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14.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4"/>
  </p:sldMasterIdLst>
  <p:notesMasterIdLst>
    <p:notesMasterId r:id="rId32"/>
  </p:notesMasterIdLst>
  <p:sldIdLst>
    <p:sldId id="602" r:id="rId5"/>
    <p:sldId id="1090" r:id="rId6"/>
    <p:sldId id="11063" r:id="rId7"/>
    <p:sldId id="2134805709" r:id="rId8"/>
    <p:sldId id="2142532785" r:id="rId9"/>
    <p:sldId id="2147195714" r:id="rId10"/>
    <p:sldId id="431" r:id="rId11"/>
    <p:sldId id="10088" r:id="rId12"/>
    <p:sldId id="2147195713" r:id="rId13"/>
    <p:sldId id="2147195711" r:id="rId14"/>
    <p:sldId id="2134805701" r:id="rId15"/>
    <p:sldId id="1112" r:id="rId16"/>
    <p:sldId id="2147195712" r:id="rId17"/>
    <p:sldId id="2134805697" r:id="rId18"/>
    <p:sldId id="2134805698" r:id="rId19"/>
    <p:sldId id="2142533286" r:id="rId20"/>
    <p:sldId id="2134805700" r:id="rId21"/>
    <p:sldId id="11067" r:id="rId22"/>
    <p:sldId id="1113" r:id="rId23"/>
    <p:sldId id="1155" r:id="rId24"/>
    <p:sldId id="1114" r:id="rId25"/>
    <p:sldId id="2142533294" r:id="rId26"/>
    <p:sldId id="2142533293" r:id="rId27"/>
    <p:sldId id="2142533279" r:id="rId28"/>
    <p:sldId id="2142533283" r:id="rId29"/>
    <p:sldId id="2142533280" r:id="rId30"/>
    <p:sldId id="55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452BA3-955C-4B07-9020-44CCA94EADA2}" v="1" dt="2023-08-17T10:39:06.5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3792" autoAdjust="0"/>
  </p:normalViewPr>
  <p:slideViewPr>
    <p:cSldViewPr snapToGrid="0">
      <p:cViewPr varScale="1">
        <p:scale>
          <a:sx n="109" d="100"/>
          <a:sy n="109" d="100"/>
        </p:scale>
        <p:origin x="53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rimella, Subrahmanya Nooka Raju" userId="53fc0f02-ce57-424e-81ac-22363a068581" providerId="ADAL" clId="{A9452BA3-955C-4B07-9020-44CCA94EADA2}"/>
    <pc:docChg chg="undo custSel modSld">
      <pc:chgData name="Garimella, Subrahmanya Nooka Raju" userId="53fc0f02-ce57-424e-81ac-22363a068581" providerId="ADAL" clId="{A9452BA3-955C-4B07-9020-44CCA94EADA2}" dt="2023-08-17T10:39:06.519" v="2" actId="164"/>
      <pc:docMkLst>
        <pc:docMk/>
      </pc:docMkLst>
      <pc:sldChg chg="addSp modSp mod">
        <pc:chgData name="Garimella, Subrahmanya Nooka Raju" userId="53fc0f02-ce57-424e-81ac-22363a068581" providerId="ADAL" clId="{A9452BA3-955C-4B07-9020-44CCA94EADA2}" dt="2023-08-17T10:39:06.519" v="2" actId="164"/>
        <pc:sldMkLst>
          <pc:docMk/>
          <pc:sldMk cId="282843443" sldId="2134805698"/>
        </pc:sldMkLst>
        <pc:spChg chg="mod">
          <ac:chgData name="Garimella, Subrahmanya Nooka Raju" userId="53fc0f02-ce57-424e-81ac-22363a068581" providerId="ADAL" clId="{A9452BA3-955C-4B07-9020-44CCA94EADA2}" dt="2023-08-17T10:39:06.519" v="2" actId="164"/>
          <ac:spMkLst>
            <pc:docMk/>
            <pc:sldMk cId="282843443" sldId="2134805698"/>
            <ac:spMk id="52" creationId="{5E473242-886B-4265-97D9-DFDE22B55761}"/>
          </ac:spMkLst>
        </pc:spChg>
        <pc:spChg chg="mod">
          <ac:chgData name="Garimella, Subrahmanya Nooka Raju" userId="53fc0f02-ce57-424e-81ac-22363a068581" providerId="ADAL" clId="{A9452BA3-955C-4B07-9020-44CCA94EADA2}" dt="2023-08-17T10:39:06.519" v="2" actId="164"/>
          <ac:spMkLst>
            <pc:docMk/>
            <pc:sldMk cId="282843443" sldId="2134805698"/>
            <ac:spMk id="53" creationId="{E12575E2-B1AF-46B4-9A15-D34112AEBE8C}"/>
          </ac:spMkLst>
        </pc:spChg>
        <pc:spChg chg="mod">
          <ac:chgData name="Garimella, Subrahmanya Nooka Raju" userId="53fc0f02-ce57-424e-81ac-22363a068581" providerId="ADAL" clId="{A9452BA3-955C-4B07-9020-44CCA94EADA2}" dt="2023-08-17T10:39:06.519" v="2" actId="164"/>
          <ac:spMkLst>
            <pc:docMk/>
            <pc:sldMk cId="282843443" sldId="2134805698"/>
            <ac:spMk id="54" creationId="{E9CB9DEA-7081-4288-AC38-4E3365ACF7FB}"/>
          </ac:spMkLst>
        </pc:spChg>
        <pc:spChg chg="mod">
          <ac:chgData name="Garimella, Subrahmanya Nooka Raju" userId="53fc0f02-ce57-424e-81ac-22363a068581" providerId="ADAL" clId="{A9452BA3-955C-4B07-9020-44CCA94EADA2}" dt="2023-08-17T10:39:06.519" v="2" actId="164"/>
          <ac:spMkLst>
            <pc:docMk/>
            <pc:sldMk cId="282843443" sldId="2134805698"/>
            <ac:spMk id="55" creationId="{617D8641-C3AE-47B0-B614-7EAB020DFF45}"/>
          </ac:spMkLst>
        </pc:spChg>
        <pc:spChg chg="mod">
          <ac:chgData name="Garimella, Subrahmanya Nooka Raju" userId="53fc0f02-ce57-424e-81ac-22363a068581" providerId="ADAL" clId="{A9452BA3-955C-4B07-9020-44CCA94EADA2}" dt="2023-08-17T10:39:06.519" v="2" actId="164"/>
          <ac:spMkLst>
            <pc:docMk/>
            <pc:sldMk cId="282843443" sldId="2134805698"/>
            <ac:spMk id="58" creationId="{04D73F09-36BD-4CD6-B0EC-E7CD0B57D393}"/>
          </ac:spMkLst>
        </pc:spChg>
        <pc:spChg chg="mod">
          <ac:chgData name="Garimella, Subrahmanya Nooka Raju" userId="53fc0f02-ce57-424e-81ac-22363a068581" providerId="ADAL" clId="{A9452BA3-955C-4B07-9020-44CCA94EADA2}" dt="2023-08-17T10:39:06.519" v="2" actId="164"/>
          <ac:spMkLst>
            <pc:docMk/>
            <pc:sldMk cId="282843443" sldId="2134805698"/>
            <ac:spMk id="59" creationId="{DFB48A08-7944-4116-80FF-11A3D98006D0}"/>
          </ac:spMkLst>
        </pc:spChg>
        <pc:spChg chg="mod">
          <ac:chgData name="Garimella, Subrahmanya Nooka Raju" userId="53fc0f02-ce57-424e-81ac-22363a068581" providerId="ADAL" clId="{A9452BA3-955C-4B07-9020-44CCA94EADA2}" dt="2023-08-17T10:39:06.519" v="2" actId="164"/>
          <ac:spMkLst>
            <pc:docMk/>
            <pc:sldMk cId="282843443" sldId="2134805698"/>
            <ac:spMk id="60" creationId="{C036F8F2-F463-41B2-A22E-046AEB6F98DA}"/>
          </ac:spMkLst>
        </pc:spChg>
        <pc:spChg chg="mod">
          <ac:chgData name="Garimella, Subrahmanya Nooka Raju" userId="53fc0f02-ce57-424e-81ac-22363a068581" providerId="ADAL" clId="{A9452BA3-955C-4B07-9020-44CCA94EADA2}" dt="2023-08-17T10:38:57.648" v="1" actId="113"/>
          <ac:spMkLst>
            <pc:docMk/>
            <pc:sldMk cId="282843443" sldId="2134805698"/>
            <ac:spMk id="63" creationId="{6DB386CD-E32B-4C45-9DBF-968F6F2787EA}"/>
          </ac:spMkLst>
        </pc:spChg>
        <pc:spChg chg="mod">
          <ac:chgData name="Garimella, Subrahmanya Nooka Raju" userId="53fc0f02-ce57-424e-81ac-22363a068581" providerId="ADAL" clId="{A9452BA3-955C-4B07-9020-44CCA94EADA2}" dt="2023-08-17T10:38:57.648" v="1" actId="113"/>
          <ac:spMkLst>
            <pc:docMk/>
            <pc:sldMk cId="282843443" sldId="2134805698"/>
            <ac:spMk id="64" creationId="{F34D0BA8-D848-4FA2-BE68-C6B6CF09F0D7}"/>
          </ac:spMkLst>
        </pc:spChg>
        <pc:spChg chg="mod">
          <ac:chgData name="Garimella, Subrahmanya Nooka Raju" userId="53fc0f02-ce57-424e-81ac-22363a068581" providerId="ADAL" clId="{A9452BA3-955C-4B07-9020-44CCA94EADA2}" dt="2023-08-17T10:38:57.648" v="1" actId="113"/>
          <ac:spMkLst>
            <pc:docMk/>
            <pc:sldMk cId="282843443" sldId="2134805698"/>
            <ac:spMk id="65" creationId="{8B99B852-89C6-4F21-9890-6F76065F78BE}"/>
          </ac:spMkLst>
        </pc:spChg>
        <pc:spChg chg="mod">
          <ac:chgData name="Garimella, Subrahmanya Nooka Raju" userId="53fc0f02-ce57-424e-81ac-22363a068581" providerId="ADAL" clId="{A9452BA3-955C-4B07-9020-44CCA94EADA2}" dt="2023-08-17T10:38:57.648" v="1" actId="113"/>
          <ac:spMkLst>
            <pc:docMk/>
            <pc:sldMk cId="282843443" sldId="2134805698"/>
            <ac:spMk id="66" creationId="{6E4A7038-DB68-48B0-910B-1EDFDAA87271}"/>
          </ac:spMkLst>
        </pc:spChg>
        <pc:spChg chg="mod">
          <ac:chgData name="Garimella, Subrahmanya Nooka Raju" userId="53fc0f02-ce57-424e-81ac-22363a068581" providerId="ADAL" clId="{A9452BA3-955C-4B07-9020-44CCA94EADA2}" dt="2023-08-17T10:38:57.648" v="1" actId="113"/>
          <ac:spMkLst>
            <pc:docMk/>
            <pc:sldMk cId="282843443" sldId="2134805698"/>
            <ac:spMk id="67" creationId="{DDE6E098-4B43-45CF-81D9-6674D764BA7B}"/>
          </ac:spMkLst>
        </pc:spChg>
        <pc:spChg chg="mod">
          <ac:chgData name="Garimella, Subrahmanya Nooka Raju" userId="53fc0f02-ce57-424e-81ac-22363a068581" providerId="ADAL" clId="{A9452BA3-955C-4B07-9020-44CCA94EADA2}" dt="2023-08-17T10:38:57.648" v="1" actId="113"/>
          <ac:spMkLst>
            <pc:docMk/>
            <pc:sldMk cId="282843443" sldId="2134805698"/>
            <ac:spMk id="68" creationId="{28F8F6CB-AEEC-4E22-A2D4-A590F6C29410}"/>
          </ac:spMkLst>
        </pc:spChg>
        <pc:spChg chg="mod">
          <ac:chgData name="Garimella, Subrahmanya Nooka Raju" userId="53fc0f02-ce57-424e-81ac-22363a068581" providerId="ADAL" clId="{A9452BA3-955C-4B07-9020-44CCA94EADA2}" dt="2023-08-17T10:38:57.648" v="1" actId="113"/>
          <ac:spMkLst>
            <pc:docMk/>
            <pc:sldMk cId="282843443" sldId="2134805698"/>
            <ac:spMk id="69" creationId="{6B957C64-9A68-4360-AA44-9E86C0D2A6F0}"/>
          </ac:spMkLst>
        </pc:spChg>
        <pc:spChg chg="mod">
          <ac:chgData name="Garimella, Subrahmanya Nooka Raju" userId="53fc0f02-ce57-424e-81ac-22363a068581" providerId="ADAL" clId="{A9452BA3-955C-4B07-9020-44CCA94EADA2}" dt="2023-08-17T10:38:57.648" v="1" actId="113"/>
          <ac:spMkLst>
            <pc:docMk/>
            <pc:sldMk cId="282843443" sldId="2134805698"/>
            <ac:spMk id="70" creationId="{F0E7556C-A18E-4B70-9E31-21876932FD3D}"/>
          </ac:spMkLst>
        </pc:spChg>
        <pc:spChg chg="mod">
          <ac:chgData name="Garimella, Subrahmanya Nooka Raju" userId="53fc0f02-ce57-424e-81ac-22363a068581" providerId="ADAL" clId="{A9452BA3-955C-4B07-9020-44CCA94EADA2}" dt="2023-08-17T10:38:57.648" v="1" actId="113"/>
          <ac:spMkLst>
            <pc:docMk/>
            <pc:sldMk cId="282843443" sldId="2134805698"/>
            <ac:spMk id="71" creationId="{E351219E-6CBA-4F73-8902-ED1A599DEAD9}"/>
          </ac:spMkLst>
        </pc:spChg>
        <pc:spChg chg="mod">
          <ac:chgData name="Garimella, Subrahmanya Nooka Raju" userId="53fc0f02-ce57-424e-81ac-22363a068581" providerId="ADAL" clId="{A9452BA3-955C-4B07-9020-44CCA94EADA2}" dt="2023-08-17T10:39:06.519" v="2" actId="164"/>
          <ac:spMkLst>
            <pc:docMk/>
            <pc:sldMk cId="282843443" sldId="2134805698"/>
            <ac:spMk id="72" creationId="{70C90305-D701-46EB-A853-9E397520C121}"/>
          </ac:spMkLst>
        </pc:spChg>
        <pc:spChg chg="mod">
          <ac:chgData name="Garimella, Subrahmanya Nooka Raju" userId="53fc0f02-ce57-424e-81ac-22363a068581" providerId="ADAL" clId="{A9452BA3-955C-4B07-9020-44CCA94EADA2}" dt="2023-08-17T10:39:06.519" v="2" actId="164"/>
          <ac:spMkLst>
            <pc:docMk/>
            <pc:sldMk cId="282843443" sldId="2134805698"/>
            <ac:spMk id="73" creationId="{83665F24-A19E-4362-A708-905B3A9F4D72}"/>
          </ac:spMkLst>
        </pc:spChg>
        <pc:spChg chg="mod">
          <ac:chgData name="Garimella, Subrahmanya Nooka Raju" userId="53fc0f02-ce57-424e-81ac-22363a068581" providerId="ADAL" clId="{A9452BA3-955C-4B07-9020-44CCA94EADA2}" dt="2023-08-17T10:39:06.519" v="2" actId="164"/>
          <ac:spMkLst>
            <pc:docMk/>
            <pc:sldMk cId="282843443" sldId="2134805698"/>
            <ac:spMk id="74" creationId="{3072EBF5-FA4F-4761-99BA-CEE856414036}"/>
          </ac:spMkLst>
        </pc:spChg>
        <pc:spChg chg="mod">
          <ac:chgData name="Garimella, Subrahmanya Nooka Raju" userId="53fc0f02-ce57-424e-81ac-22363a068581" providerId="ADAL" clId="{A9452BA3-955C-4B07-9020-44CCA94EADA2}" dt="2023-08-17T10:39:06.519" v="2" actId="164"/>
          <ac:spMkLst>
            <pc:docMk/>
            <pc:sldMk cId="282843443" sldId="2134805698"/>
            <ac:spMk id="75" creationId="{C2BB93B7-D3D6-43FA-B3E2-BAC5A4BD1932}"/>
          </ac:spMkLst>
        </pc:spChg>
        <pc:spChg chg="mod">
          <ac:chgData name="Garimella, Subrahmanya Nooka Raju" userId="53fc0f02-ce57-424e-81ac-22363a068581" providerId="ADAL" clId="{A9452BA3-955C-4B07-9020-44CCA94EADA2}" dt="2023-08-17T10:39:06.519" v="2" actId="164"/>
          <ac:spMkLst>
            <pc:docMk/>
            <pc:sldMk cId="282843443" sldId="2134805698"/>
            <ac:spMk id="77" creationId="{E21B2B8B-A8C4-4E31-9945-E327C83C0D27}"/>
          </ac:spMkLst>
        </pc:spChg>
        <pc:spChg chg="mod">
          <ac:chgData name="Garimella, Subrahmanya Nooka Raju" userId="53fc0f02-ce57-424e-81ac-22363a068581" providerId="ADAL" clId="{A9452BA3-955C-4B07-9020-44CCA94EADA2}" dt="2023-08-17T10:39:06.519" v="2" actId="164"/>
          <ac:spMkLst>
            <pc:docMk/>
            <pc:sldMk cId="282843443" sldId="2134805698"/>
            <ac:spMk id="78" creationId="{371FD304-D0E9-4A78-B7FC-C3FCA398E9C8}"/>
          </ac:spMkLst>
        </pc:spChg>
        <pc:spChg chg="mod">
          <ac:chgData name="Garimella, Subrahmanya Nooka Raju" userId="53fc0f02-ce57-424e-81ac-22363a068581" providerId="ADAL" clId="{A9452BA3-955C-4B07-9020-44CCA94EADA2}" dt="2023-08-17T10:39:06.519" v="2" actId="164"/>
          <ac:spMkLst>
            <pc:docMk/>
            <pc:sldMk cId="282843443" sldId="2134805698"/>
            <ac:spMk id="79" creationId="{5A0571C8-DC66-4C52-A900-EDDE2B7DDED1}"/>
          </ac:spMkLst>
        </pc:spChg>
        <pc:spChg chg="mod">
          <ac:chgData name="Garimella, Subrahmanya Nooka Raju" userId="53fc0f02-ce57-424e-81ac-22363a068581" providerId="ADAL" clId="{A9452BA3-955C-4B07-9020-44CCA94EADA2}" dt="2023-08-17T10:38:57.648" v="1" actId="113"/>
          <ac:spMkLst>
            <pc:docMk/>
            <pc:sldMk cId="282843443" sldId="2134805698"/>
            <ac:spMk id="81" creationId="{F3254ECD-6583-4993-AA08-E65B5B3707CC}"/>
          </ac:spMkLst>
        </pc:spChg>
        <pc:spChg chg="mod">
          <ac:chgData name="Garimella, Subrahmanya Nooka Raju" userId="53fc0f02-ce57-424e-81ac-22363a068581" providerId="ADAL" clId="{A9452BA3-955C-4B07-9020-44CCA94EADA2}" dt="2023-08-17T10:38:57.648" v="1" actId="113"/>
          <ac:spMkLst>
            <pc:docMk/>
            <pc:sldMk cId="282843443" sldId="2134805698"/>
            <ac:spMk id="83" creationId="{3D429022-61E5-4EF7-B8A2-2C3E6DE46391}"/>
          </ac:spMkLst>
        </pc:spChg>
        <pc:spChg chg="mod">
          <ac:chgData name="Garimella, Subrahmanya Nooka Raju" userId="53fc0f02-ce57-424e-81ac-22363a068581" providerId="ADAL" clId="{A9452BA3-955C-4B07-9020-44CCA94EADA2}" dt="2023-08-17T10:38:57.648" v="1" actId="113"/>
          <ac:spMkLst>
            <pc:docMk/>
            <pc:sldMk cId="282843443" sldId="2134805698"/>
            <ac:spMk id="84" creationId="{15AB7A66-6EC2-4C24-9621-570F48596C02}"/>
          </ac:spMkLst>
        </pc:spChg>
        <pc:spChg chg="mod">
          <ac:chgData name="Garimella, Subrahmanya Nooka Raju" userId="53fc0f02-ce57-424e-81ac-22363a068581" providerId="ADAL" clId="{A9452BA3-955C-4B07-9020-44CCA94EADA2}" dt="2023-08-17T10:39:06.519" v="2" actId="164"/>
          <ac:spMkLst>
            <pc:docMk/>
            <pc:sldMk cId="282843443" sldId="2134805698"/>
            <ac:spMk id="85" creationId="{472118D6-3D9D-414A-BF20-9A2F1D2066C4}"/>
          </ac:spMkLst>
        </pc:spChg>
        <pc:spChg chg="mod">
          <ac:chgData name="Garimella, Subrahmanya Nooka Raju" userId="53fc0f02-ce57-424e-81ac-22363a068581" providerId="ADAL" clId="{A9452BA3-955C-4B07-9020-44CCA94EADA2}" dt="2023-08-17T10:39:06.519" v="2" actId="164"/>
          <ac:spMkLst>
            <pc:docMk/>
            <pc:sldMk cId="282843443" sldId="2134805698"/>
            <ac:spMk id="86" creationId="{67509846-7E65-452A-8BD3-87434D14AACA}"/>
          </ac:spMkLst>
        </pc:spChg>
        <pc:spChg chg="mod">
          <ac:chgData name="Garimella, Subrahmanya Nooka Raju" userId="53fc0f02-ce57-424e-81ac-22363a068581" providerId="ADAL" clId="{A9452BA3-955C-4B07-9020-44CCA94EADA2}" dt="2023-08-17T10:39:06.519" v="2" actId="164"/>
          <ac:spMkLst>
            <pc:docMk/>
            <pc:sldMk cId="282843443" sldId="2134805698"/>
            <ac:spMk id="87" creationId="{BE089BD9-54DA-4F76-92A7-8AEA34F418C0}"/>
          </ac:spMkLst>
        </pc:spChg>
        <pc:spChg chg="mod">
          <ac:chgData name="Garimella, Subrahmanya Nooka Raju" userId="53fc0f02-ce57-424e-81ac-22363a068581" providerId="ADAL" clId="{A9452BA3-955C-4B07-9020-44CCA94EADA2}" dt="2023-08-17T10:39:06.519" v="2" actId="164"/>
          <ac:spMkLst>
            <pc:docMk/>
            <pc:sldMk cId="282843443" sldId="2134805698"/>
            <ac:spMk id="88" creationId="{8CA83F27-B14D-4407-BAA9-5DA6A18A2839}"/>
          </ac:spMkLst>
        </pc:spChg>
        <pc:spChg chg="mod">
          <ac:chgData name="Garimella, Subrahmanya Nooka Raju" userId="53fc0f02-ce57-424e-81ac-22363a068581" providerId="ADAL" clId="{A9452BA3-955C-4B07-9020-44CCA94EADA2}" dt="2023-08-17T10:39:06.519" v="2" actId="164"/>
          <ac:spMkLst>
            <pc:docMk/>
            <pc:sldMk cId="282843443" sldId="2134805698"/>
            <ac:spMk id="89" creationId="{3F671E59-810E-47DE-8318-49C5E5324D68}"/>
          </ac:spMkLst>
        </pc:spChg>
        <pc:spChg chg="mod">
          <ac:chgData name="Garimella, Subrahmanya Nooka Raju" userId="53fc0f02-ce57-424e-81ac-22363a068581" providerId="ADAL" clId="{A9452BA3-955C-4B07-9020-44CCA94EADA2}" dt="2023-08-17T10:39:06.519" v="2" actId="164"/>
          <ac:spMkLst>
            <pc:docMk/>
            <pc:sldMk cId="282843443" sldId="2134805698"/>
            <ac:spMk id="90" creationId="{A9AE24B2-7295-4517-9831-5D22CE52772F}"/>
          </ac:spMkLst>
        </pc:spChg>
        <pc:spChg chg="mod">
          <ac:chgData name="Garimella, Subrahmanya Nooka Raju" userId="53fc0f02-ce57-424e-81ac-22363a068581" providerId="ADAL" clId="{A9452BA3-955C-4B07-9020-44CCA94EADA2}" dt="2023-08-17T10:38:57.648" v="1" actId="113"/>
          <ac:spMkLst>
            <pc:docMk/>
            <pc:sldMk cId="282843443" sldId="2134805698"/>
            <ac:spMk id="92" creationId="{4152435D-D1EB-42EF-89A5-B97B5AC6E7AE}"/>
          </ac:spMkLst>
        </pc:spChg>
        <pc:spChg chg="mod">
          <ac:chgData name="Garimella, Subrahmanya Nooka Raju" userId="53fc0f02-ce57-424e-81ac-22363a068581" providerId="ADAL" clId="{A9452BA3-955C-4B07-9020-44CCA94EADA2}" dt="2023-08-17T10:38:57.648" v="1" actId="113"/>
          <ac:spMkLst>
            <pc:docMk/>
            <pc:sldMk cId="282843443" sldId="2134805698"/>
            <ac:spMk id="93" creationId="{5C25786A-C70E-4B75-9AA8-E7B957AC58E4}"/>
          </ac:spMkLst>
        </pc:spChg>
        <pc:spChg chg="mod">
          <ac:chgData name="Garimella, Subrahmanya Nooka Raju" userId="53fc0f02-ce57-424e-81ac-22363a068581" providerId="ADAL" clId="{A9452BA3-955C-4B07-9020-44CCA94EADA2}" dt="2023-08-17T10:38:57.648" v="1" actId="113"/>
          <ac:spMkLst>
            <pc:docMk/>
            <pc:sldMk cId="282843443" sldId="2134805698"/>
            <ac:spMk id="94" creationId="{80E76D8F-8B7F-4385-B492-C80EFE102D12}"/>
          </ac:spMkLst>
        </pc:spChg>
        <pc:spChg chg="mod">
          <ac:chgData name="Garimella, Subrahmanya Nooka Raju" userId="53fc0f02-ce57-424e-81ac-22363a068581" providerId="ADAL" clId="{A9452BA3-955C-4B07-9020-44CCA94EADA2}" dt="2023-08-17T10:38:57.648" v="1" actId="113"/>
          <ac:spMkLst>
            <pc:docMk/>
            <pc:sldMk cId="282843443" sldId="2134805698"/>
            <ac:spMk id="95" creationId="{7BE77D4E-6691-4914-AE43-F26D877E7B14}"/>
          </ac:spMkLst>
        </pc:spChg>
        <pc:spChg chg="mod">
          <ac:chgData name="Garimella, Subrahmanya Nooka Raju" userId="53fc0f02-ce57-424e-81ac-22363a068581" providerId="ADAL" clId="{A9452BA3-955C-4B07-9020-44CCA94EADA2}" dt="2023-08-17T10:38:57.648" v="1" actId="113"/>
          <ac:spMkLst>
            <pc:docMk/>
            <pc:sldMk cId="282843443" sldId="2134805698"/>
            <ac:spMk id="96" creationId="{829FA632-D7F8-4BBB-83C0-D5F6774F9784}"/>
          </ac:spMkLst>
        </pc:spChg>
        <pc:spChg chg="mod">
          <ac:chgData name="Garimella, Subrahmanya Nooka Raju" userId="53fc0f02-ce57-424e-81ac-22363a068581" providerId="ADAL" clId="{A9452BA3-955C-4B07-9020-44CCA94EADA2}" dt="2023-08-17T10:38:57.648" v="1" actId="113"/>
          <ac:spMkLst>
            <pc:docMk/>
            <pc:sldMk cId="282843443" sldId="2134805698"/>
            <ac:spMk id="98" creationId="{6AD160BF-846C-410A-9B4D-77CB504CC502}"/>
          </ac:spMkLst>
        </pc:spChg>
        <pc:spChg chg="mod">
          <ac:chgData name="Garimella, Subrahmanya Nooka Raju" userId="53fc0f02-ce57-424e-81ac-22363a068581" providerId="ADAL" clId="{A9452BA3-955C-4B07-9020-44CCA94EADA2}" dt="2023-08-17T10:38:57.648" v="1" actId="113"/>
          <ac:spMkLst>
            <pc:docMk/>
            <pc:sldMk cId="282843443" sldId="2134805698"/>
            <ac:spMk id="102" creationId="{73E5CEAE-4712-4AB4-940C-37004A312760}"/>
          </ac:spMkLst>
        </pc:spChg>
        <pc:spChg chg="mod">
          <ac:chgData name="Garimella, Subrahmanya Nooka Raju" userId="53fc0f02-ce57-424e-81ac-22363a068581" providerId="ADAL" clId="{A9452BA3-955C-4B07-9020-44CCA94EADA2}" dt="2023-08-17T10:38:57.648" v="1" actId="113"/>
          <ac:spMkLst>
            <pc:docMk/>
            <pc:sldMk cId="282843443" sldId="2134805698"/>
            <ac:spMk id="103" creationId="{257D56C5-1D18-4B96-9107-2CA5B8642B26}"/>
          </ac:spMkLst>
        </pc:spChg>
        <pc:spChg chg="mod">
          <ac:chgData name="Garimella, Subrahmanya Nooka Raju" userId="53fc0f02-ce57-424e-81ac-22363a068581" providerId="ADAL" clId="{A9452BA3-955C-4B07-9020-44CCA94EADA2}" dt="2023-08-17T10:38:57.648" v="1" actId="113"/>
          <ac:spMkLst>
            <pc:docMk/>
            <pc:sldMk cId="282843443" sldId="2134805698"/>
            <ac:spMk id="104" creationId="{408E3804-B8BB-495C-AB7E-E6E02BEBAEB8}"/>
          </ac:spMkLst>
        </pc:spChg>
        <pc:spChg chg="mod">
          <ac:chgData name="Garimella, Subrahmanya Nooka Raju" userId="53fc0f02-ce57-424e-81ac-22363a068581" providerId="ADAL" clId="{A9452BA3-955C-4B07-9020-44CCA94EADA2}" dt="2023-08-17T10:38:57.648" v="1" actId="113"/>
          <ac:spMkLst>
            <pc:docMk/>
            <pc:sldMk cId="282843443" sldId="2134805698"/>
            <ac:spMk id="105" creationId="{462465BB-2B4B-40CC-B40C-69B52149D3D2}"/>
          </ac:spMkLst>
        </pc:spChg>
        <pc:spChg chg="mod">
          <ac:chgData name="Garimella, Subrahmanya Nooka Raju" userId="53fc0f02-ce57-424e-81ac-22363a068581" providerId="ADAL" clId="{A9452BA3-955C-4B07-9020-44CCA94EADA2}" dt="2023-08-17T10:38:57.648" v="1" actId="113"/>
          <ac:spMkLst>
            <pc:docMk/>
            <pc:sldMk cId="282843443" sldId="2134805698"/>
            <ac:spMk id="106" creationId="{5AC66EAE-2D3C-4AA7-B65D-4A6C0995BC2C}"/>
          </ac:spMkLst>
        </pc:spChg>
        <pc:spChg chg="mod">
          <ac:chgData name="Garimella, Subrahmanya Nooka Raju" userId="53fc0f02-ce57-424e-81ac-22363a068581" providerId="ADAL" clId="{A9452BA3-955C-4B07-9020-44CCA94EADA2}" dt="2023-08-17T10:38:57.648" v="1" actId="113"/>
          <ac:spMkLst>
            <pc:docMk/>
            <pc:sldMk cId="282843443" sldId="2134805698"/>
            <ac:spMk id="107" creationId="{0E7924A6-72F5-49F2-BF6F-E190DADCEB66}"/>
          </ac:spMkLst>
        </pc:spChg>
        <pc:spChg chg="mod">
          <ac:chgData name="Garimella, Subrahmanya Nooka Raju" userId="53fc0f02-ce57-424e-81ac-22363a068581" providerId="ADAL" clId="{A9452BA3-955C-4B07-9020-44CCA94EADA2}" dt="2023-08-17T10:38:57.648" v="1" actId="113"/>
          <ac:spMkLst>
            <pc:docMk/>
            <pc:sldMk cId="282843443" sldId="2134805698"/>
            <ac:spMk id="108" creationId="{2346E263-E1AA-432E-A558-24E9DDF786DC}"/>
          </ac:spMkLst>
        </pc:spChg>
        <pc:spChg chg="mod">
          <ac:chgData name="Garimella, Subrahmanya Nooka Raju" userId="53fc0f02-ce57-424e-81ac-22363a068581" providerId="ADAL" clId="{A9452BA3-955C-4B07-9020-44CCA94EADA2}" dt="2023-08-17T10:38:57.648" v="1" actId="113"/>
          <ac:spMkLst>
            <pc:docMk/>
            <pc:sldMk cId="282843443" sldId="2134805698"/>
            <ac:spMk id="117" creationId="{A008F311-0830-46AD-9782-4D16FA2E889D}"/>
          </ac:spMkLst>
        </pc:spChg>
        <pc:spChg chg="mod">
          <ac:chgData name="Garimella, Subrahmanya Nooka Raju" userId="53fc0f02-ce57-424e-81ac-22363a068581" providerId="ADAL" clId="{A9452BA3-955C-4B07-9020-44CCA94EADA2}" dt="2023-08-17T10:38:57.648" v="1" actId="113"/>
          <ac:spMkLst>
            <pc:docMk/>
            <pc:sldMk cId="282843443" sldId="2134805698"/>
            <ac:spMk id="118" creationId="{1295AC27-DB0F-4D0B-89D6-ABA50CA38B2F}"/>
          </ac:spMkLst>
        </pc:spChg>
        <pc:spChg chg="mod">
          <ac:chgData name="Garimella, Subrahmanya Nooka Raju" userId="53fc0f02-ce57-424e-81ac-22363a068581" providerId="ADAL" clId="{A9452BA3-955C-4B07-9020-44CCA94EADA2}" dt="2023-08-17T10:38:57.648" v="1" actId="113"/>
          <ac:spMkLst>
            <pc:docMk/>
            <pc:sldMk cId="282843443" sldId="2134805698"/>
            <ac:spMk id="119" creationId="{5F9A9E2E-CC1D-4812-9911-4C5E330030B3}"/>
          </ac:spMkLst>
        </pc:spChg>
        <pc:spChg chg="mod">
          <ac:chgData name="Garimella, Subrahmanya Nooka Raju" userId="53fc0f02-ce57-424e-81ac-22363a068581" providerId="ADAL" clId="{A9452BA3-955C-4B07-9020-44CCA94EADA2}" dt="2023-08-17T10:38:57.648" v="1" actId="113"/>
          <ac:spMkLst>
            <pc:docMk/>
            <pc:sldMk cId="282843443" sldId="2134805698"/>
            <ac:spMk id="120" creationId="{8B39E89A-D928-48BC-9BF8-B8DE12E901B8}"/>
          </ac:spMkLst>
        </pc:spChg>
        <pc:spChg chg="mod">
          <ac:chgData name="Garimella, Subrahmanya Nooka Raju" userId="53fc0f02-ce57-424e-81ac-22363a068581" providerId="ADAL" clId="{A9452BA3-955C-4B07-9020-44CCA94EADA2}" dt="2023-08-17T10:38:57.648" v="1" actId="113"/>
          <ac:spMkLst>
            <pc:docMk/>
            <pc:sldMk cId="282843443" sldId="2134805698"/>
            <ac:spMk id="122" creationId="{5102F175-5B7B-43B3-A7CF-55CEEDC7333B}"/>
          </ac:spMkLst>
        </pc:spChg>
        <pc:spChg chg="mod">
          <ac:chgData name="Garimella, Subrahmanya Nooka Raju" userId="53fc0f02-ce57-424e-81ac-22363a068581" providerId="ADAL" clId="{A9452BA3-955C-4B07-9020-44CCA94EADA2}" dt="2023-08-17T10:38:57.648" v="1" actId="113"/>
          <ac:spMkLst>
            <pc:docMk/>
            <pc:sldMk cId="282843443" sldId="2134805698"/>
            <ac:spMk id="159" creationId="{115C9787-2221-4CCC-BD88-A1BEF4A469B0}"/>
          </ac:spMkLst>
        </pc:spChg>
        <pc:spChg chg="mod">
          <ac:chgData name="Garimella, Subrahmanya Nooka Raju" userId="53fc0f02-ce57-424e-81ac-22363a068581" providerId="ADAL" clId="{A9452BA3-955C-4B07-9020-44CCA94EADA2}" dt="2023-08-17T10:38:57.648" v="1" actId="113"/>
          <ac:spMkLst>
            <pc:docMk/>
            <pc:sldMk cId="282843443" sldId="2134805698"/>
            <ac:spMk id="160" creationId="{EA2A1868-4667-4DAF-8416-25FE6E8DBA27}"/>
          </ac:spMkLst>
        </pc:spChg>
        <pc:spChg chg="mod">
          <ac:chgData name="Garimella, Subrahmanya Nooka Raju" userId="53fc0f02-ce57-424e-81ac-22363a068581" providerId="ADAL" clId="{A9452BA3-955C-4B07-9020-44CCA94EADA2}" dt="2023-08-17T10:39:06.519" v="2" actId="164"/>
          <ac:spMkLst>
            <pc:docMk/>
            <pc:sldMk cId="282843443" sldId="2134805698"/>
            <ac:spMk id="161" creationId="{387377C8-B5C7-4CCA-BC19-72BEF01376AC}"/>
          </ac:spMkLst>
        </pc:spChg>
        <pc:spChg chg="mod">
          <ac:chgData name="Garimella, Subrahmanya Nooka Raju" userId="53fc0f02-ce57-424e-81ac-22363a068581" providerId="ADAL" clId="{A9452BA3-955C-4B07-9020-44CCA94EADA2}" dt="2023-08-17T10:39:06.519" v="2" actId="164"/>
          <ac:spMkLst>
            <pc:docMk/>
            <pc:sldMk cId="282843443" sldId="2134805698"/>
            <ac:spMk id="162" creationId="{3DA0BEA0-B948-48E7-B68B-B99E23FD8A09}"/>
          </ac:spMkLst>
        </pc:spChg>
        <pc:spChg chg="mod">
          <ac:chgData name="Garimella, Subrahmanya Nooka Raju" userId="53fc0f02-ce57-424e-81ac-22363a068581" providerId="ADAL" clId="{A9452BA3-955C-4B07-9020-44CCA94EADA2}" dt="2023-08-17T10:39:06.519" v="2" actId="164"/>
          <ac:spMkLst>
            <pc:docMk/>
            <pc:sldMk cId="282843443" sldId="2134805698"/>
            <ac:spMk id="163" creationId="{5C454483-CF9D-4675-9B4E-D488EE227D22}"/>
          </ac:spMkLst>
        </pc:spChg>
        <pc:spChg chg="mod">
          <ac:chgData name="Garimella, Subrahmanya Nooka Raju" userId="53fc0f02-ce57-424e-81ac-22363a068581" providerId="ADAL" clId="{A9452BA3-955C-4B07-9020-44CCA94EADA2}" dt="2023-08-17T10:39:06.519" v="2" actId="164"/>
          <ac:spMkLst>
            <pc:docMk/>
            <pc:sldMk cId="282843443" sldId="2134805698"/>
            <ac:spMk id="164" creationId="{E5C15D27-160E-4CDE-AFCD-E49353823C60}"/>
          </ac:spMkLst>
        </pc:spChg>
        <pc:spChg chg="mod">
          <ac:chgData name="Garimella, Subrahmanya Nooka Raju" userId="53fc0f02-ce57-424e-81ac-22363a068581" providerId="ADAL" clId="{A9452BA3-955C-4B07-9020-44CCA94EADA2}" dt="2023-08-17T10:39:06.519" v="2" actId="164"/>
          <ac:spMkLst>
            <pc:docMk/>
            <pc:sldMk cId="282843443" sldId="2134805698"/>
            <ac:spMk id="165" creationId="{32C208F2-C9DD-40AD-8601-B93032F5C348}"/>
          </ac:spMkLst>
        </pc:spChg>
        <pc:spChg chg="mod">
          <ac:chgData name="Garimella, Subrahmanya Nooka Raju" userId="53fc0f02-ce57-424e-81ac-22363a068581" providerId="ADAL" clId="{A9452BA3-955C-4B07-9020-44CCA94EADA2}" dt="2023-08-17T10:39:06.519" v="2" actId="164"/>
          <ac:spMkLst>
            <pc:docMk/>
            <pc:sldMk cId="282843443" sldId="2134805698"/>
            <ac:spMk id="166" creationId="{CD56E982-B842-4DBE-8683-2E1F6EAE32F0}"/>
          </ac:spMkLst>
        </pc:spChg>
        <pc:spChg chg="mod">
          <ac:chgData name="Garimella, Subrahmanya Nooka Raju" userId="53fc0f02-ce57-424e-81ac-22363a068581" providerId="ADAL" clId="{A9452BA3-955C-4B07-9020-44CCA94EADA2}" dt="2023-08-17T10:38:57.648" v="1" actId="113"/>
          <ac:spMkLst>
            <pc:docMk/>
            <pc:sldMk cId="282843443" sldId="2134805698"/>
            <ac:spMk id="170" creationId="{BBD61894-C9DB-4697-9D57-8B90B5C780EA}"/>
          </ac:spMkLst>
        </pc:spChg>
        <pc:spChg chg="mod">
          <ac:chgData name="Garimella, Subrahmanya Nooka Raju" userId="53fc0f02-ce57-424e-81ac-22363a068581" providerId="ADAL" clId="{A9452BA3-955C-4B07-9020-44CCA94EADA2}" dt="2023-08-17T10:38:57.648" v="1" actId="113"/>
          <ac:spMkLst>
            <pc:docMk/>
            <pc:sldMk cId="282843443" sldId="2134805698"/>
            <ac:spMk id="171" creationId="{7E359C7B-2E17-4683-BD19-180B1F51EDDE}"/>
          </ac:spMkLst>
        </pc:spChg>
        <pc:spChg chg="mod">
          <ac:chgData name="Garimella, Subrahmanya Nooka Raju" userId="53fc0f02-ce57-424e-81ac-22363a068581" providerId="ADAL" clId="{A9452BA3-955C-4B07-9020-44CCA94EADA2}" dt="2023-08-17T10:38:57.648" v="1" actId="113"/>
          <ac:spMkLst>
            <pc:docMk/>
            <pc:sldMk cId="282843443" sldId="2134805698"/>
            <ac:spMk id="172" creationId="{478279F4-DC7E-410D-BC80-2AFBB534BAF9}"/>
          </ac:spMkLst>
        </pc:spChg>
        <pc:spChg chg="mod">
          <ac:chgData name="Garimella, Subrahmanya Nooka Raju" userId="53fc0f02-ce57-424e-81ac-22363a068581" providerId="ADAL" clId="{A9452BA3-955C-4B07-9020-44CCA94EADA2}" dt="2023-08-17T10:38:57.648" v="1" actId="113"/>
          <ac:spMkLst>
            <pc:docMk/>
            <pc:sldMk cId="282843443" sldId="2134805698"/>
            <ac:spMk id="173" creationId="{EB5FA15B-F807-4AEE-968A-8F9B3B6BFECC}"/>
          </ac:spMkLst>
        </pc:spChg>
        <pc:spChg chg="mod">
          <ac:chgData name="Garimella, Subrahmanya Nooka Raju" userId="53fc0f02-ce57-424e-81ac-22363a068581" providerId="ADAL" clId="{A9452BA3-955C-4B07-9020-44CCA94EADA2}" dt="2023-08-17T10:38:57.648" v="1" actId="113"/>
          <ac:spMkLst>
            <pc:docMk/>
            <pc:sldMk cId="282843443" sldId="2134805698"/>
            <ac:spMk id="174" creationId="{1A4CFD61-3C7A-4450-B46F-F9D36AD6E9FC}"/>
          </ac:spMkLst>
        </pc:spChg>
        <pc:spChg chg="mod">
          <ac:chgData name="Garimella, Subrahmanya Nooka Raju" userId="53fc0f02-ce57-424e-81ac-22363a068581" providerId="ADAL" clId="{A9452BA3-955C-4B07-9020-44CCA94EADA2}" dt="2023-08-17T10:38:57.648" v="1" actId="113"/>
          <ac:spMkLst>
            <pc:docMk/>
            <pc:sldMk cId="282843443" sldId="2134805698"/>
            <ac:spMk id="175" creationId="{52B00604-1AC9-4E06-AE29-B5AFA74C7B1F}"/>
          </ac:spMkLst>
        </pc:spChg>
        <pc:spChg chg="mod">
          <ac:chgData name="Garimella, Subrahmanya Nooka Raju" userId="53fc0f02-ce57-424e-81ac-22363a068581" providerId="ADAL" clId="{A9452BA3-955C-4B07-9020-44CCA94EADA2}" dt="2023-08-17T10:39:06.519" v="2" actId="164"/>
          <ac:spMkLst>
            <pc:docMk/>
            <pc:sldMk cId="282843443" sldId="2134805698"/>
            <ac:spMk id="176" creationId="{C11BF3E5-0CDD-4D4B-9E16-45474DF33EC3}"/>
          </ac:spMkLst>
        </pc:spChg>
        <pc:spChg chg="mod">
          <ac:chgData name="Garimella, Subrahmanya Nooka Raju" userId="53fc0f02-ce57-424e-81ac-22363a068581" providerId="ADAL" clId="{A9452BA3-955C-4B07-9020-44CCA94EADA2}" dt="2023-08-17T10:39:06.519" v="2" actId="164"/>
          <ac:spMkLst>
            <pc:docMk/>
            <pc:sldMk cId="282843443" sldId="2134805698"/>
            <ac:spMk id="177" creationId="{B27F01C7-685C-4536-9FDD-4E3269CD3FD0}"/>
          </ac:spMkLst>
        </pc:spChg>
        <pc:spChg chg="mod">
          <ac:chgData name="Garimella, Subrahmanya Nooka Raju" userId="53fc0f02-ce57-424e-81ac-22363a068581" providerId="ADAL" clId="{A9452BA3-955C-4B07-9020-44CCA94EADA2}" dt="2023-08-17T10:39:06.519" v="2" actId="164"/>
          <ac:spMkLst>
            <pc:docMk/>
            <pc:sldMk cId="282843443" sldId="2134805698"/>
            <ac:spMk id="179" creationId="{F0CD7DF9-461D-459C-8834-AB2C879C7506}"/>
          </ac:spMkLst>
        </pc:spChg>
        <pc:spChg chg="mod">
          <ac:chgData name="Garimella, Subrahmanya Nooka Raju" userId="53fc0f02-ce57-424e-81ac-22363a068581" providerId="ADAL" clId="{A9452BA3-955C-4B07-9020-44CCA94EADA2}" dt="2023-08-17T10:39:06.519" v="2" actId="164"/>
          <ac:spMkLst>
            <pc:docMk/>
            <pc:sldMk cId="282843443" sldId="2134805698"/>
            <ac:spMk id="180" creationId="{09E28D61-D8BE-4A37-9B1A-7F2FEFE115EB}"/>
          </ac:spMkLst>
        </pc:spChg>
        <pc:spChg chg="mod">
          <ac:chgData name="Garimella, Subrahmanya Nooka Raju" userId="53fc0f02-ce57-424e-81ac-22363a068581" providerId="ADAL" clId="{A9452BA3-955C-4B07-9020-44CCA94EADA2}" dt="2023-08-17T10:39:06.519" v="2" actId="164"/>
          <ac:spMkLst>
            <pc:docMk/>
            <pc:sldMk cId="282843443" sldId="2134805698"/>
            <ac:spMk id="181" creationId="{EAF85A9E-7547-4563-9A81-A7AB313163AB}"/>
          </ac:spMkLst>
        </pc:spChg>
        <pc:spChg chg="mod">
          <ac:chgData name="Garimella, Subrahmanya Nooka Raju" userId="53fc0f02-ce57-424e-81ac-22363a068581" providerId="ADAL" clId="{A9452BA3-955C-4B07-9020-44CCA94EADA2}" dt="2023-08-17T10:39:06.519" v="2" actId="164"/>
          <ac:spMkLst>
            <pc:docMk/>
            <pc:sldMk cId="282843443" sldId="2134805698"/>
            <ac:spMk id="182" creationId="{49DFE0EE-B57A-4C16-BE93-41FEE74D63C9}"/>
          </ac:spMkLst>
        </pc:spChg>
        <pc:spChg chg="mod">
          <ac:chgData name="Garimella, Subrahmanya Nooka Raju" userId="53fc0f02-ce57-424e-81ac-22363a068581" providerId="ADAL" clId="{A9452BA3-955C-4B07-9020-44CCA94EADA2}" dt="2023-08-17T10:39:06.519" v="2" actId="164"/>
          <ac:spMkLst>
            <pc:docMk/>
            <pc:sldMk cId="282843443" sldId="2134805698"/>
            <ac:spMk id="185" creationId="{6AC058A7-1C64-4C5B-829D-616812B7491E}"/>
          </ac:spMkLst>
        </pc:spChg>
        <pc:spChg chg="mod">
          <ac:chgData name="Garimella, Subrahmanya Nooka Raju" userId="53fc0f02-ce57-424e-81ac-22363a068581" providerId="ADAL" clId="{A9452BA3-955C-4B07-9020-44CCA94EADA2}" dt="2023-08-17T10:39:06.519" v="2" actId="164"/>
          <ac:spMkLst>
            <pc:docMk/>
            <pc:sldMk cId="282843443" sldId="2134805698"/>
            <ac:spMk id="186" creationId="{A649BD2D-2D55-426E-82FD-0D77CCB0B9AE}"/>
          </ac:spMkLst>
        </pc:spChg>
        <pc:spChg chg="mod">
          <ac:chgData name="Garimella, Subrahmanya Nooka Raju" userId="53fc0f02-ce57-424e-81ac-22363a068581" providerId="ADAL" clId="{A9452BA3-955C-4B07-9020-44CCA94EADA2}" dt="2023-08-17T10:39:06.519" v="2" actId="164"/>
          <ac:spMkLst>
            <pc:docMk/>
            <pc:sldMk cId="282843443" sldId="2134805698"/>
            <ac:spMk id="187" creationId="{FFF1B412-39D7-410A-BA73-E7EC070B24F3}"/>
          </ac:spMkLst>
        </pc:spChg>
        <pc:spChg chg="mod">
          <ac:chgData name="Garimella, Subrahmanya Nooka Raju" userId="53fc0f02-ce57-424e-81ac-22363a068581" providerId="ADAL" clId="{A9452BA3-955C-4B07-9020-44CCA94EADA2}" dt="2023-08-17T10:39:06.519" v="2" actId="164"/>
          <ac:spMkLst>
            <pc:docMk/>
            <pc:sldMk cId="282843443" sldId="2134805698"/>
            <ac:spMk id="188" creationId="{5E2FDB7B-C2DE-4655-BAE3-3C7D434AF4F6}"/>
          </ac:spMkLst>
        </pc:spChg>
        <pc:grpChg chg="add mod">
          <ac:chgData name="Garimella, Subrahmanya Nooka Raju" userId="53fc0f02-ce57-424e-81ac-22363a068581" providerId="ADAL" clId="{A9452BA3-955C-4B07-9020-44CCA94EADA2}" dt="2023-08-17T10:39:06.519" v="2" actId="164"/>
          <ac:grpSpMkLst>
            <pc:docMk/>
            <pc:sldMk cId="282843443" sldId="2134805698"/>
            <ac:grpSpMk id="2" creationId="{65B4C4EE-E1B7-4FE8-57FD-4DFDC169365A}"/>
          </ac:grpSpMkLst>
        </pc:grpChg>
        <pc:grpChg chg="mod">
          <ac:chgData name="Garimella, Subrahmanya Nooka Raju" userId="53fc0f02-ce57-424e-81ac-22363a068581" providerId="ADAL" clId="{A9452BA3-955C-4B07-9020-44CCA94EADA2}" dt="2023-08-17T10:39:06.519" v="2" actId="164"/>
          <ac:grpSpMkLst>
            <pc:docMk/>
            <pc:sldMk cId="282843443" sldId="2134805698"/>
            <ac:grpSpMk id="61" creationId="{55C84DF8-831D-428A-B1EF-F308BF670CF4}"/>
          </ac:grpSpMkLst>
        </pc:grpChg>
        <pc:grpChg chg="mod">
          <ac:chgData name="Garimella, Subrahmanya Nooka Raju" userId="53fc0f02-ce57-424e-81ac-22363a068581" providerId="ADAL" clId="{A9452BA3-955C-4B07-9020-44CCA94EADA2}" dt="2023-08-17T10:39:06.519" v="2" actId="164"/>
          <ac:grpSpMkLst>
            <pc:docMk/>
            <pc:sldMk cId="282843443" sldId="2134805698"/>
            <ac:grpSpMk id="80" creationId="{9E43ADAF-1F60-4EB0-BAD4-C2EAF2BA5C0D}"/>
          </ac:grpSpMkLst>
        </pc:grpChg>
        <pc:grpChg chg="mod">
          <ac:chgData name="Garimella, Subrahmanya Nooka Raju" userId="53fc0f02-ce57-424e-81ac-22363a068581" providerId="ADAL" clId="{A9452BA3-955C-4B07-9020-44CCA94EADA2}" dt="2023-08-17T10:39:06.519" v="2" actId="164"/>
          <ac:grpSpMkLst>
            <pc:docMk/>
            <pc:sldMk cId="282843443" sldId="2134805698"/>
            <ac:grpSpMk id="91" creationId="{3B849089-9B93-4584-9E65-D4CC44C6BBB3}"/>
          </ac:grpSpMkLst>
        </pc:grpChg>
        <pc:grpChg chg="mod">
          <ac:chgData name="Garimella, Subrahmanya Nooka Raju" userId="53fc0f02-ce57-424e-81ac-22363a068581" providerId="ADAL" clId="{A9452BA3-955C-4B07-9020-44CCA94EADA2}" dt="2023-08-17T10:39:06.519" v="2" actId="164"/>
          <ac:grpSpMkLst>
            <pc:docMk/>
            <pc:sldMk cId="282843443" sldId="2134805698"/>
            <ac:grpSpMk id="167" creationId="{7995001D-BBFE-446B-86EA-0B7D3FA6010D}"/>
          </ac:grpSpMkLst>
        </pc:grpChg>
        <pc:picChg chg="mod">
          <ac:chgData name="Garimella, Subrahmanya Nooka Raju" userId="53fc0f02-ce57-424e-81ac-22363a068581" providerId="ADAL" clId="{A9452BA3-955C-4B07-9020-44CCA94EADA2}" dt="2023-08-17T10:39:06.519" v="2" actId="164"/>
          <ac:picMkLst>
            <pc:docMk/>
            <pc:sldMk cId="282843443" sldId="2134805698"/>
            <ac:picMk id="183" creationId="{C1881779-10F9-4EE4-BA7D-742A0739C946}"/>
          </ac:picMkLst>
        </pc:picChg>
        <pc:picChg chg="mod">
          <ac:chgData name="Garimella, Subrahmanya Nooka Raju" userId="53fc0f02-ce57-424e-81ac-22363a068581" providerId="ADAL" clId="{A9452BA3-955C-4B07-9020-44CCA94EADA2}" dt="2023-08-17T10:39:06.519" v="2" actId="164"/>
          <ac:picMkLst>
            <pc:docMk/>
            <pc:sldMk cId="282843443" sldId="2134805698"/>
            <ac:picMk id="184" creationId="{434A7A10-CB57-46C7-B7F7-D32EEEB926FE}"/>
          </ac:picMkLst>
        </pc:picChg>
        <pc:cxnChg chg="mod">
          <ac:chgData name="Garimella, Subrahmanya Nooka Raju" userId="53fc0f02-ce57-424e-81ac-22363a068581" providerId="ADAL" clId="{A9452BA3-955C-4B07-9020-44CCA94EADA2}" dt="2023-08-17T10:39:06.519" v="2" actId="164"/>
          <ac:cxnSpMkLst>
            <pc:docMk/>
            <pc:sldMk cId="282843443" sldId="2134805698"/>
            <ac:cxnSpMk id="56" creationId="{13914518-B320-4600-A50F-1FD43066CE2D}"/>
          </ac:cxnSpMkLst>
        </pc:cxnChg>
        <pc:cxnChg chg="mod">
          <ac:chgData name="Garimella, Subrahmanya Nooka Raju" userId="53fc0f02-ce57-424e-81ac-22363a068581" providerId="ADAL" clId="{A9452BA3-955C-4B07-9020-44CCA94EADA2}" dt="2023-08-17T10:39:06.519" v="2" actId="164"/>
          <ac:cxnSpMkLst>
            <pc:docMk/>
            <pc:sldMk cId="282843443" sldId="2134805698"/>
            <ac:cxnSpMk id="57" creationId="{EF1F0C88-FA46-4BE4-B97C-08F8763955EF}"/>
          </ac:cxnSpMkLst>
        </pc:cxnChg>
        <pc:cxnChg chg="mod">
          <ac:chgData name="Garimella, Subrahmanya Nooka Raju" userId="53fc0f02-ce57-424e-81ac-22363a068581" providerId="ADAL" clId="{A9452BA3-955C-4B07-9020-44CCA94EADA2}" dt="2023-08-17T10:39:06.519" v="2" actId="164"/>
          <ac:cxnSpMkLst>
            <pc:docMk/>
            <pc:sldMk cId="282843443" sldId="2134805698"/>
            <ac:cxnSpMk id="76" creationId="{11ED367D-434D-4C06-8513-9B76243D4E35}"/>
          </ac:cxnSpMkLst>
        </pc:cxnChg>
        <pc:cxnChg chg="mod">
          <ac:chgData name="Garimella, Subrahmanya Nooka Raju" userId="53fc0f02-ce57-424e-81ac-22363a068581" providerId="ADAL" clId="{A9452BA3-955C-4B07-9020-44CCA94EADA2}" dt="2023-08-17T10:39:06.519" v="2" actId="164"/>
          <ac:cxnSpMkLst>
            <pc:docMk/>
            <pc:sldMk cId="282843443" sldId="2134805698"/>
            <ac:cxnSpMk id="178" creationId="{E1468C1C-3001-41D3-AEE0-804A7DC7F099}"/>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9568178052990655"/>
          <c:y val="6.1311329902241666E-3"/>
          <c:w val="0.60431821947009334"/>
          <c:h val="0.99386914477054356"/>
        </c:manualLayout>
      </c:layout>
      <c:barChart>
        <c:barDir val="bar"/>
        <c:grouping val="clustered"/>
        <c:varyColors val="0"/>
        <c:ser>
          <c:idx val="0"/>
          <c:order val="0"/>
          <c:tx>
            <c:strRef>
              <c:f>Sheet1!$B$1</c:f>
              <c:strCache>
                <c:ptCount val="1"/>
                <c:pt idx="0">
                  <c:v>Series 1</c:v>
                </c:pt>
              </c:strCache>
            </c:strRef>
          </c:tx>
          <c:spPr>
            <a:solidFill>
              <a:schemeClr val="accent2"/>
            </a:solidFill>
            <a:ln>
              <a:noFill/>
            </a:ln>
            <a:effectLst/>
          </c:spPr>
          <c:invertIfNegative val="0"/>
          <c:dLbls>
            <c:dLbl>
              <c:idx val="0"/>
              <c:layout>
                <c:manualLayout>
                  <c:x val="1.3194369032089167E-3"/>
                  <c:y val="-1.42774192496710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706-48A3-83C6-374A84E6D5DC}"/>
                </c:ext>
              </c:extLst>
            </c:dLbl>
            <c:dLbl>
              <c:idx val="1"/>
              <c:layout>
                <c:manualLayout>
                  <c:x val="-1.2480225414771479E-2"/>
                  <c:y val="-1.0004754368076213E-16"/>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706-48A3-83C6-374A84E6D5DC}"/>
                </c:ext>
              </c:extLst>
            </c:dLbl>
            <c:dLbl>
              <c:idx val="2"/>
              <c:layout>
                <c:manualLayout>
                  <c:x val="-8.8036941551961677E-5"/>
                  <c:y val="0"/>
                </c:manualLayout>
              </c:layout>
              <c:tx>
                <c:rich>
                  <a:bodyPr/>
                  <a:lstStyle/>
                  <a:p>
                    <a:r>
                      <a:rPr lang="en-US"/>
                      <a:t>22%</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2706-48A3-83C6-374A84E6D5DC}"/>
                </c:ext>
              </c:extLst>
            </c:dLbl>
            <c:dLbl>
              <c:idx val="3"/>
              <c:layout>
                <c:manualLayout>
                  <c:x val="-3.3726909754443132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706-48A3-83C6-374A84E6D5DC}"/>
                </c:ext>
              </c:extLst>
            </c:dLbl>
            <c:dLbl>
              <c:idx val="4"/>
              <c:layout>
                <c:manualLayout>
                  <c:x val="7.5633564329754058E-3"/>
                  <c:y val="3.775646657481901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2706-48A3-83C6-374A84E6D5DC}"/>
                </c:ext>
              </c:extLst>
            </c:dLbl>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Asia/Pacific &amp; Latin America</c:v>
                </c:pt>
                <c:pt idx="1">
                  <c:v>UK &amp; Ireland</c:v>
                </c:pt>
                <c:pt idx="2">
                  <c:v>France</c:v>
                </c:pt>
                <c:pt idx="3">
                  <c:v>Rest of Europe</c:v>
                </c:pt>
                <c:pt idx="4">
                  <c:v>North America</c:v>
                </c:pt>
              </c:strCache>
            </c:strRef>
          </c:cat>
          <c:val>
            <c:numRef>
              <c:f>Sheet1!$B$2:$B$6</c:f>
              <c:numCache>
                <c:formatCode>0%</c:formatCode>
                <c:ptCount val="5"/>
                <c:pt idx="0">
                  <c:v>7.0000000000000007E-2</c:v>
                </c:pt>
                <c:pt idx="1">
                  <c:v>0.11</c:v>
                </c:pt>
                <c:pt idx="2">
                  <c:v>0.22</c:v>
                </c:pt>
                <c:pt idx="3">
                  <c:v>0.28999999999999998</c:v>
                </c:pt>
                <c:pt idx="4">
                  <c:v>0.31</c:v>
                </c:pt>
              </c:numCache>
            </c:numRef>
          </c:val>
          <c:extLst>
            <c:ext xmlns:c16="http://schemas.microsoft.com/office/drawing/2014/chart" uri="{C3380CC4-5D6E-409C-BE32-E72D297353CC}">
              <c16:uniqueId val="{00000005-2706-48A3-83C6-374A84E6D5DC}"/>
            </c:ext>
          </c:extLst>
        </c:ser>
        <c:dLbls>
          <c:showLegendKey val="0"/>
          <c:showVal val="0"/>
          <c:showCatName val="0"/>
          <c:showSerName val="0"/>
          <c:showPercent val="0"/>
          <c:showBubbleSize val="0"/>
        </c:dLbls>
        <c:gapWidth val="200"/>
        <c:overlap val="-18"/>
        <c:axId val="1123750872"/>
        <c:axId val="1123757144"/>
      </c:barChart>
      <c:valAx>
        <c:axId val="1123757144"/>
        <c:scaling>
          <c:orientation val="minMax"/>
        </c:scaling>
        <c:delete val="0"/>
        <c:axPos val="b"/>
        <c:majorGridlines>
          <c:spPr>
            <a:ln w="9525" cap="flat" cmpd="sng" algn="ctr">
              <a:solidFill>
                <a:schemeClr val="bg1">
                  <a:lumMod val="85000"/>
                </a:schemeClr>
              </a:solidFill>
              <a:round/>
            </a:ln>
            <a:effectLst/>
          </c:spPr>
        </c:majorGridlines>
        <c:numFmt formatCode="0%" sourceLinked="1"/>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123750872"/>
        <c:crosses val="autoZero"/>
        <c:crossBetween val="between"/>
        <c:majorUnit val="0.1"/>
        <c:minorUnit val="1.0000000000000123E-2"/>
      </c:valAx>
      <c:catAx>
        <c:axId val="1123750872"/>
        <c:scaling>
          <c:orientation val="minMax"/>
        </c:scaling>
        <c:delete val="0"/>
        <c:axPos val="l"/>
        <c:numFmt formatCode="@" sourceLinked="0"/>
        <c:majorTickMark val="none"/>
        <c:minorTickMark val="none"/>
        <c:tickLblPos val="nextTo"/>
        <c:spPr>
          <a:noFill/>
          <a:ln w="19050" cap="flat" cmpd="sng" algn="ctr">
            <a:solidFill>
              <a:schemeClr val="tx1">
                <a:lumMod val="15000"/>
                <a:lumOff val="85000"/>
              </a:schemeClr>
            </a:solidFill>
            <a:round/>
            <a:headEnd type="none" w="sm" len="sm"/>
            <a:tailEnd type="none" w="sm" len="sm"/>
          </a:ln>
          <a:effectLst/>
        </c:spPr>
        <c:txPr>
          <a:bodyPr rot="-60000000" spcFirstLastPara="1" vertOverflow="ellipsis" vert="horz" wrap="square" anchor="ctr" anchorCtr="1"/>
          <a:lstStyle/>
          <a:p>
            <a:pPr algn="just">
              <a:defRPr sz="1000" b="0" i="0" u="none" strike="noStrike" kern="1200" baseline="0">
                <a:solidFill>
                  <a:schemeClr val="tx1">
                    <a:lumMod val="65000"/>
                    <a:lumOff val="35000"/>
                  </a:schemeClr>
                </a:solidFill>
                <a:latin typeface="+mn-lt"/>
                <a:ea typeface="+mn-ea"/>
                <a:cs typeface="+mn-cs"/>
              </a:defRPr>
            </a:pPr>
            <a:endParaRPr lang="en-US"/>
          </a:p>
        </c:txPr>
        <c:crossAx val="1123757144"/>
        <c:crosses val="autoZero"/>
        <c:auto val="0"/>
        <c:lblAlgn val="l"/>
        <c:lblOffset val="100"/>
        <c:noMultiLvlLbl val="0"/>
      </c:catAx>
      <c:spPr>
        <a:noFill/>
        <a:ln>
          <a:noFill/>
        </a:ln>
        <a:effectLst/>
      </c:spPr>
    </c:plotArea>
    <c:plotVisOnly val="1"/>
    <c:dispBlanksAs val="gap"/>
    <c:showDLblsOverMax val="0"/>
  </c:chart>
  <c:spPr>
    <a:noFill/>
    <a:ln>
      <a:noFill/>
    </a:ln>
    <a:effectLst/>
  </c:spPr>
  <c:txPr>
    <a:bodyPr/>
    <a:lstStyle/>
    <a:p>
      <a:pPr>
        <a:defRPr sz="10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8823529411764698E-2"/>
          <c:y val="1.6E-2"/>
          <c:w val="0.87908496732026098"/>
          <c:h val="0.97200000000000097"/>
        </c:manualLayout>
      </c:layout>
      <c:doughnutChart>
        <c:varyColors val="1"/>
        <c:ser>
          <c:idx val="0"/>
          <c:order val="0"/>
          <c:tx>
            <c:strRef>
              <c:f>Sheet1!$A$2</c:f>
              <c:strCache>
                <c:ptCount val="1"/>
                <c:pt idx="0">
                  <c:v>FY 2019</c:v>
                </c:pt>
              </c:strCache>
            </c:strRef>
          </c:tx>
          <c:dPt>
            <c:idx val="0"/>
            <c:bubble3D val="0"/>
            <c:spPr>
              <a:solidFill>
                <a:schemeClr val="accent1"/>
              </a:solidFill>
              <a:ln>
                <a:noFill/>
              </a:ln>
              <a:effectLst/>
            </c:spPr>
            <c:extLst>
              <c:ext xmlns:c16="http://schemas.microsoft.com/office/drawing/2014/chart" uri="{C3380CC4-5D6E-409C-BE32-E72D297353CC}">
                <c16:uniqueId val="{00000001-4479-4084-AF23-CB6E0225C377}"/>
              </c:ext>
            </c:extLst>
          </c:dPt>
          <c:dPt>
            <c:idx val="1"/>
            <c:bubble3D val="0"/>
            <c:spPr>
              <a:solidFill>
                <a:schemeClr val="accent5"/>
              </a:solidFill>
              <a:ln>
                <a:noFill/>
              </a:ln>
              <a:effectLst/>
            </c:spPr>
            <c:extLst>
              <c:ext xmlns:c16="http://schemas.microsoft.com/office/drawing/2014/chart" uri="{C3380CC4-5D6E-409C-BE32-E72D297353CC}">
                <c16:uniqueId val="{00000003-4479-4084-AF23-CB6E0225C377}"/>
              </c:ext>
            </c:extLst>
          </c:dPt>
          <c:dPt>
            <c:idx val="2"/>
            <c:bubble3D val="0"/>
            <c:spPr>
              <a:solidFill>
                <a:schemeClr val="accent4"/>
              </a:solidFill>
              <a:ln>
                <a:noFill/>
              </a:ln>
              <a:effectLst/>
            </c:spPr>
            <c:extLst>
              <c:ext xmlns:c16="http://schemas.microsoft.com/office/drawing/2014/chart" uri="{C3380CC4-5D6E-409C-BE32-E72D297353CC}">
                <c16:uniqueId val="{00000005-4479-4084-AF23-CB6E0225C377}"/>
              </c:ext>
            </c:extLst>
          </c:dPt>
          <c:dPt>
            <c:idx val="3"/>
            <c:bubble3D val="0"/>
            <c:spPr>
              <a:solidFill>
                <a:schemeClr val="accent2"/>
              </a:solidFill>
              <a:ln>
                <a:noFill/>
              </a:ln>
              <a:effectLst/>
            </c:spPr>
            <c:extLst>
              <c:ext xmlns:c16="http://schemas.microsoft.com/office/drawing/2014/chart" uri="{C3380CC4-5D6E-409C-BE32-E72D297353CC}">
                <c16:uniqueId val="{00000007-4479-4084-AF23-CB6E0225C377}"/>
              </c:ext>
            </c:extLst>
          </c:dPt>
          <c:dLbls>
            <c:dLbl>
              <c:idx val="0"/>
              <c:layout>
                <c:manualLayout>
                  <c:x val="1.5069521903031345E-2"/>
                  <c:y val="-3.0956297563787438E-2"/>
                </c:manualLayout>
              </c:layout>
              <c:spPr>
                <a:noFill/>
                <a:ln>
                  <a:noFill/>
                </a:ln>
                <a:effectLst/>
              </c:spPr>
              <c:txPr>
                <a:bodyPr rot="0" spcFirstLastPara="1" vertOverflow="ellipsis" vert="horz" wrap="square" anchor="ctr" anchorCtr="1"/>
                <a:lstStyle/>
                <a:p>
                  <a:pPr>
                    <a:defRPr sz="7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479-4084-AF23-CB6E0225C377}"/>
                </c:ext>
              </c:extLst>
            </c:dLbl>
            <c:dLbl>
              <c:idx val="1"/>
              <c:layout>
                <c:manualLayout>
                  <c:x val="1.4826662308172759E-2"/>
                  <c:y val="6.5072543075972798E-3"/>
                </c:manualLayout>
              </c:layout>
              <c:spPr>
                <a:noFill/>
                <a:ln>
                  <a:noFill/>
                </a:ln>
                <a:effectLst/>
              </c:spPr>
              <c:txPr>
                <a:bodyPr rot="0" spcFirstLastPara="1" vertOverflow="ellipsis" vert="horz" wrap="square" anchor="ctr" anchorCtr="1"/>
                <a:lstStyle/>
                <a:p>
                  <a:pPr>
                    <a:defRPr sz="700" b="1" i="0" u="none" strike="noStrike" kern="1200" baseline="0">
                      <a:solidFill>
                        <a:schemeClr val="accent3"/>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479-4084-AF23-CB6E0225C377}"/>
                </c:ext>
              </c:extLst>
            </c:dLbl>
            <c:spPr>
              <a:noFill/>
              <a:ln>
                <a:noFill/>
              </a:ln>
              <a:effectLst/>
            </c:spPr>
            <c:txPr>
              <a:bodyPr rot="0" spcFirstLastPara="1" vertOverflow="ellipsis" vert="horz" wrap="square" anchor="ctr" anchorCtr="1"/>
              <a:lstStyle/>
              <a:p>
                <a:pPr>
                  <a:defRPr sz="7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6350" cap="flat" cmpd="sng" algn="ctr">
                  <a:solidFill>
                    <a:schemeClr val="tx1"/>
                  </a:solidFill>
                  <a:prstDash val="solid"/>
                  <a:round/>
                </a:ln>
                <a:effectLst/>
              </c:spPr>
            </c:leaderLines>
            <c:extLst>
              <c:ext xmlns:c15="http://schemas.microsoft.com/office/drawing/2012/chart" uri="{CE6537A1-D6FC-4f65-9D91-7224C49458BB}"/>
            </c:extLst>
          </c:dLbls>
          <c:val>
            <c:numRef>
              <c:f>Sheet1!$B$2:$D$2</c:f>
              <c:numCache>
                <c:formatCode>0%</c:formatCode>
                <c:ptCount val="3"/>
                <c:pt idx="0">
                  <c:v>7.0000000000000007E-2</c:v>
                </c:pt>
                <c:pt idx="1">
                  <c:v>0.62</c:v>
                </c:pt>
                <c:pt idx="2">
                  <c:v>0.31</c:v>
                </c:pt>
              </c:numCache>
            </c:numRef>
          </c:val>
          <c:extLst>
            <c:ext xmlns:c16="http://schemas.microsoft.com/office/drawing/2014/chart" uri="{C3380CC4-5D6E-409C-BE32-E72D297353CC}">
              <c16:uniqueId val="{00000008-4479-4084-AF23-CB6E0225C377}"/>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zero"/>
    <c:showDLblsOverMax val="0"/>
  </c:chart>
  <c:spPr>
    <a:noFill/>
    <a:ln w="6350" cap="flat" cmpd="sng" algn="ctr">
      <a:noFill/>
      <a:prstDash val="solid"/>
      <a:miter lim="800000"/>
    </a:ln>
    <a:effectLst/>
  </c:spPr>
  <c:txPr>
    <a:bodyPr/>
    <a:lstStyle/>
    <a:p>
      <a:pPr>
        <a:defRPr sz="1400">
          <a:solidFill>
            <a:schemeClr val="bg1"/>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8032754368251699E-2"/>
          <c:y val="1.0053384360635101E-3"/>
          <c:w val="0.90544350741306201"/>
          <c:h val="0.99093416047478999"/>
        </c:manualLayout>
      </c:layout>
      <c:doughnutChart>
        <c:varyColors val="1"/>
        <c:ser>
          <c:idx val="0"/>
          <c:order val="0"/>
          <c:tx>
            <c:strRef>
              <c:f>Feuil1!$B$1</c:f>
              <c:strCache>
                <c:ptCount val="1"/>
                <c:pt idx="0">
                  <c:v>Colonne2</c:v>
                </c:pt>
              </c:strCache>
            </c:strRef>
          </c:tx>
          <c:dPt>
            <c:idx val="0"/>
            <c:bubble3D val="0"/>
            <c:spPr>
              <a:solidFill>
                <a:schemeClr val="accent5"/>
              </a:solidFill>
              <a:ln>
                <a:noFill/>
              </a:ln>
              <a:effectLst/>
            </c:spPr>
            <c:extLst>
              <c:ext xmlns:c16="http://schemas.microsoft.com/office/drawing/2014/chart" uri="{C3380CC4-5D6E-409C-BE32-E72D297353CC}">
                <c16:uniqueId val="{00000001-E3CC-415F-B935-C69E4005AAB5}"/>
              </c:ext>
            </c:extLst>
          </c:dPt>
          <c:dPt>
            <c:idx val="1"/>
            <c:bubble3D val="0"/>
            <c:spPr>
              <a:solidFill>
                <a:schemeClr val="accent2">
                  <a:lumMod val="60000"/>
                  <a:lumOff val="40000"/>
                </a:schemeClr>
              </a:solidFill>
              <a:ln>
                <a:noFill/>
              </a:ln>
              <a:effectLst/>
            </c:spPr>
            <c:extLst>
              <c:ext xmlns:c16="http://schemas.microsoft.com/office/drawing/2014/chart" uri="{C3380CC4-5D6E-409C-BE32-E72D297353CC}">
                <c16:uniqueId val="{00000003-E3CC-415F-B935-C69E4005AAB5}"/>
              </c:ext>
            </c:extLst>
          </c:dPt>
          <c:dPt>
            <c:idx val="2"/>
            <c:bubble3D val="0"/>
            <c:spPr>
              <a:solidFill>
                <a:schemeClr val="accent2"/>
              </a:solidFill>
              <a:ln>
                <a:noFill/>
              </a:ln>
              <a:effectLst/>
            </c:spPr>
            <c:extLst>
              <c:ext xmlns:c16="http://schemas.microsoft.com/office/drawing/2014/chart" uri="{C3380CC4-5D6E-409C-BE32-E72D297353CC}">
                <c16:uniqueId val="{00000005-E3CC-415F-B935-C69E4005AAB5}"/>
              </c:ext>
            </c:extLst>
          </c:dPt>
          <c:dPt>
            <c:idx val="3"/>
            <c:bubble3D val="0"/>
            <c:spPr>
              <a:solidFill>
                <a:schemeClr val="accent4"/>
              </a:solidFill>
              <a:ln>
                <a:noFill/>
              </a:ln>
              <a:effectLst/>
            </c:spPr>
            <c:extLst>
              <c:ext xmlns:c16="http://schemas.microsoft.com/office/drawing/2014/chart" uri="{C3380CC4-5D6E-409C-BE32-E72D297353CC}">
                <c16:uniqueId val="{00000007-E3CC-415F-B935-C69E4005AAB5}"/>
              </c:ext>
            </c:extLst>
          </c:dPt>
          <c:dPt>
            <c:idx val="4"/>
            <c:bubble3D val="0"/>
            <c:spPr>
              <a:solidFill>
                <a:schemeClr val="accent6">
                  <a:lumMod val="50000"/>
                </a:schemeClr>
              </a:solidFill>
              <a:ln>
                <a:noFill/>
              </a:ln>
              <a:effectLst/>
            </c:spPr>
            <c:extLst>
              <c:ext xmlns:c16="http://schemas.microsoft.com/office/drawing/2014/chart" uri="{C3380CC4-5D6E-409C-BE32-E72D297353CC}">
                <c16:uniqueId val="{00000009-E3CC-415F-B935-C69E4005AAB5}"/>
              </c:ext>
            </c:extLst>
          </c:dPt>
          <c:dPt>
            <c:idx val="5"/>
            <c:bubble3D val="0"/>
            <c:spPr>
              <a:solidFill>
                <a:schemeClr val="accent6"/>
              </a:solidFill>
              <a:ln>
                <a:noFill/>
              </a:ln>
              <a:effectLst/>
            </c:spPr>
            <c:extLst>
              <c:ext xmlns:c16="http://schemas.microsoft.com/office/drawing/2014/chart" uri="{C3380CC4-5D6E-409C-BE32-E72D297353CC}">
                <c16:uniqueId val="{0000000B-E3CC-415F-B935-C69E4005AAB5}"/>
              </c:ext>
            </c:extLst>
          </c:dPt>
          <c:dPt>
            <c:idx val="6"/>
            <c:bubble3D val="0"/>
            <c:spPr>
              <a:solidFill>
                <a:schemeClr val="accent6">
                  <a:lumMod val="75000"/>
                </a:schemeClr>
              </a:solidFill>
              <a:ln>
                <a:noFill/>
              </a:ln>
              <a:effectLst/>
            </c:spPr>
            <c:extLst>
              <c:ext xmlns:c16="http://schemas.microsoft.com/office/drawing/2014/chart" uri="{C3380CC4-5D6E-409C-BE32-E72D297353CC}">
                <c16:uniqueId val="{0000000D-E3CC-415F-B935-C69E4005AAB5}"/>
              </c:ext>
            </c:extLst>
          </c:dPt>
          <c:dLbls>
            <c:dLbl>
              <c:idx val="0"/>
              <c:spPr>
                <a:noFill/>
                <a:ln>
                  <a:noFill/>
                </a:ln>
                <a:effectLst/>
              </c:spPr>
              <c:txPr>
                <a:bodyPr rot="0" spcFirstLastPara="1" vertOverflow="ellipsis" vert="horz" wrap="none" lIns="36000" tIns="36000" rIns="36000" bIns="36000" anchor="ctr" anchorCtr="1"/>
                <a:lstStyle/>
                <a:p>
                  <a:pPr>
                    <a:defRPr sz="700" b="1" i="0" u="none" strike="noStrike" kern="1200" baseline="0">
                      <a:solidFill>
                        <a:schemeClr val="accent3"/>
                      </a:solidFill>
                      <a:latin typeface="+mj-lt"/>
                      <a:ea typeface="+mn-ea"/>
                      <a:cs typeface="Arial" panose="020B0604020202020204"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ext>
                <c:ext xmlns:c16="http://schemas.microsoft.com/office/drawing/2014/chart" uri="{C3380CC4-5D6E-409C-BE32-E72D297353CC}">
                  <c16:uniqueId val="{00000001-E3CC-415F-B935-C69E4005AAB5}"/>
                </c:ext>
              </c:extLst>
            </c:dLbl>
            <c:dLbl>
              <c:idx val="1"/>
              <c:spPr>
                <a:noFill/>
                <a:ln>
                  <a:noFill/>
                </a:ln>
                <a:effectLst/>
              </c:spPr>
              <c:txPr>
                <a:bodyPr rot="0" spcFirstLastPara="1" vertOverflow="ellipsis" vert="horz" wrap="none" lIns="36000" tIns="36000" rIns="36000" bIns="36000" anchor="ctr" anchorCtr="1"/>
                <a:lstStyle/>
                <a:p>
                  <a:pPr>
                    <a:defRPr sz="700" b="1" i="0" u="none" strike="noStrike" kern="1200" baseline="0">
                      <a:solidFill>
                        <a:schemeClr val="tx1"/>
                      </a:solidFill>
                      <a:latin typeface="+mj-lt"/>
                      <a:ea typeface="+mn-ea"/>
                      <a:cs typeface="Arial" panose="020B0604020202020204"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ext>
                <c:ext xmlns:c16="http://schemas.microsoft.com/office/drawing/2014/chart" uri="{C3380CC4-5D6E-409C-BE32-E72D297353CC}">
                  <c16:uniqueId val="{00000003-E3CC-415F-B935-C69E4005AAB5}"/>
                </c:ext>
              </c:extLst>
            </c:dLbl>
            <c:dLbl>
              <c:idx val="2"/>
              <c:layout>
                <c:manualLayout>
                  <c:x val="6.7113875693524498E-3"/>
                  <c:y val="-6.4781987119532898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E3CC-415F-B935-C69E4005AAB5}"/>
                </c:ext>
              </c:extLst>
            </c:dLbl>
            <c:dLbl>
              <c:idx val="3"/>
              <c:layout>
                <c:manualLayout>
                  <c:x val="6.1188895419987087E-3"/>
                  <c:y val="6.69663101457650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E3CC-415F-B935-C69E4005AAB5}"/>
                </c:ext>
              </c:extLst>
            </c:dLbl>
            <c:dLbl>
              <c:idx val="5"/>
              <c:layout>
                <c:manualLayout>
                  <c:x val="-4.5891682620349998E-3"/>
                  <c:y val="-1.004494519770550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E3CC-415F-B935-C69E4005AAB5}"/>
                </c:ext>
              </c:extLst>
            </c:dLbl>
            <c:dLbl>
              <c:idx val="6"/>
              <c:layout>
                <c:manualLayout>
                  <c:x val="2.2354818305250724E-3"/>
                  <c:y val="1.23895736512426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E3CC-415F-B935-C69E4005AAB5}"/>
                </c:ext>
              </c:extLst>
            </c:dLbl>
            <c:spPr>
              <a:noFill/>
              <a:ln>
                <a:noFill/>
              </a:ln>
              <a:effectLst/>
            </c:spPr>
            <c:txPr>
              <a:bodyPr rot="0" spcFirstLastPara="1" vertOverflow="ellipsis" vert="horz" wrap="none" lIns="36000" tIns="36000" rIns="36000" bIns="36000" anchor="ctr" anchorCtr="1"/>
              <a:lstStyle/>
              <a:p>
                <a:pPr>
                  <a:defRPr sz="700" b="1" i="0" u="none" strike="noStrike" kern="1200" baseline="0">
                    <a:solidFill>
                      <a:schemeClr val="bg1"/>
                    </a:solidFill>
                    <a:latin typeface="+mj-lt"/>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ext>
            </c:extLst>
          </c:dLbls>
          <c:cat>
            <c:strRef>
              <c:f>Feuil1!$A$2:$A$8</c:f>
              <c:strCache>
                <c:ptCount val="7"/>
                <c:pt idx="0">
                  <c:v>EUC</c:v>
                </c:pt>
                <c:pt idx="1">
                  <c:v>FS</c:v>
                </c:pt>
                <c:pt idx="2">
                  <c:v>PS</c:v>
                </c:pt>
                <c:pt idx="3">
                  <c:v>SERVICES</c:v>
                </c:pt>
                <c:pt idx="4">
                  <c:v>MANUF</c:v>
                </c:pt>
                <c:pt idx="5">
                  <c:v>TMT</c:v>
                </c:pt>
                <c:pt idx="6">
                  <c:v>CPRDT</c:v>
                </c:pt>
              </c:strCache>
            </c:strRef>
          </c:cat>
          <c:val>
            <c:numRef>
              <c:f>Feuil1!$B$2:$B$8</c:f>
              <c:numCache>
                <c:formatCode>0%</c:formatCode>
                <c:ptCount val="7"/>
                <c:pt idx="0">
                  <c:v>0.1</c:v>
                </c:pt>
                <c:pt idx="1">
                  <c:v>0.25</c:v>
                </c:pt>
                <c:pt idx="2">
                  <c:v>0.13</c:v>
                </c:pt>
                <c:pt idx="3">
                  <c:v>0.06</c:v>
                </c:pt>
                <c:pt idx="4">
                  <c:v>0.22</c:v>
                </c:pt>
                <c:pt idx="5">
                  <c:v>0.12</c:v>
                </c:pt>
                <c:pt idx="6">
                  <c:v>0.12</c:v>
                </c:pt>
              </c:numCache>
            </c:numRef>
          </c:val>
          <c:extLst>
            <c:ext xmlns:c16="http://schemas.microsoft.com/office/drawing/2014/chart" uri="{C3380CC4-5D6E-409C-BE32-E72D297353CC}">
              <c16:uniqueId val="{0000000E-E3CC-415F-B935-C69E4005AAB5}"/>
            </c:ext>
          </c:extLst>
        </c:ser>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zero"/>
    <c:showDLblsOverMax val="0"/>
  </c:chart>
  <c:spPr>
    <a:noFill/>
    <a:ln w="6350" cap="flat" cmpd="sng" algn="ctr">
      <a:noFill/>
      <a:prstDash val="solid"/>
      <a:miter lim="800000"/>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3">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9050" cap="flat" cmpd="sng" algn="ctr">
        <a:solidFill>
          <a:schemeClr val="tx1">
            <a:lumMod val="15000"/>
            <a:lumOff val="85000"/>
          </a:schemeClr>
        </a:solidFill>
        <a:round/>
        <a:headEnd type="none" w="sm" len="sm"/>
        <a:tailEnd type="none" w="sm" len="sm"/>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10800000" scaled="1"/>
        <a:tileRect/>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10800000" scaled="1"/>
        <a:tileRect/>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99000">
              <a:schemeClr val="tx1">
                <a:lumMod val="25000"/>
                <a:lumOff val="75000"/>
              </a:schemeClr>
            </a:gs>
            <a:gs pos="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15000"/>
                <a:lumOff val="85000"/>
              </a:schemeClr>
            </a:gs>
            <a:gs pos="0">
              <a:schemeClr val="tx1">
                <a:lumMod val="5000"/>
                <a:lumOff val="9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8A4FE4-75EA-45A2-ABF8-6D2FAB1A501A}" type="doc">
      <dgm:prSet loTypeId="urn:microsoft.com/office/officeart/2005/8/layout/pyramid4" loCatId="relationship" qsTypeId="urn:microsoft.com/office/officeart/2005/8/quickstyle/simple1" qsCatId="simple" csTypeId="urn:microsoft.com/office/officeart/2005/8/colors/accent1_2" csCatId="accent1" phldr="1"/>
      <dgm:spPr/>
      <dgm:t>
        <a:bodyPr/>
        <a:lstStyle/>
        <a:p>
          <a:endParaRPr lang="en-IN"/>
        </a:p>
      </dgm:t>
    </dgm:pt>
    <dgm:pt modelId="{93E9E3E4-E9E7-4ED2-BBE4-EC80691E7B61}">
      <dgm:prSet phldrT="[Text]"/>
      <dgm:spPr>
        <a:solidFill>
          <a:schemeClr val="accent5">
            <a:lumMod val="75000"/>
          </a:schemeClr>
        </a:solidFill>
      </dgm:spPr>
      <dgm:t>
        <a:bodyPr/>
        <a:lstStyle/>
        <a:p>
          <a:r>
            <a:rPr lang="en-IN" dirty="0"/>
            <a:t>Technology</a:t>
          </a:r>
        </a:p>
        <a:p>
          <a:r>
            <a:rPr lang="en-IN" dirty="0"/>
            <a:t>(Tools and Environment)</a:t>
          </a:r>
        </a:p>
      </dgm:t>
    </dgm:pt>
    <dgm:pt modelId="{7F1ED17F-FF3D-4401-A748-C3D9949C0E19}" type="parTrans" cxnId="{69B6AC7C-E203-4CE7-B2DB-6804E46297EF}">
      <dgm:prSet/>
      <dgm:spPr/>
      <dgm:t>
        <a:bodyPr/>
        <a:lstStyle/>
        <a:p>
          <a:endParaRPr lang="en-IN"/>
        </a:p>
      </dgm:t>
    </dgm:pt>
    <dgm:pt modelId="{D7587523-0E75-402D-80F5-0E4FEEF9E8CA}" type="sibTrans" cxnId="{69B6AC7C-E203-4CE7-B2DB-6804E46297EF}">
      <dgm:prSet/>
      <dgm:spPr/>
      <dgm:t>
        <a:bodyPr/>
        <a:lstStyle/>
        <a:p>
          <a:endParaRPr lang="en-IN"/>
        </a:p>
      </dgm:t>
    </dgm:pt>
    <dgm:pt modelId="{4C2163A7-9603-4163-9734-95B32970DE4A}">
      <dgm:prSet phldrT="[Text]"/>
      <dgm:spPr>
        <a:solidFill>
          <a:schemeClr val="tx1">
            <a:lumMod val="50000"/>
            <a:lumOff val="50000"/>
          </a:schemeClr>
        </a:solidFill>
      </dgm:spPr>
      <dgm:t>
        <a:bodyPr/>
        <a:lstStyle/>
        <a:p>
          <a:r>
            <a:rPr lang="en-IN" dirty="0"/>
            <a:t>Processes</a:t>
          </a:r>
        </a:p>
      </dgm:t>
    </dgm:pt>
    <dgm:pt modelId="{8DB91F3D-1F07-455F-A46A-B1F9FCFDECA9}" type="parTrans" cxnId="{2A4C34DC-AC89-44CE-99F9-0D9E81BC5BC2}">
      <dgm:prSet/>
      <dgm:spPr/>
      <dgm:t>
        <a:bodyPr/>
        <a:lstStyle/>
        <a:p>
          <a:endParaRPr lang="en-IN"/>
        </a:p>
      </dgm:t>
    </dgm:pt>
    <dgm:pt modelId="{875B505D-DBEE-433D-B0D7-C1AEF8B32299}" type="sibTrans" cxnId="{2A4C34DC-AC89-44CE-99F9-0D9E81BC5BC2}">
      <dgm:prSet/>
      <dgm:spPr/>
      <dgm:t>
        <a:bodyPr/>
        <a:lstStyle/>
        <a:p>
          <a:endParaRPr lang="en-IN"/>
        </a:p>
      </dgm:t>
    </dgm:pt>
    <dgm:pt modelId="{76596CCB-00FD-45AC-BE1B-850AA6EBB50F}">
      <dgm:prSet phldrT="[Text]"/>
      <dgm:spPr>
        <a:solidFill>
          <a:schemeClr val="tx2"/>
        </a:solidFill>
      </dgm:spPr>
      <dgm:t>
        <a:bodyPr/>
        <a:lstStyle/>
        <a:p>
          <a:r>
            <a:rPr lang="en-IN" dirty="0"/>
            <a:t>Governance</a:t>
          </a:r>
        </a:p>
      </dgm:t>
    </dgm:pt>
    <dgm:pt modelId="{46B7CE06-DE5A-4FF7-8056-04B6C6642AA5}" type="parTrans" cxnId="{484FA22B-3B7A-4B0A-B5B1-ED35E2AC0592}">
      <dgm:prSet/>
      <dgm:spPr/>
      <dgm:t>
        <a:bodyPr/>
        <a:lstStyle/>
        <a:p>
          <a:endParaRPr lang="en-IN"/>
        </a:p>
      </dgm:t>
    </dgm:pt>
    <dgm:pt modelId="{1729B21C-2B17-4129-8F8F-8C5511B65A87}" type="sibTrans" cxnId="{484FA22B-3B7A-4B0A-B5B1-ED35E2AC0592}">
      <dgm:prSet/>
      <dgm:spPr/>
      <dgm:t>
        <a:bodyPr/>
        <a:lstStyle/>
        <a:p>
          <a:endParaRPr lang="en-IN"/>
        </a:p>
      </dgm:t>
    </dgm:pt>
    <dgm:pt modelId="{06454DF6-620C-4008-8C1B-46B523AE77CD}">
      <dgm:prSet phldrT="[Text]"/>
      <dgm:spPr>
        <a:solidFill>
          <a:schemeClr val="tx2">
            <a:lumMod val="60000"/>
            <a:lumOff val="40000"/>
          </a:schemeClr>
        </a:solidFill>
      </dgm:spPr>
      <dgm:t>
        <a:bodyPr/>
        <a:lstStyle/>
        <a:p>
          <a:r>
            <a:rPr lang="en-IN" dirty="0"/>
            <a:t>Organization</a:t>
          </a:r>
        </a:p>
      </dgm:t>
    </dgm:pt>
    <dgm:pt modelId="{C0FAA95F-F10E-45A1-8E47-F8EF29F12006}" type="parTrans" cxnId="{11E7838D-B43C-4418-994F-365792704E84}">
      <dgm:prSet/>
      <dgm:spPr/>
      <dgm:t>
        <a:bodyPr/>
        <a:lstStyle/>
        <a:p>
          <a:endParaRPr lang="en-IN"/>
        </a:p>
      </dgm:t>
    </dgm:pt>
    <dgm:pt modelId="{E98C74BE-125A-4DB6-A391-EBFC288FFC75}" type="sibTrans" cxnId="{11E7838D-B43C-4418-994F-365792704E84}">
      <dgm:prSet/>
      <dgm:spPr/>
      <dgm:t>
        <a:bodyPr/>
        <a:lstStyle/>
        <a:p>
          <a:endParaRPr lang="en-IN"/>
        </a:p>
      </dgm:t>
    </dgm:pt>
    <dgm:pt modelId="{D2F8995A-5F28-4FF0-BBC9-E10EFFB0F951}" type="pres">
      <dgm:prSet presAssocID="{EA8A4FE4-75EA-45A2-ABF8-6D2FAB1A501A}" presName="compositeShape" presStyleCnt="0">
        <dgm:presLayoutVars>
          <dgm:chMax val="9"/>
          <dgm:dir/>
          <dgm:resizeHandles val="exact"/>
        </dgm:presLayoutVars>
      </dgm:prSet>
      <dgm:spPr/>
    </dgm:pt>
    <dgm:pt modelId="{4AE97FF5-C9FD-4237-A01E-FFFA8CFD100C}" type="pres">
      <dgm:prSet presAssocID="{EA8A4FE4-75EA-45A2-ABF8-6D2FAB1A501A}" presName="triangle1" presStyleLbl="node1" presStyleIdx="0" presStyleCnt="4">
        <dgm:presLayoutVars>
          <dgm:bulletEnabled val="1"/>
        </dgm:presLayoutVars>
      </dgm:prSet>
      <dgm:spPr/>
    </dgm:pt>
    <dgm:pt modelId="{873EE6BF-74E9-4148-9BB2-2EEACF873994}" type="pres">
      <dgm:prSet presAssocID="{EA8A4FE4-75EA-45A2-ABF8-6D2FAB1A501A}" presName="triangle2" presStyleLbl="node1" presStyleIdx="1" presStyleCnt="4">
        <dgm:presLayoutVars>
          <dgm:bulletEnabled val="1"/>
        </dgm:presLayoutVars>
      </dgm:prSet>
      <dgm:spPr/>
    </dgm:pt>
    <dgm:pt modelId="{64C6D9ED-83C8-49EA-8F80-7C5A351E0DA5}" type="pres">
      <dgm:prSet presAssocID="{EA8A4FE4-75EA-45A2-ABF8-6D2FAB1A501A}" presName="triangle3" presStyleLbl="node1" presStyleIdx="2" presStyleCnt="4">
        <dgm:presLayoutVars>
          <dgm:bulletEnabled val="1"/>
        </dgm:presLayoutVars>
      </dgm:prSet>
      <dgm:spPr/>
    </dgm:pt>
    <dgm:pt modelId="{BB2F4C3C-D3B1-433F-873D-2C83F86E9B57}" type="pres">
      <dgm:prSet presAssocID="{EA8A4FE4-75EA-45A2-ABF8-6D2FAB1A501A}" presName="triangle4" presStyleLbl="node1" presStyleIdx="3" presStyleCnt="4">
        <dgm:presLayoutVars>
          <dgm:bulletEnabled val="1"/>
        </dgm:presLayoutVars>
      </dgm:prSet>
      <dgm:spPr/>
    </dgm:pt>
  </dgm:ptLst>
  <dgm:cxnLst>
    <dgm:cxn modelId="{484FA22B-3B7A-4B0A-B5B1-ED35E2AC0592}" srcId="{EA8A4FE4-75EA-45A2-ABF8-6D2FAB1A501A}" destId="{76596CCB-00FD-45AC-BE1B-850AA6EBB50F}" srcOrd="2" destOrd="0" parTransId="{46B7CE06-DE5A-4FF7-8056-04B6C6642AA5}" sibTransId="{1729B21C-2B17-4129-8F8F-8C5511B65A87}"/>
    <dgm:cxn modelId="{C7AC3F5C-CECD-4729-BB8D-BF7EB8D8CE81}" type="presOf" srcId="{76596CCB-00FD-45AC-BE1B-850AA6EBB50F}" destId="{64C6D9ED-83C8-49EA-8F80-7C5A351E0DA5}" srcOrd="0" destOrd="0" presId="urn:microsoft.com/office/officeart/2005/8/layout/pyramid4"/>
    <dgm:cxn modelId="{738E255F-73D4-47B7-854E-585E1429B808}" type="presOf" srcId="{EA8A4FE4-75EA-45A2-ABF8-6D2FAB1A501A}" destId="{D2F8995A-5F28-4FF0-BBC9-E10EFFB0F951}" srcOrd="0" destOrd="0" presId="urn:microsoft.com/office/officeart/2005/8/layout/pyramid4"/>
    <dgm:cxn modelId="{728F6F5A-1910-4D74-A4D2-48B48772BB58}" type="presOf" srcId="{4C2163A7-9603-4163-9734-95B32970DE4A}" destId="{873EE6BF-74E9-4148-9BB2-2EEACF873994}" srcOrd="0" destOrd="0" presId="urn:microsoft.com/office/officeart/2005/8/layout/pyramid4"/>
    <dgm:cxn modelId="{69B6AC7C-E203-4CE7-B2DB-6804E46297EF}" srcId="{EA8A4FE4-75EA-45A2-ABF8-6D2FAB1A501A}" destId="{93E9E3E4-E9E7-4ED2-BBE4-EC80691E7B61}" srcOrd="0" destOrd="0" parTransId="{7F1ED17F-FF3D-4401-A748-C3D9949C0E19}" sibTransId="{D7587523-0E75-402D-80F5-0E4FEEF9E8CA}"/>
    <dgm:cxn modelId="{11E7838D-B43C-4418-994F-365792704E84}" srcId="{EA8A4FE4-75EA-45A2-ABF8-6D2FAB1A501A}" destId="{06454DF6-620C-4008-8C1B-46B523AE77CD}" srcOrd="3" destOrd="0" parTransId="{C0FAA95F-F10E-45A1-8E47-F8EF29F12006}" sibTransId="{E98C74BE-125A-4DB6-A391-EBFC288FFC75}"/>
    <dgm:cxn modelId="{ACDBA3C7-EA5F-41D6-811F-00780C4E8486}" type="presOf" srcId="{06454DF6-620C-4008-8C1B-46B523AE77CD}" destId="{BB2F4C3C-D3B1-433F-873D-2C83F86E9B57}" srcOrd="0" destOrd="0" presId="urn:microsoft.com/office/officeart/2005/8/layout/pyramid4"/>
    <dgm:cxn modelId="{128FF7CC-51C5-4D8C-8B9B-DA2AB84FAB08}" type="presOf" srcId="{93E9E3E4-E9E7-4ED2-BBE4-EC80691E7B61}" destId="{4AE97FF5-C9FD-4237-A01E-FFFA8CFD100C}" srcOrd="0" destOrd="0" presId="urn:microsoft.com/office/officeart/2005/8/layout/pyramid4"/>
    <dgm:cxn modelId="{2A4C34DC-AC89-44CE-99F9-0D9E81BC5BC2}" srcId="{EA8A4FE4-75EA-45A2-ABF8-6D2FAB1A501A}" destId="{4C2163A7-9603-4163-9734-95B32970DE4A}" srcOrd="1" destOrd="0" parTransId="{8DB91F3D-1F07-455F-A46A-B1F9FCFDECA9}" sibTransId="{875B505D-DBEE-433D-B0D7-C1AEF8B32299}"/>
    <dgm:cxn modelId="{1C74B549-47F5-4A09-AFE4-4DC7BF5F466F}" type="presParOf" srcId="{D2F8995A-5F28-4FF0-BBC9-E10EFFB0F951}" destId="{4AE97FF5-C9FD-4237-A01E-FFFA8CFD100C}" srcOrd="0" destOrd="0" presId="urn:microsoft.com/office/officeart/2005/8/layout/pyramid4"/>
    <dgm:cxn modelId="{AE0BC46E-50FB-49F5-B08C-F9C727C3BE62}" type="presParOf" srcId="{D2F8995A-5F28-4FF0-BBC9-E10EFFB0F951}" destId="{873EE6BF-74E9-4148-9BB2-2EEACF873994}" srcOrd="1" destOrd="0" presId="urn:microsoft.com/office/officeart/2005/8/layout/pyramid4"/>
    <dgm:cxn modelId="{DF7978B0-09B3-4464-A117-2F2B24D462F1}" type="presParOf" srcId="{D2F8995A-5F28-4FF0-BBC9-E10EFFB0F951}" destId="{64C6D9ED-83C8-49EA-8F80-7C5A351E0DA5}" srcOrd="2" destOrd="0" presId="urn:microsoft.com/office/officeart/2005/8/layout/pyramid4"/>
    <dgm:cxn modelId="{F47D8EFA-56CC-41EB-8B95-FFF80EFF34A0}" type="presParOf" srcId="{D2F8995A-5F28-4FF0-BBC9-E10EFFB0F951}" destId="{BB2F4C3C-D3B1-433F-873D-2C83F86E9B57}"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E97FF5-C9FD-4237-A01E-FFFA8CFD100C}">
      <dsp:nvSpPr>
        <dsp:cNvPr id="0" name=""/>
        <dsp:cNvSpPr/>
      </dsp:nvSpPr>
      <dsp:spPr>
        <a:xfrm>
          <a:off x="3067921" y="0"/>
          <a:ext cx="1384424" cy="1384424"/>
        </a:xfrm>
        <a:prstGeom prst="triangle">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IN" sz="700" kern="1200" dirty="0"/>
            <a:t>Technology</a:t>
          </a:r>
        </a:p>
        <a:p>
          <a:pPr marL="0" lvl="0" indent="0" algn="ctr" defTabSz="311150">
            <a:lnSpc>
              <a:spcPct val="90000"/>
            </a:lnSpc>
            <a:spcBef>
              <a:spcPct val="0"/>
            </a:spcBef>
            <a:spcAft>
              <a:spcPct val="35000"/>
            </a:spcAft>
            <a:buNone/>
          </a:pPr>
          <a:r>
            <a:rPr lang="en-IN" sz="700" kern="1200" dirty="0"/>
            <a:t>(Tools and Environment)</a:t>
          </a:r>
        </a:p>
      </dsp:txBody>
      <dsp:txXfrm>
        <a:off x="3414027" y="692212"/>
        <a:ext cx="692212" cy="692212"/>
      </dsp:txXfrm>
    </dsp:sp>
    <dsp:sp modelId="{873EE6BF-74E9-4148-9BB2-2EEACF873994}">
      <dsp:nvSpPr>
        <dsp:cNvPr id="0" name=""/>
        <dsp:cNvSpPr/>
      </dsp:nvSpPr>
      <dsp:spPr>
        <a:xfrm>
          <a:off x="2375708" y="1384424"/>
          <a:ext cx="1384424" cy="1384424"/>
        </a:xfrm>
        <a:prstGeom prst="triangle">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IN" sz="700" kern="1200" dirty="0"/>
            <a:t>Processes</a:t>
          </a:r>
        </a:p>
      </dsp:txBody>
      <dsp:txXfrm>
        <a:off x="2721814" y="2076636"/>
        <a:ext cx="692212" cy="692212"/>
      </dsp:txXfrm>
    </dsp:sp>
    <dsp:sp modelId="{64C6D9ED-83C8-49EA-8F80-7C5A351E0DA5}">
      <dsp:nvSpPr>
        <dsp:cNvPr id="0" name=""/>
        <dsp:cNvSpPr/>
      </dsp:nvSpPr>
      <dsp:spPr>
        <a:xfrm rot="10800000">
          <a:off x="3067921" y="1384424"/>
          <a:ext cx="1384424" cy="1384424"/>
        </a:xfrm>
        <a:prstGeom prst="triangle">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IN" sz="700" kern="1200" dirty="0"/>
            <a:t>Governance</a:t>
          </a:r>
        </a:p>
      </dsp:txBody>
      <dsp:txXfrm rot="10800000">
        <a:off x="3414027" y="1384424"/>
        <a:ext cx="692212" cy="692212"/>
      </dsp:txXfrm>
    </dsp:sp>
    <dsp:sp modelId="{BB2F4C3C-D3B1-433F-873D-2C83F86E9B57}">
      <dsp:nvSpPr>
        <dsp:cNvPr id="0" name=""/>
        <dsp:cNvSpPr/>
      </dsp:nvSpPr>
      <dsp:spPr>
        <a:xfrm>
          <a:off x="3760133" y="1384424"/>
          <a:ext cx="1384424" cy="1384424"/>
        </a:xfrm>
        <a:prstGeom prst="triangle">
          <a:avLst/>
        </a:prstGeom>
        <a:solidFill>
          <a:schemeClr val="tx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IN" sz="700" kern="1200" dirty="0"/>
            <a:t>Organization</a:t>
          </a:r>
        </a:p>
      </dsp:txBody>
      <dsp:txXfrm>
        <a:off x="4106239" y="2076636"/>
        <a:ext cx="692212" cy="692212"/>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FEA49C-4E05-4260-A8AA-8B6EFDC539E8}" type="datetimeFigureOut">
              <a:rPr lang="en-US" smtClean="0"/>
              <a:t>8/17/2023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99361E-DA9D-4BBA-AA5F-9B3A376C99B2}" type="slidenum">
              <a:rPr lang="en-US" smtClean="0"/>
              <a:t>‹#›</a:t>
            </a:fld>
            <a:endParaRPr lang="en-US"/>
          </a:p>
        </p:txBody>
      </p:sp>
    </p:spTree>
    <p:extLst>
      <p:ext uri="{BB962C8B-B14F-4D97-AF65-F5344CB8AC3E}">
        <p14:creationId xmlns:p14="http://schemas.microsoft.com/office/powerpoint/2010/main" val="2896049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srgbClr val="000000"/>
                </a:solidFill>
                <a:effectLst/>
                <a:uLnTx/>
                <a:uFillTx/>
                <a:latin typeface="Verdan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pt-BR" sz="1200" b="0" i="0" u="none" strike="noStrike" kern="1200" cap="none" spc="0" normalizeH="0" baseline="0" noProof="0">
              <a:ln>
                <a:noFill/>
              </a:ln>
              <a:solidFill>
                <a:srgbClr val="000000"/>
              </a:solidFill>
              <a:effectLst/>
              <a:uLnTx/>
              <a:uFillTx/>
              <a:latin typeface="Verdana"/>
              <a:ea typeface="+mn-ea"/>
              <a:cs typeface="+mn-cs"/>
            </a:endParaRPr>
          </a:p>
        </p:txBody>
      </p:sp>
    </p:spTree>
    <p:extLst>
      <p:ext uri="{BB962C8B-B14F-4D97-AF65-F5344CB8AC3E}">
        <p14:creationId xmlns:p14="http://schemas.microsoft.com/office/powerpoint/2010/main" val="6686825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E7D22E-2FCF-4181-8686-08BDCDF9406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937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Sapna</a:t>
            </a:r>
          </a:p>
        </p:txBody>
      </p:sp>
      <p:sp>
        <p:nvSpPr>
          <p:cNvPr id="4" name="Slide Number Placeholder 3"/>
          <p:cNvSpPr>
            <a:spLocks noGrp="1"/>
          </p:cNvSpPr>
          <p:nvPr>
            <p:ph type="sldNum" sz="quarter" idx="10"/>
          </p:nvPr>
        </p:nvSpPr>
        <p:spPr/>
        <p:txBody>
          <a:bodyPr/>
          <a:lstStyle/>
          <a:p>
            <a:fld id="{9FF4F04D-5809-46B9-BC34-D0E45399D316}" type="slidenum">
              <a:rPr lang="en-US" smtClean="0"/>
              <a:pPr/>
              <a:t>12</a:t>
            </a:fld>
            <a:endParaRPr lang="en-US" dirty="0"/>
          </a:p>
        </p:txBody>
      </p:sp>
    </p:spTree>
    <p:extLst>
      <p:ext uri="{BB962C8B-B14F-4D97-AF65-F5344CB8AC3E}">
        <p14:creationId xmlns:p14="http://schemas.microsoft.com/office/powerpoint/2010/main" val="1874564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4F04D-5809-46B9-BC34-D0E45399D31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7609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4F04D-5809-46B9-BC34-D0E45399D31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09855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4F04D-5809-46B9-BC34-D0E45399D31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73949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4F04D-5809-46B9-BC34-D0E45399D31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63997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F4F04D-5809-46B9-BC34-D0E45399D316}" type="slidenum">
              <a:rPr lang="en-US" smtClean="0"/>
              <a:pPr/>
              <a:t>19</a:t>
            </a:fld>
            <a:endParaRPr lang="en-US" dirty="0"/>
          </a:p>
        </p:txBody>
      </p:sp>
    </p:spTree>
    <p:extLst>
      <p:ext uri="{BB962C8B-B14F-4D97-AF65-F5344CB8AC3E}">
        <p14:creationId xmlns:p14="http://schemas.microsoft.com/office/powerpoint/2010/main" val="437234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F4F04D-5809-46B9-BC34-D0E45399D316}" type="slidenum">
              <a:rPr lang="en-US" smtClean="0"/>
              <a:pPr/>
              <a:t>20</a:t>
            </a:fld>
            <a:endParaRPr lang="en-US" dirty="0"/>
          </a:p>
        </p:txBody>
      </p:sp>
    </p:spTree>
    <p:extLst>
      <p:ext uri="{BB962C8B-B14F-4D97-AF65-F5344CB8AC3E}">
        <p14:creationId xmlns:p14="http://schemas.microsoft.com/office/powerpoint/2010/main" val="3897499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F4F04D-5809-46B9-BC34-D0E45399D316}" type="slidenum">
              <a:rPr lang="en-US" smtClean="0"/>
              <a:pPr/>
              <a:t>21</a:t>
            </a:fld>
            <a:endParaRPr lang="en-US" dirty="0"/>
          </a:p>
        </p:txBody>
      </p:sp>
    </p:spTree>
    <p:extLst>
      <p:ext uri="{BB962C8B-B14F-4D97-AF65-F5344CB8AC3E}">
        <p14:creationId xmlns:p14="http://schemas.microsoft.com/office/powerpoint/2010/main" val="9361345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image" Target="../media/image13.emf"/><Relationship Id="rId4" Type="http://schemas.openxmlformats.org/officeDocument/2006/relationships/oleObject" Target="../embeddings/oleObject7.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image" Target="../media/image13.emf"/><Relationship Id="rId4" Type="http://schemas.openxmlformats.org/officeDocument/2006/relationships/oleObject" Target="../embeddings/oleObject8.bin"/></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1.xml"/><Relationship Id="rId1" Type="http://schemas.openxmlformats.org/officeDocument/2006/relationships/tags" Target="../tags/tag13.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8" Type="http://schemas.openxmlformats.org/officeDocument/2006/relationships/hyperlink" Target="http://www.slideshare.net/capgemini" TargetMode="External"/><Relationship Id="rId13" Type="http://schemas.openxmlformats.org/officeDocument/2006/relationships/image" Target="../media/image7.png"/><Relationship Id="rId18" Type="http://schemas.openxmlformats.org/officeDocument/2006/relationships/image" Target="../media/image3.svg"/><Relationship Id="rId3" Type="http://schemas.openxmlformats.org/officeDocument/2006/relationships/oleObject" Target="../embeddings/oleObject3.bin"/><Relationship Id="rId7" Type="http://schemas.openxmlformats.org/officeDocument/2006/relationships/image" Target="../media/image4.png"/><Relationship Id="rId12" Type="http://schemas.openxmlformats.org/officeDocument/2006/relationships/hyperlink" Target="http://www.youtube.com/capgeminimedia" TargetMode="External"/><Relationship Id="rId17" Type="http://schemas.openxmlformats.org/officeDocument/2006/relationships/image" Target="../media/image2.png"/><Relationship Id="rId2" Type="http://schemas.openxmlformats.org/officeDocument/2006/relationships/slideMaster" Target="../slideMasters/slideMaster1.xml"/><Relationship Id="rId16" Type="http://schemas.openxmlformats.org/officeDocument/2006/relationships/image" Target="../media/image9.png"/><Relationship Id="rId1" Type="http://schemas.openxmlformats.org/officeDocument/2006/relationships/tags" Target="../tags/tag3.xml"/><Relationship Id="rId6" Type="http://schemas.openxmlformats.org/officeDocument/2006/relationships/hyperlink" Target="http://www.linkedin.com/company/capgemini" TargetMode="External"/><Relationship Id="rId11" Type="http://schemas.openxmlformats.org/officeDocument/2006/relationships/image" Target="../media/image6.png"/><Relationship Id="rId5" Type="http://schemas.openxmlformats.org/officeDocument/2006/relationships/hyperlink" Target="http://www.capgemini.com/" TargetMode="External"/><Relationship Id="rId15" Type="http://schemas.openxmlformats.org/officeDocument/2006/relationships/image" Target="../media/image8.png"/><Relationship Id="rId10" Type="http://schemas.openxmlformats.org/officeDocument/2006/relationships/hyperlink" Target="http://www.twitter.com/capgemini" TargetMode="External"/><Relationship Id="rId4" Type="http://schemas.openxmlformats.org/officeDocument/2006/relationships/image" Target="../media/image1.emf"/><Relationship Id="rId9" Type="http://schemas.openxmlformats.org/officeDocument/2006/relationships/image" Target="../media/image5.png"/><Relationship Id="rId14" Type="http://schemas.openxmlformats.org/officeDocument/2006/relationships/hyperlink" Target="http://www.facebook.com/capgemini"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11.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2.png"/><Relationship Id="rId7"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6.xml"/><Relationship Id="rId6" Type="http://schemas.openxmlformats.org/officeDocument/2006/relationships/image" Target="../media/image13.emf"/><Relationship Id="rId5" Type="http://schemas.openxmlformats.org/officeDocument/2006/relationships/oleObject" Target="../embeddings/oleObject5.bin"/><Relationship Id="rId4" Type="http://schemas.microsoft.com/office/2007/relationships/hdphoto" Target="../media/hdphoto1.wdp"/><Relationship Id="rId9"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13.emf"/><Relationship Id="rId4" Type="http://schemas.openxmlformats.org/officeDocument/2006/relationships/oleObject" Target="../embeddings/oleObject6.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genda picture placeholder before form">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userDrawn="1">
            <p:custDataLst>
              <p:tags r:id="rId1"/>
            </p:custDataLst>
            <p:extLst>
              <p:ext uri="{D42A27DB-BD31-4B8C-83A1-F6EECF244321}">
                <p14:modId xmlns:p14="http://schemas.microsoft.com/office/powerpoint/2010/main" val="115707138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15" name="Object 14"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1" name="Freeform 5"/>
          <p:cNvSpPr>
            <a:spLocks/>
          </p:cNvSpPr>
          <p:nvPr userDrawn="1"/>
        </p:nvSpPr>
        <p:spPr bwMode="auto">
          <a:xfrm>
            <a:off x="1" y="2276840"/>
            <a:ext cx="5476802" cy="4581160"/>
          </a:xfrm>
          <a:custGeom>
            <a:avLst/>
            <a:gdLst>
              <a:gd name="T0" fmla="*/ 2024 w 2024"/>
              <a:gd name="T1" fmla="*/ 781 h 1692"/>
              <a:gd name="T2" fmla="*/ 2024 w 2024"/>
              <a:gd name="T3" fmla="*/ 881 h 1692"/>
              <a:gd name="T4" fmla="*/ 2018 w 2024"/>
              <a:gd name="T5" fmla="*/ 950 h 1692"/>
              <a:gd name="T6" fmla="*/ 1937 w 2024"/>
              <a:gd name="T7" fmla="*/ 1296 h 1692"/>
              <a:gd name="T8" fmla="*/ 1776 w 2024"/>
              <a:gd name="T9" fmla="*/ 1675 h 1692"/>
              <a:gd name="T10" fmla="*/ 1747 w 2024"/>
              <a:gd name="T11" fmla="*/ 1692 h 1692"/>
              <a:gd name="T12" fmla="*/ 16 w 2024"/>
              <a:gd name="T13" fmla="*/ 1692 h 1692"/>
              <a:gd name="T14" fmla="*/ 0 w 2024"/>
              <a:gd name="T15" fmla="*/ 1692 h 1692"/>
              <a:gd name="T16" fmla="*/ 0 w 2024"/>
              <a:gd name="T17" fmla="*/ 367 h 1692"/>
              <a:gd name="T18" fmla="*/ 10 w 2024"/>
              <a:gd name="T19" fmla="*/ 370 h 1692"/>
              <a:gd name="T20" fmla="*/ 245 w 2024"/>
              <a:gd name="T21" fmla="*/ 420 h 1692"/>
              <a:gd name="T22" fmla="*/ 487 w 2024"/>
              <a:gd name="T23" fmla="*/ 398 h 1692"/>
              <a:gd name="T24" fmla="*/ 905 w 2024"/>
              <a:gd name="T25" fmla="*/ 272 h 1692"/>
              <a:gd name="T26" fmla="*/ 1407 w 2024"/>
              <a:gd name="T27" fmla="*/ 38 h 1692"/>
              <a:gd name="T28" fmla="*/ 1477 w 2024"/>
              <a:gd name="T29" fmla="*/ 0 h 1692"/>
              <a:gd name="T30" fmla="*/ 1482 w 2024"/>
              <a:gd name="T31" fmla="*/ 0 h 1692"/>
              <a:gd name="T32" fmla="*/ 1491 w 2024"/>
              <a:gd name="T33" fmla="*/ 6 h 1692"/>
              <a:gd name="T34" fmla="*/ 1726 w 2024"/>
              <a:gd name="T35" fmla="*/ 180 h 1692"/>
              <a:gd name="T36" fmla="*/ 1896 w 2024"/>
              <a:gd name="T37" fmla="*/ 379 h 1692"/>
              <a:gd name="T38" fmla="*/ 2019 w 2024"/>
              <a:gd name="T39" fmla="*/ 730 h 1692"/>
              <a:gd name="T40" fmla="*/ 2024 w 2024"/>
              <a:gd name="T41" fmla="*/ 781 h 1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24" h="1692">
                <a:moveTo>
                  <a:pt x="2024" y="781"/>
                </a:moveTo>
                <a:cubicBezTo>
                  <a:pt x="2024" y="815"/>
                  <a:pt x="2024" y="848"/>
                  <a:pt x="2024" y="881"/>
                </a:cubicBezTo>
                <a:cubicBezTo>
                  <a:pt x="2022" y="904"/>
                  <a:pt x="2020" y="927"/>
                  <a:pt x="2018" y="950"/>
                </a:cubicBezTo>
                <a:cubicBezTo>
                  <a:pt x="2005" y="1069"/>
                  <a:pt x="1975" y="1183"/>
                  <a:pt x="1937" y="1296"/>
                </a:cubicBezTo>
                <a:cubicBezTo>
                  <a:pt x="1892" y="1426"/>
                  <a:pt x="1837" y="1552"/>
                  <a:pt x="1776" y="1675"/>
                </a:cubicBezTo>
                <a:cubicBezTo>
                  <a:pt x="1769" y="1688"/>
                  <a:pt x="1762" y="1692"/>
                  <a:pt x="1747" y="1692"/>
                </a:cubicBezTo>
                <a:cubicBezTo>
                  <a:pt x="1170" y="1692"/>
                  <a:pt x="593" y="1692"/>
                  <a:pt x="16" y="1692"/>
                </a:cubicBezTo>
                <a:cubicBezTo>
                  <a:pt x="11" y="1692"/>
                  <a:pt x="5" y="1692"/>
                  <a:pt x="0" y="1692"/>
                </a:cubicBezTo>
                <a:cubicBezTo>
                  <a:pt x="0" y="1250"/>
                  <a:pt x="0" y="808"/>
                  <a:pt x="0" y="367"/>
                </a:cubicBezTo>
                <a:cubicBezTo>
                  <a:pt x="3" y="368"/>
                  <a:pt x="7" y="369"/>
                  <a:pt x="10" y="370"/>
                </a:cubicBezTo>
                <a:cubicBezTo>
                  <a:pt x="84" y="405"/>
                  <a:pt x="163" y="418"/>
                  <a:pt x="245" y="420"/>
                </a:cubicBezTo>
                <a:cubicBezTo>
                  <a:pt x="326" y="422"/>
                  <a:pt x="407" y="413"/>
                  <a:pt x="487" y="398"/>
                </a:cubicBezTo>
                <a:cubicBezTo>
                  <a:pt x="631" y="371"/>
                  <a:pt x="769" y="325"/>
                  <a:pt x="905" y="272"/>
                </a:cubicBezTo>
                <a:cubicBezTo>
                  <a:pt x="1077" y="205"/>
                  <a:pt x="1244" y="125"/>
                  <a:pt x="1407" y="38"/>
                </a:cubicBezTo>
                <a:cubicBezTo>
                  <a:pt x="1430" y="26"/>
                  <a:pt x="1454" y="14"/>
                  <a:pt x="1477" y="0"/>
                </a:cubicBezTo>
                <a:cubicBezTo>
                  <a:pt x="1478" y="0"/>
                  <a:pt x="1480" y="0"/>
                  <a:pt x="1482" y="0"/>
                </a:cubicBezTo>
                <a:cubicBezTo>
                  <a:pt x="1485" y="2"/>
                  <a:pt x="1488" y="4"/>
                  <a:pt x="1491" y="6"/>
                </a:cubicBezTo>
                <a:cubicBezTo>
                  <a:pt x="1574" y="57"/>
                  <a:pt x="1653" y="114"/>
                  <a:pt x="1726" y="180"/>
                </a:cubicBezTo>
                <a:cubicBezTo>
                  <a:pt x="1791" y="239"/>
                  <a:pt x="1848" y="305"/>
                  <a:pt x="1896" y="379"/>
                </a:cubicBezTo>
                <a:cubicBezTo>
                  <a:pt x="1964" y="486"/>
                  <a:pt x="2005" y="603"/>
                  <a:pt x="2019" y="730"/>
                </a:cubicBezTo>
                <a:cubicBezTo>
                  <a:pt x="2020" y="747"/>
                  <a:pt x="2022" y="764"/>
                  <a:pt x="2024" y="78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de-DE"/>
          </a:p>
        </p:txBody>
      </p:sp>
      <p:sp>
        <p:nvSpPr>
          <p:cNvPr id="17" name="Picture Placeholder 16"/>
          <p:cNvSpPr>
            <a:spLocks noGrp="1"/>
          </p:cNvSpPr>
          <p:nvPr>
            <p:ph type="pic" sz="quarter" idx="23"/>
          </p:nvPr>
        </p:nvSpPr>
        <p:spPr>
          <a:xfrm>
            <a:off x="0" y="1844780"/>
            <a:ext cx="6114065" cy="5013220"/>
          </a:xfrm>
        </p:spPr>
        <p:txBody>
          <a:bodyPr anchor="ctr"/>
          <a:lstStyle>
            <a:lvl1pPr algn="ctr">
              <a:defRPr/>
            </a:lvl1pPr>
          </a:lstStyle>
          <a:p>
            <a:r>
              <a:rPr lang="en-US"/>
              <a:t>Click icon to add picture</a:t>
            </a:r>
            <a:endParaRPr lang="de-DE"/>
          </a:p>
        </p:txBody>
      </p:sp>
      <p:sp>
        <p:nvSpPr>
          <p:cNvPr id="18" name="Title 17"/>
          <p:cNvSpPr>
            <a:spLocks noGrp="1"/>
          </p:cNvSpPr>
          <p:nvPr>
            <p:ph type="title"/>
          </p:nvPr>
        </p:nvSpPr>
        <p:spPr/>
        <p:txBody>
          <a:bodyPr/>
          <a:lstStyle/>
          <a:p>
            <a:r>
              <a:rPr lang="en-US"/>
              <a:t>Click to edit Master title style</a:t>
            </a:r>
            <a:endParaRPr lang="de-DE"/>
          </a:p>
        </p:txBody>
      </p:sp>
      <p:sp>
        <p:nvSpPr>
          <p:cNvPr id="24" name="Text Placeholder 23"/>
          <p:cNvSpPr>
            <a:spLocks noGrp="1"/>
          </p:cNvSpPr>
          <p:nvPr>
            <p:ph type="body" sz="quarter" idx="24"/>
          </p:nvPr>
        </p:nvSpPr>
        <p:spPr>
          <a:xfrm>
            <a:off x="6240463" y="1412875"/>
            <a:ext cx="5543550" cy="5040313"/>
          </a:xfrm>
        </p:spPr>
        <p:txBody>
          <a:bodyPr/>
          <a:lstStyle>
            <a:lvl1pPr>
              <a:spcBef>
                <a:spcPts val="1200"/>
              </a:spcBef>
              <a:defRPr sz="1600"/>
            </a:lvl1pPr>
            <a:lvl2pPr>
              <a:spcBef>
                <a:spcPts val="1200"/>
              </a:spcBef>
              <a:defRPr sz="1600"/>
            </a:lvl2pPr>
            <a:lvl3pPr>
              <a:spcBef>
                <a:spcPts val="800"/>
              </a:spcBef>
              <a:defRPr sz="1600"/>
            </a:lvl3pPr>
            <a:lvl4pPr>
              <a:spcBef>
                <a:spcPts val="800"/>
              </a:spcBef>
              <a:defRPr sz="1400"/>
            </a:lvl4pPr>
            <a:lvl5pPr>
              <a:spcBef>
                <a:spcPts val="800"/>
              </a:spcBef>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237042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Only_White">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1" y="1"/>
          <a:ext cx="180999" cy="143985"/>
        </p:xfrm>
        <a:graphic>
          <a:graphicData uri="http://schemas.openxmlformats.org/presentationml/2006/ole">
            <mc:AlternateContent xmlns:mc="http://schemas.openxmlformats.org/markup-compatibility/2006">
              <mc:Choice xmlns:v="urn:schemas-microsoft-com:vml" Requires="v">
                <p:oleObj name="think-cell Slide" r:id="rId4" imgW="360" imgH="360" progId="">
                  <p:embed/>
                </p:oleObj>
              </mc:Choice>
              <mc:Fallback>
                <p:oleObj name="think-cell Slide" r:id="rId4" imgW="360" imgH="36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1"/>
                        <a:ext cx="18099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2"/>
            </p:custDataLst>
          </p:nvPr>
        </p:nvSpPr>
        <p:spPr/>
        <p:txBody>
          <a:bodyPr/>
          <a:lstStyle>
            <a:lvl1pPr>
              <a:defRPr sz="2400"/>
            </a:lvl1pPr>
          </a:lstStyle>
          <a:p>
            <a:r>
              <a:rPr lang="en-US" noProof="0"/>
              <a:t>Click to edit Master title style</a:t>
            </a:r>
            <a:endParaRPr lang="en-US"/>
          </a:p>
        </p:txBody>
      </p:sp>
    </p:spTree>
    <p:extLst>
      <p:ext uri="{BB962C8B-B14F-4D97-AF65-F5344CB8AC3E}">
        <p14:creationId xmlns:p14="http://schemas.microsoft.com/office/powerpoint/2010/main" val="3083275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Content Master">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1" y="1"/>
          <a:ext cx="180999" cy="143985"/>
        </p:xfrm>
        <a:graphic>
          <a:graphicData uri="http://schemas.openxmlformats.org/presentationml/2006/ole">
            <mc:AlternateContent xmlns:mc="http://schemas.openxmlformats.org/markup-compatibility/2006">
              <mc:Choice xmlns:v="urn:schemas-microsoft-com:vml" Requires="v">
                <p:oleObj name="think-cell Slide" r:id="rId4" imgW="360" imgH="360" progId="">
                  <p:embed/>
                </p:oleObj>
              </mc:Choice>
              <mc:Fallback>
                <p:oleObj name="think-cell Slide" r:id="rId4" imgW="360" imgH="36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1"/>
                        <a:ext cx="18099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2"/>
            </p:custDataLst>
          </p:nvPr>
        </p:nvSpPr>
        <p:spPr/>
        <p:txBody>
          <a:bodyPr/>
          <a:lstStyle>
            <a:lvl1pPr>
              <a:defRPr sz="2400"/>
            </a:lvl1pPr>
          </a:lstStyle>
          <a:p>
            <a:r>
              <a:rPr lang="en-US" noProof="0"/>
              <a:t>Click to edit Master title style</a:t>
            </a:r>
            <a:endParaRPr lang="en-US"/>
          </a:p>
        </p:txBody>
      </p:sp>
    </p:spTree>
    <p:extLst>
      <p:ext uri="{BB962C8B-B14F-4D97-AF65-F5344CB8AC3E}">
        <p14:creationId xmlns:p14="http://schemas.microsoft.com/office/powerpoint/2010/main" val="39963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4_Section Header">
    <p:bg>
      <p:bgPr>
        <a:solidFill>
          <a:schemeClr val="bg2"/>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7F8C4126-03A8-4AEB-A867-6F1D7DAB3850}"/>
              </a:ext>
            </a:extLst>
          </p:cNvPr>
          <p:cNvSpPr>
            <a:spLocks/>
          </p:cNvSpPr>
          <p:nvPr userDrawn="1"/>
        </p:nvSpPr>
        <p:spPr bwMode="auto">
          <a:xfrm>
            <a:off x="-1" y="404814"/>
            <a:ext cx="8725131" cy="6453187"/>
          </a:xfrm>
          <a:custGeom>
            <a:avLst/>
            <a:gdLst>
              <a:gd name="connsiteX0" fmla="*/ 7457687 w 8725131"/>
              <a:gd name="connsiteY0" fmla="*/ 4316519 h 6453187"/>
              <a:gd name="connsiteX1" fmla="*/ 8725131 w 8725131"/>
              <a:gd name="connsiteY1" fmla="*/ 4733222 h 6453187"/>
              <a:gd name="connsiteX2" fmla="*/ 8725131 w 8725131"/>
              <a:gd name="connsiteY2" fmla="*/ 6355107 h 6453187"/>
              <a:gd name="connsiteX3" fmla="*/ 8725131 w 8725131"/>
              <a:gd name="connsiteY3" fmla="*/ 6453187 h 6453187"/>
              <a:gd name="connsiteX4" fmla="*/ 3228622 w 8725131"/>
              <a:gd name="connsiteY4" fmla="*/ 6453187 h 6453187"/>
              <a:gd name="connsiteX5" fmla="*/ 3342846 w 8725131"/>
              <a:gd name="connsiteY5" fmla="*/ 6375287 h 6453187"/>
              <a:gd name="connsiteX6" fmla="*/ 3932036 w 8725131"/>
              <a:gd name="connsiteY6" fmla="*/ 5934670 h 6453187"/>
              <a:gd name="connsiteX7" fmla="*/ 7457687 w 8725131"/>
              <a:gd name="connsiteY7" fmla="*/ 4316519 h 6453187"/>
              <a:gd name="connsiteX8" fmla="*/ 2774058 w 8725131"/>
              <a:gd name="connsiteY8" fmla="*/ 0 h 6453187"/>
              <a:gd name="connsiteX9" fmla="*/ 2706191 w 8725131"/>
              <a:gd name="connsiteY9" fmla="*/ 3689011 h 6453187"/>
              <a:gd name="connsiteX10" fmla="*/ 1582642 w 8725131"/>
              <a:gd name="connsiteY10" fmla="*/ 6377319 h 6453187"/>
              <a:gd name="connsiteX11" fmla="*/ 1582358 w 8725131"/>
              <a:gd name="connsiteY11" fmla="*/ 6453187 h 6453187"/>
              <a:gd name="connsiteX12" fmla="*/ 0 w 8725131"/>
              <a:gd name="connsiteY12" fmla="*/ 6453187 h 6453187"/>
              <a:gd name="connsiteX13" fmla="*/ 0 w 8725131"/>
              <a:gd name="connsiteY13" fmla="*/ 407202 h 6453187"/>
              <a:gd name="connsiteX14" fmla="*/ 2774058 w 8725131"/>
              <a:gd name="connsiteY14" fmla="*/ 0 h 645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25131" h="6453187">
                <a:moveTo>
                  <a:pt x="7457687" y="4316519"/>
                </a:moveTo>
                <a:cubicBezTo>
                  <a:pt x="8334872" y="4308803"/>
                  <a:pt x="8725131" y="4733222"/>
                  <a:pt x="8725131" y="4733222"/>
                </a:cubicBezTo>
                <a:cubicBezTo>
                  <a:pt x="8725131" y="4733222"/>
                  <a:pt x="8725131" y="4733222"/>
                  <a:pt x="8725131" y="6355107"/>
                </a:cubicBezTo>
                <a:lnTo>
                  <a:pt x="8725131" y="6453187"/>
                </a:lnTo>
                <a:lnTo>
                  <a:pt x="3228622" y="6453187"/>
                </a:lnTo>
                <a:lnTo>
                  <a:pt x="3342846" y="6375287"/>
                </a:lnTo>
                <a:cubicBezTo>
                  <a:pt x="3522830" y="6250041"/>
                  <a:pt x="3718891" y="6103750"/>
                  <a:pt x="3932036" y="5934670"/>
                </a:cubicBezTo>
                <a:cubicBezTo>
                  <a:pt x="5530618" y="4666573"/>
                  <a:pt x="6683700" y="4323327"/>
                  <a:pt x="7457687" y="4316519"/>
                </a:cubicBezTo>
                <a:close/>
                <a:moveTo>
                  <a:pt x="2774058" y="0"/>
                </a:moveTo>
                <a:cubicBezTo>
                  <a:pt x="4131394" y="778119"/>
                  <a:pt x="3932036" y="1862648"/>
                  <a:pt x="2706191" y="3689011"/>
                </a:cubicBezTo>
                <a:cubicBezTo>
                  <a:pt x="2133564" y="4543228"/>
                  <a:pt x="1617790" y="5684468"/>
                  <a:pt x="1582642" y="6377319"/>
                </a:cubicBezTo>
                <a:lnTo>
                  <a:pt x="1582358" y="6453187"/>
                </a:lnTo>
                <a:lnTo>
                  <a:pt x="0" y="6453187"/>
                </a:lnTo>
                <a:lnTo>
                  <a:pt x="0" y="407202"/>
                </a:lnTo>
                <a:cubicBezTo>
                  <a:pt x="207843" y="693453"/>
                  <a:pt x="839853" y="1003895"/>
                  <a:pt x="2774058" y="0"/>
                </a:cubicBezTo>
                <a:close/>
              </a:path>
            </a:pathLst>
          </a:custGeom>
          <a:solidFill>
            <a:schemeClr val="accent2"/>
          </a:solidFill>
          <a:ln>
            <a:noFill/>
          </a:ln>
        </p:spPr>
        <p:txBody>
          <a:bodyPr vert="horz" wrap="square" lIns="68580" tIns="34290" rIns="68580" bIns="34290" numCol="1" anchor="t" anchorCtr="0" compatLnSpc="1">
            <a:prstTxWarp prst="textNoShape">
              <a:avLst/>
            </a:prstTxWarp>
            <a:noAutofit/>
          </a:bodyPr>
          <a:lstStyle/>
          <a:p>
            <a:endParaRPr lang="en-US" sz="1350">
              <a:solidFill>
                <a:srgbClr val="000000"/>
              </a:solidFill>
            </a:endParaRPr>
          </a:p>
        </p:txBody>
      </p:sp>
      <p:sp>
        <p:nvSpPr>
          <p:cNvPr id="14" name="Freeform: Shape 13">
            <a:extLst>
              <a:ext uri="{FF2B5EF4-FFF2-40B4-BE49-F238E27FC236}">
                <a16:creationId xmlns:a16="http://schemas.microsoft.com/office/drawing/2014/main" id="{B6986207-FEC5-431D-ADF9-535887961857}"/>
              </a:ext>
            </a:extLst>
          </p:cNvPr>
          <p:cNvSpPr>
            <a:spLocks/>
          </p:cNvSpPr>
          <p:nvPr userDrawn="1"/>
        </p:nvSpPr>
        <p:spPr bwMode="auto">
          <a:xfrm rot="5400000">
            <a:off x="8046027" y="2635189"/>
            <a:ext cx="2144445" cy="6326580"/>
          </a:xfrm>
          <a:custGeom>
            <a:avLst/>
            <a:gdLst>
              <a:gd name="connsiteX0" fmla="*/ 8 w 2144445"/>
              <a:gd name="connsiteY0" fmla="*/ 4712630 h 6326580"/>
              <a:gd name="connsiteX1" fmla="*/ 2133412 w 2144445"/>
              <a:gd name="connsiteY1" fmla="*/ 243 h 6326580"/>
              <a:gd name="connsiteX2" fmla="*/ 2144445 w 2144445"/>
              <a:gd name="connsiteY2" fmla="*/ 0 h 6326580"/>
              <a:gd name="connsiteX3" fmla="*/ 2144445 w 2144445"/>
              <a:gd name="connsiteY3" fmla="*/ 6326580 h 6326580"/>
              <a:gd name="connsiteX4" fmla="*/ 2025516 w 2144445"/>
              <a:gd name="connsiteY4" fmla="*/ 6326580 h 6326580"/>
              <a:gd name="connsiteX5" fmla="*/ 595239 w 2144445"/>
              <a:gd name="connsiteY5" fmla="*/ 6326580 h 6326580"/>
              <a:gd name="connsiteX6" fmla="*/ 212114 w 2144445"/>
              <a:gd name="connsiteY6" fmla="*/ 5720804 h 6326580"/>
              <a:gd name="connsiteX7" fmla="*/ 8 w 2144445"/>
              <a:gd name="connsiteY7" fmla="*/ 4712630 h 632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4445" h="6326580">
                <a:moveTo>
                  <a:pt x="8" y="4712630"/>
                </a:moveTo>
                <a:cubicBezTo>
                  <a:pt x="-4450" y="2910803"/>
                  <a:pt x="1822124" y="1203777"/>
                  <a:pt x="2133412" y="243"/>
                </a:cubicBezTo>
                <a:lnTo>
                  <a:pt x="2144445" y="0"/>
                </a:lnTo>
                <a:lnTo>
                  <a:pt x="2144445" y="6326580"/>
                </a:lnTo>
                <a:lnTo>
                  <a:pt x="2025516" y="6326580"/>
                </a:lnTo>
                <a:cubicBezTo>
                  <a:pt x="595239" y="6326580"/>
                  <a:pt x="595239" y="6326580"/>
                  <a:pt x="595239" y="6326580"/>
                </a:cubicBezTo>
                <a:cubicBezTo>
                  <a:pt x="441989" y="6153502"/>
                  <a:pt x="311443" y="5950580"/>
                  <a:pt x="212114" y="5720804"/>
                </a:cubicBezTo>
                <a:cubicBezTo>
                  <a:pt x="64452" y="5383225"/>
                  <a:pt x="834" y="5046302"/>
                  <a:pt x="8" y="4712630"/>
                </a:cubicBezTo>
                <a:close/>
              </a:path>
            </a:pathLst>
          </a:custGeom>
          <a:solidFill>
            <a:schemeClr val="accent2"/>
          </a:solidFill>
          <a:ln>
            <a:noFill/>
          </a:ln>
        </p:spPr>
        <p:txBody>
          <a:bodyPr vert="horz" wrap="square" lIns="68580" tIns="34290" rIns="68580" bIns="34290" numCol="1" anchor="t" anchorCtr="0" compatLnSpc="1">
            <a:prstTxWarp prst="textNoShape">
              <a:avLst/>
            </a:prstTxWarp>
            <a:noAutofit/>
          </a:bodyPr>
          <a:lstStyle/>
          <a:p>
            <a:endParaRPr lang="en-US" sz="1350">
              <a:solidFill>
                <a:srgbClr val="000000"/>
              </a:solidFill>
            </a:endParaRPr>
          </a:p>
        </p:txBody>
      </p:sp>
      <p:pic>
        <p:nvPicPr>
          <p:cNvPr id="13" name="Picture 12">
            <a:extLst>
              <a:ext uri="{FF2B5EF4-FFF2-40B4-BE49-F238E27FC236}">
                <a16:creationId xmlns:a16="http://schemas.microsoft.com/office/drawing/2014/main" id="{963E96D8-355C-4D90-92C5-7F28C6320AC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a:off x="-2" y="1368211"/>
            <a:ext cx="4677448" cy="5332660"/>
          </a:xfrm>
          <a:prstGeom prst="rect">
            <a:avLst/>
          </a:prstGeom>
        </p:spPr>
      </p:pic>
      <p:pic>
        <p:nvPicPr>
          <p:cNvPr id="15" name="Graphic 4">
            <a:extLst>
              <a:ext uri="{FF2B5EF4-FFF2-40B4-BE49-F238E27FC236}">
                <a16:creationId xmlns:a16="http://schemas.microsoft.com/office/drawing/2014/main" id="{92FC1F4C-C2BC-4B88-8EF0-53E116FD5F68}"/>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81836" t="-4713" b="16530"/>
          <a:stretch/>
        </p:blipFill>
        <p:spPr>
          <a:xfrm>
            <a:off x="11351531" y="251520"/>
            <a:ext cx="565808" cy="612832"/>
          </a:xfrm>
          <a:prstGeom prst="rect">
            <a:avLst/>
          </a:prstGeom>
        </p:spPr>
      </p:pic>
      <p:sp>
        <p:nvSpPr>
          <p:cNvPr id="16" name="Titre 1">
            <a:extLst>
              <a:ext uri="{FF2B5EF4-FFF2-40B4-BE49-F238E27FC236}">
                <a16:creationId xmlns:a16="http://schemas.microsoft.com/office/drawing/2014/main" id="{109C3877-1E16-4418-86EA-7CB498179821}"/>
              </a:ext>
            </a:extLst>
          </p:cNvPr>
          <p:cNvSpPr>
            <a:spLocks noGrp="1"/>
          </p:cNvSpPr>
          <p:nvPr>
            <p:ph type="title" hasCustomPrompt="1"/>
            <p:custDataLst>
              <p:tags r:id="rId1"/>
            </p:custDataLst>
          </p:nvPr>
        </p:nvSpPr>
        <p:spPr>
          <a:xfrm>
            <a:off x="6079295" y="2829454"/>
            <a:ext cx="4303360" cy="1199092"/>
          </a:xfrm>
          <a:prstGeom prst="rect">
            <a:avLst/>
          </a:prstGeom>
        </p:spPr>
        <p:txBody>
          <a:bodyPr vert="horz" lIns="0" tIns="33059" rIns="66118" bIns="33059" rtlCol="0" anchor="ctr" anchorCtr="0">
            <a:noAutofit/>
          </a:bodyPr>
          <a:lstStyle>
            <a:lvl1pPr algn="l" defTabSz="1219092" rtl="0" eaLnBrk="1" latinLnBrk="0" hangingPunct="1">
              <a:spcBef>
                <a:spcPct val="0"/>
              </a:spcBef>
              <a:buNone/>
              <a:defRPr lang="en-US" sz="2800" b="1" kern="1200" cap="none" baseline="0" dirty="0" smtClean="0">
                <a:solidFill>
                  <a:schemeClr val="accent3"/>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noProof="0"/>
              <a:t>Click to edit Master </a:t>
            </a:r>
            <a:br>
              <a:rPr lang="en-US" noProof="0"/>
            </a:br>
            <a:r>
              <a:rPr lang="en-US" noProof="0"/>
              <a:t>text style</a:t>
            </a:r>
          </a:p>
        </p:txBody>
      </p:sp>
    </p:spTree>
    <p:extLst>
      <p:ext uri="{BB962C8B-B14F-4D97-AF65-F5344CB8AC3E}">
        <p14:creationId xmlns:p14="http://schemas.microsoft.com/office/powerpoint/2010/main" val="3947882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Closing1">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17208190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31" name="Freeform 30"/>
          <p:cNvSpPr>
            <a:spLocks/>
          </p:cNvSpPr>
          <p:nvPr userDrawn="1"/>
        </p:nvSpPr>
        <p:spPr bwMode="auto">
          <a:xfrm>
            <a:off x="-1243011" y="-24026"/>
            <a:ext cx="7185715" cy="6882026"/>
          </a:xfrm>
          <a:custGeom>
            <a:avLst/>
            <a:gdLst>
              <a:gd name="connsiteX0" fmla="*/ 0 w 7185715"/>
              <a:gd name="connsiteY0" fmla="*/ 0 h 6882026"/>
              <a:gd name="connsiteX1" fmla="*/ 3168506 w 7185715"/>
              <a:gd name="connsiteY1" fmla="*/ 0 h 6882026"/>
              <a:gd name="connsiteX2" fmla="*/ 3259948 w 7185715"/>
              <a:gd name="connsiteY2" fmla="*/ 234708 h 6882026"/>
              <a:gd name="connsiteX3" fmla="*/ 6624524 w 7185715"/>
              <a:gd name="connsiteY3" fmla="*/ 2442570 h 6882026"/>
              <a:gd name="connsiteX4" fmla="*/ 5176874 w 7185715"/>
              <a:gd name="connsiteY4" fmla="*/ 6783435 h 6882026"/>
              <a:gd name="connsiteX5" fmla="*/ 5038873 w 7185715"/>
              <a:gd name="connsiteY5" fmla="*/ 6882026 h 6882026"/>
              <a:gd name="connsiteX6" fmla="*/ 0 w 7185715"/>
              <a:gd name="connsiteY6" fmla="*/ 6882026 h 6882026"/>
              <a:gd name="connsiteX7" fmla="*/ 0 w 7185715"/>
              <a:gd name="connsiteY7" fmla="*/ 6773906 h 6882026"/>
              <a:gd name="connsiteX8" fmla="*/ 0 w 7185715"/>
              <a:gd name="connsiteY8" fmla="*/ 348236 h 688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85715" h="6882026">
                <a:moveTo>
                  <a:pt x="0" y="0"/>
                </a:moveTo>
                <a:lnTo>
                  <a:pt x="3168506" y="0"/>
                </a:lnTo>
                <a:lnTo>
                  <a:pt x="3259948" y="234708"/>
                </a:lnTo>
                <a:cubicBezTo>
                  <a:pt x="4449714" y="3049094"/>
                  <a:pt x="7081323" y="3736323"/>
                  <a:pt x="6624524" y="2442570"/>
                </a:cubicBezTo>
                <a:cubicBezTo>
                  <a:pt x="7362810" y="2721962"/>
                  <a:pt x="7782710" y="4869074"/>
                  <a:pt x="5176874" y="6783435"/>
                </a:cubicBezTo>
                <a:lnTo>
                  <a:pt x="5038873" y="6882026"/>
                </a:lnTo>
                <a:lnTo>
                  <a:pt x="0" y="6882026"/>
                </a:lnTo>
                <a:lnTo>
                  <a:pt x="0" y="6773906"/>
                </a:lnTo>
                <a:cubicBezTo>
                  <a:pt x="0" y="5536331"/>
                  <a:pt x="0" y="3546755"/>
                  <a:pt x="0" y="348236"/>
                </a:cubicBezTo>
                <a:close/>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4888556" cy="2054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A global leader in consulting, technology services and digital transformation, Capgemini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Capgemini is driven by the conviction that the business value of technology comes from and through people. It is a multicultural company of 200,000 team members in over 40 countries. The Group reported 2016 global revenues of EUR 12.5 billion.</a:t>
            </a:r>
          </a:p>
          <a:p>
            <a:pPr algn="just">
              <a:lnSpc>
                <a:spcPts val="1200"/>
              </a:lnSpc>
              <a:spcBef>
                <a:spcPts val="600"/>
              </a:spcBef>
            </a:pPr>
            <a:r>
              <a:rPr lang="en-US" sz="900" dirty="0">
                <a:solidFill>
                  <a:schemeClr val="tx1"/>
                </a:solidFill>
              </a:rPr>
              <a:t>Visit us at</a:t>
            </a:r>
          </a:p>
          <a:p>
            <a:pPr marL="0" marR="0" lvl="0" indent="0" algn="just" defTabSz="914400" rtl="0" eaLnBrk="1" fontAlgn="auto" latinLnBrk="0" hangingPunct="1">
              <a:lnSpc>
                <a:spcPts val="12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12ABDB"/>
                </a:solidFill>
                <a:effectLst/>
                <a:uLnTx/>
                <a:uFillTx/>
                <a:latin typeface="+mn-lt"/>
                <a:ea typeface="+mn-ea"/>
                <a:cs typeface="+mn-cs"/>
                <a:hlinkClick r:id="rId5"/>
              </a:rPr>
              <a:t>www.capgemini.com</a:t>
            </a:r>
            <a:endParaRPr kumimoji="0" lang="en-US" sz="1400" b="0" i="0" u="none" strike="noStrike" kern="1200" cap="none" spc="0" normalizeH="0" baseline="0" noProof="0" dirty="0">
              <a:ln>
                <a:noFill/>
              </a:ln>
              <a:solidFill>
                <a:srgbClr val="12ABDB"/>
              </a:solidFill>
              <a:effectLst/>
              <a:uLnTx/>
              <a:uFillTx/>
              <a:latin typeface="+mn-lt"/>
              <a:ea typeface="+mn-ea"/>
              <a:cs typeface="+mn-cs"/>
            </a:endParaRPr>
          </a:p>
        </p:txBody>
      </p:sp>
      <p:sp>
        <p:nvSpPr>
          <p:cNvPr id="15" name="Rectangle 14"/>
          <p:cNvSpPr/>
          <p:nvPr userDrawn="1"/>
        </p:nvSpPr>
        <p:spPr>
          <a:xfrm>
            <a:off x="6536184" y="2507082"/>
            <a:ext cx="2219960" cy="256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tx2"/>
                </a:solidFill>
              </a:rPr>
              <a:t>About Capgemini</a:t>
            </a:r>
          </a:p>
        </p:txBody>
      </p:sp>
      <p:pic>
        <p:nvPicPr>
          <p:cNvPr id="17" name="Picture 2" descr="D:\My Work\Template\Icons\Social Media\LinkedIN.png">
            <a:hlinkClick r:id="rId6"/>
          </p:cNvPr>
          <p:cNvPicPr>
            <a:picLocks noChangeAspect="1" noChangeArrowheads="1"/>
          </p:cNvPicPr>
          <p:nvPr userDrawn="1"/>
        </p:nvPicPr>
        <p:blipFill>
          <a:blip r:embed="rId7"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8"/>
          </p:cNvPr>
          <p:cNvPicPr>
            <a:picLocks noChangeAspect="1" noChangeArrowheads="1"/>
          </p:cNvPicPr>
          <p:nvPr userDrawn="1"/>
        </p:nvPicPr>
        <p:blipFill>
          <a:blip r:embed="rId9"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10"/>
          </p:cNvPr>
          <p:cNvPicPr>
            <a:picLocks noChangeAspect="1" noChangeArrowheads="1"/>
          </p:cNvPicPr>
          <p:nvPr userDrawn="1"/>
        </p:nvPicPr>
        <p:blipFill>
          <a:blip r:embed="rId11"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12"/>
          </p:cNvPr>
          <p:cNvPicPr>
            <a:picLocks noChangeAspect="1" noChangeArrowheads="1"/>
          </p:cNvPicPr>
          <p:nvPr userDrawn="1"/>
        </p:nvPicPr>
        <p:blipFill>
          <a:blip r:embed="rId13"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4"/>
          </p:cNvPr>
          <p:cNvPicPr>
            <a:picLocks noChangeAspect="1" noChangeArrowheads="1"/>
          </p:cNvPicPr>
          <p:nvPr userDrawn="1"/>
        </p:nvPicPr>
        <p:blipFill>
          <a:blip r:embed="rId15"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pic>
        <p:nvPicPr>
          <p:cNvPr id="29" name="Picture 28"/>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pic>
        <p:nvPicPr>
          <p:cNvPr id="22"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17">
            <a:extLst>
              <a:ext uri="{96DAC541-7B7A-43D3-8B79-37D633B846F1}">
                <asvg:svgBlip xmlns:asvg="http://schemas.microsoft.com/office/drawing/2016/SVG/main" r:embed="rId18"/>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87618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Cover1">
    <p:bg>
      <p:bgPr>
        <a:solidFill>
          <a:schemeClr val="accent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CDA4EE-D160-4488-B7CE-903483B303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3073"/>
          <a:stretch/>
        </p:blipFill>
        <p:spPr>
          <a:xfrm>
            <a:off x="0" y="-1"/>
            <a:ext cx="12191999" cy="6858001"/>
          </a:xfrm>
          <a:prstGeom prst="rect">
            <a:avLst/>
          </a:prstGeom>
        </p:spPr>
      </p:pic>
      <p:sp>
        <p:nvSpPr>
          <p:cNvPr id="11" name="Title 1"/>
          <p:cNvSpPr>
            <a:spLocks noGrp="1"/>
          </p:cNvSpPr>
          <p:nvPr>
            <p:ph type="ctrTitle" hasCustomPrompt="1"/>
          </p:nvPr>
        </p:nvSpPr>
        <p:spPr>
          <a:xfrm>
            <a:off x="407988" y="4099691"/>
            <a:ext cx="49971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3200" b="1" dirty="0">
                <a:solidFill>
                  <a:schemeClr val="accent3"/>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4963290"/>
            <a:ext cx="4997132" cy="5080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rmAutofit/>
          </a:bodyPr>
          <a:lstStyle>
            <a:lvl1pPr marL="0" marR="0" indent="0" algn="l" defTabSz="914400" rtl="0" eaLnBrk="1" fontAlgn="auto" latinLnBrk="0" hangingPunct="1">
              <a:lnSpc>
                <a:spcPts val="2000"/>
              </a:lnSpc>
              <a:spcBef>
                <a:spcPts val="0"/>
              </a:spcBef>
              <a:spcAft>
                <a:spcPts val="0"/>
              </a:spcAft>
              <a:buClrTx/>
              <a:buSzTx/>
              <a:buFont typeface="Arial" panose="020B0604020202020204" pitchFamily="34" charset="0"/>
              <a:buNone/>
              <a:tabLst/>
              <a:defRPr lang="en-US" sz="1800" dirty="0">
                <a:solidFill>
                  <a:schemeClr val="accent2"/>
                </a:solidFill>
              </a:defRPr>
            </a:lvl1pPr>
          </a:lstStyle>
          <a:p>
            <a:pPr marL="0" lvl="0"/>
            <a:r>
              <a:rPr lang="en-US" dirty="0"/>
              <a:t>Click to insert presenter, location, and date</a:t>
            </a:r>
          </a:p>
        </p:txBody>
      </p:sp>
    </p:spTree>
    <p:extLst>
      <p:ext uri="{BB962C8B-B14F-4D97-AF65-F5344CB8AC3E}">
        <p14:creationId xmlns:p14="http://schemas.microsoft.com/office/powerpoint/2010/main" val="4282862946"/>
      </p:ext>
    </p:extLst>
  </p:cSld>
  <p:clrMapOvr>
    <a:masterClrMapping/>
  </p:clrMapOvr>
  <p:extLst>
    <p:ext uri="{DCECCB84-F9BA-43D5-87BE-67443E8EF086}">
      <p15:sldGuideLst xmlns:p15="http://schemas.microsoft.com/office/powerpoint/2012/main">
        <p15:guide id="3" pos="721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ustom Layout">
    <p:bg>
      <p:bgRef idx="1001">
        <a:schemeClr val="bg1"/>
      </p:bgRef>
    </p:bg>
    <p:spTree>
      <p:nvGrpSpPr>
        <p:cNvPr id="1" name=""/>
        <p:cNvGrpSpPr/>
        <p:nvPr/>
      </p:nvGrpSpPr>
      <p:grpSpPr>
        <a:xfrm>
          <a:off x="0" y="0"/>
          <a:ext cx="0" cy="0"/>
          <a:chOff x="0" y="0"/>
          <a:chExt cx="0" cy="0"/>
        </a:xfrm>
      </p:grpSpPr>
      <p:sp>
        <p:nvSpPr>
          <p:cNvPr id="10" name="Freeform 1">
            <a:extLst>
              <a:ext uri="{FF2B5EF4-FFF2-40B4-BE49-F238E27FC236}">
                <a16:creationId xmlns:a16="http://schemas.microsoft.com/office/drawing/2014/main" id="{D8852466-818B-4BD5-9E05-CD2D38F2D7BD}"/>
              </a:ext>
            </a:extLst>
          </p:cNvPr>
          <p:cNvSpPr/>
          <p:nvPr userDrawn="1"/>
        </p:nvSpPr>
        <p:spPr>
          <a:xfrm flipH="1">
            <a:off x="-1" y="-7418"/>
            <a:ext cx="6735199" cy="2353454"/>
          </a:xfrm>
          <a:custGeom>
            <a:avLst/>
            <a:gdLst>
              <a:gd name="connsiteX0" fmla="*/ 0 w 5970850"/>
              <a:gd name="connsiteY0" fmla="*/ 0 h 2083136"/>
              <a:gd name="connsiteX1" fmla="*/ 5970850 w 5970850"/>
              <a:gd name="connsiteY1" fmla="*/ 0 h 2083136"/>
              <a:gd name="connsiteX2" fmla="*/ 5970850 w 5970850"/>
              <a:gd name="connsiteY2" fmla="*/ 726675 h 2083136"/>
              <a:gd name="connsiteX3" fmla="*/ 4614389 w 5970850"/>
              <a:gd name="connsiteY3" fmla="*/ 2083136 h 2083136"/>
              <a:gd name="connsiteX4" fmla="*/ 0 w 5970850"/>
              <a:gd name="connsiteY4" fmla="*/ 0 h 2083136"/>
              <a:gd name="connsiteX0" fmla="*/ 0 w 5970850"/>
              <a:gd name="connsiteY0" fmla="*/ 0 h 2086946"/>
              <a:gd name="connsiteX1" fmla="*/ 5970850 w 5970850"/>
              <a:gd name="connsiteY1" fmla="*/ 0 h 2086946"/>
              <a:gd name="connsiteX2" fmla="*/ 5970850 w 5970850"/>
              <a:gd name="connsiteY2" fmla="*/ 726675 h 2086946"/>
              <a:gd name="connsiteX3" fmla="*/ 4568669 w 5970850"/>
              <a:gd name="connsiteY3" fmla="*/ 2086946 h 2086946"/>
              <a:gd name="connsiteX4" fmla="*/ 0 w 5970850"/>
              <a:gd name="connsiteY4" fmla="*/ 0 h 2086946"/>
              <a:gd name="connsiteX0" fmla="*/ 0 w 5970850"/>
              <a:gd name="connsiteY0" fmla="*/ 0 h 2088795"/>
              <a:gd name="connsiteX1" fmla="*/ 5970850 w 5970850"/>
              <a:gd name="connsiteY1" fmla="*/ 0 h 2088795"/>
              <a:gd name="connsiteX2" fmla="*/ 5970850 w 5970850"/>
              <a:gd name="connsiteY2" fmla="*/ 726675 h 2088795"/>
              <a:gd name="connsiteX3" fmla="*/ 4568669 w 5970850"/>
              <a:gd name="connsiteY3" fmla="*/ 2086946 h 2088795"/>
              <a:gd name="connsiteX4" fmla="*/ 0 w 5970850"/>
              <a:gd name="connsiteY4" fmla="*/ 0 h 2088795"/>
              <a:gd name="connsiteX0" fmla="*/ 0 w 5970850"/>
              <a:gd name="connsiteY0" fmla="*/ 0 h 2088947"/>
              <a:gd name="connsiteX1" fmla="*/ 5970850 w 5970850"/>
              <a:gd name="connsiteY1" fmla="*/ 0 h 2088947"/>
              <a:gd name="connsiteX2" fmla="*/ 5970850 w 5970850"/>
              <a:gd name="connsiteY2" fmla="*/ 726675 h 2088947"/>
              <a:gd name="connsiteX3" fmla="*/ 4568669 w 5970850"/>
              <a:gd name="connsiteY3" fmla="*/ 2086946 h 2088947"/>
              <a:gd name="connsiteX4" fmla="*/ 0 w 5970850"/>
              <a:gd name="connsiteY4" fmla="*/ 0 h 2088947"/>
              <a:gd name="connsiteX0" fmla="*/ 0 w 5970850"/>
              <a:gd name="connsiteY0" fmla="*/ 0 h 2086946"/>
              <a:gd name="connsiteX1" fmla="*/ 5970850 w 5970850"/>
              <a:gd name="connsiteY1" fmla="*/ 0 h 2086946"/>
              <a:gd name="connsiteX2" fmla="*/ 5970850 w 5970850"/>
              <a:gd name="connsiteY2" fmla="*/ 726675 h 2086946"/>
              <a:gd name="connsiteX3" fmla="*/ 4568669 w 5970850"/>
              <a:gd name="connsiteY3" fmla="*/ 2086946 h 2086946"/>
              <a:gd name="connsiteX4" fmla="*/ 0 w 5970850"/>
              <a:gd name="connsiteY4" fmla="*/ 0 h 2086946"/>
              <a:gd name="connsiteX0" fmla="*/ 0 w 5970850"/>
              <a:gd name="connsiteY0" fmla="*/ 0 h 2086946"/>
              <a:gd name="connsiteX1" fmla="*/ 5970850 w 5970850"/>
              <a:gd name="connsiteY1" fmla="*/ 0 h 2086946"/>
              <a:gd name="connsiteX2" fmla="*/ 5970850 w 5970850"/>
              <a:gd name="connsiteY2" fmla="*/ 726675 h 2086946"/>
              <a:gd name="connsiteX3" fmla="*/ 4568669 w 5970850"/>
              <a:gd name="connsiteY3" fmla="*/ 2086946 h 2086946"/>
              <a:gd name="connsiteX4" fmla="*/ 0 w 5970850"/>
              <a:gd name="connsiteY4" fmla="*/ 0 h 2086946"/>
              <a:gd name="connsiteX0" fmla="*/ 0 w 5970850"/>
              <a:gd name="connsiteY0" fmla="*/ 0 h 2086946"/>
              <a:gd name="connsiteX1" fmla="*/ 5970850 w 5970850"/>
              <a:gd name="connsiteY1" fmla="*/ 0 h 2086946"/>
              <a:gd name="connsiteX2" fmla="*/ 5970850 w 5970850"/>
              <a:gd name="connsiteY2" fmla="*/ 726675 h 2086946"/>
              <a:gd name="connsiteX3" fmla="*/ 4568669 w 5970850"/>
              <a:gd name="connsiteY3" fmla="*/ 2086946 h 2086946"/>
              <a:gd name="connsiteX4" fmla="*/ 0 w 5970850"/>
              <a:gd name="connsiteY4" fmla="*/ 0 h 2086946"/>
              <a:gd name="connsiteX0" fmla="*/ 0 w 5925130"/>
              <a:gd name="connsiteY0" fmla="*/ 0 h 2086946"/>
              <a:gd name="connsiteX1" fmla="*/ 5925130 w 5925130"/>
              <a:gd name="connsiteY1" fmla="*/ 0 h 2086946"/>
              <a:gd name="connsiteX2" fmla="*/ 5925130 w 5925130"/>
              <a:gd name="connsiteY2" fmla="*/ 726675 h 2086946"/>
              <a:gd name="connsiteX3" fmla="*/ 4522949 w 5925130"/>
              <a:gd name="connsiteY3" fmla="*/ 2086946 h 2086946"/>
              <a:gd name="connsiteX4" fmla="*/ 0 w 5925130"/>
              <a:gd name="connsiteY4" fmla="*/ 0 h 2086946"/>
              <a:gd name="connsiteX0" fmla="*/ 0 w 5940370"/>
              <a:gd name="connsiteY0" fmla="*/ 0 h 2086946"/>
              <a:gd name="connsiteX1" fmla="*/ 5940370 w 5940370"/>
              <a:gd name="connsiteY1" fmla="*/ 0 h 2086946"/>
              <a:gd name="connsiteX2" fmla="*/ 5940370 w 5940370"/>
              <a:gd name="connsiteY2" fmla="*/ 726675 h 2086946"/>
              <a:gd name="connsiteX3" fmla="*/ 4538189 w 5940370"/>
              <a:gd name="connsiteY3" fmla="*/ 2086946 h 2086946"/>
              <a:gd name="connsiteX4" fmla="*/ 0 w 5940370"/>
              <a:gd name="connsiteY4" fmla="*/ 0 h 2086946"/>
              <a:gd name="connsiteX0" fmla="*/ 0 w 5940370"/>
              <a:gd name="connsiteY0" fmla="*/ 0 h 2086946"/>
              <a:gd name="connsiteX1" fmla="*/ 5940370 w 5940370"/>
              <a:gd name="connsiteY1" fmla="*/ 0 h 2086946"/>
              <a:gd name="connsiteX2" fmla="*/ 5940370 w 5940370"/>
              <a:gd name="connsiteY2" fmla="*/ 726675 h 2086946"/>
              <a:gd name="connsiteX3" fmla="*/ 4538189 w 5940370"/>
              <a:gd name="connsiteY3" fmla="*/ 2086946 h 2086946"/>
              <a:gd name="connsiteX4" fmla="*/ 0 w 5940370"/>
              <a:gd name="connsiteY4" fmla="*/ 0 h 2086946"/>
              <a:gd name="connsiteX0" fmla="*/ 0 w 5940370"/>
              <a:gd name="connsiteY0" fmla="*/ 0 h 2075516"/>
              <a:gd name="connsiteX1" fmla="*/ 5940370 w 5940370"/>
              <a:gd name="connsiteY1" fmla="*/ 0 h 2075516"/>
              <a:gd name="connsiteX2" fmla="*/ 5940370 w 5940370"/>
              <a:gd name="connsiteY2" fmla="*/ 726675 h 2075516"/>
              <a:gd name="connsiteX3" fmla="*/ 4583909 w 5940370"/>
              <a:gd name="connsiteY3" fmla="*/ 2075516 h 2075516"/>
              <a:gd name="connsiteX4" fmla="*/ 0 w 5940370"/>
              <a:gd name="connsiteY4" fmla="*/ 0 h 2075516"/>
              <a:gd name="connsiteX0" fmla="*/ 0 w 5940370"/>
              <a:gd name="connsiteY0" fmla="*/ 0 h 2075528"/>
              <a:gd name="connsiteX1" fmla="*/ 5940370 w 5940370"/>
              <a:gd name="connsiteY1" fmla="*/ 0 h 2075528"/>
              <a:gd name="connsiteX2" fmla="*/ 5940370 w 5940370"/>
              <a:gd name="connsiteY2" fmla="*/ 726675 h 2075528"/>
              <a:gd name="connsiteX3" fmla="*/ 4583909 w 5940370"/>
              <a:gd name="connsiteY3" fmla="*/ 2075516 h 2075528"/>
              <a:gd name="connsiteX4" fmla="*/ 0 w 5940370"/>
              <a:gd name="connsiteY4" fmla="*/ 0 h 2075528"/>
              <a:gd name="connsiteX0" fmla="*/ 0 w 5940370"/>
              <a:gd name="connsiteY0" fmla="*/ 0 h 2075528"/>
              <a:gd name="connsiteX1" fmla="*/ 5940370 w 5940370"/>
              <a:gd name="connsiteY1" fmla="*/ 0 h 2075528"/>
              <a:gd name="connsiteX2" fmla="*/ 5940370 w 5940370"/>
              <a:gd name="connsiteY2" fmla="*/ 726675 h 2075528"/>
              <a:gd name="connsiteX3" fmla="*/ 4583909 w 5940370"/>
              <a:gd name="connsiteY3" fmla="*/ 2075516 h 2075528"/>
              <a:gd name="connsiteX4" fmla="*/ 0 w 5940370"/>
              <a:gd name="connsiteY4" fmla="*/ 0 h 2075528"/>
              <a:gd name="connsiteX0" fmla="*/ 0 w 5940370"/>
              <a:gd name="connsiteY0" fmla="*/ 0 h 2075528"/>
              <a:gd name="connsiteX1" fmla="*/ 5940370 w 5940370"/>
              <a:gd name="connsiteY1" fmla="*/ 0 h 2075528"/>
              <a:gd name="connsiteX2" fmla="*/ 5940370 w 5940370"/>
              <a:gd name="connsiteY2" fmla="*/ 726675 h 2075528"/>
              <a:gd name="connsiteX3" fmla="*/ 4568669 w 5940370"/>
              <a:gd name="connsiteY3" fmla="*/ 2075516 h 2075528"/>
              <a:gd name="connsiteX4" fmla="*/ 0 w 5940370"/>
              <a:gd name="connsiteY4" fmla="*/ 0 h 2075528"/>
              <a:gd name="connsiteX0" fmla="*/ 0 w 5940370"/>
              <a:gd name="connsiteY0" fmla="*/ 0 h 2075528"/>
              <a:gd name="connsiteX1" fmla="*/ 5940370 w 5940370"/>
              <a:gd name="connsiteY1" fmla="*/ 0 h 2075528"/>
              <a:gd name="connsiteX2" fmla="*/ 5940370 w 5940370"/>
              <a:gd name="connsiteY2" fmla="*/ 726675 h 2075528"/>
              <a:gd name="connsiteX3" fmla="*/ 4568669 w 5940370"/>
              <a:gd name="connsiteY3" fmla="*/ 2075516 h 2075528"/>
              <a:gd name="connsiteX4" fmla="*/ 0 w 5940370"/>
              <a:gd name="connsiteY4" fmla="*/ 0 h 2075528"/>
              <a:gd name="connsiteX0" fmla="*/ 0 w 5940370"/>
              <a:gd name="connsiteY0" fmla="*/ 0 h 2075528"/>
              <a:gd name="connsiteX1" fmla="*/ 5940370 w 5940370"/>
              <a:gd name="connsiteY1" fmla="*/ 0 h 2075528"/>
              <a:gd name="connsiteX2" fmla="*/ 5940370 w 5940370"/>
              <a:gd name="connsiteY2" fmla="*/ 726675 h 2075528"/>
              <a:gd name="connsiteX3" fmla="*/ 4568669 w 5940370"/>
              <a:gd name="connsiteY3" fmla="*/ 2075516 h 2075528"/>
              <a:gd name="connsiteX4" fmla="*/ 0 w 5940370"/>
              <a:gd name="connsiteY4" fmla="*/ 0 h 2075528"/>
              <a:gd name="connsiteX0" fmla="*/ 0 w 5940370"/>
              <a:gd name="connsiteY0" fmla="*/ 0 h 2075720"/>
              <a:gd name="connsiteX1" fmla="*/ 5940370 w 5940370"/>
              <a:gd name="connsiteY1" fmla="*/ 0 h 2075720"/>
              <a:gd name="connsiteX2" fmla="*/ 5940370 w 5940370"/>
              <a:gd name="connsiteY2" fmla="*/ 726675 h 2075720"/>
              <a:gd name="connsiteX3" fmla="*/ 4568669 w 5940370"/>
              <a:gd name="connsiteY3" fmla="*/ 2075516 h 2075720"/>
              <a:gd name="connsiteX4" fmla="*/ 0 w 5940370"/>
              <a:gd name="connsiteY4" fmla="*/ 0 h 207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0370" h="2075720">
                <a:moveTo>
                  <a:pt x="0" y="0"/>
                </a:moveTo>
                <a:lnTo>
                  <a:pt x="5940370" y="0"/>
                </a:lnTo>
                <a:lnTo>
                  <a:pt x="5940370" y="726675"/>
                </a:lnTo>
                <a:cubicBezTo>
                  <a:pt x="5831116" y="1256299"/>
                  <a:pt x="5573273" y="2090722"/>
                  <a:pt x="4568669" y="2075516"/>
                </a:cubicBezTo>
                <a:cubicBezTo>
                  <a:pt x="4051619" y="1166507"/>
                  <a:pt x="585630" y="1659579"/>
                  <a:pt x="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
        <p:nvSpPr>
          <p:cNvPr id="9" name="Title Placeholder 1"/>
          <p:cNvSpPr>
            <a:spLocks noGrp="1"/>
          </p:cNvSpPr>
          <p:nvPr>
            <p:ph type="title"/>
          </p:nvPr>
        </p:nvSpPr>
        <p:spPr>
          <a:xfrm>
            <a:off x="11" y="25263"/>
            <a:ext cx="6255023" cy="822960"/>
          </a:xfrm>
          <a:prstGeom prst="rect">
            <a:avLst/>
          </a:prstGeom>
          <a:noFill/>
          <a:ln w="9525" algn="ctr">
            <a:noFill/>
            <a:miter lim="800000"/>
            <a:headEnd/>
            <a:tailEnd/>
          </a:ln>
          <a:effectLst/>
        </p:spPr>
        <p:txBody>
          <a:bodyPr vert="horz" wrap="square" lIns="274320" tIns="36576" rIns="0" bIns="0" numCol="1" anchor="ctr" anchorCtr="0" compatLnSpc="1">
            <a:prstTxWarp prst="textNoShape">
              <a:avLst/>
            </a:prstTxWarp>
          </a:bodyPr>
          <a:lstStyle>
            <a:lvl1pPr>
              <a:defRPr b="0">
                <a:solidFill>
                  <a:schemeClr val="bg1"/>
                </a:solidFill>
                <a:effectLst/>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p>
        </p:txBody>
      </p:sp>
      <p:sp>
        <p:nvSpPr>
          <p:cNvPr id="8" name="Rectangle 7"/>
          <p:cNvSpPr/>
          <p:nvPr userDrawn="1">
            <p:custDataLst>
              <p:tags r:id="rId1"/>
            </p:custDataLst>
          </p:nvPr>
        </p:nvSpPr>
        <p:spPr>
          <a:xfrm>
            <a:off x="8910149" y="6418258"/>
            <a:ext cx="2552739" cy="195814"/>
          </a:xfrm>
          <a:prstGeom prst="rect">
            <a:avLst/>
          </a:prstGeom>
        </p:spPr>
        <p:txBody>
          <a:bodyPr wrap="none" lIns="35997" tIns="35997" rIns="35997" bIns="35997" anchor="b" anchorCtr="0">
            <a:noAutofit/>
          </a:bodyPr>
          <a:lstStyle/>
          <a:p>
            <a:pPr algn="r"/>
            <a:endParaRPr lang="en-US" sz="500" dirty="0">
              <a:solidFill>
                <a:schemeClr val="tx2"/>
              </a:solidFill>
              <a:latin typeface="+mj-lt"/>
            </a:endParaRPr>
          </a:p>
        </p:txBody>
      </p:sp>
    </p:spTree>
    <p:extLst>
      <p:ext uri="{BB962C8B-B14F-4D97-AF65-F5344CB8AC3E}">
        <p14:creationId xmlns:p14="http://schemas.microsoft.com/office/powerpoint/2010/main" val="2776862702"/>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Custom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30497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2800" b="0">
                <a:latin typeface="Segoe UI" panose="020B0502040204020203" pitchFamily="34" charset="0"/>
                <a:cs typeface="Segoe UI" panose="020B0502040204020203" pitchFamily="34" charset="0"/>
              </a:defRPr>
            </a:lvl1pPr>
          </a:lstStyle>
          <a:p>
            <a:r>
              <a:rPr lang="en-US" err="1"/>
              <a:t>Modifiez</a:t>
            </a:r>
            <a:r>
              <a:rPr lang="en-US"/>
              <a:t> le style du </a:t>
            </a:r>
            <a:r>
              <a:rPr lang="en-US" err="1"/>
              <a:t>titre</a:t>
            </a:r>
            <a:endParaRPr lang="en-US"/>
          </a:p>
        </p:txBody>
      </p:sp>
    </p:spTree>
    <p:extLst>
      <p:ext uri="{BB962C8B-B14F-4D97-AF65-F5344CB8AC3E}">
        <p14:creationId xmlns:p14="http://schemas.microsoft.com/office/powerpoint/2010/main" val="2559586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BB0C8-8B2C-587E-9289-92EC52C98D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A8EA994-359A-4690-A5CA-CCDBD898DF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Tree>
    <p:extLst>
      <p:ext uri="{BB962C8B-B14F-4D97-AF65-F5344CB8AC3E}">
        <p14:creationId xmlns:p14="http://schemas.microsoft.com/office/powerpoint/2010/main" val="959100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3_Title Slide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6C33D5D-F947-47F2-8940-A7B6F9E5A517}"/>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524" y="0"/>
            <a:ext cx="12188952" cy="6858000"/>
          </a:xfrm>
          <a:prstGeom prst="rect">
            <a:avLst/>
          </a:prstGeom>
        </p:spPr>
      </p:pic>
      <p:graphicFrame>
        <p:nvGraphicFramePr>
          <p:cNvPr id="4" name="Object 3" hidden="1"/>
          <p:cNvGraphicFramePr>
            <a:graphicFrameLocks noChangeAspect="1"/>
          </p:cNvGraphicFramePr>
          <p:nvPr userDrawn="1">
            <p:custDataLst>
              <p:tags r:id="rId1"/>
            </p:custDataLst>
          </p:nvPr>
        </p:nvGraphicFramePr>
        <p:xfrm>
          <a:off x="1" y="0"/>
          <a:ext cx="195384" cy="158750"/>
        </p:xfrm>
        <a:graphic>
          <a:graphicData uri="http://schemas.openxmlformats.org/presentationml/2006/ole">
            <mc:AlternateContent xmlns:mc="http://schemas.openxmlformats.org/markup-compatibility/2006">
              <mc:Choice xmlns:v="urn:schemas-microsoft-com:vml" Requires="v">
                <p:oleObj name="think-cell Slide" r:id="rId5" imgW="360" imgH="360" progId="">
                  <p:embed/>
                </p:oleObj>
              </mc:Choice>
              <mc:Fallback>
                <p:oleObj name="think-cell Slide" r:id="rId5" imgW="360" imgH="360" progId="">
                  <p:embed/>
                  <p:pic>
                    <p:nvPicPr>
                      <p:cNvPr id="4" name="Object 3"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0"/>
                        <a:ext cx="195384"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5">
            <a:extLst>
              <a:ext uri="{FF2B5EF4-FFF2-40B4-BE49-F238E27FC236}">
                <a16:creationId xmlns:a16="http://schemas.microsoft.com/office/drawing/2014/main" id="{F9B9FD68-2C32-4912-BB2C-8D2C0883A7AB}"/>
              </a:ext>
            </a:extLst>
          </p:cNvPr>
          <p:cNvSpPr/>
          <p:nvPr userDrawn="1"/>
        </p:nvSpPr>
        <p:spPr>
          <a:xfrm>
            <a:off x="-11576" y="1"/>
            <a:ext cx="12203575" cy="3046580"/>
          </a:xfrm>
          <a:prstGeom prst="rect">
            <a:avLst/>
          </a:prstGeom>
          <a:gradFill>
            <a:gsLst>
              <a:gs pos="12000">
                <a:schemeClr val="accent1">
                  <a:lumMod val="5000"/>
                  <a:lumOff val="95000"/>
                  <a:alpha val="73000"/>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5" name="Oval 20">
            <a:extLst>
              <a:ext uri="{FF2B5EF4-FFF2-40B4-BE49-F238E27FC236}">
                <a16:creationId xmlns:a16="http://schemas.microsoft.com/office/drawing/2014/main" id="{D57E188A-296C-45CA-8A95-1AF222DAF6D4}"/>
              </a:ext>
            </a:extLst>
          </p:cNvPr>
          <p:cNvSpPr/>
          <p:nvPr userDrawn="1"/>
        </p:nvSpPr>
        <p:spPr>
          <a:xfrm>
            <a:off x="299121" y="4134403"/>
            <a:ext cx="591906" cy="555950"/>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lumMod val="9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6" name="Oval 20">
            <a:extLst>
              <a:ext uri="{FF2B5EF4-FFF2-40B4-BE49-F238E27FC236}">
                <a16:creationId xmlns:a16="http://schemas.microsoft.com/office/drawing/2014/main" id="{62DD0BAB-FF26-47D6-9176-F8AC7E38C889}"/>
              </a:ext>
            </a:extLst>
          </p:cNvPr>
          <p:cNvSpPr/>
          <p:nvPr userDrawn="1"/>
        </p:nvSpPr>
        <p:spPr>
          <a:xfrm>
            <a:off x="4341177" y="1512647"/>
            <a:ext cx="788384" cy="822960"/>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lumMod val="95000"/>
            </a:schemeClr>
          </a:solidFill>
          <a:ln w="6350">
            <a:solidFill>
              <a:schemeClr val="tx1"/>
            </a:solidFill>
            <a:prstDash val="sysDot"/>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9" name="Oval 20">
            <a:extLst>
              <a:ext uri="{FF2B5EF4-FFF2-40B4-BE49-F238E27FC236}">
                <a16:creationId xmlns:a16="http://schemas.microsoft.com/office/drawing/2014/main" id="{0930E11D-D42A-4D6A-A278-28BAFFB90353}"/>
              </a:ext>
            </a:extLst>
          </p:cNvPr>
          <p:cNvSpPr/>
          <p:nvPr userDrawn="1"/>
        </p:nvSpPr>
        <p:spPr>
          <a:xfrm>
            <a:off x="7979171" y="2785731"/>
            <a:ext cx="591906" cy="555950"/>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lumMod val="9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20" name="Oval 20">
            <a:extLst>
              <a:ext uri="{FF2B5EF4-FFF2-40B4-BE49-F238E27FC236}">
                <a16:creationId xmlns:a16="http://schemas.microsoft.com/office/drawing/2014/main" id="{D974BE83-5BB2-42FA-B966-47AF463CE7C3}"/>
              </a:ext>
            </a:extLst>
          </p:cNvPr>
          <p:cNvSpPr/>
          <p:nvPr userDrawn="1"/>
        </p:nvSpPr>
        <p:spPr>
          <a:xfrm>
            <a:off x="1398909" y="3676018"/>
            <a:ext cx="591906" cy="555950"/>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21" name="Oval 20">
            <a:extLst>
              <a:ext uri="{FF2B5EF4-FFF2-40B4-BE49-F238E27FC236}">
                <a16:creationId xmlns:a16="http://schemas.microsoft.com/office/drawing/2014/main" id="{7B2CAF88-4079-4076-8056-DD687AECD5F9}"/>
              </a:ext>
            </a:extLst>
          </p:cNvPr>
          <p:cNvSpPr/>
          <p:nvPr userDrawn="1"/>
        </p:nvSpPr>
        <p:spPr>
          <a:xfrm>
            <a:off x="430269" y="2593886"/>
            <a:ext cx="753075" cy="70732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lumMod val="9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98" name="Oval 20">
            <a:extLst>
              <a:ext uri="{FF2B5EF4-FFF2-40B4-BE49-F238E27FC236}">
                <a16:creationId xmlns:a16="http://schemas.microsoft.com/office/drawing/2014/main" id="{62DD0BAB-FF26-47D6-9176-F8AC7E38C889}"/>
              </a:ext>
            </a:extLst>
          </p:cNvPr>
          <p:cNvSpPr/>
          <p:nvPr userDrawn="1"/>
        </p:nvSpPr>
        <p:spPr>
          <a:xfrm>
            <a:off x="1638865" y="1631593"/>
            <a:ext cx="788384" cy="822960"/>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lumMod val="95000"/>
            </a:schemeClr>
          </a:solidFill>
          <a:ln w="6350">
            <a:solidFill>
              <a:schemeClr val="tx1"/>
            </a:solidFill>
            <a:prstDash val="sysDot"/>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29" name="Oval 20">
            <a:extLst>
              <a:ext uri="{FF2B5EF4-FFF2-40B4-BE49-F238E27FC236}">
                <a16:creationId xmlns:a16="http://schemas.microsoft.com/office/drawing/2014/main" id="{A2CC4AD9-D443-4233-BC5C-6DF582F559BA}"/>
              </a:ext>
            </a:extLst>
          </p:cNvPr>
          <p:cNvSpPr/>
          <p:nvPr userDrawn="1"/>
        </p:nvSpPr>
        <p:spPr>
          <a:xfrm>
            <a:off x="6818239" y="3239875"/>
            <a:ext cx="682115" cy="64067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lumMod val="9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grpSp>
        <p:nvGrpSpPr>
          <p:cNvPr id="31" name="Group 30">
            <a:extLst>
              <a:ext uri="{FF2B5EF4-FFF2-40B4-BE49-F238E27FC236}">
                <a16:creationId xmlns:a16="http://schemas.microsoft.com/office/drawing/2014/main" id="{9C4F4CEE-3A4A-4F8E-8CA9-D7BB3334FA56}"/>
              </a:ext>
            </a:extLst>
          </p:cNvPr>
          <p:cNvGrpSpPr/>
          <p:nvPr userDrawn="1"/>
        </p:nvGrpSpPr>
        <p:grpSpPr>
          <a:xfrm>
            <a:off x="4534794" y="1810833"/>
            <a:ext cx="401149" cy="262807"/>
            <a:chOff x="8038516" y="403965"/>
            <a:chExt cx="463550" cy="305493"/>
          </a:xfrm>
        </p:grpSpPr>
        <p:grpSp>
          <p:nvGrpSpPr>
            <p:cNvPr id="32" name="Group 4">
              <a:extLst>
                <a:ext uri="{FF2B5EF4-FFF2-40B4-BE49-F238E27FC236}">
                  <a16:creationId xmlns:a16="http://schemas.microsoft.com/office/drawing/2014/main" id="{405A9B08-10DE-474F-94B9-7D6AA796C4F9}"/>
                </a:ext>
              </a:extLst>
            </p:cNvPr>
            <p:cNvGrpSpPr>
              <a:grpSpLocks noChangeAspect="1"/>
            </p:cNvGrpSpPr>
            <p:nvPr/>
          </p:nvGrpSpPr>
          <p:grpSpPr bwMode="auto">
            <a:xfrm>
              <a:off x="8038516" y="403965"/>
              <a:ext cx="463550" cy="305493"/>
              <a:chOff x="5036" y="227"/>
              <a:chExt cx="742" cy="489"/>
            </a:xfrm>
          </p:grpSpPr>
          <p:sp>
            <p:nvSpPr>
              <p:cNvPr id="34" name="Freeform 5">
                <a:extLst>
                  <a:ext uri="{FF2B5EF4-FFF2-40B4-BE49-F238E27FC236}">
                    <a16:creationId xmlns:a16="http://schemas.microsoft.com/office/drawing/2014/main" id="{B46C0854-13D2-40CB-86A0-881CE29BB913}"/>
                  </a:ext>
                </a:extLst>
              </p:cNvPr>
              <p:cNvSpPr>
                <a:spLocks noEditPoints="1"/>
              </p:cNvSpPr>
              <p:nvPr/>
            </p:nvSpPr>
            <p:spPr bwMode="auto">
              <a:xfrm>
                <a:off x="5036" y="644"/>
                <a:ext cx="742" cy="72"/>
              </a:xfrm>
              <a:custGeom>
                <a:avLst/>
                <a:gdLst>
                  <a:gd name="T0" fmla="*/ 311 w 311"/>
                  <a:gd name="T1" fmla="*/ 0 h 30"/>
                  <a:gd name="T2" fmla="*/ 310 w 311"/>
                  <a:gd name="T3" fmla="*/ 0 h 30"/>
                  <a:gd name="T4" fmla="*/ 1 w 311"/>
                  <a:gd name="T5" fmla="*/ 0 h 30"/>
                  <a:gd name="T6" fmla="*/ 0 w 311"/>
                  <a:gd name="T7" fmla="*/ 0 h 30"/>
                  <a:gd name="T8" fmla="*/ 0 w 311"/>
                  <a:gd name="T9" fmla="*/ 1 h 30"/>
                  <a:gd name="T10" fmla="*/ 40 w 311"/>
                  <a:gd name="T11" fmla="*/ 30 h 30"/>
                  <a:gd name="T12" fmla="*/ 270 w 311"/>
                  <a:gd name="T13" fmla="*/ 30 h 30"/>
                  <a:gd name="T14" fmla="*/ 311 w 311"/>
                  <a:gd name="T15" fmla="*/ 1 h 30"/>
                  <a:gd name="T16" fmla="*/ 311 w 311"/>
                  <a:gd name="T17" fmla="*/ 0 h 30"/>
                  <a:gd name="T18" fmla="*/ 179 w 311"/>
                  <a:gd name="T19" fmla="*/ 20 h 30"/>
                  <a:gd name="T20" fmla="*/ 132 w 311"/>
                  <a:gd name="T21" fmla="*/ 20 h 30"/>
                  <a:gd name="T22" fmla="*/ 132 w 311"/>
                  <a:gd name="T23" fmla="*/ 10 h 30"/>
                  <a:gd name="T24" fmla="*/ 179 w 311"/>
                  <a:gd name="T25" fmla="*/ 10 h 30"/>
                  <a:gd name="T26" fmla="*/ 179 w 311"/>
                  <a:gd name="T27" fmla="*/ 20 h 30"/>
                  <a:gd name="T28" fmla="*/ 179 w 311"/>
                  <a:gd name="T29" fmla="*/ 20 h 30"/>
                  <a:gd name="T30" fmla="*/ 179 w 311"/>
                  <a:gd name="T31"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30">
                    <a:moveTo>
                      <a:pt x="311" y="0"/>
                    </a:moveTo>
                    <a:cubicBezTo>
                      <a:pt x="311" y="0"/>
                      <a:pt x="310" y="0"/>
                      <a:pt x="310" y="0"/>
                    </a:cubicBezTo>
                    <a:cubicBezTo>
                      <a:pt x="1" y="0"/>
                      <a:pt x="1" y="0"/>
                      <a:pt x="1" y="0"/>
                    </a:cubicBezTo>
                    <a:cubicBezTo>
                      <a:pt x="1" y="0"/>
                      <a:pt x="0" y="0"/>
                      <a:pt x="0" y="0"/>
                    </a:cubicBezTo>
                    <a:cubicBezTo>
                      <a:pt x="0" y="1"/>
                      <a:pt x="0" y="1"/>
                      <a:pt x="0" y="1"/>
                    </a:cubicBezTo>
                    <a:cubicBezTo>
                      <a:pt x="0" y="2"/>
                      <a:pt x="4" y="30"/>
                      <a:pt x="40" y="30"/>
                    </a:cubicBezTo>
                    <a:cubicBezTo>
                      <a:pt x="270" y="30"/>
                      <a:pt x="270" y="30"/>
                      <a:pt x="270" y="30"/>
                    </a:cubicBezTo>
                    <a:cubicBezTo>
                      <a:pt x="307" y="30"/>
                      <a:pt x="311" y="2"/>
                      <a:pt x="311" y="1"/>
                    </a:cubicBezTo>
                    <a:cubicBezTo>
                      <a:pt x="311" y="1"/>
                      <a:pt x="311" y="1"/>
                      <a:pt x="311" y="0"/>
                    </a:cubicBezTo>
                    <a:close/>
                    <a:moveTo>
                      <a:pt x="179" y="20"/>
                    </a:moveTo>
                    <a:cubicBezTo>
                      <a:pt x="132" y="20"/>
                      <a:pt x="132" y="20"/>
                      <a:pt x="132" y="20"/>
                    </a:cubicBezTo>
                    <a:cubicBezTo>
                      <a:pt x="132" y="10"/>
                      <a:pt x="132" y="10"/>
                      <a:pt x="132" y="10"/>
                    </a:cubicBezTo>
                    <a:cubicBezTo>
                      <a:pt x="179" y="10"/>
                      <a:pt x="179" y="10"/>
                      <a:pt x="179" y="10"/>
                    </a:cubicBezTo>
                    <a:lnTo>
                      <a:pt x="179" y="20"/>
                    </a:lnTo>
                    <a:close/>
                    <a:moveTo>
                      <a:pt x="179" y="20"/>
                    </a:moveTo>
                    <a:cubicBezTo>
                      <a:pt x="179" y="20"/>
                      <a:pt x="179" y="20"/>
                      <a:pt x="179" y="20"/>
                    </a:cubicBezTo>
                  </a:path>
                </a:pathLst>
              </a:custGeom>
              <a:solidFill>
                <a:srgbClr val="41C1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n-US" sz="1350" dirty="0">
                  <a:solidFill>
                    <a:srgbClr val="000000"/>
                  </a:solidFill>
                </a:endParaRPr>
              </a:p>
            </p:txBody>
          </p:sp>
          <p:sp>
            <p:nvSpPr>
              <p:cNvPr id="35" name="Freeform 6">
                <a:extLst>
                  <a:ext uri="{FF2B5EF4-FFF2-40B4-BE49-F238E27FC236}">
                    <a16:creationId xmlns:a16="http://schemas.microsoft.com/office/drawing/2014/main" id="{B4FAE73B-BF57-4B12-A90E-640DFF2F7DC6}"/>
                  </a:ext>
                </a:extLst>
              </p:cNvPr>
              <p:cNvSpPr>
                <a:spLocks noEditPoints="1"/>
              </p:cNvSpPr>
              <p:nvPr/>
            </p:nvSpPr>
            <p:spPr bwMode="auto">
              <a:xfrm>
                <a:off x="5100" y="227"/>
                <a:ext cx="613" cy="391"/>
              </a:xfrm>
              <a:custGeom>
                <a:avLst/>
                <a:gdLst>
                  <a:gd name="T0" fmla="*/ 6 w 257"/>
                  <a:gd name="T1" fmla="*/ 163 h 163"/>
                  <a:gd name="T2" fmla="*/ 251 w 257"/>
                  <a:gd name="T3" fmla="*/ 163 h 163"/>
                  <a:gd name="T4" fmla="*/ 257 w 257"/>
                  <a:gd name="T5" fmla="*/ 156 h 163"/>
                  <a:gd name="T6" fmla="*/ 257 w 257"/>
                  <a:gd name="T7" fmla="*/ 6 h 163"/>
                  <a:gd name="T8" fmla="*/ 251 w 257"/>
                  <a:gd name="T9" fmla="*/ 0 h 163"/>
                  <a:gd name="T10" fmla="*/ 6 w 257"/>
                  <a:gd name="T11" fmla="*/ 0 h 163"/>
                  <a:gd name="T12" fmla="*/ 0 w 257"/>
                  <a:gd name="T13" fmla="*/ 6 h 163"/>
                  <a:gd name="T14" fmla="*/ 0 w 257"/>
                  <a:gd name="T15" fmla="*/ 156 h 163"/>
                  <a:gd name="T16" fmla="*/ 6 w 257"/>
                  <a:gd name="T17" fmla="*/ 163 h 163"/>
                  <a:gd name="T18" fmla="*/ 22 w 257"/>
                  <a:gd name="T19" fmla="*/ 22 h 163"/>
                  <a:gd name="T20" fmla="*/ 235 w 257"/>
                  <a:gd name="T21" fmla="*/ 22 h 163"/>
                  <a:gd name="T22" fmla="*/ 235 w 257"/>
                  <a:gd name="T23" fmla="*/ 140 h 163"/>
                  <a:gd name="T24" fmla="*/ 22 w 257"/>
                  <a:gd name="T25" fmla="*/ 140 h 163"/>
                  <a:gd name="T26" fmla="*/ 22 w 257"/>
                  <a:gd name="T27" fmla="*/ 22 h 163"/>
                  <a:gd name="T28" fmla="*/ 22 w 257"/>
                  <a:gd name="T29" fmla="*/ 22 h 163"/>
                  <a:gd name="T30" fmla="*/ 22 w 257"/>
                  <a:gd name="T31" fmla="*/ 2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7" h="163">
                    <a:moveTo>
                      <a:pt x="6" y="163"/>
                    </a:moveTo>
                    <a:cubicBezTo>
                      <a:pt x="251" y="163"/>
                      <a:pt x="251" y="163"/>
                      <a:pt x="251" y="163"/>
                    </a:cubicBezTo>
                    <a:cubicBezTo>
                      <a:pt x="254" y="163"/>
                      <a:pt x="257" y="160"/>
                      <a:pt x="257" y="156"/>
                    </a:cubicBezTo>
                    <a:cubicBezTo>
                      <a:pt x="257" y="6"/>
                      <a:pt x="257" y="6"/>
                      <a:pt x="257" y="6"/>
                    </a:cubicBezTo>
                    <a:cubicBezTo>
                      <a:pt x="257" y="3"/>
                      <a:pt x="254" y="0"/>
                      <a:pt x="251" y="0"/>
                    </a:cubicBezTo>
                    <a:cubicBezTo>
                      <a:pt x="6" y="0"/>
                      <a:pt x="6" y="0"/>
                      <a:pt x="6" y="0"/>
                    </a:cubicBezTo>
                    <a:cubicBezTo>
                      <a:pt x="3" y="0"/>
                      <a:pt x="0" y="3"/>
                      <a:pt x="0" y="6"/>
                    </a:cubicBezTo>
                    <a:cubicBezTo>
                      <a:pt x="0" y="156"/>
                      <a:pt x="0" y="156"/>
                      <a:pt x="0" y="156"/>
                    </a:cubicBezTo>
                    <a:cubicBezTo>
                      <a:pt x="0" y="160"/>
                      <a:pt x="3" y="163"/>
                      <a:pt x="6" y="163"/>
                    </a:cubicBezTo>
                    <a:close/>
                    <a:moveTo>
                      <a:pt x="22" y="22"/>
                    </a:moveTo>
                    <a:cubicBezTo>
                      <a:pt x="235" y="22"/>
                      <a:pt x="235" y="22"/>
                      <a:pt x="235" y="22"/>
                    </a:cubicBezTo>
                    <a:cubicBezTo>
                      <a:pt x="235" y="140"/>
                      <a:pt x="235" y="140"/>
                      <a:pt x="235" y="140"/>
                    </a:cubicBezTo>
                    <a:cubicBezTo>
                      <a:pt x="22" y="140"/>
                      <a:pt x="22" y="140"/>
                      <a:pt x="22" y="140"/>
                    </a:cubicBezTo>
                    <a:lnTo>
                      <a:pt x="22" y="22"/>
                    </a:lnTo>
                    <a:close/>
                    <a:moveTo>
                      <a:pt x="22" y="22"/>
                    </a:moveTo>
                    <a:cubicBezTo>
                      <a:pt x="22" y="22"/>
                      <a:pt x="22" y="22"/>
                      <a:pt x="22" y="22"/>
                    </a:cubicBezTo>
                  </a:path>
                </a:pathLst>
              </a:custGeom>
              <a:solidFill>
                <a:srgbClr val="0D9A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n-US" sz="1350" dirty="0">
                  <a:solidFill>
                    <a:srgbClr val="000000"/>
                  </a:solidFill>
                </a:endParaRPr>
              </a:p>
            </p:txBody>
          </p:sp>
        </p:grpSp>
        <p:sp>
          <p:nvSpPr>
            <p:cNvPr id="33" name="Rectangle 32">
              <a:extLst>
                <a:ext uri="{FF2B5EF4-FFF2-40B4-BE49-F238E27FC236}">
                  <a16:creationId xmlns:a16="http://schemas.microsoft.com/office/drawing/2014/main" id="{FED4973C-F888-48F6-85DE-319C0EC00B89}"/>
                </a:ext>
              </a:extLst>
            </p:cNvPr>
            <p:cNvSpPr/>
            <p:nvPr/>
          </p:nvSpPr>
          <p:spPr>
            <a:xfrm>
              <a:off x="8114299" y="435241"/>
              <a:ext cx="308059" cy="19103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endParaRPr>
            </a:p>
          </p:txBody>
        </p:sp>
      </p:grpSp>
      <p:sp>
        <p:nvSpPr>
          <p:cNvPr id="118" name="Oval 20">
            <a:extLst>
              <a:ext uri="{FF2B5EF4-FFF2-40B4-BE49-F238E27FC236}">
                <a16:creationId xmlns:a16="http://schemas.microsoft.com/office/drawing/2014/main" id="{62DD0BAB-FF26-47D6-9176-F8AC7E38C889}"/>
              </a:ext>
            </a:extLst>
          </p:cNvPr>
          <p:cNvSpPr/>
          <p:nvPr userDrawn="1"/>
        </p:nvSpPr>
        <p:spPr>
          <a:xfrm>
            <a:off x="373091" y="2504185"/>
            <a:ext cx="914400" cy="914400"/>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lumMod val="95000"/>
            </a:schemeClr>
          </a:solidFill>
          <a:ln w="6350">
            <a:solidFill>
              <a:schemeClr val="tx1"/>
            </a:solidFill>
            <a:prstDash val="sysDot"/>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grpSp>
        <p:nvGrpSpPr>
          <p:cNvPr id="36" name="Group 35">
            <a:extLst>
              <a:ext uri="{FF2B5EF4-FFF2-40B4-BE49-F238E27FC236}">
                <a16:creationId xmlns:a16="http://schemas.microsoft.com/office/drawing/2014/main" id="{0B91436B-606D-414A-9675-3DA6E2325942}"/>
              </a:ext>
            </a:extLst>
          </p:cNvPr>
          <p:cNvGrpSpPr/>
          <p:nvPr userDrawn="1"/>
        </p:nvGrpSpPr>
        <p:grpSpPr>
          <a:xfrm>
            <a:off x="1856568" y="1814626"/>
            <a:ext cx="372242" cy="415513"/>
            <a:chOff x="7280265" y="457199"/>
            <a:chExt cx="374650" cy="420688"/>
          </a:xfrm>
        </p:grpSpPr>
        <p:sp>
          <p:nvSpPr>
            <p:cNvPr id="37" name="Freeform 10">
              <a:extLst>
                <a:ext uri="{FF2B5EF4-FFF2-40B4-BE49-F238E27FC236}">
                  <a16:creationId xmlns:a16="http://schemas.microsoft.com/office/drawing/2014/main" id="{9EF51A1F-BD21-4CEE-A826-C297E5B7D54A}"/>
                </a:ext>
              </a:extLst>
            </p:cNvPr>
            <p:cNvSpPr>
              <a:spLocks noEditPoints="1"/>
            </p:cNvSpPr>
            <p:nvPr/>
          </p:nvSpPr>
          <p:spPr bwMode="auto">
            <a:xfrm>
              <a:off x="7280265" y="457199"/>
              <a:ext cx="374650" cy="420688"/>
            </a:xfrm>
            <a:custGeom>
              <a:avLst/>
              <a:gdLst>
                <a:gd name="T0" fmla="*/ 92 w 97"/>
                <a:gd name="T1" fmla="*/ 29 h 109"/>
                <a:gd name="T2" fmla="*/ 88 w 97"/>
                <a:gd name="T3" fmla="*/ 11 h 109"/>
                <a:gd name="T4" fmla="*/ 8 w 97"/>
                <a:gd name="T5" fmla="*/ 11 h 109"/>
                <a:gd name="T6" fmla="*/ 5 w 97"/>
                <a:gd name="T7" fmla="*/ 29 h 109"/>
                <a:gd name="T8" fmla="*/ 0 w 97"/>
                <a:gd name="T9" fmla="*/ 34 h 109"/>
                <a:gd name="T10" fmla="*/ 0 w 97"/>
                <a:gd name="T11" fmla="*/ 44 h 109"/>
                <a:gd name="T12" fmla="*/ 3 w 97"/>
                <a:gd name="T13" fmla="*/ 49 h 109"/>
                <a:gd name="T14" fmla="*/ 4 w 97"/>
                <a:gd name="T15" fmla="*/ 91 h 109"/>
                <a:gd name="T16" fmla="*/ 8 w 97"/>
                <a:gd name="T17" fmla="*/ 97 h 109"/>
                <a:gd name="T18" fmla="*/ 13 w 97"/>
                <a:gd name="T19" fmla="*/ 97 h 109"/>
                <a:gd name="T20" fmla="*/ 13 w 97"/>
                <a:gd name="T21" fmla="*/ 104 h 109"/>
                <a:gd name="T22" fmla="*/ 19 w 97"/>
                <a:gd name="T23" fmla="*/ 109 h 109"/>
                <a:gd name="T24" fmla="*/ 25 w 97"/>
                <a:gd name="T25" fmla="*/ 104 h 109"/>
                <a:gd name="T26" fmla="*/ 25 w 97"/>
                <a:gd name="T27" fmla="*/ 97 h 109"/>
                <a:gd name="T28" fmla="*/ 73 w 97"/>
                <a:gd name="T29" fmla="*/ 97 h 109"/>
                <a:gd name="T30" fmla="*/ 73 w 97"/>
                <a:gd name="T31" fmla="*/ 104 h 109"/>
                <a:gd name="T32" fmla="*/ 80 w 97"/>
                <a:gd name="T33" fmla="*/ 109 h 109"/>
                <a:gd name="T34" fmla="*/ 86 w 97"/>
                <a:gd name="T35" fmla="*/ 104 h 109"/>
                <a:gd name="T36" fmla="*/ 86 w 97"/>
                <a:gd name="T37" fmla="*/ 97 h 109"/>
                <a:gd name="T38" fmla="*/ 88 w 97"/>
                <a:gd name="T39" fmla="*/ 97 h 109"/>
                <a:gd name="T40" fmla="*/ 93 w 97"/>
                <a:gd name="T41" fmla="*/ 94 h 109"/>
                <a:gd name="T42" fmla="*/ 93 w 97"/>
                <a:gd name="T43" fmla="*/ 49 h 109"/>
                <a:gd name="T44" fmla="*/ 97 w 97"/>
                <a:gd name="T45" fmla="*/ 44 h 109"/>
                <a:gd name="T46" fmla="*/ 97 w 97"/>
                <a:gd name="T47" fmla="*/ 34 h 109"/>
                <a:gd name="T48" fmla="*/ 92 w 97"/>
                <a:gd name="T49" fmla="*/ 29 h 109"/>
                <a:gd name="T50" fmla="*/ 24 w 97"/>
                <a:gd name="T51" fmla="*/ 12 h 109"/>
                <a:gd name="T52" fmla="*/ 72 w 97"/>
                <a:gd name="T53" fmla="*/ 12 h 109"/>
                <a:gd name="T54" fmla="*/ 72 w 97"/>
                <a:gd name="T55" fmla="*/ 20 h 109"/>
                <a:gd name="T56" fmla="*/ 24 w 97"/>
                <a:gd name="T57" fmla="*/ 20 h 109"/>
                <a:gd name="T58" fmla="*/ 24 w 97"/>
                <a:gd name="T59" fmla="*/ 12 h 109"/>
                <a:gd name="T60" fmla="*/ 25 w 97"/>
                <a:gd name="T61" fmla="*/ 88 h 109"/>
                <a:gd name="T62" fmla="*/ 18 w 97"/>
                <a:gd name="T63" fmla="*/ 81 h 109"/>
                <a:gd name="T64" fmla="*/ 25 w 97"/>
                <a:gd name="T65" fmla="*/ 75 h 109"/>
                <a:gd name="T66" fmla="*/ 31 w 97"/>
                <a:gd name="T67" fmla="*/ 81 h 109"/>
                <a:gd name="T68" fmla="*/ 25 w 97"/>
                <a:gd name="T69" fmla="*/ 88 h 109"/>
                <a:gd name="T70" fmla="*/ 72 w 97"/>
                <a:gd name="T71" fmla="*/ 88 h 109"/>
                <a:gd name="T72" fmla="*/ 65 w 97"/>
                <a:gd name="T73" fmla="*/ 81 h 109"/>
                <a:gd name="T74" fmla="*/ 72 w 97"/>
                <a:gd name="T75" fmla="*/ 75 h 109"/>
                <a:gd name="T76" fmla="*/ 79 w 97"/>
                <a:gd name="T77" fmla="*/ 81 h 109"/>
                <a:gd name="T78" fmla="*/ 72 w 97"/>
                <a:gd name="T79" fmla="*/ 88 h 109"/>
                <a:gd name="T80" fmla="*/ 81 w 97"/>
                <a:gd name="T81" fmla="*/ 58 h 109"/>
                <a:gd name="T82" fmla="*/ 15 w 97"/>
                <a:gd name="T83" fmla="*/ 58 h 109"/>
                <a:gd name="T84" fmla="*/ 15 w 97"/>
                <a:gd name="T85" fmla="*/ 24 h 109"/>
                <a:gd name="T86" fmla="*/ 81 w 97"/>
                <a:gd name="T87" fmla="*/ 24 h 109"/>
                <a:gd name="T88" fmla="*/ 81 w 97"/>
                <a:gd name="T89" fmla="*/ 58 h 109"/>
                <a:gd name="T90" fmla="*/ 81 w 97"/>
                <a:gd name="T91" fmla="*/ 58 h 109"/>
                <a:gd name="T92" fmla="*/ 81 w 97"/>
                <a:gd name="T93" fmla="*/ 5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7" h="109">
                  <a:moveTo>
                    <a:pt x="92" y="29"/>
                  </a:moveTo>
                  <a:cubicBezTo>
                    <a:pt x="91" y="20"/>
                    <a:pt x="90" y="14"/>
                    <a:pt x="88" y="11"/>
                  </a:cubicBezTo>
                  <a:cubicBezTo>
                    <a:pt x="79" y="0"/>
                    <a:pt x="16" y="0"/>
                    <a:pt x="8" y="11"/>
                  </a:cubicBezTo>
                  <a:cubicBezTo>
                    <a:pt x="7" y="14"/>
                    <a:pt x="5" y="20"/>
                    <a:pt x="5" y="29"/>
                  </a:cubicBezTo>
                  <a:cubicBezTo>
                    <a:pt x="2" y="29"/>
                    <a:pt x="0" y="31"/>
                    <a:pt x="0" y="34"/>
                  </a:cubicBezTo>
                  <a:cubicBezTo>
                    <a:pt x="0" y="44"/>
                    <a:pt x="0" y="44"/>
                    <a:pt x="0" y="44"/>
                  </a:cubicBezTo>
                  <a:cubicBezTo>
                    <a:pt x="0" y="47"/>
                    <a:pt x="1" y="49"/>
                    <a:pt x="3" y="49"/>
                  </a:cubicBezTo>
                  <a:cubicBezTo>
                    <a:pt x="3" y="66"/>
                    <a:pt x="3" y="83"/>
                    <a:pt x="4" y="91"/>
                  </a:cubicBezTo>
                  <a:cubicBezTo>
                    <a:pt x="4" y="98"/>
                    <a:pt x="8" y="97"/>
                    <a:pt x="8" y="97"/>
                  </a:cubicBezTo>
                  <a:cubicBezTo>
                    <a:pt x="13" y="97"/>
                    <a:pt x="13" y="97"/>
                    <a:pt x="13" y="97"/>
                  </a:cubicBezTo>
                  <a:cubicBezTo>
                    <a:pt x="13" y="104"/>
                    <a:pt x="13" y="104"/>
                    <a:pt x="13" y="104"/>
                  </a:cubicBezTo>
                  <a:cubicBezTo>
                    <a:pt x="13" y="107"/>
                    <a:pt x="15" y="109"/>
                    <a:pt x="19" y="109"/>
                  </a:cubicBezTo>
                  <a:cubicBezTo>
                    <a:pt x="23" y="109"/>
                    <a:pt x="25" y="107"/>
                    <a:pt x="25" y="104"/>
                  </a:cubicBezTo>
                  <a:cubicBezTo>
                    <a:pt x="25" y="97"/>
                    <a:pt x="25" y="97"/>
                    <a:pt x="25" y="97"/>
                  </a:cubicBezTo>
                  <a:cubicBezTo>
                    <a:pt x="73" y="97"/>
                    <a:pt x="73" y="97"/>
                    <a:pt x="73" y="97"/>
                  </a:cubicBezTo>
                  <a:cubicBezTo>
                    <a:pt x="73" y="104"/>
                    <a:pt x="73" y="104"/>
                    <a:pt x="73" y="104"/>
                  </a:cubicBezTo>
                  <a:cubicBezTo>
                    <a:pt x="73" y="107"/>
                    <a:pt x="76" y="109"/>
                    <a:pt x="80" y="109"/>
                  </a:cubicBezTo>
                  <a:cubicBezTo>
                    <a:pt x="83" y="109"/>
                    <a:pt x="86" y="107"/>
                    <a:pt x="86" y="104"/>
                  </a:cubicBezTo>
                  <a:cubicBezTo>
                    <a:pt x="86" y="97"/>
                    <a:pt x="86" y="97"/>
                    <a:pt x="86" y="97"/>
                  </a:cubicBezTo>
                  <a:cubicBezTo>
                    <a:pt x="88" y="97"/>
                    <a:pt x="88" y="97"/>
                    <a:pt x="88" y="97"/>
                  </a:cubicBezTo>
                  <a:cubicBezTo>
                    <a:pt x="88" y="97"/>
                    <a:pt x="93" y="97"/>
                    <a:pt x="93" y="94"/>
                  </a:cubicBezTo>
                  <a:cubicBezTo>
                    <a:pt x="93" y="86"/>
                    <a:pt x="94" y="67"/>
                    <a:pt x="93" y="49"/>
                  </a:cubicBezTo>
                  <a:cubicBezTo>
                    <a:pt x="95" y="49"/>
                    <a:pt x="97" y="47"/>
                    <a:pt x="97" y="44"/>
                  </a:cubicBezTo>
                  <a:cubicBezTo>
                    <a:pt x="97" y="34"/>
                    <a:pt x="97" y="34"/>
                    <a:pt x="97" y="34"/>
                  </a:cubicBezTo>
                  <a:cubicBezTo>
                    <a:pt x="97" y="31"/>
                    <a:pt x="95" y="29"/>
                    <a:pt x="92" y="29"/>
                  </a:cubicBezTo>
                  <a:close/>
                  <a:moveTo>
                    <a:pt x="24" y="12"/>
                  </a:moveTo>
                  <a:cubicBezTo>
                    <a:pt x="72" y="12"/>
                    <a:pt x="72" y="12"/>
                    <a:pt x="72" y="12"/>
                  </a:cubicBezTo>
                  <a:cubicBezTo>
                    <a:pt x="72" y="20"/>
                    <a:pt x="72" y="20"/>
                    <a:pt x="72" y="20"/>
                  </a:cubicBezTo>
                  <a:cubicBezTo>
                    <a:pt x="24" y="20"/>
                    <a:pt x="24" y="20"/>
                    <a:pt x="24" y="20"/>
                  </a:cubicBezTo>
                  <a:lnTo>
                    <a:pt x="24" y="12"/>
                  </a:lnTo>
                  <a:close/>
                  <a:moveTo>
                    <a:pt x="25" y="88"/>
                  </a:moveTo>
                  <a:cubicBezTo>
                    <a:pt x="21" y="88"/>
                    <a:pt x="18" y="85"/>
                    <a:pt x="18" y="81"/>
                  </a:cubicBezTo>
                  <a:cubicBezTo>
                    <a:pt x="18" y="78"/>
                    <a:pt x="21" y="75"/>
                    <a:pt x="25" y="75"/>
                  </a:cubicBezTo>
                  <a:cubicBezTo>
                    <a:pt x="28" y="75"/>
                    <a:pt x="31" y="78"/>
                    <a:pt x="31" y="81"/>
                  </a:cubicBezTo>
                  <a:cubicBezTo>
                    <a:pt x="31" y="85"/>
                    <a:pt x="28" y="88"/>
                    <a:pt x="25" y="88"/>
                  </a:cubicBezTo>
                  <a:close/>
                  <a:moveTo>
                    <a:pt x="72" y="88"/>
                  </a:moveTo>
                  <a:cubicBezTo>
                    <a:pt x="68" y="88"/>
                    <a:pt x="65" y="85"/>
                    <a:pt x="65" y="81"/>
                  </a:cubicBezTo>
                  <a:cubicBezTo>
                    <a:pt x="65" y="78"/>
                    <a:pt x="68" y="75"/>
                    <a:pt x="72" y="75"/>
                  </a:cubicBezTo>
                  <a:cubicBezTo>
                    <a:pt x="76" y="75"/>
                    <a:pt x="79" y="78"/>
                    <a:pt x="79" y="81"/>
                  </a:cubicBezTo>
                  <a:cubicBezTo>
                    <a:pt x="79" y="85"/>
                    <a:pt x="76" y="88"/>
                    <a:pt x="72" y="88"/>
                  </a:cubicBezTo>
                  <a:close/>
                  <a:moveTo>
                    <a:pt x="81" y="58"/>
                  </a:moveTo>
                  <a:cubicBezTo>
                    <a:pt x="15" y="58"/>
                    <a:pt x="15" y="58"/>
                    <a:pt x="15" y="58"/>
                  </a:cubicBezTo>
                  <a:cubicBezTo>
                    <a:pt x="15" y="24"/>
                    <a:pt x="15" y="24"/>
                    <a:pt x="15" y="24"/>
                  </a:cubicBezTo>
                  <a:cubicBezTo>
                    <a:pt x="81" y="24"/>
                    <a:pt x="81" y="24"/>
                    <a:pt x="81" y="24"/>
                  </a:cubicBezTo>
                  <a:lnTo>
                    <a:pt x="81" y="58"/>
                  </a:lnTo>
                  <a:close/>
                  <a:moveTo>
                    <a:pt x="81" y="58"/>
                  </a:moveTo>
                  <a:cubicBezTo>
                    <a:pt x="81" y="58"/>
                    <a:pt x="81" y="58"/>
                    <a:pt x="81" y="58"/>
                  </a:cubicBezTo>
                </a:path>
              </a:pathLst>
            </a:custGeom>
            <a:solidFill>
              <a:srgbClr val="00C37B"/>
            </a:solidFill>
            <a:ln w="12700" cap="flat" cmpd="sng" algn="ctr">
              <a:noFill/>
              <a:prstDash val="solid"/>
              <a:miter lim="800000"/>
            </a:ln>
            <a:effectLst/>
          </p:spPr>
          <p:txBody>
            <a:bodyPr wrap="square" lIns="0" tIns="0" rIns="0" bIns="0" rtlCol="0" anchor="ctr"/>
            <a:lstStyle/>
            <a:p>
              <a:pPr algn="ctr">
                <a:spcAft>
                  <a:spcPts val="400"/>
                </a:spcAft>
              </a:pPr>
              <a:endParaRPr lang="en-US" sz="600" b="1" kern="0" dirty="0">
                <a:solidFill>
                  <a:prstClr val="white"/>
                </a:solidFill>
              </a:endParaRPr>
            </a:p>
          </p:txBody>
        </p:sp>
        <p:sp>
          <p:nvSpPr>
            <p:cNvPr id="38" name="Rectangle 37">
              <a:extLst>
                <a:ext uri="{FF2B5EF4-FFF2-40B4-BE49-F238E27FC236}">
                  <a16:creationId xmlns:a16="http://schemas.microsoft.com/office/drawing/2014/main" id="{E321DFB7-8CB3-44D7-BFDE-DDC931E0BD20}"/>
                </a:ext>
              </a:extLst>
            </p:cNvPr>
            <p:cNvSpPr/>
            <p:nvPr/>
          </p:nvSpPr>
          <p:spPr>
            <a:xfrm>
              <a:off x="7338755" y="554635"/>
              <a:ext cx="250290" cy="12640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endParaRPr>
            </a:p>
          </p:txBody>
        </p:sp>
      </p:grpSp>
      <p:sp>
        <p:nvSpPr>
          <p:cNvPr id="40" name="Freeform 14">
            <a:extLst>
              <a:ext uri="{FF2B5EF4-FFF2-40B4-BE49-F238E27FC236}">
                <a16:creationId xmlns:a16="http://schemas.microsoft.com/office/drawing/2014/main" id="{77BCC120-1178-40BB-9B55-4BCE40FEFE8E}"/>
              </a:ext>
            </a:extLst>
          </p:cNvPr>
          <p:cNvSpPr>
            <a:spLocks/>
          </p:cNvSpPr>
          <p:nvPr/>
        </p:nvSpPr>
        <p:spPr bwMode="auto">
          <a:xfrm>
            <a:off x="650752" y="2765600"/>
            <a:ext cx="273094" cy="357996"/>
          </a:xfrm>
          <a:custGeom>
            <a:avLst/>
            <a:gdLst>
              <a:gd name="T0" fmla="*/ 112 w 113"/>
              <a:gd name="T1" fmla="*/ 80 h 149"/>
              <a:gd name="T2" fmla="*/ 56 w 113"/>
              <a:gd name="T3" fmla="*/ 0 h 149"/>
              <a:gd name="T4" fmla="*/ 56 w 113"/>
              <a:gd name="T5" fmla="*/ 0 h 149"/>
              <a:gd name="T6" fmla="*/ 0 w 113"/>
              <a:gd name="T7" fmla="*/ 80 h 149"/>
              <a:gd name="T8" fmla="*/ 0 w 113"/>
              <a:gd name="T9" fmla="*/ 80 h 149"/>
              <a:gd name="T10" fmla="*/ 0 w 113"/>
              <a:gd name="T11" fmla="*/ 89 h 149"/>
              <a:gd name="T12" fmla="*/ 56 w 113"/>
              <a:gd name="T13" fmla="*/ 149 h 149"/>
              <a:gd name="T14" fmla="*/ 113 w 113"/>
              <a:gd name="T15" fmla="*/ 89 h 149"/>
              <a:gd name="T16" fmla="*/ 112 w 113"/>
              <a:gd name="T17" fmla="*/ 8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49">
                <a:moveTo>
                  <a:pt x="112" y="80"/>
                </a:moveTo>
                <a:cubicBezTo>
                  <a:pt x="112" y="79"/>
                  <a:pt x="111" y="36"/>
                  <a:pt x="56" y="0"/>
                </a:cubicBezTo>
                <a:cubicBezTo>
                  <a:pt x="56" y="0"/>
                  <a:pt x="56" y="0"/>
                  <a:pt x="56" y="0"/>
                </a:cubicBezTo>
                <a:cubicBezTo>
                  <a:pt x="2" y="37"/>
                  <a:pt x="0" y="80"/>
                  <a:pt x="0" y="80"/>
                </a:cubicBezTo>
                <a:cubicBezTo>
                  <a:pt x="0" y="80"/>
                  <a:pt x="0" y="80"/>
                  <a:pt x="0" y="80"/>
                </a:cubicBezTo>
                <a:cubicBezTo>
                  <a:pt x="0" y="83"/>
                  <a:pt x="0" y="86"/>
                  <a:pt x="0" y="89"/>
                </a:cubicBezTo>
                <a:cubicBezTo>
                  <a:pt x="0" y="122"/>
                  <a:pt x="25" y="149"/>
                  <a:pt x="56" y="149"/>
                </a:cubicBezTo>
                <a:cubicBezTo>
                  <a:pt x="88" y="149"/>
                  <a:pt x="113" y="122"/>
                  <a:pt x="113" y="89"/>
                </a:cubicBezTo>
                <a:cubicBezTo>
                  <a:pt x="113" y="86"/>
                  <a:pt x="113" y="83"/>
                  <a:pt x="112" y="80"/>
                </a:cubicBezTo>
                <a:close/>
              </a:path>
            </a:pathLst>
          </a:custGeom>
          <a:solidFill>
            <a:srgbClr val="C6D9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n-US" sz="1350" dirty="0">
              <a:solidFill>
                <a:srgbClr val="000000"/>
              </a:solidFill>
            </a:endParaRPr>
          </a:p>
        </p:txBody>
      </p:sp>
      <p:sp>
        <p:nvSpPr>
          <p:cNvPr id="114" name="Oval 20">
            <a:extLst>
              <a:ext uri="{FF2B5EF4-FFF2-40B4-BE49-F238E27FC236}">
                <a16:creationId xmlns:a16="http://schemas.microsoft.com/office/drawing/2014/main" id="{62DD0BAB-FF26-47D6-9176-F8AC7E38C889}"/>
              </a:ext>
            </a:extLst>
          </p:cNvPr>
          <p:cNvSpPr/>
          <p:nvPr userDrawn="1"/>
        </p:nvSpPr>
        <p:spPr>
          <a:xfrm>
            <a:off x="1261589" y="3562477"/>
            <a:ext cx="788384" cy="822960"/>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lumMod val="95000"/>
            </a:schemeClr>
          </a:solidFill>
          <a:ln w="6350">
            <a:solidFill>
              <a:schemeClr val="tx1"/>
            </a:solidFill>
            <a:prstDash val="sysDot"/>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41" name="Freeform 15">
            <a:extLst>
              <a:ext uri="{FF2B5EF4-FFF2-40B4-BE49-F238E27FC236}">
                <a16:creationId xmlns:a16="http://schemas.microsoft.com/office/drawing/2014/main" id="{D307AE3A-07F8-4819-A5E2-D7B5010A13A3}"/>
              </a:ext>
            </a:extLst>
          </p:cNvPr>
          <p:cNvSpPr>
            <a:spLocks/>
          </p:cNvSpPr>
          <p:nvPr/>
        </p:nvSpPr>
        <p:spPr bwMode="auto">
          <a:xfrm>
            <a:off x="652753" y="2859077"/>
            <a:ext cx="271093" cy="264519"/>
          </a:xfrm>
          <a:custGeom>
            <a:avLst/>
            <a:gdLst>
              <a:gd name="T0" fmla="*/ 112 w 112"/>
              <a:gd name="T1" fmla="*/ 50 h 110"/>
              <a:gd name="T2" fmla="*/ 55 w 112"/>
              <a:gd name="T3" fmla="*/ 110 h 110"/>
              <a:gd name="T4" fmla="*/ 0 w 112"/>
              <a:gd name="T5" fmla="*/ 65 h 110"/>
              <a:gd name="T6" fmla="*/ 43 w 112"/>
              <a:gd name="T7" fmla="*/ 85 h 110"/>
              <a:gd name="T8" fmla="*/ 99 w 112"/>
              <a:gd name="T9" fmla="*/ 25 h 110"/>
              <a:gd name="T10" fmla="*/ 99 w 112"/>
              <a:gd name="T11" fmla="*/ 16 h 110"/>
              <a:gd name="T12" fmla="*/ 95 w 112"/>
              <a:gd name="T13" fmla="*/ 0 h 110"/>
              <a:gd name="T14" fmla="*/ 111 w 112"/>
              <a:gd name="T15" fmla="*/ 41 h 110"/>
              <a:gd name="T16" fmla="*/ 112 w 112"/>
              <a:gd name="T17" fmla="*/ 5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110">
                <a:moveTo>
                  <a:pt x="112" y="50"/>
                </a:moveTo>
                <a:cubicBezTo>
                  <a:pt x="112" y="83"/>
                  <a:pt x="87" y="110"/>
                  <a:pt x="55" y="110"/>
                </a:cubicBezTo>
                <a:cubicBezTo>
                  <a:pt x="29" y="110"/>
                  <a:pt x="6" y="90"/>
                  <a:pt x="0" y="65"/>
                </a:cubicBezTo>
                <a:cubicBezTo>
                  <a:pt x="11" y="77"/>
                  <a:pt x="26" y="85"/>
                  <a:pt x="43" y="85"/>
                </a:cubicBezTo>
                <a:cubicBezTo>
                  <a:pt x="74" y="85"/>
                  <a:pt x="99" y="58"/>
                  <a:pt x="99" y="25"/>
                </a:cubicBezTo>
                <a:cubicBezTo>
                  <a:pt x="99" y="22"/>
                  <a:pt x="99" y="19"/>
                  <a:pt x="99" y="16"/>
                </a:cubicBezTo>
                <a:cubicBezTo>
                  <a:pt x="99" y="16"/>
                  <a:pt x="98" y="9"/>
                  <a:pt x="95" y="0"/>
                </a:cubicBezTo>
                <a:cubicBezTo>
                  <a:pt x="111" y="22"/>
                  <a:pt x="111" y="40"/>
                  <a:pt x="111" y="41"/>
                </a:cubicBezTo>
                <a:cubicBezTo>
                  <a:pt x="112" y="44"/>
                  <a:pt x="112" y="47"/>
                  <a:pt x="112" y="50"/>
                </a:cubicBezTo>
                <a:close/>
              </a:path>
            </a:pathLst>
          </a:custGeom>
          <a:solidFill>
            <a:srgbClr val="00C37B"/>
          </a:solidFill>
          <a:ln w="12700" cap="flat" cmpd="sng" algn="ctr">
            <a:noFill/>
            <a:prstDash val="solid"/>
            <a:miter lim="800000"/>
          </a:ln>
          <a:effectLst/>
        </p:spPr>
        <p:txBody>
          <a:bodyPr wrap="square" lIns="0" tIns="0" rIns="0" bIns="0" rtlCol="0" anchor="ctr"/>
          <a:lstStyle/>
          <a:p>
            <a:pPr algn="ctr">
              <a:spcAft>
                <a:spcPts val="400"/>
              </a:spcAft>
            </a:pPr>
            <a:endParaRPr lang="en-US" sz="600" b="1" kern="0" dirty="0">
              <a:solidFill>
                <a:prstClr val="white"/>
              </a:solidFill>
            </a:endParaRPr>
          </a:p>
        </p:txBody>
      </p:sp>
      <p:sp>
        <p:nvSpPr>
          <p:cNvPr id="42" name="Freeform 16">
            <a:extLst>
              <a:ext uri="{FF2B5EF4-FFF2-40B4-BE49-F238E27FC236}">
                <a16:creationId xmlns:a16="http://schemas.microsoft.com/office/drawing/2014/main" id="{F68F7AB6-D3BA-46E3-B91C-C10FADEA4789}"/>
              </a:ext>
            </a:extLst>
          </p:cNvPr>
          <p:cNvSpPr>
            <a:spLocks/>
          </p:cNvSpPr>
          <p:nvPr/>
        </p:nvSpPr>
        <p:spPr bwMode="auto">
          <a:xfrm>
            <a:off x="811218" y="2822137"/>
            <a:ext cx="107037" cy="156126"/>
          </a:xfrm>
          <a:custGeom>
            <a:avLst/>
            <a:gdLst>
              <a:gd name="T0" fmla="*/ 16 w 44"/>
              <a:gd name="T1" fmla="*/ 65 h 65"/>
              <a:gd name="T2" fmla="*/ 23 w 44"/>
              <a:gd name="T3" fmla="*/ 45 h 65"/>
              <a:gd name="T4" fmla="*/ 23 w 44"/>
              <a:gd name="T5" fmla="*/ 42 h 65"/>
              <a:gd name="T6" fmla="*/ 20 w 44"/>
              <a:gd name="T7" fmla="*/ 40 h 65"/>
              <a:gd name="T8" fmla="*/ 0 w 44"/>
              <a:gd name="T9" fmla="*/ 40 h 65"/>
              <a:gd name="T10" fmla="*/ 22 w 44"/>
              <a:gd name="T11" fmla="*/ 0 h 65"/>
              <a:gd name="T12" fmla="*/ 19 w 44"/>
              <a:gd name="T13" fmla="*/ 23 h 65"/>
              <a:gd name="T14" fmla="*/ 20 w 44"/>
              <a:gd name="T15" fmla="*/ 26 h 65"/>
              <a:gd name="T16" fmla="*/ 23 w 44"/>
              <a:gd name="T17" fmla="*/ 27 h 65"/>
              <a:gd name="T18" fmla="*/ 44 w 44"/>
              <a:gd name="T19" fmla="*/ 27 h 65"/>
              <a:gd name="T20" fmla="*/ 16 w 44"/>
              <a:gd name="T21"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65">
                <a:moveTo>
                  <a:pt x="16" y="65"/>
                </a:moveTo>
                <a:cubicBezTo>
                  <a:pt x="23" y="45"/>
                  <a:pt x="23" y="45"/>
                  <a:pt x="23" y="45"/>
                </a:cubicBezTo>
                <a:cubicBezTo>
                  <a:pt x="23" y="44"/>
                  <a:pt x="23" y="43"/>
                  <a:pt x="23" y="42"/>
                </a:cubicBezTo>
                <a:cubicBezTo>
                  <a:pt x="22" y="41"/>
                  <a:pt x="21" y="40"/>
                  <a:pt x="20" y="40"/>
                </a:cubicBezTo>
                <a:cubicBezTo>
                  <a:pt x="0" y="40"/>
                  <a:pt x="0" y="40"/>
                  <a:pt x="0" y="40"/>
                </a:cubicBezTo>
                <a:cubicBezTo>
                  <a:pt x="22" y="0"/>
                  <a:pt x="22" y="0"/>
                  <a:pt x="22" y="0"/>
                </a:cubicBezTo>
                <a:cubicBezTo>
                  <a:pt x="19" y="23"/>
                  <a:pt x="19" y="23"/>
                  <a:pt x="19" y="23"/>
                </a:cubicBezTo>
                <a:cubicBezTo>
                  <a:pt x="19" y="24"/>
                  <a:pt x="19" y="25"/>
                  <a:pt x="20" y="26"/>
                </a:cubicBezTo>
                <a:cubicBezTo>
                  <a:pt x="21" y="27"/>
                  <a:pt x="22" y="27"/>
                  <a:pt x="23" y="27"/>
                </a:cubicBezTo>
                <a:cubicBezTo>
                  <a:pt x="44" y="27"/>
                  <a:pt x="44" y="27"/>
                  <a:pt x="44" y="27"/>
                </a:cubicBezTo>
                <a:lnTo>
                  <a:pt x="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n-US" sz="1350" dirty="0">
              <a:solidFill>
                <a:srgbClr val="000000"/>
              </a:solidFill>
            </a:endParaRPr>
          </a:p>
        </p:txBody>
      </p:sp>
      <p:sp>
        <p:nvSpPr>
          <p:cNvPr id="100" name="Oval 20">
            <a:extLst>
              <a:ext uri="{FF2B5EF4-FFF2-40B4-BE49-F238E27FC236}">
                <a16:creationId xmlns:a16="http://schemas.microsoft.com/office/drawing/2014/main" id="{62DD0BAB-FF26-47D6-9176-F8AC7E38C889}"/>
              </a:ext>
            </a:extLst>
          </p:cNvPr>
          <p:cNvSpPr/>
          <p:nvPr userDrawn="1"/>
        </p:nvSpPr>
        <p:spPr>
          <a:xfrm>
            <a:off x="4848886" y="3870075"/>
            <a:ext cx="788384" cy="822960"/>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lumMod val="95000"/>
            </a:schemeClr>
          </a:solidFill>
          <a:ln w="6350">
            <a:solidFill>
              <a:schemeClr val="tx1"/>
            </a:solidFill>
            <a:prstDash val="sysDot"/>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02" name="Oval 20">
            <a:extLst>
              <a:ext uri="{FF2B5EF4-FFF2-40B4-BE49-F238E27FC236}">
                <a16:creationId xmlns:a16="http://schemas.microsoft.com/office/drawing/2014/main" id="{62DD0BAB-FF26-47D6-9176-F8AC7E38C889}"/>
              </a:ext>
            </a:extLst>
          </p:cNvPr>
          <p:cNvSpPr/>
          <p:nvPr userDrawn="1"/>
        </p:nvSpPr>
        <p:spPr>
          <a:xfrm>
            <a:off x="6028350" y="1499383"/>
            <a:ext cx="788384" cy="822960"/>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lumMod val="95000"/>
            </a:schemeClr>
          </a:solidFill>
          <a:ln w="6350">
            <a:solidFill>
              <a:schemeClr val="tx1"/>
            </a:solidFill>
            <a:prstDash val="sysDot"/>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grpSp>
        <p:nvGrpSpPr>
          <p:cNvPr id="43" name="Group 19">
            <a:extLst>
              <a:ext uri="{FF2B5EF4-FFF2-40B4-BE49-F238E27FC236}">
                <a16:creationId xmlns:a16="http://schemas.microsoft.com/office/drawing/2014/main" id="{78BC62BC-5A73-45D9-BB2B-93901593CA9F}"/>
              </a:ext>
            </a:extLst>
          </p:cNvPr>
          <p:cNvGrpSpPr>
            <a:grpSpLocks noChangeAspect="1"/>
          </p:cNvGrpSpPr>
          <p:nvPr userDrawn="1"/>
        </p:nvGrpSpPr>
        <p:grpSpPr bwMode="auto">
          <a:xfrm>
            <a:off x="1510289" y="3836838"/>
            <a:ext cx="304650" cy="311810"/>
            <a:chOff x="3672" y="1988"/>
            <a:chExt cx="338" cy="348"/>
          </a:xfrm>
        </p:grpSpPr>
        <p:sp>
          <p:nvSpPr>
            <p:cNvPr id="44" name="Freeform 20">
              <a:extLst>
                <a:ext uri="{FF2B5EF4-FFF2-40B4-BE49-F238E27FC236}">
                  <a16:creationId xmlns:a16="http://schemas.microsoft.com/office/drawing/2014/main" id="{AB70721D-4A3F-40E2-AA6B-72C3B79D52D6}"/>
                </a:ext>
              </a:extLst>
            </p:cNvPr>
            <p:cNvSpPr>
              <a:spLocks noEditPoints="1"/>
            </p:cNvSpPr>
            <p:nvPr/>
          </p:nvSpPr>
          <p:spPr bwMode="auto">
            <a:xfrm>
              <a:off x="3672" y="1988"/>
              <a:ext cx="336" cy="344"/>
            </a:xfrm>
            <a:custGeom>
              <a:avLst/>
              <a:gdLst>
                <a:gd name="T0" fmla="*/ 70 w 139"/>
                <a:gd name="T1" fmla="*/ 0 h 142"/>
                <a:gd name="T2" fmla="*/ 7 w 139"/>
                <a:gd name="T3" fmla="*/ 0 h 142"/>
                <a:gd name="T4" fmla="*/ 0 w 139"/>
                <a:gd name="T5" fmla="*/ 7 h 142"/>
                <a:gd name="T6" fmla="*/ 0 w 139"/>
                <a:gd name="T7" fmla="*/ 142 h 142"/>
                <a:gd name="T8" fmla="*/ 77 w 139"/>
                <a:gd name="T9" fmla="*/ 142 h 142"/>
                <a:gd name="T10" fmla="*/ 77 w 139"/>
                <a:gd name="T11" fmla="*/ 7 h 142"/>
                <a:gd name="T12" fmla="*/ 70 w 139"/>
                <a:gd name="T13" fmla="*/ 0 h 142"/>
                <a:gd name="T14" fmla="*/ 67 w 139"/>
                <a:gd name="T15" fmla="*/ 51 h 142"/>
                <a:gd name="T16" fmla="*/ 10 w 139"/>
                <a:gd name="T17" fmla="*/ 51 h 142"/>
                <a:gd name="T18" fmla="*/ 10 w 139"/>
                <a:gd name="T19" fmla="*/ 13 h 142"/>
                <a:gd name="T20" fmla="*/ 67 w 139"/>
                <a:gd name="T21" fmla="*/ 13 h 142"/>
                <a:gd name="T22" fmla="*/ 67 w 139"/>
                <a:gd name="T23" fmla="*/ 51 h 142"/>
                <a:gd name="T24" fmla="*/ 119 w 139"/>
                <a:gd name="T25" fmla="*/ 63 h 142"/>
                <a:gd name="T26" fmla="*/ 118 w 139"/>
                <a:gd name="T27" fmla="*/ 54 h 142"/>
                <a:gd name="T28" fmla="*/ 130 w 139"/>
                <a:gd name="T29" fmla="*/ 54 h 142"/>
                <a:gd name="T30" fmla="*/ 130 w 139"/>
                <a:gd name="T31" fmla="*/ 47 h 142"/>
                <a:gd name="T32" fmla="*/ 130 w 139"/>
                <a:gd name="T33" fmla="*/ 46 h 142"/>
                <a:gd name="T34" fmla="*/ 126 w 139"/>
                <a:gd name="T35" fmla="*/ 32 h 142"/>
                <a:gd name="T36" fmla="*/ 124 w 139"/>
                <a:gd name="T37" fmla="*/ 30 h 142"/>
                <a:gd name="T38" fmla="*/ 131 w 139"/>
                <a:gd name="T39" fmla="*/ 23 h 142"/>
                <a:gd name="T40" fmla="*/ 132 w 139"/>
                <a:gd name="T41" fmla="*/ 25 h 142"/>
                <a:gd name="T42" fmla="*/ 139 w 139"/>
                <a:gd name="T43" fmla="*/ 46 h 142"/>
                <a:gd name="T44" fmla="*/ 139 w 139"/>
                <a:gd name="T45" fmla="*/ 47 h 142"/>
                <a:gd name="T46" fmla="*/ 138 w 139"/>
                <a:gd name="T47" fmla="*/ 57 h 142"/>
                <a:gd name="T48" fmla="*/ 131 w 139"/>
                <a:gd name="T49" fmla="*/ 63 h 142"/>
                <a:gd name="T50" fmla="*/ 119 w 139"/>
                <a:gd name="T51" fmla="*/ 63 h 142"/>
                <a:gd name="T52" fmla="*/ 119 w 139"/>
                <a:gd name="T53" fmla="*/ 63 h 142"/>
                <a:gd name="T54" fmla="*/ 119 w 139"/>
                <a:gd name="T55" fmla="*/ 6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9" h="142">
                  <a:moveTo>
                    <a:pt x="70" y="0"/>
                  </a:moveTo>
                  <a:cubicBezTo>
                    <a:pt x="7" y="0"/>
                    <a:pt x="7" y="0"/>
                    <a:pt x="7" y="0"/>
                  </a:cubicBezTo>
                  <a:cubicBezTo>
                    <a:pt x="3" y="0"/>
                    <a:pt x="0" y="3"/>
                    <a:pt x="0" y="7"/>
                  </a:cubicBezTo>
                  <a:cubicBezTo>
                    <a:pt x="0" y="142"/>
                    <a:pt x="0" y="142"/>
                    <a:pt x="0" y="142"/>
                  </a:cubicBezTo>
                  <a:cubicBezTo>
                    <a:pt x="77" y="142"/>
                    <a:pt x="77" y="142"/>
                    <a:pt x="77" y="142"/>
                  </a:cubicBezTo>
                  <a:cubicBezTo>
                    <a:pt x="77" y="7"/>
                    <a:pt x="77" y="7"/>
                    <a:pt x="77" y="7"/>
                  </a:cubicBezTo>
                  <a:cubicBezTo>
                    <a:pt x="77" y="3"/>
                    <a:pt x="74" y="0"/>
                    <a:pt x="70" y="0"/>
                  </a:cubicBezTo>
                  <a:close/>
                  <a:moveTo>
                    <a:pt x="67" y="51"/>
                  </a:moveTo>
                  <a:cubicBezTo>
                    <a:pt x="10" y="51"/>
                    <a:pt x="10" y="51"/>
                    <a:pt x="10" y="51"/>
                  </a:cubicBezTo>
                  <a:cubicBezTo>
                    <a:pt x="10" y="13"/>
                    <a:pt x="10" y="13"/>
                    <a:pt x="10" y="13"/>
                  </a:cubicBezTo>
                  <a:cubicBezTo>
                    <a:pt x="67" y="13"/>
                    <a:pt x="67" y="13"/>
                    <a:pt x="67" y="13"/>
                  </a:cubicBezTo>
                  <a:lnTo>
                    <a:pt x="67" y="51"/>
                  </a:lnTo>
                  <a:close/>
                  <a:moveTo>
                    <a:pt x="119" y="63"/>
                  </a:moveTo>
                  <a:cubicBezTo>
                    <a:pt x="118" y="54"/>
                    <a:pt x="118" y="54"/>
                    <a:pt x="118" y="54"/>
                  </a:cubicBezTo>
                  <a:cubicBezTo>
                    <a:pt x="118" y="54"/>
                    <a:pt x="126" y="54"/>
                    <a:pt x="130" y="54"/>
                  </a:cubicBezTo>
                  <a:cubicBezTo>
                    <a:pt x="130" y="52"/>
                    <a:pt x="130" y="50"/>
                    <a:pt x="130" y="47"/>
                  </a:cubicBezTo>
                  <a:cubicBezTo>
                    <a:pt x="130" y="46"/>
                    <a:pt x="130" y="46"/>
                    <a:pt x="130" y="46"/>
                  </a:cubicBezTo>
                  <a:cubicBezTo>
                    <a:pt x="130" y="35"/>
                    <a:pt x="128" y="33"/>
                    <a:pt x="126" y="32"/>
                  </a:cubicBezTo>
                  <a:cubicBezTo>
                    <a:pt x="125" y="31"/>
                    <a:pt x="124" y="30"/>
                    <a:pt x="124" y="30"/>
                  </a:cubicBezTo>
                  <a:cubicBezTo>
                    <a:pt x="131" y="23"/>
                    <a:pt x="131" y="23"/>
                    <a:pt x="131" y="23"/>
                  </a:cubicBezTo>
                  <a:cubicBezTo>
                    <a:pt x="131" y="24"/>
                    <a:pt x="131" y="24"/>
                    <a:pt x="132" y="25"/>
                  </a:cubicBezTo>
                  <a:cubicBezTo>
                    <a:pt x="136" y="28"/>
                    <a:pt x="139" y="32"/>
                    <a:pt x="139" y="46"/>
                  </a:cubicBezTo>
                  <a:cubicBezTo>
                    <a:pt x="139" y="47"/>
                    <a:pt x="139" y="47"/>
                    <a:pt x="139" y="47"/>
                  </a:cubicBezTo>
                  <a:cubicBezTo>
                    <a:pt x="139" y="52"/>
                    <a:pt x="139" y="55"/>
                    <a:pt x="138" y="57"/>
                  </a:cubicBezTo>
                  <a:cubicBezTo>
                    <a:pt x="138" y="61"/>
                    <a:pt x="135" y="63"/>
                    <a:pt x="131" y="63"/>
                  </a:cubicBezTo>
                  <a:cubicBezTo>
                    <a:pt x="128" y="63"/>
                    <a:pt x="119" y="63"/>
                    <a:pt x="119" y="63"/>
                  </a:cubicBezTo>
                  <a:close/>
                  <a:moveTo>
                    <a:pt x="119" y="63"/>
                  </a:moveTo>
                  <a:cubicBezTo>
                    <a:pt x="119" y="63"/>
                    <a:pt x="119" y="63"/>
                    <a:pt x="119" y="63"/>
                  </a:cubicBezTo>
                </a:path>
              </a:pathLst>
            </a:custGeom>
            <a:solidFill>
              <a:srgbClr val="00C37B"/>
            </a:solidFill>
            <a:ln w="12700" cap="flat" cmpd="sng" algn="ctr">
              <a:noFill/>
              <a:prstDash val="solid"/>
              <a:miter lim="800000"/>
            </a:ln>
            <a:effectLst/>
          </p:spPr>
          <p:txBody>
            <a:bodyPr wrap="square" lIns="0" tIns="0" rIns="0" bIns="0" rtlCol="0" anchor="ctr"/>
            <a:lstStyle/>
            <a:p>
              <a:pPr algn="ctr">
                <a:spcAft>
                  <a:spcPts val="400"/>
                </a:spcAft>
              </a:pPr>
              <a:endParaRPr lang="en-US" sz="600" b="1" kern="0" dirty="0">
                <a:solidFill>
                  <a:prstClr val="white"/>
                </a:solidFill>
              </a:endParaRPr>
            </a:p>
          </p:txBody>
        </p:sp>
        <p:sp>
          <p:nvSpPr>
            <p:cNvPr id="45" name="Freeform 21">
              <a:extLst>
                <a:ext uri="{FF2B5EF4-FFF2-40B4-BE49-F238E27FC236}">
                  <a16:creationId xmlns:a16="http://schemas.microsoft.com/office/drawing/2014/main" id="{E77FA3F7-E526-4E80-AB6F-C4E59A0DC64D}"/>
                </a:ext>
              </a:extLst>
            </p:cNvPr>
            <p:cNvSpPr>
              <a:spLocks/>
            </p:cNvSpPr>
            <p:nvPr/>
          </p:nvSpPr>
          <p:spPr bwMode="auto">
            <a:xfrm>
              <a:off x="3856" y="2015"/>
              <a:ext cx="154" cy="321"/>
            </a:xfrm>
            <a:custGeom>
              <a:avLst/>
              <a:gdLst>
                <a:gd name="T0" fmla="*/ 31 w 64"/>
                <a:gd name="T1" fmla="*/ 133 h 133"/>
                <a:gd name="T2" fmla="*/ 5 w 64"/>
                <a:gd name="T3" fmla="*/ 104 h 133"/>
                <a:gd name="T4" fmla="*/ 8 w 64"/>
                <a:gd name="T5" fmla="*/ 80 h 133"/>
                <a:gd name="T6" fmla="*/ 12 w 64"/>
                <a:gd name="T7" fmla="*/ 60 h 133"/>
                <a:gd name="T8" fmla="*/ 11 w 64"/>
                <a:gd name="T9" fmla="*/ 49 h 133"/>
                <a:gd name="T10" fmla="*/ 2 w 64"/>
                <a:gd name="T11" fmla="*/ 48 h 133"/>
                <a:gd name="T12" fmla="*/ 0 w 64"/>
                <a:gd name="T13" fmla="*/ 48 h 133"/>
                <a:gd name="T14" fmla="*/ 0 w 64"/>
                <a:gd name="T15" fmla="*/ 39 h 133"/>
                <a:gd name="T16" fmla="*/ 2 w 64"/>
                <a:gd name="T17" fmla="*/ 39 h 133"/>
                <a:gd name="T18" fmla="*/ 18 w 64"/>
                <a:gd name="T19" fmla="*/ 43 h 133"/>
                <a:gd name="T20" fmla="*/ 21 w 64"/>
                <a:gd name="T21" fmla="*/ 60 h 133"/>
                <a:gd name="T22" fmla="*/ 17 w 64"/>
                <a:gd name="T23" fmla="*/ 82 h 133"/>
                <a:gd name="T24" fmla="*/ 14 w 64"/>
                <a:gd name="T25" fmla="*/ 103 h 133"/>
                <a:gd name="T26" fmla="*/ 31 w 64"/>
                <a:gd name="T27" fmla="*/ 124 h 133"/>
                <a:gd name="T28" fmla="*/ 48 w 64"/>
                <a:gd name="T29" fmla="*/ 102 h 133"/>
                <a:gd name="T30" fmla="*/ 42 w 64"/>
                <a:gd name="T31" fmla="*/ 75 h 133"/>
                <a:gd name="T32" fmla="*/ 41 w 64"/>
                <a:gd name="T33" fmla="*/ 73 h 133"/>
                <a:gd name="T34" fmla="*/ 38 w 64"/>
                <a:gd name="T35" fmla="*/ 51 h 133"/>
                <a:gd name="T36" fmla="*/ 40 w 64"/>
                <a:gd name="T37" fmla="*/ 23 h 133"/>
                <a:gd name="T38" fmla="*/ 56 w 64"/>
                <a:gd name="T39" fmla="*/ 2 h 133"/>
                <a:gd name="T40" fmla="*/ 58 w 64"/>
                <a:gd name="T41" fmla="*/ 0 h 133"/>
                <a:gd name="T42" fmla="*/ 64 w 64"/>
                <a:gd name="T43" fmla="*/ 6 h 133"/>
                <a:gd name="T44" fmla="*/ 62 w 64"/>
                <a:gd name="T45" fmla="*/ 8 h 133"/>
                <a:gd name="T46" fmla="*/ 49 w 64"/>
                <a:gd name="T47" fmla="*/ 25 h 133"/>
                <a:gd name="T48" fmla="*/ 47 w 64"/>
                <a:gd name="T49" fmla="*/ 50 h 133"/>
                <a:gd name="T50" fmla="*/ 50 w 64"/>
                <a:gd name="T51" fmla="*/ 69 h 133"/>
                <a:gd name="T52" fmla="*/ 51 w 64"/>
                <a:gd name="T53" fmla="*/ 72 h 133"/>
                <a:gd name="T54" fmla="*/ 57 w 64"/>
                <a:gd name="T55" fmla="*/ 102 h 133"/>
                <a:gd name="T56" fmla="*/ 31 w 64"/>
                <a:gd name="T5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133">
                  <a:moveTo>
                    <a:pt x="31" y="133"/>
                  </a:moveTo>
                  <a:cubicBezTo>
                    <a:pt x="15" y="133"/>
                    <a:pt x="6" y="123"/>
                    <a:pt x="5" y="104"/>
                  </a:cubicBezTo>
                  <a:cubicBezTo>
                    <a:pt x="4" y="96"/>
                    <a:pt x="6" y="88"/>
                    <a:pt x="8" y="80"/>
                  </a:cubicBezTo>
                  <a:cubicBezTo>
                    <a:pt x="10" y="73"/>
                    <a:pt x="11" y="66"/>
                    <a:pt x="12" y="60"/>
                  </a:cubicBezTo>
                  <a:cubicBezTo>
                    <a:pt x="13" y="53"/>
                    <a:pt x="12" y="50"/>
                    <a:pt x="11" y="49"/>
                  </a:cubicBezTo>
                  <a:cubicBezTo>
                    <a:pt x="10" y="48"/>
                    <a:pt x="6" y="48"/>
                    <a:pt x="2" y="48"/>
                  </a:cubicBezTo>
                  <a:cubicBezTo>
                    <a:pt x="0" y="48"/>
                    <a:pt x="0" y="48"/>
                    <a:pt x="0" y="48"/>
                  </a:cubicBezTo>
                  <a:cubicBezTo>
                    <a:pt x="0" y="39"/>
                    <a:pt x="0" y="39"/>
                    <a:pt x="0" y="39"/>
                  </a:cubicBezTo>
                  <a:cubicBezTo>
                    <a:pt x="2" y="39"/>
                    <a:pt x="2" y="39"/>
                    <a:pt x="2" y="39"/>
                  </a:cubicBezTo>
                  <a:cubicBezTo>
                    <a:pt x="7" y="39"/>
                    <a:pt x="14" y="39"/>
                    <a:pt x="18" y="43"/>
                  </a:cubicBezTo>
                  <a:cubicBezTo>
                    <a:pt x="21" y="47"/>
                    <a:pt x="22" y="52"/>
                    <a:pt x="21" y="60"/>
                  </a:cubicBezTo>
                  <a:cubicBezTo>
                    <a:pt x="20" y="68"/>
                    <a:pt x="19" y="75"/>
                    <a:pt x="17" y="82"/>
                  </a:cubicBezTo>
                  <a:cubicBezTo>
                    <a:pt x="15" y="90"/>
                    <a:pt x="14" y="97"/>
                    <a:pt x="14" y="103"/>
                  </a:cubicBezTo>
                  <a:cubicBezTo>
                    <a:pt x="15" y="117"/>
                    <a:pt x="20" y="124"/>
                    <a:pt x="31" y="124"/>
                  </a:cubicBezTo>
                  <a:cubicBezTo>
                    <a:pt x="42" y="124"/>
                    <a:pt x="48" y="117"/>
                    <a:pt x="48" y="102"/>
                  </a:cubicBezTo>
                  <a:cubicBezTo>
                    <a:pt x="48" y="90"/>
                    <a:pt x="45" y="81"/>
                    <a:pt x="42" y="75"/>
                  </a:cubicBezTo>
                  <a:cubicBezTo>
                    <a:pt x="41" y="73"/>
                    <a:pt x="41" y="73"/>
                    <a:pt x="41" y="73"/>
                  </a:cubicBezTo>
                  <a:cubicBezTo>
                    <a:pt x="39" y="66"/>
                    <a:pt x="38" y="60"/>
                    <a:pt x="38" y="51"/>
                  </a:cubicBezTo>
                  <a:cubicBezTo>
                    <a:pt x="38" y="42"/>
                    <a:pt x="38" y="32"/>
                    <a:pt x="40" y="23"/>
                  </a:cubicBezTo>
                  <a:cubicBezTo>
                    <a:pt x="43" y="14"/>
                    <a:pt x="48" y="9"/>
                    <a:pt x="56" y="2"/>
                  </a:cubicBezTo>
                  <a:cubicBezTo>
                    <a:pt x="58" y="0"/>
                    <a:pt x="58" y="0"/>
                    <a:pt x="58" y="0"/>
                  </a:cubicBezTo>
                  <a:cubicBezTo>
                    <a:pt x="64" y="6"/>
                    <a:pt x="64" y="6"/>
                    <a:pt x="64" y="6"/>
                  </a:cubicBezTo>
                  <a:cubicBezTo>
                    <a:pt x="62" y="8"/>
                    <a:pt x="62" y="8"/>
                    <a:pt x="62" y="8"/>
                  </a:cubicBezTo>
                  <a:cubicBezTo>
                    <a:pt x="55" y="15"/>
                    <a:pt x="51" y="19"/>
                    <a:pt x="49" y="25"/>
                  </a:cubicBezTo>
                  <a:cubicBezTo>
                    <a:pt x="47" y="34"/>
                    <a:pt x="47" y="42"/>
                    <a:pt x="47" y="50"/>
                  </a:cubicBezTo>
                  <a:cubicBezTo>
                    <a:pt x="47" y="59"/>
                    <a:pt x="48" y="64"/>
                    <a:pt x="50" y="69"/>
                  </a:cubicBezTo>
                  <a:cubicBezTo>
                    <a:pt x="51" y="72"/>
                    <a:pt x="51" y="72"/>
                    <a:pt x="51" y="72"/>
                  </a:cubicBezTo>
                  <a:cubicBezTo>
                    <a:pt x="53" y="78"/>
                    <a:pt x="57" y="89"/>
                    <a:pt x="57" y="102"/>
                  </a:cubicBezTo>
                  <a:cubicBezTo>
                    <a:pt x="57" y="122"/>
                    <a:pt x="48" y="133"/>
                    <a:pt x="31" y="133"/>
                  </a:cubicBezTo>
                  <a:close/>
                </a:path>
              </a:pathLst>
            </a:custGeom>
            <a:solidFill>
              <a:srgbClr val="C6D9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n-US" sz="1350" dirty="0">
                <a:solidFill>
                  <a:srgbClr val="000000"/>
                </a:solidFill>
              </a:endParaRPr>
            </a:p>
          </p:txBody>
        </p:sp>
      </p:grpSp>
      <p:sp>
        <p:nvSpPr>
          <p:cNvPr id="104" name="Oval 20">
            <a:extLst>
              <a:ext uri="{FF2B5EF4-FFF2-40B4-BE49-F238E27FC236}">
                <a16:creationId xmlns:a16="http://schemas.microsoft.com/office/drawing/2014/main" id="{62DD0BAB-FF26-47D6-9176-F8AC7E38C889}"/>
              </a:ext>
            </a:extLst>
          </p:cNvPr>
          <p:cNvSpPr/>
          <p:nvPr userDrawn="1"/>
        </p:nvSpPr>
        <p:spPr>
          <a:xfrm>
            <a:off x="5381057" y="2767532"/>
            <a:ext cx="788384" cy="822960"/>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lumMod val="95000"/>
            </a:schemeClr>
          </a:solidFill>
          <a:ln w="6350">
            <a:solidFill>
              <a:schemeClr val="tx1"/>
            </a:solidFill>
            <a:prstDash val="sysDot"/>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05" name="Oval 104"/>
          <p:cNvSpPr/>
          <p:nvPr userDrawn="1"/>
        </p:nvSpPr>
        <p:spPr>
          <a:xfrm>
            <a:off x="5381057" y="2778176"/>
            <a:ext cx="788384" cy="812316"/>
          </a:xfrm>
          <a:prstGeom prst="ellipse">
            <a:avLst/>
          </a:prstGeom>
          <a:noFill/>
          <a:ln w="952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49" name="Group 29">
            <a:extLst>
              <a:ext uri="{FF2B5EF4-FFF2-40B4-BE49-F238E27FC236}">
                <a16:creationId xmlns:a16="http://schemas.microsoft.com/office/drawing/2014/main" id="{1414E835-6334-4663-A55B-2C06FC07680B}"/>
              </a:ext>
            </a:extLst>
          </p:cNvPr>
          <p:cNvGrpSpPr>
            <a:grpSpLocks noChangeAspect="1"/>
          </p:cNvGrpSpPr>
          <p:nvPr userDrawn="1"/>
        </p:nvGrpSpPr>
        <p:grpSpPr bwMode="auto">
          <a:xfrm>
            <a:off x="5590291" y="2938525"/>
            <a:ext cx="453040" cy="451362"/>
            <a:chOff x="4225" y="3215"/>
            <a:chExt cx="451" cy="452"/>
          </a:xfrm>
        </p:grpSpPr>
        <p:sp>
          <p:nvSpPr>
            <p:cNvPr id="50" name="Freeform 30">
              <a:extLst>
                <a:ext uri="{FF2B5EF4-FFF2-40B4-BE49-F238E27FC236}">
                  <a16:creationId xmlns:a16="http://schemas.microsoft.com/office/drawing/2014/main" id="{C60BAED0-E7DE-4640-9518-F5BDDC08CFD0}"/>
                </a:ext>
              </a:extLst>
            </p:cNvPr>
            <p:cNvSpPr>
              <a:spLocks noEditPoints="1"/>
            </p:cNvSpPr>
            <p:nvPr/>
          </p:nvSpPr>
          <p:spPr bwMode="auto">
            <a:xfrm>
              <a:off x="4225" y="3309"/>
              <a:ext cx="451" cy="358"/>
            </a:xfrm>
            <a:custGeom>
              <a:avLst/>
              <a:gdLst>
                <a:gd name="T0" fmla="*/ 170 w 188"/>
                <a:gd name="T1" fmla="*/ 16 h 149"/>
                <a:gd name="T2" fmla="*/ 97 w 188"/>
                <a:gd name="T3" fmla="*/ 0 h 149"/>
                <a:gd name="T4" fmla="*/ 91 w 188"/>
                <a:gd name="T5" fmla="*/ 16 h 149"/>
                <a:gd name="T6" fmla="*/ 18 w 188"/>
                <a:gd name="T7" fmla="*/ 34 h 149"/>
                <a:gd name="T8" fmla="*/ 21 w 188"/>
                <a:gd name="T9" fmla="*/ 76 h 149"/>
                <a:gd name="T10" fmla="*/ 24 w 188"/>
                <a:gd name="T11" fmla="*/ 34 h 149"/>
                <a:gd name="T12" fmla="*/ 55 w 188"/>
                <a:gd name="T13" fmla="*/ 22 h 149"/>
                <a:gd name="T14" fmla="*/ 36 w 188"/>
                <a:gd name="T15" fmla="*/ 128 h 149"/>
                <a:gd name="T16" fmla="*/ 79 w 188"/>
                <a:gd name="T17" fmla="*/ 128 h 149"/>
                <a:gd name="T18" fmla="*/ 61 w 188"/>
                <a:gd name="T19" fmla="*/ 22 h 149"/>
                <a:gd name="T20" fmla="*/ 91 w 188"/>
                <a:gd name="T21" fmla="*/ 34 h 149"/>
                <a:gd name="T22" fmla="*/ 91 w 188"/>
                <a:gd name="T23" fmla="*/ 76 h 149"/>
                <a:gd name="T24" fmla="*/ 127 w 188"/>
                <a:gd name="T25" fmla="*/ 94 h 149"/>
                <a:gd name="T26" fmla="*/ 109 w 188"/>
                <a:gd name="T27" fmla="*/ 128 h 149"/>
                <a:gd name="T28" fmla="*/ 152 w 188"/>
                <a:gd name="T29" fmla="*/ 128 h 149"/>
                <a:gd name="T30" fmla="*/ 133 w 188"/>
                <a:gd name="T31" fmla="*/ 88 h 149"/>
                <a:gd name="T32" fmla="*/ 97 w 188"/>
                <a:gd name="T33" fmla="*/ 76 h 149"/>
                <a:gd name="T34" fmla="*/ 97 w 188"/>
                <a:gd name="T35" fmla="*/ 34 h 149"/>
                <a:gd name="T36" fmla="*/ 164 w 188"/>
                <a:gd name="T37" fmla="*/ 22 h 149"/>
                <a:gd name="T38" fmla="*/ 146 w 188"/>
                <a:gd name="T39" fmla="*/ 55 h 149"/>
                <a:gd name="T40" fmla="*/ 188 w 188"/>
                <a:gd name="T41" fmla="*/ 55 h 149"/>
                <a:gd name="T42" fmla="*/ 36 w 188"/>
                <a:gd name="T43" fmla="*/ 55 h 149"/>
                <a:gd name="T44" fmla="*/ 6 w 188"/>
                <a:gd name="T45" fmla="*/ 55 h 149"/>
                <a:gd name="T46" fmla="*/ 36 w 188"/>
                <a:gd name="T47" fmla="*/ 55 h 149"/>
                <a:gd name="T48" fmla="*/ 58 w 188"/>
                <a:gd name="T49" fmla="*/ 143 h 149"/>
                <a:gd name="T50" fmla="*/ 58 w 188"/>
                <a:gd name="T51" fmla="*/ 113 h 149"/>
                <a:gd name="T52" fmla="*/ 146 w 188"/>
                <a:gd name="T53" fmla="*/ 128 h 149"/>
                <a:gd name="T54" fmla="*/ 115 w 188"/>
                <a:gd name="T55" fmla="*/ 128 h 149"/>
                <a:gd name="T56" fmla="*/ 146 w 188"/>
                <a:gd name="T57" fmla="*/ 128 h 149"/>
                <a:gd name="T58" fmla="*/ 94 w 188"/>
                <a:gd name="T59" fmla="*/ 70 h 149"/>
                <a:gd name="T60" fmla="*/ 94 w 188"/>
                <a:gd name="T61" fmla="*/ 40 h 149"/>
                <a:gd name="T62" fmla="*/ 167 w 188"/>
                <a:gd name="T63" fmla="*/ 70 h 149"/>
                <a:gd name="T64" fmla="*/ 167 w 188"/>
                <a:gd name="T65" fmla="*/ 40 h 149"/>
                <a:gd name="T66" fmla="*/ 167 w 188"/>
                <a:gd name="T67" fmla="*/ 7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8" h="149">
                  <a:moveTo>
                    <a:pt x="170" y="34"/>
                  </a:moveTo>
                  <a:cubicBezTo>
                    <a:pt x="170" y="16"/>
                    <a:pt x="170" y="16"/>
                    <a:pt x="170" y="16"/>
                  </a:cubicBezTo>
                  <a:cubicBezTo>
                    <a:pt x="97" y="16"/>
                    <a:pt x="97" y="16"/>
                    <a:pt x="97" y="16"/>
                  </a:cubicBezTo>
                  <a:cubicBezTo>
                    <a:pt x="97" y="0"/>
                    <a:pt x="97" y="0"/>
                    <a:pt x="97" y="0"/>
                  </a:cubicBezTo>
                  <a:cubicBezTo>
                    <a:pt x="91" y="0"/>
                    <a:pt x="91" y="0"/>
                    <a:pt x="91" y="0"/>
                  </a:cubicBezTo>
                  <a:cubicBezTo>
                    <a:pt x="91" y="16"/>
                    <a:pt x="91" y="16"/>
                    <a:pt x="91" y="16"/>
                  </a:cubicBezTo>
                  <a:cubicBezTo>
                    <a:pt x="18" y="16"/>
                    <a:pt x="18" y="16"/>
                    <a:pt x="18" y="16"/>
                  </a:cubicBezTo>
                  <a:cubicBezTo>
                    <a:pt x="18" y="34"/>
                    <a:pt x="18" y="34"/>
                    <a:pt x="18" y="34"/>
                  </a:cubicBezTo>
                  <a:cubicBezTo>
                    <a:pt x="8" y="35"/>
                    <a:pt x="0" y="44"/>
                    <a:pt x="0" y="55"/>
                  </a:cubicBezTo>
                  <a:cubicBezTo>
                    <a:pt x="0" y="67"/>
                    <a:pt x="10" y="76"/>
                    <a:pt x="21" y="76"/>
                  </a:cubicBezTo>
                  <a:cubicBezTo>
                    <a:pt x="33" y="76"/>
                    <a:pt x="42" y="67"/>
                    <a:pt x="42" y="55"/>
                  </a:cubicBezTo>
                  <a:cubicBezTo>
                    <a:pt x="42" y="44"/>
                    <a:pt x="35" y="35"/>
                    <a:pt x="24" y="34"/>
                  </a:cubicBezTo>
                  <a:cubicBezTo>
                    <a:pt x="24" y="22"/>
                    <a:pt x="24" y="22"/>
                    <a:pt x="24" y="22"/>
                  </a:cubicBezTo>
                  <a:cubicBezTo>
                    <a:pt x="55" y="22"/>
                    <a:pt x="55" y="22"/>
                    <a:pt x="55" y="22"/>
                  </a:cubicBezTo>
                  <a:cubicBezTo>
                    <a:pt x="55" y="107"/>
                    <a:pt x="55" y="107"/>
                    <a:pt x="55" y="107"/>
                  </a:cubicBezTo>
                  <a:cubicBezTo>
                    <a:pt x="44" y="108"/>
                    <a:pt x="36" y="117"/>
                    <a:pt x="36" y="128"/>
                  </a:cubicBezTo>
                  <a:cubicBezTo>
                    <a:pt x="36" y="139"/>
                    <a:pt x="46" y="149"/>
                    <a:pt x="58" y="149"/>
                  </a:cubicBezTo>
                  <a:cubicBezTo>
                    <a:pt x="69" y="149"/>
                    <a:pt x="79" y="139"/>
                    <a:pt x="79" y="128"/>
                  </a:cubicBezTo>
                  <a:cubicBezTo>
                    <a:pt x="79" y="117"/>
                    <a:pt x="71" y="108"/>
                    <a:pt x="61" y="107"/>
                  </a:cubicBezTo>
                  <a:cubicBezTo>
                    <a:pt x="61" y="22"/>
                    <a:pt x="61" y="22"/>
                    <a:pt x="61" y="22"/>
                  </a:cubicBezTo>
                  <a:cubicBezTo>
                    <a:pt x="91" y="22"/>
                    <a:pt x="91" y="22"/>
                    <a:pt x="91" y="22"/>
                  </a:cubicBezTo>
                  <a:cubicBezTo>
                    <a:pt x="91" y="34"/>
                    <a:pt x="91" y="34"/>
                    <a:pt x="91" y="34"/>
                  </a:cubicBezTo>
                  <a:cubicBezTo>
                    <a:pt x="81" y="35"/>
                    <a:pt x="73" y="44"/>
                    <a:pt x="73" y="55"/>
                  </a:cubicBezTo>
                  <a:cubicBezTo>
                    <a:pt x="73" y="66"/>
                    <a:pt x="81" y="75"/>
                    <a:pt x="91" y="76"/>
                  </a:cubicBezTo>
                  <a:cubicBezTo>
                    <a:pt x="91" y="94"/>
                    <a:pt x="91" y="94"/>
                    <a:pt x="91" y="94"/>
                  </a:cubicBezTo>
                  <a:cubicBezTo>
                    <a:pt x="127" y="94"/>
                    <a:pt x="127" y="94"/>
                    <a:pt x="127" y="94"/>
                  </a:cubicBezTo>
                  <a:cubicBezTo>
                    <a:pt x="127" y="107"/>
                    <a:pt x="127" y="107"/>
                    <a:pt x="127" y="107"/>
                  </a:cubicBezTo>
                  <a:cubicBezTo>
                    <a:pt x="117" y="108"/>
                    <a:pt x="109" y="117"/>
                    <a:pt x="109" y="128"/>
                  </a:cubicBezTo>
                  <a:cubicBezTo>
                    <a:pt x="109" y="139"/>
                    <a:pt x="119" y="149"/>
                    <a:pt x="130" y="149"/>
                  </a:cubicBezTo>
                  <a:cubicBezTo>
                    <a:pt x="142" y="149"/>
                    <a:pt x="152" y="139"/>
                    <a:pt x="152" y="128"/>
                  </a:cubicBezTo>
                  <a:cubicBezTo>
                    <a:pt x="152" y="117"/>
                    <a:pt x="144" y="108"/>
                    <a:pt x="133" y="107"/>
                  </a:cubicBezTo>
                  <a:cubicBezTo>
                    <a:pt x="133" y="88"/>
                    <a:pt x="133" y="88"/>
                    <a:pt x="133" y="88"/>
                  </a:cubicBezTo>
                  <a:cubicBezTo>
                    <a:pt x="97" y="88"/>
                    <a:pt x="97" y="88"/>
                    <a:pt x="97" y="88"/>
                  </a:cubicBezTo>
                  <a:cubicBezTo>
                    <a:pt x="97" y="76"/>
                    <a:pt x="97" y="76"/>
                    <a:pt x="97" y="76"/>
                  </a:cubicBezTo>
                  <a:cubicBezTo>
                    <a:pt x="107" y="75"/>
                    <a:pt x="115" y="66"/>
                    <a:pt x="115" y="55"/>
                  </a:cubicBezTo>
                  <a:cubicBezTo>
                    <a:pt x="115" y="44"/>
                    <a:pt x="107" y="35"/>
                    <a:pt x="97" y="34"/>
                  </a:cubicBezTo>
                  <a:cubicBezTo>
                    <a:pt x="97" y="22"/>
                    <a:pt x="97" y="22"/>
                    <a:pt x="97" y="22"/>
                  </a:cubicBezTo>
                  <a:cubicBezTo>
                    <a:pt x="164" y="22"/>
                    <a:pt x="164" y="22"/>
                    <a:pt x="164" y="22"/>
                  </a:cubicBezTo>
                  <a:cubicBezTo>
                    <a:pt x="164" y="34"/>
                    <a:pt x="164" y="34"/>
                    <a:pt x="164" y="34"/>
                  </a:cubicBezTo>
                  <a:cubicBezTo>
                    <a:pt x="153" y="35"/>
                    <a:pt x="146" y="44"/>
                    <a:pt x="146" y="55"/>
                  </a:cubicBezTo>
                  <a:cubicBezTo>
                    <a:pt x="146" y="67"/>
                    <a:pt x="155" y="76"/>
                    <a:pt x="167" y="76"/>
                  </a:cubicBezTo>
                  <a:cubicBezTo>
                    <a:pt x="178" y="76"/>
                    <a:pt x="188" y="67"/>
                    <a:pt x="188" y="55"/>
                  </a:cubicBezTo>
                  <a:cubicBezTo>
                    <a:pt x="188" y="44"/>
                    <a:pt x="180" y="35"/>
                    <a:pt x="170" y="34"/>
                  </a:cubicBezTo>
                  <a:close/>
                  <a:moveTo>
                    <a:pt x="36" y="55"/>
                  </a:moveTo>
                  <a:cubicBezTo>
                    <a:pt x="36" y="63"/>
                    <a:pt x="30" y="70"/>
                    <a:pt x="21" y="70"/>
                  </a:cubicBezTo>
                  <a:cubicBezTo>
                    <a:pt x="13" y="70"/>
                    <a:pt x="6" y="63"/>
                    <a:pt x="6" y="55"/>
                  </a:cubicBezTo>
                  <a:cubicBezTo>
                    <a:pt x="6" y="47"/>
                    <a:pt x="13" y="40"/>
                    <a:pt x="21" y="40"/>
                  </a:cubicBezTo>
                  <a:cubicBezTo>
                    <a:pt x="30" y="40"/>
                    <a:pt x="36" y="47"/>
                    <a:pt x="36" y="55"/>
                  </a:cubicBezTo>
                  <a:close/>
                  <a:moveTo>
                    <a:pt x="73" y="128"/>
                  </a:moveTo>
                  <a:cubicBezTo>
                    <a:pt x="73" y="136"/>
                    <a:pt x="66" y="143"/>
                    <a:pt x="58" y="143"/>
                  </a:cubicBezTo>
                  <a:cubicBezTo>
                    <a:pt x="49" y="143"/>
                    <a:pt x="42" y="136"/>
                    <a:pt x="42" y="128"/>
                  </a:cubicBezTo>
                  <a:cubicBezTo>
                    <a:pt x="42" y="119"/>
                    <a:pt x="49" y="113"/>
                    <a:pt x="58" y="113"/>
                  </a:cubicBezTo>
                  <a:cubicBezTo>
                    <a:pt x="66" y="113"/>
                    <a:pt x="73" y="119"/>
                    <a:pt x="73" y="128"/>
                  </a:cubicBezTo>
                  <a:close/>
                  <a:moveTo>
                    <a:pt x="146" y="128"/>
                  </a:moveTo>
                  <a:cubicBezTo>
                    <a:pt x="146" y="136"/>
                    <a:pt x="139" y="143"/>
                    <a:pt x="130" y="143"/>
                  </a:cubicBezTo>
                  <a:cubicBezTo>
                    <a:pt x="122" y="143"/>
                    <a:pt x="115" y="136"/>
                    <a:pt x="115" y="128"/>
                  </a:cubicBezTo>
                  <a:cubicBezTo>
                    <a:pt x="115" y="119"/>
                    <a:pt x="122" y="113"/>
                    <a:pt x="130" y="113"/>
                  </a:cubicBezTo>
                  <a:cubicBezTo>
                    <a:pt x="139" y="113"/>
                    <a:pt x="146" y="119"/>
                    <a:pt x="146" y="128"/>
                  </a:cubicBezTo>
                  <a:close/>
                  <a:moveTo>
                    <a:pt x="109" y="55"/>
                  </a:moveTo>
                  <a:cubicBezTo>
                    <a:pt x="109" y="63"/>
                    <a:pt x="102" y="70"/>
                    <a:pt x="94" y="70"/>
                  </a:cubicBezTo>
                  <a:cubicBezTo>
                    <a:pt x="86" y="70"/>
                    <a:pt x="79" y="63"/>
                    <a:pt x="79" y="55"/>
                  </a:cubicBezTo>
                  <a:cubicBezTo>
                    <a:pt x="79" y="47"/>
                    <a:pt x="86" y="40"/>
                    <a:pt x="94" y="40"/>
                  </a:cubicBezTo>
                  <a:cubicBezTo>
                    <a:pt x="102" y="40"/>
                    <a:pt x="109" y="47"/>
                    <a:pt x="109" y="55"/>
                  </a:cubicBezTo>
                  <a:close/>
                  <a:moveTo>
                    <a:pt x="167" y="70"/>
                  </a:moveTo>
                  <a:cubicBezTo>
                    <a:pt x="158" y="70"/>
                    <a:pt x="152" y="63"/>
                    <a:pt x="152" y="55"/>
                  </a:cubicBezTo>
                  <a:cubicBezTo>
                    <a:pt x="152" y="47"/>
                    <a:pt x="158" y="40"/>
                    <a:pt x="167" y="40"/>
                  </a:cubicBezTo>
                  <a:cubicBezTo>
                    <a:pt x="175" y="40"/>
                    <a:pt x="182" y="47"/>
                    <a:pt x="182" y="55"/>
                  </a:cubicBezTo>
                  <a:cubicBezTo>
                    <a:pt x="182" y="63"/>
                    <a:pt x="175" y="70"/>
                    <a:pt x="167" y="70"/>
                  </a:cubicBezTo>
                  <a:close/>
                </a:path>
              </a:pathLst>
            </a:custGeom>
            <a:solidFill>
              <a:srgbClr val="38B7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n-US" sz="1350" dirty="0">
                <a:solidFill>
                  <a:srgbClr val="000000"/>
                </a:solidFill>
              </a:endParaRPr>
            </a:p>
          </p:txBody>
        </p:sp>
        <p:sp>
          <p:nvSpPr>
            <p:cNvPr id="51" name="Oval 31">
              <a:extLst>
                <a:ext uri="{FF2B5EF4-FFF2-40B4-BE49-F238E27FC236}">
                  <a16:creationId xmlns:a16="http://schemas.microsoft.com/office/drawing/2014/main" id="{D17BD1D2-830D-4266-962C-4871376D823B}"/>
                </a:ext>
              </a:extLst>
            </p:cNvPr>
            <p:cNvSpPr>
              <a:spLocks noChangeArrowheads="1"/>
            </p:cNvSpPr>
            <p:nvPr/>
          </p:nvSpPr>
          <p:spPr bwMode="auto">
            <a:xfrm>
              <a:off x="4400" y="3215"/>
              <a:ext cx="101" cy="101"/>
            </a:xfrm>
            <a:prstGeom prst="ellipse">
              <a:avLst/>
            </a:prstGeom>
            <a:solidFill>
              <a:srgbClr val="00C37B"/>
            </a:solidFill>
            <a:ln w="12700" cap="flat" cmpd="sng" algn="ctr">
              <a:noFill/>
              <a:prstDash val="solid"/>
              <a:miter lim="800000"/>
            </a:ln>
            <a:effectLst/>
          </p:spPr>
          <p:txBody>
            <a:bodyPr wrap="square" lIns="0" tIns="0" rIns="0" bIns="0" rtlCol="0" anchor="ctr"/>
            <a:lstStyle/>
            <a:p>
              <a:pPr algn="ctr">
                <a:spcAft>
                  <a:spcPts val="400"/>
                </a:spcAft>
              </a:pPr>
              <a:endParaRPr lang="en-US" sz="600" b="1" kern="0" dirty="0">
                <a:solidFill>
                  <a:prstClr val="white"/>
                </a:solidFill>
              </a:endParaRPr>
            </a:p>
          </p:txBody>
        </p:sp>
      </p:grpSp>
      <p:sp>
        <p:nvSpPr>
          <p:cNvPr id="116" name="Oval 20">
            <a:extLst>
              <a:ext uri="{FF2B5EF4-FFF2-40B4-BE49-F238E27FC236}">
                <a16:creationId xmlns:a16="http://schemas.microsoft.com/office/drawing/2014/main" id="{62DD0BAB-FF26-47D6-9176-F8AC7E38C889}"/>
              </a:ext>
            </a:extLst>
          </p:cNvPr>
          <p:cNvSpPr/>
          <p:nvPr userDrawn="1"/>
        </p:nvSpPr>
        <p:spPr>
          <a:xfrm>
            <a:off x="188926" y="3986657"/>
            <a:ext cx="788384" cy="822960"/>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lumMod val="95000"/>
            </a:schemeClr>
          </a:solidFill>
          <a:ln w="6350">
            <a:solidFill>
              <a:schemeClr val="tx1"/>
            </a:solidFill>
            <a:prstDash val="sysDot"/>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17" name="Oval 116"/>
          <p:cNvSpPr/>
          <p:nvPr userDrawn="1"/>
        </p:nvSpPr>
        <p:spPr>
          <a:xfrm>
            <a:off x="188926" y="3997301"/>
            <a:ext cx="788384" cy="812316"/>
          </a:xfrm>
          <a:prstGeom prst="ellipse">
            <a:avLst/>
          </a:prstGeom>
          <a:noFill/>
          <a:ln w="952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46" name="Group 24">
            <a:extLst>
              <a:ext uri="{FF2B5EF4-FFF2-40B4-BE49-F238E27FC236}">
                <a16:creationId xmlns:a16="http://schemas.microsoft.com/office/drawing/2014/main" id="{3230AB37-24FA-43EE-B474-A51A1FB3D9DD}"/>
              </a:ext>
            </a:extLst>
          </p:cNvPr>
          <p:cNvGrpSpPr>
            <a:grpSpLocks noChangeAspect="1"/>
          </p:cNvGrpSpPr>
          <p:nvPr userDrawn="1"/>
        </p:nvGrpSpPr>
        <p:grpSpPr bwMode="auto">
          <a:xfrm>
            <a:off x="404691" y="4298251"/>
            <a:ext cx="363659" cy="305934"/>
            <a:chOff x="3711" y="2696"/>
            <a:chExt cx="683" cy="578"/>
          </a:xfrm>
        </p:grpSpPr>
        <p:sp>
          <p:nvSpPr>
            <p:cNvPr id="47" name="Freeform 25">
              <a:extLst>
                <a:ext uri="{FF2B5EF4-FFF2-40B4-BE49-F238E27FC236}">
                  <a16:creationId xmlns:a16="http://schemas.microsoft.com/office/drawing/2014/main" id="{FAFDB2ED-A3F5-4B33-B448-9BFD28993396}"/>
                </a:ext>
              </a:extLst>
            </p:cNvPr>
            <p:cNvSpPr>
              <a:spLocks/>
            </p:cNvSpPr>
            <p:nvPr/>
          </p:nvSpPr>
          <p:spPr bwMode="auto">
            <a:xfrm>
              <a:off x="3718" y="2696"/>
              <a:ext cx="676" cy="578"/>
            </a:xfrm>
            <a:custGeom>
              <a:avLst/>
              <a:gdLst>
                <a:gd name="T0" fmla="*/ 41 w 283"/>
                <a:gd name="T1" fmla="*/ 143 h 242"/>
                <a:gd name="T2" fmla="*/ 140 w 283"/>
                <a:gd name="T3" fmla="*/ 242 h 242"/>
                <a:gd name="T4" fmla="*/ 253 w 283"/>
                <a:gd name="T5" fmla="*/ 128 h 242"/>
                <a:gd name="T6" fmla="*/ 253 w 283"/>
                <a:gd name="T7" fmla="*/ 22 h 242"/>
                <a:gd name="T8" fmla="*/ 200 w 283"/>
                <a:gd name="T9" fmla="*/ 0 h 242"/>
                <a:gd name="T10" fmla="*/ 151 w 283"/>
                <a:gd name="T11" fmla="*/ 19 h 242"/>
                <a:gd name="T12" fmla="*/ 140 w 283"/>
                <a:gd name="T13" fmla="*/ 29 h 242"/>
                <a:gd name="T14" fmla="*/ 129 w 283"/>
                <a:gd name="T15" fmla="*/ 19 h 242"/>
                <a:gd name="T16" fmla="*/ 80 w 283"/>
                <a:gd name="T17" fmla="*/ 0 h 242"/>
                <a:gd name="T18" fmla="*/ 27 w 283"/>
                <a:gd name="T19" fmla="*/ 22 h 242"/>
                <a:gd name="T20" fmla="*/ 8 w 283"/>
                <a:gd name="T21" fmla="*/ 97 h 242"/>
                <a:gd name="T22" fmla="*/ 41 w 283"/>
                <a:gd name="T23" fmla="*/ 143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3" h="242">
                  <a:moveTo>
                    <a:pt x="41" y="143"/>
                  </a:moveTo>
                  <a:cubicBezTo>
                    <a:pt x="140" y="242"/>
                    <a:pt x="140" y="242"/>
                    <a:pt x="140" y="242"/>
                  </a:cubicBezTo>
                  <a:cubicBezTo>
                    <a:pt x="253" y="128"/>
                    <a:pt x="253" y="128"/>
                    <a:pt x="253" y="128"/>
                  </a:cubicBezTo>
                  <a:cubicBezTo>
                    <a:pt x="283" y="99"/>
                    <a:pt x="283" y="51"/>
                    <a:pt x="253" y="22"/>
                  </a:cubicBezTo>
                  <a:cubicBezTo>
                    <a:pt x="239" y="8"/>
                    <a:pt x="220" y="0"/>
                    <a:pt x="200" y="0"/>
                  </a:cubicBezTo>
                  <a:cubicBezTo>
                    <a:pt x="182" y="0"/>
                    <a:pt x="165" y="7"/>
                    <a:pt x="151" y="19"/>
                  </a:cubicBezTo>
                  <a:cubicBezTo>
                    <a:pt x="140" y="29"/>
                    <a:pt x="140" y="29"/>
                    <a:pt x="140" y="29"/>
                  </a:cubicBezTo>
                  <a:cubicBezTo>
                    <a:pt x="129" y="19"/>
                    <a:pt x="129" y="19"/>
                    <a:pt x="129" y="19"/>
                  </a:cubicBezTo>
                  <a:cubicBezTo>
                    <a:pt x="115" y="7"/>
                    <a:pt x="98" y="0"/>
                    <a:pt x="80" y="0"/>
                  </a:cubicBezTo>
                  <a:cubicBezTo>
                    <a:pt x="60" y="0"/>
                    <a:pt x="41" y="8"/>
                    <a:pt x="27" y="22"/>
                  </a:cubicBezTo>
                  <a:cubicBezTo>
                    <a:pt x="6" y="42"/>
                    <a:pt x="0" y="72"/>
                    <a:pt x="8" y="97"/>
                  </a:cubicBezTo>
                  <a:cubicBezTo>
                    <a:pt x="8" y="97"/>
                    <a:pt x="22" y="125"/>
                    <a:pt x="41" y="143"/>
                  </a:cubicBezTo>
                  <a:close/>
                </a:path>
              </a:pathLst>
            </a:custGeom>
            <a:solidFill>
              <a:srgbClr val="00C37B"/>
            </a:solidFill>
            <a:ln w="12700" cap="flat" cmpd="sng" algn="ctr">
              <a:noFill/>
              <a:prstDash val="solid"/>
              <a:miter lim="800000"/>
            </a:ln>
            <a:effectLst/>
          </p:spPr>
          <p:txBody>
            <a:bodyPr wrap="square" lIns="0" tIns="0" rIns="0" bIns="0" rtlCol="0" anchor="ctr"/>
            <a:lstStyle/>
            <a:p>
              <a:pPr algn="ctr">
                <a:spcAft>
                  <a:spcPts val="400"/>
                </a:spcAft>
              </a:pPr>
              <a:endParaRPr lang="en-US" sz="600" b="1" kern="0" dirty="0">
                <a:solidFill>
                  <a:prstClr val="white"/>
                </a:solidFill>
              </a:endParaRPr>
            </a:p>
          </p:txBody>
        </p:sp>
        <p:sp>
          <p:nvSpPr>
            <p:cNvPr id="48" name="Freeform 26">
              <a:extLst>
                <a:ext uri="{FF2B5EF4-FFF2-40B4-BE49-F238E27FC236}">
                  <a16:creationId xmlns:a16="http://schemas.microsoft.com/office/drawing/2014/main" id="{094D955E-5C74-40F2-8904-D1AF736A930D}"/>
                </a:ext>
              </a:extLst>
            </p:cNvPr>
            <p:cNvSpPr>
              <a:spLocks/>
            </p:cNvSpPr>
            <p:nvPr/>
          </p:nvSpPr>
          <p:spPr bwMode="auto">
            <a:xfrm>
              <a:off x="3711" y="2784"/>
              <a:ext cx="614" cy="270"/>
            </a:xfrm>
            <a:custGeom>
              <a:avLst/>
              <a:gdLst>
                <a:gd name="T0" fmla="*/ 0 w 257"/>
                <a:gd name="T1" fmla="*/ 75 h 113"/>
                <a:gd name="T2" fmla="*/ 55 w 257"/>
                <a:gd name="T3" fmla="*/ 75 h 113"/>
                <a:gd name="T4" fmla="*/ 83 w 257"/>
                <a:gd name="T5" fmla="*/ 5 h 113"/>
                <a:gd name="T6" fmla="*/ 91 w 257"/>
                <a:gd name="T7" fmla="*/ 0 h 113"/>
                <a:gd name="T8" fmla="*/ 98 w 257"/>
                <a:gd name="T9" fmla="*/ 6 h 113"/>
                <a:gd name="T10" fmla="*/ 121 w 257"/>
                <a:gd name="T11" fmla="*/ 113 h 113"/>
                <a:gd name="T12" fmla="*/ 143 w 257"/>
                <a:gd name="T13" fmla="*/ 36 h 113"/>
                <a:gd name="T14" fmla="*/ 150 w 257"/>
                <a:gd name="T15" fmla="*/ 30 h 113"/>
                <a:gd name="T16" fmla="*/ 158 w 257"/>
                <a:gd name="T17" fmla="*/ 36 h 113"/>
                <a:gd name="T18" fmla="*/ 165 w 257"/>
                <a:gd name="T19" fmla="*/ 70 h 113"/>
                <a:gd name="T20" fmla="*/ 257 w 257"/>
                <a:gd name="T21" fmla="*/ 7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7" h="113">
                  <a:moveTo>
                    <a:pt x="0" y="75"/>
                  </a:moveTo>
                  <a:cubicBezTo>
                    <a:pt x="55" y="75"/>
                    <a:pt x="55" y="75"/>
                    <a:pt x="55" y="75"/>
                  </a:cubicBezTo>
                  <a:cubicBezTo>
                    <a:pt x="83" y="5"/>
                    <a:pt x="83" y="5"/>
                    <a:pt x="83" y="5"/>
                  </a:cubicBezTo>
                  <a:cubicBezTo>
                    <a:pt x="85" y="2"/>
                    <a:pt x="88" y="0"/>
                    <a:pt x="91" y="0"/>
                  </a:cubicBezTo>
                  <a:cubicBezTo>
                    <a:pt x="94" y="1"/>
                    <a:pt x="97" y="3"/>
                    <a:pt x="98" y="6"/>
                  </a:cubicBezTo>
                  <a:cubicBezTo>
                    <a:pt x="121" y="113"/>
                    <a:pt x="121" y="113"/>
                    <a:pt x="121" y="113"/>
                  </a:cubicBezTo>
                  <a:cubicBezTo>
                    <a:pt x="143" y="36"/>
                    <a:pt x="143" y="36"/>
                    <a:pt x="143" y="36"/>
                  </a:cubicBezTo>
                  <a:cubicBezTo>
                    <a:pt x="144" y="33"/>
                    <a:pt x="147" y="30"/>
                    <a:pt x="150" y="30"/>
                  </a:cubicBezTo>
                  <a:cubicBezTo>
                    <a:pt x="154" y="30"/>
                    <a:pt x="157" y="32"/>
                    <a:pt x="158" y="36"/>
                  </a:cubicBezTo>
                  <a:cubicBezTo>
                    <a:pt x="165" y="70"/>
                    <a:pt x="165" y="70"/>
                    <a:pt x="165" y="70"/>
                  </a:cubicBezTo>
                  <a:cubicBezTo>
                    <a:pt x="257" y="70"/>
                    <a:pt x="257" y="70"/>
                    <a:pt x="257" y="70"/>
                  </a:cubicBezTo>
                </a:path>
              </a:pathLst>
            </a:custGeom>
            <a:noFill/>
            <a:ln w="1428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en-US" sz="1350" dirty="0">
                <a:solidFill>
                  <a:srgbClr val="000000"/>
                </a:solidFill>
              </a:endParaRPr>
            </a:p>
          </p:txBody>
        </p:sp>
      </p:grpSp>
      <p:sp>
        <p:nvSpPr>
          <p:cNvPr id="52" name="Freeform 35">
            <a:extLst>
              <a:ext uri="{FF2B5EF4-FFF2-40B4-BE49-F238E27FC236}">
                <a16:creationId xmlns:a16="http://schemas.microsoft.com/office/drawing/2014/main" id="{87E76D6F-F1F5-40E8-A46F-69A8BA30D38D}"/>
              </a:ext>
            </a:extLst>
          </p:cNvPr>
          <p:cNvSpPr>
            <a:spLocks noEditPoints="1"/>
          </p:cNvSpPr>
          <p:nvPr userDrawn="1"/>
        </p:nvSpPr>
        <p:spPr bwMode="auto">
          <a:xfrm>
            <a:off x="5003026" y="4023741"/>
            <a:ext cx="457200" cy="457200"/>
          </a:xfrm>
          <a:custGeom>
            <a:avLst/>
            <a:gdLst>
              <a:gd name="T0" fmla="*/ 112 w 180"/>
              <a:gd name="T1" fmla="*/ 169 h 187"/>
              <a:gd name="T2" fmla="*/ 103 w 180"/>
              <a:gd name="T3" fmla="*/ 183 h 187"/>
              <a:gd name="T4" fmla="*/ 84 w 180"/>
              <a:gd name="T5" fmla="*/ 187 h 187"/>
              <a:gd name="T6" fmla="*/ 76 w 180"/>
              <a:gd name="T7" fmla="*/ 178 h 187"/>
              <a:gd name="T8" fmla="*/ 69 w 180"/>
              <a:gd name="T9" fmla="*/ 164 h 187"/>
              <a:gd name="T10" fmla="*/ 106 w 180"/>
              <a:gd name="T11" fmla="*/ 158 h 187"/>
              <a:gd name="T12" fmla="*/ 136 w 180"/>
              <a:gd name="T13" fmla="*/ 90 h 187"/>
              <a:gd name="T14" fmla="*/ 112 w 180"/>
              <a:gd name="T15" fmla="*/ 145 h 187"/>
              <a:gd name="T16" fmla="*/ 76 w 180"/>
              <a:gd name="T17" fmla="*/ 151 h 187"/>
              <a:gd name="T18" fmla="*/ 57 w 180"/>
              <a:gd name="T19" fmla="*/ 122 h 187"/>
              <a:gd name="T20" fmla="*/ 90 w 180"/>
              <a:gd name="T21" fmla="*/ 44 h 187"/>
              <a:gd name="T22" fmla="*/ 95 w 180"/>
              <a:gd name="T23" fmla="*/ 62 h 187"/>
              <a:gd name="T24" fmla="*/ 57 w 180"/>
              <a:gd name="T25" fmla="*/ 90 h 187"/>
              <a:gd name="T26" fmla="*/ 67 w 180"/>
              <a:gd name="T27" fmla="*/ 90 h 187"/>
              <a:gd name="T28" fmla="*/ 95 w 180"/>
              <a:gd name="T29" fmla="*/ 62 h 187"/>
              <a:gd name="T30" fmla="*/ 95 w 180"/>
              <a:gd name="T31" fmla="*/ 23 h 187"/>
              <a:gd name="T32" fmla="*/ 90 w 180"/>
              <a:gd name="T33" fmla="*/ 0 h 187"/>
              <a:gd name="T34" fmla="*/ 85 w 180"/>
              <a:gd name="T35" fmla="*/ 23 h 187"/>
              <a:gd name="T36" fmla="*/ 29 w 180"/>
              <a:gd name="T37" fmla="*/ 90 h 187"/>
              <a:gd name="T38" fmla="*/ 6 w 180"/>
              <a:gd name="T39" fmla="*/ 85 h 187"/>
              <a:gd name="T40" fmla="*/ 6 w 180"/>
              <a:gd name="T41" fmla="*/ 95 h 187"/>
              <a:gd name="T42" fmla="*/ 29 w 180"/>
              <a:gd name="T43" fmla="*/ 90 h 187"/>
              <a:gd name="T44" fmla="*/ 157 w 180"/>
              <a:gd name="T45" fmla="*/ 85 h 187"/>
              <a:gd name="T46" fmla="*/ 157 w 180"/>
              <a:gd name="T47" fmla="*/ 95 h 187"/>
              <a:gd name="T48" fmla="*/ 180 w 180"/>
              <a:gd name="T49" fmla="*/ 90 h 187"/>
              <a:gd name="T50" fmla="*/ 40 w 180"/>
              <a:gd name="T51" fmla="*/ 133 h 187"/>
              <a:gd name="T52" fmla="*/ 27 w 180"/>
              <a:gd name="T53" fmla="*/ 153 h 187"/>
              <a:gd name="T54" fmla="*/ 34 w 180"/>
              <a:gd name="T55" fmla="*/ 153 h 187"/>
              <a:gd name="T56" fmla="*/ 47 w 180"/>
              <a:gd name="T57" fmla="*/ 133 h 187"/>
              <a:gd name="T58" fmla="*/ 137 w 180"/>
              <a:gd name="T59" fmla="*/ 48 h 187"/>
              <a:gd name="T60" fmla="*/ 154 w 180"/>
              <a:gd name="T61" fmla="*/ 34 h 187"/>
              <a:gd name="T62" fmla="*/ 146 w 180"/>
              <a:gd name="T63" fmla="*/ 26 h 187"/>
              <a:gd name="T64" fmla="*/ 133 w 180"/>
              <a:gd name="T65" fmla="*/ 47 h 187"/>
              <a:gd name="T66" fmla="*/ 40 w 180"/>
              <a:gd name="T67" fmla="*/ 47 h 187"/>
              <a:gd name="T68" fmla="*/ 47 w 180"/>
              <a:gd name="T69" fmla="*/ 47 h 187"/>
              <a:gd name="T70" fmla="*/ 34 w 180"/>
              <a:gd name="T71" fmla="*/ 26 h 187"/>
              <a:gd name="T72" fmla="*/ 27 w 180"/>
              <a:gd name="T73" fmla="*/ 34 h 187"/>
              <a:gd name="T74" fmla="*/ 141 w 180"/>
              <a:gd name="T75" fmla="*/ 133 h 187"/>
              <a:gd name="T76" fmla="*/ 133 w 180"/>
              <a:gd name="T77" fmla="*/ 140 h 187"/>
              <a:gd name="T78" fmla="*/ 150 w 180"/>
              <a:gd name="T79" fmla="*/ 155 h 187"/>
              <a:gd name="T80" fmla="*/ 154 w 180"/>
              <a:gd name="T81" fmla="*/ 146 h 187"/>
              <a:gd name="T82" fmla="*/ 141 w 180"/>
              <a:gd name="T83" fmla="*/ 13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0" h="187">
                <a:moveTo>
                  <a:pt x="112" y="164"/>
                </a:moveTo>
                <a:cubicBezTo>
                  <a:pt x="112" y="169"/>
                  <a:pt x="112" y="169"/>
                  <a:pt x="112" y="169"/>
                </a:cubicBezTo>
                <a:cubicBezTo>
                  <a:pt x="112" y="173"/>
                  <a:pt x="108" y="177"/>
                  <a:pt x="104" y="178"/>
                </a:cubicBezTo>
                <a:cubicBezTo>
                  <a:pt x="103" y="183"/>
                  <a:pt x="103" y="183"/>
                  <a:pt x="103" y="183"/>
                </a:cubicBezTo>
                <a:cubicBezTo>
                  <a:pt x="102" y="185"/>
                  <a:pt x="100" y="187"/>
                  <a:pt x="97" y="187"/>
                </a:cubicBezTo>
                <a:cubicBezTo>
                  <a:pt x="84" y="187"/>
                  <a:pt x="84" y="187"/>
                  <a:pt x="84" y="187"/>
                </a:cubicBezTo>
                <a:cubicBezTo>
                  <a:pt x="81" y="187"/>
                  <a:pt x="78" y="185"/>
                  <a:pt x="78" y="183"/>
                </a:cubicBezTo>
                <a:cubicBezTo>
                  <a:pt x="76" y="178"/>
                  <a:pt x="76" y="178"/>
                  <a:pt x="76" y="178"/>
                </a:cubicBezTo>
                <a:cubicBezTo>
                  <a:pt x="72" y="177"/>
                  <a:pt x="69" y="173"/>
                  <a:pt x="69" y="169"/>
                </a:cubicBezTo>
                <a:cubicBezTo>
                  <a:pt x="69" y="164"/>
                  <a:pt x="69" y="164"/>
                  <a:pt x="69" y="164"/>
                </a:cubicBezTo>
                <a:cubicBezTo>
                  <a:pt x="69" y="161"/>
                  <a:pt x="71" y="158"/>
                  <a:pt x="74" y="158"/>
                </a:cubicBezTo>
                <a:cubicBezTo>
                  <a:pt x="106" y="158"/>
                  <a:pt x="106" y="158"/>
                  <a:pt x="106" y="158"/>
                </a:cubicBezTo>
                <a:cubicBezTo>
                  <a:pt x="109" y="158"/>
                  <a:pt x="112" y="161"/>
                  <a:pt x="112" y="164"/>
                </a:cubicBezTo>
                <a:close/>
                <a:moveTo>
                  <a:pt x="136" y="90"/>
                </a:moveTo>
                <a:cubicBezTo>
                  <a:pt x="136" y="102"/>
                  <a:pt x="131" y="114"/>
                  <a:pt x="123" y="122"/>
                </a:cubicBezTo>
                <a:cubicBezTo>
                  <a:pt x="117" y="128"/>
                  <a:pt x="113" y="136"/>
                  <a:pt x="112" y="145"/>
                </a:cubicBezTo>
                <a:cubicBezTo>
                  <a:pt x="111" y="149"/>
                  <a:pt x="108" y="151"/>
                  <a:pt x="104" y="151"/>
                </a:cubicBezTo>
                <a:cubicBezTo>
                  <a:pt x="76" y="151"/>
                  <a:pt x="76" y="151"/>
                  <a:pt x="76" y="151"/>
                </a:cubicBezTo>
                <a:cubicBezTo>
                  <a:pt x="72" y="151"/>
                  <a:pt x="69" y="149"/>
                  <a:pt x="68" y="145"/>
                </a:cubicBezTo>
                <a:cubicBezTo>
                  <a:pt x="67" y="136"/>
                  <a:pt x="63" y="128"/>
                  <a:pt x="57" y="122"/>
                </a:cubicBezTo>
                <a:cubicBezTo>
                  <a:pt x="49" y="114"/>
                  <a:pt x="44" y="103"/>
                  <a:pt x="44" y="90"/>
                </a:cubicBezTo>
                <a:cubicBezTo>
                  <a:pt x="44" y="65"/>
                  <a:pt x="64" y="44"/>
                  <a:pt x="90" y="44"/>
                </a:cubicBezTo>
                <a:cubicBezTo>
                  <a:pt x="116" y="44"/>
                  <a:pt x="136" y="64"/>
                  <a:pt x="136" y="90"/>
                </a:cubicBezTo>
                <a:close/>
                <a:moveTo>
                  <a:pt x="95" y="62"/>
                </a:moveTo>
                <a:cubicBezTo>
                  <a:pt x="95" y="59"/>
                  <a:pt x="93" y="57"/>
                  <a:pt x="90" y="57"/>
                </a:cubicBezTo>
                <a:cubicBezTo>
                  <a:pt x="72" y="57"/>
                  <a:pt x="57" y="72"/>
                  <a:pt x="57" y="90"/>
                </a:cubicBezTo>
                <a:cubicBezTo>
                  <a:pt x="57" y="93"/>
                  <a:pt x="59" y="95"/>
                  <a:pt x="62" y="95"/>
                </a:cubicBezTo>
                <a:cubicBezTo>
                  <a:pt x="65" y="95"/>
                  <a:pt x="67" y="93"/>
                  <a:pt x="67" y="90"/>
                </a:cubicBezTo>
                <a:cubicBezTo>
                  <a:pt x="67" y="77"/>
                  <a:pt x="78" y="67"/>
                  <a:pt x="90" y="67"/>
                </a:cubicBezTo>
                <a:cubicBezTo>
                  <a:pt x="93" y="67"/>
                  <a:pt x="95" y="65"/>
                  <a:pt x="95" y="62"/>
                </a:cubicBezTo>
                <a:close/>
                <a:moveTo>
                  <a:pt x="90" y="29"/>
                </a:moveTo>
                <a:cubicBezTo>
                  <a:pt x="93" y="29"/>
                  <a:pt x="95" y="26"/>
                  <a:pt x="95" y="23"/>
                </a:cubicBezTo>
                <a:cubicBezTo>
                  <a:pt x="95" y="5"/>
                  <a:pt x="95" y="5"/>
                  <a:pt x="95" y="5"/>
                </a:cubicBezTo>
                <a:cubicBezTo>
                  <a:pt x="95" y="2"/>
                  <a:pt x="93" y="0"/>
                  <a:pt x="90" y="0"/>
                </a:cubicBezTo>
                <a:cubicBezTo>
                  <a:pt x="87" y="0"/>
                  <a:pt x="85" y="2"/>
                  <a:pt x="85" y="5"/>
                </a:cubicBezTo>
                <a:cubicBezTo>
                  <a:pt x="85" y="23"/>
                  <a:pt x="85" y="23"/>
                  <a:pt x="85" y="23"/>
                </a:cubicBezTo>
                <a:cubicBezTo>
                  <a:pt x="85" y="26"/>
                  <a:pt x="87" y="29"/>
                  <a:pt x="90" y="29"/>
                </a:cubicBezTo>
                <a:close/>
                <a:moveTo>
                  <a:pt x="29" y="90"/>
                </a:moveTo>
                <a:cubicBezTo>
                  <a:pt x="29" y="87"/>
                  <a:pt x="27" y="85"/>
                  <a:pt x="24" y="85"/>
                </a:cubicBezTo>
                <a:cubicBezTo>
                  <a:pt x="6" y="85"/>
                  <a:pt x="6" y="85"/>
                  <a:pt x="6" y="85"/>
                </a:cubicBezTo>
                <a:cubicBezTo>
                  <a:pt x="3" y="85"/>
                  <a:pt x="0" y="87"/>
                  <a:pt x="0" y="90"/>
                </a:cubicBezTo>
                <a:cubicBezTo>
                  <a:pt x="0" y="93"/>
                  <a:pt x="3" y="95"/>
                  <a:pt x="6" y="95"/>
                </a:cubicBezTo>
                <a:cubicBezTo>
                  <a:pt x="24" y="95"/>
                  <a:pt x="24" y="95"/>
                  <a:pt x="24" y="95"/>
                </a:cubicBezTo>
                <a:cubicBezTo>
                  <a:pt x="27" y="95"/>
                  <a:pt x="29" y="93"/>
                  <a:pt x="29" y="90"/>
                </a:cubicBezTo>
                <a:close/>
                <a:moveTo>
                  <a:pt x="175" y="85"/>
                </a:moveTo>
                <a:cubicBezTo>
                  <a:pt x="157" y="85"/>
                  <a:pt x="157" y="85"/>
                  <a:pt x="157" y="85"/>
                </a:cubicBezTo>
                <a:cubicBezTo>
                  <a:pt x="154" y="85"/>
                  <a:pt x="151" y="87"/>
                  <a:pt x="151" y="90"/>
                </a:cubicBezTo>
                <a:cubicBezTo>
                  <a:pt x="151" y="93"/>
                  <a:pt x="154" y="95"/>
                  <a:pt x="157" y="95"/>
                </a:cubicBezTo>
                <a:cubicBezTo>
                  <a:pt x="175" y="95"/>
                  <a:pt x="175" y="95"/>
                  <a:pt x="175" y="95"/>
                </a:cubicBezTo>
                <a:cubicBezTo>
                  <a:pt x="178" y="95"/>
                  <a:pt x="180" y="93"/>
                  <a:pt x="180" y="90"/>
                </a:cubicBezTo>
                <a:cubicBezTo>
                  <a:pt x="180" y="87"/>
                  <a:pt x="178" y="85"/>
                  <a:pt x="175" y="85"/>
                </a:cubicBezTo>
                <a:close/>
                <a:moveTo>
                  <a:pt x="40" y="133"/>
                </a:moveTo>
                <a:cubicBezTo>
                  <a:pt x="27" y="146"/>
                  <a:pt x="27" y="146"/>
                  <a:pt x="27" y="146"/>
                </a:cubicBezTo>
                <a:cubicBezTo>
                  <a:pt x="25" y="148"/>
                  <a:pt x="25" y="151"/>
                  <a:pt x="27" y="153"/>
                </a:cubicBezTo>
                <a:cubicBezTo>
                  <a:pt x="28" y="154"/>
                  <a:pt x="29" y="155"/>
                  <a:pt x="30" y="155"/>
                </a:cubicBezTo>
                <a:cubicBezTo>
                  <a:pt x="32" y="155"/>
                  <a:pt x="33" y="154"/>
                  <a:pt x="34" y="153"/>
                </a:cubicBezTo>
                <a:cubicBezTo>
                  <a:pt x="47" y="140"/>
                  <a:pt x="47" y="140"/>
                  <a:pt x="47" y="140"/>
                </a:cubicBezTo>
                <a:cubicBezTo>
                  <a:pt x="49" y="138"/>
                  <a:pt x="49" y="135"/>
                  <a:pt x="47" y="133"/>
                </a:cubicBezTo>
                <a:cubicBezTo>
                  <a:pt x="45" y="131"/>
                  <a:pt x="42" y="131"/>
                  <a:pt x="40" y="133"/>
                </a:cubicBezTo>
                <a:close/>
                <a:moveTo>
                  <a:pt x="137" y="48"/>
                </a:moveTo>
                <a:cubicBezTo>
                  <a:pt x="138" y="48"/>
                  <a:pt x="140" y="48"/>
                  <a:pt x="141" y="47"/>
                </a:cubicBezTo>
                <a:cubicBezTo>
                  <a:pt x="154" y="34"/>
                  <a:pt x="154" y="34"/>
                  <a:pt x="154" y="34"/>
                </a:cubicBezTo>
                <a:cubicBezTo>
                  <a:pt x="156" y="32"/>
                  <a:pt x="156" y="28"/>
                  <a:pt x="154" y="26"/>
                </a:cubicBezTo>
                <a:cubicBezTo>
                  <a:pt x="152" y="24"/>
                  <a:pt x="148" y="24"/>
                  <a:pt x="146" y="26"/>
                </a:cubicBezTo>
                <a:cubicBezTo>
                  <a:pt x="133" y="39"/>
                  <a:pt x="133" y="39"/>
                  <a:pt x="133" y="39"/>
                </a:cubicBezTo>
                <a:cubicBezTo>
                  <a:pt x="131" y="41"/>
                  <a:pt x="131" y="45"/>
                  <a:pt x="133" y="47"/>
                </a:cubicBezTo>
                <a:cubicBezTo>
                  <a:pt x="135" y="48"/>
                  <a:pt x="136" y="48"/>
                  <a:pt x="137" y="48"/>
                </a:cubicBezTo>
                <a:close/>
                <a:moveTo>
                  <a:pt x="40" y="47"/>
                </a:moveTo>
                <a:cubicBezTo>
                  <a:pt x="41" y="48"/>
                  <a:pt x="42" y="48"/>
                  <a:pt x="43" y="48"/>
                </a:cubicBezTo>
                <a:cubicBezTo>
                  <a:pt x="45" y="48"/>
                  <a:pt x="46" y="48"/>
                  <a:pt x="47" y="47"/>
                </a:cubicBezTo>
                <a:cubicBezTo>
                  <a:pt x="49" y="44"/>
                  <a:pt x="49" y="41"/>
                  <a:pt x="47" y="39"/>
                </a:cubicBezTo>
                <a:cubicBezTo>
                  <a:pt x="34" y="26"/>
                  <a:pt x="34" y="26"/>
                  <a:pt x="34" y="26"/>
                </a:cubicBezTo>
                <a:cubicBezTo>
                  <a:pt x="32" y="24"/>
                  <a:pt x="29" y="24"/>
                  <a:pt x="27" y="26"/>
                </a:cubicBezTo>
                <a:cubicBezTo>
                  <a:pt x="25" y="28"/>
                  <a:pt x="25" y="32"/>
                  <a:pt x="27" y="34"/>
                </a:cubicBezTo>
                <a:lnTo>
                  <a:pt x="40" y="47"/>
                </a:lnTo>
                <a:close/>
                <a:moveTo>
                  <a:pt x="141" y="133"/>
                </a:moveTo>
                <a:cubicBezTo>
                  <a:pt x="139" y="131"/>
                  <a:pt x="136" y="131"/>
                  <a:pt x="133" y="133"/>
                </a:cubicBezTo>
                <a:cubicBezTo>
                  <a:pt x="131" y="135"/>
                  <a:pt x="131" y="138"/>
                  <a:pt x="133" y="140"/>
                </a:cubicBezTo>
                <a:cubicBezTo>
                  <a:pt x="146" y="153"/>
                  <a:pt x="146" y="153"/>
                  <a:pt x="146" y="153"/>
                </a:cubicBezTo>
                <a:cubicBezTo>
                  <a:pt x="147" y="154"/>
                  <a:pt x="149" y="155"/>
                  <a:pt x="150" y="155"/>
                </a:cubicBezTo>
                <a:cubicBezTo>
                  <a:pt x="151" y="155"/>
                  <a:pt x="153" y="154"/>
                  <a:pt x="154" y="153"/>
                </a:cubicBezTo>
                <a:cubicBezTo>
                  <a:pt x="156" y="151"/>
                  <a:pt x="156" y="148"/>
                  <a:pt x="154" y="146"/>
                </a:cubicBezTo>
                <a:lnTo>
                  <a:pt x="141" y="133"/>
                </a:lnTo>
                <a:close/>
                <a:moveTo>
                  <a:pt x="141" y="133"/>
                </a:moveTo>
                <a:cubicBezTo>
                  <a:pt x="141" y="133"/>
                  <a:pt x="141" y="133"/>
                  <a:pt x="141" y="133"/>
                </a:cubicBezTo>
              </a:path>
            </a:pathLst>
          </a:custGeom>
          <a:solidFill>
            <a:srgbClr val="00C37B"/>
          </a:solidFill>
          <a:ln w="12700" cap="flat" cmpd="sng" algn="ctr">
            <a:noFill/>
            <a:prstDash val="solid"/>
            <a:miter lim="800000"/>
          </a:ln>
          <a:effectLst/>
        </p:spPr>
        <p:txBody>
          <a:bodyPr wrap="square" lIns="0" tIns="0" rIns="0" bIns="0" rtlCol="0" anchor="ctr"/>
          <a:lstStyle/>
          <a:p>
            <a:pPr algn="ctr">
              <a:spcAft>
                <a:spcPts val="400"/>
              </a:spcAft>
            </a:pPr>
            <a:endParaRPr lang="en-US" sz="600" b="1" kern="0" dirty="0">
              <a:solidFill>
                <a:prstClr val="white"/>
              </a:solidFill>
            </a:endParaRPr>
          </a:p>
        </p:txBody>
      </p:sp>
      <p:sp>
        <p:nvSpPr>
          <p:cNvPr id="106" name="Oval 20">
            <a:extLst>
              <a:ext uri="{FF2B5EF4-FFF2-40B4-BE49-F238E27FC236}">
                <a16:creationId xmlns:a16="http://schemas.microsoft.com/office/drawing/2014/main" id="{62DD0BAB-FF26-47D6-9176-F8AC7E38C889}"/>
              </a:ext>
            </a:extLst>
          </p:cNvPr>
          <p:cNvSpPr/>
          <p:nvPr userDrawn="1"/>
        </p:nvSpPr>
        <p:spPr>
          <a:xfrm>
            <a:off x="7890555" y="2620912"/>
            <a:ext cx="788384" cy="822960"/>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lumMod val="95000"/>
            </a:schemeClr>
          </a:solidFill>
          <a:ln w="6350">
            <a:solidFill>
              <a:schemeClr val="tx1"/>
            </a:solidFill>
            <a:prstDash val="sysDot"/>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08" name="Oval 20">
            <a:extLst>
              <a:ext uri="{FF2B5EF4-FFF2-40B4-BE49-F238E27FC236}">
                <a16:creationId xmlns:a16="http://schemas.microsoft.com/office/drawing/2014/main" id="{62DD0BAB-FF26-47D6-9176-F8AC7E38C889}"/>
              </a:ext>
            </a:extLst>
          </p:cNvPr>
          <p:cNvSpPr/>
          <p:nvPr userDrawn="1"/>
        </p:nvSpPr>
        <p:spPr>
          <a:xfrm>
            <a:off x="6757302" y="3154809"/>
            <a:ext cx="788384" cy="822960"/>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lumMod val="95000"/>
            </a:schemeClr>
          </a:solidFill>
          <a:ln w="6350">
            <a:solidFill>
              <a:schemeClr val="tx1"/>
            </a:solidFill>
            <a:prstDash val="sysDot"/>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sp>
        <p:nvSpPr>
          <p:cNvPr id="109" name="Oval 108"/>
          <p:cNvSpPr/>
          <p:nvPr userDrawn="1"/>
        </p:nvSpPr>
        <p:spPr>
          <a:xfrm>
            <a:off x="6757302" y="3165453"/>
            <a:ext cx="788384" cy="812316"/>
          </a:xfrm>
          <a:prstGeom prst="ellipse">
            <a:avLst/>
          </a:prstGeom>
          <a:noFill/>
          <a:ln w="952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7" name="Oval 106"/>
          <p:cNvSpPr/>
          <p:nvPr userDrawn="1"/>
        </p:nvSpPr>
        <p:spPr>
          <a:xfrm>
            <a:off x="7890555" y="2631556"/>
            <a:ext cx="788384" cy="812316"/>
          </a:xfrm>
          <a:prstGeom prst="ellipse">
            <a:avLst/>
          </a:prstGeom>
          <a:noFill/>
          <a:ln w="952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10" name="Oval 20">
            <a:extLst>
              <a:ext uri="{FF2B5EF4-FFF2-40B4-BE49-F238E27FC236}">
                <a16:creationId xmlns:a16="http://schemas.microsoft.com/office/drawing/2014/main" id="{62DD0BAB-FF26-47D6-9176-F8AC7E38C889}"/>
              </a:ext>
            </a:extLst>
          </p:cNvPr>
          <p:cNvSpPr/>
          <p:nvPr userDrawn="1"/>
        </p:nvSpPr>
        <p:spPr>
          <a:xfrm>
            <a:off x="3882657" y="2684023"/>
            <a:ext cx="788384" cy="822960"/>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lumMod val="95000"/>
            </a:schemeClr>
          </a:solidFill>
          <a:ln w="6350">
            <a:solidFill>
              <a:schemeClr val="tx1"/>
            </a:solidFill>
            <a:prstDash val="sysDot"/>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prstClr val="white"/>
              </a:solidFill>
            </a:endParaRPr>
          </a:p>
        </p:txBody>
      </p:sp>
      <p:grpSp>
        <p:nvGrpSpPr>
          <p:cNvPr id="53" name="Group 38">
            <a:extLst>
              <a:ext uri="{FF2B5EF4-FFF2-40B4-BE49-F238E27FC236}">
                <a16:creationId xmlns:a16="http://schemas.microsoft.com/office/drawing/2014/main" id="{A1126F11-F018-4B3A-A2AE-DF789C4C668B}"/>
              </a:ext>
            </a:extLst>
          </p:cNvPr>
          <p:cNvGrpSpPr>
            <a:grpSpLocks noChangeAspect="1"/>
          </p:cNvGrpSpPr>
          <p:nvPr userDrawn="1"/>
        </p:nvGrpSpPr>
        <p:grpSpPr bwMode="auto">
          <a:xfrm>
            <a:off x="6981269" y="3444073"/>
            <a:ext cx="356054" cy="256336"/>
            <a:chOff x="3617" y="2000"/>
            <a:chExt cx="446" cy="323"/>
          </a:xfrm>
        </p:grpSpPr>
        <p:sp>
          <p:nvSpPr>
            <p:cNvPr id="54" name="Freeform 39">
              <a:extLst>
                <a:ext uri="{FF2B5EF4-FFF2-40B4-BE49-F238E27FC236}">
                  <a16:creationId xmlns:a16="http://schemas.microsoft.com/office/drawing/2014/main" id="{3C41ACCB-6A86-4A1A-8C2E-5D60673F97FA}"/>
                </a:ext>
              </a:extLst>
            </p:cNvPr>
            <p:cNvSpPr>
              <a:spLocks/>
            </p:cNvSpPr>
            <p:nvPr/>
          </p:nvSpPr>
          <p:spPr bwMode="auto">
            <a:xfrm>
              <a:off x="3617" y="2000"/>
              <a:ext cx="446" cy="323"/>
            </a:xfrm>
            <a:custGeom>
              <a:avLst/>
              <a:gdLst>
                <a:gd name="T0" fmla="*/ 175 w 186"/>
                <a:gd name="T1" fmla="*/ 134 h 134"/>
                <a:gd name="T2" fmla="*/ 10 w 186"/>
                <a:gd name="T3" fmla="*/ 134 h 134"/>
                <a:gd name="T4" fmla="*/ 0 w 186"/>
                <a:gd name="T5" fmla="*/ 124 h 134"/>
                <a:gd name="T6" fmla="*/ 0 w 186"/>
                <a:gd name="T7" fmla="*/ 10 h 134"/>
                <a:gd name="T8" fmla="*/ 10 w 186"/>
                <a:gd name="T9" fmla="*/ 0 h 134"/>
                <a:gd name="T10" fmla="*/ 175 w 186"/>
                <a:gd name="T11" fmla="*/ 0 h 134"/>
                <a:gd name="T12" fmla="*/ 186 w 186"/>
                <a:gd name="T13" fmla="*/ 10 h 134"/>
                <a:gd name="T14" fmla="*/ 186 w 186"/>
                <a:gd name="T15" fmla="*/ 124 h 134"/>
                <a:gd name="T16" fmla="*/ 175 w 186"/>
                <a:gd name="T17"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4">
                  <a:moveTo>
                    <a:pt x="175" y="134"/>
                  </a:moveTo>
                  <a:cubicBezTo>
                    <a:pt x="10" y="134"/>
                    <a:pt x="10" y="134"/>
                    <a:pt x="10" y="134"/>
                  </a:cubicBezTo>
                  <a:cubicBezTo>
                    <a:pt x="5" y="134"/>
                    <a:pt x="0" y="130"/>
                    <a:pt x="0" y="124"/>
                  </a:cubicBezTo>
                  <a:cubicBezTo>
                    <a:pt x="0" y="10"/>
                    <a:pt x="0" y="10"/>
                    <a:pt x="0" y="10"/>
                  </a:cubicBezTo>
                  <a:cubicBezTo>
                    <a:pt x="0" y="5"/>
                    <a:pt x="5" y="0"/>
                    <a:pt x="10" y="0"/>
                  </a:cubicBezTo>
                  <a:cubicBezTo>
                    <a:pt x="175" y="0"/>
                    <a:pt x="175" y="0"/>
                    <a:pt x="175" y="0"/>
                  </a:cubicBezTo>
                  <a:cubicBezTo>
                    <a:pt x="181" y="0"/>
                    <a:pt x="186" y="5"/>
                    <a:pt x="186" y="10"/>
                  </a:cubicBezTo>
                  <a:cubicBezTo>
                    <a:pt x="186" y="124"/>
                    <a:pt x="186" y="124"/>
                    <a:pt x="186" y="124"/>
                  </a:cubicBezTo>
                  <a:cubicBezTo>
                    <a:pt x="186" y="130"/>
                    <a:pt x="181" y="134"/>
                    <a:pt x="175" y="134"/>
                  </a:cubicBezTo>
                </a:path>
              </a:pathLst>
            </a:custGeom>
            <a:solidFill>
              <a:srgbClr val="0D9A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n-US" sz="1350" dirty="0">
                <a:solidFill>
                  <a:srgbClr val="000000"/>
                </a:solidFill>
              </a:endParaRPr>
            </a:p>
          </p:txBody>
        </p:sp>
        <p:sp>
          <p:nvSpPr>
            <p:cNvPr id="55" name="Freeform 40">
              <a:extLst>
                <a:ext uri="{FF2B5EF4-FFF2-40B4-BE49-F238E27FC236}">
                  <a16:creationId xmlns:a16="http://schemas.microsoft.com/office/drawing/2014/main" id="{FB23BD55-23EA-454F-BE54-50E39CADC991}"/>
                </a:ext>
              </a:extLst>
            </p:cNvPr>
            <p:cNvSpPr>
              <a:spLocks/>
            </p:cNvSpPr>
            <p:nvPr/>
          </p:nvSpPr>
          <p:spPr bwMode="auto">
            <a:xfrm>
              <a:off x="3655" y="2217"/>
              <a:ext cx="84" cy="14"/>
            </a:xfrm>
            <a:custGeom>
              <a:avLst/>
              <a:gdLst>
                <a:gd name="T0" fmla="*/ 32 w 35"/>
                <a:gd name="T1" fmla="*/ 0 h 6"/>
                <a:gd name="T2" fmla="*/ 3 w 35"/>
                <a:gd name="T3" fmla="*/ 0 h 6"/>
                <a:gd name="T4" fmla="*/ 0 w 35"/>
                <a:gd name="T5" fmla="*/ 3 h 6"/>
                <a:gd name="T6" fmla="*/ 3 w 35"/>
                <a:gd name="T7" fmla="*/ 6 h 6"/>
                <a:gd name="T8" fmla="*/ 32 w 35"/>
                <a:gd name="T9" fmla="*/ 6 h 6"/>
                <a:gd name="T10" fmla="*/ 35 w 35"/>
                <a:gd name="T11" fmla="*/ 3 h 6"/>
                <a:gd name="T12" fmla="*/ 32 w 35"/>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35" h="6">
                  <a:moveTo>
                    <a:pt x="32" y="0"/>
                  </a:moveTo>
                  <a:cubicBezTo>
                    <a:pt x="3" y="0"/>
                    <a:pt x="3" y="0"/>
                    <a:pt x="3" y="0"/>
                  </a:cubicBezTo>
                  <a:cubicBezTo>
                    <a:pt x="1" y="0"/>
                    <a:pt x="0" y="1"/>
                    <a:pt x="0" y="3"/>
                  </a:cubicBezTo>
                  <a:cubicBezTo>
                    <a:pt x="0" y="5"/>
                    <a:pt x="1" y="6"/>
                    <a:pt x="3" y="6"/>
                  </a:cubicBezTo>
                  <a:cubicBezTo>
                    <a:pt x="32" y="6"/>
                    <a:pt x="32" y="6"/>
                    <a:pt x="32" y="6"/>
                  </a:cubicBezTo>
                  <a:cubicBezTo>
                    <a:pt x="34" y="6"/>
                    <a:pt x="35" y="5"/>
                    <a:pt x="35" y="3"/>
                  </a:cubicBezTo>
                  <a:cubicBezTo>
                    <a:pt x="35" y="1"/>
                    <a:pt x="34" y="0"/>
                    <a:pt x="32" y="0"/>
                  </a:cubicBezTo>
                </a:path>
              </a:pathLst>
            </a:custGeom>
            <a:solidFill>
              <a:srgbClr val="C6D9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n-US" sz="1350" dirty="0">
                <a:solidFill>
                  <a:srgbClr val="000000"/>
                </a:solidFill>
              </a:endParaRPr>
            </a:p>
          </p:txBody>
        </p:sp>
        <p:sp>
          <p:nvSpPr>
            <p:cNvPr id="56" name="Freeform 41">
              <a:extLst>
                <a:ext uri="{FF2B5EF4-FFF2-40B4-BE49-F238E27FC236}">
                  <a16:creationId xmlns:a16="http://schemas.microsoft.com/office/drawing/2014/main" id="{C1DBDDF3-E7B6-4C9A-81AF-8E89C20C25CF}"/>
                </a:ext>
              </a:extLst>
            </p:cNvPr>
            <p:cNvSpPr>
              <a:spLocks/>
            </p:cNvSpPr>
            <p:nvPr/>
          </p:nvSpPr>
          <p:spPr bwMode="auto">
            <a:xfrm>
              <a:off x="3756" y="2217"/>
              <a:ext cx="84" cy="14"/>
            </a:xfrm>
            <a:custGeom>
              <a:avLst/>
              <a:gdLst>
                <a:gd name="T0" fmla="*/ 35 w 35"/>
                <a:gd name="T1" fmla="*/ 3 h 6"/>
                <a:gd name="T2" fmla="*/ 32 w 35"/>
                <a:gd name="T3" fmla="*/ 0 h 6"/>
                <a:gd name="T4" fmla="*/ 3 w 35"/>
                <a:gd name="T5" fmla="*/ 0 h 6"/>
                <a:gd name="T6" fmla="*/ 0 w 35"/>
                <a:gd name="T7" fmla="*/ 3 h 6"/>
                <a:gd name="T8" fmla="*/ 3 w 35"/>
                <a:gd name="T9" fmla="*/ 6 h 6"/>
                <a:gd name="T10" fmla="*/ 32 w 35"/>
                <a:gd name="T11" fmla="*/ 6 h 6"/>
                <a:gd name="T12" fmla="*/ 35 w 35"/>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35" h="6">
                  <a:moveTo>
                    <a:pt x="35" y="3"/>
                  </a:moveTo>
                  <a:cubicBezTo>
                    <a:pt x="35" y="1"/>
                    <a:pt x="33" y="0"/>
                    <a:pt x="32" y="0"/>
                  </a:cubicBezTo>
                  <a:cubicBezTo>
                    <a:pt x="3" y="0"/>
                    <a:pt x="3" y="0"/>
                    <a:pt x="3" y="0"/>
                  </a:cubicBezTo>
                  <a:cubicBezTo>
                    <a:pt x="1" y="0"/>
                    <a:pt x="0" y="1"/>
                    <a:pt x="0" y="3"/>
                  </a:cubicBezTo>
                  <a:cubicBezTo>
                    <a:pt x="0" y="5"/>
                    <a:pt x="1" y="6"/>
                    <a:pt x="3" y="6"/>
                  </a:cubicBezTo>
                  <a:cubicBezTo>
                    <a:pt x="32" y="6"/>
                    <a:pt x="32" y="6"/>
                    <a:pt x="32" y="6"/>
                  </a:cubicBezTo>
                  <a:cubicBezTo>
                    <a:pt x="33" y="6"/>
                    <a:pt x="35" y="5"/>
                    <a:pt x="35" y="3"/>
                  </a:cubicBezTo>
                </a:path>
              </a:pathLst>
            </a:custGeom>
            <a:solidFill>
              <a:srgbClr val="C6D9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n-US" sz="1350" dirty="0">
                <a:solidFill>
                  <a:srgbClr val="000000"/>
                </a:solidFill>
              </a:endParaRPr>
            </a:p>
          </p:txBody>
        </p:sp>
        <p:sp>
          <p:nvSpPr>
            <p:cNvPr id="57" name="Freeform 42">
              <a:extLst>
                <a:ext uri="{FF2B5EF4-FFF2-40B4-BE49-F238E27FC236}">
                  <a16:creationId xmlns:a16="http://schemas.microsoft.com/office/drawing/2014/main" id="{25534F19-7E74-4388-AC3F-C20DCE749659}"/>
                </a:ext>
              </a:extLst>
            </p:cNvPr>
            <p:cNvSpPr>
              <a:spLocks/>
            </p:cNvSpPr>
            <p:nvPr/>
          </p:nvSpPr>
          <p:spPr bwMode="auto">
            <a:xfrm>
              <a:off x="3655" y="2256"/>
              <a:ext cx="24" cy="14"/>
            </a:xfrm>
            <a:custGeom>
              <a:avLst/>
              <a:gdLst>
                <a:gd name="T0" fmla="*/ 6 w 10"/>
                <a:gd name="T1" fmla="*/ 0 h 6"/>
                <a:gd name="T2" fmla="*/ 3 w 10"/>
                <a:gd name="T3" fmla="*/ 0 h 6"/>
                <a:gd name="T4" fmla="*/ 0 w 10"/>
                <a:gd name="T5" fmla="*/ 3 h 6"/>
                <a:gd name="T6" fmla="*/ 3 w 10"/>
                <a:gd name="T7" fmla="*/ 6 h 6"/>
                <a:gd name="T8" fmla="*/ 6 w 10"/>
                <a:gd name="T9" fmla="*/ 6 h 6"/>
                <a:gd name="T10" fmla="*/ 10 w 10"/>
                <a:gd name="T11" fmla="*/ 3 h 6"/>
                <a:gd name="T12" fmla="*/ 6 w 10"/>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6" y="0"/>
                  </a:moveTo>
                  <a:cubicBezTo>
                    <a:pt x="3" y="0"/>
                    <a:pt x="3" y="0"/>
                    <a:pt x="3" y="0"/>
                  </a:cubicBezTo>
                  <a:cubicBezTo>
                    <a:pt x="1" y="0"/>
                    <a:pt x="0" y="1"/>
                    <a:pt x="0" y="3"/>
                  </a:cubicBezTo>
                  <a:cubicBezTo>
                    <a:pt x="0" y="5"/>
                    <a:pt x="1" y="6"/>
                    <a:pt x="3" y="6"/>
                  </a:cubicBezTo>
                  <a:cubicBezTo>
                    <a:pt x="6" y="6"/>
                    <a:pt x="6" y="6"/>
                    <a:pt x="6" y="6"/>
                  </a:cubicBezTo>
                  <a:cubicBezTo>
                    <a:pt x="8" y="6"/>
                    <a:pt x="10" y="5"/>
                    <a:pt x="10" y="3"/>
                  </a:cubicBezTo>
                  <a:cubicBezTo>
                    <a:pt x="10" y="1"/>
                    <a:pt x="8" y="0"/>
                    <a:pt x="6" y="0"/>
                  </a:cubicBezTo>
                </a:path>
              </a:pathLst>
            </a:custGeom>
            <a:solidFill>
              <a:srgbClr val="C6D9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n-US" sz="1350" dirty="0">
                <a:solidFill>
                  <a:srgbClr val="000000"/>
                </a:solidFill>
              </a:endParaRPr>
            </a:p>
          </p:txBody>
        </p:sp>
        <p:sp>
          <p:nvSpPr>
            <p:cNvPr id="58" name="Freeform 43">
              <a:extLst>
                <a:ext uri="{FF2B5EF4-FFF2-40B4-BE49-F238E27FC236}">
                  <a16:creationId xmlns:a16="http://schemas.microsoft.com/office/drawing/2014/main" id="{7A10A0F6-A850-4195-BEFF-7C9CB11067A7}"/>
                </a:ext>
              </a:extLst>
            </p:cNvPr>
            <p:cNvSpPr>
              <a:spLocks/>
            </p:cNvSpPr>
            <p:nvPr/>
          </p:nvSpPr>
          <p:spPr bwMode="auto">
            <a:xfrm>
              <a:off x="3694" y="2256"/>
              <a:ext cx="31" cy="14"/>
            </a:xfrm>
            <a:custGeom>
              <a:avLst/>
              <a:gdLst>
                <a:gd name="T0" fmla="*/ 10 w 13"/>
                <a:gd name="T1" fmla="*/ 0 h 6"/>
                <a:gd name="T2" fmla="*/ 3 w 13"/>
                <a:gd name="T3" fmla="*/ 0 h 6"/>
                <a:gd name="T4" fmla="*/ 0 w 13"/>
                <a:gd name="T5" fmla="*/ 3 h 6"/>
                <a:gd name="T6" fmla="*/ 3 w 13"/>
                <a:gd name="T7" fmla="*/ 6 h 6"/>
                <a:gd name="T8" fmla="*/ 10 w 13"/>
                <a:gd name="T9" fmla="*/ 6 h 6"/>
                <a:gd name="T10" fmla="*/ 13 w 13"/>
                <a:gd name="T11" fmla="*/ 3 h 6"/>
                <a:gd name="T12" fmla="*/ 10 w 13"/>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3" h="6">
                  <a:moveTo>
                    <a:pt x="10" y="0"/>
                  </a:moveTo>
                  <a:cubicBezTo>
                    <a:pt x="3" y="0"/>
                    <a:pt x="3" y="0"/>
                    <a:pt x="3" y="0"/>
                  </a:cubicBezTo>
                  <a:cubicBezTo>
                    <a:pt x="1" y="0"/>
                    <a:pt x="0" y="1"/>
                    <a:pt x="0" y="3"/>
                  </a:cubicBezTo>
                  <a:cubicBezTo>
                    <a:pt x="0" y="5"/>
                    <a:pt x="1" y="6"/>
                    <a:pt x="3" y="6"/>
                  </a:cubicBezTo>
                  <a:cubicBezTo>
                    <a:pt x="10" y="6"/>
                    <a:pt x="10" y="6"/>
                    <a:pt x="10" y="6"/>
                  </a:cubicBezTo>
                  <a:cubicBezTo>
                    <a:pt x="11" y="6"/>
                    <a:pt x="13" y="5"/>
                    <a:pt x="13" y="3"/>
                  </a:cubicBezTo>
                  <a:cubicBezTo>
                    <a:pt x="13" y="1"/>
                    <a:pt x="11" y="0"/>
                    <a:pt x="10" y="0"/>
                  </a:cubicBezTo>
                </a:path>
              </a:pathLst>
            </a:custGeom>
            <a:solidFill>
              <a:srgbClr val="C6D9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n-US" sz="1350" dirty="0">
                <a:solidFill>
                  <a:srgbClr val="000000"/>
                </a:solidFill>
              </a:endParaRPr>
            </a:p>
          </p:txBody>
        </p:sp>
        <p:sp>
          <p:nvSpPr>
            <p:cNvPr id="59" name="Freeform 44">
              <a:extLst>
                <a:ext uri="{FF2B5EF4-FFF2-40B4-BE49-F238E27FC236}">
                  <a16:creationId xmlns:a16="http://schemas.microsoft.com/office/drawing/2014/main" id="{CB6BA25D-B24E-49FC-9EF8-08008A7EB56A}"/>
                </a:ext>
              </a:extLst>
            </p:cNvPr>
            <p:cNvSpPr>
              <a:spLocks/>
            </p:cNvSpPr>
            <p:nvPr/>
          </p:nvSpPr>
          <p:spPr bwMode="auto">
            <a:xfrm>
              <a:off x="3739" y="2256"/>
              <a:ext cx="24" cy="14"/>
            </a:xfrm>
            <a:custGeom>
              <a:avLst/>
              <a:gdLst>
                <a:gd name="T0" fmla="*/ 7 w 10"/>
                <a:gd name="T1" fmla="*/ 0 h 6"/>
                <a:gd name="T2" fmla="*/ 3 w 10"/>
                <a:gd name="T3" fmla="*/ 0 h 6"/>
                <a:gd name="T4" fmla="*/ 0 w 10"/>
                <a:gd name="T5" fmla="*/ 3 h 6"/>
                <a:gd name="T6" fmla="*/ 3 w 10"/>
                <a:gd name="T7" fmla="*/ 6 h 6"/>
                <a:gd name="T8" fmla="*/ 7 w 10"/>
                <a:gd name="T9" fmla="*/ 6 h 6"/>
                <a:gd name="T10" fmla="*/ 10 w 10"/>
                <a:gd name="T11" fmla="*/ 3 h 6"/>
                <a:gd name="T12" fmla="*/ 7 w 10"/>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0" h="6">
                  <a:moveTo>
                    <a:pt x="7" y="0"/>
                  </a:moveTo>
                  <a:cubicBezTo>
                    <a:pt x="3" y="0"/>
                    <a:pt x="3" y="0"/>
                    <a:pt x="3" y="0"/>
                  </a:cubicBezTo>
                  <a:cubicBezTo>
                    <a:pt x="2" y="0"/>
                    <a:pt x="0" y="1"/>
                    <a:pt x="0" y="3"/>
                  </a:cubicBezTo>
                  <a:cubicBezTo>
                    <a:pt x="0" y="5"/>
                    <a:pt x="2" y="6"/>
                    <a:pt x="3" y="6"/>
                  </a:cubicBezTo>
                  <a:cubicBezTo>
                    <a:pt x="7" y="6"/>
                    <a:pt x="7" y="6"/>
                    <a:pt x="7" y="6"/>
                  </a:cubicBezTo>
                  <a:cubicBezTo>
                    <a:pt x="8" y="6"/>
                    <a:pt x="10" y="5"/>
                    <a:pt x="10" y="3"/>
                  </a:cubicBezTo>
                  <a:cubicBezTo>
                    <a:pt x="10" y="1"/>
                    <a:pt x="8" y="0"/>
                    <a:pt x="7" y="0"/>
                  </a:cubicBezTo>
                </a:path>
              </a:pathLst>
            </a:custGeom>
            <a:solidFill>
              <a:srgbClr val="C6D9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n-US" sz="1350" dirty="0">
                <a:solidFill>
                  <a:srgbClr val="000000"/>
                </a:solidFill>
              </a:endParaRPr>
            </a:p>
          </p:txBody>
        </p:sp>
        <p:sp>
          <p:nvSpPr>
            <p:cNvPr id="60" name="Freeform 45">
              <a:extLst>
                <a:ext uri="{FF2B5EF4-FFF2-40B4-BE49-F238E27FC236}">
                  <a16:creationId xmlns:a16="http://schemas.microsoft.com/office/drawing/2014/main" id="{53E7C3F1-B5D0-4559-BF37-FBEB7A2B03AA}"/>
                </a:ext>
              </a:extLst>
            </p:cNvPr>
            <p:cNvSpPr>
              <a:spLocks/>
            </p:cNvSpPr>
            <p:nvPr/>
          </p:nvSpPr>
          <p:spPr bwMode="auto">
            <a:xfrm>
              <a:off x="3778" y="2256"/>
              <a:ext cx="31" cy="14"/>
            </a:xfrm>
            <a:custGeom>
              <a:avLst/>
              <a:gdLst>
                <a:gd name="T0" fmla="*/ 10 w 13"/>
                <a:gd name="T1" fmla="*/ 0 h 6"/>
                <a:gd name="T2" fmla="*/ 3 w 13"/>
                <a:gd name="T3" fmla="*/ 0 h 6"/>
                <a:gd name="T4" fmla="*/ 0 w 13"/>
                <a:gd name="T5" fmla="*/ 3 h 6"/>
                <a:gd name="T6" fmla="*/ 3 w 13"/>
                <a:gd name="T7" fmla="*/ 6 h 6"/>
                <a:gd name="T8" fmla="*/ 10 w 13"/>
                <a:gd name="T9" fmla="*/ 6 h 6"/>
                <a:gd name="T10" fmla="*/ 13 w 13"/>
                <a:gd name="T11" fmla="*/ 3 h 6"/>
                <a:gd name="T12" fmla="*/ 10 w 13"/>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3" h="6">
                  <a:moveTo>
                    <a:pt x="10" y="0"/>
                  </a:moveTo>
                  <a:cubicBezTo>
                    <a:pt x="3" y="0"/>
                    <a:pt x="3" y="0"/>
                    <a:pt x="3" y="0"/>
                  </a:cubicBezTo>
                  <a:cubicBezTo>
                    <a:pt x="2" y="0"/>
                    <a:pt x="0" y="1"/>
                    <a:pt x="0" y="3"/>
                  </a:cubicBezTo>
                  <a:cubicBezTo>
                    <a:pt x="0" y="5"/>
                    <a:pt x="2" y="6"/>
                    <a:pt x="3" y="6"/>
                  </a:cubicBezTo>
                  <a:cubicBezTo>
                    <a:pt x="10" y="6"/>
                    <a:pt x="10" y="6"/>
                    <a:pt x="10" y="6"/>
                  </a:cubicBezTo>
                  <a:cubicBezTo>
                    <a:pt x="12" y="6"/>
                    <a:pt x="13" y="5"/>
                    <a:pt x="13" y="3"/>
                  </a:cubicBezTo>
                  <a:cubicBezTo>
                    <a:pt x="13" y="1"/>
                    <a:pt x="12" y="0"/>
                    <a:pt x="10" y="0"/>
                  </a:cubicBezTo>
                </a:path>
              </a:pathLst>
            </a:custGeom>
            <a:solidFill>
              <a:srgbClr val="C6D9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n-US" sz="1350" dirty="0">
                <a:solidFill>
                  <a:srgbClr val="000000"/>
                </a:solidFill>
              </a:endParaRPr>
            </a:p>
          </p:txBody>
        </p:sp>
        <p:sp>
          <p:nvSpPr>
            <p:cNvPr id="61" name="Freeform 46">
              <a:extLst>
                <a:ext uri="{FF2B5EF4-FFF2-40B4-BE49-F238E27FC236}">
                  <a16:creationId xmlns:a16="http://schemas.microsoft.com/office/drawing/2014/main" id="{B21D1EE8-48B0-4340-BC61-48243EFFAFD3}"/>
                </a:ext>
              </a:extLst>
            </p:cNvPr>
            <p:cNvSpPr>
              <a:spLocks/>
            </p:cNvSpPr>
            <p:nvPr/>
          </p:nvSpPr>
          <p:spPr bwMode="auto">
            <a:xfrm>
              <a:off x="3823" y="2253"/>
              <a:ext cx="17" cy="17"/>
            </a:xfrm>
            <a:custGeom>
              <a:avLst/>
              <a:gdLst>
                <a:gd name="T0" fmla="*/ 1 w 7"/>
                <a:gd name="T1" fmla="*/ 2 h 7"/>
                <a:gd name="T2" fmla="*/ 0 w 7"/>
                <a:gd name="T3" fmla="*/ 4 h 7"/>
                <a:gd name="T4" fmla="*/ 1 w 7"/>
                <a:gd name="T5" fmla="*/ 6 h 7"/>
                <a:gd name="T6" fmla="*/ 4 w 7"/>
                <a:gd name="T7" fmla="*/ 7 h 7"/>
                <a:gd name="T8" fmla="*/ 6 w 7"/>
                <a:gd name="T9" fmla="*/ 6 h 7"/>
                <a:gd name="T10" fmla="*/ 7 w 7"/>
                <a:gd name="T11" fmla="*/ 4 h 7"/>
                <a:gd name="T12" fmla="*/ 6 w 7"/>
                <a:gd name="T13" fmla="*/ 2 h 7"/>
                <a:gd name="T14" fmla="*/ 1 w 7"/>
                <a:gd name="T15" fmla="*/ 2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7">
                  <a:moveTo>
                    <a:pt x="1" y="2"/>
                  </a:moveTo>
                  <a:cubicBezTo>
                    <a:pt x="1" y="2"/>
                    <a:pt x="0" y="3"/>
                    <a:pt x="0" y="4"/>
                  </a:cubicBezTo>
                  <a:cubicBezTo>
                    <a:pt x="0" y="5"/>
                    <a:pt x="1" y="5"/>
                    <a:pt x="1" y="6"/>
                  </a:cubicBezTo>
                  <a:cubicBezTo>
                    <a:pt x="2" y="7"/>
                    <a:pt x="3" y="7"/>
                    <a:pt x="4" y="7"/>
                  </a:cubicBezTo>
                  <a:cubicBezTo>
                    <a:pt x="4" y="7"/>
                    <a:pt x="5" y="7"/>
                    <a:pt x="6" y="6"/>
                  </a:cubicBezTo>
                  <a:cubicBezTo>
                    <a:pt x="6" y="5"/>
                    <a:pt x="7" y="5"/>
                    <a:pt x="7" y="4"/>
                  </a:cubicBezTo>
                  <a:cubicBezTo>
                    <a:pt x="7" y="3"/>
                    <a:pt x="6" y="2"/>
                    <a:pt x="6" y="2"/>
                  </a:cubicBezTo>
                  <a:cubicBezTo>
                    <a:pt x="5" y="0"/>
                    <a:pt x="2" y="0"/>
                    <a:pt x="1" y="2"/>
                  </a:cubicBezTo>
                </a:path>
              </a:pathLst>
            </a:custGeom>
            <a:solidFill>
              <a:srgbClr val="C6D9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n-US" sz="1350" dirty="0">
                <a:solidFill>
                  <a:srgbClr val="000000"/>
                </a:solidFill>
              </a:endParaRPr>
            </a:p>
          </p:txBody>
        </p:sp>
        <p:sp>
          <p:nvSpPr>
            <p:cNvPr id="62" name="Oval 47">
              <a:extLst>
                <a:ext uri="{FF2B5EF4-FFF2-40B4-BE49-F238E27FC236}">
                  <a16:creationId xmlns:a16="http://schemas.microsoft.com/office/drawing/2014/main" id="{023E3FAB-D474-4625-B9C2-20F9462061A2}"/>
                </a:ext>
              </a:extLst>
            </p:cNvPr>
            <p:cNvSpPr>
              <a:spLocks noChangeArrowheads="1"/>
            </p:cNvSpPr>
            <p:nvPr/>
          </p:nvSpPr>
          <p:spPr bwMode="auto">
            <a:xfrm>
              <a:off x="3878" y="2193"/>
              <a:ext cx="91" cy="92"/>
            </a:xfrm>
            <a:prstGeom prst="ellipse">
              <a:avLst/>
            </a:prstGeom>
            <a:solidFill>
              <a:srgbClr val="41C1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n-US" sz="1350" dirty="0">
                <a:solidFill>
                  <a:srgbClr val="000000"/>
                </a:solidFill>
              </a:endParaRPr>
            </a:p>
          </p:txBody>
        </p:sp>
        <p:sp>
          <p:nvSpPr>
            <p:cNvPr id="63" name="Oval 48">
              <a:extLst>
                <a:ext uri="{FF2B5EF4-FFF2-40B4-BE49-F238E27FC236}">
                  <a16:creationId xmlns:a16="http://schemas.microsoft.com/office/drawing/2014/main" id="{68E0151A-06D3-4A51-B8B6-A1BDAF819428}"/>
                </a:ext>
              </a:extLst>
            </p:cNvPr>
            <p:cNvSpPr>
              <a:spLocks noChangeArrowheads="1"/>
            </p:cNvSpPr>
            <p:nvPr/>
          </p:nvSpPr>
          <p:spPr bwMode="auto">
            <a:xfrm>
              <a:off x="3931" y="2193"/>
              <a:ext cx="94" cy="9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n-US" sz="1350" dirty="0">
                <a:solidFill>
                  <a:srgbClr val="000000"/>
                </a:solidFill>
              </a:endParaRPr>
            </a:p>
          </p:txBody>
        </p:sp>
        <p:sp>
          <p:nvSpPr>
            <p:cNvPr id="64" name="Freeform 49">
              <a:extLst>
                <a:ext uri="{FF2B5EF4-FFF2-40B4-BE49-F238E27FC236}">
                  <a16:creationId xmlns:a16="http://schemas.microsoft.com/office/drawing/2014/main" id="{8ABB8F67-0B0F-4595-A1B6-457295367BEE}"/>
                </a:ext>
              </a:extLst>
            </p:cNvPr>
            <p:cNvSpPr>
              <a:spLocks/>
            </p:cNvSpPr>
            <p:nvPr/>
          </p:nvSpPr>
          <p:spPr bwMode="auto">
            <a:xfrm>
              <a:off x="3663" y="2062"/>
              <a:ext cx="122" cy="92"/>
            </a:xfrm>
            <a:custGeom>
              <a:avLst/>
              <a:gdLst>
                <a:gd name="T0" fmla="*/ 47 w 51"/>
                <a:gd name="T1" fmla="*/ 38 h 38"/>
                <a:gd name="T2" fmla="*/ 4 w 51"/>
                <a:gd name="T3" fmla="*/ 38 h 38"/>
                <a:gd name="T4" fmla="*/ 0 w 51"/>
                <a:gd name="T5" fmla="*/ 34 h 38"/>
                <a:gd name="T6" fmla="*/ 0 w 51"/>
                <a:gd name="T7" fmla="*/ 4 h 38"/>
                <a:gd name="T8" fmla="*/ 4 w 51"/>
                <a:gd name="T9" fmla="*/ 0 h 38"/>
                <a:gd name="T10" fmla="*/ 47 w 51"/>
                <a:gd name="T11" fmla="*/ 0 h 38"/>
                <a:gd name="T12" fmla="*/ 51 w 51"/>
                <a:gd name="T13" fmla="*/ 4 h 38"/>
                <a:gd name="T14" fmla="*/ 51 w 51"/>
                <a:gd name="T15" fmla="*/ 34 h 38"/>
                <a:gd name="T16" fmla="*/ 47 w 51"/>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38">
                  <a:moveTo>
                    <a:pt x="47" y="38"/>
                  </a:moveTo>
                  <a:cubicBezTo>
                    <a:pt x="4" y="38"/>
                    <a:pt x="4" y="38"/>
                    <a:pt x="4" y="38"/>
                  </a:cubicBezTo>
                  <a:cubicBezTo>
                    <a:pt x="2" y="38"/>
                    <a:pt x="0" y="36"/>
                    <a:pt x="0" y="34"/>
                  </a:cubicBezTo>
                  <a:cubicBezTo>
                    <a:pt x="0" y="4"/>
                    <a:pt x="0" y="4"/>
                    <a:pt x="0" y="4"/>
                  </a:cubicBezTo>
                  <a:cubicBezTo>
                    <a:pt x="0" y="1"/>
                    <a:pt x="2" y="0"/>
                    <a:pt x="4" y="0"/>
                  </a:cubicBezTo>
                  <a:cubicBezTo>
                    <a:pt x="47" y="0"/>
                    <a:pt x="47" y="0"/>
                    <a:pt x="47" y="0"/>
                  </a:cubicBezTo>
                  <a:cubicBezTo>
                    <a:pt x="50" y="0"/>
                    <a:pt x="51" y="1"/>
                    <a:pt x="51" y="4"/>
                  </a:cubicBezTo>
                  <a:cubicBezTo>
                    <a:pt x="51" y="34"/>
                    <a:pt x="51" y="34"/>
                    <a:pt x="51" y="34"/>
                  </a:cubicBezTo>
                  <a:cubicBezTo>
                    <a:pt x="51" y="36"/>
                    <a:pt x="50" y="38"/>
                    <a:pt x="47" y="38"/>
                  </a:cubicBezTo>
                </a:path>
              </a:pathLst>
            </a:custGeom>
            <a:solidFill>
              <a:srgbClr val="C6D9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n-US" sz="1350" dirty="0">
                <a:solidFill>
                  <a:srgbClr val="000000"/>
                </a:solidFill>
              </a:endParaRPr>
            </a:p>
          </p:txBody>
        </p:sp>
        <p:sp>
          <p:nvSpPr>
            <p:cNvPr id="65" name="Freeform 50">
              <a:extLst>
                <a:ext uri="{FF2B5EF4-FFF2-40B4-BE49-F238E27FC236}">
                  <a16:creationId xmlns:a16="http://schemas.microsoft.com/office/drawing/2014/main" id="{297A6277-CF99-4C17-BBBB-F27D87099C05}"/>
                </a:ext>
              </a:extLst>
            </p:cNvPr>
            <p:cNvSpPr>
              <a:spLocks noEditPoints="1"/>
            </p:cNvSpPr>
            <p:nvPr/>
          </p:nvSpPr>
          <p:spPr bwMode="auto">
            <a:xfrm>
              <a:off x="3655" y="2053"/>
              <a:ext cx="139" cy="108"/>
            </a:xfrm>
            <a:custGeom>
              <a:avLst/>
              <a:gdLst>
                <a:gd name="T0" fmla="*/ 50 w 58"/>
                <a:gd name="T1" fmla="*/ 45 h 45"/>
                <a:gd name="T2" fmla="*/ 7 w 58"/>
                <a:gd name="T3" fmla="*/ 45 h 45"/>
                <a:gd name="T4" fmla="*/ 0 w 58"/>
                <a:gd name="T5" fmla="*/ 38 h 45"/>
                <a:gd name="T6" fmla="*/ 0 w 58"/>
                <a:gd name="T7" fmla="*/ 8 h 45"/>
                <a:gd name="T8" fmla="*/ 7 w 58"/>
                <a:gd name="T9" fmla="*/ 0 h 45"/>
                <a:gd name="T10" fmla="*/ 50 w 58"/>
                <a:gd name="T11" fmla="*/ 0 h 45"/>
                <a:gd name="T12" fmla="*/ 58 w 58"/>
                <a:gd name="T13" fmla="*/ 8 h 45"/>
                <a:gd name="T14" fmla="*/ 58 w 58"/>
                <a:gd name="T15" fmla="*/ 38 h 45"/>
                <a:gd name="T16" fmla="*/ 50 w 58"/>
                <a:gd name="T17" fmla="*/ 45 h 45"/>
                <a:gd name="T18" fmla="*/ 7 w 58"/>
                <a:gd name="T19" fmla="*/ 7 h 45"/>
                <a:gd name="T20" fmla="*/ 6 w 58"/>
                <a:gd name="T21" fmla="*/ 8 h 45"/>
                <a:gd name="T22" fmla="*/ 6 w 58"/>
                <a:gd name="T23" fmla="*/ 38 h 45"/>
                <a:gd name="T24" fmla="*/ 7 w 58"/>
                <a:gd name="T25" fmla="*/ 39 h 45"/>
                <a:gd name="T26" fmla="*/ 50 w 58"/>
                <a:gd name="T27" fmla="*/ 39 h 45"/>
                <a:gd name="T28" fmla="*/ 51 w 58"/>
                <a:gd name="T29" fmla="*/ 38 h 45"/>
                <a:gd name="T30" fmla="*/ 51 w 58"/>
                <a:gd name="T31" fmla="*/ 8 h 45"/>
                <a:gd name="T32" fmla="*/ 50 w 58"/>
                <a:gd name="T33" fmla="*/ 7 h 45"/>
                <a:gd name="T34" fmla="*/ 7 w 58"/>
                <a:gd name="T35" fmla="*/ 7 h 45"/>
                <a:gd name="T36" fmla="*/ 7 w 58"/>
                <a:gd name="T37" fmla="*/ 7 h 45"/>
                <a:gd name="T38" fmla="*/ 7 w 58"/>
                <a:gd name="T39"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8" h="45">
                  <a:moveTo>
                    <a:pt x="50" y="45"/>
                  </a:moveTo>
                  <a:cubicBezTo>
                    <a:pt x="7" y="45"/>
                    <a:pt x="7" y="45"/>
                    <a:pt x="7" y="45"/>
                  </a:cubicBezTo>
                  <a:cubicBezTo>
                    <a:pt x="3" y="45"/>
                    <a:pt x="0" y="42"/>
                    <a:pt x="0" y="38"/>
                  </a:cubicBezTo>
                  <a:cubicBezTo>
                    <a:pt x="0" y="8"/>
                    <a:pt x="0" y="8"/>
                    <a:pt x="0" y="8"/>
                  </a:cubicBezTo>
                  <a:cubicBezTo>
                    <a:pt x="0" y="4"/>
                    <a:pt x="3" y="0"/>
                    <a:pt x="7" y="0"/>
                  </a:cubicBezTo>
                  <a:cubicBezTo>
                    <a:pt x="50" y="0"/>
                    <a:pt x="50" y="0"/>
                    <a:pt x="50" y="0"/>
                  </a:cubicBezTo>
                  <a:cubicBezTo>
                    <a:pt x="54" y="0"/>
                    <a:pt x="58" y="4"/>
                    <a:pt x="58" y="8"/>
                  </a:cubicBezTo>
                  <a:cubicBezTo>
                    <a:pt x="58" y="38"/>
                    <a:pt x="58" y="38"/>
                    <a:pt x="58" y="38"/>
                  </a:cubicBezTo>
                  <a:cubicBezTo>
                    <a:pt x="58" y="42"/>
                    <a:pt x="54" y="45"/>
                    <a:pt x="50" y="45"/>
                  </a:cubicBezTo>
                  <a:moveTo>
                    <a:pt x="7" y="7"/>
                  </a:moveTo>
                  <a:cubicBezTo>
                    <a:pt x="7" y="7"/>
                    <a:pt x="6" y="7"/>
                    <a:pt x="6" y="8"/>
                  </a:cubicBezTo>
                  <a:cubicBezTo>
                    <a:pt x="6" y="38"/>
                    <a:pt x="6" y="38"/>
                    <a:pt x="6" y="38"/>
                  </a:cubicBezTo>
                  <a:cubicBezTo>
                    <a:pt x="6" y="38"/>
                    <a:pt x="7" y="39"/>
                    <a:pt x="7" y="39"/>
                  </a:cubicBezTo>
                  <a:cubicBezTo>
                    <a:pt x="50" y="39"/>
                    <a:pt x="50" y="39"/>
                    <a:pt x="50" y="39"/>
                  </a:cubicBezTo>
                  <a:cubicBezTo>
                    <a:pt x="51" y="39"/>
                    <a:pt x="51" y="38"/>
                    <a:pt x="51" y="38"/>
                  </a:cubicBezTo>
                  <a:cubicBezTo>
                    <a:pt x="51" y="8"/>
                    <a:pt x="51" y="8"/>
                    <a:pt x="51" y="8"/>
                  </a:cubicBezTo>
                  <a:cubicBezTo>
                    <a:pt x="51" y="7"/>
                    <a:pt x="51" y="7"/>
                    <a:pt x="50" y="7"/>
                  </a:cubicBezTo>
                  <a:lnTo>
                    <a:pt x="7" y="7"/>
                  </a:lnTo>
                  <a:close/>
                  <a:moveTo>
                    <a:pt x="7" y="7"/>
                  </a:moveTo>
                  <a:cubicBezTo>
                    <a:pt x="7" y="7"/>
                    <a:pt x="7" y="7"/>
                    <a:pt x="7" y="7"/>
                  </a:cubicBezTo>
                </a:path>
              </a:pathLst>
            </a:custGeom>
            <a:solidFill>
              <a:srgbClr val="C6D9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n-US" sz="1350" dirty="0">
                <a:solidFill>
                  <a:srgbClr val="000000"/>
                </a:solidFill>
              </a:endParaRPr>
            </a:p>
          </p:txBody>
        </p:sp>
        <p:sp>
          <p:nvSpPr>
            <p:cNvPr id="66" name="Freeform 51">
              <a:extLst>
                <a:ext uri="{FF2B5EF4-FFF2-40B4-BE49-F238E27FC236}">
                  <a16:creationId xmlns:a16="http://schemas.microsoft.com/office/drawing/2014/main" id="{207B04D2-5ACB-4375-BECE-1AAE564A1F9D}"/>
                </a:ext>
              </a:extLst>
            </p:cNvPr>
            <p:cNvSpPr>
              <a:spLocks noEditPoints="1"/>
            </p:cNvSpPr>
            <p:nvPr/>
          </p:nvSpPr>
          <p:spPr bwMode="auto">
            <a:xfrm>
              <a:off x="3708" y="2062"/>
              <a:ext cx="77" cy="92"/>
            </a:xfrm>
            <a:custGeom>
              <a:avLst/>
              <a:gdLst>
                <a:gd name="T0" fmla="*/ 32 w 32"/>
                <a:gd name="T1" fmla="*/ 4 h 38"/>
                <a:gd name="T2" fmla="*/ 28 w 32"/>
                <a:gd name="T3" fmla="*/ 0 h 38"/>
                <a:gd name="T4" fmla="*/ 4 w 32"/>
                <a:gd name="T5" fmla="*/ 0 h 38"/>
                <a:gd name="T6" fmla="*/ 0 w 32"/>
                <a:gd name="T7" fmla="*/ 4 h 38"/>
                <a:gd name="T8" fmla="*/ 0 w 32"/>
                <a:gd name="T9" fmla="*/ 34 h 38"/>
                <a:gd name="T10" fmla="*/ 4 w 32"/>
                <a:gd name="T11" fmla="*/ 38 h 38"/>
                <a:gd name="T12" fmla="*/ 9 w 32"/>
                <a:gd name="T13" fmla="*/ 38 h 38"/>
                <a:gd name="T14" fmla="*/ 13 w 32"/>
                <a:gd name="T15" fmla="*/ 34 h 38"/>
                <a:gd name="T16" fmla="*/ 13 w 32"/>
                <a:gd name="T17" fmla="*/ 16 h 38"/>
                <a:gd name="T18" fmla="*/ 17 w 32"/>
                <a:gd name="T19" fmla="*/ 12 h 38"/>
                <a:gd name="T20" fmla="*/ 28 w 32"/>
                <a:gd name="T21" fmla="*/ 12 h 38"/>
                <a:gd name="T22" fmla="*/ 32 w 32"/>
                <a:gd name="T23" fmla="*/ 8 h 38"/>
                <a:gd name="T24" fmla="*/ 32 w 32"/>
                <a:gd name="T25" fmla="*/ 4 h 38"/>
                <a:gd name="T26" fmla="*/ 32 w 32"/>
                <a:gd name="T27" fmla="*/ 4 h 38"/>
                <a:gd name="T28" fmla="*/ 32 w 32"/>
                <a:gd name="T29"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38">
                  <a:moveTo>
                    <a:pt x="32" y="4"/>
                  </a:moveTo>
                  <a:cubicBezTo>
                    <a:pt x="32" y="1"/>
                    <a:pt x="31" y="0"/>
                    <a:pt x="28" y="0"/>
                  </a:cubicBezTo>
                  <a:cubicBezTo>
                    <a:pt x="4" y="0"/>
                    <a:pt x="4" y="0"/>
                    <a:pt x="4" y="0"/>
                  </a:cubicBezTo>
                  <a:cubicBezTo>
                    <a:pt x="2" y="0"/>
                    <a:pt x="0" y="1"/>
                    <a:pt x="0" y="4"/>
                  </a:cubicBezTo>
                  <a:cubicBezTo>
                    <a:pt x="0" y="34"/>
                    <a:pt x="0" y="34"/>
                    <a:pt x="0" y="34"/>
                  </a:cubicBezTo>
                  <a:cubicBezTo>
                    <a:pt x="0" y="36"/>
                    <a:pt x="2" y="38"/>
                    <a:pt x="4" y="38"/>
                  </a:cubicBezTo>
                  <a:cubicBezTo>
                    <a:pt x="9" y="38"/>
                    <a:pt x="9" y="38"/>
                    <a:pt x="9" y="38"/>
                  </a:cubicBezTo>
                  <a:cubicBezTo>
                    <a:pt x="11" y="38"/>
                    <a:pt x="13" y="36"/>
                    <a:pt x="13" y="34"/>
                  </a:cubicBezTo>
                  <a:cubicBezTo>
                    <a:pt x="13" y="16"/>
                    <a:pt x="13" y="16"/>
                    <a:pt x="13" y="16"/>
                  </a:cubicBezTo>
                  <a:cubicBezTo>
                    <a:pt x="13" y="14"/>
                    <a:pt x="15" y="12"/>
                    <a:pt x="17" y="12"/>
                  </a:cubicBezTo>
                  <a:cubicBezTo>
                    <a:pt x="28" y="12"/>
                    <a:pt x="28" y="12"/>
                    <a:pt x="28" y="12"/>
                  </a:cubicBezTo>
                  <a:cubicBezTo>
                    <a:pt x="31" y="12"/>
                    <a:pt x="32" y="11"/>
                    <a:pt x="32" y="8"/>
                  </a:cubicBezTo>
                  <a:lnTo>
                    <a:pt x="32" y="4"/>
                  </a:lnTo>
                  <a:close/>
                  <a:moveTo>
                    <a:pt x="32" y="4"/>
                  </a:moveTo>
                  <a:cubicBezTo>
                    <a:pt x="32" y="4"/>
                    <a:pt x="32" y="4"/>
                    <a:pt x="32" y="4"/>
                  </a:cubicBezTo>
                </a:path>
              </a:pathLst>
            </a:custGeom>
            <a:solidFill>
              <a:srgbClr val="C6D9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n-US" sz="1350" dirty="0">
                <a:solidFill>
                  <a:srgbClr val="000000"/>
                </a:solidFill>
              </a:endParaRPr>
            </a:p>
          </p:txBody>
        </p:sp>
        <p:sp>
          <p:nvSpPr>
            <p:cNvPr id="67" name="Freeform 52">
              <a:extLst>
                <a:ext uri="{FF2B5EF4-FFF2-40B4-BE49-F238E27FC236}">
                  <a16:creationId xmlns:a16="http://schemas.microsoft.com/office/drawing/2014/main" id="{5D49C938-C1F0-484A-AF62-32F3A5C99BF0}"/>
                </a:ext>
              </a:extLst>
            </p:cNvPr>
            <p:cNvSpPr>
              <a:spLocks noEditPoints="1"/>
            </p:cNvSpPr>
            <p:nvPr/>
          </p:nvSpPr>
          <p:spPr bwMode="auto">
            <a:xfrm>
              <a:off x="3701" y="2053"/>
              <a:ext cx="93" cy="108"/>
            </a:xfrm>
            <a:custGeom>
              <a:avLst/>
              <a:gdLst>
                <a:gd name="T0" fmla="*/ 12 w 39"/>
                <a:gd name="T1" fmla="*/ 45 h 45"/>
                <a:gd name="T2" fmla="*/ 7 w 39"/>
                <a:gd name="T3" fmla="*/ 45 h 45"/>
                <a:gd name="T4" fmla="*/ 0 w 39"/>
                <a:gd name="T5" fmla="*/ 38 h 45"/>
                <a:gd name="T6" fmla="*/ 0 w 39"/>
                <a:gd name="T7" fmla="*/ 8 h 45"/>
                <a:gd name="T8" fmla="*/ 7 w 39"/>
                <a:gd name="T9" fmla="*/ 0 h 45"/>
                <a:gd name="T10" fmla="*/ 31 w 39"/>
                <a:gd name="T11" fmla="*/ 0 h 45"/>
                <a:gd name="T12" fmla="*/ 39 w 39"/>
                <a:gd name="T13" fmla="*/ 8 h 45"/>
                <a:gd name="T14" fmla="*/ 39 w 39"/>
                <a:gd name="T15" fmla="*/ 12 h 45"/>
                <a:gd name="T16" fmla="*/ 31 w 39"/>
                <a:gd name="T17" fmla="*/ 20 h 45"/>
                <a:gd name="T18" fmla="*/ 20 w 39"/>
                <a:gd name="T19" fmla="*/ 20 h 45"/>
                <a:gd name="T20" fmla="*/ 19 w 39"/>
                <a:gd name="T21" fmla="*/ 20 h 45"/>
                <a:gd name="T22" fmla="*/ 19 w 39"/>
                <a:gd name="T23" fmla="*/ 38 h 45"/>
                <a:gd name="T24" fmla="*/ 12 w 39"/>
                <a:gd name="T25" fmla="*/ 45 h 45"/>
                <a:gd name="T26" fmla="*/ 7 w 39"/>
                <a:gd name="T27" fmla="*/ 7 h 45"/>
                <a:gd name="T28" fmla="*/ 7 w 39"/>
                <a:gd name="T29" fmla="*/ 8 h 45"/>
                <a:gd name="T30" fmla="*/ 7 w 39"/>
                <a:gd name="T31" fmla="*/ 38 h 45"/>
                <a:gd name="T32" fmla="*/ 7 w 39"/>
                <a:gd name="T33" fmla="*/ 39 h 45"/>
                <a:gd name="T34" fmla="*/ 12 w 39"/>
                <a:gd name="T35" fmla="*/ 39 h 45"/>
                <a:gd name="T36" fmla="*/ 13 w 39"/>
                <a:gd name="T37" fmla="*/ 38 h 45"/>
                <a:gd name="T38" fmla="*/ 13 w 39"/>
                <a:gd name="T39" fmla="*/ 20 h 45"/>
                <a:gd name="T40" fmla="*/ 20 w 39"/>
                <a:gd name="T41" fmla="*/ 13 h 45"/>
                <a:gd name="T42" fmla="*/ 31 w 39"/>
                <a:gd name="T43" fmla="*/ 13 h 45"/>
                <a:gd name="T44" fmla="*/ 32 w 39"/>
                <a:gd name="T45" fmla="*/ 12 h 45"/>
                <a:gd name="T46" fmla="*/ 32 w 39"/>
                <a:gd name="T47" fmla="*/ 8 h 45"/>
                <a:gd name="T48" fmla="*/ 31 w 39"/>
                <a:gd name="T49" fmla="*/ 7 h 45"/>
                <a:gd name="T50" fmla="*/ 7 w 39"/>
                <a:gd name="T51" fmla="*/ 7 h 45"/>
                <a:gd name="T52" fmla="*/ 7 w 39"/>
                <a:gd name="T53" fmla="*/ 7 h 45"/>
                <a:gd name="T54" fmla="*/ 7 w 39"/>
                <a:gd name="T55"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45">
                  <a:moveTo>
                    <a:pt x="12" y="45"/>
                  </a:moveTo>
                  <a:cubicBezTo>
                    <a:pt x="7" y="45"/>
                    <a:pt x="7" y="45"/>
                    <a:pt x="7" y="45"/>
                  </a:cubicBezTo>
                  <a:cubicBezTo>
                    <a:pt x="3" y="45"/>
                    <a:pt x="0" y="42"/>
                    <a:pt x="0" y="38"/>
                  </a:cubicBezTo>
                  <a:cubicBezTo>
                    <a:pt x="0" y="8"/>
                    <a:pt x="0" y="8"/>
                    <a:pt x="0" y="8"/>
                  </a:cubicBezTo>
                  <a:cubicBezTo>
                    <a:pt x="0" y="4"/>
                    <a:pt x="3" y="0"/>
                    <a:pt x="7" y="0"/>
                  </a:cubicBezTo>
                  <a:cubicBezTo>
                    <a:pt x="31" y="0"/>
                    <a:pt x="31" y="0"/>
                    <a:pt x="31" y="0"/>
                  </a:cubicBezTo>
                  <a:cubicBezTo>
                    <a:pt x="35" y="0"/>
                    <a:pt x="39" y="4"/>
                    <a:pt x="39" y="8"/>
                  </a:cubicBezTo>
                  <a:cubicBezTo>
                    <a:pt x="39" y="12"/>
                    <a:pt x="39" y="12"/>
                    <a:pt x="39" y="12"/>
                  </a:cubicBezTo>
                  <a:cubicBezTo>
                    <a:pt x="39" y="16"/>
                    <a:pt x="35" y="20"/>
                    <a:pt x="31" y="20"/>
                  </a:cubicBezTo>
                  <a:cubicBezTo>
                    <a:pt x="20" y="20"/>
                    <a:pt x="20" y="20"/>
                    <a:pt x="20" y="20"/>
                  </a:cubicBezTo>
                  <a:cubicBezTo>
                    <a:pt x="20" y="20"/>
                    <a:pt x="19" y="20"/>
                    <a:pt x="19" y="20"/>
                  </a:cubicBezTo>
                  <a:cubicBezTo>
                    <a:pt x="19" y="38"/>
                    <a:pt x="19" y="38"/>
                    <a:pt x="19" y="38"/>
                  </a:cubicBezTo>
                  <a:cubicBezTo>
                    <a:pt x="19" y="42"/>
                    <a:pt x="16" y="45"/>
                    <a:pt x="12" y="45"/>
                  </a:cubicBezTo>
                  <a:moveTo>
                    <a:pt x="7" y="7"/>
                  </a:moveTo>
                  <a:cubicBezTo>
                    <a:pt x="7" y="7"/>
                    <a:pt x="7" y="7"/>
                    <a:pt x="7" y="8"/>
                  </a:cubicBezTo>
                  <a:cubicBezTo>
                    <a:pt x="7" y="38"/>
                    <a:pt x="7" y="38"/>
                    <a:pt x="7" y="38"/>
                  </a:cubicBezTo>
                  <a:cubicBezTo>
                    <a:pt x="7" y="38"/>
                    <a:pt x="7" y="39"/>
                    <a:pt x="7" y="39"/>
                  </a:cubicBezTo>
                  <a:cubicBezTo>
                    <a:pt x="12" y="39"/>
                    <a:pt x="12" y="39"/>
                    <a:pt x="12" y="39"/>
                  </a:cubicBezTo>
                  <a:cubicBezTo>
                    <a:pt x="13" y="39"/>
                    <a:pt x="13" y="38"/>
                    <a:pt x="13" y="38"/>
                  </a:cubicBezTo>
                  <a:cubicBezTo>
                    <a:pt x="13" y="20"/>
                    <a:pt x="13" y="20"/>
                    <a:pt x="13" y="20"/>
                  </a:cubicBezTo>
                  <a:cubicBezTo>
                    <a:pt x="13" y="16"/>
                    <a:pt x="16" y="13"/>
                    <a:pt x="20" y="13"/>
                  </a:cubicBezTo>
                  <a:cubicBezTo>
                    <a:pt x="31" y="13"/>
                    <a:pt x="31" y="13"/>
                    <a:pt x="31" y="13"/>
                  </a:cubicBezTo>
                  <a:cubicBezTo>
                    <a:pt x="32" y="13"/>
                    <a:pt x="32" y="13"/>
                    <a:pt x="32" y="12"/>
                  </a:cubicBezTo>
                  <a:cubicBezTo>
                    <a:pt x="32" y="8"/>
                    <a:pt x="32" y="8"/>
                    <a:pt x="32" y="8"/>
                  </a:cubicBezTo>
                  <a:cubicBezTo>
                    <a:pt x="32" y="7"/>
                    <a:pt x="32" y="7"/>
                    <a:pt x="31" y="7"/>
                  </a:cubicBezTo>
                  <a:lnTo>
                    <a:pt x="7" y="7"/>
                  </a:lnTo>
                  <a:close/>
                  <a:moveTo>
                    <a:pt x="7" y="7"/>
                  </a:moveTo>
                  <a:cubicBezTo>
                    <a:pt x="7" y="7"/>
                    <a:pt x="7" y="7"/>
                    <a:pt x="7" y="7"/>
                  </a:cubicBezTo>
                </a:path>
              </a:pathLst>
            </a:custGeom>
            <a:solidFill>
              <a:srgbClr val="C6D9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n-US" sz="1350" dirty="0">
                <a:solidFill>
                  <a:srgbClr val="000000"/>
                </a:solidFill>
              </a:endParaRPr>
            </a:p>
          </p:txBody>
        </p:sp>
        <p:sp>
          <p:nvSpPr>
            <p:cNvPr id="68" name="Freeform 53">
              <a:extLst>
                <a:ext uri="{FF2B5EF4-FFF2-40B4-BE49-F238E27FC236}">
                  <a16:creationId xmlns:a16="http://schemas.microsoft.com/office/drawing/2014/main" id="{A2E9AF6E-8D11-446D-9973-82E0EA2FB2EE}"/>
                </a:ext>
              </a:extLst>
            </p:cNvPr>
            <p:cNvSpPr>
              <a:spLocks/>
            </p:cNvSpPr>
            <p:nvPr/>
          </p:nvSpPr>
          <p:spPr bwMode="auto">
            <a:xfrm>
              <a:off x="3732" y="2115"/>
              <a:ext cx="62" cy="15"/>
            </a:xfrm>
            <a:custGeom>
              <a:avLst/>
              <a:gdLst>
                <a:gd name="T0" fmla="*/ 22 w 26"/>
                <a:gd name="T1" fmla="*/ 6 h 6"/>
                <a:gd name="T2" fmla="*/ 3 w 26"/>
                <a:gd name="T3" fmla="*/ 6 h 6"/>
                <a:gd name="T4" fmla="*/ 0 w 26"/>
                <a:gd name="T5" fmla="*/ 3 h 6"/>
                <a:gd name="T6" fmla="*/ 3 w 26"/>
                <a:gd name="T7" fmla="*/ 0 h 6"/>
                <a:gd name="T8" fmla="*/ 22 w 26"/>
                <a:gd name="T9" fmla="*/ 0 h 6"/>
                <a:gd name="T10" fmla="*/ 26 w 26"/>
                <a:gd name="T11" fmla="*/ 3 h 6"/>
                <a:gd name="T12" fmla="*/ 22 w 26"/>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6" h="6">
                  <a:moveTo>
                    <a:pt x="22" y="6"/>
                  </a:moveTo>
                  <a:cubicBezTo>
                    <a:pt x="3" y="6"/>
                    <a:pt x="3" y="6"/>
                    <a:pt x="3" y="6"/>
                  </a:cubicBezTo>
                  <a:cubicBezTo>
                    <a:pt x="1" y="6"/>
                    <a:pt x="0" y="5"/>
                    <a:pt x="0" y="3"/>
                  </a:cubicBezTo>
                  <a:cubicBezTo>
                    <a:pt x="0" y="1"/>
                    <a:pt x="1" y="0"/>
                    <a:pt x="3" y="0"/>
                  </a:cubicBezTo>
                  <a:cubicBezTo>
                    <a:pt x="22" y="0"/>
                    <a:pt x="22" y="0"/>
                    <a:pt x="22" y="0"/>
                  </a:cubicBezTo>
                  <a:cubicBezTo>
                    <a:pt x="24" y="0"/>
                    <a:pt x="26" y="1"/>
                    <a:pt x="26" y="3"/>
                  </a:cubicBezTo>
                  <a:cubicBezTo>
                    <a:pt x="26" y="5"/>
                    <a:pt x="24" y="6"/>
                    <a:pt x="22"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n-US" sz="1350" dirty="0">
                <a:solidFill>
                  <a:srgbClr val="000000"/>
                </a:solidFill>
              </a:endParaRPr>
            </a:p>
          </p:txBody>
        </p:sp>
        <p:sp>
          <p:nvSpPr>
            <p:cNvPr id="69" name="Freeform 54">
              <a:extLst>
                <a:ext uri="{FF2B5EF4-FFF2-40B4-BE49-F238E27FC236}">
                  <a16:creationId xmlns:a16="http://schemas.microsoft.com/office/drawing/2014/main" id="{F5FE0B33-0806-451B-ADD9-A4C86169A5E7}"/>
                </a:ext>
              </a:extLst>
            </p:cNvPr>
            <p:cNvSpPr>
              <a:spLocks/>
            </p:cNvSpPr>
            <p:nvPr/>
          </p:nvSpPr>
          <p:spPr bwMode="auto">
            <a:xfrm>
              <a:off x="3655" y="2084"/>
              <a:ext cx="63" cy="17"/>
            </a:xfrm>
            <a:custGeom>
              <a:avLst/>
              <a:gdLst>
                <a:gd name="T0" fmla="*/ 22 w 26"/>
                <a:gd name="T1" fmla="*/ 7 h 7"/>
                <a:gd name="T2" fmla="*/ 3 w 26"/>
                <a:gd name="T3" fmla="*/ 7 h 7"/>
                <a:gd name="T4" fmla="*/ 0 w 26"/>
                <a:gd name="T5" fmla="*/ 3 h 7"/>
                <a:gd name="T6" fmla="*/ 3 w 26"/>
                <a:gd name="T7" fmla="*/ 0 h 7"/>
                <a:gd name="T8" fmla="*/ 22 w 26"/>
                <a:gd name="T9" fmla="*/ 0 h 7"/>
                <a:gd name="T10" fmla="*/ 26 w 26"/>
                <a:gd name="T11" fmla="*/ 3 h 7"/>
                <a:gd name="T12" fmla="*/ 22 w 2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26" h="7">
                  <a:moveTo>
                    <a:pt x="22" y="7"/>
                  </a:moveTo>
                  <a:cubicBezTo>
                    <a:pt x="3" y="7"/>
                    <a:pt x="3" y="7"/>
                    <a:pt x="3" y="7"/>
                  </a:cubicBezTo>
                  <a:cubicBezTo>
                    <a:pt x="1" y="7"/>
                    <a:pt x="0" y="5"/>
                    <a:pt x="0" y="3"/>
                  </a:cubicBezTo>
                  <a:cubicBezTo>
                    <a:pt x="0" y="2"/>
                    <a:pt x="1" y="0"/>
                    <a:pt x="3" y="0"/>
                  </a:cubicBezTo>
                  <a:cubicBezTo>
                    <a:pt x="22" y="0"/>
                    <a:pt x="22" y="0"/>
                    <a:pt x="22" y="0"/>
                  </a:cubicBezTo>
                  <a:cubicBezTo>
                    <a:pt x="24" y="0"/>
                    <a:pt x="26" y="2"/>
                    <a:pt x="26" y="3"/>
                  </a:cubicBezTo>
                  <a:cubicBezTo>
                    <a:pt x="26" y="5"/>
                    <a:pt x="24" y="7"/>
                    <a:pt x="22"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n-US" sz="1350" dirty="0">
                <a:solidFill>
                  <a:srgbClr val="000000"/>
                </a:solidFill>
              </a:endParaRPr>
            </a:p>
          </p:txBody>
        </p:sp>
        <p:sp>
          <p:nvSpPr>
            <p:cNvPr id="70" name="Freeform 55">
              <a:extLst>
                <a:ext uri="{FF2B5EF4-FFF2-40B4-BE49-F238E27FC236}">
                  <a16:creationId xmlns:a16="http://schemas.microsoft.com/office/drawing/2014/main" id="{0099F016-E19A-4C08-8C04-04386299F022}"/>
                </a:ext>
              </a:extLst>
            </p:cNvPr>
            <p:cNvSpPr>
              <a:spLocks/>
            </p:cNvSpPr>
            <p:nvPr/>
          </p:nvSpPr>
          <p:spPr bwMode="auto">
            <a:xfrm>
              <a:off x="3655" y="2115"/>
              <a:ext cx="63" cy="15"/>
            </a:xfrm>
            <a:custGeom>
              <a:avLst/>
              <a:gdLst>
                <a:gd name="T0" fmla="*/ 22 w 26"/>
                <a:gd name="T1" fmla="*/ 6 h 6"/>
                <a:gd name="T2" fmla="*/ 3 w 26"/>
                <a:gd name="T3" fmla="*/ 6 h 6"/>
                <a:gd name="T4" fmla="*/ 0 w 26"/>
                <a:gd name="T5" fmla="*/ 3 h 6"/>
                <a:gd name="T6" fmla="*/ 3 w 26"/>
                <a:gd name="T7" fmla="*/ 0 h 6"/>
                <a:gd name="T8" fmla="*/ 22 w 26"/>
                <a:gd name="T9" fmla="*/ 0 h 6"/>
                <a:gd name="T10" fmla="*/ 26 w 26"/>
                <a:gd name="T11" fmla="*/ 3 h 6"/>
                <a:gd name="T12" fmla="*/ 22 w 26"/>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6" h="6">
                  <a:moveTo>
                    <a:pt x="22" y="6"/>
                  </a:moveTo>
                  <a:cubicBezTo>
                    <a:pt x="3" y="6"/>
                    <a:pt x="3" y="6"/>
                    <a:pt x="3" y="6"/>
                  </a:cubicBezTo>
                  <a:cubicBezTo>
                    <a:pt x="1" y="6"/>
                    <a:pt x="0" y="5"/>
                    <a:pt x="0" y="3"/>
                  </a:cubicBezTo>
                  <a:cubicBezTo>
                    <a:pt x="0" y="1"/>
                    <a:pt x="1" y="0"/>
                    <a:pt x="3" y="0"/>
                  </a:cubicBezTo>
                  <a:cubicBezTo>
                    <a:pt x="22" y="0"/>
                    <a:pt x="22" y="0"/>
                    <a:pt x="22" y="0"/>
                  </a:cubicBezTo>
                  <a:cubicBezTo>
                    <a:pt x="24" y="0"/>
                    <a:pt x="26" y="1"/>
                    <a:pt x="26" y="3"/>
                  </a:cubicBezTo>
                  <a:cubicBezTo>
                    <a:pt x="26" y="5"/>
                    <a:pt x="24" y="6"/>
                    <a:pt x="22"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n-US" sz="1350" dirty="0">
                <a:solidFill>
                  <a:srgbClr val="000000"/>
                </a:solidFill>
              </a:endParaRPr>
            </a:p>
          </p:txBody>
        </p:sp>
      </p:grpSp>
      <p:sp>
        <p:nvSpPr>
          <p:cNvPr id="71" name="Freeform 59">
            <a:extLst>
              <a:ext uri="{FF2B5EF4-FFF2-40B4-BE49-F238E27FC236}">
                <a16:creationId xmlns:a16="http://schemas.microsoft.com/office/drawing/2014/main" id="{9008DD57-2A97-4601-9893-AF974D2DF616}"/>
              </a:ext>
            </a:extLst>
          </p:cNvPr>
          <p:cNvSpPr>
            <a:spLocks noEditPoints="1"/>
          </p:cNvSpPr>
          <p:nvPr userDrawn="1"/>
        </p:nvSpPr>
        <p:spPr bwMode="auto">
          <a:xfrm>
            <a:off x="6239662" y="1736206"/>
            <a:ext cx="365760" cy="365760"/>
          </a:xfrm>
          <a:custGeom>
            <a:avLst/>
            <a:gdLst>
              <a:gd name="T0" fmla="*/ 307 w 321"/>
              <a:gd name="T1" fmla="*/ 14 h 322"/>
              <a:gd name="T2" fmla="*/ 253 w 321"/>
              <a:gd name="T3" fmla="*/ 16 h 322"/>
              <a:gd name="T4" fmla="*/ 200 w 321"/>
              <a:gd name="T5" fmla="*/ 72 h 322"/>
              <a:gd name="T6" fmla="*/ 34 w 321"/>
              <a:gd name="T7" fmla="*/ 22 h 322"/>
              <a:gd name="T8" fmla="*/ 6 w 321"/>
              <a:gd name="T9" fmla="*/ 50 h 322"/>
              <a:gd name="T10" fmla="*/ 6 w 321"/>
              <a:gd name="T11" fmla="*/ 61 h 322"/>
              <a:gd name="T12" fmla="*/ 141 w 321"/>
              <a:gd name="T13" fmla="*/ 136 h 322"/>
              <a:gd name="T14" fmla="*/ 88 w 321"/>
              <a:gd name="T15" fmla="*/ 193 h 322"/>
              <a:gd name="T16" fmla="*/ 77 w 321"/>
              <a:gd name="T17" fmla="*/ 209 h 322"/>
              <a:gd name="T18" fmla="*/ 20 w 321"/>
              <a:gd name="T19" fmla="*/ 194 h 322"/>
              <a:gd name="T20" fmla="*/ 3 w 321"/>
              <a:gd name="T21" fmla="*/ 212 h 322"/>
              <a:gd name="T22" fmla="*/ 3 w 321"/>
              <a:gd name="T23" fmla="*/ 220 h 322"/>
              <a:gd name="T24" fmla="*/ 65 w 321"/>
              <a:gd name="T25" fmla="*/ 252 h 322"/>
              <a:gd name="T26" fmla="*/ 70 w 321"/>
              <a:gd name="T27" fmla="*/ 257 h 322"/>
              <a:gd name="T28" fmla="*/ 102 w 321"/>
              <a:gd name="T29" fmla="*/ 319 h 322"/>
              <a:gd name="T30" fmla="*/ 110 w 321"/>
              <a:gd name="T31" fmla="*/ 319 h 322"/>
              <a:gd name="T32" fmla="*/ 128 w 321"/>
              <a:gd name="T33" fmla="*/ 302 h 322"/>
              <a:gd name="T34" fmla="*/ 113 w 321"/>
              <a:gd name="T35" fmla="*/ 244 h 322"/>
              <a:gd name="T36" fmla="*/ 128 w 321"/>
              <a:gd name="T37" fmla="*/ 234 h 322"/>
              <a:gd name="T38" fmla="*/ 186 w 321"/>
              <a:gd name="T39" fmla="*/ 180 h 322"/>
              <a:gd name="T40" fmla="*/ 261 w 321"/>
              <a:gd name="T41" fmla="*/ 316 h 322"/>
              <a:gd name="T42" fmla="*/ 272 w 321"/>
              <a:gd name="T43" fmla="*/ 316 h 322"/>
              <a:gd name="T44" fmla="*/ 300 w 321"/>
              <a:gd name="T45" fmla="*/ 288 h 322"/>
              <a:gd name="T46" fmla="*/ 250 w 321"/>
              <a:gd name="T47" fmla="*/ 121 h 322"/>
              <a:gd name="T48" fmla="*/ 305 w 321"/>
              <a:gd name="T49" fmla="*/ 68 h 322"/>
              <a:gd name="T50" fmla="*/ 307 w 321"/>
              <a:gd name="T51" fmla="*/ 14 h 322"/>
              <a:gd name="T52" fmla="*/ 307 w 321"/>
              <a:gd name="T53" fmla="*/ 14 h 322"/>
              <a:gd name="T54" fmla="*/ 307 w 321"/>
              <a:gd name="T55" fmla="*/ 14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1" h="322">
                <a:moveTo>
                  <a:pt x="307" y="14"/>
                </a:moveTo>
                <a:cubicBezTo>
                  <a:pt x="292" y="0"/>
                  <a:pt x="268" y="1"/>
                  <a:pt x="253" y="16"/>
                </a:cubicBezTo>
                <a:cubicBezTo>
                  <a:pt x="200" y="72"/>
                  <a:pt x="200" y="72"/>
                  <a:pt x="200" y="72"/>
                </a:cubicBezTo>
                <a:cubicBezTo>
                  <a:pt x="34" y="22"/>
                  <a:pt x="34" y="22"/>
                  <a:pt x="34" y="22"/>
                </a:cubicBezTo>
                <a:cubicBezTo>
                  <a:pt x="6" y="50"/>
                  <a:pt x="6" y="50"/>
                  <a:pt x="6" y="50"/>
                </a:cubicBezTo>
                <a:cubicBezTo>
                  <a:pt x="3" y="53"/>
                  <a:pt x="3" y="58"/>
                  <a:pt x="6" y="61"/>
                </a:cubicBezTo>
                <a:cubicBezTo>
                  <a:pt x="141" y="136"/>
                  <a:pt x="141" y="136"/>
                  <a:pt x="141" y="136"/>
                </a:cubicBezTo>
                <a:cubicBezTo>
                  <a:pt x="88" y="193"/>
                  <a:pt x="88" y="193"/>
                  <a:pt x="88" y="193"/>
                </a:cubicBezTo>
                <a:cubicBezTo>
                  <a:pt x="83" y="198"/>
                  <a:pt x="79" y="203"/>
                  <a:pt x="77" y="209"/>
                </a:cubicBezTo>
                <a:cubicBezTo>
                  <a:pt x="20" y="194"/>
                  <a:pt x="20" y="194"/>
                  <a:pt x="20" y="194"/>
                </a:cubicBezTo>
                <a:cubicBezTo>
                  <a:pt x="3" y="212"/>
                  <a:pt x="3" y="212"/>
                  <a:pt x="3" y="212"/>
                </a:cubicBezTo>
                <a:cubicBezTo>
                  <a:pt x="0" y="214"/>
                  <a:pt x="0" y="218"/>
                  <a:pt x="3" y="220"/>
                </a:cubicBezTo>
                <a:cubicBezTo>
                  <a:pt x="65" y="252"/>
                  <a:pt x="65" y="252"/>
                  <a:pt x="65" y="252"/>
                </a:cubicBezTo>
                <a:cubicBezTo>
                  <a:pt x="70" y="257"/>
                  <a:pt x="70" y="257"/>
                  <a:pt x="70" y="257"/>
                </a:cubicBezTo>
                <a:cubicBezTo>
                  <a:pt x="102" y="319"/>
                  <a:pt x="102" y="319"/>
                  <a:pt x="102" y="319"/>
                </a:cubicBezTo>
                <a:cubicBezTo>
                  <a:pt x="104" y="322"/>
                  <a:pt x="108" y="322"/>
                  <a:pt x="110" y="319"/>
                </a:cubicBezTo>
                <a:cubicBezTo>
                  <a:pt x="128" y="302"/>
                  <a:pt x="128" y="302"/>
                  <a:pt x="128" y="302"/>
                </a:cubicBezTo>
                <a:cubicBezTo>
                  <a:pt x="113" y="244"/>
                  <a:pt x="113" y="244"/>
                  <a:pt x="113" y="244"/>
                </a:cubicBezTo>
                <a:cubicBezTo>
                  <a:pt x="118" y="242"/>
                  <a:pt x="123" y="238"/>
                  <a:pt x="128" y="234"/>
                </a:cubicBezTo>
                <a:cubicBezTo>
                  <a:pt x="186" y="180"/>
                  <a:pt x="186" y="180"/>
                  <a:pt x="186" y="180"/>
                </a:cubicBezTo>
                <a:cubicBezTo>
                  <a:pt x="261" y="316"/>
                  <a:pt x="261" y="316"/>
                  <a:pt x="261" y="316"/>
                </a:cubicBezTo>
                <a:cubicBezTo>
                  <a:pt x="264" y="320"/>
                  <a:pt x="269" y="320"/>
                  <a:pt x="272" y="316"/>
                </a:cubicBezTo>
                <a:cubicBezTo>
                  <a:pt x="300" y="288"/>
                  <a:pt x="300" y="288"/>
                  <a:pt x="300" y="288"/>
                </a:cubicBezTo>
                <a:cubicBezTo>
                  <a:pt x="250" y="121"/>
                  <a:pt x="250" y="121"/>
                  <a:pt x="250" y="121"/>
                </a:cubicBezTo>
                <a:cubicBezTo>
                  <a:pt x="305" y="68"/>
                  <a:pt x="305" y="68"/>
                  <a:pt x="305" y="68"/>
                </a:cubicBezTo>
                <a:cubicBezTo>
                  <a:pt x="321" y="53"/>
                  <a:pt x="321" y="29"/>
                  <a:pt x="307" y="14"/>
                </a:cubicBezTo>
                <a:close/>
                <a:moveTo>
                  <a:pt x="307" y="14"/>
                </a:moveTo>
                <a:cubicBezTo>
                  <a:pt x="307" y="14"/>
                  <a:pt x="307" y="14"/>
                  <a:pt x="307" y="14"/>
                </a:cubicBezTo>
              </a:path>
            </a:pathLst>
          </a:custGeom>
          <a:solidFill>
            <a:srgbClr val="00C37B"/>
          </a:solidFill>
          <a:ln w="12700" cap="flat" cmpd="sng" algn="ctr">
            <a:noFill/>
            <a:prstDash val="solid"/>
            <a:miter lim="800000"/>
          </a:ln>
          <a:effectLst/>
        </p:spPr>
        <p:txBody>
          <a:bodyPr wrap="square" lIns="0" tIns="0" rIns="0" bIns="0" rtlCol="0" anchor="ctr"/>
          <a:lstStyle/>
          <a:p>
            <a:pPr algn="ctr">
              <a:spcAft>
                <a:spcPts val="400"/>
              </a:spcAft>
            </a:pPr>
            <a:endParaRPr lang="en-US" sz="600" b="1" kern="0" dirty="0">
              <a:solidFill>
                <a:prstClr val="white"/>
              </a:solidFill>
            </a:endParaRPr>
          </a:p>
        </p:txBody>
      </p:sp>
      <p:sp>
        <p:nvSpPr>
          <p:cNvPr id="72" name="Freeform 63">
            <a:extLst>
              <a:ext uri="{FF2B5EF4-FFF2-40B4-BE49-F238E27FC236}">
                <a16:creationId xmlns:a16="http://schemas.microsoft.com/office/drawing/2014/main" id="{E098D814-10A3-489D-BD95-C00DD066EC37}"/>
              </a:ext>
            </a:extLst>
          </p:cNvPr>
          <p:cNvSpPr>
            <a:spLocks noEditPoints="1"/>
          </p:cNvSpPr>
          <p:nvPr userDrawn="1"/>
        </p:nvSpPr>
        <p:spPr bwMode="auto">
          <a:xfrm>
            <a:off x="4104870" y="2882183"/>
            <a:ext cx="346911" cy="400314"/>
          </a:xfrm>
          <a:custGeom>
            <a:avLst/>
            <a:gdLst>
              <a:gd name="T0" fmla="*/ 106 w 189"/>
              <a:gd name="T1" fmla="*/ 0 h 220"/>
              <a:gd name="T2" fmla="*/ 70 w 189"/>
              <a:gd name="T3" fmla="*/ 8 h 220"/>
              <a:gd name="T4" fmla="*/ 22 w 189"/>
              <a:gd name="T5" fmla="*/ 84 h 220"/>
              <a:gd name="T6" fmla="*/ 22 w 189"/>
              <a:gd name="T7" fmla="*/ 98 h 220"/>
              <a:gd name="T8" fmla="*/ 5 w 189"/>
              <a:gd name="T9" fmla="*/ 130 h 220"/>
              <a:gd name="T10" fmla="*/ 14 w 189"/>
              <a:gd name="T11" fmla="*/ 145 h 220"/>
              <a:gd name="T12" fmla="*/ 22 w 189"/>
              <a:gd name="T13" fmla="*/ 145 h 220"/>
              <a:gd name="T14" fmla="*/ 22 w 189"/>
              <a:gd name="T15" fmla="*/ 176 h 220"/>
              <a:gd name="T16" fmla="*/ 39 w 189"/>
              <a:gd name="T17" fmla="*/ 194 h 220"/>
              <a:gd name="T18" fmla="*/ 63 w 189"/>
              <a:gd name="T19" fmla="*/ 190 h 220"/>
              <a:gd name="T20" fmla="*/ 64 w 189"/>
              <a:gd name="T21" fmla="*/ 214 h 220"/>
              <a:gd name="T22" fmla="*/ 64 w 189"/>
              <a:gd name="T23" fmla="*/ 214 h 220"/>
              <a:gd name="T24" fmla="*/ 69 w 189"/>
              <a:gd name="T25" fmla="*/ 219 h 220"/>
              <a:gd name="T26" fmla="*/ 156 w 189"/>
              <a:gd name="T27" fmla="*/ 204 h 220"/>
              <a:gd name="T28" fmla="*/ 162 w 189"/>
              <a:gd name="T29" fmla="*/ 197 h 220"/>
              <a:gd name="T30" fmla="*/ 162 w 189"/>
              <a:gd name="T31" fmla="*/ 146 h 220"/>
              <a:gd name="T32" fmla="*/ 189 w 189"/>
              <a:gd name="T33" fmla="*/ 84 h 220"/>
              <a:gd name="T34" fmla="*/ 106 w 189"/>
              <a:gd name="T35" fmla="*/ 0 h 220"/>
              <a:gd name="T36" fmla="*/ 124 w 189"/>
              <a:gd name="T37" fmla="*/ 77 h 220"/>
              <a:gd name="T38" fmla="*/ 99 w 189"/>
              <a:gd name="T39" fmla="*/ 121 h 220"/>
              <a:gd name="T40" fmla="*/ 99 w 189"/>
              <a:gd name="T41" fmla="*/ 121 h 220"/>
              <a:gd name="T42" fmla="*/ 96 w 189"/>
              <a:gd name="T43" fmla="*/ 122 h 220"/>
              <a:gd name="T44" fmla="*/ 95 w 189"/>
              <a:gd name="T45" fmla="*/ 119 h 220"/>
              <a:gd name="T46" fmla="*/ 97 w 189"/>
              <a:gd name="T47" fmla="*/ 108 h 220"/>
              <a:gd name="T48" fmla="*/ 101 w 189"/>
              <a:gd name="T49" fmla="*/ 89 h 220"/>
              <a:gd name="T50" fmla="*/ 101 w 189"/>
              <a:gd name="T51" fmla="*/ 87 h 220"/>
              <a:gd name="T52" fmla="*/ 99 w 189"/>
              <a:gd name="T53" fmla="*/ 87 h 220"/>
              <a:gd name="T54" fmla="*/ 84 w 189"/>
              <a:gd name="T55" fmla="*/ 87 h 220"/>
              <a:gd name="T56" fmla="*/ 82 w 189"/>
              <a:gd name="T57" fmla="*/ 83 h 220"/>
              <a:gd name="T58" fmla="*/ 108 w 189"/>
              <a:gd name="T59" fmla="*/ 39 h 220"/>
              <a:gd name="T60" fmla="*/ 108 w 189"/>
              <a:gd name="T61" fmla="*/ 39 h 220"/>
              <a:gd name="T62" fmla="*/ 111 w 189"/>
              <a:gd name="T63" fmla="*/ 38 h 220"/>
              <a:gd name="T64" fmla="*/ 111 w 189"/>
              <a:gd name="T65" fmla="*/ 41 h 220"/>
              <a:gd name="T66" fmla="*/ 109 w 189"/>
              <a:gd name="T67" fmla="*/ 52 h 220"/>
              <a:gd name="T68" fmla="*/ 106 w 189"/>
              <a:gd name="T69" fmla="*/ 71 h 220"/>
              <a:gd name="T70" fmla="*/ 106 w 189"/>
              <a:gd name="T71" fmla="*/ 73 h 220"/>
              <a:gd name="T72" fmla="*/ 108 w 189"/>
              <a:gd name="T73" fmla="*/ 73 h 220"/>
              <a:gd name="T74" fmla="*/ 122 w 189"/>
              <a:gd name="T75" fmla="*/ 73 h 220"/>
              <a:gd name="T76" fmla="*/ 124 w 189"/>
              <a:gd name="T77" fmla="*/ 77 h 220"/>
              <a:gd name="T78" fmla="*/ 124 w 189"/>
              <a:gd name="T79" fmla="*/ 77 h 220"/>
              <a:gd name="T80" fmla="*/ 124 w 189"/>
              <a:gd name="T81" fmla="*/ 7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9" h="220">
                <a:moveTo>
                  <a:pt x="106" y="0"/>
                </a:moveTo>
                <a:cubicBezTo>
                  <a:pt x="93" y="0"/>
                  <a:pt x="81" y="3"/>
                  <a:pt x="70" y="8"/>
                </a:cubicBezTo>
                <a:cubicBezTo>
                  <a:pt x="42" y="22"/>
                  <a:pt x="22" y="50"/>
                  <a:pt x="22" y="84"/>
                </a:cubicBezTo>
                <a:cubicBezTo>
                  <a:pt x="22" y="98"/>
                  <a:pt x="22" y="98"/>
                  <a:pt x="22" y="98"/>
                </a:cubicBezTo>
                <a:cubicBezTo>
                  <a:pt x="5" y="130"/>
                  <a:pt x="5" y="130"/>
                  <a:pt x="5" y="130"/>
                </a:cubicBezTo>
                <a:cubicBezTo>
                  <a:pt x="0" y="139"/>
                  <a:pt x="4" y="145"/>
                  <a:pt x="14" y="145"/>
                </a:cubicBezTo>
                <a:cubicBezTo>
                  <a:pt x="22" y="145"/>
                  <a:pt x="22" y="145"/>
                  <a:pt x="22" y="145"/>
                </a:cubicBezTo>
                <a:cubicBezTo>
                  <a:pt x="22" y="176"/>
                  <a:pt x="22" y="176"/>
                  <a:pt x="22" y="176"/>
                </a:cubicBezTo>
                <a:cubicBezTo>
                  <a:pt x="22" y="186"/>
                  <a:pt x="30" y="194"/>
                  <a:pt x="39" y="194"/>
                </a:cubicBezTo>
                <a:cubicBezTo>
                  <a:pt x="63" y="190"/>
                  <a:pt x="63" y="190"/>
                  <a:pt x="63" y="190"/>
                </a:cubicBezTo>
                <a:cubicBezTo>
                  <a:pt x="64" y="214"/>
                  <a:pt x="64" y="214"/>
                  <a:pt x="64" y="214"/>
                </a:cubicBezTo>
                <a:cubicBezTo>
                  <a:pt x="64" y="214"/>
                  <a:pt x="64" y="214"/>
                  <a:pt x="64" y="214"/>
                </a:cubicBezTo>
                <a:cubicBezTo>
                  <a:pt x="64" y="218"/>
                  <a:pt x="66" y="220"/>
                  <a:pt x="69" y="219"/>
                </a:cubicBezTo>
                <a:cubicBezTo>
                  <a:pt x="156" y="204"/>
                  <a:pt x="156" y="204"/>
                  <a:pt x="156" y="204"/>
                </a:cubicBezTo>
                <a:cubicBezTo>
                  <a:pt x="160" y="203"/>
                  <a:pt x="162" y="200"/>
                  <a:pt x="162" y="197"/>
                </a:cubicBezTo>
                <a:cubicBezTo>
                  <a:pt x="162" y="146"/>
                  <a:pt x="162" y="146"/>
                  <a:pt x="162" y="146"/>
                </a:cubicBezTo>
                <a:cubicBezTo>
                  <a:pt x="179" y="130"/>
                  <a:pt x="189" y="108"/>
                  <a:pt x="189" y="84"/>
                </a:cubicBezTo>
                <a:cubicBezTo>
                  <a:pt x="189" y="38"/>
                  <a:pt x="152" y="0"/>
                  <a:pt x="106" y="0"/>
                </a:cubicBezTo>
                <a:close/>
                <a:moveTo>
                  <a:pt x="124" y="77"/>
                </a:moveTo>
                <a:cubicBezTo>
                  <a:pt x="116" y="91"/>
                  <a:pt x="107" y="106"/>
                  <a:pt x="99" y="121"/>
                </a:cubicBezTo>
                <a:cubicBezTo>
                  <a:pt x="99" y="121"/>
                  <a:pt x="99" y="121"/>
                  <a:pt x="99" y="121"/>
                </a:cubicBezTo>
                <a:cubicBezTo>
                  <a:pt x="98" y="122"/>
                  <a:pt x="97" y="123"/>
                  <a:pt x="96" y="122"/>
                </a:cubicBezTo>
                <a:cubicBezTo>
                  <a:pt x="94" y="122"/>
                  <a:pt x="95" y="120"/>
                  <a:pt x="95" y="119"/>
                </a:cubicBezTo>
                <a:cubicBezTo>
                  <a:pt x="96" y="116"/>
                  <a:pt x="96" y="112"/>
                  <a:pt x="97" y="108"/>
                </a:cubicBezTo>
                <a:cubicBezTo>
                  <a:pt x="98" y="102"/>
                  <a:pt x="100" y="95"/>
                  <a:pt x="101" y="89"/>
                </a:cubicBezTo>
                <a:cubicBezTo>
                  <a:pt x="101" y="88"/>
                  <a:pt x="101" y="88"/>
                  <a:pt x="101" y="87"/>
                </a:cubicBezTo>
                <a:cubicBezTo>
                  <a:pt x="100" y="87"/>
                  <a:pt x="99" y="87"/>
                  <a:pt x="99" y="87"/>
                </a:cubicBezTo>
                <a:cubicBezTo>
                  <a:pt x="94" y="87"/>
                  <a:pt x="89" y="87"/>
                  <a:pt x="84" y="87"/>
                </a:cubicBezTo>
                <a:cubicBezTo>
                  <a:pt x="82" y="87"/>
                  <a:pt x="81" y="86"/>
                  <a:pt x="82" y="83"/>
                </a:cubicBezTo>
                <a:cubicBezTo>
                  <a:pt x="91" y="69"/>
                  <a:pt x="99" y="54"/>
                  <a:pt x="108" y="39"/>
                </a:cubicBezTo>
                <a:cubicBezTo>
                  <a:pt x="108" y="39"/>
                  <a:pt x="108" y="39"/>
                  <a:pt x="108" y="39"/>
                </a:cubicBezTo>
                <a:cubicBezTo>
                  <a:pt x="108" y="38"/>
                  <a:pt x="109" y="37"/>
                  <a:pt x="111" y="38"/>
                </a:cubicBezTo>
                <a:cubicBezTo>
                  <a:pt x="112" y="38"/>
                  <a:pt x="112" y="40"/>
                  <a:pt x="111" y="41"/>
                </a:cubicBezTo>
                <a:cubicBezTo>
                  <a:pt x="111" y="44"/>
                  <a:pt x="110" y="48"/>
                  <a:pt x="109" y="52"/>
                </a:cubicBezTo>
                <a:cubicBezTo>
                  <a:pt x="108" y="58"/>
                  <a:pt x="107" y="65"/>
                  <a:pt x="106" y="71"/>
                </a:cubicBezTo>
                <a:cubicBezTo>
                  <a:pt x="106" y="72"/>
                  <a:pt x="106" y="72"/>
                  <a:pt x="106" y="73"/>
                </a:cubicBezTo>
                <a:cubicBezTo>
                  <a:pt x="106" y="73"/>
                  <a:pt x="107" y="73"/>
                  <a:pt x="108" y="73"/>
                </a:cubicBezTo>
                <a:cubicBezTo>
                  <a:pt x="112" y="73"/>
                  <a:pt x="117" y="73"/>
                  <a:pt x="122" y="73"/>
                </a:cubicBezTo>
                <a:cubicBezTo>
                  <a:pt x="125" y="73"/>
                  <a:pt x="125" y="74"/>
                  <a:pt x="124" y="77"/>
                </a:cubicBezTo>
                <a:close/>
                <a:moveTo>
                  <a:pt x="124" y="77"/>
                </a:moveTo>
                <a:cubicBezTo>
                  <a:pt x="124" y="77"/>
                  <a:pt x="124" y="77"/>
                  <a:pt x="124" y="77"/>
                </a:cubicBezTo>
              </a:path>
            </a:pathLst>
          </a:custGeom>
          <a:solidFill>
            <a:srgbClr val="00C37B"/>
          </a:solidFill>
          <a:ln w="12700" cap="flat" cmpd="sng" algn="ctr">
            <a:noFill/>
            <a:prstDash val="solid"/>
            <a:miter lim="800000"/>
          </a:ln>
          <a:effectLst/>
        </p:spPr>
        <p:txBody>
          <a:bodyPr wrap="square" lIns="0" tIns="0" rIns="0" bIns="0" rtlCol="0" anchor="ctr"/>
          <a:lstStyle/>
          <a:p>
            <a:pPr algn="ctr">
              <a:spcAft>
                <a:spcPts val="400"/>
              </a:spcAft>
            </a:pPr>
            <a:endParaRPr lang="en-US" sz="600" b="1" kern="0" dirty="0">
              <a:solidFill>
                <a:prstClr val="white"/>
              </a:solidFill>
            </a:endParaRPr>
          </a:p>
        </p:txBody>
      </p:sp>
      <p:grpSp>
        <p:nvGrpSpPr>
          <p:cNvPr id="74" name="Group 73">
            <a:extLst>
              <a:ext uri="{FF2B5EF4-FFF2-40B4-BE49-F238E27FC236}">
                <a16:creationId xmlns:a16="http://schemas.microsoft.com/office/drawing/2014/main" id="{2B49DD5F-C577-4F9B-893C-A10EA00C46C8}"/>
              </a:ext>
            </a:extLst>
          </p:cNvPr>
          <p:cNvGrpSpPr/>
          <p:nvPr userDrawn="1"/>
        </p:nvGrpSpPr>
        <p:grpSpPr>
          <a:xfrm>
            <a:off x="8145789" y="2845020"/>
            <a:ext cx="270968" cy="347646"/>
            <a:chOff x="9876862" y="3208714"/>
            <a:chExt cx="341370" cy="440573"/>
          </a:xfrm>
        </p:grpSpPr>
        <p:sp>
          <p:nvSpPr>
            <p:cNvPr id="75" name="Rectangle 267">
              <a:extLst>
                <a:ext uri="{FF2B5EF4-FFF2-40B4-BE49-F238E27FC236}">
                  <a16:creationId xmlns:a16="http://schemas.microsoft.com/office/drawing/2014/main" id="{40FBD6C4-BDF9-4BBD-80A9-B931F88BF97D}"/>
                </a:ext>
              </a:extLst>
            </p:cNvPr>
            <p:cNvSpPr>
              <a:spLocks noChangeArrowheads="1"/>
            </p:cNvSpPr>
            <p:nvPr/>
          </p:nvSpPr>
          <p:spPr bwMode="auto">
            <a:xfrm>
              <a:off x="9876862" y="3535496"/>
              <a:ext cx="55437" cy="113791"/>
            </a:xfrm>
            <a:prstGeom prst="rect">
              <a:avLst/>
            </a:prstGeom>
            <a:solidFill>
              <a:srgbClr val="00C37B"/>
            </a:solidFill>
            <a:ln w="12700" cap="flat" cmpd="sng" algn="ctr">
              <a:noFill/>
              <a:prstDash val="solid"/>
              <a:miter lim="800000"/>
            </a:ln>
            <a:effectLst/>
          </p:spPr>
          <p:txBody>
            <a:bodyPr wrap="square" lIns="0" tIns="0" rIns="0" bIns="0" rtlCol="0" anchor="ctr"/>
            <a:lstStyle/>
            <a:p>
              <a:pPr algn="ctr">
                <a:spcAft>
                  <a:spcPts val="400"/>
                </a:spcAft>
              </a:pPr>
              <a:endParaRPr lang="en-US" sz="600" b="1" kern="0" dirty="0">
                <a:solidFill>
                  <a:prstClr val="white"/>
                </a:solidFill>
              </a:endParaRPr>
            </a:p>
          </p:txBody>
        </p:sp>
        <p:sp>
          <p:nvSpPr>
            <p:cNvPr id="76" name="Rectangle 268">
              <a:extLst>
                <a:ext uri="{FF2B5EF4-FFF2-40B4-BE49-F238E27FC236}">
                  <a16:creationId xmlns:a16="http://schemas.microsoft.com/office/drawing/2014/main" id="{57CBF8F1-83F2-4F75-9D2A-82FC04696490}"/>
                </a:ext>
              </a:extLst>
            </p:cNvPr>
            <p:cNvSpPr>
              <a:spLocks noChangeArrowheads="1"/>
            </p:cNvSpPr>
            <p:nvPr/>
          </p:nvSpPr>
          <p:spPr bwMode="auto">
            <a:xfrm>
              <a:off x="9964393" y="3459636"/>
              <a:ext cx="55437" cy="189651"/>
            </a:xfrm>
            <a:prstGeom prst="rect">
              <a:avLst/>
            </a:prstGeom>
            <a:solidFill>
              <a:srgbClr val="00C37B"/>
            </a:solidFill>
            <a:ln w="12700" cap="flat" cmpd="sng" algn="ctr">
              <a:noFill/>
              <a:prstDash val="solid"/>
              <a:miter lim="800000"/>
            </a:ln>
            <a:effectLst/>
          </p:spPr>
          <p:txBody>
            <a:bodyPr wrap="square" lIns="0" tIns="0" rIns="0" bIns="0" rtlCol="0" anchor="ctr"/>
            <a:lstStyle/>
            <a:p>
              <a:pPr algn="ctr">
                <a:spcAft>
                  <a:spcPts val="400"/>
                </a:spcAft>
              </a:pPr>
              <a:endParaRPr lang="en-US" sz="600" b="1" kern="0" dirty="0">
                <a:solidFill>
                  <a:prstClr val="white"/>
                </a:solidFill>
              </a:endParaRPr>
            </a:p>
          </p:txBody>
        </p:sp>
        <p:sp>
          <p:nvSpPr>
            <p:cNvPr id="77" name="Rectangle 269">
              <a:extLst>
                <a:ext uri="{FF2B5EF4-FFF2-40B4-BE49-F238E27FC236}">
                  <a16:creationId xmlns:a16="http://schemas.microsoft.com/office/drawing/2014/main" id="{C6715071-A9F4-4B12-BF41-01857D31954D}"/>
                </a:ext>
              </a:extLst>
            </p:cNvPr>
            <p:cNvSpPr>
              <a:spLocks noChangeArrowheads="1"/>
            </p:cNvSpPr>
            <p:nvPr/>
          </p:nvSpPr>
          <p:spPr bwMode="auto">
            <a:xfrm>
              <a:off x="10051924" y="3372105"/>
              <a:ext cx="55437" cy="277182"/>
            </a:xfrm>
            <a:prstGeom prst="rect">
              <a:avLst/>
            </a:prstGeom>
            <a:solidFill>
              <a:srgbClr val="00C37B"/>
            </a:solidFill>
            <a:ln w="12700" cap="flat" cmpd="sng" algn="ctr">
              <a:noFill/>
              <a:prstDash val="solid"/>
              <a:miter lim="800000"/>
            </a:ln>
            <a:effectLst/>
          </p:spPr>
          <p:txBody>
            <a:bodyPr wrap="square" lIns="0" tIns="0" rIns="0" bIns="0" rtlCol="0" anchor="ctr"/>
            <a:lstStyle/>
            <a:p>
              <a:pPr algn="ctr">
                <a:spcAft>
                  <a:spcPts val="400"/>
                </a:spcAft>
              </a:pPr>
              <a:endParaRPr lang="en-US" sz="600" b="1" kern="0" dirty="0">
                <a:solidFill>
                  <a:prstClr val="white"/>
                </a:solidFill>
              </a:endParaRPr>
            </a:p>
          </p:txBody>
        </p:sp>
        <p:sp>
          <p:nvSpPr>
            <p:cNvPr id="78" name="Freeform 270">
              <a:extLst>
                <a:ext uri="{FF2B5EF4-FFF2-40B4-BE49-F238E27FC236}">
                  <a16:creationId xmlns:a16="http://schemas.microsoft.com/office/drawing/2014/main" id="{F923D11D-4A34-4577-9806-859EDA068D6F}"/>
                </a:ext>
              </a:extLst>
            </p:cNvPr>
            <p:cNvSpPr>
              <a:spLocks/>
            </p:cNvSpPr>
            <p:nvPr/>
          </p:nvSpPr>
          <p:spPr bwMode="auto">
            <a:xfrm>
              <a:off x="10119030" y="3208714"/>
              <a:ext cx="99202" cy="440572"/>
            </a:xfrm>
            <a:custGeom>
              <a:avLst/>
              <a:gdLst>
                <a:gd name="T0" fmla="*/ 17 w 34"/>
                <a:gd name="T1" fmla="*/ 0 h 151"/>
                <a:gd name="T2" fmla="*/ 0 w 34"/>
                <a:gd name="T3" fmla="*/ 32 h 151"/>
                <a:gd name="T4" fmla="*/ 9 w 34"/>
                <a:gd name="T5" fmla="*/ 32 h 151"/>
                <a:gd name="T6" fmla="*/ 9 w 34"/>
                <a:gd name="T7" fmla="*/ 151 h 151"/>
                <a:gd name="T8" fmla="*/ 27 w 34"/>
                <a:gd name="T9" fmla="*/ 151 h 151"/>
                <a:gd name="T10" fmla="*/ 27 w 34"/>
                <a:gd name="T11" fmla="*/ 32 h 151"/>
                <a:gd name="T12" fmla="*/ 34 w 34"/>
                <a:gd name="T13" fmla="*/ 32 h 151"/>
                <a:gd name="T14" fmla="*/ 17 w 34"/>
                <a:gd name="T15" fmla="*/ 0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151">
                  <a:moveTo>
                    <a:pt x="17" y="0"/>
                  </a:moveTo>
                  <a:lnTo>
                    <a:pt x="0" y="32"/>
                  </a:lnTo>
                  <a:lnTo>
                    <a:pt x="9" y="32"/>
                  </a:lnTo>
                  <a:lnTo>
                    <a:pt x="9" y="151"/>
                  </a:lnTo>
                  <a:lnTo>
                    <a:pt x="27" y="151"/>
                  </a:lnTo>
                  <a:lnTo>
                    <a:pt x="27" y="32"/>
                  </a:lnTo>
                  <a:lnTo>
                    <a:pt x="34" y="32"/>
                  </a:lnTo>
                  <a:lnTo>
                    <a:pt x="17" y="0"/>
                  </a:lnTo>
                  <a:close/>
                </a:path>
              </a:pathLst>
            </a:custGeom>
            <a:solidFill>
              <a:srgbClr val="00C37B"/>
            </a:solidFill>
            <a:ln w="12700" cap="flat" cmpd="sng" algn="ctr">
              <a:noFill/>
              <a:prstDash val="solid"/>
              <a:miter lim="800000"/>
            </a:ln>
            <a:effectLst/>
          </p:spPr>
          <p:txBody>
            <a:bodyPr wrap="square" lIns="0" tIns="0" rIns="0" bIns="0" rtlCol="0" anchor="ctr"/>
            <a:lstStyle/>
            <a:p>
              <a:pPr algn="ctr">
                <a:spcAft>
                  <a:spcPts val="400"/>
                </a:spcAft>
              </a:pPr>
              <a:endParaRPr lang="en-US" sz="600" b="1" kern="0" dirty="0">
                <a:solidFill>
                  <a:prstClr val="white"/>
                </a:solidFill>
              </a:endParaRPr>
            </a:p>
          </p:txBody>
        </p:sp>
      </p:grpSp>
      <p:pic>
        <p:nvPicPr>
          <p:cNvPr id="73" name="Graphic 9">
            <a:extLst>
              <a:ext uri="{FF2B5EF4-FFF2-40B4-BE49-F238E27FC236}">
                <a16:creationId xmlns:a16="http://schemas.microsoft.com/office/drawing/2014/main" id="{C65B309C-CBBA-4D99-AC68-CE8E04BF74E4}"/>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80693"/>
          <a:stretch/>
        </p:blipFill>
        <p:spPr>
          <a:xfrm>
            <a:off x="10147300" y="365186"/>
            <a:ext cx="633037" cy="731520"/>
          </a:xfrm>
          <a:prstGeom prst="rect">
            <a:avLst/>
          </a:prstGeom>
        </p:spPr>
      </p:pic>
      <p:pic>
        <p:nvPicPr>
          <p:cNvPr id="12" name="Picture 11">
            <a:extLst>
              <a:ext uri="{FF2B5EF4-FFF2-40B4-BE49-F238E27FC236}">
                <a16:creationId xmlns:a16="http://schemas.microsoft.com/office/drawing/2014/main" id="{FE4D6DC9-04D2-4D0B-AB07-C140378F1DB5}"/>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1138559" y="303286"/>
            <a:ext cx="652121" cy="652121"/>
          </a:xfrm>
          <a:prstGeom prst="rect">
            <a:avLst/>
          </a:prstGeom>
        </p:spPr>
      </p:pic>
      <p:cxnSp>
        <p:nvCxnSpPr>
          <p:cNvPr id="11" name="Straight Connector 10">
            <a:extLst>
              <a:ext uri="{FF2B5EF4-FFF2-40B4-BE49-F238E27FC236}">
                <a16:creationId xmlns:a16="http://schemas.microsoft.com/office/drawing/2014/main" id="{9F7AAF53-8E50-46CA-B3CB-30792463B825}"/>
              </a:ext>
            </a:extLst>
          </p:cNvPr>
          <p:cNvCxnSpPr/>
          <p:nvPr userDrawn="1"/>
        </p:nvCxnSpPr>
        <p:spPr>
          <a:xfrm>
            <a:off x="10959448" y="403286"/>
            <a:ext cx="0" cy="499427"/>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79" name="Freeform 13">
            <a:extLst>
              <a:ext uri="{FF2B5EF4-FFF2-40B4-BE49-F238E27FC236}">
                <a16:creationId xmlns:a16="http://schemas.microsoft.com/office/drawing/2014/main" id="{8088479F-A227-4675-A395-0E70248D7D9D}"/>
              </a:ext>
            </a:extLst>
          </p:cNvPr>
          <p:cNvSpPr>
            <a:spLocks/>
          </p:cNvSpPr>
          <p:nvPr userDrawn="1"/>
        </p:nvSpPr>
        <p:spPr bwMode="auto">
          <a:xfrm rot="10800000">
            <a:off x="6137944" y="3181514"/>
            <a:ext cx="6065630" cy="3676486"/>
          </a:xfrm>
          <a:custGeom>
            <a:avLst/>
            <a:gdLst>
              <a:gd name="T0" fmla="*/ 1586 w 1862"/>
              <a:gd name="T1" fmla="*/ 0 h 2254"/>
              <a:gd name="T2" fmla="*/ 1698 w 1862"/>
              <a:gd name="T3" fmla="*/ 966 h 2254"/>
              <a:gd name="T4" fmla="*/ 359 w 1862"/>
              <a:gd name="T5" fmla="*/ 2142 h 2254"/>
              <a:gd name="T6" fmla="*/ 0 w 1862"/>
              <a:gd name="T7" fmla="*/ 2025 h 2254"/>
              <a:gd name="T8" fmla="*/ 0 w 1862"/>
              <a:gd name="T9" fmla="*/ 0 h 2254"/>
              <a:gd name="T10" fmla="*/ 1586 w 1862"/>
              <a:gd name="T11" fmla="*/ 0 h 2254"/>
              <a:gd name="connsiteX0" fmla="*/ 8542 w 9422"/>
              <a:gd name="connsiteY0" fmla="*/ 28 h 9647"/>
              <a:gd name="connsiteX1" fmla="*/ 9143 w 9422"/>
              <a:gd name="connsiteY1" fmla="*/ 4314 h 9647"/>
              <a:gd name="connsiteX2" fmla="*/ 1952 w 9422"/>
              <a:gd name="connsiteY2" fmla="*/ 9531 h 9647"/>
              <a:gd name="connsiteX3" fmla="*/ 0 w 9422"/>
              <a:gd name="connsiteY3" fmla="*/ 8063 h 9647"/>
              <a:gd name="connsiteX4" fmla="*/ 24 w 9422"/>
              <a:gd name="connsiteY4" fmla="*/ 28 h 9647"/>
              <a:gd name="connsiteX5" fmla="*/ 8542 w 9422"/>
              <a:gd name="connsiteY5" fmla="*/ 28 h 9647"/>
              <a:gd name="connsiteX0" fmla="*/ 9066 w 10000"/>
              <a:gd name="connsiteY0" fmla="*/ 0 h 9971"/>
              <a:gd name="connsiteX1" fmla="*/ 9704 w 10000"/>
              <a:gd name="connsiteY1" fmla="*/ 4443 h 9971"/>
              <a:gd name="connsiteX2" fmla="*/ 2072 w 10000"/>
              <a:gd name="connsiteY2" fmla="*/ 9851 h 9971"/>
              <a:gd name="connsiteX3" fmla="*/ 0 w 10000"/>
              <a:gd name="connsiteY3" fmla="*/ 8329 h 9971"/>
              <a:gd name="connsiteX4" fmla="*/ 25 w 10000"/>
              <a:gd name="connsiteY4" fmla="*/ 0 h 9971"/>
              <a:gd name="connsiteX5" fmla="*/ 9066 w 10000"/>
              <a:gd name="connsiteY5" fmla="*/ 0 h 9971"/>
              <a:gd name="connsiteX0" fmla="*/ 9066 w 10000"/>
              <a:gd name="connsiteY0" fmla="*/ 0 h 9813"/>
              <a:gd name="connsiteX1" fmla="*/ 9704 w 10000"/>
              <a:gd name="connsiteY1" fmla="*/ 4456 h 9813"/>
              <a:gd name="connsiteX2" fmla="*/ 3628 w 10000"/>
              <a:gd name="connsiteY2" fmla="*/ 9813 h 9813"/>
              <a:gd name="connsiteX3" fmla="*/ 0 w 10000"/>
              <a:gd name="connsiteY3" fmla="*/ 8353 h 9813"/>
              <a:gd name="connsiteX4" fmla="*/ 25 w 10000"/>
              <a:gd name="connsiteY4" fmla="*/ 0 h 9813"/>
              <a:gd name="connsiteX5" fmla="*/ 9066 w 10000"/>
              <a:gd name="connsiteY5" fmla="*/ 0 h 9813"/>
              <a:gd name="connsiteX0" fmla="*/ 9066 w 10067"/>
              <a:gd name="connsiteY0" fmla="*/ 0 h 10060"/>
              <a:gd name="connsiteX1" fmla="*/ 9781 w 10067"/>
              <a:gd name="connsiteY1" fmla="*/ 6349 h 10060"/>
              <a:gd name="connsiteX2" fmla="*/ 3628 w 10067"/>
              <a:gd name="connsiteY2" fmla="*/ 10000 h 10060"/>
              <a:gd name="connsiteX3" fmla="*/ 0 w 10067"/>
              <a:gd name="connsiteY3" fmla="*/ 8512 h 10060"/>
              <a:gd name="connsiteX4" fmla="*/ 25 w 10067"/>
              <a:gd name="connsiteY4" fmla="*/ 0 h 10060"/>
              <a:gd name="connsiteX5" fmla="*/ 9066 w 10067"/>
              <a:gd name="connsiteY5" fmla="*/ 0 h 10060"/>
              <a:gd name="connsiteX0" fmla="*/ 9092 w 10071"/>
              <a:gd name="connsiteY0" fmla="*/ 0 h 10060"/>
              <a:gd name="connsiteX1" fmla="*/ 9781 w 10071"/>
              <a:gd name="connsiteY1" fmla="*/ 6349 h 10060"/>
              <a:gd name="connsiteX2" fmla="*/ 3628 w 10071"/>
              <a:gd name="connsiteY2" fmla="*/ 10000 h 10060"/>
              <a:gd name="connsiteX3" fmla="*/ 0 w 10071"/>
              <a:gd name="connsiteY3" fmla="*/ 8512 h 10060"/>
              <a:gd name="connsiteX4" fmla="*/ 25 w 10071"/>
              <a:gd name="connsiteY4" fmla="*/ 0 h 10060"/>
              <a:gd name="connsiteX5" fmla="*/ 9092 w 10071"/>
              <a:gd name="connsiteY5" fmla="*/ 0 h 10060"/>
              <a:gd name="connsiteX0" fmla="*/ 9092 w 10337"/>
              <a:gd name="connsiteY0" fmla="*/ 0 h 10060"/>
              <a:gd name="connsiteX1" fmla="*/ 9781 w 10337"/>
              <a:gd name="connsiteY1" fmla="*/ 6349 h 10060"/>
              <a:gd name="connsiteX2" fmla="*/ 3628 w 10337"/>
              <a:gd name="connsiteY2" fmla="*/ 10000 h 10060"/>
              <a:gd name="connsiteX3" fmla="*/ 0 w 10337"/>
              <a:gd name="connsiteY3" fmla="*/ 8512 h 10060"/>
              <a:gd name="connsiteX4" fmla="*/ 25 w 10337"/>
              <a:gd name="connsiteY4" fmla="*/ 0 h 10060"/>
              <a:gd name="connsiteX5" fmla="*/ 9092 w 10337"/>
              <a:gd name="connsiteY5" fmla="*/ 0 h 10060"/>
              <a:gd name="connsiteX0" fmla="*/ 9092 w 10337"/>
              <a:gd name="connsiteY0" fmla="*/ 0 h 10060"/>
              <a:gd name="connsiteX1" fmla="*/ 9781 w 10337"/>
              <a:gd name="connsiteY1" fmla="*/ 6349 h 10060"/>
              <a:gd name="connsiteX2" fmla="*/ 3628 w 10337"/>
              <a:gd name="connsiteY2" fmla="*/ 10000 h 10060"/>
              <a:gd name="connsiteX3" fmla="*/ 0 w 10337"/>
              <a:gd name="connsiteY3" fmla="*/ 8512 h 10060"/>
              <a:gd name="connsiteX4" fmla="*/ 25 w 10337"/>
              <a:gd name="connsiteY4" fmla="*/ 0 h 10060"/>
              <a:gd name="connsiteX5" fmla="*/ 9092 w 10337"/>
              <a:gd name="connsiteY5" fmla="*/ 0 h 10060"/>
              <a:gd name="connsiteX0" fmla="*/ 9092 w 10337"/>
              <a:gd name="connsiteY0" fmla="*/ 0 h 10060"/>
              <a:gd name="connsiteX1" fmla="*/ 9781 w 10337"/>
              <a:gd name="connsiteY1" fmla="*/ 6349 h 10060"/>
              <a:gd name="connsiteX2" fmla="*/ 3628 w 10337"/>
              <a:gd name="connsiteY2" fmla="*/ 10000 h 10060"/>
              <a:gd name="connsiteX3" fmla="*/ 0 w 10337"/>
              <a:gd name="connsiteY3" fmla="*/ 8512 h 10060"/>
              <a:gd name="connsiteX4" fmla="*/ 25 w 10337"/>
              <a:gd name="connsiteY4" fmla="*/ 0 h 10060"/>
              <a:gd name="connsiteX5" fmla="*/ 9092 w 10337"/>
              <a:gd name="connsiteY5" fmla="*/ 0 h 10060"/>
              <a:gd name="connsiteX0" fmla="*/ 9092 w 10337"/>
              <a:gd name="connsiteY0" fmla="*/ 0 h 10060"/>
              <a:gd name="connsiteX1" fmla="*/ 9781 w 10337"/>
              <a:gd name="connsiteY1" fmla="*/ 6349 h 10060"/>
              <a:gd name="connsiteX2" fmla="*/ 3628 w 10337"/>
              <a:gd name="connsiteY2" fmla="*/ 10000 h 10060"/>
              <a:gd name="connsiteX3" fmla="*/ 0 w 10337"/>
              <a:gd name="connsiteY3" fmla="*/ 8512 h 10060"/>
              <a:gd name="connsiteX4" fmla="*/ 25 w 10337"/>
              <a:gd name="connsiteY4" fmla="*/ 0 h 10060"/>
              <a:gd name="connsiteX5" fmla="*/ 9092 w 10337"/>
              <a:gd name="connsiteY5" fmla="*/ 0 h 10060"/>
              <a:gd name="connsiteX0" fmla="*/ 9092 w 10337"/>
              <a:gd name="connsiteY0" fmla="*/ 0 h 10060"/>
              <a:gd name="connsiteX1" fmla="*/ 9781 w 10337"/>
              <a:gd name="connsiteY1" fmla="*/ 6349 h 10060"/>
              <a:gd name="connsiteX2" fmla="*/ 3628 w 10337"/>
              <a:gd name="connsiteY2" fmla="*/ 10000 h 10060"/>
              <a:gd name="connsiteX3" fmla="*/ 0 w 10337"/>
              <a:gd name="connsiteY3" fmla="*/ 8512 h 10060"/>
              <a:gd name="connsiteX4" fmla="*/ 25 w 10337"/>
              <a:gd name="connsiteY4" fmla="*/ 0 h 10060"/>
              <a:gd name="connsiteX5" fmla="*/ 9092 w 10337"/>
              <a:gd name="connsiteY5" fmla="*/ 0 h 10060"/>
              <a:gd name="connsiteX0" fmla="*/ 9092 w 10337"/>
              <a:gd name="connsiteY0" fmla="*/ 0 h 10054"/>
              <a:gd name="connsiteX1" fmla="*/ 9781 w 10337"/>
              <a:gd name="connsiteY1" fmla="*/ 6349 h 10054"/>
              <a:gd name="connsiteX2" fmla="*/ 3628 w 10337"/>
              <a:gd name="connsiteY2" fmla="*/ 10000 h 10054"/>
              <a:gd name="connsiteX3" fmla="*/ 0 w 10337"/>
              <a:gd name="connsiteY3" fmla="*/ 8512 h 10054"/>
              <a:gd name="connsiteX4" fmla="*/ 25 w 10337"/>
              <a:gd name="connsiteY4" fmla="*/ 0 h 10054"/>
              <a:gd name="connsiteX5" fmla="*/ 9092 w 10337"/>
              <a:gd name="connsiteY5" fmla="*/ 0 h 10054"/>
              <a:gd name="connsiteX0" fmla="*/ 9092 w 10337"/>
              <a:gd name="connsiteY0" fmla="*/ 0 h 10104"/>
              <a:gd name="connsiteX1" fmla="*/ 9781 w 10337"/>
              <a:gd name="connsiteY1" fmla="*/ 6349 h 10104"/>
              <a:gd name="connsiteX2" fmla="*/ 3628 w 10337"/>
              <a:gd name="connsiteY2" fmla="*/ 10000 h 10104"/>
              <a:gd name="connsiteX3" fmla="*/ 0 w 10337"/>
              <a:gd name="connsiteY3" fmla="*/ 8512 h 10104"/>
              <a:gd name="connsiteX4" fmla="*/ 25 w 10337"/>
              <a:gd name="connsiteY4" fmla="*/ 0 h 10104"/>
              <a:gd name="connsiteX5" fmla="*/ 9092 w 10337"/>
              <a:gd name="connsiteY5" fmla="*/ 0 h 10104"/>
              <a:gd name="connsiteX0" fmla="*/ 9092 w 10337"/>
              <a:gd name="connsiteY0" fmla="*/ 0 h 10268"/>
              <a:gd name="connsiteX1" fmla="*/ 9781 w 10337"/>
              <a:gd name="connsiteY1" fmla="*/ 6349 h 10268"/>
              <a:gd name="connsiteX2" fmla="*/ 3475 w 10337"/>
              <a:gd name="connsiteY2" fmla="*/ 10181 h 10268"/>
              <a:gd name="connsiteX3" fmla="*/ 0 w 10337"/>
              <a:gd name="connsiteY3" fmla="*/ 8512 h 10268"/>
              <a:gd name="connsiteX4" fmla="*/ 25 w 10337"/>
              <a:gd name="connsiteY4" fmla="*/ 0 h 10268"/>
              <a:gd name="connsiteX5" fmla="*/ 9092 w 10337"/>
              <a:gd name="connsiteY5" fmla="*/ 0 h 10268"/>
              <a:gd name="connsiteX0" fmla="*/ 9092 w 10337"/>
              <a:gd name="connsiteY0" fmla="*/ 0 h 10260"/>
              <a:gd name="connsiteX1" fmla="*/ 9781 w 10337"/>
              <a:gd name="connsiteY1" fmla="*/ 6349 h 10260"/>
              <a:gd name="connsiteX2" fmla="*/ 3475 w 10337"/>
              <a:gd name="connsiteY2" fmla="*/ 10181 h 10260"/>
              <a:gd name="connsiteX3" fmla="*/ 0 w 10337"/>
              <a:gd name="connsiteY3" fmla="*/ 8512 h 10260"/>
              <a:gd name="connsiteX4" fmla="*/ 25 w 10337"/>
              <a:gd name="connsiteY4" fmla="*/ 0 h 10260"/>
              <a:gd name="connsiteX5" fmla="*/ 9092 w 10337"/>
              <a:gd name="connsiteY5" fmla="*/ 0 h 10260"/>
              <a:gd name="connsiteX0" fmla="*/ 9092 w 10337"/>
              <a:gd name="connsiteY0" fmla="*/ 0 h 10247"/>
              <a:gd name="connsiteX1" fmla="*/ 9781 w 10337"/>
              <a:gd name="connsiteY1" fmla="*/ 6349 h 10247"/>
              <a:gd name="connsiteX2" fmla="*/ 3475 w 10337"/>
              <a:gd name="connsiteY2" fmla="*/ 10181 h 10247"/>
              <a:gd name="connsiteX3" fmla="*/ 0 w 10337"/>
              <a:gd name="connsiteY3" fmla="*/ 8512 h 10247"/>
              <a:gd name="connsiteX4" fmla="*/ 25 w 10337"/>
              <a:gd name="connsiteY4" fmla="*/ 0 h 10247"/>
              <a:gd name="connsiteX5" fmla="*/ 9092 w 10337"/>
              <a:gd name="connsiteY5" fmla="*/ 0 h 10247"/>
              <a:gd name="connsiteX0" fmla="*/ 9092 w 10337"/>
              <a:gd name="connsiteY0" fmla="*/ 0 h 10284"/>
              <a:gd name="connsiteX1" fmla="*/ 9781 w 10337"/>
              <a:gd name="connsiteY1" fmla="*/ 6349 h 10284"/>
              <a:gd name="connsiteX2" fmla="*/ 3475 w 10337"/>
              <a:gd name="connsiteY2" fmla="*/ 10181 h 10284"/>
              <a:gd name="connsiteX3" fmla="*/ 0 w 10337"/>
              <a:gd name="connsiteY3" fmla="*/ 8512 h 10284"/>
              <a:gd name="connsiteX4" fmla="*/ 25 w 10337"/>
              <a:gd name="connsiteY4" fmla="*/ 0 h 10284"/>
              <a:gd name="connsiteX5" fmla="*/ 9092 w 10337"/>
              <a:gd name="connsiteY5" fmla="*/ 0 h 10284"/>
              <a:gd name="connsiteX0" fmla="*/ 9092 w 10337"/>
              <a:gd name="connsiteY0" fmla="*/ 0 h 10323"/>
              <a:gd name="connsiteX1" fmla="*/ 9781 w 10337"/>
              <a:gd name="connsiteY1" fmla="*/ 6349 h 10323"/>
              <a:gd name="connsiteX2" fmla="*/ 3475 w 10337"/>
              <a:gd name="connsiteY2" fmla="*/ 10181 h 10323"/>
              <a:gd name="connsiteX3" fmla="*/ 0 w 10337"/>
              <a:gd name="connsiteY3" fmla="*/ 8512 h 10323"/>
              <a:gd name="connsiteX4" fmla="*/ 25 w 10337"/>
              <a:gd name="connsiteY4" fmla="*/ 0 h 10323"/>
              <a:gd name="connsiteX5" fmla="*/ 9092 w 10337"/>
              <a:gd name="connsiteY5" fmla="*/ 0 h 10323"/>
              <a:gd name="connsiteX0" fmla="*/ 9092 w 10337"/>
              <a:gd name="connsiteY0" fmla="*/ 0 h 10351"/>
              <a:gd name="connsiteX1" fmla="*/ 9781 w 10337"/>
              <a:gd name="connsiteY1" fmla="*/ 6349 h 10351"/>
              <a:gd name="connsiteX2" fmla="*/ 3475 w 10337"/>
              <a:gd name="connsiteY2" fmla="*/ 10181 h 10351"/>
              <a:gd name="connsiteX3" fmla="*/ 0 w 10337"/>
              <a:gd name="connsiteY3" fmla="*/ 8512 h 10351"/>
              <a:gd name="connsiteX4" fmla="*/ 25 w 10337"/>
              <a:gd name="connsiteY4" fmla="*/ 0 h 10351"/>
              <a:gd name="connsiteX5" fmla="*/ 9092 w 10337"/>
              <a:gd name="connsiteY5" fmla="*/ 0 h 10351"/>
              <a:gd name="connsiteX0" fmla="*/ 9092 w 10337"/>
              <a:gd name="connsiteY0" fmla="*/ 0 h 10305"/>
              <a:gd name="connsiteX1" fmla="*/ 9781 w 10337"/>
              <a:gd name="connsiteY1" fmla="*/ 6349 h 10305"/>
              <a:gd name="connsiteX2" fmla="*/ 3475 w 10337"/>
              <a:gd name="connsiteY2" fmla="*/ 10181 h 10305"/>
              <a:gd name="connsiteX3" fmla="*/ 0 w 10337"/>
              <a:gd name="connsiteY3" fmla="*/ 8512 h 10305"/>
              <a:gd name="connsiteX4" fmla="*/ 25 w 10337"/>
              <a:gd name="connsiteY4" fmla="*/ 0 h 10305"/>
              <a:gd name="connsiteX5" fmla="*/ 9092 w 10337"/>
              <a:gd name="connsiteY5" fmla="*/ 0 h 10305"/>
              <a:gd name="connsiteX0" fmla="*/ 9092 w 10337"/>
              <a:gd name="connsiteY0" fmla="*/ 0 h 10300"/>
              <a:gd name="connsiteX1" fmla="*/ 9781 w 10337"/>
              <a:gd name="connsiteY1" fmla="*/ 6349 h 10300"/>
              <a:gd name="connsiteX2" fmla="*/ 3475 w 10337"/>
              <a:gd name="connsiteY2" fmla="*/ 10181 h 10300"/>
              <a:gd name="connsiteX3" fmla="*/ 0 w 10337"/>
              <a:gd name="connsiteY3" fmla="*/ 8512 h 10300"/>
              <a:gd name="connsiteX4" fmla="*/ 25 w 10337"/>
              <a:gd name="connsiteY4" fmla="*/ 0 h 10300"/>
              <a:gd name="connsiteX5" fmla="*/ 9092 w 10337"/>
              <a:gd name="connsiteY5" fmla="*/ 0 h 1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37" h="10300">
                <a:moveTo>
                  <a:pt x="9092" y="0"/>
                </a:moveTo>
                <a:cubicBezTo>
                  <a:pt x="9092" y="0"/>
                  <a:pt x="11354" y="3877"/>
                  <a:pt x="9781" y="6349"/>
                </a:cubicBezTo>
                <a:cubicBezTo>
                  <a:pt x="8153" y="5258"/>
                  <a:pt x="5566" y="9748"/>
                  <a:pt x="3475" y="10181"/>
                </a:cubicBezTo>
                <a:cubicBezTo>
                  <a:pt x="1713" y="10546"/>
                  <a:pt x="967" y="10094"/>
                  <a:pt x="0" y="8512"/>
                </a:cubicBezTo>
                <a:cubicBezTo>
                  <a:pt x="13" y="2254"/>
                  <a:pt x="25" y="0"/>
                  <a:pt x="25" y="0"/>
                </a:cubicBezTo>
                <a:lnTo>
                  <a:pt x="9092"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 name="Oval 1"/>
          <p:cNvSpPr/>
          <p:nvPr userDrawn="1"/>
        </p:nvSpPr>
        <p:spPr>
          <a:xfrm>
            <a:off x="4341177" y="1523291"/>
            <a:ext cx="788384" cy="812316"/>
          </a:xfrm>
          <a:prstGeom prst="ellipse">
            <a:avLst/>
          </a:prstGeom>
          <a:noFill/>
          <a:ln w="952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9" name="Oval 98"/>
          <p:cNvSpPr/>
          <p:nvPr userDrawn="1"/>
        </p:nvSpPr>
        <p:spPr>
          <a:xfrm>
            <a:off x="1638865" y="1642237"/>
            <a:ext cx="788384" cy="812316"/>
          </a:xfrm>
          <a:prstGeom prst="ellipse">
            <a:avLst/>
          </a:prstGeom>
          <a:noFill/>
          <a:ln w="952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15" name="Oval 114"/>
          <p:cNvSpPr/>
          <p:nvPr userDrawn="1"/>
        </p:nvSpPr>
        <p:spPr>
          <a:xfrm>
            <a:off x="1261589" y="3585821"/>
            <a:ext cx="788384" cy="812316"/>
          </a:xfrm>
          <a:prstGeom prst="ellipse">
            <a:avLst/>
          </a:prstGeom>
          <a:noFill/>
          <a:ln w="952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19" name="Oval 118"/>
          <p:cNvSpPr/>
          <p:nvPr userDrawn="1"/>
        </p:nvSpPr>
        <p:spPr>
          <a:xfrm>
            <a:off x="364480" y="2507209"/>
            <a:ext cx="914400" cy="914400"/>
          </a:xfrm>
          <a:prstGeom prst="ellipse">
            <a:avLst/>
          </a:prstGeom>
          <a:noFill/>
          <a:ln w="952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11" name="Oval 110"/>
          <p:cNvSpPr/>
          <p:nvPr userDrawn="1"/>
        </p:nvSpPr>
        <p:spPr>
          <a:xfrm>
            <a:off x="3882657" y="2694667"/>
            <a:ext cx="788384" cy="812316"/>
          </a:xfrm>
          <a:prstGeom prst="ellipse">
            <a:avLst/>
          </a:prstGeom>
          <a:noFill/>
          <a:ln w="952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131802581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Content Master">
    <p:bg>
      <p:bgPr>
        <a:solidFill>
          <a:srgbClr val="EDEDED"/>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1" y="1"/>
          <a:ext cx="180999" cy="143985"/>
        </p:xfrm>
        <a:graphic>
          <a:graphicData uri="http://schemas.openxmlformats.org/presentationml/2006/ole">
            <mc:AlternateContent xmlns:mc="http://schemas.openxmlformats.org/markup-compatibility/2006">
              <mc:Choice xmlns:v="urn:schemas-microsoft-com:vml" Requires="v">
                <p:oleObj name="think-cell Slide" r:id="rId4" imgW="360" imgH="360" progId="">
                  <p:embed/>
                </p:oleObj>
              </mc:Choice>
              <mc:Fallback>
                <p:oleObj name="think-cell Slide" r:id="rId4" imgW="360" imgH="360" progId="">
                  <p:embed/>
                  <p:pic>
                    <p:nvPicPr>
                      <p:cNvPr id="4" name="Object 3"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1"/>
                        <a:ext cx="18099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2"/>
            </p:custDataLst>
          </p:nvPr>
        </p:nvSpPr>
        <p:spPr/>
        <p:txBody>
          <a:bodyPr/>
          <a:lstStyle>
            <a:lvl1pPr>
              <a:defRPr sz="2400"/>
            </a:lvl1pPr>
          </a:lstStyle>
          <a:p>
            <a:r>
              <a:rPr lang="en-US" noProof="0"/>
              <a:t>Click to edit Master title style</a:t>
            </a:r>
            <a:endParaRPr lang="en-US"/>
          </a:p>
        </p:txBody>
      </p:sp>
    </p:spTree>
    <p:extLst>
      <p:ext uri="{BB962C8B-B14F-4D97-AF65-F5344CB8AC3E}">
        <p14:creationId xmlns:p14="http://schemas.microsoft.com/office/powerpoint/2010/main" val="3738754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3.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1" name="Object 30" hidden="1"/>
          <p:cNvGraphicFramePr>
            <a:graphicFrameLocks noChangeAspect="1"/>
          </p:cNvGraphicFramePr>
          <p:nvPr userDrawn="1">
            <p:custDataLst>
              <p:tags r:id="rId14"/>
            </p:custDataLst>
            <p:extLst>
              <p:ext uri="{D42A27DB-BD31-4B8C-83A1-F6EECF244321}">
                <p14:modId xmlns:p14="http://schemas.microsoft.com/office/powerpoint/2010/main" val="8076581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15" imgW="270" imgH="270" progId="TCLayout.ActiveDocument.1">
                  <p:embed/>
                </p:oleObj>
              </mc:Choice>
              <mc:Fallback>
                <p:oleObj name="think-cell Slide" r:id="rId15" imgW="270" imgH="270" progId="TCLayout.ActiveDocument.1">
                  <p:embed/>
                  <p:pic>
                    <p:nvPicPr>
                      <p:cNvPr id="31" name="Object 30" hidden="1"/>
                      <p:cNvPicPr/>
                      <p:nvPr/>
                    </p:nvPicPr>
                    <p:blipFill>
                      <a:blip r:embed="rId16"/>
                      <a:stretch>
                        <a:fillRect/>
                      </a:stretch>
                    </p:blipFill>
                    <p:spPr>
                      <a:xfrm>
                        <a:off x="1588" y="1588"/>
                        <a:ext cx="1587" cy="1587"/>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17">
            <a:extLst>
              <a:ext uri="{96DAC541-7B7A-43D3-8B79-37D633B846F1}">
                <asvg:svgBlip xmlns:asvg="http://schemas.microsoft.com/office/drawing/2016/SVG/main" r:embed="rId18"/>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2295148"/>
      </p:ext>
    </p:extLst>
  </p:cSld>
  <p:clrMap bg1="lt1" tx1="dk1" bg2="lt2" tx2="dk2" accent1="accent1" accent2="accent2" accent3="accent3" accent4="accent4" accent5="accent5" accent6="accent6" hlink="hlink" folHlink="folHlink"/>
  <p:sldLayoutIdLst>
    <p:sldLayoutId id="2147483819" r:id="rId1"/>
    <p:sldLayoutId id="2147483822" r:id="rId2"/>
    <p:sldLayoutId id="2147483823"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Lst>
  <p:hf hdr="0"/>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100000"/>
        </a:lnSpc>
        <a:spcBef>
          <a:spcPts val="600"/>
        </a:spcBef>
        <a:spcAft>
          <a:spcPts val="0"/>
        </a:spcAft>
        <a:buFont typeface="Arial" panose="020B0604020202020204" pitchFamily="34" charset="0"/>
        <a:buNone/>
        <a:defRPr sz="1400" kern="1200">
          <a:solidFill>
            <a:schemeClr val="tx1"/>
          </a:solidFill>
          <a:latin typeface="+mn-lt"/>
          <a:ea typeface="+mn-ea"/>
          <a:cs typeface="+mn-cs"/>
        </a:defRPr>
      </a:lvl1pPr>
      <a:lvl2pPr marL="233363" indent="-228600" algn="l" defTabSz="914400" rtl="0" eaLnBrk="1" latinLnBrk="0" hangingPunct="1">
        <a:lnSpc>
          <a:spcPct val="100000"/>
        </a:lnSpc>
        <a:spcBef>
          <a:spcPts val="600"/>
        </a:spcBef>
        <a:spcAft>
          <a:spcPts val="0"/>
        </a:spcAft>
        <a:buClr>
          <a:schemeClr val="tx2"/>
        </a:buClr>
        <a:buFont typeface="Wingdings" panose="05000000000000000000" pitchFamily="2" charset="2"/>
        <a:buChar char="§"/>
        <a:defRPr sz="1400" kern="1200">
          <a:solidFill>
            <a:schemeClr val="tx1"/>
          </a:solidFill>
          <a:latin typeface="+mn-lt"/>
          <a:ea typeface="+mn-ea"/>
          <a:cs typeface="+mn-cs"/>
        </a:defRPr>
      </a:lvl2pPr>
      <a:lvl3pPr marL="457200" indent="-223838"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200" kern="1200" baseline="0">
          <a:solidFill>
            <a:schemeClr val="tx1"/>
          </a:solidFill>
          <a:latin typeface="+mn-lt"/>
          <a:ea typeface="+mn-ea"/>
          <a:cs typeface="+mn-cs"/>
        </a:defRPr>
      </a:lvl4pPr>
      <a:lvl5pPr marL="896938" indent="-179388" algn="l" defTabSz="914400" rtl="0" eaLnBrk="1" latinLnBrk="0" hangingPunct="1">
        <a:lnSpc>
          <a:spcPct val="100000"/>
        </a:lnSpc>
        <a:spcBef>
          <a:spcPts val="600"/>
        </a:spcBef>
        <a:buClr>
          <a:schemeClr val="tx2"/>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63.png"/><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3" Type="http://schemas.openxmlformats.org/officeDocument/2006/relationships/image" Target="../media/image74.png"/><Relationship Id="rId18" Type="http://schemas.openxmlformats.org/officeDocument/2006/relationships/image" Target="../media/image79.svg"/><Relationship Id="rId26" Type="http://schemas.openxmlformats.org/officeDocument/2006/relationships/image" Target="../media/image86.svg"/><Relationship Id="rId39" Type="http://schemas.openxmlformats.org/officeDocument/2006/relationships/image" Target="../media/image99.png"/><Relationship Id="rId21" Type="http://schemas.openxmlformats.org/officeDocument/2006/relationships/image" Target="../media/image82.png"/><Relationship Id="rId34" Type="http://schemas.openxmlformats.org/officeDocument/2006/relationships/image" Target="../media/image94.svg"/><Relationship Id="rId42" Type="http://schemas.openxmlformats.org/officeDocument/2006/relationships/image" Target="../media/image102.svg"/><Relationship Id="rId7" Type="http://schemas.openxmlformats.org/officeDocument/2006/relationships/image" Target="../media/image68.png"/><Relationship Id="rId2" Type="http://schemas.openxmlformats.org/officeDocument/2006/relationships/notesSlide" Target="../notesSlides/notesSlide8.xml"/><Relationship Id="rId16" Type="http://schemas.openxmlformats.org/officeDocument/2006/relationships/image" Target="../media/image77.svg"/><Relationship Id="rId29" Type="http://schemas.openxmlformats.org/officeDocument/2006/relationships/image" Target="../media/image89.png"/><Relationship Id="rId1" Type="http://schemas.openxmlformats.org/officeDocument/2006/relationships/slideLayout" Target="../slideLayouts/slideLayout5.xml"/><Relationship Id="rId6" Type="http://schemas.openxmlformats.org/officeDocument/2006/relationships/image" Target="../media/image67.svg"/><Relationship Id="rId11" Type="http://schemas.openxmlformats.org/officeDocument/2006/relationships/image" Target="../media/image72.png"/><Relationship Id="rId24" Type="http://schemas.openxmlformats.org/officeDocument/2006/relationships/image" Target="../media/image84.svg"/><Relationship Id="rId32" Type="http://schemas.openxmlformats.org/officeDocument/2006/relationships/image" Target="../media/image92.svg"/><Relationship Id="rId37" Type="http://schemas.openxmlformats.org/officeDocument/2006/relationships/image" Target="../media/image97.png"/><Relationship Id="rId40" Type="http://schemas.openxmlformats.org/officeDocument/2006/relationships/image" Target="../media/image100.svg"/><Relationship Id="rId45" Type="http://schemas.openxmlformats.org/officeDocument/2006/relationships/image" Target="../media/image105.svg"/><Relationship Id="rId5" Type="http://schemas.openxmlformats.org/officeDocument/2006/relationships/image" Target="../media/image66.png"/><Relationship Id="rId15" Type="http://schemas.openxmlformats.org/officeDocument/2006/relationships/image" Target="../media/image76.png"/><Relationship Id="rId23" Type="http://schemas.openxmlformats.org/officeDocument/2006/relationships/image" Target="../media/image57.png"/><Relationship Id="rId28" Type="http://schemas.openxmlformats.org/officeDocument/2006/relationships/image" Target="../media/image88.svg"/><Relationship Id="rId36" Type="http://schemas.openxmlformats.org/officeDocument/2006/relationships/image" Target="../media/image96.svg"/><Relationship Id="rId10" Type="http://schemas.openxmlformats.org/officeDocument/2006/relationships/image" Target="../media/image71.svg"/><Relationship Id="rId19" Type="http://schemas.openxmlformats.org/officeDocument/2006/relationships/image" Target="../media/image80.png"/><Relationship Id="rId31" Type="http://schemas.openxmlformats.org/officeDocument/2006/relationships/image" Target="../media/image91.png"/><Relationship Id="rId44" Type="http://schemas.openxmlformats.org/officeDocument/2006/relationships/image" Target="../media/image104.svg"/><Relationship Id="rId4" Type="http://schemas.openxmlformats.org/officeDocument/2006/relationships/image" Target="../media/image65.svg"/><Relationship Id="rId9" Type="http://schemas.openxmlformats.org/officeDocument/2006/relationships/image" Target="../media/image70.png"/><Relationship Id="rId14" Type="http://schemas.openxmlformats.org/officeDocument/2006/relationships/image" Target="../media/image75.svg"/><Relationship Id="rId22" Type="http://schemas.openxmlformats.org/officeDocument/2006/relationships/image" Target="../media/image83.svg"/><Relationship Id="rId27" Type="http://schemas.openxmlformats.org/officeDocument/2006/relationships/image" Target="../media/image87.png"/><Relationship Id="rId30" Type="http://schemas.openxmlformats.org/officeDocument/2006/relationships/image" Target="../media/image90.svg"/><Relationship Id="rId35" Type="http://schemas.openxmlformats.org/officeDocument/2006/relationships/image" Target="../media/image95.png"/><Relationship Id="rId43" Type="http://schemas.openxmlformats.org/officeDocument/2006/relationships/image" Target="../media/image103.png"/><Relationship Id="rId8" Type="http://schemas.openxmlformats.org/officeDocument/2006/relationships/image" Target="../media/image69.svg"/><Relationship Id="rId3" Type="http://schemas.openxmlformats.org/officeDocument/2006/relationships/image" Target="../media/image64.png"/><Relationship Id="rId12" Type="http://schemas.openxmlformats.org/officeDocument/2006/relationships/image" Target="../media/image73.svg"/><Relationship Id="rId17" Type="http://schemas.openxmlformats.org/officeDocument/2006/relationships/image" Target="../media/image78.png"/><Relationship Id="rId25" Type="http://schemas.openxmlformats.org/officeDocument/2006/relationships/image" Target="../media/image85.png"/><Relationship Id="rId33" Type="http://schemas.openxmlformats.org/officeDocument/2006/relationships/image" Target="../media/image93.png"/><Relationship Id="rId38" Type="http://schemas.openxmlformats.org/officeDocument/2006/relationships/image" Target="../media/image98.svg"/><Relationship Id="rId20" Type="http://schemas.openxmlformats.org/officeDocument/2006/relationships/image" Target="../media/image81.svg"/><Relationship Id="rId41" Type="http://schemas.openxmlformats.org/officeDocument/2006/relationships/image" Target="../media/image10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svg"/><Relationship Id="rId3" Type="http://schemas.openxmlformats.org/officeDocument/2006/relationships/image" Target="../media/image107.png"/><Relationship Id="rId7" Type="http://schemas.openxmlformats.org/officeDocument/2006/relationships/image" Target="../media/image111.png"/><Relationship Id="rId12" Type="http://schemas.openxmlformats.org/officeDocument/2006/relationships/image" Target="../media/image116.png"/><Relationship Id="rId2" Type="http://schemas.openxmlformats.org/officeDocument/2006/relationships/image" Target="../media/image106.png"/><Relationship Id="rId1" Type="http://schemas.openxmlformats.org/officeDocument/2006/relationships/slideLayout" Target="../slideLayouts/slideLayout11.xml"/><Relationship Id="rId6" Type="http://schemas.openxmlformats.org/officeDocument/2006/relationships/image" Target="../media/image110.jpeg"/><Relationship Id="rId11" Type="http://schemas.openxmlformats.org/officeDocument/2006/relationships/image" Target="../media/image115.sv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svg"/><Relationship Id="rId14" Type="http://schemas.openxmlformats.org/officeDocument/2006/relationships/image" Target="../media/image1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3" Type="http://schemas.openxmlformats.org/officeDocument/2006/relationships/chart" Target="../charts/chart1.xml"/><Relationship Id="rId18" Type="http://schemas.openxmlformats.org/officeDocument/2006/relationships/image" Target="../media/image24.png"/><Relationship Id="rId26" Type="http://schemas.openxmlformats.org/officeDocument/2006/relationships/image" Target="../media/image27.emf"/><Relationship Id="rId21" Type="http://schemas.openxmlformats.org/officeDocument/2006/relationships/hyperlink" Target="https://www.capgemini.com/our-company/all-our-brands/" TargetMode="External"/><Relationship Id="rId34" Type="http://schemas.openxmlformats.org/officeDocument/2006/relationships/image" Target="../media/image33.jpeg"/><Relationship Id="rId7" Type="http://schemas.openxmlformats.org/officeDocument/2006/relationships/image" Target="../media/image19.emf"/><Relationship Id="rId12" Type="http://schemas.openxmlformats.org/officeDocument/2006/relationships/image" Target="../media/image22.emf"/><Relationship Id="rId17" Type="http://schemas.openxmlformats.org/officeDocument/2006/relationships/hyperlink" Target="https://www.sogeti.com/" TargetMode="External"/><Relationship Id="rId25" Type="http://schemas.openxmlformats.org/officeDocument/2006/relationships/hyperlink" Target="https://www.capgemini.com/resources/automotive-smart-factories/" TargetMode="External"/><Relationship Id="rId33" Type="http://schemas.openxmlformats.org/officeDocument/2006/relationships/image" Target="../media/image32.jpeg"/><Relationship Id="rId38" Type="http://schemas.openxmlformats.org/officeDocument/2006/relationships/image" Target="../media/image36.png"/><Relationship Id="rId2" Type="http://schemas.openxmlformats.org/officeDocument/2006/relationships/slideLayout" Target="../slideLayouts/slideLayout10.xml"/><Relationship Id="rId16" Type="http://schemas.openxmlformats.org/officeDocument/2006/relationships/image" Target="../media/image23.png"/><Relationship Id="rId20" Type="http://schemas.openxmlformats.org/officeDocument/2006/relationships/hyperlink" Target="https://www.youtube.com/watch?v=qBsP1NenhEk&amp;t=3s" TargetMode="External"/><Relationship Id="rId29" Type="http://schemas.openxmlformats.org/officeDocument/2006/relationships/image" Target="../media/image29.png"/><Relationship Id="rId1" Type="http://schemas.openxmlformats.org/officeDocument/2006/relationships/tags" Target="../tags/tag14.xml"/><Relationship Id="rId6" Type="http://schemas.openxmlformats.org/officeDocument/2006/relationships/hyperlink" Target="https://www.capgemini.com/service/digital-transformation-review-11-artificial-intelligence-decoded/" TargetMode="External"/><Relationship Id="rId11" Type="http://schemas.openxmlformats.org/officeDocument/2006/relationships/hyperlink" Target="https://www.capgemini.com/resources/unlocking-the-business-value-of-iot-in-operations/" TargetMode="External"/><Relationship Id="rId24" Type="http://schemas.openxmlformats.org/officeDocument/2006/relationships/image" Target="../media/image26.emf"/><Relationship Id="rId32" Type="http://schemas.openxmlformats.org/officeDocument/2006/relationships/image" Target="../media/image31.jpeg"/><Relationship Id="rId37" Type="http://schemas.openxmlformats.org/officeDocument/2006/relationships/chart" Target="../charts/chart3.xml"/><Relationship Id="rId5" Type="http://schemas.openxmlformats.org/officeDocument/2006/relationships/image" Target="../media/image18.png"/><Relationship Id="rId15" Type="http://schemas.openxmlformats.org/officeDocument/2006/relationships/hyperlink" Target="https://www.capgemini.com/service/invent/" TargetMode="External"/><Relationship Id="rId23" Type="http://schemas.openxmlformats.org/officeDocument/2006/relationships/hyperlink" Target="https://www.capgemini.com/resources/seizing-the-gdpr-advantage/" TargetMode="External"/><Relationship Id="rId28" Type="http://schemas.openxmlformats.org/officeDocument/2006/relationships/hyperlink" Target="https://www.capgemini.com/research/building-the-retail-superstar-how-unleashing-ai-across-functions-offers-a-multi-billion-dollar-opportunity/" TargetMode="External"/><Relationship Id="rId36" Type="http://schemas.openxmlformats.org/officeDocument/2006/relationships/image" Target="../media/image35.png"/><Relationship Id="rId10" Type="http://schemas.openxmlformats.org/officeDocument/2006/relationships/image" Target="../media/image21.emf"/><Relationship Id="rId19" Type="http://schemas.openxmlformats.org/officeDocument/2006/relationships/image" Target="../media/image25.png"/><Relationship Id="rId31" Type="http://schemas.openxmlformats.org/officeDocument/2006/relationships/hyperlink" Target="https://www.capgemini.com/resources/ai-in-cx/" TargetMode="External"/><Relationship Id="rId4" Type="http://schemas.openxmlformats.org/officeDocument/2006/relationships/hyperlink" Target="https://www.capgemini.com/research/where-are-banks-and-insurers-on-their-digital-mastery-journey/" TargetMode="External"/><Relationship Id="rId9" Type="http://schemas.openxmlformats.org/officeDocument/2006/relationships/hyperlink" Target="https://www.capgemini.com/resources/cybersecurity-talent-gap/" TargetMode="External"/><Relationship Id="rId14" Type="http://schemas.openxmlformats.org/officeDocument/2006/relationships/chart" Target="../charts/chart2.xml"/><Relationship Id="rId22" Type="http://schemas.openxmlformats.org/officeDocument/2006/relationships/hyperlink" Target="https://www.capgemini.com/news/cri-ranked-no-1/" TargetMode="External"/><Relationship Id="rId27" Type="http://schemas.openxmlformats.org/officeDocument/2006/relationships/image" Target="../media/image28.png"/><Relationship Id="rId30" Type="http://schemas.openxmlformats.org/officeDocument/2006/relationships/image" Target="../media/image30.jpeg"/><Relationship Id="rId35" Type="http://schemas.openxmlformats.org/officeDocument/2006/relationships/image" Target="../media/image34.jpeg"/><Relationship Id="rId8" Type="http://schemas.openxmlformats.org/officeDocument/2006/relationships/image" Target="../media/image20.png"/><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42.jpeg"/><Relationship Id="rId13" Type="http://schemas.openxmlformats.org/officeDocument/2006/relationships/image" Target="../media/image46.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hyperlink" Target="//capgemini.sharepoint.com///capgemini.sharepoint.com/capgemini.sharepoint.com/capgemini.sharepoint.com/upload.wikimedia.org/wikipedia/commons/f/f5/Microsoft_logo_and_wordmark.svg" TargetMode="External"/><Relationship Id="rId16" Type="http://schemas.openxmlformats.org/officeDocument/2006/relationships/image" Target="../media/image49.emf"/><Relationship Id="rId1" Type="http://schemas.openxmlformats.org/officeDocument/2006/relationships/slideLayout" Target="../slideLayouts/slideLayout4.xml"/><Relationship Id="rId6" Type="http://schemas.openxmlformats.org/officeDocument/2006/relationships/image" Target="../media/image40.png"/><Relationship Id="rId11" Type="http://schemas.openxmlformats.org/officeDocument/2006/relationships/image" Target="../media/image44.png"/><Relationship Id="rId5" Type="http://schemas.openxmlformats.org/officeDocument/2006/relationships/image" Target="../media/image39.png"/><Relationship Id="rId15" Type="http://schemas.openxmlformats.org/officeDocument/2006/relationships/image" Target="../media/image48.png"/><Relationship Id="rId10" Type="http://schemas.openxmlformats.org/officeDocument/2006/relationships/hyperlink" Target="http://www.google.co.in/url?url=http://www.bryntum.com/blog/the-new-sauce-labs-integration/&amp;rct=j&amp;frm=1&amp;q=&amp;esrc=s&amp;sa=U&amp;ved=0CBUQwW4wAGoVChMIqf7Y06PrxwIVydSOCh0VQAjf&amp;usg=AFQjCNHk7epEuv5VPx4baO1GTjUIIH_xSQ" TargetMode="External"/><Relationship Id="rId4" Type="http://schemas.openxmlformats.org/officeDocument/2006/relationships/image" Target="../media/image38.jpeg"/><Relationship Id="rId9" Type="http://schemas.openxmlformats.org/officeDocument/2006/relationships/image" Target="../media/image43.png"/><Relationship Id="rId14" Type="http://schemas.openxmlformats.org/officeDocument/2006/relationships/image" Target="../media/image47.png"/></Relationships>
</file>

<file path=ppt/slides/_rels/slide8.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54.png"/><Relationship Id="rId4" Type="http://schemas.openxmlformats.org/officeDocument/2006/relationships/image" Target="../media/image5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p:cNvSpPr>
            <a:spLocks noGrp="1"/>
          </p:cNvSpPr>
          <p:nvPr>
            <p:ph type="ctrTitle"/>
          </p:nvPr>
        </p:nvSpPr>
        <p:spPr>
          <a:xfrm>
            <a:off x="407988" y="3429000"/>
            <a:ext cx="5566684" cy="1000889"/>
          </a:xfrm>
        </p:spPr>
        <p:txBody>
          <a:bodyPr/>
          <a:lstStyle/>
          <a:p>
            <a:r>
              <a:rPr lang="fr-FR" dirty="0"/>
              <a:t>GE Aviation </a:t>
            </a:r>
            <a:r>
              <a:rPr lang="fr-FR" dirty="0" err="1"/>
              <a:t>TCoE</a:t>
            </a:r>
            <a:endParaRPr lang="en-US" dirty="0"/>
          </a:p>
        </p:txBody>
      </p:sp>
      <p:sp>
        <p:nvSpPr>
          <p:cNvPr id="14" name="Subtitle 4"/>
          <p:cNvSpPr>
            <a:spLocks noGrp="1"/>
          </p:cNvSpPr>
          <p:nvPr>
            <p:ph type="subTitle" idx="1"/>
          </p:nvPr>
        </p:nvSpPr>
        <p:spPr/>
        <p:txBody>
          <a:bodyPr/>
          <a:lstStyle/>
          <a:p>
            <a:pPr lvl="0"/>
            <a:r>
              <a:rPr lang="fr-FR" dirty="0" err="1"/>
              <a:t>Feb</a:t>
            </a:r>
            <a:r>
              <a:rPr lang="fr-FR" dirty="0"/>
              <a:t> 2023</a:t>
            </a:r>
          </a:p>
        </p:txBody>
      </p:sp>
    </p:spTree>
    <p:extLst>
      <p:ext uri="{BB962C8B-B14F-4D97-AF65-F5344CB8AC3E}">
        <p14:creationId xmlns:p14="http://schemas.microsoft.com/office/powerpoint/2010/main" val="28205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Freeform 48"/>
          <p:cNvSpPr>
            <a:spLocks/>
          </p:cNvSpPr>
          <p:nvPr/>
        </p:nvSpPr>
        <p:spPr bwMode="auto">
          <a:xfrm>
            <a:off x="2256339" y="1993839"/>
            <a:ext cx="6290928" cy="1897151"/>
          </a:xfrm>
          <a:custGeom>
            <a:avLst/>
            <a:gdLst>
              <a:gd name="T0" fmla="*/ 10245 w 16816"/>
              <a:gd name="T1" fmla="*/ 5646 h 5648"/>
              <a:gd name="T2" fmla="*/ 1132 w 16816"/>
              <a:gd name="T3" fmla="*/ 5648 h 5648"/>
              <a:gd name="T4" fmla="*/ 0 w 16816"/>
              <a:gd name="T5" fmla="*/ 4517 h 5648"/>
              <a:gd name="T6" fmla="*/ 0 w 16816"/>
              <a:gd name="T7" fmla="*/ 1132 h 5648"/>
              <a:gd name="T8" fmla="*/ 1132 w 16816"/>
              <a:gd name="T9" fmla="*/ 0 h 5648"/>
              <a:gd name="T10" fmla="*/ 16816 w 16816"/>
              <a:gd name="T11" fmla="*/ 0 h 5648"/>
            </a:gdLst>
            <a:ahLst/>
            <a:cxnLst>
              <a:cxn ang="0">
                <a:pos x="T0" y="T1"/>
              </a:cxn>
              <a:cxn ang="0">
                <a:pos x="T2" y="T3"/>
              </a:cxn>
              <a:cxn ang="0">
                <a:pos x="T4" y="T5"/>
              </a:cxn>
              <a:cxn ang="0">
                <a:pos x="T6" y="T7"/>
              </a:cxn>
              <a:cxn ang="0">
                <a:pos x="T8" y="T9"/>
              </a:cxn>
              <a:cxn ang="0">
                <a:pos x="T10" y="T11"/>
              </a:cxn>
            </a:cxnLst>
            <a:rect l="0" t="0" r="r" b="b"/>
            <a:pathLst>
              <a:path w="16816" h="5648">
                <a:moveTo>
                  <a:pt x="10245" y="5646"/>
                </a:moveTo>
                <a:lnTo>
                  <a:pt x="1132" y="5648"/>
                </a:lnTo>
                <a:cubicBezTo>
                  <a:pt x="507" y="5648"/>
                  <a:pt x="0" y="5142"/>
                  <a:pt x="0" y="4517"/>
                </a:cubicBezTo>
                <a:lnTo>
                  <a:pt x="0" y="1132"/>
                </a:lnTo>
                <a:cubicBezTo>
                  <a:pt x="0" y="507"/>
                  <a:pt x="507" y="0"/>
                  <a:pt x="1132" y="0"/>
                </a:cubicBezTo>
                <a:lnTo>
                  <a:pt x="16816" y="0"/>
                </a:lnTo>
              </a:path>
            </a:pathLst>
          </a:custGeom>
          <a:noFill/>
          <a:ln w="385763" cap="rnd">
            <a:solidFill>
              <a:srgbClr val="ECECEC">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Verdana"/>
            </a:endParaRPr>
          </a:p>
        </p:txBody>
      </p:sp>
      <p:sp>
        <p:nvSpPr>
          <p:cNvPr id="84" name="Freeform 47"/>
          <p:cNvSpPr>
            <a:spLocks/>
          </p:cNvSpPr>
          <p:nvPr/>
        </p:nvSpPr>
        <p:spPr bwMode="auto">
          <a:xfrm>
            <a:off x="3364458" y="3889329"/>
            <a:ext cx="6292467" cy="1897151"/>
          </a:xfrm>
          <a:custGeom>
            <a:avLst/>
            <a:gdLst>
              <a:gd name="T0" fmla="*/ 6574 w 16820"/>
              <a:gd name="T1" fmla="*/ 5646 h 5648"/>
              <a:gd name="T2" fmla="*/ 15688 w 16820"/>
              <a:gd name="T3" fmla="*/ 5648 h 5648"/>
              <a:gd name="T4" fmla="*/ 16820 w 16820"/>
              <a:gd name="T5" fmla="*/ 4517 h 5648"/>
              <a:gd name="T6" fmla="*/ 16820 w 16820"/>
              <a:gd name="T7" fmla="*/ 1132 h 5648"/>
              <a:gd name="T8" fmla="*/ 15688 w 16820"/>
              <a:gd name="T9" fmla="*/ 0 h 5648"/>
              <a:gd name="T10" fmla="*/ 0 w 16820"/>
              <a:gd name="T11" fmla="*/ 0 h 5648"/>
            </a:gdLst>
            <a:ahLst/>
            <a:cxnLst>
              <a:cxn ang="0">
                <a:pos x="T0" y="T1"/>
              </a:cxn>
              <a:cxn ang="0">
                <a:pos x="T2" y="T3"/>
              </a:cxn>
              <a:cxn ang="0">
                <a:pos x="T4" y="T5"/>
              </a:cxn>
              <a:cxn ang="0">
                <a:pos x="T6" y="T7"/>
              </a:cxn>
              <a:cxn ang="0">
                <a:pos x="T8" y="T9"/>
              </a:cxn>
              <a:cxn ang="0">
                <a:pos x="T10" y="T11"/>
              </a:cxn>
            </a:cxnLst>
            <a:rect l="0" t="0" r="r" b="b"/>
            <a:pathLst>
              <a:path w="16820" h="5648">
                <a:moveTo>
                  <a:pt x="6574" y="5646"/>
                </a:moveTo>
                <a:lnTo>
                  <a:pt x="15688" y="5648"/>
                </a:lnTo>
                <a:cubicBezTo>
                  <a:pt x="16314" y="5648"/>
                  <a:pt x="16820" y="5142"/>
                  <a:pt x="16820" y="4517"/>
                </a:cubicBezTo>
                <a:lnTo>
                  <a:pt x="16820" y="1132"/>
                </a:lnTo>
                <a:cubicBezTo>
                  <a:pt x="16820" y="507"/>
                  <a:pt x="16314" y="0"/>
                  <a:pt x="15688" y="0"/>
                </a:cubicBezTo>
                <a:lnTo>
                  <a:pt x="0" y="0"/>
                </a:lnTo>
              </a:path>
            </a:pathLst>
          </a:custGeom>
          <a:noFill/>
          <a:ln w="385763" cap="rnd">
            <a:solidFill>
              <a:srgbClr val="ECECEC">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Verdana"/>
            </a:endParaRPr>
          </a:p>
        </p:txBody>
      </p:sp>
      <p:sp>
        <p:nvSpPr>
          <p:cNvPr id="85" name="Freeform 46"/>
          <p:cNvSpPr>
            <a:spLocks/>
          </p:cNvSpPr>
          <p:nvPr/>
        </p:nvSpPr>
        <p:spPr bwMode="auto">
          <a:xfrm>
            <a:off x="489741" y="5786480"/>
            <a:ext cx="5495636" cy="0"/>
          </a:xfrm>
          <a:custGeom>
            <a:avLst/>
            <a:gdLst>
              <a:gd name="T0" fmla="*/ 0 w 16852"/>
              <a:gd name="T1" fmla="*/ 3244 h 3244"/>
              <a:gd name="T2" fmla="*/ 31 w 16852"/>
              <a:gd name="T3" fmla="*/ 1134 h 3244"/>
              <a:gd name="T4" fmla="*/ 1163 w 16852"/>
              <a:gd name="T5" fmla="*/ 0 h 3244"/>
              <a:gd name="T6" fmla="*/ 16852 w 16852"/>
              <a:gd name="T7" fmla="*/ 0 h 3244"/>
              <a:gd name="connsiteX0" fmla="*/ 0 w 9982"/>
              <a:gd name="connsiteY0" fmla="*/ 3496 h 3496"/>
              <a:gd name="connsiteX1" fmla="*/ 672 w 9982"/>
              <a:gd name="connsiteY1" fmla="*/ 0 h 3496"/>
              <a:gd name="connsiteX2" fmla="*/ 9982 w 9982"/>
              <a:gd name="connsiteY2" fmla="*/ 0 h 3496"/>
              <a:gd name="connsiteX0" fmla="*/ 0 w 9327"/>
              <a:gd name="connsiteY0" fmla="*/ 0 h 0"/>
              <a:gd name="connsiteX1" fmla="*/ 9327 w 9327"/>
              <a:gd name="connsiteY1" fmla="*/ 0 h 0"/>
            </a:gdLst>
            <a:ahLst/>
            <a:cxnLst>
              <a:cxn ang="0">
                <a:pos x="connsiteX0" y="connsiteY0"/>
              </a:cxn>
              <a:cxn ang="0">
                <a:pos x="connsiteX1" y="connsiteY1"/>
              </a:cxn>
            </a:cxnLst>
            <a:rect l="l" t="t" r="r" b="b"/>
            <a:pathLst>
              <a:path w="9327">
                <a:moveTo>
                  <a:pt x="0" y="0"/>
                </a:moveTo>
                <a:lnTo>
                  <a:pt x="9327" y="0"/>
                </a:lnTo>
              </a:path>
            </a:pathLst>
          </a:custGeom>
          <a:noFill/>
          <a:ln w="385763" cap="sq">
            <a:solidFill>
              <a:srgbClr val="ECECEC">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Verdana"/>
            </a:endParaRPr>
          </a:p>
        </p:txBody>
      </p:sp>
      <p:cxnSp>
        <p:nvCxnSpPr>
          <p:cNvPr id="86" name="Straight Connector 85"/>
          <p:cNvCxnSpPr/>
          <p:nvPr/>
        </p:nvCxnSpPr>
        <p:spPr>
          <a:xfrm flipH="1">
            <a:off x="340874" y="5788190"/>
            <a:ext cx="3021026" cy="0"/>
          </a:xfrm>
          <a:prstGeom prst="line">
            <a:avLst/>
          </a:prstGeom>
          <a:solidFill>
            <a:srgbClr val="FFFFFF"/>
          </a:solidFill>
          <a:ln w="15875" cap="rnd">
            <a:solidFill>
              <a:srgbClr val="FFFFFF"/>
            </a:solidFill>
            <a:prstDash val="sysDash"/>
            <a:round/>
            <a:headEnd/>
            <a:tailEnd/>
          </a:ln>
        </p:spPr>
      </p:cxnSp>
      <p:sp>
        <p:nvSpPr>
          <p:cNvPr id="87" name="Freeform 48"/>
          <p:cNvSpPr>
            <a:spLocks/>
          </p:cNvSpPr>
          <p:nvPr/>
        </p:nvSpPr>
        <p:spPr bwMode="auto">
          <a:xfrm flipH="1" flipV="1">
            <a:off x="3366907" y="3891534"/>
            <a:ext cx="6293971" cy="1897151"/>
          </a:xfrm>
          <a:custGeom>
            <a:avLst/>
            <a:gdLst>
              <a:gd name="T0" fmla="*/ 10245 w 16816"/>
              <a:gd name="T1" fmla="*/ 5646 h 5648"/>
              <a:gd name="T2" fmla="*/ 1132 w 16816"/>
              <a:gd name="T3" fmla="*/ 5648 h 5648"/>
              <a:gd name="T4" fmla="*/ 0 w 16816"/>
              <a:gd name="T5" fmla="*/ 4517 h 5648"/>
              <a:gd name="T6" fmla="*/ 0 w 16816"/>
              <a:gd name="T7" fmla="*/ 1132 h 5648"/>
              <a:gd name="T8" fmla="*/ 1132 w 16816"/>
              <a:gd name="T9" fmla="*/ 0 h 5648"/>
              <a:gd name="T10" fmla="*/ 16816 w 16816"/>
              <a:gd name="T11" fmla="*/ 0 h 5648"/>
              <a:gd name="connsiteX0" fmla="*/ 5535 w 10000"/>
              <a:gd name="connsiteY0" fmla="*/ 9996 h 10000"/>
              <a:gd name="connsiteX1" fmla="*/ 673 w 10000"/>
              <a:gd name="connsiteY1" fmla="*/ 10000 h 10000"/>
              <a:gd name="connsiteX2" fmla="*/ 0 w 10000"/>
              <a:gd name="connsiteY2" fmla="*/ 7998 h 10000"/>
              <a:gd name="connsiteX3" fmla="*/ 0 w 10000"/>
              <a:gd name="connsiteY3" fmla="*/ 2004 h 10000"/>
              <a:gd name="connsiteX4" fmla="*/ 673 w 10000"/>
              <a:gd name="connsiteY4" fmla="*/ 0 h 10000"/>
              <a:gd name="connsiteX5" fmla="*/ 10000 w 10000"/>
              <a:gd name="connsiteY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5535" y="9996"/>
                </a:moveTo>
                <a:lnTo>
                  <a:pt x="673" y="10000"/>
                </a:lnTo>
                <a:cubicBezTo>
                  <a:pt x="301" y="10000"/>
                  <a:pt x="0" y="9104"/>
                  <a:pt x="0" y="7998"/>
                </a:cubicBezTo>
                <a:lnTo>
                  <a:pt x="0" y="2004"/>
                </a:lnTo>
                <a:cubicBezTo>
                  <a:pt x="0" y="898"/>
                  <a:pt x="301" y="0"/>
                  <a:pt x="673" y="0"/>
                </a:cubicBezTo>
                <a:lnTo>
                  <a:pt x="10000" y="0"/>
                </a:lnTo>
              </a:path>
            </a:pathLst>
          </a:custGeom>
          <a:noFill/>
          <a:ln w="15875" cap="rnd">
            <a:solidFill>
              <a:srgbClr val="ECECEC"/>
            </a:solidFill>
            <a:prstDash val="sys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Verdana"/>
            </a:endParaRPr>
          </a:p>
        </p:txBody>
      </p:sp>
      <p:sp>
        <p:nvSpPr>
          <p:cNvPr id="88" name="Freeform 48"/>
          <p:cNvSpPr>
            <a:spLocks/>
          </p:cNvSpPr>
          <p:nvPr/>
        </p:nvSpPr>
        <p:spPr bwMode="auto">
          <a:xfrm>
            <a:off x="2263229" y="1992724"/>
            <a:ext cx="6322298" cy="1897151"/>
          </a:xfrm>
          <a:custGeom>
            <a:avLst/>
            <a:gdLst>
              <a:gd name="T0" fmla="*/ 10245 w 16816"/>
              <a:gd name="T1" fmla="*/ 5646 h 5648"/>
              <a:gd name="T2" fmla="*/ 1132 w 16816"/>
              <a:gd name="T3" fmla="*/ 5648 h 5648"/>
              <a:gd name="T4" fmla="*/ 0 w 16816"/>
              <a:gd name="T5" fmla="*/ 4517 h 5648"/>
              <a:gd name="T6" fmla="*/ 0 w 16816"/>
              <a:gd name="T7" fmla="*/ 1132 h 5648"/>
              <a:gd name="T8" fmla="*/ 1132 w 16816"/>
              <a:gd name="T9" fmla="*/ 0 h 5648"/>
              <a:gd name="T10" fmla="*/ 16816 w 16816"/>
              <a:gd name="T11" fmla="*/ 0 h 5648"/>
            </a:gdLst>
            <a:ahLst/>
            <a:cxnLst>
              <a:cxn ang="0">
                <a:pos x="T0" y="T1"/>
              </a:cxn>
              <a:cxn ang="0">
                <a:pos x="T2" y="T3"/>
              </a:cxn>
              <a:cxn ang="0">
                <a:pos x="T4" y="T5"/>
              </a:cxn>
              <a:cxn ang="0">
                <a:pos x="T6" y="T7"/>
              </a:cxn>
              <a:cxn ang="0">
                <a:pos x="T8" y="T9"/>
              </a:cxn>
              <a:cxn ang="0">
                <a:pos x="T10" y="T11"/>
              </a:cxn>
            </a:cxnLst>
            <a:rect l="0" t="0" r="r" b="b"/>
            <a:pathLst>
              <a:path w="16816" h="5648">
                <a:moveTo>
                  <a:pt x="10245" y="5646"/>
                </a:moveTo>
                <a:lnTo>
                  <a:pt x="1132" y="5648"/>
                </a:lnTo>
                <a:cubicBezTo>
                  <a:pt x="507" y="5648"/>
                  <a:pt x="0" y="5142"/>
                  <a:pt x="0" y="4517"/>
                </a:cubicBezTo>
                <a:lnTo>
                  <a:pt x="0" y="1132"/>
                </a:lnTo>
                <a:cubicBezTo>
                  <a:pt x="0" y="507"/>
                  <a:pt x="507" y="0"/>
                  <a:pt x="1132" y="0"/>
                </a:cubicBezTo>
                <a:lnTo>
                  <a:pt x="16816" y="0"/>
                </a:lnTo>
              </a:path>
            </a:pathLst>
          </a:custGeom>
          <a:noFill/>
          <a:ln w="15875" cap="rnd">
            <a:solidFill>
              <a:srgbClr val="ECECEC"/>
            </a:solidFill>
            <a:prstDash val="sys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Verdana"/>
            </a:endParaRPr>
          </a:p>
        </p:txBody>
      </p:sp>
      <p:pic>
        <p:nvPicPr>
          <p:cNvPr id="89" name="Picture 88"/>
          <p:cNvPicPr>
            <a:picLocks noChangeAspect="1"/>
          </p:cNvPicPr>
          <p:nvPr/>
        </p:nvPicPr>
        <p:blipFill rotWithShape="1">
          <a:blip r:embed="rId2" cstate="email">
            <a:duotone>
              <a:srgbClr val="0070AD">
                <a:shade val="45000"/>
                <a:satMod val="135000"/>
              </a:srgbClr>
              <a:prstClr val="white"/>
            </a:duotone>
            <a:extLst>
              <a:ext uri="{28A0092B-C50C-407E-A947-70E740481C1C}">
                <a14:useLocalDpi xmlns:a14="http://schemas.microsoft.com/office/drawing/2010/main"/>
              </a:ext>
            </a:extLst>
          </a:blip>
          <a:srcRect r="45670" b="33681"/>
          <a:stretch/>
        </p:blipFill>
        <p:spPr>
          <a:xfrm>
            <a:off x="1160225" y="4498252"/>
            <a:ext cx="2345748" cy="1004326"/>
          </a:xfrm>
          <a:prstGeom prst="rect">
            <a:avLst/>
          </a:prstGeom>
        </p:spPr>
      </p:pic>
      <p:sp>
        <p:nvSpPr>
          <p:cNvPr id="90" name="AutoShape 3"/>
          <p:cNvSpPr>
            <a:spLocks noChangeAspect="1" noChangeArrowheads="1" noTextEdit="1"/>
          </p:cNvSpPr>
          <p:nvPr/>
        </p:nvSpPr>
        <p:spPr bwMode="auto">
          <a:xfrm>
            <a:off x="5745102" y="3457593"/>
            <a:ext cx="938715" cy="852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prstClr val="black"/>
              </a:solidFill>
              <a:latin typeface="Verdana"/>
            </a:endParaRPr>
          </a:p>
        </p:txBody>
      </p:sp>
      <p:sp>
        <p:nvSpPr>
          <p:cNvPr id="91" name="TextBox 90"/>
          <p:cNvSpPr txBox="1"/>
          <p:nvPr/>
        </p:nvSpPr>
        <p:spPr>
          <a:xfrm>
            <a:off x="1056389" y="6203578"/>
            <a:ext cx="3040123" cy="553998"/>
          </a:xfrm>
          <a:prstGeom prst="rect">
            <a:avLst/>
          </a:prstGeom>
          <a:noFill/>
        </p:spPr>
        <p:txBody>
          <a:bodyPr wrap="square" lIns="0" tIns="0" rIns="0" bIns="0" rtlCol="0" anchor="t" anchorCtr="0">
            <a:noAutofit/>
          </a:bodyPr>
          <a:lstStyle>
            <a:defPPr>
              <a:defRPr lang="pt-PT"/>
            </a:defPPr>
            <a:lvl1pPr marL="171450" marR="0" lvl="0" indent="-171450" fontAlgn="auto">
              <a:lnSpc>
                <a:spcPct val="100000"/>
              </a:lnSpc>
              <a:spcBef>
                <a:spcPts val="0"/>
              </a:spcBef>
              <a:spcAft>
                <a:spcPts val="0"/>
              </a:spcAft>
              <a:buClr>
                <a:schemeClr val="accent1"/>
              </a:buClr>
              <a:buSzTx/>
              <a:buFont typeface="Wingdings" panose="05000000000000000000" pitchFamily="2" charset="2"/>
              <a:buChar char="§"/>
              <a:tabLst/>
              <a:defRPr kumimoji="0" sz="1000" b="0" i="0" u="none" strike="noStrike" cap="none" spc="0" normalizeH="0" baseline="0">
                <a:ln>
                  <a:noFill/>
                </a:ln>
                <a:solidFill>
                  <a:prstClr val="black"/>
                </a:solidFill>
                <a:effectLst/>
                <a:uLnTx/>
                <a:uFillTx/>
                <a:latin typeface="Verdana"/>
              </a:defRPr>
            </a:lvl1pPr>
          </a:lstStyle>
          <a:p>
            <a:pPr>
              <a:buClr>
                <a:srgbClr val="0070AD"/>
              </a:buClr>
              <a:defRPr/>
            </a:pPr>
            <a:r>
              <a:rPr lang="en-US" sz="900" kern="0" dirty="0"/>
              <a:t>Structured and time-bound roadmap </a:t>
            </a:r>
          </a:p>
          <a:p>
            <a:pPr>
              <a:buClr>
                <a:srgbClr val="0070AD"/>
              </a:buClr>
              <a:defRPr/>
            </a:pPr>
            <a:r>
              <a:rPr lang="en-US" sz="900" kern="0" dirty="0"/>
              <a:t>Testing to Quality Engineering Transformation planning</a:t>
            </a:r>
          </a:p>
          <a:p>
            <a:pPr marL="171450" marR="0" lvl="0" indent="-171450" defTabSz="914400" eaLnBrk="1" fontAlgn="auto" latinLnBrk="0" hangingPunct="1">
              <a:lnSpc>
                <a:spcPct val="100000"/>
              </a:lnSpc>
              <a:spcBef>
                <a:spcPts val="0"/>
              </a:spcBef>
              <a:spcAft>
                <a:spcPts val="0"/>
              </a:spcAft>
              <a:buClr>
                <a:srgbClr val="0070AD"/>
              </a:buClr>
              <a:buSzTx/>
              <a:buFont typeface="Wingdings" panose="05000000000000000000" pitchFamily="2" charset="2"/>
              <a:buChar char="§"/>
              <a:tabLst/>
              <a:defRPr/>
            </a:pPr>
            <a:endParaRPr kumimoji="0" lang="en-US" sz="900" b="0" i="0" u="none" strike="noStrike" kern="0" cap="none" spc="0" normalizeH="0" baseline="0" noProof="0" dirty="0">
              <a:ln>
                <a:noFill/>
              </a:ln>
              <a:solidFill>
                <a:prstClr val="black"/>
              </a:solidFill>
              <a:effectLst/>
              <a:uLnTx/>
              <a:uFillTx/>
              <a:latin typeface="Verdana"/>
            </a:endParaRPr>
          </a:p>
        </p:txBody>
      </p:sp>
      <p:grpSp>
        <p:nvGrpSpPr>
          <p:cNvPr id="92" name="Group 91">
            <a:extLst>
              <a:ext uri="{FF2B5EF4-FFF2-40B4-BE49-F238E27FC236}">
                <a16:creationId xmlns:a16="http://schemas.microsoft.com/office/drawing/2014/main" id="{1DFB590C-172A-4D9A-89E7-814B84E6B4A6}"/>
              </a:ext>
            </a:extLst>
          </p:cNvPr>
          <p:cNvGrpSpPr/>
          <p:nvPr/>
        </p:nvGrpSpPr>
        <p:grpSpPr>
          <a:xfrm>
            <a:off x="9882624" y="3925831"/>
            <a:ext cx="771823" cy="711396"/>
            <a:chOff x="6573817" y="2387474"/>
            <a:chExt cx="1121112" cy="1117278"/>
          </a:xfrm>
        </p:grpSpPr>
        <p:sp>
          <p:nvSpPr>
            <p:cNvPr id="93" name="Freeform 243"/>
            <p:cNvSpPr>
              <a:spLocks noEditPoints="1"/>
            </p:cNvSpPr>
            <p:nvPr/>
          </p:nvSpPr>
          <p:spPr bwMode="auto">
            <a:xfrm>
              <a:off x="6573817" y="2387474"/>
              <a:ext cx="1056912" cy="1117277"/>
            </a:xfrm>
            <a:custGeom>
              <a:avLst/>
              <a:gdLst>
                <a:gd name="T0" fmla="*/ 742 w 800"/>
                <a:gd name="T1" fmla="*/ 300 h 844"/>
                <a:gd name="T2" fmla="*/ 507 w 800"/>
                <a:gd name="T3" fmla="*/ 236 h 844"/>
                <a:gd name="T4" fmla="*/ 378 w 800"/>
                <a:gd name="T5" fmla="*/ 202 h 844"/>
                <a:gd name="T6" fmla="*/ 321 w 800"/>
                <a:gd name="T7" fmla="*/ 187 h 844"/>
                <a:gd name="T8" fmla="*/ 318 w 800"/>
                <a:gd name="T9" fmla="*/ 174 h 844"/>
                <a:gd name="T10" fmla="*/ 258 w 800"/>
                <a:gd name="T11" fmla="*/ 134 h 844"/>
                <a:gd name="T12" fmla="*/ 191 w 800"/>
                <a:gd name="T13" fmla="*/ 0 h 844"/>
                <a:gd name="T14" fmla="*/ 47 w 800"/>
                <a:gd name="T15" fmla="*/ 256 h 844"/>
                <a:gd name="T16" fmla="*/ 180 w 800"/>
                <a:gd name="T17" fmla="*/ 220 h 844"/>
                <a:gd name="T18" fmla="*/ 274 w 800"/>
                <a:gd name="T19" fmla="*/ 221 h 844"/>
                <a:gd name="T20" fmla="*/ 312 w 800"/>
                <a:gd name="T21" fmla="*/ 223 h 844"/>
                <a:gd name="T22" fmla="*/ 369 w 800"/>
                <a:gd name="T23" fmla="*/ 234 h 844"/>
                <a:gd name="T24" fmla="*/ 394 w 800"/>
                <a:gd name="T25" fmla="*/ 288 h 844"/>
                <a:gd name="T26" fmla="*/ 293 w 800"/>
                <a:gd name="T27" fmla="*/ 844 h 844"/>
                <a:gd name="T28" fmla="*/ 438 w 800"/>
                <a:gd name="T29" fmla="*/ 730 h 844"/>
                <a:gd name="T30" fmla="*/ 583 w 800"/>
                <a:gd name="T31" fmla="*/ 844 h 844"/>
                <a:gd name="T32" fmla="*/ 482 w 800"/>
                <a:gd name="T33" fmla="*/ 288 h 844"/>
                <a:gd name="T34" fmla="*/ 733 w 800"/>
                <a:gd name="T35" fmla="*/ 332 h 844"/>
                <a:gd name="T36" fmla="*/ 795 w 800"/>
                <a:gd name="T37" fmla="*/ 331 h 844"/>
                <a:gd name="T38" fmla="*/ 368 w 800"/>
                <a:gd name="T39" fmla="*/ 580 h 844"/>
                <a:gd name="T40" fmla="*/ 356 w 800"/>
                <a:gd name="T41" fmla="*/ 622 h 844"/>
                <a:gd name="T42" fmla="*/ 318 w 800"/>
                <a:gd name="T43" fmla="*/ 754 h 844"/>
                <a:gd name="T44" fmla="*/ 408 w 800"/>
                <a:gd name="T45" fmla="*/ 717 h 844"/>
                <a:gd name="T46" fmla="*/ 558 w 800"/>
                <a:gd name="T47" fmla="*/ 754 h 844"/>
                <a:gd name="T48" fmla="*/ 539 w 800"/>
                <a:gd name="T49" fmla="*/ 688 h 844"/>
                <a:gd name="T50" fmla="*/ 533 w 800"/>
                <a:gd name="T51" fmla="*/ 666 h 844"/>
                <a:gd name="T52" fmla="*/ 343 w 800"/>
                <a:gd name="T53" fmla="*/ 666 h 844"/>
                <a:gd name="T54" fmla="*/ 442 w 800"/>
                <a:gd name="T55" fmla="*/ 611 h 844"/>
                <a:gd name="T56" fmla="*/ 533 w 800"/>
                <a:gd name="T57" fmla="*/ 666 h 844"/>
                <a:gd name="T58" fmla="*/ 472 w 800"/>
                <a:gd name="T59" fmla="*/ 598 h 844"/>
                <a:gd name="T60" fmla="*/ 519 w 800"/>
                <a:gd name="T61" fmla="*/ 618 h 844"/>
                <a:gd name="T62" fmla="*/ 442 w 800"/>
                <a:gd name="T63" fmla="*/ 586 h 844"/>
                <a:gd name="T64" fmla="*/ 416 w 800"/>
                <a:gd name="T65" fmla="*/ 411 h 844"/>
                <a:gd name="T66" fmla="*/ 460 w 800"/>
                <a:gd name="T67" fmla="*/ 411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0" h="844">
                  <a:moveTo>
                    <a:pt x="772" y="292"/>
                  </a:moveTo>
                  <a:cubicBezTo>
                    <a:pt x="761" y="289"/>
                    <a:pt x="750" y="292"/>
                    <a:pt x="742" y="300"/>
                  </a:cubicBezTo>
                  <a:cubicBezTo>
                    <a:pt x="507" y="237"/>
                    <a:pt x="507" y="237"/>
                    <a:pt x="507" y="237"/>
                  </a:cubicBezTo>
                  <a:cubicBezTo>
                    <a:pt x="507" y="236"/>
                    <a:pt x="507" y="236"/>
                    <a:pt x="507" y="236"/>
                  </a:cubicBezTo>
                  <a:cubicBezTo>
                    <a:pt x="507" y="198"/>
                    <a:pt x="476" y="167"/>
                    <a:pt x="438" y="167"/>
                  </a:cubicBezTo>
                  <a:cubicBezTo>
                    <a:pt x="412" y="167"/>
                    <a:pt x="390" y="181"/>
                    <a:pt x="378" y="202"/>
                  </a:cubicBezTo>
                  <a:cubicBezTo>
                    <a:pt x="321" y="187"/>
                    <a:pt x="321" y="187"/>
                    <a:pt x="321" y="187"/>
                  </a:cubicBezTo>
                  <a:cubicBezTo>
                    <a:pt x="321" y="187"/>
                    <a:pt x="321" y="187"/>
                    <a:pt x="321" y="187"/>
                  </a:cubicBezTo>
                  <a:cubicBezTo>
                    <a:pt x="322" y="183"/>
                    <a:pt x="322" y="183"/>
                    <a:pt x="322" y="183"/>
                  </a:cubicBezTo>
                  <a:cubicBezTo>
                    <a:pt x="323" y="179"/>
                    <a:pt x="321" y="175"/>
                    <a:pt x="318" y="174"/>
                  </a:cubicBezTo>
                  <a:cubicBezTo>
                    <a:pt x="288" y="166"/>
                    <a:pt x="288" y="166"/>
                    <a:pt x="288" y="166"/>
                  </a:cubicBezTo>
                  <a:cubicBezTo>
                    <a:pt x="284" y="151"/>
                    <a:pt x="273" y="139"/>
                    <a:pt x="258" y="134"/>
                  </a:cubicBezTo>
                  <a:cubicBezTo>
                    <a:pt x="207" y="120"/>
                    <a:pt x="207" y="120"/>
                    <a:pt x="207" y="120"/>
                  </a:cubicBezTo>
                  <a:cubicBezTo>
                    <a:pt x="191" y="0"/>
                    <a:pt x="191" y="0"/>
                    <a:pt x="191" y="0"/>
                  </a:cubicBezTo>
                  <a:cubicBezTo>
                    <a:pt x="163" y="0"/>
                    <a:pt x="135" y="8"/>
                    <a:pt x="110" y="22"/>
                  </a:cubicBezTo>
                  <a:cubicBezTo>
                    <a:pt x="28" y="70"/>
                    <a:pt x="0" y="174"/>
                    <a:pt x="47" y="256"/>
                  </a:cubicBezTo>
                  <a:cubicBezTo>
                    <a:pt x="62" y="282"/>
                    <a:pt x="82" y="302"/>
                    <a:pt x="106" y="316"/>
                  </a:cubicBezTo>
                  <a:cubicBezTo>
                    <a:pt x="180" y="220"/>
                    <a:pt x="180" y="220"/>
                    <a:pt x="180" y="220"/>
                  </a:cubicBezTo>
                  <a:cubicBezTo>
                    <a:pt x="232" y="234"/>
                    <a:pt x="232" y="234"/>
                    <a:pt x="232" y="234"/>
                  </a:cubicBezTo>
                  <a:cubicBezTo>
                    <a:pt x="247" y="237"/>
                    <a:pt x="262" y="232"/>
                    <a:pt x="274" y="221"/>
                  </a:cubicBezTo>
                  <a:cubicBezTo>
                    <a:pt x="303" y="229"/>
                    <a:pt x="303" y="229"/>
                    <a:pt x="303" y="229"/>
                  </a:cubicBezTo>
                  <a:cubicBezTo>
                    <a:pt x="307" y="230"/>
                    <a:pt x="311" y="227"/>
                    <a:pt x="312" y="223"/>
                  </a:cubicBezTo>
                  <a:cubicBezTo>
                    <a:pt x="313" y="219"/>
                    <a:pt x="313" y="219"/>
                    <a:pt x="313" y="219"/>
                  </a:cubicBezTo>
                  <a:cubicBezTo>
                    <a:pt x="369" y="234"/>
                    <a:pt x="369" y="234"/>
                    <a:pt x="369" y="234"/>
                  </a:cubicBezTo>
                  <a:cubicBezTo>
                    <a:pt x="369" y="236"/>
                    <a:pt x="369" y="236"/>
                    <a:pt x="369" y="236"/>
                  </a:cubicBezTo>
                  <a:cubicBezTo>
                    <a:pt x="369" y="257"/>
                    <a:pt x="379" y="276"/>
                    <a:pt x="394" y="288"/>
                  </a:cubicBezTo>
                  <a:cubicBezTo>
                    <a:pt x="235" y="844"/>
                    <a:pt x="235" y="844"/>
                    <a:pt x="235" y="844"/>
                  </a:cubicBezTo>
                  <a:cubicBezTo>
                    <a:pt x="293" y="844"/>
                    <a:pt x="293" y="844"/>
                    <a:pt x="293" y="844"/>
                  </a:cubicBezTo>
                  <a:cubicBezTo>
                    <a:pt x="310" y="783"/>
                    <a:pt x="310" y="783"/>
                    <a:pt x="310" y="783"/>
                  </a:cubicBezTo>
                  <a:cubicBezTo>
                    <a:pt x="438" y="730"/>
                    <a:pt x="438" y="730"/>
                    <a:pt x="438" y="730"/>
                  </a:cubicBezTo>
                  <a:cubicBezTo>
                    <a:pt x="566" y="783"/>
                    <a:pt x="566" y="783"/>
                    <a:pt x="566" y="783"/>
                  </a:cubicBezTo>
                  <a:cubicBezTo>
                    <a:pt x="583" y="844"/>
                    <a:pt x="583" y="844"/>
                    <a:pt x="583" y="844"/>
                  </a:cubicBezTo>
                  <a:cubicBezTo>
                    <a:pt x="641" y="844"/>
                    <a:pt x="641" y="844"/>
                    <a:pt x="641" y="844"/>
                  </a:cubicBezTo>
                  <a:cubicBezTo>
                    <a:pt x="482" y="288"/>
                    <a:pt x="482" y="288"/>
                    <a:pt x="482" y="288"/>
                  </a:cubicBezTo>
                  <a:cubicBezTo>
                    <a:pt x="489" y="283"/>
                    <a:pt x="494" y="276"/>
                    <a:pt x="498" y="269"/>
                  </a:cubicBezTo>
                  <a:cubicBezTo>
                    <a:pt x="733" y="332"/>
                    <a:pt x="733" y="332"/>
                    <a:pt x="733" y="332"/>
                  </a:cubicBezTo>
                  <a:cubicBezTo>
                    <a:pt x="736" y="342"/>
                    <a:pt x="745" y="351"/>
                    <a:pt x="756" y="354"/>
                  </a:cubicBezTo>
                  <a:cubicBezTo>
                    <a:pt x="773" y="358"/>
                    <a:pt x="790" y="348"/>
                    <a:pt x="795" y="331"/>
                  </a:cubicBezTo>
                  <a:cubicBezTo>
                    <a:pt x="800" y="314"/>
                    <a:pt x="789" y="297"/>
                    <a:pt x="772" y="292"/>
                  </a:cubicBezTo>
                  <a:close/>
                  <a:moveTo>
                    <a:pt x="368" y="580"/>
                  </a:moveTo>
                  <a:cubicBezTo>
                    <a:pt x="412" y="598"/>
                    <a:pt x="412" y="598"/>
                    <a:pt x="412" y="598"/>
                  </a:cubicBezTo>
                  <a:cubicBezTo>
                    <a:pt x="356" y="622"/>
                    <a:pt x="356" y="622"/>
                    <a:pt x="356" y="622"/>
                  </a:cubicBezTo>
                  <a:lnTo>
                    <a:pt x="368" y="580"/>
                  </a:lnTo>
                  <a:close/>
                  <a:moveTo>
                    <a:pt x="318" y="754"/>
                  </a:moveTo>
                  <a:cubicBezTo>
                    <a:pt x="337" y="688"/>
                    <a:pt x="337" y="688"/>
                    <a:pt x="337" y="688"/>
                  </a:cubicBezTo>
                  <a:cubicBezTo>
                    <a:pt x="408" y="717"/>
                    <a:pt x="408" y="717"/>
                    <a:pt x="408" y="717"/>
                  </a:cubicBezTo>
                  <a:lnTo>
                    <a:pt x="318" y="754"/>
                  </a:lnTo>
                  <a:close/>
                  <a:moveTo>
                    <a:pt x="558" y="754"/>
                  </a:moveTo>
                  <a:cubicBezTo>
                    <a:pt x="468" y="717"/>
                    <a:pt x="468" y="717"/>
                    <a:pt x="468" y="717"/>
                  </a:cubicBezTo>
                  <a:cubicBezTo>
                    <a:pt x="539" y="688"/>
                    <a:pt x="539" y="688"/>
                    <a:pt x="539" y="688"/>
                  </a:cubicBezTo>
                  <a:lnTo>
                    <a:pt x="558" y="754"/>
                  </a:lnTo>
                  <a:close/>
                  <a:moveTo>
                    <a:pt x="533" y="666"/>
                  </a:moveTo>
                  <a:cubicBezTo>
                    <a:pt x="438" y="705"/>
                    <a:pt x="438" y="705"/>
                    <a:pt x="438" y="705"/>
                  </a:cubicBezTo>
                  <a:cubicBezTo>
                    <a:pt x="343" y="666"/>
                    <a:pt x="343" y="666"/>
                    <a:pt x="343" y="666"/>
                  </a:cubicBezTo>
                  <a:cubicBezTo>
                    <a:pt x="348" y="650"/>
                    <a:pt x="348" y="650"/>
                    <a:pt x="348" y="650"/>
                  </a:cubicBezTo>
                  <a:cubicBezTo>
                    <a:pt x="442" y="611"/>
                    <a:pt x="442" y="611"/>
                    <a:pt x="442" y="611"/>
                  </a:cubicBezTo>
                  <a:cubicBezTo>
                    <a:pt x="527" y="646"/>
                    <a:pt x="527" y="646"/>
                    <a:pt x="527" y="646"/>
                  </a:cubicBezTo>
                  <a:lnTo>
                    <a:pt x="533" y="666"/>
                  </a:lnTo>
                  <a:close/>
                  <a:moveTo>
                    <a:pt x="519" y="618"/>
                  </a:moveTo>
                  <a:cubicBezTo>
                    <a:pt x="472" y="598"/>
                    <a:pt x="472" y="598"/>
                    <a:pt x="472" y="598"/>
                  </a:cubicBezTo>
                  <a:cubicBezTo>
                    <a:pt x="509" y="583"/>
                    <a:pt x="509" y="583"/>
                    <a:pt x="509" y="583"/>
                  </a:cubicBezTo>
                  <a:lnTo>
                    <a:pt x="519" y="618"/>
                  </a:lnTo>
                  <a:close/>
                  <a:moveTo>
                    <a:pt x="503" y="561"/>
                  </a:moveTo>
                  <a:cubicBezTo>
                    <a:pt x="442" y="586"/>
                    <a:pt x="442" y="586"/>
                    <a:pt x="442" y="586"/>
                  </a:cubicBezTo>
                  <a:cubicBezTo>
                    <a:pt x="374" y="558"/>
                    <a:pt x="374" y="558"/>
                    <a:pt x="374" y="558"/>
                  </a:cubicBezTo>
                  <a:cubicBezTo>
                    <a:pt x="416" y="411"/>
                    <a:pt x="416" y="411"/>
                    <a:pt x="416" y="411"/>
                  </a:cubicBezTo>
                  <a:cubicBezTo>
                    <a:pt x="419" y="402"/>
                    <a:pt x="428" y="395"/>
                    <a:pt x="438" y="395"/>
                  </a:cubicBezTo>
                  <a:cubicBezTo>
                    <a:pt x="448" y="395"/>
                    <a:pt x="457" y="402"/>
                    <a:pt x="460" y="411"/>
                  </a:cubicBezTo>
                  <a:lnTo>
                    <a:pt x="503" y="561"/>
                  </a:lnTo>
                  <a:close/>
                </a:path>
              </a:pathLst>
            </a:custGeom>
            <a:solidFill>
              <a:srgbClr val="00C37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Verdana"/>
              </a:endParaRPr>
            </a:p>
          </p:txBody>
        </p:sp>
        <p:sp>
          <p:nvSpPr>
            <p:cNvPr id="94" name="Freeform 244"/>
            <p:cNvSpPr>
              <a:spLocks/>
            </p:cNvSpPr>
            <p:nvPr/>
          </p:nvSpPr>
          <p:spPr bwMode="auto">
            <a:xfrm>
              <a:off x="7472623" y="3292986"/>
              <a:ext cx="222306" cy="211766"/>
            </a:xfrm>
            <a:custGeom>
              <a:avLst/>
              <a:gdLst>
                <a:gd name="T0" fmla="*/ 38 w 168"/>
                <a:gd name="T1" fmla="*/ 60 h 160"/>
                <a:gd name="T2" fmla="*/ 38 w 168"/>
                <a:gd name="T3" fmla="*/ 11 h 160"/>
                <a:gd name="T4" fmla="*/ 50 w 168"/>
                <a:gd name="T5" fmla="*/ 0 h 160"/>
                <a:gd name="T6" fmla="*/ 118 w 168"/>
                <a:gd name="T7" fmla="*/ 0 h 160"/>
                <a:gd name="T8" fmla="*/ 130 w 168"/>
                <a:gd name="T9" fmla="*/ 11 h 160"/>
                <a:gd name="T10" fmla="*/ 130 w 168"/>
                <a:gd name="T11" fmla="*/ 60 h 160"/>
                <a:gd name="T12" fmla="*/ 168 w 168"/>
                <a:gd name="T13" fmla="*/ 124 h 160"/>
                <a:gd name="T14" fmla="*/ 168 w 168"/>
                <a:gd name="T15" fmla="*/ 124 h 160"/>
                <a:gd name="T16" fmla="*/ 168 w 168"/>
                <a:gd name="T17" fmla="*/ 160 h 160"/>
                <a:gd name="T18" fmla="*/ 0 w 168"/>
                <a:gd name="T19" fmla="*/ 160 h 160"/>
                <a:gd name="T20" fmla="*/ 0 w 168"/>
                <a:gd name="T21" fmla="*/ 124 h 160"/>
                <a:gd name="T22" fmla="*/ 0 w 168"/>
                <a:gd name="T23" fmla="*/ 124 h 160"/>
                <a:gd name="T24" fmla="*/ 38 w 168"/>
                <a:gd name="T25" fmla="*/ 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160">
                  <a:moveTo>
                    <a:pt x="38" y="60"/>
                  </a:moveTo>
                  <a:cubicBezTo>
                    <a:pt x="38" y="11"/>
                    <a:pt x="38" y="11"/>
                    <a:pt x="38" y="11"/>
                  </a:cubicBezTo>
                  <a:cubicBezTo>
                    <a:pt x="38" y="5"/>
                    <a:pt x="44" y="0"/>
                    <a:pt x="50" y="0"/>
                  </a:cubicBezTo>
                  <a:cubicBezTo>
                    <a:pt x="118" y="0"/>
                    <a:pt x="118" y="0"/>
                    <a:pt x="118" y="0"/>
                  </a:cubicBezTo>
                  <a:cubicBezTo>
                    <a:pt x="124" y="0"/>
                    <a:pt x="130" y="5"/>
                    <a:pt x="130" y="11"/>
                  </a:cubicBezTo>
                  <a:cubicBezTo>
                    <a:pt x="130" y="60"/>
                    <a:pt x="130" y="60"/>
                    <a:pt x="130" y="60"/>
                  </a:cubicBezTo>
                  <a:cubicBezTo>
                    <a:pt x="153" y="74"/>
                    <a:pt x="168" y="98"/>
                    <a:pt x="168" y="124"/>
                  </a:cubicBezTo>
                  <a:cubicBezTo>
                    <a:pt x="168" y="124"/>
                    <a:pt x="168" y="124"/>
                    <a:pt x="168" y="124"/>
                  </a:cubicBezTo>
                  <a:cubicBezTo>
                    <a:pt x="168" y="160"/>
                    <a:pt x="168" y="160"/>
                    <a:pt x="168" y="160"/>
                  </a:cubicBezTo>
                  <a:cubicBezTo>
                    <a:pt x="0" y="160"/>
                    <a:pt x="0" y="160"/>
                    <a:pt x="0" y="160"/>
                  </a:cubicBezTo>
                  <a:cubicBezTo>
                    <a:pt x="0" y="124"/>
                    <a:pt x="0" y="124"/>
                    <a:pt x="0" y="124"/>
                  </a:cubicBezTo>
                  <a:cubicBezTo>
                    <a:pt x="0" y="124"/>
                    <a:pt x="0" y="124"/>
                    <a:pt x="0" y="124"/>
                  </a:cubicBezTo>
                  <a:cubicBezTo>
                    <a:pt x="0" y="97"/>
                    <a:pt x="15" y="74"/>
                    <a:pt x="38" y="60"/>
                  </a:cubicBezTo>
                  <a:close/>
                </a:path>
              </a:pathLst>
            </a:custGeom>
            <a:solidFill>
              <a:srgbClr val="ECECEC">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Verdana"/>
              </a:endParaRPr>
            </a:p>
          </p:txBody>
        </p:sp>
        <p:sp>
          <p:nvSpPr>
            <p:cNvPr id="95" name="Freeform 245"/>
            <p:cNvSpPr>
              <a:spLocks/>
            </p:cNvSpPr>
            <p:nvPr/>
          </p:nvSpPr>
          <p:spPr bwMode="auto">
            <a:xfrm>
              <a:off x="7552155" y="2874247"/>
              <a:ext cx="63242" cy="398617"/>
            </a:xfrm>
            <a:custGeom>
              <a:avLst/>
              <a:gdLst>
                <a:gd name="T0" fmla="*/ 48 w 48"/>
                <a:gd name="T1" fmla="*/ 301 h 301"/>
                <a:gd name="T2" fmla="*/ 39 w 48"/>
                <a:gd name="T3" fmla="*/ 0 h 301"/>
                <a:gd name="T4" fmla="*/ 24 w 48"/>
                <a:gd name="T5" fmla="*/ 3 h 301"/>
                <a:gd name="T6" fmla="*/ 12 w 48"/>
                <a:gd name="T7" fmla="*/ 1 h 301"/>
                <a:gd name="T8" fmla="*/ 9 w 48"/>
                <a:gd name="T9" fmla="*/ 0 h 301"/>
                <a:gd name="T10" fmla="*/ 0 w 48"/>
                <a:gd name="T11" fmla="*/ 301 h 301"/>
                <a:gd name="T12" fmla="*/ 48 w 48"/>
                <a:gd name="T13" fmla="*/ 301 h 301"/>
              </a:gdLst>
              <a:ahLst/>
              <a:cxnLst>
                <a:cxn ang="0">
                  <a:pos x="T0" y="T1"/>
                </a:cxn>
                <a:cxn ang="0">
                  <a:pos x="T2" y="T3"/>
                </a:cxn>
                <a:cxn ang="0">
                  <a:pos x="T4" y="T5"/>
                </a:cxn>
                <a:cxn ang="0">
                  <a:pos x="T6" y="T7"/>
                </a:cxn>
                <a:cxn ang="0">
                  <a:pos x="T8" y="T9"/>
                </a:cxn>
                <a:cxn ang="0">
                  <a:pos x="T10" y="T11"/>
                </a:cxn>
                <a:cxn ang="0">
                  <a:pos x="T12" y="T13"/>
                </a:cxn>
              </a:cxnLst>
              <a:rect l="0" t="0" r="r" b="b"/>
              <a:pathLst>
                <a:path w="48" h="301">
                  <a:moveTo>
                    <a:pt x="48" y="301"/>
                  </a:moveTo>
                  <a:cubicBezTo>
                    <a:pt x="39" y="0"/>
                    <a:pt x="39" y="0"/>
                    <a:pt x="39" y="0"/>
                  </a:cubicBezTo>
                  <a:cubicBezTo>
                    <a:pt x="35" y="2"/>
                    <a:pt x="29" y="3"/>
                    <a:pt x="24" y="3"/>
                  </a:cubicBezTo>
                  <a:cubicBezTo>
                    <a:pt x="20" y="3"/>
                    <a:pt x="16" y="2"/>
                    <a:pt x="12" y="1"/>
                  </a:cubicBezTo>
                  <a:cubicBezTo>
                    <a:pt x="11" y="1"/>
                    <a:pt x="10" y="1"/>
                    <a:pt x="9" y="0"/>
                  </a:cubicBezTo>
                  <a:cubicBezTo>
                    <a:pt x="0" y="301"/>
                    <a:pt x="0" y="301"/>
                    <a:pt x="0" y="301"/>
                  </a:cubicBezTo>
                  <a:lnTo>
                    <a:pt x="48" y="301"/>
                  </a:lnTo>
                  <a:close/>
                </a:path>
              </a:pathLst>
            </a:custGeom>
            <a:solidFill>
              <a:srgbClr val="ECECEC">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Verdana"/>
              </a:endParaRPr>
            </a:p>
          </p:txBody>
        </p:sp>
        <p:sp>
          <p:nvSpPr>
            <p:cNvPr id="96" name="Freeform 246"/>
            <p:cNvSpPr>
              <a:spLocks/>
            </p:cNvSpPr>
            <p:nvPr/>
          </p:nvSpPr>
          <p:spPr bwMode="auto">
            <a:xfrm>
              <a:off x="7099877" y="2647150"/>
              <a:ext cx="80490" cy="80490"/>
            </a:xfrm>
            <a:custGeom>
              <a:avLst/>
              <a:gdLst>
                <a:gd name="T0" fmla="*/ 61 w 61"/>
                <a:gd name="T1" fmla="*/ 6 h 61"/>
                <a:gd name="T2" fmla="*/ 40 w 61"/>
                <a:gd name="T3" fmla="*/ 0 h 61"/>
                <a:gd name="T4" fmla="*/ 0 w 61"/>
                <a:gd name="T5" fmla="*/ 40 h 61"/>
                <a:gd name="T6" fmla="*/ 6 w 61"/>
                <a:gd name="T7" fmla="*/ 61 h 61"/>
                <a:gd name="T8" fmla="*/ 61 w 61"/>
                <a:gd name="T9" fmla="*/ 6 h 61"/>
              </a:gdLst>
              <a:ahLst/>
              <a:cxnLst>
                <a:cxn ang="0">
                  <a:pos x="T0" y="T1"/>
                </a:cxn>
                <a:cxn ang="0">
                  <a:pos x="T2" y="T3"/>
                </a:cxn>
                <a:cxn ang="0">
                  <a:pos x="T4" y="T5"/>
                </a:cxn>
                <a:cxn ang="0">
                  <a:pos x="T6" y="T7"/>
                </a:cxn>
                <a:cxn ang="0">
                  <a:pos x="T8" y="T9"/>
                </a:cxn>
              </a:cxnLst>
              <a:rect l="0" t="0" r="r" b="b"/>
              <a:pathLst>
                <a:path w="61" h="61">
                  <a:moveTo>
                    <a:pt x="61" y="6"/>
                  </a:moveTo>
                  <a:cubicBezTo>
                    <a:pt x="55" y="2"/>
                    <a:pt x="48" y="0"/>
                    <a:pt x="40" y="0"/>
                  </a:cubicBezTo>
                  <a:cubicBezTo>
                    <a:pt x="18" y="0"/>
                    <a:pt x="0" y="17"/>
                    <a:pt x="0" y="40"/>
                  </a:cubicBezTo>
                  <a:cubicBezTo>
                    <a:pt x="0" y="47"/>
                    <a:pt x="2" y="55"/>
                    <a:pt x="6" y="61"/>
                  </a:cubicBezTo>
                  <a:lnTo>
                    <a:pt x="61" y="6"/>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Verdana"/>
              </a:endParaRPr>
            </a:p>
          </p:txBody>
        </p:sp>
        <p:sp>
          <p:nvSpPr>
            <p:cNvPr id="97" name="Freeform 247"/>
            <p:cNvSpPr>
              <a:spLocks/>
            </p:cNvSpPr>
            <p:nvPr/>
          </p:nvSpPr>
          <p:spPr bwMode="auto">
            <a:xfrm>
              <a:off x="7124791" y="2671105"/>
              <a:ext cx="80490" cy="81448"/>
            </a:xfrm>
            <a:custGeom>
              <a:avLst/>
              <a:gdLst>
                <a:gd name="T0" fmla="*/ 55 w 61"/>
                <a:gd name="T1" fmla="*/ 0 h 62"/>
                <a:gd name="T2" fmla="*/ 0 w 61"/>
                <a:gd name="T3" fmla="*/ 55 h 62"/>
                <a:gd name="T4" fmla="*/ 21 w 61"/>
                <a:gd name="T5" fmla="*/ 62 h 62"/>
                <a:gd name="T6" fmla="*/ 61 w 61"/>
                <a:gd name="T7" fmla="*/ 22 h 62"/>
                <a:gd name="T8" fmla="*/ 55 w 61"/>
                <a:gd name="T9" fmla="*/ 0 h 62"/>
              </a:gdLst>
              <a:ahLst/>
              <a:cxnLst>
                <a:cxn ang="0">
                  <a:pos x="T0" y="T1"/>
                </a:cxn>
                <a:cxn ang="0">
                  <a:pos x="T2" y="T3"/>
                </a:cxn>
                <a:cxn ang="0">
                  <a:pos x="T4" y="T5"/>
                </a:cxn>
                <a:cxn ang="0">
                  <a:pos x="T6" y="T7"/>
                </a:cxn>
                <a:cxn ang="0">
                  <a:pos x="T8" y="T9"/>
                </a:cxn>
              </a:cxnLst>
              <a:rect l="0" t="0" r="r" b="b"/>
              <a:pathLst>
                <a:path w="61" h="62">
                  <a:moveTo>
                    <a:pt x="55" y="0"/>
                  </a:moveTo>
                  <a:cubicBezTo>
                    <a:pt x="0" y="55"/>
                    <a:pt x="0" y="55"/>
                    <a:pt x="0" y="55"/>
                  </a:cubicBezTo>
                  <a:cubicBezTo>
                    <a:pt x="6" y="59"/>
                    <a:pt x="13" y="62"/>
                    <a:pt x="21" y="62"/>
                  </a:cubicBezTo>
                  <a:cubicBezTo>
                    <a:pt x="43" y="62"/>
                    <a:pt x="61" y="44"/>
                    <a:pt x="61" y="22"/>
                  </a:cubicBezTo>
                  <a:cubicBezTo>
                    <a:pt x="61" y="14"/>
                    <a:pt x="59" y="7"/>
                    <a:pt x="55" y="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Verdana"/>
              </a:endParaRPr>
            </a:p>
          </p:txBody>
        </p:sp>
        <p:sp>
          <p:nvSpPr>
            <p:cNvPr id="98" name="Freeform 248"/>
            <p:cNvSpPr>
              <a:spLocks/>
            </p:cNvSpPr>
            <p:nvPr/>
          </p:nvSpPr>
          <p:spPr bwMode="auto">
            <a:xfrm>
              <a:off x="6647599" y="2526415"/>
              <a:ext cx="124568" cy="84323"/>
            </a:xfrm>
            <a:custGeom>
              <a:avLst/>
              <a:gdLst>
                <a:gd name="T0" fmla="*/ 94 w 94"/>
                <a:gd name="T1" fmla="*/ 53 h 64"/>
                <a:gd name="T2" fmla="*/ 4 w 94"/>
                <a:gd name="T3" fmla="*/ 63 h 64"/>
                <a:gd name="T4" fmla="*/ 21 w 94"/>
                <a:gd name="T5" fmla="*/ 0 h 64"/>
                <a:gd name="T6" fmla="*/ 94 w 94"/>
                <a:gd name="T7" fmla="*/ 53 h 64"/>
              </a:gdLst>
              <a:ahLst/>
              <a:cxnLst>
                <a:cxn ang="0">
                  <a:pos x="T0" y="T1"/>
                </a:cxn>
                <a:cxn ang="0">
                  <a:pos x="T2" y="T3"/>
                </a:cxn>
                <a:cxn ang="0">
                  <a:pos x="T4" y="T5"/>
                </a:cxn>
                <a:cxn ang="0">
                  <a:pos x="T6" y="T7"/>
                </a:cxn>
              </a:cxnLst>
              <a:rect l="0" t="0" r="r" b="b"/>
              <a:pathLst>
                <a:path w="94" h="64">
                  <a:moveTo>
                    <a:pt x="94" y="53"/>
                  </a:moveTo>
                  <a:cubicBezTo>
                    <a:pt x="64" y="58"/>
                    <a:pt x="17" y="64"/>
                    <a:pt x="4" y="63"/>
                  </a:cubicBezTo>
                  <a:cubicBezTo>
                    <a:pt x="2" y="52"/>
                    <a:pt x="0" y="21"/>
                    <a:pt x="21" y="0"/>
                  </a:cubicBezTo>
                  <a:cubicBezTo>
                    <a:pt x="33" y="6"/>
                    <a:pt x="70" y="34"/>
                    <a:pt x="94" y="5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Verdana"/>
              </a:endParaRPr>
            </a:p>
          </p:txBody>
        </p:sp>
        <p:sp>
          <p:nvSpPr>
            <p:cNvPr id="99" name="Freeform 249"/>
            <p:cNvSpPr>
              <a:spLocks/>
            </p:cNvSpPr>
            <p:nvPr/>
          </p:nvSpPr>
          <p:spPr bwMode="auto">
            <a:xfrm>
              <a:off x="6708925" y="2440176"/>
              <a:ext cx="91989" cy="119777"/>
            </a:xfrm>
            <a:custGeom>
              <a:avLst/>
              <a:gdLst>
                <a:gd name="T0" fmla="*/ 56 w 70"/>
                <a:gd name="T1" fmla="*/ 0 h 90"/>
                <a:gd name="T2" fmla="*/ 70 w 70"/>
                <a:gd name="T3" fmla="*/ 90 h 90"/>
                <a:gd name="T4" fmla="*/ 0 w 70"/>
                <a:gd name="T5" fmla="*/ 33 h 90"/>
                <a:gd name="T6" fmla="*/ 56 w 70"/>
                <a:gd name="T7" fmla="*/ 0 h 90"/>
              </a:gdLst>
              <a:ahLst/>
              <a:cxnLst>
                <a:cxn ang="0">
                  <a:pos x="T0" y="T1"/>
                </a:cxn>
                <a:cxn ang="0">
                  <a:pos x="T2" y="T3"/>
                </a:cxn>
                <a:cxn ang="0">
                  <a:pos x="T4" y="T5"/>
                </a:cxn>
                <a:cxn ang="0">
                  <a:pos x="T6" y="T7"/>
                </a:cxn>
              </a:cxnLst>
              <a:rect l="0" t="0" r="r" b="b"/>
              <a:pathLst>
                <a:path w="70" h="90">
                  <a:moveTo>
                    <a:pt x="56" y="0"/>
                  </a:moveTo>
                  <a:cubicBezTo>
                    <a:pt x="60" y="13"/>
                    <a:pt x="67" y="60"/>
                    <a:pt x="70" y="90"/>
                  </a:cubicBezTo>
                  <a:cubicBezTo>
                    <a:pt x="45" y="72"/>
                    <a:pt x="8" y="43"/>
                    <a:pt x="0" y="33"/>
                  </a:cubicBezTo>
                  <a:cubicBezTo>
                    <a:pt x="4" y="24"/>
                    <a:pt x="31" y="0"/>
                    <a:pt x="56" y="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Verdana"/>
              </a:endParaRPr>
            </a:p>
          </p:txBody>
        </p:sp>
        <p:sp>
          <p:nvSpPr>
            <p:cNvPr id="100" name="Freeform 250"/>
            <p:cNvSpPr>
              <a:spLocks/>
            </p:cNvSpPr>
            <p:nvPr/>
          </p:nvSpPr>
          <p:spPr bwMode="auto">
            <a:xfrm>
              <a:off x="6660056" y="2644275"/>
              <a:ext cx="118819" cy="92947"/>
            </a:xfrm>
            <a:custGeom>
              <a:avLst/>
              <a:gdLst>
                <a:gd name="T0" fmla="*/ 0 w 90"/>
                <a:gd name="T1" fmla="*/ 14 h 70"/>
                <a:gd name="T2" fmla="*/ 90 w 90"/>
                <a:gd name="T3" fmla="*/ 0 h 70"/>
                <a:gd name="T4" fmla="*/ 33 w 90"/>
                <a:gd name="T5" fmla="*/ 70 h 70"/>
                <a:gd name="T6" fmla="*/ 0 w 90"/>
                <a:gd name="T7" fmla="*/ 14 h 70"/>
              </a:gdLst>
              <a:ahLst/>
              <a:cxnLst>
                <a:cxn ang="0">
                  <a:pos x="T0" y="T1"/>
                </a:cxn>
                <a:cxn ang="0">
                  <a:pos x="T2" y="T3"/>
                </a:cxn>
                <a:cxn ang="0">
                  <a:pos x="T4" y="T5"/>
                </a:cxn>
                <a:cxn ang="0">
                  <a:pos x="T6" y="T7"/>
                </a:cxn>
              </a:cxnLst>
              <a:rect l="0" t="0" r="r" b="b"/>
              <a:pathLst>
                <a:path w="90" h="70">
                  <a:moveTo>
                    <a:pt x="0" y="14"/>
                  </a:moveTo>
                  <a:cubicBezTo>
                    <a:pt x="13" y="10"/>
                    <a:pt x="59" y="3"/>
                    <a:pt x="90" y="0"/>
                  </a:cubicBezTo>
                  <a:cubicBezTo>
                    <a:pt x="72" y="25"/>
                    <a:pt x="43" y="62"/>
                    <a:pt x="33" y="70"/>
                  </a:cubicBezTo>
                  <a:cubicBezTo>
                    <a:pt x="16" y="63"/>
                    <a:pt x="1" y="35"/>
                    <a:pt x="0" y="1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Verdana"/>
              </a:endParaRPr>
            </a:p>
          </p:txBody>
        </p:sp>
      </p:grpSp>
      <p:grpSp>
        <p:nvGrpSpPr>
          <p:cNvPr id="101" name="Group 100">
            <a:extLst>
              <a:ext uri="{FF2B5EF4-FFF2-40B4-BE49-F238E27FC236}">
                <a16:creationId xmlns:a16="http://schemas.microsoft.com/office/drawing/2014/main" id="{82C3FFB7-65C7-4917-A838-EF661963ED21}"/>
              </a:ext>
            </a:extLst>
          </p:cNvPr>
          <p:cNvGrpSpPr/>
          <p:nvPr/>
        </p:nvGrpSpPr>
        <p:grpSpPr>
          <a:xfrm rot="16200000">
            <a:off x="6619738" y="2216959"/>
            <a:ext cx="728060" cy="1103129"/>
            <a:chOff x="364750" y="538410"/>
            <a:chExt cx="835250" cy="1137984"/>
          </a:xfrm>
        </p:grpSpPr>
        <p:sp>
          <p:nvSpPr>
            <p:cNvPr id="102" name="Freeform 254"/>
            <p:cNvSpPr>
              <a:spLocks/>
            </p:cNvSpPr>
            <p:nvPr/>
          </p:nvSpPr>
          <p:spPr bwMode="auto">
            <a:xfrm rot="774814">
              <a:off x="444779" y="1337556"/>
              <a:ext cx="247069" cy="338838"/>
            </a:xfrm>
            <a:custGeom>
              <a:avLst/>
              <a:gdLst>
                <a:gd name="T0" fmla="*/ 106 w 574"/>
                <a:gd name="T1" fmla="*/ 13 h 788"/>
                <a:gd name="T2" fmla="*/ 3 w 574"/>
                <a:gd name="T3" fmla="*/ 396 h 788"/>
                <a:gd name="T4" fmla="*/ 27 w 574"/>
                <a:gd name="T5" fmla="*/ 411 h 788"/>
                <a:gd name="T6" fmla="*/ 134 w 574"/>
                <a:gd name="T7" fmla="*/ 315 h 788"/>
                <a:gd name="T8" fmla="*/ 168 w 574"/>
                <a:gd name="T9" fmla="*/ 331 h 788"/>
                <a:gd name="T10" fmla="*/ 146 w 574"/>
                <a:gd name="T11" fmla="*/ 539 h 788"/>
                <a:gd name="T12" fmla="*/ 213 w 574"/>
                <a:gd name="T13" fmla="*/ 554 h 788"/>
                <a:gd name="T14" fmla="*/ 304 w 574"/>
                <a:gd name="T15" fmla="*/ 317 h 788"/>
                <a:gd name="T16" fmla="*/ 344 w 574"/>
                <a:gd name="T17" fmla="*/ 325 h 788"/>
                <a:gd name="T18" fmla="*/ 348 w 574"/>
                <a:gd name="T19" fmla="*/ 444 h 788"/>
                <a:gd name="T20" fmla="*/ 376 w 574"/>
                <a:gd name="T21" fmla="*/ 449 h 788"/>
                <a:gd name="T22" fmla="*/ 408 w 574"/>
                <a:gd name="T23" fmla="*/ 378 h 788"/>
                <a:gd name="T24" fmla="*/ 435 w 574"/>
                <a:gd name="T25" fmla="*/ 386 h 788"/>
                <a:gd name="T26" fmla="*/ 394 w 574"/>
                <a:gd name="T27" fmla="*/ 629 h 788"/>
                <a:gd name="T28" fmla="*/ 423 w 574"/>
                <a:gd name="T29" fmla="*/ 635 h 788"/>
                <a:gd name="T30" fmla="*/ 571 w 574"/>
                <a:gd name="T31" fmla="*/ 157 h 788"/>
                <a:gd name="T32" fmla="*/ 562 w 574"/>
                <a:gd name="T33" fmla="*/ 139 h 788"/>
                <a:gd name="T34" fmla="*/ 125 w 574"/>
                <a:gd name="T35" fmla="*/ 3 h 788"/>
                <a:gd name="T36" fmla="*/ 106 w 574"/>
                <a:gd name="T37" fmla="*/ 13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4" h="788">
                  <a:moveTo>
                    <a:pt x="106" y="13"/>
                  </a:moveTo>
                  <a:cubicBezTo>
                    <a:pt x="3" y="396"/>
                    <a:pt x="3" y="396"/>
                    <a:pt x="3" y="396"/>
                  </a:cubicBezTo>
                  <a:cubicBezTo>
                    <a:pt x="0" y="410"/>
                    <a:pt x="16" y="421"/>
                    <a:pt x="27" y="411"/>
                  </a:cubicBezTo>
                  <a:cubicBezTo>
                    <a:pt x="134" y="315"/>
                    <a:pt x="134" y="315"/>
                    <a:pt x="134" y="315"/>
                  </a:cubicBezTo>
                  <a:cubicBezTo>
                    <a:pt x="147" y="303"/>
                    <a:pt x="169" y="313"/>
                    <a:pt x="168" y="331"/>
                  </a:cubicBezTo>
                  <a:cubicBezTo>
                    <a:pt x="146" y="539"/>
                    <a:pt x="146" y="539"/>
                    <a:pt x="146" y="539"/>
                  </a:cubicBezTo>
                  <a:cubicBezTo>
                    <a:pt x="127" y="716"/>
                    <a:pt x="132" y="788"/>
                    <a:pt x="213" y="554"/>
                  </a:cubicBezTo>
                  <a:cubicBezTo>
                    <a:pt x="304" y="317"/>
                    <a:pt x="304" y="317"/>
                    <a:pt x="304" y="317"/>
                  </a:cubicBezTo>
                  <a:cubicBezTo>
                    <a:pt x="313" y="297"/>
                    <a:pt x="343" y="303"/>
                    <a:pt x="344" y="325"/>
                  </a:cubicBezTo>
                  <a:cubicBezTo>
                    <a:pt x="348" y="444"/>
                    <a:pt x="348" y="444"/>
                    <a:pt x="348" y="444"/>
                  </a:cubicBezTo>
                  <a:cubicBezTo>
                    <a:pt x="349" y="459"/>
                    <a:pt x="370" y="463"/>
                    <a:pt x="376" y="449"/>
                  </a:cubicBezTo>
                  <a:cubicBezTo>
                    <a:pt x="408" y="378"/>
                    <a:pt x="408" y="378"/>
                    <a:pt x="408" y="378"/>
                  </a:cubicBezTo>
                  <a:cubicBezTo>
                    <a:pt x="414" y="362"/>
                    <a:pt x="438" y="369"/>
                    <a:pt x="435" y="386"/>
                  </a:cubicBezTo>
                  <a:cubicBezTo>
                    <a:pt x="394" y="629"/>
                    <a:pt x="394" y="629"/>
                    <a:pt x="394" y="629"/>
                  </a:cubicBezTo>
                  <a:cubicBezTo>
                    <a:pt x="392" y="646"/>
                    <a:pt x="417" y="652"/>
                    <a:pt x="423" y="635"/>
                  </a:cubicBezTo>
                  <a:cubicBezTo>
                    <a:pt x="571" y="157"/>
                    <a:pt x="571" y="157"/>
                    <a:pt x="571" y="157"/>
                  </a:cubicBezTo>
                  <a:cubicBezTo>
                    <a:pt x="574" y="149"/>
                    <a:pt x="569" y="141"/>
                    <a:pt x="562" y="139"/>
                  </a:cubicBezTo>
                  <a:cubicBezTo>
                    <a:pt x="125" y="3"/>
                    <a:pt x="125" y="3"/>
                    <a:pt x="125" y="3"/>
                  </a:cubicBezTo>
                  <a:cubicBezTo>
                    <a:pt x="117" y="0"/>
                    <a:pt x="108" y="5"/>
                    <a:pt x="106" y="13"/>
                  </a:cubicBezTo>
                  <a:close/>
                </a:path>
              </a:pathLst>
            </a:custGeom>
            <a:solidFill>
              <a:srgbClr val="FF304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Verdana"/>
              </a:endParaRPr>
            </a:p>
          </p:txBody>
        </p:sp>
        <p:sp>
          <p:nvSpPr>
            <p:cNvPr id="103" name="Freeform 255"/>
            <p:cNvSpPr>
              <a:spLocks/>
            </p:cNvSpPr>
            <p:nvPr/>
          </p:nvSpPr>
          <p:spPr bwMode="auto">
            <a:xfrm rot="774814">
              <a:off x="733089" y="673944"/>
              <a:ext cx="466911" cy="764402"/>
            </a:xfrm>
            <a:custGeom>
              <a:avLst/>
              <a:gdLst>
                <a:gd name="T0" fmla="*/ 537 w 1084"/>
                <a:gd name="T1" fmla="*/ 1777 h 1777"/>
                <a:gd name="T2" fmla="*/ 500 w 1084"/>
                <a:gd name="T3" fmla="*/ 0 h 1777"/>
                <a:gd name="T4" fmla="*/ 0 w 1084"/>
                <a:gd name="T5" fmla="*/ 1610 h 1777"/>
                <a:gd name="T6" fmla="*/ 537 w 1084"/>
                <a:gd name="T7" fmla="*/ 1777 h 1777"/>
              </a:gdLst>
              <a:ahLst/>
              <a:cxnLst>
                <a:cxn ang="0">
                  <a:pos x="T0" y="T1"/>
                </a:cxn>
                <a:cxn ang="0">
                  <a:pos x="T2" y="T3"/>
                </a:cxn>
                <a:cxn ang="0">
                  <a:pos x="T4" y="T5"/>
                </a:cxn>
                <a:cxn ang="0">
                  <a:pos x="T6" y="T7"/>
                </a:cxn>
              </a:cxnLst>
              <a:rect l="0" t="0" r="r" b="b"/>
              <a:pathLst>
                <a:path w="1084" h="1777">
                  <a:moveTo>
                    <a:pt x="537" y="1777"/>
                  </a:moveTo>
                  <a:cubicBezTo>
                    <a:pt x="537" y="1777"/>
                    <a:pt x="1084" y="181"/>
                    <a:pt x="500" y="0"/>
                  </a:cubicBezTo>
                  <a:cubicBezTo>
                    <a:pt x="0" y="1610"/>
                    <a:pt x="0" y="1610"/>
                    <a:pt x="0" y="1610"/>
                  </a:cubicBezTo>
                  <a:lnTo>
                    <a:pt x="537" y="1777"/>
                  </a:lnTo>
                  <a:close/>
                </a:path>
              </a:pathLst>
            </a:custGeom>
            <a:solidFill>
              <a:srgbClr val="0070A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Verdana"/>
              </a:endParaRPr>
            </a:p>
          </p:txBody>
        </p:sp>
        <p:sp>
          <p:nvSpPr>
            <p:cNvPr id="104" name="Freeform 256"/>
            <p:cNvSpPr>
              <a:spLocks/>
            </p:cNvSpPr>
            <p:nvPr/>
          </p:nvSpPr>
          <p:spPr bwMode="auto">
            <a:xfrm rot="774814">
              <a:off x="524803" y="544418"/>
              <a:ext cx="447750" cy="771461"/>
            </a:xfrm>
            <a:custGeom>
              <a:avLst/>
              <a:gdLst>
                <a:gd name="T0" fmla="*/ 0 w 1039"/>
                <a:gd name="T1" fmla="*/ 1624 h 1792"/>
                <a:gd name="T2" fmla="*/ 1039 w 1039"/>
                <a:gd name="T3" fmla="*/ 182 h 1792"/>
                <a:gd name="T4" fmla="*/ 538 w 1039"/>
                <a:gd name="T5" fmla="*/ 1792 h 1792"/>
                <a:gd name="T6" fmla="*/ 0 w 1039"/>
                <a:gd name="T7" fmla="*/ 1624 h 1792"/>
              </a:gdLst>
              <a:ahLst/>
              <a:cxnLst>
                <a:cxn ang="0">
                  <a:pos x="T0" y="T1"/>
                </a:cxn>
                <a:cxn ang="0">
                  <a:pos x="T2" y="T3"/>
                </a:cxn>
                <a:cxn ang="0">
                  <a:pos x="T4" y="T5"/>
                </a:cxn>
                <a:cxn ang="0">
                  <a:pos x="T6" y="T7"/>
                </a:cxn>
              </a:cxnLst>
              <a:rect l="0" t="0" r="r" b="b"/>
              <a:pathLst>
                <a:path w="1039" h="1792">
                  <a:moveTo>
                    <a:pt x="0" y="1624"/>
                  </a:moveTo>
                  <a:cubicBezTo>
                    <a:pt x="0" y="1624"/>
                    <a:pt x="455" y="0"/>
                    <a:pt x="1039" y="182"/>
                  </a:cubicBezTo>
                  <a:cubicBezTo>
                    <a:pt x="538" y="1792"/>
                    <a:pt x="538" y="1792"/>
                    <a:pt x="538" y="1792"/>
                  </a:cubicBezTo>
                  <a:lnTo>
                    <a:pt x="0" y="1624"/>
                  </a:lnTo>
                  <a:close/>
                </a:path>
              </a:pathLst>
            </a:custGeom>
            <a:solidFill>
              <a:srgbClr val="0070A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Verdana"/>
              </a:endParaRPr>
            </a:p>
          </p:txBody>
        </p:sp>
        <p:sp>
          <p:nvSpPr>
            <p:cNvPr id="105" name="Freeform 257"/>
            <p:cNvSpPr>
              <a:spLocks/>
            </p:cNvSpPr>
            <p:nvPr/>
          </p:nvSpPr>
          <p:spPr bwMode="auto">
            <a:xfrm rot="774814">
              <a:off x="953593" y="538410"/>
              <a:ext cx="162360" cy="196648"/>
            </a:xfrm>
            <a:custGeom>
              <a:avLst/>
              <a:gdLst>
                <a:gd name="T0" fmla="*/ 308 w 376"/>
                <a:gd name="T1" fmla="*/ 3 h 457"/>
                <a:gd name="T2" fmla="*/ 313 w 376"/>
                <a:gd name="T3" fmla="*/ 5 h 457"/>
                <a:gd name="T4" fmla="*/ 297 w 376"/>
                <a:gd name="T5" fmla="*/ 319 h 457"/>
                <a:gd name="T6" fmla="*/ 376 w 376"/>
                <a:gd name="T7" fmla="*/ 457 h 457"/>
                <a:gd name="T8" fmla="*/ 0 w 376"/>
                <a:gd name="T9" fmla="*/ 340 h 457"/>
                <a:gd name="T10" fmla="*/ 144 w 376"/>
                <a:gd name="T11" fmla="*/ 272 h 457"/>
                <a:gd name="T12" fmla="*/ 308 w 376"/>
                <a:gd name="T13" fmla="*/ 3 h 457"/>
              </a:gdLst>
              <a:ahLst/>
              <a:cxnLst>
                <a:cxn ang="0">
                  <a:pos x="T0" y="T1"/>
                </a:cxn>
                <a:cxn ang="0">
                  <a:pos x="T2" y="T3"/>
                </a:cxn>
                <a:cxn ang="0">
                  <a:pos x="T4" y="T5"/>
                </a:cxn>
                <a:cxn ang="0">
                  <a:pos x="T6" y="T7"/>
                </a:cxn>
                <a:cxn ang="0">
                  <a:pos x="T8" y="T9"/>
                </a:cxn>
                <a:cxn ang="0">
                  <a:pos x="T10" y="T11"/>
                </a:cxn>
                <a:cxn ang="0">
                  <a:pos x="T12" y="T13"/>
                </a:cxn>
              </a:cxnLst>
              <a:rect l="0" t="0" r="r" b="b"/>
              <a:pathLst>
                <a:path w="376" h="457">
                  <a:moveTo>
                    <a:pt x="308" y="3"/>
                  </a:moveTo>
                  <a:cubicBezTo>
                    <a:pt x="309" y="0"/>
                    <a:pt x="314" y="2"/>
                    <a:pt x="313" y="5"/>
                  </a:cubicBezTo>
                  <a:cubicBezTo>
                    <a:pt x="299" y="79"/>
                    <a:pt x="260" y="308"/>
                    <a:pt x="297" y="319"/>
                  </a:cubicBezTo>
                  <a:cubicBezTo>
                    <a:pt x="352" y="337"/>
                    <a:pt x="376" y="457"/>
                    <a:pt x="376" y="457"/>
                  </a:cubicBezTo>
                  <a:cubicBezTo>
                    <a:pt x="0" y="340"/>
                    <a:pt x="0" y="340"/>
                    <a:pt x="0" y="340"/>
                  </a:cubicBezTo>
                  <a:cubicBezTo>
                    <a:pt x="0" y="340"/>
                    <a:pt x="88" y="254"/>
                    <a:pt x="144" y="272"/>
                  </a:cubicBezTo>
                  <a:cubicBezTo>
                    <a:pt x="180" y="283"/>
                    <a:pt x="277" y="72"/>
                    <a:pt x="308" y="3"/>
                  </a:cubicBezTo>
                  <a:close/>
                </a:path>
              </a:pathLst>
            </a:custGeom>
            <a:solidFill>
              <a:srgbClr val="FF304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Verdana"/>
              </a:endParaRPr>
            </a:p>
          </p:txBody>
        </p:sp>
        <p:sp>
          <p:nvSpPr>
            <p:cNvPr id="106" name="Freeform 258"/>
            <p:cNvSpPr>
              <a:spLocks/>
            </p:cNvSpPr>
            <p:nvPr/>
          </p:nvSpPr>
          <p:spPr bwMode="auto">
            <a:xfrm rot="774814">
              <a:off x="825877" y="780122"/>
              <a:ext cx="189588" cy="189588"/>
            </a:xfrm>
            <a:custGeom>
              <a:avLst/>
              <a:gdLst>
                <a:gd name="T0" fmla="*/ 409 w 441"/>
                <a:gd name="T1" fmla="*/ 279 h 441"/>
                <a:gd name="T2" fmla="*/ 162 w 441"/>
                <a:gd name="T3" fmla="*/ 408 h 441"/>
                <a:gd name="T4" fmla="*/ 33 w 441"/>
                <a:gd name="T5" fmla="*/ 162 h 441"/>
                <a:gd name="T6" fmla="*/ 279 w 441"/>
                <a:gd name="T7" fmla="*/ 32 h 441"/>
                <a:gd name="T8" fmla="*/ 409 w 441"/>
                <a:gd name="T9" fmla="*/ 279 h 441"/>
              </a:gdLst>
              <a:ahLst/>
              <a:cxnLst>
                <a:cxn ang="0">
                  <a:pos x="T0" y="T1"/>
                </a:cxn>
                <a:cxn ang="0">
                  <a:pos x="T2" y="T3"/>
                </a:cxn>
                <a:cxn ang="0">
                  <a:pos x="T4" y="T5"/>
                </a:cxn>
                <a:cxn ang="0">
                  <a:pos x="T6" y="T7"/>
                </a:cxn>
                <a:cxn ang="0">
                  <a:pos x="T8" y="T9"/>
                </a:cxn>
              </a:cxnLst>
              <a:rect l="0" t="0" r="r" b="b"/>
              <a:pathLst>
                <a:path w="441" h="441">
                  <a:moveTo>
                    <a:pt x="409" y="279"/>
                  </a:moveTo>
                  <a:cubicBezTo>
                    <a:pt x="376" y="383"/>
                    <a:pt x="266" y="441"/>
                    <a:pt x="162" y="408"/>
                  </a:cubicBezTo>
                  <a:cubicBezTo>
                    <a:pt x="58" y="376"/>
                    <a:pt x="0" y="266"/>
                    <a:pt x="33" y="162"/>
                  </a:cubicBezTo>
                  <a:cubicBezTo>
                    <a:pt x="65" y="58"/>
                    <a:pt x="175" y="0"/>
                    <a:pt x="279" y="32"/>
                  </a:cubicBezTo>
                  <a:cubicBezTo>
                    <a:pt x="383" y="64"/>
                    <a:pt x="441" y="175"/>
                    <a:pt x="409" y="279"/>
                  </a:cubicBezTo>
                  <a:close/>
                </a:path>
              </a:pathLst>
            </a:custGeom>
            <a:solidFill>
              <a:srgbClr val="ECECE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Verdana"/>
              </a:endParaRPr>
            </a:p>
          </p:txBody>
        </p:sp>
        <p:sp>
          <p:nvSpPr>
            <p:cNvPr id="107" name="Freeform 259"/>
            <p:cNvSpPr>
              <a:spLocks/>
            </p:cNvSpPr>
            <p:nvPr/>
          </p:nvSpPr>
          <p:spPr bwMode="auto">
            <a:xfrm rot="774814">
              <a:off x="845822" y="801274"/>
              <a:ext cx="149250" cy="149250"/>
            </a:xfrm>
            <a:custGeom>
              <a:avLst/>
              <a:gdLst>
                <a:gd name="T0" fmla="*/ 322 w 348"/>
                <a:gd name="T1" fmla="*/ 220 h 348"/>
                <a:gd name="T2" fmla="*/ 128 w 348"/>
                <a:gd name="T3" fmla="*/ 323 h 348"/>
                <a:gd name="T4" fmla="*/ 25 w 348"/>
                <a:gd name="T5" fmla="*/ 128 h 348"/>
                <a:gd name="T6" fmla="*/ 220 w 348"/>
                <a:gd name="T7" fmla="*/ 26 h 348"/>
                <a:gd name="T8" fmla="*/ 322 w 348"/>
                <a:gd name="T9" fmla="*/ 220 h 348"/>
              </a:gdLst>
              <a:ahLst/>
              <a:cxnLst>
                <a:cxn ang="0">
                  <a:pos x="T0" y="T1"/>
                </a:cxn>
                <a:cxn ang="0">
                  <a:pos x="T2" y="T3"/>
                </a:cxn>
                <a:cxn ang="0">
                  <a:pos x="T4" y="T5"/>
                </a:cxn>
                <a:cxn ang="0">
                  <a:pos x="T6" y="T7"/>
                </a:cxn>
                <a:cxn ang="0">
                  <a:pos x="T8" y="T9"/>
                </a:cxn>
              </a:cxnLst>
              <a:rect l="0" t="0" r="r" b="b"/>
              <a:pathLst>
                <a:path w="348" h="348">
                  <a:moveTo>
                    <a:pt x="322" y="220"/>
                  </a:moveTo>
                  <a:cubicBezTo>
                    <a:pt x="297" y="302"/>
                    <a:pt x="210" y="348"/>
                    <a:pt x="128" y="323"/>
                  </a:cubicBezTo>
                  <a:cubicBezTo>
                    <a:pt x="46" y="297"/>
                    <a:pt x="0" y="210"/>
                    <a:pt x="25" y="128"/>
                  </a:cubicBezTo>
                  <a:cubicBezTo>
                    <a:pt x="51" y="46"/>
                    <a:pt x="138" y="0"/>
                    <a:pt x="220" y="26"/>
                  </a:cubicBezTo>
                  <a:cubicBezTo>
                    <a:pt x="302" y="51"/>
                    <a:pt x="348" y="138"/>
                    <a:pt x="322" y="220"/>
                  </a:cubicBezTo>
                  <a:close/>
                </a:path>
              </a:pathLst>
            </a:custGeom>
            <a:solidFill>
              <a:srgbClr val="2B143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Verdana"/>
              </a:endParaRPr>
            </a:p>
          </p:txBody>
        </p:sp>
        <p:sp>
          <p:nvSpPr>
            <p:cNvPr id="108" name="Freeform 260"/>
            <p:cNvSpPr>
              <a:spLocks/>
            </p:cNvSpPr>
            <p:nvPr/>
          </p:nvSpPr>
          <p:spPr bwMode="auto">
            <a:xfrm rot="774814">
              <a:off x="738243" y="1006432"/>
              <a:ext cx="134124" cy="134124"/>
            </a:xfrm>
            <a:custGeom>
              <a:avLst/>
              <a:gdLst>
                <a:gd name="T0" fmla="*/ 289 w 312"/>
                <a:gd name="T1" fmla="*/ 197 h 312"/>
                <a:gd name="T2" fmla="*/ 115 w 312"/>
                <a:gd name="T3" fmla="*/ 289 h 312"/>
                <a:gd name="T4" fmla="*/ 23 w 312"/>
                <a:gd name="T5" fmla="*/ 115 h 312"/>
                <a:gd name="T6" fmla="*/ 198 w 312"/>
                <a:gd name="T7" fmla="*/ 23 h 312"/>
                <a:gd name="T8" fmla="*/ 289 w 312"/>
                <a:gd name="T9" fmla="*/ 197 h 312"/>
              </a:gdLst>
              <a:ahLst/>
              <a:cxnLst>
                <a:cxn ang="0">
                  <a:pos x="T0" y="T1"/>
                </a:cxn>
                <a:cxn ang="0">
                  <a:pos x="T2" y="T3"/>
                </a:cxn>
                <a:cxn ang="0">
                  <a:pos x="T4" y="T5"/>
                </a:cxn>
                <a:cxn ang="0">
                  <a:pos x="T6" y="T7"/>
                </a:cxn>
                <a:cxn ang="0">
                  <a:pos x="T8" y="T9"/>
                </a:cxn>
              </a:cxnLst>
              <a:rect l="0" t="0" r="r" b="b"/>
              <a:pathLst>
                <a:path w="312" h="312">
                  <a:moveTo>
                    <a:pt x="289" y="197"/>
                  </a:moveTo>
                  <a:cubicBezTo>
                    <a:pt x="266" y="271"/>
                    <a:pt x="188" y="312"/>
                    <a:pt x="115" y="289"/>
                  </a:cubicBezTo>
                  <a:cubicBezTo>
                    <a:pt x="41" y="266"/>
                    <a:pt x="0" y="188"/>
                    <a:pt x="23" y="115"/>
                  </a:cubicBezTo>
                  <a:cubicBezTo>
                    <a:pt x="46" y="41"/>
                    <a:pt x="124" y="0"/>
                    <a:pt x="198" y="23"/>
                  </a:cubicBezTo>
                  <a:cubicBezTo>
                    <a:pt x="271" y="46"/>
                    <a:pt x="312" y="124"/>
                    <a:pt x="289" y="197"/>
                  </a:cubicBezTo>
                  <a:close/>
                </a:path>
              </a:pathLst>
            </a:custGeom>
            <a:solidFill>
              <a:srgbClr val="2B143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Verdana"/>
              </a:endParaRPr>
            </a:p>
          </p:txBody>
        </p:sp>
        <p:sp>
          <p:nvSpPr>
            <p:cNvPr id="109" name="Freeform 261"/>
            <p:cNvSpPr>
              <a:spLocks/>
            </p:cNvSpPr>
            <p:nvPr/>
          </p:nvSpPr>
          <p:spPr bwMode="auto">
            <a:xfrm rot="774814">
              <a:off x="752137" y="1021533"/>
              <a:ext cx="105887" cy="105887"/>
            </a:xfrm>
            <a:custGeom>
              <a:avLst/>
              <a:gdLst>
                <a:gd name="T0" fmla="*/ 227 w 245"/>
                <a:gd name="T1" fmla="*/ 156 h 246"/>
                <a:gd name="T2" fmla="*/ 90 w 245"/>
                <a:gd name="T3" fmla="*/ 228 h 246"/>
                <a:gd name="T4" fmla="*/ 18 w 245"/>
                <a:gd name="T5" fmla="*/ 91 h 246"/>
                <a:gd name="T6" fmla="*/ 155 w 245"/>
                <a:gd name="T7" fmla="*/ 18 h 246"/>
                <a:gd name="T8" fmla="*/ 227 w 245"/>
                <a:gd name="T9" fmla="*/ 156 h 246"/>
              </a:gdLst>
              <a:ahLst/>
              <a:cxnLst>
                <a:cxn ang="0">
                  <a:pos x="T0" y="T1"/>
                </a:cxn>
                <a:cxn ang="0">
                  <a:pos x="T2" y="T3"/>
                </a:cxn>
                <a:cxn ang="0">
                  <a:pos x="T4" y="T5"/>
                </a:cxn>
                <a:cxn ang="0">
                  <a:pos x="T6" y="T7"/>
                </a:cxn>
                <a:cxn ang="0">
                  <a:pos x="T8" y="T9"/>
                </a:cxn>
              </a:cxnLst>
              <a:rect l="0" t="0" r="r" b="b"/>
              <a:pathLst>
                <a:path w="245" h="246">
                  <a:moveTo>
                    <a:pt x="227" y="156"/>
                  </a:moveTo>
                  <a:cubicBezTo>
                    <a:pt x="209" y="214"/>
                    <a:pt x="148" y="246"/>
                    <a:pt x="90" y="228"/>
                  </a:cubicBezTo>
                  <a:cubicBezTo>
                    <a:pt x="32" y="210"/>
                    <a:pt x="0" y="148"/>
                    <a:pt x="18" y="91"/>
                  </a:cubicBezTo>
                  <a:cubicBezTo>
                    <a:pt x="36" y="33"/>
                    <a:pt x="97" y="0"/>
                    <a:pt x="155" y="18"/>
                  </a:cubicBezTo>
                  <a:cubicBezTo>
                    <a:pt x="213" y="36"/>
                    <a:pt x="245" y="98"/>
                    <a:pt x="227" y="156"/>
                  </a:cubicBezTo>
                  <a:close/>
                </a:path>
              </a:pathLst>
            </a:custGeom>
            <a:solidFill>
              <a:srgbClr val="2B143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Verdana"/>
              </a:endParaRPr>
            </a:p>
          </p:txBody>
        </p:sp>
        <p:sp>
          <p:nvSpPr>
            <p:cNvPr id="110" name="Freeform 262"/>
            <p:cNvSpPr>
              <a:spLocks/>
            </p:cNvSpPr>
            <p:nvPr/>
          </p:nvSpPr>
          <p:spPr bwMode="auto">
            <a:xfrm rot="774814">
              <a:off x="365122" y="980599"/>
              <a:ext cx="169419" cy="357999"/>
            </a:xfrm>
            <a:custGeom>
              <a:avLst/>
              <a:gdLst>
                <a:gd name="T0" fmla="*/ 393 w 393"/>
                <a:gd name="T1" fmla="*/ 0 h 831"/>
                <a:gd name="T2" fmla="*/ 66 w 393"/>
                <a:gd name="T3" fmla="*/ 358 h 831"/>
                <a:gd name="T4" fmla="*/ 121 w 393"/>
                <a:gd name="T5" fmla="*/ 821 h 831"/>
                <a:gd name="T6" fmla="*/ 132 w 393"/>
                <a:gd name="T7" fmla="*/ 827 h 831"/>
                <a:gd name="T8" fmla="*/ 327 w 393"/>
                <a:gd name="T9" fmla="*/ 543 h 831"/>
                <a:gd name="T10" fmla="*/ 393 w 393"/>
                <a:gd name="T11" fmla="*/ 0 h 831"/>
              </a:gdLst>
              <a:ahLst/>
              <a:cxnLst>
                <a:cxn ang="0">
                  <a:pos x="T0" y="T1"/>
                </a:cxn>
                <a:cxn ang="0">
                  <a:pos x="T2" y="T3"/>
                </a:cxn>
                <a:cxn ang="0">
                  <a:pos x="T4" y="T5"/>
                </a:cxn>
                <a:cxn ang="0">
                  <a:pos x="T6" y="T7"/>
                </a:cxn>
                <a:cxn ang="0">
                  <a:pos x="T8" y="T9"/>
                </a:cxn>
                <a:cxn ang="0">
                  <a:pos x="T10" y="T11"/>
                </a:cxn>
              </a:cxnLst>
              <a:rect l="0" t="0" r="r" b="b"/>
              <a:pathLst>
                <a:path w="393" h="831">
                  <a:moveTo>
                    <a:pt x="393" y="0"/>
                  </a:moveTo>
                  <a:cubicBezTo>
                    <a:pt x="393" y="0"/>
                    <a:pt x="154" y="49"/>
                    <a:pt x="66" y="358"/>
                  </a:cubicBezTo>
                  <a:cubicBezTo>
                    <a:pt x="0" y="587"/>
                    <a:pt x="61" y="642"/>
                    <a:pt x="121" y="821"/>
                  </a:cubicBezTo>
                  <a:cubicBezTo>
                    <a:pt x="123" y="827"/>
                    <a:pt x="128" y="831"/>
                    <a:pt x="132" y="827"/>
                  </a:cubicBezTo>
                  <a:cubicBezTo>
                    <a:pt x="177" y="783"/>
                    <a:pt x="316" y="640"/>
                    <a:pt x="327" y="543"/>
                  </a:cubicBezTo>
                  <a:cubicBezTo>
                    <a:pt x="327" y="543"/>
                    <a:pt x="286" y="344"/>
                    <a:pt x="393" y="0"/>
                  </a:cubicBezTo>
                  <a:close/>
                </a:path>
              </a:pathLst>
            </a:custGeom>
            <a:solidFill>
              <a:srgbClr val="12AB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Verdana"/>
              </a:endParaRPr>
            </a:p>
          </p:txBody>
        </p:sp>
        <p:sp>
          <p:nvSpPr>
            <p:cNvPr id="111" name="Freeform 263"/>
            <p:cNvSpPr>
              <a:spLocks/>
            </p:cNvSpPr>
            <p:nvPr/>
          </p:nvSpPr>
          <p:spPr bwMode="auto">
            <a:xfrm rot="774814">
              <a:off x="811967" y="1230575"/>
              <a:ext cx="201689" cy="359006"/>
            </a:xfrm>
            <a:custGeom>
              <a:avLst/>
              <a:gdLst>
                <a:gd name="T0" fmla="*/ 299 w 469"/>
                <a:gd name="T1" fmla="*/ 0 h 835"/>
                <a:gd name="T2" fmla="*/ 366 w 469"/>
                <a:gd name="T3" fmla="*/ 481 h 835"/>
                <a:gd name="T4" fmla="*/ 58 w 469"/>
                <a:gd name="T5" fmla="*/ 831 h 835"/>
                <a:gd name="T6" fmla="*/ 45 w 469"/>
                <a:gd name="T7" fmla="*/ 829 h 835"/>
                <a:gd name="T8" fmla="*/ 46 w 469"/>
                <a:gd name="T9" fmla="*/ 485 h 835"/>
                <a:gd name="T10" fmla="*/ 299 w 469"/>
                <a:gd name="T11" fmla="*/ 0 h 835"/>
              </a:gdLst>
              <a:ahLst/>
              <a:cxnLst>
                <a:cxn ang="0">
                  <a:pos x="T0" y="T1"/>
                </a:cxn>
                <a:cxn ang="0">
                  <a:pos x="T2" y="T3"/>
                </a:cxn>
                <a:cxn ang="0">
                  <a:pos x="T4" y="T5"/>
                </a:cxn>
                <a:cxn ang="0">
                  <a:pos x="T6" y="T7"/>
                </a:cxn>
                <a:cxn ang="0">
                  <a:pos x="T8" y="T9"/>
                </a:cxn>
                <a:cxn ang="0">
                  <a:pos x="T10" y="T11"/>
                </a:cxn>
              </a:cxnLst>
              <a:rect l="0" t="0" r="r" b="b"/>
              <a:pathLst>
                <a:path w="469" h="835">
                  <a:moveTo>
                    <a:pt x="299" y="0"/>
                  </a:moveTo>
                  <a:cubicBezTo>
                    <a:pt x="299" y="0"/>
                    <a:pt x="469" y="177"/>
                    <a:pt x="366" y="481"/>
                  </a:cubicBezTo>
                  <a:cubicBezTo>
                    <a:pt x="290" y="707"/>
                    <a:pt x="209" y="718"/>
                    <a:pt x="58" y="831"/>
                  </a:cubicBezTo>
                  <a:cubicBezTo>
                    <a:pt x="53" y="834"/>
                    <a:pt x="46" y="835"/>
                    <a:pt x="45" y="829"/>
                  </a:cubicBezTo>
                  <a:cubicBezTo>
                    <a:pt x="33" y="768"/>
                    <a:pt x="0" y="572"/>
                    <a:pt x="46" y="485"/>
                  </a:cubicBezTo>
                  <a:cubicBezTo>
                    <a:pt x="46" y="485"/>
                    <a:pt x="192" y="344"/>
                    <a:pt x="299" y="0"/>
                  </a:cubicBezTo>
                  <a:close/>
                </a:path>
              </a:pathLst>
            </a:custGeom>
            <a:solidFill>
              <a:srgbClr val="12AB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Verdana"/>
              </a:endParaRPr>
            </a:p>
          </p:txBody>
        </p:sp>
        <p:sp>
          <p:nvSpPr>
            <p:cNvPr id="112" name="Freeform 264"/>
            <p:cNvSpPr>
              <a:spLocks/>
            </p:cNvSpPr>
            <p:nvPr/>
          </p:nvSpPr>
          <p:spPr bwMode="auto">
            <a:xfrm rot="774814">
              <a:off x="558893" y="1274000"/>
              <a:ext cx="206732" cy="79668"/>
            </a:xfrm>
            <a:custGeom>
              <a:avLst/>
              <a:gdLst>
                <a:gd name="T0" fmla="*/ 200 w 205"/>
                <a:gd name="T1" fmla="*/ 79 h 79"/>
                <a:gd name="T2" fmla="*/ 0 w 205"/>
                <a:gd name="T3" fmla="*/ 17 h 79"/>
                <a:gd name="T4" fmla="*/ 6 w 205"/>
                <a:gd name="T5" fmla="*/ 0 h 79"/>
                <a:gd name="T6" fmla="*/ 205 w 205"/>
                <a:gd name="T7" fmla="*/ 62 h 79"/>
                <a:gd name="T8" fmla="*/ 200 w 205"/>
                <a:gd name="T9" fmla="*/ 79 h 79"/>
              </a:gdLst>
              <a:ahLst/>
              <a:cxnLst>
                <a:cxn ang="0">
                  <a:pos x="T0" y="T1"/>
                </a:cxn>
                <a:cxn ang="0">
                  <a:pos x="T2" y="T3"/>
                </a:cxn>
                <a:cxn ang="0">
                  <a:pos x="T4" y="T5"/>
                </a:cxn>
                <a:cxn ang="0">
                  <a:pos x="T6" y="T7"/>
                </a:cxn>
                <a:cxn ang="0">
                  <a:pos x="T8" y="T9"/>
                </a:cxn>
              </a:cxnLst>
              <a:rect l="0" t="0" r="r" b="b"/>
              <a:pathLst>
                <a:path w="205" h="79">
                  <a:moveTo>
                    <a:pt x="200" y="79"/>
                  </a:moveTo>
                  <a:lnTo>
                    <a:pt x="0" y="17"/>
                  </a:lnTo>
                  <a:lnTo>
                    <a:pt x="6" y="0"/>
                  </a:lnTo>
                  <a:lnTo>
                    <a:pt x="205" y="62"/>
                  </a:lnTo>
                  <a:lnTo>
                    <a:pt x="200" y="79"/>
                  </a:lnTo>
                  <a:close/>
                </a:path>
              </a:pathLst>
            </a:custGeom>
            <a:solidFill>
              <a:srgbClr val="FF304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Verdana"/>
              </a:endParaRPr>
            </a:p>
          </p:txBody>
        </p:sp>
        <p:sp>
          <p:nvSpPr>
            <p:cNvPr id="113" name="Freeform 265"/>
            <p:cNvSpPr>
              <a:spLocks/>
            </p:cNvSpPr>
            <p:nvPr/>
          </p:nvSpPr>
          <p:spPr bwMode="auto">
            <a:xfrm rot="774814">
              <a:off x="539819" y="1276773"/>
              <a:ext cx="114963" cy="85718"/>
            </a:xfrm>
            <a:custGeom>
              <a:avLst/>
              <a:gdLst>
                <a:gd name="T0" fmla="*/ 97 w 114"/>
                <a:gd name="T1" fmla="*/ 85 h 85"/>
                <a:gd name="T2" fmla="*/ 0 w 114"/>
                <a:gd name="T3" fmla="*/ 54 h 85"/>
                <a:gd name="T4" fmla="*/ 16 w 114"/>
                <a:gd name="T5" fmla="*/ 0 h 85"/>
                <a:gd name="T6" fmla="*/ 114 w 114"/>
                <a:gd name="T7" fmla="*/ 30 h 85"/>
                <a:gd name="T8" fmla="*/ 97 w 114"/>
                <a:gd name="T9" fmla="*/ 85 h 85"/>
              </a:gdLst>
              <a:ahLst/>
              <a:cxnLst>
                <a:cxn ang="0">
                  <a:pos x="T0" y="T1"/>
                </a:cxn>
                <a:cxn ang="0">
                  <a:pos x="T2" y="T3"/>
                </a:cxn>
                <a:cxn ang="0">
                  <a:pos x="T4" y="T5"/>
                </a:cxn>
                <a:cxn ang="0">
                  <a:pos x="T6" y="T7"/>
                </a:cxn>
                <a:cxn ang="0">
                  <a:pos x="T8" y="T9"/>
                </a:cxn>
              </a:cxnLst>
              <a:rect l="0" t="0" r="r" b="b"/>
              <a:pathLst>
                <a:path w="114" h="85">
                  <a:moveTo>
                    <a:pt x="97" y="85"/>
                  </a:moveTo>
                  <a:lnTo>
                    <a:pt x="0" y="54"/>
                  </a:lnTo>
                  <a:lnTo>
                    <a:pt x="16" y="0"/>
                  </a:lnTo>
                  <a:lnTo>
                    <a:pt x="114" y="30"/>
                  </a:lnTo>
                  <a:lnTo>
                    <a:pt x="97" y="85"/>
                  </a:lnTo>
                  <a:close/>
                </a:path>
              </a:pathLst>
            </a:custGeom>
            <a:solidFill>
              <a:srgbClr val="FF304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Verdana"/>
              </a:endParaRPr>
            </a:p>
          </p:txBody>
        </p:sp>
        <p:sp>
          <p:nvSpPr>
            <p:cNvPr id="114" name="Freeform 266"/>
            <p:cNvSpPr>
              <a:spLocks/>
            </p:cNvSpPr>
            <p:nvPr/>
          </p:nvSpPr>
          <p:spPr bwMode="auto">
            <a:xfrm rot="774814">
              <a:off x="628226" y="1328672"/>
              <a:ext cx="120005" cy="86726"/>
            </a:xfrm>
            <a:custGeom>
              <a:avLst/>
              <a:gdLst>
                <a:gd name="T0" fmla="*/ 101 w 119"/>
                <a:gd name="T1" fmla="*/ 86 h 86"/>
                <a:gd name="T2" fmla="*/ 0 w 119"/>
                <a:gd name="T3" fmla="*/ 55 h 86"/>
                <a:gd name="T4" fmla="*/ 17 w 119"/>
                <a:gd name="T5" fmla="*/ 0 h 86"/>
                <a:gd name="T6" fmla="*/ 119 w 119"/>
                <a:gd name="T7" fmla="*/ 32 h 86"/>
                <a:gd name="T8" fmla="*/ 101 w 119"/>
                <a:gd name="T9" fmla="*/ 86 h 86"/>
              </a:gdLst>
              <a:ahLst/>
              <a:cxnLst>
                <a:cxn ang="0">
                  <a:pos x="T0" y="T1"/>
                </a:cxn>
                <a:cxn ang="0">
                  <a:pos x="T2" y="T3"/>
                </a:cxn>
                <a:cxn ang="0">
                  <a:pos x="T4" y="T5"/>
                </a:cxn>
                <a:cxn ang="0">
                  <a:pos x="T6" y="T7"/>
                </a:cxn>
                <a:cxn ang="0">
                  <a:pos x="T8" y="T9"/>
                </a:cxn>
              </a:cxnLst>
              <a:rect l="0" t="0" r="r" b="b"/>
              <a:pathLst>
                <a:path w="119" h="86">
                  <a:moveTo>
                    <a:pt x="101" y="86"/>
                  </a:moveTo>
                  <a:lnTo>
                    <a:pt x="0" y="55"/>
                  </a:lnTo>
                  <a:lnTo>
                    <a:pt x="17" y="0"/>
                  </a:lnTo>
                  <a:lnTo>
                    <a:pt x="119" y="32"/>
                  </a:lnTo>
                  <a:lnTo>
                    <a:pt x="101" y="86"/>
                  </a:lnTo>
                  <a:close/>
                </a:path>
              </a:pathLst>
            </a:custGeom>
            <a:solidFill>
              <a:srgbClr val="FF304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Verdana"/>
              </a:endParaRPr>
            </a:p>
          </p:txBody>
        </p:sp>
        <p:sp>
          <p:nvSpPr>
            <p:cNvPr id="115" name="Freeform 267"/>
            <p:cNvSpPr>
              <a:spLocks/>
            </p:cNvSpPr>
            <p:nvPr/>
          </p:nvSpPr>
          <p:spPr bwMode="auto">
            <a:xfrm rot="774814">
              <a:off x="871809" y="844173"/>
              <a:ext cx="98828" cy="92777"/>
            </a:xfrm>
            <a:custGeom>
              <a:avLst/>
              <a:gdLst>
                <a:gd name="T0" fmla="*/ 156 w 229"/>
                <a:gd name="T1" fmla="*/ 0 h 215"/>
                <a:gd name="T2" fmla="*/ 163 w 229"/>
                <a:gd name="T3" fmla="*/ 68 h 215"/>
                <a:gd name="T4" fmla="*/ 57 w 229"/>
                <a:gd name="T5" fmla="*/ 124 h 215"/>
                <a:gd name="T6" fmla="*/ 7 w 229"/>
                <a:gd name="T7" fmla="*/ 83 h 215"/>
                <a:gd name="T8" fmla="*/ 80 w 229"/>
                <a:gd name="T9" fmla="*/ 198 h 215"/>
                <a:gd name="T10" fmla="*/ 213 w 229"/>
                <a:gd name="T11" fmla="*/ 128 h 215"/>
                <a:gd name="T12" fmla="*/ 156 w 229"/>
                <a:gd name="T13" fmla="*/ 0 h 215"/>
              </a:gdLst>
              <a:ahLst/>
              <a:cxnLst>
                <a:cxn ang="0">
                  <a:pos x="T0" y="T1"/>
                </a:cxn>
                <a:cxn ang="0">
                  <a:pos x="T2" y="T3"/>
                </a:cxn>
                <a:cxn ang="0">
                  <a:pos x="T4" y="T5"/>
                </a:cxn>
                <a:cxn ang="0">
                  <a:pos x="T6" y="T7"/>
                </a:cxn>
                <a:cxn ang="0">
                  <a:pos x="T8" y="T9"/>
                </a:cxn>
                <a:cxn ang="0">
                  <a:pos x="T10" y="T11"/>
                </a:cxn>
                <a:cxn ang="0">
                  <a:pos x="T12" y="T13"/>
                </a:cxn>
              </a:cxnLst>
              <a:rect l="0" t="0" r="r" b="b"/>
              <a:pathLst>
                <a:path w="229" h="215">
                  <a:moveTo>
                    <a:pt x="156" y="0"/>
                  </a:moveTo>
                  <a:cubicBezTo>
                    <a:pt x="167" y="20"/>
                    <a:pt x="171" y="45"/>
                    <a:pt x="163" y="68"/>
                  </a:cubicBezTo>
                  <a:cubicBezTo>
                    <a:pt x="149" y="113"/>
                    <a:pt x="102" y="138"/>
                    <a:pt x="57" y="124"/>
                  </a:cubicBezTo>
                  <a:cubicBezTo>
                    <a:pt x="34" y="117"/>
                    <a:pt x="17" y="102"/>
                    <a:pt x="7" y="83"/>
                  </a:cubicBezTo>
                  <a:cubicBezTo>
                    <a:pt x="0" y="133"/>
                    <a:pt x="30" y="182"/>
                    <a:pt x="80" y="198"/>
                  </a:cubicBezTo>
                  <a:cubicBezTo>
                    <a:pt x="136" y="215"/>
                    <a:pt x="196" y="184"/>
                    <a:pt x="213" y="128"/>
                  </a:cubicBezTo>
                  <a:cubicBezTo>
                    <a:pt x="229" y="77"/>
                    <a:pt x="204" y="22"/>
                    <a:pt x="156" y="0"/>
                  </a:cubicBezTo>
                  <a:close/>
                </a:path>
              </a:pathLst>
            </a:custGeom>
            <a:solidFill>
              <a:srgbClr val="ECECE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Verdana"/>
              </a:endParaRPr>
            </a:p>
          </p:txBody>
        </p:sp>
        <p:sp>
          <p:nvSpPr>
            <p:cNvPr id="116" name="Freeform 268"/>
            <p:cNvSpPr>
              <a:spLocks/>
            </p:cNvSpPr>
            <p:nvPr/>
          </p:nvSpPr>
          <p:spPr bwMode="auto">
            <a:xfrm rot="774814">
              <a:off x="777953" y="1056021"/>
              <a:ext cx="62524" cy="59499"/>
            </a:xfrm>
            <a:custGeom>
              <a:avLst/>
              <a:gdLst>
                <a:gd name="T0" fmla="*/ 100 w 146"/>
                <a:gd name="T1" fmla="*/ 0 h 137"/>
                <a:gd name="T2" fmla="*/ 105 w 146"/>
                <a:gd name="T3" fmla="*/ 43 h 137"/>
                <a:gd name="T4" fmla="*/ 36 w 146"/>
                <a:gd name="T5" fmla="*/ 79 h 137"/>
                <a:gd name="T6" fmla="*/ 4 w 146"/>
                <a:gd name="T7" fmla="*/ 53 h 137"/>
                <a:gd name="T8" fmla="*/ 51 w 146"/>
                <a:gd name="T9" fmla="*/ 126 h 137"/>
                <a:gd name="T10" fmla="*/ 136 w 146"/>
                <a:gd name="T11" fmla="*/ 82 h 137"/>
                <a:gd name="T12" fmla="*/ 100 w 146"/>
                <a:gd name="T13" fmla="*/ 0 h 137"/>
              </a:gdLst>
              <a:ahLst/>
              <a:cxnLst>
                <a:cxn ang="0">
                  <a:pos x="T0" y="T1"/>
                </a:cxn>
                <a:cxn ang="0">
                  <a:pos x="T2" y="T3"/>
                </a:cxn>
                <a:cxn ang="0">
                  <a:pos x="T4" y="T5"/>
                </a:cxn>
                <a:cxn ang="0">
                  <a:pos x="T6" y="T7"/>
                </a:cxn>
                <a:cxn ang="0">
                  <a:pos x="T8" y="T9"/>
                </a:cxn>
                <a:cxn ang="0">
                  <a:pos x="T10" y="T11"/>
                </a:cxn>
                <a:cxn ang="0">
                  <a:pos x="T12" y="T13"/>
                </a:cxn>
              </a:cxnLst>
              <a:rect l="0" t="0" r="r" b="b"/>
              <a:pathLst>
                <a:path w="146" h="137">
                  <a:moveTo>
                    <a:pt x="100" y="0"/>
                  </a:moveTo>
                  <a:cubicBezTo>
                    <a:pt x="107" y="13"/>
                    <a:pt x="109" y="28"/>
                    <a:pt x="105" y="43"/>
                  </a:cubicBezTo>
                  <a:cubicBezTo>
                    <a:pt x="96" y="72"/>
                    <a:pt x="65" y="88"/>
                    <a:pt x="36" y="79"/>
                  </a:cubicBezTo>
                  <a:cubicBezTo>
                    <a:pt x="22" y="75"/>
                    <a:pt x="11" y="65"/>
                    <a:pt x="4" y="53"/>
                  </a:cubicBezTo>
                  <a:cubicBezTo>
                    <a:pt x="0" y="85"/>
                    <a:pt x="19" y="116"/>
                    <a:pt x="51" y="126"/>
                  </a:cubicBezTo>
                  <a:cubicBezTo>
                    <a:pt x="87" y="137"/>
                    <a:pt x="125" y="117"/>
                    <a:pt x="136" y="82"/>
                  </a:cubicBezTo>
                  <a:cubicBezTo>
                    <a:pt x="146" y="49"/>
                    <a:pt x="130" y="14"/>
                    <a:pt x="100" y="0"/>
                  </a:cubicBezTo>
                  <a:close/>
                </a:path>
              </a:pathLst>
            </a:custGeom>
            <a:solidFill>
              <a:srgbClr val="2B143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Verdana"/>
              </a:endParaRPr>
            </a:p>
          </p:txBody>
        </p:sp>
        <p:sp>
          <p:nvSpPr>
            <p:cNvPr id="117" name="Freeform 269"/>
            <p:cNvSpPr>
              <a:spLocks/>
            </p:cNvSpPr>
            <p:nvPr/>
          </p:nvSpPr>
          <p:spPr bwMode="auto">
            <a:xfrm rot="774814">
              <a:off x="823687" y="1242861"/>
              <a:ext cx="178495" cy="346906"/>
            </a:xfrm>
            <a:custGeom>
              <a:avLst/>
              <a:gdLst>
                <a:gd name="T0" fmla="*/ 292 w 415"/>
                <a:gd name="T1" fmla="*/ 0 h 806"/>
                <a:gd name="T2" fmla="*/ 291 w 415"/>
                <a:gd name="T3" fmla="*/ 367 h 806"/>
                <a:gd name="T4" fmla="*/ 0 w 415"/>
                <a:gd name="T5" fmla="*/ 704 h 806"/>
                <a:gd name="T6" fmla="*/ 15 w 415"/>
                <a:gd name="T7" fmla="*/ 800 h 806"/>
                <a:gd name="T8" fmla="*/ 28 w 415"/>
                <a:gd name="T9" fmla="*/ 802 h 806"/>
                <a:gd name="T10" fmla="*/ 336 w 415"/>
                <a:gd name="T11" fmla="*/ 452 h 806"/>
                <a:gd name="T12" fmla="*/ 292 w 415"/>
                <a:gd name="T13" fmla="*/ 0 h 806"/>
              </a:gdLst>
              <a:ahLst/>
              <a:cxnLst>
                <a:cxn ang="0">
                  <a:pos x="T0" y="T1"/>
                </a:cxn>
                <a:cxn ang="0">
                  <a:pos x="T2" y="T3"/>
                </a:cxn>
                <a:cxn ang="0">
                  <a:pos x="T4" y="T5"/>
                </a:cxn>
                <a:cxn ang="0">
                  <a:pos x="T6" y="T7"/>
                </a:cxn>
                <a:cxn ang="0">
                  <a:pos x="T8" y="T9"/>
                </a:cxn>
                <a:cxn ang="0">
                  <a:pos x="T10" y="T11"/>
                </a:cxn>
                <a:cxn ang="0">
                  <a:pos x="T12" y="T13"/>
                </a:cxn>
              </a:cxnLst>
              <a:rect l="0" t="0" r="r" b="b"/>
              <a:pathLst>
                <a:path w="415" h="806">
                  <a:moveTo>
                    <a:pt x="292" y="0"/>
                  </a:moveTo>
                  <a:cubicBezTo>
                    <a:pt x="324" y="82"/>
                    <a:pt x="345" y="207"/>
                    <a:pt x="291" y="367"/>
                  </a:cubicBezTo>
                  <a:cubicBezTo>
                    <a:pt x="218" y="584"/>
                    <a:pt x="140" y="602"/>
                    <a:pt x="0" y="704"/>
                  </a:cubicBezTo>
                  <a:cubicBezTo>
                    <a:pt x="5" y="745"/>
                    <a:pt x="11" y="780"/>
                    <a:pt x="15" y="800"/>
                  </a:cubicBezTo>
                  <a:cubicBezTo>
                    <a:pt x="16" y="806"/>
                    <a:pt x="23" y="805"/>
                    <a:pt x="28" y="802"/>
                  </a:cubicBezTo>
                  <a:cubicBezTo>
                    <a:pt x="179" y="689"/>
                    <a:pt x="260" y="678"/>
                    <a:pt x="336" y="452"/>
                  </a:cubicBezTo>
                  <a:cubicBezTo>
                    <a:pt x="415" y="220"/>
                    <a:pt x="334" y="62"/>
                    <a:pt x="292" y="0"/>
                  </a:cubicBezTo>
                  <a:close/>
                </a:path>
              </a:pathLst>
            </a:custGeom>
            <a:solidFill>
              <a:srgbClr val="2B143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Verdana"/>
              </a:endParaRPr>
            </a:p>
          </p:txBody>
        </p:sp>
        <p:sp>
          <p:nvSpPr>
            <p:cNvPr id="118" name="Freeform 270"/>
            <p:cNvSpPr>
              <a:spLocks/>
            </p:cNvSpPr>
            <p:nvPr/>
          </p:nvSpPr>
          <p:spPr bwMode="auto">
            <a:xfrm rot="774814">
              <a:off x="823687" y="1242861"/>
              <a:ext cx="178495" cy="346906"/>
            </a:xfrm>
            <a:custGeom>
              <a:avLst/>
              <a:gdLst>
                <a:gd name="T0" fmla="*/ 292 w 415"/>
                <a:gd name="T1" fmla="*/ 0 h 806"/>
                <a:gd name="T2" fmla="*/ 291 w 415"/>
                <a:gd name="T3" fmla="*/ 367 h 806"/>
                <a:gd name="T4" fmla="*/ 0 w 415"/>
                <a:gd name="T5" fmla="*/ 704 h 806"/>
                <a:gd name="T6" fmla="*/ 15 w 415"/>
                <a:gd name="T7" fmla="*/ 800 h 806"/>
                <a:gd name="T8" fmla="*/ 28 w 415"/>
                <a:gd name="T9" fmla="*/ 802 h 806"/>
                <a:gd name="T10" fmla="*/ 336 w 415"/>
                <a:gd name="T11" fmla="*/ 452 h 806"/>
                <a:gd name="T12" fmla="*/ 292 w 415"/>
                <a:gd name="T13" fmla="*/ 0 h 806"/>
              </a:gdLst>
              <a:ahLst/>
              <a:cxnLst>
                <a:cxn ang="0">
                  <a:pos x="T0" y="T1"/>
                </a:cxn>
                <a:cxn ang="0">
                  <a:pos x="T2" y="T3"/>
                </a:cxn>
                <a:cxn ang="0">
                  <a:pos x="T4" y="T5"/>
                </a:cxn>
                <a:cxn ang="0">
                  <a:pos x="T6" y="T7"/>
                </a:cxn>
                <a:cxn ang="0">
                  <a:pos x="T8" y="T9"/>
                </a:cxn>
                <a:cxn ang="0">
                  <a:pos x="T10" y="T11"/>
                </a:cxn>
                <a:cxn ang="0">
                  <a:pos x="T12" y="T13"/>
                </a:cxn>
              </a:cxnLst>
              <a:rect l="0" t="0" r="r" b="b"/>
              <a:pathLst>
                <a:path w="415" h="806">
                  <a:moveTo>
                    <a:pt x="292" y="0"/>
                  </a:moveTo>
                  <a:cubicBezTo>
                    <a:pt x="324" y="82"/>
                    <a:pt x="345" y="207"/>
                    <a:pt x="291" y="367"/>
                  </a:cubicBezTo>
                  <a:cubicBezTo>
                    <a:pt x="218" y="584"/>
                    <a:pt x="140" y="602"/>
                    <a:pt x="0" y="704"/>
                  </a:cubicBezTo>
                  <a:cubicBezTo>
                    <a:pt x="5" y="745"/>
                    <a:pt x="11" y="780"/>
                    <a:pt x="15" y="800"/>
                  </a:cubicBezTo>
                  <a:cubicBezTo>
                    <a:pt x="16" y="806"/>
                    <a:pt x="23" y="805"/>
                    <a:pt x="28" y="802"/>
                  </a:cubicBezTo>
                  <a:cubicBezTo>
                    <a:pt x="179" y="689"/>
                    <a:pt x="260" y="678"/>
                    <a:pt x="336" y="452"/>
                  </a:cubicBezTo>
                  <a:cubicBezTo>
                    <a:pt x="415" y="220"/>
                    <a:pt x="334" y="62"/>
                    <a:pt x="292" y="0"/>
                  </a:cubicBezTo>
                  <a:close/>
                </a:path>
              </a:pathLst>
            </a:custGeom>
            <a:solidFill>
              <a:srgbClr val="12AB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Verdana"/>
              </a:endParaRPr>
            </a:p>
          </p:txBody>
        </p:sp>
        <p:sp>
          <p:nvSpPr>
            <p:cNvPr id="119" name="Freeform 271"/>
            <p:cNvSpPr>
              <a:spLocks/>
            </p:cNvSpPr>
            <p:nvPr/>
          </p:nvSpPr>
          <p:spPr bwMode="auto">
            <a:xfrm rot="774814">
              <a:off x="364750" y="983887"/>
              <a:ext cx="154292" cy="352956"/>
            </a:xfrm>
            <a:custGeom>
              <a:avLst/>
              <a:gdLst>
                <a:gd name="T0" fmla="*/ 358 w 358"/>
                <a:gd name="T1" fmla="*/ 0 h 820"/>
                <a:gd name="T2" fmla="*/ 151 w 358"/>
                <a:gd name="T3" fmla="*/ 303 h 820"/>
                <a:gd name="T4" fmla="*/ 200 w 358"/>
                <a:gd name="T5" fmla="*/ 745 h 820"/>
                <a:gd name="T6" fmla="*/ 132 w 358"/>
                <a:gd name="T7" fmla="*/ 816 h 820"/>
                <a:gd name="T8" fmla="*/ 121 w 358"/>
                <a:gd name="T9" fmla="*/ 810 h 820"/>
                <a:gd name="T10" fmla="*/ 66 w 358"/>
                <a:gd name="T11" fmla="*/ 347 h 820"/>
                <a:gd name="T12" fmla="*/ 358 w 358"/>
                <a:gd name="T13" fmla="*/ 0 h 820"/>
              </a:gdLst>
              <a:ahLst/>
              <a:cxnLst>
                <a:cxn ang="0">
                  <a:pos x="T0" y="T1"/>
                </a:cxn>
                <a:cxn ang="0">
                  <a:pos x="T2" y="T3"/>
                </a:cxn>
                <a:cxn ang="0">
                  <a:pos x="T4" y="T5"/>
                </a:cxn>
                <a:cxn ang="0">
                  <a:pos x="T6" y="T7"/>
                </a:cxn>
                <a:cxn ang="0">
                  <a:pos x="T8" y="T9"/>
                </a:cxn>
                <a:cxn ang="0">
                  <a:pos x="T10" y="T11"/>
                </a:cxn>
                <a:cxn ang="0">
                  <a:pos x="T12" y="T13"/>
                </a:cxn>
              </a:cxnLst>
              <a:rect l="0" t="0" r="r" b="b"/>
              <a:pathLst>
                <a:path w="358" h="820">
                  <a:moveTo>
                    <a:pt x="358" y="0"/>
                  </a:moveTo>
                  <a:cubicBezTo>
                    <a:pt x="285" y="49"/>
                    <a:pt x="197" y="140"/>
                    <a:pt x="151" y="303"/>
                  </a:cubicBezTo>
                  <a:cubicBezTo>
                    <a:pt x="88" y="522"/>
                    <a:pt x="142" y="582"/>
                    <a:pt x="200" y="745"/>
                  </a:cubicBezTo>
                  <a:cubicBezTo>
                    <a:pt x="172" y="776"/>
                    <a:pt x="147" y="801"/>
                    <a:pt x="132" y="816"/>
                  </a:cubicBezTo>
                  <a:cubicBezTo>
                    <a:pt x="128" y="820"/>
                    <a:pt x="123" y="816"/>
                    <a:pt x="121" y="810"/>
                  </a:cubicBezTo>
                  <a:cubicBezTo>
                    <a:pt x="61" y="631"/>
                    <a:pt x="0" y="576"/>
                    <a:pt x="66" y="347"/>
                  </a:cubicBezTo>
                  <a:cubicBezTo>
                    <a:pt x="133" y="111"/>
                    <a:pt x="289" y="27"/>
                    <a:pt x="358" y="0"/>
                  </a:cubicBezTo>
                  <a:close/>
                </a:path>
              </a:pathLst>
            </a:custGeom>
            <a:solidFill>
              <a:srgbClr val="12AB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Verdana"/>
              </a:endParaRPr>
            </a:p>
          </p:txBody>
        </p:sp>
      </p:grpSp>
      <p:sp>
        <p:nvSpPr>
          <p:cNvPr id="120" name="AutoShape 287"/>
          <p:cNvSpPr>
            <a:spLocks noChangeAspect="1" noChangeArrowheads="1" noTextEdit="1"/>
          </p:cNvSpPr>
          <p:nvPr/>
        </p:nvSpPr>
        <p:spPr bwMode="auto">
          <a:xfrm>
            <a:off x="305172" y="4200678"/>
            <a:ext cx="3745626" cy="1736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dirty="0">
              <a:solidFill>
                <a:prstClr val="black"/>
              </a:solidFill>
              <a:latin typeface="Verdana"/>
            </a:endParaRPr>
          </a:p>
        </p:txBody>
      </p:sp>
      <p:pic>
        <p:nvPicPr>
          <p:cNvPr id="121" name="Picture 120"/>
          <p:cNvPicPr>
            <a:picLocks noChangeAspect="1"/>
          </p:cNvPicPr>
          <p:nvPr/>
        </p:nvPicPr>
        <p:blipFill>
          <a:blip r:embed="rId3" cstate="email">
            <a:duotone>
              <a:srgbClr val="00C37B">
                <a:shade val="45000"/>
                <a:satMod val="135000"/>
              </a:srgbClr>
              <a:prstClr val="white"/>
            </a:duotone>
            <a:extLst>
              <a:ext uri="{28A0092B-C50C-407E-A947-70E740481C1C}">
                <a14:useLocalDpi xmlns:a14="http://schemas.microsoft.com/office/drawing/2010/main"/>
              </a:ext>
            </a:extLst>
          </a:blip>
          <a:stretch>
            <a:fillRect/>
          </a:stretch>
        </p:blipFill>
        <p:spPr>
          <a:xfrm rot="5400000">
            <a:off x="1235358" y="1231064"/>
            <a:ext cx="676694" cy="752544"/>
          </a:xfrm>
          <a:prstGeom prst="rect">
            <a:avLst/>
          </a:prstGeom>
        </p:spPr>
      </p:pic>
      <p:sp>
        <p:nvSpPr>
          <p:cNvPr id="122" name="Oval 5">
            <a:extLst>
              <a:ext uri="{FF2B5EF4-FFF2-40B4-BE49-F238E27FC236}">
                <a16:creationId xmlns:a16="http://schemas.microsoft.com/office/drawing/2014/main" id="{50FD8550-830F-418E-A9DB-4A7F2A7D3576}"/>
              </a:ext>
            </a:extLst>
          </p:cNvPr>
          <p:cNvSpPr>
            <a:spLocks noChangeArrowheads="1"/>
          </p:cNvSpPr>
          <p:nvPr/>
        </p:nvSpPr>
        <p:spPr bwMode="auto">
          <a:xfrm>
            <a:off x="421884" y="5442877"/>
            <a:ext cx="1222847" cy="640080"/>
          </a:xfrm>
          <a:prstGeom prst="ellipse">
            <a:avLst/>
          </a:prstGeom>
          <a:solidFill>
            <a:srgbClr val="FFFFFF"/>
          </a:solidFill>
          <a:ln w="101600" cap="flat" cmpd="thickThin">
            <a:solidFill>
              <a:srgbClr val="12ABDB"/>
            </a:solidFill>
            <a:prstDash val="solid"/>
            <a:miter lim="800000"/>
            <a:headEnd/>
            <a:tailEnd/>
          </a:ln>
        </p:spPr>
        <p:txBody>
          <a:bodyPr vert="horz" wrap="square" lIns="0" tIns="0" rIns="0" bIns="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latin typeface="Verdana"/>
              </a:rPr>
              <a:t>Test Strategy</a:t>
            </a:r>
          </a:p>
        </p:txBody>
      </p:sp>
      <p:sp>
        <p:nvSpPr>
          <p:cNvPr id="123" name="TextBox 122">
            <a:extLst>
              <a:ext uri="{FF2B5EF4-FFF2-40B4-BE49-F238E27FC236}">
                <a16:creationId xmlns:a16="http://schemas.microsoft.com/office/drawing/2014/main" id="{83BE3011-078E-456C-96CF-051778CECDD9}"/>
              </a:ext>
            </a:extLst>
          </p:cNvPr>
          <p:cNvSpPr txBox="1"/>
          <p:nvPr/>
        </p:nvSpPr>
        <p:spPr>
          <a:xfrm>
            <a:off x="4407547" y="6030591"/>
            <a:ext cx="2140009" cy="553998"/>
          </a:xfrm>
          <a:prstGeom prst="rect">
            <a:avLst/>
          </a:prstGeom>
          <a:noFill/>
        </p:spPr>
        <p:txBody>
          <a:bodyPr wrap="none" lIns="0" tIns="0" rIns="0" bIns="0" rtlCol="0" anchor="t" anchorCtr="0">
            <a:noAutofit/>
          </a:bodyPr>
          <a:lstStyle>
            <a:defPPr>
              <a:defRPr lang="pt-PT"/>
            </a:defPPr>
            <a:lvl1pPr marL="171450" marR="0" lvl="0" indent="-171450" fontAlgn="auto">
              <a:lnSpc>
                <a:spcPct val="100000"/>
              </a:lnSpc>
              <a:spcBef>
                <a:spcPts val="0"/>
              </a:spcBef>
              <a:spcAft>
                <a:spcPts val="0"/>
              </a:spcAft>
              <a:buClr>
                <a:schemeClr val="accent1"/>
              </a:buClr>
              <a:buSzTx/>
              <a:buFont typeface="Wingdings" panose="05000000000000000000" pitchFamily="2" charset="2"/>
              <a:buChar char="§"/>
              <a:tabLst/>
              <a:defRPr kumimoji="0" sz="1000" b="1" i="0" u="none" strike="noStrike" cap="none" spc="0" normalizeH="0" baseline="0">
                <a:ln>
                  <a:noFill/>
                </a:ln>
                <a:solidFill>
                  <a:srgbClr val="0070C0"/>
                </a:solidFill>
                <a:effectLst/>
                <a:uLnTx/>
                <a:uFillTx/>
                <a:latin typeface="Verdana"/>
              </a:defRPr>
            </a:lvl1pPr>
          </a:lstStyle>
          <a:p>
            <a:pPr marL="171450" marR="0" lvl="0" indent="-171450" defTabSz="914400" eaLnBrk="1" fontAlgn="auto" latinLnBrk="0" hangingPunct="1">
              <a:lnSpc>
                <a:spcPct val="100000"/>
              </a:lnSpc>
              <a:spcBef>
                <a:spcPts val="0"/>
              </a:spcBef>
              <a:spcAft>
                <a:spcPts val="0"/>
              </a:spcAft>
              <a:buClr>
                <a:srgbClr val="0070AD"/>
              </a:buClr>
              <a:buSzTx/>
              <a:buFont typeface="Wingdings" panose="05000000000000000000" pitchFamily="2" charset="2"/>
              <a:buChar char="§"/>
              <a:tabLst/>
              <a:defRPr/>
            </a:pPr>
            <a:r>
              <a:rPr kumimoji="0" lang="en-US" sz="900" b="0" i="0" u="none" strike="noStrike" kern="0" cap="none" spc="0" normalizeH="0" baseline="0" noProof="0" dirty="0">
                <a:ln>
                  <a:noFill/>
                </a:ln>
                <a:solidFill>
                  <a:prstClr val="black"/>
                </a:solidFill>
                <a:effectLst/>
                <a:uLnTx/>
                <a:uFillTx/>
                <a:latin typeface="Verdana"/>
              </a:rPr>
              <a:t>Technology Scope</a:t>
            </a:r>
            <a:endParaRPr kumimoji="0" lang="en-US" sz="900" b="1" i="0" u="none" strike="noStrike" kern="0" cap="none" spc="0" normalizeH="0" baseline="0" noProof="0" dirty="0">
              <a:ln>
                <a:noFill/>
              </a:ln>
              <a:solidFill>
                <a:srgbClr val="0070C0"/>
              </a:solidFill>
              <a:effectLst/>
              <a:uLnTx/>
              <a:uFillTx/>
              <a:latin typeface="Verdana"/>
            </a:endParaRPr>
          </a:p>
          <a:p>
            <a:pPr marL="171450" marR="0" lvl="0" indent="-171450" defTabSz="914400" eaLnBrk="1" fontAlgn="auto" latinLnBrk="0" hangingPunct="1">
              <a:lnSpc>
                <a:spcPct val="100000"/>
              </a:lnSpc>
              <a:spcBef>
                <a:spcPts val="0"/>
              </a:spcBef>
              <a:spcAft>
                <a:spcPts val="0"/>
              </a:spcAft>
              <a:buClr>
                <a:srgbClr val="0070AD"/>
              </a:buClr>
              <a:buSzTx/>
              <a:buFont typeface="Wingdings" panose="05000000000000000000" pitchFamily="2" charset="2"/>
              <a:buChar char="§"/>
              <a:tabLst/>
              <a:defRPr/>
            </a:pPr>
            <a:r>
              <a:rPr kumimoji="0" lang="en-US" sz="900" b="0" i="0" u="none" strike="noStrike" kern="0" cap="none" spc="0" normalizeH="0" baseline="0" noProof="0" dirty="0">
                <a:ln>
                  <a:noFill/>
                </a:ln>
                <a:solidFill>
                  <a:prstClr val="black"/>
                </a:solidFill>
                <a:effectLst/>
                <a:uLnTx/>
                <a:uFillTx/>
                <a:latin typeface="Verdana"/>
              </a:rPr>
              <a:t>Innovation scope</a:t>
            </a:r>
          </a:p>
          <a:p>
            <a:pPr marL="171450" marR="0" lvl="0" indent="-171450" defTabSz="914400" eaLnBrk="1" fontAlgn="auto" latinLnBrk="0" hangingPunct="1">
              <a:lnSpc>
                <a:spcPct val="100000"/>
              </a:lnSpc>
              <a:spcBef>
                <a:spcPts val="0"/>
              </a:spcBef>
              <a:spcAft>
                <a:spcPts val="0"/>
              </a:spcAft>
              <a:buClr>
                <a:srgbClr val="0070AD"/>
              </a:buClr>
              <a:buSzTx/>
              <a:buFont typeface="Wingdings" panose="05000000000000000000" pitchFamily="2" charset="2"/>
              <a:buChar char="§"/>
              <a:tabLst/>
              <a:defRPr/>
            </a:pPr>
            <a:r>
              <a:rPr lang="en-US" sz="900" b="0" kern="0" dirty="0">
                <a:solidFill>
                  <a:prstClr val="black"/>
                </a:solidFill>
              </a:rPr>
              <a:t>Testing Services Scope</a:t>
            </a:r>
          </a:p>
          <a:p>
            <a:pPr marL="171450" marR="0" lvl="0" indent="-171450" defTabSz="914400" eaLnBrk="1" fontAlgn="auto" latinLnBrk="0" hangingPunct="1">
              <a:lnSpc>
                <a:spcPct val="100000"/>
              </a:lnSpc>
              <a:spcBef>
                <a:spcPts val="0"/>
              </a:spcBef>
              <a:spcAft>
                <a:spcPts val="0"/>
              </a:spcAft>
              <a:buClr>
                <a:srgbClr val="0070AD"/>
              </a:buClr>
              <a:buSzTx/>
              <a:buFont typeface="Wingdings" panose="05000000000000000000" pitchFamily="2" charset="2"/>
              <a:buChar char="§"/>
              <a:tabLst/>
              <a:defRPr/>
            </a:pPr>
            <a:r>
              <a:rPr kumimoji="0" lang="en-US" sz="900" b="0" i="0" u="none" strike="noStrike" kern="0" cap="none" spc="0" normalizeH="0" baseline="0" noProof="0" dirty="0">
                <a:ln>
                  <a:noFill/>
                </a:ln>
                <a:solidFill>
                  <a:prstClr val="black"/>
                </a:solidFill>
                <a:effectLst/>
                <a:uLnTx/>
                <a:uFillTx/>
                <a:latin typeface="Verdana"/>
              </a:rPr>
              <a:t>Application Coverage</a:t>
            </a:r>
          </a:p>
        </p:txBody>
      </p:sp>
      <p:grpSp>
        <p:nvGrpSpPr>
          <p:cNvPr id="124" name="Group 123">
            <a:extLst>
              <a:ext uri="{FF2B5EF4-FFF2-40B4-BE49-F238E27FC236}">
                <a16:creationId xmlns:a16="http://schemas.microsoft.com/office/drawing/2014/main" id="{E65954BA-8AF0-47B9-99D1-37BECF6086DD}"/>
              </a:ext>
            </a:extLst>
          </p:cNvPr>
          <p:cNvGrpSpPr/>
          <p:nvPr/>
        </p:nvGrpSpPr>
        <p:grpSpPr>
          <a:xfrm>
            <a:off x="294865" y="1163953"/>
            <a:ext cx="138001" cy="4463493"/>
            <a:chOff x="54340" y="746760"/>
            <a:chExt cx="142361" cy="5120640"/>
          </a:xfrm>
        </p:grpSpPr>
        <p:sp>
          <p:nvSpPr>
            <p:cNvPr id="125" name="Arrow: Up-Down 119">
              <a:extLst>
                <a:ext uri="{FF2B5EF4-FFF2-40B4-BE49-F238E27FC236}">
                  <a16:creationId xmlns:a16="http://schemas.microsoft.com/office/drawing/2014/main" id="{F6503AB6-C8CF-49A9-B578-FB7A8DEDFFA3}"/>
                </a:ext>
              </a:extLst>
            </p:cNvPr>
            <p:cNvSpPr/>
            <p:nvPr/>
          </p:nvSpPr>
          <p:spPr>
            <a:xfrm>
              <a:off x="54340" y="746760"/>
              <a:ext cx="142361" cy="5120640"/>
            </a:xfrm>
            <a:prstGeom prst="upDownArrow">
              <a:avLst>
                <a:gd name="adj1" fmla="val 38075"/>
                <a:gd name="adj2" fmla="val 48013"/>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Verdana"/>
                <a:ea typeface="+mn-ea"/>
                <a:cs typeface="+mn-cs"/>
              </a:endParaRPr>
            </a:p>
          </p:txBody>
        </p:sp>
        <p:cxnSp>
          <p:nvCxnSpPr>
            <p:cNvPr id="126" name="Straight Connector 125">
              <a:extLst>
                <a:ext uri="{FF2B5EF4-FFF2-40B4-BE49-F238E27FC236}">
                  <a16:creationId xmlns:a16="http://schemas.microsoft.com/office/drawing/2014/main" id="{0CD49DD1-3BA8-4B22-BA3C-323C97060C1D}"/>
                </a:ext>
              </a:extLst>
            </p:cNvPr>
            <p:cNvCxnSpPr/>
            <p:nvPr/>
          </p:nvCxnSpPr>
          <p:spPr>
            <a:xfrm>
              <a:off x="96552" y="5512935"/>
              <a:ext cx="91440" cy="0"/>
            </a:xfrm>
            <a:prstGeom prst="line">
              <a:avLst/>
            </a:prstGeom>
            <a:noFill/>
            <a:ln w="28575" cap="flat" cmpd="sng" algn="ctr">
              <a:solidFill>
                <a:srgbClr val="FFFFFF">
                  <a:lumMod val="50000"/>
                </a:srgbClr>
              </a:solidFill>
              <a:prstDash val="dash"/>
              <a:round/>
              <a:headEnd type="none" w="med" len="med"/>
              <a:tailEnd type="none" w="med" len="med"/>
            </a:ln>
            <a:effectLst/>
          </p:spPr>
        </p:cxnSp>
        <p:cxnSp>
          <p:nvCxnSpPr>
            <p:cNvPr id="127" name="Straight Connector 126">
              <a:extLst>
                <a:ext uri="{FF2B5EF4-FFF2-40B4-BE49-F238E27FC236}">
                  <a16:creationId xmlns:a16="http://schemas.microsoft.com/office/drawing/2014/main" id="{EDAF0745-B52F-42F6-AB5F-636FF54DDA46}"/>
                </a:ext>
              </a:extLst>
            </p:cNvPr>
            <p:cNvCxnSpPr/>
            <p:nvPr/>
          </p:nvCxnSpPr>
          <p:spPr>
            <a:xfrm>
              <a:off x="95142" y="5183731"/>
              <a:ext cx="91440" cy="0"/>
            </a:xfrm>
            <a:prstGeom prst="line">
              <a:avLst/>
            </a:prstGeom>
            <a:noFill/>
            <a:ln w="28575" cap="flat" cmpd="sng" algn="ctr">
              <a:solidFill>
                <a:srgbClr val="FFFFFF">
                  <a:lumMod val="50000"/>
                </a:srgbClr>
              </a:solidFill>
              <a:prstDash val="dash"/>
              <a:round/>
              <a:headEnd type="none" w="med" len="med"/>
              <a:tailEnd type="none" w="med" len="med"/>
            </a:ln>
            <a:effectLst/>
          </p:spPr>
        </p:cxnSp>
        <p:cxnSp>
          <p:nvCxnSpPr>
            <p:cNvPr id="128" name="Straight Connector 127">
              <a:extLst>
                <a:ext uri="{FF2B5EF4-FFF2-40B4-BE49-F238E27FC236}">
                  <a16:creationId xmlns:a16="http://schemas.microsoft.com/office/drawing/2014/main" id="{37EF4CC5-BA87-4735-981D-3C82F0432509}"/>
                </a:ext>
              </a:extLst>
            </p:cNvPr>
            <p:cNvCxnSpPr/>
            <p:nvPr/>
          </p:nvCxnSpPr>
          <p:spPr>
            <a:xfrm>
              <a:off x="96552" y="4854533"/>
              <a:ext cx="91440" cy="0"/>
            </a:xfrm>
            <a:prstGeom prst="line">
              <a:avLst/>
            </a:prstGeom>
            <a:noFill/>
            <a:ln w="28575" cap="flat" cmpd="sng" algn="ctr">
              <a:solidFill>
                <a:srgbClr val="FFFFFF">
                  <a:lumMod val="50000"/>
                </a:srgbClr>
              </a:solidFill>
              <a:prstDash val="dash"/>
              <a:round/>
              <a:headEnd type="none" w="med" len="med"/>
              <a:tailEnd type="none" w="med" len="med"/>
            </a:ln>
            <a:effectLst/>
          </p:spPr>
        </p:cxnSp>
        <p:cxnSp>
          <p:nvCxnSpPr>
            <p:cNvPr id="129" name="Straight Connector 128">
              <a:extLst>
                <a:ext uri="{FF2B5EF4-FFF2-40B4-BE49-F238E27FC236}">
                  <a16:creationId xmlns:a16="http://schemas.microsoft.com/office/drawing/2014/main" id="{6BCEA3E0-AABC-4B1B-86D4-4EFA173D3E2C}"/>
                </a:ext>
              </a:extLst>
            </p:cNvPr>
            <p:cNvCxnSpPr/>
            <p:nvPr/>
          </p:nvCxnSpPr>
          <p:spPr>
            <a:xfrm>
              <a:off x="95142" y="4525335"/>
              <a:ext cx="91440" cy="0"/>
            </a:xfrm>
            <a:prstGeom prst="line">
              <a:avLst/>
            </a:prstGeom>
            <a:noFill/>
            <a:ln w="28575" cap="flat" cmpd="sng" algn="ctr">
              <a:solidFill>
                <a:srgbClr val="FFFFFF">
                  <a:lumMod val="50000"/>
                </a:srgbClr>
              </a:solidFill>
              <a:prstDash val="dash"/>
              <a:round/>
              <a:headEnd type="none" w="med" len="med"/>
              <a:tailEnd type="none" w="med" len="med"/>
            </a:ln>
            <a:effectLst/>
          </p:spPr>
        </p:cxnSp>
        <p:cxnSp>
          <p:nvCxnSpPr>
            <p:cNvPr id="130" name="Straight Connector 129">
              <a:extLst>
                <a:ext uri="{FF2B5EF4-FFF2-40B4-BE49-F238E27FC236}">
                  <a16:creationId xmlns:a16="http://schemas.microsoft.com/office/drawing/2014/main" id="{025697F7-6BBB-4E23-B9F6-819CFC7E0634}"/>
                </a:ext>
              </a:extLst>
            </p:cNvPr>
            <p:cNvCxnSpPr/>
            <p:nvPr/>
          </p:nvCxnSpPr>
          <p:spPr>
            <a:xfrm>
              <a:off x="96552" y="4196137"/>
              <a:ext cx="91440" cy="0"/>
            </a:xfrm>
            <a:prstGeom prst="line">
              <a:avLst/>
            </a:prstGeom>
            <a:noFill/>
            <a:ln w="28575" cap="flat" cmpd="sng" algn="ctr">
              <a:solidFill>
                <a:srgbClr val="FFFFFF">
                  <a:lumMod val="50000"/>
                </a:srgbClr>
              </a:solidFill>
              <a:prstDash val="dash"/>
              <a:round/>
              <a:headEnd type="none" w="med" len="med"/>
              <a:tailEnd type="none" w="med" len="med"/>
            </a:ln>
            <a:effectLst/>
          </p:spPr>
        </p:cxnSp>
        <p:cxnSp>
          <p:nvCxnSpPr>
            <p:cNvPr id="131" name="Straight Connector 130">
              <a:extLst>
                <a:ext uri="{FF2B5EF4-FFF2-40B4-BE49-F238E27FC236}">
                  <a16:creationId xmlns:a16="http://schemas.microsoft.com/office/drawing/2014/main" id="{517F8491-F117-40EB-8420-847A4F8C3D19}"/>
                </a:ext>
              </a:extLst>
            </p:cNvPr>
            <p:cNvCxnSpPr/>
            <p:nvPr/>
          </p:nvCxnSpPr>
          <p:spPr>
            <a:xfrm>
              <a:off x="95142" y="3866939"/>
              <a:ext cx="91440" cy="0"/>
            </a:xfrm>
            <a:prstGeom prst="line">
              <a:avLst/>
            </a:prstGeom>
            <a:noFill/>
            <a:ln w="28575" cap="flat" cmpd="sng" algn="ctr">
              <a:solidFill>
                <a:srgbClr val="FFFFFF">
                  <a:lumMod val="50000"/>
                </a:srgbClr>
              </a:solidFill>
              <a:prstDash val="dash"/>
              <a:round/>
              <a:headEnd type="none" w="med" len="med"/>
              <a:tailEnd type="none" w="med" len="med"/>
            </a:ln>
            <a:effectLst/>
          </p:spPr>
        </p:cxnSp>
        <p:cxnSp>
          <p:nvCxnSpPr>
            <p:cNvPr id="132" name="Straight Connector 131">
              <a:extLst>
                <a:ext uri="{FF2B5EF4-FFF2-40B4-BE49-F238E27FC236}">
                  <a16:creationId xmlns:a16="http://schemas.microsoft.com/office/drawing/2014/main" id="{84D503A8-73EA-4570-81D1-1ADD7DB2F80F}"/>
                </a:ext>
              </a:extLst>
            </p:cNvPr>
            <p:cNvCxnSpPr/>
            <p:nvPr/>
          </p:nvCxnSpPr>
          <p:spPr>
            <a:xfrm>
              <a:off x="96552" y="3537741"/>
              <a:ext cx="91440" cy="0"/>
            </a:xfrm>
            <a:prstGeom prst="line">
              <a:avLst/>
            </a:prstGeom>
            <a:noFill/>
            <a:ln w="28575" cap="flat" cmpd="sng" algn="ctr">
              <a:solidFill>
                <a:srgbClr val="FFFFFF">
                  <a:lumMod val="50000"/>
                </a:srgbClr>
              </a:solidFill>
              <a:prstDash val="dash"/>
              <a:round/>
              <a:headEnd type="none" w="med" len="med"/>
              <a:tailEnd type="none" w="med" len="med"/>
            </a:ln>
            <a:effectLst/>
          </p:spPr>
        </p:cxnSp>
        <p:cxnSp>
          <p:nvCxnSpPr>
            <p:cNvPr id="133" name="Straight Connector 132">
              <a:extLst>
                <a:ext uri="{FF2B5EF4-FFF2-40B4-BE49-F238E27FC236}">
                  <a16:creationId xmlns:a16="http://schemas.microsoft.com/office/drawing/2014/main" id="{978440C7-08C6-47BC-B00E-2287FA239BC5}"/>
                </a:ext>
              </a:extLst>
            </p:cNvPr>
            <p:cNvCxnSpPr/>
            <p:nvPr/>
          </p:nvCxnSpPr>
          <p:spPr>
            <a:xfrm>
              <a:off x="95142" y="3208543"/>
              <a:ext cx="91440" cy="0"/>
            </a:xfrm>
            <a:prstGeom prst="line">
              <a:avLst/>
            </a:prstGeom>
            <a:noFill/>
            <a:ln w="28575" cap="flat" cmpd="sng" algn="ctr">
              <a:solidFill>
                <a:srgbClr val="FFFFFF">
                  <a:lumMod val="50000"/>
                </a:srgbClr>
              </a:solidFill>
              <a:prstDash val="dash"/>
              <a:round/>
              <a:headEnd type="none" w="med" len="med"/>
              <a:tailEnd type="none" w="med" len="med"/>
            </a:ln>
            <a:effectLst/>
          </p:spPr>
        </p:cxnSp>
        <p:cxnSp>
          <p:nvCxnSpPr>
            <p:cNvPr id="134" name="Straight Connector 133">
              <a:extLst>
                <a:ext uri="{FF2B5EF4-FFF2-40B4-BE49-F238E27FC236}">
                  <a16:creationId xmlns:a16="http://schemas.microsoft.com/office/drawing/2014/main" id="{C760FB60-0176-4888-8975-E641AE3109EC}"/>
                </a:ext>
              </a:extLst>
            </p:cNvPr>
            <p:cNvCxnSpPr/>
            <p:nvPr/>
          </p:nvCxnSpPr>
          <p:spPr>
            <a:xfrm>
              <a:off x="96552" y="2879345"/>
              <a:ext cx="91440" cy="0"/>
            </a:xfrm>
            <a:prstGeom prst="line">
              <a:avLst/>
            </a:prstGeom>
            <a:noFill/>
            <a:ln w="28575" cap="flat" cmpd="sng" algn="ctr">
              <a:solidFill>
                <a:srgbClr val="FFFFFF">
                  <a:lumMod val="50000"/>
                </a:srgbClr>
              </a:solidFill>
              <a:prstDash val="dash"/>
              <a:round/>
              <a:headEnd type="none" w="med" len="med"/>
              <a:tailEnd type="none" w="med" len="med"/>
            </a:ln>
            <a:effectLst/>
          </p:spPr>
        </p:cxnSp>
        <p:cxnSp>
          <p:nvCxnSpPr>
            <p:cNvPr id="135" name="Straight Connector 134">
              <a:extLst>
                <a:ext uri="{FF2B5EF4-FFF2-40B4-BE49-F238E27FC236}">
                  <a16:creationId xmlns:a16="http://schemas.microsoft.com/office/drawing/2014/main" id="{F3A22306-4109-4C45-9E99-64FC03183C46}"/>
                </a:ext>
              </a:extLst>
            </p:cNvPr>
            <p:cNvCxnSpPr/>
            <p:nvPr/>
          </p:nvCxnSpPr>
          <p:spPr>
            <a:xfrm>
              <a:off x="95142" y="2550147"/>
              <a:ext cx="91440" cy="0"/>
            </a:xfrm>
            <a:prstGeom prst="line">
              <a:avLst/>
            </a:prstGeom>
            <a:noFill/>
            <a:ln w="28575" cap="flat" cmpd="sng" algn="ctr">
              <a:solidFill>
                <a:srgbClr val="FFFFFF">
                  <a:lumMod val="50000"/>
                </a:srgbClr>
              </a:solidFill>
              <a:prstDash val="dash"/>
              <a:round/>
              <a:headEnd type="none" w="med" len="med"/>
              <a:tailEnd type="none" w="med" len="med"/>
            </a:ln>
            <a:effectLst/>
          </p:spPr>
        </p:cxnSp>
        <p:cxnSp>
          <p:nvCxnSpPr>
            <p:cNvPr id="136" name="Straight Connector 135">
              <a:extLst>
                <a:ext uri="{FF2B5EF4-FFF2-40B4-BE49-F238E27FC236}">
                  <a16:creationId xmlns:a16="http://schemas.microsoft.com/office/drawing/2014/main" id="{4A00D8DE-2816-4CD9-AEB9-8D18A686AB56}"/>
                </a:ext>
              </a:extLst>
            </p:cNvPr>
            <p:cNvCxnSpPr/>
            <p:nvPr/>
          </p:nvCxnSpPr>
          <p:spPr>
            <a:xfrm>
              <a:off x="96552" y="2220949"/>
              <a:ext cx="91440" cy="0"/>
            </a:xfrm>
            <a:prstGeom prst="line">
              <a:avLst/>
            </a:prstGeom>
            <a:noFill/>
            <a:ln w="28575" cap="flat" cmpd="sng" algn="ctr">
              <a:solidFill>
                <a:srgbClr val="FFFFFF">
                  <a:lumMod val="50000"/>
                </a:srgbClr>
              </a:solidFill>
              <a:prstDash val="dash"/>
              <a:round/>
              <a:headEnd type="none" w="med" len="med"/>
              <a:tailEnd type="none" w="med" len="med"/>
            </a:ln>
            <a:effectLst/>
          </p:spPr>
        </p:cxnSp>
        <p:cxnSp>
          <p:nvCxnSpPr>
            <p:cNvPr id="137" name="Straight Connector 136">
              <a:extLst>
                <a:ext uri="{FF2B5EF4-FFF2-40B4-BE49-F238E27FC236}">
                  <a16:creationId xmlns:a16="http://schemas.microsoft.com/office/drawing/2014/main" id="{5E14AD3B-43FF-457D-9ECB-6F5D1DF14A5F}"/>
                </a:ext>
              </a:extLst>
            </p:cNvPr>
            <p:cNvCxnSpPr/>
            <p:nvPr/>
          </p:nvCxnSpPr>
          <p:spPr>
            <a:xfrm>
              <a:off x="95142" y="1891751"/>
              <a:ext cx="91440" cy="0"/>
            </a:xfrm>
            <a:prstGeom prst="line">
              <a:avLst/>
            </a:prstGeom>
            <a:noFill/>
            <a:ln w="28575" cap="flat" cmpd="sng" algn="ctr">
              <a:solidFill>
                <a:srgbClr val="FFFFFF">
                  <a:lumMod val="50000"/>
                </a:srgbClr>
              </a:solidFill>
              <a:prstDash val="dash"/>
              <a:round/>
              <a:headEnd type="none" w="med" len="med"/>
              <a:tailEnd type="none" w="med" len="med"/>
            </a:ln>
            <a:effectLst/>
          </p:spPr>
        </p:cxnSp>
        <p:cxnSp>
          <p:nvCxnSpPr>
            <p:cNvPr id="138" name="Straight Connector 137">
              <a:extLst>
                <a:ext uri="{FF2B5EF4-FFF2-40B4-BE49-F238E27FC236}">
                  <a16:creationId xmlns:a16="http://schemas.microsoft.com/office/drawing/2014/main" id="{28E92584-7597-468B-A3F9-FA9561EA986E}"/>
                </a:ext>
              </a:extLst>
            </p:cNvPr>
            <p:cNvCxnSpPr/>
            <p:nvPr/>
          </p:nvCxnSpPr>
          <p:spPr>
            <a:xfrm>
              <a:off x="96552" y="1562553"/>
              <a:ext cx="91440" cy="0"/>
            </a:xfrm>
            <a:prstGeom prst="line">
              <a:avLst/>
            </a:prstGeom>
            <a:noFill/>
            <a:ln w="28575" cap="flat" cmpd="sng" algn="ctr">
              <a:solidFill>
                <a:srgbClr val="FFFFFF">
                  <a:lumMod val="50000"/>
                </a:srgbClr>
              </a:solidFill>
              <a:prstDash val="dash"/>
              <a:round/>
              <a:headEnd type="none" w="med" len="med"/>
              <a:tailEnd type="none" w="med" len="med"/>
            </a:ln>
            <a:effectLst/>
          </p:spPr>
        </p:cxnSp>
        <p:cxnSp>
          <p:nvCxnSpPr>
            <p:cNvPr id="139" name="Straight Connector 138">
              <a:extLst>
                <a:ext uri="{FF2B5EF4-FFF2-40B4-BE49-F238E27FC236}">
                  <a16:creationId xmlns:a16="http://schemas.microsoft.com/office/drawing/2014/main" id="{37CC7D59-1AC5-481B-99B8-644D4DDDB6A2}"/>
                </a:ext>
              </a:extLst>
            </p:cNvPr>
            <p:cNvCxnSpPr/>
            <p:nvPr/>
          </p:nvCxnSpPr>
          <p:spPr>
            <a:xfrm>
              <a:off x="96552" y="1233355"/>
              <a:ext cx="91440" cy="0"/>
            </a:xfrm>
            <a:prstGeom prst="line">
              <a:avLst/>
            </a:prstGeom>
            <a:noFill/>
            <a:ln w="28575" cap="flat" cmpd="sng" algn="ctr">
              <a:solidFill>
                <a:srgbClr val="FFFFFF">
                  <a:lumMod val="50000"/>
                </a:srgbClr>
              </a:solidFill>
              <a:prstDash val="dash"/>
              <a:round/>
              <a:headEnd type="none" w="med" len="med"/>
              <a:tailEnd type="none" w="med" len="med"/>
            </a:ln>
            <a:effectLst/>
          </p:spPr>
        </p:cxnSp>
      </p:grpSp>
      <p:sp>
        <p:nvSpPr>
          <p:cNvPr id="140" name="Rectangle 139">
            <a:extLst>
              <a:ext uri="{FF2B5EF4-FFF2-40B4-BE49-F238E27FC236}">
                <a16:creationId xmlns:a16="http://schemas.microsoft.com/office/drawing/2014/main" id="{0C0ADDDC-6EC3-449F-B060-CAF32D27D248}"/>
              </a:ext>
            </a:extLst>
          </p:cNvPr>
          <p:cNvSpPr/>
          <p:nvPr/>
        </p:nvSpPr>
        <p:spPr>
          <a:xfrm rot="16200000">
            <a:off x="-950593" y="3060753"/>
            <a:ext cx="3242770" cy="584775"/>
          </a:xfrm>
          <a:prstGeom prst="rect">
            <a:avLst/>
          </a:prstGeom>
          <a:noFill/>
        </p:spPr>
        <p:txBody>
          <a:bodyPr wrap="square" lIns="91440" tIns="45720" rIns="91440" bIns="45720">
            <a:spAutoFit/>
          </a:bodyPr>
          <a:lstStyle/>
          <a:p>
            <a:pPr algn="ctr">
              <a:defRPr/>
            </a:pPr>
            <a:r>
              <a:rPr lang="en-US" sz="1600" b="1" dirty="0">
                <a:ln/>
                <a:solidFill>
                  <a:prstClr val="black"/>
                </a:solidFill>
                <a:latin typeface="Verdana"/>
              </a:rPr>
              <a:t>32 years of strong partnership</a:t>
            </a:r>
          </a:p>
        </p:txBody>
      </p:sp>
      <p:sp>
        <p:nvSpPr>
          <p:cNvPr id="141" name="TextBox 140">
            <a:extLst>
              <a:ext uri="{FF2B5EF4-FFF2-40B4-BE49-F238E27FC236}">
                <a16:creationId xmlns:a16="http://schemas.microsoft.com/office/drawing/2014/main" id="{F931F5FB-2F62-4AF5-8F3C-194CDBF30422}"/>
              </a:ext>
            </a:extLst>
          </p:cNvPr>
          <p:cNvSpPr txBox="1"/>
          <p:nvPr/>
        </p:nvSpPr>
        <p:spPr>
          <a:xfrm>
            <a:off x="6510691" y="6211058"/>
            <a:ext cx="2569614" cy="361558"/>
          </a:xfrm>
          <a:prstGeom prst="rect">
            <a:avLst/>
          </a:prstGeom>
          <a:noFill/>
        </p:spPr>
        <p:txBody>
          <a:bodyPr wrap="none" lIns="0" tIns="0" rIns="0" bIns="0" rtlCol="0" anchor="t" anchorCtr="0">
            <a:noAutofit/>
          </a:bodyPr>
          <a:lstStyle>
            <a:defPPr>
              <a:defRPr lang="pt-PT"/>
            </a:defPPr>
            <a:lvl1pPr marL="171450" marR="0" lvl="0" indent="-171450" fontAlgn="auto">
              <a:lnSpc>
                <a:spcPct val="100000"/>
              </a:lnSpc>
              <a:spcBef>
                <a:spcPts val="0"/>
              </a:spcBef>
              <a:spcAft>
                <a:spcPts val="0"/>
              </a:spcAft>
              <a:buClr>
                <a:schemeClr val="accent1"/>
              </a:buClr>
              <a:buSzTx/>
              <a:buFont typeface="Wingdings" panose="05000000000000000000" pitchFamily="2" charset="2"/>
              <a:buChar char="§"/>
              <a:tabLst/>
              <a:defRPr kumimoji="0" sz="1000" b="0" i="0" u="none" strike="noStrike" cap="none" spc="0" normalizeH="0" baseline="0">
                <a:ln>
                  <a:noFill/>
                </a:ln>
                <a:effectLst/>
                <a:uLnTx/>
                <a:uFillTx/>
                <a:latin typeface="Verdana"/>
              </a:defRPr>
            </a:lvl1pPr>
          </a:lstStyle>
          <a:p>
            <a:pPr marL="171450" marR="0" lvl="0" indent="-171450" defTabSz="914400" eaLnBrk="1" fontAlgn="auto" latinLnBrk="0" hangingPunct="1">
              <a:lnSpc>
                <a:spcPct val="100000"/>
              </a:lnSpc>
              <a:spcBef>
                <a:spcPts val="0"/>
              </a:spcBef>
              <a:spcAft>
                <a:spcPts val="0"/>
              </a:spcAft>
              <a:buClr>
                <a:srgbClr val="0070AD"/>
              </a:buClr>
              <a:buSzTx/>
              <a:buFont typeface="Wingdings" panose="05000000000000000000" pitchFamily="2" charset="2"/>
              <a:buChar char="§"/>
              <a:tabLst/>
              <a:defRPr/>
            </a:pPr>
            <a:r>
              <a:rPr kumimoji="0" lang="en-US" sz="900" b="0" i="0" u="none" strike="noStrike" kern="0" cap="none" spc="0" normalizeH="0" baseline="0" noProof="0" dirty="0">
                <a:ln>
                  <a:noFill/>
                </a:ln>
                <a:solidFill>
                  <a:prstClr val="black"/>
                </a:solidFill>
                <a:effectLst/>
                <a:uLnTx/>
                <a:uFillTx/>
                <a:latin typeface="Verdana"/>
              </a:rPr>
              <a:t>Optimize, Enhance &amp; transform</a:t>
            </a:r>
          </a:p>
          <a:p>
            <a:pPr marL="171450" marR="0" lvl="0" indent="-171450" defTabSz="914400" eaLnBrk="1" fontAlgn="auto" latinLnBrk="0" hangingPunct="1">
              <a:lnSpc>
                <a:spcPct val="100000"/>
              </a:lnSpc>
              <a:spcBef>
                <a:spcPts val="0"/>
              </a:spcBef>
              <a:spcAft>
                <a:spcPts val="0"/>
              </a:spcAft>
              <a:buClr>
                <a:srgbClr val="0070AD"/>
              </a:buClr>
              <a:buSzTx/>
              <a:buFont typeface="Wingdings" panose="05000000000000000000" pitchFamily="2" charset="2"/>
              <a:buChar char="§"/>
              <a:tabLst/>
              <a:defRPr/>
            </a:pPr>
            <a:r>
              <a:rPr lang="en-US" sz="900" kern="0" dirty="0">
                <a:solidFill>
                  <a:prstClr val="black"/>
                </a:solidFill>
              </a:rPr>
              <a:t>Operating &amp; Pricing Model</a:t>
            </a:r>
          </a:p>
          <a:p>
            <a:pPr marL="171450" marR="0" lvl="0" indent="-171450" defTabSz="914400" eaLnBrk="1" fontAlgn="auto" latinLnBrk="0" hangingPunct="1">
              <a:lnSpc>
                <a:spcPct val="100000"/>
              </a:lnSpc>
              <a:spcBef>
                <a:spcPts val="0"/>
              </a:spcBef>
              <a:spcAft>
                <a:spcPts val="0"/>
              </a:spcAft>
              <a:buClr>
                <a:srgbClr val="0070AD"/>
              </a:buClr>
              <a:buSzTx/>
              <a:buFont typeface="Wingdings" panose="05000000000000000000" pitchFamily="2" charset="2"/>
              <a:buChar char="§"/>
              <a:tabLst/>
              <a:defRPr/>
            </a:pPr>
            <a:r>
              <a:rPr lang="en-US" sz="900" kern="0" dirty="0">
                <a:solidFill>
                  <a:prstClr val="black"/>
                </a:solidFill>
              </a:rPr>
              <a:t>Governance Model</a:t>
            </a:r>
          </a:p>
          <a:p>
            <a:pPr marL="0" marR="0" lvl="0" indent="0" defTabSz="914400" eaLnBrk="1" fontAlgn="auto" latinLnBrk="0" hangingPunct="1">
              <a:lnSpc>
                <a:spcPct val="100000"/>
              </a:lnSpc>
              <a:spcBef>
                <a:spcPts val="0"/>
              </a:spcBef>
              <a:spcAft>
                <a:spcPts val="0"/>
              </a:spcAft>
              <a:buClr>
                <a:srgbClr val="0070AD"/>
              </a:buClr>
              <a:buSzTx/>
              <a:buNone/>
              <a:tabLst/>
              <a:defRPr/>
            </a:pPr>
            <a:endParaRPr lang="en-US" sz="900" kern="0" dirty="0">
              <a:solidFill>
                <a:prstClr val="black"/>
              </a:solidFill>
            </a:endParaRPr>
          </a:p>
        </p:txBody>
      </p:sp>
      <p:sp>
        <p:nvSpPr>
          <p:cNvPr id="143" name="TextBox 142">
            <a:extLst>
              <a:ext uri="{FF2B5EF4-FFF2-40B4-BE49-F238E27FC236}">
                <a16:creationId xmlns:a16="http://schemas.microsoft.com/office/drawing/2014/main" id="{91D18D19-ED6C-40C5-968E-200DCB0C2D47}"/>
              </a:ext>
            </a:extLst>
          </p:cNvPr>
          <p:cNvSpPr txBox="1"/>
          <p:nvPr/>
        </p:nvSpPr>
        <p:spPr>
          <a:xfrm>
            <a:off x="9656925" y="3260484"/>
            <a:ext cx="2342625" cy="692497"/>
          </a:xfrm>
          <a:prstGeom prst="rect">
            <a:avLst/>
          </a:prstGeom>
          <a:noFill/>
        </p:spPr>
        <p:txBody>
          <a:bodyPr wrap="square" lIns="0" tIns="0" rIns="0" bIns="0" rtlCol="0" anchor="ctr" anchorCtr="0">
            <a:spAutoFit/>
          </a:bodyPr>
          <a:lstStyle>
            <a:defPPr>
              <a:defRPr lang="pt-PT"/>
            </a:defPPr>
            <a:lvl1pPr marL="171450" marR="0" lvl="0" indent="-171450" fontAlgn="auto">
              <a:lnSpc>
                <a:spcPct val="100000"/>
              </a:lnSpc>
              <a:spcBef>
                <a:spcPts val="0"/>
              </a:spcBef>
              <a:spcAft>
                <a:spcPts val="0"/>
              </a:spcAft>
              <a:buClr>
                <a:schemeClr val="accent1"/>
              </a:buClr>
              <a:buSzTx/>
              <a:buFont typeface="Wingdings" panose="05000000000000000000" pitchFamily="2" charset="2"/>
              <a:buChar char="§"/>
              <a:tabLst/>
              <a:defRPr kumimoji="0" sz="1000" b="0" i="0" u="none" strike="noStrike" cap="none" spc="0" normalizeH="0" baseline="0">
                <a:ln>
                  <a:noFill/>
                </a:ln>
                <a:effectLst/>
                <a:uLnTx/>
                <a:uFillTx/>
                <a:latin typeface="Verdana"/>
              </a:defRPr>
            </a:lvl1pPr>
          </a:lstStyle>
          <a:p>
            <a:pPr marL="171450" marR="0" lvl="0" indent="-171450" defTabSz="914400" eaLnBrk="1" fontAlgn="auto" latinLnBrk="0" hangingPunct="1">
              <a:lnSpc>
                <a:spcPct val="100000"/>
              </a:lnSpc>
              <a:spcBef>
                <a:spcPts val="0"/>
              </a:spcBef>
              <a:spcAft>
                <a:spcPts val="0"/>
              </a:spcAft>
              <a:buClr>
                <a:srgbClr val="0070AD"/>
              </a:buClr>
              <a:buSzTx/>
              <a:buFont typeface="Wingdings" panose="05000000000000000000" pitchFamily="2" charset="2"/>
              <a:buChar char="§"/>
              <a:tabLst/>
              <a:defRPr/>
            </a:pPr>
            <a:r>
              <a:rPr kumimoji="0" lang="en-US" sz="900" i="0" u="none" strike="noStrike" kern="0" cap="none" spc="0" normalizeH="0" baseline="0" noProof="0" dirty="0">
                <a:ln>
                  <a:noFill/>
                </a:ln>
                <a:effectLst/>
                <a:uLnTx/>
                <a:uFillTx/>
                <a:latin typeface="Verdana"/>
              </a:rPr>
              <a:t>CICD</a:t>
            </a:r>
          </a:p>
          <a:p>
            <a:pPr marL="171450" marR="0" lvl="0" indent="-171450" defTabSz="914400" eaLnBrk="1" fontAlgn="auto" latinLnBrk="0" hangingPunct="1">
              <a:lnSpc>
                <a:spcPct val="100000"/>
              </a:lnSpc>
              <a:spcBef>
                <a:spcPts val="0"/>
              </a:spcBef>
              <a:spcAft>
                <a:spcPts val="0"/>
              </a:spcAft>
              <a:buClr>
                <a:srgbClr val="0070AD"/>
              </a:buClr>
              <a:buSzTx/>
              <a:buFont typeface="Wingdings" panose="05000000000000000000" pitchFamily="2" charset="2"/>
              <a:buChar char="§"/>
              <a:tabLst/>
              <a:defRPr/>
            </a:pPr>
            <a:r>
              <a:rPr lang="en-US" sz="900" kern="0" dirty="0"/>
              <a:t>Automation </a:t>
            </a:r>
            <a:r>
              <a:rPr lang="en-IN" sz="900" kern="0" dirty="0"/>
              <a:t>accelerators &amp; IP’s</a:t>
            </a:r>
          </a:p>
          <a:p>
            <a:pPr marL="171450" marR="0" lvl="0" indent="-171450" defTabSz="914400" eaLnBrk="1" fontAlgn="auto" latinLnBrk="0" hangingPunct="1">
              <a:lnSpc>
                <a:spcPct val="100000"/>
              </a:lnSpc>
              <a:spcBef>
                <a:spcPts val="0"/>
              </a:spcBef>
              <a:spcAft>
                <a:spcPts val="0"/>
              </a:spcAft>
              <a:buClr>
                <a:srgbClr val="0070AD"/>
              </a:buClr>
              <a:buSzTx/>
              <a:buFont typeface="Wingdings" panose="05000000000000000000" pitchFamily="2" charset="2"/>
              <a:buChar char="§"/>
              <a:tabLst/>
              <a:defRPr/>
            </a:pPr>
            <a:r>
              <a:rPr lang="en-IN" sz="900" kern="0" dirty="0"/>
              <a:t>Co-sources operating model</a:t>
            </a:r>
          </a:p>
          <a:p>
            <a:pPr marL="171450" marR="0" lvl="0" indent="-171450" defTabSz="914400" eaLnBrk="1" fontAlgn="auto" latinLnBrk="0" hangingPunct="1">
              <a:lnSpc>
                <a:spcPct val="100000"/>
              </a:lnSpc>
              <a:spcBef>
                <a:spcPts val="0"/>
              </a:spcBef>
              <a:spcAft>
                <a:spcPts val="0"/>
              </a:spcAft>
              <a:buClr>
                <a:srgbClr val="0070AD"/>
              </a:buClr>
              <a:buSzTx/>
              <a:buFont typeface="Wingdings" panose="05000000000000000000" pitchFamily="2" charset="2"/>
              <a:buChar char="§"/>
              <a:tabLst/>
              <a:defRPr/>
            </a:pPr>
            <a:endParaRPr lang="en-US" sz="900" b="1" kern="0" dirty="0">
              <a:solidFill>
                <a:srgbClr val="0070C0"/>
              </a:solidFill>
            </a:endParaRPr>
          </a:p>
          <a:p>
            <a:pPr marL="171450" marR="0" lvl="0" indent="-171450" defTabSz="914400" eaLnBrk="1" fontAlgn="auto" latinLnBrk="0" hangingPunct="1">
              <a:lnSpc>
                <a:spcPct val="100000"/>
              </a:lnSpc>
              <a:spcBef>
                <a:spcPts val="0"/>
              </a:spcBef>
              <a:spcAft>
                <a:spcPts val="0"/>
              </a:spcAft>
              <a:buClr>
                <a:srgbClr val="0070AD"/>
              </a:buClr>
              <a:buSzTx/>
              <a:buFont typeface="Wingdings" panose="05000000000000000000" pitchFamily="2" charset="2"/>
              <a:buChar char="§"/>
              <a:tabLst/>
              <a:defRPr/>
            </a:pPr>
            <a:endParaRPr kumimoji="0" lang="en-US" sz="900" b="1" i="0" u="none" strike="noStrike" kern="0" cap="none" spc="0" normalizeH="0" baseline="0" noProof="0" dirty="0">
              <a:ln>
                <a:noFill/>
              </a:ln>
              <a:solidFill>
                <a:srgbClr val="0070C0"/>
              </a:solidFill>
              <a:effectLst/>
              <a:uLnTx/>
              <a:uFillTx/>
              <a:latin typeface="Verdana"/>
            </a:endParaRPr>
          </a:p>
        </p:txBody>
      </p:sp>
      <p:sp>
        <p:nvSpPr>
          <p:cNvPr id="146" name="TextBox 145">
            <a:extLst>
              <a:ext uri="{FF2B5EF4-FFF2-40B4-BE49-F238E27FC236}">
                <a16:creationId xmlns:a16="http://schemas.microsoft.com/office/drawing/2014/main" id="{F79700CF-8481-4BE9-8A73-FED3485B109E}"/>
              </a:ext>
            </a:extLst>
          </p:cNvPr>
          <p:cNvSpPr txBox="1"/>
          <p:nvPr/>
        </p:nvSpPr>
        <p:spPr>
          <a:xfrm>
            <a:off x="6659341" y="1053729"/>
            <a:ext cx="2370925" cy="557264"/>
          </a:xfrm>
          <a:prstGeom prst="rect">
            <a:avLst/>
          </a:prstGeom>
          <a:noFill/>
        </p:spPr>
        <p:txBody>
          <a:bodyPr wrap="none" lIns="0" tIns="0" rIns="0" bIns="0" rtlCol="0" anchor="t" anchorCtr="0">
            <a:noAutofit/>
          </a:bodyPr>
          <a:lstStyle>
            <a:defPPr>
              <a:defRPr lang="pt-PT"/>
            </a:defPPr>
            <a:lvl1pPr marL="171450" marR="0" lvl="0" indent="-171450" fontAlgn="auto">
              <a:lnSpc>
                <a:spcPct val="100000"/>
              </a:lnSpc>
              <a:spcBef>
                <a:spcPts val="0"/>
              </a:spcBef>
              <a:spcAft>
                <a:spcPts val="0"/>
              </a:spcAft>
              <a:buClr>
                <a:schemeClr val="accent1"/>
              </a:buClr>
              <a:buSzTx/>
              <a:buFont typeface="Wingdings" panose="05000000000000000000" pitchFamily="2" charset="2"/>
              <a:buChar char="§"/>
              <a:tabLst/>
              <a:defRPr kumimoji="0" sz="900" b="1" i="0" u="none" strike="noStrike" cap="none" spc="0" normalizeH="0" baseline="0">
                <a:ln>
                  <a:noFill/>
                </a:ln>
                <a:solidFill>
                  <a:srgbClr val="0070C0"/>
                </a:solidFill>
                <a:effectLst/>
                <a:uLnTx/>
                <a:uFillTx/>
                <a:latin typeface="Verdana"/>
              </a:defRPr>
            </a:lvl1pPr>
          </a:lstStyle>
          <a:p>
            <a:pPr marL="171450" marR="0" lvl="0" indent="-171450" defTabSz="914400" eaLnBrk="1" fontAlgn="auto" latinLnBrk="0" hangingPunct="1">
              <a:lnSpc>
                <a:spcPct val="100000"/>
              </a:lnSpc>
              <a:spcBef>
                <a:spcPts val="0"/>
              </a:spcBef>
              <a:spcAft>
                <a:spcPts val="0"/>
              </a:spcAft>
              <a:buClr>
                <a:srgbClr val="0070AD"/>
              </a:buClr>
              <a:buSzTx/>
              <a:buFont typeface="Wingdings" panose="05000000000000000000" pitchFamily="2" charset="2"/>
              <a:buChar char="§"/>
              <a:tabLst/>
              <a:defRPr/>
            </a:pPr>
            <a:endParaRPr kumimoji="0" lang="en-US" sz="900" b="0" i="0" u="none" strike="noStrike" kern="0" cap="none" spc="0" normalizeH="0" baseline="0" noProof="0" dirty="0">
              <a:ln>
                <a:noFill/>
              </a:ln>
              <a:solidFill>
                <a:prstClr val="black"/>
              </a:solidFill>
              <a:effectLst/>
              <a:uLnTx/>
              <a:uFillTx/>
              <a:latin typeface="Verdana"/>
            </a:endParaRPr>
          </a:p>
        </p:txBody>
      </p:sp>
      <p:sp>
        <p:nvSpPr>
          <p:cNvPr id="148" name="TextBox 147">
            <a:extLst>
              <a:ext uri="{FF2B5EF4-FFF2-40B4-BE49-F238E27FC236}">
                <a16:creationId xmlns:a16="http://schemas.microsoft.com/office/drawing/2014/main" id="{49D3F1BE-B4CB-4147-9E52-5B3F7EB005B9}"/>
              </a:ext>
            </a:extLst>
          </p:cNvPr>
          <p:cNvSpPr txBox="1"/>
          <p:nvPr/>
        </p:nvSpPr>
        <p:spPr>
          <a:xfrm>
            <a:off x="4425580" y="1205801"/>
            <a:ext cx="1678308" cy="285023"/>
          </a:xfrm>
          <a:prstGeom prst="rect">
            <a:avLst/>
          </a:prstGeom>
          <a:noFill/>
        </p:spPr>
        <p:txBody>
          <a:bodyPr wrap="none" lIns="0" tIns="0" rIns="0" bIns="0" rtlCol="0" anchor="t" anchorCtr="0">
            <a:noAutofit/>
          </a:bodyPr>
          <a:lstStyle>
            <a:defPPr>
              <a:defRPr lang="pt-PT"/>
            </a:defPPr>
            <a:lvl1pPr marL="171450" marR="0" lvl="0" indent="-171450" fontAlgn="auto">
              <a:lnSpc>
                <a:spcPct val="100000"/>
              </a:lnSpc>
              <a:spcBef>
                <a:spcPts val="0"/>
              </a:spcBef>
              <a:spcAft>
                <a:spcPts val="0"/>
              </a:spcAft>
              <a:buClr>
                <a:schemeClr val="accent1"/>
              </a:buClr>
              <a:buSzTx/>
              <a:buFont typeface="Wingdings" panose="05000000000000000000" pitchFamily="2" charset="2"/>
              <a:buChar char="§"/>
              <a:tabLst/>
              <a:defRPr kumimoji="0" sz="900" b="1" i="0" u="none" strike="noStrike" cap="none" spc="0" normalizeH="0" baseline="0">
                <a:ln>
                  <a:noFill/>
                </a:ln>
                <a:solidFill>
                  <a:srgbClr val="0070C0"/>
                </a:solidFill>
                <a:effectLst/>
                <a:uLnTx/>
                <a:uFillTx/>
                <a:latin typeface="Verdana"/>
              </a:defRPr>
            </a:lvl1pPr>
          </a:lstStyle>
          <a:p>
            <a:pPr marL="171450" marR="0" lvl="0" indent="-171450" defTabSz="914400" eaLnBrk="1" fontAlgn="auto" latinLnBrk="0" hangingPunct="1">
              <a:lnSpc>
                <a:spcPct val="100000"/>
              </a:lnSpc>
              <a:spcBef>
                <a:spcPts val="0"/>
              </a:spcBef>
              <a:spcAft>
                <a:spcPts val="0"/>
              </a:spcAft>
              <a:buClr>
                <a:srgbClr val="0070AD"/>
              </a:buClr>
              <a:buSzTx/>
              <a:buFont typeface="Wingdings" panose="05000000000000000000" pitchFamily="2" charset="2"/>
              <a:buChar char="§"/>
              <a:tabLst/>
              <a:defRPr/>
            </a:pPr>
            <a:r>
              <a:rPr lang="en-US" b="0" kern="0" dirty="0">
                <a:solidFill>
                  <a:schemeClr val="tx1"/>
                </a:solidFill>
              </a:rPr>
              <a:t>Continuous Automation</a:t>
            </a:r>
          </a:p>
          <a:p>
            <a:pPr marL="171450" marR="0" lvl="0" indent="-171450" defTabSz="914400" eaLnBrk="1" fontAlgn="auto" latinLnBrk="0" hangingPunct="1">
              <a:lnSpc>
                <a:spcPct val="100000"/>
              </a:lnSpc>
              <a:spcBef>
                <a:spcPts val="0"/>
              </a:spcBef>
              <a:spcAft>
                <a:spcPts val="0"/>
              </a:spcAft>
              <a:buClr>
                <a:srgbClr val="0070AD"/>
              </a:buClr>
              <a:buSzTx/>
              <a:buFont typeface="Wingdings" panose="05000000000000000000" pitchFamily="2" charset="2"/>
              <a:buChar char="§"/>
              <a:tabLst/>
              <a:defRPr/>
            </a:pPr>
            <a:r>
              <a:rPr lang="en-US" b="0" kern="0" dirty="0">
                <a:solidFill>
                  <a:schemeClr val="tx1"/>
                </a:solidFill>
              </a:rPr>
              <a:t>Next Gen Tools </a:t>
            </a:r>
          </a:p>
        </p:txBody>
      </p:sp>
      <p:sp>
        <p:nvSpPr>
          <p:cNvPr id="149" name="Oval 5">
            <a:extLst>
              <a:ext uri="{FF2B5EF4-FFF2-40B4-BE49-F238E27FC236}">
                <a16:creationId xmlns:a16="http://schemas.microsoft.com/office/drawing/2014/main" id="{28BF31D9-0CC6-4B50-810D-EB22B9EC220A}"/>
              </a:ext>
            </a:extLst>
          </p:cNvPr>
          <p:cNvSpPr>
            <a:spLocks noChangeArrowheads="1"/>
          </p:cNvSpPr>
          <p:nvPr/>
        </p:nvSpPr>
        <p:spPr bwMode="auto">
          <a:xfrm>
            <a:off x="3625570" y="5442877"/>
            <a:ext cx="778023" cy="640080"/>
          </a:xfrm>
          <a:prstGeom prst="ellipse">
            <a:avLst/>
          </a:prstGeom>
          <a:solidFill>
            <a:srgbClr val="FFFFFF"/>
          </a:solidFill>
          <a:ln w="101600" cap="flat" cmpd="thickThin">
            <a:solidFill>
              <a:srgbClr val="12ABDB"/>
            </a:solidFill>
            <a:prstDash val="solid"/>
            <a:miter lim="800000"/>
            <a:headEnd/>
            <a:tailEnd/>
          </a:ln>
        </p:spPr>
        <p:txBody>
          <a:bodyPr vert="horz" wrap="none" lIns="0" tIns="0" rIns="0" bIns="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latin typeface="Verdana"/>
              </a:rPr>
              <a:t>Scope</a:t>
            </a:r>
          </a:p>
        </p:txBody>
      </p:sp>
      <p:sp>
        <p:nvSpPr>
          <p:cNvPr id="150" name="Oval 5">
            <a:extLst>
              <a:ext uri="{FF2B5EF4-FFF2-40B4-BE49-F238E27FC236}">
                <a16:creationId xmlns:a16="http://schemas.microsoft.com/office/drawing/2014/main" id="{A9B847B5-373C-41AD-A886-BEE0B78AAD8E}"/>
              </a:ext>
            </a:extLst>
          </p:cNvPr>
          <p:cNvSpPr>
            <a:spLocks noChangeArrowheads="1"/>
          </p:cNvSpPr>
          <p:nvPr/>
        </p:nvSpPr>
        <p:spPr bwMode="auto">
          <a:xfrm>
            <a:off x="6330330" y="5442877"/>
            <a:ext cx="1010352" cy="640080"/>
          </a:xfrm>
          <a:prstGeom prst="ellipse">
            <a:avLst/>
          </a:prstGeom>
          <a:solidFill>
            <a:srgbClr val="FFFFFF"/>
          </a:solidFill>
          <a:ln w="101600" cap="flat" cmpd="thickThin">
            <a:solidFill>
              <a:srgbClr val="12ABDB"/>
            </a:solidFill>
            <a:prstDash val="solid"/>
            <a:miter lim="800000"/>
            <a:headEnd/>
            <a:tailEnd/>
          </a:ln>
        </p:spPr>
        <p:txBody>
          <a:bodyPr vert="horz" wrap="none" lIns="0" tIns="0" rIns="0" bIns="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latin typeface="Verdana"/>
              </a:rPr>
              <a:t>Approach</a:t>
            </a:r>
          </a:p>
        </p:txBody>
      </p:sp>
      <p:sp>
        <p:nvSpPr>
          <p:cNvPr id="151" name="Oval 5">
            <a:extLst>
              <a:ext uri="{FF2B5EF4-FFF2-40B4-BE49-F238E27FC236}">
                <a16:creationId xmlns:a16="http://schemas.microsoft.com/office/drawing/2014/main" id="{FCA9A536-74CF-456F-AD78-90C0F64E30D9}"/>
              </a:ext>
            </a:extLst>
          </p:cNvPr>
          <p:cNvSpPr>
            <a:spLocks noChangeArrowheads="1"/>
          </p:cNvSpPr>
          <p:nvPr/>
        </p:nvSpPr>
        <p:spPr bwMode="auto">
          <a:xfrm>
            <a:off x="8585527" y="5442877"/>
            <a:ext cx="1438268" cy="640080"/>
          </a:xfrm>
          <a:prstGeom prst="ellipse">
            <a:avLst/>
          </a:prstGeom>
          <a:solidFill>
            <a:srgbClr val="FFFFFF"/>
          </a:solidFill>
          <a:ln w="101600" cap="flat" cmpd="thickThin">
            <a:solidFill>
              <a:srgbClr val="12ABDB"/>
            </a:solidFill>
            <a:prstDash val="solid"/>
            <a:miter lim="800000"/>
            <a:headEnd/>
            <a:tailEnd/>
          </a:ln>
        </p:spPr>
        <p:txBody>
          <a:bodyPr vert="horz" wrap="none" lIns="0" tIns="0" rIns="0" bIns="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latin typeface="Verdana"/>
              </a:rPr>
              <a:t>Risk Analysis</a:t>
            </a:r>
          </a:p>
        </p:txBody>
      </p:sp>
      <p:sp>
        <p:nvSpPr>
          <p:cNvPr id="152" name="Oval 5">
            <a:extLst>
              <a:ext uri="{FF2B5EF4-FFF2-40B4-BE49-F238E27FC236}">
                <a16:creationId xmlns:a16="http://schemas.microsoft.com/office/drawing/2014/main" id="{7C5C7407-D5AF-4BA0-9C6F-437D83D3E248}"/>
              </a:ext>
            </a:extLst>
          </p:cNvPr>
          <p:cNvSpPr>
            <a:spLocks noChangeArrowheads="1"/>
          </p:cNvSpPr>
          <p:nvPr/>
        </p:nvSpPr>
        <p:spPr bwMode="auto">
          <a:xfrm>
            <a:off x="6459493" y="3587250"/>
            <a:ext cx="1135668" cy="707119"/>
          </a:xfrm>
          <a:prstGeom prst="ellipse">
            <a:avLst/>
          </a:prstGeom>
          <a:solidFill>
            <a:srgbClr val="FFFFFF"/>
          </a:solidFill>
          <a:ln w="101600" cap="flat" cmpd="thickThin">
            <a:solidFill>
              <a:srgbClr val="12ABDB"/>
            </a:solidFill>
            <a:prstDash val="solid"/>
            <a:miter lim="800000"/>
            <a:headEnd/>
            <a:tailEnd/>
          </a:ln>
        </p:spPr>
        <p:txBody>
          <a:bodyPr vert="horz" wrap="square" lIns="0" tIns="0" rIns="0" bIns="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latin typeface="Verdana"/>
              </a:rPr>
              <a:t>Test Env Setups</a:t>
            </a:r>
          </a:p>
        </p:txBody>
      </p:sp>
      <p:sp>
        <p:nvSpPr>
          <p:cNvPr id="153" name="Oval 5">
            <a:extLst>
              <a:ext uri="{FF2B5EF4-FFF2-40B4-BE49-F238E27FC236}">
                <a16:creationId xmlns:a16="http://schemas.microsoft.com/office/drawing/2014/main" id="{04BED913-D876-498E-B7E8-4EB36A15CD04}"/>
              </a:ext>
            </a:extLst>
          </p:cNvPr>
          <p:cNvSpPr>
            <a:spLocks noChangeArrowheads="1"/>
          </p:cNvSpPr>
          <p:nvPr/>
        </p:nvSpPr>
        <p:spPr bwMode="auto">
          <a:xfrm>
            <a:off x="4061094" y="3574948"/>
            <a:ext cx="1447201" cy="640080"/>
          </a:xfrm>
          <a:prstGeom prst="ellipse">
            <a:avLst/>
          </a:prstGeom>
          <a:solidFill>
            <a:srgbClr val="FFFFFF"/>
          </a:solidFill>
          <a:ln w="101600" cap="flat" cmpd="thickThin">
            <a:solidFill>
              <a:srgbClr val="12ABDB"/>
            </a:solidFill>
            <a:prstDash val="solid"/>
            <a:miter lim="800000"/>
            <a:headEnd/>
            <a:tailEnd/>
          </a:ln>
        </p:spPr>
        <p:txBody>
          <a:bodyPr vert="horz" wrap="square" lIns="0" tIns="0" rIns="0" bIns="0" numCol="1" anchor="ctr" anchorCtr="0" compatLnSpc="1">
            <a:prstTxWarp prst="textNoShape">
              <a:avLst/>
            </a:prstTxWarp>
          </a:bodyPr>
          <a:lstStyle/>
          <a:p>
            <a:pPr algn="ctr">
              <a:defRPr/>
            </a:pPr>
            <a:r>
              <a:rPr lang="en-US" sz="1400" b="1" kern="0" dirty="0">
                <a:solidFill>
                  <a:sysClr val="windowText" lastClr="000000"/>
                </a:solidFill>
                <a:latin typeface="Verdana"/>
              </a:rPr>
              <a:t>Execution Plan</a:t>
            </a:r>
          </a:p>
        </p:txBody>
      </p:sp>
      <p:sp>
        <p:nvSpPr>
          <p:cNvPr id="154" name="Oval 5">
            <a:extLst>
              <a:ext uri="{FF2B5EF4-FFF2-40B4-BE49-F238E27FC236}">
                <a16:creationId xmlns:a16="http://schemas.microsoft.com/office/drawing/2014/main" id="{E9E94AD2-EF4D-472B-9C55-24E01C747D8B}"/>
              </a:ext>
            </a:extLst>
          </p:cNvPr>
          <p:cNvSpPr>
            <a:spLocks noChangeArrowheads="1"/>
          </p:cNvSpPr>
          <p:nvPr/>
        </p:nvSpPr>
        <p:spPr bwMode="auto">
          <a:xfrm>
            <a:off x="1768193" y="3549120"/>
            <a:ext cx="1116354" cy="640080"/>
          </a:xfrm>
          <a:prstGeom prst="ellipse">
            <a:avLst/>
          </a:prstGeom>
          <a:solidFill>
            <a:srgbClr val="FFFFFF"/>
          </a:solidFill>
          <a:ln w="101600" cap="flat" cmpd="thickThin">
            <a:solidFill>
              <a:srgbClr val="12ABDB"/>
            </a:solidFill>
            <a:prstDash val="solid"/>
            <a:miter lim="800000"/>
            <a:headEnd/>
            <a:tailEnd/>
          </a:ln>
        </p:spPr>
        <p:txBody>
          <a:bodyPr vert="horz" wrap="square" lIns="0" tIns="0" rIns="0" bIns="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latin typeface="Verdana"/>
              </a:rPr>
              <a:t>Release Control</a:t>
            </a:r>
          </a:p>
        </p:txBody>
      </p:sp>
      <p:sp>
        <p:nvSpPr>
          <p:cNvPr id="155" name="Oval 5">
            <a:extLst>
              <a:ext uri="{FF2B5EF4-FFF2-40B4-BE49-F238E27FC236}">
                <a16:creationId xmlns:a16="http://schemas.microsoft.com/office/drawing/2014/main" id="{3222A161-7224-48F0-ABCA-6FA9EDA74548}"/>
              </a:ext>
            </a:extLst>
          </p:cNvPr>
          <p:cNvSpPr>
            <a:spLocks noChangeArrowheads="1"/>
          </p:cNvSpPr>
          <p:nvPr/>
        </p:nvSpPr>
        <p:spPr bwMode="auto">
          <a:xfrm>
            <a:off x="1869693" y="1774260"/>
            <a:ext cx="1716471" cy="716199"/>
          </a:xfrm>
          <a:prstGeom prst="ellipse">
            <a:avLst/>
          </a:prstGeom>
          <a:solidFill>
            <a:srgbClr val="FFFFFF"/>
          </a:solidFill>
          <a:ln w="101600" cap="flat" cmpd="thickThin">
            <a:solidFill>
              <a:srgbClr val="12ABDB"/>
            </a:solidFill>
            <a:prstDash val="solid"/>
            <a:miter lim="800000"/>
            <a:headEnd/>
            <a:tailEnd/>
          </a:ln>
        </p:spPr>
        <p:txBody>
          <a:bodyPr vert="horz" wrap="square" lIns="0" tIns="0" rIns="0" bIns="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a:solidFill>
                  <a:sysClr val="windowText" lastClr="000000"/>
                </a:solidFill>
                <a:latin typeface="Verdana"/>
              </a:rPr>
              <a:t>Value Innovation and Growth</a:t>
            </a:r>
            <a:endParaRPr kumimoji="0" lang="en-US" sz="1400" b="1" i="0" u="none" strike="noStrike" kern="0" cap="none" spc="0" normalizeH="0" baseline="0" noProof="0" dirty="0">
              <a:ln>
                <a:noFill/>
              </a:ln>
              <a:solidFill>
                <a:sysClr val="windowText" lastClr="000000"/>
              </a:solidFill>
              <a:effectLst/>
              <a:uLnTx/>
              <a:uFillTx/>
              <a:latin typeface="Verdana"/>
            </a:endParaRPr>
          </a:p>
        </p:txBody>
      </p:sp>
      <p:sp>
        <p:nvSpPr>
          <p:cNvPr id="156" name="Oval 5">
            <a:extLst>
              <a:ext uri="{FF2B5EF4-FFF2-40B4-BE49-F238E27FC236}">
                <a16:creationId xmlns:a16="http://schemas.microsoft.com/office/drawing/2014/main" id="{03BB0422-5B9D-4C95-BA82-636DE5193A27}"/>
              </a:ext>
            </a:extLst>
          </p:cNvPr>
          <p:cNvSpPr>
            <a:spLocks noChangeArrowheads="1"/>
          </p:cNvSpPr>
          <p:nvPr/>
        </p:nvSpPr>
        <p:spPr bwMode="auto">
          <a:xfrm>
            <a:off x="4116478" y="1680087"/>
            <a:ext cx="1977655" cy="640080"/>
          </a:xfrm>
          <a:prstGeom prst="ellipse">
            <a:avLst/>
          </a:prstGeom>
          <a:solidFill>
            <a:srgbClr val="FFFFFF"/>
          </a:solidFill>
          <a:ln w="101600" cap="flat" cmpd="thickThin">
            <a:solidFill>
              <a:srgbClr val="12ABDB"/>
            </a:solidFill>
            <a:prstDash val="solid"/>
            <a:miter lim="800000"/>
            <a:headEnd/>
            <a:tailEnd/>
          </a:ln>
        </p:spPr>
        <p:txBody>
          <a:bodyPr vert="horz" wrap="square" lIns="0" tIns="0" rIns="0" bIns="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latin typeface="Verdana"/>
              </a:rPr>
              <a:t>Continuous Maintenance</a:t>
            </a:r>
          </a:p>
        </p:txBody>
      </p:sp>
      <p:grpSp>
        <p:nvGrpSpPr>
          <p:cNvPr id="3" name="Group 2"/>
          <p:cNvGrpSpPr/>
          <p:nvPr/>
        </p:nvGrpSpPr>
        <p:grpSpPr>
          <a:xfrm>
            <a:off x="9345619" y="939197"/>
            <a:ext cx="2622861" cy="2008445"/>
            <a:chOff x="9345619" y="939197"/>
            <a:chExt cx="2622861" cy="2008445"/>
          </a:xfrm>
        </p:grpSpPr>
        <p:sp>
          <p:nvSpPr>
            <p:cNvPr id="157" name="Rectangle 1">
              <a:extLst>
                <a:ext uri="{FF2B5EF4-FFF2-40B4-BE49-F238E27FC236}">
                  <a16:creationId xmlns:a16="http://schemas.microsoft.com/office/drawing/2014/main" id="{2B1E01D1-5185-4571-9C0E-BE53ECF590BF}"/>
                </a:ext>
              </a:extLst>
            </p:cNvPr>
            <p:cNvSpPr>
              <a:spLocks noChangeArrowheads="1"/>
            </p:cNvSpPr>
            <p:nvPr/>
          </p:nvSpPr>
          <p:spPr bwMode="auto">
            <a:xfrm>
              <a:off x="9352280" y="961880"/>
              <a:ext cx="2616200" cy="1985762"/>
            </a:xfrm>
            <a:prstGeom prst="roundRect">
              <a:avLst>
                <a:gd name="adj" fmla="val 6478"/>
              </a:avLst>
            </a:prstGeom>
            <a:gradFill flip="none" rotWithShape="1">
              <a:gsLst>
                <a:gs pos="0">
                  <a:srgbClr val="FFFFFF"/>
                </a:gs>
                <a:gs pos="100000">
                  <a:srgbClr val="FFFFFF">
                    <a:lumMod val="95000"/>
                  </a:srgbClr>
                </a:gs>
              </a:gsLst>
              <a:lin ang="16200000" scaled="1"/>
              <a:tileRect/>
            </a:gradFill>
            <a:ln>
              <a:gradFill flip="none" rotWithShape="1">
                <a:gsLst>
                  <a:gs pos="0">
                    <a:srgbClr val="FFFFFF"/>
                  </a:gs>
                  <a:gs pos="100000">
                    <a:srgbClr val="ECECEC">
                      <a:lumMod val="50000"/>
                    </a:srgbClr>
                  </a:gs>
                </a:gsLst>
                <a:lin ang="16200000" scaled="1"/>
                <a:tileRect/>
              </a:gradFill>
            </a:ln>
            <a:effectLst/>
          </p:spPr>
          <p:txBody>
            <a:bodyPr vert="horz" wrap="square" lIns="91440" tIns="457200" rIns="91440" bIns="91440" numCol="1" anchor="ctr" anchorCtr="0" compatLnSpc="1">
              <a:prstTxWarp prst="textNoShape">
                <a:avLst/>
              </a:prstTxWarp>
              <a:noAutofit/>
            </a:bodyPr>
            <a:lstStyle/>
            <a:p>
              <a:pPr marL="171450" marR="0" lvl="0" indent="-171450" defTabSz="914400" eaLnBrk="1" fontAlgn="auto" latinLnBrk="0" hangingPunct="1">
                <a:lnSpc>
                  <a:spcPct val="100000"/>
                </a:lnSpc>
                <a:spcBef>
                  <a:spcPts val="200"/>
                </a:spcBef>
                <a:spcAft>
                  <a:spcPts val="200"/>
                </a:spcAft>
                <a:buClr>
                  <a:srgbClr val="0070AD"/>
                </a:buClr>
                <a:buSzTx/>
                <a:buFont typeface="Wingdings" panose="05000000000000000000" pitchFamily="2" charset="2"/>
                <a:buChar char="§"/>
                <a:tabLst/>
                <a:defRPr/>
              </a:pPr>
              <a:r>
                <a:rPr kumimoji="0" lang="en-US" sz="1050" b="1" i="0" u="none" strike="noStrike" kern="0" cap="none" spc="0" normalizeH="0" baseline="0" noProof="0" dirty="0">
                  <a:ln>
                    <a:noFill/>
                  </a:ln>
                  <a:solidFill>
                    <a:prstClr val="black"/>
                  </a:solidFill>
                  <a:effectLst/>
                  <a:uLnTx/>
                  <a:uFillTx/>
                  <a:latin typeface="Verdana"/>
                </a:rPr>
                <a:t>Trusted Advisers</a:t>
              </a:r>
            </a:p>
            <a:p>
              <a:pPr marL="171450" marR="0" lvl="0" indent="-171450" defTabSz="914400" eaLnBrk="1" fontAlgn="auto" latinLnBrk="0" hangingPunct="1">
                <a:lnSpc>
                  <a:spcPct val="100000"/>
                </a:lnSpc>
                <a:spcBef>
                  <a:spcPts val="200"/>
                </a:spcBef>
                <a:spcAft>
                  <a:spcPts val="200"/>
                </a:spcAft>
                <a:buClr>
                  <a:srgbClr val="0070AD"/>
                </a:buClr>
                <a:buSzTx/>
                <a:buFont typeface="Wingdings" panose="05000000000000000000" pitchFamily="2" charset="2"/>
                <a:buChar char="§"/>
                <a:tabLst/>
                <a:defRPr/>
              </a:pPr>
              <a:r>
                <a:rPr kumimoji="0" lang="en-US" sz="1050" b="1" i="0" u="none" strike="noStrike" kern="0" cap="none" spc="0" normalizeH="0" baseline="0" noProof="0" dirty="0">
                  <a:ln>
                    <a:noFill/>
                  </a:ln>
                  <a:solidFill>
                    <a:prstClr val="black"/>
                  </a:solidFill>
                  <a:effectLst/>
                  <a:uLnTx/>
                  <a:uFillTx/>
                  <a:latin typeface="Verdana"/>
                </a:rPr>
                <a:t>Problem Solvers </a:t>
              </a:r>
            </a:p>
            <a:p>
              <a:pPr marL="171450" marR="0" lvl="0" indent="-171450" defTabSz="914400" eaLnBrk="1" fontAlgn="auto" latinLnBrk="0" hangingPunct="1">
                <a:lnSpc>
                  <a:spcPct val="100000"/>
                </a:lnSpc>
                <a:spcBef>
                  <a:spcPts val="200"/>
                </a:spcBef>
                <a:spcAft>
                  <a:spcPts val="200"/>
                </a:spcAft>
                <a:buClr>
                  <a:srgbClr val="0070AD"/>
                </a:buClr>
                <a:buSzTx/>
                <a:buFont typeface="Wingdings" panose="05000000000000000000" pitchFamily="2" charset="2"/>
                <a:buChar char="§"/>
                <a:tabLst/>
                <a:defRPr/>
              </a:pPr>
              <a:r>
                <a:rPr kumimoji="0" lang="en-US" sz="1050" b="1" i="0" u="none" strike="noStrike" kern="0" cap="none" spc="0" normalizeH="0" baseline="0" noProof="0" dirty="0">
                  <a:ln>
                    <a:noFill/>
                  </a:ln>
                  <a:solidFill>
                    <a:prstClr val="black"/>
                  </a:solidFill>
                  <a:effectLst/>
                  <a:uLnTx/>
                  <a:uFillTx/>
                  <a:latin typeface="Verdana"/>
                </a:rPr>
                <a:t>Value Creators</a:t>
              </a:r>
              <a:endParaRPr lang="en-US" sz="1050" b="1" kern="0" dirty="0">
                <a:solidFill>
                  <a:prstClr val="black"/>
                </a:solidFill>
                <a:latin typeface="Verdana"/>
              </a:endParaRPr>
            </a:p>
            <a:p>
              <a:pPr marL="171450" marR="0" lvl="0" indent="-171450" defTabSz="914400" eaLnBrk="1" fontAlgn="auto" latinLnBrk="0" hangingPunct="1">
                <a:lnSpc>
                  <a:spcPct val="100000"/>
                </a:lnSpc>
                <a:spcBef>
                  <a:spcPts val="200"/>
                </a:spcBef>
                <a:spcAft>
                  <a:spcPts val="200"/>
                </a:spcAft>
                <a:buClr>
                  <a:srgbClr val="0070AD"/>
                </a:buClr>
                <a:buSzTx/>
                <a:buFont typeface="Wingdings" panose="05000000000000000000" pitchFamily="2" charset="2"/>
                <a:buChar char="§"/>
                <a:tabLst/>
                <a:defRPr/>
              </a:pPr>
              <a:r>
                <a:rPr lang="en-US" sz="1050" b="1" kern="0" dirty="0">
                  <a:solidFill>
                    <a:prstClr val="black"/>
                  </a:solidFill>
                  <a:latin typeface="Verdana"/>
                </a:rPr>
                <a:t>One Team</a:t>
              </a:r>
              <a:r>
                <a:rPr lang="en-US" sz="1050" b="1" kern="0" dirty="0">
                  <a:solidFill>
                    <a:prstClr val="black"/>
                  </a:solidFill>
                </a:rPr>
                <a:t> </a:t>
              </a:r>
            </a:p>
            <a:p>
              <a:pPr marL="171450" indent="-171450">
                <a:spcBef>
                  <a:spcPts val="200"/>
                </a:spcBef>
                <a:spcAft>
                  <a:spcPts val="200"/>
                </a:spcAft>
                <a:buClr>
                  <a:srgbClr val="0070AD"/>
                </a:buClr>
                <a:buFont typeface="Wingdings" panose="05000000000000000000" pitchFamily="2" charset="2"/>
                <a:buChar char="§"/>
                <a:defRPr/>
              </a:pPr>
              <a:r>
                <a:rPr lang="en-US" sz="1050" b="1" kern="0" dirty="0">
                  <a:solidFill>
                    <a:prstClr val="black"/>
                  </a:solidFill>
                </a:rPr>
                <a:t>Nurture Talent </a:t>
              </a:r>
            </a:p>
            <a:p>
              <a:pPr marL="171450" marR="0" lvl="0" indent="-171450" defTabSz="914400" eaLnBrk="1" fontAlgn="auto" latinLnBrk="0" hangingPunct="1">
                <a:lnSpc>
                  <a:spcPct val="100000"/>
                </a:lnSpc>
                <a:spcBef>
                  <a:spcPts val="200"/>
                </a:spcBef>
                <a:spcAft>
                  <a:spcPts val="200"/>
                </a:spcAft>
                <a:buClr>
                  <a:srgbClr val="0070AD"/>
                </a:buClr>
                <a:buSzTx/>
                <a:buFont typeface="Wingdings" panose="05000000000000000000" pitchFamily="2" charset="2"/>
                <a:buChar char="§"/>
                <a:tabLst/>
                <a:defRPr/>
              </a:pPr>
              <a:endParaRPr kumimoji="0" lang="en-US" sz="1000" b="0" i="0" u="none" strike="noStrike" kern="0" cap="none" spc="0" normalizeH="0" baseline="0" noProof="0" dirty="0">
                <a:ln>
                  <a:noFill/>
                </a:ln>
                <a:solidFill>
                  <a:prstClr val="black"/>
                </a:solidFill>
                <a:effectLst/>
                <a:uLnTx/>
                <a:uFillTx/>
                <a:latin typeface="Verdana"/>
              </a:endParaRPr>
            </a:p>
          </p:txBody>
        </p:sp>
        <p:grpSp>
          <p:nvGrpSpPr>
            <p:cNvPr id="158" name="Group 157">
              <a:extLst>
                <a:ext uri="{FF2B5EF4-FFF2-40B4-BE49-F238E27FC236}">
                  <a16:creationId xmlns:a16="http://schemas.microsoft.com/office/drawing/2014/main" id="{5551F0BF-36C0-44A6-9D7C-F2512F1E0C01}"/>
                </a:ext>
              </a:extLst>
            </p:cNvPr>
            <p:cNvGrpSpPr/>
            <p:nvPr/>
          </p:nvGrpSpPr>
          <p:grpSpPr>
            <a:xfrm>
              <a:off x="9345619" y="939197"/>
              <a:ext cx="2606268" cy="429727"/>
              <a:chOff x="7627699" y="1093829"/>
              <a:chExt cx="4273062" cy="429727"/>
            </a:xfrm>
          </p:grpSpPr>
          <p:sp>
            <p:nvSpPr>
              <p:cNvPr id="159" name="Freeform 20">
                <a:extLst>
                  <a:ext uri="{FF2B5EF4-FFF2-40B4-BE49-F238E27FC236}">
                    <a16:creationId xmlns:a16="http://schemas.microsoft.com/office/drawing/2014/main" id="{B17562C2-0B19-47BB-ACD2-CAF2E7E14D92}"/>
                  </a:ext>
                </a:extLst>
              </p:cNvPr>
              <p:cNvSpPr>
                <a:spLocks/>
              </p:cNvSpPr>
              <p:nvPr/>
            </p:nvSpPr>
            <p:spPr bwMode="auto">
              <a:xfrm rot="16200000">
                <a:off x="7716621" y="1004910"/>
                <a:ext cx="139559" cy="317403"/>
              </a:xfrm>
              <a:custGeom>
                <a:avLst/>
                <a:gdLst/>
                <a:ahLst/>
                <a:cxnLst>
                  <a:cxn ang="0">
                    <a:pos x="0" y="89"/>
                  </a:cxn>
                  <a:cxn ang="0">
                    <a:pos x="42" y="51"/>
                  </a:cxn>
                  <a:cxn ang="0">
                    <a:pos x="0" y="0"/>
                  </a:cxn>
                  <a:cxn ang="0">
                    <a:pos x="0" y="89"/>
                  </a:cxn>
                </a:cxnLst>
                <a:rect l="0" t="0" r="r" b="b"/>
                <a:pathLst>
                  <a:path w="42" h="89">
                    <a:moveTo>
                      <a:pt x="0" y="89"/>
                    </a:moveTo>
                    <a:cubicBezTo>
                      <a:pt x="25" y="77"/>
                      <a:pt x="42" y="65"/>
                      <a:pt x="42" y="51"/>
                    </a:cubicBezTo>
                    <a:cubicBezTo>
                      <a:pt x="42" y="13"/>
                      <a:pt x="0" y="0"/>
                      <a:pt x="0" y="0"/>
                    </a:cubicBezTo>
                    <a:lnTo>
                      <a:pt x="0" y="89"/>
                    </a:lnTo>
                    <a:close/>
                  </a:path>
                </a:pathLst>
              </a:custGeom>
              <a:solidFill>
                <a:srgbClr val="0070AD">
                  <a:lumMod val="50000"/>
                </a:srgbClr>
              </a:solidFill>
              <a:ln w="19050">
                <a:noFill/>
                <a:miter lim="800000"/>
                <a:headEnd/>
                <a:tailEnd/>
              </a:ln>
              <a:effectLst/>
            </p:spPr>
            <p:txBody>
              <a:bodyPr vert="vert" wrap="none" lIns="91440" tIns="91440" rIns="91440" bIns="91440" anchor="ctr"/>
              <a:lstStyle/>
              <a:p>
                <a:pPr marL="0" marR="0" lvl="0" indent="0" algn="ctr" defTabSz="914400" eaLnBrk="1" fontAlgn="auto" latinLnBrk="0" hangingPunct="1">
                  <a:lnSpc>
                    <a:spcPct val="100000"/>
                  </a:lnSpc>
                  <a:spcBef>
                    <a:spcPts val="600"/>
                  </a:spcBef>
                  <a:spcAft>
                    <a:spcPts val="600"/>
                  </a:spcAft>
                  <a:buClrTx/>
                  <a:buSzTx/>
                  <a:buFontTx/>
                  <a:buNone/>
                  <a:tabLst/>
                  <a:defRPr/>
                </a:pPr>
                <a:endParaRPr kumimoji="0" lang="en-US" sz="1100" b="1" i="0" u="none" strike="noStrike" kern="0" cap="none" spc="0" normalizeH="0" baseline="0" noProof="0" dirty="0">
                  <a:ln>
                    <a:noFill/>
                  </a:ln>
                  <a:solidFill>
                    <a:prstClr val="white"/>
                  </a:solidFill>
                  <a:effectLst/>
                  <a:uLnTx/>
                  <a:uFillTx/>
                  <a:latin typeface="Verdana"/>
                  <a:cs typeface="Arial" pitchFamily="34" charset="0"/>
                </a:endParaRPr>
              </a:p>
            </p:txBody>
          </p:sp>
          <p:sp>
            <p:nvSpPr>
              <p:cNvPr id="160" name="Freeform 21">
                <a:extLst>
                  <a:ext uri="{FF2B5EF4-FFF2-40B4-BE49-F238E27FC236}">
                    <a16:creationId xmlns:a16="http://schemas.microsoft.com/office/drawing/2014/main" id="{FEA10E28-4844-475E-83D1-24797D7DC18B}"/>
                  </a:ext>
                </a:extLst>
              </p:cNvPr>
              <p:cNvSpPr>
                <a:spLocks/>
              </p:cNvSpPr>
              <p:nvPr/>
            </p:nvSpPr>
            <p:spPr bwMode="auto">
              <a:xfrm rot="16200000">
                <a:off x="11672280" y="1004910"/>
                <a:ext cx="139559" cy="317403"/>
              </a:xfrm>
              <a:custGeom>
                <a:avLst/>
                <a:gdLst/>
                <a:ahLst/>
                <a:cxnLst>
                  <a:cxn ang="0">
                    <a:pos x="0" y="0"/>
                  </a:cxn>
                  <a:cxn ang="0">
                    <a:pos x="42" y="38"/>
                  </a:cxn>
                  <a:cxn ang="0">
                    <a:pos x="0" y="89"/>
                  </a:cxn>
                  <a:cxn ang="0">
                    <a:pos x="0" y="0"/>
                  </a:cxn>
                </a:cxnLst>
                <a:rect l="0" t="0" r="r" b="b"/>
                <a:pathLst>
                  <a:path w="42" h="89">
                    <a:moveTo>
                      <a:pt x="0" y="0"/>
                    </a:moveTo>
                    <a:cubicBezTo>
                      <a:pt x="25" y="13"/>
                      <a:pt x="42" y="24"/>
                      <a:pt x="42" y="38"/>
                    </a:cubicBezTo>
                    <a:cubicBezTo>
                      <a:pt x="42" y="77"/>
                      <a:pt x="0" y="89"/>
                      <a:pt x="0" y="89"/>
                    </a:cubicBezTo>
                    <a:lnTo>
                      <a:pt x="0" y="0"/>
                    </a:lnTo>
                    <a:close/>
                  </a:path>
                </a:pathLst>
              </a:custGeom>
              <a:solidFill>
                <a:srgbClr val="0070AD">
                  <a:lumMod val="50000"/>
                </a:srgbClr>
              </a:solidFill>
              <a:ln w="19050">
                <a:noFill/>
                <a:miter lim="800000"/>
                <a:headEnd/>
                <a:tailEnd/>
              </a:ln>
              <a:effectLst/>
            </p:spPr>
            <p:txBody>
              <a:bodyPr vert="vert" wrap="none" lIns="91440" tIns="91440" rIns="91440" bIns="91440" anchor="ctr"/>
              <a:lstStyle/>
              <a:p>
                <a:pPr marL="0" marR="0" lvl="0" indent="0" algn="ctr" defTabSz="914400" eaLnBrk="1" fontAlgn="auto" latinLnBrk="0" hangingPunct="1">
                  <a:lnSpc>
                    <a:spcPct val="100000"/>
                  </a:lnSpc>
                  <a:spcBef>
                    <a:spcPts val="600"/>
                  </a:spcBef>
                  <a:spcAft>
                    <a:spcPts val="600"/>
                  </a:spcAft>
                  <a:buClrTx/>
                  <a:buSzTx/>
                  <a:buFontTx/>
                  <a:buNone/>
                  <a:tabLst/>
                  <a:defRPr/>
                </a:pPr>
                <a:endParaRPr kumimoji="0" lang="en-US" sz="1100" b="1" i="0" u="none" strike="noStrike" kern="0" cap="none" spc="0" normalizeH="0" baseline="0" noProof="0" dirty="0">
                  <a:ln>
                    <a:noFill/>
                  </a:ln>
                  <a:solidFill>
                    <a:prstClr val="white"/>
                  </a:solidFill>
                  <a:effectLst/>
                  <a:uLnTx/>
                  <a:uFillTx/>
                  <a:latin typeface="Verdana"/>
                  <a:cs typeface="Arial" pitchFamily="34" charset="0"/>
                </a:endParaRPr>
              </a:p>
            </p:txBody>
          </p:sp>
          <p:sp>
            <p:nvSpPr>
              <p:cNvPr id="161" name="Freeform 22">
                <a:extLst>
                  <a:ext uri="{FF2B5EF4-FFF2-40B4-BE49-F238E27FC236}">
                    <a16:creationId xmlns:a16="http://schemas.microsoft.com/office/drawing/2014/main" id="{B7B8D6EA-5F6D-4E13-91F5-D72ADF3A3D05}"/>
                  </a:ext>
                </a:extLst>
              </p:cNvPr>
              <p:cNvSpPr>
                <a:spLocks/>
              </p:cNvSpPr>
              <p:nvPr/>
            </p:nvSpPr>
            <p:spPr bwMode="auto">
              <a:xfrm rot="16200000">
                <a:off x="9550799" y="-681129"/>
                <a:ext cx="429727" cy="3979644"/>
              </a:xfrm>
              <a:custGeom>
                <a:avLst/>
                <a:gdLst/>
                <a:ahLst/>
                <a:cxnLst>
                  <a:cxn ang="0">
                    <a:pos x="228" y="0"/>
                  </a:cxn>
                  <a:cxn ang="0">
                    <a:pos x="228" y="519"/>
                  </a:cxn>
                  <a:cxn ang="0">
                    <a:pos x="228" y="1115"/>
                  </a:cxn>
                  <a:cxn ang="0">
                    <a:pos x="0" y="907"/>
                  </a:cxn>
                  <a:cxn ang="0">
                    <a:pos x="0" y="519"/>
                  </a:cxn>
                  <a:cxn ang="0">
                    <a:pos x="0" y="207"/>
                  </a:cxn>
                  <a:cxn ang="0">
                    <a:pos x="228" y="0"/>
                  </a:cxn>
                </a:cxnLst>
                <a:rect l="0" t="0" r="r" b="b"/>
                <a:pathLst>
                  <a:path w="228" h="1115">
                    <a:moveTo>
                      <a:pt x="228" y="0"/>
                    </a:moveTo>
                    <a:cubicBezTo>
                      <a:pt x="228" y="519"/>
                      <a:pt x="228" y="519"/>
                      <a:pt x="228" y="519"/>
                    </a:cubicBezTo>
                    <a:cubicBezTo>
                      <a:pt x="228" y="1115"/>
                      <a:pt x="228" y="1115"/>
                      <a:pt x="228" y="1115"/>
                    </a:cubicBezTo>
                    <a:cubicBezTo>
                      <a:pt x="228" y="1063"/>
                      <a:pt x="0" y="1046"/>
                      <a:pt x="0" y="907"/>
                    </a:cubicBezTo>
                    <a:cubicBezTo>
                      <a:pt x="0" y="807"/>
                      <a:pt x="0" y="519"/>
                      <a:pt x="0" y="519"/>
                    </a:cubicBezTo>
                    <a:cubicBezTo>
                      <a:pt x="0" y="519"/>
                      <a:pt x="0" y="308"/>
                      <a:pt x="0" y="207"/>
                    </a:cubicBezTo>
                    <a:cubicBezTo>
                      <a:pt x="0" y="68"/>
                      <a:pt x="228" y="52"/>
                      <a:pt x="228" y="0"/>
                    </a:cubicBezTo>
                    <a:close/>
                  </a:path>
                </a:pathLst>
              </a:custGeom>
              <a:solidFill>
                <a:srgbClr val="0070AD"/>
              </a:solidFill>
              <a:ln w="19050">
                <a:noFill/>
                <a:miter lim="800000"/>
                <a:headEnd/>
                <a:tailEnd/>
              </a:ln>
              <a:effectLst/>
            </p:spPr>
            <p:txBody>
              <a:bodyPr vert="vert" wrap="square" lIns="91440" tIns="91440" rIns="91440" bIns="91440" anchor="ctr"/>
              <a:lstStyle/>
              <a:p>
                <a:pPr marL="0" marR="0" lvl="0" indent="0" algn="ctr" defTabSz="914400" eaLnBrk="1" fontAlgn="auto" latinLnBrk="0" hangingPunct="1">
                  <a:lnSpc>
                    <a:spcPct val="100000"/>
                  </a:lnSpc>
                  <a:spcBef>
                    <a:spcPts val="600"/>
                  </a:spcBef>
                  <a:spcAft>
                    <a:spcPts val="60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Verdana"/>
                    <a:cs typeface="Arial" pitchFamily="34" charset="0"/>
                  </a:rPr>
                  <a:t>What we are</a:t>
                </a:r>
              </a:p>
            </p:txBody>
          </p:sp>
        </p:grpSp>
      </p:grpSp>
      <p:sp>
        <p:nvSpPr>
          <p:cNvPr id="163" name="Title 4">
            <a:extLst>
              <a:ext uri="{FF2B5EF4-FFF2-40B4-BE49-F238E27FC236}">
                <a16:creationId xmlns:a16="http://schemas.microsoft.com/office/drawing/2014/main" id="{DD84AFB7-6FF8-491A-8663-BB50FB111051}"/>
              </a:ext>
            </a:extLst>
          </p:cNvPr>
          <p:cNvSpPr txBox="1">
            <a:spLocks/>
          </p:cNvSpPr>
          <p:nvPr/>
        </p:nvSpPr>
        <p:spPr>
          <a:xfrm>
            <a:off x="227349" y="0"/>
            <a:ext cx="11125236" cy="1104900"/>
          </a:xfrm>
          <a:prstGeom prst="rect">
            <a:avLst/>
          </a:prstGeom>
        </p:spPr>
        <p:txBody>
          <a:bodyPr vert="horz" lIns="0" tIns="0" rIns="0" bIns="0" rtlCol="0" anchor="ctr">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700" b="0" i="0" u="none" strike="noStrike" kern="1200" cap="none" spc="0" normalizeH="0" baseline="0" noProof="0">
                <a:ln>
                  <a:noFill/>
                </a:ln>
                <a:solidFill>
                  <a:schemeClr val="accent1"/>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en-US" sz="2600" cap="all" dirty="0">
                <a:solidFill>
                  <a:schemeClr val="accent4"/>
                </a:solidFill>
              </a:rPr>
              <a:t>The Transformation Journey</a:t>
            </a:r>
            <a:endParaRPr lang="en-US" sz="2600" cap="all" dirty="0">
              <a:solidFill>
                <a:schemeClr val="accent4"/>
              </a:solidFill>
            </a:endParaRPr>
          </a:p>
        </p:txBody>
      </p:sp>
      <p:sp>
        <p:nvSpPr>
          <p:cNvPr id="164" name="TextBox 163"/>
          <p:cNvSpPr txBox="1"/>
          <p:nvPr/>
        </p:nvSpPr>
        <p:spPr>
          <a:xfrm>
            <a:off x="3821214" y="4342141"/>
            <a:ext cx="2342625" cy="276999"/>
          </a:xfrm>
          <a:prstGeom prst="rect">
            <a:avLst/>
          </a:prstGeom>
          <a:noFill/>
        </p:spPr>
        <p:txBody>
          <a:bodyPr wrap="square" lIns="0" tIns="0" rIns="0" bIns="0" rtlCol="0" anchor="ctr" anchorCtr="0">
            <a:spAutoFit/>
          </a:bodyPr>
          <a:lstStyle>
            <a:defPPr>
              <a:defRPr lang="pt-PT"/>
            </a:defPPr>
            <a:lvl1pPr marL="171450" marR="0" lvl="0" indent="-171450" fontAlgn="auto">
              <a:lnSpc>
                <a:spcPct val="100000"/>
              </a:lnSpc>
              <a:spcBef>
                <a:spcPts val="0"/>
              </a:spcBef>
              <a:spcAft>
                <a:spcPts val="0"/>
              </a:spcAft>
              <a:buClr>
                <a:schemeClr val="accent1"/>
              </a:buClr>
              <a:buSzTx/>
              <a:buFont typeface="Wingdings" panose="05000000000000000000" pitchFamily="2" charset="2"/>
              <a:buChar char="§"/>
              <a:tabLst/>
              <a:defRPr kumimoji="0" sz="1000" b="0" i="0" u="none" strike="noStrike" cap="none" spc="0" normalizeH="0" baseline="0">
                <a:ln>
                  <a:noFill/>
                </a:ln>
                <a:effectLst/>
                <a:uLnTx/>
                <a:uFillTx/>
                <a:latin typeface="Verdana"/>
              </a:defRPr>
            </a:lvl1pPr>
          </a:lstStyle>
          <a:p>
            <a:pPr marL="171450" marR="0" lvl="0" indent="-171450" defTabSz="914400" eaLnBrk="1" fontAlgn="auto" latinLnBrk="0" hangingPunct="1">
              <a:lnSpc>
                <a:spcPct val="100000"/>
              </a:lnSpc>
              <a:spcBef>
                <a:spcPts val="0"/>
              </a:spcBef>
              <a:spcAft>
                <a:spcPts val="0"/>
              </a:spcAft>
              <a:buClr>
                <a:srgbClr val="0070AD"/>
              </a:buClr>
              <a:buSzTx/>
              <a:buFont typeface="Wingdings" panose="05000000000000000000" pitchFamily="2" charset="2"/>
              <a:buChar char="§"/>
              <a:tabLst/>
              <a:defRPr/>
            </a:pPr>
            <a:r>
              <a:rPr lang="en-US" sz="900" kern="0" dirty="0"/>
              <a:t>Staffing and Talent Management</a:t>
            </a:r>
          </a:p>
          <a:p>
            <a:pPr marL="171450" marR="0" lvl="0" indent="-171450" defTabSz="914400" eaLnBrk="1" fontAlgn="auto" latinLnBrk="0" hangingPunct="1">
              <a:lnSpc>
                <a:spcPct val="100000"/>
              </a:lnSpc>
              <a:spcBef>
                <a:spcPts val="0"/>
              </a:spcBef>
              <a:spcAft>
                <a:spcPts val="0"/>
              </a:spcAft>
              <a:buClr>
                <a:srgbClr val="0070AD"/>
              </a:buClr>
              <a:buSzTx/>
              <a:buFont typeface="Wingdings" panose="05000000000000000000" pitchFamily="2" charset="2"/>
              <a:buChar char="§"/>
              <a:tabLst/>
              <a:defRPr/>
            </a:pPr>
            <a:r>
              <a:rPr kumimoji="0" lang="en-US" sz="900" i="0" u="none" strike="noStrike" kern="0" cap="none" spc="0" normalizeH="0" baseline="0" noProof="0" dirty="0">
                <a:ln>
                  <a:noFill/>
                </a:ln>
                <a:effectLst/>
                <a:uLnTx/>
                <a:uFillTx/>
                <a:latin typeface="Verdana"/>
              </a:rPr>
              <a:t>Test planning and milestone tracking</a:t>
            </a:r>
          </a:p>
        </p:txBody>
      </p:sp>
      <p:sp>
        <p:nvSpPr>
          <p:cNvPr id="165" name="Oval 5"/>
          <p:cNvSpPr>
            <a:spLocks noChangeArrowheads="1"/>
          </p:cNvSpPr>
          <p:nvPr/>
        </p:nvSpPr>
        <p:spPr bwMode="auto">
          <a:xfrm>
            <a:off x="7111919" y="1680087"/>
            <a:ext cx="1435347" cy="640080"/>
          </a:xfrm>
          <a:prstGeom prst="ellipse">
            <a:avLst/>
          </a:prstGeom>
          <a:solidFill>
            <a:srgbClr val="FFFFFF"/>
          </a:solidFill>
          <a:ln w="101600" cap="flat" cmpd="thickThin">
            <a:solidFill>
              <a:srgbClr val="12ABDB"/>
            </a:solidFill>
            <a:prstDash val="solid"/>
            <a:miter lim="800000"/>
            <a:headEnd/>
            <a:tailEnd/>
          </a:ln>
        </p:spPr>
        <p:txBody>
          <a:bodyPr vert="horz" wrap="square" lIns="0" tIns="0" rIns="0" bIns="0" numCol="1" anchor="ctr" anchorCtr="0" compatLnSpc="1">
            <a:prstTxWarp prst="textNoShape">
              <a:avLst/>
            </a:prstTxWarp>
          </a:bodyPr>
          <a:lstStyle/>
          <a:p>
            <a:pPr algn="ctr">
              <a:defRPr/>
            </a:pPr>
            <a:endParaRPr lang="en-US" sz="1400" b="0" kern="0" dirty="0">
              <a:solidFill>
                <a:schemeClr val="tx1"/>
              </a:solidFill>
            </a:endParaRPr>
          </a:p>
          <a:p>
            <a:pPr algn="ctr">
              <a:defRPr/>
            </a:pPr>
            <a:r>
              <a:rPr lang="en-US" sz="1400" b="0" kern="0" dirty="0">
                <a:solidFill>
                  <a:schemeClr val="tx1"/>
                </a:solidFill>
              </a:rPr>
              <a:t>Review &amp; feedback</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ysClr val="windowText" lastClr="000000"/>
              </a:solidFill>
              <a:effectLst/>
              <a:uLnTx/>
              <a:uFillTx/>
              <a:latin typeface="Verdana"/>
            </a:endParaRPr>
          </a:p>
        </p:txBody>
      </p:sp>
      <p:sp>
        <p:nvSpPr>
          <p:cNvPr id="2" name="Oval 5">
            <a:extLst>
              <a:ext uri="{FF2B5EF4-FFF2-40B4-BE49-F238E27FC236}">
                <a16:creationId xmlns:a16="http://schemas.microsoft.com/office/drawing/2014/main" id="{886B8695-0E27-C542-4740-A27EF227F452}"/>
              </a:ext>
            </a:extLst>
          </p:cNvPr>
          <p:cNvSpPr>
            <a:spLocks noChangeArrowheads="1"/>
          </p:cNvSpPr>
          <p:nvPr/>
        </p:nvSpPr>
        <p:spPr bwMode="auto">
          <a:xfrm>
            <a:off x="8413667" y="3587250"/>
            <a:ext cx="1176059" cy="707119"/>
          </a:xfrm>
          <a:prstGeom prst="ellipse">
            <a:avLst/>
          </a:prstGeom>
          <a:solidFill>
            <a:srgbClr val="FFFFFF"/>
          </a:solidFill>
          <a:ln w="101600" cap="flat" cmpd="thickThin">
            <a:solidFill>
              <a:srgbClr val="12ABDB"/>
            </a:solidFill>
            <a:prstDash val="solid"/>
            <a:miter lim="800000"/>
            <a:headEnd/>
            <a:tailEnd/>
          </a:ln>
        </p:spPr>
        <p:txBody>
          <a:bodyPr vert="horz" wrap="square" lIns="0" tIns="0" rIns="0" bIns="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latin typeface="Verdana"/>
              </a:rPr>
              <a:t>Solution</a:t>
            </a:r>
          </a:p>
        </p:txBody>
      </p:sp>
      <p:sp>
        <p:nvSpPr>
          <p:cNvPr id="4" name="TextBox 3">
            <a:extLst>
              <a:ext uri="{FF2B5EF4-FFF2-40B4-BE49-F238E27FC236}">
                <a16:creationId xmlns:a16="http://schemas.microsoft.com/office/drawing/2014/main" id="{5EC82231-B087-9C2A-525E-090432701366}"/>
              </a:ext>
            </a:extLst>
          </p:cNvPr>
          <p:cNvSpPr txBox="1"/>
          <p:nvPr/>
        </p:nvSpPr>
        <p:spPr>
          <a:xfrm>
            <a:off x="9325442" y="6164246"/>
            <a:ext cx="2569614" cy="361558"/>
          </a:xfrm>
          <a:prstGeom prst="rect">
            <a:avLst/>
          </a:prstGeom>
          <a:noFill/>
        </p:spPr>
        <p:txBody>
          <a:bodyPr wrap="square" lIns="0" tIns="0" rIns="0" bIns="0" rtlCol="0" anchor="t" anchorCtr="0">
            <a:noAutofit/>
          </a:bodyPr>
          <a:lstStyle>
            <a:defPPr>
              <a:defRPr lang="pt-PT"/>
            </a:defPPr>
            <a:lvl1pPr marL="171450" marR="0" lvl="0" indent="-171450" fontAlgn="auto">
              <a:lnSpc>
                <a:spcPct val="100000"/>
              </a:lnSpc>
              <a:spcBef>
                <a:spcPts val="0"/>
              </a:spcBef>
              <a:spcAft>
                <a:spcPts val="0"/>
              </a:spcAft>
              <a:buClr>
                <a:schemeClr val="accent1"/>
              </a:buClr>
              <a:buSzTx/>
              <a:buFont typeface="Wingdings" panose="05000000000000000000" pitchFamily="2" charset="2"/>
              <a:buChar char="§"/>
              <a:tabLst/>
              <a:defRPr kumimoji="0" sz="1000" b="0" i="0" u="none" strike="noStrike" cap="none" spc="0" normalizeH="0" baseline="0">
                <a:ln>
                  <a:noFill/>
                </a:ln>
                <a:effectLst/>
                <a:uLnTx/>
                <a:uFillTx/>
                <a:latin typeface="Verdana"/>
              </a:defRPr>
            </a:lvl1pPr>
          </a:lstStyle>
          <a:p>
            <a:pPr marL="171450" marR="0" lvl="0" indent="-171450" defTabSz="914400" eaLnBrk="1" fontAlgn="auto" latinLnBrk="0" hangingPunct="1">
              <a:lnSpc>
                <a:spcPct val="100000"/>
              </a:lnSpc>
              <a:spcBef>
                <a:spcPts val="0"/>
              </a:spcBef>
              <a:spcAft>
                <a:spcPts val="0"/>
              </a:spcAft>
              <a:buClr>
                <a:srgbClr val="0070AD"/>
              </a:buClr>
              <a:buSzTx/>
              <a:buFont typeface="Wingdings" panose="05000000000000000000" pitchFamily="2" charset="2"/>
              <a:buChar char="§"/>
              <a:tabLst/>
              <a:defRPr/>
            </a:pPr>
            <a:r>
              <a:rPr kumimoji="0" lang="en-US" sz="900" b="0" i="0" u="none" strike="noStrike" kern="0" cap="none" spc="0" normalizeH="0" baseline="0" noProof="0" dirty="0">
                <a:ln>
                  <a:noFill/>
                </a:ln>
                <a:solidFill>
                  <a:prstClr val="black"/>
                </a:solidFill>
                <a:effectLst/>
                <a:uLnTx/>
                <a:uFillTx/>
                <a:latin typeface="Verdana"/>
              </a:rPr>
              <a:t>Identifying current state</a:t>
            </a:r>
          </a:p>
          <a:p>
            <a:pPr marL="171450" marR="0" lvl="0" indent="-171450" defTabSz="914400" eaLnBrk="1" fontAlgn="auto" latinLnBrk="0" hangingPunct="1">
              <a:lnSpc>
                <a:spcPct val="100000"/>
              </a:lnSpc>
              <a:spcBef>
                <a:spcPts val="0"/>
              </a:spcBef>
              <a:spcAft>
                <a:spcPts val="0"/>
              </a:spcAft>
              <a:buClr>
                <a:srgbClr val="0070AD"/>
              </a:buClr>
              <a:buSzTx/>
              <a:buFont typeface="Wingdings" panose="05000000000000000000" pitchFamily="2" charset="2"/>
              <a:buChar char="§"/>
              <a:tabLst/>
              <a:defRPr/>
            </a:pPr>
            <a:r>
              <a:rPr kumimoji="0" lang="en-US" sz="900" b="0" i="0" u="none" strike="noStrike" kern="0" cap="none" spc="0" normalizeH="0" baseline="0" noProof="0" dirty="0">
                <a:ln>
                  <a:noFill/>
                </a:ln>
                <a:solidFill>
                  <a:prstClr val="black"/>
                </a:solidFill>
                <a:effectLst/>
                <a:uLnTx/>
                <a:uFillTx/>
                <a:latin typeface="Verdana"/>
              </a:rPr>
              <a:t>Risks to move forward</a:t>
            </a:r>
          </a:p>
          <a:p>
            <a:pPr marL="171450" marR="0" lvl="0" indent="-171450" defTabSz="914400" eaLnBrk="1" fontAlgn="auto" latinLnBrk="0" hangingPunct="1">
              <a:lnSpc>
                <a:spcPct val="100000"/>
              </a:lnSpc>
              <a:spcBef>
                <a:spcPts val="0"/>
              </a:spcBef>
              <a:spcAft>
                <a:spcPts val="0"/>
              </a:spcAft>
              <a:buClr>
                <a:srgbClr val="0070AD"/>
              </a:buClr>
              <a:buSzTx/>
              <a:buFont typeface="Wingdings" panose="05000000000000000000" pitchFamily="2" charset="2"/>
              <a:buChar char="§"/>
              <a:tabLst/>
              <a:defRPr/>
            </a:pPr>
            <a:r>
              <a:rPr lang="en-US" sz="900" kern="0" dirty="0">
                <a:solidFill>
                  <a:prstClr val="black"/>
                </a:solidFill>
              </a:rPr>
              <a:t>Mitigation plan</a:t>
            </a:r>
            <a:endParaRPr kumimoji="0" lang="en-US" sz="900" b="0" i="0" u="none" strike="noStrike" kern="0" cap="none" spc="0" normalizeH="0" baseline="0" noProof="0" dirty="0">
              <a:ln>
                <a:noFill/>
              </a:ln>
              <a:solidFill>
                <a:prstClr val="black"/>
              </a:solidFill>
              <a:effectLst/>
              <a:uLnTx/>
              <a:uFillTx/>
              <a:latin typeface="Verdana"/>
            </a:endParaRPr>
          </a:p>
          <a:p>
            <a:pPr marL="171450" marR="0" lvl="0" indent="-171450" defTabSz="914400" eaLnBrk="1" fontAlgn="auto" latinLnBrk="0" hangingPunct="1">
              <a:lnSpc>
                <a:spcPct val="100000"/>
              </a:lnSpc>
              <a:spcBef>
                <a:spcPts val="0"/>
              </a:spcBef>
              <a:spcAft>
                <a:spcPts val="0"/>
              </a:spcAft>
              <a:buClr>
                <a:srgbClr val="0070AD"/>
              </a:buClr>
              <a:buSzTx/>
              <a:buFont typeface="Wingdings" panose="05000000000000000000" pitchFamily="2" charset="2"/>
              <a:buChar char="§"/>
              <a:tabLst/>
              <a:defRPr/>
            </a:pPr>
            <a:endParaRPr lang="en-US" sz="900" kern="0" dirty="0">
              <a:solidFill>
                <a:prstClr val="black"/>
              </a:solidFill>
            </a:endParaRPr>
          </a:p>
          <a:p>
            <a:pPr marL="0" marR="0" lvl="0" indent="0" defTabSz="914400" eaLnBrk="1" fontAlgn="auto" latinLnBrk="0" hangingPunct="1">
              <a:lnSpc>
                <a:spcPct val="100000"/>
              </a:lnSpc>
              <a:spcBef>
                <a:spcPts val="0"/>
              </a:spcBef>
              <a:spcAft>
                <a:spcPts val="0"/>
              </a:spcAft>
              <a:buClr>
                <a:srgbClr val="0070AD"/>
              </a:buClr>
              <a:buSzTx/>
              <a:buNone/>
              <a:tabLst/>
              <a:defRPr/>
            </a:pPr>
            <a:endParaRPr lang="en-US" sz="900" kern="0" dirty="0">
              <a:solidFill>
                <a:prstClr val="black"/>
              </a:solidFill>
            </a:endParaRPr>
          </a:p>
        </p:txBody>
      </p:sp>
      <p:sp>
        <p:nvSpPr>
          <p:cNvPr id="5" name="TextBox 4">
            <a:extLst>
              <a:ext uri="{FF2B5EF4-FFF2-40B4-BE49-F238E27FC236}">
                <a16:creationId xmlns:a16="http://schemas.microsoft.com/office/drawing/2014/main" id="{2BFE01CD-6114-D728-40FF-78EE9425BE7A}"/>
              </a:ext>
            </a:extLst>
          </p:cNvPr>
          <p:cNvSpPr txBox="1"/>
          <p:nvPr/>
        </p:nvSpPr>
        <p:spPr>
          <a:xfrm>
            <a:off x="6358630" y="4429477"/>
            <a:ext cx="2342625" cy="415498"/>
          </a:xfrm>
          <a:prstGeom prst="rect">
            <a:avLst/>
          </a:prstGeom>
          <a:noFill/>
        </p:spPr>
        <p:txBody>
          <a:bodyPr wrap="square" lIns="0" tIns="0" rIns="0" bIns="0" rtlCol="0" anchor="ctr" anchorCtr="0">
            <a:spAutoFit/>
          </a:bodyPr>
          <a:lstStyle>
            <a:defPPr>
              <a:defRPr lang="pt-PT"/>
            </a:defPPr>
            <a:lvl1pPr marL="171450" marR="0" lvl="0" indent="-171450" fontAlgn="auto">
              <a:lnSpc>
                <a:spcPct val="100000"/>
              </a:lnSpc>
              <a:spcBef>
                <a:spcPts val="0"/>
              </a:spcBef>
              <a:spcAft>
                <a:spcPts val="0"/>
              </a:spcAft>
              <a:buClr>
                <a:schemeClr val="accent1"/>
              </a:buClr>
              <a:buSzTx/>
              <a:buFont typeface="Wingdings" panose="05000000000000000000" pitchFamily="2" charset="2"/>
              <a:buChar char="§"/>
              <a:tabLst/>
              <a:defRPr kumimoji="0" sz="1000" b="0" i="0" u="none" strike="noStrike" cap="none" spc="0" normalizeH="0" baseline="0">
                <a:ln>
                  <a:noFill/>
                </a:ln>
                <a:effectLst/>
                <a:uLnTx/>
                <a:uFillTx/>
                <a:latin typeface="Verdana"/>
              </a:defRPr>
            </a:lvl1pPr>
          </a:lstStyle>
          <a:p>
            <a:pPr marL="171450" marR="0" lvl="0" indent="-171450" defTabSz="914400" eaLnBrk="1" fontAlgn="auto" latinLnBrk="0" hangingPunct="1">
              <a:lnSpc>
                <a:spcPct val="100000"/>
              </a:lnSpc>
              <a:spcBef>
                <a:spcPts val="0"/>
              </a:spcBef>
              <a:spcAft>
                <a:spcPts val="0"/>
              </a:spcAft>
              <a:buClr>
                <a:srgbClr val="0070AD"/>
              </a:buClr>
              <a:buSzTx/>
              <a:buFont typeface="Wingdings" panose="05000000000000000000" pitchFamily="2" charset="2"/>
              <a:buChar char="§"/>
              <a:tabLst/>
              <a:defRPr/>
            </a:pPr>
            <a:r>
              <a:rPr kumimoji="0" lang="en-IN" sz="900" i="0" u="none" strike="noStrike" kern="0" cap="none" spc="0" normalizeH="0" baseline="0" noProof="0" dirty="0">
                <a:ln>
                  <a:noFill/>
                </a:ln>
                <a:effectLst/>
                <a:uLnTx/>
                <a:uFillTx/>
                <a:latin typeface="Verdana"/>
              </a:rPr>
              <a:t>TDM and TEM</a:t>
            </a:r>
            <a:endParaRPr lang="en-IN" sz="900" kern="0" dirty="0"/>
          </a:p>
          <a:p>
            <a:pPr marL="171450" marR="0" lvl="0" indent="-171450" defTabSz="914400" eaLnBrk="1" fontAlgn="auto" latinLnBrk="0" hangingPunct="1">
              <a:lnSpc>
                <a:spcPct val="100000"/>
              </a:lnSpc>
              <a:spcBef>
                <a:spcPts val="0"/>
              </a:spcBef>
              <a:spcAft>
                <a:spcPts val="0"/>
              </a:spcAft>
              <a:buClr>
                <a:srgbClr val="0070AD"/>
              </a:buClr>
              <a:buSzTx/>
              <a:buFont typeface="Wingdings" panose="05000000000000000000" pitchFamily="2" charset="2"/>
              <a:buChar char="§"/>
              <a:tabLst/>
              <a:defRPr/>
            </a:pPr>
            <a:endParaRPr lang="en-US" sz="900" b="1" kern="0" dirty="0">
              <a:solidFill>
                <a:srgbClr val="0070C0"/>
              </a:solidFill>
            </a:endParaRPr>
          </a:p>
          <a:p>
            <a:pPr marL="171450" marR="0" lvl="0" indent="-171450" defTabSz="914400" eaLnBrk="1" fontAlgn="auto" latinLnBrk="0" hangingPunct="1">
              <a:lnSpc>
                <a:spcPct val="100000"/>
              </a:lnSpc>
              <a:spcBef>
                <a:spcPts val="0"/>
              </a:spcBef>
              <a:spcAft>
                <a:spcPts val="0"/>
              </a:spcAft>
              <a:buClr>
                <a:srgbClr val="0070AD"/>
              </a:buClr>
              <a:buSzTx/>
              <a:buFont typeface="Wingdings" panose="05000000000000000000" pitchFamily="2" charset="2"/>
              <a:buChar char="§"/>
              <a:tabLst/>
              <a:defRPr/>
            </a:pPr>
            <a:endParaRPr kumimoji="0" lang="en-US" sz="900" b="1" i="0" u="none" strike="noStrike" kern="0" cap="none" spc="0" normalizeH="0" baseline="0" noProof="0" dirty="0">
              <a:ln>
                <a:noFill/>
              </a:ln>
              <a:solidFill>
                <a:srgbClr val="0070C0"/>
              </a:solidFill>
              <a:effectLst/>
              <a:uLnTx/>
              <a:uFillTx/>
              <a:latin typeface="Verdana"/>
            </a:endParaRPr>
          </a:p>
        </p:txBody>
      </p:sp>
      <p:sp>
        <p:nvSpPr>
          <p:cNvPr id="6" name="TextBox 5">
            <a:extLst>
              <a:ext uri="{FF2B5EF4-FFF2-40B4-BE49-F238E27FC236}">
                <a16:creationId xmlns:a16="http://schemas.microsoft.com/office/drawing/2014/main" id="{467E7053-A79E-F91F-840E-EEE750DA5C88}"/>
              </a:ext>
            </a:extLst>
          </p:cNvPr>
          <p:cNvSpPr txBox="1"/>
          <p:nvPr/>
        </p:nvSpPr>
        <p:spPr>
          <a:xfrm>
            <a:off x="1341472" y="1027912"/>
            <a:ext cx="2342625" cy="276999"/>
          </a:xfrm>
          <a:prstGeom prst="rect">
            <a:avLst/>
          </a:prstGeom>
          <a:noFill/>
        </p:spPr>
        <p:txBody>
          <a:bodyPr wrap="square" lIns="0" tIns="0" rIns="0" bIns="0" rtlCol="0" anchor="ctr" anchorCtr="0">
            <a:spAutoFit/>
          </a:bodyPr>
          <a:lstStyle>
            <a:defPPr>
              <a:defRPr lang="pt-PT"/>
            </a:defPPr>
            <a:lvl1pPr marL="171450" marR="0" lvl="0" indent="-171450" fontAlgn="auto">
              <a:lnSpc>
                <a:spcPct val="100000"/>
              </a:lnSpc>
              <a:spcBef>
                <a:spcPts val="0"/>
              </a:spcBef>
              <a:spcAft>
                <a:spcPts val="0"/>
              </a:spcAft>
              <a:buClr>
                <a:schemeClr val="accent1"/>
              </a:buClr>
              <a:buSzTx/>
              <a:buFont typeface="Wingdings" panose="05000000000000000000" pitchFamily="2" charset="2"/>
              <a:buChar char="§"/>
              <a:tabLst/>
              <a:defRPr kumimoji="0" sz="1000" b="0" i="0" u="none" strike="noStrike" cap="none" spc="0" normalizeH="0" baseline="0">
                <a:ln>
                  <a:noFill/>
                </a:ln>
                <a:effectLst/>
                <a:uLnTx/>
                <a:uFillTx/>
                <a:latin typeface="Verdana"/>
              </a:defRPr>
            </a:lvl1pPr>
          </a:lstStyle>
          <a:p>
            <a:pPr marL="171450" marR="0" lvl="0" indent="-171450" defTabSz="914400" eaLnBrk="1" fontAlgn="auto" latinLnBrk="0" hangingPunct="1">
              <a:lnSpc>
                <a:spcPct val="100000"/>
              </a:lnSpc>
              <a:spcBef>
                <a:spcPts val="0"/>
              </a:spcBef>
              <a:spcAft>
                <a:spcPts val="0"/>
              </a:spcAft>
              <a:buClr>
                <a:srgbClr val="0070AD"/>
              </a:buClr>
              <a:buSzTx/>
              <a:buFont typeface="Wingdings" panose="05000000000000000000" pitchFamily="2" charset="2"/>
              <a:buChar char="§"/>
              <a:tabLst/>
              <a:defRPr/>
            </a:pPr>
            <a:r>
              <a:rPr lang="en-US" sz="900" kern="0" dirty="0"/>
              <a:t>Delivery Led Sales</a:t>
            </a:r>
          </a:p>
          <a:p>
            <a:pPr>
              <a:buClr>
                <a:srgbClr val="0070AD"/>
              </a:buClr>
              <a:defRPr/>
            </a:pPr>
            <a:r>
              <a:rPr lang="en-US" sz="900" kern="0" dirty="0"/>
              <a:t>Value creation post industrialization</a:t>
            </a:r>
            <a:endParaRPr kumimoji="0" lang="en-US" sz="900" i="0" u="none" strike="noStrike" kern="0" cap="none" spc="0" normalizeH="0" baseline="0" noProof="0" dirty="0">
              <a:ln>
                <a:noFill/>
              </a:ln>
              <a:effectLst/>
              <a:uLnTx/>
              <a:uFillTx/>
              <a:latin typeface="Verdana"/>
            </a:endParaRPr>
          </a:p>
        </p:txBody>
      </p:sp>
      <p:sp>
        <p:nvSpPr>
          <p:cNvPr id="7" name="TextBox 6">
            <a:extLst>
              <a:ext uri="{FF2B5EF4-FFF2-40B4-BE49-F238E27FC236}">
                <a16:creationId xmlns:a16="http://schemas.microsoft.com/office/drawing/2014/main" id="{F35E6B26-F17B-A3AE-EA45-8DADC1F85E38}"/>
              </a:ext>
            </a:extLst>
          </p:cNvPr>
          <p:cNvSpPr txBox="1"/>
          <p:nvPr/>
        </p:nvSpPr>
        <p:spPr>
          <a:xfrm>
            <a:off x="1001985" y="4241585"/>
            <a:ext cx="2342625" cy="276999"/>
          </a:xfrm>
          <a:prstGeom prst="rect">
            <a:avLst/>
          </a:prstGeom>
          <a:noFill/>
        </p:spPr>
        <p:txBody>
          <a:bodyPr wrap="square" lIns="0" tIns="0" rIns="0" bIns="0" rtlCol="0" anchor="ctr" anchorCtr="0">
            <a:spAutoFit/>
          </a:bodyPr>
          <a:lstStyle>
            <a:defPPr>
              <a:defRPr lang="pt-PT"/>
            </a:defPPr>
            <a:lvl1pPr marL="171450" marR="0" lvl="0" indent="-171450" fontAlgn="auto">
              <a:lnSpc>
                <a:spcPct val="100000"/>
              </a:lnSpc>
              <a:spcBef>
                <a:spcPts val="0"/>
              </a:spcBef>
              <a:spcAft>
                <a:spcPts val="0"/>
              </a:spcAft>
              <a:buClr>
                <a:schemeClr val="accent1"/>
              </a:buClr>
              <a:buSzTx/>
              <a:buFont typeface="Wingdings" panose="05000000000000000000" pitchFamily="2" charset="2"/>
              <a:buChar char="§"/>
              <a:tabLst/>
              <a:defRPr kumimoji="0" sz="1000" b="0" i="0" u="none" strike="noStrike" cap="none" spc="0" normalizeH="0" baseline="0">
                <a:ln>
                  <a:noFill/>
                </a:ln>
                <a:effectLst/>
                <a:uLnTx/>
                <a:uFillTx/>
                <a:latin typeface="Verdana"/>
              </a:defRPr>
            </a:lvl1pPr>
          </a:lstStyle>
          <a:p>
            <a:pPr marL="171450" marR="0" lvl="0" indent="-171450" defTabSz="914400" eaLnBrk="1" fontAlgn="auto" latinLnBrk="0" hangingPunct="1">
              <a:lnSpc>
                <a:spcPct val="100000"/>
              </a:lnSpc>
              <a:spcBef>
                <a:spcPts val="0"/>
              </a:spcBef>
              <a:spcAft>
                <a:spcPts val="0"/>
              </a:spcAft>
              <a:buClr>
                <a:srgbClr val="0070AD"/>
              </a:buClr>
              <a:buSzTx/>
              <a:buFont typeface="Wingdings" panose="05000000000000000000" pitchFamily="2" charset="2"/>
              <a:buChar char="§"/>
              <a:tabLst/>
              <a:defRPr/>
            </a:pPr>
            <a:r>
              <a:rPr kumimoji="0" lang="en-US" sz="900" i="0" u="none" strike="noStrike" kern="0" cap="none" spc="0" normalizeH="0" baseline="0" noProof="0" dirty="0">
                <a:ln>
                  <a:noFill/>
                </a:ln>
                <a:effectLst/>
                <a:uLnTx/>
                <a:uFillTx/>
                <a:latin typeface="Verdana"/>
              </a:rPr>
              <a:t>Consulted/Collaborated Decision making</a:t>
            </a:r>
          </a:p>
        </p:txBody>
      </p:sp>
      <p:sp>
        <p:nvSpPr>
          <p:cNvPr id="8" name="TextBox 7">
            <a:extLst>
              <a:ext uri="{FF2B5EF4-FFF2-40B4-BE49-F238E27FC236}">
                <a16:creationId xmlns:a16="http://schemas.microsoft.com/office/drawing/2014/main" id="{6664F4BF-02CD-895E-B206-02692B388186}"/>
              </a:ext>
            </a:extLst>
          </p:cNvPr>
          <p:cNvSpPr txBox="1"/>
          <p:nvPr/>
        </p:nvSpPr>
        <p:spPr>
          <a:xfrm>
            <a:off x="6996014" y="1166082"/>
            <a:ext cx="1678308" cy="285023"/>
          </a:xfrm>
          <a:prstGeom prst="rect">
            <a:avLst/>
          </a:prstGeom>
          <a:noFill/>
        </p:spPr>
        <p:txBody>
          <a:bodyPr wrap="none" lIns="0" tIns="0" rIns="0" bIns="0" rtlCol="0" anchor="t" anchorCtr="0">
            <a:noAutofit/>
          </a:bodyPr>
          <a:lstStyle>
            <a:defPPr>
              <a:defRPr lang="pt-PT"/>
            </a:defPPr>
            <a:lvl1pPr marL="171450" marR="0" lvl="0" indent="-171450" fontAlgn="auto">
              <a:lnSpc>
                <a:spcPct val="100000"/>
              </a:lnSpc>
              <a:spcBef>
                <a:spcPts val="0"/>
              </a:spcBef>
              <a:spcAft>
                <a:spcPts val="0"/>
              </a:spcAft>
              <a:buClr>
                <a:schemeClr val="accent1"/>
              </a:buClr>
              <a:buSzTx/>
              <a:buFont typeface="Wingdings" panose="05000000000000000000" pitchFamily="2" charset="2"/>
              <a:buChar char="§"/>
              <a:tabLst/>
              <a:defRPr kumimoji="0" sz="900" b="1" i="0" u="none" strike="noStrike" cap="none" spc="0" normalizeH="0" baseline="0">
                <a:ln>
                  <a:noFill/>
                </a:ln>
                <a:solidFill>
                  <a:srgbClr val="0070C0"/>
                </a:solidFill>
                <a:effectLst/>
                <a:uLnTx/>
                <a:uFillTx/>
                <a:latin typeface="Verdana"/>
              </a:defRPr>
            </a:lvl1pPr>
          </a:lstStyle>
          <a:p>
            <a:pPr marL="171450" marR="0" lvl="0" indent="-171450" defTabSz="914400" eaLnBrk="1" fontAlgn="auto" latinLnBrk="0" hangingPunct="1">
              <a:lnSpc>
                <a:spcPct val="100000"/>
              </a:lnSpc>
              <a:spcBef>
                <a:spcPts val="0"/>
              </a:spcBef>
              <a:spcAft>
                <a:spcPts val="0"/>
              </a:spcAft>
              <a:buClr>
                <a:srgbClr val="0070AD"/>
              </a:buClr>
              <a:buSzTx/>
              <a:buFont typeface="Wingdings" panose="05000000000000000000" pitchFamily="2" charset="2"/>
              <a:buChar char="§"/>
              <a:tabLst/>
              <a:defRPr/>
            </a:pPr>
            <a:r>
              <a:rPr lang="en-US" b="0" kern="0" dirty="0">
                <a:solidFill>
                  <a:schemeClr val="tx1"/>
                </a:solidFill>
              </a:rPr>
              <a:t>Learnings</a:t>
            </a:r>
          </a:p>
          <a:p>
            <a:pPr>
              <a:buClr>
                <a:srgbClr val="0070AD"/>
              </a:buClr>
              <a:defRPr/>
            </a:pPr>
            <a:r>
              <a:rPr kumimoji="0" lang="en-US" sz="900" b="0" i="0" u="none" strike="noStrike" kern="0" cap="none" spc="0" normalizeH="0" baseline="0" noProof="0" dirty="0">
                <a:ln>
                  <a:noFill/>
                </a:ln>
                <a:solidFill>
                  <a:schemeClr val="tx1"/>
                </a:solidFill>
                <a:effectLst/>
                <a:uLnTx/>
                <a:uFillTx/>
                <a:latin typeface="Verdana"/>
              </a:rPr>
              <a:t>Continuous Improvement</a:t>
            </a:r>
          </a:p>
          <a:p>
            <a:pPr marL="171450" marR="0" lvl="0" indent="-171450" defTabSz="914400" eaLnBrk="1" fontAlgn="auto" latinLnBrk="0" hangingPunct="1">
              <a:lnSpc>
                <a:spcPct val="100000"/>
              </a:lnSpc>
              <a:spcBef>
                <a:spcPts val="0"/>
              </a:spcBef>
              <a:spcAft>
                <a:spcPts val="0"/>
              </a:spcAft>
              <a:buClr>
                <a:srgbClr val="0070AD"/>
              </a:buClr>
              <a:buSzTx/>
              <a:buFont typeface="Wingdings" panose="05000000000000000000" pitchFamily="2" charset="2"/>
              <a:buChar char="§"/>
              <a:tabLst/>
              <a:defRPr/>
            </a:pPr>
            <a:endParaRPr lang="en-US" b="0" kern="0" dirty="0">
              <a:solidFill>
                <a:schemeClr val="tx1"/>
              </a:solidFill>
            </a:endParaRPr>
          </a:p>
        </p:txBody>
      </p:sp>
    </p:spTree>
    <p:extLst>
      <p:ext uri="{BB962C8B-B14F-4D97-AF65-F5344CB8AC3E}">
        <p14:creationId xmlns:p14="http://schemas.microsoft.com/office/powerpoint/2010/main" val="1589288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9C8098B3-4555-0ABD-A99F-B7C1ED7DD996}"/>
              </a:ext>
            </a:extLst>
          </p:cNvPr>
          <p:cNvGrpSpPr/>
          <p:nvPr/>
        </p:nvGrpSpPr>
        <p:grpSpPr>
          <a:xfrm>
            <a:off x="1130300" y="977900"/>
            <a:ext cx="9369175" cy="5746652"/>
            <a:chOff x="1084352" y="301475"/>
            <a:chExt cx="10126323" cy="6321477"/>
          </a:xfrm>
        </p:grpSpPr>
        <p:graphicFrame>
          <p:nvGraphicFramePr>
            <p:cNvPr id="9" name="Diagram 8">
              <a:extLst>
                <a:ext uri="{FF2B5EF4-FFF2-40B4-BE49-F238E27FC236}">
                  <a16:creationId xmlns:a16="http://schemas.microsoft.com/office/drawing/2014/main" id="{3CBEA414-2B1D-0656-FD31-7F76CFC2E346}"/>
                </a:ext>
              </a:extLst>
            </p:cNvPr>
            <p:cNvGraphicFramePr/>
            <p:nvPr>
              <p:extLst>
                <p:ext uri="{D42A27DB-BD31-4B8C-83A1-F6EECF244321}">
                  <p14:modId xmlns:p14="http://schemas.microsoft.com/office/powerpoint/2010/main" val="3484040529"/>
                </p:ext>
              </p:extLst>
            </p:nvPr>
          </p:nvGraphicFramePr>
          <p:xfrm>
            <a:off x="2222500" y="1753033"/>
            <a:ext cx="8128000" cy="30458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Arrow: Left 9">
              <a:extLst>
                <a:ext uri="{FF2B5EF4-FFF2-40B4-BE49-F238E27FC236}">
                  <a16:creationId xmlns:a16="http://schemas.microsoft.com/office/drawing/2014/main" id="{96B41840-6023-1043-2C06-3D645EA870DB}"/>
                </a:ext>
              </a:extLst>
            </p:cNvPr>
            <p:cNvSpPr/>
            <p:nvPr/>
          </p:nvSpPr>
          <p:spPr>
            <a:xfrm>
              <a:off x="4252788" y="4259928"/>
              <a:ext cx="519986" cy="277402"/>
            </a:xfrm>
            <a:prstGeom prst="lef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solidFill>
                <a:highlight>
                  <a:srgbClr val="808080"/>
                </a:highlight>
              </a:endParaRPr>
            </a:p>
          </p:txBody>
        </p:sp>
        <p:sp>
          <p:nvSpPr>
            <p:cNvPr id="11" name="Arrow: Right 10">
              <a:extLst>
                <a:ext uri="{FF2B5EF4-FFF2-40B4-BE49-F238E27FC236}">
                  <a16:creationId xmlns:a16="http://schemas.microsoft.com/office/drawing/2014/main" id="{71C9A477-BCCB-B8B6-5800-0AEF3368B164}"/>
                </a:ext>
              </a:extLst>
            </p:cNvPr>
            <p:cNvSpPr/>
            <p:nvPr/>
          </p:nvSpPr>
          <p:spPr>
            <a:xfrm>
              <a:off x="7731732" y="4172130"/>
              <a:ext cx="519986" cy="277402"/>
            </a:xfrm>
            <a:prstGeom prst="righ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solidFill>
              </a:endParaRPr>
            </a:p>
          </p:txBody>
        </p:sp>
        <p:sp>
          <p:nvSpPr>
            <p:cNvPr id="12" name="Rectangle: Rounded Corners 11">
              <a:extLst>
                <a:ext uri="{FF2B5EF4-FFF2-40B4-BE49-F238E27FC236}">
                  <a16:creationId xmlns:a16="http://schemas.microsoft.com/office/drawing/2014/main" id="{46E1663D-B81D-7C4A-49A6-328745EF25D3}"/>
                </a:ext>
              </a:extLst>
            </p:cNvPr>
            <p:cNvSpPr/>
            <p:nvPr/>
          </p:nvSpPr>
          <p:spPr>
            <a:xfrm>
              <a:off x="1084352" y="3571561"/>
              <a:ext cx="2815119" cy="154213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IN" sz="1000" b="0" i="0" u="none" strike="noStrike" baseline="0" dirty="0">
                <a:solidFill>
                  <a:srgbClr val="000000"/>
                </a:solidFill>
                <a:latin typeface="HelveticaNeueLT Std Lt"/>
              </a:endParaRPr>
            </a:p>
            <a:p>
              <a:pPr marL="171450" indent="-171450">
                <a:buFont typeface="Arial" panose="020B0604020202020204" pitchFamily="34" charset="0"/>
                <a:buChar char="•"/>
              </a:pPr>
              <a:r>
                <a:rPr lang="en-IN" sz="1000" b="0" i="0" u="none" strike="noStrike" baseline="0" dirty="0">
                  <a:solidFill>
                    <a:srgbClr val="000000"/>
                  </a:solidFill>
                  <a:latin typeface="HelveticaNeueLT Std Lt"/>
                </a:rPr>
                <a:t>Risk based, business driven Testing Approach</a:t>
              </a:r>
            </a:p>
            <a:p>
              <a:pPr marL="171450" indent="-171450">
                <a:buFont typeface="Arial" panose="020B0604020202020204" pitchFamily="34" charset="0"/>
                <a:buChar char="•"/>
              </a:pPr>
              <a:r>
                <a:rPr lang="en-IN" sz="1000" b="0" i="0" u="none" strike="noStrike" baseline="0" dirty="0">
                  <a:solidFill>
                    <a:srgbClr val="000000"/>
                  </a:solidFill>
                  <a:latin typeface="HelveticaNeueLT Std Lt"/>
                </a:rPr>
                <a:t>Adaptability to changes and updates</a:t>
              </a:r>
            </a:p>
            <a:p>
              <a:pPr marL="171450" indent="-171450">
                <a:buFont typeface="Arial" panose="020B0604020202020204" pitchFamily="34" charset="0"/>
                <a:buChar char="•"/>
              </a:pPr>
              <a:r>
                <a:rPr lang="en-IN" sz="1000" b="0" i="0" u="none" strike="noStrike" baseline="0" dirty="0">
                  <a:solidFill>
                    <a:srgbClr val="000000"/>
                  </a:solidFill>
                  <a:latin typeface="HelveticaNeueLT Std Lt"/>
                </a:rPr>
                <a:t>Standardized guidelines and templates</a:t>
              </a:r>
            </a:p>
            <a:p>
              <a:pPr marL="171450" indent="-171450">
                <a:buFont typeface="Arial" panose="020B0604020202020204" pitchFamily="34" charset="0"/>
                <a:buChar char="•"/>
              </a:pPr>
              <a:r>
                <a:rPr lang="en-IN" sz="1000" b="0" i="0" u="none" strike="noStrike" baseline="0" dirty="0">
                  <a:solidFill>
                    <a:srgbClr val="000000"/>
                  </a:solidFill>
                  <a:latin typeface="HelveticaNeueLT Std Lt"/>
                </a:rPr>
                <a:t>Early estimation and planning</a:t>
              </a:r>
            </a:p>
            <a:p>
              <a:pPr marL="171450" indent="-171450">
                <a:buFont typeface="Arial" panose="020B0604020202020204" pitchFamily="34" charset="0"/>
                <a:buChar char="•"/>
              </a:pPr>
              <a:r>
                <a:rPr lang="en-IN" sz="1000" b="0" i="0" u="none" strike="noStrike" baseline="0" dirty="0">
                  <a:solidFill>
                    <a:srgbClr val="000000"/>
                  </a:solidFill>
                  <a:latin typeface="HelveticaNeueLT Std Lt"/>
                </a:rPr>
                <a:t>Industrialized work package control</a:t>
              </a:r>
            </a:p>
            <a:p>
              <a:pPr marL="171450" indent="-171450">
                <a:buFont typeface="Arial" panose="020B0604020202020204" pitchFamily="34" charset="0"/>
                <a:buChar char="•"/>
              </a:pPr>
              <a:r>
                <a:rPr lang="en-IN" sz="1000" b="0" i="0" u="none" strike="noStrike" baseline="0" dirty="0">
                  <a:solidFill>
                    <a:srgbClr val="000000"/>
                  </a:solidFill>
                  <a:latin typeface="HelveticaNeueLT Std Lt"/>
                </a:rPr>
                <a:t>Transparent service menu</a:t>
              </a:r>
            </a:p>
            <a:p>
              <a:pPr algn="ctr"/>
              <a:endParaRPr lang="en-IN" sz="1400" dirty="0">
                <a:solidFill>
                  <a:schemeClr val="tx1"/>
                </a:solidFill>
              </a:endParaRPr>
            </a:p>
          </p:txBody>
        </p:sp>
        <p:sp>
          <p:nvSpPr>
            <p:cNvPr id="13" name="Rectangle: Rounded Corners 12">
              <a:extLst>
                <a:ext uri="{FF2B5EF4-FFF2-40B4-BE49-F238E27FC236}">
                  <a16:creationId xmlns:a16="http://schemas.microsoft.com/office/drawing/2014/main" id="{29088664-B699-F03C-810E-2303389FBC2B}"/>
                </a:ext>
              </a:extLst>
            </p:cNvPr>
            <p:cNvSpPr/>
            <p:nvPr/>
          </p:nvSpPr>
          <p:spPr>
            <a:xfrm>
              <a:off x="8521130" y="3571560"/>
              <a:ext cx="2689545" cy="154214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IN" sz="1800" b="0" i="0" u="none" strike="noStrike" baseline="0" dirty="0">
                <a:solidFill>
                  <a:srgbClr val="000000"/>
                </a:solidFill>
                <a:latin typeface="HelveticaNeueLT Std Lt"/>
              </a:endParaRPr>
            </a:p>
            <a:p>
              <a:pPr marL="285750" indent="-285750" algn="just">
                <a:buFont typeface="Arial" panose="020B0604020202020204" pitchFamily="34" charset="0"/>
                <a:buChar char="•"/>
              </a:pPr>
              <a:r>
                <a:rPr lang="en-IN" sz="1000" b="0" i="0" u="none" strike="noStrike" baseline="0" dirty="0">
                  <a:solidFill>
                    <a:srgbClr val="000000"/>
                  </a:solidFill>
                  <a:latin typeface="HelveticaNeueLT Std Lt"/>
                </a:rPr>
                <a:t>Defined organization (RACI)</a:t>
              </a:r>
            </a:p>
            <a:p>
              <a:pPr marL="285750" indent="-285750" algn="just">
                <a:buFont typeface="Arial" panose="020B0604020202020204" pitchFamily="34" charset="0"/>
                <a:buChar char="•"/>
              </a:pPr>
              <a:r>
                <a:rPr lang="en-IN" sz="1000" b="0" i="0" u="none" strike="noStrike" baseline="0" dirty="0">
                  <a:solidFill>
                    <a:srgbClr val="000000"/>
                  </a:solidFill>
                  <a:latin typeface="HelveticaNeueLT Std Lt"/>
                </a:rPr>
                <a:t>Knowledge preservation</a:t>
              </a:r>
            </a:p>
            <a:p>
              <a:pPr marL="285750" indent="-285750" algn="just">
                <a:buFont typeface="Arial" panose="020B0604020202020204" pitchFamily="34" charset="0"/>
                <a:buChar char="•"/>
              </a:pPr>
              <a:r>
                <a:rPr lang="en-IN" sz="1000" b="0" i="0" u="none" strike="noStrike" baseline="0" dirty="0">
                  <a:solidFill>
                    <a:srgbClr val="000000"/>
                  </a:solidFill>
                  <a:latin typeface="HelveticaNeueLT Std Lt"/>
                </a:rPr>
                <a:t>Dedicated core test team</a:t>
              </a:r>
            </a:p>
            <a:p>
              <a:pPr marL="285750" indent="-285750" algn="just">
                <a:buFont typeface="Arial" panose="020B0604020202020204" pitchFamily="34" charset="0"/>
                <a:buChar char="•"/>
              </a:pPr>
              <a:r>
                <a:rPr lang="en-IN" sz="1000" b="0" i="0" u="none" strike="noStrike" baseline="0" dirty="0">
                  <a:solidFill>
                    <a:srgbClr val="000000"/>
                  </a:solidFill>
                  <a:latin typeface="HelveticaNeueLT Std Lt"/>
                </a:rPr>
                <a:t>Flexible resource pools</a:t>
              </a:r>
            </a:p>
            <a:p>
              <a:pPr marL="285750" indent="-285750" algn="just">
                <a:buFont typeface="Arial" panose="020B0604020202020204" pitchFamily="34" charset="0"/>
                <a:buChar char="•"/>
              </a:pPr>
              <a:r>
                <a:rPr lang="en-IN" sz="1000" b="0" i="0" u="none" strike="noStrike" baseline="0" dirty="0">
                  <a:solidFill>
                    <a:srgbClr val="000000"/>
                  </a:solidFill>
                  <a:latin typeface="HelveticaNeueLT Std Lt"/>
                </a:rPr>
                <a:t>Shared test services</a:t>
              </a:r>
            </a:p>
            <a:p>
              <a:pPr marL="285750" indent="-285750" algn="just">
                <a:buFont typeface="Arial" panose="020B0604020202020204" pitchFamily="34" charset="0"/>
                <a:buChar char="•"/>
              </a:pPr>
              <a:r>
                <a:rPr lang="en-IN" sz="1000" b="0" i="0" u="none" strike="noStrike" baseline="0" dirty="0">
                  <a:solidFill>
                    <a:srgbClr val="000000"/>
                  </a:solidFill>
                  <a:latin typeface="HelveticaNeueLT Std Lt"/>
                </a:rPr>
                <a:t>Staff training and certification</a:t>
              </a:r>
            </a:p>
            <a:p>
              <a:pPr marL="285750" indent="-285750" algn="just">
                <a:buFont typeface="Arial" panose="020B0604020202020204" pitchFamily="34" charset="0"/>
                <a:buChar char="•"/>
              </a:pPr>
              <a:r>
                <a:rPr lang="en-IN" sz="1000" b="0" i="0" u="none" strike="noStrike" baseline="0" dirty="0">
                  <a:solidFill>
                    <a:srgbClr val="000000"/>
                  </a:solidFill>
                  <a:latin typeface="HelveticaNeueLT Std Lt"/>
                </a:rPr>
                <a:t>Knowledge management </a:t>
              </a:r>
            </a:p>
            <a:p>
              <a:pPr marL="285750" indent="-285750" algn="just">
                <a:buFont typeface="Arial" panose="020B0604020202020204" pitchFamily="34" charset="0"/>
                <a:buChar char="•"/>
              </a:pPr>
              <a:r>
                <a:rPr lang="en-IN" sz="1000" b="0" i="0" u="none" strike="noStrike" baseline="0" dirty="0">
                  <a:solidFill>
                    <a:srgbClr val="000000"/>
                  </a:solidFill>
                  <a:latin typeface="HelveticaNeueLT Std Lt"/>
                </a:rPr>
                <a:t>Continuous improvement and innovation</a:t>
              </a:r>
            </a:p>
            <a:p>
              <a:pPr algn="ctr"/>
              <a:endParaRPr lang="en-IN" sz="1400" dirty="0">
                <a:solidFill>
                  <a:schemeClr val="tx1"/>
                </a:solidFill>
              </a:endParaRPr>
            </a:p>
          </p:txBody>
        </p:sp>
        <p:sp>
          <p:nvSpPr>
            <p:cNvPr id="14" name="Rectangle: Rounded Corners 13">
              <a:extLst>
                <a:ext uri="{FF2B5EF4-FFF2-40B4-BE49-F238E27FC236}">
                  <a16:creationId xmlns:a16="http://schemas.microsoft.com/office/drawing/2014/main" id="{63DC6418-F608-D94B-5980-9E984E68CB87}"/>
                </a:ext>
              </a:extLst>
            </p:cNvPr>
            <p:cNvSpPr/>
            <p:nvPr/>
          </p:nvSpPr>
          <p:spPr>
            <a:xfrm>
              <a:off x="4918324" y="301475"/>
              <a:ext cx="2815119" cy="773415"/>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l">
                <a:buFont typeface="Arial" panose="020B0604020202020204" pitchFamily="34" charset="0"/>
                <a:buChar char="•"/>
              </a:pPr>
              <a:endParaRPr lang="en-IN" sz="1000" b="0" i="0" u="none" strike="noStrike" baseline="0" dirty="0">
                <a:solidFill>
                  <a:srgbClr val="000000"/>
                </a:solidFill>
                <a:latin typeface="HelveticaNeueLT Std Lt"/>
              </a:endParaRPr>
            </a:p>
            <a:p>
              <a:pPr marL="171450" indent="-171450">
                <a:buFont typeface="Arial" panose="020B0604020202020204" pitchFamily="34" charset="0"/>
                <a:buChar char="•"/>
              </a:pPr>
              <a:r>
                <a:rPr lang="en-IN" sz="1000" b="0" i="0" u="none" strike="noStrike" baseline="0" dirty="0">
                  <a:solidFill>
                    <a:srgbClr val="000000"/>
                  </a:solidFill>
                  <a:latin typeface="HelveticaNeueLT Std Lt"/>
                </a:rPr>
                <a:t>Test tooling</a:t>
              </a:r>
            </a:p>
            <a:p>
              <a:pPr marL="171450" indent="-171450">
                <a:buFont typeface="Arial" panose="020B0604020202020204" pitchFamily="34" charset="0"/>
                <a:buChar char="•"/>
              </a:pPr>
              <a:r>
                <a:rPr lang="en-IN" sz="1000" b="0" i="0" u="none" strike="noStrike" baseline="0" dirty="0">
                  <a:solidFill>
                    <a:srgbClr val="000000"/>
                  </a:solidFill>
                  <a:latin typeface="HelveticaNeueLT Std Lt"/>
                </a:rPr>
                <a:t>Test environment management</a:t>
              </a:r>
            </a:p>
            <a:p>
              <a:pPr marL="171450" indent="-171450">
                <a:buFont typeface="Arial" panose="020B0604020202020204" pitchFamily="34" charset="0"/>
                <a:buChar char="•"/>
              </a:pPr>
              <a:r>
                <a:rPr lang="en-IN" sz="1000" b="0" i="0" u="none" strike="noStrike" baseline="0" dirty="0">
                  <a:solidFill>
                    <a:srgbClr val="000000"/>
                  </a:solidFill>
                  <a:latin typeface="HelveticaNeueLT Std Lt"/>
                </a:rPr>
                <a:t>Reusable assets and accelerators</a:t>
              </a:r>
            </a:p>
            <a:p>
              <a:pPr marL="171450" indent="-171450" algn="ctr">
                <a:buFont typeface="Arial" panose="020B0604020202020204" pitchFamily="34" charset="0"/>
                <a:buChar char="•"/>
              </a:pPr>
              <a:endParaRPr lang="en-IN" sz="1000" dirty="0">
                <a:solidFill>
                  <a:schemeClr val="tx1"/>
                </a:solidFill>
              </a:endParaRPr>
            </a:p>
          </p:txBody>
        </p:sp>
        <p:sp>
          <p:nvSpPr>
            <p:cNvPr id="15" name="Arrow: Up 14">
              <a:extLst>
                <a:ext uri="{FF2B5EF4-FFF2-40B4-BE49-F238E27FC236}">
                  <a16:creationId xmlns:a16="http://schemas.microsoft.com/office/drawing/2014/main" id="{60420C8C-FA27-0CEC-F839-E2B43303E89B}"/>
                </a:ext>
              </a:extLst>
            </p:cNvPr>
            <p:cNvSpPr/>
            <p:nvPr/>
          </p:nvSpPr>
          <p:spPr>
            <a:xfrm>
              <a:off x="6170060" y="1157132"/>
              <a:ext cx="236306" cy="5137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solidFill>
              </a:endParaRPr>
            </a:p>
          </p:txBody>
        </p:sp>
        <p:sp>
          <p:nvSpPr>
            <p:cNvPr id="17" name="Arrow: Down 16">
              <a:extLst>
                <a:ext uri="{FF2B5EF4-FFF2-40B4-BE49-F238E27FC236}">
                  <a16:creationId xmlns:a16="http://schemas.microsoft.com/office/drawing/2014/main" id="{E2967208-28B4-E338-259D-B32E6AC6F157}"/>
                </a:ext>
              </a:extLst>
            </p:cNvPr>
            <p:cNvSpPr/>
            <p:nvPr/>
          </p:nvSpPr>
          <p:spPr>
            <a:xfrm>
              <a:off x="6163211" y="4916784"/>
              <a:ext cx="236306" cy="528697"/>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solidFill>
                  <a:schemeClr val="tx1"/>
                </a:solidFill>
              </a:endParaRPr>
            </a:p>
          </p:txBody>
        </p:sp>
        <p:sp>
          <p:nvSpPr>
            <p:cNvPr id="18" name="Rectangle: Rounded Corners 17">
              <a:extLst>
                <a:ext uri="{FF2B5EF4-FFF2-40B4-BE49-F238E27FC236}">
                  <a16:creationId xmlns:a16="http://schemas.microsoft.com/office/drawing/2014/main" id="{0B4E5AD4-A113-F3AE-17E1-BB12B97C3D21}"/>
                </a:ext>
              </a:extLst>
            </p:cNvPr>
            <p:cNvSpPr/>
            <p:nvPr/>
          </p:nvSpPr>
          <p:spPr>
            <a:xfrm>
              <a:off x="4906338" y="5465008"/>
              <a:ext cx="3000056" cy="1157944"/>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IN" sz="1000" b="0" i="0" u="none" strike="noStrike" baseline="0" dirty="0">
                  <a:solidFill>
                    <a:srgbClr val="000000"/>
                  </a:solidFill>
                  <a:latin typeface="HelveticaNeueLT Std Lt"/>
                </a:rPr>
                <a:t>Alignment with business objectives</a:t>
              </a:r>
            </a:p>
            <a:p>
              <a:pPr marL="171450" indent="-171450">
                <a:buFont typeface="Arial" panose="020B0604020202020204" pitchFamily="34" charset="0"/>
                <a:buChar char="•"/>
              </a:pPr>
              <a:r>
                <a:rPr lang="en-IN" sz="1000" b="0" i="0" u="none" strike="noStrike" baseline="0" dirty="0">
                  <a:solidFill>
                    <a:srgbClr val="000000"/>
                  </a:solidFill>
                  <a:latin typeface="HelveticaNeueLT Std Lt"/>
                </a:rPr>
                <a:t>KPI and Service Level Agreement structure</a:t>
              </a:r>
            </a:p>
            <a:p>
              <a:pPr marL="171450" indent="-171450">
                <a:buFont typeface="Arial" panose="020B0604020202020204" pitchFamily="34" charset="0"/>
                <a:buChar char="•"/>
              </a:pPr>
              <a:r>
                <a:rPr lang="en-IN" sz="1000" b="0" i="0" u="none" strike="noStrike" baseline="0" dirty="0">
                  <a:solidFill>
                    <a:srgbClr val="000000"/>
                  </a:solidFill>
                  <a:latin typeface="HelveticaNeueLT Std Lt"/>
                </a:rPr>
                <a:t>Strategic, tactical and operational governance model</a:t>
              </a:r>
            </a:p>
            <a:p>
              <a:pPr marL="171450" indent="-171450">
                <a:buFont typeface="Arial" panose="020B0604020202020204" pitchFamily="34" charset="0"/>
                <a:buChar char="•"/>
              </a:pPr>
              <a:r>
                <a:rPr lang="en-IN" sz="1000" b="0" i="0" u="none" strike="noStrike" baseline="0" dirty="0">
                  <a:solidFill>
                    <a:srgbClr val="000000"/>
                  </a:solidFill>
                  <a:latin typeface="HelveticaNeueLT Std Lt"/>
                </a:rPr>
                <a:t>Forecasting and Resourcing</a:t>
              </a:r>
            </a:p>
          </p:txBody>
        </p:sp>
      </p:grpSp>
      <p:sp>
        <p:nvSpPr>
          <p:cNvPr id="21" name="Title 1">
            <a:extLst>
              <a:ext uri="{FF2B5EF4-FFF2-40B4-BE49-F238E27FC236}">
                <a16:creationId xmlns:a16="http://schemas.microsoft.com/office/drawing/2014/main" id="{C7650154-CE2E-5CF6-DC7F-DFF1DB1BABA8}"/>
              </a:ext>
            </a:extLst>
          </p:cNvPr>
          <p:cNvSpPr>
            <a:spLocks noGrp="1"/>
          </p:cNvSpPr>
          <p:nvPr>
            <p:ph type="title"/>
          </p:nvPr>
        </p:nvSpPr>
        <p:spPr>
          <a:xfrm>
            <a:off x="139711" y="205366"/>
            <a:ext cx="10007589" cy="635087"/>
          </a:xfrm>
          <a:solidFill>
            <a:schemeClr val="tx2">
              <a:lumMod val="40000"/>
              <a:lumOff val="60000"/>
            </a:schemeClr>
          </a:solidFill>
        </p:spPr>
        <p:txBody>
          <a:bodyPr>
            <a:normAutofit/>
          </a:bodyPr>
          <a:lstStyle/>
          <a:p>
            <a:pPr>
              <a:lnSpc>
                <a:spcPct val="150000"/>
              </a:lnSpc>
            </a:pPr>
            <a:r>
              <a:rPr lang="en-IN" sz="2600" dirty="0">
                <a:solidFill>
                  <a:schemeClr val="bg1"/>
                </a:solidFill>
                <a:latin typeface="Verdana" panose="020B0604030504040204" pitchFamily="34" charset="0"/>
              </a:rPr>
              <a:t>Key Elements of a Testing Center of Excellence</a:t>
            </a:r>
            <a:endParaRPr lang="en-US" sz="2600" dirty="0">
              <a:solidFill>
                <a:schemeClr val="bg1"/>
              </a:solidFill>
              <a:latin typeface="Verdana" panose="020B0604030504040204" pitchFamily="34" charset="0"/>
            </a:endParaRPr>
          </a:p>
        </p:txBody>
      </p:sp>
    </p:spTree>
    <p:extLst>
      <p:ext uri="{BB962C8B-B14F-4D97-AF65-F5344CB8AC3E}">
        <p14:creationId xmlns:p14="http://schemas.microsoft.com/office/powerpoint/2010/main" val="1554043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991" y="404825"/>
            <a:ext cx="5969660" cy="863601"/>
          </a:xfrm>
          <a:solidFill>
            <a:srgbClr val="EDEDED"/>
          </a:solidFill>
        </p:spPr>
        <p:txBody>
          <a:bodyPr>
            <a:noAutofit/>
          </a:bodyPr>
          <a:lstStyle/>
          <a:p>
            <a:r>
              <a:rPr lang="en-US" dirty="0"/>
              <a:t>Our understanding of scope, objectives, and delivery model</a:t>
            </a:r>
            <a:br>
              <a:rPr lang="en-US" dirty="0"/>
            </a:br>
            <a:br>
              <a:rPr lang="en-US" dirty="0"/>
            </a:br>
            <a:endParaRPr lang="en-US" dirty="0"/>
          </a:p>
        </p:txBody>
      </p:sp>
      <p:sp>
        <p:nvSpPr>
          <p:cNvPr id="3" name="Rectangle 5">
            <a:extLst>
              <a:ext uri="{FF2B5EF4-FFF2-40B4-BE49-F238E27FC236}">
                <a16:creationId xmlns:a16="http://schemas.microsoft.com/office/drawing/2014/main" id="{D16B3598-0EED-4AD6-A6A8-929E914AF4C1}"/>
              </a:ext>
            </a:extLst>
          </p:cNvPr>
          <p:cNvSpPr/>
          <p:nvPr/>
        </p:nvSpPr>
        <p:spPr>
          <a:xfrm flipH="1">
            <a:off x="2684251" y="3304686"/>
            <a:ext cx="3185237" cy="1235834"/>
          </a:xfrm>
          <a:prstGeom prst="rect">
            <a:avLst/>
          </a:prstGeom>
          <a:pattFill prst="pct50">
            <a:fgClr>
              <a:sysClr val="window" lastClr="FFFFFF">
                <a:lumMod val="75000"/>
              </a:sysClr>
            </a:fgClr>
            <a:bgClr>
              <a:sysClr val="window" lastClr="FFFFFF"/>
            </a:bgClr>
          </a:pattFill>
          <a:ln w="3175" cap="flat" cmpd="sng" algn="ctr">
            <a:solidFill>
              <a:srgbClr val="00B0F0"/>
            </a:solidFill>
            <a:prstDash val="sysDot"/>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Verdana"/>
              <a:ea typeface="+mn-ea"/>
              <a:cs typeface="+mn-cs"/>
            </a:endParaRPr>
          </a:p>
        </p:txBody>
      </p:sp>
      <p:sp>
        <p:nvSpPr>
          <p:cNvPr id="4" name="Rectangle 6">
            <a:extLst>
              <a:ext uri="{FF2B5EF4-FFF2-40B4-BE49-F238E27FC236}">
                <a16:creationId xmlns:a16="http://schemas.microsoft.com/office/drawing/2014/main" id="{6BA7CD13-EAEB-40AE-84A0-A349EE5F7648}"/>
              </a:ext>
            </a:extLst>
          </p:cNvPr>
          <p:cNvSpPr/>
          <p:nvPr/>
        </p:nvSpPr>
        <p:spPr>
          <a:xfrm flipH="1">
            <a:off x="2666954" y="4617172"/>
            <a:ext cx="3196402" cy="1367164"/>
          </a:xfrm>
          <a:prstGeom prst="rect">
            <a:avLst/>
          </a:prstGeom>
          <a:pattFill prst="pct50">
            <a:fgClr>
              <a:sysClr val="window" lastClr="FFFFFF">
                <a:lumMod val="75000"/>
              </a:sysClr>
            </a:fgClr>
            <a:bgClr>
              <a:sysClr val="window" lastClr="FFFFFF"/>
            </a:bgClr>
          </a:pattFill>
          <a:ln w="3175" cap="flat" cmpd="sng" algn="ctr">
            <a:solidFill>
              <a:srgbClr val="00B0F0"/>
            </a:solidFill>
            <a:prstDash val="sysDot"/>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Verdana"/>
              <a:ea typeface="+mn-ea"/>
              <a:cs typeface="+mn-cs"/>
            </a:endParaRPr>
          </a:p>
        </p:txBody>
      </p:sp>
      <p:sp>
        <p:nvSpPr>
          <p:cNvPr id="5" name="Rectangle 7">
            <a:extLst>
              <a:ext uri="{FF2B5EF4-FFF2-40B4-BE49-F238E27FC236}">
                <a16:creationId xmlns:a16="http://schemas.microsoft.com/office/drawing/2014/main" id="{C1561435-26E2-49CC-88D2-894DD9B31DA0}"/>
              </a:ext>
            </a:extLst>
          </p:cNvPr>
          <p:cNvSpPr/>
          <p:nvPr/>
        </p:nvSpPr>
        <p:spPr>
          <a:xfrm>
            <a:off x="8796759" y="3123622"/>
            <a:ext cx="2939970" cy="3228392"/>
          </a:xfrm>
          <a:prstGeom prst="rect">
            <a:avLst/>
          </a:prstGeom>
          <a:solidFill>
            <a:schemeClr val="bg1"/>
          </a:solidFill>
          <a:ln w="3175" cap="flat" cmpd="sng" algn="ctr">
            <a:solidFill>
              <a:schemeClr val="accent6"/>
            </a:solid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Verdana"/>
              <a:ea typeface="+mn-ea"/>
              <a:cs typeface="+mn-cs"/>
            </a:endParaRPr>
          </a:p>
        </p:txBody>
      </p:sp>
      <p:sp>
        <p:nvSpPr>
          <p:cNvPr id="6" name="Rectangle 8">
            <a:extLst>
              <a:ext uri="{FF2B5EF4-FFF2-40B4-BE49-F238E27FC236}">
                <a16:creationId xmlns:a16="http://schemas.microsoft.com/office/drawing/2014/main" id="{DB98E41B-43CA-4881-9D6D-04598D0015D6}"/>
              </a:ext>
            </a:extLst>
          </p:cNvPr>
          <p:cNvSpPr/>
          <p:nvPr/>
        </p:nvSpPr>
        <p:spPr>
          <a:xfrm>
            <a:off x="478130" y="3126074"/>
            <a:ext cx="8066329" cy="3225939"/>
          </a:xfrm>
          <a:prstGeom prst="rect">
            <a:avLst/>
          </a:prstGeom>
          <a:solidFill>
            <a:schemeClr val="bg1"/>
          </a:solidFill>
          <a:ln w="3175" cap="flat" cmpd="sng" algn="ctr">
            <a:solidFill>
              <a:schemeClr val="tx2"/>
            </a:solid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Verdana"/>
              <a:ea typeface="+mn-ea"/>
              <a:cs typeface="+mn-cs"/>
            </a:endParaRPr>
          </a:p>
        </p:txBody>
      </p:sp>
      <p:sp>
        <p:nvSpPr>
          <p:cNvPr id="8" name="TextBox 10">
            <a:extLst>
              <a:ext uri="{FF2B5EF4-FFF2-40B4-BE49-F238E27FC236}">
                <a16:creationId xmlns:a16="http://schemas.microsoft.com/office/drawing/2014/main" id="{3F5FE22B-0454-4A0C-AEE4-CED2F6A5C8C0}"/>
              </a:ext>
            </a:extLst>
          </p:cNvPr>
          <p:cNvSpPr txBox="1"/>
          <p:nvPr/>
        </p:nvSpPr>
        <p:spPr>
          <a:xfrm>
            <a:off x="5918972" y="3291212"/>
            <a:ext cx="2445437" cy="2246769"/>
          </a:xfrm>
          <a:prstGeom prst="rect">
            <a:avLst/>
          </a:prstGeom>
          <a:noFill/>
          <a:ln w="3175">
            <a:noFill/>
          </a:ln>
        </p:spPr>
        <p:txBody>
          <a:bodyPr wrap="square" rtlCol="0">
            <a:spAutoFit/>
          </a:bodyPr>
          <a:lstStyle>
            <a:defPPr>
              <a:defRPr lang="en-US"/>
            </a:defPPr>
            <a:lvl1pPr marL="173736" indent="-173736" defTabSz="1219170">
              <a:spcBef>
                <a:spcPts val="200"/>
              </a:spcBef>
              <a:spcAft>
                <a:spcPts val="200"/>
              </a:spcAft>
              <a:buClr>
                <a:srgbClr val="12ABDB"/>
              </a:buClr>
              <a:buFont typeface="Wingdings" panose="05000000000000000000" pitchFamily="2" charset="2"/>
              <a:buChar char="§"/>
              <a:defRPr sz="1400">
                <a:solidFill>
                  <a:srgbClr val="000000"/>
                </a:solidFill>
              </a:defRPr>
            </a:lvl1pPr>
          </a:lstStyle>
          <a:p>
            <a:pPr marL="0" lvl="0" indent="0">
              <a:spcAft>
                <a:spcPts val="600"/>
              </a:spcAft>
              <a:buNone/>
            </a:pPr>
            <a:r>
              <a:rPr lang="en-US" sz="1200" b="1" dirty="0"/>
              <a:t>Service Offerings Scope</a:t>
            </a:r>
          </a:p>
          <a:p>
            <a:pPr lvl="0"/>
            <a:r>
              <a:rPr lang="en-US" sz="1200" dirty="0"/>
              <a:t>Manual test creation and execution</a:t>
            </a:r>
          </a:p>
          <a:p>
            <a:pPr lvl="0"/>
            <a:r>
              <a:rPr lang="en-US" sz="1200" dirty="0"/>
              <a:t>Automation test creation and execution</a:t>
            </a:r>
          </a:p>
          <a:p>
            <a:pPr lvl="0"/>
            <a:r>
              <a:rPr lang="en-US" sz="1200" dirty="0"/>
              <a:t>Performance test creation and execution</a:t>
            </a:r>
          </a:p>
          <a:p>
            <a:pPr lvl="0"/>
            <a:r>
              <a:rPr lang="en-US" sz="1200" dirty="0"/>
              <a:t>Innovative tools and test accelerators</a:t>
            </a:r>
          </a:p>
          <a:p>
            <a:pPr lvl="0"/>
            <a:r>
              <a:rPr lang="en-US" sz="1200" dirty="0"/>
              <a:t>Reporting and Metrics</a:t>
            </a:r>
          </a:p>
        </p:txBody>
      </p:sp>
      <p:sp>
        <p:nvSpPr>
          <p:cNvPr id="9" name="TextBox 11">
            <a:extLst>
              <a:ext uri="{FF2B5EF4-FFF2-40B4-BE49-F238E27FC236}">
                <a16:creationId xmlns:a16="http://schemas.microsoft.com/office/drawing/2014/main" id="{D02F4D45-D2C1-4D5C-BCC3-950479FCB597}"/>
              </a:ext>
            </a:extLst>
          </p:cNvPr>
          <p:cNvSpPr txBox="1"/>
          <p:nvPr/>
        </p:nvSpPr>
        <p:spPr>
          <a:xfrm>
            <a:off x="8924081" y="3441352"/>
            <a:ext cx="2592729" cy="2469907"/>
          </a:xfrm>
          <a:prstGeom prst="rect">
            <a:avLst/>
          </a:prstGeom>
          <a:noFill/>
          <a:ln w="3175">
            <a:noFill/>
          </a:ln>
        </p:spPr>
        <p:txBody>
          <a:bodyPr wrap="square" rtlCol="0">
            <a:spAutoFit/>
          </a:bodyPr>
          <a:lstStyle/>
          <a:p>
            <a:pPr marR="0" lvl="0" algn="l" defTabSz="914378" rtl="0" eaLnBrk="1" fontAlgn="auto" latinLnBrk="0" hangingPunct="1">
              <a:lnSpc>
                <a:spcPct val="100000"/>
              </a:lnSpc>
              <a:spcBef>
                <a:spcPts val="300"/>
              </a:spcBef>
              <a:spcAft>
                <a:spcPts val="0"/>
              </a:spcAft>
              <a:buClr>
                <a:srgbClr val="12ABDB"/>
              </a:buClr>
              <a:buSzTx/>
              <a:tabLst/>
              <a:defRPr/>
            </a:pPr>
            <a:r>
              <a:rPr lang="en-US" sz="1200" b="1" dirty="0">
                <a:solidFill>
                  <a:srgbClr val="000000"/>
                </a:solidFill>
                <a:latin typeface="Verdana"/>
              </a:rPr>
              <a:t>Functional Testing</a:t>
            </a:r>
          </a:p>
          <a:p>
            <a:pPr marL="130302" marR="0" lvl="0" indent="-130302" algn="l" defTabSz="914378" rtl="0" eaLnBrk="1" fontAlgn="auto" latinLnBrk="0" hangingPunct="1">
              <a:lnSpc>
                <a:spcPct val="100000"/>
              </a:lnSpc>
              <a:spcBef>
                <a:spcPts val="300"/>
              </a:spcBef>
              <a:spcAft>
                <a:spcPts val="0"/>
              </a:spcAft>
              <a:buClr>
                <a:srgbClr val="12ABDB"/>
              </a:buClr>
              <a:buSzTx/>
              <a:buFont typeface="Wingdings" panose="05000000000000000000" pitchFamily="2" charset="2"/>
              <a:buChar char="§"/>
              <a:tabLst/>
              <a:defRPr/>
            </a:pPr>
            <a:r>
              <a:rPr lang="en-US" sz="1200" dirty="0">
                <a:solidFill>
                  <a:srgbClr val="000000"/>
                </a:solidFill>
                <a:latin typeface="Verdana"/>
              </a:rPr>
              <a:t>First time right</a:t>
            </a:r>
            <a:endParaRPr kumimoji="0" lang="en-US" sz="1200" b="0" i="0" u="none" strike="noStrike" kern="1200" cap="none" spc="0" normalizeH="0" baseline="0" noProof="0" dirty="0">
              <a:ln>
                <a:noFill/>
              </a:ln>
              <a:solidFill>
                <a:srgbClr val="000000"/>
              </a:solidFill>
              <a:effectLst/>
              <a:uLnTx/>
              <a:uFillTx/>
              <a:latin typeface="Verdana"/>
            </a:endParaRPr>
          </a:p>
          <a:p>
            <a:pPr marL="130302" marR="0" lvl="0" indent="-130302" algn="l" defTabSz="914378" rtl="0" eaLnBrk="1" fontAlgn="auto" latinLnBrk="0" hangingPunct="1">
              <a:lnSpc>
                <a:spcPct val="100000"/>
              </a:lnSpc>
              <a:spcBef>
                <a:spcPts val="300"/>
              </a:spcBef>
              <a:spcAft>
                <a:spcPts val="0"/>
              </a:spcAft>
              <a:buClr>
                <a:srgbClr val="12ABDB"/>
              </a:buClr>
              <a:buSzTx/>
              <a:buFont typeface="Wingdings" panose="05000000000000000000" pitchFamily="2" charset="2"/>
              <a:buChar char="§"/>
              <a:tabLst/>
              <a:defRPr/>
            </a:pPr>
            <a:r>
              <a:rPr lang="en-US" sz="1200" dirty="0">
                <a:solidFill>
                  <a:srgbClr val="000000"/>
                </a:solidFill>
                <a:latin typeface="Verdana"/>
              </a:rPr>
              <a:t>Test coverage</a:t>
            </a:r>
            <a:endParaRPr kumimoji="0" lang="en-US" sz="1200" b="0" i="0" u="none" strike="noStrike" kern="1200" cap="none" spc="0" normalizeH="0" baseline="0" noProof="0" dirty="0">
              <a:ln>
                <a:noFill/>
              </a:ln>
              <a:solidFill>
                <a:srgbClr val="000000"/>
              </a:solidFill>
              <a:effectLst/>
              <a:uLnTx/>
              <a:uFillTx/>
              <a:latin typeface="Verdana"/>
            </a:endParaRPr>
          </a:p>
          <a:p>
            <a:pPr marL="130302" marR="0" lvl="0" indent="-130302" algn="l" defTabSz="914378" rtl="0" eaLnBrk="1" fontAlgn="auto" latinLnBrk="0" hangingPunct="1">
              <a:lnSpc>
                <a:spcPct val="100000"/>
              </a:lnSpc>
              <a:spcBef>
                <a:spcPts val="300"/>
              </a:spcBef>
              <a:spcAft>
                <a:spcPts val="0"/>
              </a:spcAft>
              <a:buClr>
                <a:srgbClr val="12ABDB"/>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Verdana"/>
              </a:rPr>
              <a:t>On-Time Delivery</a:t>
            </a:r>
          </a:p>
          <a:p>
            <a:pPr marL="130302" marR="0" lvl="0" indent="-130302" algn="l" defTabSz="914378" rtl="0" eaLnBrk="1" fontAlgn="auto" latinLnBrk="0" hangingPunct="1">
              <a:lnSpc>
                <a:spcPct val="100000"/>
              </a:lnSpc>
              <a:spcBef>
                <a:spcPts val="300"/>
              </a:spcBef>
              <a:spcAft>
                <a:spcPts val="0"/>
              </a:spcAft>
              <a:buClr>
                <a:srgbClr val="12ABDB"/>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Verdana"/>
              </a:rPr>
              <a:t>Production Defects</a:t>
            </a:r>
            <a:endParaRPr lang="en-US" sz="1200" dirty="0">
              <a:solidFill>
                <a:srgbClr val="000000"/>
              </a:solidFill>
              <a:latin typeface="Verdana"/>
            </a:endParaRPr>
          </a:p>
          <a:p>
            <a:pPr marL="130302" lvl="0" indent="-130302" defTabSz="914378">
              <a:spcBef>
                <a:spcPts val="300"/>
              </a:spcBef>
              <a:buClr>
                <a:srgbClr val="12ABDB"/>
              </a:buClr>
              <a:buFont typeface="Wingdings" panose="05000000000000000000" pitchFamily="2" charset="2"/>
              <a:buChar char="§"/>
              <a:defRPr/>
            </a:pPr>
            <a:r>
              <a:rPr lang="en-US" sz="1200" dirty="0"/>
              <a:t>Continuous Improvement</a:t>
            </a:r>
          </a:p>
          <a:p>
            <a:pPr marL="130302" lvl="0" indent="-130302" defTabSz="914378">
              <a:spcBef>
                <a:spcPts val="300"/>
              </a:spcBef>
              <a:buClr>
                <a:srgbClr val="12ABDB"/>
              </a:buClr>
              <a:buFont typeface="Wingdings" panose="05000000000000000000" pitchFamily="2" charset="2"/>
              <a:buChar char="§"/>
              <a:defRPr/>
            </a:pPr>
            <a:endParaRPr kumimoji="0" lang="en-US" sz="1200" b="0" i="0" u="none" strike="noStrike" kern="1200" cap="none" spc="0" normalizeH="0" baseline="0" noProof="0" dirty="0">
              <a:ln>
                <a:noFill/>
              </a:ln>
              <a:solidFill>
                <a:srgbClr val="000000"/>
              </a:solidFill>
              <a:effectLst/>
              <a:uLnTx/>
              <a:uFillTx/>
              <a:latin typeface="Verdana"/>
            </a:endParaRPr>
          </a:p>
          <a:p>
            <a:pPr lvl="0" defTabSz="914378">
              <a:spcBef>
                <a:spcPts val="300"/>
              </a:spcBef>
              <a:buClr>
                <a:srgbClr val="12ABDB"/>
              </a:buClr>
              <a:defRPr/>
            </a:pPr>
            <a:r>
              <a:rPr lang="en-US" sz="1200" b="1" dirty="0">
                <a:solidFill>
                  <a:srgbClr val="000000"/>
                </a:solidFill>
                <a:latin typeface="Verdana"/>
              </a:rPr>
              <a:t>Performance Testing and Engineering</a:t>
            </a:r>
          </a:p>
          <a:p>
            <a:pPr marL="130302" lvl="0" indent="-130302" defTabSz="914378">
              <a:spcBef>
                <a:spcPts val="300"/>
              </a:spcBef>
              <a:buClr>
                <a:srgbClr val="12ABDB"/>
              </a:buClr>
              <a:buFont typeface="Wingdings" panose="05000000000000000000" pitchFamily="2" charset="2"/>
              <a:buChar char="§"/>
              <a:defRPr/>
            </a:pPr>
            <a:r>
              <a:rPr lang="en-US" sz="1200" dirty="0">
                <a:solidFill>
                  <a:srgbClr val="000000"/>
                </a:solidFill>
              </a:rPr>
              <a:t>On-Time Delivery</a:t>
            </a:r>
          </a:p>
          <a:p>
            <a:pPr marL="130302" lvl="0" indent="-130302" defTabSz="914378">
              <a:spcBef>
                <a:spcPts val="300"/>
              </a:spcBef>
              <a:buClr>
                <a:srgbClr val="12ABDB"/>
              </a:buClr>
              <a:buFont typeface="Wingdings" panose="05000000000000000000" pitchFamily="2" charset="2"/>
              <a:buChar char="§"/>
              <a:defRPr/>
            </a:pPr>
            <a:r>
              <a:rPr lang="en-US" sz="1200" dirty="0">
                <a:solidFill>
                  <a:srgbClr val="000000"/>
                </a:solidFill>
              </a:rPr>
              <a:t>First time right</a:t>
            </a:r>
            <a:endParaRPr kumimoji="0" lang="en-US" sz="1200" b="0" i="0" u="none" strike="noStrike" kern="1200" cap="none" spc="0" normalizeH="0" baseline="0" noProof="0" dirty="0">
              <a:ln>
                <a:noFill/>
              </a:ln>
              <a:solidFill>
                <a:srgbClr val="000000"/>
              </a:solidFill>
              <a:effectLst/>
              <a:uLnTx/>
              <a:uFillTx/>
              <a:latin typeface="Verdana"/>
            </a:endParaRPr>
          </a:p>
        </p:txBody>
      </p:sp>
      <p:sp>
        <p:nvSpPr>
          <p:cNvPr id="11" name="Rectangle: Top Corners Rounded 233">
            <a:extLst>
              <a:ext uri="{FF2B5EF4-FFF2-40B4-BE49-F238E27FC236}">
                <a16:creationId xmlns:a16="http://schemas.microsoft.com/office/drawing/2014/main" id="{E387CDBE-C9CD-4FDA-A351-79C2A88A5A6F}"/>
              </a:ext>
            </a:extLst>
          </p:cNvPr>
          <p:cNvSpPr/>
          <p:nvPr/>
        </p:nvSpPr>
        <p:spPr>
          <a:xfrm>
            <a:off x="3232804" y="2989265"/>
            <a:ext cx="1887110" cy="338845"/>
          </a:xfrm>
          <a:prstGeom prst="roundRect">
            <a:avLst>
              <a:gd name="adj" fmla="val 50000"/>
            </a:avLst>
          </a:prstGeom>
          <a:solidFill>
            <a:schemeClr val="accent6"/>
          </a:solidFill>
          <a:ln w="3175" cap="flat" cmpd="sng" algn="ctr">
            <a:solidFill>
              <a:schemeClr val="accent6"/>
            </a:solidFill>
            <a:prstDash val="solid"/>
            <a:miter lim="800000"/>
          </a:ln>
          <a:effectLst/>
        </p:spPr>
        <p:txBody>
          <a:bodyPr lIns="13716" rIns="13716" rtlCol="0" anchor="ctr"/>
          <a:lstStyle/>
          <a:p>
            <a:pPr algn="ctr" defTabSz="914378"/>
            <a:r>
              <a:rPr lang="en-US" sz="1200" b="1" kern="0" dirty="0">
                <a:solidFill>
                  <a:prstClr val="white"/>
                </a:solidFill>
                <a:latin typeface="Verdana"/>
              </a:rPr>
              <a:t>Scope Highlights</a:t>
            </a:r>
          </a:p>
        </p:txBody>
      </p:sp>
      <p:sp>
        <p:nvSpPr>
          <p:cNvPr id="12" name="Rectangle: Top Corners Rounded 234">
            <a:extLst>
              <a:ext uri="{FF2B5EF4-FFF2-40B4-BE49-F238E27FC236}">
                <a16:creationId xmlns:a16="http://schemas.microsoft.com/office/drawing/2014/main" id="{118C553B-EC67-4993-8C00-E87DC1DBB92B}"/>
              </a:ext>
            </a:extLst>
          </p:cNvPr>
          <p:cNvSpPr/>
          <p:nvPr/>
        </p:nvSpPr>
        <p:spPr>
          <a:xfrm>
            <a:off x="9287501" y="2965975"/>
            <a:ext cx="1819620" cy="338712"/>
          </a:xfrm>
          <a:prstGeom prst="roundRect">
            <a:avLst>
              <a:gd name="adj" fmla="val 50000"/>
            </a:avLst>
          </a:prstGeom>
          <a:solidFill>
            <a:schemeClr val="accent6"/>
          </a:solidFill>
          <a:ln w="3175" cap="flat" cmpd="sng" algn="ctr">
            <a:solidFill>
              <a:schemeClr val="accent6"/>
            </a:solidFill>
            <a:prstDash val="solid"/>
            <a:miter lim="800000"/>
          </a:ln>
          <a:effectLst/>
        </p:spPr>
        <p:txBody>
          <a:bodyPr lIns="13716" rIns="13716"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Verdana"/>
                <a:ea typeface="+mn-ea"/>
                <a:cs typeface="+mn-cs"/>
              </a:rPr>
              <a:t>Key SLAs</a:t>
            </a:r>
          </a:p>
        </p:txBody>
      </p:sp>
      <p:sp>
        <p:nvSpPr>
          <p:cNvPr id="14" name="Oval 20">
            <a:extLst>
              <a:ext uri="{FF2B5EF4-FFF2-40B4-BE49-F238E27FC236}">
                <a16:creationId xmlns:a16="http://schemas.microsoft.com/office/drawing/2014/main" id="{CA169D33-2B7B-4A62-8FA6-ADBBC4DE33C3}"/>
              </a:ext>
            </a:extLst>
          </p:cNvPr>
          <p:cNvSpPr/>
          <p:nvPr/>
        </p:nvSpPr>
        <p:spPr>
          <a:xfrm>
            <a:off x="2730866" y="3809629"/>
            <a:ext cx="944715" cy="966694"/>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accent2"/>
          </a:solidFill>
          <a:ln w="12700" cap="flat" cmpd="sng" algn="ctr">
            <a:noFill/>
            <a:prstDash val="solid"/>
            <a:miter lim="800000"/>
          </a:ln>
          <a:effectLst/>
        </p:spPr>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pt-PT"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5" name="TextBox 193">
            <a:extLst>
              <a:ext uri="{FF2B5EF4-FFF2-40B4-BE49-F238E27FC236}">
                <a16:creationId xmlns:a16="http://schemas.microsoft.com/office/drawing/2014/main" id="{A38D1632-8368-46AD-800D-AC49FE61824A}"/>
              </a:ext>
            </a:extLst>
          </p:cNvPr>
          <p:cNvSpPr txBox="1"/>
          <p:nvPr/>
        </p:nvSpPr>
        <p:spPr>
          <a:xfrm>
            <a:off x="2673757" y="4174298"/>
            <a:ext cx="1016008" cy="23083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Verdana"/>
              </a:rPr>
              <a:t>ICAM</a:t>
            </a:r>
          </a:p>
        </p:txBody>
      </p:sp>
      <p:sp>
        <p:nvSpPr>
          <p:cNvPr id="17" name="Oval 20">
            <a:extLst>
              <a:ext uri="{FF2B5EF4-FFF2-40B4-BE49-F238E27FC236}">
                <a16:creationId xmlns:a16="http://schemas.microsoft.com/office/drawing/2014/main" id="{275EE985-DBFE-4203-AD39-BB593DD5F04D}"/>
              </a:ext>
            </a:extLst>
          </p:cNvPr>
          <p:cNvSpPr/>
          <p:nvPr/>
        </p:nvSpPr>
        <p:spPr>
          <a:xfrm>
            <a:off x="4884764" y="4852900"/>
            <a:ext cx="944715" cy="966694"/>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accent2"/>
          </a:solidFill>
          <a:ln w="12700" cap="flat" cmpd="sng" algn="ctr">
            <a:noFill/>
            <a:prstDash val="solid"/>
            <a:miter lim="800000"/>
          </a:ln>
          <a:effectLst/>
        </p:spPr>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r>
              <a:rPr lang="pt-PT" sz="900" b="1" kern="0" dirty="0">
                <a:solidFill>
                  <a:prstClr val="white"/>
                </a:solidFill>
                <a:latin typeface="Verdana"/>
              </a:rPr>
              <a:t>Others</a:t>
            </a:r>
          </a:p>
        </p:txBody>
      </p:sp>
      <p:sp>
        <p:nvSpPr>
          <p:cNvPr id="20" name="Oval 20">
            <a:extLst>
              <a:ext uri="{FF2B5EF4-FFF2-40B4-BE49-F238E27FC236}">
                <a16:creationId xmlns:a16="http://schemas.microsoft.com/office/drawing/2014/main" id="{3C528E62-F6C1-4B38-A604-50DCF5ECF68D}"/>
              </a:ext>
            </a:extLst>
          </p:cNvPr>
          <p:cNvSpPr/>
          <p:nvPr/>
        </p:nvSpPr>
        <p:spPr>
          <a:xfrm>
            <a:off x="3770064" y="3790980"/>
            <a:ext cx="944716" cy="966694"/>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accent2"/>
          </a:solidFill>
          <a:ln w="12700" cap="flat" cmpd="sng" algn="ctr">
            <a:noFill/>
            <a:prstDash val="solid"/>
            <a:miter lim="800000"/>
          </a:ln>
          <a:effectLst/>
        </p:spPr>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pt-PT"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1" name="TextBox 189">
            <a:extLst>
              <a:ext uri="{FF2B5EF4-FFF2-40B4-BE49-F238E27FC236}">
                <a16:creationId xmlns:a16="http://schemas.microsoft.com/office/drawing/2014/main" id="{AA2501E0-65F2-4471-8151-F642650DFA42}"/>
              </a:ext>
            </a:extLst>
          </p:cNvPr>
          <p:cNvSpPr txBox="1"/>
          <p:nvPr/>
        </p:nvSpPr>
        <p:spPr>
          <a:xfrm>
            <a:off x="3729337" y="4169685"/>
            <a:ext cx="1026170" cy="23083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1" kern="0" noProof="0" dirty="0">
                <a:solidFill>
                  <a:prstClr val="white"/>
                </a:solidFill>
                <a:latin typeface="Verdana"/>
              </a:rPr>
              <a:t>Fleet</a:t>
            </a:r>
            <a:endParaRPr kumimoji="0" lang="en-US" sz="900" b="1" i="0" u="none" strike="noStrike" kern="0" cap="none" spc="0" normalizeH="0" baseline="0" noProof="0" dirty="0">
              <a:ln>
                <a:noFill/>
              </a:ln>
              <a:solidFill>
                <a:prstClr val="white"/>
              </a:solidFill>
              <a:effectLst/>
              <a:uLnTx/>
              <a:uFillTx/>
              <a:latin typeface="Verdana"/>
            </a:endParaRPr>
          </a:p>
        </p:txBody>
      </p:sp>
      <p:sp>
        <p:nvSpPr>
          <p:cNvPr id="23" name="Oval 20">
            <a:extLst>
              <a:ext uri="{FF2B5EF4-FFF2-40B4-BE49-F238E27FC236}">
                <a16:creationId xmlns:a16="http://schemas.microsoft.com/office/drawing/2014/main" id="{02D16FB7-557C-4F15-99B6-C19540C741D2}"/>
              </a:ext>
            </a:extLst>
          </p:cNvPr>
          <p:cNvSpPr/>
          <p:nvPr/>
        </p:nvSpPr>
        <p:spPr>
          <a:xfrm>
            <a:off x="4815371" y="3790980"/>
            <a:ext cx="944716" cy="966694"/>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accent2"/>
          </a:solidFill>
          <a:ln w="12700" cap="flat" cmpd="sng" algn="ctr">
            <a:noFill/>
            <a:prstDash val="solid"/>
            <a:miter lim="800000"/>
          </a:ln>
          <a:effectLst/>
        </p:spPr>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pt-PT"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4" name="TextBox 187">
            <a:extLst>
              <a:ext uri="{FF2B5EF4-FFF2-40B4-BE49-F238E27FC236}">
                <a16:creationId xmlns:a16="http://schemas.microsoft.com/office/drawing/2014/main" id="{C3D35694-A239-4543-BB3D-9E6DDE89ED17}"/>
              </a:ext>
            </a:extLst>
          </p:cNvPr>
          <p:cNvSpPr txBox="1"/>
          <p:nvPr/>
        </p:nvSpPr>
        <p:spPr>
          <a:xfrm>
            <a:off x="4766001" y="4179040"/>
            <a:ext cx="1026169" cy="23083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1" kern="0" noProof="0" dirty="0">
                <a:solidFill>
                  <a:prstClr val="white"/>
                </a:solidFill>
                <a:latin typeface="Verdana"/>
              </a:rPr>
              <a:t>SIM</a:t>
            </a:r>
            <a:endParaRPr kumimoji="0" lang="en-US" sz="900" b="1" i="0" u="none" strike="noStrike" kern="0" cap="none" spc="0" normalizeH="0" baseline="0" noProof="0" dirty="0">
              <a:ln>
                <a:noFill/>
              </a:ln>
              <a:solidFill>
                <a:prstClr val="white"/>
              </a:solidFill>
              <a:effectLst/>
              <a:uLnTx/>
              <a:uFillTx/>
              <a:latin typeface="Verdana"/>
            </a:endParaRPr>
          </a:p>
        </p:txBody>
      </p:sp>
      <p:sp>
        <p:nvSpPr>
          <p:cNvPr id="26" name="Oval 20">
            <a:extLst>
              <a:ext uri="{FF2B5EF4-FFF2-40B4-BE49-F238E27FC236}">
                <a16:creationId xmlns:a16="http://schemas.microsoft.com/office/drawing/2014/main" id="{FC9032EB-330C-425D-9DCD-11E35150211C}"/>
              </a:ext>
            </a:extLst>
          </p:cNvPr>
          <p:cNvSpPr/>
          <p:nvPr/>
        </p:nvSpPr>
        <p:spPr>
          <a:xfrm>
            <a:off x="3791596" y="4852899"/>
            <a:ext cx="944717" cy="966694"/>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accent2"/>
          </a:solidFill>
          <a:ln w="12700" cap="flat" cmpd="sng" algn="ctr">
            <a:noFill/>
            <a:prstDash val="solid"/>
            <a:miter lim="800000"/>
          </a:ln>
          <a:effectLst/>
        </p:spPr>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pt-PT"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7" name="TextBox 185">
            <a:extLst>
              <a:ext uri="{FF2B5EF4-FFF2-40B4-BE49-F238E27FC236}">
                <a16:creationId xmlns:a16="http://schemas.microsoft.com/office/drawing/2014/main" id="{AB636ACF-29F6-49D7-AFC8-31F38A3C1551}"/>
              </a:ext>
            </a:extLst>
          </p:cNvPr>
          <p:cNvSpPr txBox="1"/>
          <p:nvPr/>
        </p:nvSpPr>
        <p:spPr>
          <a:xfrm>
            <a:off x="3540669" y="5068321"/>
            <a:ext cx="1448056" cy="36933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1" kern="0" noProof="0" dirty="0">
                <a:solidFill>
                  <a:prstClr val="white"/>
                </a:solidFill>
                <a:latin typeface="Verdana"/>
              </a:rPr>
              <a:t>Engine Modernization</a:t>
            </a:r>
            <a:endParaRPr kumimoji="0" lang="en-US" sz="900" b="1" i="0" u="none" strike="noStrike" kern="0" cap="none" spc="0" normalizeH="0" baseline="0" noProof="0" dirty="0">
              <a:ln>
                <a:noFill/>
              </a:ln>
              <a:solidFill>
                <a:prstClr val="white"/>
              </a:solidFill>
              <a:effectLst/>
              <a:uLnTx/>
              <a:uFillTx/>
              <a:latin typeface="Verdana"/>
            </a:endParaRPr>
          </a:p>
        </p:txBody>
      </p:sp>
      <p:sp>
        <p:nvSpPr>
          <p:cNvPr id="29" name="Oval 20">
            <a:extLst>
              <a:ext uri="{FF2B5EF4-FFF2-40B4-BE49-F238E27FC236}">
                <a16:creationId xmlns:a16="http://schemas.microsoft.com/office/drawing/2014/main" id="{D85BCF3E-3340-4E35-A1A8-80E13BDB70BF}"/>
              </a:ext>
            </a:extLst>
          </p:cNvPr>
          <p:cNvSpPr/>
          <p:nvPr/>
        </p:nvSpPr>
        <p:spPr>
          <a:xfrm>
            <a:off x="2714092" y="4852900"/>
            <a:ext cx="944715" cy="966694"/>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accent2"/>
          </a:solidFill>
          <a:ln w="12700" cap="flat" cmpd="sng" algn="ctr">
            <a:noFill/>
            <a:prstDash val="solid"/>
            <a:miter lim="800000"/>
          </a:ln>
          <a:effectLst/>
        </p:spPr>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pt-PT"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0" name="TextBox 183">
            <a:extLst>
              <a:ext uri="{FF2B5EF4-FFF2-40B4-BE49-F238E27FC236}">
                <a16:creationId xmlns:a16="http://schemas.microsoft.com/office/drawing/2014/main" id="{DC695AC6-AF9A-45EE-BD36-7F27B5813CC9}"/>
              </a:ext>
            </a:extLst>
          </p:cNvPr>
          <p:cNvSpPr txBox="1"/>
          <p:nvPr/>
        </p:nvSpPr>
        <p:spPr>
          <a:xfrm>
            <a:off x="2666958" y="5189361"/>
            <a:ext cx="1046794" cy="36933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900" b="1" kern="0" noProof="0" dirty="0">
                <a:solidFill>
                  <a:prstClr val="white"/>
                </a:solidFill>
                <a:latin typeface="Verdana"/>
              </a:rPr>
              <a:t>My </a:t>
            </a:r>
            <a:r>
              <a:rPr lang="en-US" sz="900" b="1" kern="0" noProof="0" dirty="0" err="1">
                <a:solidFill>
                  <a:prstClr val="white"/>
                </a:solidFill>
                <a:latin typeface="Verdana"/>
              </a:rPr>
              <a:t>GEAviation</a:t>
            </a:r>
            <a:endParaRPr kumimoji="0" lang="en-US" sz="900" b="1" i="0" u="none" strike="noStrike" kern="0" cap="none" spc="0" normalizeH="0" baseline="0" noProof="0" dirty="0">
              <a:ln>
                <a:noFill/>
              </a:ln>
              <a:solidFill>
                <a:prstClr val="white"/>
              </a:solidFill>
              <a:effectLst/>
              <a:uLnTx/>
              <a:uFillTx/>
              <a:latin typeface="Verdana"/>
            </a:endParaRPr>
          </a:p>
        </p:txBody>
      </p:sp>
      <p:sp>
        <p:nvSpPr>
          <p:cNvPr id="80" name="TextBox 79">
            <a:extLst>
              <a:ext uri="{FF2B5EF4-FFF2-40B4-BE49-F238E27FC236}">
                <a16:creationId xmlns:a16="http://schemas.microsoft.com/office/drawing/2014/main" id="{7096B1B1-306A-40C7-A4A3-9E778E1FF630}"/>
              </a:ext>
            </a:extLst>
          </p:cNvPr>
          <p:cNvSpPr txBox="1"/>
          <p:nvPr/>
        </p:nvSpPr>
        <p:spPr>
          <a:xfrm>
            <a:off x="534575" y="3291212"/>
            <a:ext cx="2177742" cy="2800767"/>
          </a:xfrm>
          <a:prstGeom prst="rect">
            <a:avLst/>
          </a:prstGeom>
          <a:noFill/>
          <a:ln w="3175">
            <a:noFill/>
          </a:ln>
        </p:spPr>
        <p:txBody>
          <a:bodyPr wrap="square" rtlCol="0">
            <a:spAutoFit/>
          </a:bodyPr>
          <a:lstStyle>
            <a:defPPr>
              <a:defRPr lang="en-US"/>
            </a:defPPr>
            <a:lvl1pPr marL="173736" indent="-173736" defTabSz="1219170">
              <a:spcBef>
                <a:spcPts val="200"/>
              </a:spcBef>
              <a:spcAft>
                <a:spcPts val="200"/>
              </a:spcAft>
              <a:buClr>
                <a:srgbClr val="12ABDB"/>
              </a:buClr>
              <a:buFont typeface="Wingdings" panose="05000000000000000000" pitchFamily="2" charset="2"/>
              <a:buChar char="§"/>
              <a:defRPr sz="1400">
                <a:solidFill>
                  <a:srgbClr val="000000"/>
                </a:solidFill>
              </a:defRPr>
            </a:lvl1pPr>
          </a:lstStyle>
          <a:p>
            <a:pPr marL="0" indent="0">
              <a:spcAft>
                <a:spcPts val="600"/>
              </a:spcAft>
              <a:buNone/>
            </a:pPr>
            <a:r>
              <a:rPr lang="en-US" sz="1200" b="1" dirty="0"/>
              <a:t>Technologies</a:t>
            </a:r>
          </a:p>
          <a:p>
            <a:pPr>
              <a:spcAft>
                <a:spcPts val="600"/>
              </a:spcAft>
            </a:pPr>
            <a:r>
              <a:rPr lang="en-US" sz="1200" b="1" dirty="0"/>
              <a:t>Commercial Systems </a:t>
            </a:r>
            <a:r>
              <a:rPr lang="en-US" sz="1200" dirty="0">
                <a:solidFill>
                  <a:srgbClr val="000000"/>
                </a:solidFill>
                <a:highlight>
                  <a:srgbClr val="FFFF00"/>
                </a:highlight>
              </a:rPr>
              <a:t>Salesforce.com</a:t>
            </a:r>
            <a:r>
              <a:rPr lang="en-US" sz="1200" dirty="0">
                <a:highlight>
                  <a:srgbClr val="FFFF00"/>
                </a:highlight>
              </a:rPr>
              <a:t>, </a:t>
            </a:r>
            <a:r>
              <a:rPr lang="en-US" sz="1200" dirty="0">
                <a:solidFill>
                  <a:srgbClr val="000000"/>
                </a:solidFill>
                <a:highlight>
                  <a:srgbClr val="FFFF00"/>
                </a:highlight>
              </a:rPr>
              <a:t>Siebel</a:t>
            </a:r>
            <a:r>
              <a:rPr lang="en-US" sz="1200" dirty="0">
                <a:highlight>
                  <a:srgbClr val="FFFF00"/>
                </a:highlight>
              </a:rPr>
              <a:t>, </a:t>
            </a:r>
            <a:r>
              <a:rPr lang="en-US" sz="1200" dirty="0">
                <a:solidFill>
                  <a:srgbClr val="000000"/>
                </a:solidFill>
                <a:highlight>
                  <a:srgbClr val="FFFF00"/>
                </a:highlight>
              </a:rPr>
              <a:t>Oracle Service Cloud, Apptus</a:t>
            </a:r>
            <a:r>
              <a:rPr lang="en-US" sz="1200" dirty="0">
                <a:highlight>
                  <a:srgbClr val="FFFF00"/>
                </a:highlight>
              </a:rPr>
              <a:t>, </a:t>
            </a:r>
            <a:r>
              <a:rPr lang="en-US" sz="1200" dirty="0">
                <a:solidFill>
                  <a:srgbClr val="000000"/>
                </a:solidFill>
                <a:highlight>
                  <a:srgbClr val="FFFF00"/>
                </a:highlight>
              </a:rPr>
              <a:t>Service Max, Pega</a:t>
            </a:r>
          </a:p>
          <a:p>
            <a:pPr>
              <a:spcAft>
                <a:spcPts val="600"/>
              </a:spcAft>
            </a:pPr>
            <a:r>
              <a:rPr lang="en-US" sz="1200" b="1" dirty="0"/>
              <a:t>PLM Systems  </a:t>
            </a:r>
            <a:r>
              <a:rPr lang="en-US" sz="1200" dirty="0">
                <a:solidFill>
                  <a:srgbClr val="000000"/>
                </a:solidFill>
                <a:highlight>
                  <a:srgbClr val="FFFF00"/>
                </a:highlight>
              </a:rPr>
              <a:t>Windchill, Enovia</a:t>
            </a:r>
            <a:r>
              <a:rPr lang="en-US" sz="1200" dirty="0">
                <a:highlight>
                  <a:srgbClr val="FFFF00"/>
                </a:highlight>
              </a:rPr>
              <a:t>, </a:t>
            </a:r>
            <a:r>
              <a:rPr lang="en-US" sz="1200" dirty="0">
                <a:solidFill>
                  <a:srgbClr val="000000"/>
                </a:solidFill>
                <a:highlight>
                  <a:srgbClr val="FFFF00"/>
                </a:highlight>
              </a:rPr>
              <a:t>Teamcenter</a:t>
            </a:r>
          </a:p>
          <a:p>
            <a:pPr>
              <a:spcAft>
                <a:spcPts val="600"/>
              </a:spcAft>
            </a:pPr>
            <a:r>
              <a:rPr lang="en-US" sz="1200" b="1" dirty="0"/>
              <a:t>General Technology Systems </a:t>
            </a:r>
            <a:r>
              <a:rPr lang="en-US" sz="1200" dirty="0">
                <a:solidFill>
                  <a:srgbClr val="000000"/>
                </a:solidFill>
                <a:highlight>
                  <a:srgbClr val="FFFF00"/>
                </a:highlight>
              </a:rPr>
              <a:t>GIT hub, SVN</a:t>
            </a:r>
            <a:r>
              <a:rPr lang="en-US" sz="1200" dirty="0">
                <a:highlight>
                  <a:srgbClr val="FFFF00"/>
                </a:highlight>
              </a:rPr>
              <a:t>, </a:t>
            </a:r>
            <a:r>
              <a:rPr lang="en-US" sz="1200" dirty="0">
                <a:solidFill>
                  <a:srgbClr val="000000"/>
                </a:solidFill>
                <a:highlight>
                  <a:srgbClr val="FFFF00"/>
                </a:highlight>
              </a:rPr>
              <a:t>SOAP/TEST</a:t>
            </a:r>
            <a:r>
              <a:rPr lang="en-US" sz="1200" dirty="0">
                <a:highlight>
                  <a:srgbClr val="FFFF00"/>
                </a:highlight>
              </a:rPr>
              <a:t>, </a:t>
            </a:r>
            <a:r>
              <a:rPr lang="en-US" sz="1200" dirty="0">
                <a:solidFill>
                  <a:srgbClr val="000000"/>
                </a:solidFill>
                <a:highlight>
                  <a:srgbClr val="FFFF00"/>
                </a:highlight>
              </a:rPr>
              <a:t>AWS, SaaS/PaaS/IaaS, Azure</a:t>
            </a:r>
            <a:endParaRPr lang="en-US" sz="1200" dirty="0">
              <a:highlight>
                <a:srgbClr val="FFFF00"/>
              </a:highlight>
            </a:endParaRPr>
          </a:p>
        </p:txBody>
      </p:sp>
      <p:sp>
        <p:nvSpPr>
          <p:cNvPr id="82" name="TextBox 81">
            <a:extLst>
              <a:ext uri="{FF2B5EF4-FFF2-40B4-BE49-F238E27FC236}">
                <a16:creationId xmlns:a16="http://schemas.microsoft.com/office/drawing/2014/main" id="{FDEA1E81-311F-4C00-AFFE-8E19A9174447}"/>
              </a:ext>
            </a:extLst>
          </p:cNvPr>
          <p:cNvSpPr txBox="1"/>
          <p:nvPr/>
        </p:nvSpPr>
        <p:spPr>
          <a:xfrm>
            <a:off x="5908344" y="5570227"/>
            <a:ext cx="2699407" cy="697627"/>
          </a:xfrm>
          <a:prstGeom prst="rect">
            <a:avLst/>
          </a:prstGeom>
          <a:noFill/>
          <a:ln w="3175">
            <a:noFill/>
          </a:ln>
        </p:spPr>
        <p:txBody>
          <a:bodyPr wrap="square" rtlCol="0">
            <a:spAutoFit/>
          </a:bodyPr>
          <a:lstStyle>
            <a:defPPr>
              <a:defRPr lang="en-US"/>
            </a:defPPr>
            <a:lvl1pPr marL="173736" indent="-173736" defTabSz="1219170">
              <a:spcBef>
                <a:spcPts val="200"/>
              </a:spcBef>
              <a:spcAft>
                <a:spcPts val="200"/>
              </a:spcAft>
              <a:buClr>
                <a:srgbClr val="12ABDB"/>
              </a:buClr>
              <a:buFont typeface="Wingdings" panose="05000000000000000000" pitchFamily="2" charset="2"/>
              <a:buChar char="§"/>
              <a:defRPr sz="1400">
                <a:solidFill>
                  <a:srgbClr val="000000"/>
                </a:solidFill>
              </a:defRPr>
            </a:lvl1pPr>
          </a:lstStyle>
          <a:p>
            <a:pPr marL="0" lvl="0" indent="0">
              <a:buNone/>
            </a:pPr>
            <a:r>
              <a:rPr lang="en-US" sz="1200" b="1" dirty="0"/>
              <a:t>Innovation Focus</a:t>
            </a:r>
          </a:p>
          <a:p>
            <a:pPr lvl="0"/>
            <a:r>
              <a:rPr lang="en-US" sz="1200" dirty="0"/>
              <a:t>Introduction of new tools, technologies, and accelerators</a:t>
            </a:r>
          </a:p>
        </p:txBody>
      </p:sp>
      <p:sp>
        <p:nvSpPr>
          <p:cNvPr id="7" name="Rectangle 9">
            <a:extLst>
              <a:ext uri="{FF2B5EF4-FFF2-40B4-BE49-F238E27FC236}">
                <a16:creationId xmlns:a16="http://schemas.microsoft.com/office/drawing/2014/main" id="{530153A8-2932-4711-9E7D-3B3FC3B11F91}"/>
              </a:ext>
            </a:extLst>
          </p:cNvPr>
          <p:cNvSpPr/>
          <p:nvPr/>
        </p:nvSpPr>
        <p:spPr>
          <a:xfrm>
            <a:off x="478130" y="1623616"/>
            <a:ext cx="11255605" cy="1207413"/>
          </a:xfrm>
          <a:prstGeom prst="rect">
            <a:avLst/>
          </a:prstGeom>
          <a:solidFill>
            <a:schemeClr val="bg1"/>
          </a:solidFill>
          <a:ln w="3175" cap="flat" cmpd="sng" algn="ctr">
            <a:solidFill>
              <a:schemeClr val="accent3"/>
            </a:solid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Verdana"/>
              <a:ea typeface="+mn-ea"/>
              <a:cs typeface="+mn-cs"/>
            </a:endParaRPr>
          </a:p>
        </p:txBody>
      </p:sp>
      <p:sp>
        <p:nvSpPr>
          <p:cNvPr id="10" name="Rectangle: Top Corners Rounded 232">
            <a:extLst>
              <a:ext uri="{FF2B5EF4-FFF2-40B4-BE49-F238E27FC236}">
                <a16:creationId xmlns:a16="http://schemas.microsoft.com/office/drawing/2014/main" id="{7E2E891C-688A-4597-BB60-AF8675F345E8}"/>
              </a:ext>
            </a:extLst>
          </p:cNvPr>
          <p:cNvSpPr/>
          <p:nvPr/>
        </p:nvSpPr>
        <p:spPr>
          <a:xfrm>
            <a:off x="667981" y="1454191"/>
            <a:ext cx="1885612" cy="338845"/>
          </a:xfrm>
          <a:prstGeom prst="roundRect">
            <a:avLst>
              <a:gd name="adj" fmla="val 50000"/>
            </a:avLst>
          </a:prstGeom>
          <a:solidFill>
            <a:schemeClr val="accent3"/>
          </a:solidFill>
          <a:ln w="3175" cap="flat" cmpd="sng" algn="ctr">
            <a:solidFill>
              <a:schemeClr val="accent3"/>
            </a:solidFill>
            <a:prstDash val="solid"/>
            <a:miter lim="800000"/>
          </a:ln>
          <a:effectLst/>
        </p:spPr>
        <p:txBody>
          <a:bodyPr lIns="0" tIns="0" rIns="0" bIns="0"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Verdana"/>
                <a:ea typeface="+mn-ea"/>
                <a:cs typeface="+mn-cs"/>
              </a:rPr>
              <a:t>Objectives</a:t>
            </a:r>
          </a:p>
        </p:txBody>
      </p:sp>
      <p:grpSp>
        <p:nvGrpSpPr>
          <p:cNvPr id="13" name="Group 12"/>
          <p:cNvGrpSpPr/>
          <p:nvPr/>
        </p:nvGrpSpPr>
        <p:grpSpPr>
          <a:xfrm>
            <a:off x="651578" y="2141316"/>
            <a:ext cx="10936144" cy="582171"/>
            <a:chOff x="651578" y="2214574"/>
            <a:chExt cx="10936144" cy="508913"/>
          </a:xfrm>
        </p:grpSpPr>
        <p:sp>
          <p:nvSpPr>
            <p:cNvPr id="33" name="Rectangle: Rounded Corners 202">
              <a:extLst>
                <a:ext uri="{FF2B5EF4-FFF2-40B4-BE49-F238E27FC236}">
                  <a16:creationId xmlns:a16="http://schemas.microsoft.com/office/drawing/2014/main" id="{5846302C-B93B-4030-B157-8D91638ADB32}"/>
                </a:ext>
              </a:extLst>
            </p:cNvPr>
            <p:cNvSpPr/>
            <p:nvPr/>
          </p:nvSpPr>
          <p:spPr>
            <a:xfrm>
              <a:off x="2929947" y="2215915"/>
              <a:ext cx="2723794" cy="506226"/>
            </a:xfrm>
            <a:prstGeom prst="roundRect">
              <a:avLst/>
            </a:prstGeom>
            <a:solidFill>
              <a:sysClr val="window" lastClr="FFFFFF">
                <a:lumMod val="85000"/>
              </a:sysClr>
            </a:solidFill>
            <a:ln w="3175" cap="flat" cmpd="sng" algn="ctr">
              <a:solidFill>
                <a:schemeClr val="bg1">
                  <a:lumMod val="50000"/>
                </a:schemeClr>
              </a:solidFill>
              <a:prstDash val="solid"/>
              <a:miter lim="800000"/>
            </a:ln>
            <a:effectLst/>
          </p:spPr>
          <p:txBody>
            <a:bodyPr lIns="274320" rIns="0" rtlCol="0" anchor="ctr"/>
            <a:lstStyle/>
            <a:p>
              <a:pPr marL="304800" marR="0" lvl="0" indent="0" algn="l" defTabSz="914378" rtl="0" eaLnBrk="1" fontAlgn="auto" latinLnBrk="0" hangingPunct="1">
                <a:lnSpc>
                  <a:spcPct val="100000"/>
                </a:lnSpc>
                <a:spcBef>
                  <a:spcPts val="0"/>
                </a:spcBef>
                <a:spcAft>
                  <a:spcPts val="0"/>
                </a:spcAft>
                <a:buClrTx/>
                <a:buSzTx/>
                <a:buFontTx/>
                <a:buNone/>
                <a:tabLst/>
                <a:defRPr/>
              </a:pPr>
              <a:r>
                <a:rPr lang="en-US" sz="1100" kern="0" dirty="0">
                  <a:solidFill>
                    <a:srgbClr val="000000"/>
                  </a:solidFill>
                  <a:latin typeface="Verdana"/>
                </a:rPr>
                <a:t>Optimal  Transition</a:t>
              </a:r>
              <a:endParaRPr kumimoji="0" lang="en-US" sz="1100" i="0" u="none" strike="noStrike" kern="0" cap="none" spc="0" normalizeH="0" baseline="0" noProof="0" dirty="0">
                <a:ln>
                  <a:noFill/>
                </a:ln>
                <a:solidFill>
                  <a:srgbClr val="000000"/>
                </a:solidFill>
                <a:effectLst/>
                <a:uLnTx/>
                <a:uFillTx/>
                <a:latin typeface="Verdana"/>
              </a:endParaRPr>
            </a:p>
          </p:txBody>
        </p:sp>
        <p:sp>
          <p:nvSpPr>
            <p:cNvPr id="34" name="Rectangle: Rounded Corners 203">
              <a:extLst>
                <a:ext uri="{FF2B5EF4-FFF2-40B4-BE49-F238E27FC236}">
                  <a16:creationId xmlns:a16="http://schemas.microsoft.com/office/drawing/2014/main" id="{E727BF65-EDF9-407B-8F67-1977A1EAE96B}"/>
                </a:ext>
              </a:extLst>
            </p:cNvPr>
            <p:cNvSpPr/>
            <p:nvPr/>
          </p:nvSpPr>
          <p:spPr>
            <a:xfrm>
              <a:off x="8717898" y="2215915"/>
              <a:ext cx="2869824" cy="506226"/>
            </a:xfrm>
            <a:prstGeom prst="roundRect">
              <a:avLst/>
            </a:prstGeom>
            <a:solidFill>
              <a:sysClr val="window" lastClr="FFFFFF">
                <a:lumMod val="85000"/>
              </a:sysClr>
            </a:solidFill>
            <a:ln w="3175" cap="flat" cmpd="sng" algn="ctr">
              <a:solidFill>
                <a:schemeClr val="bg1">
                  <a:lumMod val="50000"/>
                </a:schemeClr>
              </a:solidFill>
              <a:prstDash val="solid"/>
              <a:miter lim="800000"/>
            </a:ln>
            <a:effectLst/>
          </p:spPr>
          <p:txBody>
            <a:bodyPr lIns="274320" rIns="0" rtlCol="0" anchor="ctr"/>
            <a:lstStyle/>
            <a:p>
              <a:pPr marL="463550" marR="0" lvl="0" algn="l" defTabSz="914378" rtl="0" eaLnBrk="1" fontAlgn="auto" latinLnBrk="0" hangingPunct="1">
                <a:lnSpc>
                  <a:spcPct val="100000"/>
                </a:lnSpc>
                <a:spcBef>
                  <a:spcPts val="0"/>
                </a:spcBef>
                <a:spcAft>
                  <a:spcPts val="0"/>
                </a:spcAft>
                <a:buClrTx/>
                <a:buSzTx/>
                <a:buFontTx/>
                <a:buNone/>
                <a:tabLst/>
                <a:defRPr/>
              </a:pPr>
              <a:r>
                <a:rPr lang="en-US" sz="1100" kern="0" dirty="0">
                  <a:solidFill>
                    <a:srgbClr val="000000"/>
                  </a:solidFill>
                  <a:latin typeface="Verdana"/>
                </a:rPr>
                <a:t>Continuous Service Improvement</a:t>
              </a:r>
              <a:endParaRPr kumimoji="0" lang="en-US" sz="1100" i="0" u="none" strike="noStrike" kern="0" cap="none" spc="0" normalizeH="0" baseline="0" noProof="0" dirty="0">
                <a:ln>
                  <a:noFill/>
                </a:ln>
                <a:solidFill>
                  <a:srgbClr val="000000"/>
                </a:solidFill>
                <a:effectLst/>
                <a:uLnTx/>
                <a:uFillTx/>
                <a:latin typeface="Verdana"/>
              </a:endParaRPr>
            </a:p>
          </p:txBody>
        </p:sp>
        <p:sp>
          <p:nvSpPr>
            <p:cNvPr id="35" name="Rectangle: Rounded Corners 204">
              <a:extLst>
                <a:ext uri="{FF2B5EF4-FFF2-40B4-BE49-F238E27FC236}">
                  <a16:creationId xmlns:a16="http://schemas.microsoft.com/office/drawing/2014/main" id="{3459FAF4-10A5-449D-B4D4-1CB293252AF1}"/>
                </a:ext>
              </a:extLst>
            </p:cNvPr>
            <p:cNvSpPr/>
            <p:nvPr/>
          </p:nvSpPr>
          <p:spPr>
            <a:xfrm>
              <a:off x="651578" y="2214574"/>
              <a:ext cx="2209255" cy="508913"/>
            </a:xfrm>
            <a:prstGeom prst="roundRect">
              <a:avLst/>
            </a:prstGeom>
            <a:solidFill>
              <a:sysClr val="window" lastClr="FFFFFF">
                <a:lumMod val="85000"/>
              </a:sysClr>
            </a:solidFill>
            <a:ln w="3175" cap="flat" cmpd="sng" algn="ctr">
              <a:solidFill>
                <a:schemeClr val="bg1">
                  <a:lumMod val="50000"/>
                </a:schemeClr>
              </a:solidFill>
              <a:prstDash val="solid"/>
              <a:miter lim="800000"/>
            </a:ln>
            <a:effectLst/>
          </p:spPr>
          <p:txBody>
            <a:bodyPr lIns="274320" rIns="0" rtlCol="0" anchor="ctr"/>
            <a:lstStyle/>
            <a:p>
              <a:pPr marL="304800" marR="0" lvl="0" indent="0" algn="l" defTabSz="914378" rtl="0" eaLnBrk="1" fontAlgn="auto" latinLnBrk="0" hangingPunct="1">
                <a:lnSpc>
                  <a:spcPct val="100000"/>
                </a:lnSpc>
                <a:spcBef>
                  <a:spcPts val="0"/>
                </a:spcBef>
                <a:spcAft>
                  <a:spcPts val="0"/>
                </a:spcAft>
                <a:buClrTx/>
                <a:buSzTx/>
                <a:buFontTx/>
                <a:buNone/>
                <a:tabLst/>
                <a:defRPr/>
              </a:pPr>
              <a:r>
                <a:rPr lang="en-US" sz="1100" kern="0" dirty="0">
                  <a:solidFill>
                    <a:srgbClr val="000000"/>
                  </a:solidFill>
                  <a:latin typeface="Verdana"/>
                </a:rPr>
                <a:t>Quality Assurance Engineering</a:t>
              </a:r>
              <a:endParaRPr kumimoji="0" lang="en-US" sz="1100" b="0" i="0" u="none" strike="noStrike" kern="0" cap="none" spc="0" normalizeH="0" baseline="0" noProof="0" dirty="0">
                <a:ln>
                  <a:noFill/>
                </a:ln>
                <a:solidFill>
                  <a:srgbClr val="000000"/>
                </a:solidFill>
                <a:effectLst/>
                <a:uLnTx/>
                <a:uFillTx/>
                <a:latin typeface="Verdana"/>
              </a:endParaRPr>
            </a:p>
          </p:txBody>
        </p:sp>
        <p:sp>
          <p:nvSpPr>
            <p:cNvPr id="36" name="Rectangle: Rounded Corners 237">
              <a:extLst>
                <a:ext uri="{FF2B5EF4-FFF2-40B4-BE49-F238E27FC236}">
                  <a16:creationId xmlns:a16="http://schemas.microsoft.com/office/drawing/2014/main" id="{0CD31A52-6B2B-440A-B89E-213014B9BA51}"/>
                </a:ext>
              </a:extLst>
            </p:cNvPr>
            <p:cNvSpPr/>
            <p:nvPr/>
          </p:nvSpPr>
          <p:spPr>
            <a:xfrm>
              <a:off x="5722855" y="2215915"/>
              <a:ext cx="2925930" cy="506226"/>
            </a:xfrm>
            <a:prstGeom prst="roundRect">
              <a:avLst/>
            </a:prstGeom>
            <a:solidFill>
              <a:sysClr val="window" lastClr="FFFFFF">
                <a:lumMod val="85000"/>
              </a:sysClr>
            </a:solidFill>
            <a:ln w="3175" cap="flat" cmpd="sng" algn="ctr">
              <a:solidFill>
                <a:schemeClr val="bg1">
                  <a:lumMod val="50000"/>
                </a:schemeClr>
              </a:solidFill>
              <a:prstDash val="solid"/>
              <a:miter lim="800000"/>
            </a:ln>
            <a:effectLst/>
          </p:spPr>
          <p:txBody>
            <a:bodyPr lIns="274320" rIns="0" rtlCol="0" anchor="ctr"/>
            <a:lstStyle/>
            <a:p>
              <a:pPr marL="304800" marR="0" lvl="0" indent="0" algn="l" defTabSz="914378" rtl="0" eaLnBrk="1" fontAlgn="auto" latinLnBrk="0" hangingPunct="1">
                <a:lnSpc>
                  <a:spcPct val="100000"/>
                </a:lnSpc>
                <a:spcBef>
                  <a:spcPts val="0"/>
                </a:spcBef>
                <a:spcAft>
                  <a:spcPts val="0"/>
                </a:spcAft>
                <a:buClrTx/>
                <a:buSzTx/>
                <a:buFontTx/>
                <a:buNone/>
                <a:tabLst/>
                <a:defRPr/>
              </a:pPr>
              <a:r>
                <a:rPr lang="en-US" sz="1100" kern="0" dirty="0">
                  <a:solidFill>
                    <a:srgbClr val="000000"/>
                  </a:solidFill>
                  <a:latin typeface="Verdana"/>
                </a:rPr>
                <a:t>Process Development and Performance</a:t>
              </a:r>
              <a:endParaRPr kumimoji="0" lang="en-US" sz="1100" i="0" u="none" strike="noStrike" kern="0" cap="none" spc="0" normalizeH="0" baseline="0" noProof="0" dirty="0">
                <a:ln>
                  <a:noFill/>
                </a:ln>
                <a:solidFill>
                  <a:srgbClr val="000000"/>
                </a:solidFill>
                <a:effectLst/>
                <a:uLnTx/>
                <a:uFillTx/>
                <a:latin typeface="Verdana"/>
              </a:endParaRPr>
            </a:p>
          </p:txBody>
        </p:sp>
        <p:sp>
          <p:nvSpPr>
            <p:cNvPr id="37" name="Freeform 116">
              <a:extLst>
                <a:ext uri="{FF2B5EF4-FFF2-40B4-BE49-F238E27FC236}">
                  <a16:creationId xmlns:a16="http://schemas.microsoft.com/office/drawing/2014/main" id="{969EAFEE-5F69-4DFF-97B9-4EB05F59FE95}"/>
                </a:ext>
              </a:extLst>
            </p:cNvPr>
            <p:cNvSpPr>
              <a:spLocks noEditPoints="1"/>
            </p:cNvSpPr>
            <p:nvPr/>
          </p:nvSpPr>
          <p:spPr bwMode="auto">
            <a:xfrm>
              <a:off x="792844" y="2328815"/>
              <a:ext cx="285837" cy="325935"/>
            </a:xfrm>
            <a:custGeom>
              <a:avLst/>
              <a:gdLst>
                <a:gd name="T0" fmla="*/ 118 w 175"/>
                <a:gd name="T1" fmla="*/ 64 h 227"/>
                <a:gd name="T2" fmla="*/ 118 w 175"/>
                <a:gd name="T3" fmla="*/ 43 h 227"/>
                <a:gd name="T4" fmla="*/ 120 w 175"/>
                <a:gd name="T5" fmla="*/ 4 h 227"/>
                <a:gd name="T6" fmla="*/ 98 w 175"/>
                <a:gd name="T7" fmla="*/ 1 h 227"/>
                <a:gd name="T8" fmla="*/ 76 w 175"/>
                <a:gd name="T9" fmla="*/ 3 h 227"/>
                <a:gd name="T10" fmla="*/ 51 w 175"/>
                <a:gd name="T11" fmla="*/ 6 h 227"/>
                <a:gd name="T12" fmla="*/ 32 w 175"/>
                <a:gd name="T13" fmla="*/ 12 h 227"/>
                <a:gd name="T14" fmla="*/ 54 w 175"/>
                <a:gd name="T15" fmla="*/ 56 h 227"/>
                <a:gd name="T16" fmla="*/ 5 w 175"/>
                <a:gd name="T17" fmla="*/ 195 h 227"/>
                <a:gd name="T18" fmla="*/ 12 w 175"/>
                <a:gd name="T19" fmla="*/ 216 h 227"/>
                <a:gd name="T20" fmla="*/ 43 w 175"/>
                <a:gd name="T21" fmla="*/ 218 h 227"/>
                <a:gd name="T22" fmla="*/ 89 w 175"/>
                <a:gd name="T23" fmla="*/ 227 h 227"/>
                <a:gd name="T24" fmla="*/ 154 w 175"/>
                <a:gd name="T25" fmla="*/ 214 h 227"/>
                <a:gd name="T26" fmla="*/ 170 w 175"/>
                <a:gd name="T27" fmla="*/ 196 h 227"/>
                <a:gd name="T28" fmla="*/ 107 w 175"/>
                <a:gd name="T29" fmla="*/ 56 h 227"/>
                <a:gd name="T30" fmla="*/ 111 w 175"/>
                <a:gd name="T31" fmla="*/ 53 h 227"/>
                <a:gd name="T32" fmla="*/ 107 w 175"/>
                <a:gd name="T33" fmla="*/ 61 h 227"/>
                <a:gd name="T34" fmla="*/ 95 w 175"/>
                <a:gd name="T35" fmla="*/ 58 h 227"/>
                <a:gd name="T36" fmla="*/ 98 w 175"/>
                <a:gd name="T37" fmla="*/ 52 h 227"/>
                <a:gd name="T38" fmla="*/ 104 w 175"/>
                <a:gd name="T39" fmla="*/ 51 h 227"/>
                <a:gd name="T40" fmla="*/ 100 w 175"/>
                <a:gd name="T41" fmla="*/ 59 h 227"/>
                <a:gd name="T42" fmla="*/ 95 w 175"/>
                <a:gd name="T43" fmla="*/ 58 h 227"/>
                <a:gd name="T44" fmla="*/ 85 w 175"/>
                <a:gd name="T45" fmla="*/ 56 h 227"/>
                <a:gd name="T46" fmla="*/ 93 w 175"/>
                <a:gd name="T47" fmla="*/ 51 h 227"/>
                <a:gd name="T48" fmla="*/ 90 w 175"/>
                <a:gd name="T49" fmla="*/ 56 h 227"/>
                <a:gd name="T50" fmla="*/ 82 w 175"/>
                <a:gd name="T51" fmla="*/ 61 h 227"/>
                <a:gd name="T52" fmla="*/ 74 w 175"/>
                <a:gd name="T53" fmla="*/ 56 h 227"/>
                <a:gd name="T54" fmla="*/ 78 w 175"/>
                <a:gd name="T55" fmla="*/ 51 h 227"/>
                <a:gd name="T56" fmla="*/ 80 w 175"/>
                <a:gd name="T57" fmla="*/ 54 h 227"/>
                <a:gd name="T58" fmla="*/ 75 w 175"/>
                <a:gd name="T59" fmla="*/ 61 h 227"/>
                <a:gd name="T60" fmla="*/ 67 w 175"/>
                <a:gd name="T61" fmla="*/ 51 h 227"/>
                <a:gd name="T62" fmla="*/ 71 w 175"/>
                <a:gd name="T63" fmla="*/ 51 h 227"/>
                <a:gd name="T64" fmla="*/ 67 w 175"/>
                <a:gd name="T65" fmla="*/ 58 h 227"/>
                <a:gd name="T66" fmla="*/ 62 w 175"/>
                <a:gd name="T67" fmla="*/ 56 h 227"/>
                <a:gd name="T68" fmla="*/ 109 w 175"/>
                <a:gd name="T69" fmla="*/ 172 h 227"/>
                <a:gd name="T70" fmla="*/ 95 w 175"/>
                <a:gd name="T71" fmla="*/ 193 h 227"/>
                <a:gd name="T72" fmla="*/ 82 w 175"/>
                <a:gd name="T73" fmla="*/ 193 h 227"/>
                <a:gd name="T74" fmla="*/ 82 w 175"/>
                <a:gd name="T75" fmla="*/ 181 h 227"/>
                <a:gd name="T76" fmla="*/ 64 w 175"/>
                <a:gd name="T77" fmla="*/ 175 h 227"/>
                <a:gd name="T78" fmla="*/ 77 w 175"/>
                <a:gd name="T79" fmla="*/ 165 h 227"/>
                <a:gd name="T80" fmla="*/ 88 w 175"/>
                <a:gd name="T81" fmla="*/ 158 h 227"/>
                <a:gd name="T82" fmla="*/ 83 w 175"/>
                <a:gd name="T83" fmla="*/ 153 h 227"/>
                <a:gd name="T84" fmla="*/ 61 w 175"/>
                <a:gd name="T85" fmla="*/ 135 h 227"/>
                <a:gd name="T86" fmla="*/ 81 w 175"/>
                <a:gd name="T87" fmla="*/ 114 h 227"/>
                <a:gd name="T88" fmla="*/ 85 w 175"/>
                <a:gd name="T89" fmla="*/ 102 h 227"/>
                <a:gd name="T90" fmla="*/ 108 w 175"/>
                <a:gd name="T91" fmla="*/ 116 h 227"/>
                <a:gd name="T92" fmla="*/ 109 w 175"/>
                <a:gd name="T93" fmla="*/ 129 h 227"/>
                <a:gd name="T94" fmla="*/ 91 w 175"/>
                <a:gd name="T95" fmla="*/ 128 h 227"/>
                <a:gd name="T96" fmla="*/ 85 w 175"/>
                <a:gd name="T97" fmla="*/ 133 h 227"/>
                <a:gd name="T98" fmla="*/ 92 w 175"/>
                <a:gd name="T99" fmla="*/ 139 h 227"/>
                <a:gd name="T100" fmla="*/ 114 w 175"/>
                <a:gd name="T101" fmla="*/ 15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5" h="227">
                  <a:moveTo>
                    <a:pt x="170" y="196"/>
                  </a:moveTo>
                  <a:cubicBezTo>
                    <a:pt x="164" y="190"/>
                    <a:pt x="163" y="181"/>
                    <a:pt x="163" y="167"/>
                  </a:cubicBezTo>
                  <a:cubicBezTo>
                    <a:pt x="163" y="143"/>
                    <a:pt x="163" y="106"/>
                    <a:pt x="118" y="64"/>
                  </a:cubicBezTo>
                  <a:cubicBezTo>
                    <a:pt x="119" y="61"/>
                    <a:pt x="120" y="59"/>
                    <a:pt x="120" y="56"/>
                  </a:cubicBezTo>
                  <a:cubicBezTo>
                    <a:pt x="120" y="52"/>
                    <a:pt x="118" y="48"/>
                    <a:pt x="116" y="46"/>
                  </a:cubicBezTo>
                  <a:cubicBezTo>
                    <a:pt x="116" y="45"/>
                    <a:pt x="117" y="44"/>
                    <a:pt x="118" y="43"/>
                  </a:cubicBezTo>
                  <a:cubicBezTo>
                    <a:pt x="134" y="27"/>
                    <a:pt x="145" y="15"/>
                    <a:pt x="142" y="7"/>
                  </a:cubicBezTo>
                  <a:cubicBezTo>
                    <a:pt x="141" y="5"/>
                    <a:pt x="139" y="2"/>
                    <a:pt x="132" y="2"/>
                  </a:cubicBezTo>
                  <a:cubicBezTo>
                    <a:pt x="127" y="2"/>
                    <a:pt x="123" y="3"/>
                    <a:pt x="120" y="4"/>
                  </a:cubicBezTo>
                  <a:cubicBezTo>
                    <a:pt x="119" y="5"/>
                    <a:pt x="117" y="5"/>
                    <a:pt x="115" y="5"/>
                  </a:cubicBezTo>
                  <a:cubicBezTo>
                    <a:pt x="112" y="5"/>
                    <a:pt x="110" y="4"/>
                    <a:pt x="107" y="3"/>
                  </a:cubicBezTo>
                  <a:cubicBezTo>
                    <a:pt x="104" y="2"/>
                    <a:pt x="101" y="1"/>
                    <a:pt x="98" y="1"/>
                  </a:cubicBezTo>
                  <a:cubicBezTo>
                    <a:pt x="96" y="1"/>
                    <a:pt x="93" y="2"/>
                    <a:pt x="91" y="3"/>
                  </a:cubicBezTo>
                  <a:cubicBezTo>
                    <a:pt x="89" y="4"/>
                    <a:pt x="87" y="5"/>
                    <a:pt x="85" y="5"/>
                  </a:cubicBezTo>
                  <a:cubicBezTo>
                    <a:pt x="82" y="5"/>
                    <a:pt x="79" y="4"/>
                    <a:pt x="76" y="3"/>
                  </a:cubicBezTo>
                  <a:cubicBezTo>
                    <a:pt x="73" y="2"/>
                    <a:pt x="70" y="0"/>
                    <a:pt x="67" y="0"/>
                  </a:cubicBezTo>
                  <a:cubicBezTo>
                    <a:pt x="65" y="0"/>
                    <a:pt x="62" y="1"/>
                    <a:pt x="60" y="3"/>
                  </a:cubicBezTo>
                  <a:cubicBezTo>
                    <a:pt x="58" y="5"/>
                    <a:pt x="55" y="6"/>
                    <a:pt x="51" y="6"/>
                  </a:cubicBezTo>
                  <a:cubicBezTo>
                    <a:pt x="49" y="6"/>
                    <a:pt x="47" y="6"/>
                    <a:pt x="45" y="6"/>
                  </a:cubicBezTo>
                  <a:cubicBezTo>
                    <a:pt x="43" y="6"/>
                    <a:pt x="41" y="5"/>
                    <a:pt x="40" y="5"/>
                  </a:cubicBezTo>
                  <a:cubicBezTo>
                    <a:pt x="34" y="5"/>
                    <a:pt x="32" y="10"/>
                    <a:pt x="32" y="12"/>
                  </a:cubicBezTo>
                  <a:cubicBezTo>
                    <a:pt x="31" y="17"/>
                    <a:pt x="38" y="23"/>
                    <a:pt x="51" y="34"/>
                  </a:cubicBezTo>
                  <a:cubicBezTo>
                    <a:pt x="54" y="38"/>
                    <a:pt x="58" y="41"/>
                    <a:pt x="62" y="44"/>
                  </a:cubicBezTo>
                  <a:cubicBezTo>
                    <a:pt x="57" y="46"/>
                    <a:pt x="54" y="51"/>
                    <a:pt x="54" y="56"/>
                  </a:cubicBezTo>
                  <a:cubicBezTo>
                    <a:pt x="54" y="60"/>
                    <a:pt x="56" y="64"/>
                    <a:pt x="59" y="66"/>
                  </a:cubicBezTo>
                  <a:cubicBezTo>
                    <a:pt x="15" y="104"/>
                    <a:pt x="13" y="140"/>
                    <a:pt x="11" y="166"/>
                  </a:cubicBezTo>
                  <a:cubicBezTo>
                    <a:pt x="11" y="179"/>
                    <a:pt x="10" y="189"/>
                    <a:pt x="5" y="195"/>
                  </a:cubicBezTo>
                  <a:cubicBezTo>
                    <a:pt x="1" y="200"/>
                    <a:pt x="0" y="206"/>
                    <a:pt x="2" y="210"/>
                  </a:cubicBezTo>
                  <a:cubicBezTo>
                    <a:pt x="4" y="214"/>
                    <a:pt x="7" y="216"/>
                    <a:pt x="12" y="216"/>
                  </a:cubicBezTo>
                  <a:cubicBezTo>
                    <a:pt x="12" y="216"/>
                    <a:pt x="12" y="216"/>
                    <a:pt x="12" y="216"/>
                  </a:cubicBezTo>
                  <a:cubicBezTo>
                    <a:pt x="15" y="216"/>
                    <a:pt x="18" y="216"/>
                    <a:pt x="22" y="214"/>
                  </a:cubicBezTo>
                  <a:cubicBezTo>
                    <a:pt x="23" y="214"/>
                    <a:pt x="25" y="213"/>
                    <a:pt x="26" y="213"/>
                  </a:cubicBezTo>
                  <a:cubicBezTo>
                    <a:pt x="31" y="213"/>
                    <a:pt x="36" y="215"/>
                    <a:pt x="43" y="218"/>
                  </a:cubicBezTo>
                  <a:cubicBezTo>
                    <a:pt x="53" y="222"/>
                    <a:pt x="68" y="227"/>
                    <a:pt x="88" y="227"/>
                  </a:cubicBezTo>
                  <a:cubicBezTo>
                    <a:pt x="88" y="227"/>
                    <a:pt x="89" y="227"/>
                    <a:pt x="89" y="227"/>
                  </a:cubicBezTo>
                  <a:cubicBezTo>
                    <a:pt x="89" y="227"/>
                    <a:pt x="89" y="227"/>
                    <a:pt x="89" y="227"/>
                  </a:cubicBezTo>
                  <a:cubicBezTo>
                    <a:pt x="107" y="227"/>
                    <a:pt x="121" y="222"/>
                    <a:pt x="132" y="217"/>
                  </a:cubicBezTo>
                  <a:cubicBezTo>
                    <a:pt x="139" y="215"/>
                    <a:pt x="145" y="213"/>
                    <a:pt x="149" y="213"/>
                  </a:cubicBezTo>
                  <a:cubicBezTo>
                    <a:pt x="151" y="213"/>
                    <a:pt x="152" y="213"/>
                    <a:pt x="154" y="214"/>
                  </a:cubicBezTo>
                  <a:cubicBezTo>
                    <a:pt x="156" y="215"/>
                    <a:pt x="159" y="216"/>
                    <a:pt x="162" y="216"/>
                  </a:cubicBezTo>
                  <a:cubicBezTo>
                    <a:pt x="167" y="216"/>
                    <a:pt x="172" y="213"/>
                    <a:pt x="174" y="208"/>
                  </a:cubicBezTo>
                  <a:cubicBezTo>
                    <a:pt x="175" y="204"/>
                    <a:pt x="174" y="199"/>
                    <a:pt x="170" y="196"/>
                  </a:cubicBezTo>
                  <a:close/>
                  <a:moveTo>
                    <a:pt x="106" y="58"/>
                  </a:moveTo>
                  <a:cubicBezTo>
                    <a:pt x="106" y="58"/>
                    <a:pt x="107" y="57"/>
                    <a:pt x="107" y="56"/>
                  </a:cubicBezTo>
                  <a:cubicBezTo>
                    <a:pt x="107" y="56"/>
                    <a:pt x="107" y="56"/>
                    <a:pt x="107" y="56"/>
                  </a:cubicBezTo>
                  <a:cubicBezTo>
                    <a:pt x="108" y="54"/>
                    <a:pt x="108" y="53"/>
                    <a:pt x="109" y="52"/>
                  </a:cubicBezTo>
                  <a:cubicBezTo>
                    <a:pt x="110" y="52"/>
                    <a:pt x="110" y="52"/>
                    <a:pt x="110" y="52"/>
                  </a:cubicBezTo>
                  <a:cubicBezTo>
                    <a:pt x="111" y="52"/>
                    <a:pt x="111" y="52"/>
                    <a:pt x="111" y="53"/>
                  </a:cubicBezTo>
                  <a:cubicBezTo>
                    <a:pt x="112" y="54"/>
                    <a:pt x="112" y="55"/>
                    <a:pt x="112" y="56"/>
                  </a:cubicBezTo>
                  <a:cubicBezTo>
                    <a:pt x="112" y="56"/>
                    <a:pt x="112" y="57"/>
                    <a:pt x="112" y="57"/>
                  </a:cubicBezTo>
                  <a:cubicBezTo>
                    <a:pt x="112" y="59"/>
                    <a:pt x="110" y="61"/>
                    <a:pt x="107" y="61"/>
                  </a:cubicBezTo>
                  <a:cubicBezTo>
                    <a:pt x="104" y="61"/>
                    <a:pt x="104" y="61"/>
                    <a:pt x="104" y="61"/>
                  </a:cubicBezTo>
                  <a:cubicBezTo>
                    <a:pt x="105" y="60"/>
                    <a:pt x="105" y="60"/>
                    <a:pt x="106" y="58"/>
                  </a:cubicBezTo>
                  <a:close/>
                  <a:moveTo>
                    <a:pt x="95" y="58"/>
                  </a:moveTo>
                  <a:cubicBezTo>
                    <a:pt x="95" y="58"/>
                    <a:pt x="96" y="57"/>
                    <a:pt x="96" y="56"/>
                  </a:cubicBezTo>
                  <a:cubicBezTo>
                    <a:pt x="96" y="56"/>
                    <a:pt x="96" y="56"/>
                    <a:pt x="96" y="56"/>
                  </a:cubicBezTo>
                  <a:cubicBezTo>
                    <a:pt x="97" y="54"/>
                    <a:pt x="97" y="53"/>
                    <a:pt x="98" y="52"/>
                  </a:cubicBezTo>
                  <a:cubicBezTo>
                    <a:pt x="99" y="52"/>
                    <a:pt x="100" y="51"/>
                    <a:pt x="100" y="51"/>
                  </a:cubicBezTo>
                  <a:cubicBezTo>
                    <a:pt x="104" y="51"/>
                    <a:pt x="104" y="51"/>
                    <a:pt x="104" y="51"/>
                  </a:cubicBezTo>
                  <a:cubicBezTo>
                    <a:pt x="104" y="51"/>
                    <a:pt x="104" y="51"/>
                    <a:pt x="104" y="51"/>
                  </a:cubicBezTo>
                  <a:cubicBezTo>
                    <a:pt x="103" y="52"/>
                    <a:pt x="102" y="53"/>
                    <a:pt x="102" y="54"/>
                  </a:cubicBezTo>
                  <a:cubicBezTo>
                    <a:pt x="102" y="55"/>
                    <a:pt x="102" y="55"/>
                    <a:pt x="101" y="56"/>
                  </a:cubicBezTo>
                  <a:cubicBezTo>
                    <a:pt x="101" y="57"/>
                    <a:pt x="101" y="58"/>
                    <a:pt x="100" y="59"/>
                  </a:cubicBezTo>
                  <a:cubicBezTo>
                    <a:pt x="99" y="59"/>
                    <a:pt x="98" y="60"/>
                    <a:pt x="97" y="61"/>
                  </a:cubicBezTo>
                  <a:cubicBezTo>
                    <a:pt x="93" y="61"/>
                    <a:pt x="93" y="61"/>
                    <a:pt x="93" y="61"/>
                  </a:cubicBezTo>
                  <a:cubicBezTo>
                    <a:pt x="94" y="60"/>
                    <a:pt x="94" y="60"/>
                    <a:pt x="95" y="58"/>
                  </a:cubicBezTo>
                  <a:close/>
                  <a:moveTo>
                    <a:pt x="84" y="58"/>
                  </a:moveTo>
                  <a:cubicBezTo>
                    <a:pt x="84" y="58"/>
                    <a:pt x="85" y="57"/>
                    <a:pt x="85" y="56"/>
                  </a:cubicBezTo>
                  <a:cubicBezTo>
                    <a:pt x="85" y="56"/>
                    <a:pt x="85" y="56"/>
                    <a:pt x="85" y="56"/>
                  </a:cubicBezTo>
                  <a:cubicBezTo>
                    <a:pt x="86" y="54"/>
                    <a:pt x="86" y="53"/>
                    <a:pt x="87" y="52"/>
                  </a:cubicBezTo>
                  <a:cubicBezTo>
                    <a:pt x="88" y="52"/>
                    <a:pt x="89" y="51"/>
                    <a:pt x="89" y="51"/>
                  </a:cubicBezTo>
                  <a:cubicBezTo>
                    <a:pt x="93" y="51"/>
                    <a:pt x="93" y="51"/>
                    <a:pt x="93" y="51"/>
                  </a:cubicBezTo>
                  <a:cubicBezTo>
                    <a:pt x="93" y="51"/>
                    <a:pt x="93" y="51"/>
                    <a:pt x="93" y="51"/>
                  </a:cubicBezTo>
                  <a:cubicBezTo>
                    <a:pt x="92" y="52"/>
                    <a:pt x="91" y="53"/>
                    <a:pt x="91" y="54"/>
                  </a:cubicBezTo>
                  <a:cubicBezTo>
                    <a:pt x="91" y="55"/>
                    <a:pt x="91" y="55"/>
                    <a:pt x="90" y="56"/>
                  </a:cubicBezTo>
                  <a:cubicBezTo>
                    <a:pt x="90" y="57"/>
                    <a:pt x="90" y="58"/>
                    <a:pt x="89" y="59"/>
                  </a:cubicBezTo>
                  <a:cubicBezTo>
                    <a:pt x="88" y="59"/>
                    <a:pt x="87" y="60"/>
                    <a:pt x="86" y="61"/>
                  </a:cubicBezTo>
                  <a:cubicBezTo>
                    <a:pt x="82" y="61"/>
                    <a:pt x="82" y="61"/>
                    <a:pt x="82" y="61"/>
                  </a:cubicBezTo>
                  <a:cubicBezTo>
                    <a:pt x="83" y="60"/>
                    <a:pt x="84" y="60"/>
                    <a:pt x="84" y="58"/>
                  </a:cubicBezTo>
                  <a:close/>
                  <a:moveTo>
                    <a:pt x="73" y="58"/>
                  </a:moveTo>
                  <a:cubicBezTo>
                    <a:pt x="73" y="58"/>
                    <a:pt x="74" y="57"/>
                    <a:pt x="74" y="56"/>
                  </a:cubicBezTo>
                  <a:cubicBezTo>
                    <a:pt x="74" y="56"/>
                    <a:pt x="74" y="56"/>
                    <a:pt x="74" y="56"/>
                  </a:cubicBezTo>
                  <a:cubicBezTo>
                    <a:pt x="75" y="54"/>
                    <a:pt x="75" y="53"/>
                    <a:pt x="76" y="52"/>
                  </a:cubicBezTo>
                  <a:cubicBezTo>
                    <a:pt x="77" y="52"/>
                    <a:pt x="78" y="51"/>
                    <a:pt x="78" y="51"/>
                  </a:cubicBezTo>
                  <a:cubicBezTo>
                    <a:pt x="82" y="51"/>
                    <a:pt x="82" y="51"/>
                    <a:pt x="82" y="51"/>
                  </a:cubicBezTo>
                  <a:cubicBezTo>
                    <a:pt x="82" y="51"/>
                    <a:pt x="82" y="51"/>
                    <a:pt x="82" y="51"/>
                  </a:cubicBezTo>
                  <a:cubicBezTo>
                    <a:pt x="81" y="52"/>
                    <a:pt x="80" y="53"/>
                    <a:pt x="80" y="54"/>
                  </a:cubicBezTo>
                  <a:cubicBezTo>
                    <a:pt x="80" y="55"/>
                    <a:pt x="80" y="55"/>
                    <a:pt x="80" y="56"/>
                  </a:cubicBezTo>
                  <a:cubicBezTo>
                    <a:pt x="79" y="57"/>
                    <a:pt x="79" y="58"/>
                    <a:pt x="78" y="59"/>
                  </a:cubicBezTo>
                  <a:cubicBezTo>
                    <a:pt x="77" y="59"/>
                    <a:pt x="76" y="60"/>
                    <a:pt x="75" y="61"/>
                  </a:cubicBezTo>
                  <a:cubicBezTo>
                    <a:pt x="71" y="61"/>
                    <a:pt x="71" y="61"/>
                    <a:pt x="71" y="61"/>
                  </a:cubicBezTo>
                  <a:cubicBezTo>
                    <a:pt x="72" y="60"/>
                    <a:pt x="73" y="60"/>
                    <a:pt x="73" y="58"/>
                  </a:cubicBezTo>
                  <a:close/>
                  <a:moveTo>
                    <a:pt x="67" y="51"/>
                  </a:moveTo>
                  <a:cubicBezTo>
                    <a:pt x="67" y="51"/>
                    <a:pt x="67" y="51"/>
                    <a:pt x="67" y="51"/>
                  </a:cubicBezTo>
                  <a:cubicBezTo>
                    <a:pt x="71" y="51"/>
                    <a:pt x="71" y="51"/>
                    <a:pt x="71" y="51"/>
                  </a:cubicBezTo>
                  <a:cubicBezTo>
                    <a:pt x="71" y="51"/>
                    <a:pt x="71" y="51"/>
                    <a:pt x="71" y="51"/>
                  </a:cubicBezTo>
                  <a:cubicBezTo>
                    <a:pt x="70" y="52"/>
                    <a:pt x="69" y="53"/>
                    <a:pt x="69" y="54"/>
                  </a:cubicBezTo>
                  <a:cubicBezTo>
                    <a:pt x="69" y="55"/>
                    <a:pt x="69" y="55"/>
                    <a:pt x="69" y="56"/>
                  </a:cubicBezTo>
                  <a:cubicBezTo>
                    <a:pt x="68" y="57"/>
                    <a:pt x="68" y="58"/>
                    <a:pt x="67" y="58"/>
                  </a:cubicBezTo>
                  <a:cubicBezTo>
                    <a:pt x="67" y="58"/>
                    <a:pt x="67" y="58"/>
                    <a:pt x="67" y="59"/>
                  </a:cubicBezTo>
                  <a:cubicBezTo>
                    <a:pt x="67" y="59"/>
                    <a:pt x="66" y="60"/>
                    <a:pt x="65" y="61"/>
                  </a:cubicBezTo>
                  <a:cubicBezTo>
                    <a:pt x="63" y="60"/>
                    <a:pt x="62" y="58"/>
                    <a:pt x="62" y="56"/>
                  </a:cubicBezTo>
                  <a:cubicBezTo>
                    <a:pt x="62" y="53"/>
                    <a:pt x="64" y="51"/>
                    <a:pt x="67" y="51"/>
                  </a:cubicBezTo>
                  <a:close/>
                  <a:moveTo>
                    <a:pt x="112" y="169"/>
                  </a:moveTo>
                  <a:cubicBezTo>
                    <a:pt x="111" y="170"/>
                    <a:pt x="110" y="171"/>
                    <a:pt x="109" y="172"/>
                  </a:cubicBezTo>
                  <a:cubicBezTo>
                    <a:pt x="108" y="173"/>
                    <a:pt x="105" y="176"/>
                    <a:pt x="97" y="181"/>
                  </a:cubicBezTo>
                  <a:cubicBezTo>
                    <a:pt x="96" y="182"/>
                    <a:pt x="96" y="182"/>
                    <a:pt x="96" y="182"/>
                  </a:cubicBezTo>
                  <a:cubicBezTo>
                    <a:pt x="95" y="193"/>
                    <a:pt x="95" y="193"/>
                    <a:pt x="95" y="193"/>
                  </a:cubicBezTo>
                  <a:cubicBezTo>
                    <a:pt x="91" y="193"/>
                    <a:pt x="91" y="193"/>
                    <a:pt x="91" y="193"/>
                  </a:cubicBezTo>
                  <a:cubicBezTo>
                    <a:pt x="83" y="193"/>
                    <a:pt x="83" y="193"/>
                    <a:pt x="83" y="193"/>
                  </a:cubicBezTo>
                  <a:cubicBezTo>
                    <a:pt x="82" y="193"/>
                    <a:pt x="82" y="193"/>
                    <a:pt x="82" y="193"/>
                  </a:cubicBezTo>
                  <a:cubicBezTo>
                    <a:pt x="82" y="193"/>
                    <a:pt x="82" y="192"/>
                    <a:pt x="82" y="192"/>
                  </a:cubicBezTo>
                  <a:cubicBezTo>
                    <a:pt x="82" y="189"/>
                    <a:pt x="82" y="185"/>
                    <a:pt x="82" y="184"/>
                  </a:cubicBezTo>
                  <a:cubicBezTo>
                    <a:pt x="82" y="181"/>
                    <a:pt x="82" y="181"/>
                    <a:pt x="82" y="181"/>
                  </a:cubicBezTo>
                  <a:cubicBezTo>
                    <a:pt x="79" y="181"/>
                    <a:pt x="79" y="181"/>
                    <a:pt x="79" y="181"/>
                  </a:cubicBezTo>
                  <a:cubicBezTo>
                    <a:pt x="73" y="181"/>
                    <a:pt x="68" y="179"/>
                    <a:pt x="64" y="177"/>
                  </a:cubicBezTo>
                  <a:cubicBezTo>
                    <a:pt x="64" y="175"/>
                    <a:pt x="64" y="175"/>
                    <a:pt x="64" y="175"/>
                  </a:cubicBezTo>
                  <a:cubicBezTo>
                    <a:pt x="64" y="161"/>
                    <a:pt x="64" y="161"/>
                    <a:pt x="64" y="161"/>
                  </a:cubicBezTo>
                  <a:cubicBezTo>
                    <a:pt x="71" y="164"/>
                    <a:pt x="75" y="165"/>
                    <a:pt x="77" y="165"/>
                  </a:cubicBezTo>
                  <a:cubicBezTo>
                    <a:pt x="77" y="165"/>
                    <a:pt x="77" y="165"/>
                    <a:pt x="77" y="165"/>
                  </a:cubicBezTo>
                  <a:cubicBezTo>
                    <a:pt x="79" y="165"/>
                    <a:pt x="81" y="165"/>
                    <a:pt x="84" y="163"/>
                  </a:cubicBezTo>
                  <a:cubicBezTo>
                    <a:pt x="84" y="163"/>
                    <a:pt x="84" y="163"/>
                    <a:pt x="84" y="163"/>
                  </a:cubicBezTo>
                  <a:cubicBezTo>
                    <a:pt x="86" y="162"/>
                    <a:pt x="88" y="160"/>
                    <a:pt x="88" y="158"/>
                  </a:cubicBezTo>
                  <a:cubicBezTo>
                    <a:pt x="88" y="156"/>
                    <a:pt x="87" y="154"/>
                    <a:pt x="85" y="154"/>
                  </a:cubicBezTo>
                  <a:cubicBezTo>
                    <a:pt x="85" y="153"/>
                    <a:pt x="84" y="153"/>
                    <a:pt x="84" y="153"/>
                  </a:cubicBezTo>
                  <a:cubicBezTo>
                    <a:pt x="83" y="153"/>
                    <a:pt x="83" y="153"/>
                    <a:pt x="83" y="153"/>
                  </a:cubicBezTo>
                  <a:cubicBezTo>
                    <a:pt x="78" y="150"/>
                    <a:pt x="73" y="149"/>
                    <a:pt x="71" y="148"/>
                  </a:cubicBezTo>
                  <a:cubicBezTo>
                    <a:pt x="70" y="147"/>
                    <a:pt x="69" y="147"/>
                    <a:pt x="69" y="147"/>
                  </a:cubicBezTo>
                  <a:cubicBezTo>
                    <a:pt x="64" y="144"/>
                    <a:pt x="61" y="140"/>
                    <a:pt x="61" y="135"/>
                  </a:cubicBezTo>
                  <a:cubicBezTo>
                    <a:pt x="61" y="130"/>
                    <a:pt x="63" y="125"/>
                    <a:pt x="66" y="122"/>
                  </a:cubicBezTo>
                  <a:cubicBezTo>
                    <a:pt x="68" y="120"/>
                    <a:pt x="71" y="119"/>
                    <a:pt x="74" y="117"/>
                  </a:cubicBezTo>
                  <a:cubicBezTo>
                    <a:pt x="76" y="116"/>
                    <a:pt x="78" y="115"/>
                    <a:pt x="81" y="114"/>
                  </a:cubicBezTo>
                  <a:cubicBezTo>
                    <a:pt x="82" y="114"/>
                    <a:pt x="82" y="114"/>
                    <a:pt x="82" y="114"/>
                  </a:cubicBezTo>
                  <a:cubicBezTo>
                    <a:pt x="84" y="102"/>
                    <a:pt x="84" y="102"/>
                    <a:pt x="84" y="102"/>
                  </a:cubicBezTo>
                  <a:cubicBezTo>
                    <a:pt x="85" y="102"/>
                    <a:pt x="85" y="102"/>
                    <a:pt x="85" y="102"/>
                  </a:cubicBezTo>
                  <a:cubicBezTo>
                    <a:pt x="90" y="102"/>
                    <a:pt x="93" y="102"/>
                    <a:pt x="95" y="102"/>
                  </a:cubicBezTo>
                  <a:cubicBezTo>
                    <a:pt x="97" y="112"/>
                    <a:pt x="97" y="112"/>
                    <a:pt x="97" y="112"/>
                  </a:cubicBezTo>
                  <a:cubicBezTo>
                    <a:pt x="108" y="116"/>
                    <a:pt x="108" y="116"/>
                    <a:pt x="108" y="116"/>
                  </a:cubicBezTo>
                  <a:cubicBezTo>
                    <a:pt x="108" y="117"/>
                    <a:pt x="108" y="117"/>
                    <a:pt x="108" y="118"/>
                  </a:cubicBezTo>
                  <a:cubicBezTo>
                    <a:pt x="109" y="125"/>
                    <a:pt x="109" y="127"/>
                    <a:pt x="109" y="127"/>
                  </a:cubicBezTo>
                  <a:cubicBezTo>
                    <a:pt x="109" y="128"/>
                    <a:pt x="109" y="128"/>
                    <a:pt x="109" y="129"/>
                  </a:cubicBezTo>
                  <a:cubicBezTo>
                    <a:pt x="104" y="128"/>
                    <a:pt x="100" y="127"/>
                    <a:pt x="96" y="127"/>
                  </a:cubicBezTo>
                  <a:cubicBezTo>
                    <a:pt x="95" y="127"/>
                    <a:pt x="94" y="127"/>
                    <a:pt x="92" y="127"/>
                  </a:cubicBezTo>
                  <a:cubicBezTo>
                    <a:pt x="92" y="128"/>
                    <a:pt x="92" y="128"/>
                    <a:pt x="91" y="128"/>
                  </a:cubicBezTo>
                  <a:cubicBezTo>
                    <a:pt x="90" y="128"/>
                    <a:pt x="89" y="128"/>
                    <a:pt x="89" y="128"/>
                  </a:cubicBezTo>
                  <a:cubicBezTo>
                    <a:pt x="86" y="129"/>
                    <a:pt x="85" y="132"/>
                    <a:pt x="85" y="132"/>
                  </a:cubicBezTo>
                  <a:cubicBezTo>
                    <a:pt x="85" y="133"/>
                    <a:pt x="85" y="133"/>
                    <a:pt x="85" y="133"/>
                  </a:cubicBezTo>
                  <a:cubicBezTo>
                    <a:pt x="85" y="133"/>
                    <a:pt x="85" y="133"/>
                    <a:pt x="85" y="133"/>
                  </a:cubicBezTo>
                  <a:cubicBezTo>
                    <a:pt x="86" y="135"/>
                    <a:pt x="88" y="137"/>
                    <a:pt x="91" y="139"/>
                  </a:cubicBezTo>
                  <a:cubicBezTo>
                    <a:pt x="92" y="139"/>
                    <a:pt x="92" y="139"/>
                    <a:pt x="92" y="139"/>
                  </a:cubicBezTo>
                  <a:cubicBezTo>
                    <a:pt x="93" y="140"/>
                    <a:pt x="94" y="140"/>
                    <a:pt x="95" y="141"/>
                  </a:cubicBezTo>
                  <a:cubicBezTo>
                    <a:pt x="103" y="143"/>
                    <a:pt x="107" y="145"/>
                    <a:pt x="108" y="146"/>
                  </a:cubicBezTo>
                  <a:cubicBezTo>
                    <a:pt x="112" y="149"/>
                    <a:pt x="114" y="153"/>
                    <a:pt x="114" y="158"/>
                  </a:cubicBezTo>
                  <a:cubicBezTo>
                    <a:pt x="114" y="162"/>
                    <a:pt x="113" y="166"/>
                    <a:pt x="112" y="169"/>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Verdana"/>
                <a:ea typeface="+mn-ea"/>
                <a:cs typeface="+mn-cs"/>
              </a:endParaRPr>
            </a:p>
          </p:txBody>
        </p:sp>
        <p:grpSp>
          <p:nvGrpSpPr>
            <p:cNvPr id="38" name="Group 27">
              <a:extLst>
                <a:ext uri="{FF2B5EF4-FFF2-40B4-BE49-F238E27FC236}">
                  <a16:creationId xmlns:a16="http://schemas.microsoft.com/office/drawing/2014/main" id="{42794D83-B6D6-4ADC-BCF6-0D955FF43D50}"/>
                </a:ext>
              </a:extLst>
            </p:cNvPr>
            <p:cNvGrpSpPr/>
            <p:nvPr/>
          </p:nvGrpSpPr>
          <p:grpSpPr>
            <a:xfrm>
              <a:off x="3047933" y="2321414"/>
              <a:ext cx="449369" cy="390015"/>
              <a:chOff x="5644099" y="2044776"/>
              <a:chExt cx="868216" cy="850824"/>
            </a:xfrm>
          </p:grpSpPr>
          <p:grpSp>
            <p:nvGrpSpPr>
              <p:cNvPr id="72" name="Group 175">
                <a:extLst>
                  <a:ext uri="{FF2B5EF4-FFF2-40B4-BE49-F238E27FC236}">
                    <a16:creationId xmlns:a16="http://schemas.microsoft.com/office/drawing/2014/main" id="{FFBE59E3-48A4-4B7E-8CC3-F1FDF83C5662}"/>
                  </a:ext>
                </a:extLst>
              </p:cNvPr>
              <p:cNvGrpSpPr/>
              <p:nvPr/>
            </p:nvGrpSpPr>
            <p:grpSpPr>
              <a:xfrm>
                <a:off x="5644099" y="2044776"/>
                <a:ext cx="868216" cy="850824"/>
                <a:chOff x="5600700" y="1970088"/>
                <a:chExt cx="955040" cy="935906"/>
              </a:xfrm>
            </p:grpSpPr>
            <p:sp>
              <p:nvSpPr>
                <p:cNvPr id="74" name="Freeform 10">
                  <a:extLst>
                    <a:ext uri="{FF2B5EF4-FFF2-40B4-BE49-F238E27FC236}">
                      <a16:creationId xmlns:a16="http://schemas.microsoft.com/office/drawing/2014/main" id="{EE0E9CC1-4056-4E84-B9EC-74B67E348F6C}"/>
                    </a:ext>
                  </a:extLst>
                </p:cNvPr>
                <p:cNvSpPr>
                  <a:spLocks/>
                </p:cNvSpPr>
                <p:nvPr/>
              </p:nvSpPr>
              <p:spPr bwMode="auto">
                <a:xfrm>
                  <a:off x="5911850" y="2266950"/>
                  <a:ext cx="163513" cy="490537"/>
                </a:xfrm>
                <a:custGeom>
                  <a:avLst/>
                  <a:gdLst>
                    <a:gd name="T0" fmla="*/ 0 w 43"/>
                    <a:gd name="T1" fmla="*/ 14 h 129"/>
                    <a:gd name="T2" fmla="*/ 29 w 43"/>
                    <a:gd name="T3" fmla="*/ 6 h 129"/>
                    <a:gd name="T4" fmla="*/ 43 w 43"/>
                    <a:gd name="T5" fmla="*/ 0 h 129"/>
                    <a:gd name="T6" fmla="*/ 43 w 43"/>
                    <a:gd name="T7" fmla="*/ 129 h 129"/>
                    <a:gd name="T8" fmla="*/ 0 w 43"/>
                    <a:gd name="T9" fmla="*/ 129 h 129"/>
                    <a:gd name="T10" fmla="*/ 0 w 43"/>
                    <a:gd name="T11" fmla="*/ 14 h 129"/>
                    <a:gd name="T12" fmla="*/ 0 w 43"/>
                    <a:gd name="T13" fmla="*/ 14 h 129"/>
                  </a:gdLst>
                  <a:ahLst/>
                  <a:cxnLst>
                    <a:cxn ang="0">
                      <a:pos x="T0" y="T1"/>
                    </a:cxn>
                    <a:cxn ang="0">
                      <a:pos x="T2" y="T3"/>
                    </a:cxn>
                    <a:cxn ang="0">
                      <a:pos x="T4" y="T5"/>
                    </a:cxn>
                    <a:cxn ang="0">
                      <a:pos x="T6" y="T7"/>
                    </a:cxn>
                    <a:cxn ang="0">
                      <a:pos x="T8" y="T9"/>
                    </a:cxn>
                    <a:cxn ang="0">
                      <a:pos x="T10" y="T11"/>
                    </a:cxn>
                    <a:cxn ang="0">
                      <a:pos x="T12" y="T13"/>
                    </a:cxn>
                  </a:cxnLst>
                  <a:rect l="0" t="0" r="r" b="b"/>
                  <a:pathLst>
                    <a:path w="43" h="129">
                      <a:moveTo>
                        <a:pt x="0" y="14"/>
                      </a:moveTo>
                      <a:cubicBezTo>
                        <a:pt x="0" y="5"/>
                        <a:pt x="16" y="8"/>
                        <a:pt x="29" y="6"/>
                      </a:cubicBezTo>
                      <a:cubicBezTo>
                        <a:pt x="36" y="6"/>
                        <a:pt x="43" y="0"/>
                        <a:pt x="43" y="0"/>
                      </a:cubicBezTo>
                      <a:cubicBezTo>
                        <a:pt x="43" y="129"/>
                        <a:pt x="43" y="129"/>
                        <a:pt x="43" y="129"/>
                      </a:cubicBezTo>
                      <a:cubicBezTo>
                        <a:pt x="0" y="129"/>
                        <a:pt x="0" y="129"/>
                        <a:pt x="0" y="129"/>
                      </a:cubicBezTo>
                      <a:cubicBezTo>
                        <a:pt x="0" y="14"/>
                        <a:pt x="0" y="14"/>
                        <a:pt x="0" y="14"/>
                      </a:cubicBezTo>
                      <a:cubicBezTo>
                        <a:pt x="0" y="14"/>
                        <a:pt x="1" y="41"/>
                        <a:pt x="0" y="1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Verdana"/>
                    <a:ea typeface="+mn-ea"/>
                    <a:cs typeface="+mn-cs"/>
                  </a:endParaRPr>
                </a:p>
              </p:txBody>
            </p:sp>
            <p:sp>
              <p:nvSpPr>
                <p:cNvPr id="75" name="Freeform 11">
                  <a:extLst>
                    <a:ext uri="{FF2B5EF4-FFF2-40B4-BE49-F238E27FC236}">
                      <a16:creationId xmlns:a16="http://schemas.microsoft.com/office/drawing/2014/main" id="{410BE814-9E29-4790-898B-AD7747053BAE}"/>
                    </a:ext>
                  </a:extLst>
                </p:cNvPr>
                <p:cNvSpPr>
                  <a:spLocks/>
                </p:cNvSpPr>
                <p:nvPr/>
              </p:nvSpPr>
              <p:spPr bwMode="auto">
                <a:xfrm>
                  <a:off x="6154738" y="1970088"/>
                  <a:ext cx="171450" cy="787400"/>
                </a:xfrm>
                <a:custGeom>
                  <a:avLst/>
                  <a:gdLst>
                    <a:gd name="T0" fmla="*/ 45 w 45"/>
                    <a:gd name="T1" fmla="*/ 161 h 207"/>
                    <a:gd name="T2" fmla="*/ 45 w 45"/>
                    <a:gd name="T3" fmla="*/ 12 h 207"/>
                    <a:gd name="T4" fmla="*/ 0 w 45"/>
                    <a:gd name="T5" fmla="*/ 26 h 207"/>
                    <a:gd name="T6" fmla="*/ 2 w 45"/>
                    <a:gd name="T7" fmla="*/ 207 h 207"/>
                    <a:gd name="T8" fmla="*/ 21 w 45"/>
                    <a:gd name="T9" fmla="*/ 207 h 207"/>
                  </a:gdLst>
                  <a:ahLst/>
                  <a:cxnLst>
                    <a:cxn ang="0">
                      <a:pos x="T0" y="T1"/>
                    </a:cxn>
                    <a:cxn ang="0">
                      <a:pos x="T2" y="T3"/>
                    </a:cxn>
                    <a:cxn ang="0">
                      <a:pos x="T4" y="T5"/>
                    </a:cxn>
                    <a:cxn ang="0">
                      <a:pos x="T6" y="T7"/>
                    </a:cxn>
                    <a:cxn ang="0">
                      <a:pos x="T8" y="T9"/>
                    </a:cxn>
                  </a:cxnLst>
                  <a:rect l="0" t="0" r="r" b="b"/>
                  <a:pathLst>
                    <a:path w="45" h="207">
                      <a:moveTo>
                        <a:pt x="45" y="161"/>
                      </a:moveTo>
                      <a:cubicBezTo>
                        <a:pt x="45" y="12"/>
                        <a:pt x="45" y="12"/>
                        <a:pt x="45" y="12"/>
                      </a:cubicBezTo>
                      <a:cubicBezTo>
                        <a:pt x="45" y="12"/>
                        <a:pt x="0" y="0"/>
                        <a:pt x="0" y="26"/>
                      </a:cubicBezTo>
                      <a:cubicBezTo>
                        <a:pt x="1" y="41"/>
                        <a:pt x="2" y="207"/>
                        <a:pt x="2" y="207"/>
                      </a:cubicBezTo>
                      <a:cubicBezTo>
                        <a:pt x="21" y="207"/>
                        <a:pt x="21" y="207"/>
                        <a:pt x="21" y="207"/>
                      </a:cubicBezTo>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Verdana"/>
                    <a:ea typeface="+mn-ea"/>
                    <a:cs typeface="+mn-cs"/>
                  </a:endParaRPr>
                </a:p>
              </p:txBody>
            </p:sp>
            <p:sp>
              <p:nvSpPr>
                <p:cNvPr id="76" name="Freeform 12">
                  <a:extLst>
                    <a:ext uri="{FF2B5EF4-FFF2-40B4-BE49-F238E27FC236}">
                      <a16:creationId xmlns:a16="http://schemas.microsoft.com/office/drawing/2014/main" id="{71E24212-8EBC-4D81-B547-6883B4B881D3}"/>
                    </a:ext>
                  </a:extLst>
                </p:cNvPr>
                <p:cNvSpPr>
                  <a:spLocks/>
                </p:cNvSpPr>
                <p:nvPr/>
              </p:nvSpPr>
              <p:spPr bwMode="auto">
                <a:xfrm>
                  <a:off x="5662613" y="2468563"/>
                  <a:ext cx="161925" cy="288925"/>
                </a:xfrm>
                <a:custGeom>
                  <a:avLst/>
                  <a:gdLst>
                    <a:gd name="T0" fmla="*/ 0 w 43"/>
                    <a:gd name="T1" fmla="*/ 20 h 76"/>
                    <a:gd name="T2" fmla="*/ 31 w 43"/>
                    <a:gd name="T3" fmla="*/ 6 h 76"/>
                    <a:gd name="T4" fmla="*/ 43 w 43"/>
                    <a:gd name="T5" fmla="*/ 0 h 76"/>
                    <a:gd name="T6" fmla="*/ 43 w 43"/>
                    <a:gd name="T7" fmla="*/ 76 h 76"/>
                    <a:gd name="T8" fmla="*/ 0 w 43"/>
                    <a:gd name="T9" fmla="*/ 76 h 76"/>
                    <a:gd name="T10" fmla="*/ 0 w 43"/>
                    <a:gd name="T11" fmla="*/ 32 h 76"/>
                    <a:gd name="T12" fmla="*/ 0 w 43"/>
                    <a:gd name="T13" fmla="*/ 20 h 76"/>
                  </a:gdLst>
                  <a:ahLst/>
                  <a:cxnLst>
                    <a:cxn ang="0">
                      <a:pos x="T0" y="T1"/>
                    </a:cxn>
                    <a:cxn ang="0">
                      <a:pos x="T2" y="T3"/>
                    </a:cxn>
                    <a:cxn ang="0">
                      <a:pos x="T4" y="T5"/>
                    </a:cxn>
                    <a:cxn ang="0">
                      <a:pos x="T6" y="T7"/>
                    </a:cxn>
                    <a:cxn ang="0">
                      <a:pos x="T8" y="T9"/>
                    </a:cxn>
                    <a:cxn ang="0">
                      <a:pos x="T10" y="T11"/>
                    </a:cxn>
                    <a:cxn ang="0">
                      <a:pos x="T12" y="T13"/>
                    </a:cxn>
                  </a:cxnLst>
                  <a:rect l="0" t="0" r="r" b="b"/>
                  <a:pathLst>
                    <a:path w="43" h="76">
                      <a:moveTo>
                        <a:pt x="0" y="20"/>
                      </a:moveTo>
                      <a:cubicBezTo>
                        <a:pt x="0" y="9"/>
                        <a:pt x="18" y="6"/>
                        <a:pt x="31" y="6"/>
                      </a:cubicBezTo>
                      <a:cubicBezTo>
                        <a:pt x="39" y="5"/>
                        <a:pt x="43" y="0"/>
                        <a:pt x="43" y="0"/>
                      </a:cubicBezTo>
                      <a:cubicBezTo>
                        <a:pt x="43" y="76"/>
                        <a:pt x="43" y="76"/>
                        <a:pt x="43" y="76"/>
                      </a:cubicBezTo>
                      <a:cubicBezTo>
                        <a:pt x="0" y="76"/>
                        <a:pt x="0" y="76"/>
                        <a:pt x="0" y="76"/>
                      </a:cubicBezTo>
                      <a:cubicBezTo>
                        <a:pt x="0" y="32"/>
                        <a:pt x="0" y="32"/>
                        <a:pt x="0" y="32"/>
                      </a:cubicBezTo>
                      <a:cubicBezTo>
                        <a:pt x="0" y="32"/>
                        <a:pt x="1" y="34"/>
                        <a:pt x="0" y="2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Verdana"/>
                    <a:ea typeface="+mn-ea"/>
                    <a:cs typeface="+mn-cs"/>
                  </a:endParaRPr>
                </a:p>
              </p:txBody>
            </p:sp>
            <p:sp>
              <p:nvSpPr>
                <p:cNvPr id="77" name="Rectangle 13">
                  <a:extLst>
                    <a:ext uri="{FF2B5EF4-FFF2-40B4-BE49-F238E27FC236}">
                      <a16:creationId xmlns:a16="http://schemas.microsoft.com/office/drawing/2014/main" id="{DE8F3B9B-78E2-466A-AF30-61904CEEDA22}"/>
                    </a:ext>
                  </a:extLst>
                </p:cNvPr>
                <p:cNvSpPr>
                  <a:spLocks noChangeArrowheads="1"/>
                </p:cNvSpPr>
                <p:nvPr/>
              </p:nvSpPr>
              <p:spPr bwMode="auto">
                <a:xfrm>
                  <a:off x="5600700" y="2719388"/>
                  <a:ext cx="638175" cy="76200"/>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Verdana"/>
                    <a:ea typeface="+mn-ea"/>
                    <a:cs typeface="+mn-cs"/>
                  </a:endParaRPr>
                </a:p>
              </p:txBody>
            </p:sp>
            <p:sp>
              <p:nvSpPr>
                <p:cNvPr id="78" name="Oval 14">
                  <a:extLst>
                    <a:ext uri="{FF2B5EF4-FFF2-40B4-BE49-F238E27FC236}">
                      <a16:creationId xmlns:a16="http://schemas.microsoft.com/office/drawing/2014/main" id="{71F48B3A-FCEC-4B20-BF17-CDB76D83FFB5}"/>
                    </a:ext>
                  </a:extLst>
                </p:cNvPr>
                <p:cNvSpPr>
                  <a:spLocks noChangeArrowheads="1"/>
                </p:cNvSpPr>
                <p:nvPr/>
              </p:nvSpPr>
              <p:spPr bwMode="auto">
                <a:xfrm>
                  <a:off x="6198236" y="2550244"/>
                  <a:ext cx="357504" cy="35575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Verdana"/>
                    <a:ea typeface="+mn-ea"/>
                    <a:cs typeface="+mn-cs"/>
                  </a:endParaRPr>
                </a:p>
              </p:txBody>
            </p:sp>
          </p:grpSp>
          <p:sp>
            <p:nvSpPr>
              <p:cNvPr id="73" name="Freeform 15">
                <a:extLst>
                  <a:ext uri="{FF2B5EF4-FFF2-40B4-BE49-F238E27FC236}">
                    <a16:creationId xmlns:a16="http://schemas.microsoft.com/office/drawing/2014/main" id="{8BF8A695-FDE9-4976-B515-6691F0FE777C}"/>
                  </a:ext>
                </a:extLst>
              </p:cNvPr>
              <p:cNvSpPr>
                <a:spLocks/>
              </p:cNvSpPr>
              <p:nvPr/>
            </p:nvSpPr>
            <p:spPr bwMode="auto">
              <a:xfrm>
                <a:off x="6251575" y="2646363"/>
                <a:ext cx="188913" cy="182562"/>
              </a:xfrm>
              <a:custGeom>
                <a:avLst/>
                <a:gdLst>
                  <a:gd name="T0" fmla="*/ 33 w 119"/>
                  <a:gd name="T1" fmla="*/ 0 h 115"/>
                  <a:gd name="T2" fmla="*/ 33 w 119"/>
                  <a:gd name="T3" fmla="*/ 39 h 115"/>
                  <a:gd name="T4" fmla="*/ 52 w 119"/>
                  <a:gd name="T5" fmla="*/ 39 h 115"/>
                  <a:gd name="T6" fmla="*/ 0 w 119"/>
                  <a:gd name="T7" fmla="*/ 89 h 115"/>
                  <a:gd name="T8" fmla="*/ 28 w 119"/>
                  <a:gd name="T9" fmla="*/ 115 h 115"/>
                  <a:gd name="T10" fmla="*/ 81 w 119"/>
                  <a:gd name="T11" fmla="*/ 62 h 115"/>
                  <a:gd name="T12" fmla="*/ 81 w 119"/>
                  <a:gd name="T13" fmla="*/ 84 h 115"/>
                  <a:gd name="T14" fmla="*/ 119 w 119"/>
                  <a:gd name="T15" fmla="*/ 84 h 115"/>
                  <a:gd name="T16" fmla="*/ 119 w 119"/>
                  <a:gd name="T17" fmla="*/ 0 h 115"/>
                  <a:gd name="T18" fmla="*/ 33 w 119"/>
                  <a:gd name="T19"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15">
                    <a:moveTo>
                      <a:pt x="33" y="0"/>
                    </a:moveTo>
                    <a:lnTo>
                      <a:pt x="33" y="39"/>
                    </a:lnTo>
                    <a:lnTo>
                      <a:pt x="52" y="39"/>
                    </a:lnTo>
                    <a:lnTo>
                      <a:pt x="0" y="89"/>
                    </a:lnTo>
                    <a:lnTo>
                      <a:pt x="28" y="115"/>
                    </a:lnTo>
                    <a:lnTo>
                      <a:pt x="81" y="62"/>
                    </a:lnTo>
                    <a:lnTo>
                      <a:pt x="81" y="84"/>
                    </a:lnTo>
                    <a:lnTo>
                      <a:pt x="119" y="84"/>
                    </a:lnTo>
                    <a:lnTo>
                      <a:pt x="119" y="0"/>
                    </a:lnTo>
                    <a:lnTo>
                      <a:pt x="33"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Verdana"/>
                  <a:ea typeface="+mn-ea"/>
                  <a:cs typeface="+mn-cs"/>
                </a:endParaRPr>
              </a:p>
            </p:txBody>
          </p:sp>
        </p:grpSp>
        <p:grpSp>
          <p:nvGrpSpPr>
            <p:cNvPr id="39" name="Group 28">
              <a:extLst>
                <a:ext uri="{FF2B5EF4-FFF2-40B4-BE49-F238E27FC236}">
                  <a16:creationId xmlns:a16="http://schemas.microsoft.com/office/drawing/2014/main" id="{9EC291DC-D8AC-4EF4-A014-86F4889C02A5}"/>
                </a:ext>
              </a:extLst>
            </p:cNvPr>
            <p:cNvGrpSpPr/>
            <p:nvPr/>
          </p:nvGrpSpPr>
          <p:grpSpPr>
            <a:xfrm flipH="1">
              <a:off x="5806625" y="2289603"/>
              <a:ext cx="481999" cy="379629"/>
              <a:chOff x="577849" y="2732089"/>
              <a:chExt cx="1085851" cy="965096"/>
            </a:xfrm>
          </p:grpSpPr>
          <p:sp>
            <p:nvSpPr>
              <p:cNvPr id="50" name="Freeform 5">
                <a:extLst>
                  <a:ext uri="{FF2B5EF4-FFF2-40B4-BE49-F238E27FC236}">
                    <a16:creationId xmlns:a16="http://schemas.microsoft.com/office/drawing/2014/main" id="{904F1516-2F6F-47E4-B1D4-BBEAFC808AD9}"/>
                  </a:ext>
                </a:extLst>
              </p:cNvPr>
              <p:cNvSpPr>
                <a:spLocks/>
              </p:cNvSpPr>
              <p:nvPr/>
            </p:nvSpPr>
            <p:spPr bwMode="auto">
              <a:xfrm>
                <a:off x="1346719" y="3060391"/>
                <a:ext cx="1887" cy="10378"/>
              </a:xfrm>
              <a:custGeom>
                <a:avLst/>
                <a:gdLst>
                  <a:gd name="T0" fmla="*/ 1 w 1"/>
                  <a:gd name="T1" fmla="*/ 9 h 9"/>
                  <a:gd name="T2" fmla="*/ 0 w 1"/>
                  <a:gd name="T3" fmla="*/ 0 h 9"/>
                  <a:gd name="T4" fmla="*/ 0 w 1"/>
                  <a:gd name="T5" fmla="*/ 0 h 9"/>
                  <a:gd name="T6" fmla="*/ 1 w 1"/>
                  <a:gd name="T7" fmla="*/ 9 h 9"/>
                </a:gdLst>
                <a:ahLst/>
                <a:cxnLst>
                  <a:cxn ang="0">
                    <a:pos x="T0" y="T1"/>
                  </a:cxn>
                  <a:cxn ang="0">
                    <a:pos x="T2" y="T3"/>
                  </a:cxn>
                  <a:cxn ang="0">
                    <a:pos x="T4" y="T5"/>
                  </a:cxn>
                  <a:cxn ang="0">
                    <a:pos x="T6" y="T7"/>
                  </a:cxn>
                </a:cxnLst>
                <a:rect l="0" t="0" r="r" b="b"/>
                <a:pathLst>
                  <a:path w="1" h="9">
                    <a:moveTo>
                      <a:pt x="1" y="9"/>
                    </a:moveTo>
                    <a:cubicBezTo>
                      <a:pt x="1" y="6"/>
                      <a:pt x="1" y="3"/>
                      <a:pt x="0" y="0"/>
                    </a:cubicBezTo>
                    <a:cubicBezTo>
                      <a:pt x="0" y="0"/>
                      <a:pt x="0" y="0"/>
                      <a:pt x="0" y="0"/>
                    </a:cubicBezTo>
                    <a:cubicBezTo>
                      <a:pt x="0" y="3"/>
                      <a:pt x="1" y="6"/>
                      <a:pt x="1" y="9"/>
                    </a:cubicBezTo>
                    <a:close/>
                  </a:path>
                </a:pathLst>
              </a:custGeom>
              <a:solidFill>
                <a:srgbClr val="FFF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dirty="0">
                  <a:ln>
                    <a:noFill/>
                  </a:ln>
                  <a:solidFill>
                    <a:srgbClr val="000000"/>
                  </a:solidFill>
                  <a:effectLst/>
                  <a:uLnTx/>
                  <a:uFillTx/>
                  <a:latin typeface="Verdana"/>
                  <a:ea typeface="+mn-ea"/>
                  <a:cs typeface="+mn-cs"/>
                </a:endParaRPr>
              </a:p>
            </p:txBody>
          </p:sp>
          <p:sp>
            <p:nvSpPr>
              <p:cNvPr id="51" name="Freeform 6">
                <a:extLst>
                  <a:ext uri="{FF2B5EF4-FFF2-40B4-BE49-F238E27FC236}">
                    <a16:creationId xmlns:a16="http://schemas.microsoft.com/office/drawing/2014/main" id="{7AC50CCB-4FF0-47E5-99D6-24EFE831DB34}"/>
                  </a:ext>
                </a:extLst>
              </p:cNvPr>
              <p:cNvSpPr>
                <a:spLocks/>
              </p:cNvSpPr>
              <p:nvPr/>
            </p:nvSpPr>
            <p:spPr bwMode="auto">
              <a:xfrm>
                <a:off x="1346719" y="3070769"/>
                <a:ext cx="1887" cy="33019"/>
              </a:xfrm>
              <a:custGeom>
                <a:avLst/>
                <a:gdLst>
                  <a:gd name="T0" fmla="*/ 1 w 1"/>
                  <a:gd name="T1" fmla="*/ 26 h 31"/>
                  <a:gd name="T2" fmla="*/ 1 w 1"/>
                  <a:gd name="T3" fmla="*/ 28 h 31"/>
                  <a:gd name="T4" fmla="*/ 0 w 1"/>
                  <a:gd name="T5" fmla="*/ 31 h 31"/>
                  <a:gd name="T6" fmla="*/ 1 w 1"/>
                  <a:gd name="T7" fmla="*/ 31 h 31"/>
                  <a:gd name="T8" fmla="*/ 1 w 1"/>
                  <a:gd name="T9" fmla="*/ 10 h 31"/>
                  <a:gd name="T10" fmla="*/ 1 w 1"/>
                  <a:gd name="T11" fmla="*/ 0 h 31"/>
                  <a:gd name="T12" fmla="*/ 1 w 1"/>
                  <a:gd name="T13" fmla="*/ 5 h 31"/>
                  <a:gd name="T14" fmla="*/ 1 w 1"/>
                  <a:gd name="T15" fmla="*/ 26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31">
                    <a:moveTo>
                      <a:pt x="1" y="26"/>
                    </a:moveTo>
                    <a:cubicBezTo>
                      <a:pt x="1" y="28"/>
                      <a:pt x="1" y="28"/>
                      <a:pt x="1" y="28"/>
                    </a:cubicBezTo>
                    <a:cubicBezTo>
                      <a:pt x="1" y="29"/>
                      <a:pt x="0" y="30"/>
                      <a:pt x="0" y="31"/>
                    </a:cubicBezTo>
                    <a:cubicBezTo>
                      <a:pt x="1" y="31"/>
                      <a:pt x="1" y="31"/>
                      <a:pt x="1" y="31"/>
                    </a:cubicBezTo>
                    <a:cubicBezTo>
                      <a:pt x="1" y="26"/>
                      <a:pt x="1" y="25"/>
                      <a:pt x="1" y="10"/>
                    </a:cubicBezTo>
                    <a:cubicBezTo>
                      <a:pt x="1" y="7"/>
                      <a:pt x="1" y="4"/>
                      <a:pt x="1" y="0"/>
                    </a:cubicBezTo>
                    <a:cubicBezTo>
                      <a:pt x="1" y="2"/>
                      <a:pt x="1" y="3"/>
                      <a:pt x="1" y="5"/>
                    </a:cubicBezTo>
                    <a:cubicBezTo>
                      <a:pt x="1" y="20"/>
                      <a:pt x="1" y="20"/>
                      <a:pt x="1" y="2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dirty="0">
                  <a:ln>
                    <a:noFill/>
                  </a:ln>
                  <a:solidFill>
                    <a:srgbClr val="000000"/>
                  </a:solidFill>
                  <a:effectLst/>
                  <a:uLnTx/>
                  <a:uFillTx/>
                  <a:latin typeface="Verdana"/>
                  <a:ea typeface="+mn-ea"/>
                  <a:cs typeface="+mn-cs"/>
                </a:endParaRPr>
              </a:p>
            </p:txBody>
          </p:sp>
          <p:sp>
            <p:nvSpPr>
              <p:cNvPr id="52" name="Freeform 7">
                <a:extLst>
                  <a:ext uri="{FF2B5EF4-FFF2-40B4-BE49-F238E27FC236}">
                    <a16:creationId xmlns:a16="http://schemas.microsoft.com/office/drawing/2014/main" id="{186FEE4C-0135-44AE-9F8A-1F7ADF5597EA}"/>
                  </a:ext>
                </a:extLst>
              </p:cNvPr>
              <p:cNvSpPr>
                <a:spLocks/>
              </p:cNvSpPr>
              <p:nvPr/>
            </p:nvSpPr>
            <p:spPr bwMode="auto">
              <a:xfrm>
                <a:off x="1343888" y="3060391"/>
                <a:ext cx="2830" cy="0"/>
              </a:xfrm>
              <a:custGeom>
                <a:avLst/>
                <a:gdLst>
                  <a:gd name="T0" fmla="*/ 3 w 3"/>
                  <a:gd name="T1" fmla="*/ 3 w 3"/>
                  <a:gd name="T2" fmla="*/ 0 w 3"/>
                  <a:gd name="T3" fmla="*/ 0 w 3"/>
                  <a:gd name="T4" fmla="*/ 3 w 3"/>
                </a:gdLst>
                <a:ahLst/>
                <a:cxnLst>
                  <a:cxn ang="0">
                    <a:pos x="T0" y="0"/>
                  </a:cxn>
                  <a:cxn ang="0">
                    <a:pos x="T1" y="0"/>
                  </a:cxn>
                  <a:cxn ang="0">
                    <a:pos x="T2" y="0"/>
                  </a:cxn>
                  <a:cxn ang="0">
                    <a:pos x="T3" y="0"/>
                  </a:cxn>
                  <a:cxn ang="0">
                    <a:pos x="T4" y="0"/>
                  </a:cxn>
                </a:cxnLst>
                <a:rect l="0" t="0" r="r" b="b"/>
                <a:pathLst>
                  <a:path w="3">
                    <a:moveTo>
                      <a:pt x="3" y="0"/>
                    </a:moveTo>
                    <a:cubicBezTo>
                      <a:pt x="3" y="0"/>
                      <a:pt x="3" y="0"/>
                      <a:pt x="3" y="0"/>
                    </a:cubicBezTo>
                    <a:cubicBezTo>
                      <a:pt x="0" y="0"/>
                      <a:pt x="0" y="0"/>
                      <a:pt x="0" y="0"/>
                    </a:cubicBezTo>
                    <a:cubicBezTo>
                      <a:pt x="0" y="0"/>
                      <a:pt x="0" y="0"/>
                      <a:pt x="0" y="0"/>
                    </a:cubicBez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dirty="0">
                  <a:ln>
                    <a:noFill/>
                  </a:ln>
                  <a:solidFill>
                    <a:srgbClr val="000000"/>
                  </a:solidFill>
                  <a:effectLst/>
                  <a:uLnTx/>
                  <a:uFillTx/>
                  <a:latin typeface="Verdana"/>
                  <a:ea typeface="+mn-ea"/>
                  <a:cs typeface="+mn-cs"/>
                </a:endParaRPr>
              </a:p>
            </p:txBody>
          </p:sp>
          <p:sp>
            <p:nvSpPr>
              <p:cNvPr id="53" name="Freeform 8">
                <a:extLst>
                  <a:ext uri="{FF2B5EF4-FFF2-40B4-BE49-F238E27FC236}">
                    <a16:creationId xmlns:a16="http://schemas.microsoft.com/office/drawing/2014/main" id="{98F8EB1B-9328-4144-8E9A-C1E782E723FF}"/>
                  </a:ext>
                </a:extLst>
              </p:cNvPr>
              <p:cNvSpPr>
                <a:spLocks/>
              </p:cNvSpPr>
              <p:nvPr/>
            </p:nvSpPr>
            <p:spPr bwMode="auto">
              <a:xfrm>
                <a:off x="577849" y="2732089"/>
                <a:ext cx="768869" cy="965096"/>
              </a:xfrm>
              <a:custGeom>
                <a:avLst/>
                <a:gdLst>
                  <a:gd name="T0" fmla="*/ 353 w 719"/>
                  <a:gd name="T1" fmla="*/ 542 h 899"/>
                  <a:gd name="T2" fmla="*/ 310 w 719"/>
                  <a:gd name="T3" fmla="*/ 599 h 899"/>
                  <a:gd name="T4" fmla="*/ 310 w 719"/>
                  <a:gd name="T5" fmla="*/ 509 h 899"/>
                  <a:gd name="T6" fmla="*/ 373 w 719"/>
                  <a:gd name="T7" fmla="*/ 466 h 899"/>
                  <a:gd name="T8" fmla="*/ 695 w 719"/>
                  <a:gd name="T9" fmla="*/ 466 h 899"/>
                  <a:gd name="T10" fmla="*/ 707 w 719"/>
                  <a:gd name="T11" fmla="*/ 426 h 899"/>
                  <a:gd name="T12" fmla="*/ 182 w 719"/>
                  <a:gd name="T13" fmla="*/ 448 h 899"/>
                  <a:gd name="T14" fmla="*/ 182 w 719"/>
                  <a:gd name="T15" fmla="*/ 359 h 899"/>
                  <a:gd name="T16" fmla="*/ 706 w 719"/>
                  <a:gd name="T17" fmla="*/ 386 h 899"/>
                  <a:gd name="T18" fmla="*/ 719 w 719"/>
                  <a:gd name="T19" fmla="*/ 346 h 899"/>
                  <a:gd name="T20" fmla="*/ 372 w 719"/>
                  <a:gd name="T21" fmla="*/ 346 h 899"/>
                  <a:gd name="T22" fmla="*/ 315 w 719"/>
                  <a:gd name="T23" fmla="*/ 303 h 899"/>
                  <a:gd name="T24" fmla="*/ 315 w 719"/>
                  <a:gd name="T25" fmla="*/ 214 h 899"/>
                  <a:gd name="T26" fmla="*/ 357 w 719"/>
                  <a:gd name="T27" fmla="*/ 274 h 899"/>
                  <a:gd name="T28" fmla="*/ 716 w 719"/>
                  <a:gd name="T29" fmla="*/ 306 h 899"/>
                  <a:gd name="T30" fmla="*/ 719 w 719"/>
                  <a:gd name="T31" fmla="*/ 306 h 899"/>
                  <a:gd name="T32" fmla="*/ 716 w 719"/>
                  <a:gd name="T33" fmla="*/ 266 h 899"/>
                  <a:gd name="T34" fmla="*/ 537 w 719"/>
                  <a:gd name="T35" fmla="*/ 266 h 899"/>
                  <a:gd name="T36" fmla="*/ 428 w 719"/>
                  <a:gd name="T37" fmla="*/ 173 h 899"/>
                  <a:gd name="T38" fmla="*/ 428 w 719"/>
                  <a:gd name="T39" fmla="*/ 84 h 899"/>
                  <a:gd name="T40" fmla="*/ 471 w 719"/>
                  <a:gd name="T41" fmla="*/ 143 h 899"/>
                  <a:gd name="T42" fmla="*/ 708 w 719"/>
                  <a:gd name="T43" fmla="*/ 226 h 899"/>
                  <a:gd name="T44" fmla="*/ 180 w 719"/>
                  <a:gd name="T45" fmla="*/ 96 h 899"/>
                  <a:gd name="T46" fmla="*/ 72 w 719"/>
                  <a:gd name="T47" fmla="*/ 326 h 899"/>
                  <a:gd name="T48" fmla="*/ 87 w 719"/>
                  <a:gd name="T49" fmla="*/ 374 h 899"/>
                  <a:gd name="T50" fmla="*/ 69 w 719"/>
                  <a:gd name="T51" fmla="*/ 412 h 899"/>
                  <a:gd name="T52" fmla="*/ 21 w 719"/>
                  <a:gd name="T53" fmla="*/ 526 h 899"/>
                  <a:gd name="T54" fmla="*/ 54 w 719"/>
                  <a:gd name="T55" fmla="*/ 538 h 899"/>
                  <a:gd name="T56" fmla="*/ 60 w 719"/>
                  <a:gd name="T57" fmla="*/ 574 h 899"/>
                  <a:gd name="T58" fmla="*/ 72 w 719"/>
                  <a:gd name="T59" fmla="*/ 643 h 899"/>
                  <a:gd name="T60" fmla="*/ 117 w 719"/>
                  <a:gd name="T61" fmla="*/ 729 h 899"/>
                  <a:gd name="T62" fmla="*/ 259 w 719"/>
                  <a:gd name="T63" fmla="*/ 899 h 899"/>
                  <a:gd name="T64" fmla="*/ 623 w 719"/>
                  <a:gd name="T65" fmla="*/ 879 h 899"/>
                  <a:gd name="T66" fmla="*/ 626 w 719"/>
                  <a:gd name="T67" fmla="*/ 610 h 899"/>
                  <a:gd name="T68" fmla="*/ 679 w 719"/>
                  <a:gd name="T69" fmla="*/ 506 h 899"/>
                  <a:gd name="T70" fmla="*/ 390 w 719"/>
                  <a:gd name="T71" fmla="*/ 506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19" h="899">
                    <a:moveTo>
                      <a:pt x="390" y="506"/>
                    </a:moveTo>
                    <a:cubicBezTo>
                      <a:pt x="353" y="542"/>
                      <a:pt x="353" y="542"/>
                      <a:pt x="353" y="542"/>
                    </a:cubicBezTo>
                    <a:cubicBezTo>
                      <a:pt x="354" y="546"/>
                      <a:pt x="355" y="550"/>
                      <a:pt x="355" y="554"/>
                    </a:cubicBezTo>
                    <a:cubicBezTo>
                      <a:pt x="355" y="579"/>
                      <a:pt x="335" y="599"/>
                      <a:pt x="310" y="599"/>
                    </a:cubicBezTo>
                    <a:cubicBezTo>
                      <a:pt x="285" y="599"/>
                      <a:pt x="265" y="579"/>
                      <a:pt x="265" y="554"/>
                    </a:cubicBezTo>
                    <a:cubicBezTo>
                      <a:pt x="265" y="529"/>
                      <a:pt x="285" y="509"/>
                      <a:pt x="310" y="509"/>
                    </a:cubicBezTo>
                    <a:cubicBezTo>
                      <a:pt x="316" y="509"/>
                      <a:pt x="321" y="511"/>
                      <a:pt x="326" y="513"/>
                    </a:cubicBezTo>
                    <a:cubicBezTo>
                      <a:pt x="373" y="466"/>
                      <a:pt x="373" y="466"/>
                      <a:pt x="373" y="466"/>
                    </a:cubicBezTo>
                    <a:cubicBezTo>
                      <a:pt x="671" y="466"/>
                      <a:pt x="671" y="466"/>
                      <a:pt x="671" y="466"/>
                    </a:cubicBezTo>
                    <a:cubicBezTo>
                      <a:pt x="695" y="466"/>
                      <a:pt x="695" y="466"/>
                      <a:pt x="695" y="466"/>
                    </a:cubicBezTo>
                    <a:cubicBezTo>
                      <a:pt x="699" y="453"/>
                      <a:pt x="703" y="439"/>
                      <a:pt x="707" y="426"/>
                    </a:cubicBezTo>
                    <a:cubicBezTo>
                      <a:pt x="707" y="426"/>
                      <a:pt x="707" y="426"/>
                      <a:pt x="707" y="426"/>
                    </a:cubicBezTo>
                    <a:cubicBezTo>
                      <a:pt x="221" y="426"/>
                      <a:pt x="221" y="426"/>
                      <a:pt x="221" y="426"/>
                    </a:cubicBezTo>
                    <a:cubicBezTo>
                      <a:pt x="213" y="439"/>
                      <a:pt x="199" y="448"/>
                      <a:pt x="182" y="448"/>
                    </a:cubicBezTo>
                    <a:cubicBezTo>
                      <a:pt x="157" y="448"/>
                      <a:pt x="137" y="428"/>
                      <a:pt x="137" y="404"/>
                    </a:cubicBezTo>
                    <a:cubicBezTo>
                      <a:pt x="137" y="379"/>
                      <a:pt x="157" y="359"/>
                      <a:pt x="182" y="359"/>
                    </a:cubicBezTo>
                    <a:cubicBezTo>
                      <a:pt x="200" y="359"/>
                      <a:pt x="216" y="370"/>
                      <a:pt x="223" y="386"/>
                    </a:cubicBezTo>
                    <a:cubicBezTo>
                      <a:pt x="706" y="386"/>
                      <a:pt x="706" y="386"/>
                      <a:pt x="706" y="386"/>
                    </a:cubicBezTo>
                    <a:cubicBezTo>
                      <a:pt x="715" y="386"/>
                      <a:pt x="715" y="386"/>
                      <a:pt x="715" y="386"/>
                    </a:cubicBezTo>
                    <a:cubicBezTo>
                      <a:pt x="717" y="373"/>
                      <a:pt x="719" y="359"/>
                      <a:pt x="719" y="346"/>
                    </a:cubicBezTo>
                    <a:cubicBezTo>
                      <a:pt x="706" y="346"/>
                      <a:pt x="706" y="346"/>
                      <a:pt x="706" y="346"/>
                    </a:cubicBezTo>
                    <a:cubicBezTo>
                      <a:pt x="372" y="346"/>
                      <a:pt x="372" y="346"/>
                      <a:pt x="372" y="346"/>
                    </a:cubicBezTo>
                    <a:cubicBezTo>
                      <a:pt x="328" y="302"/>
                      <a:pt x="328" y="302"/>
                      <a:pt x="328" y="302"/>
                    </a:cubicBezTo>
                    <a:cubicBezTo>
                      <a:pt x="324" y="303"/>
                      <a:pt x="319" y="303"/>
                      <a:pt x="315" y="303"/>
                    </a:cubicBezTo>
                    <a:cubicBezTo>
                      <a:pt x="290" y="303"/>
                      <a:pt x="270" y="283"/>
                      <a:pt x="270" y="259"/>
                    </a:cubicBezTo>
                    <a:cubicBezTo>
                      <a:pt x="270" y="234"/>
                      <a:pt x="290" y="214"/>
                      <a:pt x="315" y="214"/>
                    </a:cubicBezTo>
                    <a:cubicBezTo>
                      <a:pt x="339" y="214"/>
                      <a:pt x="360" y="234"/>
                      <a:pt x="360" y="259"/>
                    </a:cubicBezTo>
                    <a:cubicBezTo>
                      <a:pt x="360" y="264"/>
                      <a:pt x="358" y="269"/>
                      <a:pt x="357" y="274"/>
                    </a:cubicBezTo>
                    <a:cubicBezTo>
                      <a:pt x="388" y="306"/>
                      <a:pt x="388" y="306"/>
                      <a:pt x="388" y="306"/>
                    </a:cubicBezTo>
                    <a:cubicBezTo>
                      <a:pt x="716" y="306"/>
                      <a:pt x="716" y="306"/>
                      <a:pt x="716" y="306"/>
                    </a:cubicBezTo>
                    <a:cubicBezTo>
                      <a:pt x="719" y="306"/>
                      <a:pt x="719" y="306"/>
                      <a:pt x="719" y="306"/>
                    </a:cubicBezTo>
                    <a:cubicBezTo>
                      <a:pt x="719" y="306"/>
                      <a:pt x="719" y="306"/>
                      <a:pt x="719" y="306"/>
                    </a:cubicBezTo>
                    <a:cubicBezTo>
                      <a:pt x="719" y="306"/>
                      <a:pt x="719" y="306"/>
                      <a:pt x="719" y="306"/>
                    </a:cubicBezTo>
                    <a:cubicBezTo>
                      <a:pt x="719" y="292"/>
                      <a:pt x="718" y="279"/>
                      <a:pt x="716" y="266"/>
                    </a:cubicBezTo>
                    <a:cubicBezTo>
                      <a:pt x="708" y="266"/>
                      <a:pt x="708" y="266"/>
                      <a:pt x="708" y="266"/>
                    </a:cubicBezTo>
                    <a:cubicBezTo>
                      <a:pt x="537" y="266"/>
                      <a:pt x="537" y="266"/>
                      <a:pt x="537" y="266"/>
                    </a:cubicBezTo>
                    <a:cubicBezTo>
                      <a:pt x="442" y="171"/>
                      <a:pt x="442" y="171"/>
                      <a:pt x="442" y="171"/>
                    </a:cubicBezTo>
                    <a:cubicBezTo>
                      <a:pt x="438" y="173"/>
                      <a:pt x="433" y="173"/>
                      <a:pt x="428" y="173"/>
                    </a:cubicBezTo>
                    <a:cubicBezTo>
                      <a:pt x="404" y="173"/>
                      <a:pt x="384" y="153"/>
                      <a:pt x="384" y="129"/>
                    </a:cubicBezTo>
                    <a:cubicBezTo>
                      <a:pt x="384" y="104"/>
                      <a:pt x="404" y="84"/>
                      <a:pt x="428" y="84"/>
                    </a:cubicBezTo>
                    <a:cubicBezTo>
                      <a:pt x="453" y="84"/>
                      <a:pt x="473" y="104"/>
                      <a:pt x="473" y="129"/>
                    </a:cubicBezTo>
                    <a:cubicBezTo>
                      <a:pt x="473" y="134"/>
                      <a:pt x="472" y="139"/>
                      <a:pt x="471" y="143"/>
                    </a:cubicBezTo>
                    <a:cubicBezTo>
                      <a:pt x="553" y="226"/>
                      <a:pt x="553" y="226"/>
                      <a:pt x="553" y="226"/>
                    </a:cubicBezTo>
                    <a:cubicBezTo>
                      <a:pt x="708" y="226"/>
                      <a:pt x="708" y="226"/>
                      <a:pt x="708" y="226"/>
                    </a:cubicBezTo>
                    <a:cubicBezTo>
                      <a:pt x="665" y="65"/>
                      <a:pt x="508" y="36"/>
                      <a:pt x="505" y="36"/>
                    </a:cubicBezTo>
                    <a:cubicBezTo>
                      <a:pt x="485" y="34"/>
                      <a:pt x="301" y="0"/>
                      <a:pt x="180" y="96"/>
                    </a:cubicBezTo>
                    <a:cubicBezTo>
                      <a:pt x="114" y="147"/>
                      <a:pt x="78" y="221"/>
                      <a:pt x="72" y="320"/>
                    </a:cubicBezTo>
                    <a:cubicBezTo>
                      <a:pt x="72" y="320"/>
                      <a:pt x="72" y="323"/>
                      <a:pt x="72" y="326"/>
                    </a:cubicBezTo>
                    <a:cubicBezTo>
                      <a:pt x="69" y="338"/>
                      <a:pt x="66" y="361"/>
                      <a:pt x="84" y="374"/>
                    </a:cubicBezTo>
                    <a:cubicBezTo>
                      <a:pt x="84" y="374"/>
                      <a:pt x="84" y="374"/>
                      <a:pt x="87" y="374"/>
                    </a:cubicBezTo>
                    <a:cubicBezTo>
                      <a:pt x="87" y="377"/>
                      <a:pt x="87" y="377"/>
                      <a:pt x="90" y="377"/>
                    </a:cubicBezTo>
                    <a:cubicBezTo>
                      <a:pt x="90" y="380"/>
                      <a:pt x="90" y="389"/>
                      <a:pt x="69" y="412"/>
                    </a:cubicBezTo>
                    <a:cubicBezTo>
                      <a:pt x="66" y="421"/>
                      <a:pt x="60" y="427"/>
                      <a:pt x="54" y="436"/>
                    </a:cubicBezTo>
                    <a:cubicBezTo>
                      <a:pt x="27" y="472"/>
                      <a:pt x="0" y="508"/>
                      <a:pt x="21" y="526"/>
                    </a:cubicBezTo>
                    <a:cubicBezTo>
                      <a:pt x="21" y="526"/>
                      <a:pt x="21" y="526"/>
                      <a:pt x="24" y="526"/>
                    </a:cubicBezTo>
                    <a:cubicBezTo>
                      <a:pt x="30" y="529"/>
                      <a:pt x="42" y="535"/>
                      <a:pt x="54" y="538"/>
                    </a:cubicBezTo>
                    <a:cubicBezTo>
                      <a:pt x="54" y="538"/>
                      <a:pt x="54" y="538"/>
                      <a:pt x="63" y="541"/>
                    </a:cubicBezTo>
                    <a:cubicBezTo>
                      <a:pt x="66" y="544"/>
                      <a:pt x="69" y="553"/>
                      <a:pt x="60" y="574"/>
                    </a:cubicBezTo>
                    <a:cubicBezTo>
                      <a:pt x="51" y="589"/>
                      <a:pt x="57" y="594"/>
                      <a:pt x="69" y="607"/>
                    </a:cubicBezTo>
                    <a:cubicBezTo>
                      <a:pt x="63" y="616"/>
                      <a:pt x="57" y="628"/>
                      <a:pt x="72" y="643"/>
                    </a:cubicBezTo>
                    <a:cubicBezTo>
                      <a:pt x="72" y="654"/>
                      <a:pt x="69" y="690"/>
                      <a:pt x="84" y="712"/>
                    </a:cubicBezTo>
                    <a:cubicBezTo>
                      <a:pt x="93" y="720"/>
                      <a:pt x="102" y="726"/>
                      <a:pt x="117" y="729"/>
                    </a:cubicBezTo>
                    <a:cubicBezTo>
                      <a:pt x="162" y="732"/>
                      <a:pt x="259" y="744"/>
                      <a:pt x="250" y="890"/>
                    </a:cubicBezTo>
                    <a:cubicBezTo>
                      <a:pt x="250" y="896"/>
                      <a:pt x="253" y="899"/>
                      <a:pt x="259" y="899"/>
                    </a:cubicBezTo>
                    <a:cubicBezTo>
                      <a:pt x="614" y="899"/>
                      <a:pt x="614" y="899"/>
                      <a:pt x="614" y="899"/>
                    </a:cubicBezTo>
                    <a:cubicBezTo>
                      <a:pt x="620" y="899"/>
                      <a:pt x="623" y="881"/>
                      <a:pt x="623" y="879"/>
                    </a:cubicBezTo>
                    <a:cubicBezTo>
                      <a:pt x="617" y="821"/>
                      <a:pt x="602" y="675"/>
                      <a:pt x="605" y="648"/>
                    </a:cubicBezTo>
                    <a:cubicBezTo>
                      <a:pt x="608" y="639"/>
                      <a:pt x="617" y="628"/>
                      <a:pt x="626" y="610"/>
                    </a:cubicBezTo>
                    <a:cubicBezTo>
                      <a:pt x="636" y="592"/>
                      <a:pt x="649" y="570"/>
                      <a:pt x="661" y="546"/>
                    </a:cubicBezTo>
                    <a:cubicBezTo>
                      <a:pt x="667" y="533"/>
                      <a:pt x="673" y="520"/>
                      <a:pt x="679" y="506"/>
                    </a:cubicBezTo>
                    <a:cubicBezTo>
                      <a:pt x="638" y="506"/>
                      <a:pt x="638" y="506"/>
                      <a:pt x="638" y="506"/>
                    </a:cubicBezTo>
                    <a:lnTo>
                      <a:pt x="390" y="506"/>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dirty="0">
                  <a:ln>
                    <a:noFill/>
                  </a:ln>
                  <a:solidFill>
                    <a:srgbClr val="000000"/>
                  </a:solidFill>
                  <a:effectLst/>
                  <a:uLnTx/>
                  <a:uFillTx/>
                  <a:latin typeface="Verdana"/>
                  <a:ea typeface="+mn-ea"/>
                  <a:cs typeface="+mn-cs"/>
                </a:endParaRPr>
              </a:p>
            </p:txBody>
          </p:sp>
          <p:sp>
            <p:nvSpPr>
              <p:cNvPr id="54" name="Freeform 9">
                <a:extLst>
                  <a:ext uri="{FF2B5EF4-FFF2-40B4-BE49-F238E27FC236}">
                    <a16:creationId xmlns:a16="http://schemas.microsoft.com/office/drawing/2014/main" id="{D0E0B346-1C7E-44B8-A7FC-04AED26ABEF7}"/>
                  </a:ext>
                </a:extLst>
              </p:cNvPr>
              <p:cNvSpPr>
                <a:spLocks/>
              </p:cNvSpPr>
              <p:nvPr/>
            </p:nvSpPr>
            <p:spPr bwMode="auto">
              <a:xfrm>
                <a:off x="1321247" y="3232090"/>
                <a:ext cx="1887" cy="0"/>
              </a:xfrm>
              <a:custGeom>
                <a:avLst/>
                <a:gdLst>
                  <a:gd name="T0" fmla="*/ 0 w 2"/>
                  <a:gd name="T1" fmla="*/ 0 w 2"/>
                  <a:gd name="T2" fmla="*/ 2 w 2"/>
                  <a:gd name="T3" fmla="*/ 2 w 2"/>
                  <a:gd name="T4" fmla="*/ 0 w 2"/>
                </a:gdLst>
                <a:ahLst/>
                <a:cxnLst>
                  <a:cxn ang="0">
                    <a:pos x="T0" y="0"/>
                  </a:cxn>
                  <a:cxn ang="0">
                    <a:pos x="T1" y="0"/>
                  </a:cxn>
                  <a:cxn ang="0">
                    <a:pos x="T2" y="0"/>
                  </a:cxn>
                  <a:cxn ang="0">
                    <a:pos x="T3" y="0"/>
                  </a:cxn>
                  <a:cxn ang="0">
                    <a:pos x="T4" y="0"/>
                  </a:cxn>
                </a:cxnLst>
                <a:rect l="0" t="0" r="r" b="b"/>
                <a:pathLst>
                  <a:path w="2">
                    <a:moveTo>
                      <a:pt x="0" y="0"/>
                    </a:moveTo>
                    <a:cubicBezTo>
                      <a:pt x="0" y="0"/>
                      <a:pt x="0" y="0"/>
                      <a:pt x="0" y="0"/>
                    </a:cubicBezTo>
                    <a:cubicBezTo>
                      <a:pt x="2" y="0"/>
                      <a:pt x="2" y="0"/>
                      <a:pt x="2" y="0"/>
                    </a:cubicBezTo>
                    <a:cubicBezTo>
                      <a:pt x="2" y="0"/>
                      <a:pt x="2" y="0"/>
                      <a:pt x="2" y="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dirty="0">
                  <a:ln>
                    <a:noFill/>
                  </a:ln>
                  <a:solidFill>
                    <a:srgbClr val="000000"/>
                  </a:solidFill>
                  <a:effectLst/>
                  <a:uLnTx/>
                  <a:uFillTx/>
                  <a:latin typeface="Verdana"/>
                  <a:ea typeface="+mn-ea"/>
                  <a:cs typeface="+mn-cs"/>
                </a:endParaRPr>
              </a:p>
            </p:txBody>
          </p:sp>
          <p:sp>
            <p:nvSpPr>
              <p:cNvPr id="55" name="Freeform 10">
                <a:extLst>
                  <a:ext uri="{FF2B5EF4-FFF2-40B4-BE49-F238E27FC236}">
                    <a16:creationId xmlns:a16="http://schemas.microsoft.com/office/drawing/2014/main" id="{AC06A9E2-8110-4C93-A60C-ACB22D1A4437}"/>
                  </a:ext>
                </a:extLst>
              </p:cNvPr>
              <p:cNvSpPr>
                <a:spLocks/>
              </p:cNvSpPr>
              <p:nvPr/>
            </p:nvSpPr>
            <p:spPr bwMode="auto">
              <a:xfrm>
                <a:off x="1295775" y="3232090"/>
                <a:ext cx="25472" cy="0"/>
              </a:xfrm>
              <a:custGeom>
                <a:avLst/>
                <a:gdLst>
                  <a:gd name="T0" fmla="*/ 0 w 24"/>
                  <a:gd name="T1" fmla="*/ 0 w 24"/>
                  <a:gd name="T2" fmla="*/ 24 w 24"/>
                  <a:gd name="T3" fmla="*/ 24 w 24"/>
                  <a:gd name="T4" fmla="*/ 0 w 24"/>
                </a:gdLst>
                <a:ahLst/>
                <a:cxnLst>
                  <a:cxn ang="0">
                    <a:pos x="T0" y="0"/>
                  </a:cxn>
                  <a:cxn ang="0">
                    <a:pos x="T1" y="0"/>
                  </a:cxn>
                  <a:cxn ang="0">
                    <a:pos x="T2" y="0"/>
                  </a:cxn>
                  <a:cxn ang="0">
                    <a:pos x="T3" y="0"/>
                  </a:cxn>
                  <a:cxn ang="0">
                    <a:pos x="T4" y="0"/>
                  </a:cxn>
                </a:cxnLst>
                <a:rect l="0" t="0" r="r" b="b"/>
                <a:pathLst>
                  <a:path w="24">
                    <a:moveTo>
                      <a:pt x="0" y="0"/>
                    </a:moveTo>
                    <a:cubicBezTo>
                      <a:pt x="0" y="0"/>
                      <a:pt x="0" y="0"/>
                      <a:pt x="0" y="0"/>
                    </a:cubicBezTo>
                    <a:cubicBezTo>
                      <a:pt x="24" y="0"/>
                      <a:pt x="24" y="0"/>
                      <a:pt x="24" y="0"/>
                    </a:cubicBezTo>
                    <a:cubicBezTo>
                      <a:pt x="24" y="0"/>
                      <a:pt x="24" y="0"/>
                      <a:pt x="24" y="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dirty="0">
                  <a:ln>
                    <a:noFill/>
                  </a:ln>
                  <a:solidFill>
                    <a:srgbClr val="000000"/>
                  </a:solidFill>
                  <a:effectLst/>
                  <a:uLnTx/>
                  <a:uFillTx/>
                  <a:latin typeface="Verdana"/>
                  <a:ea typeface="+mn-ea"/>
                  <a:cs typeface="+mn-cs"/>
                </a:endParaRPr>
              </a:p>
            </p:txBody>
          </p:sp>
          <p:sp>
            <p:nvSpPr>
              <p:cNvPr id="56" name="Freeform 11">
                <a:extLst>
                  <a:ext uri="{FF2B5EF4-FFF2-40B4-BE49-F238E27FC236}">
                    <a16:creationId xmlns:a16="http://schemas.microsoft.com/office/drawing/2014/main" id="{6DF6F1DB-C076-47B0-B69A-FA8564DB2E62}"/>
                  </a:ext>
                </a:extLst>
              </p:cNvPr>
              <p:cNvSpPr>
                <a:spLocks/>
              </p:cNvSpPr>
              <p:nvPr/>
            </p:nvSpPr>
            <p:spPr bwMode="auto">
              <a:xfrm>
                <a:off x="1304265" y="3275486"/>
                <a:ext cx="4717" cy="0"/>
              </a:xfrm>
              <a:custGeom>
                <a:avLst/>
                <a:gdLst>
                  <a:gd name="T0" fmla="*/ 4 w 4"/>
                  <a:gd name="T1" fmla="*/ 4 w 4"/>
                  <a:gd name="T2" fmla="*/ 0 w 4"/>
                  <a:gd name="T3" fmla="*/ 0 w 4"/>
                  <a:gd name="T4" fmla="*/ 4 w 4"/>
                </a:gdLst>
                <a:ahLst/>
                <a:cxnLst>
                  <a:cxn ang="0">
                    <a:pos x="T0" y="0"/>
                  </a:cxn>
                  <a:cxn ang="0">
                    <a:pos x="T1" y="0"/>
                  </a:cxn>
                  <a:cxn ang="0">
                    <a:pos x="T2" y="0"/>
                  </a:cxn>
                  <a:cxn ang="0">
                    <a:pos x="T3" y="0"/>
                  </a:cxn>
                  <a:cxn ang="0">
                    <a:pos x="T4" y="0"/>
                  </a:cxn>
                </a:cxnLst>
                <a:rect l="0" t="0" r="r" b="b"/>
                <a:pathLst>
                  <a:path w="4">
                    <a:moveTo>
                      <a:pt x="4" y="0"/>
                    </a:moveTo>
                    <a:cubicBezTo>
                      <a:pt x="4" y="0"/>
                      <a:pt x="4" y="0"/>
                      <a:pt x="4" y="0"/>
                    </a:cubicBezTo>
                    <a:cubicBezTo>
                      <a:pt x="0" y="0"/>
                      <a:pt x="0" y="0"/>
                      <a:pt x="0" y="0"/>
                    </a:cubicBezTo>
                    <a:cubicBezTo>
                      <a:pt x="0" y="0"/>
                      <a:pt x="0" y="0"/>
                      <a:pt x="0" y="0"/>
                    </a:cubicBez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dirty="0">
                  <a:ln>
                    <a:noFill/>
                  </a:ln>
                  <a:solidFill>
                    <a:srgbClr val="000000"/>
                  </a:solidFill>
                  <a:effectLst/>
                  <a:uLnTx/>
                  <a:uFillTx/>
                  <a:latin typeface="Verdana"/>
                  <a:ea typeface="+mn-ea"/>
                  <a:cs typeface="+mn-cs"/>
                </a:endParaRPr>
              </a:p>
            </p:txBody>
          </p:sp>
          <p:sp>
            <p:nvSpPr>
              <p:cNvPr id="57" name="Freeform 12">
                <a:extLst>
                  <a:ext uri="{FF2B5EF4-FFF2-40B4-BE49-F238E27FC236}">
                    <a16:creationId xmlns:a16="http://schemas.microsoft.com/office/drawing/2014/main" id="{C1770CB9-F89B-4F26-8835-60BA8FA82BFE}"/>
                  </a:ext>
                </a:extLst>
              </p:cNvPr>
              <p:cNvSpPr>
                <a:spLocks/>
              </p:cNvSpPr>
              <p:nvPr/>
            </p:nvSpPr>
            <p:spPr bwMode="auto">
              <a:xfrm>
                <a:off x="1260869" y="3275486"/>
                <a:ext cx="43396" cy="0"/>
              </a:xfrm>
              <a:custGeom>
                <a:avLst/>
                <a:gdLst>
                  <a:gd name="T0" fmla="*/ 0 w 41"/>
                  <a:gd name="T1" fmla="*/ 41 w 41"/>
                  <a:gd name="T2" fmla="*/ 41 w 41"/>
                  <a:gd name="T3" fmla="*/ 0 w 41"/>
                  <a:gd name="T4" fmla="*/ 0 w 41"/>
                </a:gdLst>
                <a:ahLst/>
                <a:cxnLst>
                  <a:cxn ang="0">
                    <a:pos x="T0" y="0"/>
                  </a:cxn>
                  <a:cxn ang="0">
                    <a:pos x="T1" y="0"/>
                  </a:cxn>
                  <a:cxn ang="0">
                    <a:pos x="T2" y="0"/>
                  </a:cxn>
                  <a:cxn ang="0">
                    <a:pos x="T3" y="0"/>
                  </a:cxn>
                  <a:cxn ang="0">
                    <a:pos x="T4" y="0"/>
                  </a:cxn>
                </a:cxnLst>
                <a:rect l="0" t="0" r="r" b="b"/>
                <a:pathLst>
                  <a:path w="41">
                    <a:moveTo>
                      <a:pt x="0" y="0"/>
                    </a:moveTo>
                    <a:cubicBezTo>
                      <a:pt x="41" y="0"/>
                      <a:pt x="41" y="0"/>
                      <a:pt x="41" y="0"/>
                    </a:cubicBezTo>
                    <a:cubicBezTo>
                      <a:pt x="41" y="0"/>
                      <a:pt x="41" y="0"/>
                      <a:pt x="41"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dirty="0">
                  <a:ln>
                    <a:noFill/>
                  </a:ln>
                  <a:solidFill>
                    <a:srgbClr val="000000"/>
                  </a:solidFill>
                  <a:effectLst/>
                  <a:uLnTx/>
                  <a:uFillTx/>
                  <a:latin typeface="Verdana"/>
                  <a:ea typeface="+mn-ea"/>
                  <a:cs typeface="+mn-cs"/>
                </a:endParaRPr>
              </a:p>
            </p:txBody>
          </p:sp>
          <p:sp>
            <p:nvSpPr>
              <p:cNvPr id="58" name="Freeform 13">
                <a:extLst>
                  <a:ext uri="{FF2B5EF4-FFF2-40B4-BE49-F238E27FC236}">
                    <a16:creationId xmlns:a16="http://schemas.microsoft.com/office/drawing/2014/main" id="{11530134-79BA-4BDE-84BB-0CE03B3C1B4C}"/>
                  </a:ext>
                </a:extLst>
              </p:cNvPr>
              <p:cNvSpPr>
                <a:spLocks/>
              </p:cNvSpPr>
              <p:nvPr/>
            </p:nvSpPr>
            <p:spPr bwMode="auto">
              <a:xfrm>
                <a:off x="1009925" y="2843410"/>
                <a:ext cx="52830" cy="52830"/>
              </a:xfrm>
              <a:custGeom>
                <a:avLst/>
                <a:gdLst>
                  <a:gd name="T0" fmla="*/ 49 w 49"/>
                  <a:gd name="T1" fmla="*/ 21 h 49"/>
                  <a:gd name="T2" fmla="*/ 24 w 49"/>
                  <a:gd name="T3" fmla="*/ 0 h 49"/>
                  <a:gd name="T4" fmla="*/ 0 w 49"/>
                  <a:gd name="T5" fmla="*/ 25 h 49"/>
                  <a:gd name="T6" fmla="*/ 20 w 49"/>
                  <a:gd name="T7" fmla="*/ 49 h 49"/>
                  <a:gd name="T8" fmla="*/ 24 w 49"/>
                  <a:gd name="T9" fmla="*/ 49 h 49"/>
                  <a:gd name="T10" fmla="*/ 49 w 49"/>
                  <a:gd name="T11" fmla="*/ 25 h 49"/>
                  <a:gd name="T12" fmla="*/ 49 w 49"/>
                  <a:gd name="T13" fmla="*/ 21 h 49"/>
                </a:gdLst>
                <a:ahLst/>
                <a:cxnLst>
                  <a:cxn ang="0">
                    <a:pos x="T0" y="T1"/>
                  </a:cxn>
                  <a:cxn ang="0">
                    <a:pos x="T2" y="T3"/>
                  </a:cxn>
                  <a:cxn ang="0">
                    <a:pos x="T4" y="T5"/>
                  </a:cxn>
                  <a:cxn ang="0">
                    <a:pos x="T6" y="T7"/>
                  </a:cxn>
                  <a:cxn ang="0">
                    <a:pos x="T8" y="T9"/>
                  </a:cxn>
                  <a:cxn ang="0">
                    <a:pos x="T10" y="T11"/>
                  </a:cxn>
                  <a:cxn ang="0">
                    <a:pos x="T12" y="T13"/>
                  </a:cxn>
                </a:cxnLst>
                <a:rect l="0" t="0" r="r" b="b"/>
                <a:pathLst>
                  <a:path w="49" h="49">
                    <a:moveTo>
                      <a:pt x="49" y="21"/>
                    </a:moveTo>
                    <a:cubicBezTo>
                      <a:pt x="47" y="9"/>
                      <a:pt x="37" y="0"/>
                      <a:pt x="24" y="0"/>
                    </a:cubicBezTo>
                    <a:cubicBezTo>
                      <a:pt x="11" y="0"/>
                      <a:pt x="0" y="11"/>
                      <a:pt x="0" y="25"/>
                    </a:cubicBezTo>
                    <a:cubicBezTo>
                      <a:pt x="0" y="37"/>
                      <a:pt x="8" y="47"/>
                      <a:pt x="20" y="49"/>
                    </a:cubicBezTo>
                    <a:cubicBezTo>
                      <a:pt x="21" y="49"/>
                      <a:pt x="23" y="49"/>
                      <a:pt x="24" y="49"/>
                    </a:cubicBezTo>
                    <a:cubicBezTo>
                      <a:pt x="38" y="49"/>
                      <a:pt x="49" y="38"/>
                      <a:pt x="49" y="25"/>
                    </a:cubicBezTo>
                    <a:cubicBezTo>
                      <a:pt x="49" y="24"/>
                      <a:pt x="49" y="23"/>
                      <a:pt x="49" y="21"/>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dirty="0">
                  <a:ln>
                    <a:noFill/>
                  </a:ln>
                  <a:solidFill>
                    <a:srgbClr val="000000"/>
                  </a:solidFill>
                  <a:effectLst/>
                  <a:uLnTx/>
                  <a:uFillTx/>
                  <a:latin typeface="Verdana"/>
                  <a:ea typeface="+mn-ea"/>
                  <a:cs typeface="+mn-cs"/>
                </a:endParaRPr>
              </a:p>
            </p:txBody>
          </p:sp>
          <p:sp>
            <p:nvSpPr>
              <p:cNvPr id="59" name="Freeform 14">
                <a:extLst>
                  <a:ext uri="{FF2B5EF4-FFF2-40B4-BE49-F238E27FC236}">
                    <a16:creationId xmlns:a16="http://schemas.microsoft.com/office/drawing/2014/main" id="{46E16C03-DB0D-44B5-98A6-654F8FF68C72}"/>
                  </a:ext>
                </a:extLst>
              </p:cNvPr>
              <p:cNvSpPr>
                <a:spLocks noEditPoints="1"/>
              </p:cNvSpPr>
              <p:nvPr/>
            </p:nvSpPr>
            <p:spPr bwMode="auto">
              <a:xfrm>
                <a:off x="989171" y="2822655"/>
                <a:ext cx="354717" cy="195284"/>
              </a:xfrm>
              <a:custGeom>
                <a:avLst/>
                <a:gdLst>
                  <a:gd name="T0" fmla="*/ 324 w 332"/>
                  <a:gd name="T1" fmla="*/ 142 h 182"/>
                  <a:gd name="T2" fmla="*/ 169 w 332"/>
                  <a:gd name="T3" fmla="*/ 142 h 182"/>
                  <a:gd name="T4" fmla="*/ 87 w 332"/>
                  <a:gd name="T5" fmla="*/ 59 h 182"/>
                  <a:gd name="T6" fmla="*/ 89 w 332"/>
                  <a:gd name="T7" fmla="*/ 45 h 182"/>
                  <a:gd name="T8" fmla="*/ 44 w 332"/>
                  <a:gd name="T9" fmla="*/ 0 h 182"/>
                  <a:gd name="T10" fmla="*/ 0 w 332"/>
                  <a:gd name="T11" fmla="*/ 45 h 182"/>
                  <a:gd name="T12" fmla="*/ 44 w 332"/>
                  <a:gd name="T13" fmla="*/ 89 h 182"/>
                  <a:gd name="T14" fmla="*/ 58 w 332"/>
                  <a:gd name="T15" fmla="*/ 87 h 182"/>
                  <a:gd name="T16" fmla="*/ 153 w 332"/>
                  <a:gd name="T17" fmla="*/ 182 h 182"/>
                  <a:gd name="T18" fmla="*/ 324 w 332"/>
                  <a:gd name="T19" fmla="*/ 182 h 182"/>
                  <a:gd name="T20" fmla="*/ 332 w 332"/>
                  <a:gd name="T21" fmla="*/ 182 h 182"/>
                  <a:gd name="T22" fmla="*/ 324 w 332"/>
                  <a:gd name="T23" fmla="*/ 142 h 182"/>
                  <a:gd name="T24" fmla="*/ 40 w 332"/>
                  <a:gd name="T25" fmla="*/ 69 h 182"/>
                  <a:gd name="T26" fmla="*/ 20 w 332"/>
                  <a:gd name="T27" fmla="*/ 45 h 182"/>
                  <a:gd name="T28" fmla="*/ 44 w 332"/>
                  <a:gd name="T29" fmla="*/ 20 h 182"/>
                  <a:gd name="T30" fmla="*/ 69 w 332"/>
                  <a:gd name="T31" fmla="*/ 41 h 182"/>
                  <a:gd name="T32" fmla="*/ 69 w 332"/>
                  <a:gd name="T33" fmla="*/ 45 h 182"/>
                  <a:gd name="T34" fmla="*/ 44 w 332"/>
                  <a:gd name="T35" fmla="*/ 69 h 182"/>
                  <a:gd name="T36" fmla="*/ 40 w 332"/>
                  <a:gd name="T37" fmla="*/ 69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2" h="182">
                    <a:moveTo>
                      <a:pt x="324" y="142"/>
                    </a:moveTo>
                    <a:cubicBezTo>
                      <a:pt x="169" y="142"/>
                      <a:pt x="169" y="142"/>
                      <a:pt x="169" y="142"/>
                    </a:cubicBezTo>
                    <a:cubicBezTo>
                      <a:pt x="87" y="59"/>
                      <a:pt x="87" y="59"/>
                      <a:pt x="87" y="59"/>
                    </a:cubicBezTo>
                    <a:cubicBezTo>
                      <a:pt x="88" y="55"/>
                      <a:pt x="89" y="50"/>
                      <a:pt x="89" y="45"/>
                    </a:cubicBezTo>
                    <a:cubicBezTo>
                      <a:pt x="89" y="20"/>
                      <a:pt x="69" y="0"/>
                      <a:pt x="44" y="0"/>
                    </a:cubicBezTo>
                    <a:cubicBezTo>
                      <a:pt x="20" y="0"/>
                      <a:pt x="0" y="20"/>
                      <a:pt x="0" y="45"/>
                    </a:cubicBezTo>
                    <a:cubicBezTo>
                      <a:pt x="0" y="69"/>
                      <a:pt x="20" y="89"/>
                      <a:pt x="44" y="89"/>
                    </a:cubicBezTo>
                    <a:cubicBezTo>
                      <a:pt x="49" y="89"/>
                      <a:pt x="54" y="89"/>
                      <a:pt x="58" y="87"/>
                    </a:cubicBezTo>
                    <a:cubicBezTo>
                      <a:pt x="153" y="182"/>
                      <a:pt x="153" y="182"/>
                      <a:pt x="153" y="182"/>
                    </a:cubicBezTo>
                    <a:cubicBezTo>
                      <a:pt x="324" y="182"/>
                      <a:pt x="324" y="182"/>
                      <a:pt x="324" y="182"/>
                    </a:cubicBezTo>
                    <a:cubicBezTo>
                      <a:pt x="332" y="182"/>
                      <a:pt x="332" y="182"/>
                      <a:pt x="332" y="182"/>
                    </a:cubicBezTo>
                    <a:cubicBezTo>
                      <a:pt x="330" y="168"/>
                      <a:pt x="328" y="155"/>
                      <a:pt x="324" y="142"/>
                    </a:cubicBezTo>
                    <a:close/>
                    <a:moveTo>
                      <a:pt x="40" y="69"/>
                    </a:moveTo>
                    <a:cubicBezTo>
                      <a:pt x="28" y="67"/>
                      <a:pt x="20" y="57"/>
                      <a:pt x="20" y="45"/>
                    </a:cubicBezTo>
                    <a:cubicBezTo>
                      <a:pt x="20" y="31"/>
                      <a:pt x="31" y="20"/>
                      <a:pt x="44" y="20"/>
                    </a:cubicBezTo>
                    <a:cubicBezTo>
                      <a:pt x="57" y="20"/>
                      <a:pt x="67" y="29"/>
                      <a:pt x="69" y="41"/>
                    </a:cubicBezTo>
                    <a:cubicBezTo>
                      <a:pt x="69" y="43"/>
                      <a:pt x="69" y="44"/>
                      <a:pt x="69" y="45"/>
                    </a:cubicBezTo>
                    <a:cubicBezTo>
                      <a:pt x="69" y="58"/>
                      <a:pt x="58" y="69"/>
                      <a:pt x="44" y="69"/>
                    </a:cubicBezTo>
                    <a:cubicBezTo>
                      <a:pt x="43" y="69"/>
                      <a:pt x="41" y="69"/>
                      <a:pt x="40" y="6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dirty="0">
                  <a:ln>
                    <a:noFill/>
                  </a:ln>
                  <a:solidFill>
                    <a:srgbClr val="000000"/>
                  </a:solidFill>
                  <a:effectLst/>
                  <a:uLnTx/>
                  <a:uFillTx/>
                  <a:latin typeface="Verdana"/>
                  <a:ea typeface="+mn-ea"/>
                  <a:cs typeface="+mn-cs"/>
                </a:endParaRPr>
              </a:p>
            </p:txBody>
          </p:sp>
          <p:sp>
            <p:nvSpPr>
              <p:cNvPr id="60" name="Freeform 15">
                <a:extLst>
                  <a:ext uri="{FF2B5EF4-FFF2-40B4-BE49-F238E27FC236}">
                    <a16:creationId xmlns:a16="http://schemas.microsoft.com/office/drawing/2014/main" id="{967898D8-91C3-4707-9722-40BDFD3A7592}"/>
                  </a:ext>
                </a:extLst>
              </p:cNvPr>
              <p:cNvSpPr>
                <a:spLocks/>
              </p:cNvSpPr>
              <p:nvPr/>
            </p:nvSpPr>
            <p:spPr bwMode="auto">
              <a:xfrm>
                <a:off x="1589171" y="2966052"/>
                <a:ext cx="52830" cy="53774"/>
              </a:xfrm>
              <a:custGeom>
                <a:avLst/>
                <a:gdLst>
                  <a:gd name="T0" fmla="*/ 10 w 50"/>
                  <a:gd name="T1" fmla="*/ 45 h 50"/>
                  <a:gd name="T2" fmla="*/ 25 w 50"/>
                  <a:gd name="T3" fmla="*/ 50 h 50"/>
                  <a:gd name="T4" fmla="*/ 50 w 50"/>
                  <a:gd name="T5" fmla="*/ 25 h 50"/>
                  <a:gd name="T6" fmla="*/ 25 w 50"/>
                  <a:gd name="T7" fmla="*/ 0 h 50"/>
                  <a:gd name="T8" fmla="*/ 12 w 50"/>
                  <a:gd name="T9" fmla="*/ 5 h 50"/>
                  <a:gd name="T10" fmla="*/ 0 w 50"/>
                  <a:gd name="T11" fmla="*/ 25 h 50"/>
                  <a:gd name="T12" fmla="*/ 10 w 50"/>
                  <a:gd name="T13" fmla="*/ 45 h 50"/>
                </a:gdLst>
                <a:ahLst/>
                <a:cxnLst>
                  <a:cxn ang="0">
                    <a:pos x="T0" y="T1"/>
                  </a:cxn>
                  <a:cxn ang="0">
                    <a:pos x="T2" y="T3"/>
                  </a:cxn>
                  <a:cxn ang="0">
                    <a:pos x="T4" y="T5"/>
                  </a:cxn>
                  <a:cxn ang="0">
                    <a:pos x="T6" y="T7"/>
                  </a:cxn>
                  <a:cxn ang="0">
                    <a:pos x="T8" y="T9"/>
                  </a:cxn>
                  <a:cxn ang="0">
                    <a:pos x="T10" y="T11"/>
                  </a:cxn>
                  <a:cxn ang="0">
                    <a:pos x="T12" y="T13"/>
                  </a:cxn>
                </a:cxnLst>
                <a:rect l="0" t="0" r="r" b="b"/>
                <a:pathLst>
                  <a:path w="50" h="50">
                    <a:moveTo>
                      <a:pt x="10" y="45"/>
                    </a:moveTo>
                    <a:cubicBezTo>
                      <a:pt x="14" y="48"/>
                      <a:pt x="19" y="50"/>
                      <a:pt x="25" y="50"/>
                    </a:cubicBezTo>
                    <a:cubicBezTo>
                      <a:pt x="39" y="50"/>
                      <a:pt x="50" y="39"/>
                      <a:pt x="50" y="25"/>
                    </a:cubicBezTo>
                    <a:cubicBezTo>
                      <a:pt x="50" y="12"/>
                      <a:pt x="39" y="0"/>
                      <a:pt x="25" y="0"/>
                    </a:cubicBezTo>
                    <a:cubicBezTo>
                      <a:pt x="20" y="0"/>
                      <a:pt x="16" y="2"/>
                      <a:pt x="12" y="5"/>
                    </a:cubicBezTo>
                    <a:cubicBezTo>
                      <a:pt x="5" y="9"/>
                      <a:pt x="0" y="17"/>
                      <a:pt x="0" y="25"/>
                    </a:cubicBezTo>
                    <a:cubicBezTo>
                      <a:pt x="0" y="33"/>
                      <a:pt x="4" y="40"/>
                      <a:pt x="10" y="4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dirty="0">
                  <a:ln>
                    <a:noFill/>
                  </a:ln>
                  <a:solidFill>
                    <a:srgbClr val="000000"/>
                  </a:solidFill>
                  <a:effectLst/>
                  <a:uLnTx/>
                  <a:uFillTx/>
                  <a:latin typeface="Verdana"/>
                  <a:ea typeface="+mn-ea"/>
                  <a:cs typeface="+mn-cs"/>
                </a:endParaRPr>
              </a:p>
            </p:txBody>
          </p:sp>
          <p:sp>
            <p:nvSpPr>
              <p:cNvPr id="61" name="Freeform 16">
                <a:extLst>
                  <a:ext uri="{FF2B5EF4-FFF2-40B4-BE49-F238E27FC236}">
                    <a16:creationId xmlns:a16="http://schemas.microsoft.com/office/drawing/2014/main" id="{AA5A7E20-AC89-4194-BDAD-BD30746FA9A3}"/>
                  </a:ext>
                </a:extLst>
              </p:cNvPr>
              <p:cNvSpPr>
                <a:spLocks noEditPoints="1"/>
              </p:cNvSpPr>
              <p:nvPr/>
            </p:nvSpPr>
            <p:spPr bwMode="auto">
              <a:xfrm>
                <a:off x="1343888" y="2944354"/>
                <a:ext cx="319812" cy="116038"/>
              </a:xfrm>
              <a:custGeom>
                <a:avLst/>
                <a:gdLst>
                  <a:gd name="T0" fmla="*/ 30 w 299"/>
                  <a:gd name="T1" fmla="*/ 108 h 108"/>
                  <a:gd name="T2" fmla="*/ 74 w 299"/>
                  <a:gd name="T3" fmla="*/ 65 h 108"/>
                  <a:gd name="T4" fmla="*/ 214 w 299"/>
                  <a:gd name="T5" fmla="*/ 65 h 108"/>
                  <a:gd name="T6" fmla="*/ 254 w 299"/>
                  <a:gd name="T7" fmla="*/ 90 h 108"/>
                  <a:gd name="T8" fmla="*/ 299 w 299"/>
                  <a:gd name="T9" fmla="*/ 45 h 108"/>
                  <a:gd name="T10" fmla="*/ 254 w 299"/>
                  <a:gd name="T11" fmla="*/ 0 h 108"/>
                  <a:gd name="T12" fmla="*/ 215 w 299"/>
                  <a:gd name="T13" fmla="*/ 25 h 108"/>
                  <a:gd name="T14" fmla="*/ 57 w 299"/>
                  <a:gd name="T15" fmla="*/ 25 h 108"/>
                  <a:gd name="T16" fmla="*/ 13 w 299"/>
                  <a:gd name="T17" fmla="*/ 68 h 108"/>
                  <a:gd name="T18" fmla="*/ 8 w 299"/>
                  <a:gd name="T19" fmla="*/ 68 h 108"/>
                  <a:gd name="T20" fmla="*/ 0 w 299"/>
                  <a:gd name="T21" fmla="*/ 68 h 108"/>
                  <a:gd name="T22" fmla="*/ 3 w 299"/>
                  <a:gd name="T23" fmla="*/ 108 h 108"/>
                  <a:gd name="T24" fmla="*/ 30 w 299"/>
                  <a:gd name="T25" fmla="*/ 108 h 108"/>
                  <a:gd name="T26" fmla="*/ 241 w 299"/>
                  <a:gd name="T27" fmla="*/ 25 h 108"/>
                  <a:gd name="T28" fmla="*/ 254 w 299"/>
                  <a:gd name="T29" fmla="*/ 20 h 108"/>
                  <a:gd name="T30" fmla="*/ 279 w 299"/>
                  <a:gd name="T31" fmla="*/ 45 h 108"/>
                  <a:gd name="T32" fmla="*/ 254 w 299"/>
                  <a:gd name="T33" fmla="*/ 70 h 108"/>
                  <a:gd name="T34" fmla="*/ 239 w 299"/>
                  <a:gd name="T35" fmla="*/ 65 h 108"/>
                  <a:gd name="T36" fmla="*/ 229 w 299"/>
                  <a:gd name="T37" fmla="*/ 45 h 108"/>
                  <a:gd name="T38" fmla="*/ 241 w 299"/>
                  <a:gd name="T39" fmla="*/ 2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9" h="108">
                    <a:moveTo>
                      <a:pt x="30" y="108"/>
                    </a:moveTo>
                    <a:cubicBezTo>
                      <a:pt x="74" y="65"/>
                      <a:pt x="74" y="65"/>
                      <a:pt x="74" y="65"/>
                    </a:cubicBezTo>
                    <a:cubicBezTo>
                      <a:pt x="214" y="65"/>
                      <a:pt x="214" y="65"/>
                      <a:pt x="214" y="65"/>
                    </a:cubicBezTo>
                    <a:cubicBezTo>
                      <a:pt x="221" y="79"/>
                      <a:pt x="236" y="90"/>
                      <a:pt x="254" y="90"/>
                    </a:cubicBezTo>
                    <a:cubicBezTo>
                      <a:pt x="279" y="90"/>
                      <a:pt x="299" y="70"/>
                      <a:pt x="299" y="45"/>
                    </a:cubicBezTo>
                    <a:cubicBezTo>
                      <a:pt x="299" y="21"/>
                      <a:pt x="279" y="0"/>
                      <a:pt x="254" y="0"/>
                    </a:cubicBezTo>
                    <a:cubicBezTo>
                      <a:pt x="237" y="0"/>
                      <a:pt x="222" y="10"/>
                      <a:pt x="215" y="25"/>
                    </a:cubicBezTo>
                    <a:cubicBezTo>
                      <a:pt x="57" y="25"/>
                      <a:pt x="57" y="25"/>
                      <a:pt x="57" y="25"/>
                    </a:cubicBezTo>
                    <a:cubicBezTo>
                      <a:pt x="13" y="68"/>
                      <a:pt x="13" y="68"/>
                      <a:pt x="13" y="68"/>
                    </a:cubicBezTo>
                    <a:cubicBezTo>
                      <a:pt x="8" y="68"/>
                      <a:pt x="8" y="68"/>
                      <a:pt x="8" y="68"/>
                    </a:cubicBezTo>
                    <a:cubicBezTo>
                      <a:pt x="0" y="68"/>
                      <a:pt x="0" y="68"/>
                      <a:pt x="0" y="68"/>
                    </a:cubicBezTo>
                    <a:cubicBezTo>
                      <a:pt x="2" y="81"/>
                      <a:pt x="3" y="94"/>
                      <a:pt x="3" y="108"/>
                    </a:cubicBezTo>
                    <a:lnTo>
                      <a:pt x="30" y="108"/>
                    </a:lnTo>
                    <a:close/>
                    <a:moveTo>
                      <a:pt x="241" y="25"/>
                    </a:moveTo>
                    <a:cubicBezTo>
                      <a:pt x="245" y="22"/>
                      <a:pt x="249" y="20"/>
                      <a:pt x="254" y="20"/>
                    </a:cubicBezTo>
                    <a:cubicBezTo>
                      <a:pt x="268" y="20"/>
                      <a:pt x="279" y="32"/>
                      <a:pt x="279" y="45"/>
                    </a:cubicBezTo>
                    <a:cubicBezTo>
                      <a:pt x="279" y="59"/>
                      <a:pt x="268" y="70"/>
                      <a:pt x="254" y="70"/>
                    </a:cubicBezTo>
                    <a:cubicBezTo>
                      <a:pt x="248" y="70"/>
                      <a:pt x="243" y="68"/>
                      <a:pt x="239" y="65"/>
                    </a:cubicBezTo>
                    <a:cubicBezTo>
                      <a:pt x="233" y="60"/>
                      <a:pt x="229" y="53"/>
                      <a:pt x="229" y="45"/>
                    </a:cubicBezTo>
                    <a:cubicBezTo>
                      <a:pt x="229" y="37"/>
                      <a:pt x="234" y="29"/>
                      <a:pt x="241" y="2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dirty="0">
                  <a:ln>
                    <a:noFill/>
                  </a:ln>
                  <a:solidFill>
                    <a:srgbClr val="000000"/>
                  </a:solidFill>
                  <a:effectLst/>
                  <a:uLnTx/>
                  <a:uFillTx/>
                  <a:latin typeface="Verdana"/>
                  <a:ea typeface="+mn-ea"/>
                  <a:cs typeface="+mn-cs"/>
                </a:endParaRPr>
              </a:p>
            </p:txBody>
          </p:sp>
          <p:sp>
            <p:nvSpPr>
              <p:cNvPr id="62" name="Freeform 17">
                <a:extLst>
                  <a:ext uri="{FF2B5EF4-FFF2-40B4-BE49-F238E27FC236}">
                    <a16:creationId xmlns:a16="http://schemas.microsoft.com/office/drawing/2014/main" id="{BDD5E41E-E2B5-41C9-926C-BDFF967C3226}"/>
                  </a:ext>
                </a:extLst>
              </p:cNvPr>
              <p:cNvSpPr>
                <a:spLocks/>
              </p:cNvSpPr>
              <p:nvPr/>
            </p:nvSpPr>
            <p:spPr bwMode="auto">
              <a:xfrm>
                <a:off x="1589171" y="3223599"/>
                <a:ext cx="52830" cy="53774"/>
              </a:xfrm>
              <a:custGeom>
                <a:avLst/>
                <a:gdLst>
                  <a:gd name="T0" fmla="*/ 25 w 50"/>
                  <a:gd name="T1" fmla="*/ 0 h 50"/>
                  <a:gd name="T2" fmla="*/ 13 w 50"/>
                  <a:gd name="T3" fmla="*/ 4 h 50"/>
                  <a:gd name="T4" fmla="*/ 0 w 50"/>
                  <a:gd name="T5" fmla="*/ 25 h 50"/>
                  <a:gd name="T6" fmla="*/ 9 w 50"/>
                  <a:gd name="T7" fmla="*/ 44 h 50"/>
                  <a:gd name="T8" fmla="*/ 25 w 50"/>
                  <a:gd name="T9" fmla="*/ 50 h 50"/>
                  <a:gd name="T10" fmla="*/ 50 w 50"/>
                  <a:gd name="T11" fmla="*/ 25 h 50"/>
                  <a:gd name="T12" fmla="*/ 25 w 50"/>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0" h="50">
                    <a:moveTo>
                      <a:pt x="25" y="0"/>
                    </a:moveTo>
                    <a:cubicBezTo>
                      <a:pt x="21" y="0"/>
                      <a:pt x="17" y="2"/>
                      <a:pt x="13" y="4"/>
                    </a:cubicBezTo>
                    <a:cubicBezTo>
                      <a:pt x="6" y="8"/>
                      <a:pt x="0" y="16"/>
                      <a:pt x="0" y="25"/>
                    </a:cubicBezTo>
                    <a:cubicBezTo>
                      <a:pt x="0" y="33"/>
                      <a:pt x="4" y="39"/>
                      <a:pt x="9" y="44"/>
                    </a:cubicBezTo>
                    <a:cubicBezTo>
                      <a:pt x="13" y="47"/>
                      <a:pt x="19" y="50"/>
                      <a:pt x="25" y="50"/>
                    </a:cubicBezTo>
                    <a:cubicBezTo>
                      <a:pt x="39" y="50"/>
                      <a:pt x="50" y="39"/>
                      <a:pt x="50" y="25"/>
                    </a:cubicBezTo>
                    <a:cubicBezTo>
                      <a:pt x="50" y="12"/>
                      <a:pt x="39" y="0"/>
                      <a:pt x="25"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dirty="0">
                  <a:ln>
                    <a:noFill/>
                  </a:ln>
                  <a:solidFill>
                    <a:srgbClr val="000000"/>
                  </a:solidFill>
                  <a:effectLst/>
                  <a:uLnTx/>
                  <a:uFillTx/>
                  <a:latin typeface="Verdana"/>
                  <a:ea typeface="+mn-ea"/>
                  <a:cs typeface="+mn-cs"/>
                </a:endParaRPr>
              </a:p>
            </p:txBody>
          </p:sp>
          <p:sp>
            <p:nvSpPr>
              <p:cNvPr id="63" name="Freeform 18">
                <a:extLst>
                  <a:ext uri="{FF2B5EF4-FFF2-40B4-BE49-F238E27FC236}">
                    <a16:creationId xmlns:a16="http://schemas.microsoft.com/office/drawing/2014/main" id="{244ED975-149E-40F1-936A-A45A964DCE12}"/>
                  </a:ext>
                </a:extLst>
              </p:cNvPr>
              <p:cNvSpPr>
                <a:spLocks noEditPoints="1"/>
              </p:cNvSpPr>
              <p:nvPr/>
            </p:nvSpPr>
            <p:spPr bwMode="auto">
              <a:xfrm>
                <a:off x="1321247" y="3189637"/>
                <a:ext cx="342453" cy="109434"/>
              </a:xfrm>
              <a:custGeom>
                <a:avLst/>
                <a:gdLst>
                  <a:gd name="T0" fmla="*/ 275 w 320"/>
                  <a:gd name="T1" fmla="*/ 12 h 102"/>
                  <a:gd name="T2" fmla="*/ 236 w 320"/>
                  <a:gd name="T3" fmla="*/ 36 h 102"/>
                  <a:gd name="T4" fmla="*/ 130 w 320"/>
                  <a:gd name="T5" fmla="*/ 36 h 102"/>
                  <a:gd name="T6" fmla="*/ 94 w 320"/>
                  <a:gd name="T7" fmla="*/ 0 h 102"/>
                  <a:gd name="T8" fmla="*/ 12 w 320"/>
                  <a:gd name="T9" fmla="*/ 0 h 102"/>
                  <a:gd name="T10" fmla="*/ 0 w 320"/>
                  <a:gd name="T11" fmla="*/ 40 h 102"/>
                  <a:gd name="T12" fmla="*/ 2 w 320"/>
                  <a:gd name="T13" fmla="*/ 40 h 102"/>
                  <a:gd name="T14" fmla="*/ 2 w 320"/>
                  <a:gd name="T15" fmla="*/ 40 h 102"/>
                  <a:gd name="T16" fmla="*/ 77 w 320"/>
                  <a:gd name="T17" fmla="*/ 40 h 102"/>
                  <a:gd name="T18" fmla="*/ 113 w 320"/>
                  <a:gd name="T19" fmla="*/ 76 h 102"/>
                  <a:gd name="T20" fmla="*/ 234 w 320"/>
                  <a:gd name="T21" fmla="*/ 76 h 102"/>
                  <a:gd name="T22" fmla="*/ 275 w 320"/>
                  <a:gd name="T23" fmla="*/ 102 h 102"/>
                  <a:gd name="T24" fmla="*/ 320 w 320"/>
                  <a:gd name="T25" fmla="*/ 57 h 102"/>
                  <a:gd name="T26" fmla="*/ 275 w 320"/>
                  <a:gd name="T27" fmla="*/ 12 h 102"/>
                  <a:gd name="T28" fmla="*/ 275 w 320"/>
                  <a:gd name="T29" fmla="*/ 82 h 102"/>
                  <a:gd name="T30" fmla="*/ 259 w 320"/>
                  <a:gd name="T31" fmla="*/ 76 h 102"/>
                  <a:gd name="T32" fmla="*/ 250 w 320"/>
                  <a:gd name="T33" fmla="*/ 57 h 102"/>
                  <a:gd name="T34" fmla="*/ 263 w 320"/>
                  <a:gd name="T35" fmla="*/ 36 h 102"/>
                  <a:gd name="T36" fmla="*/ 275 w 320"/>
                  <a:gd name="T37" fmla="*/ 32 h 102"/>
                  <a:gd name="T38" fmla="*/ 300 w 320"/>
                  <a:gd name="T39" fmla="*/ 57 h 102"/>
                  <a:gd name="T40" fmla="*/ 275 w 320"/>
                  <a:gd name="T41" fmla="*/ 8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0" h="102">
                    <a:moveTo>
                      <a:pt x="275" y="12"/>
                    </a:moveTo>
                    <a:cubicBezTo>
                      <a:pt x="258" y="12"/>
                      <a:pt x="244" y="22"/>
                      <a:pt x="236" y="36"/>
                    </a:cubicBezTo>
                    <a:cubicBezTo>
                      <a:pt x="130" y="36"/>
                      <a:pt x="130" y="36"/>
                      <a:pt x="130" y="36"/>
                    </a:cubicBezTo>
                    <a:cubicBezTo>
                      <a:pt x="94" y="0"/>
                      <a:pt x="94" y="0"/>
                      <a:pt x="94" y="0"/>
                    </a:cubicBezTo>
                    <a:cubicBezTo>
                      <a:pt x="12" y="0"/>
                      <a:pt x="12" y="0"/>
                      <a:pt x="12" y="0"/>
                    </a:cubicBezTo>
                    <a:cubicBezTo>
                      <a:pt x="8" y="13"/>
                      <a:pt x="4" y="27"/>
                      <a:pt x="0" y="40"/>
                    </a:cubicBezTo>
                    <a:cubicBezTo>
                      <a:pt x="2" y="40"/>
                      <a:pt x="2" y="40"/>
                      <a:pt x="2" y="40"/>
                    </a:cubicBezTo>
                    <a:cubicBezTo>
                      <a:pt x="2" y="40"/>
                      <a:pt x="2" y="40"/>
                      <a:pt x="2" y="40"/>
                    </a:cubicBezTo>
                    <a:cubicBezTo>
                      <a:pt x="77" y="40"/>
                      <a:pt x="77" y="40"/>
                      <a:pt x="77" y="40"/>
                    </a:cubicBezTo>
                    <a:cubicBezTo>
                      <a:pt x="113" y="76"/>
                      <a:pt x="113" y="76"/>
                      <a:pt x="113" y="76"/>
                    </a:cubicBezTo>
                    <a:cubicBezTo>
                      <a:pt x="234" y="76"/>
                      <a:pt x="234" y="76"/>
                      <a:pt x="234" y="76"/>
                    </a:cubicBezTo>
                    <a:cubicBezTo>
                      <a:pt x="242" y="91"/>
                      <a:pt x="257" y="102"/>
                      <a:pt x="275" y="102"/>
                    </a:cubicBezTo>
                    <a:cubicBezTo>
                      <a:pt x="300" y="102"/>
                      <a:pt x="320" y="82"/>
                      <a:pt x="320" y="57"/>
                    </a:cubicBezTo>
                    <a:cubicBezTo>
                      <a:pt x="320" y="33"/>
                      <a:pt x="300" y="12"/>
                      <a:pt x="275" y="12"/>
                    </a:cubicBezTo>
                    <a:close/>
                    <a:moveTo>
                      <a:pt x="275" y="82"/>
                    </a:moveTo>
                    <a:cubicBezTo>
                      <a:pt x="269" y="82"/>
                      <a:pt x="263" y="79"/>
                      <a:pt x="259" y="76"/>
                    </a:cubicBezTo>
                    <a:cubicBezTo>
                      <a:pt x="254" y="71"/>
                      <a:pt x="250" y="65"/>
                      <a:pt x="250" y="57"/>
                    </a:cubicBezTo>
                    <a:cubicBezTo>
                      <a:pt x="250" y="48"/>
                      <a:pt x="256" y="40"/>
                      <a:pt x="263" y="36"/>
                    </a:cubicBezTo>
                    <a:cubicBezTo>
                      <a:pt x="267" y="34"/>
                      <a:pt x="271" y="32"/>
                      <a:pt x="275" y="32"/>
                    </a:cubicBezTo>
                    <a:cubicBezTo>
                      <a:pt x="289" y="32"/>
                      <a:pt x="300" y="44"/>
                      <a:pt x="300" y="57"/>
                    </a:cubicBezTo>
                    <a:cubicBezTo>
                      <a:pt x="300" y="71"/>
                      <a:pt x="289" y="82"/>
                      <a:pt x="275" y="8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dirty="0">
                  <a:ln>
                    <a:noFill/>
                  </a:ln>
                  <a:solidFill>
                    <a:srgbClr val="000000"/>
                  </a:solidFill>
                  <a:effectLst/>
                  <a:uLnTx/>
                  <a:uFillTx/>
                  <a:latin typeface="Verdana"/>
                  <a:ea typeface="+mn-ea"/>
                  <a:cs typeface="+mn-cs"/>
                </a:endParaRPr>
              </a:p>
            </p:txBody>
          </p:sp>
          <p:sp>
            <p:nvSpPr>
              <p:cNvPr id="64" name="Freeform 19">
                <a:extLst>
                  <a:ext uri="{FF2B5EF4-FFF2-40B4-BE49-F238E27FC236}">
                    <a16:creationId xmlns:a16="http://schemas.microsoft.com/office/drawing/2014/main" id="{B14A37E1-5CDA-41C4-B076-5E71A680EAAD}"/>
                  </a:ext>
                </a:extLst>
              </p:cNvPr>
              <p:cNvSpPr>
                <a:spLocks/>
              </p:cNvSpPr>
              <p:nvPr/>
            </p:nvSpPr>
            <p:spPr bwMode="auto">
              <a:xfrm>
                <a:off x="882567" y="3300014"/>
                <a:ext cx="53774" cy="53774"/>
              </a:xfrm>
              <a:custGeom>
                <a:avLst/>
                <a:gdLst>
                  <a:gd name="T0" fmla="*/ 25 w 50"/>
                  <a:gd name="T1" fmla="*/ 0 h 50"/>
                  <a:gd name="T2" fmla="*/ 24 w 50"/>
                  <a:gd name="T3" fmla="*/ 0 h 50"/>
                  <a:gd name="T4" fmla="*/ 0 w 50"/>
                  <a:gd name="T5" fmla="*/ 25 h 50"/>
                  <a:gd name="T6" fmla="*/ 25 w 50"/>
                  <a:gd name="T7" fmla="*/ 50 h 50"/>
                  <a:gd name="T8" fmla="*/ 48 w 50"/>
                  <a:gd name="T9" fmla="*/ 33 h 50"/>
                  <a:gd name="T10" fmla="*/ 50 w 50"/>
                  <a:gd name="T11" fmla="*/ 25 h 50"/>
                  <a:gd name="T12" fmla="*/ 25 w 50"/>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0" h="50">
                    <a:moveTo>
                      <a:pt x="25" y="0"/>
                    </a:moveTo>
                    <a:cubicBezTo>
                      <a:pt x="25" y="0"/>
                      <a:pt x="25" y="0"/>
                      <a:pt x="24" y="0"/>
                    </a:cubicBezTo>
                    <a:cubicBezTo>
                      <a:pt x="11" y="1"/>
                      <a:pt x="0" y="12"/>
                      <a:pt x="0" y="25"/>
                    </a:cubicBezTo>
                    <a:cubicBezTo>
                      <a:pt x="0" y="39"/>
                      <a:pt x="11" y="50"/>
                      <a:pt x="25" y="50"/>
                    </a:cubicBezTo>
                    <a:cubicBezTo>
                      <a:pt x="36" y="50"/>
                      <a:pt x="45" y="43"/>
                      <a:pt x="48" y="33"/>
                    </a:cubicBezTo>
                    <a:cubicBezTo>
                      <a:pt x="49" y="31"/>
                      <a:pt x="50" y="28"/>
                      <a:pt x="50" y="25"/>
                    </a:cubicBezTo>
                    <a:cubicBezTo>
                      <a:pt x="50" y="12"/>
                      <a:pt x="39" y="0"/>
                      <a:pt x="25"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dirty="0">
                  <a:ln>
                    <a:noFill/>
                  </a:ln>
                  <a:solidFill>
                    <a:srgbClr val="000000"/>
                  </a:solidFill>
                  <a:effectLst/>
                  <a:uLnTx/>
                  <a:uFillTx/>
                  <a:latin typeface="Verdana"/>
                  <a:ea typeface="+mn-ea"/>
                  <a:cs typeface="+mn-cs"/>
                </a:endParaRPr>
              </a:p>
            </p:txBody>
          </p:sp>
          <p:sp>
            <p:nvSpPr>
              <p:cNvPr id="65" name="Freeform 20">
                <a:extLst>
                  <a:ext uri="{FF2B5EF4-FFF2-40B4-BE49-F238E27FC236}">
                    <a16:creationId xmlns:a16="http://schemas.microsoft.com/office/drawing/2014/main" id="{E0856222-86A3-4284-AE7F-CC6443B729F4}"/>
                  </a:ext>
                </a:extLst>
              </p:cNvPr>
              <p:cNvSpPr>
                <a:spLocks noEditPoints="1"/>
              </p:cNvSpPr>
              <p:nvPr/>
            </p:nvSpPr>
            <p:spPr bwMode="auto">
              <a:xfrm>
                <a:off x="861812" y="3232090"/>
                <a:ext cx="459435" cy="143396"/>
              </a:xfrm>
              <a:custGeom>
                <a:avLst/>
                <a:gdLst>
                  <a:gd name="T0" fmla="*/ 406 w 430"/>
                  <a:gd name="T1" fmla="*/ 0 h 133"/>
                  <a:gd name="T2" fmla="*/ 406 w 430"/>
                  <a:gd name="T3" fmla="*/ 0 h 133"/>
                  <a:gd name="T4" fmla="*/ 108 w 430"/>
                  <a:gd name="T5" fmla="*/ 0 h 133"/>
                  <a:gd name="T6" fmla="*/ 61 w 430"/>
                  <a:gd name="T7" fmla="*/ 47 h 133"/>
                  <a:gd name="T8" fmla="*/ 45 w 430"/>
                  <a:gd name="T9" fmla="*/ 43 h 133"/>
                  <a:gd name="T10" fmla="*/ 0 w 430"/>
                  <a:gd name="T11" fmla="*/ 88 h 133"/>
                  <a:gd name="T12" fmla="*/ 45 w 430"/>
                  <a:gd name="T13" fmla="*/ 133 h 133"/>
                  <a:gd name="T14" fmla="*/ 90 w 430"/>
                  <a:gd name="T15" fmla="*/ 88 h 133"/>
                  <a:gd name="T16" fmla="*/ 88 w 430"/>
                  <a:gd name="T17" fmla="*/ 76 h 133"/>
                  <a:gd name="T18" fmla="*/ 125 w 430"/>
                  <a:gd name="T19" fmla="*/ 40 h 133"/>
                  <a:gd name="T20" fmla="*/ 373 w 430"/>
                  <a:gd name="T21" fmla="*/ 40 h 133"/>
                  <a:gd name="T22" fmla="*/ 373 w 430"/>
                  <a:gd name="T23" fmla="*/ 40 h 133"/>
                  <a:gd name="T24" fmla="*/ 414 w 430"/>
                  <a:gd name="T25" fmla="*/ 40 h 133"/>
                  <a:gd name="T26" fmla="*/ 430 w 430"/>
                  <a:gd name="T27" fmla="*/ 0 h 133"/>
                  <a:gd name="T28" fmla="*/ 406 w 430"/>
                  <a:gd name="T29" fmla="*/ 0 h 133"/>
                  <a:gd name="T30" fmla="*/ 45 w 430"/>
                  <a:gd name="T31" fmla="*/ 113 h 133"/>
                  <a:gd name="T32" fmla="*/ 20 w 430"/>
                  <a:gd name="T33" fmla="*/ 88 h 133"/>
                  <a:gd name="T34" fmla="*/ 44 w 430"/>
                  <a:gd name="T35" fmla="*/ 63 h 133"/>
                  <a:gd name="T36" fmla="*/ 45 w 430"/>
                  <a:gd name="T37" fmla="*/ 63 h 133"/>
                  <a:gd name="T38" fmla="*/ 70 w 430"/>
                  <a:gd name="T39" fmla="*/ 88 h 133"/>
                  <a:gd name="T40" fmla="*/ 68 w 430"/>
                  <a:gd name="T41" fmla="*/ 96 h 133"/>
                  <a:gd name="T42" fmla="*/ 45 w 430"/>
                  <a:gd name="T43" fmla="*/ 11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0" h="133">
                    <a:moveTo>
                      <a:pt x="406" y="0"/>
                    </a:moveTo>
                    <a:cubicBezTo>
                      <a:pt x="406" y="0"/>
                      <a:pt x="406" y="0"/>
                      <a:pt x="406" y="0"/>
                    </a:cubicBezTo>
                    <a:cubicBezTo>
                      <a:pt x="108" y="0"/>
                      <a:pt x="108" y="0"/>
                      <a:pt x="108" y="0"/>
                    </a:cubicBezTo>
                    <a:cubicBezTo>
                      <a:pt x="61" y="47"/>
                      <a:pt x="61" y="47"/>
                      <a:pt x="61" y="47"/>
                    </a:cubicBezTo>
                    <a:cubicBezTo>
                      <a:pt x="56" y="45"/>
                      <a:pt x="51" y="43"/>
                      <a:pt x="45" y="43"/>
                    </a:cubicBezTo>
                    <a:cubicBezTo>
                      <a:pt x="20" y="43"/>
                      <a:pt x="0" y="63"/>
                      <a:pt x="0" y="88"/>
                    </a:cubicBezTo>
                    <a:cubicBezTo>
                      <a:pt x="0" y="113"/>
                      <a:pt x="20" y="133"/>
                      <a:pt x="45" y="133"/>
                    </a:cubicBezTo>
                    <a:cubicBezTo>
                      <a:pt x="70" y="133"/>
                      <a:pt x="90" y="113"/>
                      <a:pt x="90" y="88"/>
                    </a:cubicBezTo>
                    <a:cubicBezTo>
                      <a:pt x="90" y="84"/>
                      <a:pt x="89" y="80"/>
                      <a:pt x="88" y="76"/>
                    </a:cubicBezTo>
                    <a:cubicBezTo>
                      <a:pt x="125" y="40"/>
                      <a:pt x="125" y="40"/>
                      <a:pt x="125" y="40"/>
                    </a:cubicBezTo>
                    <a:cubicBezTo>
                      <a:pt x="373" y="40"/>
                      <a:pt x="373" y="40"/>
                      <a:pt x="373" y="40"/>
                    </a:cubicBezTo>
                    <a:cubicBezTo>
                      <a:pt x="373" y="40"/>
                      <a:pt x="373" y="40"/>
                      <a:pt x="373" y="40"/>
                    </a:cubicBezTo>
                    <a:cubicBezTo>
                      <a:pt x="414" y="40"/>
                      <a:pt x="414" y="40"/>
                      <a:pt x="414" y="40"/>
                    </a:cubicBezTo>
                    <a:cubicBezTo>
                      <a:pt x="420" y="27"/>
                      <a:pt x="425" y="13"/>
                      <a:pt x="430" y="0"/>
                    </a:cubicBezTo>
                    <a:lnTo>
                      <a:pt x="406" y="0"/>
                    </a:lnTo>
                    <a:close/>
                    <a:moveTo>
                      <a:pt x="45" y="113"/>
                    </a:moveTo>
                    <a:cubicBezTo>
                      <a:pt x="31" y="113"/>
                      <a:pt x="20" y="102"/>
                      <a:pt x="20" y="88"/>
                    </a:cubicBezTo>
                    <a:cubicBezTo>
                      <a:pt x="20" y="75"/>
                      <a:pt x="31" y="64"/>
                      <a:pt x="44" y="63"/>
                    </a:cubicBezTo>
                    <a:cubicBezTo>
                      <a:pt x="45" y="63"/>
                      <a:pt x="45" y="63"/>
                      <a:pt x="45" y="63"/>
                    </a:cubicBezTo>
                    <a:cubicBezTo>
                      <a:pt x="59" y="63"/>
                      <a:pt x="70" y="75"/>
                      <a:pt x="70" y="88"/>
                    </a:cubicBezTo>
                    <a:cubicBezTo>
                      <a:pt x="70" y="91"/>
                      <a:pt x="69" y="94"/>
                      <a:pt x="68" y="96"/>
                    </a:cubicBezTo>
                    <a:cubicBezTo>
                      <a:pt x="65" y="106"/>
                      <a:pt x="56" y="113"/>
                      <a:pt x="45" y="1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dirty="0">
                  <a:ln>
                    <a:noFill/>
                  </a:ln>
                  <a:solidFill>
                    <a:srgbClr val="000000"/>
                  </a:solidFill>
                  <a:effectLst/>
                  <a:uLnTx/>
                  <a:uFillTx/>
                  <a:latin typeface="Verdana"/>
                  <a:ea typeface="+mn-ea"/>
                  <a:cs typeface="+mn-cs"/>
                </a:endParaRPr>
              </a:p>
            </p:txBody>
          </p:sp>
          <p:sp>
            <p:nvSpPr>
              <p:cNvPr id="66" name="Freeform 21">
                <a:extLst>
                  <a:ext uri="{FF2B5EF4-FFF2-40B4-BE49-F238E27FC236}">
                    <a16:creationId xmlns:a16="http://schemas.microsoft.com/office/drawing/2014/main" id="{B8DBE2D2-D332-443F-ABD2-703B1E9E8AB1}"/>
                  </a:ext>
                </a:extLst>
              </p:cNvPr>
              <p:cNvSpPr>
                <a:spLocks/>
              </p:cNvSpPr>
              <p:nvPr/>
            </p:nvSpPr>
            <p:spPr bwMode="auto">
              <a:xfrm>
                <a:off x="745774" y="3138694"/>
                <a:ext cx="53774" cy="52830"/>
              </a:xfrm>
              <a:custGeom>
                <a:avLst/>
                <a:gdLst>
                  <a:gd name="T0" fmla="*/ 42 w 50"/>
                  <a:gd name="T1" fmla="*/ 7 h 49"/>
                  <a:gd name="T2" fmla="*/ 25 w 50"/>
                  <a:gd name="T3" fmla="*/ 0 h 49"/>
                  <a:gd name="T4" fmla="*/ 0 w 50"/>
                  <a:gd name="T5" fmla="*/ 25 h 49"/>
                  <a:gd name="T6" fmla="*/ 25 w 50"/>
                  <a:gd name="T7" fmla="*/ 49 h 49"/>
                  <a:gd name="T8" fmla="*/ 36 w 50"/>
                  <a:gd name="T9" fmla="*/ 47 h 49"/>
                  <a:gd name="T10" fmla="*/ 50 w 50"/>
                  <a:gd name="T11" fmla="*/ 25 h 49"/>
                  <a:gd name="T12" fmla="*/ 42 w 50"/>
                  <a:gd name="T13" fmla="*/ 7 h 49"/>
                </a:gdLst>
                <a:ahLst/>
                <a:cxnLst>
                  <a:cxn ang="0">
                    <a:pos x="T0" y="T1"/>
                  </a:cxn>
                  <a:cxn ang="0">
                    <a:pos x="T2" y="T3"/>
                  </a:cxn>
                  <a:cxn ang="0">
                    <a:pos x="T4" y="T5"/>
                  </a:cxn>
                  <a:cxn ang="0">
                    <a:pos x="T6" y="T7"/>
                  </a:cxn>
                  <a:cxn ang="0">
                    <a:pos x="T8" y="T9"/>
                  </a:cxn>
                  <a:cxn ang="0">
                    <a:pos x="T10" y="T11"/>
                  </a:cxn>
                  <a:cxn ang="0">
                    <a:pos x="T12" y="T13"/>
                  </a:cxn>
                </a:cxnLst>
                <a:rect l="0" t="0" r="r" b="b"/>
                <a:pathLst>
                  <a:path w="50" h="49">
                    <a:moveTo>
                      <a:pt x="42" y="7"/>
                    </a:moveTo>
                    <a:cubicBezTo>
                      <a:pt x="37" y="3"/>
                      <a:pt x="32" y="0"/>
                      <a:pt x="25" y="0"/>
                    </a:cubicBezTo>
                    <a:cubicBezTo>
                      <a:pt x="11" y="0"/>
                      <a:pt x="0" y="11"/>
                      <a:pt x="0" y="25"/>
                    </a:cubicBezTo>
                    <a:cubicBezTo>
                      <a:pt x="0" y="38"/>
                      <a:pt x="11" y="49"/>
                      <a:pt x="25" y="49"/>
                    </a:cubicBezTo>
                    <a:cubicBezTo>
                      <a:pt x="29" y="49"/>
                      <a:pt x="33" y="48"/>
                      <a:pt x="36" y="47"/>
                    </a:cubicBezTo>
                    <a:cubicBezTo>
                      <a:pt x="44" y="42"/>
                      <a:pt x="50" y="34"/>
                      <a:pt x="50" y="25"/>
                    </a:cubicBezTo>
                    <a:cubicBezTo>
                      <a:pt x="50" y="18"/>
                      <a:pt x="47" y="11"/>
                      <a:pt x="42" y="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dirty="0">
                  <a:ln>
                    <a:noFill/>
                  </a:ln>
                  <a:solidFill>
                    <a:srgbClr val="000000"/>
                  </a:solidFill>
                  <a:effectLst/>
                  <a:uLnTx/>
                  <a:uFillTx/>
                  <a:latin typeface="Verdana"/>
                  <a:ea typeface="+mn-ea"/>
                  <a:cs typeface="+mn-cs"/>
                </a:endParaRPr>
              </a:p>
            </p:txBody>
          </p:sp>
          <p:sp>
            <p:nvSpPr>
              <p:cNvPr id="67" name="Freeform 22">
                <a:extLst>
                  <a:ext uri="{FF2B5EF4-FFF2-40B4-BE49-F238E27FC236}">
                    <a16:creationId xmlns:a16="http://schemas.microsoft.com/office/drawing/2014/main" id="{E7FFB317-4565-4FE7-956B-3E67646B506A}"/>
                  </a:ext>
                </a:extLst>
              </p:cNvPr>
              <p:cNvSpPr>
                <a:spLocks noEditPoints="1"/>
              </p:cNvSpPr>
              <p:nvPr/>
            </p:nvSpPr>
            <p:spPr bwMode="auto">
              <a:xfrm>
                <a:off x="725020" y="3117939"/>
                <a:ext cx="617925" cy="95283"/>
              </a:xfrm>
              <a:custGeom>
                <a:avLst/>
                <a:gdLst>
                  <a:gd name="T0" fmla="*/ 569 w 578"/>
                  <a:gd name="T1" fmla="*/ 27 h 89"/>
                  <a:gd name="T2" fmla="*/ 86 w 578"/>
                  <a:gd name="T3" fmla="*/ 27 h 89"/>
                  <a:gd name="T4" fmla="*/ 45 w 578"/>
                  <a:gd name="T5" fmla="*/ 0 h 89"/>
                  <a:gd name="T6" fmla="*/ 0 w 578"/>
                  <a:gd name="T7" fmla="*/ 45 h 89"/>
                  <a:gd name="T8" fmla="*/ 45 w 578"/>
                  <a:gd name="T9" fmla="*/ 89 h 89"/>
                  <a:gd name="T10" fmla="*/ 84 w 578"/>
                  <a:gd name="T11" fmla="*/ 67 h 89"/>
                  <a:gd name="T12" fmla="*/ 570 w 578"/>
                  <a:gd name="T13" fmla="*/ 67 h 89"/>
                  <a:gd name="T14" fmla="*/ 578 w 578"/>
                  <a:gd name="T15" fmla="*/ 27 h 89"/>
                  <a:gd name="T16" fmla="*/ 569 w 578"/>
                  <a:gd name="T17" fmla="*/ 27 h 89"/>
                  <a:gd name="T18" fmla="*/ 70 w 578"/>
                  <a:gd name="T19" fmla="*/ 45 h 89"/>
                  <a:gd name="T20" fmla="*/ 56 w 578"/>
                  <a:gd name="T21" fmla="*/ 67 h 89"/>
                  <a:gd name="T22" fmla="*/ 45 w 578"/>
                  <a:gd name="T23" fmla="*/ 69 h 89"/>
                  <a:gd name="T24" fmla="*/ 20 w 578"/>
                  <a:gd name="T25" fmla="*/ 45 h 89"/>
                  <a:gd name="T26" fmla="*/ 45 w 578"/>
                  <a:gd name="T27" fmla="*/ 20 h 89"/>
                  <a:gd name="T28" fmla="*/ 62 w 578"/>
                  <a:gd name="T29" fmla="*/ 27 h 89"/>
                  <a:gd name="T30" fmla="*/ 70 w 578"/>
                  <a:gd name="T31" fmla="*/ 4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8" h="89">
                    <a:moveTo>
                      <a:pt x="569" y="27"/>
                    </a:moveTo>
                    <a:cubicBezTo>
                      <a:pt x="86" y="27"/>
                      <a:pt x="86" y="27"/>
                      <a:pt x="86" y="27"/>
                    </a:cubicBezTo>
                    <a:cubicBezTo>
                      <a:pt x="79" y="11"/>
                      <a:pt x="63" y="0"/>
                      <a:pt x="45" y="0"/>
                    </a:cubicBezTo>
                    <a:cubicBezTo>
                      <a:pt x="20" y="0"/>
                      <a:pt x="0" y="20"/>
                      <a:pt x="0" y="45"/>
                    </a:cubicBezTo>
                    <a:cubicBezTo>
                      <a:pt x="0" y="69"/>
                      <a:pt x="20" y="89"/>
                      <a:pt x="45" y="89"/>
                    </a:cubicBezTo>
                    <a:cubicBezTo>
                      <a:pt x="62" y="89"/>
                      <a:pt x="76" y="80"/>
                      <a:pt x="84" y="67"/>
                    </a:cubicBezTo>
                    <a:cubicBezTo>
                      <a:pt x="570" y="67"/>
                      <a:pt x="570" y="67"/>
                      <a:pt x="570" y="67"/>
                    </a:cubicBezTo>
                    <a:cubicBezTo>
                      <a:pt x="573" y="54"/>
                      <a:pt x="576" y="40"/>
                      <a:pt x="578" y="27"/>
                    </a:cubicBezTo>
                    <a:lnTo>
                      <a:pt x="569" y="27"/>
                    </a:lnTo>
                    <a:close/>
                    <a:moveTo>
                      <a:pt x="70" y="45"/>
                    </a:moveTo>
                    <a:cubicBezTo>
                      <a:pt x="70" y="54"/>
                      <a:pt x="64" y="62"/>
                      <a:pt x="56" y="67"/>
                    </a:cubicBezTo>
                    <a:cubicBezTo>
                      <a:pt x="53" y="68"/>
                      <a:pt x="49" y="69"/>
                      <a:pt x="45" y="69"/>
                    </a:cubicBezTo>
                    <a:cubicBezTo>
                      <a:pt x="31" y="69"/>
                      <a:pt x="20" y="58"/>
                      <a:pt x="20" y="45"/>
                    </a:cubicBezTo>
                    <a:cubicBezTo>
                      <a:pt x="20" y="31"/>
                      <a:pt x="31" y="20"/>
                      <a:pt x="45" y="20"/>
                    </a:cubicBezTo>
                    <a:cubicBezTo>
                      <a:pt x="52" y="20"/>
                      <a:pt x="57" y="23"/>
                      <a:pt x="62" y="27"/>
                    </a:cubicBezTo>
                    <a:cubicBezTo>
                      <a:pt x="67" y="31"/>
                      <a:pt x="70" y="38"/>
                      <a:pt x="70" y="4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dirty="0">
                  <a:ln>
                    <a:noFill/>
                  </a:ln>
                  <a:solidFill>
                    <a:srgbClr val="000000"/>
                  </a:solidFill>
                  <a:effectLst/>
                  <a:uLnTx/>
                  <a:uFillTx/>
                  <a:latin typeface="Verdana"/>
                  <a:ea typeface="+mn-ea"/>
                  <a:cs typeface="+mn-cs"/>
                </a:endParaRPr>
              </a:p>
            </p:txBody>
          </p:sp>
          <p:sp>
            <p:nvSpPr>
              <p:cNvPr id="68" name="Freeform 23">
                <a:extLst>
                  <a:ext uri="{FF2B5EF4-FFF2-40B4-BE49-F238E27FC236}">
                    <a16:creationId xmlns:a16="http://schemas.microsoft.com/office/drawing/2014/main" id="{B3F4CACB-2FFA-40CB-851D-F18128ED7967}"/>
                  </a:ext>
                </a:extLst>
              </p:cNvPr>
              <p:cNvSpPr>
                <a:spLocks/>
              </p:cNvSpPr>
              <p:nvPr/>
            </p:nvSpPr>
            <p:spPr bwMode="auto">
              <a:xfrm>
                <a:off x="1476907" y="3095297"/>
                <a:ext cx="52830" cy="52830"/>
              </a:xfrm>
              <a:custGeom>
                <a:avLst/>
                <a:gdLst>
                  <a:gd name="T0" fmla="*/ 25 w 50"/>
                  <a:gd name="T1" fmla="*/ 0 h 49"/>
                  <a:gd name="T2" fmla="*/ 7 w 50"/>
                  <a:gd name="T3" fmla="*/ 8 h 49"/>
                  <a:gd name="T4" fmla="*/ 0 w 50"/>
                  <a:gd name="T5" fmla="*/ 25 h 49"/>
                  <a:gd name="T6" fmla="*/ 16 w 50"/>
                  <a:gd name="T7" fmla="*/ 48 h 49"/>
                  <a:gd name="T8" fmla="*/ 25 w 50"/>
                  <a:gd name="T9" fmla="*/ 49 h 49"/>
                  <a:gd name="T10" fmla="*/ 50 w 50"/>
                  <a:gd name="T11" fmla="*/ 25 h 49"/>
                  <a:gd name="T12" fmla="*/ 25 w 50"/>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50" h="49">
                    <a:moveTo>
                      <a:pt x="25" y="0"/>
                    </a:moveTo>
                    <a:cubicBezTo>
                      <a:pt x="18" y="0"/>
                      <a:pt x="12" y="3"/>
                      <a:pt x="7" y="8"/>
                    </a:cubicBezTo>
                    <a:cubicBezTo>
                      <a:pt x="3" y="12"/>
                      <a:pt x="0" y="18"/>
                      <a:pt x="0" y="25"/>
                    </a:cubicBezTo>
                    <a:cubicBezTo>
                      <a:pt x="0" y="35"/>
                      <a:pt x="7" y="44"/>
                      <a:pt x="16" y="48"/>
                    </a:cubicBezTo>
                    <a:cubicBezTo>
                      <a:pt x="18" y="49"/>
                      <a:pt x="22" y="49"/>
                      <a:pt x="25" y="49"/>
                    </a:cubicBezTo>
                    <a:cubicBezTo>
                      <a:pt x="38" y="49"/>
                      <a:pt x="50" y="38"/>
                      <a:pt x="50" y="25"/>
                    </a:cubicBezTo>
                    <a:cubicBezTo>
                      <a:pt x="50" y="11"/>
                      <a:pt x="38" y="0"/>
                      <a:pt x="25"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dirty="0">
                  <a:ln>
                    <a:noFill/>
                  </a:ln>
                  <a:solidFill>
                    <a:srgbClr val="000000"/>
                  </a:solidFill>
                  <a:effectLst/>
                  <a:uLnTx/>
                  <a:uFillTx/>
                  <a:latin typeface="Verdana"/>
                  <a:ea typeface="+mn-ea"/>
                  <a:cs typeface="+mn-cs"/>
                </a:endParaRPr>
              </a:p>
            </p:txBody>
          </p:sp>
          <p:sp>
            <p:nvSpPr>
              <p:cNvPr id="69" name="Freeform 24">
                <a:extLst>
                  <a:ext uri="{FF2B5EF4-FFF2-40B4-BE49-F238E27FC236}">
                    <a16:creationId xmlns:a16="http://schemas.microsoft.com/office/drawing/2014/main" id="{B971188D-9B53-4AAD-845C-C57DF9F2A79D}"/>
                  </a:ext>
                </a:extLst>
              </p:cNvPr>
              <p:cNvSpPr>
                <a:spLocks noEditPoints="1"/>
              </p:cNvSpPr>
              <p:nvPr/>
            </p:nvSpPr>
            <p:spPr bwMode="auto">
              <a:xfrm>
                <a:off x="1342945" y="3073599"/>
                <a:ext cx="208491" cy="95283"/>
              </a:xfrm>
              <a:custGeom>
                <a:avLst/>
                <a:gdLst>
                  <a:gd name="T0" fmla="*/ 150 w 195"/>
                  <a:gd name="T1" fmla="*/ 0 h 89"/>
                  <a:gd name="T2" fmla="*/ 109 w 195"/>
                  <a:gd name="T3" fmla="*/ 28 h 89"/>
                  <a:gd name="T4" fmla="*/ 5 w 195"/>
                  <a:gd name="T5" fmla="*/ 28 h 89"/>
                  <a:gd name="T6" fmla="*/ 4 w 195"/>
                  <a:gd name="T7" fmla="*/ 28 h 89"/>
                  <a:gd name="T8" fmla="*/ 0 w 195"/>
                  <a:gd name="T9" fmla="*/ 68 h 89"/>
                  <a:gd name="T10" fmla="*/ 1 w 195"/>
                  <a:gd name="T11" fmla="*/ 68 h 89"/>
                  <a:gd name="T12" fmla="*/ 112 w 195"/>
                  <a:gd name="T13" fmla="*/ 68 h 89"/>
                  <a:gd name="T14" fmla="*/ 150 w 195"/>
                  <a:gd name="T15" fmla="*/ 89 h 89"/>
                  <a:gd name="T16" fmla="*/ 195 w 195"/>
                  <a:gd name="T17" fmla="*/ 45 h 89"/>
                  <a:gd name="T18" fmla="*/ 150 w 195"/>
                  <a:gd name="T19" fmla="*/ 0 h 89"/>
                  <a:gd name="T20" fmla="*/ 150 w 195"/>
                  <a:gd name="T21" fmla="*/ 69 h 89"/>
                  <a:gd name="T22" fmla="*/ 141 w 195"/>
                  <a:gd name="T23" fmla="*/ 68 h 89"/>
                  <a:gd name="T24" fmla="*/ 125 w 195"/>
                  <a:gd name="T25" fmla="*/ 45 h 89"/>
                  <a:gd name="T26" fmla="*/ 132 w 195"/>
                  <a:gd name="T27" fmla="*/ 28 h 89"/>
                  <a:gd name="T28" fmla="*/ 150 w 195"/>
                  <a:gd name="T29" fmla="*/ 20 h 89"/>
                  <a:gd name="T30" fmla="*/ 175 w 195"/>
                  <a:gd name="T31" fmla="*/ 45 h 89"/>
                  <a:gd name="T32" fmla="*/ 150 w 195"/>
                  <a:gd name="T33" fmla="*/ 6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 h="89">
                    <a:moveTo>
                      <a:pt x="150" y="0"/>
                    </a:moveTo>
                    <a:cubicBezTo>
                      <a:pt x="131" y="0"/>
                      <a:pt x="115" y="11"/>
                      <a:pt x="109" y="28"/>
                    </a:cubicBezTo>
                    <a:cubicBezTo>
                      <a:pt x="5" y="28"/>
                      <a:pt x="5" y="28"/>
                      <a:pt x="5" y="28"/>
                    </a:cubicBezTo>
                    <a:cubicBezTo>
                      <a:pt x="4" y="28"/>
                      <a:pt x="4" y="28"/>
                      <a:pt x="4" y="28"/>
                    </a:cubicBezTo>
                    <a:cubicBezTo>
                      <a:pt x="4" y="41"/>
                      <a:pt x="2" y="55"/>
                      <a:pt x="0" y="68"/>
                    </a:cubicBezTo>
                    <a:cubicBezTo>
                      <a:pt x="1" y="68"/>
                      <a:pt x="1" y="68"/>
                      <a:pt x="1" y="68"/>
                    </a:cubicBezTo>
                    <a:cubicBezTo>
                      <a:pt x="112" y="68"/>
                      <a:pt x="112" y="68"/>
                      <a:pt x="112" y="68"/>
                    </a:cubicBezTo>
                    <a:cubicBezTo>
                      <a:pt x="119" y="81"/>
                      <a:pt x="134" y="89"/>
                      <a:pt x="150" y="89"/>
                    </a:cubicBezTo>
                    <a:cubicBezTo>
                      <a:pt x="174" y="89"/>
                      <a:pt x="195" y="69"/>
                      <a:pt x="195" y="45"/>
                    </a:cubicBezTo>
                    <a:cubicBezTo>
                      <a:pt x="195" y="20"/>
                      <a:pt x="174" y="0"/>
                      <a:pt x="150" y="0"/>
                    </a:cubicBezTo>
                    <a:close/>
                    <a:moveTo>
                      <a:pt x="150" y="69"/>
                    </a:moveTo>
                    <a:cubicBezTo>
                      <a:pt x="147" y="69"/>
                      <a:pt x="143" y="69"/>
                      <a:pt x="141" y="68"/>
                    </a:cubicBezTo>
                    <a:cubicBezTo>
                      <a:pt x="132" y="64"/>
                      <a:pt x="125" y="55"/>
                      <a:pt x="125" y="45"/>
                    </a:cubicBezTo>
                    <a:cubicBezTo>
                      <a:pt x="125" y="38"/>
                      <a:pt x="128" y="32"/>
                      <a:pt x="132" y="28"/>
                    </a:cubicBezTo>
                    <a:cubicBezTo>
                      <a:pt x="137" y="23"/>
                      <a:pt x="143" y="20"/>
                      <a:pt x="150" y="20"/>
                    </a:cubicBezTo>
                    <a:cubicBezTo>
                      <a:pt x="163" y="20"/>
                      <a:pt x="175" y="31"/>
                      <a:pt x="175" y="45"/>
                    </a:cubicBezTo>
                    <a:cubicBezTo>
                      <a:pt x="175" y="58"/>
                      <a:pt x="163" y="69"/>
                      <a:pt x="150" y="6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dirty="0">
                  <a:ln>
                    <a:noFill/>
                  </a:ln>
                  <a:solidFill>
                    <a:srgbClr val="000000"/>
                  </a:solidFill>
                  <a:effectLst/>
                  <a:uLnTx/>
                  <a:uFillTx/>
                  <a:latin typeface="Verdana"/>
                  <a:ea typeface="+mn-ea"/>
                  <a:cs typeface="+mn-cs"/>
                </a:endParaRPr>
              </a:p>
            </p:txBody>
          </p:sp>
          <p:sp>
            <p:nvSpPr>
              <p:cNvPr id="70" name="Freeform 25">
                <a:extLst>
                  <a:ext uri="{FF2B5EF4-FFF2-40B4-BE49-F238E27FC236}">
                    <a16:creationId xmlns:a16="http://schemas.microsoft.com/office/drawing/2014/main" id="{65EBF2EC-30D5-48DC-894D-85AEEB9FD332}"/>
                  </a:ext>
                </a:extLst>
              </p:cNvPr>
              <p:cNvSpPr>
                <a:spLocks/>
              </p:cNvSpPr>
              <p:nvPr/>
            </p:nvSpPr>
            <p:spPr bwMode="auto">
              <a:xfrm>
                <a:off x="888227" y="2983033"/>
                <a:ext cx="53774" cy="52830"/>
              </a:xfrm>
              <a:custGeom>
                <a:avLst/>
                <a:gdLst>
                  <a:gd name="T0" fmla="*/ 49 w 50"/>
                  <a:gd name="T1" fmla="*/ 23 h 49"/>
                  <a:gd name="T2" fmla="*/ 25 w 50"/>
                  <a:gd name="T3" fmla="*/ 0 h 49"/>
                  <a:gd name="T4" fmla="*/ 0 w 50"/>
                  <a:gd name="T5" fmla="*/ 25 h 49"/>
                  <a:gd name="T6" fmla="*/ 19 w 50"/>
                  <a:gd name="T7" fmla="*/ 49 h 49"/>
                  <a:gd name="T8" fmla="*/ 25 w 50"/>
                  <a:gd name="T9" fmla="*/ 49 h 49"/>
                  <a:gd name="T10" fmla="*/ 50 w 50"/>
                  <a:gd name="T11" fmla="*/ 25 h 49"/>
                  <a:gd name="T12" fmla="*/ 49 w 50"/>
                  <a:gd name="T13" fmla="*/ 23 h 49"/>
                </a:gdLst>
                <a:ahLst/>
                <a:cxnLst>
                  <a:cxn ang="0">
                    <a:pos x="T0" y="T1"/>
                  </a:cxn>
                  <a:cxn ang="0">
                    <a:pos x="T2" y="T3"/>
                  </a:cxn>
                  <a:cxn ang="0">
                    <a:pos x="T4" y="T5"/>
                  </a:cxn>
                  <a:cxn ang="0">
                    <a:pos x="T6" y="T7"/>
                  </a:cxn>
                  <a:cxn ang="0">
                    <a:pos x="T8" y="T9"/>
                  </a:cxn>
                  <a:cxn ang="0">
                    <a:pos x="T10" y="T11"/>
                  </a:cxn>
                  <a:cxn ang="0">
                    <a:pos x="T12" y="T13"/>
                  </a:cxn>
                </a:cxnLst>
                <a:rect l="0" t="0" r="r" b="b"/>
                <a:pathLst>
                  <a:path w="50" h="49">
                    <a:moveTo>
                      <a:pt x="49" y="23"/>
                    </a:moveTo>
                    <a:cubicBezTo>
                      <a:pt x="48" y="10"/>
                      <a:pt x="38" y="0"/>
                      <a:pt x="25" y="0"/>
                    </a:cubicBezTo>
                    <a:cubicBezTo>
                      <a:pt x="11" y="0"/>
                      <a:pt x="0" y="11"/>
                      <a:pt x="0" y="25"/>
                    </a:cubicBezTo>
                    <a:cubicBezTo>
                      <a:pt x="0" y="36"/>
                      <a:pt x="8" y="46"/>
                      <a:pt x="19" y="49"/>
                    </a:cubicBezTo>
                    <a:cubicBezTo>
                      <a:pt x="21" y="49"/>
                      <a:pt x="23" y="49"/>
                      <a:pt x="25" y="49"/>
                    </a:cubicBezTo>
                    <a:cubicBezTo>
                      <a:pt x="38" y="49"/>
                      <a:pt x="50" y="38"/>
                      <a:pt x="50" y="25"/>
                    </a:cubicBezTo>
                    <a:cubicBezTo>
                      <a:pt x="50" y="24"/>
                      <a:pt x="49" y="23"/>
                      <a:pt x="49" y="2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dirty="0">
                  <a:ln>
                    <a:noFill/>
                  </a:ln>
                  <a:solidFill>
                    <a:srgbClr val="000000"/>
                  </a:solidFill>
                  <a:effectLst/>
                  <a:uLnTx/>
                  <a:uFillTx/>
                  <a:latin typeface="Verdana"/>
                  <a:ea typeface="+mn-ea"/>
                  <a:cs typeface="+mn-cs"/>
                </a:endParaRPr>
              </a:p>
            </p:txBody>
          </p:sp>
          <p:sp>
            <p:nvSpPr>
              <p:cNvPr id="71" name="Freeform 26">
                <a:extLst>
                  <a:ext uri="{FF2B5EF4-FFF2-40B4-BE49-F238E27FC236}">
                    <a16:creationId xmlns:a16="http://schemas.microsoft.com/office/drawing/2014/main" id="{297C2DD3-50A6-4D76-992F-437A35C9EC4C}"/>
                  </a:ext>
                </a:extLst>
              </p:cNvPr>
              <p:cNvSpPr>
                <a:spLocks noEditPoints="1"/>
              </p:cNvSpPr>
              <p:nvPr/>
            </p:nvSpPr>
            <p:spPr bwMode="auto">
              <a:xfrm>
                <a:off x="866529" y="2962278"/>
                <a:ext cx="482076" cy="141510"/>
              </a:xfrm>
              <a:custGeom>
                <a:avLst/>
                <a:gdLst>
                  <a:gd name="T0" fmla="*/ 450 w 450"/>
                  <a:gd name="T1" fmla="*/ 101 h 132"/>
                  <a:gd name="T2" fmla="*/ 449 w 450"/>
                  <a:gd name="T3" fmla="*/ 92 h 132"/>
                  <a:gd name="T4" fmla="*/ 446 w 450"/>
                  <a:gd name="T5" fmla="*/ 92 h 132"/>
                  <a:gd name="T6" fmla="*/ 446 w 450"/>
                  <a:gd name="T7" fmla="*/ 92 h 132"/>
                  <a:gd name="T8" fmla="*/ 118 w 450"/>
                  <a:gd name="T9" fmla="*/ 92 h 132"/>
                  <a:gd name="T10" fmla="*/ 87 w 450"/>
                  <a:gd name="T11" fmla="*/ 60 h 132"/>
                  <a:gd name="T12" fmla="*/ 90 w 450"/>
                  <a:gd name="T13" fmla="*/ 45 h 132"/>
                  <a:gd name="T14" fmla="*/ 45 w 450"/>
                  <a:gd name="T15" fmla="*/ 0 h 132"/>
                  <a:gd name="T16" fmla="*/ 0 w 450"/>
                  <a:gd name="T17" fmla="*/ 45 h 132"/>
                  <a:gd name="T18" fmla="*/ 45 w 450"/>
                  <a:gd name="T19" fmla="*/ 89 h 132"/>
                  <a:gd name="T20" fmla="*/ 58 w 450"/>
                  <a:gd name="T21" fmla="*/ 88 h 132"/>
                  <a:gd name="T22" fmla="*/ 102 w 450"/>
                  <a:gd name="T23" fmla="*/ 132 h 132"/>
                  <a:gd name="T24" fmla="*/ 436 w 450"/>
                  <a:gd name="T25" fmla="*/ 132 h 132"/>
                  <a:gd name="T26" fmla="*/ 449 w 450"/>
                  <a:gd name="T27" fmla="*/ 132 h 132"/>
                  <a:gd name="T28" fmla="*/ 450 w 450"/>
                  <a:gd name="T29" fmla="*/ 129 h 132"/>
                  <a:gd name="T30" fmla="*/ 450 w 450"/>
                  <a:gd name="T31" fmla="*/ 127 h 132"/>
                  <a:gd name="T32" fmla="*/ 450 w 450"/>
                  <a:gd name="T33" fmla="*/ 106 h 132"/>
                  <a:gd name="T34" fmla="*/ 450 w 450"/>
                  <a:gd name="T35" fmla="*/ 101 h 132"/>
                  <a:gd name="T36" fmla="*/ 39 w 450"/>
                  <a:gd name="T37" fmla="*/ 69 h 132"/>
                  <a:gd name="T38" fmla="*/ 20 w 450"/>
                  <a:gd name="T39" fmla="*/ 45 h 132"/>
                  <a:gd name="T40" fmla="*/ 45 w 450"/>
                  <a:gd name="T41" fmla="*/ 20 h 132"/>
                  <a:gd name="T42" fmla="*/ 69 w 450"/>
                  <a:gd name="T43" fmla="*/ 43 h 132"/>
                  <a:gd name="T44" fmla="*/ 70 w 450"/>
                  <a:gd name="T45" fmla="*/ 45 h 132"/>
                  <a:gd name="T46" fmla="*/ 45 w 450"/>
                  <a:gd name="T47" fmla="*/ 69 h 132"/>
                  <a:gd name="T48" fmla="*/ 39 w 450"/>
                  <a:gd name="T49" fmla="*/ 6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0" h="132">
                    <a:moveTo>
                      <a:pt x="450" y="101"/>
                    </a:moveTo>
                    <a:cubicBezTo>
                      <a:pt x="450" y="98"/>
                      <a:pt x="449" y="95"/>
                      <a:pt x="449" y="92"/>
                    </a:cubicBezTo>
                    <a:cubicBezTo>
                      <a:pt x="446" y="92"/>
                      <a:pt x="446" y="92"/>
                      <a:pt x="446" y="92"/>
                    </a:cubicBezTo>
                    <a:cubicBezTo>
                      <a:pt x="446" y="92"/>
                      <a:pt x="446" y="92"/>
                      <a:pt x="446" y="92"/>
                    </a:cubicBezTo>
                    <a:cubicBezTo>
                      <a:pt x="118" y="92"/>
                      <a:pt x="118" y="92"/>
                      <a:pt x="118" y="92"/>
                    </a:cubicBezTo>
                    <a:cubicBezTo>
                      <a:pt x="87" y="60"/>
                      <a:pt x="87" y="60"/>
                      <a:pt x="87" y="60"/>
                    </a:cubicBezTo>
                    <a:cubicBezTo>
                      <a:pt x="88" y="55"/>
                      <a:pt x="90" y="50"/>
                      <a:pt x="90" y="45"/>
                    </a:cubicBezTo>
                    <a:cubicBezTo>
                      <a:pt x="90" y="20"/>
                      <a:pt x="69" y="0"/>
                      <a:pt x="45" y="0"/>
                    </a:cubicBezTo>
                    <a:cubicBezTo>
                      <a:pt x="20" y="0"/>
                      <a:pt x="0" y="20"/>
                      <a:pt x="0" y="45"/>
                    </a:cubicBezTo>
                    <a:cubicBezTo>
                      <a:pt x="0" y="69"/>
                      <a:pt x="20" y="89"/>
                      <a:pt x="45" y="89"/>
                    </a:cubicBezTo>
                    <a:cubicBezTo>
                      <a:pt x="49" y="89"/>
                      <a:pt x="54" y="89"/>
                      <a:pt x="58" y="88"/>
                    </a:cubicBezTo>
                    <a:cubicBezTo>
                      <a:pt x="102" y="132"/>
                      <a:pt x="102" y="132"/>
                      <a:pt x="102" y="132"/>
                    </a:cubicBezTo>
                    <a:cubicBezTo>
                      <a:pt x="436" y="132"/>
                      <a:pt x="436" y="132"/>
                      <a:pt x="436" y="132"/>
                    </a:cubicBezTo>
                    <a:cubicBezTo>
                      <a:pt x="449" y="132"/>
                      <a:pt x="449" y="132"/>
                      <a:pt x="449" y="132"/>
                    </a:cubicBezTo>
                    <a:cubicBezTo>
                      <a:pt x="449" y="131"/>
                      <a:pt x="450" y="130"/>
                      <a:pt x="450" y="129"/>
                    </a:cubicBezTo>
                    <a:cubicBezTo>
                      <a:pt x="450" y="129"/>
                      <a:pt x="450" y="129"/>
                      <a:pt x="450" y="127"/>
                    </a:cubicBezTo>
                    <a:cubicBezTo>
                      <a:pt x="450" y="121"/>
                      <a:pt x="450" y="121"/>
                      <a:pt x="450" y="106"/>
                    </a:cubicBezTo>
                    <a:cubicBezTo>
                      <a:pt x="450" y="104"/>
                      <a:pt x="450" y="103"/>
                      <a:pt x="450" y="101"/>
                    </a:cubicBezTo>
                    <a:close/>
                    <a:moveTo>
                      <a:pt x="39" y="69"/>
                    </a:moveTo>
                    <a:cubicBezTo>
                      <a:pt x="28" y="66"/>
                      <a:pt x="20" y="56"/>
                      <a:pt x="20" y="45"/>
                    </a:cubicBezTo>
                    <a:cubicBezTo>
                      <a:pt x="20" y="31"/>
                      <a:pt x="31" y="20"/>
                      <a:pt x="45" y="20"/>
                    </a:cubicBezTo>
                    <a:cubicBezTo>
                      <a:pt x="58" y="20"/>
                      <a:pt x="68" y="30"/>
                      <a:pt x="69" y="43"/>
                    </a:cubicBezTo>
                    <a:cubicBezTo>
                      <a:pt x="69" y="43"/>
                      <a:pt x="70" y="44"/>
                      <a:pt x="70" y="45"/>
                    </a:cubicBezTo>
                    <a:cubicBezTo>
                      <a:pt x="70" y="58"/>
                      <a:pt x="58" y="69"/>
                      <a:pt x="45" y="69"/>
                    </a:cubicBezTo>
                    <a:cubicBezTo>
                      <a:pt x="43" y="69"/>
                      <a:pt x="41" y="69"/>
                      <a:pt x="39" y="6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dirty="0">
                  <a:ln>
                    <a:noFill/>
                  </a:ln>
                  <a:solidFill>
                    <a:srgbClr val="000000"/>
                  </a:solidFill>
                  <a:effectLst/>
                  <a:uLnTx/>
                  <a:uFillTx/>
                  <a:latin typeface="Verdana"/>
                  <a:ea typeface="+mn-ea"/>
                  <a:cs typeface="+mn-cs"/>
                </a:endParaRPr>
              </a:p>
            </p:txBody>
          </p:sp>
        </p:grpSp>
        <p:grpSp>
          <p:nvGrpSpPr>
            <p:cNvPr id="40" name="Group 29">
              <a:extLst>
                <a:ext uri="{FF2B5EF4-FFF2-40B4-BE49-F238E27FC236}">
                  <a16:creationId xmlns:a16="http://schemas.microsoft.com/office/drawing/2014/main" id="{ABD22337-0D94-4CE3-BA4D-0904B826053A}"/>
                </a:ext>
              </a:extLst>
            </p:cNvPr>
            <p:cNvGrpSpPr/>
            <p:nvPr/>
          </p:nvGrpSpPr>
          <p:grpSpPr>
            <a:xfrm>
              <a:off x="8810028" y="2315067"/>
              <a:ext cx="512971" cy="370261"/>
              <a:chOff x="7315201" y="2840038"/>
              <a:chExt cx="360362" cy="293687"/>
            </a:xfrm>
            <a:solidFill>
              <a:schemeClr val="accent3"/>
            </a:solidFill>
          </p:grpSpPr>
          <p:sp>
            <p:nvSpPr>
              <p:cNvPr id="41" name="Freeform 32">
                <a:extLst>
                  <a:ext uri="{FF2B5EF4-FFF2-40B4-BE49-F238E27FC236}">
                    <a16:creationId xmlns:a16="http://schemas.microsoft.com/office/drawing/2014/main" id="{34DAC340-C6F0-4226-9415-CE0F75B8ADBD}"/>
                  </a:ext>
                </a:extLst>
              </p:cNvPr>
              <p:cNvSpPr>
                <a:spLocks/>
              </p:cNvSpPr>
              <p:nvPr/>
            </p:nvSpPr>
            <p:spPr bwMode="auto">
              <a:xfrm>
                <a:off x="7424738" y="3017838"/>
                <a:ext cx="17463" cy="66675"/>
              </a:xfrm>
              <a:custGeom>
                <a:avLst/>
                <a:gdLst>
                  <a:gd name="T0" fmla="*/ 2 w 4"/>
                  <a:gd name="T1" fmla="*/ 0 h 15"/>
                  <a:gd name="T2" fmla="*/ 0 w 4"/>
                  <a:gd name="T3" fmla="*/ 1 h 15"/>
                  <a:gd name="T4" fmla="*/ 0 w 4"/>
                  <a:gd name="T5" fmla="*/ 2 h 15"/>
                  <a:gd name="T6" fmla="*/ 0 w 4"/>
                  <a:gd name="T7" fmla="*/ 13 h 15"/>
                  <a:gd name="T8" fmla="*/ 0 w 4"/>
                  <a:gd name="T9" fmla="*/ 14 h 15"/>
                  <a:gd name="T10" fmla="*/ 2 w 4"/>
                  <a:gd name="T11" fmla="*/ 15 h 15"/>
                  <a:gd name="T12" fmla="*/ 3 w 4"/>
                  <a:gd name="T13" fmla="*/ 14 h 15"/>
                  <a:gd name="T14" fmla="*/ 4 w 4"/>
                  <a:gd name="T15" fmla="*/ 13 h 15"/>
                  <a:gd name="T16" fmla="*/ 4 w 4"/>
                  <a:gd name="T17" fmla="*/ 2 h 15"/>
                  <a:gd name="T18" fmla="*/ 3 w 4"/>
                  <a:gd name="T19" fmla="*/ 1 h 15"/>
                  <a:gd name="T20" fmla="*/ 2 w 4"/>
                  <a:gd name="T2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15">
                    <a:moveTo>
                      <a:pt x="2" y="0"/>
                    </a:moveTo>
                    <a:cubicBezTo>
                      <a:pt x="1" y="0"/>
                      <a:pt x="1" y="0"/>
                      <a:pt x="0" y="1"/>
                    </a:cubicBezTo>
                    <a:cubicBezTo>
                      <a:pt x="0" y="1"/>
                      <a:pt x="0" y="2"/>
                      <a:pt x="0" y="2"/>
                    </a:cubicBezTo>
                    <a:cubicBezTo>
                      <a:pt x="0" y="13"/>
                      <a:pt x="0" y="13"/>
                      <a:pt x="0" y="13"/>
                    </a:cubicBezTo>
                    <a:cubicBezTo>
                      <a:pt x="0" y="13"/>
                      <a:pt x="0" y="14"/>
                      <a:pt x="0" y="14"/>
                    </a:cubicBezTo>
                    <a:cubicBezTo>
                      <a:pt x="1" y="14"/>
                      <a:pt x="1" y="15"/>
                      <a:pt x="2" y="15"/>
                    </a:cubicBezTo>
                    <a:cubicBezTo>
                      <a:pt x="2" y="15"/>
                      <a:pt x="3" y="14"/>
                      <a:pt x="3" y="14"/>
                    </a:cubicBezTo>
                    <a:cubicBezTo>
                      <a:pt x="3" y="14"/>
                      <a:pt x="4" y="13"/>
                      <a:pt x="4" y="13"/>
                    </a:cubicBezTo>
                    <a:cubicBezTo>
                      <a:pt x="4" y="2"/>
                      <a:pt x="4" y="2"/>
                      <a:pt x="4" y="2"/>
                    </a:cubicBezTo>
                    <a:cubicBezTo>
                      <a:pt x="4" y="2"/>
                      <a:pt x="3" y="1"/>
                      <a:pt x="3" y="1"/>
                    </a:cubicBezTo>
                    <a:cubicBezTo>
                      <a:pt x="3"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dirty="0">
                  <a:ln>
                    <a:noFill/>
                  </a:ln>
                  <a:solidFill>
                    <a:srgbClr val="000000"/>
                  </a:solidFill>
                  <a:effectLst/>
                  <a:uLnTx/>
                  <a:uFillTx/>
                  <a:latin typeface="Verdana"/>
                  <a:ea typeface="+mn-ea"/>
                  <a:cs typeface="+mn-cs"/>
                </a:endParaRPr>
              </a:p>
            </p:txBody>
          </p:sp>
          <p:sp>
            <p:nvSpPr>
              <p:cNvPr id="42" name="Freeform 30">
                <a:extLst>
                  <a:ext uri="{FF2B5EF4-FFF2-40B4-BE49-F238E27FC236}">
                    <a16:creationId xmlns:a16="http://schemas.microsoft.com/office/drawing/2014/main" id="{A6AC7788-68E3-4660-BC34-1423568E139C}"/>
                  </a:ext>
                </a:extLst>
              </p:cNvPr>
              <p:cNvSpPr>
                <a:spLocks/>
              </p:cNvSpPr>
              <p:nvPr/>
            </p:nvSpPr>
            <p:spPr bwMode="auto">
              <a:xfrm>
                <a:off x="7364413" y="3017838"/>
                <a:ext cx="74613" cy="76200"/>
              </a:xfrm>
              <a:custGeom>
                <a:avLst/>
                <a:gdLst>
                  <a:gd name="T0" fmla="*/ 15 w 17"/>
                  <a:gd name="T1" fmla="*/ 0 h 17"/>
                  <a:gd name="T2" fmla="*/ 13 w 17"/>
                  <a:gd name="T3" fmla="*/ 1 h 17"/>
                  <a:gd name="T4" fmla="*/ 0 w 17"/>
                  <a:gd name="T5" fmla="*/ 13 h 17"/>
                  <a:gd name="T6" fmla="*/ 0 w 17"/>
                  <a:gd name="T7" fmla="*/ 16 h 17"/>
                  <a:gd name="T8" fmla="*/ 3 w 17"/>
                  <a:gd name="T9" fmla="*/ 16 h 17"/>
                  <a:gd name="T10" fmla="*/ 3 w 17"/>
                  <a:gd name="T11" fmla="*/ 16 h 17"/>
                  <a:gd name="T12" fmla="*/ 16 w 17"/>
                  <a:gd name="T13" fmla="*/ 4 h 17"/>
                  <a:gd name="T14" fmla="*/ 16 w 17"/>
                  <a:gd name="T15" fmla="*/ 1 h 17"/>
                  <a:gd name="T16" fmla="*/ 15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5" y="0"/>
                    </a:moveTo>
                    <a:cubicBezTo>
                      <a:pt x="14" y="0"/>
                      <a:pt x="14" y="0"/>
                      <a:pt x="13" y="1"/>
                    </a:cubicBezTo>
                    <a:cubicBezTo>
                      <a:pt x="0" y="13"/>
                      <a:pt x="0" y="13"/>
                      <a:pt x="0" y="13"/>
                    </a:cubicBezTo>
                    <a:cubicBezTo>
                      <a:pt x="0" y="14"/>
                      <a:pt x="0" y="15"/>
                      <a:pt x="0" y="16"/>
                    </a:cubicBezTo>
                    <a:cubicBezTo>
                      <a:pt x="1" y="17"/>
                      <a:pt x="2" y="17"/>
                      <a:pt x="3" y="16"/>
                    </a:cubicBezTo>
                    <a:cubicBezTo>
                      <a:pt x="3" y="16"/>
                      <a:pt x="3" y="16"/>
                      <a:pt x="3" y="16"/>
                    </a:cubicBezTo>
                    <a:cubicBezTo>
                      <a:pt x="16" y="4"/>
                      <a:pt x="16" y="4"/>
                      <a:pt x="16" y="4"/>
                    </a:cubicBezTo>
                    <a:cubicBezTo>
                      <a:pt x="17" y="3"/>
                      <a:pt x="17" y="2"/>
                      <a:pt x="16" y="1"/>
                    </a:cubicBezTo>
                    <a:cubicBezTo>
                      <a:pt x="16" y="0"/>
                      <a:pt x="15"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dirty="0">
                  <a:ln>
                    <a:noFill/>
                  </a:ln>
                  <a:solidFill>
                    <a:srgbClr val="000000"/>
                  </a:solidFill>
                  <a:effectLst/>
                  <a:uLnTx/>
                  <a:uFillTx/>
                  <a:latin typeface="Verdana"/>
                  <a:ea typeface="+mn-ea"/>
                  <a:cs typeface="+mn-cs"/>
                </a:endParaRPr>
              </a:p>
            </p:txBody>
          </p:sp>
          <p:sp>
            <p:nvSpPr>
              <p:cNvPr id="43" name="Freeform 31">
                <a:extLst>
                  <a:ext uri="{FF2B5EF4-FFF2-40B4-BE49-F238E27FC236}">
                    <a16:creationId xmlns:a16="http://schemas.microsoft.com/office/drawing/2014/main" id="{72CD471B-C250-4903-944A-F75B55141AF7}"/>
                  </a:ext>
                </a:extLst>
              </p:cNvPr>
              <p:cNvSpPr>
                <a:spLocks/>
              </p:cNvSpPr>
              <p:nvPr/>
            </p:nvSpPr>
            <p:spPr bwMode="auto">
              <a:xfrm>
                <a:off x="7429501" y="3017838"/>
                <a:ext cx="74613" cy="76200"/>
              </a:xfrm>
              <a:custGeom>
                <a:avLst/>
                <a:gdLst>
                  <a:gd name="T0" fmla="*/ 2 w 17"/>
                  <a:gd name="T1" fmla="*/ 0 h 17"/>
                  <a:gd name="T2" fmla="*/ 0 w 17"/>
                  <a:gd name="T3" fmla="*/ 2 h 17"/>
                  <a:gd name="T4" fmla="*/ 0 w 17"/>
                  <a:gd name="T5" fmla="*/ 4 h 17"/>
                  <a:gd name="T6" fmla="*/ 13 w 17"/>
                  <a:gd name="T7" fmla="*/ 16 h 17"/>
                  <a:gd name="T8" fmla="*/ 16 w 17"/>
                  <a:gd name="T9" fmla="*/ 16 h 17"/>
                  <a:gd name="T10" fmla="*/ 16 w 17"/>
                  <a:gd name="T11" fmla="*/ 13 h 17"/>
                  <a:gd name="T12" fmla="*/ 16 w 17"/>
                  <a:gd name="T13" fmla="*/ 13 h 17"/>
                  <a:gd name="T14" fmla="*/ 3 w 17"/>
                  <a:gd name="T15" fmla="*/ 1 h 17"/>
                  <a:gd name="T16" fmla="*/ 2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2" y="0"/>
                    </a:moveTo>
                    <a:cubicBezTo>
                      <a:pt x="0" y="0"/>
                      <a:pt x="0" y="1"/>
                      <a:pt x="0" y="2"/>
                    </a:cubicBezTo>
                    <a:cubicBezTo>
                      <a:pt x="0" y="3"/>
                      <a:pt x="0" y="3"/>
                      <a:pt x="0" y="4"/>
                    </a:cubicBezTo>
                    <a:cubicBezTo>
                      <a:pt x="13" y="16"/>
                      <a:pt x="13" y="16"/>
                      <a:pt x="13" y="16"/>
                    </a:cubicBezTo>
                    <a:cubicBezTo>
                      <a:pt x="14" y="17"/>
                      <a:pt x="15" y="17"/>
                      <a:pt x="16" y="16"/>
                    </a:cubicBezTo>
                    <a:cubicBezTo>
                      <a:pt x="17" y="15"/>
                      <a:pt x="17" y="14"/>
                      <a:pt x="16" y="13"/>
                    </a:cubicBezTo>
                    <a:cubicBezTo>
                      <a:pt x="16" y="13"/>
                      <a:pt x="16" y="13"/>
                      <a:pt x="16" y="13"/>
                    </a:cubicBezTo>
                    <a:cubicBezTo>
                      <a:pt x="3" y="1"/>
                      <a:pt x="3" y="1"/>
                      <a:pt x="3" y="1"/>
                    </a:cubicBezTo>
                    <a:cubicBezTo>
                      <a:pt x="3"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dirty="0">
                  <a:ln>
                    <a:noFill/>
                  </a:ln>
                  <a:solidFill>
                    <a:srgbClr val="000000"/>
                  </a:solidFill>
                  <a:effectLst/>
                  <a:uLnTx/>
                  <a:uFillTx/>
                  <a:latin typeface="Verdana"/>
                  <a:ea typeface="+mn-ea"/>
                  <a:cs typeface="+mn-cs"/>
                </a:endParaRPr>
              </a:p>
            </p:txBody>
          </p:sp>
          <p:sp>
            <p:nvSpPr>
              <p:cNvPr id="44" name="Freeform 29">
                <a:extLst>
                  <a:ext uri="{FF2B5EF4-FFF2-40B4-BE49-F238E27FC236}">
                    <a16:creationId xmlns:a16="http://schemas.microsoft.com/office/drawing/2014/main" id="{927D01E9-B0F2-4EEB-952B-D8CF01ED7164}"/>
                  </a:ext>
                </a:extLst>
              </p:cNvPr>
              <p:cNvSpPr>
                <a:spLocks/>
              </p:cNvSpPr>
              <p:nvPr/>
            </p:nvSpPr>
            <p:spPr bwMode="auto">
              <a:xfrm>
                <a:off x="7315201" y="2840038"/>
                <a:ext cx="236538" cy="190500"/>
              </a:xfrm>
              <a:custGeom>
                <a:avLst/>
                <a:gdLst>
                  <a:gd name="T0" fmla="*/ 7 w 54"/>
                  <a:gd name="T1" fmla="*/ 0 h 43"/>
                  <a:gd name="T2" fmla="*/ 0 w 54"/>
                  <a:gd name="T3" fmla="*/ 7 h 43"/>
                  <a:gd name="T4" fmla="*/ 0 w 54"/>
                  <a:gd name="T5" fmla="*/ 36 h 43"/>
                  <a:gd name="T6" fmla="*/ 7 w 54"/>
                  <a:gd name="T7" fmla="*/ 43 h 43"/>
                  <a:gd name="T8" fmla="*/ 46 w 54"/>
                  <a:gd name="T9" fmla="*/ 43 h 43"/>
                  <a:gd name="T10" fmla="*/ 54 w 54"/>
                  <a:gd name="T11" fmla="*/ 36 h 43"/>
                  <a:gd name="T12" fmla="*/ 54 w 54"/>
                  <a:gd name="T13" fmla="*/ 30 h 43"/>
                  <a:gd name="T14" fmla="*/ 50 w 54"/>
                  <a:gd name="T15" fmla="*/ 27 h 43"/>
                  <a:gd name="T16" fmla="*/ 50 w 54"/>
                  <a:gd name="T17" fmla="*/ 36 h 43"/>
                  <a:gd name="T18" fmla="*/ 46 w 54"/>
                  <a:gd name="T19" fmla="*/ 39 h 43"/>
                  <a:gd name="T20" fmla="*/ 7 w 54"/>
                  <a:gd name="T21" fmla="*/ 39 h 43"/>
                  <a:gd name="T22" fmla="*/ 4 w 54"/>
                  <a:gd name="T23" fmla="*/ 36 h 43"/>
                  <a:gd name="T24" fmla="*/ 4 w 54"/>
                  <a:gd name="T25" fmla="*/ 7 h 43"/>
                  <a:gd name="T26" fmla="*/ 7 w 54"/>
                  <a:gd name="T27" fmla="*/ 4 h 43"/>
                  <a:gd name="T28" fmla="*/ 46 w 54"/>
                  <a:gd name="T29" fmla="*/ 4 h 43"/>
                  <a:gd name="T30" fmla="*/ 50 w 54"/>
                  <a:gd name="T31" fmla="*/ 7 h 43"/>
                  <a:gd name="T32" fmla="*/ 50 w 54"/>
                  <a:gd name="T33" fmla="*/ 17 h 43"/>
                  <a:gd name="T34" fmla="*/ 54 w 54"/>
                  <a:gd name="T35" fmla="*/ 20 h 43"/>
                  <a:gd name="T36" fmla="*/ 54 w 54"/>
                  <a:gd name="T37" fmla="*/ 7 h 43"/>
                  <a:gd name="T38" fmla="*/ 46 w 54"/>
                  <a:gd name="T39" fmla="*/ 0 h 43"/>
                  <a:gd name="T40" fmla="*/ 7 w 54"/>
                  <a:gd name="T4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43">
                    <a:moveTo>
                      <a:pt x="7" y="0"/>
                    </a:moveTo>
                    <a:cubicBezTo>
                      <a:pt x="3" y="0"/>
                      <a:pt x="0" y="3"/>
                      <a:pt x="0" y="7"/>
                    </a:cubicBezTo>
                    <a:cubicBezTo>
                      <a:pt x="0" y="36"/>
                      <a:pt x="0" y="36"/>
                      <a:pt x="0" y="36"/>
                    </a:cubicBezTo>
                    <a:cubicBezTo>
                      <a:pt x="0" y="40"/>
                      <a:pt x="3" y="43"/>
                      <a:pt x="7" y="43"/>
                    </a:cubicBezTo>
                    <a:cubicBezTo>
                      <a:pt x="46" y="43"/>
                      <a:pt x="46" y="43"/>
                      <a:pt x="46" y="43"/>
                    </a:cubicBezTo>
                    <a:cubicBezTo>
                      <a:pt x="50" y="43"/>
                      <a:pt x="54" y="40"/>
                      <a:pt x="54" y="36"/>
                    </a:cubicBezTo>
                    <a:cubicBezTo>
                      <a:pt x="54" y="30"/>
                      <a:pt x="54" y="30"/>
                      <a:pt x="54" y="30"/>
                    </a:cubicBezTo>
                    <a:cubicBezTo>
                      <a:pt x="52" y="29"/>
                      <a:pt x="51" y="28"/>
                      <a:pt x="50" y="27"/>
                    </a:cubicBezTo>
                    <a:cubicBezTo>
                      <a:pt x="50" y="36"/>
                      <a:pt x="50" y="36"/>
                      <a:pt x="50" y="36"/>
                    </a:cubicBezTo>
                    <a:cubicBezTo>
                      <a:pt x="50" y="38"/>
                      <a:pt x="48" y="39"/>
                      <a:pt x="46" y="39"/>
                    </a:cubicBezTo>
                    <a:cubicBezTo>
                      <a:pt x="7" y="39"/>
                      <a:pt x="7" y="39"/>
                      <a:pt x="7" y="39"/>
                    </a:cubicBezTo>
                    <a:cubicBezTo>
                      <a:pt x="5" y="39"/>
                      <a:pt x="4" y="38"/>
                      <a:pt x="4" y="36"/>
                    </a:cubicBezTo>
                    <a:cubicBezTo>
                      <a:pt x="4" y="7"/>
                      <a:pt x="4" y="7"/>
                      <a:pt x="4" y="7"/>
                    </a:cubicBezTo>
                    <a:cubicBezTo>
                      <a:pt x="4" y="5"/>
                      <a:pt x="5" y="4"/>
                      <a:pt x="7" y="4"/>
                    </a:cubicBezTo>
                    <a:cubicBezTo>
                      <a:pt x="46" y="4"/>
                      <a:pt x="46" y="4"/>
                      <a:pt x="46" y="4"/>
                    </a:cubicBezTo>
                    <a:cubicBezTo>
                      <a:pt x="48" y="4"/>
                      <a:pt x="50" y="5"/>
                      <a:pt x="50" y="7"/>
                    </a:cubicBezTo>
                    <a:cubicBezTo>
                      <a:pt x="50" y="17"/>
                      <a:pt x="50" y="17"/>
                      <a:pt x="50" y="17"/>
                    </a:cubicBezTo>
                    <a:cubicBezTo>
                      <a:pt x="51" y="17"/>
                      <a:pt x="52" y="18"/>
                      <a:pt x="54" y="20"/>
                    </a:cubicBezTo>
                    <a:cubicBezTo>
                      <a:pt x="54" y="7"/>
                      <a:pt x="54" y="7"/>
                      <a:pt x="54" y="7"/>
                    </a:cubicBezTo>
                    <a:cubicBezTo>
                      <a:pt x="54" y="3"/>
                      <a:pt x="50" y="0"/>
                      <a:pt x="46" y="0"/>
                    </a:cubicBezTo>
                    <a:lnTo>
                      <a:pt x="7"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dirty="0">
                  <a:ln>
                    <a:noFill/>
                  </a:ln>
                  <a:solidFill>
                    <a:srgbClr val="000000"/>
                  </a:solidFill>
                  <a:effectLst/>
                  <a:uLnTx/>
                  <a:uFillTx/>
                  <a:latin typeface="Verdana"/>
                  <a:ea typeface="+mn-ea"/>
                  <a:cs typeface="+mn-cs"/>
                </a:endParaRPr>
              </a:p>
            </p:txBody>
          </p:sp>
          <p:sp>
            <p:nvSpPr>
              <p:cNvPr id="45" name="Freeform 33">
                <a:extLst>
                  <a:ext uri="{FF2B5EF4-FFF2-40B4-BE49-F238E27FC236}">
                    <a16:creationId xmlns:a16="http://schemas.microsoft.com/office/drawing/2014/main" id="{DD9BC2AD-9160-48D0-9F0E-EFFCE31B80D8}"/>
                  </a:ext>
                </a:extLst>
              </p:cNvPr>
              <p:cNvSpPr>
                <a:spLocks/>
              </p:cNvSpPr>
              <p:nvPr/>
            </p:nvSpPr>
            <p:spPr bwMode="auto">
              <a:xfrm>
                <a:off x="7354888" y="2924175"/>
                <a:ext cx="39688" cy="66675"/>
              </a:xfrm>
              <a:custGeom>
                <a:avLst/>
                <a:gdLst>
                  <a:gd name="T0" fmla="*/ 1 w 9"/>
                  <a:gd name="T1" fmla="*/ 0 h 15"/>
                  <a:gd name="T2" fmla="*/ 8 w 9"/>
                  <a:gd name="T3" fmla="*/ 0 h 15"/>
                  <a:gd name="T4" fmla="*/ 9 w 9"/>
                  <a:gd name="T5" fmla="*/ 1 h 15"/>
                  <a:gd name="T6" fmla="*/ 9 w 9"/>
                  <a:gd name="T7" fmla="*/ 14 h 15"/>
                  <a:gd name="T8" fmla="*/ 8 w 9"/>
                  <a:gd name="T9" fmla="*/ 15 h 15"/>
                  <a:gd name="T10" fmla="*/ 1 w 9"/>
                  <a:gd name="T11" fmla="*/ 15 h 15"/>
                  <a:gd name="T12" fmla="*/ 0 w 9"/>
                  <a:gd name="T13" fmla="*/ 14 h 15"/>
                  <a:gd name="T14" fmla="*/ 0 w 9"/>
                  <a:gd name="T15" fmla="*/ 1 h 15"/>
                  <a:gd name="T16" fmla="*/ 1 w 9"/>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5">
                    <a:moveTo>
                      <a:pt x="1" y="0"/>
                    </a:moveTo>
                    <a:cubicBezTo>
                      <a:pt x="8" y="0"/>
                      <a:pt x="8" y="0"/>
                      <a:pt x="8" y="0"/>
                    </a:cubicBezTo>
                    <a:cubicBezTo>
                      <a:pt x="8" y="0"/>
                      <a:pt x="9" y="1"/>
                      <a:pt x="9" y="1"/>
                    </a:cubicBezTo>
                    <a:cubicBezTo>
                      <a:pt x="9" y="14"/>
                      <a:pt x="9" y="14"/>
                      <a:pt x="9" y="14"/>
                    </a:cubicBezTo>
                    <a:cubicBezTo>
                      <a:pt x="9" y="15"/>
                      <a:pt x="8" y="15"/>
                      <a:pt x="8" y="15"/>
                    </a:cubicBezTo>
                    <a:cubicBezTo>
                      <a:pt x="1" y="15"/>
                      <a:pt x="1" y="15"/>
                      <a:pt x="1" y="15"/>
                    </a:cubicBezTo>
                    <a:cubicBezTo>
                      <a:pt x="0" y="15"/>
                      <a:pt x="0" y="15"/>
                      <a:pt x="0" y="14"/>
                    </a:cubicBezTo>
                    <a:cubicBezTo>
                      <a:pt x="0" y="1"/>
                      <a:pt x="0" y="1"/>
                      <a:pt x="0" y="1"/>
                    </a:cubicBezTo>
                    <a:cubicBezTo>
                      <a:pt x="0" y="1"/>
                      <a:pt x="0" y="0"/>
                      <a:pt x="1"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dirty="0">
                  <a:ln>
                    <a:noFill/>
                  </a:ln>
                  <a:solidFill>
                    <a:srgbClr val="000000"/>
                  </a:solidFill>
                  <a:effectLst/>
                  <a:uLnTx/>
                  <a:uFillTx/>
                  <a:latin typeface="Verdana"/>
                  <a:ea typeface="+mn-ea"/>
                  <a:cs typeface="+mn-cs"/>
                </a:endParaRPr>
              </a:p>
            </p:txBody>
          </p:sp>
          <p:sp>
            <p:nvSpPr>
              <p:cNvPr id="46" name="Freeform 34">
                <a:extLst>
                  <a:ext uri="{FF2B5EF4-FFF2-40B4-BE49-F238E27FC236}">
                    <a16:creationId xmlns:a16="http://schemas.microsoft.com/office/drawing/2014/main" id="{5126F2C1-0E43-4D4E-9347-1D6F709F5D0C}"/>
                  </a:ext>
                </a:extLst>
              </p:cNvPr>
              <p:cNvSpPr>
                <a:spLocks/>
              </p:cNvSpPr>
              <p:nvPr/>
            </p:nvSpPr>
            <p:spPr bwMode="auto">
              <a:xfrm>
                <a:off x="7469188" y="2946400"/>
                <a:ext cx="39688" cy="44450"/>
              </a:xfrm>
              <a:custGeom>
                <a:avLst/>
                <a:gdLst>
                  <a:gd name="T0" fmla="*/ 1 w 9"/>
                  <a:gd name="T1" fmla="*/ 0 h 10"/>
                  <a:gd name="T2" fmla="*/ 8 w 9"/>
                  <a:gd name="T3" fmla="*/ 0 h 10"/>
                  <a:gd name="T4" fmla="*/ 9 w 9"/>
                  <a:gd name="T5" fmla="*/ 1 h 10"/>
                  <a:gd name="T6" fmla="*/ 9 w 9"/>
                  <a:gd name="T7" fmla="*/ 9 h 10"/>
                  <a:gd name="T8" fmla="*/ 8 w 9"/>
                  <a:gd name="T9" fmla="*/ 10 h 10"/>
                  <a:gd name="T10" fmla="*/ 1 w 9"/>
                  <a:gd name="T11" fmla="*/ 10 h 10"/>
                  <a:gd name="T12" fmla="*/ 0 w 9"/>
                  <a:gd name="T13" fmla="*/ 9 h 10"/>
                  <a:gd name="T14" fmla="*/ 0 w 9"/>
                  <a:gd name="T15" fmla="*/ 1 h 10"/>
                  <a:gd name="T16" fmla="*/ 1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1" y="0"/>
                    </a:moveTo>
                    <a:cubicBezTo>
                      <a:pt x="8" y="0"/>
                      <a:pt x="8" y="0"/>
                      <a:pt x="8" y="0"/>
                    </a:cubicBezTo>
                    <a:cubicBezTo>
                      <a:pt x="9" y="0"/>
                      <a:pt x="9" y="1"/>
                      <a:pt x="9" y="1"/>
                    </a:cubicBezTo>
                    <a:cubicBezTo>
                      <a:pt x="9" y="9"/>
                      <a:pt x="9" y="9"/>
                      <a:pt x="9" y="9"/>
                    </a:cubicBezTo>
                    <a:cubicBezTo>
                      <a:pt x="9" y="10"/>
                      <a:pt x="9" y="10"/>
                      <a:pt x="8" y="10"/>
                    </a:cubicBezTo>
                    <a:cubicBezTo>
                      <a:pt x="1" y="10"/>
                      <a:pt x="1" y="10"/>
                      <a:pt x="1" y="10"/>
                    </a:cubicBezTo>
                    <a:cubicBezTo>
                      <a:pt x="1" y="10"/>
                      <a:pt x="0" y="10"/>
                      <a:pt x="0" y="9"/>
                    </a:cubicBezTo>
                    <a:cubicBezTo>
                      <a:pt x="0" y="1"/>
                      <a:pt x="0" y="1"/>
                      <a:pt x="0" y="1"/>
                    </a:cubicBezTo>
                    <a:cubicBezTo>
                      <a:pt x="0" y="1"/>
                      <a:pt x="1" y="0"/>
                      <a:pt x="1"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dirty="0">
                  <a:ln>
                    <a:noFill/>
                  </a:ln>
                  <a:solidFill>
                    <a:srgbClr val="000000"/>
                  </a:solidFill>
                  <a:effectLst/>
                  <a:uLnTx/>
                  <a:uFillTx/>
                  <a:latin typeface="Verdana"/>
                  <a:ea typeface="+mn-ea"/>
                  <a:cs typeface="+mn-cs"/>
                </a:endParaRPr>
              </a:p>
            </p:txBody>
          </p:sp>
          <p:sp>
            <p:nvSpPr>
              <p:cNvPr id="47" name="Freeform 35">
                <a:extLst>
                  <a:ext uri="{FF2B5EF4-FFF2-40B4-BE49-F238E27FC236}">
                    <a16:creationId xmlns:a16="http://schemas.microsoft.com/office/drawing/2014/main" id="{40F30220-1B61-43D0-85CB-9EC25E45BF7B}"/>
                  </a:ext>
                </a:extLst>
              </p:cNvPr>
              <p:cNvSpPr>
                <a:spLocks/>
              </p:cNvSpPr>
              <p:nvPr/>
            </p:nvSpPr>
            <p:spPr bwMode="auto">
              <a:xfrm>
                <a:off x="7412038" y="2874963"/>
                <a:ext cx="39688" cy="115888"/>
              </a:xfrm>
              <a:custGeom>
                <a:avLst/>
                <a:gdLst>
                  <a:gd name="T0" fmla="*/ 1 w 9"/>
                  <a:gd name="T1" fmla="*/ 0 h 26"/>
                  <a:gd name="T2" fmla="*/ 8 w 9"/>
                  <a:gd name="T3" fmla="*/ 0 h 26"/>
                  <a:gd name="T4" fmla="*/ 9 w 9"/>
                  <a:gd name="T5" fmla="*/ 1 h 26"/>
                  <a:gd name="T6" fmla="*/ 9 w 9"/>
                  <a:gd name="T7" fmla="*/ 25 h 26"/>
                  <a:gd name="T8" fmla="*/ 8 w 9"/>
                  <a:gd name="T9" fmla="*/ 26 h 26"/>
                  <a:gd name="T10" fmla="*/ 1 w 9"/>
                  <a:gd name="T11" fmla="*/ 26 h 26"/>
                  <a:gd name="T12" fmla="*/ 0 w 9"/>
                  <a:gd name="T13" fmla="*/ 25 h 26"/>
                  <a:gd name="T14" fmla="*/ 0 w 9"/>
                  <a:gd name="T15" fmla="*/ 1 h 26"/>
                  <a:gd name="T16" fmla="*/ 1 w 9"/>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6">
                    <a:moveTo>
                      <a:pt x="1" y="0"/>
                    </a:moveTo>
                    <a:cubicBezTo>
                      <a:pt x="8" y="0"/>
                      <a:pt x="8" y="0"/>
                      <a:pt x="8" y="0"/>
                    </a:cubicBezTo>
                    <a:cubicBezTo>
                      <a:pt x="9" y="0"/>
                      <a:pt x="9" y="1"/>
                      <a:pt x="9" y="1"/>
                    </a:cubicBezTo>
                    <a:cubicBezTo>
                      <a:pt x="9" y="25"/>
                      <a:pt x="9" y="25"/>
                      <a:pt x="9" y="25"/>
                    </a:cubicBezTo>
                    <a:cubicBezTo>
                      <a:pt x="9" y="26"/>
                      <a:pt x="9" y="26"/>
                      <a:pt x="8" y="26"/>
                    </a:cubicBezTo>
                    <a:cubicBezTo>
                      <a:pt x="1" y="26"/>
                      <a:pt x="1" y="26"/>
                      <a:pt x="1" y="26"/>
                    </a:cubicBezTo>
                    <a:cubicBezTo>
                      <a:pt x="1" y="26"/>
                      <a:pt x="0" y="26"/>
                      <a:pt x="0" y="25"/>
                    </a:cubicBezTo>
                    <a:cubicBezTo>
                      <a:pt x="0" y="1"/>
                      <a:pt x="0" y="1"/>
                      <a:pt x="0" y="1"/>
                    </a:cubicBezTo>
                    <a:cubicBezTo>
                      <a:pt x="0" y="1"/>
                      <a:pt x="1" y="0"/>
                      <a:pt x="1"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dirty="0">
                  <a:ln>
                    <a:noFill/>
                  </a:ln>
                  <a:solidFill>
                    <a:srgbClr val="000000"/>
                  </a:solidFill>
                  <a:effectLst/>
                  <a:uLnTx/>
                  <a:uFillTx/>
                  <a:latin typeface="Verdana"/>
                  <a:ea typeface="+mn-ea"/>
                  <a:cs typeface="+mn-cs"/>
                </a:endParaRPr>
              </a:p>
            </p:txBody>
          </p:sp>
          <p:sp>
            <p:nvSpPr>
              <p:cNvPr id="48" name="Freeform 36">
                <a:extLst>
                  <a:ext uri="{FF2B5EF4-FFF2-40B4-BE49-F238E27FC236}">
                    <a16:creationId xmlns:a16="http://schemas.microsoft.com/office/drawing/2014/main" id="{59C76CB8-64D9-46F5-9A92-22A0CB77F1D5}"/>
                  </a:ext>
                </a:extLst>
              </p:cNvPr>
              <p:cNvSpPr>
                <a:spLocks/>
              </p:cNvSpPr>
              <p:nvPr/>
            </p:nvSpPr>
            <p:spPr bwMode="auto">
              <a:xfrm>
                <a:off x="7603918" y="2857468"/>
                <a:ext cx="47254" cy="46826"/>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dirty="0">
                  <a:ln>
                    <a:noFill/>
                  </a:ln>
                  <a:solidFill>
                    <a:srgbClr val="000000"/>
                  </a:solidFill>
                  <a:effectLst/>
                  <a:uLnTx/>
                  <a:uFillTx/>
                  <a:latin typeface="Verdana"/>
                  <a:ea typeface="+mn-ea"/>
                  <a:cs typeface="+mn-cs"/>
                </a:endParaRPr>
              </a:p>
            </p:txBody>
          </p:sp>
          <p:sp>
            <p:nvSpPr>
              <p:cNvPr id="49" name="Freeform 37">
                <a:extLst>
                  <a:ext uri="{FF2B5EF4-FFF2-40B4-BE49-F238E27FC236}">
                    <a16:creationId xmlns:a16="http://schemas.microsoft.com/office/drawing/2014/main" id="{37591AEE-DC5F-4343-BEA2-4B7DF2F8B5CF}"/>
                  </a:ext>
                </a:extLst>
              </p:cNvPr>
              <p:cNvSpPr>
                <a:spLocks/>
              </p:cNvSpPr>
              <p:nvPr/>
            </p:nvSpPr>
            <p:spPr bwMode="auto">
              <a:xfrm>
                <a:off x="7513638" y="2911475"/>
                <a:ext cx="161925" cy="222250"/>
              </a:xfrm>
              <a:custGeom>
                <a:avLst/>
                <a:gdLst>
                  <a:gd name="T0" fmla="*/ 28 w 37"/>
                  <a:gd name="T1" fmla="*/ 0 h 50"/>
                  <a:gd name="T2" fmla="*/ 20 w 37"/>
                  <a:gd name="T3" fmla="*/ 1 h 50"/>
                  <a:gd name="T4" fmla="*/ 18 w 37"/>
                  <a:gd name="T5" fmla="*/ 1 h 50"/>
                  <a:gd name="T6" fmla="*/ 11 w 37"/>
                  <a:gd name="T7" fmla="*/ 8 h 50"/>
                  <a:gd name="T8" fmla="*/ 5 w 37"/>
                  <a:gd name="T9" fmla="*/ 3 h 50"/>
                  <a:gd name="T10" fmla="*/ 1 w 37"/>
                  <a:gd name="T11" fmla="*/ 3 h 50"/>
                  <a:gd name="T12" fmla="*/ 2 w 37"/>
                  <a:gd name="T13" fmla="*/ 6 h 50"/>
                  <a:gd name="T14" fmla="*/ 9 w 37"/>
                  <a:gd name="T15" fmla="*/ 13 h 50"/>
                  <a:gd name="T16" fmla="*/ 11 w 37"/>
                  <a:gd name="T17" fmla="*/ 13 h 50"/>
                  <a:gd name="T18" fmla="*/ 14 w 37"/>
                  <a:gd name="T19" fmla="*/ 12 h 50"/>
                  <a:gd name="T20" fmla="*/ 20 w 37"/>
                  <a:gd name="T21" fmla="*/ 7 h 50"/>
                  <a:gd name="T22" fmla="*/ 20 w 37"/>
                  <a:gd name="T23" fmla="*/ 46 h 50"/>
                  <a:gd name="T24" fmla="*/ 23 w 37"/>
                  <a:gd name="T25" fmla="*/ 50 h 50"/>
                  <a:gd name="T26" fmla="*/ 26 w 37"/>
                  <a:gd name="T27" fmla="*/ 47 h 50"/>
                  <a:gd name="T28" fmla="*/ 30 w 37"/>
                  <a:gd name="T29" fmla="*/ 50 h 50"/>
                  <a:gd name="T30" fmla="*/ 33 w 37"/>
                  <a:gd name="T31" fmla="*/ 46 h 50"/>
                  <a:gd name="T32" fmla="*/ 33 w 37"/>
                  <a:gd name="T33" fmla="*/ 24 h 50"/>
                  <a:gd name="T34" fmla="*/ 36 w 37"/>
                  <a:gd name="T35" fmla="*/ 11 h 50"/>
                  <a:gd name="T36" fmla="*/ 32 w 37"/>
                  <a:gd name="T37" fmla="*/ 0 h 50"/>
                  <a:gd name="T38" fmla="*/ 28 w 37"/>
                  <a:gd name="T3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 h="50">
                    <a:moveTo>
                      <a:pt x="28" y="0"/>
                    </a:moveTo>
                    <a:cubicBezTo>
                      <a:pt x="25" y="0"/>
                      <a:pt x="23" y="0"/>
                      <a:pt x="20" y="1"/>
                    </a:cubicBezTo>
                    <a:cubicBezTo>
                      <a:pt x="19" y="1"/>
                      <a:pt x="19" y="1"/>
                      <a:pt x="18" y="1"/>
                    </a:cubicBezTo>
                    <a:cubicBezTo>
                      <a:pt x="11" y="8"/>
                      <a:pt x="11" y="8"/>
                      <a:pt x="11" y="8"/>
                    </a:cubicBezTo>
                    <a:cubicBezTo>
                      <a:pt x="5" y="3"/>
                      <a:pt x="5" y="3"/>
                      <a:pt x="5" y="3"/>
                    </a:cubicBezTo>
                    <a:cubicBezTo>
                      <a:pt x="4" y="2"/>
                      <a:pt x="2" y="2"/>
                      <a:pt x="1" y="3"/>
                    </a:cubicBezTo>
                    <a:cubicBezTo>
                      <a:pt x="0" y="4"/>
                      <a:pt x="1" y="5"/>
                      <a:pt x="2" y="6"/>
                    </a:cubicBezTo>
                    <a:cubicBezTo>
                      <a:pt x="9" y="13"/>
                      <a:pt x="9" y="13"/>
                      <a:pt x="9" y="13"/>
                    </a:cubicBezTo>
                    <a:cubicBezTo>
                      <a:pt x="10" y="13"/>
                      <a:pt x="10" y="13"/>
                      <a:pt x="11" y="13"/>
                    </a:cubicBezTo>
                    <a:cubicBezTo>
                      <a:pt x="12" y="13"/>
                      <a:pt x="13" y="13"/>
                      <a:pt x="14" y="12"/>
                    </a:cubicBezTo>
                    <a:cubicBezTo>
                      <a:pt x="20" y="7"/>
                      <a:pt x="20" y="7"/>
                      <a:pt x="20" y="7"/>
                    </a:cubicBezTo>
                    <a:cubicBezTo>
                      <a:pt x="20" y="46"/>
                      <a:pt x="20" y="46"/>
                      <a:pt x="20" y="46"/>
                    </a:cubicBezTo>
                    <a:cubicBezTo>
                      <a:pt x="20" y="48"/>
                      <a:pt x="21" y="50"/>
                      <a:pt x="23" y="50"/>
                    </a:cubicBezTo>
                    <a:cubicBezTo>
                      <a:pt x="25" y="50"/>
                      <a:pt x="26" y="49"/>
                      <a:pt x="26" y="47"/>
                    </a:cubicBezTo>
                    <a:cubicBezTo>
                      <a:pt x="27" y="49"/>
                      <a:pt x="28" y="50"/>
                      <a:pt x="30" y="50"/>
                    </a:cubicBezTo>
                    <a:cubicBezTo>
                      <a:pt x="31" y="50"/>
                      <a:pt x="33" y="48"/>
                      <a:pt x="33" y="46"/>
                    </a:cubicBezTo>
                    <a:cubicBezTo>
                      <a:pt x="33" y="24"/>
                      <a:pt x="33" y="24"/>
                      <a:pt x="33" y="24"/>
                    </a:cubicBezTo>
                    <a:cubicBezTo>
                      <a:pt x="37" y="23"/>
                      <a:pt x="36" y="15"/>
                      <a:pt x="36" y="11"/>
                    </a:cubicBezTo>
                    <a:cubicBezTo>
                      <a:pt x="36" y="5"/>
                      <a:pt x="36" y="1"/>
                      <a:pt x="32" y="0"/>
                    </a:cubicBezTo>
                    <a:cubicBezTo>
                      <a:pt x="31" y="0"/>
                      <a:pt x="29" y="0"/>
                      <a:pt x="28"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200" b="0" i="0" u="none" strike="noStrike" kern="1200" cap="none" spc="0" normalizeH="0" baseline="0" noProof="0" dirty="0">
                  <a:ln>
                    <a:noFill/>
                  </a:ln>
                  <a:solidFill>
                    <a:srgbClr val="000000"/>
                  </a:solidFill>
                  <a:effectLst/>
                  <a:uLnTx/>
                  <a:uFillTx/>
                  <a:latin typeface="Verdana"/>
                  <a:ea typeface="+mn-ea"/>
                  <a:cs typeface="+mn-cs"/>
                </a:endParaRPr>
              </a:p>
            </p:txBody>
          </p:sp>
        </p:grpSp>
      </p:grpSp>
      <p:sp>
        <p:nvSpPr>
          <p:cNvPr id="84" name="TextBox 83">
            <a:extLst>
              <a:ext uri="{FF2B5EF4-FFF2-40B4-BE49-F238E27FC236}">
                <a16:creationId xmlns:a16="http://schemas.microsoft.com/office/drawing/2014/main" id="{66E03335-A9A7-48E6-AE2F-962AADE86489}"/>
              </a:ext>
            </a:extLst>
          </p:cNvPr>
          <p:cNvSpPr txBox="1"/>
          <p:nvPr/>
        </p:nvSpPr>
        <p:spPr>
          <a:xfrm>
            <a:off x="651578" y="1830761"/>
            <a:ext cx="10867606" cy="261610"/>
          </a:xfrm>
          <a:prstGeom prst="rect">
            <a:avLst/>
          </a:prstGeom>
          <a:noFill/>
        </p:spPr>
        <p:txBody>
          <a:bodyPr wrap="square" rtlCol="0">
            <a:spAutoFit/>
          </a:bodyPr>
          <a:lstStyle/>
          <a:p>
            <a:r>
              <a:rPr lang="en-US" sz="1100" b="1" dirty="0"/>
              <a:t>Transform to a world class Quality Assurance Engineering Organization and adopting unit-based model for cost optimization</a:t>
            </a:r>
          </a:p>
        </p:txBody>
      </p:sp>
      <p:sp>
        <p:nvSpPr>
          <p:cNvPr id="86" name="Rectangle: Top Corners Rounded 233">
            <a:extLst>
              <a:ext uri="{FF2B5EF4-FFF2-40B4-BE49-F238E27FC236}">
                <a16:creationId xmlns:a16="http://schemas.microsoft.com/office/drawing/2014/main" id="{E387CDBE-C9CD-4FDA-A351-79C2A88A5A6F}"/>
              </a:ext>
            </a:extLst>
          </p:cNvPr>
          <p:cNvSpPr/>
          <p:nvPr/>
        </p:nvSpPr>
        <p:spPr>
          <a:xfrm>
            <a:off x="3271273" y="3381608"/>
            <a:ext cx="1887110" cy="338845"/>
          </a:xfrm>
          <a:prstGeom prst="roundRect">
            <a:avLst>
              <a:gd name="adj" fmla="val 50000"/>
            </a:avLst>
          </a:prstGeom>
          <a:noFill/>
          <a:ln w="3175" cap="flat" cmpd="sng" algn="ctr">
            <a:noFill/>
            <a:prstDash val="solid"/>
            <a:miter lim="800000"/>
          </a:ln>
          <a:effectLst/>
        </p:spPr>
        <p:txBody>
          <a:bodyPr lIns="13716" rIns="13716" rtlCol="0" anchor="ctr"/>
          <a:lstStyle/>
          <a:p>
            <a:pPr algn="ctr" defTabSz="1219170">
              <a:spcBef>
                <a:spcPts val="200"/>
              </a:spcBef>
              <a:spcAft>
                <a:spcPts val="200"/>
              </a:spcAft>
              <a:buClr>
                <a:srgbClr val="12ABDB"/>
              </a:buClr>
            </a:pPr>
            <a:r>
              <a:rPr lang="en-US" sz="1200" b="1" dirty="0">
                <a:solidFill>
                  <a:srgbClr val="000000"/>
                </a:solidFill>
              </a:rPr>
              <a:t>GE Aerospace</a:t>
            </a:r>
          </a:p>
        </p:txBody>
      </p:sp>
      <p:sp>
        <p:nvSpPr>
          <p:cNvPr id="89" name="Freeform 88"/>
          <p:cNvSpPr>
            <a:spLocks/>
          </p:cNvSpPr>
          <p:nvPr/>
        </p:nvSpPr>
        <p:spPr bwMode="auto">
          <a:xfrm rot="16200000">
            <a:off x="8514806" y="-2137156"/>
            <a:ext cx="1540040" cy="5814349"/>
          </a:xfrm>
          <a:custGeom>
            <a:avLst/>
            <a:gdLst>
              <a:gd name="connsiteX0" fmla="*/ 1540040 w 1540040"/>
              <a:gd name="connsiteY0" fmla="*/ 0 h 5196106"/>
              <a:gd name="connsiteX1" fmla="*/ 1540040 w 1540040"/>
              <a:gd name="connsiteY1" fmla="*/ 5196106 h 5196106"/>
              <a:gd name="connsiteX2" fmla="*/ 1418118 w 1540040"/>
              <a:gd name="connsiteY2" fmla="*/ 5196106 h 5196106"/>
              <a:gd name="connsiteX3" fmla="*/ 670503 w 1540040"/>
              <a:gd name="connsiteY3" fmla="*/ 5196106 h 5196106"/>
              <a:gd name="connsiteX4" fmla="*/ 238936 w 1540040"/>
              <a:gd name="connsiteY4" fmla="*/ 4547760 h 5196106"/>
              <a:gd name="connsiteX5" fmla="*/ 1502643 w 1540040"/>
              <a:gd name="connsiteY5" fmla="*/ 55973 h 5196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0040" h="5196106">
                <a:moveTo>
                  <a:pt x="1540040" y="0"/>
                </a:moveTo>
                <a:lnTo>
                  <a:pt x="1540040" y="5196106"/>
                </a:lnTo>
                <a:lnTo>
                  <a:pt x="1418118" y="5196106"/>
                </a:lnTo>
                <a:cubicBezTo>
                  <a:pt x="670503" y="5196106"/>
                  <a:pt x="670503" y="5196106"/>
                  <a:pt x="670503" y="5196106"/>
                </a:cubicBezTo>
                <a:cubicBezTo>
                  <a:pt x="497876" y="5010864"/>
                  <a:pt x="350824" y="4793684"/>
                  <a:pt x="238936" y="4547760"/>
                </a:cubicBezTo>
                <a:cubicBezTo>
                  <a:pt x="-492930" y="2958036"/>
                  <a:pt x="608028" y="1381899"/>
                  <a:pt x="1502643" y="55973"/>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1" name="Rectangle 90"/>
          <p:cNvSpPr/>
          <p:nvPr/>
        </p:nvSpPr>
        <p:spPr>
          <a:xfrm>
            <a:off x="7284198" y="295398"/>
            <a:ext cx="4703180" cy="523220"/>
          </a:xfrm>
          <a:prstGeom prst="rect">
            <a:avLst/>
          </a:prstGeom>
        </p:spPr>
        <p:txBody>
          <a:bodyPr wrap="square">
            <a:spAutoFit/>
          </a:bodyPr>
          <a:lstStyle/>
          <a:p>
            <a:pPr algn="r"/>
            <a:r>
              <a:rPr lang="en-US" sz="1200" dirty="0">
                <a:solidFill>
                  <a:schemeClr val="bg1"/>
                </a:solidFill>
              </a:rPr>
              <a:t>Capgemini currently tests </a:t>
            </a:r>
            <a:r>
              <a:rPr lang="en-US" sz="1400" b="1" dirty="0">
                <a:solidFill>
                  <a:srgbClr val="92D050"/>
                </a:solidFill>
              </a:rPr>
              <a:t>the largest portfolio of applications </a:t>
            </a:r>
            <a:r>
              <a:rPr lang="en-US" sz="1200" dirty="0">
                <a:solidFill>
                  <a:schemeClr val="bg1"/>
                </a:solidFill>
              </a:rPr>
              <a:t>within scope of work</a:t>
            </a:r>
          </a:p>
        </p:txBody>
      </p:sp>
    </p:spTree>
    <p:extLst>
      <p:ext uri="{BB962C8B-B14F-4D97-AF65-F5344CB8AC3E}">
        <p14:creationId xmlns:p14="http://schemas.microsoft.com/office/powerpoint/2010/main" val="1627773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itle 1">
            <a:extLst>
              <a:ext uri="{FF2B5EF4-FFF2-40B4-BE49-F238E27FC236}">
                <a16:creationId xmlns:a16="http://schemas.microsoft.com/office/drawing/2014/main" id="{E1DFDEDD-0D16-4E0A-9959-13986572C3A5}"/>
              </a:ext>
            </a:extLst>
          </p:cNvPr>
          <p:cNvSpPr>
            <a:spLocks noGrp="1"/>
          </p:cNvSpPr>
          <p:nvPr>
            <p:ph type="title"/>
          </p:nvPr>
        </p:nvSpPr>
        <p:spPr>
          <a:xfrm>
            <a:off x="633043" y="353976"/>
            <a:ext cx="10363198" cy="538762"/>
          </a:xfrm>
        </p:spPr>
        <p:txBody>
          <a:bodyPr>
            <a:normAutofit/>
          </a:bodyPr>
          <a:lstStyle/>
          <a:p>
            <a:r>
              <a:rPr lang="en-US" sz="2800" dirty="0"/>
              <a:t>Testing processes and Test Life cycle</a:t>
            </a:r>
          </a:p>
        </p:txBody>
      </p:sp>
      <p:sp>
        <p:nvSpPr>
          <p:cNvPr id="99" name="Rectangle: Diagonal Corners Rounded 98">
            <a:extLst>
              <a:ext uri="{FF2B5EF4-FFF2-40B4-BE49-F238E27FC236}">
                <a16:creationId xmlns:a16="http://schemas.microsoft.com/office/drawing/2014/main" id="{053B49D0-28BC-45C2-9318-6A5E00A3A863}"/>
              </a:ext>
            </a:extLst>
          </p:cNvPr>
          <p:cNvSpPr/>
          <p:nvPr/>
        </p:nvSpPr>
        <p:spPr>
          <a:xfrm>
            <a:off x="6639757" y="1250415"/>
            <a:ext cx="5125206" cy="975536"/>
          </a:xfrm>
          <a:prstGeom prst="round2DiagRect">
            <a:avLst>
              <a:gd name="adj1" fmla="val 0"/>
              <a:gd name="adj2" fmla="val 2030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239"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a:ln>
                <a:noFill/>
              </a:ln>
              <a:solidFill>
                <a:prstClr val="white"/>
              </a:solidFill>
              <a:effectLst/>
              <a:uLnTx/>
              <a:uFillTx/>
              <a:latin typeface="Verdana"/>
              <a:ea typeface="+mn-ea"/>
              <a:cs typeface="+mn-cs"/>
            </a:endParaRPr>
          </a:p>
        </p:txBody>
      </p:sp>
      <p:sp>
        <p:nvSpPr>
          <p:cNvPr id="100" name="Rectangle: Diagonal Corners Rounded 99">
            <a:extLst>
              <a:ext uri="{FF2B5EF4-FFF2-40B4-BE49-F238E27FC236}">
                <a16:creationId xmlns:a16="http://schemas.microsoft.com/office/drawing/2014/main" id="{682CE54F-19EF-4765-8495-193B91C41575}"/>
              </a:ext>
            </a:extLst>
          </p:cNvPr>
          <p:cNvSpPr/>
          <p:nvPr/>
        </p:nvSpPr>
        <p:spPr>
          <a:xfrm rot="10800000">
            <a:off x="398436" y="4744353"/>
            <a:ext cx="5472794" cy="1201598"/>
          </a:xfrm>
          <a:prstGeom prst="round2DiagRect">
            <a:avLst>
              <a:gd name="adj1" fmla="val 0"/>
              <a:gd name="adj2" fmla="val 1374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239"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a:ln>
                <a:noFill/>
              </a:ln>
              <a:solidFill>
                <a:prstClr val="white"/>
              </a:solidFill>
              <a:effectLst/>
              <a:uLnTx/>
              <a:uFillTx/>
              <a:latin typeface="Verdana"/>
              <a:ea typeface="+mn-ea"/>
              <a:cs typeface="+mn-cs"/>
            </a:endParaRPr>
          </a:p>
        </p:txBody>
      </p:sp>
      <p:sp>
        <p:nvSpPr>
          <p:cNvPr id="101" name="Rectangle: Diagonal Corners Rounded 100">
            <a:extLst>
              <a:ext uri="{FF2B5EF4-FFF2-40B4-BE49-F238E27FC236}">
                <a16:creationId xmlns:a16="http://schemas.microsoft.com/office/drawing/2014/main" id="{034367F2-CBA2-48CE-AEC3-37006D2D3F5D}"/>
              </a:ext>
            </a:extLst>
          </p:cNvPr>
          <p:cNvSpPr/>
          <p:nvPr/>
        </p:nvSpPr>
        <p:spPr>
          <a:xfrm>
            <a:off x="6292169" y="4076623"/>
            <a:ext cx="5472794" cy="1869328"/>
          </a:xfrm>
          <a:prstGeom prst="round2DiagRect">
            <a:avLst>
              <a:gd name="adj1" fmla="val 2935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239"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a:ln>
                <a:noFill/>
              </a:ln>
              <a:solidFill>
                <a:prstClr val="white"/>
              </a:solidFill>
              <a:effectLst/>
              <a:uLnTx/>
              <a:uFillTx/>
              <a:latin typeface="Verdana"/>
              <a:ea typeface="+mn-ea"/>
              <a:cs typeface="+mn-cs"/>
            </a:endParaRPr>
          </a:p>
        </p:txBody>
      </p:sp>
      <p:sp>
        <p:nvSpPr>
          <p:cNvPr id="109" name="Rectangle 108">
            <a:extLst>
              <a:ext uri="{FF2B5EF4-FFF2-40B4-BE49-F238E27FC236}">
                <a16:creationId xmlns:a16="http://schemas.microsoft.com/office/drawing/2014/main" id="{C39352FC-6E07-468E-8718-4A4559898FFA}"/>
              </a:ext>
            </a:extLst>
          </p:cNvPr>
          <p:cNvSpPr/>
          <p:nvPr/>
        </p:nvSpPr>
        <p:spPr>
          <a:xfrm>
            <a:off x="398436" y="2555411"/>
            <a:ext cx="4032765" cy="17716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239"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a:ln>
                <a:noFill/>
              </a:ln>
              <a:solidFill>
                <a:prstClr val="white"/>
              </a:solidFill>
              <a:effectLst/>
              <a:uLnTx/>
              <a:uFillTx/>
              <a:latin typeface="Verdana"/>
              <a:ea typeface="+mn-ea"/>
              <a:cs typeface="+mn-cs"/>
            </a:endParaRPr>
          </a:p>
        </p:txBody>
      </p:sp>
      <p:sp>
        <p:nvSpPr>
          <p:cNvPr id="110" name="Rectangle 109">
            <a:extLst>
              <a:ext uri="{FF2B5EF4-FFF2-40B4-BE49-F238E27FC236}">
                <a16:creationId xmlns:a16="http://schemas.microsoft.com/office/drawing/2014/main" id="{E0F68FDD-4A49-495D-8168-069636B1ED04}"/>
              </a:ext>
            </a:extLst>
          </p:cNvPr>
          <p:cNvSpPr/>
          <p:nvPr/>
        </p:nvSpPr>
        <p:spPr>
          <a:xfrm>
            <a:off x="7546749" y="2336438"/>
            <a:ext cx="4218214" cy="19905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8239"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a:ln>
                <a:noFill/>
              </a:ln>
              <a:solidFill>
                <a:prstClr val="white"/>
              </a:solidFill>
              <a:effectLst/>
              <a:uLnTx/>
              <a:uFillTx/>
              <a:latin typeface="Verdana"/>
              <a:ea typeface="+mn-ea"/>
              <a:cs typeface="+mn-cs"/>
            </a:endParaRPr>
          </a:p>
        </p:txBody>
      </p:sp>
      <p:sp>
        <p:nvSpPr>
          <p:cNvPr id="111" name="Rounded Rectangle 195">
            <a:extLst>
              <a:ext uri="{FF2B5EF4-FFF2-40B4-BE49-F238E27FC236}">
                <a16:creationId xmlns:a16="http://schemas.microsoft.com/office/drawing/2014/main" id="{D4B508E0-526F-4B0B-9CFF-B631B5BE04C2}"/>
              </a:ext>
            </a:extLst>
          </p:cNvPr>
          <p:cNvSpPr/>
          <p:nvPr/>
        </p:nvSpPr>
        <p:spPr bwMode="auto">
          <a:xfrm>
            <a:off x="388938" y="1249251"/>
            <a:ext cx="11376024" cy="4780453"/>
          </a:xfrm>
          <a:prstGeom prst="round2DiagRect">
            <a:avLst>
              <a:gd name="adj1" fmla="val 10248"/>
              <a:gd name="adj2" fmla="val 4815"/>
            </a:avLst>
          </a:prstGeom>
          <a:noFill/>
          <a:ln w="12700" cap="flat" cmpd="sng" algn="ctr">
            <a:solidFill>
              <a:schemeClr val="accent2"/>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marL="0" marR="0" lvl="0" indent="0" algn="ctr" defTabSz="1088239" rtl="0" eaLnBrk="0" fontAlgn="base" latinLnBrk="0" hangingPunct="0">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srgbClr val="6D64CC"/>
              </a:solidFill>
              <a:effectLst/>
              <a:uLnTx/>
              <a:uFillTx/>
              <a:latin typeface="Verdana"/>
              <a:ea typeface="ＭＳ Ｐゴシック" pitchFamily="34" charset="-128"/>
              <a:cs typeface="+mn-cs"/>
            </a:endParaRPr>
          </a:p>
        </p:txBody>
      </p:sp>
      <p:sp>
        <p:nvSpPr>
          <p:cNvPr id="112" name="Rectangle 111">
            <a:extLst>
              <a:ext uri="{FF2B5EF4-FFF2-40B4-BE49-F238E27FC236}">
                <a16:creationId xmlns:a16="http://schemas.microsoft.com/office/drawing/2014/main" id="{29AFBF74-4F3E-4F97-9A42-A6C139324721}"/>
              </a:ext>
            </a:extLst>
          </p:cNvPr>
          <p:cNvSpPr/>
          <p:nvPr/>
        </p:nvSpPr>
        <p:spPr>
          <a:xfrm>
            <a:off x="537974" y="3105193"/>
            <a:ext cx="3418456" cy="672043"/>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lIns="0" tIns="0" rIns="0" bIns="0" anchor="ctr">
            <a:spAutoFit/>
          </a:bodyPr>
          <a:lstStyle/>
          <a:p>
            <a:pPr marL="177800" marR="0" lvl="0" indent="-177800" algn="l" defTabSz="1088239" rtl="0" eaLnBrk="0" fontAlgn="base" latinLnBrk="0" hangingPunct="0">
              <a:lnSpc>
                <a:spcPts val="1800"/>
              </a:lnSpc>
              <a:spcBef>
                <a:spcPct val="0"/>
              </a:spcBef>
              <a:spcAft>
                <a:spcPct val="0"/>
              </a:spcAft>
              <a:buClr>
                <a:srgbClr val="0070AD"/>
              </a:buClr>
              <a:buSzTx/>
              <a:buFont typeface="Wingdings" panose="05000000000000000000" pitchFamily="2" charset="2"/>
              <a:buChar char="§"/>
              <a:tabLst/>
              <a:defRPr/>
            </a:pPr>
            <a:r>
              <a:rPr kumimoji="0" lang="en-GB" sz="1200" b="0" i="0" u="none" strike="noStrike" kern="1200" cap="none" spc="0" normalizeH="0" baseline="0" noProof="0" dirty="0">
                <a:ln>
                  <a:noFill/>
                </a:ln>
                <a:solidFill>
                  <a:srgbClr val="000000"/>
                </a:solidFill>
                <a:effectLst/>
                <a:uLnTx/>
                <a:uFillTx/>
                <a:latin typeface="Verdana"/>
                <a:ea typeface="+mn-ea"/>
                <a:cs typeface="Arial" charset="0"/>
              </a:rPr>
              <a:t>Requirement Gathering</a:t>
            </a:r>
          </a:p>
          <a:p>
            <a:pPr marL="177800" marR="0" lvl="0" indent="-177800" algn="l" defTabSz="1088239" rtl="0" eaLnBrk="0" fontAlgn="base" latinLnBrk="0" hangingPunct="0">
              <a:lnSpc>
                <a:spcPts val="1800"/>
              </a:lnSpc>
              <a:spcBef>
                <a:spcPct val="0"/>
              </a:spcBef>
              <a:spcAft>
                <a:spcPct val="0"/>
              </a:spcAft>
              <a:buClr>
                <a:srgbClr val="0070AD"/>
              </a:buClr>
              <a:buSzTx/>
              <a:buFont typeface="Wingdings" panose="05000000000000000000" pitchFamily="2" charset="2"/>
              <a:buChar char="§"/>
              <a:tabLst/>
              <a:defRPr/>
            </a:pPr>
            <a:r>
              <a:rPr lang="en-GB" sz="1200" dirty="0">
                <a:solidFill>
                  <a:srgbClr val="000000"/>
                </a:solidFill>
                <a:latin typeface="Verdana"/>
                <a:cs typeface="Arial" charset="0"/>
              </a:rPr>
              <a:t>Requirement Analysis</a:t>
            </a:r>
          </a:p>
          <a:p>
            <a:pPr marL="177800" marR="0" lvl="0" indent="-177800" algn="l" defTabSz="1088239" rtl="0" eaLnBrk="0" fontAlgn="base" latinLnBrk="0" hangingPunct="0">
              <a:lnSpc>
                <a:spcPts val="1800"/>
              </a:lnSpc>
              <a:spcBef>
                <a:spcPct val="0"/>
              </a:spcBef>
              <a:spcAft>
                <a:spcPct val="0"/>
              </a:spcAft>
              <a:buClr>
                <a:srgbClr val="0070AD"/>
              </a:buClr>
              <a:buSzTx/>
              <a:buFont typeface="Wingdings" panose="05000000000000000000" pitchFamily="2" charset="2"/>
              <a:buChar char="§"/>
              <a:tabLst/>
              <a:defRPr/>
            </a:pPr>
            <a:r>
              <a:rPr kumimoji="0" lang="en-GB" sz="1200" b="0" i="0" u="none" strike="noStrike" kern="1200" cap="none" spc="0" normalizeH="0" baseline="0" noProof="0" dirty="0">
                <a:ln>
                  <a:noFill/>
                </a:ln>
                <a:solidFill>
                  <a:srgbClr val="000000"/>
                </a:solidFill>
                <a:effectLst/>
                <a:uLnTx/>
                <a:uFillTx/>
                <a:latin typeface="Verdana"/>
                <a:ea typeface="+mn-ea"/>
                <a:cs typeface="Arial" charset="0"/>
              </a:rPr>
              <a:t>Ambiguities &amp; Queries Resolution</a:t>
            </a:r>
          </a:p>
        </p:txBody>
      </p:sp>
      <p:sp>
        <p:nvSpPr>
          <p:cNvPr id="113" name="Rectangle 112">
            <a:extLst>
              <a:ext uri="{FF2B5EF4-FFF2-40B4-BE49-F238E27FC236}">
                <a16:creationId xmlns:a16="http://schemas.microsoft.com/office/drawing/2014/main" id="{2C3F389D-79DE-4455-9FB4-5B23328A43E7}"/>
              </a:ext>
            </a:extLst>
          </p:cNvPr>
          <p:cNvSpPr/>
          <p:nvPr/>
        </p:nvSpPr>
        <p:spPr>
          <a:xfrm>
            <a:off x="8220848" y="2341187"/>
            <a:ext cx="3370571" cy="1359218"/>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lIns="0" tIns="0" rIns="0" bIns="0" anchor="ctr">
            <a:spAutoFit/>
          </a:bodyPr>
          <a:lstStyle/>
          <a:p>
            <a:pPr marL="177800" marR="0" lvl="0" indent="-177800" algn="l" defTabSz="1088239" rtl="0" eaLnBrk="0" fontAlgn="base" latinLnBrk="0" hangingPunct="0">
              <a:lnSpc>
                <a:spcPts val="1800"/>
              </a:lnSpc>
              <a:spcBef>
                <a:spcPct val="0"/>
              </a:spcBef>
              <a:spcAft>
                <a:spcPct val="0"/>
              </a:spcAft>
              <a:buClr>
                <a:srgbClr val="0070AD"/>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Verdana"/>
                <a:ea typeface="+mn-ea"/>
                <a:cs typeface="Arial" charset="0"/>
              </a:rPr>
              <a:t>Identification of test scenarios</a:t>
            </a:r>
          </a:p>
          <a:p>
            <a:pPr marL="177800" marR="0" lvl="0" indent="-177800" algn="l" defTabSz="1088239" rtl="0" eaLnBrk="0" fontAlgn="base" latinLnBrk="0" hangingPunct="0">
              <a:lnSpc>
                <a:spcPts val="1800"/>
              </a:lnSpc>
              <a:spcBef>
                <a:spcPct val="0"/>
              </a:spcBef>
              <a:spcAft>
                <a:spcPct val="0"/>
              </a:spcAft>
              <a:buClr>
                <a:srgbClr val="0070AD"/>
              </a:buClr>
              <a:buSzTx/>
              <a:buFont typeface="Wingdings" panose="05000000000000000000" pitchFamily="2" charset="2"/>
              <a:buChar char="§"/>
              <a:tabLst/>
              <a:defRPr/>
            </a:pPr>
            <a:r>
              <a:rPr lang="en-US" sz="1200" dirty="0">
                <a:solidFill>
                  <a:srgbClr val="000000"/>
                </a:solidFill>
                <a:latin typeface="Verdana"/>
                <a:cs typeface="Arial" charset="0"/>
              </a:rPr>
              <a:t>Identification of existing stack and missing scenarios if any</a:t>
            </a:r>
            <a:endParaRPr kumimoji="0" lang="en-US" sz="1200" b="0" i="0" u="none" strike="noStrike" kern="1200" cap="none" spc="0" normalizeH="0" baseline="0" noProof="0" dirty="0">
              <a:ln>
                <a:noFill/>
              </a:ln>
              <a:solidFill>
                <a:srgbClr val="000000"/>
              </a:solidFill>
              <a:effectLst/>
              <a:uLnTx/>
              <a:uFillTx/>
              <a:latin typeface="Verdana"/>
              <a:ea typeface="+mn-ea"/>
              <a:cs typeface="Arial" charset="0"/>
            </a:endParaRPr>
          </a:p>
          <a:p>
            <a:pPr marL="177800" marR="0" lvl="0" indent="-177800" algn="l" defTabSz="1088239" rtl="0" eaLnBrk="0" fontAlgn="base" latinLnBrk="0" hangingPunct="0">
              <a:lnSpc>
                <a:spcPts val="1800"/>
              </a:lnSpc>
              <a:spcBef>
                <a:spcPct val="0"/>
              </a:spcBef>
              <a:spcAft>
                <a:spcPct val="0"/>
              </a:spcAft>
              <a:buClr>
                <a:srgbClr val="0070AD"/>
              </a:buClr>
              <a:buSzTx/>
              <a:buFont typeface="Wingdings" panose="05000000000000000000" pitchFamily="2" charset="2"/>
              <a:buChar char="§"/>
              <a:tabLst/>
              <a:defRPr/>
            </a:pPr>
            <a:r>
              <a:rPr lang="en-US" sz="1200" dirty="0">
                <a:solidFill>
                  <a:srgbClr val="000000"/>
                </a:solidFill>
                <a:latin typeface="Verdana"/>
                <a:cs typeface="Arial" charset="0"/>
              </a:rPr>
              <a:t>Creation of Manual test cases</a:t>
            </a:r>
          </a:p>
          <a:p>
            <a:pPr marL="177800" marR="0" lvl="0" indent="-177800" algn="l" defTabSz="1088239" rtl="0" eaLnBrk="0" fontAlgn="base" latinLnBrk="0" hangingPunct="0">
              <a:lnSpc>
                <a:spcPts val="1800"/>
              </a:lnSpc>
              <a:spcBef>
                <a:spcPct val="0"/>
              </a:spcBef>
              <a:spcAft>
                <a:spcPct val="0"/>
              </a:spcAft>
              <a:buClr>
                <a:srgbClr val="0070AD"/>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Verdana"/>
                <a:ea typeface="+mn-ea"/>
                <a:cs typeface="Arial" charset="0"/>
              </a:rPr>
              <a:t>Creation of Test Automation scripts</a:t>
            </a:r>
          </a:p>
          <a:p>
            <a:pPr marL="177800" marR="0" lvl="0" indent="-177800" algn="l" defTabSz="1088239" rtl="0" eaLnBrk="0" fontAlgn="base" latinLnBrk="0" hangingPunct="0">
              <a:lnSpc>
                <a:spcPts val="1800"/>
              </a:lnSpc>
              <a:spcBef>
                <a:spcPct val="0"/>
              </a:spcBef>
              <a:spcAft>
                <a:spcPct val="0"/>
              </a:spcAft>
              <a:buClr>
                <a:srgbClr val="0070AD"/>
              </a:buClr>
              <a:buSzTx/>
              <a:buFont typeface="Wingdings" panose="05000000000000000000" pitchFamily="2" charset="2"/>
              <a:buChar char="§"/>
              <a:tabLst/>
              <a:defRPr/>
            </a:pPr>
            <a:r>
              <a:rPr lang="en-US" sz="1200" dirty="0">
                <a:solidFill>
                  <a:srgbClr val="000000"/>
                </a:solidFill>
                <a:latin typeface="Verdana"/>
                <a:cs typeface="Arial" charset="0"/>
              </a:rPr>
              <a:t>Dry runs of Test Automation scripts</a:t>
            </a:r>
            <a:endParaRPr kumimoji="0" lang="en-US" sz="1200" b="0" i="0" u="none" strike="noStrike" kern="1200" cap="none" spc="0" normalizeH="0" baseline="0" noProof="0" dirty="0">
              <a:ln>
                <a:noFill/>
              </a:ln>
              <a:solidFill>
                <a:srgbClr val="000000"/>
              </a:solidFill>
              <a:effectLst/>
              <a:uLnTx/>
              <a:uFillTx/>
              <a:latin typeface="Verdana"/>
              <a:ea typeface="+mn-ea"/>
              <a:cs typeface="Arial" charset="0"/>
            </a:endParaRPr>
          </a:p>
        </p:txBody>
      </p:sp>
      <p:sp>
        <p:nvSpPr>
          <p:cNvPr id="114" name="Rectangle 113">
            <a:extLst>
              <a:ext uri="{FF2B5EF4-FFF2-40B4-BE49-F238E27FC236}">
                <a16:creationId xmlns:a16="http://schemas.microsoft.com/office/drawing/2014/main" id="{169251FD-C16D-4B57-ADC4-94A348AB6A8C}"/>
              </a:ext>
            </a:extLst>
          </p:cNvPr>
          <p:cNvSpPr/>
          <p:nvPr/>
        </p:nvSpPr>
        <p:spPr>
          <a:xfrm>
            <a:off x="8240660" y="3934716"/>
            <a:ext cx="3562402" cy="2051716"/>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lIns="0" tIns="0" rIns="0" bIns="0" anchor="ctr">
            <a:spAutoFit/>
          </a:bodyPr>
          <a:lstStyle/>
          <a:p>
            <a:pPr marL="177800" indent="-177800" defTabSz="1088239" eaLnBrk="0" fontAlgn="base" hangingPunct="0">
              <a:lnSpc>
                <a:spcPts val="1800"/>
              </a:lnSpc>
              <a:spcBef>
                <a:spcPct val="0"/>
              </a:spcBef>
              <a:spcAft>
                <a:spcPct val="0"/>
              </a:spcAft>
              <a:buClr>
                <a:srgbClr val="0070AD"/>
              </a:buClr>
              <a:buFont typeface="Wingdings" panose="05000000000000000000" pitchFamily="2" charset="2"/>
              <a:buChar char="§"/>
              <a:defRPr/>
            </a:pPr>
            <a:r>
              <a:rPr lang="en-US" sz="1200" dirty="0">
                <a:solidFill>
                  <a:srgbClr val="000000"/>
                </a:solidFill>
                <a:latin typeface="Verdana"/>
                <a:cs typeface="Arial" charset="0"/>
              </a:rPr>
              <a:t>Smoke and Sanity testing</a:t>
            </a:r>
          </a:p>
          <a:p>
            <a:pPr marL="177800" marR="0" lvl="0" indent="-177800" algn="l" defTabSz="1088239" rtl="0" eaLnBrk="0" fontAlgn="base" latinLnBrk="0" hangingPunct="0">
              <a:lnSpc>
                <a:spcPts val="1800"/>
              </a:lnSpc>
              <a:spcBef>
                <a:spcPct val="0"/>
              </a:spcBef>
              <a:spcAft>
                <a:spcPct val="0"/>
              </a:spcAft>
              <a:buClr>
                <a:srgbClr val="0070AD"/>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Verdana"/>
                <a:ea typeface="+mn-ea"/>
                <a:cs typeface="Arial" charset="0"/>
              </a:rPr>
              <a:t>Execution of Functional test cases </a:t>
            </a:r>
            <a:r>
              <a:rPr lang="en-US" sz="1200" dirty="0">
                <a:solidFill>
                  <a:srgbClr val="000000"/>
                </a:solidFill>
                <a:latin typeface="Verdana"/>
                <a:cs typeface="Arial" charset="0"/>
              </a:rPr>
              <a:t>covering Data Validation testing as well</a:t>
            </a:r>
          </a:p>
          <a:p>
            <a:pPr marL="177800" marR="0" lvl="0" indent="-177800" algn="l" defTabSz="1088239" rtl="0" eaLnBrk="0" fontAlgn="base" latinLnBrk="0" hangingPunct="0">
              <a:lnSpc>
                <a:spcPts val="1800"/>
              </a:lnSpc>
              <a:spcBef>
                <a:spcPct val="0"/>
              </a:spcBef>
              <a:spcAft>
                <a:spcPct val="0"/>
              </a:spcAft>
              <a:buClr>
                <a:srgbClr val="0070AD"/>
              </a:buClr>
              <a:buSzTx/>
              <a:buFont typeface="Wingdings" panose="05000000000000000000" pitchFamily="2" charset="2"/>
              <a:buChar char="§"/>
              <a:tabLst/>
              <a:defRPr/>
            </a:pPr>
            <a:r>
              <a:rPr lang="en-US" sz="1200" dirty="0">
                <a:solidFill>
                  <a:srgbClr val="000000"/>
                </a:solidFill>
                <a:latin typeface="Verdana"/>
                <a:cs typeface="Arial" charset="0"/>
              </a:rPr>
              <a:t>System Integration testing</a:t>
            </a:r>
          </a:p>
          <a:p>
            <a:pPr marL="177800" marR="0" lvl="0" indent="-177800" algn="l" defTabSz="1088239" rtl="0" eaLnBrk="0" fontAlgn="base" latinLnBrk="0" hangingPunct="0">
              <a:lnSpc>
                <a:spcPts val="1800"/>
              </a:lnSpc>
              <a:spcBef>
                <a:spcPct val="0"/>
              </a:spcBef>
              <a:spcAft>
                <a:spcPct val="0"/>
              </a:spcAft>
              <a:buClr>
                <a:srgbClr val="0070AD"/>
              </a:buClr>
              <a:buSzTx/>
              <a:buFont typeface="Wingdings" panose="05000000000000000000" pitchFamily="2" charset="2"/>
              <a:buChar char="§"/>
              <a:tabLst/>
              <a:defRPr/>
            </a:pPr>
            <a:r>
              <a:rPr lang="en-US" sz="1200" dirty="0">
                <a:solidFill>
                  <a:srgbClr val="000000"/>
                </a:solidFill>
                <a:latin typeface="Verdana"/>
                <a:cs typeface="Arial" charset="0"/>
              </a:rPr>
              <a:t>Execution of Test Automation scripts</a:t>
            </a:r>
          </a:p>
          <a:p>
            <a:pPr marL="177800" marR="0" lvl="0" indent="-177800" algn="l" defTabSz="1088239" rtl="0" eaLnBrk="0" fontAlgn="base" latinLnBrk="0" hangingPunct="0">
              <a:lnSpc>
                <a:spcPts val="1800"/>
              </a:lnSpc>
              <a:spcBef>
                <a:spcPct val="0"/>
              </a:spcBef>
              <a:spcAft>
                <a:spcPct val="0"/>
              </a:spcAft>
              <a:buClr>
                <a:srgbClr val="0070AD"/>
              </a:buClr>
              <a:buSzTx/>
              <a:buFont typeface="Wingdings" panose="05000000000000000000" pitchFamily="2" charset="2"/>
              <a:buChar char="§"/>
              <a:tabLst/>
              <a:defRPr/>
            </a:pPr>
            <a:r>
              <a:rPr lang="en-US" sz="1200" dirty="0">
                <a:solidFill>
                  <a:srgbClr val="000000"/>
                </a:solidFill>
                <a:latin typeface="Verdana"/>
                <a:cs typeface="Arial" charset="0"/>
              </a:rPr>
              <a:t>Exploratory testing</a:t>
            </a:r>
          </a:p>
          <a:p>
            <a:pPr marL="177800" marR="0" lvl="0" indent="-177800" algn="l" defTabSz="1088239" rtl="0" eaLnBrk="0" fontAlgn="base" latinLnBrk="0" hangingPunct="0">
              <a:lnSpc>
                <a:spcPts val="1800"/>
              </a:lnSpc>
              <a:spcBef>
                <a:spcPct val="0"/>
              </a:spcBef>
              <a:spcAft>
                <a:spcPct val="0"/>
              </a:spcAft>
              <a:buClr>
                <a:srgbClr val="0070AD"/>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Verdana"/>
                <a:ea typeface="+mn-ea"/>
                <a:cs typeface="Arial" charset="0"/>
              </a:rPr>
              <a:t>Retesting of all open defects</a:t>
            </a:r>
          </a:p>
          <a:p>
            <a:pPr marL="177800" marR="0" lvl="0" indent="-177800" algn="l" defTabSz="1088239" rtl="0" eaLnBrk="0" fontAlgn="base" latinLnBrk="0" hangingPunct="0">
              <a:lnSpc>
                <a:spcPts val="1800"/>
              </a:lnSpc>
              <a:spcBef>
                <a:spcPct val="0"/>
              </a:spcBef>
              <a:spcAft>
                <a:spcPct val="0"/>
              </a:spcAft>
              <a:buClr>
                <a:srgbClr val="0070AD"/>
              </a:buClr>
              <a:buSzTx/>
              <a:buFont typeface="Wingdings" panose="05000000000000000000" pitchFamily="2" charset="2"/>
              <a:buChar char="§"/>
              <a:tabLst/>
              <a:defRPr/>
            </a:pPr>
            <a:r>
              <a:rPr lang="en-US" sz="1200" dirty="0">
                <a:solidFill>
                  <a:srgbClr val="000000"/>
                </a:solidFill>
                <a:latin typeface="Verdana"/>
                <a:cs typeface="Arial" charset="0"/>
              </a:rPr>
              <a:t>Performance testing</a:t>
            </a:r>
          </a:p>
          <a:p>
            <a:pPr marL="177800" marR="0" lvl="0" indent="-177800" algn="l" defTabSz="1088239" rtl="0" eaLnBrk="0" fontAlgn="base" latinLnBrk="0" hangingPunct="0">
              <a:lnSpc>
                <a:spcPts val="1800"/>
              </a:lnSpc>
              <a:spcBef>
                <a:spcPct val="0"/>
              </a:spcBef>
              <a:spcAft>
                <a:spcPct val="0"/>
              </a:spcAft>
              <a:buClr>
                <a:srgbClr val="0070AD"/>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Verdana"/>
                <a:ea typeface="+mn-ea"/>
                <a:cs typeface="Arial" charset="0"/>
              </a:rPr>
              <a:t>Prod sanity</a:t>
            </a:r>
          </a:p>
        </p:txBody>
      </p:sp>
      <p:sp>
        <p:nvSpPr>
          <p:cNvPr id="115" name="Rectangle 114">
            <a:extLst>
              <a:ext uri="{FF2B5EF4-FFF2-40B4-BE49-F238E27FC236}">
                <a16:creationId xmlns:a16="http://schemas.microsoft.com/office/drawing/2014/main" id="{1DF3482E-2E43-4D71-BF31-9D05349BC03F}"/>
              </a:ext>
            </a:extLst>
          </p:cNvPr>
          <p:cNvSpPr/>
          <p:nvPr/>
        </p:nvSpPr>
        <p:spPr>
          <a:xfrm>
            <a:off x="537974" y="4673864"/>
            <a:ext cx="3835662" cy="1359218"/>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lIns="0" tIns="0" rIns="0" bIns="0" anchor="ctr">
            <a:spAutoFit/>
          </a:bodyPr>
          <a:lstStyle/>
          <a:p>
            <a:pPr marL="177800" marR="0" lvl="0" indent="-177800" algn="l" defTabSz="1088239" rtl="0" eaLnBrk="0" fontAlgn="base" latinLnBrk="0" hangingPunct="0">
              <a:lnSpc>
                <a:spcPts val="1800"/>
              </a:lnSpc>
              <a:spcBef>
                <a:spcPct val="0"/>
              </a:spcBef>
              <a:spcAft>
                <a:spcPct val="0"/>
              </a:spcAft>
              <a:buClr>
                <a:srgbClr val="0070AD"/>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Verdana"/>
                <a:ea typeface="+mn-ea"/>
                <a:cs typeface="Arial" charset="0"/>
              </a:rPr>
              <a:t>Manual test cases execution report</a:t>
            </a:r>
          </a:p>
          <a:p>
            <a:pPr marL="177800" marR="0" lvl="0" indent="-177800" algn="l" defTabSz="1088239" rtl="0" eaLnBrk="0" fontAlgn="base" latinLnBrk="0" hangingPunct="0">
              <a:lnSpc>
                <a:spcPts val="1800"/>
              </a:lnSpc>
              <a:spcBef>
                <a:spcPct val="0"/>
              </a:spcBef>
              <a:spcAft>
                <a:spcPct val="0"/>
              </a:spcAft>
              <a:buClr>
                <a:srgbClr val="0070AD"/>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Verdana"/>
                <a:ea typeface="+mn-ea"/>
                <a:cs typeface="Arial" charset="0"/>
              </a:rPr>
              <a:t>Test Automation scripts execution report</a:t>
            </a:r>
          </a:p>
          <a:p>
            <a:pPr marL="177800" marR="0" lvl="0" indent="-177800" algn="l" defTabSz="1088239" rtl="0" eaLnBrk="0" fontAlgn="base" latinLnBrk="0" hangingPunct="0">
              <a:lnSpc>
                <a:spcPts val="1800"/>
              </a:lnSpc>
              <a:spcBef>
                <a:spcPct val="0"/>
              </a:spcBef>
              <a:spcAft>
                <a:spcPct val="0"/>
              </a:spcAft>
              <a:buClr>
                <a:srgbClr val="0070AD"/>
              </a:buClr>
              <a:buSzTx/>
              <a:buFont typeface="Wingdings" panose="05000000000000000000" pitchFamily="2" charset="2"/>
              <a:buChar char="§"/>
              <a:tabLst/>
              <a:defRPr/>
            </a:pPr>
            <a:r>
              <a:rPr lang="en-US" sz="1200" dirty="0">
                <a:solidFill>
                  <a:srgbClr val="000000"/>
                </a:solidFill>
                <a:latin typeface="Verdana"/>
                <a:cs typeface="Arial" charset="0"/>
              </a:rPr>
              <a:t>Defects report from Rally</a:t>
            </a:r>
          </a:p>
          <a:p>
            <a:pPr marL="177800" marR="0" lvl="0" indent="-177800" algn="l" defTabSz="1088239" rtl="0" eaLnBrk="0" fontAlgn="base" latinLnBrk="0" hangingPunct="0">
              <a:lnSpc>
                <a:spcPts val="1800"/>
              </a:lnSpc>
              <a:spcBef>
                <a:spcPct val="0"/>
              </a:spcBef>
              <a:spcAft>
                <a:spcPct val="0"/>
              </a:spcAft>
              <a:buClr>
                <a:srgbClr val="0070AD"/>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Verdana"/>
                <a:ea typeface="+mn-ea"/>
                <a:cs typeface="Arial" charset="0"/>
              </a:rPr>
              <a:t>Test execution closure report and sign off</a:t>
            </a:r>
          </a:p>
          <a:p>
            <a:pPr marL="177800" indent="-177800" defTabSz="1088239" eaLnBrk="0" fontAlgn="base" hangingPunct="0">
              <a:lnSpc>
                <a:spcPts val="1800"/>
              </a:lnSpc>
              <a:spcBef>
                <a:spcPct val="0"/>
              </a:spcBef>
              <a:spcAft>
                <a:spcPct val="0"/>
              </a:spcAft>
              <a:buClr>
                <a:srgbClr val="0070AD"/>
              </a:buClr>
              <a:buFont typeface="Wingdings" panose="05000000000000000000" pitchFamily="2" charset="2"/>
              <a:buChar char="§"/>
              <a:defRPr/>
            </a:pPr>
            <a:r>
              <a:rPr lang="en-US" sz="1200" dirty="0">
                <a:solidFill>
                  <a:srgbClr val="000000"/>
                </a:solidFill>
                <a:latin typeface="Verdana"/>
                <a:cs typeface="Arial" charset="0"/>
              </a:rPr>
              <a:t>Sharing the Best practices</a:t>
            </a:r>
          </a:p>
          <a:p>
            <a:pPr marL="177800" marR="0" lvl="0" indent="-177800" algn="l" defTabSz="1088239" rtl="0" eaLnBrk="0" fontAlgn="base" latinLnBrk="0" hangingPunct="0">
              <a:lnSpc>
                <a:spcPts val="1800"/>
              </a:lnSpc>
              <a:spcBef>
                <a:spcPct val="0"/>
              </a:spcBef>
              <a:spcAft>
                <a:spcPct val="0"/>
              </a:spcAft>
              <a:buClr>
                <a:srgbClr val="0070AD"/>
              </a:buClr>
              <a:buSzTx/>
              <a:buFont typeface="Wingdings" panose="05000000000000000000" pitchFamily="2" charset="2"/>
              <a:buChar char="§"/>
              <a:tabLst/>
              <a:defRPr/>
            </a:pPr>
            <a:endParaRPr kumimoji="0" lang="en-US" sz="1200" b="0" i="0" u="none" strike="noStrike" kern="1200" cap="none" spc="0" normalizeH="0" baseline="0" noProof="0" dirty="0">
              <a:ln>
                <a:noFill/>
              </a:ln>
              <a:solidFill>
                <a:srgbClr val="000000"/>
              </a:solidFill>
              <a:effectLst/>
              <a:uLnTx/>
              <a:uFillTx/>
              <a:latin typeface="Verdana"/>
              <a:ea typeface="+mn-ea"/>
              <a:cs typeface="Arial" charset="0"/>
            </a:endParaRPr>
          </a:p>
        </p:txBody>
      </p:sp>
      <p:sp>
        <p:nvSpPr>
          <p:cNvPr id="116" name="Rectangle 115">
            <a:extLst>
              <a:ext uri="{FF2B5EF4-FFF2-40B4-BE49-F238E27FC236}">
                <a16:creationId xmlns:a16="http://schemas.microsoft.com/office/drawing/2014/main" id="{1C8F3D9F-CA73-4157-A836-2F535A32E34B}"/>
              </a:ext>
            </a:extLst>
          </p:cNvPr>
          <p:cNvSpPr/>
          <p:nvPr/>
        </p:nvSpPr>
        <p:spPr>
          <a:xfrm>
            <a:off x="7124578" y="1376682"/>
            <a:ext cx="4656195" cy="666721"/>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lIns="0" tIns="0" rIns="0" bIns="0" anchor="ctr">
            <a:spAutoFit/>
          </a:bodyPr>
          <a:lstStyle/>
          <a:p>
            <a:pPr marL="177800" marR="0" lvl="0" indent="-177800" algn="l" defTabSz="1088239" rtl="0" eaLnBrk="0" fontAlgn="base" latinLnBrk="0" hangingPunct="0">
              <a:lnSpc>
                <a:spcPts val="1800"/>
              </a:lnSpc>
              <a:spcBef>
                <a:spcPct val="0"/>
              </a:spcBef>
              <a:spcAft>
                <a:spcPct val="0"/>
              </a:spcAft>
              <a:buClr>
                <a:srgbClr val="0070AD"/>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Verdana"/>
                <a:ea typeface="+mn-ea"/>
                <a:cs typeface="Arial" charset="0"/>
              </a:rPr>
              <a:t>Analysis &amp; Identification of Test management tool</a:t>
            </a:r>
          </a:p>
          <a:p>
            <a:pPr marL="177800" marR="0" lvl="0" indent="-177800" algn="l" defTabSz="1088239" rtl="0" eaLnBrk="0" fontAlgn="base" latinLnBrk="0" hangingPunct="0">
              <a:lnSpc>
                <a:spcPts val="1800"/>
              </a:lnSpc>
              <a:spcBef>
                <a:spcPct val="0"/>
              </a:spcBef>
              <a:spcAft>
                <a:spcPct val="0"/>
              </a:spcAft>
              <a:buClr>
                <a:srgbClr val="0070AD"/>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Verdana"/>
                <a:ea typeface="+mn-ea"/>
                <a:cs typeface="Arial" charset="0"/>
              </a:rPr>
              <a:t>Analysis &amp; Identification of Test Automation tool</a:t>
            </a:r>
          </a:p>
          <a:p>
            <a:pPr marL="177800" marR="0" lvl="0" indent="-177800" algn="l" defTabSz="1088239" rtl="0" eaLnBrk="0" fontAlgn="base" latinLnBrk="0" hangingPunct="0">
              <a:lnSpc>
                <a:spcPts val="1800"/>
              </a:lnSpc>
              <a:spcBef>
                <a:spcPct val="0"/>
              </a:spcBef>
              <a:spcAft>
                <a:spcPct val="0"/>
              </a:spcAft>
              <a:buClr>
                <a:srgbClr val="0070AD"/>
              </a:buClr>
              <a:buSzTx/>
              <a:buFont typeface="Wingdings" panose="05000000000000000000" pitchFamily="2" charset="2"/>
              <a:buChar char="§"/>
              <a:tabLst/>
              <a:defRPr/>
            </a:pPr>
            <a:r>
              <a:rPr lang="en-US" sz="1200" dirty="0">
                <a:solidFill>
                  <a:srgbClr val="000000"/>
                </a:solidFill>
                <a:latin typeface="Verdana"/>
                <a:cs typeface="Arial" charset="0"/>
              </a:rPr>
              <a:t>Environment, integrations and test data readiness</a:t>
            </a:r>
            <a:endParaRPr kumimoji="0" lang="en-US" sz="1200" b="0" i="0" u="none" strike="noStrike" kern="1200" cap="none" spc="0" normalizeH="0" baseline="0" noProof="0" dirty="0">
              <a:ln>
                <a:noFill/>
              </a:ln>
              <a:solidFill>
                <a:srgbClr val="000000"/>
              </a:solidFill>
              <a:effectLst/>
              <a:uLnTx/>
              <a:uFillTx/>
              <a:latin typeface="Verdana"/>
              <a:ea typeface="+mn-ea"/>
              <a:cs typeface="Arial" charset="0"/>
            </a:endParaRPr>
          </a:p>
        </p:txBody>
      </p:sp>
      <p:grpSp>
        <p:nvGrpSpPr>
          <p:cNvPr id="121" name="Group 120">
            <a:extLst>
              <a:ext uri="{FF2B5EF4-FFF2-40B4-BE49-F238E27FC236}">
                <a16:creationId xmlns:a16="http://schemas.microsoft.com/office/drawing/2014/main" id="{D67709C3-7C1F-4D0B-92B9-BB83EEB4D738}"/>
              </a:ext>
            </a:extLst>
          </p:cNvPr>
          <p:cNvGrpSpPr/>
          <p:nvPr/>
        </p:nvGrpSpPr>
        <p:grpSpPr>
          <a:xfrm>
            <a:off x="3867726" y="1640764"/>
            <a:ext cx="4418448" cy="4309937"/>
            <a:chOff x="3683000" y="1742442"/>
            <a:chExt cx="4800600" cy="4682704"/>
          </a:xfrm>
        </p:grpSpPr>
        <p:sp>
          <p:nvSpPr>
            <p:cNvPr id="123" name="Oval 173">
              <a:extLst>
                <a:ext uri="{FF2B5EF4-FFF2-40B4-BE49-F238E27FC236}">
                  <a16:creationId xmlns:a16="http://schemas.microsoft.com/office/drawing/2014/main" id="{F0CCEFEB-F093-495B-AA1D-2A65ABC7D8D4}"/>
                </a:ext>
              </a:extLst>
            </p:cNvPr>
            <p:cNvSpPr>
              <a:spLocks noChangeArrowheads="1"/>
            </p:cNvSpPr>
            <p:nvPr/>
          </p:nvSpPr>
          <p:spPr bwMode="auto">
            <a:xfrm>
              <a:off x="5218113" y="3225800"/>
              <a:ext cx="1755775" cy="1712913"/>
            </a:xfrm>
            <a:prstGeom prst="ellipse">
              <a:avLst/>
            </a:pr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1088239"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a:ln>
                  <a:noFill/>
                </a:ln>
                <a:solidFill>
                  <a:srgbClr val="000000"/>
                </a:solidFill>
                <a:effectLst/>
                <a:uLnTx/>
                <a:uFillTx/>
                <a:latin typeface="Verdana"/>
                <a:ea typeface="+mn-ea"/>
                <a:cs typeface="+mn-cs"/>
              </a:endParaRPr>
            </a:p>
          </p:txBody>
        </p:sp>
        <p:sp>
          <p:nvSpPr>
            <p:cNvPr id="124" name="Freeform 171">
              <a:extLst>
                <a:ext uri="{FF2B5EF4-FFF2-40B4-BE49-F238E27FC236}">
                  <a16:creationId xmlns:a16="http://schemas.microsoft.com/office/drawing/2014/main" id="{06FBC79B-85D6-4DEE-AEC4-73C0E31B1E77}"/>
                </a:ext>
              </a:extLst>
            </p:cNvPr>
            <p:cNvSpPr>
              <a:spLocks noEditPoints="1"/>
            </p:cNvSpPr>
            <p:nvPr/>
          </p:nvSpPr>
          <p:spPr bwMode="auto">
            <a:xfrm>
              <a:off x="3683000" y="1742442"/>
              <a:ext cx="4800600" cy="4682704"/>
            </a:xfrm>
            <a:custGeom>
              <a:avLst/>
              <a:gdLst>
                <a:gd name="T0" fmla="*/ 2776 w 2868"/>
                <a:gd name="T1" fmla="*/ 928 h 2867"/>
                <a:gd name="T2" fmla="*/ 2620 w 2868"/>
                <a:gd name="T3" fmla="*/ 628 h 2867"/>
                <a:gd name="T4" fmla="*/ 2571 w 2868"/>
                <a:gd name="T5" fmla="*/ 561 h 2867"/>
                <a:gd name="T6" fmla="*/ 2533 w 2868"/>
                <a:gd name="T7" fmla="*/ 512 h 2867"/>
                <a:gd name="T8" fmla="*/ 2532 w 2868"/>
                <a:gd name="T9" fmla="*/ 512 h 2867"/>
                <a:gd name="T10" fmla="*/ 2454 w 2868"/>
                <a:gd name="T11" fmla="*/ 426 h 2867"/>
                <a:gd name="T12" fmla="*/ 2393 w 2868"/>
                <a:gd name="T13" fmla="*/ 368 h 2867"/>
                <a:gd name="T14" fmla="*/ 2371 w 2868"/>
                <a:gd name="T15" fmla="*/ 348 h 2867"/>
                <a:gd name="T16" fmla="*/ 2307 w 2868"/>
                <a:gd name="T17" fmla="*/ 296 h 2867"/>
                <a:gd name="T18" fmla="*/ 2220 w 2868"/>
                <a:gd name="T19" fmla="*/ 234 h 2867"/>
                <a:gd name="T20" fmla="*/ 2151 w 2868"/>
                <a:gd name="T21" fmla="*/ 192 h 2867"/>
                <a:gd name="T22" fmla="*/ 1434 w 2868"/>
                <a:gd name="T23" fmla="*/ 0 h 2867"/>
                <a:gd name="T24" fmla="*/ 736 w 2868"/>
                <a:gd name="T25" fmla="*/ 181 h 2867"/>
                <a:gd name="T26" fmla="*/ 717 w 2868"/>
                <a:gd name="T27" fmla="*/ 192 h 2867"/>
                <a:gd name="T28" fmla="*/ 570 w 2868"/>
                <a:gd name="T29" fmla="*/ 290 h 2867"/>
                <a:gd name="T30" fmla="*/ 561 w 2868"/>
                <a:gd name="T31" fmla="*/ 296 h 2867"/>
                <a:gd name="T32" fmla="*/ 478 w 2868"/>
                <a:gd name="T33" fmla="*/ 365 h 2867"/>
                <a:gd name="T34" fmla="*/ 475 w 2868"/>
                <a:gd name="T35" fmla="*/ 368 h 2867"/>
                <a:gd name="T36" fmla="*/ 336 w 2868"/>
                <a:gd name="T37" fmla="*/ 512 h 2867"/>
                <a:gd name="T38" fmla="*/ 336 w 2868"/>
                <a:gd name="T39" fmla="*/ 512 h 2867"/>
                <a:gd name="T40" fmla="*/ 329 w 2868"/>
                <a:gd name="T41" fmla="*/ 520 h 2867"/>
                <a:gd name="T42" fmla="*/ 297 w 2868"/>
                <a:gd name="T43" fmla="*/ 561 h 2867"/>
                <a:gd name="T44" fmla="*/ 290 w 2868"/>
                <a:gd name="T45" fmla="*/ 569 h 2867"/>
                <a:gd name="T46" fmla="*/ 87 w 2868"/>
                <a:gd name="T47" fmla="*/ 943 h 2867"/>
                <a:gd name="T48" fmla="*/ 0 w 2868"/>
                <a:gd name="T49" fmla="*/ 1434 h 2867"/>
                <a:gd name="T50" fmla="*/ 31 w 2868"/>
                <a:gd name="T51" fmla="*/ 1732 h 2867"/>
                <a:gd name="T52" fmla="*/ 48 w 2868"/>
                <a:gd name="T53" fmla="*/ 1800 h 2867"/>
                <a:gd name="T54" fmla="*/ 124 w 2868"/>
                <a:gd name="T55" fmla="*/ 2017 h 2867"/>
                <a:gd name="T56" fmla="*/ 158 w 2868"/>
                <a:gd name="T57" fmla="*/ 2087 h 2867"/>
                <a:gd name="T58" fmla="*/ 297 w 2868"/>
                <a:gd name="T59" fmla="*/ 2306 h 2867"/>
                <a:gd name="T60" fmla="*/ 349 w 2868"/>
                <a:gd name="T61" fmla="*/ 2370 h 2867"/>
                <a:gd name="T62" fmla="*/ 561 w 2868"/>
                <a:gd name="T63" fmla="*/ 2571 h 2867"/>
                <a:gd name="T64" fmla="*/ 628 w 2868"/>
                <a:gd name="T65" fmla="*/ 2619 h 2867"/>
                <a:gd name="T66" fmla="*/ 1284 w 2868"/>
                <a:gd name="T67" fmla="*/ 2859 h 2867"/>
                <a:gd name="T68" fmla="*/ 1349 w 2868"/>
                <a:gd name="T69" fmla="*/ 2865 h 2867"/>
                <a:gd name="T70" fmla="*/ 1434 w 2868"/>
                <a:gd name="T71" fmla="*/ 2867 h 2867"/>
                <a:gd name="T72" fmla="*/ 1578 w 2868"/>
                <a:gd name="T73" fmla="*/ 2860 h 2867"/>
                <a:gd name="T74" fmla="*/ 1584 w 2868"/>
                <a:gd name="T75" fmla="*/ 2859 h 2867"/>
                <a:gd name="T76" fmla="*/ 1636 w 2868"/>
                <a:gd name="T77" fmla="*/ 2853 h 2867"/>
                <a:gd name="T78" fmla="*/ 2307 w 2868"/>
                <a:gd name="T79" fmla="*/ 2571 h 2867"/>
                <a:gd name="T80" fmla="*/ 2315 w 2868"/>
                <a:gd name="T81" fmla="*/ 2564 h 2867"/>
                <a:gd name="T82" fmla="*/ 2565 w 2868"/>
                <a:gd name="T83" fmla="*/ 2315 h 2867"/>
                <a:gd name="T84" fmla="*/ 2571 w 2868"/>
                <a:gd name="T85" fmla="*/ 2306 h 2867"/>
                <a:gd name="T86" fmla="*/ 2732 w 2868"/>
                <a:gd name="T87" fmla="*/ 2044 h 2867"/>
                <a:gd name="T88" fmla="*/ 2744 w 2868"/>
                <a:gd name="T89" fmla="*/ 2017 h 2867"/>
                <a:gd name="T90" fmla="*/ 2826 w 2868"/>
                <a:gd name="T91" fmla="*/ 1776 h 2867"/>
                <a:gd name="T92" fmla="*/ 2837 w 2868"/>
                <a:gd name="T93" fmla="*/ 1732 h 2867"/>
                <a:gd name="T94" fmla="*/ 2868 w 2868"/>
                <a:gd name="T95" fmla="*/ 1434 h 2867"/>
                <a:gd name="T96" fmla="*/ 2776 w 2868"/>
                <a:gd name="T97" fmla="*/ 928 h 2867"/>
                <a:gd name="T98" fmla="*/ 1013 w 2868"/>
                <a:gd name="T99" fmla="*/ 2000 h 2867"/>
                <a:gd name="T100" fmla="*/ 729 w 2868"/>
                <a:gd name="T101" fmla="*/ 1434 h 2867"/>
                <a:gd name="T102" fmla="*/ 758 w 2868"/>
                <a:gd name="T103" fmla="*/ 1232 h 2867"/>
                <a:gd name="T104" fmla="*/ 868 w 2868"/>
                <a:gd name="T105" fmla="*/ 1012 h 2867"/>
                <a:gd name="T106" fmla="*/ 1434 w 2868"/>
                <a:gd name="T107" fmla="*/ 728 h 2867"/>
                <a:gd name="T108" fmla="*/ 2000 w 2868"/>
                <a:gd name="T109" fmla="*/ 1013 h 2867"/>
                <a:gd name="T110" fmla="*/ 2139 w 2868"/>
                <a:gd name="T111" fmla="*/ 1434 h 2867"/>
                <a:gd name="T112" fmla="*/ 1434 w 2868"/>
                <a:gd name="T113" fmla="*/ 2139 h 2867"/>
                <a:gd name="T114" fmla="*/ 1013 w 2868"/>
                <a:gd name="T115" fmla="*/ 2000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68" h="2867">
                  <a:moveTo>
                    <a:pt x="2776" y="928"/>
                  </a:moveTo>
                  <a:cubicBezTo>
                    <a:pt x="2736" y="821"/>
                    <a:pt x="2683" y="721"/>
                    <a:pt x="2620" y="628"/>
                  </a:cubicBezTo>
                  <a:cubicBezTo>
                    <a:pt x="2604" y="605"/>
                    <a:pt x="2588" y="583"/>
                    <a:pt x="2571" y="561"/>
                  </a:cubicBezTo>
                  <a:cubicBezTo>
                    <a:pt x="2559" y="544"/>
                    <a:pt x="2546" y="528"/>
                    <a:pt x="2533" y="512"/>
                  </a:cubicBezTo>
                  <a:cubicBezTo>
                    <a:pt x="2533" y="512"/>
                    <a:pt x="2533" y="512"/>
                    <a:pt x="2532" y="512"/>
                  </a:cubicBezTo>
                  <a:cubicBezTo>
                    <a:pt x="2507" y="482"/>
                    <a:pt x="2481" y="453"/>
                    <a:pt x="2454" y="426"/>
                  </a:cubicBezTo>
                  <a:cubicBezTo>
                    <a:pt x="2434" y="406"/>
                    <a:pt x="2414" y="387"/>
                    <a:pt x="2393" y="368"/>
                  </a:cubicBezTo>
                  <a:cubicBezTo>
                    <a:pt x="2386" y="361"/>
                    <a:pt x="2378" y="355"/>
                    <a:pt x="2371" y="348"/>
                  </a:cubicBezTo>
                  <a:cubicBezTo>
                    <a:pt x="2350" y="330"/>
                    <a:pt x="2329" y="313"/>
                    <a:pt x="2307" y="296"/>
                  </a:cubicBezTo>
                  <a:cubicBezTo>
                    <a:pt x="2279" y="274"/>
                    <a:pt x="2249" y="254"/>
                    <a:pt x="2220" y="234"/>
                  </a:cubicBezTo>
                  <a:cubicBezTo>
                    <a:pt x="2197" y="219"/>
                    <a:pt x="2174" y="205"/>
                    <a:pt x="2151" y="192"/>
                  </a:cubicBezTo>
                  <a:cubicBezTo>
                    <a:pt x="1940" y="70"/>
                    <a:pt x="1695" y="0"/>
                    <a:pt x="1434" y="0"/>
                  </a:cubicBezTo>
                  <a:cubicBezTo>
                    <a:pt x="1180" y="0"/>
                    <a:pt x="942" y="66"/>
                    <a:pt x="736" y="181"/>
                  </a:cubicBezTo>
                  <a:cubicBezTo>
                    <a:pt x="730" y="185"/>
                    <a:pt x="723" y="188"/>
                    <a:pt x="717" y="192"/>
                  </a:cubicBezTo>
                  <a:cubicBezTo>
                    <a:pt x="666" y="221"/>
                    <a:pt x="617" y="254"/>
                    <a:pt x="570" y="290"/>
                  </a:cubicBezTo>
                  <a:cubicBezTo>
                    <a:pt x="567" y="292"/>
                    <a:pt x="564" y="294"/>
                    <a:pt x="561" y="296"/>
                  </a:cubicBezTo>
                  <a:cubicBezTo>
                    <a:pt x="533" y="318"/>
                    <a:pt x="505" y="341"/>
                    <a:pt x="478" y="365"/>
                  </a:cubicBezTo>
                  <a:cubicBezTo>
                    <a:pt x="477" y="366"/>
                    <a:pt x="476" y="367"/>
                    <a:pt x="475" y="368"/>
                  </a:cubicBezTo>
                  <a:cubicBezTo>
                    <a:pt x="425" y="413"/>
                    <a:pt x="379" y="461"/>
                    <a:pt x="336" y="512"/>
                  </a:cubicBezTo>
                  <a:cubicBezTo>
                    <a:pt x="336" y="512"/>
                    <a:pt x="336" y="512"/>
                    <a:pt x="336" y="512"/>
                  </a:cubicBezTo>
                  <a:cubicBezTo>
                    <a:pt x="334" y="515"/>
                    <a:pt x="331" y="517"/>
                    <a:pt x="329" y="520"/>
                  </a:cubicBezTo>
                  <a:cubicBezTo>
                    <a:pt x="318" y="533"/>
                    <a:pt x="307" y="547"/>
                    <a:pt x="297" y="561"/>
                  </a:cubicBezTo>
                  <a:cubicBezTo>
                    <a:pt x="294" y="564"/>
                    <a:pt x="292" y="567"/>
                    <a:pt x="290" y="569"/>
                  </a:cubicBezTo>
                  <a:cubicBezTo>
                    <a:pt x="205" y="682"/>
                    <a:pt x="136" y="808"/>
                    <a:pt x="87" y="943"/>
                  </a:cubicBezTo>
                  <a:cubicBezTo>
                    <a:pt x="31" y="1096"/>
                    <a:pt x="0" y="1261"/>
                    <a:pt x="0" y="1434"/>
                  </a:cubicBezTo>
                  <a:cubicBezTo>
                    <a:pt x="0" y="1536"/>
                    <a:pt x="11" y="1636"/>
                    <a:pt x="31" y="1732"/>
                  </a:cubicBezTo>
                  <a:cubicBezTo>
                    <a:pt x="36" y="1755"/>
                    <a:pt x="42" y="1777"/>
                    <a:pt x="48" y="1800"/>
                  </a:cubicBezTo>
                  <a:cubicBezTo>
                    <a:pt x="67" y="1875"/>
                    <a:pt x="93" y="1947"/>
                    <a:pt x="124" y="2017"/>
                  </a:cubicBezTo>
                  <a:cubicBezTo>
                    <a:pt x="135" y="2041"/>
                    <a:pt x="146" y="2064"/>
                    <a:pt x="158" y="2087"/>
                  </a:cubicBezTo>
                  <a:cubicBezTo>
                    <a:pt x="197" y="2164"/>
                    <a:pt x="244" y="2238"/>
                    <a:pt x="297" y="2306"/>
                  </a:cubicBezTo>
                  <a:cubicBezTo>
                    <a:pt x="313" y="2328"/>
                    <a:pt x="331" y="2350"/>
                    <a:pt x="349" y="2370"/>
                  </a:cubicBezTo>
                  <a:cubicBezTo>
                    <a:pt x="413" y="2444"/>
                    <a:pt x="484" y="2512"/>
                    <a:pt x="561" y="2571"/>
                  </a:cubicBezTo>
                  <a:cubicBezTo>
                    <a:pt x="583" y="2588"/>
                    <a:pt x="605" y="2604"/>
                    <a:pt x="628" y="2619"/>
                  </a:cubicBezTo>
                  <a:cubicBezTo>
                    <a:pt x="819" y="2749"/>
                    <a:pt x="1043" y="2834"/>
                    <a:pt x="1284" y="2859"/>
                  </a:cubicBezTo>
                  <a:cubicBezTo>
                    <a:pt x="1306" y="2862"/>
                    <a:pt x="1327" y="2863"/>
                    <a:pt x="1349" y="2865"/>
                  </a:cubicBezTo>
                  <a:cubicBezTo>
                    <a:pt x="1377" y="2866"/>
                    <a:pt x="1405" y="2867"/>
                    <a:pt x="1434" y="2867"/>
                  </a:cubicBezTo>
                  <a:cubicBezTo>
                    <a:pt x="1483" y="2867"/>
                    <a:pt x="1531" y="2865"/>
                    <a:pt x="1578" y="2860"/>
                  </a:cubicBezTo>
                  <a:cubicBezTo>
                    <a:pt x="1580" y="2860"/>
                    <a:pt x="1582" y="2860"/>
                    <a:pt x="1584" y="2859"/>
                  </a:cubicBezTo>
                  <a:cubicBezTo>
                    <a:pt x="1601" y="2858"/>
                    <a:pt x="1619" y="2856"/>
                    <a:pt x="1636" y="2853"/>
                  </a:cubicBezTo>
                  <a:cubicBezTo>
                    <a:pt x="1886" y="2818"/>
                    <a:pt x="2116" y="2718"/>
                    <a:pt x="2307" y="2571"/>
                  </a:cubicBezTo>
                  <a:cubicBezTo>
                    <a:pt x="2310" y="2569"/>
                    <a:pt x="2313" y="2567"/>
                    <a:pt x="2315" y="2564"/>
                  </a:cubicBezTo>
                  <a:cubicBezTo>
                    <a:pt x="2408" y="2492"/>
                    <a:pt x="2492" y="2408"/>
                    <a:pt x="2565" y="2315"/>
                  </a:cubicBezTo>
                  <a:cubicBezTo>
                    <a:pt x="2567" y="2312"/>
                    <a:pt x="2569" y="2309"/>
                    <a:pt x="2571" y="2306"/>
                  </a:cubicBezTo>
                  <a:cubicBezTo>
                    <a:pt x="2634" y="2225"/>
                    <a:pt x="2688" y="2137"/>
                    <a:pt x="2732" y="2044"/>
                  </a:cubicBezTo>
                  <a:cubicBezTo>
                    <a:pt x="2736" y="2035"/>
                    <a:pt x="2740" y="2026"/>
                    <a:pt x="2744" y="2017"/>
                  </a:cubicBezTo>
                  <a:cubicBezTo>
                    <a:pt x="2778" y="1940"/>
                    <a:pt x="2806" y="1859"/>
                    <a:pt x="2826" y="1776"/>
                  </a:cubicBezTo>
                  <a:cubicBezTo>
                    <a:pt x="2830" y="1761"/>
                    <a:pt x="2833" y="1747"/>
                    <a:pt x="2837" y="1732"/>
                  </a:cubicBezTo>
                  <a:cubicBezTo>
                    <a:pt x="2857" y="1636"/>
                    <a:pt x="2868" y="1536"/>
                    <a:pt x="2868" y="1434"/>
                  </a:cubicBezTo>
                  <a:cubicBezTo>
                    <a:pt x="2868" y="1256"/>
                    <a:pt x="2835" y="1085"/>
                    <a:pt x="2776" y="928"/>
                  </a:cubicBezTo>
                  <a:close/>
                  <a:moveTo>
                    <a:pt x="1013" y="2000"/>
                  </a:moveTo>
                  <a:cubicBezTo>
                    <a:pt x="841" y="1871"/>
                    <a:pt x="729" y="1666"/>
                    <a:pt x="729" y="1434"/>
                  </a:cubicBezTo>
                  <a:cubicBezTo>
                    <a:pt x="729" y="1363"/>
                    <a:pt x="739" y="1296"/>
                    <a:pt x="758" y="1232"/>
                  </a:cubicBezTo>
                  <a:cubicBezTo>
                    <a:pt x="782" y="1152"/>
                    <a:pt x="819" y="1077"/>
                    <a:pt x="868" y="1012"/>
                  </a:cubicBezTo>
                  <a:cubicBezTo>
                    <a:pt x="997" y="840"/>
                    <a:pt x="1202" y="728"/>
                    <a:pt x="1434" y="728"/>
                  </a:cubicBezTo>
                  <a:cubicBezTo>
                    <a:pt x="1666" y="728"/>
                    <a:pt x="1872" y="840"/>
                    <a:pt x="2000" y="1013"/>
                  </a:cubicBezTo>
                  <a:cubicBezTo>
                    <a:pt x="2088" y="1130"/>
                    <a:pt x="2139" y="1276"/>
                    <a:pt x="2139" y="1434"/>
                  </a:cubicBezTo>
                  <a:cubicBezTo>
                    <a:pt x="2139" y="1823"/>
                    <a:pt x="1824" y="2139"/>
                    <a:pt x="1434" y="2139"/>
                  </a:cubicBezTo>
                  <a:cubicBezTo>
                    <a:pt x="1276" y="2139"/>
                    <a:pt x="1131" y="2087"/>
                    <a:pt x="1013" y="2000"/>
                  </a:cubicBezTo>
                  <a:close/>
                </a:path>
              </a:pathLst>
            </a:custGeom>
            <a:solidFill>
              <a:schemeClr val="bg1"/>
            </a:solidFill>
            <a:ln>
              <a:solidFill>
                <a:schemeClr val="bg1">
                  <a:lumMod val="85000"/>
                </a:schemeClr>
              </a:solidFill>
            </a:ln>
          </p:spPr>
          <p:txBody>
            <a:bodyPr vert="horz" wrap="square" lIns="91440" tIns="45720" rIns="91440" bIns="45720" numCol="1" anchor="t" anchorCtr="0" compatLnSpc="1">
              <a:prstTxWarp prst="textNoShape">
                <a:avLst/>
              </a:prstTxWarp>
            </a:bodyPr>
            <a:lstStyle/>
            <a:p>
              <a:pPr marL="0" marR="0" lvl="0" indent="0" algn="l" defTabSz="1088239"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a:ln>
                  <a:noFill/>
                </a:ln>
                <a:solidFill>
                  <a:srgbClr val="000000"/>
                </a:solidFill>
                <a:effectLst/>
                <a:uLnTx/>
                <a:uFillTx/>
                <a:latin typeface="Verdana"/>
                <a:ea typeface="+mn-ea"/>
                <a:cs typeface="+mn-cs"/>
              </a:endParaRPr>
            </a:p>
          </p:txBody>
        </p:sp>
        <p:sp>
          <p:nvSpPr>
            <p:cNvPr id="125" name="AutoShape 169">
              <a:extLst>
                <a:ext uri="{FF2B5EF4-FFF2-40B4-BE49-F238E27FC236}">
                  <a16:creationId xmlns:a16="http://schemas.microsoft.com/office/drawing/2014/main" id="{ECB42106-94C5-4D1E-BF0C-8F9704A236D9}"/>
                </a:ext>
              </a:extLst>
            </p:cNvPr>
            <p:cNvSpPr>
              <a:spLocks noChangeAspect="1" noChangeArrowheads="1" noTextEdit="1"/>
            </p:cNvSpPr>
            <p:nvPr/>
          </p:nvSpPr>
          <p:spPr bwMode="auto">
            <a:xfrm>
              <a:off x="3844925" y="1884363"/>
              <a:ext cx="4502150" cy="438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239"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a:ln>
                  <a:noFill/>
                </a:ln>
                <a:solidFill>
                  <a:srgbClr val="000000"/>
                </a:solidFill>
                <a:effectLst/>
                <a:uLnTx/>
                <a:uFillTx/>
                <a:latin typeface="Verdana"/>
                <a:ea typeface="+mn-ea"/>
                <a:cs typeface="+mn-cs"/>
              </a:endParaRPr>
            </a:p>
          </p:txBody>
        </p:sp>
        <p:sp>
          <p:nvSpPr>
            <p:cNvPr id="126" name="Freeform 171">
              <a:extLst>
                <a:ext uri="{FF2B5EF4-FFF2-40B4-BE49-F238E27FC236}">
                  <a16:creationId xmlns:a16="http://schemas.microsoft.com/office/drawing/2014/main" id="{5221A24A-D61C-45D2-BBA5-A929974D813E}"/>
                </a:ext>
              </a:extLst>
            </p:cNvPr>
            <p:cNvSpPr>
              <a:spLocks noEditPoints="1"/>
            </p:cNvSpPr>
            <p:nvPr/>
          </p:nvSpPr>
          <p:spPr bwMode="auto">
            <a:xfrm>
              <a:off x="4027488" y="2066082"/>
              <a:ext cx="4137025" cy="4035425"/>
            </a:xfrm>
            <a:custGeom>
              <a:avLst/>
              <a:gdLst>
                <a:gd name="T0" fmla="*/ 2776 w 2868"/>
                <a:gd name="T1" fmla="*/ 928 h 2867"/>
                <a:gd name="T2" fmla="*/ 2620 w 2868"/>
                <a:gd name="T3" fmla="*/ 628 h 2867"/>
                <a:gd name="T4" fmla="*/ 2571 w 2868"/>
                <a:gd name="T5" fmla="*/ 561 h 2867"/>
                <a:gd name="T6" fmla="*/ 2533 w 2868"/>
                <a:gd name="T7" fmla="*/ 512 h 2867"/>
                <a:gd name="T8" fmla="*/ 2532 w 2868"/>
                <a:gd name="T9" fmla="*/ 512 h 2867"/>
                <a:gd name="T10" fmla="*/ 2454 w 2868"/>
                <a:gd name="T11" fmla="*/ 426 h 2867"/>
                <a:gd name="T12" fmla="*/ 2393 w 2868"/>
                <a:gd name="T13" fmla="*/ 368 h 2867"/>
                <a:gd name="T14" fmla="*/ 2371 w 2868"/>
                <a:gd name="T15" fmla="*/ 348 h 2867"/>
                <a:gd name="T16" fmla="*/ 2307 w 2868"/>
                <a:gd name="T17" fmla="*/ 296 h 2867"/>
                <a:gd name="T18" fmla="*/ 2220 w 2868"/>
                <a:gd name="T19" fmla="*/ 234 h 2867"/>
                <a:gd name="T20" fmla="*/ 2151 w 2868"/>
                <a:gd name="T21" fmla="*/ 192 h 2867"/>
                <a:gd name="T22" fmla="*/ 1434 w 2868"/>
                <a:gd name="T23" fmla="*/ 0 h 2867"/>
                <a:gd name="T24" fmla="*/ 736 w 2868"/>
                <a:gd name="T25" fmla="*/ 181 h 2867"/>
                <a:gd name="T26" fmla="*/ 717 w 2868"/>
                <a:gd name="T27" fmla="*/ 192 h 2867"/>
                <a:gd name="T28" fmla="*/ 570 w 2868"/>
                <a:gd name="T29" fmla="*/ 290 h 2867"/>
                <a:gd name="T30" fmla="*/ 561 w 2868"/>
                <a:gd name="T31" fmla="*/ 296 h 2867"/>
                <a:gd name="T32" fmla="*/ 478 w 2868"/>
                <a:gd name="T33" fmla="*/ 365 h 2867"/>
                <a:gd name="T34" fmla="*/ 475 w 2868"/>
                <a:gd name="T35" fmla="*/ 368 h 2867"/>
                <a:gd name="T36" fmla="*/ 336 w 2868"/>
                <a:gd name="T37" fmla="*/ 512 h 2867"/>
                <a:gd name="T38" fmla="*/ 336 w 2868"/>
                <a:gd name="T39" fmla="*/ 512 h 2867"/>
                <a:gd name="T40" fmla="*/ 329 w 2868"/>
                <a:gd name="T41" fmla="*/ 520 h 2867"/>
                <a:gd name="T42" fmla="*/ 297 w 2868"/>
                <a:gd name="T43" fmla="*/ 561 h 2867"/>
                <a:gd name="T44" fmla="*/ 290 w 2868"/>
                <a:gd name="T45" fmla="*/ 569 h 2867"/>
                <a:gd name="T46" fmla="*/ 87 w 2868"/>
                <a:gd name="T47" fmla="*/ 943 h 2867"/>
                <a:gd name="T48" fmla="*/ 0 w 2868"/>
                <a:gd name="T49" fmla="*/ 1434 h 2867"/>
                <a:gd name="T50" fmla="*/ 31 w 2868"/>
                <a:gd name="T51" fmla="*/ 1732 h 2867"/>
                <a:gd name="T52" fmla="*/ 48 w 2868"/>
                <a:gd name="T53" fmla="*/ 1800 h 2867"/>
                <a:gd name="T54" fmla="*/ 124 w 2868"/>
                <a:gd name="T55" fmla="*/ 2017 h 2867"/>
                <a:gd name="T56" fmla="*/ 158 w 2868"/>
                <a:gd name="T57" fmla="*/ 2087 h 2867"/>
                <a:gd name="T58" fmla="*/ 297 w 2868"/>
                <a:gd name="T59" fmla="*/ 2306 h 2867"/>
                <a:gd name="T60" fmla="*/ 349 w 2868"/>
                <a:gd name="T61" fmla="*/ 2370 h 2867"/>
                <a:gd name="T62" fmla="*/ 561 w 2868"/>
                <a:gd name="T63" fmla="*/ 2571 h 2867"/>
                <a:gd name="T64" fmla="*/ 628 w 2868"/>
                <a:gd name="T65" fmla="*/ 2619 h 2867"/>
                <a:gd name="T66" fmla="*/ 1284 w 2868"/>
                <a:gd name="T67" fmla="*/ 2859 h 2867"/>
                <a:gd name="T68" fmla="*/ 1349 w 2868"/>
                <a:gd name="T69" fmla="*/ 2865 h 2867"/>
                <a:gd name="T70" fmla="*/ 1434 w 2868"/>
                <a:gd name="T71" fmla="*/ 2867 h 2867"/>
                <a:gd name="T72" fmla="*/ 1578 w 2868"/>
                <a:gd name="T73" fmla="*/ 2860 h 2867"/>
                <a:gd name="T74" fmla="*/ 1584 w 2868"/>
                <a:gd name="T75" fmla="*/ 2859 h 2867"/>
                <a:gd name="T76" fmla="*/ 1636 w 2868"/>
                <a:gd name="T77" fmla="*/ 2853 h 2867"/>
                <a:gd name="T78" fmla="*/ 2307 w 2868"/>
                <a:gd name="T79" fmla="*/ 2571 h 2867"/>
                <a:gd name="T80" fmla="*/ 2315 w 2868"/>
                <a:gd name="T81" fmla="*/ 2564 h 2867"/>
                <a:gd name="T82" fmla="*/ 2565 w 2868"/>
                <a:gd name="T83" fmla="*/ 2315 h 2867"/>
                <a:gd name="T84" fmla="*/ 2571 w 2868"/>
                <a:gd name="T85" fmla="*/ 2306 h 2867"/>
                <a:gd name="T86" fmla="*/ 2732 w 2868"/>
                <a:gd name="T87" fmla="*/ 2044 h 2867"/>
                <a:gd name="T88" fmla="*/ 2744 w 2868"/>
                <a:gd name="T89" fmla="*/ 2017 h 2867"/>
                <a:gd name="T90" fmla="*/ 2826 w 2868"/>
                <a:gd name="T91" fmla="*/ 1776 h 2867"/>
                <a:gd name="T92" fmla="*/ 2837 w 2868"/>
                <a:gd name="T93" fmla="*/ 1732 h 2867"/>
                <a:gd name="T94" fmla="*/ 2868 w 2868"/>
                <a:gd name="T95" fmla="*/ 1434 h 2867"/>
                <a:gd name="T96" fmla="*/ 2776 w 2868"/>
                <a:gd name="T97" fmla="*/ 928 h 2867"/>
                <a:gd name="T98" fmla="*/ 1013 w 2868"/>
                <a:gd name="T99" fmla="*/ 2000 h 2867"/>
                <a:gd name="T100" fmla="*/ 729 w 2868"/>
                <a:gd name="T101" fmla="*/ 1434 h 2867"/>
                <a:gd name="T102" fmla="*/ 758 w 2868"/>
                <a:gd name="T103" fmla="*/ 1232 h 2867"/>
                <a:gd name="T104" fmla="*/ 868 w 2868"/>
                <a:gd name="T105" fmla="*/ 1012 h 2867"/>
                <a:gd name="T106" fmla="*/ 1434 w 2868"/>
                <a:gd name="T107" fmla="*/ 728 h 2867"/>
                <a:gd name="T108" fmla="*/ 2000 w 2868"/>
                <a:gd name="T109" fmla="*/ 1013 h 2867"/>
                <a:gd name="T110" fmla="*/ 2139 w 2868"/>
                <a:gd name="T111" fmla="*/ 1434 h 2867"/>
                <a:gd name="T112" fmla="*/ 1434 w 2868"/>
                <a:gd name="T113" fmla="*/ 2139 h 2867"/>
                <a:gd name="T114" fmla="*/ 1013 w 2868"/>
                <a:gd name="T115" fmla="*/ 2000 h 2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68" h="2867">
                  <a:moveTo>
                    <a:pt x="2776" y="928"/>
                  </a:moveTo>
                  <a:cubicBezTo>
                    <a:pt x="2736" y="821"/>
                    <a:pt x="2683" y="721"/>
                    <a:pt x="2620" y="628"/>
                  </a:cubicBezTo>
                  <a:cubicBezTo>
                    <a:pt x="2604" y="605"/>
                    <a:pt x="2588" y="583"/>
                    <a:pt x="2571" y="561"/>
                  </a:cubicBezTo>
                  <a:cubicBezTo>
                    <a:pt x="2559" y="544"/>
                    <a:pt x="2546" y="528"/>
                    <a:pt x="2533" y="512"/>
                  </a:cubicBezTo>
                  <a:cubicBezTo>
                    <a:pt x="2533" y="512"/>
                    <a:pt x="2533" y="512"/>
                    <a:pt x="2532" y="512"/>
                  </a:cubicBezTo>
                  <a:cubicBezTo>
                    <a:pt x="2507" y="482"/>
                    <a:pt x="2481" y="453"/>
                    <a:pt x="2454" y="426"/>
                  </a:cubicBezTo>
                  <a:cubicBezTo>
                    <a:pt x="2434" y="406"/>
                    <a:pt x="2414" y="387"/>
                    <a:pt x="2393" y="368"/>
                  </a:cubicBezTo>
                  <a:cubicBezTo>
                    <a:pt x="2386" y="361"/>
                    <a:pt x="2378" y="355"/>
                    <a:pt x="2371" y="348"/>
                  </a:cubicBezTo>
                  <a:cubicBezTo>
                    <a:pt x="2350" y="330"/>
                    <a:pt x="2329" y="313"/>
                    <a:pt x="2307" y="296"/>
                  </a:cubicBezTo>
                  <a:cubicBezTo>
                    <a:pt x="2279" y="274"/>
                    <a:pt x="2249" y="254"/>
                    <a:pt x="2220" y="234"/>
                  </a:cubicBezTo>
                  <a:cubicBezTo>
                    <a:pt x="2197" y="219"/>
                    <a:pt x="2174" y="205"/>
                    <a:pt x="2151" y="192"/>
                  </a:cubicBezTo>
                  <a:cubicBezTo>
                    <a:pt x="1940" y="70"/>
                    <a:pt x="1695" y="0"/>
                    <a:pt x="1434" y="0"/>
                  </a:cubicBezTo>
                  <a:cubicBezTo>
                    <a:pt x="1180" y="0"/>
                    <a:pt x="942" y="66"/>
                    <a:pt x="736" y="181"/>
                  </a:cubicBezTo>
                  <a:cubicBezTo>
                    <a:pt x="730" y="185"/>
                    <a:pt x="723" y="188"/>
                    <a:pt x="717" y="192"/>
                  </a:cubicBezTo>
                  <a:cubicBezTo>
                    <a:pt x="666" y="221"/>
                    <a:pt x="617" y="254"/>
                    <a:pt x="570" y="290"/>
                  </a:cubicBezTo>
                  <a:cubicBezTo>
                    <a:pt x="567" y="292"/>
                    <a:pt x="564" y="294"/>
                    <a:pt x="561" y="296"/>
                  </a:cubicBezTo>
                  <a:cubicBezTo>
                    <a:pt x="533" y="318"/>
                    <a:pt x="505" y="341"/>
                    <a:pt x="478" y="365"/>
                  </a:cubicBezTo>
                  <a:cubicBezTo>
                    <a:pt x="477" y="366"/>
                    <a:pt x="476" y="367"/>
                    <a:pt x="475" y="368"/>
                  </a:cubicBezTo>
                  <a:cubicBezTo>
                    <a:pt x="425" y="413"/>
                    <a:pt x="379" y="461"/>
                    <a:pt x="336" y="512"/>
                  </a:cubicBezTo>
                  <a:cubicBezTo>
                    <a:pt x="336" y="512"/>
                    <a:pt x="336" y="512"/>
                    <a:pt x="336" y="512"/>
                  </a:cubicBezTo>
                  <a:cubicBezTo>
                    <a:pt x="334" y="515"/>
                    <a:pt x="331" y="517"/>
                    <a:pt x="329" y="520"/>
                  </a:cubicBezTo>
                  <a:cubicBezTo>
                    <a:pt x="318" y="533"/>
                    <a:pt x="307" y="547"/>
                    <a:pt x="297" y="561"/>
                  </a:cubicBezTo>
                  <a:cubicBezTo>
                    <a:pt x="294" y="564"/>
                    <a:pt x="292" y="567"/>
                    <a:pt x="290" y="569"/>
                  </a:cubicBezTo>
                  <a:cubicBezTo>
                    <a:pt x="205" y="682"/>
                    <a:pt x="136" y="808"/>
                    <a:pt x="87" y="943"/>
                  </a:cubicBezTo>
                  <a:cubicBezTo>
                    <a:pt x="31" y="1096"/>
                    <a:pt x="0" y="1261"/>
                    <a:pt x="0" y="1434"/>
                  </a:cubicBezTo>
                  <a:cubicBezTo>
                    <a:pt x="0" y="1536"/>
                    <a:pt x="11" y="1636"/>
                    <a:pt x="31" y="1732"/>
                  </a:cubicBezTo>
                  <a:cubicBezTo>
                    <a:pt x="36" y="1755"/>
                    <a:pt x="42" y="1777"/>
                    <a:pt x="48" y="1800"/>
                  </a:cubicBezTo>
                  <a:cubicBezTo>
                    <a:pt x="67" y="1875"/>
                    <a:pt x="93" y="1947"/>
                    <a:pt x="124" y="2017"/>
                  </a:cubicBezTo>
                  <a:cubicBezTo>
                    <a:pt x="135" y="2041"/>
                    <a:pt x="146" y="2064"/>
                    <a:pt x="158" y="2087"/>
                  </a:cubicBezTo>
                  <a:cubicBezTo>
                    <a:pt x="197" y="2164"/>
                    <a:pt x="244" y="2238"/>
                    <a:pt x="297" y="2306"/>
                  </a:cubicBezTo>
                  <a:cubicBezTo>
                    <a:pt x="313" y="2328"/>
                    <a:pt x="331" y="2350"/>
                    <a:pt x="349" y="2370"/>
                  </a:cubicBezTo>
                  <a:cubicBezTo>
                    <a:pt x="413" y="2444"/>
                    <a:pt x="484" y="2512"/>
                    <a:pt x="561" y="2571"/>
                  </a:cubicBezTo>
                  <a:cubicBezTo>
                    <a:pt x="583" y="2588"/>
                    <a:pt x="605" y="2604"/>
                    <a:pt x="628" y="2619"/>
                  </a:cubicBezTo>
                  <a:cubicBezTo>
                    <a:pt x="819" y="2749"/>
                    <a:pt x="1043" y="2834"/>
                    <a:pt x="1284" y="2859"/>
                  </a:cubicBezTo>
                  <a:cubicBezTo>
                    <a:pt x="1306" y="2862"/>
                    <a:pt x="1327" y="2863"/>
                    <a:pt x="1349" y="2865"/>
                  </a:cubicBezTo>
                  <a:cubicBezTo>
                    <a:pt x="1377" y="2866"/>
                    <a:pt x="1405" y="2867"/>
                    <a:pt x="1434" y="2867"/>
                  </a:cubicBezTo>
                  <a:cubicBezTo>
                    <a:pt x="1483" y="2867"/>
                    <a:pt x="1531" y="2865"/>
                    <a:pt x="1578" y="2860"/>
                  </a:cubicBezTo>
                  <a:cubicBezTo>
                    <a:pt x="1580" y="2860"/>
                    <a:pt x="1582" y="2860"/>
                    <a:pt x="1584" y="2859"/>
                  </a:cubicBezTo>
                  <a:cubicBezTo>
                    <a:pt x="1601" y="2858"/>
                    <a:pt x="1619" y="2856"/>
                    <a:pt x="1636" y="2853"/>
                  </a:cubicBezTo>
                  <a:cubicBezTo>
                    <a:pt x="1886" y="2818"/>
                    <a:pt x="2116" y="2718"/>
                    <a:pt x="2307" y="2571"/>
                  </a:cubicBezTo>
                  <a:cubicBezTo>
                    <a:pt x="2310" y="2569"/>
                    <a:pt x="2313" y="2567"/>
                    <a:pt x="2315" y="2564"/>
                  </a:cubicBezTo>
                  <a:cubicBezTo>
                    <a:pt x="2408" y="2492"/>
                    <a:pt x="2492" y="2408"/>
                    <a:pt x="2565" y="2315"/>
                  </a:cubicBezTo>
                  <a:cubicBezTo>
                    <a:pt x="2567" y="2312"/>
                    <a:pt x="2569" y="2309"/>
                    <a:pt x="2571" y="2306"/>
                  </a:cubicBezTo>
                  <a:cubicBezTo>
                    <a:pt x="2634" y="2225"/>
                    <a:pt x="2688" y="2137"/>
                    <a:pt x="2732" y="2044"/>
                  </a:cubicBezTo>
                  <a:cubicBezTo>
                    <a:pt x="2736" y="2035"/>
                    <a:pt x="2740" y="2026"/>
                    <a:pt x="2744" y="2017"/>
                  </a:cubicBezTo>
                  <a:cubicBezTo>
                    <a:pt x="2778" y="1940"/>
                    <a:pt x="2806" y="1859"/>
                    <a:pt x="2826" y="1776"/>
                  </a:cubicBezTo>
                  <a:cubicBezTo>
                    <a:pt x="2830" y="1761"/>
                    <a:pt x="2833" y="1747"/>
                    <a:pt x="2837" y="1732"/>
                  </a:cubicBezTo>
                  <a:cubicBezTo>
                    <a:pt x="2857" y="1636"/>
                    <a:pt x="2868" y="1536"/>
                    <a:pt x="2868" y="1434"/>
                  </a:cubicBezTo>
                  <a:cubicBezTo>
                    <a:pt x="2868" y="1256"/>
                    <a:pt x="2835" y="1085"/>
                    <a:pt x="2776" y="928"/>
                  </a:cubicBezTo>
                  <a:close/>
                  <a:moveTo>
                    <a:pt x="1013" y="2000"/>
                  </a:moveTo>
                  <a:cubicBezTo>
                    <a:pt x="841" y="1871"/>
                    <a:pt x="729" y="1666"/>
                    <a:pt x="729" y="1434"/>
                  </a:cubicBezTo>
                  <a:cubicBezTo>
                    <a:pt x="729" y="1363"/>
                    <a:pt x="739" y="1296"/>
                    <a:pt x="758" y="1232"/>
                  </a:cubicBezTo>
                  <a:cubicBezTo>
                    <a:pt x="782" y="1152"/>
                    <a:pt x="819" y="1077"/>
                    <a:pt x="868" y="1012"/>
                  </a:cubicBezTo>
                  <a:cubicBezTo>
                    <a:pt x="997" y="840"/>
                    <a:pt x="1202" y="728"/>
                    <a:pt x="1434" y="728"/>
                  </a:cubicBezTo>
                  <a:cubicBezTo>
                    <a:pt x="1666" y="728"/>
                    <a:pt x="1872" y="840"/>
                    <a:pt x="2000" y="1013"/>
                  </a:cubicBezTo>
                  <a:cubicBezTo>
                    <a:pt x="2088" y="1130"/>
                    <a:pt x="2139" y="1276"/>
                    <a:pt x="2139" y="1434"/>
                  </a:cubicBezTo>
                  <a:cubicBezTo>
                    <a:pt x="2139" y="1823"/>
                    <a:pt x="1824" y="2139"/>
                    <a:pt x="1434" y="2139"/>
                  </a:cubicBezTo>
                  <a:cubicBezTo>
                    <a:pt x="1276" y="2139"/>
                    <a:pt x="1131" y="2087"/>
                    <a:pt x="1013" y="200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1088239"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a:ln>
                  <a:noFill/>
                </a:ln>
                <a:solidFill>
                  <a:srgbClr val="000000"/>
                </a:solidFill>
                <a:effectLst/>
                <a:uLnTx/>
                <a:uFillTx/>
                <a:latin typeface="Verdana"/>
                <a:ea typeface="+mn-ea"/>
                <a:cs typeface="+mn-cs"/>
              </a:endParaRPr>
            </a:p>
          </p:txBody>
        </p:sp>
        <p:sp>
          <p:nvSpPr>
            <p:cNvPr id="127" name="Freeform 174">
              <a:extLst>
                <a:ext uri="{FF2B5EF4-FFF2-40B4-BE49-F238E27FC236}">
                  <a16:creationId xmlns:a16="http://schemas.microsoft.com/office/drawing/2014/main" id="{C84F896E-70DC-4256-95C9-E26A22962FAB}"/>
                </a:ext>
              </a:extLst>
            </p:cNvPr>
            <p:cNvSpPr>
              <a:spLocks/>
            </p:cNvSpPr>
            <p:nvPr/>
          </p:nvSpPr>
          <p:spPr bwMode="auto">
            <a:xfrm>
              <a:off x="6215063" y="4535488"/>
              <a:ext cx="1938338" cy="1731962"/>
            </a:xfrm>
            <a:custGeom>
              <a:avLst/>
              <a:gdLst>
                <a:gd name="T0" fmla="*/ 80 w 1343"/>
                <a:gd name="T1" fmla="*/ 1231 h 1231"/>
                <a:gd name="T2" fmla="*/ 0 w 1343"/>
                <a:gd name="T3" fmla="*/ 466 h 1231"/>
                <a:gd name="T4" fmla="*/ 382 w 1343"/>
                <a:gd name="T5" fmla="*/ 319 h 1231"/>
                <a:gd name="T6" fmla="*/ 640 w 1343"/>
                <a:gd name="T7" fmla="*/ 0 h 1231"/>
                <a:gd name="T8" fmla="*/ 1343 w 1343"/>
                <a:gd name="T9" fmla="*/ 313 h 1231"/>
                <a:gd name="T10" fmla="*/ 834 w 1343"/>
                <a:gd name="T11" fmla="*/ 941 h 1231"/>
                <a:gd name="T12" fmla="*/ 80 w 1343"/>
                <a:gd name="T13" fmla="*/ 1231 h 1231"/>
              </a:gdLst>
              <a:ahLst/>
              <a:cxnLst>
                <a:cxn ang="0">
                  <a:pos x="T0" y="T1"/>
                </a:cxn>
                <a:cxn ang="0">
                  <a:pos x="T2" y="T3"/>
                </a:cxn>
                <a:cxn ang="0">
                  <a:pos x="T4" y="T5"/>
                </a:cxn>
                <a:cxn ang="0">
                  <a:pos x="T6" y="T7"/>
                </a:cxn>
                <a:cxn ang="0">
                  <a:pos x="T8" y="T9"/>
                </a:cxn>
                <a:cxn ang="0">
                  <a:pos x="T10" y="T11"/>
                </a:cxn>
                <a:cxn ang="0">
                  <a:pos x="T12" y="T13"/>
                </a:cxn>
              </a:cxnLst>
              <a:rect l="0" t="0" r="r" b="b"/>
              <a:pathLst>
                <a:path w="1343" h="1231">
                  <a:moveTo>
                    <a:pt x="80" y="1231"/>
                  </a:moveTo>
                  <a:cubicBezTo>
                    <a:pt x="0" y="466"/>
                    <a:pt x="0" y="466"/>
                    <a:pt x="0" y="466"/>
                  </a:cubicBezTo>
                  <a:cubicBezTo>
                    <a:pt x="134" y="452"/>
                    <a:pt x="266" y="404"/>
                    <a:pt x="382" y="319"/>
                  </a:cubicBezTo>
                  <a:cubicBezTo>
                    <a:pt x="499" y="234"/>
                    <a:pt x="586" y="123"/>
                    <a:pt x="640" y="0"/>
                  </a:cubicBezTo>
                  <a:cubicBezTo>
                    <a:pt x="1343" y="313"/>
                    <a:pt x="1343" y="313"/>
                    <a:pt x="1343" y="313"/>
                  </a:cubicBezTo>
                  <a:cubicBezTo>
                    <a:pt x="1235" y="556"/>
                    <a:pt x="1064" y="774"/>
                    <a:pt x="834" y="941"/>
                  </a:cubicBezTo>
                  <a:cubicBezTo>
                    <a:pt x="604" y="1108"/>
                    <a:pt x="344" y="1203"/>
                    <a:pt x="80" y="1231"/>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1088239"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a:ln>
                  <a:noFill/>
                </a:ln>
                <a:solidFill>
                  <a:srgbClr val="000000"/>
                </a:solidFill>
                <a:effectLst/>
                <a:uLnTx/>
                <a:uFillTx/>
                <a:latin typeface="Verdana"/>
                <a:ea typeface="+mn-ea"/>
                <a:cs typeface="+mn-cs"/>
              </a:endParaRPr>
            </a:p>
          </p:txBody>
        </p:sp>
        <p:sp>
          <p:nvSpPr>
            <p:cNvPr id="128" name="Freeform 175">
              <a:extLst>
                <a:ext uri="{FF2B5EF4-FFF2-40B4-BE49-F238E27FC236}">
                  <a16:creationId xmlns:a16="http://schemas.microsoft.com/office/drawing/2014/main" id="{124236BC-F666-41E6-ACC7-C92E7E922A2C}"/>
                </a:ext>
              </a:extLst>
            </p:cNvPr>
            <p:cNvSpPr>
              <a:spLocks/>
            </p:cNvSpPr>
            <p:nvPr/>
          </p:nvSpPr>
          <p:spPr bwMode="auto">
            <a:xfrm>
              <a:off x="4970463" y="1885950"/>
              <a:ext cx="2251075" cy="1231900"/>
            </a:xfrm>
            <a:custGeom>
              <a:avLst/>
              <a:gdLst>
                <a:gd name="T0" fmla="*/ 1560 w 1560"/>
                <a:gd name="T1" fmla="*/ 209 h 875"/>
                <a:gd name="T2" fmla="*/ 1176 w 1560"/>
                <a:gd name="T3" fmla="*/ 875 h 875"/>
                <a:gd name="T4" fmla="*/ 780 w 1560"/>
                <a:gd name="T5" fmla="*/ 769 h 875"/>
                <a:gd name="T6" fmla="*/ 384 w 1560"/>
                <a:gd name="T7" fmla="*/ 875 h 875"/>
                <a:gd name="T8" fmla="*/ 0 w 1560"/>
                <a:gd name="T9" fmla="*/ 209 h 875"/>
                <a:gd name="T10" fmla="*/ 780 w 1560"/>
                <a:gd name="T11" fmla="*/ 0 h 875"/>
                <a:gd name="T12" fmla="*/ 1560 w 1560"/>
                <a:gd name="T13" fmla="*/ 209 h 875"/>
              </a:gdLst>
              <a:ahLst/>
              <a:cxnLst>
                <a:cxn ang="0">
                  <a:pos x="T0" y="T1"/>
                </a:cxn>
                <a:cxn ang="0">
                  <a:pos x="T2" y="T3"/>
                </a:cxn>
                <a:cxn ang="0">
                  <a:pos x="T4" y="T5"/>
                </a:cxn>
                <a:cxn ang="0">
                  <a:pos x="T6" y="T7"/>
                </a:cxn>
                <a:cxn ang="0">
                  <a:pos x="T8" y="T9"/>
                </a:cxn>
                <a:cxn ang="0">
                  <a:pos x="T10" y="T11"/>
                </a:cxn>
                <a:cxn ang="0">
                  <a:pos x="T12" y="T13"/>
                </a:cxn>
              </a:cxnLst>
              <a:rect l="0" t="0" r="r" b="b"/>
              <a:pathLst>
                <a:path w="1560" h="875">
                  <a:moveTo>
                    <a:pt x="1560" y="209"/>
                  </a:moveTo>
                  <a:cubicBezTo>
                    <a:pt x="1176" y="875"/>
                    <a:pt x="1176" y="875"/>
                    <a:pt x="1176" y="875"/>
                  </a:cubicBezTo>
                  <a:cubicBezTo>
                    <a:pt x="1059" y="808"/>
                    <a:pt x="924" y="769"/>
                    <a:pt x="780" y="769"/>
                  </a:cubicBezTo>
                  <a:cubicBezTo>
                    <a:pt x="636" y="769"/>
                    <a:pt x="501" y="808"/>
                    <a:pt x="384" y="875"/>
                  </a:cubicBezTo>
                  <a:cubicBezTo>
                    <a:pt x="0" y="209"/>
                    <a:pt x="0" y="209"/>
                    <a:pt x="0" y="209"/>
                  </a:cubicBezTo>
                  <a:cubicBezTo>
                    <a:pt x="229" y="76"/>
                    <a:pt x="496" y="0"/>
                    <a:pt x="780" y="0"/>
                  </a:cubicBezTo>
                  <a:cubicBezTo>
                    <a:pt x="1064" y="0"/>
                    <a:pt x="1331" y="76"/>
                    <a:pt x="1560" y="2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1088239"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a:ln>
                  <a:noFill/>
                </a:ln>
                <a:solidFill>
                  <a:srgbClr val="000000"/>
                </a:solidFill>
                <a:effectLst/>
                <a:uLnTx/>
                <a:uFillTx/>
                <a:latin typeface="Verdana"/>
                <a:ea typeface="+mn-ea"/>
                <a:cs typeface="+mn-cs"/>
              </a:endParaRPr>
            </a:p>
          </p:txBody>
        </p:sp>
        <p:sp>
          <p:nvSpPr>
            <p:cNvPr id="129" name="Freeform 176">
              <a:extLst>
                <a:ext uri="{FF2B5EF4-FFF2-40B4-BE49-F238E27FC236}">
                  <a16:creationId xmlns:a16="http://schemas.microsoft.com/office/drawing/2014/main" id="{4356EB3A-5CE1-4ADC-BCB1-7ABA215AC14B}"/>
                </a:ext>
              </a:extLst>
            </p:cNvPr>
            <p:cNvSpPr>
              <a:spLocks/>
            </p:cNvSpPr>
            <p:nvPr/>
          </p:nvSpPr>
          <p:spPr bwMode="auto">
            <a:xfrm>
              <a:off x="3813175" y="2451100"/>
              <a:ext cx="1517650" cy="2087562"/>
            </a:xfrm>
            <a:custGeom>
              <a:avLst/>
              <a:gdLst>
                <a:gd name="T0" fmla="*/ 538 w 1052"/>
                <a:gd name="T1" fmla="*/ 0 h 1484"/>
                <a:gd name="T2" fmla="*/ 1052 w 1052"/>
                <a:gd name="T3" fmla="*/ 571 h 1484"/>
                <a:gd name="T4" fmla="*/ 829 w 1052"/>
                <a:gd name="T5" fmla="*/ 915 h 1484"/>
                <a:gd name="T6" fmla="*/ 808 w 1052"/>
                <a:gd name="T7" fmla="*/ 1324 h 1484"/>
                <a:gd name="T8" fmla="*/ 55 w 1052"/>
                <a:gd name="T9" fmla="*/ 1484 h 1484"/>
                <a:gd name="T10" fmla="*/ 98 w 1052"/>
                <a:gd name="T11" fmla="*/ 677 h 1484"/>
                <a:gd name="T12" fmla="*/ 538 w 1052"/>
                <a:gd name="T13" fmla="*/ 0 h 1484"/>
              </a:gdLst>
              <a:ahLst/>
              <a:cxnLst>
                <a:cxn ang="0">
                  <a:pos x="T0" y="T1"/>
                </a:cxn>
                <a:cxn ang="0">
                  <a:pos x="T2" y="T3"/>
                </a:cxn>
                <a:cxn ang="0">
                  <a:pos x="T4" y="T5"/>
                </a:cxn>
                <a:cxn ang="0">
                  <a:pos x="T6" y="T7"/>
                </a:cxn>
                <a:cxn ang="0">
                  <a:pos x="T8" y="T9"/>
                </a:cxn>
                <a:cxn ang="0">
                  <a:pos x="T10" y="T11"/>
                </a:cxn>
                <a:cxn ang="0">
                  <a:pos x="T12" y="T13"/>
                </a:cxn>
              </a:cxnLst>
              <a:rect l="0" t="0" r="r" b="b"/>
              <a:pathLst>
                <a:path w="1052" h="1484">
                  <a:moveTo>
                    <a:pt x="538" y="0"/>
                  </a:moveTo>
                  <a:cubicBezTo>
                    <a:pt x="1052" y="571"/>
                    <a:pt x="1052" y="571"/>
                    <a:pt x="1052" y="571"/>
                  </a:cubicBezTo>
                  <a:cubicBezTo>
                    <a:pt x="952" y="661"/>
                    <a:pt x="874" y="778"/>
                    <a:pt x="829" y="915"/>
                  </a:cubicBezTo>
                  <a:cubicBezTo>
                    <a:pt x="785" y="1052"/>
                    <a:pt x="780" y="1193"/>
                    <a:pt x="808" y="1324"/>
                  </a:cubicBezTo>
                  <a:cubicBezTo>
                    <a:pt x="55" y="1484"/>
                    <a:pt x="55" y="1484"/>
                    <a:pt x="55" y="1484"/>
                  </a:cubicBezTo>
                  <a:cubicBezTo>
                    <a:pt x="0" y="1225"/>
                    <a:pt x="10" y="948"/>
                    <a:pt x="98" y="677"/>
                  </a:cubicBezTo>
                  <a:cubicBezTo>
                    <a:pt x="186" y="407"/>
                    <a:pt x="340" y="177"/>
                    <a:pt x="538" y="0"/>
                  </a:cubicBezTo>
                  <a:close/>
                </a:path>
              </a:pathLst>
            </a:custGeom>
            <a:solidFill>
              <a:schemeClr val="accent6">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1088239"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a:ln>
                  <a:noFill/>
                </a:ln>
                <a:solidFill>
                  <a:srgbClr val="000000"/>
                </a:solidFill>
                <a:effectLst/>
                <a:uLnTx/>
                <a:uFillTx/>
                <a:latin typeface="Verdana"/>
                <a:ea typeface="+mn-ea"/>
                <a:cs typeface="+mn-cs"/>
              </a:endParaRPr>
            </a:p>
          </p:txBody>
        </p:sp>
        <p:sp>
          <p:nvSpPr>
            <p:cNvPr id="130" name="Freeform 177">
              <a:extLst>
                <a:ext uri="{FF2B5EF4-FFF2-40B4-BE49-F238E27FC236}">
                  <a16:creationId xmlns:a16="http://schemas.microsoft.com/office/drawing/2014/main" id="{8E64ED71-ADC5-4E5D-8619-53DE2E9F1B11}"/>
                </a:ext>
              </a:extLst>
            </p:cNvPr>
            <p:cNvSpPr>
              <a:spLocks/>
            </p:cNvSpPr>
            <p:nvPr/>
          </p:nvSpPr>
          <p:spPr bwMode="auto">
            <a:xfrm>
              <a:off x="4038600" y="4535488"/>
              <a:ext cx="1938339" cy="1731962"/>
            </a:xfrm>
            <a:custGeom>
              <a:avLst/>
              <a:gdLst>
                <a:gd name="T0" fmla="*/ 0 w 1343"/>
                <a:gd name="T1" fmla="*/ 313 h 1231"/>
                <a:gd name="T2" fmla="*/ 703 w 1343"/>
                <a:gd name="T3" fmla="*/ 0 h 1231"/>
                <a:gd name="T4" fmla="*/ 961 w 1343"/>
                <a:gd name="T5" fmla="*/ 319 h 1231"/>
                <a:gd name="T6" fmla="*/ 1343 w 1343"/>
                <a:gd name="T7" fmla="*/ 466 h 1231"/>
                <a:gd name="T8" fmla="*/ 1263 w 1343"/>
                <a:gd name="T9" fmla="*/ 1231 h 1231"/>
                <a:gd name="T10" fmla="*/ 509 w 1343"/>
                <a:gd name="T11" fmla="*/ 941 h 1231"/>
                <a:gd name="T12" fmla="*/ 0 w 1343"/>
                <a:gd name="T13" fmla="*/ 313 h 1231"/>
              </a:gdLst>
              <a:ahLst/>
              <a:cxnLst>
                <a:cxn ang="0">
                  <a:pos x="T0" y="T1"/>
                </a:cxn>
                <a:cxn ang="0">
                  <a:pos x="T2" y="T3"/>
                </a:cxn>
                <a:cxn ang="0">
                  <a:pos x="T4" y="T5"/>
                </a:cxn>
                <a:cxn ang="0">
                  <a:pos x="T6" y="T7"/>
                </a:cxn>
                <a:cxn ang="0">
                  <a:pos x="T8" y="T9"/>
                </a:cxn>
                <a:cxn ang="0">
                  <a:pos x="T10" y="T11"/>
                </a:cxn>
                <a:cxn ang="0">
                  <a:pos x="T12" y="T13"/>
                </a:cxn>
              </a:cxnLst>
              <a:rect l="0" t="0" r="r" b="b"/>
              <a:pathLst>
                <a:path w="1343" h="1231">
                  <a:moveTo>
                    <a:pt x="0" y="313"/>
                  </a:moveTo>
                  <a:cubicBezTo>
                    <a:pt x="703" y="0"/>
                    <a:pt x="703" y="0"/>
                    <a:pt x="703" y="0"/>
                  </a:cubicBezTo>
                  <a:cubicBezTo>
                    <a:pt x="757" y="123"/>
                    <a:pt x="844" y="234"/>
                    <a:pt x="961" y="319"/>
                  </a:cubicBezTo>
                  <a:cubicBezTo>
                    <a:pt x="1077" y="404"/>
                    <a:pt x="1209" y="452"/>
                    <a:pt x="1343" y="466"/>
                  </a:cubicBezTo>
                  <a:cubicBezTo>
                    <a:pt x="1263" y="1231"/>
                    <a:pt x="1263" y="1231"/>
                    <a:pt x="1263" y="1231"/>
                  </a:cubicBezTo>
                  <a:cubicBezTo>
                    <a:pt x="999" y="1203"/>
                    <a:pt x="739" y="1108"/>
                    <a:pt x="509" y="941"/>
                  </a:cubicBezTo>
                  <a:cubicBezTo>
                    <a:pt x="279" y="774"/>
                    <a:pt x="108" y="556"/>
                    <a:pt x="0" y="313"/>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1088239"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a:ln>
                  <a:noFill/>
                </a:ln>
                <a:solidFill>
                  <a:srgbClr val="000000"/>
                </a:solidFill>
                <a:effectLst/>
                <a:uLnTx/>
                <a:uFillTx/>
                <a:latin typeface="Verdana"/>
                <a:ea typeface="+mn-ea"/>
                <a:cs typeface="+mn-cs"/>
              </a:endParaRPr>
            </a:p>
          </p:txBody>
        </p:sp>
        <p:sp>
          <p:nvSpPr>
            <p:cNvPr id="131" name="Freeform 178">
              <a:extLst>
                <a:ext uri="{FF2B5EF4-FFF2-40B4-BE49-F238E27FC236}">
                  <a16:creationId xmlns:a16="http://schemas.microsoft.com/office/drawing/2014/main" id="{A06E0F70-E470-4AD6-BD2D-40161AC35786}"/>
                </a:ext>
              </a:extLst>
            </p:cNvPr>
            <p:cNvSpPr>
              <a:spLocks/>
            </p:cNvSpPr>
            <p:nvPr/>
          </p:nvSpPr>
          <p:spPr bwMode="auto">
            <a:xfrm>
              <a:off x="6861175" y="2451100"/>
              <a:ext cx="1517650" cy="2087562"/>
            </a:xfrm>
            <a:custGeom>
              <a:avLst/>
              <a:gdLst>
                <a:gd name="T0" fmla="*/ 997 w 1052"/>
                <a:gd name="T1" fmla="*/ 1484 h 1484"/>
                <a:gd name="T2" fmla="*/ 244 w 1052"/>
                <a:gd name="T3" fmla="*/ 1324 h 1484"/>
                <a:gd name="T4" fmla="*/ 223 w 1052"/>
                <a:gd name="T5" fmla="*/ 915 h 1484"/>
                <a:gd name="T6" fmla="*/ 0 w 1052"/>
                <a:gd name="T7" fmla="*/ 571 h 1484"/>
                <a:gd name="T8" fmla="*/ 514 w 1052"/>
                <a:gd name="T9" fmla="*/ 0 h 1484"/>
                <a:gd name="T10" fmla="*/ 954 w 1052"/>
                <a:gd name="T11" fmla="*/ 677 h 1484"/>
                <a:gd name="T12" fmla="*/ 997 w 1052"/>
                <a:gd name="T13" fmla="*/ 1484 h 1484"/>
              </a:gdLst>
              <a:ahLst/>
              <a:cxnLst>
                <a:cxn ang="0">
                  <a:pos x="T0" y="T1"/>
                </a:cxn>
                <a:cxn ang="0">
                  <a:pos x="T2" y="T3"/>
                </a:cxn>
                <a:cxn ang="0">
                  <a:pos x="T4" y="T5"/>
                </a:cxn>
                <a:cxn ang="0">
                  <a:pos x="T6" y="T7"/>
                </a:cxn>
                <a:cxn ang="0">
                  <a:pos x="T8" y="T9"/>
                </a:cxn>
                <a:cxn ang="0">
                  <a:pos x="T10" y="T11"/>
                </a:cxn>
                <a:cxn ang="0">
                  <a:pos x="T12" y="T13"/>
                </a:cxn>
              </a:cxnLst>
              <a:rect l="0" t="0" r="r" b="b"/>
              <a:pathLst>
                <a:path w="1052" h="1484">
                  <a:moveTo>
                    <a:pt x="997" y="1484"/>
                  </a:moveTo>
                  <a:cubicBezTo>
                    <a:pt x="244" y="1324"/>
                    <a:pt x="244" y="1324"/>
                    <a:pt x="244" y="1324"/>
                  </a:cubicBezTo>
                  <a:cubicBezTo>
                    <a:pt x="272" y="1193"/>
                    <a:pt x="267" y="1052"/>
                    <a:pt x="223" y="915"/>
                  </a:cubicBezTo>
                  <a:cubicBezTo>
                    <a:pt x="178" y="778"/>
                    <a:pt x="100" y="661"/>
                    <a:pt x="0" y="571"/>
                  </a:cubicBezTo>
                  <a:cubicBezTo>
                    <a:pt x="514" y="0"/>
                    <a:pt x="514" y="0"/>
                    <a:pt x="514" y="0"/>
                  </a:cubicBezTo>
                  <a:cubicBezTo>
                    <a:pt x="712" y="177"/>
                    <a:pt x="866" y="407"/>
                    <a:pt x="954" y="677"/>
                  </a:cubicBezTo>
                  <a:cubicBezTo>
                    <a:pt x="1042" y="948"/>
                    <a:pt x="1052" y="1225"/>
                    <a:pt x="997" y="148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1088239"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a:ln>
                  <a:noFill/>
                </a:ln>
                <a:solidFill>
                  <a:srgbClr val="000000"/>
                </a:solidFill>
                <a:effectLst/>
                <a:uLnTx/>
                <a:uFillTx/>
                <a:latin typeface="Verdana"/>
                <a:ea typeface="+mn-ea"/>
                <a:cs typeface="+mn-cs"/>
              </a:endParaRPr>
            </a:p>
          </p:txBody>
        </p:sp>
        <p:sp>
          <p:nvSpPr>
            <p:cNvPr id="132" name="Freeform 211">
              <a:extLst>
                <a:ext uri="{FF2B5EF4-FFF2-40B4-BE49-F238E27FC236}">
                  <a16:creationId xmlns:a16="http://schemas.microsoft.com/office/drawing/2014/main" id="{842CCA17-231D-4B5D-BC04-130EE63FE80B}"/>
                </a:ext>
              </a:extLst>
            </p:cNvPr>
            <p:cNvSpPr>
              <a:spLocks/>
            </p:cNvSpPr>
            <p:nvPr/>
          </p:nvSpPr>
          <p:spPr bwMode="auto">
            <a:xfrm>
              <a:off x="5416742" y="3635132"/>
              <a:ext cx="1358516" cy="1097448"/>
            </a:xfrm>
            <a:custGeom>
              <a:avLst/>
              <a:gdLst>
                <a:gd name="T0" fmla="*/ 114 w 119"/>
                <a:gd name="T1" fmla="*/ 52 h 96"/>
                <a:gd name="T2" fmla="*/ 91 w 119"/>
                <a:gd name="T3" fmla="*/ 18 h 96"/>
                <a:gd name="T4" fmla="*/ 83 w 119"/>
                <a:gd name="T5" fmla="*/ 19 h 96"/>
                <a:gd name="T6" fmla="*/ 55 w 119"/>
                <a:gd name="T7" fmla="*/ 0 h 96"/>
                <a:gd name="T8" fmla="*/ 24 w 119"/>
                <a:gd name="T9" fmla="*/ 28 h 96"/>
                <a:gd name="T10" fmla="*/ 25 w 119"/>
                <a:gd name="T11" fmla="*/ 29 h 96"/>
                <a:gd name="T12" fmla="*/ 24 w 119"/>
                <a:gd name="T13" fmla="*/ 29 h 96"/>
                <a:gd name="T14" fmla="*/ 7 w 119"/>
                <a:gd name="T15" fmla="*/ 55 h 96"/>
                <a:gd name="T16" fmla="*/ 114 w 119"/>
                <a:gd name="T17" fmla="*/ 5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96">
                  <a:moveTo>
                    <a:pt x="114" y="52"/>
                  </a:moveTo>
                  <a:cubicBezTo>
                    <a:pt x="119" y="28"/>
                    <a:pt x="102" y="16"/>
                    <a:pt x="91" y="18"/>
                  </a:cubicBezTo>
                  <a:cubicBezTo>
                    <a:pt x="88" y="18"/>
                    <a:pt x="85" y="18"/>
                    <a:pt x="83" y="19"/>
                  </a:cubicBezTo>
                  <a:cubicBezTo>
                    <a:pt x="79" y="8"/>
                    <a:pt x="68" y="0"/>
                    <a:pt x="55" y="0"/>
                  </a:cubicBezTo>
                  <a:cubicBezTo>
                    <a:pt x="38" y="0"/>
                    <a:pt x="24" y="13"/>
                    <a:pt x="24" y="28"/>
                  </a:cubicBezTo>
                  <a:cubicBezTo>
                    <a:pt x="24" y="29"/>
                    <a:pt x="24" y="29"/>
                    <a:pt x="25" y="29"/>
                  </a:cubicBezTo>
                  <a:cubicBezTo>
                    <a:pt x="24" y="29"/>
                    <a:pt x="24" y="29"/>
                    <a:pt x="24" y="29"/>
                  </a:cubicBezTo>
                  <a:cubicBezTo>
                    <a:pt x="14" y="29"/>
                    <a:pt x="0" y="38"/>
                    <a:pt x="7" y="55"/>
                  </a:cubicBezTo>
                  <a:cubicBezTo>
                    <a:pt x="18" y="51"/>
                    <a:pt x="106" y="96"/>
                    <a:pt x="114" y="5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239"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a:ln>
                  <a:noFill/>
                </a:ln>
                <a:solidFill>
                  <a:srgbClr val="000000"/>
                </a:solidFill>
                <a:effectLst/>
                <a:uLnTx/>
                <a:uFillTx/>
                <a:latin typeface="Verdana"/>
                <a:ea typeface="+mn-ea"/>
                <a:cs typeface="+mn-cs"/>
              </a:endParaRPr>
            </a:p>
          </p:txBody>
        </p:sp>
        <p:sp>
          <p:nvSpPr>
            <p:cNvPr id="133" name="Rectangle 132">
              <a:extLst>
                <a:ext uri="{FF2B5EF4-FFF2-40B4-BE49-F238E27FC236}">
                  <a16:creationId xmlns:a16="http://schemas.microsoft.com/office/drawing/2014/main" id="{754AABBA-2CC8-4B54-A2C7-9F50C5621F4A}"/>
                </a:ext>
              </a:extLst>
            </p:cNvPr>
            <p:cNvSpPr/>
            <p:nvPr/>
          </p:nvSpPr>
          <p:spPr>
            <a:xfrm>
              <a:off x="3825203" y="3900402"/>
              <a:ext cx="1010224" cy="334397"/>
            </a:xfrm>
            <a:prstGeom prst="rect">
              <a:avLst/>
            </a:prstGeom>
          </p:spPr>
          <p:txBody>
            <a:bodyPr wrap="none" lIns="0" tIns="0" rIns="0" bIns="0">
              <a:spAutoFit/>
            </a:bodyPr>
            <a:lstStyle/>
            <a:p>
              <a:pPr marL="0" marR="0" lvl="0" indent="0" algn="r" defTabSz="108823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Verdana"/>
                  <a:ea typeface="+mn-ea"/>
                  <a:cs typeface="+mn-cs"/>
                </a:rPr>
                <a:t>Requirement</a:t>
              </a:r>
            </a:p>
            <a:p>
              <a:pPr marL="0" marR="0" lvl="0" indent="0" algn="ctr" defTabSz="1088239" rtl="0" eaLnBrk="1" fontAlgn="auto" latinLnBrk="0" hangingPunct="1">
                <a:lnSpc>
                  <a:spcPct val="100000"/>
                </a:lnSpc>
                <a:spcBef>
                  <a:spcPts val="0"/>
                </a:spcBef>
                <a:spcAft>
                  <a:spcPts val="0"/>
                </a:spcAft>
                <a:buClrTx/>
                <a:buSzTx/>
                <a:buFontTx/>
                <a:buNone/>
                <a:tabLst/>
                <a:defRPr/>
              </a:pPr>
              <a:r>
                <a:rPr lang="en-US" sz="1000" b="1" dirty="0">
                  <a:solidFill>
                    <a:prstClr val="white"/>
                  </a:solidFill>
                  <a:latin typeface="Verdana"/>
                </a:rPr>
                <a:t>Analysis</a:t>
              </a:r>
              <a:endParaRPr kumimoji="0" lang="en-US" sz="1000" b="1" i="0" u="none" strike="noStrike" kern="1200" cap="none" spc="0" normalizeH="0" baseline="0" noProof="0" dirty="0">
                <a:ln>
                  <a:noFill/>
                </a:ln>
                <a:solidFill>
                  <a:prstClr val="white"/>
                </a:solidFill>
                <a:effectLst/>
                <a:uLnTx/>
                <a:uFillTx/>
                <a:latin typeface="Verdana"/>
                <a:ea typeface="+mn-ea"/>
                <a:cs typeface="+mn-cs"/>
              </a:endParaRPr>
            </a:p>
          </p:txBody>
        </p:sp>
        <p:sp>
          <p:nvSpPr>
            <p:cNvPr id="134" name="Freeform 164">
              <a:extLst>
                <a:ext uri="{FF2B5EF4-FFF2-40B4-BE49-F238E27FC236}">
                  <a16:creationId xmlns:a16="http://schemas.microsoft.com/office/drawing/2014/main" id="{9218D818-E1A4-4356-9E52-70A52F64A3D8}"/>
                </a:ext>
              </a:extLst>
            </p:cNvPr>
            <p:cNvSpPr>
              <a:spLocks/>
            </p:cNvSpPr>
            <p:nvPr/>
          </p:nvSpPr>
          <p:spPr bwMode="auto">
            <a:xfrm>
              <a:off x="4407662" y="2602477"/>
              <a:ext cx="367465" cy="343358"/>
            </a:xfrm>
            <a:custGeom>
              <a:avLst/>
              <a:gdLst>
                <a:gd name="T0" fmla="*/ 37 w 415"/>
                <a:gd name="T1" fmla="*/ 259 h 386"/>
                <a:gd name="T2" fmla="*/ 142 w 415"/>
                <a:gd name="T3" fmla="*/ 34 h 386"/>
                <a:gd name="T4" fmla="*/ 379 w 415"/>
                <a:gd name="T5" fmla="*/ 138 h 386"/>
                <a:gd name="T6" fmla="*/ 270 w 415"/>
                <a:gd name="T7" fmla="*/ 353 h 386"/>
                <a:gd name="T8" fmla="*/ 37 w 415"/>
                <a:gd name="T9" fmla="*/ 259 h 386"/>
              </a:gdLst>
              <a:ahLst/>
              <a:cxnLst>
                <a:cxn ang="0">
                  <a:pos x="T0" y="T1"/>
                </a:cxn>
                <a:cxn ang="0">
                  <a:pos x="T2" y="T3"/>
                </a:cxn>
                <a:cxn ang="0">
                  <a:pos x="T4" y="T5"/>
                </a:cxn>
                <a:cxn ang="0">
                  <a:pos x="T6" y="T7"/>
                </a:cxn>
                <a:cxn ang="0">
                  <a:pos x="T8" y="T9"/>
                </a:cxn>
              </a:cxnLst>
              <a:rect l="0" t="0" r="r" b="b"/>
              <a:pathLst>
                <a:path w="415" h="386">
                  <a:moveTo>
                    <a:pt x="37" y="259"/>
                  </a:moveTo>
                  <a:cubicBezTo>
                    <a:pt x="0" y="168"/>
                    <a:pt x="47" y="67"/>
                    <a:pt x="142" y="34"/>
                  </a:cubicBezTo>
                  <a:cubicBezTo>
                    <a:pt x="236" y="0"/>
                    <a:pt x="342" y="47"/>
                    <a:pt x="379" y="138"/>
                  </a:cubicBezTo>
                  <a:cubicBezTo>
                    <a:pt x="415" y="229"/>
                    <a:pt x="364" y="319"/>
                    <a:pt x="270" y="353"/>
                  </a:cubicBezTo>
                  <a:cubicBezTo>
                    <a:pt x="176" y="386"/>
                    <a:pt x="73" y="350"/>
                    <a:pt x="37" y="259"/>
                  </a:cubicBezTo>
                </a:path>
              </a:pathLst>
            </a:custGeom>
            <a:solidFill>
              <a:schemeClr val="bg1"/>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B143D"/>
                  </a:solidFill>
                  <a:effectLst/>
                  <a:uLnTx/>
                  <a:uFillTx/>
                  <a:latin typeface="Verdana"/>
                  <a:ea typeface="+mn-ea"/>
                  <a:cs typeface="+mn-cs"/>
                </a:rPr>
                <a:t>1</a:t>
              </a:r>
            </a:p>
          </p:txBody>
        </p:sp>
        <p:cxnSp>
          <p:nvCxnSpPr>
            <p:cNvPr id="135" name="Straight Connector 134">
              <a:extLst>
                <a:ext uri="{FF2B5EF4-FFF2-40B4-BE49-F238E27FC236}">
                  <a16:creationId xmlns:a16="http://schemas.microsoft.com/office/drawing/2014/main" id="{351C88AD-F486-402D-BCFC-3D51C7B1E684}"/>
                </a:ext>
              </a:extLst>
            </p:cNvPr>
            <p:cNvCxnSpPr/>
            <p:nvPr/>
          </p:nvCxnSpPr>
          <p:spPr>
            <a:xfrm flipH="1">
              <a:off x="3999967" y="3803321"/>
              <a:ext cx="83546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36" name="Rectangle 135">
              <a:extLst>
                <a:ext uri="{FF2B5EF4-FFF2-40B4-BE49-F238E27FC236}">
                  <a16:creationId xmlns:a16="http://schemas.microsoft.com/office/drawing/2014/main" id="{429EE8E3-0748-4E36-AEFA-BE72785E157C}"/>
                </a:ext>
              </a:extLst>
            </p:cNvPr>
            <p:cNvSpPr/>
            <p:nvPr/>
          </p:nvSpPr>
          <p:spPr>
            <a:xfrm>
              <a:off x="4761930" y="5308380"/>
              <a:ext cx="1106232" cy="501594"/>
            </a:xfrm>
            <a:prstGeom prst="rect">
              <a:avLst/>
            </a:prstGeom>
          </p:spPr>
          <p:txBody>
            <a:bodyPr wrap="square" lIns="0" tIns="0" rIns="0" bIns="0">
              <a:spAutoFit/>
            </a:bodyPr>
            <a:lstStyle/>
            <a:p>
              <a:pPr marL="0" marR="0" lvl="0" indent="0" algn="ctr" defTabSz="108823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Verdana"/>
                  <a:ea typeface="+mn-ea"/>
                  <a:cs typeface="+mn-cs"/>
                </a:rPr>
                <a:t>Test</a:t>
              </a:r>
            </a:p>
            <a:p>
              <a:pPr marL="0" marR="0" lvl="0" indent="0" algn="ctr" defTabSz="1088239" rtl="0" eaLnBrk="1" fontAlgn="auto" latinLnBrk="0" hangingPunct="1">
                <a:lnSpc>
                  <a:spcPct val="100000"/>
                </a:lnSpc>
                <a:spcBef>
                  <a:spcPts val="0"/>
                </a:spcBef>
                <a:spcAft>
                  <a:spcPts val="0"/>
                </a:spcAft>
                <a:buClrTx/>
                <a:buSzTx/>
                <a:buFontTx/>
                <a:buNone/>
                <a:tabLst/>
                <a:defRPr/>
              </a:pPr>
              <a:r>
                <a:rPr lang="en-US" sz="1000" b="1" dirty="0">
                  <a:solidFill>
                    <a:prstClr val="white"/>
                  </a:solidFill>
                  <a:latin typeface="Verdana"/>
                </a:rPr>
                <a:t>Reporting and maintenance</a:t>
              </a:r>
              <a:endParaRPr kumimoji="0" lang="en-US" sz="1000" b="1" i="0" u="none" strike="noStrike" kern="1200" cap="none" spc="0" normalizeH="0" baseline="0" noProof="0" dirty="0">
                <a:ln>
                  <a:noFill/>
                </a:ln>
                <a:solidFill>
                  <a:prstClr val="white"/>
                </a:solidFill>
                <a:effectLst/>
                <a:uLnTx/>
                <a:uFillTx/>
                <a:latin typeface="Verdana"/>
                <a:ea typeface="+mn-ea"/>
                <a:cs typeface="+mn-cs"/>
              </a:endParaRPr>
            </a:p>
          </p:txBody>
        </p:sp>
        <p:grpSp>
          <p:nvGrpSpPr>
            <p:cNvPr id="137" name="Group 136">
              <a:extLst>
                <a:ext uri="{FF2B5EF4-FFF2-40B4-BE49-F238E27FC236}">
                  <a16:creationId xmlns:a16="http://schemas.microsoft.com/office/drawing/2014/main" id="{C17898A2-FFCD-4F13-8E83-A872E4AE9327}"/>
                </a:ext>
              </a:extLst>
            </p:cNvPr>
            <p:cNvGrpSpPr/>
            <p:nvPr/>
          </p:nvGrpSpPr>
          <p:grpSpPr>
            <a:xfrm>
              <a:off x="4838344" y="4766558"/>
              <a:ext cx="358196" cy="488922"/>
              <a:chOff x="9966945" y="4192052"/>
              <a:chExt cx="528050" cy="720765"/>
            </a:xfrm>
          </p:grpSpPr>
          <p:sp>
            <p:nvSpPr>
              <p:cNvPr id="201" name="Freeform 18">
                <a:extLst>
                  <a:ext uri="{FF2B5EF4-FFF2-40B4-BE49-F238E27FC236}">
                    <a16:creationId xmlns:a16="http://schemas.microsoft.com/office/drawing/2014/main" id="{CCFBA7DE-7E99-4E60-A757-04BD06B55A1D}"/>
                  </a:ext>
                </a:extLst>
              </p:cNvPr>
              <p:cNvSpPr>
                <a:spLocks/>
              </p:cNvSpPr>
              <p:nvPr/>
            </p:nvSpPr>
            <p:spPr bwMode="auto">
              <a:xfrm>
                <a:off x="9966945" y="4192052"/>
                <a:ext cx="512839" cy="384802"/>
              </a:xfrm>
              <a:custGeom>
                <a:avLst/>
                <a:gdLst>
                  <a:gd name="T0" fmla="*/ 31 w 65"/>
                  <a:gd name="T1" fmla="*/ 43 h 55"/>
                  <a:gd name="T2" fmla="*/ 0 w 65"/>
                  <a:gd name="T3" fmla="*/ 22 h 55"/>
                  <a:gd name="T4" fmla="*/ 31 w 65"/>
                  <a:gd name="T5" fmla="*/ 0 h 55"/>
                  <a:gd name="T6" fmla="*/ 31 w 65"/>
                  <a:gd name="T7" fmla="*/ 12 h 55"/>
                  <a:gd name="T8" fmla="*/ 43 w 65"/>
                  <a:gd name="T9" fmla="*/ 12 h 55"/>
                  <a:gd name="T10" fmla="*/ 65 w 65"/>
                  <a:gd name="T11" fmla="*/ 33 h 55"/>
                  <a:gd name="T12" fmla="*/ 53 w 65"/>
                  <a:gd name="T13" fmla="*/ 55 h 55"/>
                  <a:gd name="T14" fmla="*/ 53 w 65"/>
                  <a:gd name="T15" fmla="*/ 40 h 55"/>
                  <a:gd name="T16" fmla="*/ 42 w 65"/>
                  <a:gd name="T17" fmla="*/ 31 h 55"/>
                  <a:gd name="T18" fmla="*/ 31 w 65"/>
                  <a:gd name="T19" fmla="*/ 31 h 55"/>
                  <a:gd name="T20" fmla="*/ 31 w 65"/>
                  <a:gd name="T21" fmla="*/ 4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5">
                    <a:moveTo>
                      <a:pt x="31" y="43"/>
                    </a:moveTo>
                    <a:cubicBezTo>
                      <a:pt x="0" y="22"/>
                      <a:pt x="0" y="22"/>
                      <a:pt x="0" y="22"/>
                    </a:cubicBezTo>
                    <a:cubicBezTo>
                      <a:pt x="31" y="0"/>
                      <a:pt x="31" y="0"/>
                      <a:pt x="31" y="0"/>
                    </a:cubicBezTo>
                    <a:cubicBezTo>
                      <a:pt x="31" y="12"/>
                      <a:pt x="31" y="12"/>
                      <a:pt x="31" y="12"/>
                    </a:cubicBezTo>
                    <a:cubicBezTo>
                      <a:pt x="31" y="12"/>
                      <a:pt x="37" y="12"/>
                      <a:pt x="43" y="12"/>
                    </a:cubicBezTo>
                    <a:cubicBezTo>
                      <a:pt x="51" y="12"/>
                      <a:pt x="65" y="19"/>
                      <a:pt x="65" y="33"/>
                    </a:cubicBezTo>
                    <a:cubicBezTo>
                      <a:pt x="65" y="43"/>
                      <a:pt x="57" y="53"/>
                      <a:pt x="53" y="55"/>
                    </a:cubicBezTo>
                    <a:cubicBezTo>
                      <a:pt x="53" y="55"/>
                      <a:pt x="53" y="42"/>
                      <a:pt x="53" y="40"/>
                    </a:cubicBezTo>
                    <a:cubicBezTo>
                      <a:pt x="53" y="38"/>
                      <a:pt x="52" y="31"/>
                      <a:pt x="42" y="31"/>
                    </a:cubicBezTo>
                    <a:cubicBezTo>
                      <a:pt x="31" y="31"/>
                      <a:pt x="31" y="31"/>
                      <a:pt x="31" y="31"/>
                    </a:cubicBezTo>
                    <a:lnTo>
                      <a:pt x="31" y="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1088239"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a:ln>
                    <a:noFill/>
                  </a:ln>
                  <a:solidFill>
                    <a:srgbClr val="000000"/>
                  </a:solidFill>
                  <a:effectLst/>
                  <a:uLnTx/>
                  <a:uFillTx/>
                  <a:latin typeface="Verdana"/>
                  <a:ea typeface="+mn-ea"/>
                  <a:cs typeface="+mn-cs"/>
                </a:endParaRPr>
              </a:p>
            </p:txBody>
          </p:sp>
          <p:sp>
            <p:nvSpPr>
              <p:cNvPr id="202" name="Freeform 19">
                <a:extLst>
                  <a:ext uri="{FF2B5EF4-FFF2-40B4-BE49-F238E27FC236}">
                    <a16:creationId xmlns:a16="http://schemas.microsoft.com/office/drawing/2014/main" id="{0E1789AD-14E3-48F3-B362-B7CC64B6F981}"/>
                  </a:ext>
                </a:extLst>
              </p:cNvPr>
              <p:cNvSpPr>
                <a:spLocks/>
              </p:cNvSpPr>
              <p:nvPr/>
            </p:nvSpPr>
            <p:spPr bwMode="auto">
              <a:xfrm>
                <a:off x="9982156" y="4536761"/>
                <a:ext cx="512839" cy="376056"/>
              </a:xfrm>
              <a:custGeom>
                <a:avLst/>
                <a:gdLst>
                  <a:gd name="T0" fmla="*/ 35 w 65"/>
                  <a:gd name="T1" fmla="*/ 23 h 54"/>
                  <a:gd name="T2" fmla="*/ 24 w 65"/>
                  <a:gd name="T3" fmla="*/ 23 h 54"/>
                  <a:gd name="T4" fmla="*/ 13 w 65"/>
                  <a:gd name="T5" fmla="*/ 15 h 54"/>
                  <a:gd name="T6" fmla="*/ 13 w 65"/>
                  <a:gd name="T7" fmla="*/ 0 h 54"/>
                  <a:gd name="T8" fmla="*/ 0 w 65"/>
                  <a:gd name="T9" fmla="*/ 22 h 54"/>
                  <a:gd name="T10" fmla="*/ 23 w 65"/>
                  <a:gd name="T11" fmla="*/ 42 h 54"/>
                  <a:gd name="T12" fmla="*/ 35 w 65"/>
                  <a:gd name="T13" fmla="*/ 42 h 54"/>
                  <a:gd name="T14" fmla="*/ 35 w 65"/>
                  <a:gd name="T15" fmla="*/ 54 h 54"/>
                  <a:gd name="T16" fmla="*/ 65 w 65"/>
                  <a:gd name="T17" fmla="*/ 33 h 54"/>
                  <a:gd name="T18" fmla="*/ 35 w 65"/>
                  <a:gd name="T19" fmla="*/ 11 h 54"/>
                  <a:gd name="T20" fmla="*/ 35 w 65"/>
                  <a:gd name="T21" fmla="*/ 2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4">
                    <a:moveTo>
                      <a:pt x="35" y="23"/>
                    </a:moveTo>
                    <a:cubicBezTo>
                      <a:pt x="24" y="23"/>
                      <a:pt x="24" y="23"/>
                      <a:pt x="24" y="23"/>
                    </a:cubicBezTo>
                    <a:cubicBezTo>
                      <a:pt x="14" y="23"/>
                      <a:pt x="13" y="16"/>
                      <a:pt x="13" y="15"/>
                    </a:cubicBezTo>
                    <a:cubicBezTo>
                      <a:pt x="12" y="12"/>
                      <a:pt x="13" y="0"/>
                      <a:pt x="13" y="0"/>
                    </a:cubicBezTo>
                    <a:cubicBezTo>
                      <a:pt x="9" y="1"/>
                      <a:pt x="0" y="11"/>
                      <a:pt x="0" y="22"/>
                    </a:cubicBezTo>
                    <a:cubicBezTo>
                      <a:pt x="0" y="35"/>
                      <a:pt x="14" y="42"/>
                      <a:pt x="23" y="42"/>
                    </a:cubicBezTo>
                    <a:cubicBezTo>
                      <a:pt x="29" y="42"/>
                      <a:pt x="35" y="42"/>
                      <a:pt x="35" y="42"/>
                    </a:cubicBezTo>
                    <a:cubicBezTo>
                      <a:pt x="35" y="54"/>
                      <a:pt x="35" y="54"/>
                      <a:pt x="35" y="54"/>
                    </a:cubicBezTo>
                    <a:cubicBezTo>
                      <a:pt x="65" y="33"/>
                      <a:pt x="65" y="33"/>
                      <a:pt x="65" y="33"/>
                    </a:cubicBezTo>
                    <a:cubicBezTo>
                      <a:pt x="35" y="11"/>
                      <a:pt x="35" y="11"/>
                      <a:pt x="35" y="11"/>
                    </a:cubicBezTo>
                    <a:lnTo>
                      <a:pt x="35" y="2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1088239"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a:ln>
                    <a:noFill/>
                  </a:ln>
                  <a:solidFill>
                    <a:srgbClr val="000000"/>
                  </a:solidFill>
                  <a:effectLst/>
                  <a:uLnTx/>
                  <a:uFillTx/>
                  <a:latin typeface="Verdana"/>
                  <a:ea typeface="+mn-ea"/>
                  <a:cs typeface="+mn-cs"/>
                </a:endParaRPr>
              </a:p>
            </p:txBody>
          </p:sp>
        </p:grpSp>
        <p:sp>
          <p:nvSpPr>
            <p:cNvPr id="138" name="Freeform 164">
              <a:extLst>
                <a:ext uri="{FF2B5EF4-FFF2-40B4-BE49-F238E27FC236}">
                  <a16:creationId xmlns:a16="http://schemas.microsoft.com/office/drawing/2014/main" id="{D46A0959-077C-4F0E-90E4-B36710C47B1F}"/>
                </a:ext>
              </a:extLst>
            </p:cNvPr>
            <p:cNvSpPr>
              <a:spLocks/>
            </p:cNvSpPr>
            <p:nvPr/>
          </p:nvSpPr>
          <p:spPr bwMode="auto">
            <a:xfrm>
              <a:off x="4187392" y="4914442"/>
              <a:ext cx="367465" cy="343358"/>
            </a:xfrm>
            <a:custGeom>
              <a:avLst/>
              <a:gdLst>
                <a:gd name="T0" fmla="*/ 37 w 415"/>
                <a:gd name="T1" fmla="*/ 259 h 386"/>
                <a:gd name="T2" fmla="*/ 142 w 415"/>
                <a:gd name="T3" fmla="*/ 34 h 386"/>
                <a:gd name="T4" fmla="*/ 379 w 415"/>
                <a:gd name="T5" fmla="*/ 138 h 386"/>
                <a:gd name="T6" fmla="*/ 270 w 415"/>
                <a:gd name="T7" fmla="*/ 353 h 386"/>
                <a:gd name="T8" fmla="*/ 37 w 415"/>
                <a:gd name="T9" fmla="*/ 259 h 386"/>
              </a:gdLst>
              <a:ahLst/>
              <a:cxnLst>
                <a:cxn ang="0">
                  <a:pos x="T0" y="T1"/>
                </a:cxn>
                <a:cxn ang="0">
                  <a:pos x="T2" y="T3"/>
                </a:cxn>
                <a:cxn ang="0">
                  <a:pos x="T4" y="T5"/>
                </a:cxn>
                <a:cxn ang="0">
                  <a:pos x="T6" y="T7"/>
                </a:cxn>
                <a:cxn ang="0">
                  <a:pos x="T8" y="T9"/>
                </a:cxn>
              </a:cxnLst>
              <a:rect l="0" t="0" r="r" b="b"/>
              <a:pathLst>
                <a:path w="415" h="386">
                  <a:moveTo>
                    <a:pt x="37" y="259"/>
                  </a:moveTo>
                  <a:cubicBezTo>
                    <a:pt x="0" y="168"/>
                    <a:pt x="47" y="67"/>
                    <a:pt x="142" y="34"/>
                  </a:cubicBezTo>
                  <a:cubicBezTo>
                    <a:pt x="236" y="0"/>
                    <a:pt x="342" y="47"/>
                    <a:pt x="379" y="138"/>
                  </a:cubicBezTo>
                  <a:cubicBezTo>
                    <a:pt x="415" y="229"/>
                    <a:pt x="364" y="319"/>
                    <a:pt x="270" y="353"/>
                  </a:cubicBezTo>
                  <a:cubicBezTo>
                    <a:pt x="176" y="386"/>
                    <a:pt x="73" y="350"/>
                    <a:pt x="37" y="259"/>
                  </a:cubicBezTo>
                </a:path>
              </a:pathLst>
            </a:custGeom>
            <a:solidFill>
              <a:schemeClr val="bg1"/>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B143D"/>
                  </a:solidFill>
                  <a:effectLst/>
                  <a:uLnTx/>
                  <a:uFillTx/>
                  <a:latin typeface="Verdana"/>
                  <a:ea typeface="+mn-ea"/>
                  <a:cs typeface="+mn-cs"/>
                </a:rPr>
                <a:t>5</a:t>
              </a:r>
            </a:p>
          </p:txBody>
        </p:sp>
        <p:cxnSp>
          <p:nvCxnSpPr>
            <p:cNvPr id="139" name="Straight Connector 138">
              <a:extLst>
                <a:ext uri="{FF2B5EF4-FFF2-40B4-BE49-F238E27FC236}">
                  <a16:creationId xmlns:a16="http://schemas.microsoft.com/office/drawing/2014/main" id="{73B938E3-8DC0-4A0D-ADD4-0392F1B8C7EA}"/>
                </a:ext>
              </a:extLst>
            </p:cNvPr>
            <p:cNvCxnSpPr/>
            <p:nvPr/>
          </p:nvCxnSpPr>
          <p:spPr>
            <a:xfrm flipH="1">
              <a:off x="4834648" y="5319827"/>
              <a:ext cx="83546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40" name="Rectangle 139">
              <a:extLst>
                <a:ext uri="{FF2B5EF4-FFF2-40B4-BE49-F238E27FC236}">
                  <a16:creationId xmlns:a16="http://schemas.microsoft.com/office/drawing/2014/main" id="{D73266FC-8FB8-4744-BAA1-9B86D7A45C99}"/>
                </a:ext>
              </a:extLst>
            </p:cNvPr>
            <p:cNvSpPr/>
            <p:nvPr/>
          </p:nvSpPr>
          <p:spPr>
            <a:xfrm>
              <a:off x="6483880" y="5568438"/>
              <a:ext cx="934959" cy="334397"/>
            </a:xfrm>
            <a:prstGeom prst="rect">
              <a:avLst/>
            </a:prstGeom>
          </p:spPr>
          <p:txBody>
            <a:bodyPr wrap="square" lIns="0" tIns="0" rIns="0" bIns="0">
              <a:spAutoFit/>
            </a:bodyPr>
            <a:lstStyle/>
            <a:p>
              <a:pPr marL="0" marR="0" lvl="0" indent="0" algn="ctr" defTabSz="108823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Verdana"/>
                  <a:ea typeface="+mn-ea"/>
                  <a:cs typeface="+mn-cs"/>
                </a:rPr>
                <a:t>Test Execution</a:t>
              </a:r>
            </a:p>
          </p:txBody>
        </p:sp>
        <p:cxnSp>
          <p:nvCxnSpPr>
            <p:cNvPr id="141" name="Straight Connector 140">
              <a:extLst>
                <a:ext uri="{FF2B5EF4-FFF2-40B4-BE49-F238E27FC236}">
                  <a16:creationId xmlns:a16="http://schemas.microsoft.com/office/drawing/2014/main" id="{969627E3-F382-441D-971E-75DC99314DF7}"/>
                </a:ext>
              </a:extLst>
            </p:cNvPr>
            <p:cNvCxnSpPr/>
            <p:nvPr/>
          </p:nvCxnSpPr>
          <p:spPr>
            <a:xfrm flipH="1">
              <a:off x="6500813" y="5530849"/>
              <a:ext cx="83546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42" name="Group 141">
              <a:extLst>
                <a:ext uri="{FF2B5EF4-FFF2-40B4-BE49-F238E27FC236}">
                  <a16:creationId xmlns:a16="http://schemas.microsoft.com/office/drawing/2014/main" id="{46441328-F130-495E-8D44-A6151D609793}"/>
                </a:ext>
              </a:extLst>
            </p:cNvPr>
            <p:cNvGrpSpPr/>
            <p:nvPr/>
          </p:nvGrpSpPr>
          <p:grpSpPr>
            <a:xfrm>
              <a:off x="6700403" y="5063446"/>
              <a:ext cx="619455" cy="394546"/>
              <a:chOff x="6617141" y="4962590"/>
              <a:chExt cx="619455" cy="394546"/>
            </a:xfrm>
          </p:grpSpPr>
          <p:sp>
            <p:nvSpPr>
              <p:cNvPr id="197" name="Freeform 193">
                <a:extLst>
                  <a:ext uri="{FF2B5EF4-FFF2-40B4-BE49-F238E27FC236}">
                    <a16:creationId xmlns:a16="http://schemas.microsoft.com/office/drawing/2014/main" id="{458167BD-DF5C-4EFC-A885-AEF2422C952A}"/>
                  </a:ext>
                </a:extLst>
              </p:cNvPr>
              <p:cNvSpPr>
                <a:spLocks noEditPoints="1"/>
              </p:cNvSpPr>
              <p:nvPr/>
            </p:nvSpPr>
            <p:spPr bwMode="auto">
              <a:xfrm>
                <a:off x="6617141" y="5018174"/>
                <a:ext cx="619455" cy="338962"/>
              </a:xfrm>
              <a:custGeom>
                <a:avLst/>
                <a:gdLst>
                  <a:gd name="T0" fmla="*/ 276 w 296"/>
                  <a:gd name="T1" fmla="*/ 38 h 151"/>
                  <a:gd name="T2" fmla="*/ 270 w 296"/>
                  <a:gd name="T3" fmla="*/ 33 h 151"/>
                  <a:gd name="T4" fmla="*/ 246 w 296"/>
                  <a:gd name="T5" fmla="*/ 12 h 151"/>
                  <a:gd name="T6" fmla="*/ 213 w 296"/>
                  <a:gd name="T7" fmla="*/ 0 h 151"/>
                  <a:gd name="T8" fmla="*/ 213 w 296"/>
                  <a:gd name="T9" fmla="*/ 0 h 151"/>
                  <a:gd name="T10" fmla="*/ 83 w 296"/>
                  <a:gd name="T11" fmla="*/ 0 h 151"/>
                  <a:gd name="T12" fmla="*/ 83 w 296"/>
                  <a:gd name="T13" fmla="*/ 0 h 151"/>
                  <a:gd name="T14" fmla="*/ 50 w 296"/>
                  <a:gd name="T15" fmla="*/ 12 h 151"/>
                  <a:gd name="T16" fmla="*/ 25 w 296"/>
                  <a:gd name="T17" fmla="*/ 33 h 151"/>
                  <a:gd name="T18" fmla="*/ 20 w 296"/>
                  <a:gd name="T19" fmla="*/ 38 h 151"/>
                  <a:gd name="T20" fmla="*/ 0 w 296"/>
                  <a:gd name="T21" fmla="*/ 85 h 151"/>
                  <a:gd name="T22" fmla="*/ 66 w 296"/>
                  <a:gd name="T23" fmla="*/ 151 h 151"/>
                  <a:gd name="T24" fmla="*/ 131 w 296"/>
                  <a:gd name="T25" fmla="*/ 93 h 151"/>
                  <a:gd name="T26" fmla="*/ 148 w 296"/>
                  <a:gd name="T27" fmla="*/ 98 h 151"/>
                  <a:gd name="T28" fmla="*/ 164 w 296"/>
                  <a:gd name="T29" fmla="*/ 93 h 151"/>
                  <a:gd name="T30" fmla="*/ 230 w 296"/>
                  <a:gd name="T31" fmla="*/ 151 h 151"/>
                  <a:gd name="T32" fmla="*/ 296 w 296"/>
                  <a:gd name="T33" fmla="*/ 85 h 151"/>
                  <a:gd name="T34" fmla="*/ 276 w 296"/>
                  <a:gd name="T35" fmla="*/ 38 h 151"/>
                  <a:gd name="T36" fmla="*/ 66 w 296"/>
                  <a:gd name="T37" fmla="*/ 130 h 151"/>
                  <a:gd name="T38" fmla="*/ 21 w 296"/>
                  <a:gd name="T39" fmla="*/ 85 h 151"/>
                  <a:gd name="T40" fmla="*/ 66 w 296"/>
                  <a:gd name="T41" fmla="*/ 40 h 151"/>
                  <a:gd name="T42" fmla="*/ 111 w 296"/>
                  <a:gd name="T43" fmla="*/ 85 h 151"/>
                  <a:gd name="T44" fmla="*/ 66 w 296"/>
                  <a:gd name="T45" fmla="*/ 130 h 151"/>
                  <a:gd name="T46" fmla="*/ 148 w 296"/>
                  <a:gd name="T47" fmla="*/ 79 h 151"/>
                  <a:gd name="T48" fmla="*/ 133 w 296"/>
                  <a:gd name="T49" fmla="*/ 64 h 151"/>
                  <a:gd name="T50" fmla="*/ 148 w 296"/>
                  <a:gd name="T51" fmla="*/ 50 h 151"/>
                  <a:gd name="T52" fmla="*/ 163 w 296"/>
                  <a:gd name="T53" fmla="*/ 64 h 151"/>
                  <a:gd name="T54" fmla="*/ 148 w 296"/>
                  <a:gd name="T55" fmla="*/ 79 h 151"/>
                  <a:gd name="T56" fmla="*/ 230 w 296"/>
                  <a:gd name="T57" fmla="*/ 130 h 151"/>
                  <a:gd name="T58" fmla="*/ 185 w 296"/>
                  <a:gd name="T59" fmla="*/ 85 h 151"/>
                  <a:gd name="T60" fmla="*/ 230 w 296"/>
                  <a:gd name="T61" fmla="*/ 40 h 151"/>
                  <a:gd name="T62" fmla="*/ 275 w 296"/>
                  <a:gd name="T63" fmla="*/ 85 h 151"/>
                  <a:gd name="T64" fmla="*/ 230 w 296"/>
                  <a:gd name="T65" fmla="*/ 13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6" h="151">
                    <a:moveTo>
                      <a:pt x="276" y="38"/>
                    </a:moveTo>
                    <a:cubicBezTo>
                      <a:pt x="274" y="36"/>
                      <a:pt x="272" y="35"/>
                      <a:pt x="270" y="33"/>
                    </a:cubicBezTo>
                    <a:cubicBezTo>
                      <a:pt x="246" y="12"/>
                      <a:pt x="246" y="12"/>
                      <a:pt x="246" y="12"/>
                    </a:cubicBezTo>
                    <a:cubicBezTo>
                      <a:pt x="236" y="5"/>
                      <a:pt x="225" y="1"/>
                      <a:pt x="213" y="0"/>
                    </a:cubicBezTo>
                    <a:cubicBezTo>
                      <a:pt x="213" y="0"/>
                      <a:pt x="213" y="0"/>
                      <a:pt x="213" y="0"/>
                    </a:cubicBezTo>
                    <a:cubicBezTo>
                      <a:pt x="83" y="0"/>
                      <a:pt x="83" y="0"/>
                      <a:pt x="83" y="0"/>
                    </a:cubicBezTo>
                    <a:cubicBezTo>
                      <a:pt x="83" y="0"/>
                      <a:pt x="83" y="0"/>
                      <a:pt x="83" y="0"/>
                    </a:cubicBezTo>
                    <a:cubicBezTo>
                      <a:pt x="71" y="1"/>
                      <a:pt x="60" y="5"/>
                      <a:pt x="50" y="12"/>
                    </a:cubicBezTo>
                    <a:cubicBezTo>
                      <a:pt x="25" y="33"/>
                      <a:pt x="25" y="33"/>
                      <a:pt x="25" y="33"/>
                    </a:cubicBezTo>
                    <a:cubicBezTo>
                      <a:pt x="23" y="35"/>
                      <a:pt x="22" y="36"/>
                      <a:pt x="20" y="38"/>
                    </a:cubicBezTo>
                    <a:cubicBezTo>
                      <a:pt x="8" y="50"/>
                      <a:pt x="0" y="67"/>
                      <a:pt x="0" y="85"/>
                    </a:cubicBezTo>
                    <a:cubicBezTo>
                      <a:pt x="0" y="122"/>
                      <a:pt x="29" y="151"/>
                      <a:pt x="66" y="151"/>
                    </a:cubicBezTo>
                    <a:cubicBezTo>
                      <a:pt x="100" y="151"/>
                      <a:pt x="127" y="126"/>
                      <a:pt x="131" y="93"/>
                    </a:cubicBezTo>
                    <a:cubicBezTo>
                      <a:pt x="136" y="96"/>
                      <a:pt x="142" y="98"/>
                      <a:pt x="148" y="98"/>
                    </a:cubicBezTo>
                    <a:cubicBezTo>
                      <a:pt x="154" y="98"/>
                      <a:pt x="159" y="96"/>
                      <a:pt x="164" y="93"/>
                    </a:cubicBezTo>
                    <a:cubicBezTo>
                      <a:pt x="168" y="126"/>
                      <a:pt x="196" y="151"/>
                      <a:pt x="230" y="151"/>
                    </a:cubicBezTo>
                    <a:cubicBezTo>
                      <a:pt x="266" y="151"/>
                      <a:pt x="296" y="122"/>
                      <a:pt x="296" y="85"/>
                    </a:cubicBezTo>
                    <a:cubicBezTo>
                      <a:pt x="296" y="67"/>
                      <a:pt x="288" y="50"/>
                      <a:pt x="276" y="38"/>
                    </a:cubicBezTo>
                    <a:close/>
                    <a:moveTo>
                      <a:pt x="66" y="130"/>
                    </a:moveTo>
                    <a:cubicBezTo>
                      <a:pt x="41" y="130"/>
                      <a:pt x="21" y="110"/>
                      <a:pt x="21" y="85"/>
                    </a:cubicBezTo>
                    <a:cubicBezTo>
                      <a:pt x="21" y="60"/>
                      <a:pt x="41" y="40"/>
                      <a:pt x="66" y="40"/>
                    </a:cubicBezTo>
                    <a:cubicBezTo>
                      <a:pt x="91" y="40"/>
                      <a:pt x="111" y="60"/>
                      <a:pt x="111" y="85"/>
                    </a:cubicBezTo>
                    <a:cubicBezTo>
                      <a:pt x="111" y="110"/>
                      <a:pt x="91" y="130"/>
                      <a:pt x="66" y="130"/>
                    </a:cubicBezTo>
                    <a:close/>
                    <a:moveTo>
                      <a:pt x="148" y="79"/>
                    </a:moveTo>
                    <a:cubicBezTo>
                      <a:pt x="140" y="79"/>
                      <a:pt x="133" y="73"/>
                      <a:pt x="133" y="64"/>
                    </a:cubicBezTo>
                    <a:cubicBezTo>
                      <a:pt x="133" y="56"/>
                      <a:pt x="140" y="50"/>
                      <a:pt x="148" y="50"/>
                    </a:cubicBezTo>
                    <a:cubicBezTo>
                      <a:pt x="156" y="50"/>
                      <a:pt x="163" y="56"/>
                      <a:pt x="163" y="64"/>
                    </a:cubicBezTo>
                    <a:cubicBezTo>
                      <a:pt x="163" y="73"/>
                      <a:pt x="156" y="79"/>
                      <a:pt x="148" y="79"/>
                    </a:cubicBezTo>
                    <a:close/>
                    <a:moveTo>
                      <a:pt x="230" y="130"/>
                    </a:moveTo>
                    <a:cubicBezTo>
                      <a:pt x="205" y="130"/>
                      <a:pt x="185" y="110"/>
                      <a:pt x="185" y="85"/>
                    </a:cubicBezTo>
                    <a:cubicBezTo>
                      <a:pt x="185" y="60"/>
                      <a:pt x="205" y="40"/>
                      <a:pt x="230" y="40"/>
                    </a:cubicBezTo>
                    <a:cubicBezTo>
                      <a:pt x="255" y="40"/>
                      <a:pt x="275" y="60"/>
                      <a:pt x="275" y="85"/>
                    </a:cubicBezTo>
                    <a:cubicBezTo>
                      <a:pt x="275" y="110"/>
                      <a:pt x="255" y="130"/>
                      <a:pt x="230" y="13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1088239"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a:ln>
                    <a:noFill/>
                  </a:ln>
                  <a:solidFill>
                    <a:srgbClr val="000000"/>
                  </a:solidFill>
                  <a:effectLst/>
                  <a:uLnTx/>
                  <a:uFillTx/>
                  <a:latin typeface="Verdana"/>
                  <a:ea typeface="+mn-ea"/>
                  <a:cs typeface="+mn-cs"/>
                </a:endParaRPr>
              </a:p>
            </p:txBody>
          </p:sp>
          <p:sp>
            <p:nvSpPr>
              <p:cNvPr id="198" name="Freeform 194">
                <a:extLst>
                  <a:ext uri="{FF2B5EF4-FFF2-40B4-BE49-F238E27FC236}">
                    <a16:creationId xmlns:a16="http://schemas.microsoft.com/office/drawing/2014/main" id="{13A51786-1E3B-4F80-8A87-0D11BCEE59F0}"/>
                  </a:ext>
                </a:extLst>
              </p:cNvPr>
              <p:cNvSpPr>
                <a:spLocks/>
              </p:cNvSpPr>
              <p:nvPr/>
            </p:nvSpPr>
            <p:spPr bwMode="auto">
              <a:xfrm>
                <a:off x="6700196" y="5145284"/>
                <a:ext cx="69213" cy="73687"/>
              </a:xfrm>
              <a:custGeom>
                <a:avLst/>
                <a:gdLst>
                  <a:gd name="T0" fmla="*/ 5 w 33"/>
                  <a:gd name="T1" fmla="*/ 33 h 33"/>
                  <a:gd name="T2" fmla="*/ 0 w 33"/>
                  <a:gd name="T3" fmla="*/ 28 h 33"/>
                  <a:gd name="T4" fmla="*/ 28 w 33"/>
                  <a:gd name="T5" fmla="*/ 0 h 33"/>
                  <a:gd name="T6" fmla="*/ 33 w 33"/>
                  <a:gd name="T7" fmla="*/ 5 h 33"/>
                  <a:gd name="T8" fmla="*/ 28 w 33"/>
                  <a:gd name="T9" fmla="*/ 11 h 33"/>
                  <a:gd name="T10" fmla="*/ 11 w 33"/>
                  <a:gd name="T11" fmla="*/ 28 h 33"/>
                  <a:gd name="T12" fmla="*/ 5 w 3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33" h="33">
                    <a:moveTo>
                      <a:pt x="5" y="33"/>
                    </a:moveTo>
                    <a:cubicBezTo>
                      <a:pt x="3" y="33"/>
                      <a:pt x="0" y="31"/>
                      <a:pt x="0" y="28"/>
                    </a:cubicBezTo>
                    <a:cubicBezTo>
                      <a:pt x="0" y="13"/>
                      <a:pt x="13" y="0"/>
                      <a:pt x="28" y="0"/>
                    </a:cubicBezTo>
                    <a:cubicBezTo>
                      <a:pt x="31" y="0"/>
                      <a:pt x="33" y="2"/>
                      <a:pt x="33" y="5"/>
                    </a:cubicBezTo>
                    <a:cubicBezTo>
                      <a:pt x="33" y="8"/>
                      <a:pt x="31" y="11"/>
                      <a:pt x="28" y="11"/>
                    </a:cubicBezTo>
                    <a:cubicBezTo>
                      <a:pt x="19" y="11"/>
                      <a:pt x="11" y="18"/>
                      <a:pt x="11" y="28"/>
                    </a:cubicBezTo>
                    <a:cubicBezTo>
                      <a:pt x="11" y="31"/>
                      <a:pt x="8" y="33"/>
                      <a:pt x="5" y="3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1088239"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a:ln>
                    <a:noFill/>
                  </a:ln>
                  <a:solidFill>
                    <a:srgbClr val="000000"/>
                  </a:solidFill>
                  <a:effectLst/>
                  <a:uLnTx/>
                  <a:uFillTx/>
                  <a:latin typeface="Verdana"/>
                  <a:ea typeface="+mn-ea"/>
                  <a:cs typeface="+mn-cs"/>
                </a:endParaRPr>
              </a:p>
            </p:txBody>
          </p:sp>
          <p:sp>
            <p:nvSpPr>
              <p:cNvPr id="199" name="Freeform 195">
                <a:extLst>
                  <a:ext uri="{FF2B5EF4-FFF2-40B4-BE49-F238E27FC236}">
                    <a16:creationId xmlns:a16="http://schemas.microsoft.com/office/drawing/2014/main" id="{17E49981-C369-4AEC-B107-81DB5E5C6E5A}"/>
                  </a:ext>
                </a:extLst>
              </p:cNvPr>
              <p:cNvSpPr>
                <a:spLocks/>
              </p:cNvSpPr>
              <p:nvPr/>
            </p:nvSpPr>
            <p:spPr bwMode="auto">
              <a:xfrm>
                <a:off x="7041069" y="5145284"/>
                <a:ext cx="69213" cy="73687"/>
              </a:xfrm>
              <a:custGeom>
                <a:avLst/>
                <a:gdLst>
                  <a:gd name="T0" fmla="*/ 5 w 33"/>
                  <a:gd name="T1" fmla="*/ 33 h 33"/>
                  <a:gd name="T2" fmla="*/ 0 w 33"/>
                  <a:gd name="T3" fmla="*/ 28 h 33"/>
                  <a:gd name="T4" fmla="*/ 28 w 33"/>
                  <a:gd name="T5" fmla="*/ 0 h 33"/>
                  <a:gd name="T6" fmla="*/ 33 w 33"/>
                  <a:gd name="T7" fmla="*/ 5 h 33"/>
                  <a:gd name="T8" fmla="*/ 28 w 33"/>
                  <a:gd name="T9" fmla="*/ 11 h 33"/>
                  <a:gd name="T10" fmla="*/ 10 w 33"/>
                  <a:gd name="T11" fmla="*/ 28 h 33"/>
                  <a:gd name="T12" fmla="*/ 5 w 3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33" h="33">
                    <a:moveTo>
                      <a:pt x="5" y="33"/>
                    </a:moveTo>
                    <a:cubicBezTo>
                      <a:pt x="2" y="33"/>
                      <a:pt x="0" y="31"/>
                      <a:pt x="0" y="28"/>
                    </a:cubicBezTo>
                    <a:cubicBezTo>
                      <a:pt x="0" y="13"/>
                      <a:pt x="12" y="0"/>
                      <a:pt x="28" y="0"/>
                    </a:cubicBezTo>
                    <a:cubicBezTo>
                      <a:pt x="31" y="0"/>
                      <a:pt x="33" y="2"/>
                      <a:pt x="33" y="5"/>
                    </a:cubicBezTo>
                    <a:cubicBezTo>
                      <a:pt x="33" y="8"/>
                      <a:pt x="31" y="11"/>
                      <a:pt x="28" y="11"/>
                    </a:cubicBezTo>
                    <a:cubicBezTo>
                      <a:pt x="18" y="11"/>
                      <a:pt x="10" y="18"/>
                      <a:pt x="10" y="28"/>
                    </a:cubicBezTo>
                    <a:cubicBezTo>
                      <a:pt x="10" y="31"/>
                      <a:pt x="8" y="33"/>
                      <a:pt x="5" y="3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1088239"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a:ln>
                    <a:noFill/>
                  </a:ln>
                  <a:solidFill>
                    <a:srgbClr val="000000"/>
                  </a:solidFill>
                  <a:effectLst/>
                  <a:uLnTx/>
                  <a:uFillTx/>
                  <a:latin typeface="Verdana"/>
                  <a:ea typeface="+mn-ea"/>
                  <a:cs typeface="+mn-cs"/>
                </a:endParaRPr>
              </a:p>
            </p:txBody>
          </p:sp>
          <p:sp>
            <p:nvSpPr>
              <p:cNvPr id="200" name="Freeform 196">
                <a:extLst>
                  <a:ext uri="{FF2B5EF4-FFF2-40B4-BE49-F238E27FC236}">
                    <a16:creationId xmlns:a16="http://schemas.microsoft.com/office/drawing/2014/main" id="{C31593B0-426E-415F-BF26-9ABA5497A25A}"/>
                  </a:ext>
                </a:extLst>
              </p:cNvPr>
              <p:cNvSpPr>
                <a:spLocks/>
              </p:cNvSpPr>
              <p:nvPr/>
            </p:nvSpPr>
            <p:spPr bwMode="auto">
              <a:xfrm>
                <a:off x="6790173" y="4962590"/>
                <a:ext cx="271660" cy="46055"/>
              </a:xfrm>
              <a:custGeom>
                <a:avLst/>
                <a:gdLst>
                  <a:gd name="T0" fmla="*/ 0 w 130"/>
                  <a:gd name="T1" fmla="*/ 20 h 20"/>
                  <a:gd name="T2" fmla="*/ 130 w 130"/>
                  <a:gd name="T3" fmla="*/ 20 h 20"/>
                  <a:gd name="T4" fmla="*/ 129 w 130"/>
                  <a:gd name="T5" fmla="*/ 20 h 20"/>
                  <a:gd name="T6" fmla="*/ 115 w 130"/>
                  <a:gd name="T7" fmla="*/ 6 h 20"/>
                  <a:gd name="T8" fmla="*/ 115 w 130"/>
                  <a:gd name="T9" fmla="*/ 6 h 20"/>
                  <a:gd name="T10" fmla="*/ 99 w 130"/>
                  <a:gd name="T11" fmla="*/ 0 h 20"/>
                  <a:gd name="T12" fmla="*/ 77 w 130"/>
                  <a:gd name="T13" fmla="*/ 17 h 20"/>
                  <a:gd name="T14" fmla="*/ 66 w 130"/>
                  <a:gd name="T15" fmla="*/ 13 h 20"/>
                  <a:gd name="T16" fmla="*/ 65 w 130"/>
                  <a:gd name="T17" fmla="*/ 13 h 20"/>
                  <a:gd name="T18" fmla="*/ 53 w 130"/>
                  <a:gd name="T19" fmla="*/ 17 h 20"/>
                  <a:gd name="T20" fmla="*/ 30 w 130"/>
                  <a:gd name="T21" fmla="*/ 0 h 20"/>
                  <a:gd name="T22" fmla="*/ 14 w 130"/>
                  <a:gd name="T23" fmla="*/ 6 h 20"/>
                  <a:gd name="T24" fmla="*/ 14 w 130"/>
                  <a:gd name="T25" fmla="*/ 6 h 20"/>
                  <a:gd name="T26" fmla="*/ 0 w 130"/>
                  <a:gd name="T27" fmla="*/ 20 h 20"/>
                  <a:gd name="T28" fmla="*/ 0 w 130"/>
                  <a:gd name="T2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20">
                    <a:moveTo>
                      <a:pt x="0" y="20"/>
                    </a:moveTo>
                    <a:cubicBezTo>
                      <a:pt x="130" y="20"/>
                      <a:pt x="130" y="20"/>
                      <a:pt x="130" y="20"/>
                    </a:cubicBezTo>
                    <a:cubicBezTo>
                      <a:pt x="130" y="20"/>
                      <a:pt x="129" y="20"/>
                      <a:pt x="129" y="20"/>
                    </a:cubicBezTo>
                    <a:cubicBezTo>
                      <a:pt x="115" y="6"/>
                      <a:pt x="115" y="6"/>
                      <a:pt x="115" y="6"/>
                    </a:cubicBezTo>
                    <a:cubicBezTo>
                      <a:pt x="115" y="6"/>
                      <a:pt x="115" y="6"/>
                      <a:pt x="115" y="6"/>
                    </a:cubicBezTo>
                    <a:cubicBezTo>
                      <a:pt x="111" y="3"/>
                      <a:pt x="105" y="0"/>
                      <a:pt x="99" y="0"/>
                    </a:cubicBezTo>
                    <a:cubicBezTo>
                      <a:pt x="89" y="0"/>
                      <a:pt x="80" y="7"/>
                      <a:pt x="77" y="17"/>
                    </a:cubicBezTo>
                    <a:cubicBezTo>
                      <a:pt x="74" y="15"/>
                      <a:pt x="70" y="13"/>
                      <a:pt x="66" y="13"/>
                    </a:cubicBezTo>
                    <a:cubicBezTo>
                      <a:pt x="66" y="13"/>
                      <a:pt x="65" y="13"/>
                      <a:pt x="65" y="13"/>
                    </a:cubicBezTo>
                    <a:cubicBezTo>
                      <a:pt x="60" y="13"/>
                      <a:pt x="56" y="14"/>
                      <a:pt x="53" y="17"/>
                    </a:cubicBezTo>
                    <a:cubicBezTo>
                      <a:pt x="50" y="7"/>
                      <a:pt x="41" y="0"/>
                      <a:pt x="30" y="0"/>
                    </a:cubicBezTo>
                    <a:cubicBezTo>
                      <a:pt x="24" y="0"/>
                      <a:pt x="19" y="3"/>
                      <a:pt x="14" y="6"/>
                    </a:cubicBezTo>
                    <a:cubicBezTo>
                      <a:pt x="14" y="6"/>
                      <a:pt x="14" y="6"/>
                      <a:pt x="14" y="6"/>
                    </a:cubicBezTo>
                    <a:cubicBezTo>
                      <a:pt x="0" y="20"/>
                      <a:pt x="0" y="20"/>
                      <a:pt x="0" y="20"/>
                    </a:cubicBezTo>
                    <a:cubicBezTo>
                      <a:pt x="0" y="20"/>
                      <a:pt x="0" y="20"/>
                      <a:pt x="0"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1088239"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a:ln>
                    <a:noFill/>
                  </a:ln>
                  <a:solidFill>
                    <a:srgbClr val="000000"/>
                  </a:solidFill>
                  <a:effectLst/>
                  <a:uLnTx/>
                  <a:uFillTx/>
                  <a:latin typeface="Verdana"/>
                  <a:ea typeface="+mn-ea"/>
                  <a:cs typeface="+mn-cs"/>
                </a:endParaRPr>
              </a:p>
            </p:txBody>
          </p:sp>
        </p:grpSp>
        <p:sp>
          <p:nvSpPr>
            <p:cNvPr id="143" name="Freeform 164">
              <a:extLst>
                <a:ext uri="{FF2B5EF4-FFF2-40B4-BE49-F238E27FC236}">
                  <a16:creationId xmlns:a16="http://schemas.microsoft.com/office/drawing/2014/main" id="{09BF3EE0-76BC-4FAC-A728-E07F182AFB6F}"/>
                </a:ext>
              </a:extLst>
            </p:cNvPr>
            <p:cNvSpPr>
              <a:spLocks/>
            </p:cNvSpPr>
            <p:nvPr/>
          </p:nvSpPr>
          <p:spPr bwMode="auto">
            <a:xfrm>
              <a:off x="6694784" y="2087179"/>
              <a:ext cx="367465" cy="343358"/>
            </a:xfrm>
            <a:custGeom>
              <a:avLst/>
              <a:gdLst>
                <a:gd name="T0" fmla="*/ 37 w 415"/>
                <a:gd name="T1" fmla="*/ 259 h 386"/>
                <a:gd name="T2" fmla="*/ 142 w 415"/>
                <a:gd name="T3" fmla="*/ 34 h 386"/>
                <a:gd name="T4" fmla="*/ 379 w 415"/>
                <a:gd name="T5" fmla="*/ 138 h 386"/>
                <a:gd name="T6" fmla="*/ 270 w 415"/>
                <a:gd name="T7" fmla="*/ 353 h 386"/>
                <a:gd name="T8" fmla="*/ 37 w 415"/>
                <a:gd name="T9" fmla="*/ 259 h 386"/>
              </a:gdLst>
              <a:ahLst/>
              <a:cxnLst>
                <a:cxn ang="0">
                  <a:pos x="T0" y="T1"/>
                </a:cxn>
                <a:cxn ang="0">
                  <a:pos x="T2" y="T3"/>
                </a:cxn>
                <a:cxn ang="0">
                  <a:pos x="T4" y="T5"/>
                </a:cxn>
                <a:cxn ang="0">
                  <a:pos x="T6" y="T7"/>
                </a:cxn>
                <a:cxn ang="0">
                  <a:pos x="T8" y="T9"/>
                </a:cxn>
              </a:cxnLst>
              <a:rect l="0" t="0" r="r" b="b"/>
              <a:pathLst>
                <a:path w="415" h="386">
                  <a:moveTo>
                    <a:pt x="37" y="259"/>
                  </a:moveTo>
                  <a:cubicBezTo>
                    <a:pt x="0" y="168"/>
                    <a:pt x="47" y="67"/>
                    <a:pt x="142" y="34"/>
                  </a:cubicBezTo>
                  <a:cubicBezTo>
                    <a:pt x="236" y="0"/>
                    <a:pt x="342" y="47"/>
                    <a:pt x="379" y="138"/>
                  </a:cubicBezTo>
                  <a:cubicBezTo>
                    <a:pt x="415" y="229"/>
                    <a:pt x="364" y="319"/>
                    <a:pt x="270" y="353"/>
                  </a:cubicBezTo>
                  <a:cubicBezTo>
                    <a:pt x="176" y="386"/>
                    <a:pt x="73" y="350"/>
                    <a:pt x="37" y="259"/>
                  </a:cubicBezTo>
                </a:path>
              </a:pathLst>
            </a:custGeom>
            <a:solidFill>
              <a:schemeClr val="bg1"/>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B143D"/>
                  </a:solidFill>
                  <a:effectLst/>
                  <a:uLnTx/>
                  <a:uFillTx/>
                  <a:latin typeface="Verdana"/>
                  <a:ea typeface="+mn-ea"/>
                  <a:cs typeface="+mn-cs"/>
                </a:rPr>
                <a:t>2</a:t>
              </a:r>
            </a:p>
          </p:txBody>
        </p:sp>
        <p:sp>
          <p:nvSpPr>
            <p:cNvPr id="144" name="Freeform 164">
              <a:extLst>
                <a:ext uri="{FF2B5EF4-FFF2-40B4-BE49-F238E27FC236}">
                  <a16:creationId xmlns:a16="http://schemas.microsoft.com/office/drawing/2014/main" id="{DE11E466-C8A6-445E-8968-B434B6AC367B}"/>
                </a:ext>
              </a:extLst>
            </p:cNvPr>
            <p:cNvSpPr>
              <a:spLocks/>
            </p:cNvSpPr>
            <p:nvPr/>
          </p:nvSpPr>
          <p:spPr bwMode="auto">
            <a:xfrm>
              <a:off x="7665386" y="4914442"/>
              <a:ext cx="367465" cy="343358"/>
            </a:xfrm>
            <a:custGeom>
              <a:avLst/>
              <a:gdLst>
                <a:gd name="T0" fmla="*/ 37 w 415"/>
                <a:gd name="T1" fmla="*/ 259 h 386"/>
                <a:gd name="T2" fmla="*/ 142 w 415"/>
                <a:gd name="T3" fmla="*/ 34 h 386"/>
                <a:gd name="T4" fmla="*/ 379 w 415"/>
                <a:gd name="T5" fmla="*/ 138 h 386"/>
                <a:gd name="T6" fmla="*/ 270 w 415"/>
                <a:gd name="T7" fmla="*/ 353 h 386"/>
                <a:gd name="T8" fmla="*/ 37 w 415"/>
                <a:gd name="T9" fmla="*/ 259 h 386"/>
              </a:gdLst>
              <a:ahLst/>
              <a:cxnLst>
                <a:cxn ang="0">
                  <a:pos x="T0" y="T1"/>
                </a:cxn>
                <a:cxn ang="0">
                  <a:pos x="T2" y="T3"/>
                </a:cxn>
                <a:cxn ang="0">
                  <a:pos x="T4" y="T5"/>
                </a:cxn>
                <a:cxn ang="0">
                  <a:pos x="T6" y="T7"/>
                </a:cxn>
                <a:cxn ang="0">
                  <a:pos x="T8" y="T9"/>
                </a:cxn>
              </a:cxnLst>
              <a:rect l="0" t="0" r="r" b="b"/>
              <a:pathLst>
                <a:path w="415" h="386">
                  <a:moveTo>
                    <a:pt x="37" y="259"/>
                  </a:moveTo>
                  <a:cubicBezTo>
                    <a:pt x="0" y="168"/>
                    <a:pt x="47" y="67"/>
                    <a:pt x="142" y="34"/>
                  </a:cubicBezTo>
                  <a:cubicBezTo>
                    <a:pt x="236" y="0"/>
                    <a:pt x="342" y="47"/>
                    <a:pt x="379" y="138"/>
                  </a:cubicBezTo>
                  <a:cubicBezTo>
                    <a:pt x="415" y="229"/>
                    <a:pt x="364" y="319"/>
                    <a:pt x="270" y="353"/>
                  </a:cubicBezTo>
                  <a:cubicBezTo>
                    <a:pt x="176" y="386"/>
                    <a:pt x="73" y="350"/>
                    <a:pt x="37" y="259"/>
                  </a:cubicBezTo>
                </a:path>
              </a:pathLst>
            </a:custGeom>
            <a:solidFill>
              <a:schemeClr val="bg1"/>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B143D"/>
                  </a:solidFill>
                  <a:effectLst/>
                  <a:uLnTx/>
                  <a:uFillTx/>
                  <a:latin typeface="Verdana"/>
                  <a:ea typeface="+mn-ea"/>
                  <a:cs typeface="+mn-cs"/>
                </a:rPr>
                <a:t>4</a:t>
              </a:r>
            </a:p>
          </p:txBody>
        </p:sp>
        <p:sp>
          <p:nvSpPr>
            <p:cNvPr id="145" name="Rectangle 144">
              <a:extLst>
                <a:ext uri="{FF2B5EF4-FFF2-40B4-BE49-F238E27FC236}">
                  <a16:creationId xmlns:a16="http://schemas.microsoft.com/office/drawing/2014/main" id="{E4E0DD96-FBB2-4F19-A311-23651F901E0C}"/>
                </a:ext>
              </a:extLst>
            </p:cNvPr>
            <p:cNvSpPr/>
            <p:nvPr/>
          </p:nvSpPr>
          <p:spPr>
            <a:xfrm>
              <a:off x="7236849" y="3845397"/>
              <a:ext cx="1109393" cy="334397"/>
            </a:xfrm>
            <a:prstGeom prst="rect">
              <a:avLst/>
            </a:prstGeom>
          </p:spPr>
          <p:txBody>
            <a:bodyPr wrap="square" lIns="0" tIns="0" rIns="0" bIns="0">
              <a:spAutoFit/>
            </a:bodyPr>
            <a:lstStyle/>
            <a:p>
              <a:pPr marL="0" marR="0" lvl="0" indent="0" algn="ctr" defTabSz="108823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Verdana"/>
                  <a:ea typeface="+mn-ea"/>
                  <a:cs typeface="+mn-cs"/>
                </a:rPr>
                <a:t>Test Designing</a:t>
              </a:r>
            </a:p>
          </p:txBody>
        </p:sp>
        <p:cxnSp>
          <p:nvCxnSpPr>
            <p:cNvPr id="146" name="Straight Connector 145">
              <a:extLst>
                <a:ext uri="{FF2B5EF4-FFF2-40B4-BE49-F238E27FC236}">
                  <a16:creationId xmlns:a16="http://schemas.microsoft.com/office/drawing/2014/main" id="{B3F69929-14CD-427F-8AAB-166ECFED1B84}"/>
                </a:ext>
              </a:extLst>
            </p:cNvPr>
            <p:cNvCxnSpPr/>
            <p:nvPr/>
          </p:nvCxnSpPr>
          <p:spPr>
            <a:xfrm flipH="1">
              <a:off x="7328656" y="3803321"/>
              <a:ext cx="83546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7613326D-77C1-4E7F-BBCA-C3787CB5727E}"/>
                </a:ext>
              </a:extLst>
            </p:cNvPr>
            <p:cNvGrpSpPr/>
            <p:nvPr/>
          </p:nvGrpSpPr>
          <p:grpSpPr>
            <a:xfrm>
              <a:off x="7319858" y="3124579"/>
              <a:ext cx="565857" cy="581342"/>
              <a:chOff x="8718550" y="4154487"/>
              <a:chExt cx="638175" cy="655639"/>
            </a:xfrm>
          </p:grpSpPr>
          <p:sp>
            <p:nvSpPr>
              <p:cNvPr id="193" name="Freeform 182">
                <a:extLst>
                  <a:ext uri="{FF2B5EF4-FFF2-40B4-BE49-F238E27FC236}">
                    <a16:creationId xmlns:a16="http://schemas.microsoft.com/office/drawing/2014/main" id="{06E1CCE7-18FF-4D6D-B86C-47BAD0659CB0}"/>
                  </a:ext>
                </a:extLst>
              </p:cNvPr>
              <p:cNvSpPr>
                <a:spLocks/>
              </p:cNvSpPr>
              <p:nvPr/>
            </p:nvSpPr>
            <p:spPr bwMode="auto">
              <a:xfrm>
                <a:off x="9115425" y="4224338"/>
                <a:ext cx="241300" cy="481013"/>
              </a:xfrm>
              <a:custGeom>
                <a:avLst/>
                <a:gdLst>
                  <a:gd name="T0" fmla="*/ 99 w 123"/>
                  <a:gd name="T1" fmla="*/ 213 h 252"/>
                  <a:gd name="T2" fmla="*/ 113 w 123"/>
                  <a:gd name="T3" fmla="*/ 149 h 252"/>
                  <a:gd name="T4" fmla="*/ 84 w 123"/>
                  <a:gd name="T5" fmla="*/ 57 h 252"/>
                  <a:gd name="T6" fmla="*/ 9 w 123"/>
                  <a:gd name="T7" fmla="*/ 0 h 252"/>
                  <a:gd name="T8" fmla="*/ 0 w 123"/>
                  <a:gd name="T9" fmla="*/ 27 h 252"/>
                  <a:gd name="T10" fmla="*/ 61 w 123"/>
                  <a:gd name="T11" fmla="*/ 74 h 252"/>
                  <a:gd name="T12" fmla="*/ 85 w 123"/>
                  <a:gd name="T13" fmla="*/ 149 h 252"/>
                  <a:gd name="T14" fmla="*/ 75 w 123"/>
                  <a:gd name="T15" fmla="*/ 197 h 252"/>
                  <a:gd name="T16" fmla="*/ 49 w 123"/>
                  <a:gd name="T17" fmla="*/ 181 h 252"/>
                  <a:gd name="T18" fmla="*/ 56 w 123"/>
                  <a:gd name="T19" fmla="*/ 252 h 252"/>
                  <a:gd name="T20" fmla="*/ 123 w 123"/>
                  <a:gd name="T21" fmla="*/ 228 h 252"/>
                  <a:gd name="T22" fmla="*/ 99 w 123"/>
                  <a:gd name="T23" fmla="*/ 213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 h="252">
                    <a:moveTo>
                      <a:pt x="99" y="213"/>
                    </a:moveTo>
                    <a:cubicBezTo>
                      <a:pt x="108" y="193"/>
                      <a:pt x="113" y="171"/>
                      <a:pt x="113" y="149"/>
                    </a:cubicBezTo>
                    <a:cubicBezTo>
                      <a:pt x="113" y="115"/>
                      <a:pt x="102" y="83"/>
                      <a:pt x="84" y="57"/>
                    </a:cubicBezTo>
                    <a:cubicBezTo>
                      <a:pt x="65" y="32"/>
                      <a:pt x="39" y="12"/>
                      <a:pt x="9" y="0"/>
                    </a:cubicBezTo>
                    <a:cubicBezTo>
                      <a:pt x="0" y="27"/>
                      <a:pt x="0" y="27"/>
                      <a:pt x="0" y="27"/>
                    </a:cubicBezTo>
                    <a:cubicBezTo>
                      <a:pt x="24" y="36"/>
                      <a:pt x="46" y="52"/>
                      <a:pt x="61" y="74"/>
                    </a:cubicBezTo>
                    <a:cubicBezTo>
                      <a:pt x="76" y="95"/>
                      <a:pt x="85" y="121"/>
                      <a:pt x="85" y="149"/>
                    </a:cubicBezTo>
                    <a:cubicBezTo>
                      <a:pt x="85" y="166"/>
                      <a:pt x="81" y="182"/>
                      <a:pt x="75" y="197"/>
                    </a:cubicBezTo>
                    <a:cubicBezTo>
                      <a:pt x="49" y="181"/>
                      <a:pt x="49" y="181"/>
                      <a:pt x="49" y="181"/>
                    </a:cubicBezTo>
                    <a:cubicBezTo>
                      <a:pt x="56" y="252"/>
                      <a:pt x="56" y="252"/>
                      <a:pt x="56" y="252"/>
                    </a:cubicBezTo>
                    <a:cubicBezTo>
                      <a:pt x="123" y="228"/>
                      <a:pt x="123" y="228"/>
                      <a:pt x="123" y="228"/>
                    </a:cubicBezTo>
                    <a:lnTo>
                      <a:pt x="99" y="21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1088239"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a:ln>
                    <a:noFill/>
                  </a:ln>
                  <a:solidFill>
                    <a:srgbClr val="000000"/>
                  </a:solidFill>
                  <a:effectLst/>
                  <a:uLnTx/>
                  <a:uFillTx/>
                  <a:latin typeface="Verdana"/>
                  <a:ea typeface="+mn-ea"/>
                  <a:cs typeface="+mn-cs"/>
                </a:endParaRPr>
              </a:p>
            </p:txBody>
          </p:sp>
          <p:sp>
            <p:nvSpPr>
              <p:cNvPr id="194" name="Freeform 183">
                <a:extLst>
                  <a:ext uri="{FF2B5EF4-FFF2-40B4-BE49-F238E27FC236}">
                    <a16:creationId xmlns:a16="http://schemas.microsoft.com/office/drawing/2014/main" id="{C2DA8CE2-23F5-4734-8076-CD7488DAC1B5}"/>
                  </a:ext>
                </a:extLst>
              </p:cNvPr>
              <p:cNvSpPr>
                <a:spLocks/>
              </p:cNvSpPr>
              <p:nvPr/>
            </p:nvSpPr>
            <p:spPr bwMode="auto">
              <a:xfrm>
                <a:off x="8732838" y="4589463"/>
                <a:ext cx="477837" cy="220663"/>
              </a:xfrm>
              <a:custGeom>
                <a:avLst/>
                <a:gdLst>
                  <a:gd name="T0" fmla="*/ 151 w 244"/>
                  <a:gd name="T1" fmla="*/ 88 h 116"/>
                  <a:gd name="T2" fmla="*/ 86 w 244"/>
                  <a:gd name="T3" fmla="*/ 71 h 116"/>
                  <a:gd name="T4" fmla="*/ 51 w 244"/>
                  <a:gd name="T5" fmla="*/ 41 h 116"/>
                  <a:gd name="T6" fmla="*/ 76 w 244"/>
                  <a:gd name="T7" fmla="*/ 27 h 116"/>
                  <a:gd name="T8" fmla="*/ 10 w 244"/>
                  <a:gd name="T9" fmla="*/ 0 h 116"/>
                  <a:gd name="T10" fmla="*/ 0 w 244"/>
                  <a:gd name="T11" fmla="*/ 70 h 116"/>
                  <a:gd name="T12" fmla="*/ 26 w 244"/>
                  <a:gd name="T13" fmla="*/ 55 h 116"/>
                  <a:gd name="T14" fmla="*/ 72 w 244"/>
                  <a:gd name="T15" fmla="*/ 95 h 116"/>
                  <a:gd name="T16" fmla="*/ 151 w 244"/>
                  <a:gd name="T17" fmla="*/ 116 h 116"/>
                  <a:gd name="T18" fmla="*/ 244 w 244"/>
                  <a:gd name="T19" fmla="*/ 85 h 116"/>
                  <a:gd name="T20" fmla="*/ 227 w 244"/>
                  <a:gd name="T21" fmla="*/ 63 h 116"/>
                  <a:gd name="T22" fmla="*/ 151 w 244"/>
                  <a:gd name="T23" fmla="*/ 8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116">
                    <a:moveTo>
                      <a:pt x="151" y="88"/>
                    </a:moveTo>
                    <a:cubicBezTo>
                      <a:pt x="127" y="88"/>
                      <a:pt x="105" y="81"/>
                      <a:pt x="86" y="71"/>
                    </a:cubicBezTo>
                    <a:cubicBezTo>
                      <a:pt x="73" y="63"/>
                      <a:pt x="61" y="53"/>
                      <a:pt x="51" y="41"/>
                    </a:cubicBezTo>
                    <a:cubicBezTo>
                      <a:pt x="76" y="27"/>
                      <a:pt x="76" y="27"/>
                      <a:pt x="76" y="27"/>
                    </a:cubicBezTo>
                    <a:cubicBezTo>
                      <a:pt x="10" y="0"/>
                      <a:pt x="10" y="0"/>
                      <a:pt x="10" y="0"/>
                    </a:cubicBezTo>
                    <a:cubicBezTo>
                      <a:pt x="0" y="70"/>
                      <a:pt x="0" y="70"/>
                      <a:pt x="0" y="70"/>
                    </a:cubicBezTo>
                    <a:cubicBezTo>
                      <a:pt x="26" y="55"/>
                      <a:pt x="26" y="55"/>
                      <a:pt x="26" y="55"/>
                    </a:cubicBezTo>
                    <a:cubicBezTo>
                      <a:pt x="39" y="71"/>
                      <a:pt x="54" y="85"/>
                      <a:pt x="72" y="95"/>
                    </a:cubicBezTo>
                    <a:cubicBezTo>
                      <a:pt x="95" y="108"/>
                      <a:pt x="122" y="116"/>
                      <a:pt x="151" y="116"/>
                    </a:cubicBezTo>
                    <a:cubicBezTo>
                      <a:pt x="185" y="116"/>
                      <a:pt x="218" y="104"/>
                      <a:pt x="244" y="85"/>
                    </a:cubicBezTo>
                    <a:cubicBezTo>
                      <a:pt x="227" y="63"/>
                      <a:pt x="227" y="63"/>
                      <a:pt x="227" y="63"/>
                    </a:cubicBezTo>
                    <a:cubicBezTo>
                      <a:pt x="206" y="78"/>
                      <a:pt x="179" y="88"/>
                      <a:pt x="151" y="8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1088239"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a:ln>
                    <a:noFill/>
                  </a:ln>
                  <a:solidFill>
                    <a:srgbClr val="000000"/>
                  </a:solidFill>
                  <a:effectLst/>
                  <a:uLnTx/>
                  <a:uFillTx/>
                  <a:latin typeface="Verdana"/>
                  <a:ea typeface="+mn-ea"/>
                  <a:cs typeface="+mn-cs"/>
                </a:endParaRPr>
              </a:p>
            </p:txBody>
          </p:sp>
          <p:sp>
            <p:nvSpPr>
              <p:cNvPr id="195" name="Freeform 184">
                <a:extLst>
                  <a:ext uri="{FF2B5EF4-FFF2-40B4-BE49-F238E27FC236}">
                    <a16:creationId xmlns:a16="http://schemas.microsoft.com/office/drawing/2014/main" id="{22E1948A-247F-4652-8C53-3A5126382290}"/>
                  </a:ext>
                </a:extLst>
              </p:cNvPr>
              <p:cNvSpPr>
                <a:spLocks/>
              </p:cNvSpPr>
              <p:nvPr/>
            </p:nvSpPr>
            <p:spPr bwMode="auto">
              <a:xfrm>
                <a:off x="8718550" y="4154487"/>
                <a:ext cx="368300" cy="396875"/>
              </a:xfrm>
              <a:custGeom>
                <a:avLst/>
                <a:gdLst>
                  <a:gd name="T0" fmla="*/ 28 w 188"/>
                  <a:gd name="T1" fmla="*/ 186 h 208"/>
                  <a:gd name="T2" fmla="*/ 66 w 188"/>
                  <a:gd name="T3" fmla="*/ 94 h 208"/>
                  <a:gd name="T4" fmla="*/ 132 w 188"/>
                  <a:gd name="T5" fmla="*/ 58 h 208"/>
                  <a:gd name="T6" fmla="*/ 132 w 188"/>
                  <a:gd name="T7" fmla="*/ 88 h 208"/>
                  <a:gd name="T8" fmla="*/ 188 w 188"/>
                  <a:gd name="T9" fmla="*/ 44 h 208"/>
                  <a:gd name="T10" fmla="*/ 131 w 188"/>
                  <a:gd name="T11" fmla="*/ 0 h 208"/>
                  <a:gd name="T12" fmla="*/ 131 w 188"/>
                  <a:gd name="T13" fmla="*/ 30 h 208"/>
                  <a:gd name="T14" fmla="*/ 46 w 188"/>
                  <a:gd name="T15" fmla="*/ 74 h 208"/>
                  <a:gd name="T16" fmla="*/ 0 w 188"/>
                  <a:gd name="T17" fmla="*/ 186 h 208"/>
                  <a:gd name="T18" fmla="*/ 1 w 188"/>
                  <a:gd name="T19" fmla="*/ 208 h 208"/>
                  <a:gd name="T20" fmla="*/ 29 w 188"/>
                  <a:gd name="T21" fmla="*/ 204 h 208"/>
                  <a:gd name="T22" fmla="*/ 28 w 188"/>
                  <a:gd name="T23" fmla="*/ 186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8" h="208">
                    <a:moveTo>
                      <a:pt x="28" y="186"/>
                    </a:moveTo>
                    <a:cubicBezTo>
                      <a:pt x="28" y="150"/>
                      <a:pt x="42" y="117"/>
                      <a:pt x="66" y="94"/>
                    </a:cubicBezTo>
                    <a:cubicBezTo>
                      <a:pt x="83" y="76"/>
                      <a:pt x="106" y="63"/>
                      <a:pt x="132" y="58"/>
                    </a:cubicBezTo>
                    <a:cubicBezTo>
                      <a:pt x="132" y="88"/>
                      <a:pt x="132" y="88"/>
                      <a:pt x="132" y="88"/>
                    </a:cubicBezTo>
                    <a:cubicBezTo>
                      <a:pt x="188" y="44"/>
                      <a:pt x="188" y="44"/>
                      <a:pt x="188" y="44"/>
                    </a:cubicBezTo>
                    <a:cubicBezTo>
                      <a:pt x="131" y="0"/>
                      <a:pt x="131" y="0"/>
                      <a:pt x="131" y="0"/>
                    </a:cubicBezTo>
                    <a:cubicBezTo>
                      <a:pt x="131" y="30"/>
                      <a:pt x="131" y="30"/>
                      <a:pt x="131" y="30"/>
                    </a:cubicBezTo>
                    <a:cubicBezTo>
                      <a:pt x="98" y="35"/>
                      <a:pt x="69" y="51"/>
                      <a:pt x="46" y="74"/>
                    </a:cubicBezTo>
                    <a:cubicBezTo>
                      <a:pt x="17" y="102"/>
                      <a:pt x="0" y="142"/>
                      <a:pt x="0" y="186"/>
                    </a:cubicBezTo>
                    <a:cubicBezTo>
                      <a:pt x="0" y="193"/>
                      <a:pt x="0" y="201"/>
                      <a:pt x="1" y="208"/>
                    </a:cubicBezTo>
                    <a:cubicBezTo>
                      <a:pt x="29" y="204"/>
                      <a:pt x="29" y="204"/>
                      <a:pt x="29" y="204"/>
                    </a:cubicBezTo>
                    <a:cubicBezTo>
                      <a:pt x="28" y="198"/>
                      <a:pt x="28" y="192"/>
                      <a:pt x="28" y="18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1088239"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a:ln>
                    <a:noFill/>
                  </a:ln>
                  <a:solidFill>
                    <a:srgbClr val="000000"/>
                  </a:solidFill>
                  <a:effectLst/>
                  <a:uLnTx/>
                  <a:uFillTx/>
                  <a:latin typeface="Verdana"/>
                  <a:ea typeface="+mn-ea"/>
                  <a:cs typeface="+mn-cs"/>
                </a:endParaRPr>
              </a:p>
            </p:txBody>
          </p:sp>
          <p:sp>
            <p:nvSpPr>
              <p:cNvPr id="196" name="Freeform 185">
                <a:extLst>
                  <a:ext uri="{FF2B5EF4-FFF2-40B4-BE49-F238E27FC236}">
                    <a16:creationId xmlns:a16="http://schemas.microsoft.com/office/drawing/2014/main" id="{2759CA44-BB8A-4DEF-AC78-9FC642EACA88}"/>
                  </a:ext>
                </a:extLst>
              </p:cNvPr>
              <p:cNvSpPr>
                <a:spLocks noEditPoints="1"/>
              </p:cNvSpPr>
              <p:nvPr/>
            </p:nvSpPr>
            <p:spPr bwMode="auto">
              <a:xfrm>
                <a:off x="8885238" y="4364038"/>
                <a:ext cx="287337" cy="290513"/>
              </a:xfrm>
              <a:custGeom>
                <a:avLst/>
                <a:gdLst>
                  <a:gd name="T0" fmla="*/ 127 w 147"/>
                  <a:gd name="T1" fmla="*/ 22 h 152"/>
                  <a:gd name="T2" fmla="*/ 112 w 147"/>
                  <a:gd name="T3" fmla="*/ 30 h 152"/>
                  <a:gd name="T4" fmla="*/ 94 w 147"/>
                  <a:gd name="T5" fmla="*/ 19 h 152"/>
                  <a:gd name="T6" fmla="*/ 94 w 147"/>
                  <a:gd name="T7" fmla="*/ 2 h 152"/>
                  <a:gd name="T8" fmla="*/ 74 w 147"/>
                  <a:gd name="T9" fmla="*/ 0 h 152"/>
                  <a:gd name="T10" fmla="*/ 54 w 147"/>
                  <a:gd name="T11" fmla="*/ 2 h 152"/>
                  <a:gd name="T12" fmla="*/ 54 w 147"/>
                  <a:gd name="T13" fmla="*/ 19 h 152"/>
                  <a:gd name="T14" fmla="*/ 35 w 147"/>
                  <a:gd name="T15" fmla="*/ 30 h 152"/>
                  <a:gd name="T16" fmla="*/ 20 w 147"/>
                  <a:gd name="T17" fmla="*/ 22 h 152"/>
                  <a:gd name="T18" fmla="*/ 0 w 147"/>
                  <a:gd name="T19" fmla="*/ 56 h 152"/>
                  <a:gd name="T20" fmla="*/ 15 w 147"/>
                  <a:gd name="T21" fmla="*/ 65 h 152"/>
                  <a:gd name="T22" fmla="*/ 14 w 147"/>
                  <a:gd name="T23" fmla="*/ 76 h 152"/>
                  <a:gd name="T24" fmla="*/ 15 w 147"/>
                  <a:gd name="T25" fmla="*/ 87 h 152"/>
                  <a:gd name="T26" fmla="*/ 0 w 147"/>
                  <a:gd name="T27" fmla="*/ 95 h 152"/>
                  <a:gd name="T28" fmla="*/ 20 w 147"/>
                  <a:gd name="T29" fmla="*/ 130 h 152"/>
                  <a:gd name="T30" fmla="*/ 35 w 147"/>
                  <a:gd name="T31" fmla="*/ 121 h 152"/>
                  <a:gd name="T32" fmla="*/ 54 w 147"/>
                  <a:gd name="T33" fmla="*/ 132 h 152"/>
                  <a:gd name="T34" fmla="*/ 54 w 147"/>
                  <a:gd name="T35" fmla="*/ 149 h 152"/>
                  <a:gd name="T36" fmla="*/ 74 w 147"/>
                  <a:gd name="T37" fmla="*/ 152 h 152"/>
                  <a:gd name="T38" fmla="*/ 94 w 147"/>
                  <a:gd name="T39" fmla="*/ 149 h 152"/>
                  <a:gd name="T40" fmla="*/ 94 w 147"/>
                  <a:gd name="T41" fmla="*/ 132 h 152"/>
                  <a:gd name="T42" fmla="*/ 112 w 147"/>
                  <a:gd name="T43" fmla="*/ 121 h 152"/>
                  <a:gd name="T44" fmla="*/ 127 w 147"/>
                  <a:gd name="T45" fmla="*/ 130 h 152"/>
                  <a:gd name="T46" fmla="*/ 147 w 147"/>
                  <a:gd name="T47" fmla="*/ 95 h 152"/>
                  <a:gd name="T48" fmla="*/ 132 w 147"/>
                  <a:gd name="T49" fmla="*/ 87 h 152"/>
                  <a:gd name="T50" fmla="*/ 134 w 147"/>
                  <a:gd name="T51" fmla="*/ 76 h 152"/>
                  <a:gd name="T52" fmla="*/ 132 w 147"/>
                  <a:gd name="T53" fmla="*/ 65 h 152"/>
                  <a:gd name="T54" fmla="*/ 147 w 147"/>
                  <a:gd name="T55" fmla="*/ 56 h 152"/>
                  <a:gd name="T56" fmla="*/ 127 w 147"/>
                  <a:gd name="T57" fmla="*/ 22 h 152"/>
                  <a:gd name="T58" fmla="*/ 74 w 147"/>
                  <a:gd name="T59" fmla="*/ 104 h 152"/>
                  <a:gd name="T60" fmla="*/ 46 w 147"/>
                  <a:gd name="T61" fmla="*/ 76 h 152"/>
                  <a:gd name="T62" fmla="*/ 74 w 147"/>
                  <a:gd name="T63" fmla="*/ 48 h 152"/>
                  <a:gd name="T64" fmla="*/ 102 w 147"/>
                  <a:gd name="T65" fmla="*/ 76 h 152"/>
                  <a:gd name="T66" fmla="*/ 74 w 147"/>
                  <a:gd name="T67" fmla="*/ 10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7" h="152">
                    <a:moveTo>
                      <a:pt x="127" y="22"/>
                    </a:moveTo>
                    <a:cubicBezTo>
                      <a:pt x="112" y="30"/>
                      <a:pt x="112" y="30"/>
                      <a:pt x="112" y="30"/>
                    </a:cubicBezTo>
                    <a:cubicBezTo>
                      <a:pt x="107" y="25"/>
                      <a:pt x="101" y="22"/>
                      <a:pt x="94" y="19"/>
                    </a:cubicBezTo>
                    <a:cubicBezTo>
                      <a:pt x="94" y="2"/>
                      <a:pt x="94" y="2"/>
                      <a:pt x="94" y="2"/>
                    </a:cubicBezTo>
                    <a:cubicBezTo>
                      <a:pt x="87" y="1"/>
                      <a:pt x="80" y="0"/>
                      <a:pt x="74" y="0"/>
                    </a:cubicBezTo>
                    <a:cubicBezTo>
                      <a:pt x="67" y="0"/>
                      <a:pt x="60" y="1"/>
                      <a:pt x="54" y="2"/>
                    </a:cubicBezTo>
                    <a:cubicBezTo>
                      <a:pt x="54" y="19"/>
                      <a:pt x="54" y="19"/>
                      <a:pt x="54" y="19"/>
                    </a:cubicBezTo>
                    <a:cubicBezTo>
                      <a:pt x="46" y="22"/>
                      <a:pt x="40" y="25"/>
                      <a:pt x="35" y="30"/>
                    </a:cubicBezTo>
                    <a:cubicBezTo>
                      <a:pt x="20" y="22"/>
                      <a:pt x="20" y="22"/>
                      <a:pt x="20" y="22"/>
                    </a:cubicBezTo>
                    <a:cubicBezTo>
                      <a:pt x="11" y="31"/>
                      <a:pt x="4" y="43"/>
                      <a:pt x="0" y="56"/>
                    </a:cubicBezTo>
                    <a:cubicBezTo>
                      <a:pt x="15" y="65"/>
                      <a:pt x="15" y="65"/>
                      <a:pt x="15" y="65"/>
                    </a:cubicBezTo>
                    <a:cubicBezTo>
                      <a:pt x="14" y="68"/>
                      <a:pt x="14" y="72"/>
                      <a:pt x="14" y="76"/>
                    </a:cubicBezTo>
                    <a:cubicBezTo>
                      <a:pt x="14" y="79"/>
                      <a:pt x="14" y="83"/>
                      <a:pt x="15" y="87"/>
                    </a:cubicBezTo>
                    <a:cubicBezTo>
                      <a:pt x="0" y="95"/>
                      <a:pt x="0" y="95"/>
                      <a:pt x="0" y="95"/>
                    </a:cubicBezTo>
                    <a:cubicBezTo>
                      <a:pt x="4" y="108"/>
                      <a:pt x="11" y="120"/>
                      <a:pt x="20" y="130"/>
                    </a:cubicBezTo>
                    <a:cubicBezTo>
                      <a:pt x="35" y="121"/>
                      <a:pt x="35" y="121"/>
                      <a:pt x="35" y="121"/>
                    </a:cubicBezTo>
                    <a:cubicBezTo>
                      <a:pt x="40" y="126"/>
                      <a:pt x="46" y="130"/>
                      <a:pt x="54" y="132"/>
                    </a:cubicBezTo>
                    <a:cubicBezTo>
                      <a:pt x="54" y="149"/>
                      <a:pt x="54" y="149"/>
                      <a:pt x="54" y="149"/>
                    </a:cubicBezTo>
                    <a:cubicBezTo>
                      <a:pt x="60" y="151"/>
                      <a:pt x="67" y="152"/>
                      <a:pt x="74" y="152"/>
                    </a:cubicBezTo>
                    <a:cubicBezTo>
                      <a:pt x="80" y="152"/>
                      <a:pt x="87" y="151"/>
                      <a:pt x="94" y="149"/>
                    </a:cubicBezTo>
                    <a:cubicBezTo>
                      <a:pt x="94" y="132"/>
                      <a:pt x="94" y="132"/>
                      <a:pt x="94" y="132"/>
                    </a:cubicBezTo>
                    <a:cubicBezTo>
                      <a:pt x="101" y="130"/>
                      <a:pt x="107" y="126"/>
                      <a:pt x="112" y="121"/>
                    </a:cubicBezTo>
                    <a:cubicBezTo>
                      <a:pt x="127" y="130"/>
                      <a:pt x="127" y="130"/>
                      <a:pt x="127" y="130"/>
                    </a:cubicBezTo>
                    <a:cubicBezTo>
                      <a:pt x="136" y="120"/>
                      <a:pt x="143" y="108"/>
                      <a:pt x="147" y="95"/>
                    </a:cubicBezTo>
                    <a:cubicBezTo>
                      <a:pt x="132" y="87"/>
                      <a:pt x="132" y="87"/>
                      <a:pt x="132" y="87"/>
                    </a:cubicBezTo>
                    <a:cubicBezTo>
                      <a:pt x="133" y="83"/>
                      <a:pt x="134" y="79"/>
                      <a:pt x="134" y="76"/>
                    </a:cubicBezTo>
                    <a:cubicBezTo>
                      <a:pt x="134" y="72"/>
                      <a:pt x="133" y="68"/>
                      <a:pt x="132" y="65"/>
                    </a:cubicBezTo>
                    <a:cubicBezTo>
                      <a:pt x="147" y="56"/>
                      <a:pt x="147" y="56"/>
                      <a:pt x="147" y="56"/>
                    </a:cubicBezTo>
                    <a:cubicBezTo>
                      <a:pt x="143" y="43"/>
                      <a:pt x="136" y="31"/>
                      <a:pt x="127" y="22"/>
                    </a:cubicBezTo>
                    <a:close/>
                    <a:moveTo>
                      <a:pt x="74" y="104"/>
                    </a:moveTo>
                    <a:cubicBezTo>
                      <a:pt x="58" y="104"/>
                      <a:pt x="46" y="91"/>
                      <a:pt x="46" y="76"/>
                    </a:cubicBezTo>
                    <a:cubicBezTo>
                      <a:pt x="46" y="60"/>
                      <a:pt x="58" y="48"/>
                      <a:pt x="74" y="48"/>
                    </a:cubicBezTo>
                    <a:cubicBezTo>
                      <a:pt x="89" y="48"/>
                      <a:pt x="102" y="60"/>
                      <a:pt x="102" y="76"/>
                    </a:cubicBezTo>
                    <a:cubicBezTo>
                      <a:pt x="102" y="91"/>
                      <a:pt x="89" y="104"/>
                      <a:pt x="74" y="10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1088239"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a:ln>
                    <a:noFill/>
                  </a:ln>
                  <a:solidFill>
                    <a:srgbClr val="000000"/>
                  </a:solidFill>
                  <a:effectLst/>
                  <a:uLnTx/>
                  <a:uFillTx/>
                  <a:latin typeface="Verdana"/>
                  <a:ea typeface="+mn-ea"/>
                  <a:cs typeface="+mn-cs"/>
                </a:endParaRPr>
              </a:p>
            </p:txBody>
          </p:sp>
        </p:grpSp>
        <p:sp>
          <p:nvSpPr>
            <p:cNvPr id="148" name="Freeform 164">
              <a:extLst>
                <a:ext uri="{FF2B5EF4-FFF2-40B4-BE49-F238E27FC236}">
                  <a16:creationId xmlns:a16="http://schemas.microsoft.com/office/drawing/2014/main" id="{4831F729-036E-4237-B1C9-B5022EE04D0D}"/>
                </a:ext>
              </a:extLst>
            </p:cNvPr>
            <p:cNvSpPr>
              <a:spLocks/>
            </p:cNvSpPr>
            <p:nvPr/>
          </p:nvSpPr>
          <p:spPr bwMode="auto">
            <a:xfrm>
              <a:off x="7436267" y="2602477"/>
              <a:ext cx="367465" cy="343358"/>
            </a:xfrm>
            <a:custGeom>
              <a:avLst/>
              <a:gdLst>
                <a:gd name="T0" fmla="*/ 37 w 415"/>
                <a:gd name="T1" fmla="*/ 259 h 386"/>
                <a:gd name="T2" fmla="*/ 142 w 415"/>
                <a:gd name="T3" fmla="*/ 34 h 386"/>
                <a:gd name="T4" fmla="*/ 379 w 415"/>
                <a:gd name="T5" fmla="*/ 138 h 386"/>
                <a:gd name="T6" fmla="*/ 270 w 415"/>
                <a:gd name="T7" fmla="*/ 353 h 386"/>
                <a:gd name="T8" fmla="*/ 37 w 415"/>
                <a:gd name="T9" fmla="*/ 259 h 386"/>
              </a:gdLst>
              <a:ahLst/>
              <a:cxnLst>
                <a:cxn ang="0">
                  <a:pos x="T0" y="T1"/>
                </a:cxn>
                <a:cxn ang="0">
                  <a:pos x="T2" y="T3"/>
                </a:cxn>
                <a:cxn ang="0">
                  <a:pos x="T4" y="T5"/>
                </a:cxn>
                <a:cxn ang="0">
                  <a:pos x="T6" y="T7"/>
                </a:cxn>
                <a:cxn ang="0">
                  <a:pos x="T8" y="T9"/>
                </a:cxn>
              </a:cxnLst>
              <a:rect l="0" t="0" r="r" b="b"/>
              <a:pathLst>
                <a:path w="415" h="386">
                  <a:moveTo>
                    <a:pt x="37" y="259"/>
                  </a:moveTo>
                  <a:cubicBezTo>
                    <a:pt x="0" y="168"/>
                    <a:pt x="47" y="67"/>
                    <a:pt x="142" y="34"/>
                  </a:cubicBezTo>
                  <a:cubicBezTo>
                    <a:pt x="236" y="0"/>
                    <a:pt x="342" y="47"/>
                    <a:pt x="379" y="138"/>
                  </a:cubicBezTo>
                  <a:cubicBezTo>
                    <a:pt x="415" y="229"/>
                    <a:pt x="364" y="319"/>
                    <a:pt x="270" y="353"/>
                  </a:cubicBezTo>
                  <a:cubicBezTo>
                    <a:pt x="176" y="386"/>
                    <a:pt x="73" y="350"/>
                    <a:pt x="37" y="259"/>
                  </a:cubicBezTo>
                </a:path>
              </a:pathLst>
            </a:custGeom>
            <a:solidFill>
              <a:schemeClr val="bg1"/>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B143D"/>
                  </a:solidFill>
                  <a:effectLst/>
                  <a:uLnTx/>
                  <a:uFillTx/>
                  <a:latin typeface="Verdana"/>
                  <a:ea typeface="+mn-ea"/>
                  <a:cs typeface="+mn-cs"/>
                </a:rPr>
                <a:t>3</a:t>
              </a:r>
            </a:p>
          </p:txBody>
        </p:sp>
        <p:sp>
          <p:nvSpPr>
            <p:cNvPr id="149" name="Rectangle 148">
              <a:extLst>
                <a:ext uri="{FF2B5EF4-FFF2-40B4-BE49-F238E27FC236}">
                  <a16:creationId xmlns:a16="http://schemas.microsoft.com/office/drawing/2014/main" id="{51120C47-289F-46C8-9758-2544FF37CAF1}"/>
                </a:ext>
              </a:extLst>
            </p:cNvPr>
            <p:cNvSpPr/>
            <p:nvPr/>
          </p:nvSpPr>
          <p:spPr>
            <a:xfrm>
              <a:off x="5635030" y="2614193"/>
              <a:ext cx="934959" cy="334397"/>
            </a:xfrm>
            <a:prstGeom prst="rect">
              <a:avLst/>
            </a:prstGeom>
          </p:spPr>
          <p:txBody>
            <a:bodyPr wrap="square" lIns="0" tIns="0" rIns="0" bIns="0">
              <a:spAutoFit/>
            </a:bodyPr>
            <a:lstStyle/>
            <a:p>
              <a:pPr marL="0" marR="0" lvl="0" indent="0" algn="ctr" defTabSz="1088239" rtl="0" eaLnBrk="1" fontAlgn="auto" latinLnBrk="0" hangingPunct="1">
                <a:lnSpc>
                  <a:spcPct val="100000"/>
                </a:lnSpc>
                <a:spcBef>
                  <a:spcPts val="0"/>
                </a:spcBef>
                <a:spcAft>
                  <a:spcPts val="0"/>
                </a:spcAft>
                <a:buClrTx/>
                <a:buSzTx/>
                <a:buFontTx/>
                <a:buNone/>
                <a:tabLst/>
                <a:defRPr/>
              </a:pPr>
              <a:r>
                <a:rPr lang="en-US" sz="1000" b="1" dirty="0">
                  <a:solidFill>
                    <a:prstClr val="white"/>
                  </a:solidFill>
                  <a:latin typeface="Verdana"/>
                </a:rPr>
                <a:t>Test Planning</a:t>
              </a:r>
              <a:endParaRPr kumimoji="0" lang="en-US" sz="1000" b="1" i="0" u="none" strike="noStrike" kern="1200" cap="none" spc="0" normalizeH="0" baseline="0" noProof="0" dirty="0">
                <a:ln>
                  <a:noFill/>
                </a:ln>
                <a:solidFill>
                  <a:prstClr val="white"/>
                </a:solidFill>
                <a:effectLst/>
                <a:uLnTx/>
                <a:uFillTx/>
                <a:latin typeface="Verdana"/>
                <a:ea typeface="+mn-ea"/>
                <a:cs typeface="+mn-cs"/>
              </a:endParaRPr>
            </a:p>
          </p:txBody>
        </p:sp>
        <p:cxnSp>
          <p:nvCxnSpPr>
            <p:cNvPr id="150" name="Straight Connector 149">
              <a:extLst>
                <a:ext uri="{FF2B5EF4-FFF2-40B4-BE49-F238E27FC236}">
                  <a16:creationId xmlns:a16="http://schemas.microsoft.com/office/drawing/2014/main" id="{B089A3CD-735D-45CD-A900-73CFD8ABDBE2}"/>
                </a:ext>
              </a:extLst>
            </p:cNvPr>
            <p:cNvCxnSpPr/>
            <p:nvPr/>
          </p:nvCxnSpPr>
          <p:spPr>
            <a:xfrm flipH="1">
              <a:off x="5651963" y="2542737"/>
              <a:ext cx="83546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1" name="Group 150">
              <a:extLst>
                <a:ext uri="{FF2B5EF4-FFF2-40B4-BE49-F238E27FC236}">
                  <a16:creationId xmlns:a16="http://schemas.microsoft.com/office/drawing/2014/main" id="{258A6D3B-A713-43C8-A436-FF51B16E783F}"/>
                </a:ext>
              </a:extLst>
            </p:cNvPr>
            <p:cNvGrpSpPr/>
            <p:nvPr/>
          </p:nvGrpSpPr>
          <p:grpSpPr>
            <a:xfrm>
              <a:off x="5916290" y="2037168"/>
              <a:ext cx="400842" cy="412295"/>
              <a:chOff x="3182938" y="2436813"/>
              <a:chExt cx="666750" cy="685800"/>
            </a:xfrm>
          </p:grpSpPr>
          <p:sp>
            <p:nvSpPr>
              <p:cNvPr id="152" name="Rectangle 189">
                <a:extLst>
                  <a:ext uri="{FF2B5EF4-FFF2-40B4-BE49-F238E27FC236}">
                    <a16:creationId xmlns:a16="http://schemas.microsoft.com/office/drawing/2014/main" id="{61A216B4-7AED-4902-8E27-9E1B56290C49}"/>
                  </a:ext>
                </a:extLst>
              </p:cNvPr>
              <p:cNvSpPr>
                <a:spLocks noChangeArrowheads="1"/>
              </p:cNvSpPr>
              <p:nvPr/>
            </p:nvSpPr>
            <p:spPr bwMode="auto">
              <a:xfrm>
                <a:off x="3298825" y="2625725"/>
                <a:ext cx="6985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1088239"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a:ln>
                    <a:noFill/>
                  </a:ln>
                  <a:solidFill>
                    <a:srgbClr val="000000"/>
                  </a:solidFill>
                  <a:effectLst/>
                  <a:uLnTx/>
                  <a:uFillTx/>
                  <a:latin typeface="Verdana"/>
                  <a:ea typeface="+mn-ea"/>
                  <a:cs typeface="+mn-cs"/>
                </a:endParaRPr>
              </a:p>
            </p:txBody>
          </p:sp>
          <p:sp>
            <p:nvSpPr>
              <p:cNvPr id="153" name="Rectangle 190">
                <a:extLst>
                  <a:ext uri="{FF2B5EF4-FFF2-40B4-BE49-F238E27FC236}">
                    <a16:creationId xmlns:a16="http://schemas.microsoft.com/office/drawing/2014/main" id="{6BCA3799-6825-4988-8ADE-931F088D1E6B}"/>
                  </a:ext>
                </a:extLst>
              </p:cNvPr>
              <p:cNvSpPr>
                <a:spLocks noChangeArrowheads="1"/>
              </p:cNvSpPr>
              <p:nvPr/>
            </p:nvSpPr>
            <p:spPr bwMode="auto">
              <a:xfrm>
                <a:off x="3386138" y="2581275"/>
                <a:ext cx="69850" cy="12223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1088239"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a:ln>
                    <a:noFill/>
                  </a:ln>
                  <a:solidFill>
                    <a:srgbClr val="000000"/>
                  </a:solidFill>
                  <a:effectLst/>
                  <a:uLnTx/>
                  <a:uFillTx/>
                  <a:latin typeface="Verdana"/>
                  <a:ea typeface="+mn-ea"/>
                  <a:cs typeface="+mn-cs"/>
                </a:endParaRPr>
              </a:p>
            </p:txBody>
          </p:sp>
          <p:sp>
            <p:nvSpPr>
              <p:cNvPr id="154" name="Rectangle 191">
                <a:extLst>
                  <a:ext uri="{FF2B5EF4-FFF2-40B4-BE49-F238E27FC236}">
                    <a16:creationId xmlns:a16="http://schemas.microsoft.com/office/drawing/2014/main" id="{F9C3F219-AB46-472B-A531-09578DDCF958}"/>
                  </a:ext>
                </a:extLst>
              </p:cNvPr>
              <p:cNvSpPr>
                <a:spLocks noChangeArrowheads="1"/>
              </p:cNvSpPr>
              <p:nvPr/>
            </p:nvSpPr>
            <p:spPr bwMode="auto">
              <a:xfrm>
                <a:off x="3473450" y="2535238"/>
                <a:ext cx="71438" cy="1682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1088239"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a:ln>
                    <a:noFill/>
                  </a:ln>
                  <a:solidFill>
                    <a:srgbClr val="000000"/>
                  </a:solidFill>
                  <a:effectLst/>
                  <a:uLnTx/>
                  <a:uFillTx/>
                  <a:latin typeface="Verdana"/>
                  <a:ea typeface="+mn-ea"/>
                  <a:cs typeface="+mn-cs"/>
                </a:endParaRPr>
              </a:p>
            </p:txBody>
          </p:sp>
          <p:sp>
            <p:nvSpPr>
              <p:cNvPr id="155" name="Oval 192">
                <a:extLst>
                  <a:ext uri="{FF2B5EF4-FFF2-40B4-BE49-F238E27FC236}">
                    <a16:creationId xmlns:a16="http://schemas.microsoft.com/office/drawing/2014/main" id="{2B6C6C5D-6FB7-4429-9B34-B7789E72EBDD}"/>
                  </a:ext>
                </a:extLst>
              </p:cNvPr>
              <p:cNvSpPr>
                <a:spLocks noChangeArrowheads="1"/>
              </p:cNvSpPr>
              <p:nvPr/>
            </p:nvSpPr>
            <p:spPr bwMode="auto">
              <a:xfrm>
                <a:off x="3303588" y="2898775"/>
                <a:ext cx="46038" cy="42863"/>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1088239"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a:ln>
                    <a:noFill/>
                  </a:ln>
                  <a:solidFill>
                    <a:srgbClr val="000000"/>
                  </a:solidFill>
                  <a:effectLst/>
                  <a:uLnTx/>
                  <a:uFillTx/>
                  <a:latin typeface="Verdana"/>
                  <a:ea typeface="+mn-ea"/>
                  <a:cs typeface="+mn-cs"/>
                </a:endParaRPr>
              </a:p>
            </p:txBody>
          </p:sp>
          <p:sp>
            <p:nvSpPr>
              <p:cNvPr id="156" name="Freeform 193">
                <a:extLst>
                  <a:ext uri="{FF2B5EF4-FFF2-40B4-BE49-F238E27FC236}">
                    <a16:creationId xmlns:a16="http://schemas.microsoft.com/office/drawing/2014/main" id="{E8F9DD87-BFB3-422C-B156-6AE9FE408EB2}"/>
                  </a:ext>
                </a:extLst>
              </p:cNvPr>
              <p:cNvSpPr>
                <a:spLocks/>
              </p:cNvSpPr>
              <p:nvPr/>
            </p:nvSpPr>
            <p:spPr bwMode="auto">
              <a:xfrm>
                <a:off x="3378200" y="2908300"/>
                <a:ext cx="73025" cy="23813"/>
              </a:xfrm>
              <a:custGeom>
                <a:avLst/>
                <a:gdLst>
                  <a:gd name="T0" fmla="*/ 0 w 37"/>
                  <a:gd name="T1" fmla="*/ 12 h 12"/>
                  <a:gd name="T2" fmla="*/ 37 w 37"/>
                  <a:gd name="T3" fmla="*/ 12 h 12"/>
                  <a:gd name="T4" fmla="*/ 35 w 37"/>
                  <a:gd name="T5" fmla="*/ 0 h 12"/>
                  <a:gd name="T6" fmla="*/ 0 w 37"/>
                  <a:gd name="T7" fmla="*/ 0 h 12"/>
                  <a:gd name="T8" fmla="*/ 0 w 37"/>
                  <a:gd name="T9" fmla="*/ 12 h 12"/>
                </a:gdLst>
                <a:ahLst/>
                <a:cxnLst>
                  <a:cxn ang="0">
                    <a:pos x="T0" y="T1"/>
                  </a:cxn>
                  <a:cxn ang="0">
                    <a:pos x="T2" y="T3"/>
                  </a:cxn>
                  <a:cxn ang="0">
                    <a:pos x="T4" y="T5"/>
                  </a:cxn>
                  <a:cxn ang="0">
                    <a:pos x="T6" y="T7"/>
                  </a:cxn>
                  <a:cxn ang="0">
                    <a:pos x="T8" y="T9"/>
                  </a:cxn>
                </a:cxnLst>
                <a:rect l="0" t="0" r="r" b="b"/>
                <a:pathLst>
                  <a:path w="37" h="12">
                    <a:moveTo>
                      <a:pt x="0" y="12"/>
                    </a:moveTo>
                    <a:cubicBezTo>
                      <a:pt x="37" y="12"/>
                      <a:pt x="37" y="12"/>
                      <a:pt x="37" y="12"/>
                    </a:cubicBezTo>
                    <a:cubicBezTo>
                      <a:pt x="36" y="8"/>
                      <a:pt x="36" y="4"/>
                      <a:pt x="35" y="0"/>
                    </a:cubicBezTo>
                    <a:cubicBezTo>
                      <a:pt x="0" y="0"/>
                      <a:pt x="0" y="0"/>
                      <a:pt x="0" y="0"/>
                    </a:cubicBezTo>
                    <a:lnTo>
                      <a:pt x="0"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1088239"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a:ln>
                    <a:noFill/>
                  </a:ln>
                  <a:solidFill>
                    <a:srgbClr val="000000"/>
                  </a:solidFill>
                  <a:effectLst/>
                  <a:uLnTx/>
                  <a:uFillTx/>
                  <a:latin typeface="Verdana"/>
                  <a:ea typeface="+mn-ea"/>
                  <a:cs typeface="+mn-cs"/>
                </a:endParaRPr>
              </a:p>
            </p:txBody>
          </p:sp>
          <p:sp>
            <p:nvSpPr>
              <p:cNvPr id="157" name="Oval 194">
                <a:extLst>
                  <a:ext uri="{FF2B5EF4-FFF2-40B4-BE49-F238E27FC236}">
                    <a16:creationId xmlns:a16="http://schemas.microsoft.com/office/drawing/2014/main" id="{4A9CDD80-0C38-4567-90F8-E43ED4DED45E}"/>
                  </a:ext>
                </a:extLst>
              </p:cNvPr>
              <p:cNvSpPr>
                <a:spLocks noChangeArrowheads="1"/>
              </p:cNvSpPr>
              <p:nvPr/>
            </p:nvSpPr>
            <p:spPr bwMode="auto">
              <a:xfrm>
                <a:off x="3303588" y="2827338"/>
                <a:ext cx="46038" cy="4127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1088239"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a:ln>
                    <a:noFill/>
                  </a:ln>
                  <a:solidFill>
                    <a:srgbClr val="000000"/>
                  </a:solidFill>
                  <a:effectLst/>
                  <a:uLnTx/>
                  <a:uFillTx/>
                  <a:latin typeface="Verdana"/>
                  <a:ea typeface="+mn-ea"/>
                  <a:cs typeface="+mn-cs"/>
                </a:endParaRPr>
              </a:p>
            </p:txBody>
          </p:sp>
          <p:sp>
            <p:nvSpPr>
              <p:cNvPr id="158" name="Freeform 195">
                <a:extLst>
                  <a:ext uri="{FF2B5EF4-FFF2-40B4-BE49-F238E27FC236}">
                    <a16:creationId xmlns:a16="http://schemas.microsoft.com/office/drawing/2014/main" id="{7CE2E08F-86EA-4E32-90A9-9A78C9550F86}"/>
                  </a:ext>
                </a:extLst>
              </p:cNvPr>
              <p:cNvSpPr>
                <a:spLocks/>
              </p:cNvSpPr>
              <p:nvPr/>
            </p:nvSpPr>
            <p:spPr bwMode="auto">
              <a:xfrm>
                <a:off x="3378200" y="2836863"/>
                <a:ext cx="80963" cy="22225"/>
              </a:xfrm>
              <a:custGeom>
                <a:avLst/>
                <a:gdLst>
                  <a:gd name="T0" fmla="*/ 0 w 41"/>
                  <a:gd name="T1" fmla="*/ 12 h 12"/>
                  <a:gd name="T2" fmla="*/ 37 w 41"/>
                  <a:gd name="T3" fmla="*/ 12 h 12"/>
                  <a:gd name="T4" fmla="*/ 41 w 41"/>
                  <a:gd name="T5" fmla="*/ 0 h 12"/>
                  <a:gd name="T6" fmla="*/ 0 w 41"/>
                  <a:gd name="T7" fmla="*/ 0 h 12"/>
                  <a:gd name="T8" fmla="*/ 0 w 41"/>
                  <a:gd name="T9" fmla="*/ 12 h 12"/>
                </a:gdLst>
                <a:ahLst/>
                <a:cxnLst>
                  <a:cxn ang="0">
                    <a:pos x="T0" y="T1"/>
                  </a:cxn>
                  <a:cxn ang="0">
                    <a:pos x="T2" y="T3"/>
                  </a:cxn>
                  <a:cxn ang="0">
                    <a:pos x="T4" y="T5"/>
                  </a:cxn>
                  <a:cxn ang="0">
                    <a:pos x="T6" y="T7"/>
                  </a:cxn>
                  <a:cxn ang="0">
                    <a:pos x="T8" y="T9"/>
                  </a:cxn>
                </a:cxnLst>
                <a:rect l="0" t="0" r="r" b="b"/>
                <a:pathLst>
                  <a:path w="41" h="12">
                    <a:moveTo>
                      <a:pt x="0" y="12"/>
                    </a:moveTo>
                    <a:cubicBezTo>
                      <a:pt x="37" y="12"/>
                      <a:pt x="37" y="12"/>
                      <a:pt x="37" y="12"/>
                    </a:cubicBezTo>
                    <a:cubicBezTo>
                      <a:pt x="38" y="8"/>
                      <a:pt x="39" y="4"/>
                      <a:pt x="41" y="0"/>
                    </a:cubicBezTo>
                    <a:cubicBezTo>
                      <a:pt x="0" y="0"/>
                      <a:pt x="0" y="0"/>
                      <a:pt x="0" y="0"/>
                    </a:cubicBezTo>
                    <a:lnTo>
                      <a:pt x="0"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1088239"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a:ln>
                    <a:noFill/>
                  </a:ln>
                  <a:solidFill>
                    <a:srgbClr val="000000"/>
                  </a:solidFill>
                  <a:effectLst/>
                  <a:uLnTx/>
                  <a:uFillTx/>
                  <a:latin typeface="Verdana"/>
                  <a:ea typeface="+mn-ea"/>
                  <a:cs typeface="+mn-cs"/>
                </a:endParaRPr>
              </a:p>
            </p:txBody>
          </p:sp>
          <p:sp>
            <p:nvSpPr>
              <p:cNvPr id="189" name="Oval 196">
                <a:extLst>
                  <a:ext uri="{FF2B5EF4-FFF2-40B4-BE49-F238E27FC236}">
                    <a16:creationId xmlns:a16="http://schemas.microsoft.com/office/drawing/2014/main" id="{BBF33DDC-0494-4BBA-9CCE-F1EEFE96534D}"/>
                  </a:ext>
                </a:extLst>
              </p:cNvPr>
              <p:cNvSpPr>
                <a:spLocks noChangeArrowheads="1"/>
              </p:cNvSpPr>
              <p:nvPr/>
            </p:nvSpPr>
            <p:spPr bwMode="auto">
              <a:xfrm>
                <a:off x="3303588" y="2754313"/>
                <a:ext cx="46038" cy="42863"/>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1088239"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a:ln>
                    <a:noFill/>
                  </a:ln>
                  <a:solidFill>
                    <a:srgbClr val="000000"/>
                  </a:solidFill>
                  <a:effectLst/>
                  <a:uLnTx/>
                  <a:uFillTx/>
                  <a:latin typeface="Verdana"/>
                  <a:ea typeface="+mn-ea"/>
                  <a:cs typeface="+mn-cs"/>
                </a:endParaRPr>
              </a:p>
            </p:txBody>
          </p:sp>
          <p:sp>
            <p:nvSpPr>
              <p:cNvPr id="190" name="Freeform 197">
                <a:extLst>
                  <a:ext uri="{FF2B5EF4-FFF2-40B4-BE49-F238E27FC236}">
                    <a16:creationId xmlns:a16="http://schemas.microsoft.com/office/drawing/2014/main" id="{8D7313C0-38F6-442C-B49B-83B7A0D13428}"/>
                  </a:ext>
                </a:extLst>
              </p:cNvPr>
              <p:cNvSpPr>
                <a:spLocks/>
              </p:cNvSpPr>
              <p:nvPr/>
            </p:nvSpPr>
            <p:spPr bwMode="auto">
              <a:xfrm>
                <a:off x="3378200" y="2763838"/>
                <a:ext cx="134938" cy="23813"/>
              </a:xfrm>
              <a:custGeom>
                <a:avLst/>
                <a:gdLst>
                  <a:gd name="T0" fmla="*/ 0 w 69"/>
                  <a:gd name="T1" fmla="*/ 12 h 12"/>
                  <a:gd name="T2" fmla="*/ 57 w 69"/>
                  <a:gd name="T3" fmla="*/ 12 h 12"/>
                  <a:gd name="T4" fmla="*/ 69 w 69"/>
                  <a:gd name="T5" fmla="*/ 0 h 12"/>
                  <a:gd name="T6" fmla="*/ 0 w 69"/>
                  <a:gd name="T7" fmla="*/ 0 h 12"/>
                  <a:gd name="T8" fmla="*/ 0 w 69"/>
                  <a:gd name="T9" fmla="*/ 12 h 12"/>
                </a:gdLst>
                <a:ahLst/>
                <a:cxnLst>
                  <a:cxn ang="0">
                    <a:pos x="T0" y="T1"/>
                  </a:cxn>
                  <a:cxn ang="0">
                    <a:pos x="T2" y="T3"/>
                  </a:cxn>
                  <a:cxn ang="0">
                    <a:pos x="T4" y="T5"/>
                  </a:cxn>
                  <a:cxn ang="0">
                    <a:pos x="T6" y="T7"/>
                  </a:cxn>
                  <a:cxn ang="0">
                    <a:pos x="T8" y="T9"/>
                  </a:cxn>
                </a:cxnLst>
                <a:rect l="0" t="0" r="r" b="b"/>
                <a:pathLst>
                  <a:path w="69" h="12">
                    <a:moveTo>
                      <a:pt x="0" y="12"/>
                    </a:moveTo>
                    <a:cubicBezTo>
                      <a:pt x="57" y="12"/>
                      <a:pt x="57" y="12"/>
                      <a:pt x="57" y="12"/>
                    </a:cubicBezTo>
                    <a:cubicBezTo>
                      <a:pt x="61" y="7"/>
                      <a:pt x="65" y="4"/>
                      <a:pt x="69" y="0"/>
                    </a:cubicBezTo>
                    <a:cubicBezTo>
                      <a:pt x="0" y="0"/>
                      <a:pt x="0" y="0"/>
                      <a:pt x="0" y="0"/>
                    </a:cubicBezTo>
                    <a:lnTo>
                      <a:pt x="0"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1088239"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a:ln>
                    <a:noFill/>
                  </a:ln>
                  <a:solidFill>
                    <a:srgbClr val="000000"/>
                  </a:solidFill>
                  <a:effectLst/>
                  <a:uLnTx/>
                  <a:uFillTx/>
                  <a:latin typeface="Verdana"/>
                  <a:ea typeface="+mn-ea"/>
                  <a:cs typeface="+mn-cs"/>
                </a:endParaRPr>
              </a:p>
            </p:txBody>
          </p:sp>
          <p:sp>
            <p:nvSpPr>
              <p:cNvPr id="191" name="Freeform 198">
                <a:extLst>
                  <a:ext uri="{FF2B5EF4-FFF2-40B4-BE49-F238E27FC236}">
                    <a16:creationId xmlns:a16="http://schemas.microsoft.com/office/drawing/2014/main" id="{269D21AC-D0D1-466F-8749-062E13B0A4D8}"/>
                  </a:ext>
                </a:extLst>
              </p:cNvPr>
              <p:cNvSpPr>
                <a:spLocks/>
              </p:cNvSpPr>
              <p:nvPr/>
            </p:nvSpPr>
            <p:spPr bwMode="auto">
              <a:xfrm>
                <a:off x="3182938" y="2436813"/>
                <a:ext cx="477838" cy="595313"/>
              </a:xfrm>
              <a:custGeom>
                <a:avLst/>
                <a:gdLst>
                  <a:gd name="T0" fmla="*/ 152 w 244"/>
                  <a:gd name="T1" fmla="*/ 293 h 313"/>
                  <a:gd name="T2" fmla="*/ 20 w 244"/>
                  <a:gd name="T3" fmla="*/ 293 h 313"/>
                  <a:gd name="T4" fmla="*/ 20 w 244"/>
                  <a:gd name="T5" fmla="*/ 19 h 313"/>
                  <a:gd name="T6" fmla="*/ 225 w 244"/>
                  <a:gd name="T7" fmla="*/ 19 h 313"/>
                  <a:gd name="T8" fmla="*/ 225 w 244"/>
                  <a:gd name="T9" fmla="*/ 154 h 313"/>
                  <a:gd name="T10" fmla="*/ 244 w 244"/>
                  <a:gd name="T11" fmla="*/ 157 h 313"/>
                  <a:gd name="T12" fmla="*/ 244 w 244"/>
                  <a:gd name="T13" fmla="*/ 0 h 313"/>
                  <a:gd name="T14" fmla="*/ 0 w 244"/>
                  <a:gd name="T15" fmla="*/ 0 h 313"/>
                  <a:gd name="T16" fmla="*/ 0 w 244"/>
                  <a:gd name="T17" fmla="*/ 313 h 313"/>
                  <a:gd name="T18" fmla="*/ 171 w 244"/>
                  <a:gd name="T19" fmla="*/ 313 h 313"/>
                  <a:gd name="T20" fmla="*/ 152 w 244"/>
                  <a:gd name="T21" fmla="*/ 293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 h="313">
                    <a:moveTo>
                      <a:pt x="152" y="293"/>
                    </a:moveTo>
                    <a:cubicBezTo>
                      <a:pt x="20" y="293"/>
                      <a:pt x="20" y="293"/>
                      <a:pt x="20" y="293"/>
                    </a:cubicBezTo>
                    <a:cubicBezTo>
                      <a:pt x="20" y="19"/>
                      <a:pt x="20" y="19"/>
                      <a:pt x="20" y="19"/>
                    </a:cubicBezTo>
                    <a:cubicBezTo>
                      <a:pt x="225" y="19"/>
                      <a:pt x="225" y="19"/>
                      <a:pt x="225" y="19"/>
                    </a:cubicBezTo>
                    <a:cubicBezTo>
                      <a:pt x="225" y="154"/>
                      <a:pt x="225" y="154"/>
                      <a:pt x="225" y="154"/>
                    </a:cubicBezTo>
                    <a:cubicBezTo>
                      <a:pt x="231" y="154"/>
                      <a:pt x="238" y="155"/>
                      <a:pt x="244" y="157"/>
                    </a:cubicBezTo>
                    <a:cubicBezTo>
                      <a:pt x="244" y="0"/>
                      <a:pt x="244" y="0"/>
                      <a:pt x="244" y="0"/>
                    </a:cubicBezTo>
                    <a:cubicBezTo>
                      <a:pt x="0" y="0"/>
                      <a:pt x="0" y="0"/>
                      <a:pt x="0" y="0"/>
                    </a:cubicBezTo>
                    <a:cubicBezTo>
                      <a:pt x="0" y="313"/>
                      <a:pt x="0" y="313"/>
                      <a:pt x="0" y="313"/>
                    </a:cubicBezTo>
                    <a:cubicBezTo>
                      <a:pt x="171" y="313"/>
                      <a:pt x="171" y="313"/>
                      <a:pt x="171" y="313"/>
                    </a:cubicBezTo>
                    <a:cubicBezTo>
                      <a:pt x="164" y="307"/>
                      <a:pt x="158" y="301"/>
                      <a:pt x="152" y="29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1088239"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a:ln>
                    <a:noFill/>
                  </a:ln>
                  <a:solidFill>
                    <a:srgbClr val="000000"/>
                  </a:solidFill>
                  <a:effectLst/>
                  <a:uLnTx/>
                  <a:uFillTx/>
                  <a:latin typeface="Verdana"/>
                  <a:ea typeface="+mn-ea"/>
                  <a:cs typeface="+mn-cs"/>
                </a:endParaRPr>
              </a:p>
            </p:txBody>
          </p:sp>
          <p:sp>
            <p:nvSpPr>
              <p:cNvPr id="192" name="Freeform 199">
                <a:extLst>
                  <a:ext uri="{FF2B5EF4-FFF2-40B4-BE49-F238E27FC236}">
                    <a16:creationId xmlns:a16="http://schemas.microsoft.com/office/drawing/2014/main" id="{5D203540-4B49-4B81-95E8-897F543BF725}"/>
                  </a:ext>
                </a:extLst>
              </p:cNvPr>
              <p:cNvSpPr>
                <a:spLocks noEditPoints="1"/>
              </p:cNvSpPr>
              <p:nvPr/>
            </p:nvSpPr>
            <p:spPr bwMode="auto">
              <a:xfrm>
                <a:off x="3446463" y="2730500"/>
                <a:ext cx="403225" cy="392113"/>
              </a:xfrm>
              <a:custGeom>
                <a:avLst/>
                <a:gdLst>
                  <a:gd name="T0" fmla="*/ 200 w 206"/>
                  <a:gd name="T1" fmla="*/ 178 h 206"/>
                  <a:gd name="T2" fmla="*/ 159 w 206"/>
                  <a:gd name="T3" fmla="*/ 137 h 206"/>
                  <a:gd name="T4" fmla="*/ 174 w 206"/>
                  <a:gd name="T5" fmla="*/ 87 h 206"/>
                  <a:gd name="T6" fmla="*/ 109 w 206"/>
                  <a:gd name="T7" fmla="*/ 3 h 206"/>
                  <a:gd name="T8" fmla="*/ 90 w 206"/>
                  <a:gd name="T9" fmla="*/ 0 h 206"/>
                  <a:gd name="T10" fmla="*/ 87 w 206"/>
                  <a:gd name="T11" fmla="*/ 0 h 206"/>
                  <a:gd name="T12" fmla="*/ 34 w 206"/>
                  <a:gd name="T13" fmla="*/ 18 h 206"/>
                  <a:gd name="T14" fmla="*/ 22 w 206"/>
                  <a:gd name="T15" fmla="*/ 30 h 206"/>
                  <a:gd name="T16" fmla="*/ 6 w 206"/>
                  <a:gd name="T17" fmla="*/ 56 h 206"/>
                  <a:gd name="T18" fmla="*/ 2 w 206"/>
                  <a:gd name="T19" fmla="*/ 68 h 206"/>
                  <a:gd name="T20" fmla="*/ 0 w 206"/>
                  <a:gd name="T21" fmla="*/ 87 h 206"/>
                  <a:gd name="T22" fmla="*/ 0 w 206"/>
                  <a:gd name="T23" fmla="*/ 94 h 206"/>
                  <a:gd name="T24" fmla="*/ 2 w 206"/>
                  <a:gd name="T25" fmla="*/ 106 h 206"/>
                  <a:gd name="T26" fmla="*/ 17 w 206"/>
                  <a:gd name="T27" fmla="*/ 139 h 206"/>
                  <a:gd name="T28" fmla="*/ 36 w 206"/>
                  <a:gd name="T29" fmla="*/ 159 h 206"/>
                  <a:gd name="T30" fmla="*/ 87 w 206"/>
                  <a:gd name="T31" fmla="*/ 175 h 206"/>
                  <a:gd name="T32" fmla="*/ 136 w 206"/>
                  <a:gd name="T33" fmla="*/ 160 h 206"/>
                  <a:gd name="T34" fmla="*/ 177 w 206"/>
                  <a:gd name="T35" fmla="*/ 201 h 206"/>
                  <a:gd name="T36" fmla="*/ 189 w 206"/>
                  <a:gd name="T37" fmla="*/ 206 h 206"/>
                  <a:gd name="T38" fmla="*/ 200 w 206"/>
                  <a:gd name="T39" fmla="*/ 201 h 206"/>
                  <a:gd name="T40" fmla="*/ 200 w 206"/>
                  <a:gd name="T41" fmla="*/ 178 h 206"/>
                  <a:gd name="T42" fmla="*/ 87 w 206"/>
                  <a:gd name="T43" fmla="*/ 142 h 206"/>
                  <a:gd name="T44" fmla="*/ 32 w 206"/>
                  <a:gd name="T45" fmla="*/ 87 h 206"/>
                  <a:gd name="T46" fmla="*/ 87 w 206"/>
                  <a:gd name="T47" fmla="*/ 33 h 206"/>
                  <a:gd name="T48" fmla="*/ 142 w 206"/>
                  <a:gd name="T49" fmla="*/ 87 h 206"/>
                  <a:gd name="T50" fmla="*/ 131 w 206"/>
                  <a:gd name="T51" fmla="*/ 119 h 206"/>
                  <a:gd name="T52" fmla="*/ 126 w 206"/>
                  <a:gd name="T53" fmla="*/ 127 h 206"/>
                  <a:gd name="T54" fmla="*/ 119 w 206"/>
                  <a:gd name="T55" fmla="*/ 132 h 206"/>
                  <a:gd name="T56" fmla="*/ 87 w 206"/>
                  <a:gd name="T57" fmla="*/ 14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6" h="206">
                    <a:moveTo>
                      <a:pt x="200" y="178"/>
                    </a:moveTo>
                    <a:cubicBezTo>
                      <a:pt x="159" y="137"/>
                      <a:pt x="159" y="137"/>
                      <a:pt x="159" y="137"/>
                    </a:cubicBezTo>
                    <a:cubicBezTo>
                      <a:pt x="169" y="122"/>
                      <a:pt x="174" y="105"/>
                      <a:pt x="174" y="87"/>
                    </a:cubicBezTo>
                    <a:cubicBezTo>
                      <a:pt x="174" y="47"/>
                      <a:pt x="146" y="13"/>
                      <a:pt x="109" y="3"/>
                    </a:cubicBezTo>
                    <a:cubicBezTo>
                      <a:pt x="103" y="1"/>
                      <a:pt x="96" y="0"/>
                      <a:pt x="90" y="0"/>
                    </a:cubicBezTo>
                    <a:cubicBezTo>
                      <a:pt x="89" y="0"/>
                      <a:pt x="88" y="0"/>
                      <a:pt x="87" y="0"/>
                    </a:cubicBezTo>
                    <a:cubicBezTo>
                      <a:pt x="67" y="0"/>
                      <a:pt x="49" y="7"/>
                      <a:pt x="34" y="18"/>
                    </a:cubicBezTo>
                    <a:cubicBezTo>
                      <a:pt x="30" y="21"/>
                      <a:pt x="26" y="25"/>
                      <a:pt x="22" y="30"/>
                    </a:cubicBezTo>
                    <a:cubicBezTo>
                      <a:pt x="15" y="37"/>
                      <a:pt x="10" y="46"/>
                      <a:pt x="6" y="56"/>
                    </a:cubicBezTo>
                    <a:cubicBezTo>
                      <a:pt x="4" y="60"/>
                      <a:pt x="3" y="64"/>
                      <a:pt x="2" y="68"/>
                    </a:cubicBezTo>
                    <a:cubicBezTo>
                      <a:pt x="1" y="74"/>
                      <a:pt x="0" y="81"/>
                      <a:pt x="0" y="87"/>
                    </a:cubicBezTo>
                    <a:cubicBezTo>
                      <a:pt x="0" y="90"/>
                      <a:pt x="0" y="92"/>
                      <a:pt x="0" y="94"/>
                    </a:cubicBezTo>
                    <a:cubicBezTo>
                      <a:pt x="1" y="98"/>
                      <a:pt x="1" y="102"/>
                      <a:pt x="2" y="106"/>
                    </a:cubicBezTo>
                    <a:cubicBezTo>
                      <a:pt x="5" y="118"/>
                      <a:pt x="10" y="130"/>
                      <a:pt x="17" y="139"/>
                    </a:cubicBezTo>
                    <a:cubicBezTo>
                      <a:pt x="23" y="147"/>
                      <a:pt x="29" y="153"/>
                      <a:pt x="36" y="159"/>
                    </a:cubicBezTo>
                    <a:cubicBezTo>
                      <a:pt x="51" y="169"/>
                      <a:pt x="68" y="175"/>
                      <a:pt x="87" y="175"/>
                    </a:cubicBezTo>
                    <a:cubicBezTo>
                      <a:pt x="104" y="175"/>
                      <a:pt x="121" y="170"/>
                      <a:pt x="136" y="160"/>
                    </a:cubicBezTo>
                    <a:cubicBezTo>
                      <a:pt x="177" y="201"/>
                      <a:pt x="177" y="201"/>
                      <a:pt x="177" y="201"/>
                    </a:cubicBezTo>
                    <a:cubicBezTo>
                      <a:pt x="180" y="204"/>
                      <a:pt x="184" y="206"/>
                      <a:pt x="189" y="206"/>
                    </a:cubicBezTo>
                    <a:cubicBezTo>
                      <a:pt x="193" y="206"/>
                      <a:pt x="197" y="204"/>
                      <a:pt x="200" y="201"/>
                    </a:cubicBezTo>
                    <a:cubicBezTo>
                      <a:pt x="206" y="195"/>
                      <a:pt x="206" y="185"/>
                      <a:pt x="200" y="178"/>
                    </a:cubicBezTo>
                    <a:close/>
                    <a:moveTo>
                      <a:pt x="87" y="142"/>
                    </a:moveTo>
                    <a:cubicBezTo>
                      <a:pt x="57" y="142"/>
                      <a:pt x="32" y="118"/>
                      <a:pt x="32" y="87"/>
                    </a:cubicBezTo>
                    <a:cubicBezTo>
                      <a:pt x="32" y="57"/>
                      <a:pt x="57" y="33"/>
                      <a:pt x="87" y="33"/>
                    </a:cubicBezTo>
                    <a:cubicBezTo>
                      <a:pt x="117" y="33"/>
                      <a:pt x="142" y="57"/>
                      <a:pt x="142" y="87"/>
                    </a:cubicBezTo>
                    <a:cubicBezTo>
                      <a:pt x="142" y="99"/>
                      <a:pt x="138" y="110"/>
                      <a:pt x="131" y="119"/>
                    </a:cubicBezTo>
                    <a:cubicBezTo>
                      <a:pt x="126" y="127"/>
                      <a:pt x="126" y="127"/>
                      <a:pt x="126" y="127"/>
                    </a:cubicBezTo>
                    <a:cubicBezTo>
                      <a:pt x="119" y="132"/>
                      <a:pt x="119" y="132"/>
                      <a:pt x="119" y="132"/>
                    </a:cubicBezTo>
                    <a:cubicBezTo>
                      <a:pt x="109" y="139"/>
                      <a:pt x="98" y="142"/>
                      <a:pt x="87" y="14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1088239"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a:ln>
                    <a:noFill/>
                  </a:ln>
                  <a:solidFill>
                    <a:srgbClr val="000000"/>
                  </a:solidFill>
                  <a:effectLst/>
                  <a:uLnTx/>
                  <a:uFillTx/>
                  <a:latin typeface="Verdana"/>
                  <a:ea typeface="+mn-ea"/>
                  <a:cs typeface="+mn-cs"/>
                </a:endParaRPr>
              </a:p>
            </p:txBody>
          </p:sp>
        </p:grpSp>
      </p:grpSp>
      <p:grpSp>
        <p:nvGrpSpPr>
          <p:cNvPr id="203" name="Group 202">
            <a:extLst>
              <a:ext uri="{FF2B5EF4-FFF2-40B4-BE49-F238E27FC236}">
                <a16:creationId xmlns:a16="http://schemas.microsoft.com/office/drawing/2014/main" id="{F96CFDF1-8CE5-4F92-B41E-10D2F1FE3A7E}"/>
              </a:ext>
            </a:extLst>
          </p:cNvPr>
          <p:cNvGrpSpPr/>
          <p:nvPr/>
        </p:nvGrpSpPr>
        <p:grpSpPr>
          <a:xfrm flipH="1">
            <a:off x="4398005" y="2946368"/>
            <a:ext cx="529692" cy="535428"/>
            <a:chOff x="-468313" y="2263776"/>
            <a:chExt cx="439738" cy="444500"/>
          </a:xfrm>
        </p:grpSpPr>
        <p:sp>
          <p:nvSpPr>
            <p:cNvPr id="204" name="Freeform 210">
              <a:extLst>
                <a:ext uri="{FF2B5EF4-FFF2-40B4-BE49-F238E27FC236}">
                  <a16:creationId xmlns:a16="http://schemas.microsoft.com/office/drawing/2014/main" id="{E8E22F95-1ACF-4C5E-9A59-652CBF15A5CF}"/>
                </a:ext>
              </a:extLst>
            </p:cNvPr>
            <p:cNvSpPr>
              <a:spLocks/>
            </p:cNvSpPr>
            <p:nvPr/>
          </p:nvSpPr>
          <p:spPr bwMode="auto">
            <a:xfrm>
              <a:off x="-468313" y="2532063"/>
              <a:ext cx="55563" cy="176213"/>
            </a:xfrm>
            <a:custGeom>
              <a:avLst/>
              <a:gdLst>
                <a:gd name="T0" fmla="*/ 4 w 28"/>
                <a:gd name="T1" fmla="*/ 0 h 92"/>
                <a:gd name="T2" fmla="*/ 24 w 28"/>
                <a:gd name="T3" fmla="*/ 0 h 92"/>
                <a:gd name="T4" fmla="*/ 28 w 28"/>
                <a:gd name="T5" fmla="*/ 4 h 92"/>
                <a:gd name="T6" fmla="*/ 28 w 28"/>
                <a:gd name="T7" fmla="*/ 88 h 92"/>
                <a:gd name="T8" fmla="*/ 24 w 28"/>
                <a:gd name="T9" fmla="*/ 92 h 92"/>
                <a:gd name="T10" fmla="*/ 4 w 28"/>
                <a:gd name="T11" fmla="*/ 92 h 92"/>
                <a:gd name="T12" fmla="*/ 0 w 28"/>
                <a:gd name="T13" fmla="*/ 88 h 92"/>
                <a:gd name="T14" fmla="*/ 0 w 28"/>
                <a:gd name="T15" fmla="*/ 4 h 92"/>
                <a:gd name="T16" fmla="*/ 4 w 28"/>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92">
                  <a:moveTo>
                    <a:pt x="4" y="0"/>
                  </a:moveTo>
                  <a:cubicBezTo>
                    <a:pt x="24" y="0"/>
                    <a:pt x="24" y="0"/>
                    <a:pt x="24" y="0"/>
                  </a:cubicBezTo>
                  <a:cubicBezTo>
                    <a:pt x="26" y="0"/>
                    <a:pt x="28" y="2"/>
                    <a:pt x="28" y="4"/>
                  </a:cubicBezTo>
                  <a:cubicBezTo>
                    <a:pt x="28" y="88"/>
                    <a:pt x="28" y="88"/>
                    <a:pt x="28" y="88"/>
                  </a:cubicBezTo>
                  <a:cubicBezTo>
                    <a:pt x="28" y="90"/>
                    <a:pt x="26" y="92"/>
                    <a:pt x="24" y="92"/>
                  </a:cubicBezTo>
                  <a:cubicBezTo>
                    <a:pt x="4" y="92"/>
                    <a:pt x="4" y="92"/>
                    <a:pt x="4" y="92"/>
                  </a:cubicBezTo>
                  <a:cubicBezTo>
                    <a:pt x="2" y="92"/>
                    <a:pt x="0" y="90"/>
                    <a:pt x="0" y="88"/>
                  </a:cubicBezTo>
                  <a:cubicBezTo>
                    <a:pt x="0" y="4"/>
                    <a:pt x="0" y="4"/>
                    <a:pt x="0" y="4"/>
                  </a:cubicBezTo>
                  <a:cubicBezTo>
                    <a:pt x="0" y="2"/>
                    <a:pt x="2" y="0"/>
                    <a:pt x="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1088239"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a:ln>
                  <a:noFill/>
                </a:ln>
                <a:solidFill>
                  <a:srgbClr val="000000"/>
                </a:solidFill>
                <a:effectLst/>
                <a:uLnTx/>
                <a:uFillTx/>
                <a:latin typeface="Verdana"/>
                <a:ea typeface="+mn-ea"/>
                <a:cs typeface="+mn-cs"/>
              </a:endParaRPr>
            </a:p>
          </p:txBody>
        </p:sp>
        <p:sp>
          <p:nvSpPr>
            <p:cNvPr id="205" name="Freeform 211">
              <a:extLst>
                <a:ext uri="{FF2B5EF4-FFF2-40B4-BE49-F238E27FC236}">
                  <a16:creationId xmlns:a16="http://schemas.microsoft.com/office/drawing/2014/main" id="{32231B3C-7CEF-49B9-8E5D-FE2FE87547EA}"/>
                </a:ext>
              </a:extLst>
            </p:cNvPr>
            <p:cNvSpPr>
              <a:spLocks/>
            </p:cNvSpPr>
            <p:nvPr/>
          </p:nvSpPr>
          <p:spPr bwMode="auto">
            <a:xfrm>
              <a:off x="-398463" y="2547938"/>
              <a:ext cx="369888" cy="152400"/>
            </a:xfrm>
            <a:custGeom>
              <a:avLst/>
              <a:gdLst>
                <a:gd name="T0" fmla="*/ 53 w 188"/>
                <a:gd name="T1" fmla="*/ 16 h 80"/>
                <a:gd name="T2" fmla="*/ 27 w 188"/>
                <a:gd name="T3" fmla="*/ 7 h 80"/>
                <a:gd name="T4" fmla="*/ 7 w 188"/>
                <a:gd name="T5" fmla="*/ 0 h 80"/>
                <a:gd name="T6" fmla="*/ 0 w 188"/>
                <a:gd name="T7" fmla="*/ 0 h 80"/>
                <a:gd name="T8" fmla="*/ 0 w 188"/>
                <a:gd name="T9" fmla="*/ 80 h 80"/>
                <a:gd name="T10" fmla="*/ 97 w 188"/>
                <a:gd name="T11" fmla="*/ 80 h 80"/>
                <a:gd name="T12" fmla="*/ 110 w 188"/>
                <a:gd name="T13" fmla="*/ 76 h 80"/>
                <a:gd name="T14" fmla="*/ 185 w 188"/>
                <a:gd name="T15" fmla="*/ 31 h 80"/>
                <a:gd name="T16" fmla="*/ 188 w 188"/>
                <a:gd name="T17" fmla="*/ 26 h 80"/>
                <a:gd name="T18" fmla="*/ 187 w 188"/>
                <a:gd name="T19" fmla="*/ 21 h 80"/>
                <a:gd name="T20" fmla="*/ 179 w 188"/>
                <a:gd name="T21" fmla="*/ 18 h 80"/>
                <a:gd name="T22" fmla="*/ 105 w 188"/>
                <a:gd name="T23" fmla="*/ 43 h 80"/>
                <a:gd name="T24" fmla="*/ 98 w 188"/>
                <a:gd name="T25" fmla="*/ 44 h 80"/>
                <a:gd name="T26" fmla="*/ 63 w 188"/>
                <a:gd name="T27" fmla="*/ 44 h 80"/>
                <a:gd name="T28" fmla="*/ 45 w 188"/>
                <a:gd name="T29" fmla="*/ 49 h 80"/>
                <a:gd name="T30" fmla="*/ 42 w 188"/>
                <a:gd name="T31" fmla="*/ 51 h 80"/>
                <a:gd name="T32" fmla="*/ 38 w 188"/>
                <a:gd name="T33" fmla="*/ 52 h 80"/>
                <a:gd name="T34" fmla="*/ 36 w 188"/>
                <a:gd name="T35" fmla="*/ 48 h 80"/>
                <a:gd name="T36" fmla="*/ 38 w 188"/>
                <a:gd name="T37" fmla="*/ 45 h 80"/>
                <a:gd name="T38" fmla="*/ 41 w 188"/>
                <a:gd name="T39" fmla="*/ 43 h 80"/>
                <a:gd name="T40" fmla="*/ 63 w 188"/>
                <a:gd name="T41" fmla="*/ 36 h 80"/>
                <a:gd name="T42" fmla="*/ 87 w 188"/>
                <a:gd name="T43" fmla="*/ 36 h 80"/>
                <a:gd name="T44" fmla="*/ 88 w 188"/>
                <a:gd name="T45" fmla="*/ 24 h 80"/>
                <a:gd name="T46" fmla="*/ 87 w 188"/>
                <a:gd name="T47" fmla="*/ 24 h 80"/>
                <a:gd name="T48" fmla="*/ 74 w 188"/>
                <a:gd name="T49" fmla="*/ 16 h 80"/>
                <a:gd name="T50" fmla="*/ 53 w 188"/>
                <a:gd name="T51" fmla="*/ 1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8" h="80">
                  <a:moveTo>
                    <a:pt x="53" y="16"/>
                  </a:moveTo>
                  <a:cubicBezTo>
                    <a:pt x="44" y="16"/>
                    <a:pt x="35" y="13"/>
                    <a:pt x="27" y="7"/>
                  </a:cubicBezTo>
                  <a:cubicBezTo>
                    <a:pt x="22" y="3"/>
                    <a:pt x="15" y="0"/>
                    <a:pt x="7" y="0"/>
                  </a:cubicBezTo>
                  <a:cubicBezTo>
                    <a:pt x="0" y="0"/>
                    <a:pt x="0" y="0"/>
                    <a:pt x="0" y="0"/>
                  </a:cubicBezTo>
                  <a:cubicBezTo>
                    <a:pt x="0" y="80"/>
                    <a:pt x="0" y="80"/>
                    <a:pt x="0" y="80"/>
                  </a:cubicBezTo>
                  <a:cubicBezTo>
                    <a:pt x="97" y="80"/>
                    <a:pt x="97" y="80"/>
                    <a:pt x="97" y="80"/>
                  </a:cubicBezTo>
                  <a:cubicBezTo>
                    <a:pt x="102" y="80"/>
                    <a:pt x="106" y="79"/>
                    <a:pt x="110" y="76"/>
                  </a:cubicBezTo>
                  <a:cubicBezTo>
                    <a:pt x="185" y="31"/>
                    <a:pt x="185" y="31"/>
                    <a:pt x="185" y="31"/>
                  </a:cubicBezTo>
                  <a:cubicBezTo>
                    <a:pt x="186" y="30"/>
                    <a:pt x="188" y="28"/>
                    <a:pt x="188" y="26"/>
                  </a:cubicBezTo>
                  <a:cubicBezTo>
                    <a:pt x="188" y="24"/>
                    <a:pt x="188" y="22"/>
                    <a:pt x="187" y="21"/>
                  </a:cubicBezTo>
                  <a:cubicBezTo>
                    <a:pt x="185" y="18"/>
                    <a:pt x="182" y="17"/>
                    <a:pt x="179" y="18"/>
                  </a:cubicBezTo>
                  <a:cubicBezTo>
                    <a:pt x="105" y="43"/>
                    <a:pt x="105" y="43"/>
                    <a:pt x="105" y="43"/>
                  </a:cubicBezTo>
                  <a:cubicBezTo>
                    <a:pt x="103" y="44"/>
                    <a:pt x="101" y="44"/>
                    <a:pt x="98" y="44"/>
                  </a:cubicBezTo>
                  <a:cubicBezTo>
                    <a:pt x="63" y="44"/>
                    <a:pt x="63" y="44"/>
                    <a:pt x="63" y="44"/>
                  </a:cubicBezTo>
                  <a:cubicBezTo>
                    <a:pt x="57" y="44"/>
                    <a:pt x="50" y="46"/>
                    <a:pt x="45" y="49"/>
                  </a:cubicBezTo>
                  <a:cubicBezTo>
                    <a:pt x="42" y="51"/>
                    <a:pt x="42" y="51"/>
                    <a:pt x="42" y="51"/>
                  </a:cubicBezTo>
                  <a:cubicBezTo>
                    <a:pt x="41" y="52"/>
                    <a:pt x="39" y="52"/>
                    <a:pt x="38" y="52"/>
                  </a:cubicBezTo>
                  <a:cubicBezTo>
                    <a:pt x="37" y="51"/>
                    <a:pt x="36" y="50"/>
                    <a:pt x="36" y="48"/>
                  </a:cubicBezTo>
                  <a:cubicBezTo>
                    <a:pt x="36" y="47"/>
                    <a:pt x="37" y="45"/>
                    <a:pt x="38" y="45"/>
                  </a:cubicBezTo>
                  <a:cubicBezTo>
                    <a:pt x="41" y="43"/>
                    <a:pt x="41" y="43"/>
                    <a:pt x="41" y="43"/>
                  </a:cubicBezTo>
                  <a:cubicBezTo>
                    <a:pt x="47" y="38"/>
                    <a:pt x="55" y="36"/>
                    <a:pt x="63" y="36"/>
                  </a:cubicBezTo>
                  <a:cubicBezTo>
                    <a:pt x="87" y="36"/>
                    <a:pt x="87" y="36"/>
                    <a:pt x="87" y="36"/>
                  </a:cubicBezTo>
                  <a:cubicBezTo>
                    <a:pt x="90" y="33"/>
                    <a:pt x="90" y="28"/>
                    <a:pt x="88" y="24"/>
                  </a:cubicBezTo>
                  <a:cubicBezTo>
                    <a:pt x="87" y="24"/>
                    <a:pt x="87" y="24"/>
                    <a:pt x="87" y="24"/>
                  </a:cubicBezTo>
                  <a:cubicBezTo>
                    <a:pt x="85" y="19"/>
                    <a:pt x="79" y="16"/>
                    <a:pt x="74" y="16"/>
                  </a:cubicBezTo>
                  <a:lnTo>
                    <a:pt x="53"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1088239"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a:ln>
                  <a:noFill/>
                </a:ln>
                <a:solidFill>
                  <a:srgbClr val="000000"/>
                </a:solidFill>
                <a:effectLst/>
                <a:uLnTx/>
                <a:uFillTx/>
                <a:latin typeface="Verdana"/>
                <a:ea typeface="+mn-ea"/>
                <a:cs typeface="+mn-cs"/>
              </a:endParaRPr>
            </a:p>
          </p:txBody>
        </p:sp>
        <p:sp>
          <p:nvSpPr>
            <p:cNvPr id="206" name="Oval 212">
              <a:extLst>
                <a:ext uri="{FF2B5EF4-FFF2-40B4-BE49-F238E27FC236}">
                  <a16:creationId xmlns:a16="http://schemas.microsoft.com/office/drawing/2014/main" id="{BA7AEC01-70F8-4165-B478-714002006990}"/>
                </a:ext>
              </a:extLst>
            </p:cNvPr>
            <p:cNvSpPr>
              <a:spLocks noChangeArrowheads="1"/>
            </p:cNvSpPr>
            <p:nvPr/>
          </p:nvSpPr>
          <p:spPr bwMode="auto">
            <a:xfrm>
              <a:off x="-169863" y="2425701"/>
              <a:ext cx="31750" cy="30163"/>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1088239"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a:ln>
                  <a:noFill/>
                </a:ln>
                <a:solidFill>
                  <a:srgbClr val="000000"/>
                </a:solidFill>
                <a:effectLst/>
                <a:uLnTx/>
                <a:uFillTx/>
                <a:latin typeface="Verdana"/>
                <a:ea typeface="+mn-ea"/>
                <a:cs typeface="+mn-cs"/>
              </a:endParaRPr>
            </a:p>
          </p:txBody>
        </p:sp>
        <p:sp>
          <p:nvSpPr>
            <p:cNvPr id="207" name="Freeform 213">
              <a:extLst>
                <a:ext uri="{FF2B5EF4-FFF2-40B4-BE49-F238E27FC236}">
                  <a16:creationId xmlns:a16="http://schemas.microsoft.com/office/drawing/2014/main" id="{B0CAC484-649C-47F1-9D2B-1E572065BFAC}"/>
                </a:ext>
              </a:extLst>
            </p:cNvPr>
            <p:cNvSpPr>
              <a:spLocks noEditPoints="1"/>
            </p:cNvSpPr>
            <p:nvPr/>
          </p:nvSpPr>
          <p:spPr bwMode="auto">
            <a:xfrm>
              <a:off x="-241301" y="2263776"/>
              <a:ext cx="173038" cy="268288"/>
            </a:xfrm>
            <a:custGeom>
              <a:avLst/>
              <a:gdLst>
                <a:gd name="T0" fmla="*/ 8 w 88"/>
                <a:gd name="T1" fmla="*/ 104 h 140"/>
                <a:gd name="T2" fmla="*/ 0 w 88"/>
                <a:gd name="T3" fmla="*/ 104 h 140"/>
                <a:gd name="T4" fmla="*/ 0 w 88"/>
                <a:gd name="T5" fmla="*/ 116 h 140"/>
                <a:gd name="T6" fmla="*/ 8 w 88"/>
                <a:gd name="T7" fmla="*/ 116 h 140"/>
                <a:gd name="T8" fmla="*/ 12 w 88"/>
                <a:gd name="T9" fmla="*/ 120 h 140"/>
                <a:gd name="T10" fmla="*/ 8 w 88"/>
                <a:gd name="T11" fmla="*/ 124 h 140"/>
                <a:gd name="T12" fmla="*/ 0 w 88"/>
                <a:gd name="T13" fmla="*/ 124 h 140"/>
                <a:gd name="T14" fmla="*/ 20 w 88"/>
                <a:gd name="T15" fmla="*/ 140 h 140"/>
                <a:gd name="T16" fmla="*/ 68 w 88"/>
                <a:gd name="T17" fmla="*/ 140 h 140"/>
                <a:gd name="T18" fmla="*/ 87 w 88"/>
                <a:gd name="T19" fmla="*/ 124 h 140"/>
                <a:gd name="T20" fmla="*/ 80 w 88"/>
                <a:gd name="T21" fmla="*/ 124 h 140"/>
                <a:gd name="T22" fmla="*/ 76 w 88"/>
                <a:gd name="T23" fmla="*/ 120 h 140"/>
                <a:gd name="T24" fmla="*/ 80 w 88"/>
                <a:gd name="T25" fmla="*/ 116 h 140"/>
                <a:gd name="T26" fmla="*/ 88 w 88"/>
                <a:gd name="T27" fmla="*/ 116 h 140"/>
                <a:gd name="T28" fmla="*/ 88 w 88"/>
                <a:gd name="T29" fmla="*/ 104 h 140"/>
                <a:gd name="T30" fmla="*/ 80 w 88"/>
                <a:gd name="T31" fmla="*/ 104 h 140"/>
                <a:gd name="T32" fmla="*/ 76 w 88"/>
                <a:gd name="T33" fmla="*/ 100 h 140"/>
                <a:gd name="T34" fmla="*/ 80 w 88"/>
                <a:gd name="T35" fmla="*/ 96 h 140"/>
                <a:gd name="T36" fmla="*/ 88 w 88"/>
                <a:gd name="T37" fmla="*/ 96 h 140"/>
                <a:gd name="T38" fmla="*/ 88 w 88"/>
                <a:gd name="T39" fmla="*/ 84 h 140"/>
                <a:gd name="T40" fmla="*/ 80 w 88"/>
                <a:gd name="T41" fmla="*/ 84 h 140"/>
                <a:gd name="T42" fmla="*/ 76 w 88"/>
                <a:gd name="T43" fmla="*/ 80 h 140"/>
                <a:gd name="T44" fmla="*/ 80 w 88"/>
                <a:gd name="T45" fmla="*/ 76 h 140"/>
                <a:gd name="T46" fmla="*/ 88 w 88"/>
                <a:gd name="T47" fmla="*/ 76 h 140"/>
                <a:gd name="T48" fmla="*/ 88 w 88"/>
                <a:gd name="T49" fmla="*/ 64 h 140"/>
                <a:gd name="T50" fmla="*/ 84 w 88"/>
                <a:gd name="T51" fmla="*/ 64 h 140"/>
                <a:gd name="T52" fmla="*/ 84 w 88"/>
                <a:gd name="T53" fmla="*/ 40 h 140"/>
                <a:gd name="T54" fmla="*/ 44 w 88"/>
                <a:gd name="T55" fmla="*/ 0 h 140"/>
                <a:gd name="T56" fmla="*/ 4 w 88"/>
                <a:gd name="T57" fmla="*/ 40 h 140"/>
                <a:gd name="T58" fmla="*/ 4 w 88"/>
                <a:gd name="T59" fmla="*/ 64 h 140"/>
                <a:gd name="T60" fmla="*/ 0 w 88"/>
                <a:gd name="T61" fmla="*/ 64 h 140"/>
                <a:gd name="T62" fmla="*/ 0 w 88"/>
                <a:gd name="T63" fmla="*/ 76 h 140"/>
                <a:gd name="T64" fmla="*/ 8 w 88"/>
                <a:gd name="T65" fmla="*/ 76 h 140"/>
                <a:gd name="T66" fmla="*/ 12 w 88"/>
                <a:gd name="T67" fmla="*/ 80 h 140"/>
                <a:gd name="T68" fmla="*/ 8 w 88"/>
                <a:gd name="T69" fmla="*/ 84 h 140"/>
                <a:gd name="T70" fmla="*/ 0 w 88"/>
                <a:gd name="T71" fmla="*/ 84 h 140"/>
                <a:gd name="T72" fmla="*/ 0 w 88"/>
                <a:gd name="T73" fmla="*/ 96 h 140"/>
                <a:gd name="T74" fmla="*/ 8 w 88"/>
                <a:gd name="T75" fmla="*/ 96 h 140"/>
                <a:gd name="T76" fmla="*/ 12 w 88"/>
                <a:gd name="T77" fmla="*/ 100 h 140"/>
                <a:gd name="T78" fmla="*/ 8 w 88"/>
                <a:gd name="T79" fmla="*/ 104 h 140"/>
                <a:gd name="T80" fmla="*/ 48 w 88"/>
                <a:gd name="T81" fmla="*/ 107 h 140"/>
                <a:gd name="T82" fmla="*/ 48 w 88"/>
                <a:gd name="T83" fmla="*/ 116 h 140"/>
                <a:gd name="T84" fmla="*/ 44 w 88"/>
                <a:gd name="T85" fmla="*/ 120 h 140"/>
                <a:gd name="T86" fmla="*/ 40 w 88"/>
                <a:gd name="T87" fmla="*/ 116 h 140"/>
                <a:gd name="T88" fmla="*/ 40 w 88"/>
                <a:gd name="T89" fmla="*/ 107 h 140"/>
                <a:gd name="T90" fmla="*/ 28 w 88"/>
                <a:gd name="T91" fmla="*/ 90 h 140"/>
                <a:gd name="T92" fmla="*/ 44 w 88"/>
                <a:gd name="T93" fmla="*/ 76 h 140"/>
                <a:gd name="T94" fmla="*/ 60 w 88"/>
                <a:gd name="T95" fmla="*/ 90 h 140"/>
                <a:gd name="T96" fmla="*/ 48 w 88"/>
                <a:gd name="T97" fmla="*/ 107 h 140"/>
                <a:gd name="T98" fmla="*/ 12 w 88"/>
                <a:gd name="T99" fmla="*/ 40 h 140"/>
                <a:gd name="T100" fmla="*/ 44 w 88"/>
                <a:gd name="T101" fmla="*/ 8 h 140"/>
                <a:gd name="T102" fmla="*/ 76 w 88"/>
                <a:gd name="T103" fmla="*/ 40 h 140"/>
                <a:gd name="T104" fmla="*/ 76 w 88"/>
                <a:gd name="T105" fmla="*/ 64 h 140"/>
                <a:gd name="T106" fmla="*/ 12 w 88"/>
                <a:gd name="T107" fmla="*/ 64 h 140"/>
                <a:gd name="T108" fmla="*/ 12 w 88"/>
                <a:gd name="T109" fmla="*/ 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8" h="140">
                  <a:moveTo>
                    <a:pt x="8" y="104"/>
                  </a:moveTo>
                  <a:cubicBezTo>
                    <a:pt x="0" y="104"/>
                    <a:pt x="0" y="104"/>
                    <a:pt x="0" y="104"/>
                  </a:cubicBezTo>
                  <a:cubicBezTo>
                    <a:pt x="0" y="116"/>
                    <a:pt x="0" y="116"/>
                    <a:pt x="0" y="116"/>
                  </a:cubicBezTo>
                  <a:cubicBezTo>
                    <a:pt x="8" y="116"/>
                    <a:pt x="8" y="116"/>
                    <a:pt x="8" y="116"/>
                  </a:cubicBezTo>
                  <a:cubicBezTo>
                    <a:pt x="10" y="116"/>
                    <a:pt x="12" y="118"/>
                    <a:pt x="12" y="120"/>
                  </a:cubicBezTo>
                  <a:cubicBezTo>
                    <a:pt x="12" y="122"/>
                    <a:pt x="10" y="124"/>
                    <a:pt x="8" y="124"/>
                  </a:cubicBezTo>
                  <a:cubicBezTo>
                    <a:pt x="0" y="124"/>
                    <a:pt x="0" y="124"/>
                    <a:pt x="0" y="124"/>
                  </a:cubicBezTo>
                  <a:cubicBezTo>
                    <a:pt x="2" y="133"/>
                    <a:pt x="10" y="140"/>
                    <a:pt x="20" y="140"/>
                  </a:cubicBezTo>
                  <a:cubicBezTo>
                    <a:pt x="68" y="140"/>
                    <a:pt x="68" y="140"/>
                    <a:pt x="68" y="140"/>
                  </a:cubicBezTo>
                  <a:cubicBezTo>
                    <a:pt x="77" y="140"/>
                    <a:pt x="86" y="133"/>
                    <a:pt x="87" y="124"/>
                  </a:cubicBezTo>
                  <a:cubicBezTo>
                    <a:pt x="80" y="124"/>
                    <a:pt x="80" y="124"/>
                    <a:pt x="80" y="124"/>
                  </a:cubicBezTo>
                  <a:cubicBezTo>
                    <a:pt x="78" y="124"/>
                    <a:pt x="76" y="122"/>
                    <a:pt x="76" y="120"/>
                  </a:cubicBezTo>
                  <a:cubicBezTo>
                    <a:pt x="76" y="118"/>
                    <a:pt x="78" y="116"/>
                    <a:pt x="80" y="116"/>
                  </a:cubicBezTo>
                  <a:cubicBezTo>
                    <a:pt x="88" y="116"/>
                    <a:pt x="88" y="116"/>
                    <a:pt x="88" y="116"/>
                  </a:cubicBezTo>
                  <a:cubicBezTo>
                    <a:pt x="88" y="104"/>
                    <a:pt x="88" y="104"/>
                    <a:pt x="88" y="104"/>
                  </a:cubicBezTo>
                  <a:cubicBezTo>
                    <a:pt x="80" y="104"/>
                    <a:pt x="80" y="104"/>
                    <a:pt x="80" y="104"/>
                  </a:cubicBezTo>
                  <a:cubicBezTo>
                    <a:pt x="78" y="104"/>
                    <a:pt x="76" y="102"/>
                    <a:pt x="76" y="100"/>
                  </a:cubicBezTo>
                  <a:cubicBezTo>
                    <a:pt x="76" y="98"/>
                    <a:pt x="78" y="96"/>
                    <a:pt x="80" y="96"/>
                  </a:cubicBezTo>
                  <a:cubicBezTo>
                    <a:pt x="88" y="96"/>
                    <a:pt x="88" y="96"/>
                    <a:pt x="88" y="96"/>
                  </a:cubicBezTo>
                  <a:cubicBezTo>
                    <a:pt x="88" y="84"/>
                    <a:pt x="88" y="84"/>
                    <a:pt x="88" y="84"/>
                  </a:cubicBezTo>
                  <a:cubicBezTo>
                    <a:pt x="80" y="84"/>
                    <a:pt x="80" y="84"/>
                    <a:pt x="80" y="84"/>
                  </a:cubicBezTo>
                  <a:cubicBezTo>
                    <a:pt x="78" y="84"/>
                    <a:pt x="76" y="82"/>
                    <a:pt x="76" y="80"/>
                  </a:cubicBezTo>
                  <a:cubicBezTo>
                    <a:pt x="76" y="78"/>
                    <a:pt x="78" y="76"/>
                    <a:pt x="80" y="76"/>
                  </a:cubicBezTo>
                  <a:cubicBezTo>
                    <a:pt x="88" y="76"/>
                    <a:pt x="88" y="76"/>
                    <a:pt x="88" y="76"/>
                  </a:cubicBezTo>
                  <a:cubicBezTo>
                    <a:pt x="88" y="64"/>
                    <a:pt x="88" y="64"/>
                    <a:pt x="88" y="64"/>
                  </a:cubicBezTo>
                  <a:cubicBezTo>
                    <a:pt x="84" y="64"/>
                    <a:pt x="84" y="64"/>
                    <a:pt x="84" y="64"/>
                  </a:cubicBezTo>
                  <a:cubicBezTo>
                    <a:pt x="84" y="40"/>
                    <a:pt x="84" y="40"/>
                    <a:pt x="84" y="40"/>
                  </a:cubicBezTo>
                  <a:cubicBezTo>
                    <a:pt x="84" y="18"/>
                    <a:pt x="66" y="0"/>
                    <a:pt x="44" y="0"/>
                  </a:cubicBezTo>
                  <a:cubicBezTo>
                    <a:pt x="22" y="0"/>
                    <a:pt x="4" y="18"/>
                    <a:pt x="4" y="40"/>
                  </a:cubicBezTo>
                  <a:cubicBezTo>
                    <a:pt x="4" y="64"/>
                    <a:pt x="4" y="64"/>
                    <a:pt x="4" y="64"/>
                  </a:cubicBezTo>
                  <a:cubicBezTo>
                    <a:pt x="0" y="64"/>
                    <a:pt x="0" y="64"/>
                    <a:pt x="0" y="64"/>
                  </a:cubicBezTo>
                  <a:cubicBezTo>
                    <a:pt x="0" y="76"/>
                    <a:pt x="0" y="76"/>
                    <a:pt x="0" y="76"/>
                  </a:cubicBezTo>
                  <a:cubicBezTo>
                    <a:pt x="8" y="76"/>
                    <a:pt x="8" y="76"/>
                    <a:pt x="8" y="76"/>
                  </a:cubicBezTo>
                  <a:cubicBezTo>
                    <a:pt x="10" y="76"/>
                    <a:pt x="12" y="78"/>
                    <a:pt x="12" y="80"/>
                  </a:cubicBezTo>
                  <a:cubicBezTo>
                    <a:pt x="12" y="82"/>
                    <a:pt x="10" y="84"/>
                    <a:pt x="8" y="84"/>
                  </a:cubicBezTo>
                  <a:cubicBezTo>
                    <a:pt x="0" y="84"/>
                    <a:pt x="0" y="84"/>
                    <a:pt x="0" y="84"/>
                  </a:cubicBezTo>
                  <a:cubicBezTo>
                    <a:pt x="0" y="96"/>
                    <a:pt x="0" y="96"/>
                    <a:pt x="0" y="96"/>
                  </a:cubicBezTo>
                  <a:cubicBezTo>
                    <a:pt x="8" y="96"/>
                    <a:pt x="8" y="96"/>
                    <a:pt x="8" y="96"/>
                  </a:cubicBezTo>
                  <a:cubicBezTo>
                    <a:pt x="10" y="96"/>
                    <a:pt x="12" y="98"/>
                    <a:pt x="12" y="100"/>
                  </a:cubicBezTo>
                  <a:cubicBezTo>
                    <a:pt x="12" y="102"/>
                    <a:pt x="10" y="104"/>
                    <a:pt x="8" y="104"/>
                  </a:cubicBezTo>
                  <a:close/>
                  <a:moveTo>
                    <a:pt x="48" y="107"/>
                  </a:moveTo>
                  <a:cubicBezTo>
                    <a:pt x="48" y="116"/>
                    <a:pt x="48" y="116"/>
                    <a:pt x="48" y="116"/>
                  </a:cubicBezTo>
                  <a:cubicBezTo>
                    <a:pt x="48" y="118"/>
                    <a:pt x="46" y="120"/>
                    <a:pt x="44" y="120"/>
                  </a:cubicBezTo>
                  <a:cubicBezTo>
                    <a:pt x="42" y="120"/>
                    <a:pt x="40" y="118"/>
                    <a:pt x="40" y="116"/>
                  </a:cubicBezTo>
                  <a:cubicBezTo>
                    <a:pt x="40" y="107"/>
                    <a:pt x="40" y="107"/>
                    <a:pt x="40" y="107"/>
                  </a:cubicBezTo>
                  <a:cubicBezTo>
                    <a:pt x="32" y="105"/>
                    <a:pt x="27" y="98"/>
                    <a:pt x="28" y="90"/>
                  </a:cubicBezTo>
                  <a:cubicBezTo>
                    <a:pt x="29" y="82"/>
                    <a:pt x="36" y="76"/>
                    <a:pt x="44" y="76"/>
                  </a:cubicBezTo>
                  <a:cubicBezTo>
                    <a:pt x="52" y="76"/>
                    <a:pt x="59" y="82"/>
                    <a:pt x="60" y="90"/>
                  </a:cubicBezTo>
                  <a:cubicBezTo>
                    <a:pt x="61" y="98"/>
                    <a:pt x="56" y="105"/>
                    <a:pt x="48" y="107"/>
                  </a:cubicBezTo>
                  <a:close/>
                  <a:moveTo>
                    <a:pt x="12" y="40"/>
                  </a:moveTo>
                  <a:cubicBezTo>
                    <a:pt x="12" y="22"/>
                    <a:pt x="26" y="8"/>
                    <a:pt x="44" y="8"/>
                  </a:cubicBezTo>
                  <a:cubicBezTo>
                    <a:pt x="62" y="8"/>
                    <a:pt x="76" y="22"/>
                    <a:pt x="76" y="40"/>
                  </a:cubicBezTo>
                  <a:cubicBezTo>
                    <a:pt x="76" y="64"/>
                    <a:pt x="76" y="64"/>
                    <a:pt x="76" y="64"/>
                  </a:cubicBezTo>
                  <a:cubicBezTo>
                    <a:pt x="12" y="64"/>
                    <a:pt x="12" y="64"/>
                    <a:pt x="12" y="64"/>
                  </a:cubicBezTo>
                  <a:lnTo>
                    <a:pt x="12" y="4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1088239"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a:ln>
                  <a:noFill/>
                </a:ln>
                <a:solidFill>
                  <a:srgbClr val="000000"/>
                </a:solidFill>
                <a:effectLst/>
                <a:uLnTx/>
                <a:uFillTx/>
                <a:latin typeface="Verdana"/>
                <a:ea typeface="+mn-ea"/>
                <a:cs typeface="+mn-cs"/>
              </a:endParaRPr>
            </a:p>
          </p:txBody>
        </p:sp>
      </p:grpSp>
    </p:spTree>
    <p:extLst>
      <p:ext uri="{BB962C8B-B14F-4D97-AF65-F5344CB8AC3E}">
        <p14:creationId xmlns:p14="http://schemas.microsoft.com/office/powerpoint/2010/main" val="3958296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itle 1">
            <a:extLst>
              <a:ext uri="{FF2B5EF4-FFF2-40B4-BE49-F238E27FC236}">
                <a16:creationId xmlns:a16="http://schemas.microsoft.com/office/drawing/2014/main" id="{925403BA-28E5-4F34-9D68-87C4D0AE87C6}"/>
              </a:ext>
            </a:extLst>
          </p:cNvPr>
          <p:cNvSpPr txBox="1">
            <a:spLocks/>
          </p:cNvSpPr>
          <p:nvPr/>
        </p:nvSpPr>
        <p:spPr>
          <a:xfrm>
            <a:off x="341745" y="515310"/>
            <a:ext cx="11125236" cy="512171"/>
          </a:xfrm>
          <a:prstGeom prst="rect">
            <a:avLst/>
          </a:prstGeom>
        </p:spPr>
        <p:txBody>
          <a:bodyPr vert="horz" lIns="0" tIns="0" rIns="0" bIns="0" rtlCol="0" anchor="t">
            <a:normAutofit/>
          </a:bodyPr>
          <a:lstStyle>
            <a:lvl1pPr algn="l" defTabSz="685800" rtl="0" eaLnBrk="1" latinLnBrk="0" hangingPunct="1">
              <a:lnSpc>
                <a:spcPct val="90000"/>
              </a:lnSpc>
              <a:spcBef>
                <a:spcPct val="0"/>
              </a:spcBef>
              <a:buNone/>
              <a:defRPr sz="1950" kern="1200">
                <a:solidFill>
                  <a:schemeClr val="tx2"/>
                </a:solidFill>
                <a:latin typeface="+mj-lt"/>
                <a:ea typeface="+mj-ea"/>
                <a:cs typeface="+mj-cs"/>
              </a:defRPr>
            </a:lvl1pPr>
          </a:lstStyle>
          <a:p>
            <a:r>
              <a:rPr lang="en-US" sz="2600" dirty="0"/>
              <a:t>Key Testing Solution Approach</a:t>
            </a:r>
          </a:p>
        </p:txBody>
      </p:sp>
      <p:sp>
        <p:nvSpPr>
          <p:cNvPr id="99" name="Rounded Rectangle 66">
            <a:extLst>
              <a:ext uri="{FF2B5EF4-FFF2-40B4-BE49-F238E27FC236}">
                <a16:creationId xmlns:a16="http://schemas.microsoft.com/office/drawing/2014/main" id="{F41EF2D2-0430-4BBD-B8EA-DD53F66A700D}"/>
              </a:ext>
            </a:extLst>
          </p:cNvPr>
          <p:cNvSpPr/>
          <p:nvPr/>
        </p:nvSpPr>
        <p:spPr bwMode="auto">
          <a:xfrm>
            <a:off x="3055472" y="2161781"/>
            <a:ext cx="6599420" cy="3850944"/>
          </a:xfrm>
          <a:prstGeom prst="roundRect">
            <a:avLst>
              <a:gd name="adj" fmla="val 2501"/>
            </a:avLst>
          </a:prstGeom>
          <a:solidFill>
            <a:sysClr val="window" lastClr="FFFFFF"/>
          </a:solidFill>
          <a:ln w="3175" cap="flat" cmpd="sng" algn="ctr">
            <a:solidFill>
              <a:srgbClr val="0070C0"/>
            </a:solid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en-US" sz="1900" b="1" i="0" u="none" strike="noStrike" kern="0" cap="none" spc="0" normalizeH="0" baseline="0" noProof="0" dirty="0">
              <a:ln>
                <a:noFill/>
              </a:ln>
              <a:solidFill>
                <a:srgbClr val="00234B"/>
              </a:solidFill>
              <a:effectLst/>
              <a:uLnTx/>
              <a:uFillTx/>
              <a:latin typeface="Verdana"/>
              <a:ea typeface="+mn-ea"/>
              <a:cs typeface="+mn-cs"/>
            </a:endParaRPr>
          </a:p>
        </p:txBody>
      </p:sp>
      <p:sp>
        <p:nvSpPr>
          <p:cNvPr id="100" name="Rectangle 99">
            <a:extLst>
              <a:ext uri="{FF2B5EF4-FFF2-40B4-BE49-F238E27FC236}">
                <a16:creationId xmlns:a16="http://schemas.microsoft.com/office/drawing/2014/main" id="{81686476-5D02-4CF9-A5B6-9697B0CEA184}"/>
              </a:ext>
            </a:extLst>
          </p:cNvPr>
          <p:cNvSpPr/>
          <p:nvPr/>
        </p:nvSpPr>
        <p:spPr>
          <a:xfrm>
            <a:off x="3221461" y="2445702"/>
            <a:ext cx="1174225" cy="640080"/>
          </a:xfrm>
          <a:prstGeom prst="rect">
            <a:avLst/>
          </a:prstGeom>
          <a:solidFill>
            <a:srgbClr val="00A0D6"/>
          </a:solidFill>
          <a:ln w="12700">
            <a:solidFill>
              <a:sysClr val="window" lastClr="FFFFFF"/>
            </a:solidFill>
          </a:ln>
          <a:effectLst>
            <a:outerShdw blurRad="50800" dist="38100" dir="5400000" algn="t" rotWithShape="0">
              <a:prstClr val="black">
                <a:alpha val="40000"/>
              </a:prstClr>
            </a:outerShdw>
          </a:effectLst>
        </p:spPr>
        <p:txBody>
          <a:bodyPr spcFirstLastPara="0" vert="horz" wrap="square" lIns="113792" tIns="65024" rIns="113792" bIns="65024"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en-GB" sz="1200" b="1" i="0" u="none" strike="noStrike" kern="0" cap="none" spc="0" normalizeH="0" baseline="0" noProof="0" dirty="0">
                <a:ln>
                  <a:noFill/>
                </a:ln>
                <a:solidFill>
                  <a:prstClr val="white"/>
                </a:solidFill>
                <a:effectLst/>
                <a:uLnTx/>
                <a:uFillTx/>
                <a:latin typeface="Verdana"/>
                <a:ea typeface="+mn-ea"/>
                <a:cs typeface="+mn-cs"/>
              </a:rPr>
              <a:t>Optimize</a:t>
            </a:r>
          </a:p>
        </p:txBody>
      </p:sp>
      <p:sp>
        <p:nvSpPr>
          <p:cNvPr id="101" name="Rectangle 100">
            <a:extLst>
              <a:ext uri="{FF2B5EF4-FFF2-40B4-BE49-F238E27FC236}">
                <a16:creationId xmlns:a16="http://schemas.microsoft.com/office/drawing/2014/main" id="{E2B316F5-98D7-4294-A382-EC3F42FC3499}"/>
              </a:ext>
            </a:extLst>
          </p:cNvPr>
          <p:cNvSpPr/>
          <p:nvPr/>
        </p:nvSpPr>
        <p:spPr>
          <a:xfrm>
            <a:off x="3250604" y="3801970"/>
            <a:ext cx="1109228" cy="640080"/>
          </a:xfrm>
          <a:prstGeom prst="rect">
            <a:avLst/>
          </a:prstGeom>
          <a:solidFill>
            <a:srgbClr val="00A0D6"/>
          </a:solidFill>
          <a:ln w="12700">
            <a:solidFill>
              <a:sysClr val="window" lastClr="FFFFFF"/>
            </a:solidFill>
          </a:ln>
          <a:effectLst>
            <a:outerShdw blurRad="50800" dist="38100" dir="5400000" algn="t" rotWithShape="0">
              <a:prstClr val="black">
                <a:alpha val="40000"/>
              </a:prstClr>
            </a:outerShdw>
          </a:effectLst>
        </p:spPr>
        <p:txBody>
          <a:bodyPr spcFirstLastPara="0" vert="horz" wrap="square" lIns="113792" tIns="65024" rIns="113792" bIns="65024"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en-GB" sz="1100" b="1" i="0" u="none" strike="noStrike" kern="0" cap="none" spc="0" normalizeH="0" baseline="0" noProof="0" dirty="0">
                <a:ln>
                  <a:noFill/>
                </a:ln>
                <a:solidFill>
                  <a:prstClr val="white"/>
                </a:solidFill>
                <a:effectLst/>
                <a:uLnTx/>
                <a:uFillTx/>
                <a:latin typeface="Verdana"/>
                <a:ea typeface="+mn-ea"/>
                <a:cs typeface="+mn-cs"/>
              </a:rPr>
              <a:t>Enhance</a:t>
            </a:r>
          </a:p>
        </p:txBody>
      </p:sp>
      <p:sp>
        <p:nvSpPr>
          <p:cNvPr id="109" name="Rectangle 108">
            <a:extLst>
              <a:ext uri="{FF2B5EF4-FFF2-40B4-BE49-F238E27FC236}">
                <a16:creationId xmlns:a16="http://schemas.microsoft.com/office/drawing/2014/main" id="{E89028CA-968A-4DD2-B797-B59A1A903E78}"/>
              </a:ext>
            </a:extLst>
          </p:cNvPr>
          <p:cNvSpPr/>
          <p:nvPr/>
        </p:nvSpPr>
        <p:spPr>
          <a:xfrm>
            <a:off x="3250604" y="5148642"/>
            <a:ext cx="1122613" cy="640080"/>
          </a:xfrm>
          <a:prstGeom prst="rect">
            <a:avLst/>
          </a:prstGeom>
          <a:solidFill>
            <a:srgbClr val="00A0D6"/>
          </a:solidFill>
          <a:ln w="12700">
            <a:solidFill>
              <a:sysClr val="window" lastClr="FFFFFF"/>
            </a:solidFill>
          </a:ln>
          <a:effectLst>
            <a:outerShdw blurRad="50800" dist="38100" dir="5400000" algn="t" rotWithShape="0">
              <a:prstClr val="black">
                <a:alpha val="40000"/>
              </a:prstClr>
            </a:outerShdw>
          </a:effectLst>
        </p:spPr>
        <p:txBody>
          <a:bodyPr spcFirstLastPara="0" vert="horz" wrap="square" lIns="113792" tIns="65024" rIns="113792" bIns="65024"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r>
              <a:rPr kumimoji="0" lang="en-GB" sz="1200" b="1" i="0" u="none" strike="noStrike" kern="0" cap="none" spc="0" normalizeH="0" baseline="0" noProof="0" dirty="0">
                <a:ln>
                  <a:noFill/>
                </a:ln>
                <a:solidFill>
                  <a:prstClr val="white"/>
                </a:solidFill>
                <a:effectLst/>
                <a:uLnTx/>
                <a:uFillTx/>
                <a:latin typeface="Verdana"/>
                <a:ea typeface="+mn-ea"/>
                <a:cs typeface="+mn-cs"/>
              </a:rPr>
              <a:t>Transform</a:t>
            </a:r>
          </a:p>
        </p:txBody>
      </p:sp>
      <p:cxnSp>
        <p:nvCxnSpPr>
          <p:cNvPr id="110" name="Straight Connector 109">
            <a:extLst>
              <a:ext uri="{FF2B5EF4-FFF2-40B4-BE49-F238E27FC236}">
                <a16:creationId xmlns:a16="http://schemas.microsoft.com/office/drawing/2014/main" id="{DE19E04F-EF44-4E05-B7A7-6EE42CC1A5E0}"/>
              </a:ext>
            </a:extLst>
          </p:cNvPr>
          <p:cNvCxnSpPr>
            <a:cxnSpLocks/>
          </p:cNvCxnSpPr>
          <p:nvPr/>
        </p:nvCxnSpPr>
        <p:spPr>
          <a:xfrm>
            <a:off x="3096285" y="1600476"/>
            <a:ext cx="1549230" cy="0"/>
          </a:xfrm>
          <a:prstGeom prst="line">
            <a:avLst/>
          </a:prstGeom>
          <a:noFill/>
          <a:ln w="34925" cap="flat" cmpd="sng" algn="ctr">
            <a:solidFill>
              <a:srgbClr val="92D050"/>
            </a:solidFill>
            <a:prstDash val="solid"/>
          </a:ln>
          <a:effectLst/>
        </p:spPr>
      </p:cxnSp>
      <p:cxnSp>
        <p:nvCxnSpPr>
          <p:cNvPr id="111" name="Straight Connector 110">
            <a:extLst>
              <a:ext uri="{FF2B5EF4-FFF2-40B4-BE49-F238E27FC236}">
                <a16:creationId xmlns:a16="http://schemas.microsoft.com/office/drawing/2014/main" id="{4EDFE8B5-ADD3-483D-99AF-1AE31F1933CE}"/>
              </a:ext>
            </a:extLst>
          </p:cNvPr>
          <p:cNvCxnSpPr>
            <a:cxnSpLocks/>
          </p:cNvCxnSpPr>
          <p:nvPr/>
        </p:nvCxnSpPr>
        <p:spPr>
          <a:xfrm>
            <a:off x="4696417" y="1607898"/>
            <a:ext cx="5293323" cy="0"/>
          </a:xfrm>
          <a:prstGeom prst="line">
            <a:avLst/>
          </a:prstGeom>
          <a:noFill/>
          <a:ln w="34925" cap="flat" cmpd="sng" algn="ctr">
            <a:solidFill>
              <a:srgbClr val="92D050"/>
            </a:solidFill>
            <a:prstDash val="solid"/>
          </a:ln>
          <a:effectLst/>
        </p:spPr>
      </p:cxnSp>
      <p:sp>
        <p:nvSpPr>
          <p:cNvPr id="112" name="AutoShape 120">
            <a:extLst>
              <a:ext uri="{FF2B5EF4-FFF2-40B4-BE49-F238E27FC236}">
                <a16:creationId xmlns:a16="http://schemas.microsoft.com/office/drawing/2014/main" id="{3893F3DB-8FCA-4DBA-9B49-7BC3C4CF6CEF}"/>
              </a:ext>
            </a:extLst>
          </p:cNvPr>
          <p:cNvSpPr>
            <a:spLocks noChangeArrowheads="1"/>
          </p:cNvSpPr>
          <p:nvPr/>
        </p:nvSpPr>
        <p:spPr bwMode="auto">
          <a:xfrm>
            <a:off x="4672030" y="2054551"/>
            <a:ext cx="5516544" cy="4105254"/>
          </a:xfrm>
          <a:prstGeom prst="roundRect">
            <a:avLst>
              <a:gd name="adj" fmla="val 5111"/>
            </a:avLst>
          </a:prstGeom>
          <a:gradFill rotWithShape="1">
            <a:gsLst>
              <a:gs pos="0">
                <a:srgbClr val="EAEAEA">
                  <a:gamma/>
                  <a:tint val="50980"/>
                  <a:invGamma/>
                </a:srgbClr>
              </a:gs>
              <a:gs pos="100000">
                <a:srgbClr val="EAEAEA"/>
              </a:gs>
            </a:gsLst>
            <a:lin ang="5400000" scaled="1"/>
          </a:gradFill>
          <a:ln w="19050">
            <a:solidFill>
              <a:sysClr val="window" lastClr="FFFFFF">
                <a:alpha val="0"/>
              </a:sysClr>
            </a:solidFill>
            <a:round/>
            <a:headEnd/>
            <a:tailEnd/>
          </a:ln>
          <a:effectLst>
            <a:outerShdw dist="107763" dir="2700000" algn="ctr" rotWithShape="0">
              <a:srgbClr val="808080">
                <a:alpha val="50000"/>
              </a:srgbClr>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black"/>
                </a:solidFill>
                <a:effectLst/>
                <a:uLnTx/>
                <a:uFillTx/>
                <a:latin typeface="Verdana"/>
                <a:ea typeface="Segoe UI" pitchFamily="34" charset="0"/>
                <a:cs typeface="Calibri" pitchFamily="34" charset="0"/>
              </a:rPr>
              <a:t>               </a:t>
            </a:r>
          </a:p>
        </p:txBody>
      </p:sp>
      <p:sp>
        <p:nvSpPr>
          <p:cNvPr id="113" name="Line 17">
            <a:extLst>
              <a:ext uri="{FF2B5EF4-FFF2-40B4-BE49-F238E27FC236}">
                <a16:creationId xmlns:a16="http://schemas.microsoft.com/office/drawing/2014/main" id="{E371F4B7-62EF-45CF-B60F-87DAAB912383}"/>
              </a:ext>
            </a:extLst>
          </p:cNvPr>
          <p:cNvSpPr>
            <a:spLocks noChangeShapeType="1"/>
          </p:cNvSpPr>
          <p:nvPr/>
        </p:nvSpPr>
        <p:spPr bwMode="auto">
          <a:xfrm flipV="1">
            <a:off x="3055471" y="3483557"/>
            <a:ext cx="6934269" cy="0"/>
          </a:xfrm>
          <a:prstGeom prst="line">
            <a:avLst/>
          </a:prstGeom>
          <a:noFill/>
          <a:ln w="12700">
            <a:solidFill>
              <a:sysClr val="window" lastClr="FFFFFF">
                <a:lumMod val="85000"/>
              </a:sys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prstClr val="black"/>
              </a:solidFill>
              <a:effectLst/>
              <a:uLnTx/>
              <a:uFillTx/>
              <a:latin typeface="Verdana"/>
              <a:ea typeface="Segoe UI" pitchFamily="34" charset="0"/>
              <a:cs typeface="Calibri" pitchFamily="34" charset="0"/>
            </a:endParaRPr>
          </a:p>
        </p:txBody>
      </p:sp>
      <p:sp>
        <p:nvSpPr>
          <p:cNvPr id="114" name="Line 17">
            <a:extLst>
              <a:ext uri="{FF2B5EF4-FFF2-40B4-BE49-F238E27FC236}">
                <a16:creationId xmlns:a16="http://schemas.microsoft.com/office/drawing/2014/main" id="{5E963F5C-C256-4359-BD92-2794932ECD50}"/>
              </a:ext>
            </a:extLst>
          </p:cNvPr>
          <p:cNvSpPr>
            <a:spLocks noChangeShapeType="1"/>
          </p:cNvSpPr>
          <p:nvPr/>
        </p:nvSpPr>
        <p:spPr bwMode="auto">
          <a:xfrm flipV="1">
            <a:off x="3055470" y="4839844"/>
            <a:ext cx="6599421" cy="0"/>
          </a:xfrm>
          <a:prstGeom prst="line">
            <a:avLst/>
          </a:prstGeom>
          <a:noFill/>
          <a:ln w="12700">
            <a:solidFill>
              <a:sysClr val="window" lastClr="FFFFFF">
                <a:lumMod val="85000"/>
              </a:sys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prstClr val="black"/>
              </a:solidFill>
              <a:effectLst/>
              <a:uLnTx/>
              <a:uFillTx/>
              <a:latin typeface="Verdana"/>
              <a:ea typeface="Segoe UI" pitchFamily="34" charset="0"/>
              <a:cs typeface="Calibri" pitchFamily="34" charset="0"/>
            </a:endParaRPr>
          </a:p>
        </p:txBody>
      </p:sp>
      <p:sp>
        <p:nvSpPr>
          <p:cNvPr id="115" name="TextBox 114">
            <a:extLst>
              <a:ext uri="{FF2B5EF4-FFF2-40B4-BE49-F238E27FC236}">
                <a16:creationId xmlns:a16="http://schemas.microsoft.com/office/drawing/2014/main" id="{E5A74083-B710-4DAD-9244-2ECC86921D47}"/>
              </a:ext>
            </a:extLst>
          </p:cNvPr>
          <p:cNvSpPr txBox="1"/>
          <p:nvPr/>
        </p:nvSpPr>
        <p:spPr>
          <a:xfrm>
            <a:off x="6224792" y="1663644"/>
            <a:ext cx="2418739"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0" cap="none" spc="0" normalizeH="0" baseline="0" noProof="0" dirty="0">
                <a:ln>
                  <a:noFill/>
                </a:ln>
                <a:solidFill>
                  <a:sysClr val="windowText" lastClr="000000"/>
                </a:solidFill>
                <a:effectLst/>
                <a:uLnTx/>
                <a:uFillTx/>
                <a:latin typeface="Verdana"/>
                <a:ea typeface="+mn-ea"/>
                <a:cs typeface="+mn-cs"/>
              </a:rPr>
              <a:t>Key Solution Elements</a:t>
            </a:r>
          </a:p>
        </p:txBody>
      </p:sp>
      <p:cxnSp>
        <p:nvCxnSpPr>
          <p:cNvPr id="116" name="Straight Connector 115">
            <a:extLst>
              <a:ext uri="{FF2B5EF4-FFF2-40B4-BE49-F238E27FC236}">
                <a16:creationId xmlns:a16="http://schemas.microsoft.com/office/drawing/2014/main" id="{2BE930D0-0DCA-4DC1-8D56-AD2AB0A3CF71}"/>
              </a:ext>
            </a:extLst>
          </p:cNvPr>
          <p:cNvCxnSpPr/>
          <p:nvPr/>
        </p:nvCxnSpPr>
        <p:spPr>
          <a:xfrm>
            <a:off x="497934" y="1607898"/>
            <a:ext cx="2511610" cy="0"/>
          </a:xfrm>
          <a:prstGeom prst="line">
            <a:avLst/>
          </a:prstGeom>
          <a:noFill/>
          <a:ln w="34925" cap="flat" cmpd="sng" algn="ctr">
            <a:solidFill>
              <a:srgbClr val="92D050"/>
            </a:solidFill>
            <a:prstDash val="solid"/>
          </a:ln>
          <a:effectLst/>
        </p:spPr>
      </p:cxnSp>
      <p:sp>
        <p:nvSpPr>
          <p:cNvPr id="121" name="Snip and Round Single Corner Rectangle 28">
            <a:extLst>
              <a:ext uri="{FF2B5EF4-FFF2-40B4-BE49-F238E27FC236}">
                <a16:creationId xmlns:a16="http://schemas.microsoft.com/office/drawing/2014/main" id="{E6C32E6E-AED7-4812-88F5-6A6CB1737259}"/>
              </a:ext>
            </a:extLst>
          </p:cNvPr>
          <p:cNvSpPr/>
          <p:nvPr/>
        </p:nvSpPr>
        <p:spPr>
          <a:xfrm>
            <a:off x="313317" y="2883262"/>
            <a:ext cx="2508657" cy="698355"/>
          </a:xfrm>
          <a:prstGeom prst="snipRoundRect">
            <a:avLst/>
          </a:prstGeom>
          <a:gradFill rotWithShape="1">
            <a:gsLst>
              <a:gs pos="0">
                <a:srgbClr val="00234B">
                  <a:tint val="50000"/>
                  <a:satMod val="300000"/>
                </a:srgbClr>
              </a:gs>
              <a:gs pos="35000">
                <a:srgbClr val="00234B">
                  <a:tint val="37000"/>
                  <a:satMod val="300000"/>
                </a:srgbClr>
              </a:gs>
              <a:gs pos="100000">
                <a:srgbClr val="00234B">
                  <a:tint val="15000"/>
                  <a:satMod val="350000"/>
                </a:srgbClr>
              </a:gs>
            </a:gsLst>
            <a:lin ang="16200000" scaled="1"/>
          </a:gradFill>
          <a:ln w="9525" cap="flat" cmpd="sng" algn="ctr">
            <a:no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dirty="0">
              <a:ln>
                <a:noFill/>
              </a:ln>
              <a:solidFill>
                <a:srgbClr val="00234B"/>
              </a:solidFill>
              <a:effectLst/>
              <a:uLnTx/>
              <a:uFillTx/>
              <a:latin typeface="Verdana"/>
              <a:ea typeface="ＭＳ Ｐゴシック" pitchFamily="-12" charset="-128"/>
              <a:cs typeface="ＭＳ Ｐゴシック" pitchFamily="-12" charset="-128"/>
            </a:endParaRPr>
          </a:p>
        </p:txBody>
      </p:sp>
      <p:sp>
        <p:nvSpPr>
          <p:cNvPr id="123" name="TextBox 122">
            <a:extLst>
              <a:ext uri="{FF2B5EF4-FFF2-40B4-BE49-F238E27FC236}">
                <a16:creationId xmlns:a16="http://schemas.microsoft.com/office/drawing/2014/main" id="{1F407848-C5F0-4F65-8B22-58D0BFB0A37D}"/>
              </a:ext>
            </a:extLst>
          </p:cNvPr>
          <p:cNvSpPr txBox="1"/>
          <p:nvPr/>
        </p:nvSpPr>
        <p:spPr>
          <a:xfrm>
            <a:off x="326557" y="2975340"/>
            <a:ext cx="2508657" cy="461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0" cap="none" spc="0" normalizeH="0" baseline="0" noProof="0" dirty="0">
                <a:ln>
                  <a:noFill/>
                </a:ln>
                <a:solidFill>
                  <a:sysClr val="windowText" lastClr="000000"/>
                </a:solidFill>
                <a:effectLst/>
                <a:uLnTx/>
                <a:uFillTx/>
                <a:latin typeface="Verdana"/>
                <a:ea typeface="+mn-ea"/>
                <a:cs typeface="+mn-cs"/>
              </a:rPr>
              <a:t>Operational excellence at optimized cost</a:t>
            </a:r>
          </a:p>
        </p:txBody>
      </p:sp>
      <p:sp>
        <p:nvSpPr>
          <p:cNvPr id="124" name="Snip and Round Single Corner Rectangle 30">
            <a:extLst>
              <a:ext uri="{FF2B5EF4-FFF2-40B4-BE49-F238E27FC236}">
                <a16:creationId xmlns:a16="http://schemas.microsoft.com/office/drawing/2014/main" id="{159C30BA-C19F-47B3-BBCE-CA5A613FC337}"/>
              </a:ext>
            </a:extLst>
          </p:cNvPr>
          <p:cNvSpPr/>
          <p:nvPr/>
        </p:nvSpPr>
        <p:spPr>
          <a:xfrm>
            <a:off x="332306" y="4587453"/>
            <a:ext cx="2508657" cy="698355"/>
          </a:xfrm>
          <a:prstGeom prst="snipRoundRect">
            <a:avLst/>
          </a:prstGeom>
          <a:gradFill rotWithShape="1">
            <a:gsLst>
              <a:gs pos="0">
                <a:srgbClr val="00234B">
                  <a:tint val="50000"/>
                  <a:satMod val="300000"/>
                </a:srgbClr>
              </a:gs>
              <a:gs pos="35000">
                <a:srgbClr val="00234B">
                  <a:tint val="37000"/>
                  <a:satMod val="300000"/>
                </a:srgbClr>
              </a:gs>
              <a:gs pos="100000">
                <a:srgbClr val="00234B">
                  <a:tint val="15000"/>
                  <a:satMod val="350000"/>
                </a:srgbClr>
              </a:gs>
            </a:gsLst>
            <a:lin ang="16200000" scaled="1"/>
          </a:gradFill>
          <a:ln w="9525" cap="flat" cmpd="sng" algn="ctr">
            <a:no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dirty="0">
              <a:ln>
                <a:noFill/>
              </a:ln>
              <a:solidFill>
                <a:srgbClr val="00234B"/>
              </a:solidFill>
              <a:effectLst/>
              <a:uLnTx/>
              <a:uFillTx/>
              <a:latin typeface="Verdana"/>
              <a:ea typeface="ＭＳ Ｐゴシック" pitchFamily="-12" charset="-128"/>
              <a:cs typeface="ＭＳ Ｐゴシック" pitchFamily="-12" charset="-128"/>
            </a:endParaRPr>
          </a:p>
        </p:txBody>
      </p:sp>
      <p:sp>
        <p:nvSpPr>
          <p:cNvPr id="125" name="TextBox 124">
            <a:extLst>
              <a:ext uri="{FF2B5EF4-FFF2-40B4-BE49-F238E27FC236}">
                <a16:creationId xmlns:a16="http://schemas.microsoft.com/office/drawing/2014/main" id="{98E3EBDC-76C0-40C0-9A23-2B0CF73D64B9}"/>
              </a:ext>
            </a:extLst>
          </p:cNvPr>
          <p:cNvSpPr txBox="1"/>
          <p:nvPr/>
        </p:nvSpPr>
        <p:spPr>
          <a:xfrm>
            <a:off x="386242" y="4744765"/>
            <a:ext cx="250865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0" cap="none" spc="0" normalizeH="0" baseline="0" noProof="0" dirty="0">
                <a:ln>
                  <a:noFill/>
                </a:ln>
                <a:solidFill>
                  <a:sysClr val="windowText" lastClr="000000"/>
                </a:solidFill>
                <a:effectLst/>
                <a:uLnTx/>
                <a:uFillTx/>
                <a:latin typeface="Verdana"/>
                <a:ea typeface="+mn-ea"/>
                <a:cs typeface="+mn-cs"/>
              </a:rPr>
              <a:t>Talent management</a:t>
            </a:r>
          </a:p>
        </p:txBody>
      </p:sp>
      <p:sp>
        <p:nvSpPr>
          <p:cNvPr id="126" name="Snip and Round Single Corner Rectangle 32">
            <a:extLst>
              <a:ext uri="{FF2B5EF4-FFF2-40B4-BE49-F238E27FC236}">
                <a16:creationId xmlns:a16="http://schemas.microsoft.com/office/drawing/2014/main" id="{063A565E-E6C7-48D8-8F10-A393B555E2C9}"/>
              </a:ext>
            </a:extLst>
          </p:cNvPr>
          <p:cNvSpPr/>
          <p:nvPr/>
        </p:nvSpPr>
        <p:spPr>
          <a:xfrm>
            <a:off x="355098" y="5461450"/>
            <a:ext cx="2508657" cy="698355"/>
          </a:xfrm>
          <a:prstGeom prst="snipRoundRect">
            <a:avLst/>
          </a:prstGeom>
          <a:gradFill rotWithShape="1">
            <a:gsLst>
              <a:gs pos="0">
                <a:srgbClr val="00234B">
                  <a:tint val="50000"/>
                  <a:satMod val="300000"/>
                </a:srgbClr>
              </a:gs>
              <a:gs pos="35000">
                <a:srgbClr val="00234B">
                  <a:tint val="37000"/>
                  <a:satMod val="300000"/>
                </a:srgbClr>
              </a:gs>
              <a:gs pos="100000">
                <a:srgbClr val="00234B">
                  <a:tint val="15000"/>
                  <a:satMod val="350000"/>
                </a:srgbClr>
              </a:gs>
            </a:gsLst>
            <a:lin ang="16200000" scaled="1"/>
          </a:gradFill>
          <a:ln w="9525" cap="flat" cmpd="sng" algn="ctr">
            <a:no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dirty="0">
              <a:ln>
                <a:noFill/>
              </a:ln>
              <a:solidFill>
                <a:srgbClr val="00234B"/>
              </a:solidFill>
              <a:effectLst/>
              <a:uLnTx/>
              <a:uFillTx/>
              <a:latin typeface="Verdana"/>
              <a:ea typeface="ＭＳ Ｐゴシック" pitchFamily="-12" charset="-128"/>
              <a:cs typeface="ＭＳ Ｐゴシック" pitchFamily="-12" charset="-128"/>
            </a:endParaRPr>
          </a:p>
        </p:txBody>
      </p:sp>
      <p:sp>
        <p:nvSpPr>
          <p:cNvPr id="127" name="TextBox 126">
            <a:extLst>
              <a:ext uri="{FF2B5EF4-FFF2-40B4-BE49-F238E27FC236}">
                <a16:creationId xmlns:a16="http://schemas.microsoft.com/office/drawing/2014/main" id="{1989BFB5-07F5-456F-B0BC-F226FB0B044D}"/>
              </a:ext>
            </a:extLst>
          </p:cNvPr>
          <p:cNvSpPr txBox="1"/>
          <p:nvPr/>
        </p:nvSpPr>
        <p:spPr>
          <a:xfrm>
            <a:off x="243775" y="5603748"/>
            <a:ext cx="275776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0" cap="none" spc="0" normalizeH="0" baseline="0" noProof="0" dirty="0">
                <a:ln>
                  <a:noFill/>
                </a:ln>
                <a:solidFill>
                  <a:sysClr val="windowText" lastClr="000000"/>
                </a:solidFill>
                <a:effectLst/>
                <a:uLnTx/>
                <a:uFillTx/>
                <a:latin typeface="Verdana"/>
                <a:ea typeface="+mn-ea"/>
                <a:cs typeface="+mn-cs"/>
              </a:rPr>
              <a:t>Innovation to drive growth</a:t>
            </a:r>
          </a:p>
        </p:txBody>
      </p:sp>
      <p:sp>
        <p:nvSpPr>
          <p:cNvPr id="128" name="Snip and Round Single Corner Rectangle 34">
            <a:extLst>
              <a:ext uri="{FF2B5EF4-FFF2-40B4-BE49-F238E27FC236}">
                <a16:creationId xmlns:a16="http://schemas.microsoft.com/office/drawing/2014/main" id="{84E08AB8-F75D-405A-A003-C90C53265460}"/>
              </a:ext>
            </a:extLst>
          </p:cNvPr>
          <p:cNvSpPr/>
          <p:nvPr/>
        </p:nvSpPr>
        <p:spPr>
          <a:xfrm>
            <a:off x="358900" y="2000743"/>
            <a:ext cx="2508657" cy="698355"/>
          </a:xfrm>
          <a:prstGeom prst="snipRoundRect">
            <a:avLst/>
          </a:prstGeom>
          <a:gradFill rotWithShape="1">
            <a:gsLst>
              <a:gs pos="0">
                <a:srgbClr val="00234B">
                  <a:tint val="50000"/>
                  <a:satMod val="300000"/>
                </a:srgbClr>
              </a:gs>
              <a:gs pos="35000">
                <a:srgbClr val="00234B">
                  <a:tint val="37000"/>
                  <a:satMod val="300000"/>
                </a:srgbClr>
              </a:gs>
              <a:gs pos="100000">
                <a:srgbClr val="00234B">
                  <a:tint val="15000"/>
                  <a:satMod val="350000"/>
                </a:srgbClr>
              </a:gs>
            </a:gsLst>
            <a:lin ang="16200000" scaled="1"/>
          </a:gradFill>
          <a:ln w="9525" cap="flat" cmpd="sng" algn="ctr">
            <a:no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dirty="0">
              <a:ln>
                <a:noFill/>
              </a:ln>
              <a:solidFill>
                <a:srgbClr val="00234B"/>
              </a:solidFill>
              <a:effectLst/>
              <a:uLnTx/>
              <a:uFillTx/>
              <a:latin typeface="Verdana"/>
              <a:ea typeface="ＭＳ Ｐゴシック" pitchFamily="-12" charset="-128"/>
              <a:cs typeface="ＭＳ Ｐゴシック" pitchFamily="-12" charset="-128"/>
            </a:endParaRPr>
          </a:p>
        </p:txBody>
      </p:sp>
      <p:sp>
        <p:nvSpPr>
          <p:cNvPr id="129" name="TextBox 128">
            <a:extLst>
              <a:ext uri="{FF2B5EF4-FFF2-40B4-BE49-F238E27FC236}">
                <a16:creationId xmlns:a16="http://schemas.microsoft.com/office/drawing/2014/main" id="{02AD4798-48D1-48C4-8ED0-2D1A14D7EE60}"/>
              </a:ext>
            </a:extLst>
          </p:cNvPr>
          <p:cNvSpPr txBox="1"/>
          <p:nvPr/>
        </p:nvSpPr>
        <p:spPr>
          <a:xfrm>
            <a:off x="349349" y="2054551"/>
            <a:ext cx="2508657" cy="461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0" cap="none" spc="0" normalizeH="0" baseline="0" noProof="0" dirty="0">
                <a:ln>
                  <a:noFill/>
                </a:ln>
                <a:solidFill>
                  <a:sysClr val="windowText" lastClr="000000"/>
                </a:solidFill>
                <a:effectLst/>
                <a:uLnTx/>
                <a:uFillTx/>
                <a:latin typeface="Verdana"/>
                <a:ea typeface="+mn-ea"/>
                <a:cs typeface="+mn-cs"/>
              </a:rPr>
              <a:t>Operating model transformation</a:t>
            </a:r>
          </a:p>
        </p:txBody>
      </p:sp>
      <p:sp>
        <p:nvSpPr>
          <p:cNvPr id="130" name="Snip and Round Single Corner Rectangle 37">
            <a:extLst>
              <a:ext uri="{FF2B5EF4-FFF2-40B4-BE49-F238E27FC236}">
                <a16:creationId xmlns:a16="http://schemas.microsoft.com/office/drawing/2014/main" id="{C17CB5E4-2376-43B2-946A-FDD81C7E87DA}"/>
              </a:ext>
            </a:extLst>
          </p:cNvPr>
          <p:cNvSpPr/>
          <p:nvPr/>
        </p:nvSpPr>
        <p:spPr>
          <a:xfrm>
            <a:off x="332306" y="3753817"/>
            <a:ext cx="2508657" cy="698355"/>
          </a:xfrm>
          <a:prstGeom prst="snipRoundRect">
            <a:avLst/>
          </a:prstGeom>
          <a:gradFill rotWithShape="1">
            <a:gsLst>
              <a:gs pos="0">
                <a:srgbClr val="00234B">
                  <a:tint val="50000"/>
                  <a:satMod val="300000"/>
                </a:srgbClr>
              </a:gs>
              <a:gs pos="35000">
                <a:srgbClr val="00234B">
                  <a:tint val="37000"/>
                  <a:satMod val="300000"/>
                </a:srgbClr>
              </a:gs>
              <a:gs pos="100000">
                <a:srgbClr val="00234B">
                  <a:tint val="15000"/>
                  <a:satMod val="350000"/>
                </a:srgbClr>
              </a:gs>
            </a:gsLst>
            <a:lin ang="16200000" scaled="1"/>
          </a:gradFill>
          <a:ln w="9525" cap="flat" cmpd="sng" algn="ctr">
            <a:no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000" b="1" i="0" u="none" strike="noStrike" kern="0" cap="none" spc="0" normalizeH="0" baseline="0" noProof="0" dirty="0">
              <a:ln>
                <a:noFill/>
              </a:ln>
              <a:solidFill>
                <a:srgbClr val="00234B"/>
              </a:solidFill>
              <a:effectLst/>
              <a:uLnTx/>
              <a:uFillTx/>
              <a:latin typeface="Verdana"/>
              <a:ea typeface="ＭＳ Ｐゴシック" pitchFamily="-12" charset="-128"/>
              <a:cs typeface="ＭＳ Ｐゴシック" pitchFamily="-12" charset="-128"/>
            </a:endParaRPr>
          </a:p>
        </p:txBody>
      </p:sp>
      <p:sp>
        <p:nvSpPr>
          <p:cNvPr id="131" name="TextBox 130">
            <a:extLst>
              <a:ext uri="{FF2B5EF4-FFF2-40B4-BE49-F238E27FC236}">
                <a16:creationId xmlns:a16="http://schemas.microsoft.com/office/drawing/2014/main" id="{94AE29CA-A38B-409C-A28F-EA0CF3E19A65}"/>
              </a:ext>
            </a:extLst>
          </p:cNvPr>
          <p:cNvSpPr txBox="1"/>
          <p:nvPr/>
        </p:nvSpPr>
        <p:spPr>
          <a:xfrm>
            <a:off x="345548" y="3896115"/>
            <a:ext cx="2508657" cy="461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0" cap="none" spc="0" normalizeH="0" baseline="0" noProof="0" dirty="0">
                <a:ln>
                  <a:noFill/>
                </a:ln>
                <a:solidFill>
                  <a:sysClr val="windowText" lastClr="000000"/>
                </a:solidFill>
                <a:effectLst/>
                <a:uLnTx/>
                <a:uFillTx/>
                <a:latin typeface="Verdana"/>
                <a:ea typeface="+mn-ea"/>
                <a:cs typeface="+mn-cs"/>
              </a:rPr>
              <a:t>Secure , Scalable and flexible Operating model</a:t>
            </a:r>
          </a:p>
        </p:txBody>
      </p:sp>
      <p:sp>
        <p:nvSpPr>
          <p:cNvPr id="132" name="Oval 131">
            <a:extLst>
              <a:ext uri="{FF2B5EF4-FFF2-40B4-BE49-F238E27FC236}">
                <a16:creationId xmlns:a16="http://schemas.microsoft.com/office/drawing/2014/main" id="{A726CE43-92DE-4E1B-8361-6063415C1241}"/>
              </a:ext>
            </a:extLst>
          </p:cNvPr>
          <p:cNvSpPr/>
          <p:nvPr/>
        </p:nvSpPr>
        <p:spPr>
          <a:xfrm>
            <a:off x="243774" y="1903796"/>
            <a:ext cx="254159" cy="244181"/>
          </a:xfrm>
          <a:prstGeom prst="ellipse">
            <a:avLst/>
          </a:prstGeom>
          <a:solidFill>
            <a:srgbClr val="00234B">
              <a:lumMod val="90000"/>
              <a:lumOff val="10000"/>
            </a:srgbClr>
          </a:solidFill>
          <a:ln w="127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white"/>
                </a:solidFill>
                <a:effectLst/>
                <a:uLnTx/>
                <a:uFillTx/>
                <a:latin typeface="Verdana"/>
                <a:ea typeface="+mn-ea"/>
                <a:cs typeface="+mn-cs"/>
              </a:rPr>
              <a:t>1</a:t>
            </a:r>
          </a:p>
        </p:txBody>
      </p:sp>
      <p:sp>
        <p:nvSpPr>
          <p:cNvPr id="133" name="Oval 132">
            <a:extLst>
              <a:ext uri="{FF2B5EF4-FFF2-40B4-BE49-F238E27FC236}">
                <a16:creationId xmlns:a16="http://schemas.microsoft.com/office/drawing/2014/main" id="{EBE78FB8-81DA-45E8-B1E7-55D435359248}"/>
              </a:ext>
            </a:extLst>
          </p:cNvPr>
          <p:cNvSpPr/>
          <p:nvPr/>
        </p:nvSpPr>
        <p:spPr>
          <a:xfrm>
            <a:off x="243774" y="2824578"/>
            <a:ext cx="254159" cy="244181"/>
          </a:xfrm>
          <a:prstGeom prst="ellipse">
            <a:avLst/>
          </a:prstGeom>
          <a:solidFill>
            <a:srgbClr val="00234B">
              <a:lumMod val="90000"/>
              <a:lumOff val="10000"/>
            </a:srgbClr>
          </a:solidFill>
          <a:ln w="127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white"/>
                </a:solidFill>
                <a:effectLst/>
                <a:uLnTx/>
                <a:uFillTx/>
                <a:latin typeface="Verdana"/>
                <a:ea typeface="+mn-ea"/>
                <a:cs typeface="+mn-cs"/>
              </a:rPr>
              <a:t>2</a:t>
            </a:r>
          </a:p>
        </p:txBody>
      </p:sp>
      <p:sp>
        <p:nvSpPr>
          <p:cNvPr id="134" name="Oval 133">
            <a:extLst>
              <a:ext uri="{FF2B5EF4-FFF2-40B4-BE49-F238E27FC236}">
                <a16:creationId xmlns:a16="http://schemas.microsoft.com/office/drawing/2014/main" id="{3EFE22CE-41C8-4C04-B57F-42F2BA8001AC}"/>
              </a:ext>
            </a:extLst>
          </p:cNvPr>
          <p:cNvSpPr/>
          <p:nvPr/>
        </p:nvSpPr>
        <p:spPr>
          <a:xfrm>
            <a:off x="243774" y="3653282"/>
            <a:ext cx="254159" cy="244181"/>
          </a:xfrm>
          <a:prstGeom prst="ellipse">
            <a:avLst/>
          </a:prstGeom>
          <a:solidFill>
            <a:srgbClr val="00234B">
              <a:lumMod val="90000"/>
              <a:lumOff val="10000"/>
            </a:srgbClr>
          </a:solidFill>
          <a:ln w="127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white"/>
                </a:solidFill>
                <a:effectLst/>
                <a:uLnTx/>
                <a:uFillTx/>
                <a:latin typeface="Verdana"/>
                <a:ea typeface="+mn-ea"/>
                <a:cs typeface="+mn-cs"/>
              </a:rPr>
              <a:t>3</a:t>
            </a:r>
          </a:p>
        </p:txBody>
      </p:sp>
      <p:sp>
        <p:nvSpPr>
          <p:cNvPr id="135" name="Oval 134">
            <a:extLst>
              <a:ext uri="{FF2B5EF4-FFF2-40B4-BE49-F238E27FC236}">
                <a16:creationId xmlns:a16="http://schemas.microsoft.com/office/drawing/2014/main" id="{26593B1F-C9C9-4307-8A33-89AA04020124}"/>
              </a:ext>
            </a:extLst>
          </p:cNvPr>
          <p:cNvSpPr/>
          <p:nvPr/>
        </p:nvSpPr>
        <p:spPr>
          <a:xfrm>
            <a:off x="243774" y="4574063"/>
            <a:ext cx="254159" cy="244181"/>
          </a:xfrm>
          <a:prstGeom prst="ellipse">
            <a:avLst/>
          </a:prstGeom>
          <a:solidFill>
            <a:srgbClr val="00234B">
              <a:lumMod val="90000"/>
              <a:lumOff val="10000"/>
            </a:srgbClr>
          </a:solidFill>
          <a:ln w="127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white"/>
                </a:solidFill>
                <a:effectLst/>
                <a:uLnTx/>
                <a:uFillTx/>
                <a:latin typeface="Verdana"/>
                <a:ea typeface="+mn-ea"/>
                <a:cs typeface="+mn-cs"/>
              </a:rPr>
              <a:t>4</a:t>
            </a:r>
          </a:p>
        </p:txBody>
      </p:sp>
      <p:sp>
        <p:nvSpPr>
          <p:cNvPr id="136" name="Oval 135">
            <a:extLst>
              <a:ext uri="{FF2B5EF4-FFF2-40B4-BE49-F238E27FC236}">
                <a16:creationId xmlns:a16="http://schemas.microsoft.com/office/drawing/2014/main" id="{B67893C6-168B-4D1D-AC02-9FD04F5F683C}"/>
              </a:ext>
            </a:extLst>
          </p:cNvPr>
          <p:cNvSpPr/>
          <p:nvPr/>
        </p:nvSpPr>
        <p:spPr>
          <a:xfrm>
            <a:off x="243774" y="5402767"/>
            <a:ext cx="254159" cy="244181"/>
          </a:xfrm>
          <a:prstGeom prst="ellipse">
            <a:avLst/>
          </a:prstGeom>
          <a:solidFill>
            <a:srgbClr val="00234B">
              <a:lumMod val="90000"/>
              <a:lumOff val="10000"/>
            </a:srgbClr>
          </a:solidFill>
          <a:ln w="127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white"/>
                </a:solidFill>
                <a:effectLst/>
                <a:uLnTx/>
                <a:uFillTx/>
                <a:latin typeface="Verdana"/>
                <a:ea typeface="+mn-ea"/>
                <a:cs typeface="+mn-cs"/>
              </a:rPr>
              <a:t>5</a:t>
            </a:r>
          </a:p>
        </p:txBody>
      </p:sp>
      <p:sp>
        <p:nvSpPr>
          <p:cNvPr id="137" name="Oval 136">
            <a:extLst>
              <a:ext uri="{FF2B5EF4-FFF2-40B4-BE49-F238E27FC236}">
                <a16:creationId xmlns:a16="http://schemas.microsoft.com/office/drawing/2014/main" id="{1E852E35-1595-488A-A5A9-782B251E5FF4}"/>
              </a:ext>
            </a:extLst>
          </p:cNvPr>
          <p:cNvSpPr/>
          <p:nvPr/>
        </p:nvSpPr>
        <p:spPr>
          <a:xfrm>
            <a:off x="3539208" y="2911057"/>
            <a:ext cx="223686" cy="182880"/>
          </a:xfrm>
          <a:prstGeom prst="ellipse">
            <a:avLst/>
          </a:prstGeom>
          <a:solidFill>
            <a:srgbClr val="00234B">
              <a:lumMod val="90000"/>
              <a:lumOff val="10000"/>
            </a:srgbClr>
          </a:solidFill>
          <a:ln w="127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Verdana"/>
                <a:ea typeface="+mn-ea"/>
                <a:cs typeface="+mn-cs"/>
              </a:rPr>
              <a:t>1</a:t>
            </a:r>
          </a:p>
        </p:txBody>
      </p:sp>
      <p:sp>
        <p:nvSpPr>
          <p:cNvPr id="138" name="Oval 137">
            <a:extLst>
              <a:ext uri="{FF2B5EF4-FFF2-40B4-BE49-F238E27FC236}">
                <a16:creationId xmlns:a16="http://schemas.microsoft.com/office/drawing/2014/main" id="{78D61996-F43B-44D6-86F8-664503F73036}"/>
              </a:ext>
            </a:extLst>
          </p:cNvPr>
          <p:cNvSpPr/>
          <p:nvPr/>
        </p:nvSpPr>
        <p:spPr>
          <a:xfrm>
            <a:off x="3781535" y="2911057"/>
            <a:ext cx="223686" cy="182880"/>
          </a:xfrm>
          <a:prstGeom prst="ellipse">
            <a:avLst/>
          </a:prstGeom>
          <a:solidFill>
            <a:srgbClr val="00234B">
              <a:lumMod val="90000"/>
              <a:lumOff val="10000"/>
            </a:srgbClr>
          </a:solidFill>
          <a:ln w="127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Verdana"/>
                <a:ea typeface="+mn-ea"/>
                <a:cs typeface="+mn-cs"/>
              </a:rPr>
              <a:t>2</a:t>
            </a:r>
          </a:p>
        </p:txBody>
      </p:sp>
      <p:sp>
        <p:nvSpPr>
          <p:cNvPr id="139" name="Oval 138">
            <a:extLst>
              <a:ext uri="{FF2B5EF4-FFF2-40B4-BE49-F238E27FC236}">
                <a16:creationId xmlns:a16="http://schemas.microsoft.com/office/drawing/2014/main" id="{1D35F2A7-2204-4316-B27C-744480F62653}"/>
              </a:ext>
            </a:extLst>
          </p:cNvPr>
          <p:cNvSpPr/>
          <p:nvPr/>
        </p:nvSpPr>
        <p:spPr>
          <a:xfrm>
            <a:off x="3626282" y="4256900"/>
            <a:ext cx="223686" cy="182880"/>
          </a:xfrm>
          <a:prstGeom prst="ellipse">
            <a:avLst/>
          </a:prstGeom>
          <a:solidFill>
            <a:srgbClr val="00234B">
              <a:lumMod val="90000"/>
              <a:lumOff val="10000"/>
            </a:srgbClr>
          </a:solidFill>
          <a:ln w="127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Verdana"/>
                <a:ea typeface="+mn-ea"/>
                <a:cs typeface="+mn-cs"/>
              </a:rPr>
              <a:t>2</a:t>
            </a:r>
          </a:p>
        </p:txBody>
      </p:sp>
      <p:sp>
        <p:nvSpPr>
          <p:cNvPr id="140" name="Oval 139">
            <a:extLst>
              <a:ext uri="{FF2B5EF4-FFF2-40B4-BE49-F238E27FC236}">
                <a16:creationId xmlns:a16="http://schemas.microsoft.com/office/drawing/2014/main" id="{65BA0B92-5AC3-4768-BA0E-6DD642AFD5BA}"/>
              </a:ext>
            </a:extLst>
          </p:cNvPr>
          <p:cNvSpPr/>
          <p:nvPr/>
        </p:nvSpPr>
        <p:spPr>
          <a:xfrm>
            <a:off x="4078993" y="4256900"/>
            <a:ext cx="223686" cy="182880"/>
          </a:xfrm>
          <a:prstGeom prst="ellipse">
            <a:avLst/>
          </a:prstGeom>
          <a:solidFill>
            <a:srgbClr val="00234B">
              <a:lumMod val="90000"/>
              <a:lumOff val="10000"/>
            </a:srgbClr>
          </a:solidFill>
          <a:ln w="127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Verdana"/>
                <a:ea typeface="+mn-ea"/>
                <a:cs typeface="+mn-cs"/>
              </a:rPr>
              <a:t>5</a:t>
            </a:r>
          </a:p>
        </p:txBody>
      </p:sp>
      <p:sp>
        <p:nvSpPr>
          <p:cNvPr id="141" name="Oval 140">
            <a:extLst>
              <a:ext uri="{FF2B5EF4-FFF2-40B4-BE49-F238E27FC236}">
                <a16:creationId xmlns:a16="http://schemas.microsoft.com/office/drawing/2014/main" id="{32BDAFDC-CE18-4F5A-8519-EE3D1FFA848F}"/>
              </a:ext>
            </a:extLst>
          </p:cNvPr>
          <p:cNvSpPr/>
          <p:nvPr/>
        </p:nvSpPr>
        <p:spPr>
          <a:xfrm>
            <a:off x="3847320" y="5590457"/>
            <a:ext cx="223686" cy="182880"/>
          </a:xfrm>
          <a:prstGeom prst="ellipse">
            <a:avLst/>
          </a:prstGeom>
          <a:solidFill>
            <a:srgbClr val="00234B">
              <a:lumMod val="90000"/>
              <a:lumOff val="10000"/>
            </a:srgbClr>
          </a:solidFill>
          <a:ln w="127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Verdana"/>
                <a:ea typeface="+mn-ea"/>
                <a:cs typeface="+mn-cs"/>
              </a:rPr>
              <a:t>4</a:t>
            </a:r>
          </a:p>
        </p:txBody>
      </p:sp>
      <p:sp>
        <p:nvSpPr>
          <p:cNvPr id="142" name="Oval 141">
            <a:extLst>
              <a:ext uri="{FF2B5EF4-FFF2-40B4-BE49-F238E27FC236}">
                <a16:creationId xmlns:a16="http://schemas.microsoft.com/office/drawing/2014/main" id="{6193A846-E740-4F8A-AADF-E266A60EAE33}"/>
              </a:ext>
            </a:extLst>
          </p:cNvPr>
          <p:cNvSpPr/>
          <p:nvPr/>
        </p:nvSpPr>
        <p:spPr>
          <a:xfrm>
            <a:off x="4089647" y="5590457"/>
            <a:ext cx="223686" cy="182880"/>
          </a:xfrm>
          <a:prstGeom prst="ellipse">
            <a:avLst/>
          </a:prstGeom>
          <a:solidFill>
            <a:srgbClr val="00234B">
              <a:lumMod val="90000"/>
              <a:lumOff val="10000"/>
            </a:srgbClr>
          </a:solidFill>
          <a:ln w="127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Verdana"/>
                <a:ea typeface="+mn-ea"/>
                <a:cs typeface="+mn-cs"/>
              </a:rPr>
              <a:t>5</a:t>
            </a:r>
          </a:p>
        </p:txBody>
      </p:sp>
      <p:sp>
        <p:nvSpPr>
          <p:cNvPr id="143" name="Oval 142">
            <a:extLst>
              <a:ext uri="{FF2B5EF4-FFF2-40B4-BE49-F238E27FC236}">
                <a16:creationId xmlns:a16="http://schemas.microsoft.com/office/drawing/2014/main" id="{AAF623D1-1FF7-4D59-85A6-1F85782AB99E}"/>
              </a:ext>
            </a:extLst>
          </p:cNvPr>
          <p:cNvSpPr/>
          <p:nvPr/>
        </p:nvSpPr>
        <p:spPr>
          <a:xfrm>
            <a:off x="3615645" y="5590457"/>
            <a:ext cx="223686" cy="182880"/>
          </a:xfrm>
          <a:prstGeom prst="ellipse">
            <a:avLst/>
          </a:prstGeom>
          <a:solidFill>
            <a:srgbClr val="00234B">
              <a:lumMod val="90000"/>
              <a:lumOff val="10000"/>
            </a:srgbClr>
          </a:solidFill>
          <a:ln w="127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Verdana"/>
                <a:ea typeface="+mn-ea"/>
                <a:cs typeface="+mn-cs"/>
              </a:rPr>
              <a:t>2</a:t>
            </a:r>
          </a:p>
        </p:txBody>
      </p:sp>
      <p:sp>
        <p:nvSpPr>
          <p:cNvPr id="144" name="TextBox 143">
            <a:extLst>
              <a:ext uri="{FF2B5EF4-FFF2-40B4-BE49-F238E27FC236}">
                <a16:creationId xmlns:a16="http://schemas.microsoft.com/office/drawing/2014/main" id="{1C240C49-A94B-4D1F-A3C8-E2E9ED65170D}"/>
              </a:ext>
            </a:extLst>
          </p:cNvPr>
          <p:cNvSpPr txBox="1"/>
          <p:nvPr/>
        </p:nvSpPr>
        <p:spPr>
          <a:xfrm>
            <a:off x="4800766" y="2188004"/>
            <a:ext cx="5259205" cy="1015663"/>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0" lang="en-US" sz="1000" b="1" i="1"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Establish, Consolidate and Standardize testing</a:t>
            </a:r>
            <a:r>
              <a:rPr kumimoji="0" lang="en-US" sz="1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 </a:t>
            </a:r>
            <a:r>
              <a:rPr kumimoji="0" lang="en-US"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AM &amp; Minor/Major Releases</a:t>
            </a:r>
          </a:p>
          <a:p>
            <a:pPr marL="171450" marR="0" lvl="0" indent="-17145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0" lang="en-GB" sz="1000" b="1" i="1"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Quality Engineering </a:t>
            </a:r>
            <a:r>
              <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to plan, govern and monitor the transformation roadmap and drive continuous improvement</a:t>
            </a:r>
          </a:p>
          <a:p>
            <a:pPr marL="171450" marR="0" lvl="0" indent="-17145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0" lang="en-US" sz="1000" b="1" i="1"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Multi-speed delivery </a:t>
            </a:r>
            <a:r>
              <a:rPr kumimoji="0" lang="en-US" sz="1000" b="0" i="0" u="none" strike="noStrike" kern="0" cap="none" spc="0" normalizeH="0" baseline="0" noProof="0" dirty="0">
                <a:ln>
                  <a:noFill/>
                </a:ln>
                <a:solidFill>
                  <a:prstClr val="black"/>
                </a:solidFill>
                <a:effectLst/>
                <a:uLnTx/>
                <a:uFillTx/>
                <a:latin typeface="Arial"/>
                <a:ea typeface="+mn-ea"/>
                <a:cs typeface="+mn-cs"/>
              </a:rPr>
              <a:t>aligned to Waterfall, Agile and DevOps for various environments</a:t>
            </a:r>
          </a:p>
          <a:p>
            <a:pPr marL="171450" marR="0" lvl="0" indent="-17145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Structured and time-bound roadmap - </a:t>
            </a:r>
            <a:r>
              <a:rPr kumimoji="0" lang="en-US" sz="1000" b="1" i="1"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Testing to Quality Engineering</a:t>
            </a:r>
            <a:endParaRPr kumimoji="0" lang="en-US" sz="1000" b="0" i="0" u="none" strike="noStrike" kern="1200" cap="none" spc="0" normalizeH="0" baseline="0" noProof="0" dirty="0">
              <a:ln>
                <a:noFill/>
              </a:ln>
              <a:solidFill>
                <a:srgbClr val="000000"/>
              </a:solidFill>
              <a:effectLst/>
              <a:uLnTx/>
              <a:uFillTx/>
              <a:latin typeface="Verdana"/>
              <a:ea typeface="+mn-ea"/>
              <a:cs typeface="+mn-cs"/>
            </a:endParaRPr>
          </a:p>
        </p:txBody>
      </p:sp>
      <p:sp>
        <p:nvSpPr>
          <p:cNvPr id="145" name="TextBox 144">
            <a:extLst>
              <a:ext uri="{FF2B5EF4-FFF2-40B4-BE49-F238E27FC236}">
                <a16:creationId xmlns:a16="http://schemas.microsoft.com/office/drawing/2014/main" id="{B41DC9FE-CFFA-4F39-80C5-AECA93E4E277}"/>
              </a:ext>
            </a:extLst>
          </p:cNvPr>
          <p:cNvSpPr txBox="1"/>
          <p:nvPr/>
        </p:nvSpPr>
        <p:spPr>
          <a:xfrm>
            <a:off x="4789281" y="3601281"/>
            <a:ext cx="5399293" cy="1131079"/>
          </a:xfrm>
          <a:prstGeom prst="rect">
            <a:avLst/>
          </a:prstGeom>
          <a:noFill/>
        </p:spPr>
        <p:txBody>
          <a:bodyPr wrap="square" rtlCol="0">
            <a:spAutoFit/>
          </a:bodyPr>
          <a:lstStyle>
            <a:defPPr>
              <a:defRPr lang="pt-PT"/>
            </a:defPPr>
            <a:lvl1pPr algn="ctr" defTabSz="957756">
              <a:defRPr sz="1200"/>
            </a:lvl1pPr>
          </a:lstStyle>
          <a:p>
            <a:pPr marL="171450" marR="0" lvl="0" indent="-171450" algn="l" defTabSz="957756"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0" lang="en-US" sz="1000" b="1" i="1"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Enterprise Test Automation </a:t>
            </a:r>
            <a:r>
              <a:rPr kumimoji="0" lang="en-US" sz="1000" b="0" i="0" u="none" strike="noStrike" kern="0" cap="none" spc="0" normalizeH="0" baseline="0" noProof="0" dirty="0">
                <a:ln>
                  <a:noFill/>
                </a:ln>
                <a:solidFill>
                  <a:prstClr val="black"/>
                </a:solidFill>
                <a:effectLst/>
                <a:uLnTx/>
                <a:uFillTx/>
                <a:latin typeface="Arial"/>
                <a:ea typeface="+mn-ea"/>
                <a:cs typeface="+mn-cs"/>
              </a:rPr>
              <a:t>implemented through Automation First Philosophy at each phase of test lifecycle - </a:t>
            </a:r>
            <a:r>
              <a:rPr kumimoji="0" lang="en-US" sz="1000" b="0" i="0" u="none" strike="noStrike" kern="1200" cap="none" spc="0" normalizeH="0" baseline="0" noProof="0" dirty="0">
                <a:ln>
                  <a:noFill/>
                </a:ln>
                <a:solidFill>
                  <a:srgbClr val="000000"/>
                </a:solidFill>
                <a:effectLst/>
                <a:uLnTx/>
                <a:uFillTx/>
                <a:latin typeface="Verdana"/>
                <a:ea typeface="+mn-ea"/>
                <a:cs typeface="+mn-cs"/>
              </a:rPr>
              <a:t>Functional, Regression, API, webservices, Test Design, RCA, BOT</a:t>
            </a:r>
            <a:endParaRPr kumimoji="0" lang="en-US"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171450" marR="0" lvl="0" indent="-171450" algn="l" defTabSz="957756" rtl="0" eaLnBrk="0" fontAlgn="auto" latinLnBrk="0" hangingPunct="0">
              <a:lnSpc>
                <a:spcPct val="100000"/>
              </a:lnSpc>
              <a:spcBef>
                <a:spcPts val="300"/>
              </a:spcBef>
              <a:spcAft>
                <a:spcPts val="0"/>
              </a:spcAft>
              <a:buClr>
                <a:srgbClr val="009ACC"/>
              </a:buClr>
              <a:buSzTx/>
              <a:buFont typeface="Arial" panose="020B0604020202020204" pitchFamily="34" charset="0"/>
              <a:buChar char="•"/>
              <a:tabLst/>
              <a:defRPr/>
            </a:pPr>
            <a:r>
              <a:rPr kumimoji="0" lang="en-US" sz="1000" b="1" i="1"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Extreme Shift Left </a:t>
            </a:r>
            <a:r>
              <a:rPr kumimoji="0" lang="en-US" sz="1000" b="0" i="0" u="none" strike="noStrike" kern="0" cap="none" spc="0" normalizeH="0" baseline="0" noProof="0" dirty="0">
                <a:ln>
                  <a:noFill/>
                </a:ln>
                <a:solidFill>
                  <a:prstClr val="black"/>
                </a:solidFill>
                <a:effectLst/>
                <a:uLnTx/>
                <a:uFillTx/>
                <a:latin typeface="Arial"/>
                <a:ea typeface="+mn-ea"/>
                <a:cs typeface="+mn-cs"/>
              </a:rPr>
              <a:t>using DevOps model</a:t>
            </a:r>
          </a:p>
          <a:p>
            <a:pPr marL="171450" marR="0" lvl="0" indent="-171450" algn="l" defTabSz="957756" rtl="0" eaLnBrk="0" fontAlgn="auto" latinLnBrk="0" hangingPunct="0">
              <a:lnSpc>
                <a:spcPct val="100000"/>
              </a:lnSpc>
              <a:spcBef>
                <a:spcPts val="300"/>
              </a:spcBef>
              <a:spcAft>
                <a:spcPts val="0"/>
              </a:spcAft>
              <a:buClr>
                <a:srgbClr val="009ACC"/>
              </a:buClr>
              <a:buSzTx/>
              <a:buFont typeface="Arial" panose="020B0604020202020204" pitchFamily="34" charset="0"/>
              <a:buChar char="•"/>
              <a:tabLst/>
              <a:defRPr/>
            </a:pPr>
            <a:r>
              <a:rPr kumimoji="0" lang="en-US" sz="1000" b="1" i="1"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Test Suite Optimization</a:t>
            </a:r>
            <a:r>
              <a:rPr kumimoji="0" lang="en-US" sz="1000" b="1" i="0" u="none" strike="noStrike" kern="0" cap="none" spc="0" normalizeH="0" baseline="0" noProof="0" dirty="0">
                <a:ln>
                  <a:noFill/>
                </a:ln>
                <a:solidFill>
                  <a:prstClr val="black"/>
                </a:solidFill>
                <a:effectLst/>
                <a:uLnTx/>
                <a:uFillTx/>
                <a:latin typeface="Arial"/>
                <a:ea typeface="+mn-ea"/>
                <a:cs typeface="+mn-cs"/>
              </a:rPr>
              <a:t> </a:t>
            </a:r>
            <a:r>
              <a:rPr kumimoji="0" lang="en-US" sz="1000" b="0" i="0" u="none" strike="noStrike" kern="0" cap="none" spc="0" normalizeH="0" baseline="0" noProof="0" dirty="0">
                <a:ln>
                  <a:noFill/>
                </a:ln>
                <a:solidFill>
                  <a:prstClr val="black"/>
                </a:solidFill>
                <a:effectLst/>
                <a:uLnTx/>
                <a:uFillTx/>
                <a:latin typeface="Arial"/>
                <a:ea typeface="+mn-ea"/>
                <a:cs typeface="+mn-cs"/>
              </a:rPr>
              <a:t>using Risk Based prioritization and Analytics</a:t>
            </a:r>
          </a:p>
          <a:p>
            <a:pPr marL="171450" marR="0" lvl="0" indent="-171450" algn="l" defTabSz="957756" rtl="0" eaLnBrk="0" fontAlgn="auto" latinLnBrk="0" hangingPunct="0">
              <a:lnSpc>
                <a:spcPct val="100000"/>
              </a:lnSpc>
              <a:spcBef>
                <a:spcPts val="300"/>
              </a:spcBef>
              <a:spcAft>
                <a:spcPts val="0"/>
              </a:spcAft>
              <a:buClr>
                <a:srgbClr val="009ACC"/>
              </a:buClr>
              <a:buSzTx/>
              <a:buFont typeface="Arial" panose="020B0604020202020204" pitchFamily="34" charset="0"/>
              <a:buChar char="•"/>
              <a:tabLst/>
              <a:defRPr/>
            </a:pPr>
            <a:r>
              <a:rPr kumimoji="0" lang="en-US" sz="1000" b="1" i="1"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Digital Governance </a:t>
            </a:r>
            <a:r>
              <a:rPr kumimoji="0" lang="en-US" sz="1000" b="0" i="0" u="none" strike="noStrike" kern="0" cap="none" spc="0" normalizeH="0" baseline="0" noProof="0" dirty="0">
                <a:ln>
                  <a:noFill/>
                </a:ln>
                <a:solidFill>
                  <a:prstClr val="black"/>
                </a:solidFill>
                <a:effectLst/>
                <a:uLnTx/>
                <a:uFillTx/>
                <a:latin typeface="Arial"/>
                <a:ea typeface="+mn-ea"/>
                <a:cs typeface="+mn-cs"/>
              </a:rPr>
              <a:t>with Real time digital dashboard</a:t>
            </a:r>
          </a:p>
        </p:txBody>
      </p:sp>
      <p:sp>
        <p:nvSpPr>
          <p:cNvPr id="146" name="TextBox 145">
            <a:extLst>
              <a:ext uri="{FF2B5EF4-FFF2-40B4-BE49-F238E27FC236}">
                <a16:creationId xmlns:a16="http://schemas.microsoft.com/office/drawing/2014/main" id="{86F2A9FB-1A59-4ABB-B8CA-0D4EC7EF1274}"/>
              </a:ext>
            </a:extLst>
          </p:cNvPr>
          <p:cNvSpPr txBox="1"/>
          <p:nvPr/>
        </p:nvSpPr>
        <p:spPr>
          <a:xfrm>
            <a:off x="4851777" y="4751354"/>
            <a:ext cx="5292337" cy="1323439"/>
          </a:xfrm>
          <a:prstGeom prst="rect">
            <a:avLst/>
          </a:prstGeom>
          <a:noFill/>
        </p:spPr>
        <p:txBody>
          <a:bodyPr wrap="square" rtlCol="0">
            <a:spAutoFit/>
          </a:bodyPr>
          <a:lstStyle/>
          <a:p>
            <a:pPr marL="0" marR="0" lvl="0" indent="0" algn="ctr" defTabSz="95775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Verdana"/>
                <a:ea typeface="+mn-ea"/>
                <a:cs typeface="+mn-cs"/>
              </a:rPr>
              <a:t> </a:t>
            </a:r>
            <a:endParaRPr kumimoji="0" lang="en-US" sz="1000" b="0" i="0" u="sng" strike="noStrike" kern="1200" cap="none" spc="0" normalizeH="0" baseline="0" noProof="0" dirty="0">
              <a:ln>
                <a:noFill/>
              </a:ln>
              <a:solidFill>
                <a:srgbClr val="000000"/>
              </a:solidFill>
              <a:effectLst/>
              <a:uLnTx/>
              <a:uFillTx/>
              <a:latin typeface="Verdana"/>
              <a:ea typeface="+mn-ea"/>
              <a:cs typeface="Arial" panose="020B0604020202020204" pitchFamily="34" charset="0"/>
            </a:endParaRPr>
          </a:p>
          <a:p>
            <a:pPr marL="171450" marR="0" lvl="0" indent="-17145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0" lang="en-US" sz="1000" b="1" i="1"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Integrated Ecosystem of CI/CD pipeline</a:t>
            </a:r>
            <a:r>
              <a:rPr kumimoji="0" lang="en-US" sz="1000" b="0" i="0" u="none" strike="noStrike" kern="0" cap="none" spc="0" normalizeH="0" baseline="0" noProof="0" dirty="0">
                <a:ln>
                  <a:noFill/>
                </a:ln>
                <a:solidFill>
                  <a:prstClr val="black"/>
                </a:solidFill>
                <a:effectLst/>
                <a:uLnTx/>
                <a:uFillTx/>
                <a:latin typeface="Arial"/>
                <a:ea typeface="+mn-ea"/>
                <a:cs typeface="+mn-cs"/>
              </a:rPr>
              <a:t> for improved flexibility and reduced cycle time with </a:t>
            </a:r>
            <a:r>
              <a:rPr kumimoji="0" lang="en-US"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Automated build/release and deployment and </a:t>
            </a:r>
            <a:r>
              <a:rPr kumimoji="0" lang="en-US" sz="1000" b="1" i="1"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Continuous Testing</a:t>
            </a:r>
            <a:r>
              <a:rPr kumimoji="0" lang="en-US" sz="1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en-US"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enabled with </a:t>
            </a:r>
            <a:r>
              <a:rPr kumimoji="0" lang="en-US" sz="1000" b="1" i="1"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SDET roles</a:t>
            </a:r>
          </a:p>
          <a:p>
            <a:pPr marL="171450" marR="0" lvl="0" indent="-17145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0" lang="en-GB" sz="1000" b="1" i="1"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E2E Test Data Provisioning and Management, </a:t>
            </a:r>
            <a:r>
              <a:rPr kumimoji="0" lang="en-GB" sz="10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Test Env Monitoring, Performance Engineering</a:t>
            </a:r>
          </a:p>
          <a:p>
            <a:pPr marL="171450" marR="0" lvl="0" indent="-171450" algn="l" defTabSz="914400"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0" lang="en-US" sz="1000" b="1" i="1"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Shift Right </a:t>
            </a:r>
            <a:r>
              <a:rPr kumimoji="0" lang="en-US" sz="1000" b="0" i="0" u="none" strike="noStrike" kern="0" cap="none" spc="0" normalizeH="0" baseline="0" noProof="0" dirty="0">
                <a:ln>
                  <a:noFill/>
                </a:ln>
                <a:solidFill>
                  <a:prstClr val="black"/>
                </a:solidFill>
                <a:effectLst/>
                <a:uLnTx/>
                <a:uFillTx/>
                <a:latin typeface="Arial"/>
                <a:ea typeface="+mn-ea"/>
                <a:cs typeface="+mn-cs"/>
              </a:rPr>
              <a:t>with RCA, Predictive Analytics and self remediation</a:t>
            </a:r>
            <a:r>
              <a:rPr kumimoji="0" lang="en-US" sz="1000" b="0" i="0" u="none" strike="noStrike" kern="1200" cap="none" spc="0" normalizeH="0" baseline="0" noProof="0" dirty="0">
                <a:ln>
                  <a:noFill/>
                </a:ln>
                <a:solidFill>
                  <a:srgbClr val="000000"/>
                </a:solidFill>
                <a:effectLst/>
                <a:uLnTx/>
                <a:uFillTx/>
                <a:latin typeface="Verdana"/>
                <a:ea typeface="+mn-ea"/>
                <a:cs typeface="+mn-cs"/>
              </a:rPr>
              <a:t> </a:t>
            </a:r>
          </a:p>
        </p:txBody>
      </p:sp>
      <p:sp>
        <p:nvSpPr>
          <p:cNvPr id="147" name="TextBox 146">
            <a:extLst>
              <a:ext uri="{FF2B5EF4-FFF2-40B4-BE49-F238E27FC236}">
                <a16:creationId xmlns:a16="http://schemas.microsoft.com/office/drawing/2014/main" id="{76131159-927E-459F-9F5C-106A3399FE7C}"/>
              </a:ext>
            </a:extLst>
          </p:cNvPr>
          <p:cNvSpPr txBox="1"/>
          <p:nvPr/>
        </p:nvSpPr>
        <p:spPr>
          <a:xfrm>
            <a:off x="2903886" y="1663644"/>
            <a:ext cx="1781639"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0" cap="none" spc="0" normalizeH="0" baseline="0" noProof="0" dirty="0">
                <a:ln>
                  <a:noFill/>
                </a:ln>
                <a:solidFill>
                  <a:sysClr val="windowText" lastClr="000000"/>
                </a:solidFill>
                <a:effectLst/>
                <a:uLnTx/>
                <a:uFillTx/>
                <a:latin typeface="Verdana"/>
                <a:ea typeface="+mn-ea"/>
                <a:cs typeface="+mn-cs"/>
              </a:rPr>
              <a:t> Solution Category</a:t>
            </a:r>
          </a:p>
        </p:txBody>
      </p:sp>
      <p:sp>
        <p:nvSpPr>
          <p:cNvPr id="148" name="Oval 147">
            <a:extLst>
              <a:ext uri="{FF2B5EF4-FFF2-40B4-BE49-F238E27FC236}">
                <a16:creationId xmlns:a16="http://schemas.microsoft.com/office/drawing/2014/main" id="{0BEEAACE-B7F2-4F2E-9757-268FF2B3877C}"/>
              </a:ext>
            </a:extLst>
          </p:cNvPr>
          <p:cNvSpPr/>
          <p:nvPr/>
        </p:nvSpPr>
        <p:spPr>
          <a:xfrm>
            <a:off x="3379597" y="5582640"/>
            <a:ext cx="223686" cy="182880"/>
          </a:xfrm>
          <a:prstGeom prst="ellipse">
            <a:avLst/>
          </a:prstGeom>
          <a:solidFill>
            <a:srgbClr val="00234B">
              <a:lumMod val="90000"/>
              <a:lumOff val="10000"/>
            </a:srgbClr>
          </a:solidFill>
          <a:ln w="127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Verdana"/>
                <a:ea typeface="+mn-ea"/>
                <a:cs typeface="+mn-cs"/>
              </a:rPr>
              <a:t>1</a:t>
            </a:r>
          </a:p>
        </p:txBody>
      </p:sp>
      <p:sp>
        <p:nvSpPr>
          <p:cNvPr id="149" name="TextBox 148">
            <a:extLst>
              <a:ext uri="{FF2B5EF4-FFF2-40B4-BE49-F238E27FC236}">
                <a16:creationId xmlns:a16="http://schemas.microsoft.com/office/drawing/2014/main" id="{59D3BEB5-B661-4503-A2E4-9C44A30F624B}"/>
              </a:ext>
            </a:extLst>
          </p:cNvPr>
          <p:cNvSpPr txBox="1"/>
          <p:nvPr/>
        </p:nvSpPr>
        <p:spPr>
          <a:xfrm>
            <a:off x="346454" y="1663644"/>
            <a:ext cx="2418739"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0" cap="none" spc="0" normalizeH="0" baseline="0" noProof="0" dirty="0">
                <a:ln>
                  <a:noFill/>
                </a:ln>
                <a:solidFill>
                  <a:sysClr val="windowText" lastClr="000000"/>
                </a:solidFill>
                <a:effectLst/>
                <a:uLnTx/>
                <a:uFillTx/>
                <a:latin typeface="Verdana"/>
                <a:ea typeface="+mn-ea"/>
                <a:cs typeface="+mn-cs"/>
              </a:rPr>
              <a:t> Solution Constituents</a:t>
            </a:r>
          </a:p>
        </p:txBody>
      </p:sp>
      <p:sp>
        <p:nvSpPr>
          <p:cNvPr id="150" name="Oval 149">
            <a:extLst>
              <a:ext uri="{FF2B5EF4-FFF2-40B4-BE49-F238E27FC236}">
                <a16:creationId xmlns:a16="http://schemas.microsoft.com/office/drawing/2014/main" id="{9D9BB23C-3283-4F11-A120-24E1E57D2B7A}"/>
              </a:ext>
            </a:extLst>
          </p:cNvPr>
          <p:cNvSpPr/>
          <p:nvPr/>
        </p:nvSpPr>
        <p:spPr>
          <a:xfrm>
            <a:off x="4043264" y="2914372"/>
            <a:ext cx="223686" cy="182880"/>
          </a:xfrm>
          <a:prstGeom prst="ellipse">
            <a:avLst/>
          </a:prstGeom>
          <a:solidFill>
            <a:srgbClr val="00234B">
              <a:lumMod val="90000"/>
              <a:lumOff val="10000"/>
            </a:srgbClr>
          </a:solidFill>
          <a:ln w="127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Verdana"/>
                <a:ea typeface="+mn-ea"/>
                <a:cs typeface="+mn-cs"/>
              </a:rPr>
              <a:t>3</a:t>
            </a:r>
          </a:p>
        </p:txBody>
      </p:sp>
      <p:sp>
        <p:nvSpPr>
          <p:cNvPr id="151" name="Oval 150">
            <a:extLst>
              <a:ext uri="{FF2B5EF4-FFF2-40B4-BE49-F238E27FC236}">
                <a16:creationId xmlns:a16="http://schemas.microsoft.com/office/drawing/2014/main" id="{37BAC037-D959-4826-B383-848BC4D05588}"/>
              </a:ext>
            </a:extLst>
          </p:cNvPr>
          <p:cNvSpPr/>
          <p:nvPr/>
        </p:nvSpPr>
        <p:spPr>
          <a:xfrm>
            <a:off x="3862943" y="4254630"/>
            <a:ext cx="223686" cy="182880"/>
          </a:xfrm>
          <a:prstGeom prst="ellipse">
            <a:avLst/>
          </a:prstGeom>
          <a:solidFill>
            <a:srgbClr val="00234B">
              <a:lumMod val="90000"/>
              <a:lumOff val="10000"/>
            </a:srgbClr>
          </a:solidFill>
          <a:ln w="12700" cap="flat" cmpd="sng" algn="ctr">
            <a:solidFill>
              <a:sysClr val="window" lastClr="FFFFFF"/>
            </a:solidFill>
            <a:prstDash val="solid"/>
          </a:ln>
          <a:effectLst>
            <a:outerShdw blurRad="50800" dist="38100" dir="5400000" algn="t"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Verdana"/>
                <a:ea typeface="+mn-ea"/>
                <a:cs typeface="+mn-cs"/>
              </a:rPr>
              <a:t>4</a:t>
            </a:r>
          </a:p>
        </p:txBody>
      </p:sp>
      <p:sp>
        <p:nvSpPr>
          <p:cNvPr id="152" name="Round Single Corner Rectangle 15">
            <a:extLst>
              <a:ext uri="{FF2B5EF4-FFF2-40B4-BE49-F238E27FC236}">
                <a16:creationId xmlns:a16="http://schemas.microsoft.com/office/drawing/2014/main" id="{23A76BF2-895B-42A8-81BF-D088B9CCEE42}"/>
              </a:ext>
            </a:extLst>
          </p:cNvPr>
          <p:cNvSpPr/>
          <p:nvPr/>
        </p:nvSpPr>
        <p:spPr bwMode="auto">
          <a:xfrm>
            <a:off x="10391605" y="2215428"/>
            <a:ext cx="1487156" cy="700508"/>
          </a:xfrm>
          <a:prstGeom prst="hexagon">
            <a:avLst/>
          </a:prstGeom>
          <a:solidFill>
            <a:schemeClr val="tx2"/>
          </a:solidFill>
          <a:ln w="6350" cap="flat" cmpd="sng" algn="ctr">
            <a:noFill/>
            <a:prstDash val="solid"/>
            <a:round/>
            <a:headEnd type="none" w="med" len="med"/>
            <a:tailEnd type="none" w="med" len="med"/>
          </a:ln>
          <a:effectLst/>
        </p:spPr>
        <p:txBody>
          <a:bodyPr wrap="none" lIns="0" tIns="0" rIns="0" bIns="0"/>
          <a:lstStyle/>
          <a:p>
            <a:pPr marL="0" marR="0" lvl="0" indent="0" algn="ctr" defTabSz="914400" rtl="0" eaLnBrk="0" fontAlgn="auto" latinLnBrk="0" hangingPunct="0">
              <a:lnSpc>
                <a:spcPct val="100000"/>
              </a:lnSpc>
              <a:spcBef>
                <a:spcPts val="0"/>
              </a:spcBef>
              <a:spcAft>
                <a:spcPts val="20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&gt;40%</a:t>
            </a:r>
          </a:p>
          <a:p>
            <a:pPr marL="0" marR="0" lvl="0" indent="0" algn="ctr" defTabSz="914400" rtl="0" eaLnBrk="0" fontAlgn="auto" latinLnBrk="0" hangingPunct="0">
              <a:lnSpc>
                <a:spcPct val="100000"/>
              </a:lnSpc>
              <a:spcBef>
                <a:spcPts val="0"/>
              </a:spcBef>
              <a:spcAft>
                <a:spcPts val="20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Testing Effort </a:t>
            </a:r>
          </a:p>
          <a:p>
            <a:pPr marL="0" marR="0" lvl="0" indent="0" algn="ctr" defTabSz="914400" rtl="0" eaLnBrk="0" fontAlgn="auto" latinLnBrk="0" hangingPunct="0">
              <a:lnSpc>
                <a:spcPct val="100000"/>
              </a:lnSpc>
              <a:spcBef>
                <a:spcPts val="0"/>
              </a:spcBef>
              <a:spcAft>
                <a:spcPts val="20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Reduction</a:t>
            </a:r>
          </a:p>
        </p:txBody>
      </p:sp>
      <p:sp>
        <p:nvSpPr>
          <p:cNvPr id="153" name="Hexagon 152">
            <a:extLst>
              <a:ext uri="{FF2B5EF4-FFF2-40B4-BE49-F238E27FC236}">
                <a16:creationId xmlns:a16="http://schemas.microsoft.com/office/drawing/2014/main" id="{7C4A7163-277B-4E7C-B38E-CE8F42F6A9B8}"/>
              </a:ext>
            </a:extLst>
          </p:cNvPr>
          <p:cNvSpPr/>
          <p:nvPr/>
        </p:nvSpPr>
        <p:spPr bwMode="auto">
          <a:xfrm flipH="1">
            <a:off x="10391605" y="3026210"/>
            <a:ext cx="1488674" cy="697319"/>
          </a:xfrm>
          <a:prstGeom prst="hexagon">
            <a:avLst/>
          </a:prstGeom>
          <a:solidFill>
            <a:schemeClr val="tx2"/>
          </a:solidFill>
          <a:ln w="6350" cap="flat" cmpd="sng" algn="ctr">
            <a:noFill/>
            <a:prstDash val="solid"/>
            <a:round/>
            <a:headEnd type="none" w="med" len="med"/>
            <a:tailEnd type="none" w="med" len="med"/>
          </a:ln>
          <a:effectLst/>
        </p:spPr>
        <p:txBody>
          <a:bodyPr wrap="none" lIns="0" tIns="0" rIns="0" bIns="0"/>
          <a:lstStyle/>
          <a:p>
            <a:pPr marL="0" marR="0" lvl="0" indent="0" algn="ctr" defTabSz="914400" rtl="0" eaLnBrk="0" fontAlgn="auto" latinLnBrk="0" hangingPunct="0">
              <a:lnSpc>
                <a:spcPct val="100000"/>
              </a:lnSpc>
              <a:spcBef>
                <a:spcPts val="0"/>
              </a:spcBef>
              <a:spcAft>
                <a:spcPts val="20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&gt;30%</a:t>
            </a:r>
          </a:p>
          <a:p>
            <a:pPr marL="0" marR="0" lvl="0" indent="0" algn="ctr" defTabSz="914400" rtl="0" eaLnBrk="0" fontAlgn="auto" latinLnBrk="0" hangingPunct="0">
              <a:lnSpc>
                <a:spcPct val="100000"/>
              </a:lnSpc>
              <a:spcBef>
                <a:spcPts val="0"/>
              </a:spcBef>
              <a:spcAft>
                <a:spcPts val="20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Testing Speed-to-</a:t>
            </a:r>
            <a:br>
              <a:rPr kumimoji="0" lang="en-US" sz="1000" b="1" i="0" u="none" strike="noStrike" kern="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br>
            <a:r>
              <a:rPr kumimoji="0" lang="en-US" sz="1000" b="1" i="0" u="none" strike="noStrike" kern="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Market </a:t>
            </a:r>
          </a:p>
        </p:txBody>
      </p:sp>
      <p:sp>
        <p:nvSpPr>
          <p:cNvPr id="154" name="Round Single Corner Rectangle 27">
            <a:extLst>
              <a:ext uri="{FF2B5EF4-FFF2-40B4-BE49-F238E27FC236}">
                <a16:creationId xmlns:a16="http://schemas.microsoft.com/office/drawing/2014/main" id="{944C90D1-9B5F-4452-BEF9-8639DB64B797}"/>
              </a:ext>
            </a:extLst>
          </p:cNvPr>
          <p:cNvSpPr/>
          <p:nvPr/>
        </p:nvSpPr>
        <p:spPr bwMode="auto">
          <a:xfrm>
            <a:off x="10391605" y="4641396"/>
            <a:ext cx="1487156" cy="697319"/>
          </a:xfrm>
          <a:prstGeom prst="hexagon">
            <a:avLst/>
          </a:prstGeom>
          <a:solidFill>
            <a:schemeClr val="tx2"/>
          </a:solidFill>
          <a:ln w="6350" cap="flat" cmpd="sng" algn="ctr">
            <a:noFill/>
            <a:prstDash val="solid"/>
            <a:round/>
            <a:headEnd type="none" w="med" len="med"/>
            <a:tailEnd type="none" w="med" len="med"/>
          </a:ln>
          <a:effectLst/>
        </p:spPr>
        <p:txBody>
          <a:bodyPr wrap="none" lIns="0" tIns="0" rIns="0" bIns="0"/>
          <a:lstStyle/>
          <a:p>
            <a:pPr marL="0" marR="0" lvl="0" indent="0" algn="ctr" defTabSz="914400" rtl="0" eaLnBrk="0" fontAlgn="auto" latinLnBrk="0" hangingPunct="0">
              <a:lnSpc>
                <a:spcPct val="100000"/>
              </a:lnSpc>
              <a:spcBef>
                <a:spcPts val="0"/>
              </a:spcBef>
              <a:spcAft>
                <a:spcPts val="20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100%</a:t>
            </a:r>
          </a:p>
          <a:p>
            <a:pPr marL="0" marR="0" lvl="0" indent="0" algn="ctr" defTabSz="914400" rtl="0" eaLnBrk="0" fontAlgn="auto" latinLnBrk="0" hangingPunct="0">
              <a:lnSpc>
                <a:spcPct val="100000"/>
              </a:lnSpc>
              <a:spcBef>
                <a:spcPts val="0"/>
              </a:spcBef>
              <a:spcAft>
                <a:spcPts val="20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Test Coverage</a:t>
            </a:r>
          </a:p>
        </p:txBody>
      </p:sp>
      <p:sp>
        <p:nvSpPr>
          <p:cNvPr id="155" name="Round Single Corner Rectangle 82">
            <a:extLst>
              <a:ext uri="{FF2B5EF4-FFF2-40B4-BE49-F238E27FC236}">
                <a16:creationId xmlns:a16="http://schemas.microsoft.com/office/drawing/2014/main" id="{88F6033F-96C5-4A19-9948-2DE6C5569642}"/>
              </a:ext>
            </a:extLst>
          </p:cNvPr>
          <p:cNvSpPr/>
          <p:nvPr/>
        </p:nvSpPr>
        <p:spPr bwMode="auto">
          <a:xfrm flipH="1">
            <a:off x="10391605" y="5448990"/>
            <a:ext cx="1488674" cy="697319"/>
          </a:xfrm>
          <a:prstGeom prst="hexagon">
            <a:avLst/>
          </a:prstGeom>
          <a:solidFill>
            <a:schemeClr val="tx2"/>
          </a:solidFill>
          <a:ln w="6350" cap="flat" cmpd="sng" algn="ctr">
            <a:noFill/>
            <a:prstDash val="solid"/>
            <a:round/>
            <a:headEnd type="none" w="med" len="med"/>
            <a:tailEnd type="none" w="med" len="med"/>
          </a:ln>
          <a:effectLst/>
        </p:spPr>
        <p:txBody>
          <a:bodyPr wrap="none" lIns="0" tIns="0" rIns="0" bIns="0"/>
          <a:lstStyle/>
          <a:p>
            <a:pPr marL="0" marR="0" lvl="0" indent="0" algn="ctr" defTabSz="914400" rtl="0" eaLnBrk="0" fontAlgn="auto" latinLnBrk="0" hangingPunct="0">
              <a:lnSpc>
                <a:spcPct val="100000"/>
              </a:lnSpc>
              <a:spcBef>
                <a:spcPts val="0"/>
              </a:spcBef>
              <a:spcAft>
                <a:spcPts val="20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&gt;70%</a:t>
            </a:r>
          </a:p>
          <a:p>
            <a:pPr marL="0" marR="0" lvl="0" indent="0" algn="ctr" defTabSz="914400" rtl="0" eaLnBrk="0" fontAlgn="auto" latinLnBrk="0" hangingPunct="0">
              <a:lnSpc>
                <a:spcPct val="100000"/>
              </a:lnSpc>
              <a:spcBef>
                <a:spcPts val="0"/>
              </a:spcBef>
              <a:spcAft>
                <a:spcPts val="20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Regression </a:t>
            </a:r>
          </a:p>
          <a:p>
            <a:pPr marL="0" marR="0" lvl="0" indent="0" algn="ctr" defTabSz="914400" rtl="0" eaLnBrk="0" fontAlgn="auto" latinLnBrk="0" hangingPunct="0">
              <a:lnSpc>
                <a:spcPct val="100000"/>
              </a:lnSpc>
              <a:spcBef>
                <a:spcPts val="0"/>
              </a:spcBef>
              <a:spcAft>
                <a:spcPts val="20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Automation</a:t>
            </a:r>
          </a:p>
        </p:txBody>
      </p:sp>
      <p:sp>
        <p:nvSpPr>
          <p:cNvPr id="156" name="Hexagon 155">
            <a:extLst>
              <a:ext uri="{FF2B5EF4-FFF2-40B4-BE49-F238E27FC236}">
                <a16:creationId xmlns:a16="http://schemas.microsoft.com/office/drawing/2014/main" id="{316C8EE5-D719-4D37-B0E0-81B1FB201FC1}"/>
              </a:ext>
            </a:extLst>
          </p:cNvPr>
          <p:cNvSpPr/>
          <p:nvPr/>
        </p:nvSpPr>
        <p:spPr bwMode="auto">
          <a:xfrm flipH="1">
            <a:off x="10391605" y="3833803"/>
            <a:ext cx="1488674" cy="697319"/>
          </a:xfrm>
          <a:prstGeom prst="hexagon">
            <a:avLst/>
          </a:prstGeom>
          <a:solidFill>
            <a:schemeClr val="tx2"/>
          </a:solidFill>
          <a:ln w="6350" cap="flat" cmpd="sng" algn="ctr">
            <a:noFill/>
            <a:prstDash val="solid"/>
            <a:round/>
            <a:headEnd type="none" w="med" len="med"/>
            <a:tailEnd type="none" w="med" len="med"/>
          </a:ln>
          <a:effectLst/>
        </p:spPr>
        <p:txBody>
          <a:bodyPr wrap="none" lIns="0" tIns="0" rIns="0" bIns="0"/>
          <a:lstStyle/>
          <a:p>
            <a:pPr marL="0" marR="0" lvl="0" indent="0" algn="ctr" defTabSz="914400" rtl="0" eaLnBrk="0" fontAlgn="auto" latinLnBrk="0" hangingPunct="0">
              <a:lnSpc>
                <a:spcPct val="100000"/>
              </a:lnSpc>
              <a:spcBef>
                <a:spcPts val="0"/>
              </a:spcBef>
              <a:spcAft>
                <a:spcPts val="20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&gt;50%</a:t>
            </a:r>
          </a:p>
          <a:p>
            <a:pPr marL="0" marR="0" lvl="0" indent="0" algn="ctr" defTabSz="914400" rtl="0" eaLnBrk="0" fontAlgn="auto" latinLnBrk="0" hangingPunct="0">
              <a:lnSpc>
                <a:spcPct val="100000"/>
              </a:lnSpc>
              <a:spcBef>
                <a:spcPts val="0"/>
              </a:spcBef>
              <a:spcAft>
                <a:spcPts val="20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Continuous </a:t>
            </a:r>
          </a:p>
          <a:p>
            <a:pPr marL="0" marR="0" lvl="0" indent="0" algn="ctr" defTabSz="914400" rtl="0" eaLnBrk="0" fontAlgn="auto" latinLnBrk="0" hangingPunct="0">
              <a:lnSpc>
                <a:spcPct val="100000"/>
              </a:lnSpc>
              <a:spcBef>
                <a:spcPts val="0"/>
              </a:spcBef>
              <a:spcAft>
                <a:spcPts val="20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mn-cs"/>
              </a:rPr>
              <a:t>Testing</a:t>
            </a:r>
          </a:p>
        </p:txBody>
      </p:sp>
      <p:cxnSp>
        <p:nvCxnSpPr>
          <p:cNvPr id="157" name="Straight Connector 156">
            <a:extLst>
              <a:ext uri="{FF2B5EF4-FFF2-40B4-BE49-F238E27FC236}">
                <a16:creationId xmlns:a16="http://schemas.microsoft.com/office/drawing/2014/main" id="{BC1A0A79-7A92-4066-A9DF-F56A1A150EFE}"/>
              </a:ext>
            </a:extLst>
          </p:cNvPr>
          <p:cNvCxnSpPr>
            <a:cxnSpLocks/>
          </p:cNvCxnSpPr>
          <p:nvPr/>
        </p:nvCxnSpPr>
        <p:spPr>
          <a:xfrm>
            <a:off x="10391165" y="1600476"/>
            <a:ext cx="1549230" cy="0"/>
          </a:xfrm>
          <a:prstGeom prst="line">
            <a:avLst/>
          </a:prstGeom>
          <a:noFill/>
          <a:ln w="34925" cap="flat" cmpd="sng" algn="ctr">
            <a:solidFill>
              <a:srgbClr val="92D050"/>
            </a:solidFill>
            <a:prstDash val="solid"/>
          </a:ln>
          <a:effectLst/>
        </p:spPr>
      </p:cxnSp>
      <p:sp>
        <p:nvSpPr>
          <p:cNvPr id="158" name="TextBox 157">
            <a:extLst>
              <a:ext uri="{FF2B5EF4-FFF2-40B4-BE49-F238E27FC236}">
                <a16:creationId xmlns:a16="http://schemas.microsoft.com/office/drawing/2014/main" id="{E3A257A9-4151-40B7-BD1A-57EB83B36F88}"/>
              </a:ext>
            </a:extLst>
          </p:cNvPr>
          <p:cNvSpPr txBox="1"/>
          <p:nvPr/>
        </p:nvSpPr>
        <p:spPr>
          <a:xfrm>
            <a:off x="10178446" y="1653484"/>
            <a:ext cx="1781639"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0" cap="none" spc="0" normalizeH="0" baseline="0" noProof="0" dirty="0">
                <a:ln>
                  <a:noFill/>
                </a:ln>
                <a:solidFill>
                  <a:sysClr val="windowText" lastClr="000000"/>
                </a:solidFill>
                <a:effectLst/>
                <a:uLnTx/>
                <a:uFillTx/>
                <a:latin typeface="Verdana"/>
                <a:ea typeface="+mn-ea"/>
                <a:cs typeface="+mn-cs"/>
              </a:rPr>
              <a:t> Benefits</a:t>
            </a:r>
          </a:p>
        </p:txBody>
      </p:sp>
    </p:spTree>
    <p:extLst>
      <p:ext uri="{BB962C8B-B14F-4D97-AF65-F5344CB8AC3E}">
        <p14:creationId xmlns:p14="http://schemas.microsoft.com/office/powerpoint/2010/main" val="2304379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1">
            <a:extLst>
              <a:ext uri="{FF2B5EF4-FFF2-40B4-BE49-F238E27FC236}">
                <a16:creationId xmlns:a16="http://schemas.microsoft.com/office/drawing/2014/main" id="{1C6C8790-8DFF-4D5B-AE9C-F813CB237058}"/>
              </a:ext>
            </a:extLst>
          </p:cNvPr>
          <p:cNvSpPr>
            <a:spLocks noGrp="1"/>
          </p:cNvSpPr>
          <p:nvPr>
            <p:ph type="title"/>
          </p:nvPr>
        </p:nvSpPr>
        <p:spPr>
          <a:xfrm>
            <a:off x="342899" y="261000"/>
            <a:ext cx="11009685" cy="415498"/>
          </a:xfrm>
        </p:spPr>
        <p:txBody>
          <a:bodyPr/>
          <a:lstStyle/>
          <a:p>
            <a:r>
              <a:rPr lang="en-US" sz="3000" b="0" dirty="0"/>
              <a:t>Test Approach and Process setup</a:t>
            </a:r>
          </a:p>
        </p:txBody>
      </p:sp>
      <p:grpSp>
        <p:nvGrpSpPr>
          <p:cNvPr id="2" name="Group 1">
            <a:extLst>
              <a:ext uri="{FF2B5EF4-FFF2-40B4-BE49-F238E27FC236}">
                <a16:creationId xmlns:a16="http://schemas.microsoft.com/office/drawing/2014/main" id="{65B4C4EE-E1B7-4FE8-57FD-4DFDC169365A}"/>
              </a:ext>
            </a:extLst>
          </p:cNvPr>
          <p:cNvGrpSpPr/>
          <p:nvPr/>
        </p:nvGrpSpPr>
        <p:grpSpPr>
          <a:xfrm>
            <a:off x="273819" y="909483"/>
            <a:ext cx="11628621" cy="5607997"/>
            <a:chOff x="273819" y="909483"/>
            <a:chExt cx="11628621" cy="5607997"/>
          </a:xfrm>
        </p:grpSpPr>
        <p:sp>
          <p:nvSpPr>
            <p:cNvPr id="52" name="object 98">
              <a:extLst>
                <a:ext uri="{FF2B5EF4-FFF2-40B4-BE49-F238E27FC236}">
                  <a16:creationId xmlns:a16="http://schemas.microsoft.com/office/drawing/2014/main" id="{5E473242-886B-4265-97D9-DFDE22B55761}"/>
                </a:ext>
              </a:extLst>
            </p:cNvPr>
            <p:cNvSpPr/>
            <p:nvPr/>
          </p:nvSpPr>
          <p:spPr>
            <a:xfrm>
              <a:off x="308008" y="909483"/>
              <a:ext cx="4476104" cy="442819"/>
            </a:xfrm>
            <a:custGeom>
              <a:avLst/>
              <a:gdLst/>
              <a:ahLst/>
              <a:cxnLst/>
              <a:rect l="l" t="t" r="r" b="b"/>
              <a:pathLst>
                <a:path w="2408554" h="436244">
                  <a:moveTo>
                    <a:pt x="2335642" y="0"/>
                  </a:moveTo>
                  <a:lnTo>
                    <a:pt x="71325" y="11"/>
                  </a:lnTo>
                  <a:lnTo>
                    <a:pt x="31386" y="12828"/>
                  </a:lnTo>
                  <a:lnTo>
                    <a:pt x="5585" y="44635"/>
                  </a:lnTo>
                  <a:lnTo>
                    <a:pt x="0" y="72633"/>
                  </a:lnTo>
                  <a:lnTo>
                    <a:pt x="12" y="364661"/>
                  </a:lnTo>
                  <a:lnTo>
                    <a:pt x="12840" y="404597"/>
                  </a:lnTo>
                  <a:lnTo>
                    <a:pt x="44648" y="430399"/>
                  </a:lnTo>
                  <a:lnTo>
                    <a:pt x="72639" y="435985"/>
                  </a:lnTo>
                  <a:lnTo>
                    <a:pt x="2337002" y="435973"/>
                  </a:lnTo>
                  <a:lnTo>
                    <a:pt x="2376928" y="423132"/>
                  </a:lnTo>
                  <a:lnTo>
                    <a:pt x="2402722" y="391314"/>
                  </a:lnTo>
                  <a:lnTo>
                    <a:pt x="2408307" y="363321"/>
                  </a:lnTo>
                  <a:lnTo>
                    <a:pt x="2408295" y="71298"/>
                  </a:lnTo>
                  <a:lnTo>
                    <a:pt x="2395461" y="31370"/>
                  </a:lnTo>
                  <a:lnTo>
                    <a:pt x="2363641" y="5582"/>
                  </a:lnTo>
                  <a:lnTo>
                    <a:pt x="2335642" y="0"/>
                  </a:lnTo>
                  <a:close/>
                </a:path>
              </a:pathLst>
            </a:custGeom>
            <a:solidFill>
              <a:srgbClr val="11ABDB"/>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i="0" u="none" strike="noStrike" kern="1200" cap="none" spc="0" normalizeH="0" baseline="0" noProof="0" dirty="0">
                <a:ln>
                  <a:noFill/>
                </a:ln>
                <a:solidFill>
                  <a:prstClr val="black"/>
                </a:solidFill>
                <a:effectLst/>
                <a:uLnTx/>
                <a:uFillTx/>
                <a:latin typeface="Verdana"/>
                <a:ea typeface="+mn-ea"/>
                <a:cs typeface="+mn-cs"/>
              </a:endParaRPr>
            </a:p>
          </p:txBody>
        </p:sp>
        <p:sp>
          <p:nvSpPr>
            <p:cNvPr id="53" name="object 99">
              <a:extLst>
                <a:ext uri="{FF2B5EF4-FFF2-40B4-BE49-F238E27FC236}">
                  <a16:creationId xmlns:a16="http://schemas.microsoft.com/office/drawing/2014/main" id="{E12575E2-B1AF-46B4-9A15-D34112AEBE8C}"/>
                </a:ext>
              </a:extLst>
            </p:cNvPr>
            <p:cNvSpPr txBox="1"/>
            <p:nvPr/>
          </p:nvSpPr>
          <p:spPr>
            <a:xfrm>
              <a:off x="1301783" y="1038559"/>
              <a:ext cx="2509809" cy="184666"/>
            </a:xfrm>
            <a:prstGeom prst="rect">
              <a:avLst/>
            </a:prstGeom>
          </p:spPr>
          <p:txBody>
            <a:bodyPr vert="horz" wrap="square" lIns="0" tIns="0" rIns="0" bIns="0" rtlCol="0" anchor="ctr">
              <a:spAutoFit/>
            </a:body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0" normalizeH="0" baseline="0" noProof="0" dirty="0">
                  <a:ln>
                    <a:noFill/>
                  </a:ln>
                  <a:solidFill>
                    <a:srgbClr val="FFFFFF"/>
                  </a:solidFill>
                  <a:effectLst/>
                  <a:uLnTx/>
                  <a:uFillTx/>
                  <a:latin typeface="Verdana"/>
                  <a:ea typeface="+mn-ea"/>
                  <a:cs typeface="Verdana"/>
                </a:rPr>
                <a:t>Test Planning &amp; Tool Setup</a:t>
              </a:r>
              <a:endParaRPr kumimoji="0" sz="1200" i="0" u="none" strike="noStrike" kern="1200" cap="none" spc="0" normalizeH="0" baseline="0" noProof="0" dirty="0">
                <a:ln>
                  <a:noFill/>
                </a:ln>
                <a:solidFill>
                  <a:prstClr val="black"/>
                </a:solidFill>
                <a:effectLst/>
                <a:uLnTx/>
                <a:uFillTx/>
                <a:latin typeface="Verdana"/>
                <a:ea typeface="+mn-ea"/>
                <a:cs typeface="Verdana"/>
              </a:endParaRPr>
            </a:p>
          </p:txBody>
        </p:sp>
        <p:sp>
          <p:nvSpPr>
            <p:cNvPr id="54" name="object 98">
              <a:extLst>
                <a:ext uri="{FF2B5EF4-FFF2-40B4-BE49-F238E27FC236}">
                  <a16:creationId xmlns:a16="http://schemas.microsoft.com/office/drawing/2014/main" id="{E9CB9DEA-7081-4288-AC38-4E3365ACF7FB}"/>
                </a:ext>
              </a:extLst>
            </p:cNvPr>
            <p:cNvSpPr/>
            <p:nvPr/>
          </p:nvSpPr>
          <p:spPr>
            <a:xfrm>
              <a:off x="9657529" y="916387"/>
              <a:ext cx="2126622" cy="395145"/>
            </a:xfrm>
            <a:custGeom>
              <a:avLst/>
              <a:gdLst/>
              <a:ahLst/>
              <a:cxnLst/>
              <a:rect l="l" t="t" r="r" b="b"/>
              <a:pathLst>
                <a:path w="2408554" h="436244">
                  <a:moveTo>
                    <a:pt x="2335642" y="0"/>
                  </a:moveTo>
                  <a:lnTo>
                    <a:pt x="71325" y="11"/>
                  </a:lnTo>
                  <a:lnTo>
                    <a:pt x="31386" y="12828"/>
                  </a:lnTo>
                  <a:lnTo>
                    <a:pt x="5585" y="44635"/>
                  </a:lnTo>
                  <a:lnTo>
                    <a:pt x="0" y="72633"/>
                  </a:lnTo>
                  <a:lnTo>
                    <a:pt x="12" y="364661"/>
                  </a:lnTo>
                  <a:lnTo>
                    <a:pt x="12840" y="404597"/>
                  </a:lnTo>
                  <a:lnTo>
                    <a:pt x="44648" y="430399"/>
                  </a:lnTo>
                  <a:lnTo>
                    <a:pt x="72639" y="435985"/>
                  </a:lnTo>
                  <a:lnTo>
                    <a:pt x="2337002" y="435973"/>
                  </a:lnTo>
                  <a:lnTo>
                    <a:pt x="2376928" y="423132"/>
                  </a:lnTo>
                  <a:lnTo>
                    <a:pt x="2402722" y="391314"/>
                  </a:lnTo>
                  <a:lnTo>
                    <a:pt x="2408307" y="363321"/>
                  </a:lnTo>
                  <a:lnTo>
                    <a:pt x="2408295" y="71298"/>
                  </a:lnTo>
                  <a:lnTo>
                    <a:pt x="2395461" y="31370"/>
                  </a:lnTo>
                  <a:lnTo>
                    <a:pt x="2363641" y="5582"/>
                  </a:lnTo>
                  <a:lnTo>
                    <a:pt x="2335642" y="0"/>
                  </a:lnTo>
                  <a:close/>
                </a:path>
              </a:pathLst>
            </a:custGeom>
            <a:solidFill>
              <a:srgbClr val="11ABDB"/>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i="0" u="none" strike="noStrike" kern="1200" cap="none" spc="0" normalizeH="0" baseline="0" noProof="0" dirty="0">
                <a:ln>
                  <a:noFill/>
                </a:ln>
                <a:solidFill>
                  <a:prstClr val="black"/>
                </a:solidFill>
                <a:effectLst/>
                <a:uLnTx/>
                <a:uFillTx/>
                <a:latin typeface="Verdana"/>
                <a:ea typeface="+mn-ea"/>
                <a:cs typeface="+mn-cs"/>
              </a:endParaRPr>
            </a:p>
          </p:txBody>
        </p:sp>
        <p:sp>
          <p:nvSpPr>
            <p:cNvPr id="55" name="object 99">
              <a:extLst>
                <a:ext uri="{FF2B5EF4-FFF2-40B4-BE49-F238E27FC236}">
                  <a16:creationId xmlns:a16="http://schemas.microsoft.com/office/drawing/2014/main" id="{617D8641-C3AE-47B0-B614-7EAB020DFF45}"/>
                </a:ext>
              </a:extLst>
            </p:cNvPr>
            <p:cNvSpPr txBox="1"/>
            <p:nvPr/>
          </p:nvSpPr>
          <p:spPr>
            <a:xfrm>
              <a:off x="10149066" y="1021626"/>
              <a:ext cx="1194571" cy="184666"/>
            </a:xfrm>
            <a:prstGeom prst="rect">
              <a:avLst/>
            </a:prstGeom>
          </p:spPr>
          <p:txBody>
            <a:bodyPr vert="horz" wrap="square" lIns="0" tIns="0" rIns="0" bIns="0" rtlCol="0" anchor="ctr">
              <a:spAutoFit/>
            </a:body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0" normalizeH="0" baseline="0" noProof="0" dirty="0">
                  <a:ln>
                    <a:noFill/>
                  </a:ln>
                  <a:solidFill>
                    <a:srgbClr val="FFFFFF"/>
                  </a:solidFill>
                  <a:effectLst/>
                  <a:uLnTx/>
                  <a:uFillTx/>
                  <a:latin typeface="Verdana"/>
                  <a:ea typeface="+mn-ea"/>
                  <a:cs typeface="Verdana"/>
                </a:rPr>
                <a:t>Maintenance</a:t>
              </a:r>
              <a:endParaRPr kumimoji="0" sz="1200" i="0" u="none" strike="noStrike" kern="1200" cap="none" spc="0" normalizeH="0" baseline="0" noProof="0" dirty="0">
                <a:ln>
                  <a:noFill/>
                </a:ln>
                <a:solidFill>
                  <a:prstClr val="black"/>
                </a:solidFill>
                <a:effectLst/>
                <a:uLnTx/>
                <a:uFillTx/>
                <a:latin typeface="Verdana"/>
                <a:ea typeface="+mn-ea"/>
                <a:cs typeface="Verdana"/>
              </a:endParaRPr>
            </a:p>
          </p:txBody>
        </p:sp>
        <p:cxnSp>
          <p:nvCxnSpPr>
            <p:cNvPr id="56" name="Connecteur droit 88">
              <a:extLst>
                <a:ext uri="{FF2B5EF4-FFF2-40B4-BE49-F238E27FC236}">
                  <a16:creationId xmlns:a16="http://schemas.microsoft.com/office/drawing/2014/main" id="{13914518-B320-4600-A50F-1FD43066CE2D}"/>
                </a:ext>
              </a:extLst>
            </p:cNvPr>
            <p:cNvCxnSpPr/>
            <p:nvPr/>
          </p:nvCxnSpPr>
          <p:spPr>
            <a:xfrm>
              <a:off x="4899290" y="927308"/>
              <a:ext cx="0" cy="5243778"/>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57" name="Connecteur droit 90">
              <a:extLst>
                <a:ext uri="{FF2B5EF4-FFF2-40B4-BE49-F238E27FC236}">
                  <a16:creationId xmlns:a16="http://schemas.microsoft.com/office/drawing/2014/main" id="{EF1F0C88-FA46-4BE4-B97C-08F8763955EF}"/>
                </a:ext>
              </a:extLst>
            </p:cNvPr>
            <p:cNvCxnSpPr/>
            <p:nvPr/>
          </p:nvCxnSpPr>
          <p:spPr>
            <a:xfrm>
              <a:off x="9562879" y="927308"/>
              <a:ext cx="0" cy="5243778"/>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58" name="Freeform 5">
              <a:extLst>
                <a:ext uri="{FF2B5EF4-FFF2-40B4-BE49-F238E27FC236}">
                  <a16:creationId xmlns:a16="http://schemas.microsoft.com/office/drawing/2014/main" id="{04D73F09-36BD-4CD6-B0EC-E7CD0B57D393}"/>
                </a:ext>
              </a:extLst>
            </p:cNvPr>
            <p:cNvSpPr>
              <a:spLocks/>
            </p:cNvSpPr>
            <p:nvPr/>
          </p:nvSpPr>
          <p:spPr bwMode="auto">
            <a:xfrm>
              <a:off x="9660384" y="1392514"/>
              <a:ext cx="2127697" cy="1476684"/>
            </a:xfrm>
            <a:custGeom>
              <a:avLst/>
              <a:gdLst>
                <a:gd name="T0" fmla="*/ 289 w 289"/>
                <a:gd name="T1" fmla="*/ 28 h 241"/>
                <a:gd name="T2" fmla="*/ 261 w 289"/>
                <a:gd name="T3" fmla="*/ 0 h 241"/>
                <a:gd name="T4" fmla="*/ 28 w 289"/>
                <a:gd name="T5" fmla="*/ 0 h 241"/>
                <a:gd name="T6" fmla="*/ 0 w 289"/>
                <a:gd name="T7" fmla="*/ 28 h 241"/>
                <a:gd name="T8" fmla="*/ 0 w 289"/>
                <a:gd name="T9" fmla="*/ 213 h 241"/>
                <a:gd name="T10" fmla="*/ 28 w 289"/>
                <a:gd name="T11" fmla="*/ 241 h 241"/>
                <a:gd name="T12" fmla="*/ 261 w 289"/>
                <a:gd name="T13" fmla="*/ 241 h 241"/>
                <a:gd name="T14" fmla="*/ 289 w 289"/>
                <a:gd name="T15" fmla="*/ 213 h 241"/>
                <a:gd name="T16" fmla="*/ 289 w 289"/>
                <a:gd name="T17" fmla="*/ 28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41">
                  <a:moveTo>
                    <a:pt x="289" y="28"/>
                  </a:moveTo>
                  <a:cubicBezTo>
                    <a:pt x="289" y="13"/>
                    <a:pt x="276" y="0"/>
                    <a:pt x="261" y="0"/>
                  </a:cubicBezTo>
                  <a:cubicBezTo>
                    <a:pt x="28" y="0"/>
                    <a:pt x="28" y="0"/>
                    <a:pt x="28" y="0"/>
                  </a:cubicBezTo>
                  <a:cubicBezTo>
                    <a:pt x="13" y="0"/>
                    <a:pt x="0" y="13"/>
                    <a:pt x="0" y="28"/>
                  </a:cubicBezTo>
                  <a:cubicBezTo>
                    <a:pt x="0" y="213"/>
                    <a:pt x="0" y="213"/>
                    <a:pt x="0" y="213"/>
                  </a:cubicBezTo>
                  <a:cubicBezTo>
                    <a:pt x="0" y="228"/>
                    <a:pt x="13" y="241"/>
                    <a:pt x="28" y="241"/>
                  </a:cubicBezTo>
                  <a:cubicBezTo>
                    <a:pt x="261" y="241"/>
                    <a:pt x="261" y="241"/>
                    <a:pt x="261" y="241"/>
                  </a:cubicBezTo>
                  <a:cubicBezTo>
                    <a:pt x="276" y="241"/>
                    <a:pt x="289" y="228"/>
                    <a:pt x="289" y="213"/>
                  </a:cubicBezTo>
                  <a:lnTo>
                    <a:pt x="289" y="28"/>
                  </a:lnTo>
                  <a:close/>
                </a:path>
              </a:pathLst>
            </a:custGeom>
            <a:solidFill>
              <a:schemeClr val="accent6"/>
            </a:solidFill>
            <a:ln>
              <a:noFill/>
            </a:ln>
          </p:spPr>
          <p:style>
            <a:lnRef idx="1">
              <a:schemeClr val="accent5"/>
            </a:lnRef>
            <a:fillRef idx="3">
              <a:schemeClr val="accent5"/>
            </a:fillRef>
            <a:effectRef idx="2">
              <a:schemeClr val="accent5"/>
            </a:effectRef>
            <a:fontRef idx="minor">
              <a:schemeClr val="lt1"/>
            </a:fontRef>
          </p:style>
          <p:txBody>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800" i="0" u="none" strike="noStrike" kern="1200" cap="none" spc="0" normalizeH="0" baseline="0" noProof="0" dirty="0">
                <a:ln>
                  <a:noFill/>
                </a:ln>
                <a:solidFill>
                  <a:prstClr val="white"/>
                </a:solidFill>
                <a:effectLst/>
                <a:uLnTx/>
                <a:uFillTx/>
                <a:latin typeface="Verdana"/>
                <a:ea typeface="+mn-ea"/>
                <a:cs typeface="+mn-cs"/>
              </a:endParaRPr>
            </a:p>
          </p:txBody>
        </p:sp>
        <p:sp>
          <p:nvSpPr>
            <p:cNvPr id="59" name="Freeform 6">
              <a:extLst>
                <a:ext uri="{FF2B5EF4-FFF2-40B4-BE49-F238E27FC236}">
                  <a16:creationId xmlns:a16="http://schemas.microsoft.com/office/drawing/2014/main" id="{DFB48A08-7944-4116-80FF-11A3D98006D0}"/>
                </a:ext>
              </a:extLst>
            </p:cNvPr>
            <p:cNvSpPr>
              <a:spLocks/>
            </p:cNvSpPr>
            <p:nvPr/>
          </p:nvSpPr>
          <p:spPr bwMode="auto">
            <a:xfrm>
              <a:off x="9657529" y="1849947"/>
              <a:ext cx="2130552" cy="4531053"/>
            </a:xfrm>
            <a:custGeom>
              <a:avLst/>
              <a:gdLst>
                <a:gd name="T0" fmla="*/ 292 w 297"/>
                <a:gd name="T1" fmla="*/ 0 h 630"/>
                <a:gd name="T2" fmla="*/ 292 w 297"/>
                <a:gd name="T3" fmla="*/ 0 h 630"/>
                <a:gd name="T4" fmla="*/ 232 w 297"/>
                <a:gd name="T5" fmla="*/ 0 h 630"/>
                <a:gd name="T6" fmla="*/ 150 w 297"/>
                <a:gd name="T7" fmla="*/ 80 h 630"/>
                <a:gd name="T8" fmla="*/ 68 w 297"/>
                <a:gd name="T9" fmla="*/ 0 h 630"/>
                <a:gd name="T10" fmla="*/ 4 w 297"/>
                <a:gd name="T11" fmla="*/ 0 h 630"/>
                <a:gd name="T12" fmla="*/ 4 w 297"/>
                <a:gd name="T13" fmla="*/ 0 h 630"/>
                <a:gd name="T14" fmla="*/ 0 w 297"/>
                <a:gd name="T15" fmla="*/ 0 h 630"/>
                <a:gd name="T16" fmla="*/ 0 w 297"/>
                <a:gd name="T17" fmla="*/ 602 h 630"/>
                <a:gd name="T18" fmla="*/ 28 w 297"/>
                <a:gd name="T19" fmla="*/ 630 h 630"/>
                <a:gd name="T20" fmla="*/ 269 w 297"/>
                <a:gd name="T21" fmla="*/ 630 h 630"/>
                <a:gd name="T22" fmla="*/ 297 w 297"/>
                <a:gd name="T23" fmla="*/ 602 h 630"/>
                <a:gd name="T24" fmla="*/ 297 w 297"/>
                <a:gd name="T25" fmla="*/ 0 h 630"/>
                <a:gd name="T26" fmla="*/ 292 w 297"/>
                <a:gd name="T27" fmla="*/ 0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7" h="630">
                  <a:moveTo>
                    <a:pt x="292" y="0"/>
                  </a:moveTo>
                  <a:cubicBezTo>
                    <a:pt x="292" y="0"/>
                    <a:pt x="292" y="0"/>
                    <a:pt x="292" y="0"/>
                  </a:cubicBezTo>
                  <a:cubicBezTo>
                    <a:pt x="232" y="0"/>
                    <a:pt x="232" y="0"/>
                    <a:pt x="232" y="0"/>
                  </a:cubicBezTo>
                  <a:cubicBezTo>
                    <a:pt x="231" y="44"/>
                    <a:pt x="195" y="80"/>
                    <a:pt x="150" y="80"/>
                  </a:cubicBezTo>
                  <a:cubicBezTo>
                    <a:pt x="105" y="80"/>
                    <a:pt x="69" y="44"/>
                    <a:pt x="68" y="0"/>
                  </a:cubicBezTo>
                  <a:cubicBezTo>
                    <a:pt x="4" y="0"/>
                    <a:pt x="4" y="0"/>
                    <a:pt x="4" y="0"/>
                  </a:cubicBezTo>
                  <a:cubicBezTo>
                    <a:pt x="4" y="0"/>
                    <a:pt x="4" y="0"/>
                    <a:pt x="4" y="0"/>
                  </a:cubicBezTo>
                  <a:cubicBezTo>
                    <a:pt x="0" y="0"/>
                    <a:pt x="0" y="0"/>
                    <a:pt x="0" y="0"/>
                  </a:cubicBezTo>
                  <a:cubicBezTo>
                    <a:pt x="0" y="602"/>
                    <a:pt x="0" y="602"/>
                    <a:pt x="0" y="602"/>
                  </a:cubicBezTo>
                  <a:cubicBezTo>
                    <a:pt x="0" y="618"/>
                    <a:pt x="13" y="630"/>
                    <a:pt x="28" y="630"/>
                  </a:cubicBezTo>
                  <a:cubicBezTo>
                    <a:pt x="269" y="630"/>
                    <a:pt x="269" y="630"/>
                    <a:pt x="269" y="630"/>
                  </a:cubicBezTo>
                  <a:cubicBezTo>
                    <a:pt x="284" y="630"/>
                    <a:pt x="297" y="618"/>
                    <a:pt x="297" y="602"/>
                  </a:cubicBezTo>
                  <a:cubicBezTo>
                    <a:pt x="297" y="0"/>
                    <a:pt x="297" y="0"/>
                    <a:pt x="297" y="0"/>
                  </a:cubicBezTo>
                  <a:lnTo>
                    <a:pt x="292" y="0"/>
                  </a:lnTo>
                  <a:close/>
                </a:path>
              </a:pathLst>
            </a:custGeom>
            <a:gradFill flip="none" rotWithShape="1">
              <a:gsLst>
                <a:gs pos="0">
                  <a:schemeClr val="bg1">
                    <a:lumMod val="95000"/>
                  </a:schemeClr>
                </a:gs>
                <a:gs pos="100000">
                  <a:schemeClr val="bg1">
                    <a:lumMod val="85000"/>
                  </a:schemeClr>
                </a:gs>
              </a:gsLst>
              <a:lin ang="0" scaled="1"/>
              <a:tileRect/>
            </a:gradFill>
            <a:ln>
              <a:noFill/>
            </a:ln>
            <a:effectLst/>
          </p:spPr>
          <p:txBody>
            <a:bodyPr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fr-FR" sz="900" i="0" u="none" strike="noStrike" kern="1200" cap="none" spc="0" normalizeH="0" baseline="0" noProof="0" dirty="0">
                <a:ln>
                  <a:noFill/>
                </a:ln>
                <a:solidFill>
                  <a:srgbClr val="263147"/>
                </a:solidFill>
                <a:effectLst/>
                <a:uLnTx/>
                <a:uFillTx/>
                <a:latin typeface="Verdana"/>
                <a:ea typeface="+mn-ea"/>
                <a:cs typeface="Arial" pitchFamily="34" charset="0"/>
              </a:endParaRPr>
            </a:p>
          </p:txBody>
        </p:sp>
        <p:sp>
          <p:nvSpPr>
            <p:cNvPr id="60" name="Rectangle 59">
              <a:extLst>
                <a:ext uri="{FF2B5EF4-FFF2-40B4-BE49-F238E27FC236}">
                  <a16:creationId xmlns:a16="http://schemas.microsoft.com/office/drawing/2014/main" id="{C036F8F2-F463-41B2-A22E-046AEB6F98DA}"/>
                </a:ext>
              </a:extLst>
            </p:cNvPr>
            <p:cNvSpPr/>
            <p:nvPr/>
          </p:nvSpPr>
          <p:spPr>
            <a:xfrm>
              <a:off x="9631902" y="1364486"/>
              <a:ext cx="2126622" cy="261610"/>
            </a:xfrm>
            <a:prstGeom prst="rect">
              <a:avLst/>
            </a:prstGeom>
          </p:spPr>
          <p:txBody>
            <a:bodyPr wrap="square">
              <a:spAutoFit/>
            </a:bodyPr>
            <a:lstStyle/>
            <a:p>
              <a:pPr marL="0" marR="0" lvl="0" indent="0" algn="ctr" defTabSz="957263"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ysClr val="window" lastClr="FFFFFF"/>
                  </a:solidFill>
                  <a:effectLst/>
                  <a:uLnTx/>
                  <a:uFillTx/>
                  <a:latin typeface="Verdana"/>
                  <a:ea typeface="+mn-ea"/>
                  <a:cs typeface="Arial" pitchFamily="34" charset="0"/>
                </a:rPr>
                <a:t>Continuous Automation</a:t>
              </a:r>
            </a:p>
          </p:txBody>
        </p:sp>
        <p:grpSp>
          <p:nvGrpSpPr>
            <p:cNvPr id="61" name="Group 63">
              <a:extLst>
                <a:ext uri="{FF2B5EF4-FFF2-40B4-BE49-F238E27FC236}">
                  <a16:creationId xmlns:a16="http://schemas.microsoft.com/office/drawing/2014/main" id="{55C84DF8-831D-428A-B1EF-F308BF670CF4}"/>
                </a:ext>
              </a:extLst>
            </p:cNvPr>
            <p:cNvGrpSpPr>
              <a:grpSpLocks/>
            </p:cNvGrpSpPr>
            <p:nvPr/>
          </p:nvGrpSpPr>
          <p:grpSpPr bwMode="auto">
            <a:xfrm>
              <a:off x="10362357" y="1773000"/>
              <a:ext cx="696946" cy="432764"/>
              <a:chOff x="7819458" y="1454129"/>
              <a:chExt cx="714658" cy="415926"/>
            </a:xfrm>
          </p:grpSpPr>
          <p:grpSp>
            <p:nvGrpSpPr>
              <p:cNvPr id="62" name="Groupe 669">
                <a:extLst>
                  <a:ext uri="{FF2B5EF4-FFF2-40B4-BE49-F238E27FC236}">
                    <a16:creationId xmlns:a16="http://schemas.microsoft.com/office/drawing/2014/main" id="{8AAD6A97-1420-4A08-BD49-BBD6C6ED3855}"/>
                  </a:ext>
                </a:extLst>
              </p:cNvPr>
              <p:cNvGrpSpPr>
                <a:grpSpLocks/>
              </p:cNvGrpSpPr>
              <p:nvPr/>
            </p:nvGrpSpPr>
            <p:grpSpPr bwMode="auto">
              <a:xfrm>
                <a:off x="7819458" y="1454129"/>
                <a:ext cx="374650" cy="415926"/>
                <a:chOff x="6470651" y="2876550"/>
                <a:chExt cx="374650" cy="415926"/>
              </a:xfrm>
            </p:grpSpPr>
            <p:sp>
              <p:nvSpPr>
                <p:cNvPr id="64" name="Freeform 283">
                  <a:extLst>
                    <a:ext uri="{FF2B5EF4-FFF2-40B4-BE49-F238E27FC236}">
                      <a16:creationId xmlns:a16="http://schemas.microsoft.com/office/drawing/2014/main" id="{F34D0BA8-D848-4FA2-BE68-C6B6CF09F0D7}"/>
                    </a:ext>
                  </a:extLst>
                </p:cNvPr>
                <p:cNvSpPr>
                  <a:spLocks/>
                </p:cNvSpPr>
                <p:nvPr/>
              </p:nvSpPr>
              <p:spPr bwMode="auto">
                <a:xfrm>
                  <a:off x="6470651" y="3043237"/>
                  <a:ext cx="374508" cy="249239"/>
                </a:xfrm>
                <a:custGeom>
                  <a:avLst/>
                  <a:gdLst/>
                  <a:ahLst/>
                  <a:cxnLst>
                    <a:cxn ang="0">
                      <a:pos x="194" y="6"/>
                    </a:cxn>
                    <a:cxn ang="0">
                      <a:pos x="192" y="2"/>
                    </a:cxn>
                    <a:cxn ang="0">
                      <a:pos x="188" y="0"/>
                    </a:cxn>
                    <a:cxn ang="0">
                      <a:pos x="154" y="0"/>
                    </a:cxn>
                    <a:cxn ang="0">
                      <a:pos x="152" y="1"/>
                    </a:cxn>
                    <a:cxn ang="0">
                      <a:pos x="151" y="1"/>
                    </a:cxn>
                    <a:cxn ang="0">
                      <a:pos x="148" y="6"/>
                    </a:cxn>
                    <a:cxn ang="0">
                      <a:pos x="152" y="11"/>
                    </a:cxn>
                    <a:cxn ang="0">
                      <a:pos x="154" y="11"/>
                    </a:cxn>
                    <a:cxn ang="0">
                      <a:pos x="166" y="11"/>
                    </a:cxn>
                    <a:cxn ang="0">
                      <a:pos x="168" y="13"/>
                    </a:cxn>
                    <a:cxn ang="0">
                      <a:pos x="167" y="15"/>
                    </a:cxn>
                    <a:cxn ang="0">
                      <a:pos x="95" y="87"/>
                    </a:cxn>
                    <a:cxn ang="0">
                      <a:pos x="94" y="87"/>
                    </a:cxn>
                    <a:cxn ang="0">
                      <a:pos x="92" y="87"/>
                    </a:cxn>
                    <a:cxn ang="0">
                      <a:pos x="72" y="66"/>
                    </a:cxn>
                    <a:cxn ang="0">
                      <a:pos x="67" y="65"/>
                    </a:cxn>
                    <a:cxn ang="0">
                      <a:pos x="63" y="66"/>
                    </a:cxn>
                    <a:cxn ang="0">
                      <a:pos x="0" y="128"/>
                    </a:cxn>
                    <a:cxn ang="0">
                      <a:pos x="18" y="128"/>
                    </a:cxn>
                    <a:cxn ang="0">
                      <a:pos x="66" y="81"/>
                    </a:cxn>
                    <a:cxn ang="0">
                      <a:pos x="67" y="80"/>
                    </a:cxn>
                    <a:cxn ang="0">
                      <a:pos x="69" y="81"/>
                    </a:cxn>
                    <a:cxn ang="0">
                      <a:pos x="89" y="101"/>
                    </a:cxn>
                    <a:cxn ang="0">
                      <a:pos x="94" y="103"/>
                    </a:cxn>
                    <a:cxn ang="0">
                      <a:pos x="98" y="101"/>
                    </a:cxn>
                    <a:cxn ang="0">
                      <a:pos x="179" y="21"/>
                    </a:cxn>
                    <a:cxn ang="0">
                      <a:pos x="179" y="20"/>
                    </a:cxn>
                    <a:cxn ang="0">
                      <a:pos x="180" y="20"/>
                    </a:cxn>
                    <a:cxn ang="0">
                      <a:pos x="181" y="20"/>
                    </a:cxn>
                    <a:cxn ang="0">
                      <a:pos x="182" y="20"/>
                    </a:cxn>
                    <a:cxn ang="0">
                      <a:pos x="183" y="22"/>
                    </a:cxn>
                    <a:cxn ang="0">
                      <a:pos x="183" y="39"/>
                    </a:cxn>
                    <a:cxn ang="0">
                      <a:pos x="188" y="44"/>
                    </a:cxn>
                    <a:cxn ang="0">
                      <a:pos x="194" y="39"/>
                    </a:cxn>
                    <a:cxn ang="0">
                      <a:pos x="194" y="6"/>
                    </a:cxn>
                  </a:cxnLst>
                  <a:rect l="0" t="0" r="r" b="b"/>
                  <a:pathLst>
                    <a:path w="194" h="128">
                      <a:moveTo>
                        <a:pt x="194" y="6"/>
                      </a:moveTo>
                      <a:cubicBezTo>
                        <a:pt x="194" y="4"/>
                        <a:pt x="193" y="3"/>
                        <a:pt x="192" y="2"/>
                      </a:cubicBezTo>
                      <a:cubicBezTo>
                        <a:pt x="191" y="1"/>
                        <a:pt x="190" y="0"/>
                        <a:pt x="188" y="0"/>
                      </a:cubicBezTo>
                      <a:cubicBezTo>
                        <a:pt x="154" y="0"/>
                        <a:pt x="154" y="0"/>
                        <a:pt x="154" y="0"/>
                      </a:cubicBezTo>
                      <a:cubicBezTo>
                        <a:pt x="153" y="0"/>
                        <a:pt x="152" y="0"/>
                        <a:pt x="152" y="1"/>
                      </a:cubicBezTo>
                      <a:cubicBezTo>
                        <a:pt x="151" y="1"/>
                        <a:pt x="151" y="1"/>
                        <a:pt x="151" y="1"/>
                      </a:cubicBezTo>
                      <a:cubicBezTo>
                        <a:pt x="149" y="2"/>
                        <a:pt x="148" y="4"/>
                        <a:pt x="148" y="6"/>
                      </a:cubicBezTo>
                      <a:cubicBezTo>
                        <a:pt x="148" y="8"/>
                        <a:pt x="149" y="10"/>
                        <a:pt x="152" y="11"/>
                      </a:cubicBezTo>
                      <a:cubicBezTo>
                        <a:pt x="152" y="11"/>
                        <a:pt x="153" y="11"/>
                        <a:pt x="154" y="11"/>
                      </a:cubicBezTo>
                      <a:cubicBezTo>
                        <a:pt x="154" y="11"/>
                        <a:pt x="166" y="11"/>
                        <a:pt x="166" y="11"/>
                      </a:cubicBezTo>
                      <a:cubicBezTo>
                        <a:pt x="167" y="11"/>
                        <a:pt x="167" y="12"/>
                        <a:pt x="168" y="13"/>
                      </a:cubicBezTo>
                      <a:cubicBezTo>
                        <a:pt x="168" y="13"/>
                        <a:pt x="168" y="14"/>
                        <a:pt x="167" y="15"/>
                      </a:cubicBezTo>
                      <a:cubicBezTo>
                        <a:pt x="95" y="87"/>
                        <a:pt x="95" y="87"/>
                        <a:pt x="95" y="87"/>
                      </a:cubicBezTo>
                      <a:cubicBezTo>
                        <a:pt x="95" y="87"/>
                        <a:pt x="94" y="87"/>
                        <a:pt x="94" y="87"/>
                      </a:cubicBezTo>
                      <a:cubicBezTo>
                        <a:pt x="93" y="87"/>
                        <a:pt x="93" y="87"/>
                        <a:pt x="92" y="87"/>
                      </a:cubicBezTo>
                      <a:cubicBezTo>
                        <a:pt x="72" y="66"/>
                        <a:pt x="72" y="66"/>
                        <a:pt x="72" y="66"/>
                      </a:cubicBezTo>
                      <a:cubicBezTo>
                        <a:pt x="71" y="65"/>
                        <a:pt x="69" y="65"/>
                        <a:pt x="67" y="65"/>
                      </a:cubicBezTo>
                      <a:cubicBezTo>
                        <a:pt x="66" y="65"/>
                        <a:pt x="64" y="65"/>
                        <a:pt x="63" y="66"/>
                      </a:cubicBezTo>
                      <a:cubicBezTo>
                        <a:pt x="0" y="128"/>
                        <a:pt x="0" y="128"/>
                        <a:pt x="0" y="128"/>
                      </a:cubicBezTo>
                      <a:cubicBezTo>
                        <a:pt x="18" y="128"/>
                        <a:pt x="18" y="128"/>
                        <a:pt x="18" y="128"/>
                      </a:cubicBezTo>
                      <a:cubicBezTo>
                        <a:pt x="66" y="81"/>
                        <a:pt x="66" y="81"/>
                        <a:pt x="66" y="81"/>
                      </a:cubicBezTo>
                      <a:cubicBezTo>
                        <a:pt x="66" y="81"/>
                        <a:pt x="67" y="80"/>
                        <a:pt x="67" y="80"/>
                      </a:cubicBezTo>
                      <a:cubicBezTo>
                        <a:pt x="68" y="80"/>
                        <a:pt x="68" y="81"/>
                        <a:pt x="69" y="81"/>
                      </a:cubicBezTo>
                      <a:cubicBezTo>
                        <a:pt x="89" y="101"/>
                        <a:pt x="89" y="101"/>
                        <a:pt x="89" y="101"/>
                      </a:cubicBezTo>
                      <a:cubicBezTo>
                        <a:pt x="90" y="102"/>
                        <a:pt x="92" y="103"/>
                        <a:pt x="94" y="103"/>
                      </a:cubicBezTo>
                      <a:cubicBezTo>
                        <a:pt x="95" y="103"/>
                        <a:pt x="97" y="102"/>
                        <a:pt x="98" y="101"/>
                      </a:cubicBezTo>
                      <a:cubicBezTo>
                        <a:pt x="179" y="21"/>
                        <a:pt x="179" y="21"/>
                        <a:pt x="179" y="21"/>
                      </a:cubicBezTo>
                      <a:cubicBezTo>
                        <a:pt x="179" y="21"/>
                        <a:pt x="179" y="21"/>
                        <a:pt x="179" y="20"/>
                      </a:cubicBezTo>
                      <a:cubicBezTo>
                        <a:pt x="180" y="20"/>
                        <a:pt x="180" y="20"/>
                        <a:pt x="180" y="20"/>
                      </a:cubicBezTo>
                      <a:cubicBezTo>
                        <a:pt x="180" y="20"/>
                        <a:pt x="180" y="20"/>
                        <a:pt x="181" y="20"/>
                      </a:cubicBezTo>
                      <a:cubicBezTo>
                        <a:pt x="181" y="20"/>
                        <a:pt x="181" y="20"/>
                        <a:pt x="182" y="20"/>
                      </a:cubicBezTo>
                      <a:cubicBezTo>
                        <a:pt x="182" y="20"/>
                        <a:pt x="183" y="21"/>
                        <a:pt x="183" y="22"/>
                      </a:cubicBezTo>
                      <a:cubicBezTo>
                        <a:pt x="183" y="39"/>
                        <a:pt x="183" y="39"/>
                        <a:pt x="183" y="39"/>
                      </a:cubicBezTo>
                      <a:cubicBezTo>
                        <a:pt x="183" y="42"/>
                        <a:pt x="185" y="44"/>
                        <a:pt x="188" y="44"/>
                      </a:cubicBezTo>
                      <a:cubicBezTo>
                        <a:pt x="191" y="44"/>
                        <a:pt x="194" y="42"/>
                        <a:pt x="194" y="39"/>
                      </a:cubicBezTo>
                      <a:lnTo>
                        <a:pt x="194" y="6"/>
                      </a:lnTo>
                      <a:close/>
                    </a:path>
                  </a:pathLst>
                </a:custGeom>
                <a:noFill/>
                <a:ln w="12700" cap="flat">
                  <a:solidFill>
                    <a:sysClr val="window" lastClr="FFFFFF"/>
                  </a:solidFill>
                  <a:prstDash val="solid"/>
                  <a:miter lim="800000"/>
                  <a:headEnd/>
                  <a:tailEnd/>
                </a:ln>
              </p:spPr>
              <p:txBody>
                <a:bodyPr/>
                <a:lstStyle/>
                <a:p>
                  <a:pPr marL="0" marR="0" lvl="0" indent="0" algn="l" defTabSz="957263" rtl="0" eaLnBrk="1" fontAlgn="auto" latinLnBrk="0" hangingPunct="1">
                    <a:lnSpc>
                      <a:spcPct val="100000"/>
                    </a:lnSpc>
                    <a:spcBef>
                      <a:spcPts val="0"/>
                    </a:spcBef>
                    <a:spcAft>
                      <a:spcPts val="0"/>
                    </a:spcAft>
                    <a:buClrTx/>
                    <a:buSzTx/>
                    <a:buFontTx/>
                    <a:buNone/>
                    <a:tabLst/>
                    <a:defRPr/>
                  </a:pPr>
                  <a:endParaRPr kumimoji="0" lang="en-US" sz="600" i="0" u="none" strike="noStrike" kern="0" cap="none" spc="0" normalizeH="0" baseline="0" noProof="0" dirty="0">
                    <a:ln>
                      <a:noFill/>
                    </a:ln>
                    <a:solidFill>
                      <a:sysClr val="windowText" lastClr="000000"/>
                    </a:solidFill>
                    <a:effectLst/>
                    <a:uLnTx/>
                    <a:uFillTx/>
                    <a:latin typeface="Verdana"/>
                    <a:ea typeface="+mn-ea"/>
                    <a:cs typeface="Arial" pitchFamily="34" charset="0"/>
                  </a:endParaRPr>
                </a:p>
              </p:txBody>
            </p:sp>
            <p:sp>
              <p:nvSpPr>
                <p:cNvPr id="65" name="Freeform 284">
                  <a:extLst>
                    <a:ext uri="{FF2B5EF4-FFF2-40B4-BE49-F238E27FC236}">
                      <a16:creationId xmlns:a16="http://schemas.microsoft.com/office/drawing/2014/main" id="{8B99B852-89C6-4F21-9890-6F76065F78BE}"/>
                    </a:ext>
                  </a:extLst>
                </p:cNvPr>
                <p:cNvSpPr>
                  <a:spLocks/>
                </p:cNvSpPr>
                <p:nvPr/>
              </p:nvSpPr>
              <p:spPr bwMode="auto">
                <a:xfrm>
                  <a:off x="6654469" y="2951162"/>
                  <a:ext cx="77307" cy="49213"/>
                </a:xfrm>
                <a:custGeom>
                  <a:avLst/>
                  <a:gdLst/>
                  <a:ahLst/>
                  <a:cxnLst>
                    <a:cxn ang="0">
                      <a:pos x="0" y="21"/>
                    </a:cxn>
                    <a:cxn ang="0">
                      <a:pos x="14" y="26"/>
                    </a:cxn>
                    <a:cxn ang="0">
                      <a:pos x="19" y="25"/>
                    </a:cxn>
                    <a:cxn ang="0">
                      <a:pos x="37" y="12"/>
                    </a:cxn>
                    <a:cxn ang="0">
                      <a:pos x="38" y="4"/>
                    </a:cxn>
                    <a:cxn ang="0">
                      <a:pos x="30" y="2"/>
                    </a:cxn>
                    <a:cxn ang="0">
                      <a:pos x="14" y="13"/>
                    </a:cxn>
                  </a:cxnLst>
                  <a:rect l="0" t="0" r="r" b="b"/>
                  <a:pathLst>
                    <a:path w="40" h="26">
                      <a:moveTo>
                        <a:pt x="0" y="21"/>
                      </a:moveTo>
                      <a:cubicBezTo>
                        <a:pt x="14" y="26"/>
                        <a:pt x="14" y="26"/>
                        <a:pt x="14" y="26"/>
                      </a:cubicBezTo>
                      <a:cubicBezTo>
                        <a:pt x="16" y="26"/>
                        <a:pt x="17" y="26"/>
                        <a:pt x="19" y="25"/>
                      </a:cubicBezTo>
                      <a:cubicBezTo>
                        <a:pt x="37" y="12"/>
                        <a:pt x="37" y="12"/>
                        <a:pt x="37" y="12"/>
                      </a:cubicBezTo>
                      <a:cubicBezTo>
                        <a:pt x="40" y="10"/>
                        <a:pt x="40" y="6"/>
                        <a:pt x="38" y="4"/>
                      </a:cubicBezTo>
                      <a:cubicBezTo>
                        <a:pt x="36" y="1"/>
                        <a:pt x="32" y="0"/>
                        <a:pt x="30" y="2"/>
                      </a:cubicBezTo>
                      <a:cubicBezTo>
                        <a:pt x="14" y="13"/>
                        <a:pt x="14" y="13"/>
                        <a:pt x="14" y="13"/>
                      </a:cubicBezTo>
                    </a:path>
                  </a:pathLst>
                </a:custGeom>
                <a:noFill/>
                <a:ln w="12700" cap="rnd">
                  <a:solidFill>
                    <a:sysClr val="window" lastClr="FFFFFF"/>
                  </a:solidFill>
                  <a:prstDash val="solid"/>
                  <a:round/>
                  <a:headEnd/>
                  <a:tailEnd/>
                </a:ln>
              </p:spPr>
              <p:txBody>
                <a:bodyPr/>
                <a:lstStyle/>
                <a:p>
                  <a:pPr marL="0" marR="0" lvl="0" indent="0" algn="l" defTabSz="957263" rtl="0" eaLnBrk="1" fontAlgn="auto" latinLnBrk="0" hangingPunct="1">
                    <a:lnSpc>
                      <a:spcPct val="100000"/>
                    </a:lnSpc>
                    <a:spcBef>
                      <a:spcPts val="0"/>
                    </a:spcBef>
                    <a:spcAft>
                      <a:spcPts val="0"/>
                    </a:spcAft>
                    <a:buClrTx/>
                    <a:buSzTx/>
                    <a:buFontTx/>
                    <a:buNone/>
                    <a:tabLst/>
                    <a:defRPr/>
                  </a:pPr>
                  <a:endParaRPr kumimoji="0" lang="en-US" sz="600" i="0" u="none" strike="noStrike" kern="0" cap="none" spc="0" normalizeH="0" baseline="0" noProof="0" dirty="0">
                    <a:ln>
                      <a:noFill/>
                    </a:ln>
                    <a:solidFill>
                      <a:sysClr val="windowText" lastClr="000000"/>
                    </a:solidFill>
                    <a:effectLst/>
                    <a:uLnTx/>
                    <a:uFillTx/>
                    <a:latin typeface="Verdana"/>
                    <a:ea typeface="+mn-ea"/>
                    <a:cs typeface="Arial" pitchFamily="34" charset="0"/>
                  </a:endParaRPr>
                </a:p>
              </p:txBody>
            </p:sp>
            <p:sp>
              <p:nvSpPr>
                <p:cNvPr id="66" name="Freeform 285">
                  <a:extLst>
                    <a:ext uri="{FF2B5EF4-FFF2-40B4-BE49-F238E27FC236}">
                      <a16:creationId xmlns:a16="http://schemas.microsoft.com/office/drawing/2014/main" id="{6E4A7038-DB68-48B0-910B-1EDFDAA87271}"/>
                    </a:ext>
                  </a:extLst>
                </p:cNvPr>
                <p:cNvSpPr>
                  <a:spLocks/>
                </p:cNvSpPr>
                <p:nvPr/>
              </p:nvSpPr>
              <p:spPr bwMode="auto">
                <a:xfrm>
                  <a:off x="6616674" y="2876550"/>
                  <a:ext cx="51538" cy="69850"/>
                </a:xfrm>
                <a:custGeom>
                  <a:avLst/>
                  <a:gdLst/>
                  <a:ahLst/>
                  <a:cxnLst>
                    <a:cxn ang="0">
                      <a:pos x="16" y="35"/>
                    </a:cxn>
                    <a:cxn ang="0">
                      <a:pos x="26" y="15"/>
                    </a:cxn>
                    <a:cxn ang="0">
                      <a:pos x="14" y="0"/>
                    </a:cxn>
                    <a:cxn ang="0">
                      <a:pos x="0" y="15"/>
                    </a:cxn>
                    <a:cxn ang="0">
                      <a:pos x="16" y="35"/>
                    </a:cxn>
                  </a:cxnLst>
                  <a:rect l="0" t="0" r="r" b="b"/>
                  <a:pathLst>
                    <a:path w="26" h="36">
                      <a:moveTo>
                        <a:pt x="16" y="35"/>
                      </a:moveTo>
                      <a:cubicBezTo>
                        <a:pt x="24" y="34"/>
                        <a:pt x="25" y="23"/>
                        <a:pt x="26" y="15"/>
                      </a:cubicBezTo>
                      <a:cubicBezTo>
                        <a:pt x="26" y="6"/>
                        <a:pt x="20" y="0"/>
                        <a:pt x="14" y="0"/>
                      </a:cubicBezTo>
                      <a:cubicBezTo>
                        <a:pt x="6" y="0"/>
                        <a:pt x="0" y="6"/>
                        <a:pt x="0" y="15"/>
                      </a:cubicBezTo>
                      <a:cubicBezTo>
                        <a:pt x="1" y="28"/>
                        <a:pt x="10" y="36"/>
                        <a:pt x="16" y="35"/>
                      </a:cubicBezTo>
                      <a:close/>
                    </a:path>
                  </a:pathLst>
                </a:custGeom>
                <a:noFill/>
                <a:ln w="12700" cap="rnd">
                  <a:solidFill>
                    <a:sysClr val="window" lastClr="FFFFFF"/>
                  </a:solidFill>
                  <a:prstDash val="solid"/>
                  <a:round/>
                  <a:headEnd/>
                  <a:tailEnd/>
                </a:ln>
              </p:spPr>
              <p:txBody>
                <a:bodyPr/>
                <a:lstStyle/>
                <a:p>
                  <a:pPr marL="0" marR="0" lvl="0" indent="0" algn="ctr" defTabSz="957263" rtl="0" eaLnBrk="1" fontAlgn="auto" latinLnBrk="0" hangingPunct="1">
                    <a:lnSpc>
                      <a:spcPct val="100000"/>
                    </a:lnSpc>
                    <a:spcBef>
                      <a:spcPts val="0"/>
                    </a:spcBef>
                    <a:spcAft>
                      <a:spcPts val="0"/>
                    </a:spcAft>
                    <a:buClrTx/>
                    <a:buSzTx/>
                    <a:buFontTx/>
                    <a:buNone/>
                    <a:tabLst/>
                    <a:defRPr/>
                  </a:pPr>
                  <a:endParaRPr kumimoji="0" lang="en-US" sz="600" i="0" u="none" strike="noStrike" kern="0" cap="none" spc="0" normalizeH="0" baseline="0" noProof="0" dirty="0">
                    <a:ln>
                      <a:noFill/>
                    </a:ln>
                    <a:solidFill>
                      <a:sysClr val="windowText" lastClr="000000"/>
                    </a:solidFill>
                    <a:effectLst/>
                    <a:uLnTx/>
                    <a:uFillTx/>
                    <a:latin typeface="Verdana"/>
                    <a:ea typeface="+mn-ea"/>
                    <a:cs typeface="Arial" pitchFamily="34" charset="0"/>
                  </a:endParaRPr>
                </a:p>
              </p:txBody>
            </p:sp>
            <p:sp>
              <p:nvSpPr>
                <p:cNvPr id="67" name="Line 286">
                  <a:extLst>
                    <a:ext uri="{FF2B5EF4-FFF2-40B4-BE49-F238E27FC236}">
                      <a16:creationId xmlns:a16="http://schemas.microsoft.com/office/drawing/2014/main" id="{DDE6E098-4B43-45CF-81D9-6674D764BA7B}"/>
                    </a:ext>
                  </a:extLst>
                </p:cNvPr>
                <p:cNvSpPr>
                  <a:spLocks noChangeShapeType="1"/>
                </p:cNvSpPr>
                <p:nvPr/>
              </p:nvSpPr>
              <p:spPr bwMode="auto">
                <a:xfrm>
                  <a:off x="6647597" y="2960687"/>
                  <a:ext cx="1718" cy="1588"/>
                </a:xfrm>
                <a:prstGeom prst="line">
                  <a:avLst/>
                </a:prstGeom>
                <a:noFill/>
                <a:ln w="12700" cap="rnd">
                  <a:solidFill>
                    <a:sysClr val="window" lastClr="FFFFFF"/>
                  </a:solidFill>
                  <a:prstDash val="solid"/>
                  <a:round/>
                  <a:headEnd/>
                  <a:tailEnd/>
                </a:ln>
              </p:spPr>
              <p:txBody>
                <a:bodyPr/>
                <a:lstStyle/>
                <a:p>
                  <a:pPr marL="0" marR="0" lvl="0" indent="0" algn="ctr" defTabSz="957263" rtl="0" eaLnBrk="1" fontAlgn="auto" latinLnBrk="0" hangingPunct="1">
                    <a:lnSpc>
                      <a:spcPct val="100000"/>
                    </a:lnSpc>
                    <a:spcBef>
                      <a:spcPts val="0"/>
                    </a:spcBef>
                    <a:spcAft>
                      <a:spcPts val="0"/>
                    </a:spcAft>
                    <a:buClrTx/>
                    <a:buSzTx/>
                    <a:buFontTx/>
                    <a:buNone/>
                    <a:tabLst/>
                    <a:defRPr/>
                  </a:pPr>
                  <a:endParaRPr kumimoji="0" lang="en-US" sz="600" i="0" u="none" strike="noStrike" kern="0" cap="none" spc="0" normalizeH="0" baseline="0" noProof="0" dirty="0">
                    <a:ln>
                      <a:noFill/>
                    </a:ln>
                    <a:solidFill>
                      <a:sysClr val="windowText" lastClr="000000"/>
                    </a:solidFill>
                    <a:effectLst/>
                    <a:uLnTx/>
                    <a:uFillTx/>
                    <a:latin typeface="Verdana"/>
                    <a:ea typeface="+mn-ea"/>
                    <a:cs typeface="Arial" pitchFamily="34" charset="0"/>
                  </a:endParaRPr>
                </a:p>
              </p:txBody>
            </p:sp>
            <p:sp>
              <p:nvSpPr>
                <p:cNvPr id="68" name="Freeform 287">
                  <a:extLst>
                    <a:ext uri="{FF2B5EF4-FFF2-40B4-BE49-F238E27FC236}">
                      <a16:creationId xmlns:a16="http://schemas.microsoft.com/office/drawing/2014/main" id="{28F8F6CB-AEEC-4E22-A2D4-A590F6C29410}"/>
                    </a:ext>
                  </a:extLst>
                </p:cNvPr>
                <p:cNvSpPr>
                  <a:spLocks/>
                </p:cNvSpPr>
                <p:nvPr/>
              </p:nvSpPr>
              <p:spPr bwMode="auto">
                <a:xfrm>
                  <a:off x="6626982" y="3055937"/>
                  <a:ext cx="39513" cy="122238"/>
                </a:xfrm>
                <a:custGeom>
                  <a:avLst/>
                  <a:gdLst/>
                  <a:ahLst/>
                  <a:cxnLst>
                    <a:cxn ang="0">
                      <a:pos x="4" y="26"/>
                    </a:cxn>
                    <a:cxn ang="0">
                      <a:pos x="0" y="53"/>
                    </a:cxn>
                    <a:cxn ang="0">
                      <a:pos x="7" y="63"/>
                    </a:cxn>
                    <a:cxn ang="0">
                      <a:pos x="15" y="56"/>
                    </a:cxn>
                    <a:cxn ang="0">
                      <a:pos x="19" y="26"/>
                    </a:cxn>
                    <a:cxn ang="0">
                      <a:pos x="18" y="18"/>
                    </a:cxn>
                    <a:cxn ang="0">
                      <a:pos x="3" y="0"/>
                    </a:cxn>
                  </a:cxnLst>
                  <a:rect l="0" t="0" r="r" b="b"/>
                  <a:pathLst>
                    <a:path w="20" h="63">
                      <a:moveTo>
                        <a:pt x="4" y="26"/>
                      </a:moveTo>
                      <a:cubicBezTo>
                        <a:pt x="5" y="26"/>
                        <a:pt x="0" y="53"/>
                        <a:pt x="0" y="53"/>
                      </a:cubicBezTo>
                      <a:cubicBezTo>
                        <a:pt x="0" y="58"/>
                        <a:pt x="2" y="62"/>
                        <a:pt x="7" y="63"/>
                      </a:cubicBezTo>
                      <a:cubicBezTo>
                        <a:pt x="11" y="63"/>
                        <a:pt x="14" y="60"/>
                        <a:pt x="15" y="56"/>
                      </a:cubicBezTo>
                      <a:cubicBezTo>
                        <a:pt x="15" y="56"/>
                        <a:pt x="19" y="27"/>
                        <a:pt x="19" y="26"/>
                      </a:cubicBezTo>
                      <a:cubicBezTo>
                        <a:pt x="20" y="21"/>
                        <a:pt x="19" y="19"/>
                        <a:pt x="18" y="18"/>
                      </a:cubicBezTo>
                      <a:cubicBezTo>
                        <a:pt x="17" y="17"/>
                        <a:pt x="3" y="1"/>
                        <a:pt x="3" y="0"/>
                      </a:cubicBezTo>
                    </a:path>
                  </a:pathLst>
                </a:custGeom>
                <a:noFill/>
                <a:ln w="12700" cap="rnd">
                  <a:solidFill>
                    <a:sysClr val="window" lastClr="FFFFFF"/>
                  </a:solidFill>
                  <a:prstDash val="solid"/>
                  <a:round/>
                  <a:headEnd/>
                  <a:tailEnd/>
                </a:ln>
              </p:spPr>
              <p:txBody>
                <a:bodyPr/>
                <a:lstStyle/>
                <a:p>
                  <a:pPr marL="0" marR="0" lvl="0" indent="0" algn="l" defTabSz="957263" rtl="0" eaLnBrk="1" fontAlgn="auto" latinLnBrk="0" hangingPunct="1">
                    <a:lnSpc>
                      <a:spcPct val="100000"/>
                    </a:lnSpc>
                    <a:spcBef>
                      <a:spcPts val="0"/>
                    </a:spcBef>
                    <a:spcAft>
                      <a:spcPts val="0"/>
                    </a:spcAft>
                    <a:buClrTx/>
                    <a:buSzTx/>
                    <a:buFontTx/>
                    <a:buNone/>
                    <a:tabLst/>
                    <a:defRPr/>
                  </a:pPr>
                  <a:endParaRPr kumimoji="0" lang="en-US" sz="600" i="0" u="none" strike="noStrike" kern="0" cap="none" spc="0" normalizeH="0" baseline="0" noProof="0" dirty="0">
                    <a:ln>
                      <a:noFill/>
                    </a:ln>
                    <a:solidFill>
                      <a:sysClr val="windowText" lastClr="000000"/>
                    </a:solidFill>
                    <a:effectLst/>
                    <a:uLnTx/>
                    <a:uFillTx/>
                    <a:latin typeface="Verdana"/>
                    <a:ea typeface="+mn-ea"/>
                    <a:cs typeface="Arial" pitchFamily="34" charset="0"/>
                  </a:endParaRPr>
                </a:p>
              </p:txBody>
            </p:sp>
            <p:sp>
              <p:nvSpPr>
                <p:cNvPr id="69" name="Freeform 288">
                  <a:extLst>
                    <a:ext uri="{FF2B5EF4-FFF2-40B4-BE49-F238E27FC236}">
                      <a16:creationId xmlns:a16="http://schemas.microsoft.com/office/drawing/2014/main" id="{6B957C64-9A68-4360-AA44-9E86C0D2A6F0}"/>
                    </a:ext>
                  </a:extLst>
                </p:cNvPr>
                <p:cNvSpPr>
                  <a:spLocks/>
                </p:cNvSpPr>
                <p:nvPr/>
              </p:nvSpPr>
              <p:spPr bwMode="auto">
                <a:xfrm>
                  <a:off x="6578880" y="2976562"/>
                  <a:ext cx="17179" cy="69850"/>
                </a:xfrm>
                <a:custGeom>
                  <a:avLst/>
                  <a:gdLst/>
                  <a:ahLst/>
                  <a:cxnLst>
                    <a:cxn ang="0">
                      <a:pos x="9" y="0"/>
                    </a:cxn>
                    <a:cxn ang="0">
                      <a:pos x="0" y="36"/>
                    </a:cxn>
                  </a:cxnLst>
                  <a:rect l="0" t="0" r="r" b="b"/>
                  <a:pathLst>
                    <a:path w="9" h="36">
                      <a:moveTo>
                        <a:pt x="9" y="0"/>
                      </a:moveTo>
                      <a:cubicBezTo>
                        <a:pt x="7" y="10"/>
                        <a:pt x="1" y="28"/>
                        <a:pt x="0" y="36"/>
                      </a:cubicBezTo>
                    </a:path>
                  </a:pathLst>
                </a:custGeom>
                <a:noFill/>
                <a:ln w="12700" cap="rnd">
                  <a:solidFill>
                    <a:sysClr val="window" lastClr="FFFFFF"/>
                  </a:solidFill>
                  <a:prstDash val="solid"/>
                  <a:round/>
                  <a:headEnd/>
                  <a:tailEnd/>
                </a:ln>
              </p:spPr>
              <p:txBody>
                <a:bodyPr/>
                <a:lstStyle/>
                <a:p>
                  <a:pPr marL="0" marR="0" lvl="0" indent="0" algn="l" defTabSz="957263" rtl="0" eaLnBrk="1" fontAlgn="auto" latinLnBrk="0" hangingPunct="1">
                    <a:lnSpc>
                      <a:spcPct val="100000"/>
                    </a:lnSpc>
                    <a:spcBef>
                      <a:spcPts val="0"/>
                    </a:spcBef>
                    <a:spcAft>
                      <a:spcPts val="0"/>
                    </a:spcAft>
                    <a:buClrTx/>
                    <a:buSzTx/>
                    <a:buFontTx/>
                    <a:buNone/>
                    <a:tabLst/>
                    <a:defRPr/>
                  </a:pPr>
                  <a:endParaRPr kumimoji="0" lang="en-US" sz="600" i="0" u="none" strike="noStrike" kern="0" cap="none" spc="0" normalizeH="0" baseline="0" noProof="0" dirty="0">
                    <a:ln>
                      <a:noFill/>
                    </a:ln>
                    <a:solidFill>
                      <a:sysClr val="windowText" lastClr="000000"/>
                    </a:solidFill>
                    <a:effectLst/>
                    <a:uLnTx/>
                    <a:uFillTx/>
                    <a:latin typeface="Verdana"/>
                    <a:ea typeface="+mn-ea"/>
                    <a:cs typeface="Arial" pitchFamily="34" charset="0"/>
                  </a:endParaRPr>
                </a:p>
              </p:txBody>
            </p:sp>
            <p:sp>
              <p:nvSpPr>
                <p:cNvPr id="70" name="Freeform 289">
                  <a:extLst>
                    <a:ext uri="{FF2B5EF4-FFF2-40B4-BE49-F238E27FC236}">
                      <a16:creationId xmlns:a16="http://schemas.microsoft.com/office/drawing/2014/main" id="{F0E7556C-A18E-4B70-9E31-21876932FD3D}"/>
                    </a:ext>
                  </a:extLst>
                </p:cNvPr>
                <p:cNvSpPr>
                  <a:spLocks/>
                </p:cNvSpPr>
                <p:nvPr/>
              </p:nvSpPr>
              <p:spPr bwMode="auto">
                <a:xfrm>
                  <a:off x="6523906" y="2946400"/>
                  <a:ext cx="89332" cy="57150"/>
                </a:xfrm>
                <a:custGeom>
                  <a:avLst/>
                  <a:gdLst/>
                  <a:ahLst/>
                  <a:cxnLst>
                    <a:cxn ang="0">
                      <a:pos x="46" y="0"/>
                    </a:cxn>
                    <a:cxn ang="0">
                      <a:pos x="24" y="2"/>
                    </a:cxn>
                    <a:cxn ang="0">
                      <a:pos x="2" y="18"/>
                    </a:cxn>
                    <a:cxn ang="0">
                      <a:pos x="2" y="27"/>
                    </a:cxn>
                    <a:cxn ang="0">
                      <a:pos x="10" y="27"/>
                    </a:cxn>
                    <a:cxn ang="0">
                      <a:pos x="10" y="27"/>
                    </a:cxn>
                    <a:cxn ang="0">
                      <a:pos x="35" y="14"/>
                    </a:cxn>
                  </a:cxnLst>
                  <a:rect l="0" t="0" r="r" b="b"/>
                  <a:pathLst>
                    <a:path w="46" h="29">
                      <a:moveTo>
                        <a:pt x="46" y="0"/>
                      </a:moveTo>
                      <a:cubicBezTo>
                        <a:pt x="42" y="0"/>
                        <a:pt x="34" y="1"/>
                        <a:pt x="24" y="2"/>
                      </a:cubicBezTo>
                      <a:cubicBezTo>
                        <a:pt x="23" y="2"/>
                        <a:pt x="2" y="18"/>
                        <a:pt x="2" y="18"/>
                      </a:cubicBezTo>
                      <a:cubicBezTo>
                        <a:pt x="0" y="20"/>
                        <a:pt x="0" y="24"/>
                        <a:pt x="2" y="27"/>
                      </a:cubicBezTo>
                      <a:cubicBezTo>
                        <a:pt x="4" y="29"/>
                        <a:pt x="8" y="29"/>
                        <a:pt x="10" y="27"/>
                      </a:cubicBezTo>
                      <a:cubicBezTo>
                        <a:pt x="10" y="27"/>
                        <a:pt x="10" y="27"/>
                        <a:pt x="10" y="27"/>
                      </a:cubicBezTo>
                      <a:cubicBezTo>
                        <a:pt x="11" y="27"/>
                        <a:pt x="35" y="14"/>
                        <a:pt x="35" y="14"/>
                      </a:cubicBezTo>
                    </a:path>
                  </a:pathLst>
                </a:custGeom>
                <a:noFill/>
                <a:ln w="12700" cap="rnd">
                  <a:solidFill>
                    <a:sysClr val="window" lastClr="FFFFFF"/>
                  </a:solidFill>
                  <a:prstDash val="solid"/>
                  <a:round/>
                  <a:headEnd/>
                  <a:tailEnd/>
                </a:ln>
              </p:spPr>
              <p:txBody>
                <a:bodyPr/>
                <a:lstStyle/>
                <a:p>
                  <a:pPr marL="0" marR="0" lvl="0" indent="0" algn="l" defTabSz="957263" rtl="0" eaLnBrk="1" fontAlgn="auto" latinLnBrk="0" hangingPunct="1">
                    <a:lnSpc>
                      <a:spcPct val="100000"/>
                    </a:lnSpc>
                    <a:spcBef>
                      <a:spcPts val="0"/>
                    </a:spcBef>
                    <a:spcAft>
                      <a:spcPts val="0"/>
                    </a:spcAft>
                    <a:buClrTx/>
                    <a:buSzTx/>
                    <a:buFontTx/>
                    <a:buNone/>
                    <a:tabLst/>
                    <a:defRPr/>
                  </a:pPr>
                  <a:endParaRPr kumimoji="0" lang="en-US" sz="600" i="0" u="none" strike="noStrike" kern="0" cap="none" spc="0" normalizeH="0" baseline="0" noProof="0" dirty="0">
                    <a:ln>
                      <a:noFill/>
                    </a:ln>
                    <a:solidFill>
                      <a:sysClr val="windowText" lastClr="000000"/>
                    </a:solidFill>
                    <a:effectLst/>
                    <a:uLnTx/>
                    <a:uFillTx/>
                    <a:latin typeface="Verdana"/>
                    <a:ea typeface="+mn-ea"/>
                    <a:cs typeface="Arial" pitchFamily="34" charset="0"/>
                  </a:endParaRPr>
                </a:p>
              </p:txBody>
            </p:sp>
            <p:sp>
              <p:nvSpPr>
                <p:cNvPr id="71" name="Freeform 290">
                  <a:extLst>
                    <a:ext uri="{FF2B5EF4-FFF2-40B4-BE49-F238E27FC236}">
                      <a16:creationId xmlns:a16="http://schemas.microsoft.com/office/drawing/2014/main" id="{E351219E-6CBA-4F73-8902-ED1A599DEAD9}"/>
                    </a:ext>
                  </a:extLst>
                </p:cNvPr>
                <p:cNvSpPr>
                  <a:spLocks/>
                </p:cNvSpPr>
                <p:nvPr/>
              </p:nvSpPr>
              <p:spPr bwMode="auto">
                <a:xfrm>
                  <a:off x="6530778" y="3043237"/>
                  <a:ext cx="75589" cy="144463"/>
                </a:xfrm>
                <a:custGeom>
                  <a:avLst/>
                  <a:gdLst/>
                  <a:ahLst/>
                  <a:cxnLst>
                    <a:cxn ang="0">
                      <a:pos x="25" y="0"/>
                    </a:cxn>
                    <a:cxn ang="0">
                      <a:pos x="38" y="19"/>
                    </a:cxn>
                    <a:cxn ang="0">
                      <a:pos x="38" y="44"/>
                    </a:cxn>
                    <a:cxn ang="0">
                      <a:pos x="14" y="71"/>
                    </a:cxn>
                    <a:cxn ang="0">
                      <a:pos x="3" y="72"/>
                    </a:cxn>
                    <a:cxn ang="0">
                      <a:pos x="3" y="61"/>
                    </a:cxn>
                    <a:cxn ang="0">
                      <a:pos x="26" y="36"/>
                    </a:cxn>
                  </a:cxnLst>
                  <a:rect l="0" t="0" r="r" b="b"/>
                  <a:pathLst>
                    <a:path w="40" h="74">
                      <a:moveTo>
                        <a:pt x="25" y="0"/>
                      </a:moveTo>
                      <a:cubicBezTo>
                        <a:pt x="38" y="19"/>
                        <a:pt x="38" y="19"/>
                        <a:pt x="38" y="19"/>
                      </a:cubicBezTo>
                      <a:cubicBezTo>
                        <a:pt x="40" y="21"/>
                        <a:pt x="39" y="43"/>
                        <a:pt x="38" y="44"/>
                      </a:cubicBezTo>
                      <a:cubicBezTo>
                        <a:pt x="14" y="71"/>
                        <a:pt x="14" y="71"/>
                        <a:pt x="14" y="71"/>
                      </a:cubicBezTo>
                      <a:cubicBezTo>
                        <a:pt x="11" y="74"/>
                        <a:pt x="6" y="74"/>
                        <a:pt x="3" y="72"/>
                      </a:cubicBezTo>
                      <a:cubicBezTo>
                        <a:pt x="0" y="69"/>
                        <a:pt x="0" y="64"/>
                        <a:pt x="3" y="61"/>
                      </a:cubicBezTo>
                      <a:cubicBezTo>
                        <a:pt x="26" y="36"/>
                        <a:pt x="26" y="36"/>
                        <a:pt x="26" y="36"/>
                      </a:cubicBezTo>
                    </a:path>
                  </a:pathLst>
                </a:custGeom>
                <a:noFill/>
                <a:ln w="12700" cap="rnd">
                  <a:solidFill>
                    <a:sysClr val="window" lastClr="FFFFFF"/>
                  </a:solidFill>
                  <a:prstDash val="solid"/>
                  <a:round/>
                  <a:headEnd/>
                  <a:tailEnd/>
                </a:ln>
              </p:spPr>
              <p:txBody>
                <a:bodyPr/>
                <a:lstStyle/>
                <a:p>
                  <a:pPr marL="0" marR="0" lvl="0" indent="0" algn="l" defTabSz="957263" rtl="0" eaLnBrk="1" fontAlgn="auto" latinLnBrk="0" hangingPunct="1">
                    <a:lnSpc>
                      <a:spcPct val="100000"/>
                    </a:lnSpc>
                    <a:spcBef>
                      <a:spcPts val="0"/>
                    </a:spcBef>
                    <a:spcAft>
                      <a:spcPts val="0"/>
                    </a:spcAft>
                    <a:buClrTx/>
                    <a:buSzTx/>
                    <a:buFontTx/>
                    <a:buNone/>
                    <a:tabLst/>
                    <a:defRPr/>
                  </a:pPr>
                  <a:endParaRPr kumimoji="0" lang="en-US" sz="600" i="0" u="none" strike="noStrike" kern="0" cap="none" spc="0" normalizeH="0" baseline="0" noProof="0" dirty="0">
                    <a:ln>
                      <a:noFill/>
                    </a:ln>
                    <a:solidFill>
                      <a:sysClr val="windowText" lastClr="000000"/>
                    </a:solidFill>
                    <a:effectLst/>
                    <a:uLnTx/>
                    <a:uFillTx/>
                    <a:latin typeface="Verdana"/>
                    <a:ea typeface="+mn-ea"/>
                    <a:cs typeface="Arial" pitchFamily="34" charset="0"/>
                  </a:endParaRPr>
                </a:p>
              </p:txBody>
            </p:sp>
          </p:grpSp>
          <p:sp>
            <p:nvSpPr>
              <p:cNvPr id="63" name="Freeform 519">
                <a:extLst>
                  <a:ext uri="{FF2B5EF4-FFF2-40B4-BE49-F238E27FC236}">
                    <a16:creationId xmlns:a16="http://schemas.microsoft.com/office/drawing/2014/main" id="{6DB386CD-E32B-4C45-9DBF-968F6F2787EA}"/>
                  </a:ext>
                </a:extLst>
              </p:cNvPr>
              <p:cNvSpPr>
                <a:spLocks/>
              </p:cNvSpPr>
              <p:nvPr/>
            </p:nvSpPr>
            <p:spPr bwMode="auto">
              <a:xfrm>
                <a:off x="8230042" y="1476354"/>
                <a:ext cx="304074" cy="376238"/>
              </a:xfrm>
              <a:custGeom>
                <a:avLst/>
                <a:gdLst/>
                <a:ahLst/>
                <a:cxnLst>
                  <a:cxn ang="0">
                    <a:pos x="88" y="168"/>
                  </a:cxn>
                  <a:cxn ang="0">
                    <a:pos x="67" y="166"/>
                  </a:cxn>
                  <a:cxn ang="0">
                    <a:pos x="31" y="156"/>
                  </a:cxn>
                  <a:cxn ang="0">
                    <a:pos x="4" y="140"/>
                  </a:cxn>
                  <a:cxn ang="0">
                    <a:pos x="1" y="134"/>
                  </a:cxn>
                  <a:cxn ang="0">
                    <a:pos x="2" y="123"/>
                  </a:cxn>
                  <a:cxn ang="0">
                    <a:pos x="6" y="120"/>
                  </a:cxn>
                  <a:cxn ang="0">
                    <a:pos x="8" y="118"/>
                  </a:cxn>
                  <a:cxn ang="0">
                    <a:pos x="5" y="101"/>
                  </a:cxn>
                  <a:cxn ang="0">
                    <a:pos x="16" y="93"/>
                  </a:cxn>
                  <a:cxn ang="0">
                    <a:pos x="10" y="76"/>
                  </a:cxn>
                  <a:cxn ang="0">
                    <a:pos x="24" y="66"/>
                  </a:cxn>
                  <a:cxn ang="0">
                    <a:pos x="31" y="48"/>
                  </a:cxn>
                  <a:cxn ang="0">
                    <a:pos x="49" y="46"/>
                  </a:cxn>
                  <a:cxn ang="0">
                    <a:pos x="68" y="52"/>
                  </a:cxn>
                  <a:cxn ang="0">
                    <a:pos x="78" y="57"/>
                  </a:cxn>
                  <a:cxn ang="0">
                    <a:pos x="79" y="33"/>
                  </a:cxn>
                  <a:cxn ang="0">
                    <a:pos x="89" y="11"/>
                  </a:cxn>
                  <a:cxn ang="0">
                    <a:pos x="102" y="2"/>
                  </a:cxn>
                  <a:cxn ang="0">
                    <a:pos x="113" y="8"/>
                  </a:cxn>
                  <a:cxn ang="0">
                    <a:pos x="111" y="27"/>
                  </a:cxn>
                  <a:cxn ang="0">
                    <a:pos x="116" y="56"/>
                  </a:cxn>
                  <a:cxn ang="0">
                    <a:pos x="124" y="74"/>
                  </a:cxn>
                  <a:cxn ang="0">
                    <a:pos x="130" y="93"/>
                  </a:cxn>
                  <a:cxn ang="0">
                    <a:pos x="135" y="100"/>
                  </a:cxn>
                  <a:cxn ang="0">
                    <a:pos x="139" y="102"/>
                  </a:cxn>
                  <a:cxn ang="0">
                    <a:pos x="127" y="137"/>
                  </a:cxn>
                  <a:cxn ang="0">
                    <a:pos x="114" y="171"/>
                  </a:cxn>
                </a:cxnLst>
                <a:rect l="0" t="0" r="r" b="b"/>
                <a:pathLst>
                  <a:path w="139" h="171">
                    <a:moveTo>
                      <a:pt x="88" y="168"/>
                    </a:moveTo>
                    <a:cubicBezTo>
                      <a:pt x="81" y="168"/>
                      <a:pt x="74" y="167"/>
                      <a:pt x="67" y="166"/>
                    </a:cubicBezTo>
                    <a:cubicBezTo>
                      <a:pt x="57" y="164"/>
                      <a:pt x="44" y="160"/>
                      <a:pt x="31" y="156"/>
                    </a:cubicBezTo>
                    <a:cubicBezTo>
                      <a:pt x="19" y="151"/>
                      <a:pt x="9" y="146"/>
                      <a:pt x="4" y="140"/>
                    </a:cubicBezTo>
                    <a:cubicBezTo>
                      <a:pt x="3" y="139"/>
                      <a:pt x="1" y="137"/>
                      <a:pt x="1" y="134"/>
                    </a:cubicBezTo>
                    <a:cubicBezTo>
                      <a:pt x="0" y="131"/>
                      <a:pt x="0" y="128"/>
                      <a:pt x="2" y="123"/>
                    </a:cubicBezTo>
                    <a:cubicBezTo>
                      <a:pt x="3" y="122"/>
                      <a:pt x="5" y="121"/>
                      <a:pt x="6" y="120"/>
                    </a:cubicBezTo>
                    <a:cubicBezTo>
                      <a:pt x="8" y="119"/>
                      <a:pt x="8" y="119"/>
                      <a:pt x="8" y="118"/>
                    </a:cubicBezTo>
                    <a:cubicBezTo>
                      <a:pt x="3" y="111"/>
                      <a:pt x="3" y="105"/>
                      <a:pt x="5" y="101"/>
                    </a:cubicBezTo>
                    <a:cubicBezTo>
                      <a:pt x="8" y="97"/>
                      <a:pt x="12" y="94"/>
                      <a:pt x="16" y="93"/>
                    </a:cubicBezTo>
                    <a:cubicBezTo>
                      <a:pt x="10" y="88"/>
                      <a:pt x="8" y="82"/>
                      <a:pt x="10" y="76"/>
                    </a:cubicBezTo>
                    <a:cubicBezTo>
                      <a:pt x="12" y="71"/>
                      <a:pt x="17" y="66"/>
                      <a:pt x="24" y="66"/>
                    </a:cubicBezTo>
                    <a:cubicBezTo>
                      <a:pt x="21" y="57"/>
                      <a:pt x="25" y="51"/>
                      <a:pt x="31" y="48"/>
                    </a:cubicBezTo>
                    <a:cubicBezTo>
                      <a:pt x="36" y="45"/>
                      <a:pt x="44" y="45"/>
                      <a:pt x="49" y="46"/>
                    </a:cubicBezTo>
                    <a:cubicBezTo>
                      <a:pt x="59" y="48"/>
                      <a:pt x="64" y="50"/>
                      <a:pt x="68" y="52"/>
                    </a:cubicBezTo>
                    <a:cubicBezTo>
                      <a:pt x="72" y="54"/>
                      <a:pt x="74" y="55"/>
                      <a:pt x="78" y="57"/>
                    </a:cubicBezTo>
                    <a:cubicBezTo>
                      <a:pt x="78" y="49"/>
                      <a:pt x="78" y="41"/>
                      <a:pt x="79" y="33"/>
                    </a:cubicBezTo>
                    <a:cubicBezTo>
                      <a:pt x="81" y="25"/>
                      <a:pt x="84" y="18"/>
                      <a:pt x="89" y="11"/>
                    </a:cubicBezTo>
                    <a:cubicBezTo>
                      <a:pt x="92" y="7"/>
                      <a:pt x="97" y="3"/>
                      <a:pt x="102" y="2"/>
                    </a:cubicBezTo>
                    <a:cubicBezTo>
                      <a:pt x="107" y="0"/>
                      <a:pt x="111" y="2"/>
                      <a:pt x="113" y="8"/>
                    </a:cubicBezTo>
                    <a:cubicBezTo>
                      <a:pt x="115" y="14"/>
                      <a:pt x="112" y="20"/>
                      <a:pt x="111" y="27"/>
                    </a:cubicBezTo>
                    <a:cubicBezTo>
                      <a:pt x="109" y="34"/>
                      <a:pt x="109" y="43"/>
                      <a:pt x="116" y="56"/>
                    </a:cubicBezTo>
                    <a:cubicBezTo>
                      <a:pt x="120" y="62"/>
                      <a:pt x="122" y="68"/>
                      <a:pt x="124" y="74"/>
                    </a:cubicBezTo>
                    <a:cubicBezTo>
                      <a:pt x="126" y="81"/>
                      <a:pt x="128" y="87"/>
                      <a:pt x="130" y="93"/>
                    </a:cubicBezTo>
                    <a:cubicBezTo>
                      <a:pt x="131" y="97"/>
                      <a:pt x="133" y="99"/>
                      <a:pt x="135" y="100"/>
                    </a:cubicBezTo>
                    <a:cubicBezTo>
                      <a:pt x="137" y="101"/>
                      <a:pt x="139" y="101"/>
                      <a:pt x="139" y="102"/>
                    </a:cubicBezTo>
                    <a:cubicBezTo>
                      <a:pt x="127" y="137"/>
                      <a:pt x="127" y="137"/>
                      <a:pt x="127" y="137"/>
                    </a:cubicBezTo>
                    <a:cubicBezTo>
                      <a:pt x="114" y="171"/>
                      <a:pt x="114" y="171"/>
                      <a:pt x="114" y="171"/>
                    </a:cubicBezTo>
                  </a:path>
                </a:pathLst>
              </a:custGeom>
              <a:noFill/>
              <a:ln w="12700" cap="flat">
                <a:solidFill>
                  <a:sysClr val="window" lastClr="FFFFFF"/>
                </a:solidFill>
                <a:prstDash val="solid"/>
                <a:miter lim="800000"/>
                <a:headEnd/>
                <a:tailEnd/>
              </a:ln>
            </p:spPr>
            <p:txBody>
              <a:bodyPr/>
              <a:lstStyle/>
              <a:p>
                <a:pPr marL="0" marR="0" lvl="0" indent="0" algn="l" defTabSz="957263" rtl="0" eaLnBrk="1" fontAlgn="auto" latinLnBrk="0" hangingPunct="1">
                  <a:lnSpc>
                    <a:spcPct val="100000"/>
                  </a:lnSpc>
                  <a:spcBef>
                    <a:spcPts val="0"/>
                  </a:spcBef>
                  <a:spcAft>
                    <a:spcPts val="0"/>
                  </a:spcAft>
                  <a:buClrTx/>
                  <a:buSzTx/>
                  <a:buFontTx/>
                  <a:buNone/>
                  <a:tabLst/>
                  <a:defRPr/>
                </a:pPr>
                <a:endParaRPr kumimoji="0" lang="en-US" sz="600" i="0" u="none" strike="noStrike" kern="0" cap="none" spc="0" normalizeH="0" baseline="0" noProof="0" dirty="0">
                  <a:ln>
                    <a:noFill/>
                  </a:ln>
                  <a:solidFill>
                    <a:sysClr val="windowText" lastClr="000000"/>
                  </a:solidFill>
                  <a:effectLst/>
                  <a:uLnTx/>
                  <a:uFillTx/>
                  <a:latin typeface="Verdana"/>
                  <a:ea typeface="+mn-ea"/>
                  <a:cs typeface="Arial" pitchFamily="34" charset="0"/>
                </a:endParaRPr>
              </a:p>
            </p:txBody>
          </p:sp>
        </p:grpSp>
        <p:sp>
          <p:nvSpPr>
            <p:cNvPr id="72" name="TextBox 47">
              <a:extLst>
                <a:ext uri="{FF2B5EF4-FFF2-40B4-BE49-F238E27FC236}">
                  <a16:creationId xmlns:a16="http://schemas.microsoft.com/office/drawing/2014/main" id="{70C90305-D701-46EB-A853-9E397520C121}"/>
                </a:ext>
              </a:extLst>
            </p:cNvPr>
            <p:cNvSpPr txBox="1">
              <a:spLocks noChangeArrowheads="1"/>
            </p:cNvSpPr>
            <p:nvPr/>
          </p:nvSpPr>
          <p:spPr bwMode="auto">
            <a:xfrm>
              <a:off x="9657529" y="5206203"/>
              <a:ext cx="1957990" cy="240130"/>
            </a:xfrm>
            <a:prstGeom prst="rect">
              <a:avLst/>
            </a:prstGeom>
            <a:noFill/>
            <a:ln w="9525">
              <a:noFill/>
              <a:miter lim="800000"/>
              <a:headEnd/>
              <a:tailEnd/>
            </a:ln>
          </p:spPr>
          <p:txBody>
            <a:bodyPr wrap="square">
              <a:spAutoFit/>
            </a:bodyPr>
            <a:lstStyle/>
            <a:p>
              <a:pPr marL="177800" marR="0" lvl="0" indent="-177800" algn="l" defTabSz="957756" rtl="0" eaLnBrk="1" fontAlgn="auto" latinLnBrk="0" hangingPunct="1">
                <a:lnSpc>
                  <a:spcPct val="105000"/>
                </a:lnSpc>
                <a:spcBef>
                  <a:spcPts val="0"/>
                </a:spcBef>
                <a:spcAft>
                  <a:spcPts val="200"/>
                </a:spcAft>
                <a:buClr>
                  <a:srgbClr val="0070AD"/>
                </a:buClr>
                <a:buSzTx/>
                <a:buFont typeface="Wingdings" pitchFamily="2" charset="2"/>
                <a:buChar char="§"/>
                <a:tabLst/>
                <a:defRPr/>
              </a:pPr>
              <a:r>
                <a:rPr kumimoji="0" lang="en-US" sz="1000" i="0" u="none" strike="noStrike" kern="1200" cap="none" spc="0" normalizeH="0" baseline="0" noProof="0" dirty="0">
                  <a:ln>
                    <a:noFill/>
                  </a:ln>
                  <a:solidFill>
                    <a:srgbClr val="263147"/>
                  </a:solidFill>
                  <a:effectLst/>
                  <a:uLnTx/>
                  <a:uFillTx/>
                  <a:latin typeface="Verdana"/>
                  <a:ea typeface="+mn-ea"/>
                  <a:cs typeface="Arial" pitchFamily="34" charset="0"/>
                </a:rPr>
                <a:t>Up-to-date Test scripts</a:t>
              </a:r>
            </a:p>
          </p:txBody>
        </p:sp>
        <p:sp>
          <p:nvSpPr>
            <p:cNvPr id="73" name="TextBox 44">
              <a:extLst>
                <a:ext uri="{FF2B5EF4-FFF2-40B4-BE49-F238E27FC236}">
                  <a16:creationId xmlns:a16="http://schemas.microsoft.com/office/drawing/2014/main" id="{83665F24-A19E-4362-A708-905B3A9F4D72}"/>
                </a:ext>
              </a:extLst>
            </p:cNvPr>
            <p:cNvSpPr txBox="1">
              <a:spLocks noChangeArrowheads="1"/>
            </p:cNvSpPr>
            <p:nvPr/>
          </p:nvSpPr>
          <p:spPr bwMode="auto">
            <a:xfrm>
              <a:off x="9660385" y="2660050"/>
              <a:ext cx="2146123" cy="1686680"/>
            </a:xfrm>
            <a:prstGeom prst="rect">
              <a:avLst/>
            </a:prstGeom>
            <a:noFill/>
            <a:ln w="9525">
              <a:noFill/>
              <a:miter lim="800000"/>
              <a:headEnd/>
              <a:tailEnd/>
            </a:ln>
          </p:spPr>
          <p:txBody>
            <a:bodyPr wrap="square">
              <a:spAutoFit/>
            </a:bodyPr>
            <a:lstStyle/>
            <a:p>
              <a:pPr marL="177800" marR="0" lvl="0" indent="-177800" algn="l" defTabSz="957756" rtl="0" eaLnBrk="1" fontAlgn="auto" latinLnBrk="0" hangingPunct="1">
                <a:lnSpc>
                  <a:spcPct val="105000"/>
                </a:lnSpc>
                <a:spcBef>
                  <a:spcPts val="300"/>
                </a:spcBef>
                <a:spcAft>
                  <a:spcPts val="300"/>
                </a:spcAft>
                <a:buClr>
                  <a:srgbClr val="0070AD"/>
                </a:buClr>
                <a:buSzTx/>
                <a:buFont typeface="Wingdings" pitchFamily="2" charset="2"/>
                <a:buChar char="§"/>
                <a:tabLst/>
                <a:defRPr/>
              </a:pPr>
              <a:r>
                <a:rPr kumimoji="0" lang="en-US" sz="1000" i="0" u="none" strike="noStrike" kern="1200" cap="none" spc="0" normalizeH="0" baseline="0" noProof="0" dirty="0">
                  <a:ln>
                    <a:noFill/>
                  </a:ln>
                  <a:solidFill>
                    <a:srgbClr val="263147"/>
                  </a:solidFill>
                  <a:effectLst/>
                  <a:uLnTx/>
                  <a:uFillTx/>
                  <a:latin typeface="Verdana"/>
                  <a:ea typeface="+mn-ea"/>
                  <a:cs typeface="Arial" pitchFamily="34" charset="0"/>
                </a:rPr>
                <a:t>Modify Automated Test scripts based on the new upgrades/ changes</a:t>
              </a:r>
            </a:p>
            <a:p>
              <a:pPr marL="177800" marR="0" lvl="0" indent="-177800" algn="l" defTabSz="957756" rtl="0" eaLnBrk="1" fontAlgn="auto" latinLnBrk="0" hangingPunct="1">
                <a:lnSpc>
                  <a:spcPct val="105000"/>
                </a:lnSpc>
                <a:spcBef>
                  <a:spcPts val="300"/>
                </a:spcBef>
                <a:spcAft>
                  <a:spcPts val="300"/>
                </a:spcAft>
                <a:buClr>
                  <a:srgbClr val="0070AD"/>
                </a:buClr>
                <a:buSzTx/>
                <a:buFont typeface="Wingdings" pitchFamily="2" charset="2"/>
                <a:buChar char="§"/>
                <a:tabLst/>
                <a:defRPr/>
              </a:pPr>
              <a:r>
                <a:rPr kumimoji="0" lang="en-US" sz="1000" i="0" u="none" strike="noStrike" kern="1200" cap="none" spc="0" normalizeH="0" baseline="0" noProof="0" dirty="0">
                  <a:ln>
                    <a:noFill/>
                  </a:ln>
                  <a:solidFill>
                    <a:srgbClr val="263147"/>
                  </a:solidFill>
                  <a:effectLst/>
                  <a:uLnTx/>
                  <a:uFillTx/>
                  <a:latin typeface="Verdana"/>
                  <a:ea typeface="+mn-ea"/>
                  <a:cs typeface="Arial" pitchFamily="34" charset="0"/>
                </a:rPr>
                <a:t>Identify multidimensional pervasive test automation opportunities across Test lifecycle</a:t>
              </a:r>
            </a:p>
            <a:p>
              <a:pPr marL="177800" marR="0" lvl="0" indent="-177800" algn="l" defTabSz="957756" rtl="0" eaLnBrk="1" fontAlgn="auto" latinLnBrk="0" hangingPunct="1">
                <a:lnSpc>
                  <a:spcPct val="105000"/>
                </a:lnSpc>
                <a:spcBef>
                  <a:spcPts val="300"/>
                </a:spcBef>
                <a:spcAft>
                  <a:spcPts val="300"/>
                </a:spcAft>
                <a:buClr>
                  <a:srgbClr val="0070AD"/>
                </a:buClr>
                <a:buSzTx/>
                <a:buFont typeface="Wingdings" pitchFamily="2" charset="2"/>
                <a:buChar char="§"/>
                <a:tabLst/>
                <a:defRPr/>
              </a:pPr>
              <a:r>
                <a:rPr kumimoji="0" lang="en-US" sz="1000" i="0" u="none" strike="noStrike" kern="1200" cap="none" spc="0" normalizeH="0" baseline="0" noProof="0" dirty="0">
                  <a:ln>
                    <a:noFill/>
                  </a:ln>
                  <a:solidFill>
                    <a:srgbClr val="263147"/>
                  </a:solidFill>
                  <a:effectLst/>
                  <a:uLnTx/>
                  <a:uFillTx/>
                  <a:latin typeface="Verdana"/>
                  <a:ea typeface="+mn-ea"/>
                  <a:cs typeface="Arial" pitchFamily="34" charset="0"/>
                </a:rPr>
                <a:t>Improve test automation coverage across SDLC</a:t>
              </a:r>
            </a:p>
          </p:txBody>
        </p:sp>
        <p:sp>
          <p:nvSpPr>
            <p:cNvPr id="74" name="object 100">
              <a:extLst>
                <a:ext uri="{FF2B5EF4-FFF2-40B4-BE49-F238E27FC236}">
                  <a16:creationId xmlns:a16="http://schemas.microsoft.com/office/drawing/2014/main" id="{3072EBF5-FA4F-4761-99BA-CEE856414036}"/>
                </a:ext>
              </a:extLst>
            </p:cNvPr>
            <p:cNvSpPr/>
            <p:nvPr/>
          </p:nvSpPr>
          <p:spPr>
            <a:xfrm>
              <a:off x="5014467" y="927308"/>
              <a:ext cx="4453762" cy="395145"/>
            </a:xfrm>
            <a:custGeom>
              <a:avLst/>
              <a:gdLst/>
              <a:ahLst/>
              <a:cxnLst/>
              <a:rect l="l" t="t" r="r" b="b"/>
              <a:pathLst>
                <a:path w="4824095" h="436244">
                  <a:moveTo>
                    <a:pt x="4751069" y="0"/>
                  </a:moveTo>
                  <a:lnTo>
                    <a:pt x="71329" y="11"/>
                  </a:lnTo>
                  <a:lnTo>
                    <a:pt x="31390" y="12835"/>
                  </a:lnTo>
                  <a:lnTo>
                    <a:pt x="5586" y="44639"/>
                  </a:lnTo>
                  <a:lnTo>
                    <a:pt x="0" y="72633"/>
                  </a:lnTo>
                  <a:lnTo>
                    <a:pt x="12" y="364681"/>
                  </a:lnTo>
                  <a:lnTo>
                    <a:pt x="12853" y="404607"/>
                  </a:lnTo>
                  <a:lnTo>
                    <a:pt x="44671" y="430401"/>
                  </a:lnTo>
                  <a:lnTo>
                    <a:pt x="72664" y="435985"/>
                  </a:lnTo>
                  <a:lnTo>
                    <a:pt x="4752429" y="435973"/>
                  </a:lnTo>
                  <a:lnTo>
                    <a:pt x="4792355" y="423132"/>
                  </a:lnTo>
                  <a:lnTo>
                    <a:pt x="4818149" y="391314"/>
                  </a:lnTo>
                  <a:lnTo>
                    <a:pt x="4823734" y="363321"/>
                  </a:lnTo>
                  <a:lnTo>
                    <a:pt x="4823722" y="71298"/>
                  </a:lnTo>
                  <a:lnTo>
                    <a:pt x="4810888" y="31370"/>
                  </a:lnTo>
                  <a:lnTo>
                    <a:pt x="4779068" y="5582"/>
                  </a:lnTo>
                  <a:lnTo>
                    <a:pt x="4751069" y="0"/>
                  </a:lnTo>
                  <a:close/>
                </a:path>
              </a:pathLst>
            </a:custGeom>
            <a:solidFill>
              <a:srgbClr val="11ABDB"/>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i="0" u="none" strike="noStrike" kern="1200" cap="none" spc="0" normalizeH="0" baseline="0" noProof="0" dirty="0">
                <a:ln>
                  <a:noFill/>
                </a:ln>
                <a:solidFill>
                  <a:prstClr val="black"/>
                </a:solidFill>
                <a:effectLst/>
                <a:uLnTx/>
                <a:uFillTx/>
                <a:latin typeface="Verdana"/>
                <a:ea typeface="+mn-ea"/>
                <a:cs typeface="+mn-cs"/>
              </a:endParaRPr>
            </a:p>
          </p:txBody>
        </p:sp>
        <p:sp>
          <p:nvSpPr>
            <p:cNvPr id="75" name="object 101">
              <a:extLst>
                <a:ext uri="{FF2B5EF4-FFF2-40B4-BE49-F238E27FC236}">
                  <a16:creationId xmlns:a16="http://schemas.microsoft.com/office/drawing/2014/main" id="{C2BB93B7-D3D6-43FA-B3E2-BAC5A4BD1932}"/>
                </a:ext>
              </a:extLst>
            </p:cNvPr>
            <p:cNvSpPr txBox="1"/>
            <p:nvPr/>
          </p:nvSpPr>
          <p:spPr>
            <a:xfrm>
              <a:off x="6105204" y="1032547"/>
              <a:ext cx="2419403" cy="184666"/>
            </a:xfrm>
            <a:prstGeom prst="rect">
              <a:avLst/>
            </a:prstGeom>
          </p:spPr>
          <p:txBody>
            <a:bodyPr vert="horz" wrap="square" lIns="0" tIns="0" rIns="0" bIns="0" rtlCol="0" anchor="ctr">
              <a:spAutoFit/>
            </a:body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0" normalizeH="0" baseline="0" noProof="0" dirty="0">
                  <a:ln>
                    <a:noFill/>
                  </a:ln>
                  <a:solidFill>
                    <a:srgbClr val="FFFFFF"/>
                  </a:solidFill>
                  <a:effectLst/>
                  <a:uLnTx/>
                  <a:uFillTx/>
                  <a:latin typeface="Verdana"/>
                  <a:ea typeface="+mn-ea"/>
                  <a:cs typeface="Verdana"/>
                </a:rPr>
                <a:t>Test Design and Execution</a:t>
              </a:r>
              <a:endParaRPr kumimoji="0" sz="1200" i="0" u="none" strike="noStrike" kern="1200" cap="none" spc="0" normalizeH="0" baseline="0" noProof="0" dirty="0">
                <a:ln>
                  <a:noFill/>
                </a:ln>
                <a:solidFill>
                  <a:prstClr val="black"/>
                </a:solidFill>
                <a:effectLst/>
                <a:uLnTx/>
                <a:uFillTx/>
                <a:latin typeface="Verdana"/>
                <a:ea typeface="+mn-ea"/>
                <a:cs typeface="Verdana"/>
              </a:endParaRPr>
            </a:p>
          </p:txBody>
        </p:sp>
        <p:cxnSp>
          <p:nvCxnSpPr>
            <p:cNvPr id="76" name="Connecteur droit 89">
              <a:extLst>
                <a:ext uri="{FF2B5EF4-FFF2-40B4-BE49-F238E27FC236}">
                  <a16:creationId xmlns:a16="http://schemas.microsoft.com/office/drawing/2014/main" id="{11ED367D-434D-4C06-8513-9B76243D4E35}"/>
                </a:ext>
              </a:extLst>
            </p:cNvPr>
            <p:cNvCxnSpPr/>
            <p:nvPr/>
          </p:nvCxnSpPr>
          <p:spPr>
            <a:xfrm>
              <a:off x="7223510" y="1392512"/>
              <a:ext cx="0" cy="4778574"/>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77" name="Freeform 5">
              <a:extLst>
                <a:ext uri="{FF2B5EF4-FFF2-40B4-BE49-F238E27FC236}">
                  <a16:creationId xmlns:a16="http://schemas.microsoft.com/office/drawing/2014/main" id="{E21B2B8B-A8C4-4E31-9945-E327C83C0D27}"/>
                </a:ext>
              </a:extLst>
            </p:cNvPr>
            <p:cNvSpPr>
              <a:spLocks/>
            </p:cNvSpPr>
            <p:nvPr/>
          </p:nvSpPr>
          <p:spPr bwMode="auto">
            <a:xfrm>
              <a:off x="5017322" y="1392514"/>
              <a:ext cx="2127697" cy="1476684"/>
            </a:xfrm>
            <a:custGeom>
              <a:avLst/>
              <a:gdLst>
                <a:gd name="T0" fmla="*/ 289 w 289"/>
                <a:gd name="T1" fmla="*/ 28 h 241"/>
                <a:gd name="T2" fmla="*/ 261 w 289"/>
                <a:gd name="T3" fmla="*/ 0 h 241"/>
                <a:gd name="T4" fmla="*/ 28 w 289"/>
                <a:gd name="T5" fmla="*/ 0 h 241"/>
                <a:gd name="T6" fmla="*/ 0 w 289"/>
                <a:gd name="T7" fmla="*/ 28 h 241"/>
                <a:gd name="T8" fmla="*/ 0 w 289"/>
                <a:gd name="T9" fmla="*/ 213 h 241"/>
                <a:gd name="T10" fmla="*/ 28 w 289"/>
                <a:gd name="T11" fmla="*/ 241 h 241"/>
                <a:gd name="T12" fmla="*/ 261 w 289"/>
                <a:gd name="T13" fmla="*/ 241 h 241"/>
                <a:gd name="T14" fmla="*/ 289 w 289"/>
                <a:gd name="T15" fmla="*/ 213 h 241"/>
                <a:gd name="T16" fmla="*/ 289 w 289"/>
                <a:gd name="T17" fmla="*/ 28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41">
                  <a:moveTo>
                    <a:pt x="289" y="28"/>
                  </a:moveTo>
                  <a:cubicBezTo>
                    <a:pt x="289" y="13"/>
                    <a:pt x="276" y="0"/>
                    <a:pt x="261" y="0"/>
                  </a:cubicBezTo>
                  <a:cubicBezTo>
                    <a:pt x="28" y="0"/>
                    <a:pt x="28" y="0"/>
                    <a:pt x="28" y="0"/>
                  </a:cubicBezTo>
                  <a:cubicBezTo>
                    <a:pt x="13" y="0"/>
                    <a:pt x="0" y="13"/>
                    <a:pt x="0" y="28"/>
                  </a:cubicBezTo>
                  <a:cubicBezTo>
                    <a:pt x="0" y="213"/>
                    <a:pt x="0" y="213"/>
                    <a:pt x="0" y="213"/>
                  </a:cubicBezTo>
                  <a:cubicBezTo>
                    <a:pt x="0" y="228"/>
                    <a:pt x="13" y="241"/>
                    <a:pt x="28" y="241"/>
                  </a:cubicBezTo>
                  <a:cubicBezTo>
                    <a:pt x="261" y="241"/>
                    <a:pt x="261" y="241"/>
                    <a:pt x="261" y="241"/>
                  </a:cubicBezTo>
                  <a:cubicBezTo>
                    <a:pt x="276" y="241"/>
                    <a:pt x="289" y="228"/>
                    <a:pt x="289" y="213"/>
                  </a:cubicBezTo>
                  <a:lnTo>
                    <a:pt x="289" y="28"/>
                  </a:lnTo>
                  <a:close/>
                </a:path>
              </a:pathLst>
            </a:custGeom>
            <a:solidFill>
              <a:schemeClr val="accent2">
                <a:lumMod val="60000"/>
                <a:lumOff val="40000"/>
              </a:schemeClr>
            </a:solidFill>
            <a:ln>
              <a:noFill/>
            </a:ln>
          </p:spPr>
          <p:style>
            <a:lnRef idx="1">
              <a:schemeClr val="accent5"/>
            </a:lnRef>
            <a:fillRef idx="3">
              <a:schemeClr val="accent5"/>
            </a:fillRef>
            <a:effectRef idx="2">
              <a:schemeClr val="accent5"/>
            </a:effectRef>
            <a:fontRef idx="minor">
              <a:schemeClr val="lt1"/>
            </a:fontRef>
          </p:style>
          <p:txBody>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800" i="0" u="none" strike="noStrike" kern="1200" cap="none" spc="0" normalizeH="0" baseline="0" noProof="0" dirty="0">
                <a:ln>
                  <a:noFill/>
                </a:ln>
                <a:solidFill>
                  <a:prstClr val="white"/>
                </a:solidFill>
                <a:effectLst/>
                <a:uLnTx/>
                <a:uFillTx/>
                <a:latin typeface="Verdana"/>
                <a:ea typeface="+mn-ea"/>
                <a:cs typeface="+mn-cs"/>
              </a:endParaRPr>
            </a:p>
          </p:txBody>
        </p:sp>
        <p:sp>
          <p:nvSpPr>
            <p:cNvPr id="78" name="Freeform 6">
              <a:extLst>
                <a:ext uri="{FF2B5EF4-FFF2-40B4-BE49-F238E27FC236}">
                  <a16:creationId xmlns:a16="http://schemas.microsoft.com/office/drawing/2014/main" id="{371FD304-D0E9-4A78-B7FC-C3FCA398E9C8}"/>
                </a:ext>
              </a:extLst>
            </p:cNvPr>
            <p:cNvSpPr>
              <a:spLocks/>
            </p:cNvSpPr>
            <p:nvPr/>
          </p:nvSpPr>
          <p:spPr bwMode="auto">
            <a:xfrm>
              <a:off x="5014467" y="1849947"/>
              <a:ext cx="2130552" cy="4531053"/>
            </a:xfrm>
            <a:custGeom>
              <a:avLst/>
              <a:gdLst>
                <a:gd name="T0" fmla="*/ 292 w 297"/>
                <a:gd name="T1" fmla="*/ 0 h 630"/>
                <a:gd name="T2" fmla="*/ 292 w 297"/>
                <a:gd name="T3" fmla="*/ 0 h 630"/>
                <a:gd name="T4" fmla="*/ 232 w 297"/>
                <a:gd name="T5" fmla="*/ 0 h 630"/>
                <a:gd name="T6" fmla="*/ 150 w 297"/>
                <a:gd name="T7" fmla="*/ 80 h 630"/>
                <a:gd name="T8" fmla="*/ 68 w 297"/>
                <a:gd name="T9" fmla="*/ 0 h 630"/>
                <a:gd name="T10" fmla="*/ 4 w 297"/>
                <a:gd name="T11" fmla="*/ 0 h 630"/>
                <a:gd name="T12" fmla="*/ 4 w 297"/>
                <a:gd name="T13" fmla="*/ 0 h 630"/>
                <a:gd name="T14" fmla="*/ 0 w 297"/>
                <a:gd name="T15" fmla="*/ 0 h 630"/>
                <a:gd name="T16" fmla="*/ 0 w 297"/>
                <a:gd name="T17" fmla="*/ 602 h 630"/>
                <a:gd name="T18" fmla="*/ 28 w 297"/>
                <a:gd name="T19" fmla="*/ 630 h 630"/>
                <a:gd name="T20" fmla="*/ 269 w 297"/>
                <a:gd name="T21" fmla="*/ 630 h 630"/>
                <a:gd name="T22" fmla="*/ 297 w 297"/>
                <a:gd name="T23" fmla="*/ 602 h 630"/>
                <a:gd name="T24" fmla="*/ 297 w 297"/>
                <a:gd name="T25" fmla="*/ 0 h 630"/>
                <a:gd name="T26" fmla="*/ 292 w 297"/>
                <a:gd name="T27" fmla="*/ 0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7" h="630">
                  <a:moveTo>
                    <a:pt x="292" y="0"/>
                  </a:moveTo>
                  <a:cubicBezTo>
                    <a:pt x="292" y="0"/>
                    <a:pt x="292" y="0"/>
                    <a:pt x="292" y="0"/>
                  </a:cubicBezTo>
                  <a:cubicBezTo>
                    <a:pt x="232" y="0"/>
                    <a:pt x="232" y="0"/>
                    <a:pt x="232" y="0"/>
                  </a:cubicBezTo>
                  <a:cubicBezTo>
                    <a:pt x="231" y="44"/>
                    <a:pt x="195" y="80"/>
                    <a:pt x="150" y="80"/>
                  </a:cubicBezTo>
                  <a:cubicBezTo>
                    <a:pt x="105" y="80"/>
                    <a:pt x="69" y="44"/>
                    <a:pt x="68" y="0"/>
                  </a:cubicBezTo>
                  <a:cubicBezTo>
                    <a:pt x="4" y="0"/>
                    <a:pt x="4" y="0"/>
                    <a:pt x="4" y="0"/>
                  </a:cubicBezTo>
                  <a:cubicBezTo>
                    <a:pt x="4" y="0"/>
                    <a:pt x="4" y="0"/>
                    <a:pt x="4" y="0"/>
                  </a:cubicBezTo>
                  <a:cubicBezTo>
                    <a:pt x="0" y="0"/>
                    <a:pt x="0" y="0"/>
                    <a:pt x="0" y="0"/>
                  </a:cubicBezTo>
                  <a:cubicBezTo>
                    <a:pt x="0" y="602"/>
                    <a:pt x="0" y="602"/>
                    <a:pt x="0" y="602"/>
                  </a:cubicBezTo>
                  <a:cubicBezTo>
                    <a:pt x="0" y="618"/>
                    <a:pt x="13" y="630"/>
                    <a:pt x="28" y="630"/>
                  </a:cubicBezTo>
                  <a:cubicBezTo>
                    <a:pt x="269" y="630"/>
                    <a:pt x="269" y="630"/>
                    <a:pt x="269" y="630"/>
                  </a:cubicBezTo>
                  <a:cubicBezTo>
                    <a:pt x="284" y="630"/>
                    <a:pt x="297" y="618"/>
                    <a:pt x="297" y="602"/>
                  </a:cubicBezTo>
                  <a:cubicBezTo>
                    <a:pt x="297" y="0"/>
                    <a:pt x="297" y="0"/>
                    <a:pt x="297" y="0"/>
                  </a:cubicBezTo>
                  <a:lnTo>
                    <a:pt x="292" y="0"/>
                  </a:lnTo>
                  <a:close/>
                </a:path>
              </a:pathLst>
            </a:custGeom>
            <a:gradFill flip="none" rotWithShape="1">
              <a:gsLst>
                <a:gs pos="0">
                  <a:schemeClr val="bg1">
                    <a:lumMod val="95000"/>
                  </a:schemeClr>
                </a:gs>
                <a:gs pos="100000">
                  <a:schemeClr val="bg1">
                    <a:lumMod val="85000"/>
                  </a:schemeClr>
                </a:gs>
              </a:gsLst>
              <a:lin ang="0" scaled="1"/>
              <a:tileRect/>
            </a:gradFill>
            <a:ln>
              <a:noFill/>
            </a:ln>
            <a:effectLst/>
          </p:spPr>
          <p:txBody>
            <a:bodyPr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fr-FR" sz="900" i="0" u="none" strike="noStrike" kern="1200" cap="none" spc="0" normalizeH="0" baseline="0" noProof="0" dirty="0">
                <a:ln>
                  <a:noFill/>
                </a:ln>
                <a:solidFill>
                  <a:srgbClr val="263147"/>
                </a:solidFill>
                <a:effectLst/>
                <a:uLnTx/>
                <a:uFillTx/>
                <a:latin typeface="Verdana"/>
                <a:ea typeface="+mn-ea"/>
                <a:cs typeface="Arial" pitchFamily="34" charset="0"/>
              </a:endParaRPr>
            </a:p>
          </p:txBody>
        </p:sp>
        <p:sp>
          <p:nvSpPr>
            <p:cNvPr id="79" name="Rectangle 78">
              <a:extLst>
                <a:ext uri="{FF2B5EF4-FFF2-40B4-BE49-F238E27FC236}">
                  <a16:creationId xmlns:a16="http://schemas.microsoft.com/office/drawing/2014/main" id="{5A0571C8-DC66-4C52-A900-EDDE2B7DDED1}"/>
                </a:ext>
              </a:extLst>
            </p:cNvPr>
            <p:cNvSpPr/>
            <p:nvPr/>
          </p:nvSpPr>
          <p:spPr>
            <a:xfrm>
              <a:off x="5544954" y="1452504"/>
              <a:ext cx="1082489" cy="254850"/>
            </a:xfrm>
            <a:prstGeom prst="rect">
              <a:avLst/>
            </a:prstGeom>
          </p:spPr>
          <p:txBody>
            <a:bodyPr wrap="none">
              <a:spAutoFit/>
            </a:bodyPr>
            <a:lstStyle/>
            <a:p>
              <a:pPr marL="0" marR="0" lvl="0" indent="0" algn="ctr" defTabSz="957263"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Verdana"/>
                  <a:ea typeface="+mn-ea"/>
                  <a:cs typeface="Arial" pitchFamily="34" charset="0"/>
                </a:rPr>
                <a:t>Test Design</a:t>
              </a:r>
            </a:p>
          </p:txBody>
        </p:sp>
        <p:grpSp>
          <p:nvGrpSpPr>
            <p:cNvPr id="80" name="Group 37">
              <a:extLst>
                <a:ext uri="{FF2B5EF4-FFF2-40B4-BE49-F238E27FC236}">
                  <a16:creationId xmlns:a16="http://schemas.microsoft.com/office/drawing/2014/main" id="{9E43ADAF-1F60-4EB0-BAD4-C2EAF2BA5C0D}"/>
                </a:ext>
              </a:extLst>
            </p:cNvPr>
            <p:cNvGrpSpPr>
              <a:grpSpLocks/>
            </p:cNvGrpSpPr>
            <p:nvPr/>
          </p:nvGrpSpPr>
          <p:grpSpPr bwMode="auto">
            <a:xfrm>
              <a:off x="5813114" y="1788938"/>
              <a:ext cx="480827" cy="399729"/>
              <a:chOff x="3253192" y="1445450"/>
              <a:chExt cx="385358" cy="411558"/>
            </a:xfrm>
          </p:grpSpPr>
          <p:sp>
            <p:nvSpPr>
              <p:cNvPr id="81" name="Freeform 674">
                <a:extLst>
                  <a:ext uri="{FF2B5EF4-FFF2-40B4-BE49-F238E27FC236}">
                    <a16:creationId xmlns:a16="http://schemas.microsoft.com/office/drawing/2014/main" id="{F3254ECD-6583-4993-AA08-E65B5B3707CC}"/>
                  </a:ext>
                </a:extLst>
              </p:cNvPr>
              <p:cNvSpPr>
                <a:spLocks noChangeAspect="1"/>
              </p:cNvSpPr>
              <p:nvPr/>
            </p:nvSpPr>
            <p:spPr bwMode="auto">
              <a:xfrm rot="20496980">
                <a:off x="3253192" y="1476062"/>
                <a:ext cx="251087" cy="273806"/>
              </a:xfrm>
              <a:custGeom>
                <a:avLst/>
                <a:gdLst/>
                <a:ahLst/>
                <a:cxnLst>
                  <a:cxn ang="0">
                    <a:pos x="81" y="84"/>
                  </a:cxn>
                  <a:cxn ang="0">
                    <a:pos x="102" y="68"/>
                  </a:cxn>
                  <a:cxn ang="0">
                    <a:pos x="110" y="68"/>
                  </a:cxn>
                  <a:cxn ang="0">
                    <a:pos x="116" y="68"/>
                  </a:cxn>
                  <a:cxn ang="0">
                    <a:pos x="123" y="66"/>
                  </a:cxn>
                  <a:cxn ang="0">
                    <a:pos x="128" y="63"/>
                  </a:cxn>
                  <a:cxn ang="0">
                    <a:pos x="134" y="59"/>
                  </a:cxn>
                  <a:cxn ang="0">
                    <a:pos x="138" y="53"/>
                  </a:cxn>
                  <a:cxn ang="0">
                    <a:pos x="140" y="48"/>
                  </a:cxn>
                  <a:cxn ang="0">
                    <a:pos x="143" y="41"/>
                  </a:cxn>
                  <a:cxn ang="0">
                    <a:pos x="143" y="35"/>
                  </a:cxn>
                  <a:cxn ang="0">
                    <a:pos x="143" y="30"/>
                  </a:cxn>
                  <a:cxn ang="0">
                    <a:pos x="111" y="48"/>
                  </a:cxn>
                  <a:cxn ang="0">
                    <a:pos x="99" y="25"/>
                  </a:cxn>
                  <a:cxn ang="0">
                    <a:pos x="131" y="8"/>
                  </a:cxn>
                  <a:cxn ang="0">
                    <a:pos x="127" y="5"/>
                  </a:cxn>
                  <a:cxn ang="0">
                    <a:pos x="122" y="3"/>
                  </a:cxn>
                  <a:cxn ang="0">
                    <a:pos x="115" y="1"/>
                  </a:cxn>
                  <a:cxn ang="0">
                    <a:pos x="110" y="0"/>
                  </a:cxn>
                  <a:cxn ang="0">
                    <a:pos x="103" y="1"/>
                  </a:cxn>
                  <a:cxn ang="0">
                    <a:pos x="96" y="3"/>
                  </a:cxn>
                  <a:cxn ang="0">
                    <a:pos x="90" y="7"/>
                  </a:cxn>
                  <a:cxn ang="0">
                    <a:pos x="86" y="11"/>
                  </a:cxn>
                  <a:cxn ang="0">
                    <a:pos x="80" y="16"/>
                  </a:cxn>
                  <a:cxn ang="0">
                    <a:pos x="77" y="21"/>
                  </a:cxn>
                  <a:cxn ang="0">
                    <a:pos x="76" y="28"/>
                  </a:cxn>
                  <a:cxn ang="0">
                    <a:pos x="75" y="35"/>
                  </a:cxn>
                  <a:cxn ang="0">
                    <a:pos x="76" y="43"/>
                  </a:cxn>
                  <a:cxn ang="0">
                    <a:pos x="79" y="50"/>
                  </a:cxn>
                  <a:cxn ang="0">
                    <a:pos x="45" y="78"/>
                  </a:cxn>
                  <a:cxn ang="0">
                    <a:pos x="40" y="76"/>
                  </a:cxn>
                  <a:cxn ang="0">
                    <a:pos x="35" y="75"/>
                  </a:cxn>
                  <a:cxn ang="0">
                    <a:pos x="28" y="76"/>
                  </a:cxn>
                  <a:cxn ang="0">
                    <a:pos x="22" y="78"/>
                  </a:cxn>
                  <a:cxn ang="0">
                    <a:pos x="15" y="82"/>
                  </a:cxn>
                  <a:cxn ang="0">
                    <a:pos x="11" y="86"/>
                  </a:cxn>
                  <a:cxn ang="0">
                    <a:pos x="6" y="89"/>
                  </a:cxn>
                  <a:cxn ang="0">
                    <a:pos x="2" y="96"/>
                  </a:cxn>
                  <a:cxn ang="0">
                    <a:pos x="1" y="103"/>
                  </a:cxn>
                  <a:cxn ang="0">
                    <a:pos x="0" y="110"/>
                  </a:cxn>
                  <a:cxn ang="0">
                    <a:pos x="0" y="111"/>
                  </a:cxn>
                  <a:cxn ang="0">
                    <a:pos x="35" y="94"/>
                  </a:cxn>
                  <a:cxn ang="0">
                    <a:pos x="45" y="116"/>
                  </a:cxn>
                  <a:cxn ang="0">
                    <a:pos x="11" y="135"/>
                  </a:cxn>
                  <a:cxn ang="0">
                    <a:pos x="16" y="138"/>
                  </a:cxn>
                  <a:cxn ang="0">
                    <a:pos x="22" y="142"/>
                  </a:cxn>
                  <a:cxn ang="0">
                    <a:pos x="28" y="143"/>
                  </a:cxn>
                  <a:cxn ang="0">
                    <a:pos x="35" y="143"/>
                  </a:cxn>
                  <a:cxn ang="0">
                    <a:pos x="41" y="143"/>
                  </a:cxn>
                  <a:cxn ang="0">
                    <a:pos x="48" y="141"/>
                  </a:cxn>
                  <a:cxn ang="0">
                    <a:pos x="54" y="138"/>
                  </a:cxn>
                  <a:cxn ang="0">
                    <a:pos x="59" y="134"/>
                  </a:cxn>
                  <a:cxn ang="0">
                    <a:pos x="63" y="128"/>
                  </a:cxn>
                  <a:cxn ang="0">
                    <a:pos x="65" y="123"/>
                  </a:cxn>
                  <a:cxn ang="0">
                    <a:pos x="68" y="116"/>
                  </a:cxn>
                  <a:cxn ang="0">
                    <a:pos x="68" y="110"/>
                  </a:cxn>
                  <a:cxn ang="0">
                    <a:pos x="68" y="103"/>
                  </a:cxn>
                  <a:cxn ang="0">
                    <a:pos x="67" y="98"/>
                  </a:cxn>
                </a:cxnLst>
                <a:rect l="0" t="0" r="r" b="b"/>
                <a:pathLst>
                  <a:path w="143" h="143">
                    <a:moveTo>
                      <a:pt x="81" y="84"/>
                    </a:moveTo>
                    <a:lnTo>
                      <a:pt x="102" y="68"/>
                    </a:lnTo>
                    <a:lnTo>
                      <a:pt x="110" y="68"/>
                    </a:lnTo>
                    <a:lnTo>
                      <a:pt x="116" y="68"/>
                    </a:lnTo>
                    <a:lnTo>
                      <a:pt x="123" y="66"/>
                    </a:lnTo>
                    <a:lnTo>
                      <a:pt x="128" y="63"/>
                    </a:lnTo>
                    <a:lnTo>
                      <a:pt x="134" y="59"/>
                    </a:lnTo>
                    <a:lnTo>
                      <a:pt x="138" y="53"/>
                    </a:lnTo>
                    <a:lnTo>
                      <a:pt x="140" y="48"/>
                    </a:lnTo>
                    <a:lnTo>
                      <a:pt x="143" y="41"/>
                    </a:lnTo>
                    <a:lnTo>
                      <a:pt x="143" y="35"/>
                    </a:lnTo>
                    <a:lnTo>
                      <a:pt x="143" y="30"/>
                    </a:lnTo>
                    <a:lnTo>
                      <a:pt x="111" y="48"/>
                    </a:lnTo>
                    <a:lnTo>
                      <a:pt x="99" y="25"/>
                    </a:lnTo>
                    <a:lnTo>
                      <a:pt x="131" y="8"/>
                    </a:lnTo>
                    <a:lnTo>
                      <a:pt x="127" y="5"/>
                    </a:lnTo>
                    <a:lnTo>
                      <a:pt x="122" y="3"/>
                    </a:lnTo>
                    <a:lnTo>
                      <a:pt x="115" y="1"/>
                    </a:lnTo>
                    <a:lnTo>
                      <a:pt x="110" y="0"/>
                    </a:lnTo>
                    <a:lnTo>
                      <a:pt x="103" y="1"/>
                    </a:lnTo>
                    <a:lnTo>
                      <a:pt x="96" y="3"/>
                    </a:lnTo>
                    <a:lnTo>
                      <a:pt x="90" y="7"/>
                    </a:lnTo>
                    <a:lnTo>
                      <a:pt x="86" y="11"/>
                    </a:lnTo>
                    <a:lnTo>
                      <a:pt x="80" y="16"/>
                    </a:lnTo>
                    <a:lnTo>
                      <a:pt x="77" y="21"/>
                    </a:lnTo>
                    <a:lnTo>
                      <a:pt x="76" y="28"/>
                    </a:lnTo>
                    <a:lnTo>
                      <a:pt x="75" y="35"/>
                    </a:lnTo>
                    <a:lnTo>
                      <a:pt x="76" y="43"/>
                    </a:lnTo>
                    <a:lnTo>
                      <a:pt x="79" y="50"/>
                    </a:lnTo>
                    <a:lnTo>
                      <a:pt x="45" y="78"/>
                    </a:lnTo>
                    <a:lnTo>
                      <a:pt x="40" y="76"/>
                    </a:lnTo>
                    <a:lnTo>
                      <a:pt x="35" y="75"/>
                    </a:lnTo>
                    <a:lnTo>
                      <a:pt x="28" y="76"/>
                    </a:lnTo>
                    <a:lnTo>
                      <a:pt x="22" y="78"/>
                    </a:lnTo>
                    <a:lnTo>
                      <a:pt x="15" y="82"/>
                    </a:lnTo>
                    <a:lnTo>
                      <a:pt x="11" y="86"/>
                    </a:lnTo>
                    <a:lnTo>
                      <a:pt x="6" y="89"/>
                    </a:lnTo>
                    <a:lnTo>
                      <a:pt x="2" y="96"/>
                    </a:lnTo>
                    <a:lnTo>
                      <a:pt x="1" y="103"/>
                    </a:lnTo>
                    <a:lnTo>
                      <a:pt x="0" y="110"/>
                    </a:lnTo>
                    <a:lnTo>
                      <a:pt x="0" y="111"/>
                    </a:lnTo>
                    <a:lnTo>
                      <a:pt x="35" y="94"/>
                    </a:lnTo>
                    <a:lnTo>
                      <a:pt x="45" y="116"/>
                    </a:lnTo>
                    <a:lnTo>
                      <a:pt x="11" y="135"/>
                    </a:lnTo>
                    <a:lnTo>
                      <a:pt x="16" y="138"/>
                    </a:lnTo>
                    <a:lnTo>
                      <a:pt x="22" y="142"/>
                    </a:lnTo>
                    <a:lnTo>
                      <a:pt x="28" y="143"/>
                    </a:lnTo>
                    <a:lnTo>
                      <a:pt x="35" y="143"/>
                    </a:lnTo>
                    <a:lnTo>
                      <a:pt x="41" y="143"/>
                    </a:lnTo>
                    <a:lnTo>
                      <a:pt x="48" y="141"/>
                    </a:lnTo>
                    <a:lnTo>
                      <a:pt x="54" y="138"/>
                    </a:lnTo>
                    <a:lnTo>
                      <a:pt x="59" y="134"/>
                    </a:lnTo>
                    <a:lnTo>
                      <a:pt x="63" y="128"/>
                    </a:lnTo>
                    <a:lnTo>
                      <a:pt x="65" y="123"/>
                    </a:lnTo>
                    <a:lnTo>
                      <a:pt x="68" y="116"/>
                    </a:lnTo>
                    <a:lnTo>
                      <a:pt x="68" y="110"/>
                    </a:lnTo>
                    <a:lnTo>
                      <a:pt x="68" y="103"/>
                    </a:lnTo>
                    <a:lnTo>
                      <a:pt x="67" y="98"/>
                    </a:lnTo>
                  </a:path>
                </a:pathLst>
              </a:custGeom>
              <a:noFill/>
              <a:ln w="12700" cap="sq">
                <a:solidFill>
                  <a:schemeClr val="tx1"/>
                </a:solidFill>
                <a:prstDash val="solid"/>
                <a:miter lim="800000"/>
                <a:headEnd/>
                <a:tailEnd/>
              </a:ln>
            </p:spPr>
            <p:txBody>
              <a:bodyPr/>
              <a:lstStyle/>
              <a:p>
                <a:pPr marL="0" marR="0" lvl="0" indent="0" algn="l" defTabSz="957263"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dirty="0">
                  <a:ln>
                    <a:noFill/>
                  </a:ln>
                  <a:solidFill>
                    <a:sysClr val="windowText" lastClr="000000"/>
                  </a:solidFill>
                  <a:effectLst/>
                  <a:uLnTx/>
                  <a:uFillTx/>
                  <a:latin typeface="Verdana"/>
                  <a:ea typeface="+mn-ea"/>
                  <a:cs typeface="Arial" charset="0"/>
                </a:endParaRPr>
              </a:p>
            </p:txBody>
          </p:sp>
          <p:grpSp>
            <p:nvGrpSpPr>
              <p:cNvPr id="82" name="Groupe 664">
                <a:extLst>
                  <a:ext uri="{FF2B5EF4-FFF2-40B4-BE49-F238E27FC236}">
                    <a16:creationId xmlns:a16="http://schemas.microsoft.com/office/drawing/2014/main" id="{2BBBE5DE-EEE4-4E1C-BC2E-89CEAD2197E8}"/>
                  </a:ext>
                </a:extLst>
              </p:cNvPr>
              <p:cNvGrpSpPr>
                <a:grpSpLocks/>
              </p:cNvGrpSpPr>
              <p:nvPr/>
            </p:nvGrpSpPr>
            <p:grpSpPr bwMode="auto">
              <a:xfrm>
                <a:off x="3463944" y="1445450"/>
                <a:ext cx="174606" cy="411558"/>
                <a:chOff x="2338363" y="7742039"/>
                <a:chExt cx="157163" cy="349250"/>
              </a:xfrm>
            </p:grpSpPr>
            <p:sp>
              <p:nvSpPr>
                <p:cNvPr id="83" name="Freeform 898">
                  <a:extLst>
                    <a:ext uri="{FF2B5EF4-FFF2-40B4-BE49-F238E27FC236}">
                      <a16:creationId xmlns:a16="http://schemas.microsoft.com/office/drawing/2014/main" id="{3D429022-61E5-4EF7-B8A2-2C3E6DE46391}"/>
                    </a:ext>
                  </a:extLst>
                </p:cNvPr>
                <p:cNvSpPr>
                  <a:spLocks/>
                </p:cNvSpPr>
                <p:nvPr/>
              </p:nvSpPr>
              <p:spPr bwMode="auto">
                <a:xfrm>
                  <a:off x="2338412" y="7742039"/>
                  <a:ext cx="157114" cy="200603"/>
                </a:xfrm>
                <a:custGeom>
                  <a:avLst/>
                  <a:gdLst/>
                  <a:ahLst/>
                  <a:cxnLst>
                    <a:cxn ang="0">
                      <a:pos x="86" y="127"/>
                    </a:cxn>
                    <a:cxn ang="0">
                      <a:pos x="86" y="127"/>
                    </a:cxn>
                    <a:cxn ang="0">
                      <a:pos x="89" y="122"/>
                    </a:cxn>
                    <a:cxn ang="0">
                      <a:pos x="93" y="113"/>
                    </a:cxn>
                    <a:cxn ang="0">
                      <a:pos x="96" y="102"/>
                    </a:cxn>
                    <a:cxn ang="0">
                      <a:pos x="98" y="95"/>
                    </a:cxn>
                    <a:cxn ang="0">
                      <a:pos x="99" y="88"/>
                    </a:cxn>
                    <a:cxn ang="0">
                      <a:pos x="99" y="88"/>
                    </a:cxn>
                    <a:cxn ang="0">
                      <a:pos x="99" y="78"/>
                    </a:cxn>
                    <a:cxn ang="0">
                      <a:pos x="98" y="69"/>
                    </a:cxn>
                    <a:cxn ang="0">
                      <a:pos x="95" y="61"/>
                    </a:cxn>
                    <a:cxn ang="0">
                      <a:pos x="93" y="54"/>
                    </a:cxn>
                    <a:cxn ang="0">
                      <a:pos x="89" y="49"/>
                    </a:cxn>
                    <a:cxn ang="0">
                      <a:pos x="84" y="44"/>
                    </a:cxn>
                    <a:cxn ang="0">
                      <a:pos x="77" y="41"/>
                    </a:cxn>
                    <a:cxn ang="0">
                      <a:pos x="71" y="40"/>
                    </a:cxn>
                    <a:cxn ang="0">
                      <a:pos x="71" y="40"/>
                    </a:cxn>
                    <a:cxn ang="0">
                      <a:pos x="76" y="31"/>
                    </a:cxn>
                    <a:cxn ang="0">
                      <a:pos x="77" y="26"/>
                    </a:cxn>
                    <a:cxn ang="0">
                      <a:pos x="79" y="21"/>
                    </a:cxn>
                    <a:cxn ang="0">
                      <a:pos x="79" y="21"/>
                    </a:cxn>
                    <a:cxn ang="0">
                      <a:pos x="77" y="13"/>
                    </a:cxn>
                    <a:cxn ang="0">
                      <a:pos x="74" y="6"/>
                    </a:cxn>
                    <a:cxn ang="0">
                      <a:pos x="70" y="2"/>
                    </a:cxn>
                    <a:cxn ang="0">
                      <a:pos x="66" y="0"/>
                    </a:cxn>
                    <a:cxn ang="0">
                      <a:pos x="63" y="0"/>
                    </a:cxn>
                    <a:cxn ang="0">
                      <a:pos x="63" y="0"/>
                    </a:cxn>
                    <a:cxn ang="0">
                      <a:pos x="60" y="0"/>
                    </a:cxn>
                    <a:cxn ang="0">
                      <a:pos x="57" y="2"/>
                    </a:cxn>
                    <a:cxn ang="0">
                      <a:pos x="52" y="6"/>
                    </a:cxn>
                    <a:cxn ang="0">
                      <a:pos x="48" y="13"/>
                    </a:cxn>
                    <a:cxn ang="0">
                      <a:pos x="47" y="21"/>
                    </a:cxn>
                    <a:cxn ang="0">
                      <a:pos x="47" y="21"/>
                    </a:cxn>
                    <a:cxn ang="0">
                      <a:pos x="48" y="26"/>
                    </a:cxn>
                    <a:cxn ang="0">
                      <a:pos x="51" y="31"/>
                    </a:cxn>
                    <a:cxn ang="0">
                      <a:pos x="56" y="40"/>
                    </a:cxn>
                    <a:cxn ang="0">
                      <a:pos x="56" y="40"/>
                    </a:cxn>
                    <a:cxn ang="0">
                      <a:pos x="47" y="41"/>
                    </a:cxn>
                    <a:cxn ang="0">
                      <a:pos x="39" y="45"/>
                    </a:cxn>
                    <a:cxn ang="0">
                      <a:pos x="34" y="49"/>
                    </a:cxn>
                    <a:cxn ang="0">
                      <a:pos x="32" y="55"/>
                    </a:cxn>
                    <a:cxn ang="0">
                      <a:pos x="29" y="61"/>
                    </a:cxn>
                    <a:cxn ang="0">
                      <a:pos x="28" y="69"/>
                    </a:cxn>
                    <a:cxn ang="0">
                      <a:pos x="28" y="88"/>
                    </a:cxn>
                    <a:cxn ang="0">
                      <a:pos x="28" y="88"/>
                    </a:cxn>
                    <a:cxn ang="0">
                      <a:pos x="27" y="90"/>
                    </a:cxn>
                    <a:cxn ang="0">
                      <a:pos x="23" y="94"/>
                    </a:cxn>
                    <a:cxn ang="0">
                      <a:pos x="14" y="102"/>
                    </a:cxn>
                    <a:cxn ang="0">
                      <a:pos x="4" y="111"/>
                    </a:cxn>
                    <a:cxn ang="0">
                      <a:pos x="1" y="113"/>
                    </a:cxn>
                    <a:cxn ang="0">
                      <a:pos x="0" y="116"/>
                    </a:cxn>
                  </a:cxnLst>
                  <a:rect l="0" t="0" r="r" b="b"/>
                  <a:pathLst>
                    <a:path w="99" h="127">
                      <a:moveTo>
                        <a:pt x="86" y="127"/>
                      </a:moveTo>
                      <a:lnTo>
                        <a:pt x="86" y="127"/>
                      </a:lnTo>
                      <a:lnTo>
                        <a:pt x="89" y="122"/>
                      </a:lnTo>
                      <a:lnTo>
                        <a:pt x="93" y="113"/>
                      </a:lnTo>
                      <a:lnTo>
                        <a:pt x="96" y="102"/>
                      </a:lnTo>
                      <a:lnTo>
                        <a:pt x="98" y="95"/>
                      </a:lnTo>
                      <a:lnTo>
                        <a:pt x="99" y="88"/>
                      </a:lnTo>
                      <a:lnTo>
                        <a:pt x="99" y="88"/>
                      </a:lnTo>
                      <a:lnTo>
                        <a:pt x="99" y="78"/>
                      </a:lnTo>
                      <a:lnTo>
                        <a:pt x="98" y="69"/>
                      </a:lnTo>
                      <a:lnTo>
                        <a:pt x="95" y="61"/>
                      </a:lnTo>
                      <a:lnTo>
                        <a:pt x="93" y="54"/>
                      </a:lnTo>
                      <a:lnTo>
                        <a:pt x="89" y="49"/>
                      </a:lnTo>
                      <a:lnTo>
                        <a:pt x="84" y="44"/>
                      </a:lnTo>
                      <a:lnTo>
                        <a:pt x="77" y="41"/>
                      </a:lnTo>
                      <a:lnTo>
                        <a:pt x="71" y="40"/>
                      </a:lnTo>
                      <a:lnTo>
                        <a:pt x="71" y="40"/>
                      </a:lnTo>
                      <a:lnTo>
                        <a:pt x="76" y="31"/>
                      </a:lnTo>
                      <a:lnTo>
                        <a:pt x="77" y="26"/>
                      </a:lnTo>
                      <a:lnTo>
                        <a:pt x="79" y="21"/>
                      </a:lnTo>
                      <a:lnTo>
                        <a:pt x="79" y="21"/>
                      </a:lnTo>
                      <a:lnTo>
                        <a:pt x="77" y="13"/>
                      </a:lnTo>
                      <a:lnTo>
                        <a:pt x="74" y="6"/>
                      </a:lnTo>
                      <a:lnTo>
                        <a:pt x="70" y="2"/>
                      </a:lnTo>
                      <a:lnTo>
                        <a:pt x="66" y="0"/>
                      </a:lnTo>
                      <a:lnTo>
                        <a:pt x="63" y="0"/>
                      </a:lnTo>
                      <a:lnTo>
                        <a:pt x="63" y="0"/>
                      </a:lnTo>
                      <a:lnTo>
                        <a:pt x="60" y="0"/>
                      </a:lnTo>
                      <a:lnTo>
                        <a:pt x="57" y="2"/>
                      </a:lnTo>
                      <a:lnTo>
                        <a:pt x="52" y="6"/>
                      </a:lnTo>
                      <a:lnTo>
                        <a:pt x="48" y="13"/>
                      </a:lnTo>
                      <a:lnTo>
                        <a:pt x="47" y="21"/>
                      </a:lnTo>
                      <a:lnTo>
                        <a:pt x="47" y="21"/>
                      </a:lnTo>
                      <a:lnTo>
                        <a:pt x="48" y="26"/>
                      </a:lnTo>
                      <a:lnTo>
                        <a:pt x="51" y="31"/>
                      </a:lnTo>
                      <a:lnTo>
                        <a:pt x="56" y="40"/>
                      </a:lnTo>
                      <a:lnTo>
                        <a:pt x="56" y="40"/>
                      </a:lnTo>
                      <a:lnTo>
                        <a:pt x="47" y="41"/>
                      </a:lnTo>
                      <a:lnTo>
                        <a:pt x="39" y="45"/>
                      </a:lnTo>
                      <a:lnTo>
                        <a:pt x="34" y="49"/>
                      </a:lnTo>
                      <a:lnTo>
                        <a:pt x="32" y="55"/>
                      </a:lnTo>
                      <a:lnTo>
                        <a:pt x="29" y="61"/>
                      </a:lnTo>
                      <a:lnTo>
                        <a:pt x="28" y="69"/>
                      </a:lnTo>
                      <a:lnTo>
                        <a:pt x="28" y="88"/>
                      </a:lnTo>
                      <a:lnTo>
                        <a:pt x="28" y="88"/>
                      </a:lnTo>
                      <a:lnTo>
                        <a:pt x="27" y="90"/>
                      </a:lnTo>
                      <a:lnTo>
                        <a:pt x="23" y="94"/>
                      </a:lnTo>
                      <a:lnTo>
                        <a:pt x="14" y="102"/>
                      </a:lnTo>
                      <a:lnTo>
                        <a:pt x="4" y="111"/>
                      </a:lnTo>
                      <a:lnTo>
                        <a:pt x="1" y="113"/>
                      </a:lnTo>
                      <a:lnTo>
                        <a:pt x="0" y="116"/>
                      </a:lnTo>
                    </a:path>
                  </a:pathLst>
                </a:custGeom>
                <a:noFill/>
                <a:ln w="12700">
                  <a:solidFill>
                    <a:schemeClr val="tx1"/>
                  </a:solidFill>
                  <a:prstDash val="solid"/>
                  <a:round/>
                  <a:headEnd/>
                  <a:tailEnd/>
                </a:ln>
              </p:spPr>
              <p:txBody>
                <a:bodyPr/>
                <a:lstStyle/>
                <a:p>
                  <a:pPr marL="0" marR="0" lvl="0" indent="0" algn="l" defTabSz="957263"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dirty="0">
                    <a:ln>
                      <a:noFill/>
                    </a:ln>
                    <a:solidFill>
                      <a:sysClr val="windowText" lastClr="000000"/>
                    </a:solidFill>
                    <a:effectLst/>
                    <a:uLnTx/>
                    <a:uFillTx/>
                    <a:latin typeface="Verdana"/>
                    <a:ea typeface="+mn-ea"/>
                    <a:cs typeface="Arial" charset="0"/>
                  </a:endParaRPr>
                </a:p>
              </p:txBody>
            </p:sp>
            <p:sp>
              <p:nvSpPr>
                <p:cNvPr id="84" name="Freeform 899">
                  <a:extLst>
                    <a:ext uri="{FF2B5EF4-FFF2-40B4-BE49-F238E27FC236}">
                      <a16:creationId xmlns:a16="http://schemas.microsoft.com/office/drawing/2014/main" id="{15AB7A66-6EC2-4C24-9621-570F48596C02}"/>
                    </a:ext>
                  </a:extLst>
                </p:cNvPr>
                <p:cNvSpPr>
                  <a:spLocks/>
                </p:cNvSpPr>
                <p:nvPr/>
              </p:nvSpPr>
              <p:spPr bwMode="auto">
                <a:xfrm>
                  <a:off x="2400048" y="7923880"/>
                  <a:ext cx="74931" cy="167409"/>
                </a:xfrm>
                <a:custGeom>
                  <a:avLst/>
                  <a:gdLst/>
                  <a:ahLst/>
                  <a:cxnLst>
                    <a:cxn ang="0">
                      <a:pos x="0" y="0"/>
                    </a:cxn>
                    <a:cxn ang="0">
                      <a:pos x="0" y="0"/>
                    </a:cxn>
                    <a:cxn ang="0">
                      <a:pos x="4" y="106"/>
                    </a:cxn>
                    <a:cxn ang="0">
                      <a:pos x="18" y="106"/>
                    </a:cxn>
                    <a:cxn ang="0">
                      <a:pos x="23" y="11"/>
                    </a:cxn>
                    <a:cxn ang="0">
                      <a:pos x="28" y="106"/>
                    </a:cxn>
                    <a:cxn ang="0">
                      <a:pos x="42" y="106"/>
                    </a:cxn>
                    <a:cxn ang="0">
                      <a:pos x="47" y="0"/>
                    </a:cxn>
                  </a:cxnLst>
                  <a:rect l="0" t="0" r="r" b="b"/>
                  <a:pathLst>
                    <a:path w="47" h="106">
                      <a:moveTo>
                        <a:pt x="0" y="0"/>
                      </a:moveTo>
                      <a:lnTo>
                        <a:pt x="0" y="0"/>
                      </a:lnTo>
                      <a:lnTo>
                        <a:pt x="4" y="106"/>
                      </a:lnTo>
                      <a:lnTo>
                        <a:pt x="18" y="106"/>
                      </a:lnTo>
                      <a:lnTo>
                        <a:pt x="23" y="11"/>
                      </a:lnTo>
                      <a:lnTo>
                        <a:pt x="28" y="106"/>
                      </a:lnTo>
                      <a:lnTo>
                        <a:pt x="42" y="106"/>
                      </a:lnTo>
                      <a:lnTo>
                        <a:pt x="47" y="0"/>
                      </a:lnTo>
                    </a:path>
                  </a:pathLst>
                </a:custGeom>
                <a:noFill/>
                <a:ln w="12700">
                  <a:solidFill>
                    <a:schemeClr val="tx1"/>
                  </a:solidFill>
                  <a:prstDash val="solid"/>
                  <a:round/>
                  <a:headEnd/>
                  <a:tailEnd/>
                </a:ln>
              </p:spPr>
              <p:txBody>
                <a:bodyPr/>
                <a:lstStyle/>
                <a:p>
                  <a:pPr marL="0" marR="0" lvl="0" indent="0" algn="l" defTabSz="957263"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dirty="0">
                    <a:ln>
                      <a:noFill/>
                    </a:ln>
                    <a:solidFill>
                      <a:sysClr val="windowText" lastClr="000000"/>
                    </a:solidFill>
                    <a:effectLst/>
                    <a:uLnTx/>
                    <a:uFillTx/>
                    <a:latin typeface="Verdana"/>
                    <a:ea typeface="+mn-ea"/>
                    <a:cs typeface="Arial" charset="0"/>
                  </a:endParaRPr>
                </a:p>
              </p:txBody>
            </p:sp>
          </p:grpSp>
        </p:grpSp>
        <p:sp>
          <p:nvSpPr>
            <p:cNvPr id="85" name="TextBox 45">
              <a:extLst>
                <a:ext uri="{FF2B5EF4-FFF2-40B4-BE49-F238E27FC236}">
                  <a16:creationId xmlns:a16="http://schemas.microsoft.com/office/drawing/2014/main" id="{472118D6-3D9D-414A-BF20-9A2F1D2066C4}"/>
                </a:ext>
              </a:extLst>
            </p:cNvPr>
            <p:cNvSpPr txBox="1">
              <a:spLocks noChangeArrowheads="1"/>
            </p:cNvSpPr>
            <p:nvPr/>
          </p:nvSpPr>
          <p:spPr bwMode="auto">
            <a:xfrm>
              <a:off x="5022345" y="5206203"/>
              <a:ext cx="2131050" cy="963405"/>
            </a:xfrm>
            <a:prstGeom prst="rect">
              <a:avLst/>
            </a:prstGeom>
            <a:noFill/>
            <a:ln w="9525">
              <a:noFill/>
              <a:miter lim="800000"/>
              <a:headEnd/>
              <a:tailEnd/>
            </a:ln>
          </p:spPr>
          <p:txBody>
            <a:bodyPr wrap="square">
              <a:spAutoFit/>
            </a:bodyPr>
            <a:lstStyle/>
            <a:p>
              <a:pPr marL="177800" marR="0" lvl="0" indent="-177800" algn="l" defTabSz="957756" rtl="0" eaLnBrk="1" fontAlgn="auto" latinLnBrk="0" hangingPunct="1">
                <a:lnSpc>
                  <a:spcPct val="105000"/>
                </a:lnSpc>
                <a:spcBef>
                  <a:spcPts val="0"/>
                </a:spcBef>
                <a:spcAft>
                  <a:spcPts val="200"/>
                </a:spcAft>
                <a:buClr>
                  <a:srgbClr val="0070AD"/>
                </a:buClr>
                <a:buSzTx/>
                <a:buFont typeface="Wingdings" pitchFamily="2" charset="2"/>
                <a:buChar char="§"/>
                <a:tabLst/>
                <a:defRPr/>
              </a:pPr>
              <a:r>
                <a:rPr kumimoji="0" lang="en-US" sz="1000" i="0" u="none" strike="noStrike" kern="1200" cap="none" spc="0" normalizeH="0" baseline="0" noProof="0" dirty="0">
                  <a:ln>
                    <a:noFill/>
                  </a:ln>
                  <a:solidFill>
                    <a:srgbClr val="263147"/>
                  </a:solidFill>
                  <a:effectLst/>
                  <a:uLnTx/>
                  <a:uFillTx/>
                  <a:latin typeface="Verdana"/>
                  <a:ea typeface="+mn-ea"/>
                  <a:cs typeface="Arial" pitchFamily="34" charset="0"/>
                </a:rPr>
                <a:t>Regression test suite</a:t>
              </a:r>
            </a:p>
            <a:p>
              <a:pPr marL="177800" marR="0" lvl="0" indent="-177800" algn="l" defTabSz="957756" rtl="0" eaLnBrk="1" fontAlgn="auto" latinLnBrk="0" hangingPunct="1">
                <a:lnSpc>
                  <a:spcPct val="105000"/>
                </a:lnSpc>
                <a:spcBef>
                  <a:spcPts val="0"/>
                </a:spcBef>
                <a:spcAft>
                  <a:spcPts val="200"/>
                </a:spcAft>
                <a:buClr>
                  <a:srgbClr val="0070AD"/>
                </a:buClr>
                <a:buSzTx/>
                <a:buFont typeface="Wingdings" pitchFamily="2" charset="2"/>
                <a:buChar char="§"/>
                <a:tabLst/>
                <a:defRPr/>
              </a:pPr>
              <a:r>
                <a:rPr kumimoji="0" lang="en-US" sz="1000" i="0" u="none" strike="noStrike" kern="1200" cap="none" spc="0" normalizeH="0" baseline="0" noProof="0" dirty="0">
                  <a:ln>
                    <a:noFill/>
                  </a:ln>
                  <a:solidFill>
                    <a:srgbClr val="263147"/>
                  </a:solidFill>
                  <a:effectLst/>
                  <a:uLnTx/>
                  <a:uFillTx/>
                  <a:latin typeface="Verdana"/>
                  <a:ea typeface="+mn-ea"/>
                  <a:cs typeface="Arial" pitchFamily="34" charset="0"/>
                </a:rPr>
                <a:t>Automated </a:t>
              </a:r>
              <a:r>
                <a:rPr lang="en-US" sz="1000" dirty="0">
                  <a:solidFill>
                    <a:srgbClr val="263147"/>
                  </a:solidFill>
                  <a:latin typeface="Verdana"/>
                  <a:cs typeface="Arial" pitchFamily="34" charset="0"/>
                </a:rPr>
                <a:t>test</a:t>
              </a:r>
              <a:r>
                <a:rPr kumimoji="0" lang="en-US" sz="1000" i="0" u="none" strike="noStrike" kern="1200" cap="none" spc="0" normalizeH="0" baseline="0" noProof="0" dirty="0">
                  <a:ln>
                    <a:noFill/>
                  </a:ln>
                  <a:solidFill>
                    <a:srgbClr val="263147"/>
                  </a:solidFill>
                  <a:effectLst/>
                  <a:uLnTx/>
                  <a:uFillTx/>
                  <a:latin typeface="Verdana"/>
                  <a:ea typeface="+mn-ea"/>
                  <a:cs typeface="Arial" pitchFamily="34" charset="0"/>
                </a:rPr>
                <a:t> scripts </a:t>
              </a:r>
            </a:p>
            <a:p>
              <a:pPr marL="177800" marR="0" lvl="0" indent="-177800" algn="l" defTabSz="957756" rtl="0" eaLnBrk="1" fontAlgn="auto" latinLnBrk="0" hangingPunct="1">
                <a:lnSpc>
                  <a:spcPct val="105000"/>
                </a:lnSpc>
                <a:spcBef>
                  <a:spcPts val="0"/>
                </a:spcBef>
                <a:spcAft>
                  <a:spcPts val="200"/>
                </a:spcAft>
                <a:buClr>
                  <a:srgbClr val="0070AD"/>
                </a:buClr>
                <a:buSzTx/>
                <a:buFont typeface="Wingdings" pitchFamily="2" charset="2"/>
                <a:buChar char="§"/>
                <a:tabLst/>
                <a:defRPr/>
              </a:pPr>
              <a:r>
                <a:rPr kumimoji="0" lang="en-US" sz="1000" i="0" u="none" strike="noStrike" kern="1200" cap="none" spc="0" normalizeH="0" baseline="0" noProof="0" dirty="0">
                  <a:ln>
                    <a:noFill/>
                  </a:ln>
                  <a:solidFill>
                    <a:srgbClr val="263147"/>
                  </a:solidFill>
                  <a:effectLst/>
                  <a:uLnTx/>
                  <a:uFillTx/>
                  <a:latin typeface="Verdana"/>
                  <a:ea typeface="+mn-ea"/>
                  <a:cs typeface="Arial" pitchFamily="34" charset="0"/>
                </a:rPr>
                <a:t>Traceability Matrix</a:t>
              </a:r>
            </a:p>
            <a:p>
              <a:pPr marL="177800" marR="0" lvl="0" indent="-177800" algn="l" defTabSz="957756" rtl="0" eaLnBrk="1" fontAlgn="auto" latinLnBrk="0" hangingPunct="1">
                <a:lnSpc>
                  <a:spcPct val="105000"/>
                </a:lnSpc>
                <a:spcBef>
                  <a:spcPts val="0"/>
                </a:spcBef>
                <a:spcAft>
                  <a:spcPts val="200"/>
                </a:spcAft>
                <a:buClr>
                  <a:srgbClr val="0070AD"/>
                </a:buClr>
                <a:buSzTx/>
                <a:buFont typeface="Wingdings" pitchFamily="2" charset="2"/>
                <a:buChar char="§"/>
                <a:tabLst/>
                <a:defRPr/>
              </a:pPr>
              <a:r>
                <a:rPr kumimoji="0" lang="en-US" sz="1000" i="0" u="none" strike="noStrike" kern="1200" cap="none" spc="0" normalizeH="0" baseline="0" noProof="0" dirty="0">
                  <a:ln>
                    <a:noFill/>
                  </a:ln>
                  <a:solidFill>
                    <a:srgbClr val="263147"/>
                  </a:solidFill>
                  <a:effectLst/>
                  <a:uLnTx/>
                  <a:uFillTx/>
                  <a:latin typeface="Verdana"/>
                  <a:ea typeface="+mn-ea"/>
                  <a:cs typeface="Arial" pitchFamily="34" charset="0"/>
                </a:rPr>
                <a:t>Batch jobs for automation execution</a:t>
              </a:r>
            </a:p>
          </p:txBody>
        </p:sp>
        <p:sp>
          <p:nvSpPr>
            <p:cNvPr id="86" name="TextBox 44">
              <a:extLst>
                <a:ext uri="{FF2B5EF4-FFF2-40B4-BE49-F238E27FC236}">
                  <a16:creationId xmlns:a16="http://schemas.microsoft.com/office/drawing/2014/main" id="{67509846-7E65-452A-8BD3-87434D14AACA}"/>
                </a:ext>
              </a:extLst>
            </p:cNvPr>
            <p:cNvSpPr txBox="1">
              <a:spLocks noChangeArrowheads="1"/>
            </p:cNvSpPr>
            <p:nvPr/>
          </p:nvSpPr>
          <p:spPr bwMode="auto">
            <a:xfrm>
              <a:off x="5044589" y="2626377"/>
              <a:ext cx="2120998" cy="2145780"/>
            </a:xfrm>
            <a:prstGeom prst="rect">
              <a:avLst/>
            </a:prstGeom>
            <a:noFill/>
            <a:ln w="9525">
              <a:noFill/>
              <a:miter lim="800000"/>
              <a:headEnd/>
              <a:tailEnd/>
            </a:ln>
          </p:spPr>
          <p:txBody>
            <a:bodyPr wrap="square">
              <a:spAutoFit/>
            </a:bodyPr>
            <a:lstStyle/>
            <a:p>
              <a:pPr marL="177800" marR="0" lvl="0" indent="-177800" algn="l" defTabSz="957756" rtl="0" eaLnBrk="1" fontAlgn="auto" latinLnBrk="0" hangingPunct="1">
                <a:lnSpc>
                  <a:spcPct val="105000"/>
                </a:lnSpc>
                <a:spcBef>
                  <a:spcPts val="0"/>
                </a:spcBef>
                <a:spcAft>
                  <a:spcPts val="200"/>
                </a:spcAft>
                <a:buClr>
                  <a:srgbClr val="0070AD"/>
                </a:buClr>
                <a:buSzTx/>
                <a:buFont typeface="Wingdings" pitchFamily="2" charset="2"/>
                <a:buChar char="§"/>
                <a:tabLst/>
                <a:defRPr/>
              </a:pPr>
              <a:r>
                <a:rPr kumimoji="0" lang="en-US" sz="1000" i="0" u="none" strike="noStrike" kern="1200" cap="none" spc="0" normalizeH="0" baseline="0" noProof="0" dirty="0">
                  <a:ln>
                    <a:noFill/>
                  </a:ln>
                  <a:solidFill>
                    <a:srgbClr val="263147"/>
                  </a:solidFill>
                  <a:effectLst/>
                  <a:uLnTx/>
                  <a:uFillTx/>
                  <a:latin typeface="Verdana"/>
                  <a:ea typeface="+mn-ea"/>
                  <a:cs typeface="Arial" pitchFamily="34" charset="0"/>
                </a:rPr>
                <a:t>Design Regression Test suite </a:t>
              </a:r>
            </a:p>
            <a:p>
              <a:pPr marL="177800" marR="0" lvl="0" indent="-177800" algn="l" defTabSz="957756" rtl="0" eaLnBrk="1" fontAlgn="auto" latinLnBrk="0" hangingPunct="1">
                <a:lnSpc>
                  <a:spcPct val="105000"/>
                </a:lnSpc>
                <a:spcBef>
                  <a:spcPts val="0"/>
                </a:spcBef>
                <a:spcAft>
                  <a:spcPts val="200"/>
                </a:spcAft>
                <a:buClr>
                  <a:srgbClr val="0070AD"/>
                </a:buClr>
                <a:buSzTx/>
                <a:buFont typeface="Wingdings" pitchFamily="2" charset="2"/>
                <a:buChar char="§"/>
                <a:tabLst/>
                <a:defRPr/>
              </a:pPr>
              <a:r>
                <a:rPr kumimoji="0" lang="en-US" sz="1000" i="0" u="none" strike="noStrike" kern="1200" cap="none" spc="0" normalizeH="0" baseline="0" noProof="0" dirty="0">
                  <a:ln>
                    <a:noFill/>
                  </a:ln>
                  <a:solidFill>
                    <a:srgbClr val="263147"/>
                  </a:solidFill>
                  <a:effectLst/>
                  <a:uLnTx/>
                  <a:uFillTx/>
                  <a:latin typeface="Verdana"/>
                  <a:ea typeface="+mn-ea"/>
                  <a:cs typeface="Arial" pitchFamily="34" charset="0"/>
                </a:rPr>
                <a:t>Test Data identification/creation</a:t>
              </a:r>
            </a:p>
            <a:p>
              <a:pPr marL="177800" marR="0" lvl="0" indent="-177800" algn="l" defTabSz="957756" rtl="0" eaLnBrk="1" fontAlgn="auto" latinLnBrk="0" hangingPunct="1">
                <a:lnSpc>
                  <a:spcPct val="105000"/>
                </a:lnSpc>
                <a:spcBef>
                  <a:spcPts val="0"/>
                </a:spcBef>
                <a:spcAft>
                  <a:spcPts val="200"/>
                </a:spcAft>
                <a:buClr>
                  <a:srgbClr val="0070AD"/>
                </a:buClr>
                <a:buSzTx/>
                <a:buFont typeface="Wingdings" pitchFamily="2" charset="2"/>
                <a:buChar char="§"/>
                <a:tabLst/>
                <a:defRPr/>
              </a:pPr>
              <a:r>
                <a:rPr kumimoji="0" lang="en-US" sz="1000" i="0" u="none" strike="noStrike" kern="1200" cap="none" spc="0" normalizeH="0" baseline="0" noProof="0" dirty="0">
                  <a:ln>
                    <a:noFill/>
                  </a:ln>
                  <a:solidFill>
                    <a:srgbClr val="263147"/>
                  </a:solidFill>
                  <a:effectLst/>
                  <a:uLnTx/>
                  <a:uFillTx/>
                  <a:latin typeface="Verdana"/>
                  <a:ea typeface="+mn-ea"/>
                  <a:cs typeface="Arial" pitchFamily="34" charset="0"/>
                </a:rPr>
                <a:t>Design automation s</a:t>
              </a:r>
              <a:r>
                <a:rPr kumimoji="0" lang="en-US" sz="1000" i="0" u="none" strike="noStrike" kern="1200" cap="none" spc="0" normalizeH="0" baseline="0" noProof="0" dirty="0" err="1">
                  <a:ln>
                    <a:noFill/>
                  </a:ln>
                  <a:solidFill>
                    <a:srgbClr val="263147"/>
                  </a:solidFill>
                  <a:effectLst/>
                  <a:uLnTx/>
                  <a:uFillTx/>
                  <a:latin typeface="Verdana"/>
                  <a:ea typeface="+mn-ea"/>
                  <a:cs typeface="Arial" pitchFamily="34" charset="0"/>
                </a:rPr>
                <a:t>cripts</a:t>
              </a:r>
              <a:r>
                <a:rPr kumimoji="0" lang="en-US" sz="1000" i="0" u="none" strike="noStrike" kern="1200" cap="none" spc="0" normalizeH="0" baseline="0" noProof="0" dirty="0">
                  <a:ln>
                    <a:noFill/>
                  </a:ln>
                  <a:solidFill>
                    <a:srgbClr val="263147"/>
                  </a:solidFill>
                  <a:effectLst/>
                  <a:uLnTx/>
                  <a:uFillTx/>
                  <a:latin typeface="Verdana"/>
                  <a:ea typeface="+mn-ea"/>
                  <a:cs typeface="Arial" pitchFamily="34" charset="0"/>
                </a:rPr>
                <a:t> for Regression test suite using identified tool</a:t>
              </a:r>
            </a:p>
            <a:p>
              <a:pPr marL="177800" marR="0" lvl="0" indent="-177800" algn="l" defTabSz="957756" rtl="0" eaLnBrk="1" fontAlgn="auto" latinLnBrk="0" hangingPunct="1">
                <a:lnSpc>
                  <a:spcPct val="105000"/>
                </a:lnSpc>
                <a:spcBef>
                  <a:spcPts val="0"/>
                </a:spcBef>
                <a:spcAft>
                  <a:spcPts val="200"/>
                </a:spcAft>
                <a:buClr>
                  <a:srgbClr val="0070AD"/>
                </a:buClr>
                <a:buSzTx/>
                <a:buFont typeface="Wingdings" pitchFamily="2" charset="2"/>
                <a:buChar char="§"/>
                <a:tabLst/>
                <a:defRPr/>
              </a:pPr>
              <a:r>
                <a:rPr kumimoji="0" lang="en-US" sz="1000" i="0" u="none" strike="noStrike" kern="1200" cap="none" spc="0" normalizeH="0" baseline="0" noProof="0" dirty="0">
                  <a:ln>
                    <a:noFill/>
                  </a:ln>
                  <a:solidFill>
                    <a:srgbClr val="263147"/>
                  </a:solidFill>
                  <a:effectLst/>
                  <a:uLnTx/>
                  <a:uFillTx/>
                  <a:latin typeface="Verdana"/>
                  <a:ea typeface="+mn-ea"/>
                  <a:cs typeface="Arial" pitchFamily="34" charset="0"/>
                </a:rPr>
                <a:t>Dry run the test scripts and result analysis</a:t>
              </a:r>
            </a:p>
            <a:p>
              <a:pPr marL="177800" marR="0" lvl="0" indent="-177800" algn="l" defTabSz="957756" rtl="0" eaLnBrk="1" fontAlgn="auto" latinLnBrk="0" hangingPunct="1">
                <a:lnSpc>
                  <a:spcPct val="105000"/>
                </a:lnSpc>
                <a:spcBef>
                  <a:spcPts val="0"/>
                </a:spcBef>
                <a:spcAft>
                  <a:spcPts val="200"/>
                </a:spcAft>
                <a:buClr>
                  <a:srgbClr val="0070AD"/>
                </a:buClr>
                <a:buSzTx/>
                <a:buFont typeface="Wingdings" pitchFamily="2" charset="2"/>
                <a:buChar char="§"/>
                <a:tabLst/>
                <a:defRPr/>
              </a:pPr>
              <a:r>
                <a:rPr kumimoji="0" lang="en-US" sz="1000" i="0" u="none" strike="noStrike" kern="1200" cap="none" spc="0" normalizeH="0" baseline="0" noProof="0" dirty="0">
                  <a:ln>
                    <a:noFill/>
                  </a:ln>
                  <a:solidFill>
                    <a:srgbClr val="263147"/>
                  </a:solidFill>
                  <a:effectLst/>
                  <a:uLnTx/>
                  <a:uFillTx/>
                  <a:latin typeface="Verdana"/>
                  <a:ea typeface="+mn-ea"/>
                  <a:cs typeface="Arial" pitchFamily="34" charset="0"/>
                </a:rPr>
                <a:t>Integration of automation scripts with GitHub/Jenkins</a:t>
              </a:r>
            </a:p>
            <a:p>
              <a:pPr marL="177800" marR="0" lvl="0" indent="-177800" algn="l" defTabSz="957756" rtl="0" eaLnBrk="1" fontAlgn="auto" latinLnBrk="0" hangingPunct="1">
                <a:lnSpc>
                  <a:spcPct val="105000"/>
                </a:lnSpc>
                <a:spcBef>
                  <a:spcPts val="0"/>
                </a:spcBef>
                <a:spcAft>
                  <a:spcPts val="200"/>
                </a:spcAft>
                <a:buClr>
                  <a:srgbClr val="0070AD"/>
                </a:buClr>
                <a:buSzTx/>
                <a:buFont typeface="Wingdings" pitchFamily="2" charset="2"/>
                <a:buChar char="§"/>
                <a:tabLst/>
                <a:defRPr/>
              </a:pPr>
              <a:r>
                <a:rPr kumimoji="0" lang="en-US" sz="1000" i="0" u="none" strike="noStrike" kern="1200" cap="none" spc="0" normalizeH="0" baseline="0" noProof="0" dirty="0">
                  <a:ln>
                    <a:noFill/>
                  </a:ln>
                  <a:solidFill>
                    <a:srgbClr val="263147"/>
                  </a:solidFill>
                  <a:effectLst/>
                  <a:uLnTx/>
                  <a:uFillTx/>
                  <a:latin typeface="Verdana"/>
                  <a:ea typeface="+mn-ea"/>
                  <a:cs typeface="Arial" pitchFamily="34" charset="0"/>
                </a:rPr>
                <a:t>Build Traceability Matrix</a:t>
              </a:r>
            </a:p>
          </p:txBody>
        </p:sp>
        <p:sp>
          <p:nvSpPr>
            <p:cNvPr id="87" name="TextBox 46">
              <a:extLst>
                <a:ext uri="{FF2B5EF4-FFF2-40B4-BE49-F238E27FC236}">
                  <a16:creationId xmlns:a16="http://schemas.microsoft.com/office/drawing/2014/main" id="{BE089BD9-54DA-4F76-92A7-8AEA34F418C0}"/>
                </a:ext>
              </a:extLst>
            </p:cNvPr>
            <p:cNvSpPr txBox="1">
              <a:spLocks noChangeArrowheads="1"/>
            </p:cNvSpPr>
            <p:nvPr/>
          </p:nvSpPr>
          <p:spPr bwMode="auto">
            <a:xfrm>
              <a:off x="7293625" y="5264573"/>
              <a:ext cx="2258375" cy="1034392"/>
            </a:xfrm>
            <a:prstGeom prst="rect">
              <a:avLst/>
            </a:prstGeom>
            <a:noFill/>
            <a:ln w="9525">
              <a:noFill/>
              <a:miter lim="800000"/>
              <a:headEnd/>
              <a:tailEnd/>
            </a:ln>
          </p:spPr>
          <p:txBody>
            <a:bodyPr>
              <a:spAutoFit/>
            </a:bodyPr>
            <a:lstStyle/>
            <a:p>
              <a:pPr marL="177800" marR="0" lvl="0" indent="-177800" algn="l" defTabSz="957756" rtl="0" eaLnBrk="1" fontAlgn="auto" latinLnBrk="0" hangingPunct="1">
                <a:lnSpc>
                  <a:spcPct val="100000"/>
                </a:lnSpc>
                <a:spcBef>
                  <a:spcPts val="0"/>
                </a:spcBef>
                <a:spcAft>
                  <a:spcPts val="0"/>
                </a:spcAft>
                <a:buClr>
                  <a:srgbClr val="0098C7"/>
                </a:buClr>
                <a:buSzTx/>
                <a:buFont typeface="Wingdings" pitchFamily="2" charset="2"/>
                <a:buChar char="§"/>
                <a:tabLst/>
                <a:defRPr/>
              </a:pPr>
              <a:r>
                <a:rPr kumimoji="0" lang="en-US" sz="1050" i="0" u="none" strike="noStrike" kern="1200" cap="none" spc="0" normalizeH="0" baseline="0" noProof="0" dirty="0">
                  <a:ln>
                    <a:noFill/>
                  </a:ln>
                  <a:solidFill>
                    <a:srgbClr val="263147"/>
                  </a:solidFill>
                  <a:effectLst/>
                  <a:uLnTx/>
                  <a:uFillTx/>
                  <a:latin typeface="Verdana"/>
                  <a:ea typeface="+mn-ea"/>
                  <a:cs typeface="Arial" pitchFamily="34" charset="0"/>
                </a:rPr>
                <a:t>Automation Status Tracker</a:t>
              </a:r>
            </a:p>
            <a:p>
              <a:pPr marL="177800" marR="0" lvl="0" indent="-177800" algn="l" defTabSz="957756" rtl="0" eaLnBrk="1" fontAlgn="auto" latinLnBrk="0" hangingPunct="1">
                <a:lnSpc>
                  <a:spcPct val="100000"/>
                </a:lnSpc>
                <a:spcBef>
                  <a:spcPts val="0"/>
                </a:spcBef>
                <a:spcAft>
                  <a:spcPts val="0"/>
                </a:spcAft>
                <a:buClr>
                  <a:srgbClr val="0098C7"/>
                </a:buClr>
                <a:buSzTx/>
                <a:buFont typeface="Wingdings" pitchFamily="2" charset="2"/>
                <a:buChar char="§"/>
                <a:tabLst/>
                <a:defRPr/>
              </a:pPr>
              <a:r>
                <a:rPr kumimoji="0" lang="en-US" sz="1050" i="0" u="none" strike="noStrike" kern="1200" cap="none" spc="0" normalizeH="0" baseline="0" noProof="0" dirty="0">
                  <a:ln>
                    <a:noFill/>
                  </a:ln>
                  <a:solidFill>
                    <a:srgbClr val="263147"/>
                  </a:solidFill>
                  <a:effectLst/>
                  <a:uLnTx/>
                  <a:uFillTx/>
                  <a:latin typeface="Verdana"/>
                  <a:ea typeface="+mn-ea"/>
                  <a:cs typeface="Arial" pitchFamily="34" charset="0"/>
                </a:rPr>
                <a:t>Result logs</a:t>
              </a:r>
            </a:p>
            <a:p>
              <a:pPr marL="177800" marR="0" lvl="0" indent="-177800" algn="l" defTabSz="957756" rtl="0" eaLnBrk="1" fontAlgn="auto" latinLnBrk="0" hangingPunct="1">
                <a:lnSpc>
                  <a:spcPct val="100000"/>
                </a:lnSpc>
                <a:spcBef>
                  <a:spcPts val="0"/>
                </a:spcBef>
                <a:spcAft>
                  <a:spcPts val="0"/>
                </a:spcAft>
                <a:buClr>
                  <a:srgbClr val="0098C7"/>
                </a:buClr>
                <a:buSzTx/>
                <a:buFont typeface="Wingdings" pitchFamily="2" charset="2"/>
                <a:buChar char="§"/>
                <a:tabLst/>
                <a:defRPr/>
              </a:pPr>
              <a:r>
                <a:rPr kumimoji="0" lang="en-US" sz="1050" i="0" u="none" strike="noStrike" kern="1200" cap="none" spc="0" normalizeH="0" baseline="0" noProof="0" dirty="0">
                  <a:ln>
                    <a:noFill/>
                  </a:ln>
                  <a:solidFill>
                    <a:srgbClr val="263147"/>
                  </a:solidFill>
                  <a:effectLst/>
                  <a:uLnTx/>
                  <a:uFillTx/>
                  <a:latin typeface="Verdana"/>
                  <a:ea typeface="+mn-ea"/>
                  <a:cs typeface="Arial" pitchFamily="34" charset="0"/>
                </a:rPr>
                <a:t>Defect Report</a:t>
              </a:r>
            </a:p>
            <a:p>
              <a:pPr marL="177800" marR="0" lvl="0" indent="-177800" algn="l" defTabSz="957756" rtl="0" eaLnBrk="1" fontAlgn="auto" latinLnBrk="0" hangingPunct="1">
                <a:lnSpc>
                  <a:spcPct val="100000"/>
                </a:lnSpc>
                <a:spcBef>
                  <a:spcPts val="0"/>
                </a:spcBef>
                <a:spcAft>
                  <a:spcPts val="0"/>
                </a:spcAft>
                <a:buClr>
                  <a:srgbClr val="0098C7"/>
                </a:buClr>
                <a:buSzTx/>
                <a:buFont typeface="Wingdings" pitchFamily="2" charset="2"/>
                <a:buChar char="§"/>
                <a:tabLst/>
                <a:defRPr/>
              </a:pPr>
              <a:r>
                <a:rPr kumimoji="0" lang="en-US" sz="1050" i="0" u="none" strike="noStrike" kern="1200" cap="none" spc="0" normalizeH="0" baseline="0" noProof="0" dirty="0">
                  <a:ln>
                    <a:noFill/>
                  </a:ln>
                  <a:solidFill>
                    <a:srgbClr val="263147"/>
                  </a:solidFill>
                  <a:effectLst/>
                  <a:uLnTx/>
                  <a:uFillTx/>
                  <a:latin typeface="Verdana"/>
                  <a:ea typeface="+mn-ea"/>
                  <a:cs typeface="Arial" pitchFamily="34" charset="0"/>
                </a:rPr>
                <a:t>Root Cause Analysis</a:t>
              </a:r>
            </a:p>
            <a:p>
              <a:pPr marL="177800" marR="0" lvl="0" indent="-177800" algn="l" defTabSz="957756" rtl="0" eaLnBrk="1" fontAlgn="auto" latinLnBrk="0" hangingPunct="1">
                <a:lnSpc>
                  <a:spcPct val="100000"/>
                </a:lnSpc>
                <a:spcBef>
                  <a:spcPts val="0"/>
                </a:spcBef>
                <a:spcAft>
                  <a:spcPts val="0"/>
                </a:spcAft>
                <a:buClr>
                  <a:srgbClr val="0098C7"/>
                </a:buClr>
                <a:buSzTx/>
                <a:buFont typeface="Wingdings" pitchFamily="2" charset="2"/>
                <a:buChar char="§"/>
                <a:tabLst/>
                <a:defRPr/>
              </a:pPr>
              <a:r>
                <a:rPr kumimoji="0" lang="en-US" sz="1050" i="0" u="none" strike="noStrike" kern="1200" cap="none" spc="0" normalizeH="0" baseline="0" noProof="0" dirty="0">
                  <a:ln>
                    <a:noFill/>
                  </a:ln>
                  <a:solidFill>
                    <a:srgbClr val="263147"/>
                  </a:solidFill>
                  <a:effectLst/>
                  <a:uLnTx/>
                  <a:uFillTx/>
                  <a:latin typeface="Verdana"/>
                  <a:ea typeface="+mn-ea"/>
                  <a:cs typeface="Arial" pitchFamily="34" charset="0"/>
                </a:rPr>
                <a:t>Retest Recommendation Report</a:t>
              </a:r>
            </a:p>
          </p:txBody>
        </p:sp>
        <p:sp>
          <p:nvSpPr>
            <p:cNvPr id="88" name="Freeform 5">
              <a:extLst>
                <a:ext uri="{FF2B5EF4-FFF2-40B4-BE49-F238E27FC236}">
                  <a16:creationId xmlns:a16="http://schemas.microsoft.com/office/drawing/2014/main" id="{8CA83F27-B14D-4407-BAA9-5DA6A18A2839}"/>
                </a:ext>
              </a:extLst>
            </p:cNvPr>
            <p:cNvSpPr>
              <a:spLocks/>
            </p:cNvSpPr>
            <p:nvPr/>
          </p:nvSpPr>
          <p:spPr bwMode="auto">
            <a:xfrm>
              <a:off x="7340535" y="1392515"/>
              <a:ext cx="2129374" cy="1075820"/>
            </a:xfrm>
            <a:custGeom>
              <a:avLst/>
              <a:gdLst>
                <a:gd name="T0" fmla="*/ 289 w 289"/>
                <a:gd name="T1" fmla="*/ 28 h 241"/>
                <a:gd name="T2" fmla="*/ 261 w 289"/>
                <a:gd name="T3" fmla="*/ 0 h 241"/>
                <a:gd name="T4" fmla="*/ 28 w 289"/>
                <a:gd name="T5" fmla="*/ 0 h 241"/>
                <a:gd name="T6" fmla="*/ 0 w 289"/>
                <a:gd name="T7" fmla="*/ 28 h 241"/>
                <a:gd name="T8" fmla="*/ 0 w 289"/>
                <a:gd name="T9" fmla="*/ 213 h 241"/>
                <a:gd name="T10" fmla="*/ 28 w 289"/>
                <a:gd name="T11" fmla="*/ 241 h 241"/>
                <a:gd name="T12" fmla="*/ 261 w 289"/>
                <a:gd name="T13" fmla="*/ 241 h 241"/>
                <a:gd name="T14" fmla="*/ 289 w 289"/>
                <a:gd name="T15" fmla="*/ 213 h 241"/>
                <a:gd name="T16" fmla="*/ 289 w 289"/>
                <a:gd name="T17" fmla="*/ 28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41">
                  <a:moveTo>
                    <a:pt x="289" y="28"/>
                  </a:moveTo>
                  <a:cubicBezTo>
                    <a:pt x="289" y="13"/>
                    <a:pt x="276" y="0"/>
                    <a:pt x="261" y="0"/>
                  </a:cubicBezTo>
                  <a:cubicBezTo>
                    <a:pt x="28" y="0"/>
                    <a:pt x="28" y="0"/>
                    <a:pt x="28" y="0"/>
                  </a:cubicBezTo>
                  <a:cubicBezTo>
                    <a:pt x="13" y="0"/>
                    <a:pt x="0" y="13"/>
                    <a:pt x="0" y="28"/>
                  </a:cubicBezTo>
                  <a:cubicBezTo>
                    <a:pt x="0" y="213"/>
                    <a:pt x="0" y="213"/>
                    <a:pt x="0" y="213"/>
                  </a:cubicBezTo>
                  <a:cubicBezTo>
                    <a:pt x="0" y="228"/>
                    <a:pt x="13" y="241"/>
                    <a:pt x="28" y="241"/>
                  </a:cubicBezTo>
                  <a:cubicBezTo>
                    <a:pt x="261" y="241"/>
                    <a:pt x="261" y="241"/>
                    <a:pt x="261" y="241"/>
                  </a:cubicBezTo>
                  <a:cubicBezTo>
                    <a:pt x="276" y="241"/>
                    <a:pt x="289" y="228"/>
                    <a:pt x="289" y="213"/>
                  </a:cubicBezTo>
                  <a:lnTo>
                    <a:pt x="289" y="28"/>
                  </a:lnTo>
                  <a:close/>
                </a:path>
              </a:pathLst>
            </a:custGeom>
            <a:solidFill>
              <a:schemeClr val="accent1">
                <a:lumMod val="60000"/>
                <a:lumOff val="40000"/>
              </a:schemeClr>
            </a:solidFill>
            <a:ln>
              <a:noFill/>
            </a:ln>
          </p:spPr>
          <p:style>
            <a:lnRef idx="1">
              <a:schemeClr val="accent4"/>
            </a:lnRef>
            <a:fillRef idx="3">
              <a:schemeClr val="accent4"/>
            </a:fillRef>
            <a:effectRef idx="2">
              <a:schemeClr val="accent4"/>
            </a:effectRef>
            <a:fontRef idx="minor">
              <a:schemeClr val="lt1"/>
            </a:fontRef>
          </p:style>
          <p:txBody>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800" i="0" u="none" strike="noStrike" kern="1200" cap="none" spc="0" normalizeH="0" baseline="0" noProof="0" dirty="0">
                <a:ln>
                  <a:noFill/>
                </a:ln>
                <a:solidFill>
                  <a:prstClr val="white"/>
                </a:solidFill>
                <a:effectLst/>
                <a:uLnTx/>
                <a:uFillTx/>
                <a:latin typeface="Verdana"/>
                <a:ea typeface="+mn-ea"/>
                <a:cs typeface="+mn-cs"/>
              </a:endParaRPr>
            </a:p>
          </p:txBody>
        </p:sp>
        <p:sp>
          <p:nvSpPr>
            <p:cNvPr id="89" name="Freeform 6">
              <a:extLst>
                <a:ext uri="{FF2B5EF4-FFF2-40B4-BE49-F238E27FC236}">
                  <a16:creationId xmlns:a16="http://schemas.microsoft.com/office/drawing/2014/main" id="{3F671E59-810E-47DE-8318-49C5E5324D68}"/>
                </a:ext>
              </a:extLst>
            </p:cNvPr>
            <p:cNvSpPr>
              <a:spLocks/>
            </p:cNvSpPr>
            <p:nvPr/>
          </p:nvSpPr>
          <p:spPr bwMode="auto">
            <a:xfrm>
              <a:off x="7339357" y="1986427"/>
              <a:ext cx="2130552" cy="4531053"/>
            </a:xfrm>
            <a:custGeom>
              <a:avLst/>
              <a:gdLst>
                <a:gd name="T0" fmla="*/ 292 w 297"/>
                <a:gd name="T1" fmla="*/ 0 h 630"/>
                <a:gd name="T2" fmla="*/ 292 w 297"/>
                <a:gd name="T3" fmla="*/ 0 h 630"/>
                <a:gd name="T4" fmla="*/ 232 w 297"/>
                <a:gd name="T5" fmla="*/ 0 h 630"/>
                <a:gd name="T6" fmla="*/ 150 w 297"/>
                <a:gd name="T7" fmla="*/ 80 h 630"/>
                <a:gd name="T8" fmla="*/ 68 w 297"/>
                <a:gd name="T9" fmla="*/ 0 h 630"/>
                <a:gd name="T10" fmla="*/ 4 w 297"/>
                <a:gd name="T11" fmla="*/ 0 h 630"/>
                <a:gd name="T12" fmla="*/ 4 w 297"/>
                <a:gd name="T13" fmla="*/ 0 h 630"/>
                <a:gd name="T14" fmla="*/ 0 w 297"/>
                <a:gd name="T15" fmla="*/ 0 h 630"/>
                <a:gd name="T16" fmla="*/ 0 w 297"/>
                <a:gd name="T17" fmla="*/ 602 h 630"/>
                <a:gd name="T18" fmla="*/ 28 w 297"/>
                <a:gd name="T19" fmla="*/ 630 h 630"/>
                <a:gd name="T20" fmla="*/ 269 w 297"/>
                <a:gd name="T21" fmla="*/ 630 h 630"/>
                <a:gd name="T22" fmla="*/ 297 w 297"/>
                <a:gd name="T23" fmla="*/ 602 h 630"/>
                <a:gd name="T24" fmla="*/ 297 w 297"/>
                <a:gd name="T25" fmla="*/ 0 h 630"/>
                <a:gd name="T26" fmla="*/ 292 w 297"/>
                <a:gd name="T27" fmla="*/ 0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7" h="630">
                  <a:moveTo>
                    <a:pt x="292" y="0"/>
                  </a:moveTo>
                  <a:cubicBezTo>
                    <a:pt x="292" y="0"/>
                    <a:pt x="292" y="0"/>
                    <a:pt x="292" y="0"/>
                  </a:cubicBezTo>
                  <a:cubicBezTo>
                    <a:pt x="232" y="0"/>
                    <a:pt x="232" y="0"/>
                    <a:pt x="232" y="0"/>
                  </a:cubicBezTo>
                  <a:cubicBezTo>
                    <a:pt x="231" y="44"/>
                    <a:pt x="195" y="80"/>
                    <a:pt x="150" y="80"/>
                  </a:cubicBezTo>
                  <a:cubicBezTo>
                    <a:pt x="105" y="80"/>
                    <a:pt x="69" y="44"/>
                    <a:pt x="68" y="0"/>
                  </a:cubicBezTo>
                  <a:cubicBezTo>
                    <a:pt x="4" y="0"/>
                    <a:pt x="4" y="0"/>
                    <a:pt x="4" y="0"/>
                  </a:cubicBezTo>
                  <a:cubicBezTo>
                    <a:pt x="4" y="0"/>
                    <a:pt x="4" y="0"/>
                    <a:pt x="4" y="0"/>
                  </a:cubicBezTo>
                  <a:cubicBezTo>
                    <a:pt x="0" y="0"/>
                    <a:pt x="0" y="0"/>
                    <a:pt x="0" y="0"/>
                  </a:cubicBezTo>
                  <a:cubicBezTo>
                    <a:pt x="0" y="602"/>
                    <a:pt x="0" y="602"/>
                    <a:pt x="0" y="602"/>
                  </a:cubicBezTo>
                  <a:cubicBezTo>
                    <a:pt x="0" y="618"/>
                    <a:pt x="13" y="630"/>
                    <a:pt x="28" y="630"/>
                  </a:cubicBezTo>
                  <a:cubicBezTo>
                    <a:pt x="269" y="630"/>
                    <a:pt x="269" y="630"/>
                    <a:pt x="269" y="630"/>
                  </a:cubicBezTo>
                  <a:cubicBezTo>
                    <a:pt x="284" y="630"/>
                    <a:pt x="297" y="618"/>
                    <a:pt x="297" y="602"/>
                  </a:cubicBezTo>
                  <a:cubicBezTo>
                    <a:pt x="297" y="0"/>
                    <a:pt x="297" y="0"/>
                    <a:pt x="297" y="0"/>
                  </a:cubicBezTo>
                  <a:lnTo>
                    <a:pt x="292" y="0"/>
                  </a:lnTo>
                  <a:close/>
                </a:path>
              </a:pathLst>
            </a:custGeom>
            <a:gradFill flip="none" rotWithShape="1">
              <a:gsLst>
                <a:gs pos="0">
                  <a:schemeClr val="bg1">
                    <a:lumMod val="95000"/>
                  </a:schemeClr>
                </a:gs>
                <a:gs pos="100000">
                  <a:schemeClr val="bg1">
                    <a:lumMod val="85000"/>
                  </a:schemeClr>
                </a:gs>
              </a:gsLst>
              <a:lin ang="0" scaled="1"/>
              <a:tileRect/>
            </a:gradFill>
            <a:ln>
              <a:noFill/>
            </a:ln>
            <a:effectLst/>
          </p:spPr>
          <p:txBody>
            <a:bodyPr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fr-FR" sz="900" i="0" u="none" strike="noStrike" kern="1200" cap="none" spc="0" normalizeH="0" baseline="0" noProof="0" dirty="0">
                <a:ln>
                  <a:noFill/>
                </a:ln>
                <a:solidFill>
                  <a:srgbClr val="263147"/>
                </a:solidFill>
                <a:effectLst/>
                <a:uLnTx/>
                <a:uFillTx/>
                <a:latin typeface="Verdana"/>
                <a:ea typeface="+mn-ea"/>
                <a:cs typeface="Arial" pitchFamily="34" charset="0"/>
              </a:endParaRPr>
            </a:p>
          </p:txBody>
        </p:sp>
        <p:sp>
          <p:nvSpPr>
            <p:cNvPr id="90" name="Rectangle 89">
              <a:extLst>
                <a:ext uri="{FF2B5EF4-FFF2-40B4-BE49-F238E27FC236}">
                  <a16:creationId xmlns:a16="http://schemas.microsoft.com/office/drawing/2014/main" id="{A9AE24B2-7295-4517-9831-5D22CE52772F}"/>
                </a:ext>
              </a:extLst>
            </p:cNvPr>
            <p:cNvSpPr/>
            <p:nvPr/>
          </p:nvSpPr>
          <p:spPr>
            <a:xfrm>
              <a:off x="7760091" y="1452504"/>
              <a:ext cx="1312041" cy="254850"/>
            </a:xfrm>
            <a:prstGeom prst="rect">
              <a:avLst/>
            </a:prstGeom>
          </p:spPr>
          <p:txBody>
            <a:bodyPr wrap="none">
              <a:spAutoFit/>
            </a:bodyPr>
            <a:lstStyle/>
            <a:p>
              <a:pPr marL="0" marR="0" lvl="0" indent="0" algn="ctr" defTabSz="957263"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Verdana"/>
                  <a:ea typeface="+mn-ea"/>
                  <a:cs typeface="Arial" pitchFamily="34" charset="0"/>
                </a:rPr>
                <a:t>Test Execution</a:t>
              </a:r>
            </a:p>
          </p:txBody>
        </p:sp>
        <p:grpSp>
          <p:nvGrpSpPr>
            <p:cNvPr id="91" name="Groupe 674">
              <a:extLst>
                <a:ext uri="{FF2B5EF4-FFF2-40B4-BE49-F238E27FC236}">
                  <a16:creationId xmlns:a16="http://schemas.microsoft.com/office/drawing/2014/main" id="{3B849089-9B93-4584-9E65-D4CC44C6BBB3}"/>
                </a:ext>
              </a:extLst>
            </p:cNvPr>
            <p:cNvGrpSpPr>
              <a:grpSpLocks/>
            </p:cNvGrpSpPr>
            <p:nvPr/>
          </p:nvGrpSpPr>
          <p:grpSpPr bwMode="auto">
            <a:xfrm>
              <a:off x="8134652" y="1788939"/>
              <a:ext cx="552866" cy="327051"/>
              <a:chOff x="2147888" y="4008437"/>
              <a:chExt cx="547688" cy="303213"/>
            </a:xfrm>
          </p:grpSpPr>
          <p:sp>
            <p:nvSpPr>
              <p:cNvPr id="92" name="Freeform 435">
                <a:extLst>
                  <a:ext uri="{FF2B5EF4-FFF2-40B4-BE49-F238E27FC236}">
                    <a16:creationId xmlns:a16="http://schemas.microsoft.com/office/drawing/2014/main" id="{4152435D-D1EB-42EF-89A5-B97B5AC6E7AE}"/>
                  </a:ext>
                </a:extLst>
              </p:cNvPr>
              <p:cNvSpPr>
                <a:spLocks/>
              </p:cNvSpPr>
              <p:nvPr/>
            </p:nvSpPr>
            <p:spPr bwMode="auto">
              <a:xfrm>
                <a:off x="2280661" y="4078880"/>
                <a:ext cx="159327" cy="192954"/>
              </a:xfrm>
              <a:custGeom>
                <a:avLst/>
                <a:gdLst/>
                <a:ahLst/>
                <a:cxnLst>
                  <a:cxn ang="0">
                    <a:pos x="0" y="9"/>
                  </a:cxn>
                  <a:cxn ang="0">
                    <a:pos x="26" y="15"/>
                  </a:cxn>
                  <a:cxn ang="0">
                    <a:pos x="50" y="54"/>
                  </a:cxn>
                  <a:cxn ang="0">
                    <a:pos x="82" y="60"/>
                  </a:cxn>
                  <a:cxn ang="0">
                    <a:pos x="80" y="72"/>
                  </a:cxn>
                  <a:cxn ang="0">
                    <a:pos x="41" y="66"/>
                  </a:cxn>
                  <a:cxn ang="0">
                    <a:pos x="28" y="45"/>
                  </a:cxn>
                  <a:cxn ang="0">
                    <a:pos x="3" y="100"/>
                  </a:cxn>
                </a:cxnLst>
                <a:rect l="0" t="0" r="r" b="b"/>
                <a:pathLst>
                  <a:path w="82" h="100">
                    <a:moveTo>
                      <a:pt x="0" y="9"/>
                    </a:moveTo>
                    <a:cubicBezTo>
                      <a:pt x="14" y="0"/>
                      <a:pt x="26" y="15"/>
                      <a:pt x="26" y="15"/>
                    </a:cubicBezTo>
                    <a:cubicBezTo>
                      <a:pt x="50" y="54"/>
                      <a:pt x="50" y="54"/>
                      <a:pt x="50" y="54"/>
                    </a:cubicBezTo>
                    <a:cubicBezTo>
                      <a:pt x="82" y="60"/>
                      <a:pt x="82" y="60"/>
                      <a:pt x="82" y="60"/>
                    </a:cubicBezTo>
                    <a:cubicBezTo>
                      <a:pt x="80" y="72"/>
                      <a:pt x="80" y="72"/>
                      <a:pt x="80" y="72"/>
                    </a:cubicBezTo>
                    <a:cubicBezTo>
                      <a:pt x="41" y="66"/>
                      <a:pt x="41" y="66"/>
                      <a:pt x="41" y="66"/>
                    </a:cubicBezTo>
                    <a:cubicBezTo>
                      <a:pt x="28" y="45"/>
                      <a:pt x="28" y="45"/>
                      <a:pt x="28" y="45"/>
                    </a:cubicBezTo>
                    <a:cubicBezTo>
                      <a:pt x="3" y="100"/>
                      <a:pt x="3" y="100"/>
                      <a:pt x="3" y="100"/>
                    </a:cubicBezTo>
                  </a:path>
                </a:pathLst>
              </a:custGeom>
              <a:noFill/>
              <a:ln w="12700" cap="rnd">
                <a:solidFill>
                  <a:schemeClr val="tx1"/>
                </a:solidFill>
                <a:prstDash val="solid"/>
                <a:round/>
                <a:headEnd/>
                <a:tailEnd/>
              </a:ln>
            </p:spPr>
            <p:txBody>
              <a:bodyPr/>
              <a:lstStyle/>
              <a:p>
                <a:pPr marL="0" marR="0" lvl="0" indent="0" algn="l" defTabSz="957263" rtl="0" eaLnBrk="1" fontAlgn="auto" latinLnBrk="0" hangingPunct="1">
                  <a:lnSpc>
                    <a:spcPct val="100000"/>
                  </a:lnSpc>
                  <a:spcBef>
                    <a:spcPts val="0"/>
                  </a:spcBef>
                  <a:spcAft>
                    <a:spcPts val="0"/>
                  </a:spcAft>
                  <a:buClrTx/>
                  <a:buSzTx/>
                  <a:buFontTx/>
                  <a:buNone/>
                  <a:tabLst/>
                  <a:defRPr/>
                </a:pPr>
                <a:endParaRPr kumimoji="0" lang="en-US" sz="600" i="0" u="none" strike="noStrike" kern="0" cap="none" spc="0" normalizeH="0" baseline="0" noProof="0" dirty="0">
                  <a:ln>
                    <a:noFill/>
                  </a:ln>
                  <a:solidFill>
                    <a:sysClr val="windowText" lastClr="000000"/>
                  </a:solidFill>
                  <a:effectLst/>
                  <a:uLnTx/>
                  <a:uFillTx/>
                  <a:latin typeface="Verdana"/>
                  <a:ea typeface="+mn-ea"/>
                  <a:cs typeface="Arial" pitchFamily="34" charset="0"/>
                </a:endParaRPr>
              </a:p>
            </p:txBody>
          </p:sp>
          <p:sp>
            <p:nvSpPr>
              <p:cNvPr id="93" name="Freeform 436">
                <a:extLst>
                  <a:ext uri="{FF2B5EF4-FFF2-40B4-BE49-F238E27FC236}">
                    <a16:creationId xmlns:a16="http://schemas.microsoft.com/office/drawing/2014/main" id="{5C25786A-C70E-4B75-9AA8-E7B957AC58E4}"/>
                  </a:ext>
                </a:extLst>
              </p:cNvPr>
              <p:cNvSpPr>
                <a:spLocks/>
              </p:cNvSpPr>
              <p:nvPr/>
            </p:nvSpPr>
            <p:spPr bwMode="auto">
              <a:xfrm>
                <a:off x="2196019" y="4098789"/>
                <a:ext cx="82983" cy="182234"/>
              </a:xfrm>
              <a:custGeom>
                <a:avLst/>
                <a:gdLst/>
                <a:ahLst/>
                <a:cxnLst>
                  <a:cxn ang="0">
                    <a:pos x="42" y="0"/>
                  </a:cxn>
                  <a:cxn ang="0">
                    <a:pos x="0" y="94"/>
                  </a:cxn>
                </a:cxnLst>
                <a:rect l="0" t="0" r="r" b="b"/>
                <a:pathLst>
                  <a:path w="42" h="94">
                    <a:moveTo>
                      <a:pt x="42" y="0"/>
                    </a:moveTo>
                    <a:cubicBezTo>
                      <a:pt x="42" y="0"/>
                      <a:pt x="4" y="79"/>
                      <a:pt x="0" y="94"/>
                    </a:cubicBezTo>
                  </a:path>
                </a:pathLst>
              </a:custGeom>
              <a:noFill/>
              <a:ln w="12700" cap="rnd">
                <a:solidFill>
                  <a:schemeClr val="tx1"/>
                </a:solidFill>
                <a:prstDash val="solid"/>
                <a:round/>
                <a:headEnd/>
                <a:tailEnd/>
              </a:ln>
            </p:spPr>
            <p:txBody>
              <a:bodyPr/>
              <a:lstStyle/>
              <a:p>
                <a:pPr marL="0" marR="0" lvl="0" indent="0" algn="l" defTabSz="957263" rtl="0" eaLnBrk="1" fontAlgn="auto" latinLnBrk="0" hangingPunct="1">
                  <a:lnSpc>
                    <a:spcPct val="100000"/>
                  </a:lnSpc>
                  <a:spcBef>
                    <a:spcPts val="0"/>
                  </a:spcBef>
                  <a:spcAft>
                    <a:spcPts val="0"/>
                  </a:spcAft>
                  <a:buClrTx/>
                  <a:buSzTx/>
                  <a:buFontTx/>
                  <a:buNone/>
                  <a:tabLst/>
                  <a:defRPr/>
                </a:pPr>
                <a:endParaRPr kumimoji="0" lang="en-US" sz="600" i="0" u="none" strike="noStrike" kern="0" cap="none" spc="0" normalizeH="0" baseline="0" noProof="0" dirty="0">
                  <a:ln>
                    <a:noFill/>
                  </a:ln>
                  <a:solidFill>
                    <a:sysClr val="windowText" lastClr="000000"/>
                  </a:solidFill>
                  <a:effectLst/>
                  <a:uLnTx/>
                  <a:uFillTx/>
                  <a:latin typeface="Verdana"/>
                  <a:ea typeface="+mn-ea"/>
                  <a:cs typeface="Arial" pitchFamily="34" charset="0"/>
                </a:endParaRPr>
              </a:p>
            </p:txBody>
          </p:sp>
          <p:sp>
            <p:nvSpPr>
              <p:cNvPr id="94" name="Oval 437">
                <a:extLst>
                  <a:ext uri="{FF2B5EF4-FFF2-40B4-BE49-F238E27FC236}">
                    <a16:creationId xmlns:a16="http://schemas.microsoft.com/office/drawing/2014/main" id="{80E76D8F-8B7F-4385-B492-C80EFE102D12}"/>
                  </a:ext>
                </a:extLst>
              </p:cNvPr>
              <p:cNvSpPr>
                <a:spLocks noChangeArrowheads="1"/>
              </p:cNvSpPr>
              <p:nvPr/>
            </p:nvSpPr>
            <p:spPr bwMode="auto">
              <a:xfrm>
                <a:off x="2288960" y="4008437"/>
                <a:ext cx="81323" cy="81164"/>
              </a:xfrm>
              <a:prstGeom prst="ellipse">
                <a:avLst/>
              </a:prstGeom>
              <a:noFill/>
              <a:ln w="12700" cap="rnd">
                <a:solidFill>
                  <a:schemeClr val="tx1"/>
                </a:solidFill>
                <a:prstDash val="solid"/>
                <a:round/>
                <a:headEnd/>
                <a:tailEnd/>
              </a:ln>
            </p:spPr>
            <p:txBody>
              <a:bodyPr/>
              <a:lstStyle/>
              <a:p>
                <a:pPr marL="0" marR="0" lvl="0" indent="0" algn="l" defTabSz="957263" rtl="0" eaLnBrk="1" fontAlgn="auto" latinLnBrk="0" hangingPunct="1">
                  <a:lnSpc>
                    <a:spcPct val="100000"/>
                  </a:lnSpc>
                  <a:spcBef>
                    <a:spcPts val="0"/>
                  </a:spcBef>
                  <a:spcAft>
                    <a:spcPts val="0"/>
                  </a:spcAft>
                  <a:buClrTx/>
                  <a:buSzTx/>
                  <a:buFontTx/>
                  <a:buNone/>
                  <a:tabLst/>
                  <a:defRPr/>
                </a:pPr>
                <a:endParaRPr kumimoji="0" lang="en-US" sz="600" i="0" u="none" strike="noStrike" kern="0" cap="none" spc="0" normalizeH="0" baseline="0" noProof="0" dirty="0">
                  <a:ln>
                    <a:noFill/>
                  </a:ln>
                  <a:solidFill>
                    <a:sysClr val="windowText" lastClr="000000"/>
                  </a:solidFill>
                  <a:effectLst/>
                  <a:uLnTx/>
                  <a:uFillTx/>
                  <a:latin typeface="Verdana"/>
                  <a:ea typeface="+mn-ea"/>
                  <a:cs typeface="Arial" pitchFamily="34" charset="0"/>
                </a:endParaRPr>
              </a:p>
            </p:txBody>
          </p:sp>
          <p:sp>
            <p:nvSpPr>
              <p:cNvPr id="95" name="Freeform 438">
                <a:extLst>
                  <a:ext uri="{FF2B5EF4-FFF2-40B4-BE49-F238E27FC236}">
                    <a16:creationId xmlns:a16="http://schemas.microsoft.com/office/drawing/2014/main" id="{7BE77D4E-6691-4914-AE43-F26D877E7B14}"/>
                  </a:ext>
                </a:extLst>
              </p:cNvPr>
              <p:cNvSpPr>
                <a:spLocks/>
              </p:cNvSpPr>
              <p:nvPr/>
            </p:nvSpPr>
            <p:spPr bwMode="auto">
              <a:xfrm>
                <a:off x="2147888" y="4071224"/>
                <a:ext cx="512836" cy="240426"/>
              </a:xfrm>
              <a:custGeom>
                <a:avLst/>
                <a:gdLst/>
                <a:ahLst/>
                <a:cxnLst>
                  <a:cxn ang="0">
                    <a:pos x="18" y="107"/>
                  </a:cxn>
                  <a:cxn ang="0">
                    <a:pos x="18" y="97"/>
                  </a:cxn>
                  <a:cxn ang="0">
                    <a:pos x="18" y="14"/>
                  </a:cxn>
                  <a:cxn ang="0">
                    <a:pos x="0" y="14"/>
                  </a:cxn>
                  <a:cxn ang="0">
                    <a:pos x="0" y="124"/>
                  </a:cxn>
                  <a:cxn ang="0">
                    <a:pos x="265" y="124"/>
                  </a:cxn>
                </a:cxnLst>
                <a:rect l="0" t="0" r="r" b="b"/>
                <a:pathLst>
                  <a:path w="265" h="124">
                    <a:moveTo>
                      <a:pt x="18" y="107"/>
                    </a:moveTo>
                    <a:cubicBezTo>
                      <a:pt x="18" y="97"/>
                      <a:pt x="18" y="97"/>
                      <a:pt x="18" y="97"/>
                    </a:cubicBezTo>
                    <a:cubicBezTo>
                      <a:pt x="18" y="14"/>
                      <a:pt x="18" y="14"/>
                      <a:pt x="18" y="14"/>
                    </a:cubicBezTo>
                    <a:cubicBezTo>
                      <a:pt x="18" y="14"/>
                      <a:pt x="10" y="0"/>
                      <a:pt x="0" y="14"/>
                    </a:cubicBezTo>
                    <a:cubicBezTo>
                      <a:pt x="0" y="124"/>
                      <a:pt x="0" y="124"/>
                      <a:pt x="0" y="124"/>
                    </a:cubicBezTo>
                    <a:cubicBezTo>
                      <a:pt x="265" y="124"/>
                      <a:pt x="265" y="124"/>
                      <a:pt x="265" y="124"/>
                    </a:cubicBezTo>
                  </a:path>
                </a:pathLst>
              </a:custGeom>
              <a:noFill/>
              <a:ln w="12700" cap="rnd">
                <a:solidFill>
                  <a:schemeClr val="tx1"/>
                </a:solidFill>
                <a:prstDash val="solid"/>
                <a:round/>
                <a:headEnd/>
                <a:tailEnd/>
              </a:ln>
            </p:spPr>
            <p:txBody>
              <a:bodyPr/>
              <a:lstStyle/>
              <a:p>
                <a:pPr marL="0" marR="0" lvl="0" indent="0" algn="l" defTabSz="957263" rtl="0" eaLnBrk="1" fontAlgn="auto" latinLnBrk="0" hangingPunct="1">
                  <a:lnSpc>
                    <a:spcPct val="100000"/>
                  </a:lnSpc>
                  <a:spcBef>
                    <a:spcPts val="0"/>
                  </a:spcBef>
                  <a:spcAft>
                    <a:spcPts val="0"/>
                  </a:spcAft>
                  <a:buClrTx/>
                  <a:buSzTx/>
                  <a:buFontTx/>
                  <a:buNone/>
                  <a:tabLst/>
                  <a:defRPr/>
                </a:pPr>
                <a:endParaRPr kumimoji="0" lang="en-US" sz="600" i="0" u="none" strike="noStrike" kern="0" cap="none" spc="0" normalizeH="0" baseline="0" noProof="0" dirty="0">
                  <a:ln>
                    <a:noFill/>
                  </a:ln>
                  <a:solidFill>
                    <a:sysClr val="windowText" lastClr="000000"/>
                  </a:solidFill>
                  <a:effectLst/>
                  <a:uLnTx/>
                  <a:uFillTx/>
                  <a:latin typeface="Verdana"/>
                  <a:ea typeface="+mn-ea"/>
                  <a:cs typeface="Arial" pitchFamily="34" charset="0"/>
                </a:endParaRPr>
              </a:p>
            </p:txBody>
          </p:sp>
          <p:sp>
            <p:nvSpPr>
              <p:cNvPr id="96" name="Freeform 439">
                <a:extLst>
                  <a:ext uri="{FF2B5EF4-FFF2-40B4-BE49-F238E27FC236}">
                    <a16:creationId xmlns:a16="http://schemas.microsoft.com/office/drawing/2014/main" id="{829FA632-D7F8-4BBB-83C0-D5F6774F9784}"/>
                  </a:ext>
                </a:extLst>
              </p:cNvPr>
              <p:cNvSpPr>
                <a:spLocks/>
              </p:cNvSpPr>
              <p:nvPr/>
            </p:nvSpPr>
            <p:spPr bwMode="auto">
              <a:xfrm>
                <a:off x="2370283" y="4256520"/>
                <a:ext cx="325293" cy="32159"/>
              </a:xfrm>
              <a:custGeom>
                <a:avLst/>
                <a:gdLst/>
                <a:ahLst/>
                <a:cxnLst>
                  <a:cxn ang="0">
                    <a:pos x="0" y="21"/>
                  </a:cxn>
                  <a:cxn ang="0">
                    <a:pos x="0" y="0"/>
                  </a:cxn>
                  <a:cxn ang="0">
                    <a:pos x="205" y="0"/>
                  </a:cxn>
                  <a:cxn ang="0">
                    <a:pos x="205" y="10"/>
                  </a:cxn>
                </a:cxnLst>
                <a:rect l="0" t="0" r="r" b="b"/>
                <a:pathLst>
                  <a:path w="205" h="21">
                    <a:moveTo>
                      <a:pt x="0" y="21"/>
                    </a:moveTo>
                    <a:lnTo>
                      <a:pt x="0" y="0"/>
                    </a:lnTo>
                    <a:lnTo>
                      <a:pt x="205" y="0"/>
                    </a:lnTo>
                    <a:lnTo>
                      <a:pt x="205" y="10"/>
                    </a:lnTo>
                  </a:path>
                </a:pathLst>
              </a:custGeom>
              <a:noFill/>
              <a:ln w="12700" cap="rnd">
                <a:solidFill>
                  <a:schemeClr val="tx1"/>
                </a:solidFill>
                <a:prstDash val="solid"/>
                <a:round/>
                <a:headEnd/>
                <a:tailEnd/>
              </a:ln>
            </p:spPr>
            <p:txBody>
              <a:bodyPr/>
              <a:lstStyle/>
              <a:p>
                <a:pPr marL="0" marR="0" lvl="0" indent="0" algn="l" defTabSz="957263" rtl="0" eaLnBrk="1" fontAlgn="auto" latinLnBrk="0" hangingPunct="1">
                  <a:lnSpc>
                    <a:spcPct val="100000"/>
                  </a:lnSpc>
                  <a:spcBef>
                    <a:spcPts val="0"/>
                  </a:spcBef>
                  <a:spcAft>
                    <a:spcPts val="0"/>
                  </a:spcAft>
                  <a:buClrTx/>
                  <a:buSzTx/>
                  <a:buFontTx/>
                  <a:buNone/>
                  <a:tabLst/>
                  <a:defRPr/>
                </a:pPr>
                <a:endParaRPr kumimoji="0" lang="en-US" sz="600" i="0" u="none" strike="noStrike" kern="0" cap="none" spc="0" normalizeH="0" baseline="0" noProof="0" dirty="0">
                  <a:ln>
                    <a:noFill/>
                  </a:ln>
                  <a:solidFill>
                    <a:sysClr val="windowText" lastClr="000000"/>
                  </a:solidFill>
                  <a:effectLst/>
                  <a:uLnTx/>
                  <a:uFillTx/>
                  <a:latin typeface="Verdana"/>
                  <a:ea typeface="+mn-ea"/>
                  <a:cs typeface="Arial" pitchFamily="34" charset="0"/>
                </a:endParaRPr>
              </a:p>
            </p:txBody>
          </p:sp>
          <p:sp>
            <p:nvSpPr>
              <p:cNvPr id="98" name="Freeform 440">
                <a:extLst>
                  <a:ext uri="{FF2B5EF4-FFF2-40B4-BE49-F238E27FC236}">
                    <a16:creationId xmlns:a16="http://schemas.microsoft.com/office/drawing/2014/main" id="{6AD160BF-846C-410A-9B4D-77CB504CC502}"/>
                  </a:ext>
                </a:extLst>
              </p:cNvPr>
              <p:cNvSpPr>
                <a:spLocks/>
              </p:cNvSpPr>
              <p:nvPr/>
            </p:nvSpPr>
            <p:spPr bwMode="auto">
              <a:xfrm>
                <a:off x="2413434" y="4189140"/>
                <a:ext cx="116176" cy="50536"/>
              </a:xfrm>
              <a:custGeom>
                <a:avLst/>
                <a:gdLst/>
                <a:ahLst/>
                <a:cxnLst>
                  <a:cxn ang="0">
                    <a:pos x="0" y="32"/>
                  </a:cxn>
                  <a:cxn ang="0">
                    <a:pos x="39" y="0"/>
                  </a:cxn>
                  <a:cxn ang="0">
                    <a:pos x="73" y="0"/>
                  </a:cxn>
                  <a:cxn ang="0">
                    <a:pos x="53" y="32"/>
                  </a:cxn>
                  <a:cxn ang="0">
                    <a:pos x="0" y="32"/>
                  </a:cxn>
                </a:cxnLst>
                <a:rect l="0" t="0" r="r" b="b"/>
                <a:pathLst>
                  <a:path w="73" h="32">
                    <a:moveTo>
                      <a:pt x="0" y="32"/>
                    </a:moveTo>
                    <a:lnTo>
                      <a:pt x="39" y="0"/>
                    </a:lnTo>
                    <a:lnTo>
                      <a:pt x="73" y="0"/>
                    </a:lnTo>
                    <a:lnTo>
                      <a:pt x="53" y="32"/>
                    </a:lnTo>
                    <a:lnTo>
                      <a:pt x="0" y="32"/>
                    </a:lnTo>
                    <a:close/>
                  </a:path>
                </a:pathLst>
              </a:custGeom>
              <a:noFill/>
              <a:ln w="12700" cap="rnd">
                <a:solidFill>
                  <a:schemeClr val="tx1"/>
                </a:solidFill>
                <a:prstDash val="solid"/>
                <a:round/>
                <a:headEnd/>
                <a:tailEnd/>
              </a:ln>
            </p:spPr>
            <p:txBody>
              <a:bodyPr/>
              <a:lstStyle/>
              <a:p>
                <a:pPr marL="0" marR="0" lvl="0" indent="0" algn="l" defTabSz="957263" rtl="0" eaLnBrk="1" fontAlgn="auto" latinLnBrk="0" hangingPunct="1">
                  <a:lnSpc>
                    <a:spcPct val="100000"/>
                  </a:lnSpc>
                  <a:spcBef>
                    <a:spcPts val="0"/>
                  </a:spcBef>
                  <a:spcAft>
                    <a:spcPts val="0"/>
                  </a:spcAft>
                  <a:buClrTx/>
                  <a:buSzTx/>
                  <a:buFontTx/>
                  <a:buNone/>
                  <a:tabLst/>
                  <a:defRPr/>
                </a:pPr>
                <a:endParaRPr kumimoji="0" lang="en-US" sz="600" i="0" u="none" strike="noStrike" kern="0" cap="none" spc="0" normalizeH="0" baseline="0" noProof="0" dirty="0">
                  <a:ln>
                    <a:noFill/>
                  </a:ln>
                  <a:solidFill>
                    <a:sysClr val="windowText" lastClr="000000"/>
                  </a:solidFill>
                  <a:effectLst/>
                  <a:uLnTx/>
                  <a:uFillTx/>
                  <a:latin typeface="Verdana"/>
                  <a:ea typeface="+mn-ea"/>
                  <a:cs typeface="Arial" pitchFamily="34" charset="0"/>
                </a:endParaRPr>
              </a:p>
            </p:txBody>
          </p:sp>
          <p:sp>
            <p:nvSpPr>
              <p:cNvPr id="102" name="Line 441">
                <a:extLst>
                  <a:ext uri="{FF2B5EF4-FFF2-40B4-BE49-F238E27FC236}">
                    <a16:creationId xmlns:a16="http://schemas.microsoft.com/office/drawing/2014/main" id="{73E5CEAE-4712-4AB4-940C-37004A312760}"/>
                  </a:ext>
                </a:extLst>
              </p:cNvPr>
              <p:cNvSpPr>
                <a:spLocks noChangeShapeType="1"/>
              </p:cNvSpPr>
              <p:nvPr/>
            </p:nvSpPr>
            <p:spPr bwMode="auto">
              <a:xfrm>
                <a:off x="2196019" y="4281022"/>
                <a:ext cx="157667" cy="1532"/>
              </a:xfrm>
              <a:prstGeom prst="line">
                <a:avLst/>
              </a:prstGeom>
              <a:noFill/>
              <a:ln w="12700" cap="rnd">
                <a:solidFill>
                  <a:schemeClr val="tx1"/>
                </a:solidFill>
                <a:prstDash val="solid"/>
                <a:round/>
                <a:headEnd/>
                <a:tailEnd/>
              </a:ln>
            </p:spPr>
            <p:txBody>
              <a:bodyPr/>
              <a:lstStyle/>
              <a:p>
                <a:pPr marL="0" marR="0" lvl="0" indent="0" algn="l" defTabSz="957263" rtl="0" eaLnBrk="1" fontAlgn="auto" latinLnBrk="0" hangingPunct="1">
                  <a:lnSpc>
                    <a:spcPct val="100000"/>
                  </a:lnSpc>
                  <a:spcBef>
                    <a:spcPts val="0"/>
                  </a:spcBef>
                  <a:spcAft>
                    <a:spcPts val="0"/>
                  </a:spcAft>
                  <a:buClrTx/>
                  <a:buSzTx/>
                  <a:buFontTx/>
                  <a:buNone/>
                  <a:tabLst/>
                  <a:defRPr/>
                </a:pPr>
                <a:endParaRPr kumimoji="0" lang="en-US" sz="600" i="0" u="none" strike="noStrike" kern="0" cap="none" spc="0" normalizeH="0" baseline="0" noProof="0" dirty="0">
                  <a:ln>
                    <a:noFill/>
                  </a:ln>
                  <a:solidFill>
                    <a:sysClr val="windowText" lastClr="000000"/>
                  </a:solidFill>
                  <a:effectLst/>
                  <a:uLnTx/>
                  <a:uFillTx/>
                  <a:latin typeface="Verdana"/>
                  <a:ea typeface="+mn-ea"/>
                  <a:cs typeface="Arial" pitchFamily="34" charset="0"/>
                </a:endParaRPr>
              </a:p>
            </p:txBody>
          </p:sp>
          <p:sp>
            <p:nvSpPr>
              <p:cNvPr id="103" name="Freeform 442">
                <a:extLst>
                  <a:ext uri="{FF2B5EF4-FFF2-40B4-BE49-F238E27FC236}">
                    <a16:creationId xmlns:a16="http://schemas.microsoft.com/office/drawing/2014/main" id="{257D56C5-1D18-4B96-9107-2CA5B8642B26}"/>
                  </a:ext>
                </a:extLst>
              </p:cNvPr>
              <p:cNvSpPr>
                <a:spLocks/>
              </p:cNvSpPr>
              <p:nvPr/>
            </p:nvSpPr>
            <p:spPr bwMode="auto">
              <a:xfrm>
                <a:off x="2537909" y="4068161"/>
                <a:ext cx="127793" cy="156201"/>
              </a:xfrm>
              <a:custGeom>
                <a:avLst/>
                <a:gdLst/>
                <a:ahLst/>
                <a:cxnLst>
                  <a:cxn ang="0">
                    <a:pos x="60" y="81"/>
                  </a:cxn>
                  <a:cxn ang="0">
                    <a:pos x="66" y="74"/>
                  </a:cxn>
                  <a:cxn ang="0">
                    <a:pos x="66" y="20"/>
                  </a:cxn>
                  <a:cxn ang="0">
                    <a:pos x="61" y="12"/>
                  </a:cxn>
                  <a:cxn ang="0">
                    <a:pos x="7" y="0"/>
                  </a:cxn>
                  <a:cxn ang="0">
                    <a:pos x="1" y="4"/>
                  </a:cxn>
                  <a:cxn ang="0">
                    <a:pos x="1" y="54"/>
                  </a:cxn>
                  <a:cxn ang="0">
                    <a:pos x="7" y="63"/>
                  </a:cxn>
                  <a:cxn ang="0">
                    <a:pos x="60" y="81"/>
                  </a:cxn>
                </a:cxnLst>
                <a:rect l="0" t="0" r="r" b="b"/>
                <a:pathLst>
                  <a:path w="66" h="81">
                    <a:moveTo>
                      <a:pt x="60" y="81"/>
                    </a:moveTo>
                    <a:cubicBezTo>
                      <a:pt x="60" y="81"/>
                      <a:pt x="66" y="81"/>
                      <a:pt x="66" y="74"/>
                    </a:cubicBezTo>
                    <a:cubicBezTo>
                      <a:pt x="66" y="67"/>
                      <a:pt x="66" y="20"/>
                      <a:pt x="66" y="20"/>
                    </a:cubicBezTo>
                    <a:cubicBezTo>
                      <a:pt x="66" y="20"/>
                      <a:pt x="65" y="13"/>
                      <a:pt x="61" y="12"/>
                    </a:cubicBezTo>
                    <a:cubicBezTo>
                      <a:pt x="57" y="11"/>
                      <a:pt x="7" y="0"/>
                      <a:pt x="7" y="0"/>
                    </a:cubicBezTo>
                    <a:cubicBezTo>
                      <a:pt x="7" y="0"/>
                      <a:pt x="2" y="0"/>
                      <a:pt x="1" y="4"/>
                    </a:cubicBezTo>
                    <a:cubicBezTo>
                      <a:pt x="0" y="8"/>
                      <a:pt x="1" y="54"/>
                      <a:pt x="1" y="54"/>
                    </a:cubicBezTo>
                    <a:cubicBezTo>
                      <a:pt x="1" y="54"/>
                      <a:pt x="1" y="60"/>
                      <a:pt x="7" y="63"/>
                    </a:cubicBezTo>
                    <a:cubicBezTo>
                      <a:pt x="13" y="65"/>
                      <a:pt x="60" y="81"/>
                      <a:pt x="60" y="81"/>
                    </a:cubicBezTo>
                    <a:close/>
                  </a:path>
                </a:pathLst>
              </a:custGeom>
              <a:noFill/>
              <a:ln w="12700" cap="rnd">
                <a:solidFill>
                  <a:schemeClr val="tx1"/>
                </a:solidFill>
                <a:prstDash val="solid"/>
                <a:round/>
                <a:headEnd/>
                <a:tailEnd/>
              </a:ln>
            </p:spPr>
            <p:txBody>
              <a:bodyPr/>
              <a:lstStyle/>
              <a:p>
                <a:pPr marL="0" marR="0" lvl="0" indent="0" algn="l" defTabSz="957263" rtl="0" eaLnBrk="1" fontAlgn="auto" latinLnBrk="0" hangingPunct="1">
                  <a:lnSpc>
                    <a:spcPct val="100000"/>
                  </a:lnSpc>
                  <a:spcBef>
                    <a:spcPts val="0"/>
                  </a:spcBef>
                  <a:spcAft>
                    <a:spcPts val="0"/>
                  </a:spcAft>
                  <a:buClrTx/>
                  <a:buSzTx/>
                  <a:buFontTx/>
                  <a:buNone/>
                  <a:tabLst/>
                  <a:defRPr/>
                </a:pPr>
                <a:endParaRPr kumimoji="0" lang="en-US" sz="600" i="0" u="none" strike="noStrike" kern="0" cap="none" spc="0" normalizeH="0" baseline="0" noProof="0" dirty="0">
                  <a:ln>
                    <a:noFill/>
                  </a:ln>
                  <a:solidFill>
                    <a:sysClr val="windowText" lastClr="000000"/>
                  </a:solidFill>
                  <a:effectLst/>
                  <a:uLnTx/>
                  <a:uFillTx/>
                  <a:latin typeface="Verdana"/>
                  <a:ea typeface="+mn-ea"/>
                  <a:cs typeface="Arial" pitchFamily="34" charset="0"/>
                </a:endParaRPr>
              </a:p>
            </p:txBody>
          </p:sp>
          <p:sp>
            <p:nvSpPr>
              <p:cNvPr id="104" name="Freeform 443">
                <a:extLst>
                  <a:ext uri="{FF2B5EF4-FFF2-40B4-BE49-F238E27FC236}">
                    <a16:creationId xmlns:a16="http://schemas.microsoft.com/office/drawing/2014/main" id="{408E3804-B8BB-495C-AB7E-E6E02BEBAEB8}"/>
                  </a:ext>
                </a:extLst>
              </p:cNvPr>
              <p:cNvSpPr>
                <a:spLocks/>
              </p:cNvSpPr>
              <p:nvPr/>
            </p:nvSpPr>
            <p:spPr bwMode="auto">
              <a:xfrm>
                <a:off x="2544547" y="4060504"/>
                <a:ext cx="134432" cy="166921"/>
              </a:xfrm>
              <a:custGeom>
                <a:avLst/>
                <a:gdLst/>
                <a:ahLst/>
                <a:cxnLst>
                  <a:cxn ang="0">
                    <a:pos x="60" y="85"/>
                  </a:cxn>
                  <a:cxn ang="0">
                    <a:pos x="69" y="78"/>
                  </a:cxn>
                  <a:cxn ang="0">
                    <a:pos x="69" y="23"/>
                  </a:cxn>
                  <a:cxn ang="0">
                    <a:pos x="63" y="11"/>
                  </a:cxn>
                  <a:cxn ang="0">
                    <a:pos x="13" y="1"/>
                  </a:cxn>
                  <a:cxn ang="0">
                    <a:pos x="0" y="5"/>
                  </a:cxn>
                </a:cxnLst>
                <a:rect l="0" t="0" r="r" b="b"/>
                <a:pathLst>
                  <a:path w="69" h="86">
                    <a:moveTo>
                      <a:pt x="60" y="85"/>
                    </a:moveTo>
                    <a:cubicBezTo>
                      <a:pt x="60" y="85"/>
                      <a:pt x="69" y="86"/>
                      <a:pt x="69" y="78"/>
                    </a:cubicBezTo>
                    <a:cubicBezTo>
                      <a:pt x="69" y="70"/>
                      <a:pt x="69" y="23"/>
                      <a:pt x="69" y="23"/>
                    </a:cubicBezTo>
                    <a:cubicBezTo>
                      <a:pt x="69" y="23"/>
                      <a:pt x="68" y="13"/>
                      <a:pt x="63" y="11"/>
                    </a:cubicBezTo>
                    <a:cubicBezTo>
                      <a:pt x="59" y="10"/>
                      <a:pt x="61" y="10"/>
                      <a:pt x="13" y="1"/>
                    </a:cubicBezTo>
                    <a:cubicBezTo>
                      <a:pt x="13" y="1"/>
                      <a:pt x="3" y="0"/>
                      <a:pt x="0" y="5"/>
                    </a:cubicBezTo>
                  </a:path>
                </a:pathLst>
              </a:custGeom>
              <a:noFill/>
              <a:ln w="12700" cap="rnd">
                <a:solidFill>
                  <a:schemeClr val="tx1"/>
                </a:solidFill>
                <a:prstDash val="solid"/>
                <a:round/>
                <a:headEnd/>
                <a:tailEnd/>
              </a:ln>
            </p:spPr>
            <p:txBody>
              <a:bodyPr/>
              <a:lstStyle/>
              <a:p>
                <a:pPr marL="0" marR="0" lvl="0" indent="0" algn="l" defTabSz="957263" rtl="0" eaLnBrk="1" fontAlgn="auto" latinLnBrk="0" hangingPunct="1">
                  <a:lnSpc>
                    <a:spcPct val="100000"/>
                  </a:lnSpc>
                  <a:spcBef>
                    <a:spcPts val="0"/>
                  </a:spcBef>
                  <a:spcAft>
                    <a:spcPts val="0"/>
                  </a:spcAft>
                  <a:buClrTx/>
                  <a:buSzTx/>
                  <a:buFontTx/>
                  <a:buNone/>
                  <a:tabLst/>
                  <a:defRPr/>
                </a:pPr>
                <a:endParaRPr kumimoji="0" lang="en-US" sz="600" i="0" u="none" strike="noStrike" kern="0" cap="none" spc="0" normalizeH="0" baseline="0" noProof="0" dirty="0">
                  <a:ln>
                    <a:noFill/>
                  </a:ln>
                  <a:solidFill>
                    <a:sysClr val="windowText" lastClr="000000"/>
                  </a:solidFill>
                  <a:effectLst/>
                  <a:uLnTx/>
                  <a:uFillTx/>
                  <a:latin typeface="Verdana"/>
                  <a:ea typeface="+mn-ea"/>
                  <a:cs typeface="Arial" pitchFamily="34" charset="0"/>
                </a:endParaRPr>
              </a:p>
            </p:txBody>
          </p:sp>
          <p:sp>
            <p:nvSpPr>
              <p:cNvPr id="105" name="Freeform 444">
                <a:extLst>
                  <a:ext uri="{FF2B5EF4-FFF2-40B4-BE49-F238E27FC236}">
                    <a16:creationId xmlns:a16="http://schemas.microsoft.com/office/drawing/2014/main" id="{462465BB-2B4B-40CC-B40C-69B52149D3D2}"/>
                  </a:ext>
                </a:extLst>
              </p:cNvPr>
              <p:cNvSpPr>
                <a:spLocks/>
              </p:cNvSpPr>
              <p:nvPr/>
            </p:nvSpPr>
            <p:spPr bwMode="auto">
              <a:xfrm>
                <a:off x="2577741" y="4201391"/>
                <a:ext cx="28214" cy="18377"/>
              </a:xfrm>
              <a:custGeom>
                <a:avLst/>
                <a:gdLst/>
                <a:ahLst/>
                <a:cxnLst>
                  <a:cxn ang="0">
                    <a:pos x="3" y="0"/>
                  </a:cxn>
                  <a:cxn ang="0">
                    <a:pos x="14" y="4"/>
                  </a:cxn>
                </a:cxnLst>
                <a:rect l="0" t="0" r="r" b="b"/>
                <a:pathLst>
                  <a:path w="14" h="9">
                    <a:moveTo>
                      <a:pt x="3" y="0"/>
                    </a:moveTo>
                    <a:cubicBezTo>
                      <a:pt x="3" y="0"/>
                      <a:pt x="0" y="9"/>
                      <a:pt x="14" y="4"/>
                    </a:cubicBezTo>
                  </a:path>
                </a:pathLst>
              </a:custGeom>
              <a:noFill/>
              <a:ln w="12700" cap="rnd">
                <a:solidFill>
                  <a:schemeClr val="tx1"/>
                </a:solidFill>
                <a:prstDash val="solid"/>
                <a:round/>
                <a:headEnd/>
                <a:tailEnd/>
              </a:ln>
            </p:spPr>
            <p:txBody>
              <a:bodyPr/>
              <a:lstStyle/>
              <a:p>
                <a:pPr marL="0" marR="0" lvl="0" indent="0" algn="l" defTabSz="957263" rtl="0" eaLnBrk="1" fontAlgn="auto" latinLnBrk="0" hangingPunct="1">
                  <a:lnSpc>
                    <a:spcPct val="100000"/>
                  </a:lnSpc>
                  <a:spcBef>
                    <a:spcPts val="0"/>
                  </a:spcBef>
                  <a:spcAft>
                    <a:spcPts val="0"/>
                  </a:spcAft>
                  <a:buClrTx/>
                  <a:buSzTx/>
                  <a:buFontTx/>
                  <a:buNone/>
                  <a:tabLst/>
                  <a:defRPr/>
                </a:pPr>
                <a:endParaRPr kumimoji="0" lang="en-US" sz="600" i="0" u="none" strike="noStrike" kern="0" cap="none" spc="0" normalizeH="0" baseline="0" noProof="0" dirty="0">
                  <a:ln>
                    <a:noFill/>
                  </a:ln>
                  <a:solidFill>
                    <a:sysClr val="windowText" lastClr="000000"/>
                  </a:solidFill>
                  <a:effectLst/>
                  <a:uLnTx/>
                  <a:uFillTx/>
                  <a:latin typeface="Verdana"/>
                  <a:ea typeface="+mn-ea"/>
                  <a:cs typeface="Arial" pitchFamily="34" charset="0"/>
                </a:endParaRPr>
              </a:p>
            </p:txBody>
          </p:sp>
          <p:sp>
            <p:nvSpPr>
              <p:cNvPr id="106" name="Freeform 445">
                <a:extLst>
                  <a:ext uri="{FF2B5EF4-FFF2-40B4-BE49-F238E27FC236}">
                    <a16:creationId xmlns:a16="http://schemas.microsoft.com/office/drawing/2014/main" id="{5AC66EAE-2D3C-4AA7-B65D-4A6C0995BC2C}"/>
                  </a:ext>
                </a:extLst>
              </p:cNvPr>
              <p:cNvSpPr>
                <a:spLocks/>
              </p:cNvSpPr>
              <p:nvPr/>
            </p:nvSpPr>
            <p:spPr bwMode="auto">
              <a:xfrm>
                <a:off x="2546207" y="4195265"/>
                <a:ext cx="96260" cy="36753"/>
              </a:xfrm>
              <a:custGeom>
                <a:avLst/>
                <a:gdLst/>
                <a:ahLst/>
                <a:cxnLst>
                  <a:cxn ang="0">
                    <a:pos x="49" y="14"/>
                  </a:cxn>
                  <a:cxn ang="0">
                    <a:pos x="27" y="19"/>
                  </a:cxn>
                  <a:cxn ang="0">
                    <a:pos x="0" y="8"/>
                  </a:cxn>
                  <a:cxn ang="0">
                    <a:pos x="12" y="0"/>
                  </a:cxn>
                </a:cxnLst>
                <a:rect l="0" t="0" r="r" b="b"/>
                <a:pathLst>
                  <a:path w="49" h="19">
                    <a:moveTo>
                      <a:pt x="49" y="14"/>
                    </a:moveTo>
                    <a:cubicBezTo>
                      <a:pt x="45" y="17"/>
                      <a:pt x="36" y="19"/>
                      <a:pt x="27" y="19"/>
                    </a:cubicBezTo>
                    <a:cubicBezTo>
                      <a:pt x="12" y="19"/>
                      <a:pt x="0" y="14"/>
                      <a:pt x="0" y="8"/>
                    </a:cubicBezTo>
                    <a:cubicBezTo>
                      <a:pt x="0" y="5"/>
                      <a:pt x="5" y="2"/>
                      <a:pt x="12" y="0"/>
                    </a:cubicBezTo>
                  </a:path>
                </a:pathLst>
              </a:custGeom>
              <a:noFill/>
              <a:ln w="12700" cap="rnd">
                <a:solidFill>
                  <a:schemeClr val="tx1"/>
                </a:solidFill>
                <a:prstDash val="solid"/>
                <a:round/>
                <a:headEnd/>
                <a:tailEnd/>
              </a:ln>
            </p:spPr>
            <p:txBody>
              <a:bodyPr/>
              <a:lstStyle/>
              <a:p>
                <a:pPr marL="0" marR="0" lvl="0" indent="0" algn="l" defTabSz="957263" rtl="0" eaLnBrk="1" fontAlgn="auto" latinLnBrk="0" hangingPunct="1">
                  <a:lnSpc>
                    <a:spcPct val="100000"/>
                  </a:lnSpc>
                  <a:spcBef>
                    <a:spcPts val="0"/>
                  </a:spcBef>
                  <a:spcAft>
                    <a:spcPts val="0"/>
                  </a:spcAft>
                  <a:buClrTx/>
                  <a:buSzTx/>
                  <a:buFontTx/>
                  <a:buNone/>
                  <a:tabLst/>
                  <a:defRPr/>
                </a:pPr>
                <a:endParaRPr kumimoji="0" lang="en-US" sz="600" i="0" u="none" strike="noStrike" kern="0" cap="none" spc="0" normalizeH="0" baseline="0" noProof="0" dirty="0">
                  <a:ln>
                    <a:noFill/>
                  </a:ln>
                  <a:solidFill>
                    <a:sysClr val="windowText" lastClr="000000"/>
                  </a:solidFill>
                  <a:effectLst/>
                  <a:uLnTx/>
                  <a:uFillTx/>
                  <a:latin typeface="Verdana"/>
                  <a:ea typeface="+mn-ea"/>
                  <a:cs typeface="Arial" pitchFamily="34" charset="0"/>
                </a:endParaRPr>
              </a:p>
            </p:txBody>
          </p:sp>
          <p:sp>
            <p:nvSpPr>
              <p:cNvPr id="107" name="Line 446">
                <a:extLst>
                  <a:ext uri="{FF2B5EF4-FFF2-40B4-BE49-F238E27FC236}">
                    <a16:creationId xmlns:a16="http://schemas.microsoft.com/office/drawing/2014/main" id="{0E7924A6-72F5-49F2-BF6F-E190DADCEB66}"/>
                  </a:ext>
                </a:extLst>
              </p:cNvPr>
              <p:cNvSpPr>
                <a:spLocks noChangeShapeType="1"/>
              </p:cNvSpPr>
              <p:nvPr/>
            </p:nvSpPr>
            <p:spPr bwMode="auto">
              <a:xfrm flipH="1">
                <a:off x="2456585" y="4196797"/>
                <a:ext cx="36513" cy="33690"/>
              </a:xfrm>
              <a:prstGeom prst="line">
                <a:avLst/>
              </a:prstGeom>
              <a:noFill/>
              <a:ln w="12700" cap="rnd">
                <a:solidFill>
                  <a:schemeClr val="tx1"/>
                </a:solidFill>
                <a:prstDash val="solid"/>
                <a:round/>
                <a:headEnd/>
                <a:tailEnd/>
              </a:ln>
            </p:spPr>
            <p:txBody>
              <a:bodyPr/>
              <a:lstStyle/>
              <a:p>
                <a:pPr marL="0" marR="0" lvl="0" indent="0" algn="l" defTabSz="957263" rtl="0" eaLnBrk="1" fontAlgn="auto" latinLnBrk="0" hangingPunct="1">
                  <a:lnSpc>
                    <a:spcPct val="100000"/>
                  </a:lnSpc>
                  <a:spcBef>
                    <a:spcPts val="0"/>
                  </a:spcBef>
                  <a:spcAft>
                    <a:spcPts val="0"/>
                  </a:spcAft>
                  <a:buClrTx/>
                  <a:buSzTx/>
                  <a:buFontTx/>
                  <a:buNone/>
                  <a:tabLst/>
                  <a:defRPr/>
                </a:pPr>
                <a:endParaRPr kumimoji="0" lang="en-US" sz="600" i="0" u="none" strike="noStrike" kern="0" cap="none" spc="0" normalizeH="0" baseline="0" noProof="0" dirty="0">
                  <a:ln>
                    <a:noFill/>
                  </a:ln>
                  <a:solidFill>
                    <a:sysClr val="windowText" lastClr="000000"/>
                  </a:solidFill>
                  <a:effectLst/>
                  <a:uLnTx/>
                  <a:uFillTx/>
                  <a:latin typeface="Verdana"/>
                  <a:ea typeface="+mn-ea"/>
                  <a:cs typeface="Arial" pitchFamily="34" charset="0"/>
                </a:endParaRPr>
              </a:p>
            </p:txBody>
          </p:sp>
          <p:sp>
            <p:nvSpPr>
              <p:cNvPr id="108" name="Line 447">
                <a:extLst>
                  <a:ext uri="{FF2B5EF4-FFF2-40B4-BE49-F238E27FC236}">
                    <a16:creationId xmlns:a16="http://schemas.microsoft.com/office/drawing/2014/main" id="{2346E263-E1AA-432E-A558-24E9DDF786DC}"/>
                  </a:ext>
                </a:extLst>
              </p:cNvPr>
              <p:cNvSpPr>
                <a:spLocks noChangeShapeType="1"/>
              </p:cNvSpPr>
              <p:nvPr/>
            </p:nvSpPr>
            <p:spPr bwMode="auto">
              <a:xfrm flipH="1">
                <a:off x="2484800" y="4201391"/>
                <a:ext cx="24894" cy="29097"/>
              </a:xfrm>
              <a:prstGeom prst="line">
                <a:avLst/>
              </a:prstGeom>
              <a:noFill/>
              <a:ln w="12700" cap="rnd">
                <a:solidFill>
                  <a:schemeClr val="tx1"/>
                </a:solidFill>
                <a:prstDash val="solid"/>
                <a:round/>
                <a:headEnd/>
                <a:tailEnd/>
              </a:ln>
            </p:spPr>
            <p:txBody>
              <a:bodyPr/>
              <a:lstStyle/>
              <a:p>
                <a:pPr marL="0" marR="0" lvl="0" indent="0" algn="l" defTabSz="957263" rtl="0" eaLnBrk="1" fontAlgn="auto" latinLnBrk="0" hangingPunct="1">
                  <a:lnSpc>
                    <a:spcPct val="100000"/>
                  </a:lnSpc>
                  <a:spcBef>
                    <a:spcPts val="0"/>
                  </a:spcBef>
                  <a:spcAft>
                    <a:spcPts val="0"/>
                  </a:spcAft>
                  <a:buClrTx/>
                  <a:buSzTx/>
                  <a:buFontTx/>
                  <a:buNone/>
                  <a:tabLst/>
                  <a:defRPr/>
                </a:pPr>
                <a:endParaRPr kumimoji="0" lang="en-US" sz="600" i="0" u="none" strike="noStrike" kern="0" cap="none" spc="0" normalizeH="0" baseline="0" noProof="0" dirty="0">
                  <a:ln>
                    <a:noFill/>
                  </a:ln>
                  <a:solidFill>
                    <a:sysClr val="windowText" lastClr="000000"/>
                  </a:solidFill>
                  <a:effectLst/>
                  <a:uLnTx/>
                  <a:uFillTx/>
                  <a:latin typeface="Verdana"/>
                  <a:ea typeface="+mn-ea"/>
                  <a:cs typeface="Arial" pitchFamily="34" charset="0"/>
                </a:endParaRPr>
              </a:p>
            </p:txBody>
          </p:sp>
          <p:sp>
            <p:nvSpPr>
              <p:cNvPr id="117" name="Line 448">
                <a:extLst>
                  <a:ext uri="{FF2B5EF4-FFF2-40B4-BE49-F238E27FC236}">
                    <a16:creationId xmlns:a16="http://schemas.microsoft.com/office/drawing/2014/main" id="{A008F311-0830-46AD-9782-4D16FA2E889D}"/>
                  </a:ext>
                </a:extLst>
              </p:cNvPr>
              <p:cNvSpPr>
                <a:spLocks noChangeShapeType="1"/>
              </p:cNvSpPr>
              <p:nvPr/>
            </p:nvSpPr>
            <p:spPr bwMode="auto">
              <a:xfrm flipV="1">
                <a:off x="2370283" y="4215174"/>
                <a:ext cx="34853" cy="41347"/>
              </a:xfrm>
              <a:prstGeom prst="line">
                <a:avLst/>
              </a:prstGeom>
              <a:noFill/>
              <a:ln w="12700" cap="rnd">
                <a:solidFill>
                  <a:schemeClr val="tx1"/>
                </a:solidFill>
                <a:prstDash val="solid"/>
                <a:round/>
                <a:headEnd/>
                <a:tailEnd/>
              </a:ln>
            </p:spPr>
            <p:txBody>
              <a:bodyPr/>
              <a:lstStyle/>
              <a:p>
                <a:pPr marL="0" marR="0" lvl="0" indent="0" algn="l" defTabSz="957263" rtl="0" eaLnBrk="1" fontAlgn="auto" latinLnBrk="0" hangingPunct="1">
                  <a:lnSpc>
                    <a:spcPct val="100000"/>
                  </a:lnSpc>
                  <a:spcBef>
                    <a:spcPts val="0"/>
                  </a:spcBef>
                  <a:spcAft>
                    <a:spcPts val="0"/>
                  </a:spcAft>
                  <a:buClrTx/>
                  <a:buSzTx/>
                  <a:buFontTx/>
                  <a:buNone/>
                  <a:tabLst/>
                  <a:defRPr/>
                </a:pPr>
                <a:endParaRPr kumimoji="0" lang="en-US" sz="600" i="0" u="none" strike="noStrike" kern="0" cap="none" spc="0" normalizeH="0" baseline="0" noProof="0" dirty="0">
                  <a:ln>
                    <a:noFill/>
                  </a:ln>
                  <a:solidFill>
                    <a:sysClr val="windowText" lastClr="000000"/>
                  </a:solidFill>
                  <a:effectLst/>
                  <a:uLnTx/>
                  <a:uFillTx/>
                  <a:latin typeface="Verdana"/>
                  <a:ea typeface="+mn-ea"/>
                  <a:cs typeface="Arial" pitchFamily="34" charset="0"/>
                </a:endParaRPr>
              </a:p>
            </p:txBody>
          </p:sp>
          <p:sp>
            <p:nvSpPr>
              <p:cNvPr id="118" name="Line 449">
                <a:extLst>
                  <a:ext uri="{FF2B5EF4-FFF2-40B4-BE49-F238E27FC236}">
                    <a16:creationId xmlns:a16="http://schemas.microsoft.com/office/drawing/2014/main" id="{1295AC27-DB0F-4D0B-89D6-ABA50CA38B2F}"/>
                  </a:ext>
                </a:extLst>
              </p:cNvPr>
              <p:cNvSpPr>
                <a:spLocks noChangeShapeType="1"/>
              </p:cNvSpPr>
              <p:nvPr/>
            </p:nvSpPr>
            <p:spPr bwMode="auto">
              <a:xfrm>
                <a:off x="2423392" y="4179951"/>
                <a:ext cx="116176" cy="1532"/>
              </a:xfrm>
              <a:prstGeom prst="line">
                <a:avLst/>
              </a:prstGeom>
              <a:noFill/>
              <a:ln w="12700" cap="rnd">
                <a:solidFill>
                  <a:schemeClr val="tx1"/>
                </a:solidFill>
                <a:prstDash val="solid"/>
                <a:round/>
                <a:headEnd/>
                <a:tailEnd/>
              </a:ln>
            </p:spPr>
            <p:txBody>
              <a:bodyPr/>
              <a:lstStyle/>
              <a:p>
                <a:pPr marL="0" marR="0" lvl="0" indent="0" algn="l" defTabSz="957263" rtl="0" eaLnBrk="1" fontAlgn="auto" latinLnBrk="0" hangingPunct="1">
                  <a:lnSpc>
                    <a:spcPct val="100000"/>
                  </a:lnSpc>
                  <a:spcBef>
                    <a:spcPts val="0"/>
                  </a:spcBef>
                  <a:spcAft>
                    <a:spcPts val="0"/>
                  </a:spcAft>
                  <a:buClrTx/>
                  <a:buSzTx/>
                  <a:buFontTx/>
                  <a:buNone/>
                  <a:tabLst/>
                  <a:defRPr/>
                </a:pPr>
                <a:endParaRPr kumimoji="0" lang="en-US" sz="600" i="0" u="none" strike="noStrike" kern="0" cap="none" spc="0" normalizeH="0" baseline="0" noProof="0" dirty="0">
                  <a:ln>
                    <a:noFill/>
                  </a:ln>
                  <a:solidFill>
                    <a:sysClr val="windowText" lastClr="000000"/>
                  </a:solidFill>
                  <a:effectLst/>
                  <a:uLnTx/>
                  <a:uFillTx/>
                  <a:latin typeface="Verdana"/>
                  <a:ea typeface="+mn-ea"/>
                  <a:cs typeface="Arial" pitchFamily="34" charset="0"/>
                </a:endParaRPr>
              </a:p>
            </p:txBody>
          </p:sp>
          <p:sp>
            <p:nvSpPr>
              <p:cNvPr id="119" name="Line 450">
                <a:extLst>
                  <a:ext uri="{FF2B5EF4-FFF2-40B4-BE49-F238E27FC236}">
                    <a16:creationId xmlns:a16="http://schemas.microsoft.com/office/drawing/2014/main" id="{5F9A9E2E-CC1D-4812-9911-4C5E330030B3}"/>
                  </a:ext>
                </a:extLst>
              </p:cNvPr>
              <p:cNvSpPr>
                <a:spLocks noChangeShapeType="1"/>
              </p:cNvSpPr>
              <p:nvPr/>
            </p:nvSpPr>
            <p:spPr bwMode="auto">
              <a:xfrm flipH="1" flipV="1">
                <a:off x="2678979" y="4224362"/>
                <a:ext cx="16597" cy="24502"/>
              </a:xfrm>
              <a:prstGeom prst="line">
                <a:avLst/>
              </a:prstGeom>
              <a:noFill/>
              <a:ln w="12700" cap="rnd">
                <a:solidFill>
                  <a:schemeClr val="tx1"/>
                </a:solidFill>
                <a:prstDash val="solid"/>
                <a:round/>
                <a:headEnd/>
                <a:tailEnd/>
              </a:ln>
            </p:spPr>
            <p:txBody>
              <a:bodyPr/>
              <a:lstStyle/>
              <a:p>
                <a:pPr marL="0" marR="0" lvl="0" indent="0" algn="l" defTabSz="957263" rtl="0" eaLnBrk="1" fontAlgn="auto" latinLnBrk="0" hangingPunct="1">
                  <a:lnSpc>
                    <a:spcPct val="100000"/>
                  </a:lnSpc>
                  <a:spcBef>
                    <a:spcPts val="0"/>
                  </a:spcBef>
                  <a:spcAft>
                    <a:spcPts val="0"/>
                  </a:spcAft>
                  <a:buClrTx/>
                  <a:buSzTx/>
                  <a:buFontTx/>
                  <a:buNone/>
                  <a:tabLst/>
                  <a:defRPr/>
                </a:pPr>
                <a:endParaRPr kumimoji="0" lang="en-US" sz="600" i="0" u="none" strike="noStrike" kern="0" cap="none" spc="0" normalizeH="0" baseline="0" noProof="0" dirty="0">
                  <a:ln>
                    <a:noFill/>
                  </a:ln>
                  <a:solidFill>
                    <a:sysClr val="windowText" lastClr="000000"/>
                  </a:solidFill>
                  <a:effectLst/>
                  <a:uLnTx/>
                  <a:uFillTx/>
                  <a:latin typeface="Verdana"/>
                  <a:ea typeface="+mn-ea"/>
                  <a:cs typeface="Arial" pitchFamily="34" charset="0"/>
                </a:endParaRPr>
              </a:p>
            </p:txBody>
          </p:sp>
          <p:sp>
            <p:nvSpPr>
              <p:cNvPr id="120" name="Line 451">
                <a:extLst>
                  <a:ext uri="{FF2B5EF4-FFF2-40B4-BE49-F238E27FC236}">
                    <a16:creationId xmlns:a16="http://schemas.microsoft.com/office/drawing/2014/main" id="{8B39E89A-D928-48BC-9BF8-B8DE12E901B8}"/>
                  </a:ext>
                </a:extLst>
              </p:cNvPr>
              <p:cNvSpPr>
                <a:spLocks noChangeShapeType="1"/>
              </p:cNvSpPr>
              <p:nvPr/>
            </p:nvSpPr>
            <p:spPr bwMode="auto">
              <a:xfrm flipH="1" flipV="1">
                <a:off x="2571102" y="4098789"/>
                <a:ext cx="53109" cy="10719"/>
              </a:xfrm>
              <a:prstGeom prst="line">
                <a:avLst/>
              </a:prstGeom>
              <a:noFill/>
              <a:ln w="12700" cap="rnd">
                <a:solidFill>
                  <a:schemeClr val="tx1"/>
                </a:solidFill>
                <a:prstDash val="solid"/>
                <a:round/>
                <a:headEnd/>
                <a:tailEnd/>
              </a:ln>
            </p:spPr>
            <p:txBody>
              <a:bodyPr/>
              <a:lstStyle/>
              <a:p>
                <a:pPr marL="0" marR="0" lvl="0" indent="0" algn="l" defTabSz="957263" rtl="0" eaLnBrk="1" fontAlgn="auto" latinLnBrk="0" hangingPunct="1">
                  <a:lnSpc>
                    <a:spcPct val="100000"/>
                  </a:lnSpc>
                  <a:spcBef>
                    <a:spcPts val="0"/>
                  </a:spcBef>
                  <a:spcAft>
                    <a:spcPts val="0"/>
                  </a:spcAft>
                  <a:buClrTx/>
                  <a:buSzTx/>
                  <a:buFontTx/>
                  <a:buNone/>
                  <a:tabLst/>
                  <a:defRPr/>
                </a:pPr>
                <a:endParaRPr kumimoji="0" lang="en-US" sz="600" i="0" u="none" strike="noStrike" kern="0" cap="none" spc="0" normalizeH="0" baseline="0" noProof="0" dirty="0">
                  <a:ln>
                    <a:noFill/>
                  </a:ln>
                  <a:solidFill>
                    <a:sysClr val="windowText" lastClr="000000"/>
                  </a:solidFill>
                  <a:effectLst/>
                  <a:uLnTx/>
                  <a:uFillTx/>
                  <a:latin typeface="Verdana"/>
                  <a:ea typeface="+mn-ea"/>
                  <a:cs typeface="Arial" pitchFamily="34" charset="0"/>
                </a:endParaRPr>
              </a:p>
            </p:txBody>
          </p:sp>
          <p:sp>
            <p:nvSpPr>
              <p:cNvPr id="122" name="Line 452">
                <a:extLst>
                  <a:ext uri="{FF2B5EF4-FFF2-40B4-BE49-F238E27FC236}">
                    <a16:creationId xmlns:a16="http://schemas.microsoft.com/office/drawing/2014/main" id="{5102F175-5B7B-43B3-A7CF-55CEEDC7333B}"/>
                  </a:ext>
                </a:extLst>
              </p:cNvPr>
              <p:cNvSpPr>
                <a:spLocks noChangeShapeType="1"/>
              </p:cNvSpPr>
              <p:nvPr/>
            </p:nvSpPr>
            <p:spPr bwMode="auto">
              <a:xfrm flipH="1" flipV="1">
                <a:off x="2569442" y="4121759"/>
                <a:ext cx="53109" cy="10720"/>
              </a:xfrm>
              <a:prstGeom prst="line">
                <a:avLst/>
              </a:prstGeom>
              <a:noFill/>
              <a:ln w="12700" cap="rnd">
                <a:solidFill>
                  <a:schemeClr val="tx1"/>
                </a:solidFill>
                <a:prstDash val="solid"/>
                <a:round/>
                <a:headEnd/>
                <a:tailEnd/>
              </a:ln>
            </p:spPr>
            <p:txBody>
              <a:bodyPr/>
              <a:lstStyle/>
              <a:p>
                <a:pPr marL="0" marR="0" lvl="0" indent="0" algn="l" defTabSz="957263" rtl="0" eaLnBrk="1" fontAlgn="auto" latinLnBrk="0" hangingPunct="1">
                  <a:lnSpc>
                    <a:spcPct val="100000"/>
                  </a:lnSpc>
                  <a:spcBef>
                    <a:spcPts val="0"/>
                  </a:spcBef>
                  <a:spcAft>
                    <a:spcPts val="0"/>
                  </a:spcAft>
                  <a:buClrTx/>
                  <a:buSzTx/>
                  <a:buFontTx/>
                  <a:buNone/>
                  <a:tabLst/>
                  <a:defRPr/>
                </a:pPr>
                <a:endParaRPr kumimoji="0" lang="en-US" sz="600" i="0" u="none" strike="noStrike" kern="0" cap="none" spc="0" normalizeH="0" baseline="0" noProof="0" dirty="0">
                  <a:ln>
                    <a:noFill/>
                  </a:ln>
                  <a:solidFill>
                    <a:sysClr val="windowText" lastClr="000000"/>
                  </a:solidFill>
                  <a:effectLst/>
                  <a:uLnTx/>
                  <a:uFillTx/>
                  <a:latin typeface="Verdana"/>
                  <a:ea typeface="+mn-ea"/>
                  <a:cs typeface="Arial" pitchFamily="34" charset="0"/>
                </a:endParaRPr>
              </a:p>
            </p:txBody>
          </p:sp>
          <p:sp>
            <p:nvSpPr>
              <p:cNvPr id="159" name="Line 453">
                <a:extLst>
                  <a:ext uri="{FF2B5EF4-FFF2-40B4-BE49-F238E27FC236}">
                    <a16:creationId xmlns:a16="http://schemas.microsoft.com/office/drawing/2014/main" id="{115C9787-2221-4CCC-BD88-A1BEF4A469B0}"/>
                  </a:ext>
                </a:extLst>
              </p:cNvPr>
              <p:cNvSpPr>
                <a:spLocks noChangeShapeType="1"/>
              </p:cNvSpPr>
              <p:nvPr/>
            </p:nvSpPr>
            <p:spPr bwMode="auto">
              <a:xfrm flipH="1" flipV="1">
                <a:off x="2569442" y="4147793"/>
                <a:ext cx="53109" cy="10719"/>
              </a:xfrm>
              <a:prstGeom prst="line">
                <a:avLst/>
              </a:prstGeom>
              <a:noFill/>
              <a:ln w="12700" cap="rnd">
                <a:solidFill>
                  <a:schemeClr val="tx1"/>
                </a:solidFill>
                <a:prstDash val="solid"/>
                <a:round/>
                <a:headEnd/>
                <a:tailEnd/>
              </a:ln>
            </p:spPr>
            <p:txBody>
              <a:bodyPr/>
              <a:lstStyle/>
              <a:p>
                <a:pPr marL="0" marR="0" lvl="0" indent="0" algn="l" defTabSz="957263" rtl="0" eaLnBrk="1" fontAlgn="auto" latinLnBrk="0" hangingPunct="1">
                  <a:lnSpc>
                    <a:spcPct val="100000"/>
                  </a:lnSpc>
                  <a:spcBef>
                    <a:spcPts val="0"/>
                  </a:spcBef>
                  <a:spcAft>
                    <a:spcPts val="0"/>
                  </a:spcAft>
                  <a:buClrTx/>
                  <a:buSzTx/>
                  <a:buFontTx/>
                  <a:buNone/>
                  <a:tabLst/>
                  <a:defRPr/>
                </a:pPr>
                <a:endParaRPr kumimoji="0" lang="en-US" sz="600" i="0" u="none" strike="noStrike" kern="0" cap="none" spc="0" normalizeH="0" baseline="0" noProof="0" dirty="0">
                  <a:ln>
                    <a:noFill/>
                  </a:ln>
                  <a:solidFill>
                    <a:sysClr val="windowText" lastClr="000000"/>
                  </a:solidFill>
                  <a:effectLst/>
                  <a:uLnTx/>
                  <a:uFillTx/>
                  <a:latin typeface="Verdana"/>
                  <a:ea typeface="+mn-ea"/>
                  <a:cs typeface="Arial" pitchFamily="34" charset="0"/>
                </a:endParaRPr>
              </a:p>
            </p:txBody>
          </p:sp>
          <p:sp>
            <p:nvSpPr>
              <p:cNvPr id="160" name="Line 454">
                <a:extLst>
                  <a:ext uri="{FF2B5EF4-FFF2-40B4-BE49-F238E27FC236}">
                    <a16:creationId xmlns:a16="http://schemas.microsoft.com/office/drawing/2014/main" id="{EA2A1868-4667-4DAF-8416-25FE6E8DBA27}"/>
                  </a:ext>
                </a:extLst>
              </p:cNvPr>
              <p:cNvSpPr>
                <a:spLocks noChangeShapeType="1"/>
              </p:cNvSpPr>
              <p:nvPr/>
            </p:nvSpPr>
            <p:spPr bwMode="auto">
              <a:xfrm flipH="1" flipV="1">
                <a:off x="2567783" y="4167700"/>
                <a:ext cx="63067" cy="18377"/>
              </a:xfrm>
              <a:prstGeom prst="line">
                <a:avLst/>
              </a:prstGeom>
              <a:noFill/>
              <a:ln w="12700" cap="rnd">
                <a:solidFill>
                  <a:schemeClr val="tx1"/>
                </a:solidFill>
                <a:prstDash val="solid"/>
                <a:round/>
                <a:headEnd/>
                <a:tailEnd/>
              </a:ln>
            </p:spPr>
            <p:txBody>
              <a:bodyPr/>
              <a:lstStyle/>
              <a:p>
                <a:pPr marL="0" marR="0" lvl="0" indent="0" algn="l" defTabSz="957263" rtl="0" eaLnBrk="1" fontAlgn="auto" latinLnBrk="0" hangingPunct="1">
                  <a:lnSpc>
                    <a:spcPct val="100000"/>
                  </a:lnSpc>
                  <a:spcBef>
                    <a:spcPts val="0"/>
                  </a:spcBef>
                  <a:spcAft>
                    <a:spcPts val="0"/>
                  </a:spcAft>
                  <a:buClrTx/>
                  <a:buSzTx/>
                  <a:buFontTx/>
                  <a:buNone/>
                  <a:tabLst/>
                  <a:defRPr/>
                </a:pPr>
                <a:endParaRPr kumimoji="0" lang="en-US" sz="600" i="0" u="none" strike="noStrike" kern="0" cap="none" spc="0" normalizeH="0" baseline="0" noProof="0" dirty="0">
                  <a:ln>
                    <a:noFill/>
                  </a:ln>
                  <a:solidFill>
                    <a:sysClr val="windowText" lastClr="000000"/>
                  </a:solidFill>
                  <a:effectLst/>
                  <a:uLnTx/>
                  <a:uFillTx/>
                  <a:latin typeface="Verdana"/>
                  <a:ea typeface="+mn-ea"/>
                  <a:cs typeface="Arial" pitchFamily="34" charset="0"/>
                </a:endParaRPr>
              </a:p>
            </p:txBody>
          </p:sp>
        </p:grpSp>
        <p:sp>
          <p:nvSpPr>
            <p:cNvPr id="161" name="TextBox 44">
              <a:extLst>
                <a:ext uri="{FF2B5EF4-FFF2-40B4-BE49-F238E27FC236}">
                  <a16:creationId xmlns:a16="http://schemas.microsoft.com/office/drawing/2014/main" id="{387377C8-B5C7-4CCA-BC19-72BEF01376AC}"/>
                </a:ext>
              </a:extLst>
            </p:cNvPr>
            <p:cNvSpPr txBox="1">
              <a:spLocks noChangeArrowheads="1"/>
            </p:cNvSpPr>
            <p:nvPr/>
          </p:nvSpPr>
          <p:spPr bwMode="auto">
            <a:xfrm>
              <a:off x="7354435" y="2660050"/>
              <a:ext cx="2113797" cy="2158604"/>
            </a:xfrm>
            <a:prstGeom prst="rect">
              <a:avLst/>
            </a:prstGeom>
            <a:noFill/>
            <a:ln w="9525">
              <a:noFill/>
              <a:miter lim="800000"/>
              <a:headEnd/>
              <a:tailEnd/>
            </a:ln>
          </p:spPr>
          <p:txBody>
            <a:bodyPr wrap="square">
              <a:spAutoFit/>
            </a:bodyPr>
            <a:lstStyle/>
            <a:p>
              <a:pPr marL="177800" marR="0" lvl="0" indent="-177800" algn="l" defTabSz="957756" rtl="0" eaLnBrk="1" fontAlgn="auto" latinLnBrk="0" hangingPunct="1">
                <a:lnSpc>
                  <a:spcPct val="105000"/>
                </a:lnSpc>
                <a:spcBef>
                  <a:spcPts val="300"/>
                </a:spcBef>
                <a:spcAft>
                  <a:spcPts val="300"/>
                </a:spcAft>
                <a:buClr>
                  <a:srgbClr val="0070AD"/>
                </a:buClr>
                <a:buSzTx/>
                <a:buFont typeface="Wingdings" pitchFamily="2" charset="2"/>
                <a:buChar char="§"/>
                <a:tabLst/>
                <a:defRPr/>
              </a:pPr>
              <a:r>
                <a:rPr kumimoji="0" lang="en-US" sz="1000" i="0" u="none" strike="noStrike" kern="1200" cap="none" spc="0" normalizeH="0" baseline="0" noProof="0" dirty="0">
                  <a:ln>
                    <a:noFill/>
                  </a:ln>
                  <a:solidFill>
                    <a:srgbClr val="263147"/>
                  </a:solidFill>
                  <a:effectLst/>
                  <a:uLnTx/>
                  <a:uFillTx/>
                  <a:latin typeface="Verdana"/>
                  <a:ea typeface="+mn-ea"/>
                  <a:cs typeface="Arial" pitchFamily="34" charset="0"/>
                </a:rPr>
                <a:t>Execute Automated Regression Test Suite during release or upgrade</a:t>
              </a:r>
              <a:endParaRPr kumimoji="0" lang="en-US" sz="1000" b="1" i="0" u="none" strike="noStrike" kern="1200" cap="none" spc="0" normalizeH="0" baseline="0" noProof="0" dirty="0">
                <a:ln>
                  <a:noFill/>
                </a:ln>
                <a:solidFill>
                  <a:srgbClr val="263147"/>
                </a:solidFill>
                <a:effectLst/>
                <a:uLnTx/>
                <a:uFillTx/>
                <a:latin typeface="Verdana"/>
                <a:ea typeface="+mn-ea"/>
                <a:cs typeface="Arial" pitchFamily="34" charset="0"/>
              </a:endParaRPr>
            </a:p>
            <a:p>
              <a:pPr marL="177800" marR="0" lvl="0" indent="-177800" algn="l" defTabSz="957756" rtl="0" eaLnBrk="1" fontAlgn="auto" latinLnBrk="0" hangingPunct="1">
                <a:lnSpc>
                  <a:spcPct val="105000"/>
                </a:lnSpc>
                <a:spcBef>
                  <a:spcPts val="0"/>
                </a:spcBef>
                <a:spcAft>
                  <a:spcPts val="200"/>
                </a:spcAft>
                <a:buClr>
                  <a:srgbClr val="0070AD"/>
                </a:buClr>
                <a:buSzTx/>
                <a:buFont typeface="Wingdings" pitchFamily="2" charset="2"/>
                <a:buChar char="§"/>
                <a:tabLst/>
                <a:defRPr/>
              </a:pPr>
              <a:r>
                <a:rPr kumimoji="0" lang="en-US" sz="1000" i="0" u="none" strike="noStrike" kern="1200" cap="none" spc="0" normalizeH="0" baseline="0" noProof="0" dirty="0">
                  <a:ln>
                    <a:noFill/>
                  </a:ln>
                  <a:solidFill>
                    <a:srgbClr val="263147"/>
                  </a:solidFill>
                  <a:effectLst/>
                  <a:uLnTx/>
                  <a:uFillTx/>
                  <a:latin typeface="Verdana"/>
                  <a:ea typeface="+mn-ea"/>
                  <a:cs typeface="Arial" pitchFamily="34" charset="0"/>
                </a:rPr>
                <a:t>Execute automation jobs created as per demand/requirement</a:t>
              </a:r>
            </a:p>
            <a:p>
              <a:pPr marL="177800" marR="0" lvl="0" indent="-177800" algn="l" defTabSz="957756" rtl="0" eaLnBrk="1" fontAlgn="auto" latinLnBrk="0" hangingPunct="1">
                <a:lnSpc>
                  <a:spcPct val="105000"/>
                </a:lnSpc>
                <a:spcBef>
                  <a:spcPts val="0"/>
                </a:spcBef>
                <a:spcAft>
                  <a:spcPts val="200"/>
                </a:spcAft>
                <a:buClr>
                  <a:srgbClr val="0070AD"/>
                </a:buClr>
                <a:buSzTx/>
                <a:buFont typeface="Wingdings" pitchFamily="2" charset="2"/>
                <a:buChar char="§"/>
                <a:tabLst/>
                <a:defRPr/>
              </a:pPr>
              <a:r>
                <a:rPr kumimoji="0" lang="en-US" sz="1000" i="0" u="none" strike="noStrike" kern="1200" cap="none" spc="0" normalizeH="0" baseline="0" noProof="0" dirty="0">
                  <a:ln>
                    <a:noFill/>
                  </a:ln>
                  <a:solidFill>
                    <a:srgbClr val="263147"/>
                  </a:solidFill>
                  <a:effectLst/>
                  <a:uLnTx/>
                  <a:uFillTx/>
                  <a:latin typeface="Verdana"/>
                  <a:ea typeface="+mn-ea"/>
                  <a:cs typeface="Arial" pitchFamily="34" charset="0"/>
                </a:rPr>
                <a:t>Script failure analysis</a:t>
              </a:r>
            </a:p>
            <a:p>
              <a:pPr marL="177800" marR="0" lvl="0" indent="-177800" algn="l" defTabSz="957756" rtl="0" eaLnBrk="1" fontAlgn="auto" latinLnBrk="0" hangingPunct="1">
                <a:lnSpc>
                  <a:spcPct val="105000"/>
                </a:lnSpc>
                <a:spcBef>
                  <a:spcPts val="0"/>
                </a:spcBef>
                <a:spcAft>
                  <a:spcPts val="200"/>
                </a:spcAft>
                <a:buClr>
                  <a:srgbClr val="0070AD"/>
                </a:buClr>
                <a:buSzTx/>
                <a:buFont typeface="Wingdings" pitchFamily="2" charset="2"/>
                <a:buChar char="§"/>
                <a:tabLst/>
                <a:defRPr/>
              </a:pPr>
              <a:r>
                <a:rPr kumimoji="0" lang="en-US" sz="1000" i="0" u="none" strike="noStrike" kern="1200" cap="none" spc="0" normalizeH="0" baseline="0" noProof="0" dirty="0">
                  <a:ln>
                    <a:noFill/>
                  </a:ln>
                  <a:solidFill>
                    <a:srgbClr val="263147"/>
                  </a:solidFill>
                  <a:effectLst/>
                  <a:uLnTx/>
                  <a:uFillTx/>
                  <a:latin typeface="Verdana"/>
                  <a:ea typeface="+mn-ea"/>
                  <a:cs typeface="Arial" pitchFamily="34" charset="0"/>
                </a:rPr>
                <a:t>Update any failed automated scripts</a:t>
              </a:r>
            </a:p>
            <a:p>
              <a:pPr marL="177800" marR="0" lvl="0" indent="-177800" algn="l" defTabSz="957756" rtl="0" eaLnBrk="1" fontAlgn="auto" latinLnBrk="0" hangingPunct="1">
                <a:lnSpc>
                  <a:spcPct val="105000"/>
                </a:lnSpc>
                <a:spcBef>
                  <a:spcPts val="0"/>
                </a:spcBef>
                <a:spcAft>
                  <a:spcPts val="200"/>
                </a:spcAft>
                <a:buClr>
                  <a:srgbClr val="0070AD"/>
                </a:buClr>
                <a:buSzTx/>
                <a:buFont typeface="Wingdings" pitchFamily="2" charset="2"/>
                <a:buChar char="§"/>
                <a:tabLst/>
                <a:defRPr/>
              </a:pPr>
              <a:r>
                <a:rPr kumimoji="0" lang="en-US" sz="1000" i="0" u="none" strike="noStrike" kern="1200" cap="none" spc="0" normalizeH="0" baseline="0" noProof="0" dirty="0">
                  <a:ln>
                    <a:noFill/>
                  </a:ln>
                  <a:solidFill>
                    <a:srgbClr val="263147"/>
                  </a:solidFill>
                  <a:effectLst/>
                  <a:uLnTx/>
                  <a:uFillTx/>
                  <a:latin typeface="Verdana"/>
                  <a:ea typeface="+mn-ea"/>
                  <a:cs typeface="Arial" pitchFamily="34" charset="0"/>
                </a:rPr>
                <a:t>Defect logging</a:t>
              </a:r>
            </a:p>
            <a:p>
              <a:pPr marL="177800" marR="0" lvl="0" indent="-177800" algn="l" defTabSz="957756" rtl="0" eaLnBrk="1" fontAlgn="auto" latinLnBrk="0" hangingPunct="1">
                <a:lnSpc>
                  <a:spcPct val="105000"/>
                </a:lnSpc>
                <a:spcBef>
                  <a:spcPts val="0"/>
                </a:spcBef>
                <a:spcAft>
                  <a:spcPts val="200"/>
                </a:spcAft>
                <a:buClr>
                  <a:srgbClr val="0070AD"/>
                </a:buClr>
                <a:buSzTx/>
                <a:buFont typeface="Wingdings" pitchFamily="2" charset="2"/>
                <a:buChar char="§"/>
                <a:tabLst/>
                <a:defRPr/>
              </a:pPr>
              <a:r>
                <a:rPr kumimoji="0" lang="en-US" sz="1000" i="0" u="none" strike="noStrike" kern="1200" cap="none" spc="0" normalizeH="0" baseline="0" noProof="0" dirty="0">
                  <a:ln>
                    <a:noFill/>
                  </a:ln>
                  <a:solidFill>
                    <a:srgbClr val="263147"/>
                  </a:solidFill>
                  <a:effectLst/>
                  <a:uLnTx/>
                  <a:uFillTx/>
                  <a:latin typeface="Verdana"/>
                  <a:ea typeface="+mn-ea"/>
                  <a:cs typeface="Arial" pitchFamily="34" charset="0"/>
                </a:rPr>
                <a:t>Re-execution of failed test scripts as defects are fixed</a:t>
              </a:r>
            </a:p>
          </p:txBody>
        </p:sp>
        <p:sp>
          <p:nvSpPr>
            <p:cNvPr id="162" name="TextBox 45">
              <a:extLst>
                <a:ext uri="{FF2B5EF4-FFF2-40B4-BE49-F238E27FC236}">
                  <a16:creationId xmlns:a16="http://schemas.microsoft.com/office/drawing/2014/main" id="{3DA0BEA0-B948-48E7-B68B-B99E23FD8A09}"/>
                </a:ext>
              </a:extLst>
            </p:cNvPr>
            <p:cNvSpPr txBox="1">
              <a:spLocks noChangeArrowheads="1"/>
            </p:cNvSpPr>
            <p:nvPr/>
          </p:nvSpPr>
          <p:spPr bwMode="auto">
            <a:xfrm>
              <a:off x="7347235" y="5206203"/>
              <a:ext cx="2137492" cy="776175"/>
            </a:xfrm>
            <a:prstGeom prst="rect">
              <a:avLst/>
            </a:prstGeom>
            <a:noFill/>
            <a:ln w="9525">
              <a:noFill/>
              <a:miter lim="800000"/>
              <a:headEnd/>
              <a:tailEnd/>
            </a:ln>
          </p:spPr>
          <p:txBody>
            <a:bodyPr wrap="square">
              <a:spAutoFit/>
            </a:bodyPr>
            <a:lstStyle/>
            <a:p>
              <a:pPr marL="177800" marR="0" lvl="0" indent="-177800" algn="l" defTabSz="957756" rtl="0" eaLnBrk="1" fontAlgn="auto" latinLnBrk="0" hangingPunct="1">
                <a:lnSpc>
                  <a:spcPct val="105000"/>
                </a:lnSpc>
                <a:spcBef>
                  <a:spcPts val="0"/>
                </a:spcBef>
                <a:spcAft>
                  <a:spcPts val="200"/>
                </a:spcAft>
                <a:buClr>
                  <a:srgbClr val="0070AD"/>
                </a:buClr>
                <a:buSzTx/>
                <a:buFont typeface="Wingdings" pitchFamily="2" charset="2"/>
                <a:buChar char="§"/>
                <a:tabLst/>
                <a:defRPr/>
              </a:pPr>
              <a:r>
                <a:rPr kumimoji="0" lang="en-US" sz="1000" i="0" u="none" strike="noStrike" kern="1200" cap="none" spc="0" normalizeH="0" baseline="0" noProof="0" dirty="0">
                  <a:ln>
                    <a:noFill/>
                  </a:ln>
                  <a:solidFill>
                    <a:srgbClr val="263147"/>
                  </a:solidFill>
                  <a:effectLst/>
                  <a:uLnTx/>
                  <a:uFillTx/>
                  <a:latin typeface="Verdana"/>
                  <a:ea typeface="+mn-ea"/>
                  <a:cs typeface="Arial" pitchFamily="34" charset="0"/>
                </a:rPr>
                <a:t>Automation test execution reports</a:t>
              </a:r>
            </a:p>
            <a:p>
              <a:pPr marL="177800" marR="0" lvl="0" indent="-177800" algn="l" defTabSz="957756" rtl="0" eaLnBrk="1" fontAlgn="auto" latinLnBrk="0" hangingPunct="1">
                <a:lnSpc>
                  <a:spcPct val="105000"/>
                </a:lnSpc>
                <a:spcBef>
                  <a:spcPts val="0"/>
                </a:spcBef>
                <a:spcAft>
                  <a:spcPts val="200"/>
                </a:spcAft>
                <a:buClr>
                  <a:srgbClr val="0070AD"/>
                </a:buClr>
                <a:buSzTx/>
                <a:buFont typeface="Wingdings" pitchFamily="2" charset="2"/>
                <a:buChar char="§"/>
                <a:tabLst/>
                <a:defRPr/>
              </a:pPr>
              <a:r>
                <a:rPr kumimoji="0" lang="en-US" sz="1000" i="0" u="none" strike="noStrike" kern="1200" cap="none" spc="0" normalizeH="0" baseline="0" noProof="0" dirty="0">
                  <a:ln>
                    <a:noFill/>
                  </a:ln>
                  <a:solidFill>
                    <a:srgbClr val="263147"/>
                  </a:solidFill>
                  <a:effectLst/>
                  <a:uLnTx/>
                  <a:uFillTx/>
                  <a:latin typeface="Verdana"/>
                  <a:ea typeface="+mn-ea"/>
                  <a:cs typeface="Arial" pitchFamily="34" charset="0"/>
                </a:rPr>
                <a:t>Defects Metrics</a:t>
              </a:r>
            </a:p>
            <a:p>
              <a:pPr marL="177800" marR="0" lvl="0" indent="-177800" algn="l" defTabSz="957756" rtl="0" eaLnBrk="1" fontAlgn="auto" latinLnBrk="0" hangingPunct="1">
                <a:lnSpc>
                  <a:spcPct val="105000"/>
                </a:lnSpc>
                <a:spcBef>
                  <a:spcPts val="0"/>
                </a:spcBef>
                <a:spcAft>
                  <a:spcPts val="200"/>
                </a:spcAft>
                <a:buClr>
                  <a:srgbClr val="0070AD"/>
                </a:buClr>
                <a:buSzTx/>
                <a:buFont typeface="Wingdings" pitchFamily="2" charset="2"/>
                <a:buChar char="§"/>
                <a:tabLst/>
                <a:defRPr/>
              </a:pPr>
              <a:endParaRPr kumimoji="0" lang="en-US" sz="1000" i="0" u="none" strike="noStrike" kern="1200" cap="none" spc="0" normalizeH="0" baseline="0" noProof="0" dirty="0">
                <a:ln>
                  <a:noFill/>
                </a:ln>
                <a:solidFill>
                  <a:srgbClr val="263147"/>
                </a:solidFill>
                <a:effectLst/>
                <a:uLnTx/>
                <a:uFillTx/>
                <a:latin typeface="Verdana"/>
                <a:ea typeface="+mn-ea"/>
                <a:cs typeface="Arial" pitchFamily="34" charset="0"/>
              </a:endParaRPr>
            </a:p>
          </p:txBody>
        </p:sp>
        <p:sp>
          <p:nvSpPr>
            <p:cNvPr id="163" name="TextBox 44">
              <a:extLst>
                <a:ext uri="{FF2B5EF4-FFF2-40B4-BE49-F238E27FC236}">
                  <a16:creationId xmlns:a16="http://schemas.microsoft.com/office/drawing/2014/main" id="{5C454483-CF9D-4675-9B4E-D488EE227D22}"/>
                </a:ext>
              </a:extLst>
            </p:cNvPr>
            <p:cNvSpPr txBox="1">
              <a:spLocks noChangeArrowheads="1"/>
            </p:cNvSpPr>
            <p:nvPr/>
          </p:nvSpPr>
          <p:spPr bwMode="auto">
            <a:xfrm>
              <a:off x="273819" y="5220048"/>
              <a:ext cx="2159529" cy="1109347"/>
            </a:xfrm>
            <a:prstGeom prst="rect">
              <a:avLst/>
            </a:prstGeom>
            <a:noFill/>
            <a:ln w="9525">
              <a:noFill/>
              <a:miter lim="800000"/>
              <a:headEnd/>
              <a:tailEnd/>
            </a:ln>
          </p:spPr>
          <p:txBody>
            <a:bodyPr>
              <a:spAutoFit/>
            </a:bodyPr>
            <a:lstStyle/>
            <a:p>
              <a:pPr marL="177800" marR="0" lvl="0" indent="-177800" algn="l" defTabSz="957756" rtl="0" eaLnBrk="1" fontAlgn="auto" latinLnBrk="0" hangingPunct="1">
                <a:lnSpc>
                  <a:spcPct val="100000"/>
                </a:lnSpc>
                <a:spcBef>
                  <a:spcPts val="0"/>
                </a:spcBef>
                <a:spcAft>
                  <a:spcPts val="200"/>
                </a:spcAft>
                <a:buClr>
                  <a:srgbClr val="0098C7"/>
                </a:buClr>
                <a:buSzTx/>
                <a:buFont typeface="Wingdings" pitchFamily="2" charset="2"/>
                <a:buChar char="§"/>
                <a:tabLst/>
                <a:defRPr/>
              </a:pPr>
              <a:r>
                <a:rPr kumimoji="0" lang="en-US" sz="1050" i="0" u="none" strike="noStrike" kern="1200" cap="none" spc="0" normalizeH="0" baseline="0" noProof="0" dirty="0">
                  <a:ln>
                    <a:noFill/>
                  </a:ln>
                  <a:solidFill>
                    <a:srgbClr val="263147"/>
                  </a:solidFill>
                  <a:effectLst/>
                  <a:uLnTx/>
                  <a:uFillTx/>
                  <a:latin typeface="Verdana"/>
                  <a:ea typeface="+mn-ea"/>
                  <a:cs typeface="Arial" pitchFamily="34" charset="0"/>
                </a:rPr>
                <a:t>POC /Feasibility Report </a:t>
              </a:r>
            </a:p>
            <a:p>
              <a:pPr marL="177800" marR="0" lvl="0" indent="-177800" algn="l" defTabSz="957756" rtl="0" eaLnBrk="1" fontAlgn="auto" latinLnBrk="0" hangingPunct="1">
                <a:lnSpc>
                  <a:spcPct val="100000"/>
                </a:lnSpc>
                <a:spcBef>
                  <a:spcPts val="0"/>
                </a:spcBef>
                <a:spcAft>
                  <a:spcPts val="200"/>
                </a:spcAft>
                <a:buClr>
                  <a:srgbClr val="0098C7"/>
                </a:buClr>
                <a:buSzTx/>
                <a:buFont typeface="Wingdings" pitchFamily="2" charset="2"/>
                <a:buChar char="§"/>
                <a:tabLst/>
                <a:defRPr/>
              </a:pPr>
              <a:r>
                <a:rPr kumimoji="0" lang="en-US" sz="1050" i="0" u="none" strike="noStrike" kern="1200" cap="none" spc="0" normalizeH="0" baseline="0" noProof="0" dirty="0">
                  <a:ln>
                    <a:noFill/>
                  </a:ln>
                  <a:solidFill>
                    <a:srgbClr val="263147"/>
                  </a:solidFill>
                  <a:effectLst/>
                  <a:uLnTx/>
                  <a:uFillTx/>
                  <a:latin typeface="Verdana"/>
                  <a:ea typeface="+mn-ea"/>
                  <a:cs typeface="Arial" pitchFamily="34" charset="0"/>
                </a:rPr>
                <a:t>Re-usability assessment Report</a:t>
              </a:r>
            </a:p>
            <a:p>
              <a:pPr marL="177800" marR="0" lvl="0" indent="-177800" algn="l" defTabSz="957756" rtl="0" eaLnBrk="1" fontAlgn="auto" latinLnBrk="0" hangingPunct="1">
                <a:lnSpc>
                  <a:spcPct val="100000"/>
                </a:lnSpc>
                <a:spcBef>
                  <a:spcPts val="0"/>
                </a:spcBef>
                <a:spcAft>
                  <a:spcPts val="200"/>
                </a:spcAft>
                <a:buClr>
                  <a:srgbClr val="0098C7"/>
                </a:buClr>
                <a:buSzTx/>
                <a:buFont typeface="Wingdings" pitchFamily="2" charset="2"/>
                <a:buChar char="§"/>
                <a:tabLst/>
                <a:defRPr/>
              </a:pPr>
              <a:r>
                <a:rPr kumimoji="0" lang="en-US" sz="1050" i="0" u="none" strike="noStrike" kern="1200" cap="none" spc="0" normalizeH="0" baseline="0" noProof="0" dirty="0">
                  <a:ln>
                    <a:noFill/>
                  </a:ln>
                  <a:solidFill>
                    <a:srgbClr val="263147"/>
                  </a:solidFill>
                  <a:effectLst/>
                  <a:uLnTx/>
                  <a:uFillTx/>
                  <a:latin typeface="Verdana"/>
                  <a:ea typeface="+mn-ea"/>
                  <a:cs typeface="Arial" pitchFamily="34" charset="0"/>
                </a:rPr>
                <a:t>Optimized Regression Test Suite</a:t>
              </a:r>
            </a:p>
            <a:p>
              <a:pPr marL="177800" marR="0" lvl="0" indent="-177800" algn="l" defTabSz="957756" rtl="0" eaLnBrk="1" fontAlgn="auto" latinLnBrk="0" hangingPunct="1">
                <a:lnSpc>
                  <a:spcPct val="100000"/>
                </a:lnSpc>
                <a:spcBef>
                  <a:spcPts val="0"/>
                </a:spcBef>
                <a:spcAft>
                  <a:spcPts val="200"/>
                </a:spcAft>
                <a:buClr>
                  <a:srgbClr val="0098C7"/>
                </a:buClr>
                <a:buSzTx/>
                <a:buFont typeface="Wingdings" pitchFamily="2" charset="2"/>
                <a:buChar char="§"/>
                <a:tabLst/>
                <a:defRPr/>
              </a:pPr>
              <a:r>
                <a:rPr kumimoji="0" lang="en-US" sz="1050" i="0" u="none" strike="noStrike" kern="1200" cap="none" spc="0" normalizeH="0" baseline="0" noProof="0" dirty="0">
                  <a:ln>
                    <a:noFill/>
                  </a:ln>
                  <a:solidFill>
                    <a:srgbClr val="263147"/>
                  </a:solidFill>
                  <a:effectLst/>
                  <a:uLnTx/>
                  <a:uFillTx/>
                  <a:latin typeface="Verdana"/>
                  <a:ea typeface="+mn-ea"/>
                  <a:cs typeface="Arial" pitchFamily="34" charset="0"/>
                </a:rPr>
                <a:t>Automation Test Strategy</a:t>
              </a:r>
            </a:p>
          </p:txBody>
        </p:sp>
        <p:sp>
          <p:nvSpPr>
            <p:cNvPr id="164" name="Freeform 16">
              <a:extLst>
                <a:ext uri="{FF2B5EF4-FFF2-40B4-BE49-F238E27FC236}">
                  <a16:creationId xmlns:a16="http://schemas.microsoft.com/office/drawing/2014/main" id="{E5C15D27-160E-4CDE-AFCD-E49353823C60}"/>
                </a:ext>
              </a:extLst>
            </p:cNvPr>
            <p:cNvSpPr>
              <a:spLocks/>
            </p:cNvSpPr>
            <p:nvPr/>
          </p:nvSpPr>
          <p:spPr bwMode="auto">
            <a:xfrm>
              <a:off x="308163" y="1392514"/>
              <a:ext cx="2127697" cy="1476684"/>
            </a:xfrm>
            <a:custGeom>
              <a:avLst/>
              <a:gdLst>
                <a:gd name="T0" fmla="*/ 289 w 289"/>
                <a:gd name="T1" fmla="*/ 28 h 241"/>
                <a:gd name="T2" fmla="*/ 261 w 289"/>
                <a:gd name="T3" fmla="*/ 0 h 241"/>
                <a:gd name="T4" fmla="*/ 28 w 289"/>
                <a:gd name="T5" fmla="*/ 0 h 241"/>
                <a:gd name="T6" fmla="*/ 0 w 289"/>
                <a:gd name="T7" fmla="*/ 28 h 241"/>
                <a:gd name="T8" fmla="*/ 0 w 289"/>
                <a:gd name="T9" fmla="*/ 213 h 241"/>
                <a:gd name="T10" fmla="*/ 28 w 289"/>
                <a:gd name="T11" fmla="*/ 241 h 241"/>
                <a:gd name="T12" fmla="*/ 261 w 289"/>
                <a:gd name="T13" fmla="*/ 241 h 241"/>
                <a:gd name="T14" fmla="*/ 289 w 289"/>
                <a:gd name="T15" fmla="*/ 213 h 241"/>
                <a:gd name="T16" fmla="*/ 289 w 289"/>
                <a:gd name="T17" fmla="*/ 28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41">
                  <a:moveTo>
                    <a:pt x="289" y="28"/>
                  </a:moveTo>
                  <a:cubicBezTo>
                    <a:pt x="289" y="13"/>
                    <a:pt x="276" y="0"/>
                    <a:pt x="261" y="0"/>
                  </a:cubicBezTo>
                  <a:cubicBezTo>
                    <a:pt x="28" y="0"/>
                    <a:pt x="28" y="0"/>
                    <a:pt x="28" y="0"/>
                  </a:cubicBezTo>
                  <a:cubicBezTo>
                    <a:pt x="13" y="0"/>
                    <a:pt x="0" y="13"/>
                    <a:pt x="0" y="28"/>
                  </a:cubicBezTo>
                  <a:cubicBezTo>
                    <a:pt x="0" y="213"/>
                    <a:pt x="0" y="213"/>
                    <a:pt x="0" y="213"/>
                  </a:cubicBezTo>
                  <a:cubicBezTo>
                    <a:pt x="0" y="228"/>
                    <a:pt x="13" y="241"/>
                    <a:pt x="28" y="241"/>
                  </a:cubicBezTo>
                  <a:cubicBezTo>
                    <a:pt x="261" y="241"/>
                    <a:pt x="261" y="241"/>
                    <a:pt x="261" y="241"/>
                  </a:cubicBezTo>
                  <a:cubicBezTo>
                    <a:pt x="276" y="241"/>
                    <a:pt x="289" y="228"/>
                    <a:pt x="289" y="213"/>
                  </a:cubicBezTo>
                  <a:lnTo>
                    <a:pt x="289" y="28"/>
                  </a:lnTo>
                  <a:close/>
                </a:path>
              </a:pathLst>
            </a:custGeom>
            <a:solidFill>
              <a:schemeClr val="accent5">
                <a:lumMod val="75000"/>
              </a:schemeClr>
            </a:solidFill>
            <a:ln>
              <a:noFill/>
            </a:ln>
          </p:spPr>
          <p:style>
            <a:lnRef idx="1">
              <a:schemeClr val="accent2"/>
            </a:lnRef>
            <a:fillRef idx="3">
              <a:schemeClr val="accent2"/>
            </a:fillRef>
            <a:effectRef idx="2">
              <a:schemeClr val="accent2"/>
            </a:effectRef>
            <a:fontRef idx="minor">
              <a:schemeClr val="lt1"/>
            </a:fontRef>
          </p:style>
          <p:txBody>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800" i="0" u="none" strike="noStrike" kern="1200" cap="none" spc="0" normalizeH="0" baseline="0" noProof="0" dirty="0">
                <a:ln>
                  <a:noFill/>
                </a:ln>
                <a:solidFill>
                  <a:prstClr val="white"/>
                </a:solidFill>
                <a:effectLst/>
                <a:uLnTx/>
                <a:uFillTx/>
                <a:latin typeface="Verdana"/>
                <a:ea typeface="+mn-ea"/>
                <a:cs typeface="+mn-cs"/>
              </a:endParaRPr>
            </a:p>
          </p:txBody>
        </p:sp>
        <p:sp>
          <p:nvSpPr>
            <p:cNvPr id="165" name="Freeform 20">
              <a:extLst>
                <a:ext uri="{FF2B5EF4-FFF2-40B4-BE49-F238E27FC236}">
                  <a16:creationId xmlns:a16="http://schemas.microsoft.com/office/drawing/2014/main" id="{32C208F2-C9DD-40AD-8601-B93032F5C348}"/>
                </a:ext>
              </a:extLst>
            </p:cNvPr>
            <p:cNvSpPr>
              <a:spLocks/>
            </p:cNvSpPr>
            <p:nvPr/>
          </p:nvSpPr>
          <p:spPr bwMode="auto">
            <a:xfrm>
              <a:off x="308163" y="1849947"/>
              <a:ext cx="2133641" cy="4531053"/>
            </a:xfrm>
            <a:custGeom>
              <a:avLst/>
              <a:gdLst>
                <a:gd name="T0" fmla="*/ 292 w 297"/>
                <a:gd name="T1" fmla="*/ 0 h 630"/>
                <a:gd name="T2" fmla="*/ 292 w 297"/>
                <a:gd name="T3" fmla="*/ 0 h 630"/>
                <a:gd name="T4" fmla="*/ 232 w 297"/>
                <a:gd name="T5" fmla="*/ 0 h 630"/>
                <a:gd name="T6" fmla="*/ 150 w 297"/>
                <a:gd name="T7" fmla="*/ 80 h 630"/>
                <a:gd name="T8" fmla="*/ 68 w 297"/>
                <a:gd name="T9" fmla="*/ 0 h 630"/>
                <a:gd name="T10" fmla="*/ 4 w 297"/>
                <a:gd name="T11" fmla="*/ 0 h 630"/>
                <a:gd name="T12" fmla="*/ 4 w 297"/>
                <a:gd name="T13" fmla="*/ 0 h 630"/>
                <a:gd name="T14" fmla="*/ 0 w 297"/>
                <a:gd name="T15" fmla="*/ 0 h 630"/>
                <a:gd name="T16" fmla="*/ 0 w 297"/>
                <a:gd name="T17" fmla="*/ 602 h 630"/>
                <a:gd name="T18" fmla="*/ 28 w 297"/>
                <a:gd name="T19" fmla="*/ 630 h 630"/>
                <a:gd name="T20" fmla="*/ 269 w 297"/>
                <a:gd name="T21" fmla="*/ 630 h 630"/>
                <a:gd name="T22" fmla="*/ 297 w 297"/>
                <a:gd name="T23" fmla="*/ 602 h 630"/>
                <a:gd name="T24" fmla="*/ 297 w 297"/>
                <a:gd name="T25" fmla="*/ 0 h 630"/>
                <a:gd name="T26" fmla="*/ 292 w 297"/>
                <a:gd name="T27" fmla="*/ 0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7" h="630">
                  <a:moveTo>
                    <a:pt x="292" y="0"/>
                  </a:moveTo>
                  <a:cubicBezTo>
                    <a:pt x="292" y="0"/>
                    <a:pt x="292" y="0"/>
                    <a:pt x="292" y="0"/>
                  </a:cubicBezTo>
                  <a:cubicBezTo>
                    <a:pt x="232" y="0"/>
                    <a:pt x="232" y="0"/>
                    <a:pt x="232" y="0"/>
                  </a:cubicBezTo>
                  <a:cubicBezTo>
                    <a:pt x="231" y="44"/>
                    <a:pt x="195" y="80"/>
                    <a:pt x="150" y="80"/>
                  </a:cubicBezTo>
                  <a:cubicBezTo>
                    <a:pt x="105" y="80"/>
                    <a:pt x="69" y="44"/>
                    <a:pt x="68" y="0"/>
                  </a:cubicBezTo>
                  <a:cubicBezTo>
                    <a:pt x="4" y="0"/>
                    <a:pt x="4" y="0"/>
                    <a:pt x="4" y="0"/>
                  </a:cubicBezTo>
                  <a:cubicBezTo>
                    <a:pt x="4" y="0"/>
                    <a:pt x="4" y="0"/>
                    <a:pt x="4" y="0"/>
                  </a:cubicBezTo>
                  <a:cubicBezTo>
                    <a:pt x="0" y="0"/>
                    <a:pt x="0" y="0"/>
                    <a:pt x="0" y="0"/>
                  </a:cubicBezTo>
                  <a:cubicBezTo>
                    <a:pt x="0" y="602"/>
                    <a:pt x="0" y="602"/>
                    <a:pt x="0" y="602"/>
                  </a:cubicBezTo>
                  <a:cubicBezTo>
                    <a:pt x="0" y="618"/>
                    <a:pt x="13" y="630"/>
                    <a:pt x="28" y="630"/>
                  </a:cubicBezTo>
                  <a:cubicBezTo>
                    <a:pt x="269" y="630"/>
                    <a:pt x="269" y="630"/>
                    <a:pt x="269" y="630"/>
                  </a:cubicBezTo>
                  <a:cubicBezTo>
                    <a:pt x="284" y="630"/>
                    <a:pt x="297" y="618"/>
                    <a:pt x="297" y="602"/>
                  </a:cubicBezTo>
                  <a:cubicBezTo>
                    <a:pt x="297" y="0"/>
                    <a:pt x="297" y="0"/>
                    <a:pt x="297" y="0"/>
                  </a:cubicBezTo>
                  <a:lnTo>
                    <a:pt x="292" y="0"/>
                  </a:lnTo>
                  <a:close/>
                </a:path>
              </a:pathLst>
            </a:custGeom>
            <a:gradFill flip="none" rotWithShape="1">
              <a:gsLst>
                <a:gs pos="0">
                  <a:schemeClr val="bg1">
                    <a:lumMod val="95000"/>
                  </a:schemeClr>
                </a:gs>
                <a:gs pos="100000">
                  <a:schemeClr val="bg1">
                    <a:lumMod val="85000"/>
                  </a:schemeClr>
                </a:gs>
              </a:gsLst>
              <a:lin ang="0" scaled="1"/>
              <a:tileRect/>
            </a:gradFill>
            <a:ln>
              <a:noFill/>
            </a:ln>
            <a:effectLst/>
          </p:spPr>
          <p:txBody>
            <a:bodyPr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fr-FR" sz="900" i="0" u="none" strike="noStrike" kern="1200" cap="none" spc="0" normalizeH="0" baseline="0" noProof="0" dirty="0">
                <a:ln>
                  <a:noFill/>
                </a:ln>
                <a:solidFill>
                  <a:srgbClr val="263147"/>
                </a:solidFill>
                <a:effectLst/>
                <a:uLnTx/>
                <a:uFillTx/>
                <a:latin typeface="Verdana"/>
                <a:ea typeface="+mn-ea"/>
                <a:cs typeface="Arial" pitchFamily="34" charset="0"/>
              </a:endParaRPr>
            </a:p>
          </p:txBody>
        </p:sp>
        <p:sp>
          <p:nvSpPr>
            <p:cNvPr id="166" name="Rectangle 165">
              <a:extLst>
                <a:ext uri="{FF2B5EF4-FFF2-40B4-BE49-F238E27FC236}">
                  <a16:creationId xmlns:a16="http://schemas.microsoft.com/office/drawing/2014/main" id="{CD56E982-B842-4DBE-8683-2E1F6EAE32F0}"/>
                </a:ext>
              </a:extLst>
            </p:cNvPr>
            <p:cNvSpPr/>
            <p:nvPr/>
          </p:nvSpPr>
          <p:spPr>
            <a:xfrm>
              <a:off x="954932" y="1452504"/>
              <a:ext cx="857620" cy="254850"/>
            </a:xfrm>
            <a:prstGeom prst="rect">
              <a:avLst/>
            </a:prstGeom>
          </p:spPr>
          <p:txBody>
            <a:bodyPr wrap="none">
              <a:spAutoFit/>
            </a:bodyPr>
            <a:lstStyle/>
            <a:p>
              <a:pPr marL="0" marR="0" lvl="0" indent="0" algn="ctr" defTabSz="957263"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ysClr val="window" lastClr="FFFFFF"/>
                  </a:solidFill>
                  <a:effectLst/>
                  <a:uLnTx/>
                  <a:uFillTx/>
                  <a:latin typeface="Verdana"/>
                  <a:ea typeface="+mn-ea"/>
                  <a:cs typeface="Arial" pitchFamily="34" charset="0"/>
                </a:rPr>
                <a:t>Planning</a:t>
              </a:r>
            </a:p>
          </p:txBody>
        </p:sp>
        <p:grpSp>
          <p:nvGrpSpPr>
            <p:cNvPr id="167" name="Group 28">
              <a:extLst>
                <a:ext uri="{FF2B5EF4-FFF2-40B4-BE49-F238E27FC236}">
                  <a16:creationId xmlns:a16="http://schemas.microsoft.com/office/drawing/2014/main" id="{7995001D-BBFE-446B-86EA-0B7D3FA6010D}"/>
                </a:ext>
              </a:extLst>
            </p:cNvPr>
            <p:cNvGrpSpPr>
              <a:grpSpLocks/>
            </p:cNvGrpSpPr>
            <p:nvPr/>
          </p:nvGrpSpPr>
          <p:grpSpPr bwMode="auto">
            <a:xfrm>
              <a:off x="1054531" y="1759207"/>
              <a:ext cx="579672" cy="412943"/>
              <a:chOff x="6695382" y="3010693"/>
              <a:chExt cx="972171" cy="692233"/>
            </a:xfrm>
          </p:grpSpPr>
          <p:grpSp>
            <p:nvGrpSpPr>
              <p:cNvPr id="168" name="Group 55">
                <a:extLst>
                  <a:ext uri="{FF2B5EF4-FFF2-40B4-BE49-F238E27FC236}">
                    <a16:creationId xmlns:a16="http://schemas.microsoft.com/office/drawing/2014/main" id="{668210A3-99EF-4845-AD7E-187BAE6FEFC0}"/>
                  </a:ext>
                </a:extLst>
              </p:cNvPr>
              <p:cNvGrpSpPr>
                <a:grpSpLocks/>
              </p:cNvGrpSpPr>
              <p:nvPr/>
            </p:nvGrpSpPr>
            <p:grpSpPr bwMode="auto">
              <a:xfrm>
                <a:off x="6695382" y="3010693"/>
                <a:ext cx="972171" cy="514630"/>
                <a:chOff x="6481950" y="2954499"/>
                <a:chExt cx="1378245" cy="729590"/>
              </a:xfrm>
            </p:grpSpPr>
            <p:sp>
              <p:nvSpPr>
                <p:cNvPr id="173" name="Freeform 778">
                  <a:extLst>
                    <a:ext uri="{FF2B5EF4-FFF2-40B4-BE49-F238E27FC236}">
                      <a16:creationId xmlns:a16="http://schemas.microsoft.com/office/drawing/2014/main" id="{EB5FA15B-F807-4AEE-968A-8F9B3B6BFECC}"/>
                    </a:ext>
                  </a:extLst>
                </p:cNvPr>
                <p:cNvSpPr>
                  <a:spLocks/>
                </p:cNvSpPr>
                <p:nvPr/>
              </p:nvSpPr>
              <p:spPr bwMode="auto">
                <a:xfrm>
                  <a:off x="7075473" y="2954499"/>
                  <a:ext cx="374437" cy="498540"/>
                </a:xfrm>
                <a:custGeom>
                  <a:avLst/>
                  <a:gdLst/>
                  <a:ahLst/>
                  <a:cxnLst>
                    <a:cxn ang="0">
                      <a:pos x="47" y="119"/>
                    </a:cxn>
                    <a:cxn ang="0">
                      <a:pos x="39" y="153"/>
                    </a:cxn>
                    <a:cxn ang="0">
                      <a:pos x="99" y="110"/>
                    </a:cxn>
                    <a:cxn ang="0">
                      <a:pos x="120" y="60"/>
                    </a:cxn>
                    <a:cxn ang="0">
                      <a:pos x="60" y="0"/>
                    </a:cxn>
                    <a:cxn ang="0">
                      <a:pos x="0" y="60"/>
                    </a:cxn>
                    <a:cxn ang="0">
                      <a:pos x="28" y="111"/>
                    </a:cxn>
                  </a:cxnLst>
                  <a:rect l="0" t="0" r="r" b="b"/>
                  <a:pathLst>
                    <a:path w="120" h="153">
                      <a:moveTo>
                        <a:pt x="47" y="119"/>
                      </a:moveTo>
                      <a:cubicBezTo>
                        <a:pt x="39" y="153"/>
                        <a:pt x="39" y="153"/>
                        <a:pt x="39" y="153"/>
                      </a:cubicBezTo>
                      <a:cubicBezTo>
                        <a:pt x="39" y="153"/>
                        <a:pt x="85" y="124"/>
                        <a:pt x="99" y="110"/>
                      </a:cubicBezTo>
                      <a:cubicBezTo>
                        <a:pt x="108" y="100"/>
                        <a:pt x="120" y="87"/>
                        <a:pt x="120" y="60"/>
                      </a:cubicBezTo>
                      <a:cubicBezTo>
                        <a:pt x="120" y="27"/>
                        <a:pt x="93" y="0"/>
                        <a:pt x="60" y="0"/>
                      </a:cubicBezTo>
                      <a:cubicBezTo>
                        <a:pt x="27" y="0"/>
                        <a:pt x="0" y="27"/>
                        <a:pt x="0" y="60"/>
                      </a:cubicBezTo>
                      <a:cubicBezTo>
                        <a:pt x="0" y="82"/>
                        <a:pt x="11" y="100"/>
                        <a:pt x="28" y="111"/>
                      </a:cubicBezTo>
                    </a:path>
                  </a:pathLst>
                </a:custGeom>
                <a:noFill/>
                <a:ln w="12700" cap="rnd">
                  <a:solidFill>
                    <a:sysClr val="window" lastClr="FFFFFF"/>
                  </a:solidFill>
                  <a:prstDash val="solid"/>
                  <a:round/>
                  <a:headEnd/>
                  <a:tailEnd/>
                </a:ln>
              </p:spPr>
              <p:txBody>
                <a:bodyPr lIns="83969" tIns="41985" rIns="83969" bIns="41985"/>
                <a:lstStyle/>
                <a:p>
                  <a:pPr marL="0" marR="0" lvl="0" indent="0" algn="l" defTabSz="957263"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dirty="0">
                    <a:ln>
                      <a:noFill/>
                    </a:ln>
                    <a:solidFill>
                      <a:sysClr val="windowText" lastClr="000000"/>
                    </a:solidFill>
                    <a:effectLst/>
                    <a:uLnTx/>
                    <a:uFillTx/>
                    <a:latin typeface="Verdana"/>
                    <a:ea typeface="+mn-ea"/>
                    <a:cs typeface="Arial" charset="0"/>
                  </a:endParaRPr>
                </a:p>
              </p:txBody>
            </p:sp>
            <p:sp>
              <p:nvSpPr>
                <p:cNvPr id="174" name="Freeform 778">
                  <a:extLst>
                    <a:ext uri="{FF2B5EF4-FFF2-40B4-BE49-F238E27FC236}">
                      <a16:creationId xmlns:a16="http://schemas.microsoft.com/office/drawing/2014/main" id="{1A4CFD61-3C7A-4450-B46F-F9D36AD6E9FC}"/>
                    </a:ext>
                  </a:extLst>
                </p:cNvPr>
                <p:cNvSpPr>
                  <a:spLocks/>
                </p:cNvSpPr>
                <p:nvPr/>
              </p:nvSpPr>
              <p:spPr bwMode="auto">
                <a:xfrm>
                  <a:off x="7489743" y="3170403"/>
                  <a:ext cx="370452" cy="498538"/>
                </a:xfrm>
                <a:custGeom>
                  <a:avLst/>
                  <a:gdLst/>
                  <a:ahLst/>
                  <a:cxnLst>
                    <a:cxn ang="0">
                      <a:pos x="47" y="119"/>
                    </a:cxn>
                    <a:cxn ang="0">
                      <a:pos x="39" y="153"/>
                    </a:cxn>
                    <a:cxn ang="0">
                      <a:pos x="99" y="110"/>
                    </a:cxn>
                    <a:cxn ang="0">
                      <a:pos x="120" y="60"/>
                    </a:cxn>
                    <a:cxn ang="0">
                      <a:pos x="60" y="0"/>
                    </a:cxn>
                    <a:cxn ang="0">
                      <a:pos x="0" y="60"/>
                    </a:cxn>
                    <a:cxn ang="0">
                      <a:pos x="28" y="111"/>
                    </a:cxn>
                  </a:cxnLst>
                  <a:rect l="0" t="0" r="r" b="b"/>
                  <a:pathLst>
                    <a:path w="120" h="153">
                      <a:moveTo>
                        <a:pt x="47" y="119"/>
                      </a:moveTo>
                      <a:cubicBezTo>
                        <a:pt x="39" y="153"/>
                        <a:pt x="39" y="153"/>
                        <a:pt x="39" y="153"/>
                      </a:cubicBezTo>
                      <a:cubicBezTo>
                        <a:pt x="39" y="153"/>
                        <a:pt x="85" y="124"/>
                        <a:pt x="99" y="110"/>
                      </a:cubicBezTo>
                      <a:cubicBezTo>
                        <a:pt x="108" y="100"/>
                        <a:pt x="120" y="87"/>
                        <a:pt x="120" y="60"/>
                      </a:cubicBezTo>
                      <a:cubicBezTo>
                        <a:pt x="120" y="27"/>
                        <a:pt x="93" y="0"/>
                        <a:pt x="60" y="0"/>
                      </a:cubicBezTo>
                      <a:cubicBezTo>
                        <a:pt x="27" y="0"/>
                        <a:pt x="0" y="27"/>
                        <a:pt x="0" y="60"/>
                      </a:cubicBezTo>
                      <a:cubicBezTo>
                        <a:pt x="0" y="82"/>
                        <a:pt x="11" y="100"/>
                        <a:pt x="28" y="111"/>
                      </a:cubicBezTo>
                    </a:path>
                  </a:pathLst>
                </a:custGeom>
                <a:noFill/>
                <a:ln w="12700" cap="rnd">
                  <a:solidFill>
                    <a:sysClr val="window" lastClr="FFFFFF"/>
                  </a:solidFill>
                  <a:prstDash val="solid"/>
                  <a:round/>
                  <a:headEnd/>
                  <a:tailEnd/>
                </a:ln>
              </p:spPr>
              <p:txBody>
                <a:bodyPr lIns="83969" tIns="41985" rIns="83969" bIns="41985"/>
                <a:lstStyle/>
                <a:p>
                  <a:pPr marL="0" marR="0" lvl="0" indent="0" algn="l" defTabSz="957263"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dirty="0">
                    <a:ln>
                      <a:noFill/>
                    </a:ln>
                    <a:solidFill>
                      <a:sysClr val="windowText" lastClr="000000"/>
                    </a:solidFill>
                    <a:effectLst/>
                    <a:uLnTx/>
                    <a:uFillTx/>
                    <a:latin typeface="Verdana"/>
                    <a:ea typeface="+mn-ea"/>
                    <a:cs typeface="Arial" charset="0"/>
                  </a:endParaRPr>
                </a:p>
              </p:txBody>
            </p:sp>
            <p:sp>
              <p:nvSpPr>
                <p:cNvPr id="175" name="Freeform 778">
                  <a:extLst>
                    <a:ext uri="{FF2B5EF4-FFF2-40B4-BE49-F238E27FC236}">
                      <a16:creationId xmlns:a16="http://schemas.microsoft.com/office/drawing/2014/main" id="{52B00604-1AC9-4E06-AE29-B5AFA74C7B1F}"/>
                    </a:ext>
                  </a:extLst>
                </p:cNvPr>
                <p:cNvSpPr>
                  <a:spLocks/>
                </p:cNvSpPr>
                <p:nvPr/>
              </p:nvSpPr>
              <p:spPr bwMode="auto">
                <a:xfrm flipH="1">
                  <a:off x="6481950" y="3190029"/>
                  <a:ext cx="370454" cy="498540"/>
                </a:xfrm>
                <a:custGeom>
                  <a:avLst/>
                  <a:gdLst/>
                  <a:ahLst/>
                  <a:cxnLst>
                    <a:cxn ang="0">
                      <a:pos x="47" y="119"/>
                    </a:cxn>
                    <a:cxn ang="0">
                      <a:pos x="39" y="153"/>
                    </a:cxn>
                    <a:cxn ang="0">
                      <a:pos x="99" y="110"/>
                    </a:cxn>
                    <a:cxn ang="0">
                      <a:pos x="120" y="60"/>
                    </a:cxn>
                    <a:cxn ang="0">
                      <a:pos x="60" y="0"/>
                    </a:cxn>
                    <a:cxn ang="0">
                      <a:pos x="0" y="60"/>
                    </a:cxn>
                    <a:cxn ang="0">
                      <a:pos x="28" y="111"/>
                    </a:cxn>
                  </a:cxnLst>
                  <a:rect l="0" t="0" r="r" b="b"/>
                  <a:pathLst>
                    <a:path w="120" h="153">
                      <a:moveTo>
                        <a:pt x="47" y="119"/>
                      </a:moveTo>
                      <a:cubicBezTo>
                        <a:pt x="39" y="153"/>
                        <a:pt x="39" y="153"/>
                        <a:pt x="39" y="153"/>
                      </a:cubicBezTo>
                      <a:cubicBezTo>
                        <a:pt x="39" y="153"/>
                        <a:pt x="85" y="124"/>
                        <a:pt x="99" y="110"/>
                      </a:cubicBezTo>
                      <a:cubicBezTo>
                        <a:pt x="108" y="100"/>
                        <a:pt x="120" y="87"/>
                        <a:pt x="120" y="60"/>
                      </a:cubicBezTo>
                      <a:cubicBezTo>
                        <a:pt x="120" y="27"/>
                        <a:pt x="93" y="0"/>
                        <a:pt x="60" y="0"/>
                      </a:cubicBezTo>
                      <a:cubicBezTo>
                        <a:pt x="27" y="0"/>
                        <a:pt x="0" y="27"/>
                        <a:pt x="0" y="60"/>
                      </a:cubicBezTo>
                      <a:cubicBezTo>
                        <a:pt x="0" y="82"/>
                        <a:pt x="11" y="100"/>
                        <a:pt x="28" y="111"/>
                      </a:cubicBezTo>
                    </a:path>
                  </a:pathLst>
                </a:custGeom>
                <a:noFill/>
                <a:ln w="12700" cap="rnd">
                  <a:solidFill>
                    <a:sysClr val="window" lastClr="FFFFFF"/>
                  </a:solidFill>
                  <a:prstDash val="solid"/>
                  <a:round/>
                  <a:headEnd/>
                  <a:tailEnd/>
                </a:ln>
              </p:spPr>
              <p:txBody>
                <a:bodyPr lIns="83969" tIns="41985" rIns="83969" bIns="41985"/>
                <a:lstStyle/>
                <a:p>
                  <a:pPr marL="0" marR="0" lvl="0" indent="0" algn="l" defTabSz="957263"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dirty="0">
                    <a:ln>
                      <a:noFill/>
                    </a:ln>
                    <a:solidFill>
                      <a:sysClr val="windowText" lastClr="000000"/>
                    </a:solidFill>
                    <a:effectLst/>
                    <a:uLnTx/>
                    <a:uFillTx/>
                    <a:latin typeface="Verdana"/>
                    <a:ea typeface="+mn-ea"/>
                    <a:cs typeface="Arial" charset="0"/>
                  </a:endParaRPr>
                </a:p>
              </p:txBody>
            </p:sp>
          </p:grpSp>
          <p:grpSp>
            <p:nvGrpSpPr>
              <p:cNvPr id="169" name="Groupe 597">
                <a:extLst>
                  <a:ext uri="{FF2B5EF4-FFF2-40B4-BE49-F238E27FC236}">
                    <a16:creationId xmlns:a16="http://schemas.microsoft.com/office/drawing/2014/main" id="{D555CCE5-FCFA-41DD-B321-05BDA5B637B1}"/>
                  </a:ext>
                </a:extLst>
              </p:cNvPr>
              <p:cNvGrpSpPr>
                <a:grpSpLocks/>
              </p:cNvGrpSpPr>
              <p:nvPr/>
            </p:nvGrpSpPr>
            <p:grpSpPr bwMode="auto">
              <a:xfrm>
                <a:off x="6881402" y="3417131"/>
                <a:ext cx="591286" cy="285795"/>
                <a:chOff x="4376714" y="2104827"/>
                <a:chExt cx="376238" cy="171450"/>
              </a:xfrm>
            </p:grpSpPr>
            <p:sp>
              <p:nvSpPr>
                <p:cNvPr id="170" name="Freeform 760">
                  <a:extLst>
                    <a:ext uri="{FF2B5EF4-FFF2-40B4-BE49-F238E27FC236}">
                      <a16:creationId xmlns:a16="http://schemas.microsoft.com/office/drawing/2014/main" id="{BBD61894-C9DB-4697-9D57-8B90B5C780EA}"/>
                    </a:ext>
                  </a:extLst>
                </p:cNvPr>
                <p:cNvSpPr>
                  <a:spLocks/>
                </p:cNvSpPr>
                <p:nvPr/>
              </p:nvSpPr>
              <p:spPr bwMode="auto">
                <a:xfrm>
                  <a:off x="4376347" y="2105185"/>
                  <a:ext cx="125150" cy="171092"/>
                </a:xfrm>
                <a:custGeom>
                  <a:avLst/>
                  <a:gdLst/>
                  <a:ahLst/>
                  <a:cxnLst>
                    <a:cxn ang="0">
                      <a:pos x="79" y="108"/>
                    </a:cxn>
                    <a:cxn ang="0">
                      <a:pos x="79" y="108"/>
                    </a:cxn>
                    <a:cxn ang="0">
                      <a:pos x="78" y="96"/>
                    </a:cxn>
                    <a:cxn ang="0">
                      <a:pos x="77" y="86"/>
                    </a:cxn>
                    <a:cxn ang="0">
                      <a:pos x="76" y="76"/>
                    </a:cxn>
                    <a:cxn ang="0">
                      <a:pos x="72" y="67"/>
                    </a:cxn>
                    <a:cxn ang="0">
                      <a:pos x="68" y="59"/>
                    </a:cxn>
                    <a:cxn ang="0">
                      <a:pos x="63" y="53"/>
                    </a:cxn>
                    <a:cxn ang="0">
                      <a:pos x="57" y="49"/>
                    </a:cxn>
                    <a:cxn ang="0">
                      <a:pos x="48" y="45"/>
                    </a:cxn>
                    <a:cxn ang="0">
                      <a:pos x="48" y="45"/>
                    </a:cxn>
                    <a:cxn ang="0">
                      <a:pos x="52" y="42"/>
                    </a:cxn>
                    <a:cxn ang="0">
                      <a:pos x="55" y="37"/>
                    </a:cxn>
                    <a:cxn ang="0">
                      <a:pos x="58" y="30"/>
                    </a:cxn>
                    <a:cxn ang="0">
                      <a:pos x="59" y="24"/>
                    </a:cxn>
                    <a:cxn ang="0">
                      <a:pos x="59" y="24"/>
                    </a:cxn>
                    <a:cxn ang="0">
                      <a:pos x="59" y="19"/>
                    </a:cxn>
                    <a:cxn ang="0">
                      <a:pos x="58" y="14"/>
                    </a:cxn>
                    <a:cxn ang="0">
                      <a:pos x="55" y="10"/>
                    </a:cxn>
                    <a:cxn ang="0">
                      <a:pos x="53" y="6"/>
                    </a:cxn>
                    <a:cxn ang="0">
                      <a:pos x="50" y="4"/>
                    </a:cxn>
                    <a:cxn ang="0">
                      <a:pos x="48" y="1"/>
                    </a:cxn>
                    <a:cxn ang="0">
                      <a:pos x="44" y="0"/>
                    </a:cxn>
                    <a:cxn ang="0">
                      <a:pos x="40" y="0"/>
                    </a:cxn>
                    <a:cxn ang="0">
                      <a:pos x="40" y="0"/>
                    </a:cxn>
                    <a:cxn ang="0">
                      <a:pos x="35" y="0"/>
                    </a:cxn>
                    <a:cxn ang="0">
                      <a:pos x="33" y="1"/>
                    </a:cxn>
                    <a:cxn ang="0">
                      <a:pos x="29" y="4"/>
                    </a:cxn>
                    <a:cxn ang="0">
                      <a:pos x="26" y="6"/>
                    </a:cxn>
                    <a:cxn ang="0">
                      <a:pos x="24" y="10"/>
                    </a:cxn>
                    <a:cxn ang="0">
                      <a:pos x="21" y="14"/>
                    </a:cxn>
                    <a:cxn ang="0">
                      <a:pos x="20" y="19"/>
                    </a:cxn>
                    <a:cxn ang="0">
                      <a:pos x="20" y="24"/>
                    </a:cxn>
                    <a:cxn ang="0">
                      <a:pos x="20" y="24"/>
                    </a:cxn>
                    <a:cxn ang="0">
                      <a:pos x="21" y="30"/>
                    </a:cxn>
                    <a:cxn ang="0">
                      <a:pos x="24" y="37"/>
                    </a:cxn>
                    <a:cxn ang="0">
                      <a:pos x="27" y="42"/>
                    </a:cxn>
                    <a:cxn ang="0">
                      <a:pos x="31" y="45"/>
                    </a:cxn>
                    <a:cxn ang="0">
                      <a:pos x="31" y="45"/>
                    </a:cxn>
                    <a:cxn ang="0">
                      <a:pos x="22" y="49"/>
                    </a:cxn>
                    <a:cxn ang="0">
                      <a:pos x="16" y="53"/>
                    </a:cxn>
                    <a:cxn ang="0">
                      <a:pos x="11" y="59"/>
                    </a:cxn>
                    <a:cxn ang="0">
                      <a:pos x="7" y="67"/>
                    </a:cxn>
                    <a:cxn ang="0">
                      <a:pos x="3" y="76"/>
                    </a:cxn>
                    <a:cxn ang="0">
                      <a:pos x="2" y="86"/>
                    </a:cxn>
                    <a:cxn ang="0">
                      <a:pos x="1" y="96"/>
                    </a:cxn>
                    <a:cxn ang="0">
                      <a:pos x="0" y="108"/>
                    </a:cxn>
                  </a:cxnLst>
                  <a:rect l="0" t="0" r="r" b="b"/>
                  <a:pathLst>
                    <a:path w="79" h="108">
                      <a:moveTo>
                        <a:pt x="79" y="108"/>
                      </a:moveTo>
                      <a:lnTo>
                        <a:pt x="79" y="108"/>
                      </a:lnTo>
                      <a:lnTo>
                        <a:pt x="78" y="96"/>
                      </a:lnTo>
                      <a:lnTo>
                        <a:pt x="77" y="86"/>
                      </a:lnTo>
                      <a:lnTo>
                        <a:pt x="76" y="76"/>
                      </a:lnTo>
                      <a:lnTo>
                        <a:pt x="72" y="67"/>
                      </a:lnTo>
                      <a:lnTo>
                        <a:pt x="68" y="59"/>
                      </a:lnTo>
                      <a:lnTo>
                        <a:pt x="63" y="53"/>
                      </a:lnTo>
                      <a:lnTo>
                        <a:pt x="57" y="49"/>
                      </a:lnTo>
                      <a:lnTo>
                        <a:pt x="48" y="45"/>
                      </a:lnTo>
                      <a:lnTo>
                        <a:pt x="48" y="45"/>
                      </a:lnTo>
                      <a:lnTo>
                        <a:pt x="52" y="42"/>
                      </a:lnTo>
                      <a:lnTo>
                        <a:pt x="55" y="37"/>
                      </a:lnTo>
                      <a:lnTo>
                        <a:pt x="58" y="30"/>
                      </a:lnTo>
                      <a:lnTo>
                        <a:pt x="59" y="24"/>
                      </a:lnTo>
                      <a:lnTo>
                        <a:pt x="59" y="24"/>
                      </a:lnTo>
                      <a:lnTo>
                        <a:pt x="59" y="19"/>
                      </a:lnTo>
                      <a:lnTo>
                        <a:pt x="58" y="14"/>
                      </a:lnTo>
                      <a:lnTo>
                        <a:pt x="55" y="10"/>
                      </a:lnTo>
                      <a:lnTo>
                        <a:pt x="53" y="6"/>
                      </a:lnTo>
                      <a:lnTo>
                        <a:pt x="50" y="4"/>
                      </a:lnTo>
                      <a:lnTo>
                        <a:pt x="48" y="1"/>
                      </a:lnTo>
                      <a:lnTo>
                        <a:pt x="44" y="0"/>
                      </a:lnTo>
                      <a:lnTo>
                        <a:pt x="40" y="0"/>
                      </a:lnTo>
                      <a:lnTo>
                        <a:pt x="40" y="0"/>
                      </a:lnTo>
                      <a:lnTo>
                        <a:pt x="35" y="0"/>
                      </a:lnTo>
                      <a:lnTo>
                        <a:pt x="33" y="1"/>
                      </a:lnTo>
                      <a:lnTo>
                        <a:pt x="29" y="4"/>
                      </a:lnTo>
                      <a:lnTo>
                        <a:pt x="26" y="6"/>
                      </a:lnTo>
                      <a:lnTo>
                        <a:pt x="24" y="10"/>
                      </a:lnTo>
                      <a:lnTo>
                        <a:pt x="21" y="14"/>
                      </a:lnTo>
                      <a:lnTo>
                        <a:pt x="20" y="19"/>
                      </a:lnTo>
                      <a:lnTo>
                        <a:pt x="20" y="24"/>
                      </a:lnTo>
                      <a:lnTo>
                        <a:pt x="20" y="24"/>
                      </a:lnTo>
                      <a:lnTo>
                        <a:pt x="21" y="30"/>
                      </a:lnTo>
                      <a:lnTo>
                        <a:pt x="24" y="37"/>
                      </a:lnTo>
                      <a:lnTo>
                        <a:pt x="27" y="42"/>
                      </a:lnTo>
                      <a:lnTo>
                        <a:pt x="31" y="45"/>
                      </a:lnTo>
                      <a:lnTo>
                        <a:pt x="31" y="45"/>
                      </a:lnTo>
                      <a:lnTo>
                        <a:pt x="22" y="49"/>
                      </a:lnTo>
                      <a:lnTo>
                        <a:pt x="16" y="53"/>
                      </a:lnTo>
                      <a:lnTo>
                        <a:pt x="11" y="59"/>
                      </a:lnTo>
                      <a:lnTo>
                        <a:pt x="7" y="67"/>
                      </a:lnTo>
                      <a:lnTo>
                        <a:pt x="3" y="76"/>
                      </a:lnTo>
                      <a:lnTo>
                        <a:pt x="2" y="86"/>
                      </a:lnTo>
                      <a:lnTo>
                        <a:pt x="1" y="96"/>
                      </a:lnTo>
                      <a:lnTo>
                        <a:pt x="0" y="108"/>
                      </a:lnTo>
                    </a:path>
                  </a:pathLst>
                </a:custGeom>
                <a:noFill/>
                <a:ln w="12700">
                  <a:solidFill>
                    <a:sysClr val="window" lastClr="FFFFFF"/>
                  </a:solidFill>
                  <a:prstDash val="solid"/>
                  <a:round/>
                  <a:headEnd/>
                  <a:tailEnd/>
                </a:ln>
              </p:spPr>
              <p:txBody>
                <a:bodyPr/>
                <a:lstStyle/>
                <a:p>
                  <a:pPr marL="0" marR="0" lvl="0" indent="0" algn="l" defTabSz="957263"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dirty="0">
                    <a:ln>
                      <a:noFill/>
                    </a:ln>
                    <a:solidFill>
                      <a:sysClr val="windowText" lastClr="000000"/>
                    </a:solidFill>
                    <a:effectLst/>
                    <a:uLnTx/>
                    <a:uFillTx/>
                    <a:latin typeface="Verdana"/>
                    <a:ea typeface="+mn-ea"/>
                    <a:cs typeface="Arial" charset="0"/>
                  </a:endParaRPr>
                </a:p>
              </p:txBody>
            </p:sp>
            <p:sp>
              <p:nvSpPr>
                <p:cNvPr id="171" name="Freeform 761">
                  <a:extLst>
                    <a:ext uri="{FF2B5EF4-FFF2-40B4-BE49-F238E27FC236}">
                      <a16:creationId xmlns:a16="http://schemas.microsoft.com/office/drawing/2014/main" id="{7E359C7B-2E17-4683-BD19-180B1F51EDDE}"/>
                    </a:ext>
                  </a:extLst>
                </p:cNvPr>
                <p:cNvSpPr>
                  <a:spLocks/>
                </p:cNvSpPr>
                <p:nvPr/>
              </p:nvSpPr>
              <p:spPr bwMode="auto">
                <a:xfrm>
                  <a:off x="4501496" y="2105185"/>
                  <a:ext cx="126938" cy="171092"/>
                </a:xfrm>
                <a:custGeom>
                  <a:avLst/>
                  <a:gdLst/>
                  <a:ahLst/>
                  <a:cxnLst>
                    <a:cxn ang="0">
                      <a:pos x="79" y="108"/>
                    </a:cxn>
                    <a:cxn ang="0">
                      <a:pos x="79" y="108"/>
                    </a:cxn>
                    <a:cxn ang="0">
                      <a:pos x="79" y="96"/>
                    </a:cxn>
                    <a:cxn ang="0">
                      <a:pos x="78" y="86"/>
                    </a:cxn>
                    <a:cxn ang="0">
                      <a:pos x="75" y="76"/>
                    </a:cxn>
                    <a:cxn ang="0">
                      <a:pos x="73" y="67"/>
                    </a:cxn>
                    <a:cxn ang="0">
                      <a:pos x="68" y="59"/>
                    </a:cxn>
                    <a:cxn ang="0">
                      <a:pos x="62" y="53"/>
                    </a:cxn>
                    <a:cxn ang="0">
                      <a:pos x="56" y="49"/>
                    </a:cxn>
                    <a:cxn ang="0">
                      <a:pos x="49" y="45"/>
                    </a:cxn>
                    <a:cxn ang="0">
                      <a:pos x="49" y="45"/>
                    </a:cxn>
                    <a:cxn ang="0">
                      <a:pos x="52" y="42"/>
                    </a:cxn>
                    <a:cxn ang="0">
                      <a:pos x="55" y="37"/>
                    </a:cxn>
                    <a:cxn ang="0">
                      <a:pos x="57" y="30"/>
                    </a:cxn>
                    <a:cxn ang="0">
                      <a:pos x="59" y="24"/>
                    </a:cxn>
                    <a:cxn ang="0">
                      <a:pos x="59" y="24"/>
                    </a:cxn>
                    <a:cxn ang="0">
                      <a:pos x="59" y="19"/>
                    </a:cxn>
                    <a:cxn ang="0">
                      <a:pos x="57" y="14"/>
                    </a:cxn>
                    <a:cxn ang="0">
                      <a:pos x="56" y="10"/>
                    </a:cxn>
                    <a:cxn ang="0">
                      <a:pos x="54" y="6"/>
                    </a:cxn>
                    <a:cxn ang="0">
                      <a:pos x="50" y="4"/>
                    </a:cxn>
                    <a:cxn ang="0">
                      <a:pos x="47" y="1"/>
                    </a:cxn>
                    <a:cxn ang="0">
                      <a:pos x="43" y="0"/>
                    </a:cxn>
                    <a:cxn ang="0">
                      <a:pos x="40" y="0"/>
                    </a:cxn>
                    <a:cxn ang="0">
                      <a:pos x="40" y="0"/>
                    </a:cxn>
                    <a:cxn ang="0">
                      <a:pos x="36" y="0"/>
                    </a:cxn>
                    <a:cxn ang="0">
                      <a:pos x="32" y="1"/>
                    </a:cxn>
                    <a:cxn ang="0">
                      <a:pos x="28" y="4"/>
                    </a:cxn>
                    <a:cxn ang="0">
                      <a:pos x="26" y="6"/>
                    </a:cxn>
                    <a:cxn ang="0">
                      <a:pos x="23" y="10"/>
                    </a:cxn>
                    <a:cxn ang="0">
                      <a:pos x="22" y="14"/>
                    </a:cxn>
                    <a:cxn ang="0">
                      <a:pos x="21" y="19"/>
                    </a:cxn>
                    <a:cxn ang="0">
                      <a:pos x="19" y="24"/>
                    </a:cxn>
                    <a:cxn ang="0">
                      <a:pos x="19" y="24"/>
                    </a:cxn>
                    <a:cxn ang="0">
                      <a:pos x="21" y="30"/>
                    </a:cxn>
                    <a:cxn ang="0">
                      <a:pos x="23" y="37"/>
                    </a:cxn>
                    <a:cxn ang="0">
                      <a:pos x="27" y="42"/>
                    </a:cxn>
                    <a:cxn ang="0">
                      <a:pos x="31" y="45"/>
                    </a:cxn>
                    <a:cxn ang="0">
                      <a:pos x="31" y="45"/>
                    </a:cxn>
                    <a:cxn ang="0">
                      <a:pos x="23" y="49"/>
                    </a:cxn>
                    <a:cxn ang="0">
                      <a:pos x="16" y="53"/>
                    </a:cxn>
                    <a:cxn ang="0">
                      <a:pos x="11" y="59"/>
                    </a:cxn>
                    <a:cxn ang="0">
                      <a:pos x="7" y="67"/>
                    </a:cxn>
                    <a:cxn ang="0">
                      <a:pos x="4" y="76"/>
                    </a:cxn>
                    <a:cxn ang="0">
                      <a:pos x="2" y="86"/>
                    </a:cxn>
                    <a:cxn ang="0">
                      <a:pos x="0" y="96"/>
                    </a:cxn>
                    <a:cxn ang="0">
                      <a:pos x="0" y="108"/>
                    </a:cxn>
                  </a:cxnLst>
                  <a:rect l="0" t="0" r="r" b="b"/>
                  <a:pathLst>
                    <a:path w="79" h="108">
                      <a:moveTo>
                        <a:pt x="79" y="108"/>
                      </a:moveTo>
                      <a:lnTo>
                        <a:pt x="79" y="108"/>
                      </a:lnTo>
                      <a:lnTo>
                        <a:pt x="79" y="96"/>
                      </a:lnTo>
                      <a:lnTo>
                        <a:pt x="78" y="86"/>
                      </a:lnTo>
                      <a:lnTo>
                        <a:pt x="75" y="76"/>
                      </a:lnTo>
                      <a:lnTo>
                        <a:pt x="73" y="67"/>
                      </a:lnTo>
                      <a:lnTo>
                        <a:pt x="68" y="59"/>
                      </a:lnTo>
                      <a:lnTo>
                        <a:pt x="62" y="53"/>
                      </a:lnTo>
                      <a:lnTo>
                        <a:pt x="56" y="49"/>
                      </a:lnTo>
                      <a:lnTo>
                        <a:pt x="49" y="45"/>
                      </a:lnTo>
                      <a:lnTo>
                        <a:pt x="49" y="45"/>
                      </a:lnTo>
                      <a:lnTo>
                        <a:pt x="52" y="42"/>
                      </a:lnTo>
                      <a:lnTo>
                        <a:pt x="55" y="37"/>
                      </a:lnTo>
                      <a:lnTo>
                        <a:pt x="57" y="30"/>
                      </a:lnTo>
                      <a:lnTo>
                        <a:pt x="59" y="24"/>
                      </a:lnTo>
                      <a:lnTo>
                        <a:pt x="59" y="24"/>
                      </a:lnTo>
                      <a:lnTo>
                        <a:pt x="59" y="19"/>
                      </a:lnTo>
                      <a:lnTo>
                        <a:pt x="57" y="14"/>
                      </a:lnTo>
                      <a:lnTo>
                        <a:pt x="56" y="10"/>
                      </a:lnTo>
                      <a:lnTo>
                        <a:pt x="54" y="6"/>
                      </a:lnTo>
                      <a:lnTo>
                        <a:pt x="50" y="4"/>
                      </a:lnTo>
                      <a:lnTo>
                        <a:pt x="47" y="1"/>
                      </a:lnTo>
                      <a:lnTo>
                        <a:pt x="43" y="0"/>
                      </a:lnTo>
                      <a:lnTo>
                        <a:pt x="40" y="0"/>
                      </a:lnTo>
                      <a:lnTo>
                        <a:pt x="40" y="0"/>
                      </a:lnTo>
                      <a:lnTo>
                        <a:pt x="36" y="0"/>
                      </a:lnTo>
                      <a:lnTo>
                        <a:pt x="32" y="1"/>
                      </a:lnTo>
                      <a:lnTo>
                        <a:pt x="28" y="4"/>
                      </a:lnTo>
                      <a:lnTo>
                        <a:pt x="26" y="6"/>
                      </a:lnTo>
                      <a:lnTo>
                        <a:pt x="23" y="10"/>
                      </a:lnTo>
                      <a:lnTo>
                        <a:pt x="22" y="14"/>
                      </a:lnTo>
                      <a:lnTo>
                        <a:pt x="21" y="19"/>
                      </a:lnTo>
                      <a:lnTo>
                        <a:pt x="19" y="24"/>
                      </a:lnTo>
                      <a:lnTo>
                        <a:pt x="19" y="24"/>
                      </a:lnTo>
                      <a:lnTo>
                        <a:pt x="21" y="30"/>
                      </a:lnTo>
                      <a:lnTo>
                        <a:pt x="23" y="37"/>
                      </a:lnTo>
                      <a:lnTo>
                        <a:pt x="27" y="42"/>
                      </a:lnTo>
                      <a:lnTo>
                        <a:pt x="31" y="45"/>
                      </a:lnTo>
                      <a:lnTo>
                        <a:pt x="31" y="45"/>
                      </a:lnTo>
                      <a:lnTo>
                        <a:pt x="23" y="49"/>
                      </a:lnTo>
                      <a:lnTo>
                        <a:pt x="16" y="53"/>
                      </a:lnTo>
                      <a:lnTo>
                        <a:pt x="11" y="59"/>
                      </a:lnTo>
                      <a:lnTo>
                        <a:pt x="7" y="67"/>
                      </a:lnTo>
                      <a:lnTo>
                        <a:pt x="4" y="76"/>
                      </a:lnTo>
                      <a:lnTo>
                        <a:pt x="2" y="86"/>
                      </a:lnTo>
                      <a:lnTo>
                        <a:pt x="0" y="96"/>
                      </a:lnTo>
                      <a:lnTo>
                        <a:pt x="0" y="108"/>
                      </a:lnTo>
                    </a:path>
                  </a:pathLst>
                </a:custGeom>
                <a:noFill/>
                <a:ln w="12700">
                  <a:solidFill>
                    <a:sysClr val="window" lastClr="FFFFFF"/>
                  </a:solidFill>
                  <a:prstDash val="solid"/>
                  <a:round/>
                  <a:headEnd/>
                  <a:tailEnd/>
                </a:ln>
              </p:spPr>
              <p:txBody>
                <a:bodyPr/>
                <a:lstStyle/>
                <a:p>
                  <a:pPr marL="0" marR="0" lvl="0" indent="0" algn="l" defTabSz="957263"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dirty="0">
                    <a:ln>
                      <a:noFill/>
                    </a:ln>
                    <a:solidFill>
                      <a:sysClr val="windowText" lastClr="000000"/>
                    </a:solidFill>
                    <a:effectLst/>
                    <a:uLnTx/>
                    <a:uFillTx/>
                    <a:latin typeface="Verdana"/>
                    <a:ea typeface="+mn-ea"/>
                    <a:cs typeface="Arial" charset="0"/>
                  </a:endParaRPr>
                </a:p>
              </p:txBody>
            </p:sp>
            <p:sp>
              <p:nvSpPr>
                <p:cNvPr id="172" name="Freeform 762">
                  <a:extLst>
                    <a:ext uri="{FF2B5EF4-FFF2-40B4-BE49-F238E27FC236}">
                      <a16:creationId xmlns:a16="http://schemas.microsoft.com/office/drawing/2014/main" id="{478279F4-DC7E-410D-BC80-2AFBB534BAF9}"/>
                    </a:ext>
                  </a:extLst>
                </p:cNvPr>
                <p:cNvSpPr>
                  <a:spLocks/>
                </p:cNvSpPr>
                <p:nvPr/>
              </p:nvSpPr>
              <p:spPr bwMode="auto">
                <a:xfrm>
                  <a:off x="4628434" y="2105185"/>
                  <a:ext cx="125150" cy="171092"/>
                </a:xfrm>
                <a:custGeom>
                  <a:avLst/>
                  <a:gdLst/>
                  <a:ahLst/>
                  <a:cxnLst>
                    <a:cxn ang="0">
                      <a:pos x="79" y="108"/>
                    </a:cxn>
                    <a:cxn ang="0">
                      <a:pos x="79" y="108"/>
                    </a:cxn>
                    <a:cxn ang="0">
                      <a:pos x="79" y="96"/>
                    </a:cxn>
                    <a:cxn ang="0">
                      <a:pos x="77" y="86"/>
                    </a:cxn>
                    <a:cxn ang="0">
                      <a:pos x="75" y="76"/>
                    </a:cxn>
                    <a:cxn ang="0">
                      <a:pos x="72" y="67"/>
                    </a:cxn>
                    <a:cxn ang="0">
                      <a:pos x="68" y="59"/>
                    </a:cxn>
                    <a:cxn ang="0">
                      <a:pos x="63" y="53"/>
                    </a:cxn>
                    <a:cxn ang="0">
                      <a:pos x="56" y="49"/>
                    </a:cxn>
                    <a:cxn ang="0">
                      <a:pos x="48" y="45"/>
                    </a:cxn>
                    <a:cxn ang="0">
                      <a:pos x="48" y="45"/>
                    </a:cxn>
                    <a:cxn ang="0">
                      <a:pos x="52" y="42"/>
                    </a:cxn>
                    <a:cxn ang="0">
                      <a:pos x="56" y="37"/>
                    </a:cxn>
                    <a:cxn ang="0">
                      <a:pos x="58" y="30"/>
                    </a:cxn>
                    <a:cxn ang="0">
                      <a:pos x="59" y="24"/>
                    </a:cxn>
                    <a:cxn ang="0">
                      <a:pos x="59" y="24"/>
                    </a:cxn>
                    <a:cxn ang="0">
                      <a:pos x="58" y="19"/>
                    </a:cxn>
                    <a:cxn ang="0">
                      <a:pos x="57" y="14"/>
                    </a:cxn>
                    <a:cxn ang="0">
                      <a:pos x="56" y="10"/>
                    </a:cxn>
                    <a:cxn ang="0">
                      <a:pos x="53" y="6"/>
                    </a:cxn>
                    <a:cxn ang="0">
                      <a:pos x="51" y="4"/>
                    </a:cxn>
                    <a:cxn ang="0">
                      <a:pos x="47" y="1"/>
                    </a:cxn>
                    <a:cxn ang="0">
                      <a:pos x="43" y="0"/>
                    </a:cxn>
                    <a:cxn ang="0">
                      <a:pos x="39" y="0"/>
                    </a:cxn>
                    <a:cxn ang="0">
                      <a:pos x="39" y="0"/>
                    </a:cxn>
                    <a:cxn ang="0">
                      <a:pos x="35" y="0"/>
                    </a:cxn>
                    <a:cxn ang="0">
                      <a:pos x="32" y="1"/>
                    </a:cxn>
                    <a:cxn ang="0">
                      <a:pos x="29" y="4"/>
                    </a:cxn>
                    <a:cxn ang="0">
                      <a:pos x="25" y="6"/>
                    </a:cxn>
                    <a:cxn ang="0">
                      <a:pos x="23" y="10"/>
                    </a:cxn>
                    <a:cxn ang="0">
                      <a:pos x="21" y="14"/>
                    </a:cxn>
                    <a:cxn ang="0">
                      <a:pos x="20" y="19"/>
                    </a:cxn>
                    <a:cxn ang="0">
                      <a:pos x="20" y="24"/>
                    </a:cxn>
                    <a:cxn ang="0">
                      <a:pos x="20" y="24"/>
                    </a:cxn>
                    <a:cxn ang="0">
                      <a:pos x="21" y="30"/>
                    </a:cxn>
                    <a:cxn ang="0">
                      <a:pos x="24" y="37"/>
                    </a:cxn>
                    <a:cxn ang="0">
                      <a:pos x="27" y="42"/>
                    </a:cxn>
                    <a:cxn ang="0">
                      <a:pos x="30" y="45"/>
                    </a:cxn>
                    <a:cxn ang="0">
                      <a:pos x="30" y="45"/>
                    </a:cxn>
                    <a:cxn ang="0">
                      <a:pos x="23" y="49"/>
                    </a:cxn>
                    <a:cxn ang="0">
                      <a:pos x="16" y="53"/>
                    </a:cxn>
                    <a:cxn ang="0">
                      <a:pos x="11" y="59"/>
                    </a:cxn>
                    <a:cxn ang="0">
                      <a:pos x="6" y="67"/>
                    </a:cxn>
                    <a:cxn ang="0">
                      <a:pos x="4" y="76"/>
                    </a:cxn>
                    <a:cxn ang="0">
                      <a:pos x="1" y="86"/>
                    </a:cxn>
                    <a:cxn ang="0">
                      <a:pos x="0" y="96"/>
                    </a:cxn>
                    <a:cxn ang="0">
                      <a:pos x="0" y="108"/>
                    </a:cxn>
                  </a:cxnLst>
                  <a:rect l="0" t="0" r="r" b="b"/>
                  <a:pathLst>
                    <a:path w="79" h="108">
                      <a:moveTo>
                        <a:pt x="79" y="108"/>
                      </a:moveTo>
                      <a:lnTo>
                        <a:pt x="79" y="108"/>
                      </a:lnTo>
                      <a:lnTo>
                        <a:pt x="79" y="96"/>
                      </a:lnTo>
                      <a:lnTo>
                        <a:pt x="77" y="86"/>
                      </a:lnTo>
                      <a:lnTo>
                        <a:pt x="75" y="76"/>
                      </a:lnTo>
                      <a:lnTo>
                        <a:pt x="72" y="67"/>
                      </a:lnTo>
                      <a:lnTo>
                        <a:pt x="68" y="59"/>
                      </a:lnTo>
                      <a:lnTo>
                        <a:pt x="63" y="53"/>
                      </a:lnTo>
                      <a:lnTo>
                        <a:pt x="56" y="49"/>
                      </a:lnTo>
                      <a:lnTo>
                        <a:pt x="48" y="45"/>
                      </a:lnTo>
                      <a:lnTo>
                        <a:pt x="48" y="45"/>
                      </a:lnTo>
                      <a:lnTo>
                        <a:pt x="52" y="42"/>
                      </a:lnTo>
                      <a:lnTo>
                        <a:pt x="56" y="37"/>
                      </a:lnTo>
                      <a:lnTo>
                        <a:pt x="58" y="30"/>
                      </a:lnTo>
                      <a:lnTo>
                        <a:pt x="59" y="24"/>
                      </a:lnTo>
                      <a:lnTo>
                        <a:pt x="59" y="24"/>
                      </a:lnTo>
                      <a:lnTo>
                        <a:pt x="58" y="19"/>
                      </a:lnTo>
                      <a:lnTo>
                        <a:pt x="57" y="14"/>
                      </a:lnTo>
                      <a:lnTo>
                        <a:pt x="56" y="10"/>
                      </a:lnTo>
                      <a:lnTo>
                        <a:pt x="53" y="6"/>
                      </a:lnTo>
                      <a:lnTo>
                        <a:pt x="51" y="4"/>
                      </a:lnTo>
                      <a:lnTo>
                        <a:pt x="47" y="1"/>
                      </a:lnTo>
                      <a:lnTo>
                        <a:pt x="43" y="0"/>
                      </a:lnTo>
                      <a:lnTo>
                        <a:pt x="39" y="0"/>
                      </a:lnTo>
                      <a:lnTo>
                        <a:pt x="39" y="0"/>
                      </a:lnTo>
                      <a:lnTo>
                        <a:pt x="35" y="0"/>
                      </a:lnTo>
                      <a:lnTo>
                        <a:pt x="32" y="1"/>
                      </a:lnTo>
                      <a:lnTo>
                        <a:pt x="29" y="4"/>
                      </a:lnTo>
                      <a:lnTo>
                        <a:pt x="25" y="6"/>
                      </a:lnTo>
                      <a:lnTo>
                        <a:pt x="23" y="10"/>
                      </a:lnTo>
                      <a:lnTo>
                        <a:pt x="21" y="14"/>
                      </a:lnTo>
                      <a:lnTo>
                        <a:pt x="20" y="19"/>
                      </a:lnTo>
                      <a:lnTo>
                        <a:pt x="20" y="24"/>
                      </a:lnTo>
                      <a:lnTo>
                        <a:pt x="20" y="24"/>
                      </a:lnTo>
                      <a:lnTo>
                        <a:pt x="21" y="30"/>
                      </a:lnTo>
                      <a:lnTo>
                        <a:pt x="24" y="37"/>
                      </a:lnTo>
                      <a:lnTo>
                        <a:pt x="27" y="42"/>
                      </a:lnTo>
                      <a:lnTo>
                        <a:pt x="30" y="45"/>
                      </a:lnTo>
                      <a:lnTo>
                        <a:pt x="30" y="45"/>
                      </a:lnTo>
                      <a:lnTo>
                        <a:pt x="23" y="49"/>
                      </a:lnTo>
                      <a:lnTo>
                        <a:pt x="16" y="53"/>
                      </a:lnTo>
                      <a:lnTo>
                        <a:pt x="11" y="59"/>
                      </a:lnTo>
                      <a:lnTo>
                        <a:pt x="6" y="67"/>
                      </a:lnTo>
                      <a:lnTo>
                        <a:pt x="4" y="76"/>
                      </a:lnTo>
                      <a:lnTo>
                        <a:pt x="1" y="86"/>
                      </a:lnTo>
                      <a:lnTo>
                        <a:pt x="0" y="96"/>
                      </a:lnTo>
                      <a:lnTo>
                        <a:pt x="0" y="108"/>
                      </a:lnTo>
                    </a:path>
                  </a:pathLst>
                </a:custGeom>
                <a:noFill/>
                <a:ln w="12700">
                  <a:solidFill>
                    <a:sysClr val="window" lastClr="FFFFFF"/>
                  </a:solidFill>
                  <a:prstDash val="solid"/>
                  <a:round/>
                  <a:headEnd/>
                  <a:tailEnd/>
                </a:ln>
              </p:spPr>
              <p:txBody>
                <a:bodyPr/>
                <a:lstStyle/>
                <a:p>
                  <a:pPr marL="0" marR="0" lvl="0" indent="0" algn="l" defTabSz="957263" rtl="0" eaLnBrk="1" fontAlgn="auto" latinLnBrk="0" hangingPunct="1">
                    <a:lnSpc>
                      <a:spcPct val="100000"/>
                    </a:lnSpc>
                    <a:spcBef>
                      <a:spcPts val="0"/>
                    </a:spcBef>
                    <a:spcAft>
                      <a:spcPts val="0"/>
                    </a:spcAft>
                    <a:buClrTx/>
                    <a:buSzTx/>
                    <a:buFontTx/>
                    <a:buNone/>
                    <a:tabLst/>
                    <a:defRPr/>
                  </a:pPr>
                  <a:endParaRPr kumimoji="0" lang="en-US" sz="1800" i="0" u="none" strike="noStrike" kern="0" cap="none" spc="0" normalizeH="0" baseline="0" noProof="0" dirty="0">
                    <a:ln>
                      <a:noFill/>
                    </a:ln>
                    <a:solidFill>
                      <a:sysClr val="windowText" lastClr="000000"/>
                    </a:solidFill>
                    <a:effectLst/>
                    <a:uLnTx/>
                    <a:uFillTx/>
                    <a:latin typeface="Verdana"/>
                    <a:ea typeface="+mn-ea"/>
                    <a:cs typeface="Arial" charset="0"/>
                  </a:endParaRPr>
                </a:p>
              </p:txBody>
            </p:sp>
          </p:grpSp>
        </p:grpSp>
        <p:sp>
          <p:nvSpPr>
            <p:cNvPr id="176" name="TextBox 44">
              <a:extLst>
                <a:ext uri="{FF2B5EF4-FFF2-40B4-BE49-F238E27FC236}">
                  <a16:creationId xmlns:a16="http://schemas.microsoft.com/office/drawing/2014/main" id="{C11BF3E5-0CDD-4D4B-9E16-45474DF33EC3}"/>
                </a:ext>
              </a:extLst>
            </p:cNvPr>
            <p:cNvSpPr txBox="1">
              <a:spLocks noChangeArrowheads="1"/>
            </p:cNvSpPr>
            <p:nvPr/>
          </p:nvSpPr>
          <p:spPr bwMode="auto">
            <a:xfrm>
              <a:off x="285688" y="2570994"/>
              <a:ext cx="2147118" cy="2281715"/>
            </a:xfrm>
            <a:prstGeom prst="rect">
              <a:avLst/>
            </a:prstGeom>
            <a:noFill/>
            <a:ln w="9525">
              <a:noFill/>
              <a:miter lim="800000"/>
              <a:headEnd/>
              <a:tailEnd/>
            </a:ln>
          </p:spPr>
          <p:txBody>
            <a:bodyPr wrap="square">
              <a:spAutoFit/>
            </a:bodyPr>
            <a:lstStyle/>
            <a:p>
              <a:pPr marL="177800" marR="0" lvl="0" indent="-177800" algn="l" defTabSz="957756" rtl="0" eaLnBrk="1" fontAlgn="auto" latinLnBrk="0" hangingPunct="1">
                <a:lnSpc>
                  <a:spcPct val="105000"/>
                </a:lnSpc>
                <a:spcBef>
                  <a:spcPts val="0"/>
                </a:spcBef>
                <a:spcAft>
                  <a:spcPts val="200"/>
                </a:spcAft>
                <a:buClr>
                  <a:srgbClr val="0070AD"/>
                </a:buClr>
                <a:buSzTx/>
                <a:buFont typeface="Wingdings" pitchFamily="2" charset="2"/>
                <a:buChar char="§"/>
                <a:tabLst/>
                <a:defRPr/>
              </a:pPr>
              <a:r>
                <a:rPr kumimoji="0" lang="en-US" sz="1000" i="0" u="none" strike="noStrike" kern="1200" cap="none" spc="0" normalizeH="0" baseline="0" noProof="0" dirty="0">
                  <a:ln>
                    <a:noFill/>
                  </a:ln>
                  <a:solidFill>
                    <a:srgbClr val="263147"/>
                  </a:solidFill>
                  <a:effectLst/>
                  <a:uLnTx/>
                  <a:uFillTx/>
                  <a:latin typeface="Verdana"/>
                  <a:ea typeface="+mn-ea"/>
                  <a:cs typeface="Arial" pitchFamily="34" charset="0"/>
                </a:rPr>
                <a:t>Requirement gathering/analysis for test suite creation</a:t>
              </a:r>
            </a:p>
            <a:p>
              <a:pPr marL="177800" marR="0" lvl="0" indent="-177800" algn="l" defTabSz="957756" rtl="0" eaLnBrk="1" fontAlgn="auto" latinLnBrk="0" hangingPunct="1">
                <a:lnSpc>
                  <a:spcPct val="105000"/>
                </a:lnSpc>
                <a:spcBef>
                  <a:spcPts val="0"/>
                </a:spcBef>
                <a:spcAft>
                  <a:spcPts val="200"/>
                </a:spcAft>
                <a:buClr>
                  <a:srgbClr val="0070AD"/>
                </a:buClr>
                <a:buSzTx/>
                <a:buFont typeface="Wingdings" pitchFamily="2" charset="2"/>
                <a:buChar char="§"/>
                <a:tabLst/>
                <a:defRPr/>
              </a:pPr>
              <a:r>
                <a:rPr kumimoji="0" lang="en-US" sz="1000" i="0" u="none" strike="noStrike" kern="1200" cap="none" spc="0" normalizeH="0" baseline="0" noProof="0" dirty="0">
                  <a:ln>
                    <a:noFill/>
                  </a:ln>
                  <a:solidFill>
                    <a:srgbClr val="263147"/>
                  </a:solidFill>
                  <a:effectLst/>
                  <a:uLnTx/>
                  <a:uFillTx/>
                  <a:latin typeface="Verdana"/>
                  <a:ea typeface="+mn-ea"/>
                  <a:cs typeface="Arial" pitchFamily="34" charset="0"/>
                </a:rPr>
                <a:t>Analyze test suite to identify the candidates for regression suite</a:t>
              </a:r>
            </a:p>
            <a:p>
              <a:pPr marL="177800" marR="0" lvl="0" indent="-177800" algn="l" defTabSz="957756" rtl="0" eaLnBrk="1" fontAlgn="auto" latinLnBrk="0" hangingPunct="1">
                <a:lnSpc>
                  <a:spcPct val="105000"/>
                </a:lnSpc>
                <a:spcBef>
                  <a:spcPts val="0"/>
                </a:spcBef>
                <a:spcAft>
                  <a:spcPts val="200"/>
                </a:spcAft>
                <a:buClr>
                  <a:srgbClr val="0070AD"/>
                </a:buClr>
                <a:buSzTx/>
                <a:buFont typeface="Wingdings" pitchFamily="2" charset="2"/>
                <a:buChar char="§"/>
                <a:tabLst/>
                <a:defRPr/>
              </a:pPr>
              <a:r>
                <a:rPr kumimoji="0" lang="en-US" sz="1000" i="0" u="none" strike="noStrike" kern="1200" cap="none" spc="0" normalizeH="0" baseline="0" noProof="0" dirty="0">
                  <a:ln>
                    <a:noFill/>
                  </a:ln>
                  <a:solidFill>
                    <a:srgbClr val="263147"/>
                  </a:solidFill>
                  <a:effectLst/>
                  <a:uLnTx/>
                  <a:uFillTx/>
                  <a:latin typeface="Verdana"/>
                  <a:ea typeface="+mn-ea"/>
                  <a:cs typeface="Arial" pitchFamily="34" charset="0"/>
                </a:rPr>
                <a:t>Feasibility analysis of Regression  suite for automation</a:t>
              </a:r>
            </a:p>
            <a:p>
              <a:pPr marL="177800" marR="0" lvl="0" indent="-177800" algn="l" defTabSz="957756" rtl="0" eaLnBrk="1" fontAlgn="auto" latinLnBrk="0" hangingPunct="1">
                <a:lnSpc>
                  <a:spcPct val="105000"/>
                </a:lnSpc>
                <a:spcBef>
                  <a:spcPts val="0"/>
                </a:spcBef>
                <a:spcAft>
                  <a:spcPts val="200"/>
                </a:spcAft>
                <a:buClr>
                  <a:srgbClr val="0070AD"/>
                </a:buClr>
                <a:buSzTx/>
                <a:buFont typeface="Wingdings" pitchFamily="2" charset="2"/>
                <a:buChar char="§"/>
                <a:tabLst/>
                <a:defRPr/>
              </a:pPr>
              <a:r>
                <a:rPr kumimoji="0" lang="en-US" sz="1000" i="0" u="none" strike="noStrike" kern="0" cap="none" spc="0" normalizeH="0" baseline="0" noProof="0" dirty="0">
                  <a:ln>
                    <a:noFill/>
                  </a:ln>
                  <a:solidFill>
                    <a:prstClr val="black"/>
                  </a:solidFill>
                  <a:effectLst/>
                  <a:uLnTx/>
                  <a:uFillTx/>
                  <a:latin typeface="Verdana"/>
                  <a:ea typeface="+mn-ea"/>
                  <a:cs typeface="+mn-cs"/>
                </a:rPr>
                <a:t>Prioritize identified test cases for automation</a:t>
              </a:r>
            </a:p>
            <a:p>
              <a:pPr marL="177800" marR="0" lvl="0" indent="-177800" algn="l" defTabSz="957756" rtl="0" eaLnBrk="1" fontAlgn="auto" latinLnBrk="0" hangingPunct="1">
                <a:lnSpc>
                  <a:spcPct val="105000"/>
                </a:lnSpc>
                <a:spcBef>
                  <a:spcPts val="0"/>
                </a:spcBef>
                <a:spcAft>
                  <a:spcPts val="200"/>
                </a:spcAft>
                <a:buClr>
                  <a:srgbClr val="0070AD"/>
                </a:buClr>
                <a:buSzTx/>
                <a:buFont typeface="Wingdings" pitchFamily="2" charset="2"/>
                <a:buChar char="§"/>
                <a:tabLst/>
                <a:defRPr/>
              </a:pPr>
              <a:r>
                <a:rPr kumimoji="0" lang="en-US" sz="1000" i="0" u="none" strike="noStrike" kern="0" cap="none" spc="0" normalizeH="0" baseline="0" noProof="0" dirty="0">
                  <a:ln>
                    <a:noFill/>
                  </a:ln>
                  <a:solidFill>
                    <a:srgbClr val="263147"/>
                  </a:solidFill>
                  <a:effectLst/>
                  <a:uLnTx/>
                  <a:uFillTx/>
                  <a:latin typeface="Verdana"/>
                  <a:ea typeface="+mn-ea"/>
                  <a:cs typeface="Arial" pitchFamily="34" charset="0"/>
                </a:rPr>
                <a:t>Analyses &amp; Identification of </a:t>
              </a:r>
              <a:r>
                <a:rPr kumimoji="0" lang="en-US" sz="1000" b="1" i="0" u="none" strike="noStrike" kern="0" cap="none" spc="0" normalizeH="0" baseline="0" noProof="0" dirty="0">
                  <a:ln>
                    <a:noFill/>
                  </a:ln>
                  <a:solidFill>
                    <a:srgbClr val="263147"/>
                  </a:solidFill>
                  <a:effectLst/>
                  <a:uLnTx/>
                  <a:uFillTx/>
                  <a:latin typeface="Verdana"/>
                  <a:ea typeface="+mn-ea"/>
                  <a:cs typeface="Arial" pitchFamily="34" charset="0"/>
                </a:rPr>
                <a:t>Test Management tool</a:t>
              </a:r>
              <a:endParaRPr kumimoji="0" lang="en-US" sz="1000" b="1" i="0" u="none" strike="noStrike" kern="1200" cap="none" spc="0" normalizeH="0" baseline="0" noProof="0" dirty="0">
                <a:ln>
                  <a:noFill/>
                </a:ln>
                <a:solidFill>
                  <a:srgbClr val="263147"/>
                </a:solidFill>
                <a:effectLst/>
                <a:uLnTx/>
                <a:uFillTx/>
                <a:latin typeface="Verdana"/>
                <a:ea typeface="+mn-ea"/>
                <a:cs typeface="Arial" pitchFamily="34" charset="0"/>
              </a:endParaRPr>
            </a:p>
          </p:txBody>
        </p:sp>
        <p:sp>
          <p:nvSpPr>
            <p:cNvPr id="177" name="TextBox 45">
              <a:extLst>
                <a:ext uri="{FF2B5EF4-FFF2-40B4-BE49-F238E27FC236}">
                  <a16:creationId xmlns:a16="http://schemas.microsoft.com/office/drawing/2014/main" id="{B27F01C7-685C-4536-9FDD-4E3269CD3FD0}"/>
                </a:ext>
              </a:extLst>
            </p:cNvPr>
            <p:cNvSpPr txBox="1">
              <a:spLocks noChangeArrowheads="1"/>
            </p:cNvSpPr>
            <p:nvPr/>
          </p:nvSpPr>
          <p:spPr bwMode="auto">
            <a:xfrm>
              <a:off x="285688" y="5206203"/>
              <a:ext cx="2199980" cy="937757"/>
            </a:xfrm>
            <a:prstGeom prst="rect">
              <a:avLst/>
            </a:prstGeom>
            <a:noFill/>
            <a:ln w="9525">
              <a:noFill/>
              <a:miter lim="800000"/>
              <a:headEnd/>
              <a:tailEnd/>
            </a:ln>
          </p:spPr>
          <p:txBody>
            <a:bodyPr wrap="square">
              <a:spAutoFit/>
            </a:bodyPr>
            <a:lstStyle/>
            <a:p>
              <a:pPr marL="177800" marR="0" lvl="0" indent="-177800" algn="l" defTabSz="957756" rtl="0" eaLnBrk="1" fontAlgn="auto" latinLnBrk="0" hangingPunct="1">
                <a:lnSpc>
                  <a:spcPct val="105000"/>
                </a:lnSpc>
                <a:spcBef>
                  <a:spcPts val="0"/>
                </a:spcBef>
                <a:spcAft>
                  <a:spcPts val="200"/>
                </a:spcAft>
                <a:buClr>
                  <a:srgbClr val="0070AD"/>
                </a:buClr>
                <a:buSzTx/>
                <a:buFont typeface="Wingdings" pitchFamily="2" charset="2"/>
                <a:buChar char="§"/>
                <a:tabLst/>
                <a:defRPr/>
              </a:pPr>
              <a:r>
                <a:rPr kumimoji="0" lang="en-US" sz="1000" i="0" u="none" strike="noStrike" kern="1200" cap="none" spc="0" normalizeH="0" baseline="0" noProof="0" dirty="0">
                  <a:ln>
                    <a:noFill/>
                  </a:ln>
                  <a:solidFill>
                    <a:srgbClr val="263147"/>
                  </a:solidFill>
                  <a:effectLst/>
                  <a:uLnTx/>
                  <a:uFillTx/>
                  <a:latin typeface="Verdana"/>
                  <a:ea typeface="+mn-ea"/>
                  <a:cs typeface="Arial" pitchFamily="34" charset="0"/>
                </a:rPr>
                <a:t>Regression Test suite Strategy</a:t>
              </a:r>
            </a:p>
            <a:p>
              <a:pPr marL="177800" marR="0" lvl="0" indent="-177800" algn="l" defTabSz="957756" rtl="0" eaLnBrk="1" fontAlgn="auto" latinLnBrk="0" hangingPunct="1">
                <a:lnSpc>
                  <a:spcPct val="105000"/>
                </a:lnSpc>
                <a:spcBef>
                  <a:spcPts val="0"/>
                </a:spcBef>
                <a:spcAft>
                  <a:spcPts val="200"/>
                </a:spcAft>
                <a:buClr>
                  <a:srgbClr val="0070AD"/>
                </a:buClr>
                <a:buSzTx/>
                <a:buFont typeface="Wingdings" pitchFamily="2" charset="2"/>
                <a:buChar char="§"/>
                <a:tabLst/>
                <a:defRPr/>
              </a:pPr>
              <a:r>
                <a:rPr kumimoji="0" lang="en-US" sz="1000" i="0" u="none" strike="noStrike" kern="1200" cap="none" spc="0" normalizeH="0" baseline="0" noProof="0" dirty="0">
                  <a:ln>
                    <a:noFill/>
                  </a:ln>
                  <a:solidFill>
                    <a:srgbClr val="263147"/>
                  </a:solidFill>
                  <a:effectLst/>
                  <a:uLnTx/>
                  <a:uFillTx/>
                  <a:latin typeface="Verdana"/>
                  <a:ea typeface="+mn-ea"/>
                  <a:cs typeface="Arial" pitchFamily="34" charset="0"/>
                </a:rPr>
                <a:t>Automation Test Strategy</a:t>
              </a:r>
            </a:p>
            <a:p>
              <a:pPr marL="177800" marR="0" lvl="0" indent="-177800" algn="l" defTabSz="957756" rtl="0" eaLnBrk="1" fontAlgn="auto" latinLnBrk="0" hangingPunct="1">
                <a:lnSpc>
                  <a:spcPct val="105000"/>
                </a:lnSpc>
                <a:spcBef>
                  <a:spcPts val="0"/>
                </a:spcBef>
                <a:spcAft>
                  <a:spcPts val="200"/>
                </a:spcAft>
                <a:buClr>
                  <a:srgbClr val="0070AD"/>
                </a:buClr>
                <a:buSzTx/>
                <a:buFont typeface="Wingdings" pitchFamily="2" charset="2"/>
                <a:buChar char="§"/>
                <a:tabLst/>
                <a:defRPr/>
              </a:pPr>
              <a:r>
                <a:rPr kumimoji="0" lang="en-US" sz="1000" i="0" u="none" strike="noStrike" kern="1200" cap="none" spc="0" normalizeH="0" baseline="0" noProof="0" dirty="0">
                  <a:ln>
                    <a:noFill/>
                  </a:ln>
                  <a:solidFill>
                    <a:srgbClr val="263147"/>
                  </a:solidFill>
                  <a:effectLst/>
                  <a:uLnTx/>
                  <a:uFillTx/>
                  <a:latin typeface="Verdana"/>
                  <a:ea typeface="+mn-ea"/>
                  <a:cs typeface="Arial" pitchFamily="34" charset="0"/>
                </a:rPr>
                <a:t>Testcase Candidates for Automation</a:t>
              </a:r>
            </a:p>
          </p:txBody>
        </p:sp>
        <p:cxnSp>
          <p:nvCxnSpPr>
            <p:cNvPr id="178" name="Connecteur droit 90">
              <a:extLst>
                <a:ext uri="{FF2B5EF4-FFF2-40B4-BE49-F238E27FC236}">
                  <a16:creationId xmlns:a16="http://schemas.microsoft.com/office/drawing/2014/main" id="{E1468C1C-3001-41D3-AEE0-804A7DC7F099}"/>
                </a:ext>
              </a:extLst>
            </p:cNvPr>
            <p:cNvCxnSpPr/>
            <p:nvPr/>
          </p:nvCxnSpPr>
          <p:spPr>
            <a:xfrm>
              <a:off x="2555783" y="1419725"/>
              <a:ext cx="0" cy="4778574"/>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179" name="Freeform 5">
              <a:extLst>
                <a:ext uri="{FF2B5EF4-FFF2-40B4-BE49-F238E27FC236}">
                  <a16:creationId xmlns:a16="http://schemas.microsoft.com/office/drawing/2014/main" id="{F0CD7DF9-461D-459C-8834-AB2C879C7506}"/>
                </a:ext>
              </a:extLst>
            </p:cNvPr>
            <p:cNvSpPr>
              <a:spLocks/>
            </p:cNvSpPr>
            <p:nvPr/>
          </p:nvSpPr>
          <p:spPr bwMode="auto">
            <a:xfrm>
              <a:off x="2658397" y="1419727"/>
              <a:ext cx="2127697" cy="1476684"/>
            </a:xfrm>
            <a:custGeom>
              <a:avLst/>
              <a:gdLst>
                <a:gd name="T0" fmla="*/ 289 w 289"/>
                <a:gd name="T1" fmla="*/ 28 h 241"/>
                <a:gd name="T2" fmla="*/ 261 w 289"/>
                <a:gd name="T3" fmla="*/ 0 h 241"/>
                <a:gd name="T4" fmla="*/ 28 w 289"/>
                <a:gd name="T5" fmla="*/ 0 h 241"/>
                <a:gd name="T6" fmla="*/ 0 w 289"/>
                <a:gd name="T7" fmla="*/ 28 h 241"/>
                <a:gd name="T8" fmla="*/ 0 w 289"/>
                <a:gd name="T9" fmla="*/ 213 h 241"/>
                <a:gd name="T10" fmla="*/ 28 w 289"/>
                <a:gd name="T11" fmla="*/ 241 h 241"/>
                <a:gd name="T12" fmla="*/ 261 w 289"/>
                <a:gd name="T13" fmla="*/ 241 h 241"/>
                <a:gd name="T14" fmla="*/ 289 w 289"/>
                <a:gd name="T15" fmla="*/ 213 h 241"/>
                <a:gd name="T16" fmla="*/ 289 w 289"/>
                <a:gd name="T17" fmla="*/ 28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241">
                  <a:moveTo>
                    <a:pt x="289" y="28"/>
                  </a:moveTo>
                  <a:cubicBezTo>
                    <a:pt x="289" y="13"/>
                    <a:pt x="276" y="0"/>
                    <a:pt x="261" y="0"/>
                  </a:cubicBezTo>
                  <a:cubicBezTo>
                    <a:pt x="28" y="0"/>
                    <a:pt x="28" y="0"/>
                    <a:pt x="28" y="0"/>
                  </a:cubicBezTo>
                  <a:cubicBezTo>
                    <a:pt x="13" y="0"/>
                    <a:pt x="0" y="13"/>
                    <a:pt x="0" y="28"/>
                  </a:cubicBezTo>
                  <a:cubicBezTo>
                    <a:pt x="0" y="213"/>
                    <a:pt x="0" y="213"/>
                    <a:pt x="0" y="213"/>
                  </a:cubicBezTo>
                  <a:cubicBezTo>
                    <a:pt x="0" y="228"/>
                    <a:pt x="13" y="241"/>
                    <a:pt x="28" y="241"/>
                  </a:cubicBezTo>
                  <a:cubicBezTo>
                    <a:pt x="261" y="241"/>
                    <a:pt x="261" y="241"/>
                    <a:pt x="261" y="241"/>
                  </a:cubicBezTo>
                  <a:cubicBezTo>
                    <a:pt x="276" y="241"/>
                    <a:pt x="289" y="228"/>
                    <a:pt x="289" y="213"/>
                  </a:cubicBezTo>
                  <a:lnTo>
                    <a:pt x="289" y="28"/>
                  </a:lnTo>
                  <a:close/>
                </a:path>
              </a:pathLst>
            </a:custGeom>
            <a:solidFill>
              <a:schemeClr val="accent3">
                <a:lumMod val="50000"/>
                <a:lumOff val="50000"/>
              </a:schemeClr>
            </a:solidFill>
            <a:ln>
              <a:noFill/>
            </a:ln>
          </p:spPr>
          <p:style>
            <a:lnRef idx="1">
              <a:schemeClr val="accent5"/>
            </a:lnRef>
            <a:fillRef idx="3">
              <a:schemeClr val="accent5"/>
            </a:fillRef>
            <a:effectRef idx="2">
              <a:schemeClr val="accent5"/>
            </a:effectRef>
            <a:fontRef idx="minor">
              <a:schemeClr val="lt1"/>
            </a:fontRef>
          </p:style>
          <p:txBody>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fr-FR" sz="1800" i="0" u="none" strike="noStrike" kern="1200" cap="none" spc="0" normalizeH="0" baseline="0" noProof="0" dirty="0">
                <a:ln>
                  <a:noFill/>
                </a:ln>
                <a:solidFill>
                  <a:prstClr val="white"/>
                </a:solidFill>
                <a:effectLst/>
                <a:uLnTx/>
                <a:uFillTx/>
                <a:latin typeface="Verdana"/>
                <a:ea typeface="+mn-ea"/>
                <a:cs typeface="+mn-cs"/>
              </a:endParaRPr>
            </a:p>
          </p:txBody>
        </p:sp>
        <p:sp>
          <p:nvSpPr>
            <p:cNvPr id="180" name="Freeform 6">
              <a:extLst>
                <a:ext uri="{FF2B5EF4-FFF2-40B4-BE49-F238E27FC236}">
                  <a16:creationId xmlns:a16="http://schemas.microsoft.com/office/drawing/2014/main" id="{09E28D61-D8BE-4A37-9B1A-7F2FEFE115EB}"/>
                </a:ext>
              </a:extLst>
            </p:cNvPr>
            <p:cNvSpPr>
              <a:spLocks/>
            </p:cNvSpPr>
            <p:nvPr/>
          </p:nvSpPr>
          <p:spPr bwMode="auto">
            <a:xfrm>
              <a:off x="2655542" y="1849947"/>
              <a:ext cx="2130552" cy="4531053"/>
            </a:xfrm>
            <a:custGeom>
              <a:avLst/>
              <a:gdLst>
                <a:gd name="T0" fmla="*/ 292 w 297"/>
                <a:gd name="T1" fmla="*/ 0 h 630"/>
                <a:gd name="T2" fmla="*/ 292 w 297"/>
                <a:gd name="T3" fmla="*/ 0 h 630"/>
                <a:gd name="T4" fmla="*/ 232 w 297"/>
                <a:gd name="T5" fmla="*/ 0 h 630"/>
                <a:gd name="T6" fmla="*/ 150 w 297"/>
                <a:gd name="T7" fmla="*/ 80 h 630"/>
                <a:gd name="T8" fmla="*/ 68 w 297"/>
                <a:gd name="T9" fmla="*/ 0 h 630"/>
                <a:gd name="T10" fmla="*/ 4 w 297"/>
                <a:gd name="T11" fmla="*/ 0 h 630"/>
                <a:gd name="T12" fmla="*/ 4 w 297"/>
                <a:gd name="T13" fmla="*/ 0 h 630"/>
                <a:gd name="T14" fmla="*/ 0 w 297"/>
                <a:gd name="T15" fmla="*/ 0 h 630"/>
                <a:gd name="T16" fmla="*/ 0 w 297"/>
                <a:gd name="T17" fmla="*/ 602 h 630"/>
                <a:gd name="T18" fmla="*/ 28 w 297"/>
                <a:gd name="T19" fmla="*/ 630 h 630"/>
                <a:gd name="T20" fmla="*/ 269 w 297"/>
                <a:gd name="T21" fmla="*/ 630 h 630"/>
                <a:gd name="T22" fmla="*/ 297 w 297"/>
                <a:gd name="T23" fmla="*/ 602 h 630"/>
                <a:gd name="T24" fmla="*/ 297 w 297"/>
                <a:gd name="T25" fmla="*/ 0 h 630"/>
                <a:gd name="T26" fmla="*/ 292 w 297"/>
                <a:gd name="T27" fmla="*/ 0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7" h="630">
                  <a:moveTo>
                    <a:pt x="292" y="0"/>
                  </a:moveTo>
                  <a:cubicBezTo>
                    <a:pt x="292" y="0"/>
                    <a:pt x="292" y="0"/>
                    <a:pt x="292" y="0"/>
                  </a:cubicBezTo>
                  <a:cubicBezTo>
                    <a:pt x="232" y="0"/>
                    <a:pt x="232" y="0"/>
                    <a:pt x="232" y="0"/>
                  </a:cubicBezTo>
                  <a:cubicBezTo>
                    <a:pt x="231" y="44"/>
                    <a:pt x="195" y="80"/>
                    <a:pt x="150" y="80"/>
                  </a:cubicBezTo>
                  <a:cubicBezTo>
                    <a:pt x="105" y="80"/>
                    <a:pt x="69" y="44"/>
                    <a:pt x="68" y="0"/>
                  </a:cubicBezTo>
                  <a:cubicBezTo>
                    <a:pt x="4" y="0"/>
                    <a:pt x="4" y="0"/>
                    <a:pt x="4" y="0"/>
                  </a:cubicBezTo>
                  <a:cubicBezTo>
                    <a:pt x="4" y="0"/>
                    <a:pt x="4" y="0"/>
                    <a:pt x="4" y="0"/>
                  </a:cubicBezTo>
                  <a:cubicBezTo>
                    <a:pt x="0" y="0"/>
                    <a:pt x="0" y="0"/>
                    <a:pt x="0" y="0"/>
                  </a:cubicBezTo>
                  <a:cubicBezTo>
                    <a:pt x="0" y="602"/>
                    <a:pt x="0" y="602"/>
                    <a:pt x="0" y="602"/>
                  </a:cubicBezTo>
                  <a:cubicBezTo>
                    <a:pt x="0" y="618"/>
                    <a:pt x="13" y="630"/>
                    <a:pt x="28" y="630"/>
                  </a:cubicBezTo>
                  <a:cubicBezTo>
                    <a:pt x="269" y="630"/>
                    <a:pt x="269" y="630"/>
                    <a:pt x="269" y="630"/>
                  </a:cubicBezTo>
                  <a:cubicBezTo>
                    <a:pt x="284" y="630"/>
                    <a:pt x="297" y="618"/>
                    <a:pt x="297" y="602"/>
                  </a:cubicBezTo>
                  <a:cubicBezTo>
                    <a:pt x="297" y="0"/>
                    <a:pt x="297" y="0"/>
                    <a:pt x="297" y="0"/>
                  </a:cubicBezTo>
                  <a:lnTo>
                    <a:pt x="292" y="0"/>
                  </a:lnTo>
                  <a:close/>
                </a:path>
              </a:pathLst>
            </a:custGeom>
            <a:gradFill flip="none" rotWithShape="1">
              <a:gsLst>
                <a:gs pos="0">
                  <a:schemeClr val="bg1">
                    <a:lumMod val="95000"/>
                  </a:schemeClr>
                </a:gs>
                <a:gs pos="100000">
                  <a:schemeClr val="bg1">
                    <a:lumMod val="85000"/>
                  </a:schemeClr>
                </a:gs>
              </a:gsLst>
              <a:lin ang="0" scaled="1"/>
              <a:tileRect/>
            </a:gradFill>
            <a:ln>
              <a:noFill/>
            </a:ln>
            <a:effectLst/>
          </p:spPr>
          <p:txBody>
            <a:bodyPr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fr-FR" sz="900" i="0" u="none" strike="noStrike" kern="1200" cap="none" spc="0" normalizeH="0" baseline="0" noProof="0" dirty="0">
                <a:ln>
                  <a:noFill/>
                </a:ln>
                <a:solidFill>
                  <a:srgbClr val="263147"/>
                </a:solidFill>
                <a:effectLst/>
                <a:uLnTx/>
                <a:uFillTx/>
                <a:latin typeface="Verdana"/>
                <a:ea typeface="+mn-ea"/>
                <a:cs typeface="Arial" pitchFamily="34" charset="0"/>
              </a:endParaRPr>
            </a:p>
          </p:txBody>
        </p:sp>
        <p:sp>
          <p:nvSpPr>
            <p:cNvPr id="181" name="Rectangle 180">
              <a:extLst>
                <a:ext uri="{FF2B5EF4-FFF2-40B4-BE49-F238E27FC236}">
                  <a16:creationId xmlns:a16="http://schemas.microsoft.com/office/drawing/2014/main" id="{EAF85A9E-7547-4563-9A81-A7AB313163AB}"/>
                </a:ext>
              </a:extLst>
            </p:cNvPr>
            <p:cNvSpPr/>
            <p:nvPr/>
          </p:nvSpPr>
          <p:spPr>
            <a:xfrm>
              <a:off x="2701642" y="1452504"/>
              <a:ext cx="2088148" cy="254850"/>
            </a:xfrm>
            <a:prstGeom prst="rect">
              <a:avLst/>
            </a:prstGeom>
          </p:spPr>
          <p:txBody>
            <a:bodyPr wrap="none">
              <a:spAutoFit/>
            </a:bodyPr>
            <a:lstStyle/>
            <a:p>
              <a:pPr marL="0" marR="0" lvl="0" indent="0" algn="ctr" defTabSz="957263"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ysClr val="window" lastClr="FFFFFF"/>
                  </a:solidFill>
                  <a:effectLst/>
                  <a:uLnTx/>
                  <a:uFillTx/>
                  <a:latin typeface="Verdana"/>
                  <a:ea typeface="+mn-ea"/>
                  <a:cs typeface="Arial" pitchFamily="34" charset="0"/>
                </a:rPr>
                <a:t>Tool &amp; Framework Setup</a:t>
              </a:r>
            </a:p>
          </p:txBody>
        </p:sp>
        <p:sp>
          <p:nvSpPr>
            <p:cNvPr id="182" name="TextBox 44">
              <a:extLst>
                <a:ext uri="{FF2B5EF4-FFF2-40B4-BE49-F238E27FC236}">
                  <a16:creationId xmlns:a16="http://schemas.microsoft.com/office/drawing/2014/main" id="{49DFE0EE-B57A-4C16-BE93-41FEE74D63C9}"/>
                </a:ext>
              </a:extLst>
            </p:cNvPr>
            <p:cNvSpPr txBox="1">
              <a:spLocks noChangeArrowheads="1"/>
            </p:cNvSpPr>
            <p:nvPr/>
          </p:nvSpPr>
          <p:spPr bwMode="auto">
            <a:xfrm>
              <a:off x="2664233" y="2678053"/>
              <a:ext cx="2118111" cy="1473801"/>
            </a:xfrm>
            <a:prstGeom prst="rect">
              <a:avLst/>
            </a:prstGeom>
            <a:noFill/>
            <a:ln w="9525">
              <a:noFill/>
              <a:miter lim="800000"/>
              <a:headEnd/>
              <a:tailEnd/>
            </a:ln>
          </p:spPr>
          <p:txBody>
            <a:bodyPr wrap="square">
              <a:spAutoFit/>
            </a:bodyPr>
            <a:lstStyle/>
            <a:p>
              <a:pPr marL="177800" marR="0" lvl="0" indent="-177800" algn="l" defTabSz="957756" rtl="0" eaLnBrk="1" fontAlgn="auto" latinLnBrk="0" hangingPunct="1">
                <a:lnSpc>
                  <a:spcPct val="105000"/>
                </a:lnSpc>
                <a:spcBef>
                  <a:spcPts val="0"/>
                </a:spcBef>
                <a:spcAft>
                  <a:spcPts val="200"/>
                </a:spcAft>
                <a:buClr>
                  <a:srgbClr val="0070AD"/>
                </a:buClr>
                <a:buSzTx/>
                <a:buFont typeface="Wingdings" pitchFamily="2" charset="2"/>
                <a:buChar char="§"/>
                <a:tabLst/>
                <a:defRPr/>
              </a:pPr>
              <a:r>
                <a:rPr kumimoji="0" lang="en-US" sz="1000" i="0" u="none" strike="noStrike" kern="1200" cap="none" spc="0" normalizeH="0" baseline="0" noProof="0" dirty="0">
                  <a:ln>
                    <a:noFill/>
                  </a:ln>
                  <a:solidFill>
                    <a:srgbClr val="263147"/>
                  </a:solidFill>
                  <a:effectLst/>
                  <a:uLnTx/>
                  <a:uFillTx/>
                  <a:latin typeface="Verdana"/>
                  <a:ea typeface="+mn-ea"/>
                  <a:cs typeface="Arial" pitchFamily="34" charset="0"/>
                </a:rPr>
                <a:t>Environment Setup </a:t>
              </a:r>
            </a:p>
            <a:p>
              <a:pPr marL="0" marR="0" lvl="0" indent="0" algn="l" defTabSz="957756" rtl="0" eaLnBrk="1" fontAlgn="auto" latinLnBrk="0" hangingPunct="1">
                <a:lnSpc>
                  <a:spcPct val="105000"/>
                </a:lnSpc>
                <a:spcBef>
                  <a:spcPts val="0"/>
                </a:spcBef>
                <a:spcAft>
                  <a:spcPts val="200"/>
                </a:spcAft>
                <a:buClr>
                  <a:srgbClr val="0070AD"/>
                </a:buClr>
                <a:buSzTx/>
                <a:buFontTx/>
                <a:buNone/>
                <a:tabLst/>
                <a:defRPr/>
              </a:pPr>
              <a:r>
                <a:rPr kumimoji="0" lang="en-US" sz="1000" i="0" u="none" strike="noStrike" kern="1200" cap="none" spc="0" normalizeH="0" baseline="0" noProof="0" dirty="0">
                  <a:ln>
                    <a:noFill/>
                  </a:ln>
                  <a:solidFill>
                    <a:srgbClr val="263147"/>
                  </a:solidFill>
                  <a:effectLst/>
                  <a:uLnTx/>
                  <a:uFillTx/>
                  <a:latin typeface="Verdana"/>
                  <a:ea typeface="+mn-ea"/>
                  <a:cs typeface="Arial" pitchFamily="34" charset="0"/>
                </a:rPr>
                <a:t>    (S/W, H/W)</a:t>
              </a:r>
            </a:p>
            <a:p>
              <a:pPr marL="177800" marR="0" lvl="0" indent="-177800" algn="l" defTabSz="957756" rtl="0" eaLnBrk="1" fontAlgn="auto" latinLnBrk="0" hangingPunct="1">
                <a:lnSpc>
                  <a:spcPct val="105000"/>
                </a:lnSpc>
                <a:spcBef>
                  <a:spcPts val="0"/>
                </a:spcBef>
                <a:spcAft>
                  <a:spcPts val="200"/>
                </a:spcAft>
                <a:buClr>
                  <a:srgbClr val="0070AD"/>
                </a:buClr>
                <a:buSzTx/>
                <a:buFont typeface="Wingdings" pitchFamily="2" charset="2"/>
                <a:buChar char="§"/>
                <a:tabLst/>
                <a:defRPr/>
              </a:pPr>
              <a:r>
                <a:rPr kumimoji="0" lang="en-US" sz="1000" i="0" u="none" strike="noStrike" kern="1200" cap="none" spc="0" normalizeH="0" baseline="0" noProof="0" dirty="0">
                  <a:ln>
                    <a:noFill/>
                  </a:ln>
                  <a:solidFill>
                    <a:srgbClr val="263147"/>
                  </a:solidFill>
                  <a:effectLst/>
                  <a:uLnTx/>
                  <a:uFillTx/>
                  <a:latin typeface="Verdana"/>
                  <a:ea typeface="+mn-ea"/>
                  <a:cs typeface="Arial" pitchFamily="34" charset="0"/>
                </a:rPr>
                <a:t>Automation Tool installation &amp; Configuration</a:t>
              </a:r>
            </a:p>
            <a:p>
              <a:pPr marL="177800" marR="0" lvl="0" indent="-177800" algn="l" defTabSz="957756" rtl="0" eaLnBrk="1" fontAlgn="auto" latinLnBrk="0" hangingPunct="1">
                <a:lnSpc>
                  <a:spcPct val="105000"/>
                </a:lnSpc>
                <a:spcBef>
                  <a:spcPts val="0"/>
                </a:spcBef>
                <a:spcAft>
                  <a:spcPts val="200"/>
                </a:spcAft>
                <a:buClr>
                  <a:srgbClr val="0070AD"/>
                </a:buClr>
                <a:buSzTx/>
                <a:buFont typeface="Wingdings" pitchFamily="2" charset="2"/>
                <a:buChar char="§"/>
                <a:tabLst/>
                <a:defRPr/>
              </a:pPr>
              <a:r>
                <a:rPr kumimoji="0" lang="en-US" sz="1000" i="0" u="none" strike="noStrike" kern="1200" cap="none" spc="0" normalizeH="0" baseline="0" noProof="0" dirty="0">
                  <a:ln>
                    <a:noFill/>
                  </a:ln>
                  <a:solidFill>
                    <a:srgbClr val="263147"/>
                  </a:solidFill>
                  <a:effectLst/>
                  <a:uLnTx/>
                  <a:uFillTx/>
                  <a:latin typeface="Verdana"/>
                  <a:ea typeface="+mn-ea"/>
                  <a:cs typeface="Arial" pitchFamily="34" charset="0"/>
                </a:rPr>
                <a:t>Framework Setup/ Configuration</a:t>
              </a:r>
            </a:p>
            <a:p>
              <a:pPr marL="177800" marR="0" lvl="0" indent="-177800" algn="l" defTabSz="957756" rtl="0" eaLnBrk="1" fontAlgn="auto" latinLnBrk="0" hangingPunct="1">
                <a:lnSpc>
                  <a:spcPct val="105000"/>
                </a:lnSpc>
                <a:spcBef>
                  <a:spcPts val="0"/>
                </a:spcBef>
                <a:spcAft>
                  <a:spcPts val="200"/>
                </a:spcAft>
                <a:buClr>
                  <a:srgbClr val="0070AD"/>
                </a:buClr>
                <a:buSzTx/>
                <a:buFont typeface="Wingdings" pitchFamily="2" charset="2"/>
                <a:buChar char="§"/>
                <a:tabLst/>
                <a:defRPr/>
              </a:pPr>
              <a:r>
                <a:rPr kumimoji="0" lang="en-US" sz="1000" i="0" u="none" strike="noStrike" kern="1200" cap="none" spc="0" normalizeH="0" baseline="0" noProof="0" dirty="0">
                  <a:ln>
                    <a:noFill/>
                  </a:ln>
                  <a:solidFill>
                    <a:srgbClr val="263147"/>
                  </a:solidFill>
                  <a:effectLst/>
                  <a:uLnTx/>
                  <a:uFillTx/>
                  <a:latin typeface="Verdana"/>
                  <a:ea typeface="+mn-ea"/>
                  <a:cs typeface="Arial" pitchFamily="34" charset="0"/>
                </a:rPr>
                <a:t>Test Management tool Setup/ Configuration</a:t>
              </a:r>
            </a:p>
          </p:txBody>
        </p:sp>
        <p:pic>
          <p:nvPicPr>
            <p:cNvPr id="183" name="Graphic 182" descr="Gears">
              <a:extLst>
                <a:ext uri="{FF2B5EF4-FFF2-40B4-BE49-F238E27FC236}">
                  <a16:creationId xmlns:a16="http://schemas.microsoft.com/office/drawing/2014/main" id="{C1881779-10F9-4EE4-BA7D-742A0739C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42839" y="1749389"/>
              <a:ext cx="435853" cy="435853"/>
            </a:xfrm>
            <a:prstGeom prst="rect">
              <a:avLst/>
            </a:prstGeom>
          </p:spPr>
        </p:pic>
        <p:pic>
          <p:nvPicPr>
            <p:cNvPr id="184" name="Graphic 183" descr="Mining tools">
              <a:extLst>
                <a:ext uri="{FF2B5EF4-FFF2-40B4-BE49-F238E27FC236}">
                  <a16:creationId xmlns:a16="http://schemas.microsoft.com/office/drawing/2014/main" id="{434A7A10-CB57-46C7-B7F7-D32EEEB926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00414" y="1811325"/>
              <a:ext cx="367501" cy="367501"/>
            </a:xfrm>
            <a:prstGeom prst="rect">
              <a:avLst/>
            </a:prstGeom>
          </p:spPr>
        </p:pic>
        <p:sp>
          <p:nvSpPr>
            <p:cNvPr id="185" name="Rectangle 184">
              <a:extLst>
                <a:ext uri="{FF2B5EF4-FFF2-40B4-BE49-F238E27FC236}">
                  <a16:creationId xmlns:a16="http://schemas.microsoft.com/office/drawing/2014/main" id="{6AC058A7-1C64-4C5B-829D-616812B7491E}"/>
                </a:ext>
              </a:extLst>
            </p:cNvPr>
            <p:cNvSpPr/>
            <p:nvPr/>
          </p:nvSpPr>
          <p:spPr bwMode="auto">
            <a:xfrm>
              <a:off x="4864798" y="4809355"/>
              <a:ext cx="2737465" cy="3180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fr-FR" sz="2000" i="0" u="none" strike="noStrike" kern="1200" cap="none" spc="0" normalizeH="0" baseline="0" noProof="0" dirty="0">
                <a:ln>
                  <a:noFill/>
                </a:ln>
                <a:solidFill>
                  <a:srgbClr val="998C85">
                    <a:lumMod val="50000"/>
                  </a:srgbClr>
                </a:solidFill>
                <a:effectLst/>
                <a:uLnTx/>
                <a:uFillTx/>
                <a:latin typeface="Verdana"/>
                <a:ea typeface="+mn-ea"/>
                <a:cs typeface="+mn-cs"/>
              </a:endParaRPr>
            </a:p>
          </p:txBody>
        </p:sp>
        <p:sp>
          <p:nvSpPr>
            <p:cNvPr id="186" name="Rectangle 185">
              <a:extLst>
                <a:ext uri="{FF2B5EF4-FFF2-40B4-BE49-F238E27FC236}">
                  <a16:creationId xmlns:a16="http://schemas.microsoft.com/office/drawing/2014/main" id="{A649BD2D-2D55-426E-82FD-0D77CCB0B9AE}"/>
                </a:ext>
              </a:extLst>
            </p:cNvPr>
            <p:cNvSpPr/>
            <p:nvPr/>
          </p:nvSpPr>
          <p:spPr bwMode="auto">
            <a:xfrm>
              <a:off x="289560" y="4812617"/>
              <a:ext cx="11612880" cy="3180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fr-FR" sz="2000" i="0" u="none" strike="noStrike" kern="1200" cap="none" spc="0" normalizeH="0" baseline="0" noProof="0" dirty="0">
                <a:ln>
                  <a:noFill/>
                </a:ln>
                <a:solidFill>
                  <a:srgbClr val="998C85">
                    <a:lumMod val="50000"/>
                  </a:srgbClr>
                </a:solidFill>
                <a:effectLst/>
                <a:uLnTx/>
                <a:uFillTx/>
                <a:latin typeface="Verdana"/>
                <a:ea typeface="+mn-ea"/>
                <a:cs typeface="+mn-cs"/>
              </a:endParaRPr>
            </a:p>
          </p:txBody>
        </p:sp>
        <p:sp>
          <p:nvSpPr>
            <p:cNvPr id="187" name="TextBox 46">
              <a:extLst>
                <a:ext uri="{FF2B5EF4-FFF2-40B4-BE49-F238E27FC236}">
                  <a16:creationId xmlns:a16="http://schemas.microsoft.com/office/drawing/2014/main" id="{FFF1B412-39D7-410A-BA73-E7EC070B24F3}"/>
                </a:ext>
              </a:extLst>
            </p:cNvPr>
            <p:cNvSpPr txBox="1">
              <a:spLocks noChangeArrowheads="1"/>
            </p:cNvSpPr>
            <p:nvPr/>
          </p:nvSpPr>
          <p:spPr bwMode="auto">
            <a:xfrm>
              <a:off x="4757387" y="4833125"/>
              <a:ext cx="2677227" cy="276999"/>
            </a:xfrm>
            <a:prstGeom prst="rect">
              <a:avLst/>
            </a:prstGeom>
            <a:solidFill>
              <a:schemeClr val="bg1"/>
            </a:solidFill>
            <a:ln w="9525">
              <a:noFill/>
              <a:miter lim="800000"/>
              <a:headEnd/>
              <a:tailEnd/>
            </a:ln>
          </p:spPr>
          <p:txBody>
            <a:bodyPr wrap="square">
              <a:spAutoFit/>
            </a:bodyPr>
            <a:lstStyle/>
            <a:p>
              <a:pPr marL="0" marR="0" lvl="0" indent="0" algn="ctr" defTabSz="957263" rtl="0" eaLnBrk="1" fontAlgn="base" latinLnBrk="0" hangingPunct="1">
                <a:lnSpc>
                  <a:spcPct val="100000"/>
                </a:lnSpc>
                <a:spcBef>
                  <a:spcPct val="0"/>
                </a:spcBef>
                <a:spcAft>
                  <a:spcPct val="0"/>
                </a:spcAft>
                <a:buClr>
                  <a:srgbClr val="E47E1A"/>
                </a:buClr>
                <a:buSzTx/>
                <a:buFontTx/>
                <a:buNone/>
                <a:tabLst/>
                <a:defRPr/>
              </a:pPr>
              <a:r>
                <a:rPr kumimoji="0" lang="en-US" sz="1200" b="1" i="0" u="none" strike="noStrike" kern="1200" cap="none" spc="0" normalizeH="0" baseline="0" noProof="0" dirty="0">
                  <a:ln>
                    <a:noFill/>
                  </a:ln>
                  <a:solidFill>
                    <a:srgbClr val="263147"/>
                  </a:solidFill>
                  <a:effectLst/>
                  <a:uLnTx/>
                  <a:uFillTx/>
                  <a:latin typeface="Verdana"/>
                  <a:ea typeface="+mn-ea"/>
                  <a:cs typeface="Arial" pitchFamily="34" charset="0"/>
                </a:rPr>
                <a:t>Deliverables</a:t>
              </a:r>
            </a:p>
          </p:txBody>
        </p:sp>
        <p:sp>
          <p:nvSpPr>
            <p:cNvPr id="188" name="TextBox 47">
              <a:extLst>
                <a:ext uri="{FF2B5EF4-FFF2-40B4-BE49-F238E27FC236}">
                  <a16:creationId xmlns:a16="http://schemas.microsoft.com/office/drawing/2014/main" id="{5E2FDB7B-C2DE-4655-BAE3-3C7D434AF4F6}"/>
                </a:ext>
              </a:extLst>
            </p:cNvPr>
            <p:cNvSpPr txBox="1">
              <a:spLocks noChangeArrowheads="1"/>
            </p:cNvSpPr>
            <p:nvPr/>
          </p:nvSpPr>
          <p:spPr bwMode="auto">
            <a:xfrm>
              <a:off x="2671943" y="5206203"/>
              <a:ext cx="1941589" cy="240130"/>
            </a:xfrm>
            <a:prstGeom prst="rect">
              <a:avLst/>
            </a:prstGeom>
            <a:noFill/>
            <a:ln w="9525">
              <a:noFill/>
              <a:miter lim="800000"/>
              <a:headEnd/>
              <a:tailEnd/>
            </a:ln>
          </p:spPr>
          <p:txBody>
            <a:bodyPr wrap="square">
              <a:spAutoFit/>
            </a:bodyPr>
            <a:lstStyle/>
            <a:p>
              <a:pPr marL="177800" marR="0" lvl="0" indent="-177800" algn="l" defTabSz="957756" rtl="0" eaLnBrk="1" fontAlgn="auto" latinLnBrk="0" hangingPunct="1">
                <a:lnSpc>
                  <a:spcPct val="105000"/>
                </a:lnSpc>
                <a:spcBef>
                  <a:spcPts val="0"/>
                </a:spcBef>
                <a:spcAft>
                  <a:spcPts val="200"/>
                </a:spcAft>
                <a:buClr>
                  <a:srgbClr val="0070AD"/>
                </a:buClr>
                <a:buSzTx/>
                <a:buFont typeface="Wingdings" pitchFamily="2" charset="2"/>
                <a:buChar char="§"/>
                <a:tabLst/>
                <a:defRPr/>
              </a:pPr>
              <a:r>
                <a:rPr kumimoji="0" lang="en-US" sz="1000" i="0" u="none" strike="noStrike" kern="1200" cap="none" spc="0" normalizeH="0" baseline="0" noProof="0" dirty="0">
                  <a:ln>
                    <a:noFill/>
                  </a:ln>
                  <a:solidFill>
                    <a:srgbClr val="263147"/>
                  </a:solidFill>
                  <a:effectLst/>
                  <a:uLnTx/>
                  <a:uFillTx/>
                  <a:latin typeface="Verdana"/>
                  <a:ea typeface="+mn-ea"/>
                  <a:cs typeface="Arial" pitchFamily="34" charset="0"/>
                </a:rPr>
                <a:t>Automation Framework</a:t>
              </a:r>
            </a:p>
          </p:txBody>
        </p:sp>
      </p:grpSp>
    </p:spTree>
    <p:extLst>
      <p:ext uri="{BB962C8B-B14F-4D97-AF65-F5344CB8AC3E}">
        <p14:creationId xmlns:p14="http://schemas.microsoft.com/office/powerpoint/2010/main" val="282843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292D6-A4F1-40D5-99E0-0041560C261E}"/>
              </a:ext>
            </a:extLst>
          </p:cNvPr>
          <p:cNvSpPr>
            <a:spLocks noGrp="1"/>
          </p:cNvSpPr>
          <p:nvPr>
            <p:ph type="title"/>
          </p:nvPr>
        </p:nvSpPr>
        <p:spPr>
          <a:xfrm>
            <a:off x="5559972" y="2440575"/>
            <a:ext cx="6474373" cy="1199092"/>
          </a:xfrm>
        </p:spPr>
        <p:txBody>
          <a:bodyPr/>
          <a:lstStyle/>
          <a:p>
            <a:pPr lvl="0" defTabSz="444489">
              <a:lnSpc>
                <a:spcPct val="100000"/>
              </a:lnSpc>
              <a:spcBef>
                <a:spcPts val="1200"/>
              </a:spcBef>
              <a:spcAft>
                <a:spcPct val="35000"/>
              </a:spcAft>
              <a:buClr>
                <a:srgbClr val="0070AD"/>
              </a:buClr>
              <a:tabLst>
                <a:tab pos="4859217" algn="l"/>
              </a:tabLst>
              <a:defRPr/>
            </a:pPr>
            <a:r>
              <a:rPr lang="en-US" dirty="0"/>
              <a:t>Automation Capabilities</a:t>
            </a:r>
          </a:p>
        </p:txBody>
      </p:sp>
    </p:spTree>
    <p:extLst>
      <p:ext uri="{BB962C8B-B14F-4D97-AF65-F5344CB8AC3E}">
        <p14:creationId xmlns:p14="http://schemas.microsoft.com/office/powerpoint/2010/main" val="2570244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606F828A-C3ED-450B-9D19-C5951872E1FD}"/>
              </a:ext>
            </a:extLst>
          </p:cNvPr>
          <p:cNvSpPr>
            <a:spLocks noGrp="1"/>
          </p:cNvSpPr>
          <p:nvPr>
            <p:ph type="title"/>
          </p:nvPr>
        </p:nvSpPr>
        <p:spPr>
          <a:xfrm>
            <a:off x="559751" y="331529"/>
            <a:ext cx="10285202" cy="513985"/>
          </a:xfrm>
        </p:spPr>
        <p:txBody>
          <a:bodyPr>
            <a:normAutofit/>
          </a:bodyPr>
          <a:lstStyle/>
          <a:p>
            <a:r>
              <a:rPr lang="en-US" sz="2800" dirty="0"/>
              <a:t>Automation with CI/CD Implementation Architecture</a:t>
            </a:r>
          </a:p>
        </p:txBody>
      </p:sp>
      <p:sp>
        <p:nvSpPr>
          <p:cNvPr id="72" name="Slide Number Placeholder 4">
            <a:extLst>
              <a:ext uri="{FF2B5EF4-FFF2-40B4-BE49-F238E27FC236}">
                <a16:creationId xmlns:a16="http://schemas.microsoft.com/office/drawing/2014/main" id="{D8A0ADAD-B3E4-4141-BA83-6E9FB14496D9}"/>
              </a:ext>
            </a:extLst>
          </p:cNvPr>
          <p:cNvSpPr txBox="1">
            <a:spLocks/>
          </p:cNvSpPr>
          <p:nvPr/>
        </p:nvSpPr>
        <p:spPr>
          <a:xfrm>
            <a:off x="11784013" y="6449428"/>
            <a:ext cx="123754" cy="2154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fld id="{DD205EFF-948D-4AF6-B54C-65639188FB5F}" type="slidenum">
              <a:rPr lang="en-US" sz="800" smtClean="0">
                <a:solidFill>
                  <a:srgbClr val="EDEDED">
                    <a:lumMod val="50000"/>
                  </a:srgbClr>
                </a:solidFill>
                <a:latin typeface="Verdana"/>
                <a:cs typeface="Arial" panose="020B0604020202020204" pitchFamily="34" charset="0"/>
              </a:rPr>
              <a:pPr algn="ctr">
                <a:defRPr/>
              </a:pPr>
              <a:t>17</a:t>
            </a:fld>
            <a:endParaRPr lang="en-US" sz="800" dirty="0">
              <a:solidFill>
                <a:srgbClr val="EDEDED">
                  <a:lumMod val="50000"/>
                </a:srgbClr>
              </a:solidFill>
              <a:latin typeface="Verdana"/>
              <a:cs typeface="Arial" panose="020B0604020202020204" pitchFamily="34" charset="0"/>
            </a:endParaRPr>
          </a:p>
        </p:txBody>
      </p:sp>
      <p:cxnSp>
        <p:nvCxnSpPr>
          <p:cNvPr id="73" name="Straight Arrow Connector 72">
            <a:extLst>
              <a:ext uri="{FF2B5EF4-FFF2-40B4-BE49-F238E27FC236}">
                <a16:creationId xmlns:a16="http://schemas.microsoft.com/office/drawing/2014/main" id="{7C247E7B-79A7-44D8-93D5-11C3AC451B86}"/>
              </a:ext>
            </a:extLst>
          </p:cNvPr>
          <p:cNvCxnSpPr>
            <a:cxnSpLocks/>
          </p:cNvCxnSpPr>
          <p:nvPr/>
        </p:nvCxnSpPr>
        <p:spPr>
          <a:xfrm flipV="1">
            <a:off x="6891591" y="3442862"/>
            <a:ext cx="2757329" cy="29487"/>
          </a:xfrm>
          <a:prstGeom prst="straightConnector1">
            <a:avLst/>
          </a:prstGeom>
          <a:noFill/>
          <a:ln w="12700" cap="flat" cmpd="sng" algn="ctr">
            <a:solidFill>
              <a:schemeClr val="bg1">
                <a:lumMod val="65000"/>
              </a:schemeClr>
            </a:solidFill>
            <a:prstDash val="dash"/>
            <a:tailEnd type="triangle"/>
          </a:ln>
          <a:effectLst/>
        </p:spPr>
      </p:cxnSp>
      <p:cxnSp>
        <p:nvCxnSpPr>
          <p:cNvPr id="74" name="Straight Connector 73">
            <a:extLst>
              <a:ext uri="{FF2B5EF4-FFF2-40B4-BE49-F238E27FC236}">
                <a16:creationId xmlns:a16="http://schemas.microsoft.com/office/drawing/2014/main" id="{CE24A8AA-88E4-4757-955E-01D95247D5DE}"/>
              </a:ext>
            </a:extLst>
          </p:cNvPr>
          <p:cNvCxnSpPr>
            <a:cxnSpLocks/>
          </p:cNvCxnSpPr>
          <p:nvPr/>
        </p:nvCxnSpPr>
        <p:spPr>
          <a:xfrm flipV="1">
            <a:off x="407988" y="5053570"/>
            <a:ext cx="11314361" cy="13666"/>
          </a:xfrm>
          <a:prstGeom prst="line">
            <a:avLst/>
          </a:prstGeom>
          <a:noFill/>
          <a:ln w="19050" cap="flat" cmpd="sng" algn="ctr">
            <a:solidFill>
              <a:srgbClr val="1F497D"/>
            </a:solidFill>
            <a:prstDash val="dash"/>
          </a:ln>
          <a:effectLst/>
        </p:spPr>
      </p:cxnSp>
      <p:sp>
        <p:nvSpPr>
          <p:cNvPr id="75" name="Rectangle: Rounded Corners 74">
            <a:extLst>
              <a:ext uri="{FF2B5EF4-FFF2-40B4-BE49-F238E27FC236}">
                <a16:creationId xmlns:a16="http://schemas.microsoft.com/office/drawing/2014/main" id="{CAF75D39-90E7-40C3-B34B-7E32EAA0915C}"/>
              </a:ext>
            </a:extLst>
          </p:cNvPr>
          <p:cNvSpPr/>
          <p:nvPr/>
        </p:nvSpPr>
        <p:spPr>
          <a:xfrm>
            <a:off x="717608" y="1405750"/>
            <a:ext cx="2181475" cy="2858824"/>
          </a:xfrm>
          <a:prstGeom prst="roundRect">
            <a:avLst>
              <a:gd name="adj" fmla="val 450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76" name="Rounded Rectangle 141">
            <a:extLst>
              <a:ext uri="{FF2B5EF4-FFF2-40B4-BE49-F238E27FC236}">
                <a16:creationId xmlns:a16="http://schemas.microsoft.com/office/drawing/2014/main" id="{42C27ACB-833C-4B0A-B4B4-B4C1B571DA2D}"/>
              </a:ext>
            </a:extLst>
          </p:cNvPr>
          <p:cNvSpPr/>
          <p:nvPr/>
        </p:nvSpPr>
        <p:spPr>
          <a:xfrm>
            <a:off x="3731468" y="1529601"/>
            <a:ext cx="2007300" cy="1114328"/>
          </a:xfrm>
          <a:prstGeom prst="roundRect">
            <a:avLst>
              <a:gd name="adj" fmla="val 2125"/>
            </a:avLst>
          </a:prstGeom>
          <a:solidFill>
            <a:schemeClr val="bg2"/>
          </a:solidFill>
          <a:ln w="9525" cap="flat" cmpd="sng" algn="ctr">
            <a:noFill/>
            <a:prstDash val="solid"/>
          </a:ln>
          <a:effectLst/>
        </p:spPr>
        <p:txBody>
          <a:bodyPr bIns="182880"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dirty="0">
              <a:ln>
                <a:noFill/>
              </a:ln>
              <a:solidFill>
                <a:srgbClr val="0070AD"/>
              </a:solidFill>
              <a:effectLst/>
              <a:uLnTx/>
              <a:uFillTx/>
              <a:latin typeface="Verdana"/>
              <a:ea typeface="+mn-ea"/>
              <a:cs typeface="+mn-cs"/>
            </a:endParaRPr>
          </a:p>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dirty="0">
              <a:ln>
                <a:noFill/>
              </a:ln>
              <a:solidFill>
                <a:srgbClr val="0070AD"/>
              </a:solidFill>
              <a:effectLst/>
              <a:uLnTx/>
              <a:uFillTx/>
              <a:latin typeface="Verdana"/>
              <a:ea typeface="+mn-ea"/>
              <a:cs typeface="+mn-cs"/>
            </a:endParaRPr>
          </a:p>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dirty="0">
              <a:ln>
                <a:noFill/>
              </a:ln>
              <a:solidFill>
                <a:srgbClr val="0070AD"/>
              </a:solidFill>
              <a:effectLst/>
              <a:uLnTx/>
              <a:uFillTx/>
              <a:latin typeface="Verdana"/>
              <a:ea typeface="+mn-ea"/>
              <a:cs typeface="+mn-cs"/>
            </a:endParaRPr>
          </a:p>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dirty="0">
              <a:ln>
                <a:noFill/>
              </a:ln>
              <a:solidFill>
                <a:srgbClr val="0070AD"/>
              </a:solidFill>
              <a:effectLst/>
              <a:uLnTx/>
              <a:uFillTx/>
              <a:latin typeface="Verdana"/>
              <a:ea typeface="+mn-ea"/>
              <a:cs typeface="+mn-cs"/>
            </a:endParaRPr>
          </a:p>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dirty="0">
              <a:ln>
                <a:noFill/>
              </a:ln>
              <a:solidFill>
                <a:srgbClr val="0070AD"/>
              </a:solidFill>
              <a:effectLst/>
              <a:uLnTx/>
              <a:uFillTx/>
              <a:latin typeface="Verdana"/>
              <a:ea typeface="+mn-ea"/>
              <a:cs typeface="+mn-cs"/>
            </a:endParaRPr>
          </a:p>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dirty="0">
              <a:ln>
                <a:noFill/>
              </a:ln>
              <a:solidFill>
                <a:srgbClr val="0070AD"/>
              </a:solidFill>
              <a:effectLst/>
              <a:uLnTx/>
              <a:uFillTx/>
              <a:latin typeface="Verdana"/>
              <a:ea typeface="+mn-ea"/>
              <a:cs typeface="+mn-cs"/>
            </a:endParaRPr>
          </a:p>
          <a:p>
            <a:pPr marL="0" marR="0" lvl="0" indent="0" algn="ctr" defTabSz="957756"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70AD"/>
                </a:solidFill>
                <a:effectLst/>
                <a:uLnTx/>
                <a:uFillTx/>
                <a:latin typeface="Verdana"/>
                <a:ea typeface="+mn-ea"/>
                <a:cs typeface="+mn-cs"/>
              </a:rPr>
              <a:t>Continuous Integration</a:t>
            </a:r>
          </a:p>
        </p:txBody>
      </p:sp>
      <p:sp>
        <p:nvSpPr>
          <p:cNvPr id="77" name="TextBox 76">
            <a:extLst>
              <a:ext uri="{FF2B5EF4-FFF2-40B4-BE49-F238E27FC236}">
                <a16:creationId xmlns:a16="http://schemas.microsoft.com/office/drawing/2014/main" id="{EE45A56E-7CEC-4433-B3A7-E701094834A9}"/>
              </a:ext>
            </a:extLst>
          </p:cNvPr>
          <p:cNvSpPr txBox="1"/>
          <p:nvPr/>
        </p:nvSpPr>
        <p:spPr>
          <a:xfrm>
            <a:off x="7783688" y="1629639"/>
            <a:ext cx="1554904" cy="400110"/>
          </a:xfrm>
          <a:prstGeom prst="rect">
            <a:avLst/>
          </a:prstGeom>
          <a:noFill/>
        </p:spPr>
        <p:txBody>
          <a:bodyPr wrap="square" rtlCol="0">
            <a:spAutoFit/>
          </a:bodyPr>
          <a:lstStyle/>
          <a:p>
            <a:pPr marL="0" marR="0" lvl="0" indent="0" algn="ctr" defTabSz="95775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Verdana"/>
                <a:ea typeface="+mn-ea"/>
                <a:cs typeface="+mn-cs"/>
              </a:rPr>
              <a:t>Ready for </a:t>
            </a:r>
          </a:p>
          <a:p>
            <a:pPr marL="0" marR="0" lvl="0" indent="0" algn="ctr" defTabSz="95775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Verdana"/>
                <a:ea typeface="+mn-ea"/>
                <a:cs typeface="+mn-cs"/>
              </a:rPr>
              <a:t>Deployment</a:t>
            </a:r>
          </a:p>
        </p:txBody>
      </p:sp>
      <p:sp>
        <p:nvSpPr>
          <p:cNvPr id="78" name="Right Arrow 175">
            <a:extLst>
              <a:ext uri="{FF2B5EF4-FFF2-40B4-BE49-F238E27FC236}">
                <a16:creationId xmlns:a16="http://schemas.microsoft.com/office/drawing/2014/main" id="{5634F71C-5105-415D-BE0D-56D9CF7987E3}"/>
              </a:ext>
            </a:extLst>
          </p:cNvPr>
          <p:cNvSpPr/>
          <p:nvPr/>
        </p:nvSpPr>
        <p:spPr>
          <a:xfrm>
            <a:off x="6036648" y="2068217"/>
            <a:ext cx="328621" cy="352867"/>
          </a:xfrm>
          <a:prstGeom prst="rightArrow">
            <a:avLst/>
          </a:prstGeom>
          <a:solidFill>
            <a:sysClr val="window" lastClr="FFFFFF">
              <a:lumMod val="65000"/>
            </a:sysClr>
          </a:solidFill>
          <a:ln w="9525" cap="flat" cmpd="sng" algn="ctr">
            <a:noFill/>
            <a:prstDash val="solid"/>
          </a:ln>
          <a:effectLst/>
        </p:spPr>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998C85">
                  <a:lumMod val="50000"/>
                </a:srgbClr>
              </a:solidFill>
              <a:effectLst/>
              <a:uLnTx/>
              <a:uFillTx/>
              <a:latin typeface="Verdana"/>
              <a:ea typeface="+mn-ea"/>
              <a:cs typeface="+mn-cs"/>
            </a:endParaRPr>
          </a:p>
        </p:txBody>
      </p:sp>
      <p:grpSp>
        <p:nvGrpSpPr>
          <p:cNvPr id="79" name="Group 176">
            <a:extLst>
              <a:ext uri="{FF2B5EF4-FFF2-40B4-BE49-F238E27FC236}">
                <a16:creationId xmlns:a16="http://schemas.microsoft.com/office/drawing/2014/main" id="{0AA78275-BFFB-40B9-AC6B-9EA07E8D43FA}"/>
              </a:ext>
            </a:extLst>
          </p:cNvPr>
          <p:cNvGrpSpPr/>
          <p:nvPr/>
        </p:nvGrpSpPr>
        <p:grpSpPr>
          <a:xfrm>
            <a:off x="3135547" y="1664941"/>
            <a:ext cx="405635" cy="1026664"/>
            <a:chOff x="2701144" y="2246417"/>
            <a:chExt cx="353848" cy="1272061"/>
          </a:xfrm>
          <a:solidFill>
            <a:schemeClr val="bg1">
              <a:lumMod val="65000"/>
            </a:schemeClr>
          </a:solidFill>
          <a:effectLst/>
        </p:grpSpPr>
        <p:sp>
          <p:nvSpPr>
            <p:cNvPr id="80" name="Right Arrow 178">
              <a:extLst>
                <a:ext uri="{FF2B5EF4-FFF2-40B4-BE49-F238E27FC236}">
                  <a16:creationId xmlns:a16="http://schemas.microsoft.com/office/drawing/2014/main" id="{F89797F2-79E4-4592-B5F3-73BD38343F68}"/>
                </a:ext>
              </a:extLst>
            </p:cNvPr>
            <p:cNvSpPr/>
            <p:nvPr/>
          </p:nvSpPr>
          <p:spPr>
            <a:xfrm>
              <a:off x="2701144" y="3013575"/>
              <a:ext cx="353848" cy="504903"/>
            </a:xfrm>
            <a:prstGeom prst="rightArrow">
              <a:avLst/>
            </a:prstGeom>
            <a:grpFill/>
            <a:ln w="9525" cap="flat" cmpd="sng" algn="ctr">
              <a:solidFill>
                <a:schemeClr val="bg1">
                  <a:lumMod val="65000"/>
                </a:schemeClr>
              </a:solidFill>
              <a:prstDash val="solid"/>
            </a:ln>
            <a:effectLst/>
          </p:spPr>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998C85">
                    <a:lumMod val="50000"/>
                  </a:srgbClr>
                </a:solidFill>
                <a:effectLst/>
                <a:uLnTx/>
                <a:uFillTx/>
                <a:latin typeface="Verdana"/>
                <a:ea typeface="+mn-ea"/>
                <a:cs typeface="+mn-cs"/>
              </a:endParaRPr>
            </a:p>
          </p:txBody>
        </p:sp>
        <p:sp>
          <p:nvSpPr>
            <p:cNvPr id="81" name="Right Arrow 180">
              <a:extLst>
                <a:ext uri="{FF2B5EF4-FFF2-40B4-BE49-F238E27FC236}">
                  <a16:creationId xmlns:a16="http://schemas.microsoft.com/office/drawing/2014/main" id="{802A9460-CFE2-43F4-A5C5-E9C2CE3DF1BD}"/>
                </a:ext>
              </a:extLst>
            </p:cNvPr>
            <p:cNvSpPr/>
            <p:nvPr/>
          </p:nvSpPr>
          <p:spPr>
            <a:xfrm>
              <a:off x="2706268" y="2246417"/>
              <a:ext cx="348724" cy="504903"/>
            </a:xfrm>
            <a:prstGeom prst="rightArrow">
              <a:avLst/>
            </a:prstGeom>
            <a:grpFill/>
            <a:ln w="9525" cap="flat" cmpd="sng" algn="ctr">
              <a:solidFill>
                <a:schemeClr val="bg1">
                  <a:lumMod val="65000"/>
                </a:schemeClr>
              </a:solidFill>
              <a:prstDash val="solid"/>
            </a:ln>
            <a:effectLst/>
          </p:spPr>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998C85">
                    <a:lumMod val="50000"/>
                  </a:srgbClr>
                </a:solidFill>
                <a:effectLst/>
                <a:uLnTx/>
                <a:uFillTx/>
                <a:latin typeface="Verdana"/>
                <a:ea typeface="+mn-ea"/>
                <a:cs typeface="+mn-cs"/>
              </a:endParaRPr>
            </a:p>
          </p:txBody>
        </p:sp>
      </p:grpSp>
      <p:grpSp>
        <p:nvGrpSpPr>
          <p:cNvPr id="82" name="Group 248">
            <a:extLst>
              <a:ext uri="{FF2B5EF4-FFF2-40B4-BE49-F238E27FC236}">
                <a16:creationId xmlns:a16="http://schemas.microsoft.com/office/drawing/2014/main" id="{55D5A3DC-D2BD-4827-87AB-7E1D4BFDF942}"/>
              </a:ext>
            </a:extLst>
          </p:cNvPr>
          <p:cNvGrpSpPr/>
          <p:nvPr/>
        </p:nvGrpSpPr>
        <p:grpSpPr>
          <a:xfrm>
            <a:off x="7867230" y="1905840"/>
            <a:ext cx="1393889" cy="405329"/>
            <a:chOff x="6782041" y="3210756"/>
            <a:chExt cx="922907" cy="502213"/>
          </a:xfrm>
          <a:solidFill>
            <a:schemeClr val="bg2">
              <a:lumMod val="90000"/>
            </a:schemeClr>
          </a:solidFill>
          <a:effectLst/>
        </p:grpSpPr>
        <p:cxnSp>
          <p:nvCxnSpPr>
            <p:cNvPr id="83" name="Straight Connector 82">
              <a:extLst>
                <a:ext uri="{FF2B5EF4-FFF2-40B4-BE49-F238E27FC236}">
                  <a16:creationId xmlns:a16="http://schemas.microsoft.com/office/drawing/2014/main" id="{11DA45C9-07F6-4133-A428-B05940CD0F32}"/>
                </a:ext>
              </a:extLst>
            </p:cNvPr>
            <p:cNvCxnSpPr/>
            <p:nvPr/>
          </p:nvCxnSpPr>
          <p:spPr>
            <a:xfrm flipH="1" flipV="1">
              <a:off x="6782041" y="3458642"/>
              <a:ext cx="797755" cy="4566"/>
            </a:xfrm>
            <a:prstGeom prst="line">
              <a:avLst/>
            </a:prstGeom>
            <a:grpFill/>
            <a:ln w="12700" cap="flat" cmpd="sng" algn="ctr">
              <a:solidFill>
                <a:schemeClr val="bg1">
                  <a:lumMod val="65000"/>
                </a:schemeClr>
              </a:solidFill>
              <a:prstDash val="solid"/>
            </a:ln>
            <a:effectLst/>
          </p:spPr>
        </p:cxnSp>
        <p:sp>
          <p:nvSpPr>
            <p:cNvPr id="84" name="Right Arrow 250">
              <a:extLst>
                <a:ext uri="{FF2B5EF4-FFF2-40B4-BE49-F238E27FC236}">
                  <a16:creationId xmlns:a16="http://schemas.microsoft.com/office/drawing/2014/main" id="{5240EDAD-8D74-48E9-86AB-C097E9720267}"/>
                </a:ext>
              </a:extLst>
            </p:cNvPr>
            <p:cNvSpPr/>
            <p:nvPr/>
          </p:nvSpPr>
          <p:spPr>
            <a:xfrm>
              <a:off x="7383705" y="3210756"/>
              <a:ext cx="321243" cy="502213"/>
            </a:xfrm>
            <a:prstGeom prst="rightArrow">
              <a:avLst/>
            </a:prstGeom>
            <a:solidFill>
              <a:schemeClr val="bg1">
                <a:lumMod val="65000"/>
              </a:schemeClr>
            </a:solidFill>
            <a:ln w="12700" cap="flat" cmpd="sng" algn="ctr">
              <a:noFill/>
              <a:prstDash val="solid"/>
            </a:ln>
            <a:effectLst/>
          </p:spPr>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998C85">
                    <a:lumMod val="50000"/>
                  </a:srgbClr>
                </a:solidFill>
                <a:effectLst/>
                <a:uLnTx/>
                <a:uFillTx/>
                <a:latin typeface="Verdana"/>
                <a:ea typeface="+mn-ea"/>
                <a:cs typeface="+mn-cs"/>
              </a:endParaRPr>
            </a:p>
          </p:txBody>
        </p:sp>
      </p:grpSp>
      <p:sp>
        <p:nvSpPr>
          <p:cNvPr id="85" name="TextBox 84">
            <a:extLst>
              <a:ext uri="{FF2B5EF4-FFF2-40B4-BE49-F238E27FC236}">
                <a16:creationId xmlns:a16="http://schemas.microsoft.com/office/drawing/2014/main" id="{FFDADE7D-5754-412D-AD33-4BE394F5724F}"/>
              </a:ext>
            </a:extLst>
          </p:cNvPr>
          <p:cNvSpPr txBox="1"/>
          <p:nvPr/>
        </p:nvSpPr>
        <p:spPr>
          <a:xfrm>
            <a:off x="6548904" y="2353317"/>
            <a:ext cx="1125234" cy="400110"/>
          </a:xfrm>
          <a:prstGeom prst="rect">
            <a:avLst/>
          </a:prstGeom>
          <a:noFill/>
        </p:spPr>
        <p:txBody>
          <a:bodyPr wrap="square" rtlCol="0">
            <a:spAutoFit/>
          </a:bodyPr>
          <a:lstStyle/>
          <a:p>
            <a:pPr marL="0" marR="0" lvl="0" indent="0" algn="ctr" defTabSz="95775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Verdana"/>
                <a:ea typeface="+mn-ea"/>
                <a:cs typeface="+mn-cs"/>
              </a:rPr>
              <a:t>Environment</a:t>
            </a:r>
            <a:r>
              <a:rPr kumimoji="0" lang="en-US" sz="1000" b="1" i="0" u="none" strike="noStrike" kern="0" cap="none" spc="0" normalizeH="0" baseline="0" noProof="0" dirty="0">
                <a:ln>
                  <a:noFill/>
                </a:ln>
                <a:solidFill>
                  <a:prstClr val="black"/>
                </a:solidFill>
                <a:effectLst/>
                <a:uLnTx/>
                <a:uFillTx/>
                <a:latin typeface="Verdana"/>
                <a:ea typeface="+mn-ea"/>
                <a:cs typeface="+mn-cs"/>
              </a:rPr>
              <a:t> </a:t>
            </a:r>
            <a:r>
              <a:rPr kumimoji="0" lang="en-US" sz="1000" b="0" i="0" u="none" strike="noStrike" kern="0" cap="none" spc="0" normalizeH="0" baseline="0" noProof="0" dirty="0">
                <a:ln>
                  <a:noFill/>
                </a:ln>
                <a:solidFill>
                  <a:prstClr val="black"/>
                </a:solidFill>
                <a:effectLst/>
                <a:uLnTx/>
                <a:uFillTx/>
                <a:latin typeface="Verdana"/>
                <a:ea typeface="+mn-ea"/>
                <a:cs typeface="+mn-cs"/>
              </a:rPr>
              <a:t>Readiness</a:t>
            </a:r>
          </a:p>
        </p:txBody>
      </p:sp>
      <p:sp>
        <p:nvSpPr>
          <p:cNvPr id="86" name="Rounded Rectangle 279">
            <a:extLst>
              <a:ext uri="{FF2B5EF4-FFF2-40B4-BE49-F238E27FC236}">
                <a16:creationId xmlns:a16="http://schemas.microsoft.com/office/drawing/2014/main" id="{599D2838-72D0-42AB-91DC-6D43B5435F7F}"/>
              </a:ext>
            </a:extLst>
          </p:cNvPr>
          <p:cNvSpPr>
            <a:spLocks/>
          </p:cNvSpPr>
          <p:nvPr/>
        </p:nvSpPr>
        <p:spPr>
          <a:xfrm>
            <a:off x="1194481" y="4606577"/>
            <a:ext cx="3337923" cy="370923"/>
          </a:xfrm>
          <a:prstGeom prst="roundRect">
            <a:avLst/>
          </a:prstGeom>
          <a:solidFill>
            <a:srgbClr val="0070C0"/>
          </a:solidFill>
          <a:ln w="9525" cap="flat" cmpd="sng" algn="ctr">
            <a:solidFill>
              <a:srgbClr val="4BACC6">
                <a:shade val="95000"/>
                <a:satMod val="105000"/>
              </a:srgbClr>
            </a:solidFill>
            <a:prstDash val="solid"/>
          </a:ln>
          <a:effectLst/>
        </p:spPr>
        <p:txBody>
          <a:bodyPr lIns="0" tIns="0" rIns="0" bIns="0"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Verdana"/>
                <a:ea typeface="+mn-ea"/>
                <a:cs typeface="+mn-cs"/>
              </a:rPr>
              <a:t>SCM Tools (Repository) </a:t>
            </a:r>
          </a:p>
          <a:p>
            <a:pPr marL="0" marR="0" lvl="0" indent="0" algn="ctr" defTabSz="957756"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Verdana"/>
                <a:ea typeface="+mn-ea"/>
                <a:cs typeface="+mn-cs"/>
              </a:rPr>
              <a:t> GIT</a:t>
            </a:r>
          </a:p>
        </p:txBody>
      </p:sp>
      <p:sp>
        <p:nvSpPr>
          <p:cNvPr id="87" name="Rounded Rectangle 280">
            <a:extLst>
              <a:ext uri="{FF2B5EF4-FFF2-40B4-BE49-F238E27FC236}">
                <a16:creationId xmlns:a16="http://schemas.microsoft.com/office/drawing/2014/main" id="{985DB021-3717-4B23-B4AF-487BDB311069}"/>
              </a:ext>
            </a:extLst>
          </p:cNvPr>
          <p:cNvSpPr>
            <a:spLocks/>
          </p:cNvSpPr>
          <p:nvPr/>
        </p:nvSpPr>
        <p:spPr>
          <a:xfrm>
            <a:off x="4755100" y="4606577"/>
            <a:ext cx="3337923" cy="370923"/>
          </a:xfrm>
          <a:prstGeom prst="roundRect">
            <a:avLst/>
          </a:prstGeom>
          <a:solidFill>
            <a:srgbClr val="0070C0"/>
          </a:solidFill>
          <a:ln w="9525" cap="flat" cmpd="sng" algn="ctr">
            <a:solidFill>
              <a:srgbClr val="4BACC6">
                <a:shade val="95000"/>
                <a:satMod val="105000"/>
              </a:srgbClr>
            </a:solidFill>
            <a:prstDash val="solid"/>
          </a:ln>
          <a:effectLst/>
        </p:spPr>
        <p:txBody>
          <a:bodyPr lIns="0" tIns="0" rIns="0" bIns="0"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Verdana"/>
                <a:ea typeface="+mn-ea"/>
                <a:cs typeface="+mn-cs"/>
              </a:rPr>
              <a:t>Build Tools</a:t>
            </a:r>
          </a:p>
          <a:p>
            <a:pPr marL="0" marR="0" lvl="0" indent="0" algn="ctr" defTabSz="957756"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Verdana"/>
                <a:ea typeface="+mn-ea"/>
                <a:cs typeface="+mn-cs"/>
              </a:rPr>
              <a:t>Jenkins</a:t>
            </a:r>
          </a:p>
        </p:txBody>
      </p:sp>
      <p:grpSp>
        <p:nvGrpSpPr>
          <p:cNvPr id="88" name="Groupe 565">
            <a:extLst>
              <a:ext uri="{FF2B5EF4-FFF2-40B4-BE49-F238E27FC236}">
                <a16:creationId xmlns:a16="http://schemas.microsoft.com/office/drawing/2014/main" id="{07E07408-1DEC-4133-8566-F9B374CF23DE}"/>
              </a:ext>
            </a:extLst>
          </p:cNvPr>
          <p:cNvGrpSpPr/>
          <p:nvPr/>
        </p:nvGrpSpPr>
        <p:grpSpPr>
          <a:xfrm>
            <a:off x="616722" y="4605814"/>
            <a:ext cx="429462" cy="353275"/>
            <a:chOff x="2373314" y="950913"/>
            <a:chExt cx="292100" cy="288925"/>
          </a:xfrm>
          <a:solidFill>
            <a:sysClr val="window" lastClr="FFFFFF">
              <a:lumMod val="95000"/>
            </a:sysClr>
          </a:solidFill>
        </p:grpSpPr>
        <p:sp>
          <p:nvSpPr>
            <p:cNvPr id="89" name="Freeform 119">
              <a:extLst>
                <a:ext uri="{FF2B5EF4-FFF2-40B4-BE49-F238E27FC236}">
                  <a16:creationId xmlns:a16="http://schemas.microsoft.com/office/drawing/2014/main" id="{BD371509-6DFB-43FC-AA1E-9D6CA8D2CBBA}"/>
                </a:ext>
              </a:extLst>
            </p:cNvPr>
            <p:cNvSpPr>
              <a:spLocks/>
            </p:cNvSpPr>
            <p:nvPr/>
          </p:nvSpPr>
          <p:spPr bwMode="auto">
            <a:xfrm>
              <a:off x="2373314" y="950913"/>
              <a:ext cx="292100" cy="288925"/>
            </a:xfrm>
            <a:custGeom>
              <a:avLst/>
              <a:gdLst/>
              <a:ahLst/>
              <a:cxnLst>
                <a:cxn ang="0">
                  <a:pos x="113" y="69"/>
                </a:cxn>
                <a:cxn ang="0">
                  <a:pos x="118" y="68"/>
                </a:cxn>
                <a:cxn ang="0">
                  <a:pos x="136" y="75"/>
                </a:cxn>
                <a:cxn ang="0">
                  <a:pos x="133" y="56"/>
                </a:cxn>
                <a:cxn ang="0">
                  <a:pos x="151" y="50"/>
                </a:cxn>
                <a:cxn ang="0">
                  <a:pos x="137" y="38"/>
                </a:cxn>
                <a:cxn ang="0">
                  <a:pos x="147" y="22"/>
                </a:cxn>
                <a:cxn ang="0">
                  <a:pos x="128" y="21"/>
                </a:cxn>
                <a:cxn ang="0">
                  <a:pos x="126" y="3"/>
                </a:cxn>
                <a:cxn ang="0">
                  <a:pos x="111" y="14"/>
                </a:cxn>
                <a:cxn ang="0">
                  <a:pos x="97" y="1"/>
                </a:cxn>
                <a:cxn ang="0">
                  <a:pos x="93" y="20"/>
                </a:cxn>
                <a:cxn ang="0">
                  <a:pos x="74" y="19"/>
                </a:cxn>
                <a:cxn ang="0">
                  <a:pos x="83" y="36"/>
                </a:cxn>
                <a:cxn ang="0">
                  <a:pos x="68" y="47"/>
                </a:cxn>
                <a:cxn ang="0">
                  <a:pos x="85" y="54"/>
                </a:cxn>
                <a:cxn ang="0">
                  <a:pos x="80" y="72"/>
                </a:cxn>
                <a:cxn ang="0">
                  <a:pos x="99" y="75"/>
                </a:cxn>
                <a:cxn ang="0">
                  <a:pos x="89" y="90"/>
                </a:cxn>
                <a:cxn ang="0">
                  <a:pos x="104" y="101"/>
                </a:cxn>
                <a:cxn ang="0">
                  <a:pos x="87" y="110"/>
                </a:cxn>
                <a:cxn ang="0">
                  <a:pos x="95" y="126"/>
                </a:cxn>
                <a:cxn ang="0">
                  <a:pos x="76" y="126"/>
                </a:cxn>
                <a:cxn ang="0">
                  <a:pos x="74" y="144"/>
                </a:cxn>
                <a:cxn ang="0">
                  <a:pos x="58" y="134"/>
                </a:cxn>
                <a:cxn ang="0">
                  <a:pos x="47" y="149"/>
                </a:cxn>
                <a:cxn ang="0">
                  <a:pos x="39" y="132"/>
                </a:cxn>
                <a:cxn ang="0">
                  <a:pos x="22" y="140"/>
                </a:cxn>
                <a:cxn ang="0">
                  <a:pos x="23" y="121"/>
                </a:cxn>
                <a:cxn ang="0">
                  <a:pos x="5" y="119"/>
                </a:cxn>
                <a:cxn ang="0">
                  <a:pos x="15" y="104"/>
                </a:cxn>
                <a:cxn ang="0">
                  <a:pos x="0" y="93"/>
                </a:cxn>
                <a:cxn ang="0">
                  <a:pos x="16" y="84"/>
                </a:cxn>
                <a:cxn ang="0">
                  <a:pos x="9" y="67"/>
                </a:cxn>
                <a:cxn ang="0">
                  <a:pos x="27" y="68"/>
                </a:cxn>
                <a:cxn ang="0">
                  <a:pos x="29" y="50"/>
                </a:cxn>
                <a:cxn ang="0">
                  <a:pos x="45" y="60"/>
                </a:cxn>
                <a:cxn ang="0">
                  <a:pos x="56" y="45"/>
                </a:cxn>
                <a:cxn ang="0">
                  <a:pos x="64" y="61"/>
                </a:cxn>
              </a:cxnLst>
              <a:rect l="0" t="0" r="r" b="b"/>
              <a:pathLst>
                <a:path w="151" h="149">
                  <a:moveTo>
                    <a:pt x="108" y="84"/>
                  </a:moveTo>
                  <a:cubicBezTo>
                    <a:pt x="113" y="69"/>
                    <a:pt x="113" y="69"/>
                    <a:pt x="113" y="69"/>
                  </a:cubicBezTo>
                  <a:cubicBezTo>
                    <a:pt x="114" y="69"/>
                    <a:pt x="115" y="69"/>
                    <a:pt x="116" y="68"/>
                  </a:cubicBezTo>
                  <a:cubicBezTo>
                    <a:pt x="116" y="68"/>
                    <a:pt x="117" y="68"/>
                    <a:pt x="118" y="68"/>
                  </a:cubicBezTo>
                  <a:cubicBezTo>
                    <a:pt x="129" y="79"/>
                    <a:pt x="129" y="79"/>
                    <a:pt x="129" y="79"/>
                  </a:cubicBezTo>
                  <a:cubicBezTo>
                    <a:pt x="136" y="75"/>
                    <a:pt x="136" y="75"/>
                    <a:pt x="136" y="75"/>
                  </a:cubicBezTo>
                  <a:cubicBezTo>
                    <a:pt x="130" y="60"/>
                    <a:pt x="130" y="60"/>
                    <a:pt x="130" y="60"/>
                  </a:cubicBezTo>
                  <a:cubicBezTo>
                    <a:pt x="131" y="59"/>
                    <a:pt x="132" y="58"/>
                    <a:pt x="133" y="56"/>
                  </a:cubicBezTo>
                  <a:cubicBezTo>
                    <a:pt x="148" y="58"/>
                    <a:pt x="148" y="58"/>
                    <a:pt x="148" y="58"/>
                  </a:cubicBezTo>
                  <a:cubicBezTo>
                    <a:pt x="151" y="50"/>
                    <a:pt x="151" y="50"/>
                    <a:pt x="151" y="50"/>
                  </a:cubicBezTo>
                  <a:cubicBezTo>
                    <a:pt x="137" y="43"/>
                    <a:pt x="137" y="43"/>
                    <a:pt x="137" y="43"/>
                  </a:cubicBezTo>
                  <a:cubicBezTo>
                    <a:pt x="137" y="41"/>
                    <a:pt x="137" y="40"/>
                    <a:pt x="137" y="38"/>
                  </a:cubicBezTo>
                  <a:cubicBezTo>
                    <a:pt x="150" y="30"/>
                    <a:pt x="150" y="30"/>
                    <a:pt x="150" y="30"/>
                  </a:cubicBezTo>
                  <a:cubicBezTo>
                    <a:pt x="147" y="22"/>
                    <a:pt x="147" y="22"/>
                    <a:pt x="147" y="22"/>
                  </a:cubicBezTo>
                  <a:cubicBezTo>
                    <a:pt x="132" y="25"/>
                    <a:pt x="132" y="25"/>
                    <a:pt x="132" y="25"/>
                  </a:cubicBezTo>
                  <a:cubicBezTo>
                    <a:pt x="131" y="24"/>
                    <a:pt x="130" y="23"/>
                    <a:pt x="128" y="21"/>
                  </a:cubicBezTo>
                  <a:cubicBezTo>
                    <a:pt x="133" y="6"/>
                    <a:pt x="133" y="6"/>
                    <a:pt x="133" y="6"/>
                  </a:cubicBezTo>
                  <a:cubicBezTo>
                    <a:pt x="126" y="3"/>
                    <a:pt x="126" y="3"/>
                    <a:pt x="126" y="3"/>
                  </a:cubicBezTo>
                  <a:cubicBezTo>
                    <a:pt x="116" y="15"/>
                    <a:pt x="116" y="15"/>
                    <a:pt x="116" y="15"/>
                  </a:cubicBezTo>
                  <a:cubicBezTo>
                    <a:pt x="114" y="14"/>
                    <a:pt x="113" y="14"/>
                    <a:pt x="111" y="14"/>
                  </a:cubicBezTo>
                  <a:cubicBezTo>
                    <a:pt x="105" y="0"/>
                    <a:pt x="105" y="0"/>
                    <a:pt x="105" y="0"/>
                  </a:cubicBezTo>
                  <a:cubicBezTo>
                    <a:pt x="97" y="1"/>
                    <a:pt x="97" y="1"/>
                    <a:pt x="97" y="1"/>
                  </a:cubicBezTo>
                  <a:cubicBezTo>
                    <a:pt x="97" y="17"/>
                    <a:pt x="97" y="17"/>
                    <a:pt x="97" y="17"/>
                  </a:cubicBezTo>
                  <a:cubicBezTo>
                    <a:pt x="96" y="18"/>
                    <a:pt x="94" y="19"/>
                    <a:pt x="93" y="20"/>
                  </a:cubicBezTo>
                  <a:cubicBezTo>
                    <a:pt x="79" y="13"/>
                    <a:pt x="79" y="13"/>
                    <a:pt x="79" y="13"/>
                  </a:cubicBezTo>
                  <a:cubicBezTo>
                    <a:pt x="74" y="19"/>
                    <a:pt x="74" y="19"/>
                    <a:pt x="74" y="19"/>
                  </a:cubicBezTo>
                  <a:cubicBezTo>
                    <a:pt x="85" y="31"/>
                    <a:pt x="85" y="31"/>
                    <a:pt x="85" y="31"/>
                  </a:cubicBezTo>
                  <a:cubicBezTo>
                    <a:pt x="84" y="32"/>
                    <a:pt x="83" y="34"/>
                    <a:pt x="83" y="36"/>
                  </a:cubicBezTo>
                  <a:cubicBezTo>
                    <a:pt x="68" y="39"/>
                    <a:pt x="68" y="39"/>
                    <a:pt x="68" y="39"/>
                  </a:cubicBezTo>
                  <a:cubicBezTo>
                    <a:pt x="68" y="47"/>
                    <a:pt x="68" y="47"/>
                    <a:pt x="68" y="47"/>
                  </a:cubicBezTo>
                  <a:cubicBezTo>
                    <a:pt x="84" y="49"/>
                    <a:pt x="84" y="49"/>
                    <a:pt x="84" y="49"/>
                  </a:cubicBezTo>
                  <a:cubicBezTo>
                    <a:pt x="84" y="51"/>
                    <a:pt x="85" y="53"/>
                    <a:pt x="85" y="54"/>
                  </a:cubicBezTo>
                  <a:cubicBezTo>
                    <a:pt x="77" y="67"/>
                    <a:pt x="77" y="67"/>
                    <a:pt x="77" y="67"/>
                  </a:cubicBezTo>
                  <a:cubicBezTo>
                    <a:pt x="80" y="72"/>
                    <a:pt x="80" y="72"/>
                    <a:pt x="80" y="72"/>
                  </a:cubicBezTo>
                  <a:cubicBezTo>
                    <a:pt x="95" y="67"/>
                    <a:pt x="95" y="67"/>
                    <a:pt x="95" y="67"/>
                  </a:cubicBezTo>
                  <a:cubicBezTo>
                    <a:pt x="99" y="75"/>
                    <a:pt x="99" y="75"/>
                    <a:pt x="99" y="75"/>
                  </a:cubicBezTo>
                  <a:cubicBezTo>
                    <a:pt x="87" y="84"/>
                    <a:pt x="87" y="84"/>
                    <a:pt x="87" y="84"/>
                  </a:cubicBezTo>
                  <a:cubicBezTo>
                    <a:pt x="88" y="86"/>
                    <a:pt x="88" y="88"/>
                    <a:pt x="89" y="90"/>
                  </a:cubicBezTo>
                  <a:cubicBezTo>
                    <a:pt x="104" y="93"/>
                    <a:pt x="104" y="93"/>
                    <a:pt x="104" y="93"/>
                  </a:cubicBezTo>
                  <a:cubicBezTo>
                    <a:pt x="104" y="101"/>
                    <a:pt x="104" y="101"/>
                    <a:pt x="104" y="101"/>
                  </a:cubicBezTo>
                  <a:cubicBezTo>
                    <a:pt x="89" y="104"/>
                    <a:pt x="89" y="104"/>
                    <a:pt x="89" y="104"/>
                  </a:cubicBezTo>
                  <a:cubicBezTo>
                    <a:pt x="88" y="106"/>
                    <a:pt x="88" y="108"/>
                    <a:pt x="87" y="110"/>
                  </a:cubicBezTo>
                  <a:cubicBezTo>
                    <a:pt x="99" y="119"/>
                    <a:pt x="99" y="119"/>
                    <a:pt x="99" y="119"/>
                  </a:cubicBezTo>
                  <a:cubicBezTo>
                    <a:pt x="95" y="126"/>
                    <a:pt x="95" y="126"/>
                    <a:pt x="95" y="126"/>
                  </a:cubicBezTo>
                  <a:cubicBezTo>
                    <a:pt x="80" y="121"/>
                    <a:pt x="80" y="121"/>
                    <a:pt x="80" y="121"/>
                  </a:cubicBezTo>
                  <a:cubicBezTo>
                    <a:pt x="79" y="123"/>
                    <a:pt x="78" y="124"/>
                    <a:pt x="76" y="126"/>
                  </a:cubicBezTo>
                  <a:cubicBezTo>
                    <a:pt x="81" y="140"/>
                    <a:pt x="81" y="140"/>
                    <a:pt x="81" y="140"/>
                  </a:cubicBezTo>
                  <a:cubicBezTo>
                    <a:pt x="74" y="144"/>
                    <a:pt x="74" y="144"/>
                    <a:pt x="74" y="144"/>
                  </a:cubicBezTo>
                  <a:cubicBezTo>
                    <a:pt x="64" y="132"/>
                    <a:pt x="64" y="132"/>
                    <a:pt x="64" y="132"/>
                  </a:cubicBezTo>
                  <a:cubicBezTo>
                    <a:pt x="62" y="133"/>
                    <a:pt x="60" y="134"/>
                    <a:pt x="58" y="134"/>
                  </a:cubicBezTo>
                  <a:cubicBezTo>
                    <a:pt x="56" y="149"/>
                    <a:pt x="56" y="149"/>
                    <a:pt x="56" y="149"/>
                  </a:cubicBezTo>
                  <a:cubicBezTo>
                    <a:pt x="47" y="149"/>
                    <a:pt x="47" y="149"/>
                    <a:pt x="47" y="149"/>
                  </a:cubicBezTo>
                  <a:cubicBezTo>
                    <a:pt x="45" y="134"/>
                    <a:pt x="45" y="134"/>
                    <a:pt x="45" y="134"/>
                  </a:cubicBezTo>
                  <a:cubicBezTo>
                    <a:pt x="43" y="134"/>
                    <a:pt x="41" y="133"/>
                    <a:pt x="39" y="132"/>
                  </a:cubicBezTo>
                  <a:cubicBezTo>
                    <a:pt x="29" y="144"/>
                    <a:pt x="29" y="144"/>
                    <a:pt x="29" y="144"/>
                  </a:cubicBezTo>
                  <a:cubicBezTo>
                    <a:pt x="22" y="140"/>
                    <a:pt x="22" y="140"/>
                    <a:pt x="22" y="140"/>
                  </a:cubicBezTo>
                  <a:cubicBezTo>
                    <a:pt x="27" y="126"/>
                    <a:pt x="27" y="126"/>
                    <a:pt x="27" y="126"/>
                  </a:cubicBezTo>
                  <a:cubicBezTo>
                    <a:pt x="26" y="124"/>
                    <a:pt x="24" y="123"/>
                    <a:pt x="23" y="121"/>
                  </a:cubicBezTo>
                  <a:cubicBezTo>
                    <a:pt x="9" y="126"/>
                    <a:pt x="9" y="126"/>
                    <a:pt x="9" y="126"/>
                  </a:cubicBezTo>
                  <a:cubicBezTo>
                    <a:pt x="5" y="119"/>
                    <a:pt x="5" y="119"/>
                    <a:pt x="5" y="119"/>
                  </a:cubicBezTo>
                  <a:cubicBezTo>
                    <a:pt x="16" y="110"/>
                    <a:pt x="16" y="110"/>
                    <a:pt x="16" y="110"/>
                  </a:cubicBezTo>
                  <a:cubicBezTo>
                    <a:pt x="15" y="108"/>
                    <a:pt x="15" y="106"/>
                    <a:pt x="15" y="104"/>
                  </a:cubicBezTo>
                  <a:cubicBezTo>
                    <a:pt x="0" y="101"/>
                    <a:pt x="0" y="101"/>
                    <a:pt x="0" y="101"/>
                  </a:cubicBezTo>
                  <a:cubicBezTo>
                    <a:pt x="0" y="93"/>
                    <a:pt x="0" y="93"/>
                    <a:pt x="0" y="93"/>
                  </a:cubicBezTo>
                  <a:cubicBezTo>
                    <a:pt x="15" y="90"/>
                    <a:pt x="15" y="90"/>
                    <a:pt x="15" y="90"/>
                  </a:cubicBezTo>
                  <a:cubicBezTo>
                    <a:pt x="15" y="88"/>
                    <a:pt x="15" y="86"/>
                    <a:pt x="16" y="84"/>
                  </a:cubicBezTo>
                  <a:cubicBezTo>
                    <a:pt x="5" y="75"/>
                    <a:pt x="5" y="75"/>
                    <a:pt x="5" y="75"/>
                  </a:cubicBezTo>
                  <a:cubicBezTo>
                    <a:pt x="9" y="67"/>
                    <a:pt x="9" y="67"/>
                    <a:pt x="9" y="67"/>
                  </a:cubicBezTo>
                  <a:cubicBezTo>
                    <a:pt x="23" y="72"/>
                    <a:pt x="23" y="72"/>
                    <a:pt x="23" y="72"/>
                  </a:cubicBezTo>
                  <a:cubicBezTo>
                    <a:pt x="24" y="71"/>
                    <a:pt x="26" y="69"/>
                    <a:pt x="27" y="68"/>
                  </a:cubicBezTo>
                  <a:cubicBezTo>
                    <a:pt x="22" y="54"/>
                    <a:pt x="22" y="54"/>
                    <a:pt x="22" y="54"/>
                  </a:cubicBezTo>
                  <a:cubicBezTo>
                    <a:pt x="29" y="50"/>
                    <a:pt x="29" y="50"/>
                    <a:pt x="29" y="50"/>
                  </a:cubicBezTo>
                  <a:cubicBezTo>
                    <a:pt x="39" y="61"/>
                    <a:pt x="39" y="61"/>
                    <a:pt x="39" y="61"/>
                  </a:cubicBezTo>
                  <a:cubicBezTo>
                    <a:pt x="41" y="61"/>
                    <a:pt x="43" y="60"/>
                    <a:pt x="45" y="60"/>
                  </a:cubicBezTo>
                  <a:cubicBezTo>
                    <a:pt x="47" y="45"/>
                    <a:pt x="47" y="45"/>
                    <a:pt x="47" y="45"/>
                  </a:cubicBezTo>
                  <a:cubicBezTo>
                    <a:pt x="56" y="45"/>
                    <a:pt x="56" y="45"/>
                    <a:pt x="56" y="45"/>
                  </a:cubicBezTo>
                  <a:cubicBezTo>
                    <a:pt x="58" y="60"/>
                    <a:pt x="58" y="60"/>
                    <a:pt x="58" y="60"/>
                  </a:cubicBezTo>
                  <a:cubicBezTo>
                    <a:pt x="60" y="60"/>
                    <a:pt x="62" y="61"/>
                    <a:pt x="64" y="61"/>
                  </a:cubicBezTo>
                </a:path>
              </a:pathLst>
            </a:custGeom>
            <a:grpFill/>
            <a:ln w="19050" cap="rnd">
              <a:solidFill>
                <a:sysClr val="window" lastClr="FFFFFF">
                  <a:lumMod val="65000"/>
                </a:sys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latin typeface="Verdana"/>
                <a:ea typeface="+mn-ea"/>
                <a:cs typeface="Arial" pitchFamily="34" charset="0"/>
              </a:endParaRPr>
            </a:p>
          </p:txBody>
        </p:sp>
        <p:sp>
          <p:nvSpPr>
            <p:cNvPr id="90" name="Oval 120">
              <a:extLst>
                <a:ext uri="{FF2B5EF4-FFF2-40B4-BE49-F238E27FC236}">
                  <a16:creationId xmlns:a16="http://schemas.microsoft.com/office/drawing/2014/main" id="{B376FDB8-8BF7-4A8E-9A28-E7A051DD3529}"/>
                </a:ext>
              </a:extLst>
            </p:cNvPr>
            <p:cNvSpPr>
              <a:spLocks noChangeArrowheads="1"/>
            </p:cNvSpPr>
            <p:nvPr/>
          </p:nvSpPr>
          <p:spPr bwMode="auto">
            <a:xfrm>
              <a:off x="2444751" y="1109663"/>
              <a:ext cx="57150" cy="58738"/>
            </a:xfrm>
            <a:prstGeom prst="ellipse">
              <a:avLst/>
            </a:prstGeom>
            <a:grpFill/>
            <a:ln w="19050" cap="rnd">
              <a:solidFill>
                <a:sysClr val="window" lastClr="FFFFFF">
                  <a:lumMod val="65000"/>
                </a:sys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latin typeface="Verdana"/>
                <a:ea typeface="+mn-ea"/>
                <a:cs typeface="Arial" pitchFamily="34" charset="0"/>
              </a:endParaRPr>
            </a:p>
          </p:txBody>
        </p:sp>
        <p:sp>
          <p:nvSpPr>
            <p:cNvPr id="91" name="Oval 121">
              <a:extLst>
                <a:ext uri="{FF2B5EF4-FFF2-40B4-BE49-F238E27FC236}">
                  <a16:creationId xmlns:a16="http://schemas.microsoft.com/office/drawing/2014/main" id="{7A24C475-23FC-47FA-BDA4-8A0FF532937D}"/>
                </a:ext>
              </a:extLst>
            </p:cNvPr>
            <p:cNvSpPr>
              <a:spLocks noChangeArrowheads="1"/>
            </p:cNvSpPr>
            <p:nvPr/>
          </p:nvSpPr>
          <p:spPr bwMode="auto">
            <a:xfrm>
              <a:off x="2559051" y="1004888"/>
              <a:ext cx="52388" cy="52388"/>
            </a:xfrm>
            <a:prstGeom prst="ellipse">
              <a:avLst/>
            </a:prstGeom>
            <a:grpFill/>
            <a:ln w="19050" cap="rnd">
              <a:solidFill>
                <a:sysClr val="window" lastClr="FFFFFF">
                  <a:lumMod val="65000"/>
                </a:sys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latin typeface="Verdana"/>
                <a:ea typeface="+mn-ea"/>
                <a:cs typeface="Arial" pitchFamily="34" charset="0"/>
              </a:endParaRPr>
            </a:p>
          </p:txBody>
        </p:sp>
      </p:grpSp>
      <p:sp>
        <p:nvSpPr>
          <p:cNvPr id="92" name="Right Arrow 152">
            <a:extLst>
              <a:ext uri="{FF2B5EF4-FFF2-40B4-BE49-F238E27FC236}">
                <a16:creationId xmlns:a16="http://schemas.microsoft.com/office/drawing/2014/main" id="{B8D658BF-1120-4F6C-B6F6-6F5FC2584930}"/>
              </a:ext>
            </a:extLst>
          </p:cNvPr>
          <p:cNvSpPr/>
          <p:nvPr/>
        </p:nvSpPr>
        <p:spPr>
          <a:xfrm rot="16200000">
            <a:off x="10517999" y="2639874"/>
            <a:ext cx="417428" cy="438852"/>
          </a:xfrm>
          <a:prstGeom prst="rightArrow">
            <a:avLst/>
          </a:prstGeom>
          <a:solidFill>
            <a:schemeClr val="bg2">
              <a:lumMod val="90000"/>
            </a:schemeClr>
          </a:solidFill>
          <a:ln w="9525" cap="flat" cmpd="sng" algn="ctr">
            <a:noFill/>
            <a:prstDash val="solid"/>
          </a:ln>
          <a:effectLst/>
        </p:spPr>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998C85">
                  <a:lumMod val="50000"/>
                </a:srgbClr>
              </a:solidFill>
              <a:effectLst/>
              <a:uLnTx/>
              <a:uFillTx/>
              <a:latin typeface="Verdana"/>
              <a:ea typeface="+mn-ea"/>
              <a:cs typeface="+mn-cs"/>
            </a:endParaRPr>
          </a:p>
        </p:txBody>
      </p:sp>
      <p:sp>
        <p:nvSpPr>
          <p:cNvPr id="93" name="TextBox 92">
            <a:extLst>
              <a:ext uri="{FF2B5EF4-FFF2-40B4-BE49-F238E27FC236}">
                <a16:creationId xmlns:a16="http://schemas.microsoft.com/office/drawing/2014/main" id="{AFF7505B-77E5-4B70-B244-750126B3A688}"/>
              </a:ext>
            </a:extLst>
          </p:cNvPr>
          <p:cNvSpPr txBox="1"/>
          <p:nvPr/>
        </p:nvSpPr>
        <p:spPr>
          <a:xfrm>
            <a:off x="10046056" y="3041618"/>
            <a:ext cx="1361315" cy="246221"/>
          </a:xfrm>
          <a:prstGeom prst="rect">
            <a:avLst/>
          </a:prstGeom>
          <a:noFill/>
        </p:spPr>
        <p:txBody>
          <a:bodyPr wrap="square" rtlCol="0">
            <a:spAutoFit/>
          </a:bodyPr>
          <a:lstStyle/>
          <a:p>
            <a:pPr marL="0" marR="0" lvl="0" indent="0" algn="ctr" defTabSz="95775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Verdana"/>
                <a:ea typeface="+mn-ea"/>
                <a:cs typeface="+mn-cs"/>
              </a:rPr>
              <a:t>Test Automation</a:t>
            </a:r>
          </a:p>
        </p:txBody>
      </p:sp>
      <p:cxnSp>
        <p:nvCxnSpPr>
          <p:cNvPr id="94" name="Shape 162">
            <a:extLst>
              <a:ext uri="{FF2B5EF4-FFF2-40B4-BE49-F238E27FC236}">
                <a16:creationId xmlns:a16="http://schemas.microsoft.com/office/drawing/2014/main" id="{55BAE4F6-FB14-4F36-91F2-DD41F4630BA9}"/>
              </a:ext>
            </a:extLst>
          </p:cNvPr>
          <p:cNvCxnSpPr>
            <a:cxnSpLocks/>
          </p:cNvCxnSpPr>
          <p:nvPr/>
        </p:nvCxnSpPr>
        <p:spPr>
          <a:xfrm>
            <a:off x="5223705" y="2663200"/>
            <a:ext cx="4458261" cy="983148"/>
          </a:xfrm>
          <a:prstGeom prst="bentConnector3">
            <a:avLst>
              <a:gd name="adj1" fmla="val 152"/>
            </a:avLst>
          </a:prstGeom>
          <a:noFill/>
          <a:ln w="12700" cap="flat" cmpd="sng" algn="ctr">
            <a:solidFill>
              <a:schemeClr val="bg1">
                <a:lumMod val="65000"/>
              </a:schemeClr>
            </a:solidFill>
            <a:prstDash val="solid"/>
            <a:headEnd type="triangle"/>
            <a:tailEnd type="triangle"/>
          </a:ln>
          <a:effectLst/>
        </p:spPr>
      </p:cxnSp>
      <p:cxnSp>
        <p:nvCxnSpPr>
          <p:cNvPr id="95" name="Straight Connector 94">
            <a:extLst>
              <a:ext uri="{FF2B5EF4-FFF2-40B4-BE49-F238E27FC236}">
                <a16:creationId xmlns:a16="http://schemas.microsoft.com/office/drawing/2014/main" id="{0CADA6B3-935D-4598-B91A-A9B3914AFC5F}"/>
              </a:ext>
            </a:extLst>
          </p:cNvPr>
          <p:cNvCxnSpPr>
            <a:cxnSpLocks/>
          </p:cNvCxnSpPr>
          <p:nvPr/>
        </p:nvCxnSpPr>
        <p:spPr>
          <a:xfrm flipV="1">
            <a:off x="407988" y="4515111"/>
            <a:ext cx="11314361" cy="13666"/>
          </a:xfrm>
          <a:prstGeom prst="line">
            <a:avLst/>
          </a:prstGeom>
          <a:noFill/>
          <a:ln w="19050" cap="flat" cmpd="sng" algn="ctr">
            <a:solidFill>
              <a:srgbClr val="1F497D"/>
            </a:solidFill>
            <a:prstDash val="dash"/>
          </a:ln>
          <a:effectLst/>
        </p:spPr>
      </p:cxnSp>
      <p:sp>
        <p:nvSpPr>
          <p:cNvPr id="96" name="Rounded Rectangle 156">
            <a:extLst>
              <a:ext uri="{FF2B5EF4-FFF2-40B4-BE49-F238E27FC236}">
                <a16:creationId xmlns:a16="http://schemas.microsoft.com/office/drawing/2014/main" id="{980FA28B-B40A-4BAD-BFCF-C96754C2AD03}"/>
              </a:ext>
            </a:extLst>
          </p:cNvPr>
          <p:cNvSpPr/>
          <p:nvPr/>
        </p:nvSpPr>
        <p:spPr>
          <a:xfrm>
            <a:off x="5288644" y="3722862"/>
            <a:ext cx="1981054" cy="306312"/>
          </a:xfrm>
          <a:prstGeom prst="roundRect">
            <a:avLst/>
          </a:prstGeom>
          <a:noFill/>
          <a:ln w="12700" cap="flat" cmpd="sng" algn="ctr">
            <a:solidFill>
              <a:schemeClr val="accent2">
                <a:lumMod val="60000"/>
                <a:lumOff val="40000"/>
              </a:schemeClr>
            </a:solidFill>
            <a:prstDash val="solid"/>
          </a:ln>
          <a:effectLst/>
        </p:spPr>
        <p:txBody>
          <a:bodyPr rtlCol="0" anchor="ctr"/>
          <a:lstStyle/>
          <a:p>
            <a:pPr marL="0" marR="0" lvl="0" indent="0" algn="ctr" defTabSz="71819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Verdana"/>
                <a:ea typeface="+mn-ea"/>
                <a:cs typeface="+mn-cs"/>
              </a:rPr>
              <a:t>On demand request + scheduled jobs</a:t>
            </a:r>
          </a:p>
        </p:txBody>
      </p:sp>
      <p:cxnSp>
        <p:nvCxnSpPr>
          <p:cNvPr id="98" name="Straight Arrow Connector 97">
            <a:extLst>
              <a:ext uri="{FF2B5EF4-FFF2-40B4-BE49-F238E27FC236}">
                <a16:creationId xmlns:a16="http://schemas.microsoft.com/office/drawing/2014/main" id="{D2DC1769-8C0D-44B4-9DC2-46D47130D740}"/>
              </a:ext>
            </a:extLst>
          </p:cNvPr>
          <p:cNvCxnSpPr>
            <a:cxnSpLocks/>
          </p:cNvCxnSpPr>
          <p:nvPr/>
        </p:nvCxnSpPr>
        <p:spPr>
          <a:xfrm>
            <a:off x="7271803" y="3840232"/>
            <a:ext cx="2420801" cy="0"/>
          </a:xfrm>
          <a:prstGeom prst="straightConnector1">
            <a:avLst/>
          </a:prstGeom>
          <a:noFill/>
          <a:ln w="12700" cap="flat" cmpd="sng" algn="ctr">
            <a:solidFill>
              <a:schemeClr val="accent2">
                <a:lumMod val="60000"/>
                <a:lumOff val="40000"/>
              </a:schemeClr>
            </a:solidFill>
            <a:prstDash val="solid"/>
            <a:tailEnd type="triangle"/>
          </a:ln>
          <a:effectLst/>
        </p:spPr>
      </p:cxnSp>
      <p:sp>
        <p:nvSpPr>
          <p:cNvPr id="102" name="Flowchart: Magnetic Disk 101">
            <a:extLst>
              <a:ext uri="{FF2B5EF4-FFF2-40B4-BE49-F238E27FC236}">
                <a16:creationId xmlns:a16="http://schemas.microsoft.com/office/drawing/2014/main" id="{E70BA833-6467-42A5-83E5-9447724F4199}"/>
              </a:ext>
            </a:extLst>
          </p:cNvPr>
          <p:cNvSpPr/>
          <p:nvPr/>
        </p:nvSpPr>
        <p:spPr>
          <a:xfrm>
            <a:off x="6542070" y="3233987"/>
            <a:ext cx="777774" cy="382890"/>
          </a:xfrm>
          <a:prstGeom prst="flowChartMagneticDisk">
            <a:avLst/>
          </a:prstGeom>
          <a:solidFill>
            <a:schemeClr val="tx2">
              <a:lumMod val="60000"/>
              <a:lumOff val="40000"/>
            </a:schemeClr>
          </a:solidFill>
          <a:ln w="19050" cap="flat" cmpd="sng" algn="ctr">
            <a:solidFill>
              <a:schemeClr val="bg1"/>
            </a:solidFill>
            <a:prstDash val="solid"/>
          </a:ln>
          <a:effectLst/>
        </p:spPr>
        <p:txBody>
          <a:bodyPr rtlCol="0" anchor="ctr"/>
          <a:lstStyle/>
          <a:p>
            <a:pPr marL="0" marR="0" lvl="0" indent="0" algn="ctr" defTabSz="71819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Verdana"/>
                <a:ea typeface="+mn-ea"/>
                <a:cs typeface="+mn-cs"/>
              </a:rPr>
              <a:t>TDM</a:t>
            </a:r>
          </a:p>
        </p:txBody>
      </p:sp>
      <p:cxnSp>
        <p:nvCxnSpPr>
          <p:cNvPr id="103" name="Straight Arrow Connector 102">
            <a:extLst>
              <a:ext uri="{FF2B5EF4-FFF2-40B4-BE49-F238E27FC236}">
                <a16:creationId xmlns:a16="http://schemas.microsoft.com/office/drawing/2014/main" id="{E7318F41-9435-47E6-AB3B-D4C511720D1A}"/>
              </a:ext>
            </a:extLst>
          </p:cNvPr>
          <p:cNvCxnSpPr>
            <a:cxnSpLocks/>
          </p:cNvCxnSpPr>
          <p:nvPr/>
        </p:nvCxnSpPr>
        <p:spPr>
          <a:xfrm flipH="1" flipV="1">
            <a:off x="7009021" y="2696698"/>
            <a:ext cx="10156" cy="500252"/>
          </a:xfrm>
          <a:prstGeom prst="straightConnector1">
            <a:avLst/>
          </a:prstGeom>
          <a:noFill/>
          <a:ln w="12700" cap="flat" cmpd="sng" algn="ctr">
            <a:solidFill>
              <a:schemeClr val="bg1">
                <a:lumMod val="65000"/>
              </a:schemeClr>
            </a:solidFill>
            <a:prstDash val="dash"/>
            <a:tailEnd type="triangle"/>
          </a:ln>
          <a:effectLst/>
        </p:spPr>
      </p:cxnSp>
      <p:sp>
        <p:nvSpPr>
          <p:cNvPr id="104" name="TextBox 103">
            <a:extLst>
              <a:ext uri="{FF2B5EF4-FFF2-40B4-BE49-F238E27FC236}">
                <a16:creationId xmlns:a16="http://schemas.microsoft.com/office/drawing/2014/main" id="{9C6BE584-C446-4619-8AC3-4A53FF406640}"/>
              </a:ext>
            </a:extLst>
          </p:cNvPr>
          <p:cNvSpPr txBox="1"/>
          <p:nvPr/>
        </p:nvSpPr>
        <p:spPr>
          <a:xfrm>
            <a:off x="7348991" y="3216281"/>
            <a:ext cx="1554904" cy="246221"/>
          </a:xfrm>
          <a:prstGeom prst="rect">
            <a:avLst/>
          </a:prstGeom>
          <a:noFill/>
        </p:spPr>
        <p:txBody>
          <a:bodyPr wrap="square" rtlCol="0">
            <a:spAutoFit/>
          </a:bodyP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Verdana"/>
                <a:ea typeface="+mn-ea"/>
                <a:cs typeface="+mn-cs"/>
              </a:rPr>
              <a:t>Test Data</a:t>
            </a:r>
          </a:p>
        </p:txBody>
      </p:sp>
      <p:sp>
        <p:nvSpPr>
          <p:cNvPr id="105" name="Rounded Rectangle 309">
            <a:extLst>
              <a:ext uri="{FF2B5EF4-FFF2-40B4-BE49-F238E27FC236}">
                <a16:creationId xmlns:a16="http://schemas.microsoft.com/office/drawing/2014/main" id="{2A765AE2-1FD4-40E1-AFF9-4222BB0BA16D}"/>
              </a:ext>
            </a:extLst>
          </p:cNvPr>
          <p:cNvSpPr/>
          <p:nvPr/>
        </p:nvSpPr>
        <p:spPr>
          <a:xfrm>
            <a:off x="1105486" y="4129226"/>
            <a:ext cx="1547474" cy="309343"/>
          </a:xfrm>
          <a:prstGeom prst="roundRect">
            <a:avLst/>
          </a:prstGeom>
          <a:solidFill>
            <a:srgbClr val="00B050"/>
          </a:solidFill>
          <a:ln w="25400" cap="flat" cmpd="sng" algn="ctr">
            <a:solidFill>
              <a:srgbClr val="00B050"/>
            </a:solidFill>
            <a:prstDash val="solid"/>
          </a:ln>
          <a:effectLst/>
        </p:spPr>
        <p:txBody>
          <a:bodyPr rtlCol="0" anchor="ctr"/>
          <a:lstStyle/>
          <a:p>
            <a:pPr marL="0" marR="0" lvl="0" indent="0" algn="ctr" defTabSz="71819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FFFFFF"/>
                </a:solidFill>
                <a:effectLst/>
                <a:uLnTx/>
                <a:uFillTx/>
                <a:latin typeface="Verdana"/>
                <a:ea typeface="+mn-ea"/>
                <a:cs typeface="+mn-cs"/>
              </a:rPr>
              <a:t>Developer/Tester</a:t>
            </a:r>
          </a:p>
        </p:txBody>
      </p:sp>
      <p:cxnSp>
        <p:nvCxnSpPr>
          <p:cNvPr id="106" name="Shape 318">
            <a:extLst>
              <a:ext uri="{FF2B5EF4-FFF2-40B4-BE49-F238E27FC236}">
                <a16:creationId xmlns:a16="http://schemas.microsoft.com/office/drawing/2014/main" id="{0B68C783-4536-429E-8052-CBED4FDD8A1C}"/>
              </a:ext>
            </a:extLst>
          </p:cNvPr>
          <p:cNvCxnSpPr>
            <a:cxnSpLocks/>
            <a:stCxn id="76" idx="2"/>
          </p:cNvCxnSpPr>
          <p:nvPr/>
        </p:nvCxnSpPr>
        <p:spPr>
          <a:xfrm rot="5400000">
            <a:off x="2852634" y="2460735"/>
            <a:ext cx="1699291" cy="2065679"/>
          </a:xfrm>
          <a:prstGeom prst="bentConnector2">
            <a:avLst/>
          </a:prstGeom>
          <a:noFill/>
          <a:ln w="12700" cap="flat" cmpd="sng" algn="ctr">
            <a:solidFill>
              <a:schemeClr val="accent6"/>
            </a:solidFill>
            <a:prstDash val="solid"/>
            <a:tailEnd type="triangle"/>
          </a:ln>
          <a:effectLst/>
        </p:spPr>
      </p:cxnSp>
      <p:sp>
        <p:nvSpPr>
          <p:cNvPr id="107" name="TextBox 106">
            <a:extLst>
              <a:ext uri="{FF2B5EF4-FFF2-40B4-BE49-F238E27FC236}">
                <a16:creationId xmlns:a16="http://schemas.microsoft.com/office/drawing/2014/main" id="{12711221-25D0-4FC4-9AE7-F41E842E1434}"/>
              </a:ext>
            </a:extLst>
          </p:cNvPr>
          <p:cNvSpPr txBox="1"/>
          <p:nvPr/>
        </p:nvSpPr>
        <p:spPr>
          <a:xfrm>
            <a:off x="3305174" y="3963984"/>
            <a:ext cx="692228" cy="246221"/>
          </a:xfrm>
          <a:prstGeom prst="rect">
            <a:avLst/>
          </a:prstGeom>
          <a:noFill/>
        </p:spPr>
        <p:txBody>
          <a:bodyPr wrap="square" rtlCol="0">
            <a:spAutoFit/>
          </a:bodyP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Verdana"/>
                <a:ea typeface="+mn-ea"/>
                <a:cs typeface="+mn-cs"/>
              </a:rPr>
              <a:t>Code</a:t>
            </a:r>
          </a:p>
        </p:txBody>
      </p:sp>
      <p:sp>
        <p:nvSpPr>
          <p:cNvPr id="108" name="TextBox 107">
            <a:extLst>
              <a:ext uri="{FF2B5EF4-FFF2-40B4-BE49-F238E27FC236}">
                <a16:creationId xmlns:a16="http://schemas.microsoft.com/office/drawing/2014/main" id="{BDF23540-4890-4809-9A5E-B0DC035DCF19}"/>
              </a:ext>
            </a:extLst>
          </p:cNvPr>
          <p:cNvSpPr txBox="1"/>
          <p:nvPr/>
        </p:nvSpPr>
        <p:spPr>
          <a:xfrm>
            <a:off x="5299283" y="3365353"/>
            <a:ext cx="1554904" cy="246221"/>
          </a:xfrm>
          <a:prstGeom prst="rect">
            <a:avLst/>
          </a:prstGeom>
          <a:noFill/>
        </p:spPr>
        <p:txBody>
          <a:bodyPr wrap="square" rtlCol="0">
            <a:spAutoFit/>
          </a:bodyP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Verdana"/>
                <a:ea typeface="+mn-ea"/>
                <a:cs typeface="+mn-cs"/>
              </a:rPr>
              <a:t>Feedback</a:t>
            </a:r>
          </a:p>
        </p:txBody>
      </p:sp>
      <p:cxnSp>
        <p:nvCxnSpPr>
          <p:cNvPr id="117" name="Shape 330">
            <a:extLst>
              <a:ext uri="{FF2B5EF4-FFF2-40B4-BE49-F238E27FC236}">
                <a16:creationId xmlns:a16="http://schemas.microsoft.com/office/drawing/2014/main" id="{9A0F0E55-AB85-49A1-B974-B0A4CD4F2509}"/>
              </a:ext>
            </a:extLst>
          </p:cNvPr>
          <p:cNvCxnSpPr/>
          <p:nvPr/>
        </p:nvCxnSpPr>
        <p:spPr>
          <a:xfrm flipV="1">
            <a:off x="2685821" y="3642805"/>
            <a:ext cx="1096779" cy="553298"/>
          </a:xfrm>
          <a:prstGeom prst="bentConnector3">
            <a:avLst>
              <a:gd name="adj1" fmla="val 99861"/>
            </a:avLst>
          </a:prstGeom>
          <a:noFill/>
          <a:ln w="12700" cap="flat" cmpd="sng" algn="ctr">
            <a:solidFill>
              <a:schemeClr val="accent6"/>
            </a:solidFill>
            <a:prstDash val="solid"/>
            <a:tailEnd type="triangle"/>
          </a:ln>
          <a:effectLst/>
        </p:spPr>
      </p:cxnSp>
      <p:grpSp>
        <p:nvGrpSpPr>
          <p:cNvPr id="118" name="Group 117">
            <a:extLst>
              <a:ext uri="{FF2B5EF4-FFF2-40B4-BE49-F238E27FC236}">
                <a16:creationId xmlns:a16="http://schemas.microsoft.com/office/drawing/2014/main" id="{E7D34197-A276-4154-B6F4-09B446A0FC7C}"/>
              </a:ext>
            </a:extLst>
          </p:cNvPr>
          <p:cNvGrpSpPr/>
          <p:nvPr/>
        </p:nvGrpSpPr>
        <p:grpSpPr>
          <a:xfrm>
            <a:off x="3682134" y="1601114"/>
            <a:ext cx="993391" cy="739678"/>
            <a:chOff x="3870327" y="1347839"/>
            <a:chExt cx="929848" cy="643268"/>
          </a:xfrm>
          <a:solidFill>
            <a:schemeClr val="bg1"/>
          </a:solidFill>
        </p:grpSpPr>
        <p:grpSp>
          <p:nvGrpSpPr>
            <p:cNvPr id="119" name="Group 118">
              <a:extLst>
                <a:ext uri="{FF2B5EF4-FFF2-40B4-BE49-F238E27FC236}">
                  <a16:creationId xmlns:a16="http://schemas.microsoft.com/office/drawing/2014/main" id="{0ED72368-25A2-4C17-B56D-1179FCEE5E8F}"/>
                </a:ext>
              </a:extLst>
            </p:cNvPr>
            <p:cNvGrpSpPr/>
            <p:nvPr/>
          </p:nvGrpSpPr>
          <p:grpSpPr>
            <a:xfrm>
              <a:off x="3870327" y="1347839"/>
              <a:ext cx="929848" cy="643268"/>
              <a:chOff x="4682589" y="3363756"/>
              <a:chExt cx="3605255" cy="2572823"/>
            </a:xfrm>
            <a:grpFill/>
          </p:grpSpPr>
          <p:sp>
            <p:nvSpPr>
              <p:cNvPr id="159" name="Freeform: Shape 158">
                <a:extLst>
                  <a:ext uri="{FF2B5EF4-FFF2-40B4-BE49-F238E27FC236}">
                    <a16:creationId xmlns:a16="http://schemas.microsoft.com/office/drawing/2014/main" id="{9EA320AB-A856-4560-84CF-98B40C276A26}"/>
                  </a:ext>
                </a:extLst>
              </p:cNvPr>
              <p:cNvSpPr/>
              <p:nvPr/>
            </p:nvSpPr>
            <p:spPr>
              <a:xfrm>
                <a:off x="6244468" y="4004657"/>
                <a:ext cx="2043376" cy="1931922"/>
              </a:xfrm>
              <a:custGeom>
                <a:avLst/>
                <a:gdLst>
                  <a:gd name="connsiteX0" fmla="*/ 1450400 w 2043380"/>
                  <a:gd name="connsiteY0" fmla="*/ 325793 h 2043380"/>
                  <a:gd name="connsiteX1" fmla="*/ 1609342 w 2043380"/>
                  <a:gd name="connsiteY1" fmla="*/ 192418 h 2043380"/>
                  <a:gd name="connsiteX2" fmla="*/ 1736319 w 2043380"/>
                  <a:gd name="connsiteY2" fmla="*/ 298964 h 2043380"/>
                  <a:gd name="connsiteX3" fmla="*/ 1632570 w 2043380"/>
                  <a:gd name="connsiteY3" fmla="*/ 478652 h 2043380"/>
                  <a:gd name="connsiteX4" fmla="*/ 1797415 w 2043380"/>
                  <a:gd name="connsiteY4" fmla="*/ 764172 h 2043380"/>
                  <a:gd name="connsiteX5" fmla="*/ 2004904 w 2043380"/>
                  <a:gd name="connsiteY5" fmla="*/ 764166 h 2043380"/>
                  <a:gd name="connsiteX6" fmla="*/ 2033687 w 2043380"/>
                  <a:gd name="connsiteY6" fmla="*/ 927404 h 2043380"/>
                  <a:gd name="connsiteX7" fmla="*/ 1838709 w 2043380"/>
                  <a:gd name="connsiteY7" fmla="*/ 998365 h 2043380"/>
                  <a:gd name="connsiteX8" fmla="*/ 1781459 w 2043380"/>
                  <a:gd name="connsiteY8" fmla="*/ 1323046 h 2043380"/>
                  <a:gd name="connsiteX9" fmla="*/ 1940409 w 2043380"/>
                  <a:gd name="connsiteY9" fmla="*/ 1456413 h 2043380"/>
                  <a:gd name="connsiteX10" fmla="*/ 1857530 w 2043380"/>
                  <a:gd name="connsiteY10" fmla="*/ 1599962 h 2043380"/>
                  <a:gd name="connsiteX11" fmla="*/ 1662556 w 2043380"/>
                  <a:gd name="connsiteY11" fmla="*/ 1528992 h 2043380"/>
                  <a:gd name="connsiteX12" fmla="*/ 1409999 w 2043380"/>
                  <a:gd name="connsiteY12" fmla="*/ 1740912 h 2043380"/>
                  <a:gd name="connsiteX13" fmla="*/ 1446035 w 2043380"/>
                  <a:gd name="connsiteY13" fmla="*/ 1945248 h 2043380"/>
                  <a:gd name="connsiteX14" fmla="*/ 1290275 w 2043380"/>
                  <a:gd name="connsiteY14" fmla="*/ 2001940 h 2043380"/>
                  <a:gd name="connsiteX15" fmla="*/ 1186535 w 2043380"/>
                  <a:gd name="connsiteY15" fmla="*/ 1822246 h 2043380"/>
                  <a:gd name="connsiteX16" fmla="*/ 856845 w 2043380"/>
                  <a:gd name="connsiteY16" fmla="*/ 1822246 h 2043380"/>
                  <a:gd name="connsiteX17" fmla="*/ 753105 w 2043380"/>
                  <a:gd name="connsiteY17" fmla="*/ 2001940 h 2043380"/>
                  <a:gd name="connsiteX18" fmla="*/ 597345 w 2043380"/>
                  <a:gd name="connsiteY18" fmla="*/ 1945248 h 2043380"/>
                  <a:gd name="connsiteX19" fmla="*/ 633381 w 2043380"/>
                  <a:gd name="connsiteY19" fmla="*/ 1740912 h 2043380"/>
                  <a:gd name="connsiteX20" fmla="*/ 380824 w 2043380"/>
                  <a:gd name="connsiteY20" fmla="*/ 1528992 h 2043380"/>
                  <a:gd name="connsiteX21" fmla="*/ 185850 w 2043380"/>
                  <a:gd name="connsiteY21" fmla="*/ 1599962 h 2043380"/>
                  <a:gd name="connsiteX22" fmla="*/ 102971 w 2043380"/>
                  <a:gd name="connsiteY22" fmla="*/ 1456413 h 2043380"/>
                  <a:gd name="connsiteX23" fmla="*/ 261921 w 2043380"/>
                  <a:gd name="connsiteY23" fmla="*/ 1323046 h 2043380"/>
                  <a:gd name="connsiteX24" fmla="*/ 204671 w 2043380"/>
                  <a:gd name="connsiteY24" fmla="*/ 998365 h 2043380"/>
                  <a:gd name="connsiteX25" fmla="*/ 9693 w 2043380"/>
                  <a:gd name="connsiteY25" fmla="*/ 927404 h 2043380"/>
                  <a:gd name="connsiteX26" fmla="*/ 38476 w 2043380"/>
                  <a:gd name="connsiteY26" fmla="*/ 764166 h 2043380"/>
                  <a:gd name="connsiteX27" fmla="*/ 245965 w 2043380"/>
                  <a:gd name="connsiteY27" fmla="*/ 764172 h 2043380"/>
                  <a:gd name="connsiteX28" fmla="*/ 410810 w 2043380"/>
                  <a:gd name="connsiteY28" fmla="*/ 478652 h 2043380"/>
                  <a:gd name="connsiteX29" fmla="*/ 307061 w 2043380"/>
                  <a:gd name="connsiteY29" fmla="*/ 298964 h 2043380"/>
                  <a:gd name="connsiteX30" fmla="*/ 434038 w 2043380"/>
                  <a:gd name="connsiteY30" fmla="*/ 192418 h 2043380"/>
                  <a:gd name="connsiteX31" fmla="*/ 592980 w 2043380"/>
                  <a:gd name="connsiteY31" fmla="*/ 325793 h 2043380"/>
                  <a:gd name="connsiteX32" fmla="*/ 902787 w 2043380"/>
                  <a:gd name="connsiteY32" fmla="*/ 213032 h 2043380"/>
                  <a:gd name="connsiteX33" fmla="*/ 938812 w 2043380"/>
                  <a:gd name="connsiteY33" fmla="*/ 8695 h 2043380"/>
                  <a:gd name="connsiteX34" fmla="*/ 1104568 w 2043380"/>
                  <a:gd name="connsiteY34" fmla="*/ 8695 h 2043380"/>
                  <a:gd name="connsiteX35" fmla="*/ 1140593 w 2043380"/>
                  <a:gd name="connsiteY35" fmla="*/ 213033 h 2043380"/>
                  <a:gd name="connsiteX36" fmla="*/ 1450400 w 2043380"/>
                  <a:gd name="connsiteY36" fmla="*/ 325793 h 204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043380" h="2043380">
                    <a:moveTo>
                      <a:pt x="1450400" y="325793"/>
                    </a:moveTo>
                    <a:lnTo>
                      <a:pt x="1609342" y="192418"/>
                    </a:lnTo>
                    <a:lnTo>
                      <a:pt x="1736319" y="298964"/>
                    </a:lnTo>
                    <a:lnTo>
                      <a:pt x="1632570" y="478652"/>
                    </a:lnTo>
                    <a:cubicBezTo>
                      <a:pt x="1706342" y="561640"/>
                      <a:pt x="1762431" y="658789"/>
                      <a:pt x="1797415" y="764172"/>
                    </a:cubicBezTo>
                    <a:lnTo>
                      <a:pt x="2004904" y="764166"/>
                    </a:lnTo>
                    <a:lnTo>
                      <a:pt x="2033687" y="927404"/>
                    </a:lnTo>
                    <a:lnTo>
                      <a:pt x="1838709" y="998365"/>
                    </a:lnTo>
                    <a:cubicBezTo>
                      <a:pt x="1841878" y="1109357"/>
                      <a:pt x="1822398" y="1219831"/>
                      <a:pt x="1781459" y="1323046"/>
                    </a:cubicBezTo>
                    <a:lnTo>
                      <a:pt x="1940409" y="1456413"/>
                    </a:lnTo>
                    <a:lnTo>
                      <a:pt x="1857530" y="1599962"/>
                    </a:lnTo>
                    <a:lnTo>
                      <a:pt x="1662556" y="1528992"/>
                    </a:lnTo>
                    <a:cubicBezTo>
                      <a:pt x="1593639" y="1616054"/>
                      <a:pt x="1507706" y="1688161"/>
                      <a:pt x="1409999" y="1740912"/>
                    </a:cubicBezTo>
                    <a:lnTo>
                      <a:pt x="1446035" y="1945248"/>
                    </a:lnTo>
                    <a:lnTo>
                      <a:pt x="1290275" y="2001940"/>
                    </a:lnTo>
                    <a:lnTo>
                      <a:pt x="1186535" y="1822246"/>
                    </a:lnTo>
                    <a:cubicBezTo>
                      <a:pt x="1077779" y="1844640"/>
                      <a:pt x="965601" y="1844640"/>
                      <a:pt x="856845" y="1822246"/>
                    </a:cubicBezTo>
                    <a:lnTo>
                      <a:pt x="753105" y="2001940"/>
                    </a:lnTo>
                    <a:lnTo>
                      <a:pt x="597345" y="1945248"/>
                    </a:lnTo>
                    <a:lnTo>
                      <a:pt x="633381" y="1740912"/>
                    </a:lnTo>
                    <a:cubicBezTo>
                      <a:pt x="535675" y="1688160"/>
                      <a:pt x="449741" y="1616053"/>
                      <a:pt x="380824" y="1528992"/>
                    </a:cubicBezTo>
                    <a:lnTo>
                      <a:pt x="185850" y="1599962"/>
                    </a:lnTo>
                    <a:lnTo>
                      <a:pt x="102971" y="1456413"/>
                    </a:lnTo>
                    <a:lnTo>
                      <a:pt x="261921" y="1323046"/>
                    </a:lnTo>
                    <a:cubicBezTo>
                      <a:pt x="220982" y="1219831"/>
                      <a:pt x="201502" y="1109357"/>
                      <a:pt x="204671" y="998365"/>
                    </a:cubicBezTo>
                    <a:lnTo>
                      <a:pt x="9693" y="927404"/>
                    </a:lnTo>
                    <a:lnTo>
                      <a:pt x="38476" y="764166"/>
                    </a:lnTo>
                    <a:lnTo>
                      <a:pt x="245965" y="764172"/>
                    </a:lnTo>
                    <a:cubicBezTo>
                      <a:pt x="280949" y="658790"/>
                      <a:pt x="337038" y="561640"/>
                      <a:pt x="410810" y="478652"/>
                    </a:cubicBezTo>
                    <a:lnTo>
                      <a:pt x="307061" y="298964"/>
                    </a:lnTo>
                    <a:lnTo>
                      <a:pt x="434038" y="192418"/>
                    </a:lnTo>
                    <a:lnTo>
                      <a:pt x="592980" y="325793"/>
                    </a:lnTo>
                    <a:cubicBezTo>
                      <a:pt x="687518" y="267553"/>
                      <a:pt x="792931" y="229185"/>
                      <a:pt x="902787" y="213032"/>
                    </a:cubicBezTo>
                    <a:lnTo>
                      <a:pt x="938812" y="8695"/>
                    </a:lnTo>
                    <a:lnTo>
                      <a:pt x="1104568" y="8695"/>
                    </a:lnTo>
                    <a:lnTo>
                      <a:pt x="1140593" y="213033"/>
                    </a:lnTo>
                    <a:cubicBezTo>
                      <a:pt x="1250449" y="229186"/>
                      <a:pt x="1355862" y="267553"/>
                      <a:pt x="1450400" y="325793"/>
                    </a:cubicBezTo>
                    <a:close/>
                  </a:path>
                </a:pathLst>
              </a:custGeom>
              <a:grpFill/>
              <a:ln>
                <a:solidFill>
                  <a:srgbClr val="00B0F0"/>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431130" tIns="498972" rIns="431130" bIns="534708"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endParaRPr kumimoji="0" lang="en-US" sz="1000" b="1" i="0" u="none" strike="noStrike" kern="1200" cap="none" spc="0" normalizeH="0" baseline="0" noProof="0" dirty="0">
                  <a:ln>
                    <a:noFill/>
                  </a:ln>
                  <a:solidFill>
                    <a:srgbClr val="FFFFFF"/>
                  </a:solidFill>
                  <a:effectLst/>
                  <a:uLnTx/>
                  <a:uFillTx/>
                  <a:latin typeface="Verdana"/>
                  <a:ea typeface="+mn-ea"/>
                  <a:cs typeface="+mn-cs"/>
                </a:endParaRPr>
              </a:p>
            </p:txBody>
          </p:sp>
          <p:sp>
            <p:nvSpPr>
              <p:cNvPr id="160" name="Freeform: Shape 159">
                <a:extLst>
                  <a:ext uri="{FF2B5EF4-FFF2-40B4-BE49-F238E27FC236}">
                    <a16:creationId xmlns:a16="http://schemas.microsoft.com/office/drawing/2014/main" id="{24852004-5276-411F-B564-0BC66381253B}"/>
                  </a:ext>
                </a:extLst>
              </p:cNvPr>
              <p:cNvSpPr/>
              <p:nvPr/>
            </p:nvSpPr>
            <p:spPr>
              <a:xfrm>
                <a:off x="4682589" y="3363756"/>
                <a:ext cx="1992051" cy="1866234"/>
              </a:xfrm>
              <a:custGeom>
                <a:avLst/>
                <a:gdLst>
                  <a:gd name="connsiteX0" fmla="*/ 1089499 w 1456069"/>
                  <a:gd name="connsiteY0" fmla="*/ 368785 h 1456069"/>
                  <a:gd name="connsiteX1" fmla="*/ 1304319 w 1456069"/>
                  <a:gd name="connsiteY1" fmla="*/ 304043 h 1456069"/>
                  <a:gd name="connsiteX2" fmla="*/ 1383364 w 1456069"/>
                  <a:gd name="connsiteY2" fmla="*/ 440954 h 1456069"/>
                  <a:gd name="connsiteX3" fmla="*/ 1219886 w 1456069"/>
                  <a:gd name="connsiteY3" fmla="*/ 594621 h 1456069"/>
                  <a:gd name="connsiteX4" fmla="*/ 1219886 w 1456069"/>
                  <a:gd name="connsiteY4" fmla="*/ 861447 h 1456069"/>
                  <a:gd name="connsiteX5" fmla="*/ 1383364 w 1456069"/>
                  <a:gd name="connsiteY5" fmla="*/ 1015115 h 1456069"/>
                  <a:gd name="connsiteX6" fmla="*/ 1304319 w 1456069"/>
                  <a:gd name="connsiteY6" fmla="*/ 1152026 h 1456069"/>
                  <a:gd name="connsiteX7" fmla="*/ 1089499 w 1456069"/>
                  <a:gd name="connsiteY7" fmla="*/ 1087284 h 1456069"/>
                  <a:gd name="connsiteX8" fmla="*/ 858421 w 1456069"/>
                  <a:gd name="connsiteY8" fmla="*/ 1220697 h 1456069"/>
                  <a:gd name="connsiteX9" fmla="*/ 807080 w 1456069"/>
                  <a:gd name="connsiteY9" fmla="*/ 1439107 h 1456069"/>
                  <a:gd name="connsiteX10" fmla="*/ 648989 w 1456069"/>
                  <a:gd name="connsiteY10" fmla="*/ 1439107 h 1456069"/>
                  <a:gd name="connsiteX11" fmla="*/ 597648 w 1456069"/>
                  <a:gd name="connsiteY11" fmla="*/ 1220697 h 1456069"/>
                  <a:gd name="connsiteX12" fmla="*/ 366570 w 1456069"/>
                  <a:gd name="connsiteY12" fmla="*/ 1087284 h 1456069"/>
                  <a:gd name="connsiteX13" fmla="*/ 151750 w 1456069"/>
                  <a:gd name="connsiteY13" fmla="*/ 1152026 h 1456069"/>
                  <a:gd name="connsiteX14" fmla="*/ 72705 w 1456069"/>
                  <a:gd name="connsiteY14" fmla="*/ 1015115 h 1456069"/>
                  <a:gd name="connsiteX15" fmla="*/ 236183 w 1456069"/>
                  <a:gd name="connsiteY15" fmla="*/ 861448 h 1456069"/>
                  <a:gd name="connsiteX16" fmla="*/ 236183 w 1456069"/>
                  <a:gd name="connsiteY16" fmla="*/ 594622 h 1456069"/>
                  <a:gd name="connsiteX17" fmla="*/ 72705 w 1456069"/>
                  <a:gd name="connsiteY17" fmla="*/ 440954 h 1456069"/>
                  <a:gd name="connsiteX18" fmla="*/ 151750 w 1456069"/>
                  <a:gd name="connsiteY18" fmla="*/ 304043 h 1456069"/>
                  <a:gd name="connsiteX19" fmla="*/ 366570 w 1456069"/>
                  <a:gd name="connsiteY19" fmla="*/ 368785 h 1456069"/>
                  <a:gd name="connsiteX20" fmla="*/ 597648 w 1456069"/>
                  <a:gd name="connsiteY20" fmla="*/ 235372 h 1456069"/>
                  <a:gd name="connsiteX21" fmla="*/ 648989 w 1456069"/>
                  <a:gd name="connsiteY21" fmla="*/ 16962 h 1456069"/>
                  <a:gd name="connsiteX22" fmla="*/ 807080 w 1456069"/>
                  <a:gd name="connsiteY22" fmla="*/ 16962 h 1456069"/>
                  <a:gd name="connsiteX23" fmla="*/ 858421 w 1456069"/>
                  <a:gd name="connsiteY23" fmla="*/ 235372 h 1456069"/>
                  <a:gd name="connsiteX24" fmla="*/ 1089499 w 1456069"/>
                  <a:gd name="connsiteY24" fmla="*/ 368785 h 145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56069" h="1456069">
                    <a:moveTo>
                      <a:pt x="937194" y="368317"/>
                    </a:moveTo>
                    <a:lnTo>
                      <a:pt x="1092935" y="271860"/>
                    </a:lnTo>
                    <a:lnTo>
                      <a:pt x="1184209" y="363134"/>
                    </a:lnTo>
                    <a:lnTo>
                      <a:pt x="1087752" y="518874"/>
                    </a:lnTo>
                    <a:cubicBezTo>
                      <a:pt x="1124903" y="582768"/>
                      <a:pt x="1144366" y="655404"/>
                      <a:pt x="1144138" y="729313"/>
                    </a:cubicBezTo>
                    <a:lnTo>
                      <a:pt x="1305543" y="815960"/>
                    </a:lnTo>
                    <a:lnTo>
                      <a:pt x="1272135" y="940643"/>
                    </a:lnTo>
                    <a:lnTo>
                      <a:pt x="1089031" y="934979"/>
                    </a:lnTo>
                    <a:cubicBezTo>
                      <a:pt x="1052272" y="999100"/>
                      <a:pt x="999099" y="1052274"/>
                      <a:pt x="934979" y="1089031"/>
                    </a:cubicBezTo>
                    <a:lnTo>
                      <a:pt x="940643" y="1272135"/>
                    </a:lnTo>
                    <a:lnTo>
                      <a:pt x="815960" y="1305543"/>
                    </a:lnTo>
                    <a:lnTo>
                      <a:pt x="729314" y="1144139"/>
                    </a:lnTo>
                    <a:cubicBezTo>
                      <a:pt x="655404" y="1144366"/>
                      <a:pt x="582768" y="1124903"/>
                      <a:pt x="518875" y="1087752"/>
                    </a:cubicBezTo>
                    <a:lnTo>
                      <a:pt x="363134" y="1184209"/>
                    </a:lnTo>
                    <a:lnTo>
                      <a:pt x="271860" y="1092935"/>
                    </a:lnTo>
                    <a:lnTo>
                      <a:pt x="368317" y="937195"/>
                    </a:lnTo>
                    <a:cubicBezTo>
                      <a:pt x="331166" y="873301"/>
                      <a:pt x="311703" y="800665"/>
                      <a:pt x="311931" y="726756"/>
                    </a:cubicBezTo>
                    <a:lnTo>
                      <a:pt x="150526" y="640109"/>
                    </a:lnTo>
                    <a:lnTo>
                      <a:pt x="183934" y="515426"/>
                    </a:lnTo>
                    <a:lnTo>
                      <a:pt x="367038" y="521090"/>
                    </a:lnTo>
                    <a:cubicBezTo>
                      <a:pt x="403797" y="456969"/>
                      <a:pt x="456970" y="403795"/>
                      <a:pt x="521090" y="367038"/>
                    </a:cubicBezTo>
                    <a:lnTo>
                      <a:pt x="515426" y="183934"/>
                    </a:lnTo>
                    <a:lnTo>
                      <a:pt x="640109" y="150526"/>
                    </a:lnTo>
                    <a:lnTo>
                      <a:pt x="726755" y="311930"/>
                    </a:lnTo>
                    <a:cubicBezTo>
                      <a:pt x="800665" y="311703"/>
                      <a:pt x="873301" y="331166"/>
                      <a:pt x="937194" y="368317"/>
                    </a:cubicBezTo>
                    <a:close/>
                  </a:path>
                </a:pathLst>
              </a:custGeom>
              <a:grpFill/>
              <a:ln>
                <a:solidFill>
                  <a:srgbClr val="00B0F0"/>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503302" tIns="503301" rIns="503301" bIns="503302" numCol="1" spcCol="1270" anchor="ctr" anchorCtr="0">
                <a:noAutofit/>
              </a:bodyPr>
              <a:lstStyle/>
              <a:p>
                <a:pPr marL="0" marR="0" lvl="0" indent="0" algn="ctr" defTabSz="711200" rtl="0" eaLnBrk="1" fontAlgn="auto" latinLnBrk="0" hangingPunct="1">
                  <a:lnSpc>
                    <a:spcPct val="90000"/>
                  </a:lnSpc>
                  <a:spcBef>
                    <a:spcPct val="0"/>
                  </a:spcBef>
                  <a:spcAft>
                    <a:spcPct val="35000"/>
                  </a:spcAft>
                  <a:buClrTx/>
                  <a:buSzTx/>
                  <a:buFontTx/>
                  <a:buNone/>
                  <a:tabLst/>
                  <a:defRPr/>
                </a:pPr>
                <a:endParaRPr kumimoji="0" lang="en-US" sz="1000" b="1" i="0" u="none" strike="noStrike" kern="1200" cap="none" spc="0" normalizeH="0" baseline="0" noProof="0" dirty="0">
                  <a:ln>
                    <a:noFill/>
                  </a:ln>
                  <a:solidFill>
                    <a:srgbClr val="FFFFFF"/>
                  </a:solidFill>
                  <a:effectLst/>
                  <a:uLnTx/>
                  <a:uFillTx/>
                  <a:latin typeface="Verdana"/>
                  <a:ea typeface="+mn-ea"/>
                  <a:cs typeface="+mn-cs"/>
                </a:endParaRPr>
              </a:p>
            </p:txBody>
          </p:sp>
        </p:grpSp>
        <p:sp>
          <p:nvSpPr>
            <p:cNvPr id="120" name="Oval 119">
              <a:extLst>
                <a:ext uri="{FF2B5EF4-FFF2-40B4-BE49-F238E27FC236}">
                  <a16:creationId xmlns:a16="http://schemas.microsoft.com/office/drawing/2014/main" id="{667B1325-8ECD-4EB1-B3FD-B4E836C77223}"/>
                </a:ext>
              </a:extLst>
            </p:cNvPr>
            <p:cNvSpPr/>
            <p:nvPr/>
          </p:nvSpPr>
          <p:spPr>
            <a:xfrm>
              <a:off x="4484926" y="1704876"/>
              <a:ext cx="93032" cy="89927"/>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Verdana"/>
                <a:ea typeface="+mn-ea"/>
                <a:cs typeface="+mn-cs"/>
              </a:endParaRPr>
            </a:p>
          </p:txBody>
        </p:sp>
        <p:sp>
          <p:nvSpPr>
            <p:cNvPr id="122" name="Oval 121">
              <a:extLst>
                <a:ext uri="{FF2B5EF4-FFF2-40B4-BE49-F238E27FC236}">
                  <a16:creationId xmlns:a16="http://schemas.microsoft.com/office/drawing/2014/main" id="{30D7FB96-3995-4DE2-AE80-DDFF51FE48F2}"/>
                </a:ext>
              </a:extLst>
            </p:cNvPr>
            <p:cNvSpPr/>
            <p:nvPr/>
          </p:nvSpPr>
          <p:spPr>
            <a:xfrm>
              <a:off x="4084859" y="1540553"/>
              <a:ext cx="73384" cy="57427"/>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Verdana"/>
                <a:ea typeface="+mn-ea"/>
                <a:cs typeface="+mn-cs"/>
              </a:endParaRPr>
            </a:p>
          </p:txBody>
        </p:sp>
      </p:grpSp>
      <p:sp>
        <p:nvSpPr>
          <p:cNvPr id="161" name="Rectangle: Top Corners Rounded 160">
            <a:extLst>
              <a:ext uri="{FF2B5EF4-FFF2-40B4-BE49-F238E27FC236}">
                <a16:creationId xmlns:a16="http://schemas.microsoft.com/office/drawing/2014/main" id="{79B8F65A-BF2A-4448-B2BF-1337C84559E6}"/>
              </a:ext>
            </a:extLst>
          </p:cNvPr>
          <p:cNvSpPr/>
          <p:nvPr/>
        </p:nvSpPr>
        <p:spPr>
          <a:xfrm>
            <a:off x="3729643" y="1107440"/>
            <a:ext cx="8054369" cy="307745"/>
          </a:xfrm>
          <a:prstGeom prst="round2Same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Verdana"/>
                <a:ea typeface="+mn-ea"/>
                <a:cs typeface="+mn-cs"/>
              </a:rPr>
              <a:t>Physical/Virtual Environment</a:t>
            </a:r>
          </a:p>
        </p:txBody>
      </p:sp>
      <p:cxnSp>
        <p:nvCxnSpPr>
          <p:cNvPr id="162" name="Connector: Elbow 161">
            <a:extLst>
              <a:ext uri="{FF2B5EF4-FFF2-40B4-BE49-F238E27FC236}">
                <a16:creationId xmlns:a16="http://schemas.microsoft.com/office/drawing/2014/main" id="{3785387D-7F47-4E05-8D73-4DE92912A7A4}"/>
              </a:ext>
            </a:extLst>
          </p:cNvPr>
          <p:cNvCxnSpPr>
            <a:cxnSpLocks/>
            <a:stCxn id="96" idx="1"/>
          </p:cNvCxnSpPr>
          <p:nvPr/>
        </p:nvCxnSpPr>
        <p:spPr>
          <a:xfrm rot="10800000">
            <a:off x="5020860" y="2677910"/>
            <a:ext cx="267784" cy="1198108"/>
          </a:xfrm>
          <a:prstGeom prst="bentConnector2">
            <a:avLst/>
          </a:prstGeom>
          <a:ln w="127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63" name="Picture 162">
            <a:extLst>
              <a:ext uri="{FF2B5EF4-FFF2-40B4-BE49-F238E27FC236}">
                <a16:creationId xmlns:a16="http://schemas.microsoft.com/office/drawing/2014/main" id="{78926D05-B024-4B2C-836D-32DB13D430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85254" y="1908249"/>
            <a:ext cx="1043783" cy="335217"/>
          </a:xfrm>
          <a:prstGeom prst="rect">
            <a:avLst/>
          </a:prstGeom>
        </p:spPr>
      </p:pic>
      <p:sp>
        <p:nvSpPr>
          <p:cNvPr id="164" name="Rounded Rectangle 280">
            <a:extLst>
              <a:ext uri="{FF2B5EF4-FFF2-40B4-BE49-F238E27FC236}">
                <a16:creationId xmlns:a16="http://schemas.microsoft.com/office/drawing/2014/main" id="{D9BD3E77-9E6C-4BAF-A511-02D38C60AC87}"/>
              </a:ext>
            </a:extLst>
          </p:cNvPr>
          <p:cNvSpPr>
            <a:spLocks/>
          </p:cNvSpPr>
          <p:nvPr/>
        </p:nvSpPr>
        <p:spPr>
          <a:xfrm>
            <a:off x="8315718" y="4598337"/>
            <a:ext cx="3337923" cy="370923"/>
          </a:xfrm>
          <a:prstGeom prst="roundRect">
            <a:avLst/>
          </a:prstGeom>
          <a:solidFill>
            <a:srgbClr val="0070C0"/>
          </a:solidFill>
          <a:ln w="9525" cap="flat" cmpd="sng" algn="ctr">
            <a:solidFill>
              <a:srgbClr val="4BACC6">
                <a:shade val="95000"/>
                <a:satMod val="105000"/>
              </a:srgbClr>
            </a:solidFill>
            <a:prstDash val="solid"/>
          </a:ln>
          <a:effectLst/>
        </p:spPr>
        <p:txBody>
          <a:bodyPr lIns="0" tIns="0" rIns="0" bIns="0"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dirty="0">
              <a:ln>
                <a:noFill/>
              </a:ln>
              <a:solidFill>
                <a:prstClr val="white"/>
              </a:solidFill>
              <a:effectLst/>
              <a:uLnTx/>
              <a:uFillTx/>
              <a:latin typeface="Verdana"/>
              <a:ea typeface="+mn-ea"/>
              <a:cs typeface="+mn-cs"/>
            </a:endParaRPr>
          </a:p>
          <a:p>
            <a:pPr marL="0" marR="0" lvl="0" indent="0" algn="ctr" defTabSz="957756"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Verdana"/>
                <a:ea typeface="+mn-ea"/>
                <a:cs typeface="+mn-cs"/>
              </a:rPr>
              <a:t>Automation Framework</a:t>
            </a:r>
          </a:p>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dirty="0">
              <a:ln>
                <a:noFill/>
              </a:ln>
              <a:solidFill>
                <a:prstClr val="white"/>
              </a:solidFill>
              <a:effectLst/>
              <a:uLnTx/>
              <a:uFillTx/>
              <a:latin typeface="Verdana"/>
              <a:ea typeface="+mn-ea"/>
              <a:cs typeface="+mn-cs"/>
            </a:endParaRPr>
          </a:p>
        </p:txBody>
      </p:sp>
      <p:grpSp>
        <p:nvGrpSpPr>
          <p:cNvPr id="165" name="Group 176">
            <a:extLst>
              <a:ext uri="{FF2B5EF4-FFF2-40B4-BE49-F238E27FC236}">
                <a16:creationId xmlns:a16="http://schemas.microsoft.com/office/drawing/2014/main" id="{340F07F0-3945-4A01-B5E5-E918E906B00E}"/>
              </a:ext>
            </a:extLst>
          </p:cNvPr>
          <p:cNvGrpSpPr/>
          <p:nvPr/>
        </p:nvGrpSpPr>
        <p:grpSpPr>
          <a:xfrm>
            <a:off x="1436012" y="1919354"/>
            <a:ext cx="1558443" cy="1537163"/>
            <a:chOff x="948371" y="1800346"/>
            <a:chExt cx="2106621" cy="2408539"/>
          </a:xfrm>
        </p:grpSpPr>
        <p:sp>
          <p:nvSpPr>
            <p:cNvPr id="166" name="Freeform 177">
              <a:extLst>
                <a:ext uri="{FF2B5EF4-FFF2-40B4-BE49-F238E27FC236}">
                  <a16:creationId xmlns:a16="http://schemas.microsoft.com/office/drawing/2014/main" id="{B937D6D1-BCC3-4567-8F12-E95F8FE83A79}"/>
                </a:ext>
              </a:extLst>
            </p:cNvPr>
            <p:cNvSpPr/>
            <p:nvPr/>
          </p:nvSpPr>
          <p:spPr>
            <a:xfrm>
              <a:off x="1129744" y="3293809"/>
              <a:ext cx="1567263" cy="915076"/>
            </a:xfrm>
            <a:custGeom>
              <a:avLst/>
              <a:gdLst>
                <a:gd name="connsiteX0" fmla="*/ 0 w 1339703"/>
                <a:gd name="connsiteY0" fmla="*/ 733646 h 733646"/>
                <a:gd name="connsiteX1" fmla="*/ 574159 w 1339703"/>
                <a:gd name="connsiteY1" fmla="*/ 159488 h 733646"/>
                <a:gd name="connsiteX2" fmla="*/ 1339703 w 1339703"/>
                <a:gd name="connsiteY2" fmla="*/ 0 h 733646"/>
                <a:gd name="connsiteX3" fmla="*/ 1339703 w 1339703"/>
                <a:gd name="connsiteY3" fmla="*/ 0 h 733646"/>
              </a:gdLst>
              <a:ahLst/>
              <a:cxnLst>
                <a:cxn ang="0">
                  <a:pos x="connsiteX0" y="connsiteY0"/>
                </a:cxn>
                <a:cxn ang="0">
                  <a:pos x="connsiteX1" y="connsiteY1"/>
                </a:cxn>
                <a:cxn ang="0">
                  <a:pos x="connsiteX2" y="connsiteY2"/>
                </a:cxn>
                <a:cxn ang="0">
                  <a:pos x="connsiteX3" y="connsiteY3"/>
                </a:cxn>
              </a:cxnLst>
              <a:rect l="l" t="t" r="r" b="b"/>
              <a:pathLst>
                <a:path w="1339703" h="733646">
                  <a:moveTo>
                    <a:pt x="0" y="733646"/>
                  </a:moveTo>
                  <a:cubicBezTo>
                    <a:pt x="175437" y="507704"/>
                    <a:pt x="350875" y="281762"/>
                    <a:pt x="574159" y="159488"/>
                  </a:cubicBezTo>
                  <a:cubicBezTo>
                    <a:pt x="797443" y="37214"/>
                    <a:pt x="1339703" y="0"/>
                    <a:pt x="1339703" y="0"/>
                  </a:cubicBezTo>
                  <a:lnTo>
                    <a:pt x="1339703" y="0"/>
                  </a:lnTo>
                </a:path>
              </a:pathLst>
            </a:custGeom>
            <a:ln w="38100">
              <a:solidFill>
                <a:schemeClr val="accent5"/>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263147"/>
                </a:solidFill>
                <a:effectLst/>
                <a:uLnTx/>
                <a:uFillTx/>
                <a:latin typeface="Verdana"/>
                <a:ea typeface="+mn-ea"/>
                <a:cs typeface="+mn-cs"/>
              </a:endParaRPr>
            </a:p>
          </p:txBody>
        </p:sp>
        <p:sp>
          <p:nvSpPr>
            <p:cNvPr id="167" name="Right Arrow 178">
              <a:extLst>
                <a:ext uri="{FF2B5EF4-FFF2-40B4-BE49-F238E27FC236}">
                  <a16:creationId xmlns:a16="http://schemas.microsoft.com/office/drawing/2014/main" id="{32DC3FFC-F4D4-41A8-B162-BD9AD85276CD}"/>
                </a:ext>
              </a:extLst>
            </p:cNvPr>
            <p:cNvSpPr/>
            <p:nvPr/>
          </p:nvSpPr>
          <p:spPr>
            <a:xfrm>
              <a:off x="2701144" y="3013575"/>
              <a:ext cx="353848" cy="504903"/>
            </a:xfrm>
            <a:prstGeom prst="rightArrow">
              <a:avLst/>
            </a:prstGeom>
            <a:solidFill>
              <a:schemeClr val="bg1">
                <a:lumMod val="65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998C85">
                    <a:lumMod val="50000"/>
                  </a:srgbClr>
                </a:solidFill>
                <a:effectLst/>
                <a:uLnTx/>
                <a:uFillTx/>
                <a:latin typeface="Verdana"/>
                <a:ea typeface="+mn-ea"/>
                <a:cs typeface="+mn-cs"/>
              </a:endParaRPr>
            </a:p>
          </p:txBody>
        </p:sp>
        <p:sp>
          <p:nvSpPr>
            <p:cNvPr id="168" name="Freeform 179">
              <a:extLst>
                <a:ext uri="{FF2B5EF4-FFF2-40B4-BE49-F238E27FC236}">
                  <a16:creationId xmlns:a16="http://schemas.microsoft.com/office/drawing/2014/main" id="{94989580-37BE-42E5-B8EB-D8AE83F70390}"/>
                </a:ext>
              </a:extLst>
            </p:cNvPr>
            <p:cNvSpPr/>
            <p:nvPr/>
          </p:nvSpPr>
          <p:spPr>
            <a:xfrm rot="19768591" flipV="1">
              <a:off x="948371" y="1800346"/>
              <a:ext cx="1587184" cy="1197085"/>
            </a:xfrm>
            <a:custGeom>
              <a:avLst/>
              <a:gdLst>
                <a:gd name="connsiteX0" fmla="*/ 0 w 1339703"/>
                <a:gd name="connsiteY0" fmla="*/ 733646 h 733646"/>
                <a:gd name="connsiteX1" fmla="*/ 574159 w 1339703"/>
                <a:gd name="connsiteY1" fmla="*/ 159488 h 733646"/>
                <a:gd name="connsiteX2" fmla="*/ 1339703 w 1339703"/>
                <a:gd name="connsiteY2" fmla="*/ 0 h 733646"/>
                <a:gd name="connsiteX3" fmla="*/ 1339703 w 1339703"/>
                <a:gd name="connsiteY3" fmla="*/ 0 h 733646"/>
              </a:gdLst>
              <a:ahLst/>
              <a:cxnLst>
                <a:cxn ang="0">
                  <a:pos x="connsiteX0" y="connsiteY0"/>
                </a:cxn>
                <a:cxn ang="0">
                  <a:pos x="connsiteX1" y="connsiteY1"/>
                </a:cxn>
                <a:cxn ang="0">
                  <a:pos x="connsiteX2" y="connsiteY2"/>
                </a:cxn>
                <a:cxn ang="0">
                  <a:pos x="connsiteX3" y="connsiteY3"/>
                </a:cxn>
              </a:cxnLst>
              <a:rect l="l" t="t" r="r" b="b"/>
              <a:pathLst>
                <a:path w="1339703" h="733646">
                  <a:moveTo>
                    <a:pt x="0" y="733646"/>
                  </a:moveTo>
                  <a:cubicBezTo>
                    <a:pt x="175437" y="507704"/>
                    <a:pt x="350875" y="281762"/>
                    <a:pt x="574159" y="159488"/>
                  </a:cubicBezTo>
                  <a:cubicBezTo>
                    <a:pt x="797443" y="37214"/>
                    <a:pt x="1339703" y="0"/>
                    <a:pt x="1339703" y="0"/>
                  </a:cubicBezTo>
                  <a:lnTo>
                    <a:pt x="1339703" y="0"/>
                  </a:lnTo>
                </a:path>
              </a:pathLst>
            </a:custGeom>
            <a:ln w="38100">
              <a:solidFill>
                <a:schemeClr val="accent5"/>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263147"/>
                </a:solidFill>
                <a:effectLst/>
                <a:uLnTx/>
                <a:uFillTx/>
                <a:latin typeface="Verdana"/>
                <a:ea typeface="+mn-ea"/>
                <a:cs typeface="+mn-cs"/>
              </a:endParaRPr>
            </a:p>
          </p:txBody>
        </p:sp>
        <p:sp>
          <p:nvSpPr>
            <p:cNvPr id="169" name="Right Arrow 180">
              <a:extLst>
                <a:ext uri="{FF2B5EF4-FFF2-40B4-BE49-F238E27FC236}">
                  <a16:creationId xmlns:a16="http://schemas.microsoft.com/office/drawing/2014/main" id="{9908C7A6-CEEE-444A-8EEC-BFA711ADDA0D}"/>
                </a:ext>
              </a:extLst>
            </p:cNvPr>
            <p:cNvSpPr/>
            <p:nvPr/>
          </p:nvSpPr>
          <p:spPr>
            <a:xfrm>
              <a:off x="2706268" y="2246417"/>
              <a:ext cx="348724" cy="504903"/>
            </a:xfrm>
            <a:prstGeom prst="rightArrow">
              <a:avLst/>
            </a:prstGeom>
            <a:solidFill>
              <a:schemeClr val="bg1">
                <a:lumMod val="65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998C85">
                    <a:lumMod val="50000"/>
                  </a:srgbClr>
                </a:solidFill>
                <a:effectLst/>
                <a:uLnTx/>
                <a:uFillTx/>
                <a:latin typeface="Verdana"/>
                <a:ea typeface="+mn-ea"/>
                <a:cs typeface="+mn-cs"/>
              </a:endParaRPr>
            </a:p>
          </p:txBody>
        </p:sp>
      </p:grpSp>
      <p:grpSp>
        <p:nvGrpSpPr>
          <p:cNvPr id="170" name="Group 169">
            <a:extLst>
              <a:ext uri="{FF2B5EF4-FFF2-40B4-BE49-F238E27FC236}">
                <a16:creationId xmlns:a16="http://schemas.microsoft.com/office/drawing/2014/main" id="{717508C0-E3ED-428E-A57F-149DE491394B}"/>
              </a:ext>
            </a:extLst>
          </p:cNvPr>
          <p:cNvGrpSpPr/>
          <p:nvPr/>
        </p:nvGrpSpPr>
        <p:grpSpPr>
          <a:xfrm>
            <a:off x="571683" y="1652229"/>
            <a:ext cx="2342129" cy="2310031"/>
            <a:chOff x="374597" y="1111888"/>
            <a:chExt cx="3280204" cy="3265012"/>
          </a:xfrm>
        </p:grpSpPr>
        <p:sp>
          <p:nvSpPr>
            <p:cNvPr id="171" name="Block Arc 170">
              <a:extLst>
                <a:ext uri="{FF2B5EF4-FFF2-40B4-BE49-F238E27FC236}">
                  <a16:creationId xmlns:a16="http://schemas.microsoft.com/office/drawing/2014/main" id="{6253C4E4-97BC-4105-8DC1-0E1711B5BB6C}"/>
                </a:ext>
              </a:extLst>
            </p:cNvPr>
            <p:cNvSpPr/>
            <p:nvPr/>
          </p:nvSpPr>
          <p:spPr>
            <a:xfrm rot="19354674">
              <a:off x="374597" y="1179807"/>
              <a:ext cx="3245476" cy="3190642"/>
            </a:xfrm>
            <a:prstGeom prst="blockArc">
              <a:avLst>
                <a:gd name="adj1" fmla="val 10800000"/>
                <a:gd name="adj2" fmla="val 14844948"/>
                <a:gd name="adj3" fmla="val 13629"/>
              </a:avLst>
            </a:prstGeom>
            <a:solidFill>
              <a:srgbClr val="92D050"/>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2B143D">
                    <a:lumMod val="50000"/>
                  </a:srgbClr>
                </a:solidFill>
                <a:effectLst/>
                <a:uLnTx/>
                <a:uFillTx/>
                <a:latin typeface="Verdana"/>
                <a:ea typeface="+mn-ea"/>
                <a:cs typeface="+mn-cs"/>
              </a:endParaRPr>
            </a:p>
          </p:txBody>
        </p:sp>
        <p:sp>
          <p:nvSpPr>
            <p:cNvPr id="172" name="Block Arc 171">
              <a:extLst>
                <a:ext uri="{FF2B5EF4-FFF2-40B4-BE49-F238E27FC236}">
                  <a16:creationId xmlns:a16="http://schemas.microsoft.com/office/drawing/2014/main" id="{3BF777A3-9D0E-4370-9D37-7DEA2432BEA4}"/>
                </a:ext>
              </a:extLst>
            </p:cNvPr>
            <p:cNvSpPr/>
            <p:nvPr/>
          </p:nvSpPr>
          <p:spPr>
            <a:xfrm rot="17823520">
              <a:off x="397110" y="1156964"/>
              <a:ext cx="3245476" cy="3155324"/>
            </a:xfrm>
            <a:prstGeom prst="blockArc">
              <a:avLst>
                <a:gd name="adj1" fmla="val 16409813"/>
                <a:gd name="adj2" fmla="val 539397"/>
                <a:gd name="adj3" fmla="val 14236"/>
              </a:avLst>
            </a:prstGeom>
            <a:solidFill>
              <a:schemeClr val="accent5">
                <a:lumMod val="40000"/>
                <a:lumOff val="6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2B143D">
                    <a:lumMod val="50000"/>
                  </a:srgbClr>
                </a:solidFill>
                <a:effectLst/>
                <a:uLnTx/>
                <a:uFillTx/>
                <a:latin typeface="Verdana"/>
                <a:ea typeface="+mn-ea"/>
                <a:cs typeface="+mn-cs"/>
              </a:endParaRPr>
            </a:p>
          </p:txBody>
        </p:sp>
        <p:sp>
          <p:nvSpPr>
            <p:cNvPr id="173" name="Block Arc 172">
              <a:extLst>
                <a:ext uri="{FF2B5EF4-FFF2-40B4-BE49-F238E27FC236}">
                  <a16:creationId xmlns:a16="http://schemas.microsoft.com/office/drawing/2014/main" id="{069A5B34-C67B-42F0-894A-B908EC1CE549}"/>
                </a:ext>
              </a:extLst>
            </p:cNvPr>
            <p:cNvSpPr/>
            <p:nvPr/>
          </p:nvSpPr>
          <p:spPr>
            <a:xfrm rot="8631141">
              <a:off x="394731" y="1221575"/>
              <a:ext cx="3260070" cy="3155325"/>
            </a:xfrm>
            <a:prstGeom prst="blockArc">
              <a:avLst>
                <a:gd name="adj1" fmla="val 17189733"/>
                <a:gd name="adj2" fmla="val 21490710"/>
                <a:gd name="adj3" fmla="val 13497"/>
              </a:avLst>
            </a:prstGeom>
            <a:solidFill>
              <a:srgbClr val="0085B3"/>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2B143D">
                    <a:lumMod val="50000"/>
                  </a:srgbClr>
                </a:solidFill>
                <a:effectLst/>
                <a:uLnTx/>
                <a:uFillTx/>
                <a:latin typeface="Verdana"/>
                <a:ea typeface="+mn-ea"/>
                <a:cs typeface="+mn-cs"/>
              </a:endParaRPr>
            </a:p>
          </p:txBody>
        </p:sp>
        <p:sp>
          <p:nvSpPr>
            <p:cNvPr id="174" name="Isosceles Triangle 173">
              <a:extLst>
                <a:ext uri="{FF2B5EF4-FFF2-40B4-BE49-F238E27FC236}">
                  <a16:creationId xmlns:a16="http://schemas.microsoft.com/office/drawing/2014/main" id="{F39FCF71-BC7E-4A2D-A92D-284F278E97F9}"/>
                </a:ext>
              </a:extLst>
            </p:cNvPr>
            <p:cNvSpPr/>
            <p:nvPr/>
          </p:nvSpPr>
          <p:spPr>
            <a:xfrm rot="7265808">
              <a:off x="2582213" y="1455305"/>
              <a:ext cx="689019" cy="418563"/>
            </a:xfrm>
            <a:prstGeom prst="triangle">
              <a:avLst/>
            </a:prstGeom>
            <a:solidFill>
              <a:schemeClr val="accent5">
                <a:lumMod val="40000"/>
                <a:lumOff val="6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2B143D">
                    <a:lumMod val="50000"/>
                  </a:srgbClr>
                </a:solidFill>
                <a:effectLst/>
                <a:uLnTx/>
                <a:uFillTx/>
                <a:latin typeface="Verdana"/>
                <a:ea typeface="+mn-ea"/>
                <a:cs typeface="+mn-cs"/>
              </a:endParaRPr>
            </a:p>
          </p:txBody>
        </p:sp>
        <p:sp>
          <p:nvSpPr>
            <p:cNvPr id="175" name="Isosceles Triangle 174">
              <a:extLst>
                <a:ext uri="{FF2B5EF4-FFF2-40B4-BE49-F238E27FC236}">
                  <a16:creationId xmlns:a16="http://schemas.microsoft.com/office/drawing/2014/main" id="{DF801B64-9B20-4F44-B669-39EAA0A0053A}"/>
                </a:ext>
              </a:extLst>
            </p:cNvPr>
            <p:cNvSpPr/>
            <p:nvPr/>
          </p:nvSpPr>
          <p:spPr>
            <a:xfrm rot="1686422">
              <a:off x="549514" y="1736494"/>
              <a:ext cx="689018" cy="418564"/>
            </a:xfrm>
            <a:prstGeom prst="triangle">
              <a:avLst/>
            </a:prstGeom>
            <a:solidFill>
              <a:srgbClr val="92D050"/>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2B143D">
                    <a:lumMod val="50000"/>
                  </a:srgbClr>
                </a:solidFill>
                <a:effectLst/>
                <a:uLnTx/>
                <a:uFillTx/>
                <a:latin typeface="Verdana"/>
                <a:ea typeface="+mn-ea"/>
                <a:cs typeface="+mn-cs"/>
              </a:endParaRPr>
            </a:p>
          </p:txBody>
        </p:sp>
        <p:sp>
          <p:nvSpPr>
            <p:cNvPr id="176" name="Isosceles Triangle 175">
              <a:extLst>
                <a:ext uri="{FF2B5EF4-FFF2-40B4-BE49-F238E27FC236}">
                  <a16:creationId xmlns:a16="http://schemas.microsoft.com/office/drawing/2014/main" id="{5BC7F2BA-AE23-49CA-A96E-C753372B227B}"/>
                </a:ext>
              </a:extLst>
            </p:cNvPr>
            <p:cNvSpPr/>
            <p:nvPr/>
          </p:nvSpPr>
          <p:spPr>
            <a:xfrm rot="19434970">
              <a:off x="493721" y="3383220"/>
              <a:ext cx="689018" cy="418564"/>
            </a:xfrm>
            <a:prstGeom prst="triangle">
              <a:avLst/>
            </a:prstGeom>
            <a:solidFill>
              <a:srgbClr val="0085B3"/>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2B143D">
                    <a:lumMod val="50000"/>
                  </a:srgbClr>
                </a:solidFill>
                <a:effectLst/>
                <a:uLnTx/>
                <a:uFillTx/>
                <a:latin typeface="Verdana"/>
                <a:ea typeface="+mn-ea"/>
                <a:cs typeface="+mn-cs"/>
              </a:endParaRPr>
            </a:p>
          </p:txBody>
        </p:sp>
      </p:grpSp>
      <p:cxnSp>
        <p:nvCxnSpPr>
          <p:cNvPr id="177" name="Straight Arrow Connector 176">
            <a:extLst>
              <a:ext uri="{FF2B5EF4-FFF2-40B4-BE49-F238E27FC236}">
                <a16:creationId xmlns:a16="http://schemas.microsoft.com/office/drawing/2014/main" id="{DE797A39-06F7-4BB4-A3FD-54332C016470}"/>
              </a:ext>
            </a:extLst>
          </p:cNvPr>
          <p:cNvCxnSpPr>
            <a:cxnSpLocks/>
            <a:stCxn id="179" idx="3"/>
          </p:cNvCxnSpPr>
          <p:nvPr/>
        </p:nvCxnSpPr>
        <p:spPr>
          <a:xfrm flipV="1">
            <a:off x="8239954" y="4271289"/>
            <a:ext cx="1408966" cy="14077"/>
          </a:xfrm>
          <a:prstGeom prst="straightConnector1">
            <a:avLst/>
          </a:prstGeom>
          <a:ln w="127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78" name="TextBox 177">
            <a:extLst>
              <a:ext uri="{FF2B5EF4-FFF2-40B4-BE49-F238E27FC236}">
                <a16:creationId xmlns:a16="http://schemas.microsoft.com/office/drawing/2014/main" id="{1751F18A-1001-405A-8825-12758D5964DD}"/>
              </a:ext>
            </a:extLst>
          </p:cNvPr>
          <p:cNvSpPr txBox="1"/>
          <p:nvPr/>
        </p:nvSpPr>
        <p:spPr>
          <a:xfrm>
            <a:off x="5556330" y="4125937"/>
            <a:ext cx="1222186" cy="338554"/>
          </a:xfrm>
          <a:prstGeom prst="rect">
            <a:avLst/>
          </a:prstGeom>
          <a:solidFill>
            <a:schemeClr val="accent6">
              <a:lumMod val="40000"/>
              <a:lumOff val="60000"/>
            </a:schemeClr>
          </a:solidFill>
        </p:spPr>
        <p:txBody>
          <a:bodyPr wrap="square" rtlCol="0">
            <a:spAutoFit/>
          </a:bodyPr>
          <a:lstStyle/>
          <a:p>
            <a:pPr marL="0" marR="0" lvl="0" indent="0" algn="ctr" defTabSz="95775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65000"/>
                    <a:lumOff val="35000"/>
                  </a:prstClr>
                </a:solidFill>
                <a:effectLst/>
                <a:uLnTx/>
                <a:uFillTx/>
                <a:latin typeface="Verdana"/>
                <a:ea typeface="+mn-ea"/>
                <a:cs typeface="+mn-cs"/>
              </a:rPr>
              <a:t>Test </a:t>
            </a:r>
          </a:p>
          <a:p>
            <a:pPr marL="0" marR="0" lvl="0" indent="0" algn="ctr" defTabSz="95775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65000"/>
                    <a:lumOff val="35000"/>
                  </a:prstClr>
                </a:solidFill>
                <a:effectLst/>
                <a:uLnTx/>
                <a:uFillTx/>
                <a:latin typeface="Verdana"/>
                <a:ea typeface="+mn-ea"/>
                <a:cs typeface="+mn-cs"/>
              </a:rPr>
              <a:t>Management</a:t>
            </a:r>
          </a:p>
        </p:txBody>
      </p:sp>
      <p:sp>
        <p:nvSpPr>
          <p:cNvPr id="179" name="TextBox 178">
            <a:extLst>
              <a:ext uri="{FF2B5EF4-FFF2-40B4-BE49-F238E27FC236}">
                <a16:creationId xmlns:a16="http://schemas.microsoft.com/office/drawing/2014/main" id="{25DA12EE-F963-4FAF-8A2B-069AFEC31F8C}"/>
              </a:ext>
            </a:extLst>
          </p:cNvPr>
          <p:cNvSpPr txBox="1"/>
          <p:nvPr/>
        </p:nvSpPr>
        <p:spPr>
          <a:xfrm>
            <a:off x="7248482" y="4116089"/>
            <a:ext cx="991472" cy="338554"/>
          </a:xfrm>
          <a:prstGeom prst="rect">
            <a:avLst/>
          </a:prstGeom>
          <a:solidFill>
            <a:schemeClr val="accent5">
              <a:lumMod val="60000"/>
              <a:lumOff val="40000"/>
            </a:schemeClr>
          </a:solidFill>
        </p:spPr>
        <p:txBody>
          <a:bodyPr wrap="square" rtlCol="0">
            <a:spAutoFit/>
          </a:bodyPr>
          <a:lstStyle/>
          <a:p>
            <a:pPr marL="0" marR="0" lvl="0" indent="0" algn="ctr" defTabSz="95775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65000"/>
                    <a:lumOff val="35000"/>
                  </a:prstClr>
                </a:solidFill>
                <a:effectLst/>
                <a:uLnTx/>
                <a:uFillTx/>
                <a:latin typeface="Verdana"/>
                <a:ea typeface="+mn-ea"/>
                <a:cs typeface="+mn-cs"/>
              </a:rPr>
              <a:t>Defect</a:t>
            </a:r>
          </a:p>
          <a:p>
            <a:pPr marL="0" marR="0" lvl="0" indent="0" algn="ctr" defTabSz="957756"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lumMod val="65000"/>
                    <a:lumOff val="35000"/>
                  </a:prstClr>
                </a:solidFill>
                <a:effectLst/>
                <a:uLnTx/>
                <a:uFillTx/>
                <a:latin typeface="Verdana"/>
                <a:ea typeface="+mn-ea"/>
                <a:cs typeface="+mn-cs"/>
              </a:rPr>
              <a:t> Management</a:t>
            </a:r>
          </a:p>
        </p:txBody>
      </p:sp>
      <p:cxnSp>
        <p:nvCxnSpPr>
          <p:cNvPr id="180" name="Straight Arrow Connector 179">
            <a:extLst>
              <a:ext uri="{FF2B5EF4-FFF2-40B4-BE49-F238E27FC236}">
                <a16:creationId xmlns:a16="http://schemas.microsoft.com/office/drawing/2014/main" id="{B9D82822-A0FC-4E15-B376-7D26B05E5BE1}"/>
              </a:ext>
            </a:extLst>
          </p:cNvPr>
          <p:cNvCxnSpPr>
            <a:cxnSpLocks/>
            <a:stCxn id="178" idx="3"/>
            <a:endCxn id="179" idx="1"/>
          </p:cNvCxnSpPr>
          <p:nvPr/>
        </p:nvCxnSpPr>
        <p:spPr>
          <a:xfrm flipV="1">
            <a:off x="6778516" y="4285366"/>
            <a:ext cx="469966" cy="9848"/>
          </a:xfrm>
          <a:prstGeom prst="straightConnector1">
            <a:avLst/>
          </a:prstGeom>
          <a:ln w="127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81" name="Group 180">
            <a:extLst>
              <a:ext uri="{FF2B5EF4-FFF2-40B4-BE49-F238E27FC236}">
                <a16:creationId xmlns:a16="http://schemas.microsoft.com/office/drawing/2014/main" id="{5FDDEF46-8548-4272-9383-0740C81997EE}"/>
              </a:ext>
            </a:extLst>
          </p:cNvPr>
          <p:cNvGrpSpPr/>
          <p:nvPr/>
        </p:nvGrpSpPr>
        <p:grpSpPr>
          <a:xfrm>
            <a:off x="6890783" y="1889532"/>
            <a:ext cx="344997" cy="384148"/>
            <a:chOff x="6734250" y="1483659"/>
            <a:chExt cx="581678" cy="647688"/>
          </a:xfrm>
        </p:grpSpPr>
        <p:sp>
          <p:nvSpPr>
            <p:cNvPr id="182" name="Freeform 497">
              <a:extLst>
                <a:ext uri="{FF2B5EF4-FFF2-40B4-BE49-F238E27FC236}">
                  <a16:creationId xmlns:a16="http://schemas.microsoft.com/office/drawing/2014/main" id="{B2349F72-2320-4239-A579-AB2684F4B797}"/>
                </a:ext>
              </a:extLst>
            </p:cNvPr>
            <p:cNvSpPr>
              <a:spLocks/>
            </p:cNvSpPr>
            <p:nvPr/>
          </p:nvSpPr>
          <p:spPr bwMode="auto">
            <a:xfrm>
              <a:off x="6734250" y="1483659"/>
              <a:ext cx="580530" cy="647688"/>
            </a:xfrm>
            <a:custGeom>
              <a:avLst/>
              <a:gdLst/>
              <a:ahLst/>
              <a:cxnLst>
                <a:cxn ang="0">
                  <a:pos x="59" y="200"/>
                </a:cxn>
                <a:cxn ang="0">
                  <a:pos x="0" y="172"/>
                </a:cxn>
                <a:cxn ang="0">
                  <a:pos x="0" y="173"/>
                </a:cxn>
                <a:cxn ang="0">
                  <a:pos x="0" y="49"/>
                </a:cxn>
                <a:cxn ang="0">
                  <a:pos x="0" y="50"/>
                </a:cxn>
                <a:cxn ang="0">
                  <a:pos x="92" y="0"/>
                </a:cxn>
                <a:cxn ang="0">
                  <a:pos x="92" y="0"/>
                </a:cxn>
                <a:cxn ang="0">
                  <a:pos x="147" y="31"/>
                </a:cxn>
              </a:cxnLst>
              <a:rect l="0" t="0" r="r" b="b"/>
              <a:pathLst>
                <a:path w="147" h="200">
                  <a:moveTo>
                    <a:pt x="59" y="200"/>
                  </a:moveTo>
                  <a:cubicBezTo>
                    <a:pt x="40" y="200"/>
                    <a:pt x="10" y="187"/>
                    <a:pt x="0" y="172"/>
                  </a:cubicBezTo>
                  <a:cubicBezTo>
                    <a:pt x="0" y="173"/>
                    <a:pt x="0" y="173"/>
                    <a:pt x="0" y="173"/>
                  </a:cubicBezTo>
                  <a:cubicBezTo>
                    <a:pt x="0" y="49"/>
                    <a:pt x="0" y="49"/>
                    <a:pt x="0" y="49"/>
                  </a:cubicBezTo>
                  <a:cubicBezTo>
                    <a:pt x="0" y="50"/>
                    <a:pt x="0" y="50"/>
                    <a:pt x="0" y="50"/>
                  </a:cubicBezTo>
                  <a:cubicBezTo>
                    <a:pt x="92" y="0"/>
                    <a:pt x="92" y="0"/>
                    <a:pt x="92" y="0"/>
                  </a:cubicBezTo>
                  <a:cubicBezTo>
                    <a:pt x="92" y="0"/>
                    <a:pt x="92" y="0"/>
                    <a:pt x="92" y="0"/>
                  </a:cubicBezTo>
                  <a:cubicBezTo>
                    <a:pt x="147" y="31"/>
                    <a:pt x="147" y="31"/>
                    <a:pt x="147" y="31"/>
                  </a:cubicBezTo>
                </a:path>
              </a:pathLst>
            </a:custGeom>
            <a:solidFill>
              <a:schemeClr val="accent1"/>
            </a:solid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latin typeface="Verdana"/>
                <a:ea typeface="+mn-ea"/>
                <a:cs typeface="+mn-cs"/>
              </a:endParaRPr>
            </a:p>
          </p:txBody>
        </p:sp>
        <p:sp>
          <p:nvSpPr>
            <p:cNvPr id="183" name="Freeform 492">
              <a:extLst>
                <a:ext uri="{FF2B5EF4-FFF2-40B4-BE49-F238E27FC236}">
                  <a16:creationId xmlns:a16="http://schemas.microsoft.com/office/drawing/2014/main" id="{71D87643-A379-4CA9-84C1-3EE8A477DEC1}"/>
                </a:ext>
              </a:extLst>
            </p:cNvPr>
            <p:cNvSpPr>
              <a:spLocks/>
            </p:cNvSpPr>
            <p:nvPr/>
          </p:nvSpPr>
          <p:spPr bwMode="auto">
            <a:xfrm>
              <a:off x="6825059" y="1892446"/>
              <a:ext cx="32432" cy="34509"/>
            </a:xfrm>
            <a:custGeom>
              <a:avLst/>
              <a:gdLst/>
              <a:ahLst/>
              <a:cxnLst>
                <a:cxn ang="0">
                  <a:pos x="1" y="6"/>
                </a:cxn>
                <a:cxn ang="0">
                  <a:pos x="3" y="1"/>
                </a:cxn>
                <a:cxn ang="0">
                  <a:pos x="8" y="5"/>
                </a:cxn>
                <a:cxn ang="0">
                  <a:pos x="5" y="10"/>
                </a:cxn>
                <a:cxn ang="0">
                  <a:pos x="1" y="6"/>
                </a:cxn>
              </a:cxnLst>
              <a:rect l="0" t="0" r="r" b="b"/>
              <a:pathLst>
                <a:path w="8" h="11">
                  <a:moveTo>
                    <a:pt x="1" y="6"/>
                  </a:moveTo>
                  <a:cubicBezTo>
                    <a:pt x="0" y="4"/>
                    <a:pt x="1" y="1"/>
                    <a:pt x="3" y="1"/>
                  </a:cubicBezTo>
                  <a:cubicBezTo>
                    <a:pt x="5" y="0"/>
                    <a:pt x="7" y="2"/>
                    <a:pt x="8" y="5"/>
                  </a:cubicBezTo>
                  <a:cubicBezTo>
                    <a:pt x="8" y="7"/>
                    <a:pt x="7" y="10"/>
                    <a:pt x="5" y="10"/>
                  </a:cubicBezTo>
                  <a:cubicBezTo>
                    <a:pt x="3" y="11"/>
                    <a:pt x="1" y="9"/>
                    <a:pt x="1" y="6"/>
                  </a:cubicBezTo>
                  <a:close/>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latin typeface="Verdana"/>
                <a:ea typeface="+mn-ea"/>
                <a:cs typeface="+mn-cs"/>
              </a:endParaRPr>
            </a:p>
          </p:txBody>
        </p:sp>
        <p:sp>
          <p:nvSpPr>
            <p:cNvPr id="184" name="Freeform 493">
              <a:extLst>
                <a:ext uri="{FF2B5EF4-FFF2-40B4-BE49-F238E27FC236}">
                  <a16:creationId xmlns:a16="http://schemas.microsoft.com/office/drawing/2014/main" id="{192705FD-B4FF-47FE-AC51-B949F1A8C3DA}"/>
                </a:ext>
              </a:extLst>
            </p:cNvPr>
            <p:cNvSpPr>
              <a:spLocks/>
            </p:cNvSpPr>
            <p:nvPr/>
          </p:nvSpPr>
          <p:spPr bwMode="auto">
            <a:xfrm>
              <a:off x="6812086" y="1881828"/>
              <a:ext cx="51891" cy="55744"/>
            </a:xfrm>
            <a:custGeom>
              <a:avLst/>
              <a:gdLst/>
              <a:ahLst/>
              <a:cxnLst>
                <a:cxn ang="0">
                  <a:pos x="13" y="13"/>
                </a:cxn>
                <a:cxn ang="0">
                  <a:pos x="13" y="13"/>
                </a:cxn>
                <a:cxn ang="0">
                  <a:pos x="9" y="16"/>
                </a:cxn>
                <a:cxn ang="0">
                  <a:pos x="1" y="10"/>
                </a:cxn>
                <a:cxn ang="0">
                  <a:pos x="5" y="1"/>
                </a:cxn>
                <a:cxn ang="0">
                  <a:pos x="13" y="7"/>
                </a:cxn>
                <a:cxn ang="0">
                  <a:pos x="13" y="10"/>
                </a:cxn>
              </a:cxnLst>
              <a:rect l="0" t="0" r="r" b="b"/>
              <a:pathLst>
                <a:path w="13" h="17">
                  <a:moveTo>
                    <a:pt x="13" y="13"/>
                  </a:moveTo>
                  <a:cubicBezTo>
                    <a:pt x="13" y="13"/>
                    <a:pt x="13" y="13"/>
                    <a:pt x="13" y="13"/>
                  </a:cubicBezTo>
                  <a:cubicBezTo>
                    <a:pt x="12" y="15"/>
                    <a:pt x="11" y="16"/>
                    <a:pt x="9" y="16"/>
                  </a:cubicBezTo>
                  <a:cubicBezTo>
                    <a:pt x="6" y="17"/>
                    <a:pt x="2" y="14"/>
                    <a:pt x="1" y="10"/>
                  </a:cubicBezTo>
                  <a:cubicBezTo>
                    <a:pt x="0" y="6"/>
                    <a:pt x="2" y="2"/>
                    <a:pt x="5" y="1"/>
                  </a:cubicBezTo>
                  <a:cubicBezTo>
                    <a:pt x="9" y="0"/>
                    <a:pt x="12" y="3"/>
                    <a:pt x="13" y="7"/>
                  </a:cubicBezTo>
                  <a:cubicBezTo>
                    <a:pt x="13" y="8"/>
                    <a:pt x="13" y="9"/>
                    <a:pt x="13" y="10"/>
                  </a:cubicBez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latin typeface="Verdana"/>
                <a:ea typeface="+mn-ea"/>
                <a:cs typeface="+mn-cs"/>
              </a:endParaRPr>
            </a:p>
          </p:txBody>
        </p:sp>
        <p:sp>
          <p:nvSpPr>
            <p:cNvPr id="185" name="Freeform 494">
              <a:extLst>
                <a:ext uri="{FF2B5EF4-FFF2-40B4-BE49-F238E27FC236}">
                  <a16:creationId xmlns:a16="http://schemas.microsoft.com/office/drawing/2014/main" id="{7BD63731-008C-4804-8A25-4FA7CFCC0F38}"/>
                </a:ext>
              </a:extLst>
            </p:cNvPr>
            <p:cNvSpPr>
              <a:spLocks/>
            </p:cNvSpPr>
            <p:nvPr/>
          </p:nvSpPr>
          <p:spPr bwMode="auto">
            <a:xfrm>
              <a:off x="6769926" y="1711942"/>
              <a:ext cx="162159" cy="71671"/>
            </a:xfrm>
            <a:custGeom>
              <a:avLst/>
              <a:gdLst/>
              <a:ahLst/>
              <a:cxnLst>
                <a:cxn ang="0">
                  <a:pos x="2" y="4"/>
                </a:cxn>
                <a:cxn ang="0">
                  <a:pos x="39" y="22"/>
                </a:cxn>
                <a:cxn ang="0">
                  <a:pos x="41" y="20"/>
                </a:cxn>
                <a:cxn ang="0">
                  <a:pos x="39" y="19"/>
                </a:cxn>
                <a:cxn ang="0">
                  <a:pos x="3" y="1"/>
                </a:cxn>
                <a:cxn ang="0">
                  <a:pos x="1" y="1"/>
                </a:cxn>
                <a:cxn ang="0">
                  <a:pos x="0" y="2"/>
                </a:cxn>
                <a:cxn ang="0">
                  <a:pos x="2" y="4"/>
                </a:cxn>
              </a:cxnLst>
              <a:rect l="0" t="0" r="r" b="b"/>
              <a:pathLst>
                <a:path w="41" h="22">
                  <a:moveTo>
                    <a:pt x="2" y="4"/>
                  </a:moveTo>
                  <a:cubicBezTo>
                    <a:pt x="13" y="12"/>
                    <a:pt x="25" y="19"/>
                    <a:pt x="39" y="22"/>
                  </a:cubicBezTo>
                  <a:cubicBezTo>
                    <a:pt x="40" y="22"/>
                    <a:pt x="41" y="21"/>
                    <a:pt x="41" y="20"/>
                  </a:cubicBezTo>
                  <a:cubicBezTo>
                    <a:pt x="40" y="20"/>
                    <a:pt x="40" y="19"/>
                    <a:pt x="39" y="19"/>
                  </a:cubicBezTo>
                  <a:cubicBezTo>
                    <a:pt x="26" y="16"/>
                    <a:pt x="13" y="9"/>
                    <a:pt x="3" y="1"/>
                  </a:cubicBezTo>
                  <a:cubicBezTo>
                    <a:pt x="2" y="0"/>
                    <a:pt x="1" y="0"/>
                    <a:pt x="1" y="1"/>
                  </a:cubicBezTo>
                  <a:cubicBezTo>
                    <a:pt x="1" y="1"/>
                    <a:pt x="0" y="1"/>
                    <a:pt x="0" y="2"/>
                  </a:cubicBezTo>
                  <a:cubicBezTo>
                    <a:pt x="1" y="2"/>
                    <a:pt x="1" y="3"/>
                    <a:pt x="2" y="4"/>
                  </a:cubicBezTo>
                </a:path>
              </a:pathLst>
            </a:custGeom>
            <a:no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latin typeface="Verdana"/>
                <a:ea typeface="+mn-ea"/>
                <a:cs typeface="+mn-cs"/>
              </a:endParaRPr>
            </a:p>
          </p:txBody>
        </p:sp>
        <p:sp>
          <p:nvSpPr>
            <p:cNvPr id="186" name="Freeform 495">
              <a:extLst>
                <a:ext uri="{FF2B5EF4-FFF2-40B4-BE49-F238E27FC236}">
                  <a16:creationId xmlns:a16="http://schemas.microsoft.com/office/drawing/2014/main" id="{91142D69-6A9D-4C4F-ACCD-0B94B528A55F}"/>
                </a:ext>
              </a:extLst>
            </p:cNvPr>
            <p:cNvSpPr>
              <a:spLocks/>
            </p:cNvSpPr>
            <p:nvPr/>
          </p:nvSpPr>
          <p:spPr bwMode="auto">
            <a:xfrm>
              <a:off x="6769926" y="1711942"/>
              <a:ext cx="162159" cy="71671"/>
            </a:xfrm>
            <a:custGeom>
              <a:avLst/>
              <a:gdLst/>
              <a:ahLst/>
              <a:cxnLst>
                <a:cxn ang="0">
                  <a:pos x="2" y="3"/>
                </a:cxn>
                <a:cxn ang="0">
                  <a:pos x="39" y="22"/>
                </a:cxn>
                <a:cxn ang="0">
                  <a:pos x="41" y="20"/>
                </a:cxn>
                <a:cxn ang="0">
                  <a:pos x="39" y="19"/>
                </a:cxn>
                <a:cxn ang="0">
                  <a:pos x="3" y="0"/>
                </a:cxn>
                <a:cxn ang="0">
                  <a:pos x="1" y="0"/>
                </a:cxn>
                <a:cxn ang="0">
                  <a:pos x="0" y="1"/>
                </a:cxn>
                <a:cxn ang="0">
                  <a:pos x="2" y="3"/>
                </a:cxn>
              </a:cxnLst>
              <a:rect l="0" t="0" r="r" b="b"/>
              <a:pathLst>
                <a:path w="41" h="22">
                  <a:moveTo>
                    <a:pt x="2" y="3"/>
                  </a:moveTo>
                  <a:cubicBezTo>
                    <a:pt x="13" y="12"/>
                    <a:pt x="26" y="19"/>
                    <a:pt x="39" y="22"/>
                  </a:cubicBezTo>
                  <a:cubicBezTo>
                    <a:pt x="40" y="22"/>
                    <a:pt x="41" y="21"/>
                    <a:pt x="41" y="20"/>
                  </a:cubicBezTo>
                  <a:cubicBezTo>
                    <a:pt x="40" y="20"/>
                    <a:pt x="40" y="19"/>
                    <a:pt x="39" y="19"/>
                  </a:cubicBezTo>
                  <a:cubicBezTo>
                    <a:pt x="26" y="16"/>
                    <a:pt x="13" y="9"/>
                    <a:pt x="3" y="0"/>
                  </a:cubicBezTo>
                  <a:cubicBezTo>
                    <a:pt x="2" y="0"/>
                    <a:pt x="1" y="0"/>
                    <a:pt x="1" y="0"/>
                  </a:cubicBezTo>
                  <a:cubicBezTo>
                    <a:pt x="1" y="1"/>
                    <a:pt x="0" y="1"/>
                    <a:pt x="0" y="1"/>
                  </a:cubicBezTo>
                  <a:cubicBezTo>
                    <a:pt x="1" y="2"/>
                    <a:pt x="1" y="3"/>
                    <a:pt x="2" y="3"/>
                  </a:cubicBezTo>
                </a:path>
              </a:pathLst>
            </a:custGeom>
            <a:no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latin typeface="Verdana"/>
                <a:ea typeface="+mn-ea"/>
                <a:cs typeface="+mn-cs"/>
              </a:endParaRPr>
            </a:p>
          </p:txBody>
        </p:sp>
        <p:sp>
          <p:nvSpPr>
            <p:cNvPr id="187" name="Freeform 496">
              <a:extLst>
                <a:ext uri="{FF2B5EF4-FFF2-40B4-BE49-F238E27FC236}">
                  <a16:creationId xmlns:a16="http://schemas.microsoft.com/office/drawing/2014/main" id="{11848537-C8F0-4060-896B-B2CD679837F8}"/>
                </a:ext>
              </a:extLst>
            </p:cNvPr>
            <p:cNvSpPr>
              <a:spLocks/>
            </p:cNvSpPr>
            <p:nvPr/>
          </p:nvSpPr>
          <p:spPr bwMode="auto">
            <a:xfrm>
              <a:off x="6769926" y="1754414"/>
              <a:ext cx="162159" cy="103525"/>
            </a:xfrm>
            <a:custGeom>
              <a:avLst/>
              <a:gdLst/>
              <a:ahLst/>
              <a:cxnLst>
                <a:cxn ang="0">
                  <a:pos x="0" y="0"/>
                </a:cxn>
                <a:cxn ang="0">
                  <a:pos x="0" y="11"/>
                </a:cxn>
                <a:cxn ang="0">
                  <a:pos x="41" y="32"/>
                </a:cxn>
                <a:cxn ang="0">
                  <a:pos x="41" y="21"/>
                </a:cxn>
                <a:cxn ang="0">
                  <a:pos x="0" y="0"/>
                </a:cxn>
              </a:cxnLst>
              <a:rect l="0" t="0" r="r" b="b"/>
              <a:pathLst>
                <a:path w="41" h="32">
                  <a:moveTo>
                    <a:pt x="0" y="0"/>
                  </a:moveTo>
                  <a:cubicBezTo>
                    <a:pt x="0" y="11"/>
                    <a:pt x="0" y="11"/>
                    <a:pt x="0" y="11"/>
                  </a:cubicBezTo>
                  <a:cubicBezTo>
                    <a:pt x="12" y="21"/>
                    <a:pt x="26" y="28"/>
                    <a:pt x="41" y="32"/>
                  </a:cubicBezTo>
                  <a:cubicBezTo>
                    <a:pt x="41" y="21"/>
                    <a:pt x="41" y="21"/>
                    <a:pt x="41" y="21"/>
                  </a:cubicBezTo>
                  <a:cubicBezTo>
                    <a:pt x="26" y="17"/>
                    <a:pt x="12" y="10"/>
                    <a:pt x="0" y="0"/>
                  </a:cubicBezTo>
                  <a:close/>
                </a:path>
              </a:pathLst>
            </a:custGeom>
            <a:no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latin typeface="Verdana"/>
                <a:ea typeface="+mn-ea"/>
                <a:cs typeface="+mn-cs"/>
              </a:endParaRPr>
            </a:p>
          </p:txBody>
        </p:sp>
        <p:sp>
          <p:nvSpPr>
            <p:cNvPr id="188" name="Freeform 498">
              <a:extLst>
                <a:ext uri="{FF2B5EF4-FFF2-40B4-BE49-F238E27FC236}">
                  <a16:creationId xmlns:a16="http://schemas.microsoft.com/office/drawing/2014/main" id="{495B08E0-928C-4232-994C-456CFC30FB50}"/>
                </a:ext>
              </a:extLst>
            </p:cNvPr>
            <p:cNvSpPr>
              <a:spLocks/>
            </p:cNvSpPr>
            <p:nvPr/>
          </p:nvSpPr>
          <p:spPr bwMode="auto">
            <a:xfrm>
              <a:off x="6734250" y="1645580"/>
              <a:ext cx="230267" cy="92907"/>
            </a:xfrm>
            <a:custGeom>
              <a:avLst/>
              <a:gdLst/>
              <a:ahLst/>
              <a:cxnLst>
                <a:cxn ang="0">
                  <a:pos x="0" y="0"/>
                </a:cxn>
                <a:cxn ang="0">
                  <a:pos x="58" y="29"/>
                </a:cxn>
              </a:cxnLst>
              <a:rect l="0" t="0" r="r" b="b"/>
              <a:pathLst>
                <a:path w="58" h="29">
                  <a:moveTo>
                    <a:pt x="0" y="0"/>
                  </a:moveTo>
                  <a:cubicBezTo>
                    <a:pt x="10" y="15"/>
                    <a:pt x="40" y="29"/>
                    <a:pt x="58" y="29"/>
                  </a:cubicBezTo>
                </a:path>
              </a:pathLst>
            </a:custGeom>
            <a:no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latin typeface="Verdana"/>
                <a:ea typeface="+mn-ea"/>
                <a:cs typeface="+mn-cs"/>
              </a:endParaRPr>
            </a:p>
          </p:txBody>
        </p:sp>
        <p:sp>
          <p:nvSpPr>
            <p:cNvPr id="208" name="Freeform 499">
              <a:extLst>
                <a:ext uri="{FF2B5EF4-FFF2-40B4-BE49-F238E27FC236}">
                  <a16:creationId xmlns:a16="http://schemas.microsoft.com/office/drawing/2014/main" id="{75AA9993-BDC4-413E-AF7F-997A0E50AD49}"/>
                </a:ext>
              </a:extLst>
            </p:cNvPr>
            <p:cNvSpPr>
              <a:spLocks/>
            </p:cNvSpPr>
            <p:nvPr/>
          </p:nvSpPr>
          <p:spPr bwMode="auto">
            <a:xfrm>
              <a:off x="6760195" y="2011896"/>
              <a:ext cx="175132" cy="71671"/>
            </a:xfrm>
            <a:custGeom>
              <a:avLst/>
              <a:gdLst/>
              <a:ahLst/>
              <a:cxnLst>
                <a:cxn ang="0">
                  <a:pos x="2" y="4"/>
                </a:cxn>
                <a:cxn ang="0">
                  <a:pos x="43" y="22"/>
                </a:cxn>
                <a:cxn ang="0">
                  <a:pos x="44" y="19"/>
                </a:cxn>
                <a:cxn ang="0">
                  <a:pos x="42" y="18"/>
                </a:cxn>
                <a:cxn ang="0">
                  <a:pos x="2" y="0"/>
                </a:cxn>
                <a:cxn ang="0">
                  <a:pos x="0" y="0"/>
                </a:cxn>
                <a:cxn ang="0">
                  <a:pos x="0" y="1"/>
                </a:cxn>
                <a:cxn ang="0">
                  <a:pos x="2" y="4"/>
                </a:cxn>
              </a:cxnLst>
              <a:rect l="0" t="0" r="r" b="b"/>
              <a:pathLst>
                <a:path w="44" h="22">
                  <a:moveTo>
                    <a:pt x="2" y="4"/>
                  </a:moveTo>
                  <a:cubicBezTo>
                    <a:pt x="14" y="13"/>
                    <a:pt x="28" y="19"/>
                    <a:pt x="43" y="22"/>
                  </a:cubicBezTo>
                  <a:cubicBezTo>
                    <a:pt x="44" y="22"/>
                    <a:pt x="44" y="20"/>
                    <a:pt x="44" y="19"/>
                  </a:cubicBezTo>
                  <a:cubicBezTo>
                    <a:pt x="44" y="18"/>
                    <a:pt x="43" y="18"/>
                    <a:pt x="42" y="18"/>
                  </a:cubicBezTo>
                  <a:cubicBezTo>
                    <a:pt x="28" y="15"/>
                    <a:pt x="14" y="9"/>
                    <a:pt x="2" y="0"/>
                  </a:cubicBezTo>
                  <a:cubicBezTo>
                    <a:pt x="2" y="0"/>
                    <a:pt x="1" y="0"/>
                    <a:pt x="0" y="0"/>
                  </a:cubicBezTo>
                  <a:cubicBezTo>
                    <a:pt x="0" y="1"/>
                    <a:pt x="0" y="1"/>
                    <a:pt x="0" y="1"/>
                  </a:cubicBezTo>
                  <a:cubicBezTo>
                    <a:pt x="0" y="2"/>
                    <a:pt x="1" y="3"/>
                    <a:pt x="2" y="4"/>
                  </a:cubicBezTo>
                </a:path>
              </a:pathLst>
            </a:custGeom>
            <a:no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latin typeface="Verdana"/>
                <a:ea typeface="+mn-ea"/>
                <a:cs typeface="+mn-cs"/>
              </a:endParaRPr>
            </a:p>
          </p:txBody>
        </p:sp>
        <p:sp>
          <p:nvSpPr>
            <p:cNvPr id="209" name="Freeform 500">
              <a:extLst>
                <a:ext uri="{FF2B5EF4-FFF2-40B4-BE49-F238E27FC236}">
                  <a16:creationId xmlns:a16="http://schemas.microsoft.com/office/drawing/2014/main" id="{22A84577-5763-43FA-9E43-CD7107F0C1BD}"/>
                </a:ext>
              </a:extLst>
            </p:cNvPr>
            <p:cNvSpPr>
              <a:spLocks/>
            </p:cNvSpPr>
            <p:nvPr/>
          </p:nvSpPr>
          <p:spPr bwMode="auto">
            <a:xfrm>
              <a:off x="6760195" y="1990660"/>
              <a:ext cx="175132" cy="71671"/>
            </a:xfrm>
            <a:custGeom>
              <a:avLst/>
              <a:gdLst/>
              <a:ahLst/>
              <a:cxnLst>
                <a:cxn ang="0">
                  <a:pos x="2" y="4"/>
                </a:cxn>
                <a:cxn ang="0">
                  <a:pos x="43" y="22"/>
                </a:cxn>
                <a:cxn ang="0">
                  <a:pos x="44" y="19"/>
                </a:cxn>
                <a:cxn ang="0">
                  <a:pos x="42" y="18"/>
                </a:cxn>
                <a:cxn ang="0">
                  <a:pos x="2" y="0"/>
                </a:cxn>
                <a:cxn ang="0">
                  <a:pos x="0" y="0"/>
                </a:cxn>
                <a:cxn ang="0">
                  <a:pos x="0" y="2"/>
                </a:cxn>
                <a:cxn ang="0">
                  <a:pos x="2" y="4"/>
                </a:cxn>
              </a:cxnLst>
              <a:rect l="0" t="0" r="r" b="b"/>
              <a:pathLst>
                <a:path w="44" h="22">
                  <a:moveTo>
                    <a:pt x="2" y="4"/>
                  </a:moveTo>
                  <a:cubicBezTo>
                    <a:pt x="14" y="13"/>
                    <a:pt x="28" y="20"/>
                    <a:pt x="43" y="22"/>
                  </a:cubicBezTo>
                  <a:cubicBezTo>
                    <a:pt x="44" y="22"/>
                    <a:pt x="44" y="21"/>
                    <a:pt x="44" y="19"/>
                  </a:cubicBezTo>
                  <a:cubicBezTo>
                    <a:pt x="44" y="19"/>
                    <a:pt x="43" y="18"/>
                    <a:pt x="42" y="18"/>
                  </a:cubicBezTo>
                  <a:cubicBezTo>
                    <a:pt x="28" y="16"/>
                    <a:pt x="14" y="10"/>
                    <a:pt x="2" y="0"/>
                  </a:cubicBezTo>
                  <a:cubicBezTo>
                    <a:pt x="2" y="0"/>
                    <a:pt x="1" y="0"/>
                    <a:pt x="0" y="0"/>
                  </a:cubicBezTo>
                  <a:cubicBezTo>
                    <a:pt x="0" y="1"/>
                    <a:pt x="0" y="1"/>
                    <a:pt x="0" y="2"/>
                  </a:cubicBezTo>
                  <a:cubicBezTo>
                    <a:pt x="0" y="3"/>
                    <a:pt x="1" y="4"/>
                    <a:pt x="2" y="4"/>
                  </a:cubicBezTo>
                </a:path>
              </a:pathLst>
            </a:custGeom>
            <a:no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latin typeface="Verdana"/>
                <a:ea typeface="+mn-ea"/>
                <a:cs typeface="+mn-cs"/>
              </a:endParaRPr>
            </a:p>
          </p:txBody>
        </p:sp>
        <p:sp>
          <p:nvSpPr>
            <p:cNvPr id="210" name="Freeform 501">
              <a:extLst>
                <a:ext uri="{FF2B5EF4-FFF2-40B4-BE49-F238E27FC236}">
                  <a16:creationId xmlns:a16="http://schemas.microsoft.com/office/drawing/2014/main" id="{588775C5-C0D9-4E9D-8B22-D8EF3753F548}"/>
                </a:ext>
              </a:extLst>
            </p:cNvPr>
            <p:cNvSpPr>
              <a:spLocks/>
            </p:cNvSpPr>
            <p:nvPr/>
          </p:nvSpPr>
          <p:spPr bwMode="auto">
            <a:xfrm>
              <a:off x="6760195" y="1972079"/>
              <a:ext cx="175132" cy="71671"/>
            </a:xfrm>
            <a:custGeom>
              <a:avLst/>
              <a:gdLst/>
              <a:ahLst/>
              <a:cxnLst>
                <a:cxn ang="0">
                  <a:pos x="2" y="4"/>
                </a:cxn>
                <a:cxn ang="0">
                  <a:pos x="43" y="22"/>
                </a:cxn>
                <a:cxn ang="0">
                  <a:pos x="44" y="19"/>
                </a:cxn>
                <a:cxn ang="0">
                  <a:pos x="42" y="18"/>
                </a:cxn>
                <a:cxn ang="0">
                  <a:pos x="2" y="0"/>
                </a:cxn>
                <a:cxn ang="0">
                  <a:pos x="0" y="1"/>
                </a:cxn>
                <a:cxn ang="0">
                  <a:pos x="0" y="2"/>
                </a:cxn>
                <a:cxn ang="0">
                  <a:pos x="2" y="4"/>
                </a:cxn>
              </a:cxnLst>
              <a:rect l="0" t="0" r="r" b="b"/>
              <a:pathLst>
                <a:path w="44" h="22">
                  <a:moveTo>
                    <a:pt x="2" y="4"/>
                  </a:moveTo>
                  <a:cubicBezTo>
                    <a:pt x="14" y="13"/>
                    <a:pt x="28" y="20"/>
                    <a:pt x="43" y="22"/>
                  </a:cubicBezTo>
                  <a:cubicBezTo>
                    <a:pt x="44" y="22"/>
                    <a:pt x="44" y="21"/>
                    <a:pt x="44" y="19"/>
                  </a:cubicBezTo>
                  <a:cubicBezTo>
                    <a:pt x="44" y="19"/>
                    <a:pt x="43" y="19"/>
                    <a:pt x="42" y="18"/>
                  </a:cubicBezTo>
                  <a:cubicBezTo>
                    <a:pt x="28" y="16"/>
                    <a:pt x="14" y="10"/>
                    <a:pt x="2" y="0"/>
                  </a:cubicBezTo>
                  <a:cubicBezTo>
                    <a:pt x="2" y="0"/>
                    <a:pt x="1" y="0"/>
                    <a:pt x="0" y="1"/>
                  </a:cubicBezTo>
                  <a:cubicBezTo>
                    <a:pt x="0" y="1"/>
                    <a:pt x="0" y="2"/>
                    <a:pt x="0" y="2"/>
                  </a:cubicBezTo>
                  <a:cubicBezTo>
                    <a:pt x="0" y="3"/>
                    <a:pt x="1" y="4"/>
                    <a:pt x="2" y="4"/>
                  </a:cubicBezTo>
                </a:path>
              </a:pathLst>
            </a:custGeom>
            <a:solidFill>
              <a:schemeClr val="bg1"/>
            </a:solid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latin typeface="Verdana"/>
                <a:ea typeface="+mn-ea"/>
                <a:cs typeface="+mn-cs"/>
              </a:endParaRPr>
            </a:p>
          </p:txBody>
        </p:sp>
        <p:sp>
          <p:nvSpPr>
            <p:cNvPr id="211" name="Freeform 502">
              <a:extLst>
                <a:ext uri="{FF2B5EF4-FFF2-40B4-BE49-F238E27FC236}">
                  <a16:creationId xmlns:a16="http://schemas.microsoft.com/office/drawing/2014/main" id="{D8E81CB8-F2A1-457A-AA3E-13D87E265DF2}"/>
                </a:ext>
              </a:extLst>
            </p:cNvPr>
            <p:cNvSpPr>
              <a:spLocks/>
            </p:cNvSpPr>
            <p:nvPr/>
          </p:nvSpPr>
          <p:spPr bwMode="auto">
            <a:xfrm>
              <a:off x="6965665" y="1581762"/>
              <a:ext cx="350263" cy="544165"/>
            </a:xfrm>
            <a:custGeom>
              <a:avLst/>
              <a:gdLst/>
              <a:ahLst/>
              <a:cxnLst>
                <a:cxn ang="0">
                  <a:pos x="69" y="168"/>
                </a:cxn>
                <a:cxn ang="0">
                  <a:pos x="1" y="205"/>
                </a:cxn>
                <a:cxn ang="0">
                  <a:pos x="1" y="205"/>
                </a:cxn>
                <a:cxn ang="0">
                  <a:pos x="1" y="58"/>
                </a:cxn>
                <a:cxn ang="0">
                  <a:pos x="0" y="58"/>
                </a:cxn>
                <a:cxn ang="0">
                  <a:pos x="108" y="0"/>
                </a:cxn>
                <a:cxn ang="0">
                  <a:pos x="108" y="146"/>
                </a:cxn>
                <a:cxn ang="0">
                  <a:pos x="89" y="158"/>
                </a:cxn>
              </a:cxnLst>
              <a:rect l="0" t="0" r="r" b="b"/>
              <a:pathLst>
                <a:path w="108" h="205">
                  <a:moveTo>
                    <a:pt x="69" y="168"/>
                  </a:moveTo>
                  <a:lnTo>
                    <a:pt x="1" y="205"/>
                  </a:lnTo>
                  <a:lnTo>
                    <a:pt x="1" y="205"/>
                  </a:lnTo>
                  <a:lnTo>
                    <a:pt x="1" y="58"/>
                  </a:lnTo>
                  <a:lnTo>
                    <a:pt x="0" y="58"/>
                  </a:lnTo>
                  <a:lnTo>
                    <a:pt x="108" y="0"/>
                  </a:lnTo>
                  <a:lnTo>
                    <a:pt x="108" y="146"/>
                  </a:lnTo>
                  <a:lnTo>
                    <a:pt x="89" y="158"/>
                  </a:lnTo>
                </a:path>
              </a:pathLst>
            </a:custGeom>
            <a:solidFill>
              <a:schemeClr val="accent1"/>
            </a:solid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latin typeface="Verdana"/>
                <a:ea typeface="+mn-ea"/>
                <a:cs typeface="+mn-cs"/>
              </a:endParaRPr>
            </a:p>
          </p:txBody>
        </p:sp>
      </p:grpSp>
      <p:grpSp>
        <p:nvGrpSpPr>
          <p:cNvPr id="212" name="Group 211">
            <a:extLst>
              <a:ext uri="{FF2B5EF4-FFF2-40B4-BE49-F238E27FC236}">
                <a16:creationId xmlns:a16="http://schemas.microsoft.com/office/drawing/2014/main" id="{E19C046D-B595-4A55-BB14-A1FC6BD14953}"/>
              </a:ext>
            </a:extLst>
          </p:cNvPr>
          <p:cNvGrpSpPr/>
          <p:nvPr/>
        </p:nvGrpSpPr>
        <p:grpSpPr>
          <a:xfrm>
            <a:off x="6898304" y="1659691"/>
            <a:ext cx="581678" cy="647688"/>
            <a:chOff x="6734250" y="1483659"/>
            <a:chExt cx="581678" cy="647688"/>
          </a:xfrm>
          <a:solidFill>
            <a:srgbClr val="00B0F0"/>
          </a:solidFill>
        </p:grpSpPr>
        <p:sp>
          <p:nvSpPr>
            <p:cNvPr id="213" name="Freeform 497">
              <a:extLst>
                <a:ext uri="{FF2B5EF4-FFF2-40B4-BE49-F238E27FC236}">
                  <a16:creationId xmlns:a16="http://schemas.microsoft.com/office/drawing/2014/main" id="{330E70F0-D6DB-4B58-B64F-88BED7375360}"/>
                </a:ext>
              </a:extLst>
            </p:cNvPr>
            <p:cNvSpPr>
              <a:spLocks/>
            </p:cNvSpPr>
            <p:nvPr/>
          </p:nvSpPr>
          <p:spPr bwMode="auto">
            <a:xfrm>
              <a:off x="6734250" y="1483659"/>
              <a:ext cx="580530" cy="647688"/>
            </a:xfrm>
            <a:custGeom>
              <a:avLst/>
              <a:gdLst/>
              <a:ahLst/>
              <a:cxnLst>
                <a:cxn ang="0">
                  <a:pos x="59" y="200"/>
                </a:cxn>
                <a:cxn ang="0">
                  <a:pos x="0" y="172"/>
                </a:cxn>
                <a:cxn ang="0">
                  <a:pos x="0" y="173"/>
                </a:cxn>
                <a:cxn ang="0">
                  <a:pos x="0" y="49"/>
                </a:cxn>
                <a:cxn ang="0">
                  <a:pos x="0" y="50"/>
                </a:cxn>
                <a:cxn ang="0">
                  <a:pos x="92" y="0"/>
                </a:cxn>
                <a:cxn ang="0">
                  <a:pos x="92" y="0"/>
                </a:cxn>
                <a:cxn ang="0">
                  <a:pos x="147" y="31"/>
                </a:cxn>
              </a:cxnLst>
              <a:rect l="0" t="0" r="r" b="b"/>
              <a:pathLst>
                <a:path w="147" h="200">
                  <a:moveTo>
                    <a:pt x="59" y="200"/>
                  </a:moveTo>
                  <a:cubicBezTo>
                    <a:pt x="40" y="200"/>
                    <a:pt x="10" y="187"/>
                    <a:pt x="0" y="172"/>
                  </a:cubicBezTo>
                  <a:cubicBezTo>
                    <a:pt x="0" y="173"/>
                    <a:pt x="0" y="173"/>
                    <a:pt x="0" y="173"/>
                  </a:cubicBezTo>
                  <a:cubicBezTo>
                    <a:pt x="0" y="49"/>
                    <a:pt x="0" y="49"/>
                    <a:pt x="0" y="49"/>
                  </a:cubicBezTo>
                  <a:cubicBezTo>
                    <a:pt x="0" y="50"/>
                    <a:pt x="0" y="50"/>
                    <a:pt x="0" y="50"/>
                  </a:cubicBezTo>
                  <a:cubicBezTo>
                    <a:pt x="92" y="0"/>
                    <a:pt x="92" y="0"/>
                    <a:pt x="92" y="0"/>
                  </a:cubicBezTo>
                  <a:cubicBezTo>
                    <a:pt x="92" y="0"/>
                    <a:pt x="92" y="0"/>
                    <a:pt x="92" y="0"/>
                  </a:cubicBezTo>
                  <a:cubicBezTo>
                    <a:pt x="147" y="31"/>
                    <a:pt x="147" y="31"/>
                    <a:pt x="147" y="31"/>
                  </a:cubicBezTo>
                </a:path>
              </a:pathLst>
            </a:custGeom>
            <a:grp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latin typeface="Verdana"/>
                <a:ea typeface="+mn-ea"/>
                <a:cs typeface="+mn-cs"/>
              </a:endParaRPr>
            </a:p>
          </p:txBody>
        </p:sp>
        <p:sp>
          <p:nvSpPr>
            <p:cNvPr id="214" name="Freeform 492">
              <a:extLst>
                <a:ext uri="{FF2B5EF4-FFF2-40B4-BE49-F238E27FC236}">
                  <a16:creationId xmlns:a16="http://schemas.microsoft.com/office/drawing/2014/main" id="{F34DB9AE-4CF6-4FA3-BA4F-C360564E09E5}"/>
                </a:ext>
              </a:extLst>
            </p:cNvPr>
            <p:cNvSpPr>
              <a:spLocks/>
            </p:cNvSpPr>
            <p:nvPr/>
          </p:nvSpPr>
          <p:spPr bwMode="auto">
            <a:xfrm>
              <a:off x="6825059" y="1892446"/>
              <a:ext cx="32432" cy="34509"/>
            </a:xfrm>
            <a:custGeom>
              <a:avLst/>
              <a:gdLst/>
              <a:ahLst/>
              <a:cxnLst>
                <a:cxn ang="0">
                  <a:pos x="1" y="6"/>
                </a:cxn>
                <a:cxn ang="0">
                  <a:pos x="3" y="1"/>
                </a:cxn>
                <a:cxn ang="0">
                  <a:pos x="8" y="5"/>
                </a:cxn>
                <a:cxn ang="0">
                  <a:pos x="5" y="10"/>
                </a:cxn>
                <a:cxn ang="0">
                  <a:pos x="1" y="6"/>
                </a:cxn>
              </a:cxnLst>
              <a:rect l="0" t="0" r="r" b="b"/>
              <a:pathLst>
                <a:path w="8" h="11">
                  <a:moveTo>
                    <a:pt x="1" y="6"/>
                  </a:moveTo>
                  <a:cubicBezTo>
                    <a:pt x="0" y="4"/>
                    <a:pt x="1" y="1"/>
                    <a:pt x="3" y="1"/>
                  </a:cubicBezTo>
                  <a:cubicBezTo>
                    <a:pt x="5" y="0"/>
                    <a:pt x="7" y="2"/>
                    <a:pt x="8" y="5"/>
                  </a:cubicBezTo>
                  <a:cubicBezTo>
                    <a:pt x="8" y="7"/>
                    <a:pt x="7" y="10"/>
                    <a:pt x="5" y="10"/>
                  </a:cubicBezTo>
                  <a:cubicBezTo>
                    <a:pt x="3" y="11"/>
                    <a:pt x="1" y="9"/>
                    <a:pt x="1" y="6"/>
                  </a:cubicBezTo>
                  <a:close/>
                </a:path>
              </a:pathLst>
            </a:cu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latin typeface="Verdana"/>
                <a:ea typeface="+mn-ea"/>
                <a:cs typeface="+mn-cs"/>
              </a:endParaRPr>
            </a:p>
          </p:txBody>
        </p:sp>
        <p:sp>
          <p:nvSpPr>
            <p:cNvPr id="215" name="Freeform 493">
              <a:extLst>
                <a:ext uri="{FF2B5EF4-FFF2-40B4-BE49-F238E27FC236}">
                  <a16:creationId xmlns:a16="http://schemas.microsoft.com/office/drawing/2014/main" id="{58750012-AE2A-4F5A-B6C2-F9FDFE706EDE}"/>
                </a:ext>
              </a:extLst>
            </p:cNvPr>
            <p:cNvSpPr>
              <a:spLocks/>
            </p:cNvSpPr>
            <p:nvPr/>
          </p:nvSpPr>
          <p:spPr bwMode="auto">
            <a:xfrm>
              <a:off x="6812086" y="1881828"/>
              <a:ext cx="51891" cy="55744"/>
            </a:xfrm>
            <a:custGeom>
              <a:avLst/>
              <a:gdLst/>
              <a:ahLst/>
              <a:cxnLst>
                <a:cxn ang="0">
                  <a:pos x="13" y="13"/>
                </a:cxn>
                <a:cxn ang="0">
                  <a:pos x="13" y="13"/>
                </a:cxn>
                <a:cxn ang="0">
                  <a:pos x="9" y="16"/>
                </a:cxn>
                <a:cxn ang="0">
                  <a:pos x="1" y="10"/>
                </a:cxn>
                <a:cxn ang="0">
                  <a:pos x="5" y="1"/>
                </a:cxn>
                <a:cxn ang="0">
                  <a:pos x="13" y="7"/>
                </a:cxn>
                <a:cxn ang="0">
                  <a:pos x="13" y="10"/>
                </a:cxn>
              </a:cxnLst>
              <a:rect l="0" t="0" r="r" b="b"/>
              <a:pathLst>
                <a:path w="13" h="17">
                  <a:moveTo>
                    <a:pt x="13" y="13"/>
                  </a:moveTo>
                  <a:cubicBezTo>
                    <a:pt x="13" y="13"/>
                    <a:pt x="13" y="13"/>
                    <a:pt x="13" y="13"/>
                  </a:cubicBezTo>
                  <a:cubicBezTo>
                    <a:pt x="12" y="15"/>
                    <a:pt x="11" y="16"/>
                    <a:pt x="9" y="16"/>
                  </a:cubicBezTo>
                  <a:cubicBezTo>
                    <a:pt x="6" y="17"/>
                    <a:pt x="2" y="14"/>
                    <a:pt x="1" y="10"/>
                  </a:cubicBezTo>
                  <a:cubicBezTo>
                    <a:pt x="0" y="6"/>
                    <a:pt x="2" y="2"/>
                    <a:pt x="5" y="1"/>
                  </a:cubicBezTo>
                  <a:cubicBezTo>
                    <a:pt x="9" y="0"/>
                    <a:pt x="12" y="3"/>
                    <a:pt x="13" y="7"/>
                  </a:cubicBezTo>
                  <a:cubicBezTo>
                    <a:pt x="13" y="8"/>
                    <a:pt x="13" y="9"/>
                    <a:pt x="13" y="10"/>
                  </a:cubicBezTo>
                </a:path>
              </a:pathLst>
            </a:custGeom>
            <a:grp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latin typeface="Verdana"/>
                <a:ea typeface="+mn-ea"/>
                <a:cs typeface="+mn-cs"/>
              </a:endParaRPr>
            </a:p>
          </p:txBody>
        </p:sp>
        <p:sp>
          <p:nvSpPr>
            <p:cNvPr id="216" name="Freeform 494">
              <a:extLst>
                <a:ext uri="{FF2B5EF4-FFF2-40B4-BE49-F238E27FC236}">
                  <a16:creationId xmlns:a16="http://schemas.microsoft.com/office/drawing/2014/main" id="{4FF35A7E-7E39-4179-B144-5A80029C2C29}"/>
                </a:ext>
              </a:extLst>
            </p:cNvPr>
            <p:cNvSpPr>
              <a:spLocks/>
            </p:cNvSpPr>
            <p:nvPr/>
          </p:nvSpPr>
          <p:spPr bwMode="auto">
            <a:xfrm>
              <a:off x="6769926" y="1711942"/>
              <a:ext cx="162159" cy="71671"/>
            </a:xfrm>
            <a:custGeom>
              <a:avLst/>
              <a:gdLst/>
              <a:ahLst/>
              <a:cxnLst>
                <a:cxn ang="0">
                  <a:pos x="2" y="4"/>
                </a:cxn>
                <a:cxn ang="0">
                  <a:pos x="39" y="22"/>
                </a:cxn>
                <a:cxn ang="0">
                  <a:pos x="41" y="20"/>
                </a:cxn>
                <a:cxn ang="0">
                  <a:pos x="39" y="19"/>
                </a:cxn>
                <a:cxn ang="0">
                  <a:pos x="3" y="1"/>
                </a:cxn>
                <a:cxn ang="0">
                  <a:pos x="1" y="1"/>
                </a:cxn>
                <a:cxn ang="0">
                  <a:pos x="0" y="2"/>
                </a:cxn>
                <a:cxn ang="0">
                  <a:pos x="2" y="4"/>
                </a:cxn>
              </a:cxnLst>
              <a:rect l="0" t="0" r="r" b="b"/>
              <a:pathLst>
                <a:path w="41" h="22">
                  <a:moveTo>
                    <a:pt x="2" y="4"/>
                  </a:moveTo>
                  <a:cubicBezTo>
                    <a:pt x="13" y="12"/>
                    <a:pt x="25" y="19"/>
                    <a:pt x="39" y="22"/>
                  </a:cubicBezTo>
                  <a:cubicBezTo>
                    <a:pt x="40" y="22"/>
                    <a:pt x="41" y="21"/>
                    <a:pt x="41" y="20"/>
                  </a:cubicBezTo>
                  <a:cubicBezTo>
                    <a:pt x="40" y="20"/>
                    <a:pt x="40" y="19"/>
                    <a:pt x="39" y="19"/>
                  </a:cubicBezTo>
                  <a:cubicBezTo>
                    <a:pt x="26" y="16"/>
                    <a:pt x="13" y="9"/>
                    <a:pt x="3" y="1"/>
                  </a:cubicBezTo>
                  <a:cubicBezTo>
                    <a:pt x="2" y="0"/>
                    <a:pt x="1" y="0"/>
                    <a:pt x="1" y="1"/>
                  </a:cubicBezTo>
                  <a:cubicBezTo>
                    <a:pt x="1" y="1"/>
                    <a:pt x="0" y="1"/>
                    <a:pt x="0" y="2"/>
                  </a:cubicBezTo>
                  <a:cubicBezTo>
                    <a:pt x="1" y="2"/>
                    <a:pt x="1" y="3"/>
                    <a:pt x="2" y="4"/>
                  </a:cubicBezTo>
                </a:path>
              </a:pathLst>
            </a:custGeom>
            <a:grp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latin typeface="Verdana"/>
                <a:ea typeface="+mn-ea"/>
                <a:cs typeface="+mn-cs"/>
              </a:endParaRPr>
            </a:p>
          </p:txBody>
        </p:sp>
        <p:sp>
          <p:nvSpPr>
            <p:cNvPr id="217" name="Freeform 495">
              <a:extLst>
                <a:ext uri="{FF2B5EF4-FFF2-40B4-BE49-F238E27FC236}">
                  <a16:creationId xmlns:a16="http://schemas.microsoft.com/office/drawing/2014/main" id="{ECDFE912-EDC1-489A-90F2-99E74F77A4CB}"/>
                </a:ext>
              </a:extLst>
            </p:cNvPr>
            <p:cNvSpPr>
              <a:spLocks/>
            </p:cNvSpPr>
            <p:nvPr/>
          </p:nvSpPr>
          <p:spPr bwMode="auto">
            <a:xfrm>
              <a:off x="6769926" y="1711942"/>
              <a:ext cx="162159" cy="71671"/>
            </a:xfrm>
            <a:custGeom>
              <a:avLst/>
              <a:gdLst/>
              <a:ahLst/>
              <a:cxnLst>
                <a:cxn ang="0">
                  <a:pos x="2" y="3"/>
                </a:cxn>
                <a:cxn ang="0">
                  <a:pos x="39" y="22"/>
                </a:cxn>
                <a:cxn ang="0">
                  <a:pos x="41" y="20"/>
                </a:cxn>
                <a:cxn ang="0">
                  <a:pos x="39" y="19"/>
                </a:cxn>
                <a:cxn ang="0">
                  <a:pos x="3" y="0"/>
                </a:cxn>
                <a:cxn ang="0">
                  <a:pos x="1" y="0"/>
                </a:cxn>
                <a:cxn ang="0">
                  <a:pos x="0" y="1"/>
                </a:cxn>
                <a:cxn ang="0">
                  <a:pos x="2" y="3"/>
                </a:cxn>
              </a:cxnLst>
              <a:rect l="0" t="0" r="r" b="b"/>
              <a:pathLst>
                <a:path w="41" h="22">
                  <a:moveTo>
                    <a:pt x="2" y="3"/>
                  </a:moveTo>
                  <a:cubicBezTo>
                    <a:pt x="13" y="12"/>
                    <a:pt x="26" y="19"/>
                    <a:pt x="39" y="22"/>
                  </a:cubicBezTo>
                  <a:cubicBezTo>
                    <a:pt x="40" y="22"/>
                    <a:pt x="41" y="21"/>
                    <a:pt x="41" y="20"/>
                  </a:cubicBezTo>
                  <a:cubicBezTo>
                    <a:pt x="40" y="20"/>
                    <a:pt x="40" y="19"/>
                    <a:pt x="39" y="19"/>
                  </a:cubicBezTo>
                  <a:cubicBezTo>
                    <a:pt x="26" y="16"/>
                    <a:pt x="13" y="9"/>
                    <a:pt x="3" y="0"/>
                  </a:cubicBezTo>
                  <a:cubicBezTo>
                    <a:pt x="2" y="0"/>
                    <a:pt x="1" y="0"/>
                    <a:pt x="1" y="0"/>
                  </a:cubicBezTo>
                  <a:cubicBezTo>
                    <a:pt x="1" y="1"/>
                    <a:pt x="0" y="1"/>
                    <a:pt x="0" y="1"/>
                  </a:cubicBezTo>
                  <a:cubicBezTo>
                    <a:pt x="1" y="2"/>
                    <a:pt x="1" y="3"/>
                    <a:pt x="2" y="3"/>
                  </a:cubicBezTo>
                </a:path>
              </a:pathLst>
            </a:custGeom>
            <a:grp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latin typeface="Verdana"/>
                <a:ea typeface="+mn-ea"/>
                <a:cs typeface="+mn-cs"/>
              </a:endParaRPr>
            </a:p>
          </p:txBody>
        </p:sp>
        <p:sp>
          <p:nvSpPr>
            <p:cNvPr id="218" name="Freeform 496">
              <a:extLst>
                <a:ext uri="{FF2B5EF4-FFF2-40B4-BE49-F238E27FC236}">
                  <a16:creationId xmlns:a16="http://schemas.microsoft.com/office/drawing/2014/main" id="{5EF165E0-42FD-453C-BF11-7DF27F364926}"/>
                </a:ext>
              </a:extLst>
            </p:cNvPr>
            <p:cNvSpPr>
              <a:spLocks/>
            </p:cNvSpPr>
            <p:nvPr/>
          </p:nvSpPr>
          <p:spPr bwMode="auto">
            <a:xfrm>
              <a:off x="6769926" y="1754414"/>
              <a:ext cx="162159" cy="103525"/>
            </a:xfrm>
            <a:custGeom>
              <a:avLst/>
              <a:gdLst/>
              <a:ahLst/>
              <a:cxnLst>
                <a:cxn ang="0">
                  <a:pos x="0" y="0"/>
                </a:cxn>
                <a:cxn ang="0">
                  <a:pos x="0" y="11"/>
                </a:cxn>
                <a:cxn ang="0">
                  <a:pos x="41" y="32"/>
                </a:cxn>
                <a:cxn ang="0">
                  <a:pos x="41" y="21"/>
                </a:cxn>
                <a:cxn ang="0">
                  <a:pos x="0" y="0"/>
                </a:cxn>
              </a:cxnLst>
              <a:rect l="0" t="0" r="r" b="b"/>
              <a:pathLst>
                <a:path w="41" h="32">
                  <a:moveTo>
                    <a:pt x="0" y="0"/>
                  </a:moveTo>
                  <a:cubicBezTo>
                    <a:pt x="0" y="11"/>
                    <a:pt x="0" y="11"/>
                    <a:pt x="0" y="11"/>
                  </a:cubicBezTo>
                  <a:cubicBezTo>
                    <a:pt x="12" y="21"/>
                    <a:pt x="26" y="28"/>
                    <a:pt x="41" y="32"/>
                  </a:cubicBezTo>
                  <a:cubicBezTo>
                    <a:pt x="41" y="21"/>
                    <a:pt x="41" y="21"/>
                    <a:pt x="41" y="21"/>
                  </a:cubicBezTo>
                  <a:cubicBezTo>
                    <a:pt x="26" y="17"/>
                    <a:pt x="12" y="10"/>
                    <a:pt x="0" y="0"/>
                  </a:cubicBezTo>
                  <a:close/>
                </a:path>
              </a:pathLst>
            </a:custGeom>
            <a:grp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latin typeface="Verdana"/>
                <a:ea typeface="+mn-ea"/>
                <a:cs typeface="+mn-cs"/>
              </a:endParaRPr>
            </a:p>
          </p:txBody>
        </p:sp>
        <p:sp>
          <p:nvSpPr>
            <p:cNvPr id="219" name="Freeform 498">
              <a:extLst>
                <a:ext uri="{FF2B5EF4-FFF2-40B4-BE49-F238E27FC236}">
                  <a16:creationId xmlns:a16="http://schemas.microsoft.com/office/drawing/2014/main" id="{1102530A-E7D4-46F5-831B-3DFFC29B953D}"/>
                </a:ext>
              </a:extLst>
            </p:cNvPr>
            <p:cNvSpPr>
              <a:spLocks/>
            </p:cNvSpPr>
            <p:nvPr/>
          </p:nvSpPr>
          <p:spPr bwMode="auto">
            <a:xfrm>
              <a:off x="6734250" y="1645580"/>
              <a:ext cx="230267" cy="92907"/>
            </a:xfrm>
            <a:custGeom>
              <a:avLst/>
              <a:gdLst/>
              <a:ahLst/>
              <a:cxnLst>
                <a:cxn ang="0">
                  <a:pos x="0" y="0"/>
                </a:cxn>
                <a:cxn ang="0">
                  <a:pos x="58" y="29"/>
                </a:cxn>
              </a:cxnLst>
              <a:rect l="0" t="0" r="r" b="b"/>
              <a:pathLst>
                <a:path w="58" h="29">
                  <a:moveTo>
                    <a:pt x="0" y="0"/>
                  </a:moveTo>
                  <a:cubicBezTo>
                    <a:pt x="10" y="15"/>
                    <a:pt x="40" y="29"/>
                    <a:pt x="58" y="29"/>
                  </a:cubicBezTo>
                </a:path>
              </a:pathLst>
            </a:custGeom>
            <a:grp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latin typeface="Verdana"/>
                <a:ea typeface="+mn-ea"/>
                <a:cs typeface="+mn-cs"/>
              </a:endParaRPr>
            </a:p>
          </p:txBody>
        </p:sp>
        <p:sp>
          <p:nvSpPr>
            <p:cNvPr id="220" name="Freeform 499">
              <a:extLst>
                <a:ext uri="{FF2B5EF4-FFF2-40B4-BE49-F238E27FC236}">
                  <a16:creationId xmlns:a16="http://schemas.microsoft.com/office/drawing/2014/main" id="{90D5D817-C3F4-42EB-AAAB-1E951D125E0B}"/>
                </a:ext>
              </a:extLst>
            </p:cNvPr>
            <p:cNvSpPr>
              <a:spLocks/>
            </p:cNvSpPr>
            <p:nvPr/>
          </p:nvSpPr>
          <p:spPr bwMode="auto">
            <a:xfrm>
              <a:off x="6760195" y="2011896"/>
              <a:ext cx="175132" cy="71671"/>
            </a:xfrm>
            <a:custGeom>
              <a:avLst/>
              <a:gdLst/>
              <a:ahLst/>
              <a:cxnLst>
                <a:cxn ang="0">
                  <a:pos x="2" y="4"/>
                </a:cxn>
                <a:cxn ang="0">
                  <a:pos x="43" y="22"/>
                </a:cxn>
                <a:cxn ang="0">
                  <a:pos x="44" y="19"/>
                </a:cxn>
                <a:cxn ang="0">
                  <a:pos x="42" y="18"/>
                </a:cxn>
                <a:cxn ang="0">
                  <a:pos x="2" y="0"/>
                </a:cxn>
                <a:cxn ang="0">
                  <a:pos x="0" y="0"/>
                </a:cxn>
                <a:cxn ang="0">
                  <a:pos x="0" y="1"/>
                </a:cxn>
                <a:cxn ang="0">
                  <a:pos x="2" y="4"/>
                </a:cxn>
              </a:cxnLst>
              <a:rect l="0" t="0" r="r" b="b"/>
              <a:pathLst>
                <a:path w="44" h="22">
                  <a:moveTo>
                    <a:pt x="2" y="4"/>
                  </a:moveTo>
                  <a:cubicBezTo>
                    <a:pt x="14" y="13"/>
                    <a:pt x="28" y="19"/>
                    <a:pt x="43" y="22"/>
                  </a:cubicBezTo>
                  <a:cubicBezTo>
                    <a:pt x="44" y="22"/>
                    <a:pt x="44" y="20"/>
                    <a:pt x="44" y="19"/>
                  </a:cubicBezTo>
                  <a:cubicBezTo>
                    <a:pt x="44" y="18"/>
                    <a:pt x="43" y="18"/>
                    <a:pt x="42" y="18"/>
                  </a:cubicBezTo>
                  <a:cubicBezTo>
                    <a:pt x="28" y="15"/>
                    <a:pt x="14" y="9"/>
                    <a:pt x="2" y="0"/>
                  </a:cubicBezTo>
                  <a:cubicBezTo>
                    <a:pt x="2" y="0"/>
                    <a:pt x="1" y="0"/>
                    <a:pt x="0" y="0"/>
                  </a:cubicBezTo>
                  <a:cubicBezTo>
                    <a:pt x="0" y="1"/>
                    <a:pt x="0" y="1"/>
                    <a:pt x="0" y="1"/>
                  </a:cubicBezTo>
                  <a:cubicBezTo>
                    <a:pt x="0" y="2"/>
                    <a:pt x="1" y="3"/>
                    <a:pt x="2" y="4"/>
                  </a:cubicBezTo>
                </a:path>
              </a:pathLst>
            </a:custGeom>
            <a:grp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latin typeface="Verdana"/>
                <a:ea typeface="+mn-ea"/>
                <a:cs typeface="+mn-cs"/>
              </a:endParaRPr>
            </a:p>
          </p:txBody>
        </p:sp>
        <p:sp>
          <p:nvSpPr>
            <p:cNvPr id="221" name="Freeform 500">
              <a:extLst>
                <a:ext uri="{FF2B5EF4-FFF2-40B4-BE49-F238E27FC236}">
                  <a16:creationId xmlns:a16="http://schemas.microsoft.com/office/drawing/2014/main" id="{476CB99E-AB52-4905-B0B8-7C0319E6ED24}"/>
                </a:ext>
              </a:extLst>
            </p:cNvPr>
            <p:cNvSpPr>
              <a:spLocks/>
            </p:cNvSpPr>
            <p:nvPr/>
          </p:nvSpPr>
          <p:spPr bwMode="auto">
            <a:xfrm>
              <a:off x="6760195" y="1990660"/>
              <a:ext cx="175132" cy="71671"/>
            </a:xfrm>
            <a:custGeom>
              <a:avLst/>
              <a:gdLst/>
              <a:ahLst/>
              <a:cxnLst>
                <a:cxn ang="0">
                  <a:pos x="2" y="4"/>
                </a:cxn>
                <a:cxn ang="0">
                  <a:pos x="43" y="22"/>
                </a:cxn>
                <a:cxn ang="0">
                  <a:pos x="44" y="19"/>
                </a:cxn>
                <a:cxn ang="0">
                  <a:pos x="42" y="18"/>
                </a:cxn>
                <a:cxn ang="0">
                  <a:pos x="2" y="0"/>
                </a:cxn>
                <a:cxn ang="0">
                  <a:pos x="0" y="0"/>
                </a:cxn>
                <a:cxn ang="0">
                  <a:pos x="0" y="2"/>
                </a:cxn>
                <a:cxn ang="0">
                  <a:pos x="2" y="4"/>
                </a:cxn>
              </a:cxnLst>
              <a:rect l="0" t="0" r="r" b="b"/>
              <a:pathLst>
                <a:path w="44" h="22">
                  <a:moveTo>
                    <a:pt x="2" y="4"/>
                  </a:moveTo>
                  <a:cubicBezTo>
                    <a:pt x="14" y="13"/>
                    <a:pt x="28" y="20"/>
                    <a:pt x="43" y="22"/>
                  </a:cubicBezTo>
                  <a:cubicBezTo>
                    <a:pt x="44" y="22"/>
                    <a:pt x="44" y="21"/>
                    <a:pt x="44" y="19"/>
                  </a:cubicBezTo>
                  <a:cubicBezTo>
                    <a:pt x="44" y="19"/>
                    <a:pt x="43" y="18"/>
                    <a:pt x="42" y="18"/>
                  </a:cubicBezTo>
                  <a:cubicBezTo>
                    <a:pt x="28" y="16"/>
                    <a:pt x="14" y="10"/>
                    <a:pt x="2" y="0"/>
                  </a:cubicBezTo>
                  <a:cubicBezTo>
                    <a:pt x="2" y="0"/>
                    <a:pt x="1" y="0"/>
                    <a:pt x="0" y="0"/>
                  </a:cubicBezTo>
                  <a:cubicBezTo>
                    <a:pt x="0" y="1"/>
                    <a:pt x="0" y="1"/>
                    <a:pt x="0" y="2"/>
                  </a:cubicBezTo>
                  <a:cubicBezTo>
                    <a:pt x="0" y="3"/>
                    <a:pt x="1" y="4"/>
                    <a:pt x="2" y="4"/>
                  </a:cubicBezTo>
                </a:path>
              </a:pathLst>
            </a:custGeom>
            <a:grp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latin typeface="Verdana"/>
                <a:ea typeface="+mn-ea"/>
                <a:cs typeface="+mn-cs"/>
              </a:endParaRPr>
            </a:p>
          </p:txBody>
        </p:sp>
        <p:sp>
          <p:nvSpPr>
            <p:cNvPr id="222" name="Freeform 501">
              <a:extLst>
                <a:ext uri="{FF2B5EF4-FFF2-40B4-BE49-F238E27FC236}">
                  <a16:creationId xmlns:a16="http://schemas.microsoft.com/office/drawing/2014/main" id="{4735E41C-16F9-4737-8E61-A47253026F02}"/>
                </a:ext>
              </a:extLst>
            </p:cNvPr>
            <p:cNvSpPr>
              <a:spLocks/>
            </p:cNvSpPr>
            <p:nvPr/>
          </p:nvSpPr>
          <p:spPr bwMode="auto">
            <a:xfrm>
              <a:off x="6760195" y="1972079"/>
              <a:ext cx="175132" cy="71671"/>
            </a:xfrm>
            <a:custGeom>
              <a:avLst/>
              <a:gdLst/>
              <a:ahLst/>
              <a:cxnLst>
                <a:cxn ang="0">
                  <a:pos x="2" y="4"/>
                </a:cxn>
                <a:cxn ang="0">
                  <a:pos x="43" y="22"/>
                </a:cxn>
                <a:cxn ang="0">
                  <a:pos x="44" y="19"/>
                </a:cxn>
                <a:cxn ang="0">
                  <a:pos x="42" y="18"/>
                </a:cxn>
                <a:cxn ang="0">
                  <a:pos x="2" y="0"/>
                </a:cxn>
                <a:cxn ang="0">
                  <a:pos x="0" y="1"/>
                </a:cxn>
                <a:cxn ang="0">
                  <a:pos x="0" y="2"/>
                </a:cxn>
                <a:cxn ang="0">
                  <a:pos x="2" y="4"/>
                </a:cxn>
              </a:cxnLst>
              <a:rect l="0" t="0" r="r" b="b"/>
              <a:pathLst>
                <a:path w="44" h="22">
                  <a:moveTo>
                    <a:pt x="2" y="4"/>
                  </a:moveTo>
                  <a:cubicBezTo>
                    <a:pt x="14" y="13"/>
                    <a:pt x="28" y="20"/>
                    <a:pt x="43" y="22"/>
                  </a:cubicBezTo>
                  <a:cubicBezTo>
                    <a:pt x="44" y="22"/>
                    <a:pt x="44" y="21"/>
                    <a:pt x="44" y="19"/>
                  </a:cubicBezTo>
                  <a:cubicBezTo>
                    <a:pt x="44" y="19"/>
                    <a:pt x="43" y="19"/>
                    <a:pt x="42" y="18"/>
                  </a:cubicBezTo>
                  <a:cubicBezTo>
                    <a:pt x="28" y="16"/>
                    <a:pt x="14" y="10"/>
                    <a:pt x="2" y="0"/>
                  </a:cubicBezTo>
                  <a:cubicBezTo>
                    <a:pt x="2" y="0"/>
                    <a:pt x="1" y="0"/>
                    <a:pt x="0" y="1"/>
                  </a:cubicBezTo>
                  <a:cubicBezTo>
                    <a:pt x="0" y="1"/>
                    <a:pt x="0" y="2"/>
                    <a:pt x="0" y="2"/>
                  </a:cubicBezTo>
                  <a:cubicBezTo>
                    <a:pt x="0" y="3"/>
                    <a:pt x="1" y="4"/>
                    <a:pt x="2" y="4"/>
                  </a:cubicBezTo>
                </a:path>
              </a:pathLst>
            </a:custGeom>
            <a:grp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latin typeface="Verdana"/>
                <a:ea typeface="+mn-ea"/>
                <a:cs typeface="+mn-cs"/>
              </a:endParaRPr>
            </a:p>
          </p:txBody>
        </p:sp>
        <p:sp>
          <p:nvSpPr>
            <p:cNvPr id="223" name="Freeform 502">
              <a:extLst>
                <a:ext uri="{FF2B5EF4-FFF2-40B4-BE49-F238E27FC236}">
                  <a16:creationId xmlns:a16="http://schemas.microsoft.com/office/drawing/2014/main" id="{8A3E31B1-B2E3-40AF-A0C4-1081B06F6036}"/>
                </a:ext>
              </a:extLst>
            </p:cNvPr>
            <p:cNvSpPr>
              <a:spLocks/>
            </p:cNvSpPr>
            <p:nvPr/>
          </p:nvSpPr>
          <p:spPr bwMode="auto">
            <a:xfrm>
              <a:off x="6965665" y="1581762"/>
              <a:ext cx="350263" cy="544165"/>
            </a:xfrm>
            <a:custGeom>
              <a:avLst/>
              <a:gdLst/>
              <a:ahLst/>
              <a:cxnLst>
                <a:cxn ang="0">
                  <a:pos x="69" y="168"/>
                </a:cxn>
                <a:cxn ang="0">
                  <a:pos x="1" y="205"/>
                </a:cxn>
                <a:cxn ang="0">
                  <a:pos x="1" y="205"/>
                </a:cxn>
                <a:cxn ang="0">
                  <a:pos x="1" y="58"/>
                </a:cxn>
                <a:cxn ang="0">
                  <a:pos x="0" y="58"/>
                </a:cxn>
                <a:cxn ang="0">
                  <a:pos x="108" y="0"/>
                </a:cxn>
                <a:cxn ang="0">
                  <a:pos x="108" y="146"/>
                </a:cxn>
                <a:cxn ang="0">
                  <a:pos x="89" y="158"/>
                </a:cxn>
              </a:cxnLst>
              <a:rect l="0" t="0" r="r" b="b"/>
              <a:pathLst>
                <a:path w="108" h="205">
                  <a:moveTo>
                    <a:pt x="69" y="168"/>
                  </a:moveTo>
                  <a:lnTo>
                    <a:pt x="1" y="205"/>
                  </a:lnTo>
                  <a:lnTo>
                    <a:pt x="1" y="205"/>
                  </a:lnTo>
                  <a:lnTo>
                    <a:pt x="1" y="58"/>
                  </a:lnTo>
                  <a:lnTo>
                    <a:pt x="0" y="58"/>
                  </a:lnTo>
                  <a:lnTo>
                    <a:pt x="108" y="0"/>
                  </a:lnTo>
                  <a:lnTo>
                    <a:pt x="108" y="146"/>
                  </a:lnTo>
                  <a:lnTo>
                    <a:pt x="89" y="158"/>
                  </a:lnTo>
                </a:path>
              </a:pathLst>
            </a:custGeom>
            <a:grp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latin typeface="Verdana"/>
                <a:ea typeface="+mn-ea"/>
                <a:cs typeface="+mn-cs"/>
              </a:endParaRPr>
            </a:p>
          </p:txBody>
        </p:sp>
      </p:grpSp>
      <p:sp>
        <p:nvSpPr>
          <p:cNvPr id="224" name="Freeform 13">
            <a:extLst>
              <a:ext uri="{FF2B5EF4-FFF2-40B4-BE49-F238E27FC236}">
                <a16:creationId xmlns:a16="http://schemas.microsoft.com/office/drawing/2014/main" id="{8C7969C4-5073-4512-9F5E-46BB0A391731}"/>
              </a:ext>
            </a:extLst>
          </p:cNvPr>
          <p:cNvSpPr>
            <a:spLocks/>
          </p:cNvSpPr>
          <p:nvPr/>
        </p:nvSpPr>
        <p:spPr bwMode="auto">
          <a:xfrm flipH="1">
            <a:off x="7762197" y="1949053"/>
            <a:ext cx="350475" cy="270730"/>
          </a:xfrm>
          <a:custGeom>
            <a:avLst/>
            <a:gdLst>
              <a:gd name="T0" fmla="*/ 77 w 91"/>
              <a:gd name="T1" fmla="*/ 112 h 112"/>
              <a:gd name="T2" fmla="*/ 78 w 91"/>
              <a:gd name="T3" fmla="*/ 107 h 112"/>
              <a:gd name="T4" fmla="*/ 83 w 91"/>
              <a:gd name="T5" fmla="*/ 94 h 112"/>
              <a:gd name="T6" fmla="*/ 88 w 91"/>
              <a:gd name="T7" fmla="*/ 84 h 112"/>
              <a:gd name="T8" fmla="*/ 91 w 91"/>
              <a:gd name="T9" fmla="*/ 73 h 112"/>
              <a:gd name="T10" fmla="*/ 86 w 91"/>
              <a:gd name="T11" fmla="*/ 64 h 112"/>
              <a:gd name="T12" fmla="*/ 85 w 91"/>
              <a:gd name="T13" fmla="*/ 63 h 112"/>
              <a:gd name="T14" fmla="*/ 84 w 91"/>
              <a:gd name="T15" fmla="*/ 62 h 112"/>
              <a:gd name="T16" fmla="*/ 81 w 91"/>
              <a:gd name="T17" fmla="*/ 58 h 112"/>
              <a:gd name="T18" fmla="*/ 77 w 91"/>
              <a:gd name="T19" fmla="*/ 47 h 112"/>
              <a:gd name="T20" fmla="*/ 72 w 91"/>
              <a:gd name="T21" fmla="*/ 35 h 112"/>
              <a:gd name="T22" fmla="*/ 69 w 91"/>
              <a:gd name="T23" fmla="*/ 17 h 112"/>
              <a:gd name="T24" fmla="*/ 70 w 91"/>
              <a:gd name="T25" fmla="*/ 5 h 112"/>
              <a:gd name="T26" fmla="*/ 63 w 91"/>
              <a:gd name="T27" fmla="*/ 1 h 112"/>
              <a:gd name="T28" fmla="*/ 55 w 91"/>
              <a:gd name="T29" fmla="*/ 7 h 112"/>
              <a:gd name="T30" fmla="*/ 49 w 91"/>
              <a:gd name="T31" fmla="*/ 21 h 112"/>
              <a:gd name="T32" fmla="*/ 49 w 91"/>
              <a:gd name="T33" fmla="*/ 36 h 112"/>
              <a:gd name="T34" fmla="*/ 42 w 91"/>
              <a:gd name="T35" fmla="*/ 33 h 112"/>
              <a:gd name="T36" fmla="*/ 30 w 91"/>
              <a:gd name="T37" fmla="*/ 29 h 112"/>
              <a:gd name="T38" fmla="*/ 19 w 91"/>
              <a:gd name="T39" fmla="*/ 30 h 112"/>
              <a:gd name="T40" fmla="*/ 15 w 91"/>
              <a:gd name="T41" fmla="*/ 41 h 112"/>
              <a:gd name="T42" fmla="*/ 6 w 91"/>
              <a:gd name="T43" fmla="*/ 48 h 112"/>
              <a:gd name="T44" fmla="*/ 10 w 91"/>
              <a:gd name="T45" fmla="*/ 58 h 112"/>
              <a:gd name="T46" fmla="*/ 3 w 91"/>
              <a:gd name="T47" fmla="*/ 63 h 112"/>
              <a:gd name="T48" fmla="*/ 5 w 91"/>
              <a:gd name="T49" fmla="*/ 74 h 112"/>
              <a:gd name="T50" fmla="*/ 4 w 91"/>
              <a:gd name="T51" fmla="*/ 75 h 112"/>
              <a:gd name="T52" fmla="*/ 1 w 91"/>
              <a:gd name="T53" fmla="*/ 77 h 112"/>
              <a:gd name="T54" fmla="*/ 0 w 91"/>
              <a:gd name="T55" fmla="*/ 84 h 112"/>
              <a:gd name="T56" fmla="*/ 2 w 91"/>
              <a:gd name="T57" fmla="*/ 88 h 112"/>
              <a:gd name="T58" fmla="*/ 20 w 91"/>
              <a:gd name="T59" fmla="*/ 98 h 112"/>
              <a:gd name="T60" fmla="*/ 77 w 91"/>
              <a:gd name="T61"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1" h="112">
                <a:moveTo>
                  <a:pt x="77" y="112"/>
                </a:moveTo>
                <a:cubicBezTo>
                  <a:pt x="77" y="110"/>
                  <a:pt x="77" y="109"/>
                  <a:pt x="78" y="107"/>
                </a:cubicBezTo>
                <a:cubicBezTo>
                  <a:pt x="79" y="102"/>
                  <a:pt x="81" y="98"/>
                  <a:pt x="83" y="94"/>
                </a:cubicBezTo>
                <a:cubicBezTo>
                  <a:pt x="85" y="90"/>
                  <a:pt x="87" y="87"/>
                  <a:pt x="88" y="84"/>
                </a:cubicBezTo>
                <a:cubicBezTo>
                  <a:pt x="89" y="83"/>
                  <a:pt x="91" y="78"/>
                  <a:pt x="91" y="73"/>
                </a:cubicBezTo>
                <a:cubicBezTo>
                  <a:pt x="91" y="69"/>
                  <a:pt x="90" y="66"/>
                  <a:pt x="86" y="64"/>
                </a:cubicBezTo>
                <a:cubicBezTo>
                  <a:pt x="86" y="63"/>
                  <a:pt x="85" y="63"/>
                  <a:pt x="85" y="63"/>
                </a:cubicBezTo>
                <a:cubicBezTo>
                  <a:pt x="84" y="63"/>
                  <a:pt x="84" y="62"/>
                  <a:pt x="84" y="62"/>
                </a:cubicBezTo>
                <a:cubicBezTo>
                  <a:pt x="83" y="62"/>
                  <a:pt x="82" y="61"/>
                  <a:pt x="81" y="58"/>
                </a:cubicBezTo>
                <a:cubicBezTo>
                  <a:pt x="79" y="54"/>
                  <a:pt x="78" y="50"/>
                  <a:pt x="77" y="47"/>
                </a:cubicBezTo>
                <a:cubicBezTo>
                  <a:pt x="76" y="43"/>
                  <a:pt x="75" y="39"/>
                  <a:pt x="72" y="35"/>
                </a:cubicBezTo>
                <a:cubicBezTo>
                  <a:pt x="68" y="27"/>
                  <a:pt x="68" y="22"/>
                  <a:pt x="69" y="17"/>
                </a:cubicBezTo>
                <a:cubicBezTo>
                  <a:pt x="70" y="12"/>
                  <a:pt x="72" y="9"/>
                  <a:pt x="70" y="5"/>
                </a:cubicBezTo>
                <a:cubicBezTo>
                  <a:pt x="69" y="1"/>
                  <a:pt x="66" y="0"/>
                  <a:pt x="63" y="1"/>
                </a:cubicBezTo>
                <a:cubicBezTo>
                  <a:pt x="61" y="2"/>
                  <a:pt x="57" y="4"/>
                  <a:pt x="55" y="7"/>
                </a:cubicBezTo>
                <a:cubicBezTo>
                  <a:pt x="52" y="11"/>
                  <a:pt x="50" y="16"/>
                  <a:pt x="49" y="21"/>
                </a:cubicBezTo>
                <a:cubicBezTo>
                  <a:pt x="48" y="26"/>
                  <a:pt x="48" y="31"/>
                  <a:pt x="49" y="36"/>
                </a:cubicBezTo>
                <a:cubicBezTo>
                  <a:pt x="46" y="35"/>
                  <a:pt x="45" y="34"/>
                  <a:pt x="42" y="33"/>
                </a:cubicBezTo>
                <a:cubicBezTo>
                  <a:pt x="40" y="32"/>
                  <a:pt x="36" y="30"/>
                  <a:pt x="30" y="29"/>
                </a:cubicBezTo>
                <a:cubicBezTo>
                  <a:pt x="27" y="28"/>
                  <a:pt x="22" y="28"/>
                  <a:pt x="19" y="30"/>
                </a:cubicBezTo>
                <a:cubicBezTo>
                  <a:pt x="15" y="32"/>
                  <a:pt x="13" y="36"/>
                  <a:pt x="15" y="41"/>
                </a:cubicBezTo>
                <a:cubicBezTo>
                  <a:pt x="10" y="42"/>
                  <a:pt x="7" y="44"/>
                  <a:pt x="6" y="48"/>
                </a:cubicBezTo>
                <a:cubicBezTo>
                  <a:pt x="5" y="51"/>
                  <a:pt x="6" y="55"/>
                  <a:pt x="10" y="58"/>
                </a:cubicBezTo>
                <a:cubicBezTo>
                  <a:pt x="8" y="59"/>
                  <a:pt x="5" y="61"/>
                  <a:pt x="3" y="63"/>
                </a:cubicBezTo>
                <a:cubicBezTo>
                  <a:pt x="2" y="66"/>
                  <a:pt x="2" y="69"/>
                  <a:pt x="5" y="74"/>
                </a:cubicBezTo>
                <a:cubicBezTo>
                  <a:pt x="5" y="74"/>
                  <a:pt x="5" y="75"/>
                  <a:pt x="4" y="75"/>
                </a:cubicBezTo>
                <a:cubicBezTo>
                  <a:pt x="3" y="75"/>
                  <a:pt x="2" y="76"/>
                  <a:pt x="1" y="77"/>
                </a:cubicBezTo>
                <a:cubicBezTo>
                  <a:pt x="0" y="80"/>
                  <a:pt x="0" y="82"/>
                  <a:pt x="0" y="84"/>
                </a:cubicBezTo>
                <a:cubicBezTo>
                  <a:pt x="1" y="86"/>
                  <a:pt x="2" y="87"/>
                  <a:pt x="2" y="88"/>
                </a:cubicBezTo>
                <a:cubicBezTo>
                  <a:pt x="5" y="91"/>
                  <a:pt x="12" y="96"/>
                  <a:pt x="20" y="98"/>
                </a:cubicBezTo>
                <a:cubicBezTo>
                  <a:pt x="31" y="102"/>
                  <a:pt x="50" y="108"/>
                  <a:pt x="77" y="112"/>
                </a:cubicBezTo>
                <a:close/>
              </a:path>
            </a:pathLst>
          </a:custGeom>
          <a:solidFill>
            <a:srgbClr val="95E61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Verdana"/>
              <a:ea typeface="+mn-ea"/>
              <a:cs typeface="+mn-cs"/>
            </a:endParaRPr>
          </a:p>
        </p:txBody>
      </p:sp>
      <p:grpSp>
        <p:nvGrpSpPr>
          <p:cNvPr id="225" name="Group 224">
            <a:extLst>
              <a:ext uri="{FF2B5EF4-FFF2-40B4-BE49-F238E27FC236}">
                <a16:creationId xmlns:a16="http://schemas.microsoft.com/office/drawing/2014/main" id="{80D48152-58DF-49AD-BB7F-117E7A52C86D}"/>
              </a:ext>
            </a:extLst>
          </p:cNvPr>
          <p:cNvGrpSpPr/>
          <p:nvPr/>
        </p:nvGrpSpPr>
        <p:grpSpPr>
          <a:xfrm>
            <a:off x="9692604" y="1474850"/>
            <a:ext cx="2068219" cy="1176845"/>
            <a:chOff x="9692604" y="1508415"/>
            <a:chExt cx="2068219" cy="1176845"/>
          </a:xfrm>
        </p:grpSpPr>
        <p:sp>
          <p:nvSpPr>
            <p:cNvPr id="226" name="Rounded Rectangle 27">
              <a:extLst>
                <a:ext uri="{FF2B5EF4-FFF2-40B4-BE49-F238E27FC236}">
                  <a16:creationId xmlns:a16="http://schemas.microsoft.com/office/drawing/2014/main" id="{1A39B377-5F84-4B62-A647-3D265733DFB3}"/>
                </a:ext>
              </a:extLst>
            </p:cNvPr>
            <p:cNvSpPr>
              <a:spLocks/>
            </p:cNvSpPr>
            <p:nvPr/>
          </p:nvSpPr>
          <p:spPr>
            <a:xfrm>
              <a:off x="9692604" y="1508415"/>
              <a:ext cx="2068219" cy="1148147"/>
            </a:xfrm>
            <a:prstGeom prst="roundRect">
              <a:avLst>
                <a:gd name="adj" fmla="val 5982"/>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noFill/>
              <a:prstDash val="solid"/>
            </a:ln>
            <a:effectLst/>
          </p:spPr>
          <p:txBody>
            <a:bodyPr rtlCol="0" anchor="ctr"/>
            <a:lstStyle/>
            <a:p>
              <a:pPr marL="0" marR="0" lvl="0" indent="0" algn="ctr" defTabSz="718192"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1F497D">
                    <a:lumMod val="50000"/>
                  </a:srgbClr>
                </a:solidFill>
                <a:effectLst/>
                <a:uLnTx/>
                <a:uFillTx/>
                <a:latin typeface="Verdana"/>
                <a:ea typeface="+mn-ea"/>
                <a:cs typeface="+mn-cs"/>
              </a:endParaRPr>
            </a:p>
          </p:txBody>
        </p:sp>
        <p:grpSp>
          <p:nvGrpSpPr>
            <p:cNvPr id="227" name="Groupe 538">
              <a:extLst>
                <a:ext uri="{FF2B5EF4-FFF2-40B4-BE49-F238E27FC236}">
                  <a16:creationId xmlns:a16="http://schemas.microsoft.com/office/drawing/2014/main" id="{457573DC-7CE7-4157-BD63-46F11B348EDF}"/>
                </a:ext>
              </a:extLst>
            </p:cNvPr>
            <p:cNvGrpSpPr/>
            <p:nvPr/>
          </p:nvGrpSpPr>
          <p:grpSpPr>
            <a:xfrm>
              <a:off x="10501130" y="2072944"/>
              <a:ext cx="483501" cy="240977"/>
              <a:chOff x="4191001" y="735013"/>
              <a:chExt cx="428625" cy="331788"/>
            </a:xfrm>
          </p:grpSpPr>
          <p:sp>
            <p:nvSpPr>
              <p:cNvPr id="254" name="Freeform 235">
                <a:extLst>
                  <a:ext uri="{FF2B5EF4-FFF2-40B4-BE49-F238E27FC236}">
                    <a16:creationId xmlns:a16="http://schemas.microsoft.com/office/drawing/2014/main" id="{5E286A26-A2E3-4E5C-91D3-6051CD1DCA82}"/>
                  </a:ext>
                </a:extLst>
              </p:cNvPr>
              <p:cNvSpPr>
                <a:spLocks/>
              </p:cNvSpPr>
              <p:nvPr/>
            </p:nvSpPr>
            <p:spPr bwMode="auto">
              <a:xfrm>
                <a:off x="4314826" y="735013"/>
                <a:ext cx="180975" cy="331788"/>
              </a:xfrm>
              <a:custGeom>
                <a:avLst/>
                <a:gdLst/>
                <a:ahLst/>
                <a:cxnLst>
                  <a:cxn ang="0">
                    <a:pos x="12" y="171"/>
                  </a:cxn>
                  <a:cxn ang="0">
                    <a:pos x="0" y="158"/>
                  </a:cxn>
                  <a:cxn ang="0">
                    <a:pos x="0" y="158"/>
                  </a:cxn>
                  <a:cxn ang="0">
                    <a:pos x="0" y="12"/>
                  </a:cxn>
                  <a:cxn ang="0">
                    <a:pos x="12" y="0"/>
                  </a:cxn>
                  <a:cxn ang="0">
                    <a:pos x="12" y="0"/>
                  </a:cxn>
                  <a:cxn ang="0">
                    <a:pos x="81" y="0"/>
                  </a:cxn>
                  <a:cxn ang="0">
                    <a:pos x="93" y="12"/>
                  </a:cxn>
                  <a:cxn ang="0">
                    <a:pos x="93" y="12"/>
                  </a:cxn>
                  <a:cxn ang="0">
                    <a:pos x="93" y="158"/>
                  </a:cxn>
                  <a:cxn ang="0">
                    <a:pos x="81" y="171"/>
                  </a:cxn>
                  <a:cxn ang="0">
                    <a:pos x="81" y="171"/>
                  </a:cxn>
                  <a:cxn ang="0">
                    <a:pos x="12" y="171"/>
                  </a:cxn>
                </a:cxnLst>
                <a:rect l="0" t="0" r="r" b="b"/>
                <a:pathLst>
                  <a:path w="93" h="171">
                    <a:moveTo>
                      <a:pt x="12" y="171"/>
                    </a:moveTo>
                    <a:cubicBezTo>
                      <a:pt x="5" y="171"/>
                      <a:pt x="0" y="165"/>
                      <a:pt x="0" y="158"/>
                    </a:cubicBezTo>
                    <a:cubicBezTo>
                      <a:pt x="0" y="158"/>
                      <a:pt x="0" y="158"/>
                      <a:pt x="0" y="158"/>
                    </a:cubicBezTo>
                    <a:cubicBezTo>
                      <a:pt x="0" y="12"/>
                      <a:pt x="0" y="12"/>
                      <a:pt x="0" y="12"/>
                    </a:cubicBezTo>
                    <a:cubicBezTo>
                      <a:pt x="0" y="6"/>
                      <a:pt x="5" y="0"/>
                      <a:pt x="12" y="0"/>
                    </a:cubicBezTo>
                    <a:cubicBezTo>
                      <a:pt x="12" y="0"/>
                      <a:pt x="12" y="0"/>
                      <a:pt x="12" y="0"/>
                    </a:cubicBezTo>
                    <a:cubicBezTo>
                      <a:pt x="81" y="0"/>
                      <a:pt x="81" y="0"/>
                      <a:pt x="81" y="0"/>
                    </a:cubicBezTo>
                    <a:cubicBezTo>
                      <a:pt x="87" y="0"/>
                      <a:pt x="93" y="6"/>
                      <a:pt x="93" y="12"/>
                    </a:cubicBezTo>
                    <a:cubicBezTo>
                      <a:pt x="93" y="12"/>
                      <a:pt x="93" y="12"/>
                      <a:pt x="93" y="12"/>
                    </a:cubicBezTo>
                    <a:cubicBezTo>
                      <a:pt x="93" y="158"/>
                      <a:pt x="93" y="158"/>
                      <a:pt x="93" y="158"/>
                    </a:cubicBezTo>
                    <a:cubicBezTo>
                      <a:pt x="93" y="165"/>
                      <a:pt x="87" y="171"/>
                      <a:pt x="81" y="171"/>
                    </a:cubicBezTo>
                    <a:cubicBezTo>
                      <a:pt x="81" y="171"/>
                      <a:pt x="81" y="171"/>
                      <a:pt x="81" y="171"/>
                    </a:cubicBezTo>
                    <a:cubicBezTo>
                      <a:pt x="12" y="171"/>
                      <a:pt x="12" y="171"/>
                      <a:pt x="12" y="171"/>
                    </a:cubicBezTo>
                    <a:close/>
                  </a:path>
                </a:pathLst>
              </a:custGeom>
              <a:noFill/>
              <a:ln w="12700" cap="rnd">
                <a:solidFill>
                  <a:srgbClr val="C0504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latin typeface="Verdana"/>
                  <a:ea typeface="+mn-ea"/>
                  <a:cs typeface="+mn-cs"/>
                </a:endParaRPr>
              </a:p>
            </p:txBody>
          </p:sp>
          <p:sp>
            <p:nvSpPr>
              <p:cNvPr id="255" name="Freeform 236">
                <a:extLst>
                  <a:ext uri="{FF2B5EF4-FFF2-40B4-BE49-F238E27FC236}">
                    <a16:creationId xmlns:a16="http://schemas.microsoft.com/office/drawing/2014/main" id="{98900741-732F-42B7-8DFA-AA842FE151C8}"/>
                  </a:ext>
                </a:extLst>
              </p:cNvPr>
              <p:cNvSpPr>
                <a:spLocks/>
              </p:cNvSpPr>
              <p:nvPr/>
            </p:nvSpPr>
            <p:spPr bwMode="auto">
              <a:xfrm>
                <a:off x="4357688" y="788988"/>
                <a:ext cx="93663" cy="15875"/>
              </a:xfrm>
              <a:custGeom>
                <a:avLst/>
                <a:gdLst/>
                <a:ahLst/>
                <a:cxnLst>
                  <a:cxn ang="0">
                    <a:pos x="0" y="10"/>
                  </a:cxn>
                  <a:cxn ang="0">
                    <a:pos x="0" y="0"/>
                  </a:cxn>
                  <a:cxn ang="0">
                    <a:pos x="59" y="0"/>
                  </a:cxn>
                  <a:cxn ang="0">
                    <a:pos x="59" y="10"/>
                  </a:cxn>
                  <a:cxn ang="0">
                    <a:pos x="0" y="10"/>
                  </a:cxn>
                  <a:cxn ang="0">
                    <a:pos x="0" y="10"/>
                  </a:cxn>
                </a:cxnLst>
                <a:rect l="0" t="0" r="r" b="b"/>
                <a:pathLst>
                  <a:path w="59" h="10">
                    <a:moveTo>
                      <a:pt x="0" y="10"/>
                    </a:moveTo>
                    <a:lnTo>
                      <a:pt x="0" y="0"/>
                    </a:lnTo>
                    <a:lnTo>
                      <a:pt x="59" y="0"/>
                    </a:lnTo>
                    <a:lnTo>
                      <a:pt x="59" y="10"/>
                    </a:lnTo>
                    <a:lnTo>
                      <a:pt x="0" y="10"/>
                    </a:lnTo>
                    <a:lnTo>
                      <a:pt x="0" y="10"/>
                    </a:lnTo>
                    <a:close/>
                  </a:path>
                </a:pathLst>
              </a:custGeom>
              <a:noFill/>
              <a:ln w="12700" cap="rnd">
                <a:solidFill>
                  <a:srgbClr val="C0504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latin typeface="Verdana"/>
                  <a:ea typeface="+mn-ea"/>
                  <a:cs typeface="+mn-cs"/>
                </a:endParaRPr>
              </a:p>
            </p:txBody>
          </p:sp>
          <p:sp>
            <p:nvSpPr>
              <p:cNvPr id="256" name="Freeform 237">
                <a:extLst>
                  <a:ext uri="{FF2B5EF4-FFF2-40B4-BE49-F238E27FC236}">
                    <a16:creationId xmlns:a16="http://schemas.microsoft.com/office/drawing/2014/main" id="{3C01E1AE-2730-44B6-9D2E-15D3C5675562}"/>
                  </a:ext>
                </a:extLst>
              </p:cNvPr>
              <p:cNvSpPr>
                <a:spLocks/>
              </p:cNvSpPr>
              <p:nvPr/>
            </p:nvSpPr>
            <p:spPr bwMode="auto">
              <a:xfrm>
                <a:off x="4357688" y="828675"/>
                <a:ext cx="93663" cy="15875"/>
              </a:xfrm>
              <a:custGeom>
                <a:avLst/>
                <a:gdLst/>
                <a:ahLst/>
                <a:cxnLst>
                  <a:cxn ang="0">
                    <a:pos x="0" y="10"/>
                  </a:cxn>
                  <a:cxn ang="0">
                    <a:pos x="0" y="0"/>
                  </a:cxn>
                  <a:cxn ang="0">
                    <a:pos x="59" y="0"/>
                  </a:cxn>
                  <a:cxn ang="0">
                    <a:pos x="59" y="10"/>
                  </a:cxn>
                  <a:cxn ang="0">
                    <a:pos x="0" y="10"/>
                  </a:cxn>
                  <a:cxn ang="0">
                    <a:pos x="0" y="10"/>
                  </a:cxn>
                </a:cxnLst>
                <a:rect l="0" t="0" r="r" b="b"/>
                <a:pathLst>
                  <a:path w="59" h="10">
                    <a:moveTo>
                      <a:pt x="0" y="10"/>
                    </a:moveTo>
                    <a:lnTo>
                      <a:pt x="0" y="0"/>
                    </a:lnTo>
                    <a:lnTo>
                      <a:pt x="59" y="0"/>
                    </a:lnTo>
                    <a:lnTo>
                      <a:pt x="59" y="10"/>
                    </a:lnTo>
                    <a:lnTo>
                      <a:pt x="0" y="10"/>
                    </a:lnTo>
                    <a:lnTo>
                      <a:pt x="0" y="10"/>
                    </a:lnTo>
                    <a:close/>
                  </a:path>
                </a:pathLst>
              </a:custGeom>
              <a:noFill/>
              <a:ln w="12700" cap="rnd">
                <a:solidFill>
                  <a:srgbClr val="C0504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latin typeface="Verdana"/>
                  <a:ea typeface="+mn-ea"/>
                  <a:cs typeface="+mn-cs"/>
                </a:endParaRPr>
              </a:p>
            </p:txBody>
          </p:sp>
          <p:sp>
            <p:nvSpPr>
              <p:cNvPr id="257" name="Freeform 238">
                <a:extLst>
                  <a:ext uri="{FF2B5EF4-FFF2-40B4-BE49-F238E27FC236}">
                    <a16:creationId xmlns:a16="http://schemas.microsoft.com/office/drawing/2014/main" id="{0C4E4C76-2D00-4F08-89AF-3E1C1C2B0307}"/>
                  </a:ext>
                </a:extLst>
              </p:cNvPr>
              <p:cNvSpPr>
                <a:spLocks/>
              </p:cNvSpPr>
              <p:nvPr/>
            </p:nvSpPr>
            <p:spPr bwMode="auto">
              <a:xfrm>
                <a:off x="4379913" y="962025"/>
                <a:ext cx="49213" cy="50800"/>
              </a:xfrm>
              <a:custGeom>
                <a:avLst/>
                <a:gdLst/>
                <a:ahLst/>
                <a:cxnLst>
                  <a:cxn ang="0">
                    <a:pos x="0" y="13"/>
                  </a:cxn>
                  <a:cxn ang="0">
                    <a:pos x="13" y="0"/>
                  </a:cxn>
                  <a:cxn ang="0">
                    <a:pos x="13" y="0"/>
                  </a:cxn>
                  <a:cxn ang="0">
                    <a:pos x="26" y="13"/>
                  </a:cxn>
                  <a:cxn ang="0">
                    <a:pos x="26" y="13"/>
                  </a:cxn>
                  <a:cxn ang="0">
                    <a:pos x="13" y="26"/>
                  </a:cxn>
                  <a:cxn ang="0">
                    <a:pos x="13" y="26"/>
                  </a:cxn>
                  <a:cxn ang="0">
                    <a:pos x="0" y="13"/>
                  </a:cxn>
                </a:cxnLst>
                <a:rect l="0" t="0" r="r" b="b"/>
                <a:pathLst>
                  <a:path w="26" h="26">
                    <a:moveTo>
                      <a:pt x="0" y="13"/>
                    </a:moveTo>
                    <a:cubicBezTo>
                      <a:pt x="0" y="6"/>
                      <a:pt x="6" y="0"/>
                      <a:pt x="13" y="0"/>
                    </a:cubicBezTo>
                    <a:cubicBezTo>
                      <a:pt x="13" y="0"/>
                      <a:pt x="13" y="0"/>
                      <a:pt x="13" y="0"/>
                    </a:cubicBezTo>
                    <a:cubicBezTo>
                      <a:pt x="21" y="0"/>
                      <a:pt x="26" y="6"/>
                      <a:pt x="26" y="13"/>
                    </a:cubicBezTo>
                    <a:cubicBezTo>
                      <a:pt x="26" y="13"/>
                      <a:pt x="26" y="13"/>
                      <a:pt x="26" y="13"/>
                    </a:cubicBezTo>
                    <a:cubicBezTo>
                      <a:pt x="26" y="20"/>
                      <a:pt x="21" y="26"/>
                      <a:pt x="13" y="26"/>
                    </a:cubicBezTo>
                    <a:cubicBezTo>
                      <a:pt x="13" y="26"/>
                      <a:pt x="13" y="26"/>
                      <a:pt x="13" y="26"/>
                    </a:cubicBezTo>
                    <a:cubicBezTo>
                      <a:pt x="6" y="26"/>
                      <a:pt x="0" y="20"/>
                      <a:pt x="0" y="13"/>
                    </a:cubicBezTo>
                    <a:close/>
                  </a:path>
                </a:pathLst>
              </a:custGeom>
              <a:noFill/>
              <a:ln w="12700" cap="rnd">
                <a:solidFill>
                  <a:srgbClr val="C0504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latin typeface="Verdana"/>
                  <a:ea typeface="+mn-ea"/>
                  <a:cs typeface="+mn-cs"/>
                </a:endParaRPr>
              </a:p>
            </p:txBody>
          </p:sp>
          <p:sp>
            <p:nvSpPr>
              <p:cNvPr id="258" name="Line 239">
                <a:extLst>
                  <a:ext uri="{FF2B5EF4-FFF2-40B4-BE49-F238E27FC236}">
                    <a16:creationId xmlns:a16="http://schemas.microsoft.com/office/drawing/2014/main" id="{3EE40101-AE1E-4895-9F9F-36034E821E3C}"/>
                  </a:ext>
                </a:extLst>
              </p:cNvPr>
              <p:cNvSpPr>
                <a:spLocks noChangeShapeType="1"/>
              </p:cNvSpPr>
              <p:nvPr/>
            </p:nvSpPr>
            <p:spPr bwMode="auto">
              <a:xfrm>
                <a:off x="4598988" y="1020763"/>
                <a:ext cx="1588" cy="1588"/>
              </a:xfrm>
              <a:prstGeom prst="line">
                <a:avLst/>
              </a:prstGeom>
              <a:noFill/>
              <a:ln w="12700" cap="rnd">
                <a:solidFill>
                  <a:srgbClr val="C0504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latin typeface="Verdana"/>
                  <a:ea typeface="+mn-ea"/>
                  <a:cs typeface="+mn-cs"/>
                </a:endParaRPr>
              </a:p>
            </p:txBody>
          </p:sp>
          <p:sp>
            <p:nvSpPr>
              <p:cNvPr id="259" name="Freeform 240">
                <a:extLst>
                  <a:ext uri="{FF2B5EF4-FFF2-40B4-BE49-F238E27FC236}">
                    <a16:creationId xmlns:a16="http://schemas.microsoft.com/office/drawing/2014/main" id="{46CCB7BF-9505-481D-9F3E-3E020AE2399B}"/>
                  </a:ext>
                </a:extLst>
              </p:cNvPr>
              <p:cNvSpPr>
                <a:spLocks/>
              </p:cNvSpPr>
              <p:nvPr/>
            </p:nvSpPr>
            <p:spPr bwMode="auto">
              <a:xfrm>
                <a:off x="4498976" y="760413"/>
                <a:ext cx="120650" cy="280988"/>
              </a:xfrm>
              <a:custGeom>
                <a:avLst/>
                <a:gdLst/>
                <a:ahLst/>
                <a:cxnLst>
                  <a:cxn ang="0">
                    <a:pos x="0" y="0"/>
                  </a:cxn>
                  <a:cxn ang="0">
                    <a:pos x="51" y="0"/>
                  </a:cxn>
                  <a:cxn ang="0">
                    <a:pos x="62" y="11"/>
                  </a:cxn>
                  <a:cxn ang="0">
                    <a:pos x="62" y="11"/>
                  </a:cxn>
                  <a:cxn ang="0">
                    <a:pos x="62" y="134"/>
                  </a:cxn>
                  <a:cxn ang="0">
                    <a:pos x="51" y="145"/>
                  </a:cxn>
                  <a:cxn ang="0">
                    <a:pos x="51" y="145"/>
                  </a:cxn>
                  <a:cxn ang="0">
                    <a:pos x="0" y="145"/>
                  </a:cxn>
                  <a:cxn ang="0">
                    <a:pos x="0" y="145"/>
                  </a:cxn>
                </a:cxnLst>
                <a:rect l="0" t="0" r="r" b="b"/>
                <a:pathLst>
                  <a:path w="62" h="145">
                    <a:moveTo>
                      <a:pt x="0" y="0"/>
                    </a:moveTo>
                    <a:cubicBezTo>
                      <a:pt x="51" y="0"/>
                      <a:pt x="51" y="0"/>
                      <a:pt x="51" y="0"/>
                    </a:cubicBezTo>
                    <a:cubicBezTo>
                      <a:pt x="57" y="0"/>
                      <a:pt x="62" y="5"/>
                      <a:pt x="62" y="11"/>
                    </a:cubicBezTo>
                    <a:cubicBezTo>
                      <a:pt x="62" y="11"/>
                      <a:pt x="62" y="11"/>
                      <a:pt x="62" y="11"/>
                    </a:cubicBezTo>
                    <a:cubicBezTo>
                      <a:pt x="62" y="134"/>
                      <a:pt x="62" y="134"/>
                      <a:pt x="62" y="134"/>
                    </a:cubicBezTo>
                    <a:cubicBezTo>
                      <a:pt x="62" y="140"/>
                      <a:pt x="57" y="145"/>
                      <a:pt x="51" y="145"/>
                    </a:cubicBezTo>
                    <a:cubicBezTo>
                      <a:pt x="51" y="145"/>
                      <a:pt x="51" y="145"/>
                      <a:pt x="51" y="145"/>
                    </a:cubicBezTo>
                    <a:cubicBezTo>
                      <a:pt x="0" y="145"/>
                      <a:pt x="0" y="145"/>
                      <a:pt x="0" y="145"/>
                    </a:cubicBezTo>
                    <a:cubicBezTo>
                      <a:pt x="0" y="145"/>
                      <a:pt x="0" y="145"/>
                      <a:pt x="0" y="145"/>
                    </a:cubicBezTo>
                  </a:path>
                </a:pathLst>
              </a:custGeom>
              <a:noFill/>
              <a:ln w="12700" cap="rnd">
                <a:solidFill>
                  <a:srgbClr val="C0504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latin typeface="Verdana"/>
                  <a:ea typeface="+mn-ea"/>
                  <a:cs typeface="+mn-cs"/>
                </a:endParaRPr>
              </a:p>
            </p:txBody>
          </p:sp>
          <p:sp>
            <p:nvSpPr>
              <p:cNvPr id="260" name="Freeform 241">
                <a:extLst>
                  <a:ext uri="{FF2B5EF4-FFF2-40B4-BE49-F238E27FC236}">
                    <a16:creationId xmlns:a16="http://schemas.microsoft.com/office/drawing/2014/main" id="{1F64F97F-76DE-443D-8C4E-615BBF80393E}"/>
                  </a:ext>
                </a:extLst>
              </p:cNvPr>
              <p:cNvSpPr>
                <a:spLocks/>
              </p:cNvSpPr>
              <p:nvPr/>
            </p:nvSpPr>
            <p:spPr bwMode="auto">
              <a:xfrm>
                <a:off x="4514851" y="804863"/>
                <a:ext cx="79375" cy="15875"/>
              </a:xfrm>
              <a:custGeom>
                <a:avLst/>
                <a:gdLst/>
                <a:ahLst/>
                <a:cxnLst>
                  <a:cxn ang="0">
                    <a:pos x="0" y="10"/>
                  </a:cxn>
                  <a:cxn ang="0">
                    <a:pos x="0" y="0"/>
                  </a:cxn>
                  <a:cxn ang="0">
                    <a:pos x="50" y="0"/>
                  </a:cxn>
                  <a:cxn ang="0">
                    <a:pos x="50" y="10"/>
                  </a:cxn>
                  <a:cxn ang="0">
                    <a:pos x="0" y="10"/>
                  </a:cxn>
                  <a:cxn ang="0">
                    <a:pos x="0" y="10"/>
                  </a:cxn>
                </a:cxnLst>
                <a:rect l="0" t="0" r="r" b="b"/>
                <a:pathLst>
                  <a:path w="50" h="10">
                    <a:moveTo>
                      <a:pt x="0" y="10"/>
                    </a:moveTo>
                    <a:lnTo>
                      <a:pt x="0" y="0"/>
                    </a:lnTo>
                    <a:lnTo>
                      <a:pt x="50" y="0"/>
                    </a:lnTo>
                    <a:lnTo>
                      <a:pt x="50" y="10"/>
                    </a:lnTo>
                    <a:lnTo>
                      <a:pt x="0" y="10"/>
                    </a:lnTo>
                    <a:lnTo>
                      <a:pt x="0" y="10"/>
                    </a:lnTo>
                    <a:close/>
                  </a:path>
                </a:pathLst>
              </a:custGeom>
              <a:noFill/>
              <a:ln w="12700" cap="rnd">
                <a:solidFill>
                  <a:srgbClr val="C0504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latin typeface="Verdana"/>
                  <a:ea typeface="+mn-ea"/>
                  <a:cs typeface="+mn-cs"/>
                </a:endParaRPr>
              </a:p>
            </p:txBody>
          </p:sp>
          <p:sp>
            <p:nvSpPr>
              <p:cNvPr id="261" name="Freeform 242">
                <a:extLst>
                  <a:ext uri="{FF2B5EF4-FFF2-40B4-BE49-F238E27FC236}">
                    <a16:creationId xmlns:a16="http://schemas.microsoft.com/office/drawing/2014/main" id="{C67834C8-F23D-4937-9A39-8F8D956B3A29}"/>
                  </a:ext>
                </a:extLst>
              </p:cNvPr>
              <p:cNvSpPr>
                <a:spLocks/>
              </p:cNvSpPr>
              <p:nvPr/>
            </p:nvSpPr>
            <p:spPr bwMode="auto">
              <a:xfrm>
                <a:off x="4514851" y="838200"/>
                <a:ext cx="79375" cy="15875"/>
              </a:xfrm>
              <a:custGeom>
                <a:avLst/>
                <a:gdLst/>
                <a:ahLst/>
                <a:cxnLst>
                  <a:cxn ang="0">
                    <a:pos x="0" y="10"/>
                  </a:cxn>
                  <a:cxn ang="0">
                    <a:pos x="0" y="0"/>
                  </a:cxn>
                  <a:cxn ang="0">
                    <a:pos x="50" y="0"/>
                  </a:cxn>
                  <a:cxn ang="0">
                    <a:pos x="50" y="10"/>
                  </a:cxn>
                  <a:cxn ang="0">
                    <a:pos x="0" y="10"/>
                  </a:cxn>
                  <a:cxn ang="0">
                    <a:pos x="0" y="10"/>
                  </a:cxn>
                </a:cxnLst>
                <a:rect l="0" t="0" r="r" b="b"/>
                <a:pathLst>
                  <a:path w="50" h="10">
                    <a:moveTo>
                      <a:pt x="0" y="10"/>
                    </a:moveTo>
                    <a:lnTo>
                      <a:pt x="0" y="0"/>
                    </a:lnTo>
                    <a:lnTo>
                      <a:pt x="50" y="0"/>
                    </a:lnTo>
                    <a:lnTo>
                      <a:pt x="50" y="10"/>
                    </a:lnTo>
                    <a:lnTo>
                      <a:pt x="0" y="10"/>
                    </a:lnTo>
                    <a:lnTo>
                      <a:pt x="0" y="10"/>
                    </a:lnTo>
                    <a:close/>
                  </a:path>
                </a:pathLst>
              </a:custGeom>
              <a:noFill/>
              <a:ln w="12700" cap="rnd">
                <a:solidFill>
                  <a:srgbClr val="C0504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latin typeface="Verdana"/>
                  <a:ea typeface="+mn-ea"/>
                  <a:cs typeface="+mn-cs"/>
                </a:endParaRPr>
              </a:p>
            </p:txBody>
          </p:sp>
          <p:sp>
            <p:nvSpPr>
              <p:cNvPr id="262" name="Freeform 243">
                <a:extLst>
                  <a:ext uri="{FF2B5EF4-FFF2-40B4-BE49-F238E27FC236}">
                    <a16:creationId xmlns:a16="http://schemas.microsoft.com/office/drawing/2014/main" id="{7EA48503-4E02-45A9-8AB4-F5467A023891}"/>
                  </a:ext>
                </a:extLst>
              </p:cNvPr>
              <p:cNvSpPr>
                <a:spLocks/>
              </p:cNvSpPr>
              <p:nvPr/>
            </p:nvSpPr>
            <p:spPr bwMode="auto">
              <a:xfrm>
                <a:off x="4519613" y="950913"/>
                <a:ext cx="44450" cy="46038"/>
              </a:xfrm>
              <a:custGeom>
                <a:avLst/>
                <a:gdLst/>
                <a:ahLst/>
                <a:cxnLst>
                  <a:cxn ang="0">
                    <a:pos x="0" y="12"/>
                  </a:cxn>
                  <a:cxn ang="0">
                    <a:pos x="12" y="0"/>
                  </a:cxn>
                  <a:cxn ang="0">
                    <a:pos x="12" y="0"/>
                  </a:cxn>
                  <a:cxn ang="0">
                    <a:pos x="23" y="12"/>
                  </a:cxn>
                  <a:cxn ang="0">
                    <a:pos x="23" y="12"/>
                  </a:cxn>
                  <a:cxn ang="0">
                    <a:pos x="12" y="24"/>
                  </a:cxn>
                  <a:cxn ang="0">
                    <a:pos x="12" y="24"/>
                  </a:cxn>
                  <a:cxn ang="0">
                    <a:pos x="0" y="12"/>
                  </a:cxn>
                </a:cxnLst>
                <a:rect l="0" t="0" r="r" b="b"/>
                <a:pathLst>
                  <a:path w="23" h="24">
                    <a:moveTo>
                      <a:pt x="0" y="12"/>
                    </a:moveTo>
                    <a:cubicBezTo>
                      <a:pt x="0" y="6"/>
                      <a:pt x="5" y="0"/>
                      <a:pt x="12" y="0"/>
                    </a:cubicBezTo>
                    <a:cubicBezTo>
                      <a:pt x="12" y="0"/>
                      <a:pt x="12" y="0"/>
                      <a:pt x="12" y="0"/>
                    </a:cubicBezTo>
                    <a:cubicBezTo>
                      <a:pt x="18" y="0"/>
                      <a:pt x="23" y="6"/>
                      <a:pt x="23" y="12"/>
                    </a:cubicBezTo>
                    <a:cubicBezTo>
                      <a:pt x="23" y="12"/>
                      <a:pt x="23" y="12"/>
                      <a:pt x="23" y="12"/>
                    </a:cubicBezTo>
                    <a:cubicBezTo>
                      <a:pt x="23" y="19"/>
                      <a:pt x="18" y="24"/>
                      <a:pt x="12" y="24"/>
                    </a:cubicBezTo>
                    <a:cubicBezTo>
                      <a:pt x="12" y="24"/>
                      <a:pt x="12" y="24"/>
                      <a:pt x="12" y="24"/>
                    </a:cubicBezTo>
                    <a:cubicBezTo>
                      <a:pt x="5" y="24"/>
                      <a:pt x="0" y="19"/>
                      <a:pt x="0" y="12"/>
                    </a:cubicBezTo>
                    <a:close/>
                  </a:path>
                </a:pathLst>
              </a:custGeom>
              <a:noFill/>
              <a:ln w="12700" cap="rnd">
                <a:solidFill>
                  <a:srgbClr val="C0504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latin typeface="Verdana"/>
                  <a:ea typeface="+mn-ea"/>
                  <a:cs typeface="+mn-cs"/>
                </a:endParaRPr>
              </a:p>
            </p:txBody>
          </p:sp>
          <p:sp>
            <p:nvSpPr>
              <p:cNvPr id="263" name="Freeform 244">
                <a:extLst>
                  <a:ext uri="{FF2B5EF4-FFF2-40B4-BE49-F238E27FC236}">
                    <a16:creationId xmlns:a16="http://schemas.microsoft.com/office/drawing/2014/main" id="{EDF3566C-3CC1-42FB-B77D-24AF58BBB533}"/>
                  </a:ext>
                </a:extLst>
              </p:cNvPr>
              <p:cNvSpPr>
                <a:spLocks/>
              </p:cNvSpPr>
              <p:nvPr/>
            </p:nvSpPr>
            <p:spPr bwMode="auto">
              <a:xfrm>
                <a:off x="4191001" y="760413"/>
                <a:ext cx="120650" cy="280988"/>
              </a:xfrm>
              <a:custGeom>
                <a:avLst/>
                <a:gdLst/>
                <a:ahLst/>
                <a:cxnLst>
                  <a:cxn ang="0">
                    <a:pos x="62" y="145"/>
                  </a:cxn>
                  <a:cxn ang="0">
                    <a:pos x="11" y="145"/>
                  </a:cxn>
                  <a:cxn ang="0">
                    <a:pos x="11" y="145"/>
                  </a:cxn>
                  <a:cxn ang="0">
                    <a:pos x="0" y="134"/>
                  </a:cxn>
                  <a:cxn ang="0">
                    <a:pos x="0" y="134"/>
                  </a:cxn>
                  <a:cxn ang="0">
                    <a:pos x="0" y="11"/>
                  </a:cxn>
                  <a:cxn ang="0">
                    <a:pos x="11" y="0"/>
                  </a:cxn>
                  <a:cxn ang="0">
                    <a:pos x="11" y="0"/>
                  </a:cxn>
                  <a:cxn ang="0">
                    <a:pos x="62" y="0"/>
                  </a:cxn>
                </a:cxnLst>
                <a:rect l="0" t="0" r="r" b="b"/>
                <a:pathLst>
                  <a:path w="62" h="145">
                    <a:moveTo>
                      <a:pt x="62" y="145"/>
                    </a:moveTo>
                    <a:cubicBezTo>
                      <a:pt x="11" y="145"/>
                      <a:pt x="11" y="145"/>
                      <a:pt x="11" y="145"/>
                    </a:cubicBezTo>
                    <a:cubicBezTo>
                      <a:pt x="11" y="145"/>
                      <a:pt x="11" y="145"/>
                      <a:pt x="11" y="145"/>
                    </a:cubicBezTo>
                    <a:cubicBezTo>
                      <a:pt x="5" y="145"/>
                      <a:pt x="0" y="140"/>
                      <a:pt x="0" y="134"/>
                    </a:cubicBezTo>
                    <a:cubicBezTo>
                      <a:pt x="0" y="134"/>
                      <a:pt x="0" y="134"/>
                      <a:pt x="0" y="134"/>
                    </a:cubicBezTo>
                    <a:cubicBezTo>
                      <a:pt x="0" y="11"/>
                      <a:pt x="0" y="11"/>
                      <a:pt x="0" y="11"/>
                    </a:cubicBezTo>
                    <a:cubicBezTo>
                      <a:pt x="0" y="5"/>
                      <a:pt x="5" y="0"/>
                      <a:pt x="11" y="0"/>
                    </a:cubicBezTo>
                    <a:cubicBezTo>
                      <a:pt x="11" y="0"/>
                      <a:pt x="11" y="0"/>
                      <a:pt x="11" y="0"/>
                    </a:cubicBezTo>
                    <a:cubicBezTo>
                      <a:pt x="62" y="0"/>
                      <a:pt x="62" y="0"/>
                      <a:pt x="62" y="0"/>
                    </a:cubicBezTo>
                  </a:path>
                </a:pathLst>
              </a:custGeom>
              <a:noFill/>
              <a:ln w="12700" cap="rnd">
                <a:solidFill>
                  <a:srgbClr val="C0504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latin typeface="Verdana"/>
                  <a:ea typeface="+mn-ea"/>
                  <a:cs typeface="+mn-cs"/>
                </a:endParaRPr>
              </a:p>
            </p:txBody>
          </p:sp>
          <p:sp>
            <p:nvSpPr>
              <p:cNvPr id="264" name="Freeform 245">
                <a:extLst>
                  <a:ext uri="{FF2B5EF4-FFF2-40B4-BE49-F238E27FC236}">
                    <a16:creationId xmlns:a16="http://schemas.microsoft.com/office/drawing/2014/main" id="{2A5B6D44-183E-44C0-9CAB-49FAC1C5A257}"/>
                  </a:ext>
                </a:extLst>
              </p:cNvPr>
              <p:cNvSpPr>
                <a:spLocks/>
              </p:cNvSpPr>
              <p:nvPr/>
            </p:nvSpPr>
            <p:spPr bwMode="auto">
              <a:xfrm>
                <a:off x="4214813" y="804863"/>
                <a:ext cx="79375" cy="15875"/>
              </a:xfrm>
              <a:custGeom>
                <a:avLst/>
                <a:gdLst/>
                <a:ahLst/>
                <a:cxnLst>
                  <a:cxn ang="0">
                    <a:pos x="0" y="10"/>
                  </a:cxn>
                  <a:cxn ang="0">
                    <a:pos x="0" y="0"/>
                  </a:cxn>
                  <a:cxn ang="0">
                    <a:pos x="50" y="0"/>
                  </a:cxn>
                  <a:cxn ang="0">
                    <a:pos x="50" y="10"/>
                  </a:cxn>
                  <a:cxn ang="0">
                    <a:pos x="0" y="10"/>
                  </a:cxn>
                  <a:cxn ang="0">
                    <a:pos x="0" y="10"/>
                  </a:cxn>
                </a:cxnLst>
                <a:rect l="0" t="0" r="r" b="b"/>
                <a:pathLst>
                  <a:path w="50" h="10">
                    <a:moveTo>
                      <a:pt x="0" y="10"/>
                    </a:moveTo>
                    <a:lnTo>
                      <a:pt x="0" y="0"/>
                    </a:lnTo>
                    <a:lnTo>
                      <a:pt x="50" y="0"/>
                    </a:lnTo>
                    <a:lnTo>
                      <a:pt x="50" y="10"/>
                    </a:lnTo>
                    <a:lnTo>
                      <a:pt x="0" y="10"/>
                    </a:lnTo>
                    <a:lnTo>
                      <a:pt x="0" y="10"/>
                    </a:lnTo>
                    <a:close/>
                  </a:path>
                </a:pathLst>
              </a:custGeom>
              <a:noFill/>
              <a:ln w="12700" cap="rnd">
                <a:solidFill>
                  <a:srgbClr val="C0504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latin typeface="Verdana"/>
                  <a:ea typeface="+mn-ea"/>
                  <a:cs typeface="+mn-cs"/>
                </a:endParaRPr>
              </a:p>
            </p:txBody>
          </p:sp>
          <p:sp>
            <p:nvSpPr>
              <p:cNvPr id="265" name="Freeform 246">
                <a:extLst>
                  <a:ext uri="{FF2B5EF4-FFF2-40B4-BE49-F238E27FC236}">
                    <a16:creationId xmlns:a16="http://schemas.microsoft.com/office/drawing/2014/main" id="{781418B8-72A9-410E-9FA1-C0454590CDA2}"/>
                  </a:ext>
                </a:extLst>
              </p:cNvPr>
              <p:cNvSpPr>
                <a:spLocks/>
              </p:cNvSpPr>
              <p:nvPr/>
            </p:nvSpPr>
            <p:spPr bwMode="auto">
              <a:xfrm>
                <a:off x="4214813" y="838200"/>
                <a:ext cx="79375" cy="15875"/>
              </a:xfrm>
              <a:custGeom>
                <a:avLst/>
                <a:gdLst/>
                <a:ahLst/>
                <a:cxnLst>
                  <a:cxn ang="0">
                    <a:pos x="0" y="10"/>
                  </a:cxn>
                  <a:cxn ang="0">
                    <a:pos x="0" y="0"/>
                  </a:cxn>
                  <a:cxn ang="0">
                    <a:pos x="50" y="0"/>
                  </a:cxn>
                  <a:cxn ang="0">
                    <a:pos x="50" y="10"/>
                  </a:cxn>
                  <a:cxn ang="0">
                    <a:pos x="0" y="10"/>
                  </a:cxn>
                  <a:cxn ang="0">
                    <a:pos x="0" y="10"/>
                  </a:cxn>
                </a:cxnLst>
                <a:rect l="0" t="0" r="r" b="b"/>
                <a:pathLst>
                  <a:path w="50" h="10">
                    <a:moveTo>
                      <a:pt x="0" y="10"/>
                    </a:moveTo>
                    <a:lnTo>
                      <a:pt x="0" y="0"/>
                    </a:lnTo>
                    <a:lnTo>
                      <a:pt x="50" y="0"/>
                    </a:lnTo>
                    <a:lnTo>
                      <a:pt x="50" y="10"/>
                    </a:lnTo>
                    <a:lnTo>
                      <a:pt x="0" y="10"/>
                    </a:lnTo>
                    <a:lnTo>
                      <a:pt x="0" y="10"/>
                    </a:lnTo>
                    <a:close/>
                  </a:path>
                </a:pathLst>
              </a:custGeom>
              <a:noFill/>
              <a:ln w="12700" cap="rnd">
                <a:solidFill>
                  <a:srgbClr val="C0504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latin typeface="Verdana"/>
                  <a:ea typeface="+mn-ea"/>
                  <a:cs typeface="+mn-cs"/>
                </a:endParaRPr>
              </a:p>
            </p:txBody>
          </p:sp>
          <p:sp>
            <p:nvSpPr>
              <p:cNvPr id="266" name="Freeform 247">
                <a:extLst>
                  <a:ext uri="{FF2B5EF4-FFF2-40B4-BE49-F238E27FC236}">
                    <a16:creationId xmlns:a16="http://schemas.microsoft.com/office/drawing/2014/main" id="{61C6F601-3C6A-47BF-A925-0896309A0F23}"/>
                  </a:ext>
                </a:extLst>
              </p:cNvPr>
              <p:cNvSpPr>
                <a:spLocks/>
              </p:cNvSpPr>
              <p:nvPr/>
            </p:nvSpPr>
            <p:spPr bwMode="auto">
              <a:xfrm>
                <a:off x="4244976" y="950913"/>
                <a:ext cx="47625" cy="46038"/>
              </a:xfrm>
              <a:custGeom>
                <a:avLst/>
                <a:gdLst/>
                <a:ahLst/>
                <a:cxnLst>
                  <a:cxn ang="0">
                    <a:pos x="0" y="12"/>
                  </a:cxn>
                  <a:cxn ang="0">
                    <a:pos x="12" y="0"/>
                  </a:cxn>
                  <a:cxn ang="0">
                    <a:pos x="12" y="0"/>
                  </a:cxn>
                  <a:cxn ang="0">
                    <a:pos x="24" y="12"/>
                  </a:cxn>
                  <a:cxn ang="0">
                    <a:pos x="24" y="12"/>
                  </a:cxn>
                  <a:cxn ang="0">
                    <a:pos x="12" y="24"/>
                  </a:cxn>
                  <a:cxn ang="0">
                    <a:pos x="12" y="24"/>
                  </a:cxn>
                  <a:cxn ang="0">
                    <a:pos x="0" y="12"/>
                  </a:cxn>
                </a:cxnLst>
                <a:rect l="0" t="0" r="r" b="b"/>
                <a:pathLst>
                  <a:path w="24" h="24">
                    <a:moveTo>
                      <a:pt x="0" y="12"/>
                    </a:moveTo>
                    <a:cubicBezTo>
                      <a:pt x="0" y="6"/>
                      <a:pt x="5" y="0"/>
                      <a:pt x="12" y="0"/>
                    </a:cubicBezTo>
                    <a:cubicBezTo>
                      <a:pt x="12" y="0"/>
                      <a:pt x="12" y="0"/>
                      <a:pt x="12" y="0"/>
                    </a:cubicBezTo>
                    <a:cubicBezTo>
                      <a:pt x="18" y="0"/>
                      <a:pt x="24" y="6"/>
                      <a:pt x="24" y="12"/>
                    </a:cubicBezTo>
                    <a:cubicBezTo>
                      <a:pt x="24" y="12"/>
                      <a:pt x="24" y="12"/>
                      <a:pt x="24" y="12"/>
                    </a:cubicBezTo>
                    <a:cubicBezTo>
                      <a:pt x="24" y="19"/>
                      <a:pt x="18" y="24"/>
                      <a:pt x="12" y="24"/>
                    </a:cubicBezTo>
                    <a:cubicBezTo>
                      <a:pt x="12" y="24"/>
                      <a:pt x="12" y="24"/>
                      <a:pt x="12" y="24"/>
                    </a:cubicBezTo>
                    <a:cubicBezTo>
                      <a:pt x="5" y="24"/>
                      <a:pt x="0" y="19"/>
                      <a:pt x="0" y="12"/>
                    </a:cubicBezTo>
                    <a:close/>
                  </a:path>
                </a:pathLst>
              </a:custGeom>
              <a:noFill/>
              <a:ln w="12700" cap="rnd">
                <a:solidFill>
                  <a:srgbClr val="C0504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latin typeface="Verdana"/>
                  <a:ea typeface="+mn-ea"/>
                  <a:cs typeface="+mn-cs"/>
                </a:endParaRPr>
              </a:p>
            </p:txBody>
          </p:sp>
        </p:grpSp>
        <p:grpSp>
          <p:nvGrpSpPr>
            <p:cNvPr id="228" name="Groupe 536">
              <a:extLst>
                <a:ext uri="{FF2B5EF4-FFF2-40B4-BE49-F238E27FC236}">
                  <a16:creationId xmlns:a16="http://schemas.microsoft.com/office/drawing/2014/main" id="{683FEF65-F971-4CFD-BACA-52804F224CA9}"/>
                </a:ext>
              </a:extLst>
            </p:cNvPr>
            <p:cNvGrpSpPr/>
            <p:nvPr/>
          </p:nvGrpSpPr>
          <p:grpSpPr>
            <a:xfrm>
              <a:off x="10551129" y="1594713"/>
              <a:ext cx="318467" cy="186207"/>
              <a:chOff x="3135313" y="752475"/>
              <a:chExt cx="330200" cy="314326"/>
            </a:xfrm>
          </p:grpSpPr>
          <p:sp>
            <p:nvSpPr>
              <p:cNvPr id="251" name="Freeform 223">
                <a:extLst>
                  <a:ext uri="{FF2B5EF4-FFF2-40B4-BE49-F238E27FC236}">
                    <a16:creationId xmlns:a16="http://schemas.microsoft.com/office/drawing/2014/main" id="{2D48BCF6-4C7E-4DFA-A7E7-69FF17BCF50A}"/>
                  </a:ext>
                </a:extLst>
              </p:cNvPr>
              <p:cNvSpPr>
                <a:spLocks/>
              </p:cNvSpPr>
              <p:nvPr/>
            </p:nvSpPr>
            <p:spPr bwMode="auto">
              <a:xfrm>
                <a:off x="3135313" y="752475"/>
                <a:ext cx="330200" cy="244475"/>
              </a:xfrm>
              <a:custGeom>
                <a:avLst/>
                <a:gdLst/>
                <a:ahLst/>
                <a:cxnLst>
                  <a:cxn ang="0">
                    <a:pos x="13" y="126"/>
                  </a:cxn>
                  <a:cxn ang="0">
                    <a:pos x="0" y="113"/>
                  </a:cxn>
                  <a:cxn ang="0">
                    <a:pos x="0" y="113"/>
                  </a:cxn>
                  <a:cxn ang="0">
                    <a:pos x="0" y="13"/>
                  </a:cxn>
                  <a:cxn ang="0">
                    <a:pos x="13" y="0"/>
                  </a:cxn>
                  <a:cxn ang="0">
                    <a:pos x="13" y="0"/>
                  </a:cxn>
                  <a:cxn ang="0">
                    <a:pos x="157" y="0"/>
                  </a:cxn>
                  <a:cxn ang="0">
                    <a:pos x="170" y="13"/>
                  </a:cxn>
                  <a:cxn ang="0">
                    <a:pos x="170" y="13"/>
                  </a:cxn>
                  <a:cxn ang="0">
                    <a:pos x="170" y="113"/>
                  </a:cxn>
                  <a:cxn ang="0">
                    <a:pos x="157" y="126"/>
                  </a:cxn>
                  <a:cxn ang="0">
                    <a:pos x="157" y="126"/>
                  </a:cxn>
                  <a:cxn ang="0">
                    <a:pos x="13" y="126"/>
                  </a:cxn>
                </a:cxnLst>
                <a:rect l="0" t="0" r="r" b="b"/>
                <a:pathLst>
                  <a:path w="170" h="126">
                    <a:moveTo>
                      <a:pt x="13" y="126"/>
                    </a:moveTo>
                    <a:cubicBezTo>
                      <a:pt x="6" y="126"/>
                      <a:pt x="0" y="120"/>
                      <a:pt x="0" y="113"/>
                    </a:cubicBezTo>
                    <a:cubicBezTo>
                      <a:pt x="0" y="113"/>
                      <a:pt x="0" y="113"/>
                      <a:pt x="0" y="113"/>
                    </a:cubicBezTo>
                    <a:cubicBezTo>
                      <a:pt x="0" y="13"/>
                      <a:pt x="0" y="13"/>
                      <a:pt x="0" y="13"/>
                    </a:cubicBezTo>
                    <a:cubicBezTo>
                      <a:pt x="0" y="6"/>
                      <a:pt x="6" y="0"/>
                      <a:pt x="13" y="0"/>
                    </a:cubicBezTo>
                    <a:cubicBezTo>
                      <a:pt x="13" y="0"/>
                      <a:pt x="13" y="0"/>
                      <a:pt x="13" y="0"/>
                    </a:cubicBezTo>
                    <a:cubicBezTo>
                      <a:pt x="157" y="0"/>
                      <a:pt x="157" y="0"/>
                      <a:pt x="157" y="0"/>
                    </a:cubicBezTo>
                    <a:cubicBezTo>
                      <a:pt x="164" y="0"/>
                      <a:pt x="170" y="6"/>
                      <a:pt x="170" y="13"/>
                    </a:cubicBezTo>
                    <a:cubicBezTo>
                      <a:pt x="170" y="13"/>
                      <a:pt x="170" y="13"/>
                      <a:pt x="170" y="13"/>
                    </a:cubicBezTo>
                    <a:cubicBezTo>
                      <a:pt x="170" y="113"/>
                      <a:pt x="170" y="113"/>
                      <a:pt x="170" y="113"/>
                    </a:cubicBezTo>
                    <a:cubicBezTo>
                      <a:pt x="170" y="120"/>
                      <a:pt x="164" y="126"/>
                      <a:pt x="157" y="126"/>
                    </a:cubicBezTo>
                    <a:cubicBezTo>
                      <a:pt x="157" y="126"/>
                      <a:pt x="157" y="126"/>
                      <a:pt x="157" y="126"/>
                    </a:cubicBezTo>
                    <a:cubicBezTo>
                      <a:pt x="13" y="126"/>
                      <a:pt x="13" y="126"/>
                      <a:pt x="13" y="126"/>
                    </a:cubicBezTo>
                    <a:close/>
                  </a:path>
                </a:pathLst>
              </a:custGeom>
              <a:noFill/>
              <a:ln w="12700" cap="rnd">
                <a:solidFill>
                  <a:srgbClr val="4BACC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latin typeface="Verdana"/>
                  <a:ea typeface="+mn-ea"/>
                  <a:cs typeface="+mn-cs"/>
                </a:endParaRPr>
              </a:p>
            </p:txBody>
          </p:sp>
          <p:sp>
            <p:nvSpPr>
              <p:cNvPr id="252" name="Freeform 224">
                <a:extLst>
                  <a:ext uri="{FF2B5EF4-FFF2-40B4-BE49-F238E27FC236}">
                    <a16:creationId xmlns:a16="http://schemas.microsoft.com/office/drawing/2014/main" id="{CB12E06D-1C55-4412-BA0A-BDF2DB148EA6}"/>
                  </a:ext>
                </a:extLst>
              </p:cNvPr>
              <p:cNvSpPr>
                <a:spLocks/>
              </p:cNvSpPr>
              <p:nvPr/>
            </p:nvSpPr>
            <p:spPr bwMode="auto">
              <a:xfrm>
                <a:off x="3201988" y="1020763"/>
                <a:ext cx="196850" cy="46038"/>
              </a:xfrm>
              <a:custGeom>
                <a:avLst/>
                <a:gdLst/>
                <a:ahLst/>
                <a:cxnLst>
                  <a:cxn ang="0">
                    <a:pos x="4" y="24"/>
                  </a:cxn>
                  <a:cxn ang="0">
                    <a:pos x="2" y="22"/>
                  </a:cxn>
                  <a:cxn ang="0">
                    <a:pos x="2" y="22"/>
                  </a:cxn>
                  <a:cxn ang="0">
                    <a:pos x="0" y="19"/>
                  </a:cxn>
                  <a:cxn ang="0">
                    <a:pos x="0" y="19"/>
                  </a:cxn>
                  <a:cxn ang="0">
                    <a:pos x="0" y="4"/>
                  </a:cxn>
                  <a:cxn ang="0">
                    <a:pos x="2" y="2"/>
                  </a:cxn>
                  <a:cxn ang="0">
                    <a:pos x="2" y="2"/>
                  </a:cxn>
                  <a:cxn ang="0">
                    <a:pos x="4" y="0"/>
                  </a:cxn>
                  <a:cxn ang="0">
                    <a:pos x="4" y="0"/>
                  </a:cxn>
                  <a:cxn ang="0">
                    <a:pos x="98" y="0"/>
                  </a:cxn>
                  <a:cxn ang="0">
                    <a:pos x="101" y="2"/>
                  </a:cxn>
                  <a:cxn ang="0">
                    <a:pos x="101" y="2"/>
                  </a:cxn>
                  <a:cxn ang="0">
                    <a:pos x="102" y="4"/>
                  </a:cxn>
                  <a:cxn ang="0">
                    <a:pos x="102" y="4"/>
                  </a:cxn>
                  <a:cxn ang="0">
                    <a:pos x="102" y="19"/>
                  </a:cxn>
                  <a:cxn ang="0">
                    <a:pos x="101" y="22"/>
                  </a:cxn>
                  <a:cxn ang="0">
                    <a:pos x="101" y="22"/>
                  </a:cxn>
                  <a:cxn ang="0">
                    <a:pos x="98" y="24"/>
                  </a:cxn>
                  <a:cxn ang="0">
                    <a:pos x="98" y="24"/>
                  </a:cxn>
                  <a:cxn ang="0">
                    <a:pos x="4" y="24"/>
                  </a:cxn>
                </a:cxnLst>
                <a:rect l="0" t="0" r="r" b="b"/>
                <a:pathLst>
                  <a:path w="102" h="24">
                    <a:moveTo>
                      <a:pt x="4" y="24"/>
                    </a:moveTo>
                    <a:cubicBezTo>
                      <a:pt x="3" y="24"/>
                      <a:pt x="2" y="23"/>
                      <a:pt x="2" y="22"/>
                    </a:cubicBezTo>
                    <a:cubicBezTo>
                      <a:pt x="2" y="22"/>
                      <a:pt x="2" y="22"/>
                      <a:pt x="2" y="22"/>
                    </a:cubicBezTo>
                    <a:cubicBezTo>
                      <a:pt x="1" y="22"/>
                      <a:pt x="0" y="20"/>
                      <a:pt x="0" y="19"/>
                    </a:cubicBezTo>
                    <a:cubicBezTo>
                      <a:pt x="0" y="19"/>
                      <a:pt x="0" y="19"/>
                      <a:pt x="0" y="19"/>
                    </a:cubicBezTo>
                    <a:cubicBezTo>
                      <a:pt x="0" y="4"/>
                      <a:pt x="0" y="4"/>
                      <a:pt x="0" y="4"/>
                    </a:cubicBezTo>
                    <a:cubicBezTo>
                      <a:pt x="0" y="3"/>
                      <a:pt x="1" y="2"/>
                      <a:pt x="2" y="2"/>
                    </a:cubicBezTo>
                    <a:cubicBezTo>
                      <a:pt x="2" y="2"/>
                      <a:pt x="2" y="2"/>
                      <a:pt x="2" y="2"/>
                    </a:cubicBezTo>
                    <a:cubicBezTo>
                      <a:pt x="2" y="1"/>
                      <a:pt x="3" y="0"/>
                      <a:pt x="4" y="0"/>
                    </a:cubicBezTo>
                    <a:cubicBezTo>
                      <a:pt x="4" y="0"/>
                      <a:pt x="4" y="0"/>
                      <a:pt x="4" y="0"/>
                    </a:cubicBezTo>
                    <a:cubicBezTo>
                      <a:pt x="98" y="0"/>
                      <a:pt x="98" y="0"/>
                      <a:pt x="98" y="0"/>
                    </a:cubicBezTo>
                    <a:cubicBezTo>
                      <a:pt x="99" y="0"/>
                      <a:pt x="100" y="1"/>
                      <a:pt x="101" y="2"/>
                    </a:cubicBezTo>
                    <a:cubicBezTo>
                      <a:pt x="101" y="2"/>
                      <a:pt x="101" y="2"/>
                      <a:pt x="101" y="2"/>
                    </a:cubicBezTo>
                    <a:cubicBezTo>
                      <a:pt x="102" y="2"/>
                      <a:pt x="102" y="3"/>
                      <a:pt x="102" y="4"/>
                    </a:cubicBezTo>
                    <a:cubicBezTo>
                      <a:pt x="102" y="4"/>
                      <a:pt x="102" y="4"/>
                      <a:pt x="102" y="4"/>
                    </a:cubicBezTo>
                    <a:cubicBezTo>
                      <a:pt x="102" y="19"/>
                      <a:pt x="102" y="19"/>
                      <a:pt x="102" y="19"/>
                    </a:cubicBezTo>
                    <a:cubicBezTo>
                      <a:pt x="102" y="20"/>
                      <a:pt x="102" y="21"/>
                      <a:pt x="101" y="22"/>
                    </a:cubicBezTo>
                    <a:cubicBezTo>
                      <a:pt x="101" y="22"/>
                      <a:pt x="101" y="22"/>
                      <a:pt x="101" y="22"/>
                    </a:cubicBezTo>
                    <a:cubicBezTo>
                      <a:pt x="100" y="23"/>
                      <a:pt x="99" y="24"/>
                      <a:pt x="98" y="24"/>
                    </a:cubicBezTo>
                    <a:cubicBezTo>
                      <a:pt x="98" y="24"/>
                      <a:pt x="98" y="24"/>
                      <a:pt x="98" y="24"/>
                    </a:cubicBezTo>
                    <a:cubicBezTo>
                      <a:pt x="4" y="24"/>
                      <a:pt x="4" y="24"/>
                      <a:pt x="4" y="24"/>
                    </a:cubicBezTo>
                    <a:close/>
                  </a:path>
                </a:pathLst>
              </a:custGeom>
              <a:noFill/>
              <a:ln w="12700" cap="rnd">
                <a:solidFill>
                  <a:srgbClr val="4BACC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latin typeface="Verdana"/>
                  <a:ea typeface="+mn-ea"/>
                  <a:cs typeface="+mn-cs"/>
                </a:endParaRPr>
              </a:p>
            </p:txBody>
          </p:sp>
          <p:sp>
            <p:nvSpPr>
              <p:cNvPr id="253" name="Freeform 225">
                <a:extLst>
                  <a:ext uri="{FF2B5EF4-FFF2-40B4-BE49-F238E27FC236}">
                    <a16:creationId xmlns:a16="http://schemas.microsoft.com/office/drawing/2014/main" id="{6E72E374-C13F-49F3-8D80-FA3118CD38CB}"/>
                  </a:ext>
                </a:extLst>
              </p:cNvPr>
              <p:cNvSpPr>
                <a:spLocks noEditPoints="1"/>
              </p:cNvSpPr>
              <p:nvPr/>
            </p:nvSpPr>
            <p:spPr bwMode="auto">
              <a:xfrm>
                <a:off x="3255963" y="979488"/>
                <a:ext cx="88900" cy="47625"/>
              </a:xfrm>
              <a:custGeom>
                <a:avLst/>
                <a:gdLst/>
                <a:ahLst/>
                <a:cxnLst>
                  <a:cxn ang="0">
                    <a:pos x="46" y="25"/>
                  </a:cxn>
                  <a:cxn ang="0">
                    <a:pos x="46" y="25"/>
                  </a:cxn>
                  <a:cxn ang="0">
                    <a:pos x="0" y="21"/>
                  </a:cxn>
                  <a:cxn ang="0">
                    <a:pos x="5" y="3"/>
                  </a:cxn>
                  <a:cxn ang="0">
                    <a:pos x="9" y="0"/>
                  </a:cxn>
                  <a:cxn ang="0">
                    <a:pos x="9" y="0"/>
                  </a:cxn>
                  <a:cxn ang="0">
                    <a:pos x="37" y="0"/>
                  </a:cxn>
                  <a:cxn ang="0">
                    <a:pos x="41" y="3"/>
                  </a:cxn>
                  <a:cxn ang="0">
                    <a:pos x="41" y="3"/>
                  </a:cxn>
                  <a:cxn ang="0">
                    <a:pos x="46" y="21"/>
                  </a:cxn>
                </a:cxnLst>
                <a:rect l="0" t="0" r="r" b="b"/>
                <a:pathLst>
                  <a:path w="46" h="25">
                    <a:moveTo>
                      <a:pt x="46" y="25"/>
                    </a:moveTo>
                    <a:cubicBezTo>
                      <a:pt x="46" y="25"/>
                      <a:pt x="46" y="25"/>
                      <a:pt x="46" y="25"/>
                    </a:cubicBezTo>
                    <a:moveTo>
                      <a:pt x="0" y="21"/>
                    </a:moveTo>
                    <a:cubicBezTo>
                      <a:pt x="5" y="3"/>
                      <a:pt x="5" y="3"/>
                      <a:pt x="5" y="3"/>
                    </a:cubicBezTo>
                    <a:cubicBezTo>
                      <a:pt x="6" y="1"/>
                      <a:pt x="7" y="0"/>
                      <a:pt x="9" y="0"/>
                    </a:cubicBezTo>
                    <a:cubicBezTo>
                      <a:pt x="9" y="0"/>
                      <a:pt x="9" y="0"/>
                      <a:pt x="9" y="0"/>
                    </a:cubicBezTo>
                    <a:cubicBezTo>
                      <a:pt x="37" y="0"/>
                      <a:pt x="37" y="0"/>
                      <a:pt x="37" y="0"/>
                    </a:cubicBezTo>
                    <a:cubicBezTo>
                      <a:pt x="39" y="0"/>
                      <a:pt x="41" y="1"/>
                      <a:pt x="41" y="3"/>
                    </a:cubicBezTo>
                    <a:cubicBezTo>
                      <a:pt x="41" y="3"/>
                      <a:pt x="41" y="3"/>
                      <a:pt x="41" y="3"/>
                    </a:cubicBezTo>
                    <a:cubicBezTo>
                      <a:pt x="46" y="21"/>
                      <a:pt x="46" y="21"/>
                      <a:pt x="46" y="21"/>
                    </a:cubicBezTo>
                  </a:path>
                </a:pathLst>
              </a:custGeom>
              <a:noFill/>
              <a:ln w="12700" cap="rnd">
                <a:solidFill>
                  <a:srgbClr val="4BACC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latin typeface="Verdana"/>
                  <a:ea typeface="+mn-ea"/>
                  <a:cs typeface="+mn-cs"/>
                </a:endParaRPr>
              </a:p>
            </p:txBody>
          </p:sp>
        </p:grpSp>
        <p:grpSp>
          <p:nvGrpSpPr>
            <p:cNvPr id="229" name="Groupe 536">
              <a:extLst>
                <a:ext uri="{FF2B5EF4-FFF2-40B4-BE49-F238E27FC236}">
                  <a16:creationId xmlns:a16="http://schemas.microsoft.com/office/drawing/2014/main" id="{FA7C82BF-0617-41EE-841F-35983B57F266}"/>
                </a:ext>
              </a:extLst>
            </p:cNvPr>
            <p:cNvGrpSpPr/>
            <p:nvPr/>
          </p:nvGrpSpPr>
          <p:grpSpPr>
            <a:xfrm>
              <a:off x="11133718" y="1705401"/>
              <a:ext cx="318467" cy="186207"/>
              <a:chOff x="3135313" y="752475"/>
              <a:chExt cx="330200" cy="314326"/>
            </a:xfrm>
          </p:grpSpPr>
          <p:sp>
            <p:nvSpPr>
              <p:cNvPr id="248" name="Freeform 223">
                <a:extLst>
                  <a:ext uri="{FF2B5EF4-FFF2-40B4-BE49-F238E27FC236}">
                    <a16:creationId xmlns:a16="http://schemas.microsoft.com/office/drawing/2014/main" id="{4CDAB195-8054-4CE9-B954-80C73849AE0C}"/>
                  </a:ext>
                </a:extLst>
              </p:cNvPr>
              <p:cNvSpPr>
                <a:spLocks/>
              </p:cNvSpPr>
              <p:nvPr/>
            </p:nvSpPr>
            <p:spPr bwMode="auto">
              <a:xfrm>
                <a:off x="3135313" y="752475"/>
                <a:ext cx="330200" cy="244475"/>
              </a:xfrm>
              <a:custGeom>
                <a:avLst/>
                <a:gdLst/>
                <a:ahLst/>
                <a:cxnLst>
                  <a:cxn ang="0">
                    <a:pos x="13" y="126"/>
                  </a:cxn>
                  <a:cxn ang="0">
                    <a:pos x="0" y="113"/>
                  </a:cxn>
                  <a:cxn ang="0">
                    <a:pos x="0" y="113"/>
                  </a:cxn>
                  <a:cxn ang="0">
                    <a:pos x="0" y="13"/>
                  </a:cxn>
                  <a:cxn ang="0">
                    <a:pos x="13" y="0"/>
                  </a:cxn>
                  <a:cxn ang="0">
                    <a:pos x="13" y="0"/>
                  </a:cxn>
                  <a:cxn ang="0">
                    <a:pos x="157" y="0"/>
                  </a:cxn>
                  <a:cxn ang="0">
                    <a:pos x="170" y="13"/>
                  </a:cxn>
                  <a:cxn ang="0">
                    <a:pos x="170" y="13"/>
                  </a:cxn>
                  <a:cxn ang="0">
                    <a:pos x="170" y="113"/>
                  </a:cxn>
                  <a:cxn ang="0">
                    <a:pos x="157" y="126"/>
                  </a:cxn>
                  <a:cxn ang="0">
                    <a:pos x="157" y="126"/>
                  </a:cxn>
                  <a:cxn ang="0">
                    <a:pos x="13" y="126"/>
                  </a:cxn>
                </a:cxnLst>
                <a:rect l="0" t="0" r="r" b="b"/>
                <a:pathLst>
                  <a:path w="170" h="126">
                    <a:moveTo>
                      <a:pt x="13" y="126"/>
                    </a:moveTo>
                    <a:cubicBezTo>
                      <a:pt x="6" y="126"/>
                      <a:pt x="0" y="120"/>
                      <a:pt x="0" y="113"/>
                    </a:cubicBezTo>
                    <a:cubicBezTo>
                      <a:pt x="0" y="113"/>
                      <a:pt x="0" y="113"/>
                      <a:pt x="0" y="113"/>
                    </a:cubicBezTo>
                    <a:cubicBezTo>
                      <a:pt x="0" y="13"/>
                      <a:pt x="0" y="13"/>
                      <a:pt x="0" y="13"/>
                    </a:cubicBezTo>
                    <a:cubicBezTo>
                      <a:pt x="0" y="6"/>
                      <a:pt x="6" y="0"/>
                      <a:pt x="13" y="0"/>
                    </a:cubicBezTo>
                    <a:cubicBezTo>
                      <a:pt x="13" y="0"/>
                      <a:pt x="13" y="0"/>
                      <a:pt x="13" y="0"/>
                    </a:cubicBezTo>
                    <a:cubicBezTo>
                      <a:pt x="157" y="0"/>
                      <a:pt x="157" y="0"/>
                      <a:pt x="157" y="0"/>
                    </a:cubicBezTo>
                    <a:cubicBezTo>
                      <a:pt x="164" y="0"/>
                      <a:pt x="170" y="6"/>
                      <a:pt x="170" y="13"/>
                    </a:cubicBezTo>
                    <a:cubicBezTo>
                      <a:pt x="170" y="13"/>
                      <a:pt x="170" y="13"/>
                      <a:pt x="170" y="13"/>
                    </a:cubicBezTo>
                    <a:cubicBezTo>
                      <a:pt x="170" y="113"/>
                      <a:pt x="170" y="113"/>
                      <a:pt x="170" y="113"/>
                    </a:cubicBezTo>
                    <a:cubicBezTo>
                      <a:pt x="170" y="120"/>
                      <a:pt x="164" y="126"/>
                      <a:pt x="157" y="126"/>
                    </a:cubicBezTo>
                    <a:cubicBezTo>
                      <a:pt x="157" y="126"/>
                      <a:pt x="157" y="126"/>
                      <a:pt x="157" y="126"/>
                    </a:cubicBezTo>
                    <a:cubicBezTo>
                      <a:pt x="13" y="126"/>
                      <a:pt x="13" y="126"/>
                      <a:pt x="13" y="126"/>
                    </a:cubicBezTo>
                    <a:close/>
                  </a:path>
                </a:pathLst>
              </a:custGeom>
              <a:noFill/>
              <a:ln w="12700" cap="rnd">
                <a:solidFill>
                  <a:srgbClr val="4BACC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latin typeface="Verdana"/>
                  <a:ea typeface="+mn-ea"/>
                  <a:cs typeface="+mn-cs"/>
                </a:endParaRPr>
              </a:p>
            </p:txBody>
          </p:sp>
          <p:sp>
            <p:nvSpPr>
              <p:cNvPr id="249" name="Freeform 224">
                <a:extLst>
                  <a:ext uri="{FF2B5EF4-FFF2-40B4-BE49-F238E27FC236}">
                    <a16:creationId xmlns:a16="http://schemas.microsoft.com/office/drawing/2014/main" id="{BDA7522E-3D28-4036-A53F-1D3666A09FDB}"/>
                  </a:ext>
                </a:extLst>
              </p:cNvPr>
              <p:cNvSpPr>
                <a:spLocks/>
              </p:cNvSpPr>
              <p:nvPr/>
            </p:nvSpPr>
            <p:spPr bwMode="auto">
              <a:xfrm>
                <a:off x="3201988" y="1020763"/>
                <a:ext cx="196850" cy="46038"/>
              </a:xfrm>
              <a:custGeom>
                <a:avLst/>
                <a:gdLst/>
                <a:ahLst/>
                <a:cxnLst>
                  <a:cxn ang="0">
                    <a:pos x="4" y="24"/>
                  </a:cxn>
                  <a:cxn ang="0">
                    <a:pos x="2" y="22"/>
                  </a:cxn>
                  <a:cxn ang="0">
                    <a:pos x="2" y="22"/>
                  </a:cxn>
                  <a:cxn ang="0">
                    <a:pos x="0" y="19"/>
                  </a:cxn>
                  <a:cxn ang="0">
                    <a:pos x="0" y="19"/>
                  </a:cxn>
                  <a:cxn ang="0">
                    <a:pos x="0" y="4"/>
                  </a:cxn>
                  <a:cxn ang="0">
                    <a:pos x="2" y="2"/>
                  </a:cxn>
                  <a:cxn ang="0">
                    <a:pos x="2" y="2"/>
                  </a:cxn>
                  <a:cxn ang="0">
                    <a:pos x="4" y="0"/>
                  </a:cxn>
                  <a:cxn ang="0">
                    <a:pos x="4" y="0"/>
                  </a:cxn>
                  <a:cxn ang="0">
                    <a:pos x="98" y="0"/>
                  </a:cxn>
                  <a:cxn ang="0">
                    <a:pos x="101" y="2"/>
                  </a:cxn>
                  <a:cxn ang="0">
                    <a:pos x="101" y="2"/>
                  </a:cxn>
                  <a:cxn ang="0">
                    <a:pos x="102" y="4"/>
                  </a:cxn>
                  <a:cxn ang="0">
                    <a:pos x="102" y="4"/>
                  </a:cxn>
                  <a:cxn ang="0">
                    <a:pos x="102" y="19"/>
                  </a:cxn>
                  <a:cxn ang="0">
                    <a:pos x="101" y="22"/>
                  </a:cxn>
                  <a:cxn ang="0">
                    <a:pos x="101" y="22"/>
                  </a:cxn>
                  <a:cxn ang="0">
                    <a:pos x="98" y="24"/>
                  </a:cxn>
                  <a:cxn ang="0">
                    <a:pos x="98" y="24"/>
                  </a:cxn>
                  <a:cxn ang="0">
                    <a:pos x="4" y="24"/>
                  </a:cxn>
                </a:cxnLst>
                <a:rect l="0" t="0" r="r" b="b"/>
                <a:pathLst>
                  <a:path w="102" h="24">
                    <a:moveTo>
                      <a:pt x="4" y="24"/>
                    </a:moveTo>
                    <a:cubicBezTo>
                      <a:pt x="3" y="24"/>
                      <a:pt x="2" y="23"/>
                      <a:pt x="2" y="22"/>
                    </a:cubicBezTo>
                    <a:cubicBezTo>
                      <a:pt x="2" y="22"/>
                      <a:pt x="2" y="22"/>
                      <a:pt x="2" y="22"/>
                    </a:cubicBezTo>
                    <a:cubicBezTo>
                      <a:pt x="1" y="22"/>
                      <a:pt x="0" y="20"/>
                      <a:pt x="0" y="19"/>
                    </a:cubicBezTo>
                    <a:cubicBezTo>
                      <a:pt x="0" y="19"/>
                      <a:pt x="0" y="19"/>
                      <a:pt x="0" y="19"/>
                    </a:cubicBezTo>
                    <a:cubicBezTo>
                      <a:pt x="0" y="4"/>
                      <a:pt x="0" y="4"/>
                      <a:pt x="0" y="4"/>
                    </a:cubicBezTo>
                    <a:cubicBezTo>
                      <a:pt x="0" y="3"/>
                      <a:pt x="1" y="2"/>
                      <a:pt x="2" y="2"/>
                    </a:cubicBezTo>
                    <a:cubicBezTo>
                      <a:pt x="2" y="2"/>
                      <a:pt x="2" y="2"/>
                      <a:pt x="2" y="2"/>
                    </a:cubicBezTo>
                    <a:cubicBezTo>
                      <a:pt x="2" y="1"/>
                      <a:pt x="3" y="0"/>
                      <a:pt x="4" y="0"/>
                    </a:cubicBezTo>
                    <a:cubicBezTo>
                      <a:pt x="4" y="0"/>
                      <a:pt x="4" y="0"/>
                      <a:pt x="4" y="0"/>
                    </a:cubicBezTo>
                    <a:cubicBezTo>
                      <a:pt x="98" y="0"/>
                      <a:pt x="98" y="0"/>
                      <a:pt x="98" y="0"/>
                    </a:cubicBezTo>
                    <a:cubicBezTo>
                      <a:pt x="99" y="0"/>
                      <a:pt x="100" y="1"/>
                      <a:pt x="101" y="2"/>
                    </a:cubicBezTo>
                    <a:cubicBezTo>
                      <a:pt x="101" y="2"/>
                      <a:pt x="101" y="2"/>
                      <a:pt x="101" y="2"/>
                    </a:cubicBezTo>
                    <a:cubicBezTo>
                      <a:pt x="102" y="2"/>
                      <a:pt x="102" y="3"/>
                      <a:pt x="102" y="4"/>
                    </a:cubicBezTo>
                    <a:cubicBezTo>
                      <a:pt x="102" y="4"/>
                      <a:pt x="102" y="4"/>
                      <a:pt x="102" y="4"/>
                    </a:cubicBezTo>
                    <a:cubicBezTo>
                      <a:pt x="102" y="19"/>
                      <a:pt x="102" y="19"/>
                      <a:pt x="102" y="19"/>
                    </a:cubicBezTo>
                    <a:cubicBezTo>
                      <a:pt x="102" y="20"/>
                      <a:pt x="102" y="21"/>
                      <a:pt x="101" y="22"/>
                    </a:cubicBezTo>
                    <a:cubicBezTo>
                      <a:pt x="101" y="22"/>
                      <a:pt x="101" y="22"/>
                      <a:pt x="101" y="22"/>
                    </a:cubicBezTo>
                    <a:cubicBezTo>
                      <a:pt x="100" y="23"/>
                      <a:pt x="99" y="24"/>
                      <a:pt x="98" y="24"/>
                    </a:cubicBezTo>
                    <a:cubicBezTo>
                      <a:pt x="98" y="24"/>
                      <a:pt x="98" y="24"/>
                      <a:pt x="98" y="24"/>
                    </a:cubicBezTo>
                    <a:cubicBezTo>
                      <a:pt x="4" y="24"/>
                      <a:pt x="4" y="24"/>
                      <a:pt x="4" y="24"/>
                    </a:cubicBezTo>
                    <a:close/>
                  </a:path>
                </a:pathLst>
              </a:custGeom>
              <a:noFill/>
              <a:ln w="12700" cap="rnd">
                <a:solidFill>
                  <a:srgbClr val="4BACC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latin typeface="Verdana"/>
                  <a:ea typeface="+mn-ea"/>
                  <a:cs typeface="+mn-cs"/>
                </a:endParaRPr>
              </a:p>
            </p:txBody>
          </p:sp>
          <p:sp>
            <p:nvSpPr>
              <p:cNvPr id="250" name="Freeform 225">
                <a:extLst>
                  <a:ext uri="{FF2B5EF4-FFF2-40B4-BE49-F238E27FC236}">
                    <a16:creationId xmlns:a16="http://schemas.microsoft.com/office/drawing/2014/main" id="{C3B79987-B419-4729-825F-B51CCF3F476C}"/>
                  </a:ext>
                </a:extLst>
              </p:cNvPr>
              <p:cNvSpPr>
                <a:spLocks noEditPoints="1"/>
              </p:cNvSpPr>
              <p:nvPr/>
            </p:nvSpPr>
            <p:spPr bwMode="auto">
              <a:xfrm>
                <a:off x="3255963" y="979488"/>
                <a:ext cx="88900" cy="47625"/>
              </a:xfrm>
              <a:custGeom>
                <a:avLst/>
                <a:gdLst/>
                <a:ahLst/>
                <a:cxnLst>
                  <a:cxn ang="0">
                    <a:pos x="46" y="25"/>
                  </a:cxn>
                  <a:cxn ang="0">
                    <a:pos x="46" y="25"/>
                  </a:cxn>
                  <a:cxn ang="0">
                    <a:pos x="0" y="21"/>
                  </a:cxn>
                  <a:cxn ang="0">
                    <a:pos x="5" y="3"/>
                  </a:cxn>
                  <a:cxn ang="0">
                    <a:pos x="9" y="0"/>
                  </a:cxn>
                  <a:cxn ang="0">
                    <a:pos x="9" y="0"/>
                  </a:cxn>
                  <a:cxn ang="0">
                    <a:pos x="37" y="0"/>
                  </a:cxn>
                  <a:cxn ang="0">
                    <a:pos x="41" y="3"/>
                  </a:cxn>
                  <a:cxn ang="0">
                    <a:pos x="41" y="3"/>
                  </a:cxn>
                  <a:cxn ang="0">
                    <a:pos x="46" y="21"/>
                  </a:cxn>
                </a:cxnLst>
                <a:rect l="0" t="0" r="r" b="b"/>
                <a:pathLst>
                  <a:path w="46" h="25">
                    <a:moveTo>
                      <a:pt x="46" y="25"/>
                    </a:moveTo>
                    <a:cubicBezTo>
                      <a:pt x="46" y="25"/>
                      <a:pt x="46" y="25"/>
                      <a:pt x="46" y="25"/>
                    </a:cubicBezTo>
                    <a:moveTo>
                      <a:pt x="0" y="21"/>
                    </a:moveTo>
                    <a:cubicBezTo>
                      <a:pt x="5" y="3"/>
                      <a:pt x="5" y="3"/>
                      <a:pt x="5" y="3"/>
                    </a:cubicBezTo>
                    <a:cubicBezTo>
                      <a:pt x="6" y="1"/>
                      <a:pt x="7" y="0"/>
                      <a:pt x="9" y="0"/>
                    </a:cubicBezTo>
                    <a:cubicBezTo>
                      <a:pt x="9" y="0"/>
                      <a:pt x="9" y="0"/>
                      <a:pt x="9" y="0"/>
                    </a:cubicBezTo>
                    <a:cubicBezTo>
                      <a:pt x="37" y="0"/>
                      <a:pt x="37" y="0"/>
                      <a:pt x="37" y="0"/>
                    </a:cubicBezTo>
                    <a:cubicBezTo>
                      <a:pt x="39" y="0"/>
                      <a:pt x="41" y="1"/>
                      <a:pt x="41" y="3"/>
                    </a:cubicBezTo>
                    <a:cubicBezTo>
                      <a:pt x="41" y="3"/>
                      <a:pt x="41" y="3"/>
                      <a:pt x="41" y="3"/>
                    </a:cubicBezTo>
                    <a:cubicBezTo>
                      <a:pt x="46" y="21"/>
                      <a:pt x="46" y="21"/>
                      <a:pt x="46" y="21"/>
                    </a:cubicBezTo>
                  </a:path>
                </a:pathLst>
              </a:custGeom>
              <a:noFill/>
              <a:ln w="12700" cap="rnd">
                <a:solidFill>
                  <a:srgbClr val="4BACC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latin typeface="Verdana"/>
                  <a:ea typeface="+mn-ea"/>
                  <a:cs typeface="+mn-cs"/>
                </a:endParaRPr>
              </a:p>
            </p:txBody>
          </p:sp>
        </p:grpSp>
        <p:grpSp>
          <p:nvGrpSpPr>
            <p:cNvPr id="230" name="Groupe 536">
              <a:extLst>
                <a:ext uri="{FF2B5EF4-FFF2-40B4-BE49-F238E27FC236}">
                  <a16:creationId xmlns:a16="http://schemas.microsoft.com/office/drawing/2014/main" id="{E0151457-C5C8-48FC-90B6-E9859C628698}"/>
                </a:ext>
              </a:extLst>
            </p:cNvPr>
            <p:cNvGrpSpPr/>
            <p:nvPr/>
          </p:nvGrpSpPr>
          <p:grpSpPr>
            <a:xfrm>
              <a:off x="11353383" y="2006719"/>
              <a:ext cx="318467" cy="186207"/>
              <a:chOff x="3135313" y="752475"/>
              <a:chExt cx="330200" cy="314326"/>
            </a:xfrm>
          </p:grpSpPr>
          <p:sp>
            <p:nvSpPr>
              <p:cNvPr id="245" name="Freeform 223">
                <a:extLst>
                  <a:ext uri="{FF2B5EF4-FFF2-40B4-BE49-F238E27FC236}">
                    <a16:creationId xmlns:a16="http://schemas.microsoft.com/office/drawing/2014/main" id="{B1142FDF-7725-44BB-AC8F-0733442B1048}"/>
                  </a:ext>
                </a:extLst>
              </p:cNvPr>
              <p:cNvSpPr>
                <a:spLocks/>
              </p:cNvSpPr>
              <p:nvPr/>
            </p:nvSpPr>
            <p:spPr bwMode="auto">
              <a:xfrm>
                <a:off x="3135313" y="752475"/>
                <a:ext cx="330200" cy="244475"/>
              </a:xfrm>
              <a:custGeom>
                <a:avLst/>
                <a:gdLst/>
                <a:ahLst/>
                <a:cxnLst>
                  <a:cxn ang="0">
                    <a:pos x="13" y="126"/>
                  </a:cxn>
                  <a:cxn ang="0">
                    <a:pos x="0" y="113"/>
                  </a:cxn>
                  <a:cxn ang="0">
                    <a:pos x="0" y="113"/>
                  </a:cxn>
                  <a:cxn ang="0">
                    <a:pos x="0" y="13"/>
                  </a:cxn>
                  <a:cxn ang="0">
                    <a:pos x="13" y="0"/>
                  </a:cxn>
                  <a:cxn ang="0">
                    <a:pos x="13" y="0"/>
                  </a:cxn>
                  <a:cxn ang="0">
                    <a:pos x="157" y="0"/>
                  </a:cxn>
                  <a:cxn ang="0">
                    <a:pos x="170" y="13"/>
                  </a:cxn>
                  <a:cxn ang="0">
                    <a:pos x="170" y="13"/>
                  </a:cxn>
                  <a:cxn ang="0">
                    <a:pos x="170" y="113"/>
                  </a:cxn>
                  <a:cxn ang="0">
                    <a:pos x="157" y="126"/>
                  </a:cxn>
                  <a:cxn ang="0">
                    <a:pos x="157" y="126"/>
                  </a:cxn>
                  <a:cxn ang="0">
                    <a:pos x="13" y="126"/>
                  </a:cxn>
                </a:cxnLst>
                <a:rect l="0" t="0" r="r" b="b"/>
                <a:pathLst>
                  <a:path w="170" h="126">
                    <a:moveTo>
                      <a:pt x="13" y="126"/>
                    </a:moveTo>
                    <a:cubicBezTo>
                      <a:pt x="6" y="126"/>
                      <a:pt x="0" y="120"/>
                      <a:pt x="0" y="113"/>
                    </a:cubicBezTo>
                    <a:cubicBezTo>
                      <a:pt x="0" y="113"/>
                      <a:pt x="0" y="113"/>
                      <a:pt x="0" y="113"/>
                    </a:cubicBezTo>
                    <a:cubicBezTo>
                      <a:pt x="0" y="13"/>
                      <a:pt x="0" y="13"/>
                      <a:pt x="0" y="13"/>
                    </a:cubicBezTo>
                    <a:cubicBezTo>
                      <a:pt x="0" y="6"/>
                      <a:pt x="6" y="0"/>
                      <a:pt x="13" y="0"/>
                    </a:cubicBezTo>
                    <a:cubicBezTo>
                      <a:pt x="13" y="0"/>
                      <a:pt x="13" y="0"/>
                      <a:pt x="13" y="0"/>
                    </a:cubicBezTo>
                    <a:cubicBezTo>
                      <a:pt x="157" y="0"/>
                      <a:pt x="157" y="0"/>
                      <a:pt x="157" y="0"/>
                    </a:cubicBezTo>
                    <a:cubicBezTo>
                      <a:pt x="164" y="0"/>
                      <a:pt x="170" y="6"/>
                      <a:pt x="170" y="13"/>
                    </a:cubicBezTo>
                    <a:cubicBezTo>
                      <a:pt x="170" y="13"/>
                      <a:pt x="170" y="13"/>
                      <a:pt x="170" y="13"/>
                    </a:cubicBezTo>
                    <a:cubicBezTo>
                      <a:pt x="170" y="113"/>
                      <a:pt x="170" y="113"/>
                      <a:pt x="170" y="113"/>
                    </a:cubicBezTo>
                    <a:cubicBezTo>
                      <a:pt x="170" y="120"/>
                      <a:pt x="164" y="126"/>
                      <a:pt x="157" y="126"/>
                    </a:cubicBezTo>
                    <a:cubicBezTo>
                      <a:pt x="157" y="126"/>
                      <a:pt x="157" y="126"/>
                      <a:pt x="157" y="126"/>
                    </a:cubicBezTo>
                    <a:cubicBezTo>
                      <a:pt x="13" y="126"/>
                      <a:pt x="13" y="126"/>
                      <a:pt x="13" y="126"/>
                    </a:cubicBezTo>
                    <a:close/>
                  </a:path>
                </a:pathLst>
              </a:custGeom>
              <a:noFill/>
              <a:ln w="12700" cap="rnd">
                <a:solidFill>
                  <a:srgbClr val="4BACC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latin typeface="Verdana"/>
                  <a:ea typeface="+mn-ea"/>
                  <a:cs typeface="+mn-cs"/>
                </a:endParaRPr>
              </a:p>
            </p:txBody>
          </p:sp>
          <p:sp>
            <p:nvSpPr>
              <p:cNvPr id="246" name="Freeform 224">
                <a:extLst>
                  <a:ext uri="{FF2B5EF4-FFF2-40B4-BE49-F238E27FC236}">
                    <a16:creationId xmlns:a16="http://schemas.microsoft.com/office/drawing/2014/main" id="{3952F987-F4DF-40B0-9340-DB80487F4942}"/>
                  </a:ext>
                </a:extLst>
              </p:cNvPr>
              <p:cNvSpPr>
                <a:spLocks/>
              </p:cNvSpPr>
              <p:nvPr/>
            </p:nvSpPr>
            <p:spPr bwMode="auto">
              <a:xfrm>
                <a:off x="3201988" y="1020763"/>
                <a:ext cx="196850" cy="46038"/>
              </a:xfrm>
              <a:custGeom>
                <a:avLst/>
                <a:gdLst/>
                <a:ahLst/>
                <a:cxnLst>
                  <a:cxn ang="0">
                    <a:pos x="4" y="24"/>
                  </a:cxn>
                  <a:cxn ang="0">
                    <a:pos x="2" y="22"/>
                  </a:cxn>
                  <a:cxn ang="0">
                    <a:pos x="2" y="22"/>
                  </a:cxn>
                  <a:cxn ang="0">
                    <a:pos x="0" y="19"/>
                  </a:cxn>
                  <a:cxn ang="0">
                    <a:pos x="0" y="19"/>
                  </a:cxn>
                  <a:cxn ang="0">
                    <a:pos x="0" y="4"/>
                  </a:cxn>
                  <a:cxn ang="0">
                    <a:pos x="2" y="2"/>
                  </a:cxn>
                  <a:cxn ang="0">
                    <a:pos x="2" y="2"/>
                  </a:cxn>
                  <a:cxn ang="0">
                    <a:pos x="4" y="0"/>
                  </a:cxn>
                  <a:cxn ang="0">
                    <a:pos x="4" y="0"/>
                  </a:cxn>
                  <a:cxn ang="0">
                    <a:pos x="98" y="0"/>
                  </a:cxn>
                  <a:cxn ang="0">
                    <a:pos x="101" y="2"/>
                  </a:cxn>
                  <a:cxn ang="0">
                    <a:pos x="101" y="2"/>
                  </a:cxn>
                  <a:cxn ang="0">
                    <a:pos x="102" y="4"/>
                  </a:cxn>
                  <a:cxn ang="0">
                    <a:pos x="102" y="4"/>
                  </a:cxn>
                  <a:cxn ang="0">
                    <a:pos x="102" y="19"/>
                  </a:cxn>
                  <a:cxn ang="0">
                    <a:pos x="101" y="22"/>
                  </a:cxn>
                  <a:cxn ang="0">
                    <a:pos x="101" y="22"/>
                  </a:cxn>
                  <a:cxn ang="0">
                    <a:pos x="98" y="24"/>
                  </a:cxn>
                  <a:cxn ang="0">
                    <a:pos x="98" y="24"/>
                  </a:cxn>
                  <a:cxn ang="0">
                    <a:pos x="4" y="24"/>
                  </a:cxn>
                </a:cxnLst>
                <a:rect l="0" t="0" r="r" b="b"/>
                <a:pathLst>
                  <a:path w="102" h="24">
                    <a:moveTo>
                      <a:pt x="4" y="24"/>
                    </a:moveTo>
                    <a:cubicBezTo>
                      <a:pt x="3" y="24"/>
                      <a:pt x="2" y="23"/>
                      <a:pt x="2" y="22"/>
                    </a:cubicBezTo>
                    <a:cubicBezTo>
                      <a:pt x="2" y="22"/>
                      <a:pt x="2" y="22"/>
                      <a:pt x="2" y="22"/>
                    </a:cubicBezTo>
                    <a:cubicBezTo>
                      <a:pt x="1" y="22"/>
                      <a:pt x="0" y="20"/>
                      <a:pt x="0" y="19"/>
                    </a:cubicBezTo>
                    <a:cubicBezTo>
                      <a:pt x="0" y="19"/>
                      <a:pt x="0" y="19"/>
                      <a:pt x="0" y="19"/>
                    </a:cubicBezTo>
                    <a:cubicBezTo>
                      <a:pt x="0" y="4"/>
                      <a:pt x="0" y="4"/>
                      <a:pt x="0" y="4"/>
                    </a:cubicBezTo>
                    <a:cubicBezTo>
                      <a:pt x="0" y="3"/>
                      <a:pt x="1" y="2"/>
                      <a:pt x="2" y="2"/>
                    </a:cubicBezTo>
                    <a:cubicBezTo>
                      <a:pt x="2" y="2"/>
                      <a:pt x="2" y="2"/>
                      <a:pt x="2" y="2"/>
                    </a:cubicBezTo>
                    <a:cubicBezTo>
                      <a:pt x="2" y="1"/>
                      <a:pt x="3" y="0"/>
                      <a:pt x="4" y="0"/>
                    </a:cubicBezTo>
                    <a:cubicBezTo>
                      <a:pt x="4" y="0"/>
                      <a:pt x="4" y="0"/>
                      <a:pt x="4" y="0"/>
                    </a:cubicBezTo>
                    <a:cubicBezTo>
                      <a:pt x="98" y="0"/>
                      <a:pt x="98" y="0"/>
                      <a:pt x="98" y="0"/>
                    </a:cubicBezTo>
                    <a:cubicBezTo>
                      <a:pt x="99" y="0"/>
                      <a:pt x="100" y="1"/>
                      <a:pt x="101" y="2"/>
                    </a:cubicBezTo>
                    <a:cubicBezTo>
                      <a:pt x="101" y="2"/>
                      <a:pt x="101" y="2"/>
                      <a:pt x="101" y="2"/>
                    </a:cubicBezTo>
                    <a:cubicBezTo>
                      <a:pt x="102" y="2"/>
                      <a:pt x="102" y="3"/>
                      <a:pt x="102" y="4"/>
                    </a:cubicBezTo>
                    <a:cubicBezTo>
                      <a:pt x="102" y="4"/>
                      <a:pt x="102" y="4"/>
                      <a:pt x="102" y="4"/>
                    </a:cubicBezTo>
                    <a:cubicBezTo>
                      <a:pt x="102" y="19"/>
                      <a:pt x="102" y="19"/>
                      <a:pt x="102" y="19"/>
                    </a:cubicBezTo>
                    <a:cubicBezTo>
                      <a:pt x="102" y="20"/>
                      <a:pt x="102" y="21"/>
                      <a:pt x="101" y="22"/>
                    </a:cubicBezTo>
                    <a:cubicBezTo>
                      <a:pt x="101" y="22"/>
                      <a:pt x="101" y="22"/>
                      <a:pt x="101" y="22"/>
                    </a:cubicBezTo>
                    <a:cubicBezTo>
                      <a:pt x="100" y="23"/>
                      <a:pt x="99" y="24"/>
                      <a:pt x="98" y="24"/>
                    </a:cubicBezTo>
                    <a:cubicBezTo>
                      <a:pt x="98" y="24"/>
                      <a:pt x="98" y="24"/>
                      <a:pt x="98" y="24"/>
                    </a:cubicBezTo>
                    <a:cubicBezTo>
                      <a:pt x="4" y="24"/>
                      <a:pt x="4" y="24"/>
                      <a:pt x="4" y="24"/>
                    </a:cubicBezTo>
                    <a:close/>
                  </a:path>
                </a:pathLst>
              </a:custGeom>
              <a:noFill/>
              <a:ln w="12700" cap="rnd">
                <a:solidFill>
                  <a:srgbClr val="4BACC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latin typeface="Verdana"/>
                  <a:ea typeface="+mn-ea"/>
                  <a:cs typeface="+mn-cs"/>
                </a:endParaRPr>
              </a:p>
            </p:txBody>
          </p:sp>
          <p:sp>
            <p:nvSpPr>
              <p:cNvPr id="247" name="Freeform 225">
                <a:extLst>
                  <a:ext uri="{FF2B5EF4-FFF2-40B4-BE49-F238E27FC236}">
                    <a16:creationId xmlns:a16="http://schemas.microsoft.com/office/drawing/2014/main" id="{690931E9-AD5B-4C00-9720-F2CF46595043}"/>
                  </a:ext>
                </a:extLst>
              </p:cNvPr>
              <p:cNvSpPr>
                <a:spLocks noEditPoints="1"/>
              </p:cNvSpPr>
              <p:nvPr/>
            </p:nvSpPr>
            <p:spPr bwMode="auto">
              <a:xfrm>
                <a:off x="3255963" y="979488"/>
                <a:ext cx="88900" cy="47625"/>
              </a:xfrm>
              <a:custGeom>
                <a:avLst/>
                <a:gdLst/>
                <a:ahLst/>
                <a:cxnLst>
                  <a:cxn ang="0">
                    <a:pos x="46" y="25"/>
                  </a:cxn>
                  <a:cxn ang="0">
                    <a:pos x="46" y="25"/>
                  </a:cxn>
                  <a:cxn ang="0">
                    <a:pos x="0" y="21"/>
                  </a:cxn>
                  <a:cxn ang="0">
                    <a:pos x="5" y="3"/>
                  </a:cxn>
                  <a:cxn ang="0">
                    <a:pos x="9" y="0"/>
                  </a:cxn>
                  <a:cxn ang="0">
                    <a:pos x="9" y="0"/>
                  </a:cxn>
                  <a:cxn ang="0">
                    <a:pos x="37" y="0"/>
                  </a:cxn>
                  <a:cxn ang="0">
                    <a:pos x="41" y="3"/>
                  </a:cxn>
                  <a:cxn ang="0">
                    <a:pos x="41" y="3"/>
                  </a:cxn>
                  <a:cxn ang="0">
                    <a:pos x="46" y="21"/>
                  </a:cxn>
                </a:cxnLst>
                <a:rect l="0" t="0" r="r" b="b"/>
                <a:pathLst>
                  <a:path w="46" h="25">
                    <a:moveTo>
                      <a:pt x="46" y="25"/>
                    </a:moveTo>
                    <a:cubicBezTo>
                      <a:pt x="46" y="25"/>
                      <a:pt x="46" y="25"/>
                      <a:pt x="46" y="25"/>
                    </a:cubicBezTo>
                    <a:moveTo>
                      <a:pt x="0" y="21"/>
                    </a:moveTo>
                    <a:cubicBezTo>
                      <a:pt x="5" y="3"/>
                      <a:pt x="5" y="3"/>
                      <a:pt x="5" y="3"/>
                    </a:cubicBezTo>
                    <a:cubicBezTo>
                      <a:pt x="6" y="1"/>
                      <a:pt x="7" y="0"/>
                      <a:pt x="9" y="0"/>
                    </a:cubicBezTo>
                    <a:cubicBezTo>
                      <a:pt x="9" y="0"/>
                      <a:pt x="9" y="0"/>
                      <a:pt x="9" y="0"/>
                    </a:cubicBezTo>
                    <a:cubicBezTo>
                      <a:pt x="37" y="0"/>
                      <a:pt x="37" y="0"/>
                      <a:pt x="37" y="0"/>
                    </a:cubicBezTo>
                    <a:cubicBezTo>
                      <a:pt x="39" y="0"/>
                      <a:pt x="41" y="1"/>
                      <a:pt x="41" y="3"/>
                    </a:cubicBezTo>
                    <a:cubicBezTo>
                      <a:pt x="41" y="3"/>
                      <a:pt x="41" y="3"/>
                      <a:pt x="41" y="3"/>
                    </a:cubicBezTo>
                    <a:cubicBezTo>
                      <a:pt x="46" y="21"/>
                      <a:pt x="46" y="21"/>
                      <a:pt x="46" y="21"/>
                    </a:cubicBezTo>
                  </a:path>
                </a:pathLst>
              </a:custGeom>
              <a:noFill/>
              <a:ln w="12700" cap="rnd">
                <a:solidFill>
                  <a:srgbClr val="4BACC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latin typeface="Verdana"/>
                  <a:ea typeface="+mn-ea"/>
                  <a:cs typeface="+mn-cs"/>
                </a:endParaRPr>
              </a:p>
            </p:txBody>
          </p:sp>
        </p:grpSp>
        <p:grpSp>
          <p:nvGrpSpPr>
            <p:cNvPr id="231" name="Groupe 536">
              <a:extLst>
                <a:ext uri="{FF2B5EF4-FFF2-40B4-BE49-F238E27FC236}">
                  <a16:creationId xmlns:a16="http://schemas.microsoft.com/office/drawing/2014/main" id="{2C284011-9EFB-41F8-89D0-8A76FFA7E5E5}"/>
                </a:ext>
              </a:extLst>
            </p:cNvPr>
            <p:cNvGrpSpPr/>
            <p:nvPr/>
          </p:nvGrpSpPr>
          <p:grpSpPr>
            <a:xfrm>
              <a:off x="9777527" y="1914477"/>
              <a:ext cx="318467" cy="186207"/>
              <a:chOff x="3135313" y="752475"/>
              <a:chExt cx="330200" cy="314326"/>
            </a:xfrm>
          </p:grpSpPr>
          <p:sp>
            <p:nvSpPr>
              <p:cNvPr id="242" name="Freeform 223">
                <a:extLst>
                  <a:ext uri="{FF2B5EF4-FFF2-40B4-BE49-F238E27FC236}">
                    <a16:creationId xmlns:a16="http://schemas.microsoft.com/office/drawing/2014/main" id="{EFBC90EA-A4A6-45B0-83B4-7CCF1F8D353A}"/>
                  </a:ext>
                </a:extLst>
              </p:cNvPr>
              <p:cNvSpPr>
                <a:spLocks/>
              </p:cNvSpPr>
              <p:nvPr/>
            </p:nvSpPr>
            <p:spPr bwMode="auto">
              <a:xfrm>
                <a:off x="3135313" y="752475"/>
                <a:ext cx="330200" cy="244475"/>
              </a:xfrm>
              <a:custGeom>
                <a:avLst/>
                <a:gdLst/>
                <a:ahLst/>
                <a:cxnLst>
                  <a:cxn ang="0">
                    <a:pos x="13" y="126"/>
                  </a:cxn>
                  <a:cxn ang="0">
                    <a:pos x="0" y="113"/>
                  </a:cxn>
                  <a:cxn ang="0">
                    <a:pos x="0" y="113"/>
                  </a:cxn>
                  <a:cxn ang="0">
                    <a:pos x="0" y="13"/>
                  </a:cxn>
                  <a:cxn ang="0">
                    <a:pos x="13" y="0"/>
                  </a:cxn>
                  <a:cxn ang="0">
                    <a:pos x="13" y="0"/>
                  </a:cxn>
                  <a:cxn ang="0">
                    <a:pos x="157" y="0"/>
                  </a:cxn>
                  <a:cxn ang="0">
                    <a:pos x="170" y="13"/>
                  </a:cxn>
                  <a:cxn ang="0">
                    <a:pos x="170" y="13"/>
                  </a:cxn>
                  <a:cxn ang="0">
                    <a:pos x="170" y="113"/>
                  </a:cxn>
                  <a:cxn ang="0">
                    <a:pos x="157" y="126"/>
                  </a:cxn>
                  <a:cxn ang="0">
                    <a:pos x="157" y="126"/>
                  </a:cxn>
                  <a:cxn ang="0">
                    <a:pos x="13" y="126"/>
                  </a:cxn>
                </a:cxnLst>
                <a:rect l="0" t="0" r="r" b="b"/>
                <a:pathLst>
                  <a:path w="170" h="126">
                    <a:moveTo>
                      <a:pt x="13" y="126"/>
                    </a:moveTo>
                    <a:cubicBezTo>
                      <a:pt x="6" y="126"/>
                      <a:pt x="0" y="120"/>
                      <a:pt x="0" y="113"/>
                    </a:cubicBezTo>
                    <a:cubicBezTo>
                      <a:pt x="0" y="113"/>
                      <a:pt x="0" y="113"/>
                      <a:pt x="0" y="113"/>
                    </a:cubicBezTo>
                    <a:cubicBezTo>
                      <a:pt x="0" y="13"/>
                      <a:pt x="0" y="13"/>
                      <a:pt x="0" y="13"/>
                    </a:cubicBezTo>
                    <a:cubicBezTo>
                      <a:pt x="0" y="6"/>
                      <a:pt x="6" y="0"/>
                      <a:pt x="13" y="0"/>
                    </a:cubicBezTo>
                    <a:cubicBezTo>
                      <a:pt x="13" y="0"/>
                      <a:pt x="13" y="0"/>
                      <a:pt x="13" y="0"/>
                    </a:cubicBezTo>
                    <a:cubicBezTo>
                      <a:pt x="157" y="0"/>
                      <a:pt x="157" y="0"/>
                      <a:pt x="157" y="0"/>
                    </a:cubicBezTo>
                    <a:cubicBezTo>
                      <a:pt x="164" y="0"/>
                      <a:pt x="170" y="6"/>
                      <a:pt x="170" y="13"/>
                    </a:cubicBezTo>
                    <a:cubicBezTo>
                      <a:pt x="170" y="13"/>
                      <a:pt x="170" y="13"/>
                      <a:pt x="170" y="13"/>
                    </a:cubicBezTo>
                    <a:cubicBezTo>
                      <a:pt x="170" y="113"/>
                      <a:pt x="170" y="113"/>
                      <a:pt x="170" y="113"/>
                    </a:cubicBezTo>
                    <a:cubicBezTo>
                      <a:pt x="170" y="120"/>
                      <a:pt x="164" y="126"/>
                      <a:pt x="157" y="126"/>
                    </a:cubicBezTo>
                    <a:cubicBezTo>
                      <a:pt x="157" y="126"/>
                      <a:pt x="157" y="126"/>
                      <a:pt x="157" y="126"/>
                    </a:cubicBezTo>
                    <a:cubicBezTo>
                      <a:pt x="13" y="126"/>
                      <a:pt x="13" y="126"/>
                      <a:pt x="13" y="126"/>
                    </a:cubicBezTo>
                    <a:close/>
                  </a:path>
                </a:pathLst>
              </a:custGeom>
              <a:noFill/>
              <a:ln w="12700" cap="rnd">
                <a:solidFill>
                  <a:srgbClr val="4BACC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latin typeface="Verdana"/>
                  <a:ea typeface="+mn-ea"/>
                  <a:cs typeface="+mn-cs"/>
                </a:endParaRPr>
              </a:p>
            </p:txBody>
          </p:sp>
          <p:sp>
            <p:nvSpPr>
              <p:cNvPr id="243" name="Freeform 224">
                <a:extLst>
                  <a:ext uri="{FF2B5EF4-FFF2-40B4-BE49-F238E27FC236}">
                    <a16:creationId xmlns:a16="http://schemas.microsoft.com/office/drawing/2014/main" id="{62F950A7-CDB9-42A1-9030-CDF1EC5197A4}"/>
                  </a:ext>
                </a:extLst>
              </p:cNvPr>
              <p:cNvSpPr>
                <a:spLocks/>
              </p:cNvSpPr>
              <p:nvPr/>
            </p:nvSpPr>
            <p:spPr bwMode="auto">
              <a:xfrm>
                <a:off x="3201988" y="1020763"/>
                <a:ext cx="196850" cy="46038"/>
              </a:xfrm>
              <a:custGeom>
                <a:avLst/>
                <a:gdLst/>
                <a:ahLst/>
                <a:cxnLst>
                  <a:cxn ang="0">
                    <a:pos x="4" y="24"/>
                  </a:cxn>
                  <a:cxn ang="0">
                    <a:pos x="2" y="22"/>
                  </a:cxn>
                  <a:cxn ang="0">
                    <a:pos x="2" y="22"/>
                  </a:cxn>
                  <a:cxn ang="0">
                    <a:pos x="0" y="19"/>
                  </a:cxn>
                  <a:cxn ang="0">
                    <a:pos x="0" y="19"/>
                  </a:cxn>
                  <a:cxn ang="0">
                    <a:pos x="0" y="4"/>
                  </a:cxn>
                  <a:cxn ang="0">
                    <a:pos x="2" y="2"/>
                  </a:cxn>
                  <a:cxn ang="0">
                    <a:pos x="2" y="2"/>
                  </a:cxn>
                  <a:cxn ang="0">
                    <a:pos x="4" y="0"/>
                  </a:cxn>
                  <a:cxn ang="0">
                    <a:pos x="4" y="0"/>
                  </a:cxn>
                  <a:cxn ang="0">
                    <a:pos x="98" y="0"/>
                  </a:cxn>
                  <a:cxn ang="0">
                    <a:pos x="101" y="2"/>
                  </a:cxn>
                  <a:cxn ang="0">
                    <a:pos x="101" y="2"/>
                  </a:cxn>
                  <a:cxn ang="0">
                    <a:pos x="102" y="4"/>
                  </a:cxn>
                  <a:cxn ang="0">
                    <a:pos x="102" y="4"/>
                  </a:cxn>
                  <a:cxn ang="0">
                    <a:pos x="102" y="19"/>
                  </a:cxn>
                  <a:cxn ang="0">
                    <a:pos x="101" y="22"/>
                  </a:cxn>
                  <a:cxn ang="0">
                    <a:pos x="101" y="22"/>
                  </a:cxn>
                  <a:cxn ang="0">
                    <a:pos x="98" y="24"/>
                  </a:cxn>
                  <a:cxn ang="0">
                    <a:pos x="98" y="24"/>
                  </a:cxn>
                  <a:cxn ang="0">
                    <a:pos x="4" y="24"/>
                  </a:cxn>
                </a:cxnLst>
                <a:rect l="0" t="0" r="r" b="b"/>
                <a:pathLst>
                  <a:path w="102" h="24">
                    <a:moveTo>
                      <a:pt x="4" y="24"/>
                    </a:moveTo>
                    <a:cubicBezTo>
                      <a:pt x="3" y="24"/>
                      <a:pt x="2" y="23"/>
                      <a:pt x="2" y="22"/>
                    </a:cubicBezTo>
                    <a:cubicBezTo>
                      <a:pt x="2" y="22"/>
                      <a:pt x="2" y="22"/>
                      <a:pt x="2" y="22"/>
                    </a:cubicBezTo>
                    <a:cubicBezTo>
                      <a:pt x="1" y="22"/>
                      <a:pt x="0" y="20"/>
                      <a:pt x="0" y="19"/>
                    </a:cubicBezTo>
                    <a:cubicBezTo>
                      <a:pt x="0" y="19"/>
                      <a:pt x="0" y="19"/>
                      <a:pt x="0" y="19"/>
                    </a:cubicBezTo>
                    <a:cubicBezTo>
                      <a:pt x="0" y="4"/>
                      <a:pt x="0" y="4"/>
                      <a:pt x="0" y="4"/>
                    </a:cubicBezTo>
                    <a:cubicBezTo>
                      <a:pt x="0" y="3"/>
                      <a:pt x="1" y="2"/>
                      <a:pt x="2" y="2"/>
                    </a:cubicBezTo>
                    <a:cubicBezTo>
                      <a:pt x="2" y="2"/>
                      <a:pt x="2" y="2"/>
                      <a:pt x="2" y="2"/>
                    </a:cubicBezTo>
                    <a:cubicBezTo>
                      <a:pt x="2" y="1"/>
                      <a:pt x="3" y="0"/>
                      <a:pt x="4" y="0"/>
                    </a:cubicBezTo>
                    <a:cubicBezTo>
                      <a:pt x="4" y="0"/>
                      <a:pt x="4" y="0"/>
                      <a:pt x="4" y="0"/>
                    </a:cubicBezTo>
                    <a:cubicBezTo>
                      <a:pt x="98" y="0"/>
                      <a:pt x="98" y="0"/>
                      <a:pt x="98" y="0"/>
                    </a:cubicBezTo>
                    <a:cubicBezTo>
                      <a:pt x="99" y="0"/>
                      <a:pt x="100" y="1"/>
                      <a:pt x="101" y="2"/>
                    </a:cubicBezTo>
                    <a:cubicBezTo>
                      <a:pt x="101" y="2"/>
                      <a:pt x="101" y="2"/>
                      <a:pt x="101" y="2"/>
                    </a:cubicBezTo>
                    <a:cubicBezTo>
                      <a:pt x="102" y="2"/>
                      <a:pt x="102" y="3"/>
                      <a:pt x="102" y="4"/>
                    </a:cubicBezTo>
                    <a:cubicBezTo>
                      <a:pt x="102" y="4"/>
                      <a:pt x="102" y="4"/>
                      <a:pt x="102" y="4"/>
                    </a:cubicBezTo>
                    <a:cubicBezTo>
                      <a:pt x="102" y="19"/>
                      <a:pt x="102" y="19"/>
                      <a:pt x="102" y="19"/>
                    </a:cubicBezTo>
                    <a:cubicBezTo>
                      <a:pt x="102" y="20"/>
                      <a:pt x="102" y="21"/>
                      <a:pt x="101" y="22"/>
                    </a:cubicBezTo>
                    <a:cubicBezTo>
                      <a:pt x="101" y="22"/>
                      <a:pt x="101" y="22"/>
                      <a:pt x="101" y="22"/>
                    </a:cubicBezTo>
                    <a:cubicBezTo>
                      <a:pt x="100" y="23"/>
                      <a:pt x="99" y="24"/>
                      <a:pt x="98" y="24"/>
                    </a:cubicBezTo>
                    <a:cubicBezTo>
                      <a:pt x="98" y="24"/>
                      <a:pt x="98" y="24"/>
                      <a:pt x="98" y="24"/>
                    </a:cubicBezTo>
                    <a:cubicBezTo>
                      <a:pt x="4" y="24"/>
                      <a:pt x="4" y="24"/>
                      <a:pt x="4" y="24"/>
                    </a:cubicBezTo>
                    <a:close/>
                  </a:path>
                </a:pathLst>
              </a:custGeom>
              <a:noFill/>
              <a:ln w="12700" cap="rnd">
                <a:solidFill>
                  <a:srgbClr val="4BACC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latin typeface="Verdana"/>
                  <a:ea typeface="+mn-ea"/>
                  <a:cs typeface="+mn-cs"/>
                </a:endParaRPr>
              </a:p>
            </p:txBody>
          </p:sp>
          <p:sp>
            <p:nvSpPr>
              <p:cNvPr id="244" name="Freeform 225">
                <a:extLst>
                  <a:ext uri="{FF2B5EF4-FFF2-40B4-BE49-F238E27FC236}">
                    <a16:creationId xmlns:a16="http://schemas.microsoft.com/office/drawing/2014/main" id="{6698D922-634D-42B2-AFB7-C7771FB7381E}"/>
                  </a:ext>
                </a:extLst>
              </p:cNvPr>
              <p:cNvSpPr>
                <a:spLocks noEditPoints="1"/>
              </p:cNvSpPr>
              <p:nvPr/>
            </p:nvSpPr>
            <p:spPr bwMode="auto">
              <a:xfrm>
                <a:off x="3255963" y="979488"/>
                <a:ext cx="88900" cy="47625"/>
              </a:xfrm>
              <a:custGeom>
                <a:avLst/>
                <a:gdLst/>
                <a:ahLst/>
                <a:cxnLst>
                  <a:cxn ang="0">
                    <a:pos x="46" y="25"/>
                  </a:cxn>
                  <a:cxn ang="0">
                    <a:pos x="46" y="25"/>
                  </a:cxn>
                  <a:cxn ang="0">
                    <a:pos x="0" y="21"/>
                  </a:cxn>
                  <a:cxn ang="0">
                    <a:pos x="5" y="3"/>
                  </a:cxn>
                  <a:cxn ang="0">
                    <a:pos x="9" y="0"/>
                  </a:cxn>
                  <a:cxn ang="0">
                    <a:pos x="9" y="0"/>
                  </a:cxn>
                  <a:cxn ang="0">
                    <a:pos x="37" y="0"/>
                  </a:cxn>
                  <a:cxn ang="0">
                    <a:pos x="41" y="3"/>
                  </a:cxn>
                  <a:cxn ang="0">
                    <a:pos x="41" y="3"/>
                  </a:cxn>
                  <a:cxn ang="0">
                    <a:pos x="46" y="21"/>
                  </a:cxn>
                </a:cxnLst>
                <a:rect l="0" t="0" r="r" b="b"/>
                <a:pathLst>
                  <a:path w="46" h="25">
                    <a:moveTo>
                      <a:pt x="46" y="25"/>
                    </a:moveTo>
                    <a:cubicBezTo>
                      <a:pt x="46" y="25"/>
                      <a:pt x="46" y="25"/>
                      <a:pt x="46" y="25"/>
                    </a:cubicBezTo>
                    <a:moveTo>
                      <a:pt x="0" y="21"/>
                    </a:moveTo>
                    <a:cubicBezTo>
                      <a:pt x="5" y="3"/>
                      <a:pt x="5" y="3"/>
                      <a:pt x="5" y="3"/>
                    </a:cubicBezTo>
                    <a:cubicBezTo>
                      <a:pt x="6" y="1"/>
                      <a:pt x="7" y="0"/>
                      <a:pt x="9" y="0"/>
                    </a:cubicBezTo>
                    <a:cubicBezTo>
                      <a:pt x="9" y="0"/>
                      <a:pt x="9" y="0"/>
                      <a:pt x="9" y="0"/>
                    </a:cubicBezTo>
                    <a:cubicBezTo>
                      <a:pt x="37" y="0"/>
                      <a:pt x="37" y="0"/>
                      <a:pt x="37" y="0"/>
                    </a:cubicBezTo>
                    <a:cubicBezTo>
                      <a:pt x="39" y="0"/>
                      <a:pt x="41" y="1"/>
                      <a:pt x="41" y="3"/>
                    </a:cubicBezTo>
                    <a:cubicBezTo>
                      <a:pt x="41" y="3"/>
                      <a:pt x="41" y="3"/>
                      <a:pt x="41" y="3"/>
                    </a:cubicBezTo>
                    <a:cubicBezTo>
                      <a:pt x="46" y="21"/>
                      <a:pt x="46" y="21"/>
                      <a:pt x="46" y="21"/>
                    </a:cubicBezTo>
                  </a:path>
                </a:pathLst>
              </a:custGeom>
              <a:noFill/>
              <a:ln w="12700" cap="rnd">
                <a:solidFill>
                  <a:srgbClr val="4BACC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latin typeface="Verdana"/>
                  <a:ea typeface="+mn-ea"/>
                  <a:cs typeface="+mn-cs"/>
                </a:endParaRPr>
              </a:p>
            </p:txBody>
          </p:sp>
        </p:grpSp>
        <p:grpSp>
          <p:nvGrpSpPr>
            <p:cNvPr id="232" name="Groupe 536">
              <a:extLst>
                <a:ext uri="{FF2B5EF4-FFF2-40B4-BE49-F238E27FC236}">
                  <a16:creationId xmlns:a16="http://schemas.microsoft.com/office/drawing/2014/main" id="{C12F3C97-0DD6-436D-A27E-0AB7C13F1684}"/>
                </a:ext>
              </a:extLst>
            </p:cNvPr>
            <p:cNvGrpSpPr/>
            <p:nvPr/>
          </p:nvGrpSpPr>
          <p:grpSpPr>
            <a:xfrm>
              <a:off x="9978090" y="1686952"/>
              <a:ext cx="318467" cy="186207"/>
              <a:chOff x="3135313" y="752475"/>
              <a:chExt cx="330200" cy="314326"/>
            </a:xfrm>
          </p:grpSpPr>
          <p:sp>
            <p:nvSpPr>
              <p:cNvPr id="239" name="Freeform 220">
                <a:extLst>
                  <a:ext uri="{FF2B5EF4-FFF2-40B4-BE49-F238E27FC236}">
                    <a16:creationId xmlns:a16="http://schemas.microsoft.com/office/drawing/2014/main" id="{00AB5731-E20F-43B0-9F9B-FCABF5D3D001}"/>
                  </a:ext>
                </a:extLst>
              </p:cNvPr>
              <p:cNvSpPr>
                <a:spLocks/>
              </p:cNvSpPr>
              <p:nvPr/>
            </p:nvSpPr>
            <p:spPr bwMode="auto">
              <a:xfrm>
                <a:off x="3135313" y="752475"/>
                <a:ext cx="330200" cy="244475"/>
              </a:xfrm>
              <a:custGeom>
                <a:avLst/>
                <a:gdLst/>
                <a:ahLst/>
                <a:cxnLst>
                  <a:cxn ang="0">
                    <a:pos x="13" y="126"/>
                  </a:cxn>
                  <a:cxn ang="0">
                    <a:pos x="0" y="113"/>
                  </a:cxn>
                  <a:cxn ang="0">
                    <a:pos x="0" y="113"/>
                  </a:cxn>
                  <a:cxn ang="0">
                    <a:pos x="0" y="13"/>
                  </a:cxn>
                  <a:cxn ang="0">
                    <a:pos x="13" y="0"/>
                  </a:cxn>
                  <a:cxn ang="0">
                    <a:pos x="13" y="0"/>
                  </a:cxn>
                  <a:cxn ang="0">
                    <a:pos x="157" y="0"/>
                  </a:cxn>
                  <a:cxn ang="0">
                    <a:pos x="170" y="13"/>
                  </a:cxn>
                  <a:cxn ang="0">
                    <a:pos x="170" y="13"/>
                  </a:cxn>
                  <a:cxn ang="0">
                    <a:pos x="170" y="113"/>
                  </a:cxn>
                  <a:cxn ang="0">
                    <a:pos x="157" y="126"/>
                  </a:cxn>
                  <a:cxn ang="0">
                    <a:pos x="157" y="126"/>
                  </a:cxn>
                  <a:cxn ang="0">
                    <a:pos x="13" y="126"/>
                  </a:cxn>
                </a:cxnLst>
                <a:rect l="0" t="0" r="r" b="b"/>
                <a:pathLst>
                  <a:path w="170" h="126">
                    <a:moveTo>
                      <a:pt x="13" y="126"/>
                    </a:moveTo>
                    <a:cubicBezTo>
                      <a:pt x="6" y="126"/>
                      <a:pt x="0" y="120"/>
                      <a:pt x="0" y="113"/>
                    </a:cubicBezTo>
                    <a:cubicBezTo>
                      <a:pt x="0" y="113"/>
                      <a:pt x="0" y="113"/>
                      <a:pt x="0" y="113"/>
                    </a:cubicBezTo>
                    <a:cubicBezTo>
                      <a:pt x="0" y="13"/>
                      <a:pt x="0" y="13"/>
                      <a:pt x="0" y="13"/>
                    </a:cubicBezTo>
                    <a:cubicBezTo>
                      <a:pt x="0" y="6"/>
                      <a:pt x="6" y="0"/>
                      <a:pt x="13" y="0"/>
                    </a:cubicBezTo>
                    <a:cubicBezTo>
                      <a:pt x="13" y="0"/>
                      <a:pt x="13" y="0"/>
                      <a:pt x="13" y="0"/>
                    </a:cubicBezTo>
                    <a:cubicBezTo>
                      <a:pt x="157" y="0"/>
                      <a:pt x="157" y="0"/>
                      <a:pt x="157" y="0"/>
                    </a:cubicBezTo>
                    <a:cubicBezTo>
                      <a:pt x="164" y="0"/>
                      <a:pt x="170" y="6"/>
                      <a:pt x="170" y="13"/>
                    </a:cubicBezTo>
                    <a:cubicBezTo>
                      <a:pt x="170" y="13"/>
                      <a:pt x="170" y="13"/>
                      <a:pt x="170" y="13"/>
                    </a:cubicBezTo>
                    <a:cubicBezTo>
                      <a:pt x="170" y="113"/>
                      <a:pt x="170" y="113"/>
                      <a:pt x="170" y="113"/>
                    </a:cubicBezTo>
                    <a:cubicBezTo>
                      <a:pt x="170" y="120"/>
                      <a:pt x="164" y="126"/>
                      <a:pt x="157" y="126"/>
                    </a:cubicBezTo>
                    <a:cubicBezTo>
                      <a:pt x="157" y="126"/>
                      <a:pt x="157" y="126"/>
                      <a:pt x="157" y="126"/>
                    </a:cubicBezTo>
                    <a:cubicBezTo>
                      <a:pt x="13" y="126"/>
                      <a:pt x="13" y="126"/>
                      <a:pt x="13" y="126"/>
                    </a:cubicBezTo>
                    <a:close/>
                  </a:path>
                </a:pathLst>
              </a:custGeom>
              <a:noFill/>
              <a:ln w="12700" cap="rnd">
                <a:solidFill>
                  <a:srgbClr val="4BACC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latin typeface="Verdana"/>
                  <a:ea typeface="+mn-ea"/>
                  <a:cs typeface="+mn-cs"/>
                </a:endParaRPr>
              </a:p>
            </p:txBody>
          </p:sp>
          <p:sp>
            <p:nvSpPr>
              <p:cNvPr id="240" name="Freeform 221">
                <a:extLst>
                  <a:ext uri="{FF2B5EF4-FFF2-40B4-BE49-F238E27FC236}">
                    <a16:creationId xmlns:a16="http://schemas.microsoft.com/office/drawing/2014/main" id="{A028853C-5ABC-44EC-9D16-40BBC80B7533}"/>
                  </a:ext>
                </a:extLst>
              </p:cNvPr>
              <p:cNvSpPr>
                <a:spLocks/>
              </p:cNvSpPr>
              <p:nvPr/>
            </p:nvSpPr>
            <p:spPr bwMode="auto">
              <a:xfrm>
                <a:off x="3201988" y="1020763"/>
                <a:ext cx="196850" cy="46038"/>
              </a:xfrm>
              <a:custGeom>
                <a:avLst/>
                <a:gdLst/>
                <a:ahLst/>
                <a:cxnLst>
                  <a:cxn ang="0">
                    <a:pos x="4" y="24"/>
                  </a:cxn>
                  <a:cxn ang="0">
                    <a:pos x="2" y="22"/>
                  </a:cxn>
                  <a:cxn ang="0">
                    <a:pos x="2" y="22"/>
                  </a:cxn>
                  <a:cxn ang="0">
                    <a:pos x="0" y="19"/>
                  </a:cxn>
                  <a:cxn ang="0">
                    <a:pos x="0" y="19"/>
                  </a:cxn>
                  <a:cxn ang="0">
                    <a:pos x="0" y="4"/>
                  </a:cxn>
                  <a:cxn ang="0">
                    <a:pos x="2" y="2"/>
                  </a:cxn>
                  <a:cxn ang="0">
                    <a:pos x="2" y="2"/>
                  </a:cxn>
                  <a:cxn ang="0">
                    <a:pos x="4" y="0"/>
                  </a:cxn>
                  <a:cxn ang="0">
                    <a:pos x="4" y="0"/>
                  </a:cxn>
                  <a:cxn ang="0">
                    <a:pos x="98" y="0"/>
                  </a:cxn>
                  <a:cxn ang="0">
                    <a:pos x="101" y="2"/>
                  </a:cxn>
                  <a:cxn ang="0">
                    <a:pos x="101" y="2"/>
                  </a:cxn>
                  <a:cxn ang="0">
                    <a:pos x="102" y="4"/>
                  </a:cxn>
                  <a:cxn ang="0">
                    <a:pos x="102" y="4"/>
                  </a:cxn>
                  <a:cxn ang="0">
                    <a:pos x="102" y="19"/>
                  </a:cxn>
                  <a:cxn ang="0">
                    <a:pos x="101" y="22"/>
                  </a:cxn>
                  <a:cxn ang="0">
                    <a:pos x="101" y="22"/>
                  </a:cxn>
                  <a:cxn ang="0">
                    <a:pos x="98" y="24"/>
                  </a:cxn>
                  <a:cxn ang="0">
                    <a:pos x="98" y="24"/>
                  </a:cxn>
                  <a:cxn ang="0">
                    <a:pos x="4" y="24"/>
                  </a:cxn>
                </a:cxnLst>
                <a:rect l="0" t="0" r="r" b="b"/>
                <a:pathLst>
                  <a:path w="102" h="24">
                    <a:moveTo>
                      <a:pt x="4" y="24"/>
                    </a:moveTo>
                    <a:cubicBezTo>
                      <a:pt x="3" y="24"/>
                      <a:pt x="2" y="23"/>
                      <a:pt x="2" y="22"/>
                    </a:cubicBezTo>
                    <a:cubicBezTo>
                      <a:pt x="2" y="22"/>
                      <a:pt x="2" y="22"/>
                      <a:pt x="2" y="22"/>
                    </a:cubicBezTo>
                    <a:cubicBezTo>
                      <a:pt x="1" y="22"/>
                      <a:pt x="0" y="20"/>
                      <a:pt x="0" y="19"/>
                    </a:cubicBezTo>
                    <a:cubicBezTo>
                      <a:pt x="0" y="19"/>
                      <a:pt x="0" y="19"/>
                      <a:pt x="0" y="19"/>
                    </a:cubicBezTo>
                    <a:cubicBezTo>
                      <a:pt x="0" y="4"/>
                      <a:pt x="0" y="4"/>
                      <a:pt x="0" y="4"/>
                    </a:cubicBezTo>
                    <a:cubicBezTo>
                      <a:pt x="0" y="3"/>
                      <a:pt x="1" y="2"/>
                      <a:pt x="2" y="2"/>
                    </a:cubicBezTo>
                    <a:cubicBezTo>
                      <a:pt x="2" y="2"/>
                      <a:pt x="2" y="2"/>
                      <a:pt x="2" y="2"/>
                    </a:cubicBezTo>
                    <a:cubicBezTo>
                      <a:pt x="2" y="1"/>
                      <a:pt x="3" y="0"/>
                      <a:pt x="4" y="0"/>
                    </a:cubicBezTo>
                    <a:cubicBezTo>
                      <a:pt x="4" y="0"/>
                      <a:pt x="4" y="0"/>
                      <a:pt x="4" y="0"/>
                    </a:cubicBezTo>
                    <a:cubicBezTo>
                      <a:pt x="98" y="0"/>
                      <a:pt x="98" y="0"/>
                      <a:pt x="98" y="0"/>
                    </a:cubicBezTo>
                    <a:cubicBezTo>
                      <a:pt x="99" y="0"/>
                      <a:pt x="100" y="1"/>
                      <a:pt x="101" y="2"/>
                    </a:cubicBezTo>
                    <a:cubicBezTo>
                      <a:pt x="101" y="2"/>
                      <a:pt x="101" y="2"/>
                      <a:pt x="101" y="2"/>
                    </a:cubicBezTo>
                    <a:cubicBezTo>
                      <a:pt x="102" y="2"/>
                      <a:pt x="102" y="3"/>
                      <a:pt x="102" y="4"/>
                    </a:cubicBezTo>
                    <a:cubicBezTo>
                      <a:pt x="102" y="4"/>
                      <a:pt x="102" y="4"/>
                      <a:pt x="102" y="4"/>
                    </a:cubicBezTo>
                    <a:cubicBezTo>
                      <a:pt x="102" y="19"/>
                      <a:pt x="102" y="19"/>
                      <a:pt x="102" y="19"/>
                    </a:cubicBezTo>
                    <a:cubicBezTo>
                      <a:pt x="102" y="20"/>
                      <a:pt x="102" y="21"/>
                      <a:pt x="101" y="22"/>
                    </a:cubicBezTo>
                    <a:cubicBezTo>
                      <a:pt x="101" y="22"/>
                      <a:pt x="101" y="22"/>
                      <a:pt x="101" y="22"/>
                    </a:cubicBezTo>
                    <a:cubicBezTo>
                      <a:pt x="100" y="23"/>
                      <a:pt x="99" y="24"/>
                      <a:pt x="98" y="24"/>
                    </a:cubicBezTo>
                    <a:cubicBezTo>
                      <a:pt x="98" y="24"/>
                      <a:pt x="98" y="24"/>
                      <a:pt x="98" y="24"/>
                    </a:cubicBezTo>
                    <a:cubicBezTo>
                      <a:pt x="4" y="24"/>
                      <a:pt x="4" y="24"/>
                      <a:pt x="4" y="24"/>
                    </a:cubicBezTo>
                    <a:close/>
                  </a:path>
                </a:pathLst>
              </a:custGeom>
              <a:noFill/>
              <a:ln w="12700" cap="rnd">
                <a:solidFill>
                  <a:srgbClr val="4BACC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latin typeface="Verdana"/>
                  <a:ea typeface="+mn-ea"/>
                  <a:cs typeface="+mn-cs"/>
                </a:endParaRPr>
              </a:p>
            </p:txBody>
          </p:sp>
          <p:sp>
            <p:nvSpPr>
              <p:cNvPr id="241" name="Freeform 222">
                <a:extLst>
                  <a:ext uri="{FF2B5EF4-FFF2-40B4-BE49-F238E27FC236}">
                    <a16:creationId xmlns:a16="http://schemas.microsoft.com/office/drawing/2014/main" id="{98C70A42-AB15-4D63-B2B2-D5C41FE25C51}"/>
                  </a:ext>
                </a:extLst>
              </p:cNvPr>
              <p:cNvSpPr>
                <a:spLocks noEditPoints="1"/>
              </p:cNvSpPr>
              <p:nvPr/>
            </p:nvSpPr>
            <p:spPr bwMode="auto">
              <a:xfrm>
                <a:off x="3255963" y="979488"/>
                <a:ext cx="88900" cy="47625"/>
              </a:xfrm>
              <a:custGeom>
                <a:avLst/>
                <a:gdLst/>
                <a:ahLst/>
                <a:cxnLst>
                  <a:cxn ang="0">
                    <a:pos x="46" y="25"/>
                  </a:cxn>
                  <a:cxn ang="0">
                    <a:pos x="46" y="25"/>
                  </a:cxn>
                  <a:cxn ang="0">
                    <a:pos x="0" y="21"/>
                  </a:cxn>
                  <a:cxn ang="0">
                    <a:pos x="5" y="3"/>
                  </a:cxn>
                  <a:cxn ang="0">
                    <a:pos x="9" y="0"/>
                  </a:cxn>
                  <a:cxn ang="0">
                    <a:pos x="9" y="0"/>
                  </a:cxn>
                  <a:cxn ang="0">
                    <a:pos x="37" y="0"/>
                  </a:cxn>
                  <a:cxn ang="0">
                    <a:pos x="41" y="3"/>
                  </a:cxn>
                  <a:cxn ang="0">
                    <a:pos x="41" y="3"/>
                  </a:cxn>
                  <a:cxn ang="0">
                    <a:pos x="46" y="21"/>
                  </a:cxn>
                </a:cxnLst>
                <a:rect l="0" t="0" r="r" b="b"/>
                <a:pathLst>
                  <a:path w="46" h="25">
                    <a:moveTo>
                      <a:pt x="46" y="25"/>
                    </a:moveTo>
                    <a:cubicBezTo>
                      <a:pt x="46" y="25"/>
                      <a:pt x="46" y="25"/>
                      <a:pt x="46" y="25"/>
                    </a:cubicBezTo>
                    <a:moveTo>
                      <a:pt x="0" y="21"/>
                    </a:moveTo>
                    <a:cubicBezTo>
                      <a:pt x="5" y="3"/>
                      <a:pt x="5" y="3"/>
                      <a:pt x="5" y="3"/>
                    </a:cubicBezTo>
                    <a:cubicBezTo>
                      <a:pt x="6" y="1"/>
                      <a:pt x="7" y="0"/>
                      <a:pt x="9" y="0"/>
                    </a:cubicBezTo>
                    <a:cubicBezTo>
                      <a:pt x="9" y="0"/>
                      <a:pt x="9" y="0"/>
                      <a:pt x="9" y="0"/>
                    </a:cubicBezTo>
                    <a:cubicBezTo>
                      <a:pt x="37" y="0"/>
                      <a:pt x="37" y="0"/>
                      <a:pt x="37" y="0"/>
                    </a:cubicBezTo>
                    <a:cubicBezTo>
                      <a:pt x="39" y="0"/>
                      <a:pt x="41" y="1"/>
                      <a:pt x="41" y="3"/>
                    </a:cubicBezTo>
                    <a:cubicBezTo>
                      <a:pt x="41" y="3"/>
                      <a:pt x="41" y="3"/>
                      <a:pt x="41" y="3"/>
                    </a:cubicBezTo>
                    <a:cubicBezTo>
                      <a:pt x="46" y="21"/>
                      <a:pt x="46" y="21"/>
                      <a:pt x="46" y="21"/>
                    </a:cubicBezTo>
                  </a:path>
                </a:pathLst>
              </a:custGeom>
              <a:noFill/>
              <a:ln w="12700" cap="rnd">
                <a:solidFill>
                  <a:srgbClr val="4BACC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latin typeface="Verdana"/>
                  <a:ea typeface="+mn-ea"/>
                  <a:cs typeface="+mn-cs"/>
                </a:endParaRPr>
              </a:p>
            </p:txBody>
          </p:sp>
        </p:grpSp>
        <p:sp>
          <p:nvSpPr>
            <p:cNvPr id="233" name="TextBox 232">
              <a:extLst>
                <a:ext uri="{FF2B5EF4-FFF2-40B4-BE49-F238E27FC236}">
                  <a16:creationId xmlns:a16="http://schemas.microsoft.com/office/drawing/2014/main" id="{74DDF48C-FEFE-426B-8489-BEC60BFDE012}"/>
                </a:ext>
              </a:extLst>
            </p:cNvPr>
            <p:cNvSpPr txBox="1"/>
            <p:nvPr/>
          </p:nvSpPr>
          <p:spPr>
            <a:xfrm>
              <a:off x="9716958" y="2285150"/>
              <a:ext cx="1944400" cy="400110"/>
            </a:xfrm>
            <a:prstGeom prst="rect">
              <a:avLst/>
            </a:prstGeom>
            <a:noFill/>
          </p:spPr>
          <p:txBody>
            <a:bodyPr wrap="square" rtlCol="0">
              <a:spAutoFit/>
            </a:bodyPr>
            <a:lstStyle/>
            <a:p>
              <a:pPr marL="0" marR="0" lvl="0" indent="0" algn="ctr" defTabSz="957756"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1F497D"/>
                  </a:solidFill>
                  <a:effectLst/>
                  <a:uLnTx/>
                  <a:uFillTx/>
                  <a:latin typeface="Verdana"/>
                  <a:ea typeface="+mn-ea"/>
                  <a:cs typeface="+mn-cs"/>
                </a:rPr>
                <a:t>Deployment (QA / </a:t>
              </a:r>
              <a:br>
                <a:rPr kumimoji="0" lang="en-US" sz="1000" b="1" i="0" u="none" strike="noStrike" kern="0" cap="none" spc="0" normalizeH="0" baseline="0" noProof="0" dirty="0">
                  <a:ln>
                    <a:noFill/>
                  </a:ln>
                  <a:solidFill>
                    <a:srgbClr val="1F497D"/>
                  </a:solidFill>
                  <a:effectLst/>
                  <a:uLnTx/>
                  <a:uFillTx/>
                  <a:latin typeface="Verdana"/>
                  <a:ea typeface="+mn-ea"/>
                  <a:cs typeface="+mn-cs"/>
                </a:rPr>
              </a:br>
              <a:r>
                <a:rPr kumimoji="0" lang="en-US" sz="1000" b="1" i="0" u="none" strike="noStrike" kern="0" cap="none" spc="0" normalizeH="0" baseline="0" noProof="0" dirty="0">
                  <a:ln>
                    <a:noFill/>
                  </a:ln>
                  <a:solidFill>
                    <a:srgbClr val="1F497D"/>
                  </a:solidFill>
                  <a:effectLst/>
                  <a:uLnTx/>
                  <a:uFillTx/>
                  <a:latin typeface="Verdana"/>
                  <a:ea typeface="+mn-ea"/>
                  <a:cs typeface="+mn-cs"/>
                </a:rPr>
                <a:t>Staging / Production)</a:t>
              </a:r>
            </a:p>
          </p:txBody>
        </p:sp>
        <p:sp>
          <p:nvSpPr>
            <p:cNvPr id="234" name="Left-Right Arrow 216">
              <a:extLst>
                <a:ext uri="{FF2B5EF4-FFF2-40B4-BE49-F238E27FC236}">
                  <a16:creationId xmlns:a16="http://schemas.microsoft.com/office/drawing/2014/main" id="{0A8F9429-DFCB-444A-B560-C16A1A5C7E9B}"/>
                </a:ext>
              </a:extLst>
            </p:cNvPr>
            <p:cNvSpPr/>
            <p:nvPr/>
          </p:nvSpPr>
          <p:spPr>
            <a:xfrm rot="5400000">
              <a:off x="10638407" y="1892198"/>
              <a:ext cx="194331" cy="66413"/>
            </a:xfrm>
            <a:prstGeom prst="leftRightArrow">
              <a:avLst/>
            </a:prstGeom>
            <a:solidFill>
              <a:schemeClr val="bg1">
                <a:lumMod val="65000"/>
              </a:schemeClr>
            </a:solidFill>
            <a:ln w="25400" cap="flat" cmpd="sng" algn="ctr">
              <a:noFill/>
              <a:prstDash val="solid"/>
            </a:ln>
            <a:effectLst/>
          </p:spPr>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998C85">
                    <a:lumMod val="50000"/>
                  </a:srgbClr>
                </a:solidFill>
                <a:effectLst/>
                <a:uLnTx/>
                <a:uFillTx/>
                <a:latin typeface="Verdana"/>
                <a:ea typeface="+mn-ea"/>
                <a:cs typeface="+mn-cs"/>
              </a:endParaRPr>
            </a:p>
          </p:txBody>
        </p:sp>
        <p:sp>
          <p:nvSpPr>
            <p:cNvPr id="235" name="Left-Right Arrow 216">
              <a:extLst>
                <a:ext uri="{FF2B5EF4-FFF2-40B4-BE49-F238E27FC236}">
                  <a16:creationId xmlns:a16="http://schemas.microsoft.com/office/drawing/2014/main" id="{3C0B4D03-77DE-428B-B05B-3DA757DDC67C}"/>
                </a:ext>
              </a:extLst>
            </p:cNvPr>
            <p:cNvSpPr/>
            <p:nvPr/>
          </p:nvSpPr>
          <p:spPr>
            <a:xfrm rot="8082644">
              <a:off x="10949895" y="1959752"/>
              <a:ext cx="194331" cy="66413"/>
            </a:xfrm>
            <a:prstGeom prst="leftRightArrow">
              <a:avLst/>
            </a:prstGeom>
            <a:solidFill>
              <a:schemeClr val="bg1">
                <a:lumMod val="65000"/>
              </a:schemeClr>
            </a:solidFill>
            <a:ln w="25400" cap="flat" cmpd="sng" algn="ctr">
              <a:noFill/>
              <a:prstDash val="solid"/>
            </a:ln>
            <a:effectLst/>
          </p:spPr>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998C85">
                    <a:lumMod val="50000"/>
                  </a:srgbClr>
                </a:solidFill>
                <a:effectLst/>
                <a:uLnTx/>
                <a:uFillTx/>
                <a:latin typeface="Verdana"/>
                <a:ea typeface="+mn-ea"/>
                <a:cs typeface="+mn-cs"/>
              </a:endParaRPr>
            </a:p>
          </p:txBody>
        </p:sp>
        <p:sp>
          <p:nvSpPr>
            <p:cNvPr id="236" name="Left-Right Arrow 216">
              <a:extLst>
                <a:ext uri="{FF2B5EF4-FFF2-40B4-BE49-F238E27FC236}">
                  <a16:creationId xmlns:a16="http://schemas.microsoft.com/office/drawing/2014/main" id="{6E9B687B-4F5D-407C-BBE8-5406D9D5EE1E}"/>
                </a:ext>
              </a:extLst>
            </p:cNvPr>
            <p:cNvSpPr/>
            <p:nvPr/>
          </p:nvSpPr>
          <p:spPr>
            <a:xfrm rot="9597622">
              <a:off x="11048597" y="2107686"/>
              <a:ext cx="194331" cy="66413"/>
            </a:xfrm>
            <a:prstGeom prst="leftRightArrow">
              <a:avLst/>
            </a:prstGeom>
            <a:solidFill>
              <a:schemeClr val="bg1">
                <a:lumMod val="65000"/>
              </a:schemeClr>
            </a:solidFill>
            <a:ln w="25400" cap="flat" cmpd="sng" algn="ctr">
              <a:noFill/>
              <a:prstDash val="solid"/>
            </a:ln>
            <a:effectLst/>
          </p:spPr>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998C85">
                    <a:lumMod val="50000"/>
                  </a:srgbClr>
                </a:solidFill>
                <a:effectLst/>
                <a:uLnTx/>
                <a:uFillTx/>
                <a:latin typeface="Verdana"/>
                <a:ea typeface="+mn-ea"/>
                <a:cs typeface="+mn-cs"/>
              </a:endParaRPr>
            </a:p>
          </p:txBody>
        </p:sp>
        <p:sp>
          <p:nvSpPr>
            <p:cNvPr id="237" name="Left-Right Arrow 216">
              <a:extLst>
                <a:ext uri="{FF2B5EF4-FFF2-40B4-BE49-F238E27FC236}">
                  <a16:creationId xmlns:a16="http://schemas.microsoft.com/office/drawing/2014/main" id="{8B4CC249-A70F-46DD-992B-F7E53B613A84}"/>
                </a:ext>
              </a:extLst>
            </p:cNvPr>
            <p:cNvSpPr/>
            <p:nvPr/>
          </p:nvSpPr>
          <p:spPr>
            <a:xfrm rot="2583523">
              <a:off x="10289921" y="1934277"/>
              <a:ext cx="194331" cy="66413"/>
            </a:xfrm>
            <a:prstGeom prst="leftRightArrow">
              <a:avLst/>
            </a:prstGeom>
            <a:solidFill>
              <a:schemeClr val="bg1">
                <a:lumMod val="65000"/>
              </a:schemeClr>
            </a:solidFill>
            <a:ln w="25400" cap="flat" cmpd="sng" algn="ctr">
              <a:noFill/>
              <a:prstDash val="solid"/>
            </a:ln>
            <a:effectLst/>
          </p:spPr>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998C85">
                    <a:lumMod val="50000"/>
                  </a:srgbClr>
                </a:solidFill>
                <a:effectLst/>
                <a:uLnTx/>
                <a:uFillTx/>
                <a:latin typeface="Verdana"/>
                <a:ea typeface="+mn-ea"/>
                <a:cs typeface="+mn-cs"/>
              </a:endParaRPr>
            </a:p>
          </p:txBody>
        </p:sp>
        <p:sp>
          <p:nvSpPr>
            <p:cNvPr id="238" name="Left-Right Arrow 216">
              <a:extLst>
                <a:ext uri="{FF2B5EF4-FFF2-40B4-BE49-F238E27FC236}">
                  <a16:creationId xmlns:a16="http://schemas.microsoft.com/office/drawing/2014/main" id="{CE5795BF-6A6B-4887-A123-0C56A73D882C}"/>
                </a:ext>
              </a:extLst>
            </p:cNvPr>
            <p:cNvSpPr/>
            <p:nvPr/>
          </p:nvSpPr>
          <p:spPr>
            <a:xfrm rot="394849">
              <a:off x="10239392" y="2093405"/>
              <a:ext cx="194331" cy="66413"/>
            </a:xfrm>
            <a:prstGeom prst="leftRightArrow">
              <a:avLst/>
            </a:prstGeom>
            <a:solidFill>
              <a:schemeClr val="bg1">
                <a:lumMod val="65000"/>
              </a:schemeClr>
            </a:solidFill>
            <a:ln w="25400" cap="flat" cmpd="sng" algn="ctr">
              <a:noFill/>
              <a:prstDash val="solid"/>
            </a:ln>
            <a:effectLst/>
          </p:spPr>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998C85">
                    <a:lumMod val="50000"/>
                  </a:srgbClr>
                </a:solidFill>
                <a:effectLst/>
                <a:uLnTx/>
                <a:uFillTx/>
                <a:latin typeface="Verdana"/>
                <a:ea typeface="+mn-ea"/>
                <a:cs typeface="+mn-cs"/>
              </a:endParaRPr>
            </a:p>
          </p:txBody>
        </p:sp>
      </p:grpSp>
      <p:grpSp>
        <p:nvGrpSpPr>
          <p:cNvPr id="267" name="Groupe 536">
            <a:extLst>
              <a:ext uri="{FF2B5EF4-FFF2-40B4-BE49-F238E27FC236}">
                <a16:creationId xmlns:a16="http://schemas.microsoft.com/office/drawing/2014/main" id="{D68AA896-88E2-4343-86EE-F1153956B188}"/>
              </a:ext>
            </a:extLst>
          </p:cNvPr>
          <p:cNvGrpSpPr/>
          <p:nvPr/>
        </p:nvGrpSpPr>
        <p:grpSpPr>
          <a:xfrm>
            <a:off x="3434687" y="2773838"/>
            <a:ext cx="807249" cy="896637"/>
            <a:chOff x="3135313" y="752475"/>
            <a:chExt cx="330200" cy="314326"/>
          </a:xfrm>
          <a:solidFill>
            <a:srgbClr val="00B0F0"/>
          </a:solidFill>
        </p:grpSpPr>
        <p:sp>
          <p:nvSpPr>
            <p:cNvPr id="268" name="Freeform 225">
              <a:extLst>
                <a:ext uri="{FF2B5EF4-FFF2-40B4-BE49-F238E27FC236}">
                  <a16:creationId xmlns:a16="http://schemas.microsoft.com/office/drawing/2014/main" id="{AB48D190-F6C9-48D2-8BCC-09DE9EA58AF2}"/>
                </a:ext>
              </a:extLst>
            </p:cNvPr>
            <p:cNvSpPr>
              <a:spLocks noEditPoints="1"/>
            </p:cNvSpPr>
            <p:nvPr/>
          </p:nvSpPr>
          <p:spPr bwMode="auto">
            <a:xfrm>
              <a:off x="3255963" y="979488"/>
              <a:ext cx="88900" cy="47625"/>
            </a:xfrm>
            <a:custGeom>
              <a:avLst/>
              <a:gdLst/>
              <a:ahLst/>
              <a:cxnLst>
                <a:cxn ang="0">
                  <a:pos x="46" y="25"/>
                </a:cxn>
                <a:cxn ang="0">
                  <a:pos x="46" y="25"/>
                </a:cxn>
                <a:cxn ang="0">
                  <a:pos x="0" y="21"/>
                </a:cxn>
                <a:cxn ang="0">
                  <a:pos x="5" y="3"/>
                </a:cxn>
                <a:cxn ang="0">
                  <a:pos x="9" y="0"/>
                </a:cxn>
                <a:cxn ang="0">
                  <a:pos x="9" y="0"/>
                </a:cxn>
                <a:cxn ang="0">
                  <a:pos x="37" y="0"/>
                </a:cxn>
                <a:cxn ang="0">
                  <a:pos x="41" y="3"/>
                </a:cxn>
                <a:cxn ang="0">
                  <a:pos x="41" y="3"/>
                </a:cxn>
                <a:cxn ang="0">
                  <a:pos x="46" y="21"/>
                </a:cxn>
              </a:cxnLst>
              <a:rect l="0" t="0" r="r" b="b"/>
              <a:pathLst>
                <a:path w="46" h="25">
                  <a:moveTo>
                    <a:pt x="46" y="25"/>
                  </a:moveTo>
                  <a:cubicBezTo>
                    <a:pt x="46" y="25"/>
                    <a:pt x="46" y="25"/>
                    <a:pt x="46" y="25"/>
                  </a:cubicBezTo>
                  <a:moveTo>
                    <a:pt x="0" y="21"/>
                  </a:moveTo>
                  <a:cubicBezTo>
                    <a:pt x="5" y="3"/>
                    <a:pt x="5" y="3"/>
                    <a:pt x="5" y="3"/>
                  </a:cubicBezTo>
                  <a:cubicBezTo>
                    <a:pt x="6" y="1"/>
                    <a:pt x="7" y="0"/>
                    <a:pt x="9" y="0"/>
                  </a:cubicBezTo>
                  <a:cubicBezTo>
                    <a:pt x="9" y="0"/>
                    <a:pt x="9" y="0"/>
                    <a:pt x="9" y="0"/>
                  </a:cubicBezTo>
                  <a:cubicBezTo>
                    <a:pt x="37" y="0"/>
                    <a:pt x="37" y="0"/>
                    <a:pt x="37" y="0"/>
                  </a:cubicBezTo>
                  <a:cubicBezTo>
                    <a:pt x="39" y="0"/>
                    <a:pt x="41" y="1"/>
                    <a:pt x="41" y="3"/>
                  </a:cubicBezTo>
                  <a:cubicBezTo>
                    <a:pt x="41" y="3"/>
                    <a:pt x="41" y="3"/>
                    <a:pt x="41" y="3"/>
                  </a:cubicBezTo>
                  <a:cubicBezTo>
                    <a:pt x="46" y="21"/>
                    <a:pt x="46" y="21"/>
                    <a:pt x="46" y="21"/>
                  </a:cubicBezTo>
                </a:path>
              </a:pathLst>
            </a:custGeom>
            <a:grpFill/>
            <a:ln w="28575" cap="rnd">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latin typeface="Verdana"/>
                <a:ea typeface="+mn-ea"/>
                <a:cs typeface="+mn-cs"/>
              </a:endParaRPr>
            </a:p>
          </p:txBody>
        </p:sp>
        <p:sp>
          <p:nvSpPr>
            <p:cNvPr id="269" name="Freeform 223">
              <a:extLst>
                <a:ext uri="{FF2B5EF4-FFF2-40B4-BE49-F238E27FC236}">
                  <a16:creationId xmlns:a16="http://schemas.microsoft.com/office/drawing/2014/main" id="{B79480BD-5310-49E7-AD48-F489376B8519}"/>
                </a:ext>
              </a:extLst>
            </p:cNvPr>
            <p:cNvSpPr>
              <a:spLocks/>
            </p:cNvSpPr>
            <p:nvPr/>
          </p:nvSpPr>
          <p:spPr bwMode="auto">
            <a:xfrm>
              <a:off x="3135313" y="752475"/>
              <a:ext cx="330200" cy="252113"/>
            </a:xfrm>
            <a:custGeom>
              <a:avLst/>
              <a:gdLst/>
              <a:ahLst/>
              <a:cxnLst>
                <a:cxn ang="0">
                  <a:pos x="13" y="126"/>
                </a:cxn>
                <a:cxn ang="0">
                  <a:pos x="0" y="113"/>
                </a:cxn>
                <a:cxn ang="0">
                  <a:pos x="0" y="113"/>
                </a:cxn>
                <a:cxn ang="0">
                  <a:pos x="0" y="13"/>
                </a:cxn>
                <a:cxn ang="0">
                  <a:pos x="13" y="0"/>
                </a:cxn>
                <a:cxn ang="0">
                  <a:pos x="13" y="0"/>
                </a:cxn>
                <a:cxn ang="0">
                  <a:pos x="157" y="0"/>
                </a:cxn>
                <a:cxn ang="0">
                  <a:pos x="170" y="13"/>
                </a:cxn>
                <a:cxn ang="0">
                  <a:pos x="170" y="13"/>
                </a:cxn>
                <a:cxn ang="0">
                  <a:pos x="170" y="113"/>
                </a:cxn>
                <a:cxn ang="0">
                  <a:pos x="157" y="126"/>
                </a:cxn>
                <a:cxn ang="0">
                  <a:pos x="157" y="126"/>
                </a:cxn>
                <a:cxn ang="0">
                  <a:pos x="13" y="126"/>
                </a:cxn>
              </a:cxnLst>
              <a:rect l="0" t="0" r="r" b="b"/>
              <a:pathLst>
                <a:path w="170" h="126">
                  <a:moveTo>
                    <a:pt x="13" y="126"/>
                  </a:moveTo>
                  <a:cubicBezTo>
                    <a:pt x="6" y="126"/>
                    <a:pt x="0" y="120"/>
                    <a:pt x="0" y="113"/>
                  </a:cubicBezTo>
                  <a:cubicBezTo>
                    <a:pt x="0" y="113"/>
                    <a:pt x="0" y="113"/>
                    <a:pt x="0" y="113"/>
                  </a:cubicBezTo>
                  <a:cubicBezTo>
                    <a:pt x="0" y="13"/>
                    <a:pt x="0" y="13"/>
                    <a:pt x="0" y="13"/>
                  </a:cubicBezTo>
                  <a:cubicBezTo>
                    <a:pt x="0" y="6"/>
                    <a:pt x="6" y="0"/>
                    <a:pt x="13" y="0"/>
                  </a:cubicBezTo>
                  <a:cubicBezTo>
                    <a:pt x="13" y="0"/>
                    <a:pt x="13" y="0"/>
                    <a:pt x="13" y="0"/>
                  </a:cubicBezTo>
                  <a:cubicBezTo>
                    <a:pt x="157" y="0"/>
                    <a:pt x="157" y="0"/>
                    <a:pt x="157" y="0"/>
                  </a:cubicBezTo>
                  <a:cubicBezTo>
                    <a:pt x="164" y="0"/>
                    <a:pt x="170" y="6"/>
                    <a:pt x="170" y="13"/>
                  </a:cubicBezTo>
                  <a:cubicBezTo>
                    <a:pt x="170" y="13"/>
                    <a:pt x="170" y="13"/>
                    <a:pt x="170" y="13"/>
                  </a:cubicBezTo>
                  <a:cubicBezTo>
                    <a:pt x="170" y="113"/>
                    <a:pt x="170" y="113"/>
                    <a:pt x="170" y="113"/>
                  </a:cubicBezTo>
                  <a:cubicBezTo>
                    <a:pt x="170" y="120"/>
                    <a:pt x="164" y="126"/>
                    <a:pt x="157" y="126"/>
                  </a:cubicBezTo>
                  <a:cubicBezTo>
                    <a:pt x="157" y="126"/>
                    <a:pt x="157" y="126"/>
                    <a:pt x="157" y="126"/>
                  </a:cubicBezTo>
                  <a:cubicBezTo>
                    <a:pt x="13" y="126"/>
                    <a:pt x="13" y="126"/>
                    <a:pt x="13" y="126"/>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latin typeface="Verdana"/>
                <a:ea typeface="+mn-ea"/>
                <a:cs typeface="+mn-cs"/>
              </a:endParaRPr>
            </a:p>
          </p:txBody>
        </p:sp>
        <p:sp>
          <p:nvSpPr>
            <p:cNvPr id="270" name="Freeform 224">
              <a:extLst>
                <a:ext uri="{FF2B5EF4-FFF2-40B4-BE49-F238E27FC236}">
                  <a16:creationId xmlns:a16="http://schemas.microsoft.com/office/drawing/2014/main" id="{0C30B643-4E7F-42FE-B10B-FCBD84A749DF}"/>
                </a:ext>
              </a:extLst>
            </p:cNvPr>
            <p:cNvSpPr>
              <a:spLocks/>
            </p:cNvSpPr>
            <p:nvPr/>
          </p:nvSpPr>
          <p:spPr bwMode="auto">
            <a:xfrm>
              <a:off x="3201988" y="1020763"/>
              <a:ext cx="196850" cy="46038"/>
            </a:xfrm>
            <a:custGeom>
              <a:avLst/>
              <a:gdLst/>
              <a:ahLst/>
              <a:cxnLst>
                <a:cxn ang="0">
                  <a:pos x="4" y="24"/>
                </a:cxn>
                <a:cxn ang="0">
                  <a:pos x="2" y="22"/>
                </a:cxn>
                <a:cxn ang="0">
                  <a:pos x="2" y="22"/>
                </a:cxn>
                <a:cxn ang="0">
                  <a:pos x="0" y="19"/>
                </a:cxn>
                <a:cxn ang="0">
                  <a:pos x="0" y="19"/>
                </a:cxn>
                <a:cxn ang="0">
                  <a:pos x="0" y="4"/>
                </a:cxn>
                <a:cxn ang="0">
                  <a:pos x="2" y="2"/>
                </a:cxn>
                <a:cxn ang="0">
                  <a:pos x="2" y="2"/>
                </a:cxn>
                <a:cxn ang="0">
                  <a:pos x="4" y="0"/>
                </a:cxn>
                <a:cxn ang="0">
                  <a:pos x="4" y="0"/>
                </a:cxn>
                <a:cxn ang="0">
                  <a:pos x="98" y="0"/>
                </a:cxn>
                <a:cxn ang="0">
                  <a:pos x="101" y="2"/>
                </a:cxn>
                <a:cxn ang="0">
                  <a:pos x="101" y="2"/>
                </a:cxn>
                <a:cxn ang="0">
                  <a:pos x="102" y="4"/>
                </a:cxn>
                <a:cxn ang="0">
                  <a:pos x="102" y="4"/>
                </a:cxn>
                <a:cxn ang="0">
                  <a:pos x="102" y="19"/>
                </a:cxn>
                <a:cxn ang="0">
                  <a:pos x="101" y="22"/>
                </a:cxn>
                <a:cxn ang="0">
                  <a:pos x="101" y="22"/>
                </a:cxn>
                <a:cxn ang="0">
                  <a:pos x="98" y="24"/>
                </a:cxn>
                <a:cxn ang="0">
                  <a:pos x="98" y="24"/>
                </a:cxn>
                <a:cxn ang="0">
                  <a:pos x="4" y="24"/>
                </a:cxn>
              </a:cxnLst>
              <a:rect l="0" t="0" r="r" b="b"/>
              <a:pathLst>
                <a:path w="102" h="24">
                  <a:moveTo>
                    <a:pt x="4" y="24"/>
                  </a:moveTo>
                  <a:cubicBezTo>
                    <a:pt x="3" y="24"/>
                    <a:pt x="2" y="23"/>
                    <a:pt x="2" y="22"/>
                  </a:cubicBezTo>
                  <a:cubicBezTo>
                    <a:pt x="2" y="22"/>
                    <a:pt x="2" y="22"/>
                    <a:pt x="2" y="22"/>
                  </a:cubicBezTo>
                  <a:cubicBezTo>
                    <a:pt x="1" y="22"/>
                    <a:pt x="0" y="20"/>
                    <a:pt x="0" y="19"/>
                  </a:cubicBezTo>
                  <a:cubicBezTo>
                    <a:pt x="0" y="19"/>
                    <a:pt x="0" y="19"/>
                    <a:pt x="0" y="19"/>
                  </a:cubicBezTo>
                  <a:cubicBezTo>
                    <a:pt x="0" y="4"/>
                    <a:pt x="0" y="4"/>
                    <a:pt x="0" y="4"/>
                  </a:cubicBezTo>
                  <a:cubicBezTo>
                    <a:pt x="0" y="3"/>
                    <a:pt x="1" y="2"/>
                    <a:pt x="2" y="2"/>
                  </a:cubicBezTo>
                  <a:cubicBezTo>
                    <a:pt x="2" y="2"/>
                    <a:pt x="2" y="2"/>
                    <a:pt x="2" y="2"/>
                  </a:cubicBezTo>
                  <a:cubicBezTo>
                    <a:pt x="2" y="1"/>
                    <a:pt x="3" y="0"/>
                    <a:pt x="4" y="0"/>
                  </a:cubicBezTo>
                  <a:cubicBezTo>
                    <a:pt x="4" y="0"/>
                    <a:pt x="4" y="0"/>
                    <a:pt x="4" y="0"/>
                  </a:cubicBezTo>
                  <a:cubicBezTo>
                    <a:pt x="98" y="0"/>
                    <a:pt x="98" y="0"/>
                    <a:pt x="98" y="0"/>
                  </a:cubicBezTo>
                  <a:cubicBezTo>
                    <a:pt x="99" y="0"/>
                    <a:pt x="100" y="1"/>
                    <a:pt x="101" y="2"/>
                  </a:cubicBezTo>
                  <a:cubicBezTo>
                    <a:pt x="101" y="2"/>
                    <a:pt x="101" y="2"/>
                    <a:pt x="101" y="2"/>
                  </a:cubicBezTo>
                  <a:cubicBezTo>
                    <a:pt x="102" y="2"/>
                    <a:pt x="102" y="3"/>
                    <a:pt x="102" y="4"/>
                  </a:cubicBezTo>
                  <a:cubicBezTo>
                    <a:pt x="102" y="4"/>
                    <a:pt x="102" y="4"/>
                    <a:pt x="102" y="4"/>
                  </a:cubicBezTo>
                  <a:cubicBezTo>
                    <a:pt x="102" y="19"/>
                    <a:pt x="102" y="19"/>
                    <a:pt x="102" y="19"/>
                  </a:cubicBezTo>
                  <a:cubicBezTo>
                    <a:pt x="102" y="20"/>
                    <a:pt x="102" y="21"/>
                    <a:pt x="101" y="22"/>
                  </a:cubicBezTo>
                  <a:cubicBezTo>
                    <a:pt x="101" y="22"/>
                    <a:pt x="101" y="22"/>
                    <a:pt x="101" y="22"/>
                  </a:cubicBezTo>
                  <a:cubicBezTo>
                    <a:pt x="100" y="23"/>
                    <a:pt x="99" y="24"/>
                    <a:pt x="98" y="24"/>
                  </a:cubicBezTo>
                  <a:cubicBezTo>
                    <a:pt x="98" y="24"/>
                    <a:pt x="98" y="24"/>
                    <a:pt x="98" y="24"/>
                  </a:cubicBezTo>
                  <a:cubicBezTo>
                    <a:pt x="4" y="24"/>
                    <a:pt x="4" y="24"/>
                    <a:pt x="4" y="24"/>
                  </a:cubicBezTo>
                  <a:close/>
                </a:path>
              </a:pathLst>
            </a:custGeom>
            <a:grpFill/>
            <a:ln w="28575" cap="rnd">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latin typeface="Verdana"/>
                <a:ea typeface="+mn-ea"/>
                <a:cs typeface="+mn-cs"/>
              </a:endParaRPr>
            </a:p>
          </p:txBody>
        </p:sp>
      </p:grpSp>
      <p:grpSp>
        <p:nvGrpSpPr>
          <p:cNvPr id="271" name="Groupe 281">
            <a:extLst>
              <a:ext uri="{FF2B5EF4-FFF2-40B4-BE49-F238E27FC236}">
                <a16:creationId xmlns:a16="http://schemas.microsoft.com/office/drawing/2014/main" id="{0C07DE7E-5173-4550-88DC-AF2280ED4CDE}"/>
              </a:ext>
            </a:extLst>
          </p:cNvPr>
          <p:cNvGrpSpPr/>
          <p:nvPr/>
        </p:nvGrpSpPr>
        <p:grpSpPr>
          <a:xfrm>
            <a:off x="4330239" y="3004241"/>
            <a:ext cx="326531" cy="612237"/>
            <a:chOff x="1162050" y="3149600"/>
            <a:chExt cx="146050" cy="330200"/>
          </a:xfrm>
          <a:solidFill>
            <a:schemeClr val="tx2"/>
          </a:solidFill>
        </p:grpSpPr>
        <p:sp>
          <p:nvSpPr>
            <p:cNvPr id="272" name="Freeform 727">
              <a:extLst>
                <a:ext uri="{FF2B5EF4-FFF2-40B4-BE49-F238E27FC236}">
                  <a16:creationId xmlns:a16="http://schemas.microsoft.com/office/drawing/2014/main" id="{0ED5919E-FBDA-4386-9BF8-D7D2A4F6D1CD}"/>
                </a:ext>
              </a:extLst>
            </p:cNvPr>
            <p:cNvSpPr>
              <a:spLocks/>
            </p:cNvSpPr>
            <p:nvPr/>
          </p:nvSpPr>
          <p:spPr bwMode="auto">
            <a:xfrm>
              <a:off x="1162050" y="3149600"/>
              <a:ext cx="146050" cy="330200"/>
            </a:xfrm>
            <a:custGeom>
              <a:avLst/>
              <a:gdLst/>
              <a:ahLst/>
              <a:cxnLst>
                <a:cxn ang="0">
                  <a:pos x="0" y="110"/>
                </a:cxn>
                <a:cxn ang="0">
                  <a:pos x="0" y="6"/>
                </a:cxn>
                <a:cxn ang="0">
                  <a:pos x="6" y="0"/>
                </a:cxn>
                <a:cxn ang="0">
                  <a:pos x="70" y="0"/>
                </a:cxn>
                <a:cxn ang="0">
                  <a:pos x="76" y="6"/>
                </a:cxn>
                <a:cxn ang="0">
                  <a:pos x="76" y="163"/>
                </a:cxn>
                <a:cxn ang="0">
                  <a:pos x="70" y="170"/>
                </a:cxn>
                <a:cxn ang="0">
                  <a:pos x="6" y="170"/>
                </a:cxn>
                <a:cxn ang="0">
                  <a:pos x="0" y="163"/>
                </a:cxn>
                <a:cxn ang="0">
                  <a:pos x="0" y="135"/>
                </a:cxn>
              </a:cxnLst>
              <a:rect l="0" t="0" r="r" b="b"/>
              <a:pathLst>
                <a:path w="76" h="170">
                  <a:moveTo>
                    <a:pt x="0" y="110"/>
                  </a:moveTo>
                  <a:cubicBezTo>
                    <a:pt x="0" y="6"/>
                    <a:pt x="0" y="6"/>
                    <a:pt x="0" y="6"/>
                  </a:cubicBezTo>
                  <a:cubicBezTo>
                    <a:pt x="0" y="3"/>
                    <a:pt x="3" y="0"/>
                    <a:pt x="6" y="0"/>
                  </a:cubicBezTo>
                  <a:cubicBezTo>
                    <a:pt x="70" y="0"/>
                    <a:pt x="70" y="0"/>
                    <a:pt x="70" y="0"/>
                  </a:cubicBezTo>
                  <a:cubicBezTo>
                    <a:pt x="74" y="0"/>
                    <a:pt x="76" y="3"/>
                    <a:pt x="76" y="6"/>
                  </a:cubicBezTo>
                  <a:cubicBezTo>
                    <a:pt x="76" y="163"/>
                    <a:pt x="76" y="163"/>
                    <a:pt x="76" y="163"/>
                  </a:cubicBezTo>
                  <a:cubicBezTo>
                    <a:pt x="76" y="167"/>
                    <a:pt x="74" y="170"/>
                    <a:pt x="70" y="170"/>
                  </a:cubicBezTo>
                  <a:cubicBezTo>
                    <a:pt x="6" y="170"/>
                    <a:pt x="6" y="170"/>
                    <a:pt x="6" y="170"/>
                  </a:cubicBezTo>
                  <a:cubicBezTo>
                    <a:pt x="3" y="170"/>
                    <a:pt x="0" y="167"/>
                    <a:pt x="0" y="163"/>
                  </a:cubicBezTo>
                  <a:cubicBezTo>
                    <a:pt x="0" y="135"/>
                    <a:pt x="0" y="135"/>
                    <a:pt x="0" y="135"/>
                  </a:cubicBezTo>
                </a:path>
              </a:pathLst>
            </a:custGeom>
            <a:grpFill/>
            <a:ln w="285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latin typeface="Verdana"/>
                <a:ea typeface="+mn-ea"/>
                <a:cs typeface="Arial" pitchFamily="34" charset="0"/>
              </a:endParaRPr>
            </a:p>
          </p:txBody>
        </p:sp>
        <p:sp>
          <p:nvSpPr>
            <p:cNvPr id="273" name="Line 728">
              <a:extLst>
                <a:ext uri="{FF2B5EF4-FFF2-40B4-BE49-F238E27FC236}">
                  <a16:creationId xmlns:a16="http://schemas.microsoft.com/office/drawing/2014/main" id="{953B7E4E-F411-477F-B7A0-C4903EF1A10D}"/>
                </a:ext>
              </a:extLst>
            </p:cNvPr>
            <p:cNvSpPr>
              <a:spLocks noChangeShapeType="1"/>
            </p:cNvSpPr>
            <p:nvPr/>
          </p:nvSpPr>
          <p:spPr bwMode="auto">
            <a:xfrm>
              <a:off x="1162050" y="3208338"/>
              <a:ext cx="146050" cy="1588"/>
            </a:xfrm>
            <a:prstGeom prst="line">
              <a:avLst/>
            </a:prstGeom>
            <a:grpFill/>
            <a:ln w="285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latin typeface="Verdana"/>
                <a:ea typeface="+mn-ea"/>
                <a:cs typeface="Arial" pitchFamily="34" charset="0"/>
              </a:endParaRPr>
            </a:p>
          </p:txBody>
        </p:sp>
        <p:sp>
          <p:nvSpPr>
            <p:cNvPr id="274" name="Line 729">
              <a:extLst>
                <a:ext uri="{FF2B5EF4-FFF2-40B4-BE49-F238E27FC236}">
                  <a16:creationId xmlns:a16="http://schemas.microsoft.com/office/drawing/2014/main" id="{81A166C2-6924-4EC9-B68F-3645FFB2C973}"/>
                </a:ext>
              </a:extLst>
            </p:cNvPr>
            <p:cNvSpPr>
              <a:spLocks noChangeShapeType="1"/>
            </p:cNvSpPr>
            <p:nvPr/>
          </p:nvSpPr>
          <p:spPr bwMode="auto">
            <a:xfrm>
              <a:off x="1162050" y="3262313"/>
              <a:ext cx="146050" cy="1588"/>
            </a:xfrm>
            <a:prstGeom prst="line">
              <a:avLst/>
            </a:prstGeom>
            <a:grpFill/>
            <a:ln w="285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latin typeface="Verdana"/>
                <a:ea typeface="+mn-ea"/>
                <a:cs typeface="Arial" pitchFamily="34" charset="0"/>
              </a:endParaRPr>
            </a:p>
          </p:txBody>
        </p:sp>
        <p:sp>
          <p:nvSpPr>
            <p:cNvPr id="275" name="Line 730">
              <a:extLst>
                <a:ext uri="{FF2B5EF4-FFF2-40B4-BE49-F238E27FC236}">
                  <a16:creationId xmlns:a16="http://schemas.microsoft.com/office/drawing/2014/main" id="{673AC6A0-63FD-425F-84E7-F6E5A0B68069}"/>
                </a:ext>
              </a:extLst>
            </p:cNvPr>
            <p:cNvSpPr>
              <a:spLocks noChangeShapeType="1"/>
            </p:cNvSpPr>
            <p:nvPr/>
          </p:nvSpPr>
          <p:spPr bwMode="auto">
            <a:xfrm>
              <a:off x="1162050" y="3317875"/>
              <a:ext cx="146050" cy="1588"/>
            </a:xfrm>
            <a:prstGeom prst="line">
              <a:avLst/>
            </a:prstGeom>
            <a:grpFill/>
            <a:ln w="285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latin typeface="Verdana"/>
                <a:ea typeface="+mn-ea"/>
                <a:cs typeface="Arial" pitchFamily="34" charset="0"/>
              </a:endParaRPr>
            </a:p>
          </p:txBody>
        </p:sp>
        <p:sp>
          <p:nvSpPr>
            <p:cNvPr id="276" name="Oval 731">
              <a:extLst>
                <a:ext uri="{FF2B5EF4-FFF2-40B4-BE49-F238E27FC236}">
                  <a16:creationId xmlns:a16="http://schemas.microsoft.com/office/drawing/2014/main" id="{922AADFE-9DA4-43CD-95BF-375DEFAC37EC}"/>
                </a:ext>
              </a:extLst>
            </p:cNvPr>
            <p:cNvSpPr>
              <a:spLocks noChangeArrowheads="1"/>
            </p:cNvSpPr>
            <p:nvPr/>
          </p:nvSpPr>
          <p:spPr bwMode="auto">
            <a:xfrm>
              <a:off x="1216025" y="3395663"/>
              <a:ext cx="33338" cy="33338"/>
            </a:xfrm>
            <a:prstGeom prst="ellipse">
              <a:avLst/>
            </a:prstGeom>
            <a:grpFill/>
            <a:ln w="285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latin typeface="Verdana"/>
                <a:ea typeface="+mn-ea"/>
                <a:cs typeface="Arial" pitchFamily="34" charset="0"/>
              </a:endParaRPr>
            </a:p>
          </p:txBody>
        </p:sp>
      </p:grpSp>
      <p:sp>
        <p:nvSpPr>
          <p:cNvPr id="277" name="TextBox 276">
            <a:extLst>
              <a:ext uri="{FF2B5EF4-FFF2-40B4-BE49-F238E27FC236}">
                <a16:creationId xmlns:a16="http://schemas.microsoft.com/office/drawing/2014/main" id="{2DC5D904-A9B7-409F-BC65-D8660BF22AB9}"/>
              </a:ext>
            </a:extLst>
          </p:cNvPr>
          <p:cNvSpPr txBox="1"/>
          <p:nvPr/>
        </p:nvSpPr>
        <p:spPr>
          <a:xfrm>
            <a:off x="3449165" y="2818639"/>
            <a:ext cx="812227" cy="250814"/>
          </a:xfrm>
          <a:prstGeom prst="rect">
            <a:avLst/>
          </a:prstGeom>
          <a:noFill/>
        </p:spPr>
        <p:txBody>
          <a:bodyPr wrap="square" rtlCol="0">
            <a:spAutoFit/>
          </a:bodyPr>
          <a:lstStyle/>
          <a:p>
            <a:pPr marL="0" marR="0" lvl="0" indent="0" algn="ctr" defTabSz="957756"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5B7C"/>
                </a:solidFill>
                <a:effectLst/>
                <a:uLnTx/>
                <a:uFillTx/>
                <a:latin typeface="Verdana"/>
                <a:ea typeface="+mn-ea"/>
                <a:cs typeface="+mn-cs"/>
              </a:rPr>
              <a:t>SCM</a:t>
            </a:r>
          </a:p>
        </p:txBody>
      </p:sp>
      <p:sp>
        <p:nvSpPr>
          <p:cNvPr id="278" name="Right Arrow 175">
            <a:extLst>
              <a:ext uri="{FF2B5EF4-FFF2-40B4-BE49-F238E27FC236}">
                <a16:creationId xmlns:a16="http://schemas.microsoft.com/office/drawing/2014/main" id="{04ABC38D-E0EE-47B9-99E3-CA4788F169CB}"/>
              </a:ext>
            </a:extLst>
          </p:cNvPr>
          <p:cNvSpPr/>
          <p:nvPr/>
        </p:nvSpPr>
        <p:spPr>
          <a:xfrm rot="10800000">
            <a:off x="3070452" y="2944310"/>
            <a:ext cx="338594" cy="363576"/>
          </a:xfrm>
          <a:prstGeom prst="rightArrow">
            <a:avLst/>
          </a:prstGeom>
          <a:solidFill>
            <a:schemeClr val="bg1">
              <a:lumMod val="65000"/>
            </a:schemeClr>
          </a:solidFill>
          <a:ln w="9525" cap="flat" cmpd="sng" algn="ctr">
            <a:noFill/>
            <a:prstDash val="solid"/>
          </a:ln>
          <a:effectLst/>
        </p:spPr>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998C85">
                  <a:lumMod val="50000"/>
                </a:srgbClr>
              </a:solidFill>
              <a:effectLst/>
              <a:uLnTx/>
              <a:uFillTx/>
              <a:latin typeface="Verdana"/>
              <a:ea typeface="+mn-ea"/>
              <a:cs typeface="+mn-cs"/>
            </a:endParaRPr>
          </a:p>
        </p:txBody>
      </p:sp>
      <p:pic>
        <p:nvPicPr>
          <p:cNvPr id="279" name="Picture 278">
            <a:extLst>
              <a:ext uri="{FF2B5EF4-FFF2-40B4-BE49-F238E27FC236}">
                <a16:creationId xmlns:a16="http://schemas.microsoft.com/office/drawing/2014/main" id="{04ECE9FF-B73E-4DA5-A5EB-E073A329287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78866" y="3060434"/>
            <a:ext cx="592838" cy="247510"/>
          </a:xfrm>
          <a:prstGeom prst="rect">
            <a:avLst/>
          </a:prstGeom>
        </p:spPr>
      </p:pic>
      <p:sp>
        <p:nvSpPr>
          <p:cNvPr id="280" name="Rectangle 279">
            <a:extLst>
              <a:ext uri="{FF2B5EF4-FFF2-40B4-BE49-F238E27FC236}">
                <a16:creationId xmlns:a16="http://schemas.microsoft.com/office/drawing/2014/main" id="{15D7C09A-3863-4B27-81A3-8B3FBF1D0CB8}"/>
              </a:ext>
            </a:extLst>
          </p:cNvPr>
          <p:cNvSpPr/>
          <p:nvPr/>
        </p:nvSpPr>
        <p:spPr>
          <a:xfrm>
            <a:off x="417647" y="5394284"/>
            <a:ext cx="11378113" cy="1055144"/>
          </a:xfrm>
          <a:prstGeom prst="rect">
            <a:avLst/>
          </a:prstGeom>
          <a:solidFill>
            <a:schemeClr val="bg1">
              <a:lumMod val="95000"/>
            </a:schemeClr>
          </a:solidFill>
          <a:ln>
            <a:noFill/>
          </a:ln>
          <a:effectLst/>
        </p:spPr>
        <p:txBody>
          <a:bodyPr wrap="square" lIns="91440" rIns="0" numCol="2" spcCol="182880">
            <a:noAutofit/>
          </a:bodyPr>
          <a:lstStyle/>
          <a:p>
            <a:pPr marL="193128" marR="0" lvl="0" indent="-171450" algn="l" defTabSz="957756" rtl="0" eaLnBrk="1" fontAlgn="auto" latinLnBrk="0" hangingPunct="1">
              <a:lnSpc>
                <a:spcPct val="100000"/>
              </a:lnSpc>
              <a:spcBef>
                <a:spcPts val="100"/>
              </a:spcBef>
              <a:spcAft>
                <a:spcPts val="100"/>
              </a:spcAft>
              <a:buClr>
                <a:srgbClr val="0070AD"/>
              </a:buClr>
              <a:buSzTx/>
              <a:buFont typeface="Wingdings" pitchFamily="2" charset="2"/>
              <a:buChar char="§"/>
              <a:tabLst/>
              <a:defRPr/>
            </a:pPr>
            <a:r>
              <a:rPr kumimoji="0" lang="en-US" sz="1000" b="0" i="0" u="none" strike="noStrike" kern="0" cap="none" spc="0" normalizeH="0" baseline="0" noProof="0" dirty="0">
                <a:ln>
                  <a:noFill/>
                </a:ln>
                <a:solidFill>
                  <a:prstClr val="black"/>
                </a:solidFill>
                <a:effectLst/>
                <a:uLnTx/>
                <a:uFillTx/>
                <a:latin typeface="Verdana"/>
                <a:ea typeface="+mn-ea"/>
                <a:cs typeface="+mn-cs"/>
              </a:rPr>
              <a:t>Reduce risk and cost of quality by enabling consistent build/deployment and testing processes through CI/CD implementation</a:t>
            </a:r>
          </a:p>
          <a:p>
            <a:pPr marL="193128" marR="0" lvl="0" indent="-171450" algn="l" defTabSz="957756" rtl="0" eaLnBrk="1" fontAlgn="auto" latinLnBrk="0" hangingPunct="1">
              <a:lnSpc>
                <a:spcPct val="100000"/>
              </a:lnSpc>
              <a:spcBef>
                <a:spcPts val="100"/>
              </a:spcBef>
              <a:spcAft>
                <a:spcPts val="100"/>
              </a:spcAft>
              <a:buClr>
                <a:srgbClr val="0070AD"/>
              </a:buClr>
              <a:buSzTx/>
              <a:buFont typeface="Wingdings" pitchFamily="2" charset="2"/>
              <a:buChar char="§"/>
              <a:tabLst/>
              <a:defRPr/>
            </a:pPr>
            <a:r>
              <a:rPr kumimoji="0" lang="en-US" sz="1000" b="0" i="0" u="none" strike="noStrike" kern="0" cap="none" spc="0" normalizeH="0" baseline="0" noProof="0" dirty="0">
                <a:ln>
                  <a:noFill/>
                </a:ln>
                <a:solidFill>
                  <a:prstClr val="black"/>
                </a:solidFill>
                <a:effectLst/>
                <a:uLnTx/>
                <a:uFillTx/>
                <a:latin typeface="Verdana"/>
                <a:ea typeface="+mn-ea"/>
                <a:cs typeface="+mn-cs"/>
              </a:rPr>
              <a:t>Speeds up release deployment</a:t>
            </a:r>
          </a:p>
          <a:p>
            <a:pPr marL="193128" marR="0" lvl="0" indent="-171450" algn="l" defTabSz="957756" rtl="0" eaLnBrk="1" fontAlgn="auto" latinLnBrk="0" hangingPunct="1">
              <a:lnSpc>
                <a:spcPct val="100000"/>
              </a:lnSpc>
              <a:spcBef>
                <a:spcPts val="100"/>
              </a:spcBef>
              <a:spcAft>
                <a:spcPts val="100"/>
              </a:spcAft>
              <a:buClr>
                <a:srgbClr val="0070AD"/>
              </a:buClr>
              <a:buSzTx/>
              <a:buFont typeface="Wingdings" pitchFamily="2" charset="2"/>
              <a:buChar char="§"/>
              <a:tabLst/>
              <a:defRPr/>
            </a:pPr>
            <a:r>
              <a:rPr kumimoji="0" lang="en-US" sz="1000" b="0" i="0" u="none" strike="noStrike" kern="0" cap="none" spc="0" normalizeH="0" baseline="0" noProof="0" dirty="0">
                <a:ln>
                  <a:noFill/>
                </a:ln>
                <a:solidFill>
                  <a:prstClr val="black"/>
                </a:solidFill>
                <a:effectLst/>
                <a:uLnTx/>
                <a:uFillTx/>
                <a:latin typeface="Verdana"/>
                <a:ea typeface="+mn-ea"/>
                <a:cs typeface="+mn-cs"/>
              </a:rPr>
              <a:t>Save time/cost by avoiding “wait time” of testing team due to deployment/ smoke test failure</a:t>
            </a:r>
          </a:p>
          <a:p>
            <a:pPr marL="193128" marR="0" lvl="0" indent="-171450" algn="l" defTabSz="957756" rtl="0" eaLnBrk="1" fontAlgn="auto" latinLnBrk="0" hangingPunct="1">
              <a:lnSpc>
                <a:spcPct val="100000"/>
              </a:lnSpc>
              <a:spcBef>
                <a:spcPts val="100"/>
              </a:spcBef>
              <a:spcAft>
                <a:spcPts val="100"/>
              </a:spcAft>
              <a:buClr>
                <a:srgbClr val="0070AD"/>
              </a:buClr>
              <a:buSzTx/>
              <a:buFont typeface="Wingdings" pitchFamily="2" charset="2"/>
              <a:buChar char="§"/>
              <a:tabLst/>
              <a:defRPr/>
            </a:pPr>
            <a:r>
              <a:rPr kumimoji="0" lang="en-US" sz="1000" b="0" i="0" u="none" strike="noStrike" kern="0" cap="none" spc="0" normalizeH="0" baseline="0" noProof="0" dirty="0">
                <a:ln>
                  <a:noFill/>
                </a:ln>
                <a:solidFill>
                  <a:prstClr val="black"/>
                </a:solidFill>
                <a:effectLst/>
                <a:uLnTx/>
                <a:uFillTx/>
                <a:latin typeface="Verdana"/>
                <a:ea typeface="+mn-ea"/>
                <a:cs typeface="+mn-cs"/>
              </a:rPr>
              <a:t>Ensure requirements coverage with traceability matrix</a:t>
            </a:r>
          </a:p>
          <a:p>
            <a:pPr marL="193128" marR="0" lvl="0" indent="-171450" algn="l" defTabSz="957756" rtl="0" eaLnBrk="1" fontAlgn="auto" latinLnBrk="0" hangingPunct="1">
              <a:lnSpc>
                <a:spcPct val="100000"/>
              </a:lnSpc>
              <a:spcBef>
                <a:spcPts val="100"/>
              </a:spcBef>
              <a:spcAft>
                <a:spcPts val="100"/>
              </a:spcAft>
              <a:buClr>
                <a:srgbClr val="0070AD"/>
              </a:buClr>
              <a:buSzTx/>
              <a:buFont typeface="Wingdings" pitchFamily="2" charset="2"/>
              <a:buChar char="§"/>
              <a:tabLst/>
              <a:defRPr/>
            </a:pPr>
            <a:r>
              <a:rPr kumimoji="0" lang="en-US" sz="1000" b="0" i="0" u="none" strike="noStrike" kern="0" cap="none" spc="0" normalizeH="0" baseline="0" noProof="0" dirty="0">
                <a:ln>
                  <a:noFill/>
                </a:ln>
                <a:solidFill>
                  <a:prstClr val="black"/>
                </a:solidFill>
                <a:effectLst/>
                <a:uLnTx/>
                <a:uFillTx/>
                <a:latin typeface="Verdana"/>
                <a:ea typeface="+mn-ea"/>
                <a:cs typeface="+mn-cs"/>
              </a:rPr>
              <a:t>Confirms every build with smoke testing result by scheduling daily runs by scheduled batch jobs</a:t>
            </a:r>
          </a:p>
          <a:p>
            <a:pPr marL="193128" marR="0" lvl="0" indent="-171450" algn="l" defTabSz="957756" rtl="0" eaLnBrk="1" fontAlgn="auto" latinLnBrk="0" hangingPunct="1">
              <a:lnSpc>
                <a:spcPct val="100000"/>
              </a:lnSpc>
              <a:spcBef>
                <a:spcPts val="100"/>
              </a:spcBef>
              <a:spcAft>
                <a:spcPts val="100"/>
              </a:spcAft>
              <a:buClr>
                <a:srgbClr val="0070AD"/>
              </a:buClr>
              <a:buSzTx/>
              <a:buFont typeface="Wingdings" pitchFamily="2" charset="2"/>
              <a:buChar char="§"/>
              <a:tabLst/>
              <a:defRPr/>
            </a:pPr>
            <a:r>
              <a:rPr kumimoji="0" lang="en-US" sz="1000" b="0" i="0" u="none" strike="noStrike" kern="0" cap="none" spc="0" normalizeH="0" baseline="0" noProof="0" dirty="0">
                <a:ln>
                  <a:noFill/>
                </a:ln>
                <a:solidFill>
                  <a:prstClr val="black"/>
                </a:solidFill>
                <a:effectLst/>
                <a:uLnTx/>
                <a:uFillTx/>
                <a:latin typeface="Verdana"/>
                <a:ea typeface="+mn-ea"/>
                <a:cs typeface="+mn-cs"/>
              </a:rPr>
              <a:t>Defects identified in early stages with frequent integration and testing approach through on demand test execution</a:t>
            </a:r>
          </a:p>
          <a:p>
            <a:pPr marL="193128" marR="0" lvl="0" indent="-171450" algn="l" defTabSz="957756" rtl="0" eaLnBrk="1" fontAlgn="auto" latinLnBrk="0" hangingPunct="1">
              <a:lnSpc>
                <a:spcPct val="100000"/>
              </a:lnSpc>
              <a:spcBef>
                <a:spcPts val="100"/>
              </a:spcBef>
              <a:spcAft>
                <a:spcPts val="100"/>
              </a:spcAft>
              <a:buClr>
                <a:srgbClr val="0070AD"/>
              </a:buClr>
              <a:buSzTx/>
              <a:buFont typeface="Wingdings" pitchFamily="2" charset="2"/>
              <a:buChar char="§"/>
              <a:tabLst/>
              <a:defRPr/>
            </a:pPr>
            <a:r>
              <a:rPr kumimoji="0" lang="en-US" sz="1000" b="0" i="0" u="none" strike="noStrike" kern="0" cap="none" spc="0" normalizeH="0" baseline="0" noProof="0" dirty="0">
                <a:ln>
                  <a:noFill/>
                </a:ln>
                <a:solidFill>
                  <a:prstClr val="black"/>
                </a:solidFill>
                <a:effectLst/>
                <a:uLnTx/>
                <a:uFillTx/>
                <a:latin typeface="Verdana"/>
                <a:ea typeface="+mn-ea"/>
                <a:cs typeface="+mn-cs"/>
              </a:rPr>
              <a:t>Reduces environment delivery defects by applying shift-left approach</a:t>
            </a:r>
          </a:p>
          <a:p>
            <a:pPr marL="193128" marR="0" lvl="0" indent="-171450" algn="l" defTabSz="957756" rtl="0" eaLnBrk="1" fontAlgn="auto" latinLnBrk="0" hangingPunct="1">
              <a:lnSpc>
                <a:spcPct val="100000"/>
              </a:lnSpc>
              <a:spcBef>
                <a:spcPts val="100"/>
              </a:spcBef>
              <a:spcAft>
                <a:spcPts val="100"/>
              </a:spcAft>
              <a:buClr>
                <a:srgbClr val="0070AD"/>
              </a:buClr>
              <a:buSzTx/>
              <a:buFont typeface="Wingdings" pitchFamily="2" charset="2"/>
              <a:buChar char="§"/>
              <a:tabLst/>
              <a:defRPr/>
            </a:pPr>
            <a:r>
              <a:rPr kumimoji="0" lang="en-US" sz="1000" b="0" i="0" u="none" strike="noStrike" kern="0" cap="none" spc="0" normalizeH="0" baseline="0" noProof="0" dirty="0">
                <a:ln>
                  <a:noFill/>
                </a:ln>
                <a:solidFill>
                  <a:prstClr val="black"/>
                </a:solidFill>
                <a:effectLst/>
                <a:uLnTx/>
                <a:uFillTx/>
                <a:latin typeface="Verdana"/>
                <a:ea typeface="+mn-ea"/>
                <a:cs typeface="+mn-cs"/>
              </a:rPr>
              <a:t>Enables shorter feedback cycle for changes</a:t>
            </a:r>
            <a:endParaRPr kumimoji="0" lang="en-US" sz="1000" b="0" i="0" u="none" strike="noStrike" kern="1200" cap="none" spc="0" normalizeH="0" baseline="0" noProof="0" dirty="0">
              <a:ln>
                <a:noFill/>
              </a:ln>
              <a:solidFill>
                <a:prstClr val="black"/>
              </a:solidFill>
              <a:effectLst/>
              <a:uLnTx/>
              <a:uFillTx/>
              <a:latin typeface="Verdana"/>
              <a:ea typeface="+mn-ea"/>
              <a:cs typeface="Arial" pitchFamily="34" charset="0"/>
            </a:endParaRPr>
          </a:p>
        </p:txBody>
      </p:sp>
      <p:sp>
        <p:nvSpPr>
          <p:cNvPr id="281" name="Rectangle: Single Corner Rounded 280">
            <a:extLst>
              <a:ext uri="{FF2B5EF4-FFF2-40B4-BE49-F238E27FC236}">
                <a16:creationId xmlns:a16="http://schemas.microsoft.com/office/drawing/2014/main" id="{7CE57DC2-D3A4-480A-A0D1-188EAD450AF5}"/>
              </a:ext>
            </a:extLst>
          </p:cNvPr>
          <p:cNvSpPr/>
          <p:nvPr/>
        </p:nvSpPr>
        <p:spPr>
          <a:xfrm>
            <a:off x="407988" y="5122570"/>
            <a:ext cx="2040951" cy="261610"/>
          </a:xfrm>
          <a:prstGeom prst="round1Rect">
            <a:avLst>
              <a:gd name="adj" fmla="val 50000"/>
            </a:avLst>
          </a:prstGeom>
          <a:solidFill>
            <a:srgbClr val="00B050"/>
          </a:solidFill>
        </p:spPr>
        <p:txBody>
          <a:bodyPr wrap="square">
            <a:spAutoFit/>
          </a:bodyPr>
          <a:lstStyle/>
          <a:p>
            <a:pPr marL="0" marR="0" lvl="0" indent="0" algn="l" defTabSz="718192" rtl="0" eaLnBrk="1" fontAlgn="auto" latinLnBrk="0" hangingPunct="1">
              <a:lnSpc>
                <a:spcPct val="100000"/>
              </a:lnSpc>
              <a:spcBef>
                <a:spcPts val="100"/>
              </a:spcBef>
              <a:spcAft>
                <a:spcPts val="100"/>
              </a:spcAft>
              <a:buClrTx/>
              <a:buSzTx/>
              <a:buFontTx/>
              <a:buNone/>
              <a:tabLst/>
              <a:defRPr/>
            </a:pPr>
            <a:r>
              <a:rPr kumimoji="0" lang="en-US" sz="1100" b="1" i="0" u="none" strike="noStrike" kern="0" cap="none" spc="0" normalizeH="0" baseline="0" noProof="0" dirty="0">
                <a:ln>
                  <a:noFill/>
                </a:ln>
                <a:solidFill>
                  <a:srgbClr val="FFFFFF"/>
                </a:solidFill>
                <a:effectLst/>
                <a:uLnTx/>
                <a:uFillTx/>
                <a:latin typeface="Verdana"/>
                <a:ea typeface="+mn-ea"/>
                <a:cs typeface="+mn-cs"/>
              </a:rPr>
              <a:t>Benefits</a:t>
            </a:r>
          </a:p>
        </p:txBody>
      </p:sp>
      <p:sp>
        <p:nvSpPr>
          <p:cNvPr id="282" name="Rectangle 281">
            <a:extLst>
              <a:ext uri="{FF2B5EF4-FFF2-40B4-BE49-F238E27FC236}">
                <a16:creationId xmlns:a16="http://schemas.microsoft.com/office/drawing/2014/main" id="{D55D5776-52B0-425C-876C-86A4FAAA525C}"/>
              </a:ext>
            </a:extLst>
          </p:cNvPr>
          <p:cNvSpPr/>
          <p:nvPr/>
        </p:nvSpPr>
        <p:spPr>
          <a:xfrm>
            <a:off x="959266" y="2638869"/>
            <a:ext cx="948097" cy="408853"/>
          </a:xfrm>
          <a:prstGeom prst="rect">
            <a:avLst/>
          </a:prstGeom>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0AD">
                    <a:lumMod val="50000"/>
                  </a:srgbClr>
                </a:solidFill>
                <a:effectLst/>
                <a:uLnTx/>
                <a:uFillTx/>
                <a:latin typeface="Verdana"/>
                <a:ea typeface="+mn-ea"/>
                <a:cs typeface="+mn-cs"/>
              </a:rPr>
              <a:t>Test Automation scripts execution</a:t>
            </a:r>
            <a:endParaRPr kumimoji="0" lang="en-IN" sz="900" b="1" i="0" u="none" strike="noStrike" kern="1200" cap="none" spc="0" normalizeH="0" baseline="0" noProof="0" dirty="0">
              <a:ln>
                <a:noFill/>
              </a:ln>
              <a:solidFill>
                <a:srgbClr val="0070AD">
                  <a:lumMod val="50000"/>
                </a:srgbClr>
              </a:solidFill>
              <a:effectLst/>
              <a:uLnTx/>
              <a:uFillTx/>
              <a:latin typeface="Verdana"/>
              <a:ea typeface="+mn-ea"/>
              <a:cs typeface="+mn-cs"/>
            </a:endParaRPr>
          </a:p>
        </p:txBody>
      </p:sp>
      <p:sp>
        <p:nvSpPr>
          <p:cNvPr id="283" name="Rounded Rectangle 176">
            <a:extLst>
              <a:ext uri="{FF2B5EF4-FFF2-40B4-BE49-F238E27FC236}">
                <a16:creationId xmlns:a16="http://schemas.microsoft.com/office/drawing/2014/main" id="{C5C95C93-EB5C-45BC-886F-E7D678FF9D58}"/>
              </a:ext>
            </a:extLst>
          </p:cNvPr>
          <p:cNvSpPr>
            <a:spLocks/>
          </p:cNvSpPr>
          <p:nvPr/>
        </p:nvSpPr>
        <p:spPr>
          <a:xfrm>
            <a:off x="9697495" y="3297344"/>
            <a:ext cx="2068219" cy="1167146"/>
          </a:xfrm>
          <a:prstGeom prst="roundRect">
            <a:avLst>
              <a:gd name="adj" fmla="val 5163"/>
            </a:avLst>
          </a:prstGeom>
          <a:solidFill>
            <a:schemeClr val="bg1">
              <a:lumMod val="95000"/>
            </a:schemeClr>
          </a:solidFill>
          <a:ln w="9525" cap="flat" cmpd="sng" algn="ctr">
            <a:noFill/>
            <a:prstDash val="dashDot"/>
          </a:ln>
          <a:effectLst/>
        </p:spPr>
        <p:txBody>
          <a:bodyPr rtlCol="0" anchor="ct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dirty="0">
              <a:ln>
                <a:noFill/>
              </a:ln>
              <a:solidFill>
                <a:prstClr val="white"/>
              </a:solidFill>
              <a:effectLst/>
              <a:uLnTx/>
              <a:uFillTx/>
              <a:ea typeface="+mn-ea"/>
              <a:cs typeface="+mn-cs"/>
            </a:endParaRPr>
          </a:p>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dirty="0">
              <a:ln>
                <a:noFill/>
              </a:ln>
              <a:solidFill>
                <a:prstClr val="white"/>
              </a:solidFill>
              <a:effectLst/>
              <a:uLnTx/>
              <a:uFillTx/>
              <a:ea typeface="+mn-ea"/>
              <a:cs typeface="+mn-cs"/>
            </a:endParaRPr>
          </a:p>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dirty="0">
              <a:ln>
                <a:noFill/>
              </a:ln>
              <a:solidFill>
                <a:prstClr val="white"/>
              </a:solidFill>
              <a:effectLst/>
              <a:uLnTx/>
              <a:uFillTx/>
              <a:ea typeface="+mn-ea"/>
              <a:cs typeface="+mn-cs"/>
            </a:endParaRPr>
          </a:p>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dirty="0">
              <a:ln>
                <a:noFill/>
              </a:ln>
              <a:solidFill>
                <a:prstClr val="white"/>
              </a:solidFill>
              <a:effectLst/>
              <a:uLnTx/>
              <a:uFillTx/>
              <a:ea typeface="+mn-ea"/>
              <a:cs typeface="+mn-cs"/>
            </a:endParaRPr>
          </a:p>
        </p:txBody>
      </p:sp>
      <p:sp>
        <p:nvSpPr>
          <p:cNvPr id="284" name="TextBox 377">
            <a:extLst>
              <a:ext uri="{FF2B5EF4-FFF2-40B4-BE49-F238E27FC236}">
                <a16:creationId xmlns:a16="http://schemas.microsoft.com/office/drawing/2014/main" id="{404459EF-8FB9-4A1E-AAAF-135E25028E12}"/>
              </a:ext>
            </a:extLst>
          </p:cNvPr>
          <p:cNvSpPr txBox="1"/>
          <p:nvPr/>
        </p:nvSpPr>
        <p:spPr>
          <a:xfrm>
            <a:off x="9828483" y="4120719"/>
            <a:ext cx="1692994" cy="246221"/>
          </a:xfrm>
          <a:prstGeom prst="rect">
            <a:avLst/>
          </a:prstGeom>
          <a:noFill/>
        </p:spPr>
        <p:txBody>
          <a:bodyPr wrap="square" rtlCol="0">
            <a:spAutoFit/>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5775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ea typeface="+mn-ea"/>
                <a:cs typeface="+mn-cs"/>
              </a:rPr>
              <a:t>Selenium Framework </a:t>
            </a:r>
          </a:p>
        </p:txBody>
      </p:sp>
      <p:grpSp>
        <p:nvGrpSpPr>
          <p:cNvPr id="285" name="Groupe 573">
            <a:extLst>
              <a:ext uri="{FF2B5EF4-FFF2-40B4-BE49-F238E27FC236}">
                <a16:creationId xmlns:a16="http://schemas.microsoft.com/office/drawing/2014/main" id="{02383D91-9FE0-41B9-BB55-6A02C4C8F5C6}"/>
              </a:ext>
            </a:extLst>
          </p:cNvPr>
          <p:cNvGrpSpPr/>
          <p:nvPr/>
        </p:nvGrpSpPr>
        <p:grpSpPr>
          <a:xfrm>
            <a:off x="10509886" y="3460253"/>
            <a:ext cx="221450" cy="198338"/>
            <a:chOff x="2155834" y="3714764"/>
            <a:chExt cx="212726" cy="300039"/>
          </a:xfrm>
          <a:solidFill>
            <a:schemeClr val="accent4">
              <a:lumMod val="20000"/>
              <a:lumOff val="80000"/>
            </a:schemeClr>
          </a:solidFill>
        </p:grpSpPr>
        <p:sp>
          <p:nvSpPr>
            <p:cNvPr id="286" name="Freeform 204">
              <a:extLst>
                <a:ext uri="{FF2B5EF4-FFF2-40B4-BE49-F238E27FC236}">
                  <a16:creationId xmlns:a16="http://schemas.microsoft.com/office/drawing/2014/main" id="{8959517F-E452-4908-984E-27110C497A68}"/>
                </a:ext>
              </a:extLst>
            </p:cNvPr>
            <p:cNvSpPr>
              <a:spLocks/>
            </p:cNvSpPr>
            <p:nvPr/>
          </p:nvSpPr>
          <p:spPr bwMode="auto">
            <a:xfrm>
              <a:off x="2155834" y="3714764"/>
              <a:ext cx="212726" cy="300039"/>
            </a:xfrm>
            <a:custGeom>
              <a:avLst/>
              <a:gdLst/>
              <a:ahLst/>
              <a:cxnLst>
                <a:cxn ang="0">
                  <a:pos x="83" y="155"/>
                </a:cxn>
                <a:cxn ang="0">
                  <a:pos x="4" y="155"/>
                </a:cxn>
                <a:cxn ang="0">
                  <a:pos x="0" y="151"/>
                </a:cxn>
                <a:cxn ang="0">
                  <a:pos x="0" y="18"/>
                </a:cxn>
                <a:cxn ang="0">
                  <a:pos x="4" y="14"/>
                </a:cxn>
                <a:cxn ang="0">
                  <a:pos x="29" y="14"/>
                </a:cxn>
                <a:cxn ang="0">
                  <a:pos x="29" y="5"/>
                </a:cxn>
                <a:cxn ang="0">
                  <a:pos x="33" y="0"/>
                </a:cxn>
                <a:cxn ang="0">
                  <a:pos x="77" y="0"/>
                </a:cxn>
                <a:cxn ang="0">
                  <a:pos x="81" y="5"/>
                </a:cxn>
                <a:cxn ang="0">
                  <a:pos x="81" y="14"/>
                </a:cxn>
                <a:cxn ang="0">
                  <a:pos x="106" y="14"/>
                </a:cxn>
                <a:cxn ang="0">
                  <a:pos x="110" y="18"/>
                </a:cxn>
                <a:cxn ang="0">
                  <a:pos x="110" y="126"/>
                </a:cxn>
                <a:cxn ang="0">
                  <a:pos x="83" y="155"/>
                </a:cxn>
              </a:cxnLst>
              <a:rect l="0" t="0" r="r" b="b"/>
              <a:pathLst>
                <a:path w="110" h="155">
                  <a:moveTo>
                    <a:pt x="83" y="155"/>
                  </a:moveTo>
                  <a:cubicBezTo>
                    <a:pt x="4" y="155"/>
                    <a:pt x="4" y="155"/>
                    <a:pt x="4" y="155"/>
                  </a:cubicBezTo>
                  <a:cubicBezTo>
                    <a:pt x="2" y="155"/>
                    <a:pt x="0" y="153"/>
                    <a:pt x="0" y="151"/>
                  </a:cubicBezTo>
                  <a:cubicBezTo>
                    <a:pt x="0" y="18"/>
                    <a:pt x="0" y="18"/>
                    <a:pt x="0" y="18"/>
                  </a:cubicBezTo>
                  <a:cubicBezTo>
                    <a:pt x="0" y="16"/>
                    <a:pt x="2" y="14"/>
                    <a:pt x="4" y="14"/>
                  </a:cubicBezTo>
                  <a:cubicBezTo>
                    <a:pt x="29" y="14"/>
                    <a:pt x="29" y="14"/>
                    <a:pt x="29" y="14"/>
                  </a:cubicBezTo>
                  <a:cubicBezTo>
                    <a:pt x="29" y="5"/>
                    <a:pt x="29" y="5"/>
                    <a:pt x="29" y="5"/>
                  </a:cubicBezTo>
                  <a:cubicBezTo>
                    <a:pt x="29" y="2"/>
                    <a:pt x="31" y="0"/>
                    <a:pt x="33" y="0"/>
                  </a:cubicBezTo>
                  <a:cubicBezTo>
                    <a:pt x="77" y="0"/>
                    <a:pt x="77" y="0"/>
                    <a:pt x="77" y="0"/>
                  </a:cubicBezTo>
                  <a:cubicBezTo>
                    <a:pt x="79" y="0"/>
                    <a:pt x="81" y="2"/>
                    <a:pt x="81" y="5"/>
                  </a:cubicBezTo>
                  <a:cubicBezTo>
                    <a:pt x="81" y="14"/>
                    <a:pt x="81" y="14"/>
                    <a:pt x="81" y="14"/>
                  </a:cubicBezTo>
                  <a:cubicBezTo>
                    <a:pt x="106" y="14"/>
                    <a:pt x="106" y="14"/>
                    <a:pt x="106" y="14"/>
                  </a:cubicBezTo>
                  <a:cubicBezTo>
                    <a:pt x="108" y="14"/>
                    <a:pt x="110" y="16"/>
                    <a:pt x="110" y="18"/>
                  </a:cubicBezTo>
                  <a:cubicBezTo>
                    <a:pt x="110" y="126"/>
                    <a:pt x="110" y="126"/>
                    <a:pt x="110" y="126"/>
                  </a:cubicBezTo>
                  <a:lnTo>
                    <a:pt x="83" y="155"/>
                  </a:lnTo>
                  <a:close/>
                </a:path>
              </a:pathLst>
            </a:custGeom>
            <a:solidFill>
              <a:srgbClr val="FFFFFF"/>
            </a:solidFill>
            <a:ln w="12700" cap="rnd">
              <a:solidFill>
                <a:srgbClr val="FFCCFF"/>
              </a:solidFill>
              <a:prstDash val="solid"/>
              <a:round/>
              <a:headEnd/>
              <a:tailEnd/>
            </a:ln>
          </p:spPr>
          <p:txBody>
            <a:bodyPr vert="horz" wrap="square" lIns="91440" tIns="45720" rIns="91440" bIns="45720" numCol="1" anchor="t" anchorCtr="0" compatLnSpc="1">
              <a:prstTxWarp prst="textNoShape">
                <a:avLst/>
              </a:prstTxWarp>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ea typeface="+mn-ea"/>
                <a:cs typeface="Arial" pitchFamily="34" charset="0"/>
              </a:endParaRPr>
            </a:p>
          </p:txBody>
        </p:sp>
        <p:sp>
          <p:nvSpPr>
            <p:cNvPr id="287" name="Freeform 206">
              <a:extLst>
                <a:ext uri="{FF2B5EF4-FFF2-40B4-BE49-F238E27FC236}">
                  <a16:creationId xmlns:a16="http://schemas.microsoft.com/office/drawing/2014/main" id="{C0F2EA05-1AAE-4313-8EE3-D806687F58D5}"/>
                </a:ext>
              </a:extLst>
            </p:cNvPr>
            <p:cNvSpPr>
              <a:spLocks/>
            </p:cNvSpPr>
            <p:nvPr/>
          </p:nvSpPr>
          <p:spPr bwMode="auto">
            <a:xfrm>
              <a:off x="2197101" y="3808413"/>
              <a:ext cx="49213" cy="20638"/>
            </a:xfrm>
            <a:custGeom>
              <a:avLst/>
              <a:gdLst/>
              <a:ahLst/>
              <a:cxnLst>
                <a:cxn ang="0">
                  <a:pos x="0" y="2"/>
                </a:cxn>
                <a:cxn ang="0">
                  <a:pos x="8" y="13"/>
                </a:cxn>
                <a:cxn ang="0">
                  <a:pos x="31" y="0"/>
                </a:cxn>
              </a:cxnLst>
              <a:rect l="0" t="0" r="r" b="b"/>
              <a:pathLst>
                <a:path w="31" h="13">
                  <a:moveTo>
                    <a:pt x="0" y="2"/>
                  </a:moveTo>
                  <a:lnTo>
                    <a:pt x="8" y="13"/>
                  </a:lnTo>
                  <a:lnTo>
                    <a:pt x="31" y="0"/>
                  </a:lnTo>
                </a:path>
              </a:pathLst>
            </a:custGeom>
            <a:grpFill/>
            <a:ln w="12700"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ea typeface="+mn-ea"/>
                <a:cs typeface="Arial" pitchFamily="34" charset="0"/>
              </a:endParaRPr>
            </a:p>
          </p:txBody>
        </p:sp>
        <p:sp>
          <p:nvSpPr>
            <p:cNvPr id="288" name="Freeform 207">
              <a:extLst>
                <a:ext uri="{FF2B5EF4-FFF2-40B4-BE49-F238E27FC236}">
                  <a16:creationId xmlns:a16="http://schemas.microsoft.com/office/drawing/2014/main" id="{751BC192-DA11-4528-B253-67E3C333FAD2}"/>
                </a:ext>
              </a:extLst>
            </p:cNvPr>
            <p:cNvSpPr>
              <a:spLocks/>
            </p:cNvSpPr>
            <p:nvPr/>
          </p:nvSpPr>
          <p:spPr bwMode="auto">
            <a:xfrm>
              <a:off x="2197101" y="3879850"/>
              <a:ext cx="49213" cy="20638"/>
            </a:xfrm>
            <a:custGeom>
              <a:avLst/>
              <a:gdLst/>
              <a:ahLst/>
              <a:cxnLst>
                <a:cxn ang="0">
                  <a:pos x="0" y="2"/>
                </a:cxn>
                <a:cxn ang="0">
                  <a:pos x="8" y="13"/>
                </a:cxn>
                <a:cxn ang="0">
                  <a:pos x="31" y="0"/>
                </a:cxn>
              </a:cxnLst>
              <a:rect l="0" t="0" r="r" b="b"/>
              <a:pathLst>
                <a:path w="31" h="13">
                  <a:moveTo>
                    <a:pt x="0" y="2"/>
                  </a:moveTo>
                  <a:lnTo>
                    <a:pt x="8" y="13"/>
                  </a:lnTo>
                  <a:lnTo>
                    <a:pt x="31" y="0"/>
                  </a:lnTo>
                </a:path>
              </a:pathLst>
            </a:custGeom>
            <a:grpFill/>
            <a:ln w="12700"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ea typeface="+mn-ea"/>
                <a:cs typeface="Arial" pitchFamily="34" charset="0"/>
              </a:endParaRPr>
            </a:p>
          </p:txBody>
        </p:sp>
        <p:sp>
          <p:nvSpPr>
            <p:cNvPr id="289" name="Line 208">
              <a:extLst>
                <a:ext uri="{FF2B5EF4-FFF2-40B4-BE49-F238E27FC236}">
                  <a16:creationId xmlns:a16="http://schemas.microsoft.com/office/drawing/2014/main" id="{ABEE207D-222C-45B1-AB82-0A1E1E443591}"/>
                </a:ext>
              </a:extLst>
            </p:cNvPr>
            <p:cNvSpPr>
              <a:spLocks noChangeShapeType="1"/>
            </p:cNvSpPr>
            <p:nvPr/>
          </p:nvSpPr>
          <p:spPr bwMode="auto">
            <a:xfrm>
              <a:off x="2289176" y="3810000"/>
              <a:ext cx="39688" cy="1588"/>
            </a:xfrm>
            <a:prstGeom prst="line">
              <a:avLst/>
            </a:prstGeom>
            <a:grpFill/>
            <a:ln w="12700"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ea typeface="+mn-ea"/>
                <a:cs typeface="Arial" pitchFamily="34" charset="0"/>
              </a:endParaRPr>
            </a:p>
          </p:txBody>
        </p:sp>
        <p:sp>
          <p:nvSpPr>
            <p:cNvPr id="290" name="Line 209">
              <a:extLst>
                <a:ext uri="{FF2B5EF4-FFF2-40B4-BE49-F238E27FC236}">
                  <a16:creationId xmlns:a16="http://schemas.microsoft.com/office/drawing/2014/main" id="{BB202043-9025-4E1A-9E2F-AA9F32501E48}"/>
                </a:ext>
              </a:extLst>
            </p:cNvPr>
            <p:cNvSpPr>
              <a:spLocks noChangeShapeType="1"/>
            </p:cNvSpPr>
            <p:nvPr/>
          </p:nvSpPr>
          <p:spPr bwMode="auto">
            <a:xfrm>
              <a:off x="2289176" y="3846513"/>
              <a:ext cx="39688" cy="1588"/>
            </a:xfrm>
            <a:prstGeom prst="line">
              <a:avLst/>
            </a:prstGeom>
            <a:grpFill/>
            <a:ln w="12700"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ea typeface="+mn-ea"/>
                <a:cs typeface="Arial" pitchFamily="34" charset="0"/>
              </a:endParaRPr>
            </a:p>
          </p:txBody>
        </p:sp>
        <p:sp>
          <p:nvSpPr>
            <p:cNvPr id="291" name="Line 210">
              <a:extLst>
                <a:ext uri="{FF2B5EF4-FFF2-40B4-BE49-F238E27FC236}">
                  <a16:creationId xmlns:a16="http://schemas.microsoft.com/office/drawing/2014/main" id="{86A5DB72-26B9-4095-9354-228240333BA9}"/>
                </a:ext>
              </a:extLst>
            </p:cNvPr>
            <p:cNvSpPr>
              <a:spLocks noChangeShapeType="1"/>
            </p:cNvSpPr>
            <p:nvPr/>
          </p:nvSpPr>
          <p:spPr bwMode="auto">
            <a:xfrm>
              <a:off x="2289176" y="3887788"/>
              <a:ext cx="39688" cy="1588"/>
            </a:xfrm>
            <a:prstGeom prst="line">
              <a:avLst/>
            </a:prstGeom>
            <a:grpFill/>
            <a:ln w="12700"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ea typeface="+mn-ea"/>
                <a:cs typeface="Arial" pitchFamily="34" charset="0"/>
              </a:endParaRPr>
            </a:p>
          </p:txBody>
        </p:sp>
        <p:sp>
          <p:nvSpPr>
            <p:cNvPr id="292" name="Freeform 211">
              <a:extLst>
                <a:ext uri="{FF2B5EF4-FFF2-40B4-BE49-F238E27FC236}">
                  <a16:creationId xmlns:a16="http://schemas.microsoft.com/office/drawing/2014/main" id="{8479AE04-E856-43CE-82F3-C06C8B3F2CFE}"/>
                </a:ext>
              </a:extLst>
            </p:cNvPr>
            <p:cNvSpPr>
              <a:spLocks/>
            </p:cNvSpPr>
            <p:nvPr/>
          </p:nvSpPr>
          <p:spPr bwMode="auto">
            <a:xfrm>
              <a:off x="2314576" y="3952875"/>
              <a:ext cx="49213" cy="57150"/>
            </a:xfrm>
            <a:custGeom>
              <a:avLst/>
              <a:gdLst/>
              <a:ahLst/>
              <a:cxnLst>
                <a:cxn ang="0">
                  <a:pos x="0" y="36"/>
                </a:cxn>
                <a:cxn ang="0">
                  <a:pos x="0" y="0"/>
                </a:cxn>
                <a:cxn ang="0">
                  <a:pos x="31" y="0"/>
                </a:cxn>
              </a:cxnLst>
              <a:rect l="0" t="0" r="r" b="b"/>
              <a:pathLst>
                <a:path w="31" h="36">
                  <a:moveTo>
                    <a:pt x="0" y="36"/>
                  </a:moveTo>
                  <a:lnTo>
                    <a:pt x="0" y="0"/>
                  </a:lnTo>
                  <a:lnTo>
                    <a:pt x="31" y="0"/>
                  </a:lnTo>
                </a:path>
              </a:pathLst>
            </a:custGeom>
            <a:grpFill/>
            <a:ln w="12700"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ea typeface="+mn-ea"/>
                <a:cs typeface="Arial" pitchFamily="34" charset="0"/>
              </a:endParaRPr>
            </a:p>
          </p:txBody>
        </p:sp>
        <p:sp>
          <p:nvSpPr>
            <p:cNvPr id="293" name="Line 212">
              <a:extLst>
                <a:ext uri="{FF2B5EF4-FFF2-40B4-BE49-F238E27FC236}">
                  <a16:creationId xmlns:a16="http://schemas.microsoft.com/office/drawing/2014/main" id="{EA8CDC15-AFE0-4740-9B1D-A5D47077A702}"/>
                </a:ext>
              </a:extLst>
            </p:cNvPr>
            <p:cNvSpPr>
              <a:spLocks noChangeShapeType="1"/>
            </p:cNvSpPr>
            <p:nvPr/>
          </p:nvSpPr>
          <p:spPr bwMode="auto">
            <a:xfrm>
              <a:off x="2211388" y="3741738"/>
              <a:ext cx="100013" cy="1588"/>
            </a:xfrm>
            <a:prstGeom prst="line">
              <a:avLst/>
            </a:prstGeom>
            <a:grpFill/>
            <a:ln w="12700" cap="rnd">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263147"/>
                </a:solidFill>
                <a:effectLst/>
                <a:uLnTx/>
                <a:uFillTx/>
                <a:ea typeface="+mn-ea"/>
                <a:cs typeface="Arial" pitchFamily="34" charset="0"/>
              </a:endParaRPr>
            </a:p>
          </p:txBody>
        </p:sp>
      </p:grpSp>
      <p:sp>
        <p:nvSpPr>
          <p:cNvPr id="294" name="Freeform 786">
            <a:extLst>
              <a:ext uri="{FF2B5EF4-FFF2-40B4-BE49-F238E27FC236}">
                <a16:creationId xmlns:a16="http://schemas.microsoft.com/office/drawing/2014/main" id="{432CE75A-538B-49D8-94FD-47AB4679D075}"/>
              </a:ext>
            </a:extLst>
          </p:cNvPr>
          <p:cNvSpPr>
            <a:spLocks noEditPoints="1"/>
          </p:cNvSpPr>
          <p:nvPr/>
        </p:nvSpPr>
        <p:spPr bwMode="auto">
          <a:xfrm>
            <a:off x="10616843" y="3566944"/>
            <a:ext cx="182860" cy="101420"/>
          </a:xfrm>
          <a:custGeom>
            <a:avLst/>
            <a:gdLst/>
            <a:ahLst/>
            <a:cxnLst>
              <a:cxn ang="0">
                <a:pos x="48" y="2"/>
              </a:cxn>
              <a:cxn ang="0">
                <a:pos x="49" y="4"/>
              </a:cxn>
              <a:cxn ang="0">
                <a:pos x="47" y="5"/>
              </a:cxn>
              <a:cxn ang="0">
                <a:pos x="47" y="5"/>
              </a:cxn>
              <a:cxn ang="0">
                <a:pos x="35" y="10"/>
              </a:cxn>
              <a:cxn ang="0">
                <a:pos x="24" y="20"/>
              </a:cxn>
              <a:cxn ang="0">
                <a:pos x="12" y="39"/>
              </a:cxn>
              <a:cxn ang="0">
                <a:pos x="12" y="39"/>
              </a:cxn>
              <a:cxn ang="0">
                <a:pos x="10" y="40"/>
              </a:cxn>
              <a:cxn ang="0">
                <a:pos x="9" y="39"/>
              </a:cxn>
              <a:cxn ang="0">
                <a:pos x="1" y="22"/>
              </a:cxn>
              <a:cxn ang="0">
                <a:pos x="1" y="20"/>
              </a:cxn>
              <a:cxn ang="0">
                <a:pos x="2" y="19"/>
              </a:cxn>
              <a:cxn ang="0">
                <a:pos x="4" y="20"/>
              </a:cxn>
              <a:cxn ang="0">
                <a:pos x="11" y="25"/>
              </a:cxn>
              <a:cxn ang="0">
                <a:pos x="29" y="5"/>
              </a:cxn>
              <a:cxn ang="0">
                <a:pos x="42" y="0"/>
              </a:cxn>
              <a:cxn ang="0">
                <a:pos x="48" y="2"/>
              </a:cxn>
              <a:cxn ang="0">
                <a:pos x="15" y="26"/>
              </a:cxn>
              <a:cxn ang="0">
                <a:pos x="18" y="22"/>
              </a:cxn>
              <a:cxn ang="0">
                <a:pos x="13" y="29"/>
              </a:cxn>
              <a:cxn ang="0">
                <a:pos x="12" y="30"/>
              </a:cxn>
              <a:cxn ang="0">
                <a:pos x="11" y="30"/>
              </a:cxn>
              <a:cxn ang="0">
                <a:pos x="10" y="29"/>
              </a:cxn>
              <a:cxn ang="0">
                <a:pos x="7" y="27"/>
              </a:cxn>
              <a:cxn ang="0">
                <a:pos x="10" y="34"/>
              </a:cxn>
              <a:cxn ang="0">
                <a:pos x="15" y="26"/>
              </a:cxn>
            </a:cxnLst>
            <a:rect l="0" t="0" r="r" b="b"/>
            <a:pathLst>
              <a:path w="49" h="40">
                <a:moveTo>
                  <a:pt x="48" y="2"/>
                </a:moveTo>
                <a:cubicBezTo>
                  <a:pt x="49" y="2"/>
                  <a:pt x="49" y="3"/>
                  <a:pt x="49" y="4"/>
                </a:cubicBezTo>
                <a:cubicBezTo>
                  <a:pt x="49" y="5"/>
                  <a:pt x="48" y="5"/>
                  <a:pt x="47" y="5"/>
                </a:cubicBezTo>
                <a:cubicBezTo>
                  <a:pt x="47" y="5"/>
                  <a:pt x="47" y="5"/>
                  <a:pt x="47" y="5"/>
                </a:cubicBezTo>
                <a:cubicBezTo>
                  <a:pt x="43" y="5"/>
                  <a:pt x="39" y="7"/>
                  <a:pt x="35" y="10"/>
                </a:cubicBezTo>
                <a:cubicBezTo>
                  <a:pt x="31" y="13"/>
                  <a:pt x="27" y="16"/>
                  <a:pt x="24" y="20"/>
                </a:cubicBezTo>
                <a:cubicBezTo>
                  <a:pt x="18" y="28"/>
                  <a:pt x="13" y="37"/>
                  <a:pt x="12" y="39"/>
                </a:cubicBezTo>
                <a:cubicBezTo>
                  <a:pt x="12" y="39"/>
                  <a:pt x="12" y="39"/>
                  <a:pt x="12" y="39"/>
                </a:cubicBezTo>
                <a:cubicBezTo>
                  <a:pt x="12" y="40"/>
                  <a:pt x="11" y="40"/>
                  <a:pt x="10" y="40"/>
                </a:cubicBezTo>
                <a:cubicBezTo>
                  <a:pt x="10" y="40"/>
                  <a:pt x="9" y="40"/>
                  <a:pt x="9" y="39"/>
                </a:cubicBezTo>
                <a:cubicBezTo>
                  <a:pt x="1" y="22"/>
                  <a:pt x="1" y="22"/>
                  <a:pt x="1" y="22"/>
                </a:cubicBezTo>
                <a:cubicBezTo>
                  <a:pt x="0" y="21"/>
                  <a:pt x="0" y="20"/>
                  <a:pt x="1" y="20"/>
                </a:cubicBezTo>
                <a:cubicBezTo>
                  <a:pt x="2" y="19"/>
                  <a:pt x="2" y="19"/>
                  <a:pt x="2" y="19"/>
                </a:cubicBezTo>
                <a:cubicBezTo>
                  <a:pt x="3" y="19"/>
                  <a:pt x="3" y="19"/>
                  <a:pt x="4" y="20"/>
                </a:cubicBezTo>
                <a:cubicBezTo>
                  <a:pt x="11" y="25"/>
                  <a:pt x="11" y="25"/>
                  <a:pt x="11" y="25"/>
                </a:cubicBezTo>
                <a:cubicBezTo>
                  <a:pt x="18" y="15"/>
                  <a:pt x="24" y="9"/>
                  <a:pt x="29" y="5"/>
                </a:cubicBezTo>
                <a:cubicBezTo>
                  <a:pt x="35" y="1"/>
                  <a:pt x="39" y="0"/>
                  <a:pt x="42" y="0"/>
                </a:cubicBezTo>
                <a:cubicBezTo>
                  <a:pt x="46" y="0"/>
                  <a:pt x="48" y="1"/>
                  <a:pt x="48" y="2"/>
                </a:cubicBezTo>
                <a:close/>
                <a:moveTo>
                  <a:pt x="15" y="26"/>
                </a:moveTo>
                <a:cubicBezTo>
                  <a:pt x="16" y="25"/>
                  <a:pt x="17" y="24"/>
                  <a:pt x="18" y="22"/>
                </a:cubicBezTo>
                <a:cubicBezTo>
                  <a:pt x="16" y="24"/>
                  <a:pt x="15" y="26"/>
                  <a:pt x="13" y="29"/>
                </a:cubicBezTo>
                <a:cubicBezTo>
                  <a:pt x="13" y="29"/>
                  <a:pt x="12" y="30"/>
                  <a:pt x="12" y="30"/>
                </a:cubicBezTo>
                <a:cubicBezTo>
                  <a:pt x="12" y="30"/>
                  <a:pt x="11" y="30"/>
                  <a:pt x="11" y="30"/>
                </a:cubicBezTo>
                <a:cubicBezTo>
                  <a:pt x="11" y="30"/>
                  <a:pt x="11" y="30"/>
                  <a:pt x="10" y="29"/>
                </a:cubicBezTo>
                <a:cubicBezTo>
                  <a:pt x="7" y="27"/>
                  <a:pt x="7" y="27"/>
                  <a:pt x="7" y="27"/>
                </a:cubicBezTo>
                <a:cubicBezTo>
                  <a:pt x="10" y="34"/>
                  <a:pt x="10" y="34"/>
                  <a:pt x="10" y="34"/>
                </a:cubicBezTo>
                <a:cubicBezTo>
                  <a:pt x="12" y="32"/>
                  <a:pt x="13" y="29"/>
                  <a:pt x="15" y="26"/>
                </a:cubicBezTo>
              </a:path>
            </a:pathLst>
          </a:custGeom>
          <a:solidFill>
            <a:schemeClr val="accent3"/>
          </a:solidFill>
          <a:ln w="19050">
            <a:solidFill>
              <a:schemeClr val="tx2"/>
            </a:solidFill>
            <a:round/>
            <a:headEnd/>
            <a:tailEnd/>
          </a:ln>
        </p:spPr>
        <p:txBody>
          <a:bodyPr vert="horz" wrap="square" lIns="91440" tIns="45720" rIns="91440" bIns="45720" numCol="1" anchor="t" anchorCtr="0" compatLnSpc="1">
            <a:prstTxWarp prst="textNoShape">
              <a:avLst/>
            </a:prstTxWarp>
          </a:bodyPr>
          <a:ls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w="18415" cmpd="sng">
                <a:solidFill>
                  <a:srgbClr val="FFFFFF"/>
                </a:solidFill>
                <a:prstDash val="solid"/>
              </a:ln>
              <a:solidFill>
                <a:prstClr val="white"/>
              </a:solidFill>
              <a:effectLst>
                <a:outerShdw blurRad="63500" dir="3600000" algn="tl" rotWithShape="0">
                  <a:srgbClr val="000000">
                    <a:alpha val="70000"/>
                  </a:srgbClr>
                </a:outerShdw>
              </a:effectLst>
              <a:uLnTx/>
              <a:uFillTx/>
              <a:ea typeface="+mn-ea"/>
              <a:cs typeface="+mn-cs"/>
            </a:endParaRPr>
          </a:p>
        </p:txBody>
      </p:sp>
      <p:pic>
        <p:nvPicPr>
          <p:cNvPr id="295" name="Picture 294">
            <a:extLst>
              <a:ext uri="{FF2B5EF4-FFF2-40B4-BE49-F238E27FC236}">
                <a16:creationId xmlns:a16="http://schemas.microsoft.com/office/drawing/2014/main" id="{3107502F-05BD-4044-8ACB-5096D31F722D}"/>
              </a:ext>
            </a:extLst>
          </p:cNvPr>
          <p:cNvPicPr>
            <a:picLocks noChangeAspect="1"/>
          </p:cNvPicPr>
          <p:nvPr/>
        </p:nvPicPr>
        <p:blipFill>
          <a:blip r:embed="rId5"/>
          <a:stretch>
            <a:fillRect/>
          </a:stretch>
        </p:blipFill>
        <p:spPr>
          <a:xfrm>
            <a:off x="11047991" y="3443152"/>
            <a:ext cx="641969" cy="700173"/>
          </a:xfrm>
          <a:prstGeom prst="rect">
            <a:avLst/>
          </a:prstGeom>
        </p:spPr>
      </p:pic>
    </p:spTree>
    <p:extLst>
      <p:ext uri="{BB962C8B-B14F-4D97-AF65-F5344CB8AC3E}">
        <p14:creationId xmlns:p14="http://schemas.microsoft.com/office/powerpoint/2010/main" val="11600384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292D6-A4F1-40D5-99E0-0041560C261E}"/>
              </a:ext>
            </a:extLst>
          </p:cNvPr>
          <p:cNvSpPr>
            <a:spLocks noGrp="1"/>
          </p:cNvSpPr>
          <p:nvPr>
            <p:ph type="title"/>
          </p:nvPr>
        </p:nvSpPr>
        <p:spPr/>
        <p:txBody>
          <a:bodyPr/>
          <a:lstStyle/>
          <a:p>
            <a:r>
              <a:rPr lang="en-US"/>
              <a:t>Proposed Solution </a:t>
            </a:r>
          </a:p>
        </p:txBody>
      </p:sp>
    </p:spTree>
    <p:extLst>
      <p:ext uri="{BB962C8B-B14F-4D97-AF65-F5344CB8AC3E}">
        <p14:creationId xmlns:p14="http://schemas.microsoft.com/office/powerpoint/2010/main" val="3798480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Overview</a:t>
            </a:r>
          </a:p>
        </p:txBody>
      </p:sp>
      <p:sp>
        <p:nvSpPr>
          <p:cNvPr id="3" name="Freeform 2"/>
          <p:cNvSpPr>
            <a:spLocks/>
          </p:cNvSpPr>
          <p:nvPr/>
        </p:nvSpPr>
        <p:spPr bwMode="auto">
          <a:xfrm rot="16200000">
            <a:off x="8630632" y="-2236942"/>
            <a:ext cx="1371600" cy="5852160"/>
          </a:xfrm>
          <a:custGeom>
            <a:avLst/>
            <a:gdLst>
              <a:gd name="connsiteX0" fmla="*/ 1540040 w 1540040"/>
              <a:gd name="connsiteY0" fmla="*/ 0 h 5196106"/>
              <a:gd name="connsiteX1" fmla="*/ 1540040 w 1540040"/>
              <a:gd name="connsiteY1" fmla="*/ 5196106 h 5196106"/>
              <a:gd name="connsiteX2" fmla="*/ 1418118 w 1540040"/>
              <a:gd name="connsiteY2" fmla="*/ 5196106 h 5196106"/>
              <a:gd name="connsiteX3" fmla="*/ 670503 w 1540040"/>
              <a:gd name="connsiteY3" fmla="*/ 5196106 h 5196106"/>
              <a:gd name="connsiteX4" fmla="*/ 238936 w 1540040"/>
              <a:gd name="connsiteY4" fmla="*/ 4547760 h 5196106"/>
              <a:gd name="connsiteX5" fmla="*/ 1502643 w 1540040"/>
              <a:gd name="connsiteY5" fmla="*/ 55973 h 5196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0040" h="5196106">
                <a:moveTo>
                  <a:pt x="1540040" y="0"/>
                </a:moveTo>
                <a:lnTo>
                  <a:pt x="1540040" y="5196106"/>
                </a:lnTo>
                <a:lnTo>
                  <a:pt x="1418118" y="5196106"/>
                </a:lnTo>
                <a:cubicBezTo>
                  <a:pt x="670503" y="5196106"/>
                  <a:pt x="670503" y="5196106"/>
                  <a:pt x="670503" y="5196106"/>
                </a:cubicBezTo>
                <a:cubicBezTo>
                  <a:pt x="497876" y="5010864"/>
                  <a:pt x="350824" y="4793684"/>
                  <a:pt x="238936" y="4547760"/>
                </a:cubicBezTo>
                <a:cubicBezTo>
                  <a:pt x="-492930" y="2958036"/>
                  <a:pt x="608028" y="1381899"/>
                  <a:pt x="1502643" y="55973"/>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4" name="Rectangle 3"/>
          <p:cNvSpPr/>
          <p:nvPr/>
        </p:nvSpPr>
        <p:spPr>
          <a:xfrm>
            <a:off x="7647490" y="46300"/>
            <a:ext cx="4182318" cy="892552"/>
          </a:xfrm>
          <a:prstGeom prst="rect">
            <a:avLst/>
          </a:prstGeom>
        </p:spPr>
        <p:txBody>
          <a:bodyPr wrap="square">
            <a:spAutoFit/>
          </a:bodyPr>
          <a:lstStyle/>
          <a:p>
            <a:pPr algn="r"/>
            <a:r>
              <a:rPr lang="en-US" sz="1200" dirty="0">
                <a:solidFill>
                  <a:schemeClr val="bg1"/>
                </a:solidFill>
              </a:rPr>
              <a:t>Our solution aligned to your goal: World-class Quality Assurance Engineering Organization that is </a:t>
            </a:r>
            <a:r>
              <a:rPr lang="en-US" sz="1400" b="1" dirty="0">
                <a:solidFill>
                  <a:srgbClr val="92D050"/>
                </a:solidFill>
              </a:rPr>
              <a:t>one stop shop to manage all QA needs </a:t>
            </a:r>
            <a:r>
              <a:rPr lang="en-US" sz="1200" dirty="0">
                <a:solidFill>
                  <a:schemeClr val="bg1"/>
                </a:solidFill>
              </a:rPr>
              <a:t>across Business Units </a:t>
            </a:r>
          </a:p>
        </p:txBody>
      </p:sp>
      <p:sp>
        <p:nvSpPr>
          <p:cNvPr id="40" name="Rectangle 39"/>
          <p:cNvSpPr/>
          <p:nvPr/>
        </p:nvSpPr>
        <p:spPr>
          <a:xfrm>
            <a:off x="0" y="5923280"/>
            <a:ext cx="12192000" cy="406400"/>
          </a:xfrm>
          <a:prstGeom prst="rect">
            <a:avLst/>
          </a:prstGeom>
          <a:solidFill>
            <a:schemeClr val="accent3">
              <a:lumMod val="75000"/>
            </a:schemeClr>
          </a:solidFill>
          <a:ln>
            <a:noFill/>
          </a:ln>
        </p:spPr>
        <p:txBody>
          <a:bodyPr vert="horz" wrap="square" lIns="91440" tIns="45720" rIns="91440" bIns="45720" numCol="1" anchor="t" anchorCtr="0" compatLnSpc="1">
            <a:prstTxWarp prst="textNoShape">
              <a:avLst/>
            </a:prstTxWarp>
            <a:noAutofit/>
          </a:bodyPr>
          <a:lstStyle/>
          <a:p>
            <a:pPr algn="ctr"/>
            <a:r>
              <a:rPr lang="en-US" sz="1100" dirty="0">
                <a:solidFill>
                  <a:schemeClr val="bg1"/>
                </a:solidFill>
              </a:rPr>
              <a:t>Capgemini brings in rich domain experience accumulated over 12 years with our high-quality services, processes, leading practices, tools, accelerators and</a:t>
            </a:r>
          </a:p>
          <a:p>
            <a:pPr algn="ctr"/>
            <a:r>
              <a:rPr lang="en-US" sz="1100" dirty="0">
                <a:solidFill>
                  <a:schemeClr val="bg1"/>
                </a:solidFill>
              </a:rPr>
              <a:t>investments to make this journey a success</a:t>
            </a:r>
          </a:p>
        </p:txBody>
      </p:sp>
      <p:sp>
        <p:nvSpPr>
          <p:cNvPr id="15" name="Rectangle 9">
            <a:extLst>
              <a:ext uri="{FF2B5EF4-FFF2-40B4-BE49-F238E27FC236}">
                <a16:creationId xmlns:a16="http://schemas.microsoft.com/office/drawing/2014/main" id="{530153A8-2932-4711-9E7D-3B3FC3B11F91}"/>
              </a:ext>
            </a:extLst>
          </p:cNvPr>
          <p:cNvSpPr/>
          <p:nvPr/>
        </p:nvSpPr>
        <p:spPr>
          <a:xfrm>
            <a:off x="8646285" y="1646766"/>
            <a:ext cx="3102016" cy="4175300"/>
          </a:xfrm>
          <a:prstGeom prst="rect">
            <a:avLst/>
          </a:prstGeom>
          <a:solidFill>
            <a:schemeClr val="bg1"/>
          </a:solidFill>
          <a:ln w="3175" cap="flat" cmpd="sng" algn="ctr">
            <a:solidFill>
              <a:schemeClr val="accent6"/>
            </a:solid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Verdana"/>
              <a:ea typeface="+mn-ea"/>
              <a:cs typeface="+mn-cs"/>
            </a:endParaRPr>
          </a:p>
        </p:txBody>
      </p:sp>
      <p:sp>
        <p:nvSpPr>
          <p:cNvPr id="16" name="Rectangle: Top Corners Rounded 232">
            <a:extLst>
              <a:ext uri="{FF2B5EF4-FFF2-40B4-BE49-F238E27FC236}">
                <a16:creationId xmlns:a16="http://schemas.microsoft.com/office/drawing/2014/main" id="{7E2E891C-688A-4597-BB60-AF8675F345E8}"/>
              </a:ext>
            </a:extLst>
          </p:cNvPr>
          <p:cNvSpPr/>
          <p:nvPr/>
        </p:nvSpPr>
        <p:spPr>
          <a:xfrm>
            <a:off x="8899809" y="1477341"/>
            <a:ext cx="2518012" cy="338845"/>
          </a:xfrm>
          <a:prstGeom prst="roundRect">
            <a:avLst>
              <a:gd name="adj" fmla="val 50000"/>
            </a:avLst>
          </a:prstGeom>
          <a:solidFill>
            <a:schemeClr val="accent2"/>
          </a:solidFill>
          <a:ln w="12700" cap="flat" cmpd="sng" algn="ctr">
            <a:noFill/>
            <a:prstDash val="solid"/>
            <a:miter lim="800000"/>
          </a:ln>
          <a:effectLst/>
        </p:spPr>
        <p:txBody>
          <a:bodyPr rtlCol="0" anchor="ctr"/>
          <a:lstStyle/>
          <a:p>
            <a:pPr algn="ctr" defTabSz="914378">
              <a:defRPr/>
            </a:pPr>
            <a:r>
              <a:rPr lang="en-US" sz="1100" b="1" kern="0" dirty="0">
                <a:solidFill>
                  <a:prstClr val="white"/>
                </a:solidFill>
              </a:rPr>
              <a:t>Potential Outcome</a:t>
            </a:r>
          </a:p>
        </p:txBody>
      </p:sp>
      <p:sp>
        <p:nvSpPr>
          <p:cNvPr id="8" name="Rectangle 9">
            <a:extLst>
              <a:ext uri="{FF2B5EF4-FFF2-40B4-BE49-F238E27FC236}">
                <a16:creationId xmlns:a16="http://schemas.microsoft.com/office/drawing/2014/main" id="{530153A8-2932-4711-9E7D-3B3FC3B11F91}"/>
              </a:ext>
            </a:extLst>
          </p:cNvPr>
          <p:cNvSpPr/>
          <p:nvPr/>
        </p:nvSpPr>
        <p:spPr>
          <a:xfrm>
            <a:off x="362381" y="1646766"/>
            <a:ext cx="2193950" cy="4175300"/>
          </a:xfrm>
          <a:prstGeom prst="rect">
            <a:avLst/>
          </a:prstGeom>
          <a:solidFill>
            <a:schemeClr val="bg1"/>
          </a:solidFill>
          <a:ln w="3175" cap="flat" cmpd="sng" algn="ctr">
            <a:solidFill>
              <a:schemeClr val="accent3"/>
            </a:solid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Verdana"/>
              <a:ea typeface="+mn-ea"/>
              <a:cs typeface="+mn-cs"/>
            </a:endParaRPr>
          </a:p>
        </p:txBody>
      </p:sp>
      <p:sp>
        <p:nvSpPr>
          <p:cNvPr id="9" name="Rectangle: Top Corners Rounded 232">
            <a:extLst>
              <a:ext uri="{FF2B5EF4-FFF2-40B4-BE49-F238E27FC236}">
                <a16:creationId xmlns:a16="http://schemas.microsoft.com/office/drawing/2014/main" id="{7E2E891C-688A-4597-BB60-AF8675F345E8}"/>
              </a:ext>
            </a:extLst>
          </p:cNvPr>
          <p:cNvSpPr/>
          <p:nvPr/>
        </p:nvSpPr>
        <p:spPr>
          <a:xfrm>
            <a:off x="541690" y="1477341"/>
            <a:ext cx="1780904" cy="338845"/>
          </a:xfrm>
          <a:prstGeom prst="roundRect">
            <a:avLst>
              <a:gd name="adj" fmla="val 50000"/>
            </a:avLst>
          </a:prstGeom>
          <a:solidFill>
            <a:schemeClr val="accent3"/>
          </a:solidFill>
          <a:ln w="3175" cap="flat" cmpd="sng" algn="ctr">
            <a:solidFill>
              <a:schemeClr val="accent3"/>
            </a:solidFill>
            <a:prstDash val="solid"/>
            <a:miter lim="800000"/>
          </a:ln>
          <a:effectLst/>
        </p:spPr>
        <p:txBody>
          <a:bodyPr lIns="0" tIns="0" rIns="0" bIns="0" rtlCol="0" anchor="ctr"/>
          <a:lstStyle/>
          <a:p>
            <a:pPr lvl="0" algn="ctr" defTabSz="914378">
              <a:defRPr/>
            </a:pPr>
            <a:r>
              <a:rPr lang="en-US" sz="1100" b="1" kern="0" dirty="0">
                <a:solidFill>
                  <a:prstClr val="white"/>
                </a:solidFill>
              </a:rPr>
              <a:t>TCOE’s Objectives</a:t>
            </a:r>
          </a:p>
        </p:txBody>
      </p:sp>
      <p:grpSp>
        <p:nvGrpSpPr>
          <p:cNvPr id="22" name="Group 21"/>
          <p:cNvGrpSpPr/>
          <p:nvPr/>
        </p:nvGrpSpPr>
        <p:grpSpPr>
          <a:xfrm>
            <a:off x="549023" y="1904342"/>
            <a:ext cx="1832397" cy="3813552"/>
            <a:chOff x="432677" y="2066387"/>
            <a:chExt cx="1447031" cy="4114800"/>
          </a:xfrm>
          <a:solidFill>
            <a:schemeClr val="accent2"/>
          </a:solidFill>
        </p:grpSpPr>
        <p:sp>
          <p:nvSpPr>
            <p:cNvPr id="18" name="Freeform 16">
              <a:extLst>
                <a:ext uri="{FF2B5EF4-FFF2-40B4-BE49-F238E27FC236}">
                  <a16:creationId xmlns:a16="http://schemas.microsoft.com/office/drawing/2014/main" id="{A376F8A2-9174-456E-A281-FA9910A0B4AF}"/>
                </a:ext>
              </a:extLst>
            </p:cNvPr>
            <p:cNvSpPr>
              <a:spLocks/>
            </p:cNvSpPr>
            <p:nvPr/>
          </p:nvSpPr>
          <p:spPr bwMode="auto">
            <a:xfrm rot="16200000">
              <a:off x="-1487563" y="3986627"/>
              <a:ext cx="4114800" cy="274320"/>
            </a:xfrm>
            <a:prstGeom prst="roundRect">
              <a:avLst>
                <a:gd name="adj" fmla="val 4270"/>
              </a:avLst>
            </a:prstGeom>
            <a:grpFill/>
            <a:ln w="6350" cap="flat" cmpd="sng" algn="ctr">
              <a:noFill/>
              <a:prstDash val="solid"/>
            </a:ln>
            <a:effectLst/>
          </p:spPr>
          <p:txBody>
            <a:bodyPr lIns="63305" tIns="31652" rIns="63305" bIns="63305" rtlCol="0" anchor="ctr"/>
            <a:lstStyle/>
            <a:p>
              <a:pPr algn="ctr" defTabSz="914377"/>
              <a:r>
                <a:rPr lang="en-US" sz="1000" b="1" dirty="0">
                  <a:solidFill>
                    <a:schemeClr val="bg1"/>
                  </a:solidFill>
                  <a:ea typeface="Verdana" pitchFamily="34" charset="0"/>
                  <a:cs typeface="Verdana" pitchFamily="34" charset="0"/>
                </a:rPr>
                <a:t>Transition to world class QAE Organization</a:t>
              </a:r>
            </a:p>
          </p:txBody>
        </p:sp>
        <p:sp>
          <p:nvSpPr>
            <p:cNvPr id="19" name="Freeform 16">
              <a:extLst>
                <a:ext uri="{FF2B5EF4-FFF2-40B4-BE49-F238E27FC236}">
                  <a16:creationId xmlns:a16="http://schemas.microsoft.com/office/drawing/2014/main" id="{84B8D6EA-087E-4FEE-BF66-B6BF69D5F3F4}"/>
                </a:ext>
              </a:extLst>
            </p:cNvPr>
            <p:cNvSpPr>
              <a:spLocks/>
            </p:cNvSpPr>
            <p:nvPr/>
          </p:nvSpPr>
          <p:spPr bwMode="auto">
            <a:xfrm rot="16200000">
              <a:off x="-1096659" y="3986627"/>
              <a:ext cx="4114800" cy="274320"/>
            </a:xfrm>
            <a:prstGeom prst="roundRect">
              <a:avLst>
                <a:gd name="adj" fmla="val 4270"/>
              </a:avLst>
            </a:prstGeom>
            <a:grpFill/>
            <a:ln w="6350" cap="flat" cmpd="sng" algn="ctr">
              <a:noFill/>
              <a:prstDash val="solid"/>
            </a:ln>
            <a:effectLst/>
          </p:spPr>
          <p:txBody>
            <a:bodyPr lIns="63305" tIns="31652" rIns="63305" bIns="63305" rtlCol="0" anchor="ctr"/>
            <a:lstStyle/>
            <a:p>
              <a:pPr algn="ctr" defTabSz="914377"/>
              <a:r>
                <a:rPr lang="en-US" sz="1000" b="1" dirty="0">
                  <a:solidFill>
                    <a:schemeClr val="bg1"/>
                  </a:solidFill>
                  <a:ea typeface="Verdana" pitchFamily="34" charset="0"/>
                  <a:cs typeface="Verdana" pitchFamily="34" charset="0"/>
                </a:rPr>
                <a:t>Alignment to TCOE CTQ’s</a:t>
              </a:r>
            </a:p>
          </p:txBody>
        </p:sp>
        <p:sp>
          <p:nvSpPr>
            <p:cNvPr id="20" name="Freeform 16">
              <a:extLst>
                <a:ext uri="{FF2B5EF4-FFF2-40B4-BE49-F238E27FC236}">
                  <a16:creationId xmlns:a16="http://schemas.microsoft.com/office/drawing/2014/main" id="{0D5ED3C8-B57B-4802-938F-5068E9A02F36}"/>
                </a:ext>
              </a:extLst>
            </p:cNvPr>
            <p:cNvSpPr>
              <a:spLocks/>
            </p:cNvSpPr>
            <p:nvPr/>
          </p:nvSpPr>
          <p:spPr bwMode="auto">
            <a:xfrm rot="16200000">
              <a:off x="-705755" y="3986627"/>
              <a:ext cx="4114800" cy="274320"/>
            </a:xfrm>
            <a:prstGeom prst="roundRect">
              <a:avLst>
                <a:gd name="adj" fmla="val 4270"/>
              </a:avLst>
            </a:prstGeom>
            <a:grpFill/>
            <a:ln w="6350" cap="flat" cmpd="sng" algn="ctr">
              <a:noFill/>
              <a:prstDash val="solid"/>
            </a:ln>
            <a:effectLst/>
          </p:spPr>
          <p:txBody>
            <a:bodyPr lIns="63305" tIns="31652" rIns="63305" bIns="63305" rtlCol="0" anchor="ctr"/>
            <a:lstStyle/>
            <a:p>
              <a:pPr algn="ctr" defTabSz="914377"/>
              <a:r>
                <a:rPr lang="en-US" sz="1000" b="1" dirty="0">
                  <a:solidFill>
                    <a:schemeClr val="bg1"/>
                  </a:solidFill>
                  <a:ea typeface="Verdana" pitchFamily="34" charset="0"/>
                  <a:cs typeface="Verdana" pitchFamily="34" charset="0"/>
                </a:rPr>
                <a:t>Quality driven Output based model</a:t>
              </a:r>
            </a:p>
          </p:txBody>
        </p:sp>
        <p:sp>
          <p:nvSpPr>
            <p:cNvPr id="21" name="Freeform 16">
              <a:extLst>
                <a:ext uri="{FF2B5EF4-FFF2-40B4-BE49-F238E27FC236}">
                  <a16:creationId xmlns:a16="http://schemas.microsoft.com/office/drawing/2014/main" id="{C93D9131-C3C0-4617-ADEC-CABEB50EFD91}"/>
                </a:ext>
              </a:extLst>
            </p:cNvPr>
            <p:cNvSpPr>
              <a:spLocks/>
            </p:cNvSpPr>
            <p:nvPr/>
          </p:nvSpPr>
          <p:spPr bwMode="auto">
            <a:xfrm rot="16200000">
              <a:off x="-314852" y="3986627"/>
              <a:ext cx="4114800" cy="274320"/>
            </a:xfrm>
            <a:prstGeom prst="roundRect">
              <a:avLst>
                <a:gd name="adj" fmla="val 4270"/>
              </a:avLst>
            </a:prstGeom>
            <a:grpFill/>
            <a:ln w="6350" cap="flat" cmpd="sng" algn="ctr">
              <a:noFill/>
              <a:prstDash val="solid"/>
            </a:ln>
            <a:effectLst/>
          </p:spPr>
          <p:txBody>
            <a:bodyPr lIns="63305" tIns="31652" rIns="63305" bIns="63305" rtlCol="0" anchor="ctr"/>
            <a:lstStyle/>
            <a:p>
              <a:pPr algn="ctr" defTabSz="914377"/>
              <a:r>
                <a:rPr lang="en-US" sz="1000" b="1" dirty="0">
                  <a:solidFill>
                    <a:schemeClr val="bg1"/>
                  </a:solidFill>
                  <a:ea typeface="Verdana" pitchFamily="34" charset="0"/>
                  <a:cs typeface="Verdana" pitchFamily="34" charset="0"/>
                </a:rPr>
                <a:t>Continuous improvement - NextGen Testing Services</a:t>
              </a:r>
            </a:p>
          </p:txBody>
        </p:sp>
      </p:grpSp>
      <p:sp>
        <p:nvSpPr>
          <p:cNvPr id="12" name="Rectangle 9">
            <a:extLst>
              <a:ext uri="{FF2B5EF4-FFF2-40B4-BE49-F238E27FC236}">
                <a16:creationId xmlns:a16="http://schemas.microsoft.com/office/drawing/2014/main" id="{530153A8-2932-4711-9E7D-3B3FC3B11F91}"/>
              </a:ext>
            </a:extLst>
          </p:cNvPr>
          <p:cNvSpPr/>
          <p:nvPr/>
        </p:nvSpPr>
        <p:spPr>
          <a:xfrm>
            <a:off x="2952570" y="1646766"/>
            <a:ext cx="5349889" cy="4175300"/>
          </a:xfrm>
          <a:prstGeom prst="rect">
            <a:avLst/>
          </a:prstGeom>
          <a:solidFill>
            <a:schemeClr val="bg1"/>
          </a:solidFill>
          <a:ln w="3175" cap="flat" cmpd="sng" algn="ctr">
            <a:solidFill>
              <a:schemeClr val="tx2"/>
            </a:solid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Verdana"/>
              <a:ea typeface="+mn-ea"/>
              <a:cs typeface="+mn-cs"/>
            </a:endParaRPr>
          </a:p>
        </p:txBody>
      </p:sp>
      <p:sp>
        <p:nvSpPr>
          <p:cNvPr id="13" name="Rectangle: Top Corners Rounded 232">
            <a:extLst>
              <a:ext uri="{FF2B5EF4-FFF2-40B4-BE49-F238E27FC236}">
                <a16:creationId xmlns:a16="http://schemas.microsoft.com/office/drawing/2014/main" id="{7E2E891C-688A-4597-BB60-AF8675F345E8}"/>
              </a:ext>
            </a:extLst>
          </p:cNvPr>
          <p:cNvSpPr/>
          <p:nvPr/>
        </p:nvSpPr>
        <p:spPr>
          <a:xfrm>
            <a:off x="3648655" y="1477341"/>
            <a:ext cx="4067098" cy="338845"/>
          </a:xfrm>
          <a:prstGeom prst="roundRect">
            <a:avLst>
              <a:gd name="adj" fmla="val 50000"/>
            </a:avLst>
          </a:prstGeom>
          <a:solidFill>
            <a:schemeClr val="tx2"/>
          </a:solidFill>
          <a:ln w="3175" cap="flat" cmpd="sng" algn="ctr">
            <a:solidFill>
              <a:schemeClr val="tx2"/>
            </a:solidFill>
            <a:prstDash val="solid"/>
            <a:miter lim="800000"/>
          </a:ln>
          <a:effectLst/>
        </p:spPr>
        <p:txBody>
          <a:bodyPr lIns="0" tIns="0" rIns="0" bIns="0" rtlCol="0" anchor="ctr"/>
          <a:lstStyle/>
          <a:p>
            <a:pPr lvl="0" algn="ctr" defTabSz="914378">
              <a:defRPr/>
            </a:pPr>
            <a:r>
              <a:rPr lang="en-US" sz="1100" b="1" kern="0" dirty="0">
                <a:solidFill>
                  <a:prstClr val="white"/>
                </a:solidFill>
              </a:rPr>
              <a:t>Our Solution Pillars</a:t>
            </a:r>
          </a:p>
        </p:txBody>
      </p:sp>
      <p:grpSp>
        <p:nvGrpSpPr>
          <p:cNvPr id="25" name="Group 24"/>
          <p:cNvGrpSpPr/>
          <p:nvPr/>
        </p:nvGrpSpPr>
        <p:grpSpPr>
          <a:xfrm>
            <a:off x="3311364" y="1832621"/>
            <a:ext cx="5183617" cy="1135607"/>
            <a:chOff x="3561400" y="1867344"/>
            <a:chExt cx="5001808" cy="1135607"/>
          </a:xfrm>
        </p:grpSpPr>
        <p:sp>
          <p:nvSpPr>
            <p:cNvPr id="23" name="Rectangle 22"/>
            <p:cNvSpPr/>
            <p:nvPr/>
          </p:nvSpPr>
          <p:spPr>
            <a:xfrm>
              <a:off x="3568860" y="1867344"/>
              <a:ext cx="4994348" cy="261610"/>
            </a:xfrm>
            <a:prstGeom prst="rect">
              <a:avLst/>
            </a:prstGeom>
          </p:spPr>
          <p:txBody>
            <a:bodyPr wrap="square">
              <a:spAutoFit/>
            </a:bodyPr>
            <a:lstStyle/>
            <a:p>
              <a:pPr>
                <a:spcAft>
                  <a:spcPts val="1200"/>
                </a:spcAft>
                <a:defRPr/>
              </a:pPr>
              <a:r>
                <a:rPr lang="en-GB" sz="1100" b="1" kern="0" spc="-50" dirty="0">
                  <a:solidFill>
                    <a:schemeClr val="tx2"/>
                  </a:solidFill>
                  <a:latin typeface="Verdana" panose="020B0604030504040204" pitchFamily="34" charset="0"/>
                  <a:ea typeface="Verdana" panose="020B0604030504040204" pitchFamily="34" charset="0"/>
                  <a:cs typeface="Verdana" panose="020B0604030504040204" pitchFamily="34" charset="0"/>
                </a:rPr>
                <a:t>Partnering in TCOE journey to Quality Assurance Engineering</a:t>
              </a:r>
              <a:endParaRPr lang="en-GB" sz="1000" kern="0" spc="-50" dirty="0">
                <a:solidFill>
                  <a:schemeClr val="tx2"/>
                </a:solidFill>
                <a:latin typeface="Verdana" panose="020B0604030504040204" pitchFamily="34" charset="0"/>
                <a:ea typeface="Verdana" panose="020B0604030504040204" pitchFamily="34" charset="0"/>
                <a:cs typeface="Verdana" panose="020B0604030504040204" pitchFamily="34" charset="0"/>
              </a:endParaRPr>
            </a:p>
          </p:txBody>
        </p:sp>
        <p:sp>
          <p:nvSpPr>
            <p:cNvPr id="24" name="TextBox 23">
              <a:extLst>
                <a:ext uri="{FF2B5EF4-FFF2-40B4-BE49-F238E27FC236}">
                  <a16:creationId xmlns:a16="http://schemas.microsoft.com/office/drawing/2014/main" id="{2A04255E-1054-4615-82A4-58071DC449A1}"/>
                </a:ext>
              </a:extLst>
            </p:cNvPr>
            <p:cNvSpPr txBox="1"/>
            <p:nvPr/>
          </p:nvSpPr>
          <p:spPr>
            <a:xfrm>
              <a:off x="3561400" y="2105269"/>
              <a:ext cx="4930688" cy="897682"/>
            </a:xfrm>
            <a:prstGeom prst="rect">
              <a:avLst/>
            </a:prstGeom>
            <a:noFill/>
          </p:spPr>
          <p:txBody>
            <a:bodyPr wrap="square" rtlCol="0">
              <a:spAutoFit/>
            </a:bodyPr>
            <a:lstStyle/>
            <a:p>
              <a:pPr marL="114300" indent="-114300">
                <a:spcBef>
                  <a:spcPts val="200"/>
                </a:spcBef>
                <a:buClr>
                  <a:srgbClr val="009ACC"/>
                </a:buClr>
                <a:buFont typeface="Wingdings" panose="05000000000000000000" pitchFamily="2" charset="2"/>
                <a:buChar char="§"/>
                <a:defRPr/>
              </a:pPr>
              <a:r>
                <a:rPr lang="en-US" sz="1000" b="1" dirty="0"/>
                <a:t>Workforce enablement</a:t>
              </a:r>
              <a:r>
                <a:rPr lang="en-US" sz="1000" dirty="0"/>
                <a:t> on QAE and emerging skills </a:t>
              </a:r>
              <a:r>
                <a:rPr lang="en-US" sz="900" i="1" dirty="0"/>
                <a:t>(SDET, Artificial intelligence, Machine Learning, DevOps, RPA, Cloud)</a:t>
              </a:r>
              <a:endParaRPr lang="en-US" sz="1000" i="1" dirty="0"/>
            </a:p>
            <a:p>
              <a:pPr marL="114300" indent="-114300">
                <a:spcBef>
                  <a:spcPts val="200"/>
                </a:spcBef>
                <a:buClr>
                  <a:srgbClr val="009ACC"/>
                </a:buClr>
                <a:buFont typeface="Wingdings" panose="05000000000000000000" pitchFamily="2" charset="2"/>
                <a:buChar char="§"/>
                <a:defRPr/>
              </a:pPr>
              <a:r>
                <a:rPr lang="en-US" sz="1000" b="1" dirty="0"/>
                <a:t>Expanding TCOE services footprint </a:t>
              </a:r>
              <a:r>
                <a:rPr lang="en-US" sz="900" i="1" dirty="0"/>
                <a:t>(TEM, TDM, Security Testing)</a:t>
              </a:r>
              <a:endParaRPr lang="en-US" sz="900" i="1" kern="0" dirty="0">
                <a:ea typeface="Verdana" panose="020B0604030504040204" pitchFamily="34" charset="0"/>
                <a:cs typeface="Verdana" panose="020B0604030504040204" pitchFamily="34" charset="0"/>
              </a:endParaRPr>
            </a:p>
            <a:p>
              <a:pPr marL="114300" indent="-114300">
                <a:spcBef>
                  <a:spcPts val="200"/>
                </a:spcBef>
                <a:buClr>
                  <a:srgbClr val="009ACC"/>
                </a:buClr>
                <a:buFont typeface="Wingdings" panose="05000000000000000000" pitchFamily="2" charset="2"/>
                <a:buChar char="§"/>
                <a:defRPr/>
              </a:pPr>
              <a:r>
                <a:rPr lang="en-US" sz="1000" b="1" dirty="0"/>
                <a:t>Holistic catalog </a:t>
              </a:r>
              <a:r>
                <a:rPr lang="en-US" sz="1000" dirty="0"/>
                <a:t>to cover entire spectrum of functional and technical testing services</a:t>
              </a:r>
            </a:p>
          </p:txBody>
        </p:sp>
      </p:grpSp>
      <p:grpSp>
        <p:nvGrpSpPr>
          <p:cNvPr id="26" name="Group 25"/>
          <p:cNvGrpSpPr/>
          <p:nvPr/>
        </p:nvGrpSpPr>
        <p:grpSpPr>
          <a:xfrm>
            <a:off x="3311364" y="2960381"/>
            <a:ext cx="5183617" cy="817571"/>
            <a:chOff x="3561400" y="1867344"/>
            <a:chExt cx="5001808" cy="817571"/>
          </a:xfrm>
        </p:grpSpPr>
        <p:sp>
          <p:nvSpPr>
            <p:cNvPr id="27" name="Rectangle 26"/>
            <p:cNvSpPr/>
            <p:nvPr/>
          </p:nvSpPr>
          <p:spPr>
            <a:xfrm>
              <a:off x="3568860" y="1867344"/>
              <a:ext cx="4994348" cy="261610"/>
            </a:xfrm>
            <a:prstGeom prst="rect">
              <a:avLst/>
            </a:prstGeom>
          </p:spPr>
          <p:txBody>
            <a:bodyPr wrap="square">
              <a:spAutoFit/>
            </a:bodyPr>
            <a:lstStyle/>
            <a:p>
              <a:pPr>
                <a:spcAft>
                  <a:spcPts val="1200"/>
                </a:spcAft>
                <a:defRPr/>
              </a:pPr>
              <a:r>
                <a:rPr lang="en-US" sz="1100" b="1" kern="0" spc="-50" dirty="0">
                  <a:solidFill>
                    <a:schemeClr val="tx2"/>
                  </a:solidFill>
                  <a:latin typeface="Verdana" panose="020B0604030504040204" pitchFamily="34" charset="0"/>
                  <a:ea typeface="Verdana" panose="020B0604030504040204" pitchFamily="34" charset="0"/>
                  <a:cs typeface="Verdana" panose="020B0604030504040204" pitchFamily="34" charset="0"/>
                </a:rPr>
                <a:t>Collaborative Co-Sourced Operating model for enhanced delivery</a:t>
              </a:r>
            </a:p>
          </p:txBody>
        </p:sp>
        <p:sp>
          <p:nvSpPr>
            <p:cNvPr id="28" name="TextBox 27">
              <a:extLst>
                <a:ext uri="{FF2B5EF4-FFF2-40B4-BE49-F238E27FC236}">
                  <a16:creationId xmlns:a16="http://schemas.microsoft.com/office/drawing/2014/main" id="{2A04255E-1054-4615-82A4-58071DC449A1}"/>
                </a:ext>
              </a:extLst>
            </p:cNvPr>
            <p:cNvSpPr txBox="1"/>
            <p:nvPr/>
          </p:nvSpPr>
          <p:spPr>
            <a:xfrm>
              <a:off x="3561400" y="2105269"/>
              <a:ext cx="4930688" cy="579646"/>
            </a:xfrm>
            <a:prstGeom prst="rect">
              <a:avLst/>
            </a:prstGeom>
            <a:noFill/>
          </p:spPr>
          <p:txBody>
            <a:bodyPr wrap="square" rtlCol="0">
              <a:spAutoFit/>
            </a:bodyPr>
            <a:lstStyle/>
            <a:p>
              <a:pPr marL="114300" indent="-114300">
                <a:spcBef>
                  <a:spcPts val="200"/>
                </a:spcBef>
                <a:buClr>
                  <a:srgbClr val="009ACC"/>
                </a:buClr>
                <a:buFont typeface="Wingdings" panose="05000000000000000000" pitchFamily="2" charset="2"/>
                <a:buChar char="§"/>
                <a:defRPr/>
              </a:pPr>
              <a:r>
                <a:rPr lang="en-US" sz="1000" b="1" dirty="0"/>
                <a:t>Delivery teams aligned by Business Unit, Transformation teams aligned by improvement focus</a:t>
              </a:r>
            </a:p>
            <a:p>
              <a:pPr marL="114300" indent="-114300">
                <a:spcBef>
                  <a:spcPts val="200"/>
                </a:spcBef>
                <a:buClr>
                  <a:srgbClr val="009ACC"/>
                </a:buClr>
                <a:buFont typeface="Wingdings" panose="05000000000000000000" pitchFamily="2" charset="2"/>
                <a:buChar char="§"/>
                <a:defRPr/>
              </a:pPr>
              <a:r>
                <a:rPr lang="en-US" sz="1000" dirty="0"/>
                <a:t>Supporting pillars to drive transformation in collaboration with TCOE</a:t>
              </a:r>
            </a:p>
          </p:txBody>
        </p:sp>
      </p:grpSp>
      <p:grpSp>
        <p:nvGrpSpPr>
          <p:cNvPr id="29" name="Group 28"/>
          <p:cNvGrpSpPr/>
          <p:nvPr/>
        </p:nvGrpSpPr>
        <p:grpSpPr>
          <a:xfrm>
            <a:off x="3311364" y="3773181"/>
            <a:ext cx="5183617" cy="1592142"/>
            <a:chOff x="3561400" y="1867344"/>
            <a:chExt cx="5001808" cy="1592142"/>
          </a:xfrm>
        </p:grpSpPr>
        <p:sp>
          <p:nvSpPr>
            <p:cNvPr id="30" name="Rectangle 29"/>
            <p:cNvSpPr/>
            <p:nvPr/>
          </p:nvSpPr>
          <p:spPr>
            <a:xfrm>
              <a:off x="3568860" y="1867344"/>
              <a:ext cx="4994348" cy="261610"/>
            </a:xfrm>
            <a:prstGeom prst="rect">
              <a:avLst/>
            </a:prstGeom>
          </p:spPr>
          <p:txBody>
            <a:bodyPr wrap="square">
              <a:spAutoFit/>
            </a:bodyPr>
            <a:lstStyle/>
            <a:p>
              <a:pPr>
                <a:spcAft>
                  <a:spcPts val="1200"/>
                </a:spcAft>
                <a:defRPr/>
              </a:pPr>
              <a:r>
                <a:rPr lang="en-US" sz="1100" b="1" kern="0" spc="-50" dirty="0">
                  <a:solidFill>
                    <a:schemeClr val="tx2"/>
                  </a:solidFill>
                  <a:latin typeface="Verdana" panose="020B0604030504040204" pitchFamily="34" charset="0"/>
                  <a:ea typeface="Verdana" panose="020B0604030504040204" pitchFamily="34" charset="0"/>
                  <a:cs typeface="Verdana" panose="020B0604030504040204" pitchFamily="34" charset="0"/>
                </a:rPr>
                <a:t>Continuous Improvement and Optimization</a:t>
              </a:r>
            </a:p>
          </p:txBody>
        </p:sp>
        <p:sp>
          <p:nvSpPr>
            <p:cNvPr id="31" name="TextBox 30">
              <a:extLst>
                <a:ext uri="{FF2B5EF4-FFF2-40B4-BE49-F238E27FC236}">
                  <a16:creationId xmlns:a16="http://schemas.microsoft.com/office/drawing/2014/main" id="{2A04255E-1054-4615-82A4-58071DC449A1}"/>
                </a:ext>
              </a:extLst>
            </p:cNvPr>
            <p:cNvSpPr txBox="1"/>
            <p:nvPr/>
          </p:nvSpPr>
          <p:spPr>
            <a:xfrm>
              <a:off x="3561400" y="2105269"/>
              <a:ext cx="4900208" cy="1354217"/>
            </a:xfrm>
            <a:prstGeom prst="rect">
              <a:avLst/>
            </a:prstGeom>
            <a:noFill/>
          </p:spPr>
          <p:txBody>
            <a:bodyPr wrap="square" rtlCol="0">
              <a:spAutoFit/>
            </a:bodyPr>
            <a:lstStyle/>
            <a:p>
              <a:pPr marL="114300" indent="-114300">
                <a:buClr>
                  <a:srgbClr val="009ACC"/>
                </a:buClr>
                <a:buFont typeface="Wingdings" panose="05000000000000000000" pitchFamily="2" charset="2"/>
                <a:buChar char="§"/>
                <a:defRPr/>
              </a:pPr>
              <a:r>
                <a:rPr lang="en-US" sz="1050" b="1" dirty="0"/>
                <a:t>Best fit approach </a:t>
              </a:r>
              <a:r>
                <a:rPr lang="en-US" sz="1000" i="1" dirty="0"/>
                <a:t>(pervasive automation, end-to-end performance engineering)</a:t>
              </a:r>
            </a:p>
            <a:p>
              <a:pPr marL="114300" indent="-114300">
                <a:buClr>
                  <a:srgbClr val="009ACC"/>
                </a:buClr>
                <a:buFont typeface="Wingdings" panose="05000000000000000000" pitchFamily="2" charset="2"/>
                <a:buChar char="§"/>
                <a:defRPr/>
              </a:pPr>
              <a:r>
                <a:rPr lang="en-US" sz="1050" b="1" dirty="0"/>
                <a:t>Process transformation </a:t>
              </a:r>
              <a:r>
                <a:rPr lang="en-US" sz="1000" i="1" dirty="0"/>
                <a:t>(Extreme Shift Left, risk-based testing, Code Coverage, Profiling) </a:t>
              </a:r>
              <a:endParaRPr lang="en-US" sz="1050" i="1" dirty="0"/>
            </a:p>
            <a:p>
              <a:pPr marL="114300" indent="-114300">
                <a:buClr>
                  <a:srgbClr val="009ACC"/>
                </a:buClr>
                <a:buFont typeface="Wingdings" panose="05000000000000000000" pitchFamily="2" charset="2"/>
                <a:buChar char="§"/>
                <a:defRPr/>
              </a:pPr>
              <a:r>
                <a:rPr lang="en-US" sz="1050" b="1" dirty="0"/>
                <a:t>Adoption of Next Gen platforms </a:t>
              </a:r>
              <a:r>
                <a:rPr lang="en-US" sz="1000" i="1" dirty="0"/>
                <a:t>(Zero touch automation, smart platforms, analytics-driven) </a:t>
              </a:r>
              <a:endParaRPr lang="en-US" sz="1050" i="1" dirty="0"/>
            </a:p>
            <a:p>
              <a:pPr marL="114300" indent="-114300">
                <a:buClr>
                  <a:srgbClr val="009ACC"/>
                </a:buClr>
                <a:buFont typeface="Wingdings" panose="05000000000000000000" pitchFamily="2" charset="2"/>
                <a:buChar char="§"/>
                <a:defRPr/>
              </a:pPr>
              <a:r>
                <a:rPr lang="en-US" sz="1050" b="1" dirty="0"/>
                <a:t>Leverage tool and accelerators </a:t>
              </a:r>
              <a:r>
                <a:rPr lang="en-US" sz="1000" i="1" dirty="0"/>
                <a:t>(PointZERO, TDAP, OPTIK, TWIST, TMCC, NFTHUB, ITAP)</a:t>
              </a:r>
              <a:endParaRPr lang="en-US" sz="1050" i="1" kern="0" dirty="0">
                <a:ea typeface="Verdana" panose="020B0604030504040204" pitchFamily="34" charset="0"/>
                <a:cs typeface="Verdana" panose="020B0604030504040204" pitchFamily="34" charset="0"/>
              </a:endParaRPr>
            </a:p>
          </p:txBody>
        </p:sp>
      </p:grpSp>
      <p:grpSp>
        <p:nvGrpSpPr>
          <p:cNvPr id="32" name="Group 31"/>
          <p:cNvGrpSpPr/>
          <p:nvPr/>
        </p:nvGrpSpPr>
        <p:grpSpPr>
          <a:xfrm>
            <a:off x="3311364" y="5317501"/>
            <a:ext cx="5225734" cy="484146"/>
            <a:chOff x="3561400" y="1867344"/>
            <a:chExt cx="5042448" cy="484146"/>
          </a:xfrm>
        </p:grpSpPr>
        <p:sp>
          <p:nvSpPr>
            <p:cNvPr id="33" name="Rectangle 32"/>
            <p:cNvSpPr/>
            <p:nvPr/>
          </p:nvSpPr>
          <p:spPr>
            <a:xfrm>
              <a:off x="3568860" y="1867344"/>
              <a:ext cx="4994348" cy="261610"/>
            </a:xfrm>
            <a:prstGeom prst="rect">
              <a:avLst/>
            </a:prstGeom>
          </p:spPr>
          <p:txBody>
            <a:bodyPr wrap="square">
              <a:spAutoFit/>
            </a:bodyPr>
            <a:lstStyle/>
            <a:p>
              <a:pPr>
                <a:spcAft>
                  <a:spcPts val="1200"/>
                </a:spcAft>
                <a:defRPr/>
              </a:pPr>
              <a:r>
                <a:rPr lang="en-US" sz="1100" b="1" kern="0" spc="-50" dirty="0">
                  <a:solidFill>
                    <a:schemeClr val="tx2"/>
                  </a:solidFill>
                  <a:latin typeface="Verdana" panose="020B0604030504040204" pitchFamily="34" charset="0"/>
                  <a:ea typeface="Verdana" panose="020B0604030504040204" pitchFamily="34" charset="0"/>
                  <a:cs typeface="Verdana" panose="020B0604030504040204" pitchFamily="34" charset="0"/>
                </a:rPr>
                <a:t>Focus on Outcomes</a:t>
              </a:r>
            </a:p>
          </p:txBody>
        </p:sp>
        <p:sp>
          <p:nvSpPr>
            <p:cNvPr id="34" name="TextBox 33">
              <a:extLst>
                <a:ext uri="{FF2B5EF4-FFF2-40B4-BE49-F238E27FC236}">
                  <a16:creationId xmlns:a16="http://schemas.microsoft.com/office/drawing/2014/main" id="{2A04255E-1054-4615-82A4-58071DC449A1}"/>
                </a:ext>
              </a:extLst>
            </p:cNvPr>
            <p:cNvSpPr txBox="1"/>
            <p:nvPr/>
          </p:nvSpPr>
          <p:spPr>
            <a:xfrm>
              <a:off x="3561400" y="2105269"/>
              <a:ext cx="5042448" cy="246221"/>
            </a:xfrm>
            <a:prstGeom prst="rect">
              <a:avLst/>
            </a:prstGeom>
            <a:noFill/>
          </p:spPr>
          <p:txBody>
            <a:bodyPr wrap="square" rtlCol="0">
              <a:spAutoFit/>
            </a:bodyPr>
            <a:lstStyle/>
            <a:p>
              <a:pPr marL="114300" indent="-114300">
                <a:spcBef>
                  <a:spcPts val="200"/>
                </a:spcBef>
                <a:buClr>
                  <a:srgbClr val="009ACC"/>
                </a:buClr>
                <a:buFont typeface="Wingdings" panose="05000000000000000000" pitchFamily="2" charset="2"/>
                <a:buChar char="§"/>
                <a:defRPr/>
              </a:pPr>
              <a:r>
                <a:rPr lang="en-US" sz="1000" b="1" dirty="0"/>
                <a:t>Real-time measurable outcome </a:t>
              </a:r>
              <a:r>
                <a:rPr lang="en-US" sz="1000" dirty="0"/>
                <a:t>– focus on reduction of cost of quality</a:t>
              </a:r>
              <a:endParaRPr lang="en-US" sz="1000" kern="0" dirty="0">
                <a:solidFill>
                  <a:prstClr val="black"/>
                </a:solidFill>
                <a:ea typeface="Verdana" panose="020B0604030504040204" pitchFamily="34" charset="0"/>
                <a:cs typeface="Verdana" panose="020B0604030504040204" pitchFamily="34" charset="0"/>
              </a:endParaRPr>
            </a:p>
          </p:txBody>
        </p:sp>
      </p:grpSp>
      <p:sp>
        <p:nvSpPr>
          <p:cNvPr id="36" name="Oval 35"/>
          <p:cNvSpPr/>
          <p:nvPr/>
        </p:nvSpPr>
        <p:spPr>
          <a:xfrm>
            <a:off x="3023690" y="1851950"/>
            <a:ext cx="243840" cy="2438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a:t>
            </a:r>
          </a:p>
        </p:txBody>
      </p:sp>
      <p:sp>
        <p:nvSpPr>
          <p:cNvPr id="37" name="Oval 36"/>
          <p:cNvSpPr/>
          <p:nvPr/>
        </p:nvSpPr>
        <p:spPr>
          <a:xfrm>
            <a:off x="3023690" y="2979710"/>
            <a:ext cx="243840" cy="2438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2</a:t>
            </a:r>
          </a:p>
        </p:txBody>
      </p:sp>
      <p:sp>
        <p:nvSpPr>
          <p:cNvPr id="38" name="Oval 37"/>
          <p:cNvSpPr/>
          <p:nvPr/>
        </p:nvSpPr>
        <p:spPr>
          <a:xfrm>
            <a:off x="3023690" y="3782350"/>
            <a:ext cx="243840" cy="2438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3</a:t>
            </a:r>
          </a:p>
        </p:txBody>
      </p:sp>
      <p:sp>
        <p:nvSpPr>
          <p:cNvPr id="39" name="Oval 38"/>
          <p:cNvSpPr/>
          <p:nvPr/>
        </p:nvSpPr>
        <p:spPr>
          <a:xfrm>
            <a:off x="3023690" y="5336830"/>
            <a:ext cx="243840" cy="2438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4</a:t>
            </a:r>
          </a:p>
        </p:txBody>
      </p:sp>
      <p:sp>
        <p:nvSpPr>
          <p:cNvPr id="43" name="Freeform 184"/>
          <p:cNvSpPr>
            <a:spLocks/>
          </p:cNvSpPr>
          <p:nvPr/>
        </p:nvSpPr>
        <p:spPr bwMode="auto">
          <a:xfrm>
            <a:off x="9009371" y="2080762"/>
            <a:ext cx="943440" cy="895010"/>
          </a:xfrm>
          <a:custGeom>
            <a:avLst/>
            <a:gdLst>
              <a:gd name="T0" fmla="*/ 51 w 440"/>
              <a:gd name="T1" fmla="*/ 299 h 411"/>
              <a:gd name="T2" fmla="*/ 127 w 440"/>
              <a:gd name="T3" fmla="*/ 49 h 411"/>
              <a:gd name="T4" fmla="*/ 389 w 440"/>
              <a:gd name="T5" fmla="*/ 123 h 411"/>
              <a:gd name="T6" fmla="*/ 307 w 440"/>
              <a:gd name="T7" fmla="*/ 362 h 411"/>
              <a:gd name="T8" fmla="*/ 51 w 440"/>
              <a:gd name="T9" fmla="*/ 299 h 411"/>
            </a:gdLst>
            <a:ahLst/>
            <a:cxnLst>
              <a:cxn ang="0">
                <a:pos x="T0" y="T1"/>
              </a:cxn>
              <a:cxn ang="0">
                <a:pos x="T2" y="T3"/>
              </a:cxn>
              <a:cxn ang="0">
                <a:pos x="T4" y="T5"/>
              </a:cxn>
              <a:cxn ang="0">
                <a:pos x="T6" y="T7"/>
              </a:cxn>
              <a:cxn ang="0">
                <a:pos x="T8" y="T9"/>
              </a:cxn>
            </a:cxnLst>
            <a:rect l="0" t="0" r="r" b="b"/>
            <a:pathLst>
              <a:path w="440" h="411">
                <a:moveTo>
                  <a:pt x="51" y="299"/>
                </a:moveTo>
                <a:cubicBezTo>
                  <a:pt x="0" y="209"/>
                  <a:pt x="34" y="97"/>
                  <a:pt x="127" y="49"/>
                </a:cubicBezTo>
                <a:cubicBezTo>
                  <a:pt x="221" y="0"/>
                  <a:pt x="338" y="33"/>
                  <a:pt x="389" y="123"/>
                </a:cubicBezTo>
                <a:cubicBezTo>
                  <a:pt x="440" y="213"/>
                  <a:pt x="400" y="314"/>
                  <a:pt x="307" y="362"/>
                </a:cubicBezTo>
                <a:cubicBezTo>
                  <a:pt x="213" y="411"/>
                  <a:pt x="102" y="388"/>
                  <a:pt x="51" y="299"/>
                </a:cubicBezTo>
              </a:path>
            </a:pathLst>
          </a:custGeom>
          <a:solidFill>
            <a:schemeClr val="accent2"/>
          </a:solidFill>
          <a:ln w="12700" cap="flat" cmpd="sng" algn="ctr">
            <a:noFill/>
            <a:prstDash val="solid"/>
            <a:miter lim="800000"/>
          </a:ln>
          <a:effectLst/>
        </p:spPr>
        <p:txBody>
          <a:bodyPr rtlCol="0" anchor="ctr"/>
          <a:lstStyle/>
          <a:p>
            <a:pPr algn="ctr" defTabSz="514350"/>
            <a:endParaRPr lang="en-US" sz="1050" kern="0" dirty="0">
              <a:solidFill>
                <a:srgbClr val="FFFFFF"/>
              </a:solidFill>
              <a:latin typeface="Calibri" panose="020F0502020204030204"/>
            </a:endParaRPr>
          </a:p>
        </p:txBody>
      </p:sp>
      <p:sp>
        <p:nvSpPr>
          <p:cNvPr id="46" name="Rectangle 45"/>
          <p:cNvSpPr/>
          <p:nvPr/>
        </p:nvSpPr>
        <p:spPr>
          <a:xfrm>
            <a:off x="9123461" y="2297784"/>
            <a:ext cx="772969" cy="338554"/>
          </a:xfrm>
          <a:prstGeom prst="rect">
            <a:avLst/>
          </a:prstGeom>
        </p:spPr>
        <p:txBody>
          <a:bodyPr wrap="none">
            <a:spAutoFit/>
          </a:bodyPr>
          <a:lstStyle/>
          <a:p>
            <a:r>
              <a:rPr lang="en-US" sz="1600" b="1" dirty="0">
                <a:solidFill>
                  <a:schemeClr val="bg1"/>
                </a:solidFill>
                <a:latin typeface="Ubuntu" panose="020B0504030602030204" pitchFamily="34" charset="0"/>
              </a:rPr>
              <a:t>&gt; 50%</a:t>
            </a:r>
          </a:p>
        </p:txBody>
      </p:sp>
      <p:sp>
        <p:nvSpPr>
          <p:cNvPr id="48" name="Rectangle 47"/>
          <p:cNvSpPr/>
          <p:nvPr/>
        </p:nvSpPr>
        <p:spPr>
          <a:xfrm>
            <a:off x="9866847" y="2277464"/>
            <a:ext cx="1914764" cy="461665"/>
          </a:xfrm>
          <a:prstGeom prst="rect">
            <a:avLst/>
          </a:prstGeom>
        </p:spPr>
        <p:txBody>
          <a:bodyPr wrap="square">
            <a:spAutoFit/>
          </a:bodyPr>
          <a:lstStyle/>
          <a:p>
            <a:r>
              <a:rPr lang="en-US" sz="1200" dirty="0"/>
              <a:t>Alignment to QAE and emerging skills</a:t>
            </a:r>
          </a:p>
        </p:txBody>
      </p:sp>
      <p:sp>
        <p:nvSpPr>
          <p:cNvPr id="51" name="Freeform 184"/>
          <p:cNvSpPr>
            <a:spLocks/>
          </p:cNvSpPr>
          <p:nvPr/>
        </p:nvSpPr>
        <p:spPr bwMode="auto">
          <a:xfrm>
            <a:off x="9009371" y="2988389"/>
            <a:ext cx="943440" cy="895010"/>
          </a:xfrm>
          <a:custGeom>
            <a:avLst/>
            <a:gdLst>
              <a:gd name="T0" fmla="*/ 51 w 440"/>
              <a:gd name="T1" fmla="*/ 299 h 411"/>
              <a:gd name="T2" fmla="*/ 127 w 440"/>
              <a:gd name="T3" fmla="*/ 49 h 411"/>
              <a:gd name="T4" fmla="*/ 389 w 440"/>
              <a:gd name="T5" fmla="*/ 123 h 411"/>
              <a:gd name="T6" fmla="*/ 307 w 440"/>
              <a:gd name="T7" fmla="*/ 362 h 411"/>
              <a:gd name="T8" fmla="*/ 51 w 440"/>
              <a:gd name="T9" fmla="*/ 299 h 411"/>
            </a:gdLst>
            <a:ahLst/>
            <a:cxnLst>
              <a:cxn ang="0">
                <a:pos x="T0" y="T1"/>
              </a:cxn>
              <a:cxn ang="0">
                <a:pos x="T2" y="T3"/>
              </a:cxn>
              <a:cxn ang="0">
                <a:pos x="T4" y="T5"/>
              </a:cxn>
              <a:cxn ang="0">
                <a:pos x="T6" y="T7"/>
              </a:cxn>
              <a:cxn ang="0">
                <a:pos x="T8" y="T9"/>
              </a:cxn>
            </a:cxnLst>
            <a:rect l="0" t="0" r="r" b="b"/>
            <a:pathLst>
              <a:path w="440" h="411">
                <a:moveTo>
                  <a:pt x="51" y="299"/>
                </a:moveTo>
                <a:cubicBezTo>
                  <a:pt x="0" y="209"/>
                  <a:pt x="34" y="97"/>
                  <a:pt x="127" y="49"/>
                </a:cubicBezTo>
                <a:cubicBezTo>
                  <a:pt x="221" y="0"/>
                  <a:pt x="338" y="33"/>
                  <a:pt x="389" y="123"/>
                </a:cubicBezTo>
                <a:cubicBezTo>
                  <a:pt x="440" y="213"/>
                  <a:pt x="400" y="314"/>
                  <a:pt x="307" y="362"/>
                </a:cubicBezTo>
                <a:cubicBezTo>
                  <a:pt x="213" y="411"/>
                  <a:pt x="102" y="388"/>
                  <a:pt x="51" y="299"/>
                </a:cubicBezTo>
              </a:path>
            </a:pathLst>
          </a:custGeom>
          <a:solidFill>
            <a:schemeClr val="accent2"/>
          </a:solidFill>
          <a:ln w="12700" cap="flat" cmpd="sng" algn="ctr">
            <a:noFill/>
            <a:prstDash val="solid"/>
            <a:miter lim="800000"/>
          </a:ln>
          <a:effectLst/>
        </p:spPr>
        <p:txBody>
          <a:bodyPr rtlCol="0" anchor="ctr"/>
          <a:lstStyle/>
          <a:p>
            <a:pPr algn="ctr" defTabSz="514350"/>
            <a:endParaRPr lang="en-US" sz="1050" kern="0" dirty="0">
              <a:solidFill>
                <a:srgbClr val="FFFFFF"/>
              </a:solidFill>
              <a:latin typeface="Calibri" panose="020F0502020204030204"/>
            </a:endParaRPr>
          </a:p>
        </p:txBody>
      </p:sp>
      <p:sp>
        <p:nvSpPr>
          <p:cNvPr id="52" name="Rectangle 51"/>
          <p:cNvSpPr/>
          <p:nvPr/>
        </p:nvSpPr>
        <p:spPr>
          <a:xfrm>
            <a:off x="9123461" y="3205411"/>
            <a:ext cx="772969" cy="338554"/>
          </a:xfrm>
          <a:prstGeom prst="rect">
            <a:avLst/>
          </a:prstGeom>
        </p:spPr>
        <p:txBody>
          <a:bodyPr wrap="none">
            <a:spAutoFit/>
          </a:bodyPr>
          <a:lstStyle/>
          <a:p>
            <a:r>
              <a:rPr lang="en-US" sz="1600" b="1" dirty="0">
                <a:solidFill>
                  <a:schemeClr val="bg1"/>
                </a:solidFill>
                <a:latin typeface="Ubuntu" panose="020B0504030602030204" pitchFamily="34" charset="0"/>
              </a:rPr>
              <a:t>&gt; 20%</a:t>
            </a:r>
          </a:p>
        </p:txBody>
      </p:sp>
      <p:sp>
        <p:nvSpPr>
          <p:cNvPr id="53" name="Rectangle 52"/>
          <p:cNvSpPr/>
          <p:nvPr/>
        </p:nvSpPr>
        <p:spPr>
          <a:xfrm>
            <a:off x="9866847" y="3185091"/>
            <a:ext cx="1914764" cy="276999"/>
          </a:xfrm>
          <a:prstGeom prst="rect">
            <a:avLst/>
          </a:prstGeom>
        </p:spPr>
        <p:txBody>
          <a:bodyPr wrap="square">
            <a:spAutoFit/>
          </a:bodyPr>
          <a:lstStyle/>
          <a:p>
            <a:r>
              <a:rPr lang="en-US" sz="1200" dirty="0"/>
              <a:t>Speed to Market</a:t>
            </a:r>
          </a:p>
        </p:txBody>
      </p:sp>
      <p:sp>
        <p:nvSpPr>
          <p:cNvPr id="55" name="Freeform 184"/>
          <p:cNvSpPr>
            <a:spLocks/>
          </p:cNvSpPr>
          <p:nvPr/>
        </p:nvSpPr>
        <p:spPr bwMode="auto">
          <a:xfrm>
            <a:off x="9009371" y="3896016"/>
            <a:ext cx="943440" cy="895010"/>
          </a:xfrm>
          <a:custGeom>
            <a:avLst/>
            <a:gdLst>
              <a:gd name="T0" fmla="*/ 51 w 440"/>
              <a:gd name="T1" fmla="*/ 299 h 411"/>
              <a:gd name="T2" fmla="*/ 127 w 440"/>
              <a:gd name="T3" fmla="*/ 49 h 411"/>
              <a:gd name="T4" fmla="*/ 389 w 440"/>
              <a:gd name="T5" fmla="*/ 123 h 411"/>
              <a:gd name="T6" fmla="*/ 307 w 440"/>
              <a:gd name="T7" fmla="*/ 362 h 411"/>
              <a:gd name="T8" fmla="*/ 51 w 440"/>
              <a:gd name="T9" fmla="*/ 299 h 411"/>
            </a:gdLst>
            <a:ahLst/>
            <a:cxnLst>
              <a:cxn ang="0">
                <a:pos x="T0" y="T1"/>
              </a:cxn>
              <a:cxn ang="0">
                <a:pos x="T2" y="T3"/>
              </a:cxn>
              <a:cxn ang="0">
                <a:pos x="T4" y="T5"/>
              </a:cxn>
              <a:cxn ang="0">
                <a:pos x="T6" y="T7"/>
              </a:cxn>
              <a:cxn ang="0">
                <a:pos x="T8" y="T9"/>
              </a:cxn>
            </a:cxnLst>
            <a:rect l="0" t="0" r="r" b="b"/>
            <a:pathLst>
              <a:path w="440" h="411">
                <a:moveTo>
                  <a:pt x="51" y="299"/>
                </a:moveTo>
                <a:cubicBezTo>
                  <a:pt x="0" y="209"/>
                  <a:pt x="34" y="97"/>
                  <a:pt x="127" y="49"/>
                </a:cubicBezTo>
                <a:cubicBezTo>
                  <a:pt x="221" y="0"/>
                  <a:pt x="338" y="33"/>
                  <a:pt x="389" y="123"/>
                </a:cubicBezTo>
                <a:cubicBezTo>
                  <a:pt x="440" y="213"/>
                  <a:pt x="400" y="314"/>
                  <a:pt x="307" y="362"/>
                </a:cubicBezTo>
                <a:cubicBezTo>
                  <a:pt x="213" y="411"/>
                  <a:pt x="102" y="388"/>
                  <a:pt x="51" y="299"/>
                </a:cubicBezTo>
              </a:path>
            </a:pathLst>
          </a:custGeom>
          <a:solidFill>
            <a:schemeClr val="accent2"/>
          </a:solidFill>
          <a:ln w="12700" cap="flat" cmpd="sng" algn="ctr">
            <a:noFill/>
            <a:prstDash val="solid"/>
            <a:miter lim="800000"/>
          </a:ln>
          <a:effectLst/>
        </p:spPr>
        <p:txBody>
          <a:bodyPr rtlCol="0" anchor="ctr"/>
          <a:lstStyle/>
          <a:p>
            <a:pPr algn="ctr" defTabSz="514350"/>
            <a:endParaRPr lang="en-US" sz="1050" kern="0" dirty="0">
              <a:solidFill>
                <a:srgbClr val="FFFFFF"/>
              </a:solidFill>
              <a:latin typeface="Calibri" panose="020F0502020204030204"/>
            </a:endParaRPr>
          </a:p>
        </p:txBody>
      </p:sp>
      <p:sp>
        <p:nvSpPr>
          <p:cNvPr id="56" name="Rectangle 55"/>
          <p:cNvSpPr/>
          <p:nvPr/>
        </p:nvSpPr>
        <p:spPr>
          <a:xfrm>
            <a:off x="9123461" y="4113038"/>
            <a:ext cx="772969" cy="338554"/>
          </a:xfrm>
          <a:prstGeom prst="rect">
            <a:avLst/>
          </a:prstGeom>
        </p:spPr>
        <p:txBody>
          <a:bodyPr wrap="none">
            <a:spAutoFit/>
          </a:bodyPr>
          <a:lstStyle/>
          <a:p>
            <a:r>
              <a:rPr lang="en-US" sz="1600" b="1" dirty="0">
                <a:solidFill>
                  <a:schemeClr val="bg1"/>
                </a:solidFill>
                <a:latin typeface="Ubuntu" panose="020B0504030602030204" pitchFamily="34" charset="0"/>
              </a:rPr>
              <a:t>&gt; 40%</a:t>
            </a:r>
          </a:p>
        </p:txBody>
      </p:sp>
      <p:sp>
        <p:nvSpPr>
          <p:cNvPr id="57" name="Rectangle 56"/>
          <p:cNvSpPr/>
          <p:nvPr/>
        </p:nvSpPr>
        <p:spPr>
          <a:xfrm>
            <a:off x="9866847" y="4092718"/>
            <a:ext cx="1914764" cy="461665"/>
          </a:xfrm>
          <a:prstGeom prst="rect">
            <a:avLst/>
          </a:prstGeom>
        </p:spPr>
        <p:txBody>
          <a:bodyPr wrap="square">
            <a:spAutoFit/>
          </a:bodyPr>
          <a:lstStyle/>
          <a:p>
            <a:r>
              <a:rPr lang="en-US" sz="1200" dirty="0"/>
              <a:t>Prevention of defect leakage across phases</a:t>
            </a:r>
          </a:p>
        </p:txBody>
      </p:sp>
      <p:sp>
        <p:nvSpPr>
          <p:cNvPr id="59" name="Freeform 184"/>
          <p:cNvSpPr>
            <a:spLocks/>
          </p:cNvSpPr>
          <p:nvPr/>
        </p:nvSpPr>
        <p:spPr bwMode="auto">
          <a:xfrm>
            <a:off x="9009371" y="4803642"/>
            <a:ext cx="943440" cy="895010"/>
          </a:xfrm>
          <a:custGeom>
            <a:avLst/>
            <a:gdLst>
              <a:gd name="T0" fmla="*/ 51 w 440"/>
              <a:gd name="T1" fmla="*/ 299 h 411"/>
              <a:gd name="T2" fmla="*/ 127 w 440"/>
              <a:gd name="T3" fmla="*/ 49 h 411"/>
              <a:gd name="T4" fmla="*/ 389 w 440"/>
              <a:gd name="T5" fmla="*/ 123 h 411"/>
              <a:gd name="T6" fmla="*/ 307 w 440"/>
              <a:gd name="T7" fmla="*/ 362 h 411"/>
              <a:gd name="T8" fmla="*/ 51 w 440"/>
              <a:gd name="T9" fmla="*/ 299 h 411"/>
            </a:gdLst>
            <a:ahLst/>
            <a:cxnLst>
              <a:cxn ang="0">
                <a:pos x="T0" y="T1"/>
              </a:cxn>
              <a:cxn ang="0">
                <a:pos x="T2" y="T3"/>
              </a:cxn>
              <a:cxn ang="0">
                <a:pos x="T4" y="T5"/>
              </a:cxn>
              <a:cxn ang="0">
                <a:pos x="T6" y="T7"/>
              </a:cxn>
              <a:cxn ang="0">
                <a:pos x="T8" y="T9"/>
              </a:cxn>
            </a:cxnLst>
            <a:rect l="0" t="0" r="r" b="b"/>
            <a:pathLst>
              <a:path w="440" h="411">
                <a:moveTo>
                  <a:pt x="51" y="299"/>
                </a:moveTo>
                <a:cubicBezTo>
                  <a:pt x="0" y="209"/>
                  <a:pt x="34" y="97"/>
                  <a:pt x="127" y="49"/>
                </a:cubicBezTo>
                <a:cubicBezTo>
                  <a:pt x="221" y="0"/>
                  <a:pt x="338" y="33"/>
                  <a:pt x="389" y="123"/>
                </a:cubicBezTo>
                <a:cubicBezTo>
                  <a:pt x="440" y="213"/>
                  <a:pt x="400" y="314"/>
                  <a:pt x="307" y="362"/>
                </a:cubicBezTo>
                <a:cubicBezTo>
                  <a:pt x="213" y="411"/>
                  <a:pt x="102" y="388"/>
                  <a:pt x="51" y="299"/>
                </a:cubicBezTo>
              </a:path>
            </a:pathLst>
          </a:custGeom>
          <a:solidFill>
            <a:schemeClr val="accent2"/>
          </a:solidFill>
          <a:ln w="12700" cap="flat" cmpd="sng" algn="ctr">
            <a:noFill/>
            <a:prstDash val="solid"/>
            <a:miter lim="800000"/>
          </a:ln>
          <a:effectLst/>
        </p:spPr>
        <p:txBody>
          <a:bodyPr rtlCol="0" anchor="ctr"/>
          <a:lstStyle/>
          <a:p>
            <a:pPr algn="ctr" defTabSz="514350"/>
            <a:endParaRPr lang="en-US" sz="1050" kern="0" dirty="0">
              <a:solidFill>
                <a:srgbClr val="FFFFFF"/>
              </a:solidFill>
              <a:latin typeface="Calibri" panose="020F0502020204030204"/>
            </a:endParaRPr>
          </a:p>
        </p:txBody>
      </p:sp>
      <p:sp>
        <p:nvSpPr>
          <p:cNvPr id="60" name="Rectangle 59"/>
          <p:cNvSpPr/>
          <p:nvPr/>
        </p:nvSpPr>
        <p:spPr>
          <a:xfrm>
            <a:off x="9094607" y="5020664"/>
            <a:ext cx="772969" cy="338554"/>
          </a:xfrm>
          <a:prstGeom prst="rect">
            <a:avLst/>
          </a:prstGeom>
        </p:spPr>
        <p:txBody>
          <a:bodyPr wrap="none">
            <a:spAutoFit/>
          </a:bodyPr>
          <a:lstStyle/>
          <a:p>
            <a:pPr algn="ctr"/>
            <a:r>
              <a:rPr lang="en-US" sz="1600" b="1" dirty="0">
                <a:solidFill>
                  <a:schemeClr val="bg1"/>
                </a:solidFill>
                <a:latin typeface="Ubuntu" panose="020B0504030602030204" pitchFamily="34" charset="0"/>
              </a:rPr>
              <a:t>&gt; 15%</a:t>
            </a:r>
          </a:p>
        </p:txBody>
      </p:sp>
      <p:sp>
        <p:nvSpPr>
          <p:cNvPr id="61" name="Rectangle 60"/>
          <p:cNvSpPr/>
          <p:nvPr/>
        </p:nvSpPr>
        <p:spPr>
          <a:xfrm>
            <a:off x="9866847" y="5071464"/>
            <a:ext cx="1914764" cy="276999"/>
          </a:xfrm>
          <a:prstGeom prst="rect">
            <a:avLst/>
          </a:prstGeom>
        </p:spPr>
        <p:txBody>
          <a:bodyPr wrap="square">
            <a:spAutoFit/>
          </a:bodyPr>
          <a:lstStyle/>
          <a:p>
            <a:r>
              <a:rPr lang="en-US" sz="1200" dirty="0"/>
              <a:t>Cost of Quality</a:t>
            </a:r>
          </a:p>
        </p:txBody>
      </p:sp>
      <p:sp>
        <p:nvSpPr>
          <p:cNvPr id="62" name="Up Arrow 61"/>
          <p:cNvSpPr/>
          <p:nvPr/>
        </p:nvSpPr>
        <p:spPr>
          <a:xfrm>
            <a:off x="8753930" y="2233530"/>
            <a:ext cx="274320" cy="619760"/>
          </a:xfrm>
          <a:prstGeom prst="upArrow">
            <a:avLst/>
          </a:prstGeom>
          <a:gradFill>
            <a:gsLst>
              <a:gs pos="100000">
                <a:schemeClr val="bg1"/>
              </a:gs>
              <a:gs pos="32000">
                <a:schemeClr val="accent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Up Arrow 62"/>
          <p:cNvSpPr/>
          <p:nvPr/>
        </p:nvSpPr>
        <p:spPr>
          <a:xfrm>
            <a:off x="8753930" y="3127610"/>
            <a:ext cx="274320" cy="619760"/>
          </a:xfrm>
          <a:prstGeom prst="upArrow">
            <a:avLst/>
          </a:prstGeom>
          <a:gradFill>
            <a:gsLst>
              <a:gs pos="100000">
                <a:schemeClr val="bg1"/>
              </a:gs>
              <a:gs pos="32000">
                <a:schemeClr val="accent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Down Arrow 63"/>
          <p:cNvSpPr/>
          <p:nvPr/>
        </p:nvSpPr>
        <p:spPr>
          <a:xfrm>
            <a:off x="8753930" y="4052170"/>
            <a:ext cx="274320" cy="619760"/>
          </a:xfrm>
          <a:prstGeom prst="downArrow">
            <a:avLst/>
          </a:prstGeom>
          <a:gradFill>
            <a:gsLst>
              <a:gs pos="0">
                <a:schemeClr val="bg1"/>
              </a:gs>
              <a:gs pos="74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Down Arrow 64"/>
          <p:cNvSpPr/>
          <p:nvPr/>
        </p:nvSpPr>
        <p:spPr>
          <a:xfrm>
            <a:off x="8753930" y="4976730"/>
            <a:ext cx="274320" cy="619760"/>
          </a:xfrm>
          <a:prstGeom prst="downArrow">
            <a:avLst/>
          </a:prstGeom>
          <a:gradFill>
            <a:gsLst>
              <a:gs pos="0">
                <a:schemeClr val="bg1"/>
              </a:gs>
              <a:gs pos="74000">
                <a:schemeClr val="accent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46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3">
            <a:extLst>
              <a:ext uri="{FF2B5EF4-FFF2-40B4-BE49-F238E27FC236}">
                <a16:creationId xmlns:a16="http://schemas.microsoft.com/office/drawing/2014/main" id="{7C008825-6CA6-49C7-B3CE-49F97BF83100}"/>
              </a:ext>
            </a:extLst>
          </p:cNvPr>
          <p:cNvSpPr txBox="1">
            <a:spLocks/>
          </p:cNvSpPr>
          <p:nvPr/>
        </p:nvSpPr>
        <p:spPr>
          <a:xfrm>
            <a:off x="7227041" y="4848767"/>
            <a:ext cx="4563639" cy="869950"/>
          </a:xfrm>
          <a:prstGeom prst="rect">
            <a:avLst/>
          </a:prstGeom>
        </p:spPr>
        <p:txBody>
          <a:bodyPr lIns="0" tIns="0" rIns="0" bIns="0" anchor="b">
            <a:normAutofit fontScale="92500" lnSpcReduction="10000"/>
          </a:bodyPr>
          <a:lstStyle>
            <a:lvl1pPr marL="0" indent="0" algn="r" defTabSz="685800" rtl="0" eaLnBrk="1" latinLnBrk="0" hangingPunct="1">
              <a:lnSpc>
                <a:spcPct val="100000"/>
              </a:lnSpc>
              <a:spcBef>
                <a:spcPts val="0"/>
              </a:spcBef>
              <a:spcAft>
                <a:spcPts val="0"/>
              </a:spcAft>
              <a:buFont typeface="Arial" panose="020B0604020202020204" pitchFamily="34" charset="0"/>
              <a:buNone/>
              <a:defRPr sz="32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800" kern="1200">
                <a:solidFill>
                  <a:schemeClr val="bg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Quality Assurance Engineering</a:t>
            </a:r>
          </a:p>
        </p:txBody>
      </p:sp>
      <p:sp>
        <p:nvSpPr>
          <p:cNvPr id="3" name="Text Placeholder 13">
            <a:extLst>
              <a:ext uri="{FF2B5EF4-FFF2-40B4-BE49-F238E27FC236}">
                <a16:creationId xmlns:a16="http://schemas.microsoft.com/office/drawing/2014/main" id="{BCAB8053-8DE8-4277-B0DB-A84326F1173B}"/>
              </a:ext>
            </a:extLst>
          </p:cNvPr>
          <p:cNvSpPr txBox="1">
            <a:spLocks/>
          </p:cNvSpPr>
          <p:nvPr/>
        </p:nvSpPr>
        <p:spPr>
          <a:xfrm>
            <a:off x="7917921" y="5853649"/>
            <a:ext cx="3872759" cy="815391"/>
          </a:xfrm>
          <a:prstGeom prst="rect">
            <a:avLst/>
          </a:prstGeom>
        </p:spPr>
        <p:txBody>
          <a:bodyPr lIns="0" tIns="0" rIns="0" bIns="0">
            <a:normAutofit/>
          </a:bodyPr>
          <a:lstStyle>
            <a:lvl1pPr marL="0" indent="0" algn="r" defTabSz="685800" rtl="0" eaLnBrk="1" latinLnBrk="0" hangingPunct="1">
              <a:lnSpc>
                <a:spcPct val="100000"/>
              </a:lnSpc>
              <a:spcBef>
                <a:spcPts val="0"/>
              </a:spcBef>
              <a:spcAft>
                <a:spcPts val="0"/>
              </a:spcAft>
              <a:buFont typeface="Arial" panose="020B0604020202020204" pitchFamily="34" charset="0"/>
              <a:buNone/>
              <a:defRPr sz="20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173831" indent="-171450" algn="l" defTabSz="685800" rtl="0" eaLnBrk="1" latinLnBrk="0" hangingPunct="1">
              <a:lnSpc>
                <a:spcPts val="1350"/>
              </a:lnSpc>
              <a:spcBef>
                <a:spcPts val="0"/>
              </a:spcBef>
              <a:spcAft>
                <a:spcPts val="450"/>
              </a:spcAft>
              <a:buClr>
                <a:schemeClr val="accent1"/>
              </a:buClr>
              <a:buFont typeface="Wingdings" panose="05000000000000000000" pitchFamily="2" charset="2"/>
              <a:buChar char="§"/>
              <a:defRPr sz="1200" kern="1200">
                <a:solidFill>
                  <a:schemeClr val="bg1"/>
                </a:solidFill>
                <a:latin typeface="+mn-lt"/>
                <a:ea typeface="+mn-ea"/>
                <a:cs typeface="+mn-cs"/>
              </a:defRPr>
            </a:lvl2pPr>
            <a:lvl3pPr marL="347663" indent="-173831" algn="l" defTabSz="685800" rtl="0" eaLnBrk="1" latinLnBrk="0" hangingPunct="1">
              <a:lnSpc>
                <a:spcPts val="1200"/>
              </a:lnSpc>
              <a:spcBef>
                <a:spcPts val="0"/>
              </a:spcBef>
              <a:spcAft>
                <a:spcPts val="450"/>
              </a:spcAft>
              <a:buClr>
                <a:schemeClr val="accent1"/>
              </a:buClr>
              <a:buFont typeface="Arial" panose="020B0604020202020204" pitchFamily="34" charset="0"/>
              <a:buChar char="•"/>
              <a:defRPr sz="1050" kern="1200">
                <a:solidFill>
                  <a:schemeClr val="tx1"/>
                </a:solidFill>
                <a:latin typeface="+mn-lt"/>
                <a:ea typeface="+mn-ea"/>
                <a:cs typeface="+mn-cs"/>
              </a:defRPr>
            </a:lvl3pPr>
            <a:lvl4pPr marL="511969" indent="-164306" algn="l" defTabSz="685800" rtl="0" eaLnBrk="1" latinLnBrk="0" hangingPunct="1">
              <a:lnSpc>
                <a:spcPts val="1050"/>
              </a:lnSpc>
              <a:spcBef>
                <a:spcPts val="0"/>
              </a:spcBef>
              <a:spcAft>
                <a:spcPts val="450"/>
              </a:spcAft>
              <a:buClr>
                <a:schemeClr val="accent1"/>
              </a:buClr>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solidFill>
                  <a:schemeClr val="tx1"/>
                </a:solidFill>
              </a:rPr>
              <a:t>8</a:t>
            </a:r>
            <a:r>
              <a:rPr lang="en-US" baseline="30000" dirty="0">
                <a:solidFill>
                  <a:schemeClr val="tx1"/>
                </a:solidFill>
              </a:rPr>
              <a:t>th</a:t>
            </a:r>
            <a:r>
              <a:rPr lang="en-US" dirty="0">
                <a:solidFill>
                  <a:schemeClr val="tx1"/>
                </a:solidFill>
              </a:rPr>
              <a:t> Feb 2023</a:t>
            </a:r>
          </a:p>
        </p:txBody>
      </p:sp>
    </p:spTree>
    <p:extLst>
      <p:ext uri="{BB962C8B-B14F-4D97-AF65-F5344CB8AC3E}">
        <p14:creationId xmlns:p14="http://schemas.microsoft.com/office/powerpoint/2010/main" val="29622657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Moving from Testing to a Quality Assurance Engineering Organization</a:t>
            </a:r>
            <a:br>
              <a:rPr lang="en-US" dirty="0"/>
            </a:br>
            <a:br>
              <a:rPr lang="en-US" dirty="0"/>
            </a:br>
            <a:endParaRPr lang="en-US" dirty="0"/>
          </a:p>
        </p:txBody>
      </p:sp>
      <p:sp>
        <p:nvSpPr>
          <p:cNvPr id="64" name="Rectangle: Rounded Corners 47">
            <a:extLst>
              <a:ext uri="{FF2B5EF4-FFF2-40B4-BE49-F238E27FC236}">
                <a16:creationId xmlns:a16="http://schemas.microsoft.com/office/drawing/2014/main" id="{7575B1E1-83CC-4E03-BFBF-C36857E27418}"/>
              </a:ext>
            </a:extLst>
          </p:cNvPr>
          <p:cNvSpPr/>
          <p:nvPr/>
        </p:nvSpPr>
        <p:spPr>
          <a:xfrm>
            <a:off x="4254105" y="1718904"/>
            <a:ext cx="1913696" cy="65253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lang="en-US" sz="1100" kern="0" dirty="0">
                <a:solidFill>
                  <a:prstClr val="white"/>
                </a:solidFill>
                <a:ea typeface="Verdana" panose="020B0604030504040204" pitchFamily="34" charset="0"/>
                <a:cs typeface="Verdana" panose="020B0604030504040204" pitchFamily="34" charset="0"/>
              </a:rPr>
              <a:t>Microservices</a:t>
            </a:r>
            <a:endParaRPr kumimoji="0" lang="en-US" sz="1100" b="0" i="0" u="none" strike="noStrike" kern="0" cap="none" spc="0" normalizeH="0" baseline="0" noProof="0" dirty="0">
              <a:ln>
                <a:noFill/>
              </a:ln>
              <a:solidFill>
                <a:prstClr val="white"/>
              </a:solidFill>
              <a:effectLst/>
              <a:uLnTx/>
              <a:uFillTx/>
              <a:ea typeface="Verdana" panose="020B0604030504040204" pitchFamily="34" charset="0"/>
              <a:cs typeface="Verdana" panose="020B0604030504040204" pitchFamily="34" charset="0"/>
            </a:endParaRPr>
          </a:p>
        </p:txBody>
      </p:sp>
      <p:sp>
        <p:nvSpPr>
          <p:cNvPr id="67" name="Rectangle 66">
            <a:extLst>
              <a:ext uri="{FF2B5EF4-FFF2-40B4-BE49-F238E27FC236}">
                <a16:creationId xmlns:a16="http://schemas.microsoft.com/office/drawing/2014/main" id="{7BDD708E-5EA7-4DCE-9DE7-4C735086E877}"/>
              </a:ext>
            </a:extLst>
          </p:cNvPr>
          <p:cNvSpPr/>
          <p:nvPr/>
        </p:nvSpPr>
        <p:spPr>
          <a:xfrm>
            <a:off x="342766" y="1132750"/>
            <a:ext cx="11389689" cy="3793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bg1"/>
                </a:solidFill>
              </a:rPr>
              <a:t>Digital Governance</a:t>
            </a:r>
          </a:p>
        </p:txBody>
      </p:sp>
      <p:sp>
        <p:nvSpPr>
          <p:cNvPr id="68" name="Rectangle 67">
            <a:extLst>
              <a:ext uri="{FF2B5EF4-FFF2-40B4-BE49-F238E27FC236}">
                <a16:creationId xmlns:a16="http://schemas.microsoft.com/office/drawing/2014/main" id="{056EB119-7D63-48C4-9123-693CA2D09A37}"/>
              </a:ext>
            </a:extLst>
          </p:cNvPr>
          <p:cNvSpPr/>
          <p:nvPr/>
        </p:nvSpPr>
        <p:spPr>
          <a:xfrm>
            <a:off x="393407" y="6002989"/>
            <a:ext cx="11339047" cy="37936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kern="0" dirty="0">
                <a:solidFill>
                  <a:prstClr val="white"/>
                </a:solidFill>
                <a:ea typeface="Verdana" panose="020B0604030504040204" pitchFamily="34" charset="0"/>
                <a:cs typeface="Verdana" panose="020B0604030504040204" pitchFamily="34" charset="0"/>
              </a:rPr>
              <a:t>CI / CD (Quality Gates) | Version Control | Dev Tools (IDE)</a:t>
            </a:r>
          </a:p>
        </p:txBody>
      </p:sp>
      <p:sp>
        <p:nvSpPr>
          <p:cNvPr id="69" name="Isosceles Triangle 68">
            <a:extLst>
              <a:ext uri="{FF2B5EF4-FFF2-40B4-BE49-F238E27FC236}">
                <a16:creationId xmlns:a16="http://schemas.microsoft.com/office/drawing/2014/main" id="{B330FD50-1FB1-4B80-B754-F9C561E48A6E}"/>
              </a:ext>
            </a:extLst>
          </p:cNvPr>
          <p:cNvSpPr/>
          <p:nvPr/>
        </p:nvSpPr>
        <p:spPr>
          <a:xfrm>
            <a:off x="5476214" y="1468312"/>
            <a:ext cx="611638" cy="185292"/>
          </a:xfrm>
          <a:prstGeom prst="triangl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kern="0" dirty="0">
              <a:solidFill>
                <a:srgbClr val="0070AD">
                  <a:lumMod val="50000"/>
                </a:srgbClr>
              </a:solidFill>
            </a:endParaRPr>
          </a:p>
        </p:txBody>
      </p:sp>
      <p:sp>
        <p:nvSpPr>
          <p:cNvPr id="70" name="Rectangle 69">
            <a:extLst>
              <a:ext uri="{FF2B5EF4-FFF2-40B4-BE49-F238E27FC236}">
                <a16:creationId xmlns:a16="http://schemas.microsoft.com/office/drawing/2014/main" id="{82DCD177-6E81-4AC4-8BB1-7F758F75EAF1}"/>
              </a:ext>
            </a:extLst>
          </p:cNvPr>
          <p:cNvSpPr/>
          <p:nvPr/>
        </p:nvSpPr>
        <p:spPr>
          <a:xfrm>
            <a:off x="342767" y="1645191"/>
            <a:ext cx="11389688" cy="4281580"/>
          </a:xfrm>
          <a:prstGeom prst="rect">
            <a:avLst/>
          </a:prstGeom>
          <a:noFill/>
          <a:ln w="3175" cap="flat" cmpd="sng" algn="ctr">
            <a:solidFill>
              <a:schemeClr val="bg1">
                <a:lumMod val="50000"/>
              </a:schemeClr>
            </a:solidFill>
            <a:prstDash val="solid"/>
            <a:miter lim="800000"/>
          </a:ln>
          <a:effectLst/>
        </p:spPr>
        <p:txBody>
          <a:bodyPr rtlCol="0" anchor="ctr"/>
          <a:lstStyle/>
          <a:p>
            <a:pPr algn="ctr">
              <a:defRPr/>
            </a:pPr>
            <a:endParaRPr lang="en-US" kern="0" dirty="0">
              <a:solidFill>
                <a:prstClr val="white"/>
              </a:solidFill>
              <a:ea typeface="Verdana" panose="020B0604030504040204" pitchFamily="34" charset="0"/>
              <a:cs typeface="Verdana" panose="020B0604030504040204" pitchFamily="34" charset="0"/>
            </a:endParaRPr>
          </a:p>
        </p:txBody>
      </p:sp>
      <p:sp>
        <p:nvSpPr>
          <p:cNvPr id="71" name="Rectangle 70">
            <a:extLst>
              <a:ext uri="{FF2B5EF4-FFF2-40B4-BE49-F238E27FC236}">
                <a16:creationId xmlns:a16="http://schemas.microsoft.com/office/drawing/2014/main" id="{DBB7AB12-5268-4D2E-9DAA-A7B61F922E96}"/>
              </a:ext>
            </a:extLst>
          </p:cNvPr>
          <p:cNvSpPr/>
          <p:nvPr/>
        </p:nvSpPr>
        <p:spPr>
          <a:xfrm flipH="1">
            <a:off x="8133902" y="1718904"/>
            <a:ext cx="3494743" cy="3736961"/>
          </a:xfrm>
          <a:prstGeom prst="rect">
            <a:avLst/>
          </a:prstGeom>
          <a:noFill/>
          <a:ln w="12700" cap="flat" cmpd="sng" algn="ctr">
            <a:solidFill>
              <a:schemeClr val="bg2">
                <a:lumMod val="75000"/>
              </a:schemeClr>
            </a:solidFill>
            <a:prstDash val="sysDash"/>
          </a:ln>
          <a:effectLst/>
        </p:spPr>
        <p:txBody>
          <a:bodyPr rtlCol="0" anchor="t"/>
          <a:lstStyle/>
          <a:p>
            <a:pPr algn="ctr">
              <a:defRPr/>
            </a:pPr>
            <a:r>
              <a:rPr lang="en-US" sz="1400" b="1" kern="0" dirty="0">
                <a:solidFill>
                  <a:schemeClr val="tx2"/>
                </a:solidFill>
                <a:ea typeface="Verdana" panose="020B0604030504040204" pitchFamily="34" charset="0"/>
                <a:cs typeface="Verdana" panose="020B0604030504040204" pitchFamily="34" charset="0"/>
              </a:rPr>
              <a:t>Pervasive Automation</a:t>
            </a:r>
          </a:p>
        </p:txBody>
      </p:sp>
      <p:sp>
        <p:nvSpPr>
          <p:cNvPr id="72" name="Rectangle: Rounded Corners 51">
            <a:extLst>
              <a:ext uri="{FF2B5EF4-FFF2-40B4-BE49-F238E27FC236}">
                <a16:creationId xmlns:a16="http://schemas.microsoft.com/office/drawing/2014/main" id="{FD74601B-F5EA-4BC8-8F66-5876F0F08C6E}"/>
              </a:ext>
            </a:extLst>
          </p:cNvPr>
          <p:cNvSpPr/>
          <p:nvPr/>
        </p:nvSpPr>
        <p:spPr>
          <a:xfrm>
            <a:off x="10208858" y="789903"/>
            <a:ext cx="1645920" cy="257324"/>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chemeClr val="tx1"/>
                </a:solidFill>
                <a:effectLst/>
                <a:uLnTx/>
                <a:uFillTx/>
                <a:ea typeface="Verdana" panose="020B0604030504040204" pitchFamily="34" charset="0"/>
                <a:cs typeface="Verdana" panose="020B0604030504040204" pitchFamily="34" charset="0"/>
              </a:rPr>
              <a:t>Integrated to Quality Engineering</a:t>
            </a:r>
            <a:endParaRPr kumimoji="0" lang="en-US" sz="500" b="0" i="0" u="none" strike="noStrike" kern="0" cap="none" spc="0" normalizeH="0" baseline="0" noProof="0" dirty="0">
              <a:ln>
                <a:noFill/>
              </a:ln>
              <a:solidFill>
                <a:schemeClr val="tx1"/>
              </a:solidFill>
              <a:effectLst/>
              <a:uLnTx/>
              <a:uFillTx/>
              <a:ea typeface="Verdana" panose="020B0604030504040204" pitchFamily="34" charset="0"/>
              <a:cs typeface="Verdana" panose="020B0604030504040204" pitchFamily="34" charset="0"/>
            </a:endParaRPr>
          </a:p>
        </p:txBody>
      </p:sp>
      <p:sp>
        <p:nvSpPr>
          <p:cNvPr id="73" name="Rectangle: Rounded Corners 2">
            <a:extLst>
              <a:ext uri="{FF2B5EF4-FFF2-40B4-BE49-F238E27FC236}">
                <a16:creationId xmlns:a16="http://schemas.microsoft.com/office/drawing/2014/main" id="{94BB7953-4DFC-4BA0-9865-A5CFEED4F69F}"/>
              </a:ext>
            </a:extLst>
          </p:cNvPr>
          <p:cNvSpPr/>
          <p:nvPr/>
        </p:nvSpPr>
        <p:spPr>
          <a:xfrm>
            <a:off x="476102" y="3276254"/>
            <a:ext cx="7657802" cy="455934"/>
          </a:xfrm>
          <a:prstGeom prst="rect">
            <a:avLst/>
          </a:prstGeom>
          <a:noFill/>
          <a:ln w="12700" cap="flat" cmpd="sng" algn="ctr">
            <a:solidFill>
              <a:schemeClr val="bg2">
                <a:lumMod val="75000"/>
              </a:schemeClr>
            </a:solidFill>
            <a:prstDash val="sysDash"/>
          </a:ln>
          <a:effectLst/>
        </p:spPr>
        <p:txBody>
          <a:bodyPr rtlCol="0" anchor="t"/>
          <a:lstStyle/>
          <a:p>
            <a:pPr algn="ctr"/>
            <a:endParaRPr lang="en-US" sz="1400" b="1" kern="0" dirty="0">
              <a:solidFill>
                <a:srgbClr val="0070C0"/>
              </a:solidFill>
              <a:ea typeface="Verdana" panose="020B0604030504040204" pitchFamily="34" charset="0"/>
              <a:cs typeface="Verdana" panose="020B0604030504040204" pitchFamily="34" charset="0"/>
            </a:endParaRPr>
          </a:p>
        </p:txBody>
      </p:sp>
      <p:sp>
        <p:nvSpPr>
          <p:cNvPr id="74" name="Rectangle: Rounded Corners 21">
            <a:extLst>
              <a:ext uri="{FF2B5EF4-FFF2-40B4-BE49-F238E27FC236}">
                <a16:creationId xmlns:a16="http://schemas.microsoft.com/office/drawing/2014/main" id="{753972F4-160E-4FC7-A589-D448E5E3DDA3}"/>
              </a:ext>
            </a:extLst>
          </p:cNvPr>
          <p:cNvSpPr/>
          <p:nvPr/>
        </p:nvSpPr>
        <p:spPr>
          <a:xfrm>
            <a:off x="8705399" y="796294"/>
            <a:ext cx="1645920" cy="244543"/>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ctr">
              <a:defRPr/>
            </a:pPr>
            <a:r>
              <a:rPr lang="en-US" sz="800" kern="0" dirty="0">
                <a:solidFill>
                  <a:schemeClr val="tx1"/>
                </a:solidFill>
                <a:ea typeface="Verdana" panose="020B0604030504040204" pitchFamily="34" charset="0"/>
                <a:cs typeface="Verdana" panose="020B0604030504040204" pitchFamily="34" charset="0"/>
              </a:rPr>
              <a:t>Owned by Quality Engineering</a:t>
            </a:r>
            <a:endParaRPr lang="en-US" sz="500" kern="0" dirty="0">
              <a:solidFill>
                <a:schemeClr val="tx1"/>
              </a:solidFill>
              <a:ea typeface="Verdana" panose="020B0604030504040204" pitchFamily="34" charset="0"/>
              <a:cs typeface="Verdana" panose="020B0604030504040204" pitchFamily="34" charset="0"/>
            </a:endParaRPr>
          </a:p>
        </p:txBody>
      </p:sp>
      <p:sp>
        <p:nvSpPr>
          <p:cNvPr id="75" name="Rectangle: Rounded Corners 22">
            <a:extLst>
              <a:ext uri="{FF2B5EF4-FFF2-40B4-BE49-F238E27FC236}">
                <a16:creationId xmlns:a16="http://schemas.microsoft.com/office/drawing/2014/main" id="{836C95A1-8AA7-4F53-8A66-1F5B7ED5693E}"/>
              </a:ext>
            </a:extLst>
          </p:cNvPr>
          <p:cNvSpPr/>
          <p:nvPr/>
        </p:nvSpPr>
        <p:spPr>
          <a:xfrm>
            <a:off x="522523" y="3352221"/>
            <a:ext cx="7407128" cy="359593"/>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defRPr/>
            </a:pPr>
            <a:r>
              <a:rPr lang="en-US" sz="1100" b="1" kern="0" dirty="0">
                <a:solidFill>
                  <a:schemeClr val="bg1"/>
                </a:solidFill>
                <a:ea typeface="Verdana" panose="020B0604030504040204" pitchFamily="34" charset="0"/>
                <a:cs typeface="Verdana" panose="020B0604030504040204" pitchFamily="34" charset="0"/>
              </a:rPr>
              <a:t>E2E Orchestration across SDLC</a:t>
            </a:r>
            <a:r>
              <a:rPr lang="en-US" sz="1100" kern="0" dirty="0">
                <a:solidFill>
                  <a:schemeClr val="bg1"/>
                </a:solidFill>
                <a:ea typeface="Verdana" panose="020B0604030504040204" pitchFamily="34" charset="0"/>
                <a:cs typeface="Verdana" panose="020B0604030504040204" pitchFamily="34" charset="0"/>
              </a:rPr>
              <a:t> (Traceability, Integration across SLDC)</a:t>
            </a:r>
            <a:r>
              <a:rPr lang="en-US" sz="1100" b="1" kern="0" dirty="0">
                <a:solidFill>
                  <a:schemeClr val="bg1"/>
                </a:solidFill>
                <a:ea typeface="Verdana" panose="020B0604030504040204" pitchFamily="34" charset="0"/>
                <a:cs typeface="Verdana" panose="020B0604030504040204" pitchFamily="34" charset="0"/>
              </a:rPr>
              <a:t> </a:t>
            </a:r>
            <a:endParaRPr lang="en-US" sz="1100" kern="0" dirty="0">
              <a:solidFill>
                <a:schemeClr val="bg1"/>
              </a:solidFill>
              <a:ea typeface="Verdana" panose="020B0604030504040204" pitchFamily="34" charset="0"/>
              <a:cs typeface="Verdana" panose="020B0604030504040204" pitchFamily="34" charset="0"/>
            </a:endParaRPr>
          </a:p>
        </p:txBody>
      </p:sp>
      <p:pic>
        <p:nvPicPr>
          <p:cNvPr id="76" name="Graphic 75" descr="Atom">
            <a:extLst>
              <a:ext uri="{FF2B5EF4-FFF2-40B4-BE49-F238E27FC236}">
                <a16:creationId xmlns:a16="http://schemas.microsoft.com/office/drawing/2014/main" id="{C3409291-A7EF-4DD6-BD85-A78D5E7D883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8888" y="1711975"/>
            <a:ext cx="379273" cy="379273"/>
          </a:xfrm>
          <a:prstGeom prst="rect">
            <a:avLst/>
          </a:prstGeom>
        </p:spPr>
      </p:pic>
      <p:pic>
        <p:nvPicPr>
          <p:cNvPr id="77" name="Graphic 76" descr="Bar chart">
            <a:extLst>
              <a:ext uri="{FF2B5EF4-FFF2-40B4-BE49-F238E27FC236}">
                <a16:creationId xmlns:a16="http://schemas.microsoft.com/office/drawing/2014/main" id="{7249B97D-6095-4BCF-8FB1-ECE608D20F1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11377" y="1114641"/>
            <a:ext cx="372914" cy="372914"/>
          </a:xfrm>
          <a:prstGeom prst="rect">
            <a:avLst/>
          </a:prstGeom>
        </p:spPr>
      </p:pic>
      <p:pic>
        <p:nvPicPr>
          <p:cNvPr id="78" name="Graphic 77" descr="Pie chart">
            <a:extLst>
              <a:ext uri="{FF2B5EF4-FFF2-40B4-BE49-F238E27FC236}">
                <a16:creationId xmlns:a16="http://schemas.microsoft.com/office/drawing/2014/main" id="{5BF6009A-171E-4C9B-8C12-676354D0037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16533" y="1139675"/>
            <a:ext cx="331359" cy="331359"/>
          </a:xfrm>
          <a:prstGeom prst="rect">
            <a:avLst/>
          </a:prstGeom>
        </p:spPr>
      </p:pic>
      <p:sp>
        <p:nvSpPr>
          <p:cNvPr id="79" name="Rectangle: Rounded Corners 22">
            <a:extLst>
              <a:ext uri="{FF2B5EF4-FFF2-40B4-BE49-F238E27FC236}">
                <a16:creationId xmlns:a16="http://schemas.microsoft.com/office/drawing/2014/main" id="{9A2DCBE2-2BE3-4274-8B5E-3A0629C7C8EC}"/>
              </a:ext>
            </a:extLst>
          </p:cNvPr>
          <p:cNvSpPr/>
          <p:nvPr/>
        </p:nvSpPr>
        <p:spPr>
          <a:xfrm>
            <a:off x="5665753" y="2467103"/>
            <a:ext cx="2250780" cy="664082"/>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t"/>
          <a:lstStyle/>
          <a:p>
            <a:pPr>
              <a:defRPr/>
            </a:pPr>
            <a:r>
              <a:rPr lang="en-US" sz="1100" kern="0" dirty="0">
                <a:solidFill>
                  <a:prstClr val="white"/>
                </a:solidFill>
                <a:ea typeface="Verdana" panose="020B0604030504040204" pitchFamily="34" charset="0"/>
                <a:cs typeface="Verdana" panose="020B0604030504040204" pitchFamily="34" charset="0"/>
              </a:rPr>
              <a:t>Quality Insights</a:t>
            </a:r>
          </a:p>
          <a:p>
            <a:endParaRPr lang="en-US" sz="1100" kern="0" dirty="0">
              <a:solidFill>
                <a:prstClr val="white"/>
              </a:solidFill>
              <a:ea typeface="Verdana" panose="020B0604030504040204" pitchFamily="34" charset="0"/>
              <a:cs typeface="Verdana" panose="020B0604030504040204" pitchFamily="34" charset="0"/>
            </a:endParaRPr>
          </a:p>
        </p:txBody>
      </p:sp>
      <p:sp>
        <p:nvSpPr>
          <p:cNvPr id="80" name="Rectangle: Rounded Corners 30">
            <a:extLst>
              <a:ext uri="{FF2B5EF4-FFF2-40B4-BE49-F238E27FC236}">
                <a16:creationId xmlns:a16="http://schemas.microsoft.com/office/drawing/2014/main" id="{9FCCF832-B78F-4A03-8D32-762C61BE7C18}"/>
              </a:ext>
            </a:extLst>
          </p:cNvPr>
          <p:cNvSpPr/>
          <p:nvPr/>
        </p:nvSpPr>
        <p:spPr>
          <a:xfrm>
            <a:off x="5974932" y="2762828"/>
            <a:ext cx="674336" cy="270163"/>
          </a:xfrm>
          <a:prstGeom prst="roundRect">
            <a:avLst/>
          </a:prstGeom>
          <a:solidFill>
            <a:sysClr val="window" lastClr="FFFFFF">
              <a:lumMod val="95000"/>
            </a:sys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kern="0" dirty="0">
                <a:ea typeface="Verdana" panose="020B0604030504040204" pitchFamily="34" charset="0"/>
                <a:cs typeface="Verdana" panose="020B0604030504040204" pitchFamily="34" charset="0"/>
              </a:rPr>
              <a:t>Analytics</a:t>
            </a:r>
            <a:endParaRPr kumimoji="0" lang="en-US" sz="800" b="0" i="0" u="none" strike="noStrike" kern="0" cap="none" spc="0" normalizeH="0" baseline="0" noProof="0" dirty="0">
              <a:ln>
                <a:noFill/>
              </a:ln>
              <a:effectLst/>
              <a:uLnTx/>
              <a:uFillTx/>
              <a:ea typeface="Verdana" panose="020B0604030504040204" pitchFamily="34" charset="0"/>
              <a:cs typeface="Verdana" panose="020B0604030504040204" pitchFamily="34" charset="0"/>
            </a:endParaRPr>
          </a:p>
        </p:txBody>
      </p:sp>
      <p:sp>
        <p:nvSpPr>
          <p:cNvPr id="81" name="Rectangle: Rounded Corners 30">
            <a:extLst>
              <a:ext uri="{FF2B5EF4-FFF2-40B4-BE49-F238E27FC236}">
                <a16:creationId xmlns:a16="http://schemas.microsoft.com/office/drawing/2014/main" id="{2ADC1DE8-95C1-461C-85B5-EF8C43EBA9CD}"/>
              </a:ext>
            </a:extLst>
          </p:cNvPr>
          <p:cNvSpPr/>
          <p:nvPr/>
        </p:nvSpPr>
        <p:spPr>
          <a:xfrm>
            <a:off x="6755060" y="2762828"/>
            <a:ext cx="714437" cy="270163"/>
          </a:xfrm>
          <a:prstGeom prst="roundRect">
            <a:avLst/>
          </a:prstGeom>
          <a:solidFill>
            <a:sysClr val="window" lastClr="FFFFFF">
              <a:lumMod val="95000"/>
            </a:sys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kern="0" dirty="0">
                <a:ea typeface="Verdana" panose="020B0604030504040204" pitchFamily="34" charset="0"/>
                <a:cs typeface="Verdana" panose="020B0604030504040204" pitchFamily="34" charset="0"/>
              </a:rPr>
              <a:t>Defect Forensics</a:t>
            </a:r>
            <a:endParaRPr kumimoji="0" lang="en-US" sz="800" b="0" i="0" u="none" strike="noStrike" kern="0" cap="none" spc="0" normalizeH="0" baseline="0" noProof="0" dirty="0">
              <a:ln>
                <a:noFill/>
              </a:ln>
              <a:effectLst/>
              <a:uLnTx/>
              <a:uFillTx/>
              <a:ea typeface="Verdana" panose="020B0604030504040204" pitchFamily="34" charset="0"/>
              <a:cs typeface="Verdana" panose="020B0604030504040204" pitchFamily="34" charset="0"/>
            </a:endParaRPr>
          </a:p>
        </p:txBody>
      </p:sp>
      <p:pic>
        <p:nvPicPr>
          <p:cNvPr id="82" name="Graphic 81" descr="Lightbulb">
            <a:extLst>
              <a:ext uri="{FF2B5EF4-FFF2-40B4-BE49-F238E27FC236}">
                <a16:creationId xmlns:a16="http://schemas.microsoft.com/office/drawing/2014/main" id="{99EA0DC4-17CA-484E-A924-311A3D0A24EF}"/>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59270" y="2488679"/>
            <a:ext cx="363619" cy="363619"/>
          </a:xfrm>
          <a:prstGeom prst="rect">
            <a:avLst/>
          </a:prstGeom>
        </p:spPr>
      </p:pic>
      <p:sp>
        <p:nvSpPr>
          <p:cNvPr id="84" name="Rectangle: Rounded Corners 12">
            <a:extLst>
              <a:ext uri="{FF2B5EF4-FFF2-40B4-BE49-F238E27FC236}">
                <a16:creationId xmlns:a16="http://schemas.microsoft.com/office/drawing/2014/main" id="{3B6C19E3-651C-4507-9731-FF7C255BD605}"/>
              </a:ext>
            </a:extLst>
          </p:cNvPr>
          <p:cNvSpPr/>
          <p:nvPr/>
        </p:nvSpPr>
        <p:spPr>
          <a:xfrm flipH="1">
            <a:off x="3094424" y="3821880"/>
            <a:ext cx="2366105" cy="752251"/>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t"/>
          <a:lstStyle/>
          <a:p>
            <a:r>
              <a:rPr lang="en-US" sz="1100" kern="0" dirty="0">
                <a:solidFill>
                  <a:prstClr val="white"/>
                </a:solidFill>
                <a:ea typeface="Verdana" panose="020B0604030504040204" pitchFamily="34" charset="0"/>
                <a:cs typeface="Verdana" panose="020B0604030504040204" pitchFamily="34" charset="0"/>
              </a:rPr>
              <a:t>Test Data </a:t>
            </a:r>
          </a:p>
          <a:p>
            <a:r>
              <a:rPr lang="en-US" sz="1100" kern="0" dirty="0">
                <a:solidFill>
                  <a:prstClr val="white"/>
                </a:solidFill>
                <a:ea typeface="Verdana" panose="020B0604030504040204" pitchFamily="34" charset="0"/>
                <a:cs typeface="Verdana" panose="020B0604030504040204" pitchFamily="34" charset="0"/>
              </a:rPr>
              <a:t>Management </a:t>
            </a:r>
          </a:p>
          <a:p>
            <a:r>
              <a:rPr lang="en-US" sz="1100" kern="0" dirty="0">
                <a:solidFill>
                  <a:prstClr val="white"/>
                </a:solidFill>
                <a:ea typeface="Verdana" panose="020B0604030504040204" pitchFamily="34" charset="0"/>
                <a:cs typeface="Verdana" panose="020B0604030504040204" pitchFamily="34" charset="0"/>
              </a:rPr>
              <a:t>(TDM) </a:t>
            </a:r>
          </a:p>
        </p:txBody>
      </p:sp>
      <p:sp>
        <p:nvSpPr>
          <p:cNvPr id="85" name="Rectangle: Rounded Corners 37">
            <a:extLst>
              <a:ext uri="{FF2B5EF4-FFF2-40B4-BE49-F238E27FC236}">
                <a16:creationId xmlns:a16="http://schemas.microsoft.com/office/drawing/2014/main" id="{0362718B-3F3B-4FEC-9367-ADE1588AD636}"/>
              </a:ext>
            </a:extLst>
          </p:cNvPr>
          <p:cNvSpPr/>
          <p:nvPr/>
        </p:nvSpPr>
        <p:spPr>
          <a:xfrm>
            <a:off x="4400942" y="3912178"/>
            <a:ext cx="943108" cy="264506"/>
          </a:xfrm>
          <a:prstGeom prst="roundRect">
            <a:avLst/>
          </a:prstGeom>
          <a:solidFill>
            <a:sysClr val="window" lastClr="FFFFFF">
              <a:lumMod val="95000"/>
            </a:sys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effectLst/>
                <a:uLnTx/>
                <a:uFillTx/>
                <a:ea typeface="Verdana" panose="020B0604030504040204" pitchFamily="34" charset="0"/>
                <a:cs typeface="Verdana" panose="020B0604030504040204" pitchFamily="34" charset="0"/>
              </a:rPr>
              <a:t>Matching and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effectLst/>
                <a:uLnTx/>
                <a:uFillTx/>
                <a:ea typeface="Verdana" panose="020B0604030504040204" pitchFamily="34" charset="0"/>
                <a:cs typeface="Verdana" panose="020B0604030504040204" pitchFamily="34" charset="0"/>
              </a:rPr>
              <a:t>Reservation</a:t>
            </a:r>
          </a:p>
        </p:txBody>
      </p:sp>
      <p:sp>
        <p:nvSpPr>
          <p:cNvPr id="86" name="Rectangle: Rounded Corners 38">
            <a:extLst>
              <a:ext uri="{FF2B5EF4-FFF2-40B4-BE49-F238E27FC236}">
                <a16:creationId xmlns:a16="http://schemas.microsoft.com/office/drawing/2014/main" id="{D56E93B8-79DB-4FBE-A231-994C3B43ACF4}"/>
              </a:ext>
            </a:extLst>
          </p:cNvPr>
          <p:cNvSpPr/>
          <p:nvPr/>
        </p:nvSpPr>
        <p:spPr>
          <a:xfrm>
            <a:off x="4407043" y="4259217"/>
            <a:ext cx="943108" cy="232568"/>
          </a:xfrm>
          <a:prstGeom prst="roundRect">
            <a:avLst/>
          </a:prstGeom>
          <a:solidFill>
            <a:sysClr val="window" lastClr="FFFFFF">
              <a:lumMod val="95000"/>
            </a:sys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effectLst/>
                <a:uLnTx/>
                <a:uFillTx/>
                <a:ea typeface="Verdana" panose="020B0604030504040204" pitchFamily="34" charset="0"/>
                <a:cs typeface="Verdana" panose="020B0604030504040204" pitchFamily="34" charset="0"/>
              </a:rPr>
              <a:t>Self-Service</a:t>
            </a:r>
          </a:p>
        </p:txBody>
      </p:sp>
      <p:pic>
        <p:nvPicPr>
          <p:cNvPr id="87" name="Graphic 86" descr="Database">
            <a:extLst>
              <a:ext uri="{FF2B5EF4-FFF2-40B4-BE49-F238E27FC236}">
                <a16:creationId xmlns:a16="http://schemas.microsoft.com/office/drawing/2014/main" id="{FCAEA7BD-B53E-42E8-87E3-19D84922AF57}"/>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906887" y="4199526"/>
            <a:ext cx="340494" cy="324104"/>
          </a:xfrm>
          <a:prstGeom prst="rect">
            <a:avLst/>
          </a:prstGeom>
        </p:spPr>
      </p:pic>
      <p:sp>
        <p:nvSpPr>
          <p:cNvPr id="89" name="Rectangle: Rounded Corners 15">
            <a:extLst>
              <a:ext uri="{FF2B5EF4-FFF2-40B4-BE49-F238E27FC236}">
                <a16:creationId xmlns:a16="http://schemas.microsoft.com/office/drawing/2014/main" id="{23773378-4DEF-4CB9-948D-74EE36963D1B}"/>
              </a:ext>
            </a:extLst>
          </p:cNvPr>
          <p:cNvSpPr/>
          <p:nvPr/>
        </p:nvSpPr>
        <p:spPr>
          <a:xfrm>
            <a:off x="5608820" y="3821880"/>
            <a:ext cx="2329235" cy="744556"/>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defRPr/>
            </a:pPr>
            <a:r>
              <a:rPr lang="en-US" sz="1100" kern="0" dirty="0">
                <a:solidFill>
                  <a:prstClr val="white"/>
                </a:solidFill>
                <a:ea typeface="Verdana" panose="020B0604030504040204" pitchFamily="34" charset="0"/>
                <a:cs typeface="Verdana" panose="020B0604030504040204" pitchFamily="34" charset="0"/>
              </a:rPr>
              <a:t>End-to-End</a:t>
            </a:r>
          </a:p>
          <a:p>
            <a:pPr>
              <a:defRPr/>
            </a:pPr>
            <a:r>
              <a:rPr lang="en-US" sz="1100" kern="0" dirty="0">
                <a:solidFill>
                  <a:prstClr val="white"/>
                </a:solidFill>
                <a:ea typeface="Verdana" panose="020B0604030504040204" pitchFamily="34" charset="0"/>
                <a:cs typeface="Verdana" panose="020B0604030504040204" pitchFamily="34" charset="0"/>
              </a:rPr>
              <a:t>Business</a:t>
            </a:r>
          </a:p>
          <a:p>
            <a:pPr>
              <a:defRPr/>
            </a:pPr>
            <a:r>
              <a:rPr lang="en-US" sz="1100" kern="0" dirty="0">
                <a:solidFill>
                  <a:prstClr val="white"/>
                </a:solidFill>
                <a:ea typeface="Verdana" panose="020B0604030504040204" pitchFamily="34" charset="0"/>
                <a:cs typeface="Verdana" panose="020B0604030504040204" pitchFamily="34" charset="0"/>
              </a:rPr>
              <a:t>Process</a:t>
            </a:r>
          </a:p>
        </p:txBody>
      </p:sp>
      <p:sp>
        <p:nvSpPr>
          <p:cNvPr id="90" name="Rectangle: Rounded Corners 30">
            <a:extLst>
              <a:ext uri="{FF2B5EF4-FFF2-40B4-BE49-F238E27FC236}">
                <a16:creationId xmlns:a16="http://schemas.microsoft.com/office/drawing/2014/main" id="{BAB614EA-0E33-4A5D-B370-C75730ABAB46}"/>
              </a:ext>
            </a:extLst>
          </p:cNvPr>
          <p:cNvSpPr/>
          <p:nvPr/>
        </p:nvSpPr>
        <p:spPr>
          <a:xfrm>
            <a:off x="6795161" y="3879030"/>
            <a:ext cx="998375" cy="285022"/>
          </a:xfrm>
          <a:prstGeom prst="roundRect">
            <a:avLst/>
          </a:prstGeom>
          <a:solidFill>
            <a:sysClr val="window" lastClr="FFFFFF">
              <a:lumMod val="95000"/>
            </a:sys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effectLst/>
                <a:uLnTx/>
                <a:uFillTx/>
                <a:ea typeface="Verdana" panose="020B0604030504040204" pitchFamily="34" charset="0"/>
                <a:cs typeface="Verdana" panose="020B0604030504040204" pitchFamily="34" charset="0"/>
              </a:rPr>
              <a:t>Key Business Scenarios</a:t>
            </a:r>
          </a:p>
        </p:txBody>
      </p:sp>
      <p:sp>
        <p:nvSpPr>
          <p:cNvPr id="91" name="Rectangle: Rounded Corners 31">
            <a:extLst>
              <a:ext uri="{FF2B5EF4-FFF2-40B4-BE49-F238E27FC236}">
                <a16:creationId xmlns:a16="http://schemas.microsoft.com/office/drawing/2014/main" id="{AE915960-C6EE-44A0-90A2-664F22A884BA}"/>
              </a:ext>
            </a:extLst>
          </p:cNvPr>
          <p:cNvSpPr/>
          <p:nvPr/>
        </p:nvSpPr>
        <p:spPr>
          <a:xfrm>
            <a:off x="6795161" y="4231455"/>
            <a:ext cx="998375" cy="264143"/>
          </a:xfrm>
          <a:prstGeom prst="roundRect">
            <a:avLst/>
          </a:prstGeom>
          <a:solidFill>
            <a:sysClr val="window" lastClr="FFFFFF">
              <a:lumMod val="95000"/>
            </a:sys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effectLst/>
                <a:uLnTx/>
                <a:uFillTx/>
                <a:ea typeface="Verdana" panose="020B0604030504040204" pitchFamily="34" charset="0"/>
                <a:cs typeface="Verdana" panose="020B0604030504040204" pitchFamily="34" charset="0"/>
              </a:rPr>
              <a:t>User Experience</a:t>
            </a:r>
          </a:p>
        </p:txBody>
      </p:sp>
      <p:sp>
        <p:nvSpPr>
          <p:cNvPr id="92" name="Rectangle: Rounded Corners 29">
            <a:extLst>
              <a:ext uri="{FF2B5EF4-FFF2-40B4-BE49-F238E27FC236}">
                <a16:creationId xmlns:a16="http://schemas.microsoft.com/office/drawing/2014/main" id="{433F04DD-E4BC-4CCF-B608-60AF7EED45CE}"/>
              </a:ext>
            </a:extLst>
          </p:cNvPr>
          <p:cNvSpPr/>
          <p:nvPr/>
        </p:nvSpPr>
        <p:spPr>
          <a:xfrm flipH="1">
            <a:off x="479563" y="4679130"/>
            <a:ext cx="2490840" cy="80097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t"/>
          <a:lstStyle/>
          <a:p>
            <a:r>
              <a:rPr lang="en-US" sz="1100" kern="0" dirty="0">
                <a:solidFill>
                  <a:prstClr val="white"/>
                </a:solidFill>
                <a:ea typeface="Verdana" panose="020B0604030504040204" pitchFamily="34" charset="0"/>
                <a:cs typeface="Verdana" panose="020B0604030504040204" pitchFamily="34" charset="0"/>
              </a:rPr>
              <a:t>Non-Prod. Environment Management</a:t>
            </a:r>
          </a:p>
          <a:p>
            <a:endParaRPr lang="en-US" sz="1100" kern="0" dirty="0">
              <a:solidFill>
                <a:prstClr val="white"/>
              </a:solidFill>
              <a:ea typeface="Verdana" panose="020B0604030504040204" pitchFamily="34" charset="0"/>
              <a:cs typeface="Verdana" panose="020B0604030504040204" pitchFamily="34" charset="0"/>
            </a:endParaRPr>
          </a:p>
        </p:txBody>
      </p:sp>
      <p:sp>
        <p:nvSpPr>
          <p:cNvPr id="93" name="Rectangle: Rounded Corners 41">
            <a:extLst>
              <a:ext uri="{FF2B5EF4-FFF2-40B4-BE49-F238E27FC236}">
                <a16:creationId xmlns:a16="http://schemas.microsoft.com/office/drawing/2014/main" id="{6809D2F6-C906-40C5-BD0B-E2197E65C4A9}"/>
              </a:ext>
            </a:extLst>
          </p:cNvPr>
          <p:cNvSpPr/>
          <p:nvPr/>
        </p:nvSpPr>
        <p:spPr>
          <a:xfrm>
            <a:off x="2161336" y="4910278"/>
            <a:ext cx="783194" cy="251109"/>
          </a:xfrm>
          <a:prstGeom prst="roundRect">
            <a:avLst/>
          </a:prstGeom>
          <a:solidFill>
            <a:sysClr val="window" lastClr="FFFFFF">
              <a:lumMod val="95000"/>
            </a:sysClr>
          </a:solidFill>
          <a:ln w="635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effectLst/>
                <a:uLnTx/>
                <a:uFillTx/>
                <a:ea typeface="Verdana" panose="020B0604030504040204" pitchFamily="34" charset="0"/>
                <a:cs typeface="Verdana" panose="020B0604030504040204" pitchFamily="34" charset="0"/>
              </a:rPr>
              <a:t>On-Demand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effectLst/>
                <a:uLnTx/>
                <a:uFillTx/>
                <a:ea typeface="Verdana" panose="020B0604030504040204" pitchFamily="34" charset="0"/>
                <a:cs typeface="Verdana" panose="020B0604030504040204" pitchFamily="34" charset="0"/>
              </a:rPr>
              <a:t>Provisioning</a:t>
            </a:r>
          </a:p>
        </p:txBody>
      </p:sp>
      <p:sp>
        <p:nvSpPr>
          <p:cNvPr id="94" name="Rectangle: Rounded Corners 42">
            <a:extLst>
              <a:ext uri="{FF2B5EF4-FFF2-40B4-BE49-F238E27FC236}">
                <a16:creationId xmlns:a16="http://schemas.microsoft.com/office/drawing/2014/main" id="{C88F37D2-832C-4991-94D3-3192D576D50A}"/>
              </a:ext>
            </a:extLst>
          </p:cNvPr>
          <p:cNvSpPr/>
          <p:nvPr/>
        </p:nvSpPr>
        <p:spPr>
          <a:xfrm>
            <a:off x="1455647" y="5210453"/>
            <a:ext cx="664069" cy="201769"/>
          </a:xfrm>
          <a:prstGeom prst="roundRect">
            <a:avLst/>
          </a:prstGeom>
          <a:solidFill>
            <a:sysClr val="window" lastClr="FFFFFF">
              <a:lumMod val="95000"/>
            </a:sys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effectLst/>
                <a:uLnTx/>
                <a:uFillTx/>
                <a:ea typeface="Verdana" panose="020B0604030504040204" pitchFamily="34" charset="0"/>
                <a:cs typeface="Verdana" panose="020B0604030504040204" pitchFamily="34" charset="0"/>
              </a:rPr>
              <a:t>Booking</a:t>
            </a:r>
          </a:p>
        </p:txBody>
      </p:sp>
      <p:sp>
        <p:nvSpPr>
          <p:cNvPr id="95" name="Rectangle: Rounded Corners 43">
            <a:extLst>
              <a:ext uri="{FF2B5EF4-FFF2-40B4-BE49-F238E27FC236}">
                <a16:creationId xmlns:a16="http://schemas.microsoft.com/office/drawing/2014/main" id="{4A40F4BD-4ECE-4128-BE25-A99DCA02924C}"/>
              </a:ext>
            </a:extLst>
          </p:cNvPr>
          <p:cNvSpPr/>
          <p:nvPr/>
        </p:nvSpPr>
        <p:spPr>
          <a:xfrm>
            <a:off x="2161336" y="5210453"/>
            <a:ext cx="771811" cy="201769"/>
          </a:xfrm>
          <a:prstGeom prst="roundRect">
            <a:avLst/>
          </a:prstGeom>
          <a:solidFill>
            <a:sysClr val="window" lastClr="FFFFFF">
              <a:lumMod val="95000"/>
            </a:sys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effectLst/>
                <a:uLnTx/>
                <a:uFillTx/>
                <a:ea typeface="Verdana" panose="020B0604030504040204" pitchFamily="34" charset="0"/>
                <a:cs typeface="Verdana" panose="020B0604030504040204" pitchFamily="34" charset="0"/>
              </a:rPr>
              <a:t>Monitoring</a:t>
            </a:r>
          </a:p>
        </p:txBody>
      </p:sp>
      <p:sp>
        <p:nvSpPr>
          <p:cNvPr id="96" name="Rectangle: Rounded Corners 47">
            <a:extLst>
              <a:ext uri="{FF2B5EF4-FFF2-40B4-BE49-F238E27FC236}">
                <a16:creationId xmlns:a16="http://schemas.microsoft.com/office/drawing/2014/main" id="{92305C4D-B459-4230-BD24-00C57135E17C}"/>
              </a:ext>
            </a:extLst>
          </p:cNvPr>
          <p:cNvSpPr/>
          <p:nvPr/>
        </p:nvSpPr>
        <p:spPr>
          <a:xfrm>
            <a:off x="6212821" y="1718904"/>
            <a:ext cx="1712708" cy="65253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Infrastructure Management</a:t>
            </a:r>
          </a:p>
        </p:txBody>
      </p:sp>
      <p:pic>
        <p:nvPicPr>
          <p:cNvPr id="97" name="Graphic 96" descr="Database">
            <a:extLst>
              <a:ext uri="{FF2B5EF4-FFF2-40B4-BE49-F238E27FC236}">
                <a16:creationId xmlns:a16="http://schemas.microsoft.com/office/drawing/2014/main" id="{2FD25550-21D5-44ED-A249-7B0C761F196E}"/>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7338" y="5222178"/>
            <a:ext cx="356665" cy="242838"/>
          </a:xfrm>
          <a:prstGeom prst="rect">
            <a:avLst/>
          </a:prstGeom>
        </p:spPr>
      </p:pic>
      <p:pic>
        <p:nvPicPr>
          <p:cNvPr id="98" name="Graphic 97" descr="Monitor">
            <a:extLst>
              <a:ext uri="{FF2B5EF4-FFF2-40B4-BE49-F238E27FC236}">
                <a16:creationId xmlns:a16="http://schemas.microsoft.com/office/drawing/2014/main" id="{CCA1953C-8B6B-4DA3-88E1-564126949D82}"/>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91106" y="5087622"/>
            <a:ext cx="291562" cy="282025"/>
          </a:xfrm>
          <a:prstGeom prst="rect">
            <a:avLst/>
          </a:prstGeom>
        </p:spPr>
      </p:pic>
      <p:pic>
        <p:nvPicPr>
          <p:cNvPr id="99" name="Graphic 98" descr="Monitor">
            <a:extLst>
              <a:ext uri="{FF2B5EF4-FFF2-40B4-BE49-F238E27FC236}">
                <a16:creationId xmlns:a16="http://schemas.microsoft.com/office/drawing/2014/main" id="{C16CCFB7-19B1-437B-B92E-C63C92B9C08F}"/>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386174" y="1776363"/>
            <a:ext cx="266353" cy="282025"/>
          </a:xfrm>
          <a:prstGeom prst="rect">
            <a:avLst/>
          </a:prstGeom>
        </p:spPr>
      </p:pic>
      <p:pic>
        <p:nvPicPr>
          <p:cNvPr id="100" name="Graphic 99" descr="Database">
            <a:extLst>
              <a:ext uri="{FF2B5EF4-FFF2-40B4-BE49-F238E27FC236}">
                <a16:creationId xmlns:a16="http://schemas.microsoft.com/office/drawing/2014/main" id="{CC5A1343-F4B4-4F04-91D2-29D1DEDD0DB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41860" y="1997441"/>
            <a:ext cx="356665" cy="242838"/>
          </a:xfrm>
          <a:prstGeom prst="rect">
            <a:avLst/>
          </a:prstGeom>
        </p:spPr>
      </p:pic>
      <p:sp>
        <p:nvSpPr>
          <p:cNvPr id="101" name="Rectangle: Rounded Corners 28">
            <a:extLst>
              <a:ext uri="{FF2B5EF4-FFF2-40B4-BE49-F238E27FC236}">
                <a16:creationId xmlns:a16="http://schemas.microsoft.com/office/drawing/2014/main" id="{794FE40A-4B04-47E6-B970-8592C7B1E7D6}"/>
              </a:ext>
            </a:extLst>
          </p:cNvPr>
          <p:cNvSpPr/>
          <p:nvPr/>
        </p:nvSpPr>
        <p:spPr>
          <a:xfrm flipH="1">
            <a:off x="479563" y="3830864"/>
            <a:ext cx="2490840" cy="74980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100" kern="0" dirty="0">
                <a:solidFill>
                  <a:prstClr val="white"/>
                </a:solidFill>
                <a:ea typeface="Verdana" panose="020B0604030504040204" pitchFamily="34" charset="0"/>
                <a:cs typeface="Verdana" panose="020B0604030504040204" pitchFamily="34" charset="0"/>
              </a:rPr>
              <a:t>Service </a:t>
            </a:r>
          </a:p>
          <a:p>
            <a:r>
              <a:rPr lang="en-US" sz="1100" kern="0" dirty="0">
                <a:solidFill>
                  <a:prstClr val="white"/>
                </a:solidFill>
                <a:ea typeface="Verdana" panose="020B0604030504040204" pitchFamily="34" charset="0"/>
                <a:cs typeface="Verdana" panose="020B0604030504040204" pitchFamily="34" charset="0"/>
              </a:rPr>
              <a:t>Virtualization (SV)</a:t>
            </a:r>
          </a:p>
        </p:txBody>
      </p:sp>
      <p:sp>
        <p:nvSpPr>
          <p:cNvPr id="102" name="Rectangle: Rounded Corners 39">
            <a:extLst>
              <a:ext uri="{FF2B5EF4-FFF2-40B4-BE49-F238E27FC236}">
                <a16:creationId xmlns:a16="http://schemas.microsoft.com/office/drawing/2014/main" id="{DFBD231E-CEE1-41AB-BD27-E44E471488B5}"/>
              </a:ext>
            </a:extLst>
          </p:cNvPr>
          <p:cNvSpPr/>
          <p:nvPr/>
        </p:nvSpPr>
        <p:spPr>
          <a:xfrm>
            <a:off x="2103972" y="3927036"/>
            <a:ext cx="797007" cy="216314"/>
          </a:xfrm>
          <a:prstGeom prst="roundRect">
            <a:avLst/>
          </a:prstGeom>
          <a:solidFill>
            <a:sysClr val="window" lastClr="FFFFFF">
              <a:lumMod val="95000"/>
            </a:sys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effectLst/>
                <a:uLnTx/>
                <a:uFillTx/>
                <a:ea typeface="Verdana" panose="020B0604030504040204" pitchFamily="34" charset="0"/>
                <a:cs typeface="Verdana" panose="020B0604030504040204" pitchFamily="34" charset="0"/>
              </a:rPr>
              <a:t>Catalog</a:t>
            </a:r>
          </a:p>
        </p:txBody>
      </p:sp>
      <p:sp>
        <p:nvSpPr>
          <p:cNvPr id="103" name="Rectangle: Rounded Corners 40">
            <a:extLst>
              <a:ext uri="{FF2B5EF4-FFF2-40B4-BE49-F238E27FC236}">
                <a16:creationId xmlns:a16="http://schemas.microsoft.com/office/drawing/2014/main" id="{702D9FC4-380C-4718-8B29-0F2218EF0949}"/>
              </a:ext>
            </a:extLst>
          </p:cNvPr>
          <p:cNvSpPr/>
          <p:nvPr/>
        </p:nvSpPr>
        <p:spPr>
          <a:xfrm>
            <a:off x="2103972" y="4222310"/>
            <a:ext cx="797007" cy="254033"/>
          </a:xfrm>
          <a:prstGeom prst="roundRect">
            <a:avLst/>
          </a:prstGeom>
          <a:solidFill>
            <a:sysClr val="window" lastClr="FFFFFF">
              <a:lumMod val="95000"/>
            </a:sys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effectLst/>
                <a:uLnTx/>
                <a:uFillTx/>
                <a:ea typeface="Verdana" panose="020B0604030504040204" pitchFamily="34" charset="0"/>
                <a:cs typeface="Verdana" panose="020B0604030504040204" pitchFamily="34" charset="0"/>
              </a:rPr>
              <a:t>Data Enabled</a:t>
            </a:r>
          </a:p>
        </p:txBody>
      </p:sp>
      <p:pic>
        <p:nvPicPr>
          <p:cNvPr id="104" name="Graphic 103" descr="Computer">
            <a:extLst>
              <a:ext uri="{FF2B5EF4-FFF2-40B4-BE49-F238E27FC236}">
                <a16:creationId xmlns:a16="http://schemas.microsoft.com/office/drawing/2014/main" id="{FC06CD2D-DAA2-470C-B927-4BC600808827}"/>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464145" y="3864934"/>
            <a:ext cx="422459" cy="356413"/>
          </a:xfrm>
          <a:prstGeom prst="rect">
            <a:avLst/>
          </a:prstGeom>
        </p:spPr>
      </p:pic>
      <p:sp>
        <p:nvSpPr>
          <p:cNvPr id="105" name="Rectangle: Rounded Corners 21">
            <a:extLst>
              <a:ext uri="{FF2B5EF4-FFF2-40B4-BE49-F238E27FC236}">
                <a16:creationId xmlns:a16="http://schemas.microsoft.com/office/drawing/2014/main" id="{55F78102-C324-4C08-B7DE-0920BA381370}"/>
              </a:ext>
            </a:extLst>
          </p:cNvPr>
          <p:cNvSpPr/>
          <p:nvPr/>
        </p:nvSpPr>
        <p:spPr>
          <a:xfrm>
            <a:off x="2505719" y="2464619"/>
            <a:ext cx="3054242" cy="666566"/>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t"/>
          <a:lstStyle/>
          <a:p>
            <a:pPr>
              <a:defRPr/>
            </a:pPr>
            <a:r>
              <a:rPr lang="en-US" sz="1100" kern="0" dirty="0">
                <a:solidFill>
                  <a:prstClr val="white"/>
                </a:solidFill>
                <a:ea typeface="Verdana" panose="020B0604030504040204" pitchFamily="34" charset="0"/>
                <a:cs typeface="Verdana" panose="020B0604030504040204" pitchFamily="34" charset="0"/>
              </a:rPr>
              <a:t>Test Lifecycle </a:t>
            </a:r>
          </a:p>
          <a:p>
            <a:pPr>
              <a:defRPr/>
            </a:pPr>
            <a:r>
              <a:rPr lang="en-US" sz="1100" kern="0" dirty="0">
                <a:solidFill>
                  <a:prstClr val="white"/>
                </a:solidFill>
                <a:ea typeface="Verdana" panose="020B0604030504040204" pitchFamily="34" charset="0"/>
                <a:cs typeface="Verdana" panose="020B0604030504040204" pitchFamily="34" charset="0"/>
              </a:rPr>
              <a:t>Mgmt.</a:t>
            </a:r>
          </a:p>
        </p:txBody>
      </p:sp>
      <p:sp>
        <p:nvSpPr>
          <p:cNvPr id="106" name="Rectangle: Rounded Corners 38">
            <a:extLst>
              <a:ext uri="{FF2B5EF4-FFF2-40B4-BE49-F238E27FC236}">
                <a16:creationId xmlns:a16="http://schemas.microsoft.com/office/drawing/2014/main" id="{C6070120-6592-43D0-A93A-4BA800EE2695}"/>
              </a:ext>
            </a:extLst>
          </p:cNvPr>
          <p:cNvSpPr/>
          <p:nvPr/>
        </p:nvSpPr>
        <p:spPr>
          <a:xfrm>
            <a:off x="3733777" y="2551830"/>
            <a:ext cx="852244" cy="220789"/>
          </a:xfrm>
          <a:prstGeom prst="roundRect">
            <a:avLst/>
          </a:prstGeom>
          <a:solidFill>
            <a:sysClr val="window" lastClr="FFFFFF">
              <a:lumMod val="95000"/>
            </a:sys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effectLst/>
                <a:uLnTx/>
                <a:uFillTx/>
                <a:ea typeface="Verdana" panose="020B0604030504040204" pitchFamily="34" charset="0"/>
                <a:cs typeface="Verdana" panose="020B0604030504040204" pitchFamily="34" charset="0"/>
              </a:rPr>
              <a:t>Traceability</a:t>
            </a:r>
          </a:p>
        </p:txBody>
      </p:sp>
      <p:sp>
        <p:nvSpPr>
          <p:cNvPr id="107" name="Rectangle: Rounded Corners 38">
            <a:extLst>
              <a:ext uri="{FF2B5EF4-FFF2-40B4-BE49-F238E27FC236}">
                <a16:creationId xmlns:a16="http://schemas.microsoft.com/office/drawing/2014/main" id="{B8FF2F86-C6C0-4BD9-9954-E0E4948C0471}"/>
              </a:ext>
            </a:extLst>
          </p:cNvPr>
          <p:cNvSpPr/>
          <p:nvPr/>
        </p:nvSpPr>
        <p:spPr>
          <a:xfrm>
            <a:off x="3726307" y="2818471"/>
            <a:ext cx="852244" cy="220789"/>
          </a:xfrm>
          <a:prstGeom prst="roundRect">
            <a:avLst/>
          </a:prstGeom>
          <a:solidFill>
            <a:sysClr val="window" lastClr="FFFFFF">
              <a:lumMod val="95000"/>
            </a:sysClr>
          </a:solidFill>
          <a:ln w="6350" cap="flat" cmpd="sng" algn="ctr">
            <a:noFill/>
            <a:prstDash val="solid"/>
            <a:miter lim="800000"/>
          </a:ln>
          <a:effectLst/>
        </p:spPr>
        <p:txBody>
          <a:bodyPr tIns="91440" bIns="9144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effectLst/>
                <a:uLnTx/>
                <a:uFillTx/>
                <a:ea typeface="Verdana" panose="020B0604030504040204" pitchFamily="34" charset="0"/>
                <a:cs typeface="Verdana" panose="020B0604030504040204" pitchFamily="34" charset="0"/>
              </a:rPr>
              <a:t>Test Framework</a:t>
            </a:r>
          </a:p>
        </p:txBody>
      </p:sp>
      <p:sp>
        <p:nvSpPr>
          <p:cNvPr id="108" name="Rectangle: Rounded Corners 38">
            <a:extLst>
              <a:ext uri="{FF2B5EF4-FFF2-40B4-BE49-F238E27FC236}">
                <a16:creationId xmlns:a16="http://schemas.microsoft.com/office/drawing/2014/main" id="{DF9BD58C-3976-4931-88CA-5412CE1FFEB5}"/>
              </a:ext>
            </a:extLst>
          </p:cNvPr>
          <p:cNvSpPr/>
          <p:nvPr/>
        </p:nvSpPr>
        <p:spPr>
          <a:xfrm>
            <a:off x="4634823" y="2551830"/>
            <a:ext cx="852244" cy="496065"/>
          </a:xfrm>
          <a:prstGeom prst="roundRect">
            <a:avLst/>
          </a:prstGeom>
          <a:solidFill>
            <a:sysClr val="window" lastClr="FFFFFF">
              <a:lumMod val="95000"/>
            </a:sys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effectLst/>
                <a:uLnTx/>
                <a:uFillTx/>
                <a:ea typeface="Verdana" panose="020B0604030504040204" pitchFamily="34" charset="0"/>
                <a:cs typeface="Verdana" panose="020B0604030504040204" pitchFamily="34" charset="0"/>
              </a:rPr>
              <a:t>ALM Tool Integration</a:t>
            </a:r>
          </a:p>
        </p:txBody>
      </p:sp>
      <p:pic>
        <p:nvPicPr>
          <p:cNvPr id="109" name="Graphic 108" descr="Teacher">
            <a:extLst>
              <a:ext uri="{FF2B5EF4-FFF2-40B4-BE49-F238E27FC236}">
                <a16:creationId xmlns:a16="http://schemas.microsoft.com/office/drawing/2014/main" id="{4687C910-2F3D-4A9D-8A3D-F7EC49B0ABBE}"/>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168931" y="2655464"/>
            <a:ext cx="422577" cy="422577"/>
          </a:xfrm>
          <a:prstGeom prst="rect">
            <a:avLst/>
          </a:prstGeom>
        </p:spPr>
      </p:pic>
      <p:grpSp>
        <p:nvGrpSpPr>
          <p:cNvPr id="110" name="Group 174">
            <a:extLst>
              <a:ext uri="{FF2B5EF4-FFF2-40B4-BE49-F238E27FC236}">
                <a16:creationId xmlns:a16="http://schemas.microsoft.com/office/drawing/2014/main" id="{50F158B8-EC9E-46BD-9EB3-028B1FB727CD}"/>
              </a:ext>
            </a:extLst>
          </p:cNvPr>
          <p:cNvGrpSpPr/>
          <p:nvPr/>
        </p:nvGrpSpPr>
        <p:grpSpPr>
          <a:xfrm>
            <a:off x="3094424" y="4679130"/>
            <a:ext cx="4835227" cy="813370"/>
            <a:chOff x="3094424" y="4495800"/>
            <a:chExt cx="3726017" cy="813370"/>
          </a:xfrm>
        </p:grpSpPr>
        <p:sp>
          <p:nvSpPr>
            <p:cNvPr id="111" name="Rectangle: Rounded Corners 16">
              <a:extLst>
                <a:ext uri="{FF2B5EF4-FFF2-40B4-BE49-F238E27FC236}">
                  <a16:creationId xmlns:a16="http://schemas.microsoft.com/office/drawing/2014/main" id="{1C70A4A9-1CC2-4E86-BB80-517BD7FBD45D}"/>
                </a:ext>
              </a:extLst>
            </p:cNvPr>
            <p:cNvSpPr/>
            <p:nvPr/>
          </p:nvSpPr>
          <p:spPr>
            <a:xfrm>
              <a:off x="3094424" y="4495800"/>
              <a:ext cx="3726017" cy="800196"/>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defRPr/>
              </a:pPr>
              <a:r>
                <a:rPr lang="en-US" sz="1100" kern="0" dirty="0">
                  <a:solidFill>
                    <a:prstClr val="white"/>
                  </a:solidFill>
                  <a:ea typeface="Verdana" panose="020B0604030504040204" pitchFamily="34" charset="0"/>
                  <a:cs typeface="Verdana" panose="020B0604030504040204" pitchFamily="34" charset="0"/>
                </a:rPr>
                <a:t>Performance Engineering</a:t>
              </a:r>
            </a:p>
          </p:txBody>
        </p:sp>
        <p:sp>
          <p:nvSpPr>
            <p:cNvPr id="112" name="Rectangle: Rounded Corners 33">
              <a:extLst>
                <a:ext uri="{FF2B5EF4-FFF2-40B4-BE49-F238E27FC236}">
                  <a16:creationId xmlns:a16="http://schemas.microsoft.com/office/drawing/2014/main" id="{543C86DF-5636-43F1-A928-9B1E819DA2E2}"/>
                </a:ext>
              </a:extLst>
            </p:cNvPr>
            <p:cNvSpPr/>
            <p:nvPr/>
          </p:nvSpPr>
          <p:spPr>
            <a:xfrm>
              <a:off x="4973058" y="4571999"/>
              <a:ext cx="764366" cy="264143"/>
            </a:xfrm>
            <a:prstGeom prst="roundRect">
              <a:avLst/>
            </a:prstGeom>
            <a:solidFill>
              <a:sysClr val="window" lastClr="FFFFFF">
                <a:lumMod val="95000"/>
              </a:sys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effectLst/>
                  <a:uLnTx/>
                  <a:uFillTx/>
                  <a:ea typeface="Verdana" panose="020B0604030504040204" pitchFamily="34" charset="0"/>
                  <a:cs typeface="Verdana" panose="020B0604030504040204" pitchFamily="34" charset="0"/>
                </a:rPr>
                <a:t>Continuous Performance</a:t>
              </a:r>
            </a:p>
          </p:txBody>
        </p:sp>
        <p:sp>
          <p:nvSpPr>
            <p:cNvPr id="113" name="Rectangle: Rounded Corners 34">
              <a:extLst>
                <a:ext uri="{FF2B5EF4-FFF2-40B4-BE49-F238E27FC236}">
                  <a16:creationId xmlns:a16="http://schemas.microsoft.com/office/drawing/2014/main" id="{F20DA596-BA02-4F5B-98AF-42489D3E0DE2}"/>
                </a:ext>
              </a:extLst>
            </p:cNvPr>
            <p:cNvSpPr/>
            <p:nvPr/>
          </p:nvSpPr>
          <p:spPr>
            <a:xfrm>
              <a:off x="5823270" y="4571999"/>
              <a:ext cx="870478" cy="614317"/>
            </a:xfrm>
            <a:prstGeom prst="roundRect">
              <a:avLst/>
            </a:prstGeom>
            <a:solidFill>
              <a:sysClr val="window" lastClr="FFFFFF">
                <a:lumMod val="95000"/>
              </a:sys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effectLst/>
                  <a:uLnTx/>
                  <a:uFillTx/>
                  <a:ea typeface="Verdana" panose="020B0604030504040204" pitchFamily="34" charset="0"/>
                  <a:cs typeface="Verdana" panose="020B0604030504040204" pitchFamily="34" charset="0"/>
                </a:rPr>
                <a:t>Monitoring and Analytics</a:t>
              </a:r>
            </a:p>
          </p:txBody>
        </p:sp>
        <p:sp>
          <p:nvSpPr>
            <p:cNvPr id="115" name="Rectangle: Rounded Corners 35">
              <a:extLst>
                <a:ext uri="{FF2B5EF4-FFF2-40B4-BE49-F238E27FC236}">
                  <a16:creationId xmlns:a16="http://schemas.microsoft.com/office/drawing/2014/main" id="{0179574A-E06C-4AE2-ADC3-6EEC8E2A21F9}"/>
                </a:ext>
              </a:extLst>
            </p:cNvPr>
            <p:cNvSpPr/>
            <p:nvPr/>
          </p:nvSpPr>
          <p:spPr>
            <a:xfrm>
              <a:off x="4964418" y="4923601"/>
              <a:ext cx="764366" cy="264143"/>
            </a:xfrm>
            <a:prstGeom prst="roundRect">
              <a:avLst/>
            </a:prstGeom>
            <a:solidFill>
              <a:sysClr val="window" lastClr="FFFFFF">
                <a:lumMod val="95000"/>
              </a:sys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effectLst/>
                  <a:uLnTx/>
                  <a:uFillTx/>
                  <a:ea typeface="Verdana" panose="020B0604030504040204" pitchFamily="34" charset="0"/>
                  <a:cs typeface="Verdana" panose="020B0604030504040204" pitchFamily="34" charset="0"/>
                </a:rPr>
                <a:t>End to End Performance</a:t>
              </a:r>
            </a:p>
          </p:txBody>
        </p:sp>
        <p:pic>
          <p:nvPicPr>
            <p:cNvPr id="116" name="Graphic 115" descr="Mountains">
              <a:extLst>
                <a:ext uri="{FF2B5EF4-FFF2-40B4-BE49-F238E27FC236}">
                  <a16:creationId xmlns:a16="http://schemas.microsoft.com/office/drawing/2014/main" id="{520E7E10-94F8-447B-A674-6E3A1D777CC5}"/>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513927" y="4930034"/>
              <a:ext cx="379137" cy="379136"/>
            </a:xfrm>
            <a:prstGeom prst="rect">
              <a:avLst/>
            </a:prstGeom>
          </p:spPr>
        </p:pic>
      </p:grpSp>
      <p:pic>
        <p:nvPicPr>
          <p:cNvPr id="117" name="Graphic 116" descr="Excavator">
            <a:extLst>
              <a:ext uri="{FF2B5EF4-FFF2-40B4-BE49-F238E27FC236}">
                <a16:creationId xmlns:a16="http://schemas.microsoft.com/office/drawing/2014/main" id="{DE4C3DC6-7252-453A-ACD4-8C68A97C4D4C}"/>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158081" y="3276518"/>
            <a:ext cx="389796" cy="389796"/>
          </a:xfrm>
          <a:prstGeom prst="rect">
            <a:avLst/>
          </a:prstGeom>
        </p:spPr>
      </p:pic>
      <p:sp>
        <p:nvSpPr>
          <p:cNvPr id="118" name="Rectangle: Rounded Corners 49">
            <a:extLst>
              <a:ext uri="{FF2B5EF4-FFF2-40B4-BE49-F238E27FC236}">
                <a16:creationId xmlns:a16="http://schemas.microsoft.com/office/drawing/2014/main" id="{F43DDEF3-7170-47EE-9430-EAE16C5CDC32}"/>
              </a:ext>
            </a:extLst>
          </p:cNvPr>
          <p:cNvSpPr/>
          <p:nvPr/>
        </p:nvSpPr>
        <p:spPr>
          <a:xfrm>
            <a:off x="2507385" y="1718904"/>
            <a:ext cx="1701700" cy="65253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Source Code Management</a:t>
            </a:r>
          </a:p>
        </p:txBody>
      </p:sp>
      <p:pic>
        <p:nvPicPr>
          <p:cNvPr id="119" name="Graphic 118" descr="Gears">
            <a:extLst>
              <a:ext uri="{FF2B5EF4-FFF2-40B4-BE49-F238E27FC236}">
                <a16:creationId xmlns:a16="http://schemas.microsoft.com/office/drawing/2014/main" id="{34F15ADA-6825-47C3-8421-6BCD5E4D7E5D}"/>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634366" y="1791660"/>
            <a:ext cx="519265" cy="519265"/>
          </a:xfrm>
          <a:prstGeom prst="rect">
            <a:avLst/>
          </a:prstGeom>
        </p:spPr>
      </p:pic>
      <p:pic>
        <p:nvPicPr>
          <p:cNvPr id="120" name="Graphic 119" descr="Telescope">
            <a:extLst>
              <a:ext uri="{FF2B5EF4-FFF2-40B4-BE49-F238E27FC236}">
                <a16:creationId xmlns:a16="http://schemas.microsoft.com/office/drawing/2014/main" id="{C0FDAAC6-2E9D-4C9D-9668-41A9EE52C12F}"/>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989774" y="6002975"/>
            <a:ext cx="358313" cy="358313"/>
          </a:xfrm>
          <a:prstGeom prst="rect">
            <a:avLst/>
          </a:prstGeom>
        </p:spPr>
      </p:pic>
      <p:sp>
        <p:nvSpPr>
          <p:cNvPr id="121" name="Rectangle: Rounded Corners 47">
            <a:extLst>
              <a:ext uri="{FF2B5EF4-FFF2-40B4-BE49-F238E27FC236}">
                <a16:creationId xmlns:a16="http://schemas.microsoft.com/office/drawing/2014/main" id="{4BA924A9-C258-43A0-81E9-7F0B8DC3A780}"/>
              </a:ext>
            </a:extLst>
          </p:cNvPr>
          <p:cNvSpPr/>
          <p:nvPr/>
        </p:nvSpPr>
        <p:spPr>
          <a:xfrm>
            <a:off x="475694" y="2240496"/>
            <a:ext cx="1828800" cy="4572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Release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Engineering</a:t>
            </a:r>
          </a:p>
        </p:txBody>
      </p:sp>
      <p:pic>
        <p:nvPicPr>
          <p:cNvPr id="122" name="Graphic 121" descr="Checklist">
            <a:extLst>
              <a:ext uri="{FF2B5EF4-FFF2-40B4-BE49-F238E27FC236}">
                <a16:creationId xmlns:a16="http://schemas.microsoft.com/office/drawing/2014/main" id="{6D2F25D6-22C0-4175-9FDA-2A1EC2A04F87}"/>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740083" y="1770940"/>
            <a:ext cx="427327" cy="427327"/>
          </a:xfrm>
          <a:prstGeom prst="rect">
            <a:avLst/>
          </a:prstGeom>
        </p:spPr>
      </p:pic>
      <p:sp>
        <p:nvSpPr>
          <p:cNvPr id="123" name="Rectangle: Rounded Corners 48">
            <a:extLst>
              <a:ext uri="{FF2B5EF4-FFF2-40B4-BE49-F238E27FC236}">
                <a16:creationId xmlns:a16="http://schemas.microsoft.com/office/drawing/2014/main" id="{3FC332B2-5D21-44BF-AE46-DA81BA4B63D2}"/>
              </a:ext>
            </a:extLst>
          </p:cNvPr>
          <p:cNvSpPr/>
          <p:nvPr/>
        </p:nvSpPr>
        <p:spPr>
          <a:xfrm>
            <a:off x="485586" y="1718904"/>
            <a:ext cx="1818908" cy="47171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Requirements Engineering</a:t>
            </a:r>
          </a:p>
        </p:txBody>
      </p:sp>
      <p:sp>
        <p:nvSpPr>
          <p:cNvPr id="124" name="Rectangle: Rounded Corners 48">
            <a:extLst>
              <a:ext uri="{FF2B5EF4-FFF2-40B4-BE49-F238E27FC236}">
                <a16:creationId xmlns:a16="http://schemas.microsoft.com/office/drawing/2014/main" id="{FAE25295-1FCD-4C81-83A5-4596C36DF062}"/>
              </a:ext>
            </a:extLst>
          </p:cNvPr>
          <p:cNvSpPr/>
          <p:nvPr/>
        </p:nvSpPr>
        <p:spPr>
          <a:xfrm>
            <a:off x="475694" y="2754316"/>
            <a:ext cx="1828800" cy="4572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Application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Lifecycle Mgmt.</a:t>
            </a:r>
          </a:p>
        </p:txBody>
      </p:sp>
      <p:pic>
        <p:nvPicPr>
          <p:cNvPr id="125" name="Graphic 124" descr="Teacher">
            <a:extLst>
              <a:ext uri="{FF2B5EF4-FFF2-40B4-BE49-F238E27FC236}">
                <a16:creationId xmlns:a16="http://schemas.microsoft.com/office/drawing/2014/main" id="{EEC87619-D1B7-434B-B187-5D1C962DD60E}"/>
              </a:ext>
            </a:extLst>
          </p:cNvPr>
          <p:cNvPicPr>
            <a:picLocks noChangeAspect="1"/>
          </p:cNvPicPr>
          <p:nvPr/>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758962" y="2771582"/>
            <a:ext cx="422577" cy="422577"/>
          </a:xfrm>
          <a:prstGeom prst="rect">
            <a:avLst/>
          </a:prstGeom>
        </p:spPr>
      </p:pic>
      <p:sp>
        <p:nvSpPr>
          <p:cNvPr id="126" name="Rectangle: Rounded Corners 14">
            <a:extLst>
              <a:ext uri="{FF2B5EF4-FFF2-40B4-BE49-F238E27FC236}">
                <a16:creationId xmlns:a16="http://schemas.microsoft.com/office/drawing/2014/main" id="{B77DC365-7B8A-4093-BE90-1862F04F8DBE}"/>
              </a:ext>
            </a:extLst>
          </p:cNvPr>
          <p:cNvSpPr/>
          <p:nvPr/>
        </p:nvSpPr>
        <p:spPr>
          <a:xfrm>
            <a:off x="10091241" y="3851923"/>
            <a:ext cx="1371600" cy="1418041"/>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defRPr/>
            </a:pPr>
            <a:r>
              <a:rPr lang="en-US" sz="1200" kern="0" dirty="0">
                <a:solidFill>
                  <a:prstClr val="white"/>
                </a:solidFill>
                <a:ea typeface="Verdana" panose="020B0604030504040204" pitchFamily="34" charset="0"/>
                <a:cs typeface="Verdana" panose="020B0604030504040204" pitchFamily="34" charset="0"/>
              </a:rPr>
              <a:t>Continuous Testing</a:t>
            </a:r>
          </a:p>
        </p:txBody>
      </p:sp>
      <p:pic>
        <p:nvPicPr>
          <p:cNvPr id="127" name="Graphic 126" descr="Voice">
            <a:extLst>
              <a:ext uri="{FF2B5EF4-FFF2-40B4-BE49-F238E27FC236}">
                <a16:creationId xmlns:a16="http://schemas.microsoft.com/office/drawing/2014/main" id="{315A7092-F96B-47B4-A5A8-B8C5B70F61D4}"/>
              </a:ext>
            </a:extLst>
          </p:cNvPr>
          <p:cNvPicPr>
            <a:picLocks noChangeAspect="1"/>
          </p:cNvPicPr>
          <p:nvPr/>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1063038" y="4338535"/>
            <a:ext cx="355343" cy="881706"/>
          </a:xfrm>
          <a:prstGeom prst="rect">
            <a:avLst/>
          </a:prstGeom>
        </p:spPr>
      </p:pic>
      <p:grpSp>
        <p:nvGrpSpPr>
          <p:cNvPr id="128" name="Group 224">
            <a:extLst>
              <a:ext uri="{FF2B5EF4-FFF2-40B4-BE49-F238E27FC236}">
                <a16:creationId xmlns:a16="http://schemas.microsoft.com/office/drawing/2014/main" id="{14D71E5D-0795-4291-968E-5FEDC47F37C5}"/>
              </a:ext>
            </a:extLst>
          </p:cNvPr>
          <p:cNvGrpSpPr/>
          <p:nvPr/>
        </p:nvGrpSpPr>
        <p:grpSpPr>
          <a:xfrm>
            <a:off x="10091241" y="2288659"/>
            <a:ext cx="1371600" cy="1394062"/>
            <a:chOff x="10091241" y="2232328"/>
            <a:chExt cx="1380649" cy="1144481"/>
          </a:xfrm>
        </p:grpSpPr>
        <p:sp>
          <p:nvSpPr>
            <p:cNvPr id="129" name="Rectangle: Rounded Corners 17">
              <a:extLst>
                <a:ext uri="{FF2B5EF4-FFF2-40B4-BE49-F238E27FC236}">
                  <a16:creationId xmlns:a16="http://schemas.microsoft.com/office/drawing/2014/main" id="{77EFE395-BDC1-476E-931A-3E76C49EF0E5}"/>
                </a:ext>
              </a:extLst>
            </p:cNvPr>
            <p:cNvSpPr/>
            <p:nvPr/>
          </p:nvSpPr>
          <p:spPr>
            <a:xfrm>
              <a:off x="10091241" y="2232328"/>
              <a:ext cx="1380649" cy="1144481"/>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kern="0" dirty="0">
                  <a:solidFill>
                    <a:prstClr val="white"/>
                  </a:solidFill>
                  <a:ea typeface="Verdana" panose="020B0604030504040204" pitchFamily="34" charset="0"/>
                  <a:cs typeface="Verdana" panose="020B0604030504040204" pitchFamily="34" charset="0"/>
                </a:rPr>
                <a:t>Test Design Automation</a:t>
              </a:r>
            </a:p>
            <a:p>
              <a:r>
                <a:rPr lang="en-US" sz="1200" kern="0" dirty="0">
                  <a:solidFill>
                    <a:prstClr val="white"/>
                  </a:solidFill>
                  <a:ea typeface="Verdana" panose="020B0604030504040204" pitchFamily="34" charset="0"/>
                  <a:cs typeface="Verdana" panose="020B0604030504040204" pitchFamily="34" charset="0"/>
                </a:rPr>
                <a:t>(MBT)</a:t>
              </a:r>
            </a:p>
          </p:txBody>
        </p:sp>
        <p:pic>
          <p:nvPicPr>
            <p:cNvPr id="130" name="Graphic 129" descr="Hierarchy">
              <a:extLst>
                <a:ext uri="{FF2B5EF4-FFF2-40B4-BE49-F238E27FC236}">
                  <a16:creationId xmlns:a16="http://schemas.microsoft.com/office/drawing/2014/main" id="{5FAC453F-44B5-409F-BFEF-2A737A099185}"/>
                </a:ext>
              </a:extLst>
            </p:cNvPr>
            <p:cNvPicPr>
              <a:picLocks noChangeAspect="1"/>
            </p:cNvPicPr>
            <p:nvPr/>
          </p:nvPicPr>
          <p:blipFill>
            <a:blip r:embed="rId33" cstate="print">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rot="16200000">
              <a:off x="11087559" y="2401544"/>
              <a:ext cx="362429" cy="406233"/>
            </a:xfrm>
            <a:prstGeom prst="rect">
              <a:avLst/>
            </a:prstGeom>
          </p:spPr>
        </p:pic>
      </p:grpSp>
      <p:pic>
        <p:nvPicPr>
          <p:cNvPr id="131" name="Graphic 130" descr="Network">
            <a:extLst>
              <a:ext uri="{FF2B5EF4-FFF2-40B4-BE49-F238E27FC236}">
                <a16:creationId xmlns:a16="http://schemas.microsoft.com/office/drawing/2014/main" id="{3E4BD154-09A0-43CF-BFF3-A5C2E88621FC}"/>
              </a:ext>
            </a:extLst>
          </p:cNvPr>
          <p:cNvPicPr>
            <a:picLocks noChangeAspect="1"/>
          </p:cNvPicPr>
          <p:nvPr/>
        </p:nvPicPr>
        <p:blipFill>
          <a:blip r:embed="rId35" cstate="print">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6406529" y="4194606"/>
            <a:ext cx="284823" cy="302455"/>
          </a:xfrm>
          <a:prstGeom prst="rect">
            <a:avLst/>
          </a:prstGeom>
        </p:spPr>
      </p:pic>
      <p:sp>
        <p:nvSpPr>
          <p:cNvPr id="133" name="Rectangle: Rounded Corners 46">
            <a:extLst>
              <a:ext uri="{FF2B5EF4-FFF2-40B4-BE49-F238E27FC236}">
                <a16:creationId xmlns:a16="http://schemas.microsoft.com/office/drawing/2014/main" id="{6BF2E18B-129D-49FD-8D23-2673B69AAF74}"/>
              </a:ext>
            </a:extLst>
          </p:cNvPr>
          <p:cNvSpPr/>
          <p:nvPr/>
        </p:nvSpPr>
        <p:spPr>
          <a:xfrm>
            <a:off x="8312587" y="4690975"/>
            <a:ext cx="1463040" cy="57898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Deployment Automation</a:t>
            </a:r>
          </a:p>
        </p:txBody>
      </p:sp>
      <p:pic>
        <p:nvPicPr>
          <p:cNvPr id="134" name="Graphic 133" descr="Download">
            <a:extLst>
              <a:ext uri="{FF2B5EF4-FFF2-40B4-BE49-F238E27FC236}">
                <a16:creationId xmlns:a16="http://schemas.microsoft.com/office/drawing/2014/main" id="{60944BF1-4B66-4E75-88AE-5730122A5AD2}"/>
              </a:ext>
            </a:extLst>
          </p:cNvPr>
          <p:cNvPicPr>
            <a:picLocks noChangeAspect="1"/>
          </p:cNvPicPr>
          <p:nvPr/>
        </p:nvPicPr>
        <p:blipFill>
          <a:blip r:embed="rId37" cstate="print">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9348693" y="4796486"/>
            <a:ext cx="406041" cy="408998"/>
          </a:xfrm>
          <a:prstGeom prst="rect">
            <a:avLst/>
          </a:prstGeom>
        </p:spPr>
      </p:pic>
      <p:sp>
        <p:nvSpPr>
          <p:cNvPr id="136" name="Rectangle: Rounded Corners 18">
            <a:extLst>
              <a:ext uri="{FF2B5EF4-FFF2-40B4-BE49-F238E27FC236}">
                <a16:creationId xmlns:a16="http://schemas.microsoft.com/office/drawing/2014/main" id="{C94A5BDE-1352-4B96-A1BA-A7D4CBF2E82B}"/>
              </a:ext>
            </a:extLst>
          </p:cNvPr>
          <p:cNvSpPr/>
          <p:nvPr/>
        </p:nvSpPr>
        <p:spPr>
          <a:xfrm>
            <a:off x="8312587" y="2310110"/>
            <a:ext cx="1463040" cy="57898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kern="0" dirty="0">
                <a:solidFill>
                  <a:prstClr val="white"/>
                </a:solidFill>
                <a:ea typeface="Verdana" panose="020B0604030504040204" pitchFamily="34" charset="0"/>
                <a:cs typeface="Verdana" panose="020B0604030504040204" pitchFamily="34" charset="0"/>
              </a:rPr>
              <a:t>Static Code Analysis</a:t>
            </a:r>
          </a:p>
        </p:txBody>
      </p:sp>
      <p:pic>
        <p:nvPicPr>
          <p:cNvPr id="137" name="Graphic 136" descr="Stethoscope">
            <a:extLst>
              <a:ext uri="{FF2B5EF4-FFF2-40B4-BE49-F238E27FC236}">
                <a16:creationId xmlns:a16="http://schemas.microsoft.com/office/drawing/2014/main" id="{6178352D-71B2-42C6-AF06-F855168E67E8}"/>
              </a:ext>
            </a:extLst>
          </p:cNvPr>
          <p:cNvPicPr>
            <a:picLocks noChangeAspect="1"/>
          </p:cNvPicPr>
          <p:nvPr/>
        </p:nvPicPr>
        <p:blipFill>
          <a:blip r:embed="rId39" cstate="print">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9298227" y="2410640"/>
            <a:ext cx="402386" cy="408998"/>
          </a:xfrm>
          <a:prstGeom prst="rect">
            <a:avLst/>
          </a:prstGeom>
        </p:spPr>
      </p:pic>
      <p:sp>
        <p:nvSpPr>
          <p:cNvPr id="139" name="Rectangle: Rounded Corners 50">
            <a:extLst>
              <a:ext uri="{FF2B5EF4-FFF2-40B4-BE49-F238E27FC236}">
                <a16:creationId xmlns:a16="http://schemas.microsoft.com/office/drawing/2014/main" id="{A0577EC5-DC92-413C-AC4B-00C79A3F5250}"/>
              </a:ext>
            </a:extLst>
          </p:cNvPr>
          <p:cNvSpPr/>
          <p:nvPr/>
        </p:nvSpPr>
        <p:spPr>
          <a:xfrm>
            <a:off x="8312589" y="3103732"/>
            <a:ext cx="1464998" cy="57898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Build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Automation</a:t>
            </a:r>
          </a:p>
        </p:txBody>
      </p:sp>
      <p:pic>
        <p:nvPicPr>
          <p:cNvPr id="140" name="Graphic 139" descr="Crane">
            <a:extLst>
              <a:ext uri="{FF2B5EF4-FFF2-40B4-BE49-F238E27FC236}">
                <a16:creationId xmlns:a16="http://schemas.microsoft.com/office/drawing/2014/main" id="{F7706404-68A8-4D3C-A635-05BC42C49A7D}"/>
              </a:ext>
            </a:extLst>
          </p:cNvPr>
          <p:cNvPicPr>
            <a:picLocks noChangeAspect="1"/>
          </p:cNvPicPr>
          <p:nvPr/>
        </p:nvPicPr>
        <p:blipFill>
          <a:blip r:embed="rId41" cstate="print">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9296475" y="3181101"/>
            <a:ext cx="408998" cy="408998"/>
          </a:xfrm>
          <a:prstGeom prst="rect">
            <a:avLst/>
          </a:prstGeom>
        </p:spPr>
      </p:pic>
      <p:sp>
        <p:nvSpPr>
          <p:cNvPr id="142" name="Rectangle: Rounded Corners 45">
            <a:extLst>
              <a:ext uri="{FF2B5EF4-FFF2-40B4-BE49-F238E27FC236}">
                <a16:creationId xmlns:a16="http://schemas.microsoft.com/office/drawing/2014/main" id="{3436FDCA-688A-478F-97F5-52BED554493C}"/>
              </a:ext>
            </a:extLst>
          </p:cNvPr>
          <p:cNvSpPr/>
          <p:nvPr/>
        </p:nvSpPr>
        <p:spPr>
          <a:xfrm>
            <a:off x="8312591" y="3897354"/>
            <a:ext cx="1463040" cy="57898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ea typeface="Verdana" panose="020B0604030504040204" pitchFamily="34" charset="0"/>
                <a:cs typeface="Verdana" panose="020B0604030504040204" pitchFamily="34" charset="0"/>
              </a:rPr>
              <a:t>Release Automation</a:t>
            </a:r>
          </a:p>
        </p:txBody>
      </p:sp>
      <p:pic>
        <p:nvPicPr>
          <p:cNvPr id="143" name="Graphic 142" descr="Jack hammer">
            <a:extLst>
              <a:ext uri="{FF2B5EF4-FFF2-40B4-BE49-F238E27FC236}">
                <a16:creationId xmlns:a16="http://schemas.microsoft.com/office/drawing/2014/main" id="{65ECD2A6-6284-4E85-95AA-366D007A6DEB}"/>
              </a:ext>
            </a:extLst>
          </p:cNvPr>
          <p:cNvPicPr>
            <a:picLocks noChangeAspect="1"/>
          </p:cNvPicPr>
          <p:nvPr/>
        </p:nvPicPr>
        <p:blipFill>
          <a:blip r:embed="rId43" cstate="print">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9307921" y="4005462"/>
            <a:ext cx="408451" cy="408998"/>
          </a:xfrm>
          <a:prstGeom prst="rect">
            <a:avLst/>
          </a:prstGeom>
        </p:spPr>
      </p:pic>
      <p:sp>
        <p:nvSpPr>
          <p:cNvPr id="145" name="Isosceles Triangle 144">
            <a:extLst>
              <a:ext uri="{FF2B5EF4-FFF2-40B4-BE49-F238E27FC236}">
                <a16:creationId xmlns:a16="http://schemas.microsoft.com/office/drawing/2014/main" id="{BC2801F7-F249-4365-97B3-CB241B9C2AE2}"/>
              </a:ext>
            </a:extLst>
          </p:cNvPr>
          <p:cNvSpPr/>
          <p:nvPr/>
        </p:nvSpPr>
        <p:spPr>
          <a:xfrm rot="10800000">
            <a:off x="5521103" y="5819948"/>
            <a:ext cx="611638" cy="233753"/>
          </a:xfrm>
          <a:prstGeom prst="triangl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70AD">
                  <a:lumMod val="50000"/>
                </a:srgbClr>
              </a:solidFill>
              <a:effectLst/>
              <a:uLnTx/>
              <a:uFillTx/>
              <a:ea typeface="+mn-ea"/>
              <a:cs typeface="+mn-cs"/>
            </a:endParaRPr>
          </a:p>
        </p:txBody>
      </p:sp>
      <p:sp>
        <p:nvSpPr>
          <p:cNvPr id="144" name="Rectangle: Rounded Corners 22">
            <a:extLst>
              <a:ext uri="{FF2B5EF4-FFF2-40B4-BE49-F238E27FC236}">
                <a16:creationId xmlns:a16="http://schemas.microsoft.com/office/drawing/2014/main" id="{75EA7890-C8B8-4454-B0B2-B1B846DFAB01}"/>
              </a:ext>
            </a:extLst>
          </p:cNvPr>
          <p:cNvSpPr/>
          <p:nvPr/>
        </p:nvSpPr>
        <p:spPr>
          <a:xfrm>
            <a:off x="479563" y="5528818"/>
            <a:ext cx="11163598" cy="32043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defRPr/>
            </a:pPr>
            <a:r>
              <a:rPr lang="en-US" sz="1200" b="1" kern="0" dirty="0">
                <a:solidFill>
                  <a:schemeClr val="bg1"/>
                </a:solidFill>
                <a:ea typeface="Verdana" panose="020B0604030504040204" pitchFamily="34" charset="0"/>
                <a:cs typeface="Verdana" panose="020B0604030504040204" pitchFamily="34" charset="0"/>
              </a:rPr>
              <a:t>Quality Management</a:t>
            </a:r>
            <a:endParaRPr lang="en-US" sz="1200" kern="0" dirty="0">
              <a:solidFill>
                <a:schemeClr val="bg1"/>
              </a:solidFill>
              <a:ea typeface="Verdana" panose="020B0604030504040204" pitchFamily="34" charset="0"/>
              <a:cs typeface="Verdana" panose="020B0604030504040204" pitchFamily="34" charset="0"/>
            </a:endParaRPr>
          </a:p>
        </p:txBody>
      </p:sp>
      <p:pic>
        <p:nvPicPr>
          <p:cNvPr id="146" name="Graphic 145" descr="Checklist">
            <a:extLst>
              <a:ext uri="{FF2B5EF4-FFF2-40B4-BE49-F238E27FC236}">
                <a16:creationId xmlns:a16="http://schemas.microsoft.com/office/drawing/2014/main" id="{58B73E46-7AC6-4236-9EBC-D2F91D03F213}"/>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748049" y="1745627"/>
            <a:ext cx="427327" cy="427327"/>
          </a:xfrm>
          <a:prstGeom prst="rect">
            <a:avLst/>
          </a:prstGeom>
        </p:spPr>
      </p:pic>
      <p:grpSp>
        <p:nvGrpSpPr>
          <p:cNvPr id="147" name="Group 146">
            <a:extLst>
              <a:ext uri="{FF2B5EF4-FFF2-40B4-BE49-F238E27FC236}">
                <a16:creationId xmlns:a16="http://schemas.microsoft.com/office/drawing/2014/main" id="{50E998E6-E92E-4B05-9968-8B28D15BCCC5}"/>
              </a:ext>
            </a:extLst>
          </p:cNvPr>
          <p:cNvGrpSpPr/>
          <p:nvPr/>
        </p:nvGrpSpPr>
        <p:grpSpPr>
          <a:xfrm>
            <a:off x="1779850" y="2320001"/>
            <a:ext cx="477637" cy="317738"/>
            <a:chOff x="1779850" y="2305487"/>
            <a:chExt cx="477637" cy="317738"/>
          </a:xfrm>
        </p:grpSpPr>
        <p:sp>
          <p:nvSpPr>
            <p:cNvPr id="148" name="Arrow: Right 147">
              <a:extLst>
                <a:ext uri="{FF2B5EF4-FFF2-40B4-BE49-F238E27FC236}">
                  <a16:creationId xmlns:a16="http://schemas.microsoft.com/office/drawing/2014/main" id="{99399681-2440-4620-8D31-651A1C7CF623}"/>
                </a:ext>
              </a:extLst>
            </p:cNvPr>
            <p:cNvSpPr/>
            <p:nvPr/>
          </p:nvSpPr>
          <p:spPr>
            <a:xfrm>
              <a:off x="1977674" y="2305487"/>
              <a:ext cx="279813" cy="201417"/>
            </a:xfrm>
            <a:prstGeom prst="rightArrow">
              <a:avLst>
                <a:gd name="adj1" fmla="val 31873"/>
                <a:gd name="adj2" fmla="val 720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sp>
          <p:nvSpPr>
            <p:cNvPr id="149" name="Arrow: Right 148">
              <a:extLst>
                <a:ext uri="{FF2B5EF4-FFF2-40B4-BE49-F238E27FC236}">
                  <a16:creationId xmlns:a16="http://schemas.microsoft.com/office/drawing/2014/main" id="{86673C75-30C5-4150-931E-93D1C0DADD96}"/>
                </a:ext>
              </a:extLst>
            </p:cNvPr>
            <p:cNvSpPr/>
            <p:nvPr/>
          </p:nvSpPr>
          <p:spPr>
            <a:xfrm flipH="1">
              <a:off x="1779850" y="2421808"/>
              <a:ext cx="279813" cy="201417"/>
            </a:xfrm>
            <a:prstGeom prst="rightArrow">
              <a:avLst>
                <a:gd name="adj1" fmla="val 34237"/>
                <a:gd name="adj2" fmla="val 720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grpSp>
      <p:sp>
        <p:nvSpPr>
          <p:cNvPr id="150" name="Arrow: Right 1">
            <a:extLst>
              <a:ext uri="{FF2B5EF4-FFF2-40B4-BE49-F238E27FC236}">
                <a16:creationId xmlns:a16="http://schemas.microsoft.com/office/drawing/2014/main" id="{F604C1FC-7761-43BF-BFA9-6F66EAAACCDE}"/>
              </a:ext>
            </a:extLst>
          </p:cNvPr>
          <p:cNvSpPr/>
          <p:nvPr/>
        </p:nvSpPr>
        <p:spPr>
          <a:xfrm>
            <a:off x="1977674" y="2320001"/>
            <a:ext cx="279813" cy="201417"/>
          </a:xfrm>
          <a:prstGeom prst="rightArrow">
            <a:avLst>
              <a:gd name="adj1" fmla="val 31873"/>
              <a:gd name="adj2" fmla="val 720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grpSp>
        <p:nvGrpSpPr>
          <p:cNvPr id="151" name="Group 150">
            <a:extLst>
              <a:ext uri="{FF2B5EF4-FFF2-40B4-BE49-F238E27FC236}">
                <a16:creationId xmlns:a16="http://schemas.microsoft.com/office/drawing/2014/main" id="{EF3B847B-AC4A-4E87-BBD5-D4A3739DA456}"/>
              </a:ext>
            </a:extLst>
          </p:cNvPr>
          <p:cNvGrpSpPr/>
          <p:nvPr/>
        </p:nvGrpSpPr>
        <p:grpSpPr>
          <a:xfrm>
            <a:off x="5607707" y="1827473"/>
            <a:ext cx="406909" cy="423438"/>
            <a:chOff x="5476214" y="1750163"/>
            <a:chExt cx="502819" cy="524919"/>
          </a:xfrm>
        </p:grpSpPr>
        <p:sp>
          <p:nvSpPr>
            <p:cNvPr id="152" name="Cube 151">
              <a:extLst>
                <a:ext uri="{FF2B5EF4-FFF2-40B4-BE49-F238E27FC236}">
                  <a16:creationId xmlns:a16="http://schemas.microsoft.com/office/drawing/2014/main" id="{A90CF787-8E99-41EA-9AAC-8F676D7BE05D}"/>
                </a:ext>
              </a:extLst>
            </p:cNvPr>
            <p:cNvSpPr/>
            <p:nvPr/>
          </p:nvSpPr>
          <p:spPr>
            <a:xfrm>
              <a:off x="5476214" y="1851644"/>
              <a:ext cx="248311" cy="258080"/>
            </a:xfrm>
            <a:prstGeom prst="cube">
              <a:avLst>
                <a:gd name="adj" fmla="val 38426"/>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sp>
          <p:nvSpPr>
            <p:cNvPr id="153" name="Cube 152">
              <a:extLst>
                <a:ext uri="{FF2B5EF4-FFF2-40B4-BE49-F238E27FC236}">
                  <a16:creationId xmlns:a16="http://schemas.microsoft.com/office/drawing/2014/main" id="{87264E0B-F38E-46A1-84FD-98294AE1BBFA}"/>
                </a:ext>
              </a:extLst>
            </p:cNvPr>
            <p:cNvSpPr/>
            <p:nvPr/>
          </p:nvSpPr>
          <p:spPr>
            <a:xfrm>
              <a:off x="5730722" y="1750163"/>
              <a:ext cx="248311" cy="258080"/>
            </a:xfrm>
            <a:prstGeom prst="cube">
              <a:avLst>
                <a:gd name="adj" fmla="val 38426"/>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sp>
          <p:nvSpPr>
            <p:cNvPr id="154" name="Cube 153">
              <a:extLst>
                <a:ext uri="{FF2B5EF4-FFF2-40B4-BE49-F238E27FC236}">
                  <a16:creationId xmlns:a16="http://schemas.microsoft.com/office/drawing/2014/main" id="{AEE42ED8-6AAA-4DFE-BE4A-F6194B87510D}"/>
                </a:ext>
              </a:extLst>
            </p:cNvPr>
            <p:cNvSpPr/>
            <p:nvPr/>
          </p:nvSpPr>
          <p:spPr>
            <a:xfrm>
              <a:off x="5634811" y="2017002"/>
              <a:ext cx="248311" cy="258080"/>
            </a:xfrm>
            <a:prstGeom prst="cube">
              <a:avLst>
                <a:gd name="adj" fmla="val 38426"/>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grpSp>
      <p:sp>
        <p:nvSpPr>
          <p:cNvPr id="88" name="Rectangle: Rounded Corners 51">
            <a:extLst>
              <a:ext uri="{FF2B5EF4-FFF2-40B4-BE49-F238E27FC236}">
                <a16:creationId xmlns:a16="http://schemas.microsoft.com/office/drawing/2014/main" id="{FD74601B-F5EA-4BC8-8F66-5876F0F08C6E}"/>
              </a:ext>
            </a:extLst>
          </p:cNvPr>
          <p:cNvSpPr/>
          <p:nvPr/>
        </p:nvSpPr>
        <p:spPr>
          <a:xfrm>
            <a:off x="10142929" y="789903"/>
            <a:ext cx="274320" cy="25732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ea typeface="Verdana" panose="020B0604030504040204" pitchFamily="34" charset="0"/>
              <a:cs typeface="Verdana" panose="020B0604030504040204" pitchFamily="34" charset="0"/>
            </a:endParaRPr>
          </a:p>
        </p:txBody>
      </p:sp>
      <p:sp>
        <p:nvSpPr>
          <p:cNvPr id="114" name="Rectangle: Rounded Corners 21">
            <a:extLst>
              <a:ext uri="{FF2B5EF4-FFF2-40B4-BE49-F238E27FC236}">
                <a16:creationId xmlns:a16="http://schemas.microsoft.com/office/drawing/2014/main" id="{753972F4-160E-4FC7-A589-D448E5E3DDA3}"/>
              </a:ext>
            </a:extLst>
          </p:cNvPr>
          <p:cNvSpPr/>
          <p:nvPr/>
        </p:nvSpPr>
        <p:spPr>
          <a:xfrm>
            <a:off x="8639469" y="796294"/>
            <a:ext cx="274320" cy="244543"/>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defRPr/>
            </a:pPr>
            <a:endParaRPr lang="en-US" sz="600" kern="0" dirty="0">
              <a:solidFill>
                <a:prstClr val="white"/>
              </a:solidFill>
              <a:ea typeface="Verdana" panose="020B0604030504040204" pitchFamily="34" charset="0"/>
              <a:cs typeface="Verdana" panose="020B0604030504040204" pitchFamily="34" charset="0"/>
            </a:endParaRPr>
          </a:p>
        </p:txBody>
      </p:sp>
      <p:sp>
        <p:nvSpPr>
          <p:cNvPr id="2" name="Rectangle 1"/>
          <p:cNvSpPr/>
          <p:nvPr/>
        </p:nvSpPr>
        <p:spPr>
          <a:xfrm>
            <a:off x="8523110" y="722489"/>
            <a:ext cx="3186766" cy="392152"/>
          </a:xfrm>
          <a:prstGeom prst="rect">
            <a:avLst/>
          </a:prstGeom>
          <a:noFill/>
          <a:ln w="3175">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16382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Collaborative Co-Sourced Operating Model</a:t>
            </a:r>
            <a:br>
              <a:rPr lang="en-US" dirty="0"/>
            </a:br>
            <a:r>
              <a:rPr lang="en-US" sz="1600" i="1" dirty="0">
                <a:solidFill>
                  <a:schemeClr val="accent2"/>
                </a:solidFill>
              </a:rPr>
              <a:t>Designed to enable our contribution to TCOE’s transformational objectives</a:t>
            </a:r>
          </a:p>
        </p:txBody>
      </p:sp>
      <p:sp>
        <p:nvSpPr>
          <p:cNvPr id="5" name="Rounded Rectangle 123">
            <a:extLst>
              <a:ext uri="{FF2B5EF4-FFF2-40B4-BE49-F238E27FC236}">
                <a16:creationId xmlns:a16="http://schemas.microsoft.com/office/drawing/2014/main" id="{35884A00-502E-4464-B436-77095098FF29}"/>
              </a:ext>
            </a:extLst>
          </p:cNvPr>
          <p:cNvSpPr/>
          <p:nvPr/>
        </p:nvSpPr>
        <p:spPr>
          <a:xfrm>
            <a:off x="399609" y="1018829"/>
            <a:ext cx="11278005" cy="5344160"/>
          </a:xfrm>
          <a:prstGeom prst="roundRect">
            <a:avLst>
              <a:gd name="adj" fmla="val 2028"/>
            </a:avLst>
          </a:prstGeom>
          <a:solidFill>
            <a:schemeClr val="bg1"/>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 name="Freeform 122">
            <a:extLst>
              <a:ext uri="{FF2B5EF4-FFF2-40B4-BE49-F238E27FC236}">
                <a16:creationId xmlns:a16="http://schemas.microsoft.com/office/drawing/2014/main" id="{E3E8B2F7-0415-4257-9F3F-70A82CA31017}"/>
              </a:ext>
            </a:extLst>
          </p:cNvPr>
          <p:cNvSpPr/>
          <p:nvPr/>
        </p:nvSpPr>
        <p:spPr>
          <a:xfrm>
            <a:off x="8627426" y="1018829"/>
            <a:ext cx="3063004" cy="5344160"/>
          </a:xfrm>
          <a:custGeom>
            <a:avLst/>
            <a:gdLst>
              <a:gd name="connsiteX0" fmla="*/ 0 w 2489200"/>
              <a:gd name="connsiteY0" fmla="*/ 0 h 5344160"/>
              <a:gd name="connsiteX1" fmla="*/ 2380820 w 2489200"/>
              <a:gd name="connsiteY1" fmla="*/ 0 h 5344160"/>
              <a:gd name="connsiteX2" fmla="*/ 2489200 w 2489200"/>
              <a:gd name="connsiteY2" fmla="*/ 108380 h 5344160"/>
              <a:gd name="connsiteX3" fmla="*/ 2489200 w 2489200"/>
              <a:gd name="connsiteY3" fmla="*/ 5235780 h 5344160"/>
              <a:gd name="connsiteX4" fmla="*/ 2380820 w 2489200"/>
              <a:gd name="connsiteY4" fmla="*/ 5344160 h 5344160"/>
              <a:gd name="connsiteX5" fmla="*/ 0 w 2489200"/>
              <a:gd name="connsiteY5" fmla="*/ 5344160 h 5344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9200" h="5344160">
                <a:moveTo>
                  <a:pt x="0" y="0"/>
                </a:moveTo>
                <a:lnTo>
                  <a:pt x="2380820" y="0"/>
                </a:lnTo>
                <a:cubicBezTo>
                  <a:pt x="2440677" y="0"/>
                  <a:pt x="2489200" y="48523"/>
                  <a:pt x="2489200" y="108380"/>
                </a:cubicBezTo>
                <a:lnTo>
                  <a:pt x="2489200" y="5235780"/>
                </a:lnTo>
                <a:cubicBezTo>
                  <a:pt x="2489200" y="5295637"/>
                  <a:pt x="2440677" y="5344160"/>
                  <a:pt x="2380820" y="5344160"/>
                </a:cubicBezTo>
                <a:lnTo>
                  <a:pt x="0" y="5344160"/>
                </a:lnTo>
                <a:close/>
              </a:path>
            </a:pathLst>
          </a:custGeom>
          <a:solidFill>
            <a:schemeClr val="bg1">
              <a:lumMod val="85000"/>
              <a:alpha val="7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 name="Rectangle 5">
            <a:extLst>
              <a:ext uri="{FF2B5EF4-FFF2-40B4-BE49-F238E27FC236}">
                <a16:creationId xmlns:a16="http://schemas.microsoft.com/office/drawing/2014/main" id="{8974AEC0-1A1B-4954-A180-A22914B1AFE3}"/>
              </a:ext>
            </a:extLst>
          </p:cNvPr>
          <p:cNvSpPr/>
          <p:nvPr/>
        </p:nvSpPr>
        <p:spPr bwMode="auto">
          <a:xfrm>
            <a:off x="8679641" y="1297678"/>
            <a:ext cx="2925033" cy="447780"/>
          </a:xfrm>
          <a:prstGeom prst="rect">
            <a:avLst/>
          </a:prstGeom>
          <a:noFill/>
          <a:ln w="9525" cap="flat" cmpd="sng" algn="ctr">
            <a:noFill/>
            <a:prstDash val="solid"/>
          </a:ln>
          <a:effectLst/>
        </p:spPr>
        <p:txBody>
          <a:bodyPr wrap="none" lIns="27939" tIns="36321" rIns="27939" bIns="36321" rtlCol="0" anchor="ctr"/>
          <a:lstStyle/>
          <a:p>
            <a:pPr marL="0" marR="0" lvl="0" indent="0" algn="ctr" defTabSz="709554" rtl="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a:ln>
                  <a:noFill/>
                </a:ln>
                <a:solidFill>
                  <a:schemeClr val="accent3"/>
                </a:solidFill>
                <a:effectLst/>
                <a:uLnTx/>
                <a:uFillTx/>
                <a:ea typeface="+mn-ea"/>
                <a:cs typeface="Arial"/>
              </a:rPr>
              <a:t>KEY HIGHLIGHTS OF</a:t>
            </a:r>
          </a:p>
          <a:p>
            <a:pPr marL="0" marR="0" lvl="0" indent="0" algn="ctr" defTabSz="709554" rtl="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a:ln>
                  <a:noFill/>
                </a:ln>
                <a:solidFill>
                  <a:schemeClr val="accent3"/>
                </a:solidFill>
                <a:effectLst/>
                <a:uLnTx/>
                <a:uFillTx/>
                <a:ea typeface="+mn-ea"/>
                <a:cs typeface="Arial"/>
              </a:rPr>
              <a:t>OPERATING MODEL</a:t>
            </a:r>
          </a:p>
        </p:txBody>
      </p:sp>
      <p:sp>
        <p:nvSpPr>
          <p:cNvPr id="99" name="Oval 98">
            <a:extLst>
              <a:ext uri="{FF2B5EF4-FFF2-40B4-BE49-F238E27FC236}">
                <a16:creationId xmlns:a16="http://schemas.microsoft.com/office/drawing/2014/main" id="{7B722773-D960-4E38-8374-6E380D889592}"/>
              </a:ext>
            </a:extLst>
          </p:cNvPr>
          <p:cNvSpPr/>
          <p:nvPr/>
        </p:nvSpPr>
        <p:spPr bwMode="auto">
          <a:xfrm>
            <a:off x="8769729" y="3779498"/>
            <a:ext cx="230686" cy="213704"/>
          </a:xfrm>
          <a:prstGeom prst="ellipse">
            <a:avLst/>
          </a:prstGeom>
          <a:solidFill>
            <a:schemeClr val="accent3"/>
          </a:solidFill>
          <a:ln w="25400" cap="flat" cmpd="sng" algn="ctr">
            <a:noFill/>
            <a:prstDash val="solid"/>
            <a:headEnd type="none" w="med" len="med"/>
            <a:tailEnd type="none" w="med" len="med"/>
          </a:ln>
          <a:effectLst/>
        </p:spPr>
        <p:txBody>
          <a:bodyPr wrap="none" lIns="0" tIns="0" rIns="0" bIns="0" anchor="ctr"/>
          <a:lstStyle/>
          <a:p>
            <a:pPr marL="0" marR="0" lvl="0" indent="0" algn="ctr" defTabSz="743459"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bg1"/>
                </a:solidFill>
                <a:effectLst/>
                <a:uLnTx/>
                <a:uFillTx/>
                <a:ea typeface="+mn-ea"/>
                <a:cs typeface="Arial" charset="0"/>
              </a:rPr>
              <a:t>4</a:t>
            </a:r>
          </a:p>
        </p:txBody>
      </p:sp>
      <p:sp>
        <p:nvSpPr>
          <p:cNvPr id="100" name="Text Box 4">
            <a:extLst>
              <a:ext uri="{FF2B5EF4-FFF2-40B4-BE49-F238E27FC236}">
                <a16:creationId xmlns:a16="http://schemas.microsoft.com/office/drawing/2014/main" id="{2EC80707-AD0B-4E01-9275-DAD5DAAD1613}"/>
              </a:ext>
            </a:extLst>
          </p:cNvPr>
          <p:cNvSpPr txBox="1">
            <a:spLocks noChangeArrowheads="1"/>
          </p:cNvSpPr>
          <p:nvPr/>
        </p:nvSpPr>
        <p:spPr bwMode="auto">
          <a:xfrm>
            <a:off x="9005508" y="3203576"/>
            <a:ext cx="2595793" cy="597949"/>
          </a:xfrm>
          <a:prstGeom prst="rect">
            <a:avLst/>
          </a:prstGeom>
          <a:noFill/>
          <a:ln w="19050">
            <a:noFill/>
            <a:miter lim="800000"/>
            <a:headEnd/>
            <a:tailEnd/>
          </a:ln>
          <a:effectLst/>
        </p:spPr>
        <p:txBody>
          <a:bodyPr anchor="ctr"/>
          <a:lstStyle>
            <a:defPPr>
              <a:defRPr lang="pt-PT"/>
            </a:defPPr>
            <a:lvl3pPr marL="0" marR="0" lvl="2" indent="0" defTabSz="743700" fontAlgn="auto">
              <a:lnSpc>
                <a:spcPct val="100000"/>
              </a:lnSpc>
              <a:spcBef>
                <a:spcPts val="0"/>
              </a:spcBef>
              <a:spcAft>
                <a:spcPts val="163"/>
              </a:spcAft>
              <a:buClr>
                <a:srgbClr val="F2F2F0"/>
              </a:buClr>
              <a:buSzTx/>
              <a:buFontTx/>
              <a:buNone/>
              <a:tabLst/>
              <a:defRPr kumimoji="0" sz="850" b="0" i="0" u="none" strike="noStrike" kern="0" cap="none" spc="0" normalizeH="0" baseline="0">
                <a:ln>
                  <a:noFill/>
                </a:ln>
                <a:solidFill>
                  <a:srgbClr val="4C4C4C">
                    <a:lumMod val="50000"/>
                  </a:srgbClr>
                </a:solidFill>
                <a:effectLst/>
                <a:uLnTx/>
                <a:uFillTx/>
                <a:latin typeface="Arial"/>
              </a:defRPr>
            </a:lvl3pPr>
          </a:lstStyle>
          <a:p>
            <a:pPr marL="0" marR="0" lvl="2" indent="0" defTabSz="991575" rtl="0" eaLnBrk="1" fontAlgn="auto" latinLnBrk="0" hangingPunct="1">
              <a:lnSpc>
                <a:spcPct val="100000"/>
              </a:lnSpc>
              <a:spcBef>
                <a:spcPts val="0"/>
              </a:spcBef>
              <a:spcAft>
                <a:spcPts val="217"/>
              </a:spcAft>
              <a:buClr>
                <a:srgbClr val="F2F2F0"/>
              </a:buClr>
              <a:buSzTx/>
              <a:buFontTx/>
              <a:buNone/>
              <a:tabLst/>
              <a:defRPr/>
            </a:pPr>
            <a:r>
              <a:rPr kumimoji="0" lang="en-GB" sz="900" b="1" i="0" u="none" strike="noStrike" kern="0" cap="none" spc="0" normalizeH="0" baseline="0" noProof="0" dirty="0">
                <a:ln>
                  <a:noFill/>
                </a:ln>
                <a:solidFill>
                  <a:srgbClr val="4C4C4C">
                    <a:lumMod val="50000"/>
                  </a:srgbClr>
                </a:solidFill>
                <a:effectLst/>
                <a:uLnTx/>
                <a:uFillTx/>
                <a:latin typeface="+mn-lt"/>
                <a:ea typeface="+mn-ea"/>
                <a:cs typeface="+mn-cs"/>
              </a:rPr>
              <a:t>Shared Services</a:t>
            </a:r>
            <a:endParaRPr kumimoji="0" lang="en-GB" sz="900" b="0" i="0" u="none" strike="noStrike" kern="0" cap="none" spc="0" normalizeH="0" baseline="0" noProof="0" dirty="0">
              <a:ln>
                <a:noFill/>
              </a:ln>
              <a:solidFill>
                <a:srgbClr val="4C4C4C">
                  <a:lumMod val="50000"/>
                </a:srgbClr>
              </a:solidFill>
              <a:effectLst/>
              <a:uLnTx/>
              <a:uFillTx/>
              <a:latin typeface="+mn-lt"/>
              <a:ea typeface="+mn-ea"/>
              <a:cs typeface="+mn-cs"/>
            </a:endParaRPr>
          </a:p>
          <a:p>
            <a:pPr marL="0" marR="0" lvl="2" indent="0" defTabSz="991575" rtl="0" eaLnBrk="1" fontAlgn="auto" latinLnBrk="0" hangingPunct="1">
              <a:lnSpc>
                <a:spcPct val="100000"/>
              </a:lnSpc>
              <a:spcBef>
                <a:spcPts val="0"/>
              </a:spcBef>
              <a:spcAft>
                <a:spcPts val="217"/>
              </a:spcAft>
              <a:buClr>
                <a:srgbClr val="F2F2F0"/>
              </a:buClr>
              <a:buSzTx/>
              <a:buFontTx/>
              <a:buNone/>
              <a:tabLst/>
              <a:defRPr/>
            </a:pPr>
            <a:r>
              <a:rPr kumimoji="0" lang="en-US" sz="800" b="0" i="0" u="none" strike="noStrike" kern="0" cap="none" spc="0" normalizeH="0" baseline="0" noProof="0" dirty="0">
                <a:ln>
                  <a:noFill/>
                </a:ln>
                <a:solidFill>
                  <a:srgbClr val="4C4C4C">
                    <a:lumMod val="50000"/>
                  </a:srgbClr>
                </a:solidFill>
                <a:effectLst/>
                <a:uLnTx/>
                <a:uFillTx/>
                <a:latin typeface="+mn-lt"/>
                <a:ea typeface="+mn-ea"/>
                <a:cs typeface="+mn-cs"/>
              </a:rPr>
              <a:t>Technology aligned teams of Experts responsible for development and maintenance of niche test services and related test suites </a:t>
            </a:r>
          </a:p>
          <a:p>
            <a:pPr marL="0" marR="0" lvl="2" indent="0" defTabSz="991575" rtl="0" eaLnBrk="1" fontAlgn="auto" latinLnBrk="0" hangingPunct="1">
              <a:lnSpc>
                <a:spcPct val="100000"/>
              </a:lnSpc>
              <a:spcBef>
                <a:spcPts val="0"/>
              </a:spcBef>
              <a:spcAft>
                <a:spcPts val="217"/>
              </a:spcAft>
              <a:buClr>
                <a:srgbClr val="F2F2F0"/>
              </a:buClr>
              <a:buSzTx/>
              <a:buFontTx/>
              <a:buNone/>
              <a:tabLst/>
              <a:defRPr/>
            </a:pPr>
            <a:endParaRPr kumimoji="0" lang="en-GB" sz="800" b="0" i="0" u="none" strike="noStrike" kern="0" cap="none" spc="0" normalizeH="0" baseline="0" noProof="0" dirty="0">
              <a:ln>
                <a:noFill/>
              </a:ln>
              <a:solidFill>
                <a:srgbClr val="4C4C4C">
                  <a:lumMod val="50000"/>
                </a:srgbClr>
              </a:solidFill>
              <a:effectLst/>
              <a:uLnTx/>
              <a:uFillTx/>
              <a:latin typeface="+mn-lt"/>
              <a:ea typeface="+mn-ea"/>
              <a:cs typeface="+mn-cs"/>
            </a:endParaRPr>
          </a:p>
        </p:txBody>
      </p:sp>
      <p:sp>
        <p:nvSpPr>
          <p:cNvPr id="101" name="Oval 100">
            <a:extLst>
              <a:ext uri="{FF2B5EF4-FFF2-40B4-BE49-F238E27FC236}">
                <a16:creationId xmlns:a16="http://schemas.microsoft.com/office/drawing/2014/main" id="{07A3FC26-05BC-4B5D-A68D-177F0B9399B7}"/>
              </a:ext>
            </a:extLst>
          </p:cNvPr>
          <p:cNvSpPr/>
          <p:nvPr/>
        </p:nvSpPr>
        <p:spPr bwMode="auto">
          <a:xfrm>
            <a:off x="8769731" y="4362593"/>
            <a:ext cx="230686" cy="213704"/>
          </a:xfrm>
          <a:prstGeom prst="ellipse">
            <a:avLst/>
          </a:prstGeom>
          <a:solidFill>
            <a:schemeClr val="accent3"/>
          </a:solidFill>
          <a:ln w="25400" cap="flat" cmpd="sng" algn="ctr">
            <a:noFill/>
            <a:prstDash val="solid"/>
            <a:headEnd type="none" w="med" len="med"/>
            <a:tailEnd type="none" w="med" len="med"/>
          </a:ln>
          <a:effectLst/>
        </p:spPr>
        <p:txBody>
          <a:bodyPr wrap="none" lIns="0" tIns="0" rIns="0" bIns="0" anchor="ctr"/>
          <a:lstStyle/>
          <a:p>
            <a:pPr marL="0" marR="0" lvl="0" indent="0" algn="ctr" defTabSz="743459"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bg1"/>
                </a:solidFill>
                <a:effectLst/>
                <a:uLnTx/>
                <a:uFillTx/>
                <a:ea typeface="+mn-ea"/>
                <a:cs typeface="Arial" charset="0"/>
              </a:rPr>
              <a:t>5</a:t>
            </a:r>
          </a:p>
        </p:txBody>
      </p:sp>
      <p:sp>
        <p:nvSpPr>
          <p:cNvPr id="102" name="Text Box 4">
            <a:extLst>
              <a:ext uri="{FF2B5EF4-FFF2-40B4-BE49-F238E27FC236}">
                <a16:creationId xmlns:a16="http://schemas.microsoft.com/office/drawing/2014/main" id="{368C5F5E-D433-42F6-A2C5-70F62F2B92A2}"/>
              </a:ext>
            </a:extLst>
          </p:cNvPr>
          <p:cNvSpPr txBox="1">
            <a:spLocks noChangeArrowheads="1"/>
          </p:cNvSpPr>
          <p:nvPr/>
        </p:nvSpPr>
        <p:spPr bwMode="auto">
          <a:xfrm>
            <a:off x="8985587" y="4886987"/>
            <a:ext cx="2595793" cy="513638"/>
          </a:xfrm>
          <a:prstGeom prst="rect">
            <a:avLst/>
          </a:prstGeom>
          <a:noFill/>
          <a:ln w="19050">
            <a:noFill/>
            <a:miter lim="800000"/>
            <a:headEnd/>
            <a:tailEnd/>
          </a:ln>
          <a:effectLst/>
        </p:spPr>
        <p:txBody>
          <a:bodyPr anchor="ctr"/>
          <a:lstStyle/>
          <a:p>
            <a:pPr marL="0" marR="0" lvl="2" indent="0" defTabSz="743459" rtl="0" eaLnBrk="1" fontAlgn="auto" latinLnBrk="0" hangingPunct="1">
              <a:lnSpc>
                <a:spcPct val="100000"/>
              </a:lnSpc>
              <a:spcBef>
                <a:spcPts val="0"/>
              </a:spcBef>
              <a:spcAft>
                <a:spcPts val="163"/>
              </a:spcAft>
              <a:buClr>
                <a:srgbClr val="F2F2F0"/>
              </a:buClr>
              <a:buSzTx/>
              <a:buFontTx/>
              <a:buNone/>
              <a:tabLst/>
              <a:defRPr/>
            </a:pPr>
            <a:r>
              <a:rPr kumimoji="0" lang="en-GB" sz="900" b="1" i="0" u="none" strike="noStrike" kern="0" cap="none" spc="0" normalizeH="0" baseline="0" noProof="0" dirty="0">
                <a:ln>
                  <a:noFill/>
                </a:ln>
                <a:solidFill>
                  <a:srgbClr val="4C4C4C">
                    <a:lumMod val="50000"/>
                  </a:srgbClr>
                </a:solidFill>
                <a:effectLst/>
                <a:uLnTx/>
                <a:uFillTx/>
                <a:ea typeface="+mn-ea"/>
                <a:cs typeface="+mn-cs"/>
              </a:rPr>
              <a:t>Dedicated Transformation Office</a:t>
            </a:r>
          </a:p>
          <a:p>
            <a:pPr marL="0" marR="0" lvl="2" indent="0" defTabSz="743459" rtl="0" eaLnBrk="1" fontAlgn="auto" latinLnBrk="0" hangingPunct="1">
              <a:lnSpc>
                <a:spcPct val="100000"/>
              </a:lnSpc>
              <a:spcBef>
                <a:spcPts val="0"/>
              </a:spcBef>
              <a:spcAft>
                <a:spcPts val="163"/>
              </a:spcAft>
              <a:buClr>
                <a:srgbClr val="F2F2F0"/>
              </a:buClr>
              <a:buSzTx/>
              <a:buFontTx/>
              <a:buNone/>
              <a:tabLst/>
              <a:defRPr/>
            </a:pPr>
            <a:r>
              <a:rPr kumimoji="0" lang="en-GB" sz="800" b="0" i="0" u="none" strike="noStrike" kern="0" cap="none" spc="0" normalizeH="0" baseline="0" noProof="0" dirty="0">
                <a:ln>
                  <a:noFill/>
                </a:ln>
                <a:solidFill>
                  <a:srgbClr val="4C4C4C">
                    <a:lumMod val="50000"/>
                  </a:srgbClr>
                </a:solidFill>
                <a:effectLst/>
                <a:uLnTx/>
                <a:uFillTx/>
                <a:ea typeface="+mn-ea"/>
                <a:cs typeface="+mn-cs"/>
              </a:rPr>
              <a:t>Driving people, process and Technology Transformation</a:t>
            </a:r>
          </a:p>
        </p:txBody>
      </p:sp>
      <p:sp>
        <p:nvSpPr>
          <p:cNvPr id="103" name="Text Box 4">
            <a:extLst>
              <a:ext uri="{FF2B5EF4-FFF2-40B4-BE49-F238E27FC236}">
                <a16:creationId xmlns:a16="http://schemas.microsoft.com/office/drawing/2014/main" id="{851CC21B-430C-4055-95B7-3C8310F48368}"/>
              </a:ext>
            </a:extLst>
          </p:cNvPr>
          <p:cNvSpPr txBox="1">
            <a:spLocks noChangeArrowheads="1"/>
          </p:cNvSpPr>
          <p:nvPr/>
        </p:nvSpPr>
        <p:spPr bwMode="auto">
          <a:xfrm>
            <a:off x="8969356" y="2646277"/>
            <a:ext cx="2595793" cy="419371"/>
          </a:xfrm>
          <a:prstGeom prst="rect">
            <a:avLst/>
          </a:prstGeom>
          <a:noFill/>
          <a:ln w="19050">
            <a:noFill/>
            <a:miter lim="800000"/>
            <a:headEnd/>
            <a:tailEnd/>
          </a:ln>
          <a:effectLst/>
        </p:spPr>
        <p:txBody>
          <a:bodyPr anchor="ctr"/>
          <a:lstStyle/>
          <a:p>
            <a:pPr marL="0" marR="0" lvl="2" indent="0" defTabSz="743459" rtl="0" eaLnBrk="1" fontAlgn="auto" latinLnBrk="0" hangingPunct="1">
              <a:lnSpc>
                <a:spcPct val="100000"/>
              </a:lnSpc>
              <a:spcBef>
                <a:spcPts val="0"/>
              </a:spcBef>
              <a:spcAft>
                <a:spcPts val="163"/>
              </a:spcAft>
              <a:buClr>
                <a:srgbClr val="F2F2F0"/>
              </a:buClr>
              <a:buSzTx/>
              <a:buFontTx/>
              <a:buNone/>
              <a:tabLst/>
              <a:defRPr/>
            </a:pPr>
            <a:r>
              <a:rPr kumimoji="0" lang="en-GB" sz="900" b="1" i="0" u="none" strike="noStrike" kern="0" cap="none" spc="0" normalizeH="0" baseline="0" noProof="0" dirty="0">
                <a:ln>
                  <a:noFill/>
                </a:ln>
                <a:solidFill>
                  <a:srgbClr val="4C4C4C">
                    <a:lumMod val="50000"/>
                  </a:srgbClr>
                </a:solidFill>
                <a:effectLst/>
                <a:uLnTx/>
                <a:uFillTx/>
                <a:ea typeface="+mn-ea"/>
                <a:cs typeface="+mn-cs"/>
              </a:rPr>
              <a:t>Test Delivery Office </a:t>
            </a:r>
          </a:p>
          <a:p>
            <a:pPr marL="0" marR="0" lvl="2" indent="0" defTabSz="743459" rtl="0" eaLnBrk="1" fontAlgn="auto" latinLnBrk="0" hangingPunct="1">
              <a:lnSpc>
                <a:spcPct val="100000"/>
              </a:lnSpc>
              <a:spcBef>
                <a:spcPts val="0"/>
              </a:spcBef>
              <a:spcAft>
                <a:spcPts val="163"/>
              </a:spcAft>
              <a:buClr>
                <a:srgbClr val="F2F2F0"/>
              </a:buClr>
              <a:buSzTx/>
              <a:buFontTx/>
              <a:buNone/>
              <a:tabLst/>
              <a:defRPr/>
            </a:pPr>
            <a:r>
              <a:rPr kumimoji="0" lang="en-US" sz="800" b="0" i="0" u="none" strike="noStrike" kern="1200" cap="none" spc="0" normalizeH="0" baseline="0" noProof="0" dirty="0">
                <a:ln>
                  <a:noFill/>
                </a:ln>
                <a:solidFill>
                  <a:srgbClr val="000000"/>
                </a:solidFill>
                <a:effectLst/>
                <a:uLnTx/>
                <a:uFillTx/>
                <a:ea typeface="+mn-ea"/>
                <a:cs typeface="+mn-cs"/>
              </a:rPr>
              <a:t>Virtual Core / Flex Model for Project Delivery</a:t>
            </a:r>
          </a:p>
        </p:txBody>
      </p:sp>
      <p:sp>
        <p:nvSpPr>
          <p:cNvPr id="104" name="Oval 103">
            <a:extLst>
              <a:ext uri="{FF2B5EF4-FFF2-40B4-BE49-F238E27FC236}">
                <a16:creationId xmlns:a16="http://schemas.microsoft.com/office/drawing/2014/main" id="{C65224DF-23C0-42B8-A7F3-CCCEC2C73728}"/>
              </a:ext>
            </a:extLst>
          </p:cNvPr>
          <p:cNvSpPr/>
          <p:nvPr/>
        </p:nvSpPr>
        <p:spPr bwMode="auto">
          <a:xfrm>
            <a:off x="8769728" y="2710361"/>
            <a:ext cx="230686" cy="213704"/>
          </a:xfrm>
          <a:prstGeom prst="ellipse">
            <a:avLst/>
          </a:prstGeom>
          <a:solidFill>
            <a:schemeClr val="accent3"/>
          </a:solidFill>
          <a:ln w="25400" cap="flat" cmpd="sng" algn="ctr">
            <a:noFill/>
            <a:prstDash val="solid"/>
            <a:headEnd type="none" w="med" len="med"/>
            <a:tailEnd type="none" w="med" len="med"/>
          </a:ln>
          <a:effectLst/>
        </p:spPr>
        <p:txBody>
          <a:bodyPr wrap="none" lIns="0" tIns="0" rIns="0" bIns="0" anchor="ctr"/>
          <a:lstStyle/>
          <a:p>
            <a:pPr marL="0" marR="0" lvl="0" indent="0" algn="ctr" defTabSz="743459"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bg1"/>
                </a:solidFill>
                <a:effectLst/>
                <a:uLnTx/>
                <a:uFillTx/>
                <a:ea typeface="+mn-ea"/>
                <a:cs typeface="Arial" charset="0"/>
              </a:rPr>
              <a:t>2</a:t>
            </a:r>
          </a:p>
        </p:txBody>
      </p:sp>
      <p:sp>
        <p:nvSpPr>
          <p:cNvPr id="105" name="Oval 104">
            <a:extLst>
              <a:ext uri="{FF2B5EF4-FFF2-40B4-BE49-F238E27FC236}">
                <a16:creationId xmlns:a16="http://schemas.microsoft.com/office/drawing/2014/main" id="{E6E8F278-9B84-4F2F-9D48-8DA3C0358EE1}"/>
              </a:ext>
            </a:extLst>
          </p:cNvPr>
          <p:cNvSpPr/>
          <p:nvPr/>
        </p:nvSpPr>
        <p:spPr bwMode="auto">
          <a:xfrm>
            <a:off x="8769728" y="5504691"/>
            <a:ext cx="230686" cy="213704"/>
          </a:xfrm>
          <a:prstGeom prst="ellipse">
            <a:avLst/>
          </a:prstGeom>
          <a:solidFill>
            <a:schemeClr val="accent3"/>
          </a:solidFill>
          <a:ln w="25400" cap="flat" cmpd="sng" algn="ctr">
            <a:noFill/>
            <a:prstDash val="solid"/>
            <a:headEnd type="none" w="med" len="med"/>
            <a:tailEnd type="none" w="med" len="med"/>
          </a:ln>
          <a:effectLst/>
        </p:spPr>
        <p:txBody>
          <a:bodyPr wrap="none" lIns="0" tIns="0" rIns="0" bIns="0" anchor="ctr"/>
          <a:lstStyle/>
          <a:p>
            <a:pPr marL="0" marR="0" lvl="0" indent="0" algn="ctr" defTabSz="743459"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bg1"/>
                </a:solidFill>
                <a:effectLst/>
                <a:uLnTx/>
                <a:uFillTx/>
                <a:ea typeface="+mn-ea"/>
                <a:cs typeface="Arial" charset="0"/>
              </a:rPr>
              <a:t>7</a:t>
            </a:r>
          </a:p>
        </p:txBody>
      </p:sp>
      <p:sp>
        <p:nvSpPr>
          <p:cNvPr id="106" name="Text Box 4">
            <a:extLst>
              <a:ext uri="{FF2B5EF4-FFF2-40B4-BE49-F238E27FC236}">
                <a16:creationId xmlns:a16="http://schemas.microsoft.com/office/drawing/2014/main" id="{6F871394-2C22-4114-8024-FD716DFC8DD4}"/>
              </a:ext>
            </a:extLst>
          </p:cNvPr>
          <p:cNvSpPr txBox="1">
            <a:spLocks noChangeArrowheads="1"/>
          </p:cNvSpPr>
          <p:nvPr/>
        </p:nvSpPr>
        <p:spPr bwMode="auto">
          <a:xfrm>
            <a:off x="8967413" y="5494416"/>
            <a:ext cx="2595793" cy="246303"/>
          </a:xfrm>
          <a:prstGeom prst="rect">
            <a:avLst/>
          </a:prstGeom>
          <a:noFill/>
          <a:ln w="19050">
            <a:noFill/>
            <a:miter lim="800000"/>
            <a:headEnd/>
            <a:tailEnd/>
          </a:ln>
          <a:effectLst/>
        </p:spPr>
        <p:txBody>
          <a:bodyPr anchor="ctr"/>
          <a:lstStyle/>
          <a:p>
            <a:pPr marL="0" marR="0" lvl="2" indent="0" defTabSz="743459" rtl="0" eaLnBrk="1" fontAlgn="auto" latinLnBrk="0" hangingPunct="1">
              <a:lnSpc>
                <a:spcPct val="100000"/>
              </a:lnSpc>
              <a:spcBef>
                <a:spcPts val="0"/>
              </a:spcBef>
              <a:spcAft>
                <a:spcPts val="163"/>
              </a:spcAft>
              <a:buClr>
                <a:srgbClr val="F2F2F0"/>
              </a:buClr>
              <a:buSzTx/>
              <a:buFontTx/>
              <a:buNone/>
              <a:tabLst/>
              <a:defRPr/>
            </a:pPr>
            <a:r>
              <a:rPr kumimoji="0" lang="en-GB" sz="800" b="1" i="0" u="none" strike="noStrike" kern="0" cap="none" spc="0" normalizeH="0" baseline="0" noProof="0" dirty="0">
                <a:ln>
                  <a:noFill/>
                </a:ln>
                <a:solidFill>
                  <a:srgbClr val="263147"/>
                </a:solidFill>
                <a:effectLst/>
                <a:uLnTx/>
                <a:uFillTx/>
                <a:ea typeface="+mn-ea"/>
                <a:cs typeface="+mn-cs"/>
              </a:rPr>
              <a:t>Capgemini IPs, Tools, and Accelerators for efficient solution delivery </a:t>
            </a:r>
          </a:p>
        </p:txBody>
      </p:sp>
      <p:sp>
        <p:nvSpPr>
          <p:cNvPr id="107" name="Oval 106">
            <a:extLst>
              <a:ext uri="{FF2B5EF4-FFF2-40B4-BE49-F238E27FC236}">
                <a16:creationId xmlns:a16="http://schemas.microsoft.com/office/drawing/2014/main" id="{43B5535B-34A9-4633-82ED-8473ABDFB0DA}"/>
              </a:ext>
            </a:extLst>
          </p:cNvPr>
          <p:cNvSpPr/>
          <p:nvPr/>
        </p:nvSpPr>
        <p:spPr bwMode="auto">
          <a:xfrm>
            <a:off x="8769728" y="4897100"/>
            <a:ext cx="230686" cy="213704"/>
          </a:xfrm>
          <a:prstGeom prst="ellipse">
            <a:avLst/>
          </a:prstGeom>
          <a:solidFill>
            <a:schemeClr val="accent3"/>
          </a:solidFill>
          <a:ln w="25400" cap="flat" cmpd="sng" algn="ctr">
            <a:noFill/>
            <a:prstDash val="solid"/>
            <a:headEnd type="none" w="med" len="med"/>
            <a:tailEnd type="none" w="med" len="med"/>
          </a:ln>
          <a:effectLst/>
        </p:spPr>
        <p:txBody>
          <a:bodyPr wrap="none" lIns="0" tIns="0" rIns="0" bIns="0" anchor="ctr"/>
          <a:lstStyle/>
          <a:p>
            <a:pPr marL="0" marR="0" lvl="0" indent="0" algn="ctr" defTabSz="743459"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bg1"/>
                </a:solidFill>
                <a:effectLst/>
                <a:uLnTx/>
                <a:uFillTx/>
                <a:ea typeface="+mn-ea"/>
                <a:cs typeface="Arial" charset="0"/>
              </a:rPr>
              <a:t>6</a:t>
            </a:r>
          </a:p>
        </p:txBody>
      </p:sp>
      <p:sp>
        <p:nvSpPr>
          <p:cNvPr id="108" name="Text Box 4">
            <a:extLst>
              <a:ext uri="{FF2B5EF4-FFF2-40B4-BE49-F238E27FC236}">
                <a16:creationId xmlns:a16="http://schemas.microsoft.com/office/drawing/2014/main" id="{7C36BBB1-5F5A-415F-9392-F12667C0B304}"/>
              </a:ext>
            </a:extLst>
          </p:cNvPr>
          <p:cNvSpPr txBox="1">
            <a:spLocks noChangeArrowheads="1"/>
          </p:cNvSpPr>
          <p:nvPr/>
        </p:nvSpPr>
        <p:spPr bwMode="auto">
          <a:xfrm>
            <a:off x="9002187" y="5985381"/>
            <a:ext cx="2595793" cy="172307"/>
          </a:xfrm>
          <a:prstGeom prst="rect">
            <a:avLst/>
          </a:prstGeom>
          <a:noFill/>
          <a:ln w="19050">
            <a:noFill/>
            <a:miter lim="800000"/>
            <a:headEnd/>
            <a:tailEnd/>
          </a:ln>
          <a:effectLst/>
        </p:spPr>
        <p:txBody>
          <a:bodyPr anchor="ctr"/>
          <a:lstStyle/>
          <a:p>
            <a:pPr marL="0" marR="0" lvl="2" indent="0" defTabSz="743459" rtl="0" eaLnBrk="1" fontAlgn="auto" latinLnBrk="0" hangingPunct="1">
              <a:lnSpc>
                <a:spcPct val="100000"/>
              </a:lnSpc>
              <a:spcBef>
                <a:spcPts val="0"/>
              </a:spcBef>
              <a:spcAft>
                <a:spcPts val="163"/>
              </a:spcAft>
              <a:buClr>
                <a:srgbClr val="F2F2F0"/>
              </a:buClr>
              <a:buSzTx/>
              <a:buFontTx/>
              <a:buNone/>
              <a:tabLst/>
              <a:defRPr/>
            </a:pPr>
            <a:r>
              <a:rPr kumimoji="0" lang="en-GB" sz="800" b="1" i="0" u="none" strike="noStrike" kern="0" cap="none" spc="0" normalizeH="0" baseline="0" noProof="0" dirty="0">
                <a:ln>
                  <a:noFill/>
                </a:ln>
                <a:solidFill>
                  <a:srgbClr val="263147"/>
                </a:solidFill>
                <a:effectLst/>
                <a:uLnTx/>
                <a:uFillTx/>
                <a:ea typeface="+mn-ea"/>
                <a:cs typeface="+mn-cs"/>
              </a:rPr>
              <a:t>Capgemini Domain specific Reusable Assets</a:t>
            </a:r>
          </a:p>
        </p:txBody>
      </p:sp>
      <p:sp>
        <p:nvSpPr>
          <p:cNvPr id="109" name="Oval 108">
            <a:extLst>
              <a:ext uri="{FF2B5EF4-FFF2-40B4-BE49-F238E27FC236}">
                <a16:creationId xmlns:a16="http://schemas.microsoft.com/office/drawing/2014/main" id="{E32CD2FB-A0C6-4927-8F81-87ACE47214AB}"/>
              </a:ext>
            </a:extLst>
          </p:cNvPr>
          <p:cNvSpPr/>
          <p:nvPr/>
        </p:nvSpPr>
        <p:spPr bwMode="auto">
          <a:xfrm>
            <a:off x="8774486" y="2077122"/>
            <a:ext cx="230686" cy="213704"/>
          </a:xfrm>
          <a:prstGeom prst="ellipse">
            <a:avLst/>
          </a:prstGeom>
          <a:solidFill>
            <a:schemeClr val="accent3"/>
          </a:solidFill>
          <a:ln w="25400" cap="flat" cmpd="sng" algn="ctr">
            <a:noFill/>
            <a:prstDash val="solid"/>
            <a:headEnd type="none" w="med" len="med"/>
            <a:tailEnd type="none" w="med" len="med"/>
          </a:ln>
          <a:effectLst/>
        </p:spPr>
        <p:txBody>
          <a:bodyPr wrap="none" lIns="0" tIns="0" rIns="0" bIns="0" anchor="ctr"/>
          <a:lstStyle/>
          <a:p>
            <a:pPr marL="0" marR="0" lvl="0" indent="0" algn="ctr" defTabSz="743459"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bg1"/>
                </a:solidFill>
                <a:effectLst/>
                <a:uLnTx/>
                <a:uFillTx/>
                <a:ea typeface="+mn-ea"/>
                <a:cs typeface="Arial" charset="0"/>
              </a:rPr>
              <a:t>1</a:t>
            </a:r>
          </a:p>
        </p:txBody>
      </p:sp>
      <p:sp>
        <p:nvSpPr>
          <p:cNvPr id="110" name="Text Box 4">
            <a:extLst>
              <a:ext uri="{FF2B5EF4-FFF2-40B4-BE49-F238E27FC236}">
                <a16:creationId xmlns:a16="http://schemas.microsoft.com/office/drawing/2014/main" id="{99E22C1F-28F2-4076-BA69-DB7AC8A5712E}"/>
              </a:ext>
            </a:extLst>
          </p:cNvPr>
          <p:cNvSpPr txBox="1">
            <a:spLocks noChangeArrowheads="1"/>
          </p:cNvSpPr>
          <p:nvPr/>
        </p:nvSpPr>
        <p:spPr bwMode="auto">
          <a:xfrm>
            <a:off x="8980229" y="2010868"/>
            <a:ext cx="2595793" cy="597949"/>
          </a:xfrm>
          <a:prstGeom prst="rect">
            <a:avLst/>
          </a:prstGeom>
          <a:noFill/>
          <a:ln w="19050">
            <a:noFill/>
            <a:miter lim="800000"/>
            <a:headEnd/>
            <a:tailEnd/>
          </a:ln>
          <a:effectLst/>
        </p:spPr>
        <p:txBody>
          <a:bodyPr anchor="ctr"/>
          <a:lstStyle/>
          <a:p>
            <a:pPr marL="0" marR="0" lvl="2" indent="0" defTabSz="742704" rtl="0" eaLnBrk="1" fontAlgn="auto" latinLnBrk="0" hangingPunct="1">
              <a:lnSpc>
                <a:spcPct val="100000"/>
              </a:lnSpc>
              <a:spcBef>
                <a:spcPts val="0"/>
              </a:spcBef>
              <a:spcAft>
                <a:spcPts val="163"/>
              </a:spcAft>
              <a:buClr>
                <a:srgbClr val="0098C7"/>
              </a:buClr>
              <a:buSzTx/>
              <a:buFontTx/>
              <a:buNone/>
              <a:tabLst/>
              <a:defRPr/>
            </a:pPr>
            <a:r>
              <a:rPr kumimoji="0" lang="en-US" sz="900" b="1" i="0" u="none" strike="noStrike" kern="0" cap="none" spc="0" normalizeH="0" baseline="0" noProof="0" dirty="0">
                <a:ln>
                  <a:noFill/>
                </a:ln>
                <a:effectLst/>
                <a:uLnTx/>
                <a:uFillTx/>
                <a:ea typeface="+mn-ea"/>
                <a:cs typeface="+mn-cs"/>
              </a:rPr>
              <a:t>Test Management Office</a:t>
            </a:r>
          </a:p>
          <a:p>
            <a:pPr marL="0" marR="0" lvl="2" indent="0" defTabSz="742704" rtl="0" eaLnBrk="1" fontAlgn="auto" latinLnBrk="0" hangingPunct="1">
              <a:lnSpc>
                <a:spcPct val="100000"/>
              </a:lnSpc>
              <a:spcBef>
                <a:spcPts val="0"/>
              </a:spcBef>
              <a:spcAft>
                <a:spcPts val="163"/>
              </a:spcAft>
              <a:buClr>
                <a:srgbClr val="0098C7"/>
              </a:buClr>
              <a:buSzTx/>
              <a:buFontTx/>
              <a:buNone/>
              <a:tabLst/>
              <a:defRPr/>
            </a:pPr>
            <a:r>
              <a:rPr kumimoji="0" lang="en-US" sz="800" b="0" i="0" u="none" strike="noStrike" kern="0" cap="none" spc="0" normalizeH="0" baseline="0" noProof="0" dirty="0">
                <a:ln>
                  <a:noFill/>
                </a:ln>
                <a:effectLst/>
                <a:uLnTx/>
                <a:uFillTx/>
                <a:ea typeface="+mn-ea"/>
                <a:cs typeface="+mn-cs"/>
              </a:rPr>
              <a:t>Manage the key aspects of day-to-day delivery by setting up a standard set of processes</a:t>
            </a:r>
            <a:endParaRPr kumimoji="0" lang="en-GB" sz="800" b="1" i="1" u="none" strike="noStrike" kern="0" cap="none" spc="0" normalizeH="0" baseline="0" noProof="0" dirty="0">
              <a:ln>
                <a:noFill/>
              </a:ln>
              <a:effectLst/>
              <a:uLnTx/>
              <a:uFillTx/>
              <a:ea typeface="+mn-ea"/>
              <a:cs typeface="+mn-cs"/>
            </a:endParaRPr>
          </a:p>
        </p:txBody>
      </p:sp>
      <p:sp>
        <p:nvSpPr>
          <p:cNvPr id="111" name="Text Box 4">
            <a:extLst>
              <a:ext uri="{FF2B5EF4-FFF2-40B4-BE49-F238E27FC236}">
                <a16:creationId xmlns:a16="http://schemas.microsoft.com/office/drawing/2014/main" id="{A132CA5A-9303-45C6-8B0A-9185D0B90ED4}"/>
              </a:ext>
            </a:extLst>
          </p:cNvPr>
          <p:cNvSpPr txBox="1">
            <a:spLocks noChangeArrowheads="1"/>
          </p:cNvSpPr>
          <p:nvPr/>
        </p:nvSpPr>
        <p:spPr bwMode="auto">
          <a:xfrm>
            <a:off x="8970959" y="4410202"/>
            <a:ext cx="2595793" cy="419371"/>
          </a:xfrm>
          <a:prstGeom prst="rect">
            <a:avLst/>
          </a:prstGeom>
          <a:noFill/>
          <a:ln w="19050">
            <a:noFill/>
            <a:miter lim="800000"/>
            <a:headEnd/>
            <a:tailEnd/>
          </a:ln>
          <a:effectLst/>
        </p:spPr>
        <p:txBody>
          <a:bodyPr anchor="ctr"/>
          <a:lstStyle/>
          <a:p>
            <a:pPr marL="0" marR="0" lvl="2" indent="0" defTabSz="743459" rtl="0" eaLnBrk="1" fontAlgn="auto" latinLnBrk="0" hangingPunct="1">
              <a:lnSpc>
                <a:spcPct val="100000"/>
              </a:lnSpc>
              <a:spcBef>
                <a:spcPts val="0"/>
              </a:spcBef>
              <a:spcAft>
                <a:spcPts val="163"/>
              </a:spcAft>
              <a:buClr>
                <a:srgbClr val="F2F2F0"/>
              </a:buClr>
              <a:buSzTx/>
              <a:buFontTx/>
              <a:buNone/>
              <a:tabLst/>
              <a:defRPr/>
            </a:pPr>
            <a:r>
              <a:rPr kumimoji="0" lang="en-GB" sz="900" b="1" i="0" u="none" strike="noStrike" kern="0" cap="none" spc="0" normalizeH="0" baseline="0" noProof="0" dirty="0">
                <a:ln>
                  <a:noFill/>
                </a:ln>
                <a:solidFill>
                  <a:srgbClr val="4C4C4C">
                    <a:lumMod val="50000"/>
                  </a:srgbClr>
                </a:solidFill>
                <a:effectLst/>
                <a:uLnTx/>
                <a:uFillTx/>
                <a:ea typeface="+mn-ea"/>
                <a:cs typeface="+mn-cs"/>
              </a:rPr>
              <a:t>Niche Test Services </a:t>
            </a:r>
          </a:p>
          <a:p>
            <a:pPr marL="0" marR="0" lvl="2" indent="0" defTabSz="743459" rtl="0" eaLnBrk="1" fontAlgn="auto" latinLnBrk="0" hangingPunct="1">
              <a:lnSpc>
                <a:spcPct val="100000"/>
              </a:lnSpc>
              <a:spcBef>
                <a:spcPts val="0"/>
              </a:spcBef>
              <a:spcAft>
                <a:spcPts val="163"/>
              </a:spcAft>
              <a:buClr>
                <a:srgbClr val="F2F2F0"/>
              </a:buClr>
              <a:buSzTx/>
              <a:buFontTx/>
              <a:buNone/>
              <a:tabLst/>
              <a:defRPr/>
            </a:pPr>
            <a:r>
              <a:rPr kumimoji="0" lang="en-US" sz="800" b="0" i="0" u="none" strike="noStrike" kern="1200" cap="none" spc="0" normalizeH="0" baseline="0" noProof="0" dirty="0">
                <a:ln>
                  <a:noFill/>
                </a:ln>
                <a:solidFill>
                  <a:srgbClr val="000000"/>
                </a:solidFill>
                <a:effectLst/>
                <a:uLnTx/>
                <a:uFillTx/>
                <a:ea typeface="+mn-ea"/>
                <a:cs typeface="+mn-cs"/>
              </a:rPr>
              <a:t>Additional Services available based on customer priority and agreement</a:t>
            </a:r>
          </a:p>
        </p:txBody>
      </p:sp>
      <p:sp>
        <p:nvSpPr>
          <p:cNvPr id="112" name="Oval 111">
            <a:extLst>
              <a:ext uri="{FF2B5EF4-FFF2-40B4-BE49-F238E27FC236}">
                <a16:creationId xmlns:a16="http://schemas.microsoft.com/office/drawing/2014/main" id="{646BC623-488E-4E64-A40D-5B99D762CFE9}"/>
              </a:ext>
            </a:extLst>
          </p:cNvPr>
          <p:cNvSpPr/>
          <p:nvPr/>
        </p:nvSpPr>
        <p:spPr bwMode="auto">
          <a:xfrm>
            <a:off x="8771331" y="3163541"/>
            <a:ext cx="230686" cy="213704"/>
          </a:xfrm>
          <a:prstGeom prst="ellipse">
            <a:avLst/>
          </a:prstGeom>
          <a:solidFill>
            <a:schemeClr val="accent3"/>
          </a:solidFill>
          <a:ln w="25400" cap="flat" cmpd="sng" algn="ctr">
            <a:noFill/>
            <a:prstDash val="solid"/>
            <a:headEnd type="none" w="med" len="med"/>
            <a:tailEnd type="none" w="med" len="med"/>
          </a:ln>
          <a:effectLst/>
        </p:spPr>
        <p:txBody>
          <a:bodyPr wrap="none" lIns="0" tIns="0" rIns="0" bIns="0" anchor="ctr"/>
          <a:lstStyle/>
          <a:p>
            <a:pPr marL="0" marR="0" lvl="0" indent="0" algn="ctr" defTabSz="743459" rtl="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dirty="0">
                <a:ln>
                  <a:noFill/>
                </a:ln>
                <a:solidFill>
                  <a:schemeClr val="bg1"/>
                </a:solidFill>
                <a:effectLst/>
                <a:uLnTx/>
                <a:uFillTx/>
                <a:ea typeface="+mn-ea"/>
                <a:cs typeface="Arial" charset="0"/>
              </a:rPr>
              <a:t>3</a:t>
            </a:r>
          </a:p>
        </p:txBody>
      </p:sp>
      <p:sp>
        <p:nvSpPr>
          <p:cNvPr id="113" name="Oval 112">
            <a:extLst>
              <a:ext uri="{FF2B5EF4-FFF2-40B4-BE49-F238E27FC236}">
                <a16:creationId xmlns:a16="http://schemas.microsoft.com/office/drawing/2014/main" id="{DC09608A-4533-4803-B0A2-43F11AB2AA3D}"/>
              </a:ext>
            </a:extLst>
          </p:cNvPr>
          <p:cNvSpPr/>
          <p:nvPr/>
        </p:nvSpPr>
        <p:spPr bwMode="auto">
          <a:xfrm>
            <a:off x="8769728" y="5963282"/>
            <a:ext cx="230686" cy="213704"/>
          </a:xfrm>
          <a:prstGeom prst="ellipse">
            <a:avLst/>
          </a:prstGeom>
          <a:solidFill>
            <a:schemeClr val="accent3"/>
          </a:solidFill>
          <a:ln w="25400" cap="flat" cmpd="sng" algn="ctr">
            <a:noFill/>
            <a:prstDash val="solid"/>
            <a:headEnd type="none" w="med" len="med"/>
            <a:tailEnd type="none" w="med" len="med"/>
          </a:ln>
          <a:effectLst/>
        </p:spPr>
        <p:txBody>
          <a:bodyPr wrap="none" lIns="0" tIns="0" rIns="0" bIns="0" anchor="ctr"/>
          <a:lstStyle/>
          <a:p>
            <a:pPr marL="0" marR="0" lvl="0" indent="0" algn="ctr" defTabSz="743459" rtl="0" eaLnBrk="1" fontAlgn="auto" latinLnBrk="0" hangingPunct="1">
              <a:lnSpc>
                <a:spcPct val="100000"/>
              </a:lnSpc>
              <a:spcBef>
                <a:spcPts val="0"/>
              </a:spcBef>
              <a:spcAft>
                <a:spcPts val="0"/>
              </a:spcAft>
              <a:buClrTx/>
              <a:buSzTx/>
              <a:buFontTx/>
              <a:buNone/>
              <a:tabLst/>
              <a:defRPr/>
            </a:pPr>
            <a:r>
              <a:rPr lang="en-GB" sz="1000" b="1" kern="0" dirty="0">
                <a:solidFill>
                  <a:schemeClr val="bg1"/>
                </a:solidFill>
                <a:cs typeface="Arial" charset="0"/>
              </a:rPr>
              <a:t>8</a:t>
            </a:r>
            <a:endParaRPr kumimoji="0" lang="en-GB" sz="1000" b="1" i="0" u="none" strike="noStrike" kern="0" cap="none" spc="0" normalizeH="0" baseline="0" noProof="0" dirty="0">
              <a:ln>
                <a:noFill/>
              </a:ln>
              <a:solidFill>
                <a:schemeClr val="bg1"/>
              </a:solidFill>
              <a:effectLst/>
              <a:uLnTx/>
              <a:uFillTx/>
              <a:cs typeface="Arial" charset="0"/>
            </a:endParaRPr>
          </a:p>
        </p:txBody>
      </p:sp>
      <p:sp>
        <p:nvSpPr>
          <p:cNvPr id="114" name="Text Box 4">
            <a:extLst>
              <a:ext uri="{FF2B5EF4-FFF2-40B4-BE49-F238E27FC236}">
                <a16:creationId xmlns:a16="http://schemas.microsoft.com/office/drawing/2014/main" id="{8FC24D45-9DED-45B1-A816-1A55E2A2FC59}"/>
              </a:ext>
            </a:extLst>
          </p:cNvPr>
          <p:cNvSpPr txBox="1">
            <a:spLocks noChangeArrowheads="1"/>
          </p:cNvSpPr>
          <p:nvPr/>
        </p:nvSpPr>
        <p:spPr bwMode="auto">
          <a:xfrm>
            <a:off x="8995094" y="3782198"/>
            <a:ext cx="2595793" cy="597949"/>
          </a:xfrm>
          <a:prstGeom prst="rect">
            <a:avLst/>
          </a:prstGeom>
          <a:noFill/>
          <a:ln w="19050">
            <a:noFill/>
            <a:miter lim="800000"/>
            <a:headEnd/>
            <a:tailEnd/>
          </a:ln>
          <a:effectLst/>
        </p:spPr>
        <p:txBody>
          <a:bodyPr anchor="ctr"/>
          <a:lstStyle>
            <a:defPPr>
              <a:defRPr lang="pt-PT"/>
            </a:defPPr>
            <a:lvl3pPr marL="0" marR="0" lvl="2" indent="0" defTabSz="743700" fontAlgn="auto">
              <a:lnSpc>
                <a:spcPct val="100000"/>
              </a:lnSpc>
              <a:spcBef>
                <a:spcPts val="0"/>
              </a:spcBef>
              <a:spcAft>
                <a:spcPts val="163"/>
              </a:spcAft>
              <a:buClr>
                <a:srgbClr val="F2F2F0"/>
              </a:buClr>
              <a:buSzTx/>
              <a:buFontTx/>
              <a:buNone/>
              <a:tabLst/>
              <a:defRPr kumimoji="0" sz="850" b="0" i="0" u="none" strike="noStrike" kern="0" cap="none" spc="0" normalizeH="0" baseline="0">
                <a:ln>
                  <a:noFill/>
                </a:ln>
                <a:solidFill>
                  <a:srgbClr val="4C4C4C">
                    <a:lumMod val="50000"/>
                  </a:srgbClr>
                </a:solidFill>
                <a:effectLst/>
                <a:uLnTx/>
                <a:uFillTx/>
                <a:latin typeface="Arial"/>
              </a:defRPr>
            </a:lvl3pPr>
          </a:lstStyle>
          <a:p>
            <a:pPr marL="0" marR="0" lvl="2" indent="0" defTabSz="991575" rtl="0" eaLnBrk="1" fontAlgn="auto" latinLnBrk="0" hangingPunct="1">
              <a:lnSpc>
                <a:spcPct val="100000"/>
              </a:lnSpc>
              <a:spcBef>
                <a:spcPts val="0"/>
              </a:spcBef>
              <a:spcAft>
                <a:spcPts val="217"/>
              </a:spcAft>
              <a:buClr>
                <a:srgbClr val="F2F2F0"/>
              </a:buClr>
              <a:buSzTx/>
              <a:buFontTx/>
              <a:buNone/>
              <a:tabLst/>
              <a:defRPr/>
            </a:pPr>
            <a:r>
              <a:rPr kumimoji="0" lang="en-GB" sz="900" b="1" i="0" u="none" strike="noStrike" kern="0" cap="none" spc="0" normalizeH="0" baseline="0" noProof="0" dirty="0">
                <a:ln>
                  <a:noFill/>
                </a:ln>
                <a:solidFill>
                  <a:srgbClr val="4C4C4C">
                    <a:lumMod val="50000"/>
                  </a:srgbClr>
                </a:solidFill>
                <a:effectLst/>
                <a:uLnTx/>
                <a:uFillTx/>
                <a:latin typeface="+mn-lt"/>
              </a:rPr>
              <a:t>On Demand Services</a:t>
            </a:r>
            <a:endParaRPr kumimoji="0" lang="en-GB" sz="900" b="0" i="0" u="none" strike="noStrike" kern="0" cap="none" spc="0" normalizeH="0" baseline="0" noProof="0" dirty="0">
              <a:ln>
                <a:noFill/>
              </a:ln>
              <a:solidFill>
                <a:srgbClr val="4C4C4C">
                  <a:lumMod val="50000"/>
                </a:srgbClr>
              </a:solidFill>
              <a:effectLst/>
              <a:uLnTx/>
              <a:uFillTx/>
              <a:latin typeface="+mn-lt"/>
            </a:endParaRPr>
          </a:p>
          <a:p>
            <a:pPr marL="0" marR="0" lvl="2" indent="0" defTabSz="991575" rtl="0" eaLnBrk="1" fontAlgn="auto" latinLnBrk="0" hangingPunct="1">
              <a:lnSpc>
                <a:spcPct val="100000"/>
              </a:lnSpc>
              <a:spcBef>
                <a:spcPts val="0"/>
              </a:spcBef>
              <a:spcAft>
                <a:spcPts val="217"/>
              </a:spcAft>
              <a:buClr>
                <a:srgbClr val="F2F2F0"/>
              </a:buClr>
              <a:buSzTx/>
              <a:buFontTx/>
              <a:buNone/>
              <a:tabLst/>
              <a:defRPr/>
            </a:pPr>
            <a:r>
              <a:rPr lang="en-US" sz="800" dirty="0">
                <a:latin typeface="+mn-lt"/>
              </a:rPr>
              <a:t>Technology Services available for immediate implementation as per demand and to drive transformation</a:t>
            </a:r>
            <a:endParaRPr kumimoji="0" lang="en-GB" sz="800" b="0" i="0" u="none" strike="noStrike" kern="0" cap="none" spc="0" normalizeH="0" baseline="0" noProof="0" dirty="0">
              <a:ln>
                <a:noFill/>
              </a:ln>
              <a:solidFill>
                <a:srgbClr val="4C4C4C">
                  <a:lumMod val="50000"/>
                </a:srgbClr>
              </a:solidFill>
              <a:effectLst/>
              <a:uLnTx/>
              <a:uFillTx/>
              <a:latin typeface="+mn-lt"/>
            </a:endParaRPr>
          </a:p>
        </p:txBody>
      </p:sp>
      <p:sp>
        <p:nvSpPr>
          <p:cNvPr id="52" name="Rectangle 51">
            <a:extLst>
              <a:ext uri="{FF2B5EF4-FFF2-40B4-BE49-F238E27FC236}">
                <a16:creationId xmlns:a16="http://schemas.microsoft.com/office/drawing/2014/main" id="{D5EB555E-C415-454A-A840-6510F6617E2E}"/>
              </a:ext>
            </a:extLst>
          </p:cNvPr>
          <p:cNvSpPr/>
          <p:nvPr/>
        </p:nvSpPr>
        <p:spPr>
          <a:xfrm>
            <a:off x="1806886" y="1810770"/>
            <a:ext cx="6506340" cy="3834395"/>
          </a:xfrm>
          <a:prstGeom prst="rect">
            <a:avLst/>
          </a:prstGeom>
          <a:solidFill>
            <a:schemeClr val="bg1">
              <a:lumMod val="95000"/>
            </a:schemeClr>
          </a:solidFill>
          <a:ln w="9525">
            <a:no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239"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70AD">
                  <a:lumMod val="50000"/>
                </a:srgbClr>
              </a:solidFill>
              <a:effectLst/>
              <a:uLnTx/>
              <a:uFillTx/>
              <a:ea typeface="+mn-ea"/>
              <a:cs typeface="+mn-cs"/>
            </a:endParaRPr>
          </a:p>
        </p:txBody>
      </p:sp>
      <p:sp>
        <p:nvSpPr>
          <p:cNvPr id="9" name="Rounded Rectangle 305">
            <a:extLst>
              <a:ext uri="{FF2B5EF4-FFF2-40B4-BE49-F238E27FC236}">
                <a16:creationId xmlns:a16="http://schemas.microsoft.com/office/drawing/2014/main" id="{E988382A-B3F5-4D1D-98BC-1D6949B8EE81}"/>
              </a:ext>
            </a:extLst>
          </p:cNvPr>
          <p:cNvSpPr/>
          <p:nvPr/>
        </p:nvSpPr>
        <p:spPr bwMode="auto">
          <a:xfrm>
            <a:off x="2485303" y="4377921"/>
            <a:ext cx="5756900" cy="416963"/>
          </a:xfrm>
          <a:prstGeom prst="roundRect">
            <a:avLst>
              <a:gd name="adj" fmla="val 4042"/>
            </a:avLst>
          </a:prstGeom>
          <a:solidFill>
            <a:schemeClr val="accent2">
              <a:lumMod val="20000"/>
              <a:lumOff val="80000"/>
            </a:schemeClr>
          </a:solidFill>
          <a:ln w="3175" cap="flat" cmpd="sng" algn="ctr">
            <a:noFill/>
            <a:prstDash val="solid"/>
            <a:round/>
            <a:headEnd type="none" w="med" len="med"/>
            <a:tailEnd type="none" w="med" len="med"/>
          </a:ln>
          <a:effectLst/>
        </p:spPr>
        <p:txBody>
          <a:bodyPr vert="vert270" wrap="none"/>
          <a:lstStyle/>
          <a:p>
            <a:pPr marL="0" marR="0" lvl="0" indent="0" algn="ctr" defTabSz="743459" rtl="0" eaLnBrk="1" fontAlgn="auto" latinLnBrk="0" hangingPunct="1">
              <a:lnSpc>
                <a:spcPct val="85000"/>
              </a:lnSpc>
              <a:spcBef>
                <a:spcPts val="0"/>
              </a:spcBef>
              <a:spcAft>
                <a:spcPts val="0"/>
              </a:spcAft>
              <a:buClrTx/>
              <a:buSzTx/>
              <a:buFontTx/>
              <a:buNone/>
              <a:tabLst/>
              <a:defRPr/>
            </a:pPr>
            <a:endParaRPr kumimoji="0" lang="en-GB" sz="700" b="0" i="0" u="none" strike="noStrike" kern="0" cap="none" spc="0" normalizeH="0" baseline="0" noProof="0" dirty="0">
              <a:ln>
                <a:noFill/>
              </a:ln>
              <a:solidFill>
                <a:srgbClr val="4F81BD">
                  <a:lumMod val="75000"/>
                </a:srgbClr>
              </a:solidFill>
              <a:effectLst/>
              <a:uLnTx/>
              <a:uFillTx/>
              <a:ea typeface="+mn-ea"/>
              <a:cs typeface="+mn-cs"/>
            </a:endParaRPr>
          </a:p>
        </p:txBody>
      </p:sp>
      <p:sp>
        <p:nvSpPr>
          <p:cNvPr id="10" name="L-Shape 9">
            <a:extLst>
              <a:ext uri="{FF2B5EF4-FFF2-40B4-BE49-F238E27FC236}">
                <a16:creationId xmlns:a16="http://schemas.microsoft.com/office/drawing/2014/main" id="{F0995328-FD7D-46E8-9573-078B37F641F4}"/>
              </a:ext>
            </a:extLst>
          </p:cNvPr>
          <p:cNvSpPr/>
          <p:nvPr/>
        </p:nvSpPr>
        <p:spPr bwMode="auto">
          <a:xfrm>
            <a:off x="5158495" y="5339116"/>
            <a:ext cx="3117718" cy="253420"/>
          </a:xfrm>
          <a:prstGeom prst="corner">
            <a:avLst>
              <a:gd name="adj1" fmla="val 100000"/>
              <a:gd name="adj2" fmla="val 10089"/>
            </a:avLst>
          </a:prstGeom>
          <a:solidFill>
            <a:schemeClr val="accent4">
              <a:lumMod val="20000"/>
              <a:lumOff val="80000"/>
            </a:schemeClr>
          </a:solidFill>
          <a:ln w="9525" cap="flat" cmpd="sng" algn="ctr">
            <a:noFill/>
            <a:prstDash val="solid"/>
            <a:headEnd type="none" w="med" len="med"/>
            <a:tailEnd type="none" w="med" len="med"/>
          </a:ln>
          <a:effectLst/>
        </p:spPr>
        <p:txBody>
          <a:bodyPr vert="horz" wrap="none" lIns="74353" tIns="37176" rIns="74353" bIns="37176" numCol="1" rtlCol="0" anchor="ctr" anchorCtr="0" compatLnSpc="1">
            <a:prstTxWarp prst="textNoShape">
              <a:avLst/>
            </a:prstTxWarp>
          </a:bodyPr>
          <a:lstStyle/>
          <a:p>
            <a:pPr marL="0" marR="0" lvl="0" indent="0" algn="ctr" defTabSz="743199" rtl="0" eaLnBrk="0" fontAlgn="base" latinLnBrk="0" hangingPunct="0">
              <a:lnSpc>
                <a:spcPct val="100000"/>
              </a:lnSpc>
              <a:spcBef>
                <a:spcPct val="0"/>
              </a:spcBef>
              <a:spcAft>
                <a:spcPct val="0"/>
              </a:spcAft>
              <a:buClrTx/>
              <a:buSzTx/>
              <a:buFontTx/>
              <a:buNone/>
              <a:tabLst/>
              <a:defRPr/>
            </a:pPr>
            <a:endParaRPr kumimoji="0" lang="en-US" sz="900" b="1" i="0" u="none" strike="noStrike" kern="0" cap="none" spc="0" normalizeH="0" baseline="0" noProof="0" dirty="0">
              <a:ln>
                <a:noFill/>
              </a:ln>
              <a:solidFill>
                <a:srgbClr val="00234B"/>
              </a:solidFill>
              <a:effectLst/>
              <a:uLnTx/>
              <a:uFillTx/>
              <a:ea typeface="+mn-ea"/>
              <a:cs typeface="Arial" charset="0"/>
            </a:endParaRPr>
          </a:p>
        </p:txBody>
      </p:sp>
      <p:sp>
        <p:nvSpPr>
          <p:cNvPr id="11" name="Rounded Rectangle 305">
            <a:extLst>
              <a:ext uri="{FF2B5EF4-FFF2-40B4-BE49-F238E27FC236}">
                <a16:creationId xmlns:a16="http://schemas.microsoft.com/office/drawing/2014/main" id="{C62D823F-AFBF-4CCF-8CD1-9D7BC8EAF78F}"/>
              </a:ext>
            </a:extLst>
          </p:cNvPr>
          <p:cNvSpPr/>
          <p:nvPr/>
        </p:nvSpPr>
        <p:spPr bwMode="auto">
          <a:xfrm>
            <a:off x="2455845" y="3392852"/>
            <a:ext cx="5756901" cy="412007"/>
          </a:xfrm>
          <a:prstGeom prst="roundRect">
            <a:avLst>
              <a:gd name="adj" fmla="val 4042"/>
            </a:avLst>
          </a:prstGeom>
          <a:solidFill>
            <a:srgbClr val="80B8D6"/>
          </a:solidFill>
          <a:ln>
            <a:noFill/>
            <a:headEnd type="none" w="med" len="med"/>
            <a:tailEnd type="none" w="med" len="med"/>
          </a:ln>
          <a:effectLst/>
        </p:spPr>
        <p:style>
          <a:lnRef idx="1">
            <a:schemeClr val="accent6"/>
          </a:lnRef>
          <a:fillRef idx="2">
            <a:schemeClr val="accent6"/>
          </a:fillRef>
          <a:effectRef idx="1">
            <a:schemeClr val="accent6"/>
          </a:effectRef>
          <a:fontRef idx="minor">
            <a:schemeClr val="dk1"/>
          </a:fontRef>
        </p:style>
        <p:txBody>
          <a:bodyPr vert="vert270" wrap="none"/>
          <a:lstStyle/>
          <a:p>
            <a:pPr marL="0" marR="0" lvl="0" indent="0" algn="ctr" defTabSz="743459" rtl="0" eaLnBrk="1" fontAlgn="auto" latinLnBrk="0" hangingPunct="1">
              <a:lnSpc>
                <a:spcPct val="85000"/>
              </a:lnSpc>
              <a:spcBef>
                <a:spcPts val="0"/>
              </a:spcBef>
              <a:spcAft>
                <a:spcPts val="0"/>
              </a:spcAft>
              <a:buClrTx/>
              <a:buSzTx/>
              <a:buFontTx/>
              <a:buNone/>
              <a:tabLst/>
              <a:defRPr/>
            </a:pPr>
            <a:endParaRPr kumimoji="0" lang="en-GB" sz="700" b="0" i="0" u="none" strike="noStrike" kern="0" cap="none" spc="0" normalizeH="0" baseline="0" noProof="0" dirty="0">
              <a:ln>
                <a:noFill/>
              </a:ln>
              <a:solidFill>
                <a:srgbClr val="4F81BD">
                  <a:lumMod val="75000"/>
                </a:srgbClr>
              </a:solidFill>
              <a:effectLst/>
              <a:uLnTx/>
              <a:uFillTx/>
              <a:ea typeface="+mn-ea"/>
              <a:cs typeface="+mn-cs"/>
            </a:endParaRPr>
          </a:p>
        </p:txBody>
      </p:sp>
      <p:sp>
        <p:nvSpPr>
          <p:cNvPr id="12" name="Rounded Rectangle 341">
            <a:extLst>
              <a:ext uri="{FF2B5EF4-FFF2-40B4-BE49-F238E27FC236}">
                <a16:creationId xmlns:a16="http://schemas.microsoft.com/office/drawing/2014/main" id="{55B0E821-7801-4405-83BC-EB803C1E7E4F}"/>
              </a:ext>
            </a:extLst>
          </p:cNvPr>
          <p:cNvSpPr/>
          <p:nvPr/>
        </p:nvSpPr>
        <p:spPr bwMode="auto">
          <a:xfrm>
            <a:off x="2526651" y="2267702"/>
            <a:ext cx="5756901" cy="1105326"/>
          </a:xfrm>
          <a:prstGeom prst="roundRect">
            <a:avLst>
              <a:gd name="adj" fmla="val 5261"/>
            </a:avLst>
          </a:prstGeom>
          <a:solidFill>
            <a:srgbClr val="EBF5FF"/>
          </a:solidFill>
          <a:ln w="3175" cap="flat" cmpd="sng" algn="ctr">
            <a:noFill/>
            <a:prstDash val="solid"/>
            <a:round/>
            <a:headEnd type="none" w="med" len="med"/>
            <a:tailEnd type="none" w="med" len="med"/>
          </a:ln>
          <a:effectLst/>
        </p:spPr>
        <p:txBody>
          <a:bodyPr vert="vert270" wrap="none"/>
          <a:lstStyle/>
          <a:p>
            <a:pPr marL="0" marR="0" lvl="0" indent="0" algn="ctr" defTabSz="743459" rtl="0" eaLnBrk="1" fontAlgn="auto" latinLnBrk="0" hangingPunct="1">
              <a:lnSpc>
                <a:spcPct val="85000"/>
              </a:lnSpc>
              <a:spcBef>
                <a:spcPts val="0"/>
              </a:spcBef>
              <a:spcAft>
                <a:spcPts val="0"/>
              </a:spcAft>
              <a:buClrTx/>
              <a:buSzTx/>
              <a:buFontTx/>
              <a:buNone/>
              <a:tabLst/>
              <a:defRPr/>
            </a:pPr>
            <a:endParaRPr kumimoji="0" lang="en-GB" sz="700" b="0" i="0" u="none" strike="noStrike" kern="0" cap="none" spc="0" normalizeH="0" baseline="0" noProof="0" dirty="0">
              <a:ln>
                <a:noFill/>
              </a:ln>
              <a:solidFill>
                <a:srgbClr val="4F81BD">
                  <a:lumMod val="75000"/>
                </a:srgbClr>
              </a:solidFill>
              <a:effectLst/>
              <a:uLnTx/>
              <a:uFillTx/>
              <a:ea typeface="+mn-ea"/>
              <a:cs typeface="+mn-cs"/>
            </a:endParaRPr>
          </a:p>
        </p:txBody>
      </p:sp>
      <p:sp>
        <p:nvSpPr>
          <p:cNvPr id="13" name="Rounded Rectangle 93">
            <a:extLst>
              <a:ext uri="{FF2B5EF4-FFF2-40B4-BE49-F238E27FC236}">
                <a16:creationId xmlns:a16="http://schemas.microsoft.com/office/drawing/2014/main" id="{D6C9D1EB-0337-44D2-BF5E-F521690E2F63}"/>
              </a:ext>
            </a:extLst>
          </p:cNvPr>
          <p:cNvSpPr/>
          <p:nvPr/>
        </p:nvSpPr>
        <p:spPr bwMode="auto">
          <a:xfrm>
            <a:off x="2527038" y="2373187"/>
            <a:ext cx="753612" cy="785340"/>
          </a:xfrm>
          <a:prstGeom prst="roundRect">
            <a:avLst>
              <a:gd name="adj" fmla="val 9187"/>
            </a:avLst>
          </a:prstGeom>
          <a:solidFill>
            <a:srgbClr val="909090">
              <a:lumMod val="20000"/>
              <a:lumOff val="80000"/>
            </a:srgbClr>
          </a:solidFill>
          <a:ln w="19050" cap="flat" cmpd="sng" algn="ctr">
            <a:noFill/>
            <a:prstDash val="solid"/>
            <a:round/>
            <a:headEnd type="none" w="med" len="med"/>
            <a:tailEnd type="none" w="med" len="med"/>
          </a:ln>
          <a:effectLst/>
        </p:spPr>
        <p:txBody>
          <a:bodyPr vert="horz" wrap="square" anchor="ctr" anchorCtr="0"/>
          <a:lstStyle/>
          <a:p>
            <a:pPr marL="0" marR="0" lvl="0" indent="0" algn="ctr" defTabSz="742704" rtl="0" eaLnBrk="1" fontAlgn="auto" latinLnBrk="0" hangingPunct="1">
              <a:lnSpc>
                <a:spcPct val="85000"/>
              </a:lnSpc>
              <a:spcBef>
                <a:spcPts val="0"/>
              </a:spcBef>
              <a:spcAft>
                <a:spcPts val="0"/>
              </a:spcAft>
              <a:buClrTx/>
              <a:buSzTx/>
              <a:buFontTx/>
              <a:buNone/>
              <a:tabLst/>
              <a:defRPr/>
            </a:pPr>
            <a:r>
              <a:rPr kumimoji="0" lang="en-US" sz="700" b="0" i="0" u="none" strike="noStrike" kern="0" cap="none" spc="0" normalizeH="0" baseline="0" noProof="0" dirty="0">
                <a:ln>
                  <a:noFill/>
                </a:ln>
                <a:effectLst/>
                <a:uLnTx/>
                <a:uFillTx/>
                <a:ea typeface="+mn-ea"/>
                <a:cs typeface="+mn-cs"/>
              </a:rPr>
              <a:t>POD aligned virtual core team</a:t>
            </a:r>
          </a:p>
        </p:txBody>
      </p:sp>
      <p:sp>
        <p:nvSpPr>
          <p:cNvPr id="14" name="L-Shape 13">
            <a:extLst>
              <a:ext uri="{FF2B5EF4-FFF2-40B4-BE49-F238E27FC236}">
                <a16:creationId xmlns:a16="http://schemas.microsoft.com/office/drawing/2014/main" id="{1097129F-E378-4F1F-A82D-0B325586DC59}"/>
              </a:ext>
            </a:extLst>
          </p:cNvPr>
          <p:cNvSpPr/>
          <p:nvPr/>
        </p:nvSpPr>
        <p:spPr bwMode="auto">
          <a:xfrm>
            <a:off x="1952700" y="5339116"/>
            <a:ext cx="3117718" cy="253420"/>
          </a:xfrm>
          <a:prstGeom prst="corner">
            <a:avLst>
              <a:gd name="adj1" fmla="val 100000"/>
              <a:gd name="adj2" fmla="val 10089"/>
            </a:avLst>
          </a:prstGeom>
          <a:solidFill>
            <a:schemeClr val="accent4">
              <a:lumMod val="20000"/>
              <a:lumOff val="80000"/>
            </a:schemeClr>
          </a:solidFill>
          <a:ln w="9525" cap="flat" cmpd="sng" algn="ctr">
            <a:noFill/>
            <a:prstDash val="solid"/>
            <a:headEnd type="none" w="med" len="med"/>
            <a:tailEnd type="none" w="med" len="med"/>
          </a:ln>
          <a:effectLst/>
        </p:spPr>
        <p:txBody>
          <a:bodyPr vert="horz" wrap="none" lIns="74353" tIns="37176" rIns="74353" bIns="37176" numCol="1" rtlCol="0" anchor="ctr" anchorCtr="0" compatLnSpc="1">
            <a:prstTxWarp prst="textNoShape">
              <a:avLst/>
            </a:prstTxWarp>
          </a:bodyPr>
          <a:lstStyle/>
          <a:p>
            <a:pPr marL="0" marR="0" lvl="0" indent="0" algn="ctr" defTabSz="743199" rtl="0" eaLnBrk="0" fontAlgn="base" latinLnBrk="0" hangingPunct="0">
              <a:lnSpc>
                <a:spcPct val="100000"/>
              </a:lnSpc>
              <a:spcBef>
                <a:spcPct val="0"/>
              </a:spcBef>
              <a:spcAft>
                <a:spcPct val="0"/>
              </a:spcAft>
              <a:buClrTx/>
              <a:buSzTx/>
              <a:buFontTx/>
              <a:buNone/>
              <a:tabLst/>
              <a:defRPr/>
            </a:pPr>
            <a:endParaRPr kumimoji="0" lang="en-US" sz="900" b="1" i="0" u="none" strike="noStrike" kern="0" cap="none" spc="0" normalizeH="0" baseline="0" noProof="0" dirty="0">
              <a:ln>
                <a:noFill/>
              </a:ln>
              <a:solidFill>
                <a:srgbClr val="00234B"/>
              </a:solidFill>
              <a:effectLst/>
              <a:uLnTx/>
              <a:uFillTx/>
              <a:ea typeface="+mn-ea"/>
              <a:cs typeface="Arial" charset="0"/>
            </a:endParaRPr>
          </a:p>
        </p:txBody>
      </p:sp>
      <p:sp>
        <p:nvSpPr>
          <p:cNvPr id="15" name="Rounded Rectangle 305">
            <a:extLst>
              <a:ext uri="{FF2B5EF4-FFF2-40B4-BE49-F238E27FC236}">
                <a16:creationId xmlns:a16="http://schemas.microsoft.com/office/drawing/2014/main" id="{1620CA75-6BAB-40E0-B512-C7B927BCF4C1}"/>
              </a:ext>
            </a:extLst>
          </p:cNvPr>
          <p:cNvSpPr/>
          <p:nvPr/>
        </p:nvSpPr>
        <p:spPr bwMode="auto">
          <a:xfrm>
            <a:off x="2470311" y="3911544"/>
            <a:ext cx="5756901" cy="416964"/>
          </a:xfrm>
          <a:prstGeom prst="roundRect">
            <a:avLst>
              <a:gd name="adj" fmla="val 4042"/>
            </a:avLst>
          </a:prstGeom>
          <a:solidFill>
            <a:schemeClr val="accent2">
              <a:lumMod val="20000"/>
              <a:lumOff val="80000"/>
            </a:schemeClr>
          </a:solidFill>
          <a:ln w="3175" cap="flat" cmpd="sng" algn="ctr">
            <a:noFill/>
            <a:prstDash val="solid"/>
            <a:round/>
            <a:headEnd type="none" w="med" len="med"/>
            <a:tailEnd type="none" w="med" len="med"/>
          </a:ln>
          <a:effectLst/>
        </p:spPr>
        <p:txBody>
          <a:bodyPr vert="vert270" wrap="none"/>
          <a:lstStyle/>
          <a:p>
            <a:pPr marL="0" marR="0" lvl="0" indent="0" algn="ctr" defTabSz="743459" rtl="0" eaLnBrk="1" fontAlgn="auto" latinLnBrk="0" hangingPunct="1">
              <a:lnSpc>
                <a:spcPct val="85000"/>
              </a:lnSpc>
              <a:spcBef>
                <a:spcPts val="0"/>
              </a:spcBef>
              <a:spcAft>
                <a:spcPts val="0"/>
              </a:spcAft>
              <a:buClrTx/>
              <a:buSzTx/>
              <a:buFontTx/>
              <a:buNone/>
              <a:tabLst/>
              <a:defRPr/>
            </a:pPr>
            <a:endParaRPr kumimoji="0" lang="en-GB" sz="700" b="0" i="0" u="none" strike="noStrike" kern="0" cap="none" spc="0" normalizeH="0" baseline="0" noProof="0" dirty="0">
              <a:ln>
                <a:noFill/>
              </a:ln>
              <a:solidFill>
                <a:srgbClr val="4F81BD">
                  <a:lumMod val="75000"/>
                </a:srgbClr>
              </a:solidFill>
              <a:effectLst/>
              <a:uLnTx/>
              <a:uFillTx/>
              <a:ea typeface="+mn-ea"/>
              <a:cs typeface="+mn-cs"/>
            </a:endParaRPr>
          </a:p>
        </p:txBody>
      </p:sp>
      <p:sp>
        <p:nvSpPr>
          <p:cNvPr id="16" name="Rounded Rectangle 308">
            <a:extLst>
              <a:ext uri="{FF2B5EF4-FFF2-40B4-BE49-F238E27FC236}">
                <a16:creationId xmlns:a16="http://schemas.microsoft.com/office/drawing/2014/main" id="{650B1834-3463-490C-B56E-373A39818CA0}"/>
              </a:ext>
            </a:extLst>
          </p:cNvPr>
          <p:cNvSpPr/>
          <p:nvPr/>
        </p:nvSpPr>
        <p:spPr>
          <a:xfrm>
            <a:off x="3580635" y="3943763"/>
            <a:ext cx="3942423" cy="155693"/>
          </a:xfrm>
          <a:prstGeom prst="roundRect">
            <a:avLst/>
          </a:prstGeom>
          <a:solidFill>
            <a:sysClr val="window" lastClr="FFFFFF"/>
          </a:solidFill>
          <a:ln w="9525" cap="flat" cmpd="sng" algn="ctr">
            <a:noFill/>
            <a:prstDash val="solid"/>
            <a:headEnd type="none" w="med" len="med"/>
            <a:tailEnd type="none" w="med" len="med"/>
          </a:ln>
          <a:effectLst/>
        </p:spPr>
        <p:txBody>
          <a:bodyPr vert="horz" wrap="none" lIns="68633" tIns="34317" rIns="68633" bIns="34317" anchor="ctr"/>
          <a:lstStyle/>
          <a:p>
            <a:pPr marL="0" marR="0" lvl="0" indent="0" algn="ctr" defTabSz="743440" rtl="0" eaLnBrk="1" fontAlgn="auto" latinLnBrk="0" hangingPunct="1">
              <a:lnSpc>
                <a:spcPct val="85000"/>
              </a:lnSpc>
              <a:spcBef>
                <a:spcPts val="0"/>
              </a:spcBef>
              <a:spcAft>
                <a:spcPts val="0"/>
              </a:spcAft>
              <a:buClrTx/>
              <a:buSzTx/>
              <a:buFontTx/>
              <a:buNone/>
              <a:tabLst/>
              <a:defRPr/>
            </a:pPr>
            <a:r>
              <a:rPr kumimoji="0" lang="en-GB" sz="700" b="0" i="0" u="none" strike="noStrike" kern="0" cap="none" spc="0" normalizeH="0" baseline="0" noProof="0" dirty="0">
                <a:ln>
                  <a:noFill/>
                </a:ln>
                <a:solidFill>
                  <a:srgbClr val="000000"/>
                </a:solidFill>
                <a:effectLst/>
                <a:uLnTx/>
                <a:uFillTx/>
                <a:ea typeface="+mn-ea"/>
                <a:cs typeface="Arial" charset="0"/>
              </a:rPr>
              <a:t>Test Environment Management, Test Data Management</a:t>
            </a:r>
          </a:p>
        </p:txBody>
      </p:sp>
      <p:sp>
        <p:nvSpPr>
          <p:cNvPr id="17" name="Rounded Rectangle 309">
            <a:extLst>
              <a:ext uri="{FF2B5EF4-FFF2-40B4-BE49-F238E27FC236}">
                <a16:creationId xmlns:a16="http://schemas.microsoft.com/office/drawing/2014/main" id="{FFAE2B2B-7E9C-4D32-80D4-36D2CAA782DF}"/>
              </a:ext>
            </a:extLst>
          </p:cNvPr>
          <p:cNvSpPr/>
          <p:nvPr/>
        </p:nvSpPr>
        <p:spPr>
          <a:xfrm>
            <a:off x="3673526" y="3448796"/>
            <a:ext cx="3942423" cy="155694"/>
          </a:xfrm>
          <a:prstGeom prst="roundRect">
            <a:avLst/>
          </a:prstGeom>
          <a:solidFill>
            <a:sysClr val="window" lastClr="FFFFFF"/>
          </a:solidFill>
          <a:ln w="9525" cap="flat" cmpd="sng" algn="ctr">
            <a:noFill/>
            <a:prstDash val="solid"/>
            <a:headEnd type="none" w="med" len="med"/>
            <a:tailEnd type="none" w="med" len="med"/>
          </a:ln>
          <a:effectLst/>
        </p:spPr>
        <p:txBody>
          <a:bodyPr vert="horz" wrap="none" lIns="68633" tIns="34317" rIns="68633" bIns="34317" anchor="ctr"/>
          <a:lstStyle/>
          <a:p>
            <a:pPr marL="0" marR="0" lvl="0" indent="0" algn="ctr" defTabSz="743440" rtl="0" eaLnBrk="1" fontAlgn="auto" latinLnBrk="0" hangingPunct="1">
              <a:lnSpc>
                <a:spcPct val="85000"/>
              </a:lnSpc>
              <a:spcBef>
                <a:spcPts val="0"/>
              </a:spcBef>
              <a:spcAft>
                <a:spcPts val="0"/>
              </a:spcAft>
              <a:buClrTx/>
              <a:buSzTx/>
              <a:buFontTx/>
              <a:buNone/>
              <a:tabLst/>
              <a:defRPr/>
            </a:pPr>
            <a:r>
              <a:rPr kumimoji="0" lang="en-GB" sz="700" b="0" i="0" u="none" strike="noStrike" kern="0" cap="none" spc="0" normalizeH="0" baseline="0" noProof="0" dirty="0">
                <a:ln>
                  <a:noFill/>
                </a:ln>
                <a:solidFill>
                  <a:srgbClr val="000000"/>
                </a:solidFill>
                <a:effectLst/>
                <a:uLnTx/>
                <a:uFillTx/>
                <a:ea typeface="+mn-ea"/>
                <a:cs typeface="Arial" charset="0"/>
              </a:rPr>
              <a:t>Functional  / Automation</a:t>
            </a:r>
          </a:p>
        </p:txBody>
      </p:sp>
      <p:sp>
        <p:nvSpPr>
          <p:cNvPr id="18" name="Rectangle 114">
            <a:extLst>
              <a:ext uri="{FF2B5EF4-FFF2-40B4-BE49-F238E27FC236}">
                <a16:creationId xmlns:a16="http://schemas.microsoft.com/office/drawing/2014/main" id="{CC56FD63-1296-4FD1-8F74-E3262E8E1DBE}"/>
              </a:ext>
            </a:extLst>
          </p:cNvPr>
          <p:cNvSpPr>
            <a:spLocks noChangeArrowheads="1"/>
          </p:cNvSpPr>
          <p:nvPr/>
        </p:nvSpPr>
        <p:spPr bwMode="auto">
          <a:xfrm>
            <a:off x="4737872" y="2239253"/>
            <a:ext cx="1134629" cy="69628"/>
          </a:xfrm>
          <a:prstGeom prst="rect">
            <a:avLst/>
          </a:prstGeom>
          <a:solidFill>
            <a:srgbClr val="EBF5FF"/>
          </a:solidFill>
          <a:ln w="6350" algn="ctr">
            <a:noFill/>
            <a:round/>
            <a:headEnd/>
            <a:tailEnd/>
          </a:ln>
          <a:effectLst/>
        </p:spPr>
        <p:txBody>
          <a:bodyPr wrap="none" anchor="ctr"/>
          <a:lstStyle/>
          <a:p>
            <a:pPr marL="0" marR="0" lvl="0" indent="0" algn="ctr" defTabSz="743440" rtl="0" eaLnBrk="1" fontAlgn="auto" latinLnBrk="0" hangingPunct="1">
              <a:lnSpc>
                <a:spcPct val="100000"/>
              </a:lnSpc>
              <a:spcBef>
                <a:spcPts val="0"/>
              </a:spcBef>
              <a:spcAft>
                <a:spcPts val="0"/>
              </a:spcAft>
              <a:buClrTx/>
              <a:buSzTx/>
              <a:buFontTx/>
              <a:buNone/>
              <a:tabLst/>
              <a:defRPr/>
            </a:pPr>
            <a:endParaRPr kumimoji="0" lang="en-GB" altLang="en-US" sz="700" b="1" i="0" u="none" strike="noStrike" kern="0" cap="none" spc="0" normalizeH="0" baseline="0" noProof="0" dirty="0">
              <a:ln>
                <a:noFill/>
              </a:ln>
              <a:solidFill>
                <a:srgbClr val="263147"/>
              </a:solidFill>
              <a:effectLst/>
              <a:uLnTx/>
              <a:uFillTx/>
              <a:ea typeface="+mn-ea"/>
              <a:cs typeface="+mn-cs"/>
            </a:endParaRPr>
          </a:p>
        </p:txBody>
      </p:sp>
      <p:sp>
        <p:nvSpPr>
          <p:cNvPr id="19" name="L-Shape 18">
            <a:extLst>
              <a:ext uri="{FF2B5EF4-FFF2-40B4-BE49-F238E27FC236}">
                <a16:creationId xmlns:a16="http://schemas.microsoft.com/office/drawing/2014/main" id="{079D5B7D-9C2C-4864-BCD2-A8B74CA5FC45}"/>
              </a:ext>
            </a:extLst>
          </p:cNvPr>
          <p:cNvSpPr/>
          <p:nvPr/>
        </p:nvSpPr>
        <p:spPr bwMode="auto">
          <a:xfrm>
            <a:off x="1954674" y="1936395"/>
            <a:ext cx="6259227" cy="3337404"/>
          </a:xfrm>
          <a:prstGeom prst="corner">
            <a:avLst>
              <a:gd name="adj1" fmla="val 10461"/>
              <a:gd name="adj2" fmla="val 11309"/>
            </a:avLst>
          </a:prstGeom>
          <a:solidFill>
            <a:srgbClr val="00C37B"/>
          </a:solidFill>
          <a:ln w="9525" cap="flat" cmpd="sng" algn="ctr">
            <a:noFill/>
            <a:prstDash val="solid"/>
            <a:headEnd type="none" w="med" len="med"/>
            <a:tailEnd type="none" w="med" len="med"/>
          </a:ln>
          <a:effectLst/>
        </p:spPr>
        <p:txBody>
          <a:bodyPr vert="vert270" wrap="none"/>
          <a:lstStyle/>
          <a:p>
            <a:pPr marL="0" marR="0" lvl="0" indent="0" algn="ctr" defTabSz="743459" rtl="0" eaLnBrk="1" fontAlgn="auto" latinLnBrk="0" hangingPunct="1">
              <a:lnSpc>
                <a:spcPct val="85000"/>
              </a:lnSpc>
              <a:spcBef>
                <a:spcPts val="0"/>
              </a:spcBef>
              <a:spcAft>
                <a:spcPts val="0"/>
              </a:spcAft>
              <a:buClrTx/>
              <a:buSzTx/>
              <a:buFontTx/>
              <a:buNone/>
              <a:tabLst/>
              <a:defRPr/>
            </a:pPr>
            <a:endParaRPr kumimoji="0" lang="en-GB" sz="700" b="0" i="0" u="none" strike="noStrike" kern="0" cap="none" spc="0" normalizeH="0" baseline="0" noProof="0" dirty="0">
              <a:ln>
                <a:noFill/>
              </a:ln>
              <a:solidFill>
                <a:srgbClr val="4F81BD">
                  <a:lumMod val="75000"/>
                </a:srgbClr>
              </a:solidFill>
              <a:effectLst/>
              <a:uLnTx/>
              <a:uFillTx/>
              <a:ea typeface="+mn-ea"/>
              <a:cs typeface="+mn-cs"/>
            </a:endParaRPr>
          </a:p>
        </p:txBody>
      </p:sp>
      <p:sp>
        <p:nvSpPr>
          <p:cNvPr id="20" name="Oval 19">
            <a:extLst>
              <a:ext uri="{FF2B5EF4-FFF2-40B4-BE49-F238E27FC236}">
                <a16:creationId xmlns:a16="http://schemas.microsoft.com/office/drawing/2014/main" id="{DBAD888B-F043-4007-91FE-78F61AFA808E}"/>
              </a:ext>
            </a:extLst>
          </p:cNvPr>
          <p:cNvSpPr/>
          <p:nvPr/>
        </p:nvSpPr>
        <p:spPr bwMode="auto">
          <a:xfrm>
            <a:off x="2370231" y="3964823"/>
            <a:ext cx="230686" cy="213704"/>
          </a:xfrm>
          <a:prstGeom prst="ellipse">
            <a:avLst/>
          </a:prstGeom>
          <a:solidFill>
            <a:schemeClr val="accent3"/>
          </a:solidFill>
          <a:ln w="25400" cap="flat" cmpd="sng" algn="ctr">
            <a:noFill/>
            <a:prstDash val="solid"/>
            <a:headEnd type="none" w="med" len="med"/>
            <a:tailEnd type="none" w="med" len="med"/>
          </a:ln>
          <a:effectLst/>
        </p:spPr>
        <p:txBody>
          <a:bodyPr wrap="none" lIns="0" tIns="0" rIns="0" bIns="0" anchor="ctr"/>
          <a:lstStyle/>
          <a:p>
            <a:pPr algn="ctr" defTabSz="743459"/>
            <a:r>
              <a:rPr lang="en-GB" sz="1000" b="1" kern="0" dirty="0">
                <a:solidFill>
                  <a:schemeClr val="bg1"/>
                </a:solidFill>
                <a:cs typeface="Arial" charset="0"/>
              </a:rPr>
              <a:t>4</a:t>
            </a:r>
          </a:p>
        </p:txBody>
      </p:sp>
      <p:sp>
        <p:nvSpPr>
          <p:cNvPr id="21" name="Oval 20">
            <a:extLst>
              <a:ext uri="{FF2B5EF4-FFF2-40B4-BE49-F238E27FC236}">
                <a16:creationId xmlns:a16="http://schemas.microsoft.com/office/drawing/2014/main" id="{55671DC2-13FF-4B37-AD73-784B372B1C8A}"/>
              </a:ext>
            </a:extLst>
          </p:cNvPr>
          <p:cNvSpPr/>
          <p:nvPr/>
        </p:nvSpPr>
        <p:spPr bwMode="auto">
          <a:xfrm>
            <a:off x="2051063" y="1828241"/>
            <a:ext cx="230686" cy="213704"/>
          </a:xfrm>
          <a:prstGeom prst="ellipse">
            <a:avLst/>
          </a:prstGeom>
          <a:solidFill>
            <a:schemeClr val="accent3"/>
          </a:solidFill>
          <a:ln w="25400" cap="flat" cmpd="sng" algn="ctr">
            <a:noFill/>
            <a:prstDash val="solid"/>
            <a:headEnd type="none" w="med" len="med"/>
            <a:tailEnd type="none" w="med" len="med"/>
          </a:ln>
          <a:effectLst/>
        </p:spPr>
        <p:txBody>
          <a:bodyPr wrap="none" lIns="0" tIns="0" rIns="0" bIns="0" anchor="ctr"/>
          <a:lstStyle/>
          <a:p>
            <a:pPr algn="ctr" defTabSz="743459"/>
            <a:r>
              <a:rPr lang="en-GB" sz="1000" b="1" kern="0" dirty="0">
                <a:solidFill>
                  <a:schemeClr val="bg1"/>
                </a:solidFill>
                <a:cs typeface="Arial" charset="0"/>
              </a:rPr>
              <a:t>6</a:t>
            </a:r>
          </a:p>
        </p:txBody>
      </p:sp>
      <p:sp>
        <p:nvSpPr>
          <p:cNvPr id="22" name="Rounded Rectangle 398">
            <a:extLst>
              <a:ext uri="{FF2B5EF4-FFF2-40B4-BE49-F238E27FC236}">
                <a16:creationId xmlns:a16="http://schemas.microsoft.com/office/drawing/2014/main" id="{72B42A03-46C9-47EE-A647-4DE8D839D9B9}"/>
              </a:ext>
            </a:extLst>
          </p:cNvPr>
          <p:cNvSpPr/>
          <p:nvPr/>
        </p:nvSpPr>
        <p:spPr>
          <a:xfrm rot="16200000">
            <a:off x="969276" y="3219448"/>
            <a:ext cx="2394490" cy="232551"/>
          </a:xfrm>
          <a:prstGeom prst="roundRect">
            <a:avLst/>
          </a:prstGeom>
          <a:solidFill>
            <a:sysClr val="window" lastClr="FFFFFF"/>
          </a:solidFill>
          <a:ln w="19050" cap="flat" cmpd="sng" algn="ctr">
            <a:noFill/>
            <a:prstDash val="solid"/>
            <a:headEnd type="none" w="med" len="med"/>
            <a:tailEnd type="none" w="med" len="med"/>
          </a:ln>
          <a:effectLst/>
        </p:spPr>
        <p:txBody>
          <a:bodyPr vert="horz" wrap="none" anchor="ctr"/>
          <a:lstStyle/>
          <a:p>
            <a:pPr marL="0" marR="0" lvl="0" indent="0" algn="ctr" defTabSz="743459" rtl="0" eaLnBrk="1" fontAlgn="auto" latinLnBrk="0" hangingPunct="1">
              <a:lnSpc>
                <a:spcPct val="85000"/>
              </a:lnSpc>
              <a:spcBef>
                <a:spcPts val="0"/>
              </a:spcBef>
              <a:spcAft>
                <a:spcPts val="0"/>
              </a:spcAft>
              <a:buClrTx/>
              <a:buSzTx/>
              <a:buFontTx/>
              <a:buNone/>
              <a:tabLst/>
              <a:defRPr/>
            </a:pPr>
            <a:r>
              <a:rPr kumimoji="0" lang="en-GB" sz="900" b="1" i="0" u="none" strike="noStrike" kern="0" cap="none" spc="0" normalizeH="0" baseline="0" noProof="0" dirty="0">
                <a:ln>
                  <a:noFill/>
                </a:ln>
                <a:solidFill>
                  <a:srgbClr val="000000"/>
                </a:solidFill>
                <a:effectLst/>
                <a:uLnTx/>
                <a:uFillTx/>
                <a:ea typeface="+mn-ea"/>
                <a:cs typeface="+mn-cs"/>
              </a:rPr>
              <a:t>Transformation Office</a:t>
            </a:r>
          </a:p>
        </p:txBody>
      </p:sp>
      <p:sp>
        <p:nvSpPr>
          <p:cNvPr id="23" name="Rectangle 22">
            <a:extLst>
              <a:ext uri="{FF2B5EF4-FFF2-40B4-BE49-F238E27FC236}">
                <a16:creationId xmlns:a16="http://schemas.microsoft.com/office/drawing/2014/main" id="{CE1CCA46-08E5-48B4-89E8-1FAB92EBD12B}"/>
              </a:ext>
            </a:extLst>
          </p:cNvPr>
          <p:cNvSpPr/>
          <p:nvPr/>
        </p:nvSpPr>
        <p:spPr>
          <a:xfrm>
            <a:off x="4562894" y="2195826"/>
            <a:ext cx="2240013" cy="105431"/>
          </a:xfrm>
          <a:prstGeom prst="rect">
            <a:avLst/>
          </a:prstGeom>
          <a:solidFill>
            <a:sysClr val="window" lastClr="FFFFFF"/>
          </a:solidFill>
          <a:ln>
            <a:noFill/>
          </a:ln>
          <a:effectLst/>
        </p:spPr>
        <p:txBody>
          <a:bodyPr tIns="14871" rIns="0" bIns="14871" anchor="ctr"/>
          <a:lstStyle/>
          <a:p>
            <a:pPr marL="0" marR="0" lvl="0" indent="0" algn="ctr" defTabSz="743459" rtl="0" eaLnBrk="1" fontAlgn="auto" latinLnBrk="0" hangingPunct="1">
              <a:lnSpc>
                <a:spcPct val="100000"/>
              </a:lnSpc>
              <a:spcBef>
                <a:spcPts val="0"/>
              </a:spcBef>
              <a:spcAft>
                <a:spcPts val="0"/>
              </a:spcAft>
              <a:buClrTx/>
              <a:buSzTx/>
              <a:buFontTx/>
              <a:buNone/>
              <a:tabLst/>
              <a:defRPr/>
            </a:pPr>
            <a:r>
              <a:rPr kumimoji="0" lang="en-GB" sz="700" b="1" i="0" u="none" strike="noStrike" kern="0" cap="none" spc="0" normalizeH="0" baseline="0" noProof="0" dirty="0">
                <a:ln>
                  <a:noFill/>
                </a:ln>
                <a:solidFill>
                  <a:srgbClr val="263147"/>
                </a:solidFill>
                <a:effectLst/>
                <a:uLnTx/>
                <a:uFillTx/>
                <a:ea typeface="+mn-ea"/>
                <a:cs typeface="+mn-cs"/>
              </a:rPr>
              <a:t>Test Delivery Office</a:t>
            </a:r>
          </a:p>
        </p:txBody>
      </p:sp>
      <p:sp>
        <p:nvSpPr>
          <p:cNvPr id="24" name="Rounded Rectangle 407">
            <a:extLst>
              <a:ext uri="{FF2B5EF4-FFF2-40B4-BE49-F238E27FC236}">
                <a16:creationId xmlns:a16="http://schemas.microsoft.com/office/drawing/2014/main" id="{F5BAB7ED-A168-449C-980A-A58FF1C14784}"/>
              </a:ext>
            </a:extLst>
          </p:cNvPr>
          <p:cNvSpPr/>
          <p:nvPr/>
        </p:nvSpPr>
        <p:spPr>
          <a:xfrm>
            <a:off x="6690786" y="4952954"/>
            <a:ext cx="1463999" cy="285095"/>
          </a:xfrm>
          <a:prstGeom prst="roundRect">
            <a:avLst/>
          </a:prstGeom>
          <a:solidFill>
            <a:sysClr val="window" lastClr="FFFFFF"/>
          </a:solidFill>
          <a:ln w="19050" cap="flat" cmpd="sng" algn="ctr">
            <a:noFill/>
            <a:prstDash val="solid"/>
            <a:headEnd type="none" w="med" len="med"/>
            <a:tailEnd type="none" w="med" len="med"/>
          </a:ln>
          <a:effectLst/>
        </p:spPr>
        <p:txBody>
          <a:bodyPr vert="horz" wrap="square" anchor="ctr"/>
          <a:lstStyle/>
          <a:p>
            <a:pPr marL="0" marR="0" lvl="0" indent="0" algn="ctr" defTabSz="743459" rtl="0" eaLnBrk="1" fontAlgn="auto" latinLnBrk="0" hangingPunct="1">
              <a:spcBef>
                <a:spcPts val="0"/>
              </a:spcBef>
              <a:spcAft>
                <a:spcPts val="0"/>
              </a:spcAft>
              <a:buClrTx/>
              <a:buSzTx/>
              <a:buFontTx/>
              <a:buNone/>
              <a:tabLst/>
              <a:defRPr/>
            </a:pPr>
            <a:r>
              <a:rPr kumimoji="0" lang="en-GB" sz="700" b="0" i="0" u="none" strike="noStrike" kern="0" cap="none" spc="0" normalizeH="0" baseline="0" noProof="0" dirty="0">
                <a:ln>
                  <a:noFill/>
                </a:ln>
                <a:solidFill>
                  <a:srgbClr val="000000"/>
                </a:solidFill>
                <a:effectLst/>
                <a:uLnTx/>
                <a:uFillTx/>
                <a:ea typeface="+mn-ea"/>
                <a:cs typeface="+mn-cs"/>
              </a:rPr>
              <a:t>LEAN Test Operations</a:t>
            </a:r>
          </a:p>
        </p:txBody>
      </p:sp>
      <p:sp>
        <p:nvSpPr>
          <p:cNvPr id="26" name="Pentagon 344">
            <a:extLst>
              <a:ext uri="{FF2B5EF4-FFF2-40B4-BE49-F238E27FC236}">
                <a16:creationId xmlns:a16="http://schemas.microsoft.com/office/drawing/2014/main" id="{1AAC457E-2C31-45D1-B423-1F8B8BD47AD1}"/>
              </a:ext>
            </a:extLst>
          </p:cNvPr>
          <p:cNvSpPr/>
          <p:nvPr/>
        </p:nvSpPr>
        <p:spPr bwMode="auto">
          <a:xfrm rot="5400000">
            <a:off x="4477162" y="2266278"/>
            <a:ext cx="927832" cy="1075206"/>
          </a:xfrm>
          <a:prstGeom prst="homePlate">
            <a:avLst>
              <a:gd name="adj" fmla="val 27941"/>
            </a:avLst>
          </a:prstGeom>
          <a:solidFill>
            <a:sysClr val="window" lastClr="FFFFFF"/>
          </a:solidFill>
          <a:ln w="9525" cap="flat" cmpd="sng" algn="ctr">
            <a:noFill/>
            <a:prstDash val="solid"/>
            <a:headEnd type="none" w="med" len="med"/>
            <a:tailEnd type="none" w="med" len="med"/>
          </a:ln>
          <a:effectLst/>
        </p:spPr>
        <p:txBody>
          <a:bodyPr vert="vert270" wrap="none" lIns="68633" tIns="34317" rIns="68633" bIns="34317"/>
          <a:lstStyle/>
          <a:p>
            <a:pPr marL="0" marR="0" lvl="0" indent="0" algn="ctr" defTabSz="743440" rtl="0" eaLnBrk="1" fontAlgn="auto" latinLnBrk="0" hangingPunct="1">
              <a:lnSpc>
                <a:spcPct val="85000"/>
              </a:lnSpc>
              <a:spcBef>
                <a:spcPts val="0"/>
              </a:spcBef>
              <a:spcAft>
                <a:spcPts val="0"/>
              </a:spcAft>
              <a:buClrTx/>
              <a:buSzTx/>
              <a:buFontTx/>
              <a:buNone/>
              <a:tabLst/>
              <a:defRPr/>
            </a:pPr>
            <a:r>
              <a:rPr lang="en-GB" sz="700" b="1" kern="0" dirty="0">
                <a:solidFill>
                  <a:srgbClr val="000000"/>
                </a:solidFill>
                <a:cs typeface="Arial" charset="0"/>
              </a:rPr>
              <a:t>Engine Modernization</a:t>
            </a:r>
            <a:r>
              <a:rPr kumimoji="0" lang="en-GB" sz="700" b="1" i="0" u="none" strike="noStrike" kern="0" cap="none" spc="0" normalizeH="0" baseline="0" noProof="0" dirty="0">
                <a:ln>
                  <a:noFill/>
                </a:ln>
                <a:solidFill>
                  <a:srgbClr val="000000"/>
                </a:solidFill>
                <a:effectLst/>
                <a:uLnTx/>
                <a:uFillTx/>
                <a:ea typeface="+mn-ea"/>
                <a:cs typeface="Arial" charset="0"/>
              </a:rPr>
              <a:t>l</a:t>
            </a:r>
          </a:p>
        </p:txBody>
      </p:sp>
      <p:sp>
        <p:nvSpPr>
          <p:cNvPr id="27" name="Pentagon 347">
            <a:extLst>
              <a:ext uri="{FF2B5EF4-FFF2-40B4-BE49-F238E27FC236}">
                <a16:creationId xmlns:a16="http://schemas.microsoft.com/office/drawing/2014/main" id="{2105BCFD-24F6-46BC-8527-3E6C6DCF7031}"/>
              </a:ext>
            </a:extLst>
          </p:cNvPr>
          <p:cNvSpPr/>
          <p:nvPr/>
        </p:nvSpPr>
        <p:spPr bwMode="auto">
          <a:xfrm rot="5400000">
            <a:off x="5535757" y="2266278"/>
            <a:ext cx="927832" cy="1075206"/>
          </a:xfrm>
          <a:prstGeom prst="homePlate">
            <a:avLst>
              <a:gd name="adj" fmla="val 27941"/>
            </a:avLst>
          </a:prstGeom>
          <a:solidFill>
            <a:sysClr val="window" lastClr="FFFFFF"/>
          </a:solidFill>
          <a:ln w="9525" cap="flat" cmpd="sng" algn="ctr">
            <a:noFill/>
            <a:prstDash val="solid"/>
            <a:headEnd type="none" w="med" len="med"/>
            <a:tailEnd type="none" w="med" len="med"/>
          </a:ln>
          <a:effectLst/>
        </p:spPr>
        <p:txBody>
          <a:bodyPr vert="vert270" wrap="none" lIns="68633" tIns="34317" rIns="68633" bIns="34317"/>
          <a:lstStyle/>
          <a:p>
            <a:pPr marL="0" marR="0" lvl="0" indent="0" algn="ctr" defTabSz="743440" rtl="0" eaLnBrk="1" fontAlgn="auto" latinLnBrk="0" hangingPunct="1">
              <a:lnSpc>
                <a:spcPct val="85000"/>
              </a:lnSpc>
              <a:spcBef>
                <a:spcPts val="0"/>
              </a:spcBef>
              <a:spcAft>
                <a:spcPts val="0"/>
              </a:spcAft>
              <a:buClrTx/>
              <a:buSzTx/>
              <a:buFontTx/>
              <a:buNone/>
              <a:tabLst/>
              <a:defRPr/>
            </a:pPr>
            <a:r>
              <a:rPr lang="en-GB" sz="700" b="1" kern="0" dirty="0" err="1">
                <a:solidFill>
                  <a:srgbClr val="000000"/>
                </a:solidFill>
                <a:cs typeface="Arial" charset="0"/>
              </a:rPr>
              <a:t>Feelt</a:t>
            </a:r>
            <a:r>
              <a:rPr lang="en-GB" sz="700" b="1" kern="0" dirty="0">
                <a:solidFill>
                  <a:srgbClr val="000000"/>
                </a:solidFill>
                <a:cs typeface="Arial" charset="0"/>
              </a:rPr>
              <a:t> Asset</a:t>
            </a:r>
            <a:endParaRPr kumimoji="0" lang="en-GB" sz="700" b="1" i="0" u="none" strike="noStrike" kern="0" cap="none" spc="0" normalizeH="0" baseline="0" noProof="0" dirty="0">
              <a:ln>
                <a:noFill/>
              </a:ln>
              <a:solidFill>
                <a:srgbClr val="000000"/>
              </a:solidFill>
              <a:effectLst/>
              <a:uLnTx/>
              <a:uFillTx/>
              <a:ea typeface="+mn-ea"/>
              <a:cs typeface="Arial" charset="0"/>
            </a:endParaRPr>
          </a:p>
        </p:txBody>
      </p:sp>
      <p:sp>
        <p:nvSpPr>
          <p:cNvPr id="28" name="Pentagon 348">
            <a:extLst>
              <a:ext uri="{FF2B5EF4-FFF2-40B4-BE49-F238E27FC236}">
                <a16:creationId xmlns:a16="http://schemas.microsoft.com/office/drawing/2014/main" id="{133E6381-E0DF-4F59-9151-E15F46A9C10C}"/>
              </a:ext>
            </a:extLst>
          </p:cNvPr>
          <p:cNvSpPr/>
          <p:nvPr/>
        </p:nvSpPr>
        <p:spPr bwMode="auto">
          <a:xfrm rot="5400000">
            <a:off x="6626117" y="2223778"/>
            <a:ext cx="927831" cy="1160211"/>
          </a:xfrm>
          <a:prstGeom prst="homePlate">
            <a:avLst>
              <a:gd name="adj" fmla="val 27941"/>
            </a:avLst>
          </a:prstGeom>
          <a:solidFill>
            <a:sysClr val="window" lastClr="FFFFFF"/>
          </a:solidFill>
          <a:ln w="9525" cap="flat" cmpd="sng" algn="ctr">
            <a:noFill/>
            <a:prstDash val="solid"/>
            <a:headEnd type="none" w="med" len="med"/>
            <a:tailEnd type="none" w="med" len="med"/>
          </a:ln>
          <a:effectLst/>
        </p:spPr>
        <p:txBody>
          <a:bodyPr vert="vert270" wrap="none" lIns="68633" tIns="34317" rIns="68633" bIns="34317"/>
          <a:lstStyle/>
          <a:p>
            <a:pPr marL="0" marR="0" lvl="0" indent="0" algn="ctr" defTabSz="743440" rtl="0" eaLnBrk="1" fontAlgn="auto" latinLnBrk="0" hangingPunct="1">
              <a:lnSpc>
                <a:spcPct val="85000"/>
              </a:lnSpc>
              <a:spcBef>
                <a:spcPts val="0"/>
              </a:spcBef>
              <a:spcAft>
                <a:spcPts val="0"/>
              </a:spcAft>
              <a:buClrTx/>
              <a:buSzTx/>
              <a:buFontTx/>
              <a:buNone/>
              <a:tabLst/>
              <a:defRPr/>
            </a:pPr>
            <a:r>
              <a:rPr kumimoji="0" lang="en-GB" sz="700" b="1" i="0" u="none" strike="noStrike" kern="0" cap="none" spc="0" normalizeH="0" baseline="0" noProof="0" dirty="0">
                <a:ln>
                  <a:noFill/>
                </a:ln>
                <a:solidFill>
                  <a:srgbClr val="000000"/>
                </a:solidFill>
                <a:effectLst/>
                <a:uLnTx/>
                <a:uFillTx/>
                <a:ea typeface="+mn-ea"/>
                <a:cs typeface="Arial" charset="0"/>
              </a:rPr>
              <a:t>SIM</a:t>
            </a:r>
          </a:p>
        </p:txBody>
      </p:sp>
      <p:sp>
        <p:nvSpPr>
          <p:cNvPr id="29" name="Rounded Rectangle 392">
            <a:extLst>
              <a:ext uri="{FF2B5EF4-FFF2-40B4-BE49-F238E27FC236}">
                <a16:creationId xmlns:a16="http://schemas.microsoft.com/office/drawing/2014/main" id="{B67C673E-7F02-4943-AA8E-98C1EA0235AA}"/>
              </a:ext>
            </a:extLst>
          </p:cNvPr>
          <p:cNvSpPr/>
          <p:nvPr/>
        </p:nvSpPr>
        <p:spPr>
          <a:xfrm>
            <a:off x="3574045" y="4579738"/>
            <a:ext cx="3942423" cy="155694"/>
          </a:xfrm>
          <a:prstGeom prst="roundRect">
            <a:avLst/>
          </a:prstGeom>
          <a:solidFill>
            <a:sysClr val="window" lastClr="FFFFFF"/>
          </a:solidFill>
          <a:ln w="9525" cap="flat" cmpd="sng" algn="ctr">
            <a:noFill/>
            <a:prstDash val="solid"/>
            <a:headEnd type="none" w="med" len="med"/>
            <a:tailEnd type="none" w="med" len="med"/>
          </a:ln>
          <a:effectLst/>
        </p:spPr>
        <p:txBody>
          <a:bodyPr vert="horz" wrap="none" lIns="68633" tIns="34317" rIns="68633" bIns="34317" anchor="ctr"/>
          <a:lstStyle/>
          <a:p>
            <a:pPr marL="0" marR="0" lvl="1" indent="0" algn="ctr" defTabSz="957445" rtl="0" eaLnBrk="1" fontAlgn="auto" latinLnBrk="0" hangingPunct="1">
              <a:lnSpc>
                <a:spcPct val="100000"/>
              </a:lnSpc>
              <a:spcBef>
                <a:spcPts val="0"/>
              </a:spcBef>
              <a:spcAft>
                <a:spcPts val="0"/>
              </a:spcAft>
              <a:buClrTx/>
              <a:buSzTx/>
              <a:buFontTx/>
              <a:buNone/>
              <a:tabLst/>
              <a:defRPr/>
            </a:pPr>
            <a:r>
              <a:rPr lang="en-GB" sz="700" kern="0" dirty="0">
                <a:solidFill>
                  <a:srgbClr val="263147"/>
                </a:solidFill>
              </a:rPr>
              <a:t>Machine Learning, Big Data and Analytics, Cloud</a:t>
            </a:r>
            <a:endParaRPr kumimoji="0" lang="en-GB" sz="700" b="0" i="0" u="none" strike="noStrike" kern="0" cap="none" spc="0" normalizeH="0" baseline="0" noProof="0" dirty="0">
              <a:ln>
                <a:noFill/>
              </a:ln>
              <a:solidFill>
                <a:srgbClr val="263147"/>
              </a:solidFill>
              <a:effectLst/>
              <a:uLnTx/>
              <a:uFillTx/>
            </a:endParaRPr>
          </a:p>
        </p:txBody>
      </p:sp>
      <p:sp>
        <p:nvSpPr>
          <p:cNvPr id="30" name="Rounded Rectangle 399">
            <a:extLst>
              <a:ext uri="{FF2B5EF4-FFF2-40B4-BE49-F238E27FC236}">
                <a16:creationId xmlns:a16="http://schemas.microsoft.com/office/drawing/2014/main" id="{A26E2A34-3046-4BE7-A92B-5A543EF627DC}"/>
              </a:ext>
            </a:extLst>
          </p:cNvPr>
          <p:cNvSpPr/>
          <p:nvPr/>
        </p:nvSpPr>
        <p:spPr>
          <a:xfrm>
            <a:off x="4504899" y="2504756"/>
            <a:ext cx="915798" cy="161690"/>
          </a:xfrm>
          <a:prstGeom prst="roundRect">
            <a:avLst/>
          </a:prstGeom>
          <a:solidFill>
            <a:schemeClr val="accent6">
              <a:lumMod val="75000"/>
            </a:schemeClr>
          </a:solidFill>
          <a:ln w="19050" cap="flat" cmpd="sng" algn="ctr">
            <a:noFill/>
            <a:prstDash val="solid"/>
            <a:headEnd type="none" w="med" len="med"/>
            <a:tailEnd type="none" w="med" len="med"/>
          </a:ln>
          <a:effectLst/>
        </p:spPr>
        <p:txBody>
          <a:bodyPr vert="horz" wrap="square" anchor="ctr"/>
          <a:lstStyle/>
          <a:p>
            <a:pPr marL="0" marR="0" lvl="0" indent="0" algn="ctr" defTabSz="743459" rtl="0" eaLnBrk="1" fontAlgn="auto" latinLnBrk="0" hangingPunct="1">
              <a:lnSpc>
                <a:spcPct val="85000"/>
              </a:lnSpc>
              <a:spcBef>
                <a:spcPts val="0"/>
              </a:spcBef>
              <a:spcAft>
                <a:spcPts val="0"/>
              </a:spcAft>
              <a:buClrTx/>
              <a:buSzTx/>
              <a:buFontTx/>
              <a:buNone/>
              <a:tabLst/>
              <a:defRPr/>
            </a:pPr>
            <a:r>
              <a:rPr kumimoji="0" lang="en-GB" sz="700" b="0" i="0" u="none" strike="noStrike" kern="0" cap="none" spc="0" normalizeH="0" baseline="0" noProof="0" dirty="0">
                <a:ln>
                  <a:noFill/>
                </a:ln>
                <a:solidFill>
                  <a:prstClr val="white"/>
                </a:solidFill>
                <a:effectLst/>
                <a:uLnTx/>
                <a:uFillTx/>
                <a:ea typeface="+mn-ea"/>
                <a:cs typeface="+mn-cs"/>
              </a:rPr>
              <a:t>QE Lead </a:t>
            </a:r>
          </a:p>
        </p:txBody>
      </p:sp>
      <p:sp>
        <p:nvSpPr>
          <p:cNvPr id="31" name="Rounded Rectangle 399">
            <a:extLst>
              <a:ext uri="{FF2B5EF4-FFF2-40B4-BE49-F238E27FC236}">
                <a16:creationId xmlns:a16="http://schemas.microsoft.com/office/drawing/2014/main" id="{F4E8C717-1ACB-4672-B4FF-7C7E8DEBB9A2}"/>
              </a:ext>
            </a:extLst>
          </p:cNvPr>
          <p:cNvSpPr/>
          <p:nvPr/>
        </p:nvSpPr>
        <p:spPr>
          <a:xfrm>
            <a:off x="5554543" y="2504755"/>
            <a:ext cx="902572" cy="147087"/>
          </a:xfrm>
          <a:prstGeom prst="roundRect">
            <a:avLst/>
          </a:prstGeom>
          <a:solidFill>
            <a:schemeClr val="accent6">
              <a:lumMod val="75000"/>
            </a:schemeClr>
          </a:solidFill>
          <a:ln w="19050" cap="flat" cmpd="sng" algn="ctr">
            <a:noFill/>
            <a:prstDash val="solid"/>
            <a:headEnd type="none" w="med" len="med"/>
            <a:tailEnd type="none" w="med" len="med"/>
          </a:ln>
          <a:effectLst/>
        </p:spPr>
        <p:txBody>
          <a:bodyPr vert="horz" wrap="square" anchor="ctr"/>
          <a:lstStyle/>
          <a:p>
            <a:pPr marL="0" marR="0" lvl="0" indent="0" algn="ctr" defTabSz="743459" rtl="0" eaLnBrk="1" fontAlgn="auto" latinLnBrk="0" hangingPunct="1">
              <a:lnSpc>
                <a:spcPct val="85000"/>
              </a:lnSpc>
              <a:spcBef>
                <a:spcPts val="0"/>
              </a:spcBef>
              <a:spcAft>
                <a:spcPts val="0"/>
              </a:spcAft>
              <a:buClrTx/>
              <a:buSzTx/>
              <a:buFontTx/>
              <a:buNone/>
              <a:tabLst/>
              <a:defRPr/>
            </a:pPr>
            <a:r>
              <a:rPr kumimoji="0" lang="en-GB" sz="700" b="0" i="0" u="none" strike="noStrike" kern="0" cap="none" spc="0" normalizeH="0" baseline="0" noProof="0" dirty="0">
                <a:ln>
                  <a:noFill/>
                </a:ln>
                <a:solidFill>
                  <a:prstClr val="white"/>
                </a:solidFill>
                <a:effectLst/>
                <a:uLnTx/>
                <a:uFillTx/>
                <a:ea typeface="+mn-ea"/>
                <a:cs typeface="+mn-cs"/>
              </a:rPr>
              <a:t>QE Lead</a:t>
            </a:r>
          </a:p>
        </p:txBody>
      </p:sp>
      <p:sp>
        <p:nvSpPr>
          <p:cNvPr id="32" name="Rounded Rectangle 399">
            <a:extLst>
              <a:ext uri="{FF2B5EF4-FFF2-40B4-BE49-F238E27FC236}">
                <a16:creationId xmlns:a16="http://schemas.microsoft.com/office/drawing/2014/main" id="{7368C58D-4CEB-45A7-BDF2-FED06D330CA7}"/>
              </a:ext>
            </a:extLst>
          </p:cNvPr>
          <p:cNvSpPr/>
          <p:nvPr/>
        </p:nvSpPr>
        <p:spPr>
          <a:xfrm>
            <a:off x="6637743" y="2504756"/>
            <a:ext cx="921897" cy="157112"/>
          </a:xfrm>
          <a:prstGeom prst="roundRect">
            <a:avLst/>
          </a:prstGeom>
          <a:solidFill>
            <a:schemeClr val="accent6">
              <a:lumMod val="75000"/>
            </a:schemeClr>
          </a:solidFill>
          <a:ln w="19050" cap="flat" cmpd="sng" algn="ctr">
            <a:noFill/>
            <a:prstDash val="solid"/>
            <a:headEnd type="none" w="med" len="med"/>
            <a:tailEnd type="none" w="med" len="med"/>
          </a:ln>
          <a:effectLst/>
        </p:spPr>
        <p:txBody>
          <a:bodyPr vert="horz" wrap="square" anchor="ctr"/>
          <a:lstStyle/>
          <a:p>
            <a:pPr marL="0" marR="0" lvl="0" indent="0" algn="ctr" defTabSz="743459" rtl="0" eaLnBrk="1" fontAlgn="auto" latinLnBrk="0" hangingPunct="1">
              <a:lnSpc>
                <a:spcPct val="85000"/>
              </a:lnSpc>
              <a:spcBef>
                <a:spcPts val="0"/>
              </a:spcBef>
              <a:spcAft>
                <a:spcPts val="0"/>
              </a:spcAft>
              <a:buClrTx/>
              <a:buSzTx/>
              <a:buFontTx/>
              <a:buNone/>
              <a:tabLst/>
              <a:defRPr/>
            </a:pPr>
            <a:r>
              <a:rPr kumimoji="0" lang="en-GB" sz="700" b="0" i="0" u="none" strike="noStrike" kern="0" cap="none" spc="0" normalizeH="0" baseline="0" noProof="0" dirty="0">
                <a:ln>
                  <a:noFill/>
                </a:ln>
                <a:solidFill>
                  <a:prstClr val="white"/>
                </a:solidFill>
                <a:effectLst/>
                <a:uLnTx/>
                <a:uFillTx/>
              </a:rPr>
              <a:t>QE </a:t>
            </a:r>
            <a:r>
              <a:rPr lang="en-GB" sz="700" kern="0" dirty="0">
                <a:solidFill>
                  <a:prstClr val="white"/>
                </a:solidFill>
              </a:rPr>
              <a:t>Lead</a:t>
            </a:r>
            <a:endParaRPr kumimoji="0" lang="en-GB" sz="700" b="0" i="0" u="none" strike="noStrike" kern="0" cap="none" spc="0" normalizeH="0" baseline="0" noProof="0" dirty="0">
              <a:ln>
                <a:noFill/>
              </a:ln>
              <a:solidFill>
                <a:prstClr val="white"/>
              </a:solidFill>
              <a:effectLst/>
              <a:uLnTx/>
              <a:uFillTx/>
            </a:endParaRPr>
          </a:p>
        </p:txBody>
      </p:sp>
      <p:sp>
        <p:nvSpPr>
          <p:cNvPr id="33" name="Pentagon 344">
            <a:extLst>
              <a:ext uri="{FF2B5EF4-FFF2-40B4-BE49-F238E27FC236}">
                <a16:creationId xmlns:a16="http://schemas.microsoft.com/office/drawing/2014/main" id="{E7DBF718-DB82-4826-882C-015B30D37F8B}"/>
              </a:ext>
            </a:extLst>
          </p:cNvPr>
          <p:cNvSpPr/>
          <p:nvPr/>
        </p:nvSpPr>
        <p:spPr bwMode="auto">
          <a:xfrm rot="5400000">
            <a:off x="3407037" y="2266278"/>
            <a:ext cx="927832" cy="1075206"/>
          </a:xfrm>
          <a:prstGeom prst="homePlate">
            <a:avLst>
              <a:gd name="adj" fmla="val 27941"/>
            </a:avLst>
          </a:prstGeom>
          <a:solidFill>
            <a:sysClr val="window" lastClr="FFFFFF"/>
          </a:solidFill>
          <a:ln w="9525" cap="flat" cmpd="sng" algn="ctr">
            <a:noFill/>
            <a:prstDash val="solid"/>
            <a:headEnd type="none" w="med" len="med"/>
            <a:tailEnd type="none" w="med" len="med"/>
          </a:ln>
          <a:effectLst/>
        </p:spPr>
        <p:txBody>
          <a:bodyPr vert="vert270" wrap="none" lIns="68633" tIns="34317" rIns="68633" bIns="34317"/>
          <a:lstStyle/>
          <a:p>
            <a:pPr marL="0" marR="0" lvl="0" indent="0" algn="ctr" defTabSz="743440" rtl="0" eaLnBrk="1" fontAlgn="auto" latinLnBrk="0" hangingPunct="1">
              <a:lnSpc>
                <a:spcPct val="85000"/>
              </a:lnSpc>
              <a:spcBef>
                <a:spcPts val="0"/>
              </a:spcBef>
              <a:spcAft>
                <a:spcPts val="0"/>
              </a:spcAft>
              <a:buClrTx/>
              <a:buSzTx/>
              <a:buFontTx/>
              <a:buNone/>
              <a:tabLst/>
              <a:defRPr/>
            </a:pPr>
            <a:r>
              <a:rPr kumimoji="0" lang="en-GB" sz="700" b="1" i="0" u="none" strike="noStrike" kern="0" cap="none" spc="0" normalizeH="0" baseline="0" noProof="0" dirty="0">
                <a:ln>
                  <a:noFill/>
                </a:ln>
                <a:solidFill>
                  <a:srgbClr val="000000"/>
                </a:solidFill>
                <a:effectLst/>
                <a:uLnTx/>
                <a:uFillTx/>
                <a:ea typeface="+mn-ea"/>
                <a:cs typeface="Arial" charset="0"/>
              </a:rPr>
              <a:t>ICAM</a:t>
            </a:r>
          </a:p>
        </p:txBody>
      </p:sp>
      <p:sp>
        <p:nvSpPr>
          <p:cNvPr id="34" name="Rounded Rectangle 399">
            <a:extLst>
              <a:ext uri="{FF2B5EF4-FFF2-40B4-BE49-F238E27FC236}">
                <a16:creationId xmlns:a16="http://schemas.microsoft.com/office/drawing/2014/main" id="{C007348F-1303-44EF-A9BC-F908153FD019}"/>
              </a:ext>
            </a:extLst>
          </p:cNvPr>
          <p:cNvSpPr/>
          <p:nvPr/>
        </p:nvSpPr>
        <p:spPr>
          <a:xfrm>
            <a:off x="3453721" y="2504756"/>
            <a:ext cx="896853" cy="177643"/>
          </a:xfrm>
          <a:prstGeom prst="roundRect">
            <a:avLst/>
          </a:prstGeom>
          <a:solidFill>
            <a:schemeClr val="accent6">
              <a:lumMod val="75000"/>
            </a:schemeClr>
          </a:solidFill>
          <a:ln w="19050" cap="flat" cmpd="sng" algn="ctr">
            <a:noFill/>
            <a:prstDash val="solid"/>
            <a:headEnd type="none" w="med" len="med"/>
            <a:tailEnd type="none" w="med" len="med"/>
          </a:ln>
          <a:effectLst/>
        </p:spPr>
        <p:txBody>
          <a:bodyPr vert="horz" wrap="square" anchor="ctr"/>
          <a:lstStyle/>
          <a:p>
            <a:pPr marL="0" marR="0" lvl="0" indent="0" algn="ctr" defTabSz="743459" rtl="0" eaLnBrk="1" fontAlgn="auto" latinLnBrk="0" hangingPunct="1">
              <a:lnSpc>
                <a:spcPct val="85000"/>
              </a:lnSpc>
              <a:spcBef>
                <a:spcPts val="0"/>
              </a:spcBef>
              <a:spcAft>
                <a:spcPts val="0"/>
              </a:spcAft>
              <a:buClrTx/>
              <a:buSzTx/>
              <a:buFontTx/>
              <a:buNone/>
              <a:tabLst/>
              <a:defRPr/>
            </a:pPr>
            <a:r>
              <a:rPr kumimoji="0" lang="en-GB" sz="700" b="0" i="0" u="none" strike="noStrike" kern="0" cap="none" spc="0" normalizeH="0" baseline="0" noProof="0" dirty="0">
                <a:ln>
                  <a:noFill/>
                </a:ln>
                <a:solidFill>
                  <a:prstClr val="white"/>
                </a:solidFill>
                <a:effectLst/>
                <a:uLnTx/>
                <a:uFillTx/>
                <a:ea typeface="+mn-ea"/>
                <a:cs typeface="+mn-cs"/>
              </a:rPr>
              <a:t>QE Lead</a:t>
            </a:r>
          </a:p>
        </p:txBody>
      </p:sp>
      <p:sp>
        <p:nvSpPr>
          <p:cNvPr id="35" name="Rounded Rectangle 93">
            <a:extLst>
              <a:ext uri="{FF2B5EF4-FFF2-40B4-BE49-F238E27FC236}">
                <a16:creationId xmlns:a16="http://schemas.microsoft.com/office/drawing/2014/main" id="{CA3423DF-A7B8-40DC-A69F-AE55B8D39BB2}"/>
              </a:ext>
            </a:extLst>
          </p:cNvPr>
          <p:cNvSpPr/>
          <p:nvPr/>
        </p:nvSpPr>
        <p:spPr bwMode="auto">
          <a:xfrm>
            <a:off x="2651987" y="3488446"/>
            <a:ext cx="885823" cy="240198"/>
          </a:xfrm>
          <a:prstGeom prst="roundRect">
            <a:avLst>
              <a:gd name="adj" fmla="val 9187"/>
            </a:avLst>
          </a:prstGeom>
          <a:solidFill>
            <a:schemeClr val="bg1"/>
          </a:solidFill>
          <a:ln w="19050" cap="flat" cmpd="sng" algn="ctr">
            <a:noFill/>
            <a:prstDash val="solid"/>
            <a:round/>
            <a:headEnd type="none" w="med" len="med"/>
            <a:tailEnd type="none" w="med" len="med"/>
          </a:ln>
          <a:effectLst/>
        </p:spPr>
        <p:txBody>
          <a:bodyPr vert="horz" wrap="square" anchor="ctr" anchorCtr="0"/>
          <a:lstStyle/>
          <a:p>
            <a:pPr marL="0" marR="0" lvl="0" indent="0" algn="ctr" defTabSz="742704" rtl="0" eaLnBrk="1" fontAlgn="auto" latinLnBrk="0" hangingPunct="1">
              <a:lnSpc>
                <a:spcPct val="85000"/>
              </a:lnSpc>
              <a:spcBef>
                <a:spcPts val="0"/>
              </a:spcBef>
              <a:spcAft>
                <a:spcPts val="0"/>
              </a:spcAft>
              <a:buClrTx/>
              <a:buSzTx/>
              <a:buFontTx/>
              <a:buNone/>
              <a:tabLst/>
              <a:defRPr/>
            </a:pPr>
            <a:r>
              <a:rPr kumimoji="0" lang="en-US" sz="700" b="0" i="0" u="none" strike="noStrike" kern="0" cap="none" spc="0" normalizeH="0" baseline="0" noProof="0" dirty="0">
                <a:ln>
                  <a:noFill/>
                </a:ln>
                <a:effectLst/>
                <a:uLnTx/>
                <a:uFillTx/>
                <a:ea typeface="+mn-ea"/>
                <a:cs typeface="+mn-cs"/>
              </a:rPr>
              <a:t>Shared Test Services</a:t>
            </a:r>
          </a:p>
        </p:txBody>
      </p:sp>
      <p:sp>
        <p:nvSpPr>
          <p:cNvPr id="36" name="Rounded Rectangle 307">
            <a:extLst>
              <a:ext uri="{FF2B5EF4-FFF2-40B4-BE49-F238E27FC236}">
                <a16:creationId xmlns:a16="http://schemas.microsoft.com/office/drawing/2014/main" id="{91172D34-2459-4C11-8E1D-1230F0420ADC}"/>
              </a:ext>
            </a:extLst>
          </p:cNvPr>
          <p:cNvSpPr/>
          <p:nvPr/>
        </p:nvSpPr>
        <p:spPr>
          <a:xfrm>
            <a:off x="2260306" y="5400817"/>
            <a:ext cx="2510322" cy="156659"/>
          </a:xfrm>
          <a:prstGeom prst="roundRect">
            <a:avLst/>
          </a:prstGeom>
          <a:solidFill>
            <a:sysClr val="window" lastClr="FFFFFF"/>
          </a:solidFill>
          <a:ln w="9525" cap="flat" cmpd="sng" algn="ctr">
            <a:noFill/>
            <a:prstDash val="solid"/>
            <a:headEnd type="none" w="med" len="med"/>
            <a:tailEnd type="none" w="med" len="med"/>
          </a:ln>
          <a:effectLst/>
        </p:spPr>
        <p:txBody>
          <a:bodyPr vert="horz" wrap="none" lIns="68633" tIns="34317" rIns="68633" bIns="34317"/>
          <a:lstStyle/>
          <a:p>
            <a:pPr marL="0" marR="0" lvl="0" indent="0" algn="ctr" defTabSz="743440" rtl="0" eaLnBrk="1" fontAlgn="auto" latinLnBrk="0" hangingPunct="1">
              <a:lnSpc>
                <a:spcPct val="85000"/>
              </a:lnSpc>
              <a:spcBef>
                <a:spcPts val="0"/>
              </a:spcBef>
              <a:spcAft>
                <a:spcPts val="0"/>
              </a:spcAft>
              <a:buClrTx/>
              <a:buSzTx/>
              <a:buFontTx/>
              <a:buNone/>
              <a:tabLst/>
              <a:defRPr/>
            </a:pPr>
            <a:r>
              <a:rPr kumimoji="0" lang="en-GB" sz="900" b="1" i="0" u="none" strike="noStrike" kern="0" cap="none" spc="0" normalizeH="0" baseline="0" noProof="0" dirty="0">
                <a:ln>
                  <a:noFill/>
                </a:ln>
                <a:solidFill>
                  <a:srgbClr val="000000"/>
                </a:solidFill>
                <a:effectLst/>
                <a:uLnTx/>
                <a:uFillTx/>
                <a:ea typeface="+mn-ea"/>
                <a:cs typeface="Arial" charset="0"/>
              </a:rPr>
              <a:t>Capgemini Tools and Accelerators</a:t>
            </a:r>
          </a:p>
        </p:txBody>
      </p:sp>
      <p:sp>
        <p:nvSpPr>
          <p:cNvPr id="37" name="Rounded Rectangle 307">
            <a:extLst>
              <a:ext uri="{FF2B5EF4-FFF2-40B4-BE49-F238E27FC236}">
                <a16:creationId xmlns:a16="http://schemas.microsoft.com/office/drawing/2014/main" id="{0C45D498-C08E-4856-8BD3-FF5C57831D2C}"/>
              </a:ext>
            </a:extLst>
          </p:cNvPr>
          <p:cNvSpPr/>
          <p:nvPr/>
        </p:nvSpPr>
        <p:spPr>
          <a:xfrm>
            <a:off x="5299915" y="5387874"/>
            <a:ext cx="2761355" cy="156659"/>
          </a:xfrm>
          <a:prstGeom prst="roundRect">
            <a:avLst/>
          </a:prstGeom>
          <a:solidFill>
            <a:sysClr val="window" lastClr="FFFFFF"/>
          </a:solidFill>
          <a:ln w="9525" cap="flat" cmpd="sng" algn="ctr">
            <a:noFill/>
            <a:prstDash val="solid"/>
            <a:headEnd type="none" w="med" len="med"/>
            <a:tailEnd type="none" w="med" len="med"/>
          </a:ln>
          <a:effectLst/>
        </p:spPr>
        <p:txBody>
          <a:bodyPr vert="horz" wrap="none" lIns="68633" tIns="34317" rIns="68633" bIns="34317"/>
          <a:lstStyle/>
          <a:p>
            <a:pPr marL="0" marR="0" lvl="0" indent="0" algn="ctr" defTabSz="743440" rtl="0" eaLnBrk="1" fontAlgn="auto" latinLnBrk="0" hangingPunct="1">
              <a:lnSpc>
                <a:spcPct val="85000"/>
              </a:lnSpc>
              <a:spcBef>
                <a:spcPts val="0"/>
              </a:spcBef>
              <a:spcAft>
                <a:spcPts val="0"/>
              </a:spcAft>
              <a:buClrTx/>
              <a:buSzTx/>
              <a:buFontTx/>
              <a:buNone/>
              <a:tabLst/>
              <a:defRPr/>
            </a:pPr>
            <a:r>
              <a:rPr kumimoji="0" lang="en-GB" sz="900" b="1" i="0" u="none" strike="noStrike" kern="0" cap="none" spc="0" normalizeH="0" baseline="0" noProof="0" dirty="0">
                <a:ln>
                  <a:noFill/>
                </a:ln>
                <a:solidFill>
                  <a:srgbClr val="000000"/>
                </a:solidFill>
                <a:effectLst/>
                <a:uLnTx/>
                <a:uFillTx/>
                <a:ea typeface="+mn-ea"/>
                <a:cs typeface="Arial" charset="0"/>
              </a:rPr>
              <a:t>Domain Reusable Assets</a:t>
            </a:r>
          </a:p>
        </p:txBody>
      </p:sp>
      <p:sp>
        <p:nvSpPr>
          <p:cNvPr id="38" name="Rounded Rectangle 399">
            <a:extLst>
              <a:ext uri="{FF2B5EF4-FFF2-40B4-BE49-F238E27FC236}">
                <a16:creationId xmlns:a16="http://schemas.microsoft.com/office/drawing/2014/main" id="{DA2473CE-02F7-474C-8BC7-7F121DA8B622}"/>
              </a:ext>
            </a:extLst>
          </p:cNvPr>
          <p:cNvSpPr/>
          <p:nvPr/>
        </p:nvSpPr>
        <p:spPr>
          <a:xfrm>
            <a:off x="3596700" y="4952954"/>
            <a:ext cx="1443985" cy="285095"/>
          </a:xfrm>
          <a:prstGeom prst="roundRect">
            <a:avLst/>
          </a:prstGeom>
          <a:solidFill>
            <a:sysClr val="window" lastClr="FFFFFF"/>
          </a:solidFill>
          <a:ln w="19050" cap="flat" cmpd="sng" algn="ctr">
            <a:noFill/>
            <a:prstDash val="solid"/>
            <a:headEnd type="none" w="med" len="med"/>
            <a:tailEnd type="none" w="med" len="med"/>
          </a:ln>
          <a:effectLst/>
        </p:spPr>
        <p:txBody>
          <a:bodyPr vert="horz" wrap="square" anchor="ctr"/>
          <a:lstStyle/>
          <a:p>
            <a:pPr marL="0" marR="0" lvl="0" indent="0" algn="ctr" defTabSz="743459" rtl="0" eaLnBrk="1" fontAlgn="auto" latinLnBrk="0" hangingPunct="1">
              <a:spcBef>
                <a:spcPts val="0"/>
              </a:spcBef>
              <a:spcAft>
                <a:spcPts val="0"/>
              </a:spcAft>
              <a:buClrTx/>
              <a:buSzTx/>
              <a:buFontTx/>
              <a:buNone/>
              <a:tabLst/>
              <a:defRPr/>
            </a:pPr>
            <a:r>
              <a:rPr kumimoji="0" lang="en-GB" sz="700" b="0" i="0" u="none" strike="noStrike" kern="0" cap="none" spc="0" normalizeH="0" baseline="0" noProof="0" dirty="0">
                <a:ln>
                  <a:noFill/>
                </a:ln>
                <a:solidFill>
                  <a:srgbClr val="000000"/>
                </a:solidFill>
                <a:effectLst/>
                <a:uLnTx/>
                <a:uFillTx/>
                <a:ea typeface="+mn-ea"/>
                <a:cs typeface="+mn-cs"/>
              </a:rPr>
              <a:t>Test Standardization and Optimization</a:t>
            </a:r>
          </a:p>
        </p:txBody>
      </p:sp>
      <p:sp>
        <p:nvSpPr>
          <p:cNvPr id="39" name="Rounded Rectangle 399">
            <a:extLst>
              <a:ext uri="{FF2B5EF4-FFF2-40B4-BE49-F238E27FC236}">
                <a16:creationId xmlns:a16="http://schemas.microsoft.com/office/drawing/2014/main" id="{A94033E0-9E66-4E11-B80E-CD2BF8505E8F}"/>
              </a:ext>
            </a:extLst>
          </p:cNvPr>
          <p:cNvSpPr/>
          <p:nvPr/>
        </p:nvSpPr>
        <p:spPr>
          <a:xfrm>
            <a:off x="5099576" y="4952954"/>
            <a:ext cx="1532320" cy="285095"/>
          </a:xfrm>
          <a:prstGeom prst="roundRect">
            <a:avLst/>
          </a:prstGeom>
          <a:solidFill>
            <a:sysClr val="window" lastClr="FFFFFF"/>
          </a:solidFill>
          <a:ln w="19050" cap="flat" cmpd="sng" algn="ctr">
            <a:noFill/>
            <a:prstDash val="solid"/>
            <a:headEnd type="none" w="med" len="med"/>
            <a:tailEnd type="none" w="med" len="med"/>
          </a:ln>
          <a:effectLst/>
        </p:spPr>
        <p:txBody>
          <a:bodyPr vert="horz" wrap="none" anchor="ctr"/>
          <a:lstStyle/>
          <a:p>
            <a:pPr algn="ctr" defTabSz="743459"/>
            <a:r>
              <a:rPr lang="en-GB" sz="700" kern="0" dirty="0">
                <a:solidFill>
                  <a:srgbClr val="000000"/>
                </a:solidFill>
              </a:rPr>
              <a:t>Test Technologists</a:t>
            </a:r>
          </a:p>
          <a:p>
            <a:pPr algn="ctr" defTabSz="743459"/>
            <a:r>
              <a:rPr lang="en-GB" sz="700" kern="0" dirty="0">
                <a:solidFill>
                  <a:srgbClr val="000000"/>
                </a:solidFill>
              </a:rPr>
              <a:t>(beyond Test Automation)</a:t>
            </a:r>
          </a:p>
        </p:txBody>
      </p:sp>
      <p:sp>
        <p:nvSpPr>
          <p:cNvPr id="40" name="Rounded Rectangle 407">
            <a:extLst>
              <a:ext uri="{FF2B5EF4-FFF2-40B4-BE49-F238E27FC236}">
                <a16:creationId xmlns:a16="http://schemas.microsoft.com/office/drawing/2014/main" id="{D027753D-AA5B-48C6-96EF-239D912B0DC6}"/>
              </a:ext>
            </a:extLst>
          </p:cNvPr>
          <p:cNvSpPr/>
          <p:nvPr/>
        </p:nvSpPr>
        <p:spPr>
          <a:xfrm>
            <a:off x="2073811" y="4952954"/>
            <a:ext cx="1463999" cy="285095"/>
          </a:xfrm>
          <a:prstGeom prst="roundRect">
            <a:avLst/>
          </a:prstGeom>
          <a:solidFill>
            <a:sysClr val="window" lastClr="FFFFFF"/>
          </a:solidFill>
          <a:ln w="19050" cap="flat" cmpd="sng" algn="ctr">
            <a:noFill/>
            <a:prstDash val="solid"/>
            <a:headEnd type="none" w="med" len="med"/>
            <a:tailEnd type="none" w="med" len="med"/>
          </a:ln>
          <a:effectLst/>
        </p:spPr>
        <p:txBody>
          <a:bodyPr vert="horz" wrap="none" anchor="ctr"/>
          <a:lstStyle/>
          <a:p>
            <a:pPr marL="0" marR="0" lvl="0" indent="0" algn="ctr" defTabSz="743459" rtl="0" eaLnBrk="1" fontAlgn="auto" latinLnBrk="0" hangingPunct="1">
              <a:spcBef>
                <a:spcPts val="0"/>
              </a:spcBef>
              <a:spcAft>
                <a:spcPts val="0"/>
              </a:spcAft>
              <a:buClrTx/>
              <a:buSzTx/>
              <a:buFontTx/>
              <a:buNone/>
              <a:tabLst/>
              <a:defRPr/>
            </a:pPr>
            <a:r>
              <a:rPr kumimoji="0" lang="en-GB" sz="700" b="0" i="0" u="none" strike="noStrike" kern="0" cap="none" spc="0" normalizeH="0" baseline="0" noProof="0" dirty="0">
                <a:ln>
                  <a:noFill/>
                </a:ln>
                <a:solidFill>
                  <a:srgbClr val="000000"/>
                </a:solidFill>
                <a:effectLst/>
                <a:uLnTx/>
                <a:uFillTx/>
                <a:ea typeface="+mn-ea"/>
                <a:cs typeface="+mn-cs"/>
              </a:rPr>
              <a:t>Framework Enhancement</a:t>
            </a:r>
          </a:p>
          <a:p>
            <a:pPr marL="0" marR="0" lvl="0" indent="0" algn="ctr" defTabSz="743459" rtl="0" eaLnBrk="1" fontAlgn="auto" latinLnBrk="0" hangingPunct="1">
              <a:spcBef>
                <a:spcPts val="0"/>
              </a:spcBef>
              <a:spcAft>
                <a:spcPts val="0"/>
              </a:spcAft>
              <a:buClrTx/>
              <a:buSzTx/>
              <a:buFontTx/>
              <a:buNone/>
              <a:tabLst/>
              <a:defRPr/>
            </a:pPr>
            <a:r>
              <a:rPr kumimoji="0" lang="en-GB" sz="700" b="0" i="0" u="none" strike="noStrike" kern="0" cap="none" spc="0" normalizeH="0" baseline="0" noProof="0" dirty="0">
                <a:ln>
                  <a:noFill/>
                </a:ln>
                <a:solidFill>
                  <a:srgbClr val="000000"/>
                </a:solidFill>
                <a:effectLst/>
                <a:uLnTx/>
                <a:uFillTx/>
                <a:ea typeface="+mn-ea"/>
                <a:cs typeface="+mn-cs"/>
              </a:rPr>
              <a:t>(Automation, Performance)</a:t>
            </a:r>
          </a:p>
        </p:txBody>
      </p:sp>
      <p:sp>
        <p:nvSpPr>
          <p:cNvPr id="41" name="Rectangle 40">
            <a:extLst>
              <a:ext uri="{FF2B5EF4-FFF2-40B4-BE49-F238E27FC236}">
                <a16:creationId xmlns:a16="http://schemas.microsoft.com/office/drawing/2014/main" id="{7E15B44B-8FF1-4657-9B82-98AB536F25F9}"/>
              </a:ext>
            </a:extLst>
          </p:cNvPr>
          <p:cNvSpPr/>
          <p:nvPr/>
        </p:nvSpPr>
        <p:spPr>
          <a:xfrm>
            <a:off x="2470311" y="1842395"/>
            <a:ext cx="5754153" cy="291494"/>
          </a:xfrm>
          <a:prstGeom prst="rect">
            <a:avLst/>
          </a:prstGeom>
          <a:solidFill>
            <a:schemeClr val="accent2"/>
          </a:solidFill>
          <a:ln>
            <a:noFill/>
          </a:ln>
          <a:effectLst/>
        </p:spPr>
        <p:style>
          <a:lnRef idx="0">
            <a:schemeClr val="accent2"/>
          </a:lnRef>
          <a:fillRef idx="3">
            <a:schemeClr val="accent2"/>
          </a:fillRef>
          <a:effectRef idx="3">
            <a:schemeClr val="accent2"/>
          </a:effectRef>
          <a:fontRef idx="minor">
            <a:schemeClr val="lt1"/>
          </a:fontRef>
        </p:style>
        <p:txBody>
          <a:bodyPr tIns="0" rtlCol="0" anchor="ctr"/>
          <a:lstStyle/>
          <a:p>
            <a:pPr marL="0" marR="0" lvl="0" indent="0" algn="ctr" defTabSz="1088239"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bg1"/>
                </a:solidFill>
                <a:effectLst/>
                <a:uLnTx/>
                <a:uFillTx/>
                <a:ea typeface="+mn-ea"/>
                <a:cs typeface="Arial" pitchFamily="34" charset="0"/>
              </a:rPr>
              <a:t>Test Management Office (TMO)</a:t>
            </a:r>
          </a:p>
          <a:p>
            <a:pPr marL="0" marR="0" lvl="0" indent="0" algn="ctr" defTabSz="1088239"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dirty="0">
              <a:ln>
                <a:noFill/>
              </a:ln>
              <a:solidFill>
                <a:schemeClr val="bg1"/>
              </a:solidFill>
              <a:effectLst/>
              <a:uLnTx/>
              <a:uFillTx/>
              <a:ea typeface="+mn-ea"/>
              <a:cs typeface="Arial" pitchFamily="34" charset="0"/>
            </a:endParaRPr>
          </a:p>
        </p:txBody>
      </p:sp>
      <p:sp>
        <p:nvSpPr>
          <p:cNvPr id="42" name="Text Box 20">
            <a:extLst>
              <a:ext uri="{FF2B5EF4-FFF2-40B4-BE49-F238E27FC236}">
                <a16:creationId xmlns:a16="http://schemas.microsoft.com/office/drawing/2014/main" id="{15CD0387-34E4-4BC0-B4A2-0D4D9FA4B0FD}"/>
              </a:ext>
            </a:extLst>
          </p:cNvPr>
          <p:cNvSpPr txBox="1">
            <a:spLocks noChangeArrowheads="1"/>
          </p:cNvSpPr>
          <p:nvPr/>
        </p:nvSpPr>
        <p:spPr bwMode="auto">
          <a:xfrm>
            <a:off x="2396014" y="1940916"/>
            <a:ext cx="1057705" cy="176107"/>
          </a:xfrm>
          <a:prstGeom prst="rect">
            <a:avLst/>
          </a:prstGeom>
          <a:noFill/>
          <a:ln w="12700" algn="ctr">
            <a:noFill/>
            <a:miter lim="800000"/>
            <a:headEnd/>
            <a:tailEnd/>
          </a:ln>
          <a:effectLst/>
        </p:spPr>
        <p:txBody>
          <a:bodyPr lIns="53489" tIns="22924" rIns="53489" bIns="22924" anchor="b"/>
          <a:lstStyle/>
          <a:p>
            <a:pPr marL="0" marR="0" lvl="0" indent="0" algn="ctr" defTabSz="713958" rtl="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mn-ea"/>
                <a:cs typeface="Arial" panose="020B0604020202020204" pitchFamily="34" charset="0"/>
              </a:rPr>
              <a:t>Delivery Mgmt.</a:t>
            </a:r>
          </a:p>
        </p:txBody>
      </p:sp>
      <p:sp>
        <p:nvSpPr>
          <p:cNvPr id="43" name="Text Box 21">
            <a:extLst>
              <a:ext uri="{FF2B5EF4-FFF2-40B4-BE49-F238E27FC236}">
                <a16:creationId xmlns:a16="http://schemas.microsoft.com/office/drawing/2014/main" id="{0F920B78-2C60-4C5A-84D9-0B9F8A381CB5}"/>
              </a:ext>
            </a:extLst>
          </p:cNvPr>
          <p:cNvSpPr txBox="1">
            <a:spLocks noChangeArrowheads="1"/>
          </p:cNvSpPr>
          <p:nvPr/>
        </p:nvSpPr>
        <p:spPr bwMode="auto">
          <a:xfrm>
            <a:off x="5636818" y="1940916"/>
            <a:ext cx="1102662" cy="169786"/>
          </a:xfrm>
          <a:prstGeom prst="rect">
            <a:avLst/>
          </a:prstGeom>
          <a:noFill/>
          <a:ln w="12700" algn="ctr">
            <a:noFill/>
            <a:miter lim="800000"/>
            <a:headEnd/>
            <a:tailEnd/>
          </a:ln>
          <a:effectLst/>
        </p:spPr>
        <p:txBody>
          <a:bodyPr lIns="53489" tIns="22924" rIns="53489" bIns="22924" anchor="b"/>
          <a:lstStyle/>
          <a:p>
            <a:pPr marL="0" marR="0" lvl="0" indent="0" algn="ctr" defTabSz="713958" rtl="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mn-ea"/>
                <a:cs typeface="Arial" panose="020B0604020202020204" pitchFamily="34" charset="0"/>
              </a:rPr>
              <a:t>Metrics Mgmt.</a:t>
            </a:r>
          </a:p>
        </p:txBody>
      </p:sp>
      <p:sp>
        <p:nvSpPr>
          <p:cNvPr id="44" name="Text Box 20">
            <a:extLst>
              <a:ext uri="{FF2B5EF4-FFF2-40B4-BE49-F238E27FC236}">
                <a16:creationId xmlns:a16="http://schemas.microsoft.com/office/drawing/2014/main" id="{8C5FD84B-BB8F-4526-9AE9-3FAC18C98917}"/>
              </a:ext>
            </a:extLst>
          </p:cNvPr>
          <p:cNvSpPr txBox="1">
            <a:spLocks noChangeArrowheads="1"/>
          </p:cNvSpPr>
          <p:nvPr/>
        </p:nvSpPr>
        <p:spPr bwMode="auto">
          <a:xfrm>
            <a:off x="3857171" y="1940916"/>
            <a:ext cx="1137920" cy="168487"/>
          </a:xfrm>
          <a:prstGeom prst="rect">
            <a:avLst/>
          </a:prstGeom>
          <a:noFill/>
          <a:ln w="12700" algn="ctr">
            <a:noFill/>
            <a:miter lim="800000"/>
            <a:headEnd/>
            <a:tailEnd/>
          </a:ln>
          <a:effectLst/>
        </p:spPr>
        <p:txBody>
          <a:bodyPr lIns="53489" tIns="22924" rIns="53489" bIns="22924" anchor="b"/>
          <a:lstStyle/>
          <a:p>
            <a:pPr marL="0" marR="0" lvl="0" indent="0" algn="ctr" defTabSz="713958" rtl="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mn-ea"/>
                <a:cs typeface="Arial" panose="020B0604020202020204" pitchFamily="34" charset="0"/>
              </a:rPr>
              <a:t>Demand Mgmt.</a:t>
            </a:r>
          </a:p>
        </p:txBody>
      </p:sp>
      <p:sp>
        <p:nvSpPr>
          <p:cNvPr id="45" name="Text Box 22">
            <a:extLst>
              <a:ext uri="{FF2B5EF4-FFF2-40B4-BE49-F238E27FC236}">
                <a16:creationId xmlns:a16="http://schemas.microsoft.com/office/drawing/2014/main" id="{B3B10BF0-8641-48A2-83C8-4547FB4978B3}"/>
              </a:ext>
            </a:extLst>
          </p:cNvPr>
          <p:cNvSpPr txBox="1">
            <a:spLocks noChangeArrowheads="1"/>
          </p:cNvSpPr>
          <p:nvPr/>
        </p:nvSpPr>
        <p:spPr bwMode="auto">
          <a:xfrm>
            <a:off x="7413927" y="1940916"/>
            <a:ext cx="834264" cy="178965"/>
          </a:xfrm>
          <a:prstGeom prst="rect">
            <a:avLst/>
          </a:prstGeom>
          <a:noFill/>
          <a:ln w="12700" algn="ctr">
            <a:noFill/>
            <a:miter lim="800000"/>
            <a:headEnd/>
            <a:tailEnd/>
          </a:ln>
          <a:effectLst/>
        </p:spPr>
        <p:txBody>
          <a:bodyPr lIns="53489" tIns="22924" rIns="53489" bIns="22924" anchor="b"/>
          <a:lstStyle/>
          <a:p>
            <a:pPr marL="0" marR="0" lvl="0" indent="0" algn="ctr" defTabSz="713958" rtl="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FFFFFF"/>
                </a:solidFill>
                <a:effectLst/>
                <a:uLnTx/>
                <a:uFillTx/>
                <a:ea typeface="+mn-ea"/>
                <a:cs typeface="Arial" panose="020B0604020202020204" pitchFamily="34" charset="0"/>
              </a:rPr>
              <a:t>Talent Mgmt.</a:t>
            </a:r>
          </a:p>
        </p:txBody>
      </p:sp>
      <p:sp>
        <p:nvSpPr>
          <p:cNvPr id="46" name="Oval 45">
            <a:extLst>
              <a:ext uri="{FF2B5EF4-FFF2-40B4-BE49-F238E27FC236}">
                <a16:creationId xmlns:a16="http://schemas.microsoft.com/office/drawing/2014/main" id="{D56ACD7D-FF0C-4358-A708-83A6F0DF60AB}"/>
              </a:ext>
            </a:extLst>
          </p:cNvPr>
          <p:cNvSpPr/>
          <p:nvPr/>
        </p:nvSpPr>
        <p:spPr>
          <a:xfrm>
            <a:off x="6986936" y="1811571"/>
            <a:ext cx="230686" cy="213704"/>
          </a:xfrm>
          <a:prstGeom prst="ellipse">
            <a:avLst/>
          </a:prstGeom>
          <a:solidFill>
            <a:schemeClr val="accent3"/>
          </a:solidFill>
          <a:ln w="25400" cap="flat" cmpd="sng" algn="ctr">
            <a:noFill/>
            <a:prstDash val="solid"/>
            <a:headEnd type="none" w="med" len="med"/>
            <a:tailEnd type="none" w="med" len="med"/>
          </a:ln>
          <a:effectLst/>
        </p:spPr>
        <p:txBody>
          <a:bodyPr wrap="none" lIns="0" tIns="0" rIns="0" bIns="0" anchor="ctr"/>
          <a:lstStyle/>
          <a:p>
            <a:pPr algn="ctr" defTabSz="743459"/>
            <a:r>
              <a:rPr lang="en-US" sz="1000" b="1" kern="0" dirty="0">
                <a:solidFill>
                  <a:schemeClr val="bg1"/>
                </a:solidFill>
                <a:cs typeface="Arial" charset="0"/>
              </a:rPr>
              <a:t>1</a:t>
            </a:r>
          </a:p>
        </p:txBody>
      </p:sp>
      <p:sp>
        <p:nvSpPr>
          <p:cNvPr id="47" name="Rectangle: Rounded Corners 286">
            <a:extLst>
              <a:ext uri="{FF2B5EF4-FFF2-40B4-BE49-F238E27FC236}">
                <a16:creationId xmlns:a16="http://schemas.microsoft.com/office/drawing/2014/main" id="{4A228CE5-7DBD-4636-8C7F-E1BF0586C24F}"/>
              </a:ext>
            </a:extLst>
          </p:cNvPr>
          <p:cNvSpPr/>
          <p:nvPr/>
        </p:nvSpPr>
        <p:spPr>
          <a:xfrm>
            <a:off x="7751665" y="2344277"/>
            <a:ext cx="270211" cy="2498121"/>
          </a:xfrm>
          <a:prstGeom prst="roundRect">
            <a:avLst/>
          </a:prstGeom>
          <a:solidFill>
            <a:schemeClr val="accent5"/>
          </a:solidFill>
          <a:ln>
            <a:noFill/>
          </a:ln>
          <a:effectLst/>
        </p:spPr>
        <p:style>
          <a:lnRef idx="1">
            <a:schemeClr val="accent6"/>
          </a:lnRef>
          <a:fillRef idx="2">
            <a:schemeClr val="accent6"/>
          </a:fillRef>
          <a:effectRef idx="1">
            <a:schemeClr val="accent6"/>
          </a:effectRef>
          <a:fontRef idx="minor">
            <a:schemeClr val="dk1"/>
          </a:fontRef>
        </p:style>
        <p:txBody>
          <a:bodyPr vert="vert270" rtlCol="0" anchor="ctr"/>
          <a:lstStyle/>
          <a:p>
            <a:pPr algn="ctr" defTabSz="1088239">
              <a:defRPr/>
            </a:pPr>
            <a:r>
              <a:rPr kumimoji="0" lang="en-US" sz="800" b="1" i="0" strike="noStrike" kern="0" cap="none" spc="0" normalizeH="0" baseline="0" noProof="0" dirty="0">
                <a:ln>
                  <a:noFill/>
                </a:ln>
                <a:solidFill>
                  <a:schemeClr val="bg1"/>
                </a:solidFill>
                <a:effectLst/>
                <a:uLnTx/>
                <a:uFillTx/>
                <a:ea typeface="+mn-ea"/>
                <a:cs typeface="+mn-cs"/>
              </a:rPr>
              <a:t>Global Delivery  Locations</a:t>
            </a:r>
          </a:p>
        </p:txBody>
      </p:sp>
      <p:sp>
        <p:nvSpPr>
          <p:cNvPr id="48" name="Oval 47">
            <a:extLst>
              <a:ext uri="{FF2B5EF4-FFF2-40B4-BE49-F238E27FC236}">
                <a16:creationId xmlns:a16="http://schemas.microsoft.com/office/drawing/2014/main" id="{6843F179-C59C-4C4E-AB46-346F1409EDF4}"/>
              </a:ext>
            </a:extLst>
          </p:cNvPr>
          <p:cNvSpPr/>
          <p:nvPr/>
        </p:nvSpPr>
        <p:spPr bwMode="auto">
          <a:xfrm>
            <a:off x="2370231" y="3454408"/>
            <a:ext cx="230686" cy="213704"/>
          </a:xfrm>
          <a:prstGeom prst="ellipse">
            <a:avLst/>
          </a:prstGeom>
          <a:solidFill>
            <a:schemeClr val="accent3"/>
          </a:solidFill>
          <a:ln w="25400" cap="flat" cmpd="sng" algn="ctr">
            <a:noFill/>
            <a:prstDash val="solid"/>
            <a:headEnd type="none" w="med" len="med"/>
            <a:tailEnd type="none" w="med" len="med"/>
          </a:ln>
          <a:effectLst/>
        </p:spPr>
        <p:txBody>
          <a:bodyPr wrap="none" lIns="0" tIns="0" rIns="0" bIns="0" anchor="ctr"/>
          <a:lstStyle/>
          <a:p>
            <a:pPr algn="ctr" defTabSz="743459"/>
            <a:r>
              <a:rPr lang="en-GB" sz="1000" b="1" kern="0" dirty="0">
                <a:solidFill>
                  <a:schemeClr val="bg1"/>
                </a:solidFill>
                <a:cs typeface="Arial" charset="0"/>
              </a:rPr>
              <a:t>3</a:t>
            </a:r>
          </a:p>
        </p:txBody>
      </p:sp>
      <p:sp>
        <p:nvSpPr>
          <p:cNvPr id="49" name="Rounded Rectangle 93">
            <a:extLst>
              <a:ext uri="{FF2B5EF4-FFF2-40B4-BE49-F238E27FC236}">
                <a16:creationId xmlns:a16="http://schemas.microsoft.com/office/drawing/2014/main" id="{DB0DEA61-13E4-47F9-84B4-9A60E159E09D}"/>
              </a:ext>
            </a:extLst>
          </p:cNvPr>
          <p:cNvSpPr/>
          <p:nvPr/>
        </p:nvSpPr>
        <p:spPr bwMode="auto">
          <a:xfrm>
            <a:off x="2660336" y="4444717"/>
            <a:ext cx="885823" cy="284292"/>
          </a:xfrm>
          <a:prstGeom prst="roundRect">
            <a:avLst>
              <a:gd name="adj" fmla="val 9187"/>
            </a:avLst>
          </a:prstGeom>
          <a:solidFill>
            <a:schemeClr val="bg1"/>
          </a:solidFill>
          <a:ln w="19050" cap="flat" cmpd="sng" algn="ctr">
            <a:noFill/>
            <a:prstDash val="solid"/>
            <a:round/>
            <a:headEnd type="none" w="med" len="med"/>
            <a:tailEnd type="none" w="med" len="med"/>
          </a:ln>
          <a:effectLst/>
        </p:spPr>
        <p:txBody>
          <a:bodyPr vert="horz" wrap="square" anchor="ctr" anchorCtr="0"/>
          <a:lstStyle/>
          <a:p>
            <a:pPr marL="0" marR="0" lvl="0" indent="0" algn="ctr" defTabSz="742704" rtl="0" eaLnBrk="1" fontAlgn="auto" latinLnBrk="0" hangingPunct="1">
              <a:lnSpc>
                <a:spcPct val="85000"/>
              </a:lnSpc>
              <a:spcBef>
                <a:spcPts val="0"/>
              </a:spcBef>
              <a:spcAft>
                <a:spcPts val="0"/>
              </a:spcAft>
              <a:buClrTx/>
              <a:buSzTx/>
              <a:buFontTx/>
              <a:buNone/>
              <a:tabLst/>
              <a:defRPr/>
            </a:pPr>
            <a:r>
              <a:rPr kumimoji="0" lang="en-US" sz="700" b="0" i="0" u="none" strike="noStrike" kern="0" cap="none" spc="0" normalizeH="0" baseline="0" noProof="0" dirty="0">
                <a:ln>
                  <a:noFill/>
                </a:ln>
                <a:effectLst/>
                <a:uLnTx/>
                <a:uFillTx/>
                <a:ea typeface="+mn-ea"/>
                <a:cs typeface="+mn-cs"/>
              </a:rPr>
              <a:t>Niche Test Services</a:t>
            </a:r>
          </a:p>
        </p:txBody>
      </p:sp>
      <p:grpSp>
        <p:nvGrpSpPr>
          <p:cNvPr id="50" name="Group 49">
            <a:extLst>
              <a:ext uri="{FF2B5EF4-FFF2-40B4-BE49-F238E27FC236}">
                <a16:creationId xmlns:a16="http://schemas.microsoft.com/office/drawing/2014/main" id="{DC8CFBD6-2D49-40AA-8E16-C3C9A8BC7759}"/>
              </a:ext>
            </a:extLst>
          </p:cNvPr>
          <p:cNvGrpSpPr/>
          <p:nvPr/>
        </p:nvGrpSpPr>
        <p:grpSpPr>
          <a:xfrm>
            <a:off x="1820537" y="5675859"/>
            <a:ext cx="6508185" cy="526149"/>
            <a:chOff x="1180383" y="5582714"/>
            <a:chExt cx="4934209" cy="551755"/>
          </a:xfrm>
        </p:grpSpPr>
        <p:sp>
          <p:nvSpPr>
            <p:cNvPr id="94" name="Rectangle: Rounded Corners 1">
              <a:extLst>
                <a:ext uri="{FF2B5EF4-FFF2-40B4-BE49-F238E27FC236}">
                  <a16:creationId xmlns:a16="http://schemas.microsoft.com/office/drawing/2014/main" id="{A089E71C-5750-4A06-BA48-76077513E11F}"/>
                </a:ext>
              </a:extLst>
            </p:cNvPr>
            <p:cNvSpPr/>
            <p:nvPr/>
          </p:nvSpPr>
          <p:spPr>
            <a:xfrm>
              <a:off x="1180383" y="5582714"/>
              <a:ext cx="4934209" cy="551755"/>
            </a:xfrm>
            <a:prstGeom prst="roundRect">
              <a:avLst/>
            </a:prstGeom>
            <a:solidFill>
              <a:srgbClr val="0070AD"/>
            </a:solidFill>
            <a:ln w="6350" cap="flat" cmpd="sng" algn="ctr">
              <a:noFill/>
              <a:prstDash val="solid"/>
              <a:miter lim="800000"/>
            </a:ln>
            <a:effectLst/>
          </p:spPr>
          <p:txBody>
            <a:bodyPr rot="0" spcFirstLastPara="0" vertOverflow="overflow" horzOverflow="overflow" vert="horz" wrap="square" lIns="121920" tIns="60960" rIns="121920" bIns="0" numCol="1" spcCol="0" rtlCol="0" fromWordArt="0" anchor="b" anchorCtr="0" forceAA="0" compatLnSpc="1">
              <a:prstTxWarp prst="textNoShape">
                <a:avLst/>
              </a:prstTxWarp>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white"/>
                  </a:solidFill>
                  <a:effectLst/>
                  <a:uLnTx/>
                  <a:uFillTx/>
                  <a:ea typeface="+mn-ea"/>
                  <a:cs typeface="Arial" pitchFamily="34" charset="0"/>
                </a:rPr>
                <a:t>Common </a:t>
              </a:r>
              <a:r>
                <a:rPr kumimoji="0" lang="en-US" sz="1000" b="1" i="0" u="none" strike="noStrike" kern="0" cap="none" spc="0" normalizeH="0" baseline="0" noProof="0" dirty="0">
                  <a:ln>
                    <a:noFill/>
                  </a:ln>
                  <a:solidFill>
                    <a:prstClr val="white"/>
                  </a:solidFill>
                  <a:effectLst/>
                  <a:uLnTx/>
                  <a:uFillTx/>
                  <a:ea typeface="+mn-ea"/>
                  <a:cs typeface="Arial" pitchFamily="34" charset="0"/>
                </a:rPr>
                <a:t>Foundation</a:t>
              </a:r>
              <a:r>
                <a:rPr kumimoji="0" lang="en-US" sz="1050" b="1" i="0" u="none" strike="noStrike" kern="0" cap="none" spc="0" normalizeH="0" baseline="0" noProof="0" dirty="0">
                  <a:ln>
                    <a:noFill/>
                  </a:ln>
                  <a:solidFill>
                    <a:prstClr val="white"/>
                  </a:solidFill>
                  <a:effectLst/>
                  <a:uLnTx/>
                  <a:uFillTx/>
                  <a:ea typeface="+mn-ea"/>
                  <a:cs typeface="Arial" pitchFamily="34" charset="0"/>
                </a:rPr>
                <a:t> Services</a:t>
              </a:r>
            </a:p>
          </p:txBody>
        </p:sp>
        <p:sp>
          <p:nvSpPr>
            <p:cNvPr id="95" name="Rectangle 94">
              <a:extLst>
                <a:ext uri="{FF2B5EF4-FFF2-40B4-BE49-F238E27FC236}">
                  <a16:creationId xmlns:a16="http://schemas.microsoft.com/office/drawing/2014/main" id="{4417FC7E-9B4B-4EA2-A878-CDE81E59D12E}"/>
                </a:ext>
              </a:extLst>
            </p:cNvPr>
            <p:cNvSpPr/>
            <p:nvPr/>
          </p:nvSpPr>
          <p:spPr>
            <a:xfrm>
              <a:off x="1388826" y="5663728"/>
              <a:ext cx="1009509" cy="248984"/>
            </a:xfrm>
            <a:prstGeom prst="rect">
              <a:avLst/>
            </a:prstGeom>
            <a:solidFill>
              <a:sysClr val="window" lastClr="FFFFFF"/>
            </a:solidFill>
            <a:ln w="12700" cap="flat" cmpd="sng" algn="ctr">
              <a:noFill/>
              <a:prstDash val="solid"/>
              <a:miter lim="800000"/>
            </a:ln>
            <a:effectLst/>
          </p:spPr>
          <p:txBody>
            <a:bodyPr lIns="24384" rIns="24384"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solidFill>
                  <a:effectLst/>
                  <a:uLnTx/>
                  <a:uFillTx/>
                  <a:ea typeface="+mn-ea"/>
                  <a:cs typeface="Arial" pitchFamily="34" charset="0"/>
                </a:rPr>
                <a:t>Testing CoE</a:t>
              </a:r>
            </a:p>
          </p:txBody>
        </p:sp>
        <p:sp>
          <p:nvSpPr>
            <p:cNvPr id="96" name="Rectangle 95">
              <a:extLst>
                <a:ext uri="{FF2B5EF4-FFF2-40B4-BE49-F238E27FC236}">
                  <a16:creationId xmlns:a16="http://schemas.microsoft.com/office/drawing/2014/main" id="{C06F1157-60CB-4D0D-820A-6E06EE1F68AF}"/>
                </a:ext>
              </a:extLst>
            </p:cNvPr>
            <p:cNvSpPr/>
            <p:nvPr/>
          </p:nvSpPr>
          <p:spPr>
            <a:xfrm>
              <a:off x="2488942" y="5663545"/>
              <a:ext cx="973130" cy="248984"/>
            </a:xfrm>
            <a:prstGeom prst="rect">
              <a:avLst/>
            </a:prstGeom>
            <a:solidFill>
              <a:sysClr val="window" lastClr="FFFFFF"/>
            </a:solidFill>
            <a:ln w="12700" cap="flat" cmpd="sng" algn="ctr">
              <a:noFill/>
              <a:prstDash val="solid"/>
              <a:miter lim="800000"/>
            </a:ln>
            <a:effectLst/>
          </p:spPr>
          <p:txBody>
            <a:bodyPr lIns="24384" rIns="24384"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solidFill>
                  <a:effectLst/>
                  <a:uLnTx/>
                  <a:uFillTx/>
                  <a:ea typeface="+mn-ea"/>
                  <a:cs typeface="Arial" pitchFamily="34" charset="0"/>
                </a:rPr>
                <a:t>Quality Management</a:t>
              </a:r>
            </a:p>
          </p:txBody>
        </p:sp>
        <p:sp>
          <p:nvSpPr>
            <p:cNvPr id="97" name="Rectangle 96">
              <a:extLst>
                <a:ext uri="{FF2B5EF4-FFF2-40B4-BE49-F238E27FC236}">
                  <a16:creationId xmlns:a16="http://schemas.microsoft.com/office/drawing/2014/main" id="{871052E8-4882-41B8-BFE7-39E483196C89}"/>
                </a:ext>
              </a:extLst>
            </p:cNvPr>
            <p:cNvSpPr/>
            <p:nvPr/>
          </p:nvSpPr>
          <p:spPr>
            <a:xfrm>
              <a:off x="3590794" y="5655184"/>
              <a:ext cx="1165203" cy="248984"/>
            </a:xfrm>
            <a:prstGeom prst="rect">
              <a:avLst/>
            </a:prstGeom>
            <a:solidFill>
              <a:sysClr val="window" lastClr="FFFFFF"/>
            </a:solidFill>
            <a:ln w="12700" cap="flat" cmpd="sng" algn="ctr">
              <a:noFill/>
              <a:prstDash val="solid"/>
              <a:miter lim="800000"/>
            </a:ln>
            <a:effectLst/>
          </p:spPr>
          <p:txBody>
            <a:bodyPr lIns="24384" rIns="24384"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solidFill>
                  <a:effectLst/>
                  <a:uLnTx/>
                  <a:uFillTx/>
                  <a:ea typeface="+mn-ea"/>
                  <a:cs typeface="Arial" pitchFamily="34" charset="0"/>
                </a:rPr>
                <a:t>Induction and Training</a:t>
              </a:r>
            </a:p>
          </p:txBody>
        </p:sp>
        <p:sp>
          <p:nvSpPr>
            <p:cNvPr id="98" name="Rectangle 97">
              <a:extLst>
                <a:ext uri="{FF2B5EF4-FFF2-40B4-BE49-F238E27FC236}">
                  <a16:creationId xmlns:a16="http://schemas.microsoft.com/office/drawing/2014/main" id="{D6ED9032-74E4-4832-B548-526519B32E18}"/>
                </a:ext>
              </a:extLst>
            </p:cNvPr>
            <p:cNvSpPr/>
            <p:nvPr/>
          </p:nvSpPr>
          <p:spPr>
            <a:xfrm>
              <a:off x="4870216" y="5663545"/>
              <a:ext cx="1194346" cy="248984"/>
            </a:xfrm>
            <a:prstGeom prst="rect">
              <a:avLst/>
            </a:prstGeom>
            <a:solidFill>
              <a:sysClr val="window" lastClr="FFFFFF"/>
            </a:solidFill>
            <a:ln w="12700" cap="flat" cmpd="sng" algn="ctr">
              <a:noFill/>
              <a:prstDash val="solid"/>
              <a:miter lim="800000"/>
            </a:ln>
            <a:effectLst/>
          </p:spPr>
          <p:txBody>
            <a:bodyPr lIns="24384" rIns="24384"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solidFill>
                  <a:effectLst/>
                  <a:uLnTx/>
                  <a:uFillTx/>
                  <a:ea typeface="+mn-ea"/>
                  <a:cs typeface="Arial" pitchFamily="34" charset="0"/>
                </a:rPr>
                <a:t>Talent Management</a:t>
              </a:r>
            </a:p>
          </p:txBody>
        </p:sp>
      </p:grpSp>
      <p:sp>
        <p:nvSpPr>
          <p:cNvPr id="51" name="Rounded Rectangle 399">
            <a:extLst>
              <a:ext uri="{FF2B5EF4-FFF2-40B4-BE49-F238E27FC236}">
                <a16:creationId xmlns:a16="http://schemas.microsoft.com/office/drawing/2014/main" id="{BC7ADC29-9BD5-44A8-BAAA-990D312BC9C4}"/>
              </a:ext>
            </a:extLst>
          </p:cNvPr>
          <p:cNvSpPr/>
          <p:nvPr/>
        </p:nvSpPr>
        <p:spPr>
          <a:xfrm>
            <a:off x="3482647" y="3190982"/>
            <a:ext cx="4062747" cy="92506"/>
          </a:xfrm>
          <a:prstGeom prst="roundRect">
            <a:avLst/>
          </a:prstGeom>
          <a:solidFill>
            <a:schemeClr val="accent6">
              <a:lumMod val="40000"/>
              <a:lumOff val="60000"/>
            </a:schemeClr>
          </a:solidFill>
          <a:ln w="19050" cap="flat" cmpd="sng" algn="ctr">
            <a:noFill/>
            <a:prstDash val="solid"/>
            <a:headEnd type="none" w="med" len="med"/>
            <a:tailEnd type="none" w="med" len="med"/>
          </a:ln>
          <a:effectLst/>
        </p:spPr>
        <p:txBody>
          <a:bodyPr vert="horz" wrap="square" anchor="ctr"/>
          <a:lstStyle/>
          <a:p>
            <a:pPr marL="0" marR="0" lvl="0" indent="0" algn="ctr" defTabSz="743459" rtl="0" eaLnBrk="1" fontAlgn="auto" latinLnBrk="0" hangingPunct="1">
              <a:lnSpc>
                <a:spcPct val="85000"/>
              </a:lnSpc>
              <a:spcBef>
                <a:spcPts val="0"/>
              </a:spcBef>
              <a:spcAft>
                <a:spcPts val="0"/>
              </a:spcAft>
              <a:buClrTx/>
              <a:buSzTx/>
              <a:buFontTx/>
              <a:buNone/>
              <a:tabLst/>
              <a:defRPr/>
            </a:pPr>
            <a:r>
              <a:rPr kumimoji="0" lang="en-GB" sz="600" b="0" i="0" u="none" strike="noStrike" kern="0" cap="none" spc="0" normalizeH="0" baseline="0" noProof="0" dirty="0">
                <a:ln>
                  <a:noFill/>
                </a:ln>
                <a:solidFill>
                  <a:srgbClr val="000000"/>
                </a:solidFill>
                <a:effectLst/>
                <a:uLnTx/>
                <a:uFillTx/>
                <a:ea typeface="+mn-ea"/>
                <a:cs typeface="+mn-cs"/>
              </a:rPr>
              <a:t>Flex Team</a:t>
            </a:r>
          </a:p>
        </p:txBody>
      </p:sp>
      <p:grpSp>
        <p:nvGrpSpPr>
          <p:cNvPr id="53" name="Group 52">
            <a:extLst>
              <a:ext uri="{FF2B5EF4-FFF2-40B4-BE49-F238E27FC236}">
                <a16:creationId xmlns:a16="http://schemas.microsoft.com/office/drawing/2014/main" id="{AA9AB2A0-10DD-4237-B53E-8A84DE00E11D}"/>
              </a:ext>
            </a:extLst>
          </p:cNvPr>
          <p:cNvGrpSpPr/>
          <p:nvPr/>
        </p:nvGrpSpPr>
        <p:grpSpPr>
          <a:xfrm>
            <a:off x="538143" y="2406812"/>
            <a:ext cx="1142234" cy="2754981"/>
            <a:chOff x="0" y="2339273"/>
            <a:chExt cx="956285" cy="2754981"/>
          </a:xfrm>
        </p:grpSpPr>
        <p:sp>
          <p:nvSpPr>
            <p:cNvPr id="86" name="Rounded Rectangle 93">
              <a:extLst>
                <a:ext uri="{FF2B5EF4-FFF2-40B4-BE49-F238E27FC236}">
                  <a16:creationId xmlns:a16="http://schemas.microsoft.com/office/drawing/2014/main" id="{81F7EB46-CB24-421C-934A-D38D700B6DCA}"/>
                </a:ext>
              </a:extLst>
            </p:cNvPr>
            <p:cNvSpPr/>
            <p:nvPr/>
          </p:nvSpPr>
          <p:spPr bwMode="auto">
            <a:xfrm>
              <a:off x="309383" y="2339273"/>
              <a:ext cx="646902" cy="447623"/>
            </a:xfrm>
            <a:prstGeom prst="roundRect">
              <a:avLst>
                <a:gd name="adj" fmla="val 9187"/>
              </a:avLst>
            </a:prstGeom>
            <a:solidFill>
              <a:srgbClr val="909090">
                <a:lumMod val="20000"/>
                <a:lumOff val="80000"/>
              </a:srgbClr>
            </a:solidFill>
            <a:ln w="19050" cap="flat" cmpd="sng" algn="ctr">
              <a:noFill/>
              <a:prstDash val="solid"/>
              <a:round/>
              <a:headEnd type="none" w="med" len="med"/>
              <a:tailEnd type="none" w="med" len="med"/>
            </a:ln>
            <a:effectLst/>
          </p:spPr>
          <p:txBody>
            <a:bodyPr vert="horz" wrap="square" anchor="ctr" anchorCtr="0"/>
            <a:lstStyle/>
            <a:p>
              <a:pPr marL="0" marR="0" lvl="0" indent="0" algn="ctr" defTabSz="742704" rtl="0" eaLnBrk="1" fontAlgn="auto" latinLnBrk="0" hangingPunct="1">
                <a:lnSpc>
                  <a:spcPct val="8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4F81BD">
                      <a:lumMod val="75000"/>
                    </a:srgbClr>
                  </a:solidFill>
                  <a:effectLst/>
                  <a:uLnTx/>
                  <a:uFillTx/>
                  <a:ea typeface="+mn-ea"/>
                  <a:cs typeface="+mn-cs"/>
                </a:rPr>
                <a:t>TCOE</a:t>
              </a:r>
            </a:p>
          </p:txBody>
        </p:sp>
        <p:sp>
          <p:nvSpPr>
            <p:cNvPr id="87" name="Rounded Rectangle 93">
              <a:extLst>
                <a:ext uri="{FF2B5EF4-FFF2-40B4-BE49-F238E27FC236}">
                  <a16:creationId xmlns:a16="http://schemas.microsoft.com/office/drawing/2014/main" id="{33A3643E-68DE-46D8-9289-0F170E70DC33}"/>
                </a:ext>
              </a:extLst>
            </p:cNvPr>
            <p:cNvSpPr/>
            <p:nvPr/>
          </p:nvSpPr>
          <p:spPr bwMode="auto">
            <a:xfrm>
              <a:off x="306212" y="4646631"/>
              <a:ext cx="646902" cy="447623"/>
            </a:xfrm>
            <a:prstGeom prst="roundRect">
              <a:avLst>
                <a:gd name="adj" fmla="val 9187"/>
              </a:avLst>
            </a:prstGeom>
            <a:solidFill>
              <a:srgbClr val="909090">
                <a:lumMod val="20000"/>
                <a:lumOff val="80000"/>
              </a:srgbClr>
            </a:solidFill>
            <a:ln w="19050" cap="flat" cmpd="sng" algn="ctr">
              <a:noFill/>
              <a:prstDash val="solid"/>
              <a:round/>
              <a:headEnd type="none" w="med" len="med"/>
              <a:tailEnd type="none" w="med" len="med"/>
            </a:ln>
            <a:effectLst/>
          </p:spPr>
          <p:txBody>
            <a:bodyPr vert="horz" wrap="none" anchor="ctr" anchorCtr="0"/>
            <a:lstStyle/>
            <a:p>
              <a:pPr marL="0" marR="0" lvl="0" indent="0" algn="ctr" defTabSz="742704" rtl="0" eaLnBrk="1" fontAlgn="auto" latinLnBrk="0" hangingPunct="1">
                <a:lnSpc>
                  <a:spcPct val="8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4F81BD">
                      <a:lumMod val="75000"/>
                    </a:srgbClr>
                  </a:solidFill>
                  <a:effectLst/>
                  <a:uLnTx/>
                  <a:uFillTx/>
                  <a:ea typeface="+mn-ea"/>
                  <a:cs typeface="+mn-cs"/>
                </a:rPr>
                <a:t>Capgemini</a:t>
              </a:r>
            </a:p>
          </p:txBody>
        </p:sp>
        <p:sp>
          <p:nvSpPr>
            <p:cNvPr id="88" name="Rounded Rectangle 307">
              <a:extLst>
                <a:ext uri="{FF2B5EF4-FFF2-40B4-BE49-F238E27FC236}">
                  <a16:creationId xmlns:a16="http://schemas.microsoft.com/office/drawing/2014/main" id="{1F90AC32-477F-494A-870E-9577C0B70D8D}"/>
                </a:ext>
              </a:extLst>
            </p:cNvPr>
            <p:cNvSpPr/>
            <p:nvPr/>
          </p:nvSpPr>
          <p:spPr>
            <a:xfrm>
              <a:off x="314100" y="2833081"/>
              <a:ext cx="191679" cy="1695530"/>
            </a:xfrm>
            <a:prstGeom prst="roundRect">
              <a:avLst/>
            </a:prstGeom>
            <a:solidFill>
              <a:sysClr val="window" lastClr="FFFFFF"/>
            </a:solidFill>
            <a:ln w="9525" cap="flat" cmpd="sng" algn="ctr">
              <a:noFill/>
              <a:prstDash val="solid"/>
              <a:headEnd type="none" w="med" len="med"/>
              <a:tailEnd type="none" w="med" len="med"/>
            </a:ln>
            <a:effectLst/>
          </p:spPr>
          <p:txBody>
            <a:bodyPr vert="vert270" wrap="none" lIns="68633" tIns="34317" rIns="68633" bIns="34317" anchor="ctr"/>
            <a:lstStyle/>
            <a:p>
              <a:pPr marL="0" marR="0" lvl="0" indent="0" algn="ctr" defTabSz="743440" rtl="0" eaLnBrk="1" fontAlgn="auto" latinLnBrk="0" hangingPunct="1">
                <a:lnSpc>
                  <a:spcPct val="85000"/>
                </a:lnSpc>
                <a:spcBef>
                  <a:spcPts val="0"/>
                </a:spcBef>
                <a:spcAft>
                  <a:spcPts val="0"/>
                </a:spcAft>
                <a:buClrTx/>
                <a:buSzTx/>
                <a:buFontTx/>
                <a:buNone/>
                <a:tabLst/>
                <a:defRPr/>
              </a:pPr>
              <a:r>
                <a:rPr lang="en-GB" sz="900" b="1" kern="0" dirty="0">
                  <a:solidFill>
                    <a:srgbClr val="000000"/>
                  </a:solidFill>
                  <a:cs typeface="Arial" charset="0"/>
                </a:rPr>
                <a:t>Planning and Estimation</a:t>
              </a:r>
              <a:endParaRPr kumimoji="0" lang="en-GB" sz="900" b="1" i="0" u="none" strike="noStrike" kern="0" cap="none" spc="0" normalizeH="0" baseline="0" noProof="0" dirty="0">
                <a:ln>
                  <a:noFill/>
                </a:ln>
                <a:solidFill>
                  <a:srgbClr val="000000"/>
                </a:solidFill>
                <a:effectLst/>
                <a:uLnTx/>
                <a:uFillTx/>
                <a:cs typeface="Arial" charset="0"/>
              </a:endParaRPr>
            </a:p>
          </p:txBody>
        </p:sp>
        <p:sp>
          <p:nvSpPr>
            <p:cNvPr id="89" name="Rounded Rectangle 307">
              <a:extLst>
                <a:ext uri="{FF2B5EF4-FFF2-40B4-BE49-F238E27FC236}">
                  <a16:creationId xmlns:a16="http://schemas.microsoft.com/office/drawing/2014/main" id="{D01BD513-273E-4179-BB88-383476995FA8}"/>
                </a:ext>
              </a:extLst>
            </p:cNvPr>
            <p:cNvSpPr/>
            <p:nvPr/>
          </p:nvSpPr>
          <p:spPr>
            <a:xfrm>
              <a:off x="541649" y="2828584"/>
              <a:ext cx="191679" cy="1695530"/>
            </a:xfrm>
            <a:prstGeom prst="roundRect">
              <a:avLst/>
            </a:prstGeom>
            <a:solidFill>
              <a:sysClr val="window" lastClr="FFFFFF"/>
            </a:solidFill>
            <a:ln w="9525" cap="flat" cmpd="sng" algn="ctr">
              <a:noFill/>
              <a:prstDash val="solid"/>
              <a:headEnd type="none" w="med" len="med"/>
              <a:tailEnd type="none" w="med" len="med"/>
            </a:ln>
            <a:effectLst/>
          </p:spPr>
          <p:txBody>
            <a:bodyPr vert="vert270" wrap="none" lIns="68633" tIns="34317" rIns="68633" bIns="34317" anchor="ctr"/>
            <a:lstStyle/>
            <a:p>
              <a:pPr marL="0" marR="0" lvl="0" indent="0" algn="ctr" defTabSz="743440" rtl="0" eaLnBrk="1" fontAlgn="auto" latinLnBrk="0" hangingPunct="1">
                <a:lnSpc>
                  <a:spcPct val="85000"/>
                </a:lnSpc>
                <a:spcBef>
                  <a:spcPts val="0"/>
                </a:spcBef>
                <a:spcAft>
                  <a:spcPts val="0"/>
                </a:spcAft>
                <a:buClrTx/>
                <a:buSzTx/>
                <a:buFontTx/>
                <a:buNone/>
                <a:tabLst/>
                <a:defRPr/>
              </a:pPr>
              <a:r>
                <a:rPr lang="en-GB" sz="900" b="1" kern="0" dirty="0">
                  <a:solidFill>
                    <a:srgbClr val="000000"/>
                  </a:solidFill>
                  <a:cs typeface="Arial" charset="0"/>
                </a:rPr>
                <a:t>Technical Frameworks</a:t>
              </a:r>
              <a:endParaRPr kumimoji="0" lang="en-GB" sz="900" b="1" i="0" u="none" strike="noStrike" kern="0" cap="none" spc="0" normalizeH="0" baseline="0" noProof="0" dirty="0">
                <a:ln>
                  <a:noFill/>
                </a:ln>
                <a:solidFill>
                  <a:srgbClr val="000000"/>
                </a:solidFill>
                <a:effectLst/>
                <a:uLnTx/>
                <a:uFillTx/>
                <a:cs typeface="Arial" charset="0"/>
              </a:endParaRPr>
            </a:p>
          </p:txBody>
        </p:sp>
        <p:sp>
          <p:nvSpPr>
            <p:cNvPr id="90" name="Rounded Rectangle 307">
              <a:extLst>
                <a:ext uri="{FF2B5EF4-FFF2-40B4-BE49-F238E27FC236}">
                  <a16:creationId xmlns:a16="http://schemas.microsoft.com/office/drawing/2014/main" id="{26278EFB-824B-4588-A331-0807CE471C66}"/>
                </a:ext>
              </a:extLst>
            </p:cNvPr>
            <p:cNvSpPr/>
            <p:nvPr/>
          </p:nvSpPr>
          <p:spPr>
            <a:xfrm>
              <a:off x="0" y="2837207"/>
              <a:ext cx="191679" cy="1695530"/>
            </a:xfrm>
            <a:prstGeom prst="roundRect">
              <a:avLst/>
            </a:prstGeom>
            <a:solidFill>
              <a:schemeClr val="accent5">
                <a:lumMod val="20000"/>
                <a:lumOff val="80000"/>
              </a:schemeClr>
            </a:solidFill>
            <a:ln w="9525" cap="flat" cmpd="sng" algn="ctr">
              <a:noFill/>
              <a:prstDash val="solid"/>
              <a:headEnd type="none" w="med" len="med"/>
              <a:tailEnd type="none" w="med" len="med"/>
            </a:ln>
            <a:effectLst/>
          </p:spPr>
          <p:txBody>
            <a:bodyPr vert="vert270" wrap="none" lIns="68633" tIns="34317" rIns="68633" bIns="34317" anchor="ctr"/>
            <a:lstStyle/>
            <a:p>
              <a:pPr marL="0" marR="0" lvl="0" indent="0" algn="ctr" defTabSz="743440" rtl="0" eaLnBrk="1" fontAlgn="auto" latinLnBrk="0" hangingPunct="1">
                <a:lnSpc>
                  <a:spcPct val="85000"/>
                </a:lnSpc>
                <a:spcBef>
                  <a:spcPts val="0"/>
                </a:spcBef>
                <a:spcAft>
                  <a:spcPts val="0"/>
                </a:spcAft>
                <a:buClrTx/>
                <a:buSzTx/>
                <a:buFontTx/>
                <a:buNone/>
                <a:tabLst/>
                <a:defRPr/>
              </a:pPr>
              <a:r>
                <a:rPr kumimoji="0" lang="en-GB" sz="900" b="1" i="0" u="none" strike="noStrike" kern="0" cap="none" spc="0" normalizeH="0" baseline="0" noProof="0" dirty="0">
                  <a:ln>
                    <a:noFill/>
                  </a:ln>
                  <a:solidFill>
                    <a:srgbClr val="000000"/>
                  </a:solidFill>
                  <a:effectLst/>
                  <a:uLnTx/>
                  <a:uFillTx/>
                  <a:ea typeface="+mn-ea"/>
                  <a:cs typeface="Arial" charset="0"/>
                </a:rPr>
                <a:t>Collaborative Approach</a:t>
              </a:r>
            </a:p>
          </p:txBody>
        </p:sp>
        <p:cxnSp>
          <p:nvCxnSpPr>
            <p:cNvPr id="91" name="Connector: Elbow 313">
              <a:extLst>
                <a:ext uri="{FF2B5EF4-FFF2-40B4-BE49-F238E27FC236}">
                  <a16:creationId xmlns:a16="http://schemas.microsoft.com/office/drawing/2014/main" id="{70C2443D-FA75-455B-AB66-0CAC52C6CE52}"/>
                </a:ext>
              </a:extLst>
            </p:cNvPr>
            <p:cNvCxnSpPr>
              <a:cxnSpLocks/>
              <a:stCxn id="86" idx="1"/>
              <a:endCxn id="90" idx="0"/>
            </p:cNvCxnSpPr>
            <p:nvPr/>
          </p:nvCxnSpPr>
          <p:spPr>
            <a:xfrm rot="10800000" flipV="1">
              <a:off x="95839" y="2563085"/>
              <a:ext cx="213543" cy="274122"/>
            </a:xfrm>
            <a:prstGeom prst="bentConnector2">
              <a:avLst/>
            </a:prstGeom>
            <a:ln>
              <a:noFill/>
              <a:prstDash val="solid"/>
              <a:tailEnd type="triangle"/>
            </a:ln>
            <a:effectLst/>
          </p:spPr>
          <p:style>
            <a:lnRef idx="1">
              <a:schemeClr val="accent1"/>
            </a:lnRef>
            <a:fillRef idx="0">
              <a:schemeClr val="accent1"/>
            </a:fillRef>
            <a:effectRef idx="0">
              <a:schemeClr val="accent1"/>
            </a:effectRef>
            <a:fontRef idx="minor">
              <a:schemeClr val="tx1"/>
            </a:fontRef>
          </p:style>
        </p:cxnSp>
        <p:cxnSp>
          <p:nvCxnSpPr>
            <p:cNvPr id="92" name="Connector: Elbow 314">
              <a:extLst>
                <a:ext uri="{FF2B5EF4-FFF2-40B4-BE49-F238E27FC236}">
                  <a16:creationId xmlns:a16="http://schemas.microsoft.com/office/drawing/2014/main" id="{01CF10DF-B61D-42F5-BDEF-9B8F58681ED7}"/>
                </a:ext>
              </a:extLst>
            </p:cNvPr>
            <p:cNvCxnSpPr>
              <a:cxnSpLocks/>
              <a:stCxn id="87" idx="1"/>
              <a:endCxn id="90" idx="2"/>
            </p:cNvCxnSpPr>
            <p:nvPr/>
          </p:nvCxnSpPr>
          <p:spPr>
            <a:xfrm rot="10800000">
              <a:off x="95839" y="4532738"/>
              <a:ext cx="210372" cy="337706"/>
            </a:xfrm>
            <a:prstGeom prst="bentConnector2">
              <a:avLst/>
            </a:prstGeom>
            <a:ln>
              <a:noFill/>
              <a:prstDash val="solid"/>
              <a:tailEnd type="triangle"/>
            </a:ln>
            <a:effectLst/>
          </p:spPr>
          <p:style>
            <a:lnRef idx="1">
              <a:schemeClr val="accent1"/>
            </a:lnRef>
            <a:fillRef idx="0">
              <a:schemeClr val="accent1"/>
            </a:fillRef>
            <a:effectRef idx="0">
              <a:schemeClr val="accent1"/>
            </a:effectRef>
            <a:fontRef idx="minor">
              <a:schemeClr val="tx1"/>
            </a:fontRef>
          </p:style>
        </p:cxnSp>
        <p:sp>
          <p:nvSpPr>
            <p:cNvPr id="93" name="Rounded Rectangle 307">
              <a:extLst>
                <a:ext uri="{FF2B5EF4-FFF2-40B4-BE49-F238E27FC236}">
                  <a16:creationId xmlns:a16="http://schemas.microsoft.com/office/drawing/2014/main" id="{8C521058-BCD4-4B34-855A-1E8CF6F98D50}"/>
                </a:ext>
              </a:extLst>
            </p:cNvPr>
            <p:cNvSpPr/>
            <p:nvPr/>
          </p:nvSpPr>
          <p:spPr>
            <a:xfrm>
              <a:off x="768595" y="2828982"/>
              <a:ext cx="177023" cy="1695530"/>
            </a:xfrm>
            <a:prstGeom prst="roundRect">
              <a:avLst/>
            </a:prstGeom>
            <a:solidFill>
              <a:sysClr val="window" lastClr="FFFFFF"/>
            </a:solidFill>
            <a:ln w="9525" cap="flat" cmpd="sng" algn="ctr">
              <a:noFill/>
              <a:prstDash val="solid"/>
              <a:headEnd type="none" w="med" len="med"/>
              <a:tailEnd type="none" w="med" len="med"/>
            </a:ln>
            <a:effectLst/>
          </p:spPr>
          <p:txBody>
            <a:bodyPr vert="vert270" wrap="none" lIns="68633" tIns="34317" rIns="68633" bIns="34317" anchor="ctr"/>
            <a:lstStyle/>
            <a:p>
              <a:pPr marL="0" marR="0" lvl="0" indent="0" algn="ctr" defTabSz="743440" rtl="0" eaLnBrk="1" fontAlgn="auto" latinLnBrk="0" hangingPunct="1">
                <a:lnSpc>
                  <a:spcPct val="85000"/>
                </a:lnSpc>
                <a:spcBef>
                  <a:spcPts val="0"/>
                </a:spcBef>
                <a:spcAft>
                  <a:spcPts val="0"/>
                </a:spcAft>
                <a:buClrTx/>
                <a:buSzTx/>
                <a:buFontTx/>
                <a:buNone/>
                <a:tabLst/>
                <a:defRPr/>
              </a:pPr>
              <a:r>
                <a:rPr kumimoji="0" lang="en-GB" sz="900" b="1" i="0" u="none" strike="noStrike" kern="0" cap="none" spc="0" normalizeH="0" baseline="0" noProof="0" dirty="0">
                  <a:ln>
                    <a:noFill/>
                  </a:ln>
                  <a:solidFill>
                    <a:srgbClr val="000000"/>
                  </a:solidFill>
                  <a:effectLst/>
                  <a:uLnTx/>
                  <a:uFillTx/>
                  <a:ea typeface="+mn-ea"/>
                  <a:cs typeface="Arial" charset="0"/>
                </a:rPr>
                <a:t>Process Improvement</a:t>
              </a:r>
            </a:p>
          </p:txBody>
        </p:sp>
      </p:grpSp>
      <p:sp>
        <p:nvSpPr>
          <p:cNvPr id="54" name="Rounded Rectangle 309">
            <a:extLst>
              <a:ext uri="{FF2B5EF4-FFF2-40B4-BE49-F238E27FC236}">
                <a16:creationId xmlns:a16="http://schemas.microsoft.com/office/drawing/2014/main" id="{79F1AAF0-89FE-4F88-916D-B356BBBF75B2}"/>
              </a:ext>
            </a:extLst>
          </p:cNvPr>
          <p:cNvSpPr/>
          <p:nvPr/>
        </p:nvSpPr>
        <p:spPr>
          <a:xfrm>
            <a:off x="3683073" y="3630909"/>
            <a:ext cx="3942421" cy="155694"/>
          </a:xfrm>
          <a:prstGeom prst="roundRect">
            <a:avLst/>
          </a:prstGeom>
          <a:solidFill>
            <a:sysClr val="window" lastClr="FFFFFF"/>
          </a:solidFill>
          <a:ln w="9525" cap="flat" cmpd="sng" algn="ctr">
            <a:noFill/>
            <a:prstDash val="solid"/>
            <a:headEnd type="none" w="med" len="med"/>
            <a:tailEnd type="none" w="med" len="med"/>
          </a:ln>
          <a:effectLst/>
        </p:spPr>
        <p:txBody>
          <a:bodyPr vert="horz" wrap="none" lIns="68633" tIns="34317" rIns="68633" bIns="34317" anchor="ctr"/>
          <a:lstStyle/>
          <a:p>
            <a:pPr marL="0" marR="0" lvl="0" indent="0" algn="ctr" defTabSz="743440" rtl="0" eaLnBrk="1" fontAlgn="auto" latinLnBrk="0" hangingPunct="1">
              <a:lnSpc>
                <a:spcPct val="85000"/>
              </a:lnSpc>
              <a:spcBef>
                <a:spcPts val="0"/>
              </a:spcBef>
              <a:spcAft>
                <a:spcPts val="0"/>
              </a:spcAft>
              <a:buClrTx/>
              <a:buSzTx/>
              <a:buFontTx/>
              <a:buNone/>
              <a:tabLst/>
              <a:defRPr/>
            </a:pPr>
            <a:r>
              <a:rPr kumimoji="0" lang="en-GB" sz="700" b="0" i="0" u="none" strike="noStrike" kern="0" cap="none" spc="0" normalizeH="0" baseline="0" noProof="0" dirty="0">
                <a:ln>
                  <a:noFill/>
                </a:ln>
                <a:solidFill>
                  <a:srgbClr val="000000"/>
                </a:solidFill>
                <a:effectLst/>
                <a:uLnTx/>
                <a:uFillTx/>
                <a:ea typeface="+mn-ea"/>
                <a:cs typeface="Arial" charset="0"/>
              </a:rPr>
              <a:t>Performance / Mobile / Process</a:t>
            </a:r>
          </a:p>
        </p:txBody>
      </p:sp>
      <p:sp>
        <p:nvSpPr>
          <p:cNvPr id="55" name="Rounded Rectangle 93">
            <a:extLst>
              <a:ext uri="{FF2B5EF4-FFF2-40B4-BE49-F238E27FC236}">
                <a16:creationId xmlns:a16="http://schemas.microsoft.com/office/drawing/2014/main" id="{03F4BC98-F5D0-418B-BA0F-AC46D3C6C09C}"/>
              </a:ext>
            </a:extLst>
          </p:cNvPr>
          <p:cNvSpPr/>
          <p:nvPr/>
        </p:nvSpPr>
        <p:spPr bwMode="auto">
          <a:xfrm>
            <a:off x="2659663" y="3992626"/>
            <a:ext cx="885823" cy="240198"/>
          </a:xfrm>
          <a:prstGeom prst="roundRect">
            <a:avLst>
              <a:gd name="adj" fmla="val 9187"/>
            </a:avLst>
          </a:prstGeom>
          <a:solidFill>
            <a:schemeClr val="bg1"/>
          </a:solidFill>
          <a:ln w="19050" cap="flat" cmpd="sng" algn="ctr">
            <a:noFill/>
            <a:prstDash val="solid"/>
            <a:round/>
            <a:headEnd type="none" w="med" len="med"/>
            <a:tailEnd type="none" w="med" len="med"/>
          </a:ln>
          <a:effectLst/>
        </p:spPr>
        <p:txBody>
          <a:bodyPr vert="horz" wrap="square" anchor="ctr" anchorCtr="0"/>
          <a:lstStyle/>
          <a:p>
            <a:pPr marL="0" marR="0" lvl="0" indent="0" algn="ctr" defTabSz="742704" rtl="0" eaLnBrk="1" fontAlgn="auto" latinLnBrk="0" hangingPunct="1">
              <a:lnSpc>
                <a:spcPct val="85000"/>
              </a:lnSpc>
              <a:spcBef>
                <a:spcPts val="0"/>
              </a:spcBef>
              <a:spcAft>
                <a:spcPts val="0"/>
              </a:spcAft>
              <a:buClrTx/>
              <a:buSzTx/>
              <a:buFontTx/>
              <a:buNone/>
              <a:tabLst/>
              <a:defRPr/>
            </a:pPr>
            <a:r>
              <a:rPr kumimoji="0" lang="en-US" sz="700" b="0" i="0" u="none" strike="noStrike" kern="0" cap="none" spc="0" normalizeH="0" baseline="0" noProof="0" dirty="0">
                <a:ln>
                  <a:noFill/>
                </a:ln>
                <a:effectLst/>
                <a:uLnTx/>
                <a:uFillTx/>
                <a:ea typeface="+mn-ea"/>
                <a:cs typeface="+mn-cs"/>
              </a:rPr>
              <a:t>On Demand Services</a:t>
            </a:r>
          </a:p>
        </p:txBody>
      </p:sp>
      <p:sp>
        <p:nvSpPr>
          <p:cNvPr id="56" name="Rounded Rectangle 392">
            <a:extLst>
              <a:ext uri="{FF2B5EF4-FFF2-40B4-BE49-F238E27FC236}">
                <a16:creationId xmlns:a16="http://schemas.microsoft.com/office/drawing/2014/main" id="{19370001-1E51-4B38-A437-5F96C57B9D97}"/>
              </a:ext>
            </a:extLst>
          </p:cNvPr>
          <p:cNvSpPr/>
          <p:nvPr/>
        </p:nvSpPr>
        <p:spPr>
          <a:xfrm>
            <a:off x="3588309" y="4137023"/>
            <a:ext cx="3942421" cy="155694"/>
          </a:xfrm>
          <a:prstGeom prst="roundRect">
            <a:avLst/>
          </a:prstGeom>
          <a:solidFill>
            <a:sysClr val="window" lastClr="FFFFFF"/>
          </a:solidFill>
          <a:ln w="9525" cap="flat" cmpd="sng" algn="ctr">
            <a:noFill/>
            <a:prstDash val="solid"/>
            <a:headEnd type="none" w="med" len="med"/>
            <a:tailEnd type="none" w="med" len="med"/>
          </a:ln>
          <a:effectLst/>
        </p:spPr>
        <p:txBody>
          <a:bodyPr vert="horz" wrap="none" lIns="68633" tIns="34317" rIns="68633" bIns="34317" anchor="ctr"/>
          <a:lstStyle/>
          <a:p>
            <a:pPr marL="0" lvl="1" algn="ctr" defTabSz="957445">
              <a:defRPr/>
            </a:pPr>
            <a:r>
              <a:rPr kumimoji="0" lang="en-GB" sz="700" b="0" i="0" u="none" strike="noStrike" kern="0" cap="none" spc="0" normalizeH="0" baseline="0" noProof="0" dirty="0">
                <a:ln>
                  <a:noFill/>
                </a:ln>
                <a:solidFill>
                  <a:srgbClr val="263147"/>
                </a:solidFill>
                <a:effectLst/>
                <a:uLnTx/>
                <a:uFillTx/>
              </a:rPr>
              <a:t>SDET Services, Security Testing, </a:t>
            </a:r>
            <a:r>
              <a:rPr lang="en-US" sz="700" dirty="0"/>
              <a:t>Service Virtualization, Tool Admin</a:t>
            </a:r>
            <a:endParaRPr kumimoji="0" lang="en-GB" sz="700" b="0" i="0" u="none" strike="noStrike" kern="0" cap="none" spc="0" normalizeH="0" baseline="0" noProof="0" dirty="0">
              <a:ln>
                <a:noFill/>
              </a:ln>
              <a:solidFill>
                <a:srgbClr val="263147"/>
              </a:solidFill>
              <a:effectLst/>
              <a:uLnTx/>
              <a:uFillTx/>
            </a:endParaRPr>
          </a:p>
        </p:txBody>
      </p:sp>
      <p:sp>
        <p:nvSpPr>
          <p:cNvPr id="57" name="Rounded Rectangle 392">
            <a:extLst>
              <a:ext uri="{FF2B5EF4-FFF2-40B4-BE49-F238E27FC236}">
                <a16:creationId xmlns:a16="http://schemas.microsoft.com/office/drawing/2014/main" id="{E2F2FA61-1174-4808-AD49-36340A494D70}"/>
              </a:ext>
            </a:extLst>
          </p:cNvPr>
          <p:cNvSpPr/>
          <p:nvPr/>
        </p:nvSpPr>
        <p:spPr>
          <a:xfrm>
            <a:off x="3579164" y="4401816"/>
            <a:ext cx="3942421" cy="155694"/>
          </a:xfrm>
          <a:prstGeom prst="roundRect">
            <a:avLst/>
          </a:prstGeom>
          <a:solidFill>
            <a:sysClr val="window" lastClr="FFFFFF"/>
          </a:solidFill>
          <a:ln w="9525" cap="flat" cmpd="sng" algn="ctr">
            <a:noFill/>
            <a:prstDash val="solid"/>
            <a:headEnd type="none" w="med" len="med"/>
            <a:tailEnd type="none" w="med" len="med"/>
          </a:ln>
          <a:effectLst/>
        </p:spPr>
        <p:txBody>
          <a:bodyPr vert="horz" wrap="none" lIns="68633" tIns="34317" rIns="68633" bIns="34317" anchor="ctr"/>
          <a:lstStyle/>
          <a:p>
            <a:pPr marL="0" marR="0" lvl="1" indent="0" algn="ctr" defTabSz="957445" rtl="0" eaLnBrk="1" fontAlgn="auto" latinLnBrk="0" hangingPunct="1">
              <a:lnSpc>
                <a:spcPct val="100000"/>
              </a:lnSpc>
              <a:spcBef>
                <a:spcPts val="0"/>
              </a:spcBef>
              <a:spcAft>
                <a:spcPts val="0"/>
              </a:spcAft>
              <a:buClrTx/>
              <a:buSzTx/>
              <a:buFontTx/>
              <a:buNone/>
              <a:tabLst/>
              <a:defRPr/>
            </a:pPr>
            <a:r>
              <a:rPr kumimoji="0" lang="en-GB" sz="700" b="0" i="0" u="none" strike="noStrike" kern="0" cap="none" spc="0" normalizeH="0" baseline="0" noProof="0" dirty="0">
                <a:ln>
                  <a:noFill/>
                </a:ln>
                <a:solidFill>
                  <a:srgbClr val="263147"/>
                </a:solidFill>
                <a:effectLst/>
                <a:uLnTx/>
                <a:uFillTx/>
                <a:ea typeface="+mn-ea"/>
                <a:cs typeface="+mn-cs"/>
              </a:rPr>
              <a:t>DevOps Adoption, Artificial Intelligence</a:t>
            </a:r>
          </a:p>
        </p:txBody>
      </p:sp>
      <p:sp>
        <p:nvSpPr>
          <p:cNvPr id="58" name="Oval 57">
            <a:extLst>
              <a:ext uri="{FF2B5EF4-FFF2-40B4-BE49-F238E27FC236}">
                <a16:creationId xmlns:a16="http://schemas.microsoft.com/office/drawing/2014/main" id="{68F86ED1-2620-4DBE-B96D-1603E9330C9E}"/>
              </a:ext>
            </a:extLst>
          </p:cNvPr>
          <p:cNvSpPr/>
          <p:nvPr/>
        </p:nvSpPr>
        <p:spPr bwMode="auto">
          <a:xfrm>
            <a:off x="2370231" y="4367490"/>
            <a:ext cx="230686" cy="213704"/>
          </a:xfrm>
          <a:prstGeom prst="ellipse">
            <a:avLst/>
          </a:prstGeom>
          <a:solidFill>
            <a:schemeClr val="accent3"/>
          </a:solidFill>
          <a:ln w="25400" cap="flat" cmpd="sng" algn="ctr">
            <a:noFill/>
            <a:prstDash val="solid"/>
            <a:headEnd type="none" w="med" len="med"/>
            <a:tailEnd type="none" w="med" len="med"/>
          </a:ln>
          <a:effectLst/>
        </p:spPr>
        <p:txBody>
          <a:bodyPr wrap="none" lIns="0" tIns="0" rIns="0" bIns="0" anchor="ctr"/>
          <a:lstStyle/>
          <a:p>
            <a:pPr algn="ctr" defTabSz="743459"/>
            <a:r>
              <a:rPr lang="en-GB" sz="1000" b="1" kern="0" dirty="0">
                <a:solidFill>
                  <a:schemeClr val="bg1"/>
                </a:solidFill>
                <a:cs typeface="Arial" charset="0"/>
              </a:rPr>
              <a:t>5</a:t>
            </a:r>
          </a:p>
        </p:txBody>
      </p:sp>
      <p:sp>
        <p:nvSpPr>
          <p:cNvPr id="59" name="Rounded Rectangle 407">
            <a:extLst>
              <a:ext uri="{FF2B5EF4-FFF2-40B4-BE49-F238E27FC236}">
                <a16:creationId xmlns:a16="http://schemas.microsoft.com/office/drawing/2014/main" id="{0EE5AFF1-7100-40EC-B32B-AF5FC31072F9}"/>
              </a:ext>
            </a:extLst>
          </p:cNvPr>
          <p:cNvSpPr/>
          <p:nvPr/>
        </p:nvSpPr>
        <p:spPr>
          <a:xfrm>
            <a:off x="3458668" y="2710522"/>
            <a:ext cx="431467" cy="150775"/>
          </a:xfrm>
          <a:prstGeom prst="roundRect">
            <a:avLst/>
          </a:prstGeom>
          <a:solidFill>
            <a:schemeClr val="bg2">
              <a:lumMod val="90000"/>
            </a:schemeClr>
          </a:solidFill>
          <a:ln w="19050" cap="flat" cmpd="sng" algn="ctr">
            <a:noFill/>
            <a:prstDash val="solid"/>
            <a:headEnd type="none" w="med" len="med"/>
            <a:tailEnd type="none" w="med" len="med"/>
          </a:ln>
          <a:effectLst/>
        </p:spPr>
        <p:txBody>
          <a:bodyPr vert="horz" wrap="none" anchor="ctr"/>
          <a:lstStyle/>
          <a:p>
            <a:pPr marL="0" marR="0" lvl="0" indent="0" algn="ctr" defTabSz="743459" rtl="0" eaLnBrk="1" fontAlgn="auto" latinLnBrk="0" hangingPunct="1">
              <a:lnSpc>
                <a:spcPct val="85000"/>
              </a:lnSpc>
              <a:spcBef>
                <a:spcPts val="0"/>
              </a:spcBef>
              <a:spcAft>
                <a:spcPts val="0"/>
              </a:spcAft>
              <a:buClrTx/>
              <a:buSzTx/>
              <a:buFontTx/>
              <a:buNone/>
              <a:tabLst/>
              <a:defRPr/>
            </a:pPr>
            <a:r>
              <a:rPr kumimoji="0" lang="en-GB" sz="700" b="0" i="0" u="none" strike="noStrike" kern="0" cap="none" spc="0" normalizeH="0" baseline="0" noProof="0" dirty="0">
                <a:ln>
                  <a:noFill/>
                </a:ln>
                <a:solidFill>
                  <a:srgbClr val="000000"/>
                </a:solidFill>
                <a:effectLst/>
                <a:uLnTx/>
                <a:uFillTx/>
                <a:ea typeface="+mn-ea"/>
                <a:cs typeface="+mn-cs"/>
              </a:rPr>
              <a:t>Scrum1</a:t>
            </a:r>
          </a:p>
        </p:txBody>
      </p:sp>
      <p:sp>
        <p:nvSpPr>
          <p:cNvPr id="60" name="Rounded Rectangle 407">
            <a:extLst>
              <a:ext uri="{FF2B5EF4-FFF2-40B4-BE49-F238E27FC236}">
                <a16:creationId xmlns:a16="http://schemas.microsoft.com/office/drawing/2014/main" id="{F2F2E833-5916-4936-A27A-5450F57829E6}"/>
              </a:ext>
            </a:extLst>
          </p:cNvPr>
          <p:cNvSpPr/>
          <p:nvPr/>
        </p:nvSpPr>
        <p:spPr>
          <a:xfrm>
            <a:off x="3465467" y="2967335"/>
            <a:ext cx="431467" cy="150775"/>
          </a:xfrm>
          <a:prstGeom prst="roundRect">
            <a:avLst/>
          </a:prstGeom>
          <a:solidFill>
            <a:schemeClr val="bg2">
              <a:lumMod val="90000"/>
            </a:schemeClr>
          </a:solidFill>
          <a:ln w="19050" cap="flat" cmpd="sng" algn="ctr">
            <a:noFill/>
            <a:prstDash val="solid"/>
            <a:headEnd type="none" w="med" len="med"/>
            <a:tailEnd type="none" w="med" len="med"/>
          </a:ln>
          <a:effectLst/>
        </p:spPr>
        <p:txBody>
          <a:bodyPr vert="horz" wrap="none" anchor="ctr"/>
          <a:lstStyle/>
          <a:p>
            <a:pPr marL="0" marR="0" lvl="0" indent="0" algn="ctr" defTabSz="743459" rtl="0" eaLnBrk="1" fontAlgn="auto" latinLnBrk="0" hangingPunct="1">
              <a:lnSpc>
                <a:spcPct val="85000"/>
              </a:lnSpc>
              <a:spcBef>
                <a:spcPts val="0"/>
              </a:spcBef>
              <a:spcAft>
                <a:spcPts val="0"/>
              </a:spcAft>
              <a:buClrTx/>
              <a:buSzTx/>
              <a:buFontTx/>
              <a:buNone/>
              <a:tabLst/>
              <a:defRPr/>
            </a:pPr>
            <a:r>
              <a:rPr kumimoji="0" lang="en-GB" sz="700" b="0" i="0" u="none" strike="noStrike" kern="0" cap="none" spc="0" normalizeH="0" baseline="0" noProof="0" dirty="0">
                <a:ln>
                  <a:noFill/>
                </a:ln>
                <a:solidFill>
                  <a:srgbClr val="000000"/>
                </a:solidFill>
                <a:effectLst/>
                <a:uLnTx/>
                <a:uFillTx/>
                <a:ea typeface="+mn-ea"/>
                <a:cs typeface="+mn-cs"/>
              </a:rPr>
              <a:t>Scrum N</a:t>
            </a:r>
          </a:p>
        </p:txBody>
      </p:sp>
      <p:sp>
        <p:nvSpPr>
          <p:cNvPr id="61" name="Rounded Rectangle 407">
            <a:extLst>
              <a:ext uri="{FF2B5EF4-FFF2-40B4-BE49-F238E27FC236}">
                <a16:creationId xmlns:a16="http://schemas.microsoft.com/office/drawing/2014/main" id="{18F86F09-6A96-4544-9431-535495048553}"/>
              </a:ext>
            </a:extLst>
          </p:cNvPr>
          <p:cNvSpPr/>
          <p:nvPr/>
        </p:nvSpPr>
        <p:spPr>
          <a:xfrm>
            <a:off x="3949676" y="2719074"/>
            <a:ext cx="431467" cy="150775"/>
          </a:xfrm>
          <a:prstGeom prst="roundRect">
            <a:avLst/>
          </a:prstGeom>
          <a:solidFill>
            <a:schemeClr val="bg2">
              <a:lumMod val="90000"/>
            </a:schemeClr>
          </a:solidFill>
          <a:ln w="19050" cap="flat" cmpd="sng" algn="ctr">
            <a:noFill/>
            <a:prstDash val="solid"/>
            <a:headEnd type="none" w="med" len="med"/>
            <a:tailEnd type="none" w="med" len="med"/>
          </a:ln>
          <a:effectLst/>
        </p:spPr>
        <p:txBody>
          <a:bodyPr vert="horz" wrap="none" anchor="ctr"/>
          <a:lstStyle/>
          <a:p>
            <a:pPr marL="0" marR="0" lvl="0" indent="0" algn="ctr" defTabSz="743459" rtl="0" eaLnBrk="1" fontAlgn="auto" latinLnBrk="0" hangingPunct="1">
              <a:lnSpc>
                <a:spcPct val="85000"/>
              </a:lnSpc>
              <a:spcBef>
                <a:spcPts val="0"/>
              </a:spcBef>
              <a:spcAft>
                <a:spcPts val="0"/>
              </a:spcAft>
              <a:buClrTx/>
              <a:buSzTx/>
              <a:buFontTx/>
              <a:buNone/>
              <a:tabLst/>
              <a:defRPr/>
            </a:pPr>
            <a:r>
              <a:rPr kumimoji="0" lang="en-GB" sz="700" b="0" i="0" u="none" strike="noStrike" kern="0" cap="none" spc="0" normalizeH="0" baseline="0" noProof="0" dirty="0">
                <a:ln>
                  <a:noFill/>
                </a:ln>
                <a:solidFill>
                  <a:srgbClr val="000000"/>
                </a:solidFill>
                <a:effectLst/>
                <a:uLnTx/>
                <a:uFillTx/>
                <a:ea typeface="+mn-ea"/>
                <a:cs typeface="+mn-cs"/>
              </a:rPr>
              <a:t>Scrum1</a:t>
            </a:r>
          </a:p>
        </p:txBody>
      </p:sp>
      <p:sp>
        <p:nvSpPr>
          <p:cNvPr id="62" name="Rounded Rectangle 407">
            <a:extLst>
              <a:ext uri="{FF2B5EF4-FFF2-40B4-BE49-F238E27FC236}">
                <a16:creationId xmlns:a16="http://schemas.microsoft.com/office/drawing/2014/main" id="{1403D7D4-3F5E-4A2E-96FA-FE8F73289162}"/>
              </a:ext>
            </a:extLst>
          </p:cNvPr>
          <p:cNvSpPr/>
          <p:nvPr/>
        </p:nvSpPr>
        <p:spPr>
          <a:xfrm>
            <a:off x="3956477" y="2975887"/>
            <a:ext cx="431467" cy="150775"/>
          </a:xfrm>
          <a:prstGeom prst="roundRect">
            <a:avLst/>
          </a:prstGeom>
          <a:solidFill>
            <a:schemeClr val="bg2">
              <a:lumMod val="90000"/>
            </a:schemeClr>
          </a:solidFill>
          <a:ln w="19050" cap="flat" cmpd="sng" algn="ctr">
            <a:noFill/>
            <a:prstDash val="solid"/>
            <a:headEnd type="none" w="med" len="med"/>
            <a:tailEnd type="none" w="med" len="med"/>
          </a:ln>
          <a:effectLst/>
        </p:spPr>
        <p:txBody>
          <a:bodyPr vert="horz" wrap="none" anchor="ctr"/>
          <a:lstStyle/>
          <a:p>
            <a:pPr marL="0" marR="0" lvl="0" indent="0" algn="ctr" defTabSz="743459" rtl="0" eaLnBrk="1" fontAlgn="auto" latinLnBrk="0" hangingPunct="1">
              <a:lnSpc>
                <a:spcPct val="85000"/>
              </a:lnSpc>
              <a:spcBef>
                <a:spcPts val="0"/>
              </a:spcBef>
              <a:spcAft>
                <a:spcPts val="0"/>
              </a:spcAft>
              <a:buClrTx/>
              <a:buSzTx/>
              <a:buFontTx/>
              <a:buNone/>
              <a:tabLst/>
              <a:defRPr/>
            </a:pPr>
            <a:r>
              <a:rPr kumimoji="0" lang="en-GB" sz="700" b="0" i="0" u="none" strike="noStrike" kern="0" cap="none" spc="0" normalizeH="0" baseline="0" noProof="0" dirty="0">
                <a:ln>
                  <a:noFill/>
                </a:ln>
                <a:solidFill>
                  <a:srgbClr val="000000"/>
                </a:solidFill>
                <a:effectLst/>
                <a:uLnTx/>
                <a:uFillTx/>
                <a:ea typeface="+mn-ea"/>
                <a:cs typeface="+mn-cs"/>
              </a:rPr>
              <a:t>ScrumN</a:t>
            </a:r>
          </a:p>
        </p:txBody>
      </p:sp>
      <p:sp>
        <p:nvSpPr>
          <p:cNvPr id="63" name="Rounded Rectangle 407">
            <a:extLst>
              <a:ext uri="{FF2B5EF4-FFF2-40B4-BE49-F238E27FC236}">
                <a16:creationId xmlns:a16="http://schemas.microsoft.com/office/drawing/2014/main" id="{75E4DB22-8646-4F24-8B4D-F729207066C9}"/>
              </a:ext>
            </a:extLst>
          </p:cNvPr>
          <p:cNvSpPr/>
          <p:nvPr/>
        </p:nvSpPr>
        <p:spPr>
          <a:xfrm>
            <a:off x="4523906" y="2710522"/>
            <a:ext cx="431467" cy="150775"/>
          </a:xfrm>
          <a:prstGeom prst="roundRect">
            <a:avLst/>
          </a:prstGeom>
          <a:solidFill>
            <a:schemeClr val="bg2">
              <a:lumMod val="90000"/>
            </a:schemeClr>
          </a:solidFill>
          <a:ln w="19050" cap="flat" cmpd="sng" algn="ctr">
            <a:noFill/>
            <a:prstDash val="solid"/>
            <a:headEnd type="none" w="med" len="med"/>
            <a:tailEnd type="none" w="med" len="med"/>
          </a:ln>
          <a:effectLst/>
        </p:spPr>
        <p:txBody>
          <a:bodyPr vert="horz" wrap="none" anchor="ctr"/>
          <a:lstStyle/>
          <a:p>
            <a:pPr marL="0" marR="0" lvl="0" indent="0" algn="ctr" defTabSz="743459" rtl="0" eaLnBrk="1" fontAlgn="auto" latinLnBrk="0" hangingPunct="1">
              <a:lnSpc>
                <a:spcPct val="85000"/>
              </a:lnSpc>
              <a:spcBef>
                <a:spcPts val="0"/>
              </a:spcBef>
              <a:spcAft>
                <a:spcPts val="0"/>
              </a:spcAft>
              <a:buClrTx/>
              <a:buSzTx/>
              <a:buFontTx/>
              <a:buNone/>
              <a:tabLst/>
              <a:defRPr/>
            </a:pPr>
            <a:r>
              <a:rPr kumimoji="0" lang="en-GB" sz="700" b="0" i="0" u="none" strike="noStrike" kern="0" cap="none" spc="0" normalizeH="0" baseline="0" noProof="0" dirty="0">
                <a:ln>
                  <a:noFill/>
                </a:ln>
                <a:solidFill>
                  <a:srgbClr val="000000"/>
                </a:solidFill>
                <a:effectLst/>
                <a:uLnTx/>
                <a:uFillTx/>
                <a:ea typeface="+mn-ea"/>
                <a:cs typeface="+mn-cs"/>
              </a:rPr>
              <a:t>Scrum1</a:t>
            </a:r>
          </a:p>
        </p:txBody>
      </p:sp>
      <p:sp>
        <p:nvSpPr>
          <p:cNvPr id="64" name="Rounded Rectangle 407">
            <a:extLst>
              <a:ext uri="{FF2B5EF4-FFF2-40B4-BE49-F238E27FC236}">
                <a16:creationId xmlns:a16="http://schemas.microsoft.com/office/drawing/2014/main" id="{4E2C43CC-8B59-4650-94C5-3FEE5196D88C}"/>
              </a:ext>
            </a:extLst>
          </p:cNvPr>
          <p:cNvSpPr/>
          <p:nvPr/>
        </p:nvSpPr>
        <p:spPr>
          <a:xfrm>
            <a:off x="4530707" y="2975887"/>
            <a:ext cx="431467" cy="150775"/>
          </a:xfrm>
          <a:prstGeom prst="roundRect">
            <a:avLst/>
          </a:prstGeom>
          <a:solidFill>
            <a:schemeClr val="bg2">
              <a:lumMod val="90000"/>
            </a:schemeClr>
          </a:solidFill>
          <a:ln w="19050" cap="flat" cmpd="sng" algn="ctr">
            <a:noFill/>
            <a:prstDash val="solid"/>
            <a:headEnd type="none" w="med" len="med"/>
            <a:tailEnd type="none" w="med" len="med"/>
          </a:ln>
          <a:effectLst/>
        </p:spPr>
        <p:txBody>
          <a:bodyPr vert="horz" wrap="none" anchor="ctr"/>
          <a:lstStyle/>
          <a:p>
            <a:pPr marL="0" marR="0" lvl="0" indent="0" algn="ctr" defTabSz="743459" rtl="0" eaLnBrk="1" fontAlgn="auto" latinLnBrk="0" hangingPunct="1">
              <a:lnSpc>
                <a:spcPct val="85000"/>
              </a:lnSpc>
              <a:spcBef>
                <a:spcPts val="0"/>
              </a:spcBef>
              <a:spcAft>
                <a:spcPts val="0"/>
              </a:spcAft>
              <a:buClrTx/>
              <a:buSzTx/>
              <a:buFontTx/>
              <a:buNone/>
              <a:tabLst/>
              <a:defRPr/>
            </a:pPr>
            <a:r>
              <a:rPr kumimoji="0" lang="en-GB" sz="700" b="0" i="0" u="none" strike="noStrike" kern="0" cap="none" spc="0" normalizeH="0" baseline="0" noProof="0" dirty="0">
                <a:ln>
                  <a:noFill/>
                </a:ln>
                <a:solidFill>
                  <a:srgbClr val="000000"/>
                </a:solidFill>
                <a:effectLst/>
                <a:uLnTx/>
                <a:uFillTx/>
                <a:ea typeface="+mn-ea"/>
                <a:cs typeface="+mn-cs"/>
              </a:rPr>
              <a:t>ScrumN</a:t>
            </a:r>
          </a:p>
        </p:txBody>
      </p:sp>
      <p:sp>
        <p:nvSpPr>
          <p:cNvPr id="65" name="Rounded Rectangle 407">
            <a:extLst>
              <a:ext uri="{FF2B5EF4-FFF2-40B4-BE49-F238E27FC236}">
                <a16:creationId xmlns:a16="http://schemas.microsoft.com/office/drawing/2014/main" id="{3E304811-8334-4217-A5A9-AC305AE1CECA}"/>
              </a:ext>
            </a:extLst>
          </p:cNvPr>
          <p:cNvSpPr/>
          <p:nvPr/>
        </p:nvSpPr>
        <p:spPr>
          <a:xfrm>
            <a:off x="5014915" y="2719074"/>
            <a:ext cx="431467" cy="150775"/>
          </a:xfrm>
          <a:prstGeom prst="roundRect">
            <a:avLst/>
          </a:prstGeom>
          <a:solidFill>
            <a:schemeClr val="bg2">
              <a:lumMod val="90000"/>
            </a:schemeClr>
          </a:solidFill>
          <a:ln w="19050" cap="flat" cmpd="sng" algn="ctr">
            <a:noFill/>
            <a:prstDash val="solid"/>
            <a:headEnd type="none" w="med" len="med"/>
            <a:tailEnd type="none" w="med" len="med"/>
          </a:ln>
          <a:effectLst/>
        </p:spPr>
        <p:txBody>
          <a:bodyPr vert="horz" wrap="none" anchor="ctr"/>
          <a:lstStyle/>
          <a:p>
            <a:pPr marL="0" marR="0" lvl="0" indent="0" algn="ctr" defTabSz="743459" rtl="0" eaLnBrk="1" fontAlgn="auto" latinLnBrk="0" hangingPunct="1">
              <a:lnSpc>
                <a:spcPct val="85000"/>
              </a:lnSpc>
              <a:spcBef>
                <a:spcPts val="0"/>
              </a:spcBef>
              <a:spcAft>
                <a:spcPts val="0"/>
              </a:spcAft>
              <a:buClrTx/>
              <a:buSzTx/>
              <a:buFontTx/>
              <a:buNone/>
              <a:tabLst/>
              <a:defRPr/>
            </a:pPr>
            <a:r>
              <a:rPr kumimoji="0" lang="en-GB" sz="700" b="0" i="0" u="none" strike="noStrike" kern="0" cap="none" spc="0" normalizeH="0" baseline="0" noProof="0" dirty="0">
                <a:ln>
                  <a:noFill/>
                </a:ln>
                <a:solidFill>
                  <a:srgbClr val="000000"/>
                </a:solidFill>
                <a:effectLst/>
                <a:uLnTx/>
                <a:uFillTx/>
                <a:ea typeface="+mn-ea"/>
                <a:cs typeface="+mn-cs"/>
              </a:rPr>
              <a:t>Scrum1</a:t>
            </a:r>
          </a:p>
        </p:txBody>
      </p:sp>
      <p:sp>
        <p:nvSpPr>
          <p:cNvPr id="66" name="Rounded Rectangle 407">
            <a:extLst>
              <a:ext uri="{FF2B5EF4-FFF2-40B4-BE49-F238E27FC236}">
                <a16:creationId xmlns:a16="http://schemas.microsoft.com/office/drawing/2014/main" id="{52CDCBC4-E2CD-46A8-BF28-5AD892FE6E1B}"/>
              </a:ext>
            </a:extLst>
          </p:cNvPr>
          <p:cNvSpPr/>
          <p:nvPr/>
        </p:nvSpPr>
        <p:spPr>
          <a:xfrm>
            <a:off x="5021716" y="2975887"/>
            <a:ext cx="431467" cy="150775"/>
          </a:xfrm>
          <a:prstGeom prst="roundRect">
            <a:avLst/>
          </a:prstGeom>
          <a:solidFill>
            <a:schemeClr val="bg2">
              <a:lumMod val="90000"/>
            </a:schemeClr>
          </a:solidFill>
          <a:ln w="19050" cap="flat" cmpd="sng" algn="ctr">
            <a:noFill/>
            <a:prstDash val="solid"/>
            <a:headEnd type="none" w="med" len="med"/>
            <a:tailEnd type="none" w="med" len="med"/>
          </a:ln>
          <a:effectLst/>
        </p:spPr>
        <p:txBody>
          <a:bodyPr vert="horz" wrap="none" anchor="ctr"/>
          <a:lstStyle/>
          <a:p>
            <a:pPr marL="0" marR="0" lvl="0" indent="0" algn="ctr" defTabSz="743459" rtl="0" eaLnBrk="1" fontAlgn="auto" latinLnBrk="0" hangingPunct="1">
              <a:lnSpc>
                <a:spcPct val="85000"/>
              </a:lnSpc>
              <a:spcBef>
                <a:spcPts val="0"/>
              </a:spcBef>
              <a:spcAft>
                <a:spcPts val="0"/>
              </a:spcAft>
              <a:buClrTx/>
              <a:buSzTx/>
              <a:buFontTx/>
              <a:buNone/>
              <a:tabLst/>
              <a:defRPr/>
            </a:pPr>
            <a:r>
              <a:rPr kumimoji="0" lang="en-GB" sz="700" b="0" i="0" u="none" strike="noStrike" kern="0" cap="none" spc="0" normalizeH="0" baseline="0" noProof="0" dirty="0">
                <a:ln>
                  <a:noFill/>
                </a:ln>
                <a:solidFill>
                  <a:srgbClr val="000000"/>
                </a:solidFill>
                <a:effectLst/>
                <a:uLnTx/>
                <a:uFillTx/>
                <a:ea typeface="+mn-ea"/>
                <a:cs typeface="+mn-cs"/>
              </a:rPr>
              <a:t>ScrumN</a:t>
            </a:r>
          </a:p>
        </p:txBody>
      </p:sp>
      <p:sp>
        <p:nvSpPr>
          <p:cNvPr id="67" name="Rounded Rectangle 407">
            <a:extLst>
              <a:ext uri="{FF2B5EF4-FFF2-40B4-BE49-F238E27FC236}">
                <a16:creationId xmlns:a16="http://schemas.microsoft.com/office/drawing/2014/main" id="{4497F8A8-320E-41A7-ACD3-994A1F47B7F3}"/>
              </a:ext>
            </a:extLst>
          </p:cNvPr>
          <p:cNvSpPr/>
          <p:nvPr/>
        </p:nvSpPr>
        <p:spPr>
          <a:xfrm>
            <a:off x="5555859" y="2727625"/>
            <a:ext cx="431467" cy="150775"/>
          </a:xfrm>
          <a:prstGeom prst="roundRect">
            <a:avLst/>
          </a:prstGeom>
          <a:solidFill>
            <a:schemeClr val="bg2">
              <a:lumMod val="90000"/>
            </a:schemeClr>
          </a:solidFill>
          <a:ln w="19050" cap="flat" cmpd="sng" algn="ctr">
            <a:noFill/>
            <a:prstDash val="solid"/>
            <a:headEnd type="none" w="med" len="med"/>
            <a:tailEnd type="none" w="med" len="med"/>
          </a:ln>
          <a:effectLst/>
        </p:spPr>
        <p:txBody>
          <a:bodyPr vert="horz" wrap="none" anchor="ctr"/>
          <a:lstStyle/>
          <a:p>
            <a:pPr marL="0" marR="0" lvl="0" indent="0" algn="ctr" defTabSz="743459" rtl="0" eaLnBrk="1" fontAlgn="auto" latinLnBrk="0" hangingPunct="1">
              <a:lnSpc>
                <a:spcPct val="85000"/>
              </a:lnSpc>
              <a:spcBef>
                <a:spcPts val="0"/>
              </a:spcBef>
              <a:spcAft>
                <a:spcPts val="0"/>
              </a:spcAft>
              <a:buClrTx/>
              <a:buSzTx/>
              <a:buFontTx/>
              <a:buNone/>
              <a:tabLst/>
              <a:defRPr/>
            </a:pPr>
            <a:r>
              <a:rPr kumimoji="0" lang="en-GB" sz="700" b="0" i="0" u="none" strike="noStrike" kern="0" cap="none" spc="0" normalizeH="0" baseline="0" noProof="0" dirty="0">
                <a:ln>
                  <a:noFill/>
                </a:ln>
                <a:solidFill>
                  <a:srgbClr val="000000"/>
                </a:solidFill>
                <a:effectLst/>
                <a:uLnTx/>
                <a:uFillTx/>
                <a:ea typeface="+mn-ea"/>
                <a:cs typeface="+mn-cs"/>
              </a:rPr>
              <a:t>Scrum1</a:t>
            </a:r>
          </a:p>
        </p:txBody>
      </p:sp>
      <p:sp>
        <p:nvSpPr>
          <p:cNvPr id="68" name="Rounded Rectangle 407">
            <a:extLst>
              <a:ext uri="{FF2B5EF4-FFF2-40B4-BE49-F238E27FC236}">
                <a16:creationId xmlns:a16="http://schemas.microsoft.com/office/drawing/2014/main" id="{4AE83FA1-7C06-48B1-942F-ADB96B068FC8}"/>
              </a:ext>
            </a:extLst>
          </p:cNvPr>
          <p:cNvSpPr/>
          <p:nvPr/>
        </p:nvSpPr>
        <p:spPr>
          <a:xfrm>
            <a:off x="5562658" y="2984439"/>
            <a:ext cx="431467" cy="150775"/>
          </a:xfrm>
          <a:prstGeom prst="roundRect">
            <a:avLst/>
          </a:prstGeom>
          <a:solidFill>
            <a:schemeClr val="bg2">
              <a:lumMod val="90000"/>
            </a:schemeClr>
          </a:solidFill>
          <a:ln w="19050" cap="flat" cmpd="sng" algn="ctr">
            <a:noFill/>
            <a:prstDash val="solid"/>
            <a:headEnd type="none" w="med" len="med"/>
            <a:tailEnd type="none" w="med" len="med"/>
          </a:ln>
          <a:effectLst/>
        </p:spPr>
        <p:txBody>
          <a:bodyPr vert="horz" wrap="none" anchor="ctr"/>
          <a:lstStyle/>
          <a:p>
            <a:pPr marL="0" marR="0" lvl="0" indent="0" algn="ctr" defTabSz="743459" rtl="0" eaLnBrk="1" fontAlgn="auto" latinLnBrk="0" hangingPunct="1">
              <a:lnSpc>
                <a:spcPct val="85000"/>
              </a:lnSpc>
              <a:spcBef>
                <a:spcPts val="0"/>
              </a:spcBef>
              <a:spcAft>
                <a:spcPts val="0"/>
              </a:spcAft>
              <a:buClrTx/>
              <a:buSzTx/>
              <a:buFontTx/>
              <a:buNone/>
              <a:tabLst/>
              <a:defRPr/>
            </a:pPr>
            <a:r>
              <a:rPr kumimoji="0" lang="en-GB" sz="700" b="0" i="0" u="none" strike="noStrike" kern="0" cap="none" spc="0" normalizeH="0" baseline="0" noProof="0" dirty="0">
                <a:ln>
                  <a:noFill/>
                </a:ln>
                <a:solidFill>
                  <a:srgbClr val="000000"/>
                </a:solidFill>
                <a:effectLst/>
                <a:uLnTx/>
                <a:uFillTx/>
                <a:ea typeface="+mn-ea"/>
                <a:cs typeface="+mn-cs"/>
              </a:rPr>
              <a:t>ScrumN</a:t>
            </a:r>
          </a:p>
        </p:txBody>
      </p:sp>
      <p:sp>
        <p:nvSpPr>
          <p:cNvPr id="69" name="Rounded Rectangle 407">
            <a:extLst>
              <a:ext uri="{FF2B5EF4-FFF2-40B4-BE49-F238E27FC236}">
                <a16:creationId xmlns:a16="http://schemas.microsoft.com/office/drawing/2014/main" id="{2C97919D-E1E2-4C71-AAB2-C57833D2843B}"/>
              </a:ext>
            </a:extLst>
          </p:cNvPr>
          <p:cNvSpPr/>
          <p:nvPr/>
        </p:nvSpPr>
        <p:spPr>
          <a:xfrm>
            <a:off x="6046867" y="2727625"/>
            <a:ext cx="431467" cy="150775"/>
          </a:xfrm>
          <a:prstGeom prst="roundRect">
            <a:avLst/>
          </a:prstGeom>
          <a:solidFill>
            <a:schemeClr val="bg2">
              <a:lumMod val="90000"/>
            </a:schemeClr>
          </a:solidFill>
          <a:ln w="19050" cap="flat" cmpd="sng" algn="ctr">
            <a:noFill/>
            <a:prstDash val="solid"/>
            <a:headEnd type="none" w="med" len="med"/>
            <a:tailEnd type="none" w="med" len="med"/>
          </a:ln>
          <a:effectLst/>
        </p:spPr>
        <p:txBody>
          <a:bodyPr vert="horz" wrap="none" anchor="ctr"/>
          <a:lstStyle/>
          <a:p>
            <a:pPr marL="0" marR="0" lvl="0" indent="0" algn="ctr" defTabSz="743459" rtl="0" eaLnBrk="1" fontAlgn="auto" latinLnBrk="0" hangingPunct="1">
              <a:lnSpc>
                <a:spcPct val="85000"/>
              </a:lnSpc>
              <a:spcBef>
                <a:spcPts val="0"/>
              </a:spcBef>
              <a:spcAft>
                <a:spcPts val="0"/>
              </a:spcAft>
              <a:buClrTx/>
              <a:buSzTx/>
              <a:buFontTx/>
              <a:buNone/>
              <a:tabLst/>
              <a:defRPr/>
            </a:pPr>
            <a:r>
              <a:rPr kumimoji="0" lang="en-GB" sz="700" b="0" i="0" u="none" strike="noStrike" kern="0" cap="none" spc="0" normalizeH="0" baseline="0" noProof="0" dirty="0">
                <a:ln>
                  <a:noFill/>
                </a:ln>
                <a:solidFill>
                  <a:srgbClr val="000000"/>
                </a:solidFill>
                <a:effectLst/>
                <a:uLnTx/>
                <a:uFillTx/>
                <a:ea typeface="+mn-ea"/>
                <a:cs typeface="+mn-cs"/>
              </a:rPr>
              <a:t>Scrum1</a:t>
            </a:r>
          </a:p>
        </p:txBody>
      </p:sp>
      <p:sp>
        <p:nvSpPr>
          <p:cNvPr id="70" name="Rounded Rectangle 407">
            <a:extLst>
              <a:ext uri="{FF2B5EF4-FFF2-40B4-BE49-F238E27FC236}">
                <a16:creationId xmlns:a16="http://schemas.microsoft.com/office/drawing/2014/main" id="{B24AF0D9-2F21-42DB-B098-B8D7A907C273}"/>
              </a:ext>
            </a:extLst>
          </p:cNvPr>
          <p:cNvSpPr/>
          <p:nvPr/>
        </p:nvSpPr>
        <p:spPr>
          <a:xfrm>
            <a:off x="6053667" y="2984439"/>
            <a:ext cx="431467" cy="150775"/>
          </a:xfrm>
          <a:prstGeom prst="roundRect">
            <a:avLst/>
          </a:prstGeom>
          <a:solidFill>
            <a:schemeClr val="bg2">
              <a:lumMod val="90000"/>
            </a:schemeClr>
          </a:solidFill>
          <a:ln w="19050" cap="flat" cmpd="sng" algn="ctr">
            <a:noFill/>
            <a:prstDash val="solid"/>
            <a:headEnd type="none" w="med" len="med"/>
            <a:tailEnd type="none" w="med" len="med"/>
          </a:ln>
          <a:effectLst/>
        </p:spPr>
        <p:txBody>
          <a:bodyPr vert="horz" wrap="none" anchor="ctr"/>
          <a:lstStyle/>
          <a:p>
            <a:pPr marL="0" marR="0" lvl="0" indent="0" algn="ctr" defTabSz="743459" rtl="0" eaLnBrk="1" fontAlgn="auto" latinLnBrk="0" hangingPunct="1">
              <a:lnSpc>
                <a:spcPct val="85000"/>
              </a:lnSpc>
              <a:spcBef>
                <a:spcPts val="0"/>
              </a:spcBef>
              <a:spcAft>
                <a:spcPts val="0"/>
              </a:spcAft>
              <a:buClrTx/>
              <a:buSzTx/>
              <a:buFontTx/>
              <a:buNone/>
              <a:tabLst/>
              <a:defRPr/>
            </a:pPr>
            <a:r>
              <a:rPr kumimoji="0" lang="en-GB" sz="700" b="0" i="0" u="none" strike="noStrike" kern="0" cap="none" spc="0" normalizeH="0" baseline="0" noProof="0" dirty="0">
                <a:ln>
                  <a:noFill/>
                </a:ln>
                <a:solidFill>
                  <a:srgbClr val="000000"/>
                </a:solidFill>
                <a:effectLst/>
                <a:uLnTx/>
                <a:uFillTx/>
                <a:ea typeface="+mn-ea"/>
                <a:cs typeface="+mn-cs"/>
              </a:rPr>
              <a:t>ScrumN</a:t>
            </a:r>
          </a:p>
        </p:txBody>
      </p:sp>
      <p:sp>
        <p:nvSpPr>
          <p:cNvPr id="71" name="Rounded Rectangle 407">
            <a:extLst>
              <a:ext uri="{FF2B5EF4-FFF2-40B4-BE49-F238E27FC236}">
                <a16:creationId xmlns:a16="http://schemas.microsoft.com/office/drawing/2014/main" id="{EDD488C0-E41E-421F-A3AE-47FB75D11C92}"/>
              </a:ext>
            </a:extLst>
          </p:cNvPr>
          <p:cNvSpPr/>
          <p:nvPr/>
        </p:nvSpPr>
        <p:spPr>
          <a:xfrm>
            <a:off x="6637741" y="2727625"/>
            <a:ext cx="431467" cy="150775"/>
          </a:xfrm>
          <a:prstGeom prst="roundRect">
            <a:avLst/>
          </a:prstGeom>
          <a:solidFill>
            <a:schemeClr val="bg2">
              <a:lumMod val="90000"/>
            </a:schemeClr>
          </a:solidFill>
          <a:ln w="19050" cap="flat" cmpd="sng" algn="ctr">
            <a:noFill/>
            <a:prstDash val="solid"/>
            <a:headEnd type="none" w="med" len="med"/>
            <a:tailEnd type="none" w="med" len="med"/>
          </a:ln>
          <a:effectLst/>
        </p:spPr>
        <p:txBody>
          <a:bodyPr vert="horz" wrap="none" anchor="ctr"/>
          <a:lstStyle/>
          <a:p>
            <a:pPr marL="0" marR="0" lvl="0" indent="0" algn="ctr" defTabSz="743459" rtl="0" eaLnBrk="1" fontAlgn="auto" latinLnBrk="0" hangingPunct="1">
              <a:lnSpc>
                <a:spcPct val="85000"/>
              </a:lnSpc>
              <a:spcBef>
                <a:spcPts val="0"/>
              </a:spcBef>
              <a:spcAft>
                <a:spcPts val="0"/>
              </a:spcAft>
              <a:buClrTx/>
              <a:buSzTx/>
              <a:buFontTx/>
              <a:buNone/>
              <a:tabLst/>
              <a:defRPr/>
            </a:pPr>
            <a:r>
              <a:rPr kumimoji="0" lang="en-GB" sz="700" b="0" i="0" u="none" strike="noStrike" kern="0" cap="none" spc="0" normalizeH="0" baseline="0" noProof="0" dirty="0">
                <a:ln>
                  <a:noFill/>
                </a:ln>
                <a:solidFill>
                  <a:srgbClr val="000000"/>
                </a:solidFill>
                <a:effectLst/>
                <a:uLnTx/>
                <a:uFillTx/>
                <a:ea typeface="+mn-ea"/>
                <a:cs typeface="+mn-cs"/>
              </a:rPr>
              <a:t>Scrum1</a:t>
            </a:r>
          </a:p>
        </p:txBody>
      </p:sp>
      <p:sp>
        <p:nvSpPr>
          <p:cNvPr id="72" name="Rounded Rectangle 407">
            <a:extLst>
              <a:ext uri="{FF2B5EF4-FFF2-40B4-BE49-F238E27FC236}">
                <a16:creationId xmlns:a16="http://schemas.microsoft.com/office/drawing/2014/main" id="{25FAF6C8-B4EF-40C7-AC32-BCA439633210}"/>
              </a:ext>
            </a:extLst>
          </p:cNvPr>
          <p:cNvSpPr/>
          <p:nvPr/>
        </p:nvSpPr>
        <p:spPr>
          <a:xfrm>
            <a:off x="6644543" y="2984439"/>
            <a:ext cx="431467" cy="150775"/>
          </a:xfrm>
          <a:prstGeom prst="roundRect">
            <a:avLst/>
          </a:prstGeom>
          <a:solidFill>
            <a:schemeClr val="bg2">
              <a:lumMod val="90000"/>
            </a:schemeClr>
          </a:solidFill>
          <a:ln w="19050" cap="flat" cmpd="sng" algn="ctr">
            <a:noFill/>
            <a:prstDash val="solid"/>
            <a:headEnd type="none" w="med" len="med"/>
            <a:tailEnd type="none" w="med" len="med"/>
          </a:ln>
          <a:effectLst/>
        </p:spPr>
        <p:txBody>
          <a:bodyPr vert="horz" wrap="none" anchor="ctr"/>
          <a:lstStyle/>
          <a:p>
            <a:pPr marL="0" marR="0" lvl="0" indent="0" algn="ctr" defTabSz="743459" rtl="0" eaLnBrk="1" fontAlgn="auto" latinLnBrk="0" hangingPunct="1">
              <a:lnSpc>
                <a:spcPct val="85000"/>
              </a:lnSpc>
              <a:spcBef>
                <a:spcPts val="0"/>
              </a:spcBef>
              <a:spcAft>
                <a:spcPts val="0"/>
              </a:spcAft>
              <a:buClrTx/>
              <a:buSzTx/>
              <a:buFontTx/>
              <a:buNone/>
              <a:tabLst/>
              <a:defRPr/>
            </a:pPr>
            <a:r>
              <a:rPr kumimoji="0" lang="en-GB" sz="700" b="0" i="0" u="none" strike="noStrike" kern="0" cap="none" spc="0" normalizeH="0" baseline="0" noProof="0" dirty="0">
                <a:ln>
                  <a:noFill/>
                </a:ln>
                <a:solidFill>
                  <a:srgbClr val="000000"/>
                </a:solidFill>
                <a:effectLst/>
                <a:uLnTx/>
                <a:uFillTx/>
                <a:ea typeface="+mn-ea"/>
                <a:cs typeface="+mn-cs"/>
              </a:rPr>
              <a:t>ScrumN</a:t>
            </a:r>
          </a:p>
        </p:txBody>
      </p:sp>
      <p:sp>
        <p:nvSpPr>
          <p:cNvPr id="73" name="Rounded Rectangle 407">
            <a:extLst>
              <a:ext uri="{FF2B5EF4-FFF2-40B4-BE49-F238E27FC236}">
                <a16:creationId xmlns:a16="http://schemas.microsoft.com/office/drawing/2014/main" id="{5AB8683E-CD99-48EC-9B74-4D5B6589F325}"/>
              </a:ext>
            </a:extLst>
          </p:cNvPr>
          <p:cNvSpPr/>
          <p:nvPr/>
        </p:nvSpPr>
        <p:spPr>
          <a:xfrm>
            <a:off x="7128751" y="2727625"/>
            <a:ext cx="431467" cy="150775"/>
          </a:xfrm>
          <a:prstGeom prst="roundRect">
            <a:avLst/>
          </a:prstGeom>
          <a:solidFill>
            <a:schemeClr val="bg2">
              <a:lumMod val="90000"/>
            </a:schemeClr>
          </a:solidFill>
          <a:ln w="19050" cap="flat" cmpd="sng" algn="ctr">
            <a:noFill/>
            <a:prstDash val="solid"/>
            <a:headEnd type="none" w="med" len="med"/>
            <a:tailEnd type="none" w="med" len="med"/>
          </a:ln>
          <a:effectLst/>
        </p:spPr>
        <p:txBody>
          <a:bodyPr vert="horz" wrap="none" anchor="ctr"/>
          <a:lstStyle/>
          <a:p>
            <a:pPr marL="0" marR="0" lvl="0" indent="0" algn="ctr" defTabSz="743459" rtl="0" eaLnBrk="1" fontAlgn="auto" latinLnBrk="0" hangingPunct="1">
              <a:lnSpc>
                <a:spcPct val="85000"/>
              </a:lnSpc>
              <a:spcBef>
                <a:spcPts val="0"/>
              </a:spcBef>
              <a:spcAft>
                <a:spcPts val="0"/>
              </a:spcAft>
              <a:buClrTx/>
              <a:buSzTx/>
              <a:buFontTx/>
              <a:buNone/>
              <a:tabLst/>
              <a:defRPr/>
            </a:pPr>
            <a:r>
              <a:rPr kumimoji="0" lang="en-GB" sz="700" b="0" i="0" u="none" strike="noStrike" kern="0" cap="none" spc="0" normalizeH="0" baseline="0" noProof="0" dirty="0">
                <a:ln>
                  <a:noFill/>
                </a:ln>
                <a:solidFill>
                  <a:srgbClr val="000000"/>
                </a:solidFill>
                <a:effectLst/>
                <a:uLnTx/>
                <a:uFillTx/>
                <a:ea typeface="+mn-ea"/>
                <a:cs typeface="+mn-cs"/>
              </a:rPr>
              <a:t>Scrum1</a:t>
            </a:r>
          </a:p>
        </p:txBody>
      </p:sp>
      <p:sp>
        <p:nvSpPr>
          <p:cNvPr id="74" name="Rounded Rectangle 407">
            <a:extLst>
              <a:ext uri="{FF2B5EF4-FFF2-40B4-BE49-F238E27FC236}">
                <a16:creationId xmlns:a16="http://schemas.microsoft.com/office/drawing/2014/main" id="{7C414ABB-633D-4249-B467-B13349FA86F9}"/>
              </a:ext>
            </a:extLst>
          </p:cNvPr>
          <p:cNvSpPr/>
          <p:nvPr/>
        </p:nvSpPr>
        <p:spPr>
          <a:xfrm>
            <a:off x="7135551" y="2984439"/>
            <a:ext cx="431467" cy="150775"/>
          </a:xfrm>
          <a:prstGeom prst="roundRect">
            <a:avLst/>
          </a:prstGeom>
          <a:solidFill>
            <a:schemeClr val="bg2">
              <a:lumMod val="90000"/>
            </a:schemeClr>
          </a:solidFill>
          <a:ln w="19050" cap="flat" cmpd="sng" algn="ctr">
            <a:noFill/>
            <a:prstDash val="solid"/>
            <a:headEnd type="none" w="med" len="med"/>
            <a:tailEnd type="none" w="med" len="med"/>
          </a:ln>
          <a:effectLst/>
        </p:spPr>
        <p:txBody>
          <a:bodyPr vert="horz" wrap="none" anchor="ctr"/>
          <a:lstStyle/>
          <a:p>
            <a:pPr marL="0" marR="0" lvl="0" indent="0" algn="ctr" defTabSz="743459" rtl="0" eaLnBrk="1" fontAlgn="auto" latinLnBrk="0" hangingPunct="1">
              <a:lnSpc>
                <a:spcPct val="85000"/>
              </a:lnSpc>
              <a:spcBef>
                <a:spcPts val="0"/>
              </a:spcBef>
              <a:spcAft>
                <a:spcPts val="0"/>
              </a:spcAft>
              <a:buClrTx/>
              <a:buSzTx/>
              <a:buFontTx/>
              <a:buNone/>
              <a:tabLst/>
              <a:defRPr/>
            </a:pPr>
            <a:r>
              <a:rPr kumimoji="0" lang="en-GB" sz="700" b="0" i="0" u="none" strike="noStrike" kern="0" cap="none" spc="0" normalizeH="0" baseline="0" noProof="0" dirty="0">
                <a:ln>
                  <a:noFill/>
                </a:ln>
                <a:solidFill>
                  <a:srgbClr val="000000"/>
                </a:solidFill>
                <a:effectLst/>
                <a:uLnTx/>
                <a:uFillTx/>
                <a:ea typeface="+mn-ea"/>
                <a:cs typeface="+mn-cs"/>
              </a:rPr>
              <a:t>ScrumN</a:t>
            </a:r>
          </a:p>
        </p:txBody>
      </p:sp>
      <p:sp>
        <p:nvSpPr>
          <p:cNvPr id="75" name="Oval 74">
            <a:extLst>
              <a:ext uri="{FF2B5EF4-FFF2-40B4-BE49-F238E27FC236}">
                <a16:creationId xmlns:a16="http://schemas.microsoft.com/office/drawing/2014/main" id="{5D0BE89F-E4A2-42B0-A4FF-58A95150028D}"/>
              </a:ext>
            </a:extLst>
          </p:cNvPr>
          <p:cNvSpPr/>
          <p:nvPr/>
        </p:nvSpPr>
        <p:spPr bwMode="auto">
          <a:xfrm>
            <a:off x="1856864" y="5360069"/>
            <a:ext cx="230686" cy="213704"/>
          </a:xfrm>
          <a:prstGeom prst="ellipse">
            <a:avLst/>
          </a:prstGeom>
          <a:solidFill>
            <a:schemeClr val="accent3"/>
          </a:solidFill>
          <a:ln w="25400" cap="flat" cmpd="sng" algn="ctr">
            <a:noFill/>
            <a:prstDash val="solid"/>
            <a:headEnd type="none" w="med" len="med"/>
            <a:tailEnd type="none" w="med" len="med"/>
          </a:ln>
          <a:effectLst/>
        </p:spPr>
        <p:txBody>
          <a:bodyPr wrap="none" lIns="0" tIns="0" rIns="0" bIns="0" anchor="ctr"/>
          <a:lstStyle/>
          <a:p>
            <a:pPr algn="ctr" defTabSz="743459"/>
            <a:r>
              <a:rPr lang="en-GB" sz="1000" b="1" kern="0" dirty="0">
                <a:solidFill>
                  <a:schemeClr val="bg1"/>
                </a:solidFill>
                <a:cs typeface="Arial" charset="0"/>
              </a:rPr>
              <a:t>7</a:t>
            </a:r>
          </a:p>
        </p:txBody>
      </p:sp>
      <p:sp>
        <p:nvSpPr>
          <p:cNvPr id="76" name="Oval 75">
            <a:extLst>
              <a:ext uri="{FF2B5EF4-FFF2-40B4-BE49-F238E27FC236}">
                <a16:creationId xmlns:a16="http://schemas.microsoft.com/office/drawing/2014/main" id="{4BABEEFF-1EFD-48FC-ABCA-9F2815AA700C}"/>
              </a:ext>
            </a:extLst>
          </p:cNvPr>
          <p:cNvSpPr/>
          <p:nvPr/>
        </p:nvSpPr>
        <p:spPr bwMode="auto">
          <a:xfrm>
            <a:off x="8206015" y="5370889"/>
            <a:ext cx="230686" cy="213704"/>
          </a:xfrm>
          <a:prstGeom prst="ellipse">
            <a:avLst/>
          </a:prstGeom>
          <a:solidFill>
            <a:schemeClr val="accent3"/>
          </a:solidFill>
          <a:ln w="25400" cap="flat" cmpd="sng" algn="ctr">
            <a:noFill/>
            <a:prstDash val="solid"/>
            <a:headEnd type="none" w="med" len="med"/>
            <a:tailEnd type="none" w="med" len="med"/>
          </a:ln>
          <a:effectLst/>
        </p:spPr>
        <p:txBody>
          <a:bodyPr wrap="none" lIns="0" tIns="0" rIns="0" bIns="0" anchor="ctr"/>
          <a:lstStyle/>
          <a:p>
            <a:pPr algn="ctr" defTabSz="743459"/>
            <a:r>
              <a:rPr lang="en-GB" sz="1000" b="1" kern="0" dirty="0">
                <a:solidFill>
                  <a:schemeClr val="bg1"/>
                </a:solidFill>
                <a:cs typeface="Arial" charset="0"/>
              </a:rPr>
              <a:t>8</a:t>
            </a:r>
          </a:p>
        </p:txBody>
      </p:sp>
      <p:grpSp>
        <p:nvGrpSpPr>
          <p:cNvPr id="77" name="Group 76">
            <a:extLst>
              <a:ext uri="{FF2B5EF4-FFF2-40B4-BE49-F238E27FC236}">
                <a16:creationId xmlns:a16="http://schemas.microsoft.com/office/drawing/2014/main" id="{54948E70-A5C4-4D94-9BC7-06197F774142}"/>
              </a:ext>
            </a:extLst>
          </p:cNvPr>
          <p:cNvGrpSpPr/>
          <p:nvPr/>
        </p:nvGrpSpPr>
        <p:grpSpPr>
          <a:xfrm>
            <a:off x="1785617" y="1168319"/>
            <a:ext cx="6506340" cy="594145"/>
            <a:chOff x="1051100" y="1136292"/>
            <a:chExt cx="5157994" cy="594145"/>
          </a:xfrm>
        </p:grpSpPr>
        <p:sp>
          <p:nvSpPr>
            <p:cNvPr id="78" name="Rectangle: Rounded Corners 10">
              <a:extLst>
                <a:ext uri="{FF2B5EF4-FFF2-40B4-BE49-F238E27FC236}">
                  <a16:creationId xmlns:a16="http://schemas.microsoft.com/office/drawing/2014/main" id="{721106DD-76A0-41D3-B80B-9983064940C3}"/>
                </a:ext>
              </a:extLst>
            </p:cNvPr>
            <p:cNvSpPr/>
            <p:nvPr/>
          </p:nvSpPr>
          <p:spPr>
            <a:xfrm>
              <a:off x="1051100" y="1136292"/>
              <a:ext cx="5157994" cy="594145"/>
            </a:xfrm>
            <a:prstGeom prst="roundRect">
              <a:avLst/>
            </a:prstGeom>
            <a:solidFill>
              <a:srgbClr val="0070AD"/>
            </a:solidFill>
            <a:ln w="6350" cap="flat" cmpd="sng" algn="ctr">
              <a:noFill/>
              <a:prstDash val="solid"/>
              <a:miter lim="800000"/>
            </a:ln>
            <a:effectLst/>
          </p:spPr>
          <p:txBody>
            <a:bodyPr tIns="0" rtlCol="0" anchor="t" anchorCtr="0"/>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white"/>
                  </a:solidFill>
                  <a:effectLst/>
                  <a:uLnTx/>
                  <a:uFillTx/>
                  <a:ea typeface="+mn-ea"/>
                  <a:cs typeface="Arial" pitchFamily="34" charset="0"/>
                </a:rPr>
                <a:t>Governance Functions</a:t>
              </a:r>
            </a:p>
          </p:txBody>
        </p:sp>
        <p:sp>
          <p:nvSpPr>
            <p:cNvPr id="79" name="Rectangle 78">
              <a:extLst>
                <a:ext uri="{FF2B5EF4-FFF2-40B4-BE49-F238E27FC236}">
                  <a16:creationId xmlns:a16="http://schemas.microsoft.com/office/drawing/2014/main" id="{F6094EFC-D284-4CC5-9C39-465BC78F4C9E}"/>
                </a:ext>
              </a:extLst>
            </p:cNvPr>
            <p:cNvSpPr/>
            <p:nvPr/>
          </p:nvSpPr>
          <p:spPr>
            <a:xfrm>
              <a:off x="2021426" y="1320652"/>
              <a:ext cx="609486" cy="356062"/>
            </a:xfrm>
            <a:prstGeom prst="rect">
              <a:avLst/>
            </a:prstGeom>
            <a:solidFill>
              <a:sysClr val="window" lastClr="FFFFFF"/>
            </a:solidFill>
            <a:ln w="12700" cap="flat" cmpd="sng" algn="ctr">
              <a:noFill/>
              <a:prstDash val="solid"/>
              <a:miter lim="800000"/>
            </a:ln>
            <a:effectLst/>
          </p:spPr>
          <p:txBody>
            <a:bodyPr lIns="24384" rIns="24384"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solidFill>
                  <a:effectLst/>
                  <a:uLnTx/>
                  <a:uFillTx/>
                  <a:ea typeface="+mn-ea"/>
                  <a:cs typeface="Arial" pitchFamily="34" charset="0"/>
                </a:rPr>
                <a:t>Project Mgmt. and Governance</a:t>
              </a:r>
            </a:p>
          </p:txBody>
        </p:sp>
        <p:sp>
          <p:nvSpPr>
            <p:cNvPr id="80" name="Rectangle 79">
              <a:extLst>
                <a:ext uri="{FF2B5EF4-FFF2-40B4-BE49-F238E27FC236}">
                  <a16:creationId xmlns:a16="http://schemas.microsoft.com/office/drawing/2014/main" id="{3FBDA3A8-F309-4424-9488-10057533CF76}"/>
                </a:ext>
              </a:extLst>
            </p:cNvPr>
            <p:cNvSpPr/>
            <p:nvPr/>
          </p:nvSpPr>
          <p:spPr>
            <a:xfrm>
              <a:off x="2694439" y="1329158"/>
              <a:ext cx="609486" cy="356062"/>
            </a:xfrm>
            <a:prstGeom prst="rect">
              <a:avLst/>
            </a:prstGeom>
            <a:solidFill>
              <a:sysClr val="window" lastClr="FFFFFF"/>
            </a:solidFill>
            <a:ln w="12700" cap="flat" cmpd="sng" algn="ctr">
              <a:noFill/>
              <a:prstDash val="solid"/>
              <a:miter lim="800000"/>
            </a:ln>
            <a:effectLst/>
          </p:spPr>
          <p:txBody>
            <a:bodyPr lIns="24384" rIns="24384"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solidFill>
                  <a:effectLst/>
                  <a:uLnTx/>
                  <a:uFillTx/>
                  <a:ea typeface="+mn-ea"/>
                  <a:cs typeface="Arial" pitchFamily="34" charset="0"/>
                </a:rPr>
                <a:t>KPI Tracking and Reporting</a:t>
              </a:r>
            </a:p>
          </p:txBody>
        </p:sp>
        <p:sp>
          <p:nvSpPr>
            <p:cNvPr id="81" name="Rectangle 80">
              <a:extLst>
                <a:ext uri="{FF2B5EF4-FFF2-40B4-BE49-F238E27FC236}">
                  <a16:creationId xmlns:a16="http://schemas.microsoft.com/office/drawing/2014/main" id="{BDB7CDAF-3816-42EF-9F5C-94311AB19B5B}"/>
                </a:ext>
              </a:extLst>
            </p:cNvPr>
            <p:cNvSpPr/>
            <p:nvPr/>
          </p:nvSpPr>
          <p:spPr>
            <a:xfrm>
              <a:off x="3390087" y="1329158"/>
              <a:ext cx="609486" cy="356062"/>
            </a:xfrm>
            <a:prstGeom prst="rect">
              <a:avLst/>
            </a:prstGeom>
            <a:solidFill>
              <a:sysClr val="window" lastClr="FFFFFF"/>
            </a:solidFill>
            <a:ln w="12700" cap="flat" cmpd="sng" algn="ctr">
              <a:noFill/>
              <a:prstDash val="solid"/>
              <a:miter lim="800000"/>
            </a:ln>
            <a:effectLst/>
          </p:spPr>
          <p:txBody>
            <a:bodyPr lIns="24384" rIns="24384"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solidFill>
                  <a:effectLst/>
                  <a:uLnTx/>
                  <a:uFillTx/>
                  <a:ea typeface="+mn-ea"/>
                  <a:cs typeface="Arial" pitchFamily="34" charset="0"/>
                </a:rPr>
                <a:t>Technology Adoption</a:t>
              </a:r>
            </a:p>
          </p:txBody>
        </p:sp>
        <p:sp>
          <p:nvSpPr>
            <p:cNvPr id="82" name="Rectangle 81">
              <a:extLst>
                <a:ext uri="{FF2B5EF4-FFF2-40B4-BE49-F238E27FC236}">
                  <a16:creationId xmlns:a16="http://schemas.microsoft.com/office/drawing/2014/main" id="{28C95151-E3F5-4112-B121-7AFE1A16C3A4}"/>
                </a:ext>
              </a:extLst>
            </p:cNvPr>
            <p:cNvSpPr/>
            <p:nvPr/>
          </p:nvSpPr>
          <p:spPr>
            <a:xfrm>
              <a:off x="4085736" y="1329158"/>
              <a:ext cx="609486" cy="356062"/>
            </a:xfrm>
            <a:prstGeom prst="rect">
              <a:avLst/>
            </a:prstGeom>
            <a:solidFill>
              <a:sysClr val="window" lastClr="FFFFFF"/>
            </a:solidFill>
            <a:ln w="12700" cap="flat" cmpd="sng" algn="ctr">
              <a:noFill/>
              <a:prstDash val="solid"/>
              <a:miter lim="800000"/>
            </a:ln>
            <a:effectLst/>
          </p:spPr>
          <p:txBody>
            <a:bodyPr lIns="24384" rIns="24384"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solidFill>
                  <a:effectLst/>
                  <a:uLnTx/>
                  <a:uFillTx/>
                  <a:ea typeface="+mn-ea"/>
                  <a:cs typeface="Arial" pitchFamily="34" charset="0"/>
                </a:rPr>
                <a:t>KM and Asset Harvesting</a:t>
              </a:r>
            </a:p>
          </p:txBody>
        </p:sp>
        <p:sp>
          <p:nvSpPr>
            <p:cNvPr id="83" name="Rectangle 82">
              <a:extLst>
                <a:ext uri="{FF2B5EF4-FFF2-40B4-BE49-F238E27FC236}">
                  <a16:creationId xmlns:a16="http://schemas.microsoft.com/office/drawing/2014/main" id="{5846F42C-A5F1-4247-A4BA-FD8A2C2C0722}"/>
                </a:ext>
              </a:extLst>
            </p:cNvPr>
            <p:cNvSpPr/>
            <p:nvPr/>
          </p:nvSpPr>
          <p:spPr>
            <a:xfrm>
              <a:off x="4781385" y="1329158"/>
              <a:ext cx="609486" cy="356062"/>
            </a:xfrm>
            <a:prstGeom prst="rect">
              <a:avLst/>
            </a:prstGeom>
            <a:solidFill>
              <a:sysClr val="window" lastClr="FFFFFF"/>
            </a:solidFill>
            <a:ln w="12700" cap="flat" cmpd="sng" algn="ctr">
              <a:noFill/>
              <a:prstDash val="solid"/>
              <a:miter lim="800000"/>
            </a:ln>
            <a:effectLst/>
          </p:spPr>
          <p:txBody>
            <a:bodyPr lIns="24384" rIns="24384"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solidFill>
                  <a:effectLst/>
                  <a:uLnTx/>
                  <a:uFillTx/>
                  <a:ea typeface="+mn-ea"/>
                  <a:cs typeface="Arial" pitchFamily="34" charset="0"/>
                </a:rPr>
                <a:t>Synergies with COE and Practice</a:t>
              </a:r>
            </a:p>
          </p:txBody>
        </p:sp>
        <p:sp>
          <p:nvSpPr>
            <p:cNvPr id="84" name="Rectangle 83">
              <a:extLst>
                <a:ext uri="{FF2B5EF4-FFF2-40B4-BE49-F238E27FC236}">
                  <a16:creationId xmlns:a16="http://schemas.microsoft.com/office/drawing/2014/main" id="{BD6E79BA-C3F8-488E-A838-3947F3FDAB13}"/>
                </a:ext>
              </a:extLst>
            </p:cNvPr>
            <p:cNvSpPr/>
            <p:nvPr/>
          </p:nvSpPr>
          <p:spPr>
            <a:xfrm>
              <a:off x="5477033" y="1329158"/>
              <a:ext cx="609486" cy="356062"/>
            </a:xfrm>
            <a:prstGeom prst="rect">
              <a:avLst/>
            </a:prstGeom>
            <a:solidFill>
              <a:sysClr val="window" lastClr="FFFFFF"/>
            </a:solidFill>
            <a:ln w="12700" cap="flat" cmpd="sng" algn="ctr">
              <a:noFill/>
              <a:prstDash val="solid"/>
              <a:miter lim="800000"/>
            </a:ln>
            <a:effectLst/>
          </p:spPr>
          <p:txBody>
            <a:bodyPr lIns="24384" rIns="24384"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00000"/>
                  </a:solidFill>
                  <a:effectLst/>
                  <a:uLnTx/>
                  <a:uFillTx/>
                  <a:ea typeface="+mn-ea"/>
                  <a:cs typeface="Arial" pitchFamily="34" charset="0"/>
                </a:rPr>
                <a:t>Financial Management</a:t>
              </a:r>
            </a:p>
          </p:txBody>
        </p:sp>
        <p:sp>
          <p:nvSpPr>
            <p:cNvPr id="85" name="Arrow: Pentagon 120">
              <a:extLst>
                <a:ext uri="{FF2B5EF4-FFF2-40B4-BE49-F238E27FC236}">
                  <a16:creationId xmlns:a16="http://schemas.microsoft.com/office/drawing/2014/main" id="{EACFDE65-43AD-485E-801E-BC291B498AD3}"/>
                </a:ext>
              </a:extLst>
            </p:cNvPr>
            <p:cNvSpPr/>
            <p:nvPr/>
          </p:nvSpPr>
          <p:spPr>
            <a:xfrm>
              <a:off x="1159152" y="1309893"/>
              <a:ext cx="798745" cy="345423"/>
            </a:xfrm>
            <a:prstGeom prst="homePlate">
              <a:avLst/>
            </a:prstGeom>
            <a:solidFill>
              <a:schemeClr val="tx2">
                <a:lumMod val="75000"/>
              </a:schemeClr>
            </a:solidFill>
            <a:ln>
              <a:noFill/>
            </a:ln>
            <a:effectLst/>
          </p:spPr>
          <p:style>
            <a:lnRef idx="1">
              <a:schemeClr val="accent5"/>
            </a:lnRef>
            <a:fillRef idx="2">
              <a:schemeClr val="accent5"/>
            </a:fillRef>
            <a:effectRef idx="1">
              <a:schemeClr val="accent5"/>
            </a:effectRef>
            <a:fontRef idx="minor">
              <a:schemeClr val="dk1"/>
            </a:fontRef>
          </p:style>
          <p:txBody>
            <a:bodyPr lIns="24384" rIns="24384"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700" b="1" kern="0" dirty="0">
                  <a:solidFill>
                    <a:schemeClr val="bg1"/>
                  </a:solidFill>
                  <a:cs typeface="Arial" pitchFamily="34" charset="0"/>
                </a:rPr>
                <a:t>DIGITAL GOVERNANCE</a:t>
              </a:r>
              <a:endParaRPr kumimoji="0" lang="en-US" sz="700" b="1" i="0" u="none" strike="noStrike" kern="0" cap="none" spc="0" normalizeH="0" baseline="0" noProof="0" dirty="0">
                <a:ln>
                  <a:noFill/>
                </a:ln>
                <a:solidFill>
                  <a:schemeClr val="bg1"/>
                </a:solidFill>
                <a:effectLst/>
                <a:uLnTx/>
                <a:uFillTx/>
                <a:cs typeface="Arial" pitchFamily="34" charset="0"/>
              </a:endParaRPr>
            </a:p>
          </p:txBody>
        </p:sp>
      </p:grpSp>
      <p:sp>
        <p:nvSpPr>
          <p:cNvPr id="25" name="Oval 24">
            <a:extLst>
              <a:ext uri="{FF2B5EF4-FFF2-40B4-BE49-F238E27FC236}">
                <a16:creationId xmlns:a16="http://schemas.microsoft.com/office/drawing/2014/main" id="{E6024693-FAFA-4FE7-AE83-3ECA5C7C687E}"/>
              </a:ext>
            </a:extLst>
          </p:cNvPr>
          <p:cNvSpPr/>
          <p:nvPr/>
        </p:nvSpPr>
        <p:spPr>
          <a:xfrm>
            <a:off x="2370231" y="2127115"/>
            <a:ext cx="230686" cy="213704"/>
          </a:xfrm>
          <a:prstGeom prst="ellipse">
            <a:avLst/>
          </a:prstGeom>
          <a:solidFill>
            <a:schemeClr val="accent3"/>
          </a:solidFill>
          <a:ln w="25400" cap="flat" cmpd="sng" algn="ctr">
            <a:noFill/>
            <a:prstDash val="solid"/>
            <a:headEnd type="none" w="med" len="med"/>
            <a:tailEnd type="none" w="med" len="med"/>
          </a:ln>
          <a:effectLst/>
        </p:spPr>
        <p:txBody>
          <a:bodyPr wrap="none" lIns="0" tIns="0" rIns="0" bIns="0" anchor="ctr"/>
          <a:lstStyle/>
          <a:p>
            <a:pPr algn="ctr" defTabSz="743459"/>
            <a:r>
              <a:rPr lang="en-US" sz="1000" b="1" kern="0" dirty="0">
                <a:solidFill>
                  <a:schemeClr val="bg1"/>
                </a:solidFill>
                <a:cs typeface="Arial" charset="0"/>
              </a:rPr>
              <a:t>2</a:t>
            </a:r>
          </a:p>
        </p:txBody>
      </p:sp>
    </p:spTree>
    <p:extLst>
      <p:ext uri="{BB962C8B-B14F-4D97-AF65-F5344CB8AC3E}">
        <p14:creationId xmlns:p14="http://schemas.microsoft.com/office/powerpoint/2010/main" val="1862283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292D6-A4F1-40D5-99E0-0041560C261E}"/>
              </a:ext>
            </a:extLst>
          </p:cNvPr>
          <p:cNvSpPr>
            <a:spLocks noGrp="1"/>
          </p:cNvSpPr>
          <p:nvPr>
            <p:ph type="title"/>
          </p:nvPr>
        </p:nvSpPr>
        <p:spPr/>
        <p:txBody>
          <a:bodyPr/>
          <a:lstStyle/>
          <a:p>
            <a:r>
              <a:rPr lang="en-US" dirty="0"/>
              <a:t>Pricing Models</a:t>
            </a:r>
          </a:p>
        </p:txBody>
      </p:sp>
    </p:spTree>
    <p:extLst>
      <p:ext uri="{BB962C8B-B14F-4D97-AF65-F5344CB8AC3E}">
        <p14:creationId xmlns:p14="http://schemas.microsoft.com/office/powerpoint/2010/main" val="24241716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CB932-6B88-41FA-81CF-53CB5DBE024C}"/>
              </a:ext>
            </a:extLst>
          </p:cNvPr>
          <p:cNvSpPr>
            <a:spLocks noGrp="1"/>
          </p:cNvSpPr>
          <p:nvPr>
            <p:ph type="title"/>
          </p:nvPr>
        </p:nvSpPr>
        <p:spPr/>
        <p:txBody>
          <a:bodyPr/>
          <a:lstStyle/>
          <a:p>
            <a:r>
              <a:rPr lang="en-US" dirty="0"/>
              <a:t>Pricing Model - Options</a:t>
            </a:r>
          </a:p>
        </p:txBody>
      </p:sp>
      <p:grpSp>
        <p:nvGrpSpPr>
          <p:cNvPr id="4" name="Group 3">
            <a:extLst>
              <a:ext uri="{FF2B5EF4-FFF2-40B4-BE49-F238E27FC236}">
                <a16:creationId xmlns:a16="http://schemas.microsoft.com/office/drawing/2014/main" id="{EBA4E597-E113-4DA4-B1C6-7660716536E8}"/>
              </a:ext>
            </a:extLst>
          </p:cNvPr>
          <p:cNvGrpSpPr>
            <a:grpSpLocks/>
          </p:cNvGrpSpPr>
          <p:nvPr/>
        </p:nvGrpSpPr>
        <p:grpSpPr bwMode="auto">
          <a:xfrm>
            <a:off x="204677" y="1691612"/>
            <a:ext cx="9693143" cy="335436"/>
            <a:chOff x="-1731010" y="4419600"/>
            <a:chExt cx="10152380" cy="533400"/>
          </a:xfrm>
        </p:grpSpPr>
        <p:grpSp>
          <p:nvGrpSpPr>
            <p:cNvPr id="22" name="Group 51">
              <a:extLst>
                <a:ext uri="{FF2B5EF4-FFF2-40B4-BE49-F238E27FC236}">
                  <a16:creationId xmlns:a16="http://schemas.microsoft.com/office/drawing/2014/main" id="{DB29FF2A-2BED-4398-AB2C-BBE1633CA467}"/>
                </a:ext>
              </a:extLst>
            </p:cNvPr>
            <p:cNvGrpSpPr>
              <a:grpSpLocks/>
            </p:cNvGrpSpPr>
            <p:nvPr/>
          </p:nvGrpSpPr>
          <p:grpSpPr bwMode="auto">
            <a:xfrm>
              <a:off x="5885942" y="4629604"/>
              <a:ext cx="2111799" cy="113392"/>
              <a:chOff x="1219200" y="4722003"/>
              <a:chExt cx="1508428" cy="80994"/>
            </a:xfrm>
          </p:grpSpPr>
          <p:sp>
            <p:nvSpPr>
              <p:cNvPr id="36" name="Chevron 36">
                <a:extLst>
                  <a:ext uri="{FF2B5EF4-FFF2-40B4-BE49-F238E27FC236}">
                    <a16:creationId xmlns:a16="http://schemas.microsoft.com/office/drawing/2014/main" id="{10527781-AD4C-4015-8412-D4548F5AD1C0}"/>
                  </a:ext>
                </a:extLst>
              </p:cNvPr>
              <p:cNvSpPr/>
              <p:nvPr/>
            </p:nvSpPr>
            <p:spPr>
              <a:xfrm>
                <a:off x="1219720" y="4721851"/>
                <a:ext cx="760659" cy="81193"/>
              </a:xfrm>
              <a:prstGeom prst="chevron">
                <a:avLst/>
              </a:prstGeom>
              <a:solidFill>
                <a:srgbClr val="BFBFBF"/>
              </a:solidFill>
              <a:ln w="9525" cap="flat" cmpd="sng" algn="ctr">
                <a:noFill/>
                <a:prstDash val="solid"/>
              </a:ln>
              <a:effectLst/>
            </p:spPr>
            <p:txBody>
              <a:bodyPr anchor="ctr"/>
              <a:lstStyle/>
              <a:p>
                <a:pPr marL="0" marR="0" lvl="0" indent="0" algn="ctr" defTabSz="914296"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 lastClr="FFFFFF"/>
                  </a:solidFill>
                  <a:effectLst/>
                  <a:uLnTx/>
                  <a:uFillTx/>
                  <a:latin typeface="Calibri" pitchFamily="34" charset="0"/>
                  <a:ea typeface="+mn-ea"/>
                  <a:cs typeface="Calibri" pitchFamily="34" charset="0"/>
                </a:endParaRPr>
              </a:p>
            </p:txBody>
          </p:sp>
          <p:sp>
            <p:nvSpPr>
              <p:cNvPr id="37" name="Chevron 37">
                <a:extLst>
                  <a:ext uri="{FF2B5EF4-FFF2-40B4-BE49-F238E27FC236}">
                    <a16:creationId xmlns:a16="http://schemas.microsoft.com/office/drawing/2014/main" id="{33BABA2B-DBF9-487A-A87F-C19934B4843E}"/>
                  </a:ext>
                </a:extLst>
              </p:cNvPr>
              <p:cNvSpPr/>
              <p:nvPr/>
            </p:nvSpPr>
            <p:spPr>
              <a:xfrm>
                <a:off x="1967595" y="4721851"/>
                <a:ext cx="760659" cy="81193"/>
              </a:xfrm>
              <a:prstGeom prst="chevron">
                <a:avLst/>
              </a:prstGeom>
              <a:solidFill>
                <a:srgbClr val="BFBFBF"/>
              </a:solidFill>
              <a:ln w="9525" cap="flat" cmpd="sng" algn="ctr">
                <a:noFill/>
                <a:prstDash val="solid"/>
              </a:ln>
              <a:effectLst/>
            </p:spPr>
            <p:txBody>
              <a:bodyPr anchor="ctr"/>
              <a:lstStyle/>
              <a:p>
                <a:pPr marL="0" marR="0" lvl="0" indent="0" algn="ctr" defTabSz="914296"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 lastClr="FFFFFF"/>
                  </a:solidFill>
                  <a:effectLst/>
                  <a:uLnTx/>
                  <a:uFillTx/>
                  <a:latin typeface="Calibri" pitchFamily="34" charset="0"/>
                  <a:ea typeface="+mn-ea"/>
                  <a:cs typeface="Calibri" pitchFamily="34" charset="0"/>
                </a:endParaRPr>
              </a:p>
            </p:txBody>
          </p:sp>
        </p:grpSp>
        <p:grpSp>
          <p:nvGrpSpPr>
            <p:cNvPr id="23" name="Group 52">
              <a:extLst>
                <a:ext uri="{FF2B5EF4-FFF2-40B4-BE49-F238E27FC236}">
                  <a16:creationId xmlns:a16="http://schemas.microsoft.com/office/drawing/2014/main" id="{22BA014B-9CDB-478D-B661-71C24F112992}"/>
                </a:ext>
              </a:extLst>
            </p:cNvPr>
            <p:cNvGrpSpPr>
              <a:grpSpLocks/>
            </p:cNvGrpSpPr>
            <p:nvPr/>
          </p:nvGrpSpPr>
          <p:grpSpPr bwMode="auto">
            <a:xfrm>
              <a:off x="3517646" y="4629604"/>
              <a:ext cx="2111799" cy="113392"/>
              <a:chOff x="1219200" y="4722003"/>
              <a:chExt cx="1508428" cy="80994"/>
            </a:xfrm>
          </p:grpSpPr>
          <p:sp>
            <p:nvSpPr>
              <p:cNvPr id="34" name="Chevron 34">
                <a:extLst>
                  <a:ext uri="{FF2B5EF4-FFF2-40B4-BE49-F238E27FC236}">
                    <a16:creationId xmlns:a16="http://schemas.microsoft.com/office/drawing/2014/main" id="{1FD40A6A-F4C9-4396-85A6-C4826D5EFB53}"/>
                  </a:ext>
                </a:extLst>
              </p:cNvPr>
              <p:cNvSpPr/>
              <p:nvPr/>
            </p:nvSpPr>
            <p:spPr>
              <a:xfrm>
                <a:off x="1219054" y="4721851"/>
                <a:ext cx="760659" cy="81193"/>
              </a:xfrm>
              <a:prstGeom prst="chevron">
                <a:avLst/>
              </a:prstGeom>
              <a:solidFill>
                <a:srgbClr val="BFBFBF"/>
              </a:solidFill>
              <a:ln w="9525" cap="flat" cmpd="sng" algn="ctr">
                <a:noFill/>
                <a:prstDash val="solid"/>
              </a:ln>
              <a:effectLst/>
            </p:spPr>
            <p:txBody>
              <a:bodyPr anchor="ctr"/>
              <a:lstStyle/>
              <a:p>
                <a:pPr marL="0" marR="0" lvl="0" indent="0" algn="ctr" defTabSz="914296"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 lastClr="FFFFFF"/>
                  </a:solidFill>
                  <a:effectLst/>
                  <a:uLnTx/>
                  <a:uFillTx/>
                  <a:latin typeface="Calibri" pitchFamily="34" charset="0"/>
                  <a:ea typeface="+mn-ea"/>
                  <a:cs typeface="Calibri" pitchFamily="34" charset="0"/>
                </a:endParaRPr>
              </a:p>
            </p:txBody>
          </p:sp>
          <p:sp>
            <p:nvSpPr>
              <p:cNvPr id="35" name="Chevron 35">
                <a:extLst>
                  <a:ext uri="{FF2B5EF4-FFF2-40B4-BE49-F238E27FC236}">
                    <a16:creationId xmlns:a16="http://schemas.microsoft.com/office/drawing/2014/main" id="{5F5E2AA5-B139-4F45-BD4E-684694E38D46}"/>
                  </a:ext>
                </a:extLst>
              </p:cNvPr>
              <p:cNvSpPr/>
              <p:nvPr/>
            </p:nvSpPr>
            <p:spPr>
              <a:xfrm>
                <a:off x="1966929" y="4721851"/>
                <a:ext cx="760659" cy="81193"/>
              </a:xfrm>
              <a:prstGeom prst="chevron">
                <a:avLst/>
              </a:prstGeom>
              <a:solidFill>
                <a:srgbClr val="BFBFBF"/>
              </a:solidFill>
              <a:ln w="9525" cap="flat" cmpd="sng" algn="ctr">
                <a:noFill/>
                <a:prstDash val="solid"/>
              </a:ln>
              <a:effectLst/>
            </p:spPr>
            <p:txBody>
              <a:bodyPr anchor="ctr"/>
              <a:lstStyle/>
              <a:p>
                <a:pPr marL="0" marR="0" lvl="0" indent="0" algn="ctr" defTabSz="914296"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 lastClr="FFFFFF"/>
                  </a:solidFill>
                  <a:effectLst/>
                  <a:uLnTx/>
                  <a:uFillTx/>
                  <a:latin typeface="Calibri" pitchFamily="34" charset="0"/>
                  <a:ea typeface="+mn-ea"/>
                  <a:cs typeface="Calibri" pitchFamily="34" charset="0"/>
                </a:endParaRPr>
              </a:p>
            </p:txBody>
          </p:sp>
        </p:grpSp>
        <p:sp>
          <p:nvSpPr>
            <p:cNvPr id="24" name="Oval 23">
              <a:extLst>
                <a:ext uri="{FF2B5EF4-FFF2-40B4-BE49-F238E27FC236}">
                  <a16:creationId xmlns:a16="http://schemas.microsoft.com/office/drawing/2014/main" id="{1EF717C2-C0E5-4A05-BD4A-80D30165A004}"/>
                </a:ext>
              </a:extLst>
            </p:cNvPr>
            <p:cNvSpPr/>
            <p:nvPr/>
          </p:nvSpPr>
          <p:spPr>
            <a:xfrm>
              <a:off x="7887970" y="4419600"/>
              <a:ext cx="533400" cy="533400"/>
            </a:xfrm>
            <a:prstGeom prst="ellipse">
              <a:avLst/>
            </a:prstGeom>
            <a:solidFill>
              <a:srgbClr val="CE202A"/>
            </a:solidFill>
            <a:ln w="9525" cap="flat" cmpd="sng" algn="ctr">
              <a:noFill/>
              <a:prstDash val="solid"/>
            </a:ln>
            <a:effectLst>
              <a:innerShdw dist="38100" dir="5400000">
                <a:prstClr val="black">
                  <a:alpha val="20000"/>
                </a:prstClr>
              </a:innerShdw>
            </a:effectLst>
          </p:spPr>
          <p:txBody>
            <a:bodyPr anchor="ctr"/>
            <a:lstStyle/>
            <a:p>
              <a:pPr marL="0" marR="0" lvl="0" indent="0" algn="ctr" defTabSz="91429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 lastClr="FFFFFF"/>
                  </a:solidFill>
                  <a:effectLst/>
                  <a:uLnTx/>
                  <a:uFillTx/>
                  <a:latin typeface="Calibri" pitchFamily="34" charset="0"/>
                  <a:ea typeface="+mn-ea"/>
                  <a:cs typeface="Calibri" pitchFamily="34" charset="0"/>
                </a:rPr>
                <a:t>5</a:t>
              </a:r>
            </a:p>
          </p:txBody>
        </p:sp>
        <p:grpSp>
          <p:nvGrpSpPr>
            <p:cNvPr id="25" name="Group 55">
              <a:extLst>
                <a:ext uri="{FF2B5EF4-FFF2-40B4-BE49-F238E27FC236}">
                  <a16:creationId xmlns:a16="http://schemas.microsoft.com/office/drawing/2014/main" id="{2AEC3DA2-8898-4D2D-884E-9AF14F1D0599}"/>
                </a:ext>
              </a:extLst>
            </p:cNvPr>
            <p:cNvGrpSpPr>
              <a:grpSpLocks/>
            </p:cNvGrpSpPr>
            <p:nvPr/>
          </p:nvGrpSpPr>
          <p:grpSpPr bwMode="auto">
            <a:xfrm>
              <a:off x="-1273810" y="4629604"/>
              <a:ext cx="4534959" cy="113392"/>
              <a:chOff x="-511629" y="4722003"/>
              <a:chExt cx="3239257" cy="80994"/>
            </a:xfrm>
          </p:grpSpPr>
          <p:sp>
            <p:nvSpPr>
              <p:cNvPr id="30" name="Chevron 30">
                <a:extLst>
                  <a:ext uri="{FF2B5EF4-FFF2-40B4-BE49-F238E27FC236}">
                    <a16:creationId xmlns:a16="http://schemas.microsoft.com/office/drawing/2014/main" id="{185462F6-6B67-4B6F-9B74-A1E8602512D6}"/>
                  </a:ext>
                </a:extLst>
              </p:cNvPr>
              <p:cNvSpPr/>
              <p:nvPr/>
            </p:nvSpPr>
            <p:spPr>
              <a:xfrm>
                <a:off x="1218387" y="4721851"/>
                <a:ext cx="760659" cy="81193"/>
              </a:xfrm>
              <a:prstGeom prst="chevron">
                <a:avLst/>
              </a:prstGeom>
              <a:solidFill>
                <a:srgbClr val="BFBFBF"/>
              </a:solidFill>
              <a:ln w="9525" cap="flat" cmpd="sng" algn="ctr">
                <a:noFill/>
                <a:prstDash val="solid"/>
              </a:ln>
              <a:effectLst/>
            </p:spPr>
            <p:txBody>
              <a:bodyPr anchor="ctr"/>
              <a:lstStyle/>
              <a:p>
                <a:pPr marL="0" marR="0" lvl="0" indent="0" algn="ctr" defTabSz="914296"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 lastClr="FFFFFF"/>
                  </a:solidFill>
                  <a:effectLst/>
                  <a:uLnTx/>
                  <a:uFillTx/>
                  <a:latin typeface="Calibri" pitchFamily="34" charset="0"/>
                  <a:ea typeface="+mn-ea"/>
                  <a:cs typeface="Calibri" pitchFamily="34" charset="0"/>
                </a:endParaRPr>
              </a:p>
            </p:txBody>
          </p:sp>
          <p:sp>
            <p:nvSpPr>
              <p:cNvPr id="31" name="Chevron 31">
                <a:extLst>
                  <a:ext uri="{FF2B5EF4-FFF2-40B4-BE49-F238E27FC236}">
                    <a16:creationId xmlns:a16="http://schemas.microsoft.com/office/drawing/2014/main" id="{EE52442B-E397-47D8-B813-1E5B3D5CEDC7}"/>
                  </a:ext>
                </a:extLst>
              </p:cNvPr>
              <p:cNvSpPr/>
              <p:nvPr/>
            </p:nvSpPr>
            <p:spPr>
              <a:xfrm>
                <a:off x="1966262" y="4721851"/>
                <a:ext cx="760659" cy="81193"/>
              </a:xfrm>
              <a:prstGeom prst="chevron">
                <a:avLst/>
              </a:prstGeom>
              <a:solidFill>
                <a:srgbClr val="BFBFBF"/>
              </a:solidFill>
              <a:ln w="9525" cap="flat" cmpd="sng" algn="ctr">
                <a:noFill/>
                <a:prstDash val="solid"/>
              </a:ln>
              <a:effectLst/>
            </p:spPr>
            <p:txBody>
              <a:bodyPr anchor="ctr"/>
              <a:lstStyle/>
              <a:p>
                <a:pPr marL="0" marR="0" lvl="0" indent="0" algn="ctr" defTabSz="914296"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 lastClr="FFFFFF"/>
                  </a:solidFill>
                  <a:effectLst/>
                  <a:uLnTx/>
                  <a:uFillTx/>
                  <a:latin typeface="Calibri" pitchFamily="34" charset="0"/>
                  <a:ea typeface="+mn-ea"/>
                  <a:cs typeface="Calibri" pitchFamily="34" charset="0"/>
                </a:endParaRPr>
              </a:p>
            </p:txBody>
          </p:sp>
          <p:sp>
            <p:nvSpPr>
              <p:cNvPr id="32" name="Chevron 32">
                <a:extLst>
                  <a:ext uri="{FF2B5EF4-FFF2-40B4-BE49-F238E27FC236}">
                    <a16:creationId xmlns:a16="http://schemas.microsoft.com/office/drawing/2014/main" id="{F33D8611-7F28-466E-9CAD-C517D3B18DFA}"/>
                  </a:ext>
                </a:extLst>
              </p:cNvPr>
              <p:cNvSpPr/>
              <p:nvPr/>
            </p:nvSpPr>
            <p:spPr>
              <a:xfrm>
                <a:off x="-512271" y="4721851"/>
                <a:ext cx="760659" cy="81193"/>
              </a:xfrm>
              <a:prstGeom prst="chevron">
                <a:avLst/>
              </a:prstGeom>
              <a:solidFill>
                <a:srgbClr val="BFBFBF"/>
              </a:solidFill>
              <a:ln w="9525" cap="flat" cmpd="sng" algn="ctr">
                <a:noFill/>
                <a:prstDash val="solid"/>
              </a:ln>
              <a:effectLst/>
            </p:spPr>
            <p:txBody>
              <a:bodyPr anchor="ctr"/>
              <a:lstStyle/>
              <a:p>
                <a:pPr marL="0" marR="0" lvl="0" indent="0" algn="ctr" defTabSz="914296"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 lastClr="FFFFFF"/>
                  </a:solidFill>
                  <a:effectLst/>
                  <a:uLnTx/>
                  <a:uFillTx/>
                  <a:latin typeface="Calibri" pitchFamily="34" charset="0"/>
                  <a:ea typeface="+mn-ea"/>
                  <a:cs typeface="Calibri" pitchFamily="34" charset="0"/>
                </a:endParaRPr>
              </a:p>
            </p:txBody>
          </p:sp>
          <p:sp>
            <p:nvSpPr>
              <p:cNvPr id="33" name="Chevron 33">
                <a:extLst>
                  <a:ext uri="{FF2B5EF4-FFF2-40B4-BE49-F238E27FC236}">
                    <a16:creationId xmlns:a16="http://schemas.microsoft.com/office/drawing/2014/main" id="{293F41CD-3C58-4BBD-94DC-E438CAA14608}"/>
                  </a:ext>
                </a:extLst>
              </p:cNvPr>
              <p:cNvSpPr/>
              <p:nvPr/>
            </p:nvSpPr>
            <p:spPr>
              <a:xfrm>
                <a:off x="235604" y="4721851"/>
                <a:ext cx="760659" cy="81193"/>
              </a:xfrm>
              <a:prstGeom prst="chevron">
                <a:avLst/>
              </a:prstGeom>
              <a:solidFill>
                <a:srgbClr val="BFBFBF"/>
              </a:solidFill>
              <a:ln w="9525" cap="flat" cmpd="sng" algn="ctr">
                <a:noFill/>
                <a:prstDash val="solid"/>
              </a:ln>
              <a:effectLst/>
            </p:spPr>
            <p:txBody>
              <a:bodyPr anchor="ctr"/>
              <a:lstStyle/>
              <a:p>
                <a:pPr marL="0" marR="0" lvl="0" indent="0" algn="ctr" defTabSz="914296"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 lastClr="FFFFFF"/>
                  </a:solidFill>
                  <a:effectLst/>
                  <a:uLnTx/>
                  <a:uFillTx/>
                  <a:latin typeface="Calibri" pitchFamily="34" charset="0"/>
                  <a:ea typeface="+mn-ea"/>
                  <a:cs typeface="Calibri" pitchFamily="34" charset="0"/>
                </a:endParaRPr>
              </a:p>
            </p:txBody>
          </p:sp>
        </p:grpSp>
        <p:sp>
          <p:nvSpPr>
            <p:cNvPr id="26" name="Oval 25">
              <a:extLst>
                <a:ext uri="{FF2B5EF4-FFF2-40B4-BE49-F238E27FC236}">
                  <a16:creationId xmlns:a16="http://schemas.microsoft.com/office/drawing/2014/main" id="{96C98472-D7CD-49B1-93D3-5A5377D4A788}"/>
                </a:ext>
              </a:extLst>
            </p:cNvPr>
            <p:cNvSpPr/>
            <p:nvPr/>
          </p:nvSpPr>
          <p:spPr>
            <a:xfrm>
              <a:off x="3111077" y="4419600"/>
              <a:ext cx="533400" cy="533400"/>
            </a:xfrm>
            <a:prstGeom prst="ellipse">
              <a:avLst/>
            </a:prstGeom>
            <a:solidFill>
              <a:srgbClr val="2A9B18"/>
            </a:solidFill>
            <a:ln w="9525" cap="flat" cmpd="sng" algn="ctr">
              <a:noFill/>
              <a:prstDash val="solid"/>
            </a:ln>
            <a:effectLst>
              <a:innerShdw dist="38100" dir="5400000">
                <a:prstClr val="black">
                  <a:alpha val="20000"/>
                </a:prstClr>
              </a:innerShdw>
            </a:effectLst>
          </p:spPr>
          <p:txBody>
            <a:bodyPr anchor="ctr"/>
            <a:lstStyle/>
            <a:p>
              <a:pPr marL="0" marR="0" lvl="0" indent="0" algn="ctr" defTabSz="91429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 lastClr="FFFFFF"/>
                  </a:solidFill>
                  <a:effectLst/>
                  <a:uLnTx/>
                  <a:uFillTx/>
                  <a:latin typeface="Calibri" pitchFamily="34" charset="0"/>
                  <a:ea typeface="+mn-ea"/>
                  <a:cs typeface="Calibri" pitchFamily="34" charset="0"/>
                </a:rPr>
                <a:t>3</a:t>
              </a:r>
            </a:p>
          </p:txBody>
        </p:sp>
        <p:sp>
          <p:nvSpPr>
            <p:cNvPr id="27" name="Oval 26">
              <a:extLst>
                <a:ext uri="{FF2B5EF4-FFF2-40B4-BE49-F238E27FC236}">
                  <a16:creationId xmlns:a16="http://schemas.microsoft.com/office/drawing/2014/main" id="{2631F60A-B80C-4A2F-AF97-F45CCDDF7D47}"/>
                </a:ext>
              </a:extLst>
            </p:cNvPr>
            <p:cNvSpPr/>
            <p:nvPr/>
          </p:nvSpPr>
          <p:spPr>
            <a:xfrm>
              <a:off x="5499524" y="4419600"/>
              <a:ext cx="533400" cy="533400"/>
            </a:xfrm>
            <a:prstGeom prst="ellipse">
              <a:avLst/>
            </a:prstGeom>
            <a:solidFill>
              <a:srgbClr val="F0B71F"/>
            </a:solidFill>
            <a:ln w="9525" cap="flat" cmpd="sng" algn="ctr">
              <a:noFill/>
              <a:prstDash val="solid"/>
            </a:ln>
            <a:effectLst>
              <a:innerShdw dist="38100" dir="5400000">
                <a:prstClr val="black">
                  <a:alpha val="20000"/>
                </a:prstClr>
              </a:innerShdw>
            </a:effectLst>
          </p:spPr>
          <p:txBody>
            <a:bodyPr anchor="ctr"/>
            <a:lstStyle/>
            <a:p>
              <a:pPr marL="0" marR="0" lvl="0" indent="0" algn="ctr" defTabSz="91429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 lastClr="FFFFFF"/>
                  </a:solidFill>
                  <a:effectLst/>
                  <a:uLnTx/>
                  <a:uFillTx/>
                  <a:latin typeface="Calibri" pitchFamily="34" charset="0"/>
                  <a:ea typeface="+mn-ea"/>
                  <a:cs typeface="Calibri" pitchFamily="34" charset="0"/>
                </a:rPr>
                <a:t>4</a:t>
              </a:r>
            </a:p>
          </p:txBody>
        </p:sp>
        <p:sp>
          <p:nvSpPr>
            <p:cNvPr id="28" name="Oval 27">
              <a:extLst>
                <a:ext uri="{FF2B5EF4-FFF2-40B4-BE49-F238E27FC236}">
                  <a16:creationId xmlns:a16="http://schemas.microsoft.com/office/drawing/2014/main" id="{BC5F09ED-111A-4AA6-B466-90E1E56526E4}"/>
                </a:ext>
              </a:extLst>
            </p:cNvPr>
            <p:cNvSpPr/>
            <p:nvPr/>
          </p:nvSpPr>
          <p:spPr>
            <a:xfrm>
              <a:off x="722630" y="4419600"/>
              <a:ext cx="533400" cy="533400"/>
            </a:xfrm>
            <a:prstGeom prst="ellipse">
              <a:avLst/>
            </a:prstGeom>
            <a:solidFill>
              <a:srgbClr val="0D65AC"/>
            </a:solidFill>
            <a:ln w="9525" cap="flat" cmpd="sng" algn="ctr">
              <a:noFill/>
              <a:prstDash val="solid"/>
            </a:ln>
            <a:effectLst>
              <a:innerShdw dist="38100" dir="5400000">
                <a:prstClr val="black">
                  <a:alpha val="20000"/>
                </a:prstClr>
              </a:innerShdw>
            </a:effectLst>
          </p:spPr>
          <p:txBody>
            <a:bodyPr anchor="ctr"/>
            <a:lstStyle/>
            <a:p>
              <a:pPr marL="0" marR="0" lvl="0" indent="0" algn="ctr" defTabSz="91429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 lastClr="FFFFFF"/>
                  </a:solidFill>
                  <a:effectLst/>
                  <a:uLnTx/>
                  <a:uFillTx/>
                  <a:latin typeface="Calibri" pitchFamily="34" charset="0"/>
                  <a:ea typeface="+mn-ea"/>
                  <a:cs typeface="Calibri" pitchFamily="34" charset="0"/>
                </a:rPr>
                <a:t>2</a:t>
              </a:r>
            </a:p>
          </p:txBody>
        </p:sp>
        <p:sp>
          <p:nvSpPr>
            <p:cNvPr id="29" name="Oval 28">
              <a:extLst>
                <a:ext uri="{FF2B5EF4-FFF2-40B4-BE49-F238E27FC236}">
                  <a16:creationId xmlns:a16="http://schemas.microsoft.com/office/drawing/2014/main" id="{48DB9742-C016-4DA6-9C1E-BF836BFF1FD9}"/>
                </a:ext>
              </a:extLst>
            </p:cNvPr>
            <p:cNvSpPr/>
            <p:nvPr/>
          </p:nvSpPr>
          <p:spPr>
            <a:xfrm>
              <a:off x="-1731010" y="4419600"/>
              <a:ext cx="533400" cy="533400"/>
            </a:xfrm>
            <a:prstGeom prst="ellipse">
              <a:avLst/>
            </a:prstGeom>
            <a:solidFill>
              <a:srgbClr val="073D69"/>
            </a:solidFill>
            <a:ln w="9525" cap="flat" cmpd="sng" algn="ctr">
              <a:noFill/>
              <a:prstDash val="solid"/>
            </a:ln>
            <a:effectLst>
              <a:innerShdw dist="38100" dir="5400000">
                <a:prstClr val="black">
                  <a:alpha val="20000"/>
                </a:prstClr>
              </a:innerShdw>
            </a:effectLst>
          </p:spPr>
          <p:txBody>
            <a:bodyPr anchor="ctr"/>
            <a:lstStyle/>
            <a:p>
              <a:pPr marL="0" marR="0" lvl="0" indent="0" algn="ctr" defTabSz="914296"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 lastClr="FFFFFF"/>
                  </a:solidFill>
                  <a:effectLst/>
                  <a:uLnTx/>
                  <a:uFillTx/>
                  <a:latin typeface="Calibri" pitchFamily="34" charset="0"/>
                  <a:ea typeface="+mn-ea"/>
                  <a:cs typeface="Calibri" pitchFamily="34" charset="0"/>
                </a:rPr>
                <a:t>1</a:t>
              </a:r>
            </a:p>
          </p:txBody>
        </p:sp>
      </p:grpSp>
      <p:sp>
        <p:nvSpPr>
          <p:cNvPr id="5" name="Rectangle 4">
            <a:extLst>
              <a:ext uri="{FF2B5EF4-FFF2-40B4-BE49-F238E27FC236}">
                <a16:creationId xmlns:a16="http://schemas.microsoft.com/office/drawing/2014/main" id="{8767D82B-51B7-4D08-882B-E748F58C6B0F}"/>
              </a:ext>
            </a:extLst>
          </p:cNvPr>
          <p:cNvSpPr/>
          <p:nvPr/>
        </p:nvSpPr>
        <p:spPr bwMode="auto">
          <a:xfrm>
            <a:off x="580528" y="2183305"/>
            <a:ext cx="1858349" cy="1552722"/>
          </a:xfrm>
          <a:prstGeom prst="rect">
            <a:avLst/>
          </a:prstGeom>
          <a:solidFill>
            <a:srgbClr val="FFFFFF"/>
          </a:solidFill>
          <a:ln>
            <a:solidFill>
              <a:srgbClr val="000000"/>
            </a:solidFill>
          </a:ln>
        </p:spPr>
        <p:txBody>
          <a:bodyPr wrap="square">
            <a:noAutofit/>
          </a:bodyPr>
          <a:lstStyle/>
          <a:p>
            <a:pPr marL="171431" marR="0" lvl="0" indent="-171431" algn="l" defTabSz="914296" rtl="0" eaLnBrk="1" fontAlgn="auto" latinLnBrk="0" hangingPunct="1">
              <a:lnSpc>
                <a:spcPct val="100000"/>
              </a:lnSpc>
              <a:spcBef>
                <a:spcPts val="0"/>
              </a:spcBef>
              <a:spcAft>
                <a:spcPts val="600"/>
              </a:spcAft>
              <a:buClr>
                <a:sysClr val="windowText" lastClr="000000">
                  <a:lumMod val="50000"/>
                  <a:lumOff val="50000"/>
                </a:sysClr>
              </a:buClr>
              <a:buSzTx/>
              <a:buFont typeface="Wingdings 3" pitchFamily="18" charset="2"/>
              <a:buChar char="}"/>
              <a:tabLst/>
              <a:defRPr/>
            </a:pPr>
            <a:r>
              <a:rPr kumimoji="0" lang="en-US" sz="1100" b="0" i="0" u="none" strike="noStrike" kern="0" cap="none" spc="0" normalizeH="0" baseline="0" noProof="0" dirty="0">
                <a:ln>
                  <a:noFill/>
                </a:ln>
                <a:solidFill>
                  <a:sysClr val="windowText" lastClr="000000"/>
                </a:solidFill>
                <a:effectLst/>
                <a:uLnTx/>
                <a:uFillTx/>
                <a:latin typeface="Arial"/>
                <a:ea typeface="+mn-ea"/>
                <a:cs typeface="+mn-cs"/>
              </a:rPr>
              <a:t>Rate card with fixed rates per experience level</a:t>
            </a:r>
          </a:p>
          <a:p>
            <a:pPr marL="171431" marR="0" lvl="0" indent="-171431" algn="l" defTabSz="914296" rtl="0" eaLnBrk="1" fontAlgn="auto" latinLnBrk="0" hangingPunct="1">
              <a:lnSpc>
                <a:spcPct val="100000"/>
              </a:lnSpc>
              <a:spcBef>
                <a:spcPts val="0"/>
              </a:spcBef>
              <a:spcAft>
                <a:spcPts val="600"/>
              </a:spcAft>
              <a:buClr>
                <a:sysClr val="windowText" lastClr="000000">
                  <a:lumMod val="50000"/>
                  <a:lumOff val="50000"/>
                </a:sysClr>
              </a:buClr>
              <a:buSzTx/>
              <a:buFont typeface="Wingdings 3" pitchFamily="18" charset="2"/>
              <a:buChar char="}"/>
              <a:tabLst/>
              <a:defRPr/>
            </a:pPr>
            <a:r>
              <a:rPr kumimoji="0" lang="en-US" sz="1100" b="0" i="0" u="none" strike="noStrike" kern="0" cap="none" spc="0" normalizeH="0" baseline="0" noProof="0" dirty="0">
                <a:ln>
                  <a:noFill/>
                </a:ln>
                <a:solidFill>
                  <a:sysClr val="windowText" lastClr="000000"/>
                </a:solidFill>
                <a:effectLst/>
                <a:uLnTx/>
                <a:uFillTx/>
                <a:latin typeface="Arial"/>
                <a:ea typeface="+mn-ea"/>
                <a:cs typeface="+mn-cs"/>
              </a:rPr>
              <a:t>Differentiation for onshore and offshore</a:t>
            </a:r>
          </a:p>
          <a:p>
            <a:pPr marL="171431" marR="0" lvl="0" indent="-171431" algn="l" defTabSz="914296" rtl="0" eaLnBrk="1" fontAlgn="auto" latinLnBrk="0" hangingPunct="1">
              <a:lnSpc>
                <a:spcPct val="100000"/>
              </a:lnSpc>
              <a:spcBef>
                <a:spcPts val="0"/>
              </a:spcBef>
              <a:spcAft>
                <a:spcPts val="600"/>
              </a:spcAft>
              <a:buClr>
                <a:sysClr val="windowText" lastClr="000000">
                  <a:lumMod val="50000"/>
                  <a:lumOff val="50000"/>
                </a:sysClr>
              </a:buClr>
              <a:buSzTx/>
              <a:buFont typeface="Wingdings 3" pitchFamily="18" charset="2"/>
              <a:buChar char="}"/>
              <a:tabLst/>
              <a:defRPr/>
            </a:pPr>
            <a:endParaRPr kumimoji="0" lang="en-US" sz="1100" b="0" i="0" u="none" strike="noStrike" kern="0" cap="none" spc="0" normalizeH="0" baseline="0" noProof="0" dirty="0">
              <a:ln>
                <a:noFill/>
              </a:ln>
              <a:solidFill>
                <a:sysClr val="windowText" lastClr="000000"/>
              </a:solidFill>
              <a:effectLst/>
              <a:uLnTx/>
              <a:uFillTx/>
              <a:latin typeface="Arial"/>
              <a:ea typeface="+mn-ea"/>
              <a:cs typeface="+mn-cs"/>
            </a:endParaRPr>
          </a:p>
        </p:txBody>
      </p:sp>
      <p:sp>
        <p:nvSpPr>
          <p:cNvPr id="6" name="TextBox 3">
            <a:extLst>
              <a:ext uri="{FF2B5EF4-FFF2-40B4-BE49-F238E27FC236}">
                <a16:creationId xmlns:a16="http://schemas.microsoft.com/office/drawing/2014/main" id="{116BAC9C-9E93-4E5C-8B52-41D730A1E56C}"/>
              </a:ext>
            </a:extLst>
          </p:cNvPr>
          <p:cNvSpPr txBox="1"/>
          <p:nvPr/>
        </p:nvSpPr>
        <p:spPr bwMode="auto">
          <a:xfrm>
            <a:off x="580528" y="1122109"/>
            <a:ext cx="1927552" cy="830997"/>
          </a:xfrm>
          <a:prstGeom prst="rect">
            <a:avLst/>
          </a:prstGeom>
          <a:noFill/>
          <a:ln w="3175">
            <a:noFill/>
            <a:round/>
            <a:headEnd/>
            <a:tailEnd/>
          </a:ln>
          <a:effectLst/>
        </p:spPr>
        <p:txBody>
          <a:bodyPr wrap="square" tIns="91440" bIns="91440" anchor="ctr">
            <a:spAutoFit/>
          </a:bodyPr>
          <a:lstStyle/>
          <a:p>
            <a:pPr marL="0" marR="0" lvl="0" indent="0" algn="ctr" defTabSz="914296"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latin typeface="Arial"/>
                <a:ea typeface="+mn-ea"/>
                <a:cs typeface="+mn-cs"/>
              </a:rPr>
              <a:t>Time</a:t>
            </a:r>
          </a:p>
          <a:p>
            <a:pPr marL="0" marR="0" lvl="0" indent="0" algn="ctr" defTabSz="914296"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latin typeface="Arial"/>
                <a:ea typeface="+mn-ea"/>
                <a:cs typeface="+mn-cs"/>
              </a:rPr>
              <a:t>and Material </a:t>
            </a:r>
          </a:p>
          <a:p>
            <a:pPr marL="0" marR="0" lvl="0" indent="0" algn="ctr" defTabSz="914296"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262626"/>
              </a:solidFill>
              <a:effectLst/>
              <a:uLnTx/>
              <a:uFillTx/>
              <a:latin typeface="Arial"/>
              <a:ea typeface="+mn-ea"/>
              <a:cs typeface="+mn-cs"/>
            </a:endParaRPr>
          </a:p>
        </p:txBody>
      </p:sp>
      <p:sp>
        <p:nvSpPr>
          <p:cNvPr id="7" name="TextBox 6">
            <a:extLst>
              <a:ext uri="{FF2B5EF4-FFF2-40B4-BE49-F238E27FC236}">
                <a16:creationId xmlns:a16="http://schemas.microsoft.com/office/drawing/2014/main" id="{67197C12-E4B2-49F9-832F-7C2E1BE894BF}"/>
              </a:ext>
            </a:extLst>
          </p:cNvPr>
          <p:cNvSpPr txBox="1"/>
          <p:nvPr/>
        </p:nvSpPr>
        <p:spPr bwMode="auto">
          <a:xfrm>
            <a:off x="2868899" y="1145457"/>
            <a:ext cx="1977153" cy="615553"/>
          </a:xfrm>
          <a:prstGeom prst="rect">
            <a:avLst/>
          </a:prstGeom>
          <a:noFill/>
          <a:ln w="3175">
            <a:noFill/>
            <a:round/>
            <a:headEnd/>
            <a:tailEnd/>
          </a:ln>
          <a:effectLst/>
        </p:spPr>
        <p:txBody>
          <a:bodyPr wrap="square" tIns="91440" bIns="91440" anchor="ctr">
            <a:spAutoFit/>
          </a:bodyPr>
          <a:lstStyle/>
          <a:p>
            <a:pPr marL="0" marR="0" lvl="0" indent="0" algn="ctr" defTabSz="914296"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262626"/>
                </a:solidFill>
                <a:effectLst/>
                <a:uLnTx/>
                <a:uFillTx/>
                <a:latin typeface="Arial"/>
                <a:ea typeface="+mn-ea"/>
                <a:cs typeface="+mn-cs"/>
              </a:rPr>
              <a:t>Fixed Price</a:t>
            </a:r>
          </a:p>
          <a:p>
            <a:pPr marL="0" marR="0" lvl="0" indent="0" algn="ctr" defTabSz="914296"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262626"/>
                </a:solidFill>
                <a:effectLst/>
                <a:uLnTx/>
                <a:uFillTx/>
                <a:latin typeface="Arial"/>
                <a:ea typeface="+mn-ea"/>
                <a:cs typeface="+mn-cs"/>
              </a:rPr>
              <a:t>Testing</a:t>
            </a:r>
          </a:p>
        </p:txBody>
      </p:sp>
      <p:sp>
        <p:nvSpPr>
          <p:cNvPr id="8" name="TextBox 7">
            <a:extLst>
              <a:ext uri="{FF2B5EF4-FFF2-40B4-BE49-F238E27FC236}">
                <a16:creationId xmlns:a16="http://schemas.microsoft.com/office/drawing/2014/main" id="{4F97B609-B12D-49F8-B658-3046AAC9C964}"/>
              </a:ext>
            </a:extLst>
          </p:cNvPr>
          <p:cNvSpPr txBox="1"/>
          <p:nvPr/>
        </p:nvSpPr>
        <p:spPr bwMode="auto">
          <a:xfrm>
            <a:off x="5432507" y="1156004"/>
            <a:ext cx="1422487" cy="615553"/>
          </a:xfrm>
          <a:prstGeom prst="rect">
            <a:avLst/>
          </a:prstGeom>
          <a:noFill/>
          <a:ln w="3175">
            <a:noFill/>
            <a:round/>
            <a:headEnd/>
            <a:tailEnd/>
          </a:ln>
          <a:effectLst/>
        </p:spPr>
        <p:txBody>
          <a:bodyPr wrap="square" tIns="91440" bIns="91440" anchor="ctr">
            <a:spAutoFit/>
          </a:bodyPr>
          <a:lstStyle/>
          <a:p>
            <a:pPr marL="0" marR="0" lvl="0" indent="0" algn="ctr" defTabSz="914296"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262626"/>
                </a:solidFill>
                <a:effectLst/>
                <a:uLnTx/>
                <a:uFillTx/>
                <a:latin typeface="Arial"/>
                <a:ea typeface="+mn-ea"/>
                <a:cs typeface="+mn-cs"/>
              </a:rPr>
              <a:t>Output Based</a:t>
            </a:r>
          </a:p>
          <a:p>
            <a:pPr marL="0" marR="0" lvl="0" indent="0" algn="ctr" defTabSz="914296"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262626"/>
                </a:solidFill>
                <a:effectLst/>
                <a:uLnTx/>
                <a:uFillTx/>
                <a:latin typeface="Arial"/>
                <a:ea typeface="+mn-ea"/>
                <a:cs typeface="+mn-cs"/>
              </a:rPr>
              <a:t>Testing</a:t>
            </a:r>
          </a:p>
        </p:txBody>
      </p:sp>
      <p:sp>
        <p:nvSpPr>
          <p:cNvPr id="9" name="TextBox 8">
            <a:extLst>
              <a:ext uri="{FF2B5EF4-FFF2-40B4-BE49-F238E27FC236}">
                <a16:creationId xmlns:a16="http://schemas.microsoft.com/office/drawing/2014/main" id="{242A545F-981B-494A-9CBA-8DF38CF2A19A}"/>
              </a:ext>
            </a:extLst>
          </p:cNvPr>
          <p:cNvSpPr txBox="1"/>
          <p:nvPr/>
        </p:nvSpPr>
        <p:spPr bwMode="auto">
          <a:xfrm>
            <a:off x="7443600" y="1049161"/>
            <a:ext cx="2011562" cy="830997"/>
          </a:xfrm>
          <a:prstGeom prst="rect">
            <a:avLst/>
          </a:prstGeom>
          <a:noFill/>
          <a:ln w="3175">
            <a:noFill/>
            <a:round/>
            <a:headEnd/>
            <a:tailEnd/>
          </a:ln>
          <a:effectLst/>
        </p:spPr>
        <p:txBody>
          <a:bodyPr wrap="square" tIns="91440" bIns="91440" anchor="ctr">
            <a:spAutoFit/>
          </a:bodyPr>
          <a:lstStyle/>
          <a:p>
            <a:pPr marL="0" marR="0" lvl="0" indent="0" algn="ctr" defTabSz="914296"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262626"/>
                </a:solidFill>
                <a:effectLst/>
                <a:uLnTx/>
                <a:uFillTx/>
                <a:latin typeface="Arial"/>
                <a:ea typeface="+mn-ea"/>
                <a:cs typeface="+mn-cs"/>
              </a:rPr>
              <a:t>Risk Reward Outcome Based Testing</a:t>
            </a:r>
          </a:p>
        </p:txBody>
      </p:sp>
      <p:sp>
        <p:nvSpPr>
          <p:cNvPr id="10" name="TextBox 9">
            <a:extLst>
              <a:ext uri="{FF2B5EF4-FFF2-40B4-BE49-F238E27FC236}">
                <a16:creationId xmlns:a16="http://schemas.microsoft.com/office/drawing/2014/main" id="{2C5B28F7-03F6-4C36-9B5B-A718E19AB62B}"/>
              </a:ext>
            </a:extLst>
          </p:cNvPr>
          <p:cNvSpPr txBox="1"/>
          <p:nvPr/>
        </p:nvSpPr>
        <p:spPr bwMode="auto">
          <a:xfrm>
            <a:off x="9855009" y="1071866"/>
            <a:ext cx="1824455" cy="830997"/>
          </a:xfrm>
          <a:prstGeom prst="rect">
            <a:avLst/>
          </a:prstGeom>
          <a:noFill/>
          <a:ln w="3175">
            <a:noFill/>
            <a:round/>
            <a:headEnd/>
            <a:tailEnd/>
          </a:ln>
          <a:effectLst/>
        </p:spPr>
        <p:txBody>
          <a:bodyPr wrap="square" tIns="91440" bIns="91440" anchor="ctr">
            <a:spAutoFit/>
          </a:bodyPr>
          <a:lstStyle/>
          <a:p>
            <a:pPr marL="0" marR="0" lvl="0" indent="0" algn="ctr" defTabSz="914296"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262626"/>
                </a:solidFill>
                <a:effectLst/>
                <a:uLnTx/>
                <a:uFillTx/>
                <a:latin typeface="Arial"/>
                <a:ea typeface="+mn-ea"/>
                <a:cs typeface="+mn-cs"/>
              </a:rPr>
              <a:t>Testing as a Service or Pay Per Use</a:t>
            </a:r>
          </a:p>
        </p:txBody>
      </p:sp>
      <p:sp>
        <p:nvSpPr>
          <p:cNvPr id="11" name="Chevron 11">
            <a:extLst>
              <a:ext uri="{FF2B5EF4-FFF2-40B4-BE49-F238E27FC236}">
                <a16:creationId xmlns:a16="http://schemas.microsoft.com/office/drawing/2014/main" id="{99953B8D-A865-45A0-9909-D8AF087AB72F}"/>
              </a:ext>
            </a:extLst>
          </p:cNvPr>
          <p:cNvSpPr/>
          <p:nvPr/>
        </p:nvSpPr>
        <p:spPr bwMode="auto">
          <a:xfrm>
            <a:off x="9917125" y="1823542"/>
            <a:ext cx="1911750" cy="111327"/>
          </a:xfrm>
          <a:prstGeom prst="chevron">
            <a:avLst/>
          </a:prstGeom>
          <a:solidFill>
            <a:srgbClr val="BFBFBF"/>
          </a:solidFill>
          <a:ln w="9525" cap="flat" cmpd="sng" algn="ctr">
            <a:noFill/>
            <a:prstDash val="solid"/>
          </a:ln>
          <a:effectLst/>
        </p:spPr>
        <p:txBody>
          <a:bodyPr anchor="ctr"/>
          <a:lstStyle/>
          <a:p>
            <a:pPr marL="0" marR="0" lvl="0" indent="0" algn="ctr" defTabSz="914296"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 lastClr="FFFFFF"/>
              </a:solidFill>
              <a:effectLst/>
              <a:uLnTx/>
              <a:uFillTx/>
              <a:latin typeface="Calibri" pitchFamily="34" charset="0"/>
              <a:ea typeface="+mn-ea"/>
              <a:cs typeface="Calibri" pitchFamily="34" charset="0"/>
            </a:endParaRPr>
          </a:p>
        </p:txBody>
      </p:sp>
      <p:sp>
        <p:nvSpPr>
          <p:cNvPr id="12" name="Rectangle 11">
            <a:extLst>
              <a:ext uri="{FF2B5EF4-FFF2-40B4-BE49-F238E27FC236}">
                <a16:creationId xmlns:a16="http://schemas.microsoft.com/office/drawing/2014/main" id="{D6F0A575-0D97-42FC-9767-1782927A2BCD}"/>
              </a:ext>
            </a:extLst>
          </p:cNvPr>
          <p:cNvSpPr/>
          <p:nvPr/>
        </p:nvSpPr>
        <p:spPr bwMode="auto">
          <a:xfrm>
            <a:off x="2571311" y="2183305"/>
            <a:ext cx="2268466" cy="1552723"/>
          </a:xfrm>
          <a:prstGeom prst="rect">
            <a:avLst/>
          </a:prstGeom>
          <a:solidFill>
            <a:srgbClr val="FFFFFF"/>
          </a:solidFill>
          <a:ln>
            <a:solidFill>
              <a:srgbClr val="000000"/>
            </a:solidFill>
          </a:ln>
        </p:spPr>
        <p:txBody>
          <a:bodyPr>
            <a:noAutofit/>
          </a:bodyPr>
          <a:lstStyle/>
          <a:p>
            <a:pPr marL="171431" marR="0" lvl="0" indent="-171431" algn="l" defTabSz="914296" rtl="0" eaLnBrk="1" fontAlgn="auto" latinLnBrk="0" hangingPunct="1">
              <a:lnSpc>
                <a:spcPct val="100000"/>
              </a:lnSpc>
              <a:spcBef>
                <a:spcPts val="0"/>
              </a:spcBef>
              <a:spcAft>
                <a:spcPts val="600"/>
              </a:spcAft>
              <a:buClr>
                <a:sysClr val="windowText" lastClr="000000">
                  <a:lumMod val="50000"/>
                  <a:lumOff val="50000"/>
                </a:sysClr>
              </a:buClr>
              <a:buSzTx/>
              <a:buFont typeface="Wingdings 3" pitchFamily="18" charset="2"/>
              <a:buChar char="}"/>
              <a:tabLst/>
              <a:defRPr/>
            </a:pPr>
            <a:r>
              <a:rPr kumimoji="0" lang="en-US" sz="1100" b="0" i="0" u="none" strike="noStrike" kern="0" cap="none" spc="0" normalizeH="0" baseline="0" noProof="0" dirty="0">
                <a:ln>
                  <a:noFill/>
                </a:ln>
                <a:solidFill>
                  <a:sysClr val="windowText" lastClr="000000"/>
                </a:solidFill>
                <a:effectLst/>
                <a:uLnTx/>
                <a:uFillTx/>
                <a:latin typeface="Arial"/>
                <a:ea typeface="+mn-ea"/>
                <a:cs typeface="+mn-cs"/>
              </a:rPr>
              <a:t>Fixed price offer for the testing of a specific project.  Service can include tools</a:t>
            </a:r>
          </a:p>
        </p:txBody>
      </p:sp>
      <p:sp>
        <p:nvSpPr>
          <p:cNvPr id="13" name="Rectangle 12">
            <a:extLst>
              <a:ext uri="{FF2B5EF4-FFF2-40B4-BE49-F238E27FC236}">
                <a16:creationId xmlns:a16="http://schemas.microsoft.com/office/drawing/2014/main" id="{E1B5C894-366C-4EE0-BEB5-A9CE4C0B484B}"/>
              </a:ext>
            </a:extLst>
          </p:cNvPr>
          <p:cNvSpPr/>
          <p:nvPr/>
        </p:nvSpPr>
        <p:spPr bwMode="auto">
          <a:xfrm>
            <a:off x="4903857" y="2183305"/>
            <a:ext cx="2270601" cy="1552723"/>
          </a:xfrm>
          <a:prstGeom prst="rect">
            <a:avLst/>
          </a:prstGeom>
          <a:solidFill>
            <a:srgbClr val="FFFFFF"/>
          </a:solidFill>
          <a:ln>
            <a:solidFill>
              <a:srgbClr val="000000"/>
            </a:solidFill>
          </a:ln>
        </p:spPr>
        <p:txBody>
          <a:bodyPr>
            <a:noAutofit/>
          </a:bodyPr>
          <a:lstStyle/>
          <a:p>
            <a:pPr marL="171431" marR="0" lvl="0" indent="-171431" algn="l" defTabSz="914296" rtl="0" eaLnBrk="1" fontAlgn="auto" latinLnBrk="0" hangingPunct="1">
              <a:lnSpc>
                <a:spcPct val="100000"/>
              </a:lnSpc>
              <a:spcBef>
                <a:spcPts val="0"/>
              </a:spcBef>
              <a:spcAft>
                <a:spcPts val="600"/>
              </a:spcAft>
              <a:buClr>
                <a:sysClr val="windowText" lastClr="000000">
                  <a:lumMod val="50000"/>
                  <a:lumOff val="50000"/>
                </a:sysClr>
              </a:buClr>
              <a:buSzTx/>
              <a:buFont typeface="Wingdings 3" pitchFamily="18" charset="2"/>
              <a:buChar char="}"/>
              <a:tabLst/>
              <a:defRPr/>
            </a:pPr>
            <a:r>
              <a:rPr kumimoji="0" lang="en-US" sz="1100" b="0" i="0" u="none" strike="noStrike" kern="0" cap="none" spc="0" normalizeH="0" baseline="0" noProof="0" dirty="0">
                <a:ln>
                  <a:noFill/>
                </a:ln>
                <a:solidFill>
                  <a:sysClr val="windowText" lastClr="000000"/>
                </a:solidFill>
                <a:effectLst/>
                <a:uLnTx/>
                <a:uFillTx/>
                <a:latin typeface="Arial"/>
                <a:ea typeface="+mn-ea"/>
                <a:cs typeface="+mn-cs"/>
              </a:rPr>
              <a:t>Pay per test case created as per agreed estimation framework</a:t>
            </a:r>
          </a:p>
          <a:p>
            <a:pPr marL="171431" marR="0" lvl="0" indent="-171431" algn="l" defTabSz="914296" rtl="0" eaLnBrk="1" fontAlgn="auto" latinLnBrk="0" hangingPunct="1">
              <a:lnSpc>
                <a:spcPct val="100000"/>
              </a:lnSpc>
              <a:spcBef>
                <a:spcPts val="0"/>
              </a:spcBef>
              <a:spcAft>
                <a:spcPts val="600"/>
              </a:spcAft>
              <a:buClr>
                <a:sysClr val="windowText" lastClr="000000">
                  <a:lumMod val="50000"/>
                  <a:lumOff val="50000"/>
                </a:sysClr>
              </a:buClr>
              <a:buSzTx/>
              <a:buFont typeface="Wingdings 3" pitchFamily="18" charset="2"/>
              <a:buChar char="}"/>
              <a:tabLst/>
              <a:defRPr/>
            </a:pPr>
            <a:r>
              <a:rPr kumimoji="0" lang="en-US" sz="1100" b="0" i="0" u="none" strike="noStrike" kern="0" cap="none" spc="0" normalizeH="0" baseline="0" noProof="0" dirty="0">
                <a:ln>
                  <a:noFill/>
                </a:ln>
                <a:solidFill>
                  <a:sysClr val="windowText" lastClr="000000"/>
                </a:solidFill>
                <a:effectLst/>
                <a:uLnTx/>
                <a:uFillTx/>
                <a:latin typeface="Arial"/>
                <a:ea typeface="+mn-ea"/>
                <a:cs typeface="+mn-cs"/>
              </a:rPr>
              <a:t>Pay per test case executed as per agreed estimation framework</a:t>
            </a:r>
          </a:p>
        </p:txBody>
      </p:sp>
      <p:sp>
        <p:nvSpPr>
          <p:cNvPr id="14" name="Rectangle 13">
            <a:extLst>
              <a:ext uri="{FF2B5EF4-FFF2-40B4-BE49-F238E27FC236}">
                <a16:creationId xmlns:a16="http://schemas.microsoft.com/office/drawing/2014/main" id="{8378BB0B-F0CB-4A71-AC46-4BB1F7617F3C}"/>
              </a:ext>
            </a:extLst>
          </p:cNvPr>
          <p:cNvSpPr/>
          <p:nvPr/>
        </p:nvSpPr>
        <p:spPr bwMode="auto">
          <a:xfrm>
            <a:off x="7302621" y="2183305"/>
            <a:ext cx="2270603" cy="1552723"/>
          </a:xfrm>
          <a:prstGeom prst="rect">
            <a:avLst/>
          </a:prstGeom>
          <a:solidFill>
            <a:srgbClr val="FFFFFF"/>
          </a:solidFill>
          <a:ln>
            <a:solidFill>
              <a:srgbClr val="000000"/>
            </a:solidFill>
          </a:ln>
        </p:spPr>
        <p:txBody>
          <a:bodyPr>
            <a:noAutofit/>
          </a:bodyPr>
          <a:lstStyle/>
          <a:p>
            <a:pPr marL="171431" marR="0" lvl="0" indent="-171431" algn="l" defTabSz="914296" rtl="0" eaLnBrk="1" fontAlgn="auto" latinLnBrk="0" hangingPunct="1">
              <a:lnSpc>
                <a:spcPct val="100000"/>
              </a:lnSpc>
              <a:spcBef>
                <a:spcPts val="0"/>
              </a:spcBef>
              <a:spcAft>
                <a:spcPts val="600"/>
              </a:spcAft>
              <a:buClr>
                <a:sysClr val="windowText" lastClr="000000">
                  <a:lumMod val="50000"/>
                  <a:lumOff val="50000"/>
                </a:sysClr>
              </a:buClr>
              <a:buSzTx/>
              <a:buFont typeface="Wingdings 3" pitchFamily="18" charset="2"/>
              <a:buChar char="}"/>
              <a:tabLst/>
              <a:defRPr/>
            </a:pPr>
            <a:r>
              <a:rPr kumimoji="0" lang="en-US" sz="1100" b="0" i="0" u="none" strike="noStrike" kern="0" cap="none" spc="0" normalizeH="0" baseline="0" noProof="0" dirty="0">
                <a:ln>
                  <a:noFill/>
                </a:ln>
                <a:solidFill>
                  <a:sysClr val="windowText" lastClr="000000"/>
                </a:solidFill>
                <a:effectLst/>
                <a:uLnTx/>
                <a:uFillTx/>
                <a:latin typeface="Arial"/>
                <a:ea typeface="+mn-ea"/>
                <a:cs typeface="+mn-cs"/>
              </a:rPr>
              <a:t>Deliver to the outcomes as per the service performance indicators and related targets</a:t>
            </a:r>
          </a:p>
          <a:p>
            <a:pPr marL="171431" marR="0" lvl="0" indent="-171431" algn="l" defTabSz="914296" rtl="0" eaLnBrk="1" fontAlgn="auto" latinLnBrk="0" hangingPunct="1">
              <a:lnSpc>
                <a:spcPct val="100000"/>
              </a:lnSpc>
              <a:spcBef>
                <a:spcPts val="0"/>
              </a:spcBef>
              <a:spcAft>
                <a:spcPts val="600"/>
              </a:spcAft>
              <a:buClr>
                <a:sysClr val="windowText" lastClr="000000">
                  <a:lumMod val="50000"/>
                  <a:lumOff val="50000"/>
                </a:sysClr>
              </a:buClr>
              <a:buSzTx/>
              <a:buFont typeface="Wingdings 3" pitchFamily="18" charset="2"/>
              <a:buChar char="}"/>
              <a:tabLst/>
              <a:defRPr/>
            </a:pPr>
            <a:r>
              <a:rPr kumimoji="0" lang="en-US" sz="1100" b="0" i="0" u="none" strike="noStrike" kern="0" cap="none" spc="0" normalizeH="0" baseline="0" noProof="0" dirty="0">
                <a:ln>
                  <a:noFill/>
                </a:ln>
                <a:solidFill>
                  <a:sysClr val="windowText" lastClr="000000"/>
                </a:solidFill>
                <a:effectLst/>
                <a:uLnTx/>
                <a:uFillTx/>
                <a:latin typeface="Arial"/>
                <a:ea typeface="+mn-ea"/>
                <a:cs typeface="+mn-cs"/>
              </a:rPr>
              <a:t>At Risk Amount is agreed and ranges between (3 – 7) % that shall apply as penalties/reward depending on the achievement/default</a:t>
            </a:r>
          </a:p>
        </p:txBody>
      </p:sp>
      <p:sp>
        <p:nvSpPr>
          <p:cNvPr id="15" name="Rectangle 14">
            <a:extLst>
              <a:ext uri="{FF2B5EF4-FFF2-40B4-BE49-F238E27FC236}">
                <a16:creationId xmlns:a16="http://schemas.microsoft.com/office/drawing/2014/main" id="{A8C8A22E-A0BA-4844-A57A-A7AB22A05032}"/>
              </a:ext>
            </a:extLst>
          </p:cNvPr>
          <p:cNvSpPr/>
          <p:nvPr/>
        </p:nvSpPr>
        <p:spPr bwMode="auto">
          <a:xfrm>
            <a:off x="9739835" y="2183305"/>
            <a:ext cx="2270601" cy="1552723"/>
          </a:xfrm>
          <a:prstGeom prst="rect">
            <a:avLst/>
          </a:prstGeom>
          <a:solidFill>
            <a:srgbClr val="FFFFFF"/>
          </a:solidFill>
          <a:ln>
            <a:solidFill>
              <a:srgbClr val="000000"/>
            </a:solidFill>
          </a:ln>
        </p:spPr>
        <p:txBody>
          <a:bodyPr>
            <a:noAutofit/>
          </a:bodyPr>
          <a:lstStyle/>
          <a:p>
            <a:pPr marL="171431" marR="0" lvl="0" indent="-171431" algn="l" defTabSz="914296" rtl="0" eaLnBrk="1" fontAlgn="auto" latinLnBrk="0" hangingPunct="1">
              <a:lnSpc>
                <a:spcPct val="100000"/>
              </a:lnSpc>
              <a:spcBef>
                <a:spcPts val="0"/>
              </a:spcBef>
              <a:spcAft>
                <a:spcPts val="600"/>
              </a:spcAft>
              <a:buClr>
                <a:sysClr val="windowText" lastClr="000000">
                  <a:lumMod val="50000"/>
                  <a:lumOff val="50000"/>
                </a:sysClr>
              </a:buClr>
              <a:buSzTx/>
              <a:buFont typeface="Wingdings 3" pitchFamily="18" charset="2"/>
              <a:buChar char="}"/>
              <a:tabLst/>
              <a:defRPr/>
            </a:pPr>
            <a:r>
              <a:rPr kumimoji="0" lang="en-US" sz="1100" b="0" i="0" u="none" strike="noStrike" kern="0" cap="none" spc="0" normalizeH="0" baseline="0" noProof="0" dirty="0">
                <a:ln>
                  <a:noFill/>
                </a:ln>
                <a:solidFill>
                  <a:sysClr val="windowText" lastClr="000000"/>
                </a:solidFill>
                <a:effectLst/>
                <a:uLnTx/>
                <a:uFillTx/>
                <a:latin typeface="Arial"/>
                <a:ea typeface="+mn-ea"/>
                <a:cs typeface="+mn-cs"/>
              </a:rPr>
              <a:t>Catalog based pricing that will indicate unit price per unit</a:t>
            </a:r>
          </a:p>
          <a:p>
            <a:pPr marL="171431" marR="0" lvl="0" indent="-171431" algn="l" defTabSz="914296" rtl="0" eaLnBrk="1" fontAlgn="auto" latinLnBrk="0" hangingPunct="1">
              <a:lnSpc>
                <a:spcPct val="100000"/>
              </a:lnSpc>
              <a:spcBef>
                <a:spcPts val="0"/>
              </a:spcBef>
              <a:spcAft>
                <a:spcPts val="600"/>
              </a:spcAft>
              <a:buClr>
                <a:sysClr val="windowText" lastClr="000000">
                  <a:lumMod val="50000"/>
                  <a:lumOff val="50000"/>
                </a:sysClr>
              </a:buClr>
              <a:buSzTx/>
              <a:buFont typeface="Wingdings 3" pitchFamily="18" charset="2"/>
              <a:buChar char="}"/>
              <a:tabLst/>
              <a:defRPr/>
            </a:pPr>
            <a:r>
              <a:rPr kumimoji="0" lang="en-US" sz="1100" b="0" i="0" u="none" strike="noStrike" kern="0" cap="none" spc="0" normalizeH="0" baseline="0" noProof="0" dirty="0">
                <a:ln>
                  <a:noFill/>
                </a:ln>
                <a:solidFill>
                  <a:sysClr val="windowText" lastClr="000000"/>
                </a:solidFill>
                <a:effectLst/>
                <a:uLnTx/>
                <a:uFillTx/>
                <a:latin typeface="Arial"/>
                <a:ea typeface="+mn-ea"/>
                <a:cs typeface="+mn-cs"/>
              </a:rPr>
              <a:t>Costing is based on the services availed</a:t>
            </a:r>
          </a:p>
        </p:txBody>
      </p:sp>
      <p:sp>
        <p:nvSpPr>
          <p:cNvPr id="16" name="Rectangle 15">
            <a:extLst>
              <a:ext uri="{FF2B5EF4-FFF2-40B4-BE49-F238E27FC236}">
                <a16:creationId xmlns:a16="http://schemas.microsoft.com/office/drawing/2014/main" id="{FE655B59-A93F-4CB2-B98E-CB94E73F0208}"/>
              </a:ext>
            </a:extLst>
          </p:cNvPr>
          <p:cNvSpPr/>
          <p:nvPr/>
        </p:nvSpPr>
        <p:spPr bwMode="auto">
          <a:xfrm>
            <a:off x="580528" y="5167460"/>
            <a:ext cx="1858349" cy="892156"/>
          </a:xfrm>
          <a:prstGeom prst="rect">
            <a:avLst/>
          </a:prstGeom>
          <a:solidFill>
            <a:schemeClr val="accent2">
              <a:lumMod val="40000"/>
              <a:lumOff val="60000"/>
            </a:schemeClr>
          </a:solidFill>
        </p:spPr>
        <p:txBody>
          <a:bodyPr>
            <a:noAutofit/>
          </a:bodyPr>
          <a:lstStyle/>
          <a:p>
            <a:pPr marL="171431" marR="0" lvl="0" indent="-171431" algn="l" defTabSz="914296" rtl="0" eaLnBrk="1" fontAlgn="auto" latinLnBrk="0" hangingPunct="1">
              <a:lnSpc>
                <a:spcPct val="100000"/>
              </a:lnSpc>
              <a:spcBef>
                <a:spcPts val="100"/>
              </a:spcBef>
              <a:spcAft>
                <a:spcPts val="100"/>
              </a:spcAft>
              <a:buClr>
                <a:sysClr val="windowText" lastClr="000000">
                  <a:lumMod val="50000"/>
                  <a:lumOff val="50000"/>
                </a:sysClr>
              </a:buClr>
              <a:buSzTx/>
              <a:buFont typeface="Wingdings 3" pitchFamily="18" charset="2"/>
              <a:buChar char="}"/>
              <a:tabLst/>
              <a:defRPr/>
            </a:pPr>
            <a:r>
              <a:rPr kumimoji="0" lang="en-US" sz="1100" b="0" i="0" u="none" strike="noStrike" kern="0" cap="none" spc="0" normalizeH="0" baseline="0" noProof="0" dirty="0">
                <a:ln>
                  <a:noFill/>
                </a:ln>
                <a:solidFill>
                  <a:sysClr val="windowText" lastClr="000000"/>
                </a:solidFill>
                <a:effectLst/>
                <a:uLnTx/>
                <a:uFillTx/>
                <a:latin typeface="Arial"/>
                <a:ea typeface="+mn-ea"/>
                <a:cs typeface="+mn-cs"/>
              </a:rPr>
              <a:t>Clarity on rates</a:t>
            </a:r>
          </a:p>
          <a:p>
            <a:pPr marL="171431" marR="0" lvl="0" indent="-171431" algn="l" defTabSz="914296" rtl="0" eaLnBrk="1" fontAlgn="auto" latinLnBrk="0" hangingPunct="1">
              <a:lnSpc>
                <a:spcPct val="100000"/>
              </a:lnSpc>
              <a:spcBef>
                <a:spcPts val="100"/>
              </a:spcBef>
              <a:spcAft>
                <a:spcPts val="100"/>
              </a:spcAft>
              <a:buClr>
                <a:sysClr val="windowText" lastClr="000000">
                  <a:lumMod val="50000"/>
                  <a:lumOff val="50000"/>
                </a:sysClr>
              </a:buClr>
              <a:buSzTx/>
              <a:buFont typeface="Wingdings 3" pitchFamily="18" charset="2"/>
              <a:buChar char="}"/>
              <a:tabLst/>
              <a:defRPr/>
            </a:pPr>
            <a:r>
              <a:rPr kumimoji="0" lang="en-US" sz="1100" b="0" i="0" u="none" strike="noStrike" kern="0" cap="none" spc="0" normalizeH="0" baseline="0" noProof="0" dirty="0">
                <a:ln>
                  <a:noFill/>
                </a:ln>
                <a:solidFill>
                  <a:sysClr val="windowText" lastClr="000000"/>
                </a:solidFill>
                <a:effectLst/>
                <a:uLnTx/>
                <a:uFillTx/>
                <a:latin typeface="Arial"/>
                <a:ea typeface="+mn-ea"/>
                <a:cs typeface="+mn-cs"/>
              </a:rPr>
              <a:t>Easy to apply</a:t>
            </a:r>
          </a:p>
        </p:txBody>
      </p:sp>
      <p:sp>
        <p:nvSpPr>
          <p:cNvPr id="17" name="Rectangle 16">
            <a:extLst>
              <a:ext uri="{FF2B5EF4-FFF2-40B4-BE49-F238E27FC236}">
                <a16:creationId xmlns:a16="http://schemas.microsoft.com/office/drawing/2014/main" id="{E5C2DEC8-D031-4C75-91DE-FB8E8496718A}"/>
              </a:ext>
            </a:extLst>
          </p:cNvPr>
          <p:cNvSpPr/>
          <p:nvPr/>
        </p:nvSpPr>
        <p:spPr bwMode="auto">
          <a:xfrm>
            <a:off x="2571311" y="5167460"/>
            <a:ext cx="2268466" cy="892156"/>
          </a:xfrm>
          <a:prstGeom prst="rect">
            <a:avLst/>
          </a:prstGeom>
          <a:solidFill>
            <a:schemeClr val="accent2">
              <a:lumMod val="40000"/>
              <a:lumOff val="60000"/>
            </a:schemeClr>
          </a:solidFill>
        </p:spPr>
        <p:txBody>
          <a:bodyPr>
            <a:noAutofit/>
          </a:bodyPr>
          <a:lstStyle/>
          <a:p>
            <a:pPr marL="171431" marR="0" lvl="0" indent="-171431" algn="l" defTabSz="914296" rtl="0" eaLnBrk="1" fontAlgn="auto" latinLnBrk="0" hangingPunct="1">
              <a:lnSpc>
                <a:spcPct val="100000"/>
              </a:lnSpc>
              <a:spcBef>
                <a:spcPts val="100"/>
              </a:spcBef>
              <a:spcAft>
                <a:spcPts val="100"/>
              </a:spcAft>
              <a:buClr>
                <a:sysClr val="windowText" lastClr="000000">
                  <a:lumMod val="50000"/>
                  <a:lumOff val="50000"/>
                </a:sysClr>
              </a:buClr>
              <a:buSzTx/>
              <a:buFont typeface="Wingdings 3" pitchFamily="18" charset="2"/>
              <a:buChar char="}"/>
              <a:tabLst/>
              <a:defRPr/>
            </a:pPr>
            <a:r>
              <a:rPr kumimoji="0" lang="en-US" sz="1100" b="0" i="0" u="none" strike="noStrike" kern="0" cap="none" spc="0" normalizeH="0" baseline="0" noProof="0" dirty="0">
                <a:ln>
                  <a:noFill/>
                </a:ln>
                <a:solidFill>
                  <a:sysClr val="windowText" lastClr="000000"/>
                </a:solidFill>
                <a:effectLst/>
                <a:uLnTx/>
                <a:uFillTx/>
                <a:latin typeface="Arial"/>
                <a:ea typeface="+mn-ea"/>
                <a:cs typeface="+mn-cs"/>
              </a:rPr>
              <a:t>Financial risk sharing</a:t>
            </a:r>
          </a:p>
          <a:p>
            <a:pPr marL="171431" marR="0" lvl="0" indent="-171431" algn="l" defTabSz="914296" rtl="0" eaLnBrk="1" fontAlgn="auto" latinLnBrk="0" hangingPunct="1">
              <a:lnSpc>
                <a:spcPct val="100000"/>
              </a:lnSpc>
              <a:spcBef>
                <a:spcPts val="100"/>
              </a:spcBef>
              <a:spcAft>
                <a:spcPts val="100"/>
              </a:spcAft>
              <a:buClr>
                <a:sysClr val="windowText" lastClr="000000">
                  <a:lumMod val="50000"/>
                  <a:lumOff val="50000"/>
                </a:sysClr>
              </a:buClr>
              <a:buSzTx/>
              <a:buFont typeface="Wingdings 3" pitchFamily="18" charset="2"/>
              <a:buChar char="}"/>
              <a:tabLst/>
              <a:defRPr/>
            </a:pPr>
            <a:r>
              <a:rPr kumimoji="0" lang="en-US" sz="1100" b="0" i="0" u="none" strike="noStrike" kern="0" cap="none" spc="0" normalizeH="0" baseline="0" noProof="0" dirty="0">
                <a:ln>
                  <a:noFill/>
                </a:ln>
                <a:solidFill>
                  <a:sysClr val="windowText" lastClr="000000"/>
                </a:solidFill>
                <a:effectLst/>
                <a:uLnTx/>
                <a:uFillTx/>
                <a:latin typeface="Arial"/>
                <a:ea typeface="+mn-ea"/>
                <a:cs typeface="+mn-cs"/>
              </a:rPr>
              <a:t>Financial control</a:t>
            </a:r>
          </a:p>
        </p:txBody>
      </p:sp>
      <p:sp>
        <p:nvSpPr>
          <p:cNvPr id="18" name="Rectangle 17">
            <a:extLst>
              <a:ext uri="{FF2B5EF4-FFF2-40B4-BE49-F238E27FC236}">
                <a16:creationId xmlns:a16="http://schemas.microsoft.com/office/drawing/2014/main" id="{C4E49AEE-81A3-4272-A4BE-BF421BCDF9E3}"/>
              </a:ext>
            </a:extLst>
          </p:cNvPr>
          <p:cNvSpPr/>
          <p:nvPr/>
        </p:nvSpPr>
        <p:spPr bwMode="auto">
          <a:xfrm>
            <a:off x="4903857" y="5167460"/>
            <a:ext cx="2270601" cy="892156"/>
          </a:xfrm>
          <a:prstGeom prst="rect">
            <a:avLst/>
          </a:prstGeom>
          <a:solidFill>
            <a:schemeClr val="accent2">
              <a:lumMod val="40000"/>
              <a:lumOff val="60000"/>
            </a:schemeClr>
          </a:solidFill>
        </p:spPr>
        <p:txBody>
          <a:bodyPr>
            <a:noAutofit/>
          </a:bodyPr>
          <a:lstStyle/>
          <a:p>
            <a:pPr marL="171431" marR="0" lvl="0" indent="-171431" algn="l" defTabSz="914296" rtl="0" eaLnBrk="1" fontAlgn="auto" latinLnBrk="0" hangingPunct="1">
              <a:lnSpc>
                <a:spcPct val="100000"/>
              </a:lnSpc>
              <a:spcBef>
                <a:spcPts val="100"/>
              </a:spcBef>
              <a:spcAft>
                <a:spcPts val="100"/>
              </a:spcAft>
              <a:buClr>
                <a:sysClr val="windowText" lastClr="000000">
                  <a:lumMod val="50000"/>
                  <a:lumOff val="50000"/>
                </a:sysClr>
              </a:buClr>
              <a:buSzTx/>
              <a:buFont typeface="Wingdings 3" pitchFamily="18" charset="2"/>
              <a:buChar char="}"/>
              <a:tabLst/>
              <a:defRPr/>
            </a:pPr>
            <a:r>
              <a:rPr kumimoji="0" lang="en-US" sz="1100" b="0" i="0" u="none" strike="noStrike" kern="0" cap="none" spc="0" normalizeH="0" baseline="0" noProof="0" dirty="0">
                <a:ln>
                  <a:noFill/>
                </a:ln>
                <a:solidFill>
                  <a:sysClr val="windowText" lastClr="000000"/>
                </a:solidFill>
                <a:effectLst/>
                <a:uLnTx/>
                <a:uFillTx/>
                <a:latin typeface="Arial"/>
                <a:ea typeface="+mn-ea"/>
                <a:cs typeface="+mn-cs"/>
              </a:rPr>
              <a:t>Financial control</a:t>
            </a:r>
          </a:p>
          <a:p>
            <a:pPr marL="171431" marR="0" lvl="0" indent="-171431" algn="l" defTabSz="914296" rtl="0" eaLnBrk="1" fontAlgn="auto" latinLnBrk="0" hangingPunct="1">
              <a:lnSpc>
                <a:spcPct val="100000"/>
              </a:lnSpc>
              <a:spcBef>
                <a:spcPts val="100"/>
              </a:spcBef>
              <a:spcAft>
                <a:spcPts val="100"/>
              </a:spcAft>
              <a:buClr>
                <a:sysClr val="windowText" lastClr="000000">
                  <a:lumMod val="50000"/>
                  <a:lumOff val="50000"/>
                </a:sysClr>
              </a:buClr>
              <a:buSzTx/>
              <a:buFont typeface="Wingdings 3" pitchFamily="18" charset="2"/>
              <a:buChar char="}"/>
              <a:tabLst/>
              <a:defRPr/>
            </a:pPr>
            <a:r>
              <a:rPr kumimoji="0" lang="en-US" sz="1100" b="0" i="0" u="none" strike="noStrike" kern="0" cap="none" spc="0" normalizeH="0" baseline="0" noProof="0" dirty="0">
                <a:ln>
                  <a:noFill/>
                </a:ln>
                <a:solidFill>
                  <a:sysClr val="windowText" lastClr="000000"/>
                </a:solidFill>
                <a:effectLst/>
                <a:uLnTx/>
                <a:uFillTx/>
                <a:latin typeface="Arial"/>
                <a:ea typeface="+mn-ea"/>
                <a:cs typeface="+mn-cs"/>
              </a:rPr>
              <a:t>Clear relation between cost and delivered results</a:t>
            </a:r>
          </a:p>
        </p:txBody>
      </p:sp>
      <p:sp>
        <p:nvSpPr>
          <p:cNvPr id="19" name="Rectangle 18">
            <a:extLst>
              <a:ext uri="{FF2B5EF4-FFF2-40B4-BE49-F238E27FC236}">
                <a16:creationId xmlns:a16="http://schemas.microsoft.com/office/drawing/2014/main" id="{991DA7B0-16C5-483C-B84F-1DA2AED2F6E3}"/>
              </a:ext>
            </a:extLst>
          </p:cNvPr>
          <p:cNvSpPr/>
          <p:nvPr/>
        </p:nvSpPr>
        <p:spPr bwMode="auto">
          <a:xfrm>
            <a:off x="7302621" y="5167460"/>
            <a:ext cx="2270603" cy="892156"/>
          </a:xfrm>
          <a:prstGeom prst="rect">
            <a:avLst/>
          </a:prstGeom>
          <a:solidFill>
            <a:schemeClr val="accent2">
              <a:lumMod val="40000"/>
              <a:lumOff val="60000"/>
            </a:schemeClr>
          </a:solidFill>
        </p:spPr>
        <p:txBody>
          <a:bodyPr>
            <a:noAutofit/>
          </a:bodyPr>
          <a:lstStyle/>
          <a:p>
            <a:pPr marL="171431" marR="0" lvl="0" indent="-171431" algn="l" defTabSz="914296" rtl="0" eaLnBrk="1" fontAlgn="auto" latinLnBrk="0" hangingPunct="1">
              <a:lnSpc>
                <a:spcPct val="100000"/>
              </a:lnSpc>
              <a:spcBef>
                <a:spcPts val="100"/>
              </a:spcBef>
              <a:spcAft>
                <a:spcPts val="100"/>
              </a:spcAft>
              <a:buClr>
                <a:sysClr val="windowText" lastClr="000000">
                  <a:lumMod val="50000"/>
                  <a:lumOff val="50000"/>
                </a:sysClr>
              </a:buClr>
              <a:buSzTx/>
              <a:buFont typeface="Wingdings 3" pitchFamily="18" charset="2"/>
              <a:buChar char="}"/>
              <a:tabLst/>
              <a:defRPr/>
            </a:pPr>
            <a:r>
              <a:rPr kumimoji="0" lang="en-US" sz="1100" b="0" i="0" u="none" strike="noStrike" kern="0" cap="none" spc="0" normalizeH="0" baseline="0" noProof="0" dirty="0">
                <a:ln>
                  <a:noFill/>
                </a:ln>
                <a:solidFill>
                  <a:sysClr val="windowText" lastClr="000000"/>
                </a:solidFill>
                <a:effectLst/>
                <a:uLnTx/>
                <a:uFillTx/>
                <a:latin typeface="Arial"/>
                <a:ea typeface="+mn-ea"/>
                <a:cs typeface="+mn-cs"/>
              </a:rPr>
              <a:t>Financial risk sharing</a:t>
            </a:r>
          </a:p>
          <a:p>
            <a:pPr marL="171431" marR="0" lvl="0" indent="-171431" algn="l" defTabSz="914296" rtl="0" eaLnBrk="1" fontAlgn="auto" latinLnBrk="0" hangingPunct="1">
              <a:lnSpc>
                <a:spcPct val="100000"/>
              </a:lnSpc>
              <a:spcBef>
                <a:spcPts val="100"/>
              </a:spcBef>
              <a:spcAft>
                <a:spcPts val="100"/>
              </a:spcAft>
              <a:buClr>
                <a:sysClr val="windowText" lastClr="000000">
                  <a:lumMod val="50000"/>
                  <a:lumOff val="50000"/>
                </a:sysClr>
              </a:buClr>
              <a:buSzTx/>
              <a:buFont typeface="Wingdings 3" pitchFamily="18" charset="2"/>
              <a:buChar char="}"/>
              <a:tabLst/>
              <a:defRPr/>
            </a:pPr>
            <a:r>
              <a:rPr kumimoji="0" lang="en-US" sz="1100" b="0" i="0" u="none" strike="noStrike" kern="0" cap="none" spc="0" normalizeH="0" baseline="0" noProof="0" dirty="0">
                <a:ln>
                  <a:noFill/>
                </a:ln>
                <a:solidFill>
                  <a:sysClr val="windowText" lastClr="000000"/>
                </a:solidFill>
                <a:effectLst/>
                <a:uLnTx/>
                <a:uFillTx/>
                <a:latin typeface="Arial"/>
                <a:ea typeface="+mn-ea"/>
                <a:cs typeface="+mn-cs"/>
              </a:rPr>
              <a:t>Partner with drive to keep on innovating and improve the value add</a:t>
            </a:r>
          </a:p>
        </p:txBody>
      </p:sp>
      <p:sp>
        <p:nvSpPr>
          <p:cNvPr id="20" name="Rectangle 19">
            <a:extLst>
              <a:ext uri="{FF2B5EF4-FFF2-40B4-BE49-F238E27FC236}">
                <a16:creationId xmlns:a16="http://schemas.microsoft.com/office/drawing/2014/main" id="{3997358A-CBD2-4926-AE2A-E625CD165C74}"/>
              </a:ext>
            </a:extLst>
          </p:cNvPr>
          <p:cNvSpPr/>
          <p:nvPr/>
        </p:nvSpPr>
        <p:spPr bwMode="auto">
          <a:xfrm>
            <a:off x="9739835" y="5167460"/>
            <a:ext cx="2270601" cy="892156"/>
          </a:xfrm>
          <a:prstGeom prst="rect">
            <a:avLst/>
          </a:prstGeom>
          <a:solidFill>
            <a:schemeClr val="accent2">
              <a:lumMod val="40000"/>
              <a:lumOff val="60000"/>
            </a:schemeClr>
          </a:solidFill>
        </p:spPr>
        <p:txBody>
          <a:bodyPr>
            <a:noAutofit/>
          </a:bodyPr>
          <a:lstStyle/>
          <a:p>
            <a:pPr marL="171431" marR="0" lvl="0" indent="-171431" algn="l" defTabSz="914296" rtl="0" eaLnBrk="1" fontAlgn="auto" latinLnBrk="0" hangingPunct="1">
              <a:lnSpc>
                <a:spcPct val="100000"/>
              </a:lnSpc>
              <a:spcBef>
                <a:spcPts val="100"/>
              </a:spcBef>
              <a:spcAft>
                <a:spcPts val="100"/>
              </a:spcAft>
              <a:buClr>
                <a:sysClr val="windowText" lastClr="000000">
                  <a:lumMod val="50000"/>
                  <a:lumOff val="50000"/>
                </a:sysClr>
              </a:buClr>
              <a:buSzTx/>
              <a:buFont typeface="Wingdings 3" pitchFamily="18" charset="2"/>
              <a:buChar char="}"/>
              <a:tabLst/>
              <a:defRPr/>
            </a:pPr>
            <a:r>
              <a:rPr kumimoji="0" lang="en-US" sz="1100" b="0" i="0" u="none" strike="noStrike" kern="0" cap="none" spc="0" normalizeH="0" baseline="0" noProof="0" dirty="0">
                <a:ln>
                  <a:noFill/>
                </a:ln>
                <a:solidFill>
                  <a:sysClr val="windowText" lastClr="000000"/>
                </a:solidFill>
                <a:effectLst/>
                <a:uLnTx/>
                <a:uFillTx/>
                <a:latin typeface="Arial"/>
                <a:ea typeface="+mn-ea"/>
                <a:cs typeface="+mn-cs"/>
              </a:rPr>
              <a:t>Flexible (when needed)</a:t>
            </a:r>
          </a:p>
          <a:p>
            <a:pPr marL="171431" marR="0" lvl="0" indent="-171431" algn="l" defTabSz="914296" rtl="0" eaLnBrk="1" fontAlgn="auto" latinLnBrk="0" hangingPunct="1">
              <a:lnSpc>
                <a:spcPct val="100000"/>
              </a:lnSpc>
              <a:spcBef>
                <a:spcPts val="100"/>
              </a:spcBef>
              <a:spcAft>
                <a:spcPts val="100"/>
              </a:spcAft>
              <a:buClr>
                <a:sysClr val="windowText" lastClr="000000">
                  <a:lumMod val="50000"/>
                  <a:lumOff val="50000"/>
                </a:sysClr>
              </a:buClr>
              <a:buSzTx/>
              <a:buFont typeface="Wingdings 3" pitchFamily="18" charset="2"/>
              <a:buChar char="}"/>
              <a:tabLst/>
              <a:defRPr/>
            </a:pPr>
            <a:r>
              <a:rPr kumimoji="0" lang="en-US" sz="1100" b="0" i="0" u="none" strike="noStrike" kern="0" cap="none" spc="0" normalizeH="0" baseline="0" noProof="0" dirty="0">
                <a:ln>
                  <a:noFill/>
                </a:ln>
                <a:solidFill>
                  <a:sysClr val="windowText" lastClr="000000"/>
                </a:solidFill>
                <a:effectLst/>
                <a:uLnTx/>
                <a:uFillTx/>
                <a:latin typeface="Arial"/>
                <a:ea typeface="+mn-ea"/>
                <a:cs typeface="+mn-cs"/>
              </a:rPr>
              <a:t>State of the art testing services</a:t>
            </a:r>
          </a:p>
          <a:p>
            <a:pPr marL="171431" marR="0" lvl="0" indent="-171431" algn="l" defTabSz="914296" rtl="0" eaLnBrk="1" fontAlgn="auto" latinLnBrk="0" hangingPunct="1">
              <a:lnSpc>
                <a:spcPct val="100000"/>
              </a:lnSpc>
              <a:spcBef>
                <a:spcPts val="100"/>
              </a:spcBef>
              <a:spcAft>
                <a:spcPts val="100"/>
              </a:spcAft>
              <a:buClr>
                <a:sysClr val="windowText" lastClr="000000">
                  <a:lumMod val="50000"/>
                  <a:lumOff val="50000"/>
                </a:sysClr>
              </a:buClr>
              <a:buSzTx/>
              <a:buFont typeface="Wingdings 3" pitchFamily="18" charset="2"/>
              <a:buChar char="}"/>
              <a:tabLst/>
              <a:defRPr/>
            </a:pPr>
            <a:r>
              <a:rPr kumimoji="0" lang="nl-NL" sz="1100" b="0" i="0" u="none" strike="noStrike" kern="0" cap="none" spc="0" normalizeH="0" baseline="0" noProof="0" dirty="0">
                <a:ln>
                  <a:noFill/>
                </a:ln>
                <a:solidFill>
                  <a:sysClr val="windowText" lastClr="000000"/>
                </a:solidFill>
                <a:effectLst/>
                <a:uLnTx/>
                <a:uFillTx/>
                <a:latin typeface="Arial"/>
                <a:ea typeface="+mn-ea"/>
                <a:cs typeface="+mn-cs"/>
              </a:rPr>
              <a:t>License costs balanced to usage</a:t>
            </a:r>
            <a:endParaRPr kumimoji="0" lang="en-US" sz="1100" b="0" i="0" u="none" strike="noStrike" kern="0" cap="none" spc="0" normalizeH="0" baseline="0" noProof="0" dirty="0">
              <a:ln>
                <a:noFill/>
              </a:ln>
              <a:solidFill>
                <a:sysClr val="windowText" lastClr="000000"/>
              </a:solidFill>
              <a:effectLst/>
              <a:uLnTx/>
              <a:uFillTx/>
              <a:latin typeface="Arial"/>
              <a:ea typeface="+mn-ea"/>
              <a:cs typeface="+mn-cs"/>
            </a:endParaRPr>
          </a:p>
        </p:txBody>
      </p:sp>
      <p:sp>
        <p:nvSpPr>
          <p:cNvPr id="21" name="Pentagon 21">
            <a:extLst>
              <a:ext uri="{FF2B5EF4-FFF2-40B4-BE49-F238E27FC236}">
                <a16:creationId xmlns:a16="http://schemas.microsoft.com/office/drawing/2014/main" id="{A6E71808-2FE6-4E60-8A44-D26C8406B8E3}"/>
              </a:ext>
            </a:extLst>
          </p:cNvPr>
          <p:cNvSpPr/>
          <p:nvPr/>
        </p:nvSpPr>
        <p:spPr bwMode="auto">
          <a:xfrm>
            <a:off x="168274" y="6105404"/>
            <a:ext cx="12023725" cy="263951"/>
          </a:xfrm>
          <a:prstGeom prst="homePlate">
            <a:avLst/>
          </a:prstGeom>
          <a:solidFill>
            <a:schemeClr val="accent3"/>
          </a:solidFill>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Verdana"/>
                <a:ea typeface="Verdana" panose="020B0604030504040204" pitchFamily="34" charset="0"/>
                <a:cs typeface="Verdana" panose="020B0604030504040204" pitchFamily="34" charset="0"/>
              </a:rPr>
              <a:t>Benefits</a:t>
            </a:r>
          </a:p>
        </p:txBody>
      </p:sp>
      <p:sp>
        <p:nvSpPr>
          <p:cNvPr id="38" name="Rectangle 37">
            <a:extLst>
              <a:ext uri="{FF2B5EF4-FFF2-40B4-BE49-F238E27FC236}">
                <a16:creationId xmlns:a16="http://schemas.microsoft.com/office/drawing/2014/main" id="{40907605-FD16-486C-A552-7A0091610149}"/>
              </a:ext>
            </a:extLst>
          </p:cNvPr>
          <p:cNvSpPr/>
          <p:nvPr/>
        </p:nvSpPr>
        <p:spPr>
          <a:xfrm>
            <a:off x="168274" y="2104367"/>
            <a:ext cx="348174" cy="1663192"/>
          </a:xfrm>
          <a:prstGeom prst="rect">
            <a:avLst/>
          </a:prstGeom>
          <a:solidFill>
            <a:srgbClr val="2B143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Verdana"/>
                <a:ea typeface="+mn-ea"/>
                <a:cs typeface="+mn-cs"/>
              </a:rPr>
              <a:t>Principle</a:t>
            </a:r>
          </a:p>
        </p:txBody>
      </p:sp>
      <p:sp>
        <p:nvSpPr>
          <p:cNvPr id="39" name="Rectangle 38">
            <a:extLst>
              <a:ext uri="{FF2B5EF4-FFF2-40B4-BE49-F238E27FC236}">
                <a16:creationId xmlns:a16="http://schemas.microsoft.com/office/drawing/2014/main" id="{2BF0F6B2-26FF-41FB-A423-5E0A6904732F}"/>
              </a:ext>
            </a:extLst>
          </p:cNvPr>
          <p:cNvSpPr/>
          <p:nvPr/>
        </p:nvSpPr>
        <p:spPr>
          <a:xfrm>
            <a:off x="170955" y="3810984"/>
            <a:ext cx="329727" cy="1329554"/>
          </a:xfrm>
          <a:prstGeom prst="rect">
            <a:avLst/>
          </a:prstGeom>
          <a:solidFill>
            <a:srgbClr val="2B143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Verdana"/>
                <a:ea typeface="+mn-ea"/>
                <a:cs typeface="+mn-cs"/>
              </a:rPr>
              <a:t>Prerequisite</a:t>
            </a:r>
          </a:p>
        </p:txBody>
      </p:sp>
      <p:sp>
        <p:nvSpPr>
          <p:cNvPr id="40" name="Rectangle 39">
            <a:extLst>
              <a:ext uri="{FF2B5EF4-FFF2-40B4-BE49-F238E27FC236}">
                <a16:creationId xmlns:a16="http://schemas.microsoft.com/office/drawing/2014/main" id="{5CE0813E-026C-4D42-A0BD-3AA1395C51F4}"/>
              </a:ext>
            </a:extLst>
          </p:cNvPr>
          <p:cNvSpPr/>
          <p:nvPr/>
        </p:nvSpPr>
        <p:spPr bwMode="auto">
          <a:xfrm>
            <a:off x="564763" y="3953515"/>
            <a:ext cx="1858349" cy="892156"/>
          </a:xfrm>
          <a:prstGeom prst="rect">
            <a:avLst/>
          </a:prstGeom>
          <a:solidFill>
            <a:srgbClr val="FFFFFF"/>
          </a:solidFill>
          <a:ln>
            <a:solidFill>
              <a:srgbClr val="000000"/>
            </a:solidFill>
          </a:ln>
        </p:spPr>
        <p:txBody>
          <a:bodyPr wrap="square">
            <a:noAutofit/>
          </a:bodyPr>
          <a:lstStyle/>
          <a:p>
            <a:pPr marL="171431" marR="0" lvl="0" indent="-171431" algn="l" defTabSz="914296" rtl="0" eaLnBrk="1" fontAlgn="auto" latinLnBrk="0" hangingPunct="1">
              <a:lnSpc>
                <a:spcPct val="100000"/>
              </a:lnSpc>
              <a:spcBef>
                <a:spcPts val="0"/>
              </a:spcBef>
              <a:spcAft>
                <a:spcPts val="600"/>
              </a:spcAft>
              <a:buClr>
                <a:sysClr val="windowText" lastClr="000000">
                  <a:lumMod val="50000"/>
                  <a:lumOff val="50000"/>
                </a:sysClr>
              </a:buClr>
              <a:buSzTx/>
              <a:buFont typeface="Wingdings 3" pitchFamily="18" charset="2"/>
              <a:buChar char="}"/>
              <a:tabLst/>
              <a:defRPr/>
            </a:pPr>
            <a:r>
              <a:rPr kumimoji="0" lang="en-US" sz="1100" b="0" i="0" u="none" strike="noStrike" kern="0" cap="none" spc="0" normalizeH="0" baseline="0" noProof="0" dirty="0">
                <a:ln>
                  <a:noFill/>
                </a:ln>
                <a:solidFill>
                  <a:sysClr val="windowText" lastClr="000000"/>
                </a:solidFill>
                <a:effectLst/>
                <a:uLnTx/>
                <a:uFillTx/>
                <a:latin typeface="Arial"/>
                <a:ea typeface="+mn-ea"/>
                <a:cs typeface="+mn-cs"/>
              </a:rPr>
              <a:t>None specific, but</a:t>
            </a:r>
          </a:p>
          <a:p>
            <a:pPr marL="171431" marR="0" lvl="0" indent="-171431" algn="l" defTabSz="914296" rtl="0" eaLnBrk="1" fontAlgn="auto" latinLnBrk="0" hangingPunct="1">
              <a:lnSpc>
                <a:spcPct val="100000"/>
              </a:lnSpc>
              <a:spcBef>
                <a:spcPts val="0"/>
              </a:spcBef>
              <a:spcAft>
                <a:spcPts val="600"/>
              </a:spcAft>
              <a:buClr>
                <a:sysClr val="windowText" lastClr="000000">
                  <a:lumMod val="50000"/>
                  <a:lumOff val="50000"/>
                </a:sysClr>
              </a:buClr>
              <a:buSzTx/>
              <a:buFont typeface="Wingdings 3" pitchFamily="18" charset="2"/>
              <a:buChar char="}"/>
              <a:tabLst/>
              <a:defRPr/>
            </a:pPr>
            <a:r>
              <a:rPr kumimoji="0" lang="en-US" sz="1100" b="0" i="0" u="none" strike="noStrike" kern="0" cap="none" spc="0" normalizeH="0" baseline="0" noProof="0" dirty="0">
                <a:ln>
                  <a:noFill/>
                </a:ln>
                <a:solidFill>
                  <a:sysClr val="windowText" lastClr="000000"/>
                </a:solidFill>
                <a:effectLst/>
                <a:uLnTx/>
                <a:uFillTx/>
                <a:latin typeface="Arial"/>
                <a:ea typeface="+mn-ea"/>
                <a:cs typeface="+mn-cs"/>
              </a:rPr>
              <a:t>volume agreements enable better rates</a:t>
            </a:r>
          </a:p>
        </p:txBody>
      </p:sp>
      <p:sp>
        <p:nvSpPr>
          <p:cNvPr id="41" name="Rectangle 40">
            <a:extLst>
              <a:ext uri="{FF2B5EF4-FFF2-40B4-BE49-F238E27FC236}">
                <a16:creationId xmlns:a16="http://schemas.microsoft.com/office/drawing/2014/main" id="{EEA6C36A-E317-4D71-8A5C-7C856BD1E142}"/>
              </a:ext>
            </a:extLst>
          </p:cNvPr>
          <p:cNvSpPr/>
          <p:nvPr/>
        </p:nvSpPr>
        <p:spPr bwMode="auto">
          <a:xfrm>
            <a:off x="2555546" y="3953515"/>
            <a:ext cx="2268466" cy="892156"/>
          </a:xfrm>
          <a:prstGeom prst="rect">
            <a:avLst/>
          </a:prstGeom>
          <a:solidFill>
            <a:srgbClr val="FFFFFF"/>
          </a:solidFill>
          <a:ln>
            <a:solidFill>
              <a:srgbClr val="000000"/>
            </a:solidFill>
          </a:ln>
        </p:spPr>
        <p:txBody>
          <a:bodyPr wrap="square">
            <a:noAutofit/>
          </a:bodyPr>
          <a:lstStyle/>
          <a:p>
            <a:pPr marL="171431" marR="0" lvl="0" indent="-171431" algn="l" defTabSz="914296" rtl="0" eaLnBrk="1" fontAlgn="auto" latinLnBrk="0" hangingPunct="1">
              <a:lnSpc>
                <a:spcPct val="100000"/>
              </a:lnSpc>
              <a:spcBef>
                <a:spcPts val="0"/>
              </a:spcBef>
              <a:spcAft>
                <a:spcPts val="600"/>
              </a:spcAft>
              <a:buClr>
                <a:sysClr val="windowText" lastClr="000000">
                  <a:lumMod val="50000"/>
                  <a:lumOff val="50000"/>
                </a:sysClr>
              </a:buClr>
              <a:buSzTx/>
              <a:buFont typeface="Wingdings 3" pitchFamily="18" charset="2"/>
              <a:buChar char="}"/>
              <a:tabLst/>
              <a:defRPr/>
            </a:pPr>
            <a:r>
              <a:rPr kumimoji="0" lang="en-US" sz="1100" b="0" i="0" u="none" strike="noStrike" kern="0" cap="none" spc="0" normalizeH="0" baseline="0" noProof="0" dirty="0">
                <a:ln>
                  <a:noFill/>
                </a:ln>
                <a:solidFill>
                  <a:sysClr val="windowText" lastClr="000000"/>
                </a:solidFill>
                <a:effectLst/>
                <a:uLnTx/>
                <a:uFillTx/>
                <a:latin typeface="Arial"/>
                <a:ea typeface="+mn-ea"/>
                <a:cs typeface="+mn-cs"/>
              </a:rPr>
              <a:t>Clear Project size (e.g., FP)</a:t>
            </a:r>
          </a:p>
          <a:p>
            <a:pPr marL="171431" marR="0" lvl="0" indent="-171431" algn="l" defTabSz="914296" rtl="0" eaLnBrk="1" fontAlgn="auto" latinLnBrk="0" hangingPunct="1">
              <a:lnSpc>
                <a:spcPct val="100000"/>
              </a:lnSpc>
              <a:spcBef>
                <a:spcPts val="0"/>
              </a:spcBef>
              <a:spcAft>
                <a:spcPts val="600"/>
              </a:spcAft>
              <a:buClr>
                <a:sysClr val="windowText" lastClr="000000">
                  <a:lumMod val="50000"/>
                  <a:lumOff val="50000"/>
                </a:sysClr>
              </a:buClr>
              <a:buSzTx/>
              <a:buFont typeface="Wingdings 3" pitchFamily="18" charset="2"/>
              <a:buChar char="}"/>
              <a:tabLst/>
              <a:defRPr/>
            </a:pPr>
            <a:r>
              <a:rPr kumimoji="0" lang="en-US" sz="1100" b="0" i="0" u="none" strike="noStrike" kern="0" cap="none" spc="0" normalizeH="0" baseline="0" noProof="0" dirty="0">
                <a:ln>
                  <a:noFill/>
                </a:ln>
                <a:solidFill>
                  <a:sysClr val="windowText" lastClr="000000"/>
                </a:solidFill>
                <a:effectLst/>
                <a:uLnTx/>
                <a:uFillTx/>
                <a:latin typeface="Arial"/>
                <a:ea typeface="+mn-ea"/>
                <a:cs typeface="+mn-cs"/>
              </a:rPr>
              <a:t>Agreed test strategy</a:t>
            </a:r>
          </a:p>
          <a:p>
            <a:pPr marL="171431" marR="0" lvl="0" indent="-171431" algn="l" defTabSz="914296" rtl="0" eaLnBrk="1" fontAlgn="auto" latinLnBrk="0" hangingPunct="1">
              <a:lnSpc>
                <a:spcPct val="100000"/>
              </a:lnSpc>
              <a:spcBef>
                <a:spcPts val="0"/>
              </a:spcBef>
              <a:spcAft>
                <a:spcPts val="600"/>
              </a:spcAft>
              <a:buClr>
                <a:sysClr val="windowText" lastClr="000000">
                  <a:lumMod val="50000"/>
                  <a:lumOff val="50000"/>
                </a:sysClr>
              </a:buClr>
              <a:buSzTx/>
              <a:buFont typeface="Wingdings 3" pitchFamily="18" charset="2"/>
              <a:buChar char="}"/>
              <a:tabLst/>
              <a:defRPr/>
            </a:pPr>
            <a:r>
              <a:rPr kumimoji="0" lang="en-US" sz="1100" b="0" i="0" u="none" strike="noStrike" kern="0" cap="none" spc="0" normalizeH="0" baseline="0" noProof="0" dirty="0">
                <a:ln>
                  <a:noFill/>
                </a:ln>
                <a:solidFill>
                  <a:sysClr val="windowText" lastClr="000000"/>
                </a:solidFill>
                <a:effectLst/>
                <a:uLnTx/>
                <a:uFillTx/>
                <a:latin typeface="Arial"/>
                <a:ea typeface="+mn-ea"/>
                <a:cs typeface="+mn-cs"/>
              </a:rPr>
              <a:t>Agreed quality entry criteria</a:t>
            </a:r>
          </a:p>
        </p:txBody>
      </p:sp>
      <p:sp>
        <p:nvSpPr>
          <p:cNvPr id="42" name="Rectangle 41">
            <a:extLst>
              <a:ext uri="{FF2B5EF4-FFF2-40B4-BE49-F238E27FC236}">
                <a16:creationId xmlns:a16="http://schemas.microsoft.com/office/drawing/2014/main" id="{3ED179A6-30E4-4CDC-9865-40AAF9910643}"/>
              </a:ext>
            </a:extLst>
          </p:cNvPr>
          <p:cNvSpPr/>
          <p:nvPr/>
        </p:nvSpPr>
        <p:spPr bwMode="auto">
          <a:xfrm>
            <a:off x="4888092" y="3953515"/>
            <a:ext cx="2270601" cy="892156"/>
          </a:xfrm>
          <a:prstGeom prst="rect">
            <a:avLst/>
          </a:prstGeom>
          <a:solidFill>
            <a:srgbClr val="FFFFFF"/>
          </a:solidFill>
          <a:ln>
            <a:solidFill>
              <a:srgbClr val="000000"/>
            </a:solidFill>
          </a:ln>
        </p:spPr>
        <p:txBody>
          <a:bodyPr wrap="square">
            <a:noAutofit/>
          </a:bodyPr>
          <a:lstStyle/>
          <a:p>
            <a:pPr marL="171431" marR="0" lvl="0" indent="-171431" algn="l" defTabSz="914296" rtl="0" eaLnBrk="1" fontAlgn="auto" latinLnBrk="0" hangingPunct="1">
              <a:lnSpc>
                <a:spcPct val="100000"/>
              </a:lnSpc>
              <a:spcBef>
                <a:spcPts val="0"/>
              </a:spcBef>
              <a:spcAft>
                <a:spcPts val="600"/>
              </a:spcAft>
              <a:buClr>
                <a:sysClr val="windowText" lastClr="000000">
                  <a:lumMod val="50000"/>
                  <a:lumOff val="50000"/>
                </a:sysClr>
              </a:buClr>
              <a:buSzTx/>
              <a:buFont typeface="Wingdings 3" pitchFamily="18" charset="2"/>
              <a:buChar char="}"/>
              <a:tabLst/>
              <a:defRPr/>
            </a:pPr>
            <a:r>
              <a:rPr kumimoji="0" lang="en-US" sz="1100" b="0" i="0" u="none" strike="noStrike" kern="0" cap="none" spc="0" normalizeH="0" baseline="0" noProof="0" dirty="0">
                <a:ln>
                  <a:noFill/>
                </a:ln>
                <a:solidFill>
                  <a:sysClr val="windowText" lastClr="000000"/>
                </a:solidFill>
                <a:effectLst/>
                <a:uLnTx/>
                <a:uFillTx/>
                <a:latin typeface="Arial"/>
                <a:ea typeface="+mn-ea"/>
                <a:cs typeface="+mn-cs"/>
              </a:rPr>
              <a:t>Agreed method to size test cases (TCP/User Story/FP)</a:t>
            </a:r>
          </a:p>
          <a:p>
            <a:pPr marL="171431" marR="0" lvl="0" indent="-171431" algn="l" defTabSz="914296" rtl="0" eaLnBrk="1" fontAlgn="auto" latinLnBrk="0" hangingPunct="1">
              <a:lnSpc>
                <a:spcPct val="100000"/>
              </a:lnSpc>
              <a:spcBef>
                <a:spcPts val="0"/>
              </a:spcBef>
              <a:spcAft>
                <a:spcPts val="600"/>
              </a:spcAft>
              <a:buClr>
                <a:sysClr val="windowText" lastClr="000000">
                  <a:lumMod val="50000"/>
                  <a:lumOff val="50000"/>
                </a:sysClr>
              </a:buClr>
              <a:buSzTx/>
              <a:buFont typeface="Wingdings 3" pitchFamily="18" charset="2"/>
              <a:buChar char="}"/>
              <a:tabLst/>
              <a:defRPr/>
            </a:pPr>
            <a:r>
              <a:rPr kumimoji="0" lang="en-US" sz="1100" b="0" i="0" u="none" strike="noStrike" kern="0" cap="none" spc="0" normalizeH="0" baseline="0" noProof="0" dirty="0">
                <a:ln>
                  <a:noFill/>
                </a:ln>
                <a:solidFill>
                  <a:sysClr val="windowText" lastClr="000000"/>
                </a:solidFill>
                <a:effectLst/>
                <a:uLnTx/>
                <a:uFillTx/>
                <a:latin typeface="Arial"/>
                <a:ea typeface="+mn-ea"/>
                <a:cs typeface="+mn-cs"/>
              </a:rPr>
              <a:t>Agreed quality entry criteria</a:t>
            </a:r>
          </a:p>
        </p:txBody>
      </p:sp>
      <p:sp>
        <p:nvSpPr>
          <p:cNvPr id="43" name="Rectangle 42">
            <a:extLst>
              <a:ext uri="{FF2B5EF4-FFF2-40B4-BE49-F238E27FC236}">
                <a16:creationId xmlns:a16="http://schemas.microsoft.com/office/drawing/2014/main" id="{E550E780-1C93-4B3A-99D4-B41DB01F880B}"/>
              </a:ext>
            </a:extLst>
          </p:cNvPr>
          <p:cNvSpPr/>
          <p:nvPr/>
        </p:nvSpPr>
        <p:spPr bwMode="auto">
          <a:xfrm>
            <a:off x="7286856" y="3953515"/>
            <a:ext cx="2270603" cy="892156"/>
          </a:xfrm>
          <a:prstGeom prst="rect">
            <a:avLst/>
          </a:prstGeom>
          <a:solidFill>
            <a:srgbClr val="FFFFFF"/>
          </a:solidFill>
          <a:ln>
            <a:solidFill>
              <a:srgbClr val="000000"/>
            </a:solidFill>
          </a:ln>
        </p:spPr>
        <p:txBody>
          <a:bodyPr wrap="square">
            <a:noAutofit/>
          </a:bodyPr>
          <a:lstStyle/>
          <a:p>
            <a:pPr marL="171431" marR="0" lvl="0" indent="-171431" algn="l" defTabSz="914296" rtl="0" eaLnBrk="1" fontAlgn="auto" latinLnBrk="0" hangingPunct="1">
              <a:lnSpc>
                <a:spcPct val="100000"/>
              </a:lnSpc>
              <a:spcBef>
                <a:spcPts val="0"/>
              </a:spcBef>
              <a:spcAft>
                <a:spcPts val="600"/>
              </a:spcAft>
              <a:buClr>
                <a:sysClr val="windowText" lastClr="000000">
                  <a:lumMod val="50000"/>
                  <a:lumOff val="50000"/>
                </a:sysClr>
              </a:buClr>
              <a:buSzTx/>
              <a:buFont typeface="Wingdings 3" pitchFamily="18" charset="2"/>
              <a:buChar char="}"/>
              <a:tabLst/>
              <a:defRPr/>
            </a:pPr>
            <a:r>
              <a:rPr kumimoji="0" lang="en-US" sz="1100" b="0" i="0" u="none" strike="noStrike" kern="0" cap="none" spc="0" normalizeH="0" baseline="0" noProof="0" dirty="0">
                <a:ln>
                  <a:noFill/>
                </a:ln>
                <a:solidFill>
                  <a:sysClr val="windowText" lastClr="000000"/>
                </a:solidFill>
                <a:effectLst/>
                <a:uLnTx/>
                <a:uFillTx/>
                <a:latin typeface="Arial"/>
                <a:ea typeface="+mn-ea"/>
                <a:cs typeface="+mn-cs"/>
              </a:rPr>
              <a:t>Agreed Service Level Targets </a:t>
            </a:r>
          </a:p>
          <a:p>
            <a:pPr marL="171431" marR="0" lvl="0" indent="-171431" algn="l" defTabSz="914296" rtl="0" eaLnBrk="1" fontAlgn="auto" latinLnBrk="0" hangingPunct="1">
              <a:lnSpc>
                <a:spcPct val="100000"/>
              </a:lnSpc>
              <a:spcBef>
                <a:spcPts val="0"/>
              </a:spcBef>
              <a:spcAft>
                <a:spcPts val="600"/>
              </a:spcAft>
              <a:buClr>
                <a:sysClr val="windowText" lastClr="000000">
                  <a:lumMod val="50000"/>
                  <a:lumOff val="50000"/>
                </a:sysClr>
              </a:buClr>
              <a:buSzTx/>
              <a:buFont typeface="Wingdings 3" pitchFamily="18" charset="2"/>
              <a:buChar char="}"/>
              <a:tabLst/>
              <a:defRPr/>
            </a:pPr>
            <a:r>
              <a:rPr kumimoji="0" lang="en-US" sz="1100" b="0" i="0" u="none" strike="noStrike" kern="0" cap="none" spc="0" normalizeH="0" baseline="0" noProof="0" dirty="0">
                <a:ln>
                  <a:noFill/>
                </a:ln>
                <a:solidFill>
                  <a:sysClr val="windowText" lastClr="000000"/>
                </a:solidFill>
                <a:effectLst/>
                <a:uLnTx/>
                <a:uFillTx/>
                <a:latin typeface="Arial"/>
                <a:ea typeface="+mn-ea"/>
                <a:cs typeface="+mn-cs"/>
              </a:rPr>
              <a:t>Collaborative Managed Test Service partnership</a:t>
            </a:r>
          </a:p>
        </p:txBody>
      </p:sp>
      <p:sp>
        <p:nvSpPr>
          <p:cNvPr id="44" name="Rectangle 43">
            <a:extLst>
              <a:ext uri="{FF2B5EF4-FFF2-40B4-BE49-F238E27FC236}">
                <a16:creationId xmlns:a16="http://schemas.microsoft.com/office/drawing/2014/main" id="{0AEF0470-9A2F-43E8-AFD8-4CFDE45273A6}"/>
              </a:ext>
            </a:extLst>
          </p:cNvPr>
          <p:cNvSpPr/>
          <p:nvPr/>
        </p:nvSpPr>
        <p:spPr bwMode="auto">
          <a:xfrm>
            <a:off x="9724070" y="3953515"/>
            <a:ext cx="2270601" cy="892156"/>
          </a:xfrm>
          <a:prstGeom prst="rect">
            <a:avLst/>
          </a:prstGeom>
          <a:solidFill>
            <a:srgbClr val="FFFFFF"/>
          </a:solidFill>
          <a:ln>
            <a:solidFill>
              <a:srgbClr val="000000"/>
            </a:solidFill>
          </a:ln>
        </p:spPr>
        <p:txBody>
          <a:bodyPr wrap="square">
            <a:noAutofit/>
          </a:bodyPr>
          <a:lstStyle/>
          <a:p>
            <a:pPr marL="171431" marR="0" lvl="0" indent="-171431" algn="l" defTabSz="914296" rtl="0" eaLnBrk="1" fontAlgn="auto" latinLnBrk="0" hangingPunct="1">
              <a:lnSpc>
                <a:spcPct val="100000"/>
              </a:lnSpc>
              <a:spcBef>
                <a:spcPts val="0"/>
              </a:spcBef>
              <a:spcAft>
                <a:spcPts val="600"/>
              </a:spcAft>
              <a:buClr>
                <a:sysClr val="windowText" lastClr="000000">
                  <a:lumMod val="50000"/>
                  <a:lumOff val="50000"/>
                </a:sysClr>
              </a:buClr>
              <a:buSzTx/>
              <a:buFont typeface="Wingdings 3" pitchFamily="18" charset="2"/>
              <a:buChar char="}"/>
              <a:tabLst/>
              <a:defRPr/>
            </a:pPr>
            <a:r>
              <a:rPr kumimoji="0" lang="en-US" sz="1100" b="0" i="0" u="none" strike="noStrike" kern="0" cap="none" spc="0" normalizeH="0" baseline="0" noProof="0" dirty="0">
                <a:ln>
                  <a:noFill/>
                </a:ln>
                <a:solidFill>
                  <a:sysClr val="windowText" lastClr="000000"/>
                </a:solidFill>
                <a:effectLst/>
                <a:uLnTx/>
                <a:uFillTx/>
                <a:latin typeface="Arial"/>
                <a:ea typeface="+mn-ea"/>
                <a:cs typeface="+mn-cs"/>
              </a:rPr>
              <a:t>Agreed service menu</a:t>
            </a:r>
          </a:p>
          <a:p>
            <a:pPr marL="171431" marR="0" lvl="0" indent="-171431" algn="l" defTabSz="914296" rtl="0" eaLnBrk="1" fontAlgn="auto" latinLnBrk="0" hangingPunct="1">
              <a:lnSpc>
                <a:spcPct val="100000"/>
              </a:lnSpc>
              <a:spcBef>
                <a:spcPts val="0"/>
              </a:spcBef>
              <a:spcAft>
                <a:spcPts val="600"/>
              </a:spcAft>
              <a:buClr>
                <a:sysClr val="windowText" lastClr="000000">
                  <a:lumMod val="50000"/>
                  <a:lumOff val="50000"/>
                </a:sysClr>
              </a:buClr>
              <a:buSzTx/>
              <a:buFont typeface="Wingdings 3" pitchFamily="18" charset="2"/>
              <a:buChar char="}"/>
              <a:tabLst/>
              <a:defRPr/>
            </a:pPr>
            <a:r>
              <a:rPr kumimoji="0" lang="en-US" sz="1100" b="0" i="0" u="none" strike="noStrike" kern="0" cap="none" spc="0" normalizeH="0" baseline="0" noProof="0" dirty="0">
                <a:ln>
                  <a:noFill/>
                </a:ln>
                <a:solidFill>
                  <a:sysClr val="windowText" lastClr="000000"/>
                </a:solidFill>
                <a:effectLst/>
                <a:uLnTx/>
                <a:uFillTx/>
                <a:latin typeface="Arial"/>
                <a:ea typeface="+mn-ea"/>
                <a:cs typeface="+mn-cs"/>
              </a:rPr>
              <a:t>Volume agreements enable better Testing as a Service rates</a:t>
            </a:r>
          </a:p>
        </p:txBody>
      </p:sp>
    </p:spTree>
    <p:extLst>
      <p:ext uri="{BB962C8B-B14F-4D97-AF65-F5344CB8AC3E}">
        <p14:creationId xmlns:p14="http://schemas.microsoft.com/office/powerpoint/2010/main" val="18361832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292D6-A4F1-40D5-99E0-0041560C261E}"/>
              </a:ext>
            </a:extLst>
          </p:cNvPr>
          <p:cNvSpPr>
            <a:spLocks noGrp="1"/>
          </p:cNvSpPr>
          <p:nvPr>
            <p:ph type="title"/>
          </p:nvPr>
        </p:nvSpPr>
        <p:spPr/>
        <p:txBody>
          <a:bodyPr/>
          <a:lstStyle/>
          <a:p>
            <a:r>
              <a:rPr lang="en-US" dirty="0"/>
              <a:t>Automation Tools and IPs</a:t>
            </a:r>
          </a:p>
        </p:txBody>
      </p:sp>
    </p:spTree>
    <p:extLst>
      <p:ext uri="{BB962C8B-B14F-4D97-AF65-F5344CB8AC3E}">
        <p14:creationId xmlns:p14="http://schemas.microsoft.com/office/powerpoint/2010/main" val="32431707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DDE51-0496-4695-A620-A735A0E0FDC6}"/>
              </a:ext>
            </a:extLst>
          </p:cNvPr>
          <p:cNvSpPr>
            <a:spLocks noGrp="1"/>
          </p:cNvSpPr>
          <p:nvPr>
            <p:ph type="title"/>
          </p:nvPr>
        </p:nvSpPr>
        <p:spPr/>
        <p:txBody>
          <a:bodyPr/>
          <a:lstStyle/>
          <a:p>
            <a:r>
              <a:rPr lang="en-US"/>
              <a:t>Capgemini Automation IPs and Accelerators across lifecycle</a:t>
            </a:r>
          </a:p>
        </p:txBody>
      </p:sp>
      <p:graphicFrame>
        <p:nvGraphicFramePr>
          <p:cNvPr id="5" name="Table 4">
            <a:extLst>
              <a:ext uri="{FF2B5EF4-FFF2-40B4-BE49-F238E27FC236}">
                <a16:creationId xmlns:a16="http://schemas.microsoft.com/office/drawing/2014/main" id="{3965F0A4-530E-4098-8E97-72A48BA50467}"/>
              </a:ext>
            </a:extLst>
          </p:cNvPr>
          <p:cNvGraphicFramePr>
            <a:graphicFrameLocks noGrp="1"/>
          </p:cNvGraphicFramePr>
          <p:nvPr/>
        </p:nvGraphicFramePr>
        <p:xfrm>
          <a:off x="313245" y="866398"/>
          <a:ext cx="11565507" cy="5423033"/>
        </p:xfrm>
        <a:graphic>
          <a:graphicData uri="http://schemas.openxmlformats.org/drawingml/2006/table">
            <a:tbl>
              <a:tblPr firstRow="1" bandRow="1">
                <a:tableStyleId>{5940675A-B579-460E-94D1-54222C63F5DA}</a:tableStyleId>
              </a:tblPr>
              <a:tblGrid>
                <a:gridCol w="1757293">
                  <a:extLst>
                    <a:ext uri="{9D8B030D-6E8A-4147-A177-3AD203B41FA5}">
                      <a16:colId xmlns:a16="http://schemas.microsoft.com/office/drawing/2014/main" val="20000"/>
                    </a:ext>
                  </a:extLst>
                </a:gridCol>
                <a:gridCol w="1943899">
                  <a:extLst>
                    <a:ext uri="{9D8B030D-6E8A-4147-A177-3AD203B41FA5}">
                      <a16:colId xmlns:a16="http://schemas.microsoft.com/office/drawing/2014/main" val="20001"/>
                    </a:ext>
                  </a:extLst>
                </a:gridCol>
                <a:gridCol w="3952404">
                  <a:extLst>
                    <a:ext uri="{9D8B030D-6E8A-4147-A177-3AD203B41FA5}">
                      <a16:colId xmlns:a16="http://schemas.microsoft.com/office/drawing/2014/main" val="20002"/>
                    </a:ext>
                  </a:extLst>
                </a:gridCol>
                <a:gridCol w="3911911">
                  <a:extLst>
                    <a:ext uri="{9D8B030D-6E8A-4147-A177-3AD203B41FA5}">
                      <a16:colId xmlns:a16="http://schemas.microsoft.com/office/drawing/2014/main" val="20003"/>
                    </a:ext>
                  </a:extLst>
                </a:gridCol>
              </a:tblGrid>
              <a:tr h="205794">
                <a:tc>
                  <a:txBody>
                    <a:bodyPr/>
                    <a:lstStyle/>
                    <a:p>
                      <a:pPr algn="ctr">
                        <a:lnSpc>
                          <a:spcPts val="1300"/>
                        </a:lnSpc>
                        <a:spcBef>
                          <a:spcPts val="0"/>
                        </a:spcBef>
                        <a:spcAft>
                          <a:spcPts val="0"/>
                        </a:spcAft>
                      </a:pPr>
                      <a:r>
                        <a:rPr lang="en-US" sz="1400" b="1" dirty="0">
                          <a:solidFill>
                            <a:schemeClr val="bg1"/>
                          </a:solidFill>
                          <a:latin typeface="+mn-lt"/>
                        </a:rPr>
                        <a:t>Testing Area</a:t>
                      </a:r>
                    </a:p>
                  </a:txBody>
                  <a:tcPr marL="182880" marR="182880" marT="18288" marB="1828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lnSpc>
                          <a:spcPts val="1300"/>
                        </a:lnSpc>
                        <a:spcBef>
                          <a:spcPts val="0"/>
                        </a:spcBef>
                        <a:spcAft>
                          <a:spcPts val="0"/>
                        </a:spcAft>
                      </a:pPr>
                      <a:r>
                        <a:rPr lang="en-US" sz="1400" b="1" dirty="0">
                          <a:solidFill>
                            <a:schemeClr val="bg1"/>
                          </a:solidFill>
                          <a:latin typeface="+mn-lt"/>
                        </a:rPr>
                        <a:t>Tools &amp; Accelerators</a:t>
                      </a:r>
                    </a:p>
                  </a:txBody>
                  <a:tcPr marL="182880" marR="182880" marT="18288" marB="1828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lnSpc>
                          <a:spcPts val="1300"/>
                        </a:lnSpc>
                        <a:spcBef>
                          <a:spcPts val="0"/>
                        </a:spcBef>
                        <a:spcAft>
                          <a:spcPts val="0"/>
                        </a:spcAft>
                      </a:pPr>
                      <a:r>
                        <a:rPr lang="en-US" sz="1400" b="1" dirty="0">
                          <a:solidFill>
                            <a:schemeClr val="accent3"/>
                          </a:solidFill>
                          <a:latin typeface="+mn-lt"/>
                        </a:rPr>
                        <a:t>Description</a:t>
                      </a:r>
                    </a:p>
                  </a:txBody>
                  <a:tcPr marL="182880" marR="182880" marT="18288" marB="1828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lnSpc>
                          <a:spcPts val="1300"/>
                        </a:lnSpc>
                        <a:spcBef>
                          <a:spcPts val="0"/>
                        </a:spcBef>
                        <a:spcAft>
                          <a:spcPts val="0"/>
                        </a:spcAft>
                      </a:pPr>
                      <a:r>
                        <a:rPr lang="en-US" sz="1400" b="1" dirty="0">
                          <a:solidFill>
                            <a:schemeClr val="tx1"/>
                          </a:solidFill>
                          <a:latin typeface="+mn-lt"/>
                        </a:rPr>
                        <a:t>Benefits</a:t>
                      </a:r>
                    </a:p>
                  </a:txBody>
                  <a:tcPr marL="182880" marR="182880" marT="18288" marB="1828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0"/>
                  </a:ext>
                </a:extLst>
              </a:tr>
              <a:tr h="241957">
                <a:tc rowSpan="7">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mn-lt"/>
                          <a:ea typeface="+mn-ea"/>
                          <a:cs typeface="+mn-cs"/>
                        </a:rPr>
                        <a:t>Lifecycle Automation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latin typeface="+mn-lt"/>
                        <a:ea typeface="+mn-ea"/>
                        <a:cs typeface="+mn-cs"/>
                      </a:endParaRPr>
                    </a:p>
                  </a:txBody>
                  <a:tcPr marL="182880" marR="182880" marT="18288" marB="1828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a:lnSpc>
                          <a:spcPts val="1300"/>
                        </a:lnSpc>
                        <a:spcBef>
                          <a:spcPts val="0"/>
                        </a:spcBef>
                        <a:spcAft>
                          <a:spcPts val="0"/>
                        </a:spcAft>
                      </a:pPr>
                      <a:r>
                        <a:rPr lang="en-US" sz="900" b="1" kern="1200" dirty="0">
                          <a:effectLst/>
                          <a:latin typeface="+mn-lt"/>
                        </a:rPr>
                        <a:t>Requirement Mapper (RM)</a:t>
                      </a:r>
                      <a:endParaRPr lang="en-US" sz="900" b="1" kern="1200" dirty="0">
                        <a:solidFill>
                          <a:schemeClr val="dk1"/>
                        </a:solidFill>
                        <a:effectLst/>
                        <a:latin typeface="+mn-lt"/>
                        <a:ea typeface="Times New Roman" panose="02020603050405020304" pitchFamily="18" charset="0"/>
                        <a:cs typeface="Times New Roman" panose="02020603050405020304" pitchFamily="18" charset="0"/>
                      </a:endParaRPr>
                    </a:p>
                  </a:txBody>
                  <a:tcPr marL="182880" marR="182880" marT="18288" marB="1828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238" rtl="0" eaLnBrk="1" fontAlgn="auto" latinLnBrk="0" hangingPunct="1">
                        <a:lnSpc>
                          <a:spcPts val="1300"/>
                        </a:lnSpc>
                        <a:spcBef>
                          <a:spcPts val="0"/>
                        </a:spcBef>
                        <a:spcAft>
                          <a:spcPts val="0"/>
                        </a:spcAft>
                        <a:buClrTx/>
                        <a:buSzTx/>
                        <a:buFontTx/>
                        <a:buNone/>
                        <a:tabLst/>
                        <a:defRPr/>
                      </a:pPr>
                      <a:r>
                        <a:rPr lang="en-US" sz="900" kern="1200">
                          <a:effectLst/>
                          <a:latin typeface="+mn-lt"/>
                        </a:rPr>
                        <a:t>Converts business requirements or user stories into test cases through an intelligent model-based testing approach. </a:t>
                      </a:r>
                      <a:endParaRPr lang="en-US" sz="900" b="0" i="0" kern="1200">
                        <a:solidFill>
                          <a:schemeClr val="dk1"/>
                        </a:solidFill>
                        <a:latin typeface="+mn-lt"/>
                        <a:ea typeface="+mn-ea"/>
                        <a:cs typeface="+mn-cs"/>
                      </a:endParaRPr>
                    </a:p>
                  </a:txBody>
                  <a:tcPr marL="182880" marR="182880" marT="18288" marB="1828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a:lnSpc>
                          <a:spcPts val="1300"/>
                        </a:lnSpc>
                        <a:spcBef>
                          <a:spcPts val="0"/>
                        </a:spcBef>
                        <a:spcAft>
                          <a:spcPts val="0"/>
                        </a:spcAft>
                        <a:buClr>
                          <a:schemeClr val="tx2"/>
                        </a:buClr>
                        <a:buFontTx/>
                        <a:buNone/>
                      </a:pPr>
                      <a:r>
                        <a:rPr lang="en-US" sz="900" kern="1200" dirty="0">
                          <a:effectLst/>
                          <a:latin typeface="+mn-lt"/>
                        </a:rPr>
                        <a:t>Reduces Test Design </a:t>
                      </a:r>
                      <a:r>
                        <a:rPr lang="en-US" sz="900" b="1" kern="1200" dirty="0">
                          <a:effectLst/>
                          <a:latin typeface="+mn-lt"/>
                        </a:rPr>
                        <a:t>effort by at-least 50%</a:t>
                      </a:r>
                      <a:endParaRPr lang="en-US" sz="900" b="1" kern="1200" dirty="0">
                        <a:solidFill>
                          <a:schemeClr val="tx1"/>
                        </a:solidFill>
                        <a:effectLst/>
                        <a:latin typeface="+mn-lt"/>
                        <a:ea typeface="Times New Roman" panose="02020603050405020304" pitchFamily="18" charset="0"/>
                        <a:cs typeface="Times New Roman" panose="02020603050405020304" pitchFamily="18" charset="0"/>
                      </a:endParaRPr>
                    </a:p>
                  </a:txBody>
                  <a:tcPr marL="182880" marR="182880" marT="18288" marB="1828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79038722"/>
                  </a:ext>
                </a:extLst>
              </a:tr>
              <a:tr h="298430">
                <a:tc vMerge="1">
                  <a:txBody>
                    <a:bodyPr/>
                    <a:lstStyle/>
                    <a:p>
                      <a:pPr marL="0" marR="0" lvl="0" indent="0" algn="l" defTabSz="914400" rtl="0" eaLnBrk="1" fontAlgn="auto" latinLnBrk="0" hangingPunct="1">
                        <a:lnSpc>
                          <a:spcPts val="1300"/>
                        </a:lnSpc>
                        <a:spcBef>
                          <a:spcPts val="0"/>
                        </a:spcBef>
                        <a:spcAft>
                          <a:spcPts val="0"/>
                        </a:spcAft>
                        <a:buClrTx/>
                        <a:buSzTx/>
                        <a:buFontTx/>
                        <a:buNone/>
                        <a:tabLst/>
                        <a:defRPr/>
                      </a:pPr>
                      <a:endParaRPr lang="en-US" sz="900" b="1" kern="1200" dirty="0">
                        <a:solidFill>
                          <a:schemeClr val="bg1"/>
                        </a:solidFill>
                        <a:latin typeface="+mn-lt"/>
                        <a:ea typeface="+mn-ea"/>
                        <a:cs typeface="+mn-cs"/>
                      </a:endParaRPr>
                    </a:p>
                  </a:txBody>
                  <a:tcPr marL="182880" marR="182880" marT="18288" marB="1828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a:lnSpc>
                          <a:spcPts val="1300"/>
                        </a:lnSpc>
                        <a:spcBef>
                          <a:spcPts val="0"/>
                        </a:spcBef>
                        <a:spcAft>
                          <a:spcPts val="0"/>
                        </a:spcAft>
                      </a:pPr>
                      <a:r>
                        <a:rPr lang="en-US" sz="900" b="1" kern="1200">
                          <a:solidFill>
                            <a:schemeClr val="tx2"/>
                          </a:solidFill>
                          <a:effectLst/>
                          <a:latin typeface="+mn-lt"/>
                        </a:rPr>
                        <a:t>CAFÉ Next*</a:t>
                      </a:r>
                      <a:endParaRPr lang="en-US" sz="900" b="1" kern="1200">
                        <a:solidFill>
                          <a:schemeClr val="tx2"/>
                        </a:solidFill>
                        <a:effectLst/>
                        <a:latin typeface="+mn-lt"/>
                        <a:ea typeface="Times New Roman" panose="02020603050405020304" pitchFamily="18" charset="0"/>
                        <a:cs typeface="Times New Roman" panose="02020603050405020304" pitchFamily="18" charset="0"/>
                      </a:endParaRPr>
                    </a:p>
                  </a:txBody>
                  <a:tcPr marL="182880" marR="182880" marT="18288" marB="1828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238" rtl="0" eaLnBrk="1" fontAlgn="auto" latinLnBrk="0" hangingPunct="1">
                        <a:lnSpc>
                          <a:spcPts val="1300"/>
                        </a:lnSpc>
                        <a:spcBef>
                          <a:spcPts val="0"/>
                        </a:spcBef>
                        <a:spcAft>
                          <a:spcPts val="0"/>
                        </a:spcAft>
                        <a:buClrTx/>
                        <a:buSzTx/>
                        <a:buFontTx/>
                        <a:buNone/>
                        <a:tabLst/>
                        <a:defRPr/>
                      </a:pPr>
                      <a:r>
                        <a:rPr lang="en-US" sz="900" kern="1200">
                          <a:solidFill>
                            <a:schemeClr val="tx1"/>
                          </a:solidFill>
                          <a:effectLst/>
                          <a:latin typeface="+mn-lt"/>
                          <a:ea typeface="+mn-ea"/>
                          <a:cs typeface="+mn-cs"/>
                        </a:rPr>
                        <a:t>Generate scripts using component - based test design technique, hosts library if frequently used functions, manages tracking &amp; reporting</a:t>
                      </a:r>
                    </a:p>
                  </a:txBody>
                  <a:tcPr marL="182880" marR="182880" marT="18288" marB="1828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t" latinLnBrk="0" hangingPunct="1">
                        <a:lnSpc>
                          <a:spcPts val="1300"/>
                        </a:lnSpc>
                        <a:spcBef>
                          <a:spcPts val="0"/>
                        </a:spcBef>
                        <a:spcAft>
                          <a:spcPts val="0"/>
                        </a:spcAft>
                        <a:buClr>
                          <a:schemeClr val="tx2"/>
                        </a:buClr>
                        <a:buSzTx/>
                        <a:buFontTx/>
                        <a:buNone/>
                        <a:tabLst/>
                        <a:defRPr/>
                      </a:pPr>
                      <a:r>
                        <a:rPr lang="en-US" sz="900" kern="1200">
                          <a:latin typeface="+mn-lt"/>
                        </a:rPr>
                        <a:t>Scripting efforts reduction by </a:t>
                      </a:r>
                      <a:r>
                        <a:rPr lang="en-US" sz="900" b="1" kern="1200">
                          <a:latin typeface="+mn-lt"/>
                        </a:rPr>
                        <a:t>30% due to reusability</a:t>
                      </a:r>
                      <a:endParaRPr lang="en-US" sz="900" b="1" kern="1200">
                        <a:solidFill>
                          <a:schemeClr val="dk1"/>
                        </a:solidFill>
                        <a:latin typeface="+mn-lt"/>
                        <a:ea typeface="Verdana" panose="020B0604030504040204" pitchFamily="34" charset="0"/>
                        <a:cs typeface="Verdana" panose="020B0604030504040204" pitchFamily="34" charset="0"/>
                      </a:endParaRPr>
                    </a:p>
                  </a:txBody>
                  <a:tcPr marL="182880" marR="182880" marT="18288" marB="1828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60954989"/>
                  </a:ext>
                </a:extLst>
              </a:tr>
              <a:tr h="205794">
                <a:tc vMerge="1">
                  <a:txBody>
                    <a:bodyPr/>
                    <a:lstStyle/>
                    <a:p>
                      <a:pPr marL="0" marR="0" lvl="0" indent="0" algn="l" defTabSz="914400" rtl="0" eaLnBrk="1" fontAlgn="auto" latinLnBrk="0" hangingPunct="1">
                        <a:lnSpc>
                          <a:spcPts val="1300"/>
                        </a:lnSpc>
                        <a:spcBef>
                          <a:spcPts val="0"/>
                        </a:spcBef>
                        <a:spcAft>
                          <a:spcPts val="0"/>
                        </a:spcAft>
                        <a:buClrTx/>
                        <a:buSzTx/>
                        <a:buFontTx/>
                        <a:buNone/>
                        <a:tabLst/>
                        <a:defRPr/>
                      </a:pPr>
                      <a:endParaRPr lang="en-US" sz="900" b="1" kern="1200" dirty="0">
                        <a:solidFill>
                          <a:schemeClr val="bg1"/>
                        </a:solidFill>
                        <a:latin typeface="+mn-lt"/>
                        <a:ea typeface="+mn-ea"/>
                        <a:cs typeface="+mn-cs"/>
                      </a:endParaRPr>
                    </a:p>
                  </a:txBody>
                  <a:tcPr marL="182880" marR="182880" marT="18288" marB="1828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ctr">
                        <a:lnSpc>
                          <a:spcPts val="1300"/>
                        </a:lnSpc>
                        <a:spcBef>
                          <a:spcPts val="0"/>
                        </a:spcBef>
                        <a:spcAft>
                          <a:spcPts val="0"/>
                        </a:spcAft>
                      </a:pPr>
                      <a:r>
                        <a:rPr lang="en-US" sz="900" b="1" dirty="0">
                          <a:solidFill>
                            <a:schemeClr val="tx2"/>
                          </a:solidFill>
                          <a:latin typeface="+mn-lt"/>
                        </a:rPr>
                        <a:t>Capgemini API Automation (CAAF)*</a:t>
                      </a:r>
                    </a:p>
                  </a:txBody>
                  <a:tcPr marL="182880" marR="182880" marT="18288" marB="1828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300"/>
                        </a:lnSpc>
                        <a:spcBef>
                          <a:spcPts val="0"/>
                        </a:spcBef>
                        <a:spcAft>
                          <a:spcPts val="0"/>
                        </a:spcAft>
                        <a:buClrTx/>
                        <a:buSzTx/>
                        <a:buFontTx/>
                        <a:buNone/>
                        <a:tabLst/>
                        <a:defRPr/>
                      </a:pPr>
                      <a:r>
                        <a:rPr lang="en-US" sz="900" kern="1200">
                          <a:solidFill>
                            <a:schemeClr val="tx1"/>
                          </a:solidFill>
                          <a:effectLst/>
                          <a:latin typeface="+mn-lt"/>
                          <a:ea typeface="+mn-ea"/>
                          <a:cs typeface="+mn-cs"/>
                        </a:rPr>
                        <a:t>Scripless framework that enables the automation of functional API tests</a:t>
                      </a:r>
                    </a:p>
                  </a:txBody>
                  <a:tcPr marL="182880" marR="182880" marT="18288" marB="1828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300"/>
                        </a:lnSpc>
                        <a:spcBef>
                          <a:spcPts val="0"/>
                        </a:spcBef>
                        <a:spcAft>
                          <a:spcPts val="0"/>
                        </a:spcAft>
                        <a:buClr>
                          <a:schemeClr val="tx2"/>
                        </a:buClr>
                        <a:buSzTx/>
                        <a:buFontTx/>
                        <a:buNone/>
                        <a:tabLst/>
                        <a:defRPr/>
                      </a:pPr>
                      <a:r>
                        <a:rPr lang="en-US" sz="900" b="0">
                          <a:solidFill>
                            <a:schemeClr val="tx1"/>
                          </a:solidFill>
                          <a:latin typeface="+mn-lt"/>
                        </a:rPr>
                        <a:t>Early Automation with integration focus</a:t>
                      </a:r>
                      <a:endParaRPr lang="en-US" sz="900" b="1" kern="1200">
                        <a:solidFill>
                          <a:schemeClr val="tx1"/>
                        </a:solidFill>
                        <a:latin typeface="+mn-lt"/>
                        <a:ea typeface="+mn-ea"/>
                        <a:cs typeface="+mn-cs"/>
                      </a:endParaRPr>
                    </a:p>
                  </a:txBody>
                  <a:tcPr marL="182880" marR="182880" marT="18288" marB="1828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8737053"/>
                  </a:ext>
                </a:extLst>
              </a:tr>
              <a:tr h="205794">
                <a:tc vMerge="1">
                  <a:txBody>
                    <a:bodyPr/>
                    <a:lstStyle/>
                    <a:p>
                      <a:pPr marL="0" marR="0" lvl="0" indent="0" algn="l" defTabSz="914400" rtl="0" eaLnBrk="1" fontAlgn="auto" latinLnBrk="0" hangingPunct="1">
                        <a:lnSpc>
                          <a:spcPts val="1300"/>
                        </a:lnSpc>
                        <a:spcBef>
                          <a:spcPts val="0"/>
                        </a:spcBef>
                        <a:spcAft>
                          <a:spcPts val="0"/>
                        </a:spcAft>
                        <a:buClrTx/>
                        <a:buSzTx/>
                        <a:buFontTx/>
                        <a:buNone/>
                        <a:tabLst/>
                        <a:defRPr/>
                      </a:pPr>
                      <a:endParaRPr lang="en-US" sz="900" b="1" kern="1200" dirty="0">
                        <a:solidFill>
                          <a:schemeClr val="bg1"/>
                        </a:solidFill>
                        <a:latin typeface="+mn-lt"/>
                        <a:ea typeface="+mn-ea"/>
                        <a:cs typeface="+mn-cs"/>
                      </a:endParaRPr>
                    </a:p>
                  </a:txBody>
                  <a:tcPr marL="182880" marR="182880" marT="18288" marB="1828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a:lnSpc>
                          <a:spcPts val="1300"/>
                        </a:lnSpc>
                        <a:spcBef>
                          <a:spcPts val="0"/>
                        </a:spcBef>
                        <a:spcAft>
                          <a:spcPts val="0"/>
                        </a:spcAft>
                      </a:pPr>
                      <a:r>
                        <a:rPr lang="en-US" sz="900" b="1" kern="1200" dirty="0">
                          <a:effectLst/>
                          <a:latin typeface="+mn-lt"/>
                        </a:rPr>
                        <a:t>Automation Feasibility Analyzer (AFA)</a:t>
                      </a:r>
                      <a:endParaRPr lang="en-US" sz="900" b="1" kern="1200" dirty="0">
                        <a:solidFill>
                          <a:schemeClr val="dk1"/>
                        </a:solidFill>
                        <a:effectLst/>
                        <a:latin typeface="+mn-lt"/>
                        <a:ea typeface="Times New Roman" panose="02020603050405020304" pitchFamily="18" charset="0"/>
                        <a:cs typeface="Times New Roman" panose="02020603050405020304" pitchFamily="18" charset="0"/>
                      </a:endParaRPr>
                    </a:p>
                  </a:txBody>
                  <a:tcPr marL="182880" marR="182880" marT="18288" marB="1828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a:lnSpc>
                          <a:spcPts val="1300"/>
                        </a:lnSpc>
                        <a:spcBef>
                          <a:spcPts val="0"/>
                        </a:spcBef>
                        <a:spcAft>
                          <a:spcPts val="0"/>
                        </a:spcAft>
                      </a:pPr>
                      <a:r>
                        <a:rPr lang="en-US" sz="900" kern="1200" dirty="0">
                          <a:solidFill>
                            <a:schemeClr val="tx1"/>
                          </a:solidFill>
                          <a:effectLst/>
                          <a:latin typeface="+mn-lt"/>
                          <a:ea typeface="+mn-ea"/>
                          <a:cs typeface="+mn-cs"/>
                        </a:rPr>
                        <a:t>Analyzer parses generated test cases to determine candidates for Automation</a:t>
                      </a:r>
                    </a:p>
                  </a:txBody>
                  <a:tcPr marL="182880" marR="182880" marT="18288" marB="1828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a:lnSpc>
                          <a:spcPts val="1300"/>
                        </a:lnSpc>
                        <a:spcBef>
                          <a:spcPts val="0"/>
                        </a:spcBef>
                        <a:spcAft>
                          <a:spcPts val="0"/>
                        </a:spcAft>
                        <a:buClr>
                          <a:schemeClr val="tx2"/>
                        </a:buClr>
                        <a:buFontTx/>
                        <a:buNone/>
                      </a:pPr>
                      <a:r>
                        <a:rPr lang="en-US" sz="900" kern="1200">
                          <a:effectLst/>
                          <a:latin typeface="+mn-lt"/>
                        </a:rPr>
                        <a:t>Rapid determination of automation candidates reduces </a:t>
                      </a:r>
                      <a:r>
                        <a:rPr lang="en-US" sz="900" b="1" kern="1200">
                          <a:effectLst/>
                          <a:latin typeface="+mn-lt"/>
                        </a:rPr>
                        <a:t>script development time by at-least 30%</a:t>
                      </a:r>
                      <a:endParaRPr lang="en-US" sz="900" b="1" kern="1200">
                        <a:solidFill>
                          <a:schemeClr val="tx1"/>
                        </a:solidFill>
                        <a:effectLst/>
                        <a:latin typeface="+mn-lt"/>
                        <a:ea typeface="+mn-ea"/>
                        <a:cs typeface="+mn-cs"/>
                      </a:endParaRPr>
                    </a:p>
                  </a:txBody>
                  <a:tcPr marL="182880" marR="182880" marT="18288" marB="1828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27139056"/>
                  </a:ext>
                </a:extLst>
              </a:tr>
              <a:tr h="205794">
                <a:tc vMerge="1">
                  <a:txBody>
                    <a:bodyPr/>
                    <a:lstStyle/>
                    <a:p>
                      <a:pPr marL="0" marR="0" lvl="0" indent="0" algn="l" defTabSz="914400" rtl="0" eaLnBrk="1" fontAlgn="auto" latinLnBrk="0" hangingPunct="1">
                        <a:lnSpc>
                          <a:spcPts val="1300"/>
                        </a:lnSpc>
                        <a:spcBef>
                          <a:spcPts val="0"/>
                        </a:spcBef>
                        <a:spcAft>
                          <a:spcPts val="0"/>
                        </a:spcAft>
                        <a:buClrTx/>
                        <a:buSzTx/>
                        <a:buFontTx/>
                        <a:buNone/>
                        <a:tabLst/>
                        <a:defRPr/>
                      </a:pPr>
                      <a:endParaRPr lang="en-US" sz="900" b="1" kern="1200" dirty="0">
                        <a:solidFill>
                          <a:schemeClr val="bg1"/>
                        </a:solidFill>
                        <a:latin typeface="+mn-lt"/>
                        <a:ea typeface="+mn-ea"/>
                        <a:cs typeface="+mn-cs"/>
                      </a:endParaRPr>
                    </a:p>
                  </a:txBody>
                  <a:tcPr marL="182880" marR="182880" marT="18288" marB="1828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a:lnSpc>
                          <a:spcPts val="1300"/>
                        </a:lnSpc>
                        <a:spcBef>
                          <a:spcPts val="0"/>
                        </a:spcBef>
                        <a:spcAft>
                          <a:spcPts val="0"/>
                        </a:spcAft>
                      </a:pPr>
                      <a:r>
                        <a:rPr lang="en-US" sz="900" b="1" kern="1200" dirty="0">
                          <a:effectLst/>
                          <a:latin typeface="+mn-lt"/>
                        </a:rPr>
                        <a:t>Test Script Generator (TSG)</a:t>
                      </a:r>
                      <a:endParaRPr lang="en-US" sz="900" b="1" kern="1200" dirty="0">
                        <a:solidFill>
                          <a:schemeClr val="dk1"/>
                        </a:solidFill>
                        <a:effectLst/>
                        <a:latin typeface="+mn-lt"/>
                        <a:ea typeface="Times New Roman" panose="02020603050405020304" pitchFamily="18" charset="0"/>
                        <a:cs typeface="Times New Roman" panose="02020603050405020304" pitchFamily="18" charset="0"/>
                      </a:endParaRPr>
                    </a:p>
                  </a:txBody>
                  <a:tcPr marL="182880" marR="182880" marT="18288" marB="1828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defTabSz="914400" rtl="0" eaLnBrk="1" fontAlgn="ctr" latinLnBrk="0" hangingPunct="1">
                        <a:lnSpc>
                          <a:spcPts val="1300"/>
                        </a:lnSpc>
                        <a:spcBef>
                          <a:spcPts val="0"/>
                        </a:spcBef>
                        <a:spcAft>
                          <a:spcPts val="0"/>
                        </a:spcAft>
                      </a:pPr>
                      <a:r>
                        <a:rPr lang="en-US" sz="900" kern="1200" dirty="0">
                          <a:solidFill>
                            <a:schemeClr val="tx1"/>
                          </a:solidFill>
                          <a:effectLst/>
                          <a:latin typeface="+mn-lt"/>
                          <a:ea typeface="+mn-ea"/>
                          <a:cs typeface="+mn-cs"/>
                        </a:rPr>
                        <a:t>Converts manual test cases to automated test scripts</a:t>
                      </a:r>
                    </a:p>
                  </a:txBody>
                  <a:tcPr marL="182880" marR="182880" marT="18288" marB="1828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300"/>
                        </a:lnSpc>
                        <a:spcBef>
                          <a:spcPts val="0"/>
                        </a:spcBef>
                        <a:spcAft>
                          <a:spcPts val="0"/>
                        </a:spcAft>
                        <a:buClr>
                          <a:schemeClr val="tx2"/>
                        </a:buClr>
                        <a:buSzTx/>
                        <a:buFontTx/>
                        <a:buNone/>
                        <a:tabLst/>
                        <a:defRPr/>
                      </a:pPr>
                      <a:r>
                        <a:rPr lang="en-US" sz="900" u="none" strike="noStrike">
                          <a:effectLst/>
                          <a:latin typeface="+mn-lt"/>
                        </a:rPr>
                        <a:t>Reduce </a:t>
                      </a:r>
                      <a:r>
                        <a:rPr lang="en-US" sz="900" b="1" u="none" strike="noStrike">
                          <a:effectLst/>
                          <a:latin typeface="+mn-lt"/>
                        </a:rPr>
                        <a:t>test design and execution effort by 50%</a:t>
                      </a:r>
                      <a:endParaRPr lang="en-US" sz="900" b="1" i="0" u="none" strike="noStrike">
                        <a:solidFill>
                          <a:schemeClr val="tx1"/>
                        </a:solidFill>
                        <a:effectLst/>
                        <a:latin typeface="+mn-lt"/>
                      </a:endParaRPr>
                    </a:p>
                  </a:txBody>
                  <a:tcPr marL="182880" marR="182880" marT="18288" marB="1828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10137307"/>
                  </a:ext>
                </a:extLst>
              </a:tr>
              <a:tr h="235030">
                <a:tc vMerge="1">
                  <a:txBody>
                    <a:bodyPr/>
                    <a:lstStyle/>
                    <a:p>
                      <a:pPr marL="0" marR="0" lvl="0" indent="0" algn="l" defTabSz="914400" rtl="0" eaLnBrk="1" fontAlgn="auto" latinLnBrk="0" hangingPunct="1">
                        <a:lnSpc>
                          <a:spcPts val="1300"/>
                        </a:lnSpc>
                        <a:spcBef>
                          <a:spcPts val="0"/>
                        </a:spcBef>
                        <a:spcAft>
                          <a:spcPts val="0"/>
                        </a:spcAft>
                        <a:buClrTx/>
                        <a:buSzTx/>
                        <a:buFontTx/>
                        <a:buNone/>
                        <a:tabLst/>
                        <a:defRPr/>
                      </a:pPr>
                      <a:endParaRPr lang="en-US" sz="900" b="1" kern="1200" dirty="0">
                        <a:solidFill>
                          <a:schemeClr val="bg1"/>
                        </a:solidFill>
                        <a:latin typeface="+mn-lt"/>
                        <a:ea typeface="+mn-ea"/>
                        <a:cs typeface="+mn-cs"/>
                      </a:endParaRPr>
                    </a:p>
                  </a:txBody>
                  <a:tcPr marL="182880" marR="182880" marT="18288" marB="1828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ctr">
                        <a:lnSpc>
                          <a:spcPts val="1300"/>
                        </a:lnSpc>
                        <a:spcBef>
                          <a:spcPts val="0"/>
                        </a:spcBef>
                        <a:spcAft>
                          <a:spcPts val="0"/>
                        </a:spcAft>
                      </a:pPr>
                      <a:r>
                        <a:rPr lang="en-US" sz="900" b="1">
                          <a:latin typeface="+mn-lt"/>
                        </a:rPr>
                        <a:t>Test Data Generator (ADA)</a:t>
                      </a:r>
                    </a:p>
                  </a:txBody>
                  <a:tcPr marL="182880" marR="182880" marT="18288" marB="1828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300"/>
                        </a:lnSpc>
                        <a:spcBef>
                          <a:spcPts val="0"/>
                        </a:spcBef>
                        <a:spcAft>
                          <a:spcPts val="0"/>
                        </a:spcAft>
                        <a:buClrTx/>
                        <a:buSzTx/>
                        <a:buFontTx/>
                        <a:buNone/>
                        <a:tabLst/>
                        <a:defRPr/>
                      </a:pPr>
                      <a:r>
                        <a:rPr lang="en-US" sz="900" kern="1200">
                          <a:solidFill>
                            <a:schemeClr val="tx1"/>
                          </a:solidFill>
                          <a:effectLst/>
                          <a:latin typeface="+mn-lt"/>
                          <a:ea typeface="+mn-ea"/>
                          <a:cs typeface="+mn-cs"/>
                        </a:rPr>
                        <a:t>Automates the manual work of generating test data for various scenarios</a:t>
                      </a:r>
                    </a:p>
                  </a:txBody>
                  <a:tcPr marL="182880" marR="182880" marT="18288" marB="1828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300"/>
                        </a:lnSpc>
                        <a:spcBef>
                          <a:spcPts val="0"/>
                        </a:spcBef>
                        <a:spcAft>
                          <a:spcPts val="0"/>
                        </a:spcAft>
                        <a:buClr>
                          <a:schemeClr val="tx2"/>
                        </a:buClr>
                        <a:buSzTx/>
                        <a:buFontTx/>
                        <a:buNone/>
                        <a:tabLst/>
                        <a:defRPr/>
                      </a:pPr>
                      <a:r>
                        <a:rPr lang="en-US" sz="900" kern="1200">
                          <a:solidFill>
                            <a:schemeClr val="tx1"/>
                          </a:solidFill>
                          <a:effectLst/>
                          <a:latin typeface="+mn-lt"/>
                          <a:ea typeface="+mn-ea"/>
                          <a:cs typeface="+mn-cs"/>
                        </a:rPr>
                        <a:t>Saves </a:t>
                      </a:r>
                      <a:r>
                        <a:rPr lang="en-US" sz="900" b="1" kern="1200">
                          <a:solidFill>
                            <a:schemeClr val="tx1"/>
                          </a:solidFill>
                          <a:effectLst/>
                          <a:latin typeface="+mn-lt"/>
                          <a:ea typeface="+mn-ea"/>
                          <a:cs typeface="+mn-cs"/>
                        </a:rPr>
                        <a:t>50% test data creation efforts</a:t>
                      </a:r>
                    </a:p>
                  </a:txBody>
                  <a:tcPr marL="182880" marR="182880" marT="18288" marB="1828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16325078"/>
                  </a:ext>
                </a:extLst>
              </a:tr>
              <a:tr h="235030">
                <a:tc vMerge="1">
                  <a:txBody>
                    <a:bodyPr/>
                    <a:lstStyle/>
                    <a:p>
                      <a:pPr marL="0" marR="0" lvl="0" indent="0" algn="l" defTabSz="914400" rtl="0" eaLnBrk="1" fontAlgn="auto" latinLnBrk="0" hangingPunct="1">
                        <a:lnSpc>
                          <a:spcPts val="1300"/>
                        </a:lnSpc>
                        <a:spcBef>
                          <a:spcPts val="0"/>
                        </a:spcBef>
                        <a:spcAft>
                          <a:spcPts val="0"/>
                        </a:spcAft>
                        <a:buClrTx/>
                        <a:buSzTx/>
                        <a:buFontTx/>
                        <a:buNone/>
                        <a:tabLst/>
                        <a:defRPr/>
                      </a:pPr>
                      <a:endParaRPr lang="en-US" sz="900" b="1" kern="1200" dirty="0">
                        <a:solidFill>
                          <a:schemeClr val="bg1"/>
                        </a:solidFill>
                        <a:latin typeface="+mn-lt"/>
                        <a:ea typeface="+mn-ea"/>
                        <a:cs typeface="+mn-cs"/>
                      </a:endParaRPr>
                    </a:p>
                  </a:txBody>
                  <a:tcPr marL="182880" marR="182880" marT="18288" marB="1828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a:lnSpc>
                          <a:spcPts val="1300"/>
                        </a:lnSpc>
                        <a:spcBef>
                          <a:spcPts val="0"/>
                        </a:spcBef>
                        <a:spcAft>
                          <a:spcPts val="0"/>
                        </a:spcAft>
                      </a:pPr>
                      <a:r>
                        <a:rPr lang="en-US" sz="900" b="1" kern="1200" dirty="0">
                          <a:solidFill>
                            <a:schemeClr val="tx2"/>
                          </a:solidFill>
                          <a:effectLst/>
                          <a:latin typeface="+mn-lt"/>
                          <a:ea typeface="+mn-ea"/>
                          <a:cs typeface="+mn-cs"/>
                        </a:rPr>
                        <a:t>One-Click*</a:t>
                      </a:r>
                    </a:p>
                  </a:txBody>
                  <a:tcPr marL="182880" marR="182880" marT="18288" marB="1828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latinLnBrk="0" hangingPunct="1">
                        <a:lnSpc>
                          <a:spcPts val="1300"/>
                        </a:lnSpc>
                        <a:spcBef>
                          <a:spcPts val="0"/>
                        </a:spcBef>
                        <a:spcAft>
                          <a:spcPts val="0"/>
                        </a:spcAft>
                        <a:buFont typeface="Arial" panose="020B0604020202020204" pitchFamily="34" charset="0"/>
                        <a:buNone/>
                      </a:pPr>
                      <a:r>
                        <a:rPr lang="en-US" sz="900" kern="1200">
                          <a:solidFill>
                            <a:schemeClr val="tx1"/>
                          </a:solidFill>
                          <a:effectLst/>
                          <a:latin typeface="+mn-lt"/>
                          <a:ea typeface="+mn-ea"/>
                          <a:cs typeface="+mn-cs"/>
                        </a:rPr>
                        <a:t>Data comparison &amp; ETL validation tool is useful to compare and validate different data sets </a:t>
                      </a:r>
                    </a:p>
                  </a:txBody>
                  <a:tcPr marL="182880" marR="182880" marT="18288" marB="1828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38910" rtl="0" eaLnBrk="1" fontAlgn="auto" latinLnBrk="0" hangingPunct="1">
                        <a:lnSpc>
                          <a:spcPts val="1300"/>
                        </a:lnSpc>
                        <a:spcBef>
                          <a:spcPts val="0"/>
                        </a:spcBef>
                        <a:spcAft>
                          <a:spcPts val="0"/>
                        </a:spcAft>
                        <a:buClr>
                          <a:schemeClr val="tx2"/>
                        </a:buClr>
                        <a:buSzTx/>
                        <a:buFontTx/>
                        <a:buNone/>
                        <a:tabLst/>
                        <a:defRPr/>
                      </a:pPr>
                      <a:r>
                        <a:rPr lang="en-US" sz="900" b="1" kern="1200">
                          <a:solidFill>
                            <a:schemeClr val="tx1"/>
                          </a:solidFill>
                          <a:effectLst/>
                          <a:latin typeface="+mn-lt"/>
                          <a:ea typeface="+mn-ea"/>
                          <a:cs typeface="+mn-cs"/>
                        </a:rPr>
                        <a:t>Saves up to 30% of comparison </a:t>
                      </a:r>
                      <a:r>
                        <a:rPr lang="en-US" sz="900" kern="1200">
                          <a:solidFill>
                            <a:schemeClr val="tx1"/>
                          </a:solidFill>
                          <a:effectLst/>
                          <a:latin typeface="+mn-lt"/>
                          <a:ea typeface="+mn-ea"/>
                          <a:cs typeface="+mn-cs"/>
                        </a:rPr>
                        <a:t>efforts for large projects</a:t>
                      </a:r>
                    </a:p>
                  </a:txBody>
                  <a:tcPr marL="182880" marR="182880" marT="18288" marB="1828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25612889"/>
                  </a:ext>
                </a:extLst>
              </a:tr>
              <a:tr h="205794">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mn-lt"/>
                          <a:ea typeface="+mn-ea"/>
                          <a:cs typeface="+mn-cs"/>
                        </a:rPr>
                        <a:t>Intelligent Automation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latin typeface="+mn-lt"/>
                        <a:ea typeface="+mn-ea"/>
                        <a:cs typeface="+mn-cs"/>
                      </a:endParaRPr>
                    </a:p>
                  </a:txBody>
                  <a:tcPr marL="182880" marR="182880" marT="18288" marB="1828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1038910" rtl="0" eaLnBrk="1" latinLnBrk="0" hangingPunct="1">
                        <a:lnSpc>
                          <a:spcPts val="1300"/>
                        </a:lnSpc>
                        <a:spcBef>
                          <a:spcPts val="0"/>
                        </a:spcBef>
                        <a:spcAft>
                          <a:spcPts val="0"/>
                        </a:spcAft>
                      </a:pPr>
                      <a:r>
                        <a:rPr lang="en-US" sz="900" b="1" kern="1200" dirty="0">
                          <a:solidFill>
                            <a:schemeClr val="tx1"/>
                          </a:solidFill>
                          <a:effectLst/>
                          <a:latin typeface="+mn-lt"/>
                          <a:ea typeface="+mn-ea"/>
                          <a:cs typeface="+mn-cs"/>
                        </a:rPr>
                        <a:t>Test Optimizer</a:t>
                      </a:r>
                    </a:p>
                  </a:txBody>
                  <a:tcPr marL="182880" marR="182880" marT="18288" marB="1828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latinLnBrk="0" hangingPunct="1">
                        <a:lnSpc>
                          <a:spcPts val="1300"/>
                        </a:lnSpc>
                        <a:spcBef>
                          <a:spcPts val="0"/>
                        </a:spcBef>
                        <a:spcAft>
                          <a:spcPts val="0"/>
                        </a:spcAft>
                        <a:buFont typeface="Arial" panose="020B0604020202020204" pitchFamily="34" charset="0"/>
                        <a:buNone/>
                      </a:pPr>
                      <a:r>
                        <a:rPr lang="en-US" sz="900" kern="1200">
                          <a:solidFill>
                            <a:schemeClr val="tx1"/>
                          </a:solidFill>
                          <a:effectLst/>
                          <a:latin typeface="+mn-lt"/>
                          <a:ea typeface="+mn-ea"/>
                          <a:cs typeface="+mn-cs"/>
                        </a:rPr>
                        <a:t>AI and ML based solution to optimize and prioritize large number of test cases that are in the system</a:t>
                      </a:r>
                      <a:r>
                        <a:rPr lang="en-US" sz="1050" kern="1200">
                          <a:solidFill>
                            <a:schemeClr val="tx1"/>
                          </a:solidFill>
                          <a:effectLst/>
                          <a:latin typeface="+mn-lt"/>
                          <a:ea typeface="+mn-ea"/>
                          <a:cs typeface="+mn-cs"/>
                        </a:rPr>
                        <a:t>.</a:t>
                      </a:r>
                    </a:p>
                  </a:txBody>
                  <a:tcPr marL="182880" marR="182880" marT="18288" marB="1828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l">
                        <a:lnSpc>
                          <a:spcPct val="110000"/>
                        </a:lnSpc>
                        <a:spcBef>
                          <a:spcPts val="0"/>
                        </a:spcBef>
                        <a:spcAft>
                          <a:spcPts val="0"/>
                        </a:spcAft>
                      </a:pPr>
                      <a:r>
                        <a:rPr lang="en-US" sz="900" u="none" strike="noStrike" kern="1200" dirty="0">
                          <a:solidFill>
                            <a:schemeClr val="tx1"/>
                          </a:solidFill>
                          <a:effectLst/>
                          <a:latin typeface="+mn-lt"/>
                          <a:ea typeface="+mn-ea"/>
                          <a:cs typeface="+mn-cs"/>
                        </a:rPr>
                        <a:t>Reduces overall Cost of Quality by shortening the testing cycle</a:t>
                      </a:r>
                    </a:p>
                  </a:txBody>
                  <a:tcPr marL="182880" marR="182880" marT="18288" marB="1828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18771372"/>
                  </a:ext>
                </a:extLst>
              </a:tr>
              <a:tr h="298430">
                <a:tc vMerge="1">
                  <a:txBody>
                    <a:bodyPr/>
                    <a:lstStyle/>
                    <a:p>
                      <a:pPr marL="0" marR="0" lvl="0" indent="0" algn="l" defTabSz="914400" rtl="0" eaLnBrk="1" fontAlgn="auto" latinLnBrk="0" hangingPunct="1">
                        <a:lnSpc>
                          <a:spcPts val="1300"/>
                        </a:lnSpc>
                        <a:spcBef>
                          <a:spcPts val="0"/>
                        </a:spcBef>
                        <a:spcAft>
                          <a:spcPts val="0"/>
                        </a:spcAft>
                        <a:buClrTx/>
                        <a:buSzTx/>
                        <a:buFontTx/>
                        <a:buNone/>
                        <a:tabLst/>
                        <a:defRPr/>
                      </a:pPr>
                      <a:endParaRPr lang="en-US" sz="900" b="1" kern="1200" dirty="0">
                        <a:solidFill>
                          <a:schemeClr val="bg1"/>
                        </a:solidFill>
                        <a:latin typeface="+mn-lt"/>
                        <a:ea typeface="+mn-ea"/>
                        <a:cs typeface="+mn-cs"/>
                      </a:endParaRPr>
                    </a:p>
                  </a:txBody>
                  <a:tcPr marL="182880" marR="182880" marT="18288" marB="1828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1038910" rtl="0" eaLnBrk="1" latinLnBrk="0" hangingPunct="1">
                        <a:lnSpc>
                          <a:spcPts val="1300"/>
                        </a:lnSpc>
                        <a:spcBef>
                          <a:spcPts val="0"/>
                        </a:spcBef>
                        <a:spcAft>
                          <a:spcPts val="0"/>
                        </a:spcAft>
                      </a:pPr>
                      <a:r>
                        <a:rPr lang="en-US" sz="900" b="1" kern="1200" dirty="0">
                          <a:solidFill>
                            <a:schemeClr val="tx1"/>
                          </a:solidFill>
                          <a:effectLst/>
                          <a:latin typeface="+mn-lt"/>
                          <a:ea typeface="+mn-ea"/>
                          <a:cs typeface="+mn-cs"/>
                        </a:rPr>
                        <a:t>Cognitive QA</a:t>
                      </a:r>
                    </a:p>
                  </a:txBody>
                  <a:tcPr marL="182880" marR="182880" marT="18288" marB="1828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300"/>
                        </a:lnSpc>
                        <a:spcBef>
                          <a:spcPts val="0"/>
                        </a:spcBef>
                        <a:spcAft>
                          <a:spcPts val="0"/>
                        </a:spcAft>
                        <a:buClrTx/>
                        <a:buSzTx/>
                        <a:buFont typeface="Arial" panose="020B0604020202020204" pitchFamily="34" charset="0"/>
                        <a:buNone/>
                        <a:tabLst/>
                        <a:defRPr/>
                      </a:pPr>
                      <a:r>
                        <a:rPr lang="en-US" sz="900" dirty="0">
                          <a:effectLst/>
                          <a:latin typeface="+mn-lt"/>
                        </a:rPr>
                        <a:t>AI and ML based Intelligent Automation platform</a:t>
                      </a:r>
                      <a:endParaRPr lang="en-US" sz="900" dirty="0">
                        <a:effectLst/>
                        <a:latin typeface="+mn-lt"/>
                        <a:ea typeface="Arial" panose="020B0604020202020204" pitchFamily="34" charset="0"/>
                        <a:cs typeface="Times New Roman" panose="02020603050405020304" pitchFamily="18" charset="0"/>
                      </a:endParaRPr>
                    </a:p>
                  </a:txBody>
                  <a:tcPr marL="182880" marR="182880" marT="18288" marB="1828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38910" rtl="0" eaLnBrk="1" fontAlgn="auto" latinLnBrk="0" hangingPunct="1">
                        <a:lnSpc>
                          <a:spcPts val="1300"/>
                        </a:lnSpc>
                        <a:spcBef>
                          <a:spcPts val="0"/>
                        </a:spcBef>
                        <a:spcAft>
                          <a:spcPts val="0"/>
                        </a:spcAft>
                        <a:buClr>
                          <a:schemeClr val="tx2"/>
                        </a:buClr>
                        <a:buSzTx/>
                        <a:buFontTx/>
                        <a:buNone/>
                        <a:tabLst/>
                        <a:defRPr/>
                      </a:pPr>
                      <a:r>
                        <a:rPr lang="en-US" sz="900">
                          <a:effectLst/>
                          <a:latin typeface="+mn-lt"/>
                        </a:rPr>
                        <a:t>Test optimization, Coverage, Defect predictions -reduce </a:t>
                      </a:r>
                      <a:r>
                        <a:rPr lang="en-US" sz="900" b="1">
                          <a:effectLst/>
                          <a:latin typeface="+mn-lt"/>
                        </a:rPr>
                        <a:t>defect density by 20% and production defect leakage by 30%</a:t>
                      </a:r>
                      <a:endParaRPr lang="en-US" sz="900" b="1">
                        <a:effectLst/>
                        <a:latin typeface="+mn-lt"/>
                        <a:ea typeface="Arial" panose="020B0604020202020204" pitchFamily="34" charset="0"/>
                        <a:cs typeface="Times New Roman" panose="02020603050405020304" pitchFamily="18" charset="0"/>
                      </a:endParaRPr>
                    </a:p>
                  </a:txBody>
                  <a:tcPr marL="182880" marR="182880" marT="18288" marB="1828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1750263"/>
                  </a:ext>
                </a:extLst>
              </a:tr>
              <a:tr h="205794">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mn-lt"/>
                          <a:ea typeface="+mn-ea"/>
                          <a:cs typeface="+mn-cs"/>
                        </a:rPr>
                        <a:t>Integrated Automation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latin typeface="+mn-lt"/>
                        <a:ea typeface="+mn-ea"/>
                        <a:cs typeface="+mn-cs"/>
                      </a:endParaRPr>
                    </a:p>
                  </a:txBody>
                  <a:tcPr marL="182880" marR="182880" marT="18288" marB="1828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indent="0" algn="ctr" defTabSz="1038910" rtl="0" eaLnBrk="1" latinLnBrk="0" hangingPunct="1">
                        <a:lnSpc>
                          <a:spcPts val="1300"/>
                        </a:lnSpc>
                        <a:spcBef>
                          <a:spcPts val="0"/>
                        </a:spcBef>
                        <a:spcAft>
                          <a:spcPts val="0"/>
                        </a:spcAft>
                      </a:pPr>
                      <a:r>
                        <a:rPr lang="en-US" sz="900" b="1" kern="1200" dirty="0">
                          <a:solidFill>
                            <a:schemeClr val="tx1"/>
                          </a:solidFill>
                          <a:effectLst/>
                          <a:latin typeface="+mn-lt"/>
                          <a:ea typeface="+mn-ea"/>
                          <a:cs typeface="+mn-cs"/>
                        </a:rPr>
                        <a:t>Integrated Mobile Test Automation</a:t>
                      </a:r>
                    </a:p>
                  </a:txBody>
                  <a:tcPr marL="182880" marR="182880" marT="18288" marB="1828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latinLnBrk="0" hangingPunct="1">
                        <a:lnSpc>
                          <a:spcPts val="1300"/>
                        </a:lnSpc>
                        <a:spcBef>
                          <a:spcPts val="0"/>
                        </a:spcBef>
                        <a:spcAft>
                          <a:spcPts val="0"/>
                        </a:spcAft>
                        <a:buFont typeface="Arial" panose="020B0604020202020204" pitchFamily="34" charset="0"/>
                        <a:buNone/>
                      </a:pPr>
                      <a:r>
                        <a:rPr lang="en-US" sz="900" kern="1200">
                          <a:solidFill>
                            <a:schemeClr val="tx1"/>
                          </a:solidFill>
                          <a:effectLst/>
                          <a:latin typeface="+mn-lt"/>
                          <a:ea typeface="+mn-ea"/>
                          <a:cs typeface="+mn-cs"/>
                        </a:rPr>
                        <a:t>Integrated solutions for Mobility Device Test Lab and multi-channel/Cross Browser automation and Analytics</a:t>
                      </a:r>
                    </a:p>
                  </a:txBody>
                  <a:tcPr marL="182880" marR="182880" marT="18288" marB="1828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0" indent="0" algn="l" defTabSz="957756">
                        <a:lnSpc>
                          <a:spcPts val="1300"/>
                        </a:lnSpc>
                        <a:spcBef>
                          <a:spcPts val="0"/>
                        </a:spcBef>
                        <a:spcAft>
                          <a:spcPts val="0"/>
                        </a:spcAft>
                        <a:buClr>
                          <a:schemeClr val="tx2"/>
                        </a:buClr>
                        <a:buFontTx/>
                        <a:buNone/>
                        <a:defRPr/>
                      </a:pPr>
                      <a:r>
                        <a:rPr lang="en-US" sz="900" kern="1200">
                          <a:latin typeface="+mn-lt"/>
                        </a:rPr>
                        <a:t>Easy to setup and integrate Automation framework which helps to </a:t>
                      </a:r>
                      <a:r>
                        <a:rPr lang="en-US" sz="900" b="1" kern="1200">
                          <a:latin typeface="+mn-lt"/>
                        </a:rPr>
                        <a:t>reduce efforts by 20-30% </a:t>
                      </a:r>
                      <a:endParaRPr lang="en-US" sz="900" b="1" kern="1200">
                        <a:solidFill>
                          <a:schemeClr val="dk1"/>
                        </a:solidFill>
                        <a:latin typeface="+mn-lt"/>
                        <a:ea typeface="Segoe UI" panose="020B0502040204020203" pitchFamily="34" charset="0"/>
                        <a:cs typeface="Arial" panose="020B0604020202020204" pitchFamily="34" charset="0"/>
                      </a:endParaRPr>
                    </a:p>
                  </a:txBody>
                  <a:tcPr marL="182880" marR="182880" marT="18288" marB="1828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53531620"/>
                  </a:ext>
                </a:extLst>
              </a:tr>
              <a:tr h="205794">
                <a:tc vMerge="1">
                  <a:txBody>
                    <a:bodyPr/>
                    <a:lstStyle/>
                    <a:p>
                      <a:pPr marL="0" marR="0" lvl="0" indent="0" algn="l" defTabSz="914400" rtl="0" eaLnBrk="1" fontAlgn="auto" latinLnBrk="0" hangingPunct="1">
                        <a:lnSpc>
                          <a:spcPts val="1300"/>
                        </a:lnSpc>
                        <a:spcBef>
                          <a:spcPts val="0"/>
                        </a:spcBef>
                        <a:spcAft>
                          <a:spcPts val="0"/>
                        </a:spcAft>
                        <a:buClrTx/>
                        <a:buSzTx/>
                        <a:buFontTx/>
                        <a:buNone/>
                        <a:tabLst/>
                        <a:defRPr/>
                      </a:pPr>
                      <a:endParaRPr lang="en-US" sz="900" b="1" kern="1200" dirty="0">
                        <a:solidFill>
                          <a:schemeClr val="bg1"/>
                        </a:solidFill>
                        <a:latin typeface="+mn-lt"/>
                        <a:ea typeface="+mn-ea"/>
                        <a:cs typeface="+mn-cs"/>
                      </a:endParaRPr>
                    </a:p>
                  </a:txBody>
                  <a:tcPr marL="182880" marR="182880" marT="18288" marB="1828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indent="0" algn="ctr" defTabSz="1038910" rtl="0" eaLnBrk="1" latinLnBrk="0" hangingPunct="1">
                        <a:lnSpc>
                          <a:spcPts val="1300"/>
                        </a:lnSpc>
                        <a:spcBef>
                          <a:spcPts val="0"/>
                        </a:spcBef>
                        <a:spcAft>
                          <a:spcPts val="0"/>
                        </a:spcAft>
                      </a:pPr>
                      <a:r>
                        <a:rPr lang="en-US" sz="900" b="1" kern="1200" dirty="0">
                          <a:solidFill>
                            <a:schemeClr val="tx1"/>
                          </a:solidFill>
                          <a:effectLst/>
                          <a:latin typeface="+mn-lt"/>
                          <a:ea typeface="+mn-ea"/>
                          <a:cs typeface="+mn-cs"/>
                        </a:rPr>
                        <a:t>Validation BOTS</a:t>
                      </a:r>
                    </a:p>
                  </a:txBody>
                  <a:tcPr marL="182880" marR="182880" marT="18288" marB="1828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ts val="1300"/>
                        </a:lnSpc>
                        <a:spcBef>
                          <a:spcPts val="0"/>
                        </a:spcBef>
                        <a:spcAft>
                          <a:spcPts val="0"/>
                        </a:spcAft>
                        <a:buClrTx/>
                        <a:buSzTx/>
                        <a:buFontTx/>
                        <a:buNone/>
                        <a:tabLst/>
                        <a:defRPr/>
                      </a:pPr>
                      <a:r>
                        <a:rPr lang="en-US" sz="900" kern="1200">
                          <a:solidFill>
                            <a:schemeClr val="tx1"/>
                          </a:solidFill>
                          <a:effectLst/>
                          <a:latin typeface="+mn-lt"/>
                          <a:ea typeface="+mn-ea"/>
                          <a:cs typeface="+mn-cs"/>
                        </a:rPr>
                        <a:t>Automate manual steps in CSV review/inspection/audit activities using RPA</a:t>
                      </a:r>
                    </a:p>
                  </a:txBody>
                  <a:tcPr marL="182880" marR="182880" marT="18288" marB="1828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038910" rtl="0" eaLnBrk="1" fontAlgn="auto" latinLnBrk="0" hangingPunct="1">
                        <a:lnSpc>
                          <a:spcPts val="1300"/>
                        </a:lnSpc>
                        <a:spcBef>
                          <a:spcPts val="0"/>
                        </a:spcBef>
                        <a:spcAft>
                          <a:spcPts val="0"/>
                        </a:spcAft>
                        <a:buClrTx/>
                        <a:buSzTx/>
                        <a:buFontTx/>
                        <a:buNone/>
                        <a:tabLst/>
                        <a:defRPr/>
                      </a:pPr>
                      <a:r>
                        <a:rPr lang="en-US" sz="900" u="none" strike="noStrike" kern="1200">
                          <a:solidFill>
                            <a:schemeClr val="tx1"/>
                          </a:solidFill>
                          <a:effectLst/>
                          <a:latin typeface="+mn-lt"/>
                          <a:ea typeface="+mn-ea"/>
                          <a:cs typeface="+mn-cs"/>
                        </a:rPr>
                        <a:t>Saves effort and time on Validation activities</a:t>
                      </a:r>
                    </a:p>
                  </a:txBody>
                  <a:tcPr marL="182880" marR="182880" marT="18288" marB="1828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05794">
                <a:tc vMerge="1">
                  <a:txBody>
                    <a:bodyPr/>
                    <a:lstStyle/>
                    <a:p>
                      <a:pPr algn="l">
                        <a:lnSpc>
                          <a:spcPts val="1300"/>
                        </a:lnSpc>
                        <a:spcBef>
                          <a:spcPts val="0"/>
                        </a:spcBef>
                        <a:spcAft>
                          <a:spcPts val="0"/>
                        </a:spcAft>
                      </a:pPr>
                      <a:endParaRPr lang="en-US" sz="900" b="1" dirty="0">
                        <a:solidFill>
                          <a:schemeClr val="bg1"/>
                        </a:solidFill>
                        <a:latin typeface="+mn-lt"/>
                      </a:endParaRPr>
                    </a:p>
                  </a:txBody>
                  <a:tcPr marL="182880" marR="182880" marT="18288" marB="1828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indent="0" algn="ctr" defTabSz="1038910" rtl="0" eaLnBrk="1" latinLnBrk="0" hangingPunct="1">
                        <a:lnSpc>
                          <a:spcPts val="1300"/>
                        </a:lnSpc>
                        <a:spcBef>
                          <a:spcPts val="0"/>
                        </a:spcBef>
                        <a:spcAft>
                          <a:spcPts val="0"/>
                        </a:spcAft>
                      </a:pPr>
                      <a:r>
                        <a:rPr lang="en-US" sz="900" b="1" kern="1200" dirty="0">
                          <a:solidFill>
                            <a:schemeClr val="tx1"/>
                          </a:solidFill>
                          <a:effectLst/>
                          <a:latin typeface="+mn-lt"/>
                          <a:ea typeface="+mn-ea"/>
                          <a:cs typeface="+mn-cs"/>
                        </a:rPr>
                        <a:t>Automation Framework Chassis</a:t>
                      </a:r>
                    </a:p>
                  </a:txBody>
                  <a:tcPr marL="182880" marR="182880" marT="18288" marB="1828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latinLnBrk="0" hangingPunct="1">
                        <a:lnSpc>
                          <a:spcPts val="1300"/>
                        </a:lnSpc>
                        <a:spcBef>
                          <a:spcPts val="0"/>
                        </a:spcBef>
                        <a:spcAft>
                          <a:spcPts val="0"/>
                        </a:spcAft>
                        <a:buFont typeface="Arial" panose="020B0604020202020204" pitchFamily="34" charset="0"/>
                        <a:buNone/>
                      </a:pPr>
                      <a:r>
                        <a:rPr lang="en-US" sz="900" kern="1200">
                          <a:solidFill>
                            <a:schemeClr val="tx1"/>
                          </a:solidFill>
                          <a:effectLst/>
                          <a:latin typeface="+mn-lt"/>
                          <a:ea typeface="+mn-ea"/>
                          <a:cs typeface="+mn-cs"/>
                        </a:rPr>
                        <a:t>Provides a plug and play automated CI/CD pipeline</a:t>
                      </a:r>
                    </a:p>
                  </a:txBody>
                  <a:tcPr marL="182880" marR="182880" marT="18288" marB="1828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ts val="1300"/>
                        </a:lnSpc>
                        <a:spcBef>
                          <a:spcPts val="0"/>
                        </a:spcBef>
                        <a:spcAft>
                          <a:spcPts val="0"/>
                        </a:spcAft>
                        <a:buClr>
                          <a:schemeClr val="tx2"/>
                        </a:buClr>
                        <a:buSzTx/>
                        <a:buFontTx/>
                        <a:buNone/>
                        <a:tabLst/>
                        <a:defRPr/>
                      </a:pPr>
                      <a:r>
                        <a:rPr lang="en-US" sz="900" u="none" strike="noStrike">
                          <a:effectLst/>
                          <a:latin typeface="+mn-lt"/>
                        </a:rPr>
                        <a:t>Improve </a:t>
                      </a:r>
                      <a:r>
                        <a:rPr lang="en-US" sz="900" b="1" u="none" strike="noStrike">
                          <a:effectLst/>
                          <a:latin typeface="+mn-lt"/>
                        </a:rPr>
                        <a:t>end-to-end Time to delivery by 50%</a:t>
                      </a:r>
                      <a:endParaRPr lang="en-US" sz="900" b="1" i="0" u="none" strike="noStrike">
                        <a:solidFill>
                          <a:schemeClr val="tx1"/>
                        </a:solidFill>
                        <a:effectLst/>
                        <a:latin typeface="+mn-lt"/>
                      </a:endParaRPr>
                    </a:p>
                  </a:txBody>
                  <a:tcPr marL="182880" marR="182880" marT="18288" marB="1828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30442542"/>
                  </a:ext>
                </a:extLst>
              </a:tr>
              <a:tr h="298430">
                <a:tc vMerge="1">
                  <a:txBody>
                    <a:bodyPr/>
                    <a:lstStyle/>
                    <a:p>
                      <a:pPr algn="l">
                        <a:lnSpc>
                          <a:spcPts val="1300"/>
                        </a:lnSpc>
                        <a:spcBef>
                          <a:spcPts val="0"/>
                        </a:spcBef>
                        <a:spcAft>
                          <a:spcPts val="0"/>
                        </a:spcAft>
                      </a:pPr>
                      <a:endParaRPr lang="en-US" sz="900" b="1" dirty="0">
                        <a:solidFill>
                          <a:schemeClr val="bg1"/>
                        </a:solidFill>
                        <a:latin typeface="+mn-lt"/>
                      </a:endParaRPr>
                    </a:p>
                  </a:txBody>
                  <a:tcPr marL="182880" marR="182880" marT="18288" marB="1828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indent="0" algn="ctr">
                        <a:lnSpc>
                          <a:spcPts val="1300"/>
                        </a:lnSpc>
                        <a:spcBef>
                          <a:spcPts val="0"/>
                        </a:spcBef>
                        <a:spcAft>
                          <a:spcPts val="0"/>
                        </a:spcAft>
                      </a:pPr>
                      <a:r>
                        <a:rPr lang="en-US" sz="900" b="1" kern="1200" dirty="0">
                          <a:solidFill>
                            <a:schemeClr val="tx2"/>
                          </a:solidFill>
                          <a:effectLst/>
                          <a:latin typeface="+mn-lt"/>
                          <a:cs typeface="Times New Roman" panose="02020603050405020304" pitchFamily="18" charset="0"/>
                        </a:rPr>
                        <a:t>Unified Dashboard (UD)*</a:t>
                      </a:r>
                      <a:endParaRPr lang="en-US" sz="900" b="1" kern="1200" dirty="0">
                        <a:solidFill>
                          <a:schemeClr val="tx2"/>
                        </a:solidFill>
                        <a:effectLst/>
                        <a:latin typeface="+mn-lt"/>
                        <a:ea typeface="Times New Roman" panose="02020603050405020304" pitchFamily="18" charset="0"/>
                        <a:cs typeface="Times New Roman" panose="02020603050405020304" pitchFamily="18" charset="0"/>
                      </a:endParaRPr>
                    </a:p>
                  </a:txBody>
                  <a:tcPr marL="182880" marR="182880" marT="18288" marB="1828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latinLnBrk="0" hangingPunct="1">
                        <a:lnSpc>
                          <a:spcPts val="1300"/>
                        </a:lnSpc>
                        <a:spcBef>
                          <a:spcPts val="0"/>
                        </a:spcBef>
                        <a:spcAft>
                          <a:spcPts val="0"/>
                        </a:spcAft>
                        <a:buFont typeface="Arial" panose="020B0604020202020204" pitchFamily="34" charset="0"/>
                        <a:buNone/>
                      </a:pPr>
                      <a:r>
                        <a:rPr lang="en-GB" sz="900" kern="1200" dirty="0">
                          <a:solidFill>
                            <a:schemeClr val="tx1"/>
                          </a:solidFill>
                          <a:effectLst/>
                          <a:latin typeface="+mn-lt"/>
                          <a:ea typeface="+mn-ea"/>
                          <a:cs typeface="+mn-cs"/>
                        </a:rPr>
                        <a:t>Real time status and health check reporting with Single view of end-to-end testing, overall test process and its effectiveness</a:t>
                      </a:r>
                      <a:endParaRPr lang="en-US" sz="900" kern="1200" dirty="0">
                        <a:solidFill>
                          <a:schemeClr val="tx1"/>
                        </a:solidFill>
                        <a:effectLst/>
                        <a:latin typeface="+mn-lt"/>
                        <a:ea typeface="+mn-ea"/>
                        <a:cs typeface="+mn-cs"/>
                      </a:endParaRPr>
                    </a:p>
                  </a:txBody>
                  <a:tcPr marL="182880" marR="182880" marT="18288" marB="1828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a:lnSpc>
                          <a:spcPts val="1300"/>
                        </a:lnSpc>
                        <a:spcBef>
                          <a:spcPts val="0"/>
                        </a:spcBef>
                        <a:spcAft>
                          <a:spcPts val="0"/>
                        </a:spcAft>
                        <a:buClr>
                          <a:schemeClr val="tx2"/>
                        </a:buClr>
                        <a:buFontTx/>
                        <a:buNone/>
                      </a:pPr>
                      <a:r>
                        <a:rPr lang="en-US" sz="900" kern="1200" dirty="0">
                          <a:solidFill>
                            <a:schemeClr val="tx1"/>
                          </a:solidFill>
                          <a:effectLst/>
                          <a:latin typeface="+mn-lt"/>
                          <a:ea typeface="+mn-ea"/>
                          <a:cs typeface="+mn-cs"/>
                        </a:rPr>
                        <a:t>Reduce report generation time by </a:t>
                      </a:r>
                      <a:r>
                        <a:rPr lang="en-US" sz="900" b="1" kern="1200" dirty="0">
                          <a:solidFill>
                            <a:schemeClr val="tx1"/>
                          </a:solidFill>
                          <a:effectLst/>
                          <a:latin typeface="+mn-lt"/>
                          <a:ea typeface="+mn-ea"/>
                          <a:cs typeface="+mn-cs"/>
                        </a:rPr>
                        <a:t>25%</a:t>
                      </a:r>
                    </a:p>
                  </a:txBody>
                  <a:tcPr marL="182880" marR="182880" marT="18288" marB="18288"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4" name="Rectangle 3">
            <a:extLst>
              <a:ext uri="{FF2B5EF4-FFF2-40B4-BE49-F238E27FC236}">
                <a16:creationId xmlns:a16="http://schemas.microsoft.com/office/drawing/2014/main" id="{F10D172D-311C-4FEE-86D6-0ADF17A589D6}"/>
              </a:ext>
            </a:extLst>
          </p:cNvPr>
          <p:cNvSpPr/>
          <p:nvPr/>
        </p:nvSpPr>
        <p:spPr>
          <a:xfrm>
            <a:off x="4974200" y="6437234"/>
            <a:ext cx="1635760" cy="223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 Free IP</a:t>
            </a:r>
          </a:p>
        </p:txBody>
      </p:sp>
    </p:spTree>
    <p:extLst>
      <p:ext uri="{BB962C8B-B14F-4D97-AF65-F5344CB8AC3E}">
        <p14:creationId xmlns:p14="http://schemas.microsoft.com/office/powerpoint/2010/main" val="18754480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ouble Wave 5">
            <a:extLst>
              <a:ext uri="{FF2B5EF4-FFF2-40B4-BE49-F238E27FC236}">
                <a16:creationId xmlns:a16="http://schemas.microsoft.com/office/drawing/2014/main" id="{9536C5AB-AF58-41AC-A284-2563D315118B}"/>
              </a:ext>
            </a:extLst>
          </p:cNvPr>
          <p:cNvSpPr/>
          <p:nvPr/>
        </p:nvSpPr>
        <p:spPr>
          <a:xfrm>
            <a:off x="8846631" y="834013"/>
            <a:ext cx="2058407" cy="1417004"/>
          </a:xfrm>
          <a:prstGeom prst="doubleWav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88239"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0AD">
                  <a:lumMod val="50000"/>
                </a:srgbClr>
              </a:solidFill>
              <a:effectLst/>
              <a:uLnTx/>
              <a:uFillTx/>
              <a:latin typeface="Verdana"/>
              <a:ea typeface="+mn-ea"/>
              <a:cs typeface="+mn-cs"/>
            </a:endParaRPr>
          </a:p>
        </p:txBody>
      </p:sp>
      <p:sp>
        <p:nvSpPr>
          <p:cNvPr id="80" name="Right Bracket 79">
            <a:extLst>
              <a:ext uri="{FF2B5EF4-FFF2-40B4-BE49-F238E27FC236}">
                <a16:creationId xmlns:a16="http://schemas.microsoft.com/office/drawing/2014/main" id="{454B7D98-6693-4AB3-AC84-FB74773440FA}"/>
              </a:ext>
            </a:extLst>
          </p:cNvPr>
          <p:cNvSpPr/>
          <p:nvPr/>
        </p:nvSpPr>
        <p:spPr>
          <a:xfrm>
            <a:off x="748194" y="2542408"/>
            <a:ext cx="6657712" cy="1753184"/>
          </a:xfrm>
          <a:prstGeom prst="rect">
            <a:avLst/>
          </a:prstGeom>
          <a:gradFill>
            <a:gsLst>
              <a:gs pos="0">
                <a:schemeClr val="bg2"/>
              </a:gs>
              <a:gs pos="100000">
                <a:schemeClr val="bg1"/>
              </a:gs>
            </a:gsLst>
            <a:lin ang="0" scaled="1"/>
          </a:gradFill>
          <a:ln w="19050" cap="flat" cmpd="sng" algn="ctr">
            <a:solidFill>
              <a:schemeClr val="tx2"/>
            </a:solidFill>
            <a:prstDash val="solid"/>
          </a:ln>
          <a:effectLst/>
        </p:spPr>
        <p:txBody>
          <a:bodyPr wrap="square" rtlCol="0" anchor="ctr">
            <a:noAutofit/>
          </a:bodyPr>
          <a:lstStyle/>
          <a:p>
            <a:pPr marL="171450" marR="0" lvl="0" indent="-171450" algn="l" defTabSz="1088239" rtl="0" eaLnBrk="1" fontAlgn="auto" latinLnBrk="0" hangingPunct="1">
              <a:lnSpc>
                <a:spcPct val="100000"/>
              </a:lnSpc>
              <a:spcBef>
                <a:spcPts val="0"/>
              </a:spcBef>
              <a:spcAft>
                <a:spcPts val="600"/>
              </a:spcAft>
              <a:buClr>
                <a:srgbClr val="0070AD"/>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Verdana"/>
                <a:ea typeface="+mn-ea"/>
                <a:cs typeface="+mn-cs"/>
              </a:rPr>
              <a:t>Capgemini </a:t>
            </a:r>
            <a:r>
              <a:rPr kumimoji="0" lang="en-US" sz="1200" b="1" i="0" u="none" strike="noStrike" kern="1200" cap="none" spc="0" normalizeH="0" baseline="0" noProof="0" dirty="0">
                <a:ln>
                  <a:noFill/>
                </a:ln>
                <a:solidFill>
                  <a:srgbClr val="000000"/>
                </a:solidFill>
                <a:effectLst/>
                <a:uLnTx/>
                <a:uFillTx/>
                <a:latin typeface="Verdana"/>
                <a:ea typeface="+mn-ea"/>
                <a:cs typeface="+mn-cs"/>
              </a:rPr>
              <a:t>Quality Engineering Transformation (QET)  Platform integrated with Tricentis Tosca </a:t>
            </a:r>
            <a:r>
              <a:rPr kumimoji="0" lang="en-US" sz="1200" b="0" i="0" u="none" strike="noStrike" kern="1200" cap="none" spc="0" normalizeH="0" baseline="0" noProof="0" dirty="0">
                <a:ln>
                  <a:noFill/>
                </a:ln>
                <a:solidFill>
                  <a:srgbClr val="000000"/>
                </a:solidFill>
                <a:effectLst/>
                <a:uLnTx/>
                <a:uFillTx/>
                <a:latin typeface="Verdana"/>
                <a:ea typeface="+mn-ea"/>
                <a:cs typeface="+mn-cs"/>
              </a:rPr>
              <a:t>for end-to-end automation</a:t>
            </a:r>
          </a:p>
          <a:p>
            <a:pPr marL="171450" marR="0" lvl="0" indent="-171450" algn="l" defTabSz="1088239" rtl="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Verdana"/>
                <a:ea typeface="+mn-ea"/>
                <a:cs typeface="+mn-cs"/>
              </a:rPr>
              <a:t>More than </a:t>
            </a:r>
            <a:r>
              <a:rPr kumimoji="0" lang="en-US" sz="1200" b="1" i="0" u="none" strike="noStrike" kern="1200" cap="none" spc="0" normalizeH="0" baseline="0" noProof="0" dirty="0">
                <a:ln>
                  <a:noFill/>
                </a:ln>
                <a:solidFill>
                  <a:srgbClr val="000000"/>
                </a:solidFill>
                <a:effectLst/>
                <a:uLnTx/>
                <a:uFillTx/>
                <a:latin typeface="Verdana"/>
                <a:ea typeface="+mn-ea"/>
                <a:cs typeface="+mn-cs"/>
              </a:rPr>
              <a:t>1200 </a:t>
            </a:r>
            <a:r>
              <a:rPr kumimoji="0" lang="en-US" sz="1200" b="0" i="0" u="none" strike="noStrike" kern="1200" cap="none" spc="0" normalizeH="0" baseline="0" noProof="0" dirty="0">
                <a:ln>
                  <a:noFill/>
                </a:ln>
                <a:solidFill>
                  <a:srgbClr val="000000"/>
                </a:solidFill>
                <a:effectLst/>
                <a:uLnTx/>
                <a:uFillTx/>
                <a:latin typeface="Verdana"/>
                <a:ea typeface="+mn-ea"/>
                <a:cs typeface="+mn-cs"/>
              </a:rPr>
              <a:t>Tricentis Tosca certified  practitioners globally</a:t>
            </a:r>
          </a:p>
          <a:p>
            <a:pPr marL="171450" marR="0" lvl="0" indent="-171450" algn="l" defTabSz="1088239" rtl="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GB" sz="1200" b="1" i="0" u="none" strike="noStrike" kern="1200" cap="none" spc="0" normalizeH="0" baseline="0" noProof="0" dirty="0">
                <a:ln>
                  <a:noFill/>
                </a:ln>
                <a:solidFill>
                  <a:prstClr val="black"/>
                </a:solidFill>
                <a:effectLst/>
                <a:uLnTx/>
                <a:uFillTx/>
                <a:latin typeface="Verdana"/>
                <a:ea typeface="+mn-ea"/>
                <a:cs typeface="+mn-cs"/>
              </a:rPr>
              <a:t>Direct contact and support </a:t>
            </a:r>
            <a:r>
              <a:rPr kumimoji="0" lang="en-GB" sz="1200" b="0" i="0" u="none" strike="noStrike" kern="1200" cap="none" spc="0" normalizeH="0" baseline="0" noProof="0" dirty="0">
                <a:ln>
                  <a:noFill/>
                </a:ln>
                <a:solidFill>
                  <a:prstClr val="black"/>
                </a:solidFill>
                <a:effectLst/>
                <a:uLnTx/>
                <a:uFillTx/>
                <a:latin typeface="Verdana"/>
                <a:ea typeface="+mn-ea"/>
                <a:cs typeface="+mn-cs"/>
              </a:rPr>
              <a:t>with </a:t>
            </a:r>
            <a:r>
              <a:rPr kumimoji="0" lang="en-GB" sz="1200" b="0" i="0" u="none" strike="noStrike" kern="1200" cap="none" spc="0" normalizeH="0" baseline="0" noProof="0" dirty="0" err="1">
                <a:ln>
                  <a:noFill/>
                </a:ln>
                <a:solidFill>
                  <a:prstClr val="black"/>
                </a:solidFill>
                <a:effectLst/>
                <a:uLnTx/>
                <a:uFillTx/>
                <a:latin typeface="Verdana"/>
                <a:ea typeface="+mn-ea"/>
                <a:cs typeface="+mn-cs"/>
              </a:rPr>
              <a:t>Tricentis</a:t>
            </a:r>
            <a:r>
              <a:rPr kumimoji="0" lang="en-GB" sz="1200" b="0" i="0" u="none" strike="noStrike" kern="1200" cap="none" spc="0" normalizeH="0" baseline="0" noProof="0" dirty="0">
                <a:ln>
                  <a:noFill/>
                </a:ln>
                <a:solidFill>
                  <a:prstClr val="black"/>
                </a:solidFill>
                <a:effectLst/>
                <a:uLnTx/>
                <a:uFillTx/>
                <a:latin typeface="Verdana"/>
                <a:ea typeface="+mn-ea"/>
                <a:cs typeface="+mn-cs"/>
              </a:rPr>
              <a:t> product teams for troubleshooting</a:t>
            </a:r>
          </a:p>
          <a:p>
            <a:pPr marL="171450" marR="0" lvl="0" indent="-171450" algn="l" defTabSz="1088239" rtl="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GB" sz="1200" b="1" i="0" u="none" strike="noStrike" kern="1200" cap="none" spc="0" normalizeH="0" baseline="0" noProof="0" dirty="0">
                <a:ln>
                  <a:noFill/>
                </a:ln>
                <a:solidFill>
                  <a:prstClr val="black"/>
                </a:solidFill>
                <a:effectLst/>
                <a:uLnTx/>
                <a:uFillTx/>
                <a:latin typeface="Verdana"/>
                <a:ea typeface="+mn-ea"/>
                <a:cs typeface="+mn-cs"/>
              </a:rPr>
              <a:t>Latest versions of tools available</a:t>
            </a:r>
            <a:r>
              <a:rPr kumimoji="0" lang="en-GB" sz="1200" b="0" i="0" u="none" strike="noStrike" kern="1200" cap="none" spc="0" normalizeH="0" baseline="0" noProof="0" dirty="0">
                <a:ln>
                  <a:noFill/>
                </a:ln>
                <a:solidFill>
                  <a:prstClr val="black"/>
                </a:solidFill>
                <a:effectLst/>
                <a:uLnTx/>
                <a:uFillTx/>
                <a:latin typeface="Verdana"/>
                <a:ea typeface="+mn-ea"/>
                <a:cs typeface="+mn-cs"/>
              </a:rPr>
              <a:t> for evaluations and assessments. </a:t>
            </a:r>
          </a:p>
          <a:p>
            <a:pPr marL="171450" marR="0" lvl="0" indent="-171450" algn="l" defTabSz="1088239" rtl="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GB" sz="1200" b="1" i="0" u="none" strike="noStrike" kern="1200" cap="none" spc="0" normalizeH="0" baseline="0" noProof="0" dirty="0">
                <a:ln>
                  <a:noFill/>
                </a:ln>
                <a:solidFill>
                  <a:prstClr val="black"/>
                </a:solidFill>
                <a:effectLst/>
                <a:uLnTx/>
                <a:uFillTx/>
                <a:latin typeface="Verdana"/>
                <a:ea typeface="+mn-ea"/>
                <a:cs typeface="+mn-cs"/>
              </a:rPr>
              <a:t>Access to all partner resources</a:t>
            </a:r>
            <a:r>
              <a:rPr kumimoji="0" lang="en-GB" sz="1200" b="0" i="0" u="none" strike="noStrike" kern="1200" cap="none" spc="0" normalizeH="0" baseline="0" noProof="0" dirty="0">
                <a:ln>
                  <a:noFill/>
                </a:ln>
                <a:solidFill>
                  <a:prstClr val="black"/>
                </a:solidFill>
                <a:effectLst/>
                <a:uLnTx/>
                <a:uFillTx/>
                <a:latin typeface="Verdana"/>
                <a:ea typeface="+mn-ea"/>
                <a:cs typeface="+mn-cs"/>
              </a:rPr>
              <a:t> for learning and support.</a:t>
            </a:r>
          </a:p>
          <a:p>
            <a:pPr marL="171450" marR="0" lvl="0" indent="-171450" algn="l" defTabSz="1088239" rtl="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IN" sz="1200" b="0" i="0" u="none" strike="noStrike" kern="1200" cap="none" spc="0" normalizeH="0" baseline="0" noProof="0" dirty="0">
                <a:ln>
                  <a:noFill/>
                </a:ln>
                <a:solidFill>
                  <a:srgbClr val="000000"/>
                </a:solidFill>
                <a:effectLst/>
                <a:uLnTx/>
                <a:uFillTx/>
                <a:latin typeface="Verdana"/>
                <a:ea typeface="+mn-ea"/>
                <a:cs typeface="+mn-cs"/>
              </a:rPr>
              <a:t>Eligible for </a:t>
            </a:r>
            <a:r>
              <a:rPr kumimoji="0" lang="en-IN" sz="1200" b="1" i="0" u="none" strike="noStrike" kern="1200" cap="none" spc="0" normalizeH="0" baseline="0" noProof="0" dirty="0">
                <a:ln>
                  <a:noFill/>
                </a:ln>
                <a:solidFill>
                  <a:srgbClr val="000000"/>
                </a:solidFill>
                <a:effectLst/>
                <a:uLnTx/>
                <a:uFillTx/>
                <a:latin typeface="Verdana"/>
                <a:ea typeface="+mn-ea"/>
                <a:cs typeface="+mn-cs"/>
              </a:rPr>
              <a:t>direct discounts </a:t>
            </a:r>
            <a:r>
              <a:rPr kumimoji="0" lang="en-IN" sz="1200" b="0" i="0" u="none" strike="noStrike" kern="1200" cap="none" spc="0" normalizeH="0" baseline="0" noProof="0" dirty="0">
                <a:ln>
                  <a:noFill/>
                </a:ln>
                <a:solidFill>
                  <a:srgbClr val="000000"/>
                </a:solidFill>
                <a:effectLst/>
                <a:uLnTx/>
                <a:uFillTx/>
                <a:latin typeface="Verdana"/>
                <a:ea typeface="+mn-ea"/>
                <a:cs typeface="+mn-cs"/>
              </a:rPr>
              <a:t>on Licence Fees due to Global partnership</a:t>
            </a:r>
          </a:p>
        </p:txBody>
      </p:sp>
      <p:sp>
        <p:nvSpPr>
          <p:cNvPr id="86" name="Right Bracket 85">
            <a:extLst>
              <a:ext uri="{FF2B5EF4-FFF2-40B4-BE49-F238E27FC236}">
                <a16:creationId xmlns:a16="http://schemas.microsoft.com/office/drawing/2014/main" id="{5FAE5ED3-32C1-4D3D-858E-41674B3AE6D5}"/>
              </a:ext>
            </a:extLst>
          </p:cNvPr>
          <p:cNvSpPr/>
          <p:nvPr/>
        </p:nvSpPr>
        <p:spPr>
          <a:xfrm>
            <a:off x="748194" y="1036793"/>
            <a:ext cx="6657712" cy="1417005"/>
          </a:xfrm>
          <a:prstGeom prst="rect">
            <a:avLst/>
          </a:prstGeom>
          <a:gradFill>
            <a:gsLst>
              <a:gs pos="0">
                <a:schemeClr val="bg2"/>
              </a:gs>
              <a:gs pos="100000">
                <a:schemeClr val="bg1"/>
              </a:gs>
            </a:gsLst>
            <a:lin ang="0" scaled="1"/>
          </a:gradFill>
          <a:ln w="19050" cap="flat" cmpd="sng" algn="ctr">
            <a:solidFill>
              <a:schemeClr val="tx2"/>
            </a:solidFill>
            <a:prstDash val="solid"/>
          </a:ln>
          <a:effectLst/>
        </p:spPr>
        <p:txBody>
          <a:bodyPr wrap="square" rtlCol="0" anchor="ctr">
            <a:noAutofit/>
          </a:bodyPr>
          <a:lstStyle/>
          <a:p>
            <a:pPr marL="171450" marR="0" lvl="0" indent="-171450" algn="l" defTabSz="1088239" rtl="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Verdana"/>
                <a:ea typeface="+mn-ea"/>
                <a:cs typeface="+mn-cs"/>
              </a:rPr>
              <a:t>Capgemini is </a:t>
            </a:r>
            <a:r>
              <a:rPr kumimoji="0" lang="en-US" sz="1200" b="1" i="0" u="none" strike="noStrike" kern="1200" cap="none" spc="0" normalizeH="0" baseline="0" noProof="0" dirty="0">
                <a:ln>
                  <a:noFill/>
                </a:ln>
                <a:solidFill>
                  <a:srgbClr val="000000"/>
                </a:solidFill>
                <a:effectLst/>
                <a:uLnTx/>
                <a:uFillTx/>
                <a:latin typeface="Verdana"/>
                <a:ea typeface="+mn-ea"/>
                <a:cs typeface="+mn-cs"/>
              </a:rPr>
              <a:t>Global Alliance Partner </a:t>
            </a:r>
            <a:r>
              <a:rPr kumimoji="0" lang="en-US" sz="1200" b="0" i="0" u="none" strike="noStrike" kern="1200" cap="none" spc="0" normalizeH="0" baseline="0" noProof="0" dirty="0">
                <a:ln>
                  <a:noFill/>
                </a:ln>
                <a:solidFill>
                  <a:srgbClr val="000000"/>
                </a:solidFill>
                <a:effectLst/>
                <a:uLnTx/>
                <a:uFillTx/>
                <a:latin typeface="Verdana"/>
                <a:ea typeface="+mn-ea"/>
                <a:cs typeface="+mn-cs"/>
              </a:rPr>
              <a:t>for Tricentis since 2014</a:t>
            </a:r>
          </a:p>
          <a:p>
            <a:pPr marL="171450" marR="0" lvl="0" indent="-171450" algn="l" defTabSz="1088239" rtl="0" eaLnBrk="1" fontAlgn="auto" latinLnBrk="0" hangingPunct="1">
              <a:lnSpc>
                <a:spcPct val="100000"/>
              </a:lnSpc>
              <a:spcBef>
                <a:spcPts val="0"/>
              </a:spcBef>
              <a:spcAft>
                <a:spcPts val="600"/>
              </a:spcAft>
              <a:buClr>
                <a:srgbClr val="0070AD"/>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Verdana"/>
                <a:ea typeface="+mn-ea"/>
                <a:cs typeface="+mn-cs"/>
              </a:rPr>
              <a:t>Tricentis </a:t>
            </a:r>
            <a:r>
              <a:rPr kumimoji="0" lang="en-US" sz="1200" b="1" i="0" u="none" strike="noStrike" kern="1200" cap="none" spc="0" normalizeH="0" baseline="0" noProof="0" dirty="0">
                <a:ln>
                  <a:noFill/>
                </a:ln>
                <a:solidFill>
                  <a:srgbClr val="000000"/>
                </a:solidFill>
                <a:effectLst/>
                <a:uLnTx/>
                <a:uFillTx/>
                <a:latin typeface="Verdana"/>
                <a:ea typeface="+mn-ea"/>
                <a:cs typeface="+mn-cs"/>
              </a:rPr>
              <a:t>Automation Premier League </a:t>
            </a:r>
            <a:r>
              <a:rPr kumimoji="0" lang="en-US" sz="1200" b="0" i="0" u="none" strike="noStrike" kern="1200" cap="none" spc="0" normalizeH="0" baseline="0" noProof="0" dirty="0">
                <a:ln>
                  <a:noFill/>
                </a:ln>
                <a:solidFill>
                  <a:srgbClr val="000000"/>
                </a:solidFill>
                <a:effectLst/>
                <a:uLnTx/>
                <a:uFillTx/>
                <a:latin typeface="Verdana"/>
                <a:ea typeface="+mn-ea"/>
                <a:cs typeface="+mn-cs"/>
              </a:rPr>
              <a:t>Course and certification program developed and rolled out</a:t>
            </a:r>
          </a:p>
          <a:p>
            <a:pPr marL="171450" marR="0" lvl="0" indent="-171450" algn="l" defTabSz="1088239" rtl="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Verdana"/>
                <a:ea typeface="+mn-ea"/>
                <a:cs typeface="+mn-cs"/>
              </a:rPr>
              <a:t>Presented at the </a:t>
            </a:r>
            <a:r>
              <a:rPr kumimoji="0" lang="en-US" sz="1200" b="1" i="0" u="none" strike="noStrike" kern="1200" cap="none" spc="0" normalizeH="0" baseline="0" noProof="0" dirty="0">
                <a:ln>
                  <a:noFill/>
                </a:ln>
                <a:solidFill>
                  <a:srgbClr val="000000"/>
                </a:solidFill>
                <a:effectLst/>
                <a:uLnTx/>
                <a:uFillTx/>
                <a:latin typeface="Verdana"/>
                <a:ea typeface="+mn-ea"/>
                <a:cs typeface="+mn-cs"/>
              </a:rPr>
              <a:t>Tricentis User Conference 2019 </a:t>
            </a:r>
            <a:r>
              <a:rPr kumimoji="0" lang="en-US" sz="1200" b="0" i="0" u="none" strike="noStrike" kern="1200" cap="none" spc="0" normalizeH="0" baseline="0" noProof="0" dirty="0">
                <a:ln>
                  <a:noFill/>
                </a:ln>
                <a:solidFill>
                  <a:srgbClr val="000000"/>
                </a:solidFill>
                <a:effectLst/>
                <a:uLnTx/>
                <a:uFillTx/>
                <a:latin typeface="Verdana"/>
                <a:ea typeface="+mn-ea"/>
                <a:cs typeface="+mn-cs"/>
              </a:rPr>
              <a:t>– Quality Transformation for a Premier Telco customer</a:t>
            </a:r>
          </a:p>
          <a:p>
            <a:pPr marL="171450" marR="0" lvl="0" indent="-171450" algn="l" defTabSz="1088239" rtl="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Verdana"/>
                <a:ea typeface="+mn-ea"/>
                <a:cs typeface="+mn-cs"/>
              </a:rPr>
              <a:t>Joint </a:t>
            </a:r>
            <a:r>
              <a:rPr kumimoji="0" lang="en-US" sz="1200" b="1" i="0" u="none" strike="noStrike" kern="1200" cap="none" spc="0" normalizeH="0" baseline="0" noProof="0" dirty="0">
                <a:ln>
                  <a:noFill/>
                </a:ln>
                <a:solidFill>
                  <a:srgbClr val="000000"/>
                </a:solidFill>
                <a:effectLst/>
                <a:uLnTx/>
                <a:uFillTx/>
                <a:latin typeface="Verdana"/>
                <a:ea typeface="+mn-ea"/>
                <a:cs typeface="+mn-cs"/>
              </a:rPr>
              <a:t>Leadership workshops </a:t>
            </a:r>
            <a:r>
              <a:rPr kumimoji="0" lang="en-US" sz="1200" b="0" i="0" u="none" strike="noStrike" kern="1200" cap="none" spc="0" normalizeH="0" baseline="0" noProof="0" dirty="0">
                <a:ln>
                  <a:noFill/>
                </a:ln>
                <a:solidFill>
                  <a:srgbClr val="000000"/>
                </a:solidFill>
                <a:effectLst/>
                <a:uLnTx/>
                <a:uFillTx/>
                <a:latin typeface="Verdana"/>
                <a:ea typeface="+mn-ea"/>
                <a:cs typeface="+mn-cs"/>
              </a:rPr>
              <a:t>on a periodic basis on Product and GTM Strategy</a:t>
            </a:r>
          </a:p>
        </p:txBody>
      </p:sp>
      <p:sp>
        <p:nvSpPr>
          <p:cNvPr id="3" name="Title 2">
            <a:extLst>
              <a:ext uri="{FF2B5EF4-FFF2-40B4-BE49-F238E27FC236}">
                <a16:creationId xmlns:a16="http://schemas.microsoft.com/office/drawing/2014/main" id="{A8268AB5-BCA4-425E-9892-E2BD3D705DB4}"/>
              </a:ext>
            </a:extLst>
          </p:cNvPr>
          <p:cNvSpPr>
            <a:spLocks noGrp="1"/>
          </p:cNvSpPr>
          <p:nvPr>
            <p:ph type="title"/>
          </p:nvPr>
        </p:nvSpPr>
        <p:spPr/>
        <p:txBody>
          <a:bodyPr/>
          <a:lstStyle/>
          <a:p>
            <a:r>
              <a:rPr lang="en-US" dirty="0">
                <a:latin typeface="+mj-lt"/>
              </a:rPr>
              <a:t>Capgemini Tricentis Tosca Partnership</a:t>
            </a:r>
            <a:br>
              <a:rPr lang="en-US" dirty="0">
                <a:latin typeface="+mj-lt"/>
              </a:rPr>
            </a:br>
            <a:r>
              <a:rPr lang="en-US" sz="1600" b="1" dirty="0">
                <a:solidFill>
                  <a:schemeClr val="accent2"/>
                </a:solidFill>
              </a:rPr>
              <a:t>Strong partnership with access to trainings and certifications, direct integration to our inhouse QET platform</a:t>
            </a:r>
          </a:p>
        </p:txBody>
      </p:sp>
      <p:pic>
        <p:nvPicPr>
          <p:cNvPr id="2" name="Picture 1">
            <a:extLst>
              <a:ext uri="{FF2B5EF4-FFF2-40B4-BE49-F238E27FC236}">
                <a16:creationId xmlns:a16="http://schemas.microsoft.com/office/drawing/2014/main" id="{7111B13E-ED84-4080-9219-EC762559944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980162" y="1053887"/>
            <a:ext cx="1772290" cy="924980"/>
          </a:xfrm>
          <a:prstGeom prst="rect">
            <a:avLst/>
          </a:prstGeom>
        </p:spPr>
      </p:pic>
      <p:cxnSp>
        <p:nvCxnSpPr>
          <p:cNvPr id="48" name="Straight Connector 47">
            <a:extLst>
              <a:ext uri="{FF2B5EF4-FFF2-40B4-BE49-F238E27FC236}">
                <a16:creationId xmlns:a16="http://schemas.microsoft.com/office/drawing/2014/main" id="{FD0DE035-9345-4639-AB9A-BD7460881EB3}"/>
              </a:ext>
            </a:extLst>
          </p:cNvPr>
          <p:cNvCxnSpPr>
            <a:cxnSpLocks/>
          </p:cNvCxnSpPr>
          <p:nvPr/>
        </p:nvCxnSpPr>
        <p:spPr bwMode="auto">
          <a:xfrm>
            <a:off x="8448202" y="4952710"/>
            <a:ext cx="3453532" cy="0"/>
          </a:xfrm>
          <a:prstGeom prst="line">
            <a:avLst/>
          </a:prstGeom>
          <a:solidFill>
            <a:schemeClr val="tx2"/>
          </a:solidFill>
          <a:ln w="6350" cap="flat" cmpd="sng" algn="ctr">
            <a:solidFill>
              <a:schemeClr val="accent3"/>
            </a:solidFill>
            <a:prstDash val="solid"/>
            <a:round/>
            <a:headEnd type="none" w="med" len="med"/>
            <a:tailEnd type="diamond" w="med" len="med"/>
          </a:ln>
          <a:effectLst/>
        </p:spPr>
      </p:cxnSp>
      <p:sp>
        <p:nvSpPr>
          <p:cNvPr id="49" name="Rectangle 48">
            <a:extLst>
              <a:ext uri="{FF2B5EF4-FFF2-40B4-BE49-F238E27FC236}">
                <a16:creationId xmlns:a16="http://schemas.microsoft.com/office/drawing/2014/main" id="{BECFB5E2-FAEA-4332-8005-6617CC4740A8}"/>
              </a:ext>
            </a:extLst>
          </p:cNvPr>
          <p:cNvSpPr/>
          <p:nvPr/>
        </p:nvSpPr>
        <p:spPr>
          <a:xfrm>
            <a:off x="8753739" y="4738392"/>
            <a:ext cx="1242328" cy="184666"/>
          </a:xfrm>
          <a:prstGeom prst="rect">
            <a:avLst/>
          </a:prstGeom>
          <a:solidFill>
            <a:schemeClr val="bg1"/>
          </a:solidFill>
        </p:spPr>
        <p:txBody>
          <a:bodyPr wrap="none" lIns="0" tIns="0" rIns="0" bIns="0">
            <a:spAutoFit/>
          </a:bodyPr>
          <a:lstStyle/>
          <a:p>
            <a:pPr marL="0" marR="0" lvl="0" indent="0" algn="l" defTabSz="714375" rtl="0" eaLnBrk="1" fontAlgn="auto" latinLnBrk="0" hangingPunct="1">
              <a:lnSpc>
                <a:spcPct val="100000"/>
              </a:lnSpc>
              <a:spcBef>
                <a:spcPts val="0"/>
              </a:spcBef>
              <a:spcAft>
                <a:spcPts val="0"/>
              </a:spcAft>
              <a:buClr>
                <a:srgbClr val="0098C7"/>
              </a:buClr>
              <a:buSzTx/>
              <a:buFontTx/>
              <a:buNone/>
              <a:tabLst/>
              <a:defRPr/>
            </a:pPr>
            <a:r>
              <a:rPr kumimoji="0" lang="en-US" sz="1200" b="1" i="0" u="none" strike="noStrike" kern="0" cap="none" spc="0" normalizeH="0" baseline="0" noProof="0">
                <a:ln>
                  <a:noFill/>
                </a:ln>
                <a:solidFill>
                  <a:srgbClr val="2B143D"/>
                </a:solidFill>
                <a:effectLst/>
                <a:uLnTx/>
                <a:uFillTx/>
                <a:latin typeface="Verdana"/>
                <a:ea typeface="+mn-ea"/>
                <a:cs typeface="Arial" charset="0"/>
              </a:rPr>
              <a:t>Tosca  Clients </a:t>
            </a:r>
          </a:p>
        </p:txBody>
      </p:sp>
      <p:grpSp>
        <p:nvGrpSpPr>
          <p:cNvPr id="54" name="Groupe 19">
            <a:extLst>
              <a:ext uri="{FF2B5EF4-FFF2-40B4-BE49-F238E27FC236}">
                <a16:creationId xmlns:a16="http://schemas.microsoft.com/office/drawing/2014/main" id="{483634B9-4CE9-4190-962C-BAE8B1CD1B81}"/>
              </a:ext>
            </a:extLst>
          </p:cNvPr>
          <p:cNvGrpSpPr>
            <a:grpSpLocks noChangeAspect="1"/>
          </p:cNvGrpSpPr>
          <p:nvPr/>
        </p:nvGrpSpPr>
        <p:grpSpPr>
          <a:xfrm>
            <a:off x="7825636" y="4609170"/>
            <a:ext cx="866534" cy="811192"/>
            <a:chOff x="7136624" y="418734"/>
            <a:chExt cx="869950" cy="814388"/>
          </a:xfrm>
        </p:grpSpPr>
        <p:sp>
          <p:nvSpPr>
            <p:cNvPr id="55" name="Freeform 177">
              <a:extLst>
                <a:ext uri="{FF2B5EF4-FFF2-40B4-BE49-F238E27FC236}">
                  <a16:creationId xmlns:a16="http://schemas.microsoft.com/office/drawing/2014/main" id="{5E5E7A3C-3D4A-4DD9-B7E5-EB09DDBE145C}"/>
                </a:ext>
              </a:extLst>
            </p:cNvPr>
            <p:cNvSpPr>
              <a:spLocks/>
            </p:cNvSpPr>
            <p:nvPr/>
          </p:nvSpPr>
          <p:spPr bwMode="auto">
            <a:xfrm>
              <a:off x="7136624" y="418734"/>
              <a:ext cx="869950" cy="814388"/>
            </a:xfrm>
            <a:custGeom>
              <a:avLst/>
              <a:gdLst>
                <a:gd name="T0" fmla="*/ 33 w 232"/>
                <a:gd name="T1" fmla="*/ 170 h 217"/>
                <a:gd name="T2" fmla="*/ 55 w 232"/>
                <a:gd name="T3" fmla="*/ 33 h 217"/>
                <a:gd name="T4" fmla="*/ 198 w 232"/>
                <a:gd name="T5" fmla="*/ 53 h 217"/>
                <a:gd name="T6" fmla="*/ 172 w 232"/>
                <a:gd name="T7" fmla="*/ 185 h 217"/>
                <a:gd name="T8" fmla="*/ 33 w 232"/>
                <a:gd name="T9" fmla="*/ 170 h 217"/>
              </a:gdLst>
              <a:ahLst/>
              <a:cxnLst>
                <a:cxn ang="0">
                  <a:pos x="T0" y="T1"/>
                </a:cxn>
                <a:cxn ang="0">
                  <a:pos x="T2" y="T3"/>
                </a:cxn>
                <a:cxn ang="0">
                  <a:pos x="T4" y="T5"/>
                </a:cxn>
                <a:cxn ang="0">
                  <a:pos x="T6" y="T7"/>
                </a:cxn>
                <a:cxn ang="0">
                  <a:pos x="T8" y="T9"/>
                </a:cxn>
              </a:cxnLst>
              <a:rect l="0" t="0" r="r" b="b"/>
              <a:pathLst>
                <a:path w="232" h="217">
                  <a:moveTo>
                    <a:pt x="33" y="170"/>
                  </a:moveTo>
                  <a:cubicBezTo>
                    <a:pt x="0" y="126"/>
                    <a:pt x="10" y="65"/>
                    <a:pt x="55" y="33"/>
                  </a:cubicBezTo>
                  <a:cubicBezTo>
                    <a:pt x="101" y="0"/>
                    <a:pt x="165" y="9"/>
                    <a:pt x="198" y="53"/>
                  </a:cubicBezTo>
                  <a:cubicBezTo>
                    <a:pt x="232" y="96"/>
                    <a:pt x="218" y="152"/>
                    <a:pt x="172" y="185"/>
                  </a:cubicBezTo>
                  <a:cubicBezTo>
                    <a:pt x="127" y="217"/>
                    <a:pt x="66" y="213"/>
                    <a:pt x="33" y="17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grpSp>
          <p:nvGrpSpPr>
            <p:cNvPr id="56" name="Groupe 364">
              <a:extLst>
                <a:ext uri="{FF2B5EF4-FFF2-40B4-BE49-F238E27FC236}">
                  <a16:creationId xmlns:a16="http://schemas.microsoft.com/office/drawing/2014/main" id="{6F5FE14B-02A4-4D71-9C66-EF91FA4C5358}"/>
                </a:ext>
              </a:extLst>
            </p:cNvPr>
            <p:cNvGrpSpPr/>
            <p:nvPr/>
          </p:nvGrpSpPr>
          <p:grpSpPr>
            <a:xfrm>
              <a:off x="7306421" y="691784"/>
              <a:ext cx="532938" cy="327025"/>
              <a:chOff x="3092451" y="3854450"/>
              <a:chExt cx="450850" cy="327025"/>
            </a:xfrm>
          </p:grpSpPr>
          <p:sp>
            <p:nvSpPr>
              <p:cNvPr id="57" name="Freeform 286">
                <a:extLst>
                  <a:ext uri="{FF2B5EF4-FFF2-40B4-BE49-F238E27FC236}">
                    <a16:creationId xmlns:a16="http://schemas.microsoft.com/office/drawing/2014/main" id="{9BDD6C2A-5D72-4400-915A-792CA0E4E76E}"/>
                  </a:ext>
                </a:extLst>
              </p:cNvPr>
              <p:cNvSpPr>
                <a:spLocks/>
              </p:cNvSpPr>
              <p:nvPr/>
            </p:nvSpPr>
            <p:spPr bwMode="auto">
              <a:xfrm>
                <a:off x="3092451" y="3968750"/>
                <a:ext cx="168275" cy="123825"/>
              </a:xfrm>
              <a:custGeom>
                <a:avLst/>
                <a:gdLst>
                  <a:gd name="T0" fmla="*/ 29 w 45"/>
                  <a:gd name="T1" fmla="*/ 0 h 33"/>
                  <a:gd name="T2" fmla="*/ 42 w 45"/>
                  <a:gd name="T3" fmla="*/ 12 h 33"/>
                  <a:gd name="T4" fmla="*/ 40 w 45"/>
                  <a:gd name="T5" fmla="*/ 30 h 33"/>
                  <a:gd name="T6" fmla="*/ 30 w 45"/>
                  <a:gd name="T7" fmla="*/ 33 h 33"/>
                  <a:gd name="T8" fmla="*/ 11 w 45"/>
                  <a:gd name="T9" fmla="*/ 32 h 33"/>
                  <a:gd name="T10" fmla="*/ 0 w 45"/>
                  <a:gd name="T11" fmla="*/ 30 h 33"/>
                  <a:gd name="T12" fmla="*/ 0 w 45"/>
                  <a:gd name="T13" fmla="*/ 29 h 33"/>
                  <a:gd name="T14" fmla="*/ 0 w 45"/>
                  <a:gd name="T15" fmla="*/ 21 h 33"/>
                  <a:gd name="T16" fmla="*/ 14 w 45"/>
                  <a:gd name="T17"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3">
                    <a:moveTo>
                      <a:pt x="29" y="0"/>
                    </a:moveTo>
                    <a:cubicBezTo>
                      <a:pt x="35" y="2"/>
                      <a:pt x="39" y="7"/>
                      <a:pt x="42" y="12"/>
                    </a:cubicBezTo>
                    <a:cubicBezTo>
                      <a:pt x="44" y="18"/>
                      <a:pt x="45" y="25"/>
                      <a:pt x="40" y="30"/>
                    </a:cubicBezTo>
                    <a:cubicBezTo>
                      <a:pt x="37" y="32"/>
                      <a:pt x="33" y="33"/>
                      <a:pt x="30" y="33"/>
                    </a:cubicBezTo>
                    <a:cubicBezTo>
                      <a:pt x="23" y="33"/>
                      <a:pt x="17" y="33"/>
                      <a:pt x="11" y="32"/>
                    </a:cubicBezTo>
                    <a:cubicBezTo>
                      <a:pt x="9" y="32"/>
                      <a:pt x="1" y="30"/>
                      <a:pt x="0" y="30"/>
                    </a:cubicBezTo>
                    <a:cubicBezTo>
                      <a:pt x="0" y="30"/>
                      <a:pt x="0" y="29"/>
                      <a:pt x="0" y="29"/>
                    </a:cubicBezTo>
                    <a:cubicBezTo>
                      <a:pt x="0" y="21"/>
                      <a:pt x="0" y="21"/>
                      <a:pt x="0" y="21"/>
                    </a:cubicBezTo>
                    <a:cubicBezTo>
                      <a:pt x="0" y="13"/>
                      <a:pt x="5" y="4"/>
                      <a:pt x="14" y="1"/>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72" name="Oval 287">
                <a:extLst>
                  <a:ext uri="{FF2B5EF4-FFF2-40B4-BE49-F238E27FC236}">
                    <a16:creationId xmlns:a16="http://schemas.microsoft.com/office/drawing/2014/main" id="{27E54B3A-761F-41B5-AF1C-68F80CDA8405}"/>
                  </a:ext>
                </a:extLst>
              </p:cNvPr>
              <p:cNvSpPr>
                <a:spLocks noChangeArrowheads="1"/>
              </p:cNvSpPr>
              <p:nvPr/>
            </p:nvSpPr>
            <p:spPr bwMode="auto">
              <a:xfrm>
                <a:off x="3125788" y="3867150"/>
                <a:ext cx="90488" cy="112713"/>
              </a:xfrm>
              <a:prstGeom prst="ellipse">
                <a:avLst/>
              </a:pr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73" name="Freeform 288">
                <a:extLst>
                  <a:ext uri="{FF2B5EF4-FFF2-40B4-BE49-F238E27FC236}">
                    <a16:creationId xmlns:a16="http://schemas.microsoft.com/office/drawing/2014/main" id="{14D2E132-26DF-4054-8DC1-B50212C5EC89}"/>
                  </a:ext>
                </a:extLst>
              </p:cNvPr>
              <p:cNvSpPr>
                <a:spLocks/>
              </p:cNvSpPr>
              <p:nvPr/>
            </p:nvSpPr>
            <p:spPr bwMode="auto">
              <a:xfrm>
                <a:off x="3373438" y="3956050"/>
                <a:ext cx="169863" cy="125413"/>
              </a:xfrm>
              <a:custGeom>
                <a:avLst/>
                <a:gdLst>
                  <a:gd name="T0" fmla="*/ 29 w 45"/>
                  <a:gd name="T1" fmla="*/ 0 h 33"/>
                  <a:gd name="T2" fmla="*/ 42 w 45"/>
                  <a:gd name="T3" fmla="*/ 12 h 33"/>
                  <a:gd name="T4" fmla="*/ 40 w 45"/>
                  <a:gd name="T5" fmla="*/ 30 h 33"/>
                  <a:gd name="T6" fmla="*/ 30 w 45"/>
                  <a:gd name="T7" fmla="*/ 33 h 33"/>
                  <a:gd name="T8" fmla="*/ 11 w 45"/>
                  <a:gd name="T9" fmla="*/ 32 h 33"/>
                  <a:gd name="T10" fmla="*/ 0 w 45"/>
                  <a:gd name="T11" fmla="*/ 31 h 33"/>
                  <a:gd name="T12" fmla="*/ 0 w 45"/>
                  <a:gd name="T13" fmla="*/ 29 h 33"/>
                  <a:gd name="T14" fmla="*/ 0 w 45"/>
                  <a:gd name="T15" fmla="*/ 21 h 33"/>
                  <a:gd name="T16" fmla="*/ 14 w 45"/>
                  <a:gd name="T17"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3">
                    <a:moveTo>
                      <a:pt x="29" y="0"/>
                    </a:moveTo>
                    <a:cubicBezTo>
                      <a:pt x="35" y="2"/>
                      <a:pt x="40" y="7"/>
                      <a:pt x="42" y="12"/>
                    </a:cubicBezTo>
                    <a:cubicBezTo>
                      <a:pt x="45" y="18"/>
                      <a:pt x="45" y="25"/>
                      <a:pt x="40" y="30"/>
                    </a:cubicBezTo>
                    <a:cubicBezTo>
                      <a:pt x="37" y="32"/>
                      <a:pt x="34" y="33"/>
                      <a:pt x="30" y="33"/>
                    </a:cubicBezTo>
                    <a:cubicBezTo>
                      <a:pt x="24" y="33"/>
                      <a:pt x="17" y="33"/>
                      <a:pt x="11" y="32"/>
                    </a:cubicBezTo>
                    <a:cubicBezTo>
                      <a:pt x="9" y="32"/>
                      <a:pt x="1" y="30"/>
                      <a:pt x="0" y="31"/>
                    </a:cubicBezTo>
                    <a:cubicBezTo>
                      <a:pt x="0" y="30"/>
                      <a:pt x="0" y="29"/>
                      <a:pt x="0" y="29"/>
                    </a:cubicBezTo>
                    <a:cubicBezTo>
                      <a:pt x="0" y="21"/>
                      <a:pt x="0" y="21"/>
                      <a:pt x="0" y="21"/>
                    </a:cubicBezTo>
                    <a:cubicBezTo>
                      <a:pt x="0" y="13"/>
                      <a:pt x="6" y="4"/>
                      <a:pt x="14" y="1"/>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74" name="Oval 289">
                <a:extLst>
                  <a:ext uri="{FF2B5EF4-FFF2-40B4-BE49-F238E27FC236}">
                    <a16:creationId xmlns:a16="http://schemas.microsoft.com/office/drawing/2014/main" id="{C5CA035D-CA14-4FC0-AB6E-2EA6209A385E}"/>
                  </a:ext>
                </a:extLst>
              </p:cNvPr>
              <p:cNvSpPr>
                <a:spLocks noChangeArrowheads="1"/>
              </p:cNvSpPr>
              <p:nvPr/>
            </p:nvSpPr>
            <p:spPr bwMode="auto">
              <a:xfrm>
                <a:off x="3411538" y="3854450"/>
                <a:ext cx="90488" cy="114300"/>
              </a:xfrm>
              <a:prstGeom prst="ellipse">
                <a:avLst/>
              </a:pr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75" name="Freeform 290">
                <a:extLst>
                  <a:ext uri="{FF2B5EF4-FFF2-40B4-BE49-F238E27FC236}">
                    <a16:creationId xmlns:a16="http://schemas.microsoft.com/office/drawing/2014/main" id="{951259D8-1426-4EB7-B7BF-4E4F1EE2CCD4}"/>
                  </a:ext>
                </a:extLst>
              </p:cNvPr>
              <p:cNvSpPr>
                <a:spLocks/>
              </p:cNvSpPr>
              <p:nvPr/>
            </p:nvSpPr>
            <p:spPr bwMode="auto">
              <a:xfrm>
                <a:off x="3205163" y="4013200"/>
                <a:ext cx="225425" cy="168275"/>
              </a:xfrm>
              <a:custGeom>
                <a:avLst/>
                <a:gdLst>
                  <a:gd name="T0" fmla="*/ 39 w 60"/>
                  <a:gd name="T1" fmla="*/ 0 h 45"/>
                  <a:gd name="T2" fmla="*/ 56 w 60"/>
                  <a:gd name="T3" fmla="*/ 16 h 45"/>
                  <a:gd name="T4" fmla="*/ 53 w 60"/>
                  <a:gd name="T5" fmla="*/ 39 h 45"/>
                  <a:gd name="T6" fmla="*/ 40 w 60"/>
                  <a:gd name="T7" fmla="*/ 44 h 45"/>
                  <a:gd name="T8" fmla="*/ 15 w 60"/>
                  <a:gd name="T9" fmla="*/ 43 h 45"/>
                  <a:gd name="T10" fmla="*/ 0 w 60"/>
                  <a:gd name="T11" fmla="*/ 41 h 45"/>
                  <a:gd name="T12" fmla="*/ 0 w 60"/>
                  <a:gd name="T13" fmla="*/ 39 h 45"/>
                  <a:gd name="T14" fmla="*/ 0 w 60"/>
                  <a:gd name="T15" fmla="*/ 29 h 45"/>
                  <a:gd name="T16" fmla="*/ 19 w 60"/>
                  <a:gd name="T17"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5">
                    <a:moveTo>
                      <a:pt x="39" y="0"/>
                    </a:moveTo>
                    <a:cubicBezTo>
                      <a:pt x="46" y="3"/>
                      <a:pt x="53" y="9"/>
                      <a:pt x="56" y="16"/>
                    </a:cubicBezTo>
                    <a:cubicBezTo>
                      <a:pt x="59" y="24"/>
                      <a:pt x="60" y="34"/>
                      <a:pt x="53" y="39"/>
                    </a:cubicBezTo>
                    <a:cubicBezTo>
                      <a:pt x="50" y="42"/>
                      <a:pt x="45" y="44"/>
                      <a:pt x="40" y="44"/>
                    </a:cubicBezTo>
                    <a:cubicBezTo>
                      <a:pt x="32" y="45"/>
                      <a:pt x="23" y="44"/>
                      <a:pt x="15" y="43"/>
                    </a:cubicBezTo>
                    <a:cubicBezTo>
                      <a:pt x="12" y="42"/>
                      <a:pt x="2" y="40"/>
                      <a:pt x="0" y="41"/>
                    </a:cubicBezTo>
                    <a:cubicBezTo>
                      <a:pt x="0" y="40"/>
                      <a:pt x="0" y="39"/>
                      <a:pt x="0" y="39"/>
                    </a:cubicBezTo>
                    <a:cubicBezTo>
                      <a:pt x="0" y="29"/>
                      <a:pt x="0" y="29"/>
                      <a:pt x="0" y="29"/>
                    </a:cubicBezTo>
                    <a:cubicBezTo>
                      <a:pt x="0" y="17"/>
                      <a:pt x="7" y="5"/>
                      <a:pt x="19" y="1"/>
                    </a:cubicBezTo>
                  </a:path>
                </a:pathLst>
              </a:custGeom>
              <a:solidFill>
                <a:srgbClr val="97BF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76" name="Freeform 291">
                <a:extLst>
                  <a:ext uri="{FF2B5EF4-FFF2-40B4-BE49-F238E27FC236}">
                    <a16:creationId xmlns:a16="http://schemas.microsoft.com/office/drawing/2014/main" id="{F7A2CAED-195E-4735-B940-462BD97C3ACE}"/>
                  </a:ext>
                </a:extLst>
              </p:cNvPr>
              <p:cNvSpPr>
                <a:spLocks/>
              </p:cNvSpPr>
              <p:nvPr/>
            </p:nvSpPr>
            <p:spPr bwMode="auto">
              <a:xfrm>
                <a:off x="3254376" y="3878263"/>
                <a:ext cx="119063" cy="149225"/>
              </a:xfrm>
              <a:custGeom>
                <a:avLst/>
                <a:gdLst>
                  <a:gd name="T0" fmla="*/ 32 w 32"/>
                  <a:gd name="T1" fmla="*/ 20 h 40"/>
                  <a:gd name="T2" fmla="*/ 16 w 32"/>
                  <a:gd name="T3" fmla="*/ 40 h 40"/>
                  <a:gd name="T4" fmla="*/ 0 w 32"/>
                  <a:gd name="T5" fmla="*/ 20 h 40"/>
                  <a:gd name="T6" fmla="*/ 16 w 32"/>
                  <a:gd name="T7" fmla="*/ 0 h 40"/>
                  <a:gd name="T8" fmla="*/ 32 w 32"/>
                  <a:gd name="T9" fmla="*/ 20 h 40"/>
                </a:gdLst>
                <a:ahLst/>
                <a:cxnLst>
                  <a:cxn ang="0">
                    <a:pos x="T0" y="T1"/>
                  </a:cxn>
                  <a:cxn ang="0">
                    <a:pos x="T2" y="T3"/>
                  </a:cxn>
                  <a:cxn ang="0">
                    <a:pos x="T4" y="T5"/>
                  </a:cxn>
                  <a:cxn ang="0">
                    <a:pos x="T6" y="T7"/>
                  </a:cxn>
                  <a:cxn ang="0">
                    <a:pos x="T8" y="T9"/>
                  </a:cxn>
                </a:cxnLst>
                <a:rect l="0" t="0" r="r" b="b"/>
                <a:pathLst>
                  <a:path w="32" h="40">
                    <a:moveTo>
                      <a:pt x="32" y="20"/>
                    </a:moveTo>
                    <a:cubicBezTo>
                      <a:pt x="32" y="31"/>
                      <a:pt x="25" y="40"/>
                      <a:pt x="16" y="40"/>
                    </a:cubicBezTo>
                    <a:cubicBezTo>
                      <a:pt x="7" y="40"/>
                      <a:pt x="0" y="31"/>
                      <a:pt x="0" y="20"/>
                    </a:cubicBezTo>
                    <a:cubicBezTo>
                      <a:pt x="0" y="9"/>
                      <a:pt x="7" y="0"/>
                      <a:pt x="16" y="0"/>
                    </a:cubicBezTo>
                    <a:cubicBezTo>
                      <a:pt x="24" y="0"/>
                      <a:pt x="32" y="9"/>
                      <a:pt x="32" y="20"/>
                    </a:cubicBezTo>
                    <a:close/>
                  </a:path>
                </a:pathLst>
              </a:cu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grpSp>
      </p:grpSp>
      <p:grpSp>
        <p:nvGrpSpPr>
          <p:cNvPr id="5" name="Group 4"/>
          <p:cNvGrpSpPr/>
          <p:nvPr/>
        </p:nvGrpSpPr>
        <p:grpSpPr>
          <a:xfrm>
            <a:off x="8846632" y="5118339"/>
            <a:ext cx="2817006" cy="933732"/>
            <a:chOff x="8846631" y="5118339"/>
            <a:chExt cx="3207843" cy="1063280"/>
          </a:xfrm>
        </p:grpSpPr>
        <p:pic>
          <p:nvPicPr>
            <p:cNvPr id="40" name="Picture 2" descr="T-Mobile: Data Breach Exposed Prepaid Accounts, Personal ...">
              <a:extLst>
                <a:ext uri="{FF2B5EF4-FFF2-40B4-BE49-F238E27FC236}">
                  <a16:creationId xmlns:a16="http://schemas.microsoft.com/office/drawing/2014/main" id="{D3ECDE35-52AA-4D25-ADA8-4E246FAFAEA0}"/>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8846631" y="5158577"/>
              <a:ext cx="978817" cy="30770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Cox Changes Logo, Tagline to Bring People Closer">
              <a:extLst>
                <a:ext uri="{FF2B5EF4-FFF2-40B4-BE49-F238E27FC236}">
                  <a16:creationId xmlns:a16="http://schemas.microsoft.com/office/drawing/2014/main" id="{F5580306-92D9-4FE5-84A8-3DB11B9781F8}"/>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174968" y="5118339"/>
              <a:ext cx="913081" cy="302020"/>
            </a:xfrm>
            <a:prstGeom prst="rect">
              <a:avLst/>
            </a:prstGeom>
            <a:noFill/>
            <a:extLst>
              <a:ext uri="{909E8E84-426E-40DD-AFC4-6F175D3DCCD1}">
                <a14:hiddenFill xmlns:a14="http://schemas.microsoft.com/office/drawing/2010/main">
                  <a:solidFill>
                    <a:srgbClr val="FFFFFF"/>
                  </a:solidFill>
                </a14:hiddenFill>
              </a:ext>
            </a:extLst>
          </p:spPr>
        </p:pic>
        <p:pic>
          <p:nvPicPr>
            <p:cNvPr id="65538" name="Picture 2">
              <a:extLst>
                <a:ext uri="{FF2B5EF4-FFF2-40B4-BE49-F238E27FC236}">
                  <a16:creationId xmlns:a16="http://schemas.microsoft.com/office/drawing/2014/main" id="{E4BE0598-A880-4652-A166-41F53CCEA34A}"/>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1019171" y="5585987"/>
              <a:ext cx="1035303" cy="555361"/>
            </a:xfrm>
            <a:prstGeom prst="rect">
              <a:avLst/>
            </a:prstGeom>
            <a:noFill/>
            <a:extLst>
              <a:ext uri="{909E8E84-426E-40DD-AFC4-6F175D3DCCD1}">
                <a14:hiddenFill xmlns:a14="http://schemas.microsoft.com/office/drawing/2010/main">
                  <a:solidFill>
                    <a:srgbClr val="FFFFFF"/>
                  </a:solidFill>
                </a14:hiddenFill>
              </a:ext>
            </a:extLst>
          </p:spPr>
        </p:pic>
        <p:pic>
          <p:nvPicPr>
            <p:cNvPr id="65540" name="Picture 4" descr="Image result for vertiv logo">
              <a:extLst>
                <a:ext uri="{FF2B5EF4-FFF2-40B4-BE49-F238E27FC236}">
                  <a16:creationId xmlns:a16="http://schemas.microsoft.com/office/drawing/2014/main" id="{B60C17D6-3325-4E18-8076-0BE72CFCB146}"/>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8857810" y="5672150"/>
              <a:ext cx="967638" cy="509469"/>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4" descr="NBCU Goes Retail With Move Into ShoppableTV | Broadcasting+Cable">
              <a:extLst>
                <a:ext uri="{FF2B5EF4-FFF2-40B4-BE49-F238E27FC236}">
                  <a16:creationId xmlns:a16="http://schemas.microsoft.com/office/drawing/2014/main" id="{8462A2B4-D83C-47D8-A823-C2FA7E186FEC}"/>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9893068" y="5702117"/>
              <a:ext cx="913081" cy="3628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9" name="Group 3">
            <a:extLst>
              <a:ext uri="{FF2B5EF4-FFF2-40B4-BE49-F238E27FC236}">
                <a16:creationId xmlns:a16="http://schemas.microsoft.com/office/drawing/2014/main" id="{3F50BADD-B2F4-4DD5-8528-80582A09542F}"/>
              </a:ext>
            </a:extLst>
          </p:cNvPr>
          <p:cNvGrpSpPr/>
          <p:nvPr/>
        </p:nvGrpSpPr>
        <p:grpSpPr>
          <a:xfrm>
            <a:off x="7602561" y="3256643"/>
            <a:ext cx="1151178" cy="1004419"/>
            <a:chOff x="724252" y="1275688"/>
            <a:chExt cx="3389152" cy="2233840"/>
          </a:xfrm>
        </p:grpSpPr>
        <p:sp>
          <p:nvSpPr>
            <p:cNvPr id="97" name="TextBox 6">
              <a:extLst>
                <a:ext uri="{FF2B5EF4-FFF2-40B4-BE49-F238E27FC236}">
                  <a16:creationId xmlns:a16="http://schemas.microsoft.com/office/drawing/2014/main" id="{4CDEB4EE-3DA1-438C-ADC9-E9663F65ADE1}"/>
                </a:ext>
              </a:extLst>
            </p:cNvPr>
            <p:cNvSpPr txBox="1"/>
            <p:nvPr/>
          </p:nvSpPr>
          <p:spPr>
            <a:xfrm>
              <a:off x="724252" y="2072080"/>
              <a:ext cx="3389152" cy="1437448"/>
            </a:xfrm>
            <a:prstGeom prst="rect">
              <a:avLst/>
            </a:prstGeom>
            <a:noFill/>
          </p:spPr>
          <p:txBody>
            <a:bodyPr wrap="square" rtlCol="0">
              <a:spAutoFit/>
            </a:bodyPr>
            <a:lstStyle/>
            <a:p>
              <a:pPr marL="0" marR="0" lvl="0" indent="0" algn="ctr" defTabSz="108823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AD">
                      <a:lumMod val="60000"/>
                      <a:lumOff val="40000"/>
                    </a:srgbClr>
                  </a:solidFill>
                  <a:effectLst/>
                  <a:uLnTx/>
                  <a:uFillTx/>
                  <a:latin typeface="Verdana"/>
                  <a:ea typeface="+mn-ea"/>
                  <a:cs typeface="+mn-cs"/>
                </a:rPr>
                <a:t>12</a:t>
              </a:r>
              <a:r>
                <a:rPr kumimoji="0" lang="en-US" sz="1800" b="0" i="0" u="none" strike="noStrike" kern="1200" cap="none" spc="0" normalizeH="0" baseline="0" noProof="0">
                  <a:ln>
                    <a:noFill/>
                  </a:ln>
                  <a:solidFill>
                    <a:srgbClr val="000000"/>
                  </a:solidFill>
                  <a:effectLst/>
                  <a:uLnTx/>
                  <a:uFillTx/>
                  <a:latin typeface="Verdana"/>
                  <a:ea typeface="+mn-ea"/>
                  <a:cs typeface="+mn-cs"/>
                </a:rPr>
                <a:t> </a:t>
              </a:r>
            </a:p>
            <a:p>
              <a:pPr marL="0" marR="0" lvl="0" indent="0" algn="ctr" defTabSz="1088239"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Verdana"/>
                  <a:ea typeface="+mn-ea"/>
                  <a:cs typeface="+mn-cs"/>
                </a:rPr>
                <a:t>Topics</a:t>
              </a:r>
              <a:r>
                <a:rPr kumimoji="0" lang="en-US" sz="1800" b="1" i="0" u="none" strike="noStrike" kern="1200" cap="none" spc="0" normalizeH="0" baseline="0" noProof="0">
                  <a:ln>
                    <a:noFill/>
                  </a:ln>
                  <a:solidFill>
                    <a:srgbClr val="000000"/>
                  </a:solidFill>
                  <a:effectLst/>
                  <a:uLnTx/>
                  <a:uFillTx/>
                  <a:latin typeface="Verdana"/>
                  <a:ea typeface="+mn-ea"/>
                  <a:cs typeface="+mn-cs"/>
                </a:rPr>
                <a:t> </a:t>
              </a:r>
            </a:p>
          </p:txBody>
        </p:sp>
        <p:pic>
          <p:nvPicPr>
            <p:cNvPr id="98" name="Graphic 97" descr="Person with idea">
              <a:extLst>
                <a:ext uri="{FF2B5EF4-FFF2-40B4-BE49-F238E27FC236}">
                  <a16:creationId xmlns:a16="http://schemas.microsoft.com/office/drawing/2014/main" id="{CA7257C3-3C9A-4FAD-A787-7895A67437D5}"/>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961628" y="1275688"/>
              <a:ext cx="914400" cy="914400"/>
            </a:xfrm>
            <a:prstGeom prst="rect">
              <a:avLst/>
            </a:prstGeom>
          </p:spPr>
        </p:pic>
      </p:grpSp>
      <p:grpSp>
        <p:nvGrpSpPr>
          <p:cNvPr id="90" name="Group 11">
            <a:extLst>
              <a:ext uri="{FF2B5EF4-FFF2-40B4-BE49-F238E27FC236}">
                <a16:creationId xmlns:a16="http://schemas.microsoft.com/office/drawing/2014/main" id="{9EFEAACE-769B-4D49-AF10-7ADA3CBB3C4F}"/>
              </a:ext>
            </a:extLst>
          </p:cNvPr>
          <p:cNvGrpSpPr/>
          <p:nvPr/>
        </p:nvGrpSpPr>
        <p:grpSpPr>
          <a:xfrm>
            <a:off x="8557123" y="3256643"/>
            <a:ext cx="1151178" cy="1219862"/>
            <a:chOff x="4113404" y="1275688"/>
            <a:chExt cx="3389152" cy="2712988"/>
          </a:xfrm>
        </p:grpSpPr>
        <p:sp>
          <p:nvSpPr>
            <p:cNvPr id="95" name="TextBox 12">
              <a:extLst>
                <a:ext uri="{FF2B5EF4-FFF2-40B4-BE49-F238E27FC236}">
                  <a16:creationId xmlns:a16="http://schemas.microsoft.com/office/drawing/2014/main" id="{C242EAF9-5494-4CE7-AA77-2A70847810E0}"/>
                </a:ext>
              </a:extLst>
            </p:cNvPr>
            <p:cNvSpPr txBox="1"/>
            <p:nvPr/>
          </p:nvSpPr>
          <p:spPr>
            <a:xfrm>
              <a:off x="4113404" y="2072080"/>
              <a:ext cx="3389152" cy="1916596"/>
            </a:xfrm>
            <a:prstGeom prst="rect">
              <a:avLst/>
            </a:prstGeom>
            <a:noFill/>
          </p:spPr>
          <p:txBody>
            <a:bodyPr wrap="square" rtlCol="0">
              <a:spAutoFit/>
            </a:bodyPr>
            <a:lstStyle/>
            <a:p>
              <a:pPr marL="0" marR="0" lvl="0" indent="0" algn="ctr" defTabSz="108823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92D050"/>
                  </a:solidFill>
                  <a:effectLst/>
                  <a:uLnTx/>
                  <a:uFillTx/>
                  <a:latin typeface="Verdana"/>
                  <a:ea typeface="+mn-ea"/>
                  <a:cs typeface="+mn-cs"/>
                </a:rPr>
                <a:t>27</a:t>
              </a:r>
              <a:r>
                <a:rPr kumimoji="0" lang="en-US" sz="1800" b="0" i="0" u="none" strike="noStrike" kern="1200" cap="none" spc="0" normalizeH="0" baseline="0" noProof="0">
                  <a:ln>
                    <a:noFill/>
                  </a:ln>
                  <a:solidFill>
                    <a:srgbClr val="000000"/>
                  </a:solidFill>
                  <a:effectLst/>
                  <a:uLnTx/>
                  <a:uFillTx/>
                  <a:latin typeface="Verdana"/>
                  <a:ea typeface="+mn-ea"/>
                  <a:cs typeface="+mn-cs"/>
                </a:rPr>
                <a:t> </a:t>
              </a:r>
            </a:p>
            <a:p>
              <a:pPr marL="0" marR="0" lvl="0" indent="0" algn="ctr" defTabSz="1088239"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Verdana"/>
                  <a:ea typeface="+mn-ea"/>
                  <a:cs typeface="+mn-cs"/>
                </a:rPr>
                <a:t>Sub-Topics</a:t>
              </a:r>
              <a:r>
                <a:rPr kumimoji="0" lang="en-US" sz="1800" b="1" i="0" u="none" strike="noStrike" kern="1200" cap="none" spc="0" normalizeH="0" baseline="0" noProof="0">
                  <a:ln>
                    <a:noFill/>
                  </a:ln>
                  <a:solidFill>
                    <a:srgbClr val="000000"/>
                  </a:solidFill>
                  <a:effectLst/>
                  <a:uLnTx/>
                  <a:uFillTx/>
                  <a:latin typeface="Verdana"/>
                  <a:ea typeface="+mn-ea"/>
                  <a:cs typeface="+mn-cs"/>
                </a:rPr>
                <a:t> </a:t>
              </a:r>
            </a:p>
          </p:txBody>
        </p:sp>
        <p:pic>
          <p:nvPicPr>
            <p:cNvPr id="96" name="Graphic 95" descr="Connections">
              <a:extLst>
                <a:ext uri="{FF2B5EF4-FFF2-40B4-BE49-F238E27FC236}">
                  <a16:creationId xmlns:a16="http://schemas.microsoft.com/office/drawing/2014/main" id="{B959A015-7429-4ECE-B9C9-E0380B352742}"/>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350780" y="1275688"/>
              <a:ext cx="914400" cy="914400"/>
            </a:xfrm>
            <a:prstGeom prst="rect">
              <a:avLst/>
            </a:prstGeom>
          </p:spPr>
        </p:pic>
      </p:grpSp>
      <p:grpSp>
        <p:nvGrpSpPr>
          <p:cNvPr id="91" name="Group 17">
            <a:extLst>
              <a:ext uri="{FF2B5EF4-FFF2-40B4-BE49-F238E27FC236}">
                <a16:creationId xmlns:a16="http://schemas.microsoft.com/office/drawing/2014/main" id="{9B200272-FEE6-4A10-A6ED-E0799048CD9C}"/>
              </a:ext>
            </a:extLst>
          </p:cNvPr>
          <p:cNvGrpSpPr/>
          <p:nvPr/>
        </p:nvGrpSpPr>
        <p:grpSpPr>
          <a:xfrm>
            <a:off x="9442360" y="3256643"/>
            <a:ext cx="1151178" cy="942862"/>
            <a:chOff x="7502556" y="1275688"/>
            <a:chExt cx="3389152" cy="2096937"/>
          </a:xfrm>
        </p:grpSpPr>
        <p:sp>
          <p:nvSpPr>
            <p:cNvPr id="93" name="TextBox 18">
              <a:extLst>
                <a:ext uri="{FF2B5EF4-FFF2-40B4-BE49-F238E27FC236}">
                  <a16:creationId xmlns:a16="http://schemas.microsoft.com/office/drawing/2014/main" id="{74020609-C5BF-40AE-9DE4-17EFD65DE9C2}"/>
                </a:ext>
              </a:extLst>
            </p:cNvPr>
            <p:cNvSpPr txBox="1"/>
            <p:nvPr/>
          </p:nvSpPr>
          <p:spPr>
            <a:xfrm>
              <a:off x="7502556" y="2072078"/>
              <a:ext cx="3389152" cy="1300547"/>
            </a:xfrm>
            <a:prstGeom prst="rect">
              <a:avLst/>
            </a:prstGeom>
            <a:noFill/>
          </p:spPr>
          <p:txBody>
            <a:bodyPr wrap="square" rtlCol="0">
              <a:spAutoFit/>
            </a:bodyPr>
            <a:lstStyle/>
            <a:p>
              <a:pPr marL="0" marR="0" lvl="0" indent="0" algn="ctr" defTabSz="108823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030A0"/>
                  </a:solidFill>
                  <a:effectLst/>
                  <a:uLnTx/>
                  <a:uFillTx/>
                  <a:latin typeface="Verdana"/>
                  <a:ea typeface="+mn-ea"/>
                  <a:cs typeface="+mn-cs"/>
                </a:rPr>
                <a:t>18</a:t>
              </a:r>
              <a:r>
                <a:rPr kumimoji="0" lang="en-US" sz="1800" b="0" i="0" u="none" strike="noStrike" kern="1200" cap="none" spc="0" normalizeH="0" baseline="0" noProof="0">
                  <a:ln>
                    <a:noFill/>
                  </a:ln>
                  <a:solidFill>
                    <a:srgbClr val="000000"/>
                  </a:solidFill>
                  <a:effectLst/>
                  <a:uLnTx/>
                  <a:uFillTx/>
                  <a:latin typeface="Verdana"/>
                  <a:ea typeface="+mn-ea"/>
                  <a:cs typeface="+mn-cs"/>
                </a:rPr>
                <a:t> </a:t>
              </a:r>
            </a:p>
            <a:p>
              <a:pPr marL="0" marR="0" lvl="0" indent="0" algn="ctr" defTabSz="1088239"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Verdana"/>
                  <a:ea typeface="+mn-ea"/>
                  <a:cs typeface="+mn-cs"/>
                </a:rPr>
                <a:t>Tests </a:t>
              </a:r>
            </a:p>
          </p:txBody>
        </p:sp>
        <p:pic>
          <p:nvPicPr>
            <p:cNvPr id="94" name="Graphic 93" descr="Checklist RTL">
              <a:extLst>
                <a:ext uri="{FF2B5EF4-FFF2-40B4-BE49-F238E27FC236}">
                  <a16:creationId xmlns:a16="http://schemas.microsoft.com/office/drawing/2014/main" id="{622BD78D-842A-413B-AF65-281C0058018A}"/>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739932" y="1275688"/>
              <a:ext cx="914400" cy="914400"/>
            </a:xfrm>
            <a:prstGeom prst="rect">
              <a:avLst/>
            </a:prstGeom>
          </p:spPr>
        </p:pic>
      </p:grpSp>
      <p:pic>
        <p:nvPicPr>
          <p:cNvPr id="92" name="Picture 91" descr="A close up of a sign&#10;&#10;Description automatically generated">
            <a:extLst>
              <a:ext uri="{FF2B5EF4-FFF2-40B4-BE49-F238E27FC236}">
                <a16:creationId xmlns:a16="http://schemas.microsoft.com/office/drawing/2014/main" id="{3EC99581-34FE-43BC-A874-945086BDB853}"/>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0512460" y="3203067"/>
            <a:ext cx="1151177" cy="1051192"/>
          </a:xfrm>
          <a:prstGeom prst="rect">
            <a:avLst/>
          </a:prstGeom>
        </p:spPr>
      </p:pic>
      <p:sp>
        <p:nvSpPr>
          <p:cNvPr id="99" name="TextBox 98">
            <a:extLst>
              <a:ext uri="{FF2B5EF4-FFF2-40B4-BE49-F238E27FC236}">
                <a16:creationId xmlns:a16="http://schemas.microsoft.com/office/drawing/2014/main" id="{8AD29C24-B55E-4CC1-B621-F9D02C66F3E3}"/>
              </a:ext>
            </a:extLst>
          </p:cNvPr>
          <p:cNvSpPr txBox="1"/>
          <p:nvPr/>
        </p:nvSpPr>
        <p:spPr>
          <a:xfrm>
            <a:off x="7468300" y="2307693"/>
            <a:ext cx="4480002" cy="830997"/>
          </a:xfrm>
          <a:prstGeom prst="rect">
            <a:avLst/>
          </a:prstGeom>
          <a:noFill/>
        </p:spPr>
        <p:txBody>
          <a:bodyPr wrap="square" rtlCol="0">
            <a:spAutoFit/>
          </a:bodyPr>
          <a:lstStyle/>
          <a:p>
            <a:pPr marL="0" marR="0" lvl="0" indent="0" algn="ctr" defTabSz="1088239"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a:ln>
                  <a:noFill/>
                </a:ln>
                <a:solidFill>
                  <a:srgbClr val="000000"/>
                </a:solidFill>
                <a:effectLst/>
                <a:uLnTx/>
                <a:uFillTx/>
                <a:latin typeface="Verdana"/>
                <a:ea typeface="+mn-ea"/>
                <a:cs typeface="+mn-cs"/>
              </a:rPr>
              <a:t>Automation Premier league</a:t>
            </a:r>
          </a:p>
          <a:p>
            <a:pPr marL="0" marR="0" lvl="0" indent="0" algn="ctr" defTabSz="108823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Verdana"/>
              <a:ea typeface="+mn-ea"/>
              <a:cs typeface="+mn-cs"/>
            </a:endParaRPr>
          </a:p>
          <a:p>
            <a:pPr marL="0" marR="0" lvl="0" indent="0" algn="ctr" defTabSz="108823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Verdana"/>
                <a:ea typeface="+mn-ea"/>
                <a:cs typeface="+mn-cs"/>
              </a:rPr>
              <a:t>A comprehensive coverage of </a:t>
            </a:r>
            <a:r>
              <a:rPr kumimoji="0" lang="en-US" sz="1000" b="1" i="0" u="none" strike="noStrike" kern="1200" cap="none" spc="0" normalizeH="0" baseline="0" noProof="0">
                <a:ln>
                  <a:noFill/>
                </a:ln>
                <a:solidFill>
                  <a:srgbClr val="000000"/>
                </a:solidFill>
                <a:effectLst/>
                <a:uLnTx/>
                <a:uFillTx/>
                <a:latin typeface="Verdana"/>
                <a:ea typeface="+mn-ea"/>
                <a:cs typeface="+mn-cs"/>
              </a:rPr>
              <a:t>tools &amp; techniques</a:t>
            </a:r>
            <a:r>
              <a:rPr kumimoji="0" lang="en-US" sz="1000" b="0" i="0" u="none" strike="noStrike" kern="1200" cap="none" spc="0" normalizeH="0" baseline="0" noProof="0">
                <a:ln>
                  <a:noFill/>
                </a:ln>
                <a:solidFill>
                  <a:srgbClr val="000000"/>
                </a:solidFill>
                <a:effectLst/>
                <a:uLnTx/>
                <a:uFillTx/>
                <a:latin typeface="Verdana"/>
                <a:ea typeface="+mn-ea"/>
                <a:cs typeface="+mn-cs"/>
              </a:rPr>
              <a:t> required for practitioners in </a:t>
            </a:r>
            <a:r>
              <a:rPr kumimoji="0" lang="en-US" sz="1000" b="1" i="0" u="none" strike="noStrike" kern="1200" cap="none" spc="0" normalizeH="0" baseline="0" noProof="0">
                <a:ln>
                  <a:noFill/>
                </a:ln>
                <a:solidFill>
                  <a:srgbClr val="000000"/>
                </a:solidFill>
                <a:effectLst/>
                <a:uLnTx/>
                <a:uFillTx/>
                <a:latin typeface="Verdana"/>
                <a:ea typeface="+mn-ea"/>
                <a:cs typeface="+mn-cs"/>
              </a:rPr>
              <a:t>enterprise testing</a:t>
            </a:r>
            <a:r>
              <a:rPr kumimoji="0" lang="en-US" sz="1000" b="0" i="0" u="none" strike="noStrike" kern="1200" cap="none" spc="0" normalizeH="0" baseline="0" noProof="0">
                <a:ln>
                  <a:noFill/>
                </a:ln>
                <a:solidFill>
                  <a:srgbClr val="000000"/>
                </a:solidFill>
                <a:effectLst/>
                <a:uLnTx/>
                <a:uFillTx/>
                <a:latin typeface="Verdana"/>
                <a:ea typeface="+mn-ea"/>
                <a:cs typeface="+mn-cs"/>
              </a:rPr>
              <a:t> ! </a:t>
            </a:r>
          </a:p>
        </p:txBody>
      </p:sp>
      <p:sp>
        <p:nvSpPr>
          <p:cNvPr id="37" name="Right Bracket 79">
            <a:extLst>
              <a:ext uri="{FF2B5EF4-FFF2-40B4-BE49-F238E27FC236}">
                <a16:creationId xmlns:a16="http://schemas.microsoft.com/office/drawing/2014/main" id="{384FD339-000E-489C-BC5D-FADEF9EDBEBC}"/>
              </a:ext>
            </a:extLst>
          </p:cNvPr>
          <p:cNvSpPr/>
          <p:nvPr/>
        </p:nvSpPr>
        <p:spPr>
          <a:xfrm>
            <a:off x="748194" y="4384202"/>
            <a:ext cx="6657712" cy="1826159"/>
          </a:xfrm>
          <a:prstGeom prst="rect">
            <a:avLst/>
          </a:prstGeom>
          <a:gradFill>
            <a:gsLst>
              <a:gs pos="0">
                <a:schemeClr val="bg2"/>
              </a:gs>
              <a:gs pos="100000">
                <a:schemeClr val="bg1"/>
              </a:gs>
            </a:gsLst>
            <a:lin ang="0" scaled="1"/>
          </a:gradFill>
          <a:ln w="19050" cap="flat" cmpd="sng" algn="ctr">
            <a:solidFill>
              <a:schemeClr val="tx2"/>
            </a:solidFill>
            <a:prstDash val="solid"/>
          </a:ln>
          <a:effectLst/>
        </p:spPr>
        <p:txBody>
          <a:bodyPr wrap="square" rtlCol="0" anchor="ctr">
            <a:noAutofit/>
          </a:bodyPr>
          <a:lstStyle/>
          <a:p>
            <a:pPr marL="0" marR="0" lvl="0" indent="0" algn="l" defTabSz="1088239" rtl="0" eaLnBrk="1" fontAlgn="auto" latinLnBrk="0" hangingPunct="1">
              <a:lnSpc>
                <a:spcPct val="100000"/>
              </a:lnSpc>
              <a:spcBef>
                <a:spcPts val="0"/>
              </a:spcBef>
              <a:spcAft>
                <a:spcPts val="600"/>
              </a:spcAft>
              <a:buClr>
                <a:srgbClr val="0070AD"/>
              </a:buClr>
              <a:buSzTx/>
              <a:buFontTx/>
              <a:buNone/>
              <a:tabLst/>
              <a:defRPr/>
            </a:pPr>
            <a:r>
              <a:rPr kumimoji="0" lang="en-US" sz="1200" b="1" i="0" u="sng" strike="noStrike" kern="1200" cap="none" spc="0" normalizeH="0" baseline="0" noProof="0" dirty="0">
                <a:ln>
                  <a:noFill/>
                </a:ln>
                <a:solidFill>
                  <a:srgbClr val="000000"/>
                </a:solidFill>
                <a:effectLst/>
                <a:uLnTx/>
                <a:uFillTx/>
                <a:latin typeface="Verdana"/>
                <a:ea typeface="+mn-ea"/>
                <a:cs typeface="+mn-cs"/>
              </a:rPr>
              <a:t>Enterprise Test Automation for Tier 1 provider of wireless voice and data communications services in the U.S</a:t>
            </a:r>
          </a:p>
          <a:p>
            <a:pPr marL="171450" marR="0" lvl="0" indent="-171450" algn="l" defTabSz="1088239" rtl="0" eaLnBrk="1" fontAlgn="auto" latinLnBrk="0" hangingPunct="1">
              <a:lnSpc>
                <a:spcPct val="100000"/>
              </a:lnSpc>
              <a:spcBef>
                <a:spcPts val="0"/>
              </a:spcBef>
              <a:spcAft>
                <a:spcPts val="600"/>
              </a:spcAft>
              <a:buClr>
                <a:srgbClr val="0070AD"/>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Verdana"/>
                <a:ea typeface="+mn-ea"/>
                <a:cs typeface="+mn-cs"/>
              </a:rPr>
              <a:t>Tricentis Tosca automation is aimed at automation of  End-To-End Key Business Scenarios (Web ,API, Oracle &amp; Third-Party systems) </a:t>
            </a:r>
            <a:r>
              <a:rPr kumimoji="0" lang="en-US" sz="1200" b="1" i="0" u="none" strike="noStrike" kern="1200" cap="none" spc="0" normalizeH="0" baseline="0" noProof="0" dirty="0">
                <a:ln>
                  <a:noFill/>
                </a:ln>
                <a:solidFill>
                  <a:srgbClr val="000000"/>
                </a:solidFill>
                <a:effectLst/>
                <a:uLnTx/>
                <a:uFillTx/>
                <a:latin typeface="Verdana"/>
                <a:ea typeface="+mn-ea"/>
                <a:cs typeface="+mn-cs"/>
              </a:rPr>
              <a:t>to support end-to-end customer journey coverage. Capgemini achieved automation coverage of 80% leading to 4x faster execution and 90% reduction in order fulfillment time</a:t>
            </a:r>
            <a:endParaRPr kumimoji="0" lang="en-IN" sz="1200" b="0" i="0" u="none" strike="noStrike" kern="1200" cap="none" spc="0" normalizeH="0" baseline="0" noProof="0" dirty="0">
              <a:ln>
                <a:noFill/>
              </a:ln>
              <a:solidFill>
                <a:srgbClr val="000000"/>
              </a:solidFill>
              <a:effectLst/>
              <a:uLnTx/>
              <a:uFillTx/>
              <a:latin typeface="Verdana"/>
              <a:ea typeface="+mn-ea"/>
              <a:cs typeface="+mn-cs"/>
            </a:endParaRPr>
          </a:p>
        </p:txBody>
      </p:sp>
      <p:sp>
        <p:nvSpPr>
          <p:cNvPr id="39" name="Right Bracket 79">
            <a:extLst>
              <a:ext uri="{FF2B5EF4-FFF2-40B4-BE49-F238E27FC236}">
                <a16:creationId xmlns:a16="http://schemas.microsoft.com/office/drawing/2014/main" id="{454B7D98-6693-4AB3-AC84-FB74773440FA}"/>
              </a:ext>
            </a:extLst>
          </p:cNvPr>
          <p:cNvSpPr/>
          <p:nvPr/>
        </p:nvSpPr>
        <p:spPr>
          <a:xfrm>
            <a:off x="300360" y="2542408"/>
            <a:ext cx="447834" cy="1753184"/>
          </a:xfrm>
          <a:prstGeom prst="rect">
            <a:avLst/>
          </a:prstGeom>
          <a:solidFill>
            <a:schemeClr val="tx2"/>
          </a:solidFill>
          <a:ln w="19050" cap="flat" cmpd="sng" algn="ctr">
            <a:solidFill>
              <a:schemeClr val="tx2"/>
            </a:solidFill>
            <a:prstDash val="solid"/>
          </a:ln>
          <a:effectLst/>
        </p:spPr>
        <p:txBody>
          <a:bodyPr vert="vert270" wrap="square" rtlCol="0" anchor="ctr">
            <a:noAutofit/>
          </a:bodyPr>
          <a:lstStyle/>
          <a:p>
            <a:pPr marL="0" marR="0" lvl="0" indent="0" algn="ctr" defTabSz="742783" rtl="0" eaLnBrk="1" fontAlgn="auto" latinLnBrk="0" hangingPunct="1">
              <a:lnSpc>
                <a:spcPct val="100000"/>
              </a:lnSpc>
              <a:spcBef>
                <a:spcPts val="10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Verdana"/>
                <a:ea typeface="Verdana" panose="020B0604030504040204" pitchFamily="34" charset="0"/>
                <a:cs typeface="Verdana" panose="020B0604030504040204" pitchFamily="34" charset="0"/>
              </a:rPr>
              <a:t>Assets &amp; Benefits</a:t>
            </a:r>
          </a:p>
        </p:txBody>
      </p:sp>
      <p:sp>
        <p:nvSpPr>
          <p:cNvPr id="42" name="Right Bracket 85">
            <a:extLst>
              <a:ext uri="{FF2B5EF4-FFF2-40B4-BE49-F238E27FC236}">
                <a16:creationId xmlns:a16="http://schemas.microsoft.com/office/drawing/2014/main" id="{5FAE5ED3-32C1-4D3D-858E-41674B3AE6D5}"/>
              </a:ext>
            </a:extLst>
          </p:cNvPr>
          <p:cNvSpPr/>
          <p:nvPr/>
        </p:nvSpPr>
        <p:spPr>
          <a:xfrm>
            <a:off x="300360" y="1036793"/>
            <a:ext cx="447834" cy="1417005"/>
          </a:xfrm>
          <a:prstGeom prst="rect">
            <a:avLst/>
          </a:prstGeom>
          <a:solidFill>
            <a:schemeClr val="tx2"/>
          </a:solidFill>
          <a:ln w="19050" cap="flat" cmpd="sng" algn="ctr">
            <a:solidFill>
              <a:schemeClr val="tx2"/>
            </a:solidFill>
            <a:prstDash val="solid"/>
          </a:ln>
          <a:effectLst/>
        </p:spPr>
        <p:txBody>
          <a:bodyPr vert="vert270" wrap="square" rtlCol="0" anchor="ctr">
            <a:noAutofit/>
          </a:bodyPr>
          <a:lstStyle/>
          <a:p>
            <a:pPr marL="0" marR="0" lvl="0" indent="0" algn="ctr" defTabSz="742783" rtl="0" eaLnBrk="1" fontAlgn="auto" latinLnBrk="0" hangingPunct="1">
              <a:lnSpc>
                <a:spcPct val="100000"/>
              </a:lnSpc>
              <a:spcBef>
                <a:spcPts val="10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Verdana"/>
                <a:ea typeface="Verdana" panose="020B0604030504040204" pitchFamily="34" charset="0"/>
                <a:cs typeface="Verdana" panose="020B0604030504040204" pitchFamily="34" charset="0"/>
              </a:rPr>
              <a:t>Partnership</a:t>
            </a:r>
          </a:p>
        </p:txBody>
      </p:sp>
      <p:sp>
        <p:nvSpPr>
          <p:cNvPr id="43" name="Right Bracket 79">
            <a:extLst>
              <a:ext uri="{FF2B5EF4-FFF2-40B4-BE49-F238E27FC236}">
                <a16:creationId xmlns:a16="http://schemas.microsoft.com/office/drawing/2014/main" id="{384FD339-000E-489C-BC5D-FADEF9EDBEBC}"/>
              </a:ext>
            </a:extLst>
          </p:cNvPr>
          <p:cNvSpPr/>
          <p:nvPr/>
        </p:nvSpPr>
        <p:spPr>
          <a:xfrm>
            <a:off x="300360" y="4384202"/>
            <a:ext cx="447834" cy="1826159"/>
          </a:xfrm>
          <a:prstGeom prst="rect">
            <a:avLst/>
          </a:prstGeom>
          <a:solidFill>
            <a:schemeClr val="tx2"/>
          </a:solidFill>
          <a:ln w="19050" cap="flat" cmpd="sng" algn="ctr">
            <a:solidFill>
              <a:schemeClr val="tx2"/>
            </a:solidFill>
            <a:prstDash val="solid"/>
          </a:ln>
          <a:effectLst/>
        </p:spPr>
        <p:txBody>
          <a:bodyPr vert="vert270" wrap="square" rtlCol="0" anchor="ctr">
            <a:noAutofit/>
          </a:bodyPr>
          <a:lstStyle/>
          <a:p>
            <a:pPr marL="0" marR="0" lvl="0" indent="0" algn="ctr" defTabSz="742783" rtl="0" eaLnBrk="1" fontAlgn="auto" latinLnBrk="0" hangingPunct="1">
              <a:lnSpc>
                <a:spcPct val="100000"/>
              </a:lnSpc>
              <a:spcBef>
                <a:spcPts val="10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Verdana"/>
                <a:ea typeface="Verdana" panose="020B0604030504040204" pitchFamily="34" charset="0"/>
                <a:cs typeface="Verdana" panose="020B0604030504040204" pitchFamily="34" charset="0"/>
              </a:rPr>
              <a:t>Case Study</a:t>
            </a:r>
          </a:p>
        </p:txBody>
      </p:sp>
    </p:spTree>
    <p:extLst>
      <p:ext uri="{BB962C8B-B14F-4D97-AF65-F5344CB8AC3E}">
        <p14:creationId xmlns:p14="http://schemas.microsoft.com/office/powerpoint/2010/main" val="1933005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NOTICE TO THE RECIPIENT OF THIS PROPOSAL (“Recipient”) </a:t>
            </a:r>
          </a:p>
        </p:txBody>
      </p:sp>
      <p:grpSp>
        <p:nvGrpSpPr>
          <p:cNvPr id="2" name="Group 1">
            <a:extLst>
              <a:ext uri="{FF2B5EF4-FFF2-40B4-BE49-F238E27FC236}">
                <a16:creationId xmlns:a16="http://schemas.microsoft.com/office/drawing/2014/main" id="{F63AE99E-12E1-4323-83D3-8CF1A0D64C28}"/>
              </a:ext>
            </a:extLst>
          </p:cNvPr>
          <p:cNvGrpSpPr/>
          <p:nvPr/>
        </p:nvGrpSpPr>
        <p:grpSpPr>
          <a:xfrm>
            <a:off x="638481" y="1181628"/>
            <a:ext cx="10899897" cy="5040527"/>
            <a:chOff x="511201" y="1181628"/>
            <a:chExt cx="10899896" cy="5040527"/>
          </a:xfrm>
        </p:grpSpPr>
        <p:sp>
          <p:nvSpPr>
            <p:cNvPr id="5" name="TextBox 4"/>
            <p:cNvSpPr txBox="1"/>
            <p:nvPr/>
          </p:nvSpPr>
          <p:spPr>
            <a:xfrm>
              <a:off x="631949" y="1308100"/>
              <a:ext cx="10662457" cy="4782358"/>
            </a:xfrm>
            <a:prstGeom prst="rect">
              <a:avLst/>
            </a:prstGeom>
            <a:solidFill>
              <a:schemeClr val="bg1"/>
            </a:solidFill>
            <a:effectLst/>
          </p:spPr>
          <p:txBody>
            <a:bodyPr lIns="168812" tIns="84407" rIns="168812" anchor="ctr"/>
            <a:lstStyle/>
            <a:p>
              <a:r>
                <a:rPr lang="en-US" sz="900" i="1"/>
                <a:t>The information contained herein, as well as any information shared by Capgemini in furtherance of this proposal, are the proprietary and confidential information (“Confidential Information”) of Capgemini, and their release would offer substantial benefit to competitors offering similar services.  The Confidential Information includes descriptions of methodologies and concepts derived through substantial research and development efforts undertaken by Capgemini.  Recipient shall use this proposal and/or any Confidential Information solely for the purpose of evaluation for contract award.  If Capgemini and Recipient are not otherwise parties to a non-disclosure agreement which protects Capgemini’s Confidential Information herein, Recipient agrees to maintain in confidence and not to disclose the Confidential Information except to its employees or agents on a “need to know basis.” Your acceptance of the submission of this proposal and evaluation thereof indicates your agreement to these terms. It is the position of Capgemini that this proposal and/or Confidential Information are not considered subject to release under the Freedom of Information Act, if applicable.</a:t>
              </a:r>
              <a:endParaRPr lang="en-US" sz="900"/>
            </a:p>
            <a:p>
              <a:r>
                <a:rPr lang="en-US" sz="900" i="1"/>
                <a:t> </a:t>
              </a:r>
              <a:endParaRPr lang="en-US" sz="900"/>
            </a:p>
            <a:p>
              <a:r>
                <a:rPr lang="en-US" sz="900" i="1"/>
                <a:t>Copyright 2021 Capgemini America, Inc. All rights reserved. No part of this proposal may be reproduced by any means or transmitted without the prior written permission of Capgemini except internally by you for the purpose of evaluating this proposal.  All copies of this proposal (or any portion hereof) should be returned to Capgemini or, at Capgemini’s option, destroyed at the end of the proposal evaluation period if Capgemini is not selected.</a:t>
              </a:r>
              <a:endParaRPr lang="en-US" sz="900"/>
            </a:p>
            <a:p>
              <a:r>
                <a:rPr lang="en-US" sz="900" i="1"/>
                <a:t> </a:t>
              </a:r>
              <a:endParaRPr lang="en-US" sz="900"/>
            </a:p>
            <a:p>
              <a:r>
                <a:rPr lang="en-US" sz="900" i="1"/>
                <a:t>Neither submission by Capgemini nor your acceptance of this proposal, in whole or in part, constitutes acceptance by Capgemini of any contractual terms contained in your Request for Proposal or similar document (“RFP”), if any, and shall not form a binding agreement between the parties, other than with respect to confidentiality as set forth herein.  Such an agreement shall only exist upon the execution of a mutually acceptable contract by both parties (“definitive agreement”), which will contain the exclusive agreement between the parties regarding the scope and terms of Capgemini’s engagement. Failure by Capgemini to comment upon any contractual terms in the RFP shall not constitute acceptance thereof.  The RFP, and this proposal, will be superseded by the definitive agreement. Any proposed duties or obligations referenced herein should be understood as being subject to commercially reasonable efforts. Capgemini makes no representations, warranties, or assurances to you, except as may be mutually agreed in the definitive agreement. The terms of this Notice shall control over the terms in any RFP in the event of a conflict or inconsistency. </a:t>
              </a:r>
              <a:endParaRPr lang="en-US" sz="900"/>
            </a:p>
            <a:p>
              <a:r>
                <a:rPr lang="en-US" sz="900" i="1"/>
                <a:t> </a:t>
              </a:r>
              <a:endParaRPr lang="en-US" sz="900"/>
            </a:p>
            <a:p>
              <a:r>
                <a:rPr lang="en-US" sz="900" i="1"/>
                <a:t>Notwithstanding anything contained in this proposal, any delay in Capgemini’s performance or inability of Capgemini to perform as stated in this proposal due to conditions or circumstances related to COVID-19, regardless of foreseeability, will be excused and Capgemini reserves the right to modify its response accordingly.  Similarly, a change in the approach or location for rendering the Services may be necessary to help mitigate COVID-19 impacts.  If any of these situations arise, Capgemini will work collaboratively with you to reach mutual agreement regarding changes to the approach, schedule or other aspect of the Services that may be necessary.</a:t>
              </a:r>
              <a:endParaRPr lang="en-US" sz="900"/>
            </a:p>
            <a:p>
              <a:r>
                <a:rPr lang="en-US" sz="900" i="1"/>
                <a:t> </a:t>
              </a:r>
              <a:endParaRPr lang="en-US" sz="900"/>
            </a:p>
            <a:p>
              <a:r>
                <a:rPr lang="en-US" sz="900" i="1"/>
                <a:t>The submission of this proposal is expressly subject to and conditioned upon the enforceability of the terms of this Notice.  In the event that any of the terms of this Notice are held not to be enforceable, then, at Capgemini’s option, Capgemini may withdraw this proposal without liability of any nature. </a:t>
              </a:r>
              <a:endParaRPr lang="en-US" sz="900"/>
            </a:p>
            <a:p>
              <a:r>
                <a:rPr lang="en-US" sz="900" i="1"/>
                <a:t> </a:t>
              </a:r>
              <a:endParaRPr lang="en-US" sz="900"/>
            </a:p>
            <a:p>
              <a:r>
                <a:rPr lang="en-US" sz="900" i="1"/>
                <a:t>The term "Capgemini" appearing in this proposal may refer to Capgemini America, Inc., or to one or more of its global affiliates.  However, this proposal is being submitted only by Capgemini America, Inc., which is solely responsible for its contents, and Capgemini America, Inc. shall be the contracting entity if its proposal is selected.</a:t>
              </a:r>
              <a:endParaRPr lang="en-US" sz="900"/>
            </a:p>
            <a:p>
              <a:r>
                <a:rPr lang="en-US" sz="900" i="1"/>
                <a:t> </a:t>
              </a:r>
              <a:endParaRPr lang="en-US" sz="900"/>
            </a:p>
            <a:p>
              <a:r>
                <a:rPr lang="en-US" sz="900" i="1"/>
                <a:t>								Capgemini America, Inc.</a:t>
              </a:r>
              <a:endParaRPr lang="en-US" sz="900"/>
            </a:p>
          </p:txBody>
        </p:sp>
        <p:sp>
          <p:nvSpPr>
            <p:cNvPr id="8" name="Half Frame 7">
              <a:extLst>
                <a:ext uri="{FF2B5EF4-FFF2-40B4-BE49-F238E27FC236}">
                  <a16:creationId xmlns:a16="http://schemas.microsoft.com/office/drawing/2014/main" id="{DB111C3D-9A3B-4BCC-96AF-48EE10AFC143}"/>
                </a:ext>
              </a:extLst>
            </p:cNvPr>
            <p:cNvSpPr/>
            <p:nvPr/>
          </p:nvSpPr>
          <p:spPr>
            <a:xfrm>
              <a:off x="511201" y="1181628"/>
              <a:ext cx="844550" cy="877888"/>
            </a:xfrm>
            <a:prstGeom prst="halfFrame">
              <a:avLst>
                <a:gd name="adj1" fmla="val 15278"/>
                <a:gd name="adj2" fmla="val 14722"/>
              </a:avLst>
            </a:prstGeom>
            <a:gradFill>
              <a:gsLst>
                <a:gs pos="27000">
                  <a:schemeClr val="accent3"/>
                </a:gs>
                <a:gs pos="0">
                  <a:schemeClr val="accent3">
                    <a:lumMod val="75000"/>
                    <a:lumOff val="25000"/>
                  </a:schemeClr>
                </a:gs>
                <a:gs pos="100000">
                  <a:schemeClr val="accent3">
                    <a:lumMod val="75000"/>
                    <a:lumOff val="25000"/>
                  </a:schemeClr>
                </a:gs>
                <a:gs pos="80000">
                  <a:schemeClr val="accent3"/>
                </a:gs>
              </a:gsLst>
              <a:lin ang="189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a:defRPr/>
              </a:pPr>
              <a:endParaRPr lang="en-US" sz="2215">
                <a:solidFill>
                  <a:srgbClr val="0070AD">
                    <a:lumMod val="50000"/>
                  </a:srgbClr>
                </a:solidFill>
                <a:latin typeface="Verdana"/>
                <a:cs typeface="Arial" panose="020B0604020202020204" pitchFamily="34" charset="0"/>
              </a:endParaRPr>
            </a:p>
          </p:txBody>
        </p:sp>
        <p:sp>
          <p:nvSpPr>
            <p:cNvPr id="9" name="Half Frame 8">
              <a:extLst>
                <a:ext uri="{FF2B5EF4-FFF2-40B4-BE49-F238E27FC236}">
                  <a16:creationId xmlns:a16="http://schemas.microsoft.com/office/drawing/2014/main" id="{CA50B3CB-3191-41B6-A9DA-D4C1C6FA4F81}"/>
                </a:ext>
              </a:extLst>
            </p:cNvPr>
            <p:cNvSpPr/>
            <p:nvPr/>
          </p:nvSpPr>
          <p:spPr>
            <a:xfrm rot="10800000">
              <a:off x="10566547" y="5344267"/>
              <a:ext cx="844550" cy="877888"/>
            </a:xfrm>
            <a:prstGeom prst="halfFrame">
              <a:avLst>
                <a:gd name="adj1" fmla="val 15278"/>
                <a:gd name="adj2" fmla="val 14722"/>
              </a:avLst>
            </a:prstGeom>
            <a:gradFill flip="none" rotWithShape="1">
              <a:gsLst>
                <a:gs pos="27000">
                  <a:schemeClr val="accent3"/>
                </a:gs>
                <a:gs pos="0">
                  <a:schemeClr val="accent3">
                    <a:lumMod val="75000"/>
                    <a:lumOff val="25000"/>
                  </a:schemeClr>
                </a:gs>
                <a:gs pos="100000">
                  <a:schemeClr val="accent3">
                    <a:lumMod val="75000"/>
                    <a:lumOff val="25000"/>
                  </a:schemeClr>
                </a:gs>
                <a:gs pos="80000">
                  <a:schemeClr val="accent3"/>
                </a:gs>
              </a:gsLst>
              <a:lin ang="189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a:defRPr/>
              </a:pPr>
              <a:endParaRPr lang="en-US" sz="2215">
                <a:solidFill>
                  <a:srgbClr val="0070AD">
                    <a:lumMod val="50000"/>
                  </a:srgbClr>
                </a:solidFill>
                <a:latin typeface="Verdana"/>
                <a:cs typeface="Arial" panose="020B0604020202020204" pitchFamily="34" charset="0"/>
              </a:endParaRPr>
            </a:p>
          </p:txBody>
        </p:sp>
      </p:grpSp>
    </p:spTree>
    <p:extLst>
      <p:ext uri="{BB962C8B-B14F-4D97-AF65-F5344CB8AC3E}">
        <p14:creationId xmlns:p14="http://schemas.microsoft.com/office/powerpoint/2010/main" val="2517980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292D6-A4F1-40D5-99E0-0041560C261E}"/>
              </a:ext>
            </a:extLst>
          </p:cNvPr>
          <p:cNvSpPr>
            <a:spLocks noGrp="1"/>
          </p:cNvSpPr>
          <p:nvPr>
            <p:ph type="title"/>
          </p:nvPr>
        </p:nvSpPr>
        <p:spPr/>
        <p:txBody>
          <a:bodyPr/>
          <a:lstStyle/>
          <a:p>
            <a:r>
              <a:rPr lang="en-US" dirty="0"/>
              <a:t>Why Capgemini ?</a:t>
            </a:r>
          </a:p>
        </p:txBody>
      </p:sp>
    </p:spTree>
    <p:extLst>
      <p:ext uri="{BB962C8B-B14F-4D97-AF65-F5344CB8AC3E}">
        <p14:creationId xmlns:p14="http://schemas.microsoft.com/office/powerpoint/2010/main" val="3279472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5787" y="75728"/>
            <a:ext cx="11016604" cy="863601"/>
          </a:xfrm>
        </p:spPr>
        <p:txBody>
          <a:bodyPr/>
          <a:lstStyle/>
          <a:p>
            <a:r>
              <a:rPr lang="en-US" b="1" dirty="0"/>
              <a:t>Capgemini at a Glance: </a:t>
            </a:r>
            <a:r>
              <a:rPr lang="en-US" dirty="0"/>
              <a:t>Capgemini Group is one of the World’s Largest Management Consulting and IT Services Providers </a:t>
            </a:r>
          </a:p>
        </p:txBody>
      </p:sp>
      <p:sp>
        <p:nvSpPr>
          <p:cNvPr id="12" name="AutoShape 2" descr="data:image/png;base64,%20iVBORw0KGgoAAAANSUhEUgAAAH0AAAAgCAYAAAA/kHcMAAAAAXNSR0IArs4c6QAAAARnQU1BAACxjwv8YQUAAAAJcEhZcwAADsMAAA7DAcdvqGQAABALSURBVGhD7ZoJlBXlmYbfqrp17+29G7qBhg6LYqu4jEtUlKi4jUcnsskSNXGJjp6JYWkYNeOYtDiGBBVcUIxoJmISCWBDo+hoTKK4oaiRKLgiCLLT0E3vd6mqef66FxvFGc+Z8TB45r7HSy3/9v3f8n7fX61yyCGHHHLIIYcccsghhxxyyCGHHHL4v4OVve6BeQ40/qmY7LaTZdt9ZTvtkveCZly4PdPl/zlq6kYqcFp014g/Zd984/BFo0uTHz9MQfrHtBxNc6uCoI9svafAv1kzR7+f7XVgonZBVC3xU+WrUSWdqzR1bDLb8t9j/PwKxWOdum14qywryL79PCbO6y8rerGcyKXook2+/5QczScYVmV7dKFmfjf59tGykhu0yV2vhWO9bMsBASd7zeDaedWK2HfJso/l6Un51nwFXhzjj+Ndo07/wTt66dHOTOcDEMddWaKg41E5Vm8l3Je0fB4s9RW4ftGJqOFOjNip5a+t0bIl6WxLBkFgqfmYC2U5kxVxv4ce+uIYlTwfi3MN0pCL21U16kO9uzDrLPQ/6b0Rcpw7ZLkFiibe0BuL9p/Obqyr1InjTtQJoz31HdPaJVcX7OxVmvIMAsb+EZlPlh/UoYRfhRRmWfVQvE/XcinW1f9ARFVxBw76oCx/qYr01QY38K0ke9xOKmvTrp57FJRhwPGLDtbkxbdy9wt0MJxrhXyCNkAdFivY9jnoaaoq7RG6+g03HCPDFJFdXNfhMFsxfCrzfj8gQKpO5zycsQbZqv8rhumi9wmLz1Je3q+VTqyWnZqk20d/FL6vfbxcLf44+emVKjnsdU09MkOZtbU4wFBbU8/oigxTC8w6PxHSpRP5lmLex5o+dne2NYNJSw+SUmcrwtoJ60V1K/kwnKNmfp6s2GFKWk3aNmyDFlpeqHTH76W7Rr+iiY8NR5+nkk8f0t2jTJrZl4YXLHD0cqQa+bfpznGNqn3OUcvWSgWFvu68YJOmPHGk/MQPsfQKpQsXh7J+/5EClef1l2PvUOHbDZo6FYuCmkWn02+C7MiZOHxpuJwx9t6wUIGFCtPp1wmUH+qeLNVfu6i74lZ/ucEnOi7dpNejPamLeuEgLkG1W607P9aca1LhnjfidHsb5/TnIhq6I05qag2fx9cPUiTdX3Zsg2ZckJm/NoiotY60a3Vn/YiC1G7dPu6D0Catx/0slEX+/XJSz0vudiXiG8O9ZtFl9Jr6CVASNJeers7UNM3OLmro7Zon8qQtqVDQK8lXRc54NnwaCxYzxb/pzZKndPLmIiXyf86mVrPg+Yw0Qq3k+lPNHPlpONekRcPhlomMMZt8DiU8rbtGvaWJ9f2ITubUYN4jkz1Dd46s08RF58kOLmfMI/KdGrnRs5RKzZQ6f45Rd2ly3TT6FkHPUzVzWAM5vVDNzq1sern8/HpFGyLyC2uQKSav82HF8n6qWOFl6mx/WWl/iu4e8ZqmLBmAMS8i0b2o/NRrYR3wkyerlUjMZI/nEDFR5ESsfX2MOSC/KLvxvCCVnK7mtts194om2OEUxlwk13pMHkZRMJHh1eiLVBm0cQ+TWotwYtgDAyr4DY69NuOABbVoAPaxH0CPlyuwR2OD7uhgB2N+r8ame1VaOpwUdint1ezNpf9u0vASNSfvU1H8Crnx6+Ulfd4HjHlESW+a7hu1Myt1lt7DKPMPlpfayeCPVVHRFb2msJkzrD00+PjfFqvY/QVKvhhBV/D7HUbZoKHP+wp6+Mx2Ngv9jEHNvP8d7X/PfJeFHjhl8fG8uxEhjfAPszRr2gN09ZyInOAy7o/k3b+zonGICzWlrociATk6KCa6RzKXxUbWIOdp8qPFumHJmby/mrV+LM9jLGgujtLtXJy3OjS4XWxTUB1Oy7dlR8+WR1GaSvwZpxgg2z8hpGQrwRr+MAw4SFviGAAk26+Czk/LGNyI8yUGxxHyKrupZGAflQw6yMmr6vnd+OFVBEGIb5HzRygVHMe+WN8+iSneQtZb0M+nyDeRuY9EX71pv5Z9UDSDnnmn8e9V9CUqg8lc+VnL0dsNvN9M//EqKT4VZzmBuU5hrgXcT6dfMynlchXnD2NcnvwUAevXc1+rCNfysrZw/iwyRk9YRrm9mKQNIZhgxxd4LAu74FoWG4bi71Px27V4YQljDlXzoJimn7MbZaZo64aQ96nT+xXCQEf2d9Ry5GDuf2kmQMHTcaSPZaWHIlQ3FVYM4HoGwq8mun9N20f0LQvX862BKAdZMLSCv5Kr2AgM4gRR5r+I908hdwvPQ3TZb+JUyz2QB8X75FsMbhcY/t3BmCbo+xj6fqiOxCwckT3qIEXWwgCusapJNhHFIp4mLOmJEVBqULgPne+BHyjeo1QFVT0U71akWHmJCvqU94ko0jfTwUzpMydR7gVQOka0nRdUNPxhpTWHfcBmfh/ev4iuPJ5M4cwrF2Yjco2cgYYyvgEnnauZF86DTu5lLwSKRSBRT5CnlIItZo66H3nuYX/5zGPG5MPWGN16Vi3bH9TtI18kfX6ukMwYvaKtiduNTEaxZvX6zOP3xk+WliEQZ1RvBZFVT+6DgrwL2NQ5irn5IVv4ItL0LgKs1ewxOJA2orxjoObZCHM2bRvUDpMoTY50D4eiejFXGdFYiIHXacLCo9nw8TjA29nvAgczRx8c8RAiazVtG9gsa+DN1OrUBo8y/9vcH6/KigxbycKxVEVt4qqjHUfwyKd+X8ZXIQMO5bzNnOu5JxojMdoKeK5gXEyJT30igzmEfOBLApy1Zcdd5VdStuQxPAsnFo3E+pRn9ObTyUIbFCTsJVMMhNebzZzbeTR1Tj9FrZfo9SZtZ6jmcWqI4Nu0L+cERV/kCVSJbu/XpDrSVeQ2Tg8V6OIo7MDCzGk7GQkdew21B/ZAV4FxYMvH8F8mfYiM0ade0cnZfIui8TjUU8lS+6Ij+SO5sePkROtVtnqjJjyOV1vdaKlUe2dE8aJCZosizAY5bR0a/x/GAY5hCTYY/BHjtqL4JMZJYOR+ikSKMXQJtNrOphuJjvMQfhaCr8GYD+JEA7k/jPGHKprPFA60aAxvqnJ7MGthIAfGsF7BEP3lpfNYY4jROO8KUZalvESMflC/dTw0idMim+VuhnqprIXsnTGKsCpF4uRM7NVYZsl217JuC2PC//YB0xf07iG3qIB208fmYiNCsD1WVLAl7GObhi8g8C29ewTz02YcwsgYTzVwfYHW/gTCJPrg9OkFpIV1DDAOxFUPUBTPIHBupZ4ZxR5uQfYW9sNxO5GxX+Z8QP6GAS3SYGBOEIYhvxyZQSGcj1Bcozz/PLWkiaK9MLlumGxjlAgLQUumwo2kr2DyXux2kJxkRIk26NoyRVWDEsV95bbfz8iBpIBp0O99bO6vUPVAtTTegGBXKp1EU2jQNtrGayOx8xjfpEjyJhVHG2CCf2Vu8jmb6GzbyXq7kG0bSu5EaZfz28IwNm8iPaigbQi7QQZRa+DxnttNSfcEZOynguIYrGIMvDZTxXpEfNBD0ShO6R6KGgpQ2CHq65Tqju9uhZ1XksuJHPMZwxiWn51RVayiVNFuBTtx4C2hf7lReYn2BqVTt+SvT38Sdgo/fzDIGDoIPaPLCcxzYMp+9iWXukNP0b5Vkei5RG4nTvEupwBzGmjEjP0IEKr24Qt097D5unN4PUWxcXJjZubInhIdD0faY0qi3CI1OXY3VVZjfNYJT1pd6HooiT+HUhayuSOIqulQylUck85VzeIZdJtGJDyijpZlKONq2p5GqB8w+RyMSjFUeiNp8SaeS1mTKjF1F2OMYf5END6jGaPXM+/DPHdHiEvotwmPfh3hh8EsM4xeSRubEHig0tEa7fae4J7cGtyN4qBivSor2qT2ASbXtcrNG8y7FWqONysaeYF3hspYE/r27Nu4xnHgRYz9J9Z6QkmO7wHVbzqa/ZRsvcqLJuh9tlx7EFZ7lv0MYS+nsCbRmJpO+5NQZBJDmP74CYET+M/n9ylvcVy3NLDtR+h7o9/ZeZPv+2O373AXrplYnTkW2QHMGbIrdQWGt3yHtTKGNzRvAtHEe8rP0x0jOeEE7yuaZ/L1kwri68N+dgTWswwLzub4+EfV1D2jyUuWwoCkOyvNz1Y8Ei6CbAFFrqFDw4Ir2atJgf+i5sZXGDtNqcGkuC6YHWWw7PcJDbn4PaQhXxI1lk7nZ6KvB5M9pKKy3yqVxFCcm7Eyv1kcV+YQFRQiHscRcpGsw/FUvNQUhlrGuDtU9NY6LVsW6Dvfg4oDjmkUKdSpLI3h7K2wwIMoey7v/4KK4jjmQARfxf1stTU8qVhBJSssVZvzN805I6HB407CGCa1TNO9I9bq5Xm7dco4hzlgDWuGSlYuV7qcopJCzbefQSN/QI5GjPeE7MQ7evWxtI46cyuOg4Fsqmd/KZFiiqGy0BDPvrdWM8ds1UkXrUC2d9hvJ22rbdeZVzqonwWtH2VH4zHf80xqeyOwInMbxh2ySk/PMtVbBqde0sE4fnqftbfyBj0Hr8vZuVaxYtjJx/lxUCf1ll56rF0nj+3g5GSKs7n6NLlK7y70dO41H8KesBiFmcLCltSp90j1f2H/MIIKFGN/L8zbpcHfNzVEOXuhXnLno2dTS5H/lYc+VyrdsYJ94/kZdNHOHvzzAoqrOJTnlaM4DJreqJLyVZ9VgOPrqhSnkMrvvi78qGIKPK+znG15Skb+jOAPkX/qGduge4ZvC8fswaS6f0DRVyKQ8epj8calslLXh2duA/MJMeGUKRndAQ2bqlu6rr63dttN4bHRYPKiahRkzq0rGZfZyMTFpaxfpKKVm8LUU0slv7uot9phncrVbWqpLiVFttHf7CETHT/iTB+1e8jLb2Ct5nDfvutqZ9MOztqZvV79gKvCHr2i+fH8kiMOPtOJ2ud7vh/HNxqQ/TU7Ejyz9W/VH2gqlLo3DJ0mqnF8l4IqihZhQLewWb88u5l9B+ihksLMV1nxzlCHtc/F1bqdSiqxXTMu/dzxKuzrQteezbKwU+GoBm2ZE1dRaU8Vtm8J67ExCxxVcfpKwyazRm1SzQKCh9rMjbiM26miN3d99tEJ7Gv0/ynMudonyqU/yG69ZR/hJy8+Cw+/g+imcAmgU12H+t+R03GzZl5CDj+w0XPJJwOcZLI0YfkdaLIj1j1/2/ozBuy/b+pfIz6X4P9XSCXwRKqdgONRMmYoqQvX1RvqGoePpaCmOdxToYe5rYlI+/wfOA5QbBvef93mMdVv7Rx92PtbRx+x/ptqcIOvz+hlR1Nt+g3k1UrlmfPvXvBKOHNavcN2bzMG199Bc+Q1cpQf+yzX5LB/8PUZ3fwhJrAoiKw1+qIZLcrnwPqA5arkVN1IH457FEkKlu/9h4Ac9g++PqMbuNY8qHualJcpwvZgxrlt0Ppc6Pxlzr4nkQbMB5B7tInjWA77HV9fIfdVMBVtyzF9OK+Xyfcb9Wlq84H2f5TkkEMOOeSQwzcW0n8ClJGiN1xS44oAAAAASUVORK5CYII="/>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0" name="Picture 299" descr="A picture containing compact disk&#10;&#10;Description automatically generated">
            <a:extLst>
              <a:ext uri="{FF2B5EF4-FFF2-40B4-BE49-F238E27FC236}">
                <a16:creationId xmlns:a16="http://schemas.microsoft.com/office/drawing/2014/main" id="{8519FBB9-BE88-4768-B4D4-25D690088D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36318" y="4495909"/>
            <a:ext cx="548640" cy="696270"/>
          </a:xfrm>
          <a:prstGeom prst="rect">
            <a:avLst/>
          </a:prstGeom>
          <a:ln>
            <a:noFill/>
          </a:ln>
          <a:effectLst/>
        </p:spPr>
      </p:pic>
      <p:pic>
        <p:nvPicPr>
          <p:cNvPr id="306" name="Picture 305" descr="A close up of a logo&#10;&#10;Description automatically generated">
            <a:hlinkClick r:id="rId4"/>
            <a:extLst>
              <a:ext uri="{FF2B5EF4-FFF2-40B4-BE49-F238E27FC236}">
                <a16:creationId xmlns:a16="http://schemas.microsoft.com/office/drawing/2014/main" id="{40CD1686-4C50-4813-8F02-3DCF5023DA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65640" y="4495909"/>
            <a:ext cx="548640" cy="775470"/>
          </a:xfrm>
          <a:prstGeom prst="rect">
            <a:avLst/>
          </a:prstGeom>
          <a:ln>
            <a:noFill/>
          </a:ln>
          <a:effectLst/>
        </p:spPr>
      </p:pic>
      <p:pic>
        <p:nvPicPr>
          <p:cNvPr id="311" name="Picture 310">
            <a:hlinkClick r:id="rId6"/>
            <a:extLst>
              <a:ext uri="{FF2B5EF4-FFF2-40B4-BE49-F238E27FC236}">
                <a16:creationId xmlns:a16="http://schemas.microsoft.com/office/drawing/2014/main" id="{48BB0D58-55EE-467A-9F0D-9C7C47FC62B0}"/>
              </a:ext>
            </a:extLst>
          </p:cNvPr>
          <p:cNvPicPr>
            <a:picLocks noChangeAspect="1"/>
          </p:cNvPicPr>
          <p:nvPr/>
        </p:nvPicPr>
        <p:blipFill>
          <a:blip r:embed="rId7"/>
          <a:stretch>
            <a:fillRect/>
          </a:stretch>
        </p:blipFill>
        <p:spPr>
          <a:xfrm>
            <a:off x="7824284" y="4495909"/>
            <a:ext cx="548640" cy="778212"/>
          </a:xfrm>
          <a:prstGeom prst="rect">
            <a:avLst/>
          </a:prstGeom>
          <a:ln>
            <a:noFill/>
          </a:ln>
          <a:effectLst/>
        </p:spPr>
      </p:pic>
      <p:pic>
        <p:nvPicPr>
          <p:cNvPr id="312" name="Picture 311">
            <a:extLst>
              <a:ext uri="{FF2B5EF4-FFF2-40B4-BE49-F238E27FC236}">
                <a16:creationId xmlns:a16="http://schemas.microsoft.com/office/drawing/2014/main" id="{C3B16967-9B52-4A41-93D7-597879227866}"/>
              </a:ext>
            </a:extLst>
          </p:cNvPr>
          <p:cNvPicPr>
            <a:picLocks noChangeAspect="1"/>
          </p:cNvPicPr>
          <p:nvPr/>
        </p:nvPicPr>
        <p:blipFill>
          <a:blip r:embed="rId8"/>
          <a:stretch>
            <a:fillRect/>
          </a:stretch>
        </p:blipFill>
        <p:spPr>
          <a:xfrm>
            <a:off x="6894962" y="4495909"/>
            <a:ext cx="548640" cy="776394"/>
          </a:xfrm>
          <a:prstGeom prst="rect">
            <a:avLst/>
          </a:prstGeom>
          <a:ln>
            <a:noFill/>
          </a:ln>
          <a:effectLst/>
        </p:spPr>
      </p:pic>
      <p:pic>
        <p:nvPicPr>
          <p:cNvPr id="313" name="Picture 312">
            <a:hlinkClick r:id="rId9"/>
            <a:extLst>
              <a:ext uri="{FF2B5EF4-FFF2-40B4-BE49-F238E27FC236}">
                <a16:creationId xmlns:a16="http://schemas.microsoft.com/office/drawing/2014/main" id="{1BC759A8-5872-4E24-AE1C-3CFD17618ACA}"/>
              </a:ext>
            </a:extLst>
          </p:cNvPr>
          <p:cNvPicPr>
            <a:picLocks noChangeAspect="1"/>
          </p:cNvPicPr>
          <p:nvPr/>
        </p:nvPicPr>
        <p:blipFill>
          <a:blip r:embed="rId10"/>
          <a:stretch>
            <a:fillRect/>
          </a:stretch>
        </p:blipFill>
        <p:spPr>
          <a:xfrm>
            <a:off x="8753606" y="4495909"/>
            <a:ext cx="548640" cy="776394"/>
          </a:xfrm>
          <a:prstGeom prst="rect">
            <a:avLst/>
          </a:prstGeom>
          <a:ln>
            <a:noFill/>
          </a:ln>
          <a:effectLst/>
        </p:spPr>
      </p:pic>
      <p:pic>
        <p:nvPicPr>
          <p:cNvPr id="314" name="Picture 313">
            <a:hlinkClick r:id="rId11"/>
            <a:extLst>
              <a:ext uri="{FF2B5EF4-FFF2-40B4-BE49-F238E27FC236}">
                <a16:creationId xmlns:a16="http://schemas.microsoft.com/office/drawing/2014/main" id="{924D5654-CA39-4B85-B7F0-E966104C3694}"/>
              </a:ext>
            </a:extLst>
          </p:cNvPr>
          <p:cNvPicPr>
            <a:picLocks noChangeAspect="1"/>
          </p:cNvPicPr>
          <p:nvPr/>
        </p:nvPicPr>
        <p:blipFill>
          <a:blip r:embed="rId12"/>
          <a:stretch>
            <a:fillRect/>
          </a:stretch>
        </p:blipFill>
        <p:spPr>
          <a:xfrm>
            <a:off x="9682924" y="4495909"/>
            <a:ext cx="548640" cy="776394"/>
          </a:xfrm>
          <a:prstGeom prst="rect">
            <a:avLst/>
          </a:prstGeom>
          <a:ln>
            <a:noFill/>
          </a:ln>
          <a:effectLst/>
        </p:spPr>
      </p:pic>
      <p:sp>
        <p:nvSpPr>
          <p:cNvPr id="315" name="Rectangle 314">
            <a:extLst>
              <a:ext uri="{FF2B5EF4-FFF2-40B4-BE49-F238E27FC236}">
                <a16:creationId xmlns:a16="http://schemas.microsoft.com/office/drawing/2014/main" id="{2769ABC4-95CB-44A6-B05A-04944CAA4DB1}"/>
              </a:ext>
            </a:extLst>
          </p:cNvPr>
          <p:cNvSpPr>
            <a:spLocks noChangeArrowheads="1"/>
          </p:cNvSpPr>
          <p:nvPr>
            <p:custDataLst>
              <p:tags r:id="rId1"/>
            </p:custDataLst>
          </p:nvPr>
        </p:nvSpPr>
        <p:spPr bwMode="gray">
          <a:xfrm>
            <a:off x="791708" y="1320480"/>
            <a:ext cx="1728037" cy="161583"/>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wrap="none" lIns="0" tIns="0" rIns="0" bIns="0" anchor="ctr" anchorCtr="1">
            <a:spAutoFit/>
          </a:bodyPr>
          <a:lstStyle/>
          <a:p>
            <a:pPr defTabSz="914400" eaLnBrk="0" hangingPunct="0"/>
            <a:r>
              <a:rPr lang="en-US" sz="1050">
                <a:solidFill>
                  <a:srgbClr val="000000"/>
                </a:solidFill>
                <a:ea typeface="Verdana" panose="020B0604030504040204" pitchFamily="34" charset="0"/>
                <a:cs typeface="Verdana" panose="020B0604030504040204" pitchFamily="34" charset="0"/>
              </a:rPr>
              <a:t>Group Revenue for 2020:</a:t>
            </a:r>
            <a:endParaRPr lang="en-US" sz="1050">
              <a:solidFill>
                <a:srgbClr val="2B0A3D"/>
              </a:solidFill>
              <a:ea typeface="Verdana" panose="020B0604030504040204" pitchFamily="34" charset="0"/>
              <a:cs typeface="Verdana" panose="020B0604030504040204" pitchFamily="34" charset="0"/>
            </a:endParaRPr>
          </a:p>
        </p:txBody>
      </p:sp>
      <p:graphicFrame>
        <p:nvGraphicFramePr>
          <p:cNvPr id="316" name="Chart 315">
            <a:extLst>
              <a:ext uri="{FF2B5EF4-FFF2-40B4-BE49-F238E27FC236}">
                <a16:creationId xmlns:a16="http://schemas.microsoft.com/office/drawing/2014/main" id="{23895DD9-30BB-4D43-B9F6-75FE67321EC7}"/>
              </a:ext>
            </a:extLst>
          </p:cNvPr>
          <p:cNvGraphicFramePr/>
          <p:nvPr/>
        </p:nvGraphicFramePr>
        <p:xfrm>
          <a:off x="215509" y="2000810"/>
          <a:ext cx="2913931" cy="1002378"/>
        </p:xfrm>
        <a:graphic>
          <a:graphicData uri="http://schemas.openxmlformats.org/drawingml/2006/chart">
            <c:chart xmlns:c="http://schemas.openxmlformats.org/drawingml/2006/chart" xmlns:r="http://schemas.openxmlformats.org/officeDocument/2006/relationships" r:id="rId13"/>
          </a:graphicData>
        </a:graphic>
      </p:graphicFrame>
      <p:sp>
        <p:nvSpPr>
          <p:cNvPr id="317" name="Rectangle 316">
            <a:extLst>
              <a:ext uri="{FF2B5EF4-FFF2-40B4-BE49-F238E27FC236}">
                <a16:creationId xmlns:a16="http://schemas.microsoft.com/office/drawing/2014/main" id="{02B19DE9-2DFA-4F20-AC56-C91C68D68BA5}"/>
              </a:ext>
            </a:extLst>
          </p:cNvPr>
          <p:cNvSpPr/>
          <p:nvPr/>
        </p:nvSpPr>
        <p:spPr>
          <a:xfrm>
            <a:off x="917724" y="1526490"/>
            <a:ext cx="1651195" cy="246221"/>
          </a:xfrm>
          <a:prstGeom prst="rect">
            <a:avLst/>
          </a:prstGeom>
        </p:spPr>
        <p:txBody>
          <a:bodyPr wrap="square" lIns="0" tIns="0" rIns="0" bIns="0">
            <a:spAutoFit/>
          </a:bodyPr>
          <a:lstStyle/>
          <a:p>
            <a:pPr algn="ctr" defTabSz="914400" eaLnBrk="0" hangingPunct="0"/>
            <a:r>
              <a:rPr lang="en-US" sz="1600" b="1">
                <a:solidFill>
                  <a:srgbClr val="FF304C"/>
                </a:solidFill>
                <a:ea typeface="Verdana" panose="020B0604030504040204" pitchFamily="34" charset="0"/>
                <a:cs typeface="Verdana" panose="020B0604030504040204" pitchFamily="34" charset="0"/>
              </a:rPr>
              <a:t>$19.3 billion </a:t>
            </a:r>
            <a:endParaRPr lang="en-US" sz="1600">
              <a:solidFill>
                <a:srgbClr val="FF304C"/>
              </a:solidFill>
              <a:ea typeface="Verdana" panose="020B0604030504040204" pitchFamily="34" charset="0"/>
              <a:cs typeface="Verdana" panose="020B0604030504040204" pitchFamily="34" charset="0"/>
            </a:endParaRPr>
          </a:p>
        </p:txBody>
      </p:sp>
      <p:grpSp>
        <p:nvGrpSpPr>
          <p:cNvPr id="318" name="Group 317">
            <a:extLst>
              <a:ext uri="{FF2B5EF4-FFF2-40B4-BE49-F238E27FC236}">
                <a16:creationId xmlns:a16="http://schemas.microsoft.com/office/drawing/2014/main" id="{A0CA4261-29DC-4241-9AB1-0D91706F326C}"/>
              </a:ext>
            </a:extLst>
          </p:cNvPr>
          <p:cNvGrpSpPr/>
          <p:nvPr/>
        </p:nvGrpSpPr>
        <p:grpSpPr>
          <a:xfrm>
            <a:off x="4419862" y="1555321"/>
            <a:ext cx="2781025" cy="1515343"/>
            <a:chOff x="8230292" y="1980526"/>
            <a:chExt cx="2182052" cy="1250537"/>
          </a:xfrm>
        </p:grpSpPr>
        <p:sp>
          <p:nvSpPr>
            <p:cNvPr id="319" name="Freeform 4">
              <a:extLst>
                <a:ext uri="{FF2B5EF4-FFF2-40B4-BE49-F238E27FC236}">
                  <a16:creationId xmlns:a16="http://schemas.microsoft.com/office/drawing/2014/main" id="{60C22059-2B2E-40A1-9618-8CCE4667BBBB}"/>
                </a:ext>
              </a:extLst>
            </p:cNvPr>
            <p:cNvSpPr>
              <a:spLocks noEditPoints="1"/>
            </p:cNvSpPr>
            <p:nvPr/>
          </p:nvSpPr>
          <p:spPr bwMode="auto">
            <a:xfrm>
              <a:off x="9687559" y="2368455"/>
              <a:ext cx="420809" cy="313072"/>
            </a:xfrm>
            <a:custGeom>
              <a:avLst/>
              <a:gdLst/>
              <a:ahLst/>
              <a:cxnLst>
                <a:cxn ang="0">
                  <a:pos x="896" y="119"/>
                </a:cxn>
                <a:cxn ang="0">
                  <a:pos x="905" y="85"/>
                </a:cxn>
                <a:cxn ang="0">
                  <a:pos x="909" y="42"/>
                </a:cxn>
                <a:cxn ang="0">
                  <a:pos x="903" y="15"/>
                </a:cxn>
                <a:cxn ang="0">
                  <a:pos x="939" y="4"/>
                </a:cxn>
                <a:cxn ang="0">
                  <a:pos x="975" y="6"/>
                </a:cxn>
                <a:cxn ang="0">
                  <a:pos x="994" y="19"/>
                </a:cxn>
                <a:cxn ang="0">
                  <a:pos x="1012" y="42"/>
                </a:cxn>
                <a:cxn ang="0">
                  <a:pos x="1041" y="76"/>
                </a:cxn>
                <a:cxn ang="0">
                  <a:pos x="1065" y="108"/>
                </a:cxn>
                <a:cxn ang="0">
                  <a:pos x="1090" y="110"/>
                </a:cxn>
                <a:cxn ang="0">
                  <a:pos x="1114" y="126"/>
                </a:cxn>
                <a:cxn ang="0">
                  <a:pos x="1125" y="149"/>
                </a:cxn>
                <a:cxn ang="0">
                  <a:pos x="1161" y="155"/>
                </a:cxn>
                <a:cxn ang="0">
                  <a:pos x="1186" y="130"/>
                </a:cxn>
                <a:cxn ang="0">
                  <a:pos x="1197" y="160"/>
                </a:cxn>
                <a:cxn ang="0">
                  <a:pos x="1199" y="192"/>
                </a:cxn>
                <a:cxn ang="0">
                  <a:pos x="1197" y="221"/>
                </a:cxn>
                <a:cxn ang="0">
                  <a:pos x="1165" y="238"/>
                </a:cxn>
                <a:cxn ang="0">
                  <a:pos x="1176" y="287"/>
                </a:cxn>
                <a:cxn ang="0">
                  <a:pos x="1086" y="386"/>
                </a:cxn>
                <a:cxn ang="0">
                  <a:pos x="1043" y="415"/>
                </a:cxn>
                <a:cxn ang="0">
                  <a:pos x="1043" y="403"/>
                </a:cxn>
                <a:cxn ang="0">
                  <a:pos x="1043" y="373"/>
                </a:cxn>
                <a:cxn ang="0">
                  <a:pos x="999" y="386"/>
                </a:cxn>
                <a:cxn ang="0">
                  <a:pos x="969" y="420"/>
                </a:cxn>
                <a:cxn ang="0">
                  <a:pos x="994" y="445"/>
                </a:cxn>
                <a:cxn ang="0">
                  <a:pos x="1022" y="445"/>
                </a:cxn>
                <a:cxn ang="0">
                  <a:pos x="1067" y="454"/>
                </a:cxn>
                <a:cxn ang="0">
                  <a:pos x="1043" y="473"/>
                </a:cxn>
                <a:cxn ang="0">
                  <a:pos x="1018" y="499"/>
                </a:cxn>
                <a:cxn ang="0">
                  <a:pos x="1052" y="558"/>
                </a:cxn>
                <a:cxn ang="0">
                  <a:pos x="1060" y="588"/>
                </a:cxn>
                <a:cxn ang="0">
                  <a:pos x="1028" y="584"/>
                </a:cxn>
                <a:cxn ang="0">
                  <a:pos x="1073" y="620"/>
                </a:cxn>
                <a:cxn ang="0">
                  <a:pos x="1073" y="628"/>
                </a:cxn>
                <a:cxn ang="0">
                  <a:pos x="1090" y="641"/>
                </a:cxn>
                <a:cxn ang="0">
                  <a:pos x="1086" y="658"/>
                </a:cxn>
                <a:cxn ang="0">
                  <a:pos x="1076" y="680"/>
                </a:cxn>
                <a:cxn ang="0">
                  <a:pos x="1073" y="703"/>
                </a:cxn>
                <a:cxn ang="0">
                  <a:pos x="1060" y="718"/>
                </a:cxn>
                <a:cxn ang="0">
                  <a:pos x="1060" y="741"/>
                </a:cxn>
                <a:cxn ang="0">
                  <a:pos x="1048" y="748"/>
                </a:cxn>
                <a:cxn ang="0">
                  <a:pos x="1035" y="765"/>
                </a:cxn>
                <a:cxn ang="0">
                  <a:pos x="1022" y="776"/>
                </a:cxn>
                <a:cxn ang="0">
                  <a:pos x="999" y="799"/>
                </a:cxn>
                <a:cxn ang="0">
                  <a:pos x="973" y="806"/>
                </a:cxn>
                <a:cxn ang="0">
                  <a:pos x="954" y="812"/>
                </a:cxn>
                <a:cxn ang="0">
                  <a:pos x="918" y="827"/>
                </a:cxn>
                <a:cxn ang="0">
                  <a:pos x="905" y="833"/>
                </a:cxn>
                <a:cxn ang="0">
                  <a:pos x="898" y="850"/>
                </a:cxn>
                <a:cxn ang="0">
                  <a:pos x="879" y="825"/>
                </a:cxn>
                <a:cxn ang="0">
                  <a:pos x="738" y="844"/>
                </a:cxn>
                <a:cxn ang="0">
                  <a:pos x="1028" y="786"/>
                </a:cxn>
                <a:cxn ang="0">
                  <a:pos x="1061" y="735"/>
                </a:cxn>
                <a:cxn ang="0">
                  <a:pos x="1076" y="597"/>
                </a:cxn>
                <a:cxn ang="0">
                  <a:pos x="1097" y="799"/>
                </a:cxn>
                <a:cxn ang="0">
                  <a:pos x="1103" y="739"/>
                </a:cxn>
                <a:cxn ang="0">
                  <a:pos x="1078" y="791"/>
                </a:cxn>
                <a:cxn ang="0">
                  <a:pos x="905" y="837"/>
                </a:cxn>
                <a:cxn ang="0">
                  <a:pos x="892" y="859"/>
                </a:cxn>
                <a:cxn ang="0">
                  <a:pos x="900" y="889"/>
                </a:cxn>
                <a:cxn ang="0">
                  <a:pos x="909" y="857"/>
                </a:cxn>
              </a:cxnLst>
              <a:rect l="0" t="0" r="r" b="b"/>
              <a:pathLst>
                <a:path w="1203" h="895">
                  <a:moveTo>
                    <a:pt x="363" y="191"/>
                  </a:moveTo>
                  <a:lnTo>
                    <a:pt x="369" y="191"/>
                  </a:lnTo>
                  <a:lnTo>
                    <a:pt x="372" y="192"/>
                  </a:lnTo>
                  <a:lnTo>
                    <a:pt x="374" y="192"/>
                  </a:lnTo>
                  <a:lnTo>
                    <a:pt x="538" y="196"/>
                  </a:lnTo>
                  <a:lnTo>
                    <a:pt x="826" y="166"/>
                  </a:lnTo>
                  <a:lnTo>
                    <a:pt x="864" y="126"/>
                  </a:lnTo>
                  <a:lnTo>
                    <a:pt x="871" y="125"/>
                  </a:lnTo>
                  <a:lnTo>
                    <a:pt x="871" y="125"/>
                  </a:lnTo>
                  <a:lnTo>
                    <a:pt x="875" y="126"/>
                  </a:lnTo>
                  <a:lnTo>
                    <a:pt x="879" y="126"/>
                  </a:lnTo>
                  <a:lnTo>
                    <a:pt x="884" y="126"/>
                  </a:lnTo>
                  <a:lnTo>
                    <a:pt x="884" y="128"/>
                  </a:lnTo>
                  <a:lnTo>
                    <a:pt x="886" y="128"/>
                  </a:lnTo>
                  <a:lnTo>
                    <a:pt x="896" y="119"/>
                  </a:lnTo>
                  <a:lnTo>
                    <a:pt x="901" y="119"/>
                  </a:lnTo>
                  <a:lnTo>
                    <a:pt x="905" y="115"/>
                  </a:lnTo>
                  <a:lnTo>
                    <a:pt x="909" y="115"/>
                  </a:lnTo>
                  <a:lnTo>
                    <a:pt x="911" y="110"/>
                  </a:lnTo>
                  <a:lnTo>
                    <a:pt x="909" y="106"/>
                  </a:lnTo>
                  <a:lnTo>
                    <a:pt x="909" y="106"/>
                  </a:lnTo>
                  <a:lnTo>
                    <a:pt x="909" y="106"/>
                  </a:lnTo>
                  <a:lnTo>
                    <a:pt x="905" y="106"/>
                  </a:lnTo>
                  <a:lnTo>
                    <a:pt x="905" y="106"/>
                  </a:lnTo>
                  <a:lnTo>
                    <a:pt x="905" y="100"/>
                  </a:lnTo>
                  <a:lnTo>
                    <a:pt x="905" y="98"/>
                  </a:lnTo>
                  <a:lnTo>
                    <a:pt x="905" y="93"/>
                  </a:lnTo>
                  <a:lnTo>
                    <a:pt x="903" y="89"/>
                  </a:lnTo>
                  <a:lnTo>
                    <a:pt x="905" y="89"/>
                  </a:lnTo>
                  <a:lnTo>
                    <a:pt x="905" y="85"/>
                  </a:lnTo>
                  <a:lnTo>
                    <a:pt x="905" y="83"/>
                  </a:lnTo>
                  <a:lnTo>
                    <a:pt x="905" y="81"/>
                  </a:lnTo>
                  <a:lnTo>
                    <a:pt x="905" y="77"/>
                  </a:lnTo>
                  <a:lnTo>
                    <a:pt x="905" y="74"/>
                  </a:lnTo>
                  <a:lnTo>
                    <a:pt x="903" y="72"/>
                  </a:lnTo>
                  <a:lnTo>
                    <a:pt x="903" y="68"/>
                  </a:lnTo>
                  <a:lnTo>
                    <a:pt x="905" y="64"/>
                  </a:lnTo>
                  <a:lnTo>
                    <a:pt x="909" y="64"/>
                  </a:lnTo>
                  <a:lnTo>
                    <a:pt x="909" y="59"/>
                  </a:lnTo>
                  <a:lnTo>
                    <a:pt x="909" y="55"/>
                  </a:lnTo>
                  <a:lnTo>
                    <a:pt x="915" y="53"/>
                  </a:lnTo>
                  <a:lnTo>
                    <a:pt x="915" y="49"/>
                  </a:lnTo>
                  <a:lnTo>
                    <a:pt x="911" y="47"/>
                  </a:lnTo>
                  <a:lnTo>
                    <a:pt x="911" y="44"/>
                  </a:lnTo>
                  <a:lnTo>
                    <a:pt x="909" y="42"/>
                  </a:lnTo>
                  <a:lnTo>
                    <a:pt x="909" y="38"/>
                  </a:lnTo>
                  <a:lnTo>
                    <a:pt x="905" y="34"/>
                  </a:lnTo>
                  <a:lnTo>
                    <a:pt x="903" y="34"/>
                  </a:lnTo>
                  <a:lnTo>
                    <a:pt x="901" y="34"/>
                  </a:lnTo>
                  <a:lnTo>
                    <a:pt x="898" y="36"/>
                  </a:lnTo>
                  <a:lnTo>
                    <a:pt x="894" y="36"/>
                  </a:lnTo>
                  <a:lnTo>
                    <a:pt x="894" y="34"/>
                  </a:lnTo>
                  <a:lnTo>
                    <a:pt x="894" y="30"/>
                  </a:lnTo>
                  <a:lnTo>
                    <a:pt x="894" y="30"/>
                  </a:lnTo>
                  <a:lnTo>
                    <a:pt x="894" y="29"/>
                  </a:lnTo>
                  <a:lnTo>
                    <a:pt x="896" y="25"/>
                  </a:lnTo>
                  <a:lnTo>
                    <a:pt x="898" y="21"/>
                  </a:lnTo>
                  <a:lnTo>
                    <a:pt x="900" y="19"/>
                  </a:lnTo>
                  <a:lnTo>
                    <a:pt x="900" y="17"/>
                  </a:lnTo>
                  <a:lnTo>
                    <a:pt x="903" y="15"/>
                  </a:lnTo>
                  <a:lnTo>
                    <a:pt x="905" y="13"/>
                  </a:lnTo>
                  <a:lnTo>
                    <a:pt x="909" y="13"/>
                  </a:lnTo>
                  <a:lnTo>
                    <a:pt x="911" y="13"/>
                  </a:lnTo>
                  <a:lnTo>
                    <a:pt x="911" y="12"/>
                  </a:lnTo>
                  <a:lnTo>
                    <a:pt x="915" y="13"/>
                  </a:lnTo>
                  <a:lnTo>
                    <a:pt x="916" y="12"/>
                  </a:lnTo>
                  <a:lnTo>
                    <a:pt x="918" y="8"/>
                  </a:lnTo>
                  <a:lnTo>
                    <a:pt x="922" y="8"/>
                  </a:lnTo>
                  <a:lnTo>
                    <a:pt x="924" y="6"/>
                  </a:lnTo>
                  <a:lnTo>
                    <a:pt x="928" y="6"/>
                  </a:lnTo>
                  <a:lnTo>
                    <a:pt x="932" y="6"/>
                  </a:lnTo>
                  <a:lnTo>
                    <a:pt x="935" y="6"/>
                  </a:lnTo>
                  <a:lnTo>
                    <a:pt x="935" y="4"/>
                  </a:lnTo>
                  <a:lnTo>
                    <a:pt x="939" y="4"/>
                  </a:lnTo>
                  <a:lnTo>
                    <a:pt x="939" y="4"/>
                  </a:lnTo>
                  <a:lnTo>
                    <a:pt x="943" y="0"/>
                  </a:lnTo>
                  <a:lnTo>
                    <a:pt x="945" y="0"/>
                  </a:lnTo>
                  <a:lnTo>
                    <a:pt x="947" y="0"/>
                  </a:lnTo>
                  <a:lnTo>
                    <a:pt x="950" y="0"/>
                  </a:lnTo>
                  <a:lnTo>
                    <a:pt x="952" y="4"/>
                  </a:lnTo>
                  <a:lnTo>
                    <a:pt x="958" y="4"/>
                  </a:lnTo>
                  <a:lnTo>
                    <a:pt x="960" y="6"/>
                  </a:lnTo>
                  <a:lnTo>
                    <a:pt x="960" y="8"/>
                  </a:lnTo>
                  <a:lnTo>
                    <a:pt x="965" y="8"/>
                  </a:lnTo>
                  <a:lnTo>
                    <a:pt x="969" y="6"/>
                  </a:lnTo>
                  <a:lnTo>
                    <a:pt x="969" y="8"/>
                  </a:lnTo>
                  <a:lnTo>
                    <a:pt x="973" y="10"/>
                  </a:lnTo>
                  <a:lnTo>
                    <a:pt x="973" y="10"/>
                  </a:lnTo>
                  <a:lnTo>
                    <a:pt x="973" y="6"/>
                  </a:lnTo>
                  <a:lnTo>
                    <a:pt x="975" y="6"/>
                  </a:lnTo>
                  <a:lnTo>
                    <a:pt x="977" y="6"/>
                  </a:lnTo>
                  <a:lnTo>
                    <a:pt x="980" y="6"/>
                  </a:lnTo>
                  <a:lnTo>
                    <a:pt x="980" y="6"/>
                  </a:lnTo>
                  <a:lnTo>
                    <a:pt x="982" y="8"/>
                  </a:lnTo>
                  <a:lnTo>
                    <a:pt x="984" y="8"/>
                  </a:lnTo>
                  <a:lnTo>
                    <a:pt x="988" y="8"/>
                  </a:lnTo>
                  <a:lnTo>
                    <a:pt x="988" y="10"/>
                  </a:lnTo>
                  <a:lnTo>
                    <a:pt x="988" y="12"/>
                  </a:lnTo>
                  <a:lnTo>
                    <a:pt x="990" y="13"/>
                  </a:lnTo>
                  <a:lnTo>
                    <a:pt x="990" y="15"/>
                  </a:lnTo>
                  <a:lnTo>
                    <a:pt x="990" y="15"/>
                  </a:lnTo>
                  <a:lnTo>
                    <a:pt x="994" y="13"/>
                  </a:lnTo>
                  <a:lnTo>
                    <a:pt x="997" y="15"/>
                  </a:lnTo>
                  <a:lnTo>
                    <a:pt x="997" y="17"/>
                  </a:lnTo>
                  <a:lnTo>
                    <a:pt x="994" y="19"/>
                  </a:lnTo>
                  <a:lnTo>
                    <a:pt x="997" y="21"/>
                  </a:lnTo>
                  <a:lnTo>
                    <a:pt x="999" y="21"/>
                  </a:lnTo>
                  <a:lnTo>
                    <a:pt x="1001" y="21"/>
                  </a:lnTo>
                  <a:lnTo>
                    <a:pt x="1001" y="21"/>
                  </a:lnTo>
                  <a:lnTo>
                    <a:pt x="1001" y="25"/>
                  </a:lnTo>
                  <a:lnTo>
                    <a:pt x="1005" y="25"/>
                  </a:lnTo>
                  <a:lnTo>
                    <a:pt x="1005" y="25"/>
                  </a:lnTo>
                  <a:lnTo>
                    <a:pt x="1005" y="30"/>
                  </a:lnTo>
                  <a:lnTo>
                    <a:pt x="1007" y="30"/>
                  </a:lnTo>
                  <a:lnTo>
                    <a:pt x="1007" y="34"/>
                  </a:lnTo>
                  <a:lnTo>
                    <a:pt x="1007" y="34"/>
                  </a:lnTo>
                  <a:lnTo>
                    <a:pt x="1012" y="34"/>
                  </a:lnTo>
                  <a:lnTo>
                    <a:pt x="1012" y="36"/>
                  </a:lnTo>
                  <a:lnTo>
                    <a:pt x="1012" y="40"/>
                  </a:lnTo>
                  <a:lnTo>
                    <a:pt x="1012" y="42"/>
                  </a:lnTo>
                  <a:lnTo>
                    <a:pt x="1014" y="44"/>
                  </a:lnTo>
                  <a:lnTo>
                    <a:pt x="1018" y="47"/>
                  </a:lnTo>
                  <a:lnTo>
                    <a:pt x="1018" y="49"/>
                  </a:lnTo>
                  <a:lnTo>
                    <a:pt x="1022" y="53"/>
                  </a:lnTo>
                  <a:lnTo>
                    <a:pt x="1022" y="55"/>
                  </a:lnTo>
                  <a:lnTo>
                    <a:pt x="1024" y="55"/>
                  </a:lnTo>
                  <a:lnTo>
                    <a:pt x="1028" y="59"/>
                  </a:lnTo>
                  <a:lnTo>
                    <a:pt x="1028" y="59"/>
                  </a:lnTo>
                  <a:lnTo>
                    <a:pt x="1024" y="61"/>
                  </a:lnTo>
                  <a:lnTo>
                    <a:pt x="1028" y="64"/>
                  </a:lnTo>
                  <a:lnTo>
                    <a:pt x="1028" y="61"/>
                  </a:lnTo>
                  <a:lnTo>
                    <a:pt x="1029" y="64"/>
                  </a:lnTo>
                  <a:lnTo>
                    <a:pt x="1029" y="66"/>
                  </a:lnTo>
                  <a:lnTo>
                    <a:pt x="1033" y="72"/>
                  </a:lnTo>
                  <a:lnTo>
                    <a:pt x="1041" y="76"/>
                  </a:lnTo>
                  <a:lnTo>
                    <a:pt x="1043" y="79"/>
                  </a:lnTo>
                  <a:lnTo>
                    <a:pt x="1043" y="83"/>
                  </a:lnTo>
                  <a:lnTo>
                    <a:pt x="1044" y="85"/>
                  </a:lnTo>
                  <a:lnTo>
                    <a:pt x="1044" y="89"/>
                  </a:lnTo>
                  <a:lnTo>
                    <a:pt x="1046" y="89"/>
                  </a:lnTo>
                  <a:lnTo>
                    <a:pt x="1048" y="89"/>
                  </a:lnTo>
                  <a:lnTo>
                    <a:pt x="1048" y="93"/>
                  </a:lnTo>
                  <a:lnTo>
                    <a:pt x="1048" y="94"/>
                  </a:lnTo>
                  <a:lnTo>
                    <a:pt x="1052" y="98"/>
                  </a:lnTo>
                  <a:lnTo>
                    <a:pt x="1054" y="104"/>
                  </a:lnTo>
                  <a:lnTo>
                    <a:pt x="1058" y="104"/>
                  </a:lnTo>
                  <a:lnTo>
                    <a:pt x="1060" y="108"/>
                  </a:lnTo>
                  <a:lnTo>
                    <a:pt x="1061" y="108"/>
                  </a:lnTo>
                  <a:lnTo>
                    <a:pt x="1063" y="106"/>
                  </a:lnTo>
                  <a:lnTo>
                    <a:pt x="1065" y="108"/>
                  </a:lnTo>
                  <a:lnTo>
                    <a:pt x="1067" y="108"/>
                  </a:lnTo>
                  <a:lnTo>
                    <a:pt x="1071" y="108"/>
                  </a:lnTo>
                  <a:lnTo>
                    <a:pt x="1073" y="106"/>
                  </a:lnTo>
                  <a:lnTo>
                    <a:pt x="1076" y="106"/>
                  </a:lnTo>
                  <a:lnTo>
                    <a:pt x="1076" y="108"/>
                  </a:lnTo>
                  <a:lnTo>
                    <a:pt x="1073" y="108"/>
                  </a:lnTo>
                  <a:lnTo>
                    <a:pt x="1076" y="110"/>
                  </a:lnTo>
                  <a:lnTo>
                    <a:pt x="1078" y="110"/>
                  </a:lnTo>
                  <a:lnTo>
                    <a:pt x="1082" y="110"/>
                  </a:lnTo>
                  <a:lnTo>
                    <a:pt x="1082" y="113"/>
                  </a:lnTo>
                  <a:lnTo>
                    <a:pt x="1084" y="113"/>
                  </a:lnTo>
                  <a:lnTo>
                    <a:pt x="1084" y="113"/>
                  </a:lnTo>
                  <a:lnTo>
                    <a:pt x="1086" y="110"/>
                  </a:lnTo>
                  <a:lnTo>
                    <a:pt x="1088" y="113"/>
                  </a:lnTo>
                  <a:lnTo>
                    <a:pt x="1090" y="110"/>
                  </a:lnTo>
                  <a:lnTo>
                    <a:pt x="1092" y="110"/>
                  </a:lnTo>
                  <a:lnTo>
                    <a:pt x="1093" y="110"/>
                  </a:lnTo>
                  <a:lnTo>
                    <a:pt x="1093" y="113"/>
                  </a:lnTo>
                  <a:lnTo>
                    <a:pt x="1095" y="115"/>
                  </a:lnTo>
                  <a:lnTo>
                    <a:pt x="1097" y="115"/>
                  </a:lnTo>
                  <a:lnTo>
                    <a:pt x="1097" y="115"/>
                  </a:lnTo>
                  <a:lnTo>
                    <a:pt x="1101" y="119"/>
                  </a:lnTo>
                  <a:lnTo>
                    <a:pt x="1101" y="119"/>
                  </a:lnTo>
                  <a:lnTo>
                    <a:pt x="1103" y="119"/>
                  </a:lnTo>
                  <a:lnTo>
                    <a:pt x="1103" y="123"/>
                  </a:lnTo>
                  <a:lnTo>
                    <a:pt x="1107" y="123"/>
                  </a:lnTo>
                  <a:lnTo>
                    <a:pt x="1107" y="125"/>
                  </a:lnTo>
                  <a:lnTo>
                    <a:pt x="1108" y="125"/>
                  </a:lnTo>
                  <a:lnTo>
                    <a:pt x="1110" y="126"/>
                  </a:lnTo>
                  <a:lnTo>
                    <a:pt x="1114" y="126"/>
                  </a:lnTo>
                  <a:lnTo>
                    <a:pt x="1116" y="126"/>
                  </a:lnTo>
                  <a:lnTo>
                    <a:pt x="1118" y="126"/>
                  </a:lnTo>
                  <a:lnTo>
                    <a:pt x="1120" y="125"/>
                  </a:lnTo>
                  <a:lnTo>
                    <a:pt x="1122" y="125"/>
                  </a:lnTo>
                  <a:lnTo>
                    <a:pt x="1124" y="125"/>
                  </a:lnTo>
                  <a:lnTo>
                    <a:pt x="1124" y="126"/>
                  </a:lnTo>
                  <a:lnTo>
                    <a:pt x="1122" y="130"/>
                  </a:lnTo>
                  <a:lnTo>
                    <a:pt x="1122" y="132"/>
                  </a:lnTo>
                  <a:lnTo>
                    <a:pt x="1122" y="134"/>
                  </a:lnTo>
                  <a:lnTo>
                    <a:pt x="1125" y="134"/>
                  </a:lnTo>
                  <a:lnTo>
                    <a:pt x="1125" y="138"/>
                  </a:lnTo>
                  <a:lnTo>
                    <a:pt x="1127" y="142"/>
                  </a:lnTo>
                  <a:lnTo>
                    <a:pt x="1125" y="143"/>
                  </a:lnTo>
                  <a:lnTo>
                    <a:pt x="1125" y="143"/>
                  </a:lnTo>
                  <a:lnTo>
                    <a:pt x="1125" y="149"/>
                  </a:lnTo>
                  <a:lnTo>
                    <a:pt x="1127" y="153"/>
                  </a:lnTo>
                  <a:lnTo>
                    <a:pt x="1131" y="153"/>
                  </a:lnTo>
                  <a:lnTo>
                    <a:pt x="1131" y="157"/>
                  </a:lnTo>
                  <a:lnTo>
                    <a:pt x="1135" y="158"/>
                  </a:lnTo>
                  <a:lnTo>
                    <a:pt x="1137" y="158"/>
                  </a:lnTo>
                  <a:lnTo>
                    <a:pt x="1140" y="157"/>
                  </a:lnTo>
                  <a:lnTo>
                    <a:pt x="1140" y="157"/>
                  </a:lnTo>
                  <a:lnTo>
                    <a:pt x="1142" y="158"/>
                  </a:lnTo>
                  <a:lnTo>
                    <a:pt x="1144" y="160"/>
                  </a:lnTo>
                  <a:lnTo>
                    <a:pt x="1146" y="160"/>
                  </a:lnTo>
                  <a:lnTo>
                    <a:pt x="1148" y="158"/>
                  </a:lnTo>
                  <a:lnTo>
                    <a:pt x="1152" y="158"/>
                  </a:lnTo>
                  <a:lnTo>
                    <a:pt x="1152" y="158"/>
                  </a:lnTo>
                  <a:lnTo>
                    <a:pt x="1159" y="157"/>
                  </a:lnTo>
                  <a:lnTo>
                    <a:pt x="1161" y="155"/>
                  </a:lnTo>
                  <a:lnTo>
                    <a:pt x="1161" y="155"/>
                  </a:lnTo>
                  <a:lnTo>
                    <a:pt x="1161" y="153"/>
                  </a:lnTo>
                  <a:lnTo>
                    <a:pt x="1161" y="149"/>
                  </a:lnTo>
                  <a:lnTo>
                    <a:pt x="1165" y="149"/>
                  </a:lnTo>
                  <a:lnTo>
                    <a:pt x="1165" y="143"/>
                  </a:lnTo>
                  <a:lnTo>
                    <a:pt x="1165" y="143"/>
                  </a:lnTo>
                  <a:lnTo>
                    <a:pt x="1169" y="143"/>
                  </a:lnTo>
                  <a:lnTo>
                    <a:pt x="1172" y="143"/>
                  </a:lnTo>
                  <a:lnTo>
                    <a:pt x="1172" y="140"/>
                  </a:lnTo>
                  <a:lnTo>
                    <a:pt x="1174" y="138"/>
                  </a:lnTo>
                  <a:lnTo>
                    <a:pt x="1176" y="138"/>
                  </a:lnTo>
                  <a:lnTo>
                    <a:pt x="1178" y="134"/>
                  </a:lnTo>
                  <a:lnTo>
                    <a:pt x="1180" y="132"/>
                  </a:lnTo>
                  <a:lnTo>
                    <a:pt x="1184" y="132"/>
                  </a:lnTo>
                  <a:lnTo>
                    <a:pt x="1186" y="130"/>
                  </a:lnTo>
                  <a:lnTo>
                    <a:pt x="1189" y="132"/>
                  </a:lnTo>
                  <a:lnTo>
                    <a:pt x="1189" y="134"/>
                  </a:lnTo>
                  <a:lnTo>
                    <a:pt x="1191" y="134"/>
                  </a:lnTo>
                  <a:lnTo>
                    <a:pt x="1195" y="136"/>
                  </a:lnTo>
                  <a:lnTo>
                    <a:pt x="1195" y="140"/>
                  </a:lnTo>
                  <a:lnTo>
                    <a:pt x="1195" y="142"/>
                  </a:lnTo>
                  <a:lnTo>
                    <a:pt x="1195" y="143"/>
                  </a:lnTo>
                  <a:lnTo>
                    <a:pt x="1197" y="147"/>
                  </a:lnTo>
                  <a:lnTo>
                    <a:pt x="1197" y="149"/>
                  </a:lnTo>
                  <a:lnTo>
                    <a:pt x="1199" y="149"/>
                  </a:lnTo>
                  <a:lnTo>
                    <a:pt x="1203" y="153"/>
                  </a:lnTo>
                  <a:lnTo>
                    <a:pt x="1201" y="155"/>
                  </a:lnTo>
                  <a:lnTo>
                    <a:pt x="1201" y="158"/>
                  </a:lnTo>
                  <a:lnTo>
                    <a:pt x="1201" y="160"/>
                  </a:lnTo>
                  <a:lnTo>
                    <a:pt x="1197" y="160"/>
                  </a:lnTo>
                  <a:lnTo>
                    <a:pt x="1195" y="164"/>
                  </a:lnTo>
                  <a:lnTo>
                    <a:pt x="1195" y="166"/>
                  </a:lnTo>
                  <a:lnTo>
                    <a:pt x="1197" y="168"/>
                  </a:lnTo>
                  <a:lnTo>
                    <a:pt x="1197" y="170"/>
                  </a:lnTo>
                  <a:lnTo>
                    <a:pt x="1197" y="172"/>
                  </a:lnTo>
                  <a:lnTo>
                    <a:pt x="1195" y="174"/>
                  </a:lnTo>
                  <a:lnTo>
                    <a:pt x="1197" y="177"/>
                  </a:lnTo>
                  <a:lnTo>
                    <a:pt x="1199" y="177"/>
                  </a:lnTo>
                  <a:lnTo>
                    <a:pt x="1199" y="179"/>
                  </a:lnTo>
                  <a:lnTo>
                    <a:pt x="1199" y="179"/>
                  </a:lnTo>
                  <a:lnTo>
                    <a:pt x="1199" y="183"/>
                  </a:lnTo>
                  <a:lnTo>
                    <a:pt x="1199" y="183"/>
                  </a:lnTo>
                  <a:lnTo>
                    <a:pt x="1197" y="183"/>
                  </a:lnTo>
                  <a:lnTo>
                    <a:pt x="1197" y="187"/>
                  </a:lnTo>
                  <a:lnTo>
                    <a:pt x="1199" y="192"/>
                  </a:lnTo>
                  <a:lnTo>
                    <a:pt x="1201" y="194"/>
                  </a:lnTo>
                  <a:lnTo>
                    <a:pt x="1201" y="194"/>
                  </a:lnTo>
                  <a:lnTo>
                    <a:pt x="1199" y="196"/>
                  </a:lnTo>
                  <a:lnTo>
                    <a:pt x="1197" y="200"/>
                  </a:lnTo>
                  <a:lnTo>
                    <a:pt x="1199" y="202"/>
                  </a:lnTo>
                  <a:lnTo>
                    <a:pt x="1199" y="204"/>
                  </a:lnTo>
                  <a:lnTo>
                    <a:pt x="1201" y="204"/>
                  </a:lnTo>
                  <a:lnTo>
                    <a:pt x="1197" y="207"/>
                  </a:lnTo>
                  <a:lnTo>
                    <a:pt x="1197" y="207"/>
                  </a:lnTo>
                  <a:lnTo>
                    <a:pt x="1197" y="207"/>
                  </a:lnTo>
                  <a:lnTo>
                    <a:pt x="1199" y="213"/>
                  </a:lnTo>
                  <a:lnTo>
                    <a:pt x="1197" y="213"/>
                  </a:lnTo>
                  <a:lnTo>
                    <a:pt x="1195" y="217"/>
                  </a:lnTo>
                  <a:lnTo>
                    <a:pt x="1195" y="219"/>
                  </a:lnTo>
                  <a:lnTo>
                    <a:pt x="1197" y="221"/>
                  </a:lnTo>
                  <a:lnTo>
                    <a:pt x="1195" y="223"/>
                  </a:lnTo>
                  <a:lnTo>
                    <a:pt x="1197" y="224"/>
                  </a:lnTo>
                  <a:lnTo>
                    <a:pt x="1197" y="226"/>
                  </a:lnTo>
                  <a:lnTo>
                    <a:pt x="1197" y="230"/>
                  </a:lnTo>
                  <a:lnTo>
                    <a:pt x="1197" y="232"/>
                  </a:lnTo>
                  <a:lnTo>
                    <a:pt x="1195" y="232"/>
                  </a:lnTo>
                  <a:lnTo>
                    <a:pt x="1191" y="230"/>
                  </a:lnTo>
                  <a:lnTo>
                    <a:pt x="1182" y="228"/>
                  </a:lnTo>
                  <a:lnTo>
                    <a:pt x="1178" y="228"/>
                  </a:lnTo>
                  <a:lnTo>
                    <a:pt x="1176" y="226"/>
                  </a:lnTo>
                  <a:lnTo>
                    <a:pt x="1174" y="226"/>
                  </a:lnTo>
                  <a:lnTo>
                    <a:pt x="1171" y="232"/>
                  </a:lnTo>
                  <a:lnTo>
                    <a:pt x="1171" y="236"/>
                  </a:lnTo>
                  <a:lnTo>
                    <a:pt x="1169" y="238"/>
                  </a:lnTo>
                  <a:lnTo>
                    <a:pt x="1165" y="238"/>
                  </a:lnTo>
                  <a:lnTo>
                    <a:pt x="1165" y="238"/>
                  </a:lnTo>
                  <a:lnTo>
                    <a:pt x="1165" y="241"/>
                  </a:lnTo>
                  <a:lnTo>
                    <a:pt x="1165" y="243"/>
                  </a:lnTo>
                  <a:lnTo>
                    <a:pt x="1169" y="251"/>
                  </a:lnTo>
                  <a:lnTo>
                    <a:pt x="1169" y="253"/>
                  </a:lnTo>
                  <a:lnTo>
                    <a:pt x="1171" y="255"/>
                  </a:lnTo>
                  <a:lnTo>
                    <a:pt x="1172" y="258"/>
                  </a:lnTo>
                  <a:lnTo>
                    <a:pt x="1172" y="262"/>
                  </a:lnTo>
                  <a:lnTo>
                    <a:pt x="1174" y="268"/>
                  </a:lnTo>
                  <a:lnTo>
                    <a:pt x="1174" y="268"/>
                  </a:lnTo>
                  <a:lnTo>
                    <a:pt x="1174" y="275"/>
                  </a:lnTo>
                  <a:lnTo>
                    <a:pt x="1176" y="277"/>
                  </a:lnTo>
                  <a:lnTo>
                    <a:pt x="1176" y="281"/>
                  </a:lnTo>
                  <a:lnTo>
                    <a:pt x="1176" y="285"/>
                  </a:lnTo>
                  <a:lnTo>
                    <a:pt x="1176" y="287"/>
                  </a:lnTo>
                  <a:lnTo>
                    <a:pt x="1176" y="288"/>
                  </a:lnTo>
                  <a:lnTo>
                    <a:pt x="1176" y="290"/>
                  </a:lnTo>
                  <a:lnTo>
                    <a:pt x="1176" y="292"/>
                  </a:lnTo>
                  <a:lnTo>
                    <a:pt x="1174" y="292"/>
                  </a:lnTo>
                  <a:lnTo>
                    <a:pt x="1171" y="292"/>
                  </a:lnTo>
                  <a:lnTo>
                    <a:pt x="1167" y="292"/>
                  </a:lnTo>
                  <a:lnTo>
                    <a:pt x="1167" y="296"/>
                  </a:lnTo>
                  <a:lnTo>
                    <a:pt x="1169" y="298"/>
                  </a:lnTo>
                  <a:lnTo>
                    <a:pt x="1169" y="302"/>
                  </a:lnTo>
                  <a:lnTo>
                    <a:pt x="1169" y="302"/>
                  </a:lnTo>
                  <a:lnTo>
                    <a:pt x="1169" y="305"/>
                  </a:lnTo>
                  <a:lnTo>
                    <a:pt x="1152" y="317"/>
                  </a:lnTo>
                  <a:lnTo>
                    <a:pt x="1148" y="345"/>
                  </a:lnTo>
                  <a:lnTo>
                    <a:pt x="1095" y="385"/>
                  </a:lnTo>
                  <a:lnTo>
                    <a:pt x="1086" y="386"/>
                  </a:lnTo>
                  <a:lnTo>
                    <a:pt x="1084" y="386"/>
                  </a:lnTo>
                  <a:lnTo>
                    <a:pt x="1084" y="385"/>
                  </a:lnTo>
                  <a:lnTo>
                    <a:pt x="1078" y="390"/>
                  </a:lnTo>
                  <a:lnTo>
                    <a:pt x="1073" y="390"/>
                  </a:lnTo>
                  <a:lnTo>
                    <a:pt x="1073" y="390"/>
                  </a:lnTo>
                  <a:lnTo>
                    <a:pt x="1071" y="390"/>
                  </a:lnTo>
                  <a:lnTo>
                    <a:pt x="1065" y="392"/>
                  </a:lnTo>
                  <a:lnTo>
                    <a:pt x="1061" y="392"/>
                  </a:lnTo>
                  <a:lnTo>
                    <a:pt x="1060" y="396"/>
                  </a:lnTo>
                  <a:lnTo>
                    <a:pt x="1058" y="396"/>
                  </a:lnTo>
                  <a:lnTo>
                    <a:pt x="1052" y="401"/>
                  </a:lnTo>
                  <a:lnTo>
                    <a:pt x="1046" y="405"/>
                  </a:lnTo>
                  <a:lnTo>
                    <a:pt x="1048" y="411"/>
                  </a:lnTo>
                  <a:lnTo>
                    <a:pt x="1048" y="411"/>
                  </a:lnTo>
                  <a:lnTo>
                    <a:pt x="1043" y="415"/>
                  </a:lnTo>
                  <a:lnTo>
                    <a:pt x="1039" y="417"/>
                  </a:lnTo>
                  <a:lnTo>
                    <a:pt x="1037" y="417"/>
                  </a:lnTo>
                  <a:lnTo>
                    <a:pt x="1033" y="420"/>
                  </a:lnTo>
                  <a:lnTo>
                    <a:pt x="1031" y="420"/>
                  </a:lnTo>
                  <a:lnTo>
                    <a:pt x="1031" y="417"/>
                  </a:lnTo>
                  <a:lnTo>
                    <a:pt x="1028" y="417"/>
                  </a:lnTo>
                  <a:lnTo>
                    <a:pt x="1029" y="415"/>
                  </a:lnTo>
                  <a:lnTo>
                    <a:pt x="1033" y="415"/>
                  </a:lnTo>
                  <a:lnTo>
                    <a:pt x="1035" y="411"/>
                  </a:lnTo>
                  <a:lnTo>
                    <a:pt x="1039" y="411"/>
                  </a:lnTo>
                  <a:lnTo>
                    <a:pt x="1041" y="411"/>
                  </a:lnTo>
                  <a:lnTo>
                    <a:pt x="1041" y="409"/>
                  </a:lnTo>
                  <a:lnTo>
                    <a:pt x="1039" y="407"/>
                  </a:lnTo>
                  <a:lnTo>
                    <a:pt x="1039" y="405"/>
                  </a:lnTo>
                  <a:lnTo>
                    <a:pt x="1043" y="403"/>
                  </a:lnTo>
                  <a:lnTo>
                    <a:pt x="1044" y="400"/>
                  </a:lnTo>
                  <a:lnTo>
                    <a:pt x="1039" y="403"/>
                  </a:lnTo>
                  <a:lnTo>
                    <a:pt x="1035" y="405"/>
                  </a:lnTo>
                  <a:lnTo>
                    <a:pt x="1033" y="403"/>
                  </a:lnTo>
                  <a:lnTo>
                    <a:pt x="1033" y="400"/>
                  </a:lnTo>
                  <a:lnTo>
                    <a:pt x="1035" y="400"/>
                  </a:lnTo>
                  <a:lnTo>
                    <a:pt x="1035" y="400"/>
                  </a:lnTo>
                  <a:lnTo>
                    <a:pt x="1031" y="392"/>
                  </a:lnTo>
                  <a:lnTo>
                    <a:pt x="1031" y="390"/>
                  </a:lnTo>
                  <a:lnTo>
                    <a:pt x="1031" y="386"/>
                  </a:lnTo>
                  <a:lnTo>
                    <a:pt x="1035" y="386"/>
                  </a:lnTo>
                  <a:lnTo>
                    <a:pt x="1035" y="383"/>
                  </a:lnTo>
                  <a:lnTo>
                    <a:pt x="1039" y="377"/>
                  </a:lnTo>
                  <a:lnTo>
                    <a:pt x="1041" y="375"/>
                  </a:lnTo>
                  <a:lnTo>
                    <a:pt x="1043" y="373"/>
                  </a:lnTo>
                  <a:lnTo>
                    <a:pt x="1043" y="369"/>
                  </a:lnTo>
                  <a:lnTo>
                    <a:pt x="1033" y="366"/>
                  </a:lnTo>
                  <a:lnTo>
                    <a:pt x="1028" y="360"/>
                  </a:lnTo>
                  <a:lnTo>
                    <a:pt x="1028" y="362"/>
                  </a:lnTo>
                  <a:lnTo>
                    <a:pt x="1024" y="362"/>
                  </a:lnTo>
                  <a:lnTo>
                    <a:pt x="1022" y="360"/>
                  </a:lnTo>
                  <a:lnTo>
                    <a:pt x="1018" y="360"/>
                  </a:lnTo>
                  <a:lnTo>
                    <a:pt x="1014" y="366"/>
                  </a:lnTo>
                  <a:lnTo>
                    <a:pt x="1014" y="366"/>
                  </a:lnTo>
                  <a:lnTo>
                    <a:pt x="1014" y="369"/>
                  </a:lnTo>
                  <a:lnTo>
                    <a:pt x="1009" y="375"/>
                  </a:lnTo>
                  <a:lnTo>
                    <a:pt x="1009" y="383"/>
                  </a:lnTo>
                  <a:lnTo>
                    <a:pt x="1007" y="383"/>
                  </a:lnTo>
                  <a:lnTo>
                    <a:pt x="1003" y="386"/>
                  </a:lnTo>
                  <a:lnTo>
                    <a:pt x="999" y="386"/>
                  </a:lnTo>
                  <a:lnTo>
                    <a:pt x="994" y="390"/>
                  </a:lnTo>
                  <a:lnTo>
                    <a:pt x="990" y="400"/>
                  </a:lnTo>
                  <a:lnTo>
                    <a:pt x="990" y="403"/>
                  </a:lnTo>
                  <a:lnTo>
                    <a:pt x="990" y="403"/>
                  </a:lnTo>
                  <a:lnTo>
                    <a:pt x="994" y="409"/>
                  </a:lnTo>
                  <a:lnTo>
                    <a:pt x="990" y="409"/>
                  </a:lnTo>
                  <a:lnTo>
                    <a:pt x="990" y="411"/>
                  </a:lnTo>
                  <a:lnTo>
                    <a:pt x="990" y="415"/>
                  </a:lnTo>
                  <a:lnTo>
                    <a:pt x="984" y="415"/>
                  </a:lnTo>
                  <a:lnTo>
                    <a:pt x="979" y="415"/>
                  </a:lnTo>
                  <a:lnTo>
                    <a:pt x="973" y="411"/>
                  </a:lnTo>
                  <a:lnTo>
                    <a:pt x="969" y="415"/>
                  </a:lnTo>
                  <a:lnTo>
                    <a:pt x="969" y="417"/>
                  </a:lnTo>
                  <a:lnTo>
                    <a:pt x="969" y="420"/>
                  </a:lnTo>
                  <a:lnTo>
                    <a:pt x="969" y="420"/>
                  </a:lnTo>
                  <a:lnTo>
                    <a:pt x="969" y="424"/>
                  </a:lnTo>
                  <a:lnTo>
                    <a:pt x="965" y="424"/>
                  </a:lnTo>
                  <a:lnTo>
                    <a:pt x="969" y="428"/>
                  </a:lnTo>
                  <a:lnTo>
                    <a:pt x="969" y="433"/>
                  </a:lnTo>
                  <a:lnTo>
                    <a:pt x="973" y="435"/>
                  </a:lnTo>
                  <a:lnTo>
                    <a:pt x="979" y="439"/>
                  </a:lnTo>
                  <a:lnTo>
                    <a:pt x="979" y="441"/>
                  </a:lnTo>
                  <a:lnTo>
                    <a:pt x="982" y="445"/>
                  </a:lnTo>
                  <a:lnTo>
                    <a:pt x="982" y="445"/>
                  </a:lnTo>
                  <a:lnTo>
                    <a:pt x="984" y="445"/>
                  </a:lnTo>
                  <a:lnTo>
                    <a:pt x="984" y="445"/>
                  </a:lnTo>
                  <a:lnTo>
                    <a:pt x="988" y="445"/>
                  </a:lnTo>
                  <a:lnTo>
                    <a:pt x="988" y="445"/>
                  </a:lnTo>
                  <a:lnTo>
                    <a:pt x="990" y="445"/>
                  </a:lnTo>
                  <a:lnTo>
                    <a:pt x="994" y="445"/>
                  </a:lnTo>
                  <a:lnTo>
                    <a:pt x="994" y="449"/>
                  </a:lnTo>
                  <a:lnTo>
                    <a:pt x="994" y="454"/>
                  </a:lnTo>
                  <a:lnTo>
                    <a:pt x="999" y="464"/>
                  </a:lnTo>
                  <a:lnTo>
                    <a:pt x="1005" y="464"/>
                  </a:lnTo>
                  <a:lnTo>
                    <a:pt x="1009" y="462"/>
                  </a:lnTo>
                  <a:lnTo>
                    <a:pt x="1012" y="464"/>
                  </a:lnTo>
                  <a:lnTo>
                    <a:pt x="1014" y="462"/>
                  </a:lnTo>
                  <a:lnTo>
                    <a:pt x="1014" y="458"/>
                  </a:lnTo>
                  <a:lnTo>
                    <a:pt x="1014" y="454"/>
                  </a:lnTo>
                  <a:lnTo>
                    <a:pt x="1012" y="454"/>
                  </a:lnTo>
                  <a:lnTo>
                    <a:pt x="1018" y="454"/>
                  </a:lnTo>
                  <a:lnTo>
                    <a:pt x="1022" y="450"/>
                  </a:lnTo>
                  <a:lnTo>
                    <a:pt x="1022" y="449"/>
                  </a:lnTo>
                  <a:lnTo>
                    <a:pt x="1018" y="445"/>
                  </a:lnTo>
                  <a:lnTo>
                    <a:pt x="1022" y="445"/>
                  </a:lnTo>
                  <a:lnTo>
                    <a:pt x="1031" y="441"/>
                  </a:lnTo>
                  <a:lnTo>
                    <a:pt x="1033" y="445"/>
                  </a:lnTo>
                  <a:lnTo>
                    <a:pt x="1035" y="445"/>
                  </a:lnTo>
                  <a:lnTo>
                    <a:pt x="1037" y="449"/>
                  </a:lnTo>
                  <a:lnTo>
                    <a:pt x="1039" y="450"/>
                  </a:lnTo>
                  <a:lnTo>
                    <a:pt x="1043" y="450"/>
                  </a:lnTo>
                  <a:lnTo>
                    <a:pt x="1052" y="450"/>
                  </a:lnTo>
                  <a:lnTo>
                    <a:pt x="1054" y="450"/>
                  </a:lnTo>
                  <a:lnTo>
                    <a:pt x="1060" y="450"/>
                  </a:lnTo>
                  <a:lnTo>
                    <a:pt x="1058" y="450"/>
                  </a:lnTo>
                  <a:lnTo>
                    <a:pt x="1063" y="450"/>
                  </a:lnTo>
                  <a:lnTo>
                    <a:pt x="1069" y="450"/>
                  </a:lnTo>
                  <a:lnTo>
                    <a:pt x="1071" y="450"/>
                  </a:lnTo>
                  <a:lnTo>
                    <a:pt x="1067" y="450"/>
                  </a:lnTo>
                  <a:lnTo>
                    <a:pt x="1067" y="454"/>
                  </a:lnTo>
                  <a:lnTo>
                    <a:pt x="1069" y="458"/>
                  </a:lnTo>
                  <a:lnTo>
                    <a:pt x="1067" y="458"/>
                  </a:lnTo>
                  <a:lnTo>
                    <a:pt x="1065" y="460"/>
                  </a:lnTo>
                  <a:lnTo>
                    <a:pt x="1065" y="464"/>
                  </a:lnTo>
                  <a:lnTo>
                    <a:pt x="1069" y="464"/>
                  </a:lnTo>
                  <a:lnTo>
                    <a:pt x="1069" y="466"/>
                  </a:lnTo>
                  <a:lnTo>
                    <a:pt x="1063" y="469"/>
                  </a:lnTo>
                  <a:lnTo>
                    <a:pt x="1060" y="467"/>
                  </a:lnTo>
                  <a:lnTo>
                    <a:pt x="1058" y="464"/>
                  </a:lnTo>
                  <a:lnTo>
                    <a:pt x="1058" y="467"/>
                  </a:lnTo>
                  <a:lnTo>
                    <a:pt x="1056" y="464"/>
                  </a:lnTo>
                  <a:lnTo>
                    <a:pt x="1052" y="469"/>
                  </a:lnTo>
                  <a:lnTo>
                    <a:pt x="1048" y="469"/>
                  </a:lnTo>
                  <a:lnTo>
                    <a:pt x="1046" y="473"/>
                  </a:lnTo>
                  <a:lnTo>
                    <a:pt x="1043" y="473"/>
                  </a:lnTo>
                  <a:lnTo>
                    <a:pt x="1043" y="475"/>
                  </a:lnTo>
                  <a:lnTo>
                    <a:pt x="1039" y="473"/>
                  </a:lnTo>
                  <a:lnTo>
                    <a:pt x="1035" y="473"/>
                  </a:lnTo>
                  <a:lnTo>
                    <a:pt x="1039" y="475"/>
                  </a:lnTo>
                  <a:lnTo>
                    <a:pt x="1039" y="479"/>
                  </a:lnTo>
                  <a:lnTo>
                    <a:pt x="1035" y="481"/>
                  </a:lnTo>
                  <a:lnTo>
                    <a:pt x="1035" y="484"/>
                  </a:lnTo>
                  <a:lnTo>
                    <a:pt x="1029" y="484"/>
                  </a:lnTo>
                  <a:lnTo>
                    <a:pt x="1028" y="486"/>
                  </a:lnTo>
                  <a:lnTo>
                    <a:pt x="1028" y="488"/>
                  </a:lnTo>
                  <a:lnTo>
                    <a:pt x="1031" y="490"/>
                  </a:lnTo>
                  <a:lnTo>
                    <a:pt x="1028" y="494"/>
                  </a:lnTo>
                  <a:lnTo>
                    <a:pt x="1028" y="494"/>
                  </a:lnTo>
                  <a:lnTo>
                    <a:pt x="1022" y="499"/>
                  </a:lnTo>
                  <a:lnTo>
                    <a:pt x="1018" y="499"/>
                  </a:lnTo>
                  <a:lnTo>
                    <a:pt x="1018" y="499"/>
                  </a:lnTo>
                  <a:lnTo>
                    <a:pt x="1018" y="505"/>
                  </a:lnTo>
                  <a:lnTo>
                    <a:pt x="1018" y="509"/>
                  </a:lnTo>
                  <a:lnTo>
                    <a:pt x="1018" y="514"/>
                  </a:lnTo>
                  <a:lnTo>
                    <a:pt x="1018" y="524"/>
                  </a:lnTo>
                  <a:lnTo>
                    <a:pt x="1018" y="524"/>
                  </a:lnTo>
                  <a:lnTo>
                    <a:pt x="1028" y="528"/>
                  </a:lnTo>
                  <a:lnTo>
                    <a:pt x="1028" y="531"/>
                  </a:lnTo>
                  <a:lnTo>
                    <a:pt x="1031" y="530"/>
                  </a:lnTo>
                  <a:lnTo>
                    <a:pt x="1043" y="535"/>
                  </a:lnTo>
                  <a:lnTo>
                    <a:pt x="1048" y="545"/>
                  </a:lnTo>
                  <a:lnTo>
                    <a:pt x="1048" y="548"/>
                  </a:lnTo>
                  <a:lnTo>
                    <a:pt x="1048" y="550"/>
                  </a:lnTo>
                  <a:lnTo>
                    <a:pt x="1052" y="552"/>
                  </a:lnTo>
                  <a:lnTo>
                    <a:pt x="1052" y="558"/>
                  </a:lnTo>
                  <a:lnTo>
                    <a:pt x="1058" y="563"/>
                  </a:lnTo>
                  <a:lnTo>
                    <a:pt x="1058" y="569"/>
                  </a:lnTo>
                  <a:lnTo>
                    <a:pt x="1063" y="575"/>
                  </a:lnTo>
                  <a:lnTo>
                    <a:pt x="1067" y="577"/>
                  </a:lnTo>
                  <a:lnTo>
                    <a:pt x="1071" y="575"/>
                  </a:lnTo>
                  <a:lnTo>
                    <a:pt x="1073" y="577"/>
                  </a:lnTo>
                  <a:lnTo>
                    <a:pt x="1073" y="579"/>
                  </a:lnTo>
                  <a:lnTo>
                    <a:pt x="1076" y="584"/>
                  </a:lnTo>
                  <a:lnTo>
                    <a:pt x="1078" y="586"/>
                  </a:lnTo>
                  <a:lnTo>
                    <a:pt x="1082" y="592"/>
                  </a:lnTo>
                  <a:lnTo>
                    <a:pt x="1078" y="592"/>
                  </a:lnTo>
                  <a:lnTo>
                    <a:pt x="1073" y="590"/>
                  </a:lnTo>
                  <a:lnTo>
                    <a:pt x="1067" y="594"/>
                  </a:lnTo>
                  <a:lnTo>
                    <a:pt x="1063" y="588"/>
                  </a:lnTo>
                  <a:lnTo>
                    <a:pt x="1060" y="588"/>
                  </a:lnTo>
                  <a:lnTo>
                    <a:pt x="1056" y="586"/>
                  </a:lnTo>
                  <a:lnTo>
                    <a:pt x="1048" y="584"/>
                  </a:lnTo>
                  <a:lnTo>
                    <a:pt x="1048" y="588"/>
                  </a:lnTo>
                  <a:lnTo>
                    <a:pt x="1044" y="588"/>
                  </a:lnTo>
                  <a:lnTo>
                    <a:pt x="1043" y="586"/>
                  </a:lnTo>
                  <a:lnTo>
                    <a:pt x="1039" y="580"/>
                  </a:lnTo>
                  <a:lnTo>
                    <a:pt x="1035" y="582"/>
                  </a:lnTo>
                  <a:lnTo>
                    <a:pt x="1031" y="580"/>
                  </a:lnTo>
                  <a:lnTo>
                    <a:pt x="1031" y="582"/>
                  </a:lnTo>
                  <a:lnTo>
                    <a:pt x="1028" y="582"/>
                  </a:lnTo>
                  <a:lnTo>
                    <a:pt x="1028" y="582"/>
                  </a:lnTo>
                  <a:lnTo>
                    <a:pt x="1022" y="582"/>
                  </a:lnTo>
                  <a:lnTo>
                    <a:pt x="1018" y="592"/>
                  </a:lnTo>
                  <a:lnTo>
                    <a:pt x="1024" y="586"/>
                  </a:lnTo>
                  <a:lnTo>
                    <a:pt x="1028" y="584"/>
                  </a:lnTo>
                  <a:lnTo>
                    <a:pt x="1033" y="584"/>
                  </a:lnTo>
                  <a:lnTo>
                    <a:pt x="1037" y="582"/>
                  </a:lnTo>
                  <a:lnTo>
                    <a:pt x="1039" y="584"/>
                  </a:lnTo>
                  <a:lnTo>
                    <a:pt x="1039" y="586"/>
                  </a:lnTo>
                  <a:lnTo>
                    <a:pt x="1044" y="590"/>
                  </a:lnTo>
                  <a:lnTo>
                    <a:pt x="1046" y="592"/>
                  </a:lnTo>
                  <a:lnTo>
                    <a:pt x="1052" y="586"/>
                  </a:lnTo>
                  <a:lnTo>
                    <a:pt x="1056" y="586"/>
                  </a:lnTo>
                  <a:lnTo>
                    <a:pt x="1063" y="594"/>
                  </a:lnTo>
                  <a:lnTo>
                    <a:pt x="1071" y="597"/>
                  </a:lnTo>
                  <a:lnTo>
                    <a:pt x="1078" y="603"/>
                  </a:lnTo>
                  <a:lnTo>
                    <a:pt x="1082" y="611"/>
                  </a:lnTo>
                  <a:lnTo>
                    <a:pt x="1082" y="612"/>
                  </a:lnTo>
                  <a:lnTo>
                    <a:pt x="1078" y="614"/>
                  </a:lnTo>
                  <a:lnTo>
                    <a:pt x="1073" y="620"/>
                  </a:lnTo>
                  <a:lnTo>
                    <a:pt x="1073" y="618"/>
                  </a:lnTo>
                  <a:lnTo>
                    <a:pt x="1071" y="620"/>
                  </a:lnTo>
                  <a:lnTo>
                    <a:pt x="1071" y="624"/>
                  </a:lnTo>
                  <a:lnTo>
                    <a:pt x="1067" y="624"/>
                  </a:lnTo>
                  <a:lnTo>
                    <a:pt x="1061" y="624"/>
                  </a:lnTo>
                  <a:lnTo>
                    <a:pt x="1060" y="624"/>
                  </a:lnTo>
                  <a:lnTo>
                    <a:pt x="1058" y="624"/>
                  </a:lnTo>
                  <a:lnTo>
                    <a:pt x="1052" y="628"/>
                  </a:lnTo>
                  <a:lnTo>
                    <a:pt x="1052" y="633"/>
                  </a:lnTo>
                  <a:lnTo>
                    <a:pt x="1054" y="628"/>
                  </a:lnTo>
                  <a:lnTo>
                    <a:pt x="1058" y="628"/>
                  </a:lnTo>
                  <a:lnTo>
                    <a:pt x="1061" y="624"/>
                  </a:lnTo>
                  <a:lnTo>
                    <a:pt x="1065" y="629"/>
                  </a:lnTo>
                  <a:lnTo>
                    <a:pt x="1069" y="633"/>
                  </a:lnTo>
                  <a:lnTo>
                    <a:pt x="1073" y="628"/>
                  </a:lnTo>
                  <a:lnTo>
                    <a:pt x="1076" y="628"/>
                  </a:lnTo>
                  <a:lnTo>
                    <a:pt x="1084" y="637"/>
                  </a:lnTo>
                  <a:lnTo>
                    <a:pt x="1084" y="633"/>
                  </a:lnTo>
                  <a:lnTo>
                    <a:pt x="1086" y="637"/>
                  </a:lnTo>
                  <a:lnTo>
                    <a:pt x="1090" y="637"/>
                  </a:lnTo>
                  <a:lnTo>
                    <a:pt x="1092" y="637"/>
                  </a:lnTo>
                  <a:lnTo>
                    <a:pt x="1082" y="644"/>
                  </a:lnTo>
                  <a:lnTo>
                    <a:pt x="1076" y="644"/>
                  </a:lnTo>
                  <a:lnTo>
                    <a:pt x="1076" y="648"/>
                  </a:lnTo>
                  <a:lnTo>
                    <a:pt x="1078" y="650"/>
                  </a:lnTo>
                  <a:lnTo>
                    <a:pt x="1084" y="644"/>
                  </a:lnTo>
                  <a:lnTo>
                    <a:pt x="1088" y="646"/>
                  </a:lnTo>
                  <a:lnTo>
                    <a:pt x="1088" y="644"/>
                  </a:lnTo>
                  <a:lnTo>
                    <a:pt x="1088" y="643"/>
                  </a:lnTo>
                  <a:lnTo>
                    <a:pt x="1090" y="641"/>
                  </a:lnTo>
                  <a:lnTo>
                    <a:pt x="1092" y="643"/>
                  </a:lnTo>
                  <a:lnTo>
                    <a:pt x="1093" y="648"/>
                  </a:lnTo>
                  <a:lnTo>
                    <a:pt x="1093" y="650"/>
                  </a:lnTo>
                  <a:lnTo>
                    <a:pt x="1092" y="652"/>
                  </a:lnTo>
                  <a:lnTo>
                    <a:pt x="1092" y="650"/>
                  </a:lnTo>
                  <a:lnTo>
                    <a:pt x="1090" y="650"/>
                  </a:lnTo>
                  <a:lnTo>
                    <a:pt x="1088" y="652"/>
                  </a:lnTo>
                  <a:lnTo>
                    <a:pt x="1088" y="652"/>
                  </a:lnTo>
                  <a:lnTo>
                    <a:pt x="1084" y="652"/>
                  </a:lnTo>
                  <a:lnTo>
                    <a:pt x="1078" y="656"/>
                  </a:lnTo>
                  <a:lnTo>
                    <a:pt x="1078" y="658"/>
                  </a:lnTo>
                  <a:lnTo>
                    <a:pt x="1086" y="656"/>
                  </a:lnTo>
                  <a:lnTo>
                    <a:pt x="1088" y="658"/>
                  </a:lnTo>
                  <a:lnTo>
                    <a:pt x="1088" y="658"/>
                  </a:lnTo>
                  <a:lnTo>
                    <a:pt x="1086" y="658"/>
                  </a:lnTo>
                  <a:lnTo>
                    <a:pt x="1082" y="661"/>
                  </a:lnTo>
                  <a:lnTo>
                    <a:pt x="1086" y="661"/>
                  </a:lnTo>
                  <a:lnTo>
                    <a:pt x="1088" y="663"/>
                  </a:lnTo>
                  <a:lnTo>
                    <a:pt x="1084" y="667"/>
                  </a:lnTo>
                  <a:lnTo>
                    <a:pt x="1082" y="667"/>
                  </a:lnTo>
                  <a:lnTo>
                    <a:pt x="1082" y="667"/>
                  </a:lnTo>
                  <a:lnTo>
                    <a:pt x="1082" y="669"/>
                  </a:lnTo>
                  <a:lnTo>
                    <a:pt x="1086" y="669"/>
                  </a:lnTo>
                  <a:lnTo>
                    <a:pt x="1088" y="673"/>
                  </a:lnTo>
                  <a:lnTo>
                    <a:pt x="1086" y="675"/>
                  </a:lnTo>
                  <a:lnTo>
                    <a:pt x="1084" y="678"/>
                  </a:lnTo>
                  <a:lnTo>
                    <a:pt x="1084" y="676"/>
                  </a:lnTo>
                  <a:lnTo>
                    <a:pt x="1082" y="673"/>
                  </a:lnTo>
                  <a:lnTo>
                    <a:pt x="1082" y="675"/>
                  </a:lnTo>
                  <a:lnTo>
                    <a:pt x="1076" y="680"/>
                  </a:lnTo>
                  <a:lnTo>
                    <a:pt x="1076" y="682"/>
                  </a:lnTo>
                  <a:lnTo>
                    <a:pt x="1071" y="680"/>
                  </a:lnTo>
                  <a:lnTo>
                    <a:pt x="1073" y="682"/>
                  </a:lnTo>
                  <a:lnTo>
                    <a:pt x="1073" y="686"/>
                  </a:lnTo>
                  <a:lnTo>
                    <a:pt x="1076" y="688"/>
                  </a:lnTo>
                  <a:lnTo>
                    <a:pt x="1073" y="688"/>
                  </a:lnTo>
                  <a:lnTo>
                    <a:pt x="1073" y="692"/>
                  </a:lnTo>
                  <a:lnTo>
                    <a:pt x="1073" y="692"/>
                  </a:lnTo>
                  <a:lnTo>
                    <a:pt x="1073" y="693"/>
                  </a:lnTo>
                  <a:lnTo>
                    <a:pt x="1073" y="697"/>
                  </a:lnTo>
                  <a:lnTo>
                    <a:pt x="1071" y="699"/>
                  </a:lnTo>
                  <a:lnTo>
                    <a:pt x="1069" y="695"/>
                  </a:lnTo>
                  <a:lnTo>
                    <a:pt x="1067" y="699"/>
                  </a:lnTo>
                  <a:lnTo>
                    <a:pt x="1071" y="699"/>
                  </a:lnTo>
                  <a:lnTo>
                    <a:pt x="1073" y="703"/>
                  </a:lnTo>
                  <a:lnTo>
                    <a:pt x="1069" y="703"/>
                  </a:lnTo>
                  <a:lnTo>
                    <a:pt x="1069" y="705"/>
                  </a:lnTo>
                  <a:lnTo>
                    <a:pt x="1063" y="710"/>
                  </a:lnTo>
                  <a:lnTo>
                    <a:pt x="1061" y="710"/>
                  </a:lnTo>
                  <a:lnTo>
                    <a:pt x="1061" y="707"/>
                  </a:lnTo>
                  <a:lnTo>
                    <a:pt x="1060" y="707"/>
                  </a:lnTo>
                  <a:lnTo>
                    <a:pt x="1058" y="707"/>
                  </a:lnTo>
                  <a:lnTo>
                    <a:pt x="1058" y="709"/>
                  </a:lnTo>
                  <a:lnTo>
                    <a:pt x="1054" y="709"/>
                  </a:lnTo>
                  <a:lnTo>
                    <a:pt x="1056" y="710"/>
                  </a:lnTo>
                  <a:lnTo>
                    <a:pt x="1054" y="712"/>
                  </a:lnTo>
                  <a:lnTo>
                    <a:pt x="1058" y="712"/>
                  </a:lnTo>
                  <a:lnTo>
                    <a:pt x="1060" y="716"/>
                  </a:lnTo>
                  <a:lnTo>
                    <a:pt x="1056" y="716"/>
                  </a:lnTo>
                  <a:lnTo>
                    <a:pt x="1060" y="718"/>
                  </a:lnTo>
                  <a:lnTo>
                    <a:pt x="1063" y="718"/>
                  </a:lnTo>
                  <a:lnTo>
                    <a:pt x="1065" y="718"/>
                  </a:lnTo>
                  <a:lnTo>
                    <a:pt x="1058" y="722"/>
                  </a:lnTo>
                  <a:lnTo>
                    <a:pt x="1054" y="724"/>
                  </a:lnTo>
                  <a:lnTo>
                    <a:pt x="1054" y="727"/>
                  </a:lnTo>
                  <a:lnTo>
                    <a:pt x="1056" y="725"/>
                  </a:lnTo>
                  <a:lnTo>
                    <a:pt x="1058" y="725"/>
                  </a:lnTo>
                  <a:lnTo>
                    <a:pt x="1060" y="727"/>
                  </a:lnTo>
                  <a:lnTo>
                    <a:pt x="1056" y="731"/>
                  </a:lnTo>
                  <a:lnTo>
                    <a:pt x="1060" y="733"/>
                  </a:lnTo>
                  <a:lnTo>
                    <a:pt x="1060" y="735"/>
                  </a:lnTo>
                  <a:lnTo>
                    <a:pt x="1056" y="737"/>
                  </a:lnTo>
                  <a:lnTo>
                    <a:pt x="1058" y="739"/>
                  </a:lnTo>
                  <a:lnTo>
                    <a:pt x="1060" y="739"/>
                  </a:lnTo>
                  <a:lnTo>
                    <a:pt x="1060" y="741"/>
                  </a:lnTo>
                  <a:lnTo>
                    <a:pt x="1060" y="746"/>
                  </a:lnTo>
                  <a:lnTo>
                    <a:pt x="1058" y="742"/>
                  </a:lnTo>
                  <a:lnTo>
                    <a:pt x="1056" y="742"/>
                  </a:lnTo>
                  <a:lnTo>
                    <a:pt x="1056" y="741"/>
                  </a:lnTo>
                  <a:lnTo>
                    <a:pt x="1052" y="737"/>
                  </a:lnTo>
                  <a:lnTo>
                    <a:pt x="1052" y="741"/>
                  </a:lnTo>
                  <a:lnTo>
                    <a:pt x="1052" y="741"/>
                  </a:lnTo>
                  <a:lnTo>
                    <a:pt x="1048" y="742"/>
                  </a:lnTo>
                  <a:lnTo>
                    <a:pt x="1052" y="746"/>
                  </a:lnTo>
                  <a:lnTo>
                    <a:pt x="1052" y="748"/>
                  </a:lnTo>
                  <a:lnTo>
                    <a:pt x="1052" y="746"/>
                  </a:lnTo>
                  <a:lnTo>
                    <a:pt x="1048" y="746"/>
                  </a:lnTo>
                  <a:lnTo>
                    <a:pt x="1048" y="742"/>
                  </a:lnTo>
                  <a:lnTo>
                    <a:pt x="1046" y="746"/>
                  </a:lnTo>
                  <a:lnTo>
                    <a:pt x="1048" y="748"/>
                  </a:lnTo>
                  <a:lnTo>
                    <a:pt x="1048" y="752"/>
                  </a:lnTo>
                  <a:lnTo>
                    <a:pt x="1052" y="752"/>
                  </a:lnTo>
                  <a:lnTo>
                    <a:pt x="1052" y="752"/>
                  </a:lnTo>
                  <a:lnTo>
                    <a:pt x="1048" y="752"/>
                  </a:lnTo>
                  <a:lnTo>
                    <a:pt x="1046" y="752"/>
                  </a:lnTo>
                  <a:lnTo>
                    <a:pt x="1046" y="752"/>
                  </a:lnTo>
                  <a:lnTo>
                    <a:pt x="1046" y="756"/>
                  </a:lnTo>
                  <a:lnTo>
                    <a:pt x="1048" y="756"/>
                  </a:lnTo>
                  <a:lnTo>
                    <a:pt x="1048" y="759"/>
                  </a:lnTo>
                  <a:lnTo>
                    <a:pt x="1043" y="756"/>
                  </a:lnTo>
                  <a:lnTo>
                    <a:pt x="1041" y="757"/>
                  </a:lnTo>
                  <a:lnTo>
                    <a:pt x="1039" y="757"/>
                  </a:lnTo>
                  <a:lnTo>
                    <a:pt x="1037" y="761"/>
                  </a:lnTo>
                  <a:lnTo>
                    <a:pt x="1029" y="761"/>
                  </a:lnTo>
                  <a:lnTo>
                    <a:pt x="1035" y="765"/>
                  </a:lnTo>
                  <a:lnTo>
                    <a:pt x="1039" y="763"/>
                  </a:lnTo>
                  <a:lnTo>
                    <a:pt x="1041" y="765"/>
                  </a:lnTo>
                  <a:lnTo>
                    <a:pt x="1041" y="767"/>
                  </a:lnTo>
                  <a:lnTo>
                    <a:pt x="1037" y="769"/>
                  </a:lnTo>
                  <a:lnTo>
                    <a:pt x="1037" y="773"/>
                  </a:lnTo>
                  <a:lnTo>
                    <a:pt x="1035" y="769"/>
                  </a:lnTo>
                  <a:lnTo>
                    <a:pt x="1033" y="773"/>
                  </a:lnTo>
                  <a:lnTo>
                    <a:pt x="1031" y="774"/>
                  </a:lnTo>
                  <a:lnTo>
                    <a:pt x="1031" y="773"/>
                  </a:lnTo>
                  <a:lnTo>
                    <a:pt x="1029" y="773"/>
                  </a:lnTo>
                  <a:lnTo>
                    <a:pt x="1029" y="776"/>
                  </a:lnTo>
                  <a:lnTo>
                    <a:pt x="1028" y="776"/>
                  </a:lnTo>
                  <a:lnTo>
                    <a:pt x="1028" y="780"/>
                  </a:lnTo>
                  <a:lnTo>
                    <a:pt x="1022" y="780"/>
                  </a:lnTo>
                  <a:lnTo>
                    <a:pt x="1022" y="776"/>
                  </a:lnTo>
                  <a:lnTo>
                    <a:pt x="1018" y="776"/>
                  </a:lnTo>
                  <a:lnTo>
                    <a:pt x="1014" y="782"/>
                  </a:lnTo>
                  <a:lnTo>
                    <a:pt x="1014" y="780"/>
                  </a:lnTo>
                  <a:lnTo>
                    <a:pt x="1014" y="782"/>
                  </a:lnTo>
                  <a:lnTo>
                    <a:pt x="1014" y="788"/>
                  </a:lnTo>
                  <a:lnTo>
                    <a:pt x="1014" y="790"/>
                  </a:lnTo>
                  <a:lnTo>
                    <a:pt x="1014" y="791"/>
                  </a:lnTo>
                  <a:lnTo>
                    <a:pt x="1012" y="793"/>
                  </a:lnTo>
                  <a:lnTo>
                    <a:pt x="1011" y="793"/>
                  </a:lnTo>
                  <a:lnTo>
                    <a:pt x="1009" y="795"/>
                  </a:lnTo>
                  <a:lnTo>
                    <a:pt x="1009" y="791"/>
                  </a:lnTo>
                  <a:lnTo>
                    <a:pt x="1007" y="793"/>
                  </a:lnTo>
                  <a:lnTo>
                    <a:pt x="1005" y="797"/>
                  </a:lnTo>
                  <a:lnTo>
                    <a:pt x="999" y="797"/>
                  </a:lnTo>
                  <a:lnTo>
                    <a:pt x="999" y="799"/>
                  </a:lnTo>
                  <a:lnTo>
                    <a:pt x="997" y="799"/>
                  </a:lnTo>
                  <a:lnTo>
                    <a:pt x="997" y="797"/>
                  </a:lnTo>
                  <a:lnTo>
                    <a:pt x="994" y="797"/>
                  </a:lnTo>
                  <a:lnTo>
                    <a:pt x="994" y="801"/>
                  </a:lnTo>
                  <a:lnTo>
                    <a:pt x="994" y="803"/>
                  </a:lnTo>
                  <a:lnTo>
                    <a:pt x="990" y="799"/>
                  </a:lnTo>
                  <a:lnTo>
                    <a:pt x="988" y="797"/>
                  </a:lnTo>
                  <a:lnTo>
                    <a:pt x="988" y="799"/>
                  </a:lnTo>
                  <a:lnTo>
                    <a:pt x="984" y="799"/>
                  </a:lnTo>
                  <a:lnTo>
                    <a:pt x="984" y="803"/>
                  </a:lnTo>
                  <a:lnTo>
                    <a:pt x="980" y="803"/>
                  </a:lnTo>
                  <a:lnTo>
                    <a:pt x="979" y="801"/>
                  </a:lnTo>
                  <a:lnTo>
                    <a:pt x="977" y="803"/>
                  </a:lnTo>
                  <a:lnTo>
                    <a:pt x="973" y="805"/>
                  </a:lnTo>
                  <a:lnTo>
                    <a:pt x="973" y="806"/>
                  </a:lnTo>
                  <a:lnTo>
                    <a:pt x="965" y="810"/>
                  </a:lnTo>
                  <a:lnTo>
                    <a:pt x="965" y="810"/>
                  </a:lnTo>
                  <a:lnTo>
                    <a:pt x="969" y="806"/>
                  </a:lnTo>
                  <a:lnTo>
                    <a:pt x="969" y="806"/>
                  </a:lnTo>
                  <a:lnTo>
                    <a:pt x="969" y="806"/>
                  </a:lnTo>
                  <a:lnTo>
                    <a:pt x="964" y="803"/>
                  </a:lnTo>
                  <a:lnTo>
                    <a:pt x="964" y="801"/>
                  </a:lnTo>
                  <a:lnTo>
                    <a:pt x="960" y="797"/>
                  </a:lnTo>
                  <a:lnTo>
                    <a:pt x="958" y="795"/>
                  </a:lnTo>
                  <a:lnTo>
                    <a:pt x="958" y="797"/>
                  </a:lnTo>
                  <a:lnTo>
                    <a:pt x="958" y="801"/>
                  </a:lnTo>
                  <a:lnTo>
                    <a:pt x="958" y="805"/>
                  </a:lnTo>
                  <a:lnTo>
                    <a:pt x="960" y="806"/>
                  </a:lnTo>
                  <a:lnTo>
                    <a:pt x="956" y="810"/>
                  </a:lnTo>
                  <a:lnTo>
                    <a:pt x="954" y="812"/>
                  </a:lnTo>
                  <a:lnTo>
                    <a:pt x="952" y="816"/>
                  </a:lnTo>
                  <a:lnTo>
                    <a:pt x="950" y="812"/>
                  </a:lnTo>
                  <a:lnTo>
                    <a:pt x="950" y="810"/>
                  </a:lnTo>
                  <a:lnTo>
                    <a:pt x="948" y="812"/>
                  </a:lnTo>
                  <a:lnTo>
                    <a:pt x="947" y="816"/>
                  </a:lnTo>
                  <a:lnTo>
                    <a:pt x="943" y="820"/>
                  </a:lnTo>
                  <a:lnTo>
                    <a:pt x="939" y="822"/>
                  </a:lnTo>
                  <a:lnTo>
                    <a:pt x="939" y="822"/>
                  </a:lnTo>
                  <a:lnTo>
                    <a:pt x="935" y="822"/>
                  </a:lnTo>
                  <a:lnTo>
                    <a:pt x="932" y="822"/>
                  </a:lnTo>
                  <a:lnTo>
                    <a:pt x="928" y="822"/>
                  </a:lnTo>
                  <a:lnTo>
                    <a:pt x="930" y="825"/>
                  </a:lnTo>
                  <a:lnTo>
                    <a:pt x="924" y="827"/>
                  </a:lnTo>
                  <a:lnTo>
                    <a:pt x="920" y="829"/>
                  </a:lnTo>
                  <a:lnTo>
                    <a:pt x="918" y="827"/>
                  </a:lnTo>
                  <a:lnTo>
                    <a:pt x="916" y="829"/>
                  </a:lnTo>
                  <a:lnTo>
                    <a:pt x="915" y="831"/>
                  </a:lnTo>
                  <a:lnTo>
                    <a:pt x="911" y="833"/>
                  </a:lnTo>
                  <a:lnTo>
                    <a:pt x="909" y="833"/>
                  </a:lnTo>
                  <a:lnTo>
                    <a:pt x="911" y="831"/>
                  </a:lnTo>
                  <a:lnTo>
                    <a:pt x="909" y="831"/>
                  </a:lnTo>
                  <a:lnTo>
                    <a:pt x="909" y="831"/>
                  </a:lnTo>
                  <a:lnTo>
                    <a:pt x="909" y="829"/>
                  </a:lnTo>
                  <a:lnTo>
                    <a:pt x="909" y="829"/>
                  </a:lnTo>
                  <a:lnTo>
                    <a:pt x="909" y="829"/>
                  </a:lnTo>
                  <a:lnTo>
                    <a:pt x="909" y="827"/>
                  </a:lnTo>
                  <a:lnTo>
                    <a:pt x="905" y="829"/>
                  </a:lnTo>
                  <a:lnTo>
                    <a:pt x="905" y="829"/>
                  </a:lnTo>
                  <a:lnTo>
                    <a:pt x="905" y="831"/>
                  </a:lnTo>
                  <a:lnTo>
                    <a:pt x="905" y="833"/>
                  </a:lnTo>
                  <a:lnTo>
                    <a:pt x="903" y="837"/>
                  </a:lnTo>
                  <a:lnTo>
                    <a:pt x="903" y="837"/>
                  </a:lnTo>
                  <a:lnTo>
                    <a:pt x="903" y="840"/>
                  </a:lnTo>
                  <a:lnTo>
                    <a:pt x="905" y="840"/>
                  </a:lnTo>
                  <a:lnTo>
                    <a:pt x="909" y="844"/>
                  </a:lnTo>
                  <a:lnTo>
                    <a:pt x="909" y="844"/>
                  </a:lnTo>
                  <a:lnTo>
                    <a:pt x="909" y="844"/>
                  </a:lnTo>
                  <a:lnTo>
                    <a:pt x="909" y="846"/>
                  </a:lnTo>
                  <a:lnTo>
                    <a:pt x="905" y="850"/>
                  </a:lnTo>
                  <a:lnTo>
                    <a:pt x="905" y="850"/>
                  </a:lnTo>
                  <a:lnTo>
                    <a:pt x="905" y="850"/>
                  </a:lnTo>
                  <a:lnTo>
                    <a:pt x="901" y="850"/>
                  </a:lnTo>
                  <a:lnTo>
                    <a:pt x="900" y="852"/>
                  </a:lnTo>
                  <a:lnTo>
                    <a:pt x="898" y="852"/>
                  </a:lnTo>
                  <a:lnTo>
                    <a:pt x="898" y="850"/>
                  </a:lnTo>
                  <a:lnTo>
                    <a:pt x="898" y="846"/>
                  </a:lnTo>
                  <a:lnTo>
                    <a:pt x="896" y="844"/>
                  </a:lnTo>
                  <a:lnTo>
                    <a:pt x="890" y="840"/>
                  </a:lnTo>
                  <a:lnTo>
                    <a:pt x="890" y="837"/>
                  </a:lnTo>
                  <a:lnTo>
                    <a:pt x="894" y="833"/>
                  </a:lnTo>
                  <a:lnTo>
                    <a:pt x="894" y="831"/>
                  </a:lnTo>
                  <a:lnTo>
                    <a:pt x="898" y="829"/>
                  </a:lnTo>
                  <a:lnTo>
                    <a:pt x="896" y="829"/>
                  </a:lnTo>
                  <a:lnTo>
                    <a:pt x="894" y="827"/>
                  </a:lnTo>
                  <a:lnTo>
                    <a:pt x="892" y="829"/>
                  </a:lnTo>
                  <a:lnTo>
                    <a:pt x="888" y="825"/>
                  </a:lnTo>
                  <a:lnTo>
                    <a:pt x="886" y="829"/>
                  </a:lnTo>
                  <a:lnTo>
                    <a:pt x="884" y="829"/>
                  </a:lnTo>
                  <a:lnTo>
                    <a:pt x="884" y="829"/>
                  </a:lnTo>
                  <a:lnTo>
                    <a:pt x="879" y="825"/>
                  </a:lnTo>
                  <a:lnTo>
                    <a:pt x="877" y="827"/>
                  </a:lnTo>
                  <a:lnTo>
                    <a:pt x="871" y="823"/>
                  </a:lnTo>
                  <a:lnTo>
                    <a:pt x="871" y="820"/>
                  </a:lnTo>
                  <a:lnTo>
                    <a:pt x="871" y="823"/>
                  </a:lnTo>
                  <a:lnTo>
                    <a:pt x="871" y="825"/>
                  </a:lnTo>
                  <a:lnTo>
                    <a:pt x="868" y="827"/>
                  </a:lnTo>
                  <a:lnTo>
                    <a:pt x="866" y="825"/>
                  </a:lnTo>
                  <a:lnTo>
                    <a:pt x="864" y="827"/>
                  </a:lnTo>
                  <a:lnTo>
                    <a:pt x="862" y="825"/>
                  </a:lnTo>
                  <a:lnTo>
                    <a:pt x="862" y="825"/>
                  </a:lnTo>
                  <a:lnTo>
                    <a:pt x="862" y="825"/>
                  </a:lnTo>
                  <a:lnTo>
                    <a:pt x="860" y="825"/>
                  </a:lnTo>
                  <a:lnTo>
                    <a:pt x="841" y="827"/>
                  </a:lnTo>
                  <a:lnTo>
                    <a:pt x="802" y="810"/>
                  </a:lnTo>
                  <a:lnTo>
                    <a:pt x="738" y="844"/>
                  </a:lnTo>
                  <a:lnTo>
                    <a:pt x="692" y="829"/>
                  </a:lnTo>
                  <a:lnTo>
                    <a:pt x="583" y="750"/>
                  </a:lnTo>
                  <a:lnTo>
                    <a:pt x="354" y="727"/>
                  </a:lnTo>
                  <a:lnTo>
                    <a:pt x="231" y="612"/>
                  </a:lnTo>
                  <a:lnTo>
                    <a:pt x="0" y="511"/>
                  </a:lnTo>
                  <a:lnTo>
                    <a:pt x="19" y="313"/>
                  </a:lnTo>
                  <a:lnTo>
                    <a:pt x="171" y="230"/>
                  </a:lnTo>
                  <a:lnTo>
                    <a:pt x="350" y="192"/>
                  </a:lnTo>
                  <a:lnTo>
                    <a:pt x="363" y="191"/>
                  </a:lnTo>
                  <a:lnTo>
                    <a:pt x="363" y="191"/>
                  </a:lnTo>
                  <a:lnTo>
                    <a:pt x="363" y="191"/>
                  </a:lnTo>
                  <a:lnTo>
                    <a:pt x="363" y="191"/>
                  </a:lnTo>
                  <a:close/>
                  <a:moveTo>
                    <a:pt x="1022" y="782"/>
                  </a:moveTo>
                  <a:lnTo>
                    <a:pt x="1022" y="786"/>
                  </a:lnTo>
                  <a:lnTo>
                    <a:pt x="1028" y="786"/>
                  </a:lnTo>
                  <a:lnTo>
                    <a:pt x="1028" y="786"/>
                  </a:lnTo>
                  <a:lnTo>
                    <a:pt x="1024" y="782"/>
                  </a:lnTo>
                  <a:lnTo>
                    <a:pt x="1022" y="782"/>
                  </a:lnTo>
                  <a:lnTo>
                    <a:pt x="1022" y="782"/>
                  </a:lnTo>
                  <a:lnTo>
                    <a:pt x="1022" y="782"/>
                  </a:lnTo>
                  <a:lnTo>
                    <a:pt x="1022" y="782"/>
                  </a:lnTo>
                  <a:close/>
                  <a:moveTo>
                    <a:pt x="1061" y="735"/>
                  </a:moveTo>
                  <a:lnTo>
                    <a:pt x="1063" y="741"/>
                  </a:lnTo>
                  <a:lnTo>
                    <a:pt x="1065" y="739"/>
                  </a:lnTo>
                  <a:lnTo>
                    <a:pt x="1065" y="737"/>
                  </a:lnTo>
                  <a:lnTo>
                    <a:pt x="1063" y="735"/>
                  </a:lnTo>
                  <a:lnTo>
                    <a:pt x="1061" y="735"/>
                  </a:lnTo>
                  <a:lnTo>
                    <a:pt x="1061" y="735"/>
                  </a:lnTo>
                  <a:lnTo>
                    <a:pt x="1061" y="735"/>
                  </a:lnTo>
                  <a:lnTo>
                    <a:pt x="1061" y="735"/>
                  </a:lnTo>
                  <a:close/>
                  <a:moveTo>
                    <a:pt x="1090" y="628"/>
                  </a:moveTo>
                  <a:lnTo>
                    <a:pt x="1092" y="629"/>
                  </a:lnTo>
                  <a:lnTo>
                    <a:pt x="1095" y="633"/>
                  </a:lnTo>
                  <a:lnTo>
                    <a:pt x="1097" y="633"/>
                  </a:lnTo>
                  <a:lnTo>
                    <a:pt x="1097" y="629"/>
                  </a:lnTo>
                  <a:lnTo>
                    <a:pt x="1093" y="628"/>
                  </a:lnTo>
                  <a:lnTo>
                    <a:pt x="1092" y="628"/>
                  </a:lnTo>
                  <a:lnTo>
                    <a:pt x="1090" y="628"/>
                  </a:lnTo>
                  <a:lnTo>
                    <a:pt x="1090" y="628"/>
                  </a:lnTo>
                  <a:lnTo>
                    <a:pt x="1090" y="628"/>
                  </a:lnTo>
                  <a:lnTo>
                    <a:pt x="1090" y="628"/>
                  </a:lnTo>
                  <a:close/>
                  <a:moveTo>
                    <a:pt x="1071" y="592"/>
                  </a:moveTo>
                  <a:lnTo>
                    <a:pt x="1071" y="594"/>
                  </a:lnTo>
                  <a:lnTo>
                    <a:pt x="1073" y="597"/>
                  </a:lnTo>
                  <a:lnTo>
                    <a:pt x="1076" y="597"/>
                  </a:lnTo>
                  <a:lnTo>
                    <a:pt x="1078" y="599"/>
                  </a:lnTo>
                  <a:lnTo>
                    <a:pt x="1078" y="594"/>
                  </a:lnTo>
                  <a:lnTo>
                    <a:pt x="1076" y="594"/>
                  </a:lnTo>
                  <a:lnTo>
                    <a:pt x="1073" y="594"/>
                  </a:lnTo>
                  <a:lnTo>
                    <a:pt x="1071" y="592"/>
                  </a:lnTo>
                  <a:lnTo>
                    <a:pt x="1071" y="592"/>
                  </a:lnTo>
                  <a:lnTo>
                    <a:pt x="1071" y="592"/>
                  </a:lnTo>
                  <a:lnTo>
                    <a:pt x="1071" y="592"/>
                  </a:lnTo>
                  <a:close/>
                  <a:moveTo>
                    <a:pt x="1093" y="816"/>
                  </a:moveTo>
                  <a:lnTo>
                    <a:pt x="1095" y="816"/>
                  </a:lnTo>
                  <a:lnTo>
                    <a:pt x="1097" y="816"/>
                  </a:lnTo>
                  <a:lnTo>
                    <a:pt x="1097" y="812"/>
                  </a:lnTo>
                  <a:lnTo>
                    <a:pt x="1097" y="806"/>
                  </a:lnTo>
                  <a:lnTo>
                    <a:pt x="1097" y="803"/>
                  </a:lnTo>
                  <a:lnTo>
                    <a:pt x="1097" y="799"/>
                  </a:lnTo>
                  <a:lnTo>
                    <a:pt x="1103" y="791"/>
                  </a:lnTo>
                  <a:lnTo>
                    <a:pt x="1103" y="786"/>
                  </a:lnTo>
                  <a:lnTo>
                    <a:pt x="1107" y="786"/>
                  </a:lnTo>
                  <a:lnTo>
                    <a:pt x="1103" y="786"/>
                  </a:lnTo>
                  <a:lnTo>
                    <a:pt x="1107" y="776"/>
                  </a:lnTo>
                  <a:lnTo>
                    <a:pt x="1107" y="773"/>
                  </a:lnTo>
                  <a:lnTo>
                    <a:pt x="1103" y="767"/>
                  </a:lnTo>
                  <a:lnTo>
                    <a:pt x="1107" y="763"/>
                  </a:lnTo>
                  <a:lnTo>
                    <a:pt x="1107" y="756"/>
                  </a:lnTo>
                  <a:lnTo>
                    <a:pt x="1108" y="750"/>
                  </a:lnTo>
                  <a:lnTo>
                    <a:pt x="1108" y="750"/>
                  </a:lnTo>
                  <a:lnTo>
                    <a:pt x="1108" y="746"/>
                  </a:lnTo>
                  <a:lnTo>
                    <a:pt x="1107" y="742"/>
                  </a:lnTo>
                  <a:lnTo>
                    <a:pt x="1107" y="742"/>
                  </a:lnTo>
                  <a:lnTo>
                    <a:pt x="1103" y="739"/>
                  </a:lnTo>
                  <a:lnTo>
                    <a:pt x="1097" y="739"/>
                  </a:lnTo>
                  <a:lnTo>
                    <a:pt x="1097" y="739"/>
                  </a:lnTo>
                  <a:lnTo>
                    <a:pt x="1097" y="742"/>
                  </a:lnTo>
                  <a:lnTo>
                    <a:pt x="1093" y="742"/>
                  </a:lnTo>
                  <a:lnTo>
                    <a:pt x="1090" y="748"/>
                  </a:lnTo>
                  <a:lnTo>
                    <a:pt x="1086" y="756"/>
                  </a:lnTo>
                  <a:lnTo>
                    <a:pt x="1086" y="756"/>
                  </a:lnTo>
                  <a:lnTo>
                    <a:pt x="1086" y="757"/>
                  </a:lnTo>
                  <a:lnTo>
                    <a:pt x="1084" y="759"/>
                  </a:lnTo>
                  <a:lnTo>
                    <a:pt x="1082" y="767"/>
                  </a:lnTo>
                  <a:lnTo>
                    <a:pt x="1078" y="774"/>
                  </a:lnTo>
                  <a:lnTo>
                    <a:pt x="1076" y="776"/>
                  </a:lnTo>
                  <a:lnTo>
                    <a:pt x="1076" y="776"/>
                  </a:lnTo>
                  <a:lnTo>
                    <a:pt x="1078" y="786"/>
                  </a:lnTo>
                  <a:lnTo>
                    <a:pt x="1078" y="791"/>
                  </a:lnTo>
                  <a:lnTo>
                    <a:pt x="1082" y="793"/>
                  </a:lnTo>
                  <a:lnTo>
                    <a:pt x="1082" y="795"/>
                  </a:lnTo>
                  <a:lnTo>
                    <a:pt x="1082" y="795"/>
                  </a:lnTo>
                  <a:lnTo>
                    <a:pt x="1082" y="797"/>
                  </a:lnTo>
                  <a:lnTo>
                    <a:pt x="1082" y="801"/>
                  </a:lnTo>
                  <a:lnTo>
                    <a:pt x="1084" y="801"/>
                  </a:lnTo>
                  <a:lnTo>
                    <a:pt x="1084" y="805"/>
                  </a:lnTo>
                  <a:lnTo>
                    <a:pt x="1090" y="806"/>
                  </a:lnTo>
                  <a:lnTo>
                    <a:pt x="1093" y="810"/>
                  </a:lnTo>
                  <a:lnTo>
                    <a:pt x="1093" y="812"/>
                  </a:lnTo>
                  <a:lnTo>
                    <a:pt x="1093" y="816"/>
                  </a:lnTo>
                  <a:lnTo>
                    <a:pt x="1093" y="816"/>
                  </a:lnTo>
                  <a:lnTo>
                    <a:pt x="1093" y="816"/>
                  </a:lnTo>
                  <a:lnTo>
                    <a:pt x="1093" y="816"/>
                  </a:lnTo>
                  <a:close/>
                  <a:moveTo>
                    <a:pt x="905" y="837"/>
                  </a:moveTo>
                  <a:lnTo>
                    <a:pt x="909" y="837"/>
                  </a:lnTo>
                  <a:lnTo>
                    <a:pt x="911" y="837"/>
                  </a:lnTo>
                  <a:lnTo>
                    <a:pt x="915" y="840"/>
                  </a:lnTo>
                  <a:lnTo>
                    <a:pt x="915" y="837"/>
                  </a:lnTo>
                  <a:lnTo>
                    <a:pt x="911" y="837"/>
                  </a:lnTo>
                  <a:lnTo>
                    <a:pt x="905" y="837"/>
                  </a:lnTo>
                  <a:lnTo>
                    <a:pt x="905" y="837"/>
                  </a:lnTo>
                  <a:lnTo>
                    <a:pt x="905" y="837"/>
                  </a:lnTo>
                  <a:lnTo>
                    <a:pt x="905" y="837"/>
                  </a:lnTo>
                  <a:close/>
                  <a:moveTo>
                    <a:pt x="909" y="855"/>
                  </a:moveTo>
                  <a:lnTo>
                    <a:pt x="903" y="855"/>
                  </a:lnTo>
                  <a:lnTo>
                    <a:pt x="901" y="855"/>
                  </a:lnTo>
                  <a:lnTo>
                    <a:pt x="900" y="857"/>
                  </a:lnTo>
                  <a:lnTo>
                    <a:pt x="896" y="857"/>
                  </a:lnTo>
                  <a:lnTo>
                    <a:pt x="892" y="859"/>
                  </a:lnTo>
                  <a:lnTo>
                    <a:pt x="888" y="859"/>
                  </a:lnTo>
                  <a:lnTo>
                    <a:pt x="886" y="861"/>
                  </a:lnTo>
                  <a:lnTo>
                    <a:pt x="881" y="867"/>
                  </a:lnTo>
                  <a:lnTo>
                    <a:pt x="879" y="870"/>
                  </a:lnTo>
                  <a:lnTo>
                    <a:pt x="881" y="874"/>
                  </a:lnTo>
                  <a:lnTo>
                    <a:pt x="881" y="882"/>
                  </a:lnTo>
                  <a:lnTo>
                    <a:pt x="881" y="886"/>
                  </a:lnTo>
                  <a:lnTo>
                    <a:pt x="881" y="887"/>
                  </a:lnTo>
                  <a:lnTo>
                    <a:pt x="884" y="891"/>
                  </a:lnTo>
                  <a:lnTo>
                    <a:pt x="888" y="891"/>
                  </a:lnTo>
                  <a:lnTo>
                    <a:pt x="890" y="893"/>
                  </a:lnTo>
                  <a:lnTo>
                    <a:pt x="894" y="893"/>
                  </a:lnTo>
                  <a:lnTo>
                    <a:pt x="898" y="895"/>
                  </a:lnTo>
                  <a:lnTo>
                    <a:pt x="900" y="893"/>
                  </a:lnTo>
                  <a:lnTo>
                    <a:pt x="900" y="889"/>
                  </a:lnTo>
                  <a:lnTo>
                    <a:pt x="903" y="889"/>
                  </a:lnTo>
                  <a:lnTo>
                    <a:pt x="905" y="891"/>
                  </a:lnTo>
                  <a:lnTo>
                    <a:pt x="909" y="887"/>
                  </a:lnTo>
                  <a:lnTo>
                    <a:pt x="909" y="886"/>
                  </a:lnTo>
                  <a:lnTo>
                    <a:pt x="911" y="884"/>
                  </a:lnTo>
                  <a:lnTo>
                    <a:pt x="915" y="882"/>
                  </a:lnTo>
                  <a:lnTo>
                    <a:pt x="915" y="878"/>
                  </a:lnTo>
                  <a:lnTo>
                    <a:pt x="915" y="874"/>
                  </a:lnTo>
                  <a:lnTo>
                    <a:pt x="916" y="870"/>
                  </a:lnTo>
                  <a:lnTo>
                    <a:pt x="918" y="869"/>
                  </a:lnTo>
                  <a:lnTo>
                    <a:pt x="920" y="865"/>
                  </a:lnTo>
                  <a:lnTo>
                    <a:pt x="920" y="859"/>
                  </a:lnTo>
                  <a:lnTo>
                    <a:pt x="915" y="857"/>
                  </a:lnTo>
                  <a:lnTo>
                    <a:pt x="911" y="855"/>
                  </a:lnTo>
                  <a:lnTo>
                    <a:pt x="909" y="857"/>
                  </a:lnTo>
                  <a:lnTo>
                    <a:pt x="909" y="857"/>
                  </a:lnTo>
                  <a:lnTo>
                    <a:pt x="909" y="855"/>
                  </a:lnTo>
                  <a:lnTo>
                    <a:pt x="909" y="855"/>
                  </a:lnTo>
                  <a:lnTo>
                    <a:pt x="909" y="855"/>
                  </a:lnTo>
                  <a:lnTo>
                    <a:pt x="909" y="855"/>
                  </a:lnTo>
                  <a:close/>
                </a:path>
              </a:pathLst>
            </a:custGeom>
            <a:solidFill>
              <a:schemeClr val="tx2"/>
            </a:solidFill>
            <a:ln w="9525">
              <a:noFill/>
              <a:round/>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20" name="Freeform 5">
              <a:extLst>
                <a:ext uri="{FF2B5EF4-FFF2-40B4-BE49-F238E27FC236}">
                  <a16:creationId xmlns:a16="http://schemas.microsoft.com/office/drawing/2014/main" id="{9120DFDC-DACC-4F1D-8D4C-C135447C6057}"/>
                </a:ext>
              </a:extLst>
            </p:cNvPr>
            <p:cNvSpPr>
              <a:spLocks noEditPoints="1"/>
            </p:cNvSpPr>
            <p:nvPr/>
          </p:nvSpPr>
          <p:spPr bwMode="auto">
            <a:xfrm>
              <a:off x="9436752" y="2002214"/>
              <a:ext cx="850014" cy="516655"/>
            </a:xfrm>
            <a:custGeom>
              <a:avLst/>
              <a:gdLst/>
              <a:ahLst/>
              <a:cxnLst>
                <a:cxn ang="0">
                  <a:pos x="1854" y="1205"/>
                </a:cxn>
                <a:cxn ang="0">
                  <a:pos x="1686" y="1057"/>
                </a:cxn>
                <a:cxn ang="0">
                  <a:pos x="1470" y="1205"/>
                </a:cxn>
                <a:cxn ang="0">
                  <a:pos x="1135" y="1196"/>
                </a:cxn>
                <a:cxn ang="0">
                  <a:pos x="792" y="1134"/>
                </a:cxn>
                <a:cxn ang="0">
                  <a:pos x="615" y="1213"/>
                </a:cxn>
                <a:cxn ang="0">
                  <a:pos x="433" y="1343"/>
                </a:cxn>
                <a:cxn ang="0">
                  <a:pos x="280" y="1418"/>
                </a:cxn>
                <a:cxn ang="0">
                  <a:pos x="124" y="1177"/>
                </a:cxn>
                <a:cxn ang="0">
                  <a:pos x="28" y="765"/>
                </a:cxn>
                <a:cxn ang="0">
                  <a:pos x="173" y="738"/>
                </a:cxn>
                <a:cxn ang="0">
                  <a:pos x="163" y="881"/>
                </a:cxn>
                <a:cxn ang="0">
                  <a:pos x="282" y="774"/>
                </a:cxn>
                <a:cxn ang="0">
                  <a:pos x="465" y="701"/>
                </a:cxn>
                <a:cxn ang="0">
                  <a:pos x="547" y="501"/>
                </a:cxn>
                <a:cxn ang="0">
                  <a:pos x="687" y="706"/>
                </a:cxn>
                <a:cxn ang="0">
                  <a:pos x="673" y="559"/>
                </a:cxn>
                <a:cxn ang="0">
                  <a:pos x="788" y="573"/>
                </a:cxn>
                <a:cxn ang="0">
                  <a:pos x="753" y="339"/>
                </a:cxn>
                <a:cxn ang="0">
                  <a:pos x="864" y="211"/>
                </a:cxn>
                <a:cxn ang="0">
                  <a:pos x="1067" y="234"/>
                </a:cxn>
                <a:cxn ang="0">
                  <a:pos x="1093" y="324"/>
                </a:cxn>
                <a:cxn ang="0">
                  <a:pos x="1342" y="288"/>
                </a:cxn>
                <a:cxn ang="0">
                  <a:pos x="1528" y="328"/>
                </a:cxn>
                <a:cxn ang="0">
                  <a:pos x="1686" y="264"/>
                </a:cxn>
                <a:cxn ang="0">
                  <a:pos x="2042" y="271"/>
                </a:cxn>
                <a:cxn ang="0">
                  <a:pos x="2289" y="226"/>
                </a:cxn>
                <a:cxn ang="0">
                  <a:pos x="2400" y="296"/>
                </a:cxn>
                <a:cxn ang="0">
                  <a:pos x="2337" y="411"/>
                </a:cxn>
                <a:cxn ang="0">
                  <a:pos x="2345" y="565"/>
                </a:cxn>
                <a:cxn ang="0">
                  <a:pos x="2232" y="774"/>
                </a:cxn>
                <a:cxn ang="0">
                  <a:pos x="2255" y="1036"/>
                </a:cxn>
                <a:cxn ang="0">
                  <a:pos x="2161" y="586"/>
                </a:cxn>
                <a:cxn ang="0">
                  <a:pos x="2083" y="748"/>
                </a:cxn>
                <a:cxn ang="0">
                  <a:pos x="1886" y="831"/>
                </a:cxn>
                <a:cxn ang="0">
                  <a:pos x="1978" y="1053"/>
                </a:cxn>
                <a:cxn ang="0">
                  <a:pos x="114" y="179"/>
                </a:cxn>
                <a:cxn ang="0">
                  <a:pos x="141" y="173"/>
                </a:cxn>
                <a:cxn ang="0">
                  <a:pos x="231" y="100"/>
                </a:cxn>
                <a:cxn ang="0">
                  <a:pos x="237" y="149"/>
                </a:cxn>
                <a:cxn ang="0">
                  <a:pos x="225" y="183"/>
                </a:cxn>
                <a:cxn ang="0">
                  <a:pos x="267" y="186"/>
                </a:cxn>
                <a:cxn ang="0">
                  <a:pos x="301" y="128"/>
                </a:cxn>
                <a:cxn ang="0">
                  <a:pos x="410" y="405"/>
                </a:cxn>
                <a:cxn ang="0">
                  <a:pos x="321" y="433"/>
                </a:cxn>
                <a:cxn ang="0">
                  <a:pos x="395" y="612"/>
                </a:cxn>
                <a:cxn ang="0">
                  <a:pos x="352" y="622"/>
                </a:cxn>
                <a:cxn ang="0">
                  <a:pos x="384" y="710"/>
                </a:cxn>
                <a:cxn ang="0">
                  <a:pos x="444" y="637"/>
                </a:cxn>
                <a:cxn ang="0">
                  <a:pos x="617" y="456"/>
                </a:cxn>
                <a:cxn ang="0">
                  <a:pos x="719" y="394"/>
                </a:cxn>
                <a:cxn ang="0">
                  <a:pos x="796" y="258"/>
                </a:cxn>
                <a:cxn ang="0">
                  <a:pos x="655" y="88"/>
                </a:cxn>
                <a:cxn ang="0">
                  <a:pos x="1498" y="85"/>
                </a:cxn>
                <a:cxn ang="0">
                  <a:pos x="1402" y="83"/>
                </a:cxn>
                <a:cxn ang="0">
                  <a:pos x="1426" y="77"/>
                </a:cxn>
                <a:cxn ang="0">
                  <a:pos x="905" y="134"/>
                </a:cxn>
                <a:cxn ang="0">
                  <a:pos x="1528" y="198"/>
                </a:cxn>
                <a:cxn ang="0">
                  <a:pos x="1997" y="241"/>
                </a:cxn>
                <a:cxn ang="0">
                  <a:pos x="1997" y="1008"/>
                </a:cxn>
                <a:cxn ang="0">
                  <a:pos x="1869" y="968"/>
                </a:cxn>
                <a:cxn ang="0">
                  <a:pos x="2238" y="1057"/>
                </a:cxn>
                <a:cxn ang="0">
                  <a:pos x="2225" y="1187"/>
                </a:cxn>
              </a:cxnLst>
              <a:rect l="0" t="0" r="r" b="b"/>
              <a:pathLst>
                <a:path w="2430" h="1477">
                  <a:moveTo>
                    <a:pt x="1886" y="1354"/>
                  </a:moveTo>
                  <a:lnTo>
                    <a:pt x="1886" y="1354"/>
                  </a:lnTo>
                  <a:lnTo>
                    <a:pt x="1882" y="1352"/>
                  </a:lnTo>
                  <a:lnTo>
                    <a:pt x="1882" y="1352"/>
                  </a:lnTo>
                  <a:lnTo>
                    <a:pt x="1882" y="1351"/>
                  </a:lnTo>
                  <a:lnTo>
                    <a:pt x="1882" y="1349"/>
                  </a:lnTo>
                  <a:lnTo>
                    <a:pt x="1882" y="1345"/>
                  </a:lnTo>
                  <a:lnTo>
                    <a:pt x="1880" y="1343"/>
                  </a:lnTo>
                  <a:lnTo>
                    <a:pt x="1880" y="1341"/>
                  </a:lnTo>
                  <a:lnTo>
                    <a:pt x="1884" y="1341"/>
                  </a:lnTo>
                  <a:lnTo>
                    <a:pt x="1888" y="1341"/>
                  </a:lnTo>
                  <a:lnTo>
                    <a:pt x="1889" y="1341"/>
                  </a:lnTo>
                  <a:lnTo>
                    <a:pt x="1889" y="1337"/>
                  </a:lnTo>
                  <a:lnTo>
                    <a:pt x="1889" y="1335"/>
                  </a:lnTo>
                  <a:lnTo>
                    <a:pt x="1889" y="1334"/>
                  </a:lnTo>
                  <a:lnTo>
                    <a:pt x="1889" y="1334"/>
                  </a:lnTo>
                  <a:lnTo>
                    <a:pt x="1889" y="1328"/>
                  </a:lnTo>
                  <a:lnTo>
                    <a:pt x="1889" y="1324"/>
                  </a:lnTo>
                  <a:lnTo>
                    <a:pt x="1888" y="1324"/>
                  </a:lnTo>
                  <a:lnTo>
                    <a:pt x="1888" y="1317"/>
                  </a:lnTo>
                  <a:lnTo>
                    <a:pt x="1888" y="1315"/>
                  </a:lnTo>
                  <a:lnTo>
                    <a:pt x="1886" y="1309"/>
                  </a:lnTo>
                  <a:lnTo>
                    <a:pt x="1886" y="1305"/>
                  </a:lnTo>
                  <a:lnTo>
                    <a:pt x="1884" y="1302"/>
                  </a:lnTo>
                  <a:lnTo>
                    <a:pt x="1882" y="1300"/>
                  </a:lnTo>
                  <a:lnTo>
                    <a:pt x="1882" y="1300"/>
                  </a:lnTo>
                  <a:lnTo>
                    <a:pt x="1878" y="1290"/>
                  </a:lnTo>
                  <a:lnTo>
                    <a:pt x="1878" y="1288"/>
                  </a:lnTo>
                  <a:lnTo>
                    <a:pt x="1878" y="1286"/>
                  </a:lnTo>
                  <a:lnTo>
                    <a:pt x="1878" y="1285"/>
                  </a:lnTo>
                  <a:lnTo>
                    <a:pt x="1882" y="1285"/>
                  </a:lnTo>
                  <a:lnTo>
                    <a:pt x="1884" y="1283"/>
                  </a:lnTo>
                  <a:lnTo>
                    <a:pt x="1884" y="1279"/>
                  </a:lnTo>
                  <a:lnTo>
                    <a:pt x="1888" y="1273"/>
                  </a:lnTo>
                  <a:lnTo>
                    <a:pt x="1889" y="1273"/>
                  </a:lnTo>
                  <a:lnTo>
                    <a:pt x="1891" y="1275"/>
                  </a:lnTo>
                  <a:lnTo>
                    <a:pt x="1895" y="1275"/>
                  </a:lnTo>
                  <a:lnTo>
                    <a:pt x="1905" y="1277"/>
                  </a:lnTo>
                  <a:lnTo>
                    <a:pt x="1908" y="1279"/>
                  </a:lnTo>
                  <a:lnTo>
                    <a:pt x="1910" y="1279"/>
                  </a:lnTo>
                  <a:lnTo>
                    <a:pt x="1910" y="1277"/>
                  </a:lnTo>
                  <a:lnTo>
                    <a:pt x="1910" y="1273"/>
                  </a:lnTo>
                  <a:lnTo>
                    <a:pt x="1910" y="1271"/>
                  </a:lnTo>
                  <a:lnTo>
                    <a:pt x="1908" y="1270"/>
                  </a:lnTo>
                  <a:lnTo>
                    <a:pt x="1910" y="1270"/>
                  </a:lnTo>
                  <a:lnTo>
                    <a:pt x="1908" y="1266"/>
                  </a:lnTo>
                  <a:lnTo>
                    <a:pt x="1908" y="1266"/>
                  </a:lnTo>
                  <a:lnTo>
                    <a:pt x="1910" y="1260"/>
                  </a:lnTo>
                  <a:lnTo>
                    <a:pt x="1912" y="1260"/>
                  </a:lnTo>
                  <a:lnTo>
                    <a:pt x="1910" y="1256"/>
                  </a:lnTo>
                  <a:lnTo>
                    <a:pt x="1910" y="1254"/>
                  </a:lnTo>
                  <a:lnTo>
                    <a:pt x="1910" y="1254"/>
                  </a:lnTo>
                  <a:lnTo>
                    <a:pt x="1914" y="1253"/>
                  </a:lnTo>
                  <a:lnTo>
                    <a:pt x="1912" y="1251"/>
                  </a:lnTo>
                  <a:lnTo>
                    <a:pt x="1912" y="1249"/>
                  </a:lnTo>
                  <a:lnTo>
                    <a:pt x="1910" y="1247"/>
                  </a:lnTo>
                  <a:lnTo>
                    <a:pt x="1912" y="1243"/>
                  </a:lnTo>
                  <a:lnTo>
                    <a:pt x="1914" y="1241"/>
                  </a:lnTo>
                  <a:lnTo>
                    <a:pt x="1914" y="1241"/>
                  </a:lnTo>
                  <a:lnTo>
                    <a:pt x="1912" y="1239"/>
                  </a:lnTo>
                  <a:lnTo>
                    <a:pt x="1910" y="1236"/>
                  </a:lnTo>
                  <a:lnTo>
                    <a:pt x="1910" y="1230"/>
                  </a:lnTo>
                  <a:lnTo>
                    <a:pt x="1912" y="1230"/>
                  </a:lnTo>
                  <a:lnTo>
                    <a:pt x="1912" y="1230"/>
                  </a:lnTo>
                  <a:lnTo>
                    <a:pt x="1912" y="1226"/>
                  </a:lnTo>
                  <a:lnTo>
                    <a:pt x="1912" y="1226"/>
                  </a:lnTo>
                  <a:lnTo>
                    <a:pt x="1912" y="1224"/>
                  </a:lnTo>
                  <a:lnTo>
                    <a:pt x="1910" y="1224"/>
                  </a:lnTo>
                  <a:lnTo>
                    <a:pt x="1908" y="1222"/>
                  </a:lnTo>
                  <a:lnTo>
                    <a:pt x="1910" y="1219"/>
                  </a:lnTo>
                  <a:lnTo>
                    <a:pt x="1910" y="1217"/>
                  </a:lnTo>
                  <a:lnTo>
                    <a:pt x="1910" y="1215"/>
                  </a:lnTo>
                  <a:lnTo>
                    <a:pt x="1908" y="1213"/>
                  </a:lnTo>
                  <a:lnTo>
                    <a:pt x="1908" y="1211"/>
                  </a:lnTo>
                  <a:lnTo>
                    <a:pt x="1910" y="1207"/>
                  </a:lnTo>
                  <a:lnTo>
                    <a:pt x="1914" y="1207"/>
                  </a:lnTo>
                  <a:lnTo>
                    <a:pt x="1914" y="1205"/>
                  </a:lnTo>
                  <a:lnTo>
                    <a:pt x="1914" y="1202"/>
                  </a:lnTo>
                  <a:lnTo>
                    <a:pt x="1916" y="1200"/>
                  </a:lnTo>
                  <a:lnTo>
                    <a:pt x="1912" y="1196"/>
                  </a:lnTo>
                  <a:lnTo>
                    <a:pt x="1910" y="1196"/>
                  </a:lnTo>
                  <a:lnTo>
                    <a:pt x="1910" y="1194"/>
                  </a:lnTo>
                  <a:lnTo>
                    <a:pt x="1908" y="1190"/>
                  </a:lnTo>
                  <a:lnTo>
                    <a:pt x="1908" y="1189"/>
                  </a:lnTo>
                  <a:lnTo>
                    <a:pt x="1908" y="1187"/>
                  </a:lnTo>
                  <a:lnTo>
                    <a:pt x="1908" y="1183"/>
                  </a:lnTo>
                  <a:lnTo>
                    <a:pt x="1905" y="1181"/>
                  </a:lnTo>
                  <a:lnTo>
                    <a:pt x="1903" y="1181"/>
                  </a:lnTo>
                  <a:lnTo>
                    <a:pt x="1903" y="1179"/>
                  </a:lnTo>
                  <a:lnTo>
                    <a:pt x="1899" y="1177"/>
                  </a:lnTo>
                  <a:lnTo>
                    <a:pt x="1897" y="1179"/>
                  </a:lnTo>
                  <a:lnTo>
                    <a:pt x="1893" y="1179"/>
                  </a:lnTo>
                  <a:lnTo>
                    <a:pt x="1891" y="1181"/>
                  </a:lnTo>
                  <a:lnTo>
                    <a:pt x="1889" y="1185"/>
                  </a:lnTo>
                  <a:lnTo>
                    <a:pt x="1888" y="1185"/>
                  </a:lnTo>
                  <a:lnTo>
                    <a:pt x="1886" y="1187"/>
                  </a:lnTo>
                  <a:lnTo>
                    <a:pt x="1886" y="1190"/>
                  </a:lnTo>
                  <a:lnTo>
                    <a:pt x="1882" y="1190"/>
                  </a:lnTo>
                  <a:lnTo>
                    <a:pt x="1878" y="1190"/>
                  </a:lnTo>
                  <a:lnTo>
                    <a:pt x="1878" y="1192"/>
                  </a:lnTo>
                  <a:lnTo>
                    <a:pt x="1878" y="1196"/>
                  </a:lnTo>
                  <a:lnTo>
                    <a:pt x="1874" y="1196"/>
                  </a:lnTo>
                  <a:lnTo>
                    <a:pt x="1874" y="1202"/>
                  </a:lnTo>
                  <a:lnTo>
                    <a:pt x="1874" y="1202"/>
                  </a:lnTo>
                  <a:lnTo>
                    <a:pt x="1874" y="1202"/>
                  </a:lnTo>
                  <a:lnTo>
                    <a:pt x="1873" y="1205"/>
                  </a:lnTo>
                  <a:lnTo>
                    <a:pt x="1865" y="1205"/>
                  </a:lnTo>
                  <a:lnTo>
                    <a:pt x="1865" y="1205"/>
                  </a:lnTo>
                  <a:lnTo>
                    <a:pt x="1861" y="1205"/>
                  </a:lnTo>
                  <a:lnTo>
                    <a:pt x="1859" y="1207"/>
                  </a:lnTo>
                  <a:lnTo>
                    <a:pt x="1857" y="1207"/>
                  </a:lnTo>
                  <a:lnTo>
                    <a:pt x="1856" y="1205"/>
                  </a:lnTo>
                  <a:lnTo>
                    <a:pt x="1854" y="1205"/>
                  </a:lnTo>
                  <a:lnTo>
                    <a:pt x="1854" y="1205"/>
                  </a:lnTo>
                  <a:lnTo>
                    <a:pt x="1850" y="1205"/>
                  </a:lnTo>
                  <a:lnTo>
                    <a:pt x="1848" y="1205"/>
                  </a:lnTo>
                  <a:lnTo>
                    <a:pt x="1844" y="1205"/>
                  </a:lnTo>
                  <a:lnTo>
                    <a:pt x="1844" y="1202"/>
                  </a:lnTo>
                  <a:lnTo>
                    <a:pt x="1841" y="1200"/>
                  </a:lnTo>
                  <a:lnTo>
                    <a:pt x="1839" y="1196"/>
                  </a:lnTo>
                  <a:lnTo>
                    <a:pt x="1839" y="1192"/>
                  </a:lnTo>
                  <a:lnTo>
                    <a:pt x="1839" y="1192"/>
                  </a:lnTo>
                  <a:lnTo>
                    <a:pt x="1841" y="1189"/>
                  </a:lnTo>
                  <a:lnTo>
                    <a:pt x="1839" y="1185"/>
                  </a:lnTo>
                  <a:lnTo>
                    <a:pt x="1839" y="1181"/>
                  </a:lnTo>
                  <a:lnTo>
                    <a:pt x="1835" y="1181"/>
                  </a:lnTo>
                  <a:lnTo>
                    <a:pt x="1835" y="1179"/>
                  </a:lnTo>
                  <a:lnTo>
                    <a:pt x="1835" y="1177"/>
                  </a:lnTo>
                  <a:lnTo>
                    <a:pt x="1837" y="1175"/>
                  </a:lnTo>
                  <a:lnTo>
                    <a:pt x="1837" y="1172"/>
                  </a:lnTo>
                  <a:lnTo>
                    <a:pt x="1835" y="1172"/>
                  </a:lnTo>
                  <a:lnTo>
                    <a:pt x="1833" y="1172"/>
                  </a:lnTo>
                  <a:lnTo>
                    <a:pt x="1831" y="1175"/>
                  </a:lnTo>
                  <a:lnTo>
                    <a:pt x="1829" y="1175"/>
                  </a:lnTo>
                  <a:lnTo>
                    <a:pt x="1827" y="1175"/>
                  </a:lnTo>
                  <a:lnTo>
                    <a:pt x="1824" y="1175"/>
                  </a:lnTo>
                  <a:lnTo>
                    <a:pt x="1822" y="1172"/>
                  </a:lnTo>
                  <a:lnTo>
                    <a:pt x="1820" y="1172"/>
                  </a:lnTo>
                  <a:lnTo>
                    <a:pt x="1820" y="1172"/>
                  </a:lnTo>
                  <a:lnTo>
                    <a:pt x="1816" y="1170"/>
                  </a:lnTo>
                  <a:lnTo>
                    <a:pt x="1816" y="1168"/>
                  </a:lnTo>
                  <a:lnTo>
                    <a:pt x="1814" y="1166"/>
                  </a:lnTo>
                  <a:lnTo>
                    <a:pt x="1814" y="1166"/>
                  </a:lnTo>
                  <a:lnTo>
                    <a:pt x="1810" y="1162"/>
                  </a:lnTo>
                  <a:lnTo>
                    <a:pt x="1810" y="1162"/>
                  </a:lnTo>
                  <a:lnTo>
                    <a:pt x="1809" y="1162"/>
                  </a:lnTo>
                  <a:lnTo>
                    <a:pt x="1807" y="1160"/>
                  </a:lnTo>
                  <a:lnTo>
                    <a:pt x="1807" y="1158"/>
                  </a:lnTo>
                  <a:lnTo>
                    <a:pt x="1805" y="1157"/>
                  </a:lnTo>
                  <a:lnTo>
                    <a:pt x="1803" y="1157"/>
                  </a:lnTo>
                  <a:lnTo>
                    <a:pt x="1801" y="1160"/>
                  </a:lnTo>
                  <a:lnTo>
                    <a:pt x="1799" y="1158"/>
                  </a:lnTo>
                  <a:lnTo>
                    <a:pt x="1797" y="1160"/>
                  </a:lnTo>
                  <a:lnTo>
                    <a:pt x="1797" y="1160"/>
                  </a:lnTo>
                  <a:lnTo>
                    <a:pt x="1795" y="1160"/>
                  </a:lnTo>
                  <a:lnTo>
                    <a:pt x="1795" y="1158"/>
                  </a:lnTo>
                  <a:lnTo>
                    <a:pt x="1792" y="1157"/>
                  </a:lnTo>
                  <a:lnTo>
                    <a:pt x="1790" y="1157"/>
                  </a:lnTo>
                  <a:lnTo>
                    <a:pt x="1786" y="1155"/>
                  </a:lnTo>
                  <a:lnTo>
                    <a:pt x="1790" y="1155"/>
                  </a:lnTo>
                  <a:lnTo>
                    <a:pt x="1790" y="1153"/>
                  </a:lnTo>
                  <a:lnTo>
                    <a:pt x="1786" y="1153"/>
                  </a:lnTo>
                  <a:lnTo>
                    <a:pt x="1784" y="1155"/>
                  </a:lnTo>
                  <a:lnTo>
                    <a:pt x="1780" y="1155"/>
                  </a:lnTo>
                  <a:lnTo>
                    <a:pt x="1778" y="1155"/>
                  </a:lnTo>
                  <a:lnTo>
                    <a:pt x="1777" y="1153"/>
                  </a:lnTo>
                  <a:lnTo>
                    <a:pt x="1775" y="1155"/>
                  </a:lnTo>
                  <a:lnTo>
                    <a:pt x="1773" y="1155"/>
                  </a:lnTo>
                  <a:lnTo>
                    <a:pt x="1771" y="1151"/>
                  </a:lnTo>
                  <a:lnTo>
                    <a:pt x="1767" y="1151"/>
                  </a:lnTo>
                  <a:lnTo>
                    <a:pt x="1765" y="1145"/>
                  </a:lnTo>
                  <a:lnTo>
                    <a:pt x="1761" y="1141"/>
                  </a:lnTo>
                  <a:lnTo>
                    <a:pt x="1761" y="1141"/>
                  </a:lnTo>
                  <a:lnTo>
                    <a:pt x="1761" y="1138"/>
                  </a:lnTo>
                  <a:lnTo>
                    <a:pt x="1760" y="1138"/>
                  </a:lnTo>
                  <a:lnTo>
                    <a:pt x="1758" y="1136"/>
                  </a:lnTo>
                  <a:lnTo>
                    <a:pt x="1758" y="1132"/>
                  </a:lnTo>
                  <a:lnTo>
                    <a:pt x="1756" y="1130"/>
                  </a:lnTo>
                  <a:lnTo>
                    <a:pt x="1756" y="1126"/>
                  </a:lnTo>
                  <a:lnTo>
                    <a:pt x="1754" y="1123"/>
                  </a:lnTo>
                  <a:lnTo>
                    <a:pt x="1746" y="1121"/>
                  </a:lnTo>
                  <a:lnTo>
                    <a:pt x="1743" y="1113"/>
                  </a:lnTo>
                  <a:lnTo>
                    <a:pt x="1743" y="1111"/>
                  </a:lnTo>
                  <a:lnTo>
                    <a:pt x="1741" y="1108"/>
                  </a:lnTo>
                  <a:lnTo>
                    <a:pt x="1741" y="1111"/>
                  </a:lnTo>
                  <a:lnTo>
                    <a:pt x="1737" y="1108"/>
                  </a:lnTo>
                  <a:lnTo>
                    <a:pt x="1741" y="1108"/>
                  </a:lnTo>
                  <a:lnTo>
                    <a:pt x="1741" y="1106"/>
                  </a:lnTo>
                  <a:lnTo>
                    <a:pt x="1737" y="1104"/>
                  </a:lnTo>
                  <a:lnTo>
                    <a:pt x="1737" y="1102"/>
                  </a:lnTo>
                  <a:lnTo>
                    <a:pt x="1735" y="1100"/>
                  </a:lnTo>
                  <a:lnTo>
                    <a:pt x="1731" y="1096"/>
                  </a:lnTo>
                  <a:lnTo>
                    <a:pt x="1731" y="1094"/>
                  </a:lnTo>
                  <a:lnTo>
                    <a:pt x="1728" y="1091"/>
                  </a:lnTo>
                  <a:lnTo>
                    <a:pt x="1726" y="1089"/>
                  </a:lnTo>
                  <a:lnTo>
                    <a:pt x="1726" y="1087"/>
                  </a:lnTo>
                  <a:lnTo>
                    <a:pt x="1726" y="1083"/>
                  </a:lnTo>
                  <a:lnTo>
                    <a:pt x="1726" y="1083"/>
                  </a:lnTo>
                  <a:lnTo>
                    <a:pt x="1720" y="1083"/>
                  </a:lnTo>
                  <a:lnTo>
                    <a:pt x="1720" y="1081"/>
                  </a:lnTo>
                  <a:lnTo>
                    <a:pt x="1720" y="1077"/>
                  </a:lnTo>
                  <a:lnTo>
                    <a:pt x="1718" y="1077"/>
                  </a:lnTo>
                  <a:lnTo>
                    <a:pt x="1718" y="1074"/>
                  </a:lnTo>
                  <a:lnTo>
                    <a:pt x="1718" y="1072"/>
                  </a:lnTo>
                  <a:lnTo>
                    <a:pt x="1714" y="1072"/>
                  </a:lnTo>
                  <a:lnTo>
                    <a:pt x="1714" y="1070"/>
                  </a:lnTo>
                  <a:lnTo>
                    <a:pt x="1714" y="1068"/>
                  </a:lnTo>
                  <a:lnTo>
                    <a:pt x="1713" y="1068"/>
                  </a:lnTo>
                  <a:lnTo>
                    <a:pt x="1711" y="1068"/>
                  </a:lnTo>
                  <a:lnTo>
                    <a:pt x="1707" y="1066"/>
                  </a:lnTo>
                  <a:lnTo>
                    <a:pt x="1711" y="1064"/>
                  </a:lnTo>
                  <a:lnTo>
                    <a:pt x="1711" y="1062"/>
                  </a:lnTo>
                  <a:lnTo>
                    <a:pt x="1707" y="1060"/>
                  </a:lnTo>
                  <a:lnTo>
                    <a:pt x="1703" y="1062"/>
                  </a:lnTo>
                  <a:lnTo>
                    <a:pt x="1703" y="1062"/>
                  </a:lnTo>
                  <a:lnTo>
                    <a:pt x="1703" y="1060"/>
                  </a:lnTo>
                  <a:lnTo>
                    <a:pt x="1701" y="1059"/>
                  </a:lnTo>
                  <a:lnTo>
                    <a:pt x="1701" y="1057"/>
                  </a:lnTo>
                  <a:lnTo>
                    <a:pt x="1701" y="1057"/>
                  </a:lnTo>
                  <a:lnTo>
                    <a:pt x="1697" y="1057"/>
                  </a:lnTo>
                  <a:lnTo>
                    <a:pt x="1696" y="1057"/>
                  </a:lnTo>
                  <a:lnTo>
                    <a:pt x="1694" y="1053"/>
                  </a:lnTo>
                  <a:lnTo>
                    <a:pt x="1694" y="1053"/>
                  </a:lnTo>
                  <a:lnTo>
                    <a:pt x="1690" y="1053"/>
                  </a:lnTo>
                  <a:lnTo>
                    <a:pt x="1688" y="1053"/>
                  </a:lnTo>
                  <a:lnTo>
                    <a:pt x="1686" y="1053"/>
                  </a:lnTo>
                  <a:lnTo>
                    <a:pt x="1686" y="1057"/>
                  </a:lnTo>
                  <a:lnTo>
                    <a:pt x="1686" y="1057"/>
                  </a:lnTo>
                  <a:lnTo>
                    <a:pt x="1682" y="1057"/>
                  </a:lnTo>
                  <a:lnTo>
                    <a:pt x="1682" y="1053"/>
                  </a:lnTo>
                  <a:lnTo>
                    <a:pt x="1679" y="1057"/>
                  </a:lnTo>
                  <a:lnTo>
                    <a:pt x="1673" y="1057"/>
                  </a:lnTo>
                  <a:lnTo>
                    <a:pt x="1673" y="1053"/>
                  </a:lnTo>
                  <a:lnTo>
                    <a:pt x="1671" y="1053"/>
                  </a:lnTo>
                  <a:lnTo>
                    <a:pt x="1665" y="1053"/>
                  </a:lnTo>
                  <a:lnTo>
                    <a:pt x="1664" y="1049"/>
                  </a:lnTo>
                  <a:lnTo>
                    <a:pt x="1662" y="1049"/>
                  </a:lnTo>
                  <a:lnTo>
                    <a:pt x="1658" y="1049"/>
                  </a:lnTo>
                  <a:lnTo>
                    <a:pt x="1656" y="1049"/>
                  </a:lnTo>
                  <a:lnTo>
                    <a:pt x="1652" y="1051"/>
                  </a:lnTo>
                  <a:lnTo>
                    <a:pt x="1652" y="1053"/>
                  </a:lnTo>
                  <a:lnTo>
                    <a:pt x="1649" y="1053"/>
                  </a:lnTo>
                  <a:lnTo>
                    <a:pt x="1649" y="1053"/>
                  </a:lnTo>
                  <a:lnTo>
                    <a:pt x="1645" y="1053"/>
                  </a:lnTo>
                  <a:lnTo>
                    <a:pt x="1641" y="1053"/>
                  </a:lnTo>
                  <a:lnTo>
                    <a:pt x="1637" y="1053"/>
                  </a:lnTo>
                  <a:lnTo>
                    <a:pt x="1635" y="1057"/>
                  </a:lnTo>
                  <a:lnTo>
                    <a:pt x="1632" y="1057"/>
                  </a:lnTo>
                  <a:lnTo>
                    <a:pt x="1630" y="1059"/>
                  </a:lnTo>
                  <a:lnTo>
                    <a:pt x="1628" y="1060"/>
                  </a:lnTo>
                  <a:lnTo>
                    <a:pt x="1624" y="1059"/>
                  </a:lnTo>
                  <a:lnTo>
                    <a:pt x="1624" y="1060"/>
                  </a:lnTo>
                  <a:lnTo>
                    <a:pt x="1624" y="1060"/>
                  </a:lnTo>
                  <a:lnTo>
                    <a:pt x="1618" y="1060"/>
                  </a:lnTo>
                  <a:lnTo>
                    <a:pt x="1617" y="1062"/>
                  </a:lnTo>
                  <a:lnTo>
                    <a:pt x="1613" y="1064"/>
                  </a:lnTo>
                  <a:lnTo>
                    <a:pt x="1613" y="1066"/>
                  </a:lnTo>
                  <a:lnTo>
                    <a:pt x="1611" y="1070"/>
                  </a:lnTo>
                  <a:lnTo>
                    <a:pt x="1609" y="1074"/>
                  </a:lnTo>
                  <a:lnTo>
                    <a:pt x="1607" y="1076"/>
                  </a:lnTo>
                  <a:lnTo>
                    <a:pt x="1607" y="1077"/>
                  </a:lnTo>
                  <a:lnTo>
                    <a:pt x="1607" y="1077"/>
                  </a:lnTo>
                  <a:lnTo>
                    <a:pt x="1607" y="1083"/>
                  </a:lnTo>
                  <a:lnTo>
                    <a:pt x="1607" y="1083"/>
                  </a:lnTo>
                  <a:lnTo>
                    <a:pt x="1611" y="1083"/>
                  </a:lnTo>
                  <a:lnTo>
                    <a:pt x="1615" y="1083"/>
                  </a:lnTo>
                  <a:lnTo>
                    <a:pt x="1617" y="1081"/>
                  </a:lnTo>
                  <a:lnTo>
                    <a:pt x="1618" y="1081"/>
                  </a:lnTo>
                  <a:lnTo>
                    <a:pt x="1622" y="1087"/>
                  </a:lnTo>
                  <a:lnTo>
                    <a:pt x="1624" y="1089"/>
                  </a:lnTo>
                  <a:lnTo>
                    <a:pt x="1624" y="1091"/>
                  </a:lnTo>
                  <a:lnTo>
                    <a:pt x="1624" y="1094"/>
                  </a:lnTo>
                  <a:lnTo>
                    <a:pt x="1628" y="1096"/>
                  </a:lnTo>
                  <a:lnTo>
                    <a:pt x="1628" y="1100"/>
                  </a:lnTo>
                  <a:lnTo>
                    <a:pt x="1624" y="1102"/>
                  </a:lnTo>
                  <a:lnTo>
                    <a:pt x="1622" y="1106"/>
                  </a:lnTo>
                  <a:lnTo>
                    <a:pt x="1622" y="1111"/>
                  </a:lnTo>
                  <a:lnTo>
                    <a:pt x="1618" y="1111"/>
                  </a:lnTo>
                  <a:lnTo>
                    <a:pt x="1617" y="1117"/>
                  </a:lnTo>
                  <a:lnTo>
                    <a:pt x="1617" y="1121"/>
                  </a:lnTo>
                  <a:lnTo>
                    <a:pt x="1618" y="1121"/>
                  </a:lnTo>
                  <a:lnTo>
                    <a:pt x="1618" y="1124"/>
                  </a:lnTo>
                  <a:lnTo>
                    <a:pt x="1618" y="1128"/>
                  </a:lnTo>
                  <a:lnTo>
                    <a:pt x="1618" y="1130"/>
                  </a:lnTo>
                  <a:lnTo>
                    <a:pt x="1618" y="1134"/>
                  </a:lnTo>
                  <a:lnTo>
                    <a:pt x="1618" y="1136"/>
                  </a:lnTo>
                  <a:lnTo>
                    <a:pt x="1617" y="1138"/>
                  </a:lnTo>
                  <a:lnTo>
                    <a:pt x="1618" y="1141"/>
                  </a:lnTo>
                  <a:lnTo>
                    <a:pt x="1618" y="1145"/>
                  </a:lnTo>
                  <a:lnTo>
                    <a:pt x="1618" y="1147"/>
                  </a:lnTo>
                  <a:lnTo>
                    <a:pt x="1618" y="1153"/>
                  </a:lnTo>
                  <a:lnTo>
                    <a:pt x="1618" y="1153"/>
                  </a:lnTo>
                  <a:lnTo>
                    <a:pt x="1622" y="1153"/>
                  </a:lnTo>
                  <a:lnTo>
                    <a:pt x="1622" y="1153"/>
                  </a:lnTo>
                  <a:lnTo>
                    <a:pt x="1624" y="1153"/>
                  </a:lnTo>
                  <a:lnTo>
                    <a:pt x="1624" y="1158"/>
                  </a:lnTo>
                  <a:lnTo>
                    <a:pt x="1624" y="1162"/>
                  </a:lnTo>
                  <a:lnTo>
                    <a:pt x="1618" y="1162"/>
                  </a:lnTo>
                  <a:lnTo>
                    <a:pt x="1615" y="1166"/>
                  </a:lnTo>
                  <a:lnTo>
                    <a:pt x="1609" y="1168"/>
                  </a:lnTo>
                  <a:lnTo>
                    <a:pt x="1600" y="1175"/>
                  </a:lnTo>
                  <a:lnTo>
                    <a:pt x="1598" y="1175"/>
                  </a:lnTo>
                  <a:lnTo>
                    <a:pt x="1598" y="1175"/>
                  </a:lnTo>
                  <a:lnTo>
                    <a:pt x="1592" y="1175"/>
                  </a:lnTo>
                  <a:lnTo>
                    <a:pt x="1588" y="1175"/>
                  </a:lnTo>
                  <a:lnTo>
                    <a:pt x="1586" y="1172"/>
                  </a:lnTo>
                  <a:lnTo>
                    <a:pt x="1585" y="1172"/>
                  </a:lnTo>
                  <a:lnTo>
                    <a:pt x="1583" y="1172"/>
                  </a:lnTo>
                  <a:lnTo>
                    <a:pt x="1581" y="1172"/>
                  </a:lnTo>
                  <a:lnTo>
                    <a:pt x="1573" y="1170"/>
                  </a:lnTo>
                  <a:lnTo>
                    <a:pt x="1566" y="1172"/>
                  </a:lnTo>
                  <a:lnTo>
                    <a:pt x="1566" y="1172"/>
                  </a:lnTo>
                  <a:lnTo>
                    <a:pt x="1564" y="1175"/>
                  </a:lnTo>
                  <a:lnTo>
                    <a:pt x="1560" y="1175"/>
                  </a:lnTo>
                  <a:lnTo>
                    <a:pt x="1558" y="1172"/>
                  </a:lnTo>
                  <a:lnTo>
                    <a:pt x="1554" y="1175"/>
                  </a:lnTo>
                  <a:lnTo>
                    <a:pt x="1551" y="1175"/>
                  </a:lnTo>
                  <a:lnTo>
                    <a:pt x="1549" y="1172"/>
                  </a:lnTo>
                  <a:lnTo>
                    <a:pt x="1545" y="1168"/>
                  </a:lnTo>
                  <a:lnTo>
                    <a:pt x="1541" y="1168"/>
                  </a:lnTo>
                  <a:lnTo>
                    <a:pt x="1536" y="1170"/>
                  </a:lnTo>
                  <a:lnTo>
                    <a:pt x="1536" y="1168"/>
                  </a:lnTo>
                  <a:lnTo>
                    <a:pt x="1532" y="1168"/>
                  </a:lnTo>
                  <a:lnTo>
                    <a:pt x="1530" y="1172"/>
                  </a:lnTo>
                  <a:lnTo>
                    <a:pt x="1528" y="1175"/>
                  </a:lnTo>
                  <a:lnTo>
                    <a:pt x="1524" y="1177"/>
                  </a:lnTo>
                  <a:lnTo>
                    <a:pt x="1521" y="1179"/>
                  </a:lnTo>
                  <a:lnTo>
                    <a:pt x="1519" y="1183"/>
                  </a:lnTo>
                  <a:lnTo>
                    <a:pt x="1519" y="1185"/>
                  </a:lnTo>
                  <a:lnTo>
                    <a:pt x="1517" y="1189"/>
                  </a:lnTo>
                  <a:lnTo>
                    <a:pt x="1515" y="1192"/>
                  </a:lnTo>
                  <a:lnTo>
                    <a:pt x="1505" y="1192"/>
                  </a:lnTo>
                  <a:lnTo>
                    <a:pt x="1504" y="1192"/>
                  </a:lnTo>
                  <a:lnTo>
                    <a:pt x="1500" y="1196"/>
                  </a:lnTo>
                  <a:lnTo>
                    <a:pt x="1494" y="1196"/>
                  </a:lnTo>
                  <a:lnTo>
                    <a:pt x="1490" y="1200"/>
                  </a:lnTo>
                  <a:lnTo>
                    <a:pt x="1485" y="1205"/>
                  </a:lnTo>
                  <a:lnTo>
                    <a:pt x="1485" y="1205"/>
                  </a:lnTo>
                  <a:lnTo>
                    <a:pt x="1481" y="1202"/>
                  </a:lnTo>
                  <a:lnTo>
                    <a:pt x="1475" y="1202"/>
                  </a:lnTo>
                  <a:lnTo>
                    <a:pt x="1473" y="1202"/>
                  </a:lnTo>
                  <a:lnTo>
                    <a:pt x="1470" y="1205"/>
                  </a:lnTo>
                  <a:lnTo>
                    <a:pt x="1457" y="1205"/>
                  </a:lnTo>
                  <a:lnTo>
                    <a:pt x="1451" y="1202"/>
                  </a:lnTo>
                  <a:lnTo>
                    <a:pt x="1443" y="1202"/>
                  </a:lnTo>
                  <a:lnTo>
                    <a:pt x="1440" y="1202"/>
                  </a:lnTo>
                  <a:lnTo>
                    <a:pt x="1436" y="1200"/>
                  </a:lnTo>
                  <a:lnTo>
                    <a:pt x="1436" y="1200"/>
                  </a:lnTo>
                  <a:lnTo>
                    <a:pt x="1430" y="1196"/>
                  </a:lnTo>
                  <a:lnTo>
                    <a:pt x="1426" y="1196"/>
                  </a:lnTo>
                  <a:lnTo>
                    <a:pt x="1426" y="1189"/>
                  </a:lnTo>
                  <a:lnTo>
                    <a:pt x="1423" y="1187"/>
                  </a:lnTo>
                  <a:lnTo>
                    <a:pt x="1421" y="1189"/>
                  </a:lnTo>
                  <a:lnTo>
                    <a:pt x="1415" y="1189"/>
                  </a:lnTo>
                  <a:lnTo>
                    <a:pt x="1408" y="1185"/>
                  </a:lnTo>
                  <a:lnTo>
                    <a:pt x="1406" y="1179"/>
                  </a:lnTo>
                  <a:lnTo>
                    <a:pt x="1398" y="1181"/>
                  </a:lnTo>
                  <a:lnTo>
                    <a:pt x="1393" y="1179"/>
                  </a:lnTo>
                  <a:lnTo>
                    <a:pt x="1389" y="1177"/>
                  </a:lnTo>
                  <a:lnTo>
                    <a:pt x="1383" y="1179"/>
                  </a:lnTo>
                  <a:lnTo>
                    <a:pt x="1377" y="1179"/>
                  </a:lnTo>
                  <a:lnTo>
                    <a:pt x="1374" y="1181"/>
                  </a:lnTo>
                  <a:lnTo>
                    <a:pt x="1368" y="1181"/>
                  </a:lnTo>
                  <a:lnTo>
                    <a:pt x="1362" y="1183"/>
                  </a:lnTo>
                  <a:lnTo>
                    <a:pt x="1359" y="1187"/>
                  </a:lnTo>
                  <a:lnTo>
                    <a:pt x="1357" y="1189"/>
                  </a:lnTo>
                  <a:lnTo>
                    <a:pt x="1355" y="1187"/>
                  </a:lnTo>
                  <a:lnTo>
                    <a:pt x="1351" y="1187"/>
                  </a:lnTo>
                  <a:lnTo>
                    <a:pt x="1349" y="1189"/>
                  </a:lnTo>
                  <a:lnTo>
                    <a:pt x="1344" y="1189"/>
                  </a:lnTo>
                  <a:lnTo>
                    <a:pt x="1344" y="1190"/>
                  </a:lnTo>
                  <a:lnTo>
                    <a:pt x="1340" y="1190"/>
                  </a:lnTo>
                  <a:lnTo>
                    <a:pt x="1334" y="1187"/>
                  </a:lnTo>
                  <a:lnTo>
                    <a:pt x="1329" y="1185"/>
                  </a:lnTo>
                  <a:lnTo>
                    <a:pt x="1327" y="1183"/>
                  </a:lnTo>
                  <a:lnTo>
                    <a:pt x="1323" y="1179"/>
                  </a:lnTo>
                  <a:lnTo>
                    <a:pt x="1323" y="1179"/>
                  </a:lnTo>
                  <a:lnTo>
                    <a:pt x="1319" y="1177"/>
                  </a:lnTo>
                  <a:lnTo>
                    <a:pt x="1319" y="1175"/>
                  </a:lnTo>
                  <a:lnTo>
                    <a:pt x="1319" y="1172"/>
                  </a:lnTo>
                  <a:lnTo>
                    <a:pt x="1317" y="1170"/>
                  </a:lnTo>
                  <a:lnTo>
                    <a:pt x="1317" y="1166"/>
                  </a:lnTo>
                  <a:lnTo>
                    <a:pt x="1313" y="1162"/>
                  </a:lnTo>
                  <a:lnTo>
                    <a:pt x="1313" y="1160"/>
                  </a:lnTo>
                  <a:lnTo>
                    <a:pt x="1313" y="1158"/>
                  </a:lnTo>
                  <a:lnTo>
                    <a:pt x="1310" y="1157"/>
                  </a:lnTo>
                  <a:lnTo>
                    <a:pt x="1302" y="1157"/>
                  </a:lnTo>
                  <a:lnTo>
                    <a:pt x="1298" y="1157"/>
                  </a:lnTo>
                  <a:lnTo>
                    <a:pt x="1295" y="1155"/>
                  </a:lnTo>
                  <a:lnTo>
                    <a:pt x="1293" y="1155"/>
                  </a:lnTo>
                  <a:lnTo>
                    <a:pt x="1289" y="1153"/>
                  </a:lnTo>
                  <a:lnTo>
                    <a:pt x="1285" y="1151"/>
                  </a:lnTo>
                  <a:lnTo>
                    <a:pt x="1281" y="1151"/>
                  </a:lnTo>
                  <a:lnTo>
                    <a:pt x="1276" y="1151"/>
                  </a:lnTo>
                  <a:lnTo>
                    <a:pt x="1272" y="1151"/>
                  </a:lnTo>
                  <a:lnTo>
                    <a:pt x="1270" y="1147"/>
                  </a:lnTo>
                  <a:lnTo>
                    <a:pt x="1265" y="1145"/>
                  </a:lnTo>
                  <a:lnTo>
                    <a:pt x="1261" y="1145"/>
                  </a:lnTo>
                  <a:lnTo>
                    <a:pt x="1259" y="1141"/>
                  </a:lnTo>
                  <a:lnTo>
                    <a:pt x="1255" y="1141"/>
                  </a:lnTo>
                  <a:lnTo>
                    <a:pt x="1253" y="1145"/>
                  </a:lnTo>
                  <a:lnTo>
                    <a:pt x="1253" y="1147"/>
                  </a:lnTo>
                  <a:lnTo>
                    <a:pt x="1253" y="1151"/>
                  </a:lnTo>
                  <a:lnTo>
                    <a:pt x="1251" y="1153"/>
                  </a:lnTo>
                  <a:lnTo>
                    <a:pt x="1249" y="1153"/>
                  </a:lnTo>
                  <a:lnTo>
                    <a:pt x="1248" y="1155"/>
                  </a:lnTo>
                  <a:lnTo>
                    <a:pt x="1246" y="1157"/>
                  </a:lnTo>
                  <a:lnTo>
                    <a:pt x="1246" y="1160"/>
                  </a:lnTo>
                  <a:lnTo>
                    <a:pt x="1240" y="1162"/>
                  </a:lnTo>
                  <a:lnTo>
                    <a:pt x="1240" y="1175"/>
                  </a:lnTo>
                  <a:lnTo>
                    <a:pt x="1244" y="1177"/>
                  </a:lnTo>
                  <a:lnTo>
                    <a:pt x="1248" y="1179"/>
                  </a:lnTo>
                  <a:lnTo>
                    <a:pt x="1249" y="1181"/>
                  </a:lnTo>
                  <a:lnTo>
                    <a:pt x="1253" y="1183"/>
                  </a:lnTo>
                  <a:lnTo>
                    <a:pt x="1255" y="1185"/>
                  </a:lnTo>
                  <a:lnTo>
                    <a:pt x="1253" y="1192"/>
                  </a:lnTo>
                  <a:lnTo>
                    <a:pt x="1253" y="1196"/>
                  </a:lnTo>
                  <a:lnTo>
                    <a:pt x="1255" y="1200"/>
                  </a:lnTo>
                  <a:lnTo>
                    <a:pt x="1259" y="1202"/>
                  </a:lnTo>
                  <a:lnTo>
                    <a:pt x="1255" y="1207"/>
                  </a:lnTo>
                  <a:lnTo>
                    <a:pt x="1249" y="1207"/>
                  </a:lnTo>
                  <a:lnTo>
                    <a:pt x="1246" y="1207"/>
                  </a:lnTo>
                  <a:lnTo>
                    <a:pt x="1244" y="1207"/>
                  </a:lnTo>
                  <a:lnTo>
                    <a:pt x="1240" y="1209"/>
                  </a:lnTo>
                  <a:lnTo>
                    <a:pt x="1238" y="1207"/>
                  </a:lnTo>
                  <a:lnTo>
                    <a:pt x="1231" y="1207"/>
                  </a:lnTo>
                  <a:lnTo>
                    <a:pt x="1227" y="1207"/>
                  </a:lnTo>
                  <a:lnTo>
                    <a:pt x="1225" y="1205"/>
                  </a:lnTo>
                  <a:lnTo>
                    <a:pt x="1221" y="1205"/>
                  </a:lnTo>
                  <a:lnTo>
                    <a:pt x="1217" y="1205"/>
                  </a:lnTo>
                  <a:lnTo>
                    <a:pt x="1214" y="1207"/>
                  </a:lnTo>
                  <a:lnTo>
                    <a:pt x="1210" y="1209"/>
                  </a:lnTo>
                  <a:lnTo>
                    <a:pt x="1206" y="1211"/>
                  </a:lnTo>
                  <a:lnTo>
                    <a:pt x="1201" y="1207"/>
                  </a:lnTo>
                  <a:lnTo>
                    <a:pt x="1199" y="1205"/>
                  </a:lnTo>
                  <a:lnTo>
                    <a:pt x="1187" y="1202"/>
                  </a:lnTo>
                  <a:lnTo>
                    <a:pt x="1187" y="1196"/>
                  </a:lnTo>
                  <a:lnTo>
                    <a:pt x="1185" y="1196"/>
                  </a:lnTo>
                  <a:lnTo>
                    <a:pt x="1185" y="1192"/>
                  </a:lnTo>
                  <a:lnTo>
                    <a:pt x="1180" y="1192"/>
                  </a:lnTo>
                  <a:lnTo>
                    <a:pt x="1176" y="1194"/>
                  </a:lnTo>
                  <a:lnTo>
                    <a:pt x="1174" y="1194"/>
                  </a:lnTo>
                  <a:lnTo>
                    <a:pt x="1172" y="1194"/>
                  </a:lnTo>
                  <a:lnTo>
                    <a:pt x="1169" y="1196"/>
                  </a:lnTo>
                  <a:lnTo>
                    <a:pt x="1167" y="1192"/>
                  </a:lnTo>
                  <a:lnTo>
                    <a:pt x="1165" y="1190"/>
                  </a:lnTo>
                  <a:lnTo>
                    <a:pt x="1163" y="1187"/>
                  </a:lnTo>
                  <a:lnTo>
                    <a:pt x="1161" y="1187"/>
                  </a:lnTo>
                  <a:lnTo>
                    <a:pt x="1159" y="1189"/>
                  </a:lnTo>
                  <a:lnTo>
                    <a:pt x="1155" y="1189"/>
                  </a:lnTo>
                  <a:lnTo>
                    <a:pt x="1152" y="1189"/>
                  </a:lnTo>
                  <a:lnTo>
                    <a:pt x="1150" y="1190"/>
                  </a:lnTo>
                  <a:lnTo>
                    <a:pt x="1142" y="1190"/>
                  </a:lnTo>
                  <a:lnTo>
                    <a:pt x="1138" y="1192"/>
                  </a:lnTo>
                  <a:lnTo>
                    <a:pt x="1137" y="1196"/>
                  </a:lnTo>
                  <a:lnTo>
                    <a:pt x="1135" y="1196"/>
                  </a:lnTo>
                  <a:lnTo>
                    <a:pt x="1127" y="1196"/>
                  </a:lnTo>
                  <a:lnTo>
                    <a:pt x="1127" y="1196"/>
                  </a:lnTo>
                  <a:lnTo>
                    <a:pt x="1127" y="1202"/>
                  </a:lnTo>
                  <a:lnTo>
                    <a:pt x="1131" y="1202"/>
                  </a:lnTo>
                  <a:lnTo>
                    <a:pt x="1127" y="1202"/>
                  </a:lnTo>
                  <a:lnTo>
                    <a:pt x="1125" y="1205"/>
                  </a:lnTo>
                  <a:lnTo>
                    <a:pt x="1121" y="1207"/>
                  </a:lnTo>
                  <a:lnTo>
                    <a:pt x="1118" y="1211"/>
                  </a:lnTo>
                  <a:lnTo>
                    <a:pt x="1118" y="1213"/>
                  </a:lnTo>
                  <a:lnTo>
                    <a:pt x="1114" y="1215"/>
                  </a:lnTo>
                  <a:lnTo>
                    <a:pt x="1114" y="1219"/>
                  </a:lnTo>
                  <a:lnTo>
                    <a:pt x="1112" y="1224"/>
                  </a:lnTo>
                  <a:lnTo>
                    <a:pt x="1106" y="1226"/>
                  </a:lnTo>
                  <a:lnTo>
                    <a:pt x="1103" y="1230"/>
                  </a:lnTo>
                  <a:lnTo>
                    <a:pt x="1103" y="1230"/>
                  </a:lnTo>
                  <a:lnTo>
                    <a:pt x="1093" y="1230"/>
                  </a:lnTo>
                  <a:lnTo>
                    <a:pt x="1091" y="1232"/>
                  </a:lnTo>
                  <a:lnTo>
                    <a:pt x="1088" y="1239"/>
                  </a:lnTo>
                  <a:lnTo>
                    <a:pt x="1088" y="1239"/>
                  </a:lnTo>
                  <a:lnTo>
                    <a:pt x="1086" y="1239"/>
                  </a:lnTo>
                  <a:lnTo>
                    <a:pt x="1082" y="1239"/>
                  </a:lnTo>
                  <a:lnTo>
                    <a:pt x="1080" y="1239"/>
                  </a:lnTo>
                  <a:lnTo>
                    <a:pt x="1078" y="1236"/>
                  </a:lnTo>
                  <a:lnTo>
                    <a:pt x="1073" y="1236"/>
                  </a:lnTo>
                  <a:lnTo>
                    <a:pt x="1069" y="1230"/>
                  </a:lnTo>
                  <a:lnTo>
                    <a:pt x="1067" y="1230"/>
                  </a:lnTo>
                  <a:lnTo>
                    <a:pt x="1067" y="1226"/>
                  </a:lnTo>
                  <a:lnTo>
                    <a:pt x="1067" y="1222"/>
                  </a:lnTo>
                  <a:lnTo>
                    <a:pt x="1067" y="1222"/>
                  </a:lnTo>
                  <a:lnTo>
                    <a:pt x="1063" y="1224"/>
                  </a:lnTo>
                  <a:lnTo>
                    <a:pt x="1061" y="1226"/>
                  </a:lnTo>
                  <a:lnTo>
                    <a:pt x="1056" y="1230"/>
                  </a:lnTo>
                  <a:lnTo>
                    <a:pt x="1046" y="1230"/>
                  </a:lnTo>
                  <a:lnTo>
                    <a:pt x="1044" y="1230"/>
                  </a:lnTo>
                  <a:lnTo>
                    <a:pt x="1042" y="1232"/>
                  </a:lnTo>
                  <a:lnTo>
                    <a:pt x="1042" y="1230"/>
                  </a:lnTo>
                  <a:lnTo>
                    <a:pt x="1039" y="1230"/>
                  </a:lnTo>
                  <a:lnTo>
                    <a:pt x="1037" y="1230"/>
                  </a:lnTo>
                  <a:lnTo>
                    <a:pt x="1035" y="1230"/>
                  </a:lnTo>
                  <a:lnTo>
                    <a:pt x="1033" y="1226"/>
                  </a:lnTo>
                  <a:lnTo>
                    <a:pt x="1033" y="1224"/>
                  </a:lnTo>
                  <a:lnTo>
                    <a:pt x="1029" y="1222"/>
                  </a:lnTo>
                  <a:lnTo>
                    <a:pt x="1033" y="1221"/>
                  </a:lnTo>
                  <a:lnTo>
                    <a:pt x="1033" y="1217"/>
                  </a:lnTo>
                  <a:lnTo>
                    <a:pt x="1029" y="1217"/>
                  </a:lnTo>
                  <a:lnTo>
                    <a:pt x="1027" y="1217"/>
                  </a:lnTo>
                  <a:lnTo>
                    <a:pt x="1024" y="1213"/>
                  </a:lnTo>
                  <a:lnTo>
                    <a:pt x="1020" y="1211"/>
                  </a:lnTo>
                  <a:lnTo>
                    <a:pt x="1018" y="1211"/>
                  </a:lnTo>
                  <a:lnTo>
                    <a:pt x="1018" y="1207"/>
                  </a:lnTo>
                  <a:lnTo>
                    <a:pt x="1012" y="1202"/>
                  </a:lnTo>
                  <a:lnTo>
                    <a:pt x="1009" y="1200"/>
                  </a:lnTo>
                  <a:lnTo>
                    <a:pt x="1003" y="1196"/>
                  </a:lnTo>
                  <a:lnTo>
                    <a:pt x="995" y="1196"/>
                  </a:lnTo>
                  <a:lnTo>
                    <a:pt x="990" y="1196"/>
                  </a:lnTo>
                  <a:lnTo>
                    <a:pt x="988" y="1200"/>
                  </a:lnTo>
                  <a:lnTo>
                    <a:pt x="990" y="1202"/>
                  </a:lnTo>
                  <a:lnTo>
                    <a:pt x="988" y="1202"/>
                  </a:lnTo>
                  <a:lnTo>
                    <a:pt x="984" y="1205"/>
                  </a:lnTo>
                  <a:lnTo>
                    <a:pt x="984" y="1205"/>
                  </a:lnTo>
                  <a:lnTo>
                    <a:pt x="978" y="1205"/>
                  </a:lnTo>
                  <a:lnTo>
                    <a:pt x="975" y="1202"/>
                  </a:lnTo>
                  <a:lnTo>
                    <a:pt x="971" y="1205"/>
                  </a:lnTo>
                  <a:lnTo>
                    <a:pt x="967" y="1205"/>
                  </a:lnTo>
                  <a:lnTo>
                    <a:pt x="965" y="1205"/>
                  </a:lnTo>
                  <a:lnTo>
                    <a:pt x="963" y="1202"/>
                  </a:lnTo>
                  <a:lnTo>
                    <a:pt x="960" y="1202"/>
                  </a:lnTo>
                  <a:lnTo>
                    <a:pt x="956" y="1200"/>
                  </a:lnTo>
                  <a:lnTo>
                    <a:pt x="960" y="1196"/>
                  </a:lnTo>
                  <a:lnTo>
                    <a:pt x="954" y="1194"/>
                  </a:lnTo>
                  <a:lnTo>
                    <a:pt x="950" y="1196"/>
                  </a:lnTo>
                  <a:lnTo>
                    <a:pt x="950" y="1200"/>
                  </a:lnTo>
                  <a:lnTo>
                    <a:pt x="950" y="1202"/>
                  </a:lnTo>
                  <a:lnTo>
                    <a:pt x="950" y="1202"/>
                  </a:lnTo>
                  <a:lnTo>
                    <a:pt x="948" y="1205"/>
                  </a:lnTo>
                  <a:lnTo>
                    <a:pt x="943" y="1205"/>
                  </a:lnTo>
                  <a:lnTo>
                    <a:pt x="896" y="1147"/>
                  </a:lnTo>
                  <a:lnTo>
                    <a:pt x="864" y="1123"/>
                  </a:lnTo>
                  <a:lnTo>
                    <a:pt x="864" y="1121"/>
                  </a:lnTo>
                  <a:lnTo>
                    <a:pt x="865" y="1121"/>
                  </a:lnTo>
                  <a:lnTo>
                    <a:pt x="867" y="1117"/>
                  </a:lnTo>
                  <a:lnTo>
                    <a:pt x="867" y="1111"/>
                  </a:lnTo>
                  <a:lnTo>
                    <a:pt x="867" y="1111"/>
                  </a:lnTo>
                  <a:lnTo>
                    <a:pt x="862" y="1113"/>
                  </a:lnTo>
                  <a:lnTo>
                    <a:pt x="858" y="1113"/>
                  </a:lnTo>
                  <a:lnTo>
                    <a:pt x="854" y="1117"/>
                  </a:lnTo>
                  <a:lnTo>
                    <a:pt x="852" y="1117"/>
                  </a:lnTo>
                  <a:lnTo>
                    <a:pt x="847" y="1123"/>
                  </a:lnTo>
                  <a:lnTo>
                    <a:pt x="847" y="1124"/>
                  </a:lnTo>
                  <a:lnTo>
                    <a:pt x="847" y="1128"/>
                  </a:lnTo>
                  <a:lnTo>
                    <a:pt x="843" y="1130"/>
                  </a:lnTo>
                  <a:lnTo>
                    <a:pt x="841" y="1134"/>
                  </a:lnTo>
                  <a:lnTo>
                    <a:pt x="835" y="1134"/>
                  </a:lnTo>
                  <a:lnTo>
                    <a:pt x="832" y="1136"/>
                  </a:lnTo>
                  <a:lnTo>
                    <a:pt x="832" y="1138"/>
                  </a:lnTo>
                  <a:lnTo>
                    <a:pt x="830" y="1141"/>
                  </a:lnTo>
                  <a:lnTo>
                    <a:pt x="828" y="1138"/>
                  </a:lnTo>
                  <a:lnTo>
                    <a:pt x="820" y="1138"/>
                  </a:lnTo>
                  <a:lnTo>
                    <a:pt x="817" y="1138"/>
                  </a:lnTo>
                  <a:lnTo>
                    <a:pt x="813" y="1141"/>
                  </a:lnTo>
                  <a:lnTo>
                    <a:pt x="813" y="1141"/>
                  </a:lnTo>
                  <a:lnTo>
                    <a:pt x="809" y="1138"/>
                  </a:lnTo>
                  <a:lnTo>
                    <a:pt x="809" y="1134"/>
                  </a:lnTo>
                  <a:lnTo>
                    <a:pt x="813" y="1132"/>
                  </a:lnTo>
                  <a:lnTo>
                    <a:pt x="813" y="1128"/>
                  </a:lnTo>
                  <a:lnTo>
                    <a:pt x="811" y="1126"/>
                  </a:lnTo>
                  <a:lnTo>
                    <a:pt x="809" y="1130"/>
                  </a:lnTo>
                  <a:lnTo>
                    <a:pt x="805" y="1130"/>
                  </a:lnTo>
                  <a:lnTo>
                    <a:pt x="798" y="1126"/>
                  </a:lnTo>
                  <a:lnTo>
                    <a:pt x="794" y="1126"/>
                  </a:lnTo>
                  <a:lnTo>
                    <a:pt x="796" y="1128"/>
                  </a:lnTo>
                  <a:lnTo>
                    <a:pt x="798" y="1130"/>
                  </a:lnTo>
                  <a:lnTo>
                    <a:pt x="794" y="1132"/>
                  </a:lnTo>
                  <a:lnTo>
                    <a:pt x="792" y="1134"/>
                  </a:lnTo>
                  <a:lnTo>
                    <a:pt x="792" y="1128"/>
                  </a:lnTo>
                  <a:lnTo>
                    <a:pt x="788" y="1123"/>
                  </a:lnTo>
                  <a:lnTo>
                    <a:pt x="783" y="1117"/>
                  </a:lnTo>
                  <a:lnTo>
                    <a:pt x="783" y="1117"/>
                  </a:lnTo>
                  <a:lnTo>
                    <a:pt x="783" y="1123"/>
                  </a:lnTo>
                  <a:lnTo>
                    <a:pt x="783" y="1124"/>
                  </a:lnTo>
                  <a:lnTo>
                    <a:pt x="781" y="1124"/>
                  </a:lnTo>
                  <a:lnTo>
                    <a:pt x="781" y="1121"/>
                  </a:lnTo>
                  <a:lnTo>
                    <a:pt x="777" y="1123"/>
                  </a:lnTo>
                  <a:lnTo>
                    <a:pt x="777" y="1126"/>
                  </a:lnTo>
                  <a:lnTo>
                    <a:pt x="775" y="1126"/>
                  </a:lnTo>
                  <a:lnTo>
                    <a:pt x="771" y="1124"/>
                  </a:lnTo>
                  <a:lnTo>
                    <a:pt x="768" y="1126"/>
                  </a:lnTo>
                  <a:lnTo>
                    <a:pt x="768" y="1124"/>
                  </a:lnTo>
                  <a:lnTo>
                    <a:pt x="764" y="1121"/>
                  </a:lnTo>
                  <a:lnTo>
                    <a:pt x="768" y="1121"/>
                  </a:lnTo>
                  <a:lnTo>
                    <a:pt x="768" y="1121"/>
                  </a:lnTo>
                  <a:lnTo>
                    <a:pt x="768" y="1117"/>
                  </a:lnTo>
                  <a:lnTo>
                    <a:pt x="768" y="1111"/>
                  </a:lnTo>
                  <a:lnTo>
                    <a:pt x="768" y="1111"/>
                  </a:lnTo>
                  <a:lnTo>
                    <a:pt x="764" y="1108"/>
                  </a:lnTo>
                  <a:lnTo>
                    <a:pt x="762" y="1106"/>
                  </a:lnTo>
                  <a:lnTo>
                    <a:pt x="762" y="1102"/>
                  </a:lnTo>
                  <a:lnTo>
                    <a:pt x="758" y="1102"/>
                  </a:lnTo>
                  <a:lnTo>
                    <a:pt x="758" y="1096"/>
                  </a:lnTo>
                  <a:lnTo>
                    <a:pt x="754" y="1096"/>
                  </a:lnTo>
                  <a:lnTo>
                    <a:pt x="751" y="1098"/>
                  </a:lnTo>
                  <a:lnTo>
                    <a:pt x="745" y="1098"/>
                  </a:lnTo>
                  <a:lnTo>
                    <a:pt x="741" y="1094"/>
                  </a:lnTo>
                  <a:lnTo>
                    <a:pt x="737" y="1096"/>
                  </a:lnTo>
                  <a:lnTo>
                    <a:pt x="732" y="1092"/>
                  </a:lnTo>
                  <a:lnTo>
                    <a:pt x="730" y="1094"/>
                  </a:lnTo>
                  <a:lnTo>
                    <a:pt x="724" y="1094"/>
                  </a:lnTo>
                  <a:lnTo>
                    <a:pt x="722" y="1096"/>
                  </a:lnTo>
                  <a:lnTo>
                    <a:pt x="722" y="1100"/>
                  </a:lnTo>
                  <a:lnTo>
                    <a:pt x="717" y="1100"/>
                  </a:lnTo>
                  <a:lnTo>
                    <a:pt x="715" y="1102"/>
                  </a:lnTo>
                  <a:lnTo>
                    <a:pt x="717" y="1104"/>
                  </a:lnTo>
                  <a:lnTo>
                    <a:pt x="717" y="1108"/>
                  </a:lnTo>
                  <a:lnTo>
                    <a:pt x="713" y="1108"/>
                  </a:lnTo>
                  <a:lnTo>
                    <a:pt x="709" y="1108"/>
                  </a:lnTo>
                  <a:lnTo>
                    <a:pt x="707" y="1111"/>
                  </a:lnTo>
                  <a:lnTo>
                    <a:pt x="704" y="1111"/>
                  </a:lnTo>
                  <a:lnTo>
                    <a:pt x="700" y="1111"/>
                  </a:lnTo>
                  <a:lnTo>
                    <a:pt x="700" y="1111"/>
                  </a:lnTo>
                  <a:lnTo>
                    <a:pt x="690" y="1117"/>
                  </a:lnTo>
                  <a:lnTo>
                    <a:pt x="687" y="1121"/>
                  </a:lnTo>
                  <a:lnTo>
                    <a:pt x="683" y="1121"/>
                  </a:lnTo>
                  <a:lnTo>
                    <a:pt x="681" y="1121"/>
                  </a:lnTo>
                  <a:lnTo>
                    <a:pt x="679" y="1117"/>
                  </a:lnTo>
                  <a:lnTo>
                    <a:pt x="675" y="1121"/>
                  </a:lnTo>
                  <a:lnTo>
                    <a:pt x="675" y="1123"/>
                  </a:lnTo>
                  <a:lnTo>
                    <a:pt x="673" y="1123"/>
                  </a:lnTo>
                  <a:lnTo>
                    <a:pt x="670" y="1124"/>
                  </a:lnTo>
                  <a:lnTo>
                    <a:pt x="670" y="1128"/>
                  </a:lnTo>
                  <a:lnTo>
                    <a:pt x="670" y="1130"/>
                  </a:lnTo>
                  <a:lnTo>
                    <a:pt x="666" y="1128"/>
                  </a:lnTo>
                  <a:lnTo>
                    <a:pt x="664" y="1130"/>
                  </a:lnTo>
                  <a:lnTo>
                    <a:pt x="660" y="1132"/>
                  </a:lnTo>
                  <a:lnTo>
                    <a:pt x="655" y="1132"/>
                  </a:lnTo>
                  <a:lnTo>
                    <a:pt x="651" y="1134"/>
                  </a:lnTo>
                  <a:lnTo>
                    <a:pt x="649" y="1136"/>
                  </a:lnTo>
                  <a:lnTo>
                    <a:pt x="645" y="1138"/>
                  </a:lnTo>
                  <a:lnTo>
                    <a:pt x="641" y="1138"/>
                  </a:lnTo>
                  <a:lnTo>
                    <a:pt x="636" y="1138"/>
                  </a:lnTo>
                  <a:lnTo>
                    <a:pt x="630" y="1141"/>
                  </a:lnTo>
                  <a:lnTo>
                    <a:pt x="628" y="1145"/>
                  </a:lnTo>
                  <a:lnTo>
                    <a:pt x="626" y="1145"/>
                  </a:lnTo>
                  <a:lnTo>
                    <a:pt x="625" y="1141"/>
                  </a:lnTo>
                  <a:lnTo>
                    <a:pt x="621" y="1141"/>
                  </a:lnTo>
                  <a:lnTo>
                    <a:pt x="621" y="1145"/>
                  </a:lnTo>
                  <a:lnTo>
                    <a:pt x="621" y="1147"/>
                  </a:lnTo>
                  <a:lnTo>
                    <a:pt x="619" y="1151"/>
                  </a:lnTo>
                  <a:lnTo>
                    <a:pt x="615" y="1145"/>
                  </a:lnTo>
                  <a:lnTo>
                    <a:pt x="609" y="1147"/>
                  </a:lnTo>
                  <a:lnTo>
                    <a:pt x="609" y="1145"/>
                  </a:lnTo>
                  <a:lnTo>
                    <a:pt x="606" y="1145"/>
                  </a:lnTo>
                  <a:lnTo>
                    <a:pt x="604" y="1147"/>
                  </a:lnTo>
                  <a:lnTo>
                    <a:pt x="600" y="1147"/>
                  </a:lnTo>
                  <a:lnTo>
                    <a:pt x="600" y="1147"/>
                  </a:lnTo>
                  <a:lnTo>
                    <a:pt x="600" y="1153"/>
                  </a:lnTo>
                  <a:lnTo>
                    <a:pt x="600" y="1155"/>
                  </a:lnTo>
                  <a:lnTo>
                    <a:pt x="602" y="1157"/>
                  </a:lnTo>
                  <a:lnTo>
                    <a:pt x="608" y="1155"/>
                  </a:lnTo>
                  <a:lnTo>
                    <a:pt x="609" y="1158"/>
                  </a:lnTo>
                  <a:lnTo>
                    <a:pt x="604" y="1158"/>
                  </a:lnTo>
                  <a:lnTo>
                    <a:pt x="602" y="1160"/>
                  </a:lnTo>
                  <a:lnTo>
                    <a:pt x="602" y="1162"/>
                  </a:lnTo>
                  <a:lnTo>
                    <a:pt x="608" y="1162"/>
                  </a:lnTo>
                  <a:lnTo>
                    <a:pt x="611" y="1166"/>
                  </a:lnTo>
                  <a:lnTo>
                    <a:pt x="613" y="1162"/>
                  </a:lnTo>
                  <a:lnTo>
                    <a:pt x="617" y="1162"/>
                  </a:lnTo>
                  <a:lnTo>
                    <a:pt x="621" y="1166"/>
                  </a:lnTo>
                  <a:lnTo>
                    <a:pt x="625" y="1168"/>
                  </a:lnTo>
                  <a:lnTo>
                    <a:pt x="625" y="1172"/>
                  </a:lnTo>
                  <a:lnTo>
                    <a:pt x="621" y="1172"/>
                  </a:lnTo>
                  <a:lnTo>
                    <a:pt x="619" y="1172"/>
                  </a:lnTo>
                  <a:lnTo>
                    <a:pt x="609" y="1172"/>
                  </a:lnTo>
                  <a:lnTo>
                    <a:pt x="606" y="1175"/>
                  </a:lnTo>
                  <a:lnTo>
                    <a:pt x="600" y="1181"/>
                  </a:lnTo>
                  <a:lnTo>
                    <a:pt x="602" y="1185"/>
                  </a:lnTo>
                  <a:lnTo>
                    <a:pt x="604" y="1187"/>
                  </a:lnTo>
                  <a:lnTo>
                    <a:pt x="606" y="1190"/>
                  </a:lnTo>
                  <a:lnTo>
                    <a:pt x="602" y="1194"/>
                  </a:lnTo>
                  <a:lnTo>
                    <a:pt x="602" y="1196"/>
                  </a:lnTo>
                  <a:lnTo>
                    <a:pt x="600" y="1196"/>
                  </a:lnTo>
                  <a:lnTo>
                    <a:pt x="600" y="1200"/>
                  </a:lnTo>
                  <a:lnTo>
                    <a:pt x="600" y="1202"/>
                  </a:lnTo>
                  <a:lnTo>
                    <a:pt x="600" y="1205"/>
                  </a:lnTo>
                  <a:lnTo>
                    <a:pt x="604" y="1205"/>
                  </a:lnTo>
                  <a:lnTo>
                    <a:pt x="606" y="1205"/>
                  </a:lnTo>
                  <a:lnTo>
                    <a:pt x="611" y="1207"/>
                  </a:lnTo>
                  <a:lnTo>
                    <a:pt x="611" y="1209"/>
                  </a:lnTo>
                  <a:lnTo>
                    <a:pt x="615" y="1213"/>
                  </a:lnTo>
                  <a:lnTo>
                    <a:pt x="621" y="1213"/>
                  </a:lnTo>
                  <a:lnTo>
                    <a:pt x="621" y="1215"/>
                  </a:lnTo>
                  <a:lnTo>
                    <a:pt x="625" y="1230"/>
                  </a:lnTo>
                  <a:lnTo>
                    <a:pt x="621" y="1232"/>
                  </a:lnTo>
                  <a:lnTo>
                    <a:pt x="615" y="1236"/>
                  </a:lnTo>
                  <a:lnTo>
                    <a:pt x="609" y="1232"/>
                  </a:lnTo>
                  <a:lnTo>
                    <a:pt x="604" y="1230"/>
                  </a:lnTo>
                  <a:lnTo>
                    <a:pt x="602" y="1230"/>
                  </a:lnTo>
                  <a:lnTo>
                    <a:pt x="602" y="1236"/>
                  </a:lnTo>
                  <a:lnTo>
                    <a:pt x="600" y="1239"/>
                  </a:lnTo>
                  <a:lnTo>
                    <a:pt x="596" y="1239"/>
                  </a:lnTo>
                  <a:lnTo>
                    <a:pt x="591" y="1236"/>
                  </a:lnTo>
                  <a:lnTo>
                    <a:pt x="583" y="1236"/>
                  </a:lnTo>
                  <a:lnTo>
                    <a:pt x="581" y="1236"/>
                  </a:lnTo>
                  <a:lnTo>
                    <a:pt x="579" y="1236"/>
                  </a:lnTo>
                  <a:lnTo>
                    <a:pt x="576" y="1236"/>
                  </a:lnTo>
                  <a:lnTo>
                    <a:pt x="572" y="1230"/>
                  </a:lnTo>
                  <a:lnTo>
                    <a:pt x="576" y="1230"/>
                  </a:lnTo>
                  <a:lnTo>
                    <a:pt x="576" y="1226"/>
                  </a:lnTo>
                  <a:lnTo>
                    <a:pt x="574" y="1226"/>
                  </a:lnTo>
                  <a:lnTo>
                    <a:pt x="570" y="1224"/>
                  </a:lnTo>
                  <a:lnTo>
                    <a:pt x="566" y="1226"/>
                  </a:lnTo>
                  <a:lnTo>
                    <a:pt x="562" y="1226"/>
                  </a:lnTo>
                  <a:lnTo>
                    <a:pt x="561" y="1226"/>
                  </a:lnTo>
                  <a:lnTo>
                    <a:pt x="562" y="1230"/>
                  </a:lnTo>
                  <a:lnTo>
                    <a:pt x="557" y="1230"/>
                  </a:lnTo>
                  <a:lnTo>
                    <a:pt x="555" y="1230"/>
                  </a:lnTo>
                  <a:lnTo>
                    <a:pt x="549" y="1224"/>
                  </a:lnTo>
                  <a:lnTo>
                    <a:pt x="545" y="1226"/>
                  </a:lnTo>
                  <a:lnTo>
                    <a:pt x="545" y="1226"/>
                  </a:lnTo>
                  <a:lnTo>
                    <a:pt x="542" y="1226"/>
                  </a:lnTo>
                  <a:lnTo>
                    <a:pt x="538" y="1226"/>
                  </a:lnTo>
                  <a:lnTo>
                    <a:pt x="538" y="1230"/>
                  </a:lnTo>
                  <a:lnTo>
                    <a:pt x="536" y="1230"/>
                  </a:lnTo>
                  <a:lnTo>
                    <a:pt x="532" y="1236"/>
                  </a:lnTo>
                  <a:lnTo>
                    <a:pt x="530" y="1239"/>
                  </a:lnTo>
                  <a:lnTo>
                    <a:pt x="527" y="1239"/>
                  </a:lnTo>
                  <a:lnTo>
                    <a:pt x="525" y="1236"/>
                  </a:lnTo>
                  <a:lnTo>
                    <a:pt x="517" y="1236"/>
                  </a:lnTo>
                  <a:lnTo>
                    <a:pt x="513" y="1230"/>
                  </a:lnTo>
                  <a:lnTo>
                    <a:pt x="512" y="1232"/>
                  </a:lnTo>
                  <a:lnTo>
                    <a:pt x="512" y="1239"/>
                  </a:lnTo>
                  <a:lnTo>
                    <a:pt x="508" y="1241"/>
                  </a:lnTo>
                  <a:lnTo>
                    <a:pt x="508" y="1241"/>
                  </a:lnTo>
                  <a:lnTo>
                    <a:pt x="508" y="1236"/>
                  </a:lnTo>
                  <a:lnTo>
                    <a:pt x="506" y="1236"/>
                  </a:lnTo>
                  <a:lnTo>
                    <a:pt x="502" y="1236"/>
                  </a:lnTo>
                  <a:lnTo>
                    <a:pt x="498" y="1230"/>
                  </a:lnTo>
                  <a:lnTo>
                    <a:pt x="495" y="1226"/>
                  </a:lnTo>
                  <a:lnTo>
                    <a:pt x="491" y="1226"/>
                  </a:lnTo>
                  <a:lnTo>
                    <a:pt x="487" y="1222"/>
                  </a:lnTo>
                  <a:lnTo>
                    <a:pt x="483" y="1221"/>
                  </a:lnTo>
                  <a:lnTo>
                    <a:pt x="483" y="1219"/>
                  </a:lnTo>
                  <a:lnTo>
                    <a:pt x="481" y="1219"/>
                  </a:lnTo>
                  <a:lnTo>
                    <a:pt x="474" y="1221"/>
                  </a:lnTo>
                  <a:lnTo>
                    <a:pt x="468" y="1217"/>
                  </a:lnTo>
                  <a:lnTo>
                    <a:pt x="466" y="1213"/>
                  </a:lnTo>
                  <a:lnTo>
                    <a:pt x="463" y="1213"/>
                  </a:lnTo>
                  <a:lnTo>
                    <a:pt x="459" y="1215"/>
                  </a:lnTo>
                  <a:lnTo>
                    <a:pt x="457" y="1215"/>
                  </a:lnTo>
                  <a:lnTo>
                    <a:pt x="457" y="1219"/>
                  </a:lnTo>
                  <a:lnTo>
                    <a:pt x="453" y="1221"/>
                  </a:lnTo>
                  <a:lnTo>
                    <a:pt x="453" y="1217"/>
                  </a:lnTo>
                  <a:lnTo>
                    <a:pt x="451" y="1219"/>
                  </a:lnTo>
                  <a:lnTo>
                    <a:pt x="449" y="1222"/>
                  </a:lnTo>
                  <a:lnTo>
                    <a:pt x="448" y="1224"/>
                  </a:lnTo>
                  <a:lnTo>
                    <a:pt x="444" y="1222"/>
                  </a:lnTo>
                  <a:lnTo>
                    <a:pt x="448" y="1219"/>
                  </a:lnTo>
                  <a:lnTo>
                    <a:pt x="448" y="1217"/>
                  </a:lnTo>
                  <a:lnTo>
                    <a:pt x="444" y="1215"/>
                  </a:lnTo>
                  <a:lnTo>
                    <a:pt x="438" y="1211"/>
                  </a:lnTo>
                  <a:lnTo>
                    <a:pt x="436" y="1213"/>
                  </a:lnTo>
                  <a:lnTo>
                    <a:pt x="438" y="1217"/>
                  </a:lnTo>
                  <a:lnTo>
                    <a:pt x="436" y="1221"/>
                  </a:lnTo>
                  <a:lnTo>
                    <a:pt x="433" y="1219"/>
                  </a:lnTo>
                  <a:lnTo>
                    <a:pt x="433" y="1222"/>
                  </a:lnTo>
                  <a:lnTo>
                    <a:pt x="429" y="1226"/>
                  </a:lnTo>
                  <a:lnTo>
                    <a:pt x="425" y="1226"/>
                  </a:lnTo>
                  <a:lnTo>
                    <a:pt x="419" y="1230"/>
                  </a:lnTo>
                  <a:lnTo>
                    <a:pt x="419" y="1236"/>
                  </a:lnTo>
                  <a:lnTo>
                    <a:pt x="423" y="1239"/>
                  </a:lnTo>
                  <a:lnTo>
                    <a:pt x="423" y="1241"/>
                  </a:lnTo>
                  <a:lnTo>
                    <a:pt x="416" y="1241"/>
                  </a:lnTo>
                  <a:lnTo>
                    <a:pt x="410" y="1243"/>
                  </a:lnTo>
                  <a:lnTo>
                    <a:pt x="416" y="1258"/>
                  </a:lnTo>
                  <a:lnTo>
                    <a:pt x="412" y="1260"/>
                  </a:lnTo>
                  <a:lnTo>
                    <a:pt x="414" y="1266"/>
                  </a:lnTo>
                  <a:lnTo>
                    <a:pt x="408" y="1266"/>
                  </a:lnTo>
                  <a:lnTo>
                    <a:pt x="401" y="1264"/>
                  </a:lnTo>
                  <a:lnTo>
                    <a:pt x="401" y="1260"/>
                  </a:lnTo>
                  <a:lnTo>
                    <a:pt x="391" y="1251"/>
                  </a:lnTo>
                  <a:lnTo>
                    <a:pt x="389" y="1254"/>
                  </a:lnTo>
                  <a:lnTo>
                    <a:pt x="389" y="1258"/>
                  </a:lnTo>
                  <a:lnTo>
                    <a:pt x="384" y="1266"/>
                  </a:lnTo>
                  <a:lnTo>
                    <a:pt x="380" y="1266"/>
                  </a:lnTo>
                  <a:lnTo>
                    <a:pt x="380" y="1275"/>
                  </a:lnTo>
                  <a:lnTo>
                    <a:pt x="384" y="1277"/>
                  </a:lnTo>
                  <a:lnTo>
                    <a:pt x="382" y="1290"/>
                  </a:lnTo>
                  <a:lnTo>
                    <a:pt x="378" y="1296"/>
                  </a:lnTo>
                  <a:lnTo>
                    <a:pt x="387" y="1300"/>
                  </a:lnTo>
                  <a:lnTo>
                    <a:pt x="389" y="1303"/>
                  </a:lnTo>
                  <a:lnTo>
                    <a:pt x="389" y="1307"/>
                  </a:lnTo>
                  <a:lnTo>
                    <a:pt x="395" y="1313"/>
                  </a:lnTo>
                  <a:lnTo>
                    <a:pt x="395" y="1309"/>
                  </a:lnTo>
                  <a:lnTo>
                    <a:pt x="408" y="1313"/>
                  </a:lnTo>
                  <a:lnTo>
                    <a:pt x="417" y="1320"/>
                  </a:lnTo>
                  <a:lnTo>
                    <a:pt x="425" y="1334"/>
                  </a:lnTo>
                  <a:lnTo>
                    <a:pt x="417" y="1334"/>
                  </a:lnTo>
                  <a:lnTo>
                    <a:pt x="417" y="1335"/>
                  </a:lnTo>
                  <a:lnTo>
                    <a:pt x="423" y="1341"/>
                  </a:lnTo>
                  <a:lnTo>
                    <a:pt x="429" y="1339"/>
                  </a:lnTo>
                  <a:lnTo>
                    <a:pt x="433" y="1343"/>
                  </a:lnTo>
                  <a:lnTo>
                    <a:pt x="433" y="1343"/>
                  </a:lnTo>
                  <a:lnTo>
                    <a:pt x="433" y="1343"/>
                  </a:lnTo>
                  <a:lnTo>
                    <a:pt x="433" y="1343"/>
                  </a:lnTo>
                  <a:lnTo>
                    <a:pt x="433" y="1345"/>
                  </a:lnTo>
                  <a:lnTo>
                    <a:pt x="429" y="1345"/>
                  </a:lnTo>
                  <a:lnTo>
                    <a:pt x="433" y="1349"/>
                  </a:lnTo>
                  <a:lnTo>
                    <a:pt x="433" y="1351"/>
                  </a:lnTo>
                  <a:lnTo>
                    <a:pt x="429" y="1351"/>
                  </a:lnTo>
                  <a:lnTo>
                    <a:pt x="433" y="1352"/>
                  </a:lnTo>
                  <a:lnTo>
                    <a:pt x="433" y="1354"/>
                  </a:lnTo>
                  <a:lnTo>
                    <a:pt x="429" y="1352"/>
                  </a:lnTo>
                  <a:lnTo>
                    <a:pt x="425" y="1354"/>
                  </a:lnTo>
                  <a:lnTo>
                    <a:pt x="423" y="1352"/>
                  </a:lnTo>
                  <a:lnTo>
                    <a:pt x="419" y="1352"/>
                  </a:lnTo>
                  <a:lnTo>
                    <a:pt x="425" y="1354"/>
                  </a:lnTo>
                  <a:lnTo>
                    <a:pt x="425" y="1358"/>
                  </a:lnTo>
                  <a:lnTo>
                    <a:pt x="425" y="1358"/>
                  </a:lnTo>
                  <a:lnTo>
                    <a:pt x="425" y="1358"/>
                  </a:lnTo>
                  <a:lnTo>
                    <a:pt x="425" y="1358"/>
                  </a:lnTo>
                  <a:lnTo>
                    <a:pt x="419" y="1358"/>
                  </a:lnTo>
                  <a:lnTo>
                    <a:pt x="419" y="1358"/>
                  </a:lnTo>
                  <a:lnTo>
                    <a:pt x="419" y="1358"/>
                  </a:lnTo>
                  <a:lnTo>
                    <a:pt x="417" y="1358"/>
                  </a:lnTo>
                  <a:lnTo>
                    <a:pt x="419" y="1358"/>
                  </a:lnTo>
                  <a:lnTo>
                    <a:pt x="419" y="1360"/>
                  </a:lnTo>
                  <a:lnTo>
                    <a:pt x="417" y="1362"/>
                  </a:lnTo>
                  <a:lnTo>
                    <a:pt x="416" y="1362"/>
                  </a:lnTo>
                  <a:lnTo>
                    <a:pt x="414" y="1362"/>
                  </a:lnTo>
                  <a:lnTo>
                    <a:pt x="412" y="1360"/>
                  </a:lnTo>
                  <a:lnTo>
                    <a:pt x="412" y="1364"/>
                  </a:lnTo>
                  <a:lnTo>
                    <a:pt x="410" y="1364"/>
                  </a:lnTo>
                  <a:lnTo>
                    <a:pt x="408" y="1362"/>
                  </a:lnTo>
                  <a:lnTo>
                    <a:pt x="408" y="1362"/>
                  </a:lnTo>
                  <a:lnTo>
                    <a:pt x="408" y="1364"/>
                  </a:lnTo>
                  <a:lnTo>
                    <a:pt x="404" y="1367"/>
                  </a:lnTo>
                  <a:lnTo>
                    <a:pt x="402" y="1371"/>
                  </a:lnTo>
                  <a:lnTo>
                    <a:pt x="401" y="1373"/>
                  </a:lnTo>
                  <a:lnTo>
                    <a:pt x="401" y="1377"/>
                  </a:lnTo>
                  <a:lnTo>
                    <a:pt x="399" y="1379"/>
                  </a:lnTo>
                  <a:lnTo>
                    <a:pt x="399" y="1388"/>
                  </a:lnTo>
                  <a:lnTo>
                    <a:pt x="399" y="1388"/>
                  </a:lnTo>
                  <a:lnTo>
                    <a:pt x="395" y="1390"/>
                  </a:lnTo>
                  <a:lnTo>
                    <a:pt x="399" y="1398"/>
                  </a:lnTo>
                  <a:lnTo>
                    <a:pt x="401" y="1398"/>
                  </a:lnTo>
                  <a:lnTo>
                    <a:pt x="402" y="1398"/>
                  </a:lnTo>
                  <a:lnTo>
                    <a:pt x="404" y="1401"/>
                  </a:lnTo>
                  <a:lnTo>
                    <a:pt x="408" y="1401"/>
                  </a:lnTo>
                  <a:lnTo>
                    <a:pt x="408" y="1409"/>
                  </a:lnTo>
                  <a:lnTo>
                    <a:pt x="414" y="1409"/>
                  </a:lnTo>
                  <a:lnTo>
                    <a:pt x="416" y="1409"/>
                  </a:lnTo>
                  <a:lnTo>
                    <a:pt x="417" y="1409"/>
                  </a:lnTo>
                  <a:lnTo>
                    <a:pt x="416" y="1413"/>
                  </a:lnTo>
                  <a:lnTo>
                    <a:pt x="416" y="1415"/>
                  </a:lnTo>
                  <a:lnTo>
                    <a:pt x="412" y="1413"/>
                  </a:lnTo>
                  <a:lnTo>
                    <a:pt x="412" y="1418"/>
                  </a:lnTo>
                  <a:lnTo>
                    <a:pt x="416" y="1418"/>
                  </a:lnTo>
                  <a:lnTo>
                    <a:pt x="416" y="1418"/>
                  </a:lnTo>
                  <a:lnTo>
                    <a:pt x="417" y="1422"/>
                  </a:lnTo>
                  <a:lnTo>
                    <a:pt x="417" y="1428"/>
                  </a:lnTo>
                  <a:lnTo>
                    <a:pt x="419" y="1432"/>
                  </a:lnTo>
                  <a:lnTo>
                    <a:pt x="419" y="1437"/>
                  </a:lnTo>
                  <a:lnTo>
                    <a:pt x="429" y="1443"/>
                  </a:lnTo>
                  <a:lnTo>
                    <a:pt x="438" y="1452"/>
                  </a:lnTo>
                  <a:lnTo>
                    <a:pt x="440" y="1454"/>
                  </a:lnTo>
                  <a:lnTo>
                    <a:pt x="438" y="1454"/>
                  </a:lnTo>
                  <a:lnTo>
                    <a:pt x="433" y="1462"/>
                  </a:lnTo>
                  <a:lnTo>
                    <a:pt x="429" y="1464"/>
                  </a:lnTo>
                  <a:lnTo>
                    <a:pt x="425" y="1467"/>
                  </a:lnTo>
                  <a:lnTo>
                    <a:pt x="417" y="1467"/>
                  </a:lnTo>
                  <a:lnTo>
                    <a:pt x="416" y="1462"/>
                  </a:lnTo>
                  <a:lnTo>
                    <a:pt x="408" y="1456"/>
                  </a:lnTo>
                  <a:lnTo>
                    <a:pt x="401" y="1454"/>
                  </a:lnTo>
                  <a:lnTo>
                    <a:pt x="399" y="1462"/>
                  </a:lnTo>
                  <a:lnTo>
                    <a:pt x="404" y="1464"/>
                  </a:lnTo>
                  <a:lnTo>
                    <a:pt x="408" y="1469"/>
                  </a:lnTo>
                  <a:lnTo>
                    <a:pt x="404" y="1477"/>
                  </a:lnTo>
                  <a:lnTo>
                    <a:pt x="399" y="1473"/>
                  </a:lnTo>
                  <a:lnTo>
                    <a:pt x="393" y="1471"/>
                  </a:lnTo>
                  <a:lnTo>
                    <a:pt x="382" y="1464"/>
                  </a:lnTo>
                  <a:lnTo>
                    <a:pt x="374" y="1469"/>
                  </a:lnTo>
                  <a:lnTo>
                    <a:pt x="374" y="1471"/>
                  </a:lnTo>
                  <a:lnTo>
                    <a:pt x="378" y="1473"/>
                  </a:lnTo>
                  <a:lnTo>
                    <a:pt x="374" y="1471"/>
                  </a:lnTo>
                  <a:lnTo>
                    <a:pt x="363" y="1471"/>
                  </a:lnTo>
                  <a:lnTo>
                    <a:pt x="361" y="1471"/>
                  </a:lnTo>
                  <a:lnTo>
                    <a:pt x="352" y="1473"/>
                  </a:lnTo>
                  <a:lnTo>
                    <a:pt x="346" y="1473"/>
                  </a:lnTo>
                  <a:lnTo>
                    <a:pt x="346" y="1473"/>
                  </a:lnTo>
                  <a:lnTo>
                    <a:pt x="344" y="1473"/>
                  </a:lnTo>
                  <a:lnTo>
                    <a:pt x="337" y="1467"/>
                  </a:lnTo>
                  <a:lnTo>
                    <a:pt x="333" y="1464"/>
                  </a:lnTo>
                  <a:lnTo>
                    <a:pt x="329" y="1467"/>
                  </a:lnTo>
                  <a:lnTo>
                    <a:pt x="327" y="1469"/>
                  </a:lnTo>
                  <a:lnTo>
                    <a:pt x="321" y="1467"/>
                  </a:lnTo>
                  <a:lnTo>
                    <a:pt x="320" y="1469"/>
                  </a:lnTo>
                  <a:lnTo>
                    <a:pt x="320" y="1467"/>
                  </a:lnTo>
                  <a:lnTo>
                    <a:pt x="320" y="1464"/>
                  </a:lnTo>
                  <a:lnTo>
                    <a:pt x="316" y="1464"/>
                  </a:lnTo>
                  <a:lnTo>
                    <a:pt x="316" y="1464"/>
                  </a:lnTo>
                  <a:lnTo>
                    <a:pt x="316" y="1464"/>
                  </a:lnTo>
                  <a:lnTo>
                    <a:pt x="316" y="1460"/>
                  </a:lnTo>
                  <a:lnTo>
                    <a:pt x="316" y="1458"/>
                  </a:lnTo>
                  <a:lnTo>
                    <a:pt x="314" y="1452"/>
                  </a:lnTo>
                  <a:lnTo>
                    <a:pt x="314" y="1443"/>
                  </a:lnTo>
                  <a:lnTo>
                    <a:pt x="310" y="1443"/>
                  </a:lnTo>
                  <a:lnTo>
                    <a:pt x="306" y="1435"/>
                  </a:lnTo>
                  <a:lnTo>
                    <a:pt x="303" y="1435"/>
                  </a:lnTo>
                  <a:lnTo>
                    <a:pt x="301" y="1433"/>
                  </a:lnTo>
                  <a:lnTo>
                    <a:pt x="297" y="1428"/>
                  </a:lnTo>
                  <a:lnTo>
                    <a:pt x="295" y="1430"/>
                  </a:lnTo>
                  <a:lnTo>
                    <a:pt x="295" y="1428"/>
                  </a:lnTo>
                  <a:lnTo>
                    <a:pt x="289" y="1428"/>
                  </a:lnTo>
                  <a:lnTo>
                    <a:pt x="286" y="1424"/>
                  </a:lnTo>
                  <a:lnTo>
                    <a:pt x="286" y="1424"/>
                  </a:lnTo>
                  <a:lnTo>
                    <a:pt x="282" y="1422"/>
                  </a:lnTo>
                  <a:lnTo>
                    <a:pt x="280" y="1418"/>
                  </a:lnTo>
                  <a:lnTo>
                    <a:pt x="276" y="1418"/>
                  </a:lnTo>
                  <a:lnTo>
                    <a:pt x="274" y="1418"/>
                  </a:lnTo>
                  <a:lnTo>
                    <a:pt x="273" y="1415"/>
                  </a:lnTo>
                  <a:lnTo>
                    <a:pt x="269" y="1413"/>
                  </a:lnTo>
                  <a:lnTo>
                    <a:pt x="267" y="1409"/>
                  </a:lnTo>
                  <a:lnTo>
                    <a:pt x="256" y="1401"/>
                  </a:lnTo>
                  <a:lnTo>
                    <a:pt x="250" y="1399"/>
                  </a:lnTo>
                  <a:lnTo>
                    <a:pt x="242" y="1394"/>
                  </a:lnTo>
                  <a:lnTo>
                    <a:pt x="237" y="1396"/>
                  </a:lnTo>
                  <a:lnTo>
                    <a:pt x="231" y="1390"/>
                  </a:lnTo>
                  <a:lnTo>
                    <a:pt x="231" y="1388"/>
                  </a:lnTo>
                  <a:lnTo>
                    <a:pt x="227" y="1384"/>
                  </a:lnTo>
                  <a:lnTo>
                    <a:pt x="225" y="1384"/>
                  </a:lnTo>
                  <a:lnTo>
                    <a:pt x="222" y="1384"/>
                  </a:lnTo>
                  <a:lnTo>
                    <a:pt x="224" y="1383"/>
                  </a:lnTo>
                  <a:lnTo>
                    <a:pt x="227" y="1379"/>
                  </a:lnTo>
                  <a:lnTo>
                    <a:pt x="225" y="1379"/>
                  </a:lnTo>
                  <a:lnTo>
                    <a:pt x="225" y="1377"/>
                  </a:lnTo>
                  <a:lnTo>
                    <a:pt x="227" y="1377"/>
                  </a:lnTo>
                  <a:lnTo>
                    <a:pt x="231" y="1379"/>
                  </a:lnTo>
                  <a:lnTo>
                    <a:pt x="231" y="1379"/>
                  </a:lnTo>
                  <a:lnTo>
                    <a:pt x="237" y="1379"/>
                  </a:lnTo>
                  <a:lnTo>
                    <a:pt x="237" y="1375"/>
                  </a:lnTo>
                  <a:lnTo>
                    <a:pt x="237" y="1373"/>
                  </a:lnTo>
                  <a:lnTo>
                    <a:pt x="237" y="1369"/>
                  </a:lnTo>
                  <a:lnTo>
                    <a:pt x="239" y="1366"/>
                  </a:lnTo>
                  <a:lnTo>
                    <a:pt x="239" y="1364"/>
                  </a:lnTo>
                  <a:lnTo>
                    <a:pt x="241" y="1362"/>
                  </a:lnTo>
                  <a:lnTo>
                    <a:pt x="242" y="1362"/>
                  </a:lnTo>
                  <a:lnTo>
                    <a:pt x="244" y="1360"/>
                  </a:lnTo>
                  <a:lnTo>
                    <a:pt x="248" y="1360"/>
                  </a:lnTo>
                  <a:lnTo>
                    <a:pt x="248" y="1358"/>
                  </a:lnTo>
                  <a:lnTo>
                    <a:pt x="242" y="1358"/>
                  </a:lnTo>
                  <a:lnTo>
                    <a:pt x="242" y="1354"/>
                  </a:lnTo>
                  <a:lnTo>
                    <a:pt x="241" y="1358"/>
                  </a:lnTo>
                  <a:lnTo>
                    <a:pt x="237" y="1354"/>
                  </a:lnTo>
                  <a:lnTo>
                    <a:pt x="237" y="1349"/>
                  </a:lnTo>
                  <a:lnTo>
                    <a:pt x="241" y="1349"/>
                  </a:lnTo>
                  <a:lnTo>
                    <a:pt x="246" y="1349"/>
                  </a:lnTo>
                  <a:lnTo>
                    <a:pt x="248" y="1345"/>
                  </a:lnTo>
                  <a:lnTo>
                    <a:pt x="246" y="1345"/>
                  </a:lnTo>
                  <a:lnTo>
                    <a:pt x="244" y="1345"/>
                  </a:lnTo>
                  <a:lnTo>
                    <a:pt x="248" y="1341"/>
                  </a:lnTo>
                  <a:lnTo>
                    <a:pt x="257" y="1335"/>
                  </a:lnTo>
                  <a:lnTo>
                    <a:pt x="257" y="1334"/>
                  </a:lnTo>
                  <a:lnTo>
                    <a:pt x="257" y="1334"/>
                  </a:lnTo>
                  <a:lnTo>
                    <a:pt x="252" y="1334"/>
                  </a:lnTo>
                  <a:lnTo>
                    <a:pt x="248" y="1335"/>
                  </a:lnTo>
                  <a:lnTo>
                    <a:pt x="244" y="1334"/>
                  </a:lnTo>
                  <a:lnTo>
                    <a:pt x="244" y="1334"/>
                  </a:lnTo>
                  <a:lnTo>
                    <a:pt x="244" y="1334"/>
                  </a:lnTo>
                  <a:lnTo>
                    <a:pt x="244" y="1326"/>
                  </a:lnTo>
                  <a:lnTo>
                    <a:pt x="248" y="1324"/>
                  </a:lnTo>
                  <a:lnTo>
                    <a:pt x="252" y="1318"/>
                  </a:lnTo>
                  <a:lnTo>
                    <a:pt x="261" y="1318"/>
                  </a:lnTo>
                  <a:lnTo>
                    <a:pt x="265" y="1317"/>
                  </a:lnTo>
                  <a:lnTo>
                    <a:pt x="265" y="1311"/>
                  </a:lnTo>
                  <a:lnTo>
                    <a:pt x="265" y="1303"/>
                  </a:lnTo>
                  <a:lnTo>
                    <a:pt x="265" y="1300"/>
                  </a:lnTo>
                  <a:lnTo>
                    <a:pt x="257" y="1294"/>
                  </a:lnTo>
                  <a:lnTo>
                    <a:pt x="261" y="1286"/>
                  </a:lnTo>
                  <a:lnTo>
                    <a:pt x="265" y="1286"/>
                  </a:lnTo>
                  <a:lnTo>
                    <a:pt x="267" y="1283"/>
                  </a:lnTo>
                  <a:lnTo>
                    <a:pt x="267" y="1277"/>
                  </a:lnTo>
                  <a:lnTo>
                    <a:pt x="265" y="1275"/>
                  </a:lnTo>
                  <a:lnTo>
                    <a:pt x="265" y="1271"/>
                  </a:lnTo>
                  <a:lnTo>
                    <a:pt x="261" y="1273"/>
                  </a:lnTo>
                  <a:lnTo>
                    <a:pt x="256" y="1273"/>
                  </a:lnTo>
                  <a:lnTo>
                    <a:pt x="250" y="1270"/>
                  </a:lnTo>
                  <a:lnTo>
                    <a:pt x="246" y="1270"/>
                  </a:lnTo>
                  <a:lnTo>
                    <a:pt x="242" y="1270"/>
                  </a:lnTo>
                  <a:lnTo>
                    <a:pt x="237" y="1270"/>
                  </a:lnTo>
                  <a:lnTo>
                    <a:pt x="231" y="1266"/>
                  </a:lnTo>
                  <a:lnTo>
                    <a:pt x="227" y="1270"/>
                  </a:lnTo>
                  <a:lnTo>
                    <a:pt x="227" y="1266"/>
                  </a:lnTo>
                  <a:lnTo>
                    <a:pt x="222" y="1264"/>
                  </a:lnTo>
                  <a:lnTo>
                    <a:pt x="216" y="1253"/>
                  </a:lnTo>
                  <a:lnTo>
                    <a:pt x="214" y="1254"/>
                  </a:lnTo>
                  <a:lnTo>
                    <a:pt x="207" y="1258"/>
                  </a:lnTo>
                  <a:lnTo>
                    <a:pt x="203" y="1258"/>
                  </a:lnTo>
                  <a:lnTo>
                    <a:pt x="201" y="1260"/>
                  </a:lnTo>
                  <a:lnTo>
                    <a:pt x="195" y="1256"/>
                  </a:lnTo>
                  <a:lnTo>
                    <a:pt x="192" y="1260"/>
                  </a:lnTo>
                  <a:lnTo>
                    <a:pt x="182" y="1253"/>
                  </a:lnTo>
                  <a:lnTo>
                    <a:pt x="182" y="1245"/>
                  </a:lnTo>
                  <a:lnTo>
                    <a:pt x="182" y="1239"/>
                  </a:lnTo>
                  <a:lnTo>
                    <a:pt x="178" y="1239"/>
                  </a:lnTo>
                  <a:lnTo>
                    <a:pt x="178" y="1236"/>
                  </a:lnTo>
                  <a:lnTo>
                    <a:pt x="173" y="1232"/>
                  </a:lnTo>
                  <a:lnTo>
                    <a:pt x="163" y="1236"/>
                  </a:lnTo>
                  <a:lnTo>
                    <a:pt x="158" y="1226"/>
                  </a:lnTo>
                  <a:lnTo>
                    <a:pt x="160" y="1224"/>
                  </a:lnTo>
                  <a:lnTo>
                    <a:pt x="156" y="1221"/>
                  </a:lnTo>
                  <a:lnTo>
                    <a:pt x="152" y="1211"/>
                  </a:lnTo>
                  <a:lnTo>
                    <a:pt x="148" y="1211"/>
                  </a:lnTo>
                  <a:lnTo>
                    <a:pt x="145" y="1213"/>
                  </a:lnTo>
                  <a:lnTo>
                    <a:pt x="135" y="1213"/>
                  </a:lnTo>
                  <a:lnTo>
                    <a:pt x="128" y="1211"/>
                  </a:lnTo>
                  <a:lnTo>
                    <a:pt x="124" y="1213"/>
                  </a:lnTo>
                  <a:lnTo>
                    <a:pt x="124" y="1217"/>
                  </a:lnTo>
                  <a:lnTo>
                    <a:pt x="118" y="1219"/>
                  </a:lnTo>
                  <a:lnTo>
                    <a:pt x="114" y="1217"/>
                  </a:lnTo>
                  <a:lnTo>
                    <a:pt x="114" y="1213"/>
                  </a:lnTo>
                  <a:lnTo>
                    <a:pt x="113" y="1207"/>
                  </a:lnTo>
                  <a:lnTo>
                    <a:pt x="113" y="1202"/>
                  </a:lnTo>
                  <a:lnTo>
                    <a:pt x="109" y="1196"/>
                  </a:lnTo>
                  <a:lnTo>
                    <a:pt x="109" y="1192"/>
                  </a:lnTo>
                  <a:lnTo>
                    <a:pt x="111" y="1190"/>
                  </a:lnTo>
                  <a:lnTo>
                    <a:pt x="114" y="1194"/>
                  </a:lnTo>
                  <a:lnTo>
                    <a:pt x="124" y="1192"/>
                  </a:lnTo>
                  <a:lnTo>
                    <a:pt x="128" y="1185"/>
                  </a:lnTo>
                  <a:lnTo>
                    <a:pt x="129" y="1183"/>
                  </a:lnTo>
                  <a:lnTo>
                    <a:pt x="124" y="1181"/>
                  </a:lnTo>
                  <a:lnTo>
                    <a:pt x="124" y="1177"/>
                  </a:lnTo>
                  <a:lnTo>
                    <a:pt x="118" y="1172"/>
                  </a:lnTo>
                  <a:lnTo>
                    <a:pt x="111" y="1170"/>
                  </a:lnTo>
                  <a:lnTo>
                    <a:pt x="109" y="1162"/>
                  </a:lnTo>
                  <a:lnTo>
                    <a:pt x="105" y="1160"/>
                  </a:lnTo>
                  <a:lnTo>
                    <a:pt x="103" y="1153"/>
                  </a:lnTo>
                  <a:lnTo>
                    <a:pt x="97" y="1151"/>
                  </a:lnTo>
                  <a:lnTo>
                    <a:pt x="94" y="1145"/>
                  </a:lnTo>
                  <a:lnTo>
                    <a:pt x="94" y="1138"/>
                  </a:lnTo>
                  <a:lnTo>
                    <a:pt x="90" y="1136"/>
                  </a:lnTo>
                  <a:lnTo>
                    <a:pt x="94" y="1130"/>
                  </a:lnTo>
                  <a:lnTo>
                    <a:pt x="90" y="1126"/>
                  </a:lnTo>
                  <a:lnTo>
                    <a:pt x="84" y="1123"/>
                  </a:lnTo>
                  <a:lnTo>
                    <a:pt x="81" y="1123"/>
                  </a:lnTo>
                  <a:lnTo>
                    <a:pt x="79" y="1121"/>
                  </a:lnTo>
                  <a:lnTo>
                    <a:pt x="73" y="1121"/>
                  </a:lnTo>
                  <a:lnTo>
                    <a:pt x="69" y="1124"/>
                  </a:lnTo>
                  <a:lnTo>
                    <a:pt x="65" y="1121"/>
                  </a:lnTo>
                  <a:lnTo>
                    <a:pt x="60" y="1121"/>
                  </a:lnTo>
                  <a:lnTo>
                    <a:pt x="56" y="1121"/>
                  </a:lnTo>
                  <a:lnTo>
                    <a:pt x="52" y="1117"/>
                  </a:lnTo>
                  <a:lnTo>
                    <a:pt x="49" y="1117"/>
                  </a:lnTo>
                  <a:lnTo>
                    <a:pt x="45" y="1117"/>
                  </a:lnTo>
                  <a:lnTo>
                    <a:pt x="43" y="1117"/>
                  </a:lnTo>
                  <a:lnTo>
                    <a:pt x="43" y="1111"/>
                  </a:lnTo>
                  <a:lnTo>
                    <a:pt x="41" y="1108"/>
                  </a:lnTo>
                  <a:lnTo>
                    <a:pt x="39" y="1102"/>
                  </a:lnTo>
                  <a:lnTo>
                    <a:pt x="39" y="1100"/>
                  </a:lnTo>
                  <a:lnTo>
                    <a:pt x="35" y="1094"/>
                  </a:lnTo>
                  <a:lnTo>
                    <a:pt x="35" y="1092"/>
                  </a:lnTo>
                  <a:lnTo>
                    <a:pt x="35" y="1089"/>
                  </a:lnTo>
                  <a:lnTo>
                    <a:pt x="33" y="1089"/>
                  </a:lnTo>
                  <a:lnTo>
                    <a:pt x="35" y="1087"/>
                  </a:lnTo>
                  <a:lnTo>
                    <a:pt x="33" y="1083"/>
                  </a:lnTo>
                  <a:lnTo>
                    <a:pt x="30" y="1083"/>
                  </a:lnTo>
                  <a:lnTo>
                    <a:pt x="33" y="1077"/>
                  </a:lnTo>
                  <a:lnTo>
                    <a:pt x="33" y="1076"/>
                  </a:lnTo>
                  <a:lnTo>
                    <a:pt x="35" y="1074"/>
                  </a:lnTo>
                  <a:lnTo>
                    <a:pt x="35" y="1070"/>
                  </a:lnTo>
                  <a:lnTo>
                    <a:pt x="26" y="1053"/>
                  </a:lnTo>
                  <a:lnTo>
                    <a:pt x="28" y="1040"/>
                  </a:lnTo>
                  <a:lnTo>
                    <a:pt x="30" y="1038"/>
                  </a:lnTo>
                  <a:lnTo>
                    <a:pt x="32" y="1032"/>
                  </a:lnTo>
                  <a:lnTo>
                    <a:pt x="35" y="1028"/>
                  </a:lnTo>
                  <a:lnTo>
                    <a:pt x="35" y="1027"/>
                  </a:lnTo>
                  <a:lnTo>
                    <a:pt x="35" y="1027"/>
                  </a:lnTo>
                  <a:lnTo>
                    <a:pt x="33" y="1023"/>
                  </a:lnTo>
                  <a:lnTo>
                    <a:pt x="33" y="1023"/>
                  </a:lnTo>
                  <a:lnTo>
                    <a:pt x="35" y="1019"/>
                  </a:lnTo>
                  <a:lnTo>
                    <a:pt x="33" y="1017"/>
                  </a:lnTo>
                  <a:lnTo>
                    <a:pt x="33" y="1015"/>
                  </a:lnTo>
                  <a:lnTo>
                    <a:pt x="35" y="1015"/>
                  </a:lnTo>
                  <a:lnTo>
                    <a:pt x="35" y="1019"/>
                  </a:lnTo>
                  <a:lnTo>
                    <a:pt x="39" y="1017"/>
                  </a:lnTo>
                  <a:lnTo>
                    <a:pt x="39" y="1013"/>
                  </a:lnTo>
                  <a:lnTo>
                    <a:pt x="39" y="1011"/>
                  </a:lnTo>
                  <a:lnTo>
                    <a:pt x="43" y="1013"/>
                  </a:lnTo>
                  <a:lnTo>
                    <a:pt x="49" y="1010"/>
                  </a:lnTo>
                  <a:lnTo>
                    <a:pt x="50" y="1008"/>
                  </a:lnTo>
                  <a:lnTo>
                    <a:pt x="52" y="1006"/>
                  </a:lnTo>
                  <a:lnTo>
                    <a:pt x="58" y="1008"/>
                  </a:lnTo>
                  <a:lnTo>
                    <a:pt x="60" y="1004"/>
                  </a:lnTo>
                  <a:lnTo>
                    <a:pt x="56" y="1002"/>
                  </a:lnTo>
                  <a:lnTo>
                    <a:pt x="54" y="1002"/>
                  </a:lnTo>
                  <a:lnTo>
                    <a:pt x="52" y="1002"/>
                  </a:lnTo>
                  <a:lnTo>
                    <a:pt x="47" y="1002"/>
                  </a:lnTo>
                  <a:lnTo>
                    <a:pt x="45" y="998"/>
                  </a:lnTo>
                  <a:lnTo>
                    <a:pt x="41" y="998"/>
                  </a:lnTo>
                  <a:lnTo>
                    <a:pt x="35" y="993"/>
                  </a:lnTo>
                  <a:lnTo>
                    <a:pt x="35" y="989"/>
                  </a:lnTo>
                  <a:lnTo>
                    <a:pt x="41" y="993"/>
                  </a:lnTo>
                  <a:lnTo>
                    <a:pt x="41" y="989"/>
                  </a:lnTo>
                  <a:lnTo>
                    <a:pt x="39" y="989"/>
                  </a:lnTo>
                  <a:lnTo>
                    <a:pt x="43" y="987"/>
                  </a:lnTo>
                  <a:lnTo>
                    <a:pt x="39" y="987"/>
                  </a:lnTo>
                  <a:lnTo>
                    <a:pt x="39" y="987"/>
                  </a:lnTo>
                  <a:lnTo>
                    <a:pt x="33" y="989"/>
                  </a:lnTo>
                  <a:lnTo>
                    <a:pt x="33" y="989"/>
                  </a:lnTo>
                  <a:lnTo>
                    <a:pt x="33" y="989"/>
                  </a:lnTo>
                  <a:lnTo>
                    <a:pt x="33" y="989"/>
                  </a:lnTo>
                  <a:lnTo>
                    <a:pt x="32" y="985"/>
                  </a:lnTo>
                  <a:lnTo>
                    <a:pt x="39" y="978"/>
                  </a:lnTo>
                  <a:lnTo>
                    <a:pt x="45" y="974"/>
                  </a:lnTo>
                  <a:lnTo>
                    <a:pt x="50" y="964"/>
                  </a:lnTo>
                  <a:lnTo>
                    <a:pt x="54" y="959"/>
                  </a:lnTo>
                  <a:lnTo>
                    <a:pt x="60" y="949"/>
                  </a:lnTo>
                  <a:lnTo>
                    <a:pt x="65" y="938"/>
                  </a:lnTo>
                  <a:lnTo>
                    <a:pt x="71" y="923"/>
                  </a:lnTo>
                  <a:lnTo>
                    <a:pt x="69" y="917"/>
                  </a:lnTo>
                  <a:lnTo>
                    <a:pt x="64" y="908"/>
                  </a:lnTo>
                  <a:lnTo>
                    <a:pt x="58" y="908"/>
                  </a:lnTo>
                  <a:lnTo>
                    <a:pt x="49" y="895"/>
                  </a:lnTo>
                  <a:lnTo>
                    <a:pt x="50" y="889"/>
                  </a:lnTo>
                  <a:lnTo>
                    <a:pt x="54" y="883"/>
                  </a:lnTo>
                  <a:lnTo>
                    <a:pt x="54" y="878"/>
                  </a:lnTo>
                  <a:lnTo>
                    <a:pt x="49" y="874"/>
                  </a:lnTo>
                  <a:lnTo>
                    <a:pt x="45" y="870"/>
                  </a:lnTo>
                  <a:lnTo>
                    <a:pt x="45" y="865"/>
                  </a:lnTo>
                  <a:lnTo>
                    <a:pt x="47" y="863"/>
                  </a:lnTo>
                  <a:lnTo>
                    <a:pt x="45" y="859"/>
                  </a:lnTo>
                  <a:lnTo>
                    <a:pt x="41" y="857"/>
                  </a:lnTo>
                  <a:lnTo>
                    <a:pt x="39" y="855"/>
                  </a:lnTo>
                  <a:lnTo>
                    <a:pt x="39" y="849"/>
                  </a:lnTo>
                  <a:lnTo>
                    <a:pt x="41" y="844"/>
                  </a:lnTo>
                  <a:lnTo>
                    <a:pt x="39" y="844"/>
                  </a:lnTo>
                  <a:lnTo>
                    <a:pt x="39" y="840"/>
                  </a:lnTo>
                  <a:lnTo>
                    <a:pt x="39" y="829"/>
                  </a:lnTo>
                  <a:lnTo>
                    <a:pt x="41" y="829"/>
                  </a:lnTo>
                  <a:lnTo>
                    <a:pt x="33" y="810"/>
                  </a:lnTo>
                  <a:lnTo>
                    <a:pt x="26" y="795"/>
                  </a:lnTo>
                  <a:lnTo>
                    <a:pt x="24" y="789"/>
                  </a:lnTo>
                  <a:lnTo>
                    <a:pt x="20" y="785"/>
                  </a:lnTo>
                  <a:lnTo>
                    <a:pt x="22" y="776"/>
                  </a:lnTo>
                  <a:lnTo>
                    <a:pt x="26" y="770"/>
                  </a:lnTo>
                  <a:lnTo>
                    <a:pt x="28" y="765"/>
                  </a:lnTo>
                  <a:lnTo>
                    <a:pt x="26" y="763"/>
                  </a:lnTo>
                  <a:lnTo>
                    <a:pt x="17" y="757"/>
                  </a:lnTo>
                  <a:lnTo>
                    <a:pt x="17" y="755"/>
                  </a:lnTo>
                  <a:lnTo>
                    <a:pt x="15" y="750"/>
                  </a:lnTo>
                  <a:lnTo>
                    <a:pt x="9" y="748"/>
                  </a:lnTo>
                  <a:lnTo>
                    <a:pt x="7" y="746"/>
                  </a:lnTo>
                  <a:lnTo>
                    <a:pt x="1" y="738"/>
                  </a:lnTo>
                  <a:lnTo>
                    <a:pt x="0" y="735"/>
                  </a:lnTo>
                  <a:lnTo>
                    <a:pt x="1" y="727"/>
                  </a:lnTo>
                  <a:lnTo>
                    <a:pt x="1" y="725"/>
                  </a:lnTo>
                  <a:lnTo>
                    <a:pt x="0" y="721"/>
                  </a:lnTo>
                  <a:lnTo>
                    <a:pt x="1" y="721"/>
                  </a:lnTo>
                  <a:lnTo>
                    <a:pt x="7" y="718"/>
                  </a:lnTo>
                  <a:lnTo>
                    <a:pt x="7" y="718"/>
                  </a:lnTo>
                  <a:lnTo>
                    <a:pt x="11" y="718"/>
                  </a:lnTo>
                  <a:lnTo>
                    <a:pt x="11" y="712"/>
                  </a:lnTo>
                  <a:lnTo>
                    <a:pt x="15" y="706"/>
                  </a:lnTo>
                  <a:lnTo>
                    <a:pt x="18" y="706"/>
                  </a:lnTo>
                  <a:lnTo>
                    <a:pt x="22" y="703"/>
                  </a:lnTo>
                  <a:lnTo>
                    <a:pt x="20" y="697"/>
                  </a:lnTo>
                  <a:lnTo>
                    <a:pt x="24" y="697"/>
                  </a:lnTo>
                  <a:lnTo>
                    <a:pt x="28" y="697"/>
                  </a:lnTo>
                  <a:lnTo>
                    <a:pt x="32" y="697"/>
                  </a:lnTo>
                  <a:lnTo>
                    <a:pt x="30" y="691"/>
                  </a:lnTo>
                  <a:lnTo>
                    <a:pt x="32" y="691"/>
                  </a:lnTo>
                  <a:lnTo>
                    <a:pt x="35" y="691"/>
                  </a:lnTo>
                  <a:lnTo>
                    <a:pt x="35" y="693"/>
                  </a:lnTo>
                  <a:lnTo>
                    <a:pt x="35" y="697"/>
                  </a:lnTo>
                  <a:lnTo>
                    <a:pt x="39" y="701"/>
                  </a:lnTo>
                  <a:lnTo>
                    <a:pt x="39" y="693"/>
                  </a:lnTo>
                  <a:lnTo>
                    <a:pt x="39" y="691"/>
                  </a:lnTo>
                  <a:lnTo>
                    <a:pt x="41" y="691"/>
                  </a:lnTo>
                  <a:lnTo>
                    <a:pt x="43" y="691"/>
                  </a:lnTo>
                  <a:lnTo>
                    <a:pt x="39" y="687"/>
                  </a:lnTo>
                  <a:lnTo>
                    <a:pt x="39" y="687"/>
                  </a:lnTo>
                  <a:lnTo>
                    <a:pt x="41" y="687"/>
                  </a:lnTo>
                  <a:lnTo>
                    <a:pt x="45" y="687"/>
                  </a:lnTo>
                  <a:lnTo>
                    <a:pt x="45" y="687"/>
                  </a:lnTo>
                  <a:lnTo>
                    <a:pt x="43" y="687"/>
                  </a:lnTo>
                  <a:lnTo>
                    <a:pt x="41" y="684"/>
                  </a:lnTo>
                  <a:lnTo>
                    <a:pt x="43" y="684"/>
                  </a:lnTo>
                  <a:lnTo>
                    <a:pt x="47" y="684"/>
                  </a:lnTo>
                  <a:lnTo>
                    <a:pt x="50" y="686"/>
                  </a:lnTo>
                  <a:lnTo>
                    <a:pt x="52" y="687"/>
                  </a:lnTo>
                  <a:lnTo>
                    <a:pt x="54" y="687"/>
                  </a:lnTo>
                  <a:lnTo>
                    <a:pt x="56" y="687"/>
                  </a:lnTo>
                  <a:lnTo>
                    <a:pt x="58" y="687"/>
                  </a:lnTo>
                  <a:lnTo>
                    <a:pt x="60" y="691"/>
                  </a:lnTo>
                  <a:lnTo>
                    <a:pt x="60" y="691"/>
                  </a:lnTo>
                  <a:lnTo>
                    <a:pt x="60" y="693"/>
                  </a:lnTo>
                  <a:lnTo>
                    <a:pt x="60" y="697"/>
                  </a:lnTo>
                  <a:lnTo>
                    <a:pt x="56" y="697"/>
                  </a:lnTo>
                  <a:lnTo>
                    <a:pt x="52" y="697"/>
                  </a:lnTo>
                  <a:lnTo>
                    <a:pt x="49" y="691"/>
                  </a:lnTo>
                  <a:lnTo>
                    <a:pt x="49" y="691"/>
                  </a:lnTo>
                  <a:lnTo>
                    <a:pt x="47" y="691"/>
                  </a:lnTo>
                  <a:lnTo>
                    <a:pt x="47" y="697"/>
                  </a:lnTo>
                  <a:lnTo>
                    <a:pt x="47" y="701"/>
                  </a:lnTo>
                  <a:lnTo>
                    <a:pt x="50" y="697"/>
                  </a:lnTo>
                  <a:lnTo>
                    <a:pt x="52" y="701"/>
                  </a:lnTo>
                  <a:lnTo>
                    <a:pt x="52" y="703"/>
                  </a:lnTo>
                  <a:lnTo>
                    <a:pt x="56" y="701"/>
                  </a:lnTo>
                  <a:lnTo>
                    <a:pt x="58" y="701"/>
                  </a:lnTo>
                  <a:lnTo>
                    <a:pt x="60" y="703"/>
                  </a:lnTo>
                  <a:lnTo>
                    <a:pt x="60" y="703"/>
                  </a:lnTo>
                  <a:lnTo>
                    <a:pt x="60" y="701"/>
                  </a:lnTo>
                  <a:lnTo>
                    <a:pt x="64" y="703"/>
                  </a:lnTo>
                  <a:lnTo>
                    <a:pt x="60" y="703"/>
                  </a:lnTo>
                  <a:lnTo>
                    <a:pt x="60" y="706"/>
                  </a:lnTo>
                  <a:lnTo>
                    <a:pt x="65" y="701"/>
                  </a:lnTo>
                  <a:lnTo>
                    <a:pt x="65" y="701"/>
                  </a:lnTo>
                  <a:lnTo>
                    <a:pt x="69" y="701"/>
                  </a:lnTo>
                  <a:lnTo>
                    <a:pt x="65" y="703"/>
                  </a:lnTo>
                  <a:lnTo>
                    <a:pt x="65" y="704"/>
                  </a:lnTo>
                  <a:lnTo>
                    <a:pt x="69" y="704"/>
                  </a:lnTo>
                  <a:lnTo>
                    <a:pt x="69" y="706"/>
                  </a:lnTo>
                  <a:lnTo>
                    <a:pt x="69" y="708"/>
                  </a:lnTo>
                  <a:lnTo>
                    <a:pt x="65" y="712"/>
                  </a:lnTo>
                  <a:lnTo>
                    <a:pt x="69" y="710"/>
                  </a:lnTo>
                  <a:lnTo>
                    <a:pt x="71" y="706"/>
                  </a:lnTo>
                  <a:lnTo>
                    <a:pt x="71" y="704"/>
                  </a:lnTo>
                  <a:lnTo>
                    <a:pt x="73" y="703"/>
                  </a:lnTo>
                  <a:lnTo>
                    <a:pt x="77" y="701"/>
                  </a:lnTo>
                  <a:lnTo>
                    <a:pt x="79" y="704"/>
                  </a:lnTo>
                  <a:lnTo>
                    <a:pt x="81" y="703"/>
                  </a:lnTo>
                  <a:lnTo>
                    <a:pt x="79" y="701"/>
                  </a:lnTo>
                  <a:lnTo>
                    <a:pt x="79" y="701"/>
                  </a:lnTo>
                  <a:lnTo>
                    <a:pt x="82" y="701"/>
                  </a:lnTo>
                  <a:lnTo>
                    <a:pt x="84" y="703"/>
                  </a:lnTo>
                  <a:lnTo>
                    <a:pt x="90" y="703"/>
                  </a:lnTo>
                  <a:lnTo>
                    <a:pt x="94" y="704"/>
                  </a:lnTo>
                  <a:lnTo>
                    <a:pt x="96" y="703"/>
                  </a:lnTo>
                  <a:lnTo>
                    <a:pt x="94" y="701"/>
                  </a:lnTo>
                  <a:lnTo>
                    <a:pt x="99" y="703"/>
                  </a:lnTo>
                  <a:lnTo>
                    <a:pt x="103" y="704"/>
                  </a:lnTo>
                  <a:lnTo>
                    <a:pt x="103" y="703"/>
                  </a:lnTo>
                  <a:lnTo>
                    <a:pt x="109" y="704"/>
                  </a:lnTo>
                  <a:lnTo>
                    <a:pt x="128" y="716"/>
                  </a:lnTo>
                  <a:lnTo>
                    <a:pt x="141" y="725"/>
                  </a:lnTo>
                  <a:lnTo>
                    <a:pt x="143" y="727"/>
                  </a:lnTo>
                  <a:lnTo>
                    <a:pt x="145" y="727"/>
                  </a:lnTo>
                  <a:lnTo>
                    <a:pt x="152" y="735"/>
                  </a:lnTo>
                  <a:lnTo>
                    <a:pt x="152" y="735"/>
                  </a:lnTo>
                  <a:lnTo>
                    <a:pt x="152" y="733"/>
                  </a:lnTo>
                  <a:lnTo>
                    <a:pt x="152" y="731"/>
                  </a:lnTo>
                  <a:lnTo>
                    <a:pt x="154" y="731"/>
                  </a:lnTo>
                  <a:lnTo>
                    <a:pt x="160" y="736"/>
                  </a:lnTo>
                  <a:lnTo>
                    <a:pt x="163" y="736"/>
                  </a:lnTo>
                  <a:lnTo>
                    <a:pt x="167" y="740"/>
                  </a:lnTo>
                  <a:lnTo>
                    <a:pt x="169" y="740"/>
                  </a:lnTo>
                  <a:lnTo>
                    <a:pt x="167" y="735"/>
                  </a:lnTo>
                  <a:lnTo>
                    <a:pt x="167" y="733"/>
                  </a:lnTo>
                  <a:lnTo>
                    <a:pt x="169" y="733"/>
                  </a:lnTo>
                  <a:lnTo>
                    <a:pt x="173" y="738"/>
                  </a:lnTo>
                  <a:lnTo>
                    <a:pt x="173" y="740"/>
                  </a:lnTo>
                  <a:lnTo>
                    <a:pt x="178" y="746"/>
                  </a:lnTo>
                  <a:lnTo>
                    <a:pt x="178" y="750"/>
                  </a:lnTo>
                  <a:lnTo>
                    <a:pt x="182" y="752"/>
                  </a:lnTo>
                  <a:lnTo>
                    <a:pt x="184" y="750"/>
                  </a:lnTo>
                  <a:lnTo>
                    <a:pt x="186" y="750"/>
                  </a:lnTo>
                  <a:lnTo>
                    <a:pt x="192" y="755"/>
                  </a:lnTo>
                  <a:lnTo>
                    <a:pt x="192" y="757"/>
                  </a:lnTo>
                  <a:lnTo>
                    <a:pt x="195" y="759"/>
                  </a:lnTo>
                  <a:lnTo>
                    <a:pt x="197" y="765"/>
                  </a:lnTo>
                  <a:lnTo>
                    <a:pt x="199" y="763"/>
                  </a:lnTo>
                  <a:lnTo>
                    <a:pt x="201" y="765"/>
                  </a:lnTo>
                  <a:lnTo>
                    <a:pt x="201" y="770"/>
                  </a:lnTo>
                  <a:lnTo>
                    <a:pt x="201" y="774"/>
                  </a:lnTo>
                  <a:lnTo>
                    <a:pt x="199" y="780"/>
                  </a:lnTo>
                  <a:lnTo>
                    <a:pt x="199" y="782"/>
                  </a:lnTo>
                  <a:lnTo>
                    <a:pt x="199" y="785"/>
                  </a:lnTo>
                  <a:lnTo>
                    <a:pt x="193" y="789"/>
                  </a:lnTo>
                  <a:lnTo>
                    <a:pt x="193" y="793"/>
                  </a:lnTo>
                  <a:lnTo>
                    <a:pt x="186" y="802"/>
                  </a:lnTo>
                  <a:lnTo>
                    <a:pt x="182" y="806"/>
                  </a:lnTo>
                  <a:lnTo>
                    <a:pt x="177" y="806"/>
                  </a:lnTo>
                  <a:lnTo>
                    <a:pt x="173" y="806"/>
                  </a:lnTo>
                  <a:lnTo>
                    <a:pt x="167" y="806"/>
                  </a:lnTo>
                  <a:lnTo>
                    <a:pt x="167" y="810"/>
                  </a:lnTo>
                  <a:lnTo>
                    <a:pt x="158" y="810"/>
                  </a:lnTo>
                  <a:lnTo>
                    <a:pt x="148" y="810"/>
                  </a:lnTo>
                  <a:lnTo>
                    <a:pt x="141" y="810"/>
                  </a:lnTo>
                  <a:lnTo>
                    <a:pt x="137" y="806"/>
                  </a:lnTo>
                  <a:lnTo>
                    <a:pt x="133" y="806"/>
                  </a:lnTo>
                  <a:lnTo>
                    <a:pt x="131" y="806"/>
                  </a:lnTo>
                  <a:lnTo>
                    <a:pt x="128" y="806"/>
                  </a:lnTo>
                  <a:lnTo>
                    <a:pt x="124" y="804"/>
                  </a:lnTo>
                  <a:lnTo>
                    <a:pt x="124" y="804"/>
                  </a:lnTo>
                  <a:lnTo>
                    <a:pt x="118" y="806"/>
                  </a:lnTo>
                  <a:lnTo>
                    <a:pt x="114" y="800"/>
                  </a:lnTo>
                  <a:lnTo>
                    <a:pt x="114" y="799"/>
                  </a:lnTo>
                  <a:lnTo>
                    <a:pt x="111" y="799"/>
                  </a:lnTo>
                  <a:lnTo>
                    <a:pt x="109" y="799"/>
                  </a:lnTo>
                  <a:lnTo>
                    <a:pt x="109" y="799"/>
                  </a:lnTo>
                  <a:lnTo>
                    <a:pt x="103" y="799"/>
                  </a:lnTo>
                  <a:lnTo>
                    <a:pt x="103" y="800"/>
                  </a:lnTo>
                  <a:lnTo>
                    <a:pt x="97" y="800"/>
                  </a:lnTo>
                  <a:lnTo>
                    <a:pt x="97" y="797"/>
                  </a:lnTo>
                  <a:lnTo>
                    <a:pt x="96" y="797"/>
                  </a:lnTo>
                  <a:lnTo>
                    <a:pt x="99" y="795"/>
                  </a:lnTo>
                  <a:lnTo>
                    <a:pt x="96" y="791"/>
                  </a:lnTo>
                  <a:lnTo>
                    <a:pt x="96" y="793"/>
                  </a:lnTo>
                  <a:lnTo>
                    <a:pt x="90" y="793"/>
                  </a:lnTo>
                  <a:lnTo>
                    <a:pt x="86" y="791"/>
                  </a:lnTo>
                  <a:lnTo>
                    <a:pt x="86" y="791"/>
                  </a:lnTo>
                  <a:lnTo>
                    <a:pt x="84" y="791"/>
                  </a:lnTo>
                  <a:lnTo>
                    <a:pt x="75" y="785"/>
                  </a:lnTo>
                  <a:lnTo>
                    <a:pt x="75" y="782"/>
                  </a:lnTo>
                  <a:lnTo>
                    <a:pt x="69" y="782"/>
                  </a:lnTo>
                  <a:lnTo>
                    <a:pt x="69" y="782"/>
                  </a:lnTo>
                  <a:lnTo>
                    <a:pt x="65" y="782"/>
                  </a:lnTo>
                  <a:lnTo>
                    <a:pt x="65" y="782"/>
                  </a:lnTo>
                  <a:lnTo>
                    <a:pt x="69" y="785"/>
                  </a:lnTo>
                  <a:lnTo>
                    <a:pt x="69" y="789"/>
                  </a:lnTo>
                  <a:lnTo>
                    <a:pt x="73" y="791"/>
                  </a:lnTo>
                  <a:lnTo>
                    <a:pt x="75" y="795"/>
                  </a:lnTo>
                  <a:lnTo>
                    <a:pt x="81" y="797"/>
                  </a:lnTo>
                  <a:lnTo>
                    <a:pt x="81" y="797"/>
                  </a:lnTo>
                  <a:lnTo>
                    <a:pt x="77" y="800"/>
                  </a:lnTo>
                  <a:lnTo>
                    <a:pt x="75" y="802"/>
                  </a:lnTo>
                  <a:lnTo>
                    <a:pt x="77" y="802"/>
                  </a:lnTo>
                  <a:lnTo>
                    <a:pt x="82" y="800"/>
                  </a:lnTo>
                  <a:lnTo>
                    <a:pt x="86" y="800"/>
                  </a:lnTo>
                  <a:lnTo>
                    <a:pt x="88" y="802"/>
                  </a:lnTo>
                  <a:lnTo>
                    <a:pt x="86" y="802"/>
                  </a:lnTo>
                  <a:lnTo>
                    <a:pt x="86" y="804"/>
                  </a:lnTo>
                  <a:lnTo>
                    <a:pt x="90" y="804"/>
                  </a:lnTo>
                  <a:lnTo>
                    <a:pt x="88" y="806"/>
                  </a:lnTo>
                  <a:lnTo>
                    <a:pt x="84" y="806"/>
                  </a:lnTo>
                  <a:lnTo>
                    <a:pt x="82" y="810"/>
                  </a:lnTo>
                  <a:lnTo>
                    <a:pt x="88" y="810"/>
                  </a:lnTo>
                  <a:lnTo>
                    <a:pt x="90" y="810"/>
                  </a:lnTo>
                  <a:lnTo>
                    <a:pt x="90" y="810"/>
                  </a:lnTo>
                  <a:lnTo>
                    <a:pt x="94" y="810"/>
                  </a:lnTo>
                  <a:lnTo>
                    <a:pt x="96" y="810"/>
                  </a:lnTo>
                  <a:lnTo>
                    <a:pt x="103" y="812"/>
                  </a:lnTo>
                  <a:lnTo>
                    <a:pt x="109" y="819"/>
                  </a:lnTo>
                  <a:lnTo>
                    <a:pt x="111" y="819"/>
                  </a:lnTo>
                  <a:lnTo>
                    <a:pt x="109" y="821"/>
                  </a:lnTo>
                  <a:lnTo>
                    <a:pt x="109" y="823"/>
                  </a:lnTo>
                  <a:lnTo>
                    <a:pt x="111" y="823"/>
                  </a:lnTo>
                  <a:lnTo>
                    <a:pt x="111" y="827"/>
                  </a:lnTo>
                  <a:lnTo>
                    <a:pt x="111" y="834"/>
                  </a:lnTo>
                  <a:lnTo>
                    <a:pt x="107" y="834"/>
                  </a:lnTo>
                  <a:lnTo>
                    <a:pt x="107" y="838"/>
                  </a:lnTo>
                  <a:lnTo>
                    <a:pt x="109" y="840"/>
                  </a:lnTo>
                  <a:lnTo>
                    <a:pt x="109" y="844"/>
                  </a:lnTo>
                  <a:lnTo>
                    <a:pt x="114" y="849"/>
                  </a:lnTo>
                  <a:lnTo>
                    <a:pt x="114" y="849"/>
                  </a:lnTo>
                  <a:lnTo>
                    <a:pt x="118" y="853"/>
                  </a:lnTo>
                  <a:lnTo>
                    <a:pt x="118" y="857"/>
                  </a:lnTo>
                  <a:lnTo>
                    <a:pt x="118" y="861"/>
                  </a:lnTo>
                  <a:lnTo>
                    <a:pt x="118" y="865"/>
                  </a:lnTo>
                  <a:lnTo>
                    <a:pt x="118" y="866"/>
                  </a:lnTo>
                  <a:lnTo>
                    <a:pt x="120" y="870"/>
                  </a:lnTo>
                  <a:lnTo>
                    <a:pt x="128" y="870"/>
                  </a:lnTo>
                  <a:lnTo>
                    <a:pt x="131" y="870"/>
                  </a:lnTo>
                  <a:lnTo>
                    <a:pt x="133" y="870"/>
                  </a:lnTo>
                  <a:lnTo>
                    <a:pt x="135" y="874"/>
                  </a:lnTo>
                  <a:lnTo>
                    <a:pt x="139" y="874"/>
                  </a:lnTo>
                  <a:lnTo>
                    <a:pt x="139" y="880"/>
                  </a:lnTo>
                  <a:lnTo>
                    <a:pt x="141" y="880"/>
                  </a:lnTo>
                  <a:lnTo>
                    <a:pt x="145" y="880"/>
                  </a:lnTo>
                  <a:lnTo>
                    <a:pt x="148" y="881"/>
                  </a:lnTo>
                  <a:lnTo>
                    <a:pt x="154" y="883"/>
                  </a:lnTo>
                  <a:lnTo>
                    <a:pt x="158" y="885"/>
                  </a:lnTo>
                  <a:lnTo>
                    <a:pt x="160" y="885"/>
                  </a:lnTo>
                  <a:lnTo>
                    <a:pt x="163" y="881"/>
                  </a:lnTo>
                  <a:lnTo>
                    <a:pt x="167" y="881"/>
                  </a:lnTo>
                  <a:lnTo>
                    <a:pt x="169" y="880"/>
                  </a:lnTo>
                  <a:lnTo>
                    <a:pt x="169" y="874"/>
                  </a:lnTo>
                  <a:lnTo>
                    <a:pt x="167" y="874"/>
                  </a:lnTo>
                  <a:lnTo>
                    <a:pt x="167" y="870"/>
                  </a:lnTo>
                  <a:lnTo>
                    <a:pt x="167" y="870"/>
                  </a:lnTo>
                  <a:lnTo>
                    <a:pt x="163" y="868"/>
                  </a:lnTo>
                  <a:lnTo>
                    <a:pt x="163" y="865"/>
                  </a:lnTo>
                  <a:lnTo>
                    <a:pt x="160" y="866"/>
                  </a:lnTo>
                  <a:lnTo>
                    <a:pt x="158" y="866"/>
                  </a:lnTo>
                  <a:lnTo>
                    <a:pt x="154" y="868"/>
                  </a:lnTo>
                  <a:lnTo>
                    <a:pt x="148" y="866"/>
                  </a:lnTo>
                  <a:lnTo>
                    <a:pt x="145" y="861"/>
                  </a:lnTo>
                  <a:lnTo>
                    <a:pt x="143" y="859"/>
                  </a:lnTo>
                  <a:lnTo>
                    <a:pt x="141" y="855"/>
                  </a:lnTo>
                  <a:lnTo>
                    <a:pt x="137" y="849"/>
                  </a:lnTo>
                  <a:lnTo>
                    <a:pt x="143" y="849"/>
                  </a:lnTo>
                  <a:lnTo>
                    <a:pt x="145" y="849"/>
                  </a:lnTo>
                  <a:lnTo>
                    <a:pt x="143" y="846"/>
                  </a:lnTo>
                  <a:lnTo>
                    <a:pt x="145" y="844"/>
                  </a:lnTo>
                  <a:lnTo>
                    <a:pt x="143" y="840"/>
                  </a:lnTo>
                  <a:lnTo>
                    <a:pt x="143" y="840"/>
                  </a:lnTo>
                  <a:lnTo>
                    <a:pt x="148" y="840"/>
                  </a:lnTo>
                  <a:lnTo>
                    <a:pt x="152" y="840"/>
                  </a:lnTo>
                  <a:lnTo>
                    <a:pt x="156" y="844"/>
                  </a:lnTo>
                  <a:lnTo>
                    <a:pt x="160" y="846"/>
                  </a:lnTo>
                  <a:lnTo>
                    <a:pt x="161" y="849"/>
                  </a:lnTo>
                  <a:lnTo>
                    <a:pt x="169" y="849"/>
                  </a:lnTo>
                  <a:lnTo>
                    <a:pt x="169" y="851"/>
                  </a:lnTo>
                  <a:lnTo>
                    <a:pt x="173" y="851"/>
                  </a:lnTo>
                  <a:lnTo>
                    <a:pt x="186" y="859"/>
                  </a:lnTo>
                  <a:lnTo>
                    <a:pt x="192" y="863"/>
                  </a:lnTo>
                  <a:lnTo>
                    <a:pt x="193" y="859"/>
                  </a:lnTo>
                  <a:lnTo>
                    <a:pt x="195" y="857"/>
                  </a:lnTo>
                  <a:lnTo>
                    <a:pt x="195" y="853"/>
                  </a:lnTo>
                  <a:lnTo>
                    <a:pt x="199" y="853"/>
                  </a:lnTo>
                  <a:lnTo>
                    <a:pt x="203" y="849"/>
                  </a:lnTo>
                  <a:lnTo>
                    <a:pt x="197" y="844"/>
                  </a:lnTo>
                  <a:lnTo>
                    <a:pt x="188" y="834"/>
                  </a:lnTo>
                  <a:lnTo>
                    <a:pt x="186" y="829"/>
                  </a:lnTo>
                  <a:lnTo>
                    <a:pt x="186" y="825"/>
                  </a:lnTo>
                  <a:lnTo>
                    <a:pt x="192" y="821"/>
                  </a:lnTo>
                  <a:lnTo>
                    <a:pt x="195" y="816"/>
                  </a:lnTo>
                  <a:lnTo>
                    <a:pt x="197" y="810"/>
                  </a:lnTo>
                  <a:lnTo>
                    <a:pt x="201" y="806"/>
                  </a:lnTo>
                  <a:lnTo>
                    <a:pt x="203" y="806"/>
                  </a:lnTo>
                  <a:lnTo>
                    <a:pt x="210" y="802"/>
                  </a:lnTo>
                  <a:lnTo>
                    <a:pt x="214" y="793"/>
                  </a:lnTo>
                  <a:lnTo>
                    <a:pt x="218" y="791"/>
                  </a:lnTo>
                  <a:lnTo>
                    <a:pt x="222" y="791"/>
                  </a:lnTo>
                  <a:lnTo>
                    <a:pt x="225" y="795"/>
                  </a:lnTo>
                  <a:lnTo>
                    <a:pt x="231" y="795"/>
                  </a:lnTo>
                  <a:lnTo>
                    <a:pt x="237" y="795"/>
                  </a:lnTo>
                  <a:lnTo>
                    <a:pt x="239" y="797"/>
                  </a:lnTo>
                  <a:lnTo>
                    <a:pt x="237" y="802"/>
                  </a:lnTo>
                  <a:lnTo>
                    <a:pt x="242" y="797"/>
                  </a:lnTo>
                  <a:lnTo>
                    <a:pt x="246" y="800"/>
                  </a:lnTo>
                  <a:lnTo>
                    <a:pt x="248" y="806"/>
                  </a:lnTo>
                  <a:lnTo>
                    <a:pt x="252" y="806"/>
                  </a:lnTo>
                  <a:lnTo>
                    <a:pt x="250" y="800"/>
                  </a:lnTo>
                  <a:lnTo>
                    <a:pt x="248" y="795"/>
                  </a:lnTo>
                  <a:lnTo>
                    <a:pt x="250" y="793"/>
                  </a:lnTo>
                  <a:lnTo>
                    <a:pt x="250" y="785"/>
                  </a:lnTo>
                  <a:lnTo>
                    <a:pt x="250" y="782"/>
                  </a:lnTo>
                  <a:lnTo>
                    <a:pt x="248" y="782"/>
                  </a:lnTo>
                  <a:lnTo>
                    <a:pt x="248" y="780"/>
                  </a:lnTo>
                  <a:lnTo>
                    <a:pt x="250" y="776"/>
                  </a:lnTo>
                  <a:lnTo>
                    <a:pt x="248" y="776"/>
                  </a:lnTo>
                  <a:lnTo>
                    <a:pt x="250" y="774"/>
                  </a:lnTo>
                  <a:lnTo>
                    <a:pt x="246" y="770"/>
                  </a:lnTo>
                  <a:lnTo>
                    <a:pt x="242" y="768"/>
                  </a:lnTo>
                  <a:lnTo>
                    <a:pt x="237" y="768"/>
                  </a:lnTo>
                  <a:lnTo>
                    <a:pt x="237" y="763"/>
                  </a:lnTo>
                  <a:lnTo>
                    <a:pt x="237" y="757"/>
                  </a:lnTo>
                  <a:lnTo>
                    <a:pt x="237" y="752"/>
                  </a:lnTo>
                  <a:lnTo>
                    <a:pt x="237" y="750"/>
                  </a:lnTo>
                  <a:lnTo>
                    <a:pt x="237" y="748"/>
                  </a:lnTo>
                  <a:lnTo>
                    <a:pt x="237" y="744"/>
                  </a:lnTo>
                  <a:lnTo>
                    <a:pt x="239" y="742"/>
                  </a:lnTo>
                  <a:lnTo>
                    <a:pt x="237" y="738"/>
                  </a:lnTo>
                  <a:lnTo>
                    <a:pt x="237" y="735"/>
                  </a:lnTo>
                  <a:lnTo>
                    <a:pt x="233" y="727"/>
                  </a:lnTo>
                  <a:lnTo>
                    <a:pt x="227" y="721"/>
                  </a:lnTo>
                  <a:lnTo>
                    <a:pt x="220" y="716"/>
                  </a:lnTo>
                  <a:lnTo>
                    <a:pt x="220" y="714"/>
                  </a:lnTo>
                  <a:lnTo>
                    <a:pt x="224" y="714"/>
                  </a:lnTo>
                  <a:lnTo>
                    <a:pt x="231" y="718"/>
                  </a:lnTo>
                  <a:lnTo>
                    <a:pt x="237" y="718"/>
                  </a:lnTo>
                  <a:lnTo>
                    <a:pt x="239" y="718"/>
                  </a:lnTo>
                  <a:lnTo>
                    <a:pt x="246" y="718"/>
                  </a:lnTo>
                  <a:lnTo>
                    <a:pt x="256" y="718"/>
                  </a:lnTo>
                  <a:lnTo>
                    <a:pt x="261" y="721"/>
                  </a:lnTo>
                  <a:lnTo>
                    <a:pt x="261" y="725"/>
                  </a:lnTo>
                  <a:lnTo>
                    <a:pt x="265" y="727"/>
                  </a:lnTo>
                  <a:lnTo>
                    <a:pt x="267" y="731"/>
                  </a:lnTo>
                  <a:lnTo>
                    <a:pt x="269" y="731"/>
                  </a:lnTo>
                  <a:lnTo>
                    <a:pt x="274" y="738"/>
                  </a:lnTo>
                  <a:lnTo>
                    <a:pt x="273" y="742"/>
                  </a:lnTo>
                  <a:lnTo>
                    <a:pt x="267" y="742"/>
                  </a:lnTo>
                  <a:lnTo>
                    <a:pt x="265" y="744"/>
                  </a:lnTo>
                  <a:lnTo>
                    <a:pt x="257" y="744"/>
                  </a:lnTo>
                  <a:lnTo>
                    <a:pt x="257" y="746"/>
                  </a:lnTo>
                  <a:lnTo>
                    <a:pt x="257" y="748"/>
                  </a:lnTo>
                  <a:lnTo>
                    <a:pt x="257" y="752"/>
                  </a:lnTo>
                  <a:lnTo>
                    <a:pt x="256" y="750"/>
                  </a:lnTo>
                  <a:lnTo>
                    <a:pt x="252" y="752"/>
                  </a:lnTo>
                  <a:lnTo>
                    <a:pt x="252" y="757"/>
                  </a:lnTo>
                  <a:lnTo>
                    <a:pt x="257" y="757"/>
                  </a:lnTo>
                  <a:lnTo>
                    <a:pt x="265" y="765"/>
                  </a:lnTo>
                  <a:lnTo>
                    <a:pt x="271" y="776"/>
                  </a:lnTo>
                  <a:lnTo>
                    <a:pt x="274" y="776"/>
                  </a:lnTo>
                  <a:lnTo>
                    <a:pt x="280" y="772"/>
                  </a:lnTo>
                  <a:lnTo>
                    <a:pt x="282" y="776"/>
                  </a:lnTo>
                  <a:lnTo>
                    <a:pt x="282" y="774"/>
                  </a:lnTo>
                  <a:lnTo>
                    <a:pt x="286" y="774"/>
                  </a:lnTo>
                  <a:lnTo>
                    <a:pt x="289" y="770"/>
                  </a:lnTo>
                  <a:lnTo>
                    <a:pt x="295" y="768"/>
                  </a:lnTo>
                  <a:lnTo>
                    <a:pt x="295" y="765"/>
                  </a:lnTo>
                  <a:lnTo>
                    <a:pt x="295" y="757"/>
                  </a:lnTo>
                  <a:lnTo>
                    <a:pt x="297" y="755"/>
                  </a:lnTo>
                  <a:lnTo>
                    <a:pt x="297" y="752"/>
                  </a:lnTo>
                  <a:lnTo>
                    <a:pt x="295" y="748"/>
                  </a:lnTo>
                  <a:lnTo>
                    <a:pt x="295" y="746"/>
                  </a:lnTo>
                  <a:lnTo>
                    <a:pt x="306" y="746"/>
                  </a:lnTo>
                  <a:lnTo>
                    <a:pt x="306" y="742"/>
                  </a:lnTo>
                  <a:lnTo>
                    <a:pt x="314" y="746"/>
                  </a:lnTo>
                  <a:lnTo>
                    <a:pt x="314" y="742"/>
                  </a:lnTo>
                  <a:lnTo>
                    <a:pt x="306" y="738"/>
                  </a:lnTo>
                  <a:lnTo>
                    <a:pt x="306" y="735"/>
                  </a:lnTo>
                  <a:lnTo>
                    <a:pt x="306" y="735"/>
                  </a:lnTo>
                  <a:lnTo>
                    <a:pt x="310" y="738"/>
                  </a:lnTo>
                  <a:lnTo>
                    <a:pt x="314" y="736"/>
                  </a:lnTo>
                  <a:lnTo>
                    <a:pt x="320" y="727"/>
                  </a:lnTo>
                  <a:lnTo>
                    <a:pt x="321" y="727"/>
                  </a:lnTo>
                  <a:lnTo>
                    <a:pt x="331" y="718"/>
                  </a:lnTo>
                  <a:lnTo>
                    <a:pt x="331" y="716"/>
                  </a:lnTo>
                  <a:lnTo>
                    <a:pt x="333" y="714"/>
                  </a:lnTo>
                  <a:lnTo>
                    <a:pt x="337" y="716"/>
                  </a:lnTo>
                  <a:lnTo>
                    <a:pt x="340" y="714"/>
                  </a:lnTo>
                  <a:lnTo>
                    <a:pt x="340" y="710"/>
                  </a:lnTo>
                  <a:lnTo>
                    <a:pt x="350" y="708"/>
                  </a:lnTo>
                  <a:lnTo>
                    <a:pt x="350" y="712"/>
                  </a:lnTo>
                  <a:lnTo>
                    <a:pt x="352" y="712"/>
                  </a:lnTo>
                  <a:lnTo>
                    <a:pt x="352" y="714"/>
                  </a:lnTo>
                  <a:lnTo>
                    <a:pt x="350" y="716"/>
                  </a:lnTo>
                  <a:lnTo>
                    <a:pt x="352" y="718"/>
                  </a:lnTo>
                  <a:lnTo>
                    <a:pt x="357" y="714"/>
                  </a:lnTo>
                  <a:lnTo>
                    <a:pt x="357" y="710"/>
                  </a:lnTo>
                  <a:lnTo>
                    <a:pt x="355" y="710"/>
                  </a:lnTo>
                  <a:lnTo>
                    <a:pt x="352" y="706"/>
                  </a:lnTo>
                  <a:lnTo>
                    <a:pt x="352" y="704"/>
                  </a:lnTo>
                  <a:lnTo>
                    <a:pt x="359" y="697"/>
                  </a:lnTo>
                  <a:lnTo>
                    <a:pt x="361" y="697"/>
                  </a:lnTo>
                  <a:lnTo>
                    <a:pt x="361" y="701"/>
                  </a:lnTo>
                  <a:lnTo>
                    <a:pt x="359" y="701"/>
                  </a:lnTo>
                  <a:lnTo>
                    <a:pt x="357" y="703"/>
                  </a:lnTo>
                  <a:lnTo>
                    <a:pt x="361" y="706"/>
                  </a:lnTo>
                  <a:lnTo>
                    <a:pt x="365" y="706"/>
                  </a:lnTo>
                  <a:lnTo>
                    <a:pt x="365" y="703"/>
                  </a:lnTo>
                  <a:lnTo>
                    <a:pt x="365" y="701"/>
                  </a:lnTo>
                  <a:lnTo>
                    <a:pt x="363" y="697"/>
                  </a:lnTo>
                  <a:lnTo>
                    <a:pt x="363" y="697"/>
                  </a:lnTo>
                  <a:lnTo>
                    <a:pt x="365" y="693"/>
                  </a:lnTo>
                  <a:lnTo>
                    <a:pt x="374" y="691"/>
                  </a:lnTo>
                  <a:lnTo>
                    <a:pt x="382" y="687"/>
                  </a:lnTo>
                  <a:lnTo>
                    <a:pt x="382" y="691"/>
                  </a:lnTo>
                  <a:lnTo>
                    <a:pt x="378" y="691"/>
                  </a:lnTo>
                  <a:lnTo>
                    <a:pt x="374" y="691"/>
                  </a:lnTo>
                  <a:lnTo>
                    <a:pt x="369" y="697"/>
                  </a:lnTo>
                  <a:lnTo>
                    <a:pt x="370" y="697"/>
                  </a:lnTo>
                  <a:lnTo>
                    <a:pt x="374" y="697"/>
                  </a:lnTo>
                  <a:lnTo>
                    <a:pt x="374" y="697"/>
                  </a:lnTo>
                  <a:lnTo>
                    <a:pt x="378" y="701"/>
                  </a:lnTo>
                  <a:lnTo>
                    <a:pt x="376" y="701"/>
                  </a:lnTo>
                  <a:lnTo>
                    <a:pt x="374" y="703"/>
                  </a:lnTo>
                  <a:lnTo>
                    <a:pt x="378" y="706"/>
                  </a:lnTo>
                  <a:lnTo>
                    <a:pt x="376" y="710"/>
                  </a:lnTo>
                  <a:lnTo>
                    <a:pt x="374" y="710"/>
                  </a:lnTo>
                  <a:lnTo>
                    <a:pt x="370" y="714"/>
                  </a:lnTo>
                  <a:lnTo>
                    <a:pt x="370" y="718"/>
                  </a:lnTo>
                  <a:lnTo>
                    <a:pt x="374" y="718"/>
                  </a:lnTo>
                  <a:lnTo>
                    <a:pt x="374" y="718"/>
                  </a:lnTo>
                  <a:lnTo>
                    <a:pt x="378" y="718"/>
                  </a:lnTo>
                  <a:lnTo>
                    <a:pt x="380" y="716"/>
                  </a:lnTo>
                  <a:lnTo>
                    <a:pt x="384" y="718"/>
                  </a:lnTo>
                  <a:lnTo>
                    <a:pt x="384" y="721"/>
                  </a:lnTo>
                  <a:lnTo>
                    <a:pt x="385" y="718"/>
                  </a:lnTo>
                  <a:lnTo>
                    <a:pt x="389" y="712"/>
                  </a:lnTo>
                  <a:lnTo>
                    <a:pt x="391" y="712"/>
                  </a:lnTo>
                  <a:lnTo>
                    <a:pt x="393" y="714"/>
                  </a:lnTo>
                  <a:lnTo>
                    <a:pt x="395" y="718"/>
                  </a:lnTo>
                  <a:lnTo>
                    <a:pt x="399" y="716"/>
                  </a:lnTo>
                  <a:lnTo>
                    <a:pt x="395" y="714"/>
                  </a:lnTo>
                  <a:lnTo>
                    <a:pt x="399" y="710"/>
                  </a:lnTo>
                  <a:lnTo>
                    <a:pt x="395" y="708"/>
                  </a:lnTo>
                  <a:lnTo>
                    <a:pt x="395" y="706"/>
                  </a:lnTo>
                  <a:lnTo>
                    <a:pt x="399" y="703"/>
                  </a:lnTo>
                  <a:lnTo>
                    <a:pt x="401" y="703"/>
                  </a:lnTo>
                  <a:lnTo>
                    <a:pt x="402" y="701"/>
                  </a:lnTo>
                  <a:lnTo>
                    <a:pt x="408" y="697"/>
                  </a:lnTo>
                  <a:lnTo>
                    <a:pt x="410" y="701"/>
                  </a:lnTo>
                  <a:lnTo>
                    <a:pt x="412" y="701"/>
                  </a:lnTo>
                  <a:lnTo>
                    <a:pt x="414" y="701"/>
                  </a:lnTo>
                  <a:lnTo>
                    <a:pt x="417" y="701"/>
                  </a:lnTo>
                  <a:lnTo>
                    <a:pt x="425" y="701"/>
                  </a:lnTo>
                  <a:lnTo>
                    <a:pt x="429" y="697"/>
                  </a:lnTo>
                  <a:lnTo>
                    <a:pt x="429" y="697"/>
                  </a:lnTo>
                  <a:lnTo>
                    <a:pt x="429" y="691"/>
                  </a:lnTo>
                  <a:lnTo>
                    <a:pt x="433" y="691"/>
                  </a:lnTo>
                  <a:lnTo>
                    <a:pt x="434" y="691"/>
                  </a:lnTo>
                  <a:lnTo>
                    <a:pt x="438" y="687"/>
                  </a:lnTo>
                  <a:lnTo>
                    <a:pt x="440" y="687"/>
                  </a:lnTo>
                  <a:lnTo>
                    <a:pt x="446" y="682"/>
                  </a:lnTo>
                  <a:lnTo>
                    <a:pt x="448" y="682"/>
                  </a:lnTo>
                  <a:lnTo>
                    <a:pt x="451" y="680"/>
                  </a:lnTo>
                  <a:lnTo>
                    <a:pt x="451" y="682"/>
                  </a:lnTo>
                  <a:lnTo>
                    <a:pt x="448" y="686"/>
                  </a:lnTo>
                  <a:lnTo>
                    <a:pt x="451" y="686"/>
                  </a:lnTo>
                  <a:lnTo>
                    <a:pt x="453" y="691"/>
                  </a:lnTo>
                  <a:lnTo>
                    <a:pt x="453" y="691"/>
                  </a:lnTo>
                  <a:lnTo>
                    <a:pt x="453" y="693"/>
                  </a:lnTo>
                  <a:lnTo>
                    <a:pt x="453" y="697"/>
                  </a:lnTo>
                  <a:lnTo>
                    <a:pt x="453" y="701"/>
                  </a:lnTo>
                  <a:lnTo>
                    <a:pt x="453" y="704"/>
                  </a:lnTo>
                  <a:lnTo>
                    <a:pt x="465" y="704"/>
                  </a:lnTo>
                  <a:lnTo>
                    <a:pt x="466" y="703"/>
                  </a:lnTo>
                  <a:lnTo>
                    <a:pt x="466" y="701"/>
                  </a:lnTo>
                  <a:lnTo>
                    <a:pt x="465" y="701"/>
                  </a:lnTo>
                  <a:lnTo>
                    <a:pt x="461" y="693"/>
                  </a:lnTo>
                  <a:lnTo>
                    <a:pt x="461" y="691"/>
                  </a:lnTo>
                  <a:lnTo>
                    <a:pt x="463" y="691"/>
                  </a:lnTo>
                  <a:lnTo>
                    <a:pt x="468" y="691"/>
                  </a:lnTo>
                  <a:lnTo>
                    <a:pt x="472" y="687"/>
                  </a:lnTo>
                  <a:lnTo>
                    <a:pt x="474" y="684"/>
                  </a:lnTo>
                  <a:lnTo>
                    <a:pt x="478" y="684"/>
                  </a:lnTo>
                  <a:lnTo>
                    <a:pt x="478" y="686"/>
                  </a:lnTo>
                  <a:lnTo>
                    <a:pt x="483" y="686"/>
                  </a:lnTo>
                  <a:lnTo>
                    <a:pt x="478" y="680"/>
                  </a:lnTo>
                  <a:lnTo>
                    <a:pt x="474" y="678"/>
                  </a:lnTo>
                  <a:lnTo>
                    <a:pt x="474" y="676"/>
                  </a:lnTo>
                  <a:lnTo>
                    <a:pt x="470" y="669"/>
                  </a:lnTo>
                  <a:lnTo>
                    <a:pt x="468" y="669"/>
                  </a:lnTo>
                  <a:lnTo>
                    <a:pt x="468" y="672"/>
                  </a:lnTo>
                  <a:lnTo>
                    <a:pt x="465" y="669"/>
                  </a:lnTo>
                  <a:lnTo>
                    <a:pt x="463" y="663"/>
                  </a:lnTo>
                  <a:lnTo>
                    <a:pt x="461" y="661"/>
                  </a:lnTo>
                  <a:lnTo>
                    <a:pt x="457" y="657"/>
                  </a:lnTo>
                  <a:lnTo>
                    <a:pt x="457" y="655"/>
                  </a:lnTo>
                  <a:lnTo>
                    <a:pt x="463" y="654"/>
                  </a:lnTo>
                  <a:lnTo>
                    <a:pt x="463" y="652"/>
                  </a:lnTo>
                  <a:lnTo>
                    <a:pt x="461" y="646"/>
                  </a:lnTo>
                  <a:lnTo>
                    <a:pt x="463" y="644"/>
                  </a:lnTo>
                  <a:lnTo>
                    <a:pt x="466" y="646"/>
                  </a:lnTo>
                  <a:lnTo>
                    <a:pt x="468" y="644"/>
                  </a:lnTo>
                  <a:lnTo>
                    <a:pt x="470" y="646"/>
                  </a:lnTo>
                  <a:lnTo>
                    <a:pt x="474" y="646"/>
                  </a:lnTo>
                  <a:lnTo>
                    <a:pt x="478" y="648"/>
                  </a:lnTo>
                  <a:lnTo>
                    <a:pt x="491" y="646"/>
                  </a:lnTo>
                  <a:lnTo>
                    <a:pt x="508" y="646"/>
                  </a:lnTo>
                  <a:lnTo>
                    <a:pt x="513" y="650"/>
                  </a:lnTo>
                  <a:lnTo>
                    <a:pt x="527" y="655"/>
                  </a:lnTo>
                  <a:lnTo>
                    <a:pt x="527" y="657"/>
                  </a:lnTo>
                  <a:lnTo>
                    <a:pt x="527" y="657"/>
                  </a:lnTo>
                  <a:lnTo>
                    <a:pt x="529" y="663"/>
                  </a:lnTo>
                  <a:lnTo>
                    <a:pt x="532" y="661"/>
                  </a:lnTo>
                  <a:lnTo>
                    <a:pt x="536" y="657"/>
                  </a:lnTo>
                  <a:lnTo>
                    <a:pt x="542" y="661"/>
                  </a:lnTo>
                  <a:lnTo>
                    <a:pt x="542" y="661"/>
                  </a:lnTo>
                  <a:lnTo>
                    <a:pt x="545" y="663"/>
                  </a:lnTo>
                  <a:lnTo>
                    <a:pt x="549" y="667"/>
                  </a:lnTo>
                  <a:lnTo>
                    <a:pt x="561" y="671"/>
                  </a:lnTo>
                  <a:lnTo>
                    <a:pt x="570" y="672"/>
                  </a:lnTo>
                  <a:lnTo>
                    <a:pt x="574" y="674"/>
                  </a:lnTo>
                  <a:lnTo>
                    <a:pt x="576" y="680"/>
                  </a:lnTo>
                  <a:lnTo>
                    <a:pt x="581" y="682"/>
                  </a:lnTo>
                  <a:lnTo>
                    <a:pt x="587" y="686"/>
                  </a:lnTo>
                  <a:lnTo>
                    <a:pt x="591" y="693"/>
                  </a:lnTo>
                  <a:lnTo>
                    <a:pt x="596" y="693"/>
                  </a:lnTo>
                  <a:lnTo>
                    <a:pt x="596" y="691"/>
                  </a:lnTo>
                  <a:lnTo>
                    <a:pt x="594" y="687"/>
                  </a:lnTo>
                  <a:lnTo>
                    <a:pt x="596" y="687"/>
                  </a:lnTo>
                  <a:lnTo>
                    <a:pt x="596" y="686"/>
                  </a:lnTo>
                  <a:lnTo>
                    <a:pt x="596" y="682"/>
                  </a:lnTo>
                  <a:lnTo>
                    <a:pt x="596" y="678"/>
                  </a:lnTo>
                  <a:lnTo>
                    <a:pt x="596" y="669"/>
                  </a:lnTo>
                  <a:lnTo>
                    <a:pt x="600" y="667"/>
                  </a:lnTo>
                  <a:lnTo>
                    <a:pt x="596" y="667"/>
                  </a:lnTo>
                  <a:lnTo>
                    <a:pt x="596" y="663"/>
                  </a:lnTo>
                  <a:lnTo>
                    <a:pt x="591" y="663"/>
                  </a:lnTo>
                  <a:lnTo>
                    <a:pt x="587" y="667"/>
                  </a:lnTo>
                  <a:lnTo>
                    <a:pt x="585" y="667"/>
                  </a:lnTo>
                  <a:lnTo>
                    <a:pt x="577" y="657"/>
                  </a:lnTo>
                  <a:lnTo>
                    <a:pt x="576" y="655"/>
                  </a:lnTo>
                  <a:lnTo>
                    <a:pt x="572" y="652"/>
                  </a:lnTo>
                  <a:lnTo>
                    <a:pt x="572" y="646"/>
                  </a:lnTo>
                  <a:lnTo>
                    <a:pt x="570" y="644"/>
                  </a:lnTo>
                  <a:lnTo>
                    <a:pt x="566" y="648"/>
                  </a:lnTo>
                  <a:lnTo>
                    <a:pt x="562" y="646"/>
                  </a:lnTo>
                  <a:lnTo>
                    <a:pt x="559" y="646"/>
                  </a:lnTo>
                  <a:lnTo>
                    <a:pt x="555" y="644"/>
                  </a:lnTo>
                  <a:lnTo>
                    <a:pt x="553" y="646"/>
                  </a:lnTo>
                  <a:lnTo>
                    <a:pt x="553" y="640"/>
                  </a:lnTo>
                  <a:lnTo>
                    <a:pt x="549" y="637"/>
                  </a:lnTo>
                  <a:lnTo>
                    <a:pt x="545" y="631"/>
                  </a:lnTo>
                  <a:lnTo>
                    <a:pt x="545" y="627"/>
                  </a:lnTo>
                  <a:lnTo>
                    <a:pt x="549" y="629"/>
                  </a:lnTo>
                  <a:lnTo>
                    <a:pt x="551" y="627"/>
                  </a:lnTo>
                  <a:lnTo>
                    <a:pt x="551" y="622"/>
                  </a:lnTo>
                  <a:lnTo>
                    <a:pt x="545" y="618"/>
                  </a:lnTo>
                  <a:lnTo>
                    <a:pt x="545" y="614"/>
                  </a:lnTo>
                  <a:lnTo>
                    <a:pt x="549" y="612"/>
                  </a:lnTo>
                  <a:lnTo>
                    <a:pt x="551" y="612"/>
                  </a:lnTo>
                  <a:lnTo>
                    <a:pt x="547" y="606"/>
                  </a:lnTo>
                  <a:lnTo>
                    <a:pt x="545" y="606"/>
                  </a:lnTo>
                  <a:lnTo>
                    <a:pt x="542" y="599"/>
                  </a:lnTo>
                  <a:lnTo>
                    <a:pt x="538" y="599"/>
                  </a:lnTo>
                  <a:lnTo>
                    <a:pt x="536" y="599"/>
                  </a:lnTo>
                  <a:lnTo>
                    <a:pt x="532" y="595"/>
                  </a:lnTo>
                  <a:lnTo>
                    <a:pt x="532" y="590"/>
                  </a:lnTo>
                  <a:lnTo>
                    <a:pt x="532" y="586"/>
                  </a:lnTo>
                  <a:lnTo>
                    <a:pt x="532" y="582"/>
                  </a:lnTo>
                  <a:lnTo>
                    <a:pt x="532" y="578"/>
                  </a:lnTo>
                  <a:lnTo>
                    <a:pt x="532" y="576"/>
                  </a:lnTo>
                  <a:lnTo>
                    <a:pt x="542" y="569"/>
                  </a:lnTo>
                  <a:lnTo>
                    <a:pt x="545" y="565"/>
                  </a:lnTo>
                  <a:lnTo>
                    <a:pt x="545" y="563"/>
                  </a:lnTo>
                  <a:lnTo>
                    <a:pt x="545" y="558"/>
                  </a:lnTo>
                  <a:lnTo>
                    <a:pt x="545" y="554"/>
                  </a:lnTo>
                  <a:lnTo>
                    <a:pt x="545" y="550"/>
                  </a:lnTo>
                  <a:lnTo>
                    <a:pt x="542" y="544"/>
                  </a:lnTo>
                  <a:lnTo>
                    <a:pt x="542" y="539"/>
                  </a:lnTo>
                  <a:lnTo>
                    <a:pt x="545" y="537"/>
                  </a:lnTo>
                  <a:lnTo>
                    <a:pt x="542" y="535"/>
                  </a:lnTo>
                  <a:lnTo>
                    <a:pt x="542" y="529"/>
                  </a:lnTo>
                  <a:lnTo>
                    <a:pt x="542" y="527"/>
                  </a:lnTo>
                  <a:lnTo>
                    <a:pt x="542" y="520"/>
                  </a:lnTo>
                  <a:lnTo>
                    <a:pt x="545" y="518"/>
                  </a:lnTo>
                  <a:lnTo>
                    <a:pt x="542" y="514"/>
                  </a:lnTo>
                  <a:lnTo>
                    <a:pt x="542" y="509"/>
                  </a:lnTo>
                  <a:lnTo>
                    <a:pt x="542" y="501"/>
                  </a:lnTo>
                  <a:lnTo>
                    <a:pt x="545" y="501"/>
                  </a:lnTo>
                  <a:lnTo>
                    <a:pt x="547" y="501"/>
                  </a:lnTo>
                  <a:lnTo>
                    <a:pt x="545" y="503"/>
                  </a:lnTo>
                  <a:lnTo>
                    <a:pt x="547" y="505"/>
                  </a:lnTo>
                  <a:lnTo>
                    <a:pt x="551" y="503"/>
                  </a:lnTo>
                  <a:lnTo>
                    <a:pt x="557" y="503"/>
                  </a:lnTo>
                  <a:lnTo>
                    <a:pt x="562" y="501"/>
                  </a:lnTo>
                  <a:lnTo>
                    <a:pt x="562" y="501"/>
                  </a:lnTo>
                  <a:lnTo>
                    <a:pt x="566" y="503"/>
                  </a:lnTo>
                  <a:lnTo>
                    <a:pt x="570" y="501"/>
                  </a:lnTo>
                  <a:lnTo>
                    <a:pt x="574" y="501"/>
                  </a:lnTo>
                  <a:lnTo>
                    <a:pt x="585" y="505"/>
                  </a:lnTo>
                  <a:lnTo>
                    <a:pt x="591" y="505"/>
                  </a:lnTo>
                  <a:lnTo>
                    <a:pt x="594" y="505"/>
                  </a:lnTo>
                  <a:lnTo>
                    <a:pt x="596" y="509"/>
                  </a:lnTo>
                  <a:lnTo>
                    <a:pt x="591" y="512"/>
                  </a:lnTo>
                  <a:lnTo>
                    <a:pt x="596" y="514"/>
                  </a:lnTo>
                  <a:lnTo>
                    <a:pt x="596" y="518"/>
                  </a:lnTo>
                  <a:lnTo>
                    <a:pt x="596" y="522"/>
                  </a:lnTo>
                  <a:lnTo>
                    <a:pt x="596" y="527"/>
                  </a:lnTo>
                  <a:lnTo>
                    <a:pt x="600" y="535"/>
                  </a:lnTo>
                  <a:lnTo>
                    <a:pt x="596" y="542"/>
                  </a:lnTo>
                  <a:lnTo>
                    <a:pt x="600" y="548"/>
                  </a:lnTo>
                  <a:lnTo>
                    <a:pt x="600" y="548"/>
                  </a:lnTo>
                  <a:lnTo>
                    <a:pt x="600" y="552"/>
                  </a:lnTo>
                  <a:lnTo>
                    <a:pt x="600" y="556"/>
                  </a:lnTo>
                  <a:lnTo>
                    <a:pt x="596" y="558"/>
                  </a:lnTo>
                  <a:lnTo>
                    <a:pt x="600" y="561"/>
                  </a:lnTo>
                  <a:lnTo>
                    <a:pt x="602" y="565"/>
                  </a:lnTo>
                  <a:lnTo>
                    <a:pt x="604" y="569"/>
                  </a:lnTo>
                  <a:lnTo>
                    <a:pt x="609" y="573"/>
                  </a:lnTo>
                  <a:lnTo>
                    <a:pt x="609" y="573"/>
                  </a:lnTo>
                  <a:lnTo>
                    <a:pt x="611" y="573"/>
                  </a:lnTo>
                  <a:lnTo>
                    <a:pt x="615" y="573"/>
                  </a:lnTo>
                  <a:lnTo>
                    <a:pt x="615" y="578"/>
                  </a:lnTo>
                  <a:lnTo>
                    <a:pt x="621" y="582"/>
                  </a:lnTo>
                  <a:lnTo>
                    <a:pt x="621" y="586"/>
                  </a:lnTo>
                  <a:lnTo>
                    <a:pt x="625" y="599"/>
                  </a:lnTo>
                  <a:lnTo>
                    <a:pt x="626" y="603"/>
                  </a:lnTo>
                  <a:lnTo>
                    <a:pt x="626" y="603"/>
                  </a:lnTo>
                  <a:lnTo>
                    <a:pt x="625" y="606"/>
                  </a:lnTo>
                  <a:lnTo>
                    <a:pt x="628" y="612"/>
                  </a:lnTo>
                  <a:lnTo>
                    <a:pt x="628" y="616"/>
                  </a:lnTo>
                  <a:lnTo>
                    <a:pt x="636" y="623"/>
                  </a:lnTo>
                  <a:lnTo>
                    <a:pt x="634" y="631"/>
                  </a:lnTo>
                  <a:lnTo>
                    <a:pt x="636" y="633"/>
                  </a:lnTo>
                  <a:lnTo>
                    <a:pt x="640" y="637"/>
                  </a:lnTo>
                  <a:lnTo>
                    <a:pt x="638" y="639"/>
                  </a:lnTo>
                  <a:lnTo>
                    <a:pt x="640" y="640"/>
                  </a:lnTo>
                  <a:lnTo>
                    <a:pt x="641" y="650"/>
                  </a:lnTo>
                  <a:lnTo>
                    <a:pt x="649" y="657"/>
                  </a:lnTo>
                  <a:lnTo>
                    <a:pt x="655" y="661"/>
                  </a:lnTo>
                  <a:lnTo>
                    <a:pt x="657" y="663"/>
                  </a:lnTo>
                  <a:lnTo>
                    <a:pt x="660" y="663"/>
                  </a:lnTo>
                  <a:lnTo>
                    <a:pt x="666" y="669"/>
                  </a:lnTo>
                  <a:lnTo>
                    <a:pt x="666" y="672"/>
                  </a:lnTo>
                  <a:lnTo>
                    <a:pt x="664" y="672"/>
                  </a:lnTo>
                  <a:lnTo>
                    <a:pt x="664" y="676"/>
                  </a:lnTo>
                  <a:lnTo>
                    <a:pt x="662" y="682"/>
                  </a:lnTo>
                  <a:lnTo>
                    <a:pt x="666" y="687"/>
                  </a:lnTo>
                  <a:lnTo>
                    <a:pt x="670" y="691"/>
                  </a:lnTo>
                  <a:lnTo>
                    <a:pt x="670" y="697"/>
                  </a:lnTo>
                  <a:lnTo>
                    <a:pt x="666" y="701"/>
                  </a:lnTo>
                  <a:lnTo>
                    <a:pt x="666" y="703"/>
                  </a:lnTo>
                  <a:lnTo>
                    <a:pt x="664" y="706"/>
                  </a:lnTo>
                  <a:lnTo>
                    <a:pt x="666" y="708"/>
                  </a:lnTo>
                  <a:lnTo>
                    <a:pt x="666" y="716"/>
                  </a:lnTo>
                  <a:lnTo>
                    <a:pt x="662" y="718"/>
                  </a:lnTo>
                  <a:lnTo>
                    <a:pt x="662" y="718"/>
                  </a:lnTo>
                  <a:lnTo>
                    <a:pt x="666" y="718"/>
                  </a:lnTo>
                  <a:lnTo>
                    <a:pt x="666" y="721"/>
                  </a:lnTo>
                  <a:lnTo>
                    <a:pt x="660" y="725"/>
                  </a:lnTo>
                  <a:lnTo>
                    <a:pt x="660" y="731"/>
                  </a:lnTo>
                  <a:lnTo>
                    <a:pt x="658" y="733"/>
                  </a:lnTo>
                  <a:lnTo>
                    <a:pt x="655" y="731"/>
                  </a:lnTo>
                  <a:lnTo>
                    <a:pt x="655" y="735"/>
                  </a:lnTo>
                  <a:lnTo>
                    <a:pt x="658" y="738"/>
                  </a:lnTo>
                  <a:lnTo>
                    <a:pt x="658" y="740"/>
                  </a:lnTo>
                  <a:lnTo>
                    <a:pt x="655" y="744"/>
                  </a:lnTo>
                  <a:lnTo>
                    <a:pt x="651" y="748"/>
                  </a:lnTo>
                  <a:lnTo>
                    <a:pt x="645" y="748"/>
                  </a:lnTo>
                  <a:lnTo>
                    <a:pt x="641" y="744"/>
                  </a:lnTo>
                  <a:lnTo>
                    <a:pt x="649" y="740"/>
                  </a:lnTo>
                  <a:lnTo>
                    <a:pt x="649" y="738"/>
                  </a:lnTo>
                  <a:lnTo>
                    <a:pt x="645" y="738"/>
                  </a:lnTo>
                  <a:lnTo>
                    <a:pt x="643" y="740"/>
                  </a:lnTo>
                  <a:lnTo>
                    <a:pt x="640" y="740"/>
                  </a:lnTo>
                  <a:lnTo>
                    <a:pt x="632" y="736"/>
                  </a:lnTo>
                  <a:lnTo>
                    <a:pt x="630" y="738"/>
                  </a:lnTo>
                  <a:lnTo>
                    <a:pt x="621" y="740"/>
                  </a:lnTo>
                  <a:lnTo>
                    <a:pt x="615" y="740"/>
                  </a:lnTo>
                  <a:lnTo>
                    <a:pt x="611" y="746"/>
                  </a:lnTo>
                  <a:lnTo>
                    <a:pt x="615" y="746"/>
                  </a:lnTo>
                  <a:lnTo>
                    <a:pt x="615" y="748"/>
                  </a:lnTo>
                  <a:lnTo>
                    <a:pt x="617" y="744"/>
                  </a:lnTo>
                  <a:lnTo>
                    <a:pt x="625" y="742"/>
                  </a:lnTo>
                  <a:lnTo>
                    <a:pt x="625" y="746"/>
                  </a:lnTo>
                  <a:lnTo>
                    <a:pt x="628" y="752"/>
                  </a:lnTo>
                  <a:lnTo>
                    <a:pt x="643" y="752"/>
                  </a:lnTo>
                  <a:lnTo>
                    <a:pt x="649" y="755"/>
                  </a:lnTo>
                  <a:lnTo>
                    <a:pt x="655" y="752"/>
                  </a:lnTo>
                  <a:lnTo>
                    <a:pt x="662" y="752"/>
                  </a:lnTo>
                  <a:lnTo>
                    <a:pt x="664" y="755"/>
                  </a:lnTo>
                  <a:lnTo>
                    <a:pt x="670" y="755"/>
                  </a:lnTo>
                  <a:lnTo>
                    <a:pt x="675" y="755"/>
                  </a:lnTo>
                  <a:lnTo>
                    <a:pt x="675" y="750"/>
                  </a:lnTo>
                  <a:lnTo>
                    <a:pt x="675" y="748"/>
                  </a:lnTo>
                  <a:lnTo>
                    <a:pt x="675" y="742"/>
                  </a:lnTo>
                  <a:lnTo>
                    <a:pt x="675" y="740"/>
                  </a:lnTo>
                  <a:lnTo>
                    <a:pt x="679" y="738"/>
                  </a:lnTo>
                  <a:lnTo>
                    <a:pt x="679" y="735"/>
                  </a:lnTo>
                  <a:lnTo>
                    <a:pt x="685" y="731"/>
                  </a:lnTo>
                  <a:lnTo>
                    <a:pt x="685" y="725"/>
                  </a:lnTo>
                  <a:lnTo>
                    <a:pt x="689" y="718"/>
                  </a:lnTo>
                  <a:lnTo>
                    <a:pt x="685" y="712"/>
                  </a:lnTo>
                  <a:lnTo>
                    <a:pt x="687" y="706"/>
                  </a:lnTo>
                  <a:lnTo>
                    <a:pt x="692" y="697"/>
                  </a:lnTo>
                  <a:lnTo>
                    <a:pt x="692" y="691"/>
                  </a:lnTo>
                  <a:lnTo>
                    <a:pt x="687" y="680"/>
                  </a:lnTo>
                  <a:lnTo>
                    <a:pt x="679" y="674"/>
                  </a:lnTo>
                  <a:lnTo>
                    <a:pt x="679" y="671"/>
                  </a:lnTo>
                  <a:lnTo>
                    <a:pt x="675" y="661"/>
                  </a:lnTo>
                  <a:lnTo>
                    <a:pt x="683" y="657"/>
                  </a:lnTo>
                  <a:lnTo>
                    <a:pt x="685" y="652"/>
                  </a:lnTo>
                  <a:lnTo>
                    <a:pt x="690" y="652"/>
                  </a:lnTo>
                  <a:lnTo>
                    <a:pt x="698" y="644"/>
                  </a:lnTo>
                  <a:lnTo>
                    <a:pt x="704" y="642"/>
                  </a:lnTo>
                  <a:lnTo>
                    <a:pt x="707" y="650"/>
                  </a:lnTo>
                  <a:lnTo>
                    <a:pt x="707" y="655"/>
                  </a:lnTo>
                  <a:lnTo>
                    <a:pt x="715" y="657"/>
                  </a:lnTo>
                  <a:lnTo>
                    <a:pt x="717" y="661"/>
                  </a:lnTo>
                  <a:lnTo>
                    <a:pt x="719" y="661"/>
                  </a:lnTo>
                  <a:lnTo>
                    <a:pt x="722" y="667"/>
                  </a:lnTo>
                  <a:lnTo>
                    <a:pt x="722" y="671"/>
                  </a:lnTo>
                  <a:lnTo>
                    <a:pt x="724" y="672"/>
                  </a:lnTo>
                  <a:lnTo>
                    <a:pt x="724" y="676"/>
                  </a:lnTo>
                  <a:lnTo>
                    <a:pt x="730" y="682"/>
                  </a:lnTo>
                  <a:lnTo>
                    <a:pt x="732" y="686"/>
                  </a:lnTo>
                  <a:lnTo>
                    <a:pt x="730" y="687"/>
                  </a:lnTo>
                  <a:lnTo>
                    <a:pt x="732" y="691"/>
                  </a:lnTo>
                  <a:lnTo>
                    <a:pt x="737" y="691"/>
                  </a:lnTo>
                  <a:lnTo>
                    <a:pt x="739" y="697"/>
                  </a:lnTo>
                  <a:lnTo>
                    <a:pt x="745" y="693"/>
                  </a:lnTo>
                  <a:lnTo>
                    <a:pt x="749" y="693"/>
                  </a:lnTo>
                  <a:lnTo>
                    <a:pt x="754" y="691"/>
                  </a:lnTo>
                  <a:lnTo>
                    <a:pt x="756" y="691"/>
                  </a:lnTo>
                  <a:lnTo>
                    <a:pt x="758" y="687"/>
                  </a:lnTo>
                  <a:lnTo>
                    <a:pt x="756" y="687"/>
                  </a:lnTo>
                  <a:lnTo>
                    <a:pt x="753" y="687"/>
                  </a:lnTo>
                  <a:lnTo>
                    <a:pt x="751" y="687"/>
                  </a:lnTo>
                  <a:lnTo>
                    <a:pt x="747" y="691"/>
                  </a:lnTo>
                  <a:lnTo>
                    <a:pt x="741" y="691"/>
                  </a:lnTo>
                  <a:lnTo>
                    <a:pt x="739" y="687"/>
                  </a:lnTo>
                  <a:lnTo>
                    <a:pt x="737" y="687"/>
                  </a:lnTo>
                  <a:lnTo>
                    <a:pt x="734" y="686"/>
                  </a:lnTo>
                  <a:lnTo>
                    <a:pt x="734" y="682"/>
                  </a:lnTo>
                  <a:lnTo>
                    <a:pt x="734" y="680"/>
                  </a:lnTo>
                  <a:lnTo>
                    <a:pt x="730" y="674"/>
                  </a:lnTo>
                  <a:lnTo>
                    <a:pt x="732" y="669"/>
                  </a:lnTo>
                  <a:lnTo>
                    <a:pt x="734" y="667"/>
                  </a:lnTo>
                  <a:lnTo>
                    <a:pt x="737" y="667"/>
                  </a:lnTo>
                  <a:lnTo>
                    <a:pt x="734" y="663"/>
                  </a:lnTo>
                  <a:lnTo>
                    <a:pt x="734" y="661"/>
                  </a:lnTo>
                  <a:lnTo>
                    <a:pt x="734" y="657"/>
                  </a:lnTo>
                  <a:lnTo>
                    <a:pt x="732" y="657"/>
                  </a:lnTo>
                  <a:lnTo>
                    <a:pt x="724" y="654"/>
                  </a:lnTo>
                  <a:lnTo>
                    <a:pt x="724" y="650"/>
                  </a:lnTo>
                  <a:lnTo>
                    <a:pt x="721" y="644"/>
                  </a:lnTo>
                  <a:lnTo>
                    <a:pt x="715" y="644"/>
                  </a:lnTo>
                  <a:lnTo>
                    <a:pt x="707" y="640"/>
                  </a:lnTo>
                  <a:lnTo>
                    <a:pt x="704" y="637"/>
                  </a:lnTo>
                  <a:lnTo>
                    <a:pt x="700" y="639"/>
                  </a:lnTo>
                  <a:lnTo>
                    <a:pt x="692" y="633"/>
                  </a:lnTo>
                  <a:lnTo>
                    <a:pt x="690" y="637"/>
                  </a:lnTo>
                  <a:lnTo>
                    <a:pt x="685" y="633"/>
                  </a:lnTo>
                  <a:lnTo>
                    <a:pt x="679" y="639"/>
                  </a:lnTo>
                  <a:lnTo>
                    <a:pt x="679" y="644"/>
                  </a:lnTo>
                  <a:lnTo>
                    <a:pt x="675" y="646"/>
                  </a:lnTo>
                  <a:lnTo>
                    <a:pt x="670" y="644"/>
                  </a:lnTo>
                  <a:lnTo>
                    <a:pt x="664" y="648"/>
                  </a:lnTo>
                  <a:lnTo>
                    <a:pt x="660" y="646"/>
                  </a:lnTo>
                  <a:lnTo>
                    <a:pt x="657" y="642"/>
                  </a:lnTo>
                  <a:lnTo>
                    <a:pt x="658" y="639"/>
                  </a:lnTo>
                  <a:lnTo>
                    <a:pt x="657" y="633"/>
                  </a:lnTo>
                  <a:lnTo>
                    <a:pt x="649" y="627"/>
                  </a:lnTo>
                  <a:lnTo>
                    <a:pt x="649" y="623"/>
                  </a:lnTo>
                  <a:lnTo>
                    <a:pt x="649" y="614"/>
                  </a:lnTo>
                  <a:lnTo>
                    <a:pt x="645" y="606"/>
                  </a:lnTo>
                  <a:lnTo>
                    <a:pt x="645" y="603"/>
                  </a:lnTo>
                  <a:lnTo>
                    <a:pt x="645" y="591"/>
                  </a:lnTo>
                  <a:lnTo>
                    <a:pt x="645" y="584"/>
                  </a:lnTo>
                  <a:lnTo>
                    <a:pt x="640" y="578"/>
                  </a:lnTo>
                  <a:lnTo>
                    <a:pt x="636" y="578"/>
                  </a:lnTo>
                  <a:lnTo>
                    <a:pt x="632" y="573"/>
                  </a:lnTo>
                  <a:lnTo>
                    <a:pt x="625" y="567"/>
                  </a:lnTo>
                  <a:lnTo>
                    <a:pt x="619" y="563"/>
                  </a:lnTo>
                  <a:lnTo>
                    <a:pt x="619" y="558"/>
                  </a:lnTo>
                  <a:lnTo>
                    <a:pt x="621" y="550"/>
                  </a:lnTo>
                  <a:lnTo>
                    <a:pt x="619" y="544"/>
                  </a:lnTo>
                  <a:lnTo>
                    <a:pt x="617" y="542"/>
                  </a:lnTo>
                  <a:lnTo>
                    <a:pt x="617" y="539"/>
                  </a:lnTo>
                  <a:lnTo>
                    <a:pt x="621" y="537"/>
                  </a:lnTo>
                  <a:lnTo>
                    <a:pt x="625" y="529"/>
                  </a:lnTo>
                  <a:lnTo>
                    <a:pt x="628" y="522"/>
                  </a:lnTo>
                  <a:lnTo>
                    <a:pt x="625" y="512"/>
                  </a:lnTo>
                  <a:lnTo>
                    <a:pt x="619" y="495"/>
                  </a:lnTo>
                  <a:lnTo>
                    <a:pt x="621" y="495"/>
                  </a:lnTo>
                  <a:lnTo>
                    <a:pt x="625" y="499"/>
                  </a:lnTo>
                  <a:lnTo>
                    <a:pt x="626" y="505"/>
                  </a:lnTo>
                  <a:lnTo>
                    <a:pt x="628" y="505"/>
                  </a:lnTo>
                  <a:lnTo>
                    <a:pt x="630" y="505"/>
                  </a:lnTo>
                  <a:lnTo>
                    <a:pt x="630" y="512"/>
                  </a:lnTo>
                  <a:lnTo>
                    <a:pt x="636" y="518"/>
                  </a:lnTo>
                  <a:lnTo>
                    <a:pt x="634" y="524"/>
                  </a:lnTo>
                  <a:lnTo>
                    <a:pt x="638" y="529"/>
                  </a:lnTo>
                  <a:lnTo>
                    <a:pt x="636" y="535"/>
                  </a:lnTo>
                  <a:lnTo>
                    <a:pt x="638" y="539"/>
                  </a:lnTo>
                  <a:lnTo>
                    <a:pt x="643" y="542"/>
                  </a:lnTo>
                  <a:lnTo>
                    <a:pt x="643" y="544"/>
                  </a:lnTo>
                  <a:lnTo>
                    <a:pt x="645" y="548"/>
                  </a:lnTo>
                  <a:lnTo>
                    <a:pt x="645" y="550"/>
                  </a:lnTo>
                  <a:lnTo>
                    <a:pt x="643" y="554"/>
                  </a:lnTo>
                  <a:lnTo>
                    <a:pt x="645" y="556"/>
                  </a:lnTo>
                  <a:lnTo>
                    <a:pt x="649" y="556"/>
                  </a:lnTo>
                  <a:lnTo>
                    <a:pt x="655" y="559"/>
                  </a:lnTo>
                  <a:lnTo>
                    <a:pt x="662" y="559"/>
                  </a:lnTo>
                  <a:lnTo>
                    <a:pt x="666" y="558"/>
                  </a:lnTo>
                  <a:lnTo>
                    <a:pt x="668" y="559"/>
                  </a:lnTo>
                  <a:lnTo>
                    <a:pt x="670" y="563"/>
                  </a:lnTo>
                  <a:lnTo>
                    <a:pt x="673" y="559"/>
                  </a:lnTo>
                  <a:lnTo>
                    <a:pt x="675" y="558"/>
                  </a:lnTo>
                  <a:lnTo>
                    <a:pt x="679" y="556"/>
                  </a:lnTo>
                  <a:lnTo>
                    <a:pt x="683" y="558"/>
                  </a:lnTo>
                  <a:lnTo>
                    <a:pt x="689" y="563"/>
                  </a:lnTo>
                  <a:lnTo>
                    <a:pt x="692" y="563"/>
                  </a:lnTo>
                  <a:lnTo>
                    <a:pt x="698" y="567"/>
                  </a:lnTo>
                  <a:lnTo>
                    <a:pt x="704" y="565"/>
                  </a:lnTo>
                  <a:lnTo>
                    <a:pt x="707" y="561"/>
                  </a:lnTo>
                  <a:lnTo>
                    <a:pt x="704" y="563"/>
                  </a:lnTo>
                  <a:lnTo>
                    <a:pt x="698" y="563"/>
                  </a:lnTo>
                  <a:lnTo>
                    <a:pt x="696" y="559"/>
                  </a:lnTo>
                  <a:lnTo>
                    <a:pt x="694" y="558"/>
                  </a:lnTo>
                  <a:lnTo>
                    <a:pt x="692" y="552"/>
                  </a:lnTo>
                  <a:lnTo>
                    <a:pt x="685" y="552"/>
                  </a:lnTo>
                  <a:lnTo>
                    <a:pt x="685" y="550"/>
                  </a:lnTo>
                  <a:lnTo>
                    <a:pt x="683" y="550"/>
                  </a:lnTo>
                  <a:lnTo>
                    <a:pt x="679" y="552"/>
                  </a:lnTo>
                  <a:lnTo>
                    <a:pt x="670" y="552"/>
                  </a:lnTo>
                  <a:lnTo>
                    <a:pt x="668" y="548"/>
                  </a:lnTo>
                  <a:lnTo>
                    <a:pt x="662" y="548"/>
                  </a:lnTo>
                  <a:lnTo>
                    <a:pt x="655" y="542"/>
                  </a:lnTo>
                  <a:lnTo>
                    <a:pt x="655" y="539"/>
                  </a:lnTo>
                  <a:lnTo>
                    <a:pt x="651" y="539"/>
                  </a:lnTo>
                  <a:lnTo>
                    <a:pt x="645" y="529"/>
                  </a:lnTo>
                  <a:lnTo>
                    <a:pt x="649" y="527"/>
                  </a:lnTo>
                  <a:lnTo>
                    <a:pt x="649" y="525"/>
                  </a:lnTo>
                  <a:lnTo>
                    <a:pt x="655" y="522"/>
                  </a:lnTo>
                  <a:lnTo>
                    <a:pt x="658" y="522"/>
                  </a:lnTo>
                  <a:lnTo>
                    <a:pt x="664" y="527"/>
                  </a:lnTo>
                  <a:lnTo>
                    <a:pt x="670" y="531"/>
                  </a:lnTo>
                  <a:lnTo>
                    <a:pt x="675" y="531"/>
                  </a:lnTo>
                  <a:lnTo>
                    <a:pt x="681" y="524"/>
                  </a:lnTo>
                  <a:lnTo>
                    <a:pt x="679" y="518"/>
                  </a:lnTo>
                  <a:lnTo>
                    <a:pt x="670" y="514"/>
                  </a:lnTo>
                  <a:lnTo>
                    <a:pt x="664" y="518"/>
                  </a:lnTo>
                  <a:lnTo>
                    <a:pt x="662" y="518"/>
                  </a:lnTo>
                  <a:lnTo>
                    <a:pt x="664" y="514"/>
                  </a:lnTo>
                  <a:lnTo>
                    <a:pt x="666" y="514"/>
                  </a:lnTo>
                  <a:lnTo>
                    <a:pt x="668" y="514"/>
                  </a:lnTo>
                  <a:lnTo>
                    <a:pt x="668" y="509"/>
                  </a:lnTo>
                  <a:lnTo>
                    <a:pt x="673" y="503"/>
                  </a:lnTo>
                  <a:lnTo>
                    <a:pt x="675" y="499"/>
                  </a:lnTo>
                  <a:lnTo>
                    <a:pt x="679" y="501"/>
                  </a:lnTo>
                  <a:lnTo>
                    <a:pt x="692" y="501"/>
                  </a:lnTo>
                  <a:lnTo>
                    <a:pt x="698" y="505"/>
                  </a:lnTo>
                  <a:lnTo>
                    <a:pt x="700" y="509"/>
                  </a:lnTo>
                  <a:lnTo>
                    <a:pt x="713" y="509"/>
                  </a:lnTo>
                  <a:lnTo>
                    <a:pt x="713" y="514"/>
                  </a:lnTo>
                  <a:lnTo>
                    <a:pt x="717" y="518"/>
                  </a:lnTo>
                  <a:lnTo>
                    <a:pt x="724" y="524"/>
                  </a:lnTo>
                  <a:lnTo>
                    <a:pt x="732" y="524"/>
                  </a:lnTo>
                  <a:lnTo>
                    <a:pt x="739" y="524"/>
                  </a:lnTo>
                  <a:lnTo>
                    <a:pt x="749" y="518"/>
                  </a:lnTo>
                  <a:lnTo>
                    <a:pt x="751" y="520"/>
                  </a:lnTo>
                  <a:lnTo>
                    <a:pt x="753" y="520"/>
                  </a:lnTo>
                  <a:lnTo>
                    <a:pt x="758" y="520"/>
                  </a:lnTo>
                  <a:lnTo>
                    <a:pt x="756" y="527"/>
                  </a:lnTo>
                  <a:lnTo>
                    <a:pt x="756" y="531"/>
                  </a:lnTo>
                  <a:lnTo>
                    <a:pt x="756" y="535"/>
                  </a:lnTo>
                  <a:lnTo>
                    <a:pt x="751" y="539"/>
                  </a:lnTo>
                  <a:lnTo>
                    <a:pt x="751" y="542"/>
                  </a:lnTo>
                  <a:lnTo>
                    <a:pt x="754" y="548"/>
                  </a:lnTo>
                  <a:lnTo>
                    <a:pt x="754" y="552"/>
                  </a:lnTo>
                  <a:lnTo>
                    <a:pt x="758" y="558"/>
                  </a:lnTo>
                  <a:lnTo>
                    <a:pt x="758" y="561"/>
                  </a:lnTo>
                  <a:lnTo>
                    <a:pt x="758" y="565"/>
                  </a:lnTo>
                  <a:lnTo>
                    <a:pt x="758" y="576"/>
                  </a:lnTo>
                  <a:lnTo>
                    <a:pt x="762" y="576"/>
                  </a:lnTo>
                  <a:lnTo>
                    <a:pt x="762" y="573"/>
                  </a:lnTo>
                  <a:lnTo>
                    <a:pt x="762" y="569"/>
                  </a:lnTo>
                  <a:lnTo>
                    <a:pt x="762" y="567"/>
                  </a:lnTo>
                  <a:lnTo>
                    <a:pt x="762" y="563"/>
                  </a:lnTo>
                  <a:lnTo>
                    <a:pt x="768" y="561"/>
                  </a:lnTo>
                  <a:lnTo>
                    <a:pt x="768" y="556"/>
                  </a:lnTo>
                  <a:lnTo>
                    <a:pt x="771" y="558"/>
                  </a:lnTo>
                  <a:lnTo>
                    <a:pt x="773" y="565"/>
                  </a:lnTo>
                  <a:lnTo>
                    <a:pt x="773" y="573"/>
                  </a:lnTo>
                  <a:lnTo>
                    <a:pt x="775" y="574"/>
                  </a:lnTo>
                  <a:lnTo>
                    <a:pt x="771" y="576"/>
                  </a:lnTo>
                  <a:lnTo>
                    <a:pt x="771" y="582"/>
                  </a:lnTo>
                  <a:lnTo>
                    <a:pt x="769" y="582"/>
                  </a:lnTo>
                  <a:lnTo>
                    <a:pt x="777" y="588"/>
                  </a:lnTo>
                  <a:lnTo>
                    <a:pt x="783" y="588"/>
                  </a:lnTo>
                  <a:lnTo>
                    <a:pt x="788" y="590"/>
                  </a:lnTo>
                  <a:lnTo>
                    <a:pt x="792" y="593"/>
                  </a:lnTo>
                  <a:lnTo>
                    <a:pt x="792" y="597"/>
                  </a:lnTo>
                  <a:lnTo>
                    <a:pt x="796" y="599"/>
                  </a:lnTo>
                  <a:lnTo>
                    <a:pt x="803" y="599"/>
                  </a:lnTo>
                  <a:lnTo>
                    <a:pt x="811" y="608"/>
                  </a:lnTo>
                  <a:lnTo>
                    <a:pt x="811" y="606"/>
                  </a:lnTo>
                  <a:lnTo>
                    <a:pt x="811" y="599"/>
                  </a:lnTo>
                  <a:lnTo>
                    <a:pt x="817" y="595"/>
                  </a:lnTo>
                  <a:lnTo>
                    <a:pt x="818" y="595"/>
                  </a:lnTo>
                  <a:lnTo>
                    <a:pt x="828" y="599"/>
                  </a:lnTo>
                  <a:lnTo>
                    <a:pt x="833" y="599"/>
                  </a:lnTo>
                  <a:lnTo>
                    <a:pt x="837" y="603"/>
                  </a:lnTo>
                  <a:lnTo>
                    <a:pt x="837" y="612"/>
                  </a:lnTo>
                  <a:lnTo>
                    <a:pt x="837" y="603"/>
                  </a:lnTo>
                  <a:lnTo>
                    <a:pt x="835" y="599"/>
                  </a:lnTo>
                  <a:lnTo>
                    <a:pt x="832" y="599"/>
                  </a:lnTo>
                  <a:lnTo>
                    <a:pt x="826" y="597"/>
                  </a:lnTo>
                  <a:lnTo>
                    <a:pt x="818" y="593"/>
                  </a:lnTo>
                  <a:lnTo>
                    <a:pt x="813" y="593"/>
                  </a:lnTo>
                  <a:lnTo>
                    <a:pt x="809" y="599"/>
                  </a:lnTo>
                  <a:lnTo>
                    <a:pt x="805" y="597"/>
                  </a:lnTo>
                  <a:lnTo>
                    <a:pt x="805" y="599"/>
                  </a:lnTo>
                  <a:lnTo>
                    <a:pt x="798" y="595"/>
                  </a:lnTo>
                  <a:lnTo>
                    <a:pt x="792" y="588"/>
                  </a:lnTo>
                  <a:lnTo>
                    <a:pt x="788" y="586"/>
                  </a:lnTo>
                  <a:lnTo>
                    <a:pt x="781" y="584"/>
                  </a:lnTo>
                  <a:lnTo>
                    <a:pt x="777" y="578"/>
                  </a:lnTo>
                  <a:lnTo>
                    <a:pt x="781" y="582"/>
                  </a:lnTo>
                  <a:lnTo>
                    <a:pt x="783" y="582"/>
                  </a:lnTo>
                  <a:lnTo>
                    <a:pt x="788" y="573"/>
                  </a:lnTo>
                  <a:lnTo>
                    <a:pt x="786" y="569"/>
                  </a:lnTo>
                  <a:lnTo>
                    <a:pt x="781" y="563"/>
                  </a:lnTo>
                  <a:lnTo>
                    <a:pt x="779" y="556"/>
                  </a:lnTo>
                  <a:lnTo>
                    <a:pt x="773" y="548"/>
                  </a:lnTo>
                  <a:lnTo>
                    <a:pt x="768" y="542"/>
                  </a:lnTo>
                  <a:lnTo>
                    <a:pt x="764" y="539"/>
                  </a:lnTo>
                  <a:lnTo>
                    <a:pt x="768" y="535"/>
                  </a:lnTo>
                  <a:lnTo>
                    <a:pt x="764" y="531"/>
                  </a:lnTo>
                  <a:lnTo>
                    <a:pt x="762" y="522"/>
                  </a:lnTo>
                  <a:lnTo>
                    <a:pt x="758" y="518"/>
                  </a:lnTo>
                  <a:lnTo>
                    <a:pt x="758" y="518"/>
                  </a:lnTo>
                  <a:lnTo>
                    <a:pt x="751" y="514"/>
                  </a:lnTo>
                  <a:lnTo>
                    <a:pt x="741" y="512"/>
                  </a:lnTo>
                  <a:lnTo>
                    <a:pt x="737" y="509"/>
                  </a:lnTo>
                  <a:lnTo>
                    <a:pt x="734" y="505"/>
                  </a:lnTo>
                  <a:lnTo>
                    <a:pt x="734" y="499"/>
                  </a:lnTo>
                  <a:lnTo>
                    <a:pt x="732" y="495"/>
                  </a:lnTo>
                  <a:lnTo>
                    <a:pt x="732" y="493"/>
                  </a:lnTo>
                  <a:lnTo>
                    <a:pt x="728" y="495"/>
                  </a:lnTo>
                  <a:lnTo>
                    <a:pt x="713" y="495"/>
                  </a:lnTo>
                  <a:lnTo>
                    <a:pt x="709" y="495"/>
                  </a:lnTo>
                  <a:lnTo>
                    <a:pt x="704" y="492"/>
                  </a:lnTo>
                  <a:lnTo>
                    <a:pt x="704" y="488"/>
                  </a:lnTo>
                  <a:lnTo>
                    <a:pt x="704" y="488"/>
                  </a:lnTo>
                  <a:lnTo>
                    <a:pt x="700" y="484"/>
                  </a:lnTo>
                  <a:lnTo>
                    <a:pt x="700" y="478"/>
                  </a:lnTo>
                  <a:lnTo>
                    <a:pt x="696" y="469"/>
                  </a:lnTo>
                  <a:lnTo>
                    <a:pt x="689" y="465"/>
                  </a:lnTo>
                  <a:lnTo>
                    <a:pt x="690" y="463"/>
                  </a:lnTo>
                  <a:lnTo>
                    <a:pt x="690" y="460"/>
                  </a:lnTo>
                  <a:lnTo>
                    <a:pt x="687" y="460"/>
                  </a:lnTo>
                  <a:lnTo>
                    <a:pt x="685" y="458"/>
                  </a:lnTo>
                  <a:lnTo>
                    <a:pt x="685" y="454"/>
                  </a:lnTo>
                  <a:lnTo>
                    <a:pt x="687" y="450"/>
                  </a:lnTo>
                  <a:lnTo>
                    <a:pt x="681" y="446"/>
                  </a:lnTo>
                  <a:lnTo>
                    <a:pt x="685" y="444"/>
                  </a:lnTo>
                  <a:lnTo>
                    <a:pt x="690" y="444"/>
                  </a:lnTo>
                  <a:lnTo>
                    <a:pt x="694" y="441"/>
                  </a:lnTo>
                  <a:lnTo>
                    <a:pt x="700" y="441"/>
                  </a:lnTo>
                  <a:lnTo>
                    <a:pt x="707" y="437"/>
                  </a:lnTo>
                  <a:lnTo>
                    <a:pt x="722" y="431"/>
                  </a:lnTo>
                  <a:lnTo>
                    <a:pt x="728" y="429"/>
                  </a:lnTo>
                  <a:lnTo>
                    <a:pt x="734" y="426"/>
                  </a:lnTo>
                  <a:lnTo>
                    <a:pt x="737" y="429"/>
                  </a:lnTo>
                  <a:lnTo>
                    <a:pt x="741" y="426"/>
                  </a:lnTo>
                  <a:lnTo>
                    <a:pt x="743" y="420"/>
                  </a:lnTo>
                  <a:lnTo>
                    <a:pt x="751" y="420"/>
                  </a:lnTo>
                  <a:lnTo>
                    <a:pt x="762" y="414"/>
                  </a:lnTo>
                  <a:lnTo>
                    <a:pt x="764" y="416"/>
                  </a:lnTo>
                  <a:lnTo>
                    <a:pt x="762" y="420"/>
                  </a:lnTo>
                  <a:lnTo>
                    <a:pt x="762" y="424"/>
                  </a:lnTo>
                  <a:lnTo>
                    <a:pt x="758" y="424"/>
                  </a:lnTo>
                  <a:lnTo>
                    <a:pt x="756" y="431"/>
                  </a:lnTo>
                  <a:lnTo>
                    <a:pt x="756" y="435"/>
                  </a:lnTo>
                  <a:lnTo>
                    <a:pt x="762" y="443"/>
                  </a:lnTo>
                  <a:lnTo>
                    <a:pt x="769" y="443"/>
                  </a:lnTo>
                  <a:lnTo>
                    <a:pt x="768" y="441"/>
                  </a:lnTo>
                  <a:lnTo>
                    <a:pt x="758" y="433"/>
                  </a:lnTo>
                  <a:lnTo>
                    <a:pt x="758" y="431"/>
                  </a:lnTo>
                  <a:lnTo>
                    <a:pt x="762" y="426"/>
                  </a:lnTo>
                  <a:lnTo>
                    <a:pt x="769" y="424"/>
                  </a:lnTo>
                  <a:lnTo>
                    <a:pt x="773" y="416"/>
                  </a:lnTo>
                  <a:lnTo>
                    <a:pt x="769" y="411"/>
                  </a:lnTo>
                  <a:lnTo>
                    <a:pt x="768" y="411"/>
                  </a:lnTo>
                  <a:lnTo>
                    <a:pt x="762" y="407"/>
                  </a:lnTo>
                  <a:lnTo>
                    <a:pt x="762" y="403"/>
                  </a:lnTo>
                  <a:lnTo>
                    <a:pt x="756" y="403"/>
                  </a:lnTo>
                  <a:lnTo>
                    <a:pt x="754" y="405"/>
                  </a:lnTo>
                  <a:lnTo>
                    <a:pt x="753" y="403"/>
                  </a:lnTo>
                  <a:lnTo>
                    <a:pt x="751" y="399"/>
                  </a:lnTo>
                  <a:lnTo>
                    <a:pt x="743" y="399"/>
                  </a:lnTo>
                  <a:lnTo>
                    <a:pt x="741" y="399"/>
                  </a:lnTo>
                  <a:lnTo>
                    <a:pt x="737" y="396"/>
                  </a:lnTo>
                  <a:lnTo>
                    <a:pt x="737" y="394"/>
                  </a:lnTo>
                  <a:lnTo>
                    <a:pt x="737" y="390"/>
                  </a:lnTo>
                  <a:lnTo>
                    <a:pt x="741" y="390"/>
                  </a:lnTo>
                  <a:lnTo>
                    <a:pt x="745" y="394"/>
                  </a:lnTo>
                  <a:lnTo>
                    <a:pt x="749" y="394"/>
                  </a:lnTo>
                  <a:lnTo>
                    <a:pt x="753" y="390"/>
                  </a:lnTo>
                  <a:lnTo>
                    <a:pt x="751" y="390"/>
                  </a:lnTo>
                  <a:lnTo>
                    <a:pt x="749" y="390"/>
                  </a:lnTo>
                  <a:lnTo>
                    <a:pt x="745" y="390"/>
                  </a:lnTo>
                  <a:lnTo>
                    <a:pt x="741" y="386"/>
                  </a:lnTo>
                  <a:lnTo>
                    <a:pt x="741" y="384"/>
                  </a:lnTo>
                  <a:lnTo>
                    <a:pt x="737" y="384"/>
                  </a:lnTo>
                  <a:lnTo>
                    <a:pt x="732" y="382"/>
                  </a:lnTo>
                  <a:lnTo>
                    <a:pt x="728" y="384"/>
                  </a:lnTo>
                  <a:lnTo>
                    <a:pt x="724" y="380"/>
                  </a:lnTo>
                  <a:lnTo>
                    <a:pt x="728" y="377"/>
                  </a:lnTo>
                  <a:lnTo>
                    <a:pt x="728" y="373"/>
                  </a:lnTo>
                  <a:lnTo>
                    <a:pt x="724" y="371"/>
                  </a:lnTo>
                  <a:lnTo>
                    <a:pt x="724" y="369"/>
                  </a:lnTo>
                  <a:lnTo>
                    <a:pt x="728" y="371"/>
                  </a:lnTo>
                  <a:lnTo>
                    <a:pt x="734" y="377"/>
                  </a:lnTo>
                  <a:lnTo>
                    <a:pt x="737" y="375"/>
                  </a:lnTo>
                  <a:lnTo>
                    <a:pt x="739" y="380"/>
                  </a:lnTo>
                  <a:lnTo>
                    <a:pt x="739" y="377"/>
                  </a:lnTo>
                  <a:lnTo>
                    <a:pt x="739" y="375"/>
                  </a:lnTo>
                  <a:lnTo>
                    <a:pt x="743" y="373"/>
                  </a:lnTo>
                  <a:lnTo>
                    <a:pt x="743" y="365"/>
                  </a:lnTo>
                  <a:lnTo>
                    <a:pt x="741" y="362"/>
                  </a:lnTo>
                  <a:lnTo>
                    <a:pt x="741" y="362"/>
                  </a:lnTo>
                  <a:lnTo>
                    <a:pt x="745" y="362"/>
                  </a:lnTo>
                  <a:lnTo>
                    <a:pt x="747" y="360"/>
                  </a:lnTo>
                  <a:lnTo>
                    <a:pt x="737" y="356"/>
                  </a:lnTo>
                  <a:lnTo>
                    <a:pt x="737" y="360"/>
                  </a:lnTo>
                  <a:lnTo>
                    <a:pt x="734" y="360"/>
                  </a:lnTo>
                  <a:lnTo>
                    <a:pt x="734" y="356"/>
                  </a:lnTo>
                  <a:lnTo>
                    <a:pt x="737" y="354"/>
                  </a:lnTo>
                  <a:lnTo>
                    <a:pt x="743" y="352"/>
                  </a:lnTo>
                  <a:lnTo>
                    <a:pt x="749" y="352"/>
                  </a:lnTo>
                  <a:lnTo>
                    <a:pt x="749" y="348"/>
                  </a:lnTo>
                  <a:lnTo>
                    <a:pt x="753" y="343"/>
                  </a:lnTo>
                  <a:lnTo>
                    <a:pt x="753" y="339"/>
                  </a:lnTo>
                  <a:lnTo>
                    <a:pt x="753" y="339"/>
                  </a:lnTo>
                  <a:lnTo>
                    <a:pt x="753" y="337"/>
                  </a:lnTo>
                  <a:lnTo>
                    <a:pt x="756" y="331"/>
                  </a:lnTo>
                  <a:lnTo>
                    <a:pt x="758" y="331"/>
                  </a:lnTo>
                  <a:lnTo>
                    <a:pt x="758" y="335"/>
                  </a:lnTo>
                  <a:lnTo>
                    <a:pt x="762" y="335"/>
                  </a:lnTo>
                  <a:lnTo>
                    <a:pt x="762" y="331"/>
                  </a:lnTo>
                  <a:lnTo>
                    <a:pt x="762" y="331"/>
                  </a:lnTo>
                  <a:lnTo>
                    <a:pt x="762" y="328"/>
                  </a:lnTo>
                  <a:lnTo>
                    <a:pt x="762" y="326"/>
                  </a:lnTo>
                  <a:lnTo>
                    <a:pt x="768" y="324"/>
                  </a:lnTo>
                  <a:lnTo>
                    <a:pt x="769" y="322"/>
                  </a:lnTo>
                  <a:lnTo>
                    <a:pt x="769" y="318"/>
                  </a:lnTo>
                  <a:lnTo>
                    <a:pt x="773" y="318"/>
                  </a:lnTo>
                  <a:lnTo>
                    <a:pt x="775" y="320"/>
                  </a:lnTo>
                  <a:lnTo>
                    <a:pt x="783" y="318"/>
                  </a:lnTo>
                  <a:lnTo>
                    <a:pt x="781" y="316"/>
                  </a:lnTo>
                  <a:lnTo>
                    <a:pt x="781" y="313"/>
                  </a:lnTo>
                  <a:lnTo>
                    <a:pt x="788" y="311"/>
                  </a:lnTo>
                  <a:lnTo>
                    <a:pt x="794" y="311"/>
                  </a:lnTo>
                  <a:lnTo>
                    <a:pt x="796" y="305"/>
                  </a:lnTo>
                  <a:lnTo>
                    <a:pt x="807" y="301"/>
                  </a:lnTo>
                  <a:lnTo>
                    <a:pt x="807" y="298"/>
                  </a:lnTo>
                  <a:lnTo>
                    <a:pt x="805" y="298"/>
                  </a:lnTo>
                  <a:lnTo>
                    <a:pt x="798" y="301"/>
                  </a:lnTo>
                  <a:lnTo>
                    <a:pt x="796" y="299"/>
                  </a:lnTo>
                  <a:lnTo>
                    <a:pt x="792" y="301"/>
                  </a:lnTo>
                  <a:lnTo>
                    <a:pt x="788" y="301"/>
                  </a:lnTo>
                  <a:lnTo>
                    <a:pt x="788" y="292"/>
                  </a:lnTo>
                  <a:lnTo>
                    <a:pt x="792" y="292"/>
                  </a:lnTo>
                  <a:lnTo>
                    <a:pt x="792" y="288"/>
                  </a:lnTo>
                  <a:lnTo>
                    <a:pt x="794" y="288"/>
                  </a:lnTo>
                  <a:lnTo>
                    <a:pt x="796" y="290"/>
                  </a:lnTo>
                  <a:lnTo>
                    <a:pt x="796" y="290"/>
                  </a:lnTo>
                  <a:lnTo>
                    <a:pt x="800" y="288"/>
                  </a:lnTo>
                  <a:lnTo>
                    <a:pt x="794" y="284"/>
                  </a:lnTo>
                  <a:lnTo>
                    <a:pt x="800" y="282"/>
                  </a:lnTo>
                  <a:lnTo>
                    <a:pt x="803" y="284"/>
                  </a:lnTo>
                  <a:lnTo>
                    <a:pt x="807" y="286"/>
                  </a:lnTo>
                  <a:lnTo>
                    <a:pt x="813" y="282"/>
                  </a:lnTo>
                  <a:lnTo>
                    <a:pt x="817" y="282"/>
                  </a:lnTo>
                  <a:lnTo>
                    <a:pt x="826" y="281"/>
                  </a:lnTo>
                  <a:lnTo>
                    <a:pt x="830" y="281"/>
                  </a:lnTo>
                  <a:lnTo>
                    <a:pt x="832" y="282"/>
                  </a:lnTo>
                  <a:lnTo>
                    <a:pt x="826" y="292"/>
                  </a:lnTo>
                  <a:lnTo>
                    <a:pt x="826" y="296"/>
                  </a:lnTo>
                  <a:lnTo>
                    <a:pt x="832" y="298"/>
                  </a:lnTo>
                  <a:lnTo>
                    <a:pt x="832" y="292"/>
                  </a:lnTo>
                  <a:lnTo>
                    <a:pt x="835" y="286"/>
                  </a:lnTo>
                  <a:lnTo>
                    <a:pt x="835" y="282"/>
                  </a:lnTo>
                  <a:lnTo>
                    <a:pt x="835" y="281"/>
                  </a:lnTo>
                  <a:lnTo>
                    <a:pt x="837" y="284"/>
                  </a:lnTo>
                  <a:lnTo>
                    <a:pt x="837" y="290"/>
                  </a:lnTo>
                  <a:lnTo>
                    <a:pt x="841" y="290"/>
                  </a:lnTo>
                  <a:lnTo>
                    <a:pt x="843" y="286"/>
                  </a:lnTo>
                  <a:lnTo>
                    <a:pt x="841" y="282"/>
                  </a:lnTo>
                  <a:lnTo>
                    <a:pt x="847" y="281"/>
                  </a:lnTo>
                  <a:lnTo>
                    <a:pt x="847" y="281"/>
                  </a:lnTo>
                  <a:lnTo>
                    <a:pt x="847" y="284"/>
                  </a:lnTo>
                  <a:lnTo>
                    <a:pt x="852" y="281"/>
                  </a:lnTo>
                  <a:lnTo>
                    <a:pt x="852" y="277"/>
                  </a:lnTo>
                  <a:lnTo>
                    <a:pt x="850" y="277"/>
                  </a:lnTo>
                  <a:lnTo>
                    <a:pt x="854" y="277"/>
                  </a:lnTo>
                  <a:lnTo>
                    <a:pt x="856" y="273"/>
                  </a:lnTo>
                  <a:lnTo>
                    <a:pt x="852" y="271"/>
                  </a:lnTo>
                  <a:lnTo>
                    <a:pt x="858" y="267"/>
                  </a:lnTo>
                  <a:lnTo>
                    <a:pt x="862" y="267"/>
                  </a:lnTo>
                  <a:lnTo>
                    <a:pt x="865" y="266"/>
                  </a:lnTo>
                  <a:lnTo>
                    <a:pt x="867" y="267"/>
                  </a:lnTo>
                  <a:lnTo>
                    <a:pt x="867" y="267"/>
                  </a:lnTo>
                  <a:lnTo>
                    <a:pt x="867" y="271"/>
                  </a:lnTo>
                  <a:lnTo>
                    <a:pt x="875" y="271"/>
                  </a:lnTo>
                  <a:lnTo>
                    <a:pt x="875" y="277"/>
                  </a:lnTo>
                  <a:lnTo>
                    <a:pt x="877" y="277"/>
                  </a:lnTo>
                  <a:lnTo>
                    <a:pt x="875" y="286"/>
                  </a:lnTo>
                  <a:lnTo>
                    <a:pt x="879" y="282"/>
                  </a:lnTo>
                  <a:lnTo>
                    <a:pt x="882" y="277"/>
                  </a:lnTo>
                  <a:lnTo>
                    <a:pt x="879" y="267"/>
                  </a:lnTo>
                  <a:lnTo>
                    <a:pt x="875" y="266"/>
                  </a:lnTo>
                  <a:lnTo>
                    <a:pt x="871" y="260"/>
                  </a:lnTo>
                  <a:lnTo>
                    <a:pt x="867" y="264"/>
                  </a:lnTo>
                  <a:lnTo>
                    <a:pt x="865" y="262"/>
                  </a:lnTo>
                  <a:lnTo>
                    <a:pt x="860" y="262"/>
                  </a:lnTo>
                  <a:lnTo>
                    <a:pt x="860" y="260"/>
                  </a:lnTo>
                  <a:lnTo>
                    <a:pt x="854" y="258"/>
                  </a:lnTo>
                  <a:lnTo>
                    <a:pt x="854" y="256"/>
                  </a:lnTo>
                  <a:lnTo>
                    <a:pt x="858" y="252"/>
                  </a:lnTo>
                  <a:lnTo>
                    <a:pt x="865" y="252"/>
                  </a:lnTo>
                  <a:lnTo>
                    <a:pt x="867" y="250"/>
                  </a:lnTo>
                  <a:lnTo>
                    <a:pt x="871" y="250"/>
                  </a:lnTo>
                  <a:lnTo>
                    <a:pt x="875" y="250"/>
                  </a:lnTo>
                  <a:lnTo>
                    <a:pt x="877" y="250"/>
                  </a:lnTo>
                  <a:lnTo>
                    <a:pt x="881" y="250"/>
                  </a:lnTo>
                  <a:lnTo>
                    <a:pt x="888" y="247"/>
                  </a:lnTo>
                  <a:lnTo>
                    <a:pt x="894" y="250"/>
                  </a:lnTo>
                  <a:lnTo>
                    <a:pt x="896" y="250"/>
                  </a:lnTo>
                  <a:lnTo>
                    <a:pt x="899" y="250"/>
                  </a:lnTo>
                  <a:lnTo>
                    <a:pt x="901" y="249"/>
                  </a:lnTo>
                  <a:lnTo>
                    <a:pt x="901" y="247"/>
                  </a:lnTo>
                  <a:lnTo>
                    <a:pt x="896" y="247"/>
                  </a:lnTo>
                  <a:lnTo>
                    <a:pt x="890" y="243"/>
                  </a:lnTo>
                  <a:lnTo>
                    <a:pt x="884" y="247"/>
                  </a:lnTo>
                  <a:lnTo>
                    <a:pt x="877" y="243"/>
                  </a:lnTo>
                  <a:lnTo>
                    <a:pt x="877" y="241"/>
                  </a:lnTo>
                  <a:lnTo>
                    <a:pt x="875" y="237"/>
                  </a:lnTo>
                  <a:lnTo>
                    <a:pt x="881" y="234"/>
                  </a:lnTo>
                  <a:lnTo>
                    <a:pt x="877" y="234"/>
                  </a:lnTo>
                  <a:lnTo>
                    <a:pt x="871" y="228"/>
                  </a:lnTo>
                  <a:lnTo>
                    <a:pt x="867" y="228"/>
                  </a:lnTo>
                  <a:lnTo>
                    <a:pt x="865" y="222"/>
                  </a:lnTo>
                  <a:lnTo>
                    <a:pt x="865" y="218"/>
                  </a:lnTo>
                  <a:lnTo>
                    <a:pt x="867" y="218"/>
                  </a:lnTo>
                  <a:lnTo>
                    <a:pt x="867" y="213"/>
                  </a:lnTo>
                  <a:lnTo>
                    <a:pt x="864" y="211"/>
                  </a:lnTo>
                  <a:lnTo>
                    <a:pt x="865" y="192"/>
                  </a:lnTo>
                  <a:lnTo>
                    <a:pt x="867" y="188"/>
                  </a:lnTo>
                  <a:lnTo>
                    <a:pt x="867" y="183"/>
                  </a:lnTo>
                  <a:lnTo>
                    <a:pt x="867" y="179"/>
                  </a:lnTo>
                  <a:lnTo>
                    <a:pt x="871" y="173"/>
                  </a:lnTo>
                  <a:lnTo>
                    <a:pt x="867" y="171"/>
                  </a:lnTo>
                  <a:lnTo>
                    <a:pt x="871" y="169"/>
                  </a:lnTo>
                  <a:lnTo>
                    <a:pt x="871" y="166"/>
                  </a:lnTo>
                  <a:lnTo>
                    <a:pt x="877" y="162"/>
                  </a:lnTo>
                  <a:lnTo>
                    <a:pt x="881" y="162"/>
                  </a:lnTo>
                  <a:lnTo>
                    <a:pt x="884" y="168"/>
                  </a:lnTo>
                  <a:lnTo>
                    <a:pt x="888" y="164"/>
                  </a:lnTo>
                  <a:lnTo>
                    <a:pt x="892" y="164"/>
                  </a:lnTo>
                  <a:lnTo>
                    <a:pt x="894" y="169"/>
                  </a:lnTo>
                  <a:lnTo>
                    <a:pt x="899" y="169"/>
                  </a:lnTo>
                  <a:lnTo>
                    <a:pt x="905" y="166"/>
                  </a:lnTo>
                  <a:lnTo>
                    <a:pt x="905" y="166"/>
                  </a:lnTo>
                  <a:lnTo>
                    <a:pt x="905" y="171"/>
                  </a:lnTo>
                  <a:lnTo>
                    <a:pt x="907" y="173"/>
                  </a:lnTo>
                  <a:lnTo>
                    <a:pt x="913" y="173"/>
                  </a:lnTo>
                  <a:lnTo>
                    <a:pt x="913" y="177"/>
                  </a:lnTo>
                  <a:lnTo>
                    <a:pt x="909" y="179"/>
                  </a:lnTo>
                  <a:lnTo>
                    <a:pt x="909" y="179"/>
                  </a:lnTo>
                  <a:lnTo>
                    <a:pt x="907" y="183"/>
                  </a:lnTo>
                  <a:lnTo>
                    <a:pt x="909" y="186"/>
                  </a:lnTo>
                  <a:lnTo>
                    <a:pt x="905" y="192"/>
                  </a:lnTo>
                  <a:lnTo>
                    <a:pt x="901" y="194"/>
                  </a:lnTo>
                  <a:lnTo>
                    <a:pt x="899" y="200"/>
                  </a:lnTo>
                  <a:lnTo>
                    <a:pt x="901" y="200"/>
                  </a:lnTo>
                  <a:lnTo>
                    <a:pt x="909" y="196"/>
                  </a:lnTo>
                  <a:lnTo>
                    <a:pt x="914" y="186"/>
                  </a:lnTo>
                  <a:lnTo>
                    <a:pt x="918" y="188"/>
                  </a:lnTo>
                  <a:lnTo>
                    <a:pt x="918" y="190"/>
                  </a:lnTo>
                  <a:lnTo>
                    <a:pt x="914" y="194"/>
                  </a:lnTo>
                  <a:lnTo>
                    <a:pt x="916" y="198"/>
                  </a:lnTo>
                  <a:lnTo>
                    <a:pt x="920" y="198"/>
                  </a:lnTo>
                  <a:lnTo>
                    <a:pt x="922" y="192"/>
                  </a:lnTo>
                  <a:lnTo>
                    <a:pt x="926" y="190"/>
                  </a:lnTo>
                  <a:lnTo>
                    <a:pt x="929" y="192"/>
                  </a:lnTo>
                  <a:lnTo>
                    <a:pt x="931" y="190"/>
                  </a:lnTo>
                  <a:lnTo>
                    <a:pt x="933" y="186"/>
                  </a:lnTo>
                  <a:lnTo>
                    <a:pt x="935" y="186"/>
                  </a:lnTo>
                  <a:lnTo>
                    <a:pt x="937" y="188"/>
                  </a:lnTo>
                  <a:lnTo>
                    <a:pt x="941" y="186"/>
                  </a:lnTo>
                  <a:lnTo>
                    <a:pt x="946" y="192"/>
                  </a:lnTo>
                  <a:lnTo>
                    <a:pt x="946" y="196"/>
                  </a:lnTo>
                  <a:lnTo>
                    <a:pt x="948" y="201"/>
                  </a:lnTo>
                  <a:lnTo>
                    <a:pt x="946" y="203"/>
                  </a:lnTo>
                  <a:lnTo>
                    <a:pt x="946" y="207"/>
                  </a:lnTo>
                  <a:lnTo>
                    <a:pt x="945" y="213"/>
                  </a:lnTo>
                  <a:lnTo>
                    <a:pt x="948" y="218"/>
                  </a:lnTo>
                  <a:lnTo>
                    <a:pt x="948" y="224"/>
                  </a:lnTo>
                  <a:lnTo>
                    <a:pt x="945" y="224"/>
                  </a:lnTo>
                  <a:lnTo>
                    <a:pt x="943" y="228"/>
                  </a:lnTo>
                  <a:lnTo>
                    <a:pt x="945" y="228"/>
                  </a:lnTo>
                  <a:lnTo>
                    <a:pt x="950" y="226"/>
                  </a:lnTo>
                  <a:lnTo>
                    <a:pt x="954" y="222"/>
                  </a:lnTo>
                  <a:lnTo>
                    <a:pt x="963" y="222"/>
                  </a:lnTo>
                  <a:lnTo>
                    <a:pt x="963" y="217"/>
                  </a:lnTo>
                  <a:lnTo>
                    <a:pt x="963" y="211"/>
                  </a:lnTo>
                  <a:lnTo>
                    <a:pt x="963" y="205"/>
                  </a:lnTo>
                  <a:lnTo>
                    <a:pt x="960" y="205"/>
                  </a:lnTo>
                  <a:lnTo>
                    <a:pt x="956" y="205"/>
                  </a:lnTo>
                  <a:lnTo>
                    <a:pt x="956" y="201"/>
                  </a:lnTo>
                  <a:lnTo>
                    <a:pt x="960" y="200"/>
                  </a:lnTo>
                  <a:lnTo>
                    <a:pt x="960" y="200"/>
                  </a:lnTo>
                  <a:lnTo>
                    <a:pt x="963" y="201"/>
                  </a:lnTo>
                  <a:lnTo>
                    <a:pt x="965" y="200"/>
                  </a:lnTo>
                  <a:lnTo>
                    <a:pt x="971" y="198"/>
                  </a:lnTo>
                  <a:lnTo>
                    <a:pt x="977" y="192"/>
                  </a:lnTo>
                  <a:lnTo>
                    <a:pt x="978" y="194"/>
                  </a:lnTo>
                  <a:lnTo>
                    <a:pt x="984" y="194"/>
                  </a:lnTo>
                  <a:lnTo>
                    <a:pt x="984" y="190"/>
                  </a:lnTo>
                  <a:lnTo>
                    <a:pt x="988" y="186"/>
                  </a:lnTo>
                  <a:lnTo>
                    <a:pt x="990" y="186"/>
                  </a:lnTo>
                  <a:lnTo>
                    <a:pt x="992" y="186"/>
                  </a:lnTo>
                  <a:lnTo>
                    <a:pt x="995" y="183"/>
                  </a:lnTo>
                  <a:lnTo>
                    <a:pt x="997" y="186"/>
                  </a:lnTo>
                  <a:lnTo>
                    <a:pt x="1001" y="186"/>
                  </a:lnTo>
                  <a:lnTo>
                    <a:pt x="1003" y="186"/>
                  </a:lnTo>
                  <a:lnTo>
                    <a:pt x="1001" y="188"/>
                  </a:lnTo>
                  <a:lnTo>
                    <a:pt x="1001" y="192"/>
                  </a:lnTo>
                  <a:lnTo>
                    <a:pt x="1009" y="190"/>
                  </a:lnTo>
                  <a:lnTo>
                    <a:pt x="1012" y="192"/>
                  </a:lnTo>
                  <a:lnTo>
                    <a:pt x="1014" y="194"/>
                  </a:lnTo>
                  <a:lnTo>
                    <a:pt x="1027" y="201"/>
                  </a:lnTo>
                  <a:lnTo>
                    <a:pt x="1029" y="203"/>
                  </a:lnTo>
                  <a:lnTo>
                    <a:pt x="1033" y="207"/>
                  </a:lnTo>
                  <a:lnTo>
                    <a:pt x="1033" y="207"/>
                  </a:lnTo>
                  <a:lnTo>
                    <a:pt x="1039" y="217"/>
                  </a:lnTo>
                  <a:lnTo>
                    <a:pt x="1042" y="217"/>
                  </a:lnTo>
                  <a:lnTo>
                    <a:pt x="1042" y="213"/>
                  </a:lnTo>
                  <a:lnTo>
                    <a:pt x="1042" y="213"/>
                  </a:lnTo>
                  <a:lnTo>
                    <a:pt x="1042" y="211"/>
                  </a:lnTo>
                  <a:lnTo>
                    <a:pt x="1042" y="207"/>
                  </a:lnTo>
                  <a:lnTo>
                    <a:pt x="1039" y="207"/>
                  </a:lnTo>
                  <a:lnTo>
                    <a:pt x="1039" y="205"/>
                  </a:lnTo>
                  <a:lnTo>
                    <a:pt x="1042" y="203"/>
                  </a:lnTo>
                  <a:lnTo>
                    <a:pt x="1042" y="203"/>
                  </a:lnTo>
                  <a:lnTo>
                    <a:pt x="1044" y="205"/>
                  </a:lnTo>
                  <a:lnTo>
                    <a:pt x="1048" y="207"/>
                  </a:lnTo>
                  <a:lnTo>
                    <a:pt x="1048" y="211"/>
                  </a:lnTo>
                  <a:lnTo>
                    <a:pt x="1054" y="217"/>
                  </a:lnTo>
                  <a:lnTo>
                    <a:pt x="1054" y="218"/>
                  </a:lnTo>
                  <a:lnTo>
                    <a:pt x="1057" y="220"/>
                  </a:lnTo>
                  <a:lnTo>
                    <a:pt x="1059" y="218"/>
                  </a:lnTo>
                  <a:lnTo>
                    <a:pt x="1061" y="218"/>
                  </a:lnTo>
                  <a:lnTo>
                    <a:pt x="1063" y="220"/>
                  </a:lnTo>
                  <a:lnTo>
                    <a:pt x="1063" y="224"/>
                  </a:lnTo>
                  <a:lnTo>
                    <a:pt x="1067" y="228"/>
                  </a:lnTo>
                  <a:lnTo>
                    <a:pt x="1067" y="232"/>
                  </a:lnTo>
                  <a:lnTo>
                    <a:pt x="1067" y="235"/>
                  </a:lnTo>
                  <a:lnTo>
                    <a:pt x="1067" y="235"/>
                  </a:lnTo>
                  <a:lnTo>
                    <a:pt x="1067" y="234"/>
                  </a:lnTo>
                  <a:lnTo>
                    <a:pt x="1063" y="230"/>
                  </a:lnTo>
                  <a:lnTo>
                    <a:pt x="1063" y="230"/>
                  </a:lnTo>
                  <a:lnTo>
                    <a:pt x="1063" y="232"/>
                  </a:lnTo>
                  <a:lnTo>
                    <a:pt x="1059" y="230"/>
                  </a:lnTo>
                  <a:lnTo>
                    <a:pt x="1052" y="226"/>
                  </a:lnTo>
                  <a:lnTo>
                    <a:pt x="1046" y="228"/>
                  </a:lnTo>
                  <a:lnTo>
                    <a:pt x="1046" y="228"/>
                  </a:lnTo>
                  <a:lnTo>
                    <a:pt x="1048" y="232"/>
                  </a:lnTo>
                  <a:lnTo>
                    <a:pt x="1054" y="232"/>
                  </a:lnTo>
                  <a:lnTo>
                    <a:pt x="1056" y="234"/>
                  </a:lnTo>
                  <a:lnTo>
                    <a:pt x="1056" y="235"/>
                  </a:lnTo>
                  <a:lnTo>
                    <a:pt x="1057" y="237"/>
                  </a:lnTo>
                  <a:lnTo>
                    <a:pt x="1059" y="241"/>
                  </a:lnTo>
                  <a:lnTo>
                    <a:pt x="1061" y="237"/>
                  </a:lnTo>
                  <a:lnTo>
                    <a:pt x="1063" y="235"/>
                  </a:lnTo>
                  <a:lnTo>
                    <a:pt x="1063" y="235"/>
                  </a:lnTo>
                  <a:lnTo>
                    <a:pt x="1067" y="237"/>
                  </a:lnTo>
                  <a:lnTo>
                    <a:pt x="1067" y="237"/>
                  </a:lnTo>
                  <a:lnTo>
                    <a:pt x="1069" y="237"/>
                  </a:lnTo>
                  <a:lnTo>
                    <a:pt x="1073" y="237"/>
                  </a:lnTo>
                  <a:lnTo>
                    <a:pt x="1073" y="241"/>
                  </a:lnTo>
                  <a:lnTo>
                    <a:pt x="1073" y="243"/>
                  </a:lnTo>
                  <a:lnTo>
                    <a:pt x="1074" y="249"/>
                  </a:lnTo>
                  <a:lnTo>
                    <a:pt x="1076" y="256"/>
                  </a:lnTo>
                  <a:lnTo>
                    <a:pt x="1076" y="264"/>
                  </a:lnTo>
                  <a:lnTo>
                    <a:pt x="1073" y="267"/>
                  </a:lnTo>
                  <a:lnTo>
                    <a:pt x="1073" y="267"/>
                  </a:lnTo>
                  <a:lnTo>
                    <a:pt x="1073" y="271"/>
                  </a:lnTo>
                  <a:lnTo>
                    <a:pt x="1073" y="277"/>
                  </a:lnTo>
                  <a:lnTo>
                    <a:pt x="1069" y="281"/>
                  </a:lnTo>
                  <a:lnTo>
                    <a:pt x="1069" y="282"/>
                  </a:lnTo>
                  <a:lnTo>
                    <a:pt x="1073" y="284"/>
                  </a:lnTo>
                  <a:lnTo>
                    <a:pt x="1073" y="288"/>
                  </a:lnTo>
                  <a:lnTo>
                    <a:pt x="1067" y="290"/>
                  </a:lnTo>
                  <a:lnTo>
                    <a:pt x="1067" y="294"/>
                  </a:lnTo>
                  <a:lnTo>
                    <a:pt x="1067" y="296"/>
                  </a:lnTo>
                  <a:lnTo>
                    <a:pt x="1063" y="301"/>
                  </a:lnTo>
                  <a:lnTo>
                    <a:pt x="1063" y="305"/>
                  </a:lnTo>
                  <a:lnTo>
                    <a:pt x="1063" y="305"/>
                  </a:lnTo>
                  <a:lnTo>
                    <a:pt x="1061" y="311"/>
                  </a:lnTo>
                  <a:lnTo>
                    <a:pt x="1057" y="311"/>
                  </a:lnTo>
                  <a:lnTo>
                    <a:pt x="1054" y="315"/>
                  </a:lnTo>
                  <a:lnTo>
                    <a:pt x="1048" y="315"/>
                  </a:lnTo>
                  <a:lnTo>
                    <a:pt x="1054" y="316"/>
                  </a:lnTo>
                  <a:lnTo>
                    <a:pt x="1056" y="316"/>
                  </a:lnTo>
                  <a:lnTo>
                    <a:pt x="1059" y="313"/>
                  </a:lnTo>
                  <a:lnTo>
                    <a:pt x="1059" y="313"/>
                  </a:lnTo>
                  <a:lnTo>
                    <a:pt x="1061" y="318"/>
                  </a:lnTo>
                  <a:lnTo>
                    <a:pt x="1059" y="326"/>
                  </a:lnTo>
                  <a:lnTo>
                    <a:pt x="1056" y="330"/>
                  </a:lnTo>
                  <a:lnTo>
                    <a:pt x="1054" y="337"/>
                  </a:lnTo>
                  <a:lnTo>
                    <a:pt x="1056" y="341"/>
                  </a:lnTo>
                  <a:lnTo>
                    <a:pt x="1056" y="345"/>
                  </a:lnTo>
                  <a:lnTo>
                    <a:pt x="1054" y="354"/>
                  </a:lnTo>
                  <a:lnTo>
                    <a:pt x="1048" y="356"/>
                  </a:lnTo>
                  <a:lnTo>
                    <a:pt x="1046" y="354"/>
                  </a:lnTo>
                  <a:lnTo>
                    <a:pt x="1044" y="356"/>
                  </a:lnTo>
                  <a:lnTo>
                    <a:pt x="1042" y="356"/>
                  </a:lnTo>
                  <a:lnTo>
                    <a:pt x="1042" y="360"/>
                  </a:lnTo>
                  <a:lnTo>
                    <a:pt x="1046" y="365"/>
                  </a:lnTo>
                  <a:lnTo>
                    <a:pt x="1044" y="369"/>
                  </a:lnTo>
                  <a:lnTo>
                    <a:pt x="1042" y="371"/>
                  </a:lnTo>
                  <a:lnTo>
                    <a:pt x="1039" y="377"/>
                  </a:lnTo>
                  <a:lnTo>
                    <a:pt x="1042" y="382"/>
                  </a:lnTo>
                  <a:lnTo>
                    <a:pt x="1042" y="386"/>
                  </a:lnTo>
                  <a:lnTo>
                    <a:pt x="1039" y="390"/>
                  </a:lnTo>
                  <a:lnTo>
                    <a:pt x="1039" y="390"/>
                  </a:lnTo>
                  <a:lnTo>
                    <a:pt x="1042" y="394"/>
                  </a:lnTo>
                  <a:lnTo>
                    <a:pt x="1039" y="403"/>
                  </a:lnTo>
                  <a:lnTo>
                    <a:pt x="1039" y="405"/>
                  </a:lnTo>
                  <a:lnTo>
                    <a:pt x="1037" y="409"/>
                  </a:lnTo>
                  <a:lnTo>
                    <a:pt x="1039" y="407"/>
                  </a:lnTo>
                  <a:lnTo>
                    <a:pt x="1042" y="407"/>
                  </a:lnTo>
                  <a:lnTo>
                    <a:pt x="1044" y="403"/>
                  </a:lnTo>
                  <a:lnTo>
                    <a:pt x="1046" y="399"/>
                  </a:lnTo>
                  <a:lnTo>
                    <a:pt x="1044" y="399"/>
                  </a:lnTo>
                  <a:lnTo>
                    <a:pt x="1046" y="396"/>
                  </a:lnTo>
                  <a:lnTo>
                    <a:pt x="1052" y="396"/>
                  </a:lnTo>
                  <a:lnTo>
                    <a:pt x="1054" y="396"/>
                  </a:lnTo>
                  <a:lnTo>
                    <a:pt x="1052" y="396"/>
                  </a:lnTo>
                  <a:lnTo>
                    <a:pt x="1044" y="386"/>
                  </a:lnTo>
                  <a:lnTo>
                    <a:pt x="1042" y="382"/>
                  </a:lnTo>
                  <a:lnTo>
                    <a:pt x="1044" y="379"/>
                  </a:lnTo>
                  <a:lnTo>
                    <a:pt x="1052" y="377"/>
                  </a:lnTo>
                  <a:lnTo>
                    <a:pt x="1059" y="377"/>
                  </a:lnTo>
                  <a:lnTo>
                    <a:pt x="1063" y="371"/>
                  </a:lnTo>
                  <a:lnTo>
                    <a:pt x="1067" y="371"/>
                  </a:lnTo>
                  <a:lnTo>
                    <a:pt x="1067" y="369"/>
                  </a:lnTo>
                  <a:lnTo>
                    <a:pt x="1067" y="365"/>
                  </a:lnTo>
                  <a:lnTo>
                    <a:pt x="1073" y="362"/>
                  </a:lnTo>
                  <a:lnTo>
                    <a:pt x="1074" y="360"/>
                  </a:lnTo>
                  <a:lnTo>
                    <a:pt x="1073" y="354"/>
                  </a:lnTo>
                  <a:lnTo>
                    <a:pt x="1073" y="354"/>
                  </a:lnTo>
                  <a:lnTo>
                    <a:pt x="1076" y="356"/>
                  </a:lnTo>
                  <a:lnTo>
                    <a:pt x="1080" y="354"/>
                  </a:lnTo>
                  <a:lnTo>
                    <a:pt x="1084" y="350"/>
                  </a:lnTo>
                  <a:lnTo>
                    <a:pt x="1082" y="347"/>
                  </a:lnTo>
                  <a:lnTo>
                    <a:pt x="1088" y="341"/>
                  </a:lnTo>
                  <a:lnTo>
                    <a:pt x="1088" y="337"/>
                  </a:lnTo>
                  <a:lnTo>
                    <a:pt x="1088" y="335"/>
                  </a:lnTo>
                  <a:lnTo>
                    <a:pt x="1080" y="339"/>
                  </a:lnTo>
                  <a:lnTo>
                    <a:pt x="1080" y="341"/>
                  </a:lnTo>
                  <a:lnTo>
                    <a:pt x="1074" y="345"/>
                  </a:lnTo>
                  <a:lnTo>
                    <a:pt x="1069" y="343"/>
                  </a:lnTo>
                  <a:lnTo>
                    <a:pt x="1067" y="337"/>
                  </a:lnTo>
                  <a:lnTo>
                    <a:pt x="1073" y="335"/>
                  </a:lnTo>
                  <a:lnTo>
                    <a:pt x="1069" y="330"/>
                  </a:lnTo>
                  <a:lnTo>
                    <a:pt x="1073" y="326"/>
                  </a:lnTo>
                  <a:lnTo>
                    <a:pt x="1078" y="326"/>
                  </a:lnTo>
                  <a:lnTo>
                    <a:pt x="1086" y="330"/>
                  </a:lnTo>
                  <a:lnTo>
                    <a:pt x="1088" y="326"/>
                  </a:lnTo>
                  <a:lnTo>
                    <a:pt x="1088" y="322"/>
                  </a:lnTo>
                  <a:lnTo>
                    <a:pt x="1093" y="320"/>
                  </a:lnTo>
                  <a:lnTo>
                    <a:pt x="1093" y="324"/>
                  </a:lnTo>
                  <a:lnTo>
                    <a:pt x="1091" y="326"/>
                  </a:lnTo>
                  <a:lnTo>
                    <a:pt x="1091" y="330"/>
                  </a:lnTo>
                  <a:lnTo>
                    <a:pt x="1101" y="337"/>
                  </a:lnTo>
                  <a:lnTo>
                    <a:pt x="1106" y="337"/>
                  </a:lnTo>
                  <a:lnTo>
                    <a:pt x="1108" y="335"/>
                  </a:lnTo>
                  <a:lnTo>
                    <a:pt x="1116" y="335"/>
                  </a:lnTo>
                  <a:lnTo>
                    <a:pt x="1118" y="331"/>
                  </a:lnTo>
                  <a:lnTo>
                    <a:pt x="1118" y="328"/>
                  </a:lnTo>
                  <a:lnTo>
                    <a:pt x="1112" y="320"/>
                  </a:lnTo>
                  <a:lnTo>
                    <a:pt x="1112" y="318"/>
                  </a:lnTo>
                  <a:lnTo>
                    <a:pt x="1114" y="318"/>
                  </a:lnTo>
                  <a:lnTo>
                    <a:pt x="1121" y="326"/>
                  </a:lnTo>
                  <a:lnTo>
                    <a:pt x="1123" y="326"/>
                  </a:lnTo>
                  <a:lnTo>
                    <a:pt x="1127" y="330"/>
                  </a:lnTo>
                  <a:lnTo>
                    <a:pt x="1125" y="331"/>
                  </a:lnTo>
                  <a:lnTo>
                    <a:pt x="1127" y="335"/>
                  </a:lnTo>
                  <a:lnTo>
                    <a:pt x="1133" y="339"/>
                  </a:lnTo>
                  <a:lnTo>
                    <a:pt x="1133" y="347"/>
                  </a:lnTo>
                  <a:lnTo>
                    <a:pt x="1135" y="347"/>
                  </a:lnTo>
                  <a:lnTo>
                    <a:pt x="1135" y="345"/>
                  </a:lnTo>
                  <a:lnTo>
                    <a:pt x="1138" y="341"/>
                  </a:lnTo>
                  <a:lnTo>
                    <a:pt x="1140" y="341"/>
                  </a:lnTo>
                  <a:lnTo>
                    <a:pt x="1142" y="337"/>
                  </a:lnTo>
                  <a:lnTo>
                    <a:pt x="1140" y="337"/>
                  </a:lnTo>
                  <a:lnTo>
                    <a:pt x="1137" y="339"/>
                  </a:lnTo>
                  <a:lnTo>
                    <a:pt x="1135" y="337"/>
                  </a:lnTo>
                  <a:lnTo>
                    <a:pt x="1131" y="335"/>
                  </a:lnTo>
                  <a:lnTo>
                    <a:pt x="1137" y="330"/>
                  </a:lnTo>
                  <a:lnTo>
                    <a:pt x="1140" y="328"/>
                  </a:lnTo>
                  <a:lnTo>
                    <a:pt x="1142" y="324"/>
                  </a:lnTo>
                  <a:lnTo>
                    <a:pt x="1146" y="324"/>
                  </a:lnTo>
                  <a:lnTo>
                    <a:pt x="1146" y="322"/>
                  </a:lnTo>
                  <a:lnTo>
                    <a:pt x="1155" y="320"/>
                  </a:lnTo>
                  <a:lnTo>
                    <a:pt x="1167" y="316"/>
                  </a:lnTo>
                  <a:lnTo>
                    <a:pt x="1180" y="316"/>
                  </a:lnTo>
                  <a:lnTo>
                    <a:pt x="1191" y="311"/>
                  </a:lnTo>
                  <a:lnTo>
                    <a:pt x="1199" y="311"/>
                  </a:lnTo>
                  <a:lnTo>
                    <a:pt x="1201" y="313"/>
                  </a:lnTo>
                  <a:lnTo>
                    <a:pt x="1201" y="316"/>
                  </a:lnTo>
                  <a:lnTo>
                    <a:pt x="1201" y="316"/>
                  </a:lnTo>
                  <a:lnTo>
                    <a:pt x="1199" y="322"/>
                  </a:lnTo>
                  <a:lnTo>
                    <a:pt x="1201" y="330"/>
                  </a:lnTo>
                  <a:lnTo>
                    <a:pt x="1206" y="331"/>
                  </a:lnTo>
                  <a:lnTo>
                    <a:pt x="1221" y="331"/>
                  </a:lnTo>
                  <a:lnTo>
                    <a:pt x="1225" y="335"/>
                  </a:lnTo>
                  <a:lnTo>
                    <a:pt x="1227" y="331"/>
                  </a:lnTo>
                  <a:lnTo>
                    <a:pt x="1231" y="331"/>
                  </a:lnTo>
                  <a:lnTo>
                    <a:pt x="1236" y="335"/>
                  </a:lnTo>
                  <a:lnTo>
                    <a:pt x="1248" y="331"/>
                  </a:lnTo>
                  <a:lnTo>
                    <a:pt x="1255" y="330"/>
                  </a:lnTo>
                  <a:lnTo>
                    <a:pt x="1259" y="330"/>
                  </a:lnTo>
                  <a:lnTo>
                    <a:pt x="1265" y="330"/>
                  </a:lnTo>
                  <a:lnTo>
                    <a:pt x="1265" y="326"/>
                  </a:lnTo>
                  <a:lnTo>
                    <a:pt x="1265" y="324"/>
                  </a:lnTo>
                  <a:lnTo>
                    <a:pt x="1268" y="322"/>
                  </a:lnTo>
                  <a:lnTo>
                    <a:pt x="1270" y="324"/>
                  </a:lnTo>
                  <a:lnTo>
                    <a:pt x="1276" y="322"/>
                  </a:lnTo>
                  <a:lnTo>
                    <a:pt x="1276" y="324"/>
                  </a:lnTo>
                  <a:lnTo>
                    <a:pt x="1278" y="326"/>
                  </a:lnTo>
                  <a:lnTo>
                    <a:pt x="1281" y="322"/>
                  </a:lnTo>
                  <a:lnTo>
                    <a:pt x="1280" y="318"/>
                  </a:lnTo>
                  <a:lnTo>
                    <a:pt x="1276" y="315"/>
                  </a:lnTo>
                  <a:lnTo>
                    <a:pt x="1278" y="311"/>
                  </a:lnTo>
                  <a:lnTo>
                    <a:pt x="1276" y="311"/>
                  </a:lnTo>
                  <a:lnTo>
                    <a:pt x="1270" y="307"/>
                  </a:lnTo>
                  <a:lnTo>
                    <a:pt x="1270" y="305"/>
                  </a:lnTo>
                  <a:lnTo>
                    <a:pt x="1268" y="301"/>
                  </a:lnTo>
                  <a:lnTo>
                    <a:pt x="1268" y="299"/>
                  </a:lnTo>
                  <a:lnTo>
                    <a:pt x="1265" y="296"/>
                  </a:lnTo>
                  <a:lnTo>
                    <a:pt x="1265" y="292"/>
                  </a:lnTo>
                  <a:lnTo>
                    <a:pt x="1268" y="288"/>
                  </a:lnTo>
                  <a:lnTo>
                    <a:pt x="1268" y="290"/>
                  </a:lnTo>
                  <a:lnTo>
                    <a:pt x="1268" y="292"/>
                  </a:lnTo>
                  <a:lnTo>
                    <a:pt x="1272" y="288"/>
                  </a:lnTo>
                  <a:lnTo>
                    <a:pt x="1272" y="286"/>
                  </a:lnTo>
                  <a:lnTo>
                    <a:pt x="1270" y="282"/>
                  </a:lnTo>
                  <a:lnTo>
                    <a:pt x="1274" y="282"/>
                  </a:lnTo>
                  <a:lnTo>
                    <a:pt x="1278" y="286"/>
                  </a:lnTo>
                  <a:lnTo>
                    <a:pt x="1281" y="284"/>
                  </a:lnTo>
                  <a:lnTo>
                    <a:pt x="1281" y="281"/>
                  </a:lnTo>
                  <a:lnTo>
                    <a:pt x="1283" y="282"/>
                  </a:lnTo>
                  <a:lnTo>
                    <a:pt x="1289" y="282"/>
                  </a:lnTo>
                  <a:lnTo>
                    <a:pt x="1289" y="282"/>
                  </a:lnTo>
                  <a:lnTo>
                    <a:pt x="1293" y="281"/>
                  </a:lnTo>
                  <a:lnTo>
                    <a:pt x="1295" y="284"/>
                  </a:lnTo>
                  <a:lnTo>
                    <a:pt x="1298" y="284"/>
                  </a:lnTo>
                  <a:lnTo>
                    <a:pt x="1300" y="288"/>
                  </a:lnTo>
                  <a:lnTo>
                    <a:pt x="1302" y="286"/>
                  </a:lnTo>
                  <a:lnTo>
                    <a:pt x="1302" y="282"/>
                  </a:lnTo>
                  <a:lnTo>
                    <a:pt x="1306" y="282"/>
                  </a:lnTo>
                  <a:lnTo>
                    <a:pt x="1308" y="286"/>
                  </a:lnTo>
                  <a:lnTo>
                    <a:pt x="1306" y="290"/>
                  </a:lnTo>
                  <a:lnTo>
                    <a:pt x="1304" y="292"/>
                  </a:lnTo>
                  <a:lnTo>
                    <a:pt x="1306" y="294"/>
                  </a:lnTo>
                  <a:lnTo>
                    <a:pt x="1310" y="292"/>
                  </a:lnTo>
                  <a:lnTo>
                    <a:pt x="1312" y="294"/>
                  </a:lnTo>
                  <a:lnTo>
                    <a:pt x="1312" y="290"/>
                  </a:lnTo>
                  <a:lnTo>
                    <a:pt x="1313" y="290"/>
                  </a:lnTo>
                  <a:lnTo>
                    <a:pt x="1313" y="290"/>
                  </a:lnTo>
                  <a:lnTo>
                    <a:pt x="1313" y="286"/>
                  </a:lnTo>
                  <a:lnTo>
                    <a:pt x="1312" y="284"/>
                  </a:lnTo>
                  <a:lnTo>
                    <a:pt x="1313" y="282"/>
                  </a:lnTo>
                  <a:lnTo>
                    <a:pt x="1313" y="282"/>
                  </a:lnTo>
                  <a:lnTo>
                    <a:pt x="1323" y="281"/>
                  </a:lnTo>
                  <a:lnTo>
                    <a:pt x="1323" y="282"/>
                  </a:lnTo>
                  <a:lnTo>
                    <a:pt x="1325" y="281"/>
                  </a:lnTo>
                  <a:lnTo>
                    <a:pt x="1330" y="281"/>
                  </a:lnTo>
                  <a:lnTo>
                    <a:pt x="1330" y="284"/>
                  </a:lnTo>
                  <a:lnTo>
                    <a:pt x="1330" y="290"/>
                  </a:lnTo>
                  <a:lnTo>
                    <a:pt x="1332" y="286"/>
                  </a:lnTo>
                  <a:lnTo>
                    <a:pt x="1334" y="286"/>
                  </a:lnTo>
                  <a:lnTo>
                    <a:pt x="1338" y="282"/>
                  </a:lnTo>
                  <a:lnTo>
                    <a:pt x="1338" y="288"/>
                  </a:lnTo>
                  <a:lnTo>
                    <a:pt x="1342" y="288"/>
                  </a:lnTo>
                  <a:lnTo>
                    <a:pt x="1344" y="286"/>
                  </a:lnTo>
                  <a:lnTo>
                    <a:pt x="1347" y="290"/>
                  </a:lnTo>
                  <a:lnTo>
                    <a:pt x="1347" y="298"/>
                  </a:lnTo>
                  <a:lnTo>
                    <a:pt x="1351" y="292"/>
                  </a:lnTo>
                  <a:lnTo>
                    <a:pt x="1353" y="290"/>
                  </a:lnTo>
                  <a:lnTo>
                    <a:pt x="1355" y="292"/>
                  </a:lnTo>
                  <a:lnTo>
                    <a:pt x="1353" y="298"/>
                  </a:lnTo>
                  <a:lnTo>
                    <a:pt x="1355" y="299"/>
                  </a:lnTo>
                  <a:lnTo>
                    <a:pt x="1357" y="301"/>
                  </a:lnTo>
                  <a:lnTo>
                    <a:pt x="1361" y="301"/>
                  </a:lnTo>
                  <a:lnTo>
                    <a:pt x="1361" y="305"/>
                  </a:lnTo>
                  <a:lnTo>
                    <a:pt x="1362" y="301"/>
                  </a:lnTo>
                  <a:lnTo>
                    <a:pt x="1364" y="301"/>
                  </a:lnTo>
                  <a:lnTo>
                    <a:pt x="1366" y="305"/>
                  </a:lnTo>
                  <a:lnTo>
                    <a:pt x="1362" y="311"/>
                  </a:lnTo>
                  <a:lnTo>
                    <a:pt x="1362" y="313"/>
                  </a:lnTo>
                  <a:lnTo>
                    <a:pt x="1368" y="311"/>
                  </a:lnTo>
                  <a:lnTo>
                    <a:pt x="1372" y="311"/>
                  </a:lnTo>
                  <a:lnTo>
                    <a:pt x="1372" y="311"/>
                  </a:lnTo>
                  <a:lnTo>
                    <a:pt x="1364" y="318"/>
                  </a:lnTo>
                  <a:lnTo>
                    <a:pt x="1366" y="324"/>
                  </a:lnTo>
                  <a:lnTo>
                    <a:pt x="1372" y="324"/>
                  </a:lnTo>
                  <a:lnTo>
                    <a:pt x="1372" y="322"/>
                  </a:lnTo>
                  <a:lnTo>
                    <a:pt x="1374" y="320"/>
                  </a:lnTo>
                  <a:lnTo>
                    <a:pt x="1377" y="322"/>
                  </a:lnTo>
                  <a:lnTo>
                    <a:pt x="1377" y="324"/>
                  </a:lnTo>
                  <a:lnTo>
                    <a:pt x="1381" y="324"/>
                  </a:lnTo>
                  <a:lnTo>
                    <a:pt x="1385" y="328"/>
                  </a:lnTo>
                  <a:lnTo>
                    <a:pt x="1383" y="331"/>
                  </a:lnTo>
                  <a:lnTo>
                    <a:pt x="1387" y="331"/>
                  </a:lnTo>
                  <a:lnTo>
                    <a:pt x="1389" y="335"/>
                  </a:lnTo>
                  <a:lnTo>
                    <a:pt x="1391" y="335"/>
                  </a:lnTo>
                  <a:lnTo>
                    <a:pt x="1393" y="335"/>
                  </a:lnTo>
                  <a:lnTo>
                    <a:pt x="1389" y="343"/>
                  </a:lnTo>
                  <a:lnTo>
                    <a:pt x="1383" y="345"/>
                  </a:lnTo>
                  <a:lnTo>
                    <a:pt x="1379" y="341"/>
                  </a:lnTo>
                  <a:lnTo>
                    <a:pt x="1372" y="339"/>
                  </a:lnTo>
                  <a:lnTo>
                    <a:pt x="1366" y="339"/>
                  </a:lnTo>
                  <a:lnTo>
                    <a:pt x="1368" y="341"/>
                  </a:lnTo>
                  <a:lnTo>
                    <a:pt x="1368" y="345"/>
                  </a:lnTo>
                  <a:lnTo>
                    <a:pt x="1377" y="347"/>
                  </a:lnTo>
                  <a:lnTo>
                    <a:pt x="1377" y="350"/>
                  </a:lnTo>
                  <a:lnTo>
                    <a:pt x="1385" y="354"/>
                  </a:lnTo>
                  <a:lnTo>
                    <a:pt x="1393" y="356"/>
                  </a:lnTo>
                  <a:lnTo>
                    <a:pt x="1398" y="354"/>
                  </a:lnTo>
                  <a:lnTo>
                    <a:pt x="1398" y="350"/>
                  </a:lnTo>
                  <a:lnTo>
                    <a:pt x="1394" y="347"/>
                  </a:lnTo>
                  <a:lnTo>
                    <a:pt x="1393" y="343"/>
                  </a:lnTo>
                  <a:lnTo>
                    <a:pt x="1394" y="343"/>
                  </a:lnTo>
                  <a:lnTo>
                    <a:pt x="1398" y="348"/>
                  </a:lnTo>
                  <a:lnTo>
                    <a:pt x="1402" y="350"/>
                  </a:lnTo>
                  <a:lnTo>
                    <a:pt x="1406" y="352"/>
                  </a:lnTo>
                  <a:lnTo>
                    <a:pt x="1402" y="352"/>
                  </a:lnTo>
                  <a:lnTo>
                    <a:pt x="1394" y="360"/>
                  </a:lnTo>
                  <a:lnTo>
                    <a:pt x="1396" y="362"/>
                  </a:lnTo>
                  <a:lnTo>
                    <a:pt x="1398" y="362"/>
                  </a:lnTo>
                  <a:lnTo>
                    <a:pt x="1402" y="360"/>
                  </a:lnTo>
                  <a:lnTo>
                    <a:pt x="1402" y="360"/>
                  </a:lnTo>
                  <a:lnTo>
                    <a:pt x="1415" y="369"/>
                  </a:lnTo>
                  <a:lnTo>
                    <a:pt x="1419" y="371"/>
                  </a:lnTo>
                  <a:lnTo>
                    <a:pt x="1423" y="377"/>
                  </a:lnTo>
                  <a:lnTo>
                    <a:pt x="1430" y="377"/>
                  </a:lnTo>
                  <a:lnTo>
                    <a:pt x="1436" y="384"/>
                  </a:lnTo>
                  <a:lnTo>
                    <a:pt x="1441" y="386"/>
                  </a:lnTo>
                  <a:lnTo>
                    <a:pt x="1443" y="382"/>
                  </a:lnTo>
                  <a:lnTo>
                    <a:pt x="1441" y="380"/>
                  </a:lnTo>
                  <a:lnTo>
                    <a:pt x="1443" y="379"/>
                  </a:lnTo>
                  <a:lnTo>
                    <a:pt x="1447" y="382"/>
                  </a:lnTo>
                  <a:lnTo>
                    <a:pt x="1447" y="386"/>
                  </a:lnTo>
                  <a:lnTo>
                    <a:pt x="1451" y="386"/>
                  </a:lnTo>
                  <a:lnTo>
                    <a:pt x="1453" y="386"/>
                  </a:lnTo>
                  <a:lnTo>
                    <a:pt x="1455" y="384"/>
                  </a:lnTo>
                  <a:lnTo>
                    <a:pt x="1451" y="365"/>
                  </a:lnTo>
                  <a:lnTo>
                    <a:pt x="1445" y="356"/>
                  </a:lnTo>
                  <a:lnTo>
                    <a:pt x="1440" y="345"/>
                  </a:lnTo>
                  <a:lnTo>
                    <a:pt x="1440" y="335"/>
                  </a:lnTo>
                  <a:lnTo>
                    <a:pt x="1436" y="330"/>
                  </a:lnTo>
                  <a:lnTo>
                    <a:pt x="1436" y="326"/>
                  </a:lnTo>
                  <a:lnTo>
                    <a:pt x="1440" y="328"/>
                  </a:lnTo>
                  <a:lnTo>
                    <a:pt x="1441" y="331"/>
                  </a:lnTo>
                  <a:lnTo>
                    <a:pt x="1445" y="335"/>
                  </a:lnTo>
                  <a:lnTo>
                    <a:pt x="1451" y="337"/>
                  </a:lnTo>
                  <a:lnTo>
                    <a:pt x="1455" y="341"/>
                  </a:lnTo>
                  <a:lnTo>
                    <a:pt x="1460" y="343"/>
                  </a:lnTo>
                  <a:lnTo>
                    <a:pt x="1475" y="341"/>
                  </a:lnTo>
                  <a:lnTo>
                    <a:pt x="1479" y="341"/>
                  </a:lnTo>
                  <a:lnTo>
                    <a:pt x="1481" y="341"/>
                  </a:lnTo>
                  <a:lnTo>
                    <a:pt x="1485" y="343"/>
                  </a:lnTo>
                  <a:lnTo>
                    <a:pt x="1485" y="343"/>
                  </a:lnTo>
                  <a:lnTo>
                    <a:pt x="1485" y="337"/>
                  </a:lnTo>
                  <a:lnTo>
                    <a:pt x="1485" y="335"/>
                  </a:lnTo>
                  <a:lnTo>
                    <a:pt x="1481" y="335"/>
                  </a:lnTo>
                  <a:lnTo>
                    <a:pt x="1481" y="331"/>
                  </a:lnTo>
                  <a:lnTo>
                    <a:pt x="1485" y="330"/>
                  </a:lnTo>
                  <a:lnTo>
                    <a:pt x="1496" y="324"/>
                  </a:lnTo>
                  <a:lnTo>
                    <a:pt x="1498" y="324"/>
                  </a:lnTo>
                  <a:lnTo>
                    <a:pt x="1500" y="324"/>
                  </a:lnTo>
                  <a:lnTo>
                    <a:pt x="1505" y="326"/>
                  </a:lnTo>
                  <a:lnTo>
                    <a:pt x="1511" y="326"/>
                  </a:lnTo>
                  <a:lnTo>
                    <a:pt x="1515" y="331"/>
                  </a:lnTo>
                  <a:lnTo>
                    <a:pt x="1519" y="331"/>
                  </a:lnTo>
                  <a:lnTo>
                    <a:pt x="1521" y="335"/>
                  </a:lnTo>
                  <a:lnTo>
                    <a:pt x="1528" y="335"/>
                  </a:lnTo>
                  <a:lnTo>
                    <a:pt x="1530" y="339"/>
                  </a:lnTo>
                  <a:lnTo>
                    <a:pt x="1536" y="339"/>
                  </a:lnTo>
                  <a:lnTo>
                    <a:pt x="1534" y="335"/>
                  </a:lnTo>
                  <a:lnTo>
                    <a:pt x="1532" y="335"/>
                  </a:lnTo>
                  <a:lnTo>
                    <a:pt x="1536" y="335"/>
                  </a:lnTo>
                  <a:lnTo>
                    <a:pt x="1539" y="331"/>
                  </a:lnTo>
                  <a:lnTo>
                    <a:pt x="1536" y="331"/>
                  </a:lnTo>
                  <a:lnTo>
                    <a:pt x="1539" y="330"/>
                  </a:lnTo>
                  <a:lnTo>
                    <a:pt x="1536" y="326"/>
                  </a:lnTo>
                  <a:lnTo>
                    <a:pt x="1532" y="328"/>
                  </a:lnTo>
                  <a:lnTo>
                    <a:pt x="1528" y="328"/>
                  </a:lnTo>
                  <a:lnTo>
                    <a:pt x="1526" y="320"/>
                  </a:lnTo>
                  <a:lnTo>
                    <a:pt x="1524" y="316"/>
                  </a:lnTo>
                  <a:lnTo>
                    <a:pt x="1528" y="315"/>
                  </a:lnTo>
                  <a:lnTo>
                    <a:pt x="1530" y="316"/>
                  </a:lnTo>
                  <a:lnTo>
                    <a:pt x="1534" y="315"/>
                  </a:lnTo>
                  <a:lnTo>
                    <a:pt x="1532" y="311"/>
                  </a:lnTo>
                  <a:lnTo>
                    <a:pt x="1534" y="311"/>
                  </a:lnTo>
                  <a:lnTo>
                    <a:pt x="1539" y="315"/>
                  </a:lnTo>
                  <a:lnTo>
                    <a:pt x="1539" y="318"/>
                  </a:lnTo>
                  <a:lnTo>
                    <a:pt x="1543" y="318"/>
                  </a:lnTo>
                  <a:lnTo>
                    <a:pt x="1545" y="320"/>
                  </a:lnTo>
                  <a:lnTo>
                    <a:pt x="1549" y="318"/>
                  </a:lnTo>
                  <a:lnTo>
                    <a:pt x="1545" y="315"/>
                  </a:lnTo>
                  <a:lnTo>
                    <a:pt x="1551" y="313"/>
                  </a:lnTo>
                  <a:lnTo>
                    <a:pt x="1553" y="315"/>
                  </a:lnTo>
                  <a:lnTo>
                    <a:pt x="1554" y="311"/>
                  </a:lnTo>
                  <a:lnTo>
                    <a:pt x="1549" y="305"/>
                  </a:lnTo>
                  <a:lnTo>
                    <a:pt x="1543" y="305"/>
                  </a:lnTo>
                  <a:lnTo>
                    <a:pt x="1539" y="299"/>
                  </a:lnTo>
                  <a:lnTo>
                    <a:pt x="1539" y="296"/>
                  </a:lnTo>
                  <a:lnTo>
                    <a:pt x="1539" y="292"/>
                  </a:lnTo>
                  <a:lnTo>
                    <a:pt x="1536" y="294"/>
                  </a:lnTo>
                  <a:lnTo>
                    <a:pt x="1530" y="294"/>
                  </a:lnTo>
                  <a:lnTo>
                    <a:pt x="1536" y="290"/>
                  </a:lnTo>
                  <a:lnTo>
                    <a:pt x="1534" y="286"/>
                  </a:lnTo>
                  <a:lnTo>
                    <a:pt x="1536" y="286"/>
                  </a:lnTo>
                  <a:lnTo>
                    <a:pt x="1532" y="281"/>
                  </a:lnTo>
                  <a:lnTo>
                    <a:pt x="1536" y="281"/>
                  </a:lnTo>
                  <a:lnTo>
                    <a:pt x="1539" y="273"/>
                  </a:lnTo>
                  <a:lnTo>
                    <a:pt x="1532" y="277"/>
                  </a:lnTo>
                  <a:lnTo>
                    <a:pt x="1528" y="281"/>
                  </a:lnTo>
                  <a:lnTo>
                    <a:pt x="1528" y="284"/>
                  </a:lnTo>
                  <a:lnTo>
                    <a:pt x="1521" y="282"/>
                  </a:lnTo>
                  <a:lnTo>
                    <a:pt x="1517" y="277"/>
                  </a:lnTo>
                  <a:lnTo>
                    <a:pt x="1519" y="271"/>
                  </a:lnTo>
                  <a:lnTo>
                    <a:pt x="1519" y="267"/>
                  </a:lnTo>
                  <a:lnTo>
                    <a:pt x="1526" y="266"/>
                  </a:lnTo>
                  <a:lnTo>
                    <a:pt x="1530" y="266"/>
                  </a:lnTo>
                  <a:lnTo>
                    <a:pt x="1536" y="260"/>
                  </a:lnTo>
                  <a:lnTo>
                    <a:pt x="1536" y="256"/>
                  </a:lnTo>
                  <a:lnTo>
                    <a:pt x="1534" y="252"/>
                  </a:lnTo>
                  <a:lnTo>
                    <a:pt x="1530" y="252"/>
                  </a:lnTo>
                  <a:lnTo>
                    <a:pt x="1526" y="250"/>
                  </a:lnTo>
                  <a:lnTo>
                    <a:pt x="1519" y="250"/>
                  </a:lnTo>
                  <a:lnTo>
                    <a:pt x="1515" y="247"/>
                  </a:lnTo>
                  <a:lnTo>
                    <a:pt x="1521" y="243"/>
                  </a:lnTo>
                  <a:lnTo>
                    <a:pt x="1528" y="243"/>
                  </a:lnTo>
                  <a:lnTo>
                    <a:pt x="1536" y="247"/>
                  </a:lnTo>
                  <a:lnTo>
                    <a:pt x="1543" y="247"/>
                  </a:lnTo>
                  <a:lnTo>
                    <a:pt x="1556" y="247"/>
                  </a:lnTo>
                  <a:lnTo>
                    <a:pt x="1577" y="243"/>
                  </a:lnTo>
                  <a:lnTo>
                    <a:pt x="1581" y="241"/>
                  </a:lnTo>
                  <a:lnTo>
                    <a:pt x="1598" y="241"/>
                  </a:lnTo>
                  <a:lnTo>
                    <a:pt x="1603" y="241"/>
                  </a:lnTo>
                  <a:lnTo>
                    <a:pt x="1609" y="241"/>
                  </a:lnTo>
                  <a:lnTo>
                    <a:pt x="1618" y="241"/>
                  </a:lnTo>
                  <a:lnTo>
                    <a:pt x="1615" y="241"/>
                  </a:lnTo>
                  <a:lnTo>
                    <a:pt x="1601" y="247"/>
                  </a:lnTo>
                  <a:lnTo>
                    <a:pt x="1598" y="247"/>
                  </a:lnTo>
                  <a:lnTo>
                    <a:pt x="1594" y="247"/>
                  </a:lnTo>
                  <a:lnTo>
                    <a:pt x="1592" y="247"/>
                  </a:lnTo>
                  <a:lnTo>
                    <a:pt x="1590" y="252"/>
                  </a:lnTo>
                  <a:lnTo>
                    <a:pt x="1594" y="258"/>
                  </a:lnTo>
                  <a:lnTo>
                    <a:pt x="1590" y="258"/>
                  </a:lnTo>
                  <a:lnTo>
                    <a:pt x="1590" y="262"/>
                  </a:lnTo>
                  <a:lnTo>
                    <a:pt x="1594" y="264"/>
                  </a:lnTo>
                  <a:lnTo>
                    <a:pt x="1598" y="260"/>
                  </a:lnTo>
                  <a:lnTo>
                    <a:pt x="1598" y="256"/>
                  </a:lnTo>
                  <a:lnTo>
                    <a:pt x="1607" y="249"/>
                  </a:lnTo>
                  <a:lnTo>
                    <a:pt x="1622" y="243"/>
                  </a:lnTo>
                  <a:lnTo>
                    <a:pt x="1624" y="250"/>
                  </a:lnTo>
                  <a:lnTo>
                    <a:pt x="1624" y="260"/>
                  </a:lnTo>
                  <a:lnTo>
                    <a:pt x="1622" y="264"/>
                  </a:lnTo>
                  <a:lnTo>
                    <a:pt x="1618" y="256"/>
                  </a:lnTo>
                  <a:lnTo>
                    <a:pt x="1617" y="252"/>
                  </a:lnTo>
                  <a:lnTo>
                    <a:pt x="1617" y="249"/>
                  </a:lnTo>
                  <a:lnTo>
                    <a:pt x="1613" y="252"/>
                  </a:lnTo>
                  <a:lnTo>
                    <a:pt x="1609" y="250"/>
                  </a:lnTo>
                  <a:lnTo>
                    <a:pt x="1613" y="258"/>
                  </a:lnTo>
                  <a:lnTo>
                    <a:pt x="1617" y="260"/>
                  </a:lnTo>
                  <a:lnTo>
                    <a:pt x="1618" y="267"/>
                  </a:lnTo>
                  <a:lnTo>
                    <a:pt x="1615" y="271"/>
                  </a:lnTo>
                  <a:lnTo>
                    <a:pt x="1613" y="271"/>
                  </a:lnTo>
                  <a:lnTo>
                    <a:pt x="1609" y="273"/>
                  </a:lnTo>
                  <a:lnTo>
                    <a:pt x="1615" y="277"/>
                  </a:lnTo>
                  <a:lnTo>
                    <a:pt x="1613" y="281"/>
                  </a:lnTo>
                  <a:lnTo>
                    <a:pt x="1615" y="281"/>
                  </a:lnTo>
                  <a:lnTo>
                    <a:pt x="1618" y="281"/>
                  </a:lnTo>
                  <a:lnTo>
                    <a:pt x="1624" y="277"/>
                  </a:lnTo>
                  <a:lnTo>
                    <a:pt x="1624" y="271"/>
                  </a:lnTo>
                  <a:lnTo>
                    <a:pt x="1628" y="267"/>
                  </a:lnTo>
                  <a:lnTo>
                    <a:pt x="1624" y="264"/>
                  </a:lnTo>
                  <a:lnTo>
                    <a:pt x="1624" y="258"/>
                  </a:lnTo>
                  <a:lnTo>
                    <a:pt x="1624" y="241"/>
                  </a:lnTo>
                  <a:lnTo>
                    <a:pt x="1630" y="235"/>
                  </a:lnTo>
                  <a:lnTo>
                    <a:pt x="1641" y="234"/>
                  </a:lnTo>
                  <a:lnTo>
                    <a:pt x="1652" y="230"/>
                  </a:lnTo>
                  <a:lnTo>
                    <a:pt x="1662" y="232"/>
                  </a:lnTo>
                  <a:lnTo>
                    <a:pt x="1673" y="235"/>
                  </a:lnTo>
                  <a:lnTo>
                    <a:pt x="1679" y="243"/>
                  </a:lnTo>
                  <a:lnTo>
                    <a:pt x="1679" y="247"/>
                  </a:lnTo>
                  <a:lnTo>
                    <a:pt x="1677" y="250"/>
                  </a:lnTo>
                  <a:lnTo>
                    <a:pt x="1669" y="247"/>
                  </a:lnTo>
                  <a:lnTo>
                    <a:pt x="1669" y="247"/>
                  </a:lnTo>
                  <a:lnTo>
                    <a:pt x="1669" y="249"/>
                  </a:lnTo>
                  <a:lnTo>
                    <a:pt x="1669" y="252"/>
                  </a:lnTo>
                  <a:lnTo>
                    <a:pt x="1671" y="256"/>
                  </a:lnTo>
                  <a:lnTo>
                    <a:pt x="1667" y="260"/>
                  </a:lnTo>
                  <a:lnTo>
                    <a:pt x="1669" y="262"/>
                  </a:lnTo>
                  <a:lnTo>
                    <a:pt x="1673" y="258"/>
                  </a:lnTo>
                  <a:lnTo>
                    <a:pt x="1679" y="258"/>
                  </a:lnTo>
                  <a:lnTo>
                    <a:pt x="1682" y="254"/>
                  </a:lnTo>
                  <a:lnTo>
                    <a:pt x="1686" y="260"/>
                  </a:lnTo>
                  <a:lnTo>
                    <a:pt x="1686" y="264"/>
                  </a:lnTo>
                  <a:lnTo>
                    <a:pt x="1688" y="267"/>
                  </a:lnTo>
                  <a:lnTo>
                    <a:pt x="1690" y="271"/>
                  </a:lnTo>
                  <a:lnTo>
                    <a:pt x="1692" y="267"/>
                  </a:lnTo>
                  <a:lnTo>
                    <a:pt x="1692" y="264"/>
                  </a:lnTo>
                  <a:lnTo>
                    <a:pt x="1696" y="260"/>
                  </a:lnTo>
                  <a:lnTo>
                    <a:pt x="1701" y="262"/>
                  </a:lnTo>
                  <a:lnTo>
                    <a:pt x="1703" y="267"/>
                  </a:lnTo>
                  <a:lnTo>
                    <a:pt x="1701" y="267"/>
                  </a:lnTo>
                  <a:lnTo>
                    <a:pt x="1699" y="273"/>
                  </a:lnTo>
                  <a:lnTo>
                    <a:pt x="1701" y="277"/>
                  </a:lnTo>
                  <a:lnTo>
                    <a:pt x="1703" y="273"/>
                  </a:lnTo>
                  <a:lnTo>
                    <a:pt x="1703" y="271"/>
                  </a:lnTo>
                  <a:lnTo>
                    <a:pt x="1707" y="267"/>
                  </a:lnTo>
                  <a:lnTo>
                    <a:pt x="1707" y="271"/>
                  </a:lnTo>
                  <a:lnTo>
                    <a:pt x="1707" y="267"/>
                  </a:lnTo>
                  <a:lnTo>
                    <a:pt x="1711" y="260"/>
                  </a:lnTo>
                  <a:lnTo>
                    <a:pt x="1713" y="258"/>
                  </a:lnTo>
                  <a:lnTo>
                    <a:pt x="1716" y="260"/>
                  </a:lnTo>
                  <a:lnTo>
                    <a:pt x="1726" y="267"/>
                  </a:lnTo>
                  <a:lnTo>
                    <a:pt x="1735" y="267"/>
                  </a:lnTo>
                  <a:lnTo>
                    <a:pt x="1741" y="273"/>
                  </a:lnTo>
                  <a:lnTo>
                    <a:pt x="1741" y="277"/>
                  </a:lnTo>
                  <a:lnTo>
                    <a:pt x="1731" y="281"/>
                  </a:lnTo>
                  <a:lnTo>
                    <a:pt x="1728" y="286"/>
                  </a:lnTo>
                  <a:lnTo>
                    <a:pt x="1735" y="282"/>
                  </a:lnTo>
                  <a:lnTo>
                    <a:pt x="1741" y="281"/>
                  </a:lnTo>
                  <a:lnTo>
                    <a:pt x="1746" y="282"/>
                  </a:lnTo>
                  <a:lnTo>
                    <a:pt x="1754" y="281"/>
                  </a:lnTo>
                  <a:lnTo>
                    <a:pt x="1758" y="277"/>
                  </a:lnTo>
                  <a:lnTo>
                    <a:pt x="1761" y="277"/>
                  </a:lnTo>
                  <a:lnTo>
                    <a:pt x="1769" y="267"/>
                  </a:lnTo>
                  <a:lnTo>
                    <a:pt x="1773" y="267"/>
                  </a:lnTo>
                  <a:lnTo>
                    <a:pt x="1778" y="262"/>
                  </a:lnTo>
                  <a:lnTo>
                    <a:pt x="1784" y="262"/>
                  </a:lnTo>
                  <a:lnTo>
                    <a:pt x="1797" y="254"/>
                  </a:lnTo>
                  <a:lnTo>
                    <a:pt x="1805" y="250"/>
                  </a:lnTo>
                  <a:lnTo>
                    <a:pt x="1809" y="252"/>
                  </a:lnTo>
                  <a:lnTo>
                    <a:pt x="1809" y="250"/>
                  </a:lnTo>
                  <a:lnTo>
                    <a:pt x="1816" y="247"/>
                  </a:lnTo>
                  <a:lnTo>
                    <a:pt x="1820" y="243"/>
                  </a:lnTo>
                  <a:lnTo>
                    <a:pt x="1831" y="247"/>
                  </a:lnTo>
                  <a:lnTo>
                    <a:pt x="1848" y="250"/>
                  </a:lnTo>
                  <a:lnTo>
                    <a:pt x="1856" y="260"/>
                  </a:lnTo>
                  <a:lnTo>
                    <a:pt x="1865" y="264"/>
                  </a:lnTo>
                  <a:lnTo>
                    <a:pt x="1871" y="271"/>
                  </a:lnTo>
                  <a:lnTo>
                    <a:pt x="1874" y="277"/>
                  </a:lnTo>
                  <a:lnTo>
                    <a:pt x="1874" y="281"/>
                  </a:lnTo>
                  <a:lnTo>
                    <a:pt x="1878" y="282"/>
                  </a:lnTo>
                  <a:lnTo>
                    <a:pt x="1874" y="288"/>
                  </a:lnTo>
                  <a:lnTo>
                    <a:pt x="1880" y="296"/>
                  </a:lnTo>
                  <a:lnTo>
                    <a:pt x="1880" y="299"/>
                  </a:lnTo>
                  <a:lnTo>
                    <a:pt x="1878" y="301"/>
                  </a:lnTo>
                  <a:lnTo>
                    <a:pt x="1882" y="301"/>
                  </a:lnTo>
                  <a:lnTo>
                    <a:pt x="1886" y="298"/>
                  </a:lnTo>
                  <a:lnTo>
                    <a:pt x="1891" y="298"/>
                  </a:lnTo>
                  <a:lnTo>
                    <a:pt x="1893" y="299"/>
                  </a:lnTo>
                  <a:lnTo>
                    <a:pt x="1895" y="298"/>
                  </a:lnTo>
                  <a:lnTo>
                    <a:pt x="1899" y="296"/>
                  </a:lnTo>
                  <a:lnTo>
                    <a:pt x="1903" y="299"/>
                  </a:lnTo>
                  <a:lnTo>
                    <a:pt x="1905" y="301"/>
                  </a:lnTo>
                  <a:lnTo>
                    <a:pt x="1905" y="299"/>
                  </a:lnTo>
                  <a:lnTo>
                    <a:pt x="1903" y="294"/>
                  </a:lnTo>
                  <a:lnTo>
                    <a:pt x="1908" y="294"/>
                  </a:lnTo>
                  <a:lnTo>
                    <a:pt x="1910" y="298"/>
                  </a:lnTo>
                  <a:lnTo>
                    <a:pt x="1916" y="305"/>
                  </a:lnTo>
                  <a:lnTo>
                    <a:pt x="1918" y="311"/>
                  </a:lnTo>
                  <a:lnTo>
                    <a:pt x="1921" y="311"/>
                  </a:lnTo>
                  <a:lnTo>
                    <a:pt x="1927" y="316"/>
                  </a:lnTo>
                  <a:lnTo>
                    <a:pt x="1927" y="315"/>
                  </a:lnTo>
                  <a:lnTo>
                    <a:pt x="1923" y="311"/>
                  </a:lnTo>
                  <a:lnTo>
                    <a:pt x="1921" y="307"/>
                  </a:lnTo>
                  <a:lnTo>
                    <a:pt x="1920" y="305"/>
                  </a:lnTo>
                  <a:lnTo>
                    <a:pt x="1923" y="305"/>
                  </a:lnTo>
                  <a:lnTo>
                    <a:pt x="1927" y="305"/>
                  </a:lnTo>
                  <a:lnTo>
                    <a:pt x="1929" y="311"/>
                  </a:lnTo>
                  <a:lnTo>
                    <a:pt x="1935" y="316"/>
                  </a:lnTo>
                  <a:lnTo>
                    <a:pt x="1935" y="311"/>
                  </a:lnTo>
                  <a:lnTo>
                    <a:pt x="1929" y="301"/>
                  </a:lnTo>
                  <a:lnTo>
                    <a:pt x="1929" y="294"/>
                  </a:lnTo>
                  <a:lnTo>
                    <a:pt x="1929" y="286"/>
                  </a:lnTo>
                  <a:lnTo>
                    <a:pt x="1933" y="281"/>
                  </a:lnTo>
                  <a:lnTo>
                    <a:pt x="1938" y="281"/>
                  </a:lnTo>
                  <a:lnTo>
                    <a:pt x="1942" y="277"/>
                  </a:lnTo>
                  <a:lnTo>
                    <a:pt x="1950" y="273"/>
                  </a:lnTo>
                  <a:lnTo>
                    <a:pt x="1950" y="271"/>
                  </a:lnTo>
                  <a:lnTo>
                    <a:pt x="1950" y="271"/>
                  </a:lnTo>
                  <a:lnTo>
                    <a:pt x="1953" y="271"/>
                  </a:lnTo>
                  <a:lnTo>
                    <a:pt x="1957" y="273"/>
                  </a:lnTo>
                  <a:lnTo>
                    <a:pt x="1959" y="277"/>
                  </a:lnTo>
                  <a:lnTo>
                    <a:pt x="1967" y="273"/>
                  </a:lnTo>
                  <a:lnTo>
                    <a:pt x="1970" y="271"/>
                  </a:lnTo>
                  <a:lnTo>
                    <a:pt x="1972" y="271"/>
                  </a:lnTo>
                  <a:lnTo>
                    <a:pt x="1978" y="267"/>
                  </a:lnTo>
                  <a:lnTo>
                    <a:pt x="1987" y="267"/>
                  </a:lnTo>
                  <a:lnTo>
                    <a:pt x="1991" y="267"/>
                  </a:lnTo>
                  <a:lnTo>
                    <a:pt x="1991" y="267"/>
                  </a:lnTo>
                  <a:lnTo>
                    <a:pt x="1991" y="267"/>
                  </a:lnTo>
                  <a:lnTo>
                    <a:pt x="1995" y="271"/>
                  </a:lnTo>
                  <a:lnTo>
                    <a:pt x="1997" y="267"/>
                  </a:lnTo>
                  <a:lnTo>
                    <a:pt x="2001" y="262"/>
                  </a:lnTo>
                  <a:lnTo>
                    <a:pt x="2001" y="258"/>
                  </a:lnTo>
                  <a:lnTo>
                    <a:pt x="2001" y="254"/>
                  </a:lnTo>
                  <a:lnTo>
                    <a:pt x="2001" y="249"/>
                  </a:lnTo>
                  <a:lnTo>
                    <a:pt x="2002" y="247"/>
                  </a:lnTo>
                  <a:lnTo>
                    <a:pt x="2008" y="249"/>
                  </a:lnTo>
                  <a:lnTo>
                    <a:pt x="2012" y="252"/>
                  </a:lnTo>
                  <a:lnTo>
                    <a:pt x="2012" y="256"/>
                  </a:lnTo>
                  <a:lnTo>
                    <a:pt x="2016" y="256"/>
                  </a:lnTo>
                  <a:lnTo>
                    <a:pt x="2019" y="258"/>
                  </a:lnTo>
                  <a:lnTo>
                    <a:pt x="2019" y="264"/>
                  </a:lnTo>
                  <a:lnTo>
                    <a:pt x="2025" y="267"/>
                  </a:lnTo>
                  <a:lnTo>
                    <a:pt x="2027" y="271"/>
                  </a:lnTo>
                  <a:lnTo>
                    <a:pt x="2033" y="271"/>
                  </a:lnTo>
                  <a:lnTo>
                    <a:pt x="2042" y="271"/>
                  </a:lnTo>
                  <a:lnTo>
                    <a:pt x="2042" y="271"/>
                  </a:lnTo>
                  <a:lnTo>
                    <a:pt x="2046" y="271"/>
                  </a:lnTo>
                  <a:lnTo>
                    <a:pt x="2051" y="281"/>
                  </a:lnTo>
                  <a:lnTo>
                    <a:pt x="2051" y="284"/>
                  </a:lnTo>
                  <a:lnTo>
                    <a:pt x="2053" y="286"/>
                  </a:lnTo>
                  <a:lnTo>
                    <a:pt x="2061" y="286"/>
                  </a:lnTo>
                  <a:lnTo>
                    <a:pt x="2063" y="284"/>
                  </a:lnTo>
                  <a:lnTo>
                    <a:pt x="2066" y="284"/>
                  </a:lnTo>
                  <a:lnTo>
                    <a:pt x="2066" y="281"/>
                  </a:lnTo>
                  <a:lnTo>
                    <a:pt x="2070" y="281"/>
                  </a:lnTo>
                  <a:lnTo>
                    <a:pt x="2074" y="281"/>
                  </a:lnTo>
                  <a:lnTo>
                    <a:pt x="2074" y="277"/>
                  </a:lnTo>
                  <a:lnTo>
                    <a:pt x="2072" y="273"/>
                  </a:lnTo>
                  <a:lnTo>
                    <a:pt x="2074" y="271"/>
                  </a:lnTo>
                  <a:lnTo>
                    <a:pt x="2072" y="271"/>
                  </a:lnTo>
                  <a:lnTo>
                    <a:pt x="2074" y="267"/>
                  </a:lnTo>
                  <a:lnTo>
                    <a:pt x="2070" y="264"/>
                  </a:lnTo>
                  <a:lnTo>
                    <a:pt x="2065" y="262"/>
                  </a:lnTo>
                  <a:lnTo>
                    <a:pt x="2065" y="256"/>
                  </a:lnTo>
                  <a:lnTo>
                    <a:pt x="2057" y="249"/>
                  </a:lnTo>
                  <a:lnTo>
                    <a:pt x="2053" y="249"/>
                  </a:lnTo>
                  <a:lnTo>
                    <a:pt x="2053" y="247"/>
                  </a:lnTo>
                  <a:lnTo>
                    <a:pt x="2046" y="241"/>
                  </a:lnTo>
                  <a:lnTo>
                    <a:pt x="2042" y="247"/>
                  </a:lnTo>
                  <a:lnTo>
                    <a:pt x="2042" y="247"/>
                  </a:lnTo>
                  <a:lnTo>
                    <a:pt x="2042" y="241"/>
                  </a:lnTo>
                  <a:lnTo>
                    <a:pt x="2042" y="237"/>
                  </a:lnTo>
                  <a:lnTo>
                    <a:pt x="2040" y="234"/>
                  </a:lnTo>
                  <a:lnTo>
                    <a:pt x="2036" y="230"/>
                  </a:lnTo>
                  <a:lnTo>
                    <a:pt x="2036" y="228"/>
                  </a:lnTo>
                  <a:lnTo>
                    <a:pt x="2034" y="220"/>
                  </a:lnTo>
                  <a:lnTo>
                    <a:pt x="2029" y="217"/>
                  </a:lnTo>
                  <a:lnTo>
                    <a:pt x="2029" y="217"/>
                  </a:lnTo>
                  <a:lnTo>
                    <a:pt x="2036" y="217"/>
                  </a:lnTo>
                  <a:lnTo>
                    <a:pt x="2040" y="217"/>
                  </a:lnTo>
                  <a:lnTo>
                    <a:pt x="2049" y="217"/>
                  </a:lnTo>
                  <a:lnTo>
                    <a:pt x="2059" y="217"/>
                  </a:lnTo>
                  <a:lnTo>
                    <a:pt x="2059" y="213"/>
                  </a:lnTo>
                  <a:lnTo>
                    <a:pt x="2063" y="213"/>
                  </a:lnTo>
                  <a:lnTo>
                    <a:pt x="2066" y="217"/>
                  </a:lnTo>
                  <a:lnTo>
                    <a:pt x="2070" y="213"/>
                  </a:lnTo>
                  <a:lnTo>
                    <a:pt x="2072" y="213"/>
                  </a:lnTo>
                  <a:lnTo>
                    <a:pt x="2072" y="211"/>
                  </a:lnTo>
                  <a:lnTo>
                    <a:pt x="2078" y="211"/>
                  </a:lnTo>
                  <a:lnTo>
                    <a:pt x="2080" y="213"/>
                  </a:lnTo>
                  <a:lnTo>
                    <a:pt x="2081" y="213"/>
                  </a:lnTo>
                  <a:lnTo>
                    <a:pt x="2083" y="207"/>
                  </a:lnTo>
                  <a:lnTo>
                    <a:pt x="2087" y="207"/>
                  </a:lnTo>
                  <a:lnTo>
                    <a:pt x="2087" y="205"/>
                  </a:lnTo>
                  <a:lnTo>
                    <a:pt x="2100" y="201"/>
                  </a:lnTo>
                  <a:lnTo>
                    <a:pt x="2104" y="205"/>
                  </a:lnTo>
                  <a:lnTo>
                    <a:pt x="2104" y="201"/>
                  </a:lnTo>
                  <a:lnTo>
                    <a:pt x="2106" y="200"/>
                  </a:lnTo>
                  <a:lnTo>
                    <a:pt x="2108" y="200"/>
                  </a:lnTo>
                  <a:lnTo>
                    <a:pt x="2113" y="200"/>
                  </a:lnTo>
                  <a:lnTo>
                    <a:pt x="2115" y="200"/>
                  </a:lnTo>
                  <a:lnTo>
                    <a:pt x="2119" y="201"/>
                  </a:lnTo>
                  <a:lnTo>
                    <a:pt x="2125" y="201"/>
                  </a:lnTo>
                  <a:lnTo>
                    <a:pt x="2129" y="200"/>
                  </a:lnTo>
                  <a:lnTo>
                    <a:pt x="2130" y="203"/>
                  </a:lnTo>
                  <a:lnTo>
                    <a:pt x="2134" y="203"/>
                  </a:lnTo>
                  <a:lnTo>
                    <a:pt x="2136" y="201"/>
                  </a:lnTo>
                  <a:lnTo>
                    <a:pt x="2142" y="200"/>
                  </a:lnTo>
                  <a:lnTo>
                    <a:pt x="2155" y="205"/>
                  </a:lnTo>
                  <a:lnTo>
                    <a:pt x="2159" y="207"/>
                  </a:lnTo>
                  <a:lnTo>
                    <a:pt x="2161" y="205"/>
                  </a:lnTo>
                  <a:lnTo>
                    <a:pt x="2159" y="205"/>
                  </a:lnTo>
                  <a:lnTo>
                    <a:pt x="2162" y="203"/>
                  </a:lnTo>
                  <a:lnTo>
                    <a:pt x="2166" y="205"/>
                  </a:lnTo>
                  <a:lnTo>
                    <a:pt x="2164" y="207"/>
                  </a:lnTo>
                  <a:lnTo>
                    <a:pt x="2166" y="207"/>
                  </a:lnTo>
                  <a:lnTo>
                    <a:pt x="2170" y="207"/>
                  </a:lnTo>
                  <a:lnTo>
                    <a:pt x="2183" y="207"/>
                  </a:lnTo>
                  <a:lnTo>
                    <a:pt x="2194" y="217"/>
                  </a:lnTo>
                  <a:lnTo>
                    <a:pt x="2194" y="217"/>
                  </a:lnTo>
                  <a:lnTo>
                    <a:pt x="2191" y="217"/>
                  </a:lnTo>
                  <a:lnTo>
                    <a:pt x="2183" y="213"/>
                  </a:lnTo>
                  <a:lnTo>
                    <a:pt x="2183" y="217"/>
                  </a:lnTo>
                  <a:lnTo>
                    <a:pt x="2194" y="218"/>
                  </a:lnTo>
                  <a:lnTo>
                    <a:pt x="2200" y="218"/>
                  </a:lnTo>
                  <a:lnTo>
                    <a:pt x="2202" y="217"/>
                  </a:lnTo>
                  <a:lnTo>
                    <a:pt x="2208" y="217"/>
                  </a:lnTo>
                  <a:lnTo>
                    <a:pt x="2213" y="217"/>
                  </a:lnTo>
                  <a:lnTo>
                    <a:pt x="2209" y="213"/>
                  </a:lnTo>
                  <a:lnTo>
                    <a:pt x="2213" y="213"/>
                  </a:lnTo>
                  <a:lnTo>
                    <a:pt x="2215" y="213"/>
                  </a:lnTo>
                  <a:lnTo>
                    <a:pt x="2219" y="217"/>
                  </a:lnTo>
                  <a:lnTo>
                    <a:pt x="2221" y="217"/>
                  </a:lnTo>
                  <a:lnTo>
                    <a:pt x="2223" y="217"/>
                  </a:lnTo>
                  <a:lnTo>
                    <a:pt x="2223" y="213"/>
                  </a:lnTo>
                  <a:lnTo>
                    <a:pt x="2228" y="217"/>
                  </a:lnTo>
                  <a:lnTo>
                    <a:pt x="2228" y="217"/>
                  </a:lnTo>
                  <a:lnTo>
                    <a:pt x="2234" y="218"/>
                  </a:lnTo>
                  <a:lnTo>
                    <a:pt x="2238" y="217"/>
                  </a:lnTo>
                  <a:lnTo>
                    <a:pt x="2255" y="220"/>
                  </a:lnTo>
                  <a:lnTo>
                    <a:pt x="2253" y="217"/>
                  </a:lnTo>
                  <a:lnTo>
                    <a:pt x="2258" y="217"/>
                  </a:lnTo>
                  <a:lnTo>
                    <a:pt x="2258" y="220"/>
                  </a:lnTo>
                  <a:lnTo>
                    <a:pt x="2262" y="222"/>
                  </a:lnTo>
                  <a:lnTo>
                    <a:pt x="2262" y="218"/>
                  </a:lnTo>
                  <a:lnTo>
                    <a:pt x="2262" y="217"/>
                  </a:lnTo>
                  <a:lnTo>
                    <a:pt x="2268" y="218"/>
                  </a:lnTo>
                  <a:lnTo>
                    <a:pt x="2268" y="220"/>
                  </a:lnTo>
                  <a:lnTo>
                    <a:pt x="2272" y="224"/>
                  </a:lnTo>
                  <a:lnTo>
                    <a:pt x="2275" y="222"/>
                  </a:lnTo>
                  <a:lnTo>
                    <a:pt x="2275" y="220"/>
                  </a:lnTo>
                  <a:lnTo>
                    <a:pt x="2273" y="220"/>
                  </a:lnTo>
                  <a:lnTo>
                    <a:pt x="2279" y="220"/>
                  </a:lnTo>
                  <a:lnTo>
                    <a:pt x="2283" y="220"/>
                  </a:lnTo>
                  <a:lnTo>
                    <a:pt x="2281" y="224"/>
                  </a:lnTo>
                  <a:lnTo>
                    <a:pt x="2283" y="228"/>
                  </a:lnTo>
                  <a:lnTo>
                    <a:pt x="2292" y="230"/>
                  </a:lnTo>
                  <a:lnTo>
                    <a:pt x="2296" y="228"/>
                  </a:lnTo>
                  <a:lnTo>
                    <a:pt x="2289" y="226"/>
                  </a:lnTo>
                  <a:lnTo>
                    <a:pt x="2287" y="224"/>
                  </a:lnTo>
                  <a:lnTo>
                    <a:pt x="2283" y="220"/>
                  </a:lnTo>
                  <a:lnTo>
                    <a:pt x="2289" y="220"/>
                  </a:lnTo>
                  <a:lnTo>
                    <a:pt x="2292" y="220"/>
                  </a:lnTo>
                  <a:lnTo>
                    <a:pt x="2300" y="224"/>
                  </a:lnTo>
                  <a:lnTo>
                    <a:pt x="2302" y="230"/>
                  </a:lnTo>
                  <a:lnTo>
                    <a:pt x="2304" y="230"/>
                  </a:lnTo>
                  <a:lnTo>
                    <a:pt x="2304" y="228"/>
                  </a:lnTo>
                  <a:lnTo>
                    <a:pt x="2304" y="226"/>
                  </a:lnTo>
                  <a:lnTo>
                    <a:pt x="2307" y="226"/>
                  </a:lnTo>
                  <a:lnTo>
                    <a:pt x="2309" y="228"/>
                  </a:lnTo>
                  <a:lnTo>
                    <a:pt x="2309" y="230"/>
                  </a:lnTo>
                  <a:lnTo>
                    <a:pt x="2313" y="235"/>
                  </a:lnTo>
                  <a:lnTo>
                    <a:pt x="2317" y="247"/>
                  </a:lnTo>
                  <a:lnTo>
                    <a:pt x="2326" y="247"/>
                  </a:lnTo>
                  <a:lnTo>
                    <a:pt x="2326" y="250"/>
                  </a:lnTo>
                  <a:lnTo>
                    <a:pt x="2328" y="254"/>
                  </a:lnTo>
                  <a:lnTo>
                    <a:pt x="2330" y="258"/>
                  </a:lnTo>
                  <a:lnTo>
                    <a:pt x="2328" y="260"/>
                  </a:lnTo>
                  <a:lnTo>
                    <a:pt x="2330" y="264"/>
                  </a:lnTo>
                  <a:lnTo>
                    <a:pt x="2334" y="266"/>
                  </a:lnTo>
                  <a:lnTo>
                    <a:pt x="2337" y="262"/>
                  </a:lnTo>
                  <a:lnTo>
                    <a:pt x="2341" y="264"/>
                  </a:lnTo>
                  <a:lnTo>
                    <a:pt x="2345" y="267"/>
                  </a:lnTo>
                  <a:lnTo>
                    <a:pt x="2347" y="267"/>
                  </a:lnTo>
                  <a:lnTo>
                    <a:pt x="2347" y="267"/>
                  </a:lnTo>
                  <a:lnTo>
                    <a:pt x="2347" y="267"/>
                  </a:lnTo>
                  <a:lnTo>
                    <a:pt x="2347" y="264"/>
                  </a:lnTo>
                  <a:lnTo>
                    <a:pt x="2347" y="260"/>
                  </a:lnTo>
                  <a:lnTo>
                    <a:pt x="2351" y="262"/>
                  </a:lnTo>
                  <a:lnTo>
                    <a:pt x="2353" y="266"/>
                  </a:lnTo>
                  <a:lnTo>
                    <a:pt x="2354" y="267"/>
                  </a:lnTo>
                  <a:lnTo>
                    <a:pt x="2354" y="267"/>
                  </a:lnTo>
                  <a:lnTo>
                    <a:pt x="2353" y="262"/>
                  </a:lnTo>
                  <a:lnTo>
                    <a:pt x="2353" y="258"/>
                  </a:lnTo>
                  <a:lnTo>
                    <a:pt x="2351" y="254"/>
                  </a:lnTo>
                  <a:lnTo>
                    <a:pt x="2347" y="258"/>
                  </a:lnTo>
                  <a:lnTo>
                    <a:pt x="2341" y="258"/>
                  </a:lnTo>
                  <a:lnTo>
                    <a:pt x="2339" y="254"/>
                  </a:lnTo>
                  <a:lnTo>
                    <a:pt x="2341" y="252"/>
                  </a:lnTo>
                  <a:lnTo>
                    <a:pt x="2341" y="247"/>
                  </a:lnTo>
                  <a:lnTo>
                    <a:pt x="2334" y="243"/>
                  </a:lnTo>
                  <a:lnTo>
                    <a:pt x="2332" y="241"/>
                  </a:lnTo>
                  <a:lnTo>
                    <a:pt x="2330" y="237"/>
                  </a:lnTo>
                  <a:lnTo>
                    <a:pt x="2326" y="237"/>
                  </a:lnTo>
                  <a:lnTo>
                    <a:pt x="2321" y="241"/>
                  </a:lnTo>
                  <a:lnTo>
                    <a:pt x="2321" y="237"/>
                  </a:lnTo>
                  <a:lnTo>
                    <a:pt x="2326" y="235"/>
                  </a:lnTo>
                  <a:lnTo>
                    <a:pt x="2328" y="230"/>
                  </a:lnTo>
                  <a:lnTo>
                    <a:pt x="2334" y="222"/>
                  </a:lnTo>
                  <a:lnTo>
                    <a:pt x="2336" y="222"/>
                  </a:lnTo>
                  <a:lnTo>
                    <a:pt x="2336" y="224"/>
                  </a:lnTo>
                  <a:lnTo>
                    <a:pt x="2337" y="232"/>
                  </a:lnTo>
                  <a:lnTo>
                    <a:pt x="2341" y="234"/>
                  </a:lnTo>
                  <a:lnTo>
                    <a:pt x="2341" y="232"/>
                  </a:lnTo>
                  <a:lnTo>
                    <a:pt x="2339" y="228"/>
                  </a:lnTo>
                  <a:lnTo>
                    <a:pt x="2337" y="224"/>
                  </a:lnTo>
                  <a:lnTo>
                    <a:pt x="2339" y="224"/>
                  </a:lnTo>
                  <a:lnTo>
                    <a:pt x="2345" y="222"/>
                  </a:lnTo>
                  <a:lnTo>
                    <a:pt x="2347" y="218"/>
                  </a:lnTo>
                  <a:lnTo>
                    <a:pt x="2341" y="218"/>
                  </a:lnTo>
                  <a:lnTo>
                    <a:pt x="2341" y="217"/>
                  </a:lnTo>
                  <a:lnTo>
                    <a:pt x="2345" y="217"/>
                  </a:lnTo>
                  <a:lnTo>
                    <a:pt x="2347" y="217"/>
                  </a:lnTo>
                  <a:lnTo>
                    <a:pt x="2351" y="211"/>
                  </a:lnTo>
                  <a:lnTo>
                    <a:pt x="2354" y="211"/>
                  </a:lnTo>
                  <a:lnTo>
                    <a:pt x="2356" y="213"/>
                  </a:lnTo>
                  <a:lnTo>
                    <a:pt x="2358" y="213"/>
                  </a:lnTo>
                  <a:lnTo>
                    <a:pt x="2360" y="213"/>
                  </a:lnTo>
                  <a:lnTo>
                    <a:pt x="2362" y="217"/>
                  </a:lnTo>
                  <a:lnTo>
                    <a:pt x="2366" y="217"/>
                  </a:lnTo>
                  <a:lnTo>
                    <a:pt x="2371" y="218"/>
                  </a:lnTo>
                  <a:lnTo>
                    <a:pt x="2371" y="217"/>
                  </a:lnTo>
                  <a:lnTo>
                    <a:pt x="2385" y="218"/>
                  </a:lnTo>
                  <a:lnTo>
                    <a:pt x="2385" y="224"/>
                  </a:lnTo>
                  <a:lnTo>
                    <a:pt x="2385" y="226"/>
                  </a:lnTo>
                  <a:lnTo>
                    <a:pt x="2386" y="224"/>
                  </a:lnTo>
                  <a:lnTo>
                    <a:pt x="2386" y="222"/>
                  </a:lnTo>
                  <a:lnTo>
                    <a:pt x="2390" y="222"/>
                  </a:lnTo>
                  <a:lnTo>
                    <a:pt x="2390" y="226"/>
                  </a:lnTo>
                  <a:lnTo>
                    <a:pt x="2394" y="224"/>
                  </a:lnTo>
                  <a:lnTo>
                    <a:pt x="2396" y="220"/>
                  </a:lnTo>
                  <a:lnTo>
                    <a:pt x="2400" y="220"/>
                  </a:lnTo>
                  <a:lnTo>
                    <a:pt x="2400" y="224"/>
                  </a:lnTo>
                  <a:lnTo>
                    <a:pt x="2396" y="228"/>
                  </a:lnTo>
                  <a:lnTo>
                    <a:pt x="2396" y="230"/>
                  </a:lnTo>
                  <a:lnTo>
                    <a:pt x="2400" y="237"/>
                  </a:lnTo>
                  <a:lnTo>
                    <a:pt x="2400" y="243"/>
                  </a:lnTo>
                  <a:lnTo>
                    <a:pt x="2400" y="247"/>
                  </a:lnTo>
                  <a:lnTo>
                    <a:pt x="2401" y="247"/>
                  </a:lnTo>
                  <a:lnTo>
                    <a:pt x="2405" y="249"/>
                  </a:lnTo>
                  <a:lnTo>
                    <a:pt x="2409" y="250"/>
                  </a:lnTo>
                  <a:lnTo>
                    <a:pt x="2411" y="254"/>
                  </a:lnTo>
                  <a:lnTo>
                    <a:pt x="2409" y="258"/>
                  </a:lnTo>
                  <a:lnTo>
                    <a:pt x="2401" y="258"/>
                  </a:lnTo>
                  <a:lnTo>
                    <a:pt x="2396" y="258"/>
                  </a:lnTo>
                  <a:lnTo>
                    <a:pt x="2405" y="260"/>
                  </a:lnTo>
                  <a:lnTo>
                    <a:pt x="2409" y="264"/>
                  </a:lnTo>
                  <a:lnTo>
                    <a:pt x="2405" y="267"/>
                  </a:lnTo>
                  <a:lnTo>
                    <a:pt x="2401" y="267"/>
                  </a:lnTo>
                  <a:lnTo>
                    <a:pt x="2400" y="273"/>
                  </a:lnTo>
                  <a:lnTo>
                    <a:pt x="2396" y="271"/>
                  </a:lnTo>
                  <a:lnTo>
                    <a:pt x="2392" y="277"/>
                  </a:lnTo>
                  <a:lnTo>
                    <a:pt x="2388" y="277"/>
                  </a:lnTo>
                  <a:lnTo>
                    <a:pt x="2385" y="281"/>
                  </a:lnTo>
                  <a:lnTo>
                    <a:pt x="2388" y="277"/>
                  </a:lnTo>
                  <a:lnTo>
                    <a:pt x="2392" y="281"/>
                  </a:lnTo>
                  <a:lnTo>
                    <a:pt x="2394" y="282"/>
                  </a:lnTo>
                  <a:lnTo>
                    <a:pt x="2396" y="281"/>
                  </a:lnTo>
                  <a:lnTo>
                    <a:pt x="2400" y="281"/>
                  </a:lnTo>
                  <a:lnTo>
                    <a:pt x="2400" y="282"/>
                  </a:lnTo>
                  <a:lnTo>
                    <a:pt x="2401" y="288"/>
                  </a:lnTo>
                  <a:lnTo>
                    <a:pt x="2400" y="290"/>
                  </a:lnTo>
                  <a:lnTo>
                    <a:pt x="2400" y="296"/>
                  </a:lnTo>
                  <a:lnTo>
                    <a:pt x="2401" y="290"/>
                  </a:lnTo>
                  <a:lnTo>
                    <a:pt x="2409" y="290"/>
                  </a:lnTo>
                  <a:lnTo>
                    <a:pt x="2413" y="294"/>
                  </a:lnTo>
                  <a:lnTo>
                    <a:pt x="2411" y="298"/>
                  </a:lnTo>
                  <a:lnTo>
                    <a:pt x="2415" y="301"/>
                  </a:lnTo>
                  <a:lnTo>
                    <a:pt x="2409" y="305"/>
                  </a:lnTo>
                  <a:lnTo>
                    <a:pt x="2413" y="305"/>
                  </a:lnTo>
                  <a:lnTo>
                    <a:pt x="2413" y="311"/>
                  </a:lnTo>
                  <a:lnTo>
                    <a:pt x="2409" y="313"/>
                  </a:lnTo>
                  <a:lnTo>
                    <a:pt x="2409" y="316"/>
                  </a:lnTo>
                  <a:lnTo>
                    <a:pt x="2411" y="318"/>
                  </a:lnTo>
                  <a:lnTo>
                    <a:pt x="2411" y="315"/>
                  </a:lnTo>
                  <a:lnTo>
                    <a:pt x="2415" y="315"/>
                  </a:lnTo>
                  <a:lnTo>
                    <a:pt x="2417" y="316"/>
                  </a:lnTo>
                  <a:lnTo>
                    <a:pt x="2415" y="322"/>
                  </a:lnTo>
                  <a:lnTo>
                    <a:pt x="2420" y="320"/>
                  </a:lnTo>
                  <a:lnTo>
                    <a:pt x="2422" y="324"/>
                  </a:lnTo>
                  <a:lnTo>
                    <a:pt x="2422" y="320"/>
                  </a:lnTo>
                  <a:lnTo>
                    <a:pt x="2424" y="318"/>
                  </a:lnTo>
                  <a:lnTo>
                    <a:pt x="2426" y="320"/>
                  </a:lnTo>
                  <a:lnTo>
                    <a:pt x="2430" y="320"/>
                  </a:lnTo>
                  <a:lnTo>
                    <a:pt x="2430" y="326"/>
                  </a:lnTo>
                  <a:lnTo>
                    <a:pt x="2426" y="328"/>
                  </a:lnTo>
                  <a:lnTo>
                    <a:pt x="2424" y="324"/>
                  </a:lnTo>
                  <a:lnTo>
                    <a:pt x="2422" y="328"/>
                  </a:lnTo>
                  <a:lnTo>
                    <a:pt x="2426" y="331"/>
                  </a:lnTo>
                  <a:lnTo>
                    <a:pt x="2430" y="330"/>
                  </a:lnTo>
                  <a:lnTo>
                    <a:pt x="2430" y="335"/>
                  </a:lnTo>
                  <a:lnTo>
                    <a:pt x="2430" y="337"/>
                  </a:lnTo>
                  <a:lnTo>
                    <a:pt x="2426" y="339"/>
                  </a:lnTo>
                  <a:lnTo>
                    <a:pt x="2422" y="335"/>
                  </a:lnTo>
                  <a:lnTo>
                    <a:pt x="2420" y="331"/>
                  </a:lnTo>
                  <a:lnTo>
                    <a:pt x="2422" y="339"/>
                  </a:lnTo>
                  <a:lnTo>
                    <a:pt x="2420" y="341"/>
                  </a:lnTo>
                  <a:lnTo>
                    <a:pt x="2418" y="341"/>
                  </a:lnTo>
                  <a:lnTo>
                    <a:pt x="2417" y="339"/>
                  </a:lnTo>
                  <a:lnTo>
                    <a:pt x="2415" y="341"/>
                  </a:lnTo>
                  <a:lnTo>
                    <a:pt x="2411" y="339"/>
                  </a:lnTo>
                  <a:lnTo>
                    <a:pt x="2401" y="337"/>
                  </a:lnTo>
                  <a:lnTo>
                    <a:pt x="2400" y="339"/>
                  </a:lnTo>
                  <a:lnTo>
                    <a:pt x="2396" y="339"/>
                  </a:lnTo>
                  <a:lnTo>
                    <a:pt x="2396" y="337"/>
                  </a:lnTo>
                  <a:lnTo>
                    <a:pt x="2396" y="335"/>
                  </a:lnTo>
                  <a:lnTo>
                    <a:pt x="2394" y="335"/>
                  </a:lnTo>
                  <a:lnTo>
                    <a:pt x="2394" y="339"/>
                  </a:lnTo>
                  <a:lnTo>
                    <a:pt x="2392" y="339"/>
                  </a:lnTo>
                  <a:lnTo>
                    <a:pt x="2392" y="339"/>
                  </a:lnTo>
                  <a:lnTo>
                    <a:pt x="2394" y="343"/>
                  </a:lnTo>
                  <a:lnTo>
                    <a:pt x="2390" y="347"/>
                  </a:lnTo>
                  <a:lnTo>
                    <a:pt x="2388" y="347"/>
                  </a:lnTo>
                  <a:lnTo>
                    <a:pt x="2388" y="345"/>
                  </a:lnTo>
                  <a:lnTo>
                    <a:pt x="2386" y="345"/>
                  </a:lnTo>
                  <a:lnTo>
                    <a:pt x="2379" y="347"/>
                  </a:lnTo>
                  <a:lnTo>
                    <a:pt x="2377" y="345"/>
                  </a:lnTo>
                  <a:lnTo>
                    <a:pt x="2377" y="343"/>
                  </a:lnTo>
                  <a:lnTo>
                    <a:pt x="2375" y="337"/>
                  </a:lnTo>
                  <a:lnTo>
                    <a:pt x="2375" y="337"/>
                  </a:lnTo>
                  <a:lnTo>
                    <a:pt x="2366" y="331"/>
                  </a:lnTo>
                  <a:lnTo>
                    <a:pt x="2366" y="330"/>
                  </a:lnTo>
                  <a:lnTo>
                    <a:pt x="2366" y="328"/>
                  </a:lnTo>
                  <a:lnTo>
                    <a:pt x="2360" y="326"/>
                  </a:lnTo>
                  <a:lnTo>
                    <a:pt x="2358" y="330"/>
                  </a:lnTo>
                  <a:lnTo>
                    <a:pt x="2353" y="331"/>
                  </a:lnTo>
                  <a:lnTo>
                    <a:pt x="2351" y="335"/>
                  </a:lnTo>
                  <a:lnTo>
                    <a:pt x="2347" y="335"/>
                  </a:lnTo>
                  <a:lnTo>
                    <a:pt x="2347" y="331"/>
                  </a:lnTo>
                  <a:lnTo>
                    <a:pt x="2345" y="328"/>
                  </a:lnTo>
                  <a:lnTo>
                    <a:pt x="2347" y="331"/>
                  </a:lnTo>
                  <a:lnTo>
                    <a:pt x="2347" y="337"/>
                  </a:lnTo>
                  <a:lnTo>
                    <a:pt x="2347" y="341"/>
                  </a:lnTo>
                  <a:lnTo>
                    <a:pt x="2347" y="347"/>
                  </a:lnTo>
                  <a:lnTo>
                    <a:pt x="2339" y="356"/>
                  </a:lnTo>
                  <a:lnTo>
                    <a:pt x="2336" y="356"/>
                  </a:lnTo>
                  <a:lnTo>
                    <a:pt x="2336" y="348"/>
                  </a:lnTo>
                  <a:lnTo>
                    <a:pt x="2332" y="347"/>
                  </a:lnTo>
                  <a:lnTo>
                    <a:pt x="2328" y="350"/>
                  </a:lnTo>
                  <a:lnTo>
                    <a:pt x="2321" y="343"/>
                  </a:lnTo>
                  <a:lnTo>
                    <a:pt x="2321" y="339"/>
                  </a:lnTo>
                  <a:lnTo>
                    <a:pt x="2317" y="331"/>
                  </a:lnTo>
                  <a:lnTo>
                    <a:pt x="2315" y="330"/>
                  </a:lnTo>
                  <a:lnTo>
                    <a:pt x="2313" y="328"/>
                  </a:lnTo>
                  <a:lnTo>
                    <a:pt x="2311" y="326"/>
                  </a:lnTo>
                  <a:lnTo>
                    <a:pt x="2309" y="328"/>
                  </a:lnTo>
                  <a:lnTo>
                    <a:pt x="2311" y="330"/>
                  </a:lnTo>
                  <a:lnTo>
                    <a:pt x="2311" y="331"/>
                  </a:lnTo>
                  <a:lnTo>
                    <a:pt x="2313" y="335"/>
                  </a:lnTo>
                  <a:lnTo>
                    <a:pt x="2313" y="337"/>
                  </a:lnTo>
                  <a:lnTo>
                    <a:pt x="2305" y="335"/>
                  </a:lnTo>
                  <a:lnTo>
                    <a:pt x="2302" y="330"/>
                  </a:lnTo>
                  <a:lnTo>
                    <a:pt x="2300" y="330"/>
                  </a:lnTo>
                  <a:lnTo>
                    <a:pt x="2304" y="335"/>
                  </a:lnTo>
                  <a:lnTo>
                    <a:pt x="2300" y="335"/>
                  </a:lnTo>
                  <a:lnTo>
                    <a:pt x="2302" y="337"/>
                  </a:lnTo>
                  <a:lnTo>
                    <a:pt x="2307" y="337"/>
                  </a:lnTo>
                  <a:lnTo>
                    <a:pt x="2309" y="341"/>
                  </a:lnTo>
                  <a:lnTo>
                    <a:pt x="2307" y="345"/>
                  </a:lnTo>
                  <a:lnTo>
                    <a:pt x="2302" y="345"/>
                  </a:lnTo>
                  <a:lnTo>
                    <a:pt x="2302" y="347"/>
                  </a:lnTo>
                  <a:lnTo>
                    <a:pt x="2304" y="348"/>
                  </a:lnTo>
                  <a:lnTo>
                    <a:pt x="2315" y="362"/>
                  </a:lnTo>
                  <a:lnTo>
                    <a:pt x="2321" y="362"/>
                  </a:lnTo>
                  <a:lnTo>
                    <a:pt x="2326" y="362"/>
                  </a:lnTo>
                  <a:lnTo>
                    <a:pt x="2330" y="365"/>
                  </a:lnTo>
                  <a:lnTo>
                    <a:pt x="2332" y="367"/>
                  </a:lnTo>
                  <a:lnTo>
                    <a:pt x="2332" y="367"/>
                  </a:lnTo>
                  <a:lnTo>
                    <a:pt x="2328" y="365"/>
                  </a:lnTo>
                  <a:lnTo>
                    <a:pt x="2326" y="365"/>
                  </a:lnTo>
                  <a:lnTo>
                    <a:pt x="2328" y="369"/>
                  </a:lnTo>
                  <a:lnTo>
                    <a:pt x="2334" y="373"/>
                  </a:lnTo>
                  <a:lnTo>
                    <a:pt x="2336" y="379"/>
                  </a:lnTo>
                  <a:lnTo>
                    <a:pt x="2339" y="382"/>
                  </a:lnTo>
                  <a:lnTo>
                    <a:pt x="2339" y="390"/>
                  </a:lnTo>
                  <a:lnTo>
                    <a:pt x="2336" y="403"/>
                  </a:lnTo>
                  <a:lnTo>
                    <a:pt x="2337" y="411"/>
                  </a:lnTo>
                  <a:lnTo>
                    <a:pt x="2337" y="414"/>
                  </a:lnTo>
                  <a:lnTo>
                    <a:pt x="2339" y="418"/>
                  </a:lnTo>
                  <a:lnTo>
                    <a:pt x="2334" y="424"/>
                  </a:lnTo>
                  <a:lnTo>
                    <a:pt x="2334" y="429"/>
                  </a:lnTo>
                  <a:lnTo>
                    <a:pt x="2330" y="431"/>
                  </a:lnTo>
                  <a:lnTo>
                    <a:pt x="2332" y="429"/>
                  </a:lnTo>
                  <a:lnTo>
                    <a:pt x="2330" y="426"/>
                  </a:lnTo>
                  <a:lnTo>
                    <a:pt x="2322" y="433"/>
                  </a:lnTo>
                  <a:lnTo>
                    <a:pt x="2321" y="429"/>
                  </a:lnTo>
                  <a:lnTo>
                    <a:pt x="2317" y="433"/>
                  </a:lnTo>
                  <a:lnTo>
                    <a:pt x="2315" y="431"/>
                  </a:lnTo>
                  <a:lnTo>
                    <a:pt x="2313" y="429"/>
                  </a:lnTo>
                  <a:lnTo>
                    <a:pt x="2307" y="429"/>
                  </a:lnTo>
                  <a:lnTo>
                    <a:pt x="2302" y="424"/>
                  </a:lnTo>
                  <a:lnTo>
                    <a:pt x="2298" y="420"/>
                  </a:lnTo>
                  <a:lnTo>
                    <a:pt x="2292" y="420"/>
                  </a:lnTo>
                  <a:lnTo>
                    <a:pt x="2290" y="418"/>
                  </a:lnTo>
                  <a:lnTo>
                    <a:pt x="2289" y="418"/>
                  </a:lnTo>
                  <a:lnTo>
                    <a:pt x="2283" y="424"/>
                  </a:lnTo>
                  <a:lnTo>
                    <a:pt x="2279" y="424"/>
                  </a:lnTo>
                  <a:lnTo>
                    <a:pt x="2283" y="424"/>
                  </a:lnTo>
                  <a:lnTo>
                    <a:pt x="2290" y="424"/>
                  </a:lnTo>
                  <a:lnTo>
                    <a:pt x="2292" y="420"/>
                  </a:lnTo>
                  <a:lnTo>
                    <a:pt x="2302" y="424"/>
                  </a:lnTo>
                  <a:lnTo>
                    <a:pt x="2304" y="429"/>
                  </a:lnTo>
                  <a:lnTo>
                    <a:pt x="2298" y="431"/>
                  </a:lnTo>
                  <a:lnTo>
                    <a:pt x="2296" y="429"/>
                  </a:lnTo>
                  <a:lnTo>
                    <a:pt x="2292" y="429"/>
                  </a:lnTo>
                  <a:lnTo>
                    <a:pt x="2292" y="433"/>
                  </a:lnTo>
                  <a:lnTo>
                    <a:pt x="2289" y="429"/>
                  </a:lnTo>
                  <a:lnTo>
                    <a:pt x="2283" y="429"/>
                  </a:lnTo>
                  <a:lnTo>
                    <a:pt x="2287" y="429"/>
                  </a:lnTo>
                  <a:lnTo>
                    <a:pt x="2289" y="435"/>
                  </a:lnTo>
                  <a:lnTo>
                    <a:pt x="2292" y="437"/>
                  </a:lnTo>
                  <a:lnTo>
                    <a:pt x="2292" y="443"/>
                  </a:lnTo>
                  <a:lnTo>
                    <a:pt x="2292" y="450"/>
                  </a:lnTo>
                  <a:lnTo>
                    <a:pt x="2296" y="450"/>
                  </a:lnTo>
                  <a:lnTo>
                    <a:pt x="2296" y="450"/>
                  </a:lnTo>
                  <a:lnTo>
                    <a:pt x="2296" y="443"/>
                  </a:lnTo>
                  <a:lnTo>
                    <a:pt x="2298" y="441"/>
                  </a:lnTo>
                  <a:lnTo>
                    <a:pt x="2302" y="441"/>
                  </a:lnTo>
                  <a:lnTo>
                    <a:pt x="2302" y="439"/>
                  </a:lnTo>
                  <a:lnTo>
                    <a:pt x="2307" y="433"/>
                  </a:lnTo>
                  <a:lnTo>
                    <a:pt x="2311" y="433"/>
                  </a:lnTo>
                  <a:lnTo>
                    <a:pt x="2313" y="435"/>
                  </a:lnTo>
                  <a:lnTo>
                    <a:pt x="2313" y="437"/>
                  </a:lnTo>
                  <a:lnTo>
                    <a:pt x="2317" y="444"/>
                  </a:lnTo>
                  <a:lnTo>
                    <a:pt x="2321" y="446"/>
                  </a:lnTo>
                  <a:lnTo>
                    <a:pt x="2326" y="450"/>
                  </a:lnTo>
                  <a:lnTo>
                    <a:pt x="2332" y="450"/>
                  </a:lnTo>
                  <a:lnTo>
                    <a:pt x="2332" y="446"/>
                  </a:lnTo>
                  <a:lnTo>
                    <a:pt x="2332" y="444"/>
                  </a:lnTo>
                  <a:lnTo>
                    <a:pt x="2334" y="444"/>
                  </a:lnTo>
                  <a:lnTo>
                    <a:pt x="2341" y="450"/>
                  </a:lnTo>
                  <a:lnTo>
                    <a:pt x="2345" y="454"/>
                  </a:lnTo>
                  <a:lnTo>
                    <a:pt x="2341" y="454"/>
                  </a:lnTo>
                  <a:lnTo>
                    <a:pt x="2341" y="458"/>
                  </a:lnTo>
                  <a:lnTo>
                    <a:pt x="2347" y="463"/>
                  </a:lnTo>
                  <a:lnTo>
                    <a:pt x="2351" y="463"/>
                  </a:lnTo>
                  <a:lnTo>
                    <a:pt x="2351" y="461"/>
                  </a:lnTo>
                  <a:lnTo>
                    <a:pt x="2351" y="456"/>
                  </a:lnTo>
                  <a:lnTo>
                    <a:pt x="2354" y="461"/>
                  </a:lnTo>
                  <a:lnTo>
                    <a:pt x="2362" y="473"/>
                  </a:lnTo>
                  <a:lnTo>
                    <a:pt x="2360" y="471"/>
                  </a:lnTo>
                  <a:lnTo>
                    <a:pt x="2358" y="471"/>
                  </a:lnTo>
                  <a:lnTo>
                    <a:pt x="2356" y="471"/>
                  </a:lnTo>
                  <a:lnTo>
                    <a:pt x="2360" y="475"/>
                  </a:lnTo>
                  <a:lnTo>
                    <a:pt x="2356" y="478"/>
                  </a:lnTo>
                  <a:lnTo>
                    <a:pt x="2354" y="480"/>
                  </a:lnTo>
                  <a:lnTo>
                    <a:pt x="2356" y="484"/>
                  </a:lnTo>
                  <a:lnTo>
                    <a:pt x="2360" y="484"/>
                  </a:lnTo>
                  <a:lnTo>
                    <a:pt x="2362" y="480"/>
                  </a:lnTo>
                  <a:lnTo>
                    <a:pt x="2362" y="478"/>
                  </a:lnTo>
                  <a:lnTo>
                    <a:pt x="2366" y="480"/>
                  </a:lnTo>
                  <a:lnTo>
                    <a:pt x="2366" y="475"/>
                  </a:lnTo>
                  <a:lnTo>
                    <a:pt x="2369" y="480"/>
                  </a:lnTo>
                  <a:lnTo>
                    <a:pt x="2377" y="488"/>
                  </a:lnTo>
                  <a:lnTo>
                    <a:pt x="2386" y="488"/>
                  </a:lnTo>
                  <a:lnTo>
                    <a:pt x="2390" y="492"/>
                  </a:lnTo>
                  <a:lnTo>
                    <a:pt x="2388" y="495"/>
                  </a:lnTo>
                  <a:lnTo>
                    <a:pt x="2394" y="503"/>
                  </a:lnTo>
                  <a:lnTo>
                    <a:pt x="2396" y="503"/>
                  </a:lnTo>
                  <a:lnTo>
                    <a:pt x="2401" y="512"/>
                  </a:lnTo>
                  <a:lnTo>
                    <a:pt x="2401" y="522"/>
                  </a:lnTo>
                  <a:lnTo>
                    <a:pt x="2400" y="522"/>
                  </a:lnTo>
                  <a:lnTo>
                    <a:pt x="2400" y="524"/>
                  </a:lnTo>
                  <a:lnTo>
                    <a:pt x="2405" y="527"/>
                  </a:lnTo>
                  <a:lnTo>
                    <a:pt x="2405" y="531"/>
                  </a:lnTo>
                  <a:lnTo>
                    <a:pt x="2405" y="533"/>
                  </a:lnTo>
                  <a:lnTo>
                    <a:pt x="2400" y="529"/>
                  </a:lnTo>
                  <a:lnTo>
                    <a:pt x="2388" y="529"/>
                  </a:lnTo>
                  <a:lnTo>
                    <a:pt x="2385" y="527"/>
                  </a:lnTo>
                  <a:lnTo>
                    <a:pt x="2381" y="529"/>
                  </a:lnTo>
                  <a:lnTo>
                    <a:pt x="2377" y="527"/>
                  </a:lnTo>
                  <a:lnTo>
                    <a:pt x="2375" y="525"/>
                  </a:lnTo>
                  <a:lnTo>
                    <a:pt x="2375" y="524"/>
                  </a:lnTo>
                  <a:lnTo>
                    <a:pt x="2375" y="525"/>
                  </a:lnTo>
                  <a:lnTo>
                    <a:pt x="2375" y="527"/>
                  </a:lnTo>
                  <a:lnTo>
                    <a:pt x="2369" y="531"/>
                  </a:lnTo>
                  <a:lnTo>
                    <a:pt x="2366" y="531"/>
                  </a:lnTo>
                  <a:lnTo>
                    <a:pt x="2364" y="533"/>
                  </a:lnTo>
                  <a:lnTo>
                    <a:pt x="2366" y="535"/>
                  </a:lnTo>
                  <a:lnTo>
                    <a:pt x="2360" y="539"/>
                  </a:lnTo>
                  <a:lnTo>
                    <a:pt x="2356" y="539"/>
                  </a:lnTo>
                  <a:lnTo>
                    <a:pt x="2356" y="542"/>
                  </a:lnTo>
                  <a:lnTo>
                    <a:pt x="2358" y="544"/>
                  </a:lnTo>
                  <a:lnTo>
                    <a:pt x="2353" y="552"/>
                  </a:lnTo>
                  <a:lnTo>
                    <a:pt x="2351" y="554"/>
                  </a:lnTo>
                  <a:lnTo>
                    <a:pt x="2351" y="552"/>
                  </a:lnTo>
                  <a:lnTo>
                    <a:pt x="2347" y="552"/>
                  </a:lnTo>
                  <a:lnTo>
                    <a:pt x="2347" y="558"/>
                  </a:lnTo>
                  <a:lnTo>
                    <a:pt x="2351" y="563"/>
                  </a:lnTo>
                  <a:lnTo>
                    <a:pt x="2347" y="567"/>
                  </a:lnTo>
                  <a:lnTo>
                    <a:pt x="2345" y="565"/>
                  </a:lnTo>
                  <a:lnTo>
                    <a:pt x="2341" y="569"/>
                  </a:lnTo>
                  <a:lnTo>
                    <a:pt x="2345" y="573"/>
                  </a:lnTo>
                  <a:lnTo>
                    <a:pt x="2341" y="574"/>
                  </a:lnTo>
                  <a:lnTo>
                    <a:pt x="2337" y="576"/>
                  </a:lnTo>
                  <a:lnTo>
                    <a:pt x="2339" y="578"/>
                  </a:lnTo>
                  <a:lnTo>
                    <a:pt x="2339" y="582"/>
                  </a:lnTo>
                  <a:lnTo>
                    <a:pt x="2337" y="584"/>
                  </a:lnTo>
                  <a:lnTo>
                    <a:pt x="2336" y="582"/>
                  </a:lnTo>
                  <a:lnTo>
                    <a:pt x="2332" y="584"/>
                  </a:lnTo>
                  <a:lnTo>
                    <a:pt x="2334" y="586"/>
                  </a:lnTo>
                  <a:lnTo>
                    <a:pt x="2336" y="590"/>
                  </a:lnTo>
                  <a:lnTo>
                    <a:pt x="2332" y="593"/>
                  </a:lnTo>
                  <a:lnTo>
                    <a:pt x="2334" y="595"/>
                  </a:lnTo>
                  <a:lnTo>
                    <a:pt x="2332" y="599"/>
                  </a:lnTo>
                  <a:lnTo>
                    <a:pt x="2330" y="599"/>
                  </a:lnTo>
                  <a:lnTo>
                    <a:pt x="2328" y="597"/>
                  </a:lnTo>
                  <a:lnTo>
                    <a:pt x="2326" y="599"/>
                  </a:lnTo>
                  <a:lnTo>
                    <a:pt x="2326" y="599"/>
                  </a:lnTo>
                  <a:lnTo>
                    <a:pt x="2332" y="603"/>
                  </a:lnTo>
                  <a:lnTo>
                    <a:pt x="2330" y="606"/>
                  </a:lnTo>
                  <a:lnTo>
                    <a:pt x="2326" y="606"/>
                  </a:lnTo>
                  <a:lnTo>
                    <a:pt x="2326" y="608"/>
                  </a:lnTo>
                  <a:lnTo>
                    <a:pt x="2328" y="612"/>
                  </a:lnTo>
                  <a:lnTo>
                    <a:pt x="2330" y="616"/>
                  </a:lnTo>
                  <a:lnTo>
                    <a:pt x="2328" y="620"/>
                  </a:lnTo>
                  <a:lnTo>
                    <a:pt x="2330" y="622"/>
                  </a:lnTo>
                  <a:lnTo>
                    <a:pt x="2326" y="627"/>
                  </a:lnTo>
                  <a:lnTo>
                    <a:pt x="2326" y="631"/>
                  </a:lnTo>
                  <a:lnTo>
                    <a:pt x="2326" y="637"/>
                  </a:lnTo>
                  <a:lnTo>
                    <a:pt x="2322" y="644"/>
                  </a:lnTo>
                  <a:lnTo>
                    <a:pt x="2321" y="648"/>
                  </a:lnTo>
                  <a:lnTo>
                    <a:pt x="2321" y="652"/>
                  </a:lnTo>
                  <a:lnTo>
                    <a:pt x="2322" y="654"/>
                  </a:lnTo>
                  <a:lnTo>
                    <a:pt x="2326" y="655"/>
                  </a:lnTo>
                  <a:lnTo>
                    <a:pt x="2322" y="657"/>
                  </a:lnTo>
                  <a:lnTo>
                    <a:pt x="2328" y="663"/>
                  </a:lnTo>
                  <a:lnTo>
                    <a:pt x="2328" y="667"/>
                  </a:lnTo>
                  <a:lnTo>
                    <a:pt x="2326" y="667"/>
                  </a:lnTo>
                  <a:lnTo>
                    <a:pt x="2321" y="667"/>
                  </a:lnTo>
                  <a:lnTo>
                    <a:pt x="2317" y="663"/>
                  </a:lnTo>
                  <a:lnTo>
                    <a:pt x="2317" y="667"/>
                  </a:lnTo>
                  <a:lnTo>
                    <a:pt x="2311" y="657"/>
                  </a:lnTo>
                  <a:lnTo>
                    <a:pt x="2313" y="657"/>
                  </a:lnTo>
                  <a:lnTo>
                    <a:pt x="2311" y="657"/>
                  </a:lnTo>
                  <a:lnTo>
                    <a:pt x="2307" y="657"/>
                  </a:lnTo>
                  <a:lnTo>
                    <a:pt x="2304" y="657"/>
                  </a:lnTo>
                  <a:lnTo>
                    <a:pt x="2304" y="655"/>
                  </a:lnTo>
                  <a:lnTo>
                    <a:pt x="2292" y="648"/>
                  </a:lnTo>
                  <a:lnTo>
                    <a:pt x="2290" y="648"/>
                  </a:lnTo>
                  <a:lnTo>
                    <a:pt x="2283" y="652"/>
                  </a:lnTo>
                  <a:lnTo>
                    <a:pt x="2281" y="650"/>
                  </a:lnTo>
                  <a:lnTo>
                    <a:pt x="2277" y="652"/>
                  </a:lnTo>
                  <a:lnTo>
                    <a:pt x="2273" y="657"/>
                  </a:lnTo>
                  <a:lnTo>
                    <a:pt x="2268" y="657"/>
                  </a:lnTo>
                  <a:lnTo>
                    <a:pt x="2266" y="663"/>
                  </a:lnTo>
                  <a:lnTo>
                    <a:pt x="2264" y="667"/>
                  </a:lnTo>
                  <a:lnTo>
                    <a:pt x="2262" y="663"/>
                  </a:lnTo>
                  <a:lnTo>
                    <a:pt x="2264" y="669"/>
                  </a:lnTo>
                  <a:lnTo>
                    <a:pt x="2262" y="671"/>
                  </a:lnTo>
                  <a:lnTo>
                    <a:pt x="2262" y="676"/>
                  </a:lnTo>
                  <a:lnTo>
                    <a:pt x="2262" y="680"/>
                  </a:lnTo>
                  <a:lnTo>
                    <a:pt x="2258" y="687"/>
                  </a:lnTo>
                  <a:lnTo>
                    <a:pt x="2258" y="691"/>
                  </a:lnTo>
                  <a:lnTo>
                    <a:pt x="2257" y="687"/>
                  </a:lnTo>
                  <a:lnTo>
                    <a:pt x="2251" y="676"/>
                  </a:lnTo>
                  <a:lnTo>
                    <a:pt x="2251" y="671"/>
                  </a:lnTo>
                  <a:lnTo>
                    <a:pt x="2247" y="669"/>
                  </a:lnTo>
                  <a:lnTo>
                    <a:pt x="2245" y="667"/>
                  </a:lnTo>
                  <a:lnTo>
                    <a:pt x="2245" y="671"/>
                  </a:lnTo>
                  <a:lnTo>
                    <a:pt x="2240" y="678"/>
                  </a:lnTo>
                  <a:lnTo>
                    <a:pt x="2238" y="680"/>
                  </a:lnTo>
                  <a:lnTo>
                    <a:pt x="2238" y="684"/>
                  </a:lnTo>
                  <a:lnTo>
                    <a:pt x="2240" y="686"/>
                  </a:lnTo>
                  <a:lnTo>
                    <a:pt x="2238" y="693"/>
                  </a:lnTo>
                  <a:lnTo>
                    <a:pt x="2234" y="687"/>
                  </a:lnTo>
                  <a:lnTo>
                    <a:pt x="2232" y="687"/>
                  </a:lnTo>
                  <a:lnTo>
                    <a:pt x="2228" y="687"/>
                  </a:lnTo>
                  <a:lnTo>
                    <a:pt x="2228" y="687"/>
                  </a:lnTo>
                  <a:lnTo>
                    <a:pt x="2226" y="691"/>
                  </a:lnTo>
                  <a:lnTo>
                    <a:pt x="2225" y="691"/>
                  </a:lnTo>
                  <a:lnTo>
                    <a:pt x="2221" y="691"/>
                  </a:lnTo>
                  <a:lnTo>
                    <a:pt x="2217" y="691"/>
                  </a:lnTo>
                  <a:lnTo>
                    <a:pt x="2217" y="693"/>
                  </a:lnTo>
                  <a:lnTo>
                    <a:pt x="2219" y="697"/>
                  </a:lnTo>
                  <a:lnTo>
                    <a:pt x="2217" y="697"/>
                  </a:lnTo>
                  <a:lnTo>
                    <a:pt x="2215" y="701"/>
                  </a:lnTo>
                  <a:lnTo>
                    <a:pt x="2215" y="704"/>
                  </a:lnTo>
                  <a:lnTo>
                    <a:pt x="2219" y="708"/>
                  </a:lnTo>
                  <a:lnTo>
                    <a:pt x="2221" y="714"/>
                  </a:lnTo>
                  <a:lnTo>
                    <a:pt x="2219" y="714"/>
                  </a:lnTo>
                  <a:lnTo>
                    <a:pt x="2219" y="716"/>
                  </a:lnTo>
                  <a:lnTo>
                    <a:pt x="2223" y="718"/>
                  </a:lnTo>
                  <a:lnTo>
                    <a:pt x="2226" y="721"/>
                  </a:lnTo>
                  <a:lnTo>
                    <a:pt x="2226" y="721"/>
                  </a:lnTo>
                  <a:lnTo>
                    <a:pt x="2225" y="721"/>
                  </a:lnTo>
                  <a:lnTo>
                    <a:pt x="2225" y="725"/>
                  </a:lnTo>
                  <a:lnTo>
                    <a:pt x="2226" y="727"/>
                  </a:lnTo>
                  <a:lnTo>
                    <a:pt x="2228" y="731"/>
                  </a:lnTo>
                  <a:lnTo>
                    <a:pt x="2228" y="731"/>
                  </a:lnTo>
                  <a:lnTo>
                    <a:pt x="2226" y="731"/>
                  </a:lnTo>
                  <a:lnTo>
                    <a:pt x="2223" y="731"/>
                  </a:lnTo>
                  <a:lnTo>
                    <a:pt x="2223" y="731"/>
                  </a:lnTo>
                  <a:lnTo>
                    <a:pt x="2226" y="736"/>
                  </a:lnTo>
                  <a:lnTo>
                    <a:pt x="2228" y="735"/>
                  </a:lnTo>
                  <a:lnTo>
                    <a:pt x="2228" y="738"/>
                  </a:lnTo>
                  <a:lnTo>
                    <a:pt x="2228" y="742"/>
                  </a:lnTo>
                  <a:lnTo>
                    <a:pt x="2228" y="746"/>
                  </a:lnTo>
                  <a:lnTo>
                    <a:pt x="2226" y="750"/>
                  </a:lnTo>
                  <a:lnTo>
                    <a:pt x="2228" y="755"/>
                  </a:lnTo>
                  <a:lnTo>
                    <a:pt x="2226" y="757"/>
                  </a:lnTo>
                  <a:lnTo>
                    <a:pt x="2228" y="761"/>
                  </a:lnTo>
                  <a:lnTo>
                    <a:pt x="2228" y="763"/>
                  </a:lnTo>
                  <a:lnTo>
                    <a:pt x="2228" y="767"/>
                  </a:lnTo>
                  <a:lnTo>
                    <a:pt x="2232" y="774"/>
                  </a:lnTo>
                  <a:lnTo>
                    <a:pt x="2228" y="776"/>
                  </a:lnTo>
                  <a:lnTo>
                    <a:pt x="2234" y="776"/>
                  </a:lnTo>
                  <a:lnTo>
                    <a:pt x="2234" y="782"/>
                  </a:lnTo>
                  <a:lnTo>
                    <a:pt x="2240" y="787"/>
                  </a:lnTo>
                  <a:lnTo>
                    <a:pt x="2245" y="789"/>
                  </a:lnTo>
                  <a:lnTo>
                    <a:pt x="2247" y="787"/>
                  </a:lnTo>
                  <a:lnTo>
                    <a:pt x="2247" y="785"/>
                  </a:lnTo>
                  <a:lnTo>
                    <a:pt x="2241" y="780"/>
                  </a:lnTo>
                  <a:lnTo>
                    <a:pt x="2241" y="776"/>
                  </a:lnTo>
                  <a:lnTo>
                    <a:pt x="2245" y="776"/>
                  </a:lnTo>
                  <a:lnTo>
                    <a:pt x="2249" y="776"/>
                  </a:lnTo>
                  <a:lnTo>
                    <a:pt x="2255" y="780"/>
                  </a:lnTo>
                  <a:lnTo>
                    <a:pt x="2258" y="780"/>
                  </a:lnTo>
                  <a:lnTo>
                    <a:pt x="2262" y="782"/>
                  </a:lnTo>
                  <a:lnTo>
                    <a:pt x="2262" y="785"/>
                  </a:lnTo>
                  <a:lnTo>
                    <a:pt x="2258" y="785"/>
                  </a:lnTo>
                  <a:lnTo>
                    <a:pt x="2262" y="789"/>
                  </a:lnTo>
                  <a:lnTo>
                    <a:pt x="2258" y="791"/>
                  </a:lnTo>
                  <a:lnTo>
                    <a:pt x="2262" y="795"/>
                  </a:lnTo>
                  <a:lnTo>
                    <a:pt x="2258" y="797"/>
                  </a:lnTo>
                  <a:lnTo>
                    <a:pt x="2258" y="800"/>
                  </a:lnTo>
                  <a:lnTo>
                    <a:pt x="2262" y="806"/>
                  </a:lnTo>
                  <a:lnTo>
                    <a:pt x="2262" y="810"/>
                  </a:lnTo>
                  <a:lnTo>
                    <a:pt x="2262" y="819"/>
                  </a:lnTo>
                  <a:lnTo>
                    <a:pt x="2266" y="819"/>
                  </a:lnTo>
                  <a:lnTo>
                    <a:pt x="2268" y="819"/>
                  </a:lnTo>
                  <a:lnTo>
                    <a:pt x="2268" y="816"/>
                  </a:lnTo>
                  <a:lnTo>
                    <a:pt x="2272" y="816"/>
                  </a:lnTo>
                  <a:lnTo>
                    <a:pt x="2272" y="812"/>
                  </a:lnTo>
                  <a:lnTo>
                    <a:pt x="2273" y="816"/>
                  </a:lnTo>
                  <a:lnTo>
                    <a:pt x="2277" y="816"/>
                  </a:lnTo>
                  <a:lnTo>
                    <a:pt x="2277" y="825"/>
                  </a:lnTo>
                  <a:lnTo>
                    <a:pt x="2287" y="833"/>
                  </a:lnTo>
                  <a:lnTo>
                    <a:pt x="2289" y="838"/>
                  </a:lnTo>
                  <a:lnTo>
                    <a:pt x="2287" y="840"/>
                  </a:lnTo>
                  <a:lnTo>
                    <a:pt x="2287" y="844"/>
                  </a:lnTo>
                  <a:lnTo>
                    <a:pt x="2283" y="846"/>
                  </a:lnTo>
                  <a:lnTo>
                    <a:pt x="2279" y="844"/>
                  </a:lnTo>
                  <a:lnTo>
                    <a:pt x="2273" y="840"/>
                  </a:lnTo>
                  <a:lnTo>
                    <a:pt x="2273" y="836"/>
                  </a:lnTo>
                  <a:lnTo>
                    <a:pt x="2275" y="831"/>
                  </a:lnTo>
                  <a:lnTo>
                    <a:pt x="2275" y="827"/>
                  </a:lnTo>
                  <a:lnTo>
                    <a:pt x="2273" y="823"/>
                  </a:lnTo>
                  <a:lnTo>
                    <a:pt x="2272" y="825"/>
                  </a:lnTo>
                  <a:lnTo>
                    <a:pt x="2273" y="827"/>
                  </a:lnTo>
                  <a:lnTo>
                    <a:pt x="2273" y="831"/>
                  </a:lnTo>
                  <a:lnTo>
                    <a:pt x="2272" y="831"/>
                  </a:lnTo>
                  <a:lnTo>
                    <a:pt x="2266" y="836"/>
                  </a:lnTo>
                  <a:lnTo>
                    <a:pt x="2266" y="838"/>
                  </a:lnTo>
                  <a:lnTo>
                    <a:pt x="2272" y="838"/>
                  </a:lnTo>
                  <a:lnTo>
                    <a:pt x="2272" y="840"/>
                  </a:lnTo>
                  <a:lnTo>
                    <a:pt x="2268" y="844"/>
                  </a:lnTo>
                  <a:lnTo>
                    <a:pt x="2272" y="849"/>
                  </a:lnTo>
                  <a:lnTo>
                    <a:pt x="2272" y="851"/>
                  </a:lnTo>
                  <a:lnTo>
                    <a:pt x="2272" y="866"/>
                  </a:lnTo>
                  <a:lnTo>
                    <a:pt x="2272" y="868"/>
                  </a:lnTo>
                  <a:lnTo>
                    <a:pt x="2272" y="870"/>
                  </a:lnTo>
                  <a:lnTo>
                    <a:pt x="2283" y="885"/>
                  </a:lnTo>
                  <a:lnTo>
                    <a:pt x="2283" y="885"/>
                  </a:lnTo>
                  <a:lnTo>
                    <a:pt x="2292" y="895"/>
                  </a:lnTo>
                  <a:lnTo>
                    <a:pt x="2296" y="895"/>
                  </a:lnTo>
                  <a:lnTo>
                    <a:pt x="2292" y="900"/>
                  </a:lnTo>
                  <a:lnTo>
                    <a:pt x="2292" y="904"/>
                  </a:lnTo>
                  <a:lnTo>
                    <a:pt x="2283" y="908"/>
                  </a:lnTo>
                  <a:lnTo>
                    <a:pt x="2281" y="908"/>
                  </a:lnTo>
                  <a:lnTo>
                    <a:pt x="2275" y="910"/>
                  </a:lnTo>
                  <a:lnTo>
                    <a:pt x="2272" y="910"/>
                  </a:lnTo>
                  <a:lnTo>
                    <a:pt x="2273" y="912"/>
                  </a:lnTo>
                  <a:lnTo>
                    <a:pt x="2272" y="919"/>
                  </a:lnTo>
                  <a:lnTo>
                    <a:pt x="2272" y="923"/>
                  </a:lnTo>
                  <a:lnTo>
                    <a:pt x="2268" y="925"/>
                  </a:lnTo>
                  <a:lnTo>
                    <a:pt x="2272" y="930"/>
                  </a:lnTo>
                  <a:lnTo>
                    <a:pt x="2268" y="938"/>
                  </a:lnTo>
                  <a:lnTo>
                    <a:pt x="2272" y="949"/>
                  </a:lnTo>
                  <a:lnTo>
                    <a:pt x="2277" y="951"/>
                  </a:lnTo>
                  <a:lnTo>
                    <a:pt x="2277" y="957"/>
                  </a:lnTo>
                  <a:lnTo>
                    <a:pt x="2283" y="959"/>
                  </a:lnTo>
                  <a:lnTo>
                    <a:pt x="2283" y="964"/>
                  </a:lnTo>
                  <a:lnTo>
                    <a:pt x="2281" y="962"/>
                  </a:lnTo>
                  <a:lnTo>
                    <a:pt x="2279" y="962"/>
                  </a:lnTo>
                  <a:lnTo>
                    <a:pt x="2275" y="964"/>
                  </a:lnTo>
                  <a:lnTo>
                    <a:pt x="2272" y="968"/>
                  </a:lnTo>
                  <a:lnTo>
                    <a:pt x="2272" y="964"/>
                  </a:lnTo>
                  <a:lnTo>
                    <a:pt x="2264" y="970"/>
                  </a:lnTo>
                  <a:lnTo>
                    <a:pt x="2262" y="968"/>
                  </a:lnTo>
                  <a:lnTo>
                    <a:pt x="2258" y="972"/>
                  </a:lnTo>
                  <a:lnTo>
                    <a:pt x="2262" y="974"/>
                  </a:lnTo>
                  <a:lnTo>
                    <a:pt x="2264" y="972"/>
                  </a:lnTo>
                  <a:lnTo>
                    <a:pt x="2264" y="978"/>
                  </a:lnTo>
                  <a:lnTo>
                    <a:pt x="2262" y="979"/>
                  </a:lnTo>
                  <a:lnTo>
                    <a:pt x="2266" y="983"/>
                  </a:lnTo>
                  <a:lnTo>
                    <a:pt x="2264" y="985"/>
                  </a:lnTo>
                  <a:lnTo>
                    <a:pt x="2262" y="985"/>
                  </a:lnTo>
                  <a:lnTo>
                    <a:pt x="2266" y="989"/>
                  </a:lnTo>
                  <a:lnTo>
                    <a:pt x="2264" y="993"/>
                  </a:lnTo>
                  <a:lnTo>
                    <a:pt x="2266" y="993"/>
                  </a:lnTo>
                  <a:lnTo>
                    <a:pt x="2268" y="993"/>
                  </a:lnTo>
                  <a:lnTo>
                    <a:pt x="2272" y="995"/>
                  </a:lnTo>
                  <a:lnTo>
                    <a:pt x="2272" y="998"/>
                  </a:lnTo>
                  <a:lnTo>
                    <a:pt x="2268" y="1004"/>
                  </a:lnTo>
                  <a:lnTo>
                    <a:pt x="2272" y="1008"/>
                  </a:lnTo>
                  <a:lnTo>
                    <a:pt x="2272" y="1015"/>
                  </a:lnTo>
                  <a:lnTo>
                    <a:pt x="2268" y="1019"/>
                  </a:lnTo>
                  <a:lnTo>
                    <a:pt x="2268" y="1019"/>
                  </a:lnTo>
                  <a:lnTo>
                    <a:pt x="2268" y="1023"/>
                  </a:lnTo>
                  <a:lnTo>
                    <a:pt x="2262" y="1027"/>
                  </a:lnTo>
                  <a:lnTo>
                    <a:pt x="2262" y="1032"/>
                  </a:lnTo>
                  <a:lnTo>
                    <a:pt x="2262" y="1032"/>
                  </a:lnTo>
                  <a:lnTo>
                    <a:pt x="2258" y="1040"/>
                  </a:lnTo>
                  <a:lnTo>
                    <a:pt x="2257" y="1049"/>
                  </a:lnTo>
                  <a:lnTo>
                    <a:pt x="2258" y="1043"/>
                  </a:lnTo>
                  <a:lnTo>
                    <a:pt x="2257" y="1042"/>
                  </a:lnTo>
                  <a:lnTo>
                    <a:pt x="2257" y="1038"/>
                  </a:lnTo>
                  <a:lnTo>
                    <a:pt x="2255" y="1036"/>
                  </a:lnTo>
                  <a:lnTo>
                    <a:pt x="2247" y="1034"/>
                  </a:lnTo>
                  <a:lnTo>
                    <a:pt x="2243" y="1028"/>
                  </a:lnTo>
                  <a:lnTo>
                    <a:pt x="2243" y="1023"/>
                  </a:lnTo>
                  <a:lnTo>
                    <a:pt x="2238" y="1006"/>
                  </a:lnTo>
                  <a:lnTo>
                    <a:pt x="2232" y="998"/>
                  </a:lnTo>
                  <a:lnTo>
                    <a:pt x="2234" y="998"/>
                  </a:lnTo>
                  <a:lnTo>
                    <a:pt x="2238" y="998"/>
                  </a:lnTo>
                  <a:lnTo>
                    <a:pt x="2238" y="993"/>
                  </a:lnTo>
                  <a:lnTo>
                    <a:pt x="2234" y="995"/>
                  </a:lnTo>
                  <a:lnTo>
                    <a:pt x="2232" y="995"/>
                  </a:lnTo>
                  <a:lnTo>
                    <a:pt x="2225" y="993"/>
                  </a:lnTo>
                  <a:lnTo>
                    <a:pt x="2209" y="968"/>
                  </a:lnTo>
                  <a:lnTo>
                    <a:pt x="2196" y="951"/>
                  </a:lnTo>
                  <a:lnTo>
                    <a:pt x="2196" y="946"/>
                  </a:lnTo>
                  <a:lnTo>
                    <a:pt x="2193" y="940"/>
                  </a:lnTo>
                  <a:lnTo>
                    <a:pt x="2183" y="925"/>
                  </a:lnTo>
                  <a:lnTo>
                    <a:pt x="2170" y="904"/>
                  </a:lnTo>
                  <a:lnTo>
                    <a:pt x="2164" y="885"/>
                  </a:lnTo>
                  <a:lnTo>
                    <a:pt x="2164" y="878"/>
                  </a:lnTo>
                  <a:lnTo>
                    <a:pt x="2159" y="870"/>
                  </a:lnTo>
                  <a:lnTo>
                    <a:pt x="2159" y="859"/>
                  </a:lnTo>
                  <a:lnTo>
                    <a:pt x="2155" y="851"/>
                  </a:lnTo>
                  <a:lnTo>
                    <a:pt x="2155" y="844"/>
                  </a:lnTo>
                  <a:lnTo>
                    <a:pt x="2159" y="840"/>
                  </a:lnTo>
                  <a:lnTo>
                    <a:pt x="2159" y="833"/>
                  </a:lnTo>
                  <a:lnTo>
                    <a:pt x="2162" y="833"/>
                  </a:lnTo>
                  <a:lnTo>
                    <a:pt x="2161" y="829"/>
                  </a:lnTo>
                  <a:lnTo>
                    <a:pt x="2162" y="827"/>
                  </a:lnTo>
                  <a:lnTo>
                    <a:pt x="2162" y="819"/>
                  </a:lnTo>
                  <a:lnTo>
                    <a:pt x="2155" y="806"/>
                  </a:lnTo>
                  <a:lnTo>
                    <a:pt x="2149" y="806"/>
                  </a:lnTo>
                  <a:lnTo>
                    <a:pt x="2149" y="806"/>
                  </a:lnTo>
                  <a:lnTo>
                    <a:pt x="2155" y="802"/>
                  </a:lnTo>
                  <a:lnTo>
                    <a:pt x="2161" y="806"/>
                  </a:lnTo>
                  <a:lnTo>
                    <a:pt x="2166" y="800"/>
                  </a:lnTo>
                  <a:lnTo>
                    <a:pt x="2164" y="799"/>
                  </a:lnTo>
                  <a:lnTo>
                    <a:pt x="2164" y="791"/>
                  </a:lnTo>
                  <a:lnTo>
                    <a:pt x="2170" y="789"/>
                  </a:lnTo>
                  <a:lnTo>
                    <a:pt x="2176" y="791"/>
                  </a:lnTo>
                  <a:lnTo>
                    <a:pt x="2170" y="785"/>
                  </a:lnTo>
                  <a:lnTo>
                    <a:pt x="2177" y="776"/>
                  </a:lnTo>
                  <a:lnTo>
                    <a:pt x="2176" y="768"/>
                  </a:lnTo>
                  <a:lnTo>
                    <a:pt x="2176" y="761"/>
                  </a:lnTo>
                  <a:lnTo>
                    <a:pt x="2174" y="757"/>
                  </a:lnTo>
                  <a:lnTo>
                    <a:pt x="2176" y="755"/>
                  </a:lnTo>
                  <a:lnTo>
                    <a:pt x="2176" y="750"/>
                  </a:lnTo>
                  <a:lnTo>
                    <a:pt x="2176" y="748"/>
                  </a:lnTo>
                  <a:lnTo>
                    <a:pt x="2176" y="742"/>
                  </a:lnTo>
                  <a:lnTo>
                    <a:pt x="2179" y="742"/>
                  </a:lnTo>
                  <a:lnTo>
                    <a:pt x="2176" y="738"/>
                  </a:lnTo>
                  <a:lnTo>
                    <a:pt x="2176" y="735"/>
                  </a:lnTo>
                  <a:lnTo>
                    <a:pt x="2176" y="733"/>
                  </a:lnTo>
                  <a:lnTo>
                    <a:pt x="2177" y="725"/>
                  </a:lnTo>
                  <a:lnTo>
                    <a:pt x="2176" y="725"/>
                  </a:lnTo>
                  <a:lnTo>
                    <a:pt x="2176" y="721"/>
                  </a:lnTo>
                  <a:lnTo>
                    <a:pt x="2179" y="718"/>
                  </a:lnTo>
                  <a:lnTo>
                    <a:pt x="2183" y="718"/>
                  </a:lnTo>
                  <a:lnTo>
                    <a:pt x="2179" y="710"/>
                  </a:lnTo>
                  <a:lnTo>
                    <a:pt x="2183" y="703"/>
                  </a:lnTo>
                  <a:lnTo>
                    <a:pt x="2179" y="701"/>
                  </a:lnTo>
                  <a:lnTo>
                    <a:pt x="2179" y="701"/>
                  </a:lnTo>
                  <a:lnTo>
                    <a:pt x="2183" y="693"/>
                  </a:lnTo>
                  <a:lnTo>
                    <a:pt x="2183" y="687"/>
                  </a:lnTo>
                  <a:lnTo>
                    <a:pt x="2179" y="687"/>
                  </a:lnTo>
                  <a:lnTo>
                    <a:pt x="2179" y="686"/>
                  </a:lnTo>
                  <a:lnTo>
                    <a:pt x="2179" y="682"/>
                  </a:lnTo>
                  <a:lnTo>
                    <a:pt x="2179" y="678"/>
                  </a:lnTo>
                  <a:lnTo>
                    <a:pt x="2183" y="676"/>
                  </a:lnTo>
                  <a:lnTo>
                    <a:pt x="2183" y="674"/>
                  </a:lnTo>
                  <a:lnTo>
                    <a:pt x="2187" y="672"/>
                  </a:lnTo>
                  <a:lnTo>
                    <a:pt x="2189" y="669"/>
                  </a:lnTo>
                  <a:lnTo>
                    <a:pt x="2193" y="663"/>
                  </a:lnTo>
                  <a:lnTo>
                    <a:pt x="2194" y="663"/>
                  </a:lnTo>
                  <a:lnTo>
                    <a:pt x="2198" y="663"/>
                  </a:lnTo>
                  <a:lnTo>
                    <a:pt x="2200" y="663"/>
                  </a:lnTo>
                  <a:lnTo>
                    <a:pt x="2202" y="661"/>
                  </a:lnTo>
                  <a:lnTo>
                    <a:pt x="2200" y="657"/>
                  </a:lnTo>
                  <a:lnTo>
                    <a:pt x="2196" y="657"/>
                  </a:lnTo>
                  <a:lnTo>
                    <a:pt x="2194" y="657"/>
                  </a:lnTo>
                  <a:lnTo>
                    <a:pt x="2191" y="657"/>
                  </a:lnTo>
                  <a:lnTo>
                    <a:pt x="2191" y="650"/>
                  </a:lnTo>
                  <a:lnTo>
                    <a:pt x="2193" y="644"/>
                  </a:lnTo>
                  <a:lnTo>
                    <a:pt x="2193" y="642"/>
                  </a:lnTo>
                  <a:lnTo>
                    <a:pt x="2191" y="639"/>
                  </a:lnTo>
                  <a:lnTo>
                    <a:pt x="2189" y="637"/>
                  </a:lnTo>
                  <a:lnTo>
                    <a:pt x="2187" y="640"/>
                  </a:lnTo>
                  <a:lnTo>
                    <a:pt x="2185" y="640"/>
                  </a:lnTo>
                  <a:lnTo>
                    <a:pt x="2185" y="633"/>
                  </a:lnTo>
                  <a:lnTo>
                    <a:pt x="2187" y="631"/>
                  </a:lnTo>
                  <a:lnTo>
                    <a:pt x="2187" y="627"/>
                  </a:lnTo>
                  <a:lnTo>
                    <a:pt x="2185" y="623"/>
                  </a:lnTo>
                  <a:lnTo>
                    <a:pt x="2183" y="622"/>
                  </a:lnTo>
                  <a:lnTo>
                    <a:pt x="2183" y="620"/>
                  </a:lnTo>
                  <a:lnTo>
                    <a:pt x="2183" y="620"/>
                  </a:lnTo>
                  <a:lnTo>
                    <a:pt x="2183" y="618"/>
                  </a:lnTo>
                  <a:lnTo>
                    <a:pt x="2179" y="612"/>
                  </a:lnTo>
                  <a:lnTo>
                    <a:pt x="2177" y="608"/>
                  </a:lnTo>
                  <a:lnTo>
                    <a:pt x="2176" y="606"/>
                  </a:lnTo>
                  <a:lnTo>
                    <a:pt x="2176" y="603"/>
                  </a:lnTo>
                  <a:lnTo>
                    <a:pt x="2174" y="599"/>
                  </a:lnTo>
                  <a:lnTo>
                    <a:pt x="2174" y="597"/>
                  </a:lnTo>
                  <a:lnTo>
                    <a:pt x="2179" y="591"/>
                  </a:lnTo>
                  <a:lnTo>
                    <a:pt x="2183" y="593"/>
                  </a:lnTo>
                  <a:lnTo>
                    <a:pt x="2185" y="591"/>
                  </a:lnTo>
                  <a:lnTo>
                    <a:pt x="2183" y="590"/>
                  </a:lnTo>
                  <a:lnTo>
                    <a:pt x="2189" y="586"/>
                  </a:lnTo>
                  <a:lnTo>
                    <a:pt x="2187" y="588"/>
                  </a:lnTo>
                  <a:lnTo>
                    <a:pt x="2183" y="586"/>
                  </a:lnTo>
                  <a:lnTo>
                    <a:pt x="2179" y="586"/>
                  </a:lnTo>
                  <a:lnTo>
                    <a:pt x="2176" y="586"/>
                  </a:lnTo>
                  <a:lnTo>
                    <a:pt x="2170" y="582"/>
                  </a:lnTo>
                  <a:lnTo>
                    <a:pt x="2168" y="582"/>
                  </a:lnTo>
                  <a:lnTo>
                    <a:pt x="2164" y="582"/>
                  </a:lnTo>
                  <a:lnTo>
                    <a:pt x="2161" y="586"/>
                  </a:lnTo>
                  <a:lnTo>
                    <a:pt x="2159" y="586"/>
                  </a:lnTo>
                  <a:lnTo>
                    <a:pt x="2153" y="591"/>
                  </a:lnTo>
                  <a:lnTo>
                    <a:pt x="2155" y="593"/>
                  </a:lnTo>
                  <a:lnTo>
                    <a:pt x="2155" y="597"/>
                  </a:lnTo>
                  <a:lnTo>
                    <a:pt x="2159" y="599"/>
                  </a:lnTo>
                  <a:lnTo>
                    <a:pt x="2159" y="603"/>
                  </a:lnTo>
                  <a:lnTo>
                    <a:pt x="2159" y="606"/>
                  </a:lnTo>
                  <a:lnTo>
                    <a:pt x="2159" y="612"/>
                  </a:lnTo>
                  <a:lnTo>
                    <a:pt x="2161" y="612"/>
                  </a:lnTo>
                  <a:lnTo>
                    <a:pt x="2161" y="614"/>
                  </a:lnTo>
                  <a:lnTo>
                    <a:pt x="2164" y="616"/>
                  </a:lnTo>
                  <a:lnTo>
                    <a:pt x="2166" y="623"/>
                  </a:lnTo>
                  <a:lnTo>
                    <a:pt x="2170" y="627"/>
                  </a:lnTo>
                  <a:lnTo>
                    <a:pt x="2170" y="631"/>
                  </a:lnTo>
                  <a:lnTo>
                    <a:pt x="2174" y="633"/>
                  </a:lnTo>
                  <a:lnTo>
                    <a:pt x="2170" y="637"/>
                  </a:lnTo>
                  <a:lnTo>
                    <a:pt x="2170" y="633"/>
                  </a:lnTo>
                  <a:lnTo>
                    <a:pt x="2168" y="631"/>
                  </a:lnTo>
                  <a:lnTo>
                    <a:pt x="2162" y="633"/>
                  </a:lnTo>
                  <a:lnTo>
                    <a:pt x="2159" y="633"/>
                  </a:lnTo>
                  <a:lnTo>
                    <a:pt x="2159" y="639"/>
                  </a:lnTo>
                  <a:lnTo>
                    <a:pt x="2159" y="640"/>
                  </a:lnTo>
                  <a:lnTo>
                    <a:pt x="2159" y="646"/>
                  </a:lnTo>
                  <a:lnTo>
                    <a:pt x="2159" y="648"/>
                  </a:lnTo>
                  <a:lnTo>
                    <a:pt x="2159" y="650"/>
                  </a:lnTo>
                  <a:lnTo>
                    <a:pt x="2159" y="650"/>
                  </a:lnTo>
                  <a:lnTo>
                    <a:pt x="2159" y="654"/>
                  </a:lnTo>
                  <a:lnTo>
                    <a:pt x="2155" y="657"/>
                  </a:lnTo>
                  <a:lnTo>
                    <a:pt x="2159" y="657"/>
                  </a:lnTo>
                  <a:lnTo>
                    <a:pt x="2155" y="661"/>
                  </a:lnTo>
                  <a:lnTo>
                    <a:pt x="2155" y="671"/>
                  </a:lnTo>
                  <a:lnTo>
                    <a:pt x="2155" y="672"/>
                  </a:lnTo>
                  <a:lnTo>
                    <a:pt x="2155" y="674"/>
                  </a:lnTo>
                  <a:lnTo>
                    <a:pt x="2153" y="676"/>
                  </a:lnTo>
                  <a:lnTo>
                    <a:pt x="2149" y="682"/>
                  </a:lnTo>
                  <a:lnTo>
                    <a:pt x="2149" y="678"/>
                  </a:lnTo>
                  <a:lnTo>
                    <a:pt x="2145" y="674"/>
                  </a:lnTo>
                  <a:lnTo>
                    <a:pt x="2149" y="669"/>
                  </a:lnTo>
                  <a:lnTo>
                    <a:pt x="2145" y="667"/>
                  </a:lnTo>
                  <a:lnTo>
                    <a:pt x="2144" y="667"/>
                  </a:lnTo>
                  <a:lnTo>
                    <a:pt x="2140" y="671"/>
                  </a:lnTo>
                  <a:lnTo>
                    <a:pt x="2140" y="672"/>
                  </a:lnTo>
                  <a:lnTo>
                    <a:pt x="2138" y="674"/>
                  </a:lnTo>
                  <a:lnTo>
                    <a:pt x="2138" y="667"/>
                  </a:lnTo>
                  <a:lnTo>
                    <a:pt x="2134" y="667"/>
                  </a:lnTo>
                  <a:lnTo>
                    <a:pt x="2132" y="663"/>
                  </a:lnTo>
                  <a:lnTo>
                    <a:pt x="2129" y="667"/>
                  </a:lnTo>
                  <a:lnTo>
                    <a:pt x="2129" y="667"/>
                  </a:lnTo>
                  <a:lnTo>
                    <a:pt x="2129" y="663"/>
                  </a:lnTo>
                  <a:lnTo>
                    <a:pt x="2130" y="663"/>
                  </a:lnTo>
                  <a:lnTo>
                    <a:pt x="2129" y="661"/>
                  </a:lnTo>
                  <a:lnTo>
                    <a:pt x="2129" y="657"/>
                  </a:lnTo>
                  <a:lnTo>
                    <a:pt x="2130" y="657"/>
                  </a:lnTo>
                  <a:lnTo>
                    <a:pt x="2129" y="654"/>
                  </a:lnTo>
                  <a:lnTo>
                    <a:pt x="2129" y="652"/>
                  </a:lnTo>
                  <a:lnTo>
                    <a:pt x="2130" y="650"/>
                  </a:lnTo>
                  <a:lnTo>
                    <a:pt x="2129" y="646"/>
                  </a:lnTo>
                  <a:lnTo>
                    <a:pt x="2129" y="644"/>
                  </a:lnTo>
                  <a:lnTo>
                    <a:pt x="2129" y="642"/>
                  </a:lnTo>
                  <a:lnTo>
                    <a:pt x="2129" y="637"/>
                  </a:lnTo>
                  <a:lnTo>
                    <a:pt x="2125" y="637"/>
                  </a:lnTo>
                  <a:lnTo>
                    <a:pt x="2125" y="633"/>
                  </a:lnTo>
                  <a:lnTo>
                    <a:pt x="2121" y="633"/>
                  </a:lnTo>
                  <a:lnTo>
                    <a:pt x="2121" y="637"/>
                  </a:lnTo>
                  <a:lnTo>
                    <a:pt x="2119" y="637"/>
                  </a:lnTo>
                  <a:lnTo>
                    <a:pt x="2119" y="642"/>
                  </a:lnTo>
                  <a:lnTo>
                    <a:pt x="2117" y="646"/>
                  </a:lnTo>
                  <a:lnTo>
                    <a:pt x="2115" y="646"/>
                  </a:lnTo>
                  <a:lnTo>
                    <a:pt x="2113" y="640"/>
                  </a:lnTo>
                  <a:lnTo>
                    <a:pt x="2112" y="640"/>
                  </a:lnTo>
                  <a:lnTo>
                    <a:pt x="2110" y="642"/>
                  </a:lnTo>
                  <a:lnTo>
                    <a:pt x="2110" y="639"/>
                  </a:lnTo>
                  <a:lnTo>
                    <a:pt x="2104" y="639"/>
                  </a:lnTo>
                  <a:lnTo>
                    <a:pt x="2104" y="640"/>
                  </a:lnTo>
                  <a:lnTo>
                    <a:pt x="2100" y="640"/>
                  </a:lnTo>
                  <a:lnTo>
                    <a:pt x="2100" y="644"/>
                  </a:lnTo>
                  <a:lnTo>
                    <a:pt x="2097" y="644"/>
                  </a:lnTo>
                  <a:lnTo>
                    <a:pt x="2097" y="646"/>
                  </a:lnTo>
                  <a:lnTo>
                    <a:pt x="2091" y="646"/>
                  </a:lnTo>
                  <a:lnTo>
                    <a:pt x="2089" y="650"/>
                  </a:lnTo>
                  <a:lnTo>
                    <a:pt x="2087" y="648"/>
                  </a:lnTo>
                  <a:lnTo>
                    <a:pt x="2085" y="650"/>
                  </a:lnTo>
                  <a:lnTo>
                    <a:pt x="2080" y="650"/>
                  </a:lnTo>
                  <a:lnTo>
                    <a:pt x="2076" y="657"/>
                  </a:lnTo>
                  <a:lnTo>
                    <a:pt x="2072" y="657"/>
                  </a:lnTo>
                  <a:lnTo>
                    <a:pt x="2074" y="663"/>
                  </a:lnTo>
                  <a:lnTo>
                    <a:pt x="2070" y="667"/>
                  </a:lnTo>
                  <a:lnTo>
                    <a:pt x="2070" y="667"/>
                  </a:lnTo>
                  <a:lnTo>
                    <a:pt x="2072" y="669"/>
                  </a:lnTo>
                  <a:lnTo>
                    <a:pt x="2074" y="672"/>
                  </a:lnTo>
                  <a:lnTo>
                    <a:pt x="2078" y="678"/>
                  </a:lnTo>
                  <a:lnTo>
                    <a:pt x="2074" y="682"/>
                  </a:lnTo>
                  <a:lnTo>
                    <a:pt x="2072" y="693"/>
                  </a:lnTo>
                  <a:lnTo>
                    <a:pt x="2078" y="701"/>
                  </a:lnTo>
                  <a:lnTo>
                    <a:pt x="2072" y="701"/>
                  </a:lnTo>
                  <a:lnTo>
                    <a:pt x="2074" y="701"/>
                  </a:lnTo>
                  <a:lnTo>
                    <a:pt x="2074" y="706"/>
                  </a:lnTo>
                  <a:lnTo>
                    <a:pt x="2070" y="710"/>
                  </a:lnTo>
                  <a:lnTo>
                    <a:pt x="2070" y="716"/>
                  </a:lnTo>
                  <a:lnTo>
                    <a:pt x="2066" y="718"/>
                  </a:lnTo>
                  <a:lnTo>
                    <a:pt x="2066" y="721"/>
                  </a:lnTo>
                  <a:lnTo>
                    <a:pt x="2066" y="731"/>
                  </a:lnTo>
                  <a:lnTo>
                    <a:pt x="2070" y="735"/>
                  </a:lnTo>
                  <a:lnTo>
                    <a:pt x="2066" y="736"/>
                  </a:lnTo>
                  <a:lnTo>
                    <a:pt x="2070" y="744"/>
                  </a:lnTo>
                  <a:lnTo>
                    <a:pt x="2070" y="744"/>
                  </a:lnTo>
                  <a:lnTo>
                    <a:pt x="2070" y="748"/>
                  </a:lnTo>
                  <a:lnTo>
                    <a:pt x="2070" y="750"/>
                  </a:lnTo>
                  <a:lnTo>
                    <a:pt x="2072" y="748"/>
                  </a:lnTo>
                  <a:lnTo>
                    <a:pt x="2076" y="748"/>
                  </a:lnTo>
                  <a:lnTo>
                    <a:pt x="2076" y="746"/>
                  </a:lnTo>
                  <a:lnTo>
                    <a:pt x="2078" y="746"/>
                  </a:lnTo>
                  <a:lnTo>
                    <a:pt x="2080" y="748"/>
                  </a:lnTo>
                  <a:lnTo>
                    <a:pt x="2083" y="748"/>
                  </a:lnTo>
                  <a:lnTo>
                    <a:pt x="2081" y="746"/>
                  </a:lnTo>
                  <a:lnTo>
                    <a:pt x="2083" y="744"/>
                  </a:lnTo>
                  <a:lnTo>
                    <a:pt x="2085" y="746"/>
                  </a:lnTo>
                  <a:lnTo>
                    <a:pt x="2089" y="748"/>
                  </a:lnTo>
                  <a:lnTo>
                    <a:pt x="2089" y="750"/>
                  </a:lnTo>
                  <a:lnTo>
                    <a:pt x="2089" y="752"/>
                  </a:lnTo>
                  <a:lnTo>
                    <a:pt x="2091" y="755"/>
                  </a:lnTo>
                  <a:lnTo>
                    <a:pt x="2091" y="755"/>
                  </a:lnTo>
                  <a:lnTo>
                    <a:pt x="2089" y="755"/>
                  </a:lnTo>
                  <a:lnTo>
                    <a:pt x="2087" y="757"/>
                  </a:lnTo>
                  <a:lnTo>
                    <a:pt x="2083" y="755"/>
                  </a:lnTo>
                  <a:lnTo>
                    <a:pt x="2080" y="757"/>
                  </a:lnTo>
                  <a:lnTo>
                    <a:pt x="2080" y="759"/>
                  </a:lnTo>
                  <a:lnTo>
                    <a:pt x="2081" y="761"/>
                  </a:lnTo>
                  <a:lnTo>
                    <a:pt x="2078" y="767"/>
                  </a:lnTo>
                  <a:lnTo>
                    <a:pt x="2074" y="765"/>
                  </a:lnTo>
                  <a:lnTo>
                    <a:pt x="2074" y="761"/>
                  </a:lnTo>
                  <a:lnTo>
                    <a:pt x="2072" y="759"/>
                  </a:lnTo>
                  <a:lnTo>
                    <a:pt x="2070" y="761"/>
                  </a:lnTo>
                  <a:lnTo>
                    <a:pt x="2066" y="759"/>
                  </a:lnTo>
                  <a:lnTo>
                    <a:pt x="2066" y="761"/>
                  </a:lnTo>
                  <a:lnTo>
                    <a:pt x="2066" y="763"/>
                  </a:lnTo>
                  <a:lnTo>
                    <a:pt x="2066" y="767"/>
                  </a:lnTo>
                  <a:lnTo>
                    <a:pt x="2065" y="767"/>
                  </a:lnTo>
                  <a:lnTo>
                    <a:pt x="2063" y="768"/>
                  </a:lnTo>
                  <a:lnTo>
                    <a:pt x="2061" y="770"/>
                  </a:lnTo>
                  <a:lnTo>
                    <a:pt x="2063" y="772"/>
                  </a:lnTo>
                  <a:lnTo>
                    <a:pt x="2061" y="776"/>
                  </a:lnTo>
                  <a:lnTo>
                    <a:pt x="2059" y="774"/>
                  </a:lnTo>
                  <a:lnTo>
                    <a:pt x="2053" y="770"/>
                  </a:lnTo>
                  <a:lnTo>
                    <a:pt x="2051" y="770"/>
                  </a:lnTo>
                  <a:lnTo>
                    <a:pt x="2053" y="774"/>
                  </a:lnTo>
                  <a:lnTo>
                    <a:pt x="2049" y="776"/>
                  </a:lnTo>
                  <a:lnTo>
                    <a:pt x="2051" y="776"/>
                  </a:lnTo>
                  <a:lnTo>
                    <a:pt x="2048" y="780"/>
                  </a:lnTo>
                  <a:lnTo>
                    <a:pt x="2042" y="782"/>
                  </a:lnTo>
                  <a:lnTo>
                    <a:pt x="2042" y="782"/>
                  </a:lnTo>
                  <a:lnTo>
                    <a:pt x="2036" y="776"/>
                  </a:lnTo>
                  <a:lnTo>
                    <a:pt x="2034" y="776"/>
                  </a:lnTo>
                  <a:lnTo>
                    <a:pt x="2033" y="776"/>
                  </a:lnTo>
                  <a:lnTo>
                    <a:pt x="2033" y="774"/>
                  </a:lnTo>
                  <a:lnTo>
                    <a:pt x="2036" y="774"/>
                  </a:lnTo>
                  <a:lnTo>
                    <a:pt x="2036" y="770"/>
                  </a:lnTo>
                  <a:lnTo>
                    <a:pt x="2036" y="768"/>
                  </a:lnTo>
                  <a:lnTo>
                    <a:pt x="2042" y="768"/>
                  </a:lnTo>
                  <a:lnTo>
                    <a:pt x="2049" y="763"/>
                  </a:lnTo>
                  <a:lnTo>
                    <a:pt x="2048" y="761"/>
                  </a:lnTo>
                  <a:lnTo>
                    <a:pt x="2046" y="761"/>
                  </a:lnTo>
                  <a:lnTo>
                    <a:pt x="2042" y="763"/>
                  </a:lnTo>
                  <a:lnTo>
                    <a:pt x="2036" y="763"/>
                  </a:lnTo>
                  <a:lnTo>
                    <a:pt x="2036" y="761"/>
                  </a:lnTo>
                  <a:lnTo>
                    <a:pt x="2034" y="757"/>
                  </a:lnTo>
                  <a:lnTo>
                    <a:pt x="2031" y="757"/>
                  </a:lnTo>
                  <a:lnTo>
                    <a:pt x="2025" y="757"/>
                  </a:lnTo>
                  <a:lnTo>
                    <a:pt x="2019" y="757"/>
                  </a:lnTo>
                  <a:lnTo>
                    <a:pt x="2021" y="759"/>
                  </a:lnTo>
                  <a:lnTo>
                    <a:pt x="2017" y="761"/>
                  </a:lnTo>
                  <a:lnTo>
                    <a:pt x="2016" y="759"/>
                  </a:lnTo>
                  <a:lnTo>
                    <a:pt x="2016" y="757"/>
                  </a:lnTo>
                  <a:lnTo>
                    <a:pt x="2012" y="757"/>
                  </a:lnTo>
                  <a:lnTo>
                    <a:pt x="2006" y="755"/>
                  </a:lnTo>
                  <a:lnTo>
                    <a:pt x="2002" y="757"/>
                  </a:lnTo>
                  <a:lnTo>
                    <a:pt x="1999" y="755"/>
                  </a:lnTo>
                  <a:lnTo>
                    <a:pt x="1993" y="755"/>
                  </a:lnTo>
                  <a:lnTo>
                    <a:pt x="1991" y="761"/>
                  </a:lnTo>
                  <a:lnTo>
                    <a:pt x="1987" y="761"/>
                  </a:lnTo>
                  <a:lnTo>
                    <a:pt x="1987" y="763"/>
                  </a:lnTo>
                  <a:lnTo>
                    <a:pt x="1991" y="767"/>
                  </a:lnTo>
                  <a:lnTo>
                    <a:pt x="1987" y="768"/>
                  </a:lnTo>
                  <a:lnTo>
                    <a:pt x="1987" y="767"/>
                  </a:lnTo>
                  <a:lnTo>
                    <a:pt x="1984" y="770"/>
                  </a:lnTo>
                  <a:lnTo>
                    <a:pt x="1987" y="772"/>
                  </a:lnTo>
                  <a:lnTo>
                    <a:pt x="1987" y="772"/>
                  </a:lnTo>
                  <a:lnTo>
                    <a:pt x="1991" y="772"/>
                  </a:lnTo>
                  <a:lnTo>
                    <a:pt x="1991" y="776"/>
                  </a:lnTo>
                  <a:lnTo>
                    <a:pt x="1984" y="780"/>
                  </a:lnTo>
                  <a:lnTo>
                    <a:pt x="1982" y="776"/>
                  </a:lnTo>
                  <a:lnTo>
                    <a:pt x="1976" y="776"/>
                  </a:lnTo>
                  <a:lnTo>
                    <a:pt x="1974" y="776"/>
                  </a:lnTo>
                  <a:lnTo>
                    <a:pt x="1974" y="780"/>
                  </a:lnTo>
                  <a:lnTo>
                    <a:pt x="1972" y="780"/>
                  </a:lnTo>
                  <a:lnTo>
                    <a:pt x="1969" y="782"/>
                  </a:lnTo>
                  <a:lnTo>
                    <a:pt x="1967" y="782"/>
                  </a:lnTo>
                  <a:lnTo>
                    <a:pt x="1967" y="780"/>
                  </a:lnTo>
                  <a:lnTo>
                    <a:pt x="1957" y="780"/>
                  </a:lnTo>
                  <a:lnTo>
                    <a:pt x="1957" y="782"/>
                  </a:lnTo>
                  <a:lnTo>
                    <a:pt x="1950" y="780"/>
                  </a:lnTo>
                  <a:lnTo>
                    <a:pt x="1944" y="782"/>
                  </a:lnTo>
                  <a:lnTo>
                    <a:pt x="1944" y="782"/>
                  </a:lnTo>
                  <a:lnTo>
                    <a:pt x="1950" y="787"/>
                  </a:lnTo>
                  <a:lnTo>
                    <a:pt x="1948" y="789"/>
                  </a:lnTo>
                  <a:lnTo>
                    <a:pt x="1944" y="793"/>
                  </a:lnTo>
                  <a:lnTo>
                    <a:pt x="1942" y="789"/>
                  </a:lnTo>
                  <a:lnTo>
                    <a:pt x="1938" y="789"/>
                  </a:lnTo>
                  <a:lnTo>
                    <a:pt x="1940" y="785"/>
                  </a:lnTo>
                  <a:lnTo>
                    <a:pt x="1937" y="782"/>
                  </a:lnTo>
                  <a:lnTo>
                    <a:pt x="1935" y="785"/>
                  </a:lnTo>
                  <a:lnTo>
                    <a:pt x="1933" y="785"/>
                  </a:lnTo>
                  <a:lnTo>
                    <a:pt x="1929" y="785"/>
                  </a:lnTo>
                  <a:lnTo>
                    <a:pt x="1923" y="789"/>
                  </a:lnTo>
                  <a:lnTo>
                    <a:pt x="1921" y="787"/>
                  </a:lnTo>
                  <a:lnTo>
                    <a:pt x="1916" y="791"/>
                  </a:lnTo>
                  <a:lnTo>
                    <a:pt x="1910" y="793"/>
                  </a:lnTo>
                  <a:lnTo>
                    <a:pt x="1903" y="797"/>
                  </a:lnTo>
                  <a:lnTo>
                    <a:pt x="1899" y="799"/>
                  </a:lnTo>
                  <a:lnTo>
                    <a:pt x="1899" y="795"/>
                  </a:lnTo>
                  <a:lnTo>
                    <a:pt x="1895" y="797"/>
                  </a:lnTo>
                  <a:lnTo>
                    <a:pt x="1895" y="800"/>
                  </a:lnTo>
                  <a:lnTo>
                    <a:pt x="1888" y="804"/>
                  </a:lnTo>
                  <a:lnTo>
                    <a:pt x="1888" y="810"/>
                  </a:lnTo>
                  <a:lnTo>
                    <a:pt x="1884" y="810"/>
                  </a:lnTo>
                  <a:lnTo>
                    <a:pt x="1882" y="816"/>
                  </a:lnTo>
                  <a:lnTo>
                    <a:pt x="1888" y="823"/>
                  </a:lnTo>
                  <a:lnTo>
                    <a:pt x="1886" y="831"/>
                  </a:lnTo>
                  <a:lnTo>
                    <a:pt x="1880" y="838"/>
                  </a:lnTo>
                  <a:lnTo>
                    <a:pt x="1878" y="844"/>
                  </a:lnTo>
                  <a:lnTo>
                    <a:pt x="1878" y="846"/>
                  </a:lnTo>
                  <a:lnTo>
                    <a:pt x="1878" y="855"/>
                  </a:lnTo>
                  <a:lnTo>
                    <a:pt x="1880" y="857"/>
                  </a:lnTo>
                  <a:lnTo>
                    <a:pt x="1880" y="861"/>
                  </a:lnTo>
                  <a:lnTo>
                    <a:pt x="1878" y="861"/>
                  </a:lnTo>
                  <a:lnTo>
                    <a:pt x="1878" y="863"/>
                  </a:lnTo>
                  <a:lnTo>
                    <a:pt x="1878" y="868"/>
                  </a:lnTo>
                  <a:lnTo>
                    <a:pt x="1874" y="868"/>
                  </a:lnTo>
                  <a:lnTo>
                    <a:pt x="1878" y="874"/>
                  </a:lnTo>
                  <a:lnTo>
                    <a:pt x="1874" y="878"/>
                  </a:lnTo>
                  <a:lnTo>
                    <a:pt x="1873" y="881"/>
                  </a:lnTo>
                  <a:lnTo>
                    <a:pt x="1869" y="889"/>
                  </a:lnTo>
                  <a:lnTo>
                    <a:pt x="1869" y="893"/>
                  </a:lnTo>
                  <a:lnTo>
                    <a:pt x="1865" y="895"/>
                  </a:lnTo>
                  <a:lnTo>
                    <a:pt x="1865" y="900"/>
                  </a:lnTo>
                  <a:lnTo>
                    <a:pt x="1863" y="900"/>
                  </a:lnTo>
                  <a:lnTo>
                    <a:pt x="1861" y="910"/>
                  </a:lnTo>
                  <a:lnTo>
                    <a:pt x="1861" y="917"/>
                  </a:lnTo>
                  <a:lnTo>
                    <a:pt x="1859" y="919"/>
                  </a:lnTo>
                  <a:lnTo>
                    <a:pt x="1861" y="923"/>
                  </a:lnTo>
                  <a:lnTo>
                    <a:pt x="1859" y="929"/>
                  </a:lnTo>
                  <a:lnTo>
                    <a:pt x="1857" y="932"/>
                  </a:lnTo>
                  <a:lnTo>
                    <a:pt x="1854" y="938"/>
                  </a:lnTo>
                  <a:lnTo>
                    <a:pt x="1854" y="938"/>
                  </a:lnTo>
                  <a:lnTo>
                    <a:pt x="1854" y="938"/>
                  </a:lnTo>
                  <a:lnTo>
                    <a:pt x="1854" y="944"/>
                  </a:lnTo>
                  <a:lnTo>
                    <a:pt x="1848" y="949"/>
                  </a:lnTo>
                  <a:lnTo>
                    <a:pt x="1848" y="955"/>
                  </a:lnTo>
                  <a:lnTo>
                    <a:pt x="1841" y="959"/>
                  </a:lnTo>
                  <a:lnTo>
                    <a:pt x="1841" y="964"/>
                  </a:lnTo>
                  <a:lnTo>
                    <a:pt x="1839" y="968"/>
                  </a:lnTo>
                  <a:lnTo>
                    <a:pt x="1839" y="972"/>
                  </a:lnTo>
                  <a:lnTo>
                    <a:pt x="1835" y="976"/>
                  </a:lnTo>
                  <a:lnTo>
                    <a:pt x="1839" y="979"/>
                  </a:lnTo>
                  <a:lnTo>
                    <a:pt x="1841" y="981"/>
                  </a:lnTo>
                  <a:lnTo>
                    <a:pt x="1844" y="979"/>
                  </a:lnTo>
                  <a:lnTo>
                    <a:pt x="1848" y="983"/>
                  </a:lnTo>
                  <a:lnTo>
                    <a:pt x="1850" y="983"/>
                  </a:lnTo>
                  <a:lnTo>
                    <a:pt x="1856" y="979"/>
                  </a:lnTo>
                  <a:lnTo>
                    <a:pt x="1859" y="979"/>
                  </a:lnTo>
                  <a:lnTo>
                    <a:pt x="1861" y="976"/>
                  </a:lnTo>
                  <a:lnTo>
                    <a:pt x="1863" y="978"/>
                  </a:lnTo>
                  <a:lnTo>
                    <a:pt x="1869" y="976"/>
                  </a:lnTo>
                  <a:lnTo>
                    <a:pt x="1869" y="985"/>
                  </a:lnTo>
                  <a:lnTo>
                    <a:pt x="1873" y="993"/>
                  </a:lnTo>
                  <a:lnTo>
                    <a:pt x="1874" y="998"/>
                  </a:lnTo>
                  <a:lnTo>
                    <a:pt x="1873" y="1002"/>
                  </a:lnTo>
                  <a:lnTo>
                    <a:pt x="1878" y="1006"/>
                  </a:lnTo>
                  <a:lnTo>
                    <a:pt x="1880" y="1002"/>
                  </a:lnTo>
                  <a:lnTo>
                    <a:pt x="1880" y="1002"/>
                  </a:lnTo>
                  <a:lnTo>
                    <a:pt x="1882" y="1002"/>
                  </a:lnTo>
                  <a:lnTo>
                    <a:pt x="1884" y="998"/>
                  </a:lnTo>
                  <a:lnTo>
                    <a:pt x="1888" y="998"/>
                  </a:lnTo>
                  <a:lnTo>
                    <a:pt x="1888" y="998"/>
                  </a:lnTo>
                  <a:lnTo>
                    <a:pt x="1891" y="998"/>
                  </a:lnTo>
                  <a:lnTo>
                    <a:pt x="1895" y="998"/>
                  </a:lnTo>
                  <a:lnTo>
                    <a:pt x="1893" y="998"/>
                  </a:lnTo>
                  <a:lnTo>
                    <a:pt x="1891" y="1002"/>
                  </a:lnTo>
                  <a:lnTo>
                    <a:pt x="1891" y="1006"/>
                  </a:lnTo>
                  <a:lnTo>
                    <a:pt x="1889" y="1006"/>
                  </a:lnTo>
                  <a:lnTo>
                    <a:pt x="1888" y="1010"/>
                  </a:lnTo>
                  <a:lnTo>
                    <a:pt x="1888" y="1011"/>
                  </a:lnTo>
                  <a:lnTo>
                    <a:pt x="1897" y="1010"/>
                  </a:lnTo>
                  <a:lnTo>
                    <a:pt x="1899" y="1008"/>
                  </a:lnTo>
                  <a:lnTo>
                    <a:pt x="1903" y="1002"/>
                  </a:lnTo>
                  <a:lnTo>
                    <a:pt x="1903" y="998"/>
                  </a:lnTo>
                  <a:lnTo>
                    <a:pt x="1903" y="995"/>
                  </a:lnTo>
                  <a:lnTo>
                    <a:pt x="1905" y="1002"/>
                  </a:lnTo>
                  <a:lnTo>
                    <a:pt x="1903" y="1006"/>
                  </a:lnTo>
                  <a:lnTo>
                    <a:pt x="1905" y="1010"/>
                  </a:lnTo>
                  <a:lnTo>
                    <a:pt x="1908" y="1008"/>
                  </a:lnTo>
                  <a:lnTo>
                    <a:pt x="1908" y="1002"/>
                  </a:lnTo>
                  <a:lnTo>
                    <a:pt x="1908" y="998"/>
                  </a:lnTo>
                  <a:lnTo>
                    <a:pt x="1908" y="993"/>
                  </a:lnTo>
                  <a:lnTo>
                    <a:pt x="1905" y="989"/>
                  </a:lnTo>
                  <a:lnTo>
                    <a:pt x="1903" y="985"/>
                  </a:lnTo>
                  <a:lnTo>
                    <a:pt x="1908" y="985"/>
                  </a:lnTo>
                  <a:lnTo>
                    <a:pt x="1910" y="987"/>
                  </a:lnTo>
                  <a:lnTo>
                    <a:pt x="1910" y="989"/>
                  </a:lnTo>
                  <a:lnTo>
                    <a:pt x="1910" y="989"/>
                  </a:lnTo>
                  <a:lnTo>
                    <a:pt x="1912" y="989"/>
                  </a:lnTo>
                  <a:lnTo>
                    <a:pt x="1914" y="987"/>
                  </a:lnTo>
                  <a:lnTo>
                    <a:pt x="1918" y="987"/>
                  </a:lnTo>
                  <a:lnTo>
                    <a:pt x="1923" y="983"/>
                  </a:lnTo>
                  <a:lnTo>
                    <a:pt x="1927" y="987"/>
                  </a:lnTo>
                  <a:lnTo>
                    <a:pt x="1933" y="987"/>
                  </a:lnTo>
                  <a:lnTo>
                    <a:pt x="1933" y="989"/>
                  </a:lnTo>
                  <a:lnTo>
                    <a:pt x="1935" y="993"/>
                  </a:lnTo>
                  <a:lnTo>
                    <a:pt x="1938" y="995"/>
                  </a:lnTo>
                  <a:lnTo>
                    <a:pt x="1942" y="995"/>
                  </a:lnTo>
                  <a:lnTo>
                    <a:pt x="1944" y="998"/>
                  </a:lnTo>
                  <a:lnTo>
                    <a:pt x="1953" y="1002"/>
                  </a:lnTo>
                  <a:lnTo>
                    <a:pt x="1953" y="1004"/>
                  </a:lnTo>
                  <a:lnTo>
                    <a:pt x="1957" y="1004"/>
                  </a:lnTo>
                  <a:lnTo>
                    <a:pt x="1959" y="1008"/>
                  </a:lnTo>
                  <a:lnTo>
                    <a:pt x="1961" y="1008"/>
                  </a:lnTo>
                  <a:lnTo>
                    <a:pt x="1967" y="1013"/>
                  </a:lnTo>
                  <a:lnTo>
                    <a:pt x="1963" y="1017"/>
                  </a:lnTo>
                  <a:lnTo>
                    <a:pt x="1961" y="1019"/>
                  </a:lnTo>
                  <a:lnTo>
                    <a:pt x="1959" y="1019"/>
                  </a:lnTo>
                  <a:lnTo>
                    <a:pt x="1963" y="1027"/>
                  </a:lnTo>
                  <a:lnTo>
                    <a:pt x="1967" y="1027"/>
                  </a:lnTo>
                  <a:lnTo>
                    <a:pt x="1970" y="1032"/>
                  </a:lnTo>
                  <a:lnTo>
                    <a:pt x="1970" y="1034"/>
                  </a:lnTo>
                  <a:lnTo>
                    <a:pt x="1969" y="1038"/>
                  </a:lnTo>
                  <a:lnTo>
                    <a:pt x="1969" y="1042"/>
                  </a:lnTo>
                  <a:lnTo>
                    <a:pt x="1972" y="1043"/>
                  </a:lnTo>
                  <a:lnTo>
                    <a:pt x="1976" y="1043"/>
                  </a:lnTo>
                  <a:lnTo>
                    <a:pt x="1978" y="1043"/>
                  </a:lnTo>
                  <a:lnTo>
                    <a:pt x="1978" y="1047"/>
                  </a:lnTo>
                  <a:lnTo>
                    <a:pt x="1978" y="1049"/>
                  </a:lnTo>
                  <a:lnTo>
                    <a:pt x="1978" y="1053"/>
                  </a:lnTo>
                  <a:lnTo>
                    <a:pt x="1982" y="1057"/>
                  </a:lnTo>
                  <a:lnTo>
                    <a:pt x="1978" y="1057"/>
                  </a:lnTo>
                  <a:lnTo>
                    <a:pt x="1978" y="1060"/>
                  </a:lnTo>
                  <a:lnTo>
                    <a:pt x="1978" y="1062"/>
                  </a:lnTo>
                  <a:lnTo>
                    <a:pt x="1978" y="1068"/>
                  </a:lnTo>
                  <a:lnTo>
                    <a:pt x="1978" y="1068"/>
                  </a:lnTo>
                  <a:lnTo>
                    <a:pt x="1978" y="1072"/>
                  </a:lnTo>
                  <a:lnTo>
                    <a:pt x="1978" y="1074"/>
                  </a:lnTo>
                  <a:lnTo>
                    <a:pt x="1982" y="1074"/>
                  </a:lnTo>
                  <a:lnTo>
                    <a:pt x="1978" y="1077"/>
                  </a:lnTo>
                  <a:lnTo>
                    <a:pt x="1982" y="1087"/>
                  </a:lnTo>
                  <a:lnTo>
                    <a:pt x="1978" y="1087"/>
                  </a:lnTo>
                  <a:lnTo>
                    <a:pt x="1982" y="1094"/>
                  </a:lnTo>
                  <a:lnTo>
                    <a:pt x="1982" y="1098"/>
                  </a:lnTo>
                  <a:lnTo>
                    <a:pt x="1982" y="1102"/>
                  </a:lnTo>
                  <a:lnTo>
                    <a:pt x="1984" y="1111"/>
                  </a:lnTo>
                  <a:lnTo>
                    <a:pt x="1987" y="1113"/>
                  </a:lnTo>
                  <a:lnTo>
                    <a:pt x="1991" y="1111"/>
                  </a:lnTo>
                  <a:lnTo>
                    <a:pt x="1991" y="1111"/>
                  </a:lnTo>
                  <a:lnTo>
                    <a:pt x="1987" y="1117"/>
                  </a:lnTo>
                  <a:lnTo>
                    <a:pt x="1987" y="1121"/>
                  </a:lnTo>
                  <a:lnTo>
                    <a:pt x="1987" y="1123"/>
                  </a:lnTo>
                  <a:lnTo>
                    <a:pt x="1991" y="1123"/>
                  </a:lnTo>
                  <a:lnTo>
                    <a:pt x="1995" y="1128"/>
                  </a:lnTo>
                  <a:lnTo>
                    <a:pt x="1995" y="1136"/>
                  </a:lnTo>
                  <a:lnTo>
                    <a:pt x="1997" y="1138"/>
                  </a:lnTo>
                  <a:lnTo>
                    <a:pt x="1995" y="1141"/>
                  </a:lnTo>
                  <a:lnTo>
                    <a:pt x="1997" y="1151"/>
                  </a:lnTo>
                  <a:lnTo>
                    <a:pt x="2001" y="1151"/>
                  </a:lnTo>
                  <a:lnTo>
                    <a:pt x="2001" y="1153"/>
                  </a:lnTo>
                  <a:lnTo>
                    <a:pt x="1999" y="1155"/>
                  </a:lnTo>
                  <a:lnTo>
                    <a:pt x="1999" y="1160"/>
                  </a:lnTo>
                  <a:lnTo>
                    <a:pt x="2001" y="1162"/>
                  </a:lnTo>
                  <a:lnTo>
                    <a:pt x="2001" y="1170"/>
                  </a:lnTo>
                  <a:lnTo>
                    <a:pt x="1995" y="1175"/>
                  </a:lnTo>
                  <a:lnTo>
                    <a:pt x="1995" y="1179"/>
                  </a:lnTo>
                  <a:lnTo>
                    <a:pt x="1993" y="1185"/>
                  </a:lnTo>
                  <a:lnTo>
                    <a:pt x="1993" y="1192"/>
                  </a:lnTo>
                  <a:lnTo>
                    <a:pt x="1995" y="1192"/>
                  </a:lnTo>
                  <a:lnTo>
                    <a:pt x="1993" y="1196"/>
                  </a:lnTo>
                  <a:lnTo>
                    <a:pt x="1991" y="1202"/>
                  </a:lnTo>
                  <a:lnTo>
                    <a:pt x="1991" y="1205"/>
                  </a:lnTo>
                  <a:lnTo>
                    <a:pt x="1987" y="1211"/>
                  </a:lnTo>
                  <a:lnTo>
                    <a:pt x="1991" y="1211"/>
                  </a:lnTo>
                  <a:lnTo>
                    <a:pt x="1991" y="1215"/>
                  </a:lnTo>
                  <a:lnTo>
                    <a:pt x="1987" y="1219"/>
                  </a:lnTo>
                  <a:lnTo>
                    <a:pt x="1987" y="1226"/>
                  </a:lnTo>
                  <a:lnTo>
                    <a:pt x="1984" y="1230"/>
                  </a:lnTo>
                  <a:lnTo>
                    <a:pt x="1987" y="1236"/>
                  </a:lnTo>
                  <a:lnTo>
                    <a:pt x="1987" y="1236"/>
                  </a:lnTo>
                  <a:lnTo>
                    <a:pt x="1987" y="1239"/>
                  </a:lnTo>
                  <a:lnTo>
                    <a:pt x="1984" y="1245"/>
                  </a:lnTo>
                  <a:lnTo>
                    <a:pt x="1984" y="1251"/>
                  </a:lnTo>
                  <a:lnTo>
                    <a:pt x="1978" y="1254"/>
                  </a:lnTo>
                  <a:lnTo>
                    <a:pt x="1978" y="1258"/>
                  </a:lnTo>
                  <a:lnTo>
                    <a:pt x="1974" y="1260"/>
                  </a:lnTo>
                  <a:lnTo>
                    <a:pt x="1970" y="1277"/>
                  </a:lnTo>
                  <a:lnTo>
                    <a:pt x="1969" y="1279"/>
                  </a:lnTo>
                  <a:lnTo>
                    <a:pt x="1969" y="1285"/>
                  </a:lnTo>
                  <a:lnTo>
                    <a:pt x="1970" y="1285"/>
                  </a:lnTo>
                  <a:lnTo>
                    <a:pt x="1969" y="1286"/>
                  </a:lnTo>
                  <a:lnTo>
                    <a:pt x="1963" y="1290"/>
                  </a:lnTo>
                  <a:lnTo>
                    <a:pt x="1963" y="1294"/>
                  </a:lnTo>
                  <a:lnTo>
                    <a:pt x="1959" y="1294"/>
                  </a:lnTo>
                  <a:lnTo>
                    <a:pt x="1961" y="1302"/>
                  </a:lnTo>
                  <a:lnTo>
                    <a:pt x="1957" y="1302"/>
                  </a:lnTo>
                  <a:lnTo>
                    <a:pt x="1959" y="1305"/>
                  </a:lnTo>
                  <a:lnTo>
                    <a:pt x="1957" y="1311"/>
                  </a:lnTo>
                  <a:lnTo>
                    <a:pt x="1957" y="1311"/>
                  </a:lnTo>
                  <a:lnTo>
                    <a:pt x="1953" y="1309"/>
                  </a:lnTo>
                  <a:lnTo>
                    <a:pt x="1953" y="1315"/>
                  </a:lnTo>
                  <a:lnTo>
                    <a:pt x="1953" y="1318"/>
                  </a:lnTo>
                  <a:lnTo>
                    <a:pt x="1952" y="1320"/>
                  </a:lnTo>
                  <a:lnTo>
                    <a:pt x="1952" y="1320"/>
                  </a:lnTo>
                  <a:lnTo>
                    <a:pt x="1946" y="1330"/>
                  </a:lnTo>
                  <a:lnTo>
                    <a:pt x="1942" y="1334"/>
                  </a:lnTo>
                  <a:lnTo>
                    <a:pt x="1940" y="1334"/>
                  </a:lnTo>
                  <a:lnTo>
                    <a:pt x="1938" y="1337"/>
                  </a:lnTo>
                  <a:lnTo>
                    <a:pt x="1933" y="1337"/>
                  </a:lnTo>
                  <a:lnTo>
                    <a:pt x="1929" y="1343"/>
                  </a:lnTo>
                  <a:lnTo>
                    <a:pt x="1929" y="1339"/>
                  </a:lnTo>
                  <a:lnTo>
                    <a:pt x="1927" y="1343"/>
                  </a:lnTo>
                  <a:lnTo>
                    <a:pt x="1920" y="1337"/>
                  </a:lnTo>
                  <a:lnTo>
                    <a:pt x="1914" y="1337"/>
                  </a:lnTo>
                  <a:lnTo>
                    <a:pt x="1914" y="1330"/>
                  </a:lnTo>
                  <a:lnTo>
                    <a:pt x="1912" y="1328"/>
                  </a:lnTo>
                  <a:lnTo>
                    <a:pt x="1908" y="1330"/>
                  </a:lnTo>
                  <a:lnTo>
                    <a:pt x="1903" y="1328"/>
                  </a:lnTo>
                  <a:lnTo>
                    <a:pt x="1903" y="1330"/>
                  </a:lnTo>
                  <a:lnTo>
                    <a:pt x="1903" y="1334"/>
                  </a:lnTo>
                  <a:lnTo>
                    <a:pt x="1899" y="1335"/>
                  </a:lnTo>
                  <a:lnTo>
                    <a:pt x="1899" y="1343"/>
                  </a:lnTo>
                  <a:lnTo>
                    <a:pt x="1897" y="1345"/>
                  </a:lnTo>
                  <a:lnTo>
                    <a:pt x="1895" y="1351"/>
                  </a:lnTo>
                  <a:lnTo>
                    <a:pt x="1893" y="1349"/>
                  </a:lnTo>
                  <a:lnTo>
                    <a:pt x="1888" y="1351"/>
                  </a:lnTo>
                  <a:lnTo>
                    <a:pt x="1888" y="1354"/>
                  </a:lnTo>
                  <a:lnTo>
                    <a:pt x="1886" y="1354"/>
                  </a:lnTo>
                  <a:lnTo>
                    <a:pt x="1886" y="1354"/>
                  </a:lnTo>
                  <a:lnTo>
                    <a:pt x="1886" y="1354"/>
                  </a:lnTo>
                  <a:lnTo>
                    <a:pt x="1886" y="1354"/>
                  </a:lnTo>
                  <a:close/>
                  <a:moveTo>
                    <a:pt x="2159" y="1290"/>
                  </a:moveTo>
                  <a:lnTo>
                    <a:pt x="2159" y="1290"/>
                  </a:lnTo>
                  <a:lnTo>
                    <a:pt x="2162" y="1288"/>
                  </a:lnTo>
                  <a:lnTo>
                    <a:pt x="2162" y="1285"/>
                  </a:lnTo>
                  <a:lnTo>
                    <a:pt x="2161" y="1286"/>
                  </a:lnTo>
                  <a:lnTo>
                    <a:pt x="2159" y="1290"/>
                  </a:lnTo>
                  <a:lnTo>
                    <a:pt x="2159" y="1290"/>
                  </a:lnTo>
                  <a:lnTo>
                    <a:pt x="2159" y="1290"/>
                  </a:lnTo>
                  <a:lnTo>
                    <a:pt x="2159" y="1290"/>
                  </a:lnTo>
                  <a:close/>
                  <a:moveTo>
                    <a:pt x="120" y="190"/>
                  </a:moveTo>
                  <a:lnTo>
                    <a:pt x="118" y="186"/>
                  </a:lnTo>
                  <a:lnTo>
                    <a:pt x="118" y="183"/>
                  </a:lnTo>
                  <a:lnTo>
                    <a:pt x="114" y="179"/>
                  </a:lnTo>
                  <a:lnTo>
                    <a:pt x="114" y="179"/>
                  </a:lnTo>
                  <a:lnTo>
                    <a:pt x="113" y="173"/>
                  </a:lnTo>
                  <a:lnTo>
                    <a:pt x="114" y="171"/>
                  </a:lnTo>
                  <a:lnTo>
                    <a:pt x="118" y="168"/>
                  </a:lnTo>
                  <a:lnTo>
                    <a:pt x="124" y="166"/>
                  </a:lnTo>
                  <a:lnTo>
                    <a:pt x="128" y="164"/>
                  </a:lnTo>
                  <a:lnTo>
                    <a:pt x="128" y="166"/>
                  </a:lnTo>
                  <a:lnTo>
                    <a:pt x="131" y="169"/>
                  </a:lnTo>
                  <a:lnTo>
                    <a:pt x="135" y="171"/>
                  </a:lnTo>
                  <a:lnTo>
                    <a:pt x="139" y="171"/>
                  </a:lnTo>
                  <a:lnTo>
                    <a:pt x="141" y="169"/>
                  </a:lnTo>
                  <a:lnTo>
                    <a:pt x="143" y="168"/>
                  </a:lnTo>
                  <a:lnTo>
                    <a:pt x="139" y="166"/>
                  </a:lnTo>
                  <a:lnTo>
                    <a:pt x="135" y="164"/>
                  </a:lnTo>
                  <a:lnTo>
                    <a:pt x="128" y="158"/>
                  </a:lnTo>
                  <a:lnTo>
                    <a:pt x="118" y="156"/>
                  </a:lnTo>
                  <a:lnTo>
                    <a:pt x="113" y="158"/>
                  </a:lnTo>
                  <a:lnTo>
                    <a:pt x="105" y="164"/>
                  </a:lnTo>
                  <a:lnTo>
                    <a:pt x="103" y="169"/>
                  </a:lnTo>
                  <a:lnTo>
                    <a:pt x="97" y="171"/>
                  </a:lnTo>
                  <a:lnTo>
                    <a:pt x="94" y="173"/>
                  </a:lnTo>
                  <a:lnTo>
                    <a:pt x="94" y="183"/>
                  </a:lnTo>
                  <a:lnTo>
                    <a:pt x="97" y="186"/>
                  </a:lnTo>
                  <a:lnTo>
                    <a:pt x="103" y="183"/>
                  </a:lnTo>
                  <a:lnTo>
                    <a:pt x="105" y="186"/>
                  </a:lnTo>
                  <a:lnTo>
                    <a:pt x="107" y="188"/>
                  </a:lnTo>
                  <a:lnTo>
                    <a:pt x="109" y="188"/>
                  </a:lnTo>
                  <a:lnTo>
                    <a:pt x="111" y="186"/>
                  </a:lnTo>
                  <a:lnTo>
                    <a:pt x="111" y="186"/>
                  </a:lnTo>
                  <a:lnTo>
                    <a:pt x="113" y="183"/>
                  </a:lnTo>
                  <a:lnTo>
                    <a:pt x="114" y="186"/>
                  </a:lnTo>
                  <a:lnTo>
                    <a:pt x="118" y="190"/>
                  </a:lnTo>
                  <a:lnTo>
                    <a:pt x="118" y="192"/>
                  </a:lnTo>
                  <a:lnTo>
                    <a:pt x="120" y="190"/>
                  </a:lnTo>
                  <a:lnTo>
                    <a:pt x="120" y="190"/>
                  </a:lnTo>
                  <a:lnTo>
                    <a:pt x="120" y="190"/>
                  </a:lnTo>
                  <a:lnTo>
                    <a:pt x="120" y="190"/>
                  </a:lnTo>
                  <a:close/>
                  <a:moveTo>
                    <a:pt x="148" y="136"/>
                  </a:moveTo>
                  <a:lnTo>
                    <a:pt x="152" y="132"/>
                  </a:lnTo>
                  <a:lnTo>
                    <a:pt x="152" y="128"/>
                  </a:lnTo>
                  <a:lnTo>
                    <a:pt x="154" y="128"/>
                  </a:lnTo>
                  <a:lnTo>
                    <a:pt x="154" y="132"/>
                  </a:lnTo>
                  <a:lnTo>
                    <a:pt x="156" y="134"/>
                  </a:lnTo>
                  <a:lnTo>
                    <a:pt x="156" y="137"/>
                  </a:lnTo>
                  <a:lnTo>
                    <a:pt x="152" y="137"/>
                  </a:lnTo>
                  <a:lnTo>
                    <a:pt x="152" y="137"/>
                  </a:lnTo>
                  <a:lnTo>
                    <a:pt x="148" y="136"/>
                  </a:lnTo>
                  <a:lnTo>
                    <a:pt x="148" y="136"/>
                  </a:lnTo>
                  <a:lnTo>
                    <a:pt x="148" y="136"/>
                  </a:lnTo>
                  <a:lnTo>
                    <a:pt x="148" y="136"/>
                  </a:lnTo>
                  <a:close/>
                  <a:moveTo>
                    <a:pt x="143" y="211"/>
                  </a:moveTo>
                  <a:lnTo>
                    <a:pt x="145" y="211"/>
                  </a:lnTo>
                  <a:lnTo>
                    <a:pt x="145" y="207"/>
                  </a:lnTo>
                  <a:lnTo>
                    <a:pt x="148" y="205"/>
                  </a:lnTo>
                  <a:lnTo>
                    <a:pt x="148" y="203"/>
                  </a:lnTo>
                  <a:lnTo>
                    <a:pt x="148" y="201"/>
                  </a:lnTo>
                  <a:lnTo>
                    <a:pt x="148" y="203"/>
                  </a:lnTo>
                  <a:lnTo>
                    <a:pt x="152" y="201"/>
                  </a:lnTo>
                  <a:lnTo>
                    <a:pt x="152" y="196"/>
                  </a:lnTo>
                  <a:lnTo>
                    <a:pt x="152" y="190"/>
                  </a:lnTo>
                  <a:lnTo>
                    <a:pt x="148" y="188"/>
                  </a:lnTo>
                  <a:lnTo>
                    <a:pt x="148" y="186"/>
                  </a:lnTo>
                  <a:lnTo>
                    <a:pt x="152" y="186"/>
                  </a:lnTo>
                  <a:lnTo>
                    <a:pt x="156" y="186"/>
                  </a:lnTo>
                  <a:lnTo>
                    <a:pt x="161" y="183"/>
                  </a:lnTo>
                  <a:lnTo>
                    <a:pt x="163" y="183"/>
                  </a:lnTo>
                  <a:lnTo>
                    <a:pt x="163" y="183"/>
                  </a:lnTo>
                  <a:lnTo>
                    <a:pt x="161" y="179"/>
                  </a:lnTo>
                  <a:lnTo>
                    <a:pt x="160" y="179"/>
                  </a:lnTo>
                  <a:lnTo>
                    <a:pt x="158" y="179"/>
                  </a:lnTo>
                  <a:lnTo>
                    <a:pt x="158" y="177"/>
                  </a:lnTo>
                  <a:lnTo>
                    <a:pt x="158" y="173"/>
                  </a:lnTo>
                  <a:lnTo>
                    <a:pt x="160" y="171"/>
                  </a:lnTo>
                  <a:lnTo>
                    <a:pt x="161" y="171"/>
                  </a:lnTo>
                  <a:lnTo>
                    <a:pt x="161" y="173"/>
                  </a:lnTo>
                  <a:lnTo>
                    <a:pt x="163" y="173"/>
                  </a:lnTo>
                  <a:lnTo>
                    <a:pt x="165" y="173"/>
                  </a:lnTo>
                  <a:lnTo>
                    <a:pt x="169" y="169"/>
                  </a:lnTo>
                  <a:lnTo>
                    <a:pt x="173" y="168"/>
                  </a:lnTo>
                  <a:lnTo>
                    <a:pt x="173" y="166"/>
                  </a:lnTo>
                  <a:lnTo>
                    <a:pt x="169" y="162"/>
                  </a:lnTo>
                  <a:lnTo>
                    <a:pt x="169" y="162"/>
                  </a:lnTo>
                  <a:lnTo>
                    <a:pt x="167" y="158"/>
                  </a:lnTo>
                  <a:lnTo>
                    <a:pt x="165" y="154"/>
                  </a:lnTo>
                  <a:lnTo>
                    <a:pt x="163" y="154"/>
                  </a:lnTo>
                  <a:lnTo>
                    <a:pt x="160" y="156"/>
                  </a:lnTo>
                  <a:lnTo>
                    <a:pt x="158" y="162"/>
                  </a:lnTo>
                  <a:lnTo>
                    <a:pt x="156" y="162"/>
                  </a:lnTo>
                  <a:lnTo>
                    <a:pt x="154" y="162"/>
                  </a:lnTo>
                  <a:lnTo>
                    <a:pt x="156" y="156"/>
                  </a:lnTo>
                  <a:lnTo>
                    <a:pt x="158" y="153"/>
                  </a:lnTo>
                  <a:lnTo>
                    <a:pt x="160" y="149"/>
                  </a:lnTo>
                  <a:lnTo>
                    <a:pt x="161" y="145"/>
                  </a:lnTo>
                  <a:lnTo>
                    <a:pt x="160" y="143"/>
                  </a:lnTo>
                  <a:lnTo>
                    <a:pt x="156" y="149"/>
                  </a:lnTo>
                  <a:lnTo>
                    <a:pt x="154" y="153"/>
                  </a:lnTo>
                  <a:lnTo>
                    <a:pt x="152" y="153"/>
                  </a:lnTo>
                  <a:lnTo>
                    <a:pt x="152" y="153"/>
                  </a:lnTo>
                  <a:lnTo>
                    <a:pt x="152" y="149"/>
                  </a:lnTo>
                  <a:lnTo>
                    <a:pt x="152" y="147"/>
                  </a:lnTo>
                  <a:lnTo>
                    <a:pt x="152" y="149"/>
                  </a:lnTo>
                  <a:lnTo>
                    <a:pt x="148" y="153"/>
                  </a:lnTo>
                  <a:lnTo>
                    <a:pt x="145" y="153"/>
                  </a:lnTo>
                  <a:lnTo>
                    <a:pt x="145" y="156"/>
                  </a:lnTo>
                  <a:lnTo>
                    <a:pt x="148" y="158"/>
                  </a:lnTo>
                  <a:lnTo>
                    <a:pt x="152" y="156"/>
                  </a:lnTo>
                  <a:lnTo>
                    <a:pt x="152" y="158"/>
                  </a:lnTo>
                  <a:lnTo>
                    <a:pt x="152" y="162"/>
                  </a:lnTo>
                  <a:lnTo>
                    <a:pt x="148" y="162"/>
                  </a:lnTo>
                  <a:lnTo>
                    <a:pt x="145" y="164"/>
                  </a:lnTo>
                  <a:lnTo>
                    <a:pt x="148" y="168"/>
                  </a:lnTo>
                  <a:lnTo>
                    <a:pt x="145" y="171"/>
                  </a:lnTo>
                  <a:lnTo>
                    <a:pt x="145" y="171"/>
                  </a:lnTo>
                  <a:lnTo>
                    <a:pt x="141" y="173"/>
                  </a:lnTo>
                  <a:lnTo>
                    <a:pt x="137" y="177"/>
                  </a:lnTo>
                  <a:lnTo>
                    <a:pt x="133" y="173"/>
                  </a:lnTo>
                  <a:lnTo>
                    <a:pt x="131" y="177"/>
                  </a:lnTo>
                  <a:lnTo>
                    <a:pt x="128" y="173"/>
                  </a:lnTo>
                  <a:lnTo>
                    <a:pt x="124" y="171"/>
                  </a:lnTo>
                  <a:lnTo>
                    <a:pt x="124" y="173"/>
                  </a:lnTo>
                  <a:lnTo>
                    <a:pt x="124" y="177"/>
                  </a:lnTo>
                  <a:lnTo>
                    <a:pt x="124" y="179"/>
                  </a:lnTo>
                  <a:lnTo>
                    <a:pt x="124" y="183"/>
                  </a:lnTo>
                  <a:lnTo>
                    <a:pt x="128" y="183"/>
                  </a:lnTo>
                  <a:lnTo>
                    <a:pt x="128" y="179"/>
                  </a:lnTo>
                  <a:lnTo>
                    <a:pt x="131" y="183"/>
                  </a:lnTo>
                  <a:lnTo>
                    <a:pt x="131" y="186"/>
                  </a:lnTo>
                  <a:lnTo>
                    <a:pt x="135" y="186"/>
                  </a:lnTo>
                  <a:lnTo>
                    <a:pt x="137" y="186"/>
                  </a:lnTo>
                  <a:lnTo>
                    <a:pt x="133" y="188"/>
                  </a:lnTo>
                  <a:lnTo>
                    <a:pt x="129" y="188"/>
                  </a:lnTo>
                  <a:lnTo>
                    <a:pt x="128" y="190"/>
                  </a:lnTo>
                  <a:lnTo>
                    <a:pt x="128" y="200"/>
                  </a:lnTo>
                  <a:lnTo>
                    <a:pt x="129" y="203"/>
                  </a:lnTo>
                  <a:lnTo>
                    <a:pt x="128" y="205"/>
                  </a:lnTo>
                  <a:lnTo>
                    <a:pt x="129" y="207"/>
                  </a:lnTo>
                  <a:lnTo>
                    <a:pt x="131" y="207"/>
                  </a:lnTo>
                  <a:lnTo>
                    <a:pt x="135" y="207"/>
                  </a:lnTo>
                  <a:lnTo>
                    <a:pt x="137" y="203"/>
                  </a:lnTo>
                  <a:lnTo>
                    <a:pt x="137" y="200"/>
                  </a:lnTo>
                  <a:lnTo>
                    <a:pt x="139" y="200"/>
                  </a:lnTo>
                  <a:lnTo>
                    <a:pt x="143" y="203"/>
                  </a:lnTo>
                  <a:lnTo>
                    <a:pt x="143" y="211"/>
                  </a:lnTo>
                  <a:lnTo>
                    <a:pt x="143" y="211"/>
                  </a:lnTo>
                  <a:lnTo>
                    <a:pt x="143" y="211"/>
                  </a:lnTo>
                  <a:lnTo>
                    <a:pt x="143" y="211"/>
                  </a:lnTo>
                  <a:close/>
                  <a:moveTo>
                    <a:pt x="167" y="203"/>
                  </a:moveTo>
                  <a:lnTo>
                    <a:pt x="167" y="200"/>
                  </a:lnTo>
                  <a:lnTo>
                    <a:pt x="169" y="198"/>
                  </a:lnTo>
                  <a:lnTo>
                    <a:pt x="169" y="194"/>
                  </a:lnTo>
                  <a:lnTo>
                    <a:pt x="165" y="192"/>
                  </a:lnTo>
                  <a:lnTo>
                    <a:pt x="161" y="190"/>
                  </a:lnTo>
                  <a:lnTo>
                    <a:pt x="160" y="194"/>
                  </a:lnTo>
                  <a:lnTo>
                    <a:pt x="160" y="198"/>
                  </a:lnTo>
                  <a:lnTo>
                    <a:pt x="161" y="200"/>
                  </a:lnTo>
                  <a:lnTo>
                    <a:pt x="167" y="203"/>
                  </a:lnTo>
                  <a:lnTo>
                    <a:pt x="167" y="203"/>
                  </a:lnTo>
                  <a:lnTo>
                    <a:pt x="167" y="203"/>
                  </a:lnTo>
                  <a:lnTo>
                    <a:pt x="167" y="203"/>
                  </a:lnTo>
                  <a:close/>
                  <a:moveTo>
                    <a:pt x="173" y="213"/>
                  </a:moveTo>
                  <a:lnTo>
                    <a:pt x="173" y="213"/>
                  </a:lnTo>
                  <a:lnTo>
                    <a:pt x="173" y="213"/>
                  </a:lnTo>
                  <a:lnTo>
                    <a:pt x="178" y="211"/>
                  </a:lnTo>
                  <a:lnTo>
                    <a:pt x="182" y="211"/>
                  </a:lnTo>
                  <a:lnTo>
                    <a:pt x="184" y="207"/>
                  </a:lnTo>
                  <a:lnTo>
                    <a:pt x="182" y="207"/>
                  </a:lnTo>
                  <a:lnTo>
                    <a:pt x="178" y="205"/>
                  </a:lnTo>
                  <a:lnTo>
                    <a:pt x="178" y="201"/>
                  </a:lnTo>
                  <a:lnTo>
                    <a:pt x="177" y="196"/>
                  </a:lnTo>
                  <a:lnTo>
                    <a:pt x="173" y="198"/>
                  </a:lnTo>
                  <a:lnTo>
                    <a:pt x="173" y="203"/>
                  </a:lnTo>
                  <a:lnTo>
                    <a:pt x="173" y="207"/>
                  </a:lnTo>
                  <a:lnTo>
                    <a:pt x="169" y="207"/>
                  </a:lnTo>
                  <a:lnTo>
                    <a:pt x="167" y="207"/>
                  </a:lnTo>
                  <a:lnTo>
                    <a:pt x="169" y="211"/>
                  </a:lnTo>
                  <a:lnTo>
                    <a:pt x="173" y="213"/>
                  </a:lnTo>
                  <a:lnTo>
                    <a:pt x="173" y="213"/>
                  </a:lnTo>
                  <a:lnTo>
                    <a:pt x="173" y="213"/>
                  </a:lnTo>
                  <a:lnTo>
                    <a:pt x="173" y="213"/>
                  </a:lnTo>
                  <a:close/>
                  <a:moveTo>
                    <a:pt x="220" y="81"/>
                  </a:moveTo>
                  <a:lnTo>
                    <a:pt x="224" y="79"/>
                  </a:lnTo>
                  <a:lnTo>
                    <a:pt x="227" y="79"/>
                  </a:lnTo>
                  <a:lnTo>
                    <a:pt x="227" y="77"/>
                  </a:lnTo>
                  <a:lnTo>
                    <a:pt x="227" y="75"/>
                  </a:lnTo>
                  <a:lnTo>
                    <a:pt x="227" y="73"/>
                  </a:lnTo>
                  <a:lnTo>
                    <a:pt x="227" y="70"/>
                  </a:lnTo>
                  <a:lnTo>
                    <a:pt x="225" y="68"/>
                  </a:lnTo>
                  <a:lnTo>
                    <a:pt x="222" y="70"/>
                  </a:lnTo>
                  <a:lnTo>
                    <a:pt x="218" y="72"/>
                  </a:lnTo>
                  <a:lnTo>
                    <a:pt x="214" y="73"/>
                  </a:lnTo>
                  <a:lnTo>
                    <a:pt x="214" y="73"/>
                  </a:lnTo>
                  <a:lnTo>
                    <a:pt x="216" y="75"/>
                  </a:lnTo>
                  <a:lnTo>
                    <a:pt x="218" y="79"/>
                  </a:lnTo>
                  <a:lnTo>
                    <a:pt x="218" y="79"/>
                  </a:lnTo>
                  <a:lnTo>
                    <a:pt x="220" y="81"/>
                  </a:lnTo>
                  <a:lnTo>
                    <a:pt x="220" y="81"/>
                  </a:lnTo>
                  <a:lnTo>
                    <a:pt x="220" y="81"/>
                  </a:lnTo>
                  <a:lnTo>
                    <a:pt x="220" y="81"/>
                  </a:lnTo>
                  <a:close/>
                  <a:moveTo>
                    <a:pt x="224" y="88"/>
                  </a:moveTo>
                  <a:lnTo>
                    <a:pt x="224" y="85"/>
                  </a:lnTo>
                  <a:lnTo>
                    <a:pt x="224" y="85"/>
                  </a:lnTo>
                  <a:lnTo>
                    <a:pt x="225" y="85"/>
                  </a:lnTo>
                  <a:lnTo>
                    <a:pt x="224" y="88"/>
                  </a:lnTo>
                  <a:lnTo>
                    <a:pt x="224" y="88"/>
                  </a:lnTo>
                  <a:lnTo>
                    <a:pt x="224" y="88"/>
                  </a:lnTo>
                  <a:lnTo>
                    <a:pt x="224" y="88"/>
                  </a:lnTo>
                  <a:close/>
                  <a:moveTo>
                    <a:pt x="224" y="100"/>
                  </a:moveTo>
                  <a:lnTo>
                    <a:pt x="225" y="98"/>
                  </a:lnTo>
                  <a:lnTo>
                    <a:pt x="227" y="94"/>
                  </a:lnTo>
                  <a:lnTo>
                    <a:pt x="227" y="94"/>
                  </a:lnTo>
                  <a:lnTo>
                    <a:pt x="227" y="92"/>
                  </a:lnTo>
                  <a:lnTo>
                    <a:pt x="225" y="94"/>
                  </a:lnTo>
                  <a:lnTo>
                    <a:pt x="222" y="94"/>
                  </a:lnTo>
                  <a:lnTo>
                    <a:pt x="220" y="92"/>
                  </a:lnTo>
                  <a:lnTo>
                    <a:pt x="216" y="92"/>
                  </a:lnTo>
                  <a:lnTo>
                    <a:pt x="214" y="94"/>
                  </a:lnTo>
                  <a:lnTo>
                    <a:pt x="210" y="94"/>
                  </a:lnTo>
                  <a:lnTo>
                    <a:pt x="209" y="98"/>
                  </a:lnTo>
                  <a:lnTo>
                    <a:pt x="210" y="100"/>
                  </a:lnTo>
                  <a:lnTo>
                    <a:pt x="214" y="102"/>
                  </a:lnTo>
                  <a:lnTo>
                    <a:pt x="218" y="98"/>
                  </a:lnTo>
                  <a:lnTo>
                    <a:pt x="220" y="102"/>
                  </a:lnTo>
                  <a:lnTo>
                    <a:pt x="222" y="102"/>
                  </a:lnTo>
                  <a:lnTo>
                    <a:pt x="224" y="100"/>
                  </a:lnTo>
                  <a:lnTo>
                    <a:pt x="224" y="100"/>
                  </a:lnTo>
                  <a:lnTo>
                    <a:pt x="224" y="100"/>
                  </a:lnTo>
                  <a:lnTo>
                    <a:pt x="224" y="100"/>
                  </a:lnTo>
                  <a:close/>
                  <a:moveTo>
                    <a:pt x="231" y="100"/>
                  </a:moveTo>
                  <a:lnTo>
                    <a:pt x="231" y="98"/>
                  </a:lnTo>
                  <a:lnTo>
                    <a:pt x="233" y="94"/>
                  </a:lnTo>
                  <a:lnTo>
                    <a:pt x="237" y="94"/>
                  </a:lnTo>
                  <a:lnTo>
                    <a:pt x="237" y="94"/>
                  </a:lnTo>
                  <a:lnTo>
                    <a:pt x="239" y="98"/>
                  </a:lnTo>
                  <a:lnTo>
                    <a:pt x="237" y="100"/>
                  </a:lnTo>
                  <a:lnTo>
                    <a:pt x="237" y="102"/>
                  </a:lnTo>
                  <a:lnTo>
                    <a:pt x="231" y="100"/>
                  </a:lnTo>
                  <a:lnTo>
                    <a:pt x="231" y="100"/>
                  </a:lnTo>
                  <a:lnTo>
                    <a:pt x="231" y="100"/>
                  </a:lnTo>
                  <a:lnTo>
                    <a:pt x="231" y="100"/>
                  </a:lnTo>
                  <a:close/>
                  <a:moveTo>
                    <a:pt x="218" y="119"/>
                  </a:moveTo>
                  <a:lnTo>
                    <a:pt x="222" y="115"/>
                  </a:lnTo>
                  <a:lnTo>
                    <a:pt x="224" y="109"/>
                  </a:lnTo>
                  <a:lnTo>
                    <a:pt x="227" y="107"/>
                  </a:lnTo>
                  <a:lnTo>
                    <a:pt x="227" y="105"/>
                  </a:lnTo>
                  <a:lnTo>
                    <a:pt x="224" y="104"/>
                  </a:lnTo>
                  <a:lnTo>
                    <a:pt x="220" y="105"/>
                  </a:lnTo>
                  <a:lnTo>
                    <a:pt x="216" y="104"/>
                  </a:lnTo>
                  <a:lnTo>
                    <a:pt x="210" y="104"/>
                  </a:lnTo>
                  <a:lnTo>
                    <a:pt x="210" y="107"/>
                  </a:lnTo>
                  <a:lnTo>
                    <a:pt x="209" y="111"/>
                  </a:lnTo>
                  <a:lnTo>
                    <a:pt x="210" y="111"/>
                  </a:lnTo>
                  <a:lnTo>
                    <a:pt x="212" y="111"/>
                  </a:lnTo>
                  <a:lnTo>
                    <a:pt x="214" y="115"/>
                  </a:lnTo>
                  <a:lnTo>
                    <a:pt x="214" y="117"/>
                  </a:lnTo>
                  <a:lnTo>
                    <a:pt x="210" y="117"/>
                  </a:lnTo>
                  <a:lnTo>
                    <a:pt x="203" y="119"/>
                  </a:lnTo>
                  <a:lnTo>
                    <a:pt x="203" y="122"/>
                  </a:lnTo>
                  <a:lnTo>
                    <a:pt x="207" y="122"/>
                  </a:lnTo>
                  <a:lnTo>
                    <a:pt x="209" y="124"/>
                  </a:lnTo>
                  <a:lnTo>
                    <a:pt x="212" y="122"/>
                  </a:lnTo>
                  <a:lnTo>
                    <a:pt x="212" y="122"/>
                  </a:lnTo>
                  <a:lnTo>
                    <a:pt x="218" y="119"/>
                  </a:lnTo>
                  <a:lnTo>
                    <a:pt x="218" y="119"/>
                  </a:lnTo>
                  <a:lnTo>
                    <a:pt x="218" y="119"/>
                  </a:lnTo>
                  <a:lnTo>
                    <a:pt x="218" y="119"/>
                  </a:lnTo>
                  <a:close/>
                  <a:moveTo>
                    <a:pt x="227" y="119"/>
                  </a:moveTo>
                  <a:lnTo>
                    <a:pt x="225" y="119"/>
                  </a:lnTo>
                  <a:lnTo>
                    <a:pt x="224" y="122"/>
                  </a:lnTo>
                  <a:lnTo>
                    <a:pt x="220" y="119"/>
                  </a:lnTo>
                  <a:lnTo>
                    <a:pt x="222" y="117"/>
                  </a:lnTo>
                  <a:lnTo>
                    <a:pt x="225" y="115"/>
                  </a:lnTo>
                  <a:lnTo>
                    <a:pt x="227" y="113"/>
                  </a:lnTo>
                  <a:lnTo>
                    <a:pt x="231" y="115"/>
                  </a:lnTo>
                  <a:lnTo>
                    <a:pt x="227" y="117"/>
                  </a:lnTo>
                  <a:lnTo>
                    <a:pt x="227" y="119"/>
                  </a:lnTo>
                  <a:lnTo>
                    <a:pt x="227" y="119"/>
                  </a:lnTo>
                  <a:lnTo>
                    <a:pt x="227" y="119"/>
                  </a:lnTo>
                  <a:lnTo>
                    <a:pt x="227" y="119"/>
                  </a:lnTo>
                  <a:close/>
                  <a:moveTo>
                    <a:pt x="239" y="128"/>
                  </a:moveTo>
                  <a:lnTo>
                    <a:pt x="233" y="122"/>
                  </a:lnTo>
                  <a:lnTo>
                    <a:pt x="231" y="119"/>
                  </a:lnTo>
                  <a:lnTo>
                    <a:pt x="233" y="119"/>
                  </a:lnTo>
                  <a:lnTo>
                    <a:pt x="237" y="119"/>
                  </a:lnTo>
                  <a:lnTo>
                    <a:pt x="237" y="122"/>
                  </a:lnTo>
                  <a:lnTo>
                    <a:pt x="241" y="119"/>
                  </a:lnTo>
                  <a:lnTo>
                    <a:pt x="242" y="122"/>
                  </a:lnTo>
                  <a:lnTo>
                    <a:pt x="242" y="128"/>
                  </a:lnTo>
                  <a:lnTo>
                    <a:pt x="239" y="128"/>
                  </a:lnTo>
                  <a:lnTo>
                    <a:pt x="239" y="128"/>
                  </a:lnTo>
                  <a:lnTo>
                    <a:pt x="239" y="128"/>
                  </a:lnTo>
                  <a:lnTo>
                    <a:pt x="239" y="128"/>
                  </a:lnTo>
                  <a:close/>
                  <a:moveTo>
                    <a:pt x="233" y="137"/>
                  </a:moveTo>
                  <a:lnTo>
                    <a:pt x="231" y="134"/>
                  </a:lnTo>
                  <a:lnTo>
                    <a:pt x="224" y="128"/>
                  </a:lnTo>
                  <a:lnTo>
                    <a:pt x="218" y="128"/>
                  </a:lnTo>
                  <a:lnTo>
                    <a:pt x="214" y="128"/>
                  </a:lnTo>
                  <a:lnTo>
                    <a:pt x="212" y="124"/>
                  </a:lnTo>
                  <a:lnTo>
                    <a:pt x="212" y="122"/>
                  </a:lnTo>
                  <a:lnTo>
                    <a:pt x="216" y="122"/>
                  </a:lnTo>
                  <a:lnTo>
                    <a:pt x="222" y="122"/>
                  </a:lnTo>
                  <a:lnTo>
                    <a:pt x="227" y="124"/>
                  </a:lnTo>
                  <a:lnTo>
                    <a:pt x="233" y="130"/>
                  </a:lnTo>
                  <a:lnTo>
                    <a:pt x="237" y="130"/>
                  </a:lnTo>
                  <a:lnTo>
                    <a:pt x="237" y="128"/>
                  </a:lnTo>
                  <a:lnTo>
                    <a:pt x="239" y="130"/>
                  </a:lnTo>
                  <a:lnTo>
                    <a:pt x="237" y="132"/>
                  </a:lnTo>
                  <a:lnTo>
                    <a:pt x="237" y="137"/>
                  </a:lnTo>
                  <a:lnTo>
                    <a:pt x="233" y="137"/>
                  </a:lnTo>
                  <a:lnTo>
                    <a:pt x="233" y="137"/>
                  </a:lnTo>
                  <a:lnTo>
                    <a:pt x="233" y="137"/>
                  </a:lnTo>
                  <a:lnTo>
                    <a:pt x="233" y="137"/>
                  </a:lnTo>
                  <a:close/>
                  <a:moveTo>
                    <a:pt x="237" y="149"/>
                  </a:moveTo>
                  <a:lnTo>
                    <a:pt x="237" y="143"/>
                  </a:lnTo>
                  <a:lnTo>
                    <a:pt x="233" y="139"/>
                  </a:lnTo>
                  <a:lnTo>
                    <a:pt x="231" y="139"/>
                  </a:lnTo>
                  <a:lnTo>
                    <a:pt x="225" y="137"/>
                  </a:lnTo>
                  <a:lnTo>
                    <a:pt x="220" y="134"/>
                  </a:lnTo>
                  <a:lnTo>
                    <a:pt x="218" y="132"/>
                  </a:lnTo>
                  <a:lnTo>
                    <a:pt x="216" y="130"/>
                  </a:lnTo>
                  <a:lnTo>
                    <a:pt x="210" y="132"/>
                  </a:lnTo>
                  <a:lnTo>
                    <a:pt x="207" y="130"/>
                  </a:lnTo>
                  <a:lnTo>
                    <a:pt x="201" y="130"/>
                  </a:lnTo>
                  <a:lnTo>
                    <a:pt x="195" y="130"/>
                  </a:lnTo>
                  <a:lnTo>
                    <a:pt x="197" y="134"/>
                  </a:lnTo>
                  <a:lnTo>
                    <a:pt x="197" y="136"/>
                  </a:lnTo>
                  <a:lnTo>
                    <a:pt x="199" y="137"/>
                  </a:lnTo>
                  <a:lnTo>
                    <a:pt x="203" y="139"/>
                  </a:lnTo>
                  <a:lnTo>
                    <a:pt x="207" y="136"/>
                  </a:lnTo>
                  <a:lnTo>
                    <a:pt x="207" y="136"/>
                  </a:lnTo>
                  <a:lnTo>
                    <a:pt x="210" y="139"/>
                  </a:lnTo>
                  <a:lnTo>
                    <a:pt x="210" y="143"/>
                  </a:lnTo>
                  <a:lnTo>
                    <a:pt x="214" y="143"/>
                  </a:lnTo>
                  <a:lnTo>
                    <a:pt x="216" y="141"/>
                  </a:lnTo>
                  <a:lnTo>
                    <a:pt x="218" y="145"/>
                  </a:lnTo>
                  <a:lnTo>
                    <a:pt x="222" y="147"/>
                  </a:lnTo>
                  <a:lnTo>
                    <a:pt x="227" y="147"/>
                  </a:lnTo>
                  <a:lnTo>
                    <a:pt x="231" y="149"/>
                  </a:lnTo>
                  <a:lnTo>
                    <a:pt x="233" y="149"/>
                  </a:lnTo>
                  <a:lnTo>
                    <a:pt x="237" y="149"/>
                  </a:lnTo>
                  <a:lnTo>
                    <a:pt x="237" y="149"/>
                  </a:lnTo>
                  <a:lnTo>
                    <a:pt x="237" y="149"/>
                  </a:lnTo>
                  <a:lnTo>
                    <a:pt x="237" y="149"/>
                  </a:lnTo>
                  <a:close/>
                  <a:moveTo>
                    <a:pt x="209" y="154"/>
                  </a:moveTo>
                  <a:lnTo>
                    <a:pt x="209" y="154"/>
                  </a:lnTo>
                  <a:lnTo>
                    <a:pt x="207" y="153"/>
                  </a:lnTo>
                  <a:lnTo>
                    <a:pt x="207" y="153"/>
                  </a:lnTo>
                  <a:lnTo>
                    <a:pt x="201" y="153"/>
                  </a:lnTo>
                  <a:lnTo>
                    <a:pt x="199" y="149"/>
                  </a:lnTo>
                  <a:lnTo>
                    <a:pt x="199" y="149"/>
                  </a:lnTo>
                  <a:lnTo>
                    <a:pt x="201" y="147"/>
                  </a:lnTo>
                  <a:lnTo>
                    <a:pt x="203" y="145"/>
                  </a:lnTo>
                  <a:lnTo>
                    <a:pt x="209" y="147"/>
                  </a:lnTo>
                  <a:lnTo>
                    <a:pt x="210" y="145"/>
                  </a:lnTo>
                  <a:lnTo>
                    <a:pt x="212" y="149"/>
                  </a:lnTo>
                  <a:lnTo>
                    <a:pt x="214" y="149"/>
                  </a:lnTo>
                  <a:lnTo>
                    <a:pt x="214" y="147"/>
                  </a:lnTo>
                  <a:lnTo>
                    <a:pt x="216" y="149"/>
                  </a:lnTo>
                  <a:lnTo>
                    <a:pt x="218" y="149"/>
                  </a:lnTo>
                  <a:lnTo>
                    <a:pt x="216" y="153"/>
                  </a:lnTo>
                  <a:lnTo>
                    <a:pt x="209" y="154"/>
                  </a:lnTo>
                  <a:lnTo>
                    <a:pt x="209" y="154"/>
                  </a:lnTo>
                  <a:lnTo>
                    <a:pt x="209" y="154"/>
                  </a:lnTo>
                  <a:lnTo>
                    <a:pt x="209" y="154"/>
                  </a:lnTo>
                  <a:close/>
                  <a:moveTo>
                    <a:pt x="203" y="173"/>
                  </a:moveTo>
                  <a:lnTo>
                    <a:pt x="199" y="171"/>
                  </a:lnTo>
                  <a:lnTo>
                    <a:pt x="199" y="166"/>
                  </a:lnTo>
                  <a:lnTo>
                    <a:pt x="197" y="166"/>
                  </a:lnTo>
                  <a:lnTo>
                    <a:pt x="197" y="171"/>
                  </a:lnTo>
                  <a:lnTo>
                    <a:pt x="195" y="171"/>
                  </a:lnTo>
                  <a:lnTo>
                    <a:pt x="197" y="173"/>
                  </a:lnTo>
                  <a:lnTo>
                    <a:pt x="201" y="173"/>
                  </a:lnTo>
                  <a:lnTo>
                    <a:pt x="203" y="173"/>
                  </a:lnTo>
                  <a:lnTo>
                    <a:pt x="203" y="173"/>
                  </a:lnTo>
                  <a:lnTo>
                    <a:pt x="203" y="173"/>
                  </a:lnTo>
                  <a:lnTo>
                    <a:pt x="203" y="173"/>
                  </a:lnTo>
                  <a:close/>
                  <a:moveTo>
                    <a:pt x="207" y="173"/>
                  </a:moveTo>
                  <a:lnTo>
                    <a:pt x="207" y="173"/>
                  </a:lnTo>
                  <a:lnTo>
                    <a:pt x="207" y="171"/>
                  </a:lnTo>
                  <a:lnTo>
                    <a:pt x="207" y="168"/>
                  </a:lnTo>
                  <a:lnTo>
                    <a:pt x="203" y="164"/>
                  </a:lnTo>
                  <a:lnTo>
                    <a:pt x="203" y="164"/>
                  </a:lnTo>
                  <a:lnTo>
                    <a:pt x="203" y="168"/>
                  </a:lnTo>
                  <a:lnTo>
                    <a:pt x="207" y="173"/>
                  </a:lnTo>
                  <a:lnTo>
                    <a:pt x="207" y="173"/>
                  </a:lnTo>
                  <a:lnTo>
                    <a:pt x="207" y="173"/>
                  </a:lnTo>
                  <a:lnTo>
                    <a:pt x="207" y="173"/>
                  </a:lnTo>
                  <a:close/>
                  <a:moveTo>
                    <a:pt x="212" y="169"/>
                  </a:moveTo>
                  <a:lnTo>
                    <a:pt x="212" y="169"/>
                  </a:lnTo>
                  <a:lnTo>
                    <a:pt x="216" y="171"/>
                  </a:lnTo>
                  <a:lnTo>
                    <a:pt x="216" y="169"/>
                  </a:lnTo>
                  <a:lnTo>
                    <a:pt x="214" y="166"/>
                  </a:lnTo>
                  <a:lnTo>
                    <a:pt x="210" y="164"/>
                  </a:lnTo>
                  <a:lnTo>
                    <a:pt x="209" y="166"/>
                  </a:lnTo>
                  <a:lnTo>
                    <a:pt x="212" y="169"/>
                  </a:lnTo>
                  <a:lnTo>
                    <a:pt x="212" y="169"/>
                  </a:lnTo>
                  <a:lnTo>
                    <a:pt x="212" y="169"/>
                  </a:lnTo>
                  <a:lnTo>
                    <a:pt x="212" y="169"/>
                  </a:lnTo>
                  <a:close/>
                  <a:moveTo>
                    <a:pt x="210" y="179"/>
                  </a:moveTo>
                  <a:lnTo>
                    <a:pt x="212" y="179"/>
                  </a:lnTo>
                  <a:lnTo>
                    <a:pt x="214" y="173"/>
                  </a:lnTo>
                  <a:lnTo>
                    <a:pt x="212" y="171"/>
                  </a:lnTo>
                  <a:lnTo>
                    <a:pt x="210" y="169"/>
                  </a:lnTo>
                  <a:lnTo>
                    <a:pt x="209" y="171"/>
                  </a:lnTo>
                  <a:lnTo>
                    <a:pt x="210" y="173"/>
                  </a:lnTo>
                  <a:lnTo>
                    <a:pt x="209" y="177"/>
                  </a:lnTo>
                  <a:lnTo>
                    <a:pt x="210" y="179"/>
                  </a:lnTo>
                  <a:lnTo>
                    <a:pt x="210" y="179"/>
                  </a:lnTo>
                  <a:lnTo>
                    <a:pt x="210" y="179"/>
                  </a:lnTo>
                  <a:lnTo>
                    <a:pt x="210" y="179"/>
                  </a:lnTo>
                  <a:close/>
                  <a:moveTo>
                    <a:pt x="207" y="186"/>
                  </a:moveTo>
                  <a:lnTo>
                    <a:pt x="207" y="186"/>
                  </a:lnTo>
                  <a:lnTo>
                    <a:pt x="203" y="186"/>
                  </a:lnTo>
                  <a:lnTo>
                    <a:pt x="201" y="183"/>
                  </a:lnTo>
                  <a:lnTo>
                    <a:pt x="199" y="183"/>
                  </a:lnTo>
                  <a:lnTo>
                    <a:pt x="195" y="183"/>
                  </a:lnTo>
                  <a:lnTo>
                    <a:pt x="197" y="186"/>
                  </a:lnTo>
                  <a:lnTo>
                    <a:pt x="197" y="188"/>
                  </a:lnTo>
                  <a:lnTo>
                    <a:pt x="193" y="190"/>
                  </a:lnTo>
                  <a:lnTo>
                    <a:pt x="195" y="194"/>
                  </a:lnTo>
                  <a:lnTo>
                    <a:pt x="201" y="194"/>
                  </a:lnTo>
                  <a:lnTo>
                    <a:pt x="207" y="192"/>
                  </a:lnTo>
                  <a:lnTo>
                    <a:pt x="207" y="186"/>
                  </a:lnTo>
                  <a:lnTo>
                    <a:pt x="207" y="186"/>
                  </a:lnTo>
                  <a:lnTo>
                    <a:pt x="207" y="186"/>
                  </a:lnTo>
                  <a:lnTo>
                    <a:pt x="207" y="186"/>
                  </a:lnTo>
                  <a:close/>
                  <a:moveTo>
                    <a:pt x="209" y="183"/>
                  </a:moveTo>
                  <a:lnTo>
                    <a:pt x="209" y="186"/>
                  </a:lnTo>
                  <a:lnTo>
                    <a:pt x="210" y="188"/>
                  </a:lnTo>
                  <a:lnTo>
                    <a:pt x="212" y="188"/>
                  </a:lnTo>
                  <a:lnTo>
                    <a:pt x="212" y="186"/>
                  </a:lnTo>
                  <a:lnTo>
                    <a:pt x="210" y="183"/>
                  </a:lnTo>
                  <a:lnTo>
                    <a:pt x="209" y="183"/>
                  </a:lnTo>
                  <a:lnTo>
                    <a:pt x="209" y="183"/>
                  </a:lnTo>
                  <a:lnTo>
                    <a:pt x="209" y="183"/>
                  </a:lnTo>
                  <a:lnTo>
                    <a:pt x="209" y="183"/>
                  </a:lnTo>
                  <a:close/>
                  <a:moveTo>
                    <a:pt x="239" y="141"/>
                  </a:moveTo>
                  <a:lnTo>
                    <a:pt x="239" y="137"/>
                  </a:lnTo>
                  <a:lnTo>
                    <a:pt x="241" y="136"/>
                  </a:lnTo>
                  <a:lnTo>
                    <a:pt x="241" y="132"/>
                  </a:lnTo>
                  <a:lnTo>
                    <a:pt x="242" y="130"/>
                  </a:lnTo>
                  <a:lnTo>
                    <a:pt x="244" y="130"/>
                  </a:lnTo>
                  <a:lnTo>
                    <a:pt x="246" y="134"/>
                  </a:lnTo>
                  <a:lnTo>
                    <a:pt x="248" y="137"/>
                  </a:lnTo>
                  <a:lnTo>
                    <a:pt x="246" y="137"/>
                  </a:lnTo>
                  <a:lnTo>
                    <a:pt x="246" y="139"/>
                  </a:lnTo>
                  <a:lnTo>
                    <a:pt x="244" y="141"/>
                  </a:lnTo>
                  <a:lnTo>
                    <a:pt x="241" y="141"/>
                  </a:lnTo>
                  <a:lnTo>
                    <a:pt x="239" y="141"/>
                  </a:lnTo>
                  <a:lnTo>
                    <a:pt x="239" y="141"/>
                  </a:lnTo>
                  <a:lnTo>
                    <a:pt x="239" y="141"/>
                  </a:lnTo>
                  <a:lnTo>
                    <a:pt x="239" y="141"/>
                  </a:lnTo>
                  <a:close/>
                  <a:moveTo>
                    <a:pt x="216" y="179"/>
                  </a:moveTo>
                  <a:lnTo>
                    <a:pt x="218" y="183"/>
                  </a:lnTo>
                  <a:lnTo>
                    <a:pt x="222" y="183"/>
                  </a:lnTo>
                  <a:lnTo>
                    <a:pt x="225" y="183"/>
                  </a:lnTo>
                  <a:lnTo>
                    <a:pt x="225" y="183"/>
                  </a:lnTo>
                  <a:lnTo>
                    <a:pt x="225" y="179"/>
                  </a:lnTo>
                  <a:lnTo>
                    <a:pt x="224" y="177"/>
                  </a:lnTo>
                  <a:lnTo>
                    <a:pt x="222" y="177"/>
                  </a:lnTo>
                  <a:lnTo>
                    <a:pt x="220" y="179"/>
                  </a:lnTo>
                  <a:lnTo>
                    <a:pt x="216" y="179"/>
                  </a:lnTo>
                  <a:lnTo>
                    <a:pt x="216" y="179"/>
                  </a:lnTo>
                  <a:lnTo>
                    <a:pt x="216" y="179"/>
                  </a:lnTo>
                  <a:lnTo>
                    <a:pt x="216" y="179"/>
                  </a:lnTo>
                  <a:close/>
                  <a:moveTo>
                    <a:pt x="218" y="173"/>
                  </a:moveTo>
                  <a:lnTo>
                    <a:pt x="220" y="173"/>
                  </a:lnTo>
                  <a:lnTo>
                    <a:pt x="222" y="171"/>
                  </a:lnTo>
                  <a:lnTo>
                    <a:pt x="222" y="169"/>
                  </a:lnTo>
                  <a:lnTo>
                    <a:pt x="220" y="169"/>
                  </a:lnTo>
                  <a:lnTo>
                    <a:pt x="218" y="173"/>
                  </a:lnTo>
                  <a:lnTo>
                    <a:pt x="218" y="173"/>
                  </a:lnTo>
                  <a:lnTo>
                    <a:pt x="218" y="173"/>
                  </a:lnTo>
                  <a:lnTo>
                    <a:pt x="218" y="173"/>
                  </a:lnTo>
                  <a:close/>
                  <a:moveTo>
                    <a:pt x="224" y="171"/>
                  </a:moveTo>
                  <a:lnTo>
                    <a:pt x="225" y="173"/>
                  </a:lnTo>
                  <a:lnTo>
                    <a:pt x="227" y="173"/>
                  </a:lnTo>
                  <a:lnTo>
                    <a:pt x="227" y="171"/>
                  </a:lnTo>
                  <a:lnTo>
                    <a:pt x="231" y="169"/>
                  </a:lnTo>
                  <a:lnTo>
                    <a:pt x="227" y="169"/>
                  </a:lnTo>
                  <a:lnTo>
                    <a:pt x="227" y="169"/>
                  </a:lnTo>
                  <a:lnTo>
                    <a:pt x="227" y="169"/>
                  </a:lnTo>
                  <a:lnTo>
                    <a:pt x="224" y="171"/>
                  </a:lnTo>
                  <a:lnTo>
                    <a:pt x="224" y="171"/>
                  </a:lnTo>
                  <a:lnTo>
                    <a:pt x="224" y="171"/>
                  </a:lnTo>
                  <a:lnTo>
                    <a:pt x="224" y="171"/>
                  </a:lnTo>
                  <a:close/>
                  <a:moveTo>
                    <a:pt x="225" y="154"/>
                  </a:moveTo>
                  <a:lnTo>
                    <a:pt x="224" y="158"/>
                  </a:lnTo>
                  <a:lnTo>
                    <a:pt x="220" y="158"/>
                  </a:lnTo>
                  <a:lnTo>
                    <a:pt x="218" y="156"/>
                  </a:lnTo>
                  <a:lnTo>
                    <a:pt x="218" y="153"/>
                  </a:lnTo>
                  <a:lnTo>
                    <a:pt x="222" y="149"/>
                  </a:lnTo>
                  <a:lnTo>
                    <a:pt x="225" y="149"/>
                  </a:lnTo>
                  <a:lnTo>
                    <a:pt x="227" y="149"/>
                  </a:lnTo>
                  <a:lnTo>
                    <a:pt x="231" y="153"/>
                  </a:lnTo>
                  <a:lnTo>
                    <a:pt x="231" y="153"/>
                  </a:lnTo>
                  <a:lnTo>
                    <a:pt x="231" y="154"/>
                  </a:lnTo>
                  <a:lnTo>
                    <a:pt x="231" y="156"/>
                  </a:lnTo>
                  <a:lnTo>
                    <a:pt x="227" y="156"/>
                  </a:lnTo>
                  <a:lnTo>
                    <a:pt x="225" y="154"/>
                  </a:lnTo>
                  <a:lnTo>
                    <a:pt x="225" y="154"/>
                  </a:lnTo>
                  <a:lnTo>
                    <a:pt x="225" y="154"/>
                  </a:lnTo>
                  <a:lnTo>
                    <a:pt x="225" y="154"/>
                  </a:lnTo>
                  <a:close/>
                  <a:moveTo>
                    <a:pt x="239" y="154"/>
                  </a:moveTo>
                  <a:lnTo>
                    <a:pt x="241" y="156"/>
                  </a:lnTo>
                  <a:lnTo>
                    <a:pt x="244" y="156"/>
                  </a:lnTo>
                  <a:lnTo>
                    <a:pt x="246" y="154"/>
                  </a:lnTo>
                  <a:lnTo>
                    <a:pt x="248" y="153"/>
                  </a:lnTo>
                  <a:lnTo>
                    <a:pt x="246" y="153"/>
                  </a:lnTo>
                  <a:lnTo>
                    <a:pt x="242" y="153"/>
                  </a:lnTo>
                  <a:lnTo>
                    <a:pt x="241" y="154"/>
                  </a:lnTo>
                  <a:lnTo>
                    <a:pt x="239" y="154"/>
                  </a:lnTo>
                  <a:lnTo>
                    <a:pt x="239" y="154"/>
                  </a:lnTo>
                  <a:lnTo>
                    <a:pt x="239" y="154"/>
                  </a:lnTo>
                  <a:lnTo>
                    <a:pt x="239" y="154"/>
                  </a:lnTo>
                  <a:close/>
                  <a:moveTo>
                    <a:pt x="248" y="188"/>
                  </a:moveTo>
                  <a:lnTo>
                    <a:pt x="248" y="186"/>
                  </a:lnTo>
                  <a:lnTo>
                    <a:pt x="244" y="183"/>
                  </a:lnTo>
                  <a:lnTo>
                    <a:pt x="244" y="179"/>
                  </a:lnTo>
                  <a:lnTo>
                    <a:pt x="244" y="177"/>
                  </a:lnTo>
                  <a:lnTo>
                    <a:pt x="242" y="171"/>
                  </a:lnTo>
                  <a:lnTo>
                    <a:pt x="239" y="169"/>
                  </a:lnTo>
                  <a:lnTo>
                    <a:pt x="237" y="171"/>
                  </a:lnTo>
                  <a:lnTo>
                    <a:pt x="233" y="171"/>
                  </a:lnTo>
                  <a:lnTo>
                    <a:pt x="227" y="173"/>
                  </a:lnTo>
                  <a:lnTo>
                    <a:pt x="227" y="179"/>
                  </a:lnTo>
                  <a:lnTo>
                    <a:pt x="231" y="183"/>
                  </a:lnTo>
                  <a:lnTo>
                    <a:pt x="231" y="188"/>
                  </a:lnTo>
                  <a:lnTo>
                    <a:pt x="237" y="190"/>
                  </a:lnTo>
                  <a:lnTo>
                    <a:pt x="237" y="190"/>
                  </a:lnTo>
                  <a:lnTo>
                    <a:pt x="242" y="188"/>
                  </a:lnTo>
                  <a:lnTo>
                    <a:pt x="248" y="188"/>
                  </a:lnTo>
                  <a:lnTo>
                    <a:pt x="248" y="188"/>
                  </a:lnTo>
                  <a:lnTo>
                    <a:pt x="248" y="188"/>
                  </a:lnTo>
                  <a:lnTo>
                    <a:pt x="248" y="188"/>
                  </a:lnTo>
                  <a:close/>
                  <a:moveTo>
                    <a:pt x="257" y="186"/>
                  </a:moveTo>
                  <a:lnTo>
                    <a:pt x="257" y="183"/>
                  </a:lnTo>
                  <a:lnTo>
                    <a:pt x="256" y="183"/>
                  </a:lnTo>
                  <a:lnTo>
                    <a:pt x="256" y="179"/>
                  </a:lnTo>
                  <a:lnTo>
                    <a:pt x="257" y="179"/>
                  </a:lnTo>
                  <a:lnTo>
                    <a:pt x="257" y="173"/>
                  </a:lnTo>
                  <a:lnTo>
                    <a:pt x="257" y="173"/>
                  </a:lnTo>
                  <a:lnTo>
                    <a:pt x="265" y="169"/>
                  </a:lnTo>
                  <a:lnTo>
                    <a:pt x="265" y="169"/>
                  </a:lnTo>
                  <a:lnTo>
                    <a:pt x="267" y="168"/>
                  </a:lnTo>
                  <a:lnTo>
                    <a:pt x="265" y="168"/>
                  </a:lnTo>
                  <a:lnTo>
                    <a:pt x="261" y="168"/>
                  </a:lnTo>
                  <a:lnTo>
                    <a:pt x="256" y="164"/>
                  </a:lnTo>
                  <a:lnTo>
                    <a:pt x="250" y="162"/>
                  </a:lnTo>
                  <a:lnTo>
                    <a:pt x="248" y="162"/>
                  </a:lnTo>
                  <a:lnTo>
                    <a:pt x="244" y="162"/>
                  </a:lnTo>
                  <a:lnTo>
                    <a:pt x="242" y="162"/>
                  </a:lnTo>
                  <a:lnTo>
                    <a:pt x="242" y="166"/>
                  </a:lnTo>
                  <a:lnTo>
                    <a:pt x="248" y="173"/>
                  </a:lnTo>
                  <a:lnTo>
                    <a:pt x="246" y="179"/>
                  </a:lnTo>
                  <a:lnTo>
                    <a:pt x="250" y="183"/>
                  </a:lnTo>
                  <a:lnTo>
                    <a:pt x="252" y="186"/>
                  </a:lnTo>
                  <a:lnTo>
                    <a:pt x="257" y="186"/>
                  </a:lnTo>
                  <a:lnTo>
                    <a:pt x="257" y="186"/>
                  </a:lnTo>
                  <a:lnTo>
                    <a:pt x="257" y="186"/>
                  </a:lnTo>
                  <a:lnTo>
                    <a:pt x="257" y="186"/>
                  </a:lnTo>
                  <a:close/>
                  <a:moveTo>
                    <a:pt x="267" y="186"/>
                  </a:moveTo>
                  <a:lnTo>
                    <a:pt x="267" y="188"/>
                  </a:lnTo>
                  <a:lnTo>
                    <a:pt x="273" y="190"/>
                  </a:lnTo>
                  <a:lnTo>
                    <a:pt x="274" y="194"/>
                  </a:lnTo>
                  <a:lnTo>
                    <a:pt x="280" y="194"/>
                  </a:lnTo>
                  <a:lnTo>
                    <a:pt x="282" y="188"/>
                  </a:lnTo>
                  <a:lnTo>
                    <a:pt x="282" y="183"/>
                  </a:lnTo>
                  <a:lnTo>
                    <a:pt x="278" y="183"/>
                  </a:lnTo>
                  <a:lnTo>
                    <a:pt x="273" y="183"/>
                  </a:lnTo>
                  <a:lnTo>
                    <a:pt x="267" y="186"/>
                  </a:lnTo>
                  <a:lnTo>
                    <a:pt x="267" y="186"/>
                  </a:lnTo>
                  <a:lnTo>
                    <a:pt x="267" y="186"/>
                  </a:lnTo>
                  <a:lnTo>
                    <a:pt x="267" y="186"/>
                  </a:lnTo>
                  <a:close/>
                  <a:moveTo>
                    <a:pt x="267" y="194"/>
                  </a:moveTo>
                  <a:lnTo>
                    <a:pt x="267" y="198"/>
                  </a:lnTo>
                  <a:lnTo>
                    <a:pt x="271" y="198"/>
                  </a:lnTo>
                  <a:lnTo>
                    <a:pt x="273" y="200"/>
                  </a:lnTo>
                  <a:lnTo>
                    <a:pt x="274" y="198"/>
                  </a:lnTo>
                  <a:lnTo>
                    <a:pt x="271" y="194"/>
                  </a:lnTo>
                  <a:lnTo>
                    <a:pt x="267" y="194"/>
                  </a:lnTo>
                  <a:lnTo>
                    <a:pt x="267" y="194"/>
                  </a:lnTo>
                  <a:lnTo>
                    <a:pt x="267" y="194"/>
                  </a:lnTo>
                  <a:lnTo>
                    <a:pt x="267" y="194"/>
                  </a:lnTo>
                  <a:close/>
                  <a:moveTo>
                    <a:pt x="267" y="75"/>
                  </a:moveTo>
                  <a:lnTo>
                    <a:pt x="269" y="73"/>
                  </a:lnTo>
                  <a:lnTo>
                    <a:pt x="273" y="73"/>
                  </a:lnTo>
                  <a:lnTo>
                    <a:pt x="274" y="72"/>
                  </a:lnTo>
                  <a:lnTo>
                    <a:pt x="278" y="72"/>
                  </a:lnTo>
                  <a:lnTo>
                    <a:pt x="278" y="73"/>
                  </a:lnTo>
                  <a:lnTo>
                    <a:pt x="282" y="73"/>
                  </a:lnTo>
                  <a:lnTo>
                    <a:pt x="282" y="75"/>
                  </a:lnTo>
                  <a:lnTo>
                    <a:pt x="280" y="79"/>
                  </a:lnTo>
                  <a:lnTo>
                    <a:pt x="276" y="79"/>
                  </a:lnTo>
                  <a:lnTo>
                    <a:pt x="274" y="77"/>
                  </a:lnTo>
                  <a:lnTo>
                    <a:pt x="269" y="77"/>
                  </a:lnTo>
                  <a:lnTo>
                    <a:pt x="267" y="75"/>
                  </a:lnTo>
                  <a:lnTo>
                    <a:pt x="267" y="75"/>
                  </a:lnTo>
                  <a:lnTo>
                    <a:pt x="267" y="75"/>
                  </a:lnTo>
                  <a:lnTo>
                    <a:pt x="267" y="75"/>
                  </a:lnTo>
                  <a:close/>
                  <a:moveTo>
                    <a:pt x="274" y="128"/>
                  </a:moveTo>
                  <a:lnTo>
                    <a:pt x="276" y="122"/>
                  </a:lnTo>
                  <a:lnTo>
                    <a:pt x="278" y="122"/>
                  </a:lnTo>
                  <a:lnTo>
                    <a:pt x="278" y="119"/>
                  </a:lnTo>
                  <a:lnTo>
                    <a:pt x="276" y="119"/>
                  </a:lnTo>
                  <a:lnTo>
                    <a:pt x="274" y="115"/>
                  </a:lnTo>
                  <a:lnTo>
                    <a:pt x="271" y="115"/>
                  </a:lnTo>
                  <a:lnTo>
                    <a:pt x="265" y="117"/>
                  </a:lnTo>
                  <a:lnTo>
                    <a:pt x="261" y="119"/>
                  </a:lnTo>
                  <a:lnTo>
                    <a:pt x="261" y="122"/>
                  </a:lnTo>
                  <a:lnTo>
                    <a:pt x="261" y="122"/>
                  </a:lnTo>
                  <a:lnTo>
                    <a:pt x="267" y="128"/>
                  </a:lnTo>
                  <a:lnTo>
                    <a:pt x="271" y="128"/>
                  </a:lnTo>
                  <a:lnTo>
                    <a:pt x="274" y="128"/>
                  </a:lnTo>
                  <a:lnTo>
                    <a:pt x="274" y="128"/>
                  </a:lnTo>
                  <a:lnTo>
                    <a:pt x="274" y="128"/>
                  </a:lnTo>
                  <a:lnTo>
                    <a:pt x="274" y="128"/>
                  </a:lnTo>
                  <a:close/>
                  <a:moveTo>
                    <a:pt x="282" y="122"/>
                  </a:moveTo>
                  <a:lnTo>
                    <a:pt x="282" y="122"/>
                  </a:lnTo>
                  <a:lnTo>
                    <a:pt x="282" y="128"/>
                  </a:lnTo>
                  <a:lnTo>
                    <a:pt x="280" y="130"/>
                  </a:lnTo>
                  <a:lnTo>
                    <a:pt x="278" y="128"/>
                  </a:lnTo>
                  <a:lnTo>
                    <a:pt x="276" y="130"/>
                  </a:lnTo>
                  <a:lnTo>
                    <a:pt x="271" y="134"/>
                  </a:lnTo>
                  <a:lnTo>
                    <a:pt x="267" y="134"/>
                  </a:lnTo>
                  <a:lnTo>
                    <a:pt x="265" y="132"/>
                  </a:lnTo>
                  <a:lnTo>
                    <a:pt x="261" y="134"/>
                  </a:lnTo>
                  <a:lnTo>
                    <a:pt x="261" y="136"/>
                  </a:lnTo>
                  <a:lnTo>
                    <a:pt x="265" y="141"/>
                  </a:lnTo>
                  <a:lnTo>
                    <a:pt x="265" y="149"/>
                  </a:lnTo>
                  <a:lnTo>
                    <a:pt x="265" y="156"/>
                  </a:lnTo>
                  <a:lnTo>
                    <a:pt x="271" y="162"/>
                  </a:lnTo>
                  <a:lnTo>
                    <a:pt x="274" y="162"/>
                  </a:lnTo>
                  <a:lnTo>
                    <a:pt x="280" y="162"/>
                  </a:lnTo>
                  <a:lnTo>
                    <a:pt x="286" y="162"/>
                  </a:lnTo>
                  <a:lnTo>
                    <a:pt x="289" y="156"/>
                  </a:lnTo>
                  <a:lnTo>
                    <a:pt x="295" y="156"/>
                  </a:lnTo>
                  <a:lnTo>
                    <a:pt x="295" y="153"/>
                  </a:lnTo>
                  <a:lnTo>
                    <a:pt x="289" y="153"/>
                  </a:lnTo>
                  <a:lnTo>
                    <a:pt x="289" y="149"/>
                  </a:lnTo>
                  <a:lnTo>
                    <a:pt x="282" y="147"/>
                  </a:lnTo>
                  <a:lnTo>
                    <a:pt x="282" y="141"/>
                  </a:lnTo>
                  <a:lnTo>
                    <a:pt x="282" y="139"/>
                  </a:lnTo>
                  <a:lnTo>
                    <a:pt x="286" y="136"/>
                  </a:lnTo>
                  <a:lnTo>
                    <a:pt x="289" y="136"/>
                  </a:lnTo>
                  <a:lnTo>
                    <a:pt x="291" y="134"/>
                  </a:lnTo>
                  <a:lnTo>
                    <a:pt x="291" y="132"/>
                  </a:lnTo>
                  <a:lnTo>
                    <a:pt x="289" y="128"/>
                  </a:lnTo>
                  <a:lnTo>
                    <a:pt x="286" y="124"/>
                  </a:lnTo>
                  <a:lnTo>
                    <a:pt x="282" y="122"/>
                  </a:lnTo>
                  <a:lnTo>
                    <a:pt x="282" y="122"/>
                  </a:lnTo>
                  <a:lnTo>
                    <a:pt x="282" y="122"/>
                  </a:lnTo>
                  <a:lnTo>
                    <a:pt x="282" y="122"/>
                  </a:lnTo>
                  <a:close/>
                  <a:moveTo>
                    <a:pt x="301" y="128"/>
                  </a:moveTo>
                  <a:lnTo>
                    <a:pt x="297" y="128"/>
                  </a:lnTo>
                  <a:lnTo>
                    <a:pt x="297" y="122"/>
                  </a:lnTo>
                  <a:lnTo>
                    <a:pt x="295" y="122"/>
                  </a:lnTo>
                  <a:lnTo>
                    <a:pt x="291" y="122"/>
                  </a:lnTo>
                  <a:lnTo>
                    <a:pt x="289" y="119"/>
                  </a:lnTo>
                  <a:lnTo>
                    <a:pt x="289" y="117"/>
                  </a:lnTo>
                  <a:lnTo>
                    <a:pt x="289" y="113"/>
                  </a:lnTo>
                  <a:lnTo>
                    <a:pt x="289" y="109"/>
                  </a:lnTo>
                  <a:lnTo>
                    <a:pt x="286" y="104"/>
                  </a:lnTo>
                  <a:lnTo>
                    <a:pt x="289" y="98"/>
                  </a:lnTo>
                  <a:lnTo>
                    <a:pt x="291" y="98"/>
                  </a:lnTo>
                  <a:lnTo>
                    <a:pt x="295" y="94"/>
                  </a:lnTo>
                  <a:lnTo>
                    <a:pt x="295" y="88"/>
                  </a:lnTo>
                  <a:lnTo>
                    <a:pt x="295" y="88"/>
                  </a:lnTo>
                  <a:lnTo>
                    <a:pt x="299" y="88"/>
                  </a:lnTo>
                  <a:lnTo>
                    <a:pt x="301" y="88"/>
                  </a:lnTo>
                  <a:lnTo>
                    <a:pt x="305" y="88"/>
                  </a:lnTo>
                  <a:lnTo>
                    <a:pt x="306" y="94"/>
                  </a:lnTo>
                  <a:lnTo>
                    <a:pt x="305" y="98"/>
                  </a:lnTo>
                  <a:lnTo>
                    <a:pt x="306" y="100"/>
                  </a:lnTo>
                  <a:lnTo>
                    <a:pt x="310" y="102"/>
                  </a:lnTo>
                  <a:lnTo>
                    <a:pt x="314" y="107"/>
                  </a:lnTo>
                  <a:lnTo>
                    <a:pt x="316" y="107"/>
                  </a:lnTo>
                  <a:lnTo>
                    <a:pt x="316" y="109"/>
                  </a:lnTo>
                  <a:lnTo>
                    <a:pt x="310" y="113"/>
                  </a:lnTo>
                  <a:lnTo>
                    <a:pt x="305" y="115"/>
                  </a:lnTo>
                  <a:lnTo>
                    <a:pt x="303" y="117"/>
                  </a:lnTo>
                  <a:lnTo>
                    <a:pt x="305" y="119"/>
                  </a:lnTo>
                  <a:lnTo>
                    <a:pt x="305" y="124"/>
                  </a:lnTo>
                  <a:lnTo>
                    <a:pt x="301" y="128"/>
                  </a:lnTo>
                  <a:lnTo>
                    <a:pt x="301" y="128"/>
                  </a:lnTo>
                  <a:lnTo>
                    <a:pt x="301" y="128"/>
                  </a:lnTo>
                  <a:lnTo>
                    <a:pt x="301" y="128"/>
                  </a:lnTo>
                  <a:close/>
                  <a:moveTo>
                    <a:pt x="2177" y="629"/>
                  </a:moveTo>
                  <a:lnTo>
                    <a:pt x="2176" y="631"/>
                  </a:lnTo>
                  <a:lnTo>
                    <a:pt x="2177" y="633"/>
                  </a:lnTo>
                  <a:lnTo>
                    <a:pt x="2179" y="633"/>
                  </a:lnTo>
                  <a:lnTo>
                    <a:pt x="2179" y="629"/>
                  </a:lnTo>
                  <a:lnTo>
                    <a:pt x="2177" y="629"/>
                  </a:lnTo>
                  <a:lnTo>
                    <a:pt x="2177" y="629"/>
                  </a:lnTo>
                  <a:lnTo>
                    <a:pt x="2177" y="629"/>
                  </a:lnTo>
                  <a:lnTo>
                    <a:pt x="2177" y="629"/>
                  </a:lnTo>
                  <a:lnTo>
                    <a:pt x="2177" y="629"/>
                  </a:lnTo>
                  <a:close/>
                  <a:moveTo>
                    <a:pt x="2170" y="622"/>
                  </a:moveTo>
                  <a:lnTo>
                    <a:pt x="2176" y="623"/>
                  </a:lnTo>
                  <a:lnTo>
                    <a:pt x="2177" y="623"/>
                  </a:lnTo>
                  <a:lnTo>
                    <a:pt x="2177" y="623"/>
                  </a:lnTo>
                  <a:lnTo>
                    <a:pt x="2176" y="620"/>
                  </a:lnTo>
                  <a:lnTo>
                    <a:pt x="2174" y="620"/>
                  </a:lnTo>
                  <a:lnTo>
                    <a:pt x="2170" y="622"/>
                  </a:lnTo>
                  <a:lnTo>
                    <a:pt x="2170" y="622"/>
                  </a:lnTo>
                  <a:lnTo>
                    <a:pt x="2170" y="622"/>
                  </a:lnTo>
                  <a:lnTo>
                    <a:pt x="2170" y="622"/>
                  </a:lnTo>
                  <a:close/>
                  <a:moveTo>
                    <a:pt x="344" y="396"/>
                  </a:moveTo>
                  <a:lnTo>
                    <a:pt x="346" y="396"/>
                  </a:lnTo>
                  <a:lnTo>
                    <a:pt x="350" y="396"/>
                  </a:lnTo>
                  <a:lnTo>
                    <a:pt x="353" y="390"/>
                  </a:lnTo>
                  <a:lnTo>
                    <a:pt x="353" y="390"/>
                  </a:lnTo>
                  <a:lnTo>
                    <a:pt x="352" y="386"/>
                  </a:lnTo>
                  <a:lnTo>
                    <a:pt x="350" y="390"/>
                  </a:lnTo>
                  <a:lnTo>
                    <a:pt x="346" y="390"/>
                  </a:lnTo>
                  <a:lnTo>
                    <a:pt x="344" y="396"/>
                  </a:lnTo>
                  <a:lnTo>
                    <a:pt x="344" y="396"/>
                  </a:lnTo>
                  <a:lnTo>
                    <a:pt x="344" y="396"/>
                  </a:lnTo>
                  <a:lnTo>
                    <a:pt x="344" y="396"/>
                  </a:lnTo>
                  <a:lnTo>
                    <a:pt x="344" y="396"/>
                  </a:lnTo>
                  <a:close/>
                  <a:moveTo>
                    <a:pt x="323" y="514"/>
                  </a:moveTo>
                  <a:lnTo>
                    <a:pt x="329" y="514"/>
                  </a:lnTo>
                  <a:lnTo>
                    <a:pt x="335" y="514"/>
                  </a:lnTo>
                  <a:lnTo>
                    <a:pt x="338" y="512"/>
                  </a:lnTo>
                  <a:lnTo>
                    <a:pt x="340" y="512"/>
                  </a:lnTo>
                  <a:lnTo>
                    <a:pt x="344" y="514"/>
                  </a:lnTo>
                  <a:lnTo>
                    <a:pt x="346" y="514"/>
                  </a:lnTo>
                  <a:lnTo>
                    <a:pt x="350" y="514"/>
                  </a:lnTo>
                  <a:lnTo>
                    <a:pt x="350" y="512"/>
                  </a:lnTo>
                  <a:lnTo>
                    <a:pt x="350" y="509"/>
                  </a:lnTo>
                  <a:lnTo>
                    <a:pt x="350" y="509"/>
                  </a:lnTo>
                  <a:lnTo>
                    <a:pt x="352" y="514"/>
                  </a:lnTo>
                  <a:lnTo>
                    <a:pt x="355" y="514"/>
                  </a:lnTo>
                  <a:lnTo>
                    <a:pt x="361" y="514"/>
                  </a:lnTo>
                  <a:lnTo>
                    <a:pt x="361" y="514"/>
                  </a:lnTo>
                  <a:lnTo>
                    <a:pt x="365" y="512"/>
                  </a:lnTo>
                  <a:lnTo>
                    <a:pt x="365" y="509"/>
                  </a:lnTo>
                  <a:lnTo>
                    <a:pt x="365" y="503"/>
                  </a:lnTo>
                  <a:lnTo>
                    <a:pt x="369" y="499"/>
                  </a:lnTo>
                  <a:lnTo>
                    <a:pt x="370" y="495"/>
                  </a:lnTo>
                  <a:lnTo>
                    <a:pt x="365" y="493"/>
                  </a:lnTo>
                  <a:lnTo>
                    <a:pt x="365" y="488"/>
                  </a:lnTo>
                  <a:lnTo>
                    <a:pt x="361" y="488"/>
                  </a:lnTo>
                  <a:lnTo>
                    <a:pt x="359" y="488"/>
                  </a:lnTo>
                  <a:lnTo>
                    <a:pt x="357" y="488"/>
                  </a:lnTo>
                  <a:lnTo>
                    <a:pt x="359" y="484"/>
                  </a:lnTo>
                  <a:lnTo>
                    <a:pt x="363" y="488"/>
                  </a:lnTo>
                  <a:lnTo>
                    <a:pt x="365" y="484"/>
                  </a:lnTo>
                  <a:lnTo>
                    <a:pt x="365" y="488"/>
                  </a:lnTo>
                  <a:lnTo>
                    <a:pt x="365" y="490"/>
                  </a:lnTo>
                  <a:lnTo>
                    <a:pt x="369" y="492"/>
                  </a:lnTo>
                  <a:lnTo>
                    <a:pt x="370" y="490"/>
                  </a:lnTo>
                  <a:lnTo>
                    <a:pt x="369" y="484"/>
                  </a:lnTo>
                  <a:lnTo>
                    <a:pt x="365" y="478"/>
                  </a:lnTo>
                  <a:lnTo>
                    <a:pt x="361" y="475"/>
                  </a:lnTo>
                  <a:lnTo>
                    <a:pt x="363" y="471"/>
                  </a:lnTo>
                  <a:lnTo>
                    <a:pt x="365" y="475"/>
                  </a:lnTo>
                  <a:lnTo>
                    <a:pt x="365" y="478"/>
                  </a:lnTo>
                  <a:lnTo>
                    <a:pt x="370" y="480"/>
                  </a:lnTo>
                  <a:lnTo>
                    <a:pt x="370" y="480"/>
                  </a:lnTo>
                  <a:lnTo>
                    <a:pt x="374" y="478"/>
                  </a:lnTo>
                  <a:lnTo>
                    <a:pt x="374" y="475"/>
                  </a:lnTo>
                  <a:lnTo>
                    <a:pt x="370" y="475"/>
                  </a:lnTo>
                  <a:lnTo>
                    <a:pt x="370" y="471"/>
                  </a:lnTo>
                  <a:lnTo>
                    <a:pt x="374" y="467"/>
                  </a:lnTo>
                  <a:lnTo>
                    <a:pt x="374" y="463"/>
                  </a:lnTo>
                  <a:lnTo>
                    <a:pt x="370" y="460"/>
                  </a:lnTo>
                  <a:lnTo>
                    <a:pt x="365" y="456"/>
                  </a:lnTo>
                  <a:lnTo>
                    <a:pt x="370" y="454"/>
                  </a:lnTo>
                  <a:lnTo>
                    <a:pt x="370" y="458"/>
                  </a:lnTo>
                  <a:lnTo>
                    <a:pt x="374" y="458"/>
                  </a:lnTo>
                  <a:lnTo>
                    <a:pt x="376" y="454"/>
                  </a:lnTo>
                  <a:lnTo>
                    <a:pt x="374" y="454"/>
                  </a:lnTo>
                  <a:lnTo>
                    <a:pt x="374" y="454"/>
                  </a:lnTo>
                  <a:lnTo>
                    <a:pt x="374" y="448"/>
                  </a:lnTo>
                  <a:lnTo>
                    <a:pt x="374" y="448"/>
                  </a:lnTo>
                  <a:lnTo>
                    <a:pt x="378" y="450"/>
                  </a:lnTo>
                  <a:lnTo>
                    <a:pt x="384" y="450"/>
                  </a:lnTo>
                  <a:lnTo>
                    <a:pt x="384" y="450"/>
                  </a:lnTo>
                  <a:lnTo>
                    <a:pt x="382" y="448"/>
                  </a:lnTo>
                  <a:lnTo>
                    <a:pt x="382" y="446"/>
                  </a:lnTo>
                  <a:lnTo>
                    <a:pt x="384" y="446"/>
                  </a:lnTo>
                  <a:lnTo>
                    <a:pt x="387" y="446"/>
                  </a:lnTo>
                  <a:lnTo>
                    <a:pt x="389" y="444"/>
                  </a:lnTo>
                  <a:lnTo>
                    <a:pt x="389" y="441"/>
                  </a:lnTo>
                  <a:lnTo>
                    <a:pt x="389" y="439"/>
                  </a:lnTo>
                  <a:lnTo>
                    <a:pt x="389" y="437"/>
                  </a:lnTo>
                  <a:lnTo>
                    <a:pt x="395" y="435"/>
                  </a:lnTo>
                  <a:lnTo>
                    <a:pt x="395" y="431"/>
                  </a:lnTo>
                  <a:lnTo>
                    <a:pt x="391" y="429"/>
                  </a:lnTo>
                  <a:lnTo>
                    <a:pt x="391" y="429"/>
                  </a:lnTo>
                  <a:lnTo>
                    <a:pt x="393" y="424"/>
                  </a:lnTo>
                  <a:lnTo>
                    <a:pt x="395" y="429"/>
                  </a:lnTo>
                  <a:lnTo>
                    <a:pt x="395" y="426"/>
                  </a:lnTo>
                  <a:lnTo>
                    <a:pt x="401" y="420"/>
                  </a:lnTo>
                  <a:lnTo>
                    <a:pt x="402" y="416"/>
                  </a:lnTo>
                  <a:lnTo>
                    <a:pt x="404" y="414"/>
                  </a:lnTo>
                  <a:lnTo>
                    <a:pt x="404" y="409"/>
                  </a:lnTo>
                  <a:lnTo>
                    <a:pt x="410" y="405"/>
                  </a:lnTo>
                  <a:lnTo>
                    <a:pt x="414" y="399"/>
                  </a:lnTo>
                  <a:lnTo>
                    <a:pt x="416" y="394"/>
                  </a:lnTo>
                  <a:lnTo>
                    <a:pt x="419" y="394"/>
                  </a:lnTo>
                  <a:lnTo>
                    <a:pt x="425" y="386"/>
                  </a:lnTo>
                  <a:lnTo>
                    <a:pt x="433" y="380"/>
                  </a:lnTo>
                  <a:lnTo>
                    <a:pt x="438" y="375"/>
                  </a:lnTo>
                  <a:lnTo>
                    <a:pt x="440" y="375"/>
                  </a:lnTo>
                  <a:lnTo>
                    <a:pt x="446" y="369"/>
                  </a:lnTo>
                  <a:lnTo>
                    <a:pt x="451" y="367"/>
                  </a:lnTo>
                  <a:lnTo>
                    <a:pt x="453" y="365"/>
                  </a:lnTo>
                  <a:lnTo>
                    <a:pt x="459" y="360"/>
                  </a:lnTo>
                  <a:lnTo>
                    <a:pt x="463" y="356"/>
                  </a:lnTo>
                  <a:lnTo>
                    <a:pt x="465" y="356"/>
                  </a:lnTo>
                  <a:lnTo>
                    <a:pt x="468" y="356"/>
                  </a:lnTo>
                  <a:lnTo>
                    <a:pt x="468" y="354"/>
                  </a:lnTo>
                  <a:lnTo>
                    <a:pt x="466" y="352"/>
                  </a:lnTo>
                  <a:lnTo>
                    <a:pt x="468" y="348"/>
                  </a:lnTo>
                  <a:lnTo>
                    <a:pt x="468" y="345"/>
                  </a:lnTo>
                  <a:lnTo>
                    <a:pt x="468" y="341"/>
                  </a:lnTo>
                  <a:lnTo>
                    <a:pt x="466" y="339"/>
                  </a:lnTo>
                  <a:lnTo>
                    <a:pt x="465" y="339"/>
                  </a:lnTo>
                  <a:lnTo>
                    <a:pt x="465" y="335"/>
                  </a:lnTo>
                  <a:lnTo>
                    <a:pt x="466" y="331"/>
                  </a:lnTo>
                  <a:lnTo>
                    <a:pt x="465" y="330"/>
                  </a:lnTo>
                  <a:lnTo>
                    <a:pt x="461" y="328"/>
                  </a:lnTo>
                  <a:lnTo>
                    <a:pt x="459" y="326"/>
                  </a:lnTo>
                  <a:lnTo>
                    <a:pt x="457" y="326"/>
                  </a:lnTo>
                  <a:lnTo>
                    <a:pt x="453" y="322"/>
                  </a:lnTo>
                  <a:lnTo>
                    <a:pt x="453" y="320"/>
                  </a:lnTo>
                  <a:lnTo>
                    <a:pt x="453" y="318"/>
                  </a:lnTo>
                  <a:lnTo>
                    <a:pt x="449" y="320"/>
                  </a:lnTo>
                  <a:lnTo>
                    <a:pt x="448" y="322"/>
                  </a:lnTo>
                  <a:lnTo>
                    <a:pt x="446" y="322"/>
                  </a:lnTo>
                  <a:lnTo>
                    <a:pt x="442" y="320"/>
                  </a:lnTo>
                  <a:lnTo>
                    <a:pt x="440" y="322"/>
                  </a:lnTo>
                  <a:lnTo>
                    <a:pt x="434" y="324"/>
                  </a:lnTo>
                  <a:lnTo>
                    <a:pt x="433" y="328"/>
                  </a:lnTo>
                  <a:lnTo>
                    <a:pt x="433" y="330"/>
                  </a:lnTo>
                  <a:lnTo>
                    <a:pt x="429" y="330"/>
                  </a:lnTo>
                  <a:lnTo>
                    <a:pt x="425" y="331"/>
                  </a:lnTo>
                  <a:lnTo>
                    <a:pt x="425" y="335"/>
                  </a:lnTo>
                  <a:lnTo>
                    <a:pt x="425" y="337"/>
                  </a:lnTo>
                  <a:lnTo>
                    <a:pt x="425" y="339"/>
                  </a:lnTo>
                  <a:lnTo>
                    <a:pt x="425" y="343"/>
                  </a:lnTo>
                  <a:lnTo>
                    <a:pt x="425" y="345"/>
                  </a:lnTo>
                  <a:lnTo>
                    <a:pt x="423" y="345"/>
                  </a:lnTo>
                  <a:lnTo>
                    <a:pt x="419" y="347"/>
                  </a:lnTo>
                  <a:lnTo>
                    <a:pt x="419" y="350"/>
                  </a:lnTo>
                  <a:lnTo>
                    <a:pt x="419" y="352"/>
                  </a:lnTo>
                  <a:lnTo>
                    <a:pt x="417" y="354"/>
                  </a:lnTo>
                  <a:lnTo>
                    <a:pt x="410" y="360"/>
                  </a:lnTo>
                  <a:lnTo>
                    <a:pt x="408" y="362"/>
                  </a:lnTo>
                  <a:lnTo>
                    <a:pt x="408" y="360"/>
                  </a:lnTo>
                  <a:lnTo>
                    <a:pt x="402" y="360"/>
                  </a:lnTo>
                  <a:lnTo>
                    <a:pt x="401" y="362"/>
                  </a:lnTo>
                  <a:lnTo>
                    <a:pt x="399" y="365"/>
                  </a:lnTo>
                  <a:lnTo>
                    <a:pt x="395" y="367"/>
                  </a:lnTo>
                  <a:lnTo>
                    <a:pt x="395" y="365"/>
                  </a:lnTo>
                  <a:lnTo>
                    <a:pt x="393" y="365"/>
                  </a:lnTo>
                  <a:lnTo>
                    <a:pt x="391" y="365"/>
                  </a:lnTo>
                  <a:lnTo>
                    <a:pt x="391" y="365"/>
                  </a:lnTo>
                  <a:lnTo>
                    <a:pt x="391" y="371"/>
                  </a:lnTo>
                  <a:lnTo>
                    <a:pt x="391" y="371"/>
                  </a:lnTo>
                  <a:lnTo>
                    <a:pt x="389" y="367"/>
                  </a:lnTo>
                  <a:lnTo>
                    <a:pt x="387" y="365"/>
                  </a:lnTo>
                  <a:lnTo>
                    <a:pt x="382" y="365"/>
                  </a:lnTo>
                  <a:lnTo>
                    <a:pt x="374" y="367"/>
                  </a:lnTo>
                  <a:lnTo>
                    <a:pt x="374" y="369"/>
                  </a:lnTo>
                  <a:lnTo>
                    <a:pt x="370" y="369"/>
                  </a:lnTo>
                  <a:lnTo>
                    <a:pt x="370" y="371"/>
                  </a:lnTo>
                  <a:lnTo>
                    <a:pt x="370" y="377"/>
                  </a:lnTo>
                  <a:lnTo>
                    <a:pt x="374" y="379"/>
                  </a:lnTo>
                  <a:lnTo>
                    <a:pt x="374" y="380"/>
                  </a:lnTo>
                  <a:lnTo>
                    <a:pt x="370" y="380"/>
                  </a:lnTo>
                  <a:lnTo>
                    <a:pt x="370" y="384"/>
                  </a:lnTo>
                  <a:lnTo>
                    <a:pt x="369" y="384"/>
                  </a:lnTo>
                  <a:lnTo>
                    <a:pt x="369" y="380"/>
                  </a:lnTo>
                  <a:lnTo>
                    <a:pt x="370" y="380"/>
                  </a:lnTo>
                  <a:lnTo>
                    <a:pt x="370" y="377"/>
                  </a:lnTo>
                  <a:lnTo>
                    <a:pt x="365" y="377"/>
                  </a:lnTo>
                  <a:lnTo>
                    <a:pt x="365" y="380"/>
                  </a:lnTo>
                  <a:lnTo>
                    <a:pt x="361" y="384"/>
                  </a:lnTo>
                  <a:lnTo>
                    <a:pt x="361" y="386"/>
                  </a:lnTo>
                  <a:lnTo>
                    <a:pt x="363" y="386"/>
                  </a:lnTo>
                  <a:lnTo>
                    <a:pt x="361" y="390"/>
                  </a:lnTo>
                  <a:lnTo>
                    <a:pt x="361" y="390"/>
                  </a:lnTo>
                  <a:lnTo>
                    <a:pt x="355" y="390"/>
                  </a:lnTo>
                  <a:lnTo>
                    <a:pt x="353" y="394"/>
                  </a:lnTo>
                  <a:lnTo>
                    <a:pt x="353" y="396"/>
                  </a:lnTo>
                  <a:lnTo>
                    <a:pt x="350" y="396"/>
                  </a:lnTo>
                  <a:lnTo>
                    <a:pt x="350" y="399"/>
                  </a:lnTo>
                  <a:lnTo>
                    <a:pt x="346" y="403"/>
                  </a:lnTo>
                  <a:lnTo>
                    <a:pt x="350" y="405"/>
                  </a:lnTo>
                  <a:lnTo>
                    <a:pt x="350" y="405"/>
                  </a:lnTo>
                  <a:lnTo>
                    <a:pt x="346" y="409"/>
                  </a:lnTo>
                  <a:lnTo>
                    <a:pt x="340" y="409"/>
                  </a:lnTo>
                  <a:lnTo>
                    <a:pt x="340" y="411"/>
                  </a:lnTo>
                  <a:lnTo>
                    <a:pt x="340" y="414"/>
                  </a:lnTo>
                  <a:lnTo>
                    <a:pt x="340" y="418"/>
                  </a:lnTo>
                  <a:lnTo>
                    <a:pt x="340" y="418"/>
                  </a:lnTo>
                  <a:lnTo>
                    <a:pt x="344" y="418"/>
                  </a:lnTo>
                  <a:lnTo>
                    <a:pt x="344" y="420"/>
                  </a:lnTo>
                  <a:lnTo>
                    <a:pt x="344" y="420"/>
                  </a:lnTo>
                  <a:lnTo>
                    <a:pt x="344" y="424"/>
                  </a:lnTo>
                  <a:lnTo>
                    <a:pt x="344" y="426"/>
                  </a:lnTo>
                  <a:lnTo>
                    <a:pt x="340" y="424"/>
                  </a:lnTo>
                  <a:lnTo>
                    <a:pt x="337" y="424"/>
                  </a:lnTo>
                  <a:lnTo>
                    <a:pt x="333" y="426"/>
                  </a:lnTo>
                  <a:lnTo>
                    <a:pt x="331" y="429"/>
                  </a:lnTo>
                  <a:lnTo>
                    <a:pt x="331" y="431"/>
                  </a:lnTo>
                  <a:lnTo>
                    <a:pt x="329" y="433"/>
                  </a:lnTo>
                  <a:lnTo>
                    <a:pt x="325" y="437"/>
                  </a:lnTo>
                  <a:lnTo>
                    <a:pt x="323" y="435"/>
                  </a:lnTo>
                  <a:lnTo>
                    <a:pt x="321" y="433"/>
                  </a:lnTo>
                  <a:lnTo>
                    <a:pt x="320" y="429"/>
                  </a:lnTo>
                  <a:lnTo>
                    <a:pt x="320" y="431"/>
                  </a:lnTo>
                  <a:lnTo>
                    <a:pt x="320" y="435"/>
                  </a:lnTo>
                  <a:lnTo>
                    <a:pt x="320" y="441"/>
                  </a:lnTo>
                  <a:lnTo>
                    <a:pt x="321" y="443"/>
                  </a:lnTo>
                  <a:lnTo>
                    <a:pt x="325" y="443"/>
                  </a:lnTo>
                  <a:lnTo>
                    <a:pt x="325" y="443"/>
                  </a:lnTo>
                  <a:lnTo>
                    <a:pt x="325" y="444"/>
                  </a:lnTo>
                  <a:lnTo>
                    <a:pt x="323" y="450"/>
                  </a:lnTo>
                  <a:lnTo>
                    <a:pt x="325" y="450"/>
                  </a:lnTo>
                  <a:lnTo>
                    <a:pt x="327" y="450"/>
                  </a:lnTo>
                  <a:lnTo>
                    <a:pt x="329" y="450"/>
                  </a:lnTo>
                  <a:lnTo>
                    <a:pt x="331" y="450"/>
                  </a:lnTo>
                  <a:lnTo>
                    <a:pt x="333" y="450"/>
                  </a:lnTo>
                  <a:lnTo>
                    <a:pt x="337" y="450"/>
                  </a:lnTo>
                  <a:lnTo>
                    <a:pt x="338" y="450"/>
                  </a:lnTo>
                  <a:lnTo>
                    <a:pt x="340" y="450"/>
                  </a:lnTo>
                  <a:lnTo>
                    <a:pt x="338" y="454"/>
                  </a:lnTo>
                  <a:lnTo>
                    <a:pt x="335" y="454"/>
                  </a:lnTo>
                  <a:lnTo>
                    <a:pt x="331" y="454"/>
                  </a:lnTo>
                  <a:lnTo>
                    <a:pt x="329" y="454"/>
                  </a:lnTo>
                  <a:lnTo>
                    <a:pt x="327" y="454"/>
                  </a:lnTo>
                  <a:lnTo>
                    <a:pt x="325" y="456"/>
                  </a:lnTo>
                  <a:lnTo>
                    <a:pt x="327" y="460"/>
                  </a:lnTo>
                  <a:lnTo>
                    <a:pt x="329" y="461"/>
                  </a:lnTo>
                  <a:lnTo>
                    <a:pt x="333" y="461"/>
                  </a:lnTo>
                  <a:lnTo>
                    <a:pt x="335" y="461"/>
                  </a:lnTo>
                  <a:lnTo>
                    <a:pt x="337" y="463"/>
                  </a:lnTo>
                  <a:lnTo>
                    <a:pt x="335" y="463"/>
                  </a:lnTo>
                  <a:lnTo>
                    <a:pt x="331" y="465"/>
                  </a:lnTo>
                  <a:lnTo>
                    <a:pt x="325" y="465"/>
                  </a:lnTo>
                  <a:lnTo>
                    <a:pt x="323" y="467"/>
                  </a:lnTo>
                  <a:lnTo>
                    <a:pt x="323" y="469"/>
                  </a:lnTo>
                  <a:lnTo>
                    <a:pt x="325" y="471"/>
                  </a:lnTo>
                  <a:lnTo>
                    <a:pt x="329" y="471"/>
                  </a:lnTo>
                  <a:lnTo>
                    <a:pt x="333" y="471"/>
                  </a:lnTo>
                  <a:lnTo>
                    <a:pt x="333" y="473"/>
                  </a:lnTo>
                  <a:lnTo>
                    <a:pt x="331" y="473"/>
                  </a:lnTo>
                  <a:lnTo>
                    <a:pt x="327" y="473"/>
                  </a:lnTo>
                  <a:lnTo>
                    <a:pt x="327" y="475"/>
                  </a:lnTo>
                  <a:lnTo>
                    <a:pt x="327" y="475"/>
                  </a:lnTo>
                  <a:lnTo>
                    <a:pt x="333" y="475"/>
                  </a:lnTo>
                  <a:lnTo>
                    <a:pt x="338" y="480"/>
                  </a:lnTo>
                  <a:lnTo>
                    <a:pt x="340" y="480"/>
                  </a:lnTo>
                  <a:lnTo>
                    <a:pt x="340" y="480"/>
                  </a:lnTo>
                  <a:lnTo>
                    <a:pt x="340" y="484"/>
                  </a:lnTo>
                  <a:lnTo>
                    <a:pt x="338" y="480"/>
                  </a:lnTo>
                  <a:lnTo>
                    <a:pt x="335" y="480"/>
                  </a:lnTo>
                  <a:lnTo>
                    <a:pt x="331" y="480"/>
                  </a:lnTo>
                  <a:lnTo>
                    <a:pt x="329" y="478"/>
                  </a:lnTo>
                  <a:lnTo>
                    <a:pt x="325" y="478"/>
                  </a:lnTo>
                  <a:lnTo>
                    <a:pt x="323" y="480"/>
                  </a:lnTo>
                  <a:lnTo>
                    <a:pt x="321" y="484"/>
                  </a:lnTo>
                  <a:lnTo>
                    <a:pt x="320" y="484"/>
                  </a:lnTo>
                  <a:lnTo>
                    <a:pt x="321" y="484"/>
                  </a:lnTo>
                  <a:lnTo>
                    <a:pt x="321" y="488"/>
                  </a:lnTo>
                  <a:lnTo>
                    <a:pt x="321" y="488"/>
                  </a:lnTo>
                  <a:lnTo>
                    <a:pt x="320" y="490"/>
                  </a:lnTo>
                  <a:lnTo>
                    <a:pt x="320" y="490"/>
                  </a:lnTo>
                  <a:lnTo>
                    <a:pt x="316" y="492"/>
                  </a:lnTo>
                  <a:lnTo>
                    <a:pt x="316" y="495"/>
                  </a:lnTo>
                  <a:lnTo>
                    <a:pt x="316" y="495"/>
                  </a:lnTo>
                  <a:lnTo>
                    <a:pt x="316" y="497"/>
                  </a:lnTo>
                  <a:lnTo>
                    <a:pt x="312" y="499"/>
                  </a:lnTo>
                  <a:lnTo>
                    <a:pt x="312" y="499"/>
                  </a:lnTo>
                  <a:lnTo>
                    <a:pt x="316" y="505"/>
                  </a:lnTo>
                  <a:lnTo>
                    <a:pt x="320" y="505"/>
                  </a:lnTo>
                  <a:lnTo>
                    <a:pt x="320" y="505"/>
                  </a:lnTo>
                  <a:lnTo>
                    <a:pt x="321" y="503"/>
                  </a:lnTo>
                  <a:lnTo>
                    <a:pt x="323" y="501"/>
                  </a:lnTo>
                  <a:lnTo>
                    <a:pt x="329" y="497"/>
                  </a:lnTo>
                  <a:lnTo>
                    <a:pt x="333" y="495"/>
                  </a:lnTo>
                  <a:lnTo>
                    <a:pt x="337" y="495"/>
                  </a:lnTo>
                  <a:lnTo>
                    <a:pt x="338" y="497"/>
                  </a:lnTo>
                  <a:lnTo>
                    <a:pt x="338" y="499"/>
                  </a:lnTo>
                  <a:lnTo>
                    <a:pt x="337" y="499"/>
                  </a:lnTo>
                  <a:lnTo>
                    <a:pt x="335" y="497"/>
                  </a:lnTo>
                  <a:lnTo>
                    <a:pt x="333" y="497"/>
                  </a:lnTo>
                  <a:lnTo>
                    <a:pt x="331" y="501"/>
                  </a:lnTo>
                  <a:lnTo>
                    <a:pt x="325" y="503"/>
                  </a:lnTo>
                  <a:lnTo>
                    <a:pt x="323" y="505"/>
                  </a:lnTo>
                  <a:lnTo>
                    <a:pt x="323" y="509"/>
                  </a:lnTo>
                  <a:lnTo>
                    <a:pt x="323" y="514"/>
                  </a:lnTo>
                  <a:lnTo>
                    <a:pt x="323" y="514"/>
                  </a:lnTo>
                  <a:lnTo>
                    <a:pt x="323" y="514"/>
                  </a:lnTo>
                  <a:lnTo>
                    <a:pt x="323" y="514"/>
                  </a:lnTo>
                  <a:lnTo>
                    <a:pt x="323" y="514"/>
                  </a:lnTo>
                  <a:lnTo>
                    <a:pt x="323" y="514"/>
                  </a:lnTo>
                  <a:lnTo>
                    <a:pt x="323" y="514"/>
                  </a:lnTo>
                  <a:close/>
                  <a:moveTo>
                    <a:pt x="340" y="616"/>
                  </a:moveTo>
                  <a:lnTo>
                    <a:pt x="340" y="616"/>
                  </a:lnTo>
                  <a:lnTo>
                    <a:pt x="340" y="614"/>
                  </a:lnTo>
                  <a:lnTo>
                    <a:pt x="340" y="612"/>
                  </a:lnTo>
                  <a:lnTo>
                    <a:pt x="340" y="608"/>
                  </a:lnTo>
                  <a:lnTo>
                    <a:pt x="340" y="606"/>
                  </a:lnTo>
                  <a:lnTo>
                    <a:pt x="337" y="606"/>
                  </a:lnTo>
                  <a:lnTo>
                    <a:pt x="337" y="603"/>
                  </a:lnTo>
                  <a:lnTo>
                    <a:pt x="333" y="603"/>
                  </a:lnTo>
                  <a:lnTo>
                    <a:pt x="329" y="603"/>
                  </a:lnTo>
                  <a:lnTo>
                    <a:pt x="325" y="603"/>
                  </a:lnTo>
                  <a:lnTo>
                    <a:pt x="327" y="606"/>
                  </a:lnTo>
                  <a:lnTo>
                    <a:pt x="329" y="606"/>
                  </a:lnTo>
                  <a:lnTo>
                    <a:pt x="331" y="606"/>
                  </a:lnTo>
                  <a:lnTo>
                    <a:pt x="335" y="608"/>
                  </a:lnTo>
                  <a:lnTo>
                    <a:pt x="335" y="612"/>
                  </a:lnTo>
                  <a:lnTo>
                    <a:pt x="337" y="612"/>
                  </a:lnTo>
                  <a:lnTo>
                    <a:pt x="340" y="616"/>
                  </a:lnTo>
                  <a:lnTo>
                    <a:pt x="340" y="616"/>
                  </a:lnTo>
                  <a:lnTo>
                    <a:pt x="340" y="616"/>
                  </a:lnTo>
                  <a:lnTo>
                    <a:pt x="340" y="616"/>
                  </a:lnTo>
                  <a:close/>
                  <a:moveTo>
                    <a:pt x="408" y="616"/>
                  </a:moveTo>
                  <a:lnTo>
                    <a:pt x="401" y="612"/>
                  </a:lnTo>
                  <a:lnTo>
                    <a:pt x="399" y="614"/>
                  </a:lnTo>
                  <a:lnTo>
                    <a:pt x="395" y="612"/>
                  </a:lnTo>
                  <a:lnTo>
                    <a:pt x="395" y="608"/>
                  </a:lnTo>
                  <a:lnTo>
                    <a:pt x="391" y="608"/>
                  </a:lnTo>
                  <a:lnTo>
                    <a:pt x="384" y="603"/>
                  </a:lnTo>
                  <a:lnTo>
                    <a:pt x="382" y="599"/>
                  </a:lnTo>
                  <a:lnTo>
                    <a:pt x="378" y="599"/>
                  </a:lnTo>
                  <a:lnTo>
                    <a:pt x="374" y="591"/>
                  </a:lnTo>
                  <a:lnTo>
                    <a:pt x="369" y="584"/>
                  </a:lnTo>
                  <a:lnTo>
                    <a:pt x="365" y="574"/>
                  </a:lnTo>
                  <a:lnTo>
                    <a:pt x="361" y="569"/>
                  </a:lnTo>
                  <a:lnTo>
                    <a:pt x="361" y="561"/>
                  </a:lnTo>
                  <a:lnTo>
                    <a:pt x="359" y="556"/>
                  </a:lnTo>
                  <a:lnTo>
                    <a:pt x="357" y="544"/>
                  </a:lnTo>
                  <a:lnTo>
                    <a:pt x="355" y="542"/>
                  </a:lnTo>
                  <a:lnTo>
                    <a:pt x="357" y="539"/>
                  </a:lnTo>
                  <a:lnTo>
                    <a:pt x="357" y="539"/>
                  </a:lnTo>
                  <a:lnTo>
                    <a:pt x="353" y="537"/>
                  </a:lnTo>
                  <a:lnTo>
                    <a:pt x="352" y="539"/>
                  </a:lnTo>
                  <a:lnTo>
                    <a:pt x="350" y="537"/>
                  </a:lnTo>
                  <a:lnTo>
                    <a:pt x="350" y="535"/>
                  </a:lnTo>
                  <a:lnTo>
                    <a:pt x="355" y="537"/>
                  </a:lnTo>
                  <a:lnTo>
                    <a:pt x="359" y="533"/>
                  </a:lnTo>
                  <a:lnTo>
                    <a:pt x="359" y="525"/>
                  </a:lnTo>
                  <a:lnTo>
                    <a:pt x="359" y="522"/>
                  </a:lnTo>
                  <a:lnTo>
                    <a:pt x="355" y="524"/>
                  </a:lnTo>
                  <a:lnTo>
                    <a:pt x="352" y="524"/>
                  </a:lnTo>
                  <a:lnTo>
                    <a:pt x="353" y="522"/>
                  </a:lnTo>
                  <a:lnTo>
                    <a:pt x="359" y="520"/>
                  </a:lnTo>
                  <a:lnTo>
                    <a:pt x="359" y="518"/>
                  </a:lnTo>
                  <a:lnTo>
                    <a:pt x="357" y="518"/>
                  </a:lnTo>
                  <a:lnTo>
                    <a:pt x="352" y="518"/>
                  </a:lnTo>
                  <a:lnTo>
                    <a:pt x="344" y="514"/>
                  </a:lnTo>
                  <a:lnTo>
                    <a:pt x="340" y="514"/>
                  </a:lnTo>
                  <a:lnTo>
                    <a:pt x="337" y="514"/>
                  </a:lnTo>
                  <a:lnTo>
                    <a:pt x="329" y="518"/>
                  </a:lnTo>
                  <a:lnTo>
                    <a:pt x="323" y="518"/>
                  </a:lnTo>
                  <a:lnTo>
                    <a:pt x="320" y="520"/>
                  </a:lnTo>
                  <a:lnTo>
                    <a:pt x="316" y="524"/>
                  </a:lnTo>
                  <a:lnTo>
                    <a:pt x="316" y="527"/>
                  </a:lnTo>
                  <a:lnTo>
                    <a:pt x="316" y="529"/>
                  </a:lnTo>
                  <a:lnTo>
                    <a:pt x="316" y="533"/>
                  </a:lnTo>
                  <a:lnTo>
                    <a:pt x="320" y="533"/>
                  </a:lnTo>
                  <a:lnTo>
                    <a:pt x="320" y="535"/>
                  </a:lnTo>
                  <a:lnTo>
                    <a:pt x="320" y="537"/>
                  </a:lnTo>
                  <a:lnTo>
                    <a:pt x="316" y="537"/>
                  </a:lnTo>
                  <a:lnTo>
                    <a:pt x="312" y="539"/>
                  </a:lnTo>
                  <a:lnTo>
                    <a:pt x="310" y="542"/>
                  </a:lnTo>
                  <a:lnTo>
                    <a:pt x="306" y="548"/>
                  </a:lnTo>
                  <a:lnTo>
                    <a:pt x="310" y="548"/>
                  </a:lnTo>
                  <a:lnTo>
                    <a:pt x="314" y="548"/>
                  </a:lnTo>
                  <a:lnTo>
                    <a:pt x="320" y="544"/>
                  </a:lnTo>
                  <a:lnTo>
                    <a:pt x="320" y="548"/>
                  </a:lnTo>
                  <a:lnTo>
                    <a:pt x="316" y="550"/>
                  </a:lnTo>
                  <a:lnTo>
                    <a:pt x="316" y="554"/>
                  </a:lnTo>
                  <a:lnTo>
                    <a:pt x="316" y="554"/>
                  </a:lnTo>
                  <a:lnTo>
                    <a:pt x="320" y="550"/>
                  </a:lnTo>
                  <a:lnTo>
                    <a:pt x="321" y="550"/>
                  </a:lnTo>
                  <a:lnTo>
                    <a:pt x="321" y="552"/>
                  </a:lnTo>
                  <a:lnTo>
                    <a:pt x="320" y="554"/>
                  </a:lnTo>
                  <a:lnTo>
                    <a:pt x="320" y="558"/>
                  </a:lnTo>
                  <a:lnTo>
                    <a:pt x="321" y="559"/>
                  </a:lnTo>
                  <a:lnTo>
                    <a:pt x="325" y="559"/>
                  </a:lnTo>
                  <a:lnTo>
                    <a:pt x="323" y="561"/>
                  </a:lnTo>
                  <a:lnTo>
                    <a:pt x="320" y="561"/>
                  </a:lnTo>
                  <a:lnTo>
                    <a:pt x="320" y="563"/>
                  </a:lnTo>
                  <a:lnTo>
                    <a:pt x="320" y="567"/>
                  </a:lnTo>
                  <a:lnTo>
                    <a:pt x="320" y="569"/>
                  </a:lnTo>
                  <a:lnTo>
                    <a:pt x="320" y="573"/>
                  </a:lnTo>
                  <a:lnTo>
                    <a:pt x="316" y="569"/>
                  </a:lnTo>
                  <a:lnTo>
                    <a:pt x="314" y="573"/>
                  </a:lnTo>
                  <a:lnTo>
                    <a:pt x="312" y="569"/>
                  </a:lnTo>
                  <a:lnTo>
                    <a:pt x="306" y="569"/>
                  </a:lnTo>
                  <a:lnTo>
                    <a:pt x="306" y="573"/>
                  </a:lnTo>
                  <a:lnTo>
                    <a:pt x="306" y="576"/>
                  </a:lnTo>
                  <a:lnTo>
                    <a:pt x="306" y="582"/>
                  </a:lnTo>
                  <a:lnTo>
                    <a:pt x="306" y="586"/>
                  </a:lnTo>
                  <a:lnTo>
                    <a:pt x="306" y="590"/>
                  </a:lnTo>
                  <a:lnTo>
                    <a:pt x="312" y="595"/>
                  </a:lnTo>
                  <a:lnTo>
                    <a:pt x="312" y="597"/>
                  </a:lnTo>
                  <a:lnTo>
                    <a:pt x="316" y="599"/>
                  </a:lnTo>
                  <a:lnTo>
                    <a:pt x="320" y="603"/>
                  </a:lnTo>
                  <a:lnTo>
                    <a:pt x="321" y="599"/>
                  </a:lnTo>
                  <a:lnTo>
                    <a:pt x="325" y="599"/>
                  </a:lnTo>
                  <a:lnTo>
                    <a:pt x="327" y="595"/>
                  </a:lnTo>
                  <a:lnTo>
                    <a:pt x="327" y="590"/>
                  </a:lnTo>
                  <a:lnTo>
                    <a:pt x="327" y="586"/>
                  </a:lnTo>
                  <a:lnTo>
                    <a:pt x="329" y="582"/>
                  </a:lnTo>
                  <a:lnTo>
                    <a:pt x="327" y="588"/>
                  </a:lnTo>
                  <a:lnTo>
                    <a:pt x="327" y="590"/>
                  </a:lnTo>
                  <a:lnTo>
                    <a:pt x="329" y="593"/>
                  </a:lnTo>
                  <a:lnTo>
                    <a:pt x="331" y="597"/>
                  </a:lnTo>
                  <a:lnTo>
                    <a:pt x="333" y="599"/>
                  </a:lnTo>
                  <a:lnTo>
                    <a:pt x="337" y="597"/>
                  </a:lnTo>
                  <a:lnTo>
                    <a:pt x="337" y="593"/>
                  </a:lnTo>
                  <a:lnTo>
                    <a:pt x="338" y="590"/>
                  </a:lnTo>
                  <a:lnTo>
                    <a:pt x="338" y="591"/>
                  </a:lnTo>
                  <a:lnTo>
                    <a:pt x="338" y="593"/>
                  </a:lnTo>
                  <a:lnTo>
                    <a:pt x="338" y="597"/>
                  </a:lnTo>
                  <a:lnTo>
                    <a:pt x="340" y="603"/>
                  </a:lnTo>
                  <a:lnTo>
                    <a:pt x="344" y="606"/>
                  </a:lnTo>
                  <a:lnTo>
                    <a:pt x="350" y="606"/>
                  </a:lnTo>
                  <a:lnTo>
                    <a:pt x="352" y="603"/>
                  </a:lnTo>
                  <a:lnTo>
                    <a:pt x="353" y="603"/>
                  </a:lnTo>
                  <a:lnTo>
                    <a:pt x="352" y="606"/>
                  </a:lnTo>
                  <a:lnTo>
                    <a:pt x="350" y="606"/>
                  </a:lnTo>
                  <a:lnTo>
                    <a:pt x="350" y="606"/>
                  </a:lnTo>
                  <a:lnTo>
                    <a:pt x="346" y="608"/>
                  </a:lnTo>
                  <a:lnTo>
                    <a:pt x="344" y="612"/>
                  </a:lnTo>
                  <a:lnTo>
                    <a:pt x="350" y="614"/>
                  </a:lnTo>
                  <a:lnTo>
                    <a:pt x="350" y="618"/>
                  </a:lnTo>
                  <a:lnTo>
                    <a:pt x="346" y="618"/>
                  </a:lnTo>
                  <a:lnTo>
                    <a:pt x="344" y="616"/>
                  </a:lnTo>
                  <a:lnTo>
                    <a:pt x="344" y="620"/>
                  </a:lnTo>
                  <a:lnTo>
                    <a:pt x="346" y="622"/>
                  </a:lnTo>
                  <a:lnTo>
                    <a:pt x="352" y="622"/>
                  </a:lnTo>
                  <a:lnTo>
                    <a:pt x="355" y="623"/>
                  </a:lnTo>
                  <a:lnTo>
                    <a:pt x="361" y="622"/>
                  </a:lnTo>
                  <a:lnTo>
                    <a:pt x="365" y="623"/>
                  </a:lnTo>
                  <a:lnTo>
                    <a:pt x="365" y="622"/>
                  </a:lnTo>
                  <a:lnTo>
                    <a:pt x="365" y="622"/>
                  </a:lnTo>
                  <a:lnTo>
                    <a:pt x="369" y="623"/>
                  </a:lnTo>
                  <a:lnTo>
                    <a:pt x="370" y="629"/>
                  </a:lnTo>
                  <a:lnTo>
                    <a:pt x="370" y="633"/>
                  </a:lnTo>
                  <a:lnTo>
                    <a:pt x="374" y="631"/>
                  </a:lnTo>
                  <a:lnTo>
                    <a:pt x="376" y="629"/>
                  </a:lnTo>
                  <a:lnTo>
                    <a:pt x="376" y="623"/>
                  </a:lnTo>
                  <a:lnTo>
                    <a:pt x="370" y="622"/>
                  </a:lnTo>
                  <a:lnTo>
                    <a:pt x="370" y="622"/>
                  </a:lnTo>
                  <a:lnTo>
                    <a:pt x="370" y="620"/>
                  </a:lnTo>
                  <a:lnTo>
                    <a:pt x="374" y="622"/>
                  </a:lnTo>
                  <a:lnTo>
                    <a:pt x="378" y="623"/>
                  </a:lnTo>
                  <a:lnTo>
                    <a:pt x="378" y="623"/>
                  </a:lnTo>
                  <a:lnTo>
                    <a:pt x="380" y="629"/>
                  </a:lnTo>
                  <a:lnTo>
                    <a:pt x="382" y="629"/>
                  </a:lnTo>
                  <a:lnTo>
                    <a:pt x="384" y="627"/>
                  </a:lnTo>
                  <a:lnTo>
                    <a:pt x="384" y="623"/>
                  </a:lnTo>
                  <a:lnTo>
                    <a:pt x="387" y="629"/>
                  </a:lnTo>
                  <a:lnTo>
                    <a:pt x="391" y="631"/>
                  </a:lnTo>
                  <a:lnTo>
                    <a:pt x="393" y="631"/>
                  </a:lnTo>
                  <a:lnTo>
                    <a:pt x="393" y="629"/>
                  </a:lnTo>
                  <a:lnTo>
                    <a:pt x="391" y="623"/>
                  </a:lnTo>
                  <a:lnTo>
                    <a:pt x="391" y="623"/>
                  </a:lnTo>
                  <a:lnTo>
                    <a:pt x="393" y="623"/>
                  </a:lnTo>
                  <a:lnTo>
                    <a:pt x="395" y="623"/>
                  </a:lnTo>
                  <a:lnTo>
                    <a:pt x="395" y="627"/>
                  </a:lnTo>
                  <a:lnTo>
                    <a:pt x="399" y="627"/>
                  </a:lnTo>
                  <a:lnTo>
                    <a:pt x="399" y="631"/>
                  </a:lnTo>
                  <a:lnTo>
                    <a:pt x="401" y="633"/>
                  </a:lnTo>
                  <a:lnTo>
                    <a:pt x="402" y="631"/>
                  </a:lnTo>
                  <a:lnTo>
                    <a:pt x="402" y="629"/>
                  </a:lnTo>
                  <a:lnTo>
                    <a:pt x="402" y="623"/>
                  </a:lnTo>
                  <a:lnTo>
                    <a:pt x="399" y="623"/>
                  </a:lnTo>
                  <a:lnTo>
                    <a:pt x="399" y="623"/>
                  </a:lnTo>
                  <a:lnTo>
                    <a:pt x="399" y="622"/>
                  </a:lnTo>
                  <a:lnTo>
                    <a:pt x="401" y="623"/>
                  </a:lnTo>
                  <a:lnTo>
                    <a:pt x="402" y="623"/>
                  </a:lnTo>
                  <a:lnTo>
                    <a:pt x="404" y="620"/>
                  </a:lnTo>
                  <a:lnTo>
                    <a:pt x="408" y="618"/>
                  </a:lnTo>
                  <a:lnTo>
                    <a:pt x="408" y="616"/>
                  </a:lnTo>
                  <a:lnTo>
                    <a:pt x="408" y="616"/>
                  </a:lnTo>
                  <a:lnTo>
                    <a:pt x="408" y="616"/>
                  </a:lnTo>
                  <a:lnTo>
                    <a:pt x="408" y="616"/>
                  </a:lnTo>
                  <a:close/>
                  <a:moveTo>
                    <a:pt x="128" y="849"/>
                  </a:moveTo>
                  <a:lnTo>
                    <a:pt x="128" y="844"/>
                  </a:lnTo>
                  <a:lnTo>
                    <a:pt x="128" y="844"/>
                  </a:lnTo>
                  <a:lnTo>
                    <a:pt x="128" y="840"/>
                  </a:lnTo>
                  <a:lnTo>
                    <a:pt x="124" y="840"/>
                  </a:lnTo>
                  <a:lnTo>
                    <a:pt x="124" y="844"/>
                  </a:lnTo>
                  <a:lnTo>
                    <a:pt x="124" y="844"/>
                  </a:lnTo>
                  <a:lnTo>
                    <a:pt x="128" y="849"/>
                  </a:lnTo>
                  <a:lnTo>
                    <a:pt x="128" y="849"/>
                  </a:lnTo>
                  <a:lnTo>
                    <a:pt x="128" y="849"/>
                  </a:lnTo>
                  <a:lnTo>
                    <a:pt x="128" y="849"/>
                  </a:lnTo>
                  <a:lnTo>
                    <a:pt x="128" y="849"/>
                  </a:lnTo>
                  <a:lnTo>
                    <a:pt x="128" y="849"/>
                  </a:lnTo>
                  <a:lnTo>
                    <a:pt x="128" y="849"/>
                  </a:lnTo>
                  <a:close/>
                  <a:moveTo>
                    <a:pt x="224" y="785"/>
                  </a:moveTo>
                  <a:lnTo>
                    <a:pt x="225" y="785"/>
                  </a:lnTo>
                  <a:lnTo>
                    <a:pt x="225" y="785"/>
                  </a:lnTo>
                  <a:lnTo>
                    <a:pt x="224" y="782"/>
                  </a:lnTo>
                  <a:lnTo>
                    <a:pt x="222" y="782"/>
                  </a:lnTo>
                  <a:lnTo>
                    <a:pt x="222" y="785"/>
                  </a:lnTo>
                  <a:lnTo>
                    <a:pt x="224" y="785"/>
                  </a:lnTo>
                  <a:lnTo>
                    <a:pt x="224" y="785"/>
                  </a:lnTo>
                  <a:lnTo>
                    <a:pt x="224" y="785"/>
                  </a:lnTo>
                  <a:lnTo>
                    <a:pt x="224" y="785"/>
                  </a:lnTo>
                  <a:close/>
                  <a:moveTo>
                    <a:pt x="299" y="706"/>
                  </a:moveTo>
                  <a:lnTo>
                    <a:pt x="303" y="706"/>
                  </a:lnTo>
                  <a:lnTo>
                    <a:pt x="306" y="701"/>
                  </a:lnTo>
                  <a:lnTo>
                    <a:pt x="310" y="697"/>
                  </a:lnTo>
                  <a:lnTo>
                    <a:pt x="310" y="691"/>
                  </a:lnTo>
                  <a:lnTo>
                    <a:pt x="314" y="687"/>
                  </a:lnTo>
                  <a:lnTo>
                    <a:pt x="314" y="691"/>
                  </a:lnTo>
                  <a:lnTo>
                    <a:pt x="314" y="697"/>
                  </a:lnTo>
                  <a:lnTo>
                    <a:pt x="316" y="691"/>
                  </a:lnTo>
                  <a:lnTo>
                    <a:pt x="316" y="687"/>
                  </a:lnTo>
                  <a:lnTo>
                    <a:pt x="312" y="684"/>
                  </a:lnTo>
                  <a:lnTo>
                    <a:pt x="299" y="678"/>
                  </a:lnTo>
                  <a:lnTo>
                    <a:pt x="291" y="678"/>
                  </a:lnTo>
                  <a:lnTo>
                    <a:pt x="289" y="680"/>
                  </a:lnTo>
                  <a:lnTo>
                    <a:pt x="286" y="687"/>
                  </a:lnTo>
                  <a:lnTo>
                    <a:pt x="286" y="697"/>
                  </a:lnTo>
                  <a:lnTo>
                    <a:pt x="289" y="701"/>
                  </a:lnTo>
                  <a:lnTo>
                    <a:pt x="289" y="704"/>
                  </a:lnTo>
                  <a:lnTo>
                    <a:pt x="289" y="704"/>
                  </a:lnTo>
                  <a:lnTo>
                    <a:pt x="295" y="706"/>
                  </a:lnTo>
                  <a:lnTo>
                    <a:pt x="291" y="708"/>
                  </a:lnTo>
                  <a:lnTo>
                    <a:pt x="295" y="708"/>
                  </a:lnTo>
                  <a:lnTo>
                    <a:pt x="299" y="706"/>
                  </a:lnTo>
                  <a:lnTo>
                    <a:pt x="299" y="706"/>
                  </a:lnTo>
                  <a:lnTo>
                    <a:pt x="299" y="706"/>
                  </a:lnTo>
                  <a:lnTo>
                    <a:pt x="299" y="706"/>
                  </a:lnTo>
                  <a:close/>
                  <a:moveTo>
                    <a:pt x="331" y="714"/>
                  </a:moveTo>
                  <a:lnTo>
                    <a:pt x="333" y="714"/>
                  </a:lnTo>
                  <a:lnTo>
                    <a:pt x="335" y="712"/>
                  </a:lnTo>
                  <a:lnTo>
                    <a:pt x="338" y="712"/>
                  </a:lnTo>
                  <a:lnTo>
                    <a:pt x="340" y="710"/>
                  </a:lnTo>
                  <a:lnTo>
                    <a:pt x="335" y="710"/>
                  </a:lnTo>
                  <a:lnTo>
                    <a:pt x="331" y="712"/>
                  </a:lnTo>
                  <a:lnTo>
                    <a:pt x="331" y="714"/>
                  </a:lnTo>
                  <a:lnTo>
                    <a:pt x="331" y="714"/>
                  </a:lnTo>
                  <a:lnTo>
                    <a:pt x="331" y="714"/>
                  </a:lnTo>
                  <a:lnTo>
                    <a:pt x="331" y="714"/>
                  </a:lnTo>
                  <a:close/>
                  <a:moveTo>
                    <a:pt x="385" y="712"/>
                  </a:moveTo>
                  <a:lnTo>
                    <a:pt x="385" y="714"/>
                  </a:lnTo>
                  <a:lnTo>
                    <a:pt x="389" y="710"/>
                  </a:lnTo>
                  <a:lnTo>
                    <a:pt x="389" y="706"/>
                  </a:lnTo>
                  <a:lnTo>
                    <a:pt x="385" y="708"/>
                  </a:lnTo>
                  <a:lnTo>
                    <a:pt x="384" y="710"/>
                  </a:lnTo>
                  <a:lnTo>
                    <a:pt x="385" y="712"/>
                  </a:lnTo>
                  <a:lnTo>
                    <a:pt x="385" y="712"/>
                  </a:lnTo>
                  <a:lnTo>
                    <a:pt x="385" y="712"/>
                  </a:lnTo>
                  <a:lnTo>
                    <a:pt x="385" y="712"/>
                  </a:lnTo>
                  <a:close/>
                  <a:moveTo>
                    <a:pt x="376" y="714"/>
                  </a:moveTo>
                  <a:lnTo>
                    <a:pt x="380" y="714"/>
                  </a:lnTo>
                  <a:lnTo>
                    <a:pt x="382" y="712"/>
                  </a:lnTo>
                  <a:lnTo>
                    <a:pt x="380" y="708"/>
                  </a:lnTo>
                  <a:lnTo>
                    <a:pt x="378" y="710"/>
                  </a:lnTo>
                  <a:lnTo>
                    <a:pt x="376" y="714"/>
                  </a:lnTo>
                  <a:lnTo>
                    <a:pt x="376" y="714"/>
                  </a:lnTo>
                  <a:lnTo>
                    <a:pt x="376" y="714"/>
                  </a:lnTo>
                  <a:lnTo>
                    <a:pt x="376" y="714"/>
                  </a:lnTo>
                  <a:close/>
                  <a:moveTo>
                    <a:pt x="419" y="693"/>
                  </a:moveTo>
                  <a:lnTo>
                    <a:pt x="423" y="693"/>
                  </a:lnTo>
                  <a:lnTo>
                    <a:pt x="425" y="691"/>
                  </a:lnTo>
                  <a:lnTo>
                    <a:pt x="429" y="691"/>
                  </a:lnTo>
                  <a:lnTo>
                    <a:pt x="433" y="687"/>
                  </a:lnTo>
                  <a:lnTo>
                    <a:pt x="429" y="687"/>
                  </a:lnTo>
                  <a:lnTo>
                    <a:pt x="423" y="691"/>
                  </a:lnTo>
                  <a:lnTo>
                    <a:pt x="419" y="693"/>
                  </a:lnTo>
                  <a:lnTo>
                    <a:pt x="419" y="693"/>
                  </a:lnTo>
                  <a:lnTo>
                    <a:pt x="419" y="693"/>
                  </a:lnTo>
                  <a:lnTo>
                    <a:pt x="419" y="693"/>
                  </a:lnTo>
                  <a:close/>
                  <a:moveTo>
                    <a:pt x="402" y="691"/>
                  </a:moveTo>
                  <a:lnTo>
                    <a:pt x="404" y="691"/>
                  </a:lnTo>
                  <a:lnTo>
                    <a:pt x="408" y="691"/>
                  </a:lnTo>
                  <a:lnTo>
                    <a:pt x="408" y="691"/>
                  </a:lnTo>
                  <a:lnTo>
                    <a:pt x="404" y="687"/>
                  </a:lnTo>
                  <a:lnTo>
                    <a:pt x="402" y="691"/>
                  </a:lnTo>
                  <a:lnTo>
                    <a:pt x="402" y="691"/>
                  </a:lnTo>
                  <a:lnTo>
                    <a:pt x="402" y="691"/>
                  </a:lnTo>
                  <a:lnTo>
                    <a:pt x="402" y="691"/>
                  </a:lnTo>
                  <a:close/>
                  <a:moveTo>
                    <a:pt x="393" y="687"/>
                  </a:moveTo>
                  <a:lnTo>
                    <a:pt x="395" y="691"/>
                  </a:lnTo>
                  <a:lnTo>
                    <a:pt x="395" y="691"/>
                  </a:lnTo>
                  <a:lnTo>
                    <a:pt x="399" y="691"/>
                  </a:lnTo>
                  <a:lnTo>
                    <a:pt x="399" y="687"/>
                  </a:lnTo>
                  <a:lnTo>
                    <a:pt x="395" y="687"/>
                  </a:lnTo>
                  <a:lnTo>
                    <a:pt x="393" y="687"/>
                  </a:lnTo>
                  <a:lnTo>
                    <a:pt x="393" y="687"/>
                  </a:lnTo>
                  <a:lnTo>
                    <a:pt x="393" y="687"/>
                  </a:lnTo>
                  <a:lnTo>
                    <a:pt x="393" y="687"/>
                  </a:lnTo>
                  <a:close/>
                  <a:moveTo>
                    <a:pt x="387" y="691"/>
                  </a:moveTo>
                  <a:lnTo>
                    <a:pt x="387" y="691"/>
                  </a:lnTo>
                  <a:lnTo>
                    <a:pt x="389" y="691"/>
                  </a:lnTo>
                  <a:lnTo>
                    <a:pt x="391" y="687"/>
                  </a:lnTo>
                  <a:lnTo>
                    <a:pt x="389" y="687"/>
                  </a:lnTo>
                  <a:lnTo>
                    <a:pt x="387" y="691"/>
                  </a:lnTo>
                  <a:lnTo>
                    <a:pt x="387" y="691"/>
                  </a:lnTo>
                  <a:lnTo>
                    <a:pt x="387" y="691"/>
                  </a:lnTo>
                  <a:lnTo>
                    <a:pt x="387" y="691"/>
                  </a:lnTo>
                  <a:close/>
                  <a:moveTo>
                    <a:pt x="783" y="569"/>
                  </a:moveTo>
                  <a:lnTo>
                    <a:pt x="783" y="573"/>
                  </a:lnTo>
                  <a:lnTo>
                    <a:pt x="783" y="574"/>
                  </a:lnTo>
                  <a:lnTo>
                    <a:pt x="783" y="573"/>
                  </a:lnTo>
                  <a:lnTo>
                    <a:pt x="783" y="569"/>
                  </a:lnTo>
                  <a:lnTo>
                    <a:pt x="783" y="569"/>
                  </a:lnTo>
                  <a:lnTo>
                    <a:pt x="783" y="569"/>
                  </a:lnTo>
                  <a:lnTo>
                    <a:pt x="783" y="569"/>
                  </a:lnTo>
                  <a:lnTo>
                    <a:pt x="783" y="569"/>
                  </a:lnTo>
                  <a:close/>
                  <a:moveTo>
                    <a:pt x="775" y="558"/>
                  </a:moveTo>
                  <a:lnTo>
                    <a:pt x="775" y="565"/>
                  </a:lnTo>
                  <a:lnTo>
                    <a:pt x="777" y="569"/>
                  </a:lnTo>
                  <a:lnTo>
                    <a:pt x="775" y="574"/>
                  </a:lnTo>
                  <a:lnTo>
                    <a:pt x="777" y="574"/>
                  </a:lnTo>
                  <a:lnTo>
                    <a:pt x="779" y="573"/>
                  </a:lnTo>
                  <a:lnTo>
                    <a:pt x="779" y="563"/>
                  </a:lnTo>
                  <a:lnTo>
                    <a:pt x="775" y="558"/>
                  </a:lnTo>
                  <a:lnTo>
                    <a:pt x="775" y="558"/>
                  </a:lnTo>
                  <a:lnTo>
                    <a:pt x="775" y="558"/>
                  </a:lnTo>
                  <a:lnTo>
                    <a:pt x="775" y="558"/>
                  </a:lnTo>
                  <a:lnTo>
                    <a:pt x="775" y="558"/>
                  </a:lnTo>
                  <a:close/>
                  <a:moveTo>
                    <a:pt x="769" y="550"/>
                  </a:moveTo>
                  <a:lnTo>
                    <a:pt x="771" y="554"/>
                  </a:lnTo>
                  <a:lnTo>
                    <a:pt x="773" y="556"/>
                  </a:lnTo>
                  <a:lnTo>
                    <a:pt x="773" y="552"/>
                  </a:lnTo>
                  <a:lnTo>
                    <a:pt x="771" y="550"/>
                  </a:lnTo>
                  <a:lnTo>
                    <a:pt x="769" y="550"/>
                  </a:lnTo>
                  <a:lnTo>
                    <a:pt x="769" y="550"/>
                  </a:lnTo>
                  <a:lnTo>
                    <a:pt x="769" y="550"/>
                  </a:lnTo>
                  <a:lnTo>
                    <a:pt x="769" y="550"/>
                  </a:lnTo>
                  <a:close/>
                  <a:moveTo>
                    <a:pt x="433" y="663"/>
                  </a:moveTo>
                  <a:lnTo>
                    <a:pt x="434" y="663"/>
                  </a:lnTo>
                  <a:lnTo>
                    <a:pt x="434" y="657"/>
                  </a:lnTo>
                  <a:lnTo>
                    <a:pt x="433" y="657"/>
                  </a:lnTo>
                  <a:lnTo>
                    <a:pt x="433" y="663"/>
                  </a:lnTo>
                  <a:lnTo>
                    <a:pt x="433" y="663"/>
                  </a:lnTo>
                  <a:lnTo>
                    <a:pt x="433" y="663"/>
                  </a:lnTo>
                  <a:lnTo>
                    <a:pt x="433" y="663"/>
                  </a:lnTo>
                  <a:close/>
                  <a:moveTo>
                    <a:pt x="451" y="678"/>
                  </a:moveTo>
                  <a:lnTo>
                    <a:pt x="451" y="678"/>
                  </a:lnTo>
                  <a:lnTo>
                    <a:pt x="453" y="674"/>
                  </a:lnTo>
                  <a:lnTo>
                    <a:pt x="451" y="674"/>
                  </a:lnTo>
                  <a:lnTo>
                    <a:pt x="451" y="678"/>
                  </a:lnTo>
                  <a:lnTo>
                    <a:pt x="451" y="678"/>
                  </a:lnTo>
                  <a:lnTo>
                    <a:pt x="451" y="678"/>
                  </a:lnTo>
                  <a:lnTo>
                    <a:pt x="451" y="678"/>
                  </a:lnTo>
                  <a:close/>
                  <a:moveTo>
                    <a:pt x="449" y="672"/>
                  </a:moveTo>
                  <a:lnTo>
                    <a:pt x="448" y="667"/>
                  </a:lnTo>
                  <a:lnTo>
                    <a:pt x="442" y="667"/>
                  </a:lnTo>
                  <a:lnTo>
                    <a:pt x="438" y="663"/>
                  </a:lnTo>
                  <a:lnTo>
                    <a:pt x="438" y="663"/>
                  </a:lnTo>
                  <a:lnTo>
                    <a:pt x="442" y="667"/>
                  </a:lnTo>
                  <a:lnTo>
                    <a:pt x="449" y="672"/>
                  </a:lnTo>
                  <a:lnTo>
                    <a:pt x="449" y="672"/>
                  </a:lnTo>
                  <a:lnTo>
                    <a:pt x="449" y="672"/>
                  </a:lnTo>
                  <a:lnTo>
                    <a:pt x="449" y="672"/>
                  </a:lnTo>
                  <a:close/>
                  <a:moveTo>
                    <a:pt x="457" y="655"/>
                  </a:moveTo>
                  <a:lnTo>
                    <a:pt x="459" y="650"/>
                  </a:lnTo>
                  <a:lnTo>
                    <a:pt x="457" y="644"/>
                  </a:lnTo>
                  <a:lnTo>
                    <a:pt x="453" y="640"/>
                  </a:lnTo>
                  <a:lnTo>
                    <a:pt x="448" y="637"/>
                  </a:lnTo>
                  <a:lnTo>
                    <a:pt x="444" y="637"/>
                  </a:lnTo>
                  <a:lnTo>
                    <a:pt x="440" y="631"/>
                  </a:lnTo>
                  <a:lnTo>
                    <a:pt x="436" y="629"/>
                  </a:lnTo>
                  <a:lnTo>
                    <a:pt x="434" y="627"/>
                  </a:lnTo>
                  <a:lnTo>
                    <a:pt x="429" y="623"/>
                  </a:lnTo>
                  <a:lnTo>
                    <a:pt x="429" y="623"/>
                  </a:lnTo>
                  <a:lnTo>
                    <a:pt x="425" y="623"/>
                  </a:lnTo>
                  <a:lnTo>
                    <a:pt x="425" y="627"/>
                  </a:lnTo>
                  <a:lnTo>
                    <a:pt x="423" y="629"/>
                  </a:lnTo>
                  <a:lnTo>
                    <a:pt x="425" y="633"/>
                  </a:lnTo>
                  <a:lnTo>
                    <a:pt x="429" y="633"/>
                  </a:lnTo>
                  <a:lnTo>
                    <a:pt x="429" y="633"/>
                  </a:lnTo>
                  <a:lnTo>
                    <a:pt x="425" y="633"/>
                  </a:lnTo>
                  <a:lnTo>
                    <a:pt x="423" y="633"/>
                  </a:lnTo>
                  <a:lnTo>
                    <a:pt x="423" y="633"/>
                  </a:lnTo>
                  <a:lnTo>
                    <a:pt x="423" y="637"/>
                  </a:lnTo>
                  <a:lnTo>
                    <a:pt x="429" y="642"/>
                  </a:lnTo>
                  <a:lnTo>
                    <a:pt x="433" y="644"/>
                  </a:lnTo>
                  <a:lnTo>
                    <a:pt x="434" y="648"/>
                  </a:lnTo>
                  <a:lnTo>
                    <a:pt x="436" y="648"/>
                  </a:lnTo>
                  <a:lnTo>
                    <a:pt x="438" y="644"/>
                  </a:lnTo>
                  <a:lnTo>
                    <a:pt x="440" y="646"/>
                  </a:lnTo>
                  <a:lnTo>
                    <a:pt x="444" y="644"/>
                  </a:lnTo>
                  <a:lnTo>
                    <a:pt x="444" y="646"/>
                  </a:lnTo>
                  <a:lnTo>
                    <a:pt x="446" y="652"/>
                  </a:lnTo>
                  <a:lnTo>
                    <a:pt x="446" y="654"/>
                  </a:lnTo>
                  <a:lnTo>
                    <a:pt x="448" y="655"/>
                  </a:lnTo>
                  <a:lnTo>
                    <a:pt x="453" y="655"/>
                  </a:lnTo>
                  <a:lnTo>
                    <a:pt x="453" y="654"/>
                  </a:lnTo>
                  <a:lnTo>
                    <a:pt x="457" y="655"/>
                  </a:lnTo>
                  <a:lnTo>
                    <a:pt x="457" y="655"/>
                  </a:lnTo>
                  <a:lnTo>
                    <a:pt x="457" y="655"/>
                  </a:lnTo>
                  <a:lnTo>
                    <a:pt x="457" y="655"/>
                  </a:lnTo>
                  <a:close/>
                  <a:moveTo>
                    <a:pt x="545" y="497"/>
                  </a:moveTo>
                  <a:lnTo>
                    <a:pt x="545" y="497"/>
                  </a:lnTo>
                  <a:lnTo>
                    <a:pt x="545" y="495"/>
                  </a:lnTo>
                  <a:lnTo>
                    <a:pt x="545" y="492"/>
                  </a:lnTo>
                  <a:lnTo>
                    <a:pt x="547" y="492"/>
                  </a:lnTo>
                  <a:lnTo>
                    <a:pt x="549" y="495"/>
                  </a:lnTo>
                  <a:lnTo>
                    <a:pt x="551" y="495"/>
                  </a:lnTo>
                  <a:lnTo>
                    <a:pt x="553" y="495"/>
                  </a:lnTo>
                  <a:lnTo>
                    <a:pt x="557" y="495"/>
                  </a:lnTo>
                  <a:lnTo>
                    <a:pt x="557" y="492"/>
                  </a:lnTo>
                  <a:lnTo>
                    <a:pt x="561" y="488"/>
                  </a:lnTo>
                  <a:lnTo>
                    <a:pt x="566" y="488"/>
                  </a:lnTo>
                  <a:lnTo>
                    <a:pt x="566" y="484"/>
                  </a:lnTo>
                  <a:lnTo>
                    <a:pt x="562" y="480"/>
                  </a:lnTo>
                  <a:lnTo>
                    <a:pt x="559" y="480"/>
                  </a:lnTo>
                  <a:lnTo>
                    <a:pt x="559" y="475"/>
                  </a:lnTo>
                  <a:lnTo>
                    <a:pt x="555" y="473"/>
                  </a:lnTo>
                  <a:lnTo>
                    <a:pt x="553" y="471"/>
                  </a:lnTo>
                  <a:lnTo>
                    <a:pt x="549" y="473"/>
                  </a:lnTo>
                  <a:lnTo>
                    <a:pt x="545" y="475"/>
                  </a:lnTo>
                  <a:lnTo>
                    <a:pt x="542" y="475"/>
                  </a:lnTo>
                  <a:lnTo>
                    <a:pt x="538" y="480"/>
                  </a:lnTo>
                  <a:lnTo>
                    <a:pt x="538" y="480"/>
                  </a:lnTo>
                  <a:lnTo>
                    <a:pt x="542" y="484"/>
                  </a:lnTo>
                  <a:lnTo>
                    <a:pt x="542" y="488"/>
                  </a:lnTo>
                  <a:lnTo>
                    <a:pt x="542" y="493"/>
                  </a:lnTo>
                  <a:lnTo>
                    <a:pt x="545" y="497"/>
                  </a:lnTo>
                  <a:lnTo>
                    <a:pt x="545" y="497"/>
                  </a:lnTo>
                  <a:lnTo>
                    <a:pt x="545" y="497"/>
                  </a:lnTo>
                  <a:lnTo>
                    <a:pt x="545" y="497"/>
                  </a:lnTo>
                  <a:close/>
                  <a:moveTo>
                    <a:pt x="557" y="654"/>
                  </a:moveTo>
                  <a:lnTo>
                    <a:pt x="557" y="654"/>
                  </a:lnTo>
                  <a:lnTo>
                    <a:pt x="557" y="655"/>
                  </a:lnTo>
                  <a:lnTo>
                    <a:pt x="561" y="655"/>
                  </a:lnTo>
                  <a:lnTo>
                    <a:pt x="562" y="654"/>
                  </a:lnTo>
                  <a:lnTo>
                    <a:pt x="562" y="650"/>
                  </a:lnTo>
                  <a:lnTo>
                    <a:pt x="561" y="648"/>
                  </a:lnTo>
                  <a:lnTo>
                    <a:pt x="559" y="650"/>
                  </a:lnTo>
                  <a:lnTo>
                    <a:pt x="559" y="652"/>
                  </a:lnTo>
                  <a:lnTo>
                    <a:pt x="557" y="654"/>
                  </a:lnTo>
                  <a:lnTo>
                    <a:pt x="557" y="654"/>
                  </a:lnTo>
                  <a:lnTo>
                    <a:pt x="557" y="654"/>
                  </a:lnTo>
                  <a:lnTo>
                    <a:pt x="557" y="654"/>
                  </a:lnTo>
                  <a:close/>
                  <a:moveTo>
                    <a:pt x="625" y="740"/>
                  </a:moveTo>
                  <a:lnTo>
                    <a:pt x="625" y="742"/>
                  </a:lnTo>
                  <a:lnTo>
                    <a:pt x="628" y="744"/>
                  </a:lnTo>
                  <a:lnTo>
                    <a:pt x="628" y="746"/>
                  </a:lnTo>
                  <a:lnTo>
                    <a:pt x="632" y="750"/>
                  </a:lnTo>
                  <a:lnTo>
                    <a:pt x="636" y="748"/>
                  </a:lnTo>
                  <a:lnTo>
                    <a:pt x="638" y="746"/>
                  </a:lnTo>
                  <a:lnTo>
                    <a:pt x="636" y="742"/>
                  </a:lnTo>
                  <a:lnTo>
                    <a:pt x="634" y="740"/>
                  </a:lnTo>
                  <a:lnTo>
                    <a:pt x="630" y="742"/>
                  </a:lnTo>
                  <a:lnTo>
                    <a:pt x="628" y="740"/>
                  </a:lnTo>
                  <a:lnTo>
                    <a:pt x="625" y="740"/>
                  </a:lnTo>
                  <a:lnTo>
                    <a:pt x="625" y="740"/>
                  </a:lnTo>
                  <a:lnTo>
                    <a:pt x="625" y="740"/>
                  </a:lnTo>
                  <a:lnTo>
                    <a:pt x="625" y="740"/>
                  </a:lnTo>
                  <a:close/>
                  <a:moveTo>
                    <a:pt x="613" y="493"/>
                  </a:moveTo>
                  <a:lnTo>
                    <a:pt x="613" y="490"/>
                  </a:lnTo>
                  <a:lnTo>
                    <a:pt x="611" y="488"/>
                  </a:lnTo>
                  <a:lnTo>
                    <a:pt x="611" y="488"/>
                  </a:lnTo>
                  <a:lnTo>
                    <a:pt x="613" y="484"/>
                  </a:lnTo>
                  <a:lnTo>
                    <a:pt x="611" y="480"/>
                  </a:lnTo>
                  <a:lnTo>
                    <a:pt x="608" y="480"/>
                  </a:lnTo>
                  <a:lnTo>
                    <a:pt x="606" y="484"/>
                  </a:lnTo>
                  <a:lnTo>
                    <a:pt x="604" y="488"/>
                  </a:lnTo>
                  <a:lnTo>
                    <a:pt x="606" y="492"/>
                  </a:lnTo>
                  <a:lnTo>
                    <a:pt x="608" y="492"/>
                  </a:lnTo>
                  <a:lnTo>
                    <a:pt x="611" y="493"/>
                  </a:lnTo>
                  <a:lnTo>
                    <a:pt x="613" y="493"/>
                  </a:lnTo>
                  <a:lnTo>
                    <a:pt x="613" y="493"/>
                  </a:lnTo>
                  <a:lnTo>
                    <a:pt x="613" y="493"/>
                  </a:lnTo>
                  <a:lnTo>
                    <a:pt x="613" y="493"/>
                  </a:lnTo>
                  <a:close/>
                  <a:moveTo>
                    <a:pt x="608" y="467"/>
                  </a:moveTo>
                  <a:lnTo>
                    <a:pt x="609" y="463"/>
                  </a:lnTo>
                  <a:lnTo>
                    <a:pt x="613" y="465"/>
                  </a:lnTo>
                  <a:lnTo>
                    <a:pt x="617" y="461"/>
                  </a:lnTo>
                  <a:lnTo>
                    <a:pt x="615" y="460"/>
                  </a:lnTo>
                  <a:lnTo>
                    <a:pt x="615" y="458"/>
                  </a:lnTo>
                  <a:lnTo>
                    <a:pt x="619" y="458"/>
                  </a:lnTo>
                  <a:lnTo>
                    <a:pt x="617" y="456"/>
                  </a:lnTo>
                  <a:lnTo>
                    <a:pt x="613" y="456"/>
                  </a:lnTo>
                  <a:lnTo>
                    <a:pt x="609" y="460"/>
                  </a:lnTo>
                  <a:lnTo>
                    <a:pt x="606" y="465"/>
                  </a:lnTo>
                  <a:lnTo>
                    <a:pt x="608" y="467"/>
                  </a:lnTo>
                  <a:lnTo>
                    <a:pt x="608" y="467"/>
                  </a:lnTo>
                  <a:lnTo>
                    <a:pt x="608" y="467"/>
                  </a:lnTo>
                  <a:lnTo>
                    <a:pt x="608" y="467"/>
                  </a:lnTo>
                  <a:close/>
                  <a:moveTo>
                    <a:pt x="625" y="473"/>
                  </a:moveTo>
                  <a:lnTo>
                    <a:pt x="626" y="475"/>
                  </a:lnTo>
                  <a:lnTo>
                    <a:pt x="632" y="475"/>
                  </a:lnTo>
                  <a:lnTo>
                    <a:pt x="634" y="475"/>
                  </a:lnTo>
                  <a:lnTo>
                    <a:pt x="634" y="473"/>
                  </a:lnTo>
                  <a:lnTo>
                    <a:pt x="628" y="473"/>
                  </a:lnTo>
                  <a:lnTo>
                    <a:pt x="625" y="471"/>
                  </a:lnTo>
                  <a:lnTo>
                    <a:pt x="625" y="473"/>
                  </a:lnTo>
                  <a:lnTo>
                    <a:pt x="625" y="473"/>
                  </a:lnTo>
                  <a:lnTo>
                    <a:pt x="625" y="473"/>
                  </a:lnTo>
                  <a:lnTo>
                    <a:pt x="625" y="473"/>
                  </a:lnTo>
                  <a:close/>
                  <a:moveTo>
                    <a:pt x="658" y="499"/>
                  </a:moveTo>
                  <a:lnTo>
                    <a:pt x="658" y="503"/>
                  </a:lnTo>
                  <a:lnTo>
                    <a:pt x="657" y="505"/>
                  </a:lnTo>
                  <a:lnTo>
                    <a:pt x="655" y="505"/>
                  </a:lnTo>
                  <a:lnTo>
                    <a:pt x="655" y="509"/>
                  </a:lnTo>
                  <a:lnTo>
                    <a:pt x="655" y="514"/>
                  </a:lnTo>
                  <a:lnTo>
                    <a:pt x="657" y="512"/>
                  </a:lnTo>
                  <a:lnTo>
                    <a:pt x="660" y="509"/>
                  </a:lnTo>
                  <a:lnTo>
                    <a:pt x="664" y="509"/>
                  </a:lnTo>
                  <a:lnTo>
                    <a:pt x="666" y="505"/>
                  </a:lnTo>
                  <a:lnTo>
                    <a:pt x="670" y="503"/>
                  </a:lnTo>
                  <a:lnTo>
                    <a:pt x="673" y="499"/>
                  </a:lnTo>
                  <a:lnTo>
                    <a:pt x="670" y="495"/>
                  </a:lnTo>
                  <a:lnTo>
                    <a:pt x="670" y="493"/>
                  </a:lnTo>
                  <a:lnTo>
                    <a:pt x="666" y="493"/>
                  </a:lnTo>
                  <a:lnTo>
                    <a:pt x="660" y="495"/>
                  </a:lnTo>
                  <a:lnTo>
                    <a:pt x="658" y="499"/>
                  </a:lnTo>
                  <a:lnTo>
                    <a:pt x="658" y="499"/>
                  </a:lnTo>
                  <a:lnTo>
                    <a:pt x="658" y="499"/>
                  </a:lnTo>
                  <a:lnTo>
                    <a:pt x="658" y="499"/>
                  </a:lnTo>
                  <a:close/>
                  <a:moveTo>
                    <a:pt x="670" y="463"/>
                  </a:moveTo>
                  <a:lnTo>
                    <a:pt x="670" y="469"/>
                  </a:lnTo>
                  <a:lnTo>
                    <a:pt x="668" y="475"/>
                  </a:lnTo>
                  <a:lnTo>
                    <a:pt x="666" y="480"/>
                  </a:lnTo>
                  <a:lnTo>
                    <a:pt x="666" y="480"/>
                  </a:lnTo>
                  <a:lnTo>
                    <a:pt x="670" y="484"/>
                  </a:lnTo>
                  <a:lnTo>
                    <a:pt x="670" y="484"/>
                  </a:lnTo>
                  <a:lnTo>
                    <a:pt x="675" y="484"/>
                  </a:lnTo>
                  <a:lnTo>
                    <a:pt x="679" y="488"/>
                  </a:lnTo>
                  <a:lnTo>
                    <a:pt x="681" y="484"/>
                  </a:lnTo>
                  <a:lnTo>
                    <a:pt x="681" y="484"/>
                  </a:lnTo>
                  <a:lnTo>
                    <a:pt x="679" y="478"/>
                  </a:lnTo>
                  <a:lnTo>
                    <a:pt x="679" y="473"/>
                  </a:lnTo>
                  <a:lnTo>
                    <a:pt x="673" y="469"/>
                  </a:lnTo>
                  <a:lnTo>
                    <a:pt x="670" y="463"/>
                  </a:lnTo>
                  <a:lnTo>
                    <a:pt x="670" y="463"/>
                  </a:lnTo>
                  <a:lnTo>
                    <a:pt x="670" y="463"/>
                  </a:lnTo>
                  <a:lnTo>
                    <a:pt x="670" y="463"/>
                  </a:lnTo>
                  <a:close/>
                  <a:moveTo>
                    <a:pt x="694" y="420"/>
                  </a:moveTo>
                  <a:lnTo>
                    <a:pt x="698" y="416"/>
                  </a:lnTo>
                  <a:lnTo>
                    <a:pt x="696" y="414"/>
                  </a:lnTo>
                  <a:lnTo>
                    <a:pt x="692" y="414"/>
                  </a:lnTo>
                  <a:lnTo>
                    <a:pt x="690" y="416"/>
                  </a:lnTo>
                  <a:lnTo>
                    <a:pt x="692" y="420"/>
                  </a:lnTo>
                  <a:lnTo>
                    <a:pt x="694" y="420"/>
                  </a:lnTo>
                  <a:lnTo>
                    <a:pt x="694" y="420"/>
                  </a:lnTo>
                  <a:lnTo>
                    <a:pt x="694" y="420"/>
                  </a:lnTo>
                  <a:lnTo>
                    <a:pt x="694" y="420"/>
                  </a:lnTo>
                  <a:close/>
                  <a:moveTo>
                    <a:pt x="704" y="418"/>
                  </a:moveTo>
                  <a:lnTo>
                    <a:pt x="707" y="414"/>
                  </a:lnTo>
                  <a:lnTo>
                    <a:pt x="707" y="412"/>
                  </a:lnTo>
                  <a:lnTo>
                    <a:pt x="704" y="412"/>
                  </a:lnTo>
                  <a:lnTo>
                    <a:pt x="704" y="412"/>
                  </a:lnTo>
                  <a:lnTo>
                    <a:pt x="700" y="414"/>
                  </a:lnTo>
                  <a:lnTo>
                    <a:pt x="700" y="416"/>
                  </a:lnTo>
                  <a:lnTo>
                    <a:pt x="704" y="418"/>
                  </a:lnTo>
                  <a:lnTo>
                    <a:pt x="704" y="418"/>
                  </a:lnTo>
                  <a:lnTo>
                    <a:pt x="704" y="418"/>
                  </a:lnTo>
                  <a:lnTo>
                    <a:pt x="704" y="418"/>
                  </a:lnTo>
                  <a:close/>
                  <a:moveTo>
                    <a:pt x="722" y="420"/>
                  </a:moveTo>
                  <a:lnTo>
                    <a:pt x="724" y="418"/>
                  </a:lnTo>
                  <a:lnTo>
                    <a:pt x="719" y="416"/>
                  </a:lnTo>
                  <a:lnTo>
                    <a:pt x="715" y="418"/>
                  </a:lnTo>
                  <a:lnTo>
                    <a:pt x="717" y="420"/>
                  </a:lnTo>
                  <a:lnTo>
                    <a:pt x="722" y="420"/>
                  </a:lnTo>
                  <a:lnTo>
                    <a:pt x="722" y="420"/>
                  </a:lnTo>
                  <a:lnTo>
                    <a:pt x="722" y="420"/>
                  </a:lnTo>
                  <a:lnTo>
                    <a:pt x="722" y="420"/>
                  </a:lnTo>
                  <a:close/>
                  <a:moveTo>
                    <a:pt x="749" y="411"/>
                  </a:moveTo>
                  <a:lnTo>
                    <a:pt x="749" y="416"/>
                  </a:lnTo>
                  <a:lnTo>
                    <a:pt x="753" y="416"/>
                  </a:lnTo>
                  <a:lnTo>
                    <a:pt x="753" y="414"/>
                  </a:lnTo>
                  <a:lnTo>
                    <a:pt x="751" y="412"/>
                  </a:lnTo>
                  <a:lnTo>
                    <a:pt x="749" y="411"/>
                  </a:lnTo>
                  <a:lnTo>
                    <a:pt x="749" y="411"/>
                  </a:lnTo>
                  <a:lnTo>
                    <a:pt x="749" y="411"/>
                  </a:lnTo>
                  <a:lnTo>
                    <a:pt x="749" y="411"/>
                  </a:lnTo>
                  <a:close/>
                  <a:moveTo>
                    <a:pt x="734" y="409"/>
                  </a:moveTo>
                  <a:lnTo>
                    <a:pt x="737" y="409"/>
                  </a:lnTo>
                  <a:lnTo>
                    <a:pt x="737" y="405"/>
                  </a:lnTo>
                  <a:lnTo>
                    <a:pt x="737" y="403"/>
                  </a:lnTo>
                  <a:lnTo>
                    <a:pt x="734" y="405"/>
                  </a:lnTo>
                  <a:lnTo>
                    <a:pt x="734" y="407"/>
                  </a:lnTo>
                  <a:lnTo>
                    <a:pt x="734" y="409"/>
                  </a:lnTo>
                  <a:lnTo>
                    <a:pt x="734" y="409"/>
                  </a:lnTo>
                  <a:lnTo>
                    <a:pt x="734" y="409"/>
                  </a:lnTo>
                  <a:lnTo>
                    <a:pt x="734" y="409"/>
                  </a:lnTo>
                  <a:close/>
                  <a:moveTo>
                    <a:pt x="721" y="394"/>
                  </a:moveTo>
                  <a:lnTo>
                    <a:pt x="721" y="390"/>
                  </a:lnTo>
                  <a:lnTo>
                    <a:pt x="719" y="390"/>
                  </a:lnTo>
                  <a:lnTo>
                    <a:pt x="713" y="396"/>
                  </a:lnTo>
                  <a:lnTo>
                    <a:pt x="713" y="396"/>
                  </a:lnTo>
                  <a:lnTo>
                    <a:pt x="717" y="399"/>
                  </a:lnTo>
                  <a:lnTo>
                    <a:pt x="719" y="396"/>
                  </a:lnTo>
                  <a:lnTo>
                    <a:pt x="717" y="396"/>
                  </a:lnTo>
                  <a:lnTo>
                    <a:pt x="719" y="394"/>
                  </a:lnTo>
                  <a:lnTo>
                    <a:pt x="721" y="394"/>
                  </a:lnTo>
                  <a:lnTo>
                    <a:pt x="721" y="394"/>
                  </a:lnTo>
                  <a:lnTo>
                    <a:pt x="721" y="394"/>
                  </a:lnTo>
                  <a:lnTo>
                    <a:pt x="721" y="394"/>
                  </a:lnTo>
                  <a:close/>
                  <a:moveTo>
                    <a:pt x="732" y="390"/>
                  </a:moveTo>
                  <a:lnTo>
                    <a:pt x="730" y="386"/>
                  </a:lnTo>
                  <a:lnTo>
                    <a:pt x="724" y="386"/>
                  </a:lnTo>
                  <a:lnTo>
                    <a:pt x="724" y="390"/>
                  </a:lnTo>
                  <a:lnTo>
                    <a:pt x="724" y="394"/>
                  </a:lnTo>
                  <a:lnTo>
                    <a:pt x="728" y="394"/>
                  </a:lnTo>
                  <a:lnTo>
                    <a:pt x="730" y="390"/>
                  </a:lnTo>
                  <a:lnTo>
                    <a:pt x="732" y="390"/>
                  </a:lnTo>
                  <a:lnTo>
                    <a:pt x="732" y="390"/>
                  </a:lnTo>
                  <a:lnTo>
                    <a:pt x="732" y="390"/>
                  </a:lnTo>
                  <a:lnTo>
                    <a:pt x="732" y="390"/>
                  </a:lnTo>
                  <a:close/>
                  <a:moveTo>
                    <a:pt x="732" y="390"/>
                  </a:moveTo>
                  <a:lnTo>
                    <a:pt x="734" y="394"/>
                  </a:lnTo>
                  <a:lnTo>
                    <a:pt x="734" y="390"/>
                  </a:lnTo>
                  <a:lnTo>
                    <a:pt x="737" y="390"/>
                  </a:lnTo>
                  <a:lnTo>
                    <a:pt x="737" y="386"/>
                  </a:lnTo>
                  <a:lnTo>
                    <a:pt x="737" y="384"/>
                  </a:lnTo>
                  <a:lnTo>
                    <a:pt x="734" y="384"/>
                  </a:lnTo>
                  <a:lnTo>
                    <a:pt x="734" y="386"/>
                  </a:lnTo>
                  <a:lnTo>
                    <a:pt x="734" y="390"/>
                  </a:lnTo>
                  <a:lnTo>
                    <a:pt x="732" y="390"/>
                  </a:lnTo>
                  <a:lnTo>
                    <a:pt x="732" y="390"/>
                  </a:lnTo>
                  <a:lnTo>
                    <a:pt x="732" y="390"/>
                  </a:lnTo>
                  <a:lnTo>
                    <a:pt x="732" y="390"/>
                  </a:lnTo>
                  <a:close/>
                  <a:moveTo>
                    <a:pt x="721" y="380"/>
                  </a:moveTo>
                  <a:lnTo>
                    <a:pt x="724" y="377"/>
                  </a:lnTo>
                  <a:lnTo>
                    <a:pt x="722" y="375"/>
                  </a:lnTo>
                  <a:lnTo>
                    <a:pt x="721" y="375"/>
                  </a:lnTo>
                  <a:lnTo>
                    <a:pt x="717" y="375"/>
                  </a:lnTo>
                  <a:lnTo>
                    <a:pt x="715" y="377"/>
                  </a:lnTo>
                  <a:lnTo>
                    <a:pt x="715" y="377"/>
                  </a:lnTo>
                  <a:lnTo>
                    <a:pt x="719" y="379"/>
                  </a:lnTo>
                  <a:lnTo>
                    <a:pt x="721" y="380"/>
                  </a:lnTo>
                  <a:lnTo>
                    <a:pt x="721" y="380"/>
                  </a:lnTo>
                  <a:lnTo>
                    <a:pt x="721" y="380"/>
                  </a:lnTo>
                  <a:lnTo>
                    <a:pt x="721" y="380"/>
                  </a:lnTo>
                  <a:close/>
                  <a:moveTo>
                    <a:pt x="737" y="371"/>
                  </a:moveTo>
                  <a:lnTo>
                    <a:pt x="739" y="371"/>
                  </a:lnTo>
                  <a:lnTo>
                    <a:pt x="739" y="369"/>
                  </a:lnTo>
                  <a:lnTo>
                    <a:pt x="737" y="367"/>
                  </a:lnTo>
                  <a:lnTo>
                    <a:pt x="741" y="365"/>
                  </a:lnTo>
                  <a:lnTo>
                    <a:pt x="741" y="365"/>
                  </a:lnTo>
                  <a:lnTo>
                    <a:pt x="737" y="362"/>
                  </a:lnTo>
                  <a:lnTo>
                    <a:pt x="734" y="362"/>
                  </a:lnTo>
                  <a:lnTo>
                    <a:pt x="734" y="362"/>
                  </a:lnTo>
                  <a:lnTo>
                    <a:pt x="734" y="365"/>
                  </a:lnTo>
                  <a:lnTo>
                    <a:pt x="732" y="365"/>
                  </a:lnTo>
                  <a:lnTo>
                    <a:pt x="730" y="365"/>
                  </a:lnTo>
                  <a:lnTo>
                    <a:pt x="728" y="365"/>
                  </a:lnTo>
                  <a:lnTo>
                    <a:pt x="730" y="367"/>
                  </a:lnTo>
                  <a:lnTo>
                    <a:pt x="732" y="369"/>
                  </a:lnTo>
                  <a:lnTo>
                    <a:pt x="734" y="369"/>
                  </a:lnTo>
                  <a:lnTo>
                    <a:pt x="737" y="371"/>
                  </a:lnTo>
                  <a:lnTo>
                    <a:pt x="737" y="371"/>
                  </a:lnTo>
                  <a:lnTo>
                    <a:pt x="737" y="371"/>
                  </a:lnTo>
                  <a:lnTo>
                    <a:pt x="737" y="371"/>
                  </a:lnTo>
                  <a:close/>
                  <a:moveTo>
                    <a:pt x="786" y="237"/>
                  </a:moveTo>
                  <a:lnTo>
                    <a:pt x="788" y="237"/>
                  </a:lnTo>
                  <a:lnTo>
                    <a:pt x="792" y="237"/>
                  </a:lnTo>
                  <a:lnTo>
                    <a:pt x="794" y="234"/>
                  </a:lnTo>
                  <a:lnTo>
                    <a:pt x="794" y="234"/>
                  </a:lnTo>
                  <a:lnTo>
                    <a:pt x="796" y="235"/>
                  </a:lnTo>
                  <a:lnTo>
                    <a:pt x="794" y="237"/>
                  </a:lnTo>
                  <a:lnTo>
                    <a:pt x="798" y="235"/>
                  </a:lnTo>
                  <a:lnTo>
                    <a:pt x="801" y="232"/>
                  </a:lnTo>
                  <a:lnTo>
                    <a:pt x="801" y="228"/>
                  </a:lnTo>
                  <a:lnTo>
                    <a:pt x="803" y="226"/>
                  </a:lnTo>
                  <a:lnTo>
                    <a:pt x="803" y="222"/>
                  </a:lnTo>
                  <a:lnTo>
                    <a:pt x="801" y="220"/>
                  </a:lnTo>
                  <a:lnTo>
                    <a:pt x="800" y="220"/>
                  </a:lnTo>
                  <a:lnTo>
                    <a:pt x="800" y="222"/>
                  </a:lnTo>
                  <a:lnTo>
                    <a:pt x="796" y="226"/>
                  </a:lnTo>
                  <a:lnTo>
                    <a:pt x="792" y="228"/>
                  </a:lnTo>
                  <a:lnTo>
                    <a:pt x="788" y="234"/>
                  </a:lnTo>
                  <a:lnTo>
                    <a:pt x="786" y="237"/>
                  </a:lnTo>
                  <a:lnTo>
                    <a:pt x="786" y="237"/>
                  </a:lnTo>
                  <a:lnTo>
                    <a:pt x="786" y="237"/>
                  </a:lnTo>
                  <a:lnTo>
                    <a:pt x="786" y="237"/>
                  </a:lnTo>
                  <a:close/>
                  <a:moveTo>
                    <a:pt x="822" y="241"/>
                  </a:moveTo>
                  <a:lnTo>
                    <a:pt x="826" y="241"/>
                  </a:lnTo>
                  <a:lnTo>
                    <a:pt x="828" y="237"/>
                  </a:lnTo>
                  <a:lnTo>
                    <a:pt x="826" y="237"/>
                  </a:lnTo>
                  <a:lnTo>
                    <a:pt x="822" y="237"/>
                  </a:lnTo>
                  <a:lnTo>
                    <a:pt x="820" y="241"/>
                  </a:lnTo>
                  <a:lnTo>
                    <a:pt x="822" y="241"/>
                  </a:lnTo>
                  <a:lnTo>
                    <a:pt x="822" y="241"/>
                  </a:lnTo>
                  <a:lnTo>
                    <a:pt x="822" y="241"/>
                  </a:lnTo>
                  <a:lnTo>
                    <a:pt x="822" y="241"/>
                  </a:lnTo>
                  <a:close/>
                  <a:moveTo>
                    <a:pt x="828" y="249"/>
                  </a:moveTo>
                  <a:lnTo>
                    <a:pt x="830" y="249"/>
                  </a:lnTo>
                  <a:lnTo>
                    <a:pt x="832" y="247"/>
                  </a:lnTo>
                  <a:lnTo>
                    <a:pt x="832" y="247"/>
                  </a:lnTo>
                  <a:lnTo>
                    <a:pt x="828" y="243"/>
                  </a:lnTo>
                  <a:lnTo>
                    <a:pt x="828" y="241"/>
                  </a:lnTo>
                  <a:lnTo>
                    <a:pt x="826" y="241"/>
                  </a:lnTo>
                  <a:lnTo>
                    <a:pt x="826" y="243"/>
                  </a:lnTo>
                  <a:lnTo>
                    <a:pt x="828" y="247"/>
                  </a:lnTo>
                  <a:lnTo>
                    <a:pt x="828" y="249"/>
                  </a:lnTo>
                  <a:lnTo>
                    <a:pt x="828" y="249"/>
                  </a:lnTo>
                  <a:lnTo>
                    <a:pt x="828" y="249"/>
                  </a:lnTo>
                  <a:lnTo>
                    <a:pt x="828" y="249"/>
                  </a:lnTo>
                  <a:close/>
                  <a:moveTo>
                    <a:pt x="796" y="258"/>
                  </a:moveTo>
                  <a:lnTo>
                    <a:pt x="800" y="256"/>
                  </a:lnTo>
                  <a:lnTo>
                    <a:pt x="800" y="254"/>
                  </a:lnTo>
                  <a:lnTo>
                    <a:pt x="798" y="252"/>
                  </a:lnTo>
                  <a:lnTo>
                    <a:pt x="796" y="254"/>
                  </a:lnTo>
                  <a:lnTo>
                    <a:pt x="792" y="256"/>
                  </a:lnTo>
                  <a:lnTo>
                    <a:pt x="792" y="258"/>
                  </a:lnTo>
                  <a:lnTo>
                    <a:pt x="796" y="258"/>
                  </a:lnTo>
                  <a:lnTo>
                    <a:pt x="796" y="258"/>
                  </a:lnTo>
                  <a:lnTo>
                    <a:pt x="796" y="258"/>
                  </a:lnTo>
                  <a:lnTo>
                    <a:pt x="796" y="258"/>
                  </a:lnTo>
                  <a:close/>
                  <a:moveTo>
                    <a:pt x="813" y="258"/>
                  </a:moveTo>
                  <a:lnTo>
                    <a:pt x="817" y="256"/>
                  </a:lnTo>
                  <a:lnTo>
                    <a:pt x="817" y="252"/>
                  </a:lnTo>
                  <a:lnTo>
                    <a:pt x="817" y="252"/>
                  </a:lnTo>
                  <a:lnTo>
                    <a:pt x="817" y="247"/>
                  </a:lnTo>
                  <a:lnTo>
                    <a:pt x="813" y="247"/>
                  </a:lnTo>
                  <a:lnTo>
                    <a:pt x="813" y="249"/>
                  </a:lnTo>
                  <a:lnTo>
                    <a:pt x="811" y="252"/>
                  </a:lnTo>
                  <a:lnTo>
                    <a:pt x="807" y="254"/>
                  </a:lnTo>
                  <a:lnTo>
                    <a:pt x="809" y="256"/>
                  </a:lnTo>
                  <a:lnTo>
                    <a:pt x="811" y="256"/>
                  </a:lnTo>
                  <a:lnTo>
                    <a:pt x="813" y="254"/>
                  </a:lnTo>
                  <a:lnTo>
                    <a:pt x="813" y="254"/>
                  </a:lnTo>
                  <a:lnTo>
                    <a:pt x="813" y="258"/>
                  </a:lnTo>
                  <a:lnTo>
                    <a:pt x="813" y="258"/>
                  </a:lnTo>
                  <a:lnTo>
                    <a:pt x="813" y="258"/>
                  </a:lnTo>
                  <a:lnTo>
                    <a:pt x="813" y="258"/>
                  </a:lnTo>
                  <a:close/>
                  <a:moveTo>
                    <a:pt x="817" y="277"/>
                  </a:moveTo>
                  <a:lnTo>
                    <a:pt x="818" y="277"/>
                  </a:lnTo>
                  <a:lnTo>
                    <a:pt x="820" y="277"/>
                  </a:lnTo>
                  <a:lnTo>
                    <a:pt x="826" y="277"/>
                  </a:lnTo>
                  <a:lnTo>
                    <a:pt x="826" y="277"/>
                  </a:lnTo>
                  <a:lnTo>
                    <a:pt x="830" y="277"/>
                  </a:lnTo>
                  <a:lnTo>
                    <a:pt x="833" y="277"/>
                  </a:lnTo>
                  <a:lnTo>
                    <a:pt x="835" y="273"/>
                  </a:lnTo>
                  <a:lnTo>
                    <a:pt x="835" y="271"/>
                  </a:lnTo>
                  <a:lnTo>
                    <a:pt x="833" y="271"/>
                  </a:lnTo>
                  <a:lnTo>
                    <a:pt x="833" y="271"/>
                  </a:lnTo>
                  <a:lnTo>
                    <a:pt x="833" y="267"/>
                  </a:lnTo>
                  <a:lnTo>
                    <a:pt x="830" y="267"/>
                  </a:lnTo>
                  <a:lnTo>
                    <a:pt x="828" y="271"/>
                  </a:lnTo>
                  <a:lnTo>
                    <a:pt x="828" y="271"/>
                  </a:lnTo>
                  <a:lnTo>
                    <a:pt x="828" y="271"/>
                  </a:lnTo>
                  <a:lnTo>
                    <a:pt x="826" y="271"/>
                  </a:lnTo>
                  <a:lnTo>
                    <a:pt x="826" y="271"/>
                  </a:lnTo>
                  <a:lnTo>
                    <a:pt x="822" y="271"/>
                  </a:lnTo>
                  <a:lnTo>
                    <a:pt x="820" y="271"/>
                  </a:lnTo>
                  <a:lnTo>
                    <a:pt x="818" y="273"/>
                  </a:lnTo>
                  <a:lnTo>
                    <a:pt x="817" y="271"/>
                  </a:lnTo>
                  <a:lnTo>
                    <a:pt x="817" y="277"/>
                  </a:lnTo>
                  <a:lnTo>
                    <a:pt x="817" y="277"/>
                  </a:lnTo>
                  <a:lnTo>
                    <a:pt x="817" y="277"/>
                  </a:lnTo>
                  <a:lnTo>
                    <a:pt x="817" y="277"/>
                  </a:lnTo>
                  <a:lnTo>
                    <a:pt x="817" y="277"/>
                  </a:lnTo>
                  <a:close/>
                  <a:moveTo>
                    <a:pt x="673" y="81"/>
                  </a:moveTo>
                  <a:lnTo>
                    <a:pt x="679" y="77"/>
                  </a:lnTo>
                  <a:lnTo>
                    <a:pt x="681" y="73"/>
                  </a:lnTo>
                  <a:lnTo>
                    <a:pt x="681" y="70"/>
                  </a:lnTo>
                  <a:lnTo>
                    <a:pt x="687" y="64"/>
                  </a:lnTo>
                  <a:lnTo>
                    <a:pt x="694" y="60"/>
                  </a:lnTo>
                  <a:lnTo>
                    <a:pt x="700" y="58"/>
                  </a:lnTo>
                  <a:lnTo>
                    <a:pt x="700" y="55"/>
                  </a:lnTo>
                  <a:lnTo>
                    <a:pt x="700" y="51"/>
                  </a:lnTo>
                  <a:lnTo>
                    <a:pt x="694" y="47"/>
                  </a:lnTo>
                  <a:lnTo>
                    <a:pt x="689" y="43"/>
                  </a:lnTo>
                  <a:lnTo>
                    <a:pt x="685" y="34"/>
                  </a:lnTo>
                  <a:lnTo>
                    <a:pt x="685" y="30"/>
                  </a:lnTo>
                  <a:lnTo>
                    <a:pt x="687" y="28"/>
                  </a:lnTo>
                  <a:lnTo>
                    <a:pt x="687" y="24"/>
                  </a:lnTo>
                  <a:lnTo>
                    <a:pt x="685" y="24"/>
                  </a:lnTo>
                  <a:lnTo>
                    <a:pt x="675" y="24"/>
                  </a:lnTo>
                  <a:lnTo>
                    <a:pt x="670" y="23"/>
                  </a:lnTo>
                  <a:lnTo>
                    <a:pt x="664" y="19"/>
                  </a:lnTo>
                  <a:lnTo>
                    <a:pt x="657" y="9"/>
                  </a:lnTo>
                  <a:lnTo>
                    <a:pt x="651" y="4"/>
                  </a:lnTo>
                  <a:lnTo>
                    <a:pt x="645" y="0"/>
                  </a:lnTo>
                  <a:lnTo>
                    <a:pt x="643" y="0"/>
                  </a:lnTo>
                  <a:lnTo>
                    <a:pt x="643" y="4"/>
                  </a:lnTo>
                  <a:lnTo>
                    <a:pt x="641" y="6"/>
                  </a:lnTo>
                  <a:lnTo>
                    <a:pt x="643" y="9"/>
                  </a:lnTo>
                  <a:lnTo>
                    <a:pt x="641" y="13"/>
                  </a:lnTo>
                  <a:lnTo>
                    <a:pt x="640" y="19"/>
                  </a:lnTo>
                  <a:lnTo>
                    <a:pt x="636" y="24"/>
                  </a:lnTo>
                  <a:lnTo>
                    <a:pt x="632" y="30"/>
                  </a:lnTo>
                  <a:lnTo>
                    <a:pt x="630" y="34"/>
                  </a:lnTo>
                  <a:lnTo>
                    <a:pt x="632" y="47"/>
                  </a:lnTo>
                  <a:lnTo>
                    <a:pt x="634" y="51"/>
                  </a:lnTo>
                  <a:lnTo>
                    <a:pt x="638" y="53"/>
                  </a:lnTo>
                  <a:lnTo>
                    <a:pt x="638" y="55"/>
                  </a:lnTo>
                  <a:lnTo>
                    <a:pt x="638" y="68"/>
                  </a:lnTo>
                  <a:lnTo>
                    <a:pt x="634" y="70"/>
                  </a:lnTo>
                  <a:lnTo>
                    <a:pt x="634" y="73"/>
                  </a:lnTo>
                  <a:lnTo>
                    <a:pt x="634" y="77"/>
                  </a:lnTo>
                  <a:lnTo>
                    <a:pt x="636" y="75"/>
                  </a:lnTo>
                  <a:lnTo>
                    <a:pt x="640" y="72"/>
                  </a:lnTo>
                  <a:lnTo>
                    <a:pt x="643" y="70"/>
                  </a:lnTo>
                  <a:lnTo>
                    <a:pt x="645" y="72"/>
                  </a:lnTo>
                  <a:lnTo>
                    <a:pt x="645" y="75"/>
                  </a:lnTo>
                  <a:lnTo>
                    <a:pt x="651" y="79"/>
                  </a:lnTo>
                  <a:lnTo>
                    <a:pt x="655" y="79"/>
                  </a:lnTo>
                  <a:lnTo>
                    <a:pt x="657" y="77"/>
                  </a:lnTo>
                  <a:lnTo>
                    <a:pt x="658" y="77"/>
                  </a:lnTo>
                  <a:lnTo>
                    <a:pt x="664" y="81"/>
                  </a:lnTo>
                  <a:lnTo>
                    <a:pt x="670" y="81"/>
                  </a:lnTo>
                  <a:lnTo>
                    <a:pt x="673" y="81"/>
                  </a:lnTo>
                  <a:lnTo>
                    <a:pt x="673" y="81"/>
                  </a:lnTo>
                  <a:lnTo>
                    <a:pt x="673" y="81"/>
                  </a:lnTo>
                  <a:lnTo>
                    <a:pt x="673" y="81"/>
                  </a:lnTo>
                  <a:close/>
                  <a:moveTo>
                    <a:pt x="655" y="107"/>
                  </a:moveTo>
                  <a:lnTo>
                    <a:pt x="657" y="109"/>
                  </a:lnTo>
                  <a:lnTo>
                    <a:pt x="660" y="111"/>
                  </a:lnTo>
                  <a:lnTo>
                    <a:pt x="664" y="111"/>
                  </a:lnTo>
                  <a:lnTo>
                    <a:pt x="668" y="107"/>
                  </a:lnTo>
                  <a:lnTo>
                    <a:pt x="670" y="104"/>
                  </a:lnTo>
                  <a:lnTo>
                    <a:pt x="675" y="102"/>
                  </a:lnTo>
                  <a:lnTo>
                    <a:pt x="675" y="98"/>
                  </a:lnTo>
                  <a:lnTo>
                    <a:pt x="679" y="92"/>
                  </a:lnTo>
                  <a:lnTo>
                    <a:pt x="675" y="88"/>
                  </a:lnTo>
                  <a:lnTo>
                    <a:pt x="670" y="85"/>
                  </a:lnTo>
                  <a:lnTo>
                    <a:pt x="662" y="85"/>
                  </a:lnTo>
                  <a:lnTo>
                    <a:pt x="657" y="85"/>
                  </a:lnTo>
                  <a:lnTo>
                    <a:pt x="655" y="88"/>
                  </a:lnTo>
                  <a:lnTo>
                    <a:pt x="649" y="85"/>
                  </a:lnTo>
                  <a:lnTo>
                    <a:pt x="649" y="85"/>
                  </a:lnTo>
                  <a:lnTo>
                    <a:pt x="645" y="88"/>
                  </a:lnTo>
                  <a:lnTo>
                    <a:pt x="640" y="88"/>
                  </a:lnTo>
                  <a:lnTo>
                    <a:pt x="640" y="88"/>
                  </a:lnTo>
                  <a:lnTo>
                    <a:pt x="641" y="92"/>
                  </a:lnTo>
                  <a:lnTo>
                    <a:pt x="645" y="94"/>
                  </a:lnTo>
                  <a:lnTo>
                    <a:pt x="645" y="98"/>
                  </a:lnTo>
                  <a:lnTo>
                    <a:pt x="651" y="98"/>
                  </a:lnTo>
                  <a:lnTo>
                    <a:pt x="655" y="102"/>
                  </a:lnTo>
                  <a:lnTo>
                    <a:pt x="658" y="104"/>
                  </a:lnTo>
                  <a:lnTo>
                    <a:pt x="664" y="104"/>
                  </a:lnTo>
                  <a:lnTo>
                    <a:pt x="668" y="104"/>
                  </a:lnTo>
                  <a:lnTo>
                    <a:pt x="666" y="105"/>
                  </a:lnTo>
                  <a:lnTo>
                    <a:pt x="660" y="107"/>
                  </a:lnTo>
                  <a:lnTo>
                    <a:pt x="655" y="107"/>
                  </a:lnTo>
                  <a:lnTo>
                    <a:pt x="655" y="107"/>
                  </a:lnTo>
                  <a:lnTo>
                    <a:pt x="655" y="107"/>
                  </a:lnTo>
                  <a:lnTo>
                    <a:pt x="655" y="107"/>
                  </a:lnTo>
                  <a:close/>
                  <a:moveTo>
                    <a:pt x="781" y="119"/>
                  </a:moveTo>
                  <a:lnTo>
                    <a:pt x="781" y="122"/>
                  </a:lnTo>
                  <a:lnTo>
                    <a:pt x="777" y="128"/>
                  </a:lnTo>
                  <a:lnTo>
                    <a:pt x="771" y="128"/>
                  </a:lnTo>
                  <a:lnTo>
                    <a:pt x="768" y="132"/>
                  </a:lnTo>
                  <a:lnTo>
                    <a:pt x="762" y="136"/>
                  </a:lnTo>
                  <a:lnTo>
                    <a:pt x="762" y="136"/>
                  </a:lnTo>
                  <a:lnTo>
                    <a:pt x="756" y="132"/>
                  </a:lnTo>
                  <a:lnTo>
                    <a:pt x="754" y="130"/>
                  </a:lnTo>
                  <a:lnTo>
                    <a:pt x="751" y="130"/>
                  </a:lnTo>
                  <a:lnTo>
                    <a:pt x="749" y="130"/>
                  </a:lnTo>
                  <a:lnTo>
                    <a:pt x="743" y="130"/>
                  </a:lnTo>
                  <a:lnTo>
                    <a:pt x="734" y="130"/>
                  </a:lnTo>
                  <a:lnTo>
                    <a:pt x="732" y="128"/>
                  </a:lnTo>
                  <a:lnTo>
                    <a:pt x="728" y="124"/>
                  </a:lnTo>
                  <a:lnTo>
                    <a:pt x="724" y="128"/>
                  </a:lnTo>
                  <a:lnTo>
                    <a:pt x="719" y="130"/>
                  </a:lnTo>
                  <a:lnTo>
                    <a:pt x="715" y="128"/>
                  </a:lnTo>
                  <a:lnTo>
                    <a:pt x="713" y="128"/>
                  </a:lnTo>
                  <a:lnTo>
                    <a:pt x="707" y="124"/>
                  </a:lnTo>
                  <a:lnTo>
                    <a:pt x="704" y="122"/>
                  </a:lnTo>
                  <a:lnTo>
                    <a:pt x="704" y="117"/>
                  </a:lnTo>
                  <a:lnTo>
                    <a:pt x="700" y="113"/>
                  </a:lnTo>
                  <a:lnTo>
                    <a:pt x="698" y="113"/>
                  </a:lnTo>
                  <a:lnTo>
                    <a:pt x="694" y="115"/>
                  </a:lnTo>
                  <a:lnTo>
                    <a:pt x="690" y="111"/>
                  </a:lnTo>
                  <a:lnTo>
                    <a:pt x="687" y="109"/>
                  </a:lnTo>
                  <a:lnTo>
                    <a:pt x="687" y="111"/>
                  </a:lnTo>
                  <a:lnTo>
                    <a:pt x="687" y="115"/>
                  </a:lnTo>
                  <a:lnTo>
                    <a:pt x="685" y="115"/>
                  </a:lnTo>
                  <a:lnTo>
                    <a:pt x="683" y="115"/>
                  </a:lnTo>
                  <a:lnTo>
                    <a:pt x="679" y="111"/>
                  </a:lnTo>
                  <a:lnTo>
                    <a:pt x="681" y="109"/>
                  </a:lnTo>
                  <a:lnTo>
                    <a:pt x="685" y="107"/>
                  </a:lnTo>
                  <a:lnTo>
                    <a:pt x="685" y="104"/>
                  </a:lnTo>
                  <a:lnTo>
                    <a:pt x="685" y="98"/>
                  </a:lnTo>
                  <a:lnTo>
                    <a:pt x="685" y="94"/>
                  </a:lnTo>
                  <a:lnTo>
                    <a:pt x="690" y="92"/>
                  </a:lnTo>
                  <a:lnTo>
                    <a:pt x="689" y="88"/>
                  </a:lnTo>
                  <a:lnTo>
                    <a:pt x="685" y="88"/>
                  </a:lnTo>
                  <a:lnTo>
                    <a:pt x="681" y="85"/>
                  </a:lnTo>
                  <a:lnTo>
                    <a:pt x="681" y="85"/>
                  </a:lnTo>
                  <a:lnTo>
                    <a:pt x="683" y="77"/>
                  </a:lnTo>
                  <a:lnTo>
                    <a:pt x="687" y="75"/>
                  </a:lnTo>
                  <a:lnTo>
                    <a:pt x="692" y="73"/>
                  </a:lnTo>
                  <a:lnTo>
                    <a:pt x="692" y="70"/>
                  </a:lnTo>
                  <a:lnTo>
                    <a:pt x="694" y="68"/>
                  </a:lnTo>
                  <a:lnTo>
                    <a:pt x="700" y="68"/>
                  </a:lnTo>
                  <a:lnTo>
                    <a:pt x="704" y="60"/>
                  </a:lnTo>
                  <a:lnTo>
                    <a:pt x="707" y="58"/>
                  </a:lnTo>
                  <a:lnTo>
                    <a:pt x="707" y="55"/>
                  </a:lnTo>
                  <a:lnTo>
                    <a:pt x="715" y="58"/>
                  </a:lnTo>
                  <a:lnTo>
                    <a:pt x="719" y="60"/>
                  </a:lnTo>
                  <a:lnTo>
                    <a:pt x="724" y="70"/>
                  </a:lnTo>
                  <a:lnTo>
                    <a:pt x="728" y="73"/>
                  </a:lnTo>
                  <a:lnTo>
                    <a:pt x="724" y="79"/>
                  </a:lnTo>
                  <a:lnTo>
                    <a:pt x="728" y="81"/>
                  </a:lnTo>
                  <a:lnTo>
                    <a:pt x="724" y="85"/>
                  </a:lnTo>
                  <a:lnTo>
                    <a:pt x="724" y="85"/>
                  </a:lnTo>
                  <a:lnTo>
                    <a:pt x="724" y="88"/>
                  </a:lnTo>
                  <a:lnTo>
                    <a:pt x="724" y="88"/>
                  </a:lnTo>
                  <a:lnTo>
                    <a:pt x="730" y="83"/>
                  </a:lnTo>
                  <a:lnTo>
                    <a:pt x="730" y="79"/>
                  </a:lnTo>
                  <a:lnTo>
                    <a:pt x="730" y="75"/>
                  </a:lnTo>
                  <a:lnTo>
                    <a:pt x="732" y="72"/>
                  </a:lnTo>
                  <a:lnTo>
                    <a:pt x="732" y="70"/>
                  </a:lnTo>
                  <a:lnTo>
                    <a:pt x="724" y="64"/>
                  </a:lnTo>
                  <a:lnTo>
                    <a:pt x="724" y="60"/>
                  </a:lnTo>
                  <a:lnTo>
                    <a:pt x="724" y="60"/>
                  </a:lnTo>
                  <a:lnTo>
                    <a:pt x="734" y="60"/>
                  </a:lnTo>
                  <a:lnTo>
                    <a:pt x="739" y="60"/>
                  </a:lnTo>
                  <a:lnTo>
                    <a:pt x="751" y="68"/>
                  </a:lnTo>
                  <a:lnTo>
                    <a:pt x="753" y="70"/>
                  </a:lnTo>
                  <a:lnTo>
                    <a:pt x="754" y="70"/>
                  </a:lnTo>
                  <a:lnTo>
                    <a:pt x="754" y="75"/>
                  </a:lnTo>
                  <a:lnTo>
                    <a:pt x="758" y="77"/>
                  </a:lnTo>
                  <a:lnTo>
                    <a:pt x="758" y="83"/>
                  </a:lnTo>
                  <a:lnTo>
                    <a:pt x="758" y="88"/>
                  </a:lnTo>
                  <a:lnTo>
                    <a:pt x="764" y="94"/>
                  </a:lnTo>
                  <a:lnTo>
                    <a:pt x="768" y="98"/>
                  </a:lnTo>
                  <a:lnTo>
                    <a:pt x="768" y="100"/>
                  </a:lnTo>
                  <a:lnTo>
                    <a:pt x="764" y="100"/>
                  </a:lnTo>
                  <a:lnTo>
                    <a:pt x="762" y="98"/>
                  </a:lnTo>
                  <a:lnTo>
                    <a:pt x="758" y="98"/>
                  </a:lnTo>
                  <a:lnTo>
                    <a:pt x="762" y="104"/>
                  </a:lnTo>
                  <a:lnTo>
                    <a:pt x="764" y="105"/>
                  </a:lnTo>
                  <a:lnTo>
                    <a:pt x="769" y="107"/>
                  </a:lnTo>
                  <a:lnTo>
                    <a:pt x="773" y="113"/>
                  </a:lnTo>
                  <a:lnTo>
                    <a:pt x="777" y="113"/>
                  </a:lnTo>
                  <a:lnTo>
                    <a:pt x="781" y="119"/>
                  </a:lnTo>
                  <a:lnTo>
                    <a:pt x="781" y="119"/>
                  </a:lnTo>
                  <a:lnTo>
                    <a:pt x="781" y="119"/>
                  </a:lnTo>
                  <a:lnTo>
                    <a:pt x="781" y="119"/>
                  </a:lnTo>
                  <a:close/>
                  <a:moveTo>
                    <a:pt x="1496" y="77"/>
                  </a:moveTo>
                  <a:lnTo>
                    <a:pt x="1498" y="85"/>
                  </a:lnTo>
                  <a:lnTo>
                    <a:pt x="1504" y="94"/>
                  </a:lnTo>
                  <a:lnTo>
                    <a:pt x="1505" y="98"/>
                  </a:lnTo>
                  <a:lnTo>
                    <a:pt x="1517" y="100"/>
                  </a:lnTo>
                  <a:lnTo>
                    <a:pt x="1528" y="102"/>
                  </a:lnTo>
                  <a:lnTo>
                    <a:pt x="1536" y="105"/>
                  </a:lnTo>
                  <a:lnTo>
                    <a:pt x="1539" y="105"/>
                  </a:lnTo>
                  <a:lnTo>
                    <a:pt x="1545" y="104"/>
                  </a:lnTo>
                  <a:lnTo>
                    <a:pt x="1551" y="105"/>
                  </a:lnTo>
                  <a:lnTo>
                    <a:pt x="1554" y="104"/>
                  </a:lnTo>
                  <a:lnTo>
                    <a:pt x="1560" y="100"/>
                  </a:lnTo>
                  <a:lnTo>
                    <a:pt x="1564" y="94"/>
                  </a:lnTo>
                  <a:lnTo>
                    <a:pt x="1566" y="92"/>
                  </a:lnTo>
                  <a:lnTo>
                    <a:pt x="1564" y="85"/>
                  </a:lnTo>
                  <a:lnTo>
                    <a:pt x="1560" y="85"/>
                  </a:lnTo>
                  <a:lnTo>
                    <a:pt x="1558" y="85"/>
                  </a:lnTo>
                  <a:lnTo>
                    <a:pt x="1558" y="83"/>
                  </a:lnTo>
                  <a:lnTo>
                    <a:pt x="1558" y="79"/>
                  </a:lnTo>
                  <a:lnTo>
                    <a:pt x="1556" y="77"/>
                  </a:lnTo>
                  <a:lnTo>
                    <a:pt x="1553" y="79"/>
                  </a:lnTo>
                  <a:lnTo>
                    <a:pt x="1549" y="77"/>
                  </a:lnTo>
                  <a:lnTo>
                    <a:pt x="1539" y="79"/>
                  </a:lnTo>
                  <a:lnTo>
                    <a:pt x="1534" y="85"/>
                  </a:lnTo>
                  <a:lnTo>
                    <a:pt x="1528" y="85"/>
                  </a:lnTo>
                  <a:lnTo>
                    <a:pt x="1528" y="83"/>
                  </a:lnTo>
                  <a:lnTo>
                    <a:pt x="1526" y="79"/>
                  </a:lnTo>
                  <a:lnTo>
                    <a:pt x="1524" y="79"/>
                  </a:lnTo>
                  <a:lnTo>
                    <a:pt x="1519" y="81"/>
                  </a:lnTo>
                  <a:lnTo>
                    <a:pt x="1515" y="81"/>
                  </a:lnTo>
                  <a:lnTo>
                    <a:pt x="1511" y="79"/>
                  </a:lnTo>
                  <a:lnTo>
                    <a:pt x="1511" y="83"/>
                  </a:lnTo>
                  <a:lnTo>
                    <a:pt x="1509" y="85"/>
                  </a:lnTo>
                  <a:lnTo>
                    <a:pt x="1502" y="83"/>
                  </a:lnTo>
                  <a:lnTo>
                    <a:pt x="1500" y="81"/>
                  </a:lnTo>
                  <a:lnTo>
                    <a:pt x="1498" y="79"/>
                  </a:lnTo>
                  <a:lnTo>
                    <a:pt x="1496" y="77"/>
                  </a:lnTo>
                  <a:lnTo>
                    <a:pt x="1496" y="77"/>
                  </a:lnTo>
                  <a:lnTo>
                    <a:pt x="1496" y="77"/>
                  </a:lnTo>
                  <a:lnTo>
                    <a:pt x="1496" y="77"/>
                  </a:lnTo>
                  <a:close/>
                  <a:moveTo>
                    <a:pt x="1353" y="141"/>
                  </a:moveTo>
                  <a:lnTo>
                    <a:pt x="1349" y="132"/>
                  </a:lnTo>
                  <a:lnTo>
                    <a:pt x="1347" y="128"/>
                  </a:lnTo>
                  <a:lnTo>
                    <a:pt x="1344" y="124"/>
                  </a:lnTo>
                  <a:lnTo>
                    <a:pt x="1340" y="124"/>
                  </a:lnTo>
                  <a:lnTo>
                    <a:pt x="1336" y="119"/>
                  </a:lnTo>
                  <a:lnTo>
                    <a:pt x="1332" y="119"/>
                  </a:lnTo>
                  <a:lnTo>
                    <a:pt x="1330" y="117"/>
                  </a:lnTo>
                  <a:lnTo>
                    <a:pt x="1330" y="119"/>
                  </a:lnTo>
                  <a:lnTo>
                    <a:pt x="1334" y="124"/>
                  </a:lnTo>
                  <a:lnTo>
                    <a:pt x="1340" y="130"/>
                  </a:lnTo>
                  <a:lnTo>
                    <a:pt x="1344" y="137"/>
                  </a:lnTo>
                  <a:lnTo>
                    <a:pt x="1347" y="147"/>
                  </a:lnTo>
                  <a:lnTo>
                    <a:pt x="1351" y="149"/>
                  </a:lnTo>
                  <a:lnTo>
                    <a:pt x="1353" y="147"/>
                  </a:lnTo>
                  <a:lnTo>
                    <a:pt x="1353" y="141"/>
                  </a:lnTo>
                  <a:lnTo>
                    <a:pt x="1353" y="141"/>
                  </a:lnTo>
                  <a:lnTo>
                    <a:pt x="1353" y="141"/>
                  </a:lnTo>
                  <a:lnTo>
                    <a:pt x="1353" y="141"/>
                  </a:lnTo>
                  <a:close/>
                  <a:moveTo>
                    <a:pt x="1426" y="149"/>
                  </a:moveTo>
                  <a:lnTo>
                    <a:pt x="1423" y="149"/>
                  </a:lnTo>
                  <a:lnTo>
                    <a:pt x="1421" y="149"/>
                  </a:lnTo>
                  <a:lnTo>
                    <a:pt x="1421" y="147"/>
                  </a:lnTo>
                  <a:lnTo>
                    <a:pt x="1423" y="143"/>
                  </a:lnTo>
                  <a:lnTo>
                    <a:pt x="1423" y="145"/>
                  </a:lnTo>
                  <a:lnTo>
                    <a:pt x="1426" y="149"/>
                  </a:lnTo>
                  <a:lnTo>
                    <a:pt x="1430" y="149"/>
                  </a:lnTo>
                  <a:lnTo>
                    <a:pt x="1430" y="153"/>
                  </a:lnTo>
                  <a:lnTo>
                    <a:pt x="1430" y="153"/>
                  </a:lnTo>
                  <a:lnTo>
                    <a:pt x="1432" y="153"/>
                  </a:lnTo>
                  <a:lnTo>
                    <a:pt x="1436" y="149"/>
                  </a:lnTo>
                  <a:lnTo>
                    <a:pt x="1440" y="141"/>
                  </a:lnTo>
                  <a:lnTo>
                    <a:pt x="1445" y="134"/>
                  </a:lnTo>
                  <a:lnTo>
                    <a:pt x="1451" y="134"/>
                  </a:lnTo>
                  <a:lnTo>
                    <a:pt x="1455" y="130"/>
                  </a:lnTo>
                  <a:lnTo>
                    <a:pt x="1457" y="132"/>
                  </a:lnTo>
                  <a:lnTo>
                    <a:pt x="1455" y="134"/>
                  </a:lnTo>
                  <a:lnTo>
                    <a:pt x="1457" y="136"/>
                  </a:lnTo>
                  <a:lnTo>
                    <a:pt x="1460" y="136"/>
                  </a:lnTo>
                  <a:lnTo>
                    <a:pt x="1462" y="136"/>
                  </a:lnTo>
                  <a:lnTo>
                    <a:pt x="1462" y="132"/>
                  </a:lnTo>
                  <a:lnTo>
                    <a:pt x="1468" y="128"/>
                  </a:lnTo>
                  <a:lnTo>
                    <a:pt x="1472" y="124"/>
                  </a:lnTo>
                  <a:lnTo>
                    <a:pt x="1470" y="122"/>
                  </a:lnTo>
                  <a:lnTo>
                    <a:pt x="1464" y="124"/>
                  </a:lnTo>
                  <a:lnTo>
                    <a:pt x="1460" y="128"/>
                  </a:lnTo>
                  <a:lnTo>
                    <a:pt x="1455" y="122"/>
                  </a:lnTo>
                  <a:lnTo>
                    <a:pt x="1447" y="122"/>
                  </a:lnTo>
                  <a:lnTo>
                    <a:pt x="1447" y="119"/>
                  </a:lnTo>
                  <a:lnTo>
                    <a:pt x="1441" y="119"/>
                  </a:lnTo>
                  <a:lnTo>
                    <a:pt x="1441" y="119"/>
                  </a:lnTo>
                  <a:lnTo>
                    <a:pt x="1436" y="113"/>
                  </a:lnTo>
                  <a:lnTo>
                    <a:pt x="1432" y="111"/>
                  </a:lnTo>
                  <a:lnTo>
                    <a:pt x="1430" y="104"/>
                  </a:lnTo>
                  <a:lnTo>
                    <a:pt x="1430" y="100"/>
                  </a:lnTo>
                  <a:lnTo>
                    <a:pt x="1426" y="98"/>
                  </a:lnTo>
                  <a:lnTo>
                    <a:pt x="1426" y="94"/>
                  </a:lnTo>
                  <a:lnTo>
                    <a:pt x="1423" y="92"/>
                  </a:lnTo>
                  <a:lnTo>
                    <a:pt x="1423" y="88"/>
                  </a:lnTo>
                  <a:lnTo>
                    <a:pt x="1423" y="88"/>
                  </a:lnTo>
                  <a:lnTo>
                    <a:pt x="1423" y="85"/>
                  </a:lnTo>
                  <a:lnTo>
                    <a:pt x="1423" y="85"/>
                  </a:lnTo>
                  <a:lnTo>
                    <a:pt x="1426" y="85"/>
                  </a:lnTo>
                  <a:lnTo>
                    <a:pt x="1426" y="81"/>
                  </a:lnTo>
                  <a:lnTo>
                    <a:pt x="1423" y="81"/>
                  </a:lnTo>
                  <a:lnTo>
                    <a:pt x="1421" y="79"/>
                  </a:lnTo>
                  <a:lnTo>
                    <a:pt x="1413" y="79"/>
                  </a:lnTo>
                  <a:lnTo>
                    <a:pt x="1409" y="77"/>
                  </a:lnTo>
                  <a:lnTo>
                    <a:pt x="1406" y="73"/>
                  </a:lnTo>
                  <a:lnTo>
                    <a:pt x="1402" y="73"/>
                  </a:lnTo>
                  <a:lnTo>
                    <a:pt x="1398" y="73"/>
                  </a:lnTo>
                  <a:lnTo>
                    <a:pt x="1398" y="73"/>
                  </a:lnTo>
                  <a:lnTo>
                    <a:pt x="1402" y="79"/>
                  </a:lnTo>
                  <a:lnTo>
                    <a:pt x="1406" y="79"/>
                  </a:lnTo>
                  <a:lnTo>
                    <a:pt x="1408" y="83"/>
                  </a:lnTo>
                  <a:lnTo>
                    <a:pt x="1402" y="83"/>
                  </a:lnTo>
                  <a:lnTo>
                    <a:pt x="1402" y="81"/>
                  </a:lnTo>
                  <a:lnTo>
                    <a:pt x="1398" y="81"/>
                  </a:lnTo>
                  <a:lnTo>
                    <a:pt x="1398" y="85"/>
                  </a:lnTo>
                  <a:lnTo>
                    <a:pt x="1398" y="88"/>
                  </a:lnTo>
                  <a:lnTo>
                    <a:pt x="1398" y="92"/>
                  </a:lnTo>
                  <a:lnTo>
                    <a:pt x="1402" y="98"/>
                  </a:lnTo>
                  <a:lnTo>
                    <a:pt x="1406" y="102"/>
                  </a:lnTo>
                  <a:lnTo>
                    <a:pt x="1408" y="105"/>
                  </a:lnTo>
                  <a:lnTo>
                    <a:pt x="1406" y="107"/>
                  </a:lnTo>
                  <a:lnTo>
                    <a:pt x="1402" y="107"/>
                  </a:lnTo>
                  <a:lnTo>
                    <a:pt x="1398" y="102"/>
                  </a:lnTo>
                  <a:lnTo>
                    <a:pt x="1396" y="98"/>
                  </a:lnTo>
                  <a:lnTo>
                    <a:pt x="1394" y="94"/>
                  </a:lnTo>
                  <a:lnTo>
                    <a:pt x="1389" y="98"/>
                  </a:lnTo>
                  <a:lnTo>
                    <a:pt x="1387" y="98"/>
                  </a:lnTo>
                  <a:lnTo>
                    <a:pt x="1387" y="98"/>
                  </a:lnTo>
                  <a:lnTo>
                    <a:pt x="1383" y="98"/>
                  </a:lnTo>
                  <a:lnTo>
                    <a:pt x="1381" y="92"/>
                  </a:lnTo>
                  <a:lnTo>
                    <a:pt x="1381" y="88"/>
                  </a:lnTo>
                  <a:lnTo>
                    <a:pt x="1377" y="88"/>
                  </a:lnTo>
                  <a:lnTo>
                    <a:pt x="1374" y="85"/>
                  </a:lnTo>
                  <a:lnTo>
                    <a:pt x="1368" y="85"/>
                  </a:lnTo>
                  <a:lnTo>
                    <a:pt x="1366" y="83"/>
                  </a:lnTo>
                  <a:lnTo>
                    <a:pt x="1364" y="81"/>
                  </a:lnTo>
                  <a:lnTo>
                    <a:pt x="1361" y="81"/>
                  </a:lnTo>
                  <a:lnTo>
                    <a:pt x="1357" y="85"/>
                  </a:lnTo>
                  <a:lnTo>
                    <a:pt x="1359" y="88"/>
                  </a:lnTo>
                  <a:lnTo>
                    <a:pt x="1357" y="88"/>
                  </a:lnTo>
                  <a:lnTo>
                    <a:pt x="1357" y="94"/>
                  </a:lnTo>
                  <a:lnTo>
                    <a:pt x="1355" y="100"/>
                  </a:lnTo>
                  <a:lnTo>
                    <a:pt x="1351" y="104"/>
                  </a:lnTo>
                  <a:lnTo>
                    <a:pt x="1351" y="105"/>
                  </a:lnTo>
                  <a:lnTo>
                    <a:pt x="1355" y="113"/>
                  </a:lnTo>
                  <a:lnTo>
                    <a:pt x="1359" y="113"/>
                  </a:lnTo>
                  <a:lnTo>
                    <a:pt x="1361" y="115"/>
                  </a:lnTo>
                  <a:lnTo>
                    <a:pt x="1359" y="117"/>
                  </a:lnTo>
                  <a:lnTo>
                    <a:pt x="1357" y="117"/>
                  </a:lnTo>
                  <a:lnTo>
                    <a:pt x="1357" y="119"/>
                  </a:lnTo>
                  <a:lnTo>
                    <a:pt x="1361" y="119"/>
                  </a:lnTo>
                  <a:lnTo>
                    <a:pt x="1362" y="122"/>
                  </a:lnTo>
                  <a:lnTo>
                    <a:pt x="1362" y="128"/>
                  </a:lnTo>
                  <a:lnTo>
                    <a:pt x="1364" y="128"/>
                  </a:lnTo>
                  <a:lnTo>
                    <a:pt x="1368" y="130"/>
                  </a:lnTo>
                  <a:lnTo>
                    <a:pt x="1368" y="132"/>
                  </a:lnTo>
                  <a:lnTo>
                    <a:pt x="1368" y="134"/>
                  </a:lnTo>
                  <a:lnTo>
                    <a:pt x="1372" y="136"/>
                  </a:lnTo>
                  <a:lnTo>
                    <a:pt x="1372" y="134"/>
                  </a:lnTo>
                  <a:lnTo>
                    <a:pt x="1374" y="134"/>
                  </a:lnTo>
                  <a:lnTo>
                    <a:pt x="1377" y="136"/>
                  </a:lnTo>
                  <a:lnTo>
                    <a:pt x="1372" y="137"/>
                  </a:lnTo>
                  <a:lnTo>
                    <a:pt x="1372" y="137"/>
                  </a:lnTo>
                  <a:lnTo>
                    <a:pt x="1368" y="137"/>
                  </a:lnTo>
                  <a:lnTo>
                    <a:pt x="1368" y="139"/>
                  </a:lnTo>
                  <a:lnTo>
                    <a:pt x="1368" y="143"/>
                  </a:lnTo>
                  <a:lnTo>
                    <a:pt x="1381" y="149"/>
                  </a:lnTo>
                  <a:lnTo>
                    <a:pt x="1387" y="153"/>
                  </a:lnTo>
                  <a:lnTo>
                    <a:pt x="1393" y="153"/>
                  </a:lnTo>
                  <a:lnTo>
                    <a:pt x="1396" y="154"/>
                  </a:lnTo>
                  <a:lnTo>
                    <a:pt x="1398" y="156"/>
                  </a:lnTo>
                  <a:lnTo>
                    <a:pt x="1398" y="162"/>
                  </a:lnTo>
                  <a:lnTo>
                    <a:pt x="1402" y="164"/>
                  </a:lnTo>
                  <a:lnTo>
                    <a:pt x="1408" y="164"/>
                  </a:lnTo>
                  <a:lnTo>
                    <a:pt x="1413" y="162"/>
                  </a:lnTo>
                  <a:lnTo>
                    <a:pt x="1419" y="162"/>
                  </a:lnTo>
                  <a:lnTo>
                    <a:pt x="1423" y="164"/>
                  </a:lnTo>
                  <a:lnTo>
                    <a:pt x="1426" y="164"/>
                  </a:lnTo>
                  <a:lnTo>
                    <a:pt x="1426" y="162"/>
                  </a:lnTo>
                  <a:lnTo>
                    <a:pt x="1426" y="156"/>
                  </a:lnTo>
                  <a:lnTo>
                    <a:pt x="1426" y="153"/>
                  </a:lnTo>
                  <a:lnTo>
                    <a:pt x="1426" y="149"/>
                  </a:lnTo>
                  <a:lnTo>
                    <a:pt x="1426" y="149"/>
                  </a:lnTo>
                  <a:lnTo>
                    <a:pt x="1426" y="149"/>
                  </a:lnTo>
                  <a:lnTo>
                    <a:pt x="1426" y="149"/>
                  </a:lnTo>
                  <a:close/>
                  <a:moveTo>
                    <a:pt x="1426" y="77"/>
                  </a:moveTo>
                  <a:lnTo>
                    <a:pt x="1432" y="77"/>
                  </a:lnTo>
                  <a:lnTo>
                    <a:pt x="1438" y="77"/>
                  </a:lnTo>
                  <a:lnTo>
                    <a:pt x="1441" y="77"/>
                  </a:lnTo>
                  <a:lnTo>
                    <a:pt x="1453" y="83"/>
                  </a:lnTo>
                  <a:lnTo>
                    <a:pt x="1457" y="83"/>
                  </a:lnTo>
                  <a:lnTo>
                    <a:pt x="1460" y="83"/>
                  </a:lnTo>
                  <a:lnTo>
                    <a:pt x="1468" y="83"/>
                  </a:lnTo>
                  <a:lnTo>
                    <a:pt x="1477" y="85"/>
                  </a:lnTo>
                  <a:lnTo>
                    <a:pt x="1477" y="88"/>
                  </a:lnTo>
                  <a:lnTo>
                    <a:pt x="1473" y="88"/>
                  </a:lnTo>
                  <a:lnTo>
                    <a:pt x="1470" y="92"/>
                  </a:lnTo>
                  <a:lnTo>
                    <a:pt x="1470" y="94"/>
                  </a:lnTo>
                  <a:lnTo>
                    <a:pt x="1475" y="100"/>
                  </a:lnTo>
                  <a:lnTo>
                    <a:pt x="1479" y="100"/>
                  </a:lnTo>
                  <a:lnTo>
                    <a:pt x="1479" y="105"/>
                  </a:lnTo>
                  <a:lnTo>
                    <a:pt x="1481" y="107"/>
                  </a:lnTo>
                  <a:lnTo>
                    <a:pt x="1477" y="111"/>
                  </a:lnTo>
                  <a:lnTo>
                    <a:pt x="1477" y="117"/>
                  </a:lnTo>
                  <a:lnTo>
                    <a:pt x="1473" y="119"/>
                  </a:lnTo>
                  <a:lnTo>
                    <a:pt x="1472" y="122"/>
                  </a:lnTo>
                  <a:lnTo>
                    <a:pt x="1468" y="119"/>
                  </a:lnTo>
                  <a:lnTo>
                    <a:pt x="1466" y="119"/>
                  </a:lnTo>
                  <a:lnTo>
                    <a:pt x="1462" y="122"/>
                  </a:lnTo>
                  <a:lnTo>
                    <a:pt x="1460" y="122"/>
                  </a:lnTo>
                  <a:lnTo>
                    <a:pt x="1451" y="119"/>
                  </a:lnTo>
                  <a:lnTo>
                    <a:pt x="1447" y="115"/>
                  </a:lnTo>
                  <a:lnTo>
                    <a:pt x="1438" y="107"/>
                  </a:lnTo>
                  <a:lnTo>
                    <a:pt x="1436" y="102"/>
                  </a:lnTo>
                  <a:lnTo>
                    <a:pt x="1438" y="98"/>
                  </a:lnTo>
                  <a:lnTo>
                    <a:pt x="1438" y="94"/>
                  </a:lnTo>
                  <a:lnTo>
                    <a:pt x="1440" y="94"/>
                  </a:lnTo>
                  <a:lnTo>
                    <a:pt x="1438" y="88"/>
                  </a:lnTo>
                  <a:lnTo>
                    <a:pt x="1436" y="88"/>
                  </a:lnTo>
                  <a:lnTo>
                    <a:pt x="1436" y="85"/>
                  </a:lnTo>
                  <a:lnTo>
                    <a:pt x="1432" y="85"/>
                  </a:lnTo>
                  <a:lnTo>
                    <a:pt x="1430" y="81"/>
                  </a:lnTo>
                  <a:lnTo>
                    <a:pt x="1426" y="77"/>
                  </a:lnTo>
                  <a:lnTo>
                    <a:pt x="1426" y="77"/>
                  </a:lnTo>
                  <a:lnTo>
                    <a:pt x="1426" y="77"/>
                  </a:lnTo>
                  <a:lnTo>
                    <a:pt x="1426" y="77"/>
                  </a:lnTo>
                  <a:close/>
                  <a:moveTo>
                    <a:pt x="813" y="173"/>
                  </a:moveTo>
                  <a:lnTo>
                    <a:pt x="813" y="173"/>
                  </a:lnTo>
                  <a:lnTo>
                    <a:pt x="817" y="171"/>
                  </a:lnTo>
                  <a:lnTo>
                    <a:pt x="820" y="168"/>
                  </a:lnTo>
                  <a:lnTo>
                    <a:pt x="826" y="162"/>
                  </a:lnTo>
                  <a:lnTo>
                    <a:pt x="828" y="162"/>
                  </a:lnTo>
                  <a:lnTo>
                    <a:pt x="826" y="156"/>
                  </a:lnTo>
                  <a:lnTo>
                    <a:pt x="828" y="154"/>
                  </a:lnTo>
                  <a:lnTo>
                    <a:pt x="835" y="149"/>
                  </a:lnTo>
                  <a:lnTo>
                    <a:pt x="837" y="149"/>
                  </a:lnTo>
                  <a:lnTo>
                    <a:pt x="841" y="149"/>
                  </a:lnTo>
                  <a:lnTo>
                    <a:pt x="843" y="149"/>
                  </a:lnTo>
                  <a:lnTo>
                    <a:pt x="847" y="147"/>
                  </a:lnTo>
                  <a:lnTo>
                    <a:pt x="847" y="143"/>
                  </a:lnTo>
                  <a:lnTo>
                    <a:pt x="850" y="143"/>
                  </a:lnTo>
                  <a:lnTo>
                    <a:pt x="856" y="137"/>
                  </a:lnTo>
                  <a:lnTo>
                    <a:pt x="858" y="134"/>
                  </a:lnTo>
                  <a:lnTo>
                    <a:pt x="860" y="132"/>
                  </a:lnTo>
                  <a:lnTo>
                    <a:pt x="864" y="124"/>
                  </a:lnTo>
                  <a:lnTo>
                    <a:pt x="862" y="122"/>
                  </a:lnTo>
                  <a:lnTo>
                    <a:pt x="858" y="117"/>
                  </a:lnTo>
                  <a:lnTo>
                    <a:pt x="856" y="111"/>
                  </a:lnTo>
                  <a:lnTo>
                    <a:pt x="854" y="107"/>
                  </a:lnTo>
                  <a:lnTo>
                    <a:pt x="850" y="104"/>
                  </a:lnTo>
                  <a:lnTo>
                    <a:pt x="847" y="104"/>
                  </a:lnTo>
                  <a:lnTo>
                    <a:pt x="843" y="104"/>
                  </a:lnTo>
                  <a:lnTo>
                    <a:pt x="841" y="102"/>
                  </a:lnTo>
                  <a:lnTo>
                    <a:pt x="837" y="102"/>
                  </a:lnTo>
                  <a:lnTo>
                    <a:pt x="832" y="98"/>
                  </a:lnTo>
                  <a:lnTo>
                    <a:pt x="830" y="98"/>
                  </a:lnTo>
                  <a:lnTo>
                    <a:pt x="830" y="98"/>
                  </a:lnTo>
                  <a:lnTo>
                    <a:pt x="826" y="98"/>
                  </a:lnTo>
                  <a:lnTo>
                    <a:pt x="826" y="94"/>
                  </a:lnTo>
                  <a:lnTo>
                    <a:pt x="822" y="92"/>
                  </a:lnTo>
                  <a:lnTo>
                    <a:pt x="820" y="92"/>
                  </a:lnTo>
                  <a:lnTo>
                    <a:pt x="818" y="94"/>
                  </a:lnTo>
                  <a:lnTo>
                    <a:pt x="817" y="94"/>
                  </a:lnTo>
                  <a:lnTo>
                    <a:pt x="813" y="88"/>
                  </a:lnTo>
                  <a:lnTo>
                    <a:pt x="813" y="88"/>
                  </a:lnTo>
                  <a:lnTo>
                    <a:pt x="813" y="88"/>
                  </a:lnTo>
                  <a:lnTo>
                    <a:pt x="817" y="94"/>
                  </a:lnTo>
                  <a:lnTo>
                    <a:pt x="817" y="94"/>
                  </a:lnTo>
                  <a:lnTo>
                    <a:pt x="813" y="98"/>
                  </a:lnTo>
                  <a:lnTo>
                    <a:pt x="813" y="100"/>
                  </a:lnTo>
                  <a:lnTo>
                    <a:pt x="811" y="100"/>
                  </a:lnTo>
                  <a:lnTo>
                    <a:pt x="811" y="98"/>
                  </a:lnTo>
                  <a:lnTo>
                    <a:pt x="809" y="85"/>
                  </a:lnTo>
                  <a:lnTo>
                    <a:pt x="805" y="85"/>
                  </a:lnTo>
                  <a:lnTo>
                    <a:pt x="801" y="85"/>
                  </a:lnTo>
                  <a:lnTo>
                    <a:pt x="796" y="81"/>
                  </a:lnTo>
                  <a:lnTo>
                    <a:pt x="794" y="81"/>
                  </a:lnTo>
                  <a:lnTo>
                    <a:pt x="792" y="85"/>
                  </a:lnTo>
                  <a:lnTo>
                    <a:pt x="792" y="88"/>
                  </a:lnTo>
                  <a:lnTo>
                    <a:pt x="796" y="88"/>
                  </a:lnTo>
                  <a:lnTo>
                    <a:pt x="800" y="94"/>
                  </a:lnTo>
                  <a:lnTo>
                    <a:pt x="798" y="94"/>
                  </a:lnTo>
                  <a:lnTo>
                    <a:pt x="794" y="94"/>
                  </a:lnTo>
                  <a:lnTo>
                    <a:pt x="792" y="94"/>
                  </a:lnTo>
                  <a:lnTo>
                    <a:pt x="792" y="92"/>
                  </a:lnTo>
                  <a:lnTo>
                    <a:pt x="788" y="92"/>
                  </a:lnTo>
                  <a:lnTo>
                    <a:pt x="792" y="94"/>
                  </a:lnTo>
                  <a:lnTo>
                    <a:pt x="792" y="98"/>
                  </a:lnTo>
                  <a:lnTo>
                    <a:pt x="792" y="98"/>
                  </a:lnTo>
                  <a:lnTo>
                    <a:pt x="792" y="102"/>
                  </a:lnTo>
                  <a:lnTo>
                    <a:pt x="792" y="104"/>
                  </a:lnTo>
                  <a:lnTo>
                    <a:pt x="794" y="104"/>
                  </a:lnTo>
                  <a:lnTo>
                    <a:pt x="796" y="105"/>
                  </a:lnTo>
                  <a:lnTo>
                    <a:pt x="796" y="109"/>
                  </a:lnTo>
                  <a:lnTo>
                    <a:pt x="800" y="119"/>
                  </a:lnTo>
                  <a:lnTo>
                    <a:pt x="803" y="122"/>
                  </a:lnTo>
                  <a:lnTo>
                    <a:pt x="805" y="122"/>
                  </a:lnTo>
                  <a:lnTo>
                    <a:pt x="803" y="122"/>
                  </a:lnTo>
                  <a:lnTo>
                    <a:pt x="800" y="124"/>
                  </a:lnTo>
                  <a:lnTo>
                    <a:pt x="798" y="130"/>
                  </a:lnTo>
                  <a:lnTo>
                    <a:pt x="801" y="137"/>
                  </a:lnTo>
                  <a:lnTo>
                    <a:pt x="803" y="143"/>
                  </a:lnTo>
                  <a:lnTo>
                    <a:pt x="803" y="147"/>
                  </a:lnTo>
                  <a:lnTo>
                    <a:pt x="805" y="149"/>
                  </a:lnTo>
                  <a:lnTo>
                    <a:pt x="805" y="153"/>
                  </a:lnTo>
                  <a:lnTo>
                    <a:pt x="803" y="153"/>
                  </a:lnTo>
                  <a:lnTo>
                    <a:pt x="807" y="158"/>
                  </a:lnTo>
                  <a:lnTo>
                    <a:pt x="809" y="164"/>
                  </a:lnTo>
                  <a:lnTo>
                    <a:pt x="813" y="168"/>
                  </a:lnTo>
                  <a:lnTo>
                    <a:pt x="811" y="171"/>
                  </a:lnTo>
                  <a:lnTo>
                    <a:pt x="813" y="173"/>
                  </a:lnTo>
                  <a:lnTo>
                    <a:pt x="813" y="173"/>
                  </a:lnTo>
                  <a:lnTo>
                    <a:pt x="813" y="173"/>
                  </a:lnTo>
                  <a:lnTo>
                    <a:pt x="813" y="173"/>
                  </a:lnTo>
                  <a:close/>
                  <a:moveTo>
                    <a:pt x="884" y="132"/>
                  </a:moveTo>
                  <a:lnTo>
                    <a:pt x="888" y="130"/>
                  </a:lnTo>
                  <a:lnTo>
                    <a:pt x="888" y="128"/>
                  </a:lnTo>
                  <a:lnTo>
                    <a:pt x="886" y="128"/>
                  </a:lnTo>
                  <a:lnTo>
                    <a:pt x="888" y="124"/>
                  </a:lnTo>
                  <a:lnTo>
                    <a:pt x="890" y="124"/>
                  </a:lnTo>
                  <a:lnTo>
                    <a:pt x="888" y="122"/>
                  </a:lnTo>
                  <a:lnTo>
                    <a:pt x="886" y="122"/>
                  </a:lnTo>
                  <a:lnTo>
                    <a:pt x="882" y="128"/>
                  </a:lnTo>
                  <a:lnTo>
                    <a:pt x="884" y="128"/>
                  </a:lnTo>
                  <a:lnTo>
                    <a:pt x="881" y="128"/>
                  </a:lnTo>
                  <a:lnTo>
                    <a:pt x="881" y="132"/>
                  </a:lnTo>
                  <a:lnTo>
                    <a:pt x="882" y="134"/>
                  </a:lnTo>
                  <a:lnTo>
                    <a:pt x="884" y="132"/>
                  </a:lnTo>
                  <a:lnTo>
                    <a:pt x="884" y="132"/>
                  </a:lnTo>
                  <a:lnTo>
                    <a:pt x="884" y="132"/>
                  </a:lnTo>
                  <a:lnTo>
                    <a:pt x="884" y="132"/>
                  </a:lnTo>
                  <a:close/>
                  <a:moveTo>
                    <a:pt x="890" y="132"/>
                  </a:moveTo>
                  <a:lnTo>
                    <a:pt x="892" y="130"/>
                  </a:lnTo>
                  <a:lnTo>
                    <a:pt x="896" y="130"/>
                  </a:lnTo>
                  <a:lnTo>
                    <a:pt x="899" y="128"/>
                  </a:lnTo>
                  <a:lnTo>
                    <a:pt x="901" y="128"/>
                  </a:lnTo>
                  <a:lnTo>
                    <a:pt x="901" y="128"/>
                  </a:lnTo>
                  <a:lnTo>
                    <a:pt x="905" y="128"/>
                  </a:lnTo>
                  <a:lnTo>
                    <a:pt x="905" y="130"/>
                  </a:lnTo>
                  <a:lnTo>
                    <a:pt x="905" y="134"/>
                  </a:lnTo>
                  <a:lnTo>
                    <a:pt x="901" y="132"/>
                  </a:lnTo>
                  <a:lnTo>
                    <a:pt x="901" y="134"/>
                  </a:lnTo>
                  <a:lnTo>
                    <a:pt x="896" y="136"/>
                  </a:lnTo>
                  <a:lnTo>
                    <a:pt x="890" y="136"/>
                  </a:lnTo>
                  <a:lnTo>
                    <a:pt x="890" y="132"/>
                  </a:lnTo>
                  <a:lnTo>
                    <a:pt x="890" y="132"/>
                  </a:lnTo>
                  <a:lnTo>
                    <a:pt x="890" y="132"/>
                  </a:lnTo>
                  <a:lnTo>
                    <a:pt x="890" y="132"/>
                  </a:lnTo>
                  <a:close/>
                  <a:moveTo>
                    <a:pt x="926" y="168"/>
                  </a:moveTo>
                  <a:lnTo>
                    <a:pt x="926" y="171"/>
                  </a:lnTo>
                  <a:lnTo>
                    <a:pt x="929" y="173"/>
                  </a:lnTo>
                  <a:lnTo>
                    <a:pt x="929" y="177"/>
                  </a:lnTo>
                  <a:lnTo>
                    <a:pt x="929" y="179"/>
                  </a:lnTo>
                  <a:lnTo>
                    <a:pt x="933" y="177"/>
                  </a:lnTo>
                  <a:lnTo>
                    <a:pt x="933" y="173"/>
                  </a:lnTo>
                  <a:lnTo>
                    <a:pt x="931" y="168"/>
                  </a:lnTo>
                  <a:lnTo>
                    <a:pt x="929" y="168"/>
                  </a:lnTo>
                  <a:lnTo>
                    <a:pt x="926" y="168"/>
                  </a:lnTo>
                  <a:lnTo>
                    <a:pt x="926" y="168"/>
                  </a:lnTo>
                  <a:lnTo>
                    <a:pt x="926" y="168"/>
                  </a:lnTo>
                  <a:lnTo>
                    <a:pt x="926" y="168"/>
                  </a:lnTo>
                  <a:close/>
                  <a:moveTo>
                    <a:pt x="1270" y="281"/>
                  </a:moveTo>
                  <a:lnTo>
                    <a:pt x="1272" y="281"/>
                  </a:lnTo>
                  <a:lnTo>
                    <a:pt x="1272" y="277"/>
                  </a:lnTo>
                  <a:lnTo>
                    <a:pt x="1272" y="271"/>
                  </a:lnTo>
                  <a:lnTo>
                    <a:pt x="1268" y="273"/>
                  </a:lnTo>
                  <a:lnTo>
                    <a:pt x="1268" y="277"/>
                  </a:lnTo>
                  <a:lnTo>
                    <a:pt x="1268" y="281"/>
                  </a:lnTo>
                  <a:lnTo>
                    <a:pt x="1268" y="281"/>
                  </a:lnTo>
                  <a:lnTo>
                    <a:pt x="1270" y="281"/>
                  </a:lnTo>
                  <a:lnTo>
                    <a:pt x="1270" y="281"/>
                  </a:lnTo>
                  <a:lnTo>
                    <a:pt x="1270" y="281"/>
                  </a:lnTo>
                  <a:lnTo>
                    <a:pt x="1270" y="281"/>
                  </a:lnTo>
                  <a:close/>
                  <a:moveTo>
                    <a:pt x="1225" y="331"/>
                  </a:moveTo>
                  <a:lnTo>
                    <a:pt x="1231" y="331"/>
                  </a:lnTo>
                  <a:lnTo>
                    <a:pt x="1231" y="331"/>
                  </a:lnTo>
                  <a:lnTo>
                    <a:pt x="1231" y="331"/>
                  </a:lnTo>
                  <a:lnTo>
                    <a:pt x="1231" y="330"/>
                  </a:lnTo>
                  <a:lnTo>
                    <a:pt x="1231" y="328"/>
                  </a:lnTo>
                  <a:lnTo>
                    <a:pt x="1227" y="324"/>
                  </a:lnTo>
                  <a:lnTo>
                    <a:pt x="1223" y="324"/>
                  </a:lnTo>
                  <a:lnTo>
                    <a:pt x="1221" y="326"/>
                  </a:lnTo>
                  <a:lnTo>
                    <a:pt x="1223" y="328"/>
                  </a:lnTo>
                  <a:lnTo>
                    <a:pt x="1225" y="330"/>
                  </a:lnTo>
                  <a:lnTo>
                    <a:pt x="1225" y="330"/>
                  </a:lnTo>
                  <a:lnTo>
                    <a:pt x="1225" y="331"/>
                  </a:lnTo>
                  <a:lnTo>
                    <a:pt x="1225" y="331"/>
                  </a:lnTo>
                  <a:lnTo>
                    <a:pt x="1225" y="331"/>
                  </a:lnTo>
                  <a:lnTo>
                    <a:pt x="1225" y="331"/>
                  </a:lnTo>
                  <a:close/>
                  <a:moveTo>
                    <a:pt x="1097" y="311"/>
                  </a:moveTo>
                  <a:lnTo>
                    <a:pt x="1101" y="311"/>
                  </a:lnTo>
                  <a:lnTo>
                    <a:pt x="1103" y="311"/>
                  </a:lnTo>
                  <a:lnTo>
                    <a:pt x="1105" y="311"/>
                  </a:lnTo>
                  <a:lnTo>
                    <a:pt x="1106" y="305"/>
                  </a:lnTo>
                  <a:lnTo>
                    <a:pt x="1108" y="305"/>
                  </a:lnTo>
                  <a:lnTo>
                    <a:pt x="1108" y="301"/>
                  </a:lnTo>
                  <a:lnTo>
                    <a:pt x="1106" y="301"/>
                  </a:lnTo>
                  <a:lnTo>
                    <a:pt x="1105" y="294"/>
                  </a:lnTo>
                  <a:lnTo>
                    <a:pt x="1103" y="292"/>
                  </a:lnTo>
                  <a:lnTo>
                    <a:pt x="1101" y="288"/>
                  </a:lnTo>
                  <a:lnTo>
                    <a:pt x="1101" y="286"/>
                  </a:lnTo>
                  <a:lnTo>
                    <a:pt x="1099" y="284"/>
                  </a:lnTo>
                  <a:lnTo>
                    <a:pt x="1093" y="286"/>
                  </a:lnTo>
                  <a:lnTo>
                    <a:pt x="1086" y="292"/>
                  </a:lnTo>
                  <a:lnTo>
                    <a:pt x="1082" y="292"/>
                  </a:lnTo>
                  <a:lnTo>
                    <a:pt x="1082" y="294"/>
                  </a:lnTo>
                  <a:lnTo>
                    <a:pt x="1082" y="298"/>
                  </a:lnTo>
                  <a:lnTo>
                    <a:pt x="1086" y="299"/>
                  </a:lnTo>
                  <a:lnTo>
                    <a:pt x="1086" y="301"/>
                  </a:lnTo>
                  <a:lnTo>
                    <a:pt x="1084" y="305"/>
                  </a:lnTo>
                  <a:lnTo>
                    <a:pt x="1080" y="301"/>
                  </a:lnTo>
                  <a:lnTo>
                    <a:pt x="1080" y="305"/>
                  </a:lnTo>
                  <a:lnTo>
                    <a:pt x="1082" y="305"/>
                  </a:lnTo>
                  <a:lnTo>
                    <a:pt x="1088" y="305"/>
                  </a:lnTo>
                  <a:lnTo>
                    <a:pt x="1097" y="311"/>
                  </a:lnTo>
                  <a:lnTo>
                    <a:pt x="1097" y="311"/>
                  </a:lnTo>
                  <a:lnTo>
                    <a:pt x="1097" y="311"/>
                  </a:lnTo>
                  <a:lnTo>
                    <a:pt x="1097" y="311"/>
                  </a:lnTo>
                  <a:close/>
                  <a:moveTo>
                    <a:pt x="1472" y="196"/>
                  </a:moveTo>
                  <a:lnTo>
                    <a:pt x="1473" y="194"/>
                  </a:lnTo>
                  <a:lnTo>
                    <a:pt x="1473" y="194"/>
                  </a:lnTo>
                  <a:lnTo>
                    <a:pt x="1475" y="190"/>
                  </a:lnTo>
                  <a:lnTo>
                    <a:pt x="1477" y="186"/>
                  </a:lnTo>
                  <a:lnTo>
                    <a:pt x="1475" y="183"/>
                  </a:lnTo>
                  <a:lnTo>
                    <a:pt x="1472" y="179"/>
                  </a:lnTo>
                  <a:lnTo>
                    <a:pt x="1470" y="173"/>
                  </a:lnTo>
                  <a:lnTo>
                    <a:pt x="1466" y="173"/>
                  </a:lnTo>
                  <a:lnTo>
                    <a:pt x="1462" y="173"/>
                  </a:lnTo>
                  <a:lnTo>
                    <a:pt x="1460" y="179"/>
                  </a:lnTo>
                  <a:lnTo>
                    <a:pt x="1460" y="179"/>
                  </a:lnTo>
                  <a:lnTo>
                    <a:pt x="1460" y="186"/>
                  </a:lnTo>
                  <a:lnTo>
                    <a:pt x="1460" y="186"/>
                  </a:lnTo>
                  <a:lnTo>
                    <a:pt x="1462" y="188"/>
                  </a:lnTo>
                  <a:lnTo>
                    <a:pt x="1466" y="190"/>
                  </a:lnTo>
                  <a:lnTo>
                    <a:pt x="1468" y="194"/>
                  </a:lnTo>
                  <a:lnTo>
                    <a:pt x="1472" y="196"/>
                  </a:lnTo>
                  <a:lnTo>
                    <a:pt x="1472" y="196"/>
                  </a:lnTo>
                  <a:lnTo>
                    <a:pt x="1472" y="196"/>
                  </a:lnTo>
                  <a:lnTo>
                    <a:pt x="1472" y="196"/>
                  </a:lnTo>
                  <a:close/>
                  <a:moveTo>
                    <a:pt x="1481" y="224"/>
                  </a:moveTo>
                  <a:lnTo>
                    <a:pt x="1485" y="222"/>
                  </a:lnTo>
                  <a:lnTo>
                    <a:pt x="1487" y="218"/>
                  </a:lnTo>
                  <a:lnTo>
                    <a:pt x="1494" y="217"/>
                  </a:lnTo>
                  <a:lnTo>
                    <a:pt x="1500" y="217"/>
                  </a:lnTo>
                  <a:lnTo>
                    <a:pt x="1505" y="217"/>
                  </a:lnTo>
                  <a:lnTo>
                    <a:pt x="1511" y="217"/>
                  </a:lnTo>
                  <a:lnTo>
                    <a:pt x="1521" y="217"/>
                  </a:lnTo>
                  <a:lnTo>
                    <a:pt x="1524" y="213"/>
                  </a:lnTo>
                  <a:lnTo>
                    <a:pt x="1530" y="213"/>
                  </a:lnTo>
                  <a:lnTo>
                    <a:pt x="1534" y="213"/>
                  </a:lnTo>
                  <a:lnTo>
                    <a:pt x="1536" y="211"/>
                  </a:lnTo>
                  <a:lnTo>
                    <a:pt x="1534" y="207"/>
                  </a:lnTo>
                  <a:lnTo>
                    <a:pt x="1532" y="205"/>
                  </a:lnTo>
                  <a:lnTo>
                    <a:pt x="1528" y="198"/>
                  </a:lnTo>
                  <a:lnTo>
                    <a:pt x="1519" y="192"/>
                  </a:lnTo>
                  <a:lnTo>
                    <a:pt x="1515" y="192"/>
                  </a:lnTo>
                  <a:lnTo>
                    <a:pt x="1511" y="190"/>
                  </a:lnTo>
                  <a:lnTo>
                    <a:pt x="1505" y="186"/>
                  </a:lnTo>
                  <a:lnTo>
                    <a:pt x="1504" y="186"/>
                  </a:lnTo>
                  <a:lnTo>
                    <a:pt x="1502" y="188"/>
                  </a:lnTo>
                  <a:lnTo>
                    <a:pt x="1496" y="186"/>
                  </a:lnTo>
                  <a:lnTo>
                    <a:pt x="1492" y="186"/>
                  </a:lnTo>
                  <a:lnTo>
                    <a:pt x="1490" y="190"/>
                  </a:lnTo>
                  <a:lnTo>
                    <a:pt x="1485" y="196"/>
                  </a:lnTo>
                  <a:lnTo>
                    <a:pt x="1487" y="201"/>
                  </a:lnTo>
                  <a:lnTo>
                    <a:pt x="1487" y="207"/>
                  </a:lnTo>
                  <a:lnTo>
                    <a:pt x="1485" y="217"/>
                  </a:lnTo>
                  <a:lnTo>
                    <a:pt x="1481" y="220"/>
                  </a:lnTo>
                  <a:lnTo>
                    <a:pt x="1481" y="224"/>
                  </a:lnTo>
                  <a:lnTo>
                    <a:pt x="1481" y="224"/>
                  </a:lnTo>
                  <a:lnTo>
                    <a:pt x="1481" y="224"/>
                  </a:lnTo>
                  <a:lnTo>
                    <a:pt x="1481" y="224"/>
                  </a:lnTo>
                  <a:lnTo>
                    <a:pt x="1481" y="224"/>
                  </a:lnTo>
                  <a:close/>
                  <a:moveTo>
                    <a:pt x="1396" y="205"/>
                  </a:moveTo>
                  <a:lnTo>
                    <a:pt x="1396" y="207"/>
                  </a:lnTo>
                  <a:lnTo>
                    <a:pt x="1398" y="213"/>
                  </a:lnTo>
                  <a:lnTo>
                    <a:pt x="1402" y="213"/>
                  </a:lnTo>
                  <a:lnTo>
                    <a:pt x="1406" y="213"/>
                  </a:lnTo>
                  <a:lnTo>
                    <a:pt x="1409" y="217"/>
                  </a:lnTo>
                  <a:lnTo>
                    <a:pt x="1413" y="218"/>
                  </a:lnTo>
                  <a:lnTo>
                    <a:pt x="1415" y="218"/>
                  </a:lnTo>
                  <a:lnTo>
                    <a:pt x="1417" y="217"/>
                  </a:lnTo>
                  <a:lnTo>
                    <a:pt x="1411" y="211"/>
                  </a:lnTo>
                  <a:lnTo>
                    <a:pt x="1408" y="211"/>
                  </a:lnTo>
                  <a:lnTo>
                    <a:pt x="1402" y="207"/>
                  </a:lnTo>
                  <a:lnTo>
                    <a:pt x="1398" y="205"/>
                  </a:lnTo>
                  <a:lnTo>
                    <a:pt x="1396" y="205"/>
                  </a:lnTo>
                  <a:lnTo>
                    <a:pt x="1396" y="205"/>
                  </a:lnTo>
                  <a:lnTo>
                    <a:pt x="1396" y="205"/>
                  </a:lnTo>
                  <a:lnTo>
                    <a:pt x="1396" y="205"/>
                  </a:lnTo>
                  <a:lnTo>
                    <a:pt x="1396" y="205"/>
                  </a:lnTo>
                  <a:close/>
                  <a:moveTo>
                    <a:pt x="1511" y="324"/>
                  </a:moveTo>
                  <a:lnTo>
                    <a:pt x="1515" y="328"/>
                  </a:lnTo>
                  <a:lnTo>
                    <a:pt x="1519" y="330"/>
                  </a:lnTo>
                  <a:lnTo>
                    <a:pt x="1519" y="328"/>
                  </a:lnTo>
                  <a:lnTo>
                    <a:pt x="1524" y="326"/>
                  </a:lnTo>
                  <a:lnTo>
                    <a:pt x="1524" y="324"/>
                  </a:lnTo>
                  <a:lnTo>
                    <a:pt x="1524" y="320"/>
                  </a:lnTo>
                  <a:lnTo>
                    <a:pt x="1522" y="316"/>
                  </a:lnTo>
                  <a:lnTo>
                    <a:pt x="1521" y="316"/>
                  </a:lnTo>
                  <a:lnTo>
                    <a:pt x="1521" y="320"/>
                  </a:lnTo>
                  <a:lnTo>
                    <a:pt x="1517" y="324"/>
                  </a:lnTo>
                  <a:lnTo>
                    <a:pt x="1517" y="324"/>
                  </a:lnTo>
                  <a:lnTo>
                    <a:pt x="1511" y="324"/>
                  </a:lnTo>
                  <a:lnTo>
                    <a:pt x="1511" y="324"/>
                  </a:lnTo>
                  <a:lnTo>
                    <a:pt x="1511" y="324"/>
                  </a:lnTo>
                  <a:lnTo>
                    <a:pt x="1511" y="324"/>
                  </a:lnTo>
                  <a:close/>
                  <a:moveTo>
                    <a:pt x="1923" y="292"/>
                  </a:moveTo>
                  <a:lnTo>
                    <a:pt x="1927" y="290"/>
                  </a:lnTo>
                  <a:lnTo>
                    <a:pt x="1927" y="288"/>
                  </a:lnTo>
                  <a:lnTo>
                    <a:pt x="1923" y="284"/>
                  </a:lnTo>
                  <a:lnTo>
                    <a:pt x="1923" y="284"/>
                  </a:lnTo>
                  <a:lnTo>
                    <a:pt x="1923" y="286"/>
                  </a:lnTo>
                  <a:lnTo>
                    <a:pt x="1923" y="292"/>
                  </a:lnTo>
                  <a:lnTo>
                    <a:pt x="1923" y="292"/>
                  </a:lnTo>
                  <a:lnTo>
                    <a:pt x="1923" y="292"/>
                  </a:lnTo>
                  <a:lnTo>
                    <a:pt x="1923" y="292"/>
                  </a:lnTo>
                  <a:close/>
                  <a:moveTo>
                    <a:pt x="1921" y="294"/>
                  </a:moveTo>
                  <a:lnTo>
                    <a:pt x="1923" y="296"/>
                  </a:lnTo>
                  <a:lnTo>
                    <a:pt x="1923" y="292"/>
                  </a:lnTo>
                  <a:lnTo>
                    <a:pt x="1921" y="288"/>
                  </a:lnTo>
                  <a:lnTo>
                    <a:pt x="1920" y="288"/>
                  </a:lnTo>
                  <a:lnTo>
                    <a:pt x="1920" y="290"/>
                  </a:lnTo>
                  <a:lnTo>
                    <a:pt x="1921" y="294"/>
                  </a:lnTo>
                  <a:lnTo>
                    <a:pt x="1921" y="294"/>
                  </a:lnTo>
                  <a:lnTo>
                    <a:pt x="1921" y="294"/>
                  </a:lnTo>
                  <a:lnTo>
                    <a:pt x="1921" y="294"/>
                  </a:lnTo>
                  <a:close/>
                  <a:moveTo>
                    <a:pt x="1920" y="296"/>
                  </a:moveTo>
                  <a:lnTo>
                    <a:pt x="1921" y="301"/>
                  </a:lnTo>
                  <a:lnTo>
                    <a:pt x="1923" y="305"/>
                  </a:lnTo>
                  <a:lnTo>
                    <a:pt x="1923" y="301"/>
                  </a:lnTo>
                  <a:lnTo>
                    <a:pt x="1923" y="298"/>
                  </a:lnTo>
                  <a:lnTo>
                    <a:pt x="1920" y="294"/>
                  </a:lnTo>
                  <a:lnTo>
                    <a:pt x="1918" y="294"/>
                  </a:lnTo>
                  <a:lnTo>
                    <a:pt x="1920" y="296"/>
                  </a:lnTo>
                  <a:lnTo>
                    <a:pt x="1920" y="296"/>
                  </a:lnTo>
                  <a:lnTo>
                    <a:pt x="1920" y="296"/>
                  </a:lnTo>
                  <a:lnTo>
                    <a:pt x="1920" y="296"/>
                  </a:lnTo>
                  <a:close/>
                  <a:moveTo>
                    <a:pt x="1908" y="294"/>
                  </a:moveTo>
                  <a:lnTo>
                    <a:pt x="1910" y="298"/>
                  </a:lnTo>
                  <a:lnTo>
                    <a:pt x="1914" y="299"/>
                  </a:lnTo>
                  <a:lnTo>
                    <a:pt x="1914" y="298"/>
                  </a:lnTo>
                  <a:lnTo>
                    <a:pt x="1916" y="298"/>
                  </a:lnTo>
                  <a:lnTo>
                    <a:pt x="1914" y="292"/>
                  </a:lnTo>
                  <a:lnTo>
                    <a:pt x="1912" y="292"/>
                  </a:lnTo>
                  <a:lnTo>
                    <a:pt x="1912" y="292"/>
                  </a:lnTo>
                  <a:lnTo>
                    <a:pt x="1908" y="294"/>
                  </a:lnTo>
                  <a:lnTo>
                    <a:pt x="1908" y="294"/>
                  </a:lnTo>
                  <a:lnTo>
                    <a:pt x="1908" y="294"/>
                  </a:lnTo>
                  <a:lnTo>
                    <a:pt x="1908" y="294"/>
                  </a:lnTo>
                  <a:close/>
                  <a:moveTo>
                    <a:pt x="2012" y="250"/>
                  </a:moveTo>
                  <a:lnTo>
                    <a:pt x="2016" y="252"/>
                  </a:lnTo>
                  <a:lnTo>
                    <a:pt x="2019" y="252"/>
                  </a:lnTo>
                  <a:lnTo>
                    <a:pt x="2021" y="247"/>
                  </a:lnTo>
                  <a:lnTo>
                    <a:pt x="2021" y="243"/>
                  </a:lnTo>
                  <a:lnTo>
                    <a:pt x="2017" y="241"/>
                  </a:lnTo>
                  <a:lnTo>
                    <a:pt x="2019" y="241"/>
                  </a:lnTo>
                  <a:lnTo>
                    <a:pt x="2017" y="237"/>
                  </a:lnTo>
                  <a:lnTo>
                    <a:pt x="2016" y="234"/>
                  </a:lnTo>
                  <a:lnTo>
                    <a:pt x="2016" y="235"/>
                  </a:lnTo>
                  <a:lnTo>
                    <a:pt x="2012" y="235"/>
                  </a:lnTo>
                  <a:lnTo>
                    <a:pt x="2008" y="234"/>
                  </a:lnTo>
                  <a:lnTo>
                    <a:pt x="2004" y="234"/>
                  </a:lnTo>
                  <a:lnTo>
                    <a:pt x="2004" y="235"/>
                  </a:lnTo>
                  <a:lnTo>
                    <a:pt x="2001" y="235"/>
                  </a:lnTo>
                  <a:lnTo>
                    <a:pt x="2002" y="237"/>
                  </a:lnTo>
                  <a:lnTo>
                    <a:pt x="1999" y="237"/>
                  </a:lnTo>
                  <a:lnTo>
                    <a:pt x="1997" y="241"/>
                  </a:lnTo>
                  <a:lnTo>
                    <a:pt x="1999" y="247"/>
                  </a:lnTo>
                  <a:lnTo>
                    <a:pt x="1999" y="247"/>
                  </a:lnTo>
                  <a:lnTo>
                    <a:pt x="2002" y="247"/>
                  </a:lnTo>
                  <a:lnTo>
                    <a:pt x="2008" y="247"/>
                  </a:lnTo>
                  <a:lnTo>
                    <a:pt x="2012" y="250"/>
                  </a:lnTo>
                  <a:lnTo>
                    <a:pt x="2012" y="250"/>
                  </a:lnTo>
                  <a:lnTo>
                    <a:pt x="2012" y="250"/>
                  </a:lnTo>
                  <a:lnTo>
                    <a:pt x="2012" y="250"/>
                  </a:lnTo>
                  <a:close/>
                  <a:moveTo>
                    <a:pt x="2036" y="241"/>
                  </a:moveTo>
                  <a:lnTo>
                    <a:pt x="2036" y="241"/>
                  </a:lnTo>
                  <a:lnTo>
                    <a:pt x="2036" y="237"/>
                  </a:lnTo>
                  <a:lnTo>
                    <a:pt x="2034" y="237"/>
                  </a:lnTo>
                  <a:lnTo>
                    <a:pt x="2034" y="241"/>
                  </a:lnTo>
                  <a:lnTo>
                    <a:pt x="2036" y="241"/>
                  </a:lnTo>
                  <a:lnTo>
                    <a:pt x="2036" y="241"/>
                  </a:lnTo>
                  <a:lnTo>
                    <a:pt x="2036" y="241"/>
                  </a:lnTo>
                  <a:lnTo>
                    <a:pt x="2036" y="241"/>
                  </a:lnTo>
                  <a:close/>
                  <a:moveTo>
                    <a:pt x="2061" y="1239"/>
                  </a:moveTo>
                  <a:lnTo>
                    <a:pt x="2061" y="1232"/>
                  </a:lnTo>
                  <a:lnTo>
                    <a:pt x="2061" y="1230"/>
                  </a:lnTo>
                  <a:lnTo>
                    <a:pt x="2059" y="1226"/>
                  </a:lnTo>
                  <a:lnTo>
                    <a:pt x="2057" y="1222"/>
                  </a:lnTo>
                  <a:lnTo>
                    <a:pt x="2059" y="1215"/>
                  </a:lnTo>
                  <a:lnTo>
                    <a:pt x="2063" y="1213"/>
                  </a:lnTo>
                  <a:lnTo>
                    <a:pt x="2065" y="1213"/>
                  </a:lnTo>
                  <a:lnTo>
                    <a:pt x="2065" y="1215"/>
                  </a:lnTo>
                  <a:lnTo>
                    <a:pt x="2066" y="1217"/>
                  </a:lnTo>
                  <a:lnTo>
                    <a:pt x="2072" y="1217"/>
                  </a:lnTo>
                  <a:lnTo>
                    <a:pt x="2072" y="1215"/>
                  </a:lnTo>
                  <a:lnTo>
                    <a:pt x="2074" y="1215"/>
                  </a:lnTo>
                  <a:lnTo>
                    <a:pt x="2076" y="1217"/>
                  </a:lnTo>
                  <a:lnTo>
                    <a:pt x="2076" y="1219"/>
                  </a:lnTo>
                  <a:lnTo>
                    <a:pt x="2076" y="1221"/>
                  </a:lnTo>
                  <a:lnTo>
                    <a:pt x="2080" y="1224"/>
                  </a:lnTo>
                  <a:lnTo>
                    <a:pt x="2080" y="1226"/>
                  </a:lnTo>
                  <a:lnTo>
                    <a:pt x="2081" y="1230"/>
                  </a:lnTo>
                  <a:lnTo>
                    <a:pt x="2083" y="1226"/>
                  </a:lnTo>
                  <a:lnTo>
                    <a:pt x="2081" y="1226"/>
                  </a:lnTo>
                  <a:lnTo>
                    <a:pt x="2081" y="1222"/>
                  </a:lnTo>
                  <a:lnTo>
                    <a:pt x="2081" y="1217"/>
                  </a:lnTo>
                  <a:lnTo>
                    <a:pt x="2078" y="1215"/>
                  </a:lnTo>
                  <a:lnTo>
                    <a:pt x="2078" y="1209"/>
                  </a:lnTo>
                  <a:lnTo>
                    <a:pt x="2076" y="1205"/>
                  </a:lnTo>
                  <a:lnTo>
                    <a:pt x="2072" y="1207"/>
                  </a:lnTo>
                  <a:lnTo>
                    <a:pt x="2070" y="1207"/>
                  </a:lnTo>
                  <a:lnTo>
                    <a:pt x="2066" y="1205"/>
                  </a:lnTo>
                  <a:lnTo>
                    <a:pt x="2066" y="1200"/>
                  </a:lnTo>
                  <a:lnTo>
                    <a:pt x="2063" y="1196"/>
                  </a:lnTo>
                  <a:lnTo>
                    <a:pt x="2059" y="1190"/>
                  </a:lnTo>
                  <a:lnTo>
                    <a:pt x="2055" y="1190"/>
                  </a:lnTo>
                  <a:lnTo>
                    <a:pt x="2053" y="1187"/>
                  </a:lnTo>
                  <a:lnTo>
                    <a:pt x="2051" y="1179"/>
                  </a:lnTo>
                  <a:lnTo>
                    <a:pt x="2048" y="1175"/>
                  </a:lnTo>
                  <a:lnTo>
                    <a:pt x="2046" y="1172"/>
                  </a:lnTo>
                  <a:lnTo>
                    <a:pt x="2046" y="1166"/>
                  </a:lnTo>
                  <a:lnTo>
                    <a:pt x="2046" y="1158"/>
                  </a:lnTo>
                  <a:lnTo>
                    <a:pt x="2046" y="1155"/>
                  </a:lnTo>
                  <a:lnTo>
                    <a:pt x="2046" y="1147"/>
                  </a:lnTo>
                  <a:lnTo>
                    <a:pt x="2046" y="1145"/>
                  </a:lnTo>
                  <a:lnTo>
                    <a:pt x="2042" y="1138"/>
                  </a:lnTo>
                  <a:lnTo>
                    <a:pt x="2046" y="1138"/>
                  </a:lnTo>
                  <a:lnTo>
                    <a:pt x="2046" y="1134"/>
                  </a:lnTo>
                  <a:lnTo>
                    <a:pt x="2046" y="1132"/>
                  </a:lnTo>
                  <a:lnTo>
                    <a:pt x="2046" y="1132"/>
                  </a:lnTo>
                  <a:lnTo>
                    <a:pt x="2048" y="1132"/>
                  </a:lnTo>
                  <a:lnTo>
                    <a:pt x="2053" y="1132"/>
                  </a:lnTo>
                  <a:lnTo>
                    <a:pt x="2057" y="1132"/>
                  </a:lnTo>
                  <a:lnTo>
                    <a:pt x="2061" y="1136"/>
                  </a:lnTo>
                  <a:lnTo>
                    <a:pt x="2065" y="1141"/>
                  </a:lnTo>
                  <a:lnTo>
                    <a:pt x="2066" y="1141"/>
                  </a:lnTo>
                  <a:lnTo>
                    <a:pt x="2070" y="1145"/>
                  </a:lnTo>
                  <a:lnTo>
                    <a:pt x="2074" y="1151"/>
                  </a:lnTo>
                  <a:lnTo>
                    <a:pt x="2076" y="1151"/>
                  </a:lnTo>
                  <a:lnTo>
                    <a:pt x="2074" y="1145"/>
                  </a:lnTo>
                  <a:lnTo>
                    <a:pt x="2070" y="1141"/>
                  </a:lnTo>
                  <a:lnTo>
                    <a:pt x="2066" y="1138"/>
                  </a:lnTo>
                  <a:lnTo>
                    <a:pt x="2063" y="1132"/>
                  </a:lnTo>
                  <a:lnTo>
                    <a:pt x="2059" y="1126"/>
                  </a:lnTo>
                  <a:lnTo>
                    <a:pt x="2059" y="1124"/>
                  </a:lnTo>
                  <a:lnTo>
                    <a:pt x="2057" y="1123"/>
                  </a:lnTo>
                  <a:lnTo>
                    <a:pt x="2053" y="1117"/>
                  </a:lnTo>
                  <a:lnTo>
                    <a:pt x="2051" y="1111"/>
                  </a:lnTo>
                  <a:lnTo>
                    <a:pt x="2049" y="1111"/>
                  </a:lnTo>
                  <a:lnTo>
                    <a:pt x="2048" y="1108"/>
                  </a:lnTo>
                  <a:lnTo>
                    <a:pt x="2042" y="1100"/>
                  </a:lnTo>
                  <a:lnTo>
                    <a:pt x="2040" y="1091"/>
                  </a:lnTo>
                  <a:lnTo>
                    <a:pt x="2036" y="1087"/>
                  </a:lnTo>
                  <a:lnTo>
                    <a:pt x="2031" y="1077"/>
                  </a:lnTo>
                  <a:lnTo>
                    <a:pt x="2027" y="1072"/>
                  </a:lnTo>
                  <a:lnTo>
                    <a:pt x="2025" y="1070"/>
                  </a:lnTo>
                  <a:lnTo>
                    <a:pt x="2025" y="1066"/>
                  </a:lnTo>
                  <a:lnTo>
                    <a:pt x="2023" y="1062"/>
                  </a:lnTo>
                  <a:lnTo>
                    <a:pt x="2019" y="1060"/>
                  </a:lnTo>
                  <a:lnTo>
                    <a:pt x="2019" y="1062"/>
                  </a:lnTo>
                  <a:lnTo>
                    <a:pt x="2017" y="1062"/>
                  </a:lnTo>
                  <a:lnTo>
                    <a:pt x="2016" y="1060"/>
                  </a:lnTo>
                  <a:lnTo>
                    <a:pt x="2017" y="1057"/>
                  </a:lnTo>
                  <a:lnTo>
                    <a:pt x="2016" y="1057"/>
                  </a:lnTo>
                  <a:lnTo>
                    <a:pt x="2012" y="1053"/>
                  </a:lnTo>
                  <a:lnTo>
                    <a:pt x="2010" y="1049"/>
                  </a:lnTo>
                  <a:lnTo>
                    <a:pt x="2008" y="1043"/>
                  </a:lnTo>
                  <a:lnTo>
                    <a:pt x="2006" y="1042"/>
                  </a:lnTo>
                  <a:lnTo>
                    <a:pt x="2006" y="1038"/>
                  </a:lnTo>
                  <a:lnTo>
                    <a:pt x="2006" y="1034"/>
                  </a:lnTo>
                  <a:lnTo>
                    <a:pt x="2008" y="1034"/>
                  </a:lnTo>
                  <a:lnTo>
                    <a:pt x="2006" y="1028"/>
                  </a:lnTo>
                  <a:lnTo>
                    <a:pt x="2006" y="1023"/>
                  </a:lnTo>
                  <a:lnTo>
                    <a:pt x="2004" y="1019"/>
                  </a:lnTo>
                  <a:lnTo>
                    <a:pt x="2001" y="1019"/>
                  </a:lnTo>
                  <a:lnTo>
                    <a:pt x="1997" y="1013"/>
                  </a:lnTo>
                  <a:lnTo>
                    <a:pt x="1997" y="1011"/>
                  </a:lnTo>
                  <a:lnTo>
                    <a:pt x="1995" y="1010"/>
                  </a:lnTo>
                  <a:lnTo>
                    <a:pt x="1995" y="1008"/>
                  </a:lnTo>
                  <a:lnTo>
                    <a:pt x="1997" y="1008"/>
                  </a:lnTo>
                  <a:lnTo>
                    <a:pt x="2001" y="1010"/>
                  </a:lnTo>
                  <a:lnTo>
                    <a:pt x="2004" y="1015"/>
                  </a:lnTo>
                  <a:lnTo>
                    <a:pt x="2002" y="1011"/>
                  </a:lnTo>
                  <a:lnTo>
                    <a:pt x="1997" y="1004"/>
                  </a:lnTo>
                  <a:lnTo>
                    <a:pt x="1993" y="1002"/>
                  </a:lnTo>
                  <a:lnTo>
                    <a:pt x="1991" y="1002"/>
                  </a:lnTo>
                  <a:lnTo>
                    <a:pt x="1991" y="998"/>
                  </a:lnTo>
                  <a:lnTo>
                    <a:pt x="1984" y="989"/>
                  </a:lnTo>
                  <a:lnTo>
                    <a:pt x="1982" y="987"/>
                  </a:lnTo>
                  <a:lnTo>
                    <a:pt x="1982" y="981"/>
                  </a:lnTo>
                  <a:lnTo>
                    <a:pt x="1978" y="978"/>
                  </a:lnTo>
                  <a:lnTo>
                    <a:pt x="1972" y="976"/>
                  </a:lnTo>
                  <a:lnTo>
                    <a:pt x="1970" y="970"/>
                  </a:lnTo>
                  <a:lnTo>
                    <a:pt x="1969" y="968"/>
                  </a:lnTo>
                  <a:lnTo>
                    <a:pt x="1969" y="970"/>
                  </a:lnTo>
                  <a:lnTo>
                    <a:pt x="1969" y="972"/>
                  </a:lnTo>
                  <a:lnTo>
                    <a:pt x="1969" y="976"/>
                  </a:lnTo>
                  <a:lnTo>
                    <a:pt x="1967" y="976"/>
                  </a:lnTo>
                  <a:lnTo>
                    <a:pt x="1967" y="974"/>
                  </a:lnTo>
                  <a:lnTo>
                    <a:pt x="1961" y="974"/>
                  </a:lnTo>
                  <a:lnTo>
                    <a:pt x="1967" y="979"/>
                  </a:lnTo>
                  <a:lnTo>
                    <a:pt x="1972" y="983"/>
                  </a:lnTo>
                  <a:lnTo>
                    <a:pt x="1974" y="987"/>
                  </a:lnTo>
                  <a:lnTo>
                    <a:pt x="1974" y="989"/>
                  </a:lnTo>
                  <a:lnTo>
                    <a:pt x="1976" y="989"/>
                  </a:lnTo>
                  <a:lnTo>
                    <a:pt x="1978" y="989"/>
                  </a:lnTo>
                  <a:lnTo>
                    <a:pt x="1978" y="989"/>
                  </a:lnTo>
                  <a:lnTo>
                    <a:pt x="1978" y="993"/>
                  </a:lnTo>
                  <a:lnTo>
                    <a:pt x="1974" y="993"/>
                  </a:lnTo>
                  <a:lnTo>
                    <a:pt x="1976" y="995"/>
                  </a:lnTo>
                  <a:lnTo>
                    <a:pt x="1978" y="995"/>
                  </a:lnTo>
                  <a:lnTo>
                    <a:pt x="1978" y="1002"/>
                  </a:lnTo>
                  <a:lnTo>
                    <a:pt x="1976" y="1002"/>
                  </a:lnTo>
                  <a:lnTo>
                    <a:pt x="1974" y="1002"/>
                  </a:lnTo>
                  <a:lnTo>
                    <a:pt x="1970" y="998"/>
                  </a:lnTo>
                  <a:lnTo>
                    <a:pt x="1969" y="1002"/>
                  </a:lnTo>
                  <a:lnTo>
                    <a:pt x="1967" y="1006"/>
                  </a:lnTo>
                  <a:lnTo>
                    <a:pt x="1970" y="1010"/>
                  </a:lnTo>
                  <a:lnTo>
                    <a:pt x="1970" y="1013"/>
                  </a:lnTo>
                  <a:lnTo>
                    <a:pt x="1976" y="1019"/>
                  </a:lnTo>
                  <a:lnTo>
                    <a:pt x="1978" y="1023"/>
                  </a:lnTo>
                  <a:lnTo>
                    <a:pt x="1978" y="1032"/>
                  </a:lnTo>
                  <a:lnTo>
                    <a:pt x="1978" y="1034"/>
                  </a:lnTo>
                  <a:lnTo>
                    <a:pt x="1982" y="1040"/>
                  </a:lnTo>
                  <a:lnTo>
                    <a:pt x="1984" y="1049"/>
                  </a:lnTo>
                  <a:lnTo>
                    <a:pt x="1987" y="1053"/>
                  </a:lnTo>
                  <a:lnTo>
                    <a:pt x="1991" y="1057"/>
                  </a:lnTo>
                  <a:lnTo>
                    <a:pt x="1991" y="1057"/>
                  </a:lnTo>
                  <a:lnTo>
                    <a:pt x="1987" y="1059"/>
                  </a:lnTo>
                  <a:lnTo>
                    <a:pt x="1997" y="1068"/>
                  </a:lnTo>
                  <a:lnTo>
                    <a:pt x="2001" y="1070"/>
                  </a:lnTo>
                  <a:lnTo>
                    <a:pt x="2006" y="1076"/>
                  </a:lnTo>
                  <a:lnTo>
                    <a:pt x="2006" y="1083"/>
                  </a:lnTo>
                  <a:lnTo>
                    <a:pt x="2006" y="1087"/>
                  </a:lnTo>
                  <a:lnTo>
                    <a:pt x="2010" y="1091"/>
                  </a:lnTo>
                  <a:lnTo>
                    <a:pt x="2010" y="1094"/>
                  </a:lnTo>
                  <a:lnTo>
                    <a:pt x="2012" y="1098"/>
                  </a:lnTo>
                  <a:lnTo>
                    <a:pt x="2016" y="1102"/>
                  </a:lnTo>
                  <a:lnTo>
                    <a:pt x="2016" y="1102"/>
                  </a:lnTo>
                  <a:lnTo>
                    <a:pt x="2016" y="1106"/>
                  </a:lnTo>
                  <a:lnTo>
                    <a:pt x="2017" y="1111"/>
                  </a:lnTo>
                  <a:lnTo>
                    <a:pt x="2019" y="1117"/>
                  </a:lnTo>
                  <a:lnTo>
                    <a:pt x="2021" y="1121"/>
                  </a:lnTo>
                  <a:lnTo>
                    <a:pt x="2021" y="1128"/>
                  </a:lnTo>
                  <a:lnTo>
                    <a:pt x="2023" y="1130"/>
                  </a:lnTo>
                  <a:lnTo>
                    <a:pt x="2023" y="1134"/>
                  </a:lnTo>
                  <a:lnTo>
                    <a:pt x="2023" y="1138"/>
                  </a:lnTo>
                  <a:lnTo>
                    <a:pt x="2027" y="1147"/>
                  </a:lnTo>
                  <a:lnTo>
                    <a:pt x="2025" y="1151"/>
                  </a:lnTo>
                  <a:lnTo>
                    <a:pt x="2027" y="1155"/>
                  </a:lnTo>
                  <a:lnTo>
                    <a:pt x="2031" y="1158"/>
                  </a:lnTo>
                  <a:lnTo>
                    <a:pt x="2036" y="1166"/>
                  </a:lnTo>
                  <a:lnTo>
                    <a:pt x="2036" y="1172"/>
                  </a:lnTo>
                  <a:lnTo>
                    <a:pt x="2040" y="1175"/>
                  </a:lnTo>
                  <a:lnTo>
                    <a:pt x="2040" y="1183"/>
                  </a:lnTo>
                  <a:lnTo>
                    <a:pt x="2040" y="1189"/>
                  </a:lnTo>
                  <a:lnTo>
                    <a:pt x="2042" y="1194"/>
                  </a:lnTo>
                  <a:lnTo>
                    <a:pt x="2046" y="1200"/>
                  </a:lnTo>
                  <a:lnTo>
                    <a:pt x="2048" y="1205"/>
                  </a:lnTo>
                  <a:lnTo>
                    <a:pt x="2049" y="1207"/>
                  </a:lnTo>
                  <a:lnTo>
                    <a:pt x="2048" y="1213"/>
                  </a:lnTo>
                  <a:lnTo>
                    <a:pt x="2048" y="1222"/>
                  </a:lnTo>
                  <a:lnTo>
                    <a:pt x="2049" y="1226"/>
                  </a:lnTo>
                  <a:lnTo>
                    <a:pt x="2053" y="1230"/>
                  </a:lnTo>
                  <a:lnTo>
                    <a:pt x="2055" y="1236"/>
                  </a:lnTo>
                  <a:lnTo>
                    <a:pt x="2061" y="1239"/>
                  </a:lnTo>
                  <a:lnTo>
                    <a:pt x="2061" y="1239"/>
                  </a:lnTo>
                  <a:lnTo>
                    <a:pt x="2061" y="1239"/>
                  </a:lnTo>
                  <a:lnTo>
                    <a:pt x="2061" y="1239"/>
                  </a:lnTo>
                  <a:close/>
                  <a:moveTo>
                    <a:pt x="1873" y="974"/>
                  </a:moveTo>
                  <a:lnTo>
                    <a:pt x="1874" y="974"/>
                  </a:lnTo>
                  <a:lnTo>
                    <a:pt x="1874" y="972"/>
                  </a:lnTo>
                  <a:lnTo>
                    <a:pt x="1874" y="970"/>
                  </a:lnTo>
                  <a:lnTo>
                    <a:pt x="1878" y="972"/>
                  </a:lnTo>
                  <a:lnTo>
                    <a:pt x="1878" y="974"/>
                  </a:lnTo>
                  <a:lnTo>
                    <a:pt x="1882" y="976"/>
                  </a:lnTo>
                  <a:lnTo>
                    <a:pt x="1884" y="972"/>
                  </a:lnTo>
                  <a:lnTo>
                    <a:pt x="1884" y="970"/>
                  </a:lnTo>
                  <a:lnTo>
                    <a:pt x="1884" y="968"/>
                  </a:lnTo>
                  <a:lnTo>
                    <a:pt x="1884" y="968"/>
                  </a:lnTo>
                  <a:lnTo>
                    <a:pt x="1886" y="964"/>
                  </a:lnTo>
                  <a:lnTo>
                    <a:pt x="1886" y="964"/>
                  </a:lnTo>
                  <a:lnTo>
                    <a:pt x="1884" y="964"/>
                  </a:lnTo>
                  <a:lnTo>
                    <a:pt x="1882" y="964"/>
                  </a:lnTo>
                  <a:lnTo>
                    <a:pt x="1880" y="964"/>
                  </a:lnTo>
                  <a:lnTo>
                    <a:pt x="1880" y="964"/>
                  </a:lnTo>
                  <a:lnTo>
                    <a:pt x="1882" y="962"/>
                  </a:lnTo>
                  <a:lnTo>
                    <a:pt x="1882" y="962"/>
                  </a:lnTo>
                  <a:lnTo>
                    <a:pt x="1880" y="959"/>
                  </a:lnTo>
                  <a:lnTo>
                    <a:pt x="1878" y="962"/>
                  </a:lnTo>
                  <a:lnTo>
                    <a:pt x="1874" y="959"/>
                  </a:lnTo>
                  <a:lnTo>
                    <a:pt x="1873" y="962"/>
                  </a:lnTo>
                  <a:lnTo>
                    <a:pt x="1873" y="964"/>
                  </a:lnTo>
                  <a:lnTo>
                    <a:pt x="1869" y="968"/>
                  </a:lnTo>
                  <a:lnTo>
                    <a:pt x="1869" y="970"/>
                  </a:lnTo>
                  <a:lnTo>
                    <a:pt x="1873" y="974"/>
                  </a:lnTo>
                  <a:lnTo>
                    <a:pt x="1873" y="974"/>
                  </a:lnTo>
                  <a:lnTo>
                    <a:pt x="1873" y="974"/>
                  </a:lnTo>
                  <a:lnTo>
                    <a:pt x="1873" y="974"/>
                  </a:lnTo>
                  <a:close/>
                  <a:moveTo>
                    <a:pt x="1859" y="972"/>
                  </a:moveTo>
                  <a:lnTo>
                    <a:pt x="1861" y="970"/>
                  </a:lnTo>
                  <a:lnTo>
                    <a:pt x="1861" y="970"/>
                  </a:lnTo>
                  <a:lnTo>
                    <a:pt x="1863" y="968"/>
                  </a:lnTo>
                  <a:lnTo>
                    <a:pt x="1865" y="970"/>
                  </a:lnTo>
                  <a:lnTo>
                    <a:pt x="1865" y="968"/>
                  </a:lnTo>
                  <a:lnTo>
                    <a:pt x="1865" y="968"/>
                  </a:lnTo>
                  <a:lnTo>
                    <a:pt x="1865" y="964"/>
                  </a:lnTo>
                  <a:lnTo>
                    <a:pt x="1865" y="962"/>
                  </a:lnTo>
                  <a:lnTo>
                    <a:pt x="1865" y="964"/>
                  </a:lnTo>
                  <a:lnTo>
                    <a:pt x="1863" y="964"/>
                  </a:lnTo>
                  <a:lnTo>
                    <a:pt x="1857" y="968"/>
                  </a:lnTo>
                  <a:lnTo>
                    <a:pt x="1857" y="968"/>
                  </a:lnTo>
                  <a:lnTo>
                    <a:pt x="1859" y="972"/>
                  </a:lnTo>
                  <a:lnTo>
                    <a:pt x="1859" y="972"/>
                  </a:lnTo>
                  <a:lnTo>
                    <a:pt x="1859" y="972"/>
                  </a:lnTo>
                  <a:lnTo>
                    <a:pt x="1859" y="972"/>
                  </a:lnTo>
                  <a:close/>
                  <a:moveTo>
                    <a:pt x="1886" y="985"/>
                  </a:moveTo>
                  <a:lnTo>
                    <a:pt x="1886" y="985"/>
                  </a:lnTo>
                  <a:lnTo>
                    <a:pt x="1888" y="983"/>
                  </a:lnTo>
                  <a:lnTo>
                    <a:pt x="1889" y="981"/>
                  </a:lnTo>
                  <a:lnTo>
                    <a:pt x="1888" y="979"/>
                  </a:lnTo>
                  <a:lnTo>
                    <a:pt x="1886" y="981"/>
                  </a:lnTo>
                  <a:lnTo>
                    <a:pt x="1886" y="981"/>
                  </a:lnTo>
                  <a:lnTo>
                    <a:pt x="1886" y="985"/>
                  </a:lnTo>
                  <a:lnTo>
                    <a:pt x="1886" y="985"/>
                  </a:lnTo>
                  <a:lnTo>
                    <a:pt x="1886" y="985"/>
                  </a:lnTo>
                  <a:lnTo>
                    <a:pt x="1886" y="985"/>
                  </a:lnTo>
                  <a:close/>
                  <a:moveTo>
                    <a:pt x="1880" y="979"/>
                  </a:moveTo>
                  <a:lnTo>
                    <a:pt x="1880" y="981"/>
                  </a:lnTo>
                  <a:lnTo>
                    <a:pt x="1882" y="985"/>
                  </a:lnTo>
                  <a:lnTo>
                    <a:pt x="1884" y="983"/>
                  </a:lnTo>
                  <a:lnTo>
                    <a:pt x="1884" y="979"/>
                  </a:lnTo>
                  <a:lnTo>
                    <a:pt x="1882" y="979"/>
                  </a:lnTo>
                  <a:lnTo>
                    <a:pt x="1880" y="979"/>
                  </a:lnTo>
                  <a:lnTo>
                    <a:pt x="1880" y="979"/>
                  </a:lnTo>
                  <a:lnTo>
                    <a:pt x="1880" y="979"/>
                  </a:lnTo>
                  <a:lnTo>
                    <a:pt x="1880" y="979"/>
                  </a:lnTo>
                  <a:close/>
                  <a:moveTo>
                    <a:pt x="1882" y="998"/>
                  </a:moveTo>
                  <a:lnTo>
                    <a:pt x="1884" y="993"/>
                  </a:lnTo>
                  <a:lnTo>
                    <a:pt x="1886" y="993"/>
                  </a:lnTo>
                  <a:lnTo>
                    <a:pt x="1888" y="989"/>
                  </a:lnTo>
                  <a:lnTo>
                    <a:pt x="1886" y="989"/>
                  </a:lnTo>
                  <a:lnTo>
                    <a:pt x="1888" y="987"/>
                  </a:lnTo>
                  <a:lnTo>
                    <a:pt x="1882" y="989"/>
                  </a:lnTo>
                  <a:lnTo>
                    <a:pt x="1878" y="993"/>
                  </a:lnTo>
                  <a:lnTo>
                    <a:pt x="1878" y="995"/>
                  </a:lnTo>
                  <a:lnTo>
                    <a:pt x="1882" y="998"/>
                  </a:lnTo>
                  <a:lnTo>
                    <a:pt x="1882" y="998"/>
                  </a:lnTo>
                  <a:lnTo>
                    <a:pt x="1882" y="998"/>
                  </a:lnTo>
                  <a:lnTo>
                    <a:pt x="1882" y="998"/>
                  </a:lnTo>
                  <a:close/>
                  <a:moveTo>
                    <a:pt x="2023" y="780"/>
                  </a:moveTo>
                  <a:lnTo>
                    <a:pt x="2025" y="782"/>
                  </a:lnTo>
                  <a:lnTo>
                    <a:pt x="2027" y="776"/>
                  </a:lnTo>
                  <a:lnTo>
                    <a:pt x="2029" y="774"/>
                  </a:lnTo>
                  <a:lnTo>
                    <a:pt x="2025" y="774"/>
                  </a:lnTo>
                  <a:lnTo>
                    <a:pt x="2023" y="776"/>
                  </a:lnTo>
                  <a:lnTo>
                    <a:pt x="2023" y="780"/>
                  </a:lnTo>
                  <a:lnTo>
                    <a:pt x="2023" y="780"/>
                  </a:lnTo>
                  <a:lnTo>
                    <a:pt x="2023" y="780"/>
                  </a:lnTo>
                  <a:lnTo>
                    <a:pt x="2023" y="780"/>
                  </a:lnTo>
                  <a:close/>
                  <a:moveTo>
                    <a:pt x="2249" y="755"/>
                  </a:moveTo>
                  <a:lnTo>
                    <a:pt x="2251" y="755"/>
                  </a:lnTo>
                  <a:lnTo>
                    <a:pt x="2249" y="752"/>
                  </a:lnTo>
                  <a:lnTo>
                    <a:pt x="2249" y="750"/>
                  </a:lnTo>
                  <a:lnTo>
                    <a:pt x="2249" y="748"/>
                  </a:lnTo>
                  <a:lnTo>
                    <a:pt x="2249" y="746"/>
                  </a:lnTo>
                  <a:lnTo>
                    <a:pt x="2251" y="740"/>
                  </a:lnTo>
                  <a:lnTo>
                    <a:pt x="2255" y="736"/>
                  </a:lnTo>
                  <a:lnTo>
                    <a:pt x="2258" y="733"/>
                  </a:lnTo>
                  <a:lnTo>
                    <a:pt x="2258" y="733"/>
                  </a:lnTo>
                  <a:lnTo>
                    <a:pt x="2258" y="731"/>
                  </a:lnTo>
                  <a:lnTo>
                    <a:pt x="2258" y="725"/>
                  </a:lnTo>
                  <a:lnTo>
                    <a:pt x="2253" y="718"/>
                  </a:lnTo>
                  <a:lnTo>
                    <a:pt x="2251" y="718"/>
                  </a:lnTo>
                  <a:lnTo>
                    <a:pt x="2249" y="721"/>
                  </a:lnTo>
                  <a:lnTo>
                    <a:pt x="2249" y="721"/>
                  </a:lnTo>
                  <a:lnTo>
                    <a:pt x="2247" y="725"/>
                  </a:lnTo>
                  <a:lnTo>
                    <a:pt x="2241" y="731"/>
                  </a:lnTo>
                  <a:lnTo>
                    <a:pt x="2240" y="731"/>
                  </a:lnTo>
                  <a:lnTo>
                    <a:pt x="2238" y="733"/>
                  </a:lnTo>
                  <a:lnTo>
                    <a:pt x="2240" y="733"/>
                  </a:lnTo>
                  <a:lnTo>
                    <a:pt x="2243" y="731"/>
                  </a:lnTo>
                  <a:lnTo>
                    <a:pt x="2243" y="733"/>
                  </a:lnTo>
                  <a:lnTo>
                    <a:pt x="2243" y="735"/>
                  </a:lnTo>
                  <a:lnTo>
                    <a:pt x="2245" y="742"/>
                  </a:lnTo>
                  <a:lnTo>
                    <a:pt x="2247" y="744"/>
                  </a:lnTo>
                  <a:lnTo>
                    <a:pt x="2247" y="750"/>
                  </a:lnTo>
                  <a:lnTo>
                    <a:pt x="2245" y="752"/>
                  </a:lnTo>
                  <a:lnTo>
                    <a:pt x="2245" y="752"/>
                  </a:lnTo>
                  <a:lnTo>
                    <a:pt x="2249" y="755"/>
                  </a:lnTo>
                  <a:lnTo>
                    <a:pt x="2249" y="755"/>
                  </a:lnTo>
                  <a:lnTo>
                    <a:pt x="2249" y="755"/>
                  </a:lnTo>
                  <a:lnTo>
                    <a:pt x="2249" y="755"/>
                  </a:lnTo>
                  <a:close/>
                  <a:moveTo>
                    <a:pt x="2253" y="1057"/>
                  </a:moveTo>
                  <a:lnTo>
                    <a:pt x="2255" y="1057"/>
                  </a:lnTo>
                  <a:lnTo>
                    <a:pt x="2257" y="1053"/>
                  </a:lnTo>
                  <a:lnTo>
                    <a:pt x="2255" y="1051"/>
                  </a:lnTo>
                  <a:lnTo>
                    <a:pt x="2253" y="1049"/>
                  </a:lnTo>
                  <a:lnTo>
                    <a:pt x="2251" y="1051"/>
                  </a:lnTo>
                  <a:lnTo>
                    <a:pt x="2251" y="1053"/>
                  </a:lnTo>
                  <a:lnTo>
                    <a:pt x="2253" y="1057"/>
                  </a:lnTo>
                  <a:lnTo>
                    <a:pt x="2253" y="1057"/>
                  </a:lnTo>
                  <a:lnTo>
                    <a:pt x="2253" y="1057"/>
                  </a:lnTo>
                  <a:lnTo>
                    <a:pt x="2253" y="1057"/>
                  </a:lnTo>
                  <a:close/>
                  <a:moveTo>
                    <a:pt x="2234" y="1051"/>
                  </a:moveTo>
                  <a:lnTo>
                    <a:pt x="2234" y="1053"/>
                  </a:lnTo>
                  <a:lnTo>
                    <a:pt x="2234" y="1057"/>
                  </a:lnTo>
                  <a:lnTo>
                    <a:pt x="2238" y="1057"/>
                  </a:lnTo>
                  <a:lnTo>
                    <a:pt x="2238" y="1053"/>
                  </a:lnTo>
                  <a:lnTo>
                    <a:pt x="2234" y="1051"/>
                  </a:lnTo>
                  <a:lnTo>
                    <a:pt x="2234" y="1051"/>
                  </a:lnTo>
                  <a:lnTo>
                    <a:pt x="2234" y="1051"/>
                  </a:lnTo>
                  <a:lnTo>
                    <a:pt x="2234" y="1051"/>
                  </a:lnTo>
                  <a:lnTo>
                    <a:pt x="2234" y="1051"/>
                  </a:lnTo>
                  <a:close/>
                  <a:moveTo>
                    <a:pt x="2243" y="1083"/>
                  </a:moveTo>
                  <a:lnTo>
                    <a:pt x="2245" y="1083"/>
                  </a:lnTo>
                  <a:lnTo>
                    <a:pt x="2245" y="1077"/>
                  </a:lnTo>
                  <a:lnTo>
                    <a:pt x="2245" y="1076"/>
                  </a:lnTo>
                  <a:lnTo>
                    <a:pt x="2249" y="1074"/>
                  </a:lnTo>
                  <a:lnTo>
                    <a:pt x="2251" y="1070"/>
                  </a:lnTo>
                  <a:lnTo>
                    <a:pt x="2251" y="1066"/>
                  </a:lnTo>
                  <a:lnTo>
                    <a:pt x="2251" y="1062"/>
                  </a:lnTo>
                  <a:lnTo>
                    <a:pt x="2253" y="1060"/>
                  </a:lnTo>
                  <a:lnTo>
                    <a:pt x="2253" y="1057"/>
                  </a:lnTo>
                  <a:lnTo>
                    <a:pt x="2245" y="1053"/>
                  </a:lnTo>
                  <a:lnTo>
                    <a:pt x="2245" y="1057"/>
                  </a:lnTo>
                  <a:lnTo>
                    <a:pt x="2245" y="1062"/>
                  </a:lnTo>
                  <a:lnTo>
                    <a:pt x="2245" y="1066"/>
                  </a:lnTo>
                  <a:lnTo>
                    <a:pt x="2241" y="1068"/>
                  </a:lnTo>
                  <a:lnTo>
                    <a:pt x="2240" y="1070"/>
                  </a:lnTo>
                  <a:lnTo>
                    <a:pt x="2238" y="1072"/>
                  </a:lnTo>
                  <a:lnTo>
                    <a:pt x="2238" y="1072"/>
                  </a:lnTo>
                  <a:lnTo>
                    <a:pt x="2240" y="1076"/>
                  </a:lnTo>
                  <a:lnTo>
                    <a:pt x="2240" y="1077"/>
                  </a:lnTo>
                  <a:lnTo>
                    <a:pt x="2238" y="1077"/>
                  </a:lnTo>
                  <a:lnTo>
                    <a:pt x="2238" y="1081"/>
                  </a:lnTo>
                  <a:lnTo>
                    <a:pt x="2241" y="1081"/>
                  </a:lnTo>
                  <a:lnTo>
                    <a:pt x="2243" y="1083"/>
                  </a:lnTo>
                  <a:lnTo>
                    <a:pt x="2243" y="1083"/>
                  </a:lnTo>
                  <a:lnTo>
                    <a:pt x="2243" y="1083"/>
                  </a:lnTo>
                  <a:lnTo>
                    <a:pt x="2243" y="1083"/>
                  </a:lnTo>
                  <a:close/>
                  <a:moveTo>
                    <a:pt x="2240" y="1106"/>
                  </a:moveTo>
                  <a:lnTo>
                    <a:pt x="2240" y="1106"/>
                  </a:lnTo>
                  <a:lnTo>
                    <a:pt x="2241" y="1104"/>
                  </a:lnTo>
                  <a:lnTo>
                    <a:pt x="2240" y="1098"/>
                  </a:lnTo>
                  <a:lnTo>
                    <a:pt x="2240" y="1096"/>
                  </a:lnTo>
                  <a:lnTo>
                    <a:pt x="2238" y="1094"/>
                  </a:lnTo>
                  <a:lnTo>
                    <a:pt x="2238" y="1098"/>
                  </a:lnTo>
                  <a:lnTo>
                    <a:pt x="2238" y="1102"/>
                  </a:lnTo>
                  <a:lnTo>
                    <a:pt x="2240" y="1106"/>
                  </a:lnTo>
                  <a:lnTo>
                    <a:pt x="2240" y="1106"/>
                  </a:lnTo>
                  <a:lnTo>
                    <a:pt x="2240" y="1106"/>
                  </a:lnTo>
                  <a:lnTo>
                    <a:pt x="2240" y="1106"/>
                  </a:lnTo>
                  <a:close/>
                  <a:moveTo>
                    <a:pt x="2241" y="1111"/>
                  </a:moveTo>
                  <a:lnTo>
                    <a:pt x="2243" y="1111"/>
                  </a:lnTo>
                  <a:lnTo>
                    <a:pt x="2241" y="1108"/>
                  </a:lnTo>
                  <a:lnTo>
                    <a:pt x="2240" y="1108"/>
                  </a:lnTo>
                  <a:lnTo>
                    <a:pt x="2238" y="1108"/>
                  </a:lnTo>
                  <a:lnTo>
                    <a:pt x="2238" y="1111"/>
                  </a:lnTo>
                  <a:lnTo>
                    <a:pt x="2241" y="1111"/>
                  </a:lnTo>
                  <a:lnTo>
                    <a:pt x="2241" y="1111"/>
                  </a:lnTo>
                  <a:lnTo>
                    <a:pt x="2241" y="1111"/>
                  </a:lnTo>
                  <a:lnTo>
                    <a:pt x="2241" y="1111"/>
                  </a:lnTo>
                  <a:close/>
                  <a:moveTo>
                    <a:pt x="2234" y="1117"/>
                  </a:moveTo>
                  <a:lnTo>
                    <a:pt x="2234" y="1117"/>
                  </a:lnTo>
                  <a:lnTo>
                    <a:pt x="2234" y="1117"/>
                  </a:lnTo>
                  <a:lnTo>
                    <a:pt x="2234" y="1117"/>
                  </a:lnTo>
                  <a:lnTo>
                    <a:pt x="2234" y="1117"/>
                  </a:lnTo>
                  <a:lnTo>
                    <a:pt x="2234" y="1117"/>
                  </a:lnTo>
                  <a:lnTo>
                    <a:pt x="2234" y="1117"/>
                  </a:lnTo>
                  <a:lnTo>
                    <a:pt x="2234" y="1117"/>
                  </a:lnTo>
                  <a:lnTo>
                    <a:pt x="2234" y="1117"/>
                  </a:lnTo>
                  <a:close/>
                  <a:moveTo>
                    <a:pt x="2238" y="1126"/>
                  </a:moveTo>
                  <a:lnTo>
                    <a:pt x="2238" y="1124"/>
                  </a:lnTo>
                  <a:lnTo>
                    <a:pt x="2240" y="1123"/>
                  </a:lnTo>
                  <a:lnTo>
                    <a:pt x="2240" y="1121"/>
                  </a:lnTo>
                  <a:lnTo>
                    <a:pt x="2238" y="1121"/>
                  </a:lnTo>
                  <a:lnTo>
                    <a:pt x="2238" y="1121"/>
                  </a:lnTo>
                  <a:lnTo>
                    <a:pt x="2238" y="1126"/>
                  </a:lnTo>
                  <a:lnTo>
                    <a:pt x="2238" y="1126"/>
                  </a:lnTo>
                  <a:lnTo>
                    <a:pt x="2238" y="1126"/>
                  </a:lnTo>
                  <a:lnTo>
                    <a:pt x="2238" y="1126"/>
                  </a:lnTo>
                  <a:close/>
                  <a:moveTo>
                    <a:pt x="2232" y="1151"/>
                  </a:moveTo>
                  <a:lnTo>
                    <a:pt x="2234" y="1147"/>
                  </a:lnTo>
                  <a:lnTo>
                    <a:pt x="2232" y="1145"/>
                  </a:lnTo>
                  <a:lnTo>
                    <a:pt x="2232" y="1147"/>
                  </a:lnTo>
                  <a:lnTo>
                    <a:pt x="2232" y="1151"/>
                  </a:lnTo>
                  <a:lnTo>
                    <a:pt x="2232" y="1151"/>
                  </a:lnTo>
                  <a:lnTo>
                    <a:pt x="2232" y="1151"/>
                  </a:lnTo>
                  <a:lnTo>
                    <a:pt x="2232" y="1151"/>
                  </a:lnTo>
                  <a:close/>
                  <a:moveTo>
                    <a:pt x="2232" y="1162"/>
                  </a:moveTo>
                  <a:lnTo>
                    <a:pt x="2232" y="1158"/>
                  </a:lnTo>
                  <a:lnTo>
                    <a:pt x="2232" y="1157"/>
                  </a:lnTo>
                  <a:lnTo>
                    <a:pt x="2228" y="1158"/>
                  </a:lnTo>
                  <a:lnTo>
                    <a:pt x="2232" y="1162"/>
                  </a:lnTo>
                  <a:lnTo>
                    <a:pt x="2232" y="1162"/>
                  </a:lnTo>
                  <a:lnTo>
                    <a:pt x="2232" y="1162"/>
                  </a:lnTo>
                  <a:lnTo>
                    <a:pt x="2232" y="1162"/>
                  </a:lnTo>
                  <a:close/>
                  <a:moveTo>
                    <a:pt x="2228" y="1166"/>
                  </a:moveTo>
                  <a:lnTo>
                    <a:pt x="2232" y="1168"/>
                  </a:lnTo>
                  <a:lnTo>
                    <a:pt x="2232" y="1166"/>
                  </a:lnTo>
                  <a:lnTo>
                    <a:pt x="2228" y="1166"/>
                  </a:lnTo>
                  <a:lnTo>
                    <a:pt x="2228" y="1166"/>
                  </a:lnTo>
                  <a:lnTo>
                    <a:pt x="2228" y="1166"/>
                  </a:lnTo>
                  <a:lnTo>
                    <a:pt x="2228" y="1166"/>
                  </a:lnTo>
                  <a:close/>
                  <a:moveTo>
                    <a:pt x="2226" y="1172"/>
                  </a:moveTo>
                  <a:lnTo>
                    <a:pt x="2228" y="1172"/>
                  </a:lnTo>
                  <a:lnTo>
                    <a:pt x="2228" y="1172"/>
                  </a:lnTo>
                  <a:lnTo>
                    <a:pt x="2228" y="1172"/>
                  </a:lnTo>
                  <a:lnTo>
                    <a:pt x="2228" y="1172"/>
                  </a:lnTo>
                  <a:lnTo>
                    <a:pt x="2226" y="1172"/>
                  </a:lnTo>
                  <a:lnTo>
                    <a:pt x="2226" y="1172"/>
                  </a:lnTo>
                  <a:lnTo>
                    <a:pt x="2226" y="1172"/>
                  </a:lnTo>
                  <a:lnTo>
                    <a:pt x="2226" y="1172"/>
                  </a:lnTo>
                  <a:close/>
                  <a:moveTo>
                    <a:pt x="2225" y="1187"/>
                  </a:moveTo>
                  <a:lnTo>
                    <a:pt x="2226" y="1185"/>
                  </a:lnTo>
                  <a:lnTo>
                    <a:pt x="2226" y="1177"/>
                  </a:lnTo>
                  <a:lnTo>
                    <a:pt x="2225" y="1177"/>
                  </a:lnTo>
                  <a:lnTo>
                    <a:pt x="2225" y="1181"/>
                  </a:lnTo>
                  <a:lnTo>
                    <a:pt x="2223" y="1187"/>
                  </a:lnTo>
                  <a:lnTo>
                    <a:pt x="2225" y="1187"/>
                  </a:lnTo>
                  <a:lnTo>
                    <a:pt x="2225" y="1187"/>
                  </a:lnTo>
                  <a:lnTo>
                    <a:pt x="2225" y="1187"/>
                  </a:lnTo>
                  <a:lnTo>
                    <a:pt x="2225" y="1187"/>
                  </a:lnTo>
                  <a:close/>
                  <a:moveTo>
                    <a:pt x="2193" y="1230"/>
                  </a:moveTo>
                  <a:lnTo>
                    <a:pt x="2194" y="1230"/>
                  </a:lnTo>
                  <a:lnTo>
                    <a:pt x="2198" y="1226"/>
                  </a:lnTo>
                  <a:lnTo>
                    <a:pt x="2200" y="1221"/>
                  </a:lnTo>
                  <a:lnTo>
                    <a:pt x="2204" y="1219"/>
                  </a:lnTo>
                  <a:lnTo>
                    <a:pt x="2204" y="1215"/>
                  </a:lnTo>
                  <a:lnTo>
                    <a:pt x="2204" y="1211"/>
                  </a:lnTo>
                  <a:lnTo>
                    <a:pt x="2208" y="1205"/>
                  </a:lnTo>
                  <a:lnTo>
                    <a:pt x="2208" y="1207"/>
                  </a:lnTo>
                  <a:lnTo>
                    <a:pt x="2202" y="1207"/>
                  </a:lnTo>
                  <a:lnTo>
                    <a:pt x="2200" y="1211"/>
                  </a:lnTo>
                  <a:lnTo>
                    <a:pt x="2200" y="1213"/>
                  </a:lnTo>
                  <a:lnTo>
                    <a:pt x="2198" y="1217"/>
                  </a:lnTo>
                  <a:lnTo>
                    <a:pt x="2196" y="1219"/>
                  </a:lnTo>
                  <a:lnTo>
                    <a:pt x="2196" y="1221"/>
                  </a:lnTo>
                  <a:lnTo>
                    <a:pt x="2193" y="1224"/>
                  </a:lnTo>
                  <a:lnTo>
                    <a:pt x="2193" y="1230"/>
                  </a:lnTo>
                  <a:lnTo>
                    <a:pt x="2193" y="1230"/>
                  </a:lnTo>
                  <a:lnTo>
                    <a:pt x="2193" y="1230"/>
                  </a:lnTo>
                  <a:lnTo>
                    <a:pt x="2193" y="1230"/>
                  </a:lnTo>
                  <a:close/>
                  <a:moveTo>
                    <a:pt x="2159" y="1270"/>
                  </a:moveTo>
                  <a:lnTo>
                    <a:pt x="2159" y="1270"/>
                  </a:lnTo>
                  <a:lnTo>
                    <a:pt x="2161" y="1266"/>
                  </a:lnTo>
                  <a:lnTo>
                    <a:pt x="2162" y="1264"/>
                  </a:lnTo>
                  <a:lnTo>
                    <a:pt x="2162" y="1258"/>
                  </a:lnTo>
                  <a:lnTo>
                    <a:pt x="2164" y="1256"/>
                  </a:lnTo>
                  <a:lnTo>
                    <a:pt x="2164" y="1254"/>
                  </a:lnTo>
                  <a:lnTo>
                    <a:pt x="2166" y="1253"/>
                  </a:lnTo>
                  <a:lnTo>
                    <a:pt x="2168" y="1254"/>
                  </a:lnTo>
                  <a:lnTo>
                    <a:pt x="2170" y="1251"/>
                  </a:lnTo>
                  <a:lnTo>
                    <a:pt x="2174" y="1245"/>
                  </a:lnTo>
                  <a:lnTo>
                    <a:pt x="2177" y="1241"/>
                  </a:lnTo>
                  <a:lnTo>
                    <a:pt x="2179" y="1241"/>
                  </a:lnTo>
                  <a:lnTo>
                    <a:pt x="2183" y="1239"/>
                  </a:lnTo>
                  <a:lnTo>
                    <a:pt x="2183" y="1236"/>
                  </a:lnTo>
                  <a:lnTo>
                    <a:pt x="2183" y="1230"/>
                  </a:lnTo>
                  <a:lnTo>
                    <a:pt x="2179" y="1232"/>
                  </a:lnTo>
                  <a:lnTo>
                    <a:pt x="2177" y="1236"/>
                  </a:lnTo>
                  <a:lnTo>
                    <a:pt x="2176" y="1239"/>
                  </a:lnTo>
                  <a:lnTo>
                    <a:pt x="2174" y="1239"/>
                  </a:lnTo>
                  <a:lnTo>
                    <a:pt x="2170" y="1241"/>
                  </a:lnTo>
                  <a:lnTo>
                    <a:pt x="2168" y="1241"/>
                  </a:lnTo>
                  <a:lnTo>
                    <a:pt x="2168" y="1239"/>
                  </a:lnTo>
                  <a:lnTo>
                    <a:pt x="2166" y="1239"/>
                  </a:lnTo>
                  <a:lnTo>
                    <a:pt x="2164" y="1241"/>
                  </a:lnTo>
                  <a:lnTo>
                    <a:pt x="2166" y="1243"/>
                  </a:lnTo>
                  <a:lnTo>
                    <a:pt x="2164" y="1247"/>
                  </a:lnTo>
                  <a:lnTo>
                    <a:pt x="2162" y="1251"/>
                  </a:lnTo>
                  <a:lnTo>
                    <a:pt x="2161" y="1251"/>
                  </a:lnTo>
                  <a:lnTo>
                    <a:pt x="2161" y="1253"/>
                  </a:lnTo>
                  <a:lnTo>
                    <a:pt x="2161" y="1256"/>
                  </a:lnTo>
                  <a:lnTo>
                    <a:pt x="2159" y="1258"/>
                  </a:lnTo>
                  <a:lnTo>
                    <a:pt x="2159" y="1260"/>
                  </a:lnTo>
                  <a:lnTo>
                    <a:pt x="2159" y="1260"/>
                  </a:lnTo>
                  <a:lnTo>
                    <a:pt x="2159" y="1264"/>
                  </a:lnTo>
                  <a:lnTo>
                    <a:pt x="2159" y="1266"/>
                  </a:lnTo>
                  <a:lnTo>
                    <a:pt x="2159" y="1270"/>
                  </a:lnTo>
                  <a:lnTo>
                    <a:pt x="2159" y="1270"/>
                  </a:lnTo>
                  <a:lnTo>
                    <a:pt x="2159" y="1270"/>
                  </a:lnTo>
                  <a:lnTo>
                    <a:pt x="2159" y="1270"/>
                  </a:lnTo>
                  <a:close/>
                  <a:moveTo>
                    <a:pt x="2142" y="1294"/>
                  </a:moveTo>
                  <a:lnTo>
                    <a:pt x="2142" y="1294"/>
                  </a:lnTo>
                  <a:lnTo>
                    <a:pt x="2142" y="1290"/>
                  </a:lnTo>
                  <a:lnTo>
                    <a:pt x="2144" y="1281"/>
                  </a:lnTo>
                  <a:lnTo>
                    <a:pt x="2145" y="1279"/>
                  </a:lnTo>
                  <a:lnTo>
                    <a:pt x="2149" y="1275"/>
                  </a:lnTo>
                  <a:lnTo>
                    <a:pt x="2149" y="1271"/>
                  </a:lnTo>
                  <a:lnTo>
                    <a:pt x="2149" y="1271"/>
                  </a:lnTo>
                  <a:lnTo>
                    <a:pt x="2145" y="1271"/>
                  </a:lnTo>
                  <a:lnTo>
                    <a:pt x="2145" y="1271"/>
                  </a:lnTo>
                  <a:lnTo>
                    <a:pt x="2144" y="1270"/>
                  </a:lnTo>
                  <a:lnTo>
                    <a:pt x="2142" y="1270"/>
                  </a:lnTo>
                  <a:lnTo>
                    <a:pt x="2142" y="1275"/>
                  </a:lnTo>
                  <a:lnTo>
                    <a:pt x="2140" y="1279"/>
                  </a:lnTo>
                  <a:lnTo>
                    <a:pt x="2140" y="1285"/>
                  </a:lnTo>
                  <a:lnTo>
                    <a:pt x="2138" y="1288"/>
                  </a:lnTo>
                  <a:lnTo>
                    <a:pt x="2140" y="1290"/>
                  </a:lnTo>
                  <a:lnTo>
                    <a:pt x="2142" y="1294"/>
                  </a:lnTo>
                  <a:lnTo>
                    <a:pt x="2142" y="1294"/>
                  </a:lnTo>
                  <a:lnTo>
                    <a:pt x="2142" y="1294"/>
                  </a:lnTo>
                  <a:lnTo>
                    <a:pt x="2142" y="1294"/>
                  </a:lnTo>
                  <a:close/>
                  <a:moveTo>
                    <a:pt x="35" y="998"/>
                  </a:moveTo>
                  <a:lnTo>
                    <a:pt x="35" y="998"/>
                  </a:lnTo>
                  <a:lnTo>
                    <a:pt x="35" y="1002"/>
                  </a:lnTo>
                  <a:lnTo>
                    <a:pt x="39" y="1002"/>
                  </a:lnTo>
                  <a:lnTo>
                    <a:pt x="39" y="1002"/>
                  </a:lnTo>
                  <a:lnTo>
                    <a:pt x="35" y="998"/>
                  </a:lnTo>
                  <a:lnTo>
                    <a:pt x="35" y="998"/>
                  </a:lnTo>
                  <a:lnTo>
                    <a:pt x="35" y="998"/>
                  </a:lnTo>
                  <a:close/>
                </a:path>
              </a:pathLst>
            </a:custGeom>
            <a:solidFill>
              <a:schemeClr val="accent3"/>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21" name="Freeform 6">
              <a:extLst>
                <a:ext uri="{FF2B5EF4-FFF2-40B4-BE49-F238E27FC236}">
                  <a16:creationId xmlns:a16="http://schemas.microsoft.com/office/drawing/2014/main" id="{139529A2-5EEA-4637-998C-BB25A64F5D43}"/>
                </a:ext>
              </a:extLst>
            </p:cNvPr>
            <p:cNvSpPr>
              <a:spLocks noEditPoints="1"/>
            </p:cNvSpPr>
            <p:nvPr/>
          </p:nvSpPr>
          <p:spPr bwMode="auto">
            <a:xfrm>
              <a:off x="9337059" y="2379648"/>
              <a:ext cx="42326" cy="31832"/>
            </a:xfrm>
            <a:custGeom>
              <a:avLst/>
              <a:gdLst/>
              <a:ahLst/>
              <a:cxnLst>
                <a:cxn ang="0">
                  <a:pos x="96" y="87"/>
                </a:cxn>
                <a:cxn ang="0">
                  <a:pos x="91" y="79"/>
                </a:cxn>
                <a:cxn ang="0">
                  <a:pos x="91" y="83"/>
                </a:cxn>
                <a:cxn ang="0">
                  <a:pos x="87" y="87"/>
                </a:cxn>
                <a:cxn ang="0">
                  <a:pos x="121" y="70"/>
                </a:cxn>
                <a:cxn ang="0">
                  <a:pos x="115" y="62"/>
                </a:cxn>
                <a:cxn ang="0">
                  <a:pos x="78" y="53"/>
                </a:cxn>
                <a:cxn ang="0">
                  <a:pos x="62" y="70"/>
                </a:cxn>
                <a:cxn ang="0">
                  <a:pos x="55" y="62"/>
                </a:cxn>
                <a:cxn ang="0">
                  <a:pos x="57" y="51"/>
                </a:cxn>
                <a:cxn ang="0">
                  <a:pos x="64" y="53"/>
                </a:cxn>
                <a:cxn ang="0">
                  <a:pos x="64" y="47"/>
                </a:cxn>
                <a:cxn ang="0">
                  <a:pos x="76" y="57"/>
                </a:cxn>
                <a:cxn ang="0">
                  <a:pos x="74" y="66"/>
                </a:cxn>
                <a:cxn ang="0">
                  <a:pos x="68" y="72"/>
                </a:cxn>
                <a:cxn ang="0">
                  <a:pos x="76" y="72"/>
                </a:cxn>
                <a:cxn ang="0">
                  <a:pos x="70" y="72"/>
                </a:cxn>
                <a:cxn ang="0">
                  <a:pos x="62" y="76"/>
                </a:cxn>
                <a:cxn ang="0">
                  <a:pos x="68" y="78"/>
                </a:cxn>
                <a:cxn ang="0">
                  <a:pos x="59" y="81"/>
                </a:cxn>
                <a:cxn ang="0">
                  <a:pos x="53" y="72"/>
                </a:cxn>
                <a:cxn ang="0">
                  <a:pos x="44" y="53"/>
                </a:cxn>
                <a:cxn ang="0">
                  <a:pos x="44" y="53"/>
                </a:cxn>
                <a:cxn ang="0">
                  <a:pos x="44" y="76"/>
                </a:cxn>
                <a:cxn ang="0">
                  <a:pos x="40" y="72"/>
                </a:cxn>
                <a:cxn ang="0">
                  <a:pos x="49" y="76"/>
                </a:cxn>
                <a:cxn ang="0">
                  <a:pos x="49" y="68"/>
                </a:cxn>
                <a:cxn ang="0">
                  <a:pos x="44" y="59"/>
                </a:cxn>
                <a:cxn ang="0">
                  <a:pos x="40" y="72"/>
                </a:cxn>
                <a:cxn ang="0">
                  <a:pos x="30" y="59"/>
                </a:cxn>
                <a:cxn ang="0">
                  <a:pos x="51" y="12"/>
                </a:cxn>
                <a:cxn ang="0">
                  <a:pos x="46" y="13"/>
                </a:cxn>
                <a:cxn ang="0">
                  <a:pos x="17" y="27"/>
                </a:cxn>
                <a:cxn ang="0">
                  <a:pos x="14" y="30"/>
                </a:cxn>
                <a:cxn ang="0">
                  <a:pos x="19" y="23"/>
                </a:cxn>
                <a:cxn ang="0">
                  <a:pos x="34" y="23"/>
                </a:cxn>
                <a:cxn ang="0">
                  <a:pos x="40" y="6"/>
                </a:cxn>
                <a:cxn ang="0">
                  <a:pos x="30" y="8"/>
                </a:cxn>
                <a:cxn ang="0">
                  <a:pos x="12" y="23"/>
                </a:cxn>
                <a:cxn ang="0">
                  <a:pos x="6" y="29"/>
                </a:cxn>
                <a:cxn ang="0">
                  <a:pos x="12" y="32"/>
                </a:cxn>
                <a:cxn ang="0">
                  <a:pos x="25" y="70"/>
                </a:cxn>
                <a:cxn ang="0">
                  <a:pos x="25" y="59"/>
                </a:cxn>
                <a:cxn ang="0">
                  <a:pos x="40" y="53"/>
                </a:cxn>
                <a:cxn ang="0">
                  <a:pos x="46" y="44"/>
                </a:cxn>
                <a:cxn ang="0">
                  <a:pos x="49" y="34"/>
                </a:cxn>
                <a:cxn ang="0">
                  <a:pos x="34" y="30"/>
                </a:cxn>
                <a:cxn ang="0">
                  <a:pos x="25" y="25"/>
                </a:cxn>
                <a:cxn ang="0">
                  <a:pos x="25" y="34"/>
                </a:cxn>
                <a:cxn ang="0">
                  <a:pos x="21" y="32"/>
                </a:cxn>
                <a:cxn ang="0">
                  <a:pos x="14" y="38"/>
                </a:cxn>
                <a:cxn ang="0">
                  <a:pos x="6" y="38"/>
                </a:cxn>
                <a:cxn ang="0">
                  <a:pos x="6" y="47"/>
                </a:cxn>
                <a:cxn ang="0">
                  <a:pos x="2" y="61"/>
                </a:cxn>
                <a:cxn ang="0">
                  <a:pos x="10" y="72"/>
                </a:cxn>
                <a:cxn ang="0">
                  <a:pos x="29" y="76"/>
                </a:cxn>
              </a:cxnLst>
              <a:rect l="0" t="0" r="r" b="b"/>
              <a:pathLst>
                <a:path w="121" h="91">
                  <a:moveTo>
                    <a:pt x="87" y="87"/>
                  </a:moveTo>
                  <a:lnTo>
                    <a:pt x="89" y="89"/>
                  </a:lnTo>
                  <a:lnTo>
                    <a:pt x="91" y="91"/>
                  </a:lnTo>
                  <a:lnTo>
                    <a:pt x="94" y="87"/>
                  </a:lnTo>
                  <a:lnTo>
                    <a:pt x="96" y="87"/>
                  </a:lnTo>
                  <a:lnTo>
                    <a:pt x="96" y="85"/>
                  </a:lnTo>
                  <a:lnTo>
                    <a:pt x="96" y="83"/>
                  </a:lnTo>
                  <a:lnTo>
                    <a:pt x="96" y="79"/>
                  </a:lnTo>
                  <a:lnTo>
                    <a:pt x="94" y="79"/>
                  </a:lnTo>
                  <a:lnTo>
                    <a:pt x="91" y="79"/>
                  </a:lnTo>
                  <a:lnTo>
                    <a:pt x="91" y="79"/>
                  </a:lnTo>
                  <a:lnTo>
                    <a:pt x="89" y="79"/>
                  </a:lnTo>
                  <a:lnTo>
                    <a:pt x="89" y="81"/>
                  </a:lnTo>
                  <a:lnTo>
                    <a:pt x="91" y="81"/>
                  </a:lnTo>
                  <a:lnTo>
                    <a:pt x="91" y="83"/>
                  </a:lnTo>
                  <a:lnTo>
                    <a:pt x="89" y="85"/>
                  </a:lnTo>
                  <a:lnTo>
                    <a:pt x="87" y="87"/>
                  </a:lnTo>
                  <a:lnTo>
                    <a:pt x="87" y="87"/>
                  </a:lnTo>
                  <a:lnTo>
                    <a:pt x="87" y="87"/>
                  </a:lnTo>
                  <a:lnTo>
                    <a:pt x="87" y="87"/>
                  </a:lnTo>
                  <a:close/>
                  <a:moveTo>
                    <a:pt x="115" y="62"/>
                  </a:moveTo>
                  <a:lnTo>
                    <a:pt x="115" y="66"/>
                  </a:lnTo>
                  <a:lnTo>
                    <a:pt x="115" y="70"/>
                  </a:lnTo>
                  <a:lnTo>
                    <a:pt x="121" y="72"/>
                  </a:lnTo>
                  <a:lnTo>
                    <a:pt x="121" y="70"/>
                  </a:lnTo>
                  <a:lnTo>
                    <a:pt x="117" y="64"/>
                  </a:lnTo>
                  <a:lnTo>
                    <a:pt x="115" y="62"/>
                  </a:lnTo>
                  <a:lnTo>
                    <a:pt x="115" y="62"/>
                  </a:lnTo>
                  <a:lnTo>
                    <a:pt x="115" y="62"/>
                  </a:lnTo>
                  <a:lnTo>
                    <a:pt x="115" y="62"/>
                  </a:lnTo>
                  <a:close/>
                  <a:moveTo>
                    <a:pt x="78" y="53"/>
                  </a:moveTo>
                  <a:lnTo>
                    <a:pt x="76" y="57"/>
                  </a:lnTo>
                  <a:lnTo>
                    <a:pt x="79" y="59"/>
                  </a:lnTo>
                  <a:lnTo>
                    <a:pt x="78" y="53"/>
                  </a:lnTo>
                  <a:lnTo>
                    <a:pt x="78" y="53"/>
                  </a:lnTo>
                  <a:lnTo>
                    <a:pt x="78" y="53"/>
                  </a:lnTo>
                  <a:lnTo>
                    <a:pt x="78" y="53"/>
                  </a:lnTo>
                  <a:close/>
                  <a:moveTo>
                    <a:pt x="68" y="72"/>
                  </a:moveTo>
                  <a:lnTo>
                    <a:pt x="64" y="72"/>
                  </a:lnTo>
                  <a:lnTo>
                    <a:pt x="62" y="70"/>
                  </a:lnTo>
                  <a:lnTo>
                    <a:pt x="64" y="68"/>
                  </a:lnTo>
                  <a:lnTo>
                    <a:pt x="64" y="66"/>
                  </a:lnTo>
                  <a:lnTo>
                    <a:pt x="59" y="66"/>
                  </a:lnTo>
                  <a:lnTo>
                    <a:pt x="57" y="66"/>
                  </a:lnTo>
                  <a:lnTo>
                    <a:pt x="55" y="62"/>
                  </a:lnTo>
                  <a:lnTo>
                    <a:pt x="55" y="59"/>
                  </a:lnTo>
                  <a:lnTo>
                    <a:pt x="53" y="57"/>
                  </a:lnTo>
                  <a:lnTo>
                    <a:pt x="53" y="53"/>
                  </a:lnTo>
                  <a:lnTo>
                    <a:pt x="55" y="53"/>
                  </a:lnTo>
                  <a:lnTo>
                    <a:pt x="57" y="51"/>
                  </a:lnTo>
                  <a:lnTo>
                    <a:pt x="59" y="49"/>
                  </a:lnTo>
                  <a:lnTo>
                    <a:pt x="61" y="53"/>
                  </a:lnTo>
                  <a:lnTo>
                    <a:pt x="61" y="53"/>
                  </a:lnTo>
                  <a:lnTo>
                    <a:pt x="64" y="57"/>
                  </a:lnTo>
                  <a:lnTo>
                    <a:pt x="64" y="53"/>
                  </a:lnTo>
                  <a:lnTo>
                    <a:pt x="68" y="57"/>
                  </a:lnTo>
                  <a:lnTo>
                    <a:pt x="68" y="53"/>
                  </a:lnTo>
                  <a:lnTo>
                    <a:pt x="64" y="53"/>
                  </a:lnTo>
                  <a:lnTo>
                    <a:pt x="62" y="51"/>
                  </a:lnTo>
                  <a:lnTo>
                    <a:pt x="64" y="47"/>
                  </a:lnTo>
                  <a:lnTo>
                    <a:pt x="70" y="45"/>
                  </a:lnTo>
                  <a:lnTo>
                    <a:pt x="74" y="45"/>
                  </a:lnTo>
                  <a:lnTo>
                    <a:pt x="76" y="49"/>
                  </a:lnTo>
                  <a:lnTo>
                    <a:pt x="76" y="53"/>
                  </a:lnTo>
                  <a:lnTo>
                    <a:pt x="76" y="57"/>
                  </a:lnTo>
                  <a:lnTo>
                    <a:pt x="70" y="59"/>
                  </a:lnTo>
                  <a:lnTo>
                    <a:pt x="70" y="59"/>
                  </a:lnTo>
                  <a:lnTo>
                    <a:pt x="74" y="62"/>
                  </a:lnTo>
                  <a:lnTo>
                    <a:pt x="76" y="64"/>
                  </a:lnTo>
                  <a:lnTo>
                    <a:pt x="74" y="66"/>
                  </a:lnTo>
                  <a:lnTo>
                    <a:pt x="68" y="68"/>
                  </a:lnTo>
                  <a:lnTo>
                    <a:pt x="70" y="70"/>
                  </a:lnTo>
                  <a:lnTo>
                    <a:pt x="68" y="72"/>
                  </a:lnTo>
                  <a:lnTo>
                    <a:pt x="68" y="72"/>
                  </a:lnTo>
                  <a:lnTo>
                    <a:pt x="68" y="72"/>
                  </a:lnTo>
                  <a:lnTo>
                    <a:pt x="68" y="72"/>
                  </a:lnTo>
                  <a:close/>
                  <a:moveTo>
                    <a:pt x="70" y="72"/>
                  </a:moveTo>
                  <a:lnTo>
                    <a:pt x="70" y="76"/>
                  </a:lnTo>
                  <a:lnTo>
                    <a:pt x="72" y="72"/>
                  </a:lnTo>
                  <a:lnTo>
                    <a:pt x="76" y="72"/>
                  </a:lnTo>
                  <a:lnTo>
                    <a:pt x="74" y="70"/>
                  </a:lnTo>
                  <a:lnTo>
                    <a:pt x="72" y="72"/>
                  </a:lnTo>
                  <a:lnTo>
                    <a:pt x="70" y="72"/>
                  </a:lnTo>
                  <a:lnTo>
                    <a:pt x="70" y="72"/>
                  </a:lnTo>
                  <a:lnTo>
                    <a:pt x="70" y="72"/>
                  </a:lnTo>
                  <a:lnTo>
                    <a:pt x="70" y="72"/>
                  </a:lnTo>
                  <a:close/>
                  <a:moveTo>
                    <a:pt x="55" y="72"/>
                  </a:moveTo>
                  <a:lnTo>
                    <a:pt x="59" y="76"/>
                  </a:lnTo>
                  <a:lnTo>
                    <a:pt x="61" y="76"/>
                  </a:lnTo>
                  <a:lnTo>
                    <a:pt x="62" y="76"/>
                  </a:lnTo>
                  <a:lnTo>
                    <a:pt x="64" y="72"/>
                  </a:lnTo>
                  <a:lnTo>
                    <a:pt x="68" y="72"/>
                  </a:lnTo>
                  <a:lnTo>
                    <a:pt x="68" y="72"/>
                  </a:lnTo>
                  <a:lnTo>
                    <a:pt x="70" y="76"/>
                  </a:lnTo>
                  <a:lnTo>
                    <a:pt x="68" y="78"/>
                  </a:lnTo>
                  <a:lnTo>
                    <a:pt x="68" y="81"/>
                  </a:lnTo>
                  <a:lnTo>
                    <a:pt x="66" y="81"/>
                  </a:lnTo>
                  <a:lnTo>
                    <a:pt x="66" y="78"/>
                  </a:lnTo>
                  <a:lnTo>
                    <a:pt x="64" y="79"/>
                  </a:lnTo>
                  <a:lnTo>
                    <a:pt x="59" y="81"/>
                  </a:lnTo>
                  <a:lnTo>
                    <a:pt x="53" y="79"/>
                  </a:lnTo>
                  <a:lnTo>
                    <a:pt x="51" y="78"/>
                  </a:lnTo>
                  <a:lnTo>
                    <a:pt x="53" y="76"/>
                  </a:lnTo>
                  <a:lnTo>
                    <a:pt x="51" y="76"/>
                  </a:lnTo>
                  <a:lnTo>
                    <a:pt x="53" y="72"/>
                  </a:lnTo>
                  <a:lnTo>
                    <a:pt x="55" y="72"/>
                  </a:lnTo>
                  <a:lnTo>
                    <a:pt x="55" y="72"/>
                  </a:lnTo>
                  <a:lnTo>
                    <a:pt x="55" y="72"/>
                  </a:lnTo>
                  <a:lnTo>
                    <a:pt x="55" y="72"/>
                  </a:lnTo>
                  <a:close/>
                  <a:moveTo>
                    <a:pt x="44" y="53"/>
                  </a:moveTo>
                  <a:lnTo>
                    <a:pt x="44" y="53"/>
                  </a:lnTo>
                  <a:lnTo>
                    <a:pt x="44" y="47"/>
                  </a:lnTo>
                  <a:lnTo>
                    <a:pt x="44" y="51"/>
                  </a:lnTo>
                  <a:lnTo>
                    <a:pt x="44" y="53"/>
                  </a:lnTo>
                  <a:lnTo>
                    <a:pt x="44" y="53"/>
                  </a:lnTo>
                  <a:lnTo>
                    <a:pt x="44" y="53"/>
                  </a:lnTo>
                  <a:lnTo>
                    <a:pt x="44" y="53"/>
                  </a:lnTo>
                  <a:lnTo>
                    <a:pt x="44" y="53"/>
                  </a:lnTo>
                  <a:close/>
                  <a:moveTo>
                    <a:pt x="40" y="72"/>
                  </a:moveTo>
                  <a:lnTo>
                    <a:pt x="44" y="76"/>
                  </a:lnTo>
                  <a:lnTo>
                    <a:pt x="44" y="76"/>
                  </a:lnTo>
                  <a:lnTo>
                    <a:pt x="40" y="72"/>
                  </a:lnTo>
                  <a:lnTo>
                    <a:pt x="40" y="72"/>
                  </a:lnTo>
                  <a:lnTo>
                    <a:pt x="40" y="72"/>
                  </a:lnTo>
                  <a:lnTo>
                    <a:pt x="40" y="72"/>
                  </a:lnTo>
                  <a:close/>
                  <a:moveTo>
                    <a:pt x="49" y="68"/>
                  </a:moveTo>
                  <a:lnTo>
                    <a:pt x="49" y="72"/>
                  </a:lnTo>
                  <a:lnTo>
                    <a:pt x="46" y="76"/>
                  </a:lnTo>
                  <a:lnTo>
                    <a:pt x="46" y="76"/>
                  </a:lnTo>
                  <a:lnTo>
                    <a:pt x="49" y="76"/>
                  </a:lnTo>
                  <a:lnTo>
                    <a:pt x="51" y="70"/>
                  </a:lnTo>
                  <a:lnTo>
                    <a:pt x="51" y="70"/>
                  </a:lnTo>
                  <a:lnTo>
                    <a:pt x="49" y="68"/>
                  </a:lnTo>
                  <a:lnTo>
                    <a:pt x="49" y="68"/>
                  </a:lnTo>
                  <a:lnTo>
                    <a:pt x="49" y="68"/>
                  </a:lnTo>
                  <a:lnTo>
                    <a:pt x="49" y="68"/>
                  </a:lnTo>
                  <a:close/>
                  <a:moveTo>
                    <a:pt x="30" y="59"/>
                  </a:moveTo>
                  <a:lnTo>
                    <a:pt x="38" y="57"/>
                  </a:lnTo>
                  <a:lnTo>
                    <a:pt x="40" y="59"/>
                  </a:lnTo>
                  <a:lnTo>
                    <a:pt x="44" y="59"/>
                  </a:lnTo>
                  <a:lnTo>
                    <a:pt x="46" y="64"/>
                  </a:lnTo>
                  <a:lnTo>
                    <a:pt x="49" y="68"/>
                  </a:lnTo>
                  <a:lnTo>
                    <a:pt x="44" y="72"/>
                  </a:lnTo>
                  <a:lnTo>
                    <a:pt x="40" y="72"/>
                  </a:lnTo>
                  <a:lnTo>
                    <a:pt x="40" y="72"/>
                  </a:lnTo>
                  <a:lnTo>
                    <a:pt x="34" y="70"/>
                  </a:lnTo>
                  <a:lnTo>
                    <a:pt x="30" y="66"/>
                  </a:lnTo>
                  <a:lnTo>
                    <a:pt x="30" y="62"/>
                  </a:lnTo>
                  <a:lnTo>
                    <a:pt x="30" y="59"/>
                  </a:lnTo>
                  <a:lnTo>
                    <a:pt x="30" y="59"/>
                  </a:lnTo>
                  <a:lnTo>
                    <a:pt x="30" y="59"/>
                  </a:lnTo>
                  <a:lnTo>
                    <a:pt x="30" y="59"/>
                  </a:lnTo>
                  <a:close/>
                  <a:moveTo>
                    <a:pt x="46" y="13"/>
                  </a:moveTo>
                  <a:lnTo>
                    <a:pt x="49" y="12"/>
                  </a:lnTo>
                  <a:lnTo>
                    <a:pt x="51" y="12"/>
                  </a:lnTo>
                  <a:lnTo>
                    <a:pt x="49" y="13"/>
                  </a:lnTo>
                  <a:lnTo>
                    <a:pt x="46" y="13"/>
                  </a:lnTo>
                  <a:lnTo>
                    <a:pt x="46" y="13"/>
                  </a:lnTo>
                  <a:lnTo>
                    <a:pt x="46" y="13"/>
                  </a:lnTo>
                  <a:lnTo>
                    <a:pt x="46" y="13"/>
                  </a:lnTo>
                  <a:close/>
                  <a:moveTo>
                    <a:pt x="14" y="30"/>
                  </a:moveTo>
                  <a:lnTo>
                    <a:pt x="12" y="27"/>
                  </a:lnTo>
                  <a:lnTo>
                    <a:pt x="15" y="25"/>
                  </a:lnTo>
                  <a:lnTo>
                    <a:pt x="19" y="25"/>
                  </a:lnTo>
                  <a:lnTo>
                    <a:pt x="17" y="27"/>
                  </a:lnTo>
                  <a:lnTo>
                    <a:pt x="15" y="30"/>
                  </a:lnTo>
                  <a:lnTo>
                    <a:pt x="14" y="30"/>
                  </a:lnTo>
                  <a:lnTo>
                    <a:pt x="14" y="30"/>
                  </a:lnTo>
                  <a:lnTo>
                    <a:pt x="14" y="30"/>
                  </a:lnTo>
                  <a:lnTo>
                    <a:pt x="14" y="30"/>
                  </a:lnTo>
                  <a:close/>
                  <a:moveTo>
                    <a:pt x="12" y="32"/>
                  </a:moveTo>
                  <a:lnTo>
                    <a:pt x="10" y="29"/>
                  </a:lnTo>
                  <a:lnTo>
                    <a:pt x="12" y="25"/>
                  </a:lnTo>
                  <a:lnTo>
                    <a:pt x="17" y="23"/>
                  </a:lnTo>
                  <a:lnTo>
                    <a:pt x="19" y="23"/>
                  </a:lnTo>
                  <a:lnTo>
                    <a:pt x="23" y="23"/>
                  </a:lnTo>
                  <a:lnTo>
                    <a:pt x="25" y="23"/>
                  </a:lnTo>
                  <a:lnTo>
                    <a:pt x="29" y="23"/>
                  </a:lnTo>
                  <a:lnTo>
                    <a:pt x="30" y="23"/>
                  </a:lnTo>
                  <a:lnTo>
                    <a:pt x="34" y="23"/>
                  </a:lnTo>
                  <a:lnTo>
                    <a:pt x="38" y="23"/>
                  </a:lnTo>
                  <a:lnTo>
                    <a:pt x="40" y="17"/>
                  </a:lnTo>
                  <a:lnTo>
                    <a:pt x="40" y="12"/>
                  </a:lnTo>
                  <a:lnTo>
                    <a:pt x="40" y="12"/>
                  </a:lnTo>
                  <a:lnTo>
                    <a:pt x="40" y="6"/>
                  </a:lnTo>
                  <a:lnTo>
                    <a:pt x="44" y="2"/>
                  </a:lnTo>
                  <a:lnTo>
                    <a:pt x="44" y="0"/>
                  </a:lnTo>
                  <a:lnTo>
                    <a:pt x="38" y="6"/>
                  </a:lnTo>
                  <a:lnTo>
                    <a:pt x="30" y="8"/>
                  </a:lnTo>
                  <a:lnTo>
                    <a:pt x="30" y="8"/>
                  </a:lnTo>
                  <a:lnTo>
                    <a:pt x="25" y="12"/>
                  </a:lnTo>
                  <a:lnTo>
                    <a:pt x="25" y="17"/>
                  </a:lnTo>
                  <a:lnTo>
                    <a:pt x="21" y="19"/>
                  </a:lnTo>
                  <a:lnTo>
                    <a:pt x="17" y="19"/>
                  </a:lnTo>
                  <a:lnTo>
                    <a:pt x="12" y="23"/>
                  </a:lnTo>
                  <a:lnTo>
                    <a:pt x="12" y="23"/>
                  </a:lnTo>
                  <a:lnTo>
                    <a:pt x="8" y="23"/>
                  </a:lnTo>
                  <a:lnTo>
                    <a:pt x="6" y="25"/>
                  </a:lnTo>
                  <a:lnTo>
                    <a:pt x="4" y="29"/>
                  </a:lnTo>
                  <a:lnTo>
                    <a:pt x="6" y="29"/>
                  </a:lnTo>
                  <a:lnTo>
                    <a:pt x="8" y="29"/>
                  </a:lnTo>
                  <a:lnTo>
                    <a:pt x="12" y="32"/>
                  </a:lnTo>
                  <a:lnTo>
                    <a:pt x="12" y="32"/>
                  </a:lnTo>
                  <a:lnTo>
                    <a:pt x="12" y="32"/>
                  </a:lnTo>
                  <a:lnTo>
                    <a:pt x="12" y="32"/>
                  </a:lnTo>
                  <a:close/>
                  <a:moveTo>
                    <a:pt x="29" y="76"/>
                  </a:moveTo>
                  <a:lnTo>
                    <a:pt x="29" y="76"/>
                  </a:lnTo>
                  <a:lnTo>
                    <a:pt x="29" y="72"/>
                  </a:lnTo>
                  <a:lnTo>
                    <a:pt x="25" y="70"/>
                  </a:lnTo>
                  <a:lnTo>
                    <a:pt x="25" y="70"/>
                  </a:lnTo>
                  <a:lnTo>
                    <a:pt x="25" y="68"/>
                  </a:lnTo>
                  <a:lnTo>
                    <a:pt x="25" y="66"/>
                  </a:lnTo>
                  <a:lnTo>
                    <a:pt x="29" y="62"/>
                  </a:lnTo>
                  <a:lnTo>
                    <a:pt x="25" y="62"/>
                  </a:lnTo>
                  <a:lnTo>
                    <a:pt x="25" y="59"/>
                  </a:lnTo>
                  <a:lnTo>
                    <a:pt x="34" y="57"/>
                  </a:lnTo>
                  <a:lnTo>
                    <a:pt x="30" y="57"/>
                  </a:lnTo>
                  <a:lnTo>
                    <a:pt x="34" y="53"/>
                  </a:lnTo>
                  <a:lnTo>
                    <a:pt x="34" y="53"/>
                  </a:lnTo>
                  <a:lnTo>
                    <a:pt x="40" y="53"/>
                  </a:lnTo>
                  <a:lnTo>
                    <a:pt x="40" y="47"/>
                  </a:lnTo>
                  <a:lnTo>
                    <a:pt x="38" y="44"/>
                  </a:lnTo>
                  <a:lnTo>
                    <a:pt x="40" y="42"/>
                  </a:lnTo>
                  <a:lnTo>
                    <a:pt x="44" y="42"/>
                  </a:lnTo>
                  <a:lnTo>
                    <a:pt x="46" y="44"/>
                  </a:lnTo>
                  <a:lnTo>
                    <a:pt x="46" y="42"/>
                  </a:lnTo>
                  <a:lnTo>
                    <a:pt x="49" y="44"/>
                  </a:lnTo>
                  <a:lnTo>
                    <a:pt x="49" y="42"/>
                  </a:lnTo>
                  <a:lnTo>
                    <a:pt x="49" y="38"/>
                  </a:lnTo>
                  <a:lnTo>
                    <a:pt x="49" y="34"/>
                  </a:lnTo>
                  <a:lnTo>
                    <a:pt x="46" y="38"/>
                  </a:lnTo>
                  <a:lnTo>
                    <a:pt x="40" y="38"/>
                  </a:lnTo>
                  <a:lnTo>
                    <a:pt x="40" y="34"/>
                  </a:lnTo>
                  <a:lnTo>
                    <a:pt x="38" y="32"/>
                  </a:lnTo>
                  <a:lnTo>
                    <a:pt x="34" y="30"/>
                  </a:lnTo>
                  <a:lnTo>
                    <a:pt x="38" y="29"/>
                  </a:lnTo>
                  <a:lnTo>
                    <a:pt x="38" y="25"/>
                  </a:lnTo>
                  <a:lnTo>
                    <a:pt x="34" y="23"/>
                  </a:lnTo>
                  <a:lnTo>
                    <a:pt x="29" y="23"/>
                  </a:lnTo>
                  <a:lnTo>
                    <a:pt x="25" y="25"/>
                  </a:lnTo>
                  <a:lnTo>
                    <a:pt x="21" y="23"/>
                  </a:lnTo>
                  <a:lnTo>
                    <a:pt x="21" y="25"/>
                  </a:lnTo>
                  <a:lnTo>
                    <a:pt x="23" y="30"/>
                  </a:lnTo>
                  <a:lnTo>
                    <a:pt x="23" y="30"/>
                  </a:lnTo>
                  <a:lnTo>
                    <a:pt x="25" y="34"/>
                  </a:lnTo>
                  <a:lnTo>
                    <a:pt x="25" y="34"/>
                  </a:lnTo>
                  <a:lnTo>
                    <a:pt x="23" y="34"/>
                  </a:lnTo>
                  <a:lnTo>
                    <a:pt x="19" y="34"/>
                  </a:lnTo>
                  <a:lnTo>
                    <a:pt x="19" y="34"/>
                  </a:lnTo>
                  <a:lnTo>
                    <a:pt x="21" y="32"/>
                  </a:lnTo>
                  <a:lnTo>
                    <a:pt x="19" y="29"/>
                  </a:lnTo>
                  <a:lnTo>
                    <a:pt x="17" y="29"/>
                  </a:lnTo>
                  <a:lnTo>
                    <a:pt x="15" y="32"/>
                  </a:lnTo>
                  <a:lnTo>
                    <a:pt x="17" y="34"/>
                  </a:lnTo>
                  <a:lnTo>
                    <a:pt x="14" y="38"/>
                  </a:lnTo>
                  <a:lnTo>
                    <a:pt x="10" y="34"/>
                  </a:lnTo>
                  <a:lnTo>
                    <a:pt x="8" y="34"/>
                  </a:lnTo>
                  <a:lnTo>
                    <a:pt x="4" y="34"/>
                  </a:lnTo>
                  <a:lnTo>
                    <a:pt x="2" y="34"/>
                  </a:lnTo>
                  <a:lnTo>
                    <a:pt x="6" y="38"/>
                  </a:lnTo>
                  <a:lnTo>
                    <a:pt x="6" y="42"/>
                  </a:lnTo>
                  <a:lnTo>
                    <a:pt x="4" y="42"/>
                  </a:lnTo>
                  <a:lnTo>
                    <a:pt x="2" y="42"/>
                  </a:lnTo>
                  <a:lnTo>
                    <a:pt x="2" y="45"/>
                  </a:lnTo>
                  <a:lnTo>
                    <a:pt x="6" y="47"/>
                  </a:lnTo>
                  <a:lnTo>
                    <a:pt x="6" y="51"/>
                  </a:lnTo>
                  <a:lnTo>
                    <a:pt x="8" y="53"/>
                  </a:lnTo>
                  <a:lnTo>
                    <a:pt x="2" y="53"/>
                  </a:lnTo>
                  <a:lnTo>
                    <a:pt x="0" y="59"/>
                  </a:lnTo>
                  <a:lnTo>
                    <a:pt x="2" y="61"/>
                  </a:lnTo>
                  <a:lnTo>
                    <a:pt x="6" y="59"/>
                  </a:lnTo>
                  <a:lnTo>
                    <a:pt x="10" y="64"/>
                  </a:lnTo>
                  <a:lnTo>
                    <a:pt x="12" y="70"/>
                  </a:lnTo>
                  <a:lnTo>
                    <a:pt x="10" y="70"/>
                  </a:lnTo>
                  <a:lnTo>
                    <a:pt x="10" y="72"/>
                  </a:lnTo>
                  <a:lnTo>
                    <a:pt x="15" y="72"/>
                  </a:lnTo>
                  <a:lnTo>
                    <a:pt x="23" y="76"/>
                  </a:lnTo>
                  <a:lnTo>
                    <a:pt x="25" y="76"/>
                  </a:lnTo>
                  <a:lnTo>
                    <a:pt x="29" y="76"/>
                  </a:lnTo>
                  <a:lnTo>
                    <a:pt x="29" y="76"/>
                  </a:lnTo>
                  <a:lnTo>
                    <a:pt x="29" y="76"/>
                  </a:lnTo>
                  <a:close/>
                </a:path>
              </a:pathLst>
            </a:custGeom>
            <a:solidFill>
              <a:schemeClr val="accent5">
                <a:lumMod val="75000"/>
              </a:schemeClr>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22" name="Freeform 7">
              <a:extLst>
                <a:ext uri="{FF2B5EF4-FFF2-40B4-BE49-F238E27FC236}">
                  <a16:creationId xmlns:a16="http://schemas.microsoft.com/office/drawing/2014/main" id="{55ABAEA0-99C7-43DC-8EE1-E92E8DE2529A}"/>
                </a:ext>
              </a:extLst>
            </p:cNvPr>
            <p:cNvSpPr>
              <a:spLocks noEditPoints="1"/>
            </p:cNvSpPr>
            <p:nvPr/>
          </p:nvSpPr>
          <p:spPr bwMode="auto">
            <a:xfrm>
              <a:off x="9318869" y="2226086"/>
              <a:ext cx="130825" cy="151813"/>
            </a:xfrm>
            <a:custGeom>
              <a:avLst/>
              <a:gdLst/>
              <a:ahLst/>
              <a:cxnLst>
                <a:cxn ang="0">
                  <a:pos x="355" y="49"/>
                </a:cxn>
                <a:cxn ang="0">
                  <a:pos x="370" y="23"/>
                </a:cxn>
                <a:cxn ang="0">
                  <a:pos x="335" y="12"/>
                </a:cxn>
                <a:cxn ang="0">
                  <a:pos x="320" y="15"/>
                </a:cxn>
                <a:cxn ang="0">
                  <a:pos x="310" y="12"/>
                </a:cxn>
                <a:cxn ang="0">
                  <a:pos x="291" y="15"/>
                </a:cxn>
                <a:cxn ang="0">
                  <a:pos x="278" y="12"/>
                </a:cxn>
                <a:cxn ang="0">
                  <a:pos x="259" y="34"/>
                </a:cxn>
                <a:cxn ang="0">
                  <a:pos x="231" y="46"/>
                </a:cxn>
                <a:cxn ang="0">
                  <a:pos x="216" y="70"/>
                </a:cxn>
                <a:cxn ang="0">
                  <a:pos x="201" y="76"/>
                </a:cxn>
                <a:cxn ang="0">
                  <a:pos x="177" y="85"/>
                </a:cxn>
                <a:cxn ang="0">
                  <a:pos x="178" y="104"/>
                </a:cxn>
                <a:cxn ang="0">
                  <a:pos x="152" y="117"/>
                </a:cxn>
                <a:cxn ang="0">
                  <a:pos x="154" y="142"/>
                </a:cxn>
                <a:cxn ang="0">
                  <a:pos x="133" y="155"/>
                </a:cxn>
                <a:cxn ang="0">
                  <a:pos x="120" y="177"/>
                </a:cxn>
                <a:cxn ang="0">
                  <a:pos x="116" y="202"/>
                </a:cxn>
                <a:cxn ang="0">
                  <a:pos x="103" y="226"/>
                </a:cxn>
                <a:cxn ang="0">
                  <a:pos x="79" y="258"/>
                </a:cxn>
                <a:cxn ang="0">
                  <a:pos x="99" y="260"/>
                </a:cxn>
                <a:cxn ang="0">
                  <a:pos x="71" y="274"/>
                </a:cxn>
                <a:cxn ang="0">
                  <a:pos x="49" y="283"/>
                </a:cxn>
                <a:cxn ang="0">
                  <a:pos x="47" y="296"/>
                </a:cxn>
                <a:cxn ang="0">
                  <a:pos x="26" y="307"/>
                </a:cxn>
                <a:cxn ang="0">
                  <a:pos x="26" y="322"/>
                </a:cxn>
                <a:cxn ang="0">
                  <a:pos x="5" y="338"/>
                </a:cxn>
                <a:cxn ang="0">
                  <a:pos x="41" y="341"/>
                </a:cxn>
                <a:cxn ang="0">
                  <a:pos x="7" y="349"/>
                </a:cxn>
                <a:cxn ang="0">
                  <a:pos x="30" y="360"/>
                </a:cxn>
                <a:cxn ang="0">
                  <a:pos x="15" y="383"/>
                </a:cxn>
                <a:cxn ang="0">
                  <a:pos x="26" y="409"/>
                </a:cxn>
                <a:cxn ang="0">
                  <a:pos x="49" y="430"/>
                </a:cxn>
                <a:cxn ang="0">
                  <a:pos x="73" y="392"/>
                </a:cxn>
                <a:cxn ang="0">
                  <a:pos x="92" y="377"/>
                </a:cxn>
                <a:cxn ang="0">
                  <a:pos x="120" y="368"/>
                </a:cxn>
                <a:cxn ang="0">
                  <a:pos x="133" y="247"/>
                </a:cxn>
                <a:cxn ang="0">
                  <a:pos x="169" y="125"/>
                </a:cxn>
                <a:cxn ang="0">
                  <a:pos x="216" y="96"/>
                </a:cxn>
                <a:cxn ang="0">
                  <a:pos x="267" y="89"/>
                </a:cxn>
                <a:cxn ang="0">
                  <a:pos x="316" y="42"/>
                </a:cxn>
                <a:cxn ang="0">
                  <a:pos x="5" y="379"/>
                </a:cxn>
                <a:cxn ang="0">
                  <a:pos x="0" y="353"/>
                </a:cxn>
                <a:cxn ang="0">
                  <a:pos x="0" y="362"/>
                </a:cxn>
                <a:cxn ang="0">
                  <a:pos x="2" y="317"/>
                </a:cxn>
                <a:cxn ang="0">
                  <a:pos x="50" y="279"/>
                </a:cxn>
                <a:cxn ang="0">
                  <a:pos x="54" y="274"/>
                </a:cxn>
                <a:cxn ang="0">
                  <a:pos x="92" y="226"/>
                </a:cxn>
                <a:cxn ang="0">
                  <a:pos x="113" y="191"/>
                </a:cxn>
                <a:cxn ang="0">
                  <a:pos x="111" y="130"/>
                </a:cxn>
                <a:cxn ang="0">
                  <a:pos x="126" y="113"/>
                </a:cxn>
                <a:cxn ang="0">
                  <a:pos x="145" y="96"/>
                </a:cxn>
                <a:cxn ang="0">
                  <a:pos x="154" y="83"/>
                </a:cxn>
                <a:cxn ang="0">
                  <a:pos x="160" y="96"/>
                </a:cxn>
                <a:cxn ang="0">
                  <a:pos x="182" y="72"/>
                </a:cxn>
                <a:cxn ang="0">
                  <a:pos x="182" y="72"/>
                </a:cxn>
                <a:cxn ang="0">
                  <a:pos x="192" y="47"/>
                </a:cxn>
                <a:cxn ang="0">
                  <a:pos x="203" y="47"/>
                </a:cxn>
                <a:cxn ang="0">
                  <a:pos x="222" y="42"/>
                </a:cxn>
                <a:cxn ang="0">
                  <a:pos x="252" y="34"/>
                </a:cxn>
                <a:cxn ang="0">
                  <a:pos x="259" y="25"/>
                </a:cxn>
                <a:cxn ang="0">
                  <a:pos x="280" y="8"/>
                </a:cxn>
              </a:cxnLst>
              <a:rect l="0" t="0" r="r" b="b"/>
              <a:pathLst>
                <a:path w="374" h="434">
                  <a:moveTo>
                    <a:pt x="346" y="78"/>
                  </a:moveTo>
                  <a:lnTo>
                    <a:pt x="350" y="76"/>
                  </a:lnTo>
                  <a:lnTo>
                    <a:pt x="350" y="70"/>
                  </a:lnTo>
                  <a:lnTo>
                    <a:pt x="354" y="66"/>
                  </a:lnTo>
                  <a:lnTo>
                    <a:pt x="357" y="66"/>
                  </a:lnTo>
                  <a:lnTo>
                    <a:pt x="361" y="63"/>
                  </a:lnTo>
                  <a:lnTo>
                    <a:pt x="359" y="57"/>
                  </a:lnTo>
                  <a:lnTo>
                    <a:pt x="363" y="55"/>
                  </a:lnTo>
                  <a:lnTo>
                    <a:pt x="367" y="57"/>
                  </a:lnTo>
                  <a:lnTo>
                    <a:pt x="370" y="55"/>
                  </a:lnTo>
                  <a:lnTo>
                    <a:pt x="369" y="51"/>
                  </a:lnTo>
                  <a:lnTo>
                    <a:pt x="369" y="49"/>
                  </a:lnTo>
                  <a:lnTo>
                    <a:pt x="365" y="47"/>
                  </a:lnTo>
                  <a:lnTo>
                    <a:pt x="365" y="47"/>
                  </a:lnTo>
                  <a:lnTo>
                    <a:pt x="363" y="49"/>
                  </a:lnTo>
                  <a:lnTo>
                    <a:pt x="363" y="51"/>
                  </a:lnTo>
                  <a:lnTo>
                    <a:pt x="361" y="49"/>
                  </a:lnTo>
                  <a:lnTo>
                    <a:pt x="359" y="47"/>
                  </a:lnTo>
                  <a:lnTo>
                    <a:pt x="357" y="47"/>
                  </a:lnTo>
                  <a:lnTo>
                    <a:pt x="359" y="49"/>
                  </a:lnTo>
                  <a:lnTo>
                    <a:pt x="357" y="53"/>
                  </a:lnTo>
                  <a:lnTo>
                    <a:pt x="355" y="53"/>
                  </a:lnTo>
                  <a:lnTo>
                    <a:pt x="355" y="49"/>
                  </a:lnTo>
                  <a:lnTo>
                    <a:pt x="354" y="51"/>
                  </a:lnTo>
                  <a:lnTo>
                    <a:pt x="354" y="53"/>
                  </a:lnTo>
                  <a:lnTo>
                    <a:pt x="350" y="51"/>
                  </a:lnTo>
                  <a:lnTo>
                    <a:pt x="350" y="47"/>
                  </a:lnTo>
                  <a:lnTo>
                    <a:pt x="350" y="46"/>
                  </a:lnTo>
                  <a:lnTo>
                    <a:pt x="348" y="42"/>
                  </a:lnTo>
                  <a:lnTo>
                    <a:pt x="346" y="42"/>
                  </a:lnTo>
                  <a:lnTo>
                    <a:pt x="340" y="42"/>
                  </a:lnTo>
                  <a:lnTo>
                    <a:pt x="340" y="42"/>
                  </a:lnTo>
                  <a:lnTo>
                    <a:pt x="335" y="42"/>
                  </a:lnTo>
                  <a:lnTo>
                    <a:pt x="333" y="36"/>
                  </a:lnTo>
                  <a:lnTo>
                    <a:pt x="335" y="36"/>
                  </a:lnTo>
                  <a:lnTo>
                    <a:pt x="340" y="40"/>
                  </a:lnTo>
                  <a:lnTo>
                    <a:pt x="344" y="36"/>
                  </a:lnTo>
                  <a:lnTo>
                    <a:pt x="348" y="40"/>
                  </a:lnTo>
                  <a:lnTo>
                    <a:pt x="354" y="40"/>
                  </a:lnTo>
                  <a:lnTo>
                    <a:pt x="359" y="36"/>
                  </a:lnTo>
                  <a:lnTo>
                    <a:pt x="363" y="32"/>
                  </a:lnTo>
                  <a:lnTo>
                    <a:pt x="370" y="31"/>
                  </a:lnTo>
                  <a:lnTo>
                    <a:pt x="374" y="27"/>
                  </a:lnTo>
                  <a:lnTo>
                    <a:pt x="374" y="27"/>
                  </a:lnTo>
                  <a:lnTo>
                    <a:pt x="372" y="25"/>
                  </a:lnTo>
                  <a:lnTo>
                    <a:pt x="370" y="23"/>
                  </a:lnTo>
                  <a:lnTo>
                    <a:pt x="369" y="23"/>
                  </a:lnTo>
                  <a:lnTo>
                    <a:pt x="365" y="23"/>
                  </a:lnTo>
                  <a:lnTo>
                    <a:pt x="359" y="19"/>
                  </a:lnTo>
                  <a:lnTo>
                    <a:pt x="357" y="19"/>
                  </a:lnTo>
                  <a:lnTo>
                    <a:pt x="354" y="23"/>
                  </a:lnTo>
                  <a:lnTo>
                    <a:pt x="354" y="23"/>
                  </a:lnTo>
                  <a:lnTo>
                    <a:pt x="354" y="21"/>
                  </a:lnTo>
                  <a:lnTo>
                    <a:pt x="355" y="19"/>
                  </a:lnTo>
                  <a:lnTo>
                    <a:pt x="355" y="17"/>
                  </a:lnTo>
                  <a:lnTo>
                    <a:pt x="354" y="15"/>
                  </a:lnTo>
                  <a:lnTo>
                    <a:pt x="350" y="15"/>
                  </a:lnTo>
                  <a:lnTo>
                    <a:pt x="350" y="15"/>
                  </a:lnTo>
                  <a:lnTo>
                    <a:pt x="348" y="19"/>
                  </a:lnTo>
                  <a:lnTo>
                    <a:pt x="346" y="19"/>
                  </a:lnTo>
                  <a:lnTo>
                    <a:pt x="346" y="15"/>
                  </a:lnTo>
                  <a:lnTo>
                    <a:pt x="344" y="15"/>
                  </a:lnTo>
                  <a:lnTo>
                    <a:pt x="340" y="19"/>
                  </a:lnTo>
                  <a:lnTo>
                    <a:pt x="340" y="19"/>
                  </a:lnTo>
                  <a:lnTo>
                    <a:pt x="340" y="15"/>
                  </a:lnTo>
                  <a:lnTo>
                    <a:pt x="340" y="15"/>
                  </a:lnTo>
                  <a:lnTo>
                    <a:pt x="340" y="12"/>
                  </a:lnTo>
                  <a:lnTo>
                    <a:pt x="338" y="12"/>
                  </a:lnTo>
                  <a:lnTo>
                    <a:pt x="335" y="12"/>
                  </a:lnTo>
                  <a:lnTo>
                    <a:pt x="333" y="12"/>
                  </a:lnTo>
                  <a:lnTo>
                    <a:pt x="333" y="17"/>
                  </a:lnTo>
                  <a:lnTo>
                    <a:pt x="329" y="17"/>
                  </a:lnTo>
                  <a:lnTo>
                    <a:pt x="329" y="19"/>
                  </a:lnTo>
                  <a:lnTo>
                    <a:pt x="333" y="25"/>
                  </a:lnTo>
                  <a:lnTo>
                    <a:pt x="331" y="27"/>
                  </a:lnTo>
                  <a:lnTo>
                    <a:pt x="329" y="29"/>
                  </a:lnTo>
                  <a:lnTo>
                    <a:pt x="329" y="27"/>
                  </a:lnTo>
                  <a:lnTo>
                    <a:pt x="325" y="27"/>
                  </a:lnTo>
                  <a:lnTo>
                    <a:pt x="325" y="27"/>
                  </a:lnTo>
                  <a:lnTo>
                    <a:pt x="322" y="27"/>
                  </a:lnTo>
                  <a:lnTo>
                    <a:pt x="320" y="29"/>
                  </a:lnTo>
                  <a:lnTo>
                    <a:pt x="322" y="23"/>
                  </a:lnTo>
                  <a:lnTo>
                    <a:pt x="325" y="23"/>
                  </a:lnTo>
                  <a:lnTo>
                    <a:pt x="325" y="19"/>
                  </a:lnTo>
                  <a:lnTo>
                    <a:pt x="325" y="17"/>
                  </a:lnTo>
                  <a:lnTo>
                    <a:pt x="325" y="17"/>
                  </a:lnTo>
                  <a:lnTo>
                    <a:pt x="320" y="21"/>
                  </a:lnTo>
                  <a:lnTo>
                    <a:pt x="320" y="19"/>
                  </a:lnTo>
                  <a:lnTo>
                    <a:pt x="320" y="17"/>
                  </a:lnTo>
                  <a:lnTo>
                    <a:pt x="320" y="15"/>
                  </a:lnTo>
                  <a:lnTo>
                    <a:pt x="322" y="15"/>
                  </a:lnTo>
                  <a:lnTo>
                    <a:pt x="320" y="15"/>
                  </a:lnTo>
                  <a:lnTo>
                    <a:pt x="316" y="12"/>
                  </a:lnTo>
                  <a:lnTo>
                    <a:pt x="320" y="12"/>
                  </a:lnTo>
                  <a:lnTo>
                    <a:pt x="322" y="12"/>
                  </a:lnTo>
                  <a:lnTo>
                    <a:pt x="325" y="12"/>
                  </a:lnTo>
                  <a:lnTo>
                    <a:pt x="329" y="8"/>
                  </a:lnTo>
                  <a:lnTo>
                    <a:pt x="329" y="6"/>
                  </a:lnTo>
                  <a:lnTo>
                    <a:pt x="325" y="6"/>
                  </a:lnTo>
                  <a:lnTo>
                    <a:pt x="322" y="6"/>
                  </a:lnTo>
                  <a:lnTo>
                    <a:pt x="322" y="2"/>
                  </a:lnTo>
                  <a:lnTo>
                    <a:pt x="322" y="0"/>
                  </a:lnTo>
                  <a:lnTo>
                    <a:pt x="320" y="2"/>
                  </a:lnTo>
                  <a:lnTo>
                    <a:pt x="316" y="2"/>
                  </a:lnTo>
                  <a:lnTo>
                    <a:pt x="316" y="0"/>
                  </a:lnTo>
                  <a:lnTo>
                    <a:pt x="312" y="2"/>
                  </a:lnTo>
                  <a:lnTo>
                    <a:pt x="312" y="2"/>
                  </a:lnTo>
                  <a:lnTo>
                    <a:pt x="316" y="8"/>
                  </a:lnTo>
                  <a:lnTo>
                    <a:pt x="314" y="10"/>
                  </a:lnTo>
                  <a:lnTo>
                    <a:pt x="312" y="10"/>
                  </a:lnTo>
                  <a:lnTo>
                    <a:pt x="308" y="6"/>
                  </a:lnTo>
                  <a:lnTo>
                    <a:pt x="306" y="8"/>
                  </a:lnTo>
                  <a:lnTo>
                    <a:pt x="306" y="10"/>
                  </a:lnTo>
                  <a:lnTo>
                    <a:pt x="306" y="12"/>
                  </a:lnTo>
                  <a:lnTo>
                    <a:pt x="310" y="12"/>
                  </a:lnTo>
                  <a:lnTo>
                    <a:pt x="312" y="12"/>
                  </a:lnTo>
                  <a:lnTo>
                    <a:pt x="312" y="15"/>
                  </a:lnTo>
                  <a:lnTo>
                    <a:pt x="308" y="15"/>
                  </a:lnTo>
                  <a:lnTo>
                    <a:pt x="308" y="17"/>
                  </a:lnTo>
                  <a:lnTo>
                    <a:pt x="306" y="17"/>
                  </a:lnTo>
                  <a:lnTo>
                    <a:pt x="306" y="21"/>
                  </a:lnTo>
                  <a:lnTo>
                    <a:pt x="306" y="21"/>
                  </a:lnTo>
                  <a:lnTo>
                    <a:pt x="305" y="23"/>
                  </a:lnTo>
                  <a:lnTo>
                    <a:pt x="306" y="27"/>
                  </a:lnTo>
                  <a:lnTo>
                    <a:pt x="305" y="29"/>
                  </a:lnTo>
                  <a:lnTo>
                    <a:pt x="305" y="27"/>
                  </a:lnTo>
                  <a:lnTo>
                    <a:pt x="301" y="29"/>
                  </a:lnTo>
                  <a:lnTo>
                    <a:pt x="299" y="31"/>
                  </a:lnTo>
                  <a:lnTo>
                    <a:pt x="297" y="32"/>
                  </a:lnTo>
                  <a:lnTo>
                    <a:pt x="297" y="29"/>
                  </a:lnTo>
                  <a:lnTo>
                    <a:pt x="301" y="21"/>
                  </a:lnTo>
                  <a:lnTo>
                    <a:pt x="297" y="19"/>
                  </a:lnTo>
                  <a:lnTo>
                    <a:pt x="297" y="19"/>
                  </a:lnTo>
                  <a:lnTo>
                    <a:pt x="299" y="15"/>
                  </a:lnTo>
                  <a:lnTo>
                    <a:pt x="299" y="12"/>
                  </a:lnTo>
                  <a:lnTo>
                    <a:pt x="299" y="10"/>
                  </a:lnTo>
                  <a:lnTo>
                    <a:pt x="297" y="10"/>
                  </a:lnTo>
                  <a:lnTo>
                    <a:pt x="291" y="15"/>
                  </a:lnTo>
                  <a:lnTo>
                    <a:pt x="291" y="21"/>
                  </a:lnTo>
                  <a:lnTo>
                    <a:pt x="288" y="29"/>
                  </a:lnTo>
                  <a:lnTo>
                    <a:pt x="288" y="32"/>
                  </a:lnTo>
                  <a:lnTo>
                    <a:pt x="288" y="34"/>
                  </a:lnTo>
                  <a:lnTo>
                    <a:pt x="288" y="36"/>
                  </a:lnTo>
                  <a:lnTo>
                    <a:pt x="282" y="42"/>
                  </a:lnTo>
                  <a:lnTo>
                    <a:pt x="280" y="46"/>
                  </a:lnTo>
                  <a:lnTo>
                    <a:pt x="280" y="42"/>
                  </a:lnTo>
                  <a:lnTo>
                    <a:pt x="278" y="40"/>
                  </a:lnTo>
                  <a:lnTo>
                    <a:pt x="282" y="34"/>
                  </a:lnTo>
                  <a:lnTo>
                    <a:pt x="282" y="31"/>
                  </a:lnTo>
                  <a:lnTo>
                    <a:pt x="284" y="29"/>
                  </a:lnTo>
                  <a:lnTo>
                    <a:pt x="282" y="25"/>
                  </a:lnTo>
                  <a:lnTo>
                    <a:pt x="288" y="19"/>
                  </a:lnTo>
                  <a:lnTo>
                    <a:pt x="288" y="15"/>
                  </a:lnTo>
                  <a:lnTo>
                    <a:pt x="290" y="15"/>
                  </a:lnTo>
                  <a:lnTo>
                    <a:pt x="290" y="12"/>
                  </a:lnTo>
                  <a:lnTo>
                    <a:pt x="286" y="12"/>
                  </a:lnTo>
                  <a:lnTo>
                    <a:pt x="282" y="10"/>
                  </a:lnTo>
                  <a:lnTo>
                    <a:pt x="280" y="12"/>
                  </a:lnTo>
                  <a:lnTo>
                    <a:pt x="282" y="12"/>
                  </a:lnTo>
                  <a:lnTo>
                    <a:pt x="280" y="15"/>
                  </a:lnTo>
                  <a:lnTo>
                    <a:pt x="278" y="12"/>
                  </a:lnTo>
                  <a:lnTo>
                    <a:pt x="276" y="12"/>
                  </a:lnTo>
                  <a:lnTo>
                    <a:pt x="273" y="10"/>
                  </a:lnTo>
                  <a:lnTo>
                    <a:pt x="271" y="12"/>
                  </a:lnTo>
                  <a:lnTo>
                    <a:pt x="271" y="15"/>
                  </a:lnTo>
                  <a:lnTo>
                    <a:pt x="271" y="17"/>
                  </a:lnTo>
                  <a:lnTo>
                    <a:pt x="271" y="15"/>
                  </a:lnTo>
                  <a:lnTo>
                    <a:pt x="267" y="15"/>
                  </a:lnTo>
                  <a:lnTo>
                    <a:pt x="267" y="15"/>
                  </a:lnTo>
                  <a:lnTo>
                    <a:pt x="267" y="17"/>
                  </a:lnTo>
                  <a:lnTo>
                    <a:pt x="271" y="19"/>
                  </a:lnTo>
                  <a:lnTo>
                    <a:pt x="271" y="23"/>
                  </a:lnTo>
                  <a:lnTo>
                    <a:pt x="271" y="25"/>
                  </a:lnTo>
                  <a:lnTo>
                    <a:pt x="267" y="21"/>
                  </a:lnTo>
                  <a:lnTo>
                    <a:pt x="267" y="25"/>
                  </a:lnTo>
                  <a:lnTo>
                    <a:pt x="267" y="27"/>
                  </a:lnTo>
                  <a:lnTo>
                    <a:pt x="267" y="29"/>
                  </a:lnTo>
                  <a:lnTo>
                    <a:pt x="267" y="29"/>
                  </a:lnTo>
                  <a:lnTo>
                    <a:pt x="261" y="27"/>
                  </a:lnTo>
                  <a:lnTo>
                    <a:pt x="261" y="27"/>
                  </a:lnTo>
                  <a:lnTo>
                    <a:pt x="259" y="31"/>
                  </a:lnTo>
                  <a:lnTo>
                    <a:pt x="258" y="32"/>
                  </a:lnTo>
                  <a:lnTo>
                    <a:pt x="258" y="34"/>
                  </a:lnTo>
                  <a:lnTo>
                    <a:pt x="259" y="34"/>
                  </a:lnTo>
                  <a:lnTo>
                    <a:pt x="256" y="36"/>
                  </a:lnTo>
                  <a:lnTo>
                    <a:pt x="254" y="40"/>
                  </a:lnTo>
                  <a:lnTo>
                    <a:pt x="258" y="42"/>
                  </a:lnTo>
                  <a:lnTo>
                    <a:pt x="256" y="46"/>
                  </a:lnTo>
                  <a:lnTo>
                    <a:pt x="258" y="46"/>
                  </a:lnTo>
                  <a:lnTo>
                    <a:pt x="259" y="46"/>
                  </a:lnTo>
                  <a:lnTo>
                    <a:pt x="258" y="47"/>
                  </a:lnTo>
                  <a:lnTo>
                    <a:pt x="252" y="47"/>
                  </a:lnTo>
                  <a:lnTo>
                    <a:pt x="252" y="42"/>
                  </a:lnTo>
                  <a:lnTo>
                    <a:pt x="250" y="42"/>
                  </a:lnTo>
                  <a:lnTo>
                    <a:pt x="252" y="42"/>
                  </a:lnTo>
                  <a:lnTo>
                    <a:pt x="248" y="40"/>
                  </a:lnTo>
                  <a:lnTo>
                    <a:pt x="246" y="40"/>
                  </a:lnTo>
                  <a:lnTo>
                    <a:pt x="241" y="40"/>
                  </a:lnTo>
                  <a:lnTo>
                    <a:pt x="237" y="34"/>
                  </a:lnTo>
                  <a:lnTo>
                    <a:pt x="235" y="34"/>
                  </a:lnTo>
                  <a:lnTo>
                    <a:pt x="233" y="36"/>
                  </a:lnTo>
                  <a:lnTo>
                    <a:pt x="231" y="34"/>
                  </a:lnTo>
                  <a:lnTo>
                    <a:pt x="229" y="36"/>
                  </a:lnTo>
                  <a:lnTo>
                    <a:pt x="226" y="36"/>
                  </a:lnTo>
                  <a:lnTo>
                    <a:pt x="226" y="40"/>
                  </a:lnTo>
                  <a:lnTo>
                    <a:pt x="229" y="46"/>
                  </a:lnTo>
                  <a:lnTo>
                    <a:pt x="231" y="46"/>
                  </a:lnTo>
                  <a:lnTo>
                    <a:pt x="233" y="46"/>
                  </a:lnTo>
                  <a:lnTo>
                    <a:pt x="237" y="46"/>
                  </a:lnTo>
                  <a:lnTo>
                    <a:pt x="237" y="49"/>
                  </a:lnTo>
                  <a:lnTo>
                    <a:pt x="237" y="53"/>
                  </a:lnTo>
                  <a:lnTo>
                    <a:pt x="237" y="57"/>
                  </a:lnTo>
                  <a:lnTo>
                    <a:pt x="237" y="59"/>
                  </a:lnTo>
                  <a:lnTo>
                    <a:pt x="237" y="57"/>
                  </a:lnTo>
                  <a:lnTo>
                    <a:pt x="233" y="53"/>
                  </a:lnTo>
                  <a:lnTo>
                    <a:pt x="231" y="51"/>
                  </a:lnTo>
                  <a:lnTo>
                    <a:pt x="227" y="49"/>
                  </a:lnTo>
                  <a:lnTo>
                    <a:pt x="227" y="53"/>
                  </a:lnTo>
                  <a:lnTo>
                    <a:pt x="224" y="55"/>
                  </a:lnTo>
                  <a:lnTo>
                    <a:pt x="224" y="49"/>
                  </a:lnTo>
                  <a:lnTo>
                    <a:pt x="220" y="53"/>
                  </a:lnTo>
                  <a:lnTo>
                    <a:pt x="220" y="55"/>
                  </a:lnTo>
                  <a:lnTo>
                    <a:pt x="218" y="57"/>
                  </a:lnTo>
                  <a:lnTo>
                    <a:pt x="218" y="61"/>
                  </a:lnTo>
                  <a:lnTo>
                    <a:pt x="222" y="63"/>
                  </a:lnTo>
                  <a:lnTo>
                    <a:pt x="224" y="66"/>
                  </a:lnTo>
                  <a:lnTo>
                    <a:pt x="220" y="66"/>
                  </a:lnTo>
                  <a:lnTo>
                    <a:pt x="218" y="64"/>
                  </a:lnTo>
                  <a:lnTo>
                    <a:pt x="216" y="66"/>
                  </a:lnTo>
                  <a:lnTo>
                    <a:pt x="216" y="70"/>
                  </a:lnTo>
                  <a:lnTo>
                    <a:pt x="212" y="72"/>
                  </a:lnTo>
                  <a:lnTo>
                    <a:pt x="212" y="70"/>
                  </a:lnTo>
                  <a:lnTo>
                    <a:pt x="216" y="70"/>
                  </a:lnTo>
                  <a:lnTo>
                    <a:pt x="212" y="66"/>
                  </a:lnTo>
                  <a:lnTo>
                    <a:pt x="216" y="63"/>
                  </a:lnTo>
                  <a:lnTo>
                    <a:pt x="212" y="51"/>
                  </a:lnTo>
                  <a:lnTo>
                    <a:pt x="212" y="53"/>
                  </a:lnTo>
                  <a:lnTo>
                    <a:pt x="209" y="59"/>
                  </a:lnTo>
                  <a:lnTo>
                    <a:pt x="207" y="64"/>
                  </a:lnTo>
                  <a:lnTo>
                    <a:pt x="209" y="66"/>
                  </a:lnTo>
                  <a:lnTo>
                    <a:pt x="205" y="70"/>
                  </a:lnTo>
                  <a:lnTo>
                    <a:pt x="205" y="66"/>
                  </a:lnTo>
                  <a:lnTo>
                    <a:pt x="207" y="63"/>
                  </a:lnTo>
                  <a:lnTo>
                    <a:pt x="205" y="57"/>
                  </a:lnTo>
                  <a:lnTo>
                    <a:pt x="203" y="57"/>
                  </a:lnTo>
                  <a:lnTo>
                    <a:pt x="199" y="59"/>
                  </a:lnTo>
                  <a:lnTo>
                    <a:pt x="197" y="64"/>
                  </a:lnTo>
                  <a:lnTo>
                    <a:pt x="199" y="66"/>
                  </a:lnTo>
                  <a:lnTo>
                    <a:pt x="199" y="70"/>
                  </a:lnTo>
                  <a:lnTo>
                    <a:pt x="203" y="76"/>
                  </a:lnTo>
                  <a:lnTo>
                    <a:pt x="205" y="76"/>
                  </a:lnTo>
                  <a:lnTo>
                    <a:pt x="203" y="79"/>
                  </a:lnTo>
                  <a:lnTo>
                    <a:pt x="201" y="76"/>
                  </a:lnTo>
                  <a:lnTo>
                    <a:pt x="197" y="76"/>
                  </a:lnTo>
                  <a:lnTo>
                    <a:pt x="195" y="66"/>
                  </a:lnTo>
                  <a:lnTo>
                    <a:pt x="194" y="66"/>
                  </a:lnTo>
                  <a:lnTo>
                    <a:pt x="188" y="66"/>
                  </a:lnTo>
                  <a:lnTo>
                    <a:pt x="188" y="70"/>
                  </a:lnTo>
                  <a:lnTo>
                    <a:pt x="194" y="76"/>
                  </a:lnTo>
                  <a:lnTo>
                    <a:pt x="195" y="76"/>
                  </a:lnTo>
                  <a:lnTo>
                    <a:pt x="197" y="76"/>
                  </a:lnTo>
                  <a:lnTo>
                    <a:pt x="194" y="76"/>
                  </a:lnTo>
                  <a:lnTo>
                    <a:pt x="192" y="76"/>
                  </a:lnTo>
                  <a:lnTo>
                    <a:pt x="192" y="79"/>
                  </a:lnTo>
                  <a:lnTo>
                    <a:pt x="188" y="78"/>
                  </a:lnTo>
                  <a:lnTo>
                    <a:pt x="188" y="72"/>
                  </a:lnTo>
                  <a:lnTo>
                    <a:pt x="188" y="72"/>
                  </a:lnTo>
                  <a:lnTo>
                    <a:pt x="188" y="70"/>
                  </a:lnTo>
                  <a:lnTo>
                    <a:pt x="186" y="70"/>
                  </a:lnTo>
                  <a:lnTo>
                    <a:pt x="184" y="76"/>
                  </a:lnTo>
                  <a:lnTo>
                    <a:pt x="186" y="78"/>
                  </a:lnTo>
                  <a:lnTo>
                    <a:pt x="186" y="81"/>
                  </a:lnTo>
                  <a:lnTo>
                    <a:pt x="182" y="79"/>
                  </a:lnTo>
                  <a:lnTo>
                    <a:pt x="178" y="81"/>
                  </a:lnTo>
                  <a:lnTo>
                    <a:pt x="177" y="85"/>
                  </a:lnTo>
                  <a:lnTo>
                    <a:pt x="177" y="85"/>
                  </a:lnTo>
                  <a:lnTo>
                    <a:pt x="178" y="85"/>
                  </a:lnTo>
                  <a:lnTo>
                    <a:pt x="182" y="89"/>
                  </a:lnTo>
                  <a:lnTo>
                    <a:pt x="178" y="89"/>
                  </a:lnTo>
                  <a:lnTo>
                    <a:pt x="177" y="91"/>
                  </a:lnTo>
                  <a:lnTo>
                    <a:pt x="178" y="91"/>
                  </a:lnTo>
                  <a:lnTo>
                    <a:pt x="177" y="91"/>
                  </a:lnTo>
                  <a:lnTo>
                    <a:pt x="175" y="95"/>
                  </a:lnTo>
                  <a:lnTo>
                    <a:pt x="175" y="96"/>
                  </a:lnTo>
                  <a:lnTo>
                    <a:pt x="175" y="96"/>
                  </a:lnTo>
                  <a:lnTo>
                    <a:pt x="173" y="96"/>
                  </a:lnTo>
                  <a:lnTo>
                    <a:pt x="171" y="95"/>
                  </a:lnTo>
                  <a:lnTo>
                    <a:pt x="169" y="96"/>
                  </a:lnTo>
                  <a:lnTo>
                    <a:pt x="167" y="96"/>
                  </a:lnTo>
                  <a:lnTo>
                    <a:pt x="167" y="100"/>
                  </a:lnTo>
                  <a:lnTo>
                    <a:pt x="167" y="100"/>
                  </a:lnTo>
                  <a:lnTo>
                    <a:pt x="162" y="100"/>
                  </a:lnTo>
                  <a:lnTo>
                    <a:pt x="160" y="104"/>
                  </a:lnTo>
                  <a:lnTo>
                    <a:pt x="163" y="106"/>
                  </a:lnTo>
                  <a:lnTo>
                    <a:pt x="171" y="104"/>
                  </a:lnTo>
                  <a:lnTo>
                    <a:pt x="173" y="104"/>
                  </a:lnTo>
                  <a:lnTo>
                    <a:pt x="177" y="104"/>
                  </a:lnTo>
                  <a:lnTo>
                    <a:pt x="178" y="104"/>
                  </a:lnTo>
                  <a:lnTo>
                    <a:pt x="178" y="104"/>
                  </a:lnTo>
                  <a:lnTo>
                    <a:pt x="177" y="108"/>
                  </a:lnTo>
                  <a:lnTo>
                    <a:pt x="177" y="113"/>
                  </a:lnTo>
                  <a:lnTo>
                    <a:pt x="175" y="113"/>
                  </a:lnTo>
                  <a:lnTo>
                    <a:pt x="173" y="112"/>
                  </a:lnTo>
                  <a:lnTo>
                    <a:pt x="173" y="110"/>
                  </a:lnTo>
                  <a:lnTo>
                    <a:pt x="171" y="110"/>
                  </a:lnTo>
                  <a:lnTo>
                    <a:pt x="169" y="108"/>
                  </a:lnTo>
                  <a:lnTo>
                    <a:pt x="167" y="108"/>
                  </a:lnTo>
                  <a:lnTo>
                    <a:pt x="167" y="110"/>
                  </a:lnTo>
                  <a:lnTo>
                    <a:pt x="167" y="112"/>
                  </a:lnTo>
                  <a:lnTo>
                    <a:pt x="162" y="110"/>
                  </a:lnTo>
                  <a:lnTo>
                    <a:pt x="160" y="112"/>
                  </a:lnTo>
                  <a:lnTo>
                    <a:pt x="163" y="113"/>
                  </a:lnTo>
                  <a:lnTo>
                    <a:pt x="163" y="115"/>
                  </a:lnTo>
                  <a:lnTo>
                    <a:pt x="162" y="115"/>
                  </a:lnTo>
                  <a:lnTo>
                    <a:pt x="162" y="119"/>
                  </a:lnTo>
                  <a:lnTo>
                    <a:pt x="162" y="121"/>
                  </a:lnTo>
                  <a:lnTo>
                    <a:pt x="162" y="121"/>
                  </a:lnTo>
                  <a:lnTo>
                    <a:pt x="160" y="121"/>
                  </a:lnTo>
                  <a:lnTo>
                    <a:pt x="160" y="117"/>
                  </a:lnTo>
                  <a:lnTo>
                    <a:pt x="158" y="113"/>
                  </a:lnTo>
                  <a:lnTo>
                    <a:pt x="154" y="115"/>
                  </a:lnTo>
                  <a:lnTo>
                    <a:pt x="152" y="117"/>
                  </a:lnTo>
                  <a:lnTo>
                    <a:pt x="152" y="115"/>
                  </a:lnTo>
                  <a:lnTo>
                    <a:pt x="152" y="113"/>
                  </a:lnTo>
                  <a:lnTo>
                    <a:pt x="150" y="113"/>
                  </a:lnTo>
                  <a:lnTo>
                    <a:pt x="146" y="115"/>
                  </a:lnTo>
                  <a:lnTo>
                    <a:pt x="150" y="119"/>
                  </a:lnTo>
                  <a:lnTo>
                    <a:pt x="154" y="119"/>
                  </a:lnTo>
                  <a:lnTo>
                    <a:pt x="158" y="121"/>
                  </a:lnTo>
                  <a:lnTo>
                    <a:pt x="154" y="125"/>
                  </a:lnTo>
                  <a:lnTo>
                    <a:pt x="148" y="125"/>
                  </a:lnTo>
                  <a:lnTo>
                    <a:pt x="146" y="121"/>
                  </a:lnTo>
                  <a:lnTo>
                    <a:pt x="145" y="121"/>
                  </a:lnTo>
                  <a:lnTo>
                    <a:pt x="143" y="125"/>
                  </a:lnTo>
                  <a:lnTo>
                    <a:pt x="145" y="130"/>
                  </a:lnTo>
                  <a:lnTo>
                    <a:pt x="143" y="130"/>
                  </a:lnTo>
                  <a:lnTo>
                    <a:pt x="145" y="130"/>
                  </a:lnTo>
                  <a:lnTo>
                    <a:pt x="148" y="128"/>
                  </a:lnTo>
                  <a:lnTo>
                    <a:pt x="152" y="128"/>
                  </a:lnTo>
                  <a:lnTo>
                    <a:pt x="154" y="130"/>
                  </a:lnTo>
                  <a:lnTo>
                    <a:pt x="148" y="130"/>
                  </a:lnTo>
                  <a:lnTo>
                    <a:pt x="148" y="134"/>
                  </a:lnTo>
                  <a:lnTo>
                    <a:pt x="150" y="136"/>
                  </a:lnTo>
                  <a:lnTo>
                    <a:pt x="154" y="138"/>
                  </a:lnTo>
                  <a:lnTo>
                    <a:pt x="154" y="142"/>
                  </a:lnTo>
                  <a:lnTo>
                    <a:pt x="150" y="140"/>
                  </a:lnTo>
                  <a:lnTo>
                    <a:pt x="148" y="140"/>
                  </a:lnTo>
                  <a:lnTo>
                    <a:pt x="146" y="136"/>
                  </a:lnTo>
                  <a:lnTo>
                    <a:pt x="145" y="136"/>
                  </a:lnTo>
                  <a:lnTo>
                    <a:pt x="141" y="138"/>
                  </a:lnTo>
                  <a:lnTo>
                    <a:pt x="145" y="142"/>
                  </a:lnTo>
                  <a:lnTo>
                    <a:pt x="141" y="142"/>
                  </a:lnTo>
                  <a:lnTo>
                    <a:pt x="137" y="144"/>
                  </a:lnTo>
                  <a:lnTo>
                    <a:pt x="137" y="145"/>
                  </a:lnTo>
                  <a:lnTo>
                    <a:pt x="141" y="147"/>
                  </a:lnTo>
                  <a:lnTo>
                    <a:pt x="145" y="145"/>
                  </a:lnTo>
                  <a:lnTo>
                    <a:pt x="146" y="147"/>
                  </a:lnTo>
                  <a:lnTo>
                    <a:pt x="150" y="147"/>
                  </a:lnTo>
                  <a:lnTo>
                    <a:pt x="150" y="149"/>
                  </a:lnTo>
                  <a:lnTo>
                    <a:pt x="152" y="151"/>
                  </a:lnTo>
                  <a:lnTo>
                    <a:pt x="152" y="153"/>
                  </a:lnTo>
                  <a:lnTo>
                    <a:pt x="148" y="149"/>
                  </a:lnTo>
                  <a:lnTo>
                    <a:pt x="145" y="149"/>
                  </a:lnTo>
                  <a:lnTo>
                    <a:pt x="143" y="151"/>
                  </a:lnTo>
                  <a:lnTo>
                    <a:pt x="137" y="153"/>
                  </a:lnTo>
                  <a:lnTo>
                    <a:pt x="137" y="155"/>
                  </a:lnTo>
                  <a:lnTo>
                    <a:pt x="133" y="155"/>
                  </a:lnTo>
                  <a:lnTo>
                    <a:pt x="133" y="155"/>
                  </a:lnTo>
                  <a:lnTo>
                    <a:pt x="130" y="159"/>
                  </a:lnTo>
                  <a:lnTo>
                    <a:pt x="126" y="159"/>
                  </a:lnTo>
                  <a:lnTo>
                    <a:pt x="126" y="159"/>
                  </a:lnTo>
                  <a:lnTo>
                    <a:pt x="130" y="159"/>
                  </a:lnTo>
                  <a:lnTo>
                    <a:pt x="130" y="164"/>
                  </a:lnTo>
                  <a:lnTo>
                    <a:pt x="128" y="164"/>
                  </a:lnTo>
                  <a:lnTo>
                    <a:pt x="128" y="164"/>
                  </a:lnTo>
                  <a:lnTo>
                    <a:pt x="126" y="164"/>
                  </a:lnTo>
                  <a:lnTo>
                    <a:pt x="128" y="166"/>
                  </a:lnTo>
                  <a:lnTo>
                    <a:pt x="128" y="166"/>
                  </a:lnTo>
                  <a:lnTo>
                    <a:pt x="124" y="166"/>
                  </a:lnTo>
                  <a:lnTo>
                    <a:pt x="124" y="166"/>
                  </a:lnTo>
                  <a:lnTo>
                    <a:pt x="122" y="166"/>
                  </a:lnTo>
                  <a:lnTo>
                    <a:pt x="124" y="168"/>
                  </a:lnTo>
                  <a:lnTo>
                    <a:pt x="124" y="170"/>
                  </a:lnTo>
                  <a:lnTo>
                    <a:pt x="124" y="172"/>
                  </a:lnTo>
                  <a:lnTo>
                    <a:pt x="126" y="172"/>
                  </a:lnTo>
                  <a:lnTo>
                    <a:pt x="124" y="174"/>
                  </a:lnTo>
                  <a:lnTo>
                    <a:pt x="122" y="174"/>
                  </a:lnTo>
                  <a:lnTo>
                    <a:pt x="120" y="172"/>
                  </a:lnTo>
                  <a:lnTo>
                    <a:pt x="120" y="176"/>
                  </a:lnTo>
                  <a:lnTo>
                    <a:pt x="118" y="177"/>
                  </a:lnTo>
                  <a:lnTo>
                    <a:pt x="120" y="177"/>
                  </a:lnTo>
                  <a:lnTo>
                    <a:pt x="126" y="179"/>
                  </a:lnTo>
                  <a:lnTo>
                    <a:pt x="126" y="181"/>
                  </a:lnTo>
                  <a:lnTo>
                    <a:pt x="130" y="183"/>
                  </a:lnTo>
                  <a:lnTo>
                    <a:pt x="130" y="181"/>
                  </a:lnTo>
                  <a:lnTo>
                    <a:pt x="130" y="183"/>
                  </a:lnTo>
                  <a:lnTo>
                    <a:pt x="130" y="185"/>
                  </a:lnTo>
                  <a:lnTo>
                    <a:pt x="126" y="185"/>
                  </a:lnTo>
                  <a:lnTo>
                    <a:pt x="124" y="183"/>
                  </a:lnTo>
                  <a:lnTo>
                    <a:pt x="120" y="185"/>
                  </a:lnTo>
                  <a:lnTo>
                    <a:pt x="116" y="185"/>
                  </a:lnTo>
                  <a:lnTo>
                    <a:pt x="116" y="189"/>
                  </a:lnTo>
                  <a:lnTo>
                    <a:pt x="120" y="189"/>
                  </a:lnTo>
                  <a:lnTo>
                    <a:pt x="120" y="189"/>
                  </a:lnTo>
                  <a:lnTo>
                    <a:pt x="122" y="191"/>
                  </a:lnTo>
                  <a:lnTo>
                    <a:pt x="122" y="194"/>
                  </a:lnTo>
                  <a:lnTo>
                    <a:pt x="120" y="193"/>
                  </a:lnTo>
                  <a:lnTo>
                    <a:pt x="118" y="193"/>
                  </a:lnTo>
                  <a:lnTo>
                    <a:pt x="116" y="194"/>
                  </a:lnTo>
                  <a:lnTo>
                    <a:pt x="116" y="196"/>
                  </a:lnTo>
                  <a:lnTo>
                    <a:pt x="116" y="198"/>
                  </a:lnTo>
                  <a:lnTo>
                    <a:pt x="118" y="200"/>
                  </a:lnTo>
                  <a:lnTo>
                    <a:pt x="118" y="202"/>
                  </a:lnTo>
                  <a:lnTo>
                    <a:pt x="116" y="202"/>
                  </a:lnTo>
                  <a:lnTo>
                    <a:pt x="114" y="200"/>
                  </a:lnTo>
                  <a:lnTo>
                    <a:pt x="113" y="200"/>
                  </a:lnTo>
                  <a:lnTo>
                    <a:pt x="113" y="204"/>
                  </a:lnTo>
                  <a:lnTo>
                    <a:pt x="116" y="206"/>
                  </a:lnTo>
                  <a:lnTo>
                    <a:pt x="116" y="206"/>
                  </a:lnTo>
                  <a:lnTo>
                    <a:pt x="116" y="209"/>
                  </a:lnTo>
                  <a:lnTo>
                    <a:pt x="113" y="206"/>
                  </a:lnTo>
                  <a:lnTo>
                    <a:pt x="111" y="208"/>
                  </a:lnTo>
                  <a:lnTo>
                    <a:pt x="111" y="209"/>
                  </a:lnTo>
                  <a:lnTo>
                    <a:pt x="113" y="209"/>
                  </a:lnTo>
                  <a:lnTo>
                    <a:pt x="111" y="213"/>
                  </a:lnTo>
                  <a:lnTo>
                    <a:pt x="113" y="215"/>
                  </a:lnTo>
                  <a:lnTo>
                    <a:pt x="114" y="215"/>
                  </a:lnTo>
                  <a:lnTo>
                    <a:pt x="116" y="213"/>
                  </a:lnTo>
                  <a:lnTo>
                    <a:pt x="118" y="213"/>
                  </a:lnTo>
                  <a:lnTo>
                    <a:pt x="116" y="219"/>
                  </a:lnTo>
                  <a:lnTo>
                    <a:pt x="114" y="219"/>
                  </a:lnTo>
                  <a:lnTo>
                    <a:pt x="111" y="223"/>
                  </a:lnTo>
                  <a:lnTo>
                    <a:pt x="109" y="223"/>
                  </a:lnTo>
                  <a:lnTo>
                    <a:pt x="109" y="223"/>
                  </a:lnTo>
                  <a:lnTo>
                    <a:pt x="109" y="223"/>
                  </a:lnTo>
                  <a:lnTo>
                    <a:pt x="105" y="225"/>
                  </a:lnTo>
                  <a:lnTo>
                    <a:pt x="103" y="226"/>
                  </a:lnTo>
                  <a:lnTo>
                    <a:pt x="105" y="228"/>
                  </a:lnTo>
                  <a:lnTo>
                    <a:pt x="103" y="230"/>
                  </a:lnTo>
                  <a:lnTo>
                    <a:pt x="99" y="230"/>
                  </a:lnTo>
                  <a:lnTo>
                    <a:pt x="98" y="234"/>
                  </a:lnTo>
                  <a:lnTo>
                    <a:pt x="98" y="236"/>
                  </a:lnTo>
                  <a:lnTo>
                    <a:pt x="99" y="236"/>
                  </a:lnTo>
                  <a:lnTo>
                    <a:pt x="98" y="238"/>
                  </a:lnTo>
                  <a:lnTo>
                    <a:pt x="98" y="240"/>
                  </a:lnTo>
                  <a:lnTo>
                    <a:pt x="94" y="240"/>
                  </a:lnTo>
                  <a:lnTo>
                    <a:pt x="94" y="238"/>
                  </a:lnTo>
                  <a:lnTo>
                    <a:pt x="92" y="238"/>
                  </a:lnTo>
                  <a:lnTo>
                    <a:pt x="90" y="240"/>
                  </a:lnTo>
                  <a:lnTo>
                    <a:pt x="88" y="240"/>
                  </a:lnTo>
                  <a:lnTo>
                    <a:pt x="88" y="240"/>
                  </a:lnTo>
                  <a:lnTo>
                    <a:pt x="86" y="243"/>
                  </a:lnTo>
                  <a:lnTo>
                    <a:pt x="86" y="243"/>
                  </a:lnTo>
                  <a:lnTo>
                    <a:pt x="86" y="247"/>
                  </a:lnTo>
                  <a:lnTo>
                    <a:pt x="84" y="247"/>
                  </a:lnTo>
                  <a:lnTo>
                    <a:pt x="81" y="247"/>
                  </a:lnTo>
                  <a:lnTo>
                    <a:pt x="81" y="253"/>
                  </a:lnTo>
                  <a:lnTo>
                    <a:pt x="79" y="253"/>
                  </a:lnTo>
                  <a:lnTo>
                    <a:pt x="79" y="253"/>
                  </a:lnTo>
                  <a:lnTo>
                    <a:pt x="79" y="258"/>
                  </a:lnTo>
                  <a:lnTo>
                    <a:pt x="75" y="260"/>
                  </a:lnTo>
                  <a:lnTo>
                    <a:pt x="73" y="262"/>
                  </a:lnTo>
                  <a:lnTo>
                    <a:pt x="75" y="264"/>
                  </a:lnTo>
                  <a:lnTo>
                    <a:pt x="79" y="262"/>
                  </a:lnTo>
                  <a:lnTo>
                    <a:pt x="79" y="262"/>
                  </a:lnTo>
                  <a:lnTo>
                    <a:pt x="79" y="264"/>
                  </a:lnTo>
                  <a:lnTo>
                    <a:pt x="75" y="266"/>
                  </a:lnTo>
                  <a:lnTo>
                    <a:pt x="75" y="270"/>
                  </a:lnTo>
                  <a:lnTo>
                    <a:pt x="79" y="272"/>
                  </a:lnTo>
                  <a:lnTo>
                    <a:pt x="84" y="270"/>
                  </a:lnTo>
                  <a:lnTo>
                    <a:pt x="86" y="270"/>
                  </a:lnTo>
                  <a:lnTo>
                    <a:pt x="92" y="264"/>
                  </a:lnTo>
                  <a:lnTo>
                    <a:pt x="92" y="260"/>
                  </a:lnTo>
                  <a:lnTo>
                    <a:pt x="90" y="262"/>
                  </a:lnTo>
                  <a:lnTo>
                    <a:pt x="92" y="258"/>
                  </a:lnTo>
                  <a:lnTo>
                    <a:pt x="92" y="255"/>
                  </a:lnTo>
                  <a:lnTo>
                    <a:pt x="94" y="253"/>
                  </a:lnTo>
                  <a:lnTo>
                    <a:pt x="96" y="253"/>
                  </a:lnTo>
                  <a:lnTo>
                    <a:pt x="99" y="253"/>
                  </a:lnTo>
                  <a:lnTo>
                    <a:pt x="99" y="253"/>
                  </a:lnTo>
                  <a:lnTo>
                    <a:pt x="96" y="257"/>
                  </a:lnTo>
                  <a:lnTo>
                    <a:pt x="96" y="258"/>
                  </a:lnTo>
                  <a:lnTo>
                    <a:pt x="99" y="260"/>
                  </a:lnTo>
                  <a:lnTo>
                    <a:pt x="99" y="262"/>
                  </a:lnTo>
                  <a:lnTo>
                    <a:pt x="96" y="262"/>
                  </a:lnTo>
                  <a:lnTo>
                    <a:pt x="90" y="268"/>
                  </a:lnTo>
                  <a:lnTo>
                    <a:pt x="94" y="270"/>
                  </a:lnTo>
                  <a:lnTo>
                    <a:pt x="92" y="274"/>
                  </a:lnTo>
                  <a:lnTo>
                    <a:pt x="92" y="277"/>
                  </a:lnTo>
                  <a:lnTo>
                    <a:pt x="88" y="274"/>
                  </a:lnTo>
                  <a:lnTo>
                    <a:pt x="86" y="274"/>
                  </a:lnTo>
                  <a:lnTo>
                    <a:pt x="84" y="274"/>
                  </a:lnTo>
                  <a:lnTo>
                    <a:pt x="81" y="274"/>
                  </a:lnTo>
                  <a:lnTo>
                    <a:pt x="79" y="277"/>
                  </a:lnTo>
                  <a:lnTo>
                    <a:pt x="79" y="279"/>
                  </a:lnTo>
                  <a:lnTo>
                    <a:pt x="75" y="281"/>
                  </a:lnTo>
                  <a:lnTo>
                    <a:pt x="75" y="277"/>
                  </a:lnTo>
                  <a:lnTo>
                    <a:pt x="79" y="277"/>
                  </a:lnTo>
                  <a:lnTo>
                    <a:pt x="75" y="274"/>
                  </a:lnTo>
                  <a:lnTo>
                    <a:pt x="75" y="272"/>
                  </a:lnTo>
                  <a:lnTo>
                    <a:pt x="75" y="268"/>
                  </a:lnTo>
                  <a:lnTo>
                    <a:pt x="71" y="268"/>
                  </a:lnTo>
                  <a:lnTo>
                    <a:pt x="69" y="270"/>
                  </a:lnTo>
                  <a:lnTo>
                    <a:pt x="66" y="272"/>
                  </a:lnTo>
                  <a:lnTo>
                    <a:pt x="66" y="274"/>
                  </a:lnTo>
                  <a:lnTo>
                    <a:pt x="71" y="274"/>
                  </a:lnTo>
                  <a:lnTo>
                    <a:pt x="66" y="277"/>
                  </a:lnTo>
                  <a:lnTo>
                    <a:pt x="64" y="274"/>
                  </a:lnTo>
                  <a:lnTo>
                    <a:pt x="60" y="274"/>
                  </a:lnTo>
                  <a:lnTo>
                    <a:pt x="56" y="277"/>
                  </a:lnTo>
                  <a:lnTo>
                    <a:pt x="58" y="277"/>
                  </a:lnTo>
                  <a:lnTo>
                    <a:pt x="60" y="277"/>
                  </a:lnTo>
                  <a:lnTo>
                    <a:pt x="62" y="279"/>
                  </a:lnTo>
                  <a:lnTo>
                    <a:pt x="58" y="281"/>
                  </a:lnTo>
                  <a:lnTo>
                    <a:pt x="56" y="283"/>
                  </a:lnTo>
                  <a:lnTo>
                    <a:pt x="54" y="281"/>
                  </a:lnTo>
                  <a:lnTo>
                    <a:pt x="50" y="281"/>
                  </a:lnTo>
                  <a:lnTo>
                    <a:pt x="50" y="283"/>
                  </a:lnTo>
                  <a:lnTo>
                    <a:pt x="54" y="285"/>
                  </a:lnTo>
                  <a:lnTo>
                    <a:pt x="60" y="285"/>
                  </a:lnTo>
                  <a:lnTo>
                    <a:pt x="58" y="289"/>
                  </a:lnTo>
                  <a:lnTo>
                    <a:pt x="62" y="289"/>
                  </a:lnTo>
                  <a:lnTo>
                    <a:pt x="62" y="292"/>
                  </a:lnTo>
                  <a:lnTo>
                    <a:pt x="56" y="290"/>
                  </a:lnTo>
                  <a:lnTo>
                    <a:pt x="56" y="287"/>
                  </a:lnTo>
                  <a:lnTo>
                    <a:pt x="54" y="287"/>
                  </a:lnTo>
                  <a:lnTo>
                    <a:pt x="50" y="285"/>
                  </a:lnTo>
                  <a:lnTo>
                    <a:pt x="50" y="283"/>
                  </a:lnTo>
                  <a:lnTo>
                    <a:pt x="49" y="283"/>
                  </a:lnTo>
                  <a:lnTo>
                    <a:pt x="49" y="285"/>
                  </a:lnTo>
                  <a:lnTo>
                    <a:pt x="50" y="290"/>
                  </a:lnTo>
                  <a:lnTo>
                    <a:pt x="54" y="292"/>
                  </a:lnTo>
                  <a:lnTo>
                    <a:pt x="56" y="292"/>
                  </a:lnTo>
                  <a:lnTo>
                    <a:pt x="58" y="294"/>
                  </a:lnTo>
                  <a:lnTo>
                    <a:pt x="54" y="294"/>
                  </a:lnTo>
                  <a:lnTo>
                    <a:pt x="50" y="292"/>
                  </a:lnTo>
                  <a:lnTo>
                    <a:pt x="47" y="287"/>
                  </a:lnTo>
                  <a:lnTo>
                    <a:pt x="41" y="289"/>
                  </a:lnTo>
                  <a:lnTo>
                    <a:pt x="41" y="287"/>
                  </a:lnTo>
                  <a:lnTo>
                    <a:pt x="37" y="287"/>
                  </a:lnTo>
                  <a:lnTo>
                    <a:pt x="35" y="285"/>
                  </a:lnTo>
                  <a:lnTo>
                    <a:pt x="34" y="287"/>
                  </a:lnTo>
                  <a:lnTo>
                    <a:pt x="34" y="290"/>
                  </a:lnTo>
                  <a:lnTo>
                    <a:pt x="32" y="292"/>
                  </a:lnTo>
                  <a:lnTo>
                    <a:pt x="35" y="294"/>
                  </a:lnTo>
                  <a:lnTo>
                    <a:pt x="41" y="292"/>
                  </a:lnTo>
                  <a:lnTo>
                    <a:pt x="41" y="294"/>
                  </a:lnTo>
                  <a:lnTo>
                    <a:pt x="39" y="296"/>
                  </a:lnTo>
                  <a:lnTo>
                    <a:pt x="41" y="296"/>
                  </a:lnTo>
                  <a:lnTo>
                    <a:pt x="47" y="294"/>
                  </a:lnTo>
                  <a:lnTo>
                    <a:pt x="49" y="294"/>
                  </a:lnTo>
                  <a:lnTo>
                    <a:pt x="47" y="296"/>
                  </a:lnTo>
                  <a:lnTo>
                    <a:pt x="41" y="298"/>
                  </a:lnTo>
                  <a:lnTo>
                    <a:pt x="39" y="302"/>
                  </a:lnTo>
                  <a:lnTo>
                    <a:pt x="35" y="302"/>
                  </a:lnTo>
                  <a:lnTo>
                    <a:pt x="32" y="296"/>
                  </a:lnTo>
                  <a:lnTo>
                    <a:pt x="30" y="296"/>
                  </a:lnTo>
                  <a:lnTo>
                    <a:pt x="30" y="298"/>
                  </a:lnTo>
                  <a:lnTo>
                    <a:pt x="26" y="296"/>
                  </a:lnTo>
                  <a:lnTo>
                    <a:pt x="24" y="298"/>
                  </a:lnTo>
                  <a:lnTo>
                    <a:pt x="24" y="296"/>
                  </a:lnTo>
                  <a:lnTo>
                    <a:pt x="20" y="298"/>
                  </a:lnTo>
                  <a:lnTo>
                    <a:pt x="20" y="298"/>
                  </a:lnTo>
                  <a:lnTo>
                    <a:pt x="26" y="298"/>
                  </a:lnTo>
                  <a:lnTo>
                    <a:pt x="30" y="302"/>
                  </a:lnTo>
                  <a:lnTo>
                    <a:pt x="34" y="304"/>
                  </a:lnTo>
                  <a:lnTo>
                    <a:pt x="34" y="307"/>
                  </a:lnTo>
                  <a:lnTo>
                    <a:pt x="34" y="309"/>
                  </a:lnTo>
                  <a:lnTo>
                    <a:pt x="32" y="311"/>
                  </a:lnTo>
                  <a:lnTo>
                    <a:pt x="30" y="309"/>
                  </a:lnTo>
                  <a:lnTo>
                    <a:pt x="30" y="304"/>
                  </a:lnTo>
                  <a:lnTo>
                    <a:pt x="30" y="304"/>
                  </a:lnTo>
                  <a:lnTo>
                    <a:pt x="26" y="304"/>
                  </a:lnTo>
                  <a:lnTo>
                    <a:pt x="26" y="307"/>
                  </a:lnTo>
                  <a:lnTo>
                    <a:pt x="26" y="307"/>
                  </a:lnTo>
                  <a:lnTo>
                    <a:pt x="20" y="307"/>
                  </a:lnTo>
                  <a:lnTo>
                    <a:pt x="17" y="309"/>
                  </a:lnTo>
                  <a:lnTo>
                    <a:pt x="20" y="311"/>
                  </a:lnTo>
                  <a:lnTo>
                    <a:pt x="17" y="313"/>
                  </a:lnTo>
                  <a:lnTo>
                    <a:pt x="17" y="313"/>
                  </a:lnTo>
                  <a:lnTo>
                    <a:pt x="15" y="309"/>
                  </a:lnTo>
                  <a:lnTo>
                    <a:pt x="9" y="309"/>
                  </a:lnTo>
                  <a:lnTo>
                    <a:pt x="11" y="313"/>
                  </a:lnTo>
                  <a:lnTo>
                    <a:pt x="9" y="315"/>
                  </a:lnTo>
                  <a:lnTo>
                    <a:pt x="9" y="311"/>
                  </a:lnTo>
                  <a:lnTo>
                    <a:pt x="5" y="307"/>
                  </a:lnTo>
                  <a:lnTo>
                    <a:pt x="5" y="309"/>
                  </a:lnTo>
                  <a:lnTo>
                    <a:pt x="5" y="311"/>
                  </a:lnTo>
                  <a:lnTo>
                    <a:pt x="7" y="315"/>
                  </a:lnTo>
                  <a:lnTo>
                    <a:pt x="5" y="317"/>
                  </a:lnTo>
                  <a:lnTo>
                    <a:pt x="7" y="319"/>
                  </a:lnTo>
                  <a:lnTo>
                    <a:pt x="11" y="317"/>
                  </a:lnTo>
                  <a:lnTo>
                    <a:pt x="17" y="319"/>
                  </a:lnTo>
                  <a:lnTo>
                    <a:pt x="20" y="321"/>
                  </a:lnTo>
                  <a:lnTo>
                    <a:pt x="26" y="321"/>
                  </a:lnTo>
                  <a:lnTo>
                    <a:pt x="26" y="319"/>
                  </a:lnTo>
                  <a:lnTo>
                    <a:pt x="30" y="319"/>
                  </a:lnTo>
                  <a:lnTo>
                    <a:pt x="26" y="322"/>
                  </a:lnTo>
                  <a:lnTo>
                    <a:pt x="20" y="322"/>
                  </a:lnTo>
                  <a:lnTo>
                    <a:pt x="20" y="322"/>
                  </a:lnTo>
                  <a:lnTo>
                    <a:pt x="15" y="321"/>
                  </a:lnTo>
                  <a:lnTo>
                    <a:pt x="11" y="321"/>
                  </a:lnTo>
                  <a:lnTo>
                    <a:pt x="9" y="321"/>
                  </a:lnTo>
                  <a:lnTo>
                    <a:pt x="5" y="322"/>
                  </a:lnTo>
                  <a:lnTo>
                    <a:pt x="2" y="322"/>
                  </a:lnTo>
                  <a:lnTo>
                    <a:pt x="2" y="324"/>
                  </a:lnTo>
                  <a:lnTo>
                    <a:pt x="7" y="328"/>
                  </a:lnTo>
                  <a:lnTo>
                    <a:pt x="5" y="328"/>
                  </a:lnTo>
                  <a:lnTo>
                    <a:pt x="9" y="332"/>
                  </a:lnTo>
                  <a:lnTo>
                    <a:pt x="11" y="328"/>
                  </a:lnTo>
                  <a:lnTo>
                    <a:pt x="17" y="328"/>
                  </a:lnTo>
                  <a:lnTo>
                    <a:pt x="13" y="332"/>
                  </a:lnTo>
                  <a:lnTo>
                    <a:pt x="7" y="332"/>
                  </a:lnTo>
                  <a:lnTo>
                    <a:pt x="5" y="332"/>
                  </a:lnTo>
                  <a:lnTo>
                    <a:pt x="5" y="332"/>
                  </a:lnTo>
                  <a:lnTo>
                    <a:pt x="5" y="332"/>
                  </a:lnTo>
                  <a:lnTo>
                    <a:pt x="5" y="334"/>
                  </a:lnTo>
                  <a:lnTo>
                    <a:pt x="9" y="334"/>
                  </a:lnTo>
                  <a:lnTo>
                    <a:pt x="5" y="336"/>
                  </a:lnTo>
                  <a:lnTo>
                    <a:pt x="5" y="336"/>
                  </a:lnTo>
                  <a:lnTo>
                    <a:pt x="5" y="338"/>
                  </a:lnTo>
                  <a:lnTo>
                    <a:pt x="5" y="341"/>
                  </a:lnTo>
                  <a:lnTo>
                    <a:pt x="7" y="341"/>
                  </a:lnTo>
                  <a:lnTo>
                    <a:pt x="11" y="341"/>
                  </a:lnTo>
                  <a:lnTo>
                    <a:pt x="15" y="341"/>
                  </a:lnTo>
                  <a:lnTo>
                    <a:pt x="20" y="338"/>
                  </a:lnTo>
                  <a:lnTo>
                    <a:pt x="24" y="341"/>
                  </a:lnTo>
                  <a:lnTo>
                    <a:pt x="26" y="341"/>
                  </a:lnTo>
                  <a:lnTo>
                    <a:pt x="26" y="338"/>
                  </a:lnTo>
                  <a:lnTo>
                    <a:pt x="26" y="336"/>
                  </a:lnTo>
                  <a:lnTo>
                    <a:pt x="30" y="336"/>
                  </a:lnTo>
                  <a:lnTo>
                    <a:pt x="30" y="338"/>
                  </a:lnTo>
                  <a:lnTo>
                    <a:pt x="34" y="338"/>
                  </a:lnTo>
                  <a:lnTo>
                    <a:pt x="37" y="334"/>
                  </a:lnTo>
                  <a:lnTo>
                    <a:pt x="39" y="334"/>
                  </a:lnTo>
                  <a:lnTo>
                    <a:pt x="37" y="336"/>
                  </a:lnTo>
                  <a:lnTo>
                    <a:pt x="35" y="338"/>
                  </a:lnTo>
                  <a:lnTo>
                    <a:pt x="39" y="341"/>
                  </a:lnTo>
                  <a:lnTo>
                    <a:pt x="41" y="338"/>
                  </a:lnTo>
                  <a:lnTo>
                    <a:pt x="41" y="336"/>
                  </a:lnTo>
                  <a:lnTo>
                    <a:pt x="41" y="332"/>
                  </a:lnTo>
                  <a:lnTo>
                    <a:pt x="41" y="334"/>
                  </a:lnTo>
                  <a:lnTo>
                    <a:pt x="47" y="338"/>
                  </a:lnTo>
                  <a:lnTo>
                    <a:pt x="41" y="341"/>
                  </a:lnTo>
                  <a:lnTo>
                    <a:pt x="39" y="341"/>
                  </a:lnTo>
                  <a:lnTo>
                    <a:pt x="35" y="343"/>
                  </a:lnTo>
                  <a:lnTo>
                    <a:pt x="37" y="345"/>
                  </a:lnTo>
                  <a:lnTo>
                    <a:pt x="35" y="347"/>
                  </a:lnTo>
                  <a:lnTo>
                    <a:pt x="32" y="349"/>
                  </a:lnTo>
                  <a:lnTo>
                    <a:pt x="32" y="347"/>
                  </a:lnTo>
                  <a:lnTo>
                    <a:pt x="34" y="345"/>
                  </a:lnTo>
                  <a:lnTo>
                    <a:pt x="32" y="341"/>
                  </a:lnTo>
                  <a:lnTo>
                    <a:pt x="30" y="341"/>
                  </a:lnTo>
                  <a:lnTo>
                    <a:pt x="26" y="345"/>
                  </a:lnTo>
                  <a:lnTo>
                    <a:pt x="26" y="347"/>
                  </a:lnTo>
                  <a:lnTo>
                    <a:pt x="24" y="343"/>
                  </a:lnTo>
                  <a:lnTo>
                    <a:pt x="20" y="341"/>
                  </a:lnTo>
                  <a:lnTo>
                    <a:pt x="17" y="343"/>
                  </a:lnTo>
                  <a:lnTo>
                    <a:pt x="13" y="341"/>
                  </a:lnTo>
                  <a:lnTo>
                    <a:pt x="9" y="345"/>
                  </a:lnTo>
                  <a:lnTo>
                    <a:pt x="5" y="345"/>
                  </a:lnTo>
                  <a:lnTo>
                    <a:pt x="5" y="343"/>
                  </a:lnTo>
                  <a:lnTo>
                    <a:pt x="2" y="343"/>
                  </a:lnTo>
                  <a:lnTo>
                    <a:pt x="5" y="347"/>
                  </a:lnTo>
                  <a:lnTo>
                    <a:pt x="5" y="349"/>
                  </a:lnTo>
                  <a:lnTo>
                    <a:pt x="5" y="351"/>
                  </a:lnTo>
                  <a:lnTo>
                    <a:pt x="7" y="349"/>
                  </a:lnTo>
                  <a:lnTo>
                    <a:pt x="9" y="347"/>
                  </a:lnTo>
                  <a:lnTo>
                    <a:pt x="11" y="347"/>
                  </a:lnTo>
                  <a:lnTo>
                    <a:pt x="9" y="351"/>
                  </a:lnTo>
                  <a:lnTo>
                    <a:pt x="9" y="353"/>
                  </a:lnTo>
                  <a:lnTo>
                    <a:pt x="7" y="353"/>
                  </a:lnTo>
                  <a:lnTo>
                    <a:pt x="5" y="353"/>
                  </a:lnTo>
                  <a:lnTo>
                    <a:pt x="5" y="358"/>
                  </a:lnTo>
                  <a:lnTo>
                    <a:pt x="9" y="360"/>
                  </a:lnTo>
                  <a:lnTo>
                    <a:pt x="15" y="353"/>
                  </a:lnTo>
                  <a:lnTo>
                    <a:pt x="17" y="353"/>
                  </a:lnTo>
                  <a:lnTo>
                    <a:pt x="17" y="356"/>
                  </a:lnTo>
                  <a:lnTo>
                    <a:pt x="17" y="360"/>
                  </a:lnTo>
                  <a:lnTo>
                    <a:pt x="11" y="362"/>
                  </a:lnTo>
                  <a:lnTo>
                    <a:pt x="13" y="362"/>
                  </a:lnTo>
                  <a:lnTo>
                    <a:pt x="15" y="362"/>
                  </a:lnTo>
                  <a:lnTo>
                    <a:pt x="15" y="366"/>
                  </a:lnTo>
                  <a:lnTo>
                    <a:pt x="17" y="368"/>
                  </a:lnTo>
                  <a:lnTo>
                    <a:pt x="15" y="371"/>
                  </a:lnTo>
                  <a:lnTo>
                    <a:pt x="17" y="371"/>
                  </a:lnTo>
                  <a:lnTo>
                    <a:pt x="17" y="368"/>
                  </a:lnTo>
                  <a:lnTo>
                    <a:pt x="20" y="366"/>
                  </a:lnTo>
                  <a:lnTo>
                    <a:pt x="20" y="362"/>
                  </a:lnTo>
                  <a:lnTo>
                    <a:pt x="30" y="360"/>
                  </a:lnTo>
                  <a:lnTo>
                    <a:pt x="32" y="360"/>
                  </a:lnTo>
                  <a:lnTo>
                    <a:pt x="34" y="360"/>
                  </a:lnTo>
                  <a:lnTo>
                    <a:pt x="32" y="362"/>
                  </a:lnTo>
                  <a:lnTo>
                    <a:pt x="30" y="362"/>
                  </a:lnTo>
                  <a:lnTo>
                    <a:pt x="30" y="368"/>
                  </a:lnTo>
                  <a:lnTo>
                    <a:pt x="30" y="370"/>
                  </a:lnTo>
                  <a:lnTo>
                    <a:pt x="26" y="368"/>
                  </a:lnTo>
                  <a:lnTo>
                    <a:pt x="26" y="366"/>
                  </a:lnTo>
                  <a:lnTo>
                    <a:pt x="26" y="366"/>
                  </a:lnTo>
                  <a:lnTo>
                    <a:pt x="24" y="368"/>
                  </a:lnTo>
                  <a:lnTo>
                    <a:pt x="20" y="368"/>
                  </a:lnTo>
                  <a:lnTo>
                    <a:pt x="24" y="370"/>
                  </a:lnTo>
                  <a:lnTo>
                    <a:pt x="20" y="373"/>
                  </a:lnTo>
                  <a:lnTo>
                    <a:pt x="17" y="373"/>
                  </a:lnTo>
                  <a:lnTo>
                    <a:pt x="17" y="377"/>
                  </a:lnTo>
                  <a:lnTo>
                    <a:pt x="20" y="377"/>
                  </a:lnTo>
                  <a:lnTo>
                    <a:pt x="26" y="377"/>
                  </a:lnTo>
                  <a:lnTo>
                    <a:pt x="26" y="379"/>
                  </a:lnTo>
                  <a:lnTo>
                    <a:pt x="20" y="381"/>
                  </a:lnTo>
                  <a:lnTo>
                    <a:pt x="20" y="383"/>
                  </a:lnTo>
                  <a:lnTo>
                    <a:pt x="20" y="385"/>
                  </a:lnTo>
                  <a:lnTo>
                    <a:pt x="17" y="383"/>
                  </a:lnTo>
                  <a:lnTo>
                    <a:pt x="15" y="383"/>
                  </a:lnTo>
                  <a:lnTo>
                    <a:pt x="15" y="387"/>
                  </a:lnTo>
                  <a:lnTo>
                    <a:pt x="13" y="383"/>
                  </a:lnTo>
                  <a:lnTo>
                    <a:pt x="11" y="385"/>
                  </a:lnTo>
                  <a:lnTo>
                    <a:pt x="7" y="387"/>
                  </a:lnTo>
                  <a:lnTo>
                    <a:pt x="9" y="392"/>
                  </a:lnTo>
                  <a:lnTo>
                    <a:pt x="15" y="396"/>
                  </a:lnTo>
                  <a:lnTo>
                    <a:pt x="15" y="392"/>
                  </a:lnTo>
                  <a:lnTo>
                    <a:pt x="17" y="396"/>
                  </a:lnTo>
                  <a:lnTo>
                    <a:pt x="17" y="392"/>
                  </a:lnTo>
                  <a:lnTo>
                    <a:pt x="17" y="392"/>
                  </a:lnTo>
                  <a:lnTo>
                    <a:pt x="20" y="387"/>
                  </a:lnTo>
                  <a:lnTo>
                    <a:pt x="24" y="392"/>
                  </a:lnTo>
                  <a:lnTo>
                    <a:pt x="20" y="392"/>
                  </a:lnTo>
                  <a:lnTo>
                    <a:pt x="24" y="396"/>
                  </a:lnTo>
                  <a:lnTo>
                    <a:pt x="24" y="398"/>
                  </a:lnTo>
                  <a:lnTo>
                    <a:pt x="20" y="400"/>
                  </a:lnTo>
                  <a:lnTo>
                    <a:pt x="24" y="405"/>
                  </a:lnTo>
                  <a:lnTo>
                    <a:pt x="26" y="403"/>
                  </a:lnTo>
                  <a:lnTo>
                    <a:pt x="30" y="402"/>
                  </a:lnTo>
                  <a:lnTo>
                    <a:pt x="30" y="403"/>
                  </a:lnTo>
                  <a:lnTo>
                    <a:pt x="26" y="403"/>
                  </a:lnTo>
                  <a:lnTo>
                    <a:pt x="26" y="405"/>
                  </a:lnTo>
                  <a:lnTo>
                    <a:pt x="26" y="409"/>
                  </a:lnTo>
                  <a:lnTo>
                    <a:pt x="26" y="411"/>
                  </a:lnTo>
                  <a:lnTo>
                    <a:pt x="20" y="405"/>
                  </a:lnTo>
                  <a:lnTo>
                    <a:pt x="17" y="405"/>
                  </a:lnTo>
                  <a:lnTo>
                    <a:pt x="17" y="405"/>
                  </a:lnTo>
                  <a:lnTo>
                    <a:pt x="13" y="405"/>
                  </a:lnTo>
                  <a:lnTo>
                    <a:pt x="13" y="407"/>
                  </a:lnTo>
                  <a:lnTo>
                    <a:pt x="11" y="409"/>
                  </a:lnTo>
                  <a:lnTo>
                    <a:pt x="17" y="417"/>
                  </a:lnTo>
                  <a:lnTo>
                    <a:pt x="20" y="417"/>
                  </a:lnTo>
                  <a:lnTo>
                    <a:pt x="26" y="422"/>
                  </a:lnTo>
                  <a:lnTo>
                    <a:pt x="30" y="424"/>
                  </a:lnTo>
                  <a:lnTo>
                    <a:pt x="32" y="426"/>
                  </a:lnTo>
                  <a:lnTo>
                    <a:pt x="30" y="428"/>
                  </a:lnTo>
                  <a:lnTo>
                    <a:pt x="34" y="430"/>
                  </a:lnTo>
                  <a:lnTo>
                    <a:pt x="35" y="430"/>
                  </a:lnTo>
                  <a:lnTo>
                    <a:pt x="34" y="426"/>
                  </a:lnTo>
                  <a:lnTo>
                    <a:pt x="37" y="426"/>
                  </a:lnTo>
                  <a:lnTo>
                    <a:pt x="39" y="428"/>
                  </a:lnTo>
                  <a:lnTo>
                    <a:pt x="39" y="428"/>
                  </a:lnTo>
                  <a:lnTo>
                    <a:pt x="41" y="434"/>
                  </a:lnTo>
                  <a:lnTo>
                    <a:pt x="45" y="432"/>
                  </a:lnTo>
                  <a:lnTo>
                    <a:pt x="45" y="432"/>
                  </a:lnTo>
                  <a:lnTo>
                    <a:pt x="49" y="430"/>
                  </a:lnTo>
                  <a:lnTo>
                    <a:pt x="50" y="426"/>
                  </a:lnTo>
                  <a:lnTo>
                    <a:pt x="54" y="426"/>
                  </a:lnTo>
                  <a:lnTo>
                    <a:pt x="54" y="424"/>
                  </a:lnTo>
                  <a:lnTo>
                    <a:pt x="56" y="424"/>
                  </a:lnTo>
                  <a:lnTo>
                    <a:pt x="56" y="428"/>
                  </a:lnTo>
                  <a:lnTo>
                    <a:pt x="58" y="428"/>
                  </a:lnTo>
                  <a:lnTo>
                    <a:pt x="66" y="420"/>
                  </a:lnTo>
                  <a:lnTo>
                    <a:pt x="66" y="420"/>
                  </a:lnTo>
                  <a:lnTo>
                    <a:pt x="62" y="417"/>
                  </a:lnTo>
                  <a:lnTo>
                    <a:pt x="67" y="420"/>
                  </a:lnTo>
                  <a:lnTo>
                    <a:pt x="71" y="415"/>
                  </a:lnTo>
                  <a:lnTo>
                    <a:pt x="71" y="415"/>
                  </a:lnTo>
                  <a:lnTo>
                    <a:pt x="73" y="413"/>
                  </a:lnTo>
                  <a:lnTo>
                    <a:pt x="73" y="409"/>
                  </a:lnTo>
                  <a:lnTo>
                    <a:pt x="75" y="407"/>
                  </a:lnTo>
                  <a:lnTo>
                    <a:pt x="79" y="407"/>
                  </a:lnTo>
                  <a:lnTo>
                    <a:pt x="79" y="405"/>
                  </a:lnTo>
                  <a:lnTo>
                    <a:pt x="75" y="402"/>
                  </a:lnTo>
                  <a:lnTo>
                    <a:pt x="79" y="398"/>
                  </a:lnTo>
                  <a:lnTo>
                    <a:pt x="75" y="396"/>
                  </a:lnTo>
                  <a:lnTo>
                    <a:pt x="71" y="392"/>
                  </a:lnTo>
                  <a:lnTo>
                    <a:pt x="71" y="390"/>
                  </a:lnTo>
                  <a:lnTo>
                    <a:pt x="73" y="392"/>
                  </a:lnTo>
                  <a:lnTo>
                    <a:pt x="75" y="396"/>
                  </a:lnTo>
                  <a:lnTo>
                    <a:pt x="79" y="400"/>
                  </a:lnTo>
                  <a:lnTo>
                    <a:pt x="79" y="402"/>
                  </a:lnTo>
                  <a:lnTo>
                    <a:pt x="81" y="402"/>
                  </a:lnTo>
                  <a:lnTo>
                    <a:pt x="81" y="403"/>
                  </a:lnTo>
                  <a:lnTo>
                    <a:pt x="84" y="405"/>
                  </a:lnTo>
                  <a:lnTo>
                    <a:pt x="86" y="403"/>
                  </a:lnTo>
                  <a:lnTo>
                    <a:pt x="84" y="402"/>
                  </a:lnTo>
                  <a:lnTo>
                    <a:pt x="84" y="402"/>
                  </a:lnTo>
                  <a:lnTo>
                    <a:pt x="84" y="398"/>
                  </a:lnTo>
                  <a:lnTo>
                    <a:pt x="88" y="402"/>
                  </a:lnTo>
                  <a:lnTo>
                    <a:pt x="88" y="402"/>
                  </a:lnTo>
                  <a:lnTo>
                    <a:pt x="92" y="398"/>
                  </a:lnTo>
                  <a:lnTo>
                    <a:pt x="94" y="396"/>
                  </a:lnTo>
                  <a:lnTo>
                    <a:pt x="94" y="392"/>
                  </a:lnTo>
                  <a:lnTo>
                    <a:pt x="90" y="390"/>
                  </a:lnTo>
                  <a:lnTo>
                    <a:pt x="88" y="387"/>
                  </a:lnTo>
                  <a:lnTo>
                    <a:pt x="90" y="387"/>
                  </a:lnTo>
                  <a:lnTo>
                    <a:pt x="92" y="385"/>
                  </a:lnTo>
                  <a:lnTo>
                    <a:pt x="94" y="385"/>
                  </a:lnTo>
                  <a:lnTo>
                    <a:pt x="94" y="383"/>
                  </a:lnTo>
                  <a:lnTo>
                    <a:pt x="92" y="381"/>
                  </a:lnTo>
                  <a:lnTo>
                    <a:pt x="92" y="377"/>
                  </a:lnTo>
                  <a:lnTo>
                    <a:pt x="96" y="375"/>
                  </a:lnTo>
                  <a:lnTo>
                    <a:pt x="98" y="379"/>
                  </a:lnTo>
                  <a:lnTo>
                    <a:pt x="96" y="381"/>
                  </a:lnTo>
                  <a:lnTo>
                    <a:pt x="98" y="387"/>
                  </a:lnTo>
                  <a:lnTo>
                    <a:pt x="96" y="390"/>
                  </a:lnTo>
                  <a:lnTo>
                    <a:pt x="98" y="392"/>
                  </a:lnTo>
                  <a:lnTo>
                    <a:pt x="99" y="396"/>
                  </a:lnTo>
                  <a:lnTo>
                    <a:pt x="103" y="398"/>
                  </a:lnTo>
                  <a:lnTo>
                    <a:pt x="105" y="398"/>
                  </a:lnTo>
                  <a:lnTo>
                    <a:pt x="109" y="400"/>
                  </a:lnTo>
                  <a:lnTo>
                    <a:pt x="109" y="402"/>
                  </a:lnTo>
                  <a:lnTo>
                    <a:pt x="109" y="402"/>
                  </a:lnTo>
                  <a:lnTo>
                    <a:pt x="111" y="407"/>
                  </a:lnTo>
                  <a:lnTo>
                    <a:pt x="113" y="402"/>
                  </a:lnTo>
                  <a:lnTo>
                    <a:pt x="113" y="392"/>
                  </a:lnTo>
                  <a:lnTo>
                    <a:pt x="109" y="387"/>
                  </a:lnTo>
                  <a:lnTo>
                    <a:pt x="111" y="383"/>
                  </a:lnTo>
                  <a:lnTo>
                    <a:pt x="114" y="383"/>
                  </a:lnTo>
                  <a:lnTo>
                    <a:pt x="113" y="379"/>
                  </a:lnTo>
                  <a:lnTo>
                    <a:pt x="113" y="375"/>
                  </a:lnTo>
                  <a:lnTo>
                    <a:pt x="118" y="375"/>
                  </a:lnTo>
                  <a:lnTo>
                    <a:pt x="120" y="371"/>
                  </a:lnTo>
                  <a:lnTo>
                    <a:pt x="120" y="368"/>
                  </a:lnTo>
                  <a:lnTo>
                    <a:pt x="124" y="362"/>
                  </a:lnTo>
                  <a:lnTo>
                    <a:pt x="120" y="360"/>
                  </a:lnTo>
                  <a:lnTo>
                    <a:pt x="118" y="351"/>
                  </a:lnTo>
                  <a:lnTo>
                    <a:pt x="114" y="343"/>
                  </a:lnTo>
                  <a:lnTo>
                    <a:pt x="116" y="341"/>
                  </a:lnTo>
                  <a:lnTo>
                    <a:pt x="124" y="338"/>
                  </a:lnTo>
                  <a:lnTo>
                    <a:pt x="124" y="332"/>
                  </a:lnTo>
                  <a:lnTo>
                    <a:pt x="126" y="328"/>
                  </a:lnTo>
                  <a:lnTo>
                    <a:pt x="120" y="321"/>
                  </a:lnTo>
                  <a:lnTo>
                    <a:pt x="114" y="319"/>
                  </a:lnTo>
                  <a:lnTo>
                    <a:pt x="114" y="311"/>
                  </a:lnTo>
                  <a:lnTo>
                    <a:pt x="114" y="304"/>
                  </a:lnTo>
                  <a:lnTo>
                    <a:pt x="114" y="298"/>
                  </a:lnTo>
                  <a:lnTo>
                    <a:pt x="113" y="292"/>
                  </a:lnTo>
                  <a:lnTo>
                    <a:pt x="114" y="287"/>
                  </a:lnTo>
                  <a:lnTo>
                    <a:pt x="113" y="277"/>
                  </a:lnTo>
                  <a:lnTo>
                    <a:pt x="111" y="268"/>
                  </a:lnTo>
                  <a:lnTo>
                    <a:pt x="113" y="258"/>
                  </a:lnTo>
                  <a:lnTo>
                    <a:pt x="116" y="253"/>
                  </a:lnTo>
                  <a:lnTo>
                    <a:pt x="120" y="249"/>
                  </a:lnTo>
                  <a:lnTo>
                    <a:pt x="126" y="249"/>
                  </a:lnTo>
                  <a:lnTo>
                    <a:pt x="133" y="249"/>
                  </a:lnTo>
                  <a:lnTo>
                    <a:pt x="133" y="247"/>
                  </a:lnTo>
                  <a:lnTo>
                    <a:pt x="133" y="240"/>
                  </a:lnTo>
                  <a:lnTo>
                    <a:pt x="133" y="236"/>
                  </a:lnTo>
                  <a:lnTo>
                    <a:pt x="133" y="232"/>
                  </a:lnTo>
                  <a:lnTo>
                    <a:pt x="139" y="215"/>
                  </a:lnTo>
                  <a:lnTo>
                    <a:pt x="139" y="208"/>
                  </a:lnTo>
                  <a:lnTo>
                    <a:pt x="141" y="198"/>
                  </a:lnTo>
                  <a:lnTo>
                    <a:pt x="143" y="194"/>
                  </a:lnTo>
                  <a:lnTo>
                    <a:pt x="143" y="189"/>
                  </a:lnTo>
                  <a:lnTo>
                    <a:pt x="141" y="185"/>
                  </a:lnTo>
                  <a:lnTo>
                    <a:pt x="141" y="183"/>
                  </a:lnTo>
                  <a:lnTo>
                    <a:pt x="146" y="179"/>
                  </a:lnTo>
                  <a:lnTo>
                    <a:pt x="154" y="177"/>
                  </a:lnTo>
                  <a:lnTo>
                    <a:pt x="154" y="176"/>
                  </a:lnTo>
                  <a:lnTo>
                    <a:pt x="154" y="172"/>
                  </a:lnTo>
                  <a:lnTo>
                    <a:pt x="160" y="164"/>
                  </a:lnTo>
                  <a:lnTo>
                    <a:pt x="167" y="155"/>
                  </a:lnTo>
                  <a:lnTo>
                    <a:pt x="167" y="151"/>
                  </a:lnTo>
                  <a:lnTo>
                    <a:pt x="167" y="145"/>
                  </a:lnTo>
                  <a:lnTo>
                    <a:pt x="163" y="144"/>
                  </a:lnTo>
                  <a:lnTo>
                    <a:pt x="163" y="134"/>
                  </a:lnTo>
                  <a:lnTo>
                    <a:pt x="167" y="134"/>
                  </a:lnTo>
                  <a:lnTo>
                    <a:pt x="167" y="130"/>
                  </a:lnTo>
                  <a:lnTo>
                    <a:pt x="169" y="125"/>
                  </a:lnTo>
                  <a:lnTo>
                    <a:pt x="171" y="125"/>
                  </a:lnTo>
                  <a:lnTo>
                    <a:pt x="175" y="119"/>
                  </a:lnTo>
                  <a:lnTo>
                    <a:pt x="178" y="115"/>
                  </a:lnTo>
                  <a:lnTo>
                    <a:pt x="182" y="117"/>
                  </a:lnTo>
                  <a:lnTo>
                    <a:pt x="184" y="119"/>
                  </a:lnTo>
                  <a:lnTo>
                    <a:pt x="188" y="119"/>
                  </a:lnTo>
                  <a:lnTo>
                    <a:pt x="188" y="117"/>
                  </a:lnTo>
                  <a:lnTo>
                    <a:pt x="188" y="113"/>
                  </a:lnTo>
                  <a:lnTo>
                    <a:pt x="188" y="110"/>
                  </a:lnTo>
                  <a:lnTo>
                    <a:pt x="188" y="108"/>
                  </a:lnTo>
                  <a:lnTo>
                    <a:pt x="192" y="106"/>
                  </a:lnTo>
                  <a:lnTo>
                    <a:pt x="188" y="104"/>
                  </a:lnTo>
                  <a:lnTo>
                    <a:pt x="188" y="100"/>
                  </a:lnTo>
                  <a:lnTo>
                    <a:pt x="194" y="100"/>
                  </a:lnTo>
                  <a:lnTo>
                    <a:pt x="199" y="100"/>
                  </a:lnTo>
                  <a:lnTo>
                    <a:pt x="205" y="100"/>
                  </a:lnTo>
                  <a:lnTo>
                    <a:pt x="209" y="104"/>
                  </a:lnTo>
                  <a:lnTo>
                    <a:pt x="212" y="104"/>
                  </a:lnTo>
                  <a:lnTo>
                    <a:pt x="216" y="104"/>
                  </a:lnTo>
                  <a:lnTo>
                    <a:pt x="216" y="104"/>
                  </a:lnTo>
                  <a:lnTo>
                    <a:pt x="218" y="106"/>
                  </a:lnTo>
                  <a:lnTo>
                    <a:pt x="218" y="100"/>
                  </a:lnTo>
                  <a:lnTo>
                    <a:pt x="216" y="96"/>
                  </a:lnTo>
                  <a:lnTo>
                    <a:pt x="216" y="91"/>
                  </a:lnTo>
                  <a:lnTo>
                    <a:pt x="220" y="91"/>
                  </a:lnTo>
                  <a:lnTo>
                    <a:pt x="218" y="87"/>
                  </a:lnTo>
                  <a:lnTo>
                    <a:pt x="216" y="85"/>
                  </a:lnTo>
                  <a:lnTo>
                    <a:pt x="216" y="81"/>
                  </a:lnTo>
                  <a:lnTo>
                    <a:pt x="220" y="83"/>
                  </a:lnTo>
                  <a:lnTo>
                    <a:pt x="224" y="81"/>
                  </a:lnTo>
                  <a:lnTo>
                    <a:pt x="226" y="81"/>
                  </a:lnTo>
                  <a:lnTo>
                    <a:pt x="226" y="81"/>
                  </a:lnTo>
                  <a:lnTo>
                    <a:pt x="226" y="79"/>
                  </a:lnTo>
                  <a:lnTo>
                    <a:pt x="227" y="81"/>
                  </a:lnTo>
                  <a:lnTo>
                    <a:pt x="229" y="79"/>
                  </a:lnTo>
                  <a:lnTo>
                    <a:pt x="227" y="78"/>
                  </a:lnTo>
                  <a:lnTo>
                    <a:pt x="229" y="76"/>
                  </a:lnTo>
                  <a:lnTo>
                    <a:pt x="231" y="72"/>
                  </a:lnTo>
                  <a:lnTo>
                    <a:pt x="235" y="72"/>
                  </a:lnTo>
                  <a:lnTo>
                    <a:pt x="237" y="76"/>
                  </a:lnTo>
                  <a:lnTo>
                    <a:pt x="246" y="83"/>
                  </a:lnTo>
                  <a:lnTo>
                    <a:pt x="246" y="87"/>
                  </a:lnTo>
                  <a:lnTo>
                    <a:pt x="250" y="91"/>
                  </a:lnTo>
                  <a:lnTo>
                    <a:pt x="256" y="95"/>
                  </a:lnTo>
                  <a:lnTo>
                    <a:pt x="261" y="95"/>
                  </a:lnTo>
                  <a:lnTo>
                    <a:pt x="267" y="89"/>
                  </a:lnTo>
                  <a:lnTo>
                    <a:pt x="271" y="87"/>
                  </a:lnTo>
                  <a:lnTo>
                    <a:pt x="274" y="87"/>
                  </a:lnTo>
                  <a:lnTo>
                    <a:pt x="280" y="91"/>
                  </a:lnTo>
                  <a:lnTo>
                    <a:pt x="284" y="91"/>
                  </a:lnTo>
                  <a:lnTo>
                    <a:pt x="288" y="87"/>
                  </a:lnTo>
                  <a:lnTo>
                    <a:pt x="290" y="87"/>
                  </a:lnTo>
                  <a:lnTo>
                    <a:pt x="291" y="83"/>
                  </a:lnTo>
                  <a:lnTo>
                    <a:pt x="295" y="83"/>
                  </a:lnTo>
                  <a:lnTo>
                    <a:pt x="297" y="81"/>
                  </a:lnTo>
                  <a:lnTo>
                    <a:pt x="299" y="79"/>
                  </a:lnTo>
                  <a:lnTo>
                    <a:pt x="297" y="76"/>
                  </a:lnTo>
                  <a:lnTo>
                    <a:pt x="295" y="70"/>
                  </a:lnTo>
                  <a:lnTo>
                    <a:pt x="297" y="61"/>
                  </a:lnTo>
                  <a:lnTo>
                    <a:pt x="299" y="59"/>
                  </a:lnTo>
                  <a:lnTo>
                    <a:pt x="297" y="55"/>
                  </a:lnTo>
                  <a:lnTo>
                    <a:pt x="299" y="53"/>
                  </a:lnTo>
                  <a:lnTo>
                    <a:pt x="301" y="49"/>
                  </a:lnTo>
                  <a:lnTo>
                    <a:pt x="301" y="47"/>
                  </a:lnTo>
                  <a:lnTo>
                    <a:pt x="305" y="46"/>
                  </a:lnTo>
                  <a:lnTo>
                    <a:pt x="310" y="46"/>
                  </a:lnTo>
                  <a:lnTo>
                    <a:pt x="314" y="46"/>
                  </a:lnTo>
                  <a:lnTo>
                    <a:pt x="314" y="46"/>
                  </a:lnTo>
                  <a:lnTo>
                    <a:pt x="316" y="42"/>
                  </a:lnTo>
                  <a:lnTo>
                    <a:pt x="325" y="42"/>
                  </a:lnTo>
                  <a:lnTo>
                    <a:pt x="329" y="46"/>
                  </a:lnTo>
                  <a:lnTo>
                    <a:pt x="331" y="49"/>
                  </a:lnTo>
                  <a:lnTo>
                    <a:pt x="335" y="51"/>
                  </a:lnTo>
                  <a:lnTo>
                    <a:pt x="338" y="53"/>
                  </a:lnTo>
                  <a:lnTo>
                    <a:pt x="346" y="53"/>
                  </a:lnTo>
                  <a:lnTo>
                    <a:pt x="346" y="57"/>
                  </a:lnTo>
                  <a:lnTo>
                    <a:pt x="350" y="61"/>
                  </a:lnTo>
                  <a:lnTo>
                    <a:pt x="350" y="66"/>
                  </a:lnTo>
                  <a:lnTo>
                    <a:pt x="346" y="70"/>
                  </a:lnTo>
                  <a:lnTo>
                    <a:pt x="346" y="78"/>
                  </a:lnTo>
                  <a:lnTo>
                    <a:pt x="346" y="78"/>
                  </a:lnTo>
                  <a:lnTo>
                    <a:pt x="346" y="78"/>
                  </a:lnTo>
                  <a:lnTo>
                    <a:pt x="346" y="78"/>
                  </a:lnTo>
                  <a:close/>
                  <a:moveTo>
                    <a:pt x="15" y="398"/>
                  </a:moveTo>
                  <a:lnTo>
                    <a:pt x="17" y="402"/>
                  </a:lnTo>
                  <a:lnTo>
                    <a:pt x="15" y="402"/>
                  </a:lnTo>
                  <a:lnTo>
                    <a:pt x="15" y="398"/>
                  </a:lnTo>
                  <a:lnTo>
                    <a:pt x="15" y="398"/>
                  </a:lnTo>
                  <a:lnTo>
                    <a:pt x="15" y="398"/>
                  </a:lnTo>
                  <a:lnTo>
                    <a:pt x="15" y="398"/>
                  </a:lnTo>
                  <a:close/>
                  <a:moveTo>
                    <a:pt x="5" y="379"/>
                  </a:moveTo>
                  <a:lnTo>
                    <a:pt x="5" y="379"/>
                  </a:lnTo>
                  <a:lnTo>
                    <a:pt x="9" y="377"/>
                  </a:lnTo>
                  <a:lnTo>
                    <a:pt x="11" y="379"/>
                  </a:lnTo>
                  <a:lnTo>
                    <a:pt x="9" y="383"/>
                  </a:lnTo>
                  <a:lnTo>
                    <a:pt x="5" y="379"/>
                  </a:lnTo>
                  <a:lnTo>
                    <a:pt x="5" y="379"/>
                  </a:lnTo>
                  <a:lnTo>
                    <a:pt x="5" y="379"/>
                  </a:lnTo>
                  <a:lnTo>
                    <a:pt x="5" y="379"/>
                  </a:lnTo>
                  <a:close/>
                  <a:moveTo>
                    <a:pt x="13" y="371"/>
                  </a:moveTo>
                  <a:lnTo>
                    <a:pt x="13" y="373"/>
                  </a:lnTo>
                  <a:lnTo>
                    <a:pt x="11" y="373"/>
                  </a:lnTo>
                  <a:lnTo>
                    <a:pt x="13" y="371"/>
                  </a:lnTo>
                  <a:lnTo>
                    <a:pt x="13" y="371"/>
                  </a:lnTo>
                  <a:lnTo>
                    <a:pt x="13" y="371"/>
                  </a:lnTo>
                  <a:lnTo>
                    <a:pt x="13" y="371"/>
                  </a:lnTo>
                  <a:close/>
                  <a:moveTo>
                    <a:pt x="9" y="370"/>
                  </a:moveTo>
                  <a:lnTo>
                    <a:pt x="9" y="371"/>
                  </a:lnTo>
                  <a:lnTo>
                    <a:pt x="5" y="371"/>
                  </a:lnTo>
                  <a:lnTo>
                    <a:pt x="9" y="370"/>
                  </a:lnTo>
                  <a:lnTo>
                    <a:pt x="9" y="370"/>
                  </a:lnTo>
                  <a:lnTo>
                    <a:pt x="9" y="370"/>
                  </a:lnTo>
                  <a:lnTo>
                    <a:pt x="9" y="370"/>
                  </a:lnTo>
                  <a:close/>
                  <a:moveTo>
                    <a:pt x="5" y="356"/>
                  </a:moveTo>
                  <a:lnTo>
                    <a:pt x="0" y="353"/>
                  </a:lnTo>
                  <a:lnTo>
                    <a:pt x="5" y="351"/>
                  </a:lnTo>
                  <a:lnTo>
                    <a:pt x="5" y="351"/>
                  </a:lnTo>
                  <a:lnTo>
                    <a:pt x="5" y="356"/>
                  </a:lnTo>
                  <a:lnTo>
                    <a:pt x="5" y="356"/>
                  </a:lnTo>
                  <a:lnTo>
                    <a:pt x="5" y="356"/>
                  </a:lnTo>
                  <a:lnTo>
                    <a:pt x="5" y="356"/>
                  </a:lnTo>
                  <a:close/>
                  <a:moveTo>
                    <a:pt x="2" y="358"/>
                  </a:moveTo>
                  <a:lnTo>
                    <a:pt x="5" y="358"/>
                  </a:lnTo>
                  <a:lnTo>
                    <a:pt x="5" y="360"/>
                  </a:lnTo>
                  <a:lnTo>
                    <a:pt x="2" y="358"/>
                  </a:lnTo>
                  <a:lnTo>
                    <a:pt x="2" y="358"/>
                  </a:lnTo>
                  <a:lnTo>
                    <a:pt x="2" y="358"/>
                  </a:lnTo>
                  <a:lnTo>
                    <a:pt x="2" y="358"/>
                  </a:lnTo>
                  <a:close/>
                  <a:moveTo>
                    <a:pt x="9" y="362"/>
                  </a:moveTo>
                  <a:lnTo>
                    <a:pt x="9" y="362"/>
                  </a:lnTo>
                  <a:lnTo>
                    <a:pt x="11" y="366"/>
                  </a:lnTo>
                  <a:lnTo>
                    <a:pt x="11" y="368"/>
                  </a:lnTo>
                  <a:lnTo>
                    <a:pt x="9" y="362"/>
                  </a:lnTo>
                  <a:lnTo>
                    <a:pt x="9" y="362"/>
                  </a:lnTo>
                  <a:lnTo>
                    <a:pt x="9" y="362"/>
                  </a:lnTo>
                  <a:lnTo>
                    <a:pt x="9" y="362"/>
                  </a:lnTo>
                  <a:close/>
                  <a:moveTo>
                    <a:pt x="5" y="366"/>
                  </a:moveTo>
                  <a:lnTo>
                    <a:pt x="0" y="362"/>
                  </a:lnTo>
                  <a:lnTo>
                    <a:pt x="5" y="362"/>
                  </a:lnTo>
                  <a:lnTo>
                    <a:pt x="5" y="366"/>
                  </a:lnTo>
                  <a:lnTo>
                    <a:pt x="5" y="366"/>
                  </a:lnTo>
                  <a:lnTo>
                    <a:pt x="5" y="366"/>
                  </a:lnTo>
                  <a:lnTo>
                    <a:pt x="5" y="366"/>
                  </a:lnTo>
                  <a:close/>
                  <a:moveTo>
                    <a:pt x="0" y="345"/>
                  </a:moveTo>
                  <a:lnTo>
                    <a:pt x="0" y="347"/>
                  </a:lnTo>
                  <a:lnTo>
                    <a:pt x="0" y="349"/>
                  </a:lnTo>
                  <a:lnTo>
                    <a:pt x="2" y="347"/>
                  </a:lnTo>
                  <a:lnTo>
                    <a:pt x="0" y="345"/>
                  </a:lnTo>
                  <a:lnTo>
                    <a:pt x="0" y="345"/>
                  </a:lnTo>
                  <a:lnTo>
                    <a:pt x="0" y="345"/>
                  </a:lnTo>
                  <a:lnTo>
                    <a:pt x="0" y="345"/>
                  </a:lnTo>
                  <a:close/>
                  <a:moveTo>
                    <a:pt x="0" y="319"/>
                  </a:moveTo>
                  <a:lnTo>
                    <a:pt x="5" y="321"/>
                  </a:lnTo>
                  <a:lnTo>
                    <a:pt x="0" y="322"/>
                  </a:lnTo>
                  <a:lnTo>
                    <a:pt x="0" y="319"/>
                  </a:lnTo>
                  <a:lnTo>
                    <a:pt x="0" y="319"/>
                  </a:lnTo>
                  <a:lnTo>
                    <a:pt x="0" y="319"/>
                  </a:lnTo>
                  <a:lnTo>
                    <a:pt x="0" y="319"/>
                  </a:lnTo>
                  <a:close/>
                  <a:moveTo>
                    <a:pt x="0" y="311"/>
                  </a:moveTo>
                  <a:lnTo>
                    <a:pt x="5" y="315"/>
                  </a:lnTo>
                  <a:lnTo>
                    <a:pt x="2" y="317"/>
                  </a:lnTo>
                  <a:lnTo>
                    <a:pt x="0" y="311"/>
                  </a:lnTo>
                  <a:lnTo>
                    <a:pt x="0" y="311"/>
                  </a:lnTo>
                  <a:lnTo>
                    <a:pt x="0" y="311"/>
                  </a:lnTo>
                  <a:lnTo>
                    <a:pt x="0" y="311"/>
                  </a:lnTo>
                  <a:close/>
                  <a:moveTo>
                    <a:pt x="11" y="304"/>
                  </a:moveTo>
                  <a:lnTo>
                    <a:pt x="13" y="307"/>
                  </a:lnTo>
                  <a:lnTo>
                    <a:pt x="9" y="307"/>
                  </a:lnTo>
                  <a:lnTo>
                    <a:pt x="11" y="304"/>
                  </a:lnTo>
                  <a:lnTo>
                    <a:pt x="11" y="304"/>
                  </a:lnTo>
                  <a:lnTo>
                    <a:pt x="11" y="304"/>
                  </a:lnTo>
                  <a:lnTo>
                    <a:pt x="11" y="304"/>
                  </a:lnTo>
                  <a:close/>
                  <a:moveTo>
                    <a:pt x="15" y="302"/>
                  </a:moveTo>
                  <a:lnTo>
                    <a:pt x="17" y="302"/>
                  </a:lnTo>
                  <a:lnTo>
                    <a:pt x="17" y="307"/>
                  </a:lnTo>
                  <a:lnTo>
                    <a:pt x="15" y="307"/>
                  </a:lnTo>
                  <a:lnTo>
                    <a:pt x="15" y="302"/>
                  </a:lnTo>
                  <a:lnTo>
                    <a:pt x="15" y="302"/>
                  </a:lnTo>
                  <a:lnTo>
                    <a:pt x="15" y="302"/>
                  </a:lnTo>
                  <a:lnTo>
                    <a:pt x="15" y="302"/>
                  </a:lnTo>
                  <a:close/>
                  <a:moveTo>
                    <a:pt x="49" y="279"/>
                  </a:moveTo>
                  <a:lnTo>
                    <a:pt x="49" y="279"/>
                  </a:lnTo>
                  <a:lnTo>
                    <a:pt x="50" y="277"/>
                  </a:lnTo>
                  <a:lnTo>
                    <a:pt x="50" y="279"/>
                  </a:lnTo>
                  <a:lnTo>
                    <a:pt x="50" y="281"/>
                  </a:lnTo>
                  <a:lnTo>
                    <a:pt x="49" y="279"/>
                  </a:lnTo>
                  <a:lnTo>
                    <a:pt x="49" y="279"/>
                  </a:lnTo>
                  <a:lnTo>
                    <a:pt x="49" y="279"/>
                  </a:lnTo>
                  <a:lnTo>
                    <a:pt x="49" y="279"/>
                  </a:lnTo>
                  <a:close/>
                  <a:moveTo>
                    <a:pt x="49" y="274"/>
                  </a:moveTo>
                  <a:lnTo>
                    <a:pt x="49" y="274"/>
                  </a:lnTo>
                  <a:lnTo>
                    <a:pt x="49" y="274"/>
                  </a:lnTo>
                  <a:lnTo>
                    <a:pt x="45" y="272"/>
                  </a:lnTo>
                  <a:lnTo>
                    <a:pt x="49" y="272"/>
                  </a:lnTo>
                  <a:lnTo>
                    <a:pt x="49" y="274"/>
                  </a:lnTo>
                  <a:lnTo>
                    <a:pt x="49" y="274"/>
                  </a:lnTo>
                  <a:lnTo>
                    <a:pt x="49" y="274"/>
                  </a:lnTo>
                  <a:lnTo>
                    <a:pt x="49" y="274"/>
                  </a:lnTo>
                  <a:close/>
                  <a:moveTo>
                    <a:pt x="50" y="266"/>
                  </a:moveTo>
                  <a:lnTo>
                    <a:pt x="58" y="260"/>
                  </a:lnTo>
                  <a:lnTo>
                    <a:pt x="60" y="262"/>
                  </a:lnTo>
                  <a:lnTo>
                    <a:pt x="56" y="266"/>
                  </a:lnTo>
                  <a:lnTo>
                    <a:pt x="50" y="266"/>
                  </a:lnTo>
                  <a:lnTo>
                    <a:pt x="50" y="266"/>
                  </a:lnTo>
                  <a:lnTo>
                    <a:pt x="50" y="266"/>
                  </a:lnTo>
                  <a:lnTo>
                    <a:pt x="50" y="266"/>
                  </a:lnTo>
                  <a:close/>
                  <a:moveTo>
                    <a:pt x="54" y="274"/>
                  </a:moveTo>
                  <a:lnTo>
                    <a:pt x="54" y="270"/>
                  </a:lnTo>
                  <a:lnTo>
                    <a:pt x="58" y="270"/>
                  </a:lnTo>
                  <a:lnTo>
                    <a:pt x="60" y="268"/>
                  </a:lnTo>
                  <a:lnTo>
                    <a:pt x="62" y="266"/>
                  </a:lnTo>
                  <a:lnTo>
                    <a:pt x="66" y="270"/>
                  </a:lnTo>
                  <a:lnTo>
                    <a:pt x="62" y="272"/>
                  </a:lnTo>
                  <a:lnTo>
                    <a:pt x="58" y="272"/>
                  </a:lnTo>
                  <a:lnTo>
                    <a:pt x="54" y="274"/>
                  </a:lnTo>
                  <a:lnTo>
                    <a:pt x="54" y="274"/>
                  </a:lnTo>
                  <a:lnTo>
                    <a:pt x="54" y="274"/>
                  </a:lnTo>
                  <a:lnTo>
                    <a:pt x="54" y="274"/>
                  </a:lnTo>
                  <a:lnTo>
                    <a:pt x="54" y="274"/>
                  </a:lnTo>
                  <a:close/>
                  <a:moveTo>
                    <a:pt x="99" y="219"/>
                  </a:moveTo>
                  <a:lnTo>
                    <a:pt x="103" y="219"/>
                  </a:lnTo>
                  <a:lnTo>
                    <a:pt x="105" y="215"/>
                  </a:lnTo>
                  <a:lnTo>
                    <a:pt x="103" y="223"/>
                  </a:lnTo>
                  <a:lnTo>
                    <a:pt x="99" y="219"/>
                  </a:lnTo>
                  <a:lnTo>
                    <a:pt x="99" y="219"/>
                  </a:lnTo>
                  <a:lnTo>
                    <a:pt x="99" y="219"/>
                  </a:lnTo>
                  <a:lnTo>
                    <a:pt x="99" y="219"/>
                  </a:lnTo>
                  <a:close/>
                  <a:moveTo>
                    <a:pt x="98" y="228"/>
                  </a:moveTo>
                  <a:lnTo>
                    <a:pt x="96" y="226"/>
                  </a:lnTo>
                  <a:lnTo>
                    <a:pt x="92" y="226"/>
                  </a:lnTo>
                  <a:lnTo>
                    <a:pt x="96" y="223"/>
                  </a:lnTo>
                  <a:lnTo>
                    <a:pt x="99" y="223"/>
                  </a:lnTo>
                  <a:lnTo>
                    <a:pt x="103" y="223"/>
                  </a:lnTo>
                  <a:lnTo>
                    <a:pt x="99" y="226"/>
                  </a:lnTo>
                  <a:lnTo>
                    <a:pt x="98" y="228"/>
                  </a:lnTo>
                  <a:lnTo>
                    <a:pt x="98" y="228"/>
                  </a:lnTo>
                  <a:lnTo>
                    <a:pt x="98" y="228"/>
                  </a:lnTo>
                  <a:lnTo>
                    <a:pt x="98" y="228"/>
                  </a:lnTo>
                  <a:close/>
                  <a:moveTo>
                    <a:pt x="105" y="198"/>
                  </a:moveTo>
                  <a:lnTo>
                    <a:pt x="109" y="198"/>
                  </a:lnTo>
                  <a:lnTo>
                    <a:pt x="109" y="202"/>
                  </a:lnTo>
                  <a:lnTo>
                    <a:pt x="105" y="204"/>
                  </a:lnTo>
                  <a:lnTo>
                    <a:pt x="105" y="200"/>
                  </a:lnTo>
                  <a:lnTo>
                    <a:pt x="105" y="198"/>
                  </a:lnTo>
                  <a:lnTo>
                    <a:pt x="105" y="198"/>
                  </a:lnTo>
                  <a:lnTo>
                    <a:pt x="105" y="198"/>
                  </a:lnTo>
                  <a:lnTo>
                    <a:pt x="105" y="198"/>
                  </a:lnTo>
                  <a:close/>
                  <a:moveTo>
                    <a:pt x="113" y="191"/>
                  </a:moveTo>
                  <a:lnTo>
                    <a:pt x="114" y="189"/>
                  </a:lnTo>
                  <a:lnTo>
                    <a:pt x="118" y="189"/>
                  </a:lnTo>
                  <a:lnTo>
                    <a:pt x="113" y="193"/>
                  </a:lnTo>
                  <a:lnTo>
                    <a:pt x="113" y="191"/>
                  </a:lnTo>
                  <a:lnTo>
                    <a:pt x="113" y="191"/>
                  </a:lnTo>
                  <a:lnTo>
                    <a:pt x="113" y="191"/>
                  </a:lnTo>
                  <a:lnTo>
                    <a:pt x="113" y="191"/>
                  </a:lnTo>
                  <a:close/>
                  <a:moveTo>
                    <a:pt x="111" y="185"/>
                  </a:moveTo>
                  <a:lnTo>
                    <a:pt x="113" y="181"/>
                  </a:lnTo>
                  <a:lnTo>
                    <a:pt x="114" y="185"/>
                  </a:lnTo>
                  <a:lnTo>
                    <a:pt x="111" y="189"/>
                  </a:lnTo>
                  <a:lnTo>
                    <a:pt x="111" y="185"/>
                  </a:lnTo>
                  <a:lnTo>
                    <a:pt x="111" y="185"/>
                  </a:lnTo>
                  <a:lnTo>
                    <a:pt x="111" y="185"/>
                  </a:lnTo>
                  <a:lnTo>
                    <a:pt x="111" y="185"/>
                  </a:lnTo>
                  <a:close/>
                  <a:moveTo>
                    <a:pt x="133" y="151"/>
                  </a:moveTo>
                  <a:lnTo>
                    <a:pt x="133" y="149"/>
                  </a:lnTo>
                  <a:lnTo>
                    <a:pt x="135" y="149"/>
                  </a:lnTo>
                  <a:lnTo>
                    <a:pt x="133" y="153"/>
                  </a:lnTo>
                  <a:lnTo>
                    <a:pt x="133" y="151"/>
                  </a:lnTo>
                  <a:lnTo>
                    <a:pt x="133" y="151"/>
                  </a:lnTo>
                  <a:lnTo>
                    <a:pt x="133" y="151"/>
                  </a:lnTo>
                  <a:lnTo>
                    <a:pt x="133" y="151"/>
                  </a:lnTo>
                  <a:close/>
                  <a:moveTo>
                    <a:pt x="111" y="130"/>
                  </a:moveTo>
                  <a:lnTo>
                    <a:pt x="113" y="134"/>
                  </a:lnTo>
                  <a:lnTo>
                    <a:pt x="111" y="136"/>
                  </a:lnTo>
                  <a:lnTo>
                    <a:pt x="109" y="134"/>
                  </a:lnTo>
                  <a:lnTo>
                    <a:pt x="111" y="130"/>
                  </a:lnTo>
                  <a:lnTo>
                    <a:pt x="111" y="130"/>
                  </a:lnTo>
                  <a:lnTo>
                    <a:pt x="111" y="130"/>
                  </a:lnTo>
                  <a:lnTo>
                    <a:pt x="111" y="130"/>
                  </a:lnTo>
                  <a:close/>
                  <a:moveTo>
                    <a:pt x="116" y="121"/>
                  </a:moveTo>
                  <a:lnTo>
                    <a:pt x="113" y="125"/>
                  </a:lnTo>
                  <a:lnTo>
                    <a:pt x="113" y="121"/>
                  </a:lnTo>
                  <a:lnTo>
                    <a:pt x="116" y="117"/>
                  </a:lnTo>
                  <a:lnTo>
                    <a:pt x="116" y="121"/>
                  </a:lnTo>
                  <a:lnTo>
                    <a:pt x="116" y="121"/>
                  </a:lnTo>
                  <a:lnTo>
                    <a:pt x="116" y="121"/>
                  </a:lnTo>
                  <a:lnTo>
                    <a:pt x="116" y="121"/>
                  </a:lnTo>
                  <a:close/>
                  <a:moveTo>
                    <a:pt x="120" y="121"/>
                  </a:moveTo>
                  <a:lnTo>
                    <a:pt x="118" y="117"/>
                  </a:lnTo>
                  <a:lnTo>
                    <a:pt x="120" y="115"/>
                  </a:lnTo>
                  <a:lnTo>
                    <a:pt x="122" y="117"/>
                  </a:lnTo>
                  <a:lnTo>
                    <a:pt x="120" y="121"/>
                  </a:lnTo>
                  <a:lnTo>
                    <a:pt x="120" y="121"/>
                  </a:lnTo>
                  <a:lnTo>
                    <a:pt x="120" y="121"/>
                  </a:lnTo>
                  <a:lnTo>
                    <a:pt x="120" y="121"/>
                  </a:lnTo>
                  <a:close/>
                  <a:moveTo>
                    <a:pt x="130" y="112"/>
                  </a:moveTo>
                  <a:lnTo>
                    <a:pt x="130" y="115"/>
                  </a:lnTo>
                  <a:lnTo>
                    <a:pt x="124" y="121"/>
                  </a:lnTo>
                  <a:lnTo>
                    <a:pt x="126" y="113"/>
                  </a:lnTo>
                  <a:lnTo>
                    <a:pt x="130" y="112"/>
                  </a:lnTo>
                  <a:lnTo>
                    <a:pt x="130" y="112"/>
                  </a:lnTo>
                  <a:lnTo>
                    <a:pt x="130" y="112"/>
                  </a:lnTo>
                  <a:lnTo>
                    <a:pt x="130" y="112"/>
                  </a:lnTo>
                  <a:close/>
                  <a:moveTo>
                    <a:pt x="135" y="104"/>
                  </a:moveTo>
                  <a:lnTo>
                    <a:pt x="139" y="100"/>
                  </a:lnTo>
                  <a:lnTo>
                    <a:pt x="141" y="104"/>
                  </a:lnTo>
                  <a:lnTo>
                    <a:pt x="135" y="104"/>
                  </a:lnTo>
                  <a:lnTo>
                    <a:pt x="135" y="104"/>
                  </a:lnTo>
                  <a:lnTo>
                    <a:pt x="135" y="104"/>
                  </a:lnTo>
                  <a:lnTo>
                    <a:pt x="135" y="104"/>
                  </a:lnTo>
                  <a:close/>
                  <a:moveTo>
                    <a:pt x="141" y="104"/>
                  </a:moveTo>
                  <a:lnTo>
                    <a:pt x="141" y="112"/>
                  </a:lnTo>
                  <a:lnTo>
                    <a:pt x="137" y="110"/>
                  </a:lnTo>
                  <a:lnTo>
                    <a:pt x="133" y="113"/>
                  </a:lnTo>
                  <a:lnTo>
                    <a:pt x="133" y="110"/>
                  </a:lnTo>
                  <a:lnTo>
                    <a:pt x="141" y="104"/>
                  </a:lnTo>
                  <a:lnTo>
                    <a:pt x="141" y="104"/>
                  </a:lnTo>
                  <a:lnTo>
                    <a:pt x="141" y="104"/>
                  </a:lnTo>
                  <a:lnTo>
                    <a:pt x="141" y="104"/>
                  </a:lnTo>
                  <a:close/>
                  <a:moveTo>
                    <a:pt x="143" y="87"/>
                  </a:moveTo>
                  <a:lnTo>
                    <a:pt x="145" y="91"/>
                  </a:lnTo>
                  <a:lnTo>
                    <a:pt x="145" y="96"/>
                  </a:lnTo>
                  <a:lnTo>
                    <a:pt x="139" y="100"/>
                  </a:lnTo>
                  <a:lnTo>
                    <a:pt x="137" y="96"/>
                  </a:lnTo>
                  <a:lnTo>
                    <a:pt x="143" y="95"/>
                  </a:lnTo>
                  <a:lnTo>
                    <a:pt x="139" y="95"/>
                  </a:lnTo>
                  <a:lnTo>
                    <a:pt x="135" y="96"/>
                  </a:lnTo>
                  <a:lnTo>
                    <a:pt x="133" y="96"/>
                  </a:lnTo>
                  <a:lnTo>
                    <a:pt x="135" y="91"/>
                  </a:lnTo>
                  <a:lnTo>
                    <a:pt x="139" y="91"/>
                  </a:lnTo>
                  <a:lnTo>
                    <a:pt x="141" y="89"/>
                  </a:lnTo>
                  <a:lnTo>
                    <a:pt x="141" y="87"/>
                  </a:lnTo>
                  <a:lnTo>
                    <a:pt x="143" y="87"/>
                  </a:lnTo>
                  <a:lnTo>
                    <a:pt x="143" y="87"/>
                  </a:lnTo>
                  <a:lnTo>
                    <a:pt x="143" y="87"/>
                  </a:lnTo>
                  <a:lnTo>
                    <a:pt x="143" y="87"/>
                  </a:lnTo>
                  <a:close/>
                  <a:moveTo>
                    <a:pt x="148" y="89"/>
                  </a:moveTo>
                  <a:lnTo>
                    <a:pt x="146" y="87"/>
                  </a:lnTo>
                  <a:lnTo>
                    <a:pt x="146" y="81"/>
                  </a:lnTo>
                  <a:lnTo>
                    <a:pt x="152" y="78"/>
                  </a:lnTo>
                  <a:lnTo>
                    <a:pt x="152" y="76"/>
                  </a:lnTo>
                  <a:lnTo>
                    <a:pt x="154" y="72"/>
                  </a:lnTo>
                  <a:lnTo>
                    <a:pt x="158" y="76"/>
                  </a:lnTo>
                  <a:lnTo>
                    <a:pt x="154" y="79"/>
                  </a:lnTo>
                  <a:lnTo>
                    <a:pt x="154" y="83"/>
                  </a:lnTo>
                  <a:lnTo>
                    <a:pt x="148" y="89"/>
                  </a:lnTo>
                  <a:lnTo>
                    <a:pt x="148" y="89"/>
                  </a:lnTo>
                  <a:lnTo>
                    <a:pt x="148" y="89"/>
                  </a:lnTo>
                  <a:lnTo>
                    <a:pt x="148" y="89"/>
                  </a:lnTo>
                  <a:close/>
                  <a:moveTo>
                    <a:pt x="160" y="91"/>
                  </a:moveTo>
                  <a:lnTo>
                    <a:pt x="163" y="96"/>
                  </a:lnTo>
                  <a:lnTo>
                    <a:pt x="158" y="104"/>
                  </a:lnTo>
                  <a:lnTo>
                    <a:pt x="154" y="104"/>
                  </a:lnTo>
                  <a:lnTo>
                    <a:pt x="152" y="108"/>
                  </a:lnTo>
                  <a:lnTo>
                    <a:pt x="150" y="106"/>
                  </a:lnTo>
                  <a:lnTo>
                    <a:pt x="150" y="104"/>
                  </a:lnTo>
                  <a:lnTo>
                    <a:pt x="146" y="110"/>
                  </a:lnTo>
                  <a:lnTo>
                    <a:pt x="145" y="110"/>
                  </a:lnTo>
                  <a:lnTo>
                    <a:pt x="145" y="104"/>
                  </a:lnTo>
                  <a:lnTo>
                    <a:pt x="146" y="104"/>
                  </a:lnTo>
                  <a:lnTo>
                    <a:pt x="146" y="100"/>
                  </a:lnTo>
                  <a:lnTo>
                    <a:pt x="148" y="96"/>
                  </a:lnTo>
                  <a:lnTo>
                    <a:pt x="148" y="95"/>
                  </a:lnTo>
                  <a:lnTo>
                    <a:pt x="154" y="87"/>
                  </a:lnTo>
                  <a:lnTo>
                    <a:pt x="150" y="96"/>
                  </a:lnTo>
                  <a:lnTo>
                    <a:pt x="152" y="100"/>
                  </a:lnTo>
                  <a:lnTo>
                    <a:pt x="154" y="96"/>
                  </a:lnTo>
                  <a:lnTo>
                    <a:pt x="160" y="96"/>
                  </a:lnTo>
                  <a:lnTo>
                    <a:pt x="158" y="91"/>
                  </a:lnTo>
                  <a:lnTo>
                    <a:pt x="158" y="89"/>
                  </a:lnTo>
                  <a:lnTo>
                    <a:pt x="160" y="91"/>
                  </a:lnTo>
                  <a:lnTo>
                    <a:pt x="160" y="91"/>
                  </a:lnTo>
                  <a:lnTo>
                    <a:pt x="160" y="91"/>
                  </a:lnTo>
                  <a:lnTo>
                    <a:pt x="160" y="91"/>
                  </a:lnTo>
                  <a:close/>
                  <a:moveTo>
                    <a:pt x="158" y="87"/>
                  </a:moveTo>
                  <a:lnTo>
                    <a:pt x="158" y="85"/>
                  </a:lnTo>
                  <a:lnTo>
                    <a:pt x="160" y="85"/>
                  </a:lnTo>
                  <a:lnTo>
                    <a:pt x="163" y="87"/>
                  </a:lnTo>
                  <a:lnTo>
                    <a:pt x="163" y="89"/>
                  </a:lnTo>
                  <a:lnTo>
                    <a:pt x="158" y="87"/>
                  </a:lnTo>
                  <a:lnTo>
                    <a:pt x="158" y="87"/>
                  </a:lnTo>
                  <a:lnTo>
                    <a:pt x="158" y="87"/>
                  </a:lnTo>
                  <a:lnTo>
                    <a:pt x="158" y="87"/>
                  </a:lnTo>
                  <a:close/>
                  <a:moveTo>
                    <a:pt x="169" y="91"/>
                  </a:moveTo>
                  <a:lnTo>
                    <a:pt x="171" y="89"/>
                  </a:lnTo>
                  <a:lnTo>
                    <a:pt x="173" y="91"/>
                  </a:lnTo>
                  <a:lnTo>
                    <a:pt x="169" y="91"/>
                  </a:lnTo>
                  <a:lnTo>
                    <a:pt x="169" y="91"/>
                  </a:lnTo>
                  <a:lnTo>
                    <a:pt x="169" y="91"/>
                  </a:lnTo>
                  <a:lnTo>
                    <a:pt x="169" y="91"/>
                  </a:lnTo>
                  <a:close/>
                  <a:moveTo>
                    <a:pt x="182" y="72"/>
                  </a:moveTo>
                  <a:lnTo>
                    <a:pt x="182" y="76"/>
                  </a:lnTo>
                  <a:lnTo>
                    <a:pt x="182" y="78"/>
                  </a:lnTo>
                  <a:lnTo>
                    <a:pt x="178" y="78"/>
                  </a:lnTo>
                  <a:lnTo>
                    <a:pt x="177" y="79"/>
                  </a:lnTo>
                  <a:lnTo>
                    <a:pt x="173" y="79"/>
                  </a:lnTo>
                  <a:lnTo>
                    <a:pt x="171" y="85"/>
                  </a:lnTo>
                  <a:lnTo>
                    <a:pt x="169" y="85"/>
                  </a:lnTo>
                  <a:lnTo>
                    <a:pt x="169" y="81"/>
                  </a:lnTo>
                  <a:lnTo>
                    <a:pt x="167" y="81"/>
                  </a:lnTo>
                  <a:lnTo>
                    <a:pt x="169" y="76"/>
                  </a:lnTo>
                  <a:lnTo>
                    <a:pt x="167" y="76"/>
                  </a:lnTo>
                  <a:lnTo>
                    <a:pt x="167" y="72"/>
                  </a:lnTo>
                  <a:lnTo>
                    <a:pt x="173" y="72"/>
                  </a:lnTo>
                  <a:lnTo>
                    <a:pt x="167" y="70"/>
                  </a:lnTo>
                  <a:lnTo>
                    <a:pt x="171" y="66"/>
                  </a:lnTo>
                  <a:lnTo>
                    <a:pt x="173" y="66"/>
                  </a:lnTo>
                  <a:lnTo>
                    <a:pt x="173" y="64"/>
                  </a:lnTo>
                  <a:lnTo>
                    <a:pt x="178" y="64"/>
                  </a:lnTo>
                  <a:lnTo>
                    <a:pt x="178" y="66"/>
                  </a:lnTo>
                  <a:lnTo>
                    <a:pt x="182" y="70"/>
                  </a:lnTo>
                  <a:lnTo>
                    <a:pt x="182" y="72"/>
                  </a:lnTo>
                  <a:lnTo>
                    <a:pt x="182" y="72"/>
                  </a:lnTo>
                  <a:lnTo>
                    <a:pt x="182" y="72"/>
                  </a:lnTo>
                  <a:lnTo>
                    <a:pt x="182" y="72"/>
                  </a:lnTo>
                  <a:close/>
                  <a:moveTo>
                    <a:pt x="182" y="63"/>
                  </a:moveTo>
                  <a:lnTo>
                    <a:pt x="188" y="63"/>
                  </a:lnTo>
                  <a:lnTo>
                    <a:pt x="188" y="59"/>
                  </a:lnTo>
                  <a:lnTo>
                    <a:pt x="192" y="59"/>
                  </a:lnTo>
                  <a:lnTo>
                    <a:pt x="194" y="55"/>
                  </a:lnTo>
                  <a:lnTo>
                    <a:pt x="195" y="59"/>
                  </a:lnTo>
                  <a:lnTo>
                    <a:pt x="194" y="63"/>
                  </a:lnTo>
                  <a:lnTo>
                    <a:pt x="194" y="66"/>
                  </a:lnTo>
                  <a:lnTo>
                    <a:pt x="188" y="66"/>
                  </a:lnTo>
                  <a:lnTo>
                    <a:pt x="186" y="66"/>
                  </a:lnTo>
                  <a:lnTo>
                    <a:pt x="182" y="63"/>
                  </a:lnTo>
                  <a:lnTo>
                    <a:pt x="182" y="63"/>
                  </a:lnTo>
                  <a:lnTo>
                    <a:pt x="182" y="63"/>
                  </a:lnTo>
                  <a:lnTo>
                    <a:pt x="182" y="63"/>
                  </a:lnTo>
                  <a:close/>
                  <a:moveTo>
                    <a:pt x="197" y="42"/>
                  </a:moveTo>
                  <a:lnTo>
                    <a:pt x="195" y="40"/>
                  </a:lnTo>
                  <a:lnTo>
                    <a:pt x="199" y="36"/>
                  </a:lnTo>
                  <a:lnTo>
                    <a:pt x="197" y="42"/>
                  </a:lnTo>
                  <a:lnTo>
                    <a:pt x="197" y="42"/>
                  </a:lnTo>
                  <a:lnTo>
                    <a:pt x="197" y="42"/>
                  </a:lnTo>
                  <a:lnTo>
                    <a:pt x="197" y="42"/>
                  </a:lnTo>
                  <a:close/>
                  <a:moveTo>
                    <a:pt x="192" y="47"/>
                  </a:moveTo>
                  <a:lnTo>
                    <a:pt x="192" y="46"/>
                  </a:lnTo>
                  <a:lnTo>
                    <a:pt x="195" y="42"/>
                  </a:lnTo>
                  <a:lnTo>
                    <a:pt x="194" y="46"/>
                  </a:lnTo>
                  <a:lnTo>
                    <a:pt x="194" y="46"/>
                  </a:lnTo>
                  <a:lnTo>
                    <a:pt x="192" y="47"/>
                  </a:lnTo>
                  <a:lnTo>
                    <a:pt x="192" y="47"/>
                  </a:lnTo>
                  <a:lnTo>
                    <a:pt x="192" y="47"/>
                  </a:lnTo>
                  <a:lnTo>
                    <a:pt x="192" y="47"/>
                  </a:lnTo>
                  <a:close/>
                  <a:moveTo>
                    <a:pt x="203" y="55"/>
                  </a:moveTo>
                  <a:lnTo>
                    <a:pt x="203" y="49"/>
                  </a:lnTo>
                  <a:lnTo>
                    <a:pt x="205" y="53"/>
                  </a:lnTo>
                  <a:lnTo>
                    <a:pt x="203" y="55"/>
                  </a:lnTo>
                  <a:lnTo>
                    <a:pt x="203" y="55"/>
                  </a:lnTo>
                  <a:lnTo>
                    <a:pt x="203" y="55"/>
                  </a:lnTo>
                  <a:lnTo>
                    <a:pt x="203" y="55"/>
                  </a:lnTo>
                  <a:close/>
                  <a:moveTo>
                    <a:pt x="201" y="53"/>
                  </a:moveTo>
                  <a:lnTo>
                    <a:pt x="199" y="55"/>
                  </a:lnTo>
                  <a:lnTo>
                    <a:pt x="197" y="55"/>
                  </a:lnTo>
                  <a:lnTo>
                    <a:pt x="192" y="51"/>
                  </a:lnTo>
                  <a:lnTo>
                    <a:pt x="197" y="46"/>
                  </a:lnTo>
                  <a:lnTo>
                    <a:pt x="199" y="47"/>
                  </a:lnTo>
                  <a:lnTo>
                    <a:pt x="203" y="47"/>
                  </a:lnTo>
                  <a:lnTo>
                    <a:pt x="203" y="47"/>
                  </a:lnTo>
                  <a:lnTo>
                    <a:pt x="201" y="51"/>
                  </a:lnTo>
                  <a:lnTo>
                    <a:pt x="201" y="53"/>
                  </a:lnTo>
                  <a:lnTo>
                    <a:pt x="201" y="53"/>
                  </a:lnTo>
                  <a:lnTo>
                    <a:pt x="201" y="53"/>
                  </a:lnTo>
                  <a:lnTo>
                    <a:pt x="201" y="53"/>
                  </a:lnTo>
                  <a:close/>
                  <a:moveTo>
                    <a:pt x="210" y="46"/>
                  </a:moveTo>
                  <a:lnTo>
                    <a:pt x="209" y="46"/>
                  </a:lnTo>
                  <a:lnTo>
                    <a:pt x="205" y="46"/>
                  </a:lnTo>
                  <a:lnTo>
                    <a:pt x="205" y="42"/>
                  </a:lnTo>
                  <a:lnTo>
                    <a:pt x="203" y="36"/>
                  </a:lnTo>
                  <a:lnTo>
                    <a:pt x="205" y="36"/>
                  </a:lnTo>
                  <a:lnTo>
                    <a:pt x="207" y="42"/>
                  </a:lnTo>
                  <a:lnTo>
                    <a:pt x="210" y="42"/>
                  </a:lnTo>
                  <a:lnTo>
                    <a:pt x="210" y="46"/>
                  </a:lnTo>
                  <a:lnTo>
                    <a:pt x="210" y="46"/>
                  </a:lnTo>
                  <a:lnTo>
                    <a:pt x="210" y="46"/>
                  </a:lnTo>
                  <a:lnTo>
                    <a:pt x="210" y="46"/>
                  </a:lnTo>
                  <a:close/>
                  <a:moveTo>
                    <a:pt x="220" y="51"/>
                  </a:moveTo>
                  <a:lnTo>
                    <a:pt x="218" y="47"/>
                  </a:lnTo>
                  <a:lnTo>
                    <a:pt x="216" y="46"/>
                  </a:lnTo>
                  <a:lnTo>
                    <a:pt x="216" y="42"/>
                  </a:lnTo>
                  <a:lnTo>
                    <a:pt x="216" y="36"/>
                  </a:lnTo>
                  <a:lnTo>
                    <a:pt x="222" y="42"/>
                  </a:lnTo>
                  <a:lnTo>
                    <a:pt x="220" y="46"/>
                  </a:lnTo>
                  <a:lnTo>
                    <a:pt x="222" y="47"/>
                  </a:lnTo>
                  <a:lnTo>
                    <a:pt x="220" y="51"/>
                  </a:lnTo>
                  <a:lnTo>
                    <a:pt x="220" y="51"/>
                  </a:lnTo>
                  <a:lnTo>
                    <a:pt x="220" y="51"/>
                  </a:lnTo>
                  <a:lnTo>
                    <a:pt x="220" y="51"/>
                  </a:lnTo>
                  <a:close/>
                  <a:moveTo>
                    <a:pt x="248" y="36"/>
                  </a:moveTo>
                  <a:lnTo>
                    <a:pt x="246" y="36"/>
                  </a:lnTo>
                  <a:lnTo>
                    <a:pt x="241" y="34"/>
                  </a:lnTo>
                  <a:lnTo>
                    <a:pt x="242" y="32"/>
                  </a:lnTo>
                  <a:lnTo>
                    <a:pt x="246" y="32"/>
                  </a:lnTo>
                  <a:lnTo>
                    <a:pt x="248" y="34"/>
                  </a:lnTo>
                  <a:lnTo>
                    <a:pt x="248" y="36"/>
                  </a:lnTo>
                  <a:lnTo>
                    <a:pt x="248" y="36"/>
                  </a:lnTo>
                  <a:lnTo>
                    <a:pt x="248" y="36"/>
                  </a:lnTo>
                  <a:lnTo>
                    <a:pt x="248" y="36"/>
                  </a:lnTo>
                  <a:close/>
                  <a:moveTo>
                    <a:pt x="252" y="34"/>
                  </a:moveTo>
                  <a:lnTo>
                    <a:pt x="248" y="29"/>
                  </a:lnTo>
                  <a:lnTo>
                    <a:pt x="256" y="23"/>
                  </a:lnTo>
                  <a:lnTo>
                    <a:pt x="256" y="27"/>
                  </a:lnTo>
                  <a:lnTo>
                    <a:pt x="254" y="31"/>
                  </a:lnTo>
                  <a:lnTo>
                    <a:pt x="252" y="34"/>
                  </a:lnTo>
                  <a:lnTo>
                    <a:pt x="252" y="34"/>
                  </a:lnTo>
                  <a:lnTo>
                    <a:pt x="252" y="34"/>
                  </a:lnTo>
                  <a:lnTo>
                    <a:pt x="252" y="34"/>
                  </a:lnTo>
                  <a:close/>
                  <a:moveTo>
                    <a:pt x="246" y="27"/>
                  </a:moveTo>
                  <a:lnTo>
                    <a:pt x="242" y="27"/>
                  </a:lnTo>
                  <a:lnTo>
                    <a:pt x="237" y="25"/>
                  </a:lnTo>
                  <a:lnTo>
                    <a:pt x="235" y="21"/>
                  </a:lnTo>
                  <a:lnTo>
                    <a:pt x="237" y="23"/>
                  </a:lnTo>
                  <a:lnTo>
                    <a:pt x="241" y="19"/>
                  </a:lnTo>
                  <a:lnTo>
                    <a:pt x="242" y="23"/>
                  </a:lnTo>
                  <a:lnTo>
                    <a:pt x="246" y="19"/>
                  </a:lnTo>
                  <a:lnTo>
                    <a:pt x="248" y="19"/>
                  </a:lnTo>
                  <a:lnTo>
                    <a:pt x="254" y="15"/>
                  </a:lnTo>
                  <a:lnTo>
                    <a:pt x="254" y="17"/>
                  </a:lnTo>
                  <a:lnTo>
                    <a:pt x="246" y="27"/>
                  </a:lnTo>
                  <a:lnTo>
                    <a:pt x="246" y="27"/>
                  </a:lnTo>
                  <a:lnTo>
                    <a:pt x="246" y="27"/>
                  </a:lnTo>
                  <a:lnTo>
                    <a:pt x="246" y="27"/>
                  </a:lnTo>
                  <a:close/>
                  <a:moveTo>
                    <a:pt x="256" y="19"/>
                  </a:moveTo>
                  <a:lnTo>
                    <a:pt x="256" y="19"/>
                  </a:lnTo>
                  <a:lnTo>
                    <a:pt x="261" y="17"/>
                  </a:lnTo>
                  <a:lnTo>
                    <a:pt x="267" y="19"/>
                  </a:lnTo>
                  <a:lnTo>
                    <a:pt x="265" y="23"/>
                  </a:lnTo>
                  <a:lnTo>
                    <a:pt x="259" y="25"/>
                  </a:lnTo>
                  <a:lnTo>
                    <a:pt x="259" y="21"/>
                  </a:lnTo>
                  <a:lnTo>
                    <a:pt x="256" y="19"/>
                  </a:lnTo>
                  <a:lnTo>
                    <a:pt x="256" y="19"/>
                  </a:lnTo>
                  <a:lnTo>
                    <a:pt x="256" y="19"/>
                  </a:lnTo>
                  <a:lnTo>
                    <a:pt x="256" y="19"/>
                  </a:lnTo>
                  <a:close/>
                  <a:moveTo>
                    <a:pt x="267" y="12"/>
                  </a:moveTo>
                  <a:lnTo>
                    <a:pt x="265" y="12"/>
                  </a:lnTo>
                  <a:lnTo>
                    <a:pt x="265" y="12"/>
                  </a:lnTo>
                  <a:lnTo>
                    <a:pt x="261" y="10"/>
                  </a:lnTo>
                  <a:lnTo>
                    <a:pt x="265" y="8"/>
                  </a:lnTo>
                  <a:lnTo>
                    <a:pt x="267" y="12"/>
                  </a:lnTo>
                  <a:lnTo>
                    <a:pt x="267" y="12"/>
                  </a:lnTo>
                  <a:lnTo>
                    <a:pt x="267" y="12"/>
                  </a:lnTo>
                  <a:lnTo>
                    <a:pt x="267" y="12"/>
                  </a:lnTo>
                  <a:close/>
                  <a:moveTo>
                    <a:pt x="274" y="2"/>
                  </a:moveTo>
                  <a:lnTo>
                    <a:pt x="271" y="2"/>
                  </a:lnTo>
                  <a:lnTo>
                    <a:pt x="273" y="2"/>
                  </a:lnTo>
                  <a:lnTo>
                    <a:pt x="274" y="2"/>
                  </a:lnTo>
                  <a:lnTo>
                    <a:pt x="274" y="2"/>
                  </a:lnTo>
                  <a:lnTo>
                    <a:pt x="274" y="2"/>
                  </a:lnTo>
                  <a:lnTo>
                    <a:pt x="274" y="2"/>
                  </a:lnTo>
                  <a:lnTo>
                    <a:pt x="274" y="2"/>
                  </a:lnTo>
                  <a:close/>
                  <a:moveTo>
                    <a:pt x="280" y="8"/>
                  </a:moveTo>
                  <a:lnTo>
                    <a:pt x="280" y="6"/>
                  </a:lnTo>
                  <a:lnTo>
                    <a:pt x="282" y="2"/>
                  </a:lnTo>
                  <a:lnTo>
                    <a:pt x="284" y="2"/>
                  </a:lnTo>
                  <a:lnTo>
                    <a:pt x="286" y="2"/>
                  </a:lnTo>
                  <a:lnTo>
                    <a:pt x="286" y="0"/>
                  </a:lnTo>
                  <a:lnTo>
                    <a:pt x="288" y="2"/>
                  </a:lnTo>
                  <a:lnTo>
                    <a:pt x="291" y="2"/>
                  </a:lnTo>
                  <a:lnTo>
                    <a:pt x="290" y="6"/>
                  </a:lnTo>
                  <a:lnTo>
                    <a:pt x="291" y="6"/>
                  </a:lnTo>
                  <a:lnTo>
                    <a:pt x="291" y="10"/>
                  </a:lnTo>
                  <a:lnTo>
                    <a:pt x="288" y="12"/>
                  </a:lnTo>
                  <a:lnTo>
                    <a:pt x="284" y="8"/>
                  </a:lnTo>
                  <a:lnTo>
                    <a:pt x="280" y="8"/>
                  </a:lnTo>
                  <a:lnTo>
                    <a:pt x="280" y="8"/>
                  </a:lnTo>
                  <a:lnTo>
                    <a:pt x="280" y="8"/>
                  </a:lnTo>
                  <a:close/>
                </a:path>
              </a:pathLst>
            </a:custGeom>
            <a:solidFill>
              <a:schemeClr val="accent3"/>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23" name="Freeform 8">
              <a:extLst>
                <a:ext uri="{FF2B5EF4-FFF2-40B4-BE49-F238E27FC236}">
                  <a16:creationId xmlns:a16="http://schemas.microsoft.com/office/drawing/2014/main" id="{9CDE74D5-9F94-42DD-ADB5-82E295C0E034}"/>
                </a:ext>
              </a:extLst>
            </p:cNvPr>
            <p:cNvSpPr>
              <a:spLocks noEditPoints="1"/>
            </p:cNvSpPr>
            <p:nvPr/>
          </p:nvSpPr>
          <p:spPr bwMode="auto">
            <a:xfrm>
              <a:off x="9355598" y="2255819"/>
              <a:ext cx="62614" cy="146217"/>
            </a:xfrm>
            <a:custGeom>
              <a:avLst/>
              <a:gdLst/>
              <a:ahLst/>
              <a:cxnLst>
                <a:cxn ang="0">
                  <a:pos x="6" y="302"/>
                </a:cxn>
                <a:cxn ang="0">
                  <a:pos x="19" y="281"/>
                </a:cxn>
                <a:cxn ang="0">
                  <a:pos x="21" y="247"/>
                </a:cxn>
                <a:cxn ang="0">
                  <a:pos x="9" y="205"/>
                </a:cxn>
                <a:cxn ang="0">
                  <a:pos x="28" y="168"/>
                </a:cxn>
                <a:cxn ang="0">
                  <a:pos x="36" y="117"/>
                </a:cxn>
                <a:cxn ang="0">
                  <a:pos x="49" y="94"/>
                </a:cxn>
                <a:cxn ang="0">
                  <a:pos x="58" y="53"/>
                </a:cxn>
                <a:cxn ang="0">
                  <a:pos x="75" y="36"/>
                </a:cxn>
                <a:cxn ang="0">
                  <a:pos x="85" y="25"/>
                </a:cxn>
                <a:cxn ang="0">
                  <a:pos x="107" y="23"/>
                </a:cxn>
                <a:cxn ang="0">
                  <a:pos x="115" y="10"/>
                </a:cxn>
                <a:cxn ang="0">
                  <a:pos x="122" y="4"/>
                </a:cxn>
                <a:cxn ang="0">
                  <a:pos x="154" y="25"/>
                </a:cxn>
                <a:cxn ang="0">
                  <a:pos x="164" y="40"/>
                </a:cxn>
                <a:cxn ang="0">
                  <a:pos x="168" y="64"/>
                </a:cxn>
                <a:cxn ang="0">
                  <a:pos x="173" y="96"/>
                </a:cxn>
                <a:cxn ang="0">
                  <a:pos x="173" y="109"/>
                </a:cxn>
                <a:cxn ang="0">
                  <a:pos x="158" y="111"/>
                </a:cxn>
                <a:cxn ang="0">
                  <a:pos x="143" y="113"/>
                </a:cxn>
                <a:cxn ang="0">
                  <a:pos x="143" y="128"/>
                </a:cxn>
                <a:cxn ang="0">
                  <a:pos x="143" y="132"/>
                </a:cxn>
                <a:cxn ang="0">
                  <a:pos x="143" y="149"/>
                </a:cxn>
                <a:cxn ang="0">
                  <a:pos x="137" y="166"/>
                </a:cxn>
                <a:cxn ang="0">
                  <a:pos x="122" y="185"/>
                </a:cxn>
                <a:cxn ang="0">
                  <a:pos x="111" y="196"/>
                </a:cxn>
                <a:cxn ang="0">
                  <a:pos x="102" y="200"/>
                </a:cxn>
                <a:cxn ang="0">
                  <a:pos x="92" y="217"/>
                </a:cxn>
                <a:cxn ang="0">
                  <a:pos x="87" y="237"/>
                </a:cxn>
                <a:cxn ang="0">
                  <a:pos x="87" y="253"/>
                </a:cxn>
                <a:cxn ang="0">
                  <a:pos x="92" y="270"/>
                </a:cxn>
                <a:cxn ang="0">
                  <a:pos x="109" y="281"/>
                </a:cxn>
                <a:cxn ang="0">
                  <a:pos x="109" y="305"/>
                </a:cxn>
                <a:cxn ang="0">
                  <a:pos x="92" y="303"/>
                </a:cxn>
                <a:cxn ang="0">
                  <a:pos x="77" y="305"/>
                </a:cxn>
                <a:cxn ang="0">
                  <a:pos x="90" y="309"/>
                </a:cxn>
                <a:cxn ang="0">
                  <a:pos x="111" y="315"/>
                </a:cxn>
                <a:cxn ang="0">
                  <a:pos x="100" y="318"/>
                </a:cxn>
                <a:cxn ang="0">
                  <a:pos x="90" y="330"/>
                </a:cxn>
                <a:cxn ang="0">
                  <a:pos x="85" y="335"/>
                </a:cxn>
                <a:cxn ang="0">
                  <a:pos x="87" y="352"/>
                </a:cxn>
                <a:cxn ang="0">
                  <a:pos x="87" y="375"/>
                </a:cxn>
                <a:cxn ang="0">
                  <a:pos x="72" y="398"/>
                </a:cxn>
                <a:cxn ang="0">
                  <a:pos x="53" y="411"/>
                </a:cxn>
                <a:cxn ang="0">
                  <a:pos x="32" y="413"/>
                </a:cxn>
                <a:cxn ang="0">
                  <a:pos x="32" y="390"/>
                </a:cxn>
                <a:cxn ang="0">
                  <a:pos x="15" y="369"/>
                </a:cxn>
                <a:cxn ang="0">
                  <a:pos x="9" y="349"/>
                </a:cxn>
                <a:cxn ang="0">
                  <a:pos x="6" y="339"/>
                </a:cxn>
                <a:cxn ang="0">
                  <a:pos x="0" y="330"/>
                </a:cxn>
                <a:cxn ang="0">
                  <a:pos x="109" y="309"/>
                </a:cxn>
                <a:cxn ang="0">
                  <a:pos x="109" y="309"/>
                </a:cxn>
                <a:cxn ang="0">
                  <a:pos x="6" y="345"/>
                </a:cxn>
                <a:cxn ang="0">
                  <a:pos x="128" y="335"/>
                </a:cxn>
                <a:cxn ang="0">
                  <a:pos x="128" y="354"/>
                </a:cxn>
                <a:cxn ang="0">
                  <a:pos x="126" y="352"/>
                </a:cxn>
                <a:cxn ang="0">
                  <a:pos x="122" y="369"/>
                </a:cxn>
                <a:cxn ang="0">
                  <a:pos x="126" y="354"/>
                </a:cxn>
                <a:cxn ang="0">
                  <a:pos x="111" y="366"/>
                </a:cxn>
                <a:cxn ang="0">
                  <a:pos x="115" y="381"/>
                </a:cxn>
                <a:cxn ang="0">
                  <a:pos x="90" y="394"/>
                </a:cxn>
                <a:cxn ang="0">
                  <a:pos x="90" y="373"/>
                </a:cxn>
              </a:cxnLst>
              <a:rect l="0" t="0" r="r" b="b"/>
              <a:pathLst>
                <a:path w="179" h="418">
                  <a:moveTo>
                    <a:pt x="4" y="320"/>
                  </a:moveTo>
                  <a:lnTo>
                    <a:pt x="6" y="320"/>
                  </a:lnTo>
                  <a:lnTo>
                    <a:pt x="6" y="326"/>
                  </a:lnTo>
                  <a:lnTo>
                    <a:pt x="9" y="320"/>
                  </a:lnTo>
                  <a:lnTo>
                    <a:pt x="9" y="309"/>
                  </a:lnTo>
                  <a:lnTo>
                    <a:pt x="6" y="305"/>
                  </a:lnTo>
                  <a:lnTo>
                    <a:pt x="6" y="302"/>
                  </a:lnTo>
                  <a:lnTo>
                    <a:pt x="9" y="302"/>
                  </a:lnTo>
                  <a:lnTo>
                    <a:pt x="9" y="298"/>
                  </a:lnTo>
                  <a:lnTo>
                    <a:pt x="9" y="294"/>
                  </a:lnTo>
                  <a:lnTo>
                    <a:pt x="13" y="294"/>
                  </a:lnTo>
                  <a:lnTo>
                    <a:pt x="15" y="290"/>
                  </a:lnTo>
                  <a:lnTo>
                    <a:pt x="15" y="286"/>
                  </a:lnTo>
                  <a:lnTo>
                    <a:pt x="19" y="281"/>
                  </a:lnTo>
                  <a:lnTo>
                    <a:pt x="15" y="279"/>
                  </a:lnTo>
                  <a:lnTo>
                    <a:pt x="13" y="270"/>
                  </a:lnTo>
                  <a:lnTo>
                    <a:pt x="9" y="262"/>
                  </a:lnTo>
                  <a:lnTo>
                    <a:pt x="13" y="260"/>
                  </a:lnTo>
                  <a:lnTo>
                    <a:pt x="19" y="256"/>
                  </a:lnTo>
                  <a:lnTo>
                    <a:pt x="19" y="251"/>
                  </a:lnTo>
                  <a:lnTo>
                    <a:pt x="21" y="247"/>
                  </a:lnTo>
                  <a:lnTo>
                    <a:pt x="15" y="239"/>
                  </a:lnTo>
                  <a:lnTo>
                    <a:pt x="9" y="237"/>
                  </a:lnTo>
                  <a:lnTo>
                    <a:pt x="9" y="230"/>
                  </a:lnTo>
                  <a:lnTo>
                    <a:pt x="9" y="222"/>
                  </a:lnTo>
                  <a:lnTo>
                    <a:pt x="9" y="217"/>
                  </a:lnTo>
                  <a:lnTo>
                    <a:pt x="9" y="211"/>
                  </a:lnTo>
                  <a:lnTo>
                    <a:pt x="9" y="205"/>
                  </a:lnTo>
                  <a:lnTo>
                    <a:pt x="9" y="196"/>
                  </a:lnTo>
                  <a:lnTo>
                    <a:pt x="6" y="187"/>
                  </a:lnTo>
                  <a:lnTo>
                    <a:pt x="9" y="177"/>
                  </a:lnTo>
                  <a:lnTo>
                    <a:pt x="13" y="172"/>
                  </a:lnTo>
                  <a:lnTo>
                    <a:pt x="15" y="168"/>
                  </a:lnTo>
                  <a:lnTo>
                    <a:pt x="21" y="168"/>
                  </a:lnTo>
                  <a:lnTo>
                    <a:pt x="28" y="168"/>
                  </a:lnTo>
                  <a:lnTo>
                    <a:pt x="28" y="166"/>
                  </a:lnTo>
                  <a:lnTo>
                    <a:pt x="28" y="158"/>
                  </a:lnTo>
                  <a:lnTo>
                    <a:pt x="28" y="155"/>
                  </a:lnTo>
                  <a:lnTo>
                    <a:pt x="28" y="151"/>
                  </a:lnTo>
                  <a:lnTo>
                    <a:pt x="34" y="134"/>
                  </a:lnTo>
                  <a:lnTo>
                    <a:pt x="34" y="126"/>
                  </a:lnTo>
                  <a:lnTo>
                    <a:pt x="36" y="117"/>
                  </a:lnTo>
                  <a:lnTo>
                    <a:pt x="38" y="113"/>
                  </a:lnTo>
                  <a:lnTo>
                    <a:pt x="38" y="108"/>
                  </a:lnTo>
                  <a:lnTo>
                    <a:pt x="36" y="104"/>
                  </a:lnTo>
                  <a:lnTo>
                    <a:pt x="36" y="102"/>
                  </a:lnTo>
                  <a:lnTo>
                    <a:pt x="41" y="98"/>
                  </a:lnTo>
                  <a:lnTo>
                    <a:pt x="47" y="96"/>
                  </a:lnTo>
                  <a:lnTo>
                    <a:pt x="49" y="94"/>
                  </a:lnTo>
                  <a:lnTo>
                    <a:pt x="49" y="91"/>
                  </a:lnTo>
                  <a:lnTo>
                    <a:pt x="55" y="83"/>
                  </a:lnTo>
                  <a:lnTo>
                    <a:pt x="60" y="74"/>
                  </a:lnTo>
                  <a:lnTo>
                    <a:pt x="62" y="70"/>
                  </a:lnTo>
                  <a:lnTo>
                    <a:pt x="60" y="64"/>
                  </a:lnTo>
                  <a:lnTo>
                    <a:pt x="58" y="62"/>
                  </a:lnTo>
                  <a:lnTo>
                    <a:pt x="58" y="53"/>
                  </a:lnTo>
                  <a:lnTo>
                    <a:pt x="60" y="53"/>
                  </a:lnTo>
                  <a:lnTo>
                    <a:pt x="62" y="49"/>
                  </a:lnTo>
                  <a:lnTo>
                    <a:pt x="64" y="45"/>
                  </a:lnTo>
                  <a:lnTo>
                    <a:pt x="66" y="43"/>
                  </a:lnTo>
                  <a:lnTo>
                    <a:pt x="68" y="38"/>
                  </a:lnTo>
                  <a:lnTo>
                    <a:pt x="72" y="34"/>
                  </a:lnTo>
                  <a:lnTo>
                    <a:pt x="75" y="36"/>
                  </a:lnTo>
                  <a:lnTo>
                    <a:pt x="77" y="38"/>
                  </a:lnTo>
                  <a:lnTo>
                    <a:pt x="81" y="38"/>
                  </a:lnTo>
                  <a:lnTo>
                    <a:pt x="83" y="36"/>
                  </a:lnTo>
                  <a:lnTo>
                    <a:pt x="81" y="32"/>
                  </a:lnTo>
                  <a:lnTo>
                    <a:pt x="83" y="28"/>
                  </a:lnTo>
                  <a:lnTo>
                    <a:pt x="83" y="28"/>
                  </a:lnTo>
                  <a:lnTo>
                    <a:pt x="85" y="25"/>
                  </a:lnTo>
                  <a:lnTo>
                    <a:pt x="81" y="23"/>
                  </a:lnTo>
                  <a:lnTo>
                    <a:pt x="83" y="19"/>
                  </a:lnTo>
                  <a:lnTo>
                    <a:pt x="87" y="19"/>
                  </a:lnTo>
                  <a:lnTo>
                    <a:pt x="92" y="19"/>
                  </a:lnTo>
                  <a:lnTo>
                    <a:pt x="98" y="19"/>
                  </a:lnTo>
                  <a:lnTo>
                    <a:pt x="102" y="23"/>
                  </a:lnTo>
                  <a:lnTo>
                    <a:pt x="107" y="23"/>
                  </a:lnTo>
                  <a:lnTo>
                    <a:pt x="109" y="23"/>
                  </a:lnTo>
                  <a:lnTo>
                    <a:pt x="111" y="23"/>
                  </a:lnTo>
                  <a:lnTo>
                    <a:pt x="111" y="25"/>
                  </a:lnTo>
                  <a:lnTo>
                    <a:pt x="111" y="19"/>
                  </a:lnTo>
                  <a:lnTo>
                    <a:pt x="111" y="15"/>
                  </a:lnTo>
                  <a:lnTo>
                    <a:pt x="111" y="11"/>
                  </a:lnTo>
                  <a:lnTo>
                    <a:pt x="115" y="10"/>
                  </a:lnTo>
                  <a:lnTo>
                    <a:pt x="111" y="6"/>
                  </a:lnTo>
                  <a:lnTo>
                    <a:pt x="111" y="4"/>
                  </a:lnTo>
                  <a:lnTo>
                    <a:pt x="109" y="0"/>
                  </a:lnTo>
                  <a:lnTo>
                    <a:pt x="115" y="2"/>
                  </a:lnTo>
                  <a:lnTo>
                    <a:pt x="117" y="0"/>
                  </a:lnTo>
                  <a:lnTo>
                    <a:pt x="119" y="0"/>
                  </a:lnTo>
                  <a:lnTo>
                    <a:pt x="122" y="4"/>
                  </a:lnTo>
                  <a:lnTo>
                    <a:pt x="126" y="6"/>
                  </a:lnTo>
                  <a:lnTo>
                    <a:pt x="134" y="15"/>
                  </a:lnTo>
                  <a:lnTo>
                    <a:pt x="137" y="19"/>
                  </a:lnTo>
                  <a:lnTo>
                    <a:pt x="145" y="19"/>
                  </a:lnTo>
                  <a:lnTo>
                    <a:pt x="145" y="19"/>
                  </a:lnTo>
                  <a:lnTo>
                    <a:pt x="151" y="19"/>
                  </a:lnTo>
                  <a:lnTo>
                    <a:pt x="154" y="25"/>
                  </a:lnTo>
                  <a:lnTo>
                    <a:pt x="154" y="28"/>
                  </a:lnTo>
                  <a:lnTo>
                    <a:pt x="158" y="28"/>
                  </a:lnTo>
                  <a:lnTo>
                    <a:pt x="158" y="28"/>
                  </a:lnTo>
                  <a:lnTo>
                    <a:pt x="160" y="32"/>
                  </a:lnTo>
                  <a:lnTo>
                    <a:pt x="164" y="32"/>
                  </a:lnTo>
                  <a:lnTo>
                    <a:pt x="166" y="36"/>
                  </a:lnTo>
                  <a:lnTo>
                    <a:pt x="164" y="40"/>
                  </a:lnTo>
                  <a:lnTo>
                    <a:pt x="164" y="45"/>
                  </a:lnTo>
                  <a:lnTo>
                    <a:pt x="162" y="49"/>
                  </a:lnTo>
                  <a:lnTo>
                    <a:pt x="164" y="53"/>
                  </a:lnTo>
                  <a:lnTo>
                    <a:pt x="168" y="53"/>
                  </a:lnTo>
                  <a:lnTo>
                    <a:pt x="169" y="57"/>
                  </a:lnTo>
                  <a:lnTo>
                    <a:pt x="168" y="59"/>
                  </a:lnTo>
                  <a:lnTo>
                    <a:pt x="168" y="64"/>
                  </a:lnTo>
                  <a:lnTo>
                    <a:pt x="171" y="68"/>
                  </a:lnTo>
                  <a:lnTo>
                    <a:pt x="171" y="74"/>
                  </a:lnTo>
                  <a:lnTo>
                    <a:pt x="171" y="77"/>
                  </a:lnTo>
                  <a:lnTo>
                    <a:pt x="171" y="79"/>
                  </a:lnTo>
                  <a:lnTo>
                    <a:pt x="171" y="87"/>
                  </a:lnTo>
                  <a:lnTo>
                    <a:pt x="169" y="91"/>
                  </a:lnTo>
                  <a:lnTo>
                    <a:pt x="173" y="96"/>
                  </a:lnTo>
                  <a:lnTo>
                    <a:pt x="177" y="96"/>
                  </a:lnTo>
                  <a:lnTo>
                    <a:pt x="177" y="104"/>
                  </a:lnTo>
                  <a:lnTo>
                    <a:pt x="179" y="104"/>
                  </a:lnTo>
                  <a:lnTo>
                    <a:pt x="179" y="109"/>
                  </a:lnTo>
                  <a:lnTo>
                    <a:pt x="179" y="109"/>
                  </a:lnTo>
                  <a:lnTo>
                    <a:pt x="177" y="109"/>
                  </a:lnTo>
                  <a:lnTo>
                    <a:pt x="173" y="109"/>
                  </a:lnTo>
                  <a:lnTo>
                    <a:pt x="173" y="108"/>
                  </a:lnTo>
                  <a:lnTo>
                    <a:pt x="168" y="109"/>
                  </a:lnTo>
                  <a:lnTo>
                    <a:pt x="166" y="109"/>
                  </a:lnTo>
                  <a:lnTo>
                    <a:pt x="164" y="111"/>
                  </a:lnTo>
                  <a:lnTo>
                    <a:pt x="160" y="111"/>
                  </a:lnTo>
                  <a:lnTo>
                    <a:pt x="158" y="108"/>
                  </a:lnTo>
                  <a:lnTo>
                    <a:pt x="158" y="111"/>
                  </a:lnTo>
                  <a:lnTo>
                    <a:pt x="154" y="108"/>
                  </a:lnTo>
                  <a:lnTo>
                    <a:pt x="153" y="108"/>
                  </a:lnTo>
                  <a:lnTo>
                    <a:pt x="153" y="111"/>
                  </a:lnTo>
                  <a:lnTo>
                    <a:pt x="151" y="117"/>
                  </a:lnTo>
                  <a:lnTo>
                    <a:pt x="149" y="117"/>
                  </a:lnTo>
                  <a:lnTo>
                    <a:pt x="145" y="113"/>
                  </a:lnTo>
                  <a:lnTo>
                    <a:pt x="143" y="113"/>
                  </a:lnTo>
                  <a:lnTo>
                    <a:pt x="145" y="117"/>
                  </a:lnTo>
                  <a:lnTo>
                    <a:pt x="149" y="119"/>
                  </a:lnTo>
                  <a:lnTo>
                    <a:pt x="145" y="123"/>
                  </a:lnTo>
                  <a:lnTo>
                    <a:pt x="143" y="123"/>
                  </a:lnTo>
                  <a:lnTo>
                    <a:pt x="139" y="124"/>
                  </a:lnTo>
                  <a:lnTo>
                    <a:pt x="143" y="126"/>
                  </a:lnTo>
                  <a:lnTo>
                    <a:pt x="143" y="128"/>
                  </a:lnTo>
                  <a:lnTo>
                    <a:pt x="141" y="128"/>
                  </a:lnTo>
                  <a:lnTo>
                    <a:pt x="141" y="126"/>
                  </a:lnTo>
                  <a:lnTo>
                    <a:pt x="137" y="126"/>
                  </a:lnTo>
                  <a:lnTo>
                    <a:pt x="137" y="126"/>
                  </a:lnTo>
                  <a:lnTo>
                    <a:pt x="139" y="128"/>
                  </a:lnTo>
                  <a:lnTo>
                    <a:pt x="141" y="128"/>
                  </a:lnTo>
                  <a:lnTo>
                    <a:pt x="143" y="132"/>
                  </a:lnTo>
                  <a:lnTo>
                    <a:pt x="141" y="132"/>
                  </a:lnTo>
                  <a:lnTo>
                    <a:pt x="139" y="141"/>
                  </a:lnTo>
                  <a:lnTo>
                    <a:pt x="139" y="143"/>
                  </a:lnTo>
                  <a:lnTo>
                    <a:pt x="136" y="143"/>
                  </a:lnTo>
                  <a:lnTo>
                    <a:pt x="139" y="147"/>
                  </a:lnTo>
                  <a:lnTo>
                    <a:pt x="143" y="147"/>
                  </a:lnTo>
                  <a:lnTo>
                    <a:pt x="143" y="149"/>
                  </a:lnTo>
                  <a:lnTo>
                    <a:pt x="141" y="151"/>
                  </a:lnTo>
                  <a:lnTo>
                    <a:pt x="143" y="153"/>
                  </a:lnTo>
                  <a:lnTo>
                    <a:pt x="145" y="153"/>
                  </a:lnTo>
                  <a:lnTo>
                    <a:pt x="143" y="158"/>
                  </a:lnTo>
                  <a:lnTo>
                    <a:pt x="139" y="158"/>
                  </a:lnTo>
                  <a:lnTo>
                    <a:pt x="137" y="162"/>
                  </a:lnTo>
                  <a:lnTo>
                    <a:pt x="137" y="166"/>
                  </a:lnTo>
                  <a:lnTo>
                    <a:pt x="134" y="173"/>
                  </a:lnTo>
                  <a:lnTo>
                    <a:pt x="134" y="173"/>
                  </a:lnTo>
                  <a:lnTo>
                    <a:pt x="130" y="177"/>
                  </a:lnTo>
                  <a:lnTo>
                    <a:pt x="126" y="173"/>
                  </a:lnTo>
                  <a:lnTo>
                    <a:pt x="126" y="177"/>
                  </a:lnTo>
                  <a:lnTo>
                    <a:pt x="128" y="181"/>
                  </a:lnTo>
                  <a:lnTo>
                    <a:pt x="122" y="185"/>
                  </a:lnTo>
                  <a:lnTo>
                    <a:pt x="121" y="189"/>
                  </a:lnTo>
                  <a:lnTo>
                    <a:pt x="119" y="189"/>
                  </a:lnTo>
                  <a:lnTo>
                    <a:pt x="119" y="185"/>
                  </a:lnTo>
                  <a:lnTo>
                    <a:pt x="115" y="185"/>
                  </a:lnTo>
                  <a:lnTo>
                    <a:pt x="115" y="189"/>
                  </a:lnTo>
                  <a:lnTo>
                    <a:pt x="115" y="192"/>
                  </a:lnTo>
                  <a:lnTo>
                    <a:pt x="111" y="196"/>
                  </a:lnTo>
                  <a:lnTo>
                    <a:pt x="111" y="192"/>
                  </a:lnTo>
                  <a:lnTo>
                    <a:pt x="109" y="192"/>
                  </a:lnTo>
                  <a:lnTo>
                    <a:pt x="109" y="196"/>
                  </a:lnTo>
                  <a:lnTo>
                    <a:pt x="107" y="196"/>
                  </a:lnTo>
                  <a:lnTo>
                    <a:pt x="105" y="196"/>
                  </a:lnTo>
                  <a:lnTo>
                    <a:pt x="102" y="196"/>
                  </a:lnTo>
                  <a:lnTo>
                    <a:pt x="102" y="200"/>
                  </a:lnTo>
                  <a:lnTo>
                    <a:pt x="104" y="200"/>
                  </a:lnTo>
                  <a:lnTo>
                    <a:pt x="104" y="204"/>
                  </a:lnTo>
                  <a:lnTo>
                    <a:pt x="98" y="207"/>
                  </a:lnTo>
                  <a:lnTo>
                    <a:pt x="94" y="205"/>
                  </a:lnTo>
                  <a:lnTo>
                    <a:pt x="94" y="209"/>
                  </a:lnTo>
                  <a:lnTo>
                    <a:pt x="96" y="211"/>
                  </a:lnTo>
                  <a:lnTo>
                    <a:pt x="92" y="217"/>
                  </a:lnTo>
                  <a:lnTo>
                    <a:pt x="87" y="217"/>
                  </a:lnTo>
                  <a:lnTo>
                    <a:pt x="85" y="217"/>
                  </a:lnTo>
                  <a:lnTo>
                    <a:pt x="90" y="221"/>
                  </a:lnTo>
                  <a:lnTo>
                    <a:pt x="90" y="226"/>
                  </a:lnTo>
                  <a:lnTo>
                    <a:pt x="87" y="226"/>
                  </a:lnTo>
                  <a:lnTo>
                    <a:pt x="90" y="232"/>
                  </a:lnTo>
                  <a:lnTo>
                    <a:pt x="87" y="237"/>
                  </a:lnTo>
                  <a:lnTo>
                    <a:pt x="90" y="239"/>
                  </a:lnTo>
                  <a:lnTo>
                    <a:pt x="90" y="243"/>
                  </a:lnTo>
                  <a:lnTo>
                    <a:pt x="87" y="241"/>
                  </a:lnTo>
                  <a:lnTo>
                    <a:pt x="87" y="243"/>
                  </a:lnTo>
                  <a:lnTo>
                    <a:pt x="87" y="247"/>
                  </a:lnTo>
                  <a:lnTo>
                    <a:pt x="87" y="251"/>
                  </a:lnTo>
                  <a:lnTo>
                    <a:pt x="87" y="253"/>
                  </a:lnTo>
                  <a:lnTo>
                    <a:pt x="87" y="254"/>
                  </a:lnTo>
                  <a:lnTo>
                    <a:pt x="87" y="254"/>
                  </a:lnTo>
                  <a:lnTo>
                    <a:pt x="87" y="260"/>
                  </a:lnTo>
                  <a:lnTo>
                    <a:pt x="87" y="264"/>
                  </a:lnTo>
                  <a:lnTo>
                    <a:pt x="87" y="266"/>
                  </a:lnTo>
                  <a:lnTo>
                    <a:pt x="90" y="268"/>
                  </a:lnTo>
                  <a:lnTo>
                    <a:pt x="92" y="270"/>
                  </a:lnTo>
                  <a:lnTo>
                    <a:pt x="92" y="271"/>
                  </a:lnTo>
                  <a:lnTo>
                    <a:pt x="94" y="271"/>
                  </a:lnTo>
                  <a:lnTo>
                    <a:pt x="96" y="275"/>
                  </a:lnTo>
                  <a:lnTo>
                    <a:pt x="100" y="271"/>
                  </a:lnTo>
                  <a:lnTo>
                    <a:pt x="102" y="271"/>
                  </a:lnTo>
                  <a:lnTo>
                    <a:pt x="104" y="277"/>
                  </a:lnTo>
                  <a:lnTo>
                    <a:pt x="109" y="281"/>
                  </a:lnTo>
                  <a:lnTo>
                    <a:pt x="109" y="285"/>
                  </a:lnTo>
                  <a:lnTo>
                    <a:pt x="115" y="286"/>
                  </a:lnTo>
                  <a:lnTo>
                    <a:pt x="115" y="288"/>
                  </a:lnTo>
                  <a:lnTo>
                    <a:pt x="117" y="292"/>
                  </a:lnTo>
                  <a:lnTo>
                    <a:pt x="115" y="298"/>
                  </a:lnTo>
                  <a:lnTo>
                    <a:pt x="111" y="303"/>
                  </a:lnTo>
                  <a:lnTo>
                    <a:pt x="109" y="305"/>
                  </a:lnTo>
                  <a:lnTo>
                    <a:pt x="104" y="309"/>
                  </a:lnTo>
                  <a:lnTo>
                    <a:pt x="102" y="305"/>
                  </a:lnTo>
                  <a:lnTo>
                    <a:pt x="102" y="305"/>
                  </a:lnTo>
                  <a:lnTo>
                    <a:pt x="96" y="303"/>
                  </a:lnTo>
                  <a:lnTo>
                    <a:pt x="94" y="302"/>
                  </a:lnTo>
                  <a:lnTo>
                    <a:pt x="94" y="303"/>
                  </a:lnTo>
                  <a:lnTo>
                    <a:pt x="92" y="303"/>
                  </a:lnTo>
                  <a:lnTo>
                    <a:pt x="90" y="302"/>
                  </a:lnTo>
                  <a:lnTo>
                    <a:pt x="87" y="302"/>
                  </a:lnTo>
                  <a:lnTo>
                    <a:pt x="87" y="303"/>
                  </a:lnTo>
                  <a:lnTo>
                    <a:pt x="85" y="305"/>
                  </a:lnTo>
                  <a:lnTo>
                    <a:pt x="83" y="303"/>
                  </a:lnTo>
                  <a:lnTo>
                    <a:pt x="81" y="305"/>
                  </a:lnTo>
                  <a:lnTo>
                    <a:pt x="77" y="305"/>
                  </a:lnTo>
                  <a:lnTo>
                    <a:pt x="75" y="305"/>
                  </a:lnTo>
                  <a:lnTo>
                    <a:pt x="75" y="305"/>
                  </a:lnTo>
                  <a:lnTo>
                    <a:pt x="81" y="309"/>
                  </a:lnTo>
                  <a:lnTo>
                    <a:pt x="83" y="309"/>
                  </a:lnTo>
                  <a:lnTo>
                    <a:pt x="83" y="305"/>
                  </a:lnTo>
                  <a:lnTo>
                    <a:pt x="87" y="305"/>
                  </a:lnTo>
                  <a:lnTo>
                    <a:pt x="90" y="309"/>
                  </a:lnTo>
                  <a:lnTo>
                    <a:pt x="92" y="309"/>
                  </a:lnTo>
                  <a:lnTo>
                    <a:pt x="94" y="311"/>
                  </a:lnTo>
                  <a:lnTo>
                    <a:pt x="98" y="309"/>
                  </a:lnTo>
                  <a:lnTo>
                    <a:pt x="100" y="311"/>
                  </a:lnTo>
                  <a:lnTo>
                    <a:pt x="104" y="309"/>
                  </a:lnTo>
                  <a:lnTo>
                    <a:pt x="109" y="309"/>
                  </a:lnTo>
                  <a:lnTo>
                    <a:pt x="111" y="315"/>
                  </a:lnTo>
                  <a:lnTo>
                    <a:pt x="111" y="317"/>
                  </a:lnTo>
                  <a:lnTo>
                    <a:pt x="109" y="318"/>
                  </a:lnTo>
                  <a:lnTo>
                    <a:pt x="105" y="318"/>
                  </a:lnTo>
                  <a:lnTo>
                    <a:pt x="102" y="324"/>
                  </a:lnTo>
                  <a:lnTo>
                    <a:pt x="100" y="322"/>
                  </a:lnTo>
                  <a:lnTo>
                    <a:pt x="102" y="320"/>
                  </a:lnTo>
                  <a:lnTo>
                    <a:pt x="100" y="318"/>
                  </a:lnTo>
                  <a:lnTo>
                    <a:pt x="98" y="320"/>
                  </a:lnTo>
                  <a:lnTo>
                    <a:pt x="98" y="322"/>
                  </a:lnTo>
                  <a:lnTo>
                    <a:pt x="96" y="322"/>
                  </a:lnTo>
                  <a:lnTo>
                    <a:pt x="94" y="326"/>
                  </a:lnTo>
                  <a:lnTo>
                    <a:pt x="92" y="330"/>
                  </a:lnTo>
                  <a:lnTo>
                    <a:pt x="90" y="328"/>
                  </a:lnTo>
                  <a:lnTo>
                    <a:pt x="90" y="330"/>
                  </a:lnTo>
                  <a:lnTo>
                    <a:pt x="87" y="332"/>
                  </a:lnTo>
                  <a:lnTo>
                    <a:pt x="87" y="332"/>
                  </a:lnTo>
                  <a:lnTo>
                    <a:pt x="87" y="332"/>
                  </a:lnTo>
                  <a:lnTo>
                    <a:pt x="85" y="334"/>
                  </a:lnTo>
                  <a:lnTo>
                    <a:pt x="87" y="334"/>
                  </a:lnTo>
                  <a:lnTo>
                    <a:pt x="90" y="335"/>
                  </a:lnTo>
                  <a:lnTo>
                    <a:pt x="85" y="335"/>
                  </a:lnTo>
                  <a:lnTo>
                    <a:pt x="90" y="339"/>
                  </a:lnTo>
                  <a:lnTo>
                    <a:pt x="90" y="341"/>
                  </a:lnTo>
                  <a:lnTo>
                    <a:pt x="87" y="345"/>
                  </a:lnTo>
                  <a:lnTo>
                    <a:pt x="90" y="349"/>
                  </a:lnTo>
                  <a:lnTo>
                    <a:pt x="87" y="351"/>
                  </a:lnTo>
                  <a:lnTo>
                    <a:pt x="83" y="349"/>
                  </a:lnTo>
                  <a:lnTo>
                    <a:pt x="87" y="352"/>
                  </a:lnTo>
                  <a:lnTo>
                    <a:pt x="85" y="356"/>
                  </a:lnTo>
                  <a:lnTo>
                    <a:pt x="87" y="358"/>
                  </a:lnTo>
                  <a:lnTo>
                    <a:pt x="85" y="360"/>
                  </a:lnTo>
                  <a:lnTo>
                    <a:pt x="87" y="364"/>
                  </a:lnTo>
                  <a:lnTo>
                    <a:pt x="85" y="369"/>
                  </a:lnTo>
                  <a:lnTo>
                    <a:pt x="85" y="373"/>
                  </a:lnTo>
                  <a:lnTo>
                    <a:pt x="87" y="375"/>
                  </a:lnTo>
                  <a:lnTo>
                    <a:pt x="87" y="377"/>
                  </a:lnTo>
                  <a:lnTo>
                    <a:pt x="85" y="386"/>
                  </a:lnTo>
                  <a:lnTo>
                    <a:pt x="83" y="390"/>
                  </a:lnTo>
                  <a:lnTo>
                    <a:pt x="81" y="398"/>
                  </a:lnTo>
                  <a:lnTo>
                    <a:pt x="77" y="403"/>
                  </a:lnTo>
                  <a:lnTo>
                    <a:pt x="73" y="399"/>
                  </a:lnTo>
                  <a:lnTo>
                    <a:pt x="72" y="398"/>
                  </a:lnTo>
                  <a:lnTo>
                    <a:pt x="68" y="399"/>
                  </a:lnTo>
                  <a:lnTo>
                    <a:pt x="60" y="398"/>
                  </a:lnTo>
                  <a:lnTo>
                    <a:pt x="60" y="398"/>
                  </a:lnTo>
                  <a:lnTo>
                    <a:pt x="58" y="403"/>
                  </a:lnTo>
                  <a:lnTo>
                    <a:pt x="53" y="403"/>
                  </a:lnTo>
                  <a:lnTo>
                    <a:pt x="49" y="409"/>
                  </a:lnTo>
                  <a:lnTo>
                    <a:pt x="53" y="411"/>
                  </a:lnTo>
                  <a:lnTo>
                    <a:pt x="53" y="415"/>
                  </a:lnTo>
                  <a:lnTo>
                    <a:pt x="49" y="418"/>
                  </a:lnTo>
                  <a:lnTo>
                    <a:pt x="43" y="415"/>
                  </a:lnTo>
                  <a:lnTo>
                    <a:pt x="36" y="418"/>
                  </a:lnTo>
                  <a:lnTo>
                    <a:pt x="32" y="418"/>
                  </a:lnTo>
                  <a:lnTo>
                    <a:pt x="30" y="415"/>
                  </a:lnTo>
                  <a:lnTo>
                    <a:pt x="32" y="413"/>
                  </a:lnTo>
                  <a:lnTo>
                    <a:pt x="30" y="403"/>
                  </a:lnTo>
                  <a:lnTo>
                    <a:pt x="28" y="403"/>
                  </a:lnTo>
                  <a:lnTo>
                    <a:pt x="25" y="399"/>
                  </a:lnTo>
                  <a:lnTo>
                    <a:pt x="25" y="398"/>
                  </a:lnTo>
                  <a:lnTo>
                    <a:pt x="25" y="398"/>
                  </a:lnTo>
                  <a:lnTo>
                    <a:pt x="28" y="394"/>
                  </a:lnTo>
                  <a:lnTo>
                    <a:pt x="32" y="390"/>
                  </a:lnTo>
                  <a:lnTo>
                    <a:pt x="30" y="386"/>
                  </a:lnTo>
                  <a:lnTo>
                    <a:pt x="28" y="388"/>
                  </a:lnTo>
                  <a:lnTo>
                    <a:pt x="25" y="384"/>
                  </a:lnTo>
                  <a:lnTo>
                    <a:pt x="23" y="381"/>
                  </a:lnTo>
                  <a:lnTo>
                    <a:pt x="19" y="379"/>
                  </a:lnTo>
                  <a:lnTo>
                    <a:pt x="19" y="375"/>
                  </a:lnTo>
                  <a:lnTo>
                    <a:pt x="15" y="369"/>
                  </a:lnTo>
                  <a:lnTo>
                    <a:pt x="13" y="366"/>
                  </a:lnTo>
                  <a:lnTo>
                    <a:pt x="13" y="360"/>
                  </a:lnTo>
                  <a:lnTo>
                    <a:pt x="9" y="360"/>
                  </a:lnTo>
                  <a:lnTo>
                    <a:pt x="6" y="358"/>
                  </a:lnTo>
                  <a:lnTo>
                    <a:pt x="9" y="356"/>
                  </a:lnTo>
                  <a:lnTo>
                    <a:pt x="9" y="352"/>
                  </a:lnTo>
                  <a:lnTo>
                    <a:pt x="9" y="349"/>
                  </a:lnTo>
                  <a:lnTo>
                    <a:pt x="9" y="345"/>
                  </a:lnTo>
                  <a:lnTo>
                    <a:pt x="13" y="343"/>
                  </a:lnTo>
                  <a:lnTo>
                    <a:pt x="9" y="341"/>
                  </a:lnTo>
                  <a:lnTo>
                    <a:pt x="9" y="339"/>
                  </a:lnTo>
                  <a:lnTo>
                    <a:pt x="9" y="339"/>
                  </a:lnTo>
                  <a:lnTo>
                    <a:pt x="6" y="339"/>
                  </a:lnTo>
                  <a:lnTo>
                    <a:pt x="6" y="339"/>
                  </a:lnTo>
                  <a:lnTo>
                    <a:pt x="9" y="343"/>
                  </a:lnTo>
                  <a:lnTo>
                    <a:pt x="6" y="345"/>
                  </a:lnTo>
                  <a:lnTo>
                    <a:pt x="6" y="339"/>
                  </a:lnTo>
                  <a:lnTo>
                    <a:pt x="6" y="339"/>
                  </a:lnTo>
                  <a:lnTo>
                    <a:pt x="0" y="339"/>
                  </a:lnTo>
                  <a:lnTo>
                    <a:pt x="0" y="332"/>
                  </a:lnTo>
                  <a:lnTo>
                    <a:pt x="0" y="330"/>
                  </a:lnTo>
                  <a:lnTo>
                    <a:pt x="0" y="322"/>
                  </a:lnTo>
                  <a:lnTo>
                    <a:pt x="4" y="320"/>
                  </a:lnTo>
                  <a:lnTo>
                    <a:pt x="4" y="320"/>
                  </a:lnTo>
                  <a:lnTo>
                    <a:pt x="4" y="320"/>
                  </a:lnTo>
                  <a:lnTo>
                    <a:pt x="4" y="320"/>
                  </a:lnTo>
                  <a:lnTo>
                    <a:pt x="4" y="320"/>
                  </a:lnTo>
                  <a:close/>
                  <a:moveTo>
                    <a:pt x="109" y="309"/>
                  </a:moveTo>
                  <a:lnTo>
                    <a:pt x="111" y="315"/>
                  </a:lnTo>
                  <a:lnTo>
                    <a:pt x="111" y="315"/>
                  </a:lnTo>
                  <a:lnTo>
                    <a:pt x="115" y="309"/>
                  </a:lnTo>
                  <a:lnTo>
                    <a:pt x="117" y="305"/>
                  </a:lnTo>
                  <a:lnTo>
                    <a:pt x="117" y="303"/>
                  </a:lnTo>
                  <a:lnTo>
                    <a:pt x="111" y="303"/>
                  </a:lnTo>
                  <a:lnTo>
                    <a:pt x="109" y="309"/>
                  </a:lnTo>
                  <a:lnTo>
                    <a:pt x="109" y="309"/>
                  </a:lnTo>
                  <a:lnTo>
                    <a:pt x="109" y="309"/>
                  </a:lnTo>
                  <a:lnTo>
                    <a:pt x="109" y="309"/>
                  </a:lnTo>
                  <a:close/>
                  <a:moveTo>
                    <a:pt x="6" y="345"/>
                  </a:moveTo>
                  <a:lnTo>
                    <a:pt x="6" y="349"/>
                  </a:lnTo>
                  <a:lnTo>
                    <a:pt x="6" y="349"/>
                  </a:lnTo>
                  <a:lnTo>
                    <a:pt x="6" y="345"/>
                  </a:lnTo>
                  <a:lnTo>
                    <a:pt x="6" y="345"/>
                  </a:lnTo>
                  <a:lnTo>
                    <a:pt x="6" y="345"/>
                  </a:lnTo>
                  <a:lnTo>
                    <a:pt x="6" y="345"/>
                  </a:lnTo>
                  <a:lnTo>
                    <a:pt x="6" y="345"/>
                  </a:lnTo>
                  <a:close/>
                  <a:moveTo>
                    <a:pt x="124" y="335"/>
                  </a:moveTo>
                  <a:lnTo>
                    <a:pt x="126" y="339"/>
                  </a:lnTo>
                  <a:lnTo>
                    <a:pt x="128" y="335"/>
                  </a:lnTo>
                  <a:lnTo>
                    <a:pt x="126" y="334"/>
                  </a:lnTo>
                  <a:lnTo>
                    <a:pt x="124" y="335"/>
                  </a:lnTo>
                  <a:lnTo>
                    <a:pt x="124" y="335"/>
                  </a:lnTo>
                  <a:lnTo>
                    <a:pt x="124" y="335"/>
                  </a:lnTo>
                  <a:lnTo>
                    <a:pt x="124" y="335"/>
                  </a:lnTo>
                  <a:close/>
                  <a:moveTo>
                    <a:pt x="126" y="352"/>
                  </a:moveTo>
                  <a:lnTo>
                    <a:pt x="128" y="354"/>
                  </a:lnTo>
                  <a:lnTo>
                    <a:pt x="130" y="351"/>
                  </a:lnTo>
                  <a:lnTo>
                    <a:pt x="134" y="351"/>
                  </a:lnTo>
                  <a:lnTo>
                    <a:pt x="130" y="349"/>
                  </a:lnTo>
                  <a:lnTo>
                    <a:pt x="128" y="349"/>
                  </a:lnTo>
                  <a:lnTo>
                    <a:pt x="126" y="352"/>
                  </a:lnTo>
                  <a:lnTo>
                    <a:pt x="126" y="352"/>
                  </a:lnTo>
                  <a:lnTo>
                    <a:pt x="126" y="352"/>
                  </a:lnTo>
                  <a:lnTo>
                    <a:pt x="126" y="352"/>
                  </a:lnTo>
                  <a:close/>
                  <a:moveTo>
                    <a:pt x="115" y="381"/>
                  </a:moveTo>
                  <a:lnTo>
                    <a:pt x="117" y="379"/>
                  </a:lnTo>
                  <a:lnTo>
                    <a:pt x="119" y="377"/>
                  </a:lnTo>
                  <a:lnTo>
                    <a:pt x="117" y="375"/>
                  </a:lnTo>
                  <a:lnTo>
                    <a:pt x="117" y="373"/>
                  </a:lnTo>
                  <a:lnTo>
                    <a:pt x="122" y="369"/>
                  </a:lnTo>
                  <a:lnTo>
                    <a:pt x="122" y="369"/>
                  </a:lnTo>
                  <a:lnTo>
                    <a:pt x="126" y="364"/>
                  </a:lnTo>
                  <a:lnTo>
                    <a:pt x="124" y="364"/>
                  </a:lnTo>
                  <a:lnTo>
                    <a:pt x="122" y="360"/>
                  </a:lnTo>
                  <a:lnTo>
                    <a:pt x="124" y="358"/>
                  </a:lnTo>
                  <a:lnTo>
                    <a:pt x="124" y="356"/>
                  </a:lnTo>
                  <a:lnTo>
                    <a:pt x="126" y="354"/>
                  </a:lnTo>
                  <a:lnTo>
                    <a:pt x="124" y="352"/>
                  </a:lnTo>
                  <a:lnTo>
                    <a:pt x="122" y="354"/>
                  </a:lnTo>
                  <a:lnTo>
                    <a:pt x="117" y="354"/>
                  </a:lnTo>
                  <a:lnTo>
                    <a:pt x="115" y="358"/>
                  </a:lnTo>
                  <a:lnTo>
                    <a:pt x="115" y="360"/>
                  </a:lnTo>
                  <a:lnTo>
                    <a:pt x="111" y="364"/>
                  </a:lnTo>
                  <a:lnTo>
                    <a:pt x="111" y="366"/>
                  </a:lnTo>
                  <a:lnTo>
                    <a:pt x="111" y="369"/>
                  </a:lnTo>
                  <a:lnTo>
                    <a:pt x="115" y="373"/>
                  </a:lnTo>
                  <a:lnTo>
                    <a:pt x="115" y="373"/>
                  </a:lnTo>
                  <a:lnTo>
                    <a:pt x="115" y="375"/>
                  </a:lnTo>
                  <a:lnTo>
                    <a:pt x="115" y="379"/>
                  </a:lnTo>
                  <a:lnTo>
                    <a:pt x="115" y="381"/>
                  </a:lnTo>
                  <a:lnTo>
                    <a:pt x="115" y="381"/>
                  </a:lnTo>
                  <a:lnTo>
                    <a:pt x="115" y="381"/>
                  </a:lnTo>
                  <a:lnTo>
                    <a:pt x="115" y="381"/>
                  </a:lnTo>
                  <a:close/>
                  <a:moveTo>
                    <a:pt x="87" y="390"/>
                  </a:moveTo>
                  <a:lnTo>
                    <a:pt x="87" y="394"/>
                  </a:lnTo>
                  <a:lnTo>
                    <a:pt x="87" y="398"/>
                  </a:lnTo>
                  <a:lnTo>
                    <a:pt x="87" y="398"/>
                  </a:lnTo>
                  <a:lnTo>
                    <a:pt x="90" y="394"/>
                  </a:lnTo>
                  <a:lnTo>
                    <a:pt x="90" y="390"/>
                  </a:lnTo>
                  <a:lnTo>
                    <a:pt x="92" y="383"/>
                  </a:lnTo>
                  <a:lnTo>
                    <a:pt x="94" y="377"/>
                  </a:lnTo>
                  <a:lnTo>
                    <a:pt x="94" y="373"/>
                  </a:lnTo>
                  <a:lnTo>
                    <a:pt x="92" y="369"/>
                  </a:lnTo>
                  <a:lnTo>
                    <a:pt x="90" y="373"/>
                  </a:lnTo>
                  <a:lnTo>
                    <a:pt x="90" y="373"/>
                  </a:lnTo>
                  <a:lnTo>
                    <a:pt x="90" y="381"/>
                  </a:lnTo>
                  <a:lnTo>
                    <a:pt x="87" y="381"/>
                  </a:lnTo>
                  <a:lnTo>
                    <a:pt x="87" y="390"/>
                  </a:lnTo>
                  <a:lnTo>
                    <a:pt x="87" y="390"/>
                  </a:lnTo>
                  <a:lnTo>
                    <a:pt x="87" y="390"/>
                  </a:lnTo>
                  <a:close/>
                </a:path>
              </a:pathLst>
            </a:custGeom>
            <a:solidFill>
              <a:schemeClr val="accent3"/>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24" name="Freeform 9">
              <a:extLst>
                <a:ext uri="{FF2B5EF4-FFF2-40B4-BE49-F238E27FC236}">
                  <a16:creationId xmlns:a16="http://schemas.microsoft.com/office/drawing/2014/main" id="{F1DF465D-CBAC-49EB-8252-FF6E415EC7DB}"/>
                </a:ext>
              </a:extLst>
            </p:cNvPr>
            <p:cNvSpPr>
              <a:spLocks noEditPoints="1"/>
            </p:cNvSpPr>
            <p:nvPr/>
          </p:nvSpPr>
          <p:spPr bwMode="auto">
            <a:xfrm>
              <a:off x="9397924" y="2241477"/>
              <a:ext cx="64363" cy="115784"/>
            </a:xfrm>
            <a:custGeom>
              <a:avLst/>
              <a:gdLst/>
              <a:ahLst/>
              <a:cxnLst>
                <a:cxn ang="0">
                  <a:pos x="167" y="277"/>
                </a:cxn>
                <a:cxn ang="0">
                  <a:pos x="171" y="226"/>
                </a:cxn>
                <a:cxn ang="0">
                  <a:pos x="158" y="188"/>
                </a:cxn>
                <a:cxn ang="0">
                  <a:pos x="152" y="165"/>
                </a:cxn>
                <a:cxn ang="0">
                  <a:pos x="146" y="128"/>
                </a:cxn>
                <a:cxn ang="0">
                  <a:pos x="141" y="83"/>
                </a:cxn>
                <a:cxn ang="0">
                  <a:pos x="120" y="64"/>
                </a:cxn>
                <a:cxn ang="0">
                  <a:pos x="116" y="37"/>
                </a:cxn>
                <a:cxn ang="0">
                  <a:pos x="120" y="11"/>
                </a:cxn>
                <a:cxn ang="0">
                  <a:pos x="90" y="0"/>
                </a:cxn>
                <a:cxn ang="0">
                  <a:pos x="75" y="7"/>
                </a:cxn>
                <a:cxn ang="0">
                  <a:pos x="71" y="34"/>
                </a:cxn>
                <a:cxn ang="0">
                  <a:pos x="62" y="45"/>
                </a:cxn>
                <a:cxn ang="0">
                  <a:pos x="37" y="52"/>
                </a:cxn>
                <a:cxn ang="0">
                  <a:pos x="9" y="30"/>
                </a:cxn>
                <a:cxn ang="0">
                  <a:pos x="0" y="37"/>
                </a:cxn>
                <a:cxn ang="0">
                  <a:pos x="26" y="58"/>
                </a:cxn>
                <a:cxn ang="0">
                  <a:pos x="39" y="68"/>
                </a:cxn>
                <a:cxn ang="0">
                  <a:pos x="45" y="88"/>
                </a:cxn>
                <a:cxn ang="0">
                  <a:pos x="54" y="107"/>
                </a:cxn>
                <a:cxn ang="0">
                  <a:pos x="54" y="135"/>
                </a:cxn>
                <a:cxn ang="0">
                  <a:pos x="65" y="149"/>
                </a:cxn>
                <a:cxn ang="0">
                  <a:pos x="80" y="167"/>
                </a:cxn>
                <a:cxn ang="0">
                  <a:pos x="84" y="181"/>
                </a:cxn>
                <a:cxn ang="0">
                  <a:pos x="65" y="192"/>
                </a:cxn>
                <a:cxn ang="0">
                  <a:pos x="54" y="201"/>
                </a:cxn>
                <a:cxn ang="0">
                  <a:pos x="54" y="218"/>
                </a:cxn>
                <a:cxn ang="0">
                  <a:pos x="41" y="220"/>
                </a:cxn>
                <a:cxn ang="0">
                  <a:pos x="37" y="233"/>
                </a:cxn>
                <a:cxn ang="0">
                  <a:pos x="28" y="235"/>
                </a:cxn>
                <a:cxn ang="0">
                  <a:pos x="26" y="250"/>
                </a:cxn>
                <a:cxn ang="0">
                  <a:pos x="30" y="263"/>
                </a:cxn>
                <a:cxn ang="0">
                  <a:pos x="37" y="282"/>
                </a:cxn>
                <a:cxn ang="0">
                  <a:pos x="33" y="307"/>
                </a:cxn>
                <a:cxn ang="0">
                  <a:pos x="45" y="312"/>
                </a:cxn>
                <a:cxn ang="0">
                  <a:pos x="58" y="316"/>
                </a:cxn>
                <a:cxn ang="0">
                  <a:pos x="65" y="331"/>
                </a:cxn>
                <a:cxn ang="0">
                  <a:pos x="79" y="327"/>
                </a:cxn>
                <a:cxn ang="0">
                  <a:pos x="103" y="316"/>
                </a:cxn>
                <a:cxn ang="0">
                  <a:pos x="109" y="314"/>
                </a:cxn>
                <a:cxn ang="0">
                  <a:pos x="116" y="314"/>
                </a:cxn>
                <a:cxn ang="0">
                  <a:pos x="129" y="311"/>
                </a:cxn>
                <a:cxn ang="0">
                  <a:pos x="141" y="307"/>
                </a:cxn>
                <a:cxn ang="0">
                  <a:pos x="146" y="307"/>
                </a:cxn>
                <a:cxn ang="0">
                  <a:pos x="75" y="167"/>
                </a:cxn>
                <a:cxn ang="0">
                  <a:pos x="79" y="173"/>
                </a:cxn>
                <a:cxn ang="0">
                  <a:pos x="24" y="226"/>
                </a:cxn>
                <a:cxn ang="0">
                  <a:pos x="28" y="228"/>
                </a:cxn>
                <a:cxn ang="0">
                  <a:pos x="22" y="228"/>
                </a:cxn>
                <a:cxn ang="0">
                  <a:pos x="60" y="327"/>
                </a:cxn>
                <a:cxn ang="0">
                  <a:pos x="56" y="322"/>
                </a:cxn>
                <a:cxn ang="0">
                  <a:pos x="56" y="322"/>
                </a:cxn>
                <a:cxn ang="0">
                  <a:pos x="48" y="320"/>
                </a:cxn>
                <a:cxn ang="0">
                  <a:pos x="45" y="316"/>
                </a:cxn>
                <a:cxn ang="0">
                  <a:pos x="33" y="312"/>
                </a:cxn>
                <a:cxn ang="0">
                  <a:pos x="33" y="312"/>
                </a:cxn>
                <a:cxn ang="0">
                  <a:pos x="11" y="312"/>
                </a:cxn>
                <a:cxn ang="0">
                  <a:pos x="16" y="324"/>
                </a:cxn>
                <a:cxn ang="0">
                  <a:pos x="11" y="322"/>
                </a:cxn>
              </a:cxnLst>
              <a:rect l="0" t="0" r="r" b="b"/>
              <a:pathLst>
                <a:path w="184" h="331">
                  <a:moveTo>
                    <a:pt x="146" y="307"/>
                  </a:moveTo>
                  <a:lnTo>
                    <a:pt x="144" y="301"/>
                  </a:lnTo>
                  <a:lnTo>
                    <a:pt x="154" y="295"/>
                  </a:lnTo>
                  <a:lnTo>
                    <a:pt x="158" y="292"/>
                  </a:lnTo>
                  <a:lnTo>
                    <a:pt x="163" y="282"/>
                  </a:lnTo>
                  <a:lnTo>
                    <a:pt x="167" y="277"/>
                  </a:lnTo>
                  <a:lnTo>
                    <a:pt x="173" y="267"/>
                  </a:lnTo>
                  <a:lnTo>
                    <a:pt x="180" y="256"/>
                  </a:lnTo>
                  <a:lnTo>
                    <a:pt x="184" y="241"/>
                  </a:lnTo>
                  <a:lnTo>
                    <a:pt x="184" y="235"/>
                  </a:lnTo>
                  <a:lnTo>
                    <a:pt x="176" y="226"/>
                  </a:lnTo>
                  <a:lnTo>
                    <a:pt x="171" y="226"/>
                  </a:lnTo>
                  <a:lnTo>
                    <a:pt x="163" y="213"/>
                  </a:lnTo>
                  <a:lnTo>
                    <a:pt x="163" y="207"/>
                  </a:lnTo>
                  <a:lnTo>
                    <a:pt x="167" y="201"/>
                  </a:lnTo>
                  <a:lnTo>
                    <a:pt x="167" y="196"/>
                  </a:lnTo>
                  <a:lnTo>
                    <a:pt x="163" y="192"/>
                  </a:lnTo>
                  <a:lnTo>
                    <a:pt x="158" y="188"/>
                  </a:lnTo>
                  <a:lnTo>
                    <a:pt x="158" y="182"/>
                  </a:lnTo>
                  <a:lnTo>
                    <a:pt x="160" y="181"/>
                  </a:lnTo>
                  <a:lnTo>
                    <a:pt x="158" y="177"/>
                  </a:lnTo>
                  <a:lnTo>
                    <a:pt x="154" y="175"/>
                  </a:lnTo>
                  <a:lnTo>
                    <a:pt x="152" y="173"/>
                  </a:lnTo>
                  <a:lnTo>
                    <a:pt x="152" y="165"/>
                  </a:lnTo>
                  <a:lnTo>
                    <a:pt x="154" y="162"/>
                  </a:lnTo>
                  <a:lnTo>
                    <a:pt x="152" y="162"/>
                  </a:lnTo>
                  <a:lnTo>
                    <a:pt x="152" y="158"/>
                  </a:lnTo>
                  <a:lnTo>
                    <a:pt x="152" y="147"/>
                  </a:lnTo>
                  <a:lnTo>
                    <a:pt x="154" y="147"/>
                  </a:lnTo>
                  <a:lnTo>
                    <a:pt x="146" y="128"/>
                  </a:lnTo>
                  <a:lnTo>
                    <a:pt x="139" y="113"/>
                  </a:lnTo>
                  <a:lnTo>
                    <a:pt x="137" y="107"/>
                  </a:lnTo>
                  <a:lnTo>
                    <a:pt x="133" y="101"/>
                  </a:lnTo>
                  <a:lnTo>
                    <a:pt x="135" y="92"/>
                  </a:lnTo>
                  <a:lnTo>
                    <a:pt x="139" y="88"/>
                  </a:lnTo>
                  <a:lnTo>
                    <a:pt x="141" y="83"/>
                  </a:lnTo>
                  <a:lnTo>
                    <a:pt x="139" y="81"/>
                  </a:lnTo>
                  <a:lnTo>
                    <a:pt x="129" y="75"/>
                  </a:lnTo>
                  <a:lnTo>
                    <a:pt x="129" y="71"/>
                  </a:lnTo>
                  <a:lnTo>
                    <a:pt x="128" y="68"/>
                  </a:lnTo>
                  <a:lnTo>
                    <a:pt x="122" y="64"/>
                  </a:lnTo>
                  <a:lnTo>
                    <a:pt x="120" y="64"/>
                  </a:lnTo>
                  <a:lnTo>
                    <a:pt x="116" y="54"/>
                  </a:lnTo>
                  <a:lnTo>
                    <a:pt x="112" y="52"/>
                  </a:lnTo>
                  <a:lnTo>
                    <a:pt x="114" y="45"/>
                  </a:lnTo>
                  <a:lnTo>
                    <a:pt x="116" y="41"/>
                  </a:lnTo>
                  <a:lnTo>
                    <a:pt x="112" y="39"/>
                  </a:lnTo>
                  <a:lnTo>
                    <a:pt x="116" y="37"/>
                  </a:lnTo>
                  <a:lnTo>
                    <a:pt x="120" y="35"/>
                  </a:lnTo>
                  <a:lnTo>
                    <a:pt x="120" y="28"/>
                  </a:lnTo>
                  <a:lnTo>
                    <a:pt x="124" y="24"/>
                  </a:lnTo>
                  <a:lnTo>
                    <a:pt x="124" y="19"/>
                  </a:lnTo>
                  <a:lnTo>
                    <a:pt x="120" y="15"/>
                  </a:lnTo>
                  <a:lnTo>
                    <a:pt x="120" y="11"/>
                  </a:lnTo>
                  <a:lnTo>
                    <a:pt x="112" y="11"/>
                  </a:lnTo>
                  <a:lnTo>
                    <a:pt x="109" y="9"/>
                  </a:lnTo>
                  <a:lnTo>
                    <a:pt x="105" y="7"/>
                  </a:lnTo>
                  <a:lnTo>
                    <a:pt x="103" y="3"/>
                  </a:lnTo>
                  <a:lnTo>
                    <a:pt x="99" y="0"/>
                  </a:lnTo>
                  <a:lnTo>
                    <a:pt x="90" y="0"/>
                  </a:lnTo>
                  <a:lnTo>
                    <a:pt x="88" y="3"/>
                  </a:lnTo>
                  <a:lnTo>
                    <a:pt x="88" y="3"/>
                  </a:lnTo>
                  <a:lnTo>
                    <a:pt x="84" y="3"/>
                  </a:lnTo>
                  <a:lnTo>
                    <a:pt x="79" y="3"/>
                  </a:lnTo>
                  <a:lnTo>
                    <a:pt x="75" y="5"/>
                  </a:lnTo>
                  <a:lnTo>
                    <a:pt x="75" y="7"/>
                  </a:lnTo>
                  <a:lnTo>
                    <a:pt x="75" y="11"/>
                  </a:lnTo>
                  <a:lnTo>
                    <a:pt x="71" y="13"/>
                  </a:lnTo>
                  <a:lnTo>
                    <a:pt x="75" y="17"/>
                  </a:lnTo>
                  <a:lnTo>
                    <a:pt x="71" y="19"/>
                  </a:lnTo>
                  <a:lnTo>
                    <a:pt x="71" y="30"/>
                  </a:lnTo>
                  <a:lnTo>
                    <a:pt x="71" y="34"/>
                  </a:lnTo>
                  <a:lnTo>
                    <a:pt x="75" y="37"/>
                  </a:lnTo>
                  <a:lnTo>
                    <a:pt x="71" y="39"/>
                  </a:lnTo>
                  <a:lnTo>
                    <a:pt x="71" y="41"/>
                  </a:lnTo>
                  <a:lnTo>
                    <a:pt x="65" y="41"/>
                  </a:lnTo>
                  <a:lnTo>
                    <a:pt x="64" y="45"/>
                  </a:lnTo>
                  <a:lnTo>
                    <a:pt x="62" y="45"/>
                  </a:lnTo>
                  <a:lnTo>
                    <a:pt x="58" y="51"/>
                  </a:lnTo>
                  <a:lnTo>
                    <a:pt x="54" y="49"/>
                  </a:lnTo>
                  <a:lnTo>
                    <a:pt x="48" y="45"/>
                  </a:lnTo>
                  <a:lnTo>
                    <a:pt x="45" y="45"/>
                  </a:lnTo>
                  <a:lnTo>
                    <a:pt x="41" y="47"/>
                  </a:lnTo>
                  <a:lnTo>
                    <a:pt x="37" y="52"/>
                  </a:lnTo>
                  <a:lnTo>
                    <a:pt x="30" y="52"/>
                  </a:lnTo>
                  <a:lnTo>
                    <a:pt x="24" y="49"/>
                  </a:lnTo>
                  <a:lnTo>
                    <a:pt x="20" y="45"/>
                  </a:lnTo>
                  <a:lnTo>
                    <a:pt x="20" y="41"/>
                  </a:lnTo>
                  <a:lnTo>
                    <a:pt x="11" y="34"/>
                  </a:lnTo>
                  <a:lnTo>
                    <a:pt x="9" y="30"/>
                  </a:lnTo>
                  <a:lnTo>
                    <a:pt x="5" y="30"/>
                  </a:lnTo>
                  <a:lnTo>
                    <a:pt x="3" y="34"/>
                  </a:lnTo>
                  <a:lnTo>
                    <a:pt x="1" y="35"/>
                  </a:lnTo>
                  <a:lnTo>
                    <a:pt x="3" y="37"/>
                  </a:lnTo>
                  <a:lnTo>
                    <a:pt x="1" y="39"/>
                  </a:lnTo>
                  <a:lnTo>
                    <a:pt x="0" y="37"/>
                  </a:lnTo>
                  <a:lnTo>
                    <a:pt x="0" y="39"/>
                  </a:lnTo>
                  <a:lnTo>
                    <a:pt x="3" y="43"/>
                  </a:lnTo>
                  <a:lnTo>
                    <a:pt x="7" y="45"/>
                  </a:lnTo>
                  <a:lnTo>
                    <a:pt x="15" y="54"/>
                  </a:lnTo>
                  <a:lnTo>
                    <a:pt x="20" y="58"/>
                  </a:lnTo>
                  <a:lnTo>
                    <a:pt x="26" y="58"/>
                  </a:lnTo>
                  <a:lnTo>
                    <a:pt x="28" y="58"/>
                  </a:lnTo>
                  <a:lnTo>
                    <a:pt x="32" y="58"/>
                  </a:lnTo>
                  <a:lnTo>
                    <a:pt x="35" y="64"/>
                  </a:lnTo>
                  <a:lnTo>
                    <a:pt x="37" y="68"/>
                  </a:lnTo>
                  <a:lnTo>
                    <a:pt x="39" y="68"/>
                  </a:lnTo>
                  <a:lnTo>
                    <a:pt x="39" y="68"/>
                  </a:lnTo>
                  <a:lnTo>
                    <a:pt x="41" y="71"/>
                  </a:lnTo>
                  <a:lnTo>
                    <a:pt x="45" y="71"/>
                  </a:lnTo>
                  <a:lnTo>
                    <a:pt x="47" y="75"/>
                  </a:lnTo>
                  <a:lnTo>
                    <a:pt x="45" y="79"/>
                  </a:lnTo>
                  <a:lnTo>
                    <a:pt x="45" y="84"/>
                  </a:lnTo>
                  <a:lnTo>
                    <a:pt x="45" y="88"/>
                  </a:lnTo>
                  <a:lnTo>
                    <a:pt x="45" y="92"/>
                  </a:lnTo>
                  <a:lnTo>
                    <a:pt x="48" y="92"/>
                  </a:lnTo>
                  <a:lnTo>
                    <a:pt x="50" y="98"/>
                  </a:lnTo>
                  <a:lnTo>
                    <a:pt x="48" y="98"/>
                  </a:lnTo>
                  <a:lnTo>
                    <a:pt x="48" y="103"/>
                  </a:lnTo>
                  <a:lnTo>
                    <a:pt x="54" y="107"/>
                  </a:lnTo>
                  <a:lnTo>
                    <a:pt x="54" y="115"/>
                  </a:lnTo>
                  <a:lnTo>
                    <a:pt x="54" y="116"/>
                  </a:lnTo>
                  <a:lnTo>
                    <a:pt x="54" y="118"/>
                  </a:lnTo>
                  <a:lnTo>
                    <a:pt x="54" y="128"/>
                  </a:lnTo>
                  <a:lnTo>
                    <a:pt x="50" y="130"/>
                  </a:lnTo>
                  <a:lnTo>
                    <a:pt x="54" y="135"/>
                  </a:lnTo>
                  <a:lnTo>
                    <a:pt x="58" y="135"/>
                  </a:lnTo>
                  <a:lnTo>
                    <a:pt x="60" y="143"/>
                  </a:lnTo>
                  <a:lnTo>
                    <a:pt x="62" y="145"/>
                  </a:lnTo>
                  <a:lnTo>
                    <a:pt x="62" y="149"/>
                  </a:lnTo>
                  <a:lnTo>
                    <a:pt x="64" y="149"/>
                  </a:lnTo>
                  <a:lnTo>
                    <a:pt x="65" y="149"/>
                  </a:lnTo>
                  <a:lnTo>
                    <a:pt x="71" y="152"/>
                  </a:lnTo>
                  <a:lnTo>
                    <a:pt x="79" y="152"/>
                  </a:lnTo>
                  <a:lnTo>
                    <a:pt x="82" y="158"/>
                  </a:lnTo>
                  <a:lnTo>
                    <a:pt x="79" y="162"/>
                  </a:lnTo>
                  <a:lnTo>
                    <a:pt x="80" y="162"/>
                  </a:lnTo>
                  <a:lnTo>
                    <a:pt x="80" y="167"/>
                  </a:lnTo>
                  <a:lnTo>
                    <a:pt x="80" y="169"/>
                  </a:lnTo>
                  <a:lnTo>
                    <a:pt x="86" y="175"/>
                  </a:lnTo>
                  <a:lnTo>
                    <a:pt x="80" y="173"/>
                  </a:lnTo>
                  <a:lnTo>
                    <a:pt x="80" y="175"/>
                  </a:lnTo>
                  <a:lnTo>
                    <a:pt x="84" y="179"/>
                  </a:lnTo>
                  <a:lnTo>
                    <a:pt x="84" y="181"/>
                  </a:lnTo>
                  <a:lnTo>
                    <a:pt x="79" y="179"/>
                  </a:lnTo>
                  <a:lnTo>
                    <a:pt x="75" y="179"/>
                  </a:lnTo>
                  <a:lnTo>
                    <a:pt x="71" y="181"/>
                  </a:lnTo>
                  <a:lnTo>
                    <a:pt x="71" y="182"/>
                  </a:lnTo>
                  <a:lnTo>
                    <a:pt x="65" y="186"/>
                  </a:lnTo>
                  <a:lnTo>
                    <a:pt x="65" y="192"/>
                  </a:lnTo>
                  <a:lnTo>
                    <a:pt x="65" y="192"/>
                  </a:lnTo>
                  <a:lnTo>
                    <a:pt x="60" y="197"/>
                  </a:lnTo>
                  <a:lnTo>
                    <a:pt x="58" y="203"/>
                  </a:lnTo>
                  <a:lnTo>
                    <a:pt x="58" y="203"/>
                  </a:lnTo>
                  <a:lnTo>
                    <a:pt x="56" y="201"/>
                  </a:lnTo>
                  <a:lnTo>
                    <a:pt x="54" y="201"/>
                  </a:lnTo>
                  <a:lnTo>
                    <a:pt x="56" y="205"/>
                  </a:lnTo>
                  <a:lnTo>
                    <a:pt x="54" y="209"/>
                  </a:lnTo>
                  <a:lnTo>
                    <a:pt x="50" y="209"/>
                  </a:lnTo>
                  <a:lnTo>
                    <a:pt x="48" y="213"/>
                  </a:lnTo>
                  <a:lnTo>
                    <a:pt x="48" y="216"/>
                  </a:lnTo>
                  <a:lnTo>
                    <a:pt x="54" y="218"/>
                  </a:lnTo>
                  <a:lnTo>
                    <a:pt x="47" y="216"/>
                  </a:lnTo>
                  <a:lnTo>
                    <a:pt x="47" y="216"/>
                  </a:lnTo>
                  <a:lnTo>
                    <a:pt x="45" y="216"/>
                  </a:lnTo>
                  <a:lnTo>
                    <a:pt x="41" y="220"/>
                  </a:lnTo>
                  <a:lnTo>
                    <a:pt x="45" y="222"/>
                  </a:lnTo>
                  <a:lnTo>
                    <a:pt x="41" y="220"/>
                  </a:lnTo>
                  <a:lnTo>
                    <a:pt x="41" y="222"/>
                  </a:lnTo>
                  <a:lnTo>
                    <a:pt x="41" y="226"/>
                  </a:lnTo>
                  <a:lnTo>
                    <a:pt x="41" y="226"/>
                  </a:lnTo>
                  <a:lnTo>
                    <a:pt x="41" y="230"/>
                  </a:lnTo>
                  <a:lnTo>
                    <a:pt x="39" y="231"/>
                  </a:lnTo>
                  <a:lnTo>
                    <a:pt x="37" y="233"/>
                  </a:lnTo>
                  <a:lnTo>
                    <a:pt x="35" y="231"/>
                  </a:lnTo>
                  <a:lnTo>
                    <a:pt x="33" y="231"/>
                  </a:lnTo>
                  <a:lnTo>
                    <a:pt x="32" y="230"/>
                  </a:lnTo>
                  <a:lnTo>
                    <a:pt x="30" y="231"/>
                  </a:lnTo>
                  <a:lnTo>
                    <a:pt x="30" y="233"/>
                  </a:lnTo>
                  <a:lnTo>
                    <a:pt x="28" y="235"/>
                  </a:lnTo>
                  <a:lnTo>
                    <a:pt x="30" y="237"/>
                  </a:lnTo>
                  <a:lnTo>
                    <a:pt x="28" y="243"/>
                  </a:lnTo>
                  <a:lnTo>
                    <a:pt x="26" y="243"/>
                  </a:lnTo>
                  <a:lnTo>
                    <a:pt x="24" y="246"/>
                  </a:lnTo>
                  <a:lnTo>
                    <a:pt x="26" y="250"/>
                  </a:lnTo>
                  <a:lnTo>
                    <a:pt x="26" y="250"/>
                  </a:lnTo>
                  <a:lnTo>
                    <a:pt x="26" y="256"/>
                  </a:lnTo>
                  <a:lnTo>
                    <a:pt x="26" y="256"/>
                  </a:lnTo>
                  <a:lnTo>
                    <a:pt x="28" y="256"/>
                  </a:lnTo>
                  <a:lnTo>
                    <a:pt x="30" y="258"/>
                  </a:lnTo>
                  <a:lnTo>
                    <a:pt x="30" y="262"/>
                  </a:lnTo>
                  <a:lnTo>
                    <a:pt x="30" y="263"/>
                  </a:lnTo>
                  <a:lnTo>
                    <a:pt x="30" y="267"/>
                  </a:lnTo>
                  <a:lnTo>
                    <a:pt x="30" y="267"/>
                  </a:lnTo>
                  <a:lnTo>
                    <a:pt x="33" y="275"/>
                  </a:lnTo>
                  <a:lnTo>
                    <a:pt x="35" y="277"/>
                  </a:lnTo>
                  <a:lnTo>
                    <a:pt x="33" y="280"/>
                  </a:lnTo>
                  <a:lnTo>
                    <a:pt x="37" y="282"/>
                  </a:lnTo>
                  <a:lnTo>
                    <a:pt x="33" y="284"/>
                  </a:lnTo>
                  <a:lnTo>
                    <a:pt x="35" y="290"/>
                  </a:lnTo>
                  <a:lnTo>
                    <a:pt x="33" y="292"/>
                  </a:lnTo>
                  <a:lnTo>
                    <a:pt x="33" y="299"/>
                  </a:lnTo>
                  <a:lnTo>
                    <a:pt x="35" y="301"/>
                  </a:lnTo>
                  <a:lnTo>
                    <a:pt x="33" y="307"/>
                  </a:lnTo>
                  <a:lnTo>
                    <a:pt x="33" y="311"/>
                  </a:lnTo>
                  <a:lnTo>
                    <a:pt x="35" y="311"/>
                  </a:lnTo>
                  <a:lnTo>
                    <a:pt x="39" y="311"/>
                  </a:lnTo>
                  <a:lnTo>
                    <a:pt x="41" y="311"/>
                  </a:lnTo>
                  <a:lnTo>
                    <a:pt x="41" y="307"/>
                  </a:lnTo>
                  <a:lnTo>
                    <a:pt x="45" y="312"/>
                  </a:lnTo>
                  <a:lnTo>
                    <a:pt x="48" y="312"/>
                  </a:lnTo>
                  <a:lnTo>
                    <a:pt x="50" y="314"/>
                  </a:lnTo>
                  <a:lnTo>
                    <a:pt x="56" y="312"/>
                  </a:lnTo>
                  <a:lnTo>
                    <a:pt x="58" y="314"/>
                  </a:lnTo>
                  <a:lnTo>
                    <a:pt x="56" y="316"/>
                  </a:lnTo>
                  <a:lnTo>
                    <a:pt x="58" y="316"/>
                  </a:lnTo>
                  <a:lnTo>
                    <a:pt x="64" y="314"/>
                  </a:lnTo>
                  <a:lnTo>
                    <a:pt x="64" y="316"/>
                  </a:lnTo>
                  <a:lnTo>
                    <a:pt x="62" y="320"/>
                  </a:lnTo>
                  <a:lnTo>
                    <a:pt x="65" y="327"/>
                  </a:lnTo>
                  <a:lnTo>
                    <a:pt x="65" y="329"/>
                  </a:lnTo>
                  <a:lnTo>
                    <a:pt x="65" y="331"/>
                  </a:lnTo>
                  <a:lnTo>
                    <a:pt x="65" y="331"/>
                  </a:lnTo>
                  <a:lnTo>
                    <a:pt x="69" y="327"/>
                  </a:lnTo>
                  <a:lnTo>
                    <a:pt x="71" y="327"/>
                  </a:lnTo>
                  <a:lnTo>
                    <a:pt x="71" y="329"/>
                  </a:lnTo>
                  <a:lnTo>
                    <a:pt x="75" y="327"/>
                  </a:lnTo>
                  <a:lnTo>
                    <a:pt x="79" y="327"/>
                  </a:lnTo>
                  <a:lnTo>
                    <a:pt x="82" y="324"/>
                  </a:lnTo>
                  <a:lnTo>
                    <a:pt x="86" y="324"/>
                  </a:lnTo>
                  <a:lnTo>
                    <a:pt x="94" y="320"/>
                  </a:lnTo>
                  <a:lnTo>
                    <a:pt x="94" y="316"/>
                  </a:lnTo>
                  <a:lnTo>
                    <a:pt x="99" y="320"/>
                  </a:lnTo>
                  <a:lnTo>
                    <a:pt x="103" y="316"/>
                  </a:lnTo>
                  <a:lnTo>
                    <a:pt x="105" y="312"/>
                  </a:lnTo>
                  <a:lnTo>
                    <a:pt x="105" y="314"/>
                  </a:lnTo>
                  <a:lnTo>
                    <a:pt x="103" y="316"/>
                  </a:lnTo>
                  <a:lnTo>
                    <a:pt x="105" y="320"/>
                  </a:lnTo>
                  <a:lnTo>
                    <a:pt x="109" y="312"/>
                  </a:lnTo>
                  <a:lnTo>
                    <a:pt x="109" y="314"/>
                  </a:lnTo>
                  <a:lnTo>
                    <a:pt x="109" y="311"/>
                  </a:lnTo>
                  <a:lnTo>
                    <a:pt x="109" y="311"/>
                  </a:lnTo>
                  <a:lnTo>
                    <a:pt x="111" y="312"/>
                  </a:lnTo>
                  <a:lnTo>
                    <a:pt x="112" y="312"/>
                  </a:lnTo>
                  <a:lnTo>
                    <a:pt x="114" y="311"/>
                  </a:lnTo>
                  <a:lnTo>
                    <a:pt x="116" y="314"/>
                  </a:lnTo>
                  <a:lnTo>
                    <a:pt x="118" y="312"/>
                  </a:lnTo>
                  <a:lnTo>
                    <a:pt x="118" y="311"/>
                  </a:lnTo>
                  <a:lnTo>
                    <a:pt x="122" y="311"/>
                  </a:lnTo>
                  <a:lnTo>
                    <a:pt x="122" y="312"/>
                  </a:lnTo>
                  <a:lnTo>
                    <a:pt x="124" y="311"/>
                  </a:lnTo>
                  <a:lnTo>
                    <a:pt x="129" y="311"/>
                  </a:lnTo>
                  <a:lnTo>
                    <a:pt x="133" y="312"/>
                  </a:lnTo>
                  <a:lnTo>
                    <a:pt x="137" y="311"/>
                  </a:lnTo>
                  <a:lnTo>
                    <a:pt x="137" y="311"/>
                  </a:lnTo>
                  <a:lnTo>
                    <a:pt x="135" y="307"/>
                  </a:lnTo>
                  <a:lnTo>
                    <a:pt x="137" y="307"/>
                  </a:lnTo>
                  <a:lnTo>
                    <a:pt x="141" y="307"/>
                  </a:lnTo>
                  <a:lnTo>
                    <a:pt x="141" y="311"/>
                  </a:lnTo>
                  <a:lnTo>
                    <a:pt x="144" y="311"/>
                  </a:lnTo>
                  <a:lnTo>
                    <a:pt x="144" y="311"/>
                  </a:lnTo>
                  <a:lnTo>
                    <a:pt x="146" y="307"/>
                  </a:lnTo>
                  <a:lnTo>
                    <a:pt x="146" y="307"/>
                  </a:lnTo>
                  <a:lnTo>
                    <a:pt x="146" y="307"/>
                  </a:lnTo>
                  <a:lnTo>
                    <a:pt x="146" y="307"/>
                  </a:lnTo>
                  <a:close/>
                  <a:moveTo>
                    <a:pt x="79" y="173"/>
                  </a:moveTo>
                  <a:lnTo>
                    <a:pt x="75" y="175"/>
                  </a:lnTo>
                  <a:lnTo>
                    <a:pt x="71" y="175"/>
                  </a:lnTo>
                  <a:lnTo>
                    <a:pt x="71" y="171"/>
                  </a:lnTo>
                  <a:lnTo>
                    <a:pt x="75" y="167"/>
                  </a:lnTo>
                  <a:lnTo>
                    <a:pt x="79" y="169"/>
                  </a:lnTo>
                  <a:lnTo>
                    <a:pt x="79" y="171"/>
                  </a:lnTo>
                  <a:lnTo>
                    <a:pt x="75" y="171"/>
                  </a:lnTo>
                  <a:lnTo>
                    <a:pt x="79" y="173"/>
                  </a:lnTo>
                  <a:lnTo>
                    <a:pt x="79" y="173"/>
                  </a:lnTo>
                  <a:lnTo>
                    <a:pt x="79" y="173"/>
                  </a:lnTo>
                  <a:lnTo>
                    <a:pt x="79" y="173"/>
                  </a:lnTo>
                  <a:close/>
                  <a:moveTo>
                    <a:pt x="24" y="226"/>
                  </a:moveTo>
                  <a:lnTo>
                    <a:pt x="26" y="222"/>
                  </a:lnTo>
                  <a:lnTo>
                    <a:pt x="28" y="226"/>
                  </a:lnTo>
                  <a:lnTo>
                    <a:pt x="26" y="226"/>
                  </a:lnTo>
                  <a:lnTo>
                    <a:pt x="24" y="226"/>
                  </a:lnTo>
                  <a:lnTo>
                    <a:pt x="24" y="226"/>
                  </a:lnTo>
                  <a:lnTo>
                    <a:pt x="24" y="226"/>
                  </a:lnTo>
                  <a:lnTo>
                    <a:pt x="24" y="226"/>
                  </a:lnTo>
                  <a:close/>
                  <a:moveTo>
                    <a:pt x="22" y="228"/>
                  </a:moveTo>
                  <a:lnTo>
                    <a:pt x="26" y="230"/>
                  </a:lnTo>
                  <a:lnTo>
                    <a:pt x="28" y="228"/>
                  </a:lnTo>
                  <a:lnTo>
                    <a:pt x="28" y="231"/>
                  </a:lnTo>
                  <a:lnTo>
                    <a:pt x="24" y="233"/>
                  </a:lnTo>
                  <a:lnTo>
                    <a:pt x="22" y="231"/>
                  </a:lnTo>
                  <a:lnTo>
                    <a:pt x="22" y="228"/>
                  </a:lnTo>
                  <a:lnTo>
                    <a:pt x="22" y="228"/>
                  </a:lnTo>
                  <a:lnTo>
                    <a:pt x="22" y="228"/>
                  </a:lnTo>
                  <a:lnTo>
                    <a:pt x="22" y="228"/>
                  </a:lnTo>
                  <a:close/>
                  <a:moveTo>
                    <a:pt x="62" y="326"/>
                  </a:moveTo>
                  <a:lnTo>
                    <a:pt x="62" y="329"/>
                  </a:lnTo>
                  <a:lnTo>
                    <a:pt x="60" y="331"/>
                  </a:lnTo>
                  <a:lnTo>
                    <a:pt x="58" y="329"/>
                  </a:lnTo>
                  <a:lnTo>
                    <a:pt x="60" y="327"/>
                  </a:lnTo>
                  <a:lnTo>
                    <a:pt x="62" y="326"/>
                  </a:lnTo>
                  <a:lnTo>
                    <a:pt x="62" y="326"/>
                  </a:lnTo>
                  <a:lnTo>
                    <a:pt x="62" y="326"/>
                  </a:lnTo>
                  <a:lnTo>
                    <a:pt x="62" y="326"/>
                  </a:lnTo>
                  <a:close/>
                  <a:moveTo>
                    <a:pt x="56" y="322"/>
                  </a:moveTo>
                  <a:lnTo>
                    <a:pt x="56" y="322"/>
                  </a:lnTo>
                  <a:lnTo>
                    <a:pt x="58" y="324"/>
                  </a:lnTo>
                  <a:lnTo>
                    <a:pt x="56" y="324"/>
                  </a:lnTo>
                  <a:lnTo>
                    <a:pt x="56" y="322"/>
                  </a:lnTo>
                  <a:lnTo>
                    <a:pt x="56" y="322"/>
                  </a:lnTo>
                  <a:lnTo>
                    <a:pt x="56" y="322"/>
                  </a:lnTo>
                  <a:lnTo>
                    <a:pt x="56" y="322"/>
                  </a:lnTo>
                  <a:close/>
                  <a:moveTo>
                    <a:pt x="48" y="320"/>
                  </a:moveTo>
                  <a:lnTo>
                    <a:pt x="54" y="316"/>
                  </a:lnTo>
                  <a:lnTo>
                    <a:pt x="54" y="320"/>
                  </a:lnTo>
                  <a:lnTo>
                    <a:pt x="50" y="322"/>
                  </a:lnTo>
                  <a:lnTo>
                    <a:pt x="48" y="320"/>
                  </a:lnTo>
                  <a:lnTo>
                    <a:pt x="48" y="320"/>
                  </a:lnTo>
                  <a:lnTo>
                    <a:pt x="48" y="320"/>
                  </a:lnTo>
                  <a:lnTo>
                    <a:pt x="48" y="320"/>
                  </a:lnTo>
                  <a:lnTo>
                    <a:pt x="48" y="320"/>
                  </a:lnTo>
                  <a:close/>
                  <a:moveTo>
                    <a:pt x="41" y="311"/>
                  </a:moveTo>
                  <a:lnTo>
                    <a:pt x="45" y="314"/>
                  </a:lnTo>
                  <a:lnTo>
                    <a:pt x="45" y="316"/>
                  </a:lnTo>
                  <a:lnTo>
                    <a:pt x="41" y="314"/>
                  </a:lnTo>
                  <a:lnTo>
                    <a:pt x="41" y="311"/>
                  </a:lnTo>
                  <a:lnTo>
                    <a:pt x="41" y="311"/>
                  </a:lnTo>
                  <a:lnTo>
                    <a:pt x="41" y="311"/>
                  </a:lnTo>
                  <a:lnTo>
                    <a:pt x="41" y="311"/>
                  </a:lnTo>
                  <a:close/>
                  <a:moveTo>
                    <a:pt x="33" y="312"/>
                  </a:moveTo>
                  <a:lnTo>
                    <a:pt x="37" y="312"/>
                  </a:lnTo>
                  <a:lnTo>
                    <a:pt x="35" y="314"/>
                  </a:lnTo>
                  <a:lnTo>
                    <a:pt x="35" y="314"/>
                  </a:lnTo>
                  <a:lnTo>
                    <a:pt x="33" y="312"/>
                  </a:lnTo>
                  <a:lnTo>
                    <a:pt x="33" y="312"/>
                  </a:lnTo>
                  <a:lnTo>
                    <a:pt x="33" y="312"/>
                  </a:lnTo>
                  <a:lnTo>
                    <a:pt x="33" y="312"/>
                  </a:lnTo>
                  <a:close/>
                  <a:moveTo>
                    <a:pt x="9" y="320"/>
                  </a:moveTo>
                  <a:lnTo>
                    <a:pt x="11" y="320"/>
                  </a:lnTo>
                  <a:lnTo>
                    <a:pt x="15" y="320"/>
                  </a:lnTo>
                  <a:lnTo>
                    <a:pt x="11" y="316"/>
                  </a:lnTo>
                  <a:lnTo>
                    <a:pt x="11" y="312"/>
                  </a:lnTo>
                  <a:lnTo>
                    <a:pt x="15" y="312"/>
                  </a:lnTo>
                  <a:lnTo>
                    <a:pt x="20" y="316"/>
                  </a:lnTo>
                  <a:lnTo>
                    <a:pt x="20" y="320"/>
                  </a:lnTo>
                  <a:lnTo>
                    <a:pt x="16" y="320"/>
                  </a:lnTo>
                  <a:lnTo>
                    <a:pt x="16" y="322"/>
                  </a:lnTo>
                  <a:lnTo>
                    <a:pt x="16" y="324"/>
                  </a:lnTo>
                  <a:lnTo>
                    <a:pt x="20" y="324"/>
                  </a:lnTo>
                  <a:lnTo>
                    <a:pt x="20" y="327"/>
                  </a:lnTo>
                  <a:lnTo>
                    <a:pt x="20" y="329"/>
                  </a:lnTo>
                  <a:lnTo>
                    <a:pt x="16" y="326"/>
                  </a:lnTo>
                  <a:lnTo>
                    <a:pt x="11" y="324"/>
                  </a:lnTo>
                  <a:lnTo>
                    <a:pt x="11" y="322"/>
                  </a:lnTo>
                  <a:lnTo>
                    <a:pt x="7" y="320"/>
                  </a:lnTo>
                  <a:lnTo>
                    <a:pt x="9" y="320"/>
                  </a:lnTo>
                  <a:lnTo>
                    <a:pt x="9" y="320"/>
                  </a:lnTo>
                  <a:lnTo>
                    <a:pt x="9" y="320"/>
                  </a:lnTo>
                  <a:close/>
                </a:path>
              </a:pathLst>
            </a:custGeom>
            <a:solidFill>
              <a:schemeClr val="accent3"/>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25" name="Freeform 10">
              <a:extLst>
                <a:ext uri="{FF2B5EF4-FFF2-40B4-BE49-F238E27FC236}">
                  <a16:creationId xmlns:a16="http://schemas.microsoft.com/office/drawing/2014/main" id="{7CCCC5AD-DDE1-40B3-816D-03AA6C1E9805}"/>
                </a:ext>
              </a:extLst>
            </p:cNvPr>
            <p:cNvSpPr>
              <a:spLocks/>
            </p:cNvSpPr>
            <p:nvPr/>
          </p:nvSpPr>
          <p:spPr bwMode="auto">
            <a:xfrm>
              <a:off x="9325865" y="2405534"/>
              <a:ext cx="55268" cy="65063"/>
            </a:xfrm>
            <a:custGeom>
              <a:avLst/>
              <a:gdLst/>
              <a:ahLst/>
              <a:cxnLst>
                <a:cxn ang="0">
                  <a:pos x="57" y="4"/>
                </a:cxn>
                <a:cxn ang="0">
                  <a:pos x="66" y="11"/>
                </a:cxn>
                <a:cxn ang="0">
                  <a:pos x="70" y="19"/>
                </a:cxn>
                <a:cxn ang="0">
                  <a:pos x="78" y="15"/>
                </a:cxn>
                <a:cxn ang="0">
                  <a:pos x="87" y="17"/>
                </a:cxn>
                <a:cxn ang="0">
                  <a:pos x="79" y="24"/>
                </a:cxn>
                <a:cxn ang="0">
                  <a:pos x="89" y="28"/>
                </a:cxn>
                <a:cxn ang="0">
                  <a:pos x="104" y="20"/>
                </a:cxn>
                <a:cxn ang="0">
                  <a:pos x="110" y="13"/>
                </a:cxn>
                <a:cxn ang="0">
                  <a:pos x="110" y="17"/>
                </a:cxn>
                <a:cxn ang="0">
                  <a:pos x="117" y="17"/>
                </a:cxn>
                <a:cxn ang="0">
                  <a:pos x="128" y="24"/>
                </a:cxn>
                <a:cxn ang="0">
                  <a:pos x="138" y="30"/>
                </a:cxn>
                <a:cxn ang="0">
                  <a:pos x="147" y="43"/>
                </a:cxn>
                <a:cxn ang="0">
                  <a:pos x="147" y="60"/>
                </a:cxn>
                <a:cxn ang="0">
                  <a:pos x="151" y="73"/>
                </a:cxn>
                <a:cxn ang="0">
                  <a:pos x="157" y="88"/>
                </a:cxn>
                <a:cxn ang="0">
                  <a:pos x="151" y="100"/>
                </a:cxn>
                <a:cxn ang="0">
                  <a:pos x="138" y="103"/>
                </a:cxn>
                <a:cxn ang="0">
                  <a:pos x="123" y="111"/>
                </a:cxn>
                <a:cxn ang="0">
                  <a:pos x="108" y="115"/>
                </a:cxn>
                <a:cxn ang="0">
                  <a:pos x="115" y="128"/>
                </a:cxn>
                <a:cxn ang="0">
                  <a:pos x="126" y="141"/>
                </a:cxn>
                <a:cxn ang="0">
                  <a:pos x="138" y="162"/>
                </a:cxn>
                <a:cxn ang="0">
                  <a:pos x="123" y="171"/>
                </a:cxn>
                <a:cxn ang="0">
                  <a:pos x="126" y="182"/>
                </a:cxn>
                <a:cxn ang="0">
                  <a:pos x="110" y="181"/>
                </a:cxn>
                <a:cxn ang="0">
                  <a:pos x="96" y="182"/>
                </a:cxn>
                <a:cxn ang="0">
                  <a:pos x="83" y="182"/>
                </a:cxn>
                <a:cxn ang="0">
                  <a:pos x="70" y="182"/>
                </a:cxn>
                <a:cxn ang="0">
                  <a:pos x="59" y="181"/>
                </a:cxn>
                <a:cxn ang="0">
                  <a:pos x="53" y="177"/>
                </a:cxn>
                <a:cxn ang="0">
                  <a:pos x="44" y="181"/>
                </a:cxn>
                <a:cxn ang="0">
                  <a:pos x="34" y="179"/>
                </a:cxn>
                <a:cxn ang="0">
                  <a:pos x="36" y="162"/>
                </a:cxn>
                <a:cxn ang="0">
                  <a:pos x="38" y="147"/>
                </a:cxn>
                <a:cxn ang="0">
                  <a:pos x="23" y="145"/>
                </a:cxn>
                <a:cxn ang="0">
                  <a:pos x="14" y="141"/>
                </a:cxn>
                <a:cxn ang="0">
                  <a:pos x="8" y="132"/>
                </a:cxn>
                <a:cxn ang="0">
                  <a:pos x="6" y="117"/>
                </a:cxn>
                <a:cxn ang="0">
                  <a:pos x="2" y="101"/>
                </a:cxn>
                <a:cxn ang="0">
                  <a:pos x="2" y="86"/>
                </a:cxn>
                <a:cxn ang="0">
                  <a:pos x="15" y="79"/>
                </a:cxn>
                <a:cxn ang="0">
                  <a:pos x="19" y="68"/>
                </a:cxn>
                <a:cxn ang="0">
                  <a:pos x="14" y="64"/>
                </a:cxn>
                <a:cxn ang="0">
                  <a:pos x="23" y="54"/>
                </a:cxn>
                <a:cxn ang="0">
                  <a:pos x="25" y="47"/>
                </a:cxn>
                <a:cxn ang="0">
                  <a:pos x="19" y="39"/>
                </a:cxn>
                <a:cxn ang="0">
                  <a:pos x="34" y="37"/>
                </a:cxn>
                <a:cxn ang="0">
                  <a:pos x="38" y="39"/>
                </a:cxn>
                <a:cxn ang="0">
                  <a:pos x="42" y="43"/>
                </a:cxn>
                <a:cxn ang="0">
                  <a:pos x="44" y="34"/>
                </a:cxn>
                <a:cxn ang="0">
                  <a:pos x="57" y="30"/>
                </a:cxn>
                <a:cxn ang="0">
                  <a:pos x="57" y="30"/>
                </a:cxn>
                <a:cxn ang="0">
                  <a:pos x="53" y="22"/>
                </a:cxn>
                <a:cxn ang="0">
                  <a:pos x="44" y="13"/>
                </a:cxn>
                <a:cxn ang="0">
                  <a:pos x="47" y="5"/>
                </a:cxn>
                <a:cxn ang="0">
                  <a:pos x="44" y="0"/>
                </a:cxn>
              </a:cxnLst>
              <a:rect l="0" t="0" r="r" b="b"/>
              <a:pathLst>
                <a:path w="158" h="186">
                  <a:moveTo>
                    <a:pt x="44" y="0"/>
                  </a:moveTo>
                  <a:lnTo>
                    <a:pt x="47" y="0"/>
                  </a:lnTo>
                  <a:lnTo>
                    <a:pt x="57" y="4"/>
                  </a:lnTo>
                  <a:lnTo>
                    <a:pt x="57" y="4"/>
                  </a:lnTo>
                  <a:lnTo>
                    <a:pt x="61" y="4"/>
                  </a:lnTo>
                  <a:lnTo>
                    <a:pt x="64" y="5"/>
                  </a:lnTo>
                  <a:lnTo>
                    <a:pt x="68" y="5"/>
                  </a:lnTo>
                  <a:lnTo>
                    <a:pt x="66" y="11"/>
                  </a:lnTo>
                  <a:lnTo>
                    <a:pt x="64" y="13"/>
                  </a:lnTo>
                  <a:lnTo>
                    <a:pt x="64" y="15"/>
                  </a:lnTo>
                  <a:lnTo>
                    <a:pt x="68" y="17"/>
                  </a:lnTo>
                  <a:lnTo>
                    <a:pt x="70" y="19"/>
                  </a:lnTo>
                  <a:lnTo>
                    <a:pt x="72" y="17"/>
                  </a:lnTo>
                  <a:lnTo>
                    <a:pt x="74" y="15"/>
                  </a:lnTo>
                  <a:lnTo>
                    <a:pt x="76" y="13"/>
                  </a:lnTo>
                  <a:lnTo>
                    <a:pt x="78" y="15"/>
                  </a:lnTo>
                  <a:lnTo>
                    <a:pt x="81" y="19"/>
                  </a:lnTo>
                  <a:lnTo>
                    <a:pt x="83" y="19"/>
                  </a:lnTo>
                  <a:lnTo>
                    <a:pt x="83" y="15"/>
                  </a:lnTo>
                  <a:lnTo>
                    <a:pt x="87" y="17"/>
                  </a:lnTo>
                  <a:lnTo>
                    <a:pt x="87" y="20"/>
                  </a:lnTo>
                  <a:lnTo>
                    <a:pt x="83" y="22"/>
                  </a:lnTo>
                  <a:lnTo>
                    <a:pt x="83" y="22"/>
                  </a:lnTo>
                  <a:lnTo>
                    <a:pt x="79" y="24"/>
                  </a:lnTo>
                  <a:lnTo>
                    <a:pt x="83" y="26"/>
                  </a:lnTo>
                  <a:lnTo>
                    <a:pt x="83" y="26"/>
                  </a:lnTo>
                  <a:lnTo>
                    <a:pt x="89" y="26"/>
                  </a:lnTo>
                  <a:lnTo>
                    <a:pt x="89" y="28"/>
                  </a:lnTo>
                  <a:lnTo>
                    <a:pt x="93" y="28"/>
                  </a:lnTo>
                  <a:lnTo>
                    <a:pt x="96" y="24"/>
                  </a:lnTo>
                  <a:lnTo>
                    <a:pt x="98" y="20"/>
                  </a:lnTo>
                  <a:lnTo>
                    <a:pt x="104" y="20"/>
                  </a:lnTo>
                  <a:lnTo>
                    <a:pt x="104" y="19"/>
                  </a:lnTo>
                  <a:lnTo>
                    <a:pt x="108" y="17"/>
                  </a:lnTo>
                  <a:lnTo>
                    <a:pt x="108" y="15"/>
                  </a:lnTo>
                  <a:lnTo>
                    <a:pt x="110" y="13"/>
                  </a:lnTo>
                  <a:lnTo>
                    <a:pt x="115" y="13"/>
                  </a:lnTo>
                  <a:lnTo>
                    <a:pt x="111" y="15"/>
                  </a:lnTo>
                  <a:lnTo>
                    <a:pt x="110" y="17"/>
                  </a:lnTo>
                  <a:lnTo>
                    <a:pt x="110" y="17"/>
                  </a:lnTo>
                  <a:lnTo>
                    <a:pt x="108" y="19"/>
                  </a:lnTo>
                  <a:lnTo>
                    <a:pt x="108" y="20"/>
                  </a:lnTo>
                  <a:lnTo>
                    <a:pt x="111" y="17"/>
                  </a:lnTo>
                  <a:lnTo>
                    <a:pt x="117" y="17"/>
                  </a:lnTo>
                  <a:lnTo>
                    <a:pt x="119" y="17"/>
                  </a:lnTo>
                  <a:lnTo>
                    <a:pt x="119" y="19"/>
                  </a:lnTo>
                  <a:lnTo>
                    <a:pt x="123" y="19"/>
                  </a:lnTo>
                  <a:lnTo>
                    <a:pt x="128" y="24"/>
                  </a:lnTo>
                  <a:lnTo>
                    <a:pt x="132" y="22"/>
                  </a:lnTo>
                  <a:lnTo>
                    <a:pt x="134" y="26"/>
                  </a:lnTo>
                  <a:lnTo>
                    <a:pt x="134" y="30"/>
                  </a:lnTo>
                  <a:lnTo>
                    <a:pt x="138" y="30"/>
                  </a:lnTo>
                  <a:lnTo>
                    <a:pt x="138" y="30"/>
                  </a:lnTo>
                  <a:lnTo>
                    <a:pt x="143" y="34"/>
                  </a:lnTo>
                  <a:lnTo>
                    <a:pt x="147" y="34"/>
                  </a:lnTo>
                  <a:lnTo>
                    <a:pt x="147" y="43"/>
                  </a:lnTo>
                  <a:lnTo>
                    <a:pt x="147" y="47"/>
                  </a:lnTo>
                  <a:lnTo>
                    <a:pt x="140" y="51"/>
                  </a:lnTo>
                  <a:lnTo>
                    <a:pt x="140" y="52"/>
                  </a:lnTo>
                  <a:lnTo>
                    <a:pt x="147" y="60"/>
                  </a:lnTo>
                  <a:lnTo>
                    <a:pt x="147" y="64"/>
                  </a:lnTo>
                  <a:lnTo>
                    <a:pt x="149" y="68"/>
                  </a:lnTo>
                  <a:lnTo>
                    <a:pt x="149" y="68"/>
                  </a:lnTo>
                  <a:lnTo>
                    <a:pt x="151" y="73"/>
                  </a:lnTo>
                  <a:lnTo>
                    <a:pt x="149" y="75"/>
                  </a:lnTo>
                  <a:lnTo>
                    <a:pt x="153" y="85"/>
                  </a:lnTo>
                  <a:lnTo>
                    <a:pt x="155" y="86"/>
                  </a:lnTo>
                  <a:lnTo>
                    <a:pt x="157" y="88"/>
                  </a:lnTo>
                  <a:lnTo>
                    <a:pt x="158" y="98"/>
                  </a:lnTo>
                  <a:lnTo>
                    <a:pt x="157" y="100"/>
                  </a:lnTo>
                  <a:lnTo>
                    <a:pt x="153" y="100"/>
                  </a:lnTo>
                  <a:lnTo>
                    <a:pt x="151" y="100"/>
                  </a:lnTo>
                  <a:lnTo>
                    <a:pt x="143" y="100"/>
                  </a:lnTo>
                  <a:lnTo>
                    <a:pt x="143" y="103"/>
                  </a:lnTo>
                  <a:lnTo>
                    <a:pt x="143" y="105"/>
                  </a:lnTo>
                  <a:lnTo>
                    <a:pt x="138" y="103"/>
                  </a:lnTo>
                  <a:lnTo>
                    <a:pt x="134" y="103"/>
                  </a:lnTo>
                  <a:lnTo>
                    <a:pt x="132" y="107"/>
                  </a:lnTo>
                  <a:lnTo>
                    <a:pt x="126" y="107"/>
                  </a:lnTo>
                  <a:lnTo>
                    <a:pt x="123" y="111"/>
                  </a:lnTo>
                  <a:lnTo>
                    <a:pt x="121" y="113"/>
                  </a:lnTo>
                  <a:lnTo>
                    <a:pt x="113" y="118"/>
                  </a:lnTo>
                  <a:lnTo>
                    <a:pt x="110" y="117"/>
                  </a:lnTo>
                  <a:lnTo>
                    <a:pt x="108" y="115"/>
                  </a:lnTo>
                  <a:lnTo>
                    <a:pt x="106" y="117"/>
                  </a:lnTo>
                  <a:lnTo>
                    <a:pt x="106" y="118"/>
                  </a:lnTo>
                  <a:lnTo>
                    <a:pt x="111" y="122"/>
                  </a:lnTo>
                  <a:lnTo>
                    <a:pt x="115" y="128"/>
                  </a:lnTo>
                  <a:lnTo>
                    <a:pt x="115" y="132"/>
                  </a:lnTo>
                  <a:lnTo>
                    <a:pt x="117" y="135"/>
                  </a:lnTo>
                  <a:lnTo>
                    <a:pt x="121" y="137"/>
                  </a:lnTo>
                  <a:lnTo>
                    <a:pt x="126" y="141"/>
                  </a:lnTo>
                  <a:lnTo>
                    <a:pt x="128" y="145"/>
                  </a:lnTo>
                  <a:lnTo>
                    <a:pt x="138" y="152"/>
                  </a:lnTo>
                  <a:lnTo>
                    <a:pt x="138" y="156"/>
                  </a:lnTo>
                  <a:lnTo>
                    <a:pt x="138" y="162"/>
                  </a:lnTo>
                  <a:lnTo>
                    <a:pt x="134" y="162"/>
                  </a:lnTo>
                  <a:lnTo>
                    <a:pt x="132" y="164"/>
                  </a:lnTo>
                  <a:lnTo>
                    <a:pt x="128" y="165"/>
                  </a:lnTo>
                  <a:lnTo>
                    <a:pt x="123" y="171"/>
                  </a:lnTo>
                  <a:lnTo>
                    <a:pt x="123" y="173"/>
                  </a:lnTo>
                  <a:lnTo>
                    <a:pt x="128" y="177"/>
                  </a:lnTo>
                  <a:lnTo>
                    <a:pt x="128" y="181"/>
                  </a:lnTo>
                  <a:lnTo>
                    <a:pt x="126" y="182"/>
                  </a:lnTo>
                  <a:lnTo>
                    <a:pt x="123" y="179"/>
                  </a:lnTo>
                  <a:lnTo>
                    <a:pt x="117" y="181"/>
                  </a:lnTo>
                  <a:lnTo>
                    <a:pt x="113" y="179"/>
                  </a:lnTo>
                  <a:lnTo>
                    <a:pt x="110" y="181"/>
                  </a:lnTo>
                  <a:lnTo>
                    <a:pt x="104" y="182"/>
                  </a:lnTo>
                  <a:lnTo>
                    <a:pt x="102" y="182"/>
                  </a:lnTo>
                  <a:lnTo>
                    <a:pt x="98" y="182"/>
                  </a:lnTo>
                  <a:lnTo>
                    <a:pt x="96" y="182"/>
                  </a:lnTo>
                  <a:lnTo>
                    <a:pt x="93" y="182"/>
                  </a:lnTo>
                  <a:lnTo>
                    <a:pt x="87" y="182"/>
                  </a:lnTo>
                  <a:lnTo>
                    <a:pt x="81" y="182"/>
                  </a:lnTo>
                  <a:lnTo>
                    <a:pt x="83" y="182"/>
                  </a:lnTo>
                  <a:lnTo>
                    <a:pt x="81" y="186"/>
                  </a:lnTo>
                  <a:lnTo>
                    <a:pt x="76" y="186"/>
                  </a:lnTo>
                  <a:lnTo>
                    <a:pt x="74" y="182"/>
                  </a:lnTo>
                  <a:lnTo>
                    <a:pt x="70" y="182"/>
                  </a:lnTo>
                  <a:lnTo>
                    <a:pt x="68" y="182"/>
                  </a:lnTo>
                  <a:lnTo>
                    <a:pt x="66" y="182"/>
                  </a:lnTo>
                  <a:lnTo>
                    <a:pt x="64" y="182"/>
                  </a:lnTo>
                  <a:lnTo>
                    <a:pt x="59" y="181"/>
                  </a:lnTo>
                  <a:lnTo>
                    <a:pt x="57" y="179"/>
                  </a:lnTo>
                  <a:lnTo>
                    <a:pt x="57" y="181"/>
                  </a:lnTo>
                  <a:lnTo>
                    <a:pt x="53" y="181"/>
                  </a:lnTo>
                  <a:lnTo>
                    <a:pt x="53" y="177"/>
                  </a:lnTo>
                  <a:lnTo>
                    <a:pt x="47" y="179"/>
                  </a:lnTo>
                  <a:lnTo>
                    <a:pt x="47" y="181"/>
                  </a:lnTo>
                  <a:lnTo>
                    <a:pt x="47" y="182"/>
                  </a:lnTo>
                  <a:lnTo>
                    <a:pt x="44" y="181"/>
                  </a:lnTo>
                  <a:lnTo>
                    <a:pt x="38" y="182"/>
                  </a:lnTo>
                  <a:lnTo>
                    <a:pt x="36" y="182"/>
                  </a:lnTo>
                  <a:lnTo>
                    <a:pt x="36" y="182"/>
                  </a:lnTo>
                  <a:lnTo>
                    <a:pt x="34" y="179"/>
                  </a:lnTo>
                  <a:lnTo>
                    <a:pt x="30" y="177"/>
                  </a:lnTo>
                  <a:lnTo>
                    <a:pt x="30" y="171"/>
                  </a:lnTo>
                  <a:lnTo>
                    <a:pt x="32" y="164"/>
                  </a:lnTo>
                  <a:lnTo>
                    <a:pt x="36" y="162"/>
                  </a:lnTo>
                  <a:lnTo>
                    <a:pt x="36" y="158"/>
                  </a:lnTo>
                  <a:lnTo>
                    <a:pt x="38" y="152"/>
                  </a:lnTo>
                  <a:lnTo>
                    <a:pt x="42" y="149"/>
                  </a:lnTo>
                  <a:lnTo>
                    <a:pt x="38" y="147"/>
                  </a:lnTo>
                  <a:lnTo>
                    <a:pt x="34" y="147"/>
                  </a:lnTo>
                  <a:lnTo>
                    <a:pt x="30" y="145"/>
                  </a:lnTo>
                  <a:lnTo>
                    <a:pt x="27" y="147"/>
                  </a:lnTo>
                  <a:lnTo>
                    <a:pt x="23" y="145"/>
                  </a:lnTo>
                  <a:lnTo>
                    <a:pt x="21" y="145"/>
                  </a:lnTo>
                  <a:lnTo>
                    <a:pt x="17" y="147"/>
                  </a:lnTo>
                  <a:lnTo>
                    <a:pt x="14" y="143"/>
                  </a:lnTo>
                  <a:lnTo>
                    <a:pt x="14" y="141"/>
                  </a:lnTo>
                  <a:lnTo>
                    <a:pt x="12" y="139"/>
                  </a:lnTo>
                  <a:lnTo>
                    <a:pt x="12" y="139"/>
                  </a:lnTo>
                  <a:lnTo>
                    <a:pt x="12" y="132"/>
                  </a:lnTo>
                  <a:lnTo>
                    <a:pt x="8" y="132"/>
                  </a:lnTo>
                  <a:lnTo>
                    <a:pt x="8" y="128"/>
                  </a:lnTo>
                  <a:lnTo>
                    <a:pt x="2" y="122"/>
                  </a:lnTo>
                  <a:lnTo>
                    <a:pt x="2" y="122"/>
                  </a:lnTo>
                  <a:lnTo>
                    <a:pt x="6" y="117"/>
                  </a:lnTo>
                  <a:lnTo>
                    <a:pt x="2" y="113"/>
                  </a:lnTo>
                  <a:lnTo>
                    <a:pt x="2" y="111"/>
                  </a:lnTo>
                  <a:lnTo>
                    <a:pt x="0" y="105"/>
                  </a:lnTo>
                  <a:lnTo>
                    <a:pt x="2" y="101"/>
                  </a:lnTo>
                  <a:lnTo>
                    <a:pt x="0" y="101"/>
                  </a:lnTo>
                  <a:lnTo>
                    <a:pt x="2" y="98"/>
                  </a:lnTo>
                  <a:lnTo>
                    <a:pt x="2" y="92"/>
                  </a:lnTo>
                  <a:lnTo>
                    <a:pt x="2" y="86"/>
                  </a:lnTo>
                  <a:lnTo>
                    <a:pt x="6" y="83"/>
                  </a:lnTo>
                  <a:lnTo>
                    <a:pt x="8" y="79"/>
                  </a:lnTo>
                  <a:lnTo>
                    <a:pt x="12" y="79"/>
                  </a:lnTo>
                  <a:lnTo>
                    <a:pt x="15" y="79"/>
                  </a:lnTo>
                  <a:lnTo>
                    <a:pt x="19" y="77"/>
                  </a:lnTo>
                  <a:lnTo>
                    <a:pt x="17" y="73"/>
                  </a:lnTo>
                  <a:lnTo>
                    <a:pt x="19" y="73"/>
                  </a:lnTo>
                  <a:lnTo>
                    <a:pt x="19" y="68"/>
                  </a:lnTo>
                  <a:lnTo>
                    <a:pt x="21" y="68"/>
                  </a:lnTo>
                  <a:lnTo>
                    <a:pt x="19" y="64"/>
                  </a:lnTo>
                  <a:lnTo>
                    <a:pt x="14" y="64"/>
                  </a:lnTo>
                  <a:lnTo>
                    <a:pt x="14" y="64"/>
                  </a:lnTo>
                  <a:lnTo>
                    <a:pt x="15" y="60"/>
                  </a:lnTo>
                  <a:lnTo>
                    <a:pt x="19" y="62"/>
                  </a:lnTo>
                  <a:lnTo>
                    <a:pt x="23" y="60"/>
                  </a:lnTo>
                  <a:lnTo>
                    <a:pt x="23" y="54"/>
                  </a:lnTo>
                  <a:lnTo>
                    <a:pt x="23" y="52"/>
                  </a:lnTo>
                  <a:lnTo>
                    <a:pt x="25" y="49"/>
                  </a:lnTo>
                  <a:lnTo>
                    <a:pt x="25" y="49"/>
                  </a:lnTo>
                  <a:lnTo>
                    <a:pt x="25" y="47"/>
                  </a:lnTo>
                  <a:lnTo>
                    <a:pt x="25" y="47"/>
                  </a:lnTo>
                  <a:lnTo>
                    <a:pt x="25" y="43"/>
                  </a:lnTo>
                  <a:lnTo>
                    <a:pt x="21" y="43"/>
                  </a:lnTo>
                  <a:lnTo>
                    <a:pt x="19" y="39"/>
                  </a:lnTo>
                  <a:lnTo>
                    <a:pt x="19" y="37"/>
                  </a:lnTo>
                  <a:lnTo>
                    <a:pt x="29" y="34"/>
                  </a:lnTo>
                  <a:lnTo>
                    <a:pt x="30" y="34"/>
                  </a:lnTo>
                  <a:lnTo>
                    <a:pt x="34" y="37"/>
                  </a:lnTo>
                  <a:lnTo>
                    <a:pt x="34" y="39"/>
                  </a:lnTo>
                  <a:lnTo>
                    <a:pt x="38" y="43"/>
                  </a:lnTo>
                  <a:lnTo>
                    <a:pt x="38" y="43"/>
                  </a:lnTo>
                  <a:lnTo>
                    <a:pt x="38" y="39"/>
                  </a:lnTo>
                  <a:lnTo>
                    <a:pt x="38" y="37"/>
                  </a:lnTo>
                  <a:lnTo>
                    <a:pt x="38" y="34"/>
                  </a:lnTo>
                  <a:lnTo>
                    <a:pt x="44" y="39"/>
                  </a:lnTo>
                  <a:lnTo>
                    <a:pt x="42" y="43"/>
                  </a:lnTo>
                  <a:lnTo>
                    <a:pt x="47" y="47"/>
                  </a:lnTo>
                  <a:lnTo>
                    <a:pt x="44" y="43"/>
                  </a:lnTo>
                  <a:lnTo>
                    <a:pt x="44" y="39"/>
                  </a:lnTo>
                  <a:lnTo>
                    <a:pt x="44" y="34"/>
                  </a:lnTo>
                  <a:lnTo>
                    <a:pt x="47" y="30"/>
                  </a:lnTo>
                  <a:lnTo>
                    <a:pt x="47" y="30"/>
                  </a:lnTo>
                  <a:lnTo>
                    <a:pt x="53" y="34"/>
                  </a:lnTo>
                  <a:lnTo>
                    <a:pt x="57" y="30"/>
                  </a:lnTo>
                  <a:lnTo>
                    <a:pt x="61" y="37"/>
                  </a:lnTo>
                  <a:lnTo>
                    <a:pt x="70" y="39"/>
                  </a:lnTo>
                  <a:lnTo>
                    <a:pt x="62" y="34"/>
                  </a:lnTo>
                  <a:lnTo>
                    <a:pt x="57" y="30"/>
                  </a:lnTo>
                  <a:lnTo>
                    <a:pt x="53" y="30"/>
                  </a:lnTo>
                  <a:lnTo>
                    <a:pt x="47" y="28"/>
                  </a:lnTo>
                  <a:lnTo>
                    <a:pt x="47" y="24"/>
                  </a:lnTo>
                  <a:lnTo>
                    <a:pt x="53" y="22"/>
                  </a:lnTo>
                  <a:lnTo>
                    <a:pt x="47" y="20"/>
                  </a:lnTo>
                  <a:lnTo>
                    <a:pt x="47" y="17"/>
                  </a:lnTo>
                  <a:lnTo>
                    <a:pt x="44" y="17"/>
                  </a:lnTo>
                  <a:lnTo>
                    <a:pt x="44" y="13"/>
                  </a:lnTo>
                  <a:lnTo>
                    <a:pt x="47" y="13"/>
                  </a:lnTo>
                  <a:lnTo>
                    <a:pt x="53" y="13"/>
                  </a:lnTo>
                  <a:lnTo>
                    <a:pt x="47" y="9"/>
                  </a:lnTo>
                  <a:lnTo>
                    <a:pt x="47" y="5"/>
                  </a:lnTo>
                  <a:lnTo>
                    <a:pt x="47" y="5"/>
                  </a:lnTo>
                  <a:lnTo>
                    <a:pt x="44" y="5"/>
                  </a:lnTo>
                  <a:lnTo>
                    <a:pt x="44" y="0"/>
                  </a:lnTo>
                  <a:lnTo>
                    <a:pt x="44" y="0"/>
                  </a:lnTo>
                  <a:lnTo>
                    <a:pt x="44" y="0"/>
                  </a:lnTo>
                  <a:lnTo>
                    <a:pt x="44" y="0"/>
                  </a:lnTo>
                  <a:close/>
                </a:path>
              </a:pathLst>
            </a:custGeom>
            <a:solidFill>
              <a:schemeClr val="accent3"/>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26" name="Freeform 11">
              <a:extLst>
                <a:ext uri="{FF2B5EF4-FFF2-40B4-BE49-F238E27FC236}">
                  <a16:creationId xmlns:a16="http://schemas.microsoft.com/office/drawing/2014/main" id="{6B2893EB-2525-4848-B2EF-7ECE382862D8}"/>
                </a:ext>
              </a:extLst>
            </p:cNvPr>
            <p:cNvSpPr>
              <a:spLocks/>
            </p:cNvSpPr>
            <p:nvPr/>
          </p:nvSpPr>
          <p:spPr bwMode="auto">
            <a:xfrm>
              <a:off x="9414365" y="2462901"/>
              <a:ext cx="57017" cy="37429"/>
            </a:xfrm>
            <a:custGeom>
              <a:avLst/>
              <a:gdLst/>
              <a:ahLst/>
              <a:cxnLst>
                <a:cxn ang="0">
                  <a:pos x="41" y="5"/>
                </a:cxn>
                <a:cxn ang="0">
                  <a:pos x="47" y="3"/>
                </a:cxn>
                <a:cxn ang="0">
                  <a:pos x="60" y="9"/>
                </a:cxn>
                <a:cxn ang="0">
                  <a:pos x="64" y="13"/>
                </a:cxn>
                <a:cxn ang="0">
                  <a:pos x="75" y="13"/>
                </a:cxn>
                <a:cxn ang="0">
                  <a:pos x="82" y="9"/>
                </a:cxn>
                <a:cxn ang="0">
                  <a:pos x="99" y="5"/>
                </a:cxn>
                <a:cxn ang="0">
                  <a:pos x="113" y="9"/>
                </a:cxn>
                <a:cxn ang="0">
                  <a:pos x="122" y="20"/>
                </a:cxn>
                <a:cxn ang="0">
                  <a:pos x="133" y="34"/>
                </a:cxn>
                <a:cxn ang="0">
                  <a:pos x="133" y="54"/>
                </a:cxn>
                <a:cxn ang="0">
                  <a:pos x="141" y="66"/>
                </a:cxn>
                <a:cxn ang="0">
                  <a:pos x="152" y="67"/>
                </a:cxn>
                <a:cxn ang="0">
                  <a:pos x="160" y="64"/>
                </a:cxn>
                <a:cxn ang="0">
                  <a:pos x="163" y="69"/>
                </a:cxn>
                <a:cxn ang="0">
                  <a:pos x="163" y="73"/>
                </a:cxn>
                <a:cxn ang="0">
                  <a:pos x="158" y="79"/>
                </a:cxn>
                <a:cxn ang="0">
                  <a:pos x="150" y="82"/>
                </a:cxn>
                <a:cxn ang="0">
                  <a:pos x="150" y="88"/>
                </a:cxn>
                <a:cxn ang="0">
                  <a:pos x="146" y="98"/>
                </a:cxn>
                <a:cxn ang="0">
                  <a:pos x="145" y="101"/>
                </a:cxn>
                <a:cxn ang="0">
                  <a:pos x="139" y="98"/>
                </a:cxn>
                <a:cxn ang="0">
                  <a:pos x="133" y="96"/>
                </a:cxn>
                <a:cxn ang="0">
                  <a:pos x="122" y="94"/>
                </a:cxn>
                <a:cxn ang="0">
                  <a:pos x="105" y="99"/>
                </a:cxn>
                <a:cxn ang="0">
                  <a:pos x="99" y="103"/>
                </a:cxn>
                <a:cxn ang="0">
                  <a:pos x="90" y="103"/>
                </a:cxn>
                <a:cxn ang="0">
                  <a:pos x="82" y="103"/>
                </a:cxn>
                <a:cxn ang="0">
                  <a:pos x="75" y="103"/>
                </a:cxn>
                <a:cxn ang="0">
                  <a:pos x="64" y="103"/>
                </a:cxn>
                <a:cxn ang="0">
                  <a:pos x="60" y="101"/>
                </a:cxn>
                <a:cxn ang="0">
                  <a:pos x="50" y="103"/>
                </a:cxn>
                <a:cxn ang="0">
                  <a:pos x="50" y="99"/>
                </a:cxn>
                <a:cxn ang="0">
                  <a:pos x="49" y="94"/>
                </a:cxn>
                <a:cxn ang="0">
                  <a:pos x="41" y="90"/>
                </a:cxn>
                <a:cxn ang="0">
                  <a:pos x="45" y="82"/>
                </a:cxn>
                <a:cxn ang="0">
                  <a:pos x="35" y="86"/>
                </a:cxn>
                <a:cxn ang="0">
                  <a:pos x="28" y="86"/>
                </a:cxn>
                <a:cxn ang="0">
                  <a:pos x="20" y="79"/>
                </a:cxn>
                <a:cxn ang="0">
                  <a:pos x="22" y="75"/>
                </a:cxn>
                <a:cxn ang="0">
                  <a:pos x="11" y="67"/>
                </a:cxn>
                <a:cxn ang="0">
                  <a:pos x="5" y="58"/>
                </a:cxn>
                <a:cxn ang="0">
                  <a:pos x="0" y="54"/>
                </a:cxn>
                <a:cxn ang="0">
                  <a:pos x="9" y="50"/>
                </a:cxn>
                <a:cxn ang="0">
                  <a:pos x="13" y="47"/>
                </a:cxn>
                <a:cxn ang="0">
                  <a:pos x="17" y="39"/>
                </a:cxn>
                <a:cxn ang="0">
                  <a:pos x="28" y="18"/>
                </a:cxn>
                <a:cxn ang="0">
                  <a:pos x="35" y="11"/>
                </a:cxn>
                <a:cxn ang="0">
                  <a:pos x="39" y="5"/>
                </a:cxn>
                <a:cxn ang="0">
                  <a:pos x="39" y="5"/>
                </a:cxn>
              </a:cxnLst>
              <a:rect l="0" t="0" r="r" b="b"/>
              <a:pathLst>
                <a:path w="163" h="107">
                  <a:moveTo>
                    <a:pt x="39" y="5"/>
                  </a:moveTo>
                  <a:lnTo>
                    <a:pt x="41" y="5"/>
                  </a:lnTo>
                  <a:lnTo>
                    <a:pt x="43" y="3"/>
                  </a:lnTo>
                  <a:lnTo>
                    <a:pt x="47" y="3"/>
                  </a:lnTo>
                  <a:lnTo>
                    <a:pt x="54" y="5"/>
                  </a:lnTo>
                  <a:lnTo>
                    <a:pt x="60" y="9"/>
                  </a:lnTo>
                  <a:lnTo>
                    <a:pt x="64" y="9"/>
                  </a:lnTo>
                  <a:lnTo>
                    <a:pt x="64" y="13"/>
                  </a:lnTo>
                  <a:lnTo>
                    <a:pt x="69" y="15"/>
                  </a:lnTo>
                  <a:lnTo>
                    <a:pt x="75" y="13"/>
                  </a:lnTo>
                  <a:lnTo>
                    <a:pt x="79" y="11"/>
                  </a:lnTo>
                  <a:lnTo>
                    <a:pt x="82" y="9"/>
                  </a:lnTo>
                  <a:lnTo>
                    <a:pt x="94" y="5"/>
                  </a:lnTo>
                  <a:lnTo>
                    <a:pt x="99" y="5"/>
                  </a:lnTo>
                  <a:lnTo>
                    <a:pt x="111" y="0"/>
                  </a:lnTo>
                  <a:lnTo>
                    <a:pt x="113" y="9"/>
                  </a:lnTo>
                  <a:lnTo>
                    <a:pt x="120" y="17"/>
                  </a:lnTo>
                  <a:lnTo>
                    <a:pt x="122" y="20"/>
                  </a:lnTo>
                  <a:lnTo>
                    <a:pt x="129" y="28"/>
                  </a:lnTo>
                  <a:lnTo>
                    <a:pt x="133" y="34"/>
                  </a:lnTo>
                  <a:lnTo>
                    <a:pt x="135" y="37"/>
                  </a:lnTo>
                  <a:lnTo>
                    <a:pt x="133" y="54"/>
                  </a:lnTo>
                  <a:lnTo>
                    <a:pt x="137" y="62"/>
                  </a:lnTo>
                  <a:lnTo>
                    <a:pt x="141" y="66"/>
                  </a:lnTo>
                  <a:lnTo>
                    <a:pt x="146" y="67"/>
                  </a:lnTo>
                  <a:lnTo>
                    <a:pt x="152" y="67"/>
                  </a:lnTo>
                  <a:lnTo>
                    <a:pt x="154" y="66"/>
                  </a:lnTo>
                  <a:lnTo>
                    <a:pt x="160" y="64"/>
                  </a:lnTo>
                  <a:lnTo>
                    <a:pt x="163" y="67"/>
                  </a:lnTo>
                  <a:lnTo>
                    <a:pt x="163" y="69"/>
                  </a:lnTo>
                  <a:lnTo>
                    <a:pt x="163" y="71"/>
                  </a:lnTo>
                  <a:lnTo>
                    <a:pt x="163" y="73"/>
                  </a:lnTo>
                  <a:lnTo>
                    <a:pt x="163" y="79"/>
                  </a:lnTo>
                  <a:lnTo>
                    <a:pt x="158" y="79"/>
                  </a:lnTo>
                  <a:lnTo>
                    <a:pt x="152" y="79"/>
                  </a:lnTo>
                  <a:lnTo>
                    <a:pt x="150" y="82"/>
                  </a:lnTo>
                  <a:lnTo>
                    <a:pt x="148" y="86"/>
                  </a:lnTo>
                  <a:lnTo>
                    <a:pt x="150" y="88"/>
                  </a:lnTo>
                  <a:lnTo>
                    <a:pt x="150" y="94"/>
                  </a:lnTo>
                  <a:lnTo>
                    <a:pt x="146" y="98"/>
                  </a:lnTo>
                  <a:lnTo>
                    <a:pt x="148" y="101"/>
                  </a:lnTo>
                  <a:lnTo>
                    <a:pt x="145" y="101"/>
                  </a:lnTo>
                  <a:lnTo>
                    <a:pt x="143" y="99"/>
                  </a:lnTo>
                  <a:lnTo>
                    <a:pt x="139" y="98"/>
                  </a:lnTo>
                  <a:lnTo>
                    <a:pt x="135" y="99"/>
                  </a:lnTo>
                  <a:lnTo>
                    <a:pt x="133" y="96"/>
                  </a:lnTo>
                  <a:lnTo>
                    <a:pt x="128" y="94"/>
                  </a:lnTo>
                  <a:lnTo>
                    <a:pt x="122" y="94"/>
                  </a:lnTo>
                  <a:lnTo>
                    <a:pt x="116" y="94"/>
                  </a:lnTo>
                  <a:lnTo>
                    <a:pt x="105" y="99"/>
                  </a:lnTo>
                  <a:lnTo>
                    <a:pt x="103" y="103"/>
                  </a:lnTo>
                  <a:lnTo>
                    <a:pt x="99" y="103"/>
                  </a:lnTo>
                  <a:lnTo>
                    <a:pt x="97" y="103"/>
                  </a:lnTo>
                  <a:lnTo>
                    <a:pt x="90" y="103"/>
                  </a:lnTo>
                  <a:lnTo>
                    <a:pt x="86" y="103"/>
                  </a:lnTo>
                  <a:lnTo>
                    <a:pt x="82" y="103"/>
                  </a:lnTo>
                  <a:lnTo>
                    <a:pt x="79" y="103"/>
                  </a:lnTo>
                  <a:lnTo>
                    <a:pt x="75" y="103"/>
                  </a:lnTo>
                  <a:lnTo>
                    <a:pt x="69" y="107"/>
                  </a:lnTo>
                  <a:lnTo>
                    <a:pt x="64" y="103"/>
                  </a:lnTo>
                  <a:lnTo>
                    <a:pt x="64" y="103"/>
                  </a:lnTo>
                  <a:lnTo>
                    <a:pt x="60" y="101"/>
                  </a:lnTo>
                  <a:lnTo>
                    <a:pt x="56" y="101"/>
                  </a:lnTo>
                  <a:lnTo>
                    <a:pt x="50" y="103"/>
                  </a:lnTo>
                  <a:lnTo>
                    <a:pt x="49" y="101"/>
                  </a:lnTo>
                  <a:lnTo>
                    <a:pt x="50" y="99"/>
                  </a:lnTo>
                  <a:lnTo>
                    <a:pt x="50" y="96"/>
                  </a:lnTo>
                  <a:lnTo>
                    <a:pt x="49" y="94"/>
                  </a:lnTo>
                  <a:lnTo>
                    <a:pt x="43" y="94"/>
                  </a:lnTo>
                  <a:lnTo>
                    <a:pt x="41" y="90"/>
                  </a:lnTo>
                  <a:lnTo>
                    <a:pt x="41" y="86"/>
                  </a:lnTo>
                  <a:lnTo>
                    <a:pt x="45" y="82"/>
                  </a:lnTo>
                  <a:lnTo>
                    <a:pt x="39" y="82"/>
                  </a:lnTo>
                  <a:lnTo>
                    <a:pt x="35" y="86"/>
                  </a:lnTo>
                  <a:lnTo>
                    <a:pt x="33" y="82"/>
                  </a:lnTo>
                  <a:lnTo>
                    <a:pt x="28" y="86"/>
                  </a:lnTo>
                  <a:lnTo>
                    <a:pt x="26" y="82"/>
                  </a:lnTo>
                  <a:lnTo>
                    <a:pt x="20" y="79"/>
                  </a:lnTo>
                  <a:lnTo>
                    <a:pt x="20" y="79"/>
                  </a:lnTo>
                  <a:lnTo>
                    <a:pt x="22" y="75"/>
                  </a:lnTo>
                  <a:lnTo>
                    <a:pt x="17" y="69"/>
                  </a:lnTo>
                  <a:lnTo>
                    <a:pt x="11" y="67"/>
                  </a:lnTo>
                  <a:lnTo>
                    <a:pt x="11" y="64"/>
                  </a:lnTo>
                  <a:lnTo>
                    <a:pt x="5" y="58"/>
                  </a:lnTo>
                  <a:lnTo>
                    <a:pt x="5" y="54"/>
                  </a:lnTo>
                  <a:lnTo>
                    <a:pt x="0" y="54"/>
                  </a:lnTo>
                  <a:lnTo>
                    <a:pt x="5" y="50"/>
                  </a:lnTo>
                  <a:lnTo>
                    <a:pt x="9" y="50"/>
                  </a:lnTo>
                  <a:lnTo>
                    <a:pt x="9" y="47"/>
                  </a:lnTo>
                  <a:lnTo>
                    <a:pt x="13" y="47"/>
                  </a:lnTo>
                  <a:lnTo>
                    <a:pt x="17" y="43"/>
                  </a:lnTo>
                  <a:lnTo>
                    <a:pt x="17" y="39"/>
                  </a:lnTo>
                  <a:lnTo>
                    <a:pt x="24" y="30"/>
                  </a:lnTo>
                  <a:lnTo>
                    <a:pt x="28" y="18"/>
                  </a:lnTo>
                  <a:lnTo>
                    <a:pt x="30" y="11"/>
                  </a:lnTo>
                  <a:lnTo>
                    <a:pt x="35" y="11"/>
                  </a:lnTo>
                  <a:lnTo>
                    <a:pt x="39" y="5"/>
                  </a:lnTo>
                  <a:lnTo>
                    <a:pt x="39" y="5"/>
                  </a:lnTo>
                  <a:lnTo>
                    <a:pt x="39" y="5"/>
                  </a:lnTo>
                  <a:lnTo>
                    <a:pt x="39" y="5"/>
                  </a:lnTo>
                  <a:close/>
                </a:path>
              </a:pathLst>
            </a:custGeom>
            <a:solidFill>
              <a:schemeClr val="accent5">
                <a:lumMod val="75000"/>
              </a:schemeClr>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27" name="Freeform 12">
              <a:extLst>
                <a:ext uri="{FF2B5EF4-FFF2-40B4-BE49-F238E27FC236}">
                  <a16:creationId xmlns:a16="http://schemas.microsoft.com/office/drawing/2014/main" id="{3500882E-645E-48F4-995C-B6497602D941}"/>
                </a:ext>
              </a:extLst>
            </p:cNvPr>
            <p:cNvSpPr>
              <a:spLocks/>
            </p:cNvSpPr>
            <p:nvPr/>
          </p:nvSpPr>
          <p:spPr bwMode="auto">
            <a:xfrm>
              <a:off x="9414365" y="2462901"/>
              <a:ext cx="57017" cy="37429"/>
            </a:xfrm>
            <a:custGeom>
              <a:avLst/>
              <a:gdLst/>
              <a:ahLst/>
              <a:cxnLst>
                <a:cxn ang="0">
                  <a:pos x="41" y="5"/>
                </a:cxn>
                <a:cxn ang="0">
                  <a:pos x="47" y="3"/>
                </a:cxn>
                <a:cxn ang="0">
                  <a:pos x="60" y="9"/>
                </a:cxn>
                <a:cxn ang="0">
                  <a:pos x="64" y="13"/>
                </a:cxn>
                <a:cxn ang="0">
                  <a:pos x="75" y="13"/>
                </a:cxn>
                <a:cxn ang="0">
                  <a:pos x="82" y="9"/>
                </a:cxn>
                <a:cxn ang="0">
                  <a:pos x="99" y="5"/>
                </a:cxn>
                <a:cxn ang="0">
                  <a:pos x="113" y="9"/>
                </a:cxn>
                <a:cxn ang="0">
                  <a:pos x="122" y="20"/>
                </a:cxn>
                <a:cxn ang="0">
                  <a:pos x="133" y="34"/>
                </a:cxn>
                <a:cxn ang="0">
                  <a:pos x="133" y="54"/>
                </a:cxn>
                <a:cxn ang="0">
                  <a:pos x="141" y="66"/>
                </a:cxn>
                <a:cxn ang="0">
                  <a:pos x="152" y="67"/>
                </a:cxn>
                <a:cxn ang="0">
                  <a:pos x="160" y="64"/>
                </a:cxn>
                <a:cxn ang="0">
                  <a:pos x="163" y="69"/>
                </a:cxn>
                <a:cxn ang="0">
                  <a:pos x="163" y="73"/>
                </a:cxn>
                <a:cxn ang="0">
                  <a:pos x="158" y="79"/>
                </a:cxn>
                <a:cxn ang="0">
                  <a:pos x="150" y="82"/>
                </a:cxn>
                <a:cxn ang="0">
                  <a:pos x="150" y="88"/>
                </a:cxn>
                <a:cxn ang="0">
                  <a:pos x="146" y="98"/>
                </a:cxn>
                <a:cxn ang="0">
                  <a:pos x="145" y="101"/>
                </a:cxn>
                <a:cxn ang="0">
                  <a:pos x="139" y="98"/>
                </a:cxn>
                <a:cxn ang="0">
                  <a:pos x="133" y="96"/>
                </a:cxn>
                <a:cxn ang="0">
                  <a:pos x="122" y="94"/>
                </a:cxn>
                <a:cxn ang="0">
                  <a:pos x="105" y="99"/>
                </a:cxn>
                <a:cxn ang="0">
                  <a:pos x="99" y="103"/>
                </a:cxn>
                <a:cxn ang="0">
                  <a:pos x="90" y="103"/>
                </a:cxn>
                <a:cxn ang="0">
                  <a:pos x="82" y="103"/>
                </a:cxn>
                <a:cxn ang="0">
                  <a:pos x="75" y="103"/>
                </a:cxn>
                <a:cxn ang="0">
                  <a:pos x="64" y="103"/>
                </a:cxn>
                <a:cxn ang="0">
                  <a:pos x="60" y="101"/>
                </a:cxn>
                <a:cxn ang="0">
                  <a:pos x="50" y="103"/>
                </a:cxn>
                <a:cxn ang="0">
                  <a:pos x="50" y="99"/>
                </a:cxn>
                <a:cxn ang="0">
                  <a:pos x="49" y="94"/>
                </a:cxn>
                <a:cxn ang="0">
                  <a:pos x="41" y="90"/>
                </a:cxn>
                <a:cxn ang="0">
                  <a:pos x="45" y="82"/>
                </a:cxn>
                <a:cxn ang="0">
                  <a:pos x="35" y="86"/>
                </a:cxn>
                <a:cxn ang="0">
                  <a:pos x="28" y="86"/>
                </a:cxn>
                <a:cxn ang="0">
                  <a:pos x="20" y="79"/>
                </a:cxn>
                <a:cxn ang="0">
                  <a:pos x="22" y="75"/>
                </a:cxn>
                <a:cxn ang="0">
                  <a:pos x="11" y="67"/>
                </a:cxn>
                <a:cxn ang="0">
                  <a:pos x="5" y="58"/>
                </a:cxn>
                <a:cxn ang="0">
                  <a:pos x="0" y="54"/>
                </a:cxn>
                <a:cxn ang="0">
                  <a:pos x="9" y="50"/>
                </a:cxn>
                <a:cxn ang="0">
                  <a:pos x="13" y="47"/>
                </a:cxn>
                <a:cxn ang="0">
                  <a:pos x="17" y="39"/>
                </a:cxn>
                <a:cxn ang="0">
                  <a:pos x="28" y="18"/>
                </a:cxn>
                <a:cxn ang="0">
                  <a:pos x="35" y="11"/>
                </a:cxn>
                <a:cxn ang="0">
                  <a:pos x="39" y="5"/>
                </a:cxn>
                <a:cxn ang="0">
                  <a:pos x="39" y="5"/>
                </a:cxn>
              </a:cxnLst>
              <a:rect l="0" t="0" r="r" b="b"/>
              <a:pathLst>
                <a:path w="163" h="107">
                  <a:moveTo>
                    <a:pt x="39" y="5"/>
                  </a:moveTo>
                  <a:lnTo>
                    <a:pt x="41" y="5"/>
                  </a:lnTo>
                  <a:lnTo>
                    <a:pt x="43" y="3"/>
                  </a:lnTo>
                  <a:lnTo>
                    <a:pt x="47" y="3"/>
                  </a:lnTo>
                  <a:lnTo>
                    <a:pt x="54" y="5"/>
                  </a:lnTo>
                  <a:lnTo>
                    <a:pt x="60" y="9"/>
                  </a:lnTo>
                  <a:lnTo>
                    <a:pt x="64" y="9"/>
                  </a:lnTo>
                  <a:lnTo>
                    <a:pt x="64" y="13"/>
                  </a:lnTo>
                  <a:lnTo>
                    <a:pt x="69" y="15"/>
                  </a:lnTo>
                  <a:lnTo>
                    <a:pt x="75" y="13"/>
                  </a:lnTo>
                  <a:lnTo>
                    <a:pt x="79" y="11"/>
                  </a:lnTo>
                  <a:lnTo>
                    <a:pt x="82" y="9"/>
                  </a:lnTo>
                  <a:lnTo>
                    <a:pt x="94" y="5"/>
                  </a:lnTo>
                  <a:lnTo>
                    <a:pt x="99" y="5"/>
                  </a:lnTo>
                  <a:lnTo>
                    <a:pt x="111" y="0"/>
                  </a:lnTo>
                  <a:lnTo>
                    <a:pt x="113" y="9"/>
                  </a:lnTo>
                  <a:lnTo>
                    <a:pt x="120" y="17"/>
                  </a:lnTo>
                  <a:lnTo>
                    <a:pt x="122" y="20"/>
                  </a:lnTo>
                  <a:lnTo>
                    <a:pt x="129" y="28"/>
                  </a:lnTo>
                  <a:lnTo>
                    <a:pt x="133" y="34"/>
                  </a:lnTo>
                  <a:lnTo>
                    <a:pt x="135" y="37"/>
                  </a:lnTo>
                  <a:lnTo>
                    <a:pt x="133" y="54"/>
                  </a:lnTo>
                  <a:lnTo>
                    <a:pt x="137" y="62"/>
                  </a:lnTo>
                  <a:lnTo>
                    <a:pt x="141" y="66"/>
                  </a:lnTo>
                  <a:lnTo>
                    <a:pt x="146" y="67"/>
                  </a:lnTo>
                  <a:lnTo>
                    <a:pt x="152" y="67"/>
                  </a:lnTo>
                  <a:lnTo>
                    <a:pt x="154" y="66"/>
                  </a:lnTo>
                  <a:lnTo>
                    <a:pt x="160" y="64"/>
                  </a:lnTo>
                  <a:lnTo>
                    <a:pt x="163" y="67"/>
                  </a:lnTo>
                  <a:lnTo>
                    <a:pt x="163" y="69"/>
                  </a:lnTo>
                  <a:lnTo>
                    <a:pt x="163" y="71"/>
                  </a:lnTo>
                  <a:lnTo>
                    <a:pt x="163" y="73"/>
                  </a:lnTo>
                  <a:lnTo>
                    <a:pt x="163" y="79"/>
                  </a:lnTo>
                  <a:lnTo>
                    <a:pt x="158" y="79"/>
                  </a:lnTo>
                  <a:lnTo>
                    <a:pt x="152" y="79"/>
                  </a:lnTo>
                  <a:lnTo>
                    <a:pt x="150" y="82"/>
                  </a:lnTo>
                  <a:lnTo>
                    <a:pt x="148" y="86"/>
                  </a:lnTo>
                  <a:lnTo>
                    <a:pt x="150" y="88"/>
                  </a:lnTo>
                  <a:lnTo>
                    <a:pt x="150" y="94"/>
                  </a:lnTo>
                  <a:lnTo>
                    <a:pt x="146" y="98"/>
                  </a:lnTo>
                  <a:lnTo>
                    <a:pt x="148" y="101"/>
                  </a:lnTo>
                  <a:lnTo>
                    <a:pt x="145" y="101"/>
                  </a:lnTo>
                  <a:lnTo>
                    <a:pt x="143" y="99"/>
                  </a:lnTo>
                  <a:lnTo>
                    <a:pt x="139" y="98"/>
                  </a:lnTo>
                  <a:lnTo>
                    <a:pt x="135" y="99"/>
                  </a:lnTo>
                  <a:lnTo>
                    <a:pt x="133" y="96"/>
                  </a:lnTo>
                  <a:lnTo>
                    <a:pt x="128" y="94"/>
                  </a:lnTo>
                  <a:lnTo>
                    <a:pt x="122" y="94"/>
                  </a:lnTo>
                  <a:lnTo>
                    <a:pt x="116" y="94"/>
                  </a:lnTo>
                  <a:lnTo>
                    <a:pt x="105" y="99"/>
                  </a:lnTo>
                  <a:lnTo>
                    <a:pt x="103" y="103"/>
                  </a:lnTo>
                  <a:lnTo>
                    <a:pt x="99" y="103"/>
                  </a:lnTo>
                  <a:lnTo>
                    <a:pt x="97" y="103"/>
                  </a:lnTo>
                  <a:lnTo>
                    <a:pt x="90" y="103"/>
                  </a:lnTo>
                  <a:lnTo>
                    <a:pt x="86" y="103"/>
                  </a:lnTo>
                  <a:lnTo>
                    <a:pt x="82" y="103"/>
                  </a:lnTo>
                  <a:lnTo>
                    <a:pt x="79" y="103"/>
                  </a:lnTo>
                  <a:lnTo>
                    <a:pt x="75" y="103"/>
                  </a:lnTo>
                  <a:lnTo>
                    <a:pt x="69" y="107"/>
                  </a:lnTo>
                  <a:lnTo>
                    <a:pt x="64" y="103"/>
                  </a:lnTo>
                  <a:lnTo>
                    <a:pt x="64" y="103"/>
                  </a:lnTo>
                  <a:lnTo>
                    <a:pt x="60" y="101"/>
                  </a:lnTo>
                  <a:lnTo>
                    <a:pt x="56" y="101"/>
                  </a:lnTo>
                  <a:lnTo>
                    <a:pt x="50" y="103"/>
                  </a:lnTo>
                  <a:lnTo>
                    <a:pt x="49" y="101"/>
                  </a:lnTo>
                  <a:lnTo>
                    <a:pt x="50" y="99"/>
                  </a:lnTo>
                  <a:lnTo>
                    <a:pt x="50" y="96"/>
                  </a:lnTo>
                  <a:lnTo>
                    <a:pt x="49" y="94"/>
                  </a:lnTo>
                  <a:lnTo>
                    <a:pt x="43" y="94"/>
                  </a:lnTo>
                  <a:lnTo>
                    <a:pt x="41" y="90"/>
                  </a:lnTo>
                  <a:lnTo>
                    <a:pt x="41" y="86"/>
                  </a:lnTo>
                  <a:lnTo>
                    <a:pt x="45" y="82"/>
                  </a:lnTo>
                  <a:lnTo>
                    <a:pt x="39" y="82"/>
                  </a:lnTo>
                  <a:lnTo>
                    <a:pt x="35" y="86"/>
                  </a:lnTo>
                  <a:lnTo>
                    <a:pt x="33" y="82"/>
                  </a:lnTo>
                  <a:lnTo>
                    <a:pt x="28" y="86"/>
                  </a:lnTo>
                  <a:lnTo>
                    <a:pt x="26" y="82"/>
                  </a:lnTo>
                  <a:lnTo>
                    <a:pt x="20" y="79"/>
                  </a:lnTo>
                  <a:lnTo>
                    <a:pt x="20" y="79"/>
                  </a:lnTo>
                  <a:lnTo>
                    <a:pt x="22" y="75"/>
                  </a:lnTo>
                  <a:lnTo>
                    <a:pt x="17" y="69"/>
                  </a:lnTo>
                  <a:lnTo>
                    <a:pt x="11" y="67"/>
                  </a:lnTo>
                  <a:lnTo>
                    <a:pt x="11" y="64"/>
                  </a:lnTo>
                  <a:lnTo>
                    <a:pt x="5" y="58"/>
                  </a:lnTo>
                  <a:lnTo>
                    <a:pt x="5" y="54"/>
                  </a:lnTo>
                  <a:lnTo>
                    <a:pt x="0" y="54"/>
                  </a:lnTo>
                  <a:lnTo>
                    <a:pt x="5" y="50"/>
                  </a:lnTo>
                  <a:lnTo>
                    <a:pt x="9" y="50"/>
                  </a:lnTo>
                  <a:lnTo>
                    <a:pt x="9" y="47"/>
                  </a:lnTo>
                  <a:lnTo>
                    <a:pt x="13" y="47"/>
                  </a:lnTo>
                  <a:lnTo>
                    <a:pt x="17" y="43"/>
                  </a:lnTo>
                  <a:lnTo>
                    <a:pt x="17" y="39"/>
                  </a:lnTo>
                  <a:lnTo>
                    <a:pt x="24" y="30"/>
                  </a:lnTo>
                  <a:lnTo>
                    <a:pt x="28" y="18"/>
                  </a:lnTo>
                  <a:lnTo>
                    <a:pt x="30" y="11"/>
                  </a:lnTo>
                  <a:lnTo>
                    <a:pt x="35" y="11"/>
                  </a:lnTo>
                  <a:lnTo>
                    <a:pt x="39" y="5"/>
                  </a:lnTo>
                  <a:lnTo>
                    <a:pt x="39" y="5"/>
                  </a:lnTo>
                  <a:lnTo>
                    <a:pt x="39" y="5"/>
                  </a:lnTo>
                  <a:lnTo>
                    <a:pt x="39" y="5"/>
                  </a:lnTo>
                  <a:close/>
                </a:path>
              </a:pathLst>
            </a:custGeom>
            <a:solidFill>
              <a:schemeClr val="accent5">
                <a:lumMod val="75000"/>
              </a:schemeClr>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28" name="Freeform 13">
              <a:extLst>
                <a:ext uri="{FF2B5EF4-FFF2-40B4-BE49-F238E27FC236}">
                  <a16:creationId xmlns:a16="http://schemas.microsoft.com/office/drawing/2014/main" id="{B9AB126E-BF7B-48B4-BEF7-48A8065CE5A4}"/>
                </a:ext>
              </a:extLst>
            </p:cNvPr>
            <p:cNvSpPr>
              <a:spLocks/>
            </p:cNvSpPr>
            <p:nvPr/>
          </p:nvSpPr>
          <p:spPr bwMode="auto">
            <a:xfrm>
              <a:off x="9390578" y="2461502"/>
              <a:ext cx="36729" cy="23786"/>
            </a:xfrm>
            <a:custGeom>
              <a:avLst/>
              <a:gdLst/>
              <a:ahLst/>
              <a:cxnLst>
                <a:cxn ang="0">
                  <a:pos x="68" y="58"/>
                </a:cxn>
                <a:cxn ang="0">
                  <a:pos x="71" y="54"/>
                </a:cxn>
                <a:cxn ang="0">
                  <a:pos x="75" y="54"/>
                </a:cxn>
                <a:cxn ang="0">
                  <a:pos x="77" y="51"/>
                </a:cxn>
                <a:cxn ang="0">
                  <a:pos x="81" y="51"/>
                </a:cxn>
                <a:cxn ang="0">
                  <a:pos x="83" y="47"/>
                </a:cxn>
                <a:cxn ang="0">
                  <a:pos x="83" y="43"/>
                </a:cxn>
                <a:cxn ang="0">
                  <a:pos x="92" y="34"/>
                </a:cxn>
                <a:cxn ang="0">
                  <a:pos x="96" y="22"/>
                </a:cxn>
                <a:cxn ang="0">
                  <a:pos x="98" y="15"/>
                </a:cxn>
                <a:cxn ang="0">
                  <a:pos x="103" y="15"/>
                </a:cxn>
                <a:cxn ang="0">
                  <a:pos x="105" y="9"/>
                </a:cxn>
                <a:cxn ang="0">
                  <a:pos x="103" y="7"/>
                </a:cxn>
                <a:cxn ang="0">
                  <a:pos x="98" y="4"/>
                </a:cxn>
                <a:cxn ang="0">
                  <a:pos x="96" y="0"/>
                </a:cxn>
                <a:cxn ang="0">
                  <a:pos x="88" y="2"/>
                </a:cxn>
                <a:cxn ang="0">
                  <a:pos x="83" y="0"/>
                </a:cxn>
                <a:cxn ang="0">
                  <a:pos x="77" y="2"/>
                </a:cxn>
                <a:cxn ang="0">
                  <a:pos x="71" y="0"/>
                </a:cxn>
                <a:cxn ang="0">
                  <a:pos x="68" y="0"/>
                </a:cxn>
                <a:cxn ang="0">
                  <a:pos x="64" y="4"/>
                </a:cxn>
                <a:cxn ang="0">
                  <a:pos x="58" y="7"/>
                </a:cxn>
                <a:cxn ang="0">
                  <a:pos x="58" y="13"/>
                </a:cxn>
                <a:cxn ang="0">
                  <a:pos x="54" y="7"/>
                </a:cxn>
                <a:cxn ang="0">
                  <a:pos x="49" y="9"/>
                </a:cxn>
                <a:cxn ang="0">
                  <a:pos x="43" y="13"/>
                </a:cxn>
                <a:cxn ang="0">
                  <a:pos x="43" y="15"/>
                </a:cxn>
                <a:cxn ang="0">
                  <a:pos x="34" y="17"/>
                </a:cxn>
                <a:cxn ang="0">
                  <a:pos x="26" y="19"/>
                </a:cxn>
                <a:cxn ang="0">
                  <a:pos x="21" y="17"/>
                </a:cxn>
                <a:cxn ang="0">
                  <a:pos x="9" y="9"/>
                </a:cxn>
                <a:cxn ang="0">
                  <a:pos x="9" y="13"/>
                </a:cxn>
                <a:cxn ang="0">
                  <a:pos x="9" y="17"/>
                </a:cxn>
                <a:cxn ang="0">
                  <a:pos x="9" y="21"/>
                </a:cxn>
                <a:cxn ang="0">
                  <a:pos x="0" y="21"/>
                </a:cxn>
                <a:cxn ang="0">
                  <a:pos x="0" y="22"/>
                </a:cxn>
                <a:cxn ang="0">
                  <a:pos x="4" y="26"/>
                </a:cxn>
                <a:cxn ang="0">
                  <a:pos x="2" y="30"/>
                </a:cxn>
                <a:cxn ang="0">
                  <a:pos x="2" y="34"/>
                </a:cxn>
                <a:cxn ang="0">
                  <a:pos x="4" y="38"/>
                </a:cxn>
                <a:cxn ang="0">
                  <a:pos x="0" y="41"/>
                </a:cxn>
                <a:cxn ang="0">
                  <a:pos x="0" y="41"/>
                </a:cxn>
                <a:cxn ang="0">
                  <a:pos x="4" y="47"/>
                </a:cxn>
                <a:cxn ang="0">
                  <a:pos x="5" y="53"/>
                </a:cxn>
                <a:cxn ang="0">
                  <a:pos x="7" y="53"/>
                </a:cxn>
                <a:cxn ang="0">
                  <a:pos x="15" y="58"/>
                </a:cxn>
                <a:cxn ang="0">
                  <a:pos x="19" y="62"/>
                </a:cxn>
                <a:cxn ang="0">
                  <a:pos x="22" y="66"/>
                </a:cxn>
                <a:cxn ang="0">
                  <a:pos x="32" y="66"/>
                </a:cxn>
                <a:cxn ang="0">
                  <a:pos x="39" y="68"/>
                </a:cxn>
                <a:cxn ang="0">
                  <a:pos x="43" y="66"/>
                </a:cxn>
                <a:cxn ang="0">
                  <a:pos x="43" y="66"/>
                </a:cxn>
                <a:cxn ang="0">
                  <a:pos x="45" y="62"/>
                </a:cxn>
                <a:cxn ang="0">
                  <a:pos x="51" y="62"/>
                </a:cxn>
                <a:cxn ang="0">
                  <a:pos x="53" y="62"/>
                </a:cxn>
                <a:cxn ang="0">
                  <a:pos x="54" y="58"/>
                </a:cxn>
                <a:cxn ang="0">
                  <a:pos x="58" y="56"/>
                </a:cxn>
                <a:cxn ang="0">
                  <a:pos x="62" y="56"/>
                </a:cxn>
                <a:cxn ang="0">
                  <a:pos x="64" y="58"/>
                </a:cxn>
                <a:cxn ang="0">
                  <a:pos x="68" y="58"/>
                </a:cxn>
                <a:cxn ang="0">
                  <a:pos x="68" y="58"/>
                </a:cxn>
                <a:cxn ang="0">
                  <a:pos x="68" y="58"/>
                </a:cxn>
              </a:cxnLst>
              <a:rect l="0" t="0" r="r" b="b"/>
              <a:pathLst>
                <a:path w="105" h="68">
                  <a:moveTo>
                    <a:pt x="68" y="58"/>
                  </a:moveTo>
                  <a:lnTo>
                    <a:pt x="71" y="54"/>
                  </a:lnTo>
                  <a:lnTo>
                    <a:pt x="75" y="54"/>
                  </a:lnTo>
                  <a:lnTo>
                    <a:pt x="77" y="51"/>
                  </a:lnTo>
                  <a:lnTo>
                    <a:pt x="81" y="51"/>
                  </a:lnTo>
                  <a:lnTo>
                    <a:pt x="83" y="47"/>
                  </a:lnTo>
                  <a:lnTo>
                    <a:pt x="83" y="43"/>
                  </a:lnTo>
                  <a:lnTo>
                    <a:pt x="92" y="34"/>
                  </a:lnTo>
                  <a:lnTo>
                    <a:pt x="96" y="22"/>
                  </a:lnTo>
                  <a:lnTo>
                    <a:pt x="98" y="15"/>
                  </a:lnTo>
                  <a:lnTo>
                    <a:pt x="103" y="15"/>
                  </a:lnTo>
                  <a:lnTo>
                    <a:pt x="105" y="9"/>
                  </a:lnTo>
                  <a:lnTo>
                    <a:pt x="103" y="7"/>
                  </a:lnTo>
                  <a:lnTo>
                    <a:pt x="98" y="4"/>
                  </a:lnTo>
                  <a:lnTo>
                    <a:pt x="96" y="0"/>
                  </a:lnTo>
                  <a:lnTo>
                    <a:pt x="88" y="2"/>
                  </a:lnTo>
                  <a:lnTo>
                    <a:pt x="83" y="0"/>
                  </a:lnTo>
                  <a:lnTo>
                    <a:pt x="77" y="2"/>
                  </a:lnTo>
                  <a:lnTo>
                    <a:pt x="71" y="0"/>
                  </a:lnTo>
                  <a:lnTo>
                    <a:pt x="68" y="0"/>
                  </a:lnTo>
                  <a:lnTo>
                    <a:pt x="64" y="4"/>
                  </a:lnTo>
                  <a:lnTo>
                    <a:pt x="58" y="7"/>
                  </a:lnTo>
                  <a:lnTo>
                    <a:pt x="58" y="13"/>
                  </a:lnTo>
                  <a:lnTo>
                    <a:pt x="54" y="7"/>
                  </a:lnTo>
                  <a:lnTo>
                    <a:pt x="49" y="9"/>
                  </a:lnTo>
                  <a:lnTo>
                    <a:pt x="43" y="13"/>
                  </a:lnTo>
                  <a:lnTo>
                    <a:pt x="43" y="15"/>
                  </a:lnTo>
                  <a:lnTo>
                    <a:pt x="34" y="17"/>
                  </a:lnTo>
                  <a:lnTo>
                    <a:pt x="26" y="19"/>
                  </a:lnTo>
                  <a:lnTo>
                    <a:pt x="21" y="17"/>
                  </a:lnTo>
                  <a:lnTo>
                    <a:pt x="9" y="9"/>
                  </a:lnTo>
                  <a:lnTo>
                    <a:pt x="9" y="13"/>
                  </a:lnTo>
                  <a:lnTo>
                    <a:pt x="9" y="17"/>
                  </a:lnTo>
                  <a:lnTo>
                    <a:pt x="9" y="21"/>
                  </a:lnTo>
                  <a:lnTo>
                    <a:pt x="0" y="21"/>
                  </a:lnTo>
                  <a:lnTo>
                    <a:pt x="0" y="22"/>
                  </a:lnTo>
                  <a:lnTo>
                    <a:pt x="4" y="26"/>
                  </a:lnTo>
                  <a:lnTo>
                    <a:pt x="2" y="30"/>
                  </a:lnTo>
                  <a:lnTo>
                    <a:pt x="2" y="34"/>
                  </a:lnTo>
                  <a:lnTo>
                    <a:pt x="4" y="38"/>
                  </a:lnTo>
                  <a:lnTo>
                    <a:pt x="0" y="41"/>
                  </a:lnTo>
                  <a:lnTo>
                    <a:pt x="0" y="41"/>
                  </a:lnTo>
                  <a:lnTo>
                    <a:pt x="4" y="47"/>
                  </a:lnTo>
                  <a:lnTo>
                    <a:pt x="5" y="53"/>
                  </a:lnTo>
                  <a:lnTo>
                    <a:pt x="7" y="53"/>
                  </a:lnTo>
                  <a:lnTo>
                    <a:pt x="15" y="58"/>
                  </a:lnTo>
                  <a:lnTo>
                    <a:pt x="19" y="62"/>
                  </a:lnTo>
                  <a:lnTo>
                    <a:pt x="22" y="66"/>
                  </a:lnTo>
                  <a:lnTo>
                    <a:pt x="32" y="66"/>
                  </a:lnTo>
                  <a:lnTo>
                    <a:pt x="39" y="68"/>
                  </a:lnTo>
                  <a:lnTo>
                    <a:pt x="43" y="66"/>
                  </a:lnTo>
                  <a:lnTo>
                    <a:pt x="43" y="66"/>
                  </a:lnTo>
                  <a:lnTo>
                    <a:pt x="45" y="62"/>
                  </a:lnTo>
                  <a:lnTo>
                    <a:pt x="51" y="62"/>
                  </a:lnTo>
                  <a:lnTo>
                    <a:pt x="53" y="62"/>
                  </a:lnTo>
                  <a:lnTo>
                    <a:pt x="54" y="58"/>
                  </a:lnTo>
                  <a:lnTo>
                    <a:pt x="58" y="56"/>
                  </a:lnTo>
                  <a:lnTo>
                    <a:pt x="62" y="56"/>
                  </a:lnTo>
                  <a:lnTo>
                    <a:pt x="64" y="58"/>
                  </a:lnTo>
                  <a:lnTo>
                    <a:pt x="68" y="58"/>
                  </a:lnTo>
                  <a:lnTo>
                    <a:pt x="68" y="58"/>
                  </a:lnTo>
                  <a:lnTo>
                    <a:pt x="68" y="58"/>
                  </a:lnTo>
                  <a:close/>
                </a:path>
              </a:pathLst>
            </a:custGeom>
            <a:solidFill>
              <a:schemeClr val="accent5">
                <a:lumMod val="75000"/>
              </a:schemeClr>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29" name="Freeform 14">
              <a:extLst>
                <a:ext uri="{FF2B5EF4-FFF2-40B4-BE49-F238E27FC236}">
                  <a16:creationId xmlns:a16="http://schemas.microsoft.com/office/drawing/2014/main" id="{058BE108-456B-4370-8FDF-19630C7AE103}"/>
                </a:ext>
              </a:extLst>
            </p:cNvPr>
            <p:cNvSpPr>
              <a:spLocks/>
            </p:cNvSpPr>
            <p:nvPr/>
          </p:nvSpPr>
          <p:spPr bwMode="auto">
            <a:xfrm>
              <a:off x="9394426" y="2453456"/>
              <a:ext cx="31132" cy="13292"/>
            </a:xfrm>
            <a:custGeom>
              <a:avLst/>
              <a:gdLst/>
              <a:ahLst/>
              <a:cxnLst>
                <a:cxn ang="0">
                  <a:pos x="0" y="30"/>
                </a:cxn>
                <a:cxn ang="0">
                  <a:pos x="11" y="36"/>
                </a:cxn>
                <a:cxn ang="0">
                  <a:pos x="19" y="38"/>
                </a:cxn>
                <a:cxn ang="0">
                  <a:pos x="25" y="36"/>
                </a:cxn>
                <a:cxn ang="0">
                  <a:pos x="32" y="34"/>
                </a:cxn>
                <a:cxn ang="0">
                  <a:pos x="34" y="32"/>
                </a:cxn>
                <a:cxn ang="0">
                  <a:pos x="40" y="30"/>
                </a:cxn>
                <a:cxn ang="0">
                  <a:pos x="43" y="27"/>
                </a:cxn>
                <a:cxn ang="0">
                  <a:pos x="49" y="32"/>
                </a:cxn>
                <a:cxn ang="0">
                  <a:pos x="49" y="28"/>
                </a:cxn>
                <a:cxn ang="0">
                  <a:pos x="53" y="25"/>
                </a:cxn>
                <a:cxn ang="0">
                  <a:pos x="57" y="21"/>
                </a:cxn>
                <a:cxn ang="0">
                  <a:pos x="62" y="21"/>
                </a:cxn>
                <a:cxn ang="0">
                  <a:pos x="66" y="23"/>
                </a:cxn>
                <a:cxn ang="0">
                  <a:pos x="74" y="21"/>
                </a:cxn>
                <a:cxn ang="0">
                  <a:pos x="77" y="23"/>
                </a:cxn>
                <a:cxn ang="0">
                  <a:pos x="85" y="19"/>
                </a:cxn>
                <a:cxn ang="0">
                  <a:pos x="85" y="13"/>
                </a:cxn>
                <a:cxn ang="0">
                  <a:pos x="89" y="6"/>
                </a:cxn>
                <a:cxn ang="0">
                  <a:pos x="87" y="6"/>
                </a:cxn>
                <a:cxn ang="0">
                  <a:pos x="81" y="2"/>
                </a:cxn>
                <a:cxn ang="0">
                  <a:pos x="74" y="2"/>
                </a:cxn>
                <a:cxn ang="0">
                  <a:pos x="72" y="2"/>
                </a:cxn>
                <a:cxn ang="0">
                  <a:pos x="68" y="0"/>
                </a:cxn>
                <a:cxn ang="0">
                  <a:pos x="66" y="2"/>
                </a:cxn>
                <a:cxn ang="0">
                  <a:pos x="62" y="4"/>
                </a:cxn>
                <a:cxn ang="0">
                  <a:pos x="62" y="2"/>
                </a:cxn>
                <a:cxn ang="0">
                  <a:pos x="57" y="2"/>
                </a:cxn>
                <a:cxn ang="0">
                  <a:pos x="55" y="2"/>
                </a:cxn>
                <a:cxn ang="0">
                  <a:pos x="51" y="2"/>
                </a:cxn>
                <a:cxn ang="0">
                  <a:pos x="49" y="6"/>
                </a:cxn>
                <a:cxn ang="0">
                  <a:pos x="47" y="6"/>
                </a:cxn>
                <a:cxn ang="0">
                  <a:pos x="43" y="6"/>
                </a:cxn>
                <a:cxn ang="0">
                  <a:pos x="43" y="6"/>
                </a:cxn>
                <a:cxn ang="0">
                  <a:pos x="36" y="6"/>
                </a:cxn>
                <a:cxn ang="0">
                  <a:pos x="32" y="10"/>
                </a:cxn>
                <a:cxn ang="0">
                  <a:pos x="28" y="10"/>
                </a:cxn>
                <a:cxn ang="0">
                  <a:pos x="25" y="13"/>
                </a:cxn>
                <a:cxn ang="0">
                  <a:pos x="19" y="13"/>
                </a:cxn>
                <a:cxn ang="0">
                  <a:pos x="11" y="17"/>
                </a:cxn>
                <a:cxn ang="0">
                  <a:pos x="10" y="15"/>
                </a:cxn>
                <a:cxn ang="0">
                  <a:pos x="4" y="15"/>
                </a:cxn>
                <a:cxn ang="0">
                  <a:pos x="0" y="19"/>
                </a:cxn>
                <a:cxn ang="0">
                  <a:pos x="0" y="19"/>
                </a:cxn>
                <a:cxn ang="0">
                  <a:pos x="0" y="23"/>
                </a:cxn>
                <a:cxn ang="0">
                  <a:pos x="0" y="30"/>
                </a:cxn>
                <a:cxn ang="0">
                  <a:pos x="0" y="30"/>
                </a:cxn>
                <a:cxn ang="0">
                  <a:pos x="0" y="30"/>
                </a:cxn>
              </a:cxnLst>
              <a:rect l="0" t="0" r="r" b="b"/>
              <a:pathLst>
                <a:path w="89" h="38">
                  <a:moveTo>
                    <a:pt x="0" y="30"/>
                  </a:moveTo>
                  <a:lnTo>
                    <a:pt x="11" y="36"/>
                  </a:lnTo>
                  <a:lnTo>
                    <a:pt x="19" y="38"/>
                  </a:lnTo>
                  <a:lnTo>
                    <a:pt x="25" y="36"/>
                  </a:lnTo>
                  <a:lnTo>
                    <a:pt x="32" y="34"/>
                  </a:lnTo>
                  <a:lnTo>
                    <a:pt x="34" y="32"/>
                  </a:lnTo>
                  <a:lnTo>
                    <a:pt x="40" y="30"/>
                  </a:lnTo>
                  <a:lnTo>
                    <a:pt x="43" y="27"/>
                  </a:lnTo>
                  <a:lnTo>
                    <a:pt x="49" y="32"/>
                  </a:lnTo>
                  <a:lnTo>
                    <a:pt x="49" y="28"/>
                  </a:lnTo>
                  <a:lnTo>
                    <a:pt x="53" y="25"/>
                  </a:lnTo>
                  <a:lnTo>
                    <a:pt x="57" y="21"/>
                  </a:lnTo>
                  <a:lnTo>
                    <a:pt x="62" y="21"/>
                  </a:lnTo>
                  <a:lnTo>
                    <a:pt x="66" y="23"/>
                  </a:lnTo>
                  <a:lnTo>
                    <a:pt x="74" y="21"/>
                  </a:lnTo>
                  <a:lnTo>
                    <a:pt x="77" y="23"/>
                  </a:lnTo>
                  <a:lnTo>
                    <a:pt x="85" y="19"/>
                  </a:lnTo>
                  <a:lnTo>
                    <a:pt x="85" y="13"/>
                  </a:lnTo>
                  <a:lnTo>
                    <a:pt x="89" y="6"/>
                  </a:lnTo>
                  <a:lnTo>
                    <a:pt x="87" y="6"/>
                  </a:lnTo>
                  <a:lnTo>
                    <a:pt x="81" y="2"/>
                  </a:lnTo>
                  <a:lnTo>
                    <a:pt x="74" y="2"/>
                  </a:lnTo>
                  <a:lnTo>
                    <a:pt x="72" y="2"/>
                  </a:lnTo>
                  <a:lnTo>
                    <a:pt x="68" y="0"/>
                  </a:lnTo>
                  <a:lnTo>
                    <a:pt x="66" y="2"/>
                  </a:lnTo>
                  <a:lnTo>
                    <a:pt x="62" y="4"/>
                  </a:lnTo>
                  <a:lnTo>
                    <a:pt x="62" y="2"/>
                  </a:lnTo>
                  <a:lnTo>
                    <a:pt x="57" y="2"/>
                  </a:lnTo>
                  <a:lnTo>
                    <a:pt x="55" y="2"/>
                  </a:lnTo>
                  <a:lnTo>
                    <a:pt x="51" y="2"/>
                  </a:lnTo>
                  <a:lnTo>
                    <a:pt x="49" y="6"/>
                  </a:lnTo>
                  <a:lnTo>
                    <a:pt x="47" y="6"/>
                  </a:lnTo>
                  <a:lnTo>
                    <a:pt x="43" y="6"/>
                  </a:lnTo>
                  <a:lnTo>
                    <a:pt x="43" y="6"/>
                  </a:lnTo>
                  <a:lnTo>
                    <a:pt x="36" y="6"/>
                  </a:lnTo>
                  <a:lnTo>
                    <a:pt x="32" y="10"/>
                  </a:lnTo>
                  <a:lnTo>
                    <a:pt x="28" y="10"/>
                  </a:lnTo>
                  <a:lnTo>
                    <a:pt x="25" y="13"/>
                  </a:lnTo>
                  <a:lnTo>
                    <a:pt x="19" y="13"/>
                  </a:lnTo>
                  <a:lnTo>
                    <a:pt x="11" y="17"/>
                  </a:lnTo>
                  <a:lnTo>
                    <a:pt x="10" y="15"/>
                  </a:lnTo>
                  <a:lnTo>
                    <a:pt x="4" y="15"/>
                  </a:lnTo>
                  <a:lnTo>
                    <a:pt x="0" y="19"/>
                  </a:lnTo>
                  <a:lnTo>
                    <a:pt x="0" y="19"/>
                  </a:lnTo>
                  <a:lnTo>
                    <a:pt x="0" y="23"/>
                  </a:lnTo>
                  <a:lnTo>
                    <a:pt x="0" y="30"/>
                  </a:lnTo>
                  <a:lnTo>
                    <a:pt x="0" y="30"/>
                  </a:lnTo>
                  <a:lnTo>
                    <a:pt x="0" y="30"/>
                  </a:lnTo>
                  <a:close/>
                </a:path>
              </a:pathLst>
            </a:custGeom>
            <a:solidFill>
              <a:schemeClr val="accent5">
                <a:lumMod val="75000"/>
              </a:schemeClr>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30" name="Freeform 15">
              <a:extLst>
                <a:ext uri="{FF2B5EF4-FFF2-40B4-BE49-F238E27FC236}">
                  <a16:creationId xmlns:a16="http://schemas.microsoft.com/office/drawing/2014/main" id="{5C20373C-1ABE-433B-9D20-E6A99D59A507}"/>
                </a:ext>
              </a:extLst>
            </p:cNvPr>
            <p:cNvSpPr>
              <a:spLocks/>
            </p:cNvSpPr>
            <p:nvPr/>
          </p:nvSpPr>
          <p:spPr bwMode="auto">
            <a:xfrm>
              <a:off x="9349652" y="2457654"/>
              <a:ext cx="44774" cy="22387"/>
            </a:xfrm>
            <a:custGeom>
              <a:avLst/>
              <a:gdLst/>
              <a:ahLst/>
              <a:cxnLst>
                <a:cxn ang="0">
                  <a:pos x="79" y="60"/>
                </a:cxn>
                <a:cxn ang="0">
                  <a:pos x="89" y="64"/>
                </a:cxn>
                <a:cxn ang="0">
                  <a:pos x="96" y="60"/>
                </a:cxn>
                <a:cxn ang="0">
                  <a:pos x="104" y="60"/>
                </a:cxn>
                <a:cxn ang="0">
                  <a:pos x="113" y="54"/>
                </a:cxn>
                <a:cxn ang="0">
                  <a:pos x="122" y="49"/>
                </a:cxn>
                <a:cxn ang="0">
                  <a:pos x="121" y="41"/>
                </a:cxn>
                <a:cxn ang="0">
                  <a:pos x="119" y="33"/>
                </a:cxn>
                <a:cxn ang="0">
                  <a:pos x="128" y="33"/>
                </a:cxn>
                <a:cxn ang="0">
                  <a:pos x="128" y="24"/>
                </a:cxn>
                <a:cxn ang="0">
                  <a:pos x="126" y="9"/>
                </a:cxn>
                <a:cxn ang="0">
                  <a:pos x="115" y="3"/>
                </a:cxn>
                <a:cxn ang="0">
                  <a:pos x="107" y="5"/>
                </a:cxn>
                <a:cxn ang="0">
                  <a:pos x="94" y="1"/>
                </a:cxn>
                <a:cxn ang="0">
                  <a:pos x="89" y="3"/>
                </a:cxn>
                <a:cxn ang="0">
                  <a:pos x="89" y="7"/>
                </a:cxn>
                <a:cxn ang="0">
                  <a:pos x="81" y="11"/>
                </a:cxn>
                <a:cxn ang="0">
                  <a:pos x="68" y="5"/>
                </a:cxn>
                <a:cxn ang="0">
                  <a:pos x="68" y="13"/>
                </a:cxn>
                <a:cxn ang="0">
                  <a:pos x="64" y="15"/>
                </a:cxn>
                <a:cxn ang="0">
                  <a:pos x="55" y="24"/>
                </a:cxn>
                <a:cxn ang="0">
                  <a:pos x="60" y="28"/>
                </a:cxn>
                <a:cxn ang="0">
                  <a:pos x="58" y="33"/>
                </a:cxn>
                <a:cxn ang="0">
                  <a:pos x="49" y="33"/>
                </a:cxn>
                <a:cxn ang="0">
                  <a:pos x="42" y="33"/>
                </a:cxn>
                <a:cxn ang="0">
                  <a:pos x="34" y="35"/>
                </a:cxn>
                <a:cxn ang="0">
                  <a:pos x="28" y="35"/>
                </a:cxn>
                <a:cxn ang="0">
                  <a:pos x="21" y="33"/>
                </a:cxn>
                <a:cxn ang="0">
                  <a:pos x="17" y="35"/>
                </a:cxn>
                <a:cxn ang="0">
                  <a:pos x="10" y="37"/>
                </a:cxn>
                <a:cxn ang="0">
                  <a:pos x="4" y="35"/>
                </a:cxn>
                <a:cxn ang="0">
                  <a:pos x="0" y="35"/>
                </a:cxn>
                <a:cxn ang="0">
                  <a:pos x="2" y="41"/>
                </a:cxn>
                <a:cxn ang="0">
                  <a:pos x="6" y="47"/>
                </a:cxn>
                <a:cxn ang="0">
                  <a:pos x="11" y="45"/>
                </a:cxn>
                <a:cxn ang="0">
                  <a:pos x="17" y="47"/>
                </a:cxn>
                <a:cxn ang="0">
                  <a:pos x="21" y="49"/>
                </a:cxn>
                <a:cxn ang="0">
                  <a:pos x="28" y="52"/>
                </a:cxn>
                <a:cxn ang="0">
                  <a:pos x="40" y="47"/>
                </a:cxn>
                <a:cxn ang="0">
                  <a:pos x="47" y="50"/>
                </a:cxn>
                <a:cxn ang="0">
                  <a:pos x="66" y="58"/>
                </a:cxn>
                <a:cxn ang="0">
                  <a:pos x="75" y="60"/>
                </a:cxn>
                <a:cxn ang="0">
                  <a:pos x="75" y="60"/>
                </a:cxn>
              </a:cxnLst>
              <a:rect l="0" t="0" r="r" b="b"/>
              <a:pathLst>
                <a:path w="128" h="64">
                  <a:moveTo>
                    <a:pt x="75" y="60"/>
                  </a:moveTo>
                  <a:lnTo>
                    <a:pt x="79" y="60"/>
                  </a:lnTo>
                  <a:lnTo>
                    <a:pt x="85" y="60"/>
                  </a:lnTo>
                  <a:lnTo>
                    <a:pt x="89" y="64"/>
                  </a:lnTo>
                  <a:lnTo>
                    <a:pt x="92" y="60"/>
                  </a:lnTo>
                  <a:lnTo>
                    <a:pt x="96" y="60"/>
                  </a:lnTo>
                  <a:lnTo>
                    <a:pt x="102" y="60"/>
                  </a:lnTo>
                  <a:lnTo>
                    <a:pt x="104" y="60"/>
                  </a:lnTo>
                  <a:lnTo>
                    <a:pt x="104" y="60"/>
                  </a:lnTo>
                  <a:lnTo>
                    <a:pt x="113" y="54"/>
                  </a:lnTo>
                  <a:lnTo>
                    <a:pt x="119" y="52"/>
                  </a:lnTo>
                  <a:lnTo>
                    <a:pt x="122" y="49"/>
                  </a:lnTo>
                  <a:lnTo>
                    <a:pt x="121" y="45"/>
                  </a:lnTo>
                  <a:lnTo>
                    <a:pt x="121" y="41"/>
                  </a:lnTo>
                  <a:lnTo>
                    <a:pt x="122" y="37"/>
                  </a:lnTo>
                  <a:lnTo>
                    <a:pt x="119" y="33"/>
                  </a:lnTo>
                  <a:lnTo>
                    <a:pt x="119" y="33"/>
                  </a:lnTo>
                  <a:lnTo>
                    <a:pt x="128" y="33"/>
                  </a:lnTo>
                  <a:lnTo>
                    <a:pt x="128" y="28"/>
                  </a:lnTo>
                  <a:lnTo>
                    <a:pt x="128" y="24"/>
                  </a:lnTo>
                  <a:lnTo>
                    <a:pt x="126" y="15"/>
                  </a:lnTo>
                  <a:lnTo>
                    <a:pt x="126" y="9"/>
                  </a:lnTo>
                  <a:lnTo>
                    <a:pt x="119" y="7"/>
                  </a:lnTo>
                  <a:lnTo>
                    <a:pt x="115" y="3"/>
                  </a:lnTo>
                  <a:lnTo>
                    <a:pt x="111" y="5"/>
                  </a:lnTo>
                  <a:lnTo>
                    <a:pt x="107" y="5"/>
                  </a:lnTo>
                  <a:lnTo>
                    <a:pt x="102" y="1"/>
                  </a:lnTo>
                  <a:lnTo>
                    <a:pt x="94" y="1"/>
                  </a:lnTo>
                  <a:lnTo>
                    <a:pt x="90" y="0"/>
                  </a:lnTo>
                  <a:lnTo>
                    <a:pt x="89" y="3"/>
                  </a:lnTo>
                  <a:lnTo>
                    <a:pt x="89" y="5"/>
                  </a:lnTo>
                  <a:lnTo>
                    <a:pt x="89" y="7"/>
                  </a:lnTo>
                  <a:lnTo>
                    <a:pt x="83" y="9"/>
                  </a:lnTo>
                  <a:lnTo>
                    <a:pt x="81" y="11"/>
                  </a:lnTo>
                  <a:lnTo>
                    <a:pt x="72" y="5"/>
                  </a:lnTo>
                  <a:lnTo>
                    <a:pt x="68" y="5"/>
                  </a:lnTo>
                  <a:lnTo>
                    <a:pt x="68" y="7"/>
                  </a:lnTo>
                  <a:lnTo>
                    <a:pt x="68" y="13"/>
                  </a:lnTo>
                  <a:lnTo>
                    <a:pt x="66" y="13"/>
                  </a:lnTo>
                  <a:lnTo>
                    <a:pt x="64" y="15"/>
                  </a:lnTo>
                  <a:lnTo>
                    <a:pt x="60" y="18"/>
                  </a:lnTo>
                  <a:lnTo>
                    <a:pt x="55" y="24"/>
                  </a:lnTo>
                  <a:lnTo>
                    <a:pt x="55" y="26"/>
                  </a:lnTo>
                  <a:lnTo>
                    <a:pt x="60" y="28"/>
                  </a:lnTo>
                  <a:lnTo>
                    <a:pt x="60" y="33"/>
                  </a:lnTo>
                  <a:lnTo>
                    <a:pt x="58" y="33"/>
                  </a:lnTo>
                  <a:lnTo>
                    <a:pt x="55" y="30"/>
                  </a:lnTo>
                  <a:lnTo>
                    <a:pt x="49" y="33"/>
                  </a:lnTo>
                  <a:lnTo>
                    <a:pt x="45" y="30"/>
                  </a:lnTo>
                  <a:lnTo>
                    <a:pt x="42" y="33"/>
                  </a:lnTo>
                  <a:lnTo>
                    <a:pt x="36" y="35"/>
                  </a:lnTo>
                  <a:lnTo>
                    <a:pt x="34" y="35"/>
                  </a:lnTo>
                  <a:lnTo>
                    <a:pt x="30" y="35"/>
                  </a:lnTo>
                  <a:lnTo>
                    <a:pt x="28" y="35"/>
                  </a:lnTo>
                  <a:lnTo>
                    <a:pt x="25" y="33"/>
                  </a:lnTo>
                  <a:lnTo>
                    <a:pt x="21" y="33"/>
                  </a:lnTo>
                  <a:lnTo>
                    <a:pt x="15" y="33"/>
                  </a:lnTo>
                  <a:lnTo>
                    <a:pt x="17" y="35"/>
                  </a:lnTo>
                  <a:lnTo>
                    <a:pt x="15" y="37"/>
                  </a:lnTo>
                  <a:lnTo>
                    <a:pt x="10" y="37"/>
                  </a:lnTo>
                  <a:lnTo>
                    <a:pt x="8" y="33"/>
                  </a:lnTo>
                  <a:lnTo>
                    <a:pt x="4" y="35"/>
                  </a:lnTo>
                  <a:lnTo>
                    <a:pt x="2" y="35"/>
                  </a:lnTo>
                  <a:lnTo>
                    <a:pt x="0" y="35"/>
                  </a:lnTo>
                  <a:lnTo>
                    <a:pt x="4" y="37"/>
                  </a:lnTo>
                  <a:lnTo>
                    <a:pt x="2" y="41"/>
                  </a:lnTo>
                  <a:lnTo>
                    <a:pt x="6" y="43"/>
                  </a:lnTo>
                  <a:lnTo>
                    <a:pt x="6" y="47"/>
                  </a:lnTo>
                  <a:lnTo>
                    <a:pt x="8" y="47"/>
                  </a:lnTo>
                  <a:lnTo>
                    <a:pt x="11" y="45"/>
                  </a:lnTo>
                  <a:lnTo>
                    <a:pt x="15" y="49"/>
                  </a:lnTo>
                  <a:lnTo>
                    <a:pt x="17" y="47"/>
                  </a:lnTo>
                  <a:lnTo>
                    <a:pt x="21" y="47"/>
                  </a:lnTo>
                  <a:lnTo>
                    <a:pt x="21" y="49"/>
                  </a:lnTo>
                  <a:lnTo>
                    <a:pt x="21" y="49"/>
                  </a:lnTo>
                  <a:lnTo>
                    <a:pt x="28" y="52"/>
                  </a:lnTo>
                  <a:lnTo>
                    <a:pt x="36" y="47"/>
                  </a:lnTo>
                  <a:lnTo>
                    <a:pt x="40" y="47"/>
                  </a:lnTo>
                  <a:lnTo>
                    <a:pt x="47" y="47"/>
                  </a:lnTo>
                  <a:lnTo>
                    <a:pt x="47" y="50"/>
                  </a:lnTo>
                  <a:lnTo>
                    <a:pt x="57" y="56"/>
                  </a:lnTo>
                  <a:lnTo>
                    <a:pt x="66" y="58"/>
                  </a:lnTo>
                  <a:lnTo>
                    <a:pt x="74" y="58"/>
                  </a:lnTo>
                  <a:lnTo>
                    <a:pt x="75" y="60"/>
                  </a:lnTo>
                  <a:lnTo>
                    <a:pt x="75" y="60"/>
                  </a:lnTo>
                  <a:lnTo>
                    <a:pt x="75" y="60"/>
                  </a:lnTo>
                  <a:lnTo>
                    <a:pt x="75" y="60"/>
                  </a:lnTo>
                  <a:close/>
                </a:path>
              </a:pathLst>
            </a:custGeom>
            <a:solidFill>
              <a:schemeClr val="accent5">
                <a:lumMod val="75000"/>
              </a:schemeClr>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31" name="Freeform 16">
              <a:extLst>
                <a:ext uri="{FF2B5EF4-FFF2-40B4-BE49-F238E27FC236}">
                  <a16:creationId xmlns:a16="http://schemas.microsoft.com/office/drawing/2014/main" id="{5EB0A5A7-B0FC-49F0-BA8E-EBE9209CEFEF}"/>
                </a:ext>
              </a:extLst>
            </p:cNvPr>
            <p:cNvSpPr>
              <a:spLocks/>
            </p:cNvSpPr>
            <p:nvPr/>
          </p:nvSpPr>
          <p:spPr bwMode="auto">
            <a:xfrm>
              <a:off x="9374138" y="2405534"/>
              <a:ext cx="60515" cy="50021"/>
            </a:xfrm>
            <a:custGeom>
              <a:avLst/>
              <a:gdLst/>
              <a:ahLst/>
              <a:cxnLst>
                <a:cxn ang="0">
                  <a:pos x="107" y="143"/>
                </a:cxn>
                <a:cxn ang="0">
                  <a:pos x="111" y="139"/>
                </a:cxn>
                <a:cxn ang="0">
                  <a:pos x="116" y="139"/>
                </a:cxn>
                <a:cxn ang="0">
                  <a:pos x="124" y="143"/>
                </a:cxn>
                <a:cxn ang="0">
                  <a:pos x="128" y="137"/>
                </a:cxn>
                <a:cxn ang="0">
                  <a:pos x="133" y="139"/>
                </a:cxn>
                <a:cxn ang="0">
                  <a:pos x="148" y="143"/>
                </a:cxn>
                <a:cxn ang="0">
                  <a:pos x="154" y="137"/>
                </a:cxn>
                <a:cxn ang="0">
                  <a:pos x="164" y="120"/>
                </a:cxn>
                <a:cxn ang="0">
                  <a:pos x="167" y="113"/>
                </a:cxn>
                <a:cxn ang="0">
                  <a:pos x="173" y="107"/>
                </a:cxn>
                <a:cxn ang="0">
                  <a:pos x="173" y="101"/>
                </a:cxn>
                <a:cxn ang="0">
                  <a:pos x="167" y="98"/>
                </a:cxn>
                <a:cxn ang="0">
                  <a:pos x="164" y="88"/>
                </a:cxn>
                <a:cxn ang="0">
                  <a:pos x="164" y="75"/>
                </a:cxn>
                <a:cxn ang="0">
                  <a:pos x="160" y="64"/>
                </a:cxn>
                <a:cxn ang="0">
                  <a:pos x="164" y="58"/>
                </a:cxn>
                <a:cxn ang="0">
                  <a:pos x="164" y="45"/>
                </a:cxn>
                <a:cxn ang="0">
                  <a:pos x="160" y="36"/>
                </a:cxn>
                <a:cxn ang="0">
                  <a:pos x="154" y="24"/>
                </a:cxn>
                <a:cxn ang="0">
                  <a:pos x="152" y="11"/>
                </a:cxn>
                <a:cxn ang="0">
                  <a:pos x="147" y="7"/>
                </a:cxn>
                <a:cxn ang="0">
                  <a:pos x="98" y="9"/>
                </a:cxn>
                <a:cxn ang="0">
                  <a:pos x="88" y="15"/>
                </a:cxn>
                <a:cxn ang="0">
                  <a:pos x="81" y="15"/>
                </a:cxn>
                <a:cxn ang="0">
                  <a:pos x="92" y="7"/>
                </a:cxn>
                <a:cxn ang="0">
                  <a:pos x="86" y="11"/>
                </a:cxn>
                <a:cxn ang="0">
                  <a:pos x="71" y="13"/>
                </a:cxn>
                <a:cxn ang="0">
                  <a:pos x="69" y="5"/>
                </a:cxn>
                <a:cxn ang="0">
                  <a:pos x="77" y="7"/>
                </a:cxn>
                <a:cxn ang="0">
                  <a:pos x="71" y="2"/>
                </a:cxn>
                <a:cxn ang="0">
                  <a:pos x="56" y="5"/>
                </a:cxn>
                <a:cxn ang="0">
                  <a:pos x="43" y="5"/>
                </a:cxn>
                <a:cxn ang="0">
                  <a:pos x="34" y="11"/>
                </a:cxn>
                <a:cxn ang="0">
                  <a:pos x="32" y="19"/>
                </a:cxn>
                <a:cxn ang="0">
                  <a:pos x="17" y="20"/>
                </a:cxn>
                <a:cxn ang="0">
                  <a:pos x="9" y="26"/>
                </a:cxn>
                <a:cxn ang="0">
                  <a:pos x="5" y="32"/>
                </a:cxn>
                <a:cxn ang="0">
                  <a:pos x="5" y="34"/>
                </a:cxn>
                <a:cxn ang="0">
                  <a:pos x="5" y="49"/>
                </a:cxn>
                <a:cxn ang="0">
                  <a:pos x="0" y="54"/>
                </a:cxn>
                <a:cxn ang="0">
                  <a:pos x="5" y="64"/>
                </a:cxn>
                <a:cxn ang="0">
                  <a:pos x="9" y="69"/>
                </a:cxn>
                <a:cxn ang="0">
                  <a:pos x="9" y="75"/>
                </a:cxn>
                <a:cxn ang="0">
                  <a:pos x="15" y="88"/>
                </a:cxn>
                <a:cxn ang="0">
                  <a:pos x="19" y="100"/>
                </a:cxn>
                <a:cxn ang="0">
                  <a:pos x="19" y="103"/>
                </a:cxn>
                <a:cxn ang="0">
                  <a:pos x="22" y="103"/>
                </a:cxn>
                <a:cxn ang="0">
                  <a:pos x="32" y="103"/>
                </a:cxn>
                <a:cxn ang="0">
                  <a:pos x="34" y="109"/>
                </a:cxn>
                <a:cxn ang="0">
                  <a:pos x="41" y="109"/>
                </a:cxn>
                <a:cxn ang="0">
                  <a:pos x="39" y="115"/>
                </a:cxn>
                <a:cxn ang="0">
                  <a:pos x="41" y="120"/>
                </a:cxn>
                <a:cxn ang="0">
                  <a:pos x="47" y="118"/>
                </a:cxn>
                <a:cxn ang="0">
                  <a:pos x="43" y="113"/>
                </a:cxn>
                <a:cxn ang="0">
                  <a:pos x="54" y="117"/>
                </a:cxn>
                <a:cxn ang="0">
                  <a:pos x="58" y="120"/>
                </a:cxn>
                <a:cxn ang="0">
                  <a:pos x="69" y="122"/>
                </a:cxn>
                <a:cxn ang="0">
                  <a:pos x="88" y="132"/>
                </a:cxn>
                <a:cxn ang="0">
                  <a:pos x="94" y="137"/>
                </a:cxn>
                <a:cxn ang="0">
                  <a:pos x="101" y="137"/>
                </a:cxn>
                <a:cxn ang="0">
                  <a:pos x="103" y="143"/>
                </a:cxn>
                <a:cxn ang="0">
                  <a:pos x="103" y="143"/>
                </a:cxn>
              </a:cxnLst>
              <a:rect l="0" t="0" r="r" b="b"/>
              <a:pathLst>
                <a:path w="173" h="143">
                  <a:moveTo>
                    <a:pt x="103" y="143"/>
                  </a:moveTo>
                  <a:lnTo>
                    <a:pt x="107" y="143"/>
                  </a:lnTo>
                  <a:lnTo>
                    <a:pt x="109" y="143"/>
                  </a:lnTo>
                  <a:lnTo>
                    <a:pt x="111" y="139"/>
                  </a:lnTo>
                  <a:lnTo>
                    <a:pt x="115" y="139"/>
                  </a:lnTo>
                  <a:lnTo>
                    <a:pt x="116" y="139"/>
                  </a:lnTo>
                  <a:lnTo>
                    <a:pt x="122" y="139"/>
                  </a:lnTo>
                  <a:lnTo>
                    <a:pt x="124" y="143"/>
                  </a:lnTo>
                  <a:lnTo>
                    <a:pt x="128" y="139"/>
                  </a:lnTo>
                  <a:lnTo>
                    <a:pt x="128" y="137"/>
                  </a:lnTo>
                  <a:lnTo>
                    <a:pt x="133" y="139"/>
                  </a:lnTo>
                  <a:lnTo>
                    <a:pt x="133" y="139"/>
                  </a:lnTo>
                  <a:lnTo>
                    <a:pt x="141" y="139"/>
                  </a:lnTo>
                  <a:lnTo>
                    <a:pt x="148" y="143"/>
                  </a:lnTo>
                  <a:lnTo>
                    <a:pt x="154" y="143"/>
                  </a:lnTo>
                  <a:lnTo>
                    <a:pt x="154" y="137"/>
                  </a:lnTo>
                  <a:lnTo>
                    <a:pt x="152" y="133"/>
                  </a:lnTo>
                  <a:lnTo>
                    <a:pt x="164" y="120"/>
                  </a:lnTo>
                  <a:lnTo>
                    <a:pt x="167" y="115"/>
                  </a:lnTo>
                  <a:lnTo>
                    <a:pt x="167" y="113"/>
                  </a:lnTo>
                  <a:lnTo>
                    <a:pt x="173" y="113"/>
                  </a:lnTo>
                  <a:lnTo>
                    <a:pt x="173" y="107"/>
                  </a:lnTo>
                  <a:lnTo>
                    <a:pt x="173" y="105"/>
                  </a:lnTo>
                  <a:lnTo>
                    <a:pt x="173" y="101"/>
                  </a:lnTo>
                  <a:lnTo>
                    <a:pt x="173" y="100"/>
                  </a:lnTo>
                  <a:lnTo>
                    <a:pt x="167" y="98"/>
                  </a:lnTo>
                  <a:lnTo>
                    <a:pt x="167" y="90"/>
                  </a:lnTo>
                  <a:lnTo>
                    <a:pt x="164" y="88"/>
                  </a:lnTo>
                  <a:lnTo>
                    <a:pt x="164" y="79"/>
                  </a:lnTo>
                  <a:lnTo>
                    <a:pt x="164" y="75"/>
                  </a:lnTo>
                  <a:lnTo>
                    <a:pt x="160" y="69"/>
                  </a:lnTo>
                  <a:lnTo>
                    <a:pt x="160" y="64"/>
                  </a:lnTo>
                  <a:lnTo>
                    <a:pt x="162" y="58"/>
                  </a:lnTo>
                  <a:lnTo>
                    <a:pt x="164" y="58"/>
                  </a:lnTo>
                  <a:lnTo>
                    <a:pt x="164" y="47"/>
                  </a:lnTo>
                  <a:lnTo>
                    <a:pt x="164" y="45"/>
                  </a:lnTo>
                  <a:lnTo>
                    <a:pt x="164" y="41"/>
                  </a:lnTo>
                  <a:lnTo>
                    <a:pt x="160" y="36"/>
                  </a:lnTo>
                  <a:lnTo>
                    <a:pt x="158" y="26"/>
                  </a:lnTo>
                  <a:lnTo>
                    <a:pt x="154" y="24"/>
                  </a:lnTo>
                  <a:lnTo>
                    <a:pt x="154" y="19"/>
                  </a:lnTo>
                  <a:lnTo>
                    <a:pt x="152" y="11"/>
                  </a:lnTo>
                  <a:lnTo>
                    <a:pt x="148" y="11"/>
                  </a:lnTo>
                  <a:lnTo>
                    <a:pt x="147" y="7"/>
                  </a:lnTo>
                  <a:lnTo>
                    <a:pt x="120" y="11"/>
                  </a:lnTo>
                  <a:lnTo>
                    <a:pt x="98" y="9"/>
                  </a:lnTo>
                  <a:lnTo>
                    <a:pt x="94" y="9"/>
                  </a:lnTo>
                  <a:lnTo>
                    <a:pt x="88" y="15"/>
                  </a:lnTo>
                  <a:lnTo>
                    <a:pt x="83" y="17"/>
                  </a:lnTo>
                  <a:lnTo>
                    <a:pt x="81" y="15"/>
                  </a:lnTo>
                  <a:lnTo>
                    <a:pt x="86" y="13"/>
                  </a:lnTo>
                  <a:lnTo>
                    <a:pt x="92" y="7"/>
                  </a:lnTo>
                  <a:lnTo>
                    <a:pt x="88" y="7"/>
                  </a:lnTo>
                  <a:lnTo>
                    <a:pt x="86" y="11"/>
                  </a:lnTo>
                  <a:lnTo>
                    <a:pt x="79" y="15"/>
                  </a:lnTo>
                  <a:lnTo>
                    <a:pt x="71" y="13"/>
                  </a:lnTo>
                  <a:lnTo>
                    <a:pt x="69" y="7"/>
                  </a:lnTo>
                  <a:lnTo>
                    <a:pt x="69" y="5"/>
                  </a:lnTo>
                  <a:lnTo>
                    <a:pt x="75" y="5"/>
                  </a:lnTo>
                  <a:lnTo>
                    <a:pt x="77" y="7"/>
                  </a:lnTo>
                  <a:lnTo>
                    <a:pt x="77" y="5"/>
                  </a:lnTo>
                  <a:lnTo>
                    <a:pt x="71" y="2"/>
                  </a:lnTo>
                  <a:lnTo>
                    <a:pt x="62" y="0"/>
                  </a:lnTo>
                  <a:lnTo>
                    <a:pt x="56" y="5"/>
                  </a:lnTo>
                  <a:lnTo>
                    <a:pt x="49" y="5"/>
                  </a:lnTo>
                  <a:lnTo>
                    <a:pt x="43" y="5"/>
                  </a:lnTo>
                  <a:lnTo>
                    <a:pt x="41" y="11"/>
                  </a:lnTo>
                  <a:lnTo>
                    <a:pt x="34" y="11"/>
                  </a:lnTo>
                  <a:lnTo>
                    <a:pt x="32" y="15"/>
                  </a:lnTo>
                  <a:lnTo>
                    <a:pt x="32" y="19"/>
                  </a:lnTo>
                  <a:lnTo>
                    <a:pt x="26" y="19"/>
                  </a:lnTo>
                  <a:lnTo>
                    <a:pt x="17" y="20"/>
                  </a:lnTo>
                  <a:lnTo>
                    <a:pt x="11" y="24"/>
                  </a:lnTo>
                  <a:lnTo>
                    <a:pt x="9" y="26"/>
                  </a:lnTo>
                  <a:lnTo>
                    <a:pt x="7" y="32"/>
                  </a:lnTo>
                  <a:lnTo>
                    <a:pt x="5" y="32"/>
                  </a:lnTo>
                  <a:lnTo>
                    <a:pt x="7" y="34"/>
                  </a:lnTo>
                  <a:lnTo>
                    <a:pt x="5" y="34"/>
                  </a:lnTo>
                  <a:lnTo>
                    <a:pt x="7" y="43"/>
                  </a:lnTo>
                  <a:lnTo>
                    <a:pt x="5" y="49"/>
                  </a:lnTo>
                  <a:lnTo>
                    <a:pt x="0" y="51"/>
                  </a:lnTo>
                  <a:lnTo>
                    <a:pt x="0" y="54"/>
                  </a:lnTo>
                  <a:lnTo>
                    <a:pt x="7" y="60"/>
                  </a:lnTo>
                  <a:lnTo>
                    <a:pt x="5" y="64"/>
                  </a:lnTo>
                  <a:lnTo>
                    <a:pt x="9" y="68"/>
                  </a:lnTo>
                  <a:lnTo>
                    <a:pt x="9" y="69"/>
                  </a:lnTo>
                  <a:lnTo>
                    <a:pt x="11" y="75"/>
                  </a:lnTo>
                  <a:lnTo>
                    <a:pt x="9" y="75"/>
                  </a:lnTo>
                  <a:lnTo>
                    <a:pt x="13" y="85"/>
                  </a:lnTo>
                  <a:lnTo>
                    <a:pt x="15" y="88"/>
                  </a:lnTo>
                  <a:lnTo>
                    <a:pt x="17" y="88"/>
                  </a:lnTo>
                  <a:lnTo>
                    <a:pt x="19" y="100"/>
                  </a:lnTo>
                  <a:lnTo>
                    <a:pt x="17" y="101"/>
                  </a:lnTo>
                  <a:lnTo>
                    <a:pt x="19" y="103"/>
                  </a:lnTo>
                  <a:lnTo>
                    <a:pt x="19" y="101"/>
                  </a:lnTo>
                  <a:lnTo>
                    <a:pt x="22" y="103"/>
                  </a:lnTo>
                  <a:lnTo>
                    <a:pt x="22" y="101"/>
                  </a:lnTo>
                  <a:lnTo>
                    <a:pt x="32" y="103"/>
                  </a:lnTo>
                  <a:lnTo>
                    <a:pt x="32" y="105"/>
                  </a:lnTo>
                  <a:lnTo>
                    <a:pt x="34" y="109"/>
                  </a:lnTo>
                  <a:lnTo>
                    <a:pt x="37" y="109"/>
                  </a:lnTo>
                  <a:lnTo>
                    <a:pt x="41" y="109"/>
                  </a:lnTo>
                  <a:lnTo>
                    <a:pt x="39" y="113"/>
                  </a:lnTo>
                  <a:lnTo>
                    <a:pt x="39" y="115"/>
                  </a:lnTo>
                  <a:lnTo>
                    <a:pt x="41" y="117"/>
                  </a:lnTo>
                  <a:lnTo>
                    <a:pt x="41" y="120"/>
                  </a:lnTo>
                  <a:lnTo>
                    <a:pt x="45" y="120"/>
                  </a:lnTo>
                  <a:lnTo>
                    <a:pt x="47" y="118"/>
                  </a:lnTo>
                  <a:lnTo>
                    <a:pt x="49" y="118"/>
                  </a:lnTo>
                  <a:lnTo>
                    <a:pt x="43" y="113"/>
                  </a:lnTo>
                  <a:lnTo>
                    <a:pt x="45" y="113"/>
                  </a:lnTo>
                  <a:lnTo>
                    <a:pt x="54" y="117"/>
                  </a:lnTo>
                  <a:lnTo>
                    <a:pt x="58" y="117"/>
                  </a:lnTo>
                  <a:lnTo>
                    <a:pt x="58" y="120"/>
                  </a:lnTo>
                  <a:lnTo>
                    <a:pt x="62" y="122"/>
                  </a:lnTo>
                  <a:lnTo>
                    <a:pt x="69" y="122"/>
                  </a:lnTo>
                  <a:lnTo>
                    <a:pt x="75" y="124"/>
                  </a:lnTo>
                  <a:lnTo>
                    <a:pt x="88" y="132"/>
                  </a:lnTo>
                  <a:lnTo>
                    <a:pt x="92" y="137"/>
                  </a:lnTo>
                  <a:lnTo>
                    <a:pt x="94" y="137"/>
                  </a:lnTo>
                  <a:lnTo>
                    <a:pt x="94" y="137"/>
                  </a:lnTo>
                  <a:lnTo>
                    <a:pt x="101" y="137"/>
                  </a:lnTo>
                  <a:lnTo>
                    <a:pt x="103" y="137"/>
                  </a:lnTo>
                  <a:lnTo>
                    <a:pt x="103" y="143"/>
                  </a:lnTo>
                  <a:lnTo>
                    <a:pt x="103" y="143"/>
                  </a:lnTo>
                  <a:lnTo>
                    <a:pt x="103" y="143"/>
                  </a:lnTo>
                  <a:close/>
                </a:path>
              </a:pathLst>
            </a:custGeom>
            <a:solidFill>
              <a:schemeClr val="accent3"/>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32" name="Freeform 17">
              <a:extLst>
                <a:ext uri="{FF2B5EF4-FFF2-40B4-BE49-F238E27FC236}">
                  <a16:creationId xmlns:a16="http://schemas.microsoft.com/office/drawing/2014/main" id="{CFFFB7F2-7556-4E03-A40A-BE0659ED2641}"/>
                </a:ext>
              </a:extLst>
            </p:cNvPr>
            <p:cNvSpPr>
              <a:spLocks/>
            </p:cNvSpPr>
            <p:nvPr/>
          </p:nvSpPr>
          <p:spPr bwMode="auto">
            <a:xfrm>
              <a:off x="9362944" y="2440864"/>
              <a:ext cx="47923" cy="20638"/>
            </a:xfrm>
            <a:custGeom>
              <a:avLst/>
              <a:gdLst/>
              <a:ahLst/>
              <a:cxnLst>
                <a:cxn ang="0">
                  <a:pos x="51" y="2"/>
                </a:cxn>
                <a:cxn ang="0">
                  <a:pos x="54" y="2"/>
                </a:cxn>
                <a:cxn ang="0">
                  <a:pos x="66" y="2"/>
                </a:cxn>
                <a:cxn ang="0">
                  <a:pos x="68" y="8"/>
                </a:cxn>
                <a:cxn ang="0">
                  <a:pos x="75" y="10"/>
                </a:cxn>
                <a:cxn ang="0">
                  <a:pos x="73" y="14"/>
                </a:cxn>
                <a:cxn ang="0">
                  <a:pos x="75" y="19"/>
                </a:cxn>
                <a:cxn ang="0">
                  <a:pos x="81" y="17"/>
                </a:cxn>
                <a:cxn ang="0">
                  <a:pos x="77" y="14"/>
                </a:cxn>
                <a:cxn ang="0">
                  <a:pos x="86" y="17"/>
                </a:cxn>
                <a:cxn ang="0">
                  <a:pos x="92" y="19"/>
                </a:cxn>
                <a:cxn ang="0">
                  <a:pos x="103" y="21"/>
                </a:cxn>
                <a:cxn ang="0">
                  <a:pos x="120" y="31"/>
                </a:cxn>
                <a:cxn ang="0">
                  <a:pos x="126" y="38"/>
                </a:cxn>
                <a:cxn ang="0">
                  <a:pos x="133" y="36"/>
                </a:cxn>
                <a:cxn ang="0">
                  <a:pos x="137" y="42"/>
                </a:cxn>
                <a:cxn ang="0">
                  <a:pos x="126" y="46"/>
                </a:cxn>
                <a:cxn ang="0">
                  <a:pos x="116" y="51"/>
                </a:cxn>
                <a:cxn ang="0">
                  <a:pos x="101" y="55"/>
                </a:cxn>
                <a:cxn ang="0">
                  <a:pos x="94" y="53"/>
                </a:cxn>
                <a:cxn ang="0">
                  <a:pos x="81" y="55"/>
                </a:cxn>
                <a:cxn ang="0">
                  <a:pos x="75" y="53"/>
                </a:cxn>
                <a:cxn ang="0">
                  <a:pos x="64" y="49"/>
                </a:cxn>
                <a:cxn ang="0">
                  <a:pos x="52" y="48"/>
                </a:cxn>
                <a:cxn ang="0">
                  <a:pos x="51" y="53"/>
                </a:cxn>
                <a:cxn ang="0">
                  <a:pos x="45" y="57"/>
                </a:cxn>
                <a:cxn ang="0">
                  <a:pos x="34" y="53"/>
                </a:cxn>
                <a:cxn ang="0">
                  <a:pos x="32" y="53"/>
                </a:cxn>
                <a:cxn ang="0">
                  <a:pos x="20" y="42"/>
                </a:cxn>
                <a:cxn ang="0">
                  <a:pos x="11" y="36"/>
                </a:cxn>
                <a:cxn ang="0">
                  <a:pos x="7" y="29"/>
                </a:cxn>
                <a:cxn ang="0">
                  <a:pos x="0" y="19"/>
                </a:cxn>
                <a:cxn ang="0">
                  <a:pos x="2" y="14"/>
                </a:cxn>
                <a:cxn ang="0">
                  <a:pos x="7" y="17"/>
                </a:cxn>
                <a:cxn ang="0">
                  <a:pos x="15" y="12"/>
                </a:cxn>
                <a:cxn ang="0">
                  <a:pos x="24" y="8"/>
                </a:cxn>
                <a:cxn ang="0">
                  <a:pos x="32" y="4"/>
                </a:cxn>
                <a:cxn ang="0">
                  <a:pos x="37" y="4"/>
                </a:cxn>
                <a:cxn ang="0">
                  <a:pos x="45" y="0"/>
                </a:cxn>
                <a:cxn ang="0">
                  <a:pos x="51" y="0"/>
                </a:cxn>
                <a:cxn ang="0">
                  <a:pos x="51" y="0"/>
                </a:cxn>
              </a:cxnLst>
              <a:rect l="0" t="0" r="r" b="b"/>
              <a:pathLst>
                <a:path w="137" h="59">
                  <a:moveTo>
                    <a:pt x="51" y="0"/>
                  </a:moveTo>
                  <a:lnTo>
                    <a:pt x="51" y="2"/>
                  </a:lnTo>
                  <a:lnTo>
                    <a:pt x="52" y="0"/>
                  </a:lnTo>
                  <a:lnTo>
                    <a:pt x="54" y="2"/>
                  </a:lnTo>
                  <a:lnTo>
                    <a:pt x="56" y="0"/>
                  </a:lnTo>
                  <a:lnTo>
                    <a:pt x="66" y="2"/>
                  </a:lnTo>
                  <a:lnTo>
                    <a:pt x="66" y="4"/>
                  </a:lnTo>
                  <a:lnTo>
                    <a:pt x="68" y="8"/>
                  </a:lnTo>
                  <a:lnTo>
                    <a:pt x="71" y="8"/>
                  </a:lnTo>
                  <a:lnTo>
                    <a:pt x="75" y="10"/>
                  </a:lnTo>
                  <a:lnTo>
                    <a:pt x="73" y="14"/>
                  </a:lnTo>
                  <a:lnTo>
                    <a:pt x="73" y="14"/>
                  </a:lnTo>
                  <a:lnTo>
                    <a:pt x="75" y="17"/>
                  </a:lnTo>
                  <a:lnTo>
                    <a:pt x="75" y="19"/>
                  </a:lnTo>
                  <a:lnTo>
                    <a:pt x="77" y="19"/>
                  </a:lnTo>
                  <a:lnTo>
                    <a:pt x="81" y="17"/>
                  </a:lnTo>
                  <a:lnTo>
                    <a:pt x="81" y="17"/>
                  </a:lnTo>
                  <a:lnTo>
                    <a:pt x="77" y="14"/>
                  </a:lnTo>
                  <a:lnTo>
                    <a:pt x="77" y="14"/>
                  </a:lnTo>
                  <a:lnTo>
                    <a:pt x="86" y="17"/>
                  </a:lnTo>
                  <a:lnTo>
                    <a:pt x="92" y="17"/>
                  </a:lnTo>
                  <a:lnTo>
                    <a:pt x="92" y="19"/>
                  </a:lnTo>
                  <a:lnTo>
                    <a:pt x="96" y="21"/>
                  </a:lnTo>
                  <a:lnTo>
                    <a:pt x="103" y="21"/>
                  </a:lnTo>
                  <a:lnTo>
                    <a:pt x="109" y="23"/>
                  </a:lnTo>
                  <a:lnTo>
                    <a:pt x="120" y="31"/>
                  </a:lnTo>
                  <a:lnTo>
                    <a:pt x="126" y="38"/>
                  </a:lnTo>
                  <a:lnTo>
                    <a:pt x="126" y="38"/>
                  </a:lnTo>
                  <a:lnTo>
                    <a:pt x="128" y="36"/>
                  </a:lnTo>
                  <a:lnTo>
                    <a:pt x="133" y="36"/>
                  </a:lnTo>
                  <a:lnTo>
                    <a:pt x="137" y="38"/>
                  </a:lnTo>
                  <a:lnTo>
                    <a:pt x="137" y="42"/>
                  </a:lnTo>
                  <a:lnTo>
                    <a:pt x="128" y="42"/>
                  </a:lnTo>
                  <a:lnTo>
                    <a:pt x="126" y="46"/>
                  </a:lnTo>
                  <a:lnTo>
                    <a:pt x="120" y="46"/>
                  </a:lnTo>
                  <a:lnTo>
                    <a:pt x="116" y="51"/>
                  </a:lnTo>
                  <a:lnTo>
                    <a:pt x="109" y="51"/>
                  </a:lnTo>
                  <a:lnTo>
                    <a:pt x="101" y="55"/>
                  </a:lnTo>
                  <a:lnTo>
                    <a:pt x="100" y="53"/>
                  </a:lnTo>
                  <a:lnTo>
                    <a:pt x="94" y="53"/>
                  </a:lnTo>
                  <a:lnTo>
                    <a:pt x="90" y="57"/>
                  </a:lnTo>
                  <a:lnTo>
                    <a:pt x="81" y="55"/>
                  </a:lnTo>
                  <a:lnTo>
                    <a:pt x="77" y="51"/>
                  </a:lnTo>
                  <a:lnTo>
                    <a:pt x="75" y="53"/>
                  </a:lnTo>
                  <a:lnTo>
                    <a:pt x="69" y="53"/>
                  </a:lnTo>
                  <a:lnTo>
                    <a:pt x="64" y="49"/>
                  </a:lnTo>
                  <a:lnTo>
                    <a:pt x="56" y="49"/>
                  </a:lnTo>
                  <a:lnTo>
                    <a:pt x="52" y="48"/>
                  </a:lnTo>
                  <a:lnTo>
                    <a:pt x="51" y="51"/>
                  </a:lnTo>
                  <a:lnTo>
                    <a:pt x="51" y="53"/>
                  </a:lnTo>
                  <a:lnTo>
                    <a:pt x="51" y="55"/>
                  </a:lnTo>
                  <a:lnTo>
                    <a:pt x="45" y="57"/>
                  </a:lnTo>
                  <a:lnTo>
                    <a:pt x="41" y="59"/>
                  </a:lnTo>
                  <a:lnTo>
                    <a:pt x="34" y="53"/>
                  </a:lnTo>
                  <a:lnTo>
                    <a:pt x="30" y="53"/>
                  </a:lnTo>
                  <a:lnTo>
                    <a:pt x="32" y="53"/>
                  </a:lnTo>
                  <a:lnTo>
                    <a:pt x="22" y="44"/>
                  </a:lnTo>
                  <a:lnTo>
                    <a:pt x="20" y="42"/>
                  </a:lnTo>
                  <a:lnTo>
                    <a:pt x="15" y="38"/>
                  </a:lnTo>
                  <a:lnTo>
                    <a:pt x="11" y="36"/>
                  </a:lnTo>
                  <a:lnTo>
                    <a:pt x="7" y="32"/>
                  </a:lnTo>
                  <a:lnTo>
                    <a:pt x="7" y="29"/>
                  </a:lnTo>
                  <a:lnTo>
                    <a:pt x="5" y="21"/>
                  </a:lnTo>
                  <a:lnTo>
                    <a:pt x="0" y="19"/>
                  </a:lnTo>
                  <a:lnTo>
                    <a:pt x="0" y="17"/>
                  </a:lnTo>
                  <a:lnTo>
                    <a:pt x="2" y="14"/>
                  </a:lnTo>
                  <a:lnTo>
                    <a:pt x="2" y="17"/>
                  </a:lnTo>
                  <a:lnTo>
                    <a:pt x="7" y="17"/>
                  </a:lnTo>
                  <a:lnTo>
                    <a:pt x="15" y="14"/>
                  </a:lnTo>
                  <a:lnTo>
                    <a:pt x="15" y="12"/>
                  </a:lnTo>
                  <a:lnTo>
                    <a:pt x="20" y="8"/>
                  </a:lnTo>
                  <a:lnTo>
                    <a:pt x="24" y="8"/>
                  </a:lnTo>
                  <a:lnTo>
                    <a:pt x="26" y="4"/>
                  </a:lnTo>
                  <a:lnTo>
                    <a:pt x="32" y="4"/>
                  </a:lnTo>
                  <a:lnTo>
                    <a:pt x="36" y="6"/>
                  </a:lnTo>
                  <a:lnTo>
                    <a:pt x="37" y="4"/>
                  </a:lnTo>
                  <a:lnTo>
                    <a:pt x="37" y="0"/>
                  </a:lnTo>
                  <a:lnTo>
                    <a:pt x="45" y="0"/>
                  </a:lnTo>
                  <a:lnTo>
                    <a:pt x="47" y="0"/>
                  </a:lnTo>
                  <a:lnTo>
                    <a:pt x="51" y="0"/>
                  </a:lnTo>
                  <a:lnTo>
                    <a:pt x="51" y="0"/>
                  </a:lnTo>
                  <a:lnTo>
                    <a:pt x="51" y="0"/>
                  </a:lnTo>
                  <a:lnTo>
                    <a:pt x="51" y="0"/>
                  </a:lnTo>
                  <a:close/>
                </a:path>
              </a:pathLst>
            </a:custGeom>
            <a:solidFill>
              <a:schemeClr val="accent5">
                <a:lumMod val="75000"/>
              </a:schemeClr>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33" name="Freeform 18">
              <a:extLst>
                <a:ext uri="{FF2B5EF4-FFF2-40B4-BE49-F238E27FC236}">
                  <a16:creationId xmlns:a16="http://schemas.microsoft.com/office/drawing/2014/main" id="{F792AA38-4DD3-4856-AD39-B0F98C86EBC6}"/>
                </a:ext>
              </a:extLst>
            </p:cNvPr>
            <p:cNvSpPr>
              <a:spLocks/>
            </p:cNvSpPr>
            <p:nvPr/>
          </p:nvSpPr>
          <p:spPr bwMode="auto">
            <a:xfrm>
              <a:off x="9327964" y="2466749"/>
              <a:ext cx="29733" cy="16441"/>
            </a:xfrm>
            <a:custGeom>
              <a:avLst/>
              <a:gdLst/>
              <a:ahLst/>
              <a:cxnLst>
                <a:cxn ang="0">
                  <a:pos x="36" y="7"/>
                </a:cxn>
                <a:cxn ang="0">
                  <a:pos x="43" y="6"/>
                </a:cxn>
                <a:cxn ang="0">
                  <a:pos x="45" y="2"/>
                </a:cxn>
                <a:cxn ang="0">
                  <a:pos x="49" y="4"/>
                </a:cxn>
                <a:cxn ang="0">
                  <a:pos x="55" y="2"/>
                </a:cxn>
                <a:cxn ang="0">
                  <a:pos x="60" y="7"/>
                </a:cxn>
                <a:cxn ang="0">
                  <a:pos x="64" y="11"/>
                </a:cxn>
                <a:cxn ang="0">
                  <a:pos x="68" y="17"/>
                </a:cxn>
                <a:cxn ang="0">
                  <a:pos x="73" y="15"/>
                </a:cxn>
                <a:cxn ang="0">
                  <a:pos x="81" y="17"/>
                </a:cxn>
                <a:cxn ang="0">
                  <a:pos x="85" y="19"/>
                </a:cxn>
                <a:cxn ang="0">
                  <a:pos x="83" y="30"/>
                </a:cxn>
                <a:cxn ang="0">
                  <a:pos x="73" y="39"/>
                </a:cxn>
                <a:cxn ang="0">
                  <a:pos x="68" y="36"/>
                </a:cxn>
                <a:cxn ang="0">
                  <a:pos x="58" y="39"/>
                </a:cxn>
                <a:cxn ang="0">
                  <a:pos x="55" y="41"/>
                </a:cxn>
                <a:cxn ang="0">
                  <a:pos x="49" y="36"/>
                </a:cxn>
                <a:cxn ang="0">
                  <a:pos x="38" y="43"/>
                </a:cxn>
                <a:cxn ang="0">
                  <a:pos x="24" y="47"/>
                </a:cxn>
                <a:cxn ang="0">
                  <a:pos x="23" y="41"/>
                </a:cxn>
                <a:cxn ang="0">
                  <a:pos x="19" y="36"/>
                </a:cxn>
                <a:cxn ang="0">
                  <a:pos x="9" y="30"/>
                </a:cxn>
                <a:cxn ang="0">
                  <a:pos x="9" y="39"/>
                </a:cxn>
                <a:cxn ang="0">
                  <a:pos x="0" y="39"/>
                </a:cxn>
                <a:cxn ang="0">
                  <a:pos x="2" y="36"/>
                </a:cxn>
                <a:cxn ang="0">
                  <a:pos x="4" y="34"/>
                </a:cxn>
                <a:cxn ang="0">
                  <a:pos x="9" y="19"/>
                </a:cxn>
                <a:cxn ang="0">
                  <a:pos x="15" y="15"/>
                </a:cxn>
                <a:cxn ang="0">
                  <a:pos x="19" y="9"/>
                </a:cxn>
                <a:cxn ang="0">
                  <a:pos x="19" y="6"/>
                </a:cxn>
                <a:cxn ang="0">
                  <a:pos x="23" y="7"/>
                </a:cxn>
                <a:cxn ang="0">
                  <a:pos x="32" y="6"/>
                </a:cxn>
                <a:cxn ang="0">
                  <a:pos x="32" y="6"/>
                </a:cxn>
              </a:cxnLst>
              <a:rect l="0" t="0" r="r" b="b"/>
              <a:pathLst>
                <a:path w="85" h="47">
                  <a:moveTo>
                    <a:pt x="32" y="6"/>
                  </a:moveTo>
                  <a:lnTo>
                    <a:pt x="36" y="7"/>
                  </a:lnTo>
                  <a:lnTo>
                    <a:pt x="40" y="4"/>
                  </a:lnTo>
                  <a:lnTo>
                    <a:pt x="43" y="6"/>
                  </a:lnTo>
                  <a:lnTo>
                    <a:pt x="45" y="4"/>
                  </a:lnTo>
                  <a:lnTo>
                    <a:pt x="45" y="2"/>
                  </a:lnTo>
                  <a:lnTo>
                    <a:pt x="49" y="0"/>
                  </a:lnTo>
                  <a:lnTo>
                    <a:pt x="49" y="4"/>
                  </a:lnTo>
                  <a:lnTo>
                    <a:pt x="53" y="4"/>
                  </a:lnTo>
                  <a:lnTo>
                    <a:pt x="55" y="2"/>
                  </a:lnTo>
                  <a:lnTo>
                    <a:pt x="55" y="4"/>
                  </a:lnTo>
                  <a:lnTo>
                    <a:pt x="60" y="7"/>
                  </a:lnTo>
                  <a:lnTo>
                    <a:pt x="68" y="9"/>
                  </a:lnTo>
                  <a:lnTo>
                    <a:pt x="64" y="11"/>
                  </a:lnTo>
                  <a:lnTo>
                    <a:pt x="64" y="15"/>
                  </a:lnTo>
                  <a:lnTo>
                    <a:pt x="68" y="17"/>
                  </a:lnTo>
                  <a:lnTo>
                    <a:pt x="70" y="17"/>
                  </a:lnTo>
                  <a:lnTo>
                    <a:pt x="73" y="15"/>
                  </a:lnTo>
                  <a:lnTo>
                    <a:pt x="77" y="19"/>
                  </a:lnTo>
                  <a:lnTo>
                    <a:pt x="81" y="17"/>
                  </a:lnTo>
                  <a:lnTo>
                    <a:pt x="83" y="17"/>
                  </a:lnTo>
                  <a:lnTo>
                    <a:pt x="85" y="19"/>
                  </a:lnTo>
                  <a:lnTo>
                    <a:pt x="81" y="24"/>
                  </a:lnTo>
                  <a:lnTo>
                    <a:pt x="83" y="30"/>
                  </a:lnTo>
                  <a:lnTo>
                    <a:pt x="75" y="30"/>
                  </a:lnTo>
                  <a:lnTo>
                    <a:pt x="73" y="39"/>
                  </a:lnTo>
                  <a:lnTo>
                    <a:pt x="72" y="36"/>
                  </a:lnTo>
                  <a:lnTo>
                    <a:pt x="68" y="36"/>
                  </a:lnTo>
                  <a:lnTo>
                    <a:pt x="58" y="34"/>
                  </a:lnTo>
                  <a:lnTo>
                    <a:pt x="58" y="39"/>
                  </a:lnTo>
                  <a:lnTo>
                    <a:pt x="55" y="45"/>
                  </a:lnTo>
                  <a:lnTo>
                    <a:pt x="55" y="41"/>
                  </a:lnTo>
                  <a:lnTo>
                    <a:pt x="49" y="39"/>
                  </a:lnTo>
                  <a:lnTo>
                    <a:pt x="49" y="36"/>
                  </a:lnTo>
                  <a:lnTo>
                    <a:pt x="45" y="30"/>
                  </a:lnTo>
                  <a:lnTo>
                    <a:pt x="38" y="43"/>
                  </a:lnTo>
                  <a:lnTo>
                    <a:pt x="32" y="41"/>
                  </a:lnTo>
                  <a:lnTo>
                    <a:pt x="24" y="47"/>
                  </a:lnTo>
                  <a:lnTo>
                    <a:pt x="23" y="45"/>
                  </a:lnTo>
                  <a:lnTo>
                    <a:pt x="23" y="41"/>
                  </a:lnTo>
                  <a:lnTo>
                    <a:pt x="19" y="39"/>
                  </a:lnTo>
                  <a:lnTo>
                    <a:pt x="19" y="36"/>
                  </a:lnTo>
                  <a:lnTo>
                    <a:pt x="15" y="34"/>
                  </a:lnTo>
                  <a:lnTo>
                    <a:pt x="9" y="30"/>
                  </a:lnTo>
                  <a:lnTo>
                    <a:pt x="8" y="36"/>
                  </a:lnTo>
                  <a:lnTo>
                    <a:pt x="9" y="39"/>
                  </a:lnTo>
                  <a:lnTo>
                    <a:pt x="4" y="39"/>
                  </a:lnTo>
                  <a:lnTo>
                    <a:pt x="0" y="39"/>
                  </a:lnTo>
                  <a:lnTo>
                    <a:pt x="0" y="36"/>
                  </a:lnTo>
                  <a:lnTo>
                    <a:pt x="2" y="36"/>
                  </a:lnTo>
                  <a:lnTo>
                    <a:pt x="4" y="36"/>
                  </a:lnTo>
                  <a:lnTo>
                    <a:pt x="4" y="34"/>
                  </a:lnTo>
                  <a:lnTo>
                    <a:pt x="6" y="28"/>
                  </a:lnTo>
                  <a:lnTo>
                    <a:pt x="9" y="19"/>
                  </a:lnTo>
                  <a:lnTo>
                    <a:pt x="13" y="19"/>
                  </a:lnTo>
                  <a:lnTo>
                    <a:pt x="15" y="15"/>
                  </a:lnTo>
                  <a:lnTo>
                    <a:pt x="19" y="11"/>
                  </a:lnTo>
                  <a:lnTo>
                    <a:pt x="19" y="9"/>
                  </a:lnTo>
                  <a:lnTo>
                    <a:pt x="13" y="7"/>
                  </a:lnTo>
                  <a:lnTo>
                    <a:pt x="19" y="6"/>
                  </a:lnTo>
                  <a:lnTo>
                    <a:pt x="23" y="4"/>
                  </a:lnTo>
                  <a:lnTo>
                    <a:pt x="23" y="7"/>
                  </a:lnTo>
                  <a:lnTo>
                    <a:pt x="28" y="7"/>
                  </a:lnTo>
                  <a:lnTo>
                    <a:pt x="32" y="6"/>
                  </a:lnTo>
                  <a:lnTo>
                    <a:pt x="32" y="6"/>
                  </a:lnTo>
                  <a:lnTo>
                    <a:pt x="32" y="6"/>
                  </a:lnTo>
                  <a:close/>
                </a:path>
              </a:pathLst>
            </a:custGeom>
            <a:solidFill>
              <a:schemeClr val="accent5">
                <a:lumMod val="75000"/>
              </a:schemeClr>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34" name="Freeform 19">
              <a:extLst>
                <a:ext uri="{FF2B5EF4-FFF2-40B4-BE49-F238E27FC236}">
                  <a16:creationId xmlns:a16="http://schemas.microsoft.com/office/drawing/2014/main" id="{39F7108C-DA94-4349-8AE5-7CB847D23B8E}"/>
                </a:ext>
              </a:extLst>
            </p:cNvPr>
            <p:cNvSpPr>
              <a:spLocks noEditPoints="1"/>
            </p:cNvSpPr>
            <p:nvPr/>
          </p:nvSpPr>
          <p:spPr bwMode="auto">
            <a:xfrm>
              <a:off x="9311524" y="2420575"/>
              <a:ext cx="23786" cy="20288"/>
            </a:xfrm>
            <a:custGeom>
              <a:avLst/>
              <a:gdLst/>
              <a:ahLst/>
              <a:cxnLst>
                <a:cxn ang="0">
                  <a:pos x="43" y="55"/>
                </a:cxn>
                <a:cxn ang="0">
                  <a:pos x="43" y="43"/>
                </a:cxn>
                <a:cxn ang="0">
                  <a:pos x="49" y="36"/>
                </a:cxn>
                <a:cxn ang="0">
                  <a:pos x="58" y="36"/>
                </a:cxn>
                <a:cxn ang="0">
                  <a:pos x="60" y="30"/>
                </a:cxn>
                <a:cxn ang="0">
                  <a:pos x="60" y="25"/>
                </a:cxn>
                <a:cxn ang="0">
                  <a:pos x="60" y="21"/>
                </a:cxn>
                <a:cxn ang="0">
                  <a:pos x="56" y="21"/>
                </a:cxn>
                <a:cxn ang="0">
                  <a:pos x="60" y="19"/>
                </a:cxn>
                <a:cxn ang="0">
                  <a:pos x="66" y="11"/>
                </a:cxn>
                <a:cxn ang="0">
                  <a:pos x="68" y="6"/>
                </a:cxn>
                <a:cxn ang="0">
                  <a:pos x="68" y="6"/>
                </a:cxn>
                <a:cxn ang="0">
                  <a:pos x="60" y="2"/>
                </a:cxn>
                <a:cxn ang="0">
                  <a:pos x="51" y="0"/>
                </a:cxn>
                <a:cxn ang="0">
                  <a:pos x="43" y="2"/>
                </a:cxn>
                <a:cxn ang="0">
                  <a:pos x="36" y="2"/>
                </a:cxn>
                <a:cxn ang="0">
                  <a:pos x="24" y="11"/>
                </a:cxn>
                <a:cxn ang="0">
                  <a:pos x="19" y="11"/>
                </a:cxn>
                <a:cxn ang="0">
                  <a:pos x="17" y="19"/>
                </a:cxn>
                <a:cxn ang="0">
                  <a:pos x="17" y="26"/>
                </a:cxn>
                <a:cxn ang="0">
                  <a:pos x="13" y="32"/>
                </a:cxn>
                <a:cxn ang="0">
                  <a:pos x="9" y="36"/>
                </a:cxn>
                <a:cxn ang="0">
                  <a:pos x="19" y="40"/>
                </a:cxn>
                <a:cxn ang="0">
                  <a:pos x="13" y="43"/>
                </a:cxn>
                <a:cxn ang="0">
                  <a:pos x="13" y="45"/>
                </a:cxn>
                <a:cxn ang="0">
                  <a:pos x="17" y="47"/>
                </a:cxn>
                <a:cxn ang="0">
                  <a:pos x="9" y="43"/>
                </a:cxn>
                <a:cxn ang="0">
                  <a:pos x="2" y="43"/>
                </a:cxn>
                <a:cxn ang="0">
                  <a:pos x="7" y="45"/>
                </a:cxn>
                <a:cxn ang="0">
                  <a:pos x="9" y="49"/>
                </a:cxn>
                <a:cxn ang="0">
                  <a:pos x="9" y="49"/>
                </a:cxn>
                <a:cxn ang="0">
                  <a:pos x="4" y="47"/>
                </a:cxn>
                <a:cxn ang="0">
                  <a:pos x="0" y="47"/>
                </a:cxn>
                <a:cxn ang="0">
                  <a:pos x="4" y="51"/>
                </a:cxn>
                <a:cxn ang="0">
                  <a:pos x="9" y="55"/>
                </a:cxn>
                <a:cxn ang="0">
                  <a:pos x="13" y="51"/>
                </a:cxn>
                <a:cxn ang="0">
                  <a:pos x="19" y="49"/>
                </a:cxn>
                <a:cxn ang="0">
                  <a:pos x="24" y="47"/>
                </a:cxn>
                <a:cxn ang="0">
                  <a:pos x="30" y="49"/>
                </a:cxn>
                <a:cxn ang="0">
                  <a:pos x="38" y="51"/>
                </a:cxn>
                <a:cxn ang="0">
                  <a:pos x="39" y="55"/>
                </a:cxn>
                <a:cxn ang="0">
                  <a:pos x="41" y="58"/>
                </a:cxn>
                <a:cxn ang="0">
                  <a:pos x="41" y="58"/>
                </a:cxn>
                <a:cxn ang="0">
                  <a:pos x="9" y="40"/>
                </a:cxn>
                <a:cxn ang="0">
                  <a:pos x="9" y="43"/>
                </a:cxn>
                <a:cxn ang="0">
                  <a:pos x="4" y="43"/>
                </a:cxn>
                <a:cxn ang="0">
                  <a:pos x="4" y="43"/>
                </a:cxn>
                <a:cxn ang="0">
                  <a:pos x="7" y="40"/>
                </a:cxn>
                <a:cxn ang="0">
                  <a:pos x="13" y="40"/>
                </a:cxn>
                <a:cxn ang="0">
                  <a:pos x="9" y="40"/>
                </a:cxn>
                <a:cxn ang="0">
                  <a:pos x="9" y="40"/>
                </a:cxn>
                <a:cxn ang="0">
                  <a:pos x="7" y="40"/>
                </a:cxn>
              </a:cxnLst>
              <a:rect l="0" t="0" r="r" b="b"/>
              <a:pathLst>
                <a:path w="68" h="58">
                  <a:moveTo>
                    <a:pt x="41" y="58"/>
                  </a:moveTo>
                  <a:lnTo>
                    <a:pt x="43" y="55"/>
                  </a:lnTo>
                  <a:lnTo>
                    <a:pt x="45" y="47"/>
                  </a:lnTo>
                  <a:lnTo>
                    <a:pt x="43" y="43"/>
                  </a:lnTo>
                  <a:lnTo>
                    <a:pt x="47" y="40"/>
                  </a:lnTo>
                  <a:lnTo>
                    <a:pt x="49" y="36"/>
                  </a:lnTo>
                  <a:lnTo>
                    <a:pt x="55" y="36"/>
                  </a:lnTo>
                  <a:lnTo>
                    <a:pt x="58" y="36"/>
                  </a:lnTo>
                  <a:lnTo>
                    <a:pt x="60" y="34"/>
                  </a:lnTo>
                  <a:lnTo>
                    <a:pt x="60" y="30"/>
                  </a:lnTo>
                  <a:lnTo>
                    <a:pt x="60" y="30"/>
                  </a:lnTo>
                  <a:lnTo>
                    <a:pt x="60" y="25"/>
                  </a:lnTo>
                  <a:lnTo>
                    <a:pt x="64" y="25"/>
                  </a:lnTo>
                  <a:lnTo>
                    <a:pt x="60" y="21"/>
                  </a:lnTo>
                  <a:lnTo>
                    <a:pt x="56" y="21"/>
                  </a:lnTo>
                  <a:lnTo>
                    <a:pt x="56" y="21"/>
                  </a:lnTo>
                  <a:lnTo>
                    <a:pt x="58" y="17"/>
                  </a:lnTo>
                  <a:lnTo>
                    <a:pt x="60" y="19"/>
                  </a:lnTo>
                  <a:lnTo>
                    <a:pt x="66" y="17"/>
                  </a:lnTo>
                  <a:lnTo>
                    <a:pt x="66" y="11"/>
                  </a:lnTo>
                  <a:lnTo>
                    <a:pt x="66" y="9"/>
                  </a:lnTo>
                  <a:lnTo>
                    <a:pt x="68" y="6"/>
                  </a:lnTo>
                  <a:lnTo>
                    <a:pt x="68" y="6"/>
                  </a:lnTo>
                  <a:lnTo>
                    <a:pt x="68" y="6"/>
                  </a:lnTo>
                  <a:lnTo>
                    <a:pt x="64" y="6"/>
                  </a:lnTo>
                  <a:lnTo>
                    <a:pt x="60" y="2"/>
                  </a:lnTo>
                  <a:lnTo>
                    <a:pt x="56" y="0"/>
                  </a:lnTo>
                  <a:lnTo>
                    <a:pt x="51" y="0"/>
                  </a:lnTo>
                  <a:lnTo>
                    <a:pt x="47" y="2"/>
                  </a:lnTo>
                  <a:lnTo>
                    <a:pt x="43" y="2"/>
                  </a:lnTo>
                  <a:lnTo>
                    <a:pt x="41" y="2"/>
                  </a:lnTo>
                  <a:lnTo>
                    <a:pt x="36" y="2"/>
                  </a:lnTo>
                  <a:lnTo>
                    <a:pt x="32" y="6"/>
                  </a:lnTo>
                  <a:lnTo>
                    <a:pt x="24" y="11"/>
                  </a:lnTo>
                  <a:lnTo>
                    <a:pt x="23" y="9"/>
                  </a:lnTo>
                  <a:lnTo>
                    <a:pt x="19" y="11"/>
                  </a:lnTo>
                  <a:lnTo>
                    <a:pt x="19" y="15"/>
                  </a:lnTo>
                  <a:lnTo>
                    <a:pt x="17" y="19"/>
                  </a:lnTo>
                  <a:lnTo>
                    <a:pt x="19" y="21"/>
                  </a:lnTo>
                  <a:lnTo>
                    <a:pt x="17" y="26"/>
                  </a:lnTo>
                  <a:lnTo>
                    <a:pt x="13" y="28"/>
                  </a:lnTo>
                  <a:lnTo>
                    <a:pt x="13" y="32"/>
                  </a:lnTo>
                  <a:lnTo>
                    <a:pt x="9" y="34"/>
                  </a:lnTo>
                  <a:lnTo>
                    <a:pt x="9" y="36"/>
                  </a:lnTo>
                  <a:lnTo>
                    <a:pt x="13" y="40"/>
                  </a:lnTo>
                  <a:lnTo>
                    <a:pt x="19" y="40"/>
                  </a:lnTo>
                  <a:lnTo>
                    <a:pt x="13" y="40"/>
                  </a:lnTo>
                  <a:lnTo>
                    <a:pt x="13" y="43"/>
                  </a:lnTo>
                  <a:lnTo>
                    <a:pt x="9" y="43"/>
                  </a:lnTo>
                  <a:lnTo>
                    <a:pt x="13" y="45"/>
                  </a:lnTo>
                  <a:lnTo>
                    <a:pt x="17" y="45"/>
                  </a:lnTo>
                  <a:lnTo>
                    <a:pt x="17" y="47"/>
                  </a:lnTo>
                  <a:lnTo>
                    <a:pt x="13" y="47"/>
                  </a:lnTo>
                  <a:lnTo>
                    <a:pt x="9" y="43"/>
                  </a:lnTo>
                  <a:lnTo>
                    <a:pt x="4" y="43"/>
                  </a:lnTo>
                  <a:lnTo>
                    <a:pt x="2" y="43"/>
                  </a:lnTo>
                  <a:lnTo>
                    <a:pt x="4" y="45"/>
                  </a:lnTo>
                  <a:lnTo>
                    <a:pt x="7" y="45"/>
                  </a:lnTo>
                  <a:lnTo>
                    <a:pt x="9" y="49"/>
                  </a:lnTo>
                  <a:lnTo>
                    <a:pt x="9" y="49"/>
                  </a:lnTo>
                  <a:lnTo>
                    <a:pt x="13" y="51"/>
                  </a:lnTo>
                  <a:lnTo>
                    <a:pt x="9" y="49"/>
                  </a:lnTo>
                  <a:lnTo>
                    <a:pt x="9" y="49"/>
                  </a:lnTo>
                  <a:lnTo>
                    <a:pt x="4" y="47"/>
                  </a:lnTo>
                  <a:lnTo>
                    <a:pt x="0" y="47"/>
                  </a:lnTo>
                  <a:lnTo>
                    <a:pt x="0" y="47"/>
                  </a:lnTo>
                  <a:lnTo>
                    <a:pt x="2" y="49"/>
                  </a:lnTo>
                  <a:lnTo>
                    <a:pt x="4" y="51"/>
                  </a:lnTo>
                  <a:lnTo>
                    <a:pt x="7" y="51"/>
                  </a:lnTo>
                  <a:lnTo>
                    <a:pt x="9" y="55"/>
                  </a:lnTo>
                  <a:lnTo>
                    <a:pt x="9" y="51"/>
                  </a:lnTo>
                  <a:lnTo>
                    <a:pt x="13" y="51"/>
                  </a:lnTo>
                  <a:lnTo>
                    <a:pt x="13" y="49"/>
                  </a:lnTo>
                  <a:lnTo>
                    <a:pt x="19" y="49"/>
                  </a:lnTo>
                  <a:lnTo>
                    <a:pt x="19" y="47"/>
                  </a:lnTo>
                  <a:lnTo>
                    <a:pt x="24" y="47"/>
                  </a:lnTo>
                  <a:lnTo>
                    <a:pt x="28" y="49"/>
                  </a:lnTo>
                  <a:lnTo>
                    <a:pt x="30" y="49"/>
                  </a:lnTo>
                  <a:lnTo>
                    <a:pt x="32" y="51"/>
                  </a:lnTo>
                  <a:lnTo>
                    <a:pt x="38" y="51"/>
                  </a:lnTo>
                  <a:lnTo>
                    <a:pt x="39" y="55"/>
                  </a:lnTo>
                  <a:lnTo>
                    <a:pt x="39" y="55"/>
                  </a:lnTo>
                  <a:lnTo>
                    <a:pt x="41" y="58"/>
                  </a:lnTo>
                  <a:lnTo>
                    <a:pt x="41" y="58"/>
                  </a:lnTo>
                  <a:lnTo>
                    <a:pt x="41" y="58"/>
                  </a:lnTo>
                  <a:lnTo>
                    <a:pt x="41" y="58"/>
                  </a:lnTo>
                  <a:close/>
                  <a:moveTo>
                    <a:pt x="4" y="43"/>
                  </a:moveTo>
                  <a:lnTo>
                    <a:pt x="9" y="40"/>
                  </a:lnTo>
                  <a:lnTo>
                    <a:pt x="9" y="43"/>
                  </a:lnTo>
                  <a:lnTo>
                    <a:pt x="9" y="43"/>
                  </a:lnTo>
                  <a:lnTo>
                    <a:pt x="9" y="43"/>
                  </a:lnTo>
                  <a:lnTo>
                    <a:pt x="4" y="43"/>
                  </a:lnTo>
                  <a:lnTo>
                    <a:pt x="4" y="43"/>
                  </a:lnTo>
                  <a:lnTo>
                    <a:pt x="4" y="43"/>
                  </a:lnTo>
                  <a:lnTo>
                    <a:pt x="4" y="43"/>
                  </a:lnTo>
                  <a:close/>
                  <a:moveTo>
                    <a:pt x="7" y="40"/>
                  </a:moveTo>
                  <a:lnTo>
                    <a:pt x="9" y="40"/>
                  </a:lnTo>
                  <a:lnTo>
                    <a:pt x="13" y="40"/>
                  </a:lnTo>
                  <a:lnTo>
                    <a:pt x="13" y="40"/>
                  </a:lnTo>
                  <a:lnTo>
                    <a:pt x="9" y="40"/>
                  </a:lnTo>
                  <a:lnTo>
                    <a:pt x="9" y="40"/>
                  </a:lnTo>
                  <a:lnTo>
                    <a:pt x="9" y="40"/>
                  </a:lnTo>
                  <a:lnTo>
                    <a:pt x="7" y="40"/>
                  </a:lnTo>
                  <a:lnTo>
                    <a:pt x="7" y="40"/>
                  </a:lnTo>
                  <a:lnTo>
                    <a:pt x="7" y="40"/>
                  </a:lnTo>
                  <a:close/>
                </a:path>
              </a:pathLst>
            </a:custGeom>
            <a:solidFill>
              <a:schemeClr val="accent5">
                <a:lumMod val="75000"/>
              </a:schemeClr>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35" name="Freeform 20">
              <a:extLst>
                <a:ext uri="{FF2B5EF4-FFF2-40B4-BE49-F238E27FC236}">
                  <a16:creationId xmlns:a16="http://schemas.microsoft.com/office/drawing/2014/main" id="{F50C6DE7-BD8D-4756-93B3-3E9B50708DD5}"/>
                </a:ext>
              </a:extLst>
            </p:cNvPr>
            <p:cNvSpPr>
              <a:spLocks/>
            </p:cNvSpPr>
            <p:nvPr/>
          </p:nvSpPr>
          <p:spPr bwMode="auto">
            <a:xfrm>
              <a:off x="9309425" y="2437016"/>
              <a:ext cx="18539" cy="15041"/>
            </a:xfrm>
            <a:custGeom>
              <a:avLst/>
              <a:gdLst/>
              <a:ahLst/>
              <a:cxnLst>
                <a:cxn ang="0">
                  <a:pos x="49" y="28"/>
                </a:cxn>
                <a:cxn ang="0">
                  <a:pos x="53" y="25"/>
                </a:cxn>
                <a:cxn ang="0">
                  <a:pos x="49" y="21"/>
                </a:cxn>
                <a:cxn ang="0">
                  <a:pos x="49" y="19"/>
                </a:cxn>
                <a:cxn ang="0">
                  <a:pos x="47" y="13"/>
                </a:cxn>
                <a:cxn ang="0">
                  <a:pos x="49" y="10"/>
                </a:cxn>
                <a:cxn ang="0">
                  <a:pos x="45" y="8"/>
                </a:cxn>
                <a:cxn ang="0">
                  <a:pos x="45" y="6"/>
                </a:cxn>
                <a:cxn ang="0">
                  <a:pos x="44" y="2"/>
                </a:cxn>
                <a:cxn ang="0">
                  <a:pos x="38" y="2"/>
                </a:cxn>
                <a:cxn ang="0">
                  <a:pos x="36" y="2"/>
                </a:cxn>
                <a:cxn ang="0">
                  <a:pos x="34" y="2"/>
                </a:cxn>
                <a:cxn ang="0">
                  <a:pos x="30" y="0"/>
                </a:cxn>
                <a:cxn ang="0">
                  <a:pos x="25" y="0"/>
                </a:cxn>
                <a:cxn ang="0">
                  <a:pos x="25" y="2"/>
                </a:cxn>
                <a:cxn ang="0">
                  <a:pos x="21" y="2"/>
                </a:cxn>
                <a:cxn ang="0">
                  <a:pos x="21" y="2"/>
                </a:cxn>
                <a:cxn ang="0">
                  <a:pos x="17" y="2"/>
                </a:cxn>
                <a:cxn ang="0">
                  <a:pos x="15" y="6"/>
                </a:cxn>
                <a:cxn ang="0">
                  <a:pos x="13" y="2"/>
                </a:cxn>
                <a:cxn ang="0">
                  <a:pos x="10" y="2"/>
                </a:cxn>
                <a:cxn ang="0">
                  <a:pos x="10" y="2"/>
                </a:cxn>
                <a:cxn ang="0">
                  <a:pos x="6" y="0"/>
                </a:cxn>
                <a:cxn ang="0">
                  <a:pos x="4" y="2"/>
                </a:cxn>
                <a:cxn ang="0">
                  <a:pos x="0" y="8"/>
                </a:cxn>
                <a:cxn ang="0">
                  <a:pos x="4" y="10"/>
                </a:cxn>
                <a:cxn ang="0">
                  <a:pos x="4" y="15"/>
                </a:cxn>
                <a:cxn ang="0">
                  <a:pos x="6" y="17"/>
                </a:cxn>
                <a:cxn ang="0">
                  <a:pos x="10" y="21"/>
                </a:cxn>
                <a:cxn ang="0">
                  <a:pos x="13" y="25"/>
                </a:cxn>
                <a:cxn ang="0">
                  <a:pos x="15" y="25"/>
                </a:cxn>
                <a:cxn ang="0">
                  <a:pos x="17" y="25"/>
                </a:cxn>
                <a:cxn ang="0">
                  <a:pos x="21" y="27"/>
                </a:cxn>
                <a:cxn ang="0">
                  <a:pos x="21" y="32"/>
                </a:cxn>
                <a:cxn ang="0">
                  <a:pos x="25" y="34"/>
                </a:cxn>
                <a:cxn ang="0">
                  <a:pos x="25" y="32"/>
                </a:cxn>
                <a:cxn ang="0">
                  <a:pos x="29" y="32"/>
                </a:cxn>
                <a:cxn ang="0">
                  <a:pos x="29" y="34"/>
                </a:cxn>
                <a:cxn ang="0">
                  <a:pos x="34" y="36"/>
                </a:cxn>
                <a:cxn ang="0">
                  <a:pos x="36" y="40"/>
                </a:cxn>
                <a:cxn ang="0">
                  <a:pos x="40" y="40"/>
                </a:cxn>
                <a:cxn ang="0">
                  <a:pos x="44" y="43"/>
                </a:cxn>
                <a:cxn ang="0">
                  <a:pos x="45" y="40"/>
                </a:cxn>
                <a:cxn ang="0">
                  <a:pos x="49" y="40"/>
                </a:cxn>
                <a:cxn ang="0">
                  <a:pos x="49" y="40"/>
                </a:cxn>
                <a:cxn ang="0">
                  <a:pos x="47" y="40"/>
                </a:cxn>
                <a:cxn ang="0">
                  <a:pos x="47" y="36"/>
                </a:cxn>
                <a:cxn ang="0">
                  <a:pos x="45" y="34"/>
                </a:cxn>
                <a:cxn ang="0">
                  <a:pos x="47" y="32"/>
                </a:cxn>
                <a:cxn ang="0">
                  <a:pos x="49" y="28"/>
                </a:cxn>
                <a:cxn ang="0">
                  <a:pos x="49" y="28"/>
                </a:cxn>
                <a:cxn ang="0">
                  <a:pos x="49" y="28"/>
                </a:cxn>
                <a:cxn ang="0">
                  <a:pos x="49" y="28"/>
                </a:cxn>
              </a:cxnLst>
              <a:rect l="0" t="0" r="r" b="b"/>
              <a:pathLst>
                <a:path w="53" h="43">
                  <a:moveTo>
                    <a:pt x="49" y="28"/>
                  </a:moveTo>
                  <a:lnTo>
                    <a:pt x="53" y="25"/>
                  </a:lnTo>
                  <a:lnTo>
                    <a:pt x="49" y="21"/>
                  </a:lnTo>
                  <a:lnTo>
                    <a:pt x="49" y="19"/>
                  </a:lnTo>
                  <a:lnTo>
                    <a:pt x="47" y="13"/>
                  </a:lnTo>
                  <a:lnTo>
                    <a:pt x="49" y="10"/>
                  </a:lnTo>
                  <a:lnTo>
                    <a:pt x="45" y="8"/>
                  </a:lnTo>
                  <a:lnTo>
                    <a:pt x="45" y="6"/>
                  </a:lnTo>
                  <a:lnTo>
                    <a:pt x="44" y="2"/>
                  </a:lnTo>
                  <a:lnTo>
                    <a:pt x="38" y="2"/>
                  </a:lnTo>
                  <a:lnTo>
                    <a:pt x="36" y="2"/>
                  </a:lnTo>
                  <a:lnTo>
                    <a:pt x="34" y="2"/>
                  </a:lnTo>
                  <a:lnTo>
                    <a:pt x="30" y="0"/>
                  </a:lnTo>
                  <a:lnTo>
                    <a:pt x="25" y="0"/>
                  </a:lnTo>
                  <a:lnTo>
                    <a:pt x="25" y="2"/>
                  </a:lnTo>
                  <a:lnTo>
                    <a:pt x="21" y="2"/>
                  </a:lnTo>
                  <a:lnTo>
                    <a:pt x="21" y="2"/>
                  </a:lnTo>
                  <a:lnTo>
                    <a:pt x="17" y="2"/>
                  </a:lnTo>
                  <a:lnTo>
                    <a:pt x="15" y="6"/>
                  </a:lnTo>
                  <a:lnTo>
                    <a:pt x="13" y="2"/>
                  </a:lnTo>
                  <a:lnTo>
                    <a:pt x="10" y="2"/>
                  </a:lnTo>
                  <a:lnTo>
                    <a:pt x="10" y="2"/>
                  </a:lnTo>
                  <a:lnTo>
                    <a:pt x="6" y="0"/>
                  </a:lnTo>
                  <a:lnTo>
                    <a:pt x="4" y="2"/>
                  </a:lnTo>
                  <a:lnTo>
                    <a:pt x="0" y="8"/>
                  </a:lnTo>
                  <a:lnTo>
                    <a:pt x="4" y="10"/>
                  </a:lnTo>
                  <a:lnTo>
                    <a:pt x="4" y="15"/>
                  </a:lnTo>
                  <a:lnTo>
                    <a:pt x="6" y="17"/>
                  </a:lnTo>
                  <a:lnTo>
                    <a:pt x="10" y="21"/>
                  </a:lnTo>
                  <a:lnTo>
                    <a:pt x="13" y="25"/>
                  </a:lnTo>
                  <a:lnTo>
                    <a:pt x="15" y="25"/>
                  </a:lnTo>
                  <a:lnTo>
                    <a:pt x="17" y="25"/>
                  </a:lnTo>
                  <a:lnTo>
                    <a:pt x="21" y="27"/>
                  </a:lnTo>
                  <a:lnTo>
                    <a:pt x="21" y="32"/>
                  </a:lnTo>
                  <a:lnTo>
                    <a:pt x="25" y="34"/>
                  </a:lnTo>
                  <a:lnTo>
                    <a:pt x="25" y="32"/>
                  </a:lnTo>
                  <a:lnTo>
                    <a:pt x="29" y="32"/>
                  </a:lnTo>
                  <a:lnTo>
                    <a:pt x="29" y="34"/>
                  </a:lnTo>
                  <a:lnTo>
                    <a:pt x="34" y="36"/>
                  </a:lnTo>
                  <a:lnTo>
                    <a:pt x="36" y="40"/>
                  </a:lnTo>
                  <a:lnTo>
                    <a:pt x="40" y="40"/>
                  </a:lnTo>
                  <a:lnTo>
                    <a:pt x="44" y="43"/>
                  </a:lnTo>
                  <a:lnTo>
                    <a:pt x="45" y="40"/>
                  </a:lnTo>
                  <a:lnTo>
                    <a:pt x="49" y="40"/>
                  </a:lnTo>
                  <a:lnTo>
                    <a:pt x="49" y="40"/>
                  </a:lnTo>
                  <a:lnTo>
                    <a:pt x="47" y="40"/>
                  </a:lnTo>
                  <a:lnTo>
                    <a:pt x="47" y="36"/>
                  </a:lnTo>
                  <a:lnTo>
                    <a:pt x="45" y="34"/>
                  </a:lnTo>
                  <a:lnTo>
                    <a:pt x="47" y="32"/>
                  </a:lnTo>
                  <a:lnTo>
                    <a:pt x="49" y="28"/>
                  </a:lnTo>
                  <a:lnTo>
                    <a:pt x="49" y="28"/>
                  </a:lnTo>
                  <a:lnTo>
                    <a:pt x="49" y="28"/>
                  </a:lnTo>
                  <a:lnTo>
                    <a:pt x="49" y="28"/>
                  </a:lnTo>
                  <a:close/>
                </a:path>
              </a:pathLst>
            </a:custGeom>
            <a:solidFill>
              <a:schemeClr val="accent5">
                <a:lumMod val="75000"/>
              </a:schemeClr>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36" name="Freeform 21">
              <a:extLst>
                <a:ext uri="{FF2B5EF4-FFF2-40B4-BE49-F238E27FC236}">
                  <a16:creationId xmlns:a16="http://schemas.microsoft.com/office/drawing/2014/main" id="{DA72748D-EA9C-4FCE-847F-E657C8727AB6}"/>
                </a:ext>
              </a:extLst>
            </p:cNvPr>
            <p:cNvSpPr>
              <a:spLocks/>
            </p:cNvSpPr>
            <p:nvPr/>
          </p:nvSpPr>
          <p:spPr bwMode="auto">
            <a:xfrm>
              <a:off x="9325865" y="2448209"/>
              <a:ext cx="4198" cy="5247"/>
            </a:xfrm>
            <a:custGeom>
              <a:avLst/>
              <a:gdLst/>
              <a:ahLst/>
              <a:cxnLst>
                <a:cxn ang="0">
                  <a:pos x="4" y="11"/>
                </a:cxn>
                <a:cxn ang="0">
                  <a:pos x="4" y="10"/>
                </a:cxn>
                <a:cxn ang="0">
                  <a:pos x="2" y="10"/>
                </a:cxn>
                <a:cxn ang="0">
                  <a:pos x="2" y="6"/>
                </a:cxn>
                <a:cxn ang="0">
                  <a:pos x="0" y="6"/>
                </a:cxn>
                <a:cxn ang="0">
                  <a:pos x="2" y="2"/>
                </a:cxn>
                <a:cxn ang="0">
                  <a:pos x="4" y="0"/>
                </a:cxn>
                <a:cxn ang="0">
                  <a:pos x="4" y="0"/>
                </a:cxn>
                <a:cxn ang="0">
                  <a:pos x="8" y="6"/>
                </a:cxn>
                <a:cxn ang="0">
                  <a:pos x="8" y="10"/>
                </a:cxn>
                <a:cxn ang="0">
                  <a:pos x="12" y="10"/>
                </a:cxn>
                <a:cxn ang="0">
                  <a:pos x="12" y="15"/>
                </a:cxn>
                <a:cxn ang="0">
                  <a:pos x="8" y="15"/>
                </a:cxn>
                <a:cxn ang="0">
                  <a:pos x="4" y="15"/>
                </a:cxn>
                <a:cxn ang="0">
                  <a:pos x="4" y="11"/>
                </a:cxn>
                <a:cxn ang="0">
                  <a:pos x="4" y="11"/>
                </a:cxn>
                <a:cxn ang="0">
                  <a:pos x="4" y="11"/>
                </a:cxn>
                <a:cxn ang="0">
                  <a:pos x="4" y="11"/>
                </a:cxn>
              </a:cxnLst>
              <a:rect l="0" t="0" r="r" b="b"/>
              <a:pathLst>
                <a:path w="12" h="15">
                  <a:moveTo>
                    <a:pt x="4" y="11"/>
                  </a:moveTo>
                  <a:lnTo>
                    <a:pt x="4" y="10"/>
                  </a:lnTo>
                  <a:lnTo>
                    <a:pt x="2" y="10"/>
                  </a:lnTo>
                  <a:lnTo>
                    <a:pt x="2" y="6"/>
                  </a:lnTo>
                  <a:lnTo>
                    <a:pt x="0" y="6"/>
                  </a:lnTo>
                  <a:lnTo>
                    <a:pt x="2" y="2"/>
                  </a:lnTo>
                  <a:lnTo>
                    <a:pt x="4" y="0"/>
                  </a:lnTo>
                  <a:lnTo>
                    <a:pt x="4" y="0"/>
                  </a:lnTo>
                  <a:lnTo>
                    <a:pt x="8" y="6"/>
                  </a:lnTo>
                  <a:lnTo>
                    <a:pt x="8" y="10"/>
                  </a:lnTo>
                  <a:lnTo>
                    <a:pt x="12" y="10"/>
                  </a:lnTo>
                  <a:lnTo>
                    <a:pt x="12" y="15"/>
                  </a:lnTo>
                  <a:lnTo>
                    <a:pt x="8" y="15"/>
                  </a:lnTo>
                  <a:lnTo>
                    <a:pt x="4" y="15"/>
                  </a:lnTo>
                  <a:lnTo>
                    <a:pt x="4" y="11"/>
                  </a:lnTo>
                  <a:lnTo>
                    <a:pt x="4" y="11"/>
                  </a:lnTo>
                  <a:lnTo>
                    <a:pt x="4" y="11"/>
                  </a:lnTo>
                  <a:lnTo>
                    <a:pt x="4" y="11"/>
                  </a:lnTo>
                  <a:close/>
                </a:path>
              </a:pathLst>
            </a:custGeom>
            <a:solidFill>
              <a:schemeClr val="accent5">
                <a:lumMod val="75000"/>
              </a:schemeClr>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37" name="Freeform 22">
              <a:extLst>
                <a:ext uri="{FF2B5EF4-FFF2-40B4-BE49-F238E27FC236}">
                  <a16:creationId xmlns:a16="http://schemas.microsoft.com/office/drawing/2014/main" id="{67D2AFFC-C25C-4B02-80CF-4EEE879B1B07}"/>
                </a:ext>
              </a:extLst>
            </p:cNvPr>
            <p:cNvSpPr>
              <a:spLocks/>
            </p:cNvSpPr>
            <p:nvPr/>
          </p:nvSpPr>
          <p:spPr bwMode="auto">
            <a:xfrm>
              <a:off x="9233868" y="2402036"/>
              <a:ext cx="25535" cy="33231"/>
            </a:xfrm>
            <a:custGeom>
              <a:avLst/>
              <a:gdLst/>
              <a:ahLst/>
              <a:cxnLst>
                <a:cxn ang="0">
                  <a:pos x="30" y="91"/>
                </a:cxn>
                <a:cxn ang="0">
                  <a:pos x="36" y="87"/>
                </a:cxn>
                <a:cxn ang="0">
                  <a:pos x="41" y="85"/>
                </a:cxn>
                <a:cxn ang="0">
                  <a:pos x="56" y="79"/>
                </a:cxn>
                <a:cxn ang="0">
                  <a:pos x="60" y="78"/>
                </a:cxn>
                <a:cxn ang="0">
                  <a:pos x="64" y="76"/>
                </a:cxn>
                <a:cxn ang="0">
                  <a:pos x="69" y="68"/>
                </a:cxn>
                <a:cxn ang="0">
                  <a:pos x="71" y="53"/>
                </a:cxn>
                <a:cxn ang="0">
                  <a:pos x="71" y="46"/>
                </a:cxn>
                <a:cxn ang="0">
                  <a:pos x="68" y="38"/>
                </a:cxn>
                <a:cxn ang="0">
                  <a:pos x="68" y="32"/>
                </a:cxn>
                <a:cxn ang="0">
                  <a:pos x="56" y="23"/>
                </a:cxn>
                <a:cxn ang="0">
                  <a:pos x="51" y="30"/>
                </a:cxn>
                <a:cxn ang="0">
                  <a:pos x="51" y="15"/>
                </a:cxn>
                <a:cxn ang="0">
                  <a:pos x="56" y="8"/>
                </a:cxn>
                <a:cxn ang="0">
                  <a:pos x="60" y="4"/>
                </a:cxn>
                <a:cxn ang="0">
                  <a:pos x="56" y="0"/>
                </a:cxn>
                <a:cxn ang="0">
                  <a:pos x="49" y="10"/>
                </a:cxn>
                <a:cxn ang="0">
                  <a:pos x="49" y="4"/>
                </a:cxn>
                <a:cxn ang="0">
                  <a:pos x="45" y="4"/>
                </a:cxn>
                <a:cxn ang="0">
                  <a:pos x="39" y="6"/>
                </a:cxn>
                <a:cxn ang="0">
                  <a:pos x="39" y="12"/>
                </a:cxn>
                <a:cxn ang="0">
                  <a:pos x="36" y="14"/>
                </a:cxn>
                <a:cxn ang="0">
                  <a:pos x="36" y="19"/>
                </a:cxn>
                <a:cxn ang="0">
                  <a:pos x="41" y="19"/>
                </a:cxn>
                <a:cxn ang="0">
                  <a:pos x="36" y="25"/>
                </a:cxn>
                <a:cxn ang="0">
                  <a:pos x="24" y="29"/>
                </a:cxn>
                <a:cxn ang="0">
                  <a:pos x="15" y="25"/>
                </a:cxn>
                <a:cxn ang="0">
                  <a:pos x="11" y="27"/>
                </a:cxn>
                <a:cxn ang="0">
                  <a:pos x="15" y="32"/>
                </a:cxn>
                <a:cxn ang="0">
                  <a:pos x="5" y="32"/>
                </a:cxn>
                <a:cxn ang="0">
                  <a:pos x="17" y="38"/>
                </a:cxn>
                <a:cxn ang="0">
                  <a:pos x="15" y="42"/>
                </a:cxn>
                <a:cxn ang="0">
                  <a:pos x="5" y="46"/>
                </a:cxn>
                <a:cxn ang="0">
                  <a:pos x="9" y="47"/>
                </a:cxn>
                <a:cxn ang="0">
                  <a:pos x="26" y="51"/>
                </a:cxn>
                <a:cxn ang="0">
                  <a:pos x="17" y="59"/>
                </a:cxn>
                <a:cxn ang="0">
                  <a:pos x="9" y="68"/>
                </a:cxn>
                <a:cxn ang="0">
                  <a:pos x="17" y="66"/>
                </a:cxn>
                <a:cxn ang="0">
                  <a:pos x="24" y="64"/>
                </a:cxn>
                <a:cxn ang="0">
                  <a:pos x="15" y="68"/>
                </a:cxn>
                <a:cxn ang="0">
                  <a:pos x="9" y="72"/>
                </a:cxn>
                <a:cxn ang="0">
                  <a:pos x="9" y="76"/>
                </a:cxn>
                <a:cxn ang="0">
                  <a:pos x="2" y="76"/>
                </a:cxn>
                <a:cxn ang="0">
                  <a:pos x="9" y="78"/>
                </a:cxn>
                <a:cxn ang="0">
                  <a:pos x="2" y="85"/>
                </a:cxn>
                <a:cxn ang="0">
                  <a:pos x="15" y="85"/>
                </a:cxn>
                <a:cxn ang="0">
                  <a:pos x="9" y="91"/>
                </a:cxn>
                <a:cxn ang="0">
                  <a:pos x="9" y="91"/>
                </a:cxn>
                <a:cxn ang="0">
                  <a:pos x="15" y="95"/>
                </a:cxn>
                <a:cxn ang="0">
                  <a:pos x="17" y="95"/>
                </a:cxn>
              </a:cxnLst>
              <a:rect l="0" t="0" r="r" b="b"/>
              <a:pathLst>
                <a:path w="73" h="95">
                  <a:moveTo>
                    <a:pt x="17" y="95"/>
                  </a:moveTo>
                  <a:lnTo>
                    <a:pt x="24" y="95"/>
                  </a:lnTo>
                  <a:lnTo>
                    <a:pt x="30" y="91"/>
                  </a:lnTo>
                  <a:lnTo>
                    <a:pt x="36" y="87"/>
                  </a:lnTo>
                  <a:lnTo>
                    <a:pt x="34" y="85"/>
                  </a:lnTo>
                  <a:lnTo>
                    <a:pt x="36" y="87"/>
                  </a:lnTo>
                  <a:lnTo>
                    <a:pt x="36" y="87"/>
                  </a:lnTo>
                  <a:lnTo>
                    <a:pt x="39" y="87"/>
                  </a:lnTo>
                  <a:lnTo>
                    <a:pt x="41" y="85"/>
                  </a:lnTo>
                  <a:lnTo>
                    <a:pt x="45" y="85"/>
                  </a:lnTo>
                  <a:lnTo>
                    <a:pt x="45" y="81"/>
                  </a:lnTo>
                  <a:lnTo>
                    <a:pt x="56" y="79"/>
                  </a:lnTo>
                  <a:lnTo>
                    <a:pt x="58" y="78"/>
                  </a:lnTo>
                  <a:lnTo>
                    <a:pt x="58" y="79"/>
                  </a:lnTo>
                  <a:lnTo>
                    <a:pt x="60" y="78"/>
                  </a:lnTo>
                  <a:lnTo>
                    <a:pt x="64" y="79"/>
                  </a:lnTo>
                  <a:lnTo>
                    <a:pt x="68" y="79"/>
                  </a:lnTo>
                  <a:lnTo>
                    <a:pt x="64" y="76"/>
                  </a:lnTo>
                  <a:lnTo>
                    <a:pt x="66" y="72"/>
                  </a:lnTo>
                  <a:lnTo>
                    <a:pt x="69" y="70"/>
                  </a:lnTo>
                  <a:lnTo>
                    <a:pt x="69" y="68"/>
                  </a:lnTo>
                  <a:lnTo>
                    <a:pt x="71" y="64"/>
                  </a:lnTo>
                  <a:lnTo>
                    <a:pt x="73" y="61"/>
                  </a:lnTo>
                  <a:lnTo>
                    <a:pt x="71" y="53"/>
                  </a:lnTo>
                  <a:lnTo>
                    <a:pt x="69" y="51"/>
                  </a:lnTo>
                  <a:lnTo>
                    <a:pt x="71" y="49"/>
                  </a:lnTo>
                  <a:lnTo>
                    <a:pt x="71" y="46"/>
                  </a:lnTo>
                  <a:lnTo>
                    <a:pt x="69" y="42"/>
                  </a:lnTo>
                  <a:lnTo>
                    <a:pt x="69" y="38"/>
                  </a:lnTo>
                  <a:lnTo>
                    <a:pt x="68" y="38"/>
                  </a:lnTo>
                  <a:lnTo>
                    <a:pt x="69" y="34"/>
                  </a:lnTo>
                  <a:lnTo>
                    <a:pt x="71" y="34"/>
                  </a:lnTo>
                  <a:lnTo>
                    <a:pt x="68" y="32"/>
                  </a:lnTo>
                  <a:lnTo>
                    <a:pt x="64" y="32"/>
                  </a:lnTo>
                  <a:lnTo>
                    <a:pt x="60" y="25"/>
                  </a:lnTo>
                  <a:lnTo>
                    <a:pt x="56" y="23"/>
                  </a:lnTo>
                  <a:lnTo>
                    <a:pt x="54" y="25"/>
                  </a:lnTo>
                  <a:lnTo>
                    <a:pt x="51" y="29"/>
                  </a:lnTo>
                  <a:lnTo>
                    <a:pt x="51" y="30"/>
                  </a:lnTo>
                  <a:lnTo>
                    <a:pt x="41" y="23"/>
                  </a:lnTo>
                  <a:lnTo>
                    <a:pt x="47" y="15"/>
                  </a:lnTo>
                  <a:lnTo>
                    <a:pt x="51" y="15"/>
                  </a:lnTo>
                  <a:lnTo>
                    <a:pt x="51" y="12"/>
                  </a:lnTo>
                  <a:lnTo>
                    <a:pt x="54" y="10"/>
                  </a:lnTo>
                  <a:lnTo>
                    <a:pt x="56" y="8"/>
                  </a:lnTo>
                  <a:lnTo>
                    <a:pt x="54" y="8"/>
                  </a:lnTo>
                  <a:lnTo>
                    <a:pt x="58" y="6"/>
                  </a:lnTo>
                  <a:lnTo>
                    <a:pt x="60" y="4"/>
                  </a:lnTo>
                  <a:lnTo>
                    <a:pt x="56" y="0"/>
                  </a:lnTo>
                  <a:lnTo>
                    <a:pt x="54" y="0"/>
                  </a:lnTo>
                  <a:lnTo>
                    <a:pt x="56" y="0"/>
                  </a:lnTo>
                  <a:lnTo>
                    <a:pt x="51" y="0"/>
                  </a:lnTo>
                  <a:lnTo>
                    <a:pt x="51" y="6"/>
                  </a:lnTo>
                  <a:lnTo>
                    <a:pt x="49" y="10"/>
                  </a:lnTo>
                  <a:lnTo>
                    <a:pt x="51" y="8"/>
                  </a:lnTo>
                  <a:lnTo>
                    <a:pt x="51" y="6"/>
                  </a:lnTo>
                  <a:lnTo>
                    <a:pt x="49" y="4"/>
                  </a:lnTo>
                  <a:lnTo>
                    <a:pt x="47" y="4"/>
                  </a:lnTo>
                  <a:lnTo>
                    <a:pt x="49" y="4"/>
                  </a:lnTo>
                  <a:lnTo>
                    <a:pt x="45" y="4"/>
                  </a:lnTo>
                  <a:lnTo>
                    <a:pt x="43" y="4"/>
                  </a:lnTo>
                  <a:lnTo>
                    <a:pt x="39" y="4"/>
                  </a:lnTo>
                  <a:lnTo>
                    <a:pt x="39" y="6"/>
                  </a:lnTo>
                  <a:lnTo>
                    <a:pt x="39" y="8"/>
                  </a:lnTo>
                  <a:lnTo>
                    <a:pt x="36" y="10"/>
                  </a:lnTo>
                  <a:lnTo>
                    <a:pt x="39" y="12"/>
                  </a:lnTo>
                  <a:lnTo>
                    <a:pt x="39" y="14"/>
                  </a:lnTo>
                  <a:lnTo>
                    <a:pt x="36" y="14"/>
                  </a:lnTo>
                  <a:lnTo>
                    <a:pt x="36" y="14"/>
                  </a:lnTo>
                  <a:lnTo>
                    <a:pt x="34" y="15"/>
                  </a:lnTo>
                  <a:lnTo>
                    <a:pt x="34" y="19"/>
                  </a:lnTo>
                  <a:lnTo>
                    <a:pt x="36" y="19"/>
                  </a:lnTo>
                  <a:lnTo>
                    <a:pt x="36" y="19"/>
                  </a:lnTo>
                  <a:lnTo>
                    <a:pt x="39" y="19"/>
                  </a:lnTo>
                  <a:lnTo>
                    <a:pt x="41" y="19"/>
                  </a:lnTo>
                  <a:lnTo>
                    <a:pt x="39" y="21"/>
                  </a:lnTo>
                  <a:lnTo>
                    <a:pt x="34" y="23"/>
                  </a:lnTo>
                  <a:lnTo>
                    <a:pt x="36" y="25"/>
                  </a:lnTo>
                  <a:lnTo>
                    <a:pt x="30" y="27"/>
                  </a:lnTo>
                  <a:lnTo>
                    <a:pt x="26" y="25"/>
                  </a:lnTo>
                  <a:lnTo>
                    <a:pt x="24" y="29"/>
                  </a:lnTo>
                  <a:lnTo>
                    <a:pt x="22" y="25"/>
                  </a:lnTo>
                  <a:lnTo>
                    <a:pt x="15" y="23"/>
                  </a:lnTo>
                  <a:lnTo>
                    <a:pt x="15" y="25"/>
                  </a:lnTo>
                  <a:lnTo>
                    <a:pt x="9" y="23"/>
                  </a:lnTo>
                  <a:lnTo>
                    <a:pt x="9" y="29"/>
                  </a:lnTo>
                  <a:lnTo>
                    <a:pt x="11" y="27"/>
                  </a:lnTo>
                  <a:lnTo>
                    <a:pt x="11" y="29"/>
                  </a:lnTo>
                  <a:lnTo>
                    <a:pt x="15" y="30"/>
                  </a:lnTo>
                  <a:lnTo>
                    <a:pt x="15" y="32"/>
                  </a:lnTo>
                  <a:lnTo>
                    <a:pt x="11" y="34"/>
                  </a:lnTo>
                  <a:lnTo>
                    <a:pt x="11" y="32"/>
                  </a:lnTo>
                  <a:lnTo>
                    <a:pt x="5" y="32"/>
                  </a:lnTo>
                  <a:lnTo>
                    <a:pt x="11" y="34"/>
                  </a:lnTo>
                  <a:lnTo>
                    <a:pt x="15" y="34"/>
                  </a:lnTo>
                  <a:lnTo>
                    <a:pt x="17" y="38"/>
                  </a:lnTo>
                  <a:lnTo>
                    <a:pt x="11" y="38"/>
                  </a:lnTo>
                  <a:lnTo>
                    <a:pt x="11" y="40"/>
                  </a:lnTo>
                  <a:lnTo>
                    <a:pt x="15" y="42"/>
                  </a:lnTo>
                  <a:lnTo>
                    <a:pt x="9" y="42"/>
                  </a:lnTo>
                  <a:lnTo>
                    <a:pt x="9" y="44"/>
                  </a:lnTo>
                  <a:lnTo>
                    <a:pt x="5" y="46"/>
                  </a:lnTo>
                  <a:lnTo>
                    <a:pt x="9" y="47"/>
                  </a:lnTo>
                  <a:lnTo>
                    <a:pt x="11" y="46"/>
                  </a:lnTo>
                  <a:lnTo>
                    <a:pt x="9" y="47"/>
                  </a:lnTo>
                  <a:lnTo>
                    <a:pt x="15" y="47"/>
                  </a:lnTo>
                  <a:lnTo>
                    <a:pt x="15" y="51"/>
                  </a:lnTo>
                  <a:lnTo>
                    <a:pt x="26" y="51"/>
                  </a:lnTo>
                  <a:lnTo>
                    <a:pt x="22" y="53"/>
                  </a:lnTo>
                  <a:lnTo>
                    <a:pt x="21" y="53"/>
                  </a:lnTo>
                  <a:lnTo>
                    <a:pt x="17" y="59"/>
                  </a:lnTo>
                  <a:lnTo>
                    <a:pt x="19" y="59"/>
                  </a:lnTo>
                  <a:lnTo>
                    <a:pt x="15" y="62"/>
                  </a:lnTo>
                  <a:lnTo>
                    <a:pt x="9" y="68"/>
                  </a:lnTo>
                  <a:lnTo>
                    <a:pt x="11" y="68"/>
                  </a:lnTo>
                  <a:lnTo>
                    <a:pt x="15" y="64"/>
                  </a:lnTo>
                  <a:lnTo>
                    <a:pt x="17" y="66"/>
                  </a:lnTo>
                  <a:lnTo>
                    <a:pt x="22" y="66"/>
                  </a:lnTo>
                  <a:lnTo>
                    <a:pt x="24" y="64"/>
                  </a:lnTo>
                  <a:lnTo>
                    <a:pt x="24" y="64"/>
                  </a:lnTo>
                  <a:lnTo>
                    <a:pt x="26" y="66"/>
                  </a:lnTo>
                  <a:lnTo>
                    <a:pt x="21" y="68"/>
                  </a:lnTo>
                  <a:lnTo>
                    <a:pt x="15" y="68"/>
                  </a:lnTo>
                  <a:lnTo>
                    <a:pt x="15" y="70"/>
                  </a:lnTo>
                  <a:lnTo>
                    <a:pt x="9" y="72"/>
                  </a:lnTo>
                  <a:lnTo>
                    <a:pt x="9" y="72"/>
                  </a:lnTo>
                  <a:lnTo>
                    <a:pt x="9" y="76"/>
                  </a:lnTo>
                  <a:lnTo>
                    <a:pt x="11" y="76"/>
                  </a:lnTo>
                  <a:lnTo>
                    <a:pt x="9" y="76"/>
                  </a:lnTo>
                  <a:lnTo>
                    <a:pt x="5" y="72"/>
                  </a:lnTo>
                  <a:lnTo>
                    <a:pt x="5" y="76"/>
                  </a:lnTo>
                  <a:lnTo>
                    <a:pt x="2" y="76"/>
                  </a:lnTo>
                  <a:lnTo>
                    <a:pt x="0" y="76"/>
                  </a:lnTo>
                  <a:lnTo>
                    <a:pt x="0" y="78"/>
                  </a:lnTo>
                  <a:lnTo>
                    <a:pt x="9" y="78"/>
                  </a:lnTo>
                  <a:lnTo>
                    <a:pt x="5" y="79"/>
                  </a:lnTo>
                  <a:lnTo>
                    <a:pt x="2" y="81"/>
                  </a:lnTo>
                  <a:lnTo>
                    <a:pt x="2" y="85"/>
                  </a:lnTo>
                  <a:lnTo>
                    <a:pt x="2" y="85"/>
                  </a:lnTo>
                  <a:lnTo>
                    <a:pt x="5" y="87"/>
                  </a:lnTo>
                  <a:lnTo>
                    <a:pt x="15" y="85"/>
                  </a:lnTo>
                  <a:lnTo>
                    <a:pt x="5" y="87"/>
                  </a:lnTo>
                  <a:lnTo>
                    <a:pt x="2" y="91"/>
                  </a:lnTo>
                  <a:lnTo>
                    <a:pt x="9" y="91"/>
                  </a:lnTo>
                  <a:lnTo>
                    <a:pt x="15" y="87"/>
                  </a:lnTo>
                  <a:lnTo>
                    <a:pt x="15" y="91"/>
                  </a:lnTo>
                  <a:lnTo>
                    <a:pt x="9" y="91"/>
                  </a:lnTo>
                  <a:lnTo>
                    <a:pt x="11" y="91"/>
                  </a:lnTo>
                  <a:lnTo>
                    <a:pt x="9" y="95"/>
                  </a:lnTo>
                  <a:lnTo>
                    <a:pt x="15" y="95"/>
                  </a:lnTo>
                  <a:lnTo>
                    <a:pt x="17" y="95"/>
                  </a:lnTo>
                  <a:lnTo>
                    <a:pt x="17" y="95"/>
                  </a:lnTo>
                  <a:lnTo>
                    <a:pt x="17" y="95"/>
                  </a:lnTo>
                  <a:close/>
                </a:path>
              </a:pathLst>
            </a:custGeom>
            <a:solidFill>
              <a:schemeClr val="accent5">
                <a:lumMod val="75000"/>
              </a:schemeClr>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38" name="Freeform 23">
              <a:extLst>
                <a:ext uri="{FF2B5EF4-FFF2-40B4-BE49-F238E27FC236}">
                  <a16:creationId xmlns:a16="http://schemas.microsoft.com/office/drawing/2014/main" id="{D512B61C-B160-4E09-93B8-821AC9B9F663}"/>
                </a:ext>
              </a:extLst>
            </p:cNvPr>
            <p:cNvSpPr>
              <a:spLocks noEditPoints="1"/>
            </p:cNvSpPr>
            <p:nvPr/>
          </p:nvSpPr>
          <p:spPr bwMode="auto">
            <a:xfrm>
              <a:off x="9248210" y="2348166"/>
              <a:ext cx="55268" cy="103891"/>
            </a:xfrm>
            <a:custGeom>
              <a:avLst/>
              <a:gdLst/>
              <a:ahLst/>
              <a:cxnLst>
                <a:cxn ang="0">
                  <a:pos x="10" y="166"/>
                </a:cxn>
                <a:cxn ang="0">
                  <a:pos x="42" y="173"/>
                </a:cxn>
                <a:cxn ang="0">
                  <a:pos x="30" y="190"/>
                </a:cxn>
                <a:cxn ang="0">
                  <a:pos x="115" y="6"/>
                </a:cxn>
                <a:cxn ang="0">
                  <a:pos x="106" y="13"/>
                </a:cxn>
                <a:cxn ang="0">
                  <a:pos x="111" y="11"/>
                </a:cxn>
                <a:cxn ang="0">
                  <a:pos x="111" y="15"/>
                </a:cxn>
                <a:cxn ang="0">
                  <a:pos x="147" y="254"/>
                </a:cxn>
                <a:cxn ang="0">
                  <a:pos x="111" y="281"/>
                </a:cxn>
                <a:cxn ang="0">
                  <a:pos x="47" y="141"/>
                </a:cxn>
                <a:cxn ang="0">
                  <a:pos x="21" y="126"/>
                </a:cxn>
                <a:cxn ang="0">
                  <a:pos x="34" y="115"/>
                </a:cxn>
                <a:cxn ang="0">
                  <a:pos x="28" y="111"/>
                </a:cxn>
                <a:cxn ang="0">
                  <a:pos x="76" y="60"/>
                </a:cxn>
                <a:cxn ang="0">
                  <a:pos x="72" y="64"/>
                </a:cxn>
                <a:cxn ang="0">
                  <a:pos x="25" y="83"/>
                </a:cxn>
                <a:cxn ang="0">
                  <a:pos x="21" y="87"/>
                </a:cxn>
                <a:cxn ang="0">
                  <a:pos x="19" y="96"/>
                </a:cxn>
                <a:cxn ang="0">
                  <a:pos x="19" y="100"/>
                </a:cxn>
                <a:cxn ang="0">
                  <a:pos x="13" y="111"/>
                </a:cxn>
                <a:cxn ang="0">
                  <a:pos x="17" y="109"/>
                </a:cxn>
                <a:cxn ang="0">
                  <a:pos x="30" y="100"/>
                </a:cxn>
                <a:cxn ang="0">
                  <a:pos x="34" y="111"/>
                </a:cxn>
                <a:cxn ang="0">
                  <a:pos x="32" y="130"/>
                </a:cxn>
                <a:cxn ang="0">
                  <a:pos x="34" y="145"/>
                </a:cxn>
                <a:cxn ang="0">
                  <a:pos x="44" y="154"/>
                </a:cxn>
                <a:cxn ang="0">
                  <a:pos x="60" y="205"/>
                </a:cxn>
                <a:cxn ang="0">
                  <a:pos x="55" y="190"/>
                </a:cxn>
                <a:cxn ang="0">
                  <a:pos x="53" y="284"/>
                </a:cxn>
                <a:cxn ang="0">
                  <a:pos x="72" y="282"/>
                </a:cxn>
                <a:cxn ang="0">
                  <a:pos x="108" y="277"/>
                </a:cxn>
                <a:cxn ang="0">
                  <a:pos x="140" y="271"/>
                </a:cxn>
                <a:cxn ang="0">
                  <a:pos x="147" y="258"/>
                </a:cxn>
                <a:cxn ang="0">
                  <a:pos x="145" y="249"/>
                </a:cxn>
                <a:cxn ang="0">
                  <a:pos x="153" y="241"/>
                </a:cxn>
                <a:cxn ang="0">
                  <a:pos x="130" y="220"/>
                </a:cxn>
                <a:cxn ang="0">
                  <a:pos x="119" y="196"/>
                </a:cxn>
                <a:cxn ang="0">
                  <a:pos x="123" y="184"/>
                </a:cxn>
                <a:cxn ang="0">
                  <a:pos x="91" y="141"/>
                </a:cxn>
                <a:cxn ang="0">
                  <a:pos x="77" y="135"/>
                </a:cxn>
                <a:cxn ang="0">
                  <a:pos x="85" y="120"/>
                </a:cxn>
                <a:cxn ang="0">
                  <a:pos x="83" y="94"/>
                </a:cxn>
                <a:cxn ang="0">
                  <a:pos x="64" y="94"/>
                </a:cxn>
                <a:cxn ang="0">
                  <a:pos x="77" y="70"/>
                </a:cxn>
                <a:cxn ang="0">
                  <a:pos x="53" y="71"/>
                </a:cxn>
                <a:cxn ang="0">
                  <a:pos x="47" y="90"/>
                </a:cxn>
                <a:cxn ang="0">
                  <a:pos x="44" y="100"/>
                </a:cxn>
                <a:cxn ang="0">
                  <a:pos x="42" y="105"/>
                </a:cxn>
                <a:cxn ang="0">
                  <a:pos x="36" y="119"/>
                </a:cxn>
                <a:cxn ang="0">
                  <a:pos x="47" y="120"/>
                </a:cxn>
                <a:cxn ang="0">
                  <a:pos x="40" y="149"/>
                </a:cxn>
                <a:cxn ang="0">
                  <a:pos x="44" y="137"/>
                </a:cxn>
                <a:cxn ang="0">
                  <a:pos x="51" y="145"/>
                </a:cxn>
                <a:cxn ang="0">
                  <a:pos x="59" y="173"/>
                </a:cxn>
                <a:cxn ang="0">
                  <a:pos x="74" y="184"/>
                </a:cxn>
                <a:cxn ang="0">
                  <a:pos x="87" y="207"/>
                </a:cxn>
                <a:cxn ang="0">
                  <a:pos x="59" y="218"/>
                </a:cxn>
                <a:cxn ang="0">
                  <a:pos x="60" y="237"/>
                </a:cxn>
                <a:cxn ang="0">
                  <a:pos x="49" y="254"/>
                </a:cxn>
                <a:cxn ang="0">
                  <a:pos x="72" y="258"/>
                </a:cxn>
                <a:cxn ang="0">
                  <a:pos x="74" y="264"/>
                </a:cxn>
                <a:cxn ang="0">
                  <a:pos x="44" y="288"/>
                </a:cxn>
              </a:cxnLst>
              <a:rect l="0" t="0" r="r" b="b"/>
              <a:pathLst>
                <a:path w="158" h="297">
                  <a:moveTo>
                    <a:pt x="30" y="190"/>
                  </a:moveTo>
                  <a:lnTo>
                    <a:pt x="28" y="188"/>
                  </a:lnTo>
                  <a:lnTo>
                    <a:pt x="25" y="188"/>
                  </a:lnTo>
                  <a:lnTo>
                    <a:pt x="21" y="181"/>
                  </a:lnTo>
                  <a:lnTo>
                    <a:pt x="15" y="179"/>
                  </a:lnTo>
                  <a:lnTo>
                    <a:pt x="13" y="181"/>
                  </a:lnTo>
                  <a:lnTo>
                    <a:pt x="12" y="184"/>
                  </a:lnTo>
                  <a:lnTo>
                    <a:pt x="10" y="184"/>
                  </a:lnTo>
                  <a:lnTo>
                    <a:pt x="0" y="179"/>
                  </a:lnTo>
                  <a:lnTo>
                    <a:pt x="6" y="169"/>
                  </a:lnTo>
                  <a:lnTo>
                    <a:pt x="10" y="169"/>
                  </a:lnTo>
                  <a:lnTo>
                    <a:pt x="10" y="166"/>
                  </a:lnTo>
                  <a:lnTo>
                    <a:pt x="13" y="164"/>
                  </a:lnTo>
                  <a:lnTo>
                    <a:pt x="15" y="164"/>
                  </a:lnTo>
                  <a:lnTo>
                    <a:pt x="19" y="164"/>
                  </a:lnTo>
                  <a:lnTo>
                    <a:pt x="19" y="160"/>
                  </a:lnTo>
                  <a:lnTo>
                    <a:pt x="21" y="160"/>
                  </a:lnTo>
                  <a:lnTo>
                    <a:pt x="25" y="160"/>
                  </a:lnTo>
                  <a:lnTo>
                    <a:pt x="30" y="160"/>
                  </a:lnTo>
                  <a:lnTo>
                    <a:pt x="32" y="160"/>
                  </a:lnTo>
                  <a:lnTo>
                    <a:pt x="32" y="164"/>
                  </a:lnTo>
                  <a:lnTo>
                    <a:pt x="38" y="171"/>
                  </a:lnTo>
                  <a:lnTo>
                    <a:pt x="36" y="173"/>
                  </a:lnTo>
                  <a:lnTo>
                    <a:pt x="42" y="173"/>
                  </a:lnTo>
                  <a:lnTo>
                    <a:pt x="42" y="183"/>
                  </a:lnTo>
                  <a:lnTo>
                    <a:pt x="40" y="175"/>
                  </a:lnTo>
                  <a:lnTo>
                    <a:pt x="38" y="175"/>
                  </a:lnTo>
                  <a:lnTo>
                    <a:pt x="40" y="179"/>
                  </a:lnTo>
                  <a:lnTo>
                    <a:pt x="38" y="181"/>
                  </a:lnTo>
                  <a:lnTo>
                    <a:pt x="42" y="183"/>
                  </a:lnTo>
                  <a:lnTo>
                    <a:pt x="40" y="184"/>
                  </a:lnTo>
                  <a:lnTo>
                    <a:pt x="36" y="184"/>
                  </a:lnTo>
                  <a:lnTo>
                    <a:pt x="36" y="184"/>
                  </a:lnTo>
                  <a:lnTo>
                    <a:pt x="32" y="190"/>
                  </a:lnTo>
                  <a:lnTo>
                    <a:pt x="30" y="188"/>
                  </a:lnTo>
                  <a:lnTo>
                    <a:pt x="30" y="190"/>
                  </a:lnTo>
                  <a:lnTo>
                    <a:pt x="30" y="190"/>
                  </a:lnTo>
                  <a:lnTo>
                    <a:pt x="30" y="190"/>
                  </a:lnTo>
                  <a:lnTo>
                    <a:pt x="30" y="190"/>
                  </a:lnTo>
                  <a:lnTo>
                    <a:pt x="30" y="190"/>
                  </a:lnTo>
                  <a:close/>
                  <a:moveTo>
                    <a:pt x="108" y="26"/>
                  </a:moveTo>
                  <a:lnTo>
                    <a:pt x="109" y="24"/>
                  </a:lnTo>
                  <a:lnTo>
                    <a:pt x="109" y="26"/>
                  </a:lnTo>
                  <a:lnTo>
                    <a:pt x="108" y="26"/>
                  </a:lnTo>
                  <a:lnTo>
                    <a:pt x="108" y="26"/>
                  </a:lnTo>
                  <a:lnTo>
                    <a:pt x="108" y="26"/>
                  </a:lnTo>
                  <a:lnTo>
                    <a:pt x="108" y="26"/>
                  </a:lnTo>
                  <a:close/>
                  <a:moveTo>
                    <a:pt x="115" y="6"/>
                  </a:moveTo>
                  <a:lnTo>
                    <a:pt x="111" y="4"/>
                  </a:lnTo>
                  <a:lnTo>
                    <a:pt x="115" y="0"/>
                  </a:lnTo>
                  <a:lnTo>
                    <a:pt x="115" y="6"/>
                  </a:lnTo>
                  <a:lnTo>
                    <a:pt x="115" y="6"/>
                  </a:lnTo>
                  <a:lnTo>
                    <a:pt x="115" y="6"/>
                  </a:lnTo>
                  <a:lnTo>
                    <a:pt x="115" y="6"/>
                  </a:lnTo>
                  <a:close/>
                  <a:moveTo>
                    <a:pt x="106" y="13"/>
                  </a:moveTo>
                  <a:lnTo>
                    <a:pt x="106" y="9"/>
                  </a:lnTo>
                  <a:lnTo>
                    <a:pt x="104" y="9"/>
                  </a:lnTo>
                  <a:lnTo>
                    <a:pt x="104" y="13"/>
                  </a:lnTo>
                  <a:lnTo>
                    <a:pt x="104" y="13"/>
                  </a:lnTo>
                  <a:lnTo>
                    <a:pt x="106" y="13"/>
                  </a:lnTo>
                  <a:lnTo>
                    <a:pt x="106" y="13"/>
                  </a:lnTo>
                  <a:lnTo>
                    <a:pt x="106" y="13"/>
                  </a:lnTo>
                  <a:lnTo>
                    <a:pt x="106" y="13"/>
                  </a:lnTo>
                  <a:close/>
                  <a:moveTo>
                    <a:pt x="111" y="11"/>
                  </a:moveTo>
                  <a:lnTo>
                    <a:pt x="108" y="9"/>
                  </a:lnTo>
                  <a:lnTo>
                    <a:pt x="109" y="7"/>
                  </a:lnTo>
                  <a:lnTo>
                    <a:pt x="109" y="4"/>
                  </a:lnTo>
                  <a:lnTo>
                    <a:pt x="111" y="6"/>
                  </a:lnTo>
                  <a:lnTo>
                    <a:pt x="111" y="9"/>
                  </a:lnTo>
                  <a:lnTo>
                    <a:pt x="111" y="11"/>
                  </a:lnTo>
                  <a:lnTo>
                    <a:pt x="111" y="11"/>
                  </a:lnTo>
                  <a:lnTo>
                    <a:pt x="111" y="11"/>
                  </a:lnTo>
                  <a:lnTo>
                    <a:pt x="111" y="11"/>
                  </a:lnTo>
                  <a:close/>
                  <a:moveTo>
                    <a:pt x="109" y="22"/>
                  </a:moveTo>
                  <a:lnTo>
                    <a:pt x="108" y="21"/>
                  </a:lnTo>
                  <a:lnTo>
                    <a:pt x="102" y="19"/>
                  </a:lnTo>
                  <a:lnTo>
                    <a:pt x="100" y="17"/>
                  </a:lnTo>
                  <a:lnTo>
                    <a:pt x="104" y="17"/>
                  </a:lnTo>
                  <a:lnTo>
                    <a:pt x="108" y="17"/>
                  </a:lnTo>
                  <a:lnTo>
                    <a:pt x="108" y="15"/>
                  </a:lnTo>
                  <a:lnTo>
                    <a:pt x="108" y="13"/>
                  </a:lnTo>
                  <a:lnTo>
                    <a:pt x="108" y="13"/>
                  </a:lnTo>
                  <a:lnTo>
                    <a:pt x="109" y="13"/>
                  </a:lnTo>
                  <a:lnTo>
                    <a:pt x="111" y="15"/>
                  </a:lnTo>
                  <a:lnTo>
                    <a:pt x="111" y="17"/>
                  </a:lnTo>
                  <a:lnTo>
                    <a:pt x="111" y="19"/>
                  </a:lnTo>
                  <a:lnTo>
                    <a:pt x="109" y="21"/>
                  </a:lnTo>
                  <a:lnTo>
                    <a:pt x="111" y="24"/>
                  </a:lnTo>
                  <a:lnTo>
                    <a:pt x="109" y="22"/>
                  </a:lnTo>
                  <a:lnTo>
                    <a:pt x="109" y="22"/>
                  </a:lnTo>
                  <a:lnTo>
                    <a:pt x="109" y="22"/>
                  </a:lnTo>
                  <a:lnTo>
                    <a:pt x="109" y="22"/>
                  </a:lnTo>
                  <a:close/>
                  <a:moveTo>
                    <a:pt x="143" y="258"/>
                  </a:moveTo>
                  <a:lnTo>
                    <a:pt x="145" y="258"/>
                  </a:lnTo>
                  <a:lnTo>
                    <a:pt x="147" y="258"/>
                  </a:lnTo>
                  <a:lnTo>
                    <a:pt x="147" y="254"/>
                  </a:lnTo>
                  <a:lnTo>
                    <a:pt x="145" y="254"/>
                  </a:lnTo>
                  <a:lnTo>
                    <a:pt x="143" y="258"/>
                  </a:lnTo>
                  <a:lnTo>
                    <a:pt x="143" y="258"/>
                  </a:lnTo>
                  <a:lnTo>
                    <a:pt x="143" y="258"/>
                  </a:lnTo>
                  <a:lnTo>
                    <a:pt x="143" y="258"/>
                  </a:lnTo>
                  <a:close/>
                  <a:moveTo>
                    <a:pt x="106" y="277"/>
                  </a:moveTo>
                  <a:lnTo>
                    <a:pt x="111" y="275"/>
                  </a:lnTo>
                  <a:lnTo>
                    <a:pt x="111" y="277"/>
                  </a:lnTo>
                  <a:lnTo>
                    <a:pt x="115" y="277"/>
                  </a:lnTo>
                  <a:lnTo>
                    <a:pt x="115" y="279"/>
                  </a:lnTo>
                  <a:lnTo>
                    <a:pt x="115" y="281"/>
                  </a:lnTo>
                  <a:lnTo>
                    <a:pt x="111" y="281"/>
                  </a:lnTo>
                  <a:lnTo>
                    <a:pt x="109" y="279"/>
                  </a:lnTo>
                  <a:lnTo>
                    <a:pt x="106" y="277"/>
                  </a:lnTo>
                  <a:lnTo>
                    <a:pt x="106" y="277"/>
                  </a:lnTo>
                  <a:lnTo>
                    <a:pt x="106" y="277"/>
                  </a:lnTo>
                  <a:lnTo>
                    <a:pt x="106" y="277"/>
                  </a:lnTo>
                  <a:close/>
                  <a:moveTo>
                    <a:pt x="47" y="141"/>
                  </a:moveTo>
                  <a:lnTo>
                    <a:pt x="47" y="145"/>
                  </a:lnTo>
                  <a:lnTo>
                    <a:pt x="47" y="147"/>
                  </a:lnTo>
                  <a:lnTo>
                    <a:pt x="47" y="143"/>
                  </a:lnTo>
                  <a:lnTo>
                    <a:pt x="47" y="141"/>
                  </a:lnTo>
                  <a:lnTo>
                    <a:pt x="47" y="141"/>
                  </a:lnTo>
                  <a:lnTo>
                    <a:pt x="47" y="141"/>
                  </a:lnTo>
                  <a:lnTo>
                    <a:pt x="47" y="141"/>
                  </a:lnTo>
                  <a:close/>
                  <a:moveTo>
                    <a:pt x="30" y="139"/>
                  </a:moveTo>
                  <a:lnTo>
                    <a:pt x="30" y="135"/>
                  </a:lnTo>
                  <a:lnTo>
                    <a:pt x="32" y="137"/>
                  </a:lnTo>
                  <a:lnTo>
                    <a:pt x="30" y="139"/>
                  </a:lnTo>
                  <a:lnTo>
                    <a:pt x="30" y="139"/>
                  </a:lnTo>
                  <a:lnTo>
                    <a:pt x="30" y="139"/>
                  </a:lnTo>
                  <a:lnTo>
                    <a:pt x="30" y="139"/>
                  </a:lnTo>
                  <a:close/>
                  <a:moveTo>
                    <a:pt x="21" y="126"/>
                  </a:moveTo>
                  <a:lnTo>
                    <a:pt x="21" y="124"/>
                  </a:lnTo>
                  <a:lnTo>
                    <a:pt x="25" y="124"/>
                  </a:lnTo>
                  <a:lnTo>
                    <a:pt x="21" y="126"/>
                  </a:lnTo>
                  <a:lnTo>
                    <a:pt x="21" y="126"/>
                  </a:lnTo>
                  <a:lnTo>
                    <a:pt x="21" y="126"/>
                  </a:lnTo>
                  <a:lnTo>
                    <a:pt x="21" y="126"/>
                  </a:lnTo>
                  <a:close/>
                  <a:moveTo>
                    <a:pt x="25" y="124"/>
                  </a:moveTo>
                  <a:lnTo>
                    <a:pt x="28" y="120"/>
                  </a:lnTo>
                  <a:lnTo>
                    <a:pt x="28" y="120"/>
                  </a:lnTo>
                  <a:lnTo>
                    <a:pt x="25" y="124"/>
                  </a:lnTo>
                  <a:lnTo>
                    <a:pt x="25" y="124"/>
                  </a:lnTo>
                  <a:lnTo>
                    <a:pt x="25" y="124"/>
                  </a:lnTo>
                  <a:lnTo>
                    <a:pt x="25" y="124"/>
                  </a:lnTo>
                  <a:close/>
                  <a:moveTo>
                    <a:pt x="32" y="117"/>
                  </a:moveTo>
                  <a:lnTo>
                    <a:pt x="34" y="115"/>
                  </a:lnTo>
                  <a:lnTo>
                    <a:pt x="32" y="115"/>
                  </a:lnTo>
                  <a:lnTo>
                    <a:pt x="32" y="117"/>
                  </a:lnTo>
                  <a:lnTo>
                    <a:pt x="32" y="117"/>
                  </a:lnTo>
                  <a:lnTo>
                    <a:pt x="32" y="117"/>
                  </a:lnTo>
                  <a:lnTo>
                    <a:pt x="32" y="117"/>
                  </a:lnTo>
                  <a:close/>
                  <a:moveTo>
                    <a:pt x="28" y="111"/>
                  </a:moveTo>
                  <a:lnTo>
                    <a:pt x="30" y="115"/>
                  </a:lnTo>
                  <a:lnTo>
                    <a:pt x="30" y="113"/>
                  </a:lnTo>
                  <a:lnTo>
                    <a:pt x="30" y="111"/>
                  </a:lnTo>
                  <a:lnTo>
                    <a:pt x="28" y="111"/>
                  </a:lnTo>
                  <a:lnTo>
                    <a:pt x="28" y="111"/>
                  </a:lnTo>
                  <a:lnTo>
                    <a:pt x="28" y="111"/>
                  </a:lnTo>
                  <a:lnTo>
                    <a:pt x="28" y="111"/>
                  </a:lnTo>
                  <a:close/>
                  <a:moveTo>
                    <a:pt x="76" y="56"/>
                  </a:moveTo>
                  <a:lnTo>
                    <a:pt x="77" y="56"/>
                  </a:lnTo>
                  <a:lnTo>
                    <a:pt x="77" y="56"/>
                  </a:lnTo>
                  <a:lnTo>
                    <a:pt x="76" y="56"/>
                  </a:lnTo>
                  <a:lnTo>
                    <a:pt x="76" y="56"/>
                  </a:lnTo>
                  <a:lnTo>
                    <a:pt x="76" y="56"/>
                  </a:lnTo>
                  <a:lnTo>
                    <a:pt x="76" y="56"/>
                  </a:lnTo>
                  <a:close/>
                  <a:moveTo>
                    <a:pt x="72" y="56"/>
                  </a:moveTo>
                  <a:lnTo>
                    <a:pt x="74" y="56"/>
                  </a:lnTo>
                  <a:lnTo>
                    <a:pt x="77" y="60"/>
                  </a:lnTo>
                  <a:lnTo>
                    <a:pt x="76" y="60"/>
                  </a:lnTo>
                  <a:lnTo>
                    <a:pt x="79" y="60"/>
                  </a:lnTo>
                  <a:lnTo>
                    <a:pt x="79" y="64"/>
                  </a:lnTo>
                  <a:lnTo>
                    <a:pt x="77" y="64"/>
                  </a:lnTo>
                  <a:lnTo>
                    <a:pt x="74" y="64"/>
                  </a:lnTo>
                  <a:lnTo>
                    <a:pt x="74" y="60"/>
                  </a:lnTo>
                  <a:lnTo>
                    <a:pt x="72" y="64"/>
                  </a:lnTo>
                  <a:lnTo>
                    <a:pt x="72" y="60"/>
                  </a:lnTo>
                  <a:lnTo>
                    <a:pt x="72" y="56"/>
                  </a:lnTo>
                  <a:lnTo>
                    <a:pt x="72" y="56"/>
                  </a:lnTo>
                  <a:lnTo>
                    <a:pt x="72" y="56"/>
                  </a:lnTo>
                  <a:lnTo>
                    <a:pt x="72" y="56"/>
                  </a:lnTo>
                  <a:close/>
                  <a:moveTo>
                    <a:pt x="72" y="64"/>
                  </a:moveTo>
                  <a:lnTo>
                    <a:pt x="74" y="66"/>
                  </a:lnTo>
                  <a:lnTo>
                    <a:pt x="74" y="64"/>
                  </a:lnTo>
                  <a:lnTo>
                    <a:pt x="74" y="64"/>
                  </a:lnTo>
                  <a:lnTo>
                    <a:pt x="72" y="64"/>
                  </a:lnTo>
                  <a:lnTo>
                    <a:pt x="72" y="64"/>
                  </a:lnTo>
                  <a:lnTo>
                    <a:pt x="72" y="64"/>
                  </a:lnTo>
                  <a:lnTo>
                    <a:pt x="72" y="64"/>
                  </a:lnTo>
                  <a:close/>
                  <a:moveTo>
                    <a:pt x="21" y="87"/>
                  </a:moveTo>
                  <a:lnTo>
                    <a:pt x="23" y="85"/>
                  </a:lnTo>
                  <a:lnTo>
                    <a:pt x="21" y="83"/>
                  </a:lnTo>
                  <a:lnTo>
                    <a:pt x="23" y="81"/>
                  </a:lnTo>
                  <a:lnTo>
                    <a:pt x="25" y="83"/>
                  </a:lnTo>
                  <a:lnTo>
                    <a:pt x="25" y="79"/>
                  </a:lnTo>
                  <a:lnTo>
                    <a:pt x="32" y="73"/>
                  </a:lnTo>
                  <a:lnTo>
                    <a:pt x="32" y="77"/>
                  </a:lnTo>
                  <a:lnTo>
                    <a:pt x="30" y="81"/>
                  </a:lnTo>
                  <a:lnTo>
                    <a:pt x="28" y="85"/>
                  </a:lnTo>
                  <a:lnTo>
                    <a:pt x="30" y="85"/>
                  </a:lnTo>
                  <a:lnTo>
                    <a:pt x="28" y="88"/>
                  </a:lnTo>
                  <a:lnTo>
                    <a:pt x="25" y="87"/>
                  </a:lnTo>
                  <a:lnTo>
                    <a:pt x="23" y="88"/>
                  </a:lnTo>
                  <a:lnTo>
                    <a:pt x="21" y="87"/>
                  </a:lnTo>
                  <a:lnTo>
                    <a:pt x="21" y="87"/>
                  </a:lnTo>
                  <a:lnTo>
                    <a:pt x="21" y="87"/>
                  </a:lnTo>
                  <a:lnTo>
                    <a:pt x="21" y="87"/>
                  </a:lnTo>
                  <a:close/>
                  <a:moveTo>
                    <a:pt x="21" y="90"/>
                  </a:moveTo>
                  <a:lnTo>
                    <a:pt x="23" y="94"/>
                  </a:lnTo>
                  <a:lnTo>
                    <a:pt x="25" y="90"/>
                  </a:lnTo>
                  <a:lnTo>
                    <a:pt x="25" y="88"/>
                  </a:lnTo>
                  <a:lnTo>
                    <a:pt x="23" y="90"/>
                  </a:lnTo>
                  <a:lnTo>
                    <a:pt x="21" y="90"/>
                  </a:lnTo>
                  <a:lnTo>
                    <a:pt x="21" y="90"/>
                  </a:lnTo>
                  <a:lnTo>
                    <a:pt x="21" y="90"/>
                  </a:lnTo>
                  <a:lnTo>
                    <a:pt x="21" y="90"/>
                  </a:lnTo>
                  <a:lnTo>
                    <a:pt x="21" y="90"/>
                  </a:lnTo>
                  <a:close/>
                  <a:moveTo>
                    <a:pt x="19" y="96"/>
                  </a:moveTo>
                  <a:lnTo>
                    <a:pt x="15" y="100"/>
                  </a:lnTo>
                  <a:lnTo>
                    <a:pt x="13" y="94"/>
                  </a:lnTo>
                  <a:lnTo>
                    <a:pt x="15" y="94"/>
                  </a:lnTo>
                  <a:lnTo>
                    <a:pt x="19" y="94"/>
                  </a:lnTo>
                  <a:lnTo>
                    <a:pt x="19" y="96"/>
                  </a:lnTo>
                  <a:lnTo>
                    <a:pt x="19" y="96"/>
                  </a:lnTo>
                  <a:lnTo>
                    <a:pt x="19" y="96"/>
                  </a:lnTo>
                  <a:lnTo>
                    <a:pt x="19" y="96"/>
                  </a:lnTo>
                  <a:close/>
                  <a:moveTo>
                    <a:pt x="17" y="102"/>
                  </a:moveTo>
                  <a:lnTo>
                    <a:pt x="15" y="100"/>
                  </a:lnTo>
                  <a:lnTo>
                    <a:pt x="15" y="100"/>
                  </a:lnTo>
                  <a:lnTo>
                    <a:pt x="19" y="100"/>
                  </a:lnTo>
                  <a:lnTo>
                    <a:pt x="17" y="102"/>
                  </a:lnTo>
                  <a:lnTo>
                    <a:pt x="17" y="102"/>
                  </a:lnTo>
                  <a:lnTo>
                    <a:pt x="17" y="102"/>
                  </a:lnTo>
                  <a:lnTo>
                    <a:pt x="17" y="102"/>
                  </a:lnTo>
                  <a:close/>
                  <a:moveTo>
                    <a:pt x="13" y="111"/>
                  </a:moveTo>
                  <a:lnTo>
                    <a:pt x="15" y="113"/>
                  </a:lnTo>
                  <a:lnTo>
                    <a:pt x="12" y="115"/>
                  </a:lnTo>
                  <a:lnTo>
                    <a:pt x="12" y="113"/>
                  </a:lnTo>
                  <a:lnTo>
                    <a:pt x="13" y="111"/>
                  </a:lnTo>
                  <a:lnTo>
                    <a:pt x="13" y="111"/>
                  </a:lnTo>
                  <a:lnTo>
                    <a:pt x="13" y="111"/>
                  </a:lnTo>
                  <a:lnTo>
                    <a:pt x="13" y="111"/>
                  </a:lnTo>
                  <a:close/>
                  <a:moveTo>
                    <a:pt x="17" y="109"/>
                  </a:moveTo>
                  <a:lnTo>
                    <a:pt x="17" y="105"/>
                  </a:lnTo>
                  <a:lnTo>
                    <a:pt x="17" y="103"/>
                  </a:lnTo>
                  <a:lnTo>
                    <a:pt x="17" y="102"/>
                  </a:lnTo>
                  <a:lnTo>
                    <a:pt x="15" y="102"/>
                  </a:lnTo>
                  <a:lnTo>
                    <a:pt x="15" y="103"/>
                  </a:lnTo>
                  <a:lnTo>
                    <a:pt x="13" y="105"/>
                  </a:lnTo>
                  <a:lnTo>
                    <a:pt x="15" y="109"/>
                  </a:lnTo>
                  <a:lnTo>
                    <a:pt x="17" y="109"/>
                  </a:lnTo>
                  <a:lnTo>
                    <a:pt x="17" y="109"/>
                  </a:lnTo>
                  <a:lnTo>
                    <a:pt x="17" y="109"/>
                  </a:lnTo>
                  <a:lnTo>
                    <a:pt x="17" y="109"/>
                  </a:lnTo>
                  <a:close/>
                  <a:moveTo>
                    <a:pt x="34" y="111"/>
                  </a:moveTo>
                  <a:lnTo>
                    <a:pt x="34" y="107"/>
                  </a:lnTo>
                  <a:lnTo>
                    <a:pt x="30" y="107"/>
                  </a:lnTo>
                  <a:lnTo>
                    <a:pt x="28" y="103"/>
                  </a:lnTo>
                  <a:lnTo>
                    <a:pt x="28" y="102"/>
                  </a:lnTo>
                  <a:lnTo>
                    <a:pt x="28" y="102"/>
                  </a:lnTo>
                  <a:lnTo>
                    <a:pt x="28" y="103"/>
                  </a:lnTo>
                  <a:lnTo>
                    <a:pt x="25" y="100"/>
                  </a:lnTo>
                  <a:lnTo>
                    <a:pt x="25" y="100"/>
                  </a:lnTo>
                  <a:lnTo>
                    <a:pt x="25" y="100"/>
                  </a:lnTo>
                  <a:lnTo>
                    <a:pt x="25" y="96"/>
                  </a:lnTo>
                  <a:lnTo>
                    <a:pt x="30" y="100"/>
                  </a:lnTo>
                  <a:lnTo>
                    <a:pt x="28" y="94"/>
                  </a:lnTo>
                  <a:lnTo>
                    <a:pt x="30" y="94"/>
                  </a:lnTo>
                  <a:lnTo>
                    <a:pt x="32" y="100"/>
                  </a:lnTo>
                  <a:lnTo>
                    <a:pt x="32" y="103"/>
                  </a:lnTo>
                  <a:lnTo>
                    <a:pt x="36" y="105"/>
                  </a:lnTo>
                  <a:lnTo>
                    <a:pt x="38" y="105"/>
                  </a:lnTo>
                  <a:lnTo>
                    <a:pt x="40" y="105"/>
                  </a:lnTo>
                  <a:lnTo>
                    <a:pt x="38" y="107"/>
                  </a:lnTo>
                  <a:lnTo>
                    <a:pt x="36" y="111"/>
                  </a:lnTo>
                  <a:lnTo>
                    <a:pt x="34" y="111"/>
                  </a:lnTo>
                  <a:lnTo>
                    <a:pt x="34" y="111"/>
                  </a:lnTo>
                  <a:lnTo>
                    <a:pt x="34" y="111"/>
                  </a:lnTo>
                  <a:lnTo>
                    <a:pt x="34" y="111"/>
                  </a:lnTo>
                  <a:close/>
                  <a:moveTo>
                    <a:pt x="28" y="130"/>
                  </a:moveTo>
                  <a:lnTo>
                    <a:pt x="36" y="130"/>
                  </a:lnTo>
                  <a:lnTo>
                    <a:pt x="36" y="130"/>
                  </a:lnTo>
                  <a:lnTo>
                    <a:pt x="40" y="130"/>
                  </a:lnTo>
                  <a:lnTo>
                    <a:pt x="38" y="124"/>
                  </a:lnTo>
                  <a:lnTo>
                    <a:pt x="36" y="124"/>
                  </a:lnTo>
                  <a:lnTo>
                    <a:pt x="32" y="120"/>
                  </a:lnTo>
                  <a:lnTo>
                    <a:pt x="28" y="124"/>
                  </a:lnTo>
                  <a:lnTo>
                    <a:pt x="34" y="126"/>
                  </a:lnTo>
                  <a:lnTo>
                    <a:pt x="30" y="126"/>
                  </a:lnTo>
                  <a:lnTo>
                    <a:pt x="32" y="130"/>
                  </a:lnTo>
                  <a:lnTo>
                    <a:pt x="28" y="130"/>
                  </a:lnTo>
                  <a:lnTo>
                    <a:pt x="28" y="130"/>
                  </a:lnTo>
                  <a:lnTo>
                    <a:pt x="28" y="130"/>
                  </a:lnTo>
                  <a:lnTo>
                    <a:pt x="28" y="130"/>
                  </a:lnTo>
                  <a:close/>
                  <a:moveTo>
                    <a:pt x="34" y="145"/>
                  </a:moveTo>
                  <a:lnTo>
                    <a:pt x="32" y="141"/>
                  </a:lnTo>
                  <a:lnTo>
                    <a:pt x="40" y="134"/>
                  </a:lnTo>
                  <a:lnTo>
                    <a:pt x="36" y="141"/>
                  </a:lnTo>
                  <a:lnTo>
                    <a:pt x="34" y="145"/>
                  </a:lnTo>
                  <a:lnTo>
                    <a:pt x="34" y="145"/>
                  </a:lnTo>
                  <a:lnTo>
                    <a:pt x="34" y="145"/>
                  </a:lnTo>
                  <a:lnTo>
                    <a:pt x="34" y="145"/>
                  </a:lnTo>
                  <a:close/>
                  <a:moveTo>
                    <a:pt x="28" y="149"/>
                  </a:moveTo>
                  <a:lnTo>
                    <a:pt x="32" y="147"/>
                  </a:lnTo>
                  <a:lnTo>
                    <a:pt x="32" y="141"/>
                  </a:lnTo>
                  <a:lnTo>
                    <a:pt x="28" y="143"/>
                  </a:lnTo>
                  <a:lnTo>
                    <a:pt x="28" y="149"/>
                  </a:lnTo>
                  <a:lnTo>
                    <a:pt x="30" y="145"/>
                  </a:lnTo>
                  <a:lnTo>
                    <a:pt x="28" y="149"/>
                  </a:lnTo>
                  <a:lnTo>
                    <a:pt x="28" y="149"/>
                  </a:lnTo>
                  <a:lnTo>
                    <a:pt x="28" y="149"/>
                  </a:lnTo>
                  <a:lnTo>
                    <a:pt x="28" y="149"/>
                  </a:lnTo>
                  <a:close/>
                  <a:moveTo>
                    <a:pt x="44" y="149"/>
                  </a:moveTo>
                  <a:lnTo>
                    <a:pt x="44" y="154"/>
                  </a:lnTo>
                  <a:lnTo>
                    <a:pt x="47" y="154"/>
                  </a:lnTo>
                  <a:lnTo>
                    <a:pt x="47" y="151"/>
                  </a:lnTo>
                  <a:lnTo>
                    <a:pt x="47" y="147"/>
                  </a:lnTo>
                  <a:lnTo>
                    <a:pt x="44" y="149"/>
                  </a:lnTo>
                  <a:lnTo>
                    <a:pt x="44" y="149"/>
                  </a:lnTo>
                  <a:lnTo>
                    <a:pt x="44" y="149"/>
                  </a:lnTo>
                  <a:lnTo>
                    <a:pt x="44" y="149"/>
                  </a:lnTo>
                  <a:close/>
                  <a:moveTo>
                    <a:pt x="55" y="209"/>
                  </a:moveTo>
                  <a:lnTo>
                    <a:pt x="60" y="213"/>
                  </a:lnTo>
                  <a:lnTo>
                    <a:pt x="64" y="209"/>
                  </a:lnTo>
                  <a:lnTo>
                    <a:pt x="60" y="209"/>
                  </a:lnTo>
                  <a:lnTo>
                    <a:pt x="60" y="205"/>
                  </a:lnTo>
                  <a:lnTo>
                    <a:pt x="55" y="207"/>
                  </a:lnTo>
                  <a:lnTo>
                    <a:pt x="55" y="207"/>
                  </a:lnTo>
                  <a:lnTo>
                    <a:pt x="55" y="209"/>
                  </a:lnTo>
                  <a:lnTo>
                    <a:pt x="55" y="209"/>
                  </a:lnTo>
                  <a:lnTo>
                    <a:pt x="55" y="209"/>
                  </a:lnTo>
                  <a:lnTo>
                    <a:pt x="55" y="209"/>
                  </a:lnTo>
                  <a:close/>
                  <a:moveTo>
                    <a:pt x="51" y="190"/>
                  </a:moveTo>
                  <a:lnTo>
                    <a:pt x="53" y="184"/>
                  </a:lnTo>
                  <a:lnTo>
                    <a:pt x="59" y="181"/>
                  </a:lnTo>
                  <a:lnTo>
                    <a:pt x="59" y="183"/>
                  </a:lnTo>
                  <a:lnTo>
                    <a:pt x="59" y="184"/>
                  </a:lnTo>
                  <a:lnTo>
                    <a:pt x="55" y="190"/>
                  </a:lnTo>
                  <a:lnTo>
                    <a:pt x="51" y="190"/>
                  </a:lnTo>
                  <a:lnTo>
                    <a:pt x="51" y="190"/>
                  </a:lnTo>
                  <a:lnTo>
                    <a:pt x="51" y="190"/>
                  </a:lnTo>
                  <a:lnTo>
                    <a:pt x="51" y="190"/>
                  </a:lnTo>
                  <a:close/>
                  <a:moveTo>
                    <a:pt x="44" y="297"/>
                  </a:moveTo>
                  <a:lnTo>
                    <a:pt x="47" y="294"/>
                  </a:lnTo>
                  <a:lnTo>
                    <a:pt x="47" y="294"/>
                  </a:lnTo>
                  <a:lnTo>
                    <a:pt x="47" y="290"/>
                  </a:lnTo>
                  <a:lnTo>
                    <a:pt x="47" y="290"/>
                  </a:lnTo>
                  <a:lnTo>
                    <a:pt x="49" y="288"/>
                  </a:lnTo>
                  <a:lnTo>
                    <a:pt x="51" y="288"/>
                  </a:lnTo>
                  <a:lnTo>
                    <a:pt x="53" y="284"/>
                  </a:lnTo>
                  <a:lnTo>
                    <a:pt x="57" y="288"/>
                  </a:lnTo>
                  <a:lnTo>
                    <a:pt x="59" y="284"/>
                  </a:lnTo>
                  <a:lnTo>
                    <a:pt x="62" y="284"/>
                  </a:lnTo>
                  <a:lnTo>
                    <a:pt x="62" y="284"/>
                  </a:lnTo>
                  <a:lnTo>
                    <a:pt x="64" y="288"/>
                  </a:lnTo>
                  <a:lnTo>
                    <a:pt x="66" y="288"/>
                  </a:lnTo>
                  <a:lnTo>
                    <a:pt x="68" y="288"/>
                  </a:lnTo>
                  <a:lnTo>
                    <a:pt x="72" y="288"/>
                  </a:lnTo>
                  <a:lnTo>
                    <a:pt x="72" y="288"/>
                  </a:lnTo>
                  <a:lnTo>
                    <a:pt x="72" y="288"/>
                  </a:lnTo>
                  <a:lnTo>
                    <a:pt x="74" y="284"/>
                  </a:lnTo>
                  <a:lnTo>
                    <a:pt x="72" y="282"/>
                  </a:lnTo>
                  <a:lnTo>
                    <a:pt x="76" y="281"/>
                  </a:lnTo>
                  <a:lnTo>
                    <a:pt x="77" y="279"/>
                  </a:lnTo>
                  <a:lnTo>
                    <a:pt x="77" y="279"/>
                  </a:lnTo>
                  <a:lnTo>
                    <a:pt x="85" y="277"/>
                  </a:lnTo>
                  <a:lnTo>
                    <a:pt x="87" y="277"/>
                  </a:lnTo>
                  <a:lnTo>
                    <a:pt x="91" y="281"/>
                  </a:lnTo>
                  <a:lnTo>
                    <a:pt x="92" y="279"/>
                  </a:lnTo>
                  <a:lnTo>
                    <a:pt x="96" y="279"/>
                  </a:lnTo>
                  <a:lnTo>
                    <a:pt x="98" y="281"/>
                  </a:lnTo>
                  <a:lnTo>
                    <a:pt x="100" y="277"/>
                  </a:lnTo>
                  <a:lnTo>
                    <a:pt x="104" y="275"/>
                  </a:lnTo>
                  <a:lnTo>
                    <a:pt x="108" y="277"/>
                  </a:lnTo>
                  <a:lnTo>
                    <a:pt x="111" y="273"/>
                  </a:lnTo>
                  <a:lnTo>
                    <a:pt x="115" y="273"/>
                  </a:lnTo>
                  <a:lnTo>
                    <a:pt x="115" y="273"/>
                  </a:lnTo>
                  <a:lnTo>
                    <a:pt x="115" y="273"/>
                  </a:lnTo>
                  <a:lnTo>
                    <a:pt x="117" y="273"/>
                  </a:lnTo>
                  <a:lnTo>
                    <a:pt x="119" y="275"/>
                  </a:lnTo>
                  <a:lnTo>
                    <a:pt x="123" y="273"/>
                  </a:lnTo>
                  <a:lnTo>
                    <a:pt x="128" y="273"/>
                  </a:lnTo>
                  <a:lnTo>
                    <a:pt x="130" y="273"/>
                  </a:lnTo>
                  <a:lnTo>
                    <a:pt x="136" y="273"/>
                  </a:lnTo>
                  <a:lnTo>
                    <a:pt x="136" y="273"/>
                  </a:lnTo>
                  <a:lnTo>
                    <a:pt x="140" y="271"/>
                  </a:lnTo>
                  <a:lnTo>
                    <a:pt x="141" y="271"/>
                  </a:lnTo>
                  <a:lnTo>
                    <a:pt x="145" y="267"/>
                  </a:lnTo>
                  <a:lnTo>
                    <a:pt x="147" y="267"/>
                  </a:lnTo>
                  <a:lnTo>
                    <a:pt x="149" y="269"/>
                  </a:lnTo>
                  <a:lnTo>
                    <a:pt x="149" y="265"/>
                  </a:lnTo>
                  <a:lnTo>
                    <a:pt x="153" y="264"/>
                  </a:lnTo>
                  <a:lnTo>
                    <a:pt x="155" y="264"/>
                  </a:lnTo>
                  <a:lnTo>
                    <a:pt x="155" y="260"/>
                  </a:lnTo>
                  <a:lnTo>
                    <a:pt x="155" y="258"/>
                  </a:lnTo>
                  <a:lnTo>
                    <a:pt x="155" y="258"/>
                  </a:lnTo>
                  <a:lnTo>
                    <a:pt x="151" y="258"/>
                  </a:lnTo>
                  <a:lnTo>
                    <a:pt x="147" y="258"/>
                  </a:lnTo>
                  <a:lnTo>
                    <a:pt x="145" y="258"/>
                  </a:lnTo>
                  <a:lnTo>
                    <a:pt x="141" y="258"/>
                  </a:lnTo>
                  <a:lnTo>
                    <a:pt x="141" y="258"/>
                  </a:lnTo>
                  <a:lnTo>
                    <a:pt x="141" y="254"/>
                  </a:lnTo>
                  <a:lnTo>
                    <a:pt x="143" y="254"/>
                  </a:lnTo>
                  <a:lnTo>
                    <a:pt x="143" y="254"/>
                  </a:lnTo>
                  <a:lnTo>
                    <a:pt x="140" y="254"/>
                  </a:lnTo>
                  <a:lnTo>
                    <a:pt x="140" y="254"/>
                  </a:lnTo>
                  <a:lnTo>
                    <a:pt x="141" y="252"/>
                  </a:lnTo>
                  <a:lnTo>
                    <a:pt x="143" y="254"/>
                  </a:lnTo>
                  <a:lnTo>
                    <a:pt x="147" y="252"/>
                  </a:lnTo>
                  <a:lnTo>
                    <a:pt x="145" y="249"/>
                  </a:lnTo>
                  <a:lnTo>
                    <a:pt x="143" y="249"/>
                  </a:lnTo>
                  <a:lnTo>
                    <a:pt x="145" y="245"/>
                  </a:lnTo>
                  <a:lnTo>
                    <a:pt x="147" y="245"/>
                  </a:lnTo>
                  <a:lnTo>
                    <a:pt x="149" y="245"/>
                  </a:lnTo>
                  <a:lnTo>
                    <a:pt x="151" y="245"/>
                  </a:lnTo>
                  <a:lnTo>
                    <a:pt x="153" y="243"/>
                  </a:lnTo>
                  <a:lnTo>
                    <a:pt x="151" y="243"/>
                  </a:lnTo>
                  <a:lnTo>
                    <a:pt x="153" y="243"/>
                  </a:lnTo>
                  <a:lnTo>
                    <a:pt x="149" y="241"/>
                  </a:lnTo>
                  <a:lnTo>
                    <a:pt x="151" y="239"/>
                  </a:lnTo>
                  <a:lnTo>
                    <a:pt x="153" y="239"/>
                  </a:lnTo>
                  <a:lnTo>
                    <a:pt x="153" y="241"/>
                  </a:lnTo>
                  <a:lnTo>
                    <a:pt x="155" y="239"/>
                  </a:lnTo>
                  <a:lnTo>
                    <a:pt x="155" y="237"/>
                  </a:lnTo>
                  <a:lnTo>
                    <a:pt x="158" y="233"/>
                  </a:lnTo>
                  <a:lnTo>
                    <a:pt x="158" y="228"/>
                  </a:lnTo>
                  <a:lnTo>
                    <a:pt x="158" y="224"/>
                  </a:lnTo>
                  <a:lnTo>
                    <a:pt x="155" y="220"/>
                  </a:lnTo>
                  <a:lnTo>
                    <a:pt x="151" y="215"/>
                  </a:lnTo>
                  <a:lnTo>
                    <a:pt x="141" y="215"/>
                  </a:lnTo>
                  <a:lnTo>
                    <a:pt x="136" y="215"/>
                  </a:lnTo>
                  <a:lnTo>
                    <a:pt x="136" y="220"/>
                  </a:lnTo>
                  <a:lnTo>
                    <a:pt x="136" y="220"/>
                  </a:lnTo>
                  <a:lnTo>
                    <a:pt x="130" y="220"/>
                  </a:lnTo>
                  <a:lnTo>
                    <a:pt x="128" y="218"/>
                  </a:lnTo>
                  <a:lnTo>
                    <a:pt x="136" y="213"/>
                  </a:lnTo>
                  <a:lnTo>
                    <a:pt x="136" y="209"/>
                  </a:lnTo>
                  <a:lnTo>
                    <a:pt x="130" y="203"/>
                  </a:lnTo>
                  <a:lnTo>
                    <a:pt x="128" y="203"/>
                  </a:lnTo>
                  <a:lnTo>
                    <a:pt x="124" y="200"/>
                  </a:lnTo>
                  <a:lnTo>
                    <a:pt x="123" y="196"/>
                  </a:lnTo>
                  <a:lnTo>
                    <a:pt x="121" y="198"/>
                  </a:lnTo>
                  <a:lnTo>
                    <a:pt x="119" y="198"/>
                  </a:lnTo>
                  <a:lnTo>
                    <a:pt x="117" y="196"/>
                  </a:lnTo>
                  <a:lnTo>
                    <a:pt x="115" y="196"/>
                  </a:lnTo>
                  <a:lnTo>
                    <a:pt x="119" y="196"/>
                  </a:lnTo>
                  <a:lnTo>
                    <a:pt x="121" y="196"/>
                  </a:lnTo>
                  <a:lnTo>
                    <a:pt x="123" y="196"/>
                  </a:lnTo>
                  <a:lnTo>
                    <a:pt x="124" y="196"/>
                  </a:lnTo>
                  <a:lnTo>
                    <a:pt x="126" y="198"/>
                  </a:lnTo>
                  <a:lnTo>
                    <a:pt x="128" y="198"/>
                  </a:lnTo>
                  <a:lnTo>
                    <a:pt x="130" y="198"/>
                  </a:lnTo>
                  <a:lnTo>
                    <a:pt x="124" y="194"/>
                  </a:lnTo>
                  <a:lnTo>
                    <a:pt x="123" y="190"/>
                  </a:lnTo>
                  <a:lnTo>
                    <a:pt x="124" y="188"/>
                  </a:lnTo>
                  <a:lnTo>
                    <a:pt x="126" y="188"/>
                  </a:lnTo>
                  <a:lnTo>
                    <a:pt x="123" y="184"/>
                  </a:lnTo>
                  <a:lnTo>
                    <a:pt x="123" y="184"/>
                  </a:lnTo>
                  <a:lnTo>
                    <a:pt x="121" y="184"/>
                  </a:lnTo>
                  <a:lnTo>
                    <a:pt x="117" y="179"/>
                  </a:lnTo>
                  <a:lnTo>
                    <a:pt x="115" y="175"/>
                  </a:lnTo>
                  <a:lnTo>
                    <a:pt x="108" y="175"/>
                  </a:lnTo>
                  <a:lnTo>
                    <a:pt x="108" y="171"/>
                  </a:lnTo>
                  <a:lnTo>
                    <a:pt x="106" y="171"/>
                  </a:lnTo>
                  <a:lnTo>
                    <a:pt x="104" y="164"/>
                  </a:lnTo>
                  <a:lnTo>
                    <a:pt x="102" y="160"/>
                  </a:lnTo>
                  <a:lnTo>
                    <a:pt x="100" y="151"/>
                  </a:lnTo>
                  <a:lnTo>
                    <a:pt x="98" y="149"/>
                  </a:lnTo>
                  <a:lnTo>
                    <a:pt x="96" y="149"/>
                  </a:lnTo>
                  <a:lnTo>
                    <a:pt x="91" y="141"/>
                  </a:lnTo>
                  <a:lnTo>
                    <a:pt x="91" y="141"/>
                  </a:lnTo>
                  <a:lnTo>
                    <a:pt x="87" y="139"/>
                  </a:lnTo>
                  <a:lnTo>
                    <a:pt x="83" y="137"/>
                  </a:lnTo>
                  <a:lnTo>
                    <a:pt x="81" y="137"/>
                  </a:lnTo>
                  <a:lnTo>
                    <a:pt x="77" y="141"/>
                  </a:lnTo>
                  <a:lnTo>
                    <a:pt x="74" y="139"/>
                  </a:lnTo>
                  <a:lnTo>
                    <a:pt x="72" y="139"/>
                  </a:lnTo>
                  <a:lnTo>
                    <a:pt x="68" y="137"/>
                  </a:lnTo>
                  <a:lnTo>
                    <a:pt x="68" y="135"/>
                  </a:lnTo>
                  <a:lnTo>
                    <a:pt x="68" y="137"/>
                  </a:lnTo>
                  <a:lnTo>
                    <a:pt x="74" y="137"/>
                  </a:lnTo>
                  <a:lnTo>
                    <a:pt x="77" y="135"/>
                  </a:lnTo>
                  <a:lnTo>
                    <a:pt x="77" y="134"/>
                  </a:lnTo>
                  <a:lnTo>
                    <a:pt x="81" y="134"/>
                  </a:lnTo>
                  <a:lnTo>
                    <a:pt x="85" y="134"/>
                  </a:lnTo>
                  <a:lnTo>
                    <a:pt x="81" y="130"/>
                  </a:lnTo>
                  <a:lnTo>
                    <a:pt x="81" y="130"/>
                  </a:lnTo>
                  <a:lnTo>
                    <a:pt x="79" y="126"/>
                  </a:lnTo>
                  <a:lnTo>
                    <a:pt x="76" y="130"/>
                  </a:lnTo>
                  <a:lnTo>
                    <a:pt x="74" y="130"/>
                  </a:lnTo>
                  <a:lnTo>
                    <a:pt x="77" y="124"/>
                  </a:lnTo>
                  <a:lnTo>
                    <a:pt x="83" y="126"/>
                  </a:lnTo>
                  <a:lnTo>
                    <a:pt x="85" y="124"/>
                  </a:lnTo>
                  <a:lnTo>
                    <a:pt x="85" y="120"/>
                  </a:lnTo>
                  <a:lnTo>
                    <a:pt x="87" y="120"/>
                  </a:lnTo>
                  <a:lnTo>
                    <a:pt x="91" y="117"/>
                  </a:lnTo>
                  <a:lnTo>
                    <a:pt x="91" y="115"/>
                  </a:lnTo>
                  <a:lnTo>
                    <a:pt x="91" y="113"/>
                  </a:lnTo>
                  <a:lnTo>
                    <a:pt x="91" y="109"/>
                  </a:lnTo>
                  <a:lnTo>
                    <a:pt x="91" y="107"/>
                  </a:lnTo>
                  <a:lnTo>
                    <a:pt x="92" y="103"/>
                  </a:lnTo>
                  <a:lnTo>
                    <a:pt x="96" y="100"/>
                  </a:lnTo>
                  <a:lnTo>
                    <a:pt x="96" y="100"/>
                  </a:lnTo>
                  <a:lnTo>
                    <a:pt x="91" y="94"/>
                  </a:lnTo>
                  <a:lnTo>
                    <a:pt x="91" y="94"/>
                  </a:lnTo>
                  <a:lnTo>
                    <a:pt x="83" y="94"/>
                  </a:lnTo>
                  <a:lnTo>
                    <a:pt x="79" y="94"/>
                  </a:lnTo>
                  <a:lnTo>
                    <a:pt x="77" y="94"/>
                  </a:lnTo>
                  <a:lnTo>
                    <a:pt x="76" y="94"/>
                  </a:lnTo>
                  <a:lnTo>
                    <a:pt x="72" y="94"/>
                  </a:lnTo>
                  <a:lnTo>
                    <a:pt x="72" y="94"/>
                  </a:lnTo>
                  <a:lnTo>
                    <a:pt x="72" y="94"/>
                  </a:lnTo>
                  <a:lnTo>
                    <a:pt x="68" y="96"/>
                  </a:lnTo>
                  <a:lnTo>
                    <a:pt x="66" y="100"/>
                  </a:lnTo>
                  <a:lnTo>
                    <a:pt x="64" y="100"/>
                  </a:lnTo>
                  <a:lnTo>
                    <a:pt x="62" y="100"/>
                  </a:lnTo>
                  <a:lnTo>
                    <a:pt x="62" y="100"/>
                  </a:lnTo>
                  <a:lnTo>
                    <a:pt x="64" y="94"/>
                  </a:lnTo>
                  <a:lnTo>
                    <a:pt x="68" y="90"/>
                  </a:lnTo>
                  <a:lnTo>
                    <a:pt x="66" y="90"/>
                  </a:lnTo>
                  <a:lnTo>
                    <a:pt x="62" y="90"/>
                  </a:lnTo>
                  <a:lnTo>
                    <a:pt x="64" y="90"/>
                  </a:lnTo>
                  <a:lnTo>
                    <a:pt x="64" y="88"/>
                  </a:lnTo>
                  <a:lnTo>
                    <a:pt x="72" y="83"/>
                  </a:lnTo>
                  <a:lnTo>
                    <a:pt x="74" y="79"/>
                  </a:lnTo>
                  <a:lnTo>
                    <a:pt x="76" y="79"/>
                  </a:lnTo>
                  <a:lnTo>
                    <a:pt x="77" y="75"/>
                  </a:lnTo>
                  <a:lnTo>
                    <a:pt x="76" y="73"/>
                  </a:lnTo>
                  <a:lnTo>
                    <a:pt x="77" y="71"/>
                  </a:lnTo>
                  <a:lnTo>
                    <a:pt x="77" y="70"/>
                  </a:lnTo>
                  <a:lnTo>
                    <a:pt x="74" y="70"/>
                  </a:lnTo>
                  <a:lnTo>
                    <a:pt x="72" y="71"/>
                  </a:lnTo>
                  <a:lnTo>
                    <a:pt x="68" y="70"/>
                  </a:lnTo>
                  <a:lnTo>
                    <a:pt x="66" y="71"/>
                  </a:lnTo>
                  <a:lnTo>
                    <a:pt x="64" y="71"/>
                  </a:lnTo>
                  <a:lnTo>
                    <a:pt x="60" y="73"/>
                  </a:lnTo>
                  <a:lnTo>
                    <a:pt x="59" y="73"/>
                  </a:lnTo>
                  <a:lnTo>
                    <a:pt x="57" y="75"/>
                  </a:lnTo>
                  <a:lnTo>
                    <a:pt x="57" y="73"/>
                  </a:lnTo>
                  <a:lnTo>
                    <a:pt x="57" y="71"/>
                  </a:lnTo>
                  <a:lnTo>
                    <a:pt x="53" y="75"/>
                  </a:lnTo>
                  <a:lnTo>
                    <a:pt x="53" y="71"/>
                  </a:lnTo>
                  <a:lnTo>
                    <a:pt x="49" y="70"/>
                  </a:lnTo>
                  <a:lnTo>
                    <a:pt x="49" y="73"/>
                  </a:lnTo>
                  <a:lnTo>
                    <a:pt x="47" y="73"/>
                  </a:lnTo>
                  <a:lnTo>
                    <a:pt x="47" y="77"/>
                  </a:lnTo>
                  <a:lnTo>
                    <a:pt x="47" y="77"/>
                  </a:lnTo>
                  <a:lnTo>
                    <a:pt x="47" y="79"/>
                  </a:lnTo>
                  <a:lnTo>
                    <a:pt x="44" y="81"/>
                  </a:lnTo>
                  <a:lnTo>
                    <a:pt x="47" y="83"/>
                  </a:lnTo>
                  <a:lnTo>
                    <a:pt x="44" y="87"/>
                  </a:lnTo>
                  <a:lnTo>
                    <a:pt x="44" y="87"/>
                  </a:lnTo>
                  <a:lnTo>
                    <a:pt x="47" y="88"/>
                  </a:lnTo>
                  <a:lnTo>
                    <a:pt x="47" y="90"/>
                  </a:lnTo>
                  <a:lnTo>
                    <a:pt x="44" y="90"/>
                  </a:lnTo>
                  <a:lnTo>
                    <a:pt x="44" y="90"/>
                  </a:lnTo>
                  <a:lnTo>
                    <a:pt x="42" y="88"/>
                  </a:lnTo>
                  <a:lnTo>
                    <a:pt x="42" y="90"/>
                  </a:lnTo>
                  <a:lnTo>
                    <a:pt x="42" y="90"/>
                  </a:lnTo>
                  <a:lnTo>
                    <a:pt x="42" y="94"/>
                  </a:lnTo>
                  <a:lnTo>
                    <a:pt x="40" y="90"/>
                  </a:lnTo>
                  <a:lnTo>
                    <a:pt x="38" y="94"/>
                  </a:lnTo>
                  <a:lnTo>
                    <a:pt x="40" y="94"/>
                  </a:lnTo>
                  <a:lnTo>
                    <a:pt x="38" y="96"/>
                  </a:lnTo>
                  <a:lnTo>
                    <a:pt x="40" y="100"/>
                  </a:lnTo>
                  <a:lnTo>
                    <a:pt x="44" y="100"/>
                  </a:lnTo>
                  <a:lnTo>
                    <a:pt x="40" y="100"/>
                  </a:lnTo>
                  <a:lnTo>
                    <a:pt x="38" y="100"/>
                  </a:lnTo>
                  <a:lnTo>
                    <a:pt x="38" y="102"/>
                  </a:lnTo>
                  <a:lnTo>
                    <a:pt x="38" y="103"/>
                  </a:lnTo>
                  <a:lnTo>
                    <a:pt x="44" y="102"/>
                  </a:lnTo>
                  <a:lnTo>
                    <a:pt x="40" y="103"/>
                  </a:lnTo>
                  <a:lnTo>
                    <a:pt x="40" y="105"/>
                  </a:lnTo>
                  <a:lnTo>
                    <a:pt x="40" y="105"/>
                  </a:lnTo>
                  <a:lnTo>
                    <a:pt x="44" y="103"/>
                  </a:lnTo>
                  <a:lnTo>
                    <a:pt x="44" y="105"/>
                  </a:lnTo>
                  <a:lnTo>
                    <a:pt x="44" y="107"/>
                  </a:lnTo>
                  <a:lnTo>
                    <a:pt x="42" y="105"/>
                  </a:lnTo>
                  <a:lnTo>
                    <a:pt x="42" y="105"/>
                  </a:lnTo>
                  <a:lnTo>
                    <a:pt x="40" y="109"/>
                  </a:lnTo>
                  <a:lnTo>
                    <a:pt x="42" y="109"/>
                  </a:lnTo>
                  <a:lnTo>
                    <a:pt x="40" y="109"/>
                  </a:lnTo>
                  <a:lnTo>
                    <a:pt x="38" y="111"/>
                  </a:lnTo>
                  <a:lnTo>
                    <a:pt x="40" y="113"/>
                  </a:lnTo>
                  <a:lnTo>
                    <a:pt x="42" y="113"/>
                  </a:lnTo>
                  <a:lnTo>
                    <a:pt x="38" y="113"/>
                  </a:lnTo>
                  <a:lnTo>
                    <a:pt x="36" y="115"/>
                  </a:lnTo>
                  <a:lnTo>
                    <a:pt x="38" y="117"/>
                  </a:lnTo>
                  <a:lnTo>
                    <a:pt x="38" y="117"/>
                  </a:lnTo>
                  <a:lnTo>
                    <a:pt x="36" y="119"/>
                  </a:lnTo>
                  <a:lnTo>
                    <a:pt x="32" y="119"/>
                  </a:lnTo>
                  <a:lnTo>
                    <a:pt x="30" y="120"/>
                  </a:lnTo>
                  <a:lnTo>
                    <a:pt x="32" y="120"/>
                  </a:lnTo>
                  <a:lnTo>
                    <a:pt x="36" y="120"/>
                  </a:lnTo>
                  <a:lnTo>
                    <a:pt x="38" y="120"/>
                  </a:lnTo>
                  <a:lnTo>
                    <a:pt x="36" y="120"/>
                  </a:lnTo>
                  <a:lnTo>
                    <a:pt x="34" y="120"/>
                  </a:lnTo>
                  <a:lnTo>
                    <a:pt x="38" y="124"/>
                  </a:lnTo>
                  <a:lnTo>
                    <a:pt x="38" y="124"/>
                  </a:lnTo>
                  <a:lnTo>
                    <a:pt x="40" y="124"/>
                  </a:lnTo>
                  <a:lnTo>
                    <a:pt x="47" y="119"/>
                  </a:lnTo>
                  <a:lnTo>
                    <a:pt x="47" y="120"/>
                  </a:lnTo>
                  <a:lnTo>
                    <a:pt x="47" y="120"/>
                  </a:lnTo>
                  <a:lnTo>
                    <a:pt x="44" y="120"/>
                  </a:lnTo>
                  <a:lnTo>
                    <a:pt x="44" y="124"/>
                  </a:lnTo>
                  <a:lnTo>
                    <a:pt x="44" y="126"/>
                  </a:lnTo>
                  <a:lnTo>
                    <a:pt x="42" y="134"/>
                  </a:lnTo>
                  <a:lnTo>
                    <a:pt x="42" y="134"/>
                  </a:lnTo>
                  <a:lnTo>
                    <a:pt x="40" y="137"/>
                  </a:lnTo>
                  <a:lnTo>
                    <a:pt x="42" y="141"/>
                  </a:lnTo>
                  <a:lnTo>
                    <a:pt x="40" y="143"/>
                  </a:lnTo>
                  <a:lnTo>
                    <a:pt x="40" y="145"/>
                  </a:lnTo>
                  <a:lnTo>
                    <a:pt x="42" y="145"/>
                  </a:lnTo>
                  <a:lnTo>
                    <a:pt x="40" y="149"/>
                  </a:lnTo>
                  <a:lnTo>
                    <a:pt x="40" y="154"/>
                  </a:lnTo>
                  <a:lnTo>
                    <a:pt x="38" y="154"/>
                  </a:lnTo>
                  <a:lnTo>
                    <a:pt x="38" y="154"/>
                  </a:lnTo>
                  <a:lnTo>
                    <a:pt x="42" y="154"/>
                  </a:lnTo>
                  <a:lnTo>
                    <a:pt x="40" y="154"/>
                  </a:lnTo>
                  <a:lnTo>
                    <a:pt x="42" y="151"/>
                  </a:lnTo>
                  <a:lnTo>
                    <a:pt x="42" y="147"/>
                  </a:lnTo>
                  <a:lnTo>
                    <a:pt x="44" y="145"/>
                  </a:lnTo>
                  <a:lnTo>
                    <a:pt x="44" y="137"/>
                  </a:lnTo>
                  <a:lnTo>
                    <a:pt x="44" y="137"/>
                  </a:lnTo>
                  <a:lnTo>
                    <a:pt x="47" y="134"/>
                  </a:lnTo>
                  <a:lnTo>
                    <a:pt x="44" y="137"/>
                  </a:lnTo>
                  <a:lnTo>
                    <a:pt x="44" y="141"/>
                  </a:lnTo>
                  <a:lnTo>
                    <a:pt x="47" y="143"/>
                  </a:lnTo>
                  <a:lnTo>
                    <a:pt x="47" y="139"/>
                  </a:lnTo>
                  <a:lnTo>
                    <a:pt x="47" y="137"/>
                  </a:lnTo>
                  <a:lnTo>
                    <a:pt x="49" y="141"/>
                  </a:lnTo>
                  <a:lnTo>
                    <a:pt x="51" y="137"/>
                  </a:lnTo>
                  <a:lnTo>
                    <a:pt x="51" y="134"/>
                  </a:lnTo>
                  <a:lnTo>
                    <a:pt x="51" y="134"/>
                  </a:lnTo>
                  <a:lnTo>
                    <a:pt x="51" y="137"/>
                  </a:lnTo>
                  <a:lnTo>
                    <a:pt x="55" y="141"/>
                  </a:lnTo>
                  <a:lnTo>
                    <a:pt x="51" y="139"/>
                  </a:lnTo>
                  <a:lnTo>
                    <a:pt x="51" y="145"/>
                  </a:lnTo>
                  <a:lnTo>
                    <a:pt x="51" y="149"/>
                  </a:lnTo>
                  <a:lnTo>
                    <a:pt x="53" y="149"/>
                  </a:lnTo>
                  <a:lnTo>
                    <a:pt x="55" y="151"/>
                  </a:lnTo>
                  <a:lnTo>
                    <a:pt x="51" y="154"/>
                  </a:lnTo>
                  <a:lnTo>
                    <a:pt x="49" y="164"/>
                  </a:lnTo>
                  <a:lnTo>
                    <a:pt x="49" y="166"/>
                  </a:lnTo>
                  <a:lnTo>
                    <a:pt x="47" y="164"/>
                  </a:lnTo>
                  <a:lnTo>
                    <a:pt x="47" y="169"/>
                  </a:lnTo>
                  <a:lnTo>
                    <a:pt x="51" y="173"/>
                  </a:lnTo>
                  <a:lnTo>
                    <a:pt x="49" y="169"/>
                  </a:lnTo>
                  <a:lnTo>
                    <a:pt x="51" y="168"/>
                  </a:lnTo>
                  <a:lnTo>
                    <a:pt x="59" y="173"/>
                  </a:lnTo>
                  <a:lnTo>
                    <a:pt x="59" y="169"/>
                  </a:lnTo>
                  <a:lnTo>
                    <a:pt x="57" y="168"/>
                  </a:lnTo>
                  <a:lnTo>
                    <a:pt x="59" y="166"/>
                  </a:lnTo>
                  <a:lnTo>
                    <a:pt x="62" y="169"/>
                  </a:lnTo>
                  <a:lnTo>
                    <a:pt x="68" y="169"/>
                  </a:lnTo>
                  <a:lnTo>
                    <a:pt x="68" y="168"/>
                  </a:lnTo>
                  <a:lnTo>
                    <a:pt x="68" y="168"/>
                  </a:lnTo>
                  <a:lnTo>
                    <a:pt x="72" y="164"/>
                  </a:lnTo>
                  <a:lnTo>
                    <a:pt x="79" y="166"/>
                  </a:lnTo>
                  <a:lnTo>
                    <a:pt x="74" y="166"/>
                  </a:lnTo>
                  <a:lnTo>
                    <a:pt x="72" y="177"/>
                  </a:lnTo>
                  <a:lnTo>
                    <a:pt x="74" y="184"/>
                  </a:lnTo>
                  <a:lnTo>
                    <a:pt x="76" y="184"/>
                  </a:lnTo>
                  <a:lnTo>
                    <a:pt x="76" y="190"/>
                  </a:lnTo>
                  <a:lnTo>
                    <a:pt x="79" y="184"/>
                  </a:lnTo>
                  <a:lnTo>
                    <a:pt x="83" y="184"/>
                  </a:lnTo>
                  <a:lnTo>
                    <a:pt x="81" y="190"/>
                  </a:lnTo>
                  <a:lnTo>
                    <a:pt x="83" y="190"/>
                  </a:lnTo>
                  <a:lnTo>
                    <a:pt x="79" y="194"/>
                  </a:lnTo>
                  <a:lnTo>
                    <a:pt x="81" y="198"/>
                  </a:lnTo>
                  <a:lnTo>
                    <a:pt x="79" y="203"/>
                  </a:lnTo>
                  <a:lnTo>
                    <a:pt x="81" y="205"/>
                  </a:lnTo>
                  <a:lnTo>
                    <a:pt x="83" y="207"/>
                  </a:lnTo>
                  <a:lnTo>
                    <a:pt x="87" y="207"/>
                  </a:lnTo>
                  <a:lnTo>
                    <a:pt x="85" y="209"/>
                  </a:lnTo>
                  <a:lnTo>
                    <a:pt x="81" y="209"/>
                  </a:lnTo>
                  <a:lnTo>
                    <a:pt x="79" y="205"/>
                  </a:lnTo>
                  <a:lnTo>
                    <a:pt x="77" y="207"/>
                  </a:lnTo>
                  <a:lnTo>
                    <a:pt x="79" y="211"/>
                  </a:lnTo>
                  <a:lnTo>
                    <a:pt x="81" y="211"/>
                  </a:lnTo>
                  <a:lnTo>
                    <a:pt x="77" y="211"/>
                  </a:lnTo>
                  <a:lnTo>
                    <a:pt x="76" y="209"/>
                  </a:lnTo>
                  <a:lnTo>
                    <a:pt x="72" y="211"/>
                  </a:lnTo>
                  <a:lnTo>
                    <a:pt x="68" y="209"/>
                  </a:lnTo>
                  <a:lnTo>
                    <a:pt x="62" y="213"/>
                  </a:lnTo>
                  <a:lnTo>
                    <a:pt x="59" y="218"/>
                  </a:lnTo>
                  <a:lnTo>
                    <a:pt x="55" y="220"/>
                  </a:lnTo>
                  <a:lnTo>
                    <a:pt x="51" y="224"/>
                  </a:lnTo>
                  <a:lnTo>
                    <a:pt x="55" y="220"/>
                  </a:lnTo>
                  <a:lnTo>
                    <a:pt x="57" y="224"/>
                  </a:lnTo>
                  <a:lnTo>
                    <a:pt x="57" y="220"/>
                  </a:lnTo>
                  <a:lnTo>
                    <a:pt x="64" y="220"/>
                  </a:lnTo>
                  <a:lnTo>
                    <a:pt x="62" y="224"/>
                  </a:lnTo>
                  <a:lnTo>
                    <a:pt x="66" y="224"/>
                  </a:lnTo>
                  <a:lnTo>
                    <a:pt x="62" y="228"/>
                  </a:lnTo>
                  <a:lnTo>
                    <a:pt x="64" y="228"/>
                  </a:lnTo>
                  <a:lnTo>
                    <a:pt x="66" y="230"/>
                  </a:lnTo>
                  <a:lnTo>
                    <a:pt x="60" y="237"/>
                  </a:lnTo>
                  <a:lnTo>
                    <a:pt x="59" y="237"/>
                  </a:lnTo>
                  <a:lnTo>
                    <a:pt x="55" y="241"/>
                  </a:lnTo>
                  <a:lnTo>
                    <a:pt x="53" y="241"/>
                  </a:lnTo>
                  <a:lnTo>
                    <a:pt x="49" y="243"/>
                  </a:lnTo>
                  <a:lnTo>
                    <a:pt x="47" y="243"/>
                  </a:lnTo>
                  <a:lnTo>
                    <a:pt x="44" y="245"/>
                  </a:lnTo>
                  <a:lnTo>
                    <a:pt x="47" y="245"/>
                  </a:lnTo>
                  <a:lnTo>
                    <a:pt x="47" y="249"/>
                  </a:lnTo>
                  <a:lnTo>
                    <a:pt x="44" y="250"/>
                  </a:lnTo>
                  <a:lnTo>
                    <a:pt x="47" y="252"/>
                  </a:lnTo>
                  <a:lnTo>
                    <a:pt x="47" y="252"/>
                  </a:lnTo>
                  <a:lnTo>
                    <a:pt x="49" y="254"/>
                  </a:lnTo>
                  <a:lnTo>
                    <a:pt x="51" y="252"/>
                  </a:lnTo>
                  <a:lnTo>
                    <a:pt x="55" y="250"/>
                  </a:lnTo>
                  <a:lnTo>
                    <a:pt x="60" y="249"/>
                  </a:lnTo>
                  <a:lnTo>
                    <a:pt x="60" y="252"/>
                  </a:lnTo>
                  <a:lnTo>
                    <a:pt x="64" y="252"/>
                  </a:lnTo>
                  <a:lnTo>
                    <a:pt x="60" y="254"/>
                  </a:lnTo>
                  <a:lnTo>
                    <a:pt x="60" y="254"/>
                  </a:lnTo>
                  <a:lnTo>
                    <a:pt x="66" y="254"/>
                  </a:lnTo>
                  <a:lnTo>
                    <a:pt x="66" y="254"/>
                  </a:lnTo>
                  <a:lnTo>
                    <a:pt x="68" y="254"/>
                  </a:lnTo>
                  <a:lnTo>
                    <a:pt x="72" y="254"/>
                  </a:lnTo>
                  <a:lnTo>
                    <a:pt x="72" y="258"/>
                  </a:lnTo>
                  <a:lnTo>
                    <a:pt x="79" y="258"/>
                  </a:lnTo>
                  <a:lnTo>
                    <a:pt x="79" y="258"/>
                  </a:lnTo>
                  <a:lnTo>
                    <a:pt x="83" y="254"/>
                  </a:lnTo>
                  <a:lnTo>
                    <a:pt x="87" y="254"/>
                  </a:lnTo>
                  <a:lnTo>
                    <a:pt x="87" y="252"/>
                  </a:lnTo>
                  <a:lnTo>
                    <a:pt x="91" y="250"/>
                  </a:lnTo>
                  <a:lnTo>
                    <a:pt x="87" y="254"/>
                  </a:lnTo>
                  <a:lnTo>
                    <a:pt x="83" y="258"/>
                  </a:lnTo>
                  <a:lnTo>
                    <a:pt x="83" y="264"/>
                  </a:lnTo>
                  <a:lnTo>
                    <a:pt x="79" y="264"/>
                  </a:lnTo>
                  <a:lnTo>
                    <a:pt x="77" y="265"/>
                  </a:lnTo>
                  <a:lnTo>
                    <a:pt x="74" y="264"/>
                  </a:lnTo>
                  <a:lnTo>
                    <a:pt x="68" y="264"/>
                  </a:lnTo>
                  <a:lnTo>
                    <a:pt x="62" y="264"/>
                  </a:lnTo>
                  <a:lnTo>
                    <a:pt x="62" y="267"/>
                  </a:lnTo>
                  <a:lnTo>
                    <a:pt x="59" y="269"/>
                  </a:lnTo>
                  <a:lnTo>
                    <a:pt x="57" y="269"/>
                  </a:lnTo>
                  <a:lnTo>
                    <a:pt x="55" y="277"/>
                  </a:lnTo>
                  <a:lnTo>
                    <a:pt x="53" y="279"/>
                  </a:lnTo>
                  <a:lnTo>
                    <a:pt x="51" y="281"/>
                  </a:lnTo>
                  <a:lnTo>
                    <a:pt x="47" y="282"/>
                  </a:lnTo>
                  <a:lnTo>
                    <a:pt x="47" y="284"/>
                  </a:lnTo>
                  <a:lnTo>
                    <a:pt x="47" y="284"/>
                  </a:lnTo>
                  <a:lnTo>
                    <a:pt x="44" y="288"/>
                  </a:lnTo>
                  <a:lnTo>
                    <a:pt x="42" y="288"/>
                  </a:lnTo>
                  <a:lnTo>
                    <a:pt x="40" y="288"/>
                  </a:lnTo>
                  <a:lnTo>
                    <a:pt x="36" y="290"/>
                  </a:lnTo>
                  <a:lnTo>
                    <a:pt x="36" y="294"/>
                  </a:lnTo>
                  <a:lnTo>
                    <a:pt x="40" y="294"/>
                  </a:lnTo>
                  <a:lnTo>
                    <a:pt x="40" y="294"/>
                  </a:lnTo>
                  <a:lnTo>
                    <a:pt x="44" y="294"/>
                  </a:lnTo>
                  <a:lnTo>
                    <a:pt x="44" y="297"/>
                  </a:lnTo>
                  <a:lnTo>
                    <a:pt x="44" y="297"/>
                  </a:lnTo>
                  <a:lnTo>
                    <a:pt x="44" y="297"/>
                  </a:lnTo>
                  <a:close/>
                </a:path>
              </a:pathLst>
            </a:custGeom>
            <a:solidFill>
              <a:schemeClr val="accent5">
                <a:lumMod val="75000"/>
              </a:schemeClr>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39" name="Freeform 24">
              <a:extLst>
                <a:ext uri="{FF2B5EF4-FFF2-40B4-BE49-F238E27FC236}">
                  <a16:creationId xmlns:a16="http://schemas.microsoft.com/office/drawing/2014/main" id="{F3BC2756-F42C-4619-BE40-4A0CE0B87C52}"/>
                </a:ext>
              </a:extLst>
            </p:cNvPr>
            <p:cNvSpPr>
              <a:spLocks noEditPoints="1"/>
            </p:cNvSpPr>
            <p:nvPr/>
          </p:nvSpPr>
          <p:spPr bwMode="auto">
            <a:xfrm>
              <a:off x="9266749" y="2440864"/>
              <a:ext cx="85001" cy="78006"/>
            </a:xfrm>
            <a:custGeom>
              <a:avLst/>
              <a:gdLst/>
              <a:ahLst/>
              <a:cxnLst>
                <a:cxn ang="0">
                  <a:pos x="190" y="110"/>
                </a:cxn>
                <a:cxn ang="0">
                  <a:pos x="175" y="115"/>
                </a:cxn>
                <a:cxn ang="0">
                  <a:pos x="181" y="104"/>
                </a:cxn>
                <a:cxn ang="0">
                  <a:pos x="194" y="85"/>
                </a:cxn>
                <a:cxn ang="0">
                  <a:pos x="203" y="83"/>
                </a:cxn>
                <a:cxn ang="0">
                  <a:pos x="203" y="63"/>
                </a:cxn>
                <a:cxn ang="0">
                  <a:pos x="209" y="46"/>
                </a:cxn>
                <a:cxn ang="0">
                  <a:pos x="194" y="44"/>
                </a:cxn>
                <a:cxn ang="0">
                  <a:pos x="181" y="38"/>
                </a:cxn>
                <a:cxn ang="0">
                  <a:pos x="164" y="34"/>
                </a:cxn>
                <a:cxn ang="0">
                  <a:pos x="151" y="25"/>
                </a:cxn>
                <a:cxn ang="0">
                  <a:pos x="139" y="17"/>
                </a:cxn>
                <a:cxn ang="0">
                  <a:pos x="128" y="2"/>
                </a:cxn>
                <a:cxn ang="0">
                  <a:pos x="109" y="6"/>
                </a:cxn>
                <a:cxn ang="0">
                  <a:pos x="103" y="27"/>
                </a:cxn>
                <a:cxn ang="0">
                  <a:pos x="83" y="34"/>
                </a:cxn>
                <a:cxn ang="0">
                  <a:pos x="70" y="42"/>
                </a:cxn>
                <a:cxn ang="0">
                  <a:pos x="60" y="34"/>
                </a:cxn>
                <a:cxn ang="0">
                  <a:pos x="51" y="38"/>
                </a:cxn>
                <a:cxn ang="0">
                  <a:pos x="55" y="51"/>
                </a:cxn>
                <a:cxn ang="0">
                  <a:pos x="45" y="57"/>
                </a:cxn>
                <a:cxn ang="0">
                  <a:pos x="26" y="51"/>
                </a:cxn>
                <a:cxn ang="0">
                  <a:pos x="15" y="57"/>
                </a:cxn>
                <a:cxn ang="0">
                  <a:pos x="2" y="63"/>
                </a:cxn>
                <a:cxn ang="0">
                  <a:pos x="2" y="66"/>
                </a:cxn>
                <a:cxn ang="0">
                  <a:pos x="6" y="70"/>
                </a:cxn>
                <a:cxn ang="0">
                  <a:pos x="9" y="78"/>
                </a:cxn>
                <a:cxn ang="0">
                  <a:pos x="24" y="81"/>
                </a:cxn>
                <a:cxn ang="0">
                  <a:pos x="34" y="83"/>
                </a:cxn>
                <a:cxn ang="0">
                  <a:pos x="39" y="91"/>
                </a:cxn>
                <a:cxn ang="0">
                  <a:pos x="49" y="91"/>
                </a:cxn>
                <a:cxn ang="0">
                  <a:pos x="45" y="100"/>
                </a:cxn>
                <a:cxn ang="0">
                  <a:pos x="60" y="112"/>
                </a:cxn>
                <a:cxn ang="0">
                  <a:pos x="60" y="125"/>
                </a:cxn>
                <a:cxn ang="0">
                  <a:pos x="66" y="132"/>
                </a:cxn>
                <a:cxn ang="0">
                  <a:pos x="64" y="149"/>
                </a:cxn>
                <a:cxn ang="0">
                  <a:pos x="56" y="178"/>
                </a:cxn>
                <a:cxn ang="0">
                  <a:pos x="64" y="187"/>
                </a:cxn>
                <a:cxn ang="0">
                  <a:pos x="88" y="194"/>
                </a:cxn>
                <a:cxn ang="0">
                  <a:pos x="109" y="194"/>
                </a:cxn>
                <a:cxn ang="0">
                  <a:pos x="134" y="198"/>
                </a:cxn>
                <a:cxn ang="0">
                  <a:pos x="143" y="174"/>
                </a:cxn>
                <a:cxn ang="0">
                  <a:pos x="160" y="178"/>
                </a:cxn>
                <a:cxn ang="0">
                  <a:pos x="188" y="185"/>
                </a:cxn>
                <a:cxn ang="0">
                  <a:pos x="205" y="170"/>
                </a:cxn>
                <a:cxn ang="0">
                  <a:pos x="194" y="145"/>
                </a:cxn>
                <a:cxn ang="0">
                  <a:pos x="194" y="127"/>
                </a:cxn>
                <a:cxn ang="0">
                  <a:pos x="198" y="121"/>
                </a:cxn>
                <a:cxn ang="0">
                  <a:pos x="230" y="217"/>
                </a:cxn>
                <a:cxn ang="0">
                  <a:pos x="228" y="211"/>
                </a:cxn>
                <a:cxn ang="0">
                  <a:pos x="224" y="202"/>
                </a:cxn>
                <a:cxn ang="0">
                  <a:pos x="233" y="194"/>
                </a:cxn>
                <a:cxn ang="0">
                  <a:pos x="237" y="187"/>
                </a:cxn>
                <a:cxn ang="0">
                  <a:pos x="243" y="202"/>
                </a:cxn>
                <a:cxn ang="0">
                  <a:pos x="235" y="223"/>
                </a:cxn>
              </a:cxnLst>
              <a:rect l="0" t="0" r="r" b="b"/>
              <a:pathLst>
                <a:path w="243" h="223">
                  <a:moveTo>
                    <a:pt x="198" y="121"/>
                  </a:moveTo>
                  <a:lnTo>
                    <a:pt x="198" y="117"/>
                  </a:lnTo>
                  <a:lnTo>
                    <a:pt x="194" y="115"/>
                  </a:lnTo>
                  <a:lnTo>
                    <a:pt x="194" y="112"/>
                  </a:lnTo>
                  <a:lnTo>
                    <a:pt x="190" y="110"/>
                  </a:lnTo>
                  <a:lnTo>
                    <a:pt x="184" y="108"/>
                  </a:lnTo>
                  <a:lnTo>
                    <a:pt x="183" y="112"/>
                  </a:lnTo>
                  <a:lnTo>
                    <a:pt x="184" y="115"/>
                  </a:lnTo>
                  <a:lnTo>
                    <a:pt x="179" y="115"/>
                  </a:lnTo>
                  <a:lnTo>
                    <a:pt x="175" y="115"/>
                  </a:lnTo>
                  <a:lnTo>
                    <a:pt x="175" y="112"/>
                  </a:lnTo>
                  <a:lnTo>
                    <a:pt x="177" y="112"/>
                  </a:lnTo>
                  <a:lnTo>
                    <a:pt x="179" y="112"/>
                  </a:lnTo>
                  <a:lnTo>
                    <a:pt x="179" y="110"/>
                  </a:lnTo>
                  <a:lnTo>
                    <a:pt x="181" y="104"/>
                  </a:lnTo>
                  <a:lnTo>
                    <a:pt x="186" y="97"/>
                  </a:lnTo>
                  <a:lnTo>
                    <a:pt x="188" y="97"/>
                  </a:lnTo>
                  <a:lnTo>
                    <a:pt x="190" y="91"/>
                  </a:lnTo>
                  <a:lnTo>
                    <a:pt x="194" y="87"/>
                  </a:lnTo>
                  <a:lnTo>
                    <a:pt x="194" y="85"/>
                  </a:lnTo>
                  <a:lnTo>
                    <a:pt x="190" y="83"/>
                  </a:lnTo>
                  <a:lnTo>
                    <a:pt x="194" y="81"/>
                  </a:lnTo>
                  <a:lnTo>
                    <a:pt x="198" y="80"/>
                  </a:lnTo>
                  <a:lnTo>
                    <a:pt x="199" y="83"/>
                  </a:lnTo>
                  <a:lnTo>
                    <a:pt x="203" y="83"/>
                  </a:lnTo>
                  <a:lnTo>
                    <a:pt x="207" y="81"/>
                  </a:lnTo>
                  <a:lnTo>
                    <a:pt x="205" y="78"/>
                  </a:lnTo>
                  <a:lnTo>
                    <a:pt x="203" y="76"/>
                  </a:lnTo>
                  <a:lnTo>
                    <a:pt x="203" y="70"/>
                  </a:lnTo>
                  <a:lnTo>
                    <a:pt x="203" y="63"/>
                  </a:lnTo>
                  <a:lnTo>
                    <a:pt x="207" y="63"/>
                  </a:lnTo>
                  <a:lnTo>
                    <a:pt x="207" y="59"/>
                  </a:lnTo>
                  <a:lnTo>
                    <a:pt x="209" y="53"/>
                  </a:lnTo>
                  <a:lnTo>
                    <a:pt x="213" y="49"/>
                  </a:lnTo>
                  <a:lnTo>
                    <a:pt x="209" y="46"/>
                  </a:lnTo>
                  <a:lnTo>
                    <a:pt x="205" y="46"/>
                  </a:lnTo>
                  <a:lnTo>
                    <a:pt x="203" y="44"/>
                  </a:lnTo>
                  <a:lnTo>
                    <a:pt x="199" y="46"/>
                  </a:lnTo>
                  <a:lnTo>
                    <a:pt x="194" y="44"/>
                  </a:lnTo>
                  <a:lnTo>
                    <a:pt x="194" y="44"/>
                  </a:lnTo>
                  <a:lnTo>
                    <a:pt x="190" y="46"/>
                  </a:lnTo>
                  <a:lnTo>
                    <a:pt x="186" y="42"/>
                  </a:lnTo>
                  <a:lnTo>
                    <a:pt x="186" y="42"/>
                  </a:lnTo>
                  <a:lnTo>
                    <a:pt x="183" y="38"/>
                  </a:lnTo>
                  <a:lnTo>
                    <a:pt x="181" y="38"/>
                  </a:lnTo>
                  <a:lnTo>
                    <a:pt x="175" y="38"/>
                  </a:lnTo>
                  <a:lnTo>
                    <a:pt x="173" y="34"/>
                  </a:lnTo>
                  <a:lnTo>
                    <a:pt x="169" y="34"/>
                  </a:lnTo>
                  <a:lnTo>
                    <a:pt x="169" y="36"/>
                  </a:lnTo>
                  <a:lnTo>
                    <a:pt x="164" y="34"/>
                  </a:lnTo>
                  <a:lnTo>
                    <a:pt x="160" y="34"/>
                  </a:lnTo>
                  <a:lnTo>
                    <a:pt x="158" y="29"/>
                  </a:lnTo>
                  <a:lnTo>
                    <a:pt x="154" y="27"/>
                  </a:lnTo>
                  <a:lnTo>
                    <a:pt x="154" y="25"/>
                  </a:lnTo>
                  <a:lnTo>
                    <a:pt x="151" y="25"/>
                  </a:lnTo>
                  <a:lnTo>
                    <a:pt x="149" y="27"/>
                  </a:lnTo>
                  <a:lnTo>
                    <a:pt x="145" y="25"/>
                  </a:lnTo>
                  <a:lnTo>
                    <a:pt x="145" y="19"/>
                  </a:lnTo>
                  <a:lnTo>
                    <a:pt x="141" y="17"/>
                  </a:lnTo>
                  <a:lnTo>
                    <a:pt x="139" y="17"/>
                  </a:lnTo>
                  <a:lnTo>
                    <a:pt x="137" y="17"/>
                  </a:lnTo>
                  <a:lnTo>
                    <a:pt x="134" y="14"/>
                  </a:lnTo>
                  <a:lnTo>
                    <a:pt x="130" y="10"/>
                  </a:lnTo>
                  <a:lnTo>
                    <a:pt x="128" y="8"/>
                  </a:lnTo>
                  <a:lnTo>
                    <a:pt x="128" y="2"/>
                  </a:lnTo>
                  <a:lnTo>
                    <a:pt x="124" y="0"/>
                  </a:lnTo>
                  <a:lnTo>
                    <a:pt x="124" y="0"/>
                  </a:lnTo>
                  <a:lnTo>
                    <a:pt x="117" y="4"/>
                  </a:lnTo>
                  <a:lnTo>
                    <a:pt x="115" y="2"/>
                  </a:lnTo>
                  <a:lnTo>
                    <a:pt x="109" y="6"/>
                  </a:lnTo>
                  <a:lnTo>
                    <a:pt x="109" y="10"/>
                  </a:lnTo>
                  <a:lnTo>
                    <a:pt x="109" y="14"/>
                  </a:lnTo>
                  <a:lnTo>
                    <a:pt x="109" y="19"/>
                  </a:lnTo>
                  <a:lnTo>
                    <a:pt x="103" y="25"/>
                  </a:lnTo>
                  <a:lnTo>
                    <a:pt x="103" y="27"/>
                  </a:lnTo>
                  <a:lnTo>
                    <a:pt x="96" y="29"/>
                  </a:lnTo>
                  <a:lnTo>
                    <a:pt x="96" y="29"/>
                  </a:lnTo>
                  <a:lnTo>
                    <a:pt x="90" y="29"/>
                  </a:lnTo>
                  <a:lnTo>
                    <a:pt x="85" y="32"/>
                  </a:lnTo>
                  <a:lnTo>
                    <a:pt x="83" y="34"/>
                  </a:lnTo>
                  <a:lnTo>
                    <a:pt x="83" y="38"/>
                  </a:lnTo>
                  <a:lnTo>
                    <a:pt x="87" y="38"/>
                  </a:lnTo>
                  <a:lnTo>
                    <a:pt x="83" y="42"/>
                  </a:lnTo>
                  <a:lnTo>
                    <a:pt x="77" y="42"/>
                  </a:lnTo>
                  <a:lnTo>
                    <a:pt x="70" y="42"/>
                  </a:lnTo>
                  <a:lnTo>
                    <a:pt x="66" y="38"/>
                  </a:lnTo>
                  <a:lnTo>
                    <a:pt x="64" y="42"/>
                  </a:lnTo>
                  <a:lnTo>
                    <a:pt x="64" y="38"/>
                  </a:lnTo>
                  <a:lnTo>
                    <a:pt x="60" y="38"/>
                  </a:lnTo>
                  <a:lnTo>
                    <a:pt x="60" y="34"/>
                  </a:lnTo>
                  <a:lnTo>
                    <a:pt x="58" y="32"/>
                  </a:lnTo>
                  <a:lnTo>
                    <a:pt x="56" y="34"/>
                  </a:lnTo>
                  <a:lnTo>
                    <a:pt x="51" y="34"/>
                  </a:lnTo>
                  <a:lnTo>
                    <a:pt x="49" y="32"/>
                  </a:lnTo>
                  <a:lnTo>
                    <a:pt x="51" y="38"/>
                  </a:lnTo>
                  <a:lnTo>
                    <a:pt x="49" y="38"/>
                  </a:lnTo>
                  <a:lnTo>
                    <a:pt x="56" y="44"/>
                  </a:lnTo>
                  <a:lnTo>
                    <a:pt x="55" y="46"/>
                  </a:lnTo>
                  <a:lnTo>
                    <a:pt x="56" y="49"/>
                  </a:lnTo>
                  <a:lnTo>
                    <a:pt x="55" y="51"/>
                  </a:lnTo>
                  <a:lnTo>
                    <a:pt x="56" y="55"/>
                  </a:lnTo>
                  <a:lnTo>
                    <a:pt x="58" y="57"/>
                  </a:lnTo>
                  <a:lnTo>
                    <a:pt x="51" y="57"/>
                  </a:lnTo>
                  <a:lnTo>
                    <a:pt x="47" y="57"/>
                  </a:lnTo>
                  <a:lnTo>
                    <a:pt x="45" y="57"/>
                  </a:lnTo>
                  <a:lnTo>
                    <a:pt x="41" y="59"/>
                  </a:lnTo>
                  <a:lnTo>
                    <a:pt x="39" y="57"/>
                  </a:lnTo>
                  <a:lnTo>
                    <a:pt x="36" y="61"/>
                  </a:lnTo>
                  <a:lnTo>
                    <a:pt x="30" y="53"/>
                  </a:lnTo>
                  <a:lnTo>
                    <a:pt x="26" y="51"/>
                  </a:lnTo>
                  <a:lnTo>
                    <a:pt x="24" y="53"/>
                  </a:lnTo>
                  <a:lnTo>
                    <a:pt x="21" y="57"/>
                  </a:lnTo>
                  <a:lnTo>
                    <a:pt x="19" y="55"/>
                  </a:lnTo>
                  <a:lnTo>
                    <a:pt x="17" y="57"/>
                  </a:lnTo>
                  <a:lnTo>
                    <a:pt x="15" y="57"/>
                  </a:lnTo>
                  <a:lnTo>
                    <a:pt x="11" y="57"/>
                  </a:lnTo>
                  <a:lnTo>
                    <a:pt x="9" y="59"/>
                  </a:lnTo>
                  <a:lnTo>
                    <a:pt x="2" y="59"/>
                  </a:lnTo>
                  <a:lnTo>
                    <a:pt x="0" y="63"/>
                  </a:lnTo>
                  <a:lnTo>
                    <a:pt x="2" y="63"/>
                  </a:lnTo>
                  <a:lnTo>
                    <a:pt x="4" y="63"/>
                  </a:lnTo>
                  <a:lnTo>
                    <a:pt x="9" y="63"/>
                  </a:lnTo>
                  <a:lnTo>
                    <a:pt x="9" y="66"/>
                  </a:lnTo>
                  <a:lnTo>
                    <a:pt x="6" y="66"/>
                  </a:lnTo>
                  <a:lnTo>
                    <a:pt x="2" y="66"/>
                  </a:lnTo>
                  <a:lnTo>
                    <a:pt x="4" y="68"/>
                  </a:lnTo>
                  <a:lnTo>
                    <a:pt x="6" y="66"/>
                  </a:lnTo>
                  <a:lnTo>
                    <a:pt x="9" y="66"/>
                  </a:lnTo>
                  <a:lnTo>
                    <a:pt x="9" y="68"/>
                  </a:lnTo>
                  <a:lnTo>
                    <a:pt x="6" y="70"/>
                  </a:lnTo>
                  <a:lnTo>
                    <a:pt x="2" y="70"/>
                  </a:lnTo>
                  <a:lnTo>
                    <a:pt x="2" y="72"/>
                  </a:lnTo>
                  <a:lnTo>
                    <a:pt x="6" y="72"/>
                  </a:lnTo>
                  <a:lnTo>
                    <a:pt x="9" y="76"/>
                  </a:lnTo>
                  <a:lnTo>
                    <a:pt x="9" y="78"/>
                  </a:lnTo>
                  <a:lnTo>
                    <a:pt x="11" y="76"/>
                  </a:lnTo>
                  <a:lnTo>
                    <a:pt x="13" y="76"/>
                  </a:lnTo>
                  <a:lnTo>
                    <a:pt x="17" y="76"/>
                  </a:lnTo>
                  <a:lnTo>
                    <a:pt x="23" y="78"/>
                  </a:lnTo>
                  <a:lnTo>
                    <a:pt x="24" y="81"/>
                  </a:lnTo>
                  <a:lnTo>
                    <a:pt x="26" y="81"/>
                  </a:lnTo>
                  <a:lnTo>
                    <a:pt x="30" y="83"/>
                  </a:lnTo>
                  <a:lnTo>
                    <a:pt x="34" y="81"/>
                  </a:lnTo>
                  <a:lnTo>
                    <a:pt x="34" y="81"/>
                  </a:lnTo>
                  <a:lnTo>
                    <a:pt x="34" y="83"/>
                  </a:lnTo>
                  <a:lnTo>
                    <a:pt x="34" y="85"/>
                  </a:lnTo>
                  <a:lnTo>
                    <a:pt x="39" y="83"/>
                  </a:lnTo>
                  <a:lnTo>
                    <a:pt x="39" y="85"/>
                  </a:lnTo>
                  <a:lnTo>
                    <a:pt x="39" y="87"/>
                  </a:lnTo>
                  <a:lnTo>
                    <a:pt x="39" y="91"/>
                  </a:lnTo>
                  <a:lnTo>
                    <a:pt x="41" y="91"/>
                  </a:lnTo>
                  <a:lnTo>
                    <a:pt x="45" y="87"/>
                  </a:lnTo>
                  <a:lnTo>
                    <a:pt x="51" y="87"/>
                  </a:lnTo>
                  <a:lnTo>
                    <a:pt x="53" y="91"/>
                  </a:lnTo>
                  <a:lnTo>
                    <a:pt x="49" y="91"/>
                  </a:lnTo>
                  <a:lnTo>
                    <a:pt x="45" y="91"/>
                  </a:lnTo>
                  <a:lnTo>
                    <a:pt x="43" y="93"/>
                  </a:lnTo>
                  <a:lnTo>
                    <a:pt x="45" y="93"/>
                  </a:lnTo>
                  <a:lnTo>
                    <a:pt x="47" y="97"/>
                  </a:lnTo>
                  <a:lnTo>
                    <a:pt x="45" y="100"/>
                  </a:lnTo>
                  <a:lnTo>
                    <a:pt x="45" y="104"/>
                  </a:lnTo>
                  <a:lnTo>
                    <a:pt x="49" y="104"/>
                  </a:lnTo>
                  <a:lnTo>
                    <a:pt x="53" y="110"/>
                  </a:lnTo>
                  <a:lnTo>
                    <a:pt x="58" y="110"/>
                  </a:lnTo>
                  <a:lnTo>
                    <a:pt x="60" y="112"/>
                  </a:lnTo>
                  <a:lnTo>
                    <a:pt x="60" y="115"/>
                  </a:lnTo>
                  <a:lnTo>
                    <a:pt x="64" y="117"/>
                  </a:lnTo>
                  <a:lnTo>
                    <a:pt x="60" y="121"/>
                  </a:lnTo>
                  <a:lnTo>
                    <a:pt x="60" y="121"/>
                  </a:lnTo>
                  <a:lnTo>
                    <a:pt x="60" y="125"/>
                  </a:lnTo>
                  <a:lnTo>
                    <a:pt x="64" y="127"/>
                  </a:lnTo>
                  <a:lnTo>
                    <a:pt x="70" y="130"/>
                  </a:lnTo>
                  <a:lnTo>
                    <a:pt x="73" y="142"/>
                  </a:lnTo>
                  <a:lnTo>
                    <a:pt x="70" y="136"/>
                  </a:lnTo>
                  <a:lnTo>
                    <a:pt x="66" y="132"/>
                  </a:lnTo>
                  <a:lnTo>
                    <a:pt x="64" y="130"/>
                  </a:lnTo>
                  <a:lnTo>
                    <a:pt x="60" y="132"/>
                  </a:lnTo>
                  <a:lnTo>
                    <a:pt x="60" y="142"/>
                  </a:lnTo>
                  <a:lnTo>
                    <a:pt x="60" y="149"/>
                  </a:lnTo>
                  <a:lnTo>
                    <a:pt x="64" y="149"/>
                  </a:lnTo>
                  <a:lnTo>
                    <a:pt x="60" y="151"/>
                  </a:lnTo>
                  <a:lnTo>
                    <a:pt x="60" y="164"/>
                  </a:lnTo>
                  <a:lnTo>
                    <a:pt x="56" y="174"/>
                  </a:lnTo>
                  <a:lnTo>
                    <a:pt x="53" y="176"/>
                  </a:lnTo>
                  <a:lnTo>
                    <a:pt x="56" y="178"/>
                  </a:lnTo>
                  <a:lnTo>
                    <a:pt x="56" y="179"/>
                  </a:lnTo>
                  <a:lnTo>
                    <a:pt x="58" y="179"/>
                  </a:lnTo>
                  <a:lnTo>
                    <a:pt x="58" y="183"/>
                  </a:lnTo>
                  <a:lnTo>
                    <a:pt x="58" y="187"/>
                  </a:lnTo>
                  <a:lnTo>
                    <a:pt x="64" y="187"/>
                  </a:lnTo>
                  <a:lnTo>
                    <a:pt x="70" y="189"/>
                  </a:lnTo>
                  <a:lnTo>
                    <a:pt x="73" y="193"/>
                  </a:lnTo>
                  <a:lnTo>
                    <a:pt x="79" y="191"/>
                  </a:lnTo>
                  <a:lnTo>
                    <a:pt x="83" y="194"/>
                  </a:lnTo>
                  <a:lnTo>
                    <a:pt x="88" y="194"/>
                  </a:lnTo>
                  <a:lnTo>
                    <a:pt x="90" y="198"/>
                  </a:lnTo>
                  <a:lnTo>
                    <a:pt x="94" y="194"/>
                  </a:lnTo>
                  <a:lnTo>
                    <a:pt x="103" y="193"/>
                  </a:lnTo>
                  <a:lnTo>
                    <a:pt x="105" y="194"/>
                  </a:lnTo>
                  <a:lnTo>
                    <a:pt x="109" y="194"/>
                  </a:lnTo>
                  <a:lnTo>
                    <a:pt x="115" y="198"/>
                  </a:lnTo>
                  <a:lnTo>
                    <a:pt x="124" y="194"/>
                  </a:lnTo>
                  <a:lnTo>
                    <a:pt x="130" y="198"/>
                  </a:lnTo>
                  <a:lnTo>
                    <a:pt x="134" y="200"/>
                  </a:lnTo>
                  <a:lnTo>
                    <a:pt x="134" y="198"/>
                  </a:lnTo>
                  <a:lnTo>
                    <a:pt x="130" y="194"/>
                  </a:lnTo>
                  <a:lnTo>
                    <a:pt x="134" y="187"/>
                  </a:lnTo>
                  <a:lnTo>
                    <a:pt x="134" y="185"/>
                  </a:lnTo>
                  <a:lnTo>
                    <a:pt x="137" y="179"/>
                  </a:lnTo>
                  <a:lnTo>
                    <a:pt x="143" y="174"/>
                  </a:lnTo>
                  <a:lnTo>
                    <a:pt x="145" y="174"/>
                  </a:lnTo>
                  <a:lnTo>
                    <a:pt x="149" y="174"/>
                  </a:lnTo>
                  <a:lnTo>
                    <a:pt x="152" y="176"/>
                  </a:lnTo>
                  <a:lnTo>
                    <a:pt x="158" y="178"/>
                  </a:lnTo>
                  <a:lnTo>
                    <a:pt x="160" y="178"/>
                  </a:lnTo>
                  <a:lnTo>
                    <a:pt x="164" y="176"/>
                  </a:lnTo>
                  <a:lnTo>
                    <a:pt x="164" y="176"/>
                  </a:lnTo>
                  <a:lnTo>
                    <a:pt x="177" y="183"/>
                  </a:lnTo>
                  <a:lnTo>
                    <a:pt x="179" y="185"/>
                  </a:lnTo>
                  <a:lnTo>
                    <a:pt x="188" y="185"/>
                  </a:lnTo>
                  <a:lnTo>
                    <a:pt x="190" y="183"/>
                  </a:lnTo>
                  <a:lnTo>
                    <a:pt x="190" y="181"/>
                  </a:lnTo>
                  <a:lnTo>
                    <a:pt x="194" y="176"/>
                  </a:lnTo>
                  <a:lnTo>
                    <a:pt x="205" y="170"/>
                  </a:lnTo>
                  <a:lnTo>
                    <a:pt x="205" y="170"/>
                  </a:lnTo>
                  <a:lnTo>
                    <a:pt x="205" y="164"/>
                  </a:lnTo>
                  <a:lnTo>
                    <a:pt x="207" y="159"/>
                  </a:lnTo>
                  <a:lnTo>
                    <a:pt x="203" y="159"/>
                  </a:lnTo>
                  <a:lnTo>
                    <a:pt x="198" y="155"/>
                  </a:lnTo>
                  <a:lnTo>
                    <a:pt x="194" y="145"/>
                  </a:lnTo>
                  <a:lnTo>
                    <a:pt x="190" y="142"/>
                  </a:lnTo>
                  <a:lnTo>
                    <a:pt x="194" y="136"/>
                  </a:lnTo>
                  <a:lnTo>
                    <a:pt x="198" y="136"/>
                  </a:lnTo>
                  <a:lnTo>
                    <a:pt x="199" y="130"/>
                  </a:lnTo>
                  <a:lnTo>
                    <a:pt x="194" y="127"/>
                  </a:lnTo>
                  <a:lnTo>
                    <a:pt x="194" y="125"/>
                  </a:lnTo>
                  <a:lnTo>
                    <a:pt x="198" y="121"/>
                  </a:lnTo>
                  <a:lnTo>
                    <a:pt x="198" y="121"/>
                  </a:lnTo>
                  <a:lnTo>
                    <a:pt x="198" y="121"/>
                  </a:lnTo>
                  <a:lnTo>
                    <a:pt x="198" y="121"/>
                  </a:lnTo>
                  <a:lnTo>
                    <a:pt x="198" y="121"/>
                  </a:lnTo>
                  <a:close/>
                  <a:moveTo>
                    <a:pt x="235" y="223"/>
                  </a:moveTo>
                  <a:lnTo>
                    <a:pt x="230" y="219"/>
                  </a:lnTo>
                  <a:lnTo>
                    <a:pt x="230" y="219"/>
                  </a:lnTo>
                  <a:lnTo>
                    <a:pt x="230" y="217"/>
                  </a:lnTo>
                  <a:lnTo>
                    <a:pt x="233" y="217"/>
                  </a:lnTo>
                  <a:lnTo>
                    <a:pt x="230" y="215"/>
                  </a:lnTo>
                  <a:lnTo>
                    <a:pt x="230" y="215"/>
                  </a:lnTo>
                  <a:lnTo>
                    <a:pt x="230" y="213"/>
                  </a:lnTo>
                  <a:lnTo>
                    <a:pt x="228" y="211"/>
                  </a:lnTo>
                  <a:lnTo>
                    <a:pt x="224" y="210"/>
                  </a:lnTo>
                  <a:lnTo>
                    <a:pt x="228" y="208"/>
                  </a:lnTo>
                  <a:lnTo>
                    <a:pt x="228" y="208"/>
                  </a:lnTo>
                  <a:lnTo>
                    <a:pt x="224" y="206"/>
                  </a:lnTo>
                  <a:lnTo>
                    <a:pt x="224" y="202"/>
                  </a:lnTo>
                  <a:lnTo>
                    <a:pt x="224" y="202"/>
                  </a:lnTo>
                  <a:lnTo>
                    <a:pt x="228" y="200"/>
                  </a:lnTo>
                  <a:lnTo>
                    <a:pt x="224" y="198"/>
                  </a:lnTo>
                  <a:lnTo>
                    <a:pt x="228" y="194"/>
                  </a:lnTo>
                  <a:lnTo>
                    <a:pt x="233" y="194"/>
                  </a:lnTo>
                  <a:lnTo>
                    <a:pt x="233" y="191"/>
                  </a:lnTo>
                  <a:lnTo>
                    <a:pt x="237" y="194"/>
                  </a:lnTo>
                  <a:lnTo>
                    <a:pt x="239" y="194"/>
                  </a:lnTo>
                  <a:lnTo>
                    <a:pt x="239" y="191"/>
                  </a:lnTo>
                  <a:lnTo>
                    <a:pt x="237" y="187"/>
                  </a:lnTo>
                  <a:lnTo>
                    <a:pt x="239" y="185"/>
                  </a:lnTo>
                  <a:lnTo>
                    <a:pt x="243" y="185"/>
                  </a:lnTo>
                  <a:lnTo>
                    <a:pt x="243" y="191"/>
                  </a:lnTo>
                  <a:lnTo>
                    <a:pt x="243" y="194"/>
                  </a:lnTo>
                  <a:lnTo>
                    <a:pt x="243" y="202"/>
                  </a:lnTo>
                  <a:lnTo>
                    <a:pt x="243" y="210"/>
                  </a:lnTo>
                  <a:lnTo>
                    <a:pt x="243" y="215"/>
                  </a:lnTo>
                  <a:lnTo>
                    <a:pt x="239" y="219"/>
                  </a:lnTo>
                  <a:lnTo>
                    <a:pt x="235" y="223"/>
                  </a:lnTo>
                  <a:lnTo>
                    <a:pt x="235" y="223"/>
                  </a:lnTo>
                  <a:lnTo>
                    <a:pt x="235" y="223"/>
                  </a:lnTo>
                  <a:close/>
                </a:path>
              </a:pathLst>
            </a:custGeom>
            <a:solidFill>
              <a:schemeClr val="accent3"/>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40" name="Freeform 25">
              <a:extLst>
                <a:ext uri="{FF2B5EF4-FFF2-40B4-BE49-F238E27FC236}">
                  <a16:creationId xmlns:a16="http://schemas.microsoft.com/office/drawing/2014/main" id="{C5880EB2-60E6-434E-86CE-0C945DF1BB94}"/>
                </a:ext>
              </a:extLst>
            </p:cNvPr>
            <p:cNvSpPr>
              <a:spLocks noEditPoints="1"/>
            </p:cNvSpPr>
            <p:nvPr/>
          </p:nvSpPr>
          <p:spPr bwMode="auto">
            <a:xfrm>
              <a:off x="9333211" y="2472695"/>
              <a:ext cx="73808" cy="82903"/>
            </a:xfrm>
            <a:custGeom>
              <a:avLst/>
              <a:gdLst/>
              <a:ahLst/>
              <a:cxnLst>
                <a:cxn ang="0">
                  <a:pos x="8" y="62"/>
                </a:cxn>
                <a:cxn ang="0">
                  <a:pos x="8" y="38"/>
                </a:cxn>
                <a:cxn ang="0">
                  <a:pos x="17" y="24"/>
                </a:cxn>
                <a:cxn ang="0">
                  <a:pos x="38" y="24"/>
                </a:cxn>
                <a:cxn ang="0">
                  <a:pos x="57" y="17"/>
                </a:cxn>
                <a:cxn ang="0">
                  <a:pos x="68" y="2"/>
                </a:cxn>
                <a:cxn ang="0">
                  <a:pos x="94" y="4"/>
                </a:cxn>
                <a:cxn ang="0">
                  <a:pos x="119" y="19"/>
                </a:cxn>
                <a:cxn ang="0">
                  <a:pos x="113" y="32"/>
                </a:cxn>
                <a:cxn ang="0">
                  <a:pos x="96" y="41"/>
                </a:cxn>
                <a:cxn ang="0">
                  <a:pos x="98" y="58"/>
                </a:cxn>
                <a:cxn ang="0">
                  <a:pos x="117" y="77"/>
                </a:cxn>
                <a:cxn ang="0">
                  <a:pos x="132" y="102"/>
                </a:cxn>
                <a:cxn ang="0">
                  <a:pos x="151" y="115"/>
                </a:cxn>
                <a:cxn ang="0">
                  <a:pos x="169" y="119"/>
                </a:cxn>
                <a:cxn ang="0">
                  <a:pos x="169" y="130"/>
                </a:cxn>
                <a:cxn ang="0">
                  <a:pos x="205" y="149"/>
                </a:cxn>
                <a:cxn ang="0">
                  <a:pos x="211" y="162"/>
                </a:cxn>
                <a:cxn ang="0">
                  <a:pos x="201" y="158"/>
                </a:cxn>
                <a:cxn ang="0">
                  <a:pos x="188" y="151"/>
                </a:cxn>
                <a:cxn ang="0">
                  <a:pos x="181" y="160"/>
                </a:cxn>
                <a:cxn ang="0">
                  <a:pos x="181" y="169"/>
                </a:cxn>
                <a:cxn ang="0">
                  <a:pos x="186" y="186"/>
                </a:cxn>
                <a:cxn ang="0">
                  <a:pos x="175" y="207"/>
                </a:cxn>
                <a:cxn ang="0">
                  <a:pos x="164" y="201"/>
                </a:cxn>
                <a:cxn ang="0">
                  <a:pos x="169" y="192"/>
                </a:cxn>
                <a:cxn ang="0">
                  <a:pos x="169" y="175"/>
                </a:cxn>
                <a:cxn ang="0">
                  <a:pos x="160" y="162"/>
                </a:cxn>
                <a:cxn ang="0">
                  <a:pos x="151" y="152"/>
                </a:cxn>
                <a:cxn ang="0">
                  <a:pos x="141" y="143"/>
                </a:cxn>
                <a:cxn ang="0">
                  <a:pos x="126" y="135"/>
                </a:cxn>
                <a:cxn ang="0">
                  <a:pos x="113" y="130"/>
                </a:cxn>
                <a:cxn ang="0">
                  <a:pos x="92" y="111"/>
                </a:cxn>
                <a:cxn ang="0">
                  <a:pos x="73" y="92"/>
                </a:cxn>
                <a:cxn ang="0">
                  <a:pos x="62" y="75"/>
                </a:cxn>
                <a:cxn ang="0">
                  <a:pos x="51" y="64"/>
                </a:cxn>
                <a:cxn ang="0">
                  <a:pos x="15" y="75"/>
                </a:cxn>
                <a:cxn ang="0">
                  <a:pos x="32" y="137"/>
                </a:cxn>
                <a:cxn ang="0">
                  <a:pos x="28" y="135"/>
                </a:cxn>
                <a:cxn ang="0">
                  <a:pos x="77" y="107"/>
                </a:cxn>
                <a:cxn ang="0">
                  <a:pos x="77" y="107"/>
                </a:cxn>
                <a:cxn ang="0">
                  <a:pos x="66" y="98"/>
                </a:cxn>
                <a:cxn ang="0">
                  <a:pos x="62" y="98"/>
                </a:cxn>
                <a:cxn ang="0">
                  <a:pos x="40" y="186"/>
                </a:cxn>
                <a:cxn ang="0">
                  <a:pos x="51" y="181"/>
                </a:cxn>
                <a:cxn ang="0">
                  <a:pos x="57" y="169"/>
                </a:cxn>
                <a:cxn ang="0">
                  <a:pos x="57" y="147"/>
                </a:cxn>
                <a:cxn ang="0">
                  <a:pos x="45" y="135"/>
                </a:cxn>
                <a:cxn ang="0">
                  <a:pos x="28" y="143"/>
                </a:cxn>
                <a:cxn ang="0">
                  <a:pos x="34" y="160"/>
                </a:cxn>
                <a:cxn ang="0">
                  <a:pos x="34" y="168"/>
                </a:cxn>
                <a:cxn ang="0">
                  <a:pos x="40" y="186"/>
                </a:cxn>
                <a:cxn ang="0">
                  <a:pos x="158" y="230"/>
                </a:cxn>
                <a:cxn ang="0">
                  <a:pos x="162" y="205"/>
                </a:cxn>
                <a:cxn ang="0">
                  <a:pos x="145" y="207"/>
                </a:cxn>
                <a:cxn ang="0">
                  <a:pos x="117" y="205"/>
                </a:cxn>
                <a:cxn ang="0">
                  <a:pos x="113" y="218"/>
                </a:cxn>
                <a:cxn ang="0">
                  <a:pos x="139" y="230"/>
                </a:cxn>
                <a:cxn ang="0">
                  <a:pos x="156" y="237"/>
                </a:cxn>
              </a:cxnLst>
              <a:rect l="0" t="0" r="r" b="b"/>
              <a:pathLst>
                <a:path w="211" h="237">
                  <a:moveTo>
                    <a:pt x="15" y="75"/>
                  </a:moveTo>
                  <a:lnTo>
                    <a:pt x="15" y="71"/>
                  </a:lnTo>
                  <a:lnTo>
                    <a:pt x="17" y="66"/>
                  </a:lnTo>
                  <a:lnTo>
                    <a:pt x="11" y="66"/>
                  </a:lnTo>
                  <a:lnTo>
                    <a:pt x="8" y="62"/>
                  </a:lnTo>
                  <a:lnTo>
                    <a:pt x="4" y="51"/>
                  </a:lnTo>
                  <a:lnTo>
                    <a:pt x="0" y="47"/>
                  </a:lnTo>
                  <a:lnTo>
                    <a:pt x="4" y="43"/>
                  </a:lnTo>
                  <a:lnTo>
                    <a:pt x="8" y="43"/>
                  </a:lnTo>
                  <a:lnTo>
                    <a:pt x="8" y="38"/>
                  </a:lnTo>
                  <a:lnTo>
                    <a:pt x="4" y="34"/>
                  </a:lnTo>
                  <a:lnTo>
                    <a:pt x="4" y="30"/>
                  </a:lnTo>
                  <a:lnTo>
                    <a:pt x="8" y="28"/>
                  </a:lnTo>
                  <a:lnTo>
                    <a:pt x="9" y="30"/>
                  </a:lnTo>
                  <a:lnTo>
                    <a:pt x="17" y="24"/>
                  </a:lnTo>
                  <a:lnTo>
                    <a:pt x="23" y="26"/>
                  </a:lnTo>
                  <a:lnTo>
                    <a:pt x="28" y="13"/>
                  </a:lnTo>
                  <a:lnTo>
                    <a:pt x="32" y="17"/>
                  </a:lnTo>
                  <a:lnTo>
                    <a:pt x="32" y="21"/>
                  </a:lnTo>
                  <a:lnTo>
                    <a:pt x="38" y="24"/>
                  </a:lnTo>
                  <a:lnTo>
                    <a:pt x="40" y="28"/>
                  </a:lnTo>
                  <a:lnTo>
                    <a:pt x="43" y="21"/>
                  </a:lnTo>
                  <a:lnTo>
                    <a:pt x="43" y="17"/>
                  </a:lnTo>
                  <a:lnTo>
                    <a:pt x="53" y="19"/>
                  </a:lnTo>
                  <a:lnTo>
                    <a:pt x="57" y="17"/>
                  </a:lnTo>
                  <a:lnTo>
                    <a:pt x="58" y="21"/>
                  </a:lnTo>
                  <a:lnTo>
                    <a:pt x="58" y="13"/>
                  </a:lnTo>
                  <a:lnTo>
                    <a:pt x="66" y="11"/>
                  </a:lnTo>
                  <a:lnTo>
                    <a:pt x="64" y="7"/>
                  </a:lnTo>
                  <a:lnTo>
                    <a:pt x="68" y="2"/>
                  </a:lnTo>
                  <a:lnTo>
                    <a:pt x="75" y="6"/>
                  </a:lnTo>
                  <a:lnTo>
                    <a:pt x="83" y="0"/>
                  </a:lnTo>
                  <a:lnTo>
                    <a:pt x="89" y="0"/>
                  </a:lnTo>
                  <a:lnTo>
                    <a:pt x="94" y="0"/>
                  </a:lnTo>
                  <a:lnTo>
                    <a:pt x="94" y="4"/>
                  </a:lnTo>
                  <a:lnTo>
                    <a:pt x="104" y="7"/>
                  </a:lnTo>
                  <a:lnTo>
                    <a:pt x="113" y="11"/>
                  </a:lnTo>
                  <a:lnTo>
                    <a:pt x="122" y="11"/>
                  </a:lnTo>
                  <a:lnTo>
                    <a:pt x="122" y="11"/>
                  </a:lnTo>
                  <a:lnTo>
                    <a:pt x="119" y="19"/>
                  </a:lnTo>
                  <a:lnTo>
                    <a:pt x="119" y="21"/>
                  </a:lnTo>
                  <a:lnTo>
                    <a:pt x="117" y="26"/>
                  </a:lnTo>
                  <a:lnTo>
                    <a:pt x="119" y="32"/>
                  </a:lnTo>
                  <a:lnTo>
                    <a:pt x="113" y="32"/>
                  </a:lnTo>
                  <a:lnTo>
                    <a:pt x="113" y="32"/>
                  </a:lnTo>
                  <a:lnTo>
                    <a:pt x="109" y="36"/>
                  </a:lnTo>
                  <a:lnTo>
                    <a:pt x="105" y="36"/>
                  </a:lnTo>
                  <a:lnTo>
                    <a:pt x="102" y="38"/>
                  </a:lnTo>
                  <a:lnTo>
                    <a:pt x="98" y="38"/>
                  </a:lnTo>
                  <a:lnTo>
                    <a:pt x="96" y="41"/>
                  </a:lnTo>
                  <a:lnTo>
                    <a:pt x="98" y="47"/>
                  </a:lnTo>
                  <a:lnTo>
                    <a:pt x="100" y="49"/>
                  </a:lnTo>
                  <a:lnTo>
                    <a:pt x="98" y="53"/>
                  </a:lnTo>
                  <a:lnTo>
                    <a:pt x="96" y="54"/>
                  </a:lnTo>
                  <a:lnTo>
                    <a:pt x="98" y="58"/>
                  </a:lnTo>
                  <a:lnTo>
                    <a:pt x="98" y="64"/>
                  </a:lnTo>
                  <a:lnTo>
                    <a:pt x="100" y="68"/>
                  </a:lnTo>
                  <a:lnTo>
                    <a:pt x="109" y="71"/>
                  </a:lnTo>
                  <a:lnTo>
                    <a:pt x="113" y="73"/>
                  </a:lnTo>
                  <a:lnTo>
                    <a:pt x="117" y="77"/>
                  </a:lnTo>
                  <a:lnTo>
                    <a:pt x="128" y="88"/>
                  </a:lnTo>
                  <a:lnTo>
                    <a:pt x="128" y="92"/>
                  </a:lnTo>
                  <a:lnTo>
                    <a:pt x="130" y="92"/>
                  </a:lnTo>
                  <a:lnTo>
                    <a:pt x="130" y="98"/>
                  </a:lnTo>
                  <a:lnTo>
                    <a:pt x="132" y="102"/>
                  </a:lnTo>
                  <a:lnTo>
                    <a:pt x="136" y="105"/>
                  </a:lnTo>
                  <a:lnTo>
                    <a:pt x="137" y="107"/>
                  </a:lnTo>
                  <a:lnTo>
                    <a:pt x="145" y="113"/>
                  </a:lnTo>
                  <a:lnTo>
                    <a:pt x="147" y="115"/>
                  </a:lnTo>
                  <a:lnTo>
                    <a:pt x="151" y="115"/>
                  </a:lnTo>
                  <a:lnTo>
                    <a:pt x="151" y="117"/>
                  </a:lnTo>
                  <a:lnTo>
                    <a:pt x="158" y="117"/>
                  </a:lnTo>
                  <a:lnTo>
                    <a:pt x="162" y="119"/>
                  </a:lnTo>
                  <a:lnTo>
                    <a:pt x="166" y="117"/>
                  </a:lnTo>
                  <a:lnTo>
                    <a:pt x="169" y="119"/>
                  </a:lnTo>
                  <a:lnTo>
                    <a:pt x="169" y="122"/>
                  </a:lnTo>
                  <a:lnTo>
                    <a:pt x="164" y="126"/>
                  </a:lnTo>
                  <a:lnTo>
                    <a:pt x="164" y="126"/>
                  </a:lnTo>
                  <a:lnTo>
                    <a:pt x="166" y="130"/>
                  </a:lnTo>
                  <a:lnTo>
                    <a:pt x="169" y="130"/>
                  </a:lnTo>
                  <a:lnTo>
                    <a:pt x="177" y="132"/>
                  </a:lnTo>
                  <a:lnTo>
                    <a:pt x="192" y="139"/>
                  </a:lnTo>
                  <a:lnTo>
                    <a:pt x="198" y="143"/>
                  </a:lnTo>
                  <a:lnTo>
                    <a:pt x="201" y="147"/>
                  </a:lnTo>
                  <a:lnTo>
                    <a:pt x="205" y="149"/>
                  </a:lnTo>
                  <a:lnTo>
                    <a:pt x="211" y="151"/>
                  </a:lnTo>
                  <a:lnTo>
                    <a:pt x="211" y="154"/>
                  </a:lnTo>
                  <a:lnTo>
                    <a:pt x="211" y="158"/>
                  </a:lnTo>
                  <a:lnTo>
                    <a:pt x="211" y="162"/>
                  </a:lnTo>
                  <a:lnTo>
                    <a:pt x="211" y="162"/>
                  </a:lnTo>
                  <a:lnTo>
                    <a:pt x="207" y="166"/>
                  </a:lnTo>
                  <a:lnTo>
                    <a:pt x="207" y="166"/>
                  </a:lnTo>
                  <a:lnTo>
                    <a:pt x="205" y="166"/>
                  </a:lnTo>
                  <a:lnTo>
                    <a:pt x="201" y="162"/>
                  </a:lnTo>
                  <a:lnTo>
                    <a:pt x="201" y="158"/>
                  </a:lnTo>
                  <a:lnTo>
                    <a:pt x="201" y="154"/>
                  </a:lnTo>
                  <a:lnTo>
                    <a:pt x="200" y="154"/>
                  </a:lnTo>
                  <a:lnTo>
                    <a:pt x="194" y="154"/>
                  </a:lnTo>
                  <a:lnTo>
                    <a:pt x="192" y="152"/>
                  </a:lnTo>
                  <a:lnTo>
                    <a:pt x="188" y="151"/>
                  </a:lnTo>
                  <a:lnTo>
                    <a:pt x="186" y="151"/>
                  </a:lnTo>
                  <a:lnTo>
                    <a:pt x="185" y="151"/>
                  </a:lnTo>
                  <a:lnTo>
                    <a:pt x="183" y="156"/>
                  </a:lnTo>
                  <a:lnTo>
                    <a:pt x="181" y="158"/>
                  </a:lnTo>
                  <a:lnTo>
                    <a:pt x="181" y="160"/>
                  </a:lnTo>
                  <a:lnTo>
                    <a:pt x="181" y="162"/>
                  </a:lnTo>
                  <a:lnTo>
                    <a:pt x="177" y="166"/>
                  </a:lnTo>
                  <a:lnTo>
                    <a:pt x="177" y="168"/>
                  </a:lnTo>
                  <a:lnTo>
                    <a:pt x="181" y="169"/>
                  </a:lnTo>
                  <a:lnTo>
                    <a:pt x="181" y="169"/>
                  </a:lnTo>
                  <a:lnTo>
                    <a:pt x="186" y="175"/>
                  </a:lnTo>
                  <a:lnTo>
                    <a:pt x="188" y="177"/>
                  </a:lnTo>
                  <a:lnTo>
                    <a:pt x="188" y="183"/>
                  </a:lnTo>
                  <a:lnTo>
                    <a:pt x="188" y="184"/>
                  </a:lnTo>
                  <a:lnTo>
                    <a:pt x="186" y="186"/>
                  </a:lnTo>
                  <a:lnTo>
                    <a:pt x="185" y="186"/>
                  </a:lnTo>
                  <a:lnTo>
                    <a:pt x="181" y="190"/>
                  </a:lnTo>
                  <a:lnTo>
                    <a:pt x="181" y="200"/>
                  </a:lnTo>
                  <a:lnTo>
                    <a:pt x="177" y="201"/>
                  </a:lnTo>
                  <a:lnTo>
                    <a:pt x="175" y="207"/>
                  </a:lnTo>
                  <a:lnTo>
                    <a:pt x="171" y="211"/>
                  </a:lnTo>
                  <a:lnTo>
                    <a:pt x="168" y="211"/>
                  </a:lnTo>
                  <a:lnTo>
                    <a:pt x="164" y="207"/>
                  </a:lnTo>
                  <a:lnTo>
                    <a:pt x="164" y="205"/>
                  </a:lnTo>
                  <a:lnTo>
                    <a:pt x="164" y="201"/>
                  </a:lnTo>
                  <a:lnTo>
                    <a:pt x="166" y="201"/>
                  </a:lnTo>
                  <a:lnTo>
                    <a:pt x="169" y="200"/>
                  </a:lnTo>
                  <a:lnTo>
                    <a:pt x="169" y="196"/>
                  </a:lnTo>
                  <a:lnTo>
                    <a:pt x="169" y="192"/>
                  </a:lnTo>
                  <a:lnTo>
                    <a:pt x="169" y="192"/>
                  </a:lnTo>
                  <a:lnTo>
                    <a:pt x="171" y="192"/>
                  </a:lnTo>
                  <a:lnTo>
                    <a:pt x="171" y="186"/>
                  </a:lnTo>
                  <a:lnTo>
                    <a:pt x="171" y="184"/>
                  </a:lnTo>
                  <a:lnTo>
                    <a:pt x="171" y="183"/>
                  </a:lnTo>
                  <a:lnTo>
                    <a:pt x="169" y="175"/>
                  </a:lnTo>
                  <a:lnTo>
                    <a:pt x="168" y="175"/>
                  </a:lnTo>
                  <a:lnTo>
                    <a:pt x="168" y="166"/>
                  </a:lnTo>
                  <a:lnTo>
                    <a:pt x="166" y="162"/>
                  </a:lnTo>
                  <a:lnTo>
                    <a:pt x="162" y="160"/>
                  </a:lnTo>
                  <a:lnTo>
                    <a:pt x="160" y="162"/>
                  </a:lnTo>
                  <a:lnTo>
                    <a:pt x="156" y="160"/>
                  </a:lnTo>
                  <a:lnTo>
                    <a:pt x="153" y="156"/>
                  </a:lnTo>
                  <a:lnTo>
                    <a:pt x="151" y="156"/>
                  </a:lnTo>
                  <a:lnTo>
                    <a:pt x="147" y="154"/>
                  </a:lnTo>
                  <a:lnTo>
                    <a:pt x="151" y="152"/>
                  </a:lnTo>
                  <a:lnTo>
                    <a:pt x="151" y="149"/>
                  </a:lnTo>
                  <a:lnTo>
                    <a:pt x="147" y="147"/>
                  </a:lnTo>
                  <a:lnTo>
                    <a:pt x="145" y="145"/>
                  </a:lnTo>
                  <a:lnTo>
                    <a:pt x="141" y="147"/>
                  </a:lnTo>
                  <a:lnTo>
                    <a:pt x="141" y="143"/>
                  </a:lnTo>
                  <a:lnTo>
                    <a:pt x="137" y="141"/>
                  </a:lnTo>
                  <a:lnTo>
                    <a:pt x="136" y="143"/>
                  </a:lnTo>
                  <a:lnTo>
                    <a:pt x="134" y="141"/>
                  </a:lnTo>
                  <a:lnTo>
                    <a:pt x="128" y="135"/>
                  </a:lnTo>
                  <a:lnTo>
                    <a:pt x="126" y="135"/>
                  </a:lnTo>
                  <a:lnTo>
                    <a:pt x="122" y="132"/>
                  </a:lnTo>
                  <a:lnTo>
                    <a:pt x="119" y="135"/>
                  </a:lnTo>
                  <a:lnTo>
                    <a:pt x="117" y="135"/>
                  </a:lnTo>
                  <a:lnTo>
                    <a:pt x="117" y="132"/>
                  </a:lnTo>
                  <a:lnTo>
                    <a:pt x="113" y="130"/>
                  </a:lnTo>
                  <a:lnTo>
                    <a:pt x="109" y="130"/>
                  </a:lnTo>
                  <a:lnTo>
                    <a:pt x="102" y="124"/>
                  </a:lnTo>
                  <a:lnTo>
                    <a:pt x="94" y="113"/>
                  </a:lnTo>
                  <a:lnTo>
                    <a:pt x="92" y="113"/>
                  </a:lnTo>
                  <a:lnTo>
                    <a:pt x="92" y="111"/>
                  </a:lnTo>
                  <a:lnTo>
                    <a:pt x="89" y="105"/>
                  </a:lnTo>
                  <a:lnTo>
                    <a:pt x="83" y="105"/>
                  </a:lnTo>
                  <a:lnTo>
                    <a:pt x="83" y="102"/>
                  </a:lnTo>
                  <a:lnTo>
                    <a:pt x="77" y="98"/>
                  </a:lnTo>
                  <a:lnTo>
                    <a:pt x="73" y="92"/>
                  </a:lnTo>
                  <a:lnTo>
                    <a:pt x="70" y="92"/>
                  </a:lnTo>
                  <a:lnTo>
                    <a:pt x="70" y="87"/>
                  </a:lnTo>
                  <a:lnTo>
                    <a:pt x="66" y="85"/>
                  </a:lnTo>
                  <a:lnTo>
                    <a:pt x="66" y="81"/>
                  </a:lnTo>
                  <a:lnTo>
                    <a:pt x="62" y="75"/>
                  </a:lnTo>
                  <a:lnTo>
                    <a:pt x="62" y="71"/>
                  </a:lnTo>
                  <a:lnTo>
                    <a:pt x="62" y="71"/>
                  </a:lnTo>
                  <a:lnTo>
                    <a:pt x="58" y="68"/>
                  </a:lnTo>
                  <a:lnTo>
                    <a:pt x="55" y="68"/>
                  </a:lnTo>
                  <a:lnTo>
                    <a:pt x="51" y="64"/>
                  </a:lnTo>
                  <a:lnTo>
                    <a:pt x="38" y="62"/>
                  </a:lnTo>
                  <a:lnTo>
                    <a:pt x="28" y="68"/>
                  </a:lnTo>
                  <a:lnTo>
                    <a:pt x="28" y="68"/>
                  </a:lnTo>
                  <a:lnTo>
                    <a:pt x="25" y="73"/>
                  </a:lnTo>
                  <a:lnTo>
                    <a:pt x="15" y="75"/>
                  </a:lnTo>
                  <a:lnTo>
                    <a:pt x="15" y="75"/>
                  </a:lnTo>
                  <a:lnTo>
                    <a:pt x="15" y="75"/>
                  </a:lnTo>
                  <a:lnTo>
                    <a:pt x="15" y="75"/>
                  </a:lnTo>
                  <a:close/>
                  <a:moveTo>
                    <a:pt x="28" y="137"/>
                  </a:moveTo>
                  <a:lnTo>
                    <a:pt x="32" y="137"/>
                  </a:lnTo>
                  <a:lnTo>
                    <a:pt x="32" y="135"/>
                  </a:lnTo>
                  <a:lnTo>
                    <a:pt x="32" y="135"/>
                  </a:lnTo>
                  <a:lnTo>
                    <a:pt x="32" y="132"/>
                  </a:lnTo>
                  <a:lnTo>
                    <a:pt x="32" y="135"/>
                  </a:lnTo>
                  <a:lnTo>
                    <a:pt x="28" y="135"/>
                  </a:lnTo>
                  <a:lnTo>
                    <a:pt x="28" y="137"/>
                  </a:lnTo>
                  <a:lnTo>
                    <a:pt x="28" y="137"/>
                  </a:lnTo>
                  <a:lnTo>
                    <a:pt x="28" y="137"/>
                  </a:lnTo>
                  <a:lnTo>
                    <a:pt x="28" y="137"/>
                  </a:lnTo>
                  <a:close/>
                  <a:moveTo>
                    <a:pt x="77" y="107"/>
                  </a:moveTo>
                  <a:lnTo>
                    <a:pt x="79" y="107"/>
                  </a:lnTo>
                  <a:lnTo>
                    <a:pt x="79" y="105"/>
                  </a:lnTo>
                  <a:lnTo>
                    <a:pt x="77" y="107"/>
                  </a:lnTo>
                  <a:lnTo>
                    <a:pt x="77" y="107"/>
                  </a:lnTo>
                  <a:lnTo>
                    <a:pt x="77" y="107"/>
                  </a:lnTo>
                  <a:lnTo>
                    <a:pt x="77" y="107"/>
                  </a:lnTo>
                  <a:close/>
                  <a:moveTo>
                    <a:pt x="62" y="98"/>
                  </a:moveTo>
                  <a:lnTo>
                    <a:pt x="62" y="100"/>
                  </a:lnTo>
                  <a:lnTo>
                    <a:pt x="62" y="100"/>
                  </a:lnTo>
                  <a:lnTo>
                    <a:pt x="66" y="98"/>
                  </a:lnTo>
                  <a:lnTo>
                    <a:pt x="68" y="98"/>
                  </a:lnTo>
                  <a:lnTo>
                    <a:pt x="68" y="96"/>
                  </a:lnTo>
                  <a:lnTo>
                    <a:pt x="66" y="92"/>
                  </a:lnTo>
                  <a:lnTo>
                    <a:pt x="66" y="96"/>
                  </a:lnTo>
                  <a:lnTo>
                    <a:pt x="62" y="98"/>
                  </a:lnTo>
                  <a:lnTo>
                    <a:pt x="62" y="98"/>
                  </a:lnTo>
                  <a:lnTo>
                    <a:pt x="62" y="98"/>
                  </a:lnTo>
                  <a:lnTo>
                    <a:pt x="62" y="98"/>
                  </a:lnTo>
                  <a:close/>
                  <a:moveTo>
                    <a:pt x="40" y="186"/>
                  </a:moveTo>
                  <a:lnTo>
                    <a:pt x="40" y="186"/>
                  </a:lnTo>
                  <a:lnTo>
                    <a:pt x="41" y="186"/>
                  </a:lnTo>
                  <a:lnTo>
                    <a:pt x="45" y="186"/>
                  </a:lnTo>
                  <a:lnTo>
                    <a:pt x="45" y="183"/>
                  </a:lnTo>
                  <a:lnTo>
                    <a:pt x="47" y="181"/>
                  </a:lnTo>
                  <a:lnTo>
                    <a:pt x="51" y="181"/>
                  </a:lnTo>
                  <a:lnTo>
                    <a:pt x="53" y="183"/>
                  </a:lnTo>
                  <a:lnTo>
                    <a:pt x="55" y="183"/>
                  </a:lnTo>
                  <a:lnTo>
                    <a:pt x="57" y="179"/>
                  </a:lnTo>
                  <a:lnTo>
                    <a:pt x="57" y="175"/>
                  </a:lnTo>
                  <a:lnTo>
                    <a:pt x="57" y="169"/>
                  </a:lnTo>
                  <a:lnTo>
                    <a:pt x="57" y="162"/>
                  </a:lnTo>
                  <a:lnTo>
                    <a:pt x="58" y="156"/>
                  </a:lnTo>
                  <a:lnTo>
                    <a:pt x="53" y="152"/>
                  </a:lnTo>
                  <a:lnTo>
                    <a:pt x="57" y="151"/>
                  </a:lnTo>
                  <a:lnTo>
                    <a:pt x="57" y="147"/>
                  </a:lnTo>
                  <a:lnTo>
                    <a:pt x="57" y="143"/>
                  </a:lnTo>
                  <a:lnTo>
                    <a:pt x="55" y="139"/>
                  </a:lnTo>
                  <a:lnTo>
                    <a:pt x="51" y="135"/>
                  </a:lnTo>
                  <a:lnTo>
                    <a:pt x="49" y="135"/>
                  </a:lnTo>
                  <a:lnTo>
                    <a:pt x="45" y="135"/>
                  </a:lnTo>
                  <a:lnTo>
                    <a:pt x="43" y="135"/>
                  </a:lnTo>
                  <a:lnTo>
                    <a:pt x="38" y="141"/>
                  </a:lnTo>
                  <a:lnTo>
                    <a:pt x="32" y="141"/>
                  </a:lnTo>
                  <a:lnTo>
                    <a:pt x="28" y="139"/>
                  </a:lnTo>
                  <a:lnTo>
                    <a:pt x="28" y="143"/>
                  </a:lnTo>
                  <a:lnTo>
                    <a:pt x="28" y="147"/>
                  </a:lnTo>
                  <a:lnTo>
                    <a:pt x="32" y="149"/>
                  </a:lnTo>
                  <a:lnTo>
                    <a:pt x="32" y="152"/>
                  </a:lnTo>
                  <a:lnTo>
                    <a:pt x="34" y="154"/>
                  </a:lnTo>
                  <a:lnTo>
                    <a:pt x="34" y="160"/>
                  </a:lnTo>
                  <a:lnTo>
                    <a:pt x="32" y="162"/>
                  </a:lnTo>
                  <a:lnTo>
                    <a:pt x="32" y="166"/>
                  </a:lnTo>
                  <a:lnTo>
                    <a:pt x="38" y="166"/>
                  </a:lnTo>
                  <a:lnTo>
                    <a:pt x="38" y="166"/>
                  </a:lnTo>
                  <a:lnTo>
                    <a:pt x="34" y="168"/>
                  </a:lnTo>
                  <a:lnTo>
                    <a:pt x="32" y="175"/>
                  </a:lnTo>
                  <a:lnTo>
                    <a:pt x="34" y="177"/>
                  </a:lnTo>
                  <a:lnTo>
                    <a:pt x="38" y="184"/>
                  </a:lnTo>
                  <a:lnTo>
                    <a:pt x="40" y="186"/>
                  </a:lnTo>
                  <a:lnTo>
                    <a:pt x="40" y="186"/>
                  </a:lnTo>
                  <a:lnTo>
                    <a:pt x="40" y="186"/>
                  </a:lnTo>
                  <a:lnTo>
                    <a:pt x="40" y="186"/>
                  </a:lnTo>
                  <a:close/>
                  <a:moveTo>
                    <a:pt x="156" y="237"/>
                  </a:moveTo>
                  <a:lnTo>
                    <a:pt x="156" y="232"/>
                  </a:lnTo>
                  <a:lnTo>
                    <a:pt x="158" y="230"/>
                  </a:lnTo>
                  <a:lnTo>
                    <a:pt x="156" y="226"/>
                  </a:lnTo>
                  <a:lnTo>
                    <a:pt x="153" y="222"/>
                  </a:lnTo>
                  <a:lnTo>
                    <a:pt x="156" y="213"/>
                  </a:lnTo>
                  <a:lnTo>
                    <a:pt x="160" y="209"/>
                  </a:lnTo>
                  <a:lnTo>
                    <a:pt x="162" y="205"/>
                  </a:lnTo>
                  <a:lnTo>
                    <a:pt x="158" y="200"/>
                  </a:lnTo>
                  <a:lnTo>
                    <a:pt x="153" y="205"/>
                  </a:lnTo>
                  <a:lnTo>
                    <a:pt x="151" y="205"/>
                  </a:lnTo>
                  <a:lnTo>
                    <a:pt x="147" y="201"/>
                  </a:lnTo>
                  <a:lnTo>
                    <a:pt x="145" y="207"/>
                  </a:lnTo>
                  <a:lnTo>
                    <a:pt x="136" y="205"/>
                  </a:lnTo>
                  <a:lnTo>
                    <a:pt x="128" y="209"/>
                  </a:lnTo>
                  <a:lnTo>
                    <a:pt x="122" y="207"/>
                  </a:lnTo>
                  <a:lnTo>
                    <a:pt x="122" y="205"/>
                  </a:lnTo>
                  <a:lnTo>
                    <a:pt x="117" y="205"/>
                  </a:lnTo>
                  <a:lnTo>
                    <a:pt x="113" y="207"/>
                  </a:lnTo>
                  <a:lnTo>
                    <a:pt x="113" y="205"/>
                  </a:lnTo>
                  <a:lnTo>
                    <a:pt x="109" y="207"/>
                  </a:lnTo>
                  <a:lnTo>
                    <a:pt x="107" y="215"/>
                  </a:lnTo>
                  <a:lnTo>
                    <a:pt x="113" y="218"/>
                  </a:lnTo>
                  <a:lnTo>
                    <a:pt x="117" y="216"/>
                  </a:lnTo>
                  <a:lnTo>
                    <a:pt x="122" y="222"/>
                  </a:lnTo>
                  <a:lnTo>
                    <a:pt x="126" y="224"/>
                  </a:lnTo>
                  <a:lnTo>
                    <a:pt x="130" y="226"/>
                  </a:lnTo>
                  <a:lnTo>
                    <a:pt x="139" y="230"/>
                  </a:lnTo>
                  <a:lnTo>
                    <a:pt x="141" y="230"/>
                  </a:lnTo>
                  <a:lnTo>
                    <a:pt x="145" y="230"/>
                  </a:lnTo>
                  <a:lnTo>
                    <a:pt x="145" y="233"/>
                  </a:lnTo>
                  <a:lnTo>
                    <a:pt x="153" y="237"/>
                  </a:lnTo>
                  <a:lnTo>
                    <a:pt x="156" y="237"/>
                  </a:lnTo>
                  <a:lnTo>
                    <a:pt x="156" y="237"/>
                  </a:lnTo>
                  <a:lnTo>
                    <a:pt x="156" y="237"/>
                  </a:lnTo>
                  <a:close/>
                </a:path>
              </a:pathLst>
            </a:custGeom>
            <a:solidFill>
              <a:schemeClr val="accent5">
                <a:lumMod val="75000"/>
              </a:schemeClr>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41" name="Freeform 26">
              <a:extLst>
                <a:ext uri="{FF2B5EF4-FFF2-40B4-BE49-F238E27FC236}">
                  <a16:creationId xmlns:a16="http://schemas.microsoft.com/office/drawing/2014/main" id="{9E45BDE2-E227-40E8-A4EB-CBF1F953516D}"/>
                </a:ext>
              </a:extLst>
            </p:cNvPr>
            <p:cNvSpPr>
              <a:spLocks noEditPoints="1"/>
            </p:cNvSpPr>
            <p:nvPr/>
          </p:nvSpPr>
          <p:spPr bwMode="auto">
            <a:xfrm>
              <a:off x="9239115" y="2500330"/>
              <a:ext cx="81503" cy="58766"/>
            </a:xfrm>
            <a:custGeom>
              <a:avLst/>
              <a:gdLst/>
              <a:ahLst/>
              <a:cxnLst>
                <a:cxn ang="0">
                  <a:pos x="135" y="9"/>
                </a:cxn>
                <a:cxn ang="0">
                  <a:pos x="137" y="15"/>
                </a:cxn>
                <a:cxn ang="0">
                  <a:pos x="154" y="23"/>
                </a:cxn>
                <a:cxn ang="0">
                  <a:pos x="167" y="24"/>
                </a:cxn>
                <a:cxn ang="0">
                  <a:pos x="182" y="23"/>
                </a:cxn>
                <a:cxn ang="0">
                  <a:pos x="194" y="28"/>
                </a:cxn>
                <a:cxn ang="0">
                  <a:pos x="213" y="30"/>
                </a:cxn>
                <a:cxn ang="0">
                  <a:pos x="211" y="40"/>
                </a:cxn>
                <a:cxn ang="0">
                  <a:pos x="201" y="53"/>
                </a:cxn>
                <a:cxn ang="0">
                  <a:pos x="198" y="56"/>
                </a:cxn>
                <a:cxn ang="0">
                  <a:pos x="181" y="62"/>
                </a:cxn>
                <a:cxn ang="0">
                  <a:pos x="177" y="68"/>
                </a:cxn>
                <a:cxn ang="0">
                  <a:pos x="175" y="72"/>
                </a:cxn>
                <a:cxn ang="0">
                  <a:pos x="164" y="79"/>
                </a:cxn>
                <a:cxn ang="0">
                  <a:pos x="158" y="100"/>
                </a:cxn>
                <a:cxn ang="0">
                  <a:pos x="166" y="111"/>
                </a:cxn>
                <a:cxn ang="0">
                  <a:pos x="156" y="121"/>
                </a:cxn>
                <a:cxn ang="0">
                  <a:pos x="150" y="136"/>
                </a:cxn>
                <a:cxn ang="0">
                  <a:pos x="132" y="145"/>
                </a:cxn>
                <a:cxn ang="0">
                  <a:pos x="124" y="153"/>
                </a:cxn>
                <a:cxn ang="0">
                  <a:pos x="115" y="154"/>
                </a:cxn>
                <a:cxn ang="0">
                  <a:pos x="107" y="154"/>
                </a:cxn>
                <a:cxn ang="0">
                  <a:pos x="90" y="153"/>
                </a:cxn>
                <a:cxn ang="0">
                  <a:pos x="71" y="160"/>
                </a:cxn>
                <a:cxn ang="0">
                  <a:pos x="64" y="168"/>
                </a:cxn>
                <a:cxn ang="0">
                  <a:pos x="49" y="153"/>
                </a:cxn>
                <a:cxn ang="0">
                  <a:pos x="36" y="145"/>
                </a:cxn>
                <a:cxn ang="0">
                  <a:pos x="30" y="136"/>
                </a:cxn>
                <a:cxn ang="0">
                  <a:pos x="39" y="121"/>
                </a:cxn>
                <a:cxn ang="0">
                  <a:pos x="38" y="107"/>
                </a:cxn>
                <a:cxn ang="0">
                  <a:pos x="30" y="89"/>
                </a:cxn>
                <a:cxn ang="0">
                  <a:pos x="41" y="83"/>
                </a:cxn>
                <a:cxn ang="0">
                  <a:pos x="43" y="64"/>
                </a:cxn>
                <a:cxn ang="0">
                  <a:pos x="51" y="53"/>
                </a:cxn>
                <a:cxn ang="0">
                  <a:pos x="49" y="40"/>
                </a:cxn>
                <a:cxn ang="0">
                  <a:pos x="26" y="40"/>
                </a:cxn>
                <a:cxn ang="0">
                  <a:pos x="19" y="36"/>
                </a:cxn>
                <a:cxn ang="0">
                  <a:pos x="7" y="36"/>
                </a:cxn>
                <a:cxn ang="0">
                  <a:pos x="11" y="28"/>
                </a:cxn>
                <a:cxn ang="0">
                  <a:pos x="7" y="28"/>
                </a:cxn>
                <a:cxn ang="0">
                  <a:pos x="6" y="21"/>
                </a:cxn>
                <a:cxn ang="0">
                  <a:pos x="0" y="15"/>
                </a:cxn>
                <a:cxn ang="0">
                  <a:pos x="13" y="9"/>
                </a:cxn>
                <a:cxn ang="0">
                  <a:pos x="21" y="6"/>
                </a:cxn>
                <a:cxn ang="0">
                  <a:pos x="26" y="0"/>
                </a:cxn>
                <a:cxn ang="0">
                  <a:pos x="38" y="4"/>
                </a:cxn>
                <a:cxn ang="0">
                  <a:pos x="51" y="4"/>
                </a:cxn>
                <a:cxn ang="0">
                  <a:pos x="60" y="0"/>
                </a:cxn>
                <a:cxn ang="0">
                  <a:pos x="86" y="8"/>
                </a:cxn>
                <a:cxn ang="0">
                  <a:pos x="102" y="8"/>
                </a:cxn>
                <a:cxn ang="0">
                  <a:pos x="117" y="4"/>
                </a:cxn>
                <a:cxn ang="0">
                  <a:pos x="130" y="8"/>
                </a:cxn>
                <a:cxn ang="0">
                  <a:pos x="132" y="6"/>
                </a:cxn>
                <a:cxn ang="0">
                  <a:pos x="230" y="89"/>
                </a:cxn>
                <a:cxn ang="0">
                  <a:pos x="230" y="83"/>
                </a:cxn>
                <a:cxn ang="0">
                  <a:pos x="220" y="87"/>
                </a:cxn>
                <a:cxn ang="0">
                  <a:pos x="211" y="98"/>
                </a:cxn>
                <a:cxn ang="0">
                  <a:pos x="213" y="89"/>
                </a:cxn>
                <a:cxn ang="0">
                  <a:pos x="205" y="96"/>
                </a:cxn>
                <a:cxn ang="0">
                  <a:pos x="211" y="98"/>
                </a:cxn>
                <a:cxn ang="0">
                  <a:pos x="190" y="111"/>
                </a:cxn>
                <a:cxn ang="0">
                  <a:pos x="190" y="104"/>
                </a:cxn>
                <a:cxn ang="0">
                  <a:pos x="190" y="111"/>
                </a:cxn>
              </a:cxnLst>
              <a:rect l="0" t="0" r="r" b="b"/>
              <a:pathLst>
                <a:path w="233" h="168">
                  <a:moveTo>
                    <a:pt x="132" y="6"/>
                  </a:moveTo>
                  <a:lnTo>
                    <a:pt x="135" y="8"/>
                  </a:lnTo>
                  <a:lnTo>
                    <a:pt x="135" y="9"/>
                  </a:lnTo>
                  <a:lnTo>
                    <a:pt x="137" y="9"/>
                  </a:lnTo>
                  <a:lnTo>
                    <a:pt x="137" y="13"/>
                  </a:lnTo>
                  <a:lnTo>
                    <a:pt x="137" y="15"/>
                  </a:lnTo>
                  <a:lnTo>
                    <a:pt x="143" y="15"/>
                  </a:lnTo>
                  <a:lnTo>
                    <a:pt x="150" y="19"/>
                  </a:lnTo>
                  <a:lnTo>
                    <a:pt x="154" y="23"/>
                  </a:lnTo>
                  <a:lnTo>
                    <a:pt x="160" y="21"/>
                  </a:lnTo>
                  <a:lnTo>
                    <a:pt x="164" y="24"/>
                  </a:lnTo>
                  <a:lnTo>
                    <a:pt x="167" y="24"/>
                  </a:lnTo>
                  <a:lnTo>
                    <a:pt x="169" y="28"/>
                  </a:lnTo>
                  <a:lnTo>
                    <a:pt x="173" y="24"/>
                  </a:lnTo>
                  <a:lnTo>
                    <a:pt x="182" y="23"/>
                  </a:lnTo>
                  <a:lnTo>
                    <a:pt x="186" y="24"/>
                  </a:lnTo>
                  <a:lnTo>
                    <a:pt x="190" y="24"/>
                  </a:lnTo>
                  <a:lnTo>
                    <a:pt x="194" y="28"/>
                  </a:lnTo>
                  <a:lnTo>
                    <a:pt x="203" y="24"/>
                  </a:lnTo>
                  <a:lnTo>
                    <a:pt x="211" y="28"/>
                  </a:lnTo>
                  <a:lnTo>
                    <a:pt x="213" y="30"/>
                  </a:lnTo>
                  <a:lnTo>
                    <a:pt x="213" y="32"/>
                  </a:lnTo>
                  <a:lnTo>
                    <a:pt x="211" y="34"/>
                  </a:lnTo>
                  <a:lnTo>
                    <a:pt x="211" y="40"/>
                  </a:lnTo>
                  <a:lnTo>
                    <a:pt x="211" y="43"/>
                  </a:lnTo>
                  <a:lnTo>
                    <a:pt x="209" y="47"/>
                  </a:lnTo>
                  <a:lnTo>
                    <a:pt x="201" y="53"/>
                  </a:lnTo>
                  <a:lnTo>
                    <a:pt x="201" y="53"/>
                  </a:lnTo>
                  <a:lnTo>
                    <a:pt x="198" y="56"/>
                  </a:lnTo>
                  <a:lnTo>
                    <a:pt x="198" y="56"/>
                  </a:lnTo>
                  <a:lnTo>
                    <a:pt x="194" y="58"/>
                  </a:lnTo>
                  <a:lnTo>
                    <a:pt x="186" y="58"/>
                  </a:lnTo>
                  <a:lnTo>
                    <a:pt x="181" y="62"/>
                  </a:lnTo>
                  <a:lnTo>
                    <a:pt x="177" y="64"/>
                  </a:lnTo>
                  <a:lnTo>
                    <a:pt x="179" y="64"/>
                  </a:lnTo>
                  <a:lnTo>
                    <a:pt x="177" y="68"/>
                  </a:lnTo>
                  <a:lnTo>
                    <a:pt x="175" y="72"/>
                  </a:lnTo>
                  <a:lnTo>
                    <a:pt x="175" y="72"/>
                  </a:lnTo>
                  <a:lnTo>
                    <a:pt x="175" y="72"/>
                  </a:lnTo>
                  <a:lnTo>
                    <a:pt x="173" y="68"/>
                  </a:lnTo>
                  <a:lnTo>
                    <a:pt x="167" y="77"/>
                  </a:lnTo>
                  <a:lnTo>
                    <a:pt x="164" y="79"/>
                  </a:lnTo>
                  <a:lnTo>
                    <a:pt x="158" y="92"/>
                  </a:lnTo>
                  <a:lnTo>
                    <a:pt x="156" y="96"/>
                  </a:lnTo>
                  <a:lnTo>
                    <a:pt x="158" y="100"/>
                  </a:lnTo>
                  <a:lnTo>
                    <a:pt x="160" y="104"/>
                  </a:lnTo>
                  <a:lnTo>
                    <a:pt x="160" y="105"/>
                  </a:lnTo>
                  <a:lnTo>
                    <a:pt x="166" y="111"/>
                  </a:lnTo>
                  <a:lnTo>
                    <a:pt x="164" y="115"/>
                  </a:lnTo>
                  <a:lnTo>
                    <a:pt x="156" y="117"/>
                  </a:lnTo>
                  <a:lnTo>
                    <a:pt x="156" y="121"/>
                  </a:lnTo>
                  <a:lnTo>
                    <a:pt x="150" y="128"/>
                  </a:lnTo>
                  <a:lnTo>
                    <a:pt x="150" y="132"/>
                  </a:lnTo>
                  <a:lnTo>
                    <a:pt x="150" y="136"/>
                  </a:lnTo>
                  <a:lnTo>
                    <a:pt x="150" y="139"/>
                  </a:lnTo>
                  <a:lnTo>
                    <a:pt x="143" y="139"/>
                  </a:lnTo>
                  <a:lnTo>
                    <a:pt x="132" y="145"/>
                  </a:lnTo>
                  <a:lnTo>
                    <a:pt x="132" y="147"/>
                  </a:lnTo>
                  <a:lnTo>
                    <a:pt x="126" y="154"/>
                  </a:lnTo>
                  <a:lnTo>
                    <a:pt x="124" y="153"/>
                  </a:lnTo>
                  <a:lnTo>
                    <a:pt x="120" y="149"/>
                  </a:lnTo>
                  <a:lnTo>
                    <a:pt x="118" y="153"/>
                  </a:lnTo>
                  <a:lnTo>
                    <a:pt x="115" y="154"/>
                  </a:lnTo>
                  <a:lnTo>
                    <a:pt x="113" y="153"/>
                  </a:lnTo>
                  <a:lnTo>
                    <a:pt x="109" y="153"/>
                  </a:lnTo>
                  <a:lnTo>
                    <a:pt x="107" y="154"/>
                  </a:lnTo>
                  <a:lnTo>
                    <a:pt x="102" y="154"/>
                  </a:lnTo>
                  <a:lnTo>
                    <a:pt x="94" y="151"/>
                  </a:lnTo>
                  <a:lnTo>
                    <a:pt x="90" y="153"/>
                  </a:lnTo>
                  <a:lnTo>
                    <a:pt x="85" y="154"/>
                  </a:lnTo>
                  <a:lnTo>
                    <a:pt x="79" y="160"/>
                  </a:lnTo>
                  <a:lnTo>
                    <a:pt x="71" y="160"/>
                  </a:lnTo>
                  <a:lnTo>
                    <a:pt x="70" y="164"/>
                  </a:lnTo>
                  <a:lnTo>
                    <a:pt x="70" y="166"/>
                  </a:lnTo>
                  <a:lnTo>
                    <a:pt x="64" y="168"/>
                  </a:lnTo>
                  <a:lnTo>
                    <a:pt x="56" y="168"/>
                  </a:lnTo>
                  <a:lnTo>
                    <a:pt x="51" y="160"/>
                  </a:lnTo>
                  <a:lnTo>
                    <a:pt x="49" y="153"/>
                  </a:lnTo>
                  <a:lnTo>
                    <a:pt x="49" y="153"/>
                  </a:lnTo>
                  <a:lnTo>
                    <a:pt x="41" y="145"/>
                  </a:lnTo>
                  <a:lnTo>
                    <a:pt x="36" y="145"/>
                  </a:lnTo>
                  <a:lnTo>
                    <a:pt x="32" y="145"/>
                  </a:lnTo>
                  <a:lnTo>
                    <a:pt x="32" y="139"/>
                  </a:lnTo>
                  <a:lnTo>
                    <a:pt x="30" y="136"/>
                  </a:lnTo>
                  <a:lnTo>
                    <a:pt x="34" y="126"/>
                  </a:lnTo>
                  <a:lnTo>
                    <a:pt x="39" y="122"/>
                  </a:lnTo>
                  <a:lnTo>
                    <a:pt x="39" y="121"/>
                  </a:lnTo>
                  <a:lnTo>
                    <a:pt x="36" y="121"/>
                  </a:lnTo>
                  <a:lnTo>
                    <a:pt x="32" y="115"/>
                  </a:lnTo>
                  <a:lnTo>
                    <a:pt x="38" y="107"/>
                  </a:lnTo>
                  <a:lnTo>
                    <a:pt x="38" y="102"/>
                  </a:lnTo>
                  <a:lnTo>
                    <a:pt x="34" y="98"/>
                  </a:lnTo>
                  <a:lnTo>
                    <a:pt x="30" y="89"/>
                  </a:lnTo>
                  <a:lnTo>
                    <a:pt x="34" y="89"/>
                  </a:lnTo>
                  <a:lnTo>
                    <a:pt x="36" y="89"/>
                  </a:lnTo>
                  <a:lnTo>
                    <a:pt x="41" y="83"/>
                  </a:lnTo>
                  <a:lnTo>
                    <a:pt x="38" y="79"/>
                  </a:lnTo>
                  <a:lnTo>
                    <a:pt x="43" y="75"/>
                  </a:lnTo>
                  <a:lnTo>
                    <a:pt x="43" y="64"/>
                  </a:lnTo>
                  <a:lnTo>
                    <a:pt x="41" y="58"/>
                  </a:lnTo>
                  <a:lnTo>
                    <a:pt x="49" y="53"/>
                  </a:lnTo>
                  <a:lnTo>
                    <a:pt x="51" y="53"/>
                  </a:lnTo>
                  <a:lnTo>
                    <a:pt x="54" y="49"/>
                  </a:lnTo>
                  <a:lnTo>
                    <a:pt x="49" y="43"/>
                  </a:lnTo>
                  <a:lnTo>
                    <a:pt x="49" y="40"/>
                  </a:lnTo>
                  <a:lnTo>
                    <a:pt x="39" y="38"/>
                  </a:lnTo>
                  <a:lnTo>
                    <a:pt x="36" y="40"/>
                  </a:lnTo>
                  <a:lnTo>
                    <a:pt x="26" y="40"/>
                  </a:lnTo>
                  <a:lnTo>
                    <a:pt x="21" y="43"/>
                  </a:lnTo>
                  <a:lnTo>
                    <a:pt x="19" y="40"/>
                  </a:lnTo>
                  <a:lnTo>
                    <a:pt x="19" y="36"/>
                  </a:lnTo>
                  <a:lnTo>
                    <a:pt x="17" y="36"/>
                  </a:lnTo>
                  <a:lnTo>
                    <a:pt x="7" y="36"/>
                  </a:lnTo>
                  <a:lnTo>
                    <a:pt x="7" y="36"/>
                  </a:lnTo>
                  <a:lnTo>
                    <a:pt x="11" y="32"/>
                  </a:lnTo>
                  <a:lnTo>
                    <a:pt x="9" y="30"/>
                  </a:lnTo>
                  <a:lnTo>
                    <a:pt x="11" y="28"/>
                  </a:lnTo>
                  <a:lnTo>
                    <a:pt x="9" y="28"/>
                  </a:lnTo>
                  <a:lnTo>
                    <a:pt x="9" y="24"/>
                  </a:lnTo>
                  <a:lnTo>
                    <a:pt x="7" y="28"/>
                  </a:lnTo>
                  <a:lnTo>
                    <a:pt x="6" y="24"/>
                  </a:lnTo>
                  <a:lnTo>
                    <a:pt x="7" y="21"/>
                  </a:lnTo>
                  <a:lnTo>
                    <a:pt x="6" y="21"/>
                  </a:lnTo>
                  <a:lnTo>
                    <a:pt x="6" y="19"/>
                  </a:lnTo>
                  <a:lnTo>
                    <a:pt x="2" y="19"/>
                  </a:lnTo>
                  <a:lnTo>
                    <a:pt x="0" y="15"/>
                  </a:lnTo>
                  <a:lnTo>
                    <a:pt x="4" y="11"/>
                  </a:lnTo>
                  <a:lnTo>
                    <a:pt x="11" y="8"/>
                  </a:lnTo>
                  <a:lnTo>
                    <a:pt x="13" y="9"/>
                  </a:lnTo>
                  <a:lnTo>
                    <a:pt x="19" y="9"/>
                  </a:lnTo>
                  <a:lnTo>
                    <a:pt x="21" y="6"/>
                  </a:lnTo>
                  <a:lnTo>
                    <a:pt x="21" y="6"/>
                  </a:lnTo>
                  <a:lnTo>
                    <a:pt x="19" y="4"/>
                  </a:lnTo>
                  <a:lnTo>
                    <a:pt x="26" y="0"/>
                  </a:lnTo>
                  <a:lnTo>
                    <a:pt x="26" y="0"/>
                  </a:lnTo>
                  <a:lnTo>
                    <a:pt x="30" y="0"/>
                  </a:lnTo>
                  <a:lnTo>
                    <a:pt x="34" y="0"/>
                  </a:lnTo>
                  <a:lnTo>
                    <a:pt x="38" y="4"/>
                  </a:lnTo>
                  <a:lnTo>
                    <a:pt x="41" y="0"/>
                  </a:lnTo>
                  <a:lnTo>
                    <a:pt x="45" y="0"/>
                  </a:lnTo>
                  <a:lnTo>
                    <a:pt x="51" y="4"/>
                  </a:lnTo>
                  <a:lnTo>
                    <a:pt x="54" y="0"/>
                  </a:lnTo>
                  <a:lnTo>
                    <a:pt x="60" y="0"/>
                  </a:lnTo>
                  <a:lnTo>
                    <a:pt x="60" y="0"/>
                  </a:lnTo>
                  <a:lnTo>
                    <a:pt x="66" y="4"/>
                  </a:lnTo>
                  <a:lnTo>
                    <a:pt x="79" y="6"/>
                  </a:lnTo>
                  <a:lnTo>
                    <a:pt x="86" y="8"/>
                  </a:lnTo>
                  <a:lnTo>
                    <a:pt x="94" y="4"/>
                  </a:lnTo>
                  <a:lnTo>
                    <a:pt x="102" y="4"/>
                  </a:lnTo>
                  <a:lnTo>
                    <a:pt x="102" y="8"/>
                  </a:lnTo>
                  <a:lnTo>
                    <a:pt x="109" y="8"/>
                  </a:lnTo>
                  <a:lnTo>
                    <a:pt x="113" y="4"/>
                  </a:lnTo>
                  <a:lnTo>
                    <a:pt x="117" y="4"/>
                  </a:lnTo>
                  <a:lnTo>
                    <a:pt x="124" y="11"/>
                  </a:lnTo>
                  <a:lnTo>
                    <a:pt x="126" y="8"/>
                  </a:lnTo>
                  <a:lnTo>
                    <a:pt x="130" y="8"/>
                  </a:lnTo>
                  <a:lnTo>
                    <a:pt x="132" y="6"/>
                  </a:lnTo>
                  <a:lnTo>
                    <a:pt x="132" y="6"/>
                  </a:lnTo>
                  <a:lnTo>
                    <a:pt x="132" y="6"/>
                  </a:lnTo>
                  <a:lnTo>
                    <a:pt x="132" y="6"/>
                  </a:lnTo>
                  <a:close/>
                  <a:moveTo>
                    <a:pt x="220" y="87"/>
                  </a:moveTo>
                  <a:lnTo>
                    <a:pt x="230" y="89"/>
                  </a:lnTo>
                  <a:lnTo>
                    <a:pt x="230" y="89"/>
                  </a:lnTo>
                  <a:lnTo>
                    <a:pt x="233" y="87"/>
                  </a:lnTo>
                  <a:lnTo>
                    <a:pt x="230" y="83"/>
                  </a:lnTo>
                  <a:lnTo>
                    <a:pt x="224" y="85"/>
                  </a:lnTo>
                  <a:lnTo>
                    <a:pt x="220" y="87"/>
                  </a:lnTo>
                  <a:lnTo>
                    <a:pt x="220" y="87"/>
                  </a:lnTo>
                  <a:lnTo>
                    <a:pt x="220" y="87"/>
                  </a:lnTo>
                  <a:lnTo>
                    <a:pt x="220" y="87"/>
                  </a:lnTo>
                  <a:close/>
                  <a:moveTo>
                    <a:pt x="211" y="98"/>
                  </a:moveTo>
                  <a:lnTo>
                    <a:pt x="213" y="96"/>
                  </a:lnTo>
                  <a:lnTo>
                    <a:pt x="218" y="89"/>
                  </a:lnTo>
                  <a:lnTo>
                    <a:pt x="213" y="89"/>
                  </a:lnTo>
                  <a:lnTo>
                    <a:pt x="209" y="89"/>
                  </a:lnTo>
                  <a:lnTo>
                    <a:pt x="205" y="92"/>
                  </a:lnTo>
                  <a:lnTo>
                    <a:pt x="205" y="96"/>
                  </a:lnTo>
                  <a:lnTo>
                    <a:pt x="209" y="96"/>
                  </a:lnTo>
                  <a:lnTo>
                    <a:pt x="211" y="98"/>
                  </a:lnTo>
                  <a:lnTo>
                    <a:pt x="211" y="98"/>
                  </a:lnTo>
                  <a:lnTo>
                    <a:pt x="211" y="98"/>
                  </a:lnTo>
                  <a:lnTo>
                    <a:pt x="211" y="98"/>
                  </a:lnTo>
                  <a:close/>
                  <a:moveTo>
                    <a:pt x="190" y="111"/>
                  </a:moveTo>
                  <a:lnTo>
                    <a:pt x="190" y="107"/>
                  </a:lnTo>
                  <a:lnTo>
                    <a:pt x="194" y="105"/>
                  </a:lnTo>
                  <a:lnTo>
                    <a:pt x="190" y="104"/>
                  </a:lnTo>
                  <a:lnTo>
                    <a:pt x="186" y="105"/>
                  </a:lnTo>
                  <a:lnTo>
                    <a:pt x="186" y="107"/>
                  </a:lnTo>
                  <a:lnTo>
                    <a:pt x="190" y="111"/>
                  </a:lnTo>
                  <a:lnTo>
                    <a:pt x="190" y="111"/>
                  </a:lnTo>
                  <a:lnTo>
                    <a:pt x="190" y="111"/>
                  </a:lnTo>
                  <a:close/>
                </a:path>
              </a:pathLst>
            </a:custGeom>
            <a:solidFill>
              <a:schemeClr val="accent3"/>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42" name="Freeform 27">
              <a:extLst>
                <a:ext uri="{FF2B5EF4-FFF2-40B4-BE49-F238E27FC236}">
                  <a16:creationId xmlns:a16="http://schemas.microsoft.com/office/drawing/2014/main" id="{353D46FC-812E-4BD9-9CB3-E5F3635B53C2}"/>
                </a:ext>
              </a:extLst>
            </p:cNvPr>
            <p:cNvSpPr>
              <a:spLocks/>
            </p:cNvSpPr>
            <p:nvPr/>
          </p:nvSpPr>
          <p:spPr bwMode="auto">
            <a:xfrm>
              <a:off x="9237716" y="2512922"/>
              <a:ext cx="19939" cy="40927"/>
            </a:xfrm>
            <a:custGeom>
              <a:avLst/>
              <a:gdLst/>
              <a:ahLst/>
              <a:cxnLst>
                <a:cxn ang="0">
                  <a:pos x="36" y="107"/>
                </a:cxn>
                <a:cxn ang="0">
                  <a:pos x="38" y="94"/>
                </a:cxn>
                <a:cxn ang="0">
                  <a:pos x="43" y="86"/>
                </a:cxn>
                <a:cxn ang="0">
                  <a:pos x="36" y="81"/>
                </a:cxn>
                <a:cxn ang="0">
                  <a:pos x="40" y="68"/>
                </a:cxn>
                <a:cxn ang="0">
                  <a:pos x="32" y="54"/>
                </a:cxn>
                <a:cxn ang="0">
                  <a:pos x="40" y="54"/>
                </a:cxn>
                <a:cxn ang="0">
                  <a:pos x="40" y="45"/>
                </a:cxn>
                <a:cxn ang="0">
                  <a:pos x="47" y="30"/>
                </a:cxn>
                <a:cxn ang="0">
                  <a:pos x="53" y="19"/>
                </a:cxn>
                <a:cxn ang="0">
                  <a:pos x="57" y="15"/>
                </a:cxn>
                <a:cxn ang="0">
                  <a:pos x="53" y="4"/>
                </a:cxn>
                <a:cxn ang="0">
                  <a:pos x="40" y="5"/>
                </a:cxn>
                <a:cxn ang="0">
                  <a:pos x="25" y="7"/>
                </a:cxn>
                <a:cxn ang="0">
                  <a:pos x="23" y="0"/>
                </a:cxn>
                <a:cxn ang="0">
                  <a:pos x="11" y="0"/>
                </a:cxn>
                <a:cxn ang="0">
                  <a:pos x="15" y="13"/>
                </a:cxn>
                <a:cxn ang="0">
                  <a:pos x="13" y="24"/>
                </a:cxn>
                <a:cxn ang="0">
                  <a:pos x="15" y="34"/>
                </a:cxn>
                <a:cxn ang="0">
                  <a:pos x="11" y="41"/>
                </a:cxn>
                <a:cxn ang="0">
                  <a:pos x="6" y="53"/>
                </a:cxn>
                <a:cxn ang="0">
                  <a:pos x="0" y="64"/>
                </a:cxn>
                <a:cxn ang="0">
                  <a:pos x="0" y="77"/>
                </a:cxn>
                <a:cxn ang="0">
                  <a:pos x="4" y="73"/>
                </a:cxn>
                <a:cxn ang="0">
                  <a:pos x="8" y="73"/>
                </a:cxn>
                <a:cxn ang="0">
                  <a:pos x="4" y="79"/>
                </a:cxn>
                <a:cxn ang="0">
                  <a:pos x="4" y="85"/>
                </a:cxn>
                <a:cxn ang="0">
                  <a:pos x="13" y="83"/>
                </a:cxn>
                <a:cxn ang="0">
                  <a:pos x="11" y="88"/>
                </a:cxn>
                <a:cxn ang="0">
                  <a:pos x="10" y="103"/>
                </a:cxn>
                <a:cxn ang="0">
                  <a:pos x="6" y="113"/>
                </a:cxn>
                <a:cxn ang="0">
                  <a:pos x="13" y="111"/>
                </a:cxn>
                <a:cxn ang="0">
                  <a:pos x="25" y="117"/>
                </a:cxn>
                <a:cxn ang="0">
                  <a:pos x="36" y="113"/>
                </a:cxn>
                <a:cxn ang="0">
                  <a:pos x="36" y="111"/>
                </a:cxn>
                <a:cxn ang="0">
                  <a:pos x="36" y="111"/>
                </a:cxn>
              </a:cxnLst>
              <a:rect l="0" t="0" r="r" b="b"/>
              <a:pathLst>
                <a:path w="57" h="117">
                  <a:moveTo>
                    <a:pt x="36" y="111"/>
                  </a:moveTo>
                  <a:lnTo>
                    <a:pt x="36" y="107"/>
                  </a:lnTo>
                  <a:lnTo>
                    <a:pt x="34" y="101"/>
                  </a:lnTo>
                  <a:lnTo>
                    <a:pt x="38" y="94"/>
                  </a:lnTo>
                  <a:lnTo>
                    <a:pt x="43" y="88"/>
                  </a:lnTo>
                  <a:lnTo>
                    <a:pt x="43" y="86"/>
                  </a:lnTo>
                  <a:lnTo>
                    <a:pt x="40" y="86"/>
                  </a:lnTo>
                  <a:lnTo>
                    <a:pt x="36" y="81"/>
                  </a:lnTo>
                  <a:lnTo>
                    <a:pt x="40" y="75"/>
                  </a:lnTo>
                  <a:lnTo>
                    <a:pt x="40" y="68"/>
                  </a:lnTo>
                  <a:lnTo>
                    <a:pt x="38" y="64"/>
                  </a:lnTo>
                  <a:lnTo>
                    <a:pt x="32" y="54"/>
                  </a:lnTo>
                  <a:lnTo>
                    <a:pt x="38" y="54"/>
                  </a:lnTo>
                  <a:lnTo>
                    <a:pt x="40" y="54"/>
                  </a:lnTo>
                  <a:lnTo>
                    <a:pt x="45" y="49"/>
                  </a:lnTo>
                  <a:lnTo>
                    <a:pt x="40" y="45"/>
                  </a:lnTo>
                  <a:lnTo>
                    <a:pt x="47" y="41"/>
                  </a:lnTo>
                  <a:lnTo>
                    <a:pt x="47" y="30"/>
                  </a:lnTo>
                  <a:lnTo>
                    <a:pt x="45" y="24"/>
                  </a:lnTo>
                  <a:lnTo>
                    <a:pt x="53" y="19"/>
                  </a:lnTo>
                  <a:lnTo>
                    <a:pt x="55" y="19"/>
                  </a:lnTo>
                  <a:lnTo>
                    <a:pt x="57" y="15"/>
                  </a:lnTo>
                  <a:lnTo>
                    <a:pt x="53" y="7"/>
                  </a:lnTo>
                  <a:lnTo>
                    <a:pt x="53" y="4"/>
                  </a:lnTo>
                  <a:lnTo>
                    <a:pt x="43" y="4"/>
                  </a:lnTo>
                  <a:lnTo>
                    <a:pt x="40" y="5"/>
                  </a:lnTo>
                  <a:lnTo>
                    <a:pt x="28" y="4"/>
                  </a:lnTo>
                  <a:lnTo>
                    <a:pt x="25" y="7"/>
                  </a:lnTo>
                  <a:lnTo>
                    <a:pt x="23" y="4"/>
                  </a:lnTo>
                  <a:lnTo>
                    <a:pt x="23" y="0"/>
                  </a:lnTo>
                  <a:lnTo>
                    <a:pt x="19" y="0"/>
                  </a:lnTo>
                  <a:lnTo>
                    <a:pt x="11" y="0"/>
                  </a:lnTo>
                  <a:lnTo>
                    <a:pt x="11" y="5"/>
                  </a:lnTo>
                  <a:lnTo>
                    <a:pt x="15" y="13"/>
                  </a:lnTo>
                  <a:lnTo>
                    <a:pt x="13" y="24"/>
                  </a:lnTo>
                  <a:lnTo>
                    <a:pt x="13" y="24"/>
                  </a:lnTo>
                  <a:lnTo>
                    <a:pt x="13" y="30"/>
                  </a:lnTo>
                  <a:lnTo>
                    <a:pt x="15" y="34"/>
                  </a:lnTo>
                  <a:lnTo>
                    <a:pt x="13" y="37"/>
                  </a:lnTo>
                  <a:lnTo>
                    <a:pt x="11" y="41"/>
                  </a:lnTo>
                  <a:lnTo>
                    <a:pt x="11" y="47"/>
                  </a:lnTo>
                  <a:lnTo>
                    <a:pt x="6" y="53"/>
                  </a:lnTo>
                  <a:lnTo>
                    <a:pt x="6" y="54"/>
                  </a:lnTo>
                  <a:lnTo>
                    <a:pt x="0" y="64"/>
                  </a:lnTo>
                  <a:lnTo>
                    <a:pt x="0" y="73"/>
                  </a:lnTo>
                  <a:lnTo>
                    <a:pt x="0" y="77"/>
                  </a:lnTo>
                  <a:lnTo>
                    <a:pt x="4" y="77"/>
                  </a:lnTo>
                  <a:lnTo>
                    <a:pt x="4" y="73"/>
                  </a:lnTo>
                  <a:lnTo>
                    <a:pt x="8" y="71"/>
                  </a:lnTo>
                  <a:lnTo>
                    <a:pt x="8" y="73"/>
                  </a:lnTo>
                  <a:lnTo>
                    <a:pt x="10" y="77"/>
                  </a:lnTo>
                  <a:lnTo>
                    <a:pt x="4" y="79"/>
                  </a:lnTo>
                  <a:lnTo>
                    <a:pt x="4" y="83"/>
                  </a:lnTo>
                  <a:lnTo>
                    <a:pt x="4" y="85"/>
                  </a:lnTo>
                  <a:lnTo>
                    <a:pt x="8" y="83"/>
                  </a:lnTo>
                  <a:lnTo>
                    <a:pt x="13" y="83"/>
                  </a:lnTo>
                  <a:lnTo>
                    <a:pt x="10" y="85"/>
                  </a:lnTo>
                  <a:lnTo>
                    <a:pt x="11" y="88"/>
                  </a:lnTo>
                  <a:lnTo>
                    <a:pt x="10" y="94"/>
                  </a:lnTo>
                  <a:lnTo>
                    <a:pt x="10" y="103"/>
                  </a:lnTo>
                  <a:lnTo>
                    <a:pt x="8" y="111"/>
                  </a:lnTo>
                  <a:lnTo>
                    <a:pt x="6" y="113"/>
                  </a:lnTo>
                  <a:lnTo>
                    <a:pt x="8" y="115"/>
                  </a:lnTo>
                  <a:lnTo>
                    <a:pt x="13" y="111"/>
                  </a:lnTo>
                  <a:lnTo>
                    <a:pt x="23" y="113"/>
                  </a:lnTo>
                  <a:lnTo>
                    <a:pt x="25" y="117"/>
                  </a:lnTo>
                  <a:lnTo>
                    <a:pt x="30" y="113"/>
                  </a:lnTo>
                  <a:lnTo>
                    <a:pt x="36" y="113"/>
                  </a:lnTo>
                  <a:lnTo>
                    <a:pt x="36" y="111"/>
                  </a:lnTo>
                  <a:lnTo>
                    <a:pt x="36" y="111"/>
                  </a:lnTo>
                  <a:lnTo>
                    <a:pt x="36" y="111"/>
                  </a:lnTo>
                  <a:lnTo>
                    <a:pt x="36" y="111"/>
                  </a:lnTo>
                  <a:close/>
                </a:path>
              </a:pathLst>
            </a:custGeom>
            <a:solidFill>
              <a:schemeClr val="accent5">
                <a:lumMod val="75000"/>
              </a:schemeClr>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43" name="Freeform 28">
              <a:extLst>
                <a:ext uri="{FF2B5EF4-FFF2-40B4-BE49-F238E27FC236}">
                  <a16:creationId xmlns:a16="http://schemas.microsoft.com/office/drawing/2014/main" id="{015DE9AC-50FD-4461-89C9-4C20AD4252B7}"/>
                </a:ext>
              </a:extLst>
            </p:cNvPr>
            <p:cNvSpPr>
              <a:spLocks/>
            </p:cNvSpPr>
            <p:nvPr/>
          </p:nvSpPr>
          <p:spPr bwMode="auto">
            <a:xfrm>
              <a:off x="9622846" y="2629406"/>
              <a:ext cx="31832" cy="24486"/>
            </a:xfrm>
            <a:custGeom>
              <a:avLst/>
              <a:gdLst/>
              <a:ahLst/>
              <a:cxnLst>
                <a:cxn ang="0">
                  <a:pos x="0" y="36"/>
                </a:cxn>
                <a:cxn ang="0">
                  <a:pos x="0" y="44"/>
                </a:cxn>
                <a:cxn ang="0">
                  <a:pos x="4" y="49"/>
                </a:cxn>
                <a:cxn ang="0">
                  <a:pos x="6" y="62"/>
                </a:cxn>
                <a:cxn ang="0">
                  <a:pos x="64" y="70"/>
                </a:cxn>
                <a:cxn ang="0">
                  <a:pos x="70" y="64"/>
                </a:cxn>
                <a:cxn ang="0">
                  <a:pos x="85" y="15"/>
                </a:cxn>
                <a:cxn ang="0">
                  <a:pos x="91" y="15"/>
                </a:cxn>
                <a:cxn ang="0">
                  <a:pos x="89" y="11"/>
                </a:cxn>
                <a:cxn ang="0">
                  <a:pos x="89" y="8"/>
                </a:cxn>
                <a:cxn ang="0">
                  <a:pos x="85" y="10"/>
                </a:cxn>
                <a:cxn ang="0">
                  <a:pos x="85" y="8"/>
                </a:cxn>
                <a:cxn ang="0">
                  <a:pos x="85" y="8"/>
                </a:cxn>
                <a:cxn ang="0">
                  <a:pos x="85" y="8"/>
                </a:cxn>
                <a:cxn ang="0">
                  <a:pos x="83" y="0"/>
                </a:cxn>
                <a:cxn ang="0">
                  <a:pos x="81" y="0"/>
                </a:cxn>
                <a:cxn ang="0">
                  <a:pos x="81" y="4"/>
                </a:cxn>
                <a:cxn ang="0">
                  <a:pos x="79" y="4"/>
                </a:cxn>
                <a:cxn ang="0">
                  <a:pos x="68" y="11"/>
                </a:cxn>
                <a:cxn ang="0">
                  <a:pos x="68" y="15"/>
                </a:cxn>
                <a:cxn ang="0">
                  <a:pos x="57" y="25"/>
                </a:cxn>
                <a:cxn ang="0">
                  <a:pos x="55" y="28"/>
                </a:cxn>
                <a:cxn ang="0">
                  <a:pos x="57" y="28"/>
                </a:cxn>
                <a:cxn ang="0">
                  <a:pos x="57" y="30"/>
                </a:cxn>
                <a:cxn ang="0">
                  <a:pos x="55" y="36"/>
                </a:cxn>
                <a:cxn ang="0">
                  <a:pos x="51" y="34"/>
                </a:cxn>
                <a:cxn ang="0">
                  <a:pos x="51" y="34"/>
                </a:cxn>
                <a:cxn ang="0">
                  <a:pos x="45" y="34"/>
                </a:cxn>
                <a:cxn ang="0">
                  <a:pos x="49" y="38"/>
                </a:cxn>
                <a:cxn ang="0">
                  <a:pos x="45" y="38"/>
                </a:cxn>
                <a:cxn ang="0">
                  <a:pos x="45" y="40"/>
                </a:cxn>
                <a:cxn ang="0">
                  <a:pos x="40" y="42"/>
                </a:cxn>
                <a:cxn ang="0">
                  <a:pos x="36" y="42"/>
                </a:cxn>
                <a:cxn ang="0">
                  <a:pos x="34" y="40"/>
                </a:cxn>
                <a:cxn ang="0">
                  <a:pos x="30" y="40"/>
                </a:cxn>
                <a:cxn ang="0">
                  <a:pos x="29" y="38"/>
                </a:cxn>
                <a:cxn ang="0">
                  <a:pos x="27" y="40"/>
                </a:cxn>
                <a:cxn ang="0">
                  <a:pos x="19" y="38"/>
                </a:cxn>
                <a:cxn ang="0">
                  <a:pos x="13" y="44"/>
                </a:cxn>
                <a:cxn ang="0">
                  <a:pos x="10" y="44"/>
                </a:cxn>
                <a:cxn ang="0">
                  <a:pos x="6" y="44"/>
                </a:cxn>
                <a:cxn ang="0">
                  <a:pos x="4" y="44"/>
                </a:cxn>
                <a:cxn ang="0">
                  <a:pos x="2" y="36"/>
                </a:cxn>
                <a:cxn ang="0">
                  <a:pos x="2" y="36"/>
                </a:cxn>
                <a:cxn ang="0">
                  <a:pos x="0" y="36"/>
                </a:cxn>
                <a:cxn ang="0">
                  <a:pos x="0" y="36"/>
                </a:cxn>
                <a:cxn ang="0">
                  <a:pos x="0" y="36"/>
                </a:cxn>
              </a:cxnLst>
              <a:rect l="0" t="0" r="r" b="b"/>
              <a:pathLst>
                <a:path w="91" h="70">
                  <a:moveTo>
                    <a:pt x="0" y="36"/>
                  </a:moveTo>
                  <a:lnTo>
                    <a:pt x="0" y="44"/>
                  </a:lnTo>
                  <a:lnTo>
                    <a:pt x="4" y="49"/>
                  </a:lnTo>
                  <a:lnTo>
                    <a:pt x="6" y="62"/>
                  </a:lnTo>
                  <a:lnTo>
                    <a:pt x="64" y="70"/>
                  </a:lnTo>
                  <a:lnTo>
                    <a:pt x="70" y="64"/>
                  </a:lnTo>
                  <a:lnTo>
                    <a:pt x="85" y="15"/>
                  </a:lnTo>
                  <a:lnTo>
                    <a:pt x="91" y="15"/>
                  </a:lnTo>
                  <a:lnTo>
                    <a:pt x="89" y="11"/>
                  </a:lnTo>
                  <a:lnTo>
                    <a:pt x="89" y="8"/>
                  </a:lnTo>
                  <a:lnTo>
                    <a:pt x="85" y="10"/>
                  </a:lnTo>
                  <a:lnTo>
                    <a:pt x="85" y="8"/>
                  </a:lnTo>
                  <a:lnTo>
                    <a:pt x="85" y="8"/>
                  </a:lnTo>
                  <a:lnTo>
                    <a:pt x="85" y="8"/>
                  </a:lnTo>
                  <a:lnTo>
                    <a:pt x="83" y="0"/>
                  </a:lnTo>
                  <a:lnTo>
                    <a:pt x="81" y="0"/>
                  </a:lnTo>
                  <a:lnTo>
                    <a:pt x="81" y="4"/>
                  </a:lnTo>
                  <a:lnTo>
                    <a:pt x="79" y="4"/>
                  </a:lnTo>
                  <a:lnTo>
                    <a:pt x="68" y="11"/>
                  </a:lnTo>
                  <a:lnTo>
                    <a:pt x="68" y="15"/>
                  </a:lnTo>
                  <a:lnTo>
                    <a:pt x="57" y="25"/>
                  </a:lnTo>
                  <a:lnTo>
                    <a:pt x="55" y="28"/>
                  </a:lnTo>
                  <a:lnTo>
                    <a:pt x="57" y="28"/>
                  </a:lnTo>
                  <a:lnTo>
                    <a:pt x="57" y="30"/>
                  </a:lnTo>
                  <a:lnTo>
                    <a:pt x="55" y="36"/>
                  </a:lnTo>
                  <a:lnTo>
                    <a:pt x="51" y="34"/>
                  </a:lnTo>
                  <a:lnTo>
                    <a:pt x="51" y="34"/>
                  </a:lnTo>
                  <a:lnTo>
                    <a:pt x="45" y="34"/>
                  </a:lnTo>
                  <a:lnTo>
                    <a:pt x="49" y="38"/>
                  </a:lnTo>
                  <a:lnTo>
                    <a:pt x="45" y="38"/>
                  </a:lnTo>
                  <a:lnTo>
                    <a:pt x="45" y="40"/>
                  </a:lnTo>
                  <a:lnTo>
                    <a:pt x="40" y="42"/>
                  </a:lnTo>
                  <a:lnTo>
                    <a:pt x="36" y="42"/>
                  </a:lnTo>
                  <a:lnTo>
                    <a:pt x="34" y="40"/>
                  </a:lnTo>
                  <a:lnTo>
                    <a:pt x="30" y="40"/>
                  </a:lnTo>
                  <a:lnTo>
                    <a:pt x="29" y="38"/>
                  </a:lnTo>
                  <a:lnTo>
                    <a:pt x="27" y="40"/>
                  </a:lnTo>
                  <a:lnTo>
                    <a:pt x="19" y="38"/>
                  </a:lnTo>
                  <a:lnTo>
                    <a:pt x="13" y="44"/>
                  </a:lnTo>
                  <a:lnTo>
                    <a:pt x="10" y="44"/>
                  </a:lnTo>
                  <a:lnTo>
                    <a:pt x="6" y="44"/>
                  </a:lnTo>
                  <a:lnTo>
                    <a:pt x="4" y="44"/>
                  </a:lnTo>
                  <a:lnTo>
                    <a:pt x="2" y="36"/>
                  </a:lnTo>
                  <a:lnTo>
                    <a:pt x="2" y="36"/>
                  </a:lnTo>
                  <a:lnTo>
                    <a:pt x="0" y="36"/>
                  </a:lnTo>
                  <a:lnTo>
                    <a:pt x="0" y="36"/>
                  </a:lnTo>
                  <a:lnTo>
                    <a:pt x="0" y="36"/>
                  </a:lnTo>
                  <a:close/>
                </a:path>
              </a:pathLst>
            </a:custGeom>
            <a:solidFill>
              <a:schemeClr val="accent6"/>
            </a:solidFill>
            <a:ln w="9525">
              <a:noFill/>
              <a:round/>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44" name="Freeform 29">
              <a:extLst>
                <a:ext uri="{FF2B5EF4-FFF2-40B4-BE49-F238E27FC236}">
                  <a16:creationId xmlns:a16="http://schemas.microsoft.com/office/drawing/2014/main" id="{ABF0D5A5-2748-4C2C-9705-0B547EF29826}"/>
                </a:ext>
              </a:extLst>
            </p:cNvPr>
            <p:cNvSpPr>
              <a:spLocks/>
            </p:cNvSpPr>
            <p:nvPr/>
          </p:nvSpPr>
          <p:spPr bwMode="auto">
            <a:xfrm>
              <a:off x="9622846" y="2629406"/>
              <a:ext cx="31832" cy="24486"/>
            </a:xfrm>
            <a:custGeom>
              <a:avLst/>
              <a:gdLst/>
              <a:ahLst/>
              <a:cxnLst>
                <a:cxn ang="0">
                  <a:pos x="0" y="36"/>
                </a:cxn>
                <a:cxn ang="0">
                  <a:pos x="0" y="44"/>
                </a:cxn>
                <a:cxn ang="0">
                  <a:pos x="4" y="49"/>
                </a:cxn>
                <a:cxn ang="0">
                  <a:pos x="6" y="62"/>
                </a:cxn>
                <a:cxn ang="0">
                  <a:pos x="64" y="70"/>
                </a:cxn>
                <a:cxn ang="0">
                  <a:pos x="70" y="64"/>
                </a:cxn>
                <a:cxn ang="0">
                  <a:pos x="85" y="15"/>
                </a:cxn>
                <a:cxn ang="0">
                  <a:pos x="91" y="15"/>
                </a:cxn>
                <a:cxn ang="0">
                  <a:pos x="89" y="11"/>
                </a:cxn>
                <a:cxn ang="0">
                  <a:pos x="89" y="8"/>
                </a:cxn>
                <a:cxn ang="0">
                  <a:pos x="85" y="10"/>
                </a:cxn>
                <a:cxn ang="0">
                  <a:pos x="85" y="8"/>
                </a:cxn>
                <a:cxn ang="0">
                  <a:pos x="85" y="8"/>
                </a:cxn>
                <a:cxn ang="0">
                  <a:pos x="85" y="8"/>
                </a:cxn>
                <a:cxn ang="0">
                  <a:pos x="83" y="0"/>
                </a:cxn>
                <a:cxn ang="0">
                  <a:pos x="81" y="0"/>
                </a:cxn>
                <a:cxn ang="0">
                  <a:pos x="81" y="4"/>
                </a:cxn>
                <a:cxn ang="0">
                  <a:pos x="79" y="4"/>
                </a:cxn>
                <a:cxn ang="0">
                  <a:pos x="68" y="11"/>
                </a:cxn>
                <a:cxn ang="0">
                  <a:pos x="68" y="15"/>
                </a:cxn>
                <a:cxn ang="0">
                  <a:pos x="57" y="25"/>
                </a:cxn>
                <a:cxn ang="0">
                  <a:pos x="55" y="28"/>
                </a:cxn>
                <a:cxn ang="0">
                  <a:pos x="57" y="28"/>
                </a:cxn>
                <a:cxn ang="0">
                  <a:pos x="57" y="30"/>
                </a:cxn>
                <a:cxn ang="0">
                  <a:pos x="55" y="36"/>
                </a:cxn>
                <a:cxn ang="0">
                  <a:pos x="51" y="34"/>
                </a:cxn>
                <a:cxn ang="0">
                  <a:pos x="51" y="34"/>
                </a:cxn>
                <a:cxn ang="0">
                  <a:pos x="45" y="34"/>
                </a:cxn>
                <a:cxn ang="0">
                  <a:pos x="49" y="38"/>
                </a:cxn>
                <a:cxn ang="0">
                  <a:pos x="45" y="38"/>
                </a:cxn>
                <a:cxn ang="0">
                  <a:pos x="45" y="40"/>
                </a:cxn>
                <a:cxn ang="0">
                  <a:pos x="40" y="42"/>
                </a:cxn>
                <a:cxn ang="0">
                  <a:pos x="36" y="42"/>
                </a:cxn>
                <a:cxn ang="0">
                  <a:pos x="34" y="40"/>
                </a:cxn>
                <a:cxn ang="0">
                  <a:pos x="30" y="40"/>
                </a:cxn>
                <a:cxn ang="0">
                  <a:pos x="29" y="38"/>
                </a:cxn>
                <a:cxn ang="0">
                  <a:pos x="27" y="40"/>
                </a:cxn>
                <a:cxn ang="0">
                  <a:pos x="19" y="38"/>
                </a:cxn>
                <a:cxn ang="0">
                  <a:pos x="13" y="44"/>
                </a:cxn>
                <a:cxn ang="0">
                  <a:pos x="10" y="44"/>
                </a:cxn>
                <a:cxn ang="0">
                  <a:pos x="6" y="44"/>
                </a:cxn>
                <a:cxn ang="0">
                  <a:pos x="4" y="44"/>
                </a:cxn>
                <a:cxn ang="0">
                  <a:pos x="2" y="36"/>
                </a:cxn>
                <a:cxn ang="0">
                  <a:pos x="2" y="36"/>
                </a:cxn>
                <a:cxn ang="0">
                  <a:pos x="0" y="36"/>
                </a:cxn>
                <a:cxn ang="0">
                  <a:pos x="0" y="36"/>
                </a:cxn>
                <a:cxn ang="0">
                  <a:pos x="0" y="36"/>
                </a:cxn>
              </a:cxnLst>
              <a:rect l="0" t="0" r="r" b="b"/>
              <a:pathLst>
                <a:path w="91" h="70">
                  <a:moveTo>
                    <a:pt x="0" y="36"/>
                  </a:moveTo>
                  <a:lnTo>
                    <a:pt x="0" y="44"/>
                  </a:lnTo>
                  <a:lnTo>
                    <a:pt x="4" y="49"/>
                  </a:lnTo>
                  <a:lnTo>
                    <a:pt x="6" y="62"/>
                  </a:lnTo>
                  <a:lnTo>
                    <a:pt x="64" y="70"/>
                  </a:lnTo>
                  <a:lnTo>
                    <a:pt x="70" y="64"/>
                  </a:lnTo>
                  <a:lnTo>
                    <a:pt x="85" y="15"/>
                  </a:lnTo>
                  <a:lnTo>
                    <a:pt x="91" y="15"/>
                  </a:lnTo>
                  <a:lnTo>
                    <a:pt x="89" y="11"/>
                  </a:lnTo>
                  <a:lnTo>
                    <a:pt x="89" y="8"/>
                  </a:lnTo>
                  <a:lnTo>
                    <a:pt x="85" y="10"/>
                  </a:lnTo>
                  <a:lnTo>
                    <a:pt x="85" y="8"/>
                  </a:lnTo>
                  <a:lnTo>
                    <a:pt x="85" y="8"/>
                  </a:lnTo>
                  <a:lnTo>
                    <a:pt x="85" y="8"/>
                  </a:lnTo>
                  <a:lnTo>
                    <a:pt x="83" y="0"/>
                  </a:lnTo>
                  <a:lnTo>
                    <a:pt x="81" y="0"/>
                  </a:lnTo>
                  <a:lnTo>
                    <a:pt x="81" y="4"/>
                  </a:lnTo>
                  <a:lnTo>
                    <a:pt x="79" y="4"/>
                  </a:lnTo>
                  <a:lnTo>
                    <a:pt x="68" y="11"/>
                  </a:lnTo>
                  <a:lnTo>
                    <a:pt x="68" y="15"/>
                  </a:lnTo>
                  <a:lnTo>
                    <a:pt x="57" y="25"/>
                  </a:lnTo>
                  <a:lnTo>
                    <a:pt x="55" y="28"/>
                  </a:lnTo>
                  <a:lnTo>
                    <a:pt x="57" y="28"/>
                  </a:lnTo>
                  <a:lnTo>
                    <a:pt x="57" y="30"/>
                  </a:lnTo>
                  <a:lnTo>
                    <a:pt x="55" y="36"/>
                  </a:lnTo>
                  <a:lnTo>
                    <a:pt x="51" y="34"/>
                  </a:lnTo>
                  <a:lnTo>
                    <a:pt x="51" y="34"/>
                  </a:lnTo>
                  <a:lnTo>
                    <a:pt x="45" y="34"/>
                  </a:lnTo>
                  <a:lnTo>
                    <a:pt x="49" y="38"/>
                  </a:lnTo>
                  <a:lnTo>
                    <a:pt x="45" y="38"/>
                  </a:lnTo>
                  <a:lnTo>
                    <a:pt x="45" y="40"/>
                  </a:lnTo>
                  <a:lnTo>
                    <a:pt x="40" y="42"/>
                  </a:lnTo>
                  <a:lnTo>
                    <a:pt x="36" y="42"/>
                  </a:lnTo>
                  <a:lnTo>
                    <a:pt x="34" y="40"/>
                  </a:lnTo>
                  <a:lnTo>
                    <a:pt x="30" y="40"/>
                  </a:lnTo>
                  <a:lnTo>
                    <a:pt x="29" y="38"/>
                  </a:lnTo>
                  <a:lnTo>
                    <a:pt x="27" y="40"/>
                  </a:lnTo>
                  <a:lnTo>
                    <a:pt x="19" y="38"/>
                  </a:lnTo>
                  <a:lnTo>
                    <a:pt x="13" y="44"/>
                  </a:lnTo>
                  <a:lnTo>
                    <a:pt x="10" y="44"/>
                  </a:lnTo>
                  <a:lnTo>
                    <a:pt x="6" y="44"/>
                  </a:lnTo>
                  <a:lnTo>
                    <a:pt x="4" y="44"/>
                  </a:lnTo>
                  <a:lnTo>
                    <a:pt x="2" y="36"/>
                  </a:lnTo>
                  <a:lnTo>
                    <a:pt x="2" y="36"/>
                  </a:lnTo>
                  <a:lnTo>
                    <a:pt x="0" y="36"/>
                  </a:lnTo>
                  <a:lnTo>
                    <a:pt x="0" y="36"/>
                  </a:lnTo>
                  <a:lnTo>
                    <a:pt x="0" y="36"/>
                  </a:lnTo>
                  <a:close/>
                </a:path>
              </a:pathLst>
            </a:custGeom>
            <a:solidFill>
              <a:schemeClr val="accent6"/>
            </a:solidFill>
            <a:ln w="12700" cap="flat">
              <a:noFill/>
              <a:prstDash val="solid"/>
              <a:round/>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45" name="Freeform 30">
              <a:extLst>
                <a:ext uri="{FF2B5EF4-FFF2-40B4-BE49-F238E27FC236}">
                  <a16:creationId xmlns:a16="http://schemas.microsoft.com/office/drawing/2014/main" id="{04954C63-0154-44F6-A158-B18D05EE8137}"/>
                </a:ext>
              </a:extLst>
            </p:cNvPr>
            <p:cNvSpPr>
              <a:spLocks/>
            </p:cNvSpPr>
            <p:nvPr/>
          </p:nvSpPr>
          <p:spPr bwMode="auto">
            <a:xfrm>
              <a:off x="9217427" y="2560845"/>
              <a:ext cx="71709" cy="61915"/>
            </a:xfrm>
            <a:custGeom>
              <a:avLst/>
              <a:gdLst/>
              <a:ahLst/>
              <a:cxnLst>
                <a:cxn ang="0">
                  <a:pos x="68" y="168"/>
                </a:cxn>
                <a:cxn ang="0">
                  <a:pos x="68" y="168"/>
                </a:cxn>
                <a:cxn ang="0">
                  <a:pos x="77" y="147"/>
                </a:cxn>
                <a:cxn ang="0">
                  <a:pos x="86" y="140"/>
                </a:cxn>
                <a:cxn ang="0">
                  <a:pos x="100" y="136"/>
                </a:cxn>
                <a:cxn ang="0">
                  <a:pos x="111" y="136"/>
                </a:cxn>
                <a:cxn ang="0">
                  <a:pos x="132" y="126"/>
                </a:cxn>
                <a:cxn ang="0">
                  <a:pos x="164" y="106"/>
                </a:cxn>
                <a:cxn ang="0">
                  <a:pos x="165" y="96"/>
                </a:cxn>
                <a:cxn ang="0">
                  <a:pos x="171" y="91"/>
                </a:cxn>
                <a:cxn ang="0">
                  <a:pos x="179" y="81"/>
                </a:cxn>
                <a:cxn ang="0">
                  <a:pos x="203" y="78"/>
                </a:cxn>
                <a:cxn ang="0">
                  <a:pos x="205" y="72"/>
                </a:cxn>
                <a:cxn ang="0">
                  <a:pos x="203" y="72"/>
                </a:cxn>
                <a:cxn ang="0">
                  <a:pos x="197" y="68"/>
                </a:cxn>
                <a:cxn ang="0">
                  <a:pos x="194" y="59"/>
                </a:cxn>
                <a:cxn ang="0">
                  <a:pos x="192" y="44"/>
                </a:cxn>
                <a:cxn ang="0">
                  <a:pos x="192" y="29"/>
                </a:cxn>
                <a:cxn ang="0">
                  <a:pos x="190" y="25"/>
                </a:cxn>
                <a:cxn ang="0">
                  <a:pos x="188" y="19"/>
                </a:cxn>
                <a:cxn ang="0">
                  <a:pos x="182" y="19"/>
                </a:cxn>
                <a:cxn ang="0">
                  <a:pos x="171" y="15"/>
                </a:cxn>
                <a:cxn ang="0">
                  <a:pos x="169" y="12"/>
                </a:cxn>
                <a:cxn ang="0">
                  <a:pos x="165" y="15"/>
                </a:cxn>
                <a:cxn ang="0">
                  <a:pos x="154" y="15"/>
                </a:cxn>
                <a:cxn ang="0">
                  <a:pos x="147" y="17"/>
                </a:cxn>
                <a:cxn ang="0">
                  <a:pos x="137" y="17"/>
                </a:cxn>
                <a:cxn ang="0">
                  <a:pos x="132" y="10"/>
                </a:cxn>
                <a:cxn ang="0">
                  <a:pos x="130" y="4"/>
                </a:cxn>
                <a:cxn ang="0">
                  <a:pos x="130" y="0"/>
                </a:cxn>
                <a:cxn ang="0">
                  <a:pos x="124" y="4"/>
                </a:cxn>
                <a:cxn ang="0">
                  <a:pos x="116" y="8"/>
                </a:cxn>
                <a:cxn ang="0">
                  <a:pos x="113" y="25"/>
                </a:cxn>
                <a:cxn ang="0">
                  <a:pos x="111" y="36"/>
                </a:cxn>
                <a:cxn ang="0">
                  <a:pos x="100" y="44"/>
                </a:cxn>
                <a:cxn ang="0">
                  <a:pos x="88" y="47"/>
                </a:cxn>
                <a:cxn ang="0">
                  <a:pos x="83" y="53"/>
                </a:cxn>
                <a:cxn ang="0">
                  <a:pos x="69" y="61"/>
                </a:cxn>
                <a:cxn ang="0">
                  <a:pos x="60" y="68"/>
                </a:cxn>
                <a:cxn ang="0">
                  <a:pos x="62" y="81"/>
                </a:cxn>
                <a:cxn ang="0">
                  <a:pos x="49" y="96"/>
                </a:cxn>
                <a:cxn ang="0">
                  <a:pos x="52" y="108"/>
                </a:cxn>
                <a:cxn ang="0">
                  <a:pos x="52" y="117"/>
                </a:cxn>
                <a:cxn ang="0">
                  <a:pos x="52" y="123"/>
                </a:cxn>
                <a:cxn ang="0">
                  <a:pos x="39" y="140"/>
                </a:cxn>
                <a:cxn ang="0">
                  <a:pos x="28" y="147"/>
                </a:cxn>
                <a:cxn ang="0">
                  <a:pos x="0" y="168"/>
                </a:cxn>
              </a:cxnLst>
              <a:rect l="0" t="0" r="r" b="b"/>
              <a:pathLst>
                <a:path w="205" h="177">
                  <a:moveTo>
                    <a:pt x="68" y="177"/>
                  </a:moveTo>
                  <a:lnTo>
                    <a:pt x="68" y="168"/>
                  </a:lnTo>
                  <a:lnTo>
                    <a:pt x="68" y="168"/>
                  </a:lnTo>
                  <a:lnTo>
                    <a:pt x="68" y="168"/>
                  </a:lnTo>
                  <a:lnTo>
                    <a:pt x="68" y="155"/>
                  </a:lnTo>
                  <a:lnTo>
                    <a:pt x="77" y="147"/>
                  </a:lnTo>
                  <a:lnTo>
                    <a:pt x="81" y="142"/>
                  </a:lnTo>
                  <a:lnTo>
                    <a:pt x="86" y="140"/>
                  </a:lnTo>
                  <a:lnTo>
                    <a:pt x="94" y="136"/>
                  </a:lnTo>
                  <a:lnTo>
                    <a:pt x="100" y="136"/>
                  </a:lnTo>
                  <a:lnTo>
                    <a:pt x="103" y="136"/>
                  </a:lnTo>
                  <a:lnTo>
                    <a:pt x="111" y="136"/>
                  </a:lnTo>
                  <a:lnTo>
                    <a:pt x="116" y="136"/>
                  </a:lnTo>
                  <a:lnTo>
                    <a:pt x="132" y="126"/>
                  </a:lnTo>
                  <a:lnTo>
                    <a:pt x="150" y="115"/>
                  </a:lnTo>
                  <a:lnTo>
                    <a:pt x="164" y="106"/>
                  </a:lnTo>
                  <a:lnTo>
                    <a:pt x="165" y="102"/>
                  </a:lnTo>
                  <a:lnTo>
                    <a:pt x="165" y="96"/>
                  </a:lnTo>
                  <a:lnTo>
                    <a:pt x="167" y="93"/>
                  </a:lnTo>
                  <a:lnTo>
                    <a:pt x="171" y="91"/>
                  </a:lnTo>
                  <a:lnTo>
                    <a:pt x="175" y="83"/>
                  </a:lnTo>
                  <a:lnTo>
                    <a:pt x="179" y="81"/>
                  </a:lnTo>
                  <a:lnTo>
                    <a:pt x="203" y="81"/>
                  </a:lnTo>
                  <a:lnTo>
                    <a:pt x="203" y="78"/>
                  </a:lnTo>
                  <a:lnTo>
                    <a:pt x="203" y="76"/>
                  </a:lnTo>
                  <a:lnTo>
                    <a:pt x="205" y="72"/>
                  </a:lnTo>
                  <a:lnTo>
                    <a:pt x="203" y="72"/>
                  </a:lnTo>
                  <a:lnTo>
                    <a:pt x="203" y="72"/>
                  </a:lnTo>
                  <a:lnTo>
                    <a:pt x="199" y="68"/>
                  </a:lnTo>
                  <a:lnTo>
                    <a:pt x="197" y="68"/>
                  </a:lnTo>
                  <a:lnTo>
                    <a:pt x="197" y="64"/>
                  </a:lnTo>
                  <a:lnTo>
                    <a:pt x="194" y="59"/>
                  </a:lnTo>
                  <a:lnTo>
                    <a:pt x="192" y="44"/>
                  </a:lnTo>
                  <a:lnTo>
                    <a:pt x="192" y="44"/>
                  </a:lnTo>
                  <a:lnTo>
                    <a:pt x="192" y="36"/>
                  </a:lnTo>
                  <a:lnTo>
                    <a:pt x="192" y="29"/>
                  </a:lnTo>
                  <a:lnTo>
                    <a:pt x="192" y="29"/>
                  </a:lnTo>
                  <a:lnTo>
                    <a:pt x="190" y="25"/>
                  </a:lnTo>
                  <a:lnTo>
                    <a:pt x="188" y="23"/>
                  </a:lnTo>
                  <a:lnTo>
                    <a:pt x="188" y="19"/>
                  </a:lnTo>
                  <a:lnTo>
                    <a:pt x="186" y="19"/>
                  </a:lnTo>
                  <a:lnTo>
                    <a:pt x="182" y="19"/>
                  </a:lnTo>
                  <a:lnTo>
                    <a:pt x="173" y="17"/>
                  </a:lnTo>
                  <a:lnTo>
                    <a:pt x="171" y="15"/>
                  </a:lnTo>
                  <a:lnTo>
                    <a:pt x="171" y="12"/>
                  </a:lnTo>
                  <a:lnTo>
                    <a:pt x="169" y="12"/>
                  </a:lnTo>
                  <a:lnTo>
                    <a:pt x="169" y="12"/>
                  </a:lnTo>
                  <a:lnTo>
                    <a:pt x="165" y="15"/>
                  </a:lnTo>
                  <a:lnTo>
                    <a:pt x="160" y="15"/>
                  </a:lnTo>
                  <a:lnTo>
                    <a:pt x="154" y="15"/>
                  </a:lnTo>
                  <a:lnTo>
                    <a:pt x="150" y="13"/>
                  </a:lnTo>
                  <a:lnTo>
                    <a:pt x="147" y="17"/>
                  </a:lnTo>
                  <a:lnTo>
                    <a:pt x="141" y="17"/>
                  </a:lnTo>
                  <a:lnTo>
                    <a:pt x="137" y="17"/>
                  </a:lnTo>
                  <a:lnTo>
                    <a:pt x="132" y="12"/>
                  </a:lnTo>
                  <a:lnTo>
                    <a:pt x="132" y="10"/>
                  </a:lnTo>
                  <a:lnTo>
                    <a:pt x="130" y="6"/>
                  </a:lnTo>
                  <a:lnTo>
                    <a:pt x="130" y="4"/>
                  </a:lnTo>
                  <a:lnTo>
                    <a:pt x="132" y="4"/>
                  </a:lnTo>
                  <a:lnTo>
                    <a:pt x="130" y="0"/>
                  </a:lnTo>
                  <a:lnTo>
                    <a:pt x="126" y="4"/>
                  </a:lnTo>
                  <a:lnTo>
                    <a:pt x="124" y="4"/>
                  </a:lnTo>
                  <a:lnTo>
                    <a:pt x="120" y="4"/>
                  </a:lnTo>
                  <a:lnTo>
                    <a:pt x="116" y="8"/>
                  </a:lnTo>
                  <a:lnTo>
                    <a:pt x="116" y="19"/>
                  </a:lnTo>
                  <a:lnTo>
                    <a:pt x="113" y="25"/>
                  </a:lnTo>
                  <a:lnTo>
                    <a:pt x="111" y="30"/>
                  </a:lnTo>
                  <a:lnTo>
                    <a:pt x="111" y="36"/>
                  </a:lnTo>
                  <a:lnTo>
                    <a:pt x="101" y="44"/>
                  </a:lnTo>
                  <a:lnTo>
                    <a:pt x="100" y="44"/>
                  </a:lnTo>
                  <a:lnTo>
                    <a:pt x="96" y="47"/>
                  </a:lnTo>
                  <a:lnTo>
                    <a:pt x="88" y="47"/>
                  </a:lnTo>
                  <a:lnTo>
                    <a:pt x="83" y="53"/>
                  </a:lnTo>
                  <a:lnTo>
                    <a:pt x="83" y="53"/>
                  </a:lnTo>
                  <a:lnTo>
                    <a:pt x="75" y="59"/>
                  </a:lnTo>
                  <a:lnTo>
                    <a:pt x="69" y="61"/>
                  </a:lnTo>
                  <a:lnTo>
                    <a:pt x="68" y="64"/>
                  </a:lnTo>
                  <a:lnTo>
                    <a:pt x="60" y="68"/>
                  </a:lnTo>
                  <a:lnTo>
                    <a:pt x="64" y="76"/>
                  </a:lnTo>
                  <a:lnTo>
                    <a:pt x="62" y="81"/>
                  </a:lnTo>
                  <a:lnTo>
                    <a:pt x="54" y="87"/>
                  </a:lnTo>
                  <a:lnTo>
                    <a:pt x="49" y="96"/>
                  </a:lnTo>
                  <a:lnTo>
                    <a:pt x="49" y="100"/>
                  </a:lnTo>
                  <a:lnTo>
                    <a:pt x="52" y="108"/>
                  </a:lnTo>
                  <a:lnTo>
                    <a:pt x="51" y="115"/>
                  </a:lnTo>
                  <a:lnTo>
                    <a:pt x="52" y="117"/>
                  </a:lnTo>
                  <a:lnTo>
                    <a:pt x="54" y="117"/>
                  </a:lnTo>
                  <a:lnTo>
                    <a:pt x="52" y="123"/>
                  </a:lnTo>
                  <a:lnTo>
                    <a:pt x="39" y="136"/>
                  </a:lnTo>
                  <a:lnTo>
                    <a:pt x="39" y="140"/>
                  </a:lnTo>
                  <a:lnTo>
                    <a:pt x="36" y="147"/>
                  </a:lnTo>
                  <a:lnTo>
                    <a:pt x="28" y="147"/>
                  </a:lnTo>
                  <a:lnTo>
                    <a:pt x="15" y="160"/>
                  </a:lnTo>
                  <a:lnTo>
                    <a:pt x="0" y="168"/>
                  </a:lnTo>
                  <a:lnTo>
                    <a:pt x="68" y="177"/>
                  </a:lnTo>
                  <a:close/>
                </a:path>
              </a:pathLst>
            </a:custGeom>
            <a:solidFill>
              <a:schemeClr val="accent6"/>
            </a:solidFill>
            <a:ln w="9525">
              <a:noFill/>
              <a:round/>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46" name="Freeform 31">
              <a:extLst>
                <a:ext uri="{FF2B5EF4-FFF2-40B4-BE49-F238E27FC236}">
                  <a16:creationId xmlns:a16="http://schemas.microsoft.com/office/drawing/2014/main" id="{767826A3-FB43-439E-AADC-FB03DCEC4B1B}"/>
                </a:ext>
              </a:extLst>
            </p:cNvPr>
            <p:cNvSpPr>
              <a:spLocks/>
            </p:cNvSpPr>
            <p:nvPr/>
          </p:nvSpPr>
          <p:spPr bwMode="auto">
            <a:xfrm>
              <a:off x="9217427" y="2560845"/>
              <a:ext cx="71709" cy="61915"/>
            </a:xfrm>
            <a:custGeom>
              <a:avLst/>
              <a:gdLst/>
              <a:ahLst/>
              <a:cxnLst>
                <a:cxn ang="0">
                  <a:pos x="68" y="168"/>
                </a:cxn>
                <a:cxn ang="0">
                  <a:pos x="68" y="168"/>
                </a:cxn>
                <a:cxn ang="0">
                  <a:pos x="77" y="147"/>
                </a:cxn>
                <a:cxn ang="0">
                  <a:pos x="86" y="140"/>
                </a:cxn>
                <a:cxn ang="0">
                  <a:pos x="100" y="136"/>
                </a:cxn>
                <a:cxn ang="0">
                  <a:pos x="111" y="136"/>
                </a:cxn>
                <a:cxn ang="0">
                  <a:pos x="132" y="126"/>
                </a:cxn>
                <a:cxn ang="0">
                  <a:pos x="164" y="106"/>
                </a:cxn>
                <a:cxn ang="0">
                  <a:pos x="165" y="96"/>
                </a:cxn>
                <a:cxn ang="0">
                  <a:pos x="171" y="91"/>
                </a:cxn>
                <a:cxn ang="0">
                  <a:pos x="179" y="81"/>
                </a:cxn>
                <a:cxn ang="0">
                  <a:pos x="203" y="78"/>
                </a:cxn>
                <a:cxn ang="0">
                  <a:pos x="205" y="72"/>
                </a:cxn>
                <a:cxn ang="0">
                  <a:pos x="203" y="72"/>
                </a:cxn>
                <a:cxn ang="0">
                  <a:pos x="197" y="68"/>
                </a:cxn>
                <a:cxn ang="0">
                  <a:pos x="194" y="59"/>
                </a:cxn>
                <a:cxn ang="0">
                  <a:pos x="192" y="44"/>
                </a:cxn>
                <a:cxn ang="0">
                  <a:pos x="192" y="29"/>
                </a:cxn>
                <a:cxn ang="0">
                  <a:pos x="190" y="25"/>
                </a:cxn>
                <a:cxn ang="0">
                  <a:pos x="188" y="19"/>
                </a:cxn>
                <a:cxn ang="0">
                  <a:pos x="182" y="19"/>
                </a:cxn>
                <a:cxn ang="0">
                  <a:pos x="171" y="15"/>
                </a:cxn>
                <a:cxn ang="0">
                  <a:pos x="169" y="12"/>
                </a:cxn>
                <a:cxn ang="0">
                  <a:pos x="165" y="15"/>
                </a:cxn>
                <a:cxn ang="0">
                  <a:pos x="154" y="15"/>
                </a:cxn>
                <a:cxn ang="0">
                  <a:pos x="147" y="17"/>
                </a:cxn>
                <a:cxn ang="0">
                  <a:pos x="137" y="17"/>
                </a:cxn>
                <a:cxn ang="0">
                  <a:pos x="132" y="10"/>
                </a:cxn>
                <a:cxn ang="0">
                  <a:pos x="130" y="4"/>
                </a:cxn>
                <a:cxn ang="0">
                  <a:pos x="130" y="0"/>
                </a:cxn>
                <a:cxn ang="0">
                  <a:pos x="124" y="4"/>
                </a:cxn>
                <a:cxn ang="0">
                  <a:pos x="116" y="8"/>
                </a:cxn>
                <a:cxn ang="0">
                  <a:pos x="113" y="25"/>
                </a:cxn>
                <a:cxn ang="0">
                  <a:pos x="111" y="36"/>
                </a:cxn>
                <a:cxn ang="0">
                  <a:pos x="100" y="44"/>
                </a:cxn>
                <a:cxn ang="0">
                  <a:pos x="88" y="47"/>
                </a:cxn>
                <a:cxn ang="0">
                  <a:pos x="83" y="53"/>
                </a:cxn>
                <a:cxn ang="0">
                  <a:pos x="69" y="61"/>
                </a:cxn>
                <a:cxn ang="0">
                  <a:pos x="60" y="68"/>
                </a:cxn>
                <a:cxn ang="0">
                  <a:pos x="62" y="81"/>
                </a:cxn>
                <a:cxn ang="0">
                  <a:pos x="49" y="96"/>
                </a:cxn>
                <a:cxn ang="0">
                  <a:pos x="52" y="108"/>
                </a:cxn>
                <a:cxn ang="0">
                  <a:pos x="52" y="117"/>
                </a:cxn>
                <a:cxn ang="0">
                  <a:pos x="52" y="123"/>
                </a:cxn>
                <a:cxn ang="0">
                  <a:pos x="39" y="140"/>
                </a:cxn>
                <a:cxn ang="0">
                  <a:pos x="28" y="147"/>
                </a:cxn>
                <a:cxn ang="0">
                  <a:pos x="0" y="168"/>
                </a:cxn>
              </a:cxnLst>
              <a:rect l="0" t="0" r="r" b="b"/>
              <a:pathLst>
                <a:path w="205" h="177">
                  <a:moveTo>
                    <a:pt x="68" y="177"/>
                  </a:moveTo>
                  <a:lnTo>
                    <a:pt x="68" y="168"/>
                  </a:lnTo>
                  <a:lnTo>
                    <a:pt x="68" y="168"/>
                  </a:lnTo>
                  <a:lnTo>
                    <a:pt x="68" y="168"/>
                  </a:lnTo>
                  <a:lnTo>
                    <a:pt x="68" y="155"/>
                  </a:lnTo>
                  <a:lnTo>
                    <a:pt x="77" y="147"/>
                  </a:lnTo>
                  <a:lnTo>
                    <a:pt x="81" y="142"/>
                  </a:lnTo>
                  <a:lnTo>
                    <a:pt x="86" y="140"/>
                  </a:lnTo>
                  <a:lnTo>
                    <a:pt x="94" y="136"/>
                  </a:lnTo>
                  <a:lnTo>
                    <a:pt x="100" y="136"/>
                  </a:lnTo>
                  <a:lnTo>
                    <a:pt x="103" y="136"/>
                  </a:lnTo>
                  <a:lnTo>
                    <a:pt x="111" y="136"/>
                  </a:lnTo>
                  <a:lnTo>
                    <a:pt x="116" y="136"/>
                  </a:lnTo>
                  <a:lnTo>
                    <a:pt x="132" y="126"/>
                  </a:lnTo>
                  <a:lnTo>
                    <a:pt x="150" y="115"/>
                  </a:lnTo>
                  <a:lnTo>
                    <a:pt x="164" y="106"/>
                  </a:lnTo>
                  <a:lnTo>
                    <a:pt x="165" y="102"/>
                  </a:lnTo>
                  <a:lnTo>
                    <a:pt x="165" y="96"/>
                  </a:lnTo>
                  <a:lnTo>
                    <a:pt x="167" y="93"/>
                  </a:lnTo>
                  <a:lnTo>
                    <a:pt x="171" y="91"/>
                  </a:lnTo>
                  <a:lnTo>
                    <a:pt x="175" y="83"/>
                  </a:lnTo>
                  <a:lnTo>
                    <a:pt x="179" y="81"/>
                  </a:lnTo>
                  <a:lnTo>
                    <a:pt x="203" y="81"/>
                  </a:lnTo>
                  <a:lnTo>
                    <a:pt x="203" y="78"/>
                  </a:lnTo>
                  <a:lnTo>
                    <a:pt x="203" y="76"/>
                  </a:lnTo>
                  <a:lnTo>
                    <a:pt x="205" y="72"/>
                  </a:lnTo>
                  <a:lnTo>
                    <a:pt x="203" y="72"/>
                  </a:lnTo>
                  <a:lnTo>
                    <a:pt x="203" y="72"/>
                  </a:lnTo>
                  <a:lnTo>
                    <a:pt x="199" y="68"/>
                  </a:lnTo>
                  <a:lnTo>
                    <a:pt x="197" y="68"/>
                  </a:lnTo>
                  <a:lnTo>
                    <a:pt x="197" y="64"/>
                  </a:lnTo>
                  <a:lnTo>
                    <a:pt x="194" y="59"/>
                  </a:lnTo>
                  <a:lnTo>
                    <a:pt x="192" y="44"/>
                  </a:lnTo>
                  <a:lnTo>
                    <a:pt x="192" y="44"/>
                  </a:lnTo>
                  <a:lnTo>
                    <a:pt x="192" y="36"/>
                  </a:lnTo>
                  <a:lnTo>
                    <a:pt x="192" y="29"/>
                  </a:lnTo>
                  <a:lnTo>
                    <a:pt x="192" y="29"/>
                  </a:lnTo>
                  <a:lnTo>
                    <a:pt x="190" y="25"/>
                  </a:lnTo>
                  <a:lnTo>
                    <a:pt x="188" y="23"/>
                  </a:lnTo>
                  <a:lnTo>
                    <a:pt x="188" y="19"/>
                  </a:lnTo>
                  <a:lnTo>
                    <a:pt x="186" y="19"/>
                  </a:lnTo>
                  <a:lnTo>
                    <a:pt x="182" y="19"/>
                  </a:lnTo>
                  <a:lnTo>
                    <a:pt x="173" y="17"/>
                  </a:lnTo>
                  <a:lnTo>
                    <a:pt x="171" y="15"/>
                  </a:lnTo>
                  <a:lnTo>
                    <a:pt x="171" y="12"/>
                  </a:lnTo>
                  <a:lnTo>
                    <a:pt x="169" y="12"/>
                  </a:lnTo>
                  <a:lnTo>
                    <a:pt x="169" y="12"/>
                  </a:lnTo>
                  <a:lnTo>
                    <a:pt x="165" y="15"/>
                  </a:lnTo>
                  <a:lnTo>
                    <a:pt x="160" y="15"/>
                  </a:lnTo>
                  <a:lnTo>
                    <a:pt x="154" y="15"/>
                  </a:lnTo>
                  <a:lnTo>
                    <a:pt x="150" y="13"/>
                  </a:lnTo>
                  <a:lnTo>
                    <a:pt x="147" y="17"/>
                  </a:lnTo>
                  <a:lnTo>
                    <a:pt x="141" y="17"/>
                  </a:lnTo>
                  <a:lnTo>
                    <a:pt x="137" y="17"/>
                  </a:lnTo>
                  <a:lnTo>
                    <a:pt x="132" y="12"/>
                  </a:lnTo>
                  <a:lnTo>
                    <a:pt x="132" y="10"/>
                  </a:lnTo>
                  <a:lnTo>
                    <a:pt x="130" y="6"/>
                  </a:lnTo>
                  <a:lnTo>
                    <a:pt x="130" y="4"/>
                  </a:lnTo>
                  <a:lnTo>
                    <a:pt x="132" y="4"/>
                  </a:lnTo>
                  <a:lnTo>
                    <a:pt x="130" y="0"/>
                  </a:lnTo>
                  <a:lnTo>
                    <a:pt x="126" y="4"/>
                  </a:lnTo>
                  <a:lnTo>
                    <a:pt x="124" y="4"/>
                  </a:lnTo>
                  <a:lnTo>
                    <a:pt x="120" y="4"/>
                  </a:lnTo>
                  <a:lnTo>
                    <a:pt x="116" y="8"/>
                  </a:lnTo>
                  <a:lnTo>
                    <a:pt x="116" y="19"/>
                  </a:lnTo>
                  <a:lnTo>
                    <a:pt x="113" y="25"/>
                  </a:lnTo>
                  <a:lnTo>
                    <a:pt x="111" y="30"/>
                  </a:lnTo>
                  <a:lnTo>
                    <a:pt x="111" y="36"/>
                  </a:lnTo>
                  <a:lnTo>
                    <a:pt x="101" y="44"/>
                  </a:lnTo>
                  <a:lnTo>
                    <a:pt x="100" y="44"/>
                  </a:lnTo>
                  <a:lnTo>
                    <a:pt x="96" y="47"/>
                  </a:lnTo>
                  <a:lnTo>
                    <a:pt x="88" y="47"/>
                  </a:lnTo>
                  <a:lnTo>
                    <a:pt x="83" y="53"/>
                  </a:lnTo>
                  <a:lnTo>
                    <a:pt x="83" y="53"/>
                  </a:lnTo>
                  <a:lnTo>
                    <a:pt x="75" y="59"/>
                  </a:lnTo>
                  <a:lnTo>
                    <a:pt x="69" y="61"/>
                  </a:lnTo>
                  <a:lnTo>
                    <a:pt x="68" y="64"/>
                  </a:lnTo>
                  <a:lnTo>
                    <a:pt x="60" y="68"/>
                  </a:lnTo>
                  <a:lnTo>
                    <a:pt x="64" y="76"/>
                  </a:lnTo>
                  <a:lnTo>
                    <a:pt x="62" y="81"/>
                  </a:lnTo>
                  <a:lnTo>
                    <a:pt x="54" y="87"/>
                  </a:lnTo>
                  <a:lnTo>
                    <a:pt x="49" y="96"/>
                  </a:lnTo>
                  <a:lnTo>
                    <a:pt x="49" y="100"/>
                  </a:lnTo>
                  <a:lnTo>
                    <a:pt x="52" y="108"/>
                  </a:lnTo>
                  <a:lnTo>
                    <a:pt x="51" y="115"/>
                  </a:lnTo>
                  <a:lnTo>
                    <a:pt x="52" y="117"/>
                  </a:lnTo>
                  <a:lnTo>
                    <a:pt x="54" y="117"/>
                  </a:lnTo>
                  <a:lnTo>
                    <a:pt x="52" y="123"/>
                  </a:lnTo>
                  <a:lnTo>
                    <a:pt x="39" y="136"/>
                  </a:lnTo>
                  <a:lnTo>
                    <a:pt x="39" y="140"/>
                  </a:lnTo>
                  <a:lnTo>
                    <a:pt x="36" y="147"/>
                  </a:lnTo>
                  <a:lnTo>
                    <a:pt x="28" y="147"/>
                  </a:lnTo>
                  <a:lnTo>
                    <a:pt x="15" y="160"/>
                  </a:lnTo>
                  <a:lnTo>
                    <a:pt x="0" y="168"/>
                  </a:lnTo>
                </a:path>
              </a:pathLst>
            </a:custGeom>
            <a:noFill/>
            <a:ln w="9525">
              <a:noFill/>
              <a:round/>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47" name="Line 32">
              <a:extLst>
                <a:ext uri="{FF2B5EF4-FFF2-40B4-BE49-F238E27FC236}">
                  <a16:creationId xmlns:a16="http://schemas.microsoft.com/office/drawing/2014/main" id="{11E925D4-C51B-4FDC-AC27-6139707D1E63}"/>
                </a:ext>
              </a:extLst>
            </p:cNvPr>
            <p:cNvSpPr>
              <a:spLocks noChangeShapeType="1"/>
            </p:cNvSpPr>
            <p:nvPr/>
          </p:nvSpPr>
          <p:spPr bwMode="auto">
            <a:xfrm>
              <a:off x="9241214" y="2622060"/>
              <a:ext cx="350" cy="350"/>
            </a:xfrm>
            <a:prstGeom prst="line">
              <a:avLst/>
            </a:prstGeom>
            <a:noFill/>
            <a:ln w="9525">
              <a:noFill/>
              <a:round/>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48" name="Line 33">
              <a:extLst>
                <a:ext uri="{FF2B5EF4-FFF2-40B4-BE49-F238E27FC236}">
                  <a16:creationId xmlns:a16="http://schemas.microsoft.com/office/drawing/2014/main" id="{E5EF8BF1-FC7E-47D2-98E6-9CD55410BF69}"/>
                </a:ext>
              </a:extLst>
            </p:cNvPr>
            <p:cNvSpPr>
              <a:spLocks noChangeShapeType="1"/>
            </p:cNvSpPr>
            <p:nvPr/>
          </p:nvSpPr>
          <p:spPr bwMode="auto">
            <a:xfrm>
              <a:off x="9241214" y="2622060"/>
              <a:ext cx="350" cy="350"/>
            </a:xfrm>
            <a:prstGeom prst="line">
              <a:avLst/>
            </a:prstGeom>
            <a:noFill/>
            <a:ln w="9525">
              <a:noFill/>
              <a:round/>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49" name="Freeform 34">
              <a:extLst>
                <a:ext uri="{FF2B5EF4-FFF2-40B4-BE49-F238E27FC236}">
                  <a16:creationId xmlns:a16="http://schemas.microsoft.com/office/drawing/2014/main" id="{15D1570B-3529-4102-925A-6D1EC5D39866}"/>
                </a:ext>
              </a:extLst>
            </p:cNvPr>
            <p:cNvSpPr>
              <a:spLocks/>
            </p:cNvSpPr>
            <p:nvPr/>
          </p:nvSpPr>
          <p:spPr bwMode="auto">
            <a:xfrm>
              <a:off x="9187694" y="2617513"/>
              <a:ext cx="53519" cy="47573"/>
            </a:xfrm>
            <a:custGeom>
              <a:avLst/>
              <a:gdLst/>
              <a:ahLst/>
              <a:cxnLst>
                <a:cxn ang="0">
                  <a:pos x="85" y="0"/>
                </a:cxn>
                <a:cxn ang="0">
                  <a:pos x="70" y="19"/>
                </a:cxn>
                <a:cxn ang="0">
                  <a:pos x="70" y="25"/>
                </a:cxn>
                <a:cxn ang="0">
                  <a:pos x="66" y="25"/>
                </a:cxn>
                <a:cxn ang="0">
                  <a:pos x="53" y="34"/>
                </a:cxn>
                <a:cxn ang="0">
                  <a:pos x="53" y="38"/>
                </a:cxn>
                <a:cxn ang="0">
                  <a:pos x="49" y="38"/>
                </a:cxn>
                <a:cxn ang="0">
                  <a:pos x="49" y="44"/>
                </a:cxn>
                <a:cxn ang="0">
                  <a:pos x="38" y="61"/>
                </a:cxn>
                <a:cxn ang="0">
                  <a:pos x="38" y="66"/>
                </a:cxn>
                <a:cxn ang="0">
                  <a:pos x="28" y="76"/>
                </a:cxn>
                <a:cxn ang="0">
                  <a:pos x="25" y="76"/>
                </a:cxn>
                <a:cxn ang="0">
                  <a:pos x="23" y="85"/>
                </a:cxn>
                <a:cxn ang="0">
                  <a:pos x="23" y="89"/>
                </a:cxn>
                <a:cxn ang="0">
                  <a:pos x="15" y="100"/>
                </a:cxn>
                <a:cxn ang="0">
                  <a:pos x="15" y="102"/>
                </a:cxn>
                <a:cxn ang="0">
                  <a:pos x="15" y="104"/>
                </a:cxn>
                <a:cxn ang="0">
                  <a:pos x="13" y="104"/>
                </a:cxn>
                <a:cxn ang="0">
                  <a:pos x="8" y="115"/>
                </a:cxn>
                <a:cxn ang="0">
                  <a:pos x="4" y="117"/>
                </a:cxn>
                <a:cxn ang="0">
                  <a:pos x="2" y="119"/>
                </a:cxn>
                <a:cxn ang="0">
                  <a:pos x="2" y="125"/>
                </a:cxn>
                <a:cxn ang="0">
                  <a:pos x="0" y="126"/>
                </a:cxn>
                <a:cxn ang="0">
                  <a:pos x="0" y="136"/>
                </a:cxn>
                <a:cxn ang="0">
                  <a:pos x="73" y="134"/>
                </a:cxn>
                <a:cxn ang="0">
                  <a:pos x="73" y="98"/>
                </a:cxn>
                <a:cxn ang="0">
                  <a:pos x="77" y="94"/>
                </a:cxn>
                <a:cxn ang="0">
                  <a:pos x="79" y="91"/>
                </a:cxn>
                <a:cxn ang="0">
                  <a:pos x="85" y="89"/>
                </a:cxn>
                <a:cxn ang="0">
                  <a:pos x="92" y="89"/>
                </a:cxn>
                <a:cxn ang="0">
                  <a:pos x="92" y="40"/>
                </a:cxn>
                <a:cxn ang="0">
                  <a:pos x="151" y="40"/>
                </a:cxn>
                <a:cxn ang="0">
                  <a:pos x="153" y="15"/>
                </a:cxn>
                <a:cxn ang="0">
                  <a:pos x="85" y="0"/>
                </a:cxn>
              </a:cxnLst>
              <a:rect l="0" t="0" r="r" b="b"/>
              <a:pathLst>
                <a:path w="153" h="136">
                  <a:moveTo>
                    <a:pt x="85" y="0"/>
                  </a:moveTo>
                  <a:lnTo>
                    <a:pt x="70" y="19"/>
                  </a:lnTo>
                  <a:lnTo>
                    <a:pt x="70" y="25"/>
                  </a:lnTo>
                  <a:lnTo>
                    <a:pt x="66" y="25"/>
                  </a:lnTo>
                  <a:lnTo>
                    <a:pt x="53" y="34"/>
                  </a:lnTo>
                  <a:lnTo>
                    <a:pt x="53" y="38"/>
                  </a:lnTo>
                  <a:lnTo>
                    <a:pt x="49" y="38"/>
                  </a:lnTo>
                  <a:lnTo>
                    <a:pt x="49" y="44"/>
                  </a:lnTo>
                  <a:lnTo>
                    <a:pt x="38" y="61"/>
                  </a:lnTo>
                  <a:lnTo>
                    <a:pt x="38" y="66"/>
                  </a:lnTo>
                  <a:lnTo>
                    <a:pt x="28" y="76"/>
                  </a:lnTo>
                  <a:lnTo>
                    <a:pt x="25" y="76"/>
                  </a:lnTo>
                  <a:lnTo>
                    <a:pt x="23" y="85"/>
                  </a:lnTo>
                  <a:lnTo>
                    <a:pt x="23" y="89"/>
                  </a:lnTo>
                  <a:lnTo>
                    <a:pt x="15" y="100"/>
                  </a:lnTo>
                  <a:lnTo>
                    <a:pt x="15" y="102"/>
                  </a:lnTo>
                  <a:lnTo>
                    <a:pt x="15" y="104"/>
                  </a:lnTo>
                  <a:lnTo>
                    <a:pt x="13" y="104"/>
                  </a:lnTo>
                  <a:lnTo>
                    <a:pt x="8" y="115"/>
                  </a:lnTo>
                  <a:lnTo>
                    <a:pt x="4" y="117"/>
                  </a:lnTo>
                  <a:lnTo>
                    <a:pt x="2" y="119"/>
                  </a:lnTo>
                  <a:lnTo>
                    <a:pt x="2" y="125"/>
                  </a:lnTo>
                  <a:lnTo>
                    <a:pt x="0" y="126"/>
                  </a:lnTo>
                  <a:lnTo>
                    <a:pt x="0" y="136"/>
                  </a:lnTo>
                  <a:lnTo>
                    <a:pt x="73" y="134"/>
                  </a:lnTo>
                  <a:lnTo>
                    <a:pt x="73" y="98"/>
                  </a:lnTo>
                  <a:lnTo>
                    <a:pt x="77" y="94"/>
                  </a:lnTo>
                  <a:lnTo>
                    <a:pt x="79" y="91"/>
                  </a:lnTo>
                  <a:lnTo>
                    <a:pt x="85" y="89"/>
                  </a:lnTo>
                  <a:lnTo>
                    <a:pt x="92" y="89"/>
                  </a:lnTo>
                  <a:lnTo>
                    <a:pt x="92" y="40"/>
                  </a:lnTo>
                  <a:lnTo>
                    <a:pt x="151" y="40"/>
                  </a:lnTo>
                  <a:lnTo>
                    <a:pt x="153" y="15"/>
                  </a:lnTo>
                  <a:lnTo>
                    <a:pt x="85" y="0"/>
                  </a:lnTo>
                  <a:close/>
                </a:path>
              </a:pathLst>
            </a:custGeom>
            <a:solidFill>
              <a:schemeClr val="accent6"/>
            </a:solidFill>
            <a:ln w="9525">
              <a:noFill/>
              <a:round/>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50" name="Freeform 35">
              <a:extLst>
                <a:ext uri="{FF2B5EF4-FFF2-40B4-BE49-F238E27FC236}">
                  <a16:creationId xmlns:a16="http://schemas.microsoft.com/office/drawing/2014/main" id="{37E590CB-1406-4C13-905D-C1AE6386DC3E}"/>
                </a:ext>
              </a:extLst>
            </p:cNvPr>
            <p:cNvSpPr>
              <a:spLocks/>
            </p:cNvSpPr>
            <p:nvPr/>
          </p:nvSpPr>
          <p:spPr bwMode="auto">
            <a:xfrm>
              <a:off x="9187694" y="2617513"/>
              <a:ext cx="53519" cy="47573"/>
            </a:xfrm>
            <a:custGeom>
              <a:avLst/>
              <a:gdLst/>
              <a:ahLst/>
              <a:cxnLst>
                <a:cxn ang="0">
                  <a:pos x="85" y="0"/>
                </a:cxn>
                <a:cxn ang="0">
                  <a:pos x="70" y="19"/>
                </a:cxn>
                <a:cxn ang="0">
                  <a:pos x="70" y="25"/>
                </a:cxn>
                <a:cxn ang="0">
                  <a:pos x="66" y="25"/>
                </a:cxn>
                <a:cxn ang="0">
                  <a:pos x="53" y="34"/>
                </a:cxn>
                <a:cxn ang="0">
                  <a:pos x="53" y="38"/>
                </a:cxn>
                <a:cxn ang="0">
                  <a:pos x="49" y="38"/>
                </a:cxn>
                <a:cxn ang="0">
                  <a:pos x="49" y="44"/>
                </a:cxn>
                <a:cxn ang="0">
                  <a:pos x="38" y="61"/>
                </a:cxn>
                <a:cxn ang="0">
                  <a:pos x="38" y="66"/>
                </a:cxn>
                <a:cxn ang="0">
                  <a:pos x="28" y="76"/>
                </a:cxn>
                <a:cxn ang="0">
                  <a:pos x="25" y="76"/>
                </a:cxn>
                <a:cxn ang="0">
                  <a:pos x="23" y="85"/>
                </a:cxn>
                <a:cxn ang="0">
                  <a:pos x="23" y="89"/>
                </a:cxn>
                <a:cxn ang="0">
                  <a:pos x="15" y="100"/>
                </a:cxn>
                <a:cxn ang="0">
                  <a:pos x="15" y="102"/>
                </a:cxn>
                <a:cxn ang="0">
                  <a:pos x="15" y="104"/>
                </a:cxn>
                <a:cxn ang="0">
                  <a:pos x="13" y="104"/>
                </a:cxn>
                <a:cxn ang="0">
                  <a:pos x="8" y="115"/>
                </a:cxn>
                <a:cxn ang="0">
                  <a:pos x="4" y="117"/>
                </a:cxn>
                <a:cxn ang="0">
                  <a:pos x="2" y="119"/>
                </a:cxn>
                <a:cxn ang="0">
                  <a:pos x="2" y="125"/>
                </a:cxn>
                <a:cxn ang="0">
                  <a:pos x="0" y="126"/>
                </a:cxn>
                <a:cxn ang="0">
                  <a:pos x="0" y="136"/>
                </a:cxn>
                <a:cxn ang="0">
                  <a:pos x="73" y="134"/>
                </a:cxn>
                <a:cxn ang="0">
                  <a:pos x="73" y="98"/>
                </a:cxn>
                <a:cxn ang="0">
                  <a:pos x="77" y="94"/>
                </a:cxn>
                <a:cxn ang="0">
                  <a:pos x="79" y="91"/>
                </a:cxn>
                <a:cxn ang="0">
                  <a:pos x="85" y="89"/>
                </a:cxn>
                <a:cxn ang="0">
                  <a:pos x="92" y="89"/>
                </a:cxn>
                <a:cxn ang="0">
                  <a:pos x="92" y="40"/>
                </a:cxn>
                <a:cxn ang="0">
                  <a:pos x="151" y="40"/>
                </a:cxn>
                <a:cxn ang="0">
                  <a:pos x="153" y="15"/>
                </a:cxn>
              </a:cxnLst>
              <a:rect l="0" t="0" r="r" b="b"/>
              <a:pathLst>
                <a:path w="153" h="136">
                  <a:moveTo>
                    <a:pt x="85" y="0"/>
                  </a:moveTo>
                  <a:lnTo>
                    <a:pt x="70" y="19"/>
                  </a:lnTo>
                  <a:lnTo>
                    <a:pt x="70" y="25"/>
                  </a:lnTo>
                  <a:lnTo>
                    <a:pt x="66" y="25"/>
                  </a:lnTo>
                  <a:lnTo>
                    <a:pt x="53" y="34"/>
                  </a:lnTo>
                  <a:lnTo>
                    <a:pt x="53" y="38"/>
                  </a:lnTo>
                  <a:lnTo>
                    <a:pt x="49" y="38"/>
                  </a:lnTo>
                  <a:lnTo>
                    <a:pt x="49" y="44"/>
                  </a:lnTo>
                  <a:lnTo>
                    <a:pt x="38" y="61"/>
                  </a:lnTo>
                  <a:lnTo>
                    <a:pt x="38" y="66"/>
                  </a:lnTo>
                  <a:lnTo>
                    <a:pt x="28" y="76"/>
                  </a:lnTo>
                  <a:lnTo>
                    <a:pt x="25" y="76"/>
                  </a:lnTo>
                  <a:lnTo>
                    <a:pt x="23" y="85"/>
                  </a:lnTo>
                  <a:lnTo>
                    <a:pt x="23" y="89"/>
                  </a:lnTo>
                  <a:lnTo>
                    <a:pt x="15" y="100"/>
                  </a:lnTo>
                  <a:lnTo>
                    <a:pt x="15" y="102"/>
                  </a:lnTo>
                  <a:lnTo>
                    <a:pt x="15" y="104"/>
                  </a:lnTo>
                  <a:lnTo>
                    <a:pt x="13" y="104"/>
                  </a:lnTo>
                  <a:lnTo>
                    <a:pt x="8" y="115"/>
                  </a:lnTo>
                  <a:lnTo>
                    <a:pt x="4" y="117"/>
                  </a:lnTo>
                  <a:lnTo>
                    <a:pt x="2" y="119"/>
                  </a:lnTo>
                  <a:lnTo>
                    <a:pt x="2" y="125"/>
                  </a:lnTo>
                  <a:lnTo>
                    <a:pt x="0" y="126"/>
                  </a:lnTo>
                  <a:lnTo>
                    <a:pt x="0" y="136"/>
                  </a:lnTo>
                  <a:lnTo>
                    <a:pt x="73" y="134"/>
                  </a:lnTo>
                  <a:lnTo>
                    <a:pt x="73" y="98"/>
                  </a:lnTo>
                  <a:lnTo>
                    <a:pt x="77" y="94"/>
                  </a:lnTo>
                  <a:lnTo>
                    <a:pt x="79" y="91"/>
                  </a:lnTo>
                  <a:lnTo>
                    <a:pt x="85" y="89"/>
                  </a:lnTo>
                  <a:lnTo>
                    <a:pt x="92" y="89"/>
                  </a:lnTo>
                  <a:lnTo>
                    <a:pt x="92" y="40"/>
                  </a:lnTo>
                  <a:lnTo>
                    <a:pt x="151" y="40"/>
                  </a:lnTo>
                  <a:lnTo>
                    <a:pt x="153" y="15"/>
                  </a:lnTo>
                </a:path>
              </a:pathLst>
            </a:custGeom>
            <a:noFill/>
            <a:ln w="9525">
              <a:noFill/>
              <a:round/>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51" name="Freeform 36">
              <a:extLst>
                <a:ext uri="{FF2B5EF4-FFF2-40B4-BE49-F238E27FC236}">
                  <a16:creationId xmlns:a16="http://schemas.microsoft.com/office/drawing/2014/main" id="{3AF3B69D-8417-455F-B8CE-B5A7744200C9}"/>
                </a:ext>
              </a:extLst>
            </p:cNvPr>
            <p:cNvSpPr>
              <a:spLocks/>
            </p:cNvSpPr>
            <p:nvPr/>
          </p:nvSpPr>
          <p:spPr bwMode="auto">
            <a:xfrm>
              <a:off x="9514408" y="2587430"/>
              <a:ext cx="134323" cy="112636"/>
            </a:xfrm>
            <a:custGeom>
              <a:avLst/>
              <a:gdLst/>
              <a:ahLst/>
              <a:cxnLst>
                <a:cxn ang="0">
                  <a:pos x="233" y="67"/>
                </a:cxn>
                <a:cxn ang="0">
                  <a:pos x="92" y="3"/>
                </a:cxn>
                <a:cxn ang="0">
                  <a:pos x="41" y="15"/>
                </a:cxn>
                <a:cxn ang="0">
                  <a:pos x="54" y="52"/>
                </a:cxn>
                <a:cxn ang="0">
                  <a:pos x="7" y="62"/>
                </a:cxn>
                <a:cxn ang="0">
                  <a:pos x="0" y="77"/>
                </a:cxn>
                <a:cxn ang="0">
                  <a:pos x="2" y="83"/>
                </a:cxn>
                <a:cxn ang="0">
                  <a:pos x="9" y="84"/>
                </a:cxn>
                <a:cxn ang="0">
                  <a:pos x="17" y="98"/>
                </a:cxn>
                <a:cxn ang="0">
                  <a:pos x="24" y="105"/>
                </a:cxn>
                <a:cxn ang="0">
                  <a:pos x="32" y="118"/>
                </a:cxn>
                <a:cxn ang="0">
                  <a:pos x="35" y="126"/>
                </a:cxn>
                <a:cxn ang="0">
                  <a:pos x="47" y="139"/>
                </a:cxn>
                <a:cxn ang="0">
                  <a:pos x="49" y="150"/>
                </a:cxn>
                <a:cxn ang="0">
                  <a:pos x="54" y="160"/>
                </a:cxn>
                <a:cxn ang="0">
                  <a:pos x="62" y="160"/>
                </a:cxn>
                <a:cxn ang="0">
                  <a:pos x="75" y="171"/>
                </a:cxn>
                <a:cxn ang="0">
                  <a:pos x="79" y="179"/>
                </a:cxn>
                <a:cxn ang="0">
                  <a:pos x="84" y="194"/>
                </a:cxn>
                <a:cxn ang="0">
                  <a:pos x="81" y="203"/>
                </a:cxn>
                <a:cxn ang="0">
                  <a:pos x="86" y="220"/>
                </a:cxn>
                <a:cxn ang="0">
                  <a:pos x="99" y="235"/>
                </a:cxn>
                <a:cxn ang="0">
                  <a:pos x="109" y="241"/>
                </a:cxn>
                <a:cxn ang="0">
                  <a:pos x="118" y="248"/>
                </a:cxn>
                <a:cxn ang="0">
                  <a:pos x="122" y="252"/>
                </a:cxn>
                <a:cxn ang="0">
                  <a:pos x="130" y="275"/>
                </a:cxn>
                <a:cxn ang="0">
                  <a:pos x="148" y="297"/>
                </a:cxn>
                <a:cxn ang="0">
                  <a:pos x="162" y="307"/>
                </a:cxn>
                <a:cxn ang="0">
                  <a:pos x="169" y="303"/>
                </a:cxn>
                <a:cxn ang="0">
                  <a:pos x="175" y="286"/>
                </a:cxn>
                <a:cxn ang="0">
                  <a:pos x="207" y="297"/>
                </a:cxn>
                <a:cxn ang="0">
                  <a:pos x="258" y="277"/>
                </a:cxn>
                <a:cxn ang="0">
                  <a:pos x="380" y="184"/>
                </a:cxn>
                <a:cxn ang="0">
                  <a:pos x="318" y="184"/>
                </a:cxn>
                <a:cxn ang="0">
                  <a:pos x="310" y="156"/>
                </a:cxn>
                <a:cxn ang="0">
                  <a:pos x="307" y="154"/>
                </a:cxn>
                <a:cxn ang="0">
                  <a:pos x="307" y="150"/>
                </a:cxn>
                <a:cxn ang="0">
                  <a:pos x="297" y="147"/>
                </a:cxn>
                <a:cxn ang="0">
                  <a:pos x="291" y="141"/>
                </a:cxn>
                <a:cxn ang="0">
                  <a:pos x="280" y="120"/>
                </a:cxn>
                <a:cxn ang="0">
                  <a:pos x="278" y="111"/>
                </a:cxn>
                <a:cxn ang="0">
                  <a:pos x="273" y="105"/>
                </a:cxn>
                <a:cxn ang="0">
                  <a:pos x="263" y="92"/>
                </a:cxn>
                <a:cxn ang="0">
                  <a:pos x="267" y="92"/>
                </a:cxn>
                <a:cxn ang="0">
                  <a:pos x="256" y="88"/>
                </a:cxn>
                <a:cxn ang="0">
                  <a:pos x="248" y="73"/>
                </a:cxn>
                <a:cxn ang="0">
                  <a:pos x="246" y="69"/>
                </a:cxn>
              </a:cxnLst>
              <a:rect l="0" t="0" r="r" b="b"/>
              <a:pathLst>
                <a:path w="384" h="322">
                  <a:moveTo>
                    <a:pt x="246" y="69"/>
                  </a:moveTo>
                  <a:lnTo>
                    <a:pt x="233" y="73"/>
                  </a:lnTo>
                  <a:lnTo>
                    <a:pt x="233" y="67"/>
                  </a:lnTo>
                  <a:lnTo>
                    <a:pt x="216" y="62"/>
                  </a:lnTo>
                  <a:lnTo>
                    <a:pt x="179" y="60"/>
                  </a:lnTo>
                  <a:lnTo>
                    <a:pt x="92" y="3"/>
                  </a:lnTo>
                  <a:lnTo>
                    <a:pt x="75" y="0"/>
                  </a:lnTo>
                  <a:lnTo>
                    <a:pt x="67" y="5"/>
                  </a:lnTo>
                  <a:lnTo>
                    <a:pt x="41" y="15"/>
                  </a:lnTo>
                  <a:lnTo>
                    <a:pt x="62" y="37"/>
                  </a:lnTo>
                  <a:lnTo>
                    <a:pt x="54" y="47"/>
                  </a:lnTo>
                  <a:lnTo>
                    <a:pt x="54" y="52"/>
                  </a:lnTo>
                  <a:lnTo>
                    <a:pt x="39" y="52"/>
                  </a:lnTo>
                  <a:lnTo>
                    <a:pt x="26" y="67"/>
                  </a:lnTo>
                  <a:lnTo>
                    <a:pt x="7" y="62"/>
                  </a:lnTo>
                  <a:lnTo>
                    <a:pt x="0" y="62"/>
                  </a:lnTo>
                  <a:lnTo>
                    <a:pt x="0" y="69"/>
                  </a:lnTo>
                  <a:lnTo>
                    <a:pt x="0" y="77"/>
                  </a:lnTo>
                  <a:lnTo>
                    <a:pt x="0" y="81"/>
                  </a:lnTo>
                  <a:lnTo>
                    <a:pt x="0" y="83"/>
                  </a:lnTo>
                  <a:lnTo>
                    <a:pt x="2" y="83"/>
                  </a:lnTo>
                  <a:lnTo>
                    <a:pt x="2" y="84"/>
                  </a:lnTo>
                  <a:lnTo>
                    <a:pt x="5" y="83"/>
                  </a:lnTo>
                  <a:lnTo>
                    <a:pt x="9" y="84"/>
                  </a:lnTo>
                  <a:lnTo>
                    <a:pt x="9" y="84"/>
                  </a:lnTo>
                  <a:lnTo>
                    <a:pt x="17" y="96"/>
                  </a:lnTo>
                  <a:lnTo>
                    <a:pt x="17" y="98"/>
                  </a:lnTo>
                  <a:lnTo>
                    <a:pt x="20" y="98"/>
                  </a:lnTo>
                  <a:lnTo>
                    <a:pt x="20" y="101"/>
                  </a:lnTo>
                  <a:lnTo>
                    <a:pt x="24" y="105"/>
                  </a:lnTo>
                  <a:lnTo>
                    <a:pt x="26" y="105"/>
                  </a:lnTo>
                  <a:lnTo>
                    <a:pt x="30" y="116"/>
                  </a:lnTo>
                  <a:lnTo>
                    <a:pt x="32" y="118"/>
                  </a:lnTo>
                  <a:lnTo>
                    <a:pt x="32" y="122"/>
                  </a:lnTo>
                  <a:lnTo>
                    <a:pt x="35" y="122"/>
                  </a:lnTo>
                  <a:lnTo>
                    <a:pt x="35" y="126"/>
                  </a:lnTo>
                  <a:lnTo>
                    <a:pt x="39" y="130"/>
                  </a:lnTo>
                  <a:lnTo>
                    <a:pt x="43" y="130"/>
                  </a:lnTo>
                  <a:lnTo>
                    <a:pt x="47" y="139"/>
                  </a:lnTo>
                  <a:lnTo>
                    <a:pt x="49" y="143"/>
                  </a:lnTo>
                  <a:lnTo>
                    <a:pt x="51" y="148"/>
                  </a:lnTo>
                  <a:lnTo>
                    <a:pt x="49" y="150"/>
                  </a:lnTo>
                  <a:lnTo>
                    <a:pt x="49" y="154"/>
                  </a:lnTo>
                  <a:lnTo>
                    <a:pt x="51" y="154"/>
                  </a:lnTo>
                  <a:lnTo>
                    <a:pt x="54" y="160"/>
                  </a:lnTo>
                  <a:lnTo>
                    <a:pt x="54" y="160"/>
                  </a:lnTo>
                  <a:lnTo>
                    <a:pt x="58" y="156"/>
                  </a:lnTo>
                  <a:lnTo>
                    <a:pt x="62" y="160"/>
                  </a:lnTo>
                  <a:lnTo>
                    <a:pt x="67" y="162"/>
                  </a:lnTo>
                  <a:lnTo>
                    <a:pt x="73" y="167"/>
                  </a:lnTo>
                  <a:lnTo>
                    <a:pt x="75" y="171"/>
                  </a:lnTo>
                  <a:lnTo>
                    <a:pt x="75" y="173"/>
                  </a:lnTo>
                  <a:lnTo>
                    <a:pt x="75" y="175"/>
                  </a:lnTo>
                  <a:lnTo>
                    <a:pt x="79" y="179"/>
                  </a:lnTo>
                  <a:lnTo>
                    <a:pt x="81" y="184"/>
                  </a:lnTo>
                  <a:lnTo>
                    <a:pt x="84" y="186"/>
                  </a:lnTo>
                  <a:lnTo>
                    <a:pt x="84" y="194"/>
                  </a:lnTo>
                  <a:lnTo>
                    <a:pt x="84" y="196"/>
                  </a:lnTo>
                  <a:lnTo>
                    <a:pt x="84" y="203"/>
                  </a:lnTo>
                  <a:lnTo>
                    <a:pt x="81" y="203"/>
                  </a:lnTo>
                  <a:lnTo>
                    <a:pt x="84" y="205"/>
                  </a:lnTo>
                  <a:lnTo>
                    <a:pt x="84" y="212"/>
                  </a:lnTo>
                  <a:lnTo>
                    <a:pt x="86" y="220"/>
                  </a:lnTo>
                  <a:lnTo>
                    <a:pt x="88" y="224"/>
                  </a:lnTo>
                  <a:lnTo>
                    <a:pt x="90" y="224"/>
                  </a:lnTo>
                  <a:lnTo>
                    <a:pt x="99" y="235"/>
                  </a:lnTo>
                  <a:lnTo>
                    <a:pt x="103" y="235"/>
                  </a:lnTo>
                  <a:lnTo>
                    <a:pt x="105" y="237"/>
                  </a:lnTo>
                  <a:lnTo>
                    <a:pt x="109" y="241"/>
                  </a:lnTo>
                  <a:lnTo>
                    <a:pt x="109" y="241"/>
                  </a:lnTo>
                  <a:lnTo>
                    <a:pt x="118" y="244"/>
                  </a:lnTo>
                  <a:lnTo>
                    <a:pt x="118" y="248"/>
                  </a:lnTo>
                  <a:lnTo>
                    <a:pt x="120" y="248"/>
                  </a:lnTo>
                  <a:lnTo>
                    <a:pt x="120" y="252"/>
                  </a:lnTo>
                  <a:lnTo>
                    <a:pt x="122" y="252"/>
                  </a:lnTo>
                  <a:lnTo>
                    <a:pt x="128" y="267"/>
                  </a:lnTo>
                  <a:lnTo>
                    <a:pt x="130" y="271"/>
                  </a:lnTo>
                  <a:lnTo>
                    <a:pt x="130" y="275"/>
                  </a:lnTo>
                  <a:lnTo>
                    <a:pt x="145" y="288"/>
                  </a:lnTo>
                  <a:lnTo>
                    <a:pt x="147" y="288"/>
                  </a:lnTo>
                  <a:lnTo>
                    <a:pt x="148" y="297"/>
                  </a:lnTo>
                  <a:lnTo>
                    <a:pt x="154" y="299"/>
                  </a:lnTo>
                  <a:lnTo>
                    <a:pt x="158" y="307"/>
                  </a:lnTo>
                  <a:lnTo>
                    <a:pt x="162" y="307"/>
                  </a:lnTo>
                  <a:lnTo>
                    <a:pt x="163" y="310"/>
                  </a:lnTo>
                  <a:lnTo>
                    <a:pt x="167" y="307"/>
                  </a:lnTo>
                  <a:lnTo>
                    <a:pt x="169" y="303"/>
                  </a:lnTo>
                  <a:lnTo>
                    <a:pt x="169" y="297"/>
                  </a:lnTo>
                  <a:lnTo>
                    <a:pt x="169" y="288"/>
                  </a:lnTo>
                  <a:lnTo>
                    <a:pt x="175" y="286"/>
                  </a:lnTo>
                  <a:lnTo>
                    <a:pt x="180" y="290"/>
                  </a:lnTo>
                  <a:lnTo>
                    <a:pt x="192" y="290"/>
                  </a:lnTo>
                  <a:lnTo>
                    <a:pt x="207" y="297"/>
                  </a:lnTo>
                  <a:lnTo>
                    <a:pt x="224" y="303"/>
                  </a:lnTo>
                  <a:lnTo>
                    <a:pt x="224" y="322"/>
                  </a:lnTo>
                  <a:lnTo>
                    <a:pt x="258" y="277"/>
                  </a:lnTo>
                  <a:lnTo>
                    <a:pt x="382" y="239"/>
                  </a:lnTo>
                  <a:lnTo>
                    <a:pt x="384" y="199"/>
                  </a:lnTo>
                  <a:lnTo>
                    <a:pt x="380" y="184"/>
                  </a:lnTo>
                  <a:lnTo>
                    <a:pt x="380" y="184"/>
                  </a:lnTo>
                  <a:lnTo>
                    <a:pt x="374" y="190"/>
                  </a:lnTo>
                  <a:lnTo>
                    <a:pt x="318" y="184"/>
                  </a:lnTo>
                  <a:lnTo>
                    <a:pt x="316" y="169"/>
                  </a:lnTo>
                  <a:lnTo>
                    <a:pt x="310" y="164"/>
                  </a:lnTo>
                  <a:lnTo>
                    <a:pt x="310" y="156"/>
                  </a:lnTo>
                  <a:lnTo>
                    <a:pt x="310" y="156"/>
                  </a:lnTo>
                  <a:lnTo>
                    <a:pt x="310" y="156"/>
                  </a:lnTo>
                  <a:lnTo>
                    <a:pt x="307" y="154"/>
                  </a:lnTo>
                  <a:lnTo>
                    <a:pt x="307" y="150"/>
                  </a:lnTo>
                  <a:lnTo>
                    <a:pt x="310" y="150"/>
                  </a:lnTo>
                  <a:lnTo>
                    <a:pt x="307" y="150"/>
                  </a:lnTo>
                  <a:lnTo>
                    <a:pt x="307" y="150"/>
                  </a:lnTo>
                  <a:lnTo>
                    <a:pt x="303" y="150"/>
                  </a:lnTo>
                  <a:lnTo>
                    <a:pt x="297" y="147"/>
                  </a:lnTo>
                  <a:lnTo>
                    <a:pt x="297" y="145"/>
                  </a:lnTo>
                  <a:lnTo>
                    <a:pt x="295" y="145"/>
                  </a:lnTo>
                  <a:lnTo>
                    <a:pt x="291" y="141"/>
                  </a:lnTo>
                  <a:lnTo>
                    <a:pt x="291" y="135"/>
                  </a:lnTo>
                  <a:lnTo>
                    <a:pt x="282" y="126"/>
                  </a:lnTo>
                  <a:lnTo>
                    <a:pt x="280" y="120"/>
                  </a:lnTo>
                  <a:lnTo>
                    <a:pt x="282" y="120"/>
                  </a:lnTo>
                  <a:lnTo>
                    <a:pt x="282" y="118"/>
                  </a:lnTo>
                  <a:lnTo>
                    <a:pt x="278" y="111"/>
                  </a:lnTo>
                  <a:lnTo>
                    <a:pt x="278" y="107"/>
                  </a:lnTo>
                  <a:lnTo>
                    <a:pt x="276" y="105"/>
                  </a:lnTo>
                  <a:lnTo>
                    <a:pt x="273" y="105"/>
                  </a:lnTo>
                  <a:lnTo>
                    <a:pt x="269" y="96"/>
                  </a:lnTo>
                  <a:lnTo>
                    <a:pt x="267" y="96"/>
                  </a:lnTo>
                  <a:lnTo>
                    <a:pt x="263" y="92"/>
                  </a:lnTo>
                  <a:lnTo>
                    <a:pt x="263" y="92"/>
                  </a:lnTo>
                  <a:lnTo>
                    <a:pt x="265" y="90"/>
                  </a:lnTo>
                  <a:lnTo>
                    <a:pt x="267" y="92"/>
                  </a:lnTo>
                  <a:lnTo>
                    <a:pt x="265" y="90"/>
                  </a:lnTo>
                  <a:lnTo>
                    <a:pt x="261" y="88"/>
                  </a:lnTo>
                  <a:lnTo>
                    <a:pt x="256" y="88"/>
                  </a:lnTo>
                  <a:lnTo>
                    <a:pt x="252" y="77"/>
                  </a:lnTo>
                  <a:lnTo>
                    <a:pt x="248" y="73"/>
                  </a:lnTo>
                  <a:lnTo>
                    <a:pt x="248" y="73"/>
                  </a:lnTo>
                  <a:lnTo>
                    <a:pt x="248" y="69"/>
                  </a:lnTo>
                  <a:lnTo>
                    <a:pt x="246" y="71"/>
                  </a:lnTo>
                  <a:lnTo>
                    <a:pt x="246" y="69"/>
                  </a:lnTo>
                  <a:lnTo>
                    <a:pt x="246" y="69"/>
                  </a:lnTo>
                  <a:lnTo>
                    <a:pt x="246" y="69"/>
                  </a:lnTo>
                  <a:close/>
                </a:path>
              </a:pathLst>
            </a:custGeom>
            <a:solidFill>
              <a:schemeClr val="accent6"/>
            </a:solidFill>
            <a:ln w="9525">
              <a:noFill/>
              <a:round/>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52" name="Freeform 37">
              <a:extLst>
                <a:ext uri="{FF2B5EF4-FFF2-40B4-BE49-F238E27FC236}">
                  <a16:creationId xmlns:a16="http://schemas.microsoft.com/office/drawing/2014/main" id="{E0786D73-1913-4025-ACF9-1489F1D44A76}"/>
                </a:ext>
              </a:extLst>
            </p:cNvPr>
            <p:cNvSpPr>
              <a:spLocks noEditPoints="1"/>
            </p:cNvSpPr>
            <p:nvPr/>
          </p:nvSpPr>
          <p:spPr bwMode="auto">
            <a:xfrm>
              <a:off x="9395825" y="2951572"/>
              <a:ext cx="105290" cy="88500"/>
            </a:xfrm>
            <a:custGeom>
              <a:avLst/>
              <a:gdLst/>
              <a:ahLst/>
              <a:cxnLst>
                <a:cxn ang="0">
                  <a:pos x="7" y="121"/>
                </a:cxn>
                <a:cxn ang="0">
                  <a:pos x="17" y="123"/>
                </a:cxn>
                <a:cxn ang="0">
                  <a:pos x="36" y="132"/>
                </a:cxn>
                <a:cxn ang="0">
                  <a:pos x="47" y="134"/>
                </a:cxn>
                <a:cxn ang="0">
                  <a:pos x="54" y="123"/>
                </a:cxn>
                <a:cxn ang="0">
                  <a:pos x="77" y="59"/>
                </a:cxn>
                <a:cxn ang="0">
                  <a:pos x="81" y="91"/>
                </a:cxn>
                <a:cxn ang="0">
                  <a:pos x="100" y="87"/>
                </a:cxn>
                <a:cxn ang="0">
                  <a:pos x="118" y="76"/>
                </a:cxn>
                <a:cxn ang="0">
                  <a:pos x="139" y="66"/>
                </a:cxn>
                <a:cxn ang="0">
                  <a:pos x="158" y="72"/>
                </a:cxn>
                <a:cxn ang="0">
                  <a:pos x="173" y="68"/>
                </a:cxn>
                <a:cxn ang="0">
                  <a:pos x="173" y="57"/>
                </a:cxn>
                <a:cxn ang="0">
                  <a:pos x="186" y="47"/>
                </a:cxn>
                <a:cxn ang="0">
                  <a:pos x="194" y="42"/>
                </a:cxn>
                <a:cxn ang="0">
                  <a:pos x="201" y="25"/>
                </a:cxn>
                <a:cxn ang="0">
                  <a:pos x="211" y="19"/>
                </a:cxn>
                <a:cxn ang="0">
                  <a:pos x="224" y="13"/>
                </a:cxn>
                <a:cxn ang="0">
                  <a:pos x="233" y="4"/>
                </a:cxn>
                <a:cxn ang="0">
                  <a:pos x="250" y="0"/>
                </a:cxn>
                <a:cxn ang="0">
                  <a:pos x="262" y="4"/>
                </a:cxn>
                <a:cxn ang="0">
                  <a:pos x="282" y="13"/>
                </a:cxn>
                <a:cxn ang="0">
                  <a:pos x="286" y="34"/>
                </a:cxn>
                <a:cxn ang="0">
                  <a:pos x="286" y="68"/>
                </a:cxn>
                <a:cxn ang="0">
                  <a:pos x="271" y="72"/>
                </a:cxn>
                <a:cxn ang="0">
                  <a:pos x="267" y="93"/>
                </a:cxn>
                <a:cxn ang="0">
                  <a:pos x="286" y="93"/>
                </a:cxn>
                <a:cxn ang="0">
                  <a:pos x="301" y="91"/>
                </a:cxn>
                <a:cxn ang="0">
                  <a:pos x="297" y="108"/>
                </a:cxn>
                <a:cxn ang="0">
                  <a:pos x="286" y="132"/>
                </a:cxn>
                <a:cxn ang="0">
                  <a:pos x="271" y="142"/>
                </a:cxn>
                <a:cxn ang="0">
                  <a:pos x="262" y="155"/>
                </a:cxn>
                <a:cxn ang="0">
                  <a:pos x="239" y="185"/>
                </a:cxn>
                <a:cxn ang="0">
                  <a:pos x="211" y="209"/>
                </a:cxn>
                <a:cxn ang="0">
                  <a:pos x="190" y="228"/>
                </a:cxn>
                <a:cxn ang="0">
                  <a:pos x="173" y="230"/>
                </a:cxn>
                <a:cxn ang="0">
                  <a:pos x="162" y="240"/>
                </a:cxn>
                <a:cxn ang="0">
                  <a:pos x="149" y="243"/>
                </a:cxn>
                <a:cxn ang="0">
                  <a:pos x="120" y="240"/>
                </a:cxn>
                <a:cxn ang="0">
                  <a:pos x="100" y="240"/>
                </a:cxn>
                <a:cxn ang="0">
                  <a:pos x="94" y="245"/>
                </a:cxn>
                <a:cxn ang="0">
                  <a:pos x="73" y="245"/>
                </a:cxn>
                <a:cxn ang="0">
                  <a:pos x="60" y="253"/>
                </a:cxn>
                <a:cxn ang="0">
                  <a:pos x="43" y="245"/>
                </a:cxn>
                <a:cxn ang="0">
                  <a:pos x="34" y="240"/>
                </a:cxn>
                <a:cxn ang="0">
                  <a:pos x="30" y="238"/>
                </a:cxn>
                <a:cxn ang="0">
                  <a:pos x="21" y="215"/>
                </a:cxn>
                <a:cxn ang="0">
                  <a:pos x="30" y="207"/>
                </a:cxn>
                <a:cxn ang="0">
                  <a:pos x="24" y="179"/>
                </a:cxn>
                <a:cxn ang="0">
                  <a:pos x="9" y="136"/>
                </a:cxn>
                <a:cxn ang="0">
                  <a:pos x="0" y="125"/>
                </a:cxn>
                <a:cxn ang="0">
                  <a:pos x="207" y="170"/>
                </a:cxn>
                <a:cxn ang="0">
                  <a:pos x="218" y="159"/>
                </a:cxn>
                <a:cxn ang="0">
                  <a:pos x="231" y="153"/>
                </a:cxn>
                <a:cxn ang="0">
                  <a:pos x="237" y="140"/>
                </a:cxn>
                <a:cxn ang="0">
                  <a:pos x="222" y="130"/>
                </a:cxn>
                <a:cxn ang="0">
                  <a:pos x="213" y="132"/>
                </a:cxn>
                <a:cxn ang="0">
                  <a:pos x="194" y="147"/>
                </a:cxn>
                <a:cxn ang="0">
                  <a:pos x="198" y="162"/>
                </a:cxn>
              </a:cxnLst>
              <a:rect l="0" t="0" r="r" b="b"/>
              <a:pathLst>
                <a:path w="301" h="253">
                  <a:moveTo>
                    <a:pt x="0" y="125"/>
                  </a:moveTo>
                  <a:lnTo>
                    <a:pt x="6" y="125"/>
                  </a:lnTo>
                  <a:lnTo>
                    <a:pt x="7" y="123"/>
                  </a:lnTo>
                  <a:lnTo>
                    <a:pt x="7" y="121"/>
                  </a:lnTo>
                  <a:lnTo>
                    <a:pt x="7" y="121"/>
                  </a:lnTo>
                  <a:lnTo>
                    <a:pt x="9" y="117"/>
                  </a:lnTo>
                  <a:lnTo>
                    <a:pt x="13" y="115"/>
                  </a:lnTo>
                  <a:lnTo>
                    <a:pt x="15" y="121"/>
                  </a:lnTo>
                  <a:lnTo>
                    <a:pt x="19" y="121"/>
                  </a:lnTo>
                  <a:lnTo>
                    <a:pt x="17" y="123"/>
                  </a:lnTo>
                  <a:lnTo>
                    <a:pt x="21" y="128"/>
                  </a:lnTo>
                  <a:lnTo>
                    <a:pt x="26" y="130"/>
                  </a:lnTo>
                  <a:lnTo>
                    <a:pt x="30" y="132"/>
                  </a:lnTo>
                  <a:lnTo>
                    <a:pt x="32" y="132"/>
                  </a:lnTo>
                  <a:lnTo>
                    <a:pt x="36" y="132"/>
                  </a:lnTo>
                  <a:lnTo>
                    <a:pt x="38" y="132"/>
                  </a:lnTo>
                  <a:lnTo>
                    <a:pt x="39" y="130"/>
                  </a:lnTo>
                  <a:lnTo>
                    <a:pt x="43" y="130"/>
                  </a:lnTo>
                  <a:lnTo>
                    <a:pt x="45" y="134"/>
                  </a:lnTo>
                  <a:lnTo>
                    <a:pt x="47" y="134"/>
                  </a:lnTo>
                  <a:lnTo>
                    <a:pt x="49" y="134"/>
                  </a:lnTo>
                  <a:lnTo>
                    <a:pt x="49" y="130"/>
                  </a:lnTo>
                  <a:lnTo>
                    <a:pt x="51" y="128"/>
                  </a:lnTo>
                  <a:lnTo>
                    <a:pt x="54" y="126"/>
                  </a:lnTo>
                  <a:lnTo>
                    <a:pt x="54" y="123"/>
                  </a:lnTo>
                  <a:lnTo>
                    <a:pt x="60" y="121"/>
                  </a:lnTo>
                  <a:lnTo>
                    <a:pt x="66" y="121"/>
                  </a:lnTo>
                  <a:lnTo>
                    <a:pt x="68" y="121"/>
                  </a:lnTo>
                  <a:lnTo>
                    <a:pt x="70" y="55"/>
                  </a:lnTo>
                  <a:lnTo>
                    <a:pt x="77" y="59"/>
                  </a:lnTo>
                  <a:lnTo>
                    <a:pt x="79" y="66"/>
                  </a:lnTo>
                  <a:lnTo>
                    <a:pt x="83" y="76"/>
                  </a:lnTo>
                  <a:lnTo>
                    <a:pt x="83" y="79"/>
                  </a:lnTo>
                  <a:lnTo>
                    <a:pt x="81" y="87"/>
                  </a:lnTo>
                  <a:lnTo>
                    <a:pt x="81" y="91"/>
                  </a:lnTo>
                  <a:lnTo>
                    <a:pt x="85" y="87"/>
                  </a:lnTo>
                  <a:lnTo>
                    <a:pt x="88" y="91"/>
                  </a:lnTo>
                  <a:lnTo>
                    <a:pt x="94" y="87"/>
                  </a:lnTo>
                  <a:lnTo>
                    <a:pt x="96" y="91"/>
                  </a:lnTo>
                  <a:lnTo>
                    <a:pt x="100" y="87"/>
                  </a:lnTo>
                  <a:lnTo>
                    <a:pt x="103" y="87"/>
                  </a:lnTo>
                  <a:lnTo>
                    <a:pt x="107" y="83"/>
                  </a:lnTo>
                  <a:lnTo>
                    <a:pt x="109" y="81"/>
                  </a:lnTo>
                  <a:lnTo>
                    <a:pt x="115" y="79"/>
                  </a:lnTo>
                  <a:lnTo>
                    <a:pt x="118" y="76"/>
                  </a:lnTo>
                  <a:lnTo>
                    <a:pt x="120" y="66"/>
                  </a:lnTo>
                  <a:lnTo>
                    <a:pt x="126" y="62"/>
                  </a:lnTo>
                  <a:lnTo>
                    <a:pt x="130" y="62"/>
                  </a:lnTo>
                  <a:lnTo>
                    <a:pt x="137" y="62"/>
                  </a:lnTo>
                  <a:lnTo>
                    <a:pt x="139" y="66"/>
                  </a:lnTo>
                  <a:lnTo>
                    <a:pt x="139" y="66"/>
                  </a:lnTo>
                  <a:lnTo>
                    <a:pt x="149" y="72"/>
                  </a:lnTo>
                  <a:lnTo>
                    <a:pt x="152" y="72"/>
                  </a:lnTo>
                  <a:lnTo>
                    <a:pt x="154" y="72"/>
                  </a:lnTo>
                  <a:lnTo>
                    <a:pt x="158" y="72"/>
                  </a:lnTo>
                  <a:lnTo>
                    <a:pt x="162" y="72"/>
                  </a:lnTo>
                  <a:lnTo>
                    <a:pt x="166" y="68"/>
                  </a:lnTo>
                  <a:lnTo>
                    <a:pt x="167" y="72"/>
                  </a:lnTo>
                  <a:lnTo>
                    <a:pt x="169" y="72"/>
                  </a:lnTo>
                  <a:lnTo>
                    <a:pt x="173" y="68"/>
                  </a:lnTo>
                  <a:lnTo>
                    <a:pt x="173" y="68"/>
                  </a:lnTo>
                  <a:lnTo>
                    <a:pt x="173" y="66"/>
                  </a:lnTo>
                  <a:lnTo>
                    <a:pt x="173" y="62"/>
                  </a:lnTo>
                  <a:lnTo>
                    <a:pt x="173" y="59"/>
                  </a:lnTo>
                  <a:lnTo>
                    <a:pt x="173" y="57"/>
                  </a:lnTo>
                  <a:lnTo>
                    <a:pt x="177" y="53"/>
                  </a:lnTo>
                  <a:lnTo>
                    <a:pt x="179" y="51"/>
                  </a:lnTo>
                  <a:lnTo>
                    <a:pt x="182" y="51"/>
                  </a:lnTo>
                  <a:lnTo>
                    <a:pt x="184" y="49"/>
                  </a:lnTo>
                  <a:lnTo>
                    <a:pt x="186" y="47"/>
                  </a:lnTo>
                  <a:lnTo>
                    <a:pt x="186" y="47"/>
                  </a:lnTo>
                  <a:lnTo>
                    <a:pt x="188" y="45"/>
                  </a:lnTo>
                  <a:lnTo>
                    <a:pt x="190" y="42"/>
                  </a:lnTo>
                  <a:lnTo>
                    <a:pt x="194" y="42"/>
                  </a:lnTo>
                  <a:lnTo>
                    <a:pt x="194" y="42"/>
                  </a:lnTo>
                  <a:lnTo>
                    <a:pt x="198" y="42"/>
                  </a:lnTo>
                  <a:lnTo>
                    <a:pt x="198" y="38"/>
                  </a:lnTo>
                  <a:lnTo>
                    <a:pt x="194" y="34"/>
                  </a:lnTo>
                  <a:lnTo>
                    <a:pt x="198" y="32"/>
                  </a:lnTo>
                  <a:lnTo>
                    <a:pt x="201" y="25"/>
                  </a:lnTo>
                  <a:lnTo>
                    <a:pt x="203" y="23"/>
                  </a:lnTo>
                  <a:lnTo>
                    <a:pt x="207" y="23"/>
                  </a:lnTo>
                  <a:lnTo>
                    <a:pt x="207" y="21"/>
                  </a:lnTo>
                  <a:lnTo>
                    <a:pt x="209" y="21"/>
                  </a:lnTo>
                  <a:lnTo>
                    <a:pt x="211" y="19"/>
                  </a:lnTo>
                  <a:lnTo>
                    <a:pt x="213" y="17"/>
                  </a:lnTo>
                  <a:lnTo>
                    <a:pt x="214" y="15"/>
                  </a:lnTo>
                  <a:lnTo>
                    <a:pt x="218" y="13"/>
                  </a:lnTo>
                  <a:lnTo>
                    <a:pt x="222" y="13"/>
                  </a:lnTo>
                  <a:lnTo>
                    <a:pt x="224" y="13"/>
                  </a:lnTo>
                  <a:lnTo>
                    <a:pt x="226" y="13"/>
                  </a:lnTo>
                  <a:lnTo>
                    <a:pt x="228" y="13"/>
                  </a:lnTo>
                  <a:lnTo>
                    <a:pt x="231" y="10"/>
                  </a:lnTo>
                  <a:lnTo>
                    <a:pt x="233" y="10"/>
                  </a:lnTo>
                  <a:lnTo>
                    <a:pt x="233" y="4"/>
                  </a:lnTo>
                  <a:lnTo>
                    <a:pt x="233" y="4"/>
                  </a:lnTo>
                  <a:lnTo>
                    <a:pt x="237" y="2"/>
                  </a:lnTo>
                  <a:lnTo>
                    <a:pt x="239" y="2"/>
                  </a:lnTo>
                  <a:lnTo>
                    <a:pt x="241" y="2"/>
                  </a:lnTo>
                  <a:lnTo>
                    <a:pt x="250" y="0"/>
                  </a:lnTo>
                  <a:lnTo>
                    <a:pt x="254" y="0"/>
                  </a:lnTo>
                  <a:lnTo>
                    <a:pt x="256" y="4"/>
                  </a:lnTo>
                  <a:lnTo>
                    <a:pt x="258" y="4"/>
                  </a:lnTo>
                  <a:lnTo>
                    <a:pt x="262" y="4"/>
                  </a:lnTo>
                  <a:lnTo>
                    <a:pt x="262" y="4"/>
                  </a:lnTo>
                  <a:lnTo>
                    <a:pt x="265" y="4"/>
                  </a:lnTo>
                  <a:lnTo>
                    <a:pt x="271" y="4"/>
                  </a:lnTo>
                  <a:lnTo>
                    <a:pt x="277" y="4"/>
                  </a:lnTo>
                  <a:lnTo>
                    <a:pt x="280" y="10"/>
                  </a:lnTo>
                  <a:lnTo>
                    <a:pt x="282" y="13"/>
                  </a:lnTo>
                  <a:lnTo>
                    <a:pt x="282" y="17"/>
                  </a:lnTo>
                  <a:lnTo>
                    <a:pt x="286" y="23"/>
                  </a:lnTo>
                  <a:lnTo>
                    <a:pt x="286" y="32"/>
                  </a:lnTo>
                  <a:lnTo>
                    <a:pt x="286" y="32"/>
                  </a:lnTo>
                  <a:lnTo>
                    <a:pt x="286" y="34"/>
                  </a:lnTo>
                  <a:lnTo>
                    <a:pt x="286" y="38"/>
                  </a:lnTo>
                  <a:lnTo>
                    <a:pt x="286" y="44"/>
                  </a:lnTo>
                  <a:lnTo>
                    <a:pt x="286" y="59"/>
                  </a:lnTo>
                  <a:lnTo>
                    <a:pt x="286" y="62"/>
                  </a:lnTo>
                  <a:lnTo>
                    <a:pt x="286" y="68"/>
                  </a:lnTo>
                  <a:lnTo>
                    <a:pt x="286" y="76"/>
                  </a:lnTo>
                  <a:lnTo>
                    <a:pt x="282" y="74"/>
                  </a:lnTo>
                  <a:lnTo>
                    <a:pt x="280" y="72"/>
                  </a:lnTo>
                  <a:lnTo>
                    <a:pt x="275" y="68"/>
                  </a:lnTo>
                  <a:lnTo>
                    <a:pt x="271" y="72"/>
                  </a:lnTo>
                  <a:lnTo>
                    <a:pt x="271" y="74"/>
                  </a:lnTo>
                  <a:lnTo>
                    <a:pt x="265" y="83"/>
                  </a:lnTo>
                  <a:lnTo>
                    <a:pt x="263" y="87"/>
                  </a:lnTo>
                  <a:lnTo>
                    <a:pt x="265" y="87"/>
                  </a:lnTo>
                  <a:lnTo>
                    <a:pt x="267" y="93"/>
                  </a:lnTo>
                  <a:lnTo>
                    <a:pt x="271" y="96"/>
                  </a:lnTo>
                  <a:lnTo>
                    <a:pt x="277" y="98"/>
                  </a:lnTo>
                  <a:lnTo>
                    <a:pt x="282" y="98"/>
                  </a:lnTo>
                  <a:lnTo>
                    <a:pt x="286" y="96"/>
                  </a:lnTo>
                  <a:lnTo>
                    <a:pt x="286" y="93"/>
                  </a:lnTo>
                  <a:lnTo>
                    <a:pt x="286" y="93"/>
                  </a:lnTo>
                  <a:lnTo>
                    <a:pt x="288" y="91"/>
                  </a:lnTo>
                  <a:lnTo>
                    <a:pt x="292" y="91"/>
                  </a:lnTo>
                  <a:lnTo>
                    <a:pt x="297" y="91"/>
                  </a:lnTo>
                  <a:lnTo>
                    <a:pt x="301" y="91"/>
                  </a:lnTo>
                  <a:lnTo>
                    <a:pt x="301" y="93"/>
                  </a:lnTo>
                  <a:lnTo>
                    <a:pt x="299" y="96"/>
                  </a:lnTo>
                  <a:lnTo>
                    <a:pt x="301" y="96"/>
                  </a:lnTo>
                  <a:lnTo>
                    <a:pt x="297" y="102"/>
                  </a:lnTo>
                  <a:lnTo>
                    <a:pt x="297" y="108"/>
                  </a:lnTo>
                  <a:lnTo>
                    <a:pt x="295" y="113"/>
                  </a:lnTo>
                  <a:lnTo>
                    <a:pt x="292" y="121"/>
                  </a:lnTo>
                  <a:lnTo>
                    <a:pt x="292" y="123"/>
                  </a:lnTo>
                  <a:lnTo>
                    <a:pt x="288" y="126"/>
                  </a:lnTo>
                  <a:lnTo>
                    <a:pt x="286" y="132"/>
                  </a:lnTo>
                  <a:lnTo>
                    <a:pt x="282" y="132"/>
                  </a:lnTo>
                  <a:lnTo>
                    <a:pt x="282" y="134"/>
                  </a:lnTo>
                  <a:lnTo>
                    <a:pt x="278" y="136"/>
                  </a:lnTo>
                  <a:lnTo>
                    <a:pt x="277" y="138"/>
                  </a:lnTo>
                  <a:lnTo>
                    <a:pt x="271" y="142"/>
                  </a:lnTo>
                  <a:lnTo>
                    <a:pt x="271" y="145"/>
                  </a:lnTo>
                  <a:lnTo>
                    <a:pt x="265" y="149"/>
                  </a:lnTo>
                  <a:lnTo>
                    <a:pt x="265" y="151"/>
                  </a:lnTo>
                  <a:lnTo>
                    <a:pt x="263" y="155"/>
                  </a:lnTo>
                  <a:lnTo>
                    <a:pt x="262" y="155"/>
                  </a:lnTo>
                  <a:lnTo>
                    <a:pt x="258" y="160"/>
                  </a:lnTo>
                  <a:lnTo>
                    <a:pt x="250" y="172"/>
                  </a:lnTo>
                  <a:lnTo>
                    <a:pt x="245" y="179"/>
                  </a:lnTo>
                  <a:lnTo>
                    <a:pt x="243" y="183"/>
                  </a:lnTo>
                  <a:lnTo>
                    <a:pt x="239" y="185"/>
                  </a:lnTo>
                  <a:lnTo>
                    <a:pt x="237" y="191"/>
                  </a:lnTo>
                  <a:lnTo>
                    <a:pt x="233" y="191"/>
                  </a:lnTo>
                  <a:lnTo>
                    <a:pt x="233" y="191"/>
                  </a:lnTo>
                  <a:lnTo>
                    <a:pt x="214" y="209"/>
                  </a:lnTo>
                  <a:lnTo>
                    <a:pt x="211" y="209"/>
                  </a:lnTo>
                  <a:lnTo>
                    <a:pt x="213" y="211"/>
                  </a:lnTo>
                  <a:lnTo>
                    <a:pt x="209" y="215"/>
                  </a:lnTo>
                  <a:lnTo>
                    <a:pt x="198" y="224"/>
                  </a:lnTo>
                  <a:lnTo>
                    <a:pt x="194" y="224"/>
                  </a:lnTo>
                  <a:lnTo>
                    <a:pt x="190" y="228"/>
                  </a:lnTo>
                  <a:lnTo>
                    <a:pt x="190" y="228"/>
                  </a:lnTo>
                  <a:lnTo>
                    <a:pt x="182" y="230"/>
                  </a:lnTo>
                  <a:lnTo>
                    <a:pt x="177" y="232"/>
                  </a:lnTo>
                  <a:lnTo>
                    <a:pt x="173" y="232"/>
                  </a:lnTo>
                  <a:lnTo>
                    <a:pt x="173" y="230"/>
                  </a:lnTo>
                  <a:lnTo>
                    <a:pt x="167" y="232"/>
                  </a:lnTo>
                  <a:lnTo>
                    <a:pt x="162" y="232"/>
                  </a:lnTo>
                  <a:lnTo>
                    <a:pt x="160" y="236"/>
                  </a:lnTo>
                  <a:lnTo>
                    <a:pt x="162" y="240"/>
                  </a:lnTo>
                  <a:lnTo>
                    <a:pt x="162" y="240"/>
                  </a:lnTo>
                  <a:lnTo>
                    <a:pt x="156" y="240"/>
                  </a:lnTo>
                  <a:lnTo>
                    <a:pt x="152" y="238"/>
                  </a:lnTo>
                  <a:lnTo>
                    <a:pt x="149" y="238"/>
                  </a:lnTo>
                  <a:lnTo>
                    <a:pt x="145" y="241"/>
                  </a:lnTo>
                  <a:lnTo>
                    <a:pt x="149" y="243"/>
                  </a:lnTo>
                  <a:lnTo>
                    <a:pt x="145" y="243"/>
                  </a:lnTo>
                  <a:lnTo>
                    <a:pt x="137" y="241"/>
                  </a:lnTo>
                  <a:lnTo>
                    <a:pt x="135" y="240"/>
                  </a:lnTo>
                  <a:lnTo>
                    <a:pt x="126" y="238"/>
                  </a:lnTo>
                  <a:lnTo>
                    <a:pt x="120" y="240"/>
                  </a:lnTo>
                  <a:lnTo>
                    <a:pt x="120" y="240"/>
                  </a:lnTo>
                  <a:lnTo>
                    <a:pt x="118" y="241"/>
                  </a:lnTo>
                  <a:lnTo>
                    <a:pt x="115" y="240"/>
                  </a:lnTo>
                  <a:lnTo>
                    <a:pt x="103" y="240"/>
                  </a:lnTo>
                  <a:lnTo>
                    <a:pt x="100" y="240"/>
                  </a:lnTo>
                  <a:lnTo>
                    <a:pt x="100" y="243"/>
                  </a:lnTo>
                  <a:lnTo>
                    <a:pt x="98" y="243"/>
                  </a:lnTo>
                  <a:lnTo>
                    <a:pt x="94" y="243"/>
                  </a:lnTo>
                  <a:lnTo>
                    <a:pt x="94" y="245"/>
                  </a:lnTo>
                  <a:lnTo>
                    <a:pt x="94" y="245"/>
                  </a:lnTo>
                  <a:lnTo>
                    <a:pt x="88" y="245"/>
                  </a:lnTo>
                  <a:lnTo>
                    <a:pt x="85" y="249"/>
                  </a:lnTo>
                  <a:lnTo>
                    <a:pt x="79" y="245"/>
                  </a:lnTo>
                  <a:lnTo>
                    <a:pt x="75" y="245"/>
                  </a:lnTo>
                  <a:lnTo>
                    <a:pt x="73" y="245"/>
                  </a:lnTo>
                  <a:lnTo>
                    <a:pt x="70" y="245"/>
                  </a:lnTo>
                  <a:lnTo>
                    <a:pt x="66" y="253"/>
                  </a:lnTo>
                  <a:lnTo>
                    <a:pt x="64" y="253"/>
                  </a:lnTo>
                  <a:lnTo>
                    <a:pt x="60" y="253"/>
                  </a:lnTo>
                  <a:lnTo>
                    <a:pt x="60" y="253"/>
                  </a:lnTo>
                  <a:lnTo>
                    <a:pt x="58" y="253"/>
                  </a:lnTo>
                  <a:lnTo>
                    <a:pt x="49" y="249"/>
                  </a:lnTo>
                  <a:lnTo>
                    <a:pt x="47" y="253"/>
                  </a:lnTo>
                  <a:lnTo>
                    <a:pt x="47" y="245"/>
                  </a:lnTo>
                  <a:lnTo>
                    <a:pt x="43" y="245"/>
                  </a:lnTo>
                  <a:lnTo>
                    <a:pt x="39" y="245"/>
                  </a:lnTo>
                  <a:lnTo>
                    <a:pt x="38" y="245"/>
                  </a:lnTo>
                  <a:lnTo>
                    <a:pt x="39" y="245"/>
                  </a:lnTo>
                  <a:lnTo>
                    <a:pt x="38" y="241"/>
                  </a:lnTo>
                  <a:lnTo>
                    <a:pt x="34" y="240"/>
                  </a:lnTo>
                  <a:lnTo>
                    <a:pt x="30" y="243"/>
                  </a:lnTo>
                  <a:lnTo>
                    <a:pt x="30" y="245"/>
                  </a:lnTo>
                  <a:lnTo>
                    <a:pt x="30" y="245"/>
                  </a:lnTo>
                  <a:lnTo>
                    <a:pt x="30" y="240"/>
                  </a:lnTo>
                  <a:lnTo>
                    <a:pt x="30" y="238"/>
                  </a:lnTo>
                  <a:lnTo>
                    <a:pt x="30" y="232"/>
                  </a:lnTo>
                  <a:lnTo>
                    <a:pt x="32" y="228"/>
                  </a:lnTo>
                  <a:lnTo>
                    <a:pt x="30" y="221"/>
                  </a:lnTo>
                  <a:lnTo>
                    <a:pt x="26" y="221"/>
                  </a:lnTo>
                  <a:lnTo>
                    <a:pt x="21" y="215"/>
                  </a:lnTo>
                  <a:lnTo>
                    <a:pt x="21" y="209"/>
                  </a:lnTo>
                  <a:lnTo>
                    <a:pt x="24" y="207"/>
                  </a:lnTo>
                  <a:lnTo>
                    <a:pt x="26" y="209"/>
                  </a:lnTo>
                  <a:lnTo>
                    <a:pt x="26" y="209"/>
                  </a:lnTo>
                  <a:lnTo>
                    <a:pt x="30" y="207"/>
                  </a:lnTo>
                  <a:lnTo>
                    <a:pt x="30" y="202"/>
                  </a:lnTo>
                  <a:lnTo>
                    <a:pt x="30" y="196"/>
                  </a:lnTo>
                  <a:lnTo>
                    <a:pt x="30" y="194"/>
                  </a:lnTo>
                  <a:lnTo>
                    <a:pt x="24" y="185"/>
                  </a:lnTo>
                  <a:lnTo>
                    <a:pt x="24" y="179"/>
                  </a:lnTo>
                  <a:lnTo>
                    <a:pt x="19" y="175"/>
                  </a:lnTo>
                  <a:lnTo>
                    <a:pt x="17" y="162"/>
                  </a:lnTo>
                  <a:lnTo>
                    <a:pt x="13" y="153"/>
                  </a:lnTo>
                  <a:lnTo>
                    <a:pt x="13" y="147"/>
                  </a:lnTo>
                  <a:lnTo>
                    <a:pt x="9" y="136"/>
                  </a:lnTo>
                  <a:lnTo>
                    <a:pt x="2" y="132"/>
                  </a:lnTo>
                  <a:lnTo>
                    <a:pt x="2" y="125"/>
                  </a:lnTo>
                  <a:lnTo>
                    <a:pt x="0" y="125"/>
                  </a:lnTo>
                  <a:lnTo>
                    <a:pt x="0" y="125"/>
                  </a:lnTo>
                  <a:lnTo>
                    <a:pt x="0" y="125"/>
                  </a:lnTo>
                  <a:lnTo>
                    <a:pt x="0" y="125"/>
                  </a:lnTo>
                  <a:close/>
                  <a:moveTo>
                    <a:pt x="198" y="162"/>
                  </a:moveTo>
                  <a:lnTo>
                    <a:pt x="203" y="164"/>
                  </a:lnTo>
                  <a:lnTo>
                    <a:pt x="203" y="166"/>
                  </a:lnTo>
                  <a:lnTo>
                    <a:pt x="207" y="170"/>
                  </a:lnTo>
                  <a:lnTo>
                    <a:pt x="211" y="166"/>
                  </a:lnTo>
                  <a:lnTo>
                    <a:pt x="213" y="166"/>
                  </a:lnTo>
                  <a:lnTo>
                    <a:pt x="213" y="164"/>
                  </a:lnTo>
                  <a:lnTo>
                    <a:pt x="214" y="160"/>
                  </a:lnTo>
                  <a:lnTo>
                    <a:pt x="218" y="159"/>
                  </a:lnTo>
                  <a:lnTo>
                    <a:pt x="222" y="159"/>
                  </a:lnTo>
                  <a:lnTo>
                    <a:pt x="224" y="157"/>
                  </a:lnTo>
                  <a:lnTo>
                    <a:pt x="228" y="159"/>
                  </a:lnTo>
                  <a:lnTo>
                    <a:pt x="231" y="155"/>
                  </a:lnTo>
                  <a:lnTo>
                    <a:pt x="231" y="153"/>
                  </a:lnTo>
                  <a:lnTo>
                    <a:pt x="228" y="151"/>
                  </a:lnTo>
                  <a:lnTo>
                    <a:pt x="228" y="149"/>
                  </a:lnTo>
                  <a:lnTo>
                    <a:pt x="231" y="147"/>
                  </a:lnTo>
                  <a:lnTo>
                    <a:pt x="237" y="145"/>
                  </a:lnTo>
                  <a:lnTo>
                    <a:pt x="237" y="140"/>
                  </a:lnTo>
                  <a:lnTo>
                    <a:pt x="231" y="132"/>
                  </a:lnTo>
                  <a:lnTo>
                    <a:pt x="228" y="130"/>
                  </a:lnTo>
                  <a:lnTo>
                    <a:pt x="226" y="130"/>
                  </a:lnTo>
                  <a:lnTo>
                    <a:pt x="224" y="128"/>
                  </a:lnTo>
                  <a:lnTo>
                    <a:pt x="222" y="130"/>
                  </a:lnTo>
                  <a:lnTo>
                    <a:pt x="220" y="128"/>
                  </a:lnTo>
                  <a:lnTo>
                    <a:pt x="216" y="128"/>
                  </a:lnTo>
                  <a:lnTo>
                    <a:pt x="216" y="130"/>
                  </a:lnTo>
                  <a:lnTo>
                    <a:pt x="214" y="130"/>
                  </a:lnTo>
                  <a:lnTo>
                    <a:pt x="213" y="132"/>
                  </a:lnTo>
                  <a:lnTo>
                    <a:pt x="207" y="134"/>
                  </a:lnTo>
                  <a:lnTo>
                    <a:pt x="203" y="138"/>
                  </a:lnTo>
                  <a:lnTo>
                    <a:pt x="201" y="142"/>
                  </a:lnTo>
                  <a:lnTo>
                    <a:pt x="194" y="145"/>
                  </a:lnTo>
                  <a:lnTo>
                    <a:pt x="194" y="147"/>
                  </a:lnTo>
                  <a:lnTo>
                    <a:pt x="194" y="151"/>
                  </a:lnTo>
                  <a:lnTo>
                    <a:pt x="198" y="153"/>
                  </a:lnTo>
                  <a:lnTo>
                    <a:pt x="198" y="155"/>
                  </a:lnTo>
                  <a:lnTo>
                    <a:pt x="198" y="159"/>
                  </a:lnTo>
                  <a:lnTo>
                    <a:pt x="198" y="162"/>
                  </a:lnTo>
                  <a:lnTo>
                    <a:pt x="198" y="162"/>
                  </a:lnTo>
                  <a:lnTo>
                    <a:pt x="198" y="162"/>
                  </a:lnTo>
                  <a:close/>
                </a:path>
              </a:pathLst>
            </a:custGeom>
            <a:solidFill>
              <a:schemeClr val="accent6"/>
            </a:solidFill>
            <a:ln w="9525">
              <a:noFill/>
              <a:round/>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53" name="Freeform 38">
              <a:extLst>
                <a:ext uri="{FF2B5EF4-FFF2-40B4-BE49-F238E27FC236}">
                  <a16:creationId xmlns:a16="http://schemas.microsoft.com/office/drawing/2014/main" id="{3986B3F3-49D0-4E9D-8D5A-890C8F9E7886}"/>
                </a:ext>
              </a:extLst>
            </p:cNvPr>
            <p:cNvSpPr>
              <a:spLocks noEditPoints="1"/>
            </p:cNvSpPr>
            <p:nvPr/>
          </p:nvSpPr>
          <p:spPr bwMode="auto">
            <a:xfrm>
              <a:off x="8503486" y="1980526"/>
              <a:ext cx="560379" cy="522952"/>
            </a:xfrm>
            <a:custGeom>
              <a:avLst/>
              <a:gdLst/>
              <a:ahLst/>
              <a:cxnLst>
                <a:cxn ang="0">
                  <a:pos x="1156" y="107"/>
                </a:cxn>
                <a:cxn ang="0">
                  <a:pos x="1222" y="218"/>
                </a:cxn>
                <a:cxn ang="0">
                  <a:pos x="1184" y="292"/>
                </a:cxn>
                <a:cxn ang="0">
                  <a:pos x="1284" y="158"/>
                </a:cxn>
                <a:cxn ang="0">
                  <a:pos x="1267" y="98"/>
                </a:cxn>
                <a:cxn ang="0">
                  <a:pos x="1391" y="4"/>
                </a:cxn>
                <a:cxn ang="0">
                  <a:pos x="1544" y="132"/>
                </a:cxn>
                <a:cxn ang="0">
                  <a:pos x="1363" y="256"/>
                </a:cxn>
                <a:cxn ang="0">
                  <a:pos x="1216" y="378"/>
                </a:cxn>
                <a:cxn ang="0">
                  <a:pos x="1222" y="399"/>
                </a:cxn>
                <a:cxn ang="0">
                  <a:pos x="1054" y="262"/>
                </a:cxn>
                <a:cxn ang="0">
                  <a:pos x="990" y="205"/>
                </a:cxn>
                <a:cxn ang="0">
                  <a:pos x="1169" y="458"/>
                </a:cxn>
                <a:cxn ang="0">
                  <a:pos x="1066" y="318"/>
                </a:cxn>
                <a:cxn ang="0">
                  <a:pos x="1017" y="307"/>
                </a:cxn>
                <a:cxn ang="0">
                  <a:pos x="680" y="250"/>
                </a:cxn>
                <a:cxn ang="0">
                  <a:pos x="996" y="369"/>
                </a:cxn>
                <a:cxn ang="0">
                  <a:pos x="962" y="346"/>
                </a:cxn>
                <a:cxn ang="0">
                  <a:pos x="704" y="277"/>
                </a:cxn>
                <a:cxn ang="0">
                  <a:pos x="828" y="316"/>
                </a:cxn>
                <a:cxn ang="0">
                  <a:pos x="584" y="324"/>
                </a:cxn>
                <a:cxn ang="0">
                  <a:pos x="849" y="459"/>
                </a:cxn>
                <a:cxn ang="0">
                  <a:pos x="926" y="482"/>
                </a:cxn>
                <a:cxn ang="0">
                  <a:pos x="940" y="533"/>
                </a:cxn>
                <a:cxn ang="0">
                  <a:pos x="1103" y="717"/>
                </a:cxn>
                <a:cxn ang="0">
                  <a:pos x="1160" y="744"/>
                </a:cxn>
                <a:cxn ang="0">
                  <a:pos x="821" y="578"/>
                </a:cxn>
                <a:cxn ang="0">
                  <a:pos x="740" y="476"/>
                </a:cxn>
                <a:cxn ang="0">
                  <a:pos x="599" y="518"/>
                </a:cxn>
                <a:cxn ang="0">
                  <a:pos x="742" y="633"/>
                </a:cxn>
                <a:cxn ang="0">
                  <a:pos x="830" y="631"/>
                </a:cxn>
                <a:cxn ang="0">
                  <a:pos x="1105" y="840"/>
                </a:cxn>
                <a:cxn ang="0">
                  <a:pos x="1126" y="659"/>
                </a:cxn>
                <a:cxn ang="0">
                  <a:pos x="1075" y="506"/>
                </a:cxn>
                <a:cxn ang="0">
                  <a:pos x="1135" y="569"/>
                </a:cxn>
                <a:cxn ang="0">
                  <a:pos x="1252" y="621"/>
                </a:cxn>
                <a:cxn ang="0">
                  <a:pos x="1286" y="717"/>
                </a:cxn>
                <a:cxn ang="0">
                  <a:pos x="1322" y="808"/>
                </a:cxn>
                <a:cxn ang="0">
                  <a:pos x="1284" y="830"/>
                </a:cxn>
                <a:cxn ang="0">
                  <a:pos x="1252" y="949"/>
                </a:cxn>
                <a:cxn ang="0">
                  <a:pos x="1005" y="862"/>
                </a:cxn>
                <a:cxn ang="0">
                  <a:pos x="1148" y="1045"/>
                </a:cxn>
                <a:cxn ang="0">
                  <a:pos x="956" y="1117"/>
                </a:cxn>
                <a:cxn ang="0">
                  <a:pos x="1301" y="1300"/>
                </a:cxn>
                <a:cxn ang="0">
                  <a:pos x="1337" y="1397"/>
                </a:cxn>
                <a:cxn ang="0">
                  <a:pos x="1325" y="1320"/>
                </a:cxn>
                <a:cxn ang="0">
                  <a:pos x="1235" y="1418"/>
                </a:cxn>
                <a:cxn ang="0">
                  <a:pos x="102" y="1151"/>
                </a:cxn>
                <a:cxn ang="0">
                  <a:pos x="45" y="1113"/>
                </a:cxn>
                <a:cxn ang="0">
                  <a:pos x="147" y="1194"/>
                </a:cxn>
                <a:cxn ang="0">
                  <a:pos x="121" y="1041"/>
                </a:cxn>
                <a:cxn ang="0">
                  <a:pos x="326" y="510"/>
                </a:cxn>
                <a:cxn ang="0">
                  <a:pos x="593" y="653"/>
                </a:cxn>
                <a:cxn ang="0">
                  <a:pos x="772" y="687"/>
                </a:cxn>
                <a:cxn ang="0">
                  <a:pos x="876" y="625"/>
                </a:cxn>
                <a:cxn ang="0">
                  <a:pos x="973" y="731"/>
                </a:cxn>
                <a:cxn ang="0">
                  <a:pos x="956" y="780"/>
                </a:cxn>
                <a:cxn ang="0">
                  <a:pos x="763" y="957"/>
                </a:cxn>
                <a:cxn ang="0">
                  <a:pos x="998" y="1139"/>
                </a:cxn>
                <a:cxn ang="0">
                  <a:pos x="1184" y="1073"/>
                </a:cxn>
                <a:cxn ang="0">
                  <a:pos x="1286" y="1181"/>
                </a:cxn>
                <a:cxn ang="0">
                  <a:pos x="1164" y="1300"/>
                </a:cxn>
                <a:cxn ang="0">
                  <a:pos x="1154" y="1422"/>
                </a:cxn>
              </a:cxnLst>
              <a:rect l="0" t="0" r="r" b="b"/>
              <a:pathLst>
                <a:path w="1602" h="1495">
                  <a:moveTo>
                    <a:pt x="1160" y="262"/>
                  </a:moveTo>
                  <a:lnTo>
                    <a:pt x="1160" y="260"/>
                  </a:lnTo>
                  <a:lnTo>
                    <a:pt x="1164" y="256"/>
                  </a:lnTo>
                  <a:lnTo>
                    <a:pt x="1169" y="250"/>
                  </a:lnTo>
                  <a:lnTo>
                    <a:pt x="1173" y="241"/>
                  </a:lnTo>
                  <a:lnTo>
                    <a:pt x="1175" y="237"/>
                  </a:lnTo>
                  <a:lnTo>
                    <a:pt x="1175" y="243"/>
                  </a:lnTo>
                  <a:lnTo>
                    <a:pt x="1173" y="247"/>
                  </a:lnTo>
                  <a:lnTo>
                    <a:pt x="1173" y="250"/>
                  </a:lnTo>
                  <a:lnTo>
                    <a:pt x="1177" y="250"/>
                  </a:lnTo>
                  <a:lnTo>
                    <a:pt x="1180" y="247"/>
                  </a:lnTo>
                  <a:lnTo>
                    <a:pt x="1184" y="243"/>
                  </a:lnTo>
                  <a:lnTo>
                    <a:pt x="1182" y="241"/>
                  </a:lnTo>
                  <a:lnTo>
                    <a:pt x="1179" y="237"/>
                  </a:lnTo>
                  <a:lnTo>
                    <a:pt x="1179" y="237"/>
                  </a:lnTo>
                  <a:lnTo>
                    <a:pt x="1184" y="237"/>
                  </a:lnTo>
                  <a:lnTo>
                    <a:pt x="1184" y="231"/>
                  </a:lnTo>
                  <a:lnTo>
                    <a:pt x="1182" y="230"/>
                  </a:lnTo>
                  <a:lnTo>
                    <a:pt x="1182" y="226"/>
                  </a:lnTo>
                  <a:lnTo>
                    <a:pt x="1188" y="222"/>
                  </a:lnTo>
                  <a:lnTo>
                    <a:pt x="1188" y="216"/>
                  </a:lnTo>
                  <a:lnTo>
                    <a:pt x="1194" y="216"/>
                  </a:lnTo>
                  <a:lnTo>
                    <a:pt x="1194" y="213"/>
                  </a:lnTo>
                  <a:lnTo>
                    <a:pt x="1194" y="216"/>
                  </a:lnTo>
                  <a:lnTo>
                    <a:pt x="1194" y="216"/>
                  </a:lnTo>
                  <a:lnTo>
                    <a:pt x="1192" y="216"/>
                  </a:lnTo>
                  <a:lnTo>
                    <a:pt x="1188" y="226"/>
                  </a:lnTo>
                  <a:lnTo>
                    <a:pt x="1184" y="228"/>
                  </a:lnTo>
                  <a:lnTo>
                    <a:pt x="1184" y="233"/>
                  </a:lnTo>
                  <a:lnTo>
                    <a:pt x="1188" y="237"/>
                  </a:lnTo>
                  <a:lnTo>
                    <a:pt x="1188" y="241"/>
                  </a:lnTo>
                  <a:lnTo>
                    <a:pt x="1188" y="237"/>
                  </a:lnTo>
                  <a:lnTo>
                    <a:pt x="1194" y="233"/>
                  </a:lnTo>
                  <a:lnTo>
                    <a:pt x="1199" y="228"/>
                  </a:lnTo>
                  <a:lnTo>
                    <a:pt x="1201" y="222"/>
                  </a:lnTo>
                  <a:lnTo>
                    <a:pt x="1201" y="218"/>
                  </a:lnTo>
                  <a:lnTo>
                    <a:pt x="1205" y="213"/>
                  </a:lnTo>
                  <a:lnTo>
                    <a:pt x="1207" y="213"/>
                  </a:lnTo>
                  <a:lnTo>
                    <a:pt x="1207" y="216"/>
                  </a:lnTo>
                  <a:lnTo>
                    <a:pt x="1207" y="216"/>
                  </a:lnTo>
                  <a:lnTo>
                    <a:pt x="1207" y="220"/>
                  </a:lnTo>
                  <a:lnTo>
                    <a:pt x="1209" y="220"/>
                  </a:lnTo>
                  <a:lnTo>
                    <a:pt x="1212" y="216"/>
                  </a:lnTo>
                  <a:lnTo>
                    <a:pt x="1216" y="216"/>
                  </a:lnTo>
                  <a:lnTo>
                    <a:pt x="1222" y="216"/>
                  </a:lnTo>
                  <a:lnTo>
                    <a:pt x="1228" y="213"/>
                  </a:lnTo>
                  <a:lnTo>
                    <a:pt x="1231" y="213"/>
                  </a:lnTo>
                  <a:lnTo>
                    <a:pt x="1233" y="211"/>
                  </a:lnTo>
                  <a:lnTo>
                    <a:pt x="1237" y="211"/>
                  </a:lnTo>
                  <a:lnTo>
                    <a:pt x="1239" y="207"/>
                  </a:lnTo>
                  <a:lnTo>
                    <a:pt x="1239" y="203"/>
                  </a:lnTo>
                  <a:lnTo>
                    <a:pt x="1239" y="201"/>
                  </a:lnTo>
                  <a:lnTo>
                    <a:pt x="1237" y="198"/>
                  </a:lnTo>
                  <a:lnTo>
                    <a:pt x="1239" y="194"/>
                  </a:lnTo>
                  <a:lnTo>
                    <a:pt x="1239" y="186"/>
                  </a:lnTo>
                  <a:lnTo>
                    <a:pt x="1237" y="186"/>
                  </a:lnTo>
                  <a:lnTo>
                    <a:pt x="1235" y="192"/>
                  </a:lnTo>
                  <a:lnTo>
                    <a:pt x="1229" y="196"/>
                  </a:lnTo>
                  <a:lnTo>
                    <a:pt x="1228" y="196"/>
                  </a:lnTo>
                  <a:lnTo>
                    <a:pt x="1228" y="192"/>
                  </a:lnTo>
                  <a:lnTo>
                    <a:pt x="1231" y="188"/>
                  </a:lnTo>
                  <a:lnTo>
                    <a:pt x="1235" y="186"/>
                  </a:lnTo>
                  <a:lnTo>
                    <a:pt x="1235" y="183"/>
                  </a:lnTo>
                  <a:lnTo>
                    <a:pt x="1231" y="181"/>
                  </a:lnTo>
                  <a:lnTo>
                    <a:pt x="1229" y="179"/>
                  </a:lnTo>
                  <a:lnTo>
                    <a:pt x="1228" y="179"/>
                  </a:lnTo>
                  <a:lnTo>
                    <a:pt x="1226" y="179"/>
                  </a:lnTo>
                  <a:lnTo>
                    <a:pt x="1226" y="183"/>
                  </a:lnTo>
                  <a:lnTo>
                    <a:pt x="1222" y="181"/>
                  </a:lnTo>
                  <a:lnTo>
                    <a:pt x="1218" y="181"/>
                  </a:lnTo>
                  <a:lnTo>
                    <a:pt x="1218" y="183"/>
                  </a:lnTo>
                  <a:lnTo>
                    <a:pt x="1214" y="183"/>
                  </a:lnTo>
                  <a:lnTo>
                    <a:pt x="1216" y="181"/>
                  </a:lnTo>
                  <a:lnTo>
                    <a:pt x="1224" y="177"/>
                  </a:lnTo>
                  <a:lnTo>
                    <a:pt x="1228" y="173"/>
                  </a:lnTo>
                  <a:lnTo>
                    <a:pt x="1233" y="167"/>
                  </a:lnTo>
                  <a:lnTo>
                    <a:pt x="1235" y="167"/>
                  </a:lnTo>
                  <a:lnTo>
                    <a:pt x="1241" y="158"/>
                  </a:lnTo>
                  <a:lnTo>
                    <a:pt x="1243" y="152"/>
                  </a:lnTo>
                  <a:lnTo>
                    <a:pt x="1241" y="152"/>
                  </a:lnTo>
                  <a:lnTo>
                    <a:pt x="1237" y="152"/>
                  </a:lnTo>
                  <a:lnTo>
                    <a:pt x="1235" y="156"/>
                  </a:lnTo>
                  <a:lnTo>
                    <a:pt x="1233" y="152"/>
                  </a:lnTo>
                  <a:lnTo>
                    <a:pt x="1235" y="149"/>
                  </a:lnTo>
                  <a:lnTo>
                    <a:pt x="1237" y="149"/>
                  </a:lnTo>
                  <a:lnTo>
                    <a:pt x="1241" y="149"/>
                  </a:lnTo>
                  <a:lnTo>
                    <a:pt x="1243" y="149"/>
                  </a:lnTo>
                  <a:lnTo>
                    <a:pt x="1243" y="143"/>
                  </a:lnTo>
                  <a:lnTo>
                    <a:pt x="1246" y="139"/>
                  </a:lnTo>
                  <a:lnTo>
                    <a:pt x="1246" y="135"/>
                  </a:lnTo>
                  <a:lnTo>
                    <a:pt x="1243" y="134"/>
                  </a:lnTo>
                  <a:lnTo>
                    <a:pt x="1243" y="132"/>
                  </a:lnTo>
                  <a:lnTo>
                    <a:pt x="1241" y="132"/>
                  </a:lnTo>
                  <a:lnTo>
                    <a:pt x="1237" y="132"/>
                  </a:lnTo>
                  <a:lnTo>
                    <a:pt x="1233" y="139"/>
                  </a:lnTo>
                  <a:lnTo>
                    <a:pt x="1233" y="145"/>
                  </a:lnTo>
                  <a:lnTo>
                    <a:pt x="1235" y="147"/>
                  </a:lnTo>
                  <a:lnTo>
                    <a:pt x="1231" y="149"/>
                  </a:lnTo>
                  <a:lnTo>
                    <a:pt x="1229" y="149"/>
                  </a:lnTo>
                  <a:lnTo>
                    <a:pt x="1229" y="149"/>
                  </a:lnTo>
                  <a:lnTo>
                    <a:pt x="1229" y="149"/>
                  </a:lnTo>
                  <a:lnTo>
                    <a:pt x="1228" y="147"/>
                  </a:lnTo>
                  <a:lnTo>
                    <a:pt x="1228" y="143"/>
                  </a:lnTo>
                  <a:lnTo>
                    <a:pt x="1231" y="137"/>
                  </a:lnTo>
                  <a:lnTo>
                    <a:pt x="1229" y="134"/>
                  </a:lnTo>
                  <a:lnTo>
                    <a:pt x="1231" y="132"/>
                  </a:lnTo>
                  <a:lnTo>
                    <a:pt x="1233" y="132"/>
                  </a:lnTo>
                  <a:lnTo>
                    <a:pt x="1235" y="132"/>
                  </a:lnTo>
                  <a:lnTo>
                    <a:pt x="1233" y="128"/>
                  </a:lnTo>
                  <a:lnTo>
                    <a:pt x="1231" y="122"/>
                  </a:lnTo>
                  <a:lnTo>
                    <a:pt x="1228" y="122"/>
                  </a:lnTo>
                  <a:lnTo>
                    <a:pt x="1224" y="122"/>
                  </a:lnTo>
                  <a:lnTo>
                    <a:pt x="1222" y="128"/>
                  </a:lnTo>
                  <a:lnTo>
                    <a:pt x="1222" y="124"/>
                  </a:lnTo>
                  <a:lnTo>
                    <a:pt x="1222" y="122"/>
                  </a:lnTo>
                  <a:lnTo>
                    <a:pt x="1222" y="118"/>
                  </a:lnTo>
                  <a:lnTo>
                    <a:pt x="1218" y="115"/>
                  </a:lnTo>
                  <a:lnTo>
                    <a:pt x="1218" y="105"/>
                  </a:lnTo>
                  <a:lnTo>
                    <a:pt x="1218" y="100"/>
                  </a:lnTo>
                  <a:lnTo>
                    <a:pt x="1222" y="94"/>
                  </a:lnTo>
                  <a:lnTo>
                    <a:pt x="1222" y="88"/>
                  </a:lnTo>
                  <a:lnTo>
                    <a:pt x="1222" y="86"/>
                  </a:lnTo>
                  <a:lnTo>
                    <a:pt x="1224" y="79"/>
                  </a:lnTo>
                  <a:lnTo>
                    <a:pt x="1224" y="73"/>
                  </a:lnTo>
                  <a:lnTo>
                    <a:pt x="1222" y="69"/>
                  </a:lnTo>
                  <a:lnTo>
                    <a:pt x="1222" y="68"/>
                  </a:lnTo>
                  <a:lnTo>
                    <a:pt x="1216" y="64"/>
                  </a:lnTo>
                  <a:lnTo>
                    <a:pt x="1214" y="60"/>
                  </a:lnTo>
                  <a:lnTo>
                    <a:pt x="1209" y="58"/>
                  </a:lnTo>
                  <a:lnTo>
                    <a:pt x="1207" y="58"/>
                  </a:lnTo>
                  <a:lnTo>
                    <a:pt x="1207" y="62"/>
                  </a:lnTo>
                  <a:lnTo>
                    <a:pt x="1207" y="62"/>
                  </a:lnTo>
                  <a:lnTo>
                    <a:pt x="1201" y="58"/>
                  </a:lnTo>
                  <a:lnTo>
                    <a:pt x="1197" y="58"/>
                  </a:lnTo>
                  <a:lnTo>
                    <a:pt x="1197" y="62"/>
                  </a:lnTo>
                  <a:lnTo>
                    <a:pt x="1194" y="68"/>
                  </a:lnTo>
                  <a:lnTo>
                    <a:pt x="1197" y="68"/>
                  </a:lnTo>
                  <a:lnTo>
                    <a:pt x="1201" y="68"/>
                  </a:lnTo>
                  <a:lnTo>
                    <a:pt x="1203" y="68"/>
                  </a:lnTo>
                  <a:lnTo>
                    <a:pt x="1209" y="69"/>
                  </a:lnTo>
                  <a:lnTo>
                    <a:pt x="1211" y="71"/>
                  </a:lnTo>
                  <a:lnTo>
                    <a:pt x="1212" y="73"/>
                  </a:lnTo>
                  <a:lnTo>
                    <a:pt x="1212" y="75"/>
                  </a:lnTo>
                  <a:lnTo>
                    <a:pt x="1207" y="81"/>
                  </a:lnTo>
                  <a:lnTo>
                    <a:pt x="1205" y="81"/>
                  </a:lnTo>
                  <a:lnTo>
                    <a:pt x="1201" y="79"/>
                  </a:lnTo>
                  <a:lnTo>
                    <a:pt x="1197" y="79"/>
                  </a:lnTo>
                  <a:lnTo>
                    <a:pt x="1194" y="77"/>
                  </a:lnTo>
                  <a:lnTo>
                    <a:pt x="1197" y="81"/>
                  </a:lnTo>
                  <a:lnTo>
                    <a:pt x="1197" y="81"/>
                  </a:lnTo>
                  <a:lnTo>
                    <a:pt x="1194" y="85"/>
                  </a:lnTo>
                  <a:lnTo>
                    <a:pt x="1194" y="86"/>
                  </a:lnTo>
                  <a:lnTo>
                    <a:pt x="1188" y="81"/>
                  </a:lnTo>
                  <a:lnTo>
                    <a:pt x="1182" y="83"/>
                  </a:lnTo>
                  <a:lnTo>
                    <a:pt x="1180" y="88"/>
                  </a:lnTo>
                  <a:lnTo>
                    <a:pt x="1177" y="88"/>
                  </a:lnTo>
                  <a:lnTo>
                    <a:pt x="1179" y="94"/>
                  </a:lnTo>
                  <a:lnTo>
                    <a:pt x="1180" y="94"/>
                  </a:lnTo>
                  <a:lnTo>
                    <a:pt x="1182" y="98"/>
                  </a:lnTo>
                  <a:lnTo>
                    <a:pt x="1184" y="100"/>
                  </a:lnTo>
                  <a:lnTo>
                    <a:pt x="1184" y="102"/>
                  </a:lnTo>
                  <a:lnTo>
                    <a:pt x="1184" y="102"/>
                  </a:lnTo>
                  <a:lnTo>
                    <a:pt x="1182" y="103"/>
                  </a:lnTo>
                  <a:lnTo>
                    <a:pt x="1184" y="107"/>
                  </a:lnTo>
                  <a:lnTo>
                    <a:pt x="1184" y="109"/>
                  </a:lnTo>
                  <a:lnTo>
                    <a:pt x="1182" y="109"/>
                  </a:lnTo>
                  <a:lnTo>
                    <a:pt x="1179" y="107"/>
                  </a:lnTo>
                  <a:lnTo>
                    <a:pt x="1175" y="105"/>
                  </a:lnTo>
                  <a:lnTo>
                    <a:pt x="1173" y="103"/>
                  </a:lnTo>
                  <a:lnTo>
                    <a:pt x="1169" y="103"/>
                  </a:lnTo>
                  <a:lnTo>
                    <a:pt x="1167" y="105"/>
                  </a:lnTo>
                  <a:lnTo>
                    <a:pt x="1167" y="107"/>
                  </a:lnTo>
                  <a:lnTo>
                    <a:pt x="1167" y="111"/>
                  </a:lnTo>
                  <a:lnTo>
                    <a:pt x="1167" y="115"/>
                  </a:lnTo>
                  <a:lnTo>
                    <a:pt x="1164" y="113"/>
                  </a:lnTo>
                  <a:lnTo>
                    <a:pt x="1164" y="111"/>
                  </a:lnTo>
                  <a:lnTo>
                    <a:pt x="1160" y="109"/>
                  </a:lnTo>
                  <a:lnTo>
                    <a:pt x="1158" y="107"/>
                  </a:lnTo>
                  <a:lnTo>
                    <a:pt x="1156" y="107"/>
                  </a:lnTo>
                  <a:lnTo>
                    <a:pt x="1154" y="105"/>
                  </a:lnTo>
                  <a:lnTo>
                    <a:pt x="1152" y="103"/>
                  </a:lnTo>
                  <a:lnTo>
                    <a:pt x="1150" y="107"/>
                  </a:lnTo>
                  <a:lnTo>
                    <a:pt x="1152" y="111"/>
                  </a:lnTo>
                  <a:lnTo>
                    <a:pt x="1152" y="115"/>
                  </a:lnTo>
                  <a:lnTo>
                    <a:pt x="1154" y="118"/>
                  </a:lnTo>
                  <a:lnTo>
                    <a:pt x="1156" y="122"/>
                  </a:lnTo>
                  <a:lnTo>
                    <a:pt x="1160" y="122"/>
                  </a:lnTo>
                  <a:lnTo>
                    <a:pt x="1164" y="124"/>
                  </a:lnTo>
                  <a:lnTo>
                    <a:pt x="1160" y="124"/>
                  </a:lnTo>
                  <a:lnTo>
                    <a:pt x="1158" y="124"/>
                  </a:lnTo>
                  <a:lnTo>
                    <a:pt x="1160" y="128"/>
                  </a:lnTo>
                  <a:lnTo>
                    <a:pt x="1164" y="132"/>
                  </a:lnTo>
                  <a:lnTo>
                    <a:pt x="1167" y="134"/>
                  </a:lnTo>
                  <a:lnTo>
                    <a:pt x="1173" y="132"/>
                  </a:lnTo>
                  <a:lnTo>
                    <a:pt x="1173" y="132"/>
                  </a:lnTo>
                  <a:lnTo>
                    <a:pt x="1175" y="132"/>
                  </a:lnTo>
                  <a:lnTo>
                    <a:pt x="1175" y="134"/>
                  </a:lnTo>
                  <a:lnTo>
                    <a:pt x="1173" y="135"/>
                  </a:lnTo>
                  <a:lnTo>
                    <a:pt x="1169" y="141"/>
                  </a:lnTo>
                  <a:lnTo>
                    <a:pt x="1167" y="141"/>
                  </a:lnTo>
                  <a:lnTo>
                    <a:pt x="1164" y="137"/>
                  </a:lnTo>
                  <a:lnTo>
                    <a:pt x="1154" y="135"/>
                  </a:lnTo>
                  <a:lnTo>
                    <a:pt x="1150" y="132"/>
                  </a:lnTo>
                  <a:lnTo>
                    <a:pt x="1147" y="128"/>
                  </a:lnTo>
                  <a:lnTo>
                    <a:pt x="1147" y="128"/>
                  </a:lnTo>
                  <a:lnTo>
                    <a:pt x="1145" y="128"/>
                  </a:lnTo>
                  <a:lnTo>
                    <a:pt x="1143" y="132"/>
                  </a:lnTo>
                  <a:lnTo>
                    <a:pt x="1143" y="134"/>
                  </a:lnTo>
                  <a:lnTo>
                    <a:pt x="1143" y="135"/>
                  </a:lnTo>
                  <a:lnTo>
                    <a:pt x="1143" y="141"/>
                  </a:lnTo>
                  <a:lnTo>
                    <a:pt x="1143" y="143"/>
                  </a:lnTo>
                  <a:lnTo>
                    <a:pt x="1139" y="141"/>
                  </a:lnTo>
                  <a:lnTo>
                    <a:pt x="1139" y="147"/>
                  </a:lnTo>
                  <a:lnTo>
                    <a:pt x="1135" y="149"/>
                  </a:lnTo>
                  <a:lnTo>
                    <a:pt x="1135" y="156"/>
                  </a:lnTo>
                  <a:lnTo>
                    <a:pt x="1139" y="156"/>
                  </a:lnTo>
                  <a:lnTo>
                    <a:pt x="1145" y="156"/>
                  </a:lnTo>
                  <a:lnTo>
                    <a:pt x="1148" y="158"/>
                  </a:lnTo>
                  <a:lnTo>
                    <a:pt x="1152" y="158"/>
                  </a:lnTo>
                  <a:lnTo>
                    <a:pt x="1152" y="162"/>
                  </a:lnTo>
                  <a:lnTo>
                    <a:pt x="1148" y="162"/>
                  </a:lnTo>
                  <a:lnTo>
                    <a:pt x="1145" y="162"/>
                  </a:lnTo>
                  <a:lnTo>
                    <a:pt x="1139" y="162"/>
                  </a:lnTo>
                  <a:lnTo>
                    <a:pt x="1139" y="158"/>
                  </a:lnTo>
                  <a:lnTo>
                    <a:pt x="1135" y="162"/>
                  </a:lnTo>
                  <a:lnTo>
                    <a:pt x="1130" y="166"/>
                  </a:lnTo>
                  <a:lnTo>
                    <a:pt x="1130" y="169"/>
                  </a:lnTo>
                  <a:lnTo>
                    <a:pt x="1130" y="171"/>
                  </a:lnTo>
                  <a:lnTo>
                    <a:pt x="1130" y="173"/>
                  </a:lnTo>
                  <a:lnTo>
                    <a:pt x="1128" y="173"/>
                  </a:lnTo>
                  <a:lnTo>
                    <a:pt x="1128" y="177"/>
                  </a:lnTo>
                  <a:lnTo>
                    <a:pt x="1130" y="181"/>
                  </a:lnTo>
                  <a:lnTo>
                    <a:pt x="1133" y="179"/>
                  </a:lnTo>
                  <a:lnTo>
                    <a:pt x="1135" y="179"/>
                  </a:lnTo>
                  <a:lnTo>
                    <a:pt x="1139" y="173"/>
                  </a:lnTo>
                  <a:lnTo>
                    <a:pt x="1143" y="177"/>
                  </a:lnTo>
                  <a:lnTo>
                    <a:pt x="1143" y="181"/>
                  </a:lnTo>
                  <a:lnTo>
                    <a:pt x="1139" y="181"/>
                  </a:lnTo>
                  <a:lnTo>
                    <a:pt x="1135" y="183"/>
                  </a:lnTo>
                  <a:lnTo>
                    <a:pt x="1135" y="186"/>
                  </a:lnTo>
                  <a:lnTo>
                    <a:pt x="1139" y="186"/>
                  </a:lnTo>
                  <a:lnTo>
                    <a:pt x="1143" y="183"/>
                  </a:lnTo>
                  <a:lnTo>
                    <a:pt x="1145" y="183"/>
                  </a:lnTo>
                  <a:lnTo>
                    <a:pt x="1148" y="181"/>
                  </a:lnTo>
                  <a:lnTo>
                    <a:pt x="1148" y="183"/>
                  </a:lnTo>
                  <a:lnTo>
                    <a:pt x="1147" y="183"/>
                  </a:lnTo>
                  <a:lnTo>
                    <a:pt x="1148" y="186"/>
                  </a:lnTo>
                  <a:lnTo>
                    <a:pt x="1154" y="186"/>
                  </a:lnTo>
                  <a:lnTo>
                    <a:pt x="1156" y="186"/>
                  </a:lnTo>
                  <a:lnTo>
                    <a:pt x="1152" y="186"/>
                  </a:lnTo>
                  <a:lnTo>
                    <a:pt x="1152" y="192"/>
                  </a:lnTo>
                  <a:lnTo>
                    <a:pt x="1156" y="192"/>
                  </a:lnTo>
                  <a:lnTo>
                    <a:pt x="1160" y="192"/>
                  </a:lnTo>
                  <a:lnTo>
                    <a:pt x="1164" y="192"/>
                  </a:lnTo>
                  <a:lnTo>
                    <a:pt x="1173" y="196"/>
                  </a:lnTo>
                  <a:lnTo>
                    <a:pt x="1173" y="196"/>
                  </a:lnTo>
                  <a:lnTo>
                    <a:pt x="1164" y="196"/>
                  </a:lnTo>
                  <a:lnTo>
                    <a:pt x="1160" y="198"/>
                  </a:lnTo>
                  <a:lnTo>
                    <a:pt x="1158" y="194"/>
                  </a:lnTo>
                  <a:lnTo>
                    <a:pt x="1152" y="196"/>
                  </a:lnTo>
                  <a:lnTo>
                    <a:pt x="1152" y="198"/>
                  </a:lnTo>
                  <a:lnTo>
                    <a:pt x="1158" y="199"/>
                  </a:lnTo>
                  <a:lnTo>
                    <a:pt x="1164" y="201"/>
                  </a:lnTo>
                  <a:lnTo>
                    <a:pt x="1173" y="201"/>
                  </a:lnTo>
                  <a:lnTo>
                    <a:pt x="1173" y="203"/>
                  </a:lnTo>
                  <a:lnTo>
                    <a:pt x="1167" y="203"/>
                  </a:lnTo>
                  <a:lnTo>
                    <a:pt x="1164" y="203"/>
                  </a:lnTo>
                  <a:lnTo>
                    <a:pt x="1156" y="201"/>
                  </a:lnTo>
                  <a:lnTo>
                    <a:pt x="1152" y="201"/>
                  </a:lnTo>
                  <a:lnTo>
                    <a:pt x="1148" y="199"/>
                  </a:lnTo>
                  <a:lnTo>
                    <a:pt x="1145" y="198"/>
                  </a:lnTo>
                  <a:lnTo>
                    <a:pt x="1139" y="192"/>
                  </a:lnTo>
                  <a:lnTo>
                    <a:pt x="1139" y="194"/>
                  </a:lnTo>
                  <a:lnTo>
                    <a:pt x="1135" y="198"/>
                  </a:lnTo>
                  <a:lnTo>
                    <a:pt x="1130" y="198"/>
                  </a:lnTo>
                  <a:lnTo>
                    <a:pt x="1128" y="199"/>
                  </a:lnTo>
                  <a:lnTo>
                    <a:pt x="1128" y="207"/>
                  </a:lnTo>
                  <a:lnTo>
                    <a:pt x="1130" y="211"/>
                  </a:lnTo>
                  <a:lnTo>
                    <a:pt x="1130" y="213"/>
                  </a:lnTo>
                  <a:lnTo>
                    <a:pt x="1130" y="216"/>
                  </a:lnTo>
                  <a:lnTo>
                    <a:pt x="1128" y="211"/>
                  </a:lnTo>
                  <a:lnTo>
                    <a:pt x="1126" y="211"/>
                  </a:lnTo>
                  <a:lnTo>
                    <a:pt x="1122" y="216"/>
                  </a:lnTo>
                  <a:lnTo>
                    <a:pt x="1124" y="222"/>
                  </a:lnTo>
                  <a:lnTo>
                    <a:pt x="1126" y="222"/>
                  </a:lnTo>
                  <a:lnTo>
                    <a:pt x="1128" y="222"/>
                  </a:lnTo>
                  <a:lnTo>
                    <a:pt x="1130" y="222"/>
                  </a:lnTo>
                  <a:lnTo>
                    <a:pt x="1130" y="226"/>
                  </a:lnTo>
                  <a:lnTo>
                    <a:pt x="1135" y="228"/>
                  </a:lnTo>
                  <a:lnTo>
                    <a:pt x="1130" y="228"/>
                  </a:lnTo>
                  <a:lnTo>
                    <a:pt x="1130" y="230"/>
                  </a:lnTo>
                  <a:lnTo>
                    <a:pt x="1126" y="226"/>
                  </a:lnTo>
                  <a:lnTo>
                    <a:pt x="1122" y="226"/>
                  </a:lnTo>
                  <a:lnTo>
                    <a:pt x="1120" y="233"/>
                  </a:lnTo>
                  <a:lnTo>
                    <a:pt x="1122" y="235"/>
                  </a:lnTo>
                  <a:lnTo>
                    <a:pt x="1126" y="233"/>
                  </a:lnTo>
                  <a:lnTo>
                    <a:pt x="1124" y="237"/>
                  </a:lnTo>
                  <a:lnTo>
                    <a:pt x="1124" y="247"/>
                  </a:lnTo>
                  <a:lnTo>
                    <a:pt x="1126" y="243"/>
                  </a:lnTo>
                  <a:lnTo>
                    <a:pt x="1130" y="243"/>
                  </a:lnTo>
                  <a:lnTo>
                    <a:pt x="1130" y="250"/>
                  </a:lnTo>
                  <a:lnTo>
                    <a:pt x="1135" y="250"/>
                  </a:lnTo>
                  <a:lnTo>
                    <a:pt x="1143" y="256"/>
                  </a:lnTo>
                  <a:lnTo>
                    <a:pt x="1145" y="254"/>
                  </a:lnTo>
                  <a:lnTo>
                    <a:pt x="1145" y="250"/>
                  </a:lnTo>
                  <a:lnTo>
                    <a:pt x="1145" y="247"/>
                  </a:lnTo>
                  <a:lnTo>
                    <a:pt x="1150" y="250"/>
                  </a:lnTo>
                  <a:lnTo>
                    <a:pt x="1150" y="250"/>
                  </a:lnTo>
                  <a:lnTo>
                    <a:pt x="1150" y="254"/>
                  </a:lnTo>
                  <a:lnTo>
                    <a:pt x="1150" y="258"/>
                  </a:lnTo>
                  <a:lnTo>
                    <a:pt x="1152" y="258"/>
                  </a:lnTo>
                  <a:lnTo>
                    <a:pt x="1156" y="250"/>
                  </a:lnTo>
                  <a:lnTo>
                    <a:pt x="1156" y="243"/>
                  </a:lnTo>
                  <a:lnTo>
                    <a:pt x="1158" y="237"/>
                  </a:lnTo>
                  <a:lnTo>
                    <a:pt x="1160" y="231"/>
                  </a:lnTo>
                  <a:lnTo>
                    <a:pt x="1164" y="228"/>
                  </a:lnTo>
                  <a:lnTo>
                    <a:pt x="1164" y="233"/>
                  </a:lnTo>
                  <a:lnTo>
                    <a:pt x="1158" y="241"/>
                  </a:lnTo>
                  <a:lnTo>
                    <a:pt x="1158" y="247"/>
                  </a:lnTo>
                  <a:lnTo>
                    <a:pt x="1160" y="247"/>
                  </a:lnTo>
                  <a:lnTo>
                    <a:pt x="1158" y="254"/>
                  </a:lnTo>
                  <a:lnTo>
                    <a:pt x="1160" y="258"/>
                  </a:lnTo>
                  <a:lnTo>
                    <a:pt x="1158" y="262"/>
                  </a:lnTo>
                  <a:lnTo>
                    <a:pt x="1160" y="262"/>
                  </a:lnTo>
                  <a:lnTo>
                    <a:pt x="1160" y="262"/>
                  </a:lnTo>
                  <a:lnTo>
                    <a:pt x="1160" y="262"/>
                  </a:lnTo>
                  <a:lnTo>
                    <a:pt x="1160" y="262"/>
                  </a:lnTo>
                  <a:close/>
                  <a:moveTo>
                    <a:pt x="1167" y="98"/>
                  </a:moveTo>
                  <a:lnTo>
                    <a:pt x="1169" y="98"/>
                  </a:lnTo>
                  <a:lnTo>
                    <a:pt x="1173" y="98"/>
                  </a:lnTo>
                  <a:lnTo>
                    <a:pt x="1173" y="98"/>
                  </a:lnTo>
                  <a:lnTo>
                    <a:pt x="1177" y="98"/>
                  </a:lnTo>
                  <a:lnTo>
                    <a:pt x="1177" y="102"/>
                  </a:lnTo>
                  <a:lnTo>
                    <a:pt x="1175" y="102"/>
                  </a:lnTo>
                  <a:lnTo>
                    <a:pt x="1173" y="100"/>
                  </a:lnTo>
                  <a:lnTo>
                    <a:pt x="1169" y="100"/>
                  </a:lnTo>
                  <a:lnTo>
                    <a:pt x="1167" y="98"/>
                  </a:lnTo>
                  <a:lnTo>
                    <a:pt x="1167" y="98"/>
                  </a:lnTo>
                  <a:lnTo>
                    <a:pt x="1167" y="98"/>
                  </a:lnTo>
                  <a:lnTo>
                    <a:pt x="1167" y="98"/>
                  </a:lnTo>
                  <a:close/>
                  <a:moveTo>
                    <a:pt x="1173" y="260"/>
                  </a:moveTo>
                  <a:lnTo>
                    <a:pt x="1173" y="258"/>
                  </a:lnTo>
                  <a:lnTo>
                    <a:pt x="1173" y="254"/>
                  </a:lnTo>
                  <a:lnTo>
                    <a:pt x="1173" y="252"/>
                  </a:lnTo>
                  <a:lnTo>
                    <a:pt x="1177" y="250"/>
                  </a:lnTo>
                  <a:lnTo>
                    <a:pt x="1177" y="252"/>
                  </a:lnTo>
                  <a:lnTo>
                    <a:pt x="1177" y="254"/>
                  </a:lnTo>
                  <a:lnTo>
                    <a:pt x="1175" y="256"/>
                  </a:lnTo>
                  <a:lnTo>
                    <a:pt x="1173" y="260"/>
                  </a:lnTo>
                  <a:lnTo>
                    <a:pt x="1173" y="260"/>
                  </a:lnTo>
                  <a:lnTo>
                    <a:pt x="1173" y="260"/>
                  </a:lnTo>
                  <a:lnTo>
                    <a:pt x="1173" y="260"/>
                  </a:lnTo>
                  <a:lnTo>
                    <a:pt x="1173" y="260"/>
                  </a:lnTo>
                  <a:close/>
                  <a:moveTo>
                    <a:pt x="1209" y="226"/>
                  </a:moveTo>
                  <a:lnTo>
                    <a:pt x="1214" y="218"/>
                  </a:lnTo>
                  <a:lnTo>
                    <a:pt x="1216" y="218"/>
                  </a:lnTo>
                  <a:lnTo>
                    <a:pt x="1218" y="216"/>
                  </a:lnTo>
                  <a:lnTo>
                    <a:pt x="1222" y="218"/>
                  </a:lnTo>
                  <a:lnTo>
                    <a:pt x="1226" y="222"/>
                  </a:lnTo>
                  <a:lnTo>
                    <a:pt x="1224" y="226"/>
                  </a:lnTo>
                  <a:lnTo>
                    <a:pt x="1222" y="226"/>
                  </a:lnTo>
                  <a:lnTo>
                    <a:pt x="1218" y="228"/>
                  </a:lnTo>
                  <a:lnTo>
                    <a:pt x="1212" y="228"/>
                  </a:lnTo>
                  <a:lnTo>
                    <a:pt x="1211" y="228"/>
                  </a:lnTo>
                  <a:lnTo>
                    <a:pt x="1209" y="226"/>
                  </a:lnTo>
                  <a:lnTo>
                    <a:pt x="1209" y="226"/>
                  </a:lnTo>
                  <a:lnTo>
                    <a:pt x="1209" y="226"/>
                  </a:lnTo>
                  <a:lnTo>
                    <a:pt x="1209" y="226"/>
                  </a:lnTo>
                  <a:close/>
                  <a:moveTo>
                    <a:pt x="1487" y="5"/>
                  </a:moveTo>
                  <a:lnTo>
                    <a:pt x="1489" y="4"/>
                  </a:lnTo>
                  <a:lnTo>
                    <a:pt x="1491" y="4"/>
                  </a:lnTo>
                  <a:lnTo>
                    <a:pt x="1493" y="5"/>
                  </a:lnTo>
                  <a:lnTo>
                    <a:pt x="1489" y="9"/>
                  </a:lnTo>
                  <a:lnTo>
                    <a:pt x="1487" y="5"/>
                  </a:lnTo>
                  <a:lnTo>
                    <a:pt x="1487" y="5"/>
                  </a:lnTo>
                  <a:lnTo>
                    <a:pt x="1487" y="5"/>
                  </a:lnTo>
                  <a:lnTo>
                    <a:pt x="1487" y="5"/>
                  </a:lnTo>
                  <a:close/>
                  <a:moveTo>
                    <a:pt x="1354" y="269"/>
                  </a:moveTo>
                  <a:lnTo>
                    <a:pt x="1352" y="271"/>
                  </a:lnTo>
                  <a:lnTo>
                    <a:pt x="1354" y="271"/>
                  </a:lnTo>
                  <a:lnTo>
                    <a:pt x="1356" y="271"/>
                  </a:lnTo>
                  <a:lnTo>
                    <a:pt x="1356" y="271"/>
                  </a:lnTo>
                  <a:lnTo>
                    <a:pt x="1356" y="269"/>
                  </a:lnTo>
                  <a:lnTo>
                    <a:pt x="1356" y="269"/>
                  </a:lnTo>
                  <a:lnTo>
                    <a:pt x="1354" y="269"/>
                  </a:lnTo>
                  <a:lnTo>
                    <a:pt x="1354" y="269"/>
                  </a:lnTo>
                  <a:lnTo>
                    <a:pt x="1354" y="269"/>
                  </a:lnTo>
                  <a:lnTo>
                    <a:pt x="1354" y="269"/>
                  </a:lnTo>
                  <a:close/>
                  <a:moveTo>
                    <a:pt x="1286" y="311"/>
                  </a:moveTo>
                  <a:lnTo>
                    <a:pt x="1288" y="311"/>
                  </a:lnTo>
                  <a:lnTo>
                    <a:pt x="1292" y="311"/>
                  </a:lnTo>
                  <a:lnTo>
                    <a:pt x="1290" y="311"/>
                  </a:lnTo>
                  <a:lnTo>
                    <a:pt x="1286" y="311"/>
                  </a:lnTo>
                  <a:lnTo>
                    <a:pt x="1286" y="311"/>
                  </a:lnTo>
                  <a:lnTo>
                    <a:pt x="1286" y="311"/>
                  </a:lnTo>
                  <a:lnTo>
                    <a:pt x="1286" y="311"/>
                  </a:lnTo>
                  <a:close/>
                  <a:moveTo>
                    <a:pt x="1194" y="307"/>
                  </a:moveTo>
                  <a:lnTo>
                    <a:pt x="1192" y="305"/>
                  </a:lnTo>
                  <a:lnTo>
                    <a:pt x="1192" y="301"/>
                  </a:lnTo>
                  <a:lnTo>
                    <a:pt x="1194" y="301"/>
                  </a:lnTo>
                  <a:lnTo>
                    <a:pt x="1197" y="301"/>
                  </a:lnTo>
                  <a:lnTo>
                    <a:pt x="1197" y="305"/>
                  </a:lnTo>
                  <a:lnTo>
                    <a:pt x="1194" y="307"/>
                  </a:lnTo>
                  <a:lnTo>
                    <a:pt x="1194" y="307"/>
                  </a:lnTo>
                  <a:lnTo>
                    <a:pt x="1194" y="307"/>
                  </a:lnTo>
                  <a:lnTo>
                    <a:pt x="1194" y="307"/>
                  </a:lnTo>
                  <a:lnTo>
                    <a:pt x="1194" y="307"/>
                  </a:lnTo>
                  <a:close/>
                  <a:moveTo>
                    <a:pt x="1167" y="365"/>
                  </a:moveTo>
                  <a:lnTo>
                    <a:pt x="1167" y="363"/>
                  </a:lnTo>
                  <a:lnTo>
                    <a:pt x="1167" y="360"/>
                  </a:lnTo>
                  <a:lnTo>
                    <a:pt x="1164" y="354"/>
                  </a:lnTo>
                  <a:lnTo>
                    <a:pt x="1164" y="354"/>
                  </a:lnTo>
                  <a:lnTo>
                    <a:pt x="1164" y="354"/>
                  </a:lnTo>
                  <a:lnTo>
                    <a:pt x="1160" y="360"/>
                  </a:lnTo>
                  <a:lnTo>
                    <a:pt x="1164" y="365"/>
                  </a:lnTo>
                  <a:lnTo>
                    <a:pt x="1164" y="369"/>
                  </a:lnTo>
                  <a:lnTo>
                    <a:pt x="1164" y="371"/>
                  </a:lnTo>
                  <a:lnTo>
                    <a:pt x="1164" y="371"/>
                  </a:lnTo>
                  <a:lnTo>
                    <a:pt x="1160" y="369"/>
                  </a:lnTo>
                  <a:lnTo>
                    <a:pt x="1152" y="369"/>
                  </a:lnTo>
                  <a:lnTo>
                    <a:pt x="1152" y="369"/>
                  </a:lnTo>
                  <a:lnTo>
                    <a:pt x="1150" y="365"/>
                  </a:lnTo>
                  <a:lnTo>
                    <a:pt x="1145" y="363"/>
                  </a:lnTo>
                  <a:lnTo>
                    <a:pt x="1143" y="365"/>
                  </a:lnTo>
                  <a:lnTo>
                    <a:pt x="1143" y="363"/>
                  </a:lnTo>
                  <a:lnTo>
                    <a:pt x="1143" y="361"/>
                  </a:lnTo>
                  <a:lnTo>
                    <a:pt x="1139" y="361"/>
                  </a:lnTo>
                  <a:lnTo>
                    <a:pt x="1139" y="360"/>
                  </a:lnTo>
                  <a:lnTo>
                    <a:pt x="1139" y="356"/>
                  </a:lnTo>
                  <a:lnTo>
                    <a:pt x="1143" y="356"/>
                  </a:lnTo>
                  <a:lnTo>
                    <a:pt x="1143" y="354"/>
                  </a:lnTo>
                  <a:lnTo>
                    <a:pt x="1143" y="350"/>
                  </a:lnTo>
                  <a:lnTo>
                    <a:pt x="1143" y="344"/>
                  </a:lnTo>
                  <a:lnTo>
                    <a:pt x="1139" y="344"/>
                  </a:lnTo>
                  <a:lnTo>
                    <a:pt x="1139" y="346"/>
                  </a:lnTo>
                  <a:lnTo>
                    <a:pt x="1143" y="348"/>
                  </a:lnTo>
                  <a:lnTo>
                    <a:pt x="1143" y="352"/>
                  </a:lnTo>
                  <a:lnTo>
                    <a:pt x="1139" y="354"/>
                  </a:lnTo>
                  <a:lnTo>
                    <a:pt x="1139" y="354"/>
                  </a:lnTo>
                  <a:lnTo>
                    <a:pt x="1135" y="354"/>
                  </a:lnTo>
                  <a:lnTo>
                    <a:pt x="1135" y="356"/>
                  </a:lnTo>
                  <a:lnTo>
                    <a:pt x="1139" y="356"/>
                  </a:lnTo>
                  <a:lnTo>
                    <a:pt x="1135" y="361"/>
                  </a:lnTo>
                  <a:lnTo>
                    <a:pt x="1133" y="360"/>
                  </a:lnTo>
                  <a:lnTo>
                    <a:pt x="1130" y="356"/>
                  </a:lnTo>
                  <a:lnTo>
                    <a:pt x="1130" y="354"/>
                  </a:lnTo>
                  <a:lnTo>
                    <a:pt x="1130" y="352"/>
                  </a:lnTo>
                  <a:lnTo>
                    <a:pt x="1133" y="346"/>
                  </a:lnTo>
                  <a:lnTo>
                    <a:pt x="1130" y="344"/>
                  </a:lnTo>
                  <a:lnTo>
                    <a:pt x="1133" y="344"/>
                  </a:lnTo>
                  <a:lnTo>
                    <a:pt x="1130" y="344"/>
                  </a:lnTo>
                  <a:lnTo>
                    <a:pt x="1130" y="348"/>
                  </a:lnTo>
                  <a:lnTo>
                    <a:pt x="1128" y="350"/>
                  </a:lnTo>
                  <a:lnTo>
                    <a:pt x="1128" y="352"/>
                  </a:lnTo>
                  <a:lnTo>
                    <a:pt x="1128" y="356"/>
                  </a:lnTo>
                  <a:lnTo>
                    <a:pt x="1124" y="356"/>
                  </a:lnTo>
                  <a:lnTo>
                    <a:pt x="1122" y="354"/>
                  </a:lnTo>
                  <a:lnTo>
                    <a:pt x="1120" y="354"/>
                  </a:lnTo>
                  <a:lnTo>
                    <a:pt x="1118" y="352"/>
                  </a:lnTo>
                  <a:lnTo>
                    <a:pt x="1120" y="348"/>
                  </a:lnTo>
                  <a:lnTo>
                    <a:pt x="1120" y="344"/>
                  </a:lnTo>
                  <a:lnTo>
                    <a:pt x="1122" y="344"/>
                  </a:lnTo>
                  <a:lnTo>
                    <a:pt x="1122" y="339"/>
                  </a:lnTo>
                  <a:lnTo>
                    <a:pt x="1126" y="331"/>
                  </a:lnTo>
                  <a:lnTo>
                    <a:pt x="1124" y="335"/>
                  </a:lnTo>
                  <a:lnTo>
                    <a:pt x="1120" y="335"/>
                  </a:lnTo>
                  <a:lnTo>
                    <a:pt x="1118" y="341"/>
                  </a:lnTo>
                  <a:lnTo>
                    <a:pt x="1118" y="346"/>
                  </a:lnTo>
                  <a:lnTo>
                    <a:pt x="1118" y="350"/>
                  </a:lnTo>
                  <a:lnTo>
                    <a:pt x="1115" y="348"/>
                  </a:lnTo>
                  <a:lnTo>
                    <a:pt x="1118" y="344"/>
                  </a:lnTo>
                  <a:lnTo>
                    <a:pt x="1118" y="344"/>
                  </a:lnTo>
                  <a:lnTo>
                    <a:pt x="1118" y="344"/>
                  </a:lnTo>
                  <a:lnTo>
                    <a:pt x="1115" y="348"/>
                  </a:lnTo>
                  <a:lnTo>
                    <a:pt x="1109" y="348"/>
                  </a:lnTo>
                  <a:lnTo>
                    <a:pt x="1109" y="346"/>
                  </a:lnTo>
                  <a:lnTo>
                    <a:pt x="1109" y="341"/>
                  </a:lnTo>
                  <a:lnTo>
                    <a:pt x="1109" y="339"/>
                  </a:lnTo>
                  <a:lnTo>
                    <a:pt x="1109" y="337"/>
                  </a:lnTo>
                  <a:lnTo>
                    <a:pt x="1115" y="335"/>
                  </a:lnTo>
                  <a:lnTo>
                    <a:pt x="1115" y="331"/>
                  </a:lnTo>
                  <a:lnTo>
                    <a:pt x="1115" y="331"/>
                  </a:lnTo>
                  <a:lnTo>
                    <a:pt x="1115" y="328"/>
                  </a:lnTo>
                  <a:lnTo>
                    <a:pt x="1118" y="326"/>
                  </a:lnTo>
                  <a:lnTo>
                    <a:pt x="1120" y="324"/>
                  </a:lnTo>
                  <a:lnTo>
                    <a:pt x="1122" y="324"/>
                  </a:lnTo>
                  <a:lnTo>
                    <a:pt x="1128" y="322"/>
                  </a:lnTo>
                  <a:lnTo>
                    <a:pt x="1130" y="320"/>
                  </a:lnTo>
                  <a:lnTo>
                    <a:pt x="1130" y="318"/>
                  </a:lnTo>
                  <a:lnTo>
                    <a:pt x="1135" y="318"/>
                  </a:lnTo>
                  <a:lnTo>
                    <a:pt x="1135" y="316"/>
                  </a:lnTo>
                  <a:lnTo>
                    <a:pt x="1135" y="314"/>
                  </a:lnTo>
                  <a:lnTo>
                    <a:pt x="1139" y="314"/>
                  </a:lnTo>
                  <a:lnTo>
                    <a:pt x="1143" y="316"/>
                  </a:lnTo>
                  <a:lnTo>
                    <a:pt x="1150" y="316"/>
                  </a:lnTo>
                  <a:lnTo>
                    <a:pt x="1152" y="314"/>
                  </a:lnTo>
                  <a:lnTo>
                    <a:pt x="1156" y="316"/>
                  </a:lnTo>
                  <a:lnTo>
                    <a:pt x="1156" y="320"/>
                  </a:lnTo>
                  <a:lnTo>
                    <a:pt x="1160" y="320"/>
                  </a:lnTo>
                  <a:lnTo>
                    <a:pt x="1160" y="316"/>
                  </a:lnTo>
                  <a:lnTo>
                    <a:pt x="1160" y="316"/>
                  </a:lnTo>
                  <a:lnTo>
                    <a:pt x="1164" y="320"/>
                  </a:lnTo>
                  <a:lnTo>
                    <a:pt x="1167" y="318"/>
                  </a:lnTo>
                  <a:lnTo>
                    <a:pt x="1169" y="320"/>
                  </a:lnTo>
                  <a:lnTo>
                    <a:pt x="1173" y="318"/>
                  </a:lnTo>
                  <a:lnTo>
                    <a:pt x="1169" y="316"/>
                  </a:lnTo>
                  <a:lnTo>
                    <a:pt x="1167" y="316"/>
                  </a:lnTo>
                  <a:lnTo>
                    <a:pt x="1164" y="314"/>
                  </a:lnTo>
                  <a:lnTo>
                    <a:pt x="1164" y="314"/>
                  </a:lnTo>
                  <a:lnTo>
                    <a:pt x="1164" y="312"/>
                  </a:lnTo>
                  <a:lnTo>
                    <a:pt x="1167" y="311"/>
                  </a:lnTo>
                  <a:lnTo>
                    <a:pt x="1167" y="311"/>
                  </a:lnTo>
                  <a:lnTo>
                    <a:pt x="1164" y="307"/>
                  </a:lnTo>
                  <a:lnTo>
                    <a:pt x="1164" y="307"/>
                  </a:lnTo>
                  <a:lnTo>
                    <a:pt x="1167" y="307"/>
                  </a:lnTo>
                  <a:lnTo>
                    <a:pt x="1167" y="305"/>
                  </a:lnTo>
                  <a:lnTo>
                    <a:pt x="1164" y="305"/>
                  </a:lnTo>
                  <a:lnTo>
                    <a:pt x="1164" y="305"/>
                  </a:lnTo>
                  <a:lnTo>
                    <a:pt x="1160" y="305"/>
                  </a:lnTo>
                  <a:lnTo>
                    <a:pt x="1160" y="305"/>
                  </a:lnTo>
                  <a:lnTo>
                    <a:pt x="1160" y="301"/>
                  </a:lnTo>
                  <a:lnTo>
                    <a:pt x="1164" y="299"/>
                  </a:lnTo>
                  <a:lnTo>
                    <a:pt x="1164" y="297"/>
                  </a:lnTo>
                  <a:lnTo>
                    <a:pt x="1160" y="297"/>
                  </a:lnTo>
                  <a:lnTo>
                    <a:pt x="1160" y="294"/>
                  </a:lnTo>
                  <a:lnTo>
                    <a:pt x="1160" y="288"/>
                  </a:lnTo>
                  <a:lnTo>
                    <a:pt x="1160" y="286"/>
                  </a:lnTo>
                  <a:lnTo>
                    <a:pt x="1160" y="282"/>
                  </a:lnTo>
                  <a:lnTo>
                    <a:pt x="1160" y="280"/>
                  </a:lnTo>
                  <a:lnTo>
                    <a:pt x="1164" y="280"/>
                  </a:lnTo>
                  <a:lnTo>
                    <a:pt x="1167" y="280"/>
                  </a:lnTo>
                  <a:lnTo>
                    <a:pt x="1169" y="280"/>
                  </a:lnTo>
                  <a:lnTo>
                    <a:pt x="1173" y="277"/>
                  </a:lnTo>
                  <a:lnTo>
                    <a:pt x="1177" y="280"/>
                  </a:lnTo>
                  <a:lnTo>
                    <a:pt x="1180" y="280"/>
                  </a:lnTo>
                  <a:lnTo>
                    <a:pt x="1184" y="284"/>
                  </a:lnTo>
                  <a:lnTo>
                    <a:pt x="1184" y="292"/>
                  </a:lnTo>
                  <a:lnTo>
                    <a:pt x="1184" y="301"/>
                  </a:lnTo>
                  <a:lnTo>
                    <a:pt x="1184" y="307"/>
                  </a:lnTo>
                  <a:lnTo>
                    <a:pt x="1184" y="307"/>
                  </a:lnTo>
                  <a:lnTo>
                    <a:pt x="1188" y="307"/>
                  </a:lnTo>
                  <a:lnTo>
                    <a:pt x="1194" y="311"/>
                  </a:lnTo>
                  <a:lnTo>
                    <a:pt x="1197" y="314"/>
                  </a:lnTo>
                  <a:lnTo>
                    <a:pt x="1199" y="316"/>
                  </a:lnTo>
                  <a:lnTo>
                    <a:pt x="1199" y="312"/>
                  </a:lnTo>
                  <a:lnTo>
                    <a:pt x="1207" y="312"/>
                  </a:lnTo>
                  <a:lnTo>
                    <a:pt x="1212" y="318"/>
                  </a:lnTo>
                  <a:lnTo>
                    <a:pt x="1214" y="316"/>
                  </a:lnTo>
                  <a:lnTo>
                    <a:pt x="1211" y="314"/>
                  </a:lnTo>
                  <a:lnTo>
                    <a:pt x="1214" y="311"/>
                  </a:lnTo>
                  <a:lnTo>
                    <a:pt x="1218" y="311"/>
                  </a:lnTo>
                  <a:lnTo>
                    <a:pt x="1222" y="305"/>
                  </a:lnTo>
                  <a:lnTo>
                    <a:pt x="1229" y="299"/>
                  </a:lnTo>
                  <a:lnTo>
                    <a:pt x="1237" y="294"/>
                  </a:lnTo>
                  <a:lnTo>
                    <a:pt x="1237" y="290"/>
                  </a:lnTo>
                  <a:lnTo>
                    <a:pt x="1239" y="288"/>
                  </a:lnTo>
                  <a:lnTo>
                    <a:pt x="1237" y="288"/>
                  </a:lnTo>
                  <a:lnTo>
                    <a:pt x="1233" y="290"/>
                  </a:lnTo>
                  <a:lnTo>
                    <a:pt x="1233" y="292"/>
                  </a:lnTo>
                  <a:lnTo>
                    <a:pt x="1228" y="299"/>
                  </a:lnTo>
                  <a:lnTo>
                    <a:pt x="1222" y="301"/>
                  </a:lnTo>
                  <a:lnTo>
                    <a:pt x="1222" y="301"/>
                  </a:lnTo>
                  <a:lnTo>
                    <a:pt x="1218" y="307"/>
                  </a:lnTo>
                  <a:lnTo>
                    <a:pt x="1212" y="311"/>
                  </a:lnTo>
                  <a:lnTo>
                    <a:pt x="1211" y="307"/>
                  </a:lnTo>
                  <a:lnTo>
                    <a:pt x="1209" y="307"/>
                  </a:lnTo>
                  <a:lnTo>
                    <a:pt x="1207" y="311"/>
                  </a:lnTo>
                  <a:lnTo>
                    <a:pt x="1203" y="311"/>
                  </a:lnTo>
                  <a:lnTo>
                    <a:pt x="1197" y="305"/>
                  </a:lnTo>
                  <a:lnTo>
                    <a:pt x="1197" y="305"/>
                  </a:lnTo>
                  <a:lnTo>
                    <a:pt x="1201" y="301"/>
                  </a:lnTo>
                  <a:lnTo>
                    <a:pt x="1205" y="299"/>
                  </a:lnTo>
                  <a:lnTo>
                    <a:pt x="1205" y="296"/>
                  </a:lnTo>
                  <a:lnTo>
                    <a:pt x="1201" y="299"/>
                  </a:lnTo>
                  <a:lnTo>
                    <a:pt x="1199" y="301"/>
                  </a:lnTo>
                  <a:lnTo>
                    <a:pt x="1197" y="301"/>
                  </a:lnTo>
                  <a:lnTo>
                    <a:pt x="1194" y="297"/>
                  </a:lnTo>
                  <a:lnTo>
                    <a:pt x="1194" y="296"/>
                  </a:lnTo>
                  <a:lnTo>
                    <a:pt x="1197" y="296"/>
                  </a:lnTo>
                  <a:lnTo>
                    <a:pt x="1199" y="294"/>
                  </a:lnTo>
                  <a:lnTo>
                    <a:pt x="1199" y="292"/>
                  </a:lnTo>
                  <a:lnTo>
                    <a:pt x="1197" y="292"/>
                  </a:lnTo>
                  <a:lnTo>
                    <a:pt x="1197" y="290"/>
                  </a:lnTo>
                  <a:lnTo>
                    <a:pt x="1199" y="288"/>
                  </a:lnTo>
                  <a:lnTo>
                    <a:pt x="1201" y="290"/>
                  </a:lnTo>
                  <a:lnTo>
                    <a:pt x="1205" y="290"/>
                  </a:lnTo>
                  <a:lnTo>
                    <a:pt x="1205" y="288"/>
                  </a:lnTo>
                  <a:lnTo>
                    <a:pt x="1201" y="288"/>
                  </a:lnTo>
                  <a:lnTo>
                    <a:pt x="1199" y="286"/>
                  </a:lnTo>
                  <a:lnTo>
                    <a:pt x="1197" y="288"/>
                  </a:lnTo>
                  <a:lnTo>
                    <a:pt x="1194" y="288"/>
                  </a:lnTo>
                  <a:lnTo>
                    <a:pt x="1194" y="284"/>
                  </a:lnTo>
                  <a:lnTo>
                    <a:pt x="1194" y="282"/>
                  </a:lnTo>
                  <a:lnTo>
                    <a:pt x="1197" y="282"/>
                  </a:lnTo>
                  <a:lnTo>
                    <a:pt x="1199" y="280"/>
                  </a:lnTo>
                  <a:lnTo>
                    <a:pt x="1205" y="280"/>
                  </a:lnTo>
                  <a:lnTo>
                    <a:pt x="1209" y="282"/>
                  </a:lnTo>
                  <a:lnTo>
                    <a:pt x="1211" y="280"/>
                  </a:lnTo>
                  <a:lnTo>
                    <a:pt x="1207" y="280"/>
                  </a:lnTo>
                  <a:lnTo>
                    <a:pt x="1205" y="280"/>
                  </a:lnTo>
                  <a:lnTo>
                    <a:pt x="1209" y="277"/>
                  </a:lnTo>
                  <a:lnTo>
                    <a:pt x="1212" y="277"/>
                  </a:lnTo>
                  <a:lnTo>
                    <a:pt x="1212" y="275"/>
                  </a:lnTo>
                  <a:lnTo>
                    <a:pt x="1211" y="275"/>
                  </a:lnTo>
                  <a:lnTo>
                    <a:pt x="1211" y="271"/>
                  </a:lnTo>
                  <a:lnTo>
                    <a:pt x="1212" y="269"/>
                  </a:lnTo>
                  <a:lnTo>
                    <a:pt x="1216" y="267"/>
                  </a:lnTo>
                  <a:lnTo>
                    <a:pt x="1214" y="265"/>
                  </a:lnTo>
                  <a:lnTo>
                    <a:pt x="1218" y="258"/>
                  </a:lnTo>
                  <a:lnTo>
                    <a:pt x="1222" y="256"/>
                  </a:lnTo>
                  <a:lnTo>
                    <a:pt x="1222" y="252"/>
                  </a:lnTo>
                  <a:lnTo>
                    <a:pt x="1218" y="254"/>
                  </a:lnTo>
                  <a:lnTo>
                    <a:pt x="1214" y="260"/>
                  </a:lnTo>
                  <a:lnTo>
                    <a:pt x="1211" y="269"/>
                  </a:lnTo>
                  <a:lnTo>
                    <a:pt x="1205" y="271"/>
                  </a:lnTo>
                  <a:lnTo>
                    <a:pt x="1199" y="277"/>
                  </a:lnTo>
                  <a:lnTo>
                    <a:pt x="1197" y="277"/>
                  </a:lnTo>
                  <a:lnTo>
                    <a:pt x="1194" y="277"/>
                  </a:lnTo>
                  <a:lnTo>
                    <a:pt x="1194" y="275"/>
                  </a:lnTo>
                  <a:lnTo>
                    <a:pt x="1194" y="271"/>
                  </a:lnTo>
                  <a:lnTo>
                    <a:pt x="1197" y="269"/>
                  </a:lnTo>
                  <a:lnTo>
                    <a:pt x="1197" y="265"/>
                  </a:lnTo>
                  <a:lnTo>
                    <a:pt x="1194" y="269"/>
                  </a:lnTo>
                  <a:lnTo>
                    <a:pt x="1188" y="269"/>
                  </a:lnTo>
                  <a:lnTo>
                    <a:pt x="1188" y="271"/>
                  </a:lnTo>
                  <a:lnTo>
                    <a:pt x="1184" y="271"/>
                  </a:lnTo>
                  <a:lnTo>
                    <a:pt x="1180" y="271"/>
                  </a:lnTo>
                  <a:lnTo>
                    <a:pt x="1175" y="269"/>
                  </a:lnTo>
                  <a:lnTo>
                    <a:pt x="1179" y="267"/>
                  </a:lnTo>
                  <a:lnTo>
                    <a:pt x="1182" y="265"/>
                  </a:lnTo>
                  <a:lnTo>
                    <a:pt x="1180" y="263"/>
                  </a:lnTo>
                  <a:lnTo>
                    <a:pt x="1179" y="263"/>
                  </a:lnTo>
                  <a:lnTo>
                    <a:pt x="1179" y="260"/>
                  </a:lnTo>
                  <a:lnTo>
                    <a:pt x="1184" y="256"/>
                  </a:lnTo>
                  <a:lnTo>
                    <a:pt x="1184" y="252"/>
                  </a:lnTo>
                  <a:lnTo>
                    <a:pt x="1188" y="250"/>
                  </a:lnTo>
                  <a:lnTo>
                    <a:pt x="1192" y="250"/>
                  </a:lnTo>
                  <a:lnTo>
                    <a:pt x="1194" y="250"/>
                  </a:lnTo>
                  <a:lnTo>
                    <a:pt x="1194" y="243"/>
                  </a:lnTo>
                  <a:lnTo>
                    <a:pt x="1197" y="241"/>
                  </a:lnTo>
                  <a:lnTo>
                    <a:pt x="1203" y="233"/>
                  </a:lnTo>
                  <a:lnTo>
                    <a:pt x="1205" y="235"/>
                  </a:lnTo>
                  <a:lnTo>
                    <a:pt x="1212" y="233"/>
                  </a:lnTo>
                  <a:lnTo>
                    <a:pt x="1218" y="235"/>
                  </a:lnTo>
                  <a:lnTo>
                    <a:pt x="1222" y="233"/>
                  </a:lnTo>
                  <a:lnTo>
                    <a:pt x="1224" y="233"/>
                  </a:lnTo>
                  <a:lnTo>
                    <a:pt x="1228" y="230"/>
                  </a:lnTo>
                  <a:lnTo>
                    <a:pt x="1229" y="230"/>
                  </a:lnTo>
                  <a:lnTo>
                    <a:pt x="1231" y="231"/>
                  </a:lnTo>
                  <a:lnTo>
                    <a:pt x="1235" y="235"/>
                  </a:lnTo>
                  <a:lnTo>
                    <a:pt x="1239" y="237"/>
                  </a:lnTo>
                  <a:lnTo>
                    <a:pt x="1246" y="243"/>
                  </a:lnTo>
                  <a:lnTo>
                    <a:pt x="1246" y="243"/>
                  </a:lnTo>
                  <a:lnTo>
                    <a:pt x="1248" y="247"/>
                  </a:lnTo>
                  <a:lnTo>
                    <a:pt x="1252" y="247"/>
                  </a:lnTo>
                  <a:lnTo>
                    <a:pt x="1256" y="254"/>
                  </a:lnTo>
                  <a:lnTo>
                    <a:pt x="1256" y="250"/>
                  </a:lnTo>
                  <a:lnTo>
                    <a:pt x="1260" y="250"/>
                  </a:lnTo>
                  <a:lnTo>
                    <a:pt x="1260" y="247"/>
                  </a:lnTo>
                  <a:lnTo>
                    <a:pt x="1254" y="247"/>
                  </a:lnTo>
                  <a:lnTo>
                    <a:pt x="1252" y="247"/>
                  </a:lnTo>
                  <a:lnTo>
                    <a:pt x="1252" y="243"/>
                  </a:lnTo>
                  <a:lnTo>
                    <a:pt x="1256" y="243"/>
                  </a:lnTo>
                  <a:lnTo>
                    <a:pt x="1263" y="243"/>
                  </a:lnTo>
                  <a:lnTo>
                    <a:pt x="1267" y="243"/>
                  </a:lnTo>
                  <a:lnTo>
                    <a:pt x="1267" y="243"/>
                  </a:lnTo>
                  <a:lnTo>
                    <a:pt x="1267" y="237"/>
                  </a:lnTo>
                  <a:lnTo>
                    <a:pt x="1271" y="233"/>
                  </a:lnTo>
                  <a:lnTo>
                    <a:pt x="1271" y="231"/>
                  </a:lnTo>
                  <a:lnTo>
                    <a:pt x="1267" y="233"/>
                  </a:lnTo>
                  <a:lnTo>
                    <a:pt x="1267" y="235"/>
                  </a:lnTo>
                  <a:lnTo>
                    <a:pt x="1265" y="237"/>
                  </a:lnTo>
                  <a:lnTo>
                    <a:pt x="1261" y="241"/>
                  </a:lnTo>
                  <a:lnTo>
                    <a:pt x="1254" y="237"/>
                  </a:lnTo>
                  <a:lnTo>
                    <a:pt x="1248" y="237"/>
                  </a:lnTo>
                  <a:lnTo>
                    <a:pt x="1246" y="235"/>
                  </a:lnTo>
                  <a:lnTo>
                    <a:pt x="1243" y="233"/>
                  </a:lnTo>
                  <a:lnTo>
                    <a:pt x="1239" y="233"/>
                  </a:lnTo>
                  <a:lnTo>
                    <a:pt x="1235" y="226"/>
                  </a:lnTo>
                  <a:lnTo>
                    <a:pt x="1235" y="218"/>
                  </a:lnTo>
                  <a:lnTo>
                    <a:pt x="1237" y="216"/>
                  </a:lnTo>
                  <a:lnTo>
                    <a:pt x="1241" y="218"/>
                  </a:lnTo>
                  <a:lnTo>
                    <a:pt x="1241" y="222"/>
                  </a:lnTo>
                  <a:lnTo>
                    <a:pt x="1243" y="226"/>
                  </a:lnTo>
                  <a:lnTo>
                    <a:pt x="1246" y="220"/>
                  </a:lnTo>
                  <a:lnTo>
                    <a:pt x="1246" y="216"/>
                  </a:lnTo>
                  <a:lnTo>
                    <a:pt x="1243" y="216"/>
                  </a:lnTo>
                  <a:lnTo>
                    <a:pt x="1243" y="216"/>
                  </a:lnTo>
                  <a:lnTo>
                    <a:pt x="1243" y="213"/>
                  </a:lnTo>
                  <a:lnTo>
                    <a:pt x="1246" y="207"/>
                  </a:lnTo>
                  <a:lnTo>
                    <a:pt x="1246" y="201"/>
                  </a:lnTo>
                  <a:lnTo>
                    <a:pt x="1246" y="196"/>
                  </a:lnTo>
                  <a:lnTo>
                    <a:pt x="1246" y="186"/>
                  </a:lnTo>
                  <a:lnTo>
                    <a:pt x="1243" y="181"/>
                  </a:lnTo>
                  <a:lnTo>
                    <a:pt x="1243" y="179"/>
                  </a:lnTo>
                  <a:lnTo>
                    <a:pt x="1241" y="173"/>
                  </a:lnTo>
                  <a:lnTo>
                    <a:pt x="1243" y="173"/>
                  </a:lnTo>
                  <a:lnTo>
                    <a:pt x="1243" y="171"/>
                  </a:lnTo>
                  <a:lnTo>
                    <a:pt x="1246" y="171"/>
                  </a:lnTo>
                  <a:lnTo>
                    <a:pt x="1246" y="173"/>
                  </a:lnTo>
                  <a:lnTo>
                    <a:pt x="1252" y="173"/>
                  </a:lnTo>
                  <a:lnTo>
                    <a:pt x="1252" y="179"/>
                  </a:lnTo>
                  <a:lnTo>
                    <a:pt x="1254" y="177"/>
                  </a:lnTo>
                  <a:lnTo>
                    <a:pt x="1254" y="173"/>
                  </a:lnTo>
                  <a:lnTo>
                    <a:pt x="1252" y="169"/>
                  </a:lnTo>
                  <a:lnTo>
                    <a:pt x="1248" y="169"/>
                  </a:lnTo>
                  <a:lnTo>
                    <a:pt x="1246" y="166"/>
                  </a:lnTo>
                  <a:lnTo>
                    <a:pt x="1246" y="164"/>
                  </a:lnTo>
                  <a:lnTo>
                    <a:pt x="1246" y="158"/>
                  </a:lnTo>
                  <a:lnTo>
                    <a:pt x="1258" y="147"/>
                  </a:lnTo>
                  <a:lnTo>
                    <a:pt x="1263" y="145"/>
                  </a:lnTo>
                  <a:lnTo>
                    <a:pt x="1267" y="147"/>
                  </a:lnTo>
                  <a:lnTo>
                    <a:pt x="1267" y="149"/>
                  </a:lnTo>
                  <a:lnTo>
                    <a:pt x="1273" y="152"/>
                  </a:lnTo>
                  <a:lnTo>
                    <a:pt x="1276" y="152"/>
                  </a:lnTo>
                  <a:lnTo>
                    <a:pt x="1284" y="158"/>
                  </a:lnTo>
                  <a:lnTo>
                    <a:pt x="1284" y="162"/>
                  </a:lnTo>
                  <a:lnTo>
                    <a:pt x="1288" y="167"/>
                  </a:lnTo>
                  <a:lnTo>
                    <a:pt x="1290" y="177"/>
                  </a:lnTo>
                  <a:lnTo>
                    <a:pt x="1290" y="183"/>
                  </a:lnTo>
                  <a:lnTo>
                    <a:pt x="1292" y="188"/>
                  </a:lnTo>
                  <a:lnTo>
                    <a:pt x="1293" y="192"/>
                  </a:lnTo>
                  <a:lnTo>
                    <a:pt x="1295" y="192"/>
                  </a:lnTo>
                  <a:lnTo>
                    <a:pt x="1297" y="192"/>
                  </a:lnTo>
                  <a:lnTo>
                    <a:pt x="1301" y="194"/>
                  </a:lnTo>
                  <a:lnTo>
                    <a:pt x="1301" y="198"/>
                  </a:lnTo>
                  <a:lnTo>
                    <a:pt x="1301" y="196"/>
                  </a:lnTo>
                  <a:lnTo>
                    <a:pt x="1305" y="194"/>
                  </a:lnTo>
                  <a:lnTo>
                    <a:pt x="1307" y="194"/>
                  </a:lnTo>
                  <a:lnTo>
                    <a:pt x="1305" y="192"/>
                  </a:lnTo>
                  <a:lnTo>
                    <a:pt x="1301" y="192"/>
                  </a:lnTo>
                  <a:lnTo>
                    <a:pt x="1297" y="188"/>
                  </a:lnTo>
                  <a:lnTo>
                    <a:pt x="1295" y="186"/>
                  </a:lnTo>
                  <a:lnTo>
                    <a:pt x="1295" y="183"/>
                  </a:lnTo>
                  <a:lnTo>
                    <a:pt x="1297" y="181"/>
                  </a:lnTo>
                  <a:lnTo>
                    <a:pt x="1297" y="179"/>
                  </a:lnTo>
                  <a:lnTo>
                    <a:pt x="1297" y="164"/>
                  </a:lnTo>
                  <a:lnTo>
                    <a:pt x="1297" y="162"/>
                  </a:lnTo>
                  <a:lnTo>
                    <a:pt x="1297" y="156"/>
                  </a:lnTo>
                  <a:lnTo>
                    <a:pt x="1305" y="156"/>
                  </a:lnTo>
                  <a:lnTo>
                    <a:pt x="1307" y="158"/>
                  </a:lnTo>
                  <a:lnTo>
                    <a:pt x="1312" y="162"/>
                  </a:lnTo>
                  <a:lnTo>
                    <a:pt x="1318" y="162"/>
                  </a:lnTo>
                  <a:lnTo>
                    <a:pt x="1322" y="162"/>
                  </a:lnTo>
                  <a:lnTo>
                    <a:pt x="1331" y="162"/>
                  </a:lnTo>
                  <a:lnTo>
                    <a:pt x="1335" y="158"/>
                  </a:lnTo>
                  <a:lnTo>
                    <a:pt x="1339" y="162"/>
                  </a:lnTo>
                  <a:lnTo>
                    <a:pt x="1342" y="162"/>
                  </a:lnTo>
                  <a:lnTo>
                    <a:pt x="1350" y="164"/>
                  </a:lnTo>
                  <a:lnTo>
                    <a:pt x="1354" y="166"/>
                  </a:lnTo>
                  <a:lnTo>
                    <a:pt x="1356" y="164"/>
                  </a:lnTo>
                  <a:lnTo>
                    <a:pt x="1356" y="162"/>
                  </a:lnTo>
                  <a:lnTo>
                    <a:pt x="1354" y="162"/>
                  </a:lnTo>
                  <a:lnTo>
                    <a:pt x="1350" y="162"/>
                  </a:lnTo>
                  <a:lnTo>
                    <a:pt x="1342" y="158"/>
                  </a:lnTo>
                  <a:lnTo>
                    <a:pt x="1342" y="156"/>
                  </a:lnTo>
                  <a:lnTo>
                    <a:pt x="1342" y="156"/>
                  </a:lnTo>
                  <a:lnTo>
                    <a:pt x="1344" y="156"/>
                  </a:lnTo>
                  <a:lnTo>
                    <a:pt x="1350" y="152"/>
                  </a:lnTo>
                  <a:lnTo>
                    <a:pt x="1363" y="152"/>
                  </a:lnTo>
                  <a:lnTo>
                    <a:pt x="1371" y="152"/>
                  </a:lnTo>
                  <a:lnTo>
                    <a:pt x="1378" y="152"/>
                  </a:lnTo>
                  <a:lnTo>
                    <a:pt x="1384" y="156"/>
                  </a:lnTo>
                  <a:lnTo>
                    <a:pt x="1386" y="156"/>
                  </a:lnTo>
                  <a:lnTo>
                    <a:pt x="1389" y="156"/>
                  </a:lnTo>
                  <a:lnTo>
                    <a:pt x="1389" y="152"/>
                  </a:lnTo>
                  <a:lnTo>
                    <a:pt x="1386" y="152"/>
                  </a:lnTo>
                  <a:lnTo>
                    <a:pt x="1384" y="152"/>
                  </a:lnTo>
                  <a:lnTo>
                    <a:pt x="1384" y="149"/>
                  </a:lnTo>
                  <a:lnTo>
                    <a:pt x="1380" y="149"/>
                  </a:lnTo>
                  <a:lnTo>
                    <a:pt x="1374" y="149"/>
                  </a:lnTo>
                  <a:lnTo>
                    <a:pt x="1372" y="147"/>
                  </a:lnTo>
                  <a:lnTo>
                    <a:pt x="1361" y="147"/>
                  </a:lnTo>
                  <a:lnTo>
                    <a:pt x="1361" y="145"/>
                  </a:lnTo>
                  <a:lnTo>
                    <a:pt x="1363" y="143"/>
                  </a:lnTo>
                  <a:lnTo>
                    <a:pt x="1367" y="139"/>
                  </a:lnTo>
                  <a:lnTo>
                    <a:pt x="1371" y="137"/>
                  </a:lnTo>
                  <a:lnTo>
                    <a:pt x="1374" y="134"/>
                  </a:lnTo>
                  <a:lnTo>
                    <a:pt x="1376" y="132"/>
                  </a:lnTo>
                  <a:lnTo>
                    <a:pt x="1386" y="122"/>
                  </a:lnTo>
                  <a:lnTo>
                    <a:pt x="1391" y="122"/>
                  </a:lnTo>
                  <a:lnTo>
                    <a:pt x="1401" y="118"/>
                  </a:lnTo>
                  <a:lnTo>
                    <a:pt x="1401" y="117"/>
                  </a:lnTo>
                  <a:lnTo>
                    <a:pt x="1389" y="122"/>
                  </a:lnTo>
                  <a:lnTo>
                    <a:pt x="1384" y="122"/>
                  </a:lnTo>
                  <a:lnTo>
                    <a:pt x="1372" y="128"/>
                  </a:lnTo>
                  <a:lnTo>
                    <a:pt x="1372" y="134"/>
                  </a:lnTo>
                  <a:lnTo>
                    <a:pt x="1371" y="134"/>
                  </a:lnTo>
                  <a:lnTo>
                    <a:pt x="1371" y="128"/>
                  </a:lnTo>
                  <a:lnTo>
                    <a:pt x="1369" y="128"/>
                  </a:lnTo>
                  <a:lnTo>
                    <a:pt x="1365" y="132"/>
                  </a:lnTo>
                  <a:lnTo>
                    <a:pt x="1361" y="134"/>
                  </a:lnTo>
                  <a:lnTo>
                    <a:pt x="1359" y="139"/>
                  </a:lnTo>
                  <a:lnTo>
                    <a:pt x="1359" y="139"/>
                  </a:lnTo>
                  <a:lnTo>
                    <a:pt x="1359" y="141"/>
                  </a:lnTo>
                  <a:lnTo>
                    <a:pt x="1356" y="147"/>
                  </a:lnTo>
                  <a:lnTo>
                    <a:pt x="1350" y="147"/>
                  </a:lnTo>
                  <a:lnTo>
                    <a:pt x="1337" y="152"/>
                  </a:lnTo>
                  <a:lnTo>
                    <a:pt x="1335" y="152"/>
                  </a:lnTo>
                  <a:lnTo>
                    <a:pt x="1331" y="152"/>
                  </a:lnTo>
                  <a:lnTo>
                    <a:pt x="1320" y="152"/>
                  </a:lnTo>
                  <a:lnTo>
                    <a:pt x="1314" y="149"/>
                  </a:lnTo>
                  <a:lnTo>
                    <a:pt x="1310" y="149"/>
                  </a:lnTo>
                  <a:lnTo>
                    <a:pt x="1305" y="149"/>
                  </a:lnTo>
                  <a:lnTo>
                    <a:pt x="1305" y="145"/>
                  </a:lnTo>
                  <a:lnTo>
                    <a:pt x="1310" y="139"/>
                  </a:lnTo>
                  <a:lnTo>
                    <a:pt x="1314" y="139"/>
                  </a:lnTo>
                  <a:lnTo>
                    <a:pt x="1318" y="139"/>
                  </a:lnTo>
                  <a:lnTo>
                    <a:pt x="1325" y="137"/>
                  </a:lnTo>
                  <a:lnTo>
                    <a:pt x="1329" y="134"/>
                  </a:lnTo>
                  <a:lnTo>
                    <a:pt x="1325" y="134"/>
                  </a:lnTo>
                  <a:lnTo>
                    <a:pt x="1322" y="135"/>
                  </a:lnTo>
                  <a:lnTo>
                    <a:pt x="1316" y="135"/>
                  </a:lnTo>
                  <a:lnTo>
                    <a:pt x="1312" y="137"/>
                  </a:lnTo>
                  <a:lnTo>
                    <a:pt x="1310" y="135"/>
                  </a:lnTo>
                  <a:lnTo>
                    <a:pt x="1310" y="134"/>
                  </a:lnTo>
                  <a:lnTo>
                    <a:pt x="1312" y="132"/>
                  </a:lnTo>
                  <a:lnTo>
                    <a:pt x="1310" y="132"/>
                  </a:lnTo>
                  <a:lnTo>
                    <a:pt x="1305" y="132"/>
                  </a:lnTo>
                  <a:lnTo>
                    <a:pt x="1305" y="137"/>
                  </a:lnTo>
                  <a:lnTo>
                    <a:pt x="1297" y="143"/>
                  </a:lnTo>
                  <a:lnTo>
                    <a:pt x="1293" y="143"/>
                  </a:lnTo>
                  <a:lnTo>
                    <a:pt x="1284" y="141"/>
                  </a:lnTo>
                  <a:lnTo>
                    <a:pt x="1276" y="141"/>
                  </a:lnTo>
                  <a:lnTo>
                    <a:pt x="1273" y="137"/>
                  </a:lnTo>
                  <a:lnTo>
                    <a:pt x="1273" y="134"/>
                  </a:lnTo>
                  <a:lnTo>
                    <a:pt x="1271" y="134"/>
                  </a:lnTo>
                  <a:lnTo>
                    <a:pt x="1267" y="132"/>
                  </a:lnTo>
                  <a:lnTo>
                    <a:pt x="1267" y="128"/>
                  </a:lnTo>
                  <a:lnTo>
                    <a:pt x="1267" y="128"/>
                  </a:lnTo>
                  <a:lnTo>
                    <a:pt x="1273" y="122"/>
                  </a:lnTo>
                  <a:lnTo>
                    <a:pt x="1276" y="118"/>
                  </a:lnTo>
                  <a:lnTo>
                    <a:pt x="1280" y="115"/>
                  </a:lnTo>
                  <a:lnTo>
                    <a:pt x="1286" y="113"/>
                  </a:lnTo>
                  <a:lnTo>
                    <a:pt x="1288" y="109"/>
                  </a:lnTo>
                  <a:lnTo>
                    <a:pt x="1292" y="111"/>
                  </a:lnTo>
                  <a:lnTo>
                    <a:pt x="1297" y="111"/>
                  </a:lnTo>
                  <a:lnTo>
                    <a:pt x="1301" y="109"/>
                  </a:lnTo>
                  <a:lnTo>
                    <a:pt x="1305" y="111"/>
                  </a:lnTo>
                  <a:lnTo>
                    <a:pt x="1312" y="115"/>
                  </a:lnTo>
                  <a:lnTo>
                    <a:pt x="1318" y="115"/>
                  </a:lnTo>
                  <a:lnTo>
                    <a:pt x="1322" y="117"/>
                  </a:lnTo>
                  <a:lnTo>
                    <a:pt x="1325" y="115"/>
                  </a:lnTo>
                  <a:lnTo>
                    <a:pt x="1329" y="113"/>
                  </a:lnTo>
                  <a:lnTo>
                    <a:pt x="1325" y="111"/>
                  </a:lnTo>
                  <a:lnTo>
                    <a:pt x="1318" y="113"/>
                  </a:lnTo>
                  <a:lnTo>
                    <a:pt x="1310" y="111"/>
                  </a:lnTo>
                  <a:lnTo>
                    <a:pt x="1305" y="107"/>
                  </a:lnTo>
                  <a:lnTo>
                    <a:pt x="1301" y="107"/>
                  </a:lnTo>
                  <a:lnTo>
                    <a:pt x="1293" y="109"/>
                  </a:lnTo>
                  <a:lnTo>
                    <a:pt x="1286" y="107"/>
                  </a:lnTo>
                  <a:lnTo>
                    <a:pt x="1284" y="107"/>
                  </a:lnTo>
                  <a:lnTo>
                    <a:pt x="1282" y="109"/>
                  </a:lnTo>
                  <a:lnTo>
                    <a:pt x="1280" y="113"/>
                  </a:lnTo>
                  <a:lnTo>
                    <a:pt x="1273" y="118"/>
                  </a:lnTo>
                  <a:lnTo>
                    <a:pt x="1265" y="118"/>
                  </a:lnTo>
                  <a:lnTo>
                    <a:pt x="1261" y="128"/>
                  </a:lnTo>
                  <a:lnTo>
                    <a:pt x="1260" y="128"/>
                  </a:lnTo>
                  <a:lnTo>
                    <a:pt x="1256" y="124"/>
                  </a:lnTo>
                  <a:lnTo>
                    <a:pt x="1252" y="118"/>
                  </a:lnTo>
                  <a:lnTo>
                    <a:pt x="1248" y="118"/>
                  </a:lnTo>
                  <a:lnTo>
                    <a:pt x="1246" y="117"/>
                  </a:lnTo>
                  <a:lnTo>
                    <a:pt x="1246" y="111"/>
                  </a:lnTo>
                  <a:lnTo>
                    <a:pt x="1246" y="105"/>
                  </a:lnTo>
                  <a:lnTo>
                    <a:pt x="1243" y="103"/>
                  </a:lnTo>
                  <a:lnTo>
                    <a:pt x="1243" y="100"/>
                  </a:lnTo>
                  <a:lnTo>
                    <a:pt x="1246" y="98"/>
                  </a:lnTo>
                  <a:lnTo>
                    <a:pt x="1248" y="98"/>
                  </a:lnTo>
                  <a:lnTo>
                    <a:pt x="1252" y="98"/>
                  </a:lnTo>
                  <a:lnTo>
                    <a:pt x="1254" y="100"/>
                  </a:lnTo>
                  <a:lnTo>
                    <a:pt x="1265" y="98"/>
                  </a:lnTo>
                  <a:lnTo>
                    <a:pt x="1271" y="103"/>
                  </a:lnTo>
                  <a:lnTo>
                    <a:pt x="1273" y="103"/>
                  </a:lnTo>
                  <a:lnTo>
                    <a:pt x="1276" y="103"/>
                  </a:lnTo>
                  <a:lnTo>
                    <a:pt x="1280" y="103"/>
                  </a:lnTo>
                  <a:lnTo>
                    <a:pt x="1284" y="102"/>
                  </a:lnTo>
                  <a:lnTo>
                    <a:pt x="1288" y="103"/>
                  </a:lnTo>
                  <a:lnTo>
                    <a:pt x="1290" y="102"/>
                  </a:lnTo>
                  <a:lnTo>
                    <a:pt x="1293" y="102"/>
                  </a:lnTo>
                  <a:lnTo>
                    <a:pt x="1295" y="100"/>
                  </a:lnTo>
                  <a:lnTo>
                    <a:pt x="1301" y="98"/>
                  </a:lnTo>
                  <a:lnTo>
                    <a:pt x="1310" y="98"/>
                  </a:lnTo>
                  <a:lnTo>
                    <a:pt x="1310" y="94"/>
                  </a:lnTo>
                  <a:lnTo>
                    <a:pt x="1310" y="94"/>
                  </a:lnTo>
                  <a:lnTo>
                    <a:pt x="1307" y="94"/>
                  </a:lnTo>
                  <a:lnTo>
                    <a:pt x="1305" y="94"/>
                  </a:lnTo>
                  <a:lnTo>
                    <a:pt x="1305" y="98"/>
                  </a:lnTo>
                  <a:lnTo>
                    <a:pt x="1297" y="98"/>
                  </a:lnTo>
                  <a:lnTo>
                    <a:pt x="1292" y="98"/>
                  </a:lnTo>
                  <a:lnTo>
                    <a:pt x="1286" y="100"/>
                  </a:lnTo>
                  <a:lnTo>
                    <a:pt x="1282" y="100"/>
                  </a:lnTo>
                  <a:lnTo>
                    <a:pt x="1276" y="100"/>
                  </a:lnTo>
                  <a:lnTo>
                    <a:pt x="1276" y="100"/>
                  </a:lnTo>
                  <a:lnTo>
                    <a:pt x="1273" y="100"/>
                  </a:lnTo>
                  <a:lnTo>
                    <a:pt x="1267" y="98"/>
                  </a:lnTo>
                  <a:lnTo>
                    <a:pt x="1267" y="98"/>
                  </a:lnTo>
                  <a:lnTo>
                    <a:pt x="1265" y="94"/>
                  </a:lnTo>
                  <a:lnTo>
                    <a:pt x="1260" y="94"/>
                  </a:lnTo>
                  <a:lnTo>
                    <a:pt x="1254" y="94"/>
                  </a:lnTo>
                  <a:lnTo>
                    <a:pt x="1252" y="94"/>
                  </a:lnTo>
                  <a:lnTo>
                    <a:pt x="1246" y="94"/>
                  </a:lnTo>
                  <a:lnTo>
                    <a:pt x="1246" y="88"/>
                  </a:lnTo>
                  <a:lnTo>
                    <a:pt x="1246" y="88"/>
                  </a:lnTo>
                  <a:lnTo>
                    <a:pt x="1246" y="83"/>
                  </a:lnTo>
                  <a:lnTo>
                    <a:pt x="1248" y="81"/>
                  </a:lnTo>
                  <a:lnTo>
                    <a:pt x="1252" y="81"/>
                  </a:lnTo>
                  <a:lnTo>
                    <a:pt x="1254" y="85"/>
                  </a:lnTo>
                  <a:lnTo>
                    <a:pt x="1260" y="85"/>
                  </a:lnTo>
                  <a:lnTo>
                    <a:pt x="1261" y="83"/>
                  </a:lnTo>
                  <a:lnTo>
                    <a:pt x="1260" y="81"/>
                  </a:lnTo>
                  <a:lnTo>
                    <a:pt x="1256" y="81"/>
                  </a:lnTo>
                  <a:lnTo>
                    <a:pt x="1252" y="77"/>
                  </a:lnTo>
                  <a:lnTo>
                    <a:pt x="1254" y="75"/>
                  </a:lnTo>
                  <a:lnTo>
                    <a:pt x="1260" y="75"/>
                  </a:lnTo>
                  <a:lnTo>
                    <a:pt x="1265" y="71"/>
                  </a:lnTo>
                  <a:lnTo>
                    <a:pt x="1271" y="71"/>
                  </a:lnTo>
                  <a:lnTo>
                    <a:pt x="1273" y="69"/>
                  </a:lnTo>
                  <a:lnTo>
                    <a:pt x="1276" y="69"/>
                  </a:lnTo>
                  <a:lnTo>
                    <a:pt x="1280" y="69"/>
                  </a:lnTo>
                  <a:lnTo>
                    <a:pt x="1282" y="69"/>
                  </a:lnTo>
                  <a:lnTo>
                    <a:pt x="1282" y="68"/>
                  </a:lnTo>
                  <a:lnTo>
                    <a:pt x="1280" y="68"/>
                  </a:lnTo>
                  <a:lnTo>
                    <a:pt x="1273" y="68"/>
                  </a:lnTo>
                  <a:lnTo>
                    <a:pt x="1267" y="68"/>
                  </a:lnTo>
                  <a:lnTo>
                    <a:pt x="1261" y="69"/>
                  </a:lnTo>
                  <a:lnTo>
                    <a:pt x="1258" y="69"/>
                  </a:lnTo>
                  <a:lnTo>
                    <a:pt x="1256" y="71"/>
                  </a:lnTo>
                  <a:lnTo>
                    <a:pt x="1252" y="71"/>
                  </a:lnTo>
                  <a:lnTo>
                    <a:pt x="1252" y="69"/>
                  </a:lnTo>
                  <a:lnTo>
                    <a:pt x="1252" y="68"/>
                  </a:lnTo>
                  <a:lnTo>
                    <a:pt x="1256" y="64"/>
                  </a:lnTo>
                  <a:lnTo>
                    <a:pt x="1261" y="62"/>
                  </a:lnTo>
                  <a:lnTo>
                    <a:pt x="1267" y="60"/>
                  </a:lnTo>
                  <a:lnTo>
                    <a:pt x="1271" y="58"/>
                  </a:lnTo>
                  <a:lnTo>
                    <a:pt x="1265" y="58"/>
                  </a:lnTo>
                  <a:lnTo>
                    <a:pt x="1265" y="54"/>
                  </a:lnTo>
                  <a:lnTo>
                    <a:pt x="1265" y="51"/>
                  </a:lnTo>
                  <a:lnTo>
                    <a:pt x="1263" y="53"/>
                  </a:lnTo>
                  <a:lnTo>
                    <a:pt x="1261" y="54"/>
                  </a:lnTo>
                  <a:lnTo>
                    <a:pt x="1260" y="58"/>
                  </a:lnTo>
                  <a:lnTo>
                    <a:pt x="1260" y="54"/>
                  </a:lnTo>
                  <a:lnTo>
                    <a:pt x="1258" y="54"/>
                  </a:lnTo>
                  <a:lnTo>
                    <a:pt x="1256" y="54"/>
                  </a:lnTo>
                  <a:lnTo>
                    <a:pt x="1252" y="54"/>
                  </a:lnTo>
                  <a:lnTo>
                    <a:pt x="1252" y="60"/>
                  </a:lnTo>
                  <a:lnTo>
                    <a:pt x="1252" y="62"/>
                  </a:lnTo>
                  <a:lnTo>
                    <a:pt x="1246" y="64"/>
                  </a:lnTo>
                  <a:lnTo>
                    <a:pt x="1246" y="60"/>
                  </a:lnTo>
                  <a:lnTo>
                    <a:pt x="1246" y="54"/>
                  </a:lnTo>
                  <a:lnTo>
                    <a:pt x="1243" y="54"/>
                  </a:lnTo>
                  <a:lnTo>
                    <a:pt x="1243" y="53"/>
                  </a:lnTo>
                  <a:lnTo>
                    <a:pt x="1243" y="51"/>
                  </a:lnTo>
                  <a:lnTo>
                    <a:pt x="1246" y="53"/>
                  </a:lnTo>
                  <a:lnTo>
                    <a:pt x="1246" y="47"/>
                  </a:lnTo>
                  <a:lnTo>
                    <a:pt x="1252" y="47"/>
                  </a:lnTo>
                  <a:lnTo>
                    <a:pt x="1254" y="47"/>
                  </a:lnTo>
                  <a:lnTo>
                    <a:pt x="1256" y="43"/>
                  </a:lnTo>
                  <a:lnTo>
                    <a:pt x="1261" y="39"/>
                  </a:lnTo>
                  <a:lnTo>
                    <a:pt x="1263" y="43"/>
                  </a:lnTo>
                  <a:lnTo>
                    <a:pt x="1267" y="37"/>
                  </a:lnTo>
                  <a:lnTo>
                    <a:pt x="1276" y="37"/>
                  </a:lnTo>
                  <a:lnTo>
                    <a:pt x="1280" y="37"/>
                  </a:lnTo>
                  <a:lnTo>
                    <a:pt x="1280" y="37"/>
                  </a:lnTo>
                  <a:lnTo>
                    <a:pt x="1282" y="39"/>
                  </a:lnTo>
                  <a:lnTo>
                    <a:pt x="1280" y="43"/>
                  </a:lnTo>
                  <a:lnTo>
                    <a:pt x="1280" y="51"/>
                  </a:lnTo>
                  <a:lnTo>
                    <a:pt x="1282" y="51"/>
                  </a:lnTo>
                  <a:lnTo>
                    <a:pt x="1284" y="43"/>
                  </a:lnTo>
                  <a:lnTo>
                    <a:pt x="1288" y="43"/>
                  </a:lnTo>
                  <a:lnTo>
                    <a:pt x="1288" y="43"/>
                  </a:lnTo>
                  <a:lnTo>
                    <a:pt x="1288" y="45"/>
                  </a:lnTo>
                  <a:lnTo>
                    <a:pt x="1288" y="49"/>
                  </a:lnTo>
                  <a:lnTo>
                    <a:pt x="1290" y="47"/>
                  </a:lnTo>
                  <a:lnTo>
                    <a:pt x="1290" y="43"/>
                  </a:lnTo>
                  <a:lnTo>
                    <a:pt x="1292" y="43"/>
                  </a:lnTo>
                  <a:lnTo>
                    <a:pt x="1290" y="39"/>
                  </a:lnTo>
                  <a:lnTo>
                    <a:pt x="1292" y="34"/>
                  </a:lnTo>
                  <a:lnTo>
                    <a:pt x="1293" y="34"/>
                  </a:lnTo>
                  <a:lnTo>
                    <a:pt x="1297" y="30"/>
                  </a:lnTo>
                  <a:lnTo>
                    <a:pt x="1301" y="30"/>
                  </a:lnTo>
                  <a:lnTo>
                    <a:pt x="1301" y="34"/>
                  </a:lnTo>
                  <a:lnTo>
                    <a:pt x="1301" y="37"/>
                  </a:lnTo>
                  <a:lnTo>
                    <a:pt x="1305" y="39"/>
                  </a:lnTo>
                  <a:lnTo>
                    <a:pt x="1305" y="45"/>
                  </a:lnTo>
                  <a:lnTo>
                    <a:pt x="1305" y="47"/>
                  </a:lnTo>
                  <a:lnTo>
                    <a:pt x="1305" y="51"/>
                  </a:lnTo>
                  <a:lnTo>
                    <a:pt x="1305" y="54"/>
                  </a:lnTo>
                  <a:lnTo>
                    <a:pt x="1307" y="54"/>
                  </a:lnTo>
                  <a:lnTo>
                    <a:pt x="1310" y="54"/>
                  </a:lnTo>
                  <a:lnTo>
                    <a:pt x="1307" y="51"/>
                  </a:lnTo>
                  <a:lnTo>
                    <a:pt x="1307" y="47"/>
                  </a:lnTo>
                  <a:lnTo>
                    <a:pt x="1310" y="45"/>
                  </a:lnTo>
                  <a:lnTo>
                    <a:pt x="1312" y="39"/>
                  </a:lnTo>
                  <a:lnTo>
                    <a:pt x="1314" y="39"/>
                  </a:lnTo>
                  <a:lnTo>
                    <a:pt x="1318" y="45"/>
                  </a:lnTo>
                  <a:lnTo>
                    <a:pt x="1318" y="49"/>
                  </a:lnTo>
                  <a:lnTo>
                    <a:pt x="1316" y="54"/>
                  </a:lnTo>
                  <a:lnTo>
                    <a:pt x="1320" y="54"/>
                  </a:lnTo>
                  <a:lnTo>
                    <a:pt x="1320" y="58"/>
                  </a:lnTo>
                  <a:lnTo>
                    <a:pt x="1322" y="54"/>
                  </a:lnTo>
                  <a:lnTo>
                    <a:pt x="1322" y="51"/>
                  </a:lnTo>
                  <a:lnTo>
                    <a:pt x="1322" y="51"/>
                  </a:lnTo>
                  <a:lnTo>
                    <a:pt x="1325" y="49"/>
                  </a:lnTo>
                  <a:lnTo>
                    <a:pt x="1325" y="51"/>
                  </a:lnTo>
                  <a:lnTo>
                    <a:pt x="1325" y="53"/>
                  </a:lnTo>
                  <a:lnTo>
                    <a:pt x="1325" y="54"/>
                  </a:lnTo>
                  <a:lnTo>
                    <a:pt x="1325" y="58"/>
                  </a:lnTo>
                  <a:lnTo>
                    <a:pt x="1331" y="54"/>
                  </a:lnTo>
                  <a:lnTo>
                    <a:pt x="1331" y="54"/>
                  </a:lnTo>
                  <a:lnTo>
                    <a:pt x="1331" y="58"/>
                  </a:lnTo>
                  <a:lnTo>
                    <a:pt x="1335" y="54"/>
                  </a:lnTo>
                  <a:lnTo>
                    <a:pt x="1335" y="53"/>
                  </a:lnTo>
                  <a:lnTo>
                    <a:pt x="1331" y="47"/>
                  </a:lnTo>
                  <a:lnTo>
                    <a:pt x="1329" y="47"/>
                  </a:lnTo>
                  <a:lnTo>
                    <a:pt x="1325" y="43"/>
                  </a:lnTo>
                  <a:lnTo>
                    <a:pt x="1325" y="39"/>
                  </a:lnTo>
                  <a:lnTo>
                    <a:pt x="1322" y="37"/>
                  </a:lnTo>
                  <a:lnTo>
                    <a:pt x="1322" y="34"/>
                  </a:lnTo>
                  <a:lnTo>
                    <a:pt x="1320" y="34"/>
                  </a:lnTo>
                  <a:lnTo>
                    <a:pt x="1322" y="28"/>
                  </a:lnTo>
                  <a:lnTo>
                    <a:pt x="1325" y="28"/>
                  </a:lnTo>
                  <a:lnTo>
                    <a:pt x="1325" y="30"/>
                  </a:lnTo>
                  <a:lnTo>
                    <a:pt x="1331" y="30"/>
                  </a:lnTo>
                  <a:lnTo>
                    <a:pt x="1335" y="30"/>
                  </a:lnTo>
                  <a:lnTo>
                    <a:pt x="1335" y="30"/>
                  </a:lnTo>
                  <a:lnTo>
                    <a:pt x="1335" y="22"/>
                  </a:lnTo>
                  <a:lnTo>
                    <a:pt x="1335" y="19"/>
                  </a:lnTo>
                  <a:lnTo>
                    <a:pt x="1335" y="15"/>
                  </a:lnTo>
                  <a:lnTo>
                    <a:pt x="1339" y="15"/>
                  </a:lnTo>
                  <a:lnTo>
                    <a:pt x="1340" y="15"/>
                  </a:lnTo>
                  <a:lnTo>
                    <a:pt x="1348" y="17"/>
                  </a:lnTo>
                  <a:lnTo>
                    <a:pt x="1350" y="19"/>
                  </a:lnTo>
                  <a:lnTo>
                    <a:pt x="1350" y="21"/>
                  </a:lnTo>
                  <a:lnTo>
                    <a:pt x="1348" y="24"/>
                  </a:lnTo>
                  <a:lnTo>
                    <a:pt x="1348" y="26"/>
                  </a:lnTo>
                  <a:lnTo>
                    <a:pt x="1356" y="28"/>
                  </a:lnTo>
                  <a:lnTo>
                    <a:pt x="1356" y="30"/>
                  </a:lnTo>
                  <a:lnTo>
                    <a:pt x="1354" y="37"/>
                  </a:lnTo>
                  <a:lnTo>
                    <a:pt x="1356" y="43"/>
                  </a:lnTo>
                  <a:lnTo>
                    <a:pt x="1356" y="43"/>
                  </a:lnTo>
                  <a:lnTo>
                    <a:pt x="1359" y="37"/>
                  </a:lnTo>
                  <a:lnTo>
                    <a:pt x="1359" y="37"/>
                  </a:lnTo>
                  <a:lnTo>
                    <a:pt x="1361" y="43"/>
                  </a:lnTo>
                  <a:lnTo>
                    <a:pt x="1361" y="43"/>
                  </a:lnTo>
                  <a:lnTo>
                    <a:pt x="1365" y="43"/>
                  </a:lnTo>
                  <a:lnTo>
                    <a:pt x="1367" y="39"/>
                  </a:lnTo>
                  <a:lnTo>
                    <a:pt x="1371" y="37"/>
                  </a:lnTo>
                  <a:lnTo>
                    <a:pt x="1372" y="34"/>
                  </a:lnTo>
                  <a:lnTo>
                    <a:pt x="1369" y="30"/>
                  </a:lnTo>
                  <a:lnTo>
                    <a:pt x="1372" y="26"/>
                  </a:lnTo>
                  <a:lnTo>
                    <a:pt x="1374" y="26"/>
                  </a:lnTo>
                  <a:lnTo>
                    <a:pt x="1376" y="28"/>
                  </a:lnTo>
                  <a:lnTo>
                    <a:pt x="1384" y="28"/>
                  </a:lnTo>
                  <a:lnTo>
                    <a:pt x="1380" y="24"/>
                  </a:lnTo>
                  <a:lnTo>
                    <a:pt x="1376" y="21"/>
                  </a:lnTo>
                  <a:lnTo>
                    <a:pt x="1376" y="15"/>
                  </a:lnTo>
                  <a:lnTo>
                    <a:pt x="1376" y="13"/>
                  </a:lnTo>
                  <a:lnTo>
                    <a:pt x="1378" y="9"/>
                  </a:lnTo>
                  <a:lnTo>
                    <a:pt x="1380" y="9"/>
                  </a:lnTo>
                  <a:lnTo>
                    <a:pt x="1386" y="13"/>
                  </a:lnTo>
                  <a:lnTo>
                    <a:pt x="1386" y="19"/>
                  </a:lnTo>
                  <a:lnTo>
                    <a:pt x="1389" y="24"/>
                  </a:lnTo>
                  <a:lnTo>
                    <a:pt x="1389" y="28"/>
                  </a:lnTo>
                  <a:lnTo>
                    <a:pt x="1389" y="30"/>
                  </a:lnTo>
                  <a:lnTo>
                    <a:pt x="1389" y="34"/>
                  </a:lnTo>
                  <a:lnTo>
                    <a:pt x="1391" y="37"/>
                  </a:lnTo>
                  <a:lnTo>
                    <a:pt x="1393" y="37"/>
                  </a:lnTo>
                  <a:lnTo>
                    <a:pt x="1393" y="34"/>
                  </a:lnTo>
                  <a:lnTo>
                    <a:pt x="1393" y="30"/>
                  </a:lnTo>
                  <a:lnTo>
                    <a:pt x="1393" y="26"/>
                  </a:lnTo>
                  <a:lnTo>
                    <a:pt x="1391" y="21"/>
                  </a:lnTo>
                  <a:lnTo>
                    <a:pt x="1391" y="13"/>
                  </a:lnTo>
                  <a:lnTo>
                    <a:pt x="1391" y="5"/>
                  </a:lnTo>
                  <a:lnTo>
                    <a:pt x="1391" y="4"/>
                  </a:lnTo>
                  <a:lnTo>
                    <a:pt x="1395" y="4"/>
                  </a:lnTo>
                  <a:lnTo>
                    <a:pt x="1399" y="5"/>
                  </a:lnTo>
                  <a:lnTo>
                    <a:pt x="1401" y="5"/>
                  </a:lnTo>
                  <a:lnTo>
                    <a:pt x="1403" y="9"/>
                  </a:lnTo>
                  <a:lnTo>
                    <a:pt x="1403" y="13"/>
                  </a:lnTo>
                  <a:lnTo>
                    <a:pt x="1404" y="17"/>
                  </a:lnTo>
                  <a:lnTo>
                    <a:pt x="1404" y="21"/>
                  </a:lnTo>
                  <a:lnTo>
                    <a:pt x="1404" y="28"/>
                  </a:lnTo>
                  <a:lnTo>
                    <a:pt x="1406" y="28"/>
                  </a:lnTo>
                  <a:lnTo>
                    <a:pt x="1406" y="24"/>
                  </a:lnTo>
                  <a:lnTo>
                    <a:pt x="1408" y="22"/>
                  </a:lnTo>
                  <a:lnTo>
                    <a:pt x="1410" y="22"/>
                  </a:lnTo>
                  <a:lnTo>
                    <a:pt x="1414" y="30"/>
                  </a:lnTo>
                  <a:lnTo>
                    <a:pt x="1416" y="28"/>
                  </a:lnTo>
                  <a:lnTo>
                    <a:pt x="1418" y="28"/>
                  </a:lnTo>
                  <a:lnTo>
                    <a:pt x="1418" y="26"/>
                  </a:lnTo>
                  <a:lnTo>
                    <a:pt x="1416" y="24"/>
                  </a:lnTo>
                  <a:lnTo>
                    <a:pt x="1414" y="21"/>
                  </a:lnTo>
                  <a:lnTo>
                    <a:pt x="1414" y="19"/>
                  </a:lnTo>
                  <a:lnTo>
                    <a:pt x="1414" y="17"/>
                  </a:lnTo>
                  <a:lnTo>
                    <a:pt x="1410" y="13"/>
                  </a:lnTo>
                  <a:lnTo>
                    <a:pt x="1410" y="13"/>
                  </a:lnTo>
                  <a:lnTo>
                    <a:pt x="1410" y="9"/>
                  </a:lnTo>
                  <a:lnTo>
                    <a:pt x="1414" y="9"/>
                  </a:lnTo>
                  <a:lnTo>
                    <a:pt x="1414" y="9"/>
                  </a:lnTo>
                  <a:lnTo>
                    <a:pt x="1410" y="5"/>
                  </a:lnTo>
                  <a:lnTo>
                    <a:pt x="1408" y="4"/>
                  </a:lnTo>
                  <a:lnTo>
                    <a:pt x="1410" y="4"/>
                  </a:lnTo>
                  <a:lnTo>
                    <a:pt x="1414" y="4"/>
                  </a:lnTo>
                  <a:lnTo>
                    <a:pt x="1416" y="0"/>
                  </a:lnTo>
                  <a:lnTo>
                    <a:pt x="1425" y="0"/>
                  </a:lnTo>
                  <a:lnTo>
                    <a:pt x="1425" y="4"/>
                  </a:lnTo>
                  <a:lnTo>
                    <a:pt x="1425" y="5"/>
                  </a:lnTo>
                  <a:lnTo>
                    <a:pt x="1423" y="9"/>
                  </a:lnTo>
                  <a:lnTo>
                    <a:pt x="1425" y="13"/>
                  </a:lnTo>
                  <a:lnTo>
                    <a:pt x="1427" y="13"/>
                  </a:lnTo>
                  <a:lnTo>
                    <a:pt x="1429" y="5"/>
                  </a:lnTo>
                  <a:lnTo>
                    <a:pt x="1431" y="5"/>
                  </a:lnTo>
                  <a:lnTo>
                    <a:pt x="1433" y="9"/>
                  </a:lnTo>
                  <a:lnTo>
                    <a:pt x="1431" y="13"/>
                  </a:lnTo>
                  <a:lnTo>
                    <a:pt x="1433" y="13"/>
                  </a:lnTo>
                  <a:lnTo>
                    <a:pt x="1435" y="13"/>
                  </a:lnTo>
                  <a:lnTo>
                    <a:pt x="1435" y="13"/>
                  </a:lnTo>
                  <a:lnTo>
                    <a:pt x="1440" y="9"/>
                  </a:lnTo>
                  <a:lnTo>
                    <a:pt x="1440" y="9"/>
                  </a:lnTo>
                  <a:lnTo>
                    <a:pt x="1440" y="13"/>
                  </a:lnTo>
                  <a:lnTo>
                    <a:pt x="1438" y="17"/>
                  </a:lnTo>
                  <a:lnTo>
                    <a:pt x="1440" y="22"/>
                  </a:lnTo>
                  <a:lnTo>
                    <a:pt x="1438" y="26"/>
                  </a:lnTo>
                  <a:lnTo>
                    <a:pt x="1440" y="28"/>
                  </a:lnTo>
                  <a:lnTo>
                    <a:pt x="1444" y="26"/>
                  </a:lnTo>
                  <a:lnTo>
                    <a:pt x="1448" y="28"/>
                  </a:lnTo>
                  <a:lnTo>
                    <a:pt x="1448" y="26"/>
                  </a:lnTo>
                  <a:lnTo>
                    <a:pt x="1448" y="21"/>
                  </a:lnTo>
                  <a:lnTo>
                    <a:pt x="1452" y="13"/>
                  </a:lnTo>
                  <a:lnTo>
                    <a:pt x="1448" y="5"/>
                  </a:lnTo>
                  <a:lnTo>
                    <a:pt x="1450" y="0"/>
                  </a:lnTo>
                  <a:lnTo>
                    <a:pt x="1452" y="0"/>
                  </a:lnTo>
                  <a:lnTo>
                    <a:pt x="1453" y="0"/>
                  </a:lnTo>
                  <a:lnTo>
                    <a:pt x="1457" y="0"/>
                  </a:lnTo>
                  <a:lnTo>
                    <a:pt x="1459" y="4"/>
                  </a:lnTo>
                  <a:lnTo>
                    <a:pt x="1465" y="0"/>
                  </a:lnTo>
                  <a:lnTo>
                    <a:pt x="1468" y="0"/>
                  </a:lnTo>
                  <a:lnTo>
                    <a:pt x="1472" y="4"/>
                  </a:lnTo>
                  <a:lnTo>
                    <a:pt x="1474" y="5"/>
                  </a:lnTo>
                  <a:lnTo>
                    <a:pt x="1480" y="4"/>
                  </a:lnTo>
                  <a:lnTo>
                    <a:pt x="1484" y="9"/>
                  </a:lnTo>
                  <a:lnTo>
                    <a:pt x="1485" y="13"/>
                  </a:lnTo>
                  <a:lnTo>
                    <a:pt x="1487" y="13"/>
                  </a:lnTo>
                  <a:lnTo>
                    <a:pt x="1487" y="17"/>
                  </a:lnTo>
                  <a:lnTo>
                    <a:pt x="1485" y="22"/>
                  </a:lnTo>
                  <a:lnTo>
                    <a:pt x="1485" y="24"/>
                  </a:lnTo>
                  <a:lnTo>
                    <a:pt x="1489" y="22"/>
                  </a:lnTo>
                  <a:lnTo>
                    <a:pt x="1493" y="19"/>
                  </a:lnTo>
                  <a:lnTo>
                    <a:pt x="1497" y="15"/>
                  </a:lnTo>
                  <a:lnTo>
                    <a:pt x="1502" y="13"/>
                  </a:lnTo>
                  <a:lnTo>
                    <a:pt x="1504" y="13"/>
                  </a:lnTo>
                  <a:lnTo>
                    <a:pt x="1508" y="13"/>
                  </a:lnTo>
                  <a:lnTo>
                    <a:pt x="1514" y="13"/>
                  </a:lnTo>
                  <a:lnTo>
                    <a:pt x="1514" y="17"/>
                  </a:lnTo>
                  <a:lnTo>
                    <a:pt x="1508" y="21"/>
                  </a:lnTo>
                  <a:lnTo>
                    <a:pt x="1512" y="24"/>
                  </a:lnTo>
                  <a:lnTo>
                    <a:pt x="1514" y="22"/>
                  </a:lnTo>
                  <a:lnTo>
                    <a:pt x="1514" y="19"/>
                  </a:lnTo>
                  <a:lnTo>
                    <a:pt x="1517" y="17"/>
                  </a:lnTo>
                  <a:lnTo>
                    <a:pt x="1521" y="15"/>
                  </a:lnTo>
                  <a:lnTo>
                    <a:pt x="1527" y="17"/>
                  </a:lnTo>
                  <a:lnTo>
                    <a:pt x="1534" y="19"/>
                  </a:lnTo>
                  <a:lnTo>
                    <a:pt x="1536" y="21"/>
                  </a:lnTo>
                  <a:lnTo>
                    <a:pt x="1534" y="24"/>
                  </a:lnTo>
                  <a:lnTo>
                    <a:pt x="1532" y="24"/>
                  </a:lnTo>
                  <a:lnTo>
                    <a:pt x="1532" y="26"/>
                  </a:lnTo>
                  <a:lnTo>
                    <a:pt x="1531" y="30"/>
                  </a:lnTo>
                  <a:lnTo>
                    <a:pt x="1532" y="30"/>
                  </a:lnTo>
                  <a:lnTo>
                    <a:pt x="1534" y="30"/>
                  </a:lnTo>
                  <a:lnTo>
                    <a:pt x="1538" y="28"/>
                  </a:lnTo>
                  <a:lnTo>
                    <a:pt x="1538" y="30"/>
                  </a:lnTo>
                  <a:lnTo>
                    <a:pt x="1542" y="34"/>
                  </a:lnTo>
                  <a:lnTo>
                    <a:pt x="1544" y="30"/>
                  </a:lnTo>
                  <a:lnTo>
                    <a:pt x="1548" y="30"/>
                  </a:lnTo>
                  <a:lnTo>
                    <a:pt x="1548" y="30"/>
                  </a:lnTo>
                  <a:lnTo>
                    <a:pt x="1548" y="34"/>
                  </a:lnTo>
                  <a:lnTo>
                    <a:pt x="1548" y="37"/>
                  </a:lnTo>
                  <a:lnTo>
                    <a:pt x="1551" y="37"/>
                  </a:lnTo>
                  <a:lnTo>
                    <a:pt x="1551" y="34"/>
                  </a:lnTo>
                  <a:lnTo>
                    <a:pt x="1555" y="34"/>
                  </a:lnTo>
                  <a:lnTo>
                    <a:pt x="1557" y="34"/>
                  </a:lnTo>
                  <a:lnTo>
                    <a:pt x="1557" y="37"/>
                  </a:lnTo>
                  <a:lnTo>
                    <a:pt x="1564" y="39"/>
                  </a:lnTo>
                  <a:lnTo>
                    <a:pt x="1568" y="39"/>
                  </a:lnTo>
                  <a:lnTo>
                    <a:pt x="1570" y="43"/>
                  </a:lnTo>
                  <a:lnTo>
                    <a:pt x="1568" y="43"/>
                  </a:lnTo>
                  <a:lnTo>
                    <a:pt x="1561" y="47"/>
                  </a:lnTo>
                  <a:lnTo>
                    <a:pt x="1557" y="51"/>
                  </a:lnTo>
                  <a:lnTo>
                    <a:pt x="1551" y="53"/>
                  </a:lnTo>
                  <a:lnTo>
                    <a:pt x="1548" y="54"/>
                  </a:lnTo>
                  <a:lnTo>
                    <a:pt x="1546" y="54"/>
                  </a:lnTo>
                  <a:lnTo>
                    <a:pt x="1542" y="54"/>
                  </a:lnTo>
                  <a:lnTo>
                    <a:pt x="1540" y="54"/>
                  </a:lnTo>
                  <a:lnTo>
                    <a:pt x="1534" y="58"/>
                  </a:lnTo>
                  <a:lnTo>
                    <a:pt x="1544" y="58"/>
                  </a:lnTo>
                  <a:lnTo>
                    <a:pt x="1551" y="58"/>
                  </a:lnTo>
                  <a:lnTo>
                    <a:pt x="1551" y="60"/>
                  </a:lnTo>
                  <a:lnTo>
                    <a:pt x="1555" y="60"/>
                  </a:lnTo>
                  <a:lnTo>
                    <a:pt x="1557" y="54"/>
                  </a:lnTo>
                  <a:lnTo>
                    <a:pt x="1561" y="54"/>
                  </a:lnTo>
                  <a:lnTo>
                    <a:pt x="1563" y="54"/>
                  </a:lnTo>
                  <a:lnTo>
                    <a:pt x="1564" y="51"/>
                  </a:lnTo>
                  <a:lnTo>
                    <a:pt x="1570" y="49"/>
                  </a:lnTo>
                  <a:lnTo>
                    <a:pt x="1572" y="49"/>
                  </a:lnTo>
                  <a:lnTo>
                    <a:pt x="1576" y="51"/>
                  </a:lnTo>
                  <a:lnTo>
                    <a:pt x="1572" y="54"/>
                  </a:lnTo>
                  <a:lnTo>
                    <a:pt x="1576" y="58"/>
                  </a:lnTo>
                  <a:lnTo>
                    <a:pt x="1576" y="54"/>
                  </a:lnTo>
                  <a:lnTo>
                    <a:pt x="1578" y="53"/>
                  </a:lnTo>
                  <a:lnTo>
                    <a:pt x="1581" y="49"/>
                  </a:lnTo>
                  <a:lnTo>
                    <a:pt x="1585" y="51"/>
                  </a:lnTo>
                  <a:lnTo>
                    <a:pt x="1581" y="54"/>
                  </a:lnTo>
                  <a:lnTo>
                    <a:pt x="1581" y="54"/>
                  </a:lnTo>
                  <a:lnTo>
                    <a:pt x="1581" y="60"/>
                  </a:lnTo>
                  <a:lnTo>
                    <a:pt x="1581" y="62"/>
                  </a:lnTo>
                  <a:lnTo>
                    <a:pt x="1585" y="60"/>
                  </a:lnTo>
                  <a:lnTo>
                    <a:pt x="1585" y="58"/>
                  </a:lnTo>
                  <a:lnTo>
                    <a:pt x="1585" y="54"/>
                  </a:lnTo>
                  <a:lnTo>
                    <a:pt x="1591" y="54"/>
                  </a:lnTo>
                  <a:lnTo>
                    <a:pt x="1593" y="54"/>
                  </a:lnTo>
                  <a:lnTo>
                    <a:pt x="1591" y="64"/>
                  </a:lnTo>
                  <a:lnTo>
                    <a:pt x="1589" y="64"/>
                  </a:lnTo>
                  <a:lnTo>
                    <a:pt x="1591" y="64"/>
                  </a:lnTo>
                  <a:lnTo>
                    <a:pt x="1593" y="68"/>
                  </a:lnTo>
                  <a:lnTo>
                    <a:pt x="1591" y="73"/>
                  </a:lnTo>
                  <a:lnTo>
                    <a:pt x="1587" y="75"/>
                  </a:lnTo>
                  <a:lnTo>
                    <a:pt x="1587" y="79"/>
                  </a:lnTo>
                  <a:lnTo>
                    <a:pt x="1581" y="85"/>
                  </a:lnTo>
                  <a:lnTo>
                    <a:pt x="1585" y="86"/>
                  </a:lnTo>
                  <a:lnTo>
                    <a:pt x="1587" y="85"/>
                  </a:lnTo>
                  <a:lnTo>
                    <a:pt x="1589" y="81"/>
                  </a:lnTo>
                  <a:lnTo>
                    <a:pt x="1593" y="81"/>
                  </a:lnTo>
                  <a:lnTo>
                    <a:pt x="1593" y="79"/>
                  </a:lnTo>
                  <a:lnTo>
                    <a:pt x="1596" y="79"/>
                  </a:lnTo>
                  <a:lnTo>
                    <a:pt x="1600" y="83"/>
                  </a:lnTo>
                  <a:lnTo>
                    <a:pt x="1602" y="88"/>
                  </a:lnTo>
                  <a:lnTo>
                    <a:pt x="1602" y="94"/>
                  </a:lnTo>
                  <a:lnTo>
                    <a:pt x="1602" y="102"/>
                  </a:lnTo>
                  <a:lnTo>
                    <a:pt x="1596" y="109"/>
                  </a:lnTo>
                  <a:lnTo>
                    <a:pt x="1589" y="113"/>
                  </a:lnTo>
                  <a:lnTo>
                    <a:pt x="1587" y="115"/>
                  </a:lnTo>
                  <a:lnTo>
                    <a:pt x="1585" y="115"/>
                  </a:lnTo>
                  <a:lnTo>
                    <a:pt x="1581" y="117"/>
                  </a:lnTo>
                  <a:lnTo>
                    <a:pt x="1581" y="118"/>
                  </a:lnTo>
                  <a:lnTo>
                    <a:pt x="1578" y="118"/>
                  </a:lnTo>
                  <a:lnTo>
                    <a:pt x="1568" y="124"/>
                  </a:lnTo>
                  <a:lnTo>
                    <a:pt x="1564" y="128"/>
                  </a:lnTo>
                  <a:lnTo>
                    <a:pt x="1561" y="128"/>
                  </a:lnTo>
                  <a:lnTo>
                    <a:pt x="1555" y="132"/>
                  </a:lnTo>
                  <a:lnTo>
                    <a:pt x="1551" y="132"/>
                  </a:lnTo>
                  <a:lnTo>
                    <a:pt x="1548" y="128"/>
                  </a:lnTo>
                  <a:lnTo>
                    <a:pt x="1546" y="132"/>
                  </a:lnTo>
                  <a:lnTo>
                    <a:pt x="1544" y="132"/>
                  </a:lnTo>
                  <a:lnTo>
                    <a:pt x="1540" y="132"/>
                  </a:lnTo>
                  <a:lnTo>
                    <a:pt x="1534" y="128"/>
                  </a:lnTo>
                  <a:lnTo>
                    <a:pt x="1529" y="128"/>
                  </a:lnTo>
                  <a:lnTo>
                    <a:pt x="1529" y="132"/>
                  </a:lnTo>
                  <a:lnTo>
                    <a:pt x="1534" y="132"/>
                  </a:lnTo>
                  <a:lnTo>
                    <a:pt x="1536" y="132"/>
                  </a:lnTo>
                  <a:lnTo>
                    <a:pt x="1532" y="134"/>
                  </a:lnTo>
                  <a:lnTo>
                    <a:pt x="1529" y="132"/>
                  </a:lnTo>
                  <a:lnTo>
                    <a:pt x="1527" y="132"/>
                  </a:lnTo>
                  <a:lnTo>
                    <a:pt x="1523" y="132"/>
                  </a:lnTo>
                  <a:lnTo>
                    <a:pt x="1517" y="132"/>
                  </a:lnTo>
                  <a:lnTo>
                    <a:pt x="1516" y="128"/>
                  </a:lnTo>
                  <a:lnTo>
                    <a:pt x="1514" y="128"/>
                  </a:lnTo>
                  <a:lnTo>
                    <a:pt x="1512" y="128"/>
                  </a:lnTo>
                  <a:lnTo>
                    <a:pt x="1504" y="122"/>
                  </a:lnTo>
                  <a:lnTo>
                    <a:pt x="1502" y="118"/>
                  </a:lnTo>
                  <a:lnTo>
                    <a:pt x="1502" y="122"/>
                  </a:lnTo>
                  <a:lnTo>
                    <a:pt x="1506" y="128"/>
                  </a:lnTo>
                  <a:lnTo>
                    <a:pt x="1506" y="128"/>
                  </a:lnTo>
                  <a:lnTo>
                    <a:pt x="1504" y="128"/>
                  </a:lnTo>
                  <a:lnTo>
                    <a:pt x="1499" y="128"/>
                  </a:lnTo>
                  <a:lnTo>
                    <a:pt x="1502" y="132"/>
                  </a:lnTo>
                  <a:lnTo>
                    <a:pt x="1514" y="132"/>
                  </a:lnTo>
                  <a:lnTo>
                    <a:pt x="1521" y="134"/>
                  </a:lnTo>
                  <a:lnTo>
                    <a:pt x="1523" y="135"/>
                  </a:lnTo>
                  <a:lnTo>
                    <a:pt x="1517" y="137"/>
                  </a:lnTo>
                  <a:lnTo>
                    <a:pt x="1502" y="145"/>
                  </a:lnTo>
                  <a:lnTo>
                    <a:pt x="1493" y="147"/>
                  </a:lnTo>
                  <a:lnTo>
                    <a:pt x="1489" y="147"/>
                  </a:lnTo>
                  <a:lnTo>
                    <a:pt x="1484" y="149"/>
                  </a:lnTo>
                  <a:lnTo>
                    <a:pt x="1478" y="147"/>
                  </a:lnTo>
                  <a:lnTo>
                    <a:pt x="1478" y="145"/>
                  </a:lnTo>
                  <a:lnTo>
                    <a:pt x="1474" y="147"/>
                  </a:lnTo>
                  <a:lnTo>
                    <a:pt x="1472" y="145"/>
                  </a:lnTo>
                  <a:lnTo>
                    <a:pt x="1468" y="147"/>
                  </a:lnTo>
                  <a:lnTo>
                    <a:pt x="1467" y="149"/>
                  </a:lnTo>
                  <a:lnTo>
                    <a:pt x="1468" y="149"/>
                  </a:lnTo>
                  <a:lnTo>
                    <a:pt x="1472" y="152"/>
                  </a:lnTo>
                  <a:lnTo>
                    <a:pt x="1474" y="149"/>
                  </a:lnTo>
                  <a:lnTo>
                    <a:pt x="1485" y="149"/>
                  </a:lnTo>
                  <a:lnTo>
                    <a:pt x="1491" y="149"/>
                  </a:lnTo>
                  <a:lnTo>
                    <a:pt x="1504" y="149"/>
                  </a:lnTo>
                  <a:lnTo>
                    <a:pt x="1514" y="149"/>
                  </a:lnTo>
                  <a:lnTo>
                    <a:pt x="1517" y="143"/>
                  </a:lnTo>
                  <a:lnTo>
                    <a:pt x="1523" y="141"/>
                  </a:lnTo>
                  <a:lnTo>
                    <a:pt x="1527" y="143"/>
                  </a:lnTo>
                  <a:lnTo>
                    <a:pt x="1531" y="143"/>
                  </a:lnTo>
                  <a:lnTo>
                    <a:pt x="1536" y="143"/>
                  </a:lnTo>
                  <a:lnTo>
                    <a:pt x="1534" y="149"/>
                  </a:lnTo>
                  <a:lnTo>
                    <a:pt x="1531" y="152"/>
                  </a:lnTo>
                  <a:lnTo>
                    <a:pt x="1527" y="156"/>
                  </a:lnTo>
                  <a:lnTo>
                    <a:pt x="1523" y="156"/>
                  </a:lnTo>
                  <a:lnTo>
                    <a:pt x="1516" y="158"/>
                  </a:lnTo>
                  <a:lnTo>
                    <a:pt x="1514" y="162"/>
                  </a:lnTo>
                  <a:lnTo>
                    <a:pt x="1510" y="162"/>
                  </a:lnTo>
                  <a:lnTo>
                    <a:pt x="1506" y="167"/>
                  </a:lnTo>
                  <a:lnTo>
                    <a:pt x="1502" y="169"/>
                  </a:lnTo>
                  <a:lnTo>
                    <a:pt x="1497" y="169"/>
                  </a:lnTo>
                  <a:lnTo>
                    <a:pt x="1493" y="171"/>
                  </a:lnTo>
                  <a:lnTo>
                    <a:pt x="1491" y="171"/>
                  </a:lnTo>
                  <a:lnTo>
                    <a:pt x="1487" y="173"/>
                  </a:lnTo>
                  <a:lnTo>
                    <a:pt x="1480" y="173"/>
                  </a:lnTo>
                  <a:lnTo>
                    <a:pt x="1478" y="179"/>
                  </a:lnTo>
                  <a:lnTo>
                    <a:pt x="1472" y="181"/>
                  </a:lnTo>
                  <a:lnTo>
                    <a:pt x="1468" y="183"/>
                  </a:lnTo>
                  <a:lnTo>
                    <a:pt x="1465" y="183"/>
                  </a:lnTo>
                  <a:lnTo>
                    <a:pt x="1459" y="183"/>
                  </a:lnTo>
                  <a:lnTo>
                    <a:pt x="1459" y="183"/>
                  </a:lnTo>
                  <a:lnTo>
                    <a:pt x="1457" y="186"/>
                  </a:lnTo>
                  <a:lnTo>
                    <a:pt x="1457" y="188"/>
                  </a:lnTo>
                  <a:lnTo>
                    <a:pt x="1453" y="192"/>
                  </a:lnTo>
                  <a:lnTo>
                    <a:pt x="1452" y="196"/>
                  </a:lnTo>
                  <a:lnTo>
                    <a:pt x="1444" y="196"/>
                  </a:lnTo>
                  <a:lnTo>
                    <a:pt x="1438" y="198"/>
                  </a:lnTo>
                  <a:lnTo>
                    <a:pt x="1438" y="196"/>
                  </a:lnTo>
                  <a:lnTo>
                    <a:pt x="1435" y="194"/>
                  </a:lnTo>
                  <a:lnTo>
                    <a:pt x="1438" y="192"/>
                  </a:lnTo>
                  <a:lnTo>
                    <a:pt x="1438" y="188"/>
                  </a:lnTo>
                  <a:lnTo>
                    <a:pt x="1435" y="186"/>
                  </a:lnTo>
                  <a:lnTo>
                    <a:pt x="1435" y="192"/>
                  </a:lnTo>
                  <a:lnTo>
                    <a:pt x="1435" y="194"/>
                  </a:lnTo>
                  <a:lnTo>
                    <a:pt x="1435" y="196"/>
                  </a:lnTo>
                  <a:lnTo>
                    <a:pt x="1438" y="199"/>
                  </a:lnTo>
                  <a:lnTo>
                    <a:pt x="1438" y="203"/>
                  </a:lnTo>
                  <a:lnTo>
                    <a:pt x="1435" y="207"/>
                  </a:lnTo>
                  <a:lnTo>
                    <a:pt x="1433" y="207"/>
                  </a:lnTo>
                  <a:lnTo>
                    <a:pt x="1429" y="203"/>
                  </a:lnTo>
                  <a:lnTo>
                    <a:pt x="1427" y="205"/>
                  </a:lnTo>
                  <a:lnTo>
                    <a:pt x="1420" y="203"/>
                  </a:lnTo>
                  <a:lnTo>
                    <a:pt x="1418" y="205"/>
                  </a:lnTo>
                  <a:lnTo>
                    <a:pt x="1416" y="205"/>
                  </a:lnTo>
                  <a:lnTo>
                    <a:pt x="1416" y="201"/>
                  </a:lnTo>
                  <a:lnTo>
                    <a:pt x="1414" y="199"/>
                  </a:lnTo>
                  <a:lnTo>
                    <a:pt x="1414" y="203"/>
                  </a:lnTo>
                  <a:lnTo>
                    <a:pt x="1410" y="203"/>
                  </a:lnTo>
                  <a:lnTo>
                    <a:pt x="1410" y="207"/>
                  </a:lnTo>
                  <a:lnTo>
                    <a:pt x="1416" y="207"/>
                  </a:lnTo>
                  <a:lnTo>
                    <a:pt x="1425" y="207"/>
                  </a:lnTo>
                  <a:lnTo>
                    <a:pt x="1429" y="211"/>
                  </a:lnTo>
                  <a:lnTo>
                    <a:pt x="1427" y="213"/>
                  </a:lnTo>
                  <a:lnTo>
                    <a:pt x="1423" y="216"/>
                  </a:lnTo>
                  <a:lnTo>
                    <a:pt x="1418" y="216"/>
                  </a:lnTo>
                  <a:lnTo>
                    <a:pt x="1414" y="216"/>
                  </a:lnTo>
                  <a:lnTo>
                    <a:pt x="1414" y="216"/>
                  </a:lnTo>
                  <a:lnTo>
                    <a:pt x="1414" y="218"/>
                  </a:lnTo>
                  <a:lnTo>
                    <a:pt x="1416" y="216"/>
                  </a:lnTo>
                  <a:lnTo>
                    <a:pt x="1418" y="218"/>
                  </a:lnTo>
                  <a:lnTo>
                    <a:pt x="1418" y="222"/>
                  </a:lnTo>
                  <a:lnTo>
                    <a:pt x="1414" y="228"/>
                  </a:lnTo>
                  <a:lnTo>
                    <a:pt x="1408" y="228"/>
                  </a:lnTo>
                  <a:lnTo>
                    <a:pt x="1397" y="228"/>
                  </a:lnTo>
                  <a:lnTo>
                    <a:pt x="1397" y="226"/>
                  </a:lnTo>
                  <a:lnTo>
                    <a:pt x="1393" y="226"/>
                  </a:lnTo>
                  <a:lnTo>
                    <a:pt x="1391" y="226"/>
                  </a:lnTo>
                  <a:lnTo>
                    <a:pt x="1391" y="216"/>
                  </a:lnTo>
                  <a:lnTo>
                    <a:pt x="1386" y="216"/>
                  </a:lnTo>
                  <a:lnTo>
                    <a:pt x="1386" y="216"/>
                  </a:lnTo>
                  <a:lnTo>
                    <a:pt x="1386" y="213"/>
                  </a:lnTo>
                  <a:lnTo>
                    <a:pt x="1384" y="211"/>
                  </a:lnTo>
                  <a:lnTo>
                    <a:pt x="1380" y="211"/>
                  </a:lnTo>
                  <a:lnTo>
                    <a:pt x="1378" y="211"/>
                  </a:lnTo>
                  <a:lnTo>
                    <a:pt x="1372" y="211"/>
                  </a:lnTo>
                  <a:lnTo>
                    <a:pt x="1371" y="213"/>
                  </a:lnTo>
                  <a:lnTo>
                    <a:pt x="1374" y="213"/>
                  </a:lnTo>
                  <a:lnTo>
                    <a:pt x="1376" y="213"/>
                  </a:lnTo>
                  <a:lnTo>
                    <a:pt x="1378" y="213"/>
                  </a:lnTo>
                  <a:lnTo>
                    <a:pt x="1386" y="220"/>
                  </a:lnTo>
                  <a:lnTo>
                    <a:pt x="1386" y="231"/>
                  </a:lnTo>
                  <a:lnTo>
                    <a:pt x="1386" y="233"/>
                  </a:lnTo>
                  <a:lnTo>
                    <a:pt x="1380" y="231"/>
                  </a:lnTo>
                  <a:lnTo>
                    <a:pt x="1378" y="230"/>
                  </a:lnTo>
                  <a:lnTo>
                    <a:pt x="1376" y="230"/>
                  </a:lnTo>
                  <a:lnTo>
                    <a:pt x="1376" y="233"/>
                  </a:lnTo>
                  <a:lnTo>
                    <a:pt x="1374" y="233"/>
                  </a:lnTo>
                  <a:lnTo>
                    <a:pt x="1371" y="230"/>
                  </a:lnTo>
                  <a:lnTo>
                    <a:pt x="1367" y="230"/>
                  </a:lnTo>
                  <a:lnTo>
                    <a:pt x="1365" y="233"/>
                  </a:lnTo>
                  <a:lnTo>
                    <a:pt x="1363" y="233"/>
                  </a:lnTo>
                  <a:lnTo>
                    <a:pt x="1361" y="230"/>
                  </a:lnTo>
                  <a:lnTo>
                    <a:pt x="1359" y="230"/>
                  </a:lnTo>
                  <a:lnTo>
                    <a:pt x="1356" y="226"/>
                  </a:lnTo>
                  <a:lnTo>
                    <a:pt x="1354" y="226"/>
                  </a:lnTo>
                  <a:lnTo>
                    <a:pt x="1354" y="222"/>
                  </a:lnTo>
                  <a:lnTo>
                    <a:pt x="1350" y="220"/>
                  </a:lnTo>
                  <a:lnTo>
                    <a:pt x="1344" y="220"/>
                  </a:lnTo>
                  <a:lnTo>
                    <a:pt x="1342" y="216"/>
                  </a:lnTo>
                  <a:lnTo>
                    <a:pt x="1340" y="218"/>
                  </a:lnTo>
                  <a:lnTo>
                    <a:pt x="1342" y="222"/>
                  </a:lnTo>
                  <a:lnTo>
                    <a:pt x="1346" y="226"/>
                  </a:lnTo>
                  <a:lnTo>
                    <a:pt x="1350" y="226"/>
                  </a:lnTo>
                  <a:lnTo>
                    <a:pt x="1356" y="231"/>
                  </a:lnTo>
                  <a:lnTo>
                    <a:pt x="1354" y="235"/>
                  </a:lnTo>
                  <a:lnTo>
                    <a:pt x="1342" y="231"/>
                  </a:lnTo>
                  <a:lnTo>
                    <a:pt x="1339" y="230"/>
                  </a:lnTo>
                  <a:lnTo>
                    <a:pt x="1339" y="226"/>
                  </a:lnTo>
                  <a:lnTo>
                    <a:pt x="1337" y="222"/>
                  </a:lnTo>
                  <a:lnTo>
                    <a:pt x="1335" y="226"/>
                  </a:lnTo>
                  <a:lnTo>
                    <a:pt x="1337" y="226"/>
                  </a:lnTo>
                  <a:lnTo>
                    <a:pt x="1335" y="230"/>
                  </a:lnTo>
                  <a:lnTo>
                    <a:pt x="1331" y="228"/>
                  </a:lnTo>
                  <a:lnTo>
                    <a:pt x="1331" y="226"/>
                  </a:lnTo>
                  <a:lnTo>
                    <a:pt x="1325" y="228"/>
                  </a:lnTo>
                  <a:lnTo>
                    <a:pt x="1325" y="230"/>
                  </a:lnTo>
                  <a:lnTo>
                    <a:pt x="1331" y="231"/>
                  </a:lnTo>
                  <a:lnTo>
                    <a:pt x="1331" y="235"/>
                  </a:lnTo>
                  <a:lnTo>
                    <a:pt x="1335" y="235"/>
                  </a:lnTo>
                  <a:lnTo>
                    <a:pt x="1335" y="233"/>
                  </a:lnTo>
                  <a:lnTo>
                    <a:pt x="1339" y="233"/>
                  </a:lnTo>
                  <a:lnTo>
                    <a:pt x="1340" y="237"/>
                  </a:lnTo>
                  <a:lnTo>
                    <a:pt x="1346" y="237"/>
                  </a:lnTo>
                  <a:lnTo>
                    <a:pt x="1348" y="241"/>
                  </a:lnTo>
                  <a:lnTo>
                    <a:pt x="1352" y="241"/>
                  </a:lnTo>
                  <a:lnTo>
                    <a:pt x="1354" y="241"/>
                  </a:lnTo>
                  <a:lnTo>
                    <a:pt x="1363" y="243"/>
                  </a:lnTo>
                  <a:lnTo>
                    <a:pt x="1365" y="243"/>
                  </a:lnTo>
                  <a:lnTo>
                    <a:pt x="1361" y="247"/>
                  </a:lnTo>
                  <a:lnTo>
                    <a:pt x="1363" y="250"/>
                  </a:lnTo>
                  <a:lnTo>
                    <a:pt x="1363" y="252"/>
                  </a:lnTo>
                  <a:lnTo>
                    <a:pt x="1363" y="256"/>
                  </a:lnTo>
                  <a:lnTo>
                    <a:pt x="1361" y="258"/>
                  </a:lnTo>
                  <a:lnTo>
                    <a:pt x="1359" y="258"/>
                  </a:lnTo>
                  <a:lnTo>
                    <a:pt x="1359" y="254"/>
                  </a:lnTo>
                  <a:lnTo>
                    <a:pt x="1354" y="254"/>
                  </a:lnTo>
                  <a:lnTo>
                    <a:pt x="1348" y="250"/>
                  </a:lnTo>
                  <a:lnTo>
                    <a:pt x="1346" y="247"/>
                  </a:lnTo>
                  <a:lnTo>
                    <a:pt x="1348" y="243"/>
                  </a:lnTo>
                  <a:lnTo>
                    <a:pt x="1346" y="241"/>
                  </a:lnTo>
                  <a:lnTo>
                    <a:pt x="1339" y="241"/>
                  </a:lnTo>
                  <a:lnTo>
                    <a:pt x="1331" y="237"/>
                  </a:lnTo>
                  <a:lnTo>
                    <a:pt x="1329" y="237"/>
                  </a:lnTo>
                  <a:lnTo>
                    <a:pt x="1325" y="237"/>
                  </a:lnTo>
                  <a:lnTo>
                    <a:pt x="1325" y="237"/>
                  </a:lnTo>
                  <a:lnTo>
                    <a:pt x="1329" y="241"/>
                  </a:lnTo>
                  <a:lnTo>
                    <a:pt x="1337" y="241"/>
                  </a:lnTo>
                  <a:lnTo>
                    <a:pt x="1344" y="243"/>
                  </a:lnTo>
                  <a:lnTo>
                    <a:pt x="1344" y="247"/>
                  </a:lnTo>
                  <a:lnTo>
                    <a:pt x="1342" y="247"/>
                  </a:lnTo>
                  <a:lnTo>
                    <a:pt x="1339" y="247"/>
                  </a:lnTo>
                  <a:lnTo>
                    <a:pt x="1331" y="247"/>
                  </a:lnTo>
                  <a:lnTo>
                    <a:pt x="1325" y="247"/>
                  </a:lnTo>
                  <a:lnTo>
                    <a:pt x="1325" y="243"/>
                  </a:lnTo>
                  <a:lnTo>
                    <a:pt x="1325" y="243"/>
                  </a:lnTo>
                  <a:lnTo>
                    <a:pt x="1318" y="243"/>
                  </a:lnTo>
                  <a:lnTo>
                    <a:pt x="1316" y="241"/>
                  </a:lnTo>
                  <a:lnTo>
                    <a:pt x="1316" y="243"/>
                  </a:lnTo>
                  <a:lnTo>
                    <a:pt x="1322" y="247"/>
                  </a:lnTo>
                  <a:lnTo>
                    <a:pt x="1322" y="247"/>
                  </a:lnTo>
                  <a:lnTo>
                    <a:pt x="1322" y="250"/>
                  </a:lnTo>
                  <a:lnTo>
                    <a:pt x="1325" y="250"/>
                  </a:lnTo>
                  <a:lnTo>
                    <a:pt x="1325" y="250"/>
                  </a:lnTo>
                  <a:lnTo>
                    <a:pt x="1325" y="250"/>
                  </a:lnTo>
                  <a:lnTo>
                    <a:pt x="1331" y="250"/>
                  </a:lnTo>
                  <a:lnTo>
                    <a:pt x="1331" y="247"/>
                  </a:lnTo>
                  <a:lnTo>
                    <a:pt x="1331" y="250"/>
                  </a:lnTo>
                  <a:lnTo>
                    <a:pt x="1335" y="247"/>
                  </a:lnTo>
                  <a:lnTo>
                    <a:pt x="1339" y="250"/>
                  </a:lnTo>
                  <a:lnTo>
                    <a:pt x="1344" y="254"/>
                  </a:lnTo>
                  <a:lnTo>
                    <a:pt x="1344" y="256"/>
                  </a:lnTo>
                  <a:lnTo>
                    <a:pt x="1339" y="256"/>
                  </a:lnTo>
                  <a:lnTo>
                    <a:pt x="1335" y="258"/>
                  </a:lnTo>
                  <a:lnTo>
                    <a:pt x="1335" y="260"/>
                  </a:lnTo>
                  <a:lnTo>
                    <a:pt x="1339" y="258"/>
                  </a:lnTo>
                  <a:lnTo>
                    <a:pt x="1342" y="258"/>
                  </a:lnTo>
                  <a:lnTo>
                    <a:pt x="1344" y="258"/>
                  </a:lnTo>
                  <a:lnTo>
                    <a:pt x="1348" y="262"/>
                  </a:lnTo>
                  <a:lnTo>
                    <a:pt x="1352" y="263"/>
                  </a:lnTo>
                  <a:lnTo>
                    <a:pt x="1352" y="267"/>
                  </a:lnTo>
                  <a:lnTo>
                    <a:pt x="1348" y="275"/>
                  </a:lnTo>
                  <a:lnTo>
                    <a:pt x="1346" y="280"/>
                  </a:lnTo>
                  <a:lnTo>
                    <a:pt x="1344" y="280"/>
                  </a:lnTo>
                  <a:lnTo>
                    <a:pt x="1339" y="282"/>
                  </a:lnTo>
                  <a:lnTo>
                    <a:pt x="1337" y="282"/>
                  </a:lnTo>
                  <a:lnTo>
                    <a:pt x="1335" y="282"/>
                  </a:lnTo>
                  <a:lnTo>
                    <a:pt x="1331" y="280"/>
                  </a:lnTo>
                  <a:lnTo>
                    <a:pt x="1331" y="280"/>
                  </a:lnTo>
                  <a:lnTo>
                    <a:pt x="1325" y="277"/>
                  </a:lnTo>
                  <a:lnTo>
                    <a:pt x="1322" y="277"/>
                  </a:lnTo>
                  <a:lnTo>
                    <a:pt x="1322" y="280"/>
                  </a:lnTo>
                  <a:lnTo>
                    <a:pt x="1329" y="280"/>
                  </a:lnTo>
                  <a:lnTo>
                    <a:pt x="1329" y="282"/>
                  </a:lnTo>
                  <a:lnTo>
                    <a:pt x="1331" y="282"/>
                  </a:lnTo>
                  <a:lnTo>
                    <a:pt x="1335" y="286"/>
                  </a:lnTo>
                  <a:lnTo>
                    <a:pt x="1335" y="292"/>
                  </a:lnTo>
                  <a:lnTo>
                    <a:pt x="1335" y="294"/>
                  </a:lnTo>
                  <a:lnTo>
                    <a:pt x="1331" y="294"/>
                  </a:lnTo>
                  <a:lnTo>
                    <a:pt x="1329" y="297"/>
                  </a:lnTo>
                  <a:lnTo>
                    <a:pt x="1325" y="297"/>
                  </a:lnTo>
                  <a:lnTo>
                    <a:pt x="1320" y="294"/>
                  </a:lnTo>
                  <a:lnTo>
                    <a:pt x="1316" y="294"/>
                  </a:lnTo>
                  <a:lnTo>
                    <a:pt x="1314" y="292"/>
                  </a:lnTo>
                  <a:lnTo>
                    <a:pt x="1310" y="292"/>
                  </a:lnTo>
                  <a:lnTo>
                    <a:pt x="1310" y="294"/>
                  </a:lnTo>
                  <a:lnTo>
                    <a:pt x="1310" y="296"/>
                  </a:lnTo>
                  <a:lnTo>
                    <a:pt x="1320" y="301"/>
                  </a:lnTo>
                  <a:lnTo>
                    <a:pt x="1325" y="301"/>
                  </a:lnTo>
                  <a:lnTo>
                    <a:pt x="1325" y="305"/>
                  </a:lnTo>
                  <a:lnTo>
                    <a:pt x="1322" y="305"/>
                  </a:lnTo>
                  <a:lnTo>
                    <a:pt x="1318" y="311"/>
                  </a:lnTo>
                  <a:lnTo>
                    <a:pt x="1316" y="311"/>
                  </a:lnTo>
                  <a:lnTo>
                    <a:pt x="1312" y="305"/>
                  </a:lnTo>
                  <a:lnTo>
                    <a:pt x="1310" y="305"/>
                  </a:lnTo>
                  <a:lnTo>
                    <a:pt x="1305" y="311"/>
                  </a:lnTo>
                  <a:lnTo>
                    <a:pt x="1301" y="311"/>
                  </a:lnTo>
                  <a:lnTo>
                    <a:pt x="1297" y="305"/>
                  </a:lnTo>
                  <a:lnTo>
                    <a:pt x="1292" y="305"/>
                  </a:lnTo>
                  <a:lnTo>
                    <a:pt x="1286" y="305"/>
                  </a:lnTo>
                  <a:lnTo>
                    <a:pt x="1284" y="312"/>
                  </a:lnTo>
                  <a:lnTo>
                    <a:pt x="1280" y="316"/>
                  </a:lnTo>
                  <a:lnTo>
                    <a:pt x="1284" y="314"/>
                  </a:lnTo>
                  <a:lnTo>
                    <a:pt x="1286" y="316"/>
                  </a:lnTo>
                  <a:lnTo>
                    <a:pt x="1286" y="320"/>
                  </a:lnTo>
                  <a:lnTo>
                    <a:pt x="1280" y="324"/>
                  </a:lnTo>
                  <a:lnTo>
                    <a:pt x="1280" y="328"/>
                  </a:lnTo>
                  <a:lnTo>
                    <a:pt x="1276" y="329"/>
                  </a:lnTo>
                  <a:lnTo>
                    <a:pt x="1276" y="328"/>
                  </a:lnTo>
                  <a:lnTo>
                    <a:pt x="1273" y="329"/>
                  </a:lnTo>
                  <a:lnTo>
                    <a:pt x="1273" y="331"/>
                  </a:lnTo>
                  <a:lnTo>
                    <a:pt x="1271" y="331"/>
                  </a:lnTo>
                  <a:lnTo>
                    <a:pt x="1267" y="331"/>
                  </a:lnTo>
                  <a:lnTo>
                    <a:pt x="1267" y="331"/>
                  </a:lnTo>
                  <a:lnTo>
                    <a:pt x="1267" y="331"/>
                  </a:lnTo>
                  <a:lnTo>
                    <a:pt x="1265" y="331"/>
                  </a:lnTo>
                  <a:lnTo>
                    <a:pt x="1263" y="337"/>
                  </a:lnTo>
                  <a:lnTo>
                    <a:pt x="1260" y="339"/>
                  </a:lnTo>
                  <a:lnTo>
                    <a:pt x="1252" y="335"/>
                  </a:lnTo>
                  <a:lnTo>
                    <a:pt x="1246" y="335"/>
                  </a:lnTo>
                  <a:lnTo>
                    <a:pt x="1246" y="335"/>
                  </a:lnTo>
                  <a:lnTo>
                    <a:pt x="1243" y="335"/>
                  </a:lnTo>
                  <a:lnTo>
                    <a:pt x="1233" y="326"/>
                  </a:lnTo>
                  <a:lnTo>
                    <a:pt x="1231" y="316"/>
                  </a:lnTo>
                  <a:lnTo>
                    <a:pt x="1235" y="314"/>
                  </a:lnTo>
                  <a:lnTo>
                    <a:pt x="1235" y="312"/>
                  </a:lnTo>
                  <a:lnTo>
                    <a:pt x="1233" y="311"/>
                  </a:lnTo>
                  <a:lnTo>
                    <a:pt x="1235" y="307"/>
                  </a:lnTo>
                  <a:lnTo>
                    <a:pt x="1231" y="311"/>
                  </a:lnTo>
                  <a:lnTo>
                    <a:pt x="1231" y="314"/>
                  </a:lnTo>
                  <a:lnTo>
                    <a:pt x="1229" y="320"/>
                  </a:lnTo>
                  <a:lnTo>
                    <a:pt x="1228" y="322"/>
                  </a:lnTo>
                  <a:lnTo>
                    <a:pt x="1231" y="328"/>
                  </a:lnTo>
                  <a:lnTo>
                    <a:pt x="1229" y="329"/>
                  </a:lnTo>
                  <a:lnTo>
                    <a:pt x="1228" y="329"/>
                  </a:lnTo>
                  <a:lnTo>
                    <a:pt x="1222" y="329"/>
                  </a:lnTo>
                  <a:lnTo>
                    <a:pt x="1222" y="329"/>
                  </a:lnTo>
                  <a:lnTo>
                    <a:pt x="1218" y="329"/>
                  </a:lnTo>
                  <a:lnTo>
                    <a:pt x="1222" y="331"/>
                  </a:lnTo>
                  <a:lnTo>
                    <a:pt x="1222" y="337"/>
                  </a:lnTo>
                  <a:lnTo>
                    <a:pt x="1222" y="337"/>
                  </a:lnTo>
                  <a:lnTo>
                    <a:pt x="1226" y="331"/>
                  </a:lnTo>
                  <a:lnTo>
                    <a:pt x="1229" y="331"/>
                  </a:lnTo>
                  <a:lnTo>
                    <a:pt x="1229" y="331"/>
                  </a:lnTo>
                  <a:lnTo>
                    <a:pt x="1233" y="331"/>
                  </a:lnTo>
                  <a:lnTo>
                    <a:pt x="1237" y="331"/>
                  </a:lnTo>
                  <a:lnTo>
                    <a:pt x="1241" y="337"/>
                  </a:lnTo>
                  <a:lnTo>
                    <a:pt x="1239" y="341"/>
                  </a:lnTo>
                  <a:lnTo>
                    <a:pt x="1243" y="337"/>
                  </a:lnTo>
                  <a:lnTo>
                    <a:pt x="1248" y="335"/>
                  </a:lnTo>
                  <a:lnTo>
                    <a:pt x="1254" y="337"/>
                  </a:lnTo>
                  <a:lnTo>
                    <a:pt x="1254" y="341"/>
                  </a:lnTo>
                  <a:lnTo>
                    <a:pt x="1252" y="344"/>
                  </a:lnTo>
                  <a:lnTo>
                    <a:pt x="1252" y="350"/>
                  </a:lnTo>
                  <a:lnTo>
                    <a:pt x="1248" y="350"/>
                  </a:lnTo>
                  <a:lnTo>
                    <a:pt x="1246" y="354"/>
                  </a:lnTo>
                  <a:lnTo>
                    <a:pt x="1248" y="354"/>
                  </a:lnTo>
                  <a:lnTo>
                    <a:pt x="1252" y="354"/>
                  </a:lnTo>
                  <a:lnTo>
                    <a:pt x="1252" y="356"/>
                  </a:lnTo>
                  <a:lnTo>
                    <a:pt x="1246" y="360"/>
                  </a:lnTo>
                  <a:lnTo>
                    <a:pt x="1252" y="360"/>
                  </a:lnTo>
                  <a:lnTo>
                    <a:pt x="1252" y="356"/>
                  </a:lnTo>
                  <a:lnTo>
                    <a:pt x="1258" y="354"/>
                  </a:lnTo>
                  <a:lnTo>
                    <a:pt x="1260" y="354"/>
                  </a:lnTo>
                  <a:lnTo>
                    <a:pt x="1261" y="354"/>
                  </a:lnTo>
                  <a:lnTo>
                    <a:pt x="1263" y="354"/>
                  </a:lnTo>
                  <a:lnTo>
                    <a:pt x="1263" y="356"/>
                  </a:lnTo>
                  <a:lnTo>
                    <a:pt x="1263" y="361"/>
                  </a:lnTo>
                  <a:lnTo>
                    <a:pt x="1263" y="365"/>
                  </a:lnTo>
                  <a:lnTo>
                    <a:pt x="1258" y="373"/>
                  </a:lnTo>
                  <a:lnTo>
                    <a:pt x="1254" y="373"/>
                  </a:lnTo>
                  <a:lnTo>
                    <a:pt x="1252" y="377"/>
                  </a:lnTo>
                  <a:lnTo>
                    <a:pt x="1248" y="380"/>
                  </a:lnTo>
                  <a:lnTo>
                    <a:pt x="1246" y="384"/>
                  </a:lnTo>
                  <a:lnTo>
                    <a:pt x="1243" y="382"/>
                  </a:lnTo>
                  <a:lnTo>
                    <a:pt x="1246" y="377"/>
                  </a:lnTo>
                  <a:lnTo>
                    <a:pt x="1246" y="373"/>
                  </a:lnTo>
                  <a:lnTo>
                    <a:pt x="1246" y="373"/>
                  </a:lnTo>
                  <a:lnTo>
                    <a:pt x="1243" y="373"/>
                  </a:lnTo>
                  <a:lnTo>
                    <a:pt x="1241" y="378"/>
                  </a:lnTo>
                  <a:lnTo>
                    <a:pt x="1237" y="380"/>
                  </a:lnTo>
                  <a:lnTo>
                    <a:pt x="1231" y="384"/>
                  </a:lnTo>
                  <a:lnTo>
                    <a:pt x="1231" y="384"/>
                  </a:lnTo>
                  <a:lnTo>
                    <a:pt x="1228" y="384"/>
                  </a:lnTo>
                  <a:lnTo>
                    <a:pt x="1222" y="388"/>
                  </a:lnTo>
                  <a:lnTo>
                    <a:pt x="1218" y="388"/>
                  </a:lnTo>
                  <a:lnTo>
                    <a:pt x="1216" y="390"/>
                  </a:lnTo>
                  <a:lnTo>
                    <a:pt x="1212" y="390"/>
                  </a:lnTo>
                  <a:lnTo>
                    <a:pt x="1212" y="386"/>
                  </a:lnTo>
                  <a:lnTo>
                    <a:pt x="1211" y="384"/>
                  </a:lnTo>
                  <a:lnTo>
                    <a:pt x="1214" y="382"/>
                  </a:lnTo>
                  <a:lnTo>
                    <a:pt x="1216" y="378"/>
                  </a:lnTo>
                  <a:lnTo>
                    <a:pt x="1216" y="375"/>
                  </a:lnTo>
                  <a:lnTo>
                    <a:pt x="1212" y="369"/>
                  </a:lnTo>
                  <a:lnTo>
                    <a:pt x="1209" y="373"/>
                  </a:lnTo>
                  <a:lnTo>
                    <a:pt x="1205" y="371"/>
                  </a:lnTo>
                  <a:lnTo>
                    <a:pt x="1203" y="369"/>
                  </a:lnTo>
                  <a:lnTo>
                    <a:pt x="1205" y="365"/>
                  </a:lnTo>
                  <a:lnTo>
                    <a:pt x="1209" y="363"/>
                  </a:lnTo>
                  <a:lnTo>
                    <a:pt x="1207" y="363"/>
                  </a:lnTo>
                  <a:lnTo>
                    <a:pt x="1203" y="361"/>
                  </a:lnTo>
                  <a:lnTo>
                    <a:pt x="1201" y="356"/>
                  </a:lnTo>
                  <a:lnTo>
                    <a:pt x="1203" y="354"/>
                  </a:lnTo>
                  <a:lnTo>
                    <a:pt x="1203" y="350"/>
                  </a:lnTo>
                  <a:lnTo>
                    <a:pt x="1201" y="346"/>
                  </a:lnTo>
                  <a:lnTo>
                    <a:pt x="1201" y="350"/>
                  </a:lnTo>
                  <a:lnTo>
                    <a:pt x="1197" y="356"/>
                  </a:lnTo>
                  <a:lnTo>
                    <a:pt x="1201" y="363"/>
                  </a:lnTo>
                  <a:lnTo>
                    <a:pt x="1201" y="365"/>
                  </a:lnTo>
                  <a:lnTo>
                    <a:pt x="1199" y="365"/>
                  </a:lnTo>
                  <a:lnTo>
                    <a:pt x="1199" y="371"/>
                  </a:lnTo>
                  <a:lnTo>
                    <a:pt x="1197" y="373"/>
                  </a:lnTo>
                  <a:lnTo>
                    <a:pt x="1194" y="371"/>
                  </a:lnTo>
                  <a:lnTo>
                    <a:pt x="1192" y="371"/>
                  </a:lnTo>
                  <a:lnTo>
                    <a:pt x="1188" y="369"/>
                  </a:lnTo>
                  <a:lnTo>
                    <a:pt x="1188" y="369"/>
                  </a:lnTo>
                  <a:lnTo>
                    <a:pt x="1192" y="361"/>
                  </a:lnTo>
                  <a:lnTo>
                    <a:pt x="1188" y="356"/>
                  </a:lnTo>
                  <a:lnTo>
                    <a:pt x="1192" y="354"/>
                  </a:lnTo>
                  <a:lnTo>
                    <a:pt x="1194" y="350"/>
                  </a:lnTo>
                  <a:lnTo>
                    <a:pt x="1188" y="350"/>
                  </a:lnTo>
                  <a:lnTo>
                    <a:pt x="1188" y="354"/>
                  </a:lnTo>
                  <a:lnTo>
                    <a:pt x="1188" y="360"/>
                  </a:lnTo>
                  <a:lnTo>
                    <a:pt x="1188" y="363"/>
                  </a:lnTo>
                  <a:lnTo>
                    <a:pt x="1184" y="369"/>
                  </a:lnTo>
                  <a:lnTo>
                    <a:pt x="1182" y="369"/>
                  </a:lnTo>
                  <a:lnTo>
                    <a:pt x="1179" y="365"/>
                  </a:lnTo>
                  <a:lnTo>
                    <a:pt x="1179" y="363"/>
                  </a:lnTo>
                  <a:lnTo>
                    <a:pt x="1177" y="363"/>
                  </a:lnTo>
                  <a:lnTo>
                    <a:pt x="1177" y="360"/>
                  </a:lnTo>
                  <a:lnTo>
                    <a:pt x="1179" y="356"/>
                  </a:lnTo>
                  <a:lnTo>
                    <a:pt x="1180" y="354"/>
                  </a:lnTo>
                  <a:lnTo>
                    <a:pt x="1179" y="350"/>
                  </a:lnTo>
                  <a:lnTo>
                    <a:pt x="1177" y="350"/>
                  </a:lnTo>
                  <a:lnTo>
                    <a:pt x="1177" y="352"/>
                  </a:lnTo>
                  <a:lnTo>
                    <a:pt x="1177" y="356"/>
                  </a:lnTo>
                  <a:lnTo>
                    <a:pt x="1175" y="356"/>
                  </a:lnTo>
                  <a:lnTo>
                    <a:pt x="1173" y="361"/>
                  </a:lnTo>
                  <a:lnTo>
                    <a:pt x="1173" y="363"/>
                  </a:lnTo>
                  <a:lnTo>
                    <a:pt x="1169" y="363"/>
                  </a:lnTo>
                  <a:lnTo>
                    <a:pt x="1169" y="363"/>
                  </a:lnTo>
                  <a:lnTo>
                    <a:pt x="1167" y="365"/>
                  </a:lnTo>
                  <a:lnTo>
                    <a:pt x="1167" y="365"/>
                  </a:lnTo>
                  <a:lnTo>
                    <a:pt x="1167" y="365"/>
                  </a:lnTo>
                  <a:lnTo>
                    <a:pt x="1167" y="365"/>
                  </a:lnTo>
                  <a:close/>
                  <a:moveTo>
                    <a:pt x="1267" y="913"/>
                  </a:moveTo>
                  <a:lnTo>
                    <a:pt x="1267" y="921"/>
                  </a:lnTo>
                  <a:lnTo>
                    <a:pt x="1265" y="925"/>
                  </a:lnTo>
                  <a:lnTo>
                    <a:pt x="1267" y="928"/>
                  </a:lnTo>
                  <a:lnTo>
                    <a:pt x="1267" y="927"/>
                  </a:lnTo>
                  <a:lnTo>
                    <a:pt x="1267" y="923"/>
                  </a:lnTo>
                  <a:lnTo>
                    <a:pt x="1267" y="919"/>
                  </a:lnTo>
                  <a:lnTo>
                    <a:pt x="1267" y="915"/>
                  </a:lnTo>
                  <a:lnTo>
                    <a:pt x="1267" y="913"/>
                  </a:lnTo>
                  <a:lnTo>
                    <a:pt x="1267" y="913"/>
                  </a:lnTo>
                  <a:lnTo>
                    <a:pt x="1267" y="913"/>
                  </a:lnTo>
                  <a:lnTo>
                    <a:pt x="1267" y="913"/>
                  </a:lnTo>
                  <a:close/>
                  <a:moveTo>
                    <a:pt x="1263" y="895"/>
                  </a:moveTo>
                  <a:lnTo>
                    <a:pt x="1261" y="893"/>
                  </a:lnTo>
                  <a:lnTo>
                    <a:pt x="1263" y="891"/>
                  </a:lnTo>
                  <a:lnTo>
                    <a:pt x="1265" y="893"/>
                  </a:lnTo>
                  <a:lnTo>
                    <a:pt x="1265" y="895"/>
                  </a:lnTo>
                  <a:lnTo>
                    <a:pt x="1263" y="895"/>
                  </a:lnTo>
                  <a:lnTo>
                    <a:pt x="1263" y="895"/>
                  </a:lnTo>
                  <a:lnTo>
                    <a:pt x="1263" y="895"/>
                  </a:lnTo>
                  <a:lnTo>
                    <a:pt x="1263" y="895"/>
                  </a:lnTo>
                  <a:close/>
                  <a:moveTo>
                    <a:pt x="1258" y="883"/>
                  </a:moveTo>
                  <a:lnTo>
                    <a:pt x="1260" y="879"/>
                  </a:lnTo>
                  <a:lnTo>
                    <a:pt x="1263" y="879"/>
                  </a:lnTo>
                  <a:lnTo>
                    <a:pt x="1263" y="879"/>
                  </a:lnTo>
                  <a:lnTo>
                    <a:pt x="1261" y="883"/>
                  </a:lnTo>
                  <a:lnTo>
                    <a:pt x="1260" y="883"/>
                  </a:lnTo>
                  <a:lnTo>
                    <a:pt x="1258" y="883"/>
                  </a:lnTo>
                  <a:lnTo>
                    <a:pt x="1258" y="883"/>
                  </a:lnTo>
                  <a:lnTo>
                    <a:pt x="1258" y="883"/>
                  </a:lnTo>
                  <a:lnTo>
                    <a:pt x="1258" y="883"/>
                  </a:lnTo>
                  <a:close/>
                  <a:moveTo>
                    <a:pt x="1228" y="606"/>
                  </a:moveTo>
                  <a:lnTo>
                    <a:pt x="1228" y="603"/>
                  </a:lnTo>
                  <a:lnTo>
                    <a:pt x="1229" y="603"/>
                  </a:lnTo>
                  <a:lnTo>
                    <a:pt x="1229" y="606"/>
                  </a:lnTo>
                  <a:lnTo>
                    <a:pt x="1228" y="606"/>
                  </a:lnTo>
                  <a:lnTo>
                    <a:pt x="1228" y="606"/>
                  </a:lnTo>
                  <a:lnTo>
                    <a:pt x="1228" y="606"/>
                  </a:lnTo>
                  <a:lnTo>
                    <a:pt x="1228" y="606"/>
                  </a:lnTo>
                  <a:close/>
                  <a:moveTo>
                    <a:pt x="1233" y="608"/>
                  </a:moveTo>
                  <a:lnTo>
                    <a:pt x="1233" y="606"/>
                  </a:lnTo>
                  <a:lnTo>
                    <a:pt x="1233" y="603"/>
                  </a:lnTo>
                  <a:lnTo>
                    <a:pt x="1235" y="603"/>
                  </a:lnTo>
                  <a:lnTo>
                    <a:pt x="1237" y="606"/>
                  </a:lnTo>
                  <a:lnTo>
                    <a:pt x="1235" y="608"/>
                  </a:lnTo>
                  <a:lnTo>
                    <a:pt x="1233" y="608"/>
                  </a:lnTo>
                  <a:lnTo>
                    <a:pt x="1233" y="608"/>
                  </a:lnTo>
                  <a:lnTo>
                    <a:pt x="1233" y="608"/>
                  </a:lnTo>
                  <a:lnTo>
                    <a:pt x="1233" y="608"/>
                  </a:lnTo>
                  <a:close/>
                  <a:moveTo>
                    <a:pt x="1228" y="618"/>
                  </a:moveTo>
                  <a:lnTo>
                    <a:pt x="1226" y="616"/>
                  </a:lnTo>
                  <a:lnTo>
                    <a:pt x="1226" y="614"/>
                  </a:lnTo>
                  <a:lnTo>
                    <a:pt x="1226" y="612"/>
                  </a:lnTo>
                  <a:lnTo>
                    <a:pt x="1228" y="608"/>
                  </a:lnTo>
                  <a:lnTo>
                    <a:pt x="1229" y="612"/>
                  </a:lnTo>
                  <a:lnTo>
                    <a:pt x="1231" y="612"/>
                  </a:lnTo>
                  <a:lnTo>
                    <a:pt x="1233" y="612"/>
                  </a:lnTo>
                  <a:lnTo>
                    <a:pt x="1229" y="614"/>
                  </a:lnTo>
                  <a:lnTo>
                    <a:pt x="1228" y="618"/>
                  </a:lnTo>
                  <a:lnTo>
                    <a:pt x="1228" y="618"/>
                  </a:lnTo>
                  <a:lnTo>
                    <a:pt x="1228" y="618"/>
                  </a:lnTo>
                  <a:lnTo>
                    <a:pt x="1228" y="618"/>
                  </a:lnTo>
                  <a:lnTo>
                    <a:pt x="1228" y="618"/>
                  </a:lnTo>
                  <a:close/>
                  <a:moveTo>
                    <a:pt x="1282" y="701"/>
                  </a:moveTo>
                  <a:lnTo>
                    <a:pt x="1284" y="701"/>
                  </a:lnTo>
                  <a:lnTo>
                    <a:pt x="1288" y="701"/>
                  </a:lnTo>
                  <a:lnTo>
                    <a:pt x="1286" y="701"/>
                  </a:lnTo>
                  <a:lnTo>
                    <a:pt x="1284" y="701"/>
                  </a:lnTo>
                  <a:lnTo>
                    <a:pt x="1282" y="701"/>
                  </a:lnTo>
                  <a:lnTo>
                    <a:pt x="1282" y="701"/>
                  </a:lnTo>
                  <a:lnTo>
                    <a:pt x="1282" y="701"/>
                  </a:lnTo>
                  <a:lnTo>
                    <a:pt x="1282" y="701"/>
                  </a:lnTo>
                  <a:close/>
                  <a:moveTo>
                    <a:pt x="1276" y="701"/>
                  </a:moveTo>
                  <a:lnTo>
                    <a:pt x="1276" y="697"/>
                  </a:lnTo>
                  <a:lnTo>
                    <a:pt x="1280" y="697"/>
                  </a:lnTo>
                  <a:lnTo>
                    <a:pt x="1280" y="697"/>
                  </a:lnTo>
                  <a:lnTo>
                    <a:pt x="1282" y="697"/>
                  </a:lnTo>
                  <a:lnTo>
                    <a:pt x="1280" y="701"/>
                  </a:lnTo>
                  <a:lnTo>
                    <a:pt x="1276" y="701"/>
                  </a:lnTo>
                  <a:lnTo>
                    <a:pt x="1276" y="701"/>
                  </a:lnTo>
                  <a:lnTo>
                    <a:pt x="1276" y="701"/>
                  </a:lnTo>
                  <a:lnTo>
                    <a:pt x="1276" y="701"/>
                  </a:lnTo>
                  <a:lnTo>
                    <a:pt x="1276" y="701"/>
                  </a:lnTo>
                  <a:close/>
                  <a:moveTo>
                    <a:pt x="1265" y="738"/>
                  </a:moveTo>
                  <a:lnTo>
                    <a:pt x="1267" y="740"/>
                  </a:lnTo>
                  <a:lnTo>
                    <a:pt x="1271" y="738"/>
                  </a:lnTo>
                  <a:lnTo>
                    <a:pt x="1267" y="738"/>
                  </a:lnTo>
                  <a:lnTo>
                    <a:pt x="1265" y="738"/>
                  </a:lnTo>
                  <a:lnTo>
                    <a:pt x="1265" y="738"/>
                  </a:lnTo>
                  <a:lnTo>
                    <a:pt x="1265" y="738"/>
                  </a:lnTo>
                  <a:lnTo>
                    <a:pt x="1265" y="738"/>
                  </a:lnTo>
                  <a:close/>
                  <a:moveTo>
                    <a:pt x="1280" y="755"/>
                  </a:moveTo>
                  <a:lnTo>
                    <a:pt x="1284" y="757"/>
                  </a:lnTo>
                  <a:lnTo>
                    <a:pt x="1286" y="755"/>
                  </a:lnTo>
                  <a:lnTo>
                    <a:pt x="1284" y="755"/>
                  </a:lnTo>
                  <a:lnTo>
                    <a:pt x="1282" y="755"/>
                  </a:lnTo>
                  <a:lnTo>
                    <a:pt x="1282" y="755"/>
                  </a:lnTo>
                  <a:lnTo>
                    <a:pt x="1280" y="755"/>
                  </a:lnTo>
                  <a:lnTo>
                    <a:pt x="1280" y="755"/>
                  </a:lnTo>
                  <a:lnTo>
                    <a:pt x="1280" y="755"/>
                  </a:lnTo>
                  <a:lnTo>
                    <a:pt x="1280" y="755"/>
                  </a:lnTo>
                  <a:close/>
                  <a:moveTo>
                    <a:pt x="1310" y="781"/>
                  </a:moveTo>
                  <a:lnTo>
                    <a:pt x="1310" y="780"/>
                  </a:lnTo>
                  <a:lnTo>
                    <a:pt x="1310" y="778"/>
                  </a:lnTo>
                  <a:lnTo>
                    <a:pt x="1312" y="780"/>
                  </a:lnTo>
                  <a:lnTo>
                    <a:pt x="1312" y="781"/>
                  </a:lnTo>
                  <a:lnTo>
                    <a:pt x="1310" y="781"/>
                  </a:lnTo>
                  <a:lnTo>
                    <a:pt x="1310" y="781"/>
                  </a:lnTo>
                  <a:lnTo>
                    <a:pt x="1310" y="781"/>
                  </a:lnTo>
                  <a:lnTo>
                    <a:pt x="1310" y="781"/>
                  </a:lnTo>
                  <a:lnTo>
                    <a:pt x="1310" y="781"/>
                  </a:lnTo>
                  <a:close/>
                  <a:moveTo>
                    <a:pt x="1322" y="800"/>
                  </a:moveTo>
                  <a:lnTo>
                    <a:pt x="1322" y="797"/>
                  </a:lnTo>
                  <a:lnTo>
                    <a:pt x="1325" y="795"/>
                  </a:lnTo>
                  <a:lnTo>
                    <a:pt x="1329" y="795"/>
                  </a:lnTo>
                  <a:lnTo>
                    <a:pt x="1331" y="795"/>
                  </a:lnTo>
                  <a:lnTo>
                    <a:pt x="1325" y="798"/>
                  </a:lnTo>
                  <a:lnTo>
                    <a:pt x="1325" y="800"/>
                  </a:lnTo>
                  <a:lnTo>
                    <a:pt x="1325" y="800"/>
                  </a:lnTo>
                  <a:lnTo>
                    <a:pt x="1322" y="800"/>
                  </a:lnTo>
                  <a:lnTo>
                    <a:pt x="1322" y="800"/>
                  </a:lnTo>
                  <a:lnTo>
                    <a:pt x="1322" y="800"/>
                  </a:lnTo>
                  <a:lnTo>
                    <a:pt x="1322" y="800"/>
                  </a:lnTo>
                  <a:close/>
                  <a:moveTo>
                    <a:pt x="1222" y="405"/>
                  </a:moveTo>
                  <a:lnTo>
                    <a:pt x="1222" y="399"/>
                  </a:lnTo>
                  <a:lnTo>
                    <a:pt x="1222" y="399"/>
                  </a:lnTo>
                  <a:lnTo>
                    <a:pt x="1226" y="395"/>
                  </a:lnTo>
                  <a:lnTo>
                    <a:pt x="1233" y="390"/>
                  </a:lnTo>
                  <a:lnTo>
                    <a:pt x="1237" y="390"/>
                  </a:lnTo>
                  <a:lnTo>
                    <a:pt x="1235" y="395"/>
                  </a:lnTo>
                  <a:lnTo>
                    <a:pt x="1229" y="399"/>
                  </a:lnTo>
                  <a:lnTo>
                    <a:pt x="1228" y="401"/>
                  </a:lnTo>
                  <a:lnTo>
                    <a:pt x="1229" y="403"/>
                  </a:lnTo>
                  <a:lnTo>
                    <a:pt x="1229" y="405"/>
                  </a:lnTo>
                  <a:lnTo>
                    <a:pt x="1228" y="405"/>
                  </a:lnTo>
                  <a:lnTo>
                    <a:pt x="1226" y="401"/>
                  </a:lnTo>
                  <a:lnTo>
                    <a:pt x="1224" y="403"/>
                  </a:lnTo>
                  <a:lnTo>
                    <a:pt x="1222" y="405"/>
                  </a:lnTo>
                  <a:lnTo>
                    <a:pt x="1222" y="405"/>
                  </a:lnTo>
                  <a:lnTo>
                    <a:pt x="1222" y="405"/>
                  </a:lnTo>
                  <a:lnTo>
                    <a:pt x="1222" y="405"/>
                  </a:lnTo>
                  <a:lnTo>
                    <a:pt x="1222" y="405"/>
                  </a:lnTo>
                  <a:close/>
                  <a:moveTo>
                    <a:pt x="1203" y="388"/>
                  </a:moveTo>
                  <a:lnTo>
                    <a:pt x="1203" y="388"/>
                  </a:lnTo>
                  <a:lnTo>
                    <a:pt x="1205" y="390"/>
                  </a:lnTo>
                  <a:lnTo>
                    <a:pt x="1207" y="390"/>
                  </a:lnTo>
                  <a:lnTo>
                    <a:pt x="1209" y="388"/>
                  </a:lnTo>
                  <a:lnTo>
                    <a:pt x="1207" y="386"/>
                  </a:lnTo>
                  <a:lnTo>
                    <a:pt x="1203" y="388"/>
                  </a:lnTo>
                  <a:lnTo>
                    <a:pt x="1203" y="388"/>
                  </a:lnTo>
                  <a:lnTo>
                    <a:pt x="1203" y="388"/>
                  </a:lnTo>
                  <a:lnTo>
                    <a:pt x="1203" y="388"/>
                  </a:lnTo>
                  <a:close/>
                  <a:moveTo>
                    <a:pt x="1105" y="344"/>
                  </a:moveTo>
                  <a:lnTo>
                    <a:pt x="1100" y="341"/>
                  </a:lnTo>
                  <a:lnTo>
                    <a:pt x="1100" y="337"/>
                  </a:lnTo>
                  <a:lnTo>
                    <a:pt x="1100" y="331"/>
                  </a:lnTo>
                  <a:lnTo>
                    <a:pt x="1098" y="329"/>
                  </a:lnTo>
                  <a:lnTo>
                    <a:pt x="1098" y="326"/>
                  </a:lnTo>
                  <a:lnTo>
                    <a:pt x="1098" y="324"/>
                  </a:lnTo>
                  <a:lnTo>
                    <a:pt x="1101" y="322"/>
                  </a:lnTo>
                  <a:lnTo>
                    <a:pt x="1105" y="326"/>
                  </a:lnTo>
                  <a:lnTo>
                    <a:pt x="1109" y="329"/>
                  </a:lnTo>
                  <a:lnTo>
                    <a:pt x="1105" y="335"/>
                  </a:lnTo>
                  <a:lnTo>
                    <a:pt x="1105" y="337"/>
                  </a:lnTo>
                  <a:lnTo>
                    <a:pt x="1105" y="339"/>
                  </a:lnTo>
                  <a:lnTo>
                    <a:pt x="1105" y="344"/>
                  </a:lnTo>
                  <a:lnTo>
                    <a:pt x="1105" y="344"/>
                  </a:lnTo>
                  <a:lnTo>
                    <a:pt x="1105" y="344"/>
                  </a:lnTo>
                  <a:lnTo>
                    <a:pt x="1105" y="344"/>
                  </a:lnTo>
                  <a:lnTo>
                    <a:pt x="1105" y="344"/>
                  </a:lnTo>
                  <a:close/>
                  <a:moveTo>
                    <a:pt x="1103" y="137"/>
                  </a:moveTo>
                  <a:lnTo>
                    <a:pt x="1105" y="134"/>
                  </a:lnTo>
                  <a:lnTo>
                    <a:pt x="1109" y="128"/>
                  </a:lnTo>
                  <a:lnTo>
                    <a:pt x="1109" y="124"/>
                  </a:lnTo>
                  <a:lnTo>
                    <a:pt x="1115" y="122"/>
                  </a:lnTo>
                  <a:lnTo>
                    <a:pt x="1118" y="118"/>
                  </a:lnTo>
                  <a:lnTo>
                    <a:pt x="1115" y="115"/>
                  </a:lnTo>
                  <a:lnTo>
                    <a:pt x="1111" y="115"/>
                  </a:lnTo>
                  <a:lnTo>
                    <a:pt x="1109" y="115"/>
                  </a:lnTo>
                  <a:lnTo>
                    <a:pt x="1109" y="111"/>
                  </a:lnTo>
                  <a:lnTo>
                    <a:pt x="1109" y="111"/>
                  </a:lnTo>
                  <a:lnTo>
                    <a:pt x="1105" y="115"/>
                  </a:lnTo>
                  <a:lnTo>
                    <a:pt x="1100" y="117"/>
                  </a:lnTo>
                  <a:lnTo>
                    <a:pt x="1098" y="118"/>
                  </a:lnTo>
                  <a:lnTo>
                    <a:pt x="1096" y="122"/>
                  </a:lnTo>
                  <a:lnTo>
                    <a:pt x="1096" y="122"/>
                  </a:lnTo>
                  <a:lnTo>
                    <a:pt x="1100" y="124"/>
                  </a:lnTo>
                  <a:lnTo>
                    <a:pt x="1103" y="122"/>
                  </a:lnTo>
                  <a:lnTo>
                    <a:pt x="1103" y="128"/>
                  </a:lnTo>
                  <a:lnTo>
                    <a:pt x="1100" y="132"/>
                  </a:lnTo>
                  <a:lnTo>
                    <a:pt x="1100" y="134"/>
                  </a:lnTo>
                  <a:lnTo>
                    <a:pt x="1101" y="134"/>
                  </a:lnTo>
                  <a:lnTo>
                    <a:pt x="1103" y="137"/>
                  </a:lnTo>
                  <a:lnTo>
                    <a:pt x="1103" y="137"/>
                  </a:lnTo>
                  <a:lnTo>
                    <a:pt x="1103" y="137"/>
                  </a:lnTo>
                  <a:lnTo>
                    <a:pt x="1103" y="137"/>
                  </a:lnTo>
                  <a:close/>
                  <a:moveTo>
                    <a:pt x="1056" y="250"/>
                  </a:moveTo>
                  <a:lnTo>
                    <a:pt x="1056" y="247"/>
                  </a:lnTo>
                  <a:lnTo>
                    <a:pt x="1056" y="243"/>
                  </a:lnTo>
                  <a:lnTo>
                    <a:pt x="1056" y="241"/>
                  </a:lnTo>
                  <a:lnTo>
                    <a:pt x="1056" y="235"/>
                  </a:lnTo>
                  <a:lnTo>
                    <a:pt x="1051" y="233"/>
                  </a:lnTo>
                  <a:lnTo>
                    <a:pt x="1054" y="231"/>
                  </a:lnTo>
                  <a:lnTo>
                    <a:pt x="1054" y="228"/>
                  </a:lnTo>
                  <a:lnTo>
                    <a:pt x="1060" y="230"/>
                  </a:lnTo>
                  <a:lnTo>
                    <a:pt x="1062" y="231"/>
                  </a:lnTo>
                  <a:lnTo>
                    <a:pt x="1064" y="233"/>
                  </a:lnTo>
                  <a:lnTo>
                    <a:pt x="1064" y="230"/>
                  </a:lnTo>
                  <a:lnTo>
                    <a:pt x="1060" y="226"/>
                  </a:lnTo>
                  <a:lnTo>
                    <a:pt x="1056" y="220"/>
                  </a:lnTo>
                  <a:lnTo>
                    <a:pt x="1056" y="218"/>
                  </a:lnTo>
                  <a:lnTo>
                    <a:pt x="1060" y="218"/>
                  </a:lnTo>
                  <a:lnTo>
                    <a:pt x="1056" y="216"/>
                  </a:lnTo>
                  <a:lnTo>
                    <a:pt x="1060" y="213"/>
                  </a:lnTo>
                  <a:lnTo>
                    <a:pt x="1060" y="207"/>
                  </a:lnTo>
                  <a:lnTo>
                    <a:pt x="1062" y="201"/>
                  </a:lnTo>
                  <a:lnTo>
                    <a:pt x="1064" y="201"/>
                  </a:lnTo>
                  <a:lnTo>
                    <a:pt x="1068" y="199"/>
                  </a:lnTo>
                  <a:lnTo>
                    <a:pt x="1068" y="194"/>
                  </a:lnTo>
                  <a:lnTo>
                    <a:pt x="1069" y="192"/>
                  </a:lnTo>
                  <a:lnTo>
                    <a:pt x="1075" y="188"/>
                  </a:lnTo>
                  <a:lnTo>
                    <a:pt x="1079" y="188"/>
                  </a:lnTo>
                  <a:lnTo>
                    <a:pt x="1081" y="194"/>
                  </a:lnTo>
                  <a:lnTo>
                    <a:pt x="1084" y="198"/>
                  </a:lnTo>
                  <a:lnTo>
                    <a:pt x="1084" y="201"/>
                  </a:lnTo>
                  <a:lnTo>
                    <a:pt x="1084" y="203"/>
                  </a:lnTo>
                  <a:lnTo>
                    <a:pt x="1086" y="205"/>
                  </a:lnTo>
                  <a:lnTo>
                    <a:pt x="1086" y="209"/>
                  </a:lnTo>
                  <a:lnTo>
                    <a:pt x="1088" y="211"/>
                  </a:lnTo>
                  <a:lnTo>
                    <a:pt x="1088" y="213"/>
                  </a:lnTo>
                  <a:lnTo>
                    <a:pt x="1090" y="216"/>
                  </a:lnTo>
                  <a:lnTo>
                    <a:pt x="1094" y="216"/>
                  </a:lnTo>
                  <a:lnTo>
                    <a:pt x="1094" y="216"/>
                  </a:lnTo>
                  <a:lnTo>
                    <a:pt x="1096" y="220"/>
                  </a:lnTo>
                  <a:lnTo>
                    <a:pt x="1098" y="228"/>
                  </a:lnTo>
                  <a:lnTo>
                    <a:pt x="1094" y="231"/>
                  </a:lnTo>
                  <a:lnTo>
                    <a:pt x="1092" y="233"/>
                  </a:lnTo>
                  <a:lnTo>
                    <a:pt x="1088" y="233"/>
                  </a:lnTo>
                  <a:lnTo>
                    <a:pt x="1086" y="233"/>
                  </a:lnTo>
                  <a:lnTo>
                    <a:pt x="1088" y="235"/>
                  </a:lnTo>
                  <a:lnTo>
                    <a:pt x="1090" y="235"/>
                  </a:lnTo>
                  <a:lnTo>
                    <a:pt x="1090" y="243"/>
                  </a:lnTo>
                  <a:lnTo>
                    <a:pt x="1090" y="247"/>
                  </a:lnTo>
                  <a:lnTo>
                    <a:pt x="1084" y="250"/>
                  </a:lnTo>
                  <a:lnTo>
                    <a:pt x="1081" y="250"/>
                  </a:lnTo>
                  <a:lnTo>
                    <a:pt x="1081" y="250"/>
                  </a:lnTo>
                  <a:lnTo>
                    <a:pt x="1081" y="247"/>
                  </a:lnTo>
                  <a:lnTo>
                    <a:pt x="1079" y="247"/>
                  </a:lnTo>
                  <a:lnTo>
                    <a:pt x="1075" y="250"/>
                  </a:lnTo>
                  <a:lnTo>
                    <a:pt x="1071" y="247"/>
                  </a:lnTo>
                  <a:lnTo>
                    <a:pt x="1066" y="250"/>
                  </a:lnTo>
                  <a:lnTo>
                    <a:pt x="1062" y="250"/>
                  </a:lnTo>
                  <a:lnTo>
                    <a:pt x="1062" y="247"/>
                  </a:lnTo>
                  <a:lnTo>
                    <a:pt x="1060" y="247"/>
                  </a:lnTo>
                  <a:lnTo>
                    <a:pt x="1060" y="247"/>
                  </a:lnTo>
                  <a:lnTo>
                    <a:pt x="1056" y="250"/>
                  </a:lnTo>
                  <a:lnTo>
                    <a:pt x="1056" y="250"/>
                  </a:lnTo>
                  <a:lnTo>
                    <a:pt x="1056" y="250"/>
                  </a:lnTo>
                  <a:lnTo>
                    <a:pt x="1056" y="250"/>
                  </a:lnTo>
                  <a:close/>
                  <a:moveTo>
                    <a:pt x="1098" y="243"/>
                  </a:moveTo>
                  <a:lnTo>
                    <a:pt x="1100" y="243"/>
                  </a:lnTo>
                  <a:lnTo>
                    <a:pt x="1100" y="241"/>
                  </a:lnTo>
                  <a:lnTo>
                    <a:pt x="1100" y="233"/>
                  </a:lnTo>
                  <a:lnTo>
                    <a:pt x="1098" y="233"/>
                  </a:lnTo>
                  <a:lnTo>
                    <a:pt x="1096" y="237"/>
                  </a:lnTo>
                  <a:lnTo>
                    <a:pt x="1096" y="241"/>
                  </a:lnTo>
                  <a:lnTo>
                    <a:pt x="1098" y="243"/>
                  </a:lnTo>
                  <a:lnTo>
                    <a:pt x="1098" y="243"/>
                  </a:lnTo>
                  <a:lnTo>
                    <a:pt x="1098" y="243"/>
                  </a:lnTo>
                  <a:lnTo>
                    <a:pt x="1098" y="243"/>
                  </a:lnTo>
                  <a:close/>
                  <a:moveTo>
                    <a:pt x="1111" y="299"/>
                  </a:moveTo>
                  <a:lnTo>
                    <a:pt x="1111" y="301"/>
                  </a:lnTo>
                  <a:lnTo>
                    <a:pt x="1115" y="305"/>
                  </a:lnTo>
                  <a:lnTo>
                    <a:pt x="1118" y="305"/>
                  </a:lnTo>
                  <a:lnTo>
                    <a:pt x="1122" y="305"/>
                  </a:lnTo>
                  <a:lnTo>
                    <a:pt x="1126" y="297"/>
                  </a:lnTo>
                  <a:lnTo>
                    <a:pt x="1126" y="296"/>
                  </a:lnTo>
                  <a:lnTo>
                    <a:pt x="1124" y="294"/>
                  </a:lnTo>
                  <a:lnTo>
                    <a:pt x="1126" y="292"/>
                  </a:lnTo>
                  <a:lnTo>
                    <a:pt x="1124" y="290"/>
                  </a:lnTo>
                  <a:lnTo>
                    <a:pt x="1120" y="290"/>
                  </a:lnTo>
                  <a:lnTo>
                    <a:pt x="1118" y="284"/>
                  </a:lnTo>
                  <a:lnTo>
                    <a:pt x="1115" y="284"/>
                  </a:lnTo>
                  <a:lnTo>
                    <a:pt x="1111" y="288"/>
                  </a:lnTo>
                  <a:lnTo>
                    <a:pt x="1111" y="292"/>
                  </a:lnTo>
                  <a:lnTo>
                    <a:pt x="1109" y="296"/>
                  </a:lnTo>
                  <a:lnTo>
                    <a:pt x="1111" y="299"/>
                  </a:lnTo>
                  <a:lnTo>
                    <a:pt x="1111" y="299"/>
                  </a:lnTo>
                  <a:lnTo>
                    <a:pt x="1111" y="299"/>
                  </a:lnTo>
                  <a:lnTo>
                    <a:pt x="1111" y="299"/>
                  </a:lnTo>
                  <a:close/>
                  <a:moveTo>
                    <a:pt x="1105" y="301"/>
                  </a:moveTo>
                  <a:lnTo>
                    <a:pt x="1105" y="301"/>
                  </a:lnTo>
                  <a:lnTo>
                    <a:pt x="1105" y="305"/>
                  </a:lnTo>
                  <a:lnTo>
                    <a:pt x="1109" y="307"/>
                  </a:lnTo>
                  <a:lnTo>
                    <a:pt x="1109" y="305"/>
                  </a:lnTo>
                  <a:lnTo>
                    <a:pt x="1109" y="305"/>
                  </a:lnTo>
                  <a:lnTo>
                    <a:pt x="1109" y="301"/>
                  </a:lnTo>
                  <a:lnTo>
                    <a:pt x="1109" y="301"/>
                  </a:lnTo>
                  <a:lnTo>
                    <a:pt x="1105" y="301"/>
                  </a:lnTo>
                  <a:lnTo>
                    <a:pt x="1105" y="301"/>
                  </a:lnTo>
                  <a:lnTo>
                    <a:pt x="1105" y="301"/>
                  </a:lnTo>
                  <a:lnTo>
                    <a:pt x="1105" y="301"/>
                  </a:lnTo>
                  <a:close/>
                  <a:moveTo>
                    <a:pt x="1051" y="271"/>
                  </a:moveTo>
                  <a:lnTo>
                    <a:pt x="1051" y="267"/>
                  </a:lnTo>
                  <a:lnTo>
                    <a:pt x="1054" y="262"/>
                  </a:lnTo>
                  <a:lnTo>
                    <a:pt x="1056" y="258"/>
                  </a:lnTo>
                  <a:lnTo>
                    <a:pt x="1060" y="258"/>
                  </a:lnTo>
                  <a:lnTo>
                    <a:pt x="1062" y="258"/>
                  </a:lnTo>
                  <a:lnTo>
                    <a:pt x="1066" y="258"/>
                  </a:lnTo>
                  <a:lnTo>
                    <a:pt x="1068" y="258"/>
                  </a:lnTo>
                  <a:lnTo>
                    <a:pt x="1071" y="258"/>
                  </a:lnTo>
                  <a:lnTo>
                    <a:pt x="1071" y="260"/>
                  </a:lnTo>
                  <a:lnTo>
                    <a:pt x="1075" y="262"/>
                  </a:lnTo>
                  <a:lnTo>
                    <a:pt x="1075" y="260"/>
                  </a:lnTo>
                  <a:lnTo>
                    <a:pt x="1079" y="262"/>
                  </a:lnTo>
                  <a:lnTo>
                    <a:pt x="1081" y="262"/>
                  </a:lnTo>
                  <a:lnTo>
                    <a:pt x="1084" y="267"/>
                  </a:lnTo>
                  <a:lnTo>
                    <a:pt x="1086" y="267"/>
                  </a:lnTo>
                  <a:lnTo>
                    <a:pt x="1084" y="269"/>
                  </a:lnTo>
                  <a:lnTo>
                    <a:pt x="1086" y="271"/>
                  </a:lnTo>
                  <a:lnTo>
                    <a:pt x="1088" y="271"/>
                  </a:lnTo>
                  <a:lnTo>
                    <a:pt x="1092" y="269"/>
                  </a:lnTo>
                  <a:lnTo>
                    <a:pt x="1094" y="271"/>
                  </a:lnTo>
                  <a:lnTo>
                    <a:pt x="1096" y="275"/>
                  </a:lnTo>
                  <a:lnTo>
                    <a:pt x="1096" y="277"/>
                  </a:lnTo>
                  <a:lnTo>
                    <a:pt x="1098" y="277"/>
                  </a:lnTo>
                  <a:lnTo>
                    <a:pt x="1096" y="280"/>
                  </a:lnTo>
                  <a:lnTo>
                    <a:pt x="1090" y="280"/>
                  </a:lnTo>
                  <a:lnTo>
                    <a:pt x="1086" y="282"/>
                  </a:lnTo>
                  <a:lnTo>
                    <a:pt x="1084" y="284"/>
                  </a:lnTo>
                  <a:lnTo>
                    <a:pt x="1079" y="280"/>
                  </a:lnTo>
                  <a:lnTo>
                    <a:pt x="1073" y="280"/>
                  </a:lnTo>
                  <a:lnTo>
                    <a:pt x="1068" y="277"/>
                  </a:lnTo>
                  <a:lnTo>
                    <a:pt x="1064" y="277"/>
                  </a:lnTo>
                  <a:lnTo>
                    <a:pt x="1060" y="277"/>
                  </a:lnTo>
                  <a:lnTo>
                    <a:pt x="1060" y="271"/>
                  </a:lnTo>
                  <a:lnTo>
                    <a:pt x="1056" y="271"/>
                  </a:lnTo>
                  <a:lnTo>
                    <a:pt x="1051" y="271"/>
                  </a:lnTo>
                  <a:lnTo>
                    <a:pt x="1051" y="271"/>
                  </a:lnTo>
                  <a:lnTo>
                    <a:pt x="1051" y="271"/>
                  </a:lnTo>
                  <a:lnTo>
                    <a:pt x="1051" y="271"/>
                  </a:lnTo>
                  <a:close/>
                  <a:moveTo>
                    <a:pt x="1007" y="211"/>
                  </a:moveTo>
                  <a:lnTo>
                    <a:pt x="1007" y="209"/>
                  </a:lnTo>
                  <a:lnTo>
                    <a:pt x="1009" y="209"/>
                  </a:lnTo>
                  <a:lnTo>
                    <a:pt x="1011" y="209"/>
                  </a:lnTo>
                  <a:lnTo>
                    <a:pt x="1009" y="213"/>
                  </a:lnTo>
                  <a:lnTo>
                    <a:pt x="1007" y="213"/>
                  </a:lnTo>
                  <a:lnTo>
                    <a:pt x="1007" y="211"/>
                  </a:lnTo>
                  <a:lnTo>
                    <a:pt x="1007" y="211"/>
                  </a:lnTo>
                  <a:lnTo>
                    <a:pt x="1007" y="211"/>
                  </a:lnTo>
                  <a:lnTo>
                    <a:pt x="1007" y="211"/>
                  </a:lnTo>
                  <a:close/>
                  <a:moveTo>
                    <a:pt x="1009" y="231"/>
                  </a:moveTo>
                  <a:lnTo>
                    <a:pt x="1011" y="237"/>
                  </a:lnTo>
                  <a:lnTo>
                    <a:pt x="1015" y="241"/>
                  </a:lnTo>
                  <a:lnTo>
                    <a:pt x="1017" y="241"/>
                  </a:lnTo>
                  <a:lnTo>
                    <a:pt x="1020" y="241"/>
                  </a:lnTo>
                  <a:lnTo>
                    <a:pt x="1022" y="243"/>
                  </a:lnTo>
                  <a:lnTo>
                    <a:pt x="1024" y="243"/>
                  </a:lnTo>
                  <a:lnTo>
                    <a:pt x="1030" y="237"/>
                  </a:lnTo>
                  <a:lnTo>
                    <a:pt x="1030" y="237"/>
                  </a:lnTo>
                  <a:lnTo>
                    <a:pt x="1032" y="235"/>
                  </a:lnTo>
                  <a:lnTo>
                    <a:pt x="1036" y="230"/>
                  </a:lnTo>
                  <a:lnTo>
                    <a:pt x="1036" y="226"/>
                  </a:lnTo>
                  <a:lnTo>
                    <a:pt x="1037" y="218"/>
                  </a:lnTo>
                  <a:lnTo>
                    <a:pt x="1039" y="216"/>
                  </a:lnTo>
                  <a:lnTo>
                    <a:pt x="1037" y="213"/>
                  </a:lnTo>
                  <a:lnTo>
                    <a:pt x="1037" y="213"/>
                  </a:lnTo>
                  <a:lnTo>
                    <a:pt x="1039" y="211"/>
                  </a:lnTo>
                  <a:lnTo>
                    <a:pt x="1043" y="205"/>
                  </a:lnTo>
                  <a:lnTo>
                    <a:pt x="1045" y="205"/>
                  </a:lnTo>
                  <a:lnTo>
                    <a:pt x="1049" y="201"/>
                  </a:lnTo>
                  <a:lnTo>
                    <a:pt x="1051" y="198"/>
                  </a:lnTo>
                  <a:lnTo>
                    <a:pt x="1051" y="194"/>
                  </a:lnTo>
                  <a:lnTo>
                    <a:pt x="1051" y="192"/>
                  </a:lnTo>
                  <a:lnTo>
                    <a:pt x="1056" y="188"/>
                  </a:lnTo>
                  <a:lnTo>
                    <a:pt x="1056" y="186"/>
                  </a:lnTo>
                  <a:lnTo>
                    <a:pt x="1054" y="183"/>
                  </a:lnTo>
                  <a:lnTo>
                    <a:pt x="1054" y="179"/>
                  </a:lnTo>
                  <a:lnTo>
                    <a:pt x="1051" y="179"/>
                  </a:lnTo>
                  <a:lnTo>
                    <a:pt x="1049" y="177"/>
                  </a:lnTo>
                  <a:lnTo>
                    <a:pt x="1045" y="177"/>
                  </a:lnTo>
                  <a:lnTo>
                    <a:pt x="1043" y="173"/>
                  </a:lnTo>
                  <a:lnTo>
                    <a:pt x="1045" y="171"/>
                  </a:lnTo>
                  <a:lnTo>
                    <a:pt x="1051" y="169"/>
                  </a:lnTo>
                  <a:lnTo>
                    <a:pt x="1051" y="167"/>
                  </a:lnTo>
                  <a:lnTo>
                    <a:pt x="1049" y="164"/>
                  </a:lnTo>
                  <a:lnTo>
                    <a:pt x="1049" y="162"/>
                  </a:lnTo>
                  <a:lnTo>
                    <a:pt x="1049" y="156"/>
                  </a:lnTo>
                  <a:lnTo>
                    <a:pt x="1045" y="152"/>
                  </a:lnTo>
                  <a:lnTo>
                    <a:pt x="1043" y="152"/>
                  </a:lnTo>
                  <a:lnTo>
                    <a:pt x="1039" y="156"/>
                  </a:lnTo>
                  <a:lnTo>
                    <a:pt x="1034" y="156"/>
                  </a:lnTo>
                  <a:lnTo>
                    <a:pt x="1032" y="162"/>
                  </a:lnTo>
                  <a:lnTo>
                    <a:pt x="1030" y="162"/>
                  </a:lnTo>
                  <a:lnTo>
                    <a:pt x="1026" y="162"/>
                  </a:lnTo>
                  <a:lnTo>
                    <a:pt x="1026" y="158"/>
                  </a:lnTo>
                  <a:lnTo>
                    <a:pt x="1030" y="156"/>
                  </a:lnTo>
                  <a:lnTo>
                    <a:pt x="1032" y="156"/>
                  </a:lnTo>
                  <a:lnTo>
                    <a:pt x="1032" y="149"/>
                  </a:lnTo>
                  <a:lnTo>
                    <a:pt x="1034" y="143"/>
                  </a:lnTo>
                  <a:lnTo>
                    <a:pt x="1032" y="139"/>
                  </a:lnTo>
                  <a:lnTo>
                    <a:pt x="1030" y="137"/>
                  </a:lnTo>
                  <a:lnTo>
                    <a:pt x="1030" y="134"/>
                  </a:lnTo>
                  <a:lnTo>
                    <a:pt x="1026" y="132"/>
                  </a:lnTo>
                  <a:lnTo>
                    <a:pt x="1022" y="132"/>
                  </a:lnTo>
                  <a:lnTo>
                    <a:pt x="1017" y="132"/>
                  </a:lnTo>
                  <a:lnTo>
                    <a:pt x="1013" y="135"/>
                  </a:lnTo>
                  <a:lnTo>
                    <a:pt x="1009" y="134"/>
                  </a:lnTo>
                  <a:lnTo>
                    <a:pt x="1009" y="128"/>
                  </a:lnTo>
                  <a:lnTo>
                    <a:pt x="1009" y="128"/>
                  </a:lnTo>
                  <a:lnTo>
                    <a:pt x="1005" y="132"/>
                  </a:lnTo>
                  <a:lnTo>
                    <a:pt x="1005" y="134"/>
                  </a:lnTo>
                  <a:lnTo>
                    <a:pt x="1002" y="135"/>
                  </a:lnTo>
                  <a:lnTo>
                    <a:pt x="998" y="139"/>
                  </a:lnTo>
                  <a:lnTo>
                    <a:pt x="996" y="145"/>
                  </a:lnTo>
                  <a:lnTo>
                    <a:pt x="996" y="149"/>
                  </a:lnTo>
                  <a:lnTo>
                    <a:pt x="998" y="149"/>
                  </a:lnTo>
                  <a:lnTo>
                    <a:pt x="1002" y="149"/>
                  </a:lnTo>
                  <a:lnTo>
                    <a:pt x="1005" y="147"/>
                  </a:lnTo>
                  <a:lnTo>
                    <a:pt x="1005" y="149"/>
                  </a:lnTo>
                  <a:lnTo>
                    <a:pt x="1002" y="152"/>
                  </a:lnTo>
                  <a:lnTo>
                    <a:pt x="998" y="156"/>
                  </a:lnTo>
                  <a:lnTo>
                    <a:pt x="992" y="162"/>
                  </a:lnTo>
                  <a:lnTo>
                    <a:pt x="992" y="162"/>
                  </a:lnTo>
                  <a:lnTo>
                    <a:pt x="998" y="158"/>
                  </a:lnTo>
                  <a:lnTo>
                    <a:pt x="1005" y="156"/>
                  </a:lnTo>
                  <a:lnTo>
                    <a:pt x="1005" y="156"/>
                  </a:lnTo>
                  <a:lnTo>
                    <a:pt x="1009" y="152"/>
                  </a:lnTo>
                  <a:lnTo>
                    <a:pt x="1011" y="156"/>
                  </a:lnTo>
                  <a:lnTo>
                    <a:pt x="1009" y="162"/>
                  </a:lnTo>
                  <a:lnTo>
                    <a:pt x="1007" y="162"/>
                  </a:lnTo>
                  <a:lnTo>
                    <a:pt x="1002" y="164"/>
                  </a:lnTo>
                  <a:lnTo>
                    <a:pt x="1002" y="167"/>
                  </a:lnTo>
                  <a:lnTo>
                    <a:pt x="1002" y="169"/>
                  </a:lnTo>
                  <a:lnTo>
                    <a:pt x="1007" y="167"/>
                  </a:lnTo>
                  <a:lnTo>
                    <a:pt x="1011" y="169"/>
                  </a:lnTo>
                  <a:lnTo>
                    <a:pt x="1007" y="173"/>
                  </a:lnTo>
                  <a:lnTo>
                    <a:pt x="1002" y="173"/>
                  </a:lnTo>
                  <a:lnTo>
                    <a:pt x="998" y="173"/>
                  </a:lnTo>
                  <a:lnTo>
                    <a:pt x="998" y="177"/>
                  </a:lnTo>
                  <a:lnTo>
                    <a:pt x="1002" y="177"/>
                  </a:lnTo>
                  <a:lnTo>
                    <a:pt x="1002" y="181"/>
                  </a:lnTo>
                  <a:lnTo>
                    <a:pt x="998" y="186"/>
                  </a:lnTo>
                  <a:lnTo>
                    <a:pt x="996" y="186"/>
                  </a:lnTo>
                  <a:lnTo>
                    <a:pt x="992" y="181"/>
                  </a:lnTo>
                  <a:lnTo>
                    <a:pt x="990" y="179"/>
                  </a:lnTo>
                  <a:lnTo>
                    <a:pt x="988" y="173"/>
                  </a:lnTo>
                  <a:lnTo>
                    <a:pt x="981" y="179"/>
                  </a:lnTo>
                  <a:lnTo>
                    <a:pt x="981" y="181"/>
                  </a:lnTo>
                  <a:lnTo>
                    <a:pt x="975" y="186"/>
                  </a:lnTo>
                  <a:lnTo>
                    <a:pt x="981" y="192"/>
                  </a:lnTo>
                  <a:lnTo>
                    <a:pt x="981" y="194"/>
                  </a:lnTo>
                  <a:lnTo>
                    <a:pt x="983" y="196"/>
                  </a:lnTo>
                  <a:lnTo>
                    <a:pt x="985" y="192"/>
                  </a:lnTo>
                  <a:lnTo>
                    <a:pt x="988" y="192"/>
                  </a:lnTo>
                  <a:lnTo>
                    <a:pt x="992" y="194"/>
                  </a:lnTo>
                  <a:lnTo>
                    <a:pt x="998" y="194"/>
                  </a:lnTo>
                  <a:lnTo>
                    <a:pt x="1002" y="196"/>
                  </a:lnTo>
                  <a:lnTo>
                    <a:pt x="1005" y="194"/>
                  </a:lnTo>
                  <a:lnTo>
                    <a:pt x="1005" y="198"/>
                  </a:lnTo>
                  <a:lnTo>
                    <a:pt x="1002" y="198"/>
                  </a:lnTo>
                  <a:lnTo>
                    <a:pt x="1002" y="199"/>
                  </a:lnTo>
                  <a:lnTo>
                    <a:pt x="1002" y="203"/>
                  </a:lnTo>
                  <a:lnTo>
                    <a:pt x="1007" y="203"/>
                  </a:lnTo>
                  <a:lnTo>
                    <a:pt x="1011" y="207"/>
                  </a:lnTo>
                  <a:lnTo>
                    <a:pt x="1013" y="213"/>
                  </a:lnTo>
                  <a:lnTo>
                    <a:pt x="1017" y="213"/>
                  </a:lnTo>
                  <a:lnTo>
                    <a:pt x="1019" y="213"/>
                  </a:lnTo>
                  <a:lnTo>
                    <a:pt x="1017" y="216"/>
                  </a:lnTo>
                  <a:lnTo>
                    <a:pt x="1017" y="220"/>
                  </a:lnTo>
                  <a:lnTo>
                    <a:pt x="1009" y="231"/>
                  </a:lnTo>
                  <a:lnTo>
                    <a:pt x="1009" y="231"/>
                  </a:lnTo>
                  <a:lnTo>
                    <a:pt x="1009" y="231"/>
                  </a:lnTo>
                  <a:lnTo>
                    <a:pt x="1009" y="231"/>
                  </a:lnTo>
                  <a:close/>
                  <a:moveTo>
                    <a:pt x="990" y="205"/>
                  </a:moveTo>
                  <a:lnTo>
                    <a:pt x="992" y="201"/>
                  </a:lnTo>
                  <a:lnTo>
                    <a:pt x="996" y="199"/>
                  </a:lnTo>
                  <a:lnTo>
                    <a:pt x="998" y="199"/>
                  </a:lnTo>
                  <a:lnTo>
                    <a:pt x="998" y="199"/>
                  </a:lnTo>
                  <a:lnTo>
                    <a:pt x="998" y="203"/>
                  </a:lnTo>
                  <a:lnTo>
                    <a:pt x="992" y="205"/>
                  </a:lnTo>
                  <a:lnTo>
                    <a:pt x="990" y="205"/>
                  </a:lnTo>
                  <a:lnTo>
                    <a:pt x="990" y="205"/>
                  </a:lnTo>
                  <a:lnTo>
                    <a:pt x="990" y="205"/>
                  </a:lnTo>
                  <a:lnTo>
                    <a:pt x="990" y="205"/>
                  </a:lnTo>
                  <a:close/>
                  <a:moveTo>
                    <a:pt x="983" y="226"/>
                  </a:moveTo>
                  <a:lnTo>
                    <a:pt x="985" y="220"/>
                  </a:lnTo>
                  <a:lnTo>
                    <a:pt x="992" y="220"/>
                  </a:lnTo>
                  <a:lnTo>
                    <a:pt x="996" y="222"/>
                  </a:lnTo>
                  <a:lnTo>
                    <a:pt x="1002" y="228"/>
                  </a:lnTo>
                  <a:lnTo>
                    <a:pt x="1002" y="231"/>
                  </a:lnTo>
                  <a:lnTo>
                    <a:pt x="1002" y="237"/>
                  </a:lnTo>
                  <a:lnTo>
                    <a:pt x="998" y="237"/>
                  </a:lnTo>
                  <a:lnTo>
                    <a:pt x="996" y="237"/>
                  </a:lnTo>
                  <a:lnTo>
                    <a:pt x="992" y="237"/>
                  </a:lnTo>
                  <a:lnTo>
                    <a:pt x="990" y="237"/>
                  </a:lnTo>
                  <a:lnTo>
                    <a:pt x="987" y="233"/>
                  </a:lnTo>
                  <a:lnTo>
                    <a:pt x="983" y="230"/>
                  </a:lnTo>
                  <a:lnTo>
                    <a:pt x="983" y="226"/>
                  </a:lnTo>
                  <a:lnTo>
                    <a:pt x="983" y="226"/>
                  </a:lnTo>
                  <a:lnTo>
                    <a:pt x="983" y="226"/>
                  </a:lnTo>
                  <a:lnTo>
                    <a:pt x="983" y="226"/>
                  </a:lnTo>
                  <a:close/>
                  <a:moveTo>
                    <a:pt x="938" y="256"/>
                  </a:moveTo>
                  <a:lnTo>
                    <a:pt x="940" y="254"/>
                  </a:lnTo>
                  <a:lnTo>
                    <a:pt x="943" y="254"/>
                  </a:lnTo>
                  <a:lnTo>
                    <a:pt x="943" y="256"/>
                  </a:lnTo>
                  <a:lnTo>
                    <a:pt x="940" y="258"/>
                  </a:lnTo>
                  <a:lnTo>
                    <a:pt x="938" y="256"/>
                  </a:lnTo>
                  <a:lnTo>
                    <a:pt x="938" y="256"/>
                  </a:lnTo>
                  <a:lnTo>
                    <a:pt x="938" y="256"/>
                  </a:lnTo>
                  <a:lnTo>
                    <a:pt x="938" y="256"/>
                  </a:lnTo>
                  <a:close/>
                  <a:moveTo>
                    <a:pt x="934" y="250"/>
                  </a:moveTo>
                  <a:lnTo>
                    <a:pt x="932" y="247"/>
                  </a:lnTo>
                  <a:lnTo>
                    <a:pt x="934" y="243"/>
                  </a:lnTo>
                  <a:lnTo>
                    <a:pt x="936" y="237"/>
                  </a:lnTo>
                  <a:lnTo>
                    <a:pt x="936" y="235"/>
                  </a:lnTo>
                  <a:lnTo>
                    <a:pt x="940" y="231"/>
                  </a:lnTo>
                  <a:lnTo>
                    <a:pt x="940" y="230"/>
                  </a:lnTo>
                  <a:lnTo>
                    <a:pt x="941" y="228"/>
                  </a:lnTo>
                  <a:lnTo>
                    <a:pt x="941" y="226"/>
                  </a:lnTo>
                  <a:lnTo>
                    <a:pt x="943" y="220"/>
                  </a:lnTo>
                  <a:lnTo>
                    <a:pt x="943" y="216"/>
                  </a:lnTo>
                  <a:lnTo>
                    <a:pt x="943" y="216"/>
                  </a:lnTo>
                  <a:lnTo>
                    <a:pt x="947" y="216"/>
                  </a:lnTo>
                  <a:lnTo>
                    <a:pt x="947" y="222"/>
                  </a:lnTo>
                  <a:lnTo>
                    <a:pt x="949" y="226"/>
                  </a:lnTo>
                  <a:lnTo>
                    <a:pt x="947" y="231"/>
                  </a:lnTo>
                  <a:lnTo>
                    <a:pt x="947" y="235"/>
                  </a:lnTo>
                  <a:lnTo>
                    <a:pt x="943" y="237"/>
                  </a:lnTo>
                  <a:lnTo>
                    <a:pt x="947" y="241"/>
                  </a:lnTo>
                  <a:lnTo>
                    <a:pt x="943" y="250"/>
                  </a:lnTo>
                  <a:lnTo>
                    <a:pt x="940" y="252"/>
                  </a:lnTo>
                  <a:lnTo>
                    <a:pt x="934" y="250"/>
                  </a:lnTo>
                  <a:lnTo>
                    <a:pt x="934" y="250"/>
                  </a:lnTo>
                  <a:lnTo>
                    <a:pt x="934" y="250"/>
                  </a:lnTo>
                  <a:lnTo>
                    <a:pt x="934" y="250"/>
                  </a:lnTo>
                  <a:close/>
                  <a:moveTo>
                    <a:pt x="892" y="166"/>
                  </a:moveTo>
                  <a:lnTo>
                    <a:pt x="889" y="162"/>
                  </a:lnTo>
                  <a:lnTo>
                    <a:pt x="889" y="158"/>
                  </a:lnTo>
                  <a:lnTo>
                    <a:pt x="892" y="156"/>
                  </a:lnTo>
                  <a:lnTo>
                    <a:pt x="889" y="156"/>
                  </a:lnTo>
                  <a:lnTo>
                    <a:pt x="885" y="156"/>
                  </a:lnTo>
                  <a:lnTo>
                    <a:pt x="883" y="152"/>
                  </a:lnTo>
                  <a:lnTo>
                    <a:pt x="881" y="156"/>
                  </a:lnTo>
                  <a:lnTo>
                    <a:pt x="876" y="156"/>
                  </a:lnTo>
                  <a:lnTo>
                    <a:pt x="872" y="156"/>
                  </a:lnTo>
                  <a:lnTo>
                    <a:pt x="872" y="152"/>
                  </a:lnTo>
                  <a:lnTo>
                    <a:pt x="876" y="149"/>
                  </a:lnTo>
                  <a:lnTo>
                    <a:pt x="877" y="147"/>
                  </a:lnTo>
                  <a:lnTo>
                    <a:pt x="881" y="147"/>
                  </a:lnTo>
                  <a:lnTo>
                    <a:pt x="885" y="147"/>
                  </a:lnTo>
                  <a:lnTo>
                    <a:pt x="894" y="143"/>
                  </a:lnTo>
                  <a:lnTo>
                    <a:pt x="898" y="145"/>
                  </a:lnTo>
                  <a:lnTo>
                    <a:pt x="902" y="147"/>
                  </a:lnTo>
                  <a:lnTo>
                    <a:pt x="904" y="147"/>
                  </a:lnTo>
                  <a:lnTo>
                    <a:pt x="908" y="147"/>
                  </a:lnTo>
                  <a:lnTo>
                    <a:pt x="913" y="143"/>
                  </a:lnTo>
                  <a:lnTo>
                    <a:pt x="917" y="143"/>
                  </a:lnTo>
                  <a:lnTo>
                    <a:pt x="919" y="143"/>
                  </a:lnTo>
                  <a:lnTo>
                    <a:pt x="923" y="141"/>
                  </a:lnTo>
                  <a:lnTo>
                    <a:pt x="924" y="143"/>
                  </a:lnTo>
                  <a:lnTo>
                    <a:pt x="924" y="145"/>
                  </a:lnTo>
                  <a:lnTo>
                    <a:pt x="926" y="149"/>
                  </a:lnTo>
                  <a:lnTo>
                    <a:pt x="926" y="152"/>
                  </a:lnTo>
                  <a:lnTo>
                    <a:pt x="923" y="156"/>
                  </a:lnTo>
                  <a:lnTo>
                    <a:pt x="926" y="162"/>
                  </a:lnTo>
                  <a:lnTo>
                    <a:pt x="923" y="169"/>
                  </a:lnTo>
                  <a:lnTo>
                    <a:pt x="919" y="171"/>
                  </a:lnTo>
                  <a:lnTo>
                    <a:pt x="917" y="173"/>
                  </a:lnTo>
                  <a:lnTo>
                    <a:pt x="913" y="173"/>
                  </a:lnTo>
                  <a:lnTo>
                    <a:pt x="909" y="173"/>
                  </a:lnTo>
                  <a:lnTo>
                    <a:pt x="908" y="171"/>
                  </a:lnTo>
                  <a:lnTo>
                    <a:pt x="904" y="173"/>
                  </a:lnTo>
                  <a:lnTo>
                    <a:pt x="900" y="167"/>
                  </a:lnTo>
                  <a:lnTo>
                    <a:pt x="900" y="162"/>
                  </a:lnTo>
                  <a:lnTo>
                    <a:pt x="896" y="158"/>
                  </a:lnTo>
                  <a:lnTo>
                    <a:pt x="894" y="162"/>
                  </a:lnTo>
                  <a:lnTo>
                    <a:pt x="894" y="164"/>
                  </a:lnTo>
                  <a:lnTo>
                    <a:pt x="892" y="166"/>
                  </a:lnTo>
                  <a:lnTo>
                    <a:pt x="892" y="166"/>
                  </a:lnTo>
                  <a:lnTo>
                    <a:pt x="892" y="166"/>
                  </a:lnTo>
                  <a:lnTo>
                    <a:pt x="892" y="166"/>
                  </a:lnTo>
                  <a:close/>
                  <a:moveTo>
                    <a:pt x="840" y="196"/>
                  </a:moveTo>
                  <a:lnTo>
                    <a:pt x="844" y="192"/>
                  </a:lnTo>
                  <a:lnTo>
                    <a:pt x="844" y="188"/>
                  </a:lnTo>
                  <a:lnTo>
                    <a:pt x="849" y="186"/>
                  </a:lnTo>
                  <a:lnTo>
                    <a:pt x="849" y="183"/>
                  </a:lnTo>
                  <a:lnTo>
                    <a:pt x="853" y="181"/>
                  </a:lnTo>
                  <a:lnTo>
                    <a:pt x="855" y="177"/>
                  </a:lnTo>
                  <a:lnTo>
                    <a:pt x="859" y="177"/>
                  </a:lnTo>
                  <a:lnTo>
                    <a:pt x="868" y="173"/>
                  </a:lnTo>
                  <a:lnTo>
                    <a:pt x="868" y="177"/>
                  </a:lnTo>
                  <a:lnTo>
                    <a:pt x="872" y="177"/>
                  </a:lnTo>
                  <a:lnTo>
                    <a:pt x="876" y="179"/>
                  </a:lnTo>
                  <a:lnTo>
                    <a:pt x="879" y="179"/>
                  </a:lnTo>
                  <a:lnTo>
                    <a:pt x="881" y="177"/>
                  </a:lnTo>
                  <a:lnTo>
                    <a:pt x="889" y="179"/>
                  </a:lnTo>
                  <a:lnTo>
                    <a:pt x="889" y="181"/>
                  </a:lnTo>
                  <a:lnTo>
                    <a:pt x="892" y="181"/>
                  </a:lnTo>
                  <a:lnTo>
                    <a:pt x="896" y="181"/>
                  </a:lnTo>
                  <a:lnTo>
                    <a:pt x="898" y="183"/>
                  </a:lnTo>
                  <a:lnTo>
                    <a:pt x="902" y="183"/>
                  </a:lnTo>
                  <a:lnTo>
                    <a:pt x="904" y="183"/>
                  </a:lnTo>
                  <a:lnTo>
                    <a:pt x="900" y="192"/>
                  </a:lnTo>
                  <a:lnTo>
                    <a:pt x="896" y="188"/>
                  </a:lnTo>
                  <a:lnTo>
                    <a:pt x="889" y="192"/>
                  </a:lnTo>
                  <a:lnTo>
                    <a:pt x="885" y="192"/>
                  </a:lnTo>
                  <a:lnTo>
                    <a:pt x="881" y="198"/>
                  </a:lnTo>
                  <a:lnTo>
                    <a:pt x="881" y="199"/>
                  </a:lnTo>
                  <a:lnTo>
                    <a:pt x="885" y="199"/>
                  </a:lnTo>
                  <a:lnTo>
                    <a:pt x="887" y="199"/>
                  </a:lnTo>
                  <a:lnTo>
                    <a:pt x="887" y="201"/>
                  </a:lnTo>
                  <a:lnTo>
                    <a:pt x="883" y="207"/>
                  </a:lnTo>
                  <a:lnTo>
                    <a:pt x="881" y="211"/>
                  </a:lnTo>
                  <a:lnTo>
                    <a:pt x="877" y="211"/>
                  </a:lnTo>
                  <a:lnTo>
                    <a:pt x="877" y="213"/>
                  </a:lnTo>
                  <a:lnTo>
                    <a:pt x="876" y="216"/>
                  </a:lnTo>
                  <a:lnTo>
                    <a:pt x="872" y="216"/>
                  </a:lnTo>
                  <a:lnTo>
                    <a:pt x="868" y="216"/>
                  </a:lnTo>
                  <a:lnTo>
                    <a:pt x="864" y="216"/>
                  </a:lnTo>
                  <a:lnTo>
                    <a:pt x="859" y="213"/>
                  </a:lnTo>
                  <a:lnTo>
                    <a:pt x="859" y="216"/>
                  </a:lnTo>
                  <a:lnTo>
                    <a:pt x="855" y="216"/>
                  </a:lnTo>
                  <a:lnTo>
                    <a:pt x="851" y="216"/>
                  </a:lnTo>
                  <a:lnTo>
                    <a:pt x="849" y="213"/>
                  </a:lnTo>
                  <a:lnTo>
                    <a:pt x="851" y="213"/>
                  </a:lnTo>
                  <a:lnTo>
                    <a:pt x="849" y="207"/>
                  </a:lnTo>
                  <a:lnTo>
                    <a:pt x="845" y="205"/>
                  </a:lnTo>
                  <a:lnTo>
                    <a:pt x="844" y="203"/>
                  </a:lnTo>
                  <a:lnTo>
                    <a:pt x="844" y="199"/>
                  </a:lnTo>
                  <a:lnTo>
                    <a:pt x="840" y="196"/>
                  </a:lnTo>
                  <a:lnTo>
                    <a:pt x="840" y="196"/>
                  </a:lnTo>
                  <a:lnTo>
                    <a:pt x="840" y="196"/>
                  </a:lnTo>
                  <a:lnTo>
                    <a:pt x="840" y="196"/>
                  </a:lnTo>
                  <a:close/>
                  <a:moveTo>
                    <a:pt x="836" y="183"/>
                  </a:moveTo>
                  <a:lnTo>
                    <a:pt x="838" y="183"/>
                  </a:lnTo>
                  <a:lnTo>
                    <a:pt x="844" y="183"/>
                  </a:lnTo>
                  <a:lnTo>
                    <a:pt x="847" y="179"/>
                  </a:lnTo>
                  <a:lnTo>
                    <a:pt x="847" y="173"/>
                  </a:lnTo>
                  <a:lnTo>
                    <a:pt x="847" y="171"/>
                  </a:lnTo>
                  <a:lnTo>
                    <a:pt x="847" y="167"/>
                  </a:lnTo>
                  <a:lnTo>
                    <a:pt x="849" y="164"/>
                  </a:lnTo>
                  <a:lnTo>
                    <a:pt x="845" y="164"/>
                  </a:lnTo>
                  <a:lnTo>
                    <a:pt x="844" y="164"/>
                  </a:lnTo>
                  <a:lnTo>
                    <a:pt x="840" y="162"/>
                  </a:lnTo>
                  <a:lnTo>
                    <a:pt x="838" y="166"/>
                  </a:lnTo>
                  <a:lnTo>
                    <a:pt x="834" y="166"/>
                  </a:lnTo>
                  <a:lnTo>
                    <a:pt x="834" y="169"/>
                  </a:lnTo>
                  <a:lnTo>
                    <a:pt x="834" y="173"/>
                  </a:lnTo>
                  <a:lnTo>
                    <a:pt x="834" y="177"/>
                  </a:lnTo>
                  <a:lnTo>
                    <a:pt x="836" y="183"/>
                  </a:lnTo>
                  <a:lnTo>
                    <a:pt x="836" y="183"/>
                  </a:lnTo>
                  <a:lnTo>
                    <a:pt x="836" y="183"/>
                  </a:lnTo>
                  <a:lnTo>
                    <a:pt x="836" y="183"/>
                  </a:lnTo>
                  <a:close/>
                  <a:moveTo>
                    <a:pt x="1147" y="454"/>
                  </a:moveTo>
                  <a:lnTo>
                    <a:pt x="1147" y="454"/>
                  </a:lnTo>
                  <a:lnTo>
                    <a:pt x="1152" y="458"/>
                  </a:lnTo>
                  <a:lnTo>
                    <a:pt x="1156" y="454"/>
                  </a:lnTo>
                  <a:lnTo>
                    <a:pt x="1156" y="459"/>
                  </a:lnTo>
                  <a:lnTo>
                    <a:pt x="1160" y="459"/>
                  </a:lnTo>
                  <a:lnTo>
                    <a:pt x="1160" y="459"/>
                  </a:lnTo>
                  <a:lnTo>
                    <a:pt x="1164" y="459"/>
                  </a:lnTo>
                  <a:lnTo>
                    <a:pt x="1169" y="458"/>
                  </a:lnTo>
                  <a:lnTo>
                    <a:pt x="1173" y="458"/>
                  </a:lnTo>
                  <a:lnTo>
                    <a:pt x="1179" y="459"/>
                  </a:lnTo>
                  <a:lnTo>
                    <a:pt x="1182" y="459"/>
                  </a:lnTo>
                  <a:lnTo>
                    <a:pt x="1184" y="459"/>
                  </a:lnTo>
                  <a:lnTo>
                    <a:pt x="1184" y="459"/>
                  </a:lnTo>
                  <a:lnTo>
                    <a:pt x="1184" y="454"/>
                  </a:lnTo>
                  <a:lnTo>
                    <a:pt x="1188" y="450"/>
                  </a:lnTo>
                  <a:lnTo>
                    <a:pt x="1192" y="450"/>
                  </a:lnTo>
                  <a:lnTo>
                    <a:pt x="1192" y="450"/>
                  </a:lnTo>
                  <a:lnTo>
                    <a:pt x="1188" y="444"/>
                  </a:lnTo>
                  <a:lnTo>
                    <a:pt x="1188" y="441"/>
                  </a:lnTo>
                  <a:lnTo>
                    <a:pt x="1192" y="442"/>
                  </a:lnTo>
                  <a:lnTo>
                    <a:pt x="1192" y="446"/>
                  </a:lnTo>
                  <a:lnTo>
                    <a:pt x="1194" y="450"/>
                  </a:lnTo>
                  <a:lnTo>
                    <a:pt x="1194" y="448"/>
                  </a:lnTo>
                  <a:lnTo>
                    <a:pt x="1197" y="448"/>
                  </a:lnTo>
                  <a:lnTo>
                    <a:pt x="1199" y="446"/>
                  </a:lnTo>
                  <a:lnTo>
                    <a:pt x="1201" y="448"/>
                  </a:lnTo>
                  <a:lnTo>
                    <a:pt x="1201" y="446"/>
                  </a:lnTo>
                  <a:lnTo>
                    <a:pt x="1201" y="442"/>
                  </a:lnTo>
                  <a:lnTo>
                    <a:pt x="1201" y="439"/>
                  </a:lnTo>
                  <a:lnTo>
                    <a:pt x="1199" y="437"/>
                  </a:lnTo>
                  <a:lnTo>
                    <a:pt x="1194" y="439"/>
                  </a:lnTo>
                  <a:lnTo>
                    <a:pt x="1192" y="439"/>
                  </a:lnTo>
                  <a:lnTo>
                    <a:pt x="1192" y="435"/>
                  </a:lnTo>
                  <a:lnTo>
                    <a:pt x="1194" y="435"/>
                  </a:lnTo>
                  <a:lnTo>
                    <a:pt x="1194" y="435"/>
                  </a:lnTo>
                  <a:lnTo>
                    <a:pt x="1197" y="435"/>
                  </a:lnTo>
                  <a:lnTo>
                    <a:pt x="1199" y="431"/>
                  </a:lnTo>
                  <a:lnTo>
                    <a:pt x="1201" y="433"/>
                  </a:lnTo>
                  <a:lnTo>
                    <a:pt x="1205" y="433"/>
                  </a:lnTo>
                  <a:lnTo>
                    <a:pt x="1207" y="429"/>
                  </a:lnTo>
                  <a:lnTo>
                    <a:pt x="1205" y="425"/>
                  </a:lnTo>
                  <a:lnTo>
                    <a:pt x="1207" y="424"/>
                  </a:lnTo>
                  <a:lnTo>
                    <a:pt x="1207" y="420"/>
                  </a:lnTo>
                  <a:lnTo>
                    <a:pt x="1209" y="420"/>
                  </a:lnTo>
                  <a:lnTo>
                    <a:pt x="1211" y="420"/>
                  </a:lnTo>
                  <a:lnTo>
                    <a:pt x="1205" y="418"/>
                  </a:lnTo>
                  <a:lnTo>
                    <a:pt x="1201" y="420"/>
                  </a:lnTo>
                  <a:lnTo>
                    <a:pt x="1203" y="416"/>
                  </a:lnTo>
                  <a:lnTo>
                    <a:pt x="1205" y="416"/>
                  </a:lnTo>
                  <a:lnTo>
                    <a:pt x="1205" y="412"/>
                  </a:lnTo>
                  <a:lnTo>
                    <a:pt x="1201" y="409"/>
                  </a:lnTo>
                  <a:lnTo>
                    <a:pt x="1194" y="409"/>
                  </a:lnTo>
                  <a:lnTo>
                    <a:pt x="1194" y="407"/>
                  </a:lnTo>
                  <a:lnTo>
                    <a:pt x="1194" y="405"/>
                  </a:lnTo>
                  <a:lnTo>
                    <a:pt x="1197" y="405"/>
                  </a:lnTo>
                  <a:lnTo>
                    <a:pt x="1194" y="401"/>
                  </a:lnTo>
                  <a:lnTo>
                    <a:pt x="1188" y="395"/>
                  </a:lnTo>
                  <a:lnTo>
                    <a:pt x="1184" y="395"/>
                  </a:lnTo>
                  <a:lnTo>
                    <a:pt x="1184" y="399"/>
                  </a:lnTo>
                  <a:lnTo>
                    <a:pt x="1179" y="399"/>
                  </a:lnTo>
                  <a:lnTo>
                    <a:pt x="1173" y="399"/>
                  </a:lnTo>
                  <a:lnTo>
                    <a:pt x="1167" y="395"/>
                  </a:lnTo>
                  <a:lnTo>
                    <a:pt x="1167" y="393"/>
                  </a:lnTo>
                  <a:lnTo>
                    <a:pt x="1164" y="390"/>
                  </a:lnTo>
                  <a:lnTo>
                    <a:pt x="1160" y="393"/>
                  </a:lnTo>
                  <a:lnTo>
                    <a:pt x="1158" y="393"/>
                  </a:lnTo>
                  <a:lnTo>
                    <a:pt x="1156" y="395"/>
                  </a:lnTo>
                  <a:lnTo>
                    <a:pt x="1152" y="395"/>
                  </a:lnTo>
                  <a:lnTo>
                    <a:pt x="1150" y="399"/>
                  </a:lnTo>
                  <a:lnTo>
                    <a:pt x="1148" y="395"/>
                  </a:lnTo>
                  <a:lnTo>
                    <a:pt x="1145" y="393"/>
                  </a:lnTo>
                  <a:lnTo>
                    <a:pt x="1143" y="395"/>
                  </a:lnTo>
                  <a:lnTo>
                    <a:pt x="1139" y="395"/>
                  </a:lnTo>
                  <a:lnTo>
                    <a:pt x="1139" y="399"/>
                  </a:lnTo>
                  <a:lnTo>
                    <a:pt x="1135" y="399"/>
                  </a:lnTo>
                  <a:lnTo>
                    <a:pt x="1135" y="395"/>
                  </a:lnTo>
                  <a:lnTo>
                    <a:pt x="1135" y="395"/>
                  </a:lnTo>
                  <a:lnTo>
                    <a:pt x="1130" y="395"/>
                  </a:lnTo>
                  <a:lnTo>
                    <a:pt x="1124" y="395"/>
                  </a:lnTo>
                  <a:lnTo>
                    <a:pt x="1122" y="395"/>
                  </a:lnTo>
                  <a:lnTo>
                    <a:pt x="1124" y="399"/>
                  </a:lnTo>
                  <a:lnTo>
                    <a:pt x="1124" y="401"/>
                  </a:lnTo>
                  <a:lnTo>
                    <a:pt x="1128" y="403"/>
                  </a:lnTo>
                  <a:lnTo>
                    <a:pt x="1124" y="403"/>
                  </a:lnTo>
                  <a:lnTo>
                    <a:pt x="1122" y="399"/>
                  </a:lnTo>
                  <a:lnTo>
                    <a:pt x="1120" y="399"/>
                  </a:lnTo>
                  <a:lnTo>
                    <a:pt x="1115" y="401"/>
                  </a:lnTo>
                  <a:lnTo>
                    <a:pt x="1115" y="399"/>
                  </a:lnTo>
                  <a:lnTo>
                    <a:pt x="1118" y="399"/>
                  </a:lnTo>
                  <a:lnTo>
                    <a:pt x="1118" y="395"/>
                  </a:lnTo>
                  <a:lnTo>
                    <a:pt x="1115" y="390"/>
                  </a:lnTo>
                  <a:lnTo>
                    <a:pt x="1115" y="390"/>
                  </a:lnTo>
                  <a:lnTo>
                    <a:pt x="1111" y="388"/>
                  </a:lnTo>
                  <a:lnTo>
                    <a:pt x="1109" y="390"/>
                  </a:lnTo>
                  <a:lnTo>
                    <a:pt x="1109" y="393"/>
                  </a:lnTo>
                  <a:lnTo>
                    <a:pt x="1109" y="395"/>
                  </a:lnTo>
                  <a:lnTo>
                    <a:pt x="1105" y="393"/>
                  </a:lnTo>
                  <a:lnTo>
                    <a:pt x="1105" y="390"/>
                  </a:lnTo>
                  <a:lnTo>
                    <a:pt x="1105" y="390"/>
                  </a:lnTo>
                  <a:lnTo>
                    <a:pt x="1103" y="388"/>
                  </a:lnTo>
                  <a:lnTo>
                    <a:pt x="1100" y="390"/>
                  </a:lnTo>
                  <a:lnTo>
                    <a:pt x="1098" y="390"/>
                  </a:lnTo>
                  <a:lnTo>
                    <a:pt x="1098" y="386"/>
                  </a:lnTo>
                  <a:lnTo>
                    <a:pt x="1098" y="384"/>
                  </a:lnTo>
                  <a:lnTo>
                    <a:pt x="1098" y="380"/>
                  </a:lnTo>
                  <a:lnTo>
                    <a:pt x="1094" y="382"/>
                  </a:lnTo>
                  <a:lnTo>
                    <a:pt x="1090" y="386"/>
                  </a:lnTo>
                  <a:lnTo>
                    <a:pt x="1090" y="390"/>
                  </a:lnTo>
                  <a:lnTo>
                    <a:pt x="1088" y="390"/>
                  </a:lnTo>
                  <a:lnTo>
                    <a:pt x="1086" y="388"/>
                  </a:lnTo>
                  <a:lnTo>
                    <a:pt x="1088" y="384"/>
                  </a:lnTo>
                  <a:lnTo>
                    <a:pt x="1088" y="382"/>
                  </a:lnTo>
                  <a:lnTo>
                    <a:pt x="1090" y="377"/>
                  </a:lnTo>
                  <a:lnTo>
                    <a:pt x="1086" y="373"/>
                  </a:lnTo>
                  <a:lnTo>
                    <a:pt x="1084" y="375"/>
                  </a:lnTo>
                  <a:lnTo>
                    <a:pt x="1084" y="373"/>
                  </a:lnTo>
                  <a:lnTo>
                    <a:pt x="1086" y="371"/>
                  </a:lnTo>
                  <a:lnTo>
                    <a:pt x="1088" y="369"/>
                  </a:lnTo>
                  <a:lnTo>
                    <a:pt x="1086" y="365"/>
                  </a:lnTo>
                  <a:lnTo>
                    <a:pt x="1084" y="365"/>
                  </a:lnTo>
                  <a:lnTo>
                    <a:pt x="1081" y="365"/>
                  </a:lnTo>
                  <a:lnTo>
                    <a:pt x="1081" y="365"/>
                  </a:lnTo>
                  <a:lnTo>
                    <a:pt x="1079" y="365"/>
                  </a:lnTo>
                  <a:lnTo>
                    <a:pt x="1081" y="365"/>
                  </a:lnTo>
                  <a:lnTo>
                    <a:pt x="1079" y="363"/>
                  </a:lnTo>
                  <a:lnTo>
                    <a:pt x="1077" y="363"/>
                  </a:lnTo>
                  <a:lnTo>
                    <a:pt x="1075" y="365"/>
                  </a:lnTo>
                  <a:lnTo>
                    <a:pt x="1069" y="365"/>
                  </a:lnTo>
                  <a:lnTo>
                    <a:pt x="1069" y="365"/>
                  </a:lnTo>
                  <a:lnTo>
                    <a:pt x="1071" y="363"/>
                  </a:lnTo>
                  <a:lnTo>
                    <a:pt x="1073" y="360"/>
                  </a:lnTo>
                  <a:lnTo>
                    <a:pt x="1075" y="356"/>
                  </a:lnTo>
                  <a:lnTo>
                    <a:pt x="1077" y="356"/>
                  </a:lnTo>
                  <a:lnTo>
                    <a:pt x="1081" y="361"/>
                  </a:lnTo>
                  <a:lnTo>
                    <a:pt x="1084" y="361"/>
                  </a:lnTo>
                  <a:lnTo>
                    <a:pt x="1084" y="360"/>
                  </a:lnTo>
                  <a:lnTo>
                    <a:pt x="1081" y="356"/>
                  </a:lnTo>
                  <a:lnTo>
                    <a:pt x="1079" y="354"/>
                  </a:lnTo>
                  <a:lnTo>
                    <a:pt x="1081" y="354"/>
                  </a:lnTo>
                  <a:lnTo>
                    <a:pt x="1075" y="348"/>
                  </a:lnTo>
                  <a:lnTo>
                    <a:pt x="1071" y="346"/>
                  </a:lnTo>
                  <a:lnTo>
                    <a:pt x="1073" y="346"/>
                  </a:lnTo>
                  <a:lnTo>
                    <a:pt x="1075" y="344"/>
                  </a:lnTo>
                  <a:lnTo>
                    <a:pt x="1077" y="344"/>
                  </a:lnTo>
                  <a:lnTo>
                    <a:pt x="1079" y="346"/>
                  </a:lnTo>
                  <a:lnTo>
                    <a:pt x="1081" y="350"/>
                  </a:lnTo>
                  <a:lnTo>
                    <a:pt x="1084" y="352"/>
                  </a:lnTo>
                  <a:lnTo>
                    <a:pt x="1088" y="356"/>
                  </a:lnTo>
                  <a:lnTo>
                    <a:pt x="1090" y="354"/>
                  </a:lnTo>
                  <a:lnTo>
                    <a:pt x="1092" y="356"/>
                  </a:lnTo>
                  <a:lnTo>
                    <a:pt x="1098" y="356"/>
                  </a:lnTo>
                  <a:lnTo>
                    <a:pt x="1103" y="356"/>
                  </a:lnTo>
                  <a:lnTo>
                    <a:pt x="1103" y="354"/>
                  </a:lnTo>
                  <a:lnTo>
                    <a:pt x="1103" y="350"/>
                  </a:lnTo>
                  <a:lnTo>
                    <a:pt x="1094" y="344"/>
                  </a:lnTo>
                  <a:lnTo>
                    <a:pt x="1092" y="341"/>
                  </a:lnTo>
                  <a:lnTo>
                    <a:pt x="1088" y="341"/>
                  </a:lnTo>
                  <a:lnTo>
                    <a:pt x="1088" y="337"/>
                  </a:lnTo>
                  <a:lnTo>
                    <a:pt x="1084" y="335"/>
                  </a:lnTo>
                  <a:lnTo>
                    <a:pt x="1084" y="335"/>
                  </a:lnTo>
                  <a:lnTo>
                    <a:pt x="1081" y="331"/>
                  </a:lnTo>
                  <a:lnTo>
                    <a:pt x="1084" y="331"/>
                  </a:lnTo>
                  <a:lnTo>
                    <a:pt x="1084" y="331"/>
                  </a:lnTo>
                  <a:lnTo>
                    <a:pt x="1088" y="335"/>
                  </a:lnTo>
                  <a:lnTo>
                    <a:pt x="1090" y="335"/>
                  </a:lnTo>
                  <a:lnTo>
                    <a:pt x="1092" y="337"/>
                  </a:lnTo>
                  <a:lnTo>
                    <a:pt x="1094" y="337"/>
                  </a:lnTo>
                  <a:lnTo>
                    <a:pt x="1096" y="335"/>
                  </a:lnTo>
                  <a:lnTo>
                    <a:pt x="1094" y="329"/>
                  </a:lnTo>
                  <a:lnTo>
                    <a:pt x="1088" y="324"/>
                  </a:lnTo>
                  <a:lnTo>
                    <a:pt x="1086" y="324"/>
                  </a:lnTo>
                  <a:lnTo>
                    <a:pt x="1084" y="324"/>
                  </a:lnTo>
                  <a:lnTo>
                    <a:pt x="1081" y="324"/>
                  </a:lnTo>
                  <a:lnTo>
                    <a:pt x="1079" y="326"/>
                  </a:lnTo>
                  <a:lnTo>
                    <a:pt x="1075" y="326"/>
                  </a:lnTo>
                  <a:lnTo>
                    <a:pt x="1071" y="324"/>
                  </a:lnTo>
                  <a:lnTo>
                    <a:pt x="1069" y="324"/>
                  </a:lnTo>
                  <a:lnTo>
                    <a:pt x="1066" y="322"/>
                  </a:lnTo>
                  <a:lnTo>
                    <a:pt x="1062" y="328"/>
                  </a:lnTo>
                  <a:lnTo>
                    <a:pt x="1056" y="329"/>
                  </a:lnTo>
                  <a:lnTo>
                    <a:pt x="1056" y="331"/>
                  </a:lnTo>
                  <a:lnTo>
                    <a:pt x="1054" y="335"/>
                  </a:lnTo>
                  <a:lnTo>
                    <a:pt x="1054" y="331"/>
                  </a:lnTo>
                  <a:lnTo>
                    <a:pt x="1056" y="328"/>
                  </a:lnTo>
                  <a:lnTo>
                    <a:pt x="1060" y="328"/>
                  </a:lnTo>
                  <a:lnTo>
                    <a:pt x="1066" y="320"/>
                  </a:lnTo>
                  <a:lnTo>
                    <a:pt x="1066" y="318"/>
                  </a:lnTo>
                  <a:lnTo>
                    <a:pt x="1064" y="314"/>
                  </a:lnTo>
                  <a:lnTo>
                    <a:pt x="1066" y="305"/>
                  </a:lnTo>
                  <a:lnTo>
                    <a:pt x="1066" y="305"/>
                  </a:lnTo>
                  <a:lnTo>
                    <a:pt x="1064" y="301"/>
                  </a:lnTo>
                  <a:lnTo>
                    <a:pt x="1062" y="305"/>
                  </a:lnTo>
                  <a:lnTo>
                    <a:pt x="1056" y="305"/>
                  </a:lnTo>
                  <a:lnTo>
                    <a:pt x="1056" y="301"/>
                  </a:lnTo>
                  <a:lnTo>
                    <a:pt x="1056" y="299"/>
                  </a:lnTo>
                  <a:lnTo>
                    <a:pt x="1056" y="296"/>
                  </a:lnTo>
                  <a:lnTo>
                    <a:pt x="1051" y="294"/>
                  </a:lnTo>
                  <a:lnTo>
                    <a:pt x="1047" y="290"/>
                  </a:lnTo>
                  <a:lnTo>
                    <a:pt x="1043" y="290"/>
                  </a:lnTo>
                  <a:lnTo>
                    <a:pt x="1039" y="288"/>
                  </a:lnTo>
                  <a:lnTo>
                    <a:pt x="1037" y="290"/>
                  </a:lnTo>
                  <a:lnTo>
                    <a:pt x="1030" y="292"/>
                  </a:lnTo>
                  <a:lnTo>
                    <a:pt x="1030" y="292"/>
                  </a:lnTo>
                  <a:lnTo>
                    <a:pt x="1026" y="292"/>
                  </a:lnTo>
                  <a:lnTo>
                    <a:pt x="1026" y="296"/>
                  </a:lnTo>
                  <a:lnTo>
                    <a:pt x="1030" y="299"/>
                  </a:lnTo>
                  <a:lnTo>
                    <a:pt x="1030" y="301"/>
                  </a:lnTo>
                  <a:lnTo>
                    <a:pt x="1026" y="301"/>
                  </a:lnTo>
                  <a:lnTo>
                    <a:pt x="1024" y="297"/>
                  </a:lnTo>
                  <a:lnTo>
                    <a:pt x="1024" y="301"/>
                  </a:lnTo>
                  <a:lnTo>
                    <a:pt x="1024" y="305"/>
                  </a:lnTo>
                  <a:lnTo>
                    <a:pt x="1026" y="305"/>
                  </a:lnTo>
                  <a:lnTo>
                    <a:pt x="1030" y="311"/>
                  </a:lnTo>
                  <a:lnTo>
                    <a:pt x="1034" y="311"/>
                  </a:lnTo>
                  <a:lnTo>
                    <a:pt x="1032" y="312"/>
                  </a:lnTo>
                  <a:lnTo>
                    <a:pt x="1030" y="312"/>
                  </a:lnTo>
                  <a:lnTo>
                    <a:pt x="1030" y="316"/>
                  </a:lnTo>
                  <a:lnTo>
                    <a:pt x="1034" y="324"/>
                  </a:lnTo>
                  <a:lnTo>
                    <a:pt x="1037" y="326"/>
                  </a:lnTo>
                  <a:lnTo>
                    <a:pt x="1037" y="328"/>
                  </a:lnTo>
                  <a:lnTo>
                    <a:pt x="1036" y="326"/>
                  </a:lnTo>
                  <a:lnTo>
                    <a:pt x="1030" y="326"/>
                  </a:lnTo>
                  <a:lnTo>
                    <a:pt x="1030" y="328"/>
                  </a:lnTo>
                  <a:lnTo>
                    <a:pt x="1026" y="329"/>
                  </a:lnTo>
                  <a:lnTo>
                    <a:pt x="1026" y="331"/>
                  </a:lnTo>
                  <a:lnTo>
                    <a:pt x="1032" y="329"/>
                  </a:lnTo>
                  <a:lnTo>
                    <a:pt x="1034" y="331"/>
                  </a:lnTo>
                  <a:lnTo>
                    <a:pt x="1039" y="329"/>
                  </a:lnTo>
                  <a:lnTo>
                    <a:pt x="1041" y="331"/>
                  </a:lnTo>
                  <a:lnTo>
                    <a:pt x="1045" y="331"/>
                  </a:lnTo>
                  <a:lnTo>
                    <a:pt x="1045" y="335"/>
                  </a:lnTo>
                  <a:lnTo>
                    <a:pt x="1051" y="339"/>
                  </a:lnTo>
                  <a:lnTo>
                    <a:pt x="1051" y="339"/>
                  </a:lnTo>
                  <a:lnTo>
                    <a:pt x="1051" y="335"/>
                  </a:lnTo>
                  <a:lnTo>
                    <a:pt x="1054" y="337"/>
                  </a:lnTo>
                  <a:lnTo>
                    <a:pt x="1056" y="335"/>
                  </a:lnTo>
                  <a:lnTo>
                    <a:pt x="1060" y="335"/>
                  </a:lnTo>
                  <a:lnTo>
                    <a:pt x="1060" y="339"/>
                  </a:lnTo>
                  <a:lnTo>
                    <a:pt x="1060" y="344"/>
                  </a:lnTo>
                  <a:lnTo>
                    <a:pt x="1060" y="348"/>
                  </a:lnTo>
                  <a:lnTo>
                    <a:pt x="1056" y="354"/>
                  </a:lnTo>
                  <a:lnTo>
                    <a:pt x="1056" y="356"/>
                  </a:lnTo>
                  <a:lnTo>
                    <a:pt x="1060" y="361"/>
                  </a:lnTo>
                  <a:lnTo>
                    <a:pt x="1060" y="365"/>
                  </a:lnTo>
                  <a:lnTo>
                    <a:pt x="1060" y="369"/>
                  </a:lnTo>
                  <a:lnTo>
                    <a:pt x="1056" y="371"/>
                  </a:lnTo>
                  <a:lnTo>
                    <a:pt x="1051" y="375"/>
                  </a:lnTo>
                  <a:lnTo>
                    <a:pt x="1049" y="377"/>
                  </a:lnTo>
                  <a:lnTo>
                    <a:pt x="1047" y="378"/>
                  </a:lnTo>
                  <a:lnTo>
                    <a:pt x="1043" y="384"/>
                  </a:lnTo>
                  <a:lnTo>
                    <a:pt x="1043" y="386"/>
                  </a:lnTo>
                  <a:lnTo>
                    <a:pt x="1039" y="390"/>
                  </a:lnTo>
                  <a:lnTo>
                    <a:pt x="1037" y="390"/>
                  </a:lnTo>
                  <a:lnTo>
                    <a:pt x="1037" y="395"/>
                  </a:lnTo>
                  <a:lnTo>
                    <a:pt x="1041" y="395"/>
                  </a:lnTo>
                  <a:lnTo>
                    <a:pt x="1041" y="399"/>
                  </a:lnTo>
                  <a:lnTo>
                    <a:pt x="1037" y="399"/>
                  </a:lnTo>
                  <a:lnTo>
                    <a:pt x="1036" y="403"/>
                  </a:lnTo>
                  <a:lnTo>
                    <a:pt x="1037" y="405"/>
                  </a:lnTo>
                  <a:lnTo>
                    <a:pt x="1036" y="409"/>
                  </a:lnTo>
                  <a:lnTo>
                    <a:pt x="1034" y="412"/>
                  </a:lnTo>
                  <a:lnTo>
                    <a:pt x="1036" y="416"/>
                  </a:lnTo>
                  <a:lnTo>
                    <a:pt x="1039" y="416"/>
                  </a:lnTo>
                  <a:lnTo>
                    <a:pt x="1039" y="420"/>
                  </a:lnTo>
                  <a:lnTo>
                    <a:pt x="1041" y="420"/>
                  </a:lnTo>
                  <a:lnTo>
                    <a:pt x="1043" y="420"/>
                  </a:lnTo>
                  <a:lnTo>
                    <a:pt x="1045" y="418"/>
                  </a:lnTo>
                  <a:lnTo>
                    <a:pt x="1045" y="416"/>
                  </a:lnTo>
                  <a:lnTo>
                    <a:pt x="1047" y="418"/>
                  </a:lnTo>
                  <a:lnTo>
                    <a:pt x="1049" y="418"/>
                  </a:lnTo>
                  <a:lnTo>
                    <a:pt x="1051" y="412"/>
                  </a:lnTo>
                  <a:lnTo>
                    <a:pt x="1054" y="414"/>
                  </a:lnTo>
                  <a:lnTo>
                    <a:pt x="1051" y="420"/>
                  </a:lnTo>
                  <a:lnTo>
                    <a:pt x="1049" y="420"/>
                  </a:lnTo>
                  <a:lnTo>
                    <a:pt x="1049" y="420"/>
                  </a:lnTo>
                  <a:lnTo>
                    <a:pt x="1049" y="424"/>
                  </a:lnTo>
                  <a:lnTo>
                    <a:pt x="1051" y="425"/>
                  </a:lnTo>
                  <a:lnTo>
                    <a:pt x="1051" y="429"/>
                  </a:lnTo>
                  <a:lnTo>
                    <a:pt x="1056" y="429"/>
                  </a:lnTo>
                  <a:lnTo>
                    <a:pt x="1056" y="429"/>
                  </a:lnTo>
                  <a:lnTo>
                    <a:pt x="1062" y="429"/>
                  </a:lnTo>
                  <a:lnTo>
                    <a:pt x="1064" y="429"/>
                  </a:lnTo>
                  <a:lnTo>
                    <a:pt x="1068" y="425"/>
                  </a:lnTo>
                  <a:lnTo>
                    <a:pt x="1068" y="424"/>
                  </a:lnTo>
                  <a:lnTo>
                    <a:pt x="1069" y="424"/>
                  </a:lnTo>
                  <a:lnTo>
                    <a:pt x="1071" y="420"/>
                  </a:lnTo>
                  <a:lnTo>
                    <a:pt x="1071" y="424"/>
                  </a:lnTo>
                  <a:lnTo>
                    <a:pt x="1071" y="425"/>
                  </a:lnTo>
                  <a:lnTo>
                    <a:pt x="1071" y="425"/>
                  </a:lnTo>
                  <a:lnTo>
                    <a:pt x="1073" y="425"/>
                  </a:lnTo>
                  <a:lnTo>
                    <a:pt x="1075" y="420"/>
                  </a:lnTo>
                  <a:lnTo>
                    <a:pt x="1079" y="420"/>
                  </a:lnTo>
                  <a:lnTo>
                    <a:pt x="1079" y="420"/>
                  </a:lnTo>
                  <a:lnTo>
                    <a:pt x="1079" y="425"/>
                  </a:lnTo>
                  <a:lnTo>
                    <a:pt x="1073" y="431"/>
                  </a:lnTo>
                  <a:lnTo>
                    <a:pt x="1071" y="433"/>
                  </a:lnTo>
                  <a:lnTo>
                    <a:pt x="1071" y="437"/>
                  </a:lnTo>
                  <a:lnTo>
                    <a:pt x="1075" y="439"/>
                  </a:lnTo>
                  <a:lnTo>
                    <a:pt x="1079" y="441"/>
                  </a:lnTo>
                  <a:lnTo>
                    <a:pt x="1081" y="441"/>
                  </a:lnTo>
                  <a:lnTo>
                    <a:pt x="1081" y="442"/>
                  </a:lnTo>
                  <a:lnTo>
                    <a:pt x="1084" y="442"/>
                  </a:lnTo>
                  <a:lnTo>
                    <a:pt x="1086" y="439"/>
                  </a:lnTo>
                  <a:lnTo>
                    <a:pt x="1090" y="439"/>
                  </a:lnTo>
                  <a:lnTo>
                    <a:pt x="1088" y="441"/>
                  </a:lnTo>
                  <a:lnTo>
                    <a:pt x="1090" y="444"/>
                  </a:lnTo>
                  <a:lnTo>
                    <a:pt x="1092" y="444"/>
                  </a:lnTo>
                  <a:lnTo>
                    <a:pt x="1096" y="446"/>
                  </a:lnTo>
                  <a:lnTo>
                    <a:pt x="1098" y="444"/>
                  </a:lnTo>
                  <a:lnTo>
                    <a:pt x="1096" y="442"/>
                  </a:lnTo>
                  <a:lnTo>
                    <a:pt x="1096" y="439"/>
                  </a:lnTo>
                  <a:lnTo>
                    <a:pt x="1100" y="437"/>
                  </a:lnTo>
                  <a:lnTo>
                    <a:pt x="1100" y="439"/>
                  </a:lnTo>
                  <a:lnTo>
                    <a:pt x="1100" y="442"/>
                  </a:lnTo>
                  <a:lnTo>
                    <a:pt x="1100" y="446"/>
                  </a:lnTo>
                  <a:lnTo>
                    <a:pt x="1101" y="446"/>
                  </a:lnTo>
                  <a:lnTo>
                    <a:pt x="1103" y="442"/>
                  </a:lnTo>
                  <a:lnTo>
                    <a:pt x="1105" y="441"/>
                  </a:lnTo>
                  <a:lnTo>
                    <a:pt x="1105" y="441"/>
                  </a:lnTo>
                  <a:lnTo>
                    <a:pt x="1105" y="442"/>
                  </a:lnTo>
                  <a:lnTo>
                    <a:pt x="1105" y="444"/>
                  </a:lnTo>
                  <a:lnTo>
                    <a:pt x="1105" y="446"/>
                  </a:lnTo>
                  <a:lnTo>
                    <a:pt x="1109" y="446"/>
                  </a:lnTo>
                  <a:lnTo>
                    <a:pt x="1111" y="444"/>
                  </a:lnTo>
                  <a:lnTo>
                    <a:pt x="1115" y="439"/>
                  </a:lnTo>
                  <a:lnTo>
                    <a:pt x="1115" y="442"/>
                  </a:lnTo>
                  <a:lnTo>
                    <a:pt x="1115" y="444"/>
                  </a:lnTo>
                  <a:lnTo>
                    <a:pt x="1115" y="446"/>
                  </a:lnTo>
                  <a:lnTo>
                    <a:pt x="1118" y="446"/>
                  </a:lnTo>
                  <a:lnTo>
                    <a:pt x="1120" y="441"/>
                  </a:lnTo>
                  <a:lnTo>
                    <a:pt x="1120" y="439"/>
                  </a:lnTo>
                  <a:lnTo>
                    <a:pt x="1120" y="446"/>
                  </a:lnTo>
                  <a:lnTo>
                    <a:pt x="1120" y="450"/>
                  </a:lnTo>
                  <a:lnTo>
                    <a:pt x="1124" y="450"/>
                  </a:lnTo>
                  <a:lnTo>
                    <a:pt x="1130" y="450"/>
                  </a:lnTo>
                  <a:lnTo>
                    <a:pt x="1133" y="450"/>
                  </a:lnTo>
                  <a:lnTo>
                    <a:pt x="1135" y="450"/>
                  </a:lnTo>
                  <a:lnTo>
                    <a:pt x="1135" y="454"/>
                  </a:lnTo>
                  <a:lnTo>
                    <a:pt x="1139" y="450"/>
                  </a:lnTo>
                  <a:lnTo>
                    <a:pt x="1143" y="450"/>
                  </a:lnTo>
                  <a:lnTo>
                    <a:pt x="1143" y="446"/>
                  </a:lnTo>
                  <a:lnTo>
                    <a:pt x="1147" y="442"/>
                  </a:lnTo>
                  <a:lnTo>
                    <a:pt x="1147" y="441"/>
                  </a:lnTo>
                  <a:lnTo>
                    <a:pt x="1145" y="437"/>
                  </a:lnTo>
                  <a:lnTo>
                    <a:pt x="1147" y="433"/>
                  </a:lnTo>
                  <a:lnTo>
                    <a:pt x="1148" y="433"/>
                  </a:lnTo>
                  <a:lnTo>
                    <a:pt x="1148" y="439"/>
                  </a:lnTo>
                  <a:lnTo>
                    <a:pt x="1150" y="439"/>
                  </a:lnTo>
                  <a:lnTo>
                    <a:pt x="1152" y="441"/>
                  </a:lnTo>
                  <a:lnTo>
                    <a:pt x="1148" y="442"/>
                  </a:lnTo>
                  <a:lnTo>
                    <a:pt x="1147" y="448"/>
                  </a:lnTo>
                  <a:lnTo>
                    <a:pt x="1147" y="454"/>
                  </a:lnTo>
                  <a:lnTo>
                    <a:pt x="1147" y="454"/>
                  </a:lnTo>
                  <a:lnTo>
                    <a:pt x="1147" y="454"/>
                  </a:lnTo>
                  <a:lnTo>
                    <a:pt x="1147" y="454"/>
                  </a:lnTo>
                  <a:close/>
                  <a:moveTo>
                    <a:pt x="1022" y="288"/>
                  </a:moveTo>
                  <a:lnTo>
                    <a:pt x="1024" y="286"/>
                  </a:lnTo>
                  <a:lnTo>
                    <a:pt x="1024" y="284"/>
                  </a:lnTo>
                  <a:lnTo>
                    <a:pt x="1022" y="284"/>
                  </a:lnTo>
                  <a:lnTo>
                    <a:pt x="1020" y="286"/>
                  </a:lnTo>
                  <a:lnTo>
                    <a:pt x="1022" y="288"/>
                  </a:lnTo>
                  <a:lnTo>
                    <a:pt x="1022" y="288"/>
                  </a:lnTo>
                  <a:lnTo>
                    <a:pt x="1022" y="288"/>
                  </a:lnTo>
                  <a:lnTo>
                    <a:pt x="1022" y="288"/>
                  </a:lnTo>
                  <a:close/>
                  <a:moveTo>
                    <a:pt x="1015" y="311"/>
                  </a:moveTo>
                  <a:lnTo>
                    <a:pt x="1017" y="307"/>
                  </a:lnTo>
                  <a:lnTo>
                    <a:pt x="1019" y="305"/>
                  </a:lnTo>
                  <a:lnTo>
                    <a:pt x="1019" y="307"/>
                  </a:lnTo>
                  <a:lnTo>
                    <a:pt x="1017" y="311"/>
                  </a:lnTo>
                  <a:lnTo>
                    <a:pt x="1015" y="311"/>
                  </a:lnTo>
                  <a:lnTo>
                    <a:pt x="1015" y="311"/>
                  </a:lnTo>
                  <a:lnTo>
                    <a:pt x="1015" y="311"/>
                  </a:lnTo>
                  <a:lnTo>
                    <a:pt x="1015" y="311"/>
                  </a:lnTo>
                  <a:close/>
                  <a:moveTo>
                    <a:pt x="926" y="344"/>
                  </a:moveTo>
                  <a:lnTo>
                    <a:pt x="924" y="344"/>
                  </a:lnTo>
                  <a:lnTo>
                    <a:pt x="926" y="344"/>
                  </a:lnTo>
                  <a:lnTo>
                    <a:pt x="926" y="344"/>
                  </a:lnTo>
                  <a:lnTo>
                    <a:pt x="926" y="344"/>
                  </a:lnTo>
                  <a:lnTo>
                    <a:pt x="926" y="344"/>
                  </a:lnTo>
                  <a:lnTo>
                    <a:pt x="926" y="344"/>
                  </a:lnTo>
                  <a:lnTo>
                    <a:pt x="926" y="344"/>
                  </a:lnTo>
                  <a:close/>
                  <a:moveTo>
                    <a:pt x="983" y="286"/>
                  </a:moveTo>
                  <a:lnTo>
                    <a:pt x="983" y="288"/>
                  </a:lnTo>
                  <a:lnTo>
                    <a:pt x="985" y="292"/>
                  </a:lnTo>
                  <a:lnTo>
                    <a:pt x="987" y="294"/>
                  </a:lnTo>
                  <a:lnTo>
                    <a:pt x="988" y="292"/>
                  </a:lnTo>
                  <a:lnTo>
                    <a:pt x="987" y="288"/>
                  </a:lnTo>
                  <a:lnTo>
                    <a:pt x="985" y="286"/>
                  </a:lnTo>
                  <a:lnTo>
                    <a:pt x="983" y="286"/>
                  </a:lnTo>
                  <a:lnTo>
                    <a:pt x="983" y="286"/>
                  </a:lnTo>
                  <a:lnTo>
                    <a:pt x="983" y="286"/>
                  </a:lnTo>
                  <a:lnTo>
                    <a:pt x="983" y="286"/>
                  </a:lnTo>
                  <a:close/>
                  <a:moveTo>
                    <a:pt x="956" y="288"/>
                  </a:moveTo>
                  <a:lnTo>
                    <a:pt x="956" y="290"/>
                  </a:lnTo>
                  <a:lnTo>
                    <a:pt x="958" y="292"/>
                  </a:lnTo>
                  <a:lnTo>
                    <a:pt x="960" y="290"/>
                  </a:lnTo>
                  <a:lnTo>
                    <a:pt x="964" y="288"/>
                  </a:lnTo>
                  <a:lnTo>
                    <a:pt x="968" y="290"/>
                  </a:lnTo>
                  <a:lnTo>
                    <a:pt x="972" y="286"/>
                  </a:lnTo>
                  <a:lnTo>
                    <a:pt x="973" y="286"/>
                  </a:lnTo>
                  <a:lnTo>
                    <a:pt x="977" y="284"/>
                  </a:lnTo>
                  <a:lnTo>
                    <a:pt x="975" y="282"/>
                  </a:lnTo>
                  <a:lnTo>
                    <a:pt x="972" y="282"/>
                  </a:lnTo>
                  <a:lnTo>
                    <a:pt x="968" y="284"/>
                  </a:lnTo>
                  <a:lnTo>
                    <a:pt x="968" y="284"/>
                  </a:lnTo>
                  <a:lnTo>
                    <a:pt x="964" y="286"/>
                  </a:lnTo>
                  <a:lnTo>
                    <a:pt x="964" y="286"/>
                  </a:lnTo>
                  <a:lnTo>
                    <a:pt x="962" y="284"/>
                  </a:lnTo>
                  <a:lnTo>
                    <a:pt x="958" y="286"/>
                  </a:lnTo>
                  <a:lnTo>
                    <a:pt x="956" y="288"/>
                  </a:lnTo>
                  <a:lnTo>
                    <a:pt x="956" y="288"/>
                  </a:lnTo>
                  <a:lnTo>
                    <a:pt x="956" y="288"/>
                  </a:lnTo>
                  <a:lnTo>
                    <a:pt x="956" y="288"/>
                  </a:lnTo>
                  <a:close/>
                  <a:moveTo>
                    <a:pt x="926" y="297"/>
                  </a:moveTo>
                  <a:lnTo>
                    <a:pt x="924" y="296"/>
                  </a:lnTo>
                  <a:lnTo>
                    <a:pt x="919" y="296"/>
                  </a:lnTo>
                  <a:lnTo>
                    <a:pt x="917" y="294"/>
                  </a:lnTo>
                  <a:lnTo>
                    <a:pt x="917" y="288"/>
                  </a:lnTo>
                  <a:lnTo>
                    <a:pt x="917" y="286"/>
                  </a:lnTo>
                  <a:lnTo>
                    <a:pt x="919" y="282"/>
                  </a:lnTo>
                  <a:lnTo>
                    <a:pt x="917" y="280"/>
                  </a:lnTo>
                  <a:lnTo>
                    <a:pt x="919" y="277"/>
                  </a:lnTo>
                  <a:lnTo>
                    <a:pt x="923" y="277"/>
                  </a:lnTo>
                  <a:lnTo>
                    <a:pt x="926" y="277"/>
                  </a:lnTo>
                  <a:lnTo>
                    <a:pt x="926" y="277"/>
                  </a:lnTo>
                  <a:lnTo>
                    <a:pt x="928" y="277"/>
                  </a:lnTo>
                  <a:lnTo>
                    <a:pt x="930" y="280"/>
                  </a:lnTo>
                  <a:lnTo>
                    <a:pt x="926" y="280"/>
                  </a:lnTo>
                  <a:lnTo>
                    <a:pt x="926" y="282"/>
                  </a:lnTo>
                  <a:lnTo>
                    <a:pt x="928" y="282"/>
                  </a:lnTo>
                  <a:lnTo>
                    <a:pt x="932" y="282"/>
                  </a:lnTo>
                  <a:lnTo>
                    <a:pt x="930" y="284"/>
                  </a:lnTo>
                  <a:lnTo>
                    <a:pt x="930" y="286"/>
                  </a:lnTo>
                  <a:lnTo>
                    <a:pt x="930" y="290"/>
                  </a:lnTo>
                  <a:lnTo>
                    <a:pt x="932" y="294"/>
                  </a:lnTo>
                  <a:lnTo>
                    <a:pt x="930" y="297"/>
                  </a:lnTo>
                  <a:lnTo>
                    <a:pt x="926" y="297"/>
                  </a:lnTo>
                  <a:lnTo>
                    <a:pt x="926" y="297"/>
                  </a:lnTo>
                  <a:lnTo>
                    <a:pt x="926" y="297"/>
                  </a:lnTo>
                  <a:lnTo>
                    <a:pt x="926" y="297"/>
                  </a:lnTo>
                  <a:close/>
                  <a:moveTo>
                    <a:pt x="923" y="311"/>
                  </a:moveTo>
                  <a:lnTo>
                    <a:pt x="930" y="311"/>
                  </a:lnTo>
                  <a:lnTo>
                    <a:pt x="932" y="311"/>
                  </a:lnTo>
                  <a:lnTo>
                    <a:pt x="936" y="305"/>
                  </a:lnTo>
                  <a:lnTo>
                    <a:pt x="932" y="301"/>
                  </a:lnTo>
                  <a:lnTo>
                    <a:pt x="928" y="301"/>
                  </a:lnTo>
                  <a:lnTo>
                    <a:pt x="924" y="299"/>
                  </a:lnTo>
                  <a:lnTo>
                    <a:pt x="919" y="299"/>
                  </a:lnTo>
                  <a:lnTo>
                    <a:pt x="917" y="299"/>
                  </a:lnTo>
                  <a:lnTo>
                    <a:pt x="913" y="299"/>
                  </a:lnTo>
                  <a:lnTo>
                    <a:pt x="913" y="301"/>
                  </a:lnTo>
                  <a:lnTo>
                    <a:pt x="911" y="301"/>
                  </a:lnTo>
                  <a:lnTo>
                    <a:pt x="909" y="305"/>
                  </a:lnTo>
                  <a:lnTo>
                    <a:pt x="911" y="305"/>
                  </a:lnTo>
                  <a:lnTo>
                    <a:pt x="911" y="305"/>
                  </a:lnTo>
                  <a:lnTo>
                    <a:pt x="913" y="307"/>
                  </a:lnTo>
                  <a:lnTo>
                    <a:pt x="917" y="311"/>
                  </a:lnTo>
                  <a:lnTo>
                    <a:pt x="917" y="311"/>
                  </a:lnTo>
                  <a:lnTo>
                    <a:pt x="923" y="311"/>
                  </a:lnTo>
                  <a:lnTo>
                    <a:pt x="923" y="311"/>
                  </a:lnTo>
                  <a:lnTo>
                    <a:pt x="923" y="311"/>
                  </a:lnTo>
                  <a:lnTo>
                    <a:pt x="923" y="311"/>
                  </a:lnTo>
                  <a:close/>
                  <a:moveTo>
                    <a:pt x="909" y="316"/>
                  </a:moveTo>
                  <a:lnTo>
                    <a:pt x="917" y="318"/>
                  </a:lnTo>
                  <a:lnTo>
                    <a:pt x="923" y="316"/>
                  </a:lnTo>
                  <a:lnTo>
                    <a:pt x="924" y="316"/>
                  </a:lnTo>
                  <a:lnTo>
                    <a:pt x="924" y="318"/>
                  </a:lnTo>
                  <a:lnTo>
                    <a:pt x="928" y="316"/>
                  </a:lnTo>
                  <a:lnTo>
                    <a:pt x="932" y="316"/>
                  </a:lnTo>
                  <a:lnTo>
                    <a:pt x="932" y="314"/>
                  </a:lnTo>
                  <a:lnTo>
                    <a:pt x="928" y="312"/>
                  </a:lnTo>
                  <a:lnTo>
                    <a:pt x="923" y="314"/>
                  </a:lnTo>
                  <a:lnTo>
                    <a:pt x="917" y="314"/>
                  </a:lnTo>
                  <a:lnTo>
                    <a:pt x="917" y="312"/>
                  </a:lnTo>
                  <a:lnTo>
                    <a:pt x="911" y="312"/>
                  </a:lnTo>
                  <a:lnTo>
                    <a:pt x="909" y="314"/>
                  </a:lnTo>
                  <a:lnTo>
                    <a:pt x="909" y="316"/>
                  </a:lnTo>
                  <a:lnTo>
                    <a:pt x="909" y="316"/>
                  </a:lnTo>
                  <a:lnTo>
                    <a:pt x="909" y="316"/>
                  </a:lnTo>
                  <a:lnTo>
                    <a:pt x="909" y="316"/>
                  </a:lnTo>
                  <a:close/>
                  <a:moveTo>
                    <a:pt x="908" y="326"/>
                  </a:moveTo>
                  <a:lnTo>
                    <a:pt x="911" y="326"/>
                  </a:lnTo>
                  <a:lnTo>
                    <a:pt x="913" y="324"/>
                  </a:lnTo>
                  <a:lnTo>
                    <a:pt x="917" y="322"/>
                  </a:lnTo>
                  <a:lnTo>
                    <a:pt x="924" y="320"/>
                  </a:lnTo>
                  <a:lnTo>
                    <a:pt x="926" y="320"/>
                  </a:lnTo>
                  <a:lnTo>
                    <a:pt x="928" y="320"/>
                  </a:lnTo>
                  <a:lnTo>
                    <a:pt x="932" y="320"/>
                  </a:lnTo>
                  <a:lnTo>
                    <a:pt x="932" y="322"/>
                  </a:lnTo>
                  <a:lnTo>
                    <a:pt x="928" y="324"/>
                  </a:lnTo>
                  <a:lnTo>
                    <a:pt x="926" y="324"/>
                  </a:lnTo>
                  <a:lnTo>
                    <a:pt x="923" y="326"/>
                  </a:lnTo>
                  <a:lnTo>
                    <a:pt x="923" y="328"/>
                  </a:lnTo>
                  <a:lnTo>
                    <a:pt x="917" y="329"/>
                  </a:lnTo>
                  <a:lnTo>
                    <a:pt x="913" y="328"/>
                  </a:lnTo>
                  <a:lnTo>
                    <a:pt x="911" y="328"/>
                  </a:lnTo>
                  <a:lnTo>
                    <a:pt x="909" y="328"/>
                  </a:lnTo>
                  <a:lnTo>
                    <a:pt x="908" y="328"/>
                  </a:lnTo>
                  <a:lnTo>
                    <a:pt x="908" y="326"/>
                  </a:lnTo>
                  <a:lnTo>
                    <a:pt x="908" y="326"/>
                  </a:lnTo>
                  <a:lnTo>
                    <a:pt x="908" y="326"/>
                  </a:lnTo>
                  <a:lnTo>
                    <a:pt x="908" y="326"/>
                  </a:lnTo>
                  <a:close/>
                  <a:moveTo>
                    <a:pt x="821" y="213"/>
                  </a:moveTo>
                  <a:lnTo>
                    <a:pt x="819" y="213"/>
                  </a:lnTo>
                  <a:lnTo>
                    <a:pt x="821" y="211"/>
                  </a:lnTo>
                  <a:lnTo>
                    <a:pt x="825" y="211"/>
                  </a:lnTo>
                  <a:lnTo>
                    <a:pt x="823" y="213"/>
                  </a:lnTo>
                  <a:lnTo>
                    <a:pt x="821" y="213"/>
                  </a:lnTo>
                  <a:lnTo>
                    <a:pt x="821" y="213"/>
                  </a:lnTo>
                  <a:lnTo>
                    <a:pt x="821" y="213"/>
                  </a:lnTo>
                  <a:lnTo>
                    <a:pt x="821" y="213"/>
                  </a:lnTo>
                  <a:close/>
                  <a:moveTo>
                    <a:pt x="796" y="226"/>
                  </a:moveTo>
                  <a:lnTo>
                    <a:pt x="800" y="226"/>
                  </a:lnTo>
                  <a:lnTo>
                    <a:pt x="800" y="222"/>
                  </a:lnTo>
                  <a:lnTo>
                    <a:pt x="806" y="226"/>
                  </a:lnTo>
                  <a:lnTo>
                    <a:pt x="810" y="226"/>
                  </a:lnTo>
                  <a:lnTo>
                    <a:pt x="812" y="226"/>
                  </a:lnTo>
                  <a:lnTo>
                    <a:pt x="812" y="228"/>
                  </a:lnTo>
                  <a:lnTo>
                    <a:pt x="813" y="230"/>
                  </a:lnTo>
                  <a:lnTo>
                    <a:pt x="812" y="233"/>
                  </a:lnTo>
                  <a:lnTo>
                    <a:pt x="810" y="235"/>
                  </a:lnTo>
                  <a:lnTo>
                    <a:pt x="806" y="233"/>
                  </a:lnTo>
                  <a:lnTo>
                    <a:pt x="804" y="233"/>
                  </a:lnTo>
                  <a:lnTo>
                    <a:pt x="800" y="230"/>
                  </a:lnTo>
                  <a:lnTo>
                    <a:pt x="800" y="226"/>
                  </a:lnTo>
                  <a:lnTo>
                    <a:pt x="796" y="226"/>
                  </a:lnTo>
                  <a:lnTo>
                    <a:pt x="796" y="226"/>
                  </a:lnTo>
                  <a:lnTo>
                    <a:pt x="796" y="226"/>
                  </a:lnTo>
                  <a:lnTo>
                    <a:pt x="796" y="226"/>
                  </a:lnTo>
                  <a:lnTo>
                    <a:pt x="796" y="226"/>
                  </a:lnTo>
                  <a:lnTo>
                    <a:pt x="796" y="226"/>
                  </a:lnTo>
                  <a:close/>
                  <a:moveTo>
                    <a:pt x="668" y="231"/>
                  </a:moveTo>
                  <a:lnTo>
                    <a:pt x="663" y="231"/>
                  </a:lnTo>
                  <a:lnTo>
                    <a:pt x="663" y="230"/>
                  </a:lnTo>
                  <a:lnTo>
                    <a:pt x="663" y="228"/>
                  </a:lnTo>
                  <a:lnTo>
                    <a:pt x="668" y="230"/>
                  </a:lnTo>
                  <a:lnTo>
                    <a:pt x="668" y="231"/>
                  </a:lnTo>
                  <a:lnTo>
                    <a:pt x="668" y="231"/>
                  </a:lnTo>
                  <a:lnTo>
                    <a:pt x="668" y="231"/>
                  </a:lnTo>
                  <a:lnTo>
                    <a:pt x="668" y="231"/>
                  </a:lnTo>
                  <a:lnTo>
                    <a:pt x="668" y="231"/>
                  </a:lnTo>
                  <a:close/>
                  <a:moveTo>
                    <a:pt x="680" y="250"/>
                  </a:moveTo>
                  <a:lnTo>
                    <a:pt x="685" y="247"/>
                  </a:lnTo>
                  <a:lnTo>
                    <a:pt x="685" y="250"/>
                  </a:lnTo>
                  <a:lnTo>
                    <a:pt x="680" y="250"/>
                  </a:lnTo>
                  <a:lnTo>
                    <a:pt x="680" y="250"/>
                  </a:lnTo>
                  <a:lnTo>
                    <a:pt x="680" y="250"/>
                  </a:lnTo>
                  <a:lnTo>
                    <a:pt x="680" y="250"/>
                  </a:lnTo>
                  <a:lnTo>
                    <a:pt x="680" y="250"/>
                  </a:lnTo>
                  <a:lnTo>
                    <a:pt x="680" y="250"/>
                  </a:lnTo>
                  <a:close/>
                  <a:moveTo>
                    <a:pt x="687" y="247"/>
                  </a:moveTo>
                  <a:lnTo>
                    <a:pt x="689" y="243"/>
                  </a:lnTo>
                  <a:lnTo>
                    <a:pt x="689" y="241"/>
                  </a:lnTo>
                  <a:lnTo>
                    <a:pt x="691" y="237"/>
                  </a:lnTo>
                  <a:lnTo>
                    <a:pt x="693" y="235"/>
                  </a:lnTo>
                  <a:lnTo>
                    <a:pt x="693" y="233"/>
                  </a:lnTo>
                  <a:lnTo>
                    <a:pt x="697" y="231"/>
                  </a:lnTo>
                  <a:lnTo>
                    <a:pt x="700" y="233"/>
                  </a:lnTo>
                  <a:lnTo>
                    <a:pt x="700" y="235"/>
                  </a:lnTo>
                  <a:lnTo>
                    <a:pt x="697" y="237"/>
                  </a:lnTo>
                  <a:lnTo>
                    <a:pt x="693" y="243"/>
                  </a:lnTo>
                  <a:lnTo>
                    <a:pt x="697" y="247"/>
                  </a:lnTo>
                  <a:lnTo>
                    <a:pt x="693" y="247"/>
                  </a:lnTo>
                  <a:lnTo>
                    <a:pt x="693" y="250"/>
                  </a:lnTo>
                  <a:lnTo>
                    <a:pt x="693" y="252"/>
                  </a:lnTo>
                  <a:lnTo>
                    <a:pt x="697" y="250"/>
                  </a:lnTo>
                  <a:lnTo>
                    <a:pt x="697" y="250"/>
                  </a:lnTo>
                  <a:lnTo>
                    <a:pt x="697" y="252"/>
                  </a:lnTo>
                  <a:lnTo>
                    <a:pt x="700" y="254"/>
                  </a:lnTo>
                  <a:lnTo>
                    <a:pt x="704" y="250"/>
                  </a:lnTo>
                  <a:lnTo>
                    <a:pt x="708" y="247"/>
                  </a:lnTo>
                  <a:lnTo>
                    <a:pt x="710" y="247"/>
                  </a:lnTo>
                  <a:lnTo>
                    <a:pt x="712" y="243"/>
                  </a:lnTo>
                  <a:lnTo>
                    <a:pt x="712" y="241"/>
                  </a:lnTo>
                  <a:lnTo>
                    <a:pt x="714" y="241"/>
                  </a:lnTo>
                  <a:lnTo>
                    <a:pt x="717" y="237"/>
                  </a:lnTo>
                  <a:lnTo>
                    <a:pt x="717" y="231"/>
                  </a:lnTo>
                  <a:lnTo>
                    <a:pt x="717" y="231"/>
                  </a:lnTo>
                  <a:lnTo>
                    <a:pt x="717" y="231"/>
                  </a:lnTo>
                  <a:lnTo>
                    <a:pt x="717" y="235"/>
                  </a:lnTo>
                  <a:lnTo>
                    <a:pt x="717" y="237"/>
                  </a:lnTo>
                  <a:lnTo>
                    <a:pt x="717" y="243"/>
                  </a:lnTo>
                  <a:lnTo>
                    <a:pt x="721" y="247"/>
                  </a:lnTo>
                  <a:lnTo>
                    <a:pt x="721" y="247"/>
                  </a:lnTo>
                  <a:lnTo>
                    <a:pt x="725" y="243"/>
                  </a:lnTo>
                  <a:lnTo>
                    <a:pt x="725" y="237"/>
                  </a:lnTo>
                  <a:lnTo>
                    <a:pt x="727" y="237"/>
                  </a:lnTo>
                  <a:lnTo>
                    <a:pt x="731" y="235"/>
                  </a:lnTo>
                  <a:lnTo>
                    <a:pt x="732" y="230"/>
                  </a:lnTo>
                  <a:lnTo>
                    <a:pt x="732" y="226"/>
                  </a:lnTo>
                  <a:lnTo>
                    <a:pt x="732" y="222"/>
                  </a:lnTo>
                  <a:lnTo>
                    <a:pt x="734" y="218"/>
                  </a:lnTo>
                  <a:lnTo>
                    <a:pt x="736" y="222"/>
                  </a:lnTo>
                  <a:lnTo>
                    <a:pt x="742" y="218"/>
                  </a:lnTo>
                  <a:lnTo>
                    <a:pt x="746" y="213"/>
                  </a:lnTo>
                  <a:lnTo>
                    <a:pt x="746" y="211"/>
                  </a:lnTo>
                  <a:lnTo>
                    <a:pt x="749" y="211"/>
                  </a:lnTo>
                  <a:lnTo>
                    <a:pt x="751" y="209"/>
                  </a:lnTo>
                  <a:lnTo>
                    <a:pt x="751" y="211"/>
                  </a:lnTo>
                  <a:lnTo>
                    <a:pt x="755" y="209"/>
                  </a:lnTo>
                  <a:lnTo>
                    <a:pt x="757" y="209"/>
                  </a:lnTo>
                  <a:lnTo>
                    <a:pt x="755" y="216"/>
                  </a:lnTo>
                  <a:lnTo>
                    <a:pt x="751" y="220"/>
                  </a:lnTo>
                  <a:lnTo>
                    <a:pt x="751" y="226"/>
                  </a:lnTo>
                  <a:lnTo>
                    <a:pt x="749" y="226"/>
                  </a:lnTo>
                  <a:lnTo>
                    <a:pt x="748" y="228"/>
                  </a:lnTo>
                  <a:lnTo>
                    <a:pt x="746" y="230"/>
                  </a:lnTo>
                  <a:lnTo>
                    <a:pt x="740" y="237"/>
                  </a:lnTo>
                  <a:lnTo>
                    <a:pt x="740" y="241"/>
                  </a:lnTo>
                  <a:lnTo>
                    <a:pt x="742" y="243"/>
                  </a:lnTo>
                  <a:lnTo>
                    <a:pt x="742" y="247"/>
                  </a:lnTo>
                  <a:lnTo>
                    <a:pt x="742" y="247"/>
                  </a:lnTo>
                  <a:lnTo>
                    <a:pt x="748" y="247"/>
                  </a:lnTo>
                  <a:lnTo>
                    <a:pt x="749" y="247"/>
                  </a:lnTo>
                  <a:lnTo>
                    <a:pt x="751" y="243"/>
                  </a:lnTo>
                  <a:lnTo>
                    <a:pt x="755" y="241"/>
                  </a:lnTo>
                  <a:lnTo>
                    <a:pt x="755" y="237"/>
                  </a:lnTo>
                  <a:lnTo>
                    <a:pt x="755" y="235"/>
                  </a:lnTo>
                  <a:lnTo>
                    <a:pt x="757" y="231"/>
                  </a:lnTo>
                  <a:lnTo>
                    <a:pt x="761" y="231"/>
                  </a:lnTo>
                  <a:lnTo>
                    <a:pt x="763" y="231"/>
                  </a:lnTo>
                  <a:lnTo>
                    <a:pt x="764" y="233"/>
                  </a:lnTo>
                  <a:lnTo>
                    <a:pt x="768" y="233"/>
                  </a:lnTo>
                  <a:lnTo>
                    <a:pt x="770" y="231"/>
                  </a:lnTo>
                  <a:lnTo>
                    <a:pt x="776" y="230"/>
                  </a:lnTo>
                  <a:lnTo>
                    <a:pt x="776" y="228"/>
                  </a:lnTo>
                  <a:lnTo>
                    <a:pt x="780" y="220"/>
                  </a:lnTo>
                  <a:lnTo>
                    <a:pt x="781" y="216"/>
                  </a:lnTo>
                  <a:lnTo>
                    <a:pt x="781" y="213"/>
                  </a:lnTo>
                  <a:lnTo>
                    <a:pt x="785" y="211"/>
                  </a:lnTo>
                  <a:lnTo>
                    <a:pt x="787" y="216"/>
                  </a:lnTo>
                  <a:lnTo>
                    <a:pt x="789" y="216"/>
                  </a:lnTo>
                  <a:lnTo>
                    <a:pt x="791" y="213"/>
                  </a:lnTo>
                  <a:lnTo>
                    <a:pt x="791" y="213"/>
                  </a:lnTo>
                  <a:lnTo>
                    <a:pt x="787" y="207"/>
                  </a:lnTo>
                  <a:lnTo>
                    <a:pt x="787" y="203"/>
                  </a:lnTo>
                  <a:lnTo>
                    <a:pt x="791" y="199"/>
                  </a:lnTo>
                  <a:lnTo>
                    <a:pt x="795" y="199"/>
                  </a:lnTo>
                  <a:lnTo>
                    <a:pt x="798" y="198"/>
                  </a:lnTo>
                  <a:lnTo>
                    <a:pt x="800" y="199"/>
                  </a:lnTo>
                  <a:lnTo>
                    <a:pt x="804" y="198"/>
                  </a:lnTo>
                  <a:lnTo>
                    <a:pt x="806" y="194"/>
                  </a:lnTo>
                  <a:lnTo>
                    <a:pt x="806" y="192"/>
                  </a:lnTo>
                  <a:lnTo>
                    <a:pt x="806" y="183"/>
                  </a:lnTo>
                  <a:lnTo>
                    <a:pt x="806" y="183"/>
                  </a:lnTo>
                  <a:lnTo>
                    <a:pt x="806" y="181"/>
                  </a:lnTo>
                  <a:lnTo>
                    <a:pt x="806" y="177"/>
                  </a:lnTo>
                  <a:lnTo>
                    <a:pt x="800" y="173"/>
                  </a:lnTo>
                  <a:lnTo>
                    <a:pt x="800" y="177"/>
                  </a:lnTo>
                  <a:lnTo>
                    <a:pt x="795" y="179"/>
                  </a:lnTo>
                  <a:lnTo>
                    <a:pt x="795" y="183"/>
                  </a:lnTo>
                  <a:lnTo>
                    <a:pt x="795" y="186"/>
                  </a:lnTo>
                  <a:lnTo>
                    <a:pt x="795" y="188"/>
                  </a:lnTo>
                  <a:lnTo>
                    <a:pt x="793" y="188"/>
                  </a:lnTo>
                  <a:lnTo>
                    <a:pt x="791" y="186"/>
                  </a:lnTo>
                  <a:lnTo>
                    <a:pt x="789" y="186"/>
                  </a:lnTo>
                  <a:lnTo>
                    <a:pt x="789" y="186"/>
                  </a:lnTo>
                  <a:lnTo>
                    <a:pt x="787" y="188"/>
                  </a:lnTo>
                  <a:lnTo>
                    <a:pt x="785" y="186"/>
                  </a:lnTo>
                  <a:lnTo>
                    <a:pt x="785" y="183"/>
                  </a:lnTo>
                  <a:lnTo>
                    <a:pt x="781" y="179"/>
                  </a:lnTo>
                  <a:lnTo>
                    <a:pt x="780" y="179"/>
                  </a:lnTo>
                  <a:lnTo>
                    <a:pt x="780" y="181"/>
                  </a:lnTo>
                  <a:lnTo>
                    <a:pt x="776" y="179"/>
                  </a:lnTo>
                  <a:lnTo>
                    <a:pt x="772" y="179"/>
                  </a:lnTo>
                  <a:lnTo>
                    <a:pt x="768" y="179"/>
                  </a:lnTo>
                  <a:lnTo>
                    <a:pt x="761" y="177"/>
                  </a:lnTo>
                  <a:lnTo>
                    <a:pt x="757" y="181"/>
                  </a:lnTo>
                  <a:lnTo>
                    <a:pt x="755" y="183"/>
                  </a:lnTo>
                  <a:lnTo>
                    <a:pt x="755" y="186"/>
                  </a:lnTo>
                  <a:lnTo>
                    <a:pt x="751" y="183"/>
                  </a:lnTo>
                  <a:lnTo>
                    <a:pt x="751" y="183"/>
                  </a:lnTo>
                  <a:lnTo>
                    <a:pt x="742" y="192"/>
                  </a:lnTo>
                  <a:lnTo>
                    <a:pt x="738" y="194"/>
                  </a:lnTo>
                  <a:lnTo>
                    <a:pt x="736" y="194"/>
                  </a:lnTo>
                  <a:lnTo>
                    <a:pt x="731" y="198"/>
                  </a:lnTo>
                  <a:lnTo>
                    <a:pt x="727" y="198"/>
                  </a:lnTo>
                  <a:lnTo>
                    <a:pt x="727" y="199"/>
                  </a:lnTo>
                  <a:lnTo>
                    <a:pt x="725" y="203"/>
                  </a:lnTo>
                  <a:lnTo>
                    <a:pt x="717" y="203"/>
                  </a:lnTo>
                  <a:lnTo>
                    <a:pt x="717" y="203"/>
                  </a:lnTo>
                  <a:lnTo>
                    <a:pt x="714" y="203"/>
                  </a:lnTo>
                  <a:lnTo>
                    <a:pt x="712" y="205"/>
                  </a:lnTo>
                  <a:lnTo>
                    <a:pt x="708" y="205"/>
                  </a:lnTo>
                  <a:lnTo>
                    <a:pt x="702" y="211"/>
                  </a:lnTo>
                  <a:lnTo>
                    <a:pt x="700" y="213"/>
                  </a:lnTo>
                  <a:lnTo>
                    <a:pt x="693" y="211"/>
                  </a:lnTo>
                  <a:lnTo>
                    <a:pt x="691" y="213"/>
                  </a:lnTo>
                  <a:lnTo>
                    <a:pt x="682" y="213"/>
                  </a:lnTo>
                  <a:lnTo>
                    <a:pt x="678" y="218"/>
                  </a:lnTo>
                  <a:lnTo>
                    <a:pt x="676" y="218"/>
                  </a:lnTo>
                  <a:lnTo>
                    <a:pt x="672" y="220"/>
                  </a:lnTo>
                  <a:lnTo>
                    <a:pt x="668" y="226"/>
                  </a:lnTo>
                  <a:lnTo>
                    <a:pt x="672" y="226"/>
                  </a:lnTo>
                  <a:lnTo>
                    <a:pt x="672" y="226"/>
                  </a:lnTo>
                  <a:lnTo>
                    <a:pt x="672" y="226"/>
                  </a:lnTo>
                  <a:lnTo>
                    <a:pt x="668" y="228"/>
                  </a:lnTo>
                  <a:lnTo>
                    <a:pt x="672" y="230"/>
                  </a:lnTo>
                  <a:lnTo>
                    <a:pt x="672" y="233"/>
                  </a:lnTo>
                  <a:lnTo>
                    <a:pt x="667" y="235"/>
                  </a:lnTo>
                  <a:lnTo>
                    <a:pt x="667" y="237"/>
                  </a:lnTo>
                  <a:lnTo>
                    <a:pt x="668" y="237"/>
                  </a:lnTo>
                  <a:lnTo>
                    <a:pt x="672" y="237"/>
                  </a:lnTo>
                  <a:lnTo>
                    <a:pt x="676" y="233"/>
                  </a:lnTo>
                  <a:lnTo>
                    <a:pt x="678" y="233"/>
                  </a:lnTo>
                  <a:lnTo>
                    <a:pt x="682" y="235"/>
                  </a:lnTo>
                  <a:lnTo>
                    <a:pt x="684" y="237"/>
                  </a:lnTo>
                  <a:lnTo>
                    <a:pt x="684" y="243"/>
                  </a:lnTo>
                  <a:lnTo>
                    <a:pt x="687" y="247"/>
                  </a:lnTo>
                  <a:lnTo>
                    <a:pt x="687" y="247"/>
                  </a:lnTo>
                  <a:lnTo>
                    <a:pt x="687" y="247"/>
                  </a:lnTo>
                  <a:lnTo>
                    <a:pt x="687" y="247"/>
                  </a:lnTo>
                  <a:close/>
                  <a:moveTo>
                    <a:pt x="1039" y="454"/>
                  </a:moveTo>
                  <a:lnTo>
                    <a:pt x="1039" y="450"/>
                  </a:lnTo>
                  <a:lnTo>
                    <a:pt x="1045" y="454"/>
                  </a:lnTo>
                  <a:lnTo>
                    <a:pt x="1045" y="454"/>
                  </a:lnTo>
                  <a:lnTo>
                    <a:pt x="1043" y="458"/>
                  </a:lnTo>
                  <a:lnTo>
                    <a:pt x="1041" y="454"/>
                  </a:lnTo>
                  <a:lnTo>
                    <a:pt x="1039" y="454"/>
                  </a:lnTo>
                  <a:lnTo>
                    <a:pt x="1039" y="454"/>
                  </a:lnTo>
                  <a:lnTo>
                    <a:pt x="1039" y="454"/>
                  </a:lnTo>
                  <a:lnTo>
                    <a:pt x="1039" y="454"/>
                  </a:lnTo>
                  <a:close/>
                  <a:moveTo>
                    <a:pt x="998" y="371"/>
                  </a:moveTo>
                  <a:lnTo>
                    <a:pt x="996" y="369"/>
                  </a:lnTo>
                  <a:lnTo>
                    <a:pt x="992" y="369"/>
                  </a:lnTo>
                  <a:lnTo>
                    <a:pt x="990" y="371"/>
                  </a:lnTo>
                  <a:lnTo>
                    <a:pt x="992" y="371"/>
                  </a:lnTo>
                  <a:lnTo>
                    <a:pt x="996" y="373"/>
                  </a:lnTo>
                  <a:lnTo>
                    <a:pt x="996" y="373"/>
                  </a:lnTo>
                  <a:lnTo>
                    <a:pt x="990" y="375"/>
                  </a:lnTo>
                  <a:lnTo>
                    <a:pt x="988" y="375"/>
                  </a:lnTo>
                  <a:lnTo>
                    <a:pt x="990" y="378"/>
                  </a:lnTo>
                  <a:lnTo>
                    <a:pt x="992" y="380"/>
                  </a:lnTo>
                  <a:lnTo>
                    <a:pt x="992" y="380"/>
                  </a:lnTo>
                  <a:lnTo>
                    <a:pt x="987" y="380"/>
                  </a:lnTo>
                  <a:lnTo>
                    <a:pt x="983" y="380"/>
                  </a:lnTo>
                  <a:lnTo>
                    <a:pt x="981" y="384"/>
                  </a:lnTo>
                  <a:lnTo>
                    <a:pt x="981" y="388"/>
                  </a:lnTo>
                  <a:lnTo>
                    <a:pt x="977" y="388"/>
                  </a:lnTo>
                  <a:lnTo>
                    <a:pt x="977" y="390"/>
                  </a:lnTo>
                  <a:lnTo>
                    <a:pt x="981" y="390"/>
                  </a:lnTo>
                  <a:lnTo>
                    <a:pt x="981" y="390"/>
                  </a:lnTo>
                  <a:lnTo>
                    <a:pt x="981" y="393"/>
                  </a:lnTo>
                  <a:lnTo>
                    <a:pt x="981" y="395"/>
                  </a:lnTo>
                  <a:lnTo>
                    <a:pt x="981" y="390"/>
                  </a:lnTo>
                  <a:lnTo>
                    <a:pt x="983" y="390"/>
                  </a:lnTo>
                  <a:lnTo>
                    <a:pt x="981" y="395"/>
                  </a:lnTo>
                  <a:lnTo>
                    <a:pt x="981" y="395"/>
                  </a:lnTo>
                  <a:lnTo>
                    <a:pt x="985" y="399"/>
                  </a:lnTo>
                  <a:lnTo>
                    <a:pt x="987" y="399"/>
                  </a:lnTo>
                  <a:lnTo>
                    <a:pt x="987" y="399"/>
                  </a:lnTo>
                  <a:lnTo>
                    <a:pt x="988" y="401"/>
                  </a:lnTo>
                  <a:lnTo>
                    <a:pt x="988" y="401"/>
                  </a:lnTo>
                  <a:lnTo>
                    <a:pt x="990" y="399"/>
                  </a:lnTo>
                  <a:lnTo>
                    <a:pt x="992" y="399"/>
                  </a:lnTo>
                  <a:lnTo>
                    <a:pt x="992" y="405"/>
                  </a:lnTo>
                  <a:lnTo>
                    <a:pt x="992" y="407"/>
                  </a:lnTo>
                  <a:lnTo>
                    <a:pt x="998" y="407"/>
                  </a:lnTo>
                  <a:lnTo>
                    <a:pt x="998" y="410"/>
                  </a:lnTo>
                  <a:lnTo>
                    <a:pt x="1002" y="410"/>
                  </a:lnTo>
                  <a:lnTo>
                    <a:pt x="1005" y="412"/>
                  </a:lnTo>
                  <a:lnTo>
                    <a:pt x="1007" y="412"/>
                  </a:lnTo>
                  <a:lnTo>
                    <a:pt x="1009" y="414"/>
                  </a:lnTo>
                  <a:lnTo>
                    <a:pt x="1011" y="412"/>
                  </a:lnTo>
                  <a:lnTo>
                    <a:pt x="1009" y="410"/>
                  </a:lnTo>
                  <a:lnTo>
                    <a:pt x="1013" y="409"/>
                  </a:lnTo>
                  <a:lnTo>
                    <a:pt x="1015" y="403"/>
                  </a:lnTo>
                  <a:lnTo>
                    <a:pt x="1013" y="399"/>
                  </a:lnTo>
                  <a:lnTo>
                    <a:pt x="1017" y="395"/>
                  </a:lnTo>
                  <a:lnTo>
                    <a:pt x="1019" y="395"/>
                  </a:lnTo>
                  <a:lnTo>
                    <a:pt x="1020" y="388"/>
                  </a:lnTo>
                  <a:lnTo>
                    <a:pt x="1020" y="382"/>
                  </a:lnTo>
                  <a:lnTo>
                    <a:pt x="1020" y="382"/>
                  </a:lnTo>
                  <a:lnTo>
                    <a:pt x="1020" y="378"/>
                  </a:lnTo>
                  <a:lnTo>
                    <a:pt x="1017" y="375"/>
                  </a:lnTo>
                  <a:lnTo>
                    <a:pt x="1017" y="371"/>
                  </a:lnTo>
                  <a:lnTo>
                    <a:pt x="1015" y="369"/>
                  </a:lnTo>
                  <a:lnTo>
                    <a:pt x="1015" y="365"/>
                  </a:lnTo>
                  <a:lnTo>
                    <a:pt x="1009" y="365"/>
                  </a:lnTo>
                  <a:lnTo>
                    <a:pt x="1005" y="365"/>
                  </a:lnTo>
                  <a:lnTo>
                    <a:pt x="1002" y="365"/>
                  </a:lnTo>
                  <a:lnTo>
                    <a:pt x="998" y="365"/>
                  </a:lnTo>
                  <a:lnTo>
                    <a:pt x="998" y="369"/>
                  </a:lnTo>
                  <a:lnTo>
                    <a:pt x="998" y="369"/>
                  </a:lnTo>
                  <a:lnTo>
                    <a:pt x="998" y="371"/>
                  </a:lnTo>
                  <a:lnTo>
                    <a:pt x="998" y="371"/>
                  </a:lnTo>
                  <a:lnTo>
                    <a:pt x="998" y="371"/>
                  </a:lnTo>
                  <a:lnTo>
                    <a:pt x="998" y="371"/>
                  </a:lnTo>
                  <a:lnTo>
                    <a:pt x="998" y="371"/>
                  </a:lnTo>
                  <a:close/>
                  <a:moveTo>
                    <a:pt x="1022" y="344"/>
                  </a:moveTo>
                  <a:lnTo>
                    <a:pt x="1020" y="341"/>
                  </a:lnTo>
                  <a:lnTo>
                    <a:pt x="1020" y="339"/>
                  </a:lnTo>
                  <a:lnTo>
                    <a:pt x="1024" y="339"/>
                  </a:lnTo>
                  <a:lnTo>
                    <a:pt x="1024" y="339"/>
                  </a:lnTo>
                  <a:lnTo>
                    <a:pt x="1022" y="344"/>
                  </a:lnTo>
                  <a:lnTo>
                    <a:pt x="1022" y="344"/>
                  </a:lnTo>
                  <a:lnTo>
                    <a:pt x="1022" y="344"/>
                  </a:lnTo>
                  <a:lnTo>
                    <a:pt x="1022" y="344"/>
                  </a:lnTo>
                  <a:close/>
                  <a:moveTo>
                    <a:pt x="1019" y="361"/>
                  </a:moveTo>
                  <a:lnTo>
                    <a:pt x="1017" y="360"/>
                  </a:lnTo>
                  <a:lnTo>
                    <a:pt x="1015" y="356"/>
                  </a:lnTo>
                  <a:lnTo>
                    <a:pt x="1017" y="356"/>
                  </a:lnTo>
                  <a:lnTo>
                    <a:pt x="1017" y="354"/>
                  </a:lnTo>
                  <a:lnTo>
                    <a:pt x="1017" y="350"/>
                  </a:lnTo>
                  <a:lnTo>
                    <a:pt x="1019" y="348"/>
                  </a:lnTo>
                  <a:lnTo>
                    <a:pt x="1024" y="348"/>
                  </a:lnTo>
                  <a:lnTo>
                    <a:pt x="1020" y="356"/>
                  </a:lnTo>
                  <a:lnTo>
                    <a:pt x="1019" y="361"/>
                  </a:lnTo>
                  <a:lnTo>
                    <a:pt x="1019" y="361"/>
                  </a:lnTo>
                  <a:lnTo>
                    <a:pt x="1019" y="361"/>
                  </a:lnTo>
                  <a:lnTo>
                    <a:pt x="1019" y="361"/>
                  </a:lnTo>
                  <a:lnTo>
                    <a:pt x="1019" y="361"/>
                  </a:lnTo>
                  <a:lnTo>
                    <a:pt x="1019" y="361"/>
                  </a:lnTo>
                  <a:close/>
                  <a:moveTo>
                    <a:pt x="992" y="354"/>
                  </a:moveTo>
                  <a:lnTo>
                    <a:pt x="990" y="352"/>
                  </a:lnTo>
                  <a:lnTo>
                    <a:pt x="992" y="350"/>
                  </a:lnTo>
                  <a:lnTo>
                    <a:pt x="996" y="348"/>
                  </a:lnTo>
                  <a:lnTo>
                    <a:pt x="998" y="350"/>
                  </a:lnTo>
                  <a:lnTo>
                    <a:pt x="996" y="352"/>
                  </a:lnTo>
                  <a:lnTo>
                    <a:pt x="992" y="352"/>
                  </a:lnTo>
                  <a:lnTo>
                    <a:pt x="992" y="354"/>
                  </a:lnTo>
                  <a:lnTo>
                    <a:pt x="992" y="354"/>
                  </a:lnTo>
                  <a:lnTo>
                    <a:pt x="992" y="354"/>
                  </a:lnTo>
                  <a:lnTo>
                    <a:pt x="992" y="354"/>
                  </a:lnTo>
                  <a:close/>
                  <a:moveTo>
                    <a:pt x="985" y="356"/>
                  </a:moveTo>
                  <a:lnTo>
                    <a:pt x="985" y="356"/>
                  </a:lnTo>
                  <a:lnTo>
                    <a:pt x="987" y="356"/>
                  </a:lnTo>
                  <a:lnTo>
                    <a:pt x="988" y="356"/>
                  </a:lnTo>
                  <a:lnTo>
                    <a:pt x="987" y="356"/>
                  </a:lnTo>
                  <a:lnTo>
                    <a:pt x="985" y="356"/>
                  </a:lnTo>
                  <a:lnTo>
                    <a:pt x="985" y="356"/>
                  </a:lnTo>
                  <a:lnTo>
                    <a:pt x="985" y="356"/>
                  </a:lnTo>
                  <a:lnTo>
                    <a:pt x="985" y="356"/>
                  </a:lnTo>
                  <a:close/>
                  <a:moveTo>
                    <a:pt x="990" y="365"/>
                  </a:moveTo>
                  <a:lnTo>
                    <a:pt x="992" y="365"/>
                  </a:lnTo>
                  <a:lnTo>
                    <a:pt x="990" y="363"/>
                  </a:lnTo>
                  <a:lnTo>
                    <a:pt x="990" y="360"/>
                  </a:lnTo>
                  <a:lnTo>
                    <a:pt x="992" y="360"/>
                  </a:lnTo>
                  <a:lnTo>
                    <a:pt x="992" y="361"/>
                  </a:lnTo>
                  <a:lnTo>
                    <a:pt x="996" y="363"/>
                  </a:lnTo>
                  <a:lnTo>
                    <a:pt x="992" y="365"/>
                  </a:lnTo>
                  <a:lnTo>
                    <a:pt x="990" y="365"/>
                  </a:lnTo>
                  <a:lnTo>
                    <a:pt x="990" y="365"/>
                  </a:lnTo>
                  <a:lnTo>
                    <a:pt x="990" y="365"/>
                  </a:lnTo>
                  <a:lnTo>
                    <a:pt x="990" y="365"/>
                  </a:lnTo>
                  <a:close/>
                  <a:moveTo>
                    <a:pt x="983" y="369"/>
                  </a:moveTo>
                  <a:lnTo>
                    <a:pt x="981" y="369"/>
                  </a:lnTo>
                  <a:lnTo>
                    <a:pt x="981" y="363"/>
                  </a:lnTo>
                  <a:lnTo>
                    <a:pt x="981" y="363"/>
                  </a:lnTo>
                  <a:lnTo>
                    <a:pt x="983" y="361"/>
                  </a:lnTo>
                  <a:lnTo>
                    <a:pt x="985" y="361"/>
                  </a:lnTo>
                  <a:lnTo>
                    <a:pt x="988" y="363"/>
                  </a:lnTo>
                  <a:lnTo>
                    <a:pt x="988" y="363"/>
                  </a:lnTo>
                  <a:lnTo>
                    <a:pt x="988" y="365"/>
                  </a:lnTo>
                  <a:lnTo>
                    <a:pt x="988" y="365"/>
                  </a:lnTo>
                  <a:lnTo>
                    <a:pt x="985" y="369"/>
                  </a:lnTo>
                  <a:lnTo>
                    <a:pt x="985" y="369"/>
                  </a:lnTo>
                  <a:lnTo>
                    <a:pt x="983" y="369"/>
                  </a:lnTo>
                  <a:lnTo>
                    <a:pt x="983" y="369"/>
                  </a:lnTo>
                  <a:lnTo>
                    <a:pt x="983" y="369"/>
                  </a:lnTo>
                  <a:lnTo>
                    <a:pt x="983" y="369"/>
                  </a:lnTo>
                  <a:close/>
                  <a:moveTo>
                    <a:pt x="973" y="371"/>
                  </a:moveTo>
                  <a:lnTo>
                    <a:pt x="972" y="369"/>
                  </a:lnTo>
                  <a:lnTo>
                    <a:pt x="973" y="369"/>
                  </a:lnTo>
                  <a:lnTo>
                    <a:pt x="975" y="369"/>
                  </a:lnTo>
                  <a:lnTo>
                    <a:pt x="973" y="371"/>
                  </a:lnTo>
                  <a:lnTo>
                    <a:pt x="973" y="371"/>
                  </a:lnTo>
                  <a:lnTo>
                    <a:pt x="973" y="371"/>
                  </a:lnTo>
                  <a:lnTo>
                    <a:pt x="973" y="371"/>
                  </a:lnTo>
                  <a:lnTo>
                    <a:pt x="973" y="371"/>
                  </a:lnTo>
                  <a:close/>
                  <a:moveTo>
                    <a:pt x="936" y="377"/>
                  </a:moveTo>
                  <a:lnTo>
                    <a:pt x="934" y="375"/>
                  </a:lnTo>
                  <a:lnTo>
                    <a:pt x="930" y="375"/>
                  </a:lnTo>
                  <a:lnTo>
                    <a:pt x="928" y="373"/>
                  </a:lnTo>
                  <a:lnTo>
                    <a:pt x="928" y="369"/>
                  </a:lnTo>
                  <a:lnTo>
                    <a:pt x="930" y="369"/>
                  </a:lnTo>
                  <a:lnTo>
                    <a:pt x="928" y="365"/>
                  </a:lnTo>
                  <a:lnTo>
                    <a:pt x="930" y="363"/>
                  </a:lnTo>
                  <a:lnTo>
                    <a:pt x="932" y="363"/>
                  </a:lnTo>
                  <a:lnTo>
                    <a:pt x="934" y="365"/>
                  </a:lnTo>
                  <a:lnTo>
                    <a:pt x="936" y="365"/>
                  </a:lnTo>
                  <a:lnTo>
                    <a:pt x="934" y="363"/>
                  </a:lnTo>
                  <a:lnTo>
                    <a:pt x="934" y="360"/>
                  </a:lnTo>
                  <a:lnTo>
                    <a:pt x="932" y="360"/>
                  </a:lnTo>
                  <a:lnTo>
                    <a:pt x="930" y="356"/>
                  </a:lnTo>
                  <a:lnTo>
                    <a:pt x="930" y="356"/>
                  </a:lnTo>
                  <a:lnTo>
                    <a:pt x="928" y="354"/>
                  </a:lnTo>
                  <a:lnTo>
                    <a:pt x="930" y="354"/>
                  </a:lnTo>
                  <a:lnTo>
                    <a:pt x="932" y="356"/>
                  </a:lnTo>
                  <a:lnTo>
                    <a:pt x="934" y="354"/>
                  </a:lnTo>
                  <a:lnTo>
                    <a:pt x="932" y="352"/>
                  </a:lnTo>
                  <a:lnTo>
                    <a:pt x="936" y="352"/>
                  </a:lnTo>
                  <a:lnTo>
                    <a:pt x="938" y="352"/>
                  </a:lnTo>
                  <a:lnTo>
                    <a:pt x="943" y="354"/>
                  </a:lnTo>
                  <a:lnTo>
                    <a:pt x="943" y="352"/>
                  </a:lnTo>
                  <a:lnTo>
                    <a:pt x="943" y="350"/>
                  </a:lnTo>
                  <a:lnTo>
                    <a:pt x="941" y="350"/>
                  </a:lnTo>
                  <a:lnTo>
                    <a:pt x="943" y="350"/>
                  </a:lnTo>
                  <a:lnTo>
                    <a:pt x="947" y="350"/>
                  </a:lnTo>
                  <a:lnTo>
                    <a:pt x="951" y="346"/>
                  </a:lnTo>
                  <a:lnTo>
                    <a:pt x="955" y="346"/>
                  </a:lnTo>
                  <a:lnTo>
                    <a:pt x="960" y="348"/>
                  </a:lnTo>
                  <a:lnTo>
                    <a:pt x="962" y="346"/>
                  </a:lnTo>
                  <a:lnTo>
                    <a:pt x="960" y="344"/>
                  </a:lnTo>
                  <a:lnTo>
                    <a:pt x="947" y="341"/>
                  </a:lnTo>
                  <a:lnTo>
                    <a:pt x="943" y="341"/>
                  </a:lnTo>
                  <a:lnTo>
                    <a:pt x="940" y="341"/>
                  </a:lnTo>
                  <a:lnTo>
                    <a:pt x="934" y="341"/>
                  </a:lnTo>
                  <a:lnTo>
                    <a:pt x="930" y="339"/>
                  </a:lnTo>
                  <a:lnTo>
                    <a:pt x="928" y="339"/>
                  </a:lnTo>
                  <a:lnTo>
                    <a:pt x="924" y="339"/>
                  </a:lnTo>
                  <a:lnTo>
                    <a:pt x="923" y="339"/>
                  </a:lnTo>
                  <a:lnTo>
                    <a:pt x="923" y="339"/>
                  </a:lnTo>
                  <a:lnTo>
                    <a:pt x="919" y="339"/>
                  </a:lnTo>
                  <a:lnTo>
                    <a:pt x="917" y="339"/>
                  </a:lnTo>
                  <a:lnTo>
                    <a:pt x="913" y="337"/>
                  </a:lnTo>
                  <a:lnTo>
                    <a:pt x="913" y="335"/>
                  </a:lnTo>
                  <a:lnTo>
                    <a:pt x="917" y="335"/>
                  </a:lnTo>
                  <a:lnTo>
                    <a:pt x="919" y="331"/>
                  </a:lnTo>
                  <a:lnTo>
                    <a:pt x="923" y="335"/>
                  </a:lnTo>
                  <a:lnTo>
                    <a:pt x="924" y="331"/>
                  </a:lnTo>
                  <a:lnTo>
                    <a:pt x="923" y="331"/>
                  </a:lnTo>
                  <a:lnTo>
                    <a:pt x="923" y="329"/>
                  </a:lnTo>
                  <a:lnTo>
                    <a:pt x="926" y="328"/>
                  </a:lnTo>
                  <a:lnTo>
                    <a:pt x="930" y="328"/>
                  </a:lnTo>
                  <a:lnTo>
                    <a:pt x="932" y="326"/>
                  </a:lnTo>
                  <a:lnTo>
                    <a:pt x="932" y="329"/>
                  </a:lnTo>
                  <a:lnTo>
                    <a:pt x="934" y="331"/>
                  </a:lnTo>
                  <a:lnTo>
                    <a:pt x="934" y="335"/>
                  </a:lnTo>
                  <a:lnTo>
                    <a:pt x="936" y="335"/>
                  </a:lnTo>
                  <a:lnTo>
                    <a:pt x="938" y="335"/>
                  </a:lnTo>
                  <a:lnTo>
                    <a:pt x="936" y="331"/>
                  </a:lnTo>
                  <a:lnTo>
                    <a:pt x="934" y="328"/>
                  </a:lnTo>
                  <a:lnTo>
                    <a:pt x="936" y="326"/>
                  </a:lnTo>
                  <a:lnTo>
                    <a:pt x="940" y="324"/>
                  </a:lnTo>
                  <a:lnTo>
                    <a:pt x="940" y="322"/>
                  </a:lnTo>
                  <a:lnTo>
                    <a:pt x="938" y="320"/>
                  </a:lnTo>
                  <a:lnTo>
                    <a:pt x="938" y="314"/>
                  </a:lnTo>
                  <a:lnTo>
                    <a:pt x="941" y="314"/>
                  </a:lnTo>
                  <a:lnTo>
                    <a:pt x="943" y="311"/>
                  </a:lnTo>
                  <a:lnTo>
                    <a:pt x="947" y="311"/>
                  </a:lnTo>
                  <a:lnTo>
                    <a:pt x="943" y="307"/>
                  </a:lnTo>
                  <a:lnTo>
                    <a:pt x="943" y="307"/>
                  </a:lnTo>
                  <a:lnTo>
                    <a:pt x="941" y="307"/>
                  </a:lnTo>
                  <a:lnTo>
                    <a:pt x="941" y="305"/>
                  </a:lnTo>
                  <a:lnTo>
                    <a:pt x="943" y="301"/>
                  </a:lnTo>
                  <a:lnTo>
                    <a:pt x="943" y="301"/>
                  </a:lnTo>
                  <a:lnTo>
                    <a:pt x="947" y="299"/>
                  </a:lnTo>
                  <a:lnTo>
                    <a:pt x="949" y="301"/>
                  </a:lnTo>
                  <a:lnTo>
                    <a:pt x="951" y="305"/>
                  </a:lnTo>
                  <a:lnTo>
                    <a:pt x="953" y="305"/>
                  </a:lnTo>
                  <a:lnTo>
                    <a:pt x="953" y="311"/>
                  </a:lnTo>
                  <a:lnTo>
                    <a:pt x="951" y="311"/>
                  </a:lnTo>
                  <a:lnTo>
                    <a:pt x="953" y="312"/>
                  </a:lnTo>
                  <a:lnTo>
                    <a:pt x="955" y="314"/>
                  </a:lnTo>
                  <a:lnTo>
                    <a:pt x="956" y="326"/>
                  </a:lnTo>
                  <a:lnTo>
                    <a:pt x="955" y="329"/>
                  </a:lnTo>
                  <a:lnTo>
                    <a:pt x="955" y="331"/>
                  </a:lnTo>
                  <a:lnTo>
                    <a:pt x="958" y="331"/>
                  </a:lnTo>
                  <a:lnTo>
                    <a:pt x="962" y="329"/>
                  </a:lnTo>
                  <a:lnTo>
                    <a:pt x="960" y="328"/>
                  </a:lnTo>
                  <a:lnTo>
                    <a:pt x="962" y="322"/>
                  </a:lnTo>
                  <a:lnTo>
                    <a:pt x="964" y="322"/>
                  </a:lnTo>
                  <a:lnTo>
                    <a:pt x="964" y="318"/>
                  </a:lnTo>
                  <a:lnTo>
                    <a:pt x="958" y="314"/>
                  </a:lnTo>
                  <a:lnTo>
                    <a:pt x="960" y="312"/>
                  </a:lnTo>
                  <a:lnTo>
                    <a:pt x="962" y="312"/>
                  </a:lnTo>
                  <a:lnTo>
                    <a:pt x="966" y="314"/>
                  </a:lnTo>
                  <a:lnTo>
                    <a:pt x="966" y="311"/>
                  </a:lnTo>
                  <a:lnTo>
                    <a:pt x="962" y="307"/>
                  </a:lnTo>
                  <a:lnTo>
                    <a:pt x="960" y="305"/>
                  </a:lnTo>
                  <a:lnTo>
                    <a:pt x="962" y="301"/>
                  </a:lnTo>
                  <a:lnTo>
                    <a:pt x="962" y="297"/>
                  </a:lnTo>
                  <a:lnTo>
                    <a:pt x="964" y="296"/>
                  </a:lnTo>
                  <a:lnTo>
                    <a:pt x="968" y="296"/>
                  </a:lnTo>
                  <a:lnTo>
                    <a:pt x="968" y="294"/>
                  </a:lnTo>
                  <a:lnTo>
                    <a:pt x="972" y="294"/>
                  </a:lnTo>
                  <a:lnTo>
                    <a:pt x="972" y="294"/>
                  </a:lnTo>
                  <a:lnTo>
                    <a:pt x="975" y="292"/>
                  </a:lnTo>
                  <a:lnTo>
                    <a:pt x="975" y="292"/>
                  </a:lnTo>
                  <a:lnTo>
                    <a:pt x="977" y="292"/>
                  </a:lnTo>
                  <a:lnTo>
                    <a:pt x="981" y="294"/>
                  </a:lnTo>
                  <a:lnTo>
                    <a:pt x="981" y="296"/>
                  </a:lnTo>
                  <a:lnTo>
                    <a:pt x="985" y="296"/>
                  </a:lnTo>
                  <a:lnTo>
                    <a:pt x="987" y="297"/>
                  </a:lnTo>
                  <a:lnTo>
                    <a:pt x="985" y="305"/>
                  </a:lnTo>
                  <a:lnTo>
                    <a:pt x="983" y="305"/>
                  </a:lnTo>
                  <a:lnTo>
                    <a:pt x="983" y="311"/>
                  </a:lnTo>
                  <a:lnTo>
                    <a:pt x="985" y="311"/>
                  </a:lnTo>
                  <a:lnTo>
                    <a:pt x="987" y="307"/>
                  </a:lnTo>
                  <a:lnTo>
                    <a:pt x="988" y="307"/>
                  </a:lnTo>
                  <a:lnTo>
                    <a:pt x="990" y="305"/>
                  </a:lnTo>
                  <a:lnTo>
                    <a:pt x="990" y="301"/>
                  </a:lnTo>
                  <a:lnTo>
                    <a:pt x="992" y="299"/>
                  </a:lnTo>
                  <a:lnTo>
                    <a:pt x="996" y="301"/>
                  </a:lnTo>
                  <a:lnTo>
                    <a:pt x="998" y="299"/>
                  </a:lnTo>
                  <a:lnTo>
                    <a:pt x="998" y="297"/>
                  </a:lnTo>
                  <a:lnTo>
                    <a:pt x="998" y="296"/>
                  </a:lnTo>
                  <a:lnTo>
                    <a:pt x="998" y="296"/>
                  </a:lnTo>
                  <a:lnTo>
                    <a:pt x="1002" y="297"/>
                  </a:lnTo>
                  <a:lnTo>
                    <a:pt x="1002" y="301"/>
                  </a:lnTo>
                  <a:lnTo>
                    <a:pt x="1002" y="301"/>
                  </a:lnTo>
                  <a:lnTo>
                    <a:pt x="1002" y="305"/>
                  </a:lnTo>
                  <a:lnTo>
                    <a:pt x="998" y="301"/>
                  </a:lnTo>
                  <a:lnTo>
                    <a:pt x="1002" y="305"/>
                  </a:lnTo>
                  <a:lnTo>
                    <a:pt x="1002" y="307"/>
                  </a:lnTo>
                  <a:lnTo>
                    <a:pt x="1005" y="311"/>
                  </a:lnTo>
                  <a:lnTo>
                    <a:pt x="1005" y="314"/>
                  </a:lnTo>
                  <a:lnTo>
                    <a:pt x="1002" y="316"/>
                  </a:lnTo>
                  <a:lnTo>
                    <a:pt x="998" y="322"/>
                  </a:lnTo>
                  <a:lnTo>
                    <a:pt x="998" y="328"/>
                  </a:lnTo>
                  <a:lnTo>
                    <a:pt x="998" y="329"/>
                  </a:lnTo>
                  <a:lnTo>
                    <a:pt x="992" y="331"/>
                  </a:lnTo>
                  <a:lnTo>
                    <a:pt x="990" y="335"/>
                  </a:lnTo>
                  <a:lnTo>
                    <a:pt x="988" y="337"/>
                  </a:lnTo>
                  <a:lnTo>
                    <a:pt x="985" y="341"/>
                  </a:lnTo>
                  <a:lnTo>
                    <a:pt x="985" y="344"/>
                  </a:lnTo>
                  <a:lnTo>
                    <a:pt x="983" y="346"/>
                  </a:lnTo>
                  <a:lnTo>
                    <a:pt x="981" y="346"/>
                  </a:lnTo>
                  <a:lnTo>
                    <a:pt x="981" y="346"/>
                  </a:lnTo>
                  <a:lnTo>
                    <a:pt x="977" y="346"/>
                  </a:lnTo>
                  <a:lnTo>
                    <a:pt x="977" y="348"/>
                  </a:lnTo>
                  <a:lnTo>
                    <a:pt x="981" y="352"/>
                  </a:lnTo>
                  <a:lnTo>
                    <a:pt x="981" y="354"/>
                  </a:lnTo>
                  <a:lnTo>
                    <a:pt x="977" y="360"/>
                  </a:lnTo>
                  <a:lnTo>
                    <a:pt x="975" y="361"/>
                  </a:lnTo>
                  <a:lnTo>
                    <a:pt x="975" y="360"/>
                  </a:lnTo>
                  <a:lnTo>
                    <a:pt x="975" y="356"/>
                  </a:lnTo>
                  <a:lnTo>
                    <a:pt x="972" y="356"/>
                  </a:lnTo>
                  <a:lnTo>
                    <a:pt x="972" y="356"/>
                  </a:lnTo>
                  <a:lnTo>
                    <a:pt x="972" y="360"/>
                  </a:lnTo>
                  <a:lnTo>
                    <a:pt x="968" y="361"/>
                  </a:lnTo>
                  <a:lnTo>
                    <a:pt x="968" y="363"/>
                  </a:lnTo>
                  <a:lnTo>
                    <a:pt x="964" y="365"/>
                  </a:lnTo>
                  <a:lnTo>
                    <a:pt x="962" y="369"/>
                  </a:lnTo>
                  <a:lnTo>
                    <a:pt x="964" y="369"/>
                  </a:lnTo>
                  <a:lnTo>
                    <a:pt x="968" y="369"/>
                  </a:lnTo>
                  <a:lnTo>
                    <a:pt x="968" y="369"/>
                  </a:lnTo>
                  <a:lnTo>
                    <a:pt x="966" y="371"/>
                  </a:lnTo>
                  <a:lnTo>
                    <a:pt x="966" y="373"/>
                  </a:lnTo>
                  <a:lnTo>
                    <a:pt x="966" y="377"/>
                  </a:lnTo>
                  <a:lnTo>
                    <a:pt x="964" y="378"/>
                  </a:lnTo>
                  <a:lnTo>
                    <a:pt x="962" y="375"/>
                  </a:lnTo>
                  <a:lnTo>
                    <a:pt x="962" y="371"/>
                  </a:lnTo>
                  <a:lnTo>
                    <a:pt x="960" y="369"/>
                  </a:lnTo>
                  <a:lnTo>
                    <a:pt x="960" y="371"/>
                  </a:lnTo>
                  <a:lnTo>
                    <a:pt x="958" y="373"/>
                  </a:lnTo>
                  <a:lnTo>
                    <a:pt x="960" y="377"/>
                  </a:lnTo>
                  <a:lnTo>
                    <a:pt x="956" y="380"/>
                  </a:lnTo>
                  <a:lnTo>
                    <a:pt x="947" y="378"/>
                  </a:lnTo>
                  <a:lnTo>
                    <a:pt x="947" y="377"/>
                  </a:lnTo>
                  <a:lnTo>
                    <a:pt x="947" y="375"/>
                  </a:lnTo>
                  <a:lnTo>
                    <a:pt x="943" y="377"/>
                  </a:lnTo>
                  <a:lnTo>
                    <a:pt x="941" y="377"/>
                  </a:lnTo>
                  <a:lnTo>
                    <a:pt x="941" y="375"/>
                  </a:lnTo>
                  <a:lnTo>
                    <a:pt x="943" y="371"/>
                  </a:lnTo>
                  <a:lnTo>
                    <a:pt x="940" y="373"/>
                  </a:lnTo>
                  <a:lnTo>
                    <a:pt x="938" y="375"/>
                  </a:lnTo>
                  <a:lnTo>
                    <a:pt x="936" y="377"/>
                  </a:lnTo>
                  <a:lnTo>
                    <a:pt x="936" y="377"/>
                  </a:lnTo>
                  <a:lnTo>
                    <a:pt x="936" y="377"/>
                  </a:lnTo>
                  <a:lnTo>
                    <a:pt x="936" y="377"/>
                  </a:lnTo>
                  <a:close/>
                  <a:moveTo>
                    <a:pt x="697" y="275"/>
                  </a:moveTo>
                  <a:lnTo>
                    <a:pt x="693" y="275"/>
                  </a:lnTo>
                  <a:lnTo>
                    <a:pt x="697" y="269"/>
                  </a:lnTo>
                  <a:lnTo>
                    <a:pt x="702" y="263"/>
                  </a:lnTo>
                  <a:lnTo>
                    <a:pt x="708" y="262"/>
                  </a:lnTo>
                  <a:lnTo>
                    <a:pt x="712" y="260"/>
                  </a:lnTo>
                  <a:lnTo>
                    <a:pt x="714" y="258"/>
                  </a:lnTo>
                  <a:lnTo>
                    <a:pt x="717" y="254"/>
                  </a:lnTo>
                  <a:lnTo>
                    <a:pt x="725" y="254"/>
                  </a:lnTo>
                  <a:lnTo>
                    <a:pt x="727" y="252"/>
                  </a:lnTo>
                  <a:lnTo>
                    <a:pt x="731" y="252"/>
                  </a:lnTo>
                  <a:lnTo>
                    <a:pt x="734" y="250"/>
                  </a:lnTo>
                  <a:lnTo>
                    <a:pt x="736" y="252"/>
                  </a:lnTo>
                  <a:lnTo>
                    <a:pt x="736" y="254"/>
                  </a:lnTo>
                  <a:lnTo>
                    <a:pt x="731" y="258"/>
                  </a:lnTo>
                  <a:lnTo>
                    <a:pt x="725" y="262"/>
                  </a:lnTo>
                  <a:lnTo>
                    <a:pt x="714" y="271"/>
                  </a:lnTo>
                  <a:lnTo>
                    <a:pt x="710" y="277"/>
                  </a:lnTo>
                  <a:lnTo>
                    <a:pt x="706" y="277"/>
                  </a:lnTo>
                  <a:lnTo>
                    <a:pt x="704" y="277"/>
                  </a:lnTo>
                  <a:lnTo>
                    <a:pt x="702" y="280"/>
                  </a:lnTo>
                  <a:lnTo>
                    <a:pt x="700" y="280"/>
                  </a:lnTo>
                  <a:lnTo>
                    <a:pt x="700" y="275"/>
                  </a:lnTo>
                  <a:lnTo>
                    <a:pt x="697" y="275"/>
                  </a:lnTo>
                  <a:lnTo>
                    <a:pt x="697" y="275"/>
                  </a:lnTo>
                  <a:lnTo>
                    <a:pt x="697" y="275"/>
                  </a:lnTo>
                  <a:lnTo>
                    <a:pt x="697" y="275"/>
                  </a:lnTo>
                  <a:lnTo>
                    <a:pt x="697" y="275"/>
                  </a:lnTo>
                  <a:close/>
                  <a:moveTo>
                    <a:pt x="874" y="350"/>
                  </a:moveTo>
                  <a:lnTo>
                    <a:pt x="872" y="348"/>
                  </a:lnTo>
                  <a:lnTo>
                    <a:pt x="874" y="348"/>
                  </a:lnTo>
                  <a:lnTo>
                    <a:pt x="877" y="346"/>
                  </a:lnTo>
                  <a:lnTo>
                    <a:pt x="879" y="344"/>
                  </a:lnTo>
                  <a:lnTo>
                    <a:pt x="879" y="341"/>
                  </a:lnTo>
                  <a:lnTo>
                    <a:pt x="885" y="339"/>
                  </a:lnTo>
                  <a:lnTo>
                    <a:pt x="885" y="337"/>
                  </a:lnTo>
                  <a:lnTo>
                    <a:pt x="889" y="337"/>
                  </a:lnTo>
                  <a:lnTo>
                    <a:pt x="889" y="341"/>
                  </a:lnTo>
                  <a:lnTo>
                    <a:pt x="889" y="344"/>
                  </a:lnTo>
                  <a:lnTo>
                    <a:pt x="889" y="348"/>
                  </a:lnTo>
                  <a:lnTo>
                    <a:pt x="889" y="352"/>
                  </a:lnTo>
                  <a:lnTo>
                    <a:pt x="885" y="354"/>
                  </a:lnTo>
                  <a:lnTo>
                    <a:pt x="883" y="354"/>
                  </a:lnTo>
                  <a:lnTo>
                    <a:pt x="881" y="356"/>
                  </a:lnTo>
                  <a:lnTo>
                    <a:pt x="877" y="356"/>
                  </a:lnTo>
                  <a:lnTo>
                    <a:pt x="876" y="352"/>
                  </a:lnTo>
                  <a:lnTo>
                    <a:pt x="874" y="350"/>
                  </a:lnTo>
                  <a:lnTo>
                    <a:pt x="874" y="350"/>
                  </a:lnTo>
                  <a:lnTo>
                    <a:pt x="874" y="350"/>
                  </a:lnTo>
                  <a:lnTo>
                    <a:pt x="874" y="350"/>
                  </a:lnTo>
                  <a:close/>
                  <a:moveTo>
                    <a:pt x="731" y="344"/>
                  </a:moveTo>
                  <a:lnTo>
                    <a:pt x="732" y="341"/>
                  </a:lnTo>
                  <a:lnTo>
                    <a:pt x="731" y="337"/>
                  </a:lnTo>
                  <a:lnTo>
                    <a:pt x="732" y="331"/>
                  </a:lnTo>
                  <a:lnTo>
                    <a:pt x="738" y="331"/>
                  </a:lnTo>
                  <a:lnTo>
                    <a:pt x="742" y="331"/>
                  </a:lnTo>
                  <a:lnTo>
                    <a:pt x="748" y="331"/>
                  </a:lnTo>
                  <a:lnTo>
                    <a:pt x="751" y="331"/>
                  </a:lnTo>
                  <a:lnTo>
                    <a:pt x="755" y="331"/>
                  </a:lnTo>
                  <a:lnTo>
                    <a:pt x="759" y="329"/>
                  </a:lnTo>
                  <a:lnTo>
                    <a:pt x="764" y="329"/>
                  </a:lnTo>
                  <a:lnTo>
                    <a:pt x="770" y="331"/>
                  </a:lnTo>
                  <a:lnTo>
                    <a:pt x="776" y="331"/>
                  </a:lnTo>
                  <a:lnTo>
                    <a:pt x="776" y="331"/>
                  </a:lnTo>
                  <a:lnTo>
                    <a:pt x="780" y="329"/>
                  </a:lnTo>
                  <a:lnTo>
                    <a:pt x="789" y="329"/>
                  </a:lnTo>
                  <a:lnTo>
                    <a:pt x="789" y="328"/>
                  </a:lnTo>
                  <a:lnTo>
                    <a:pt x="793" y="326"/>
                  </a:lnTo>
                  <a:lnTo>
                    <a:pt x="791" y="324"/>
                  </a:lnTo>
                  <a:lnTo>
                    <a:pt x="787" y="326"/>
                  </a:lnTo>
                  <a:lnTo>
                    <a:pt x="785" y="326"/>
                  </a:lnTo>
                  <a:lnTo>
                    <a:pt x="781" y="324"/>
                  </a:lnTo>
                  <a:lnTo>
                    <a:pt x="776" y="326"/>
                  </a:lnTo>
                  <a:lnTo>
                    <a:pt x="774" y="326"/>
                  </a:lnTo>
                  <a:lnTo>
                    <a:pt x="774" y="324"/>
                  </a:lnTo>
                  <a:lnTo>
                    <a:pt x="772" y="322"/>
                  </a:lnTo>
                  <a:lnTo>
                    <a:pt x="768" y="324"/>
                  </a:lnTo>
                  <a:lnTo>
                    <a:pt x="764" y="324"/>
                  </a:lnTo>
                  <a:lnTo>
                    <a:pt x="761" y="326"/>
                  </a:lnTo>
                  <a:lnTo>
                    <a:pt x="759" y="324"/>
                  </a:lnTo>
                  <a:lnTo>
                    <a:pt x="755" y="324"/>
                  </a:lnTo>
                  <a:lnTo>
                    <a:pt x="751" y="324"/>
                  </a:lnTo>
                  <a:lnTo>
                    <a:pt x="751" y="320"/>
                  </a:lnTo>
                  <a:lnTo>
                    <a:pt x="755" y="316"/>
                  </a:lnTo>
                  <a:lnTo>
                    <a:pt x="759" y="312"/>
                  </a:lnTo>
                  <a:lnTo>
                    <a:pt x="757" y="312"/>
                  </a:lnTo>
                  <a:lnTo>
                    <a:pt x="755" y="314"/>
                  </a:lnTo>
                  <a:lnTo>
                    <a:pt x="751" y="316"/>
                  </a:lnTo>
                  <a:lnTo>
                    <a:pt x="749" y="312"/>
                  </a:lnTo>
                  <a:lnTo>
                    <a:pt x="748" y="314"/>
                  </a:lnTo>
                  <a:lnTo>
                    <a:pt x="748" y="318"/>
                  </a:lnTo>
                  <a:lnTo>
                    <a:pt x="742" y="322"/>
                  </a:lnTo>
                  <a:lnTo>
                    <a:pt x="740" y="324"/>
                  </a:lnTo>
                  <a:lnTo>
                    <a:pt x="736" y="324"/>
                  </a:lnTo>
                  <a:lnTo>
                    <a:pt x="732" y="322"/>
                  </a:lnTo>
                  <a:lnTo>
                    <a:pt x="732" y="318"/>
                  </a:lnTo>
                  <a:lnTo>
                    <a:pt x="734" y="316"/>
                  </a:lnTo>
                  <a:lnTo>
                    <a:pt x="731" y="316"/>
                  </a:lnTo>
                  <a:lnTo>
                    <a:pt x="731" y="314"/>
                  </a:lnTo>
                  <a:lnTo>
                    <a:pt x="731" y="320"/>
                  </a:lnTo>
                  <a:lnTo>
                    <a:pt x="727" y="322"/>
                  </a:lnTo>
                  <a:lnTo>
                    <a:pt x="725" y="320"/>
                  </a:lnTo>
                  <a:lnTo>
                    <a:pt x="725" y="314"/>
                  </a:lnTo>
                  <a:lnTo>
                    <a:pt x="717" y="312"/>
                  </a:lnTo>
                  <a:lnTo>
                    <a:pt x="721" y="311"/>
                  </a:lnTo>
                  <a:lnTo>
                    <a:pt x="717" y="311"/>
                  </a:lnTo>
                  <a:lnTo>
                    <a:pt x="717" y="312"/>
                  </a:lnTo>
                  <a:lnTo>
                    <a:pt x="716" y="312"/>
                  </a:lnTo>
                  <a:lnTo>
                    <a:pt x="712" y="307"/>
                  </a:lnTo>
                  <a:lnTo>
                    <a:pt x="706" y="301"/>
                  </a:lnTo>
                  <a:lnTo>
                    <a:pt x="706" y="301"/>
                  </a:lnTo>
                  <a:lnTo>
                    <a:pt x="710" y="301"/>
                  </a:lnTo>
                  <a:lnTo>
                    <a:pt x="710" y="297"/>
                  </a:lnTo>
                  <a:lnTo>
                    <a:pt x="708" y="296"/>
                  </a:lnTo>
                  <a:lnTo>
                    <a:pt x="716" y="290"/>
                  </a:lnTo>
                  <a:lnTo>
                    <a:pt x="717" y="290"/>
                  </a:lnTo>
                  <a:lnTo>
                    <a:pt x="721" y="290"/>
                  </a:lnTo>
                  <a:lnTo>
                    <a:pt x="727" y="290"/>
                  </a:lnTo>
                  <a:lnTo>
                    <a:pt x="732" y="294"/>
                  </a:lnTo>
                  <a:lnTo>
                    <a:pt x="736" y="294"/>
                  </a:lnTo>
                  <a:lnTo>
                    <a:pt x="740" y="292"/>
                  </a:lnTo>
                  <a:lnTo>
                    <a:pt x="746" y="292"/>
                  </a:lnTo>
                  <a:lnTo>
                    <a:pt x="749" y="288"/>
                  </a:lnTo>
                  <a:lnTo>
                    <a:pt x="746" y="286"/>
                  </a:lnTo>
                  <a:lnTo>
                    <a:pt x="742" y="284"/>
                  </a:lnTo>
                  <a:lnTo>
                    <a:pt x="740" y="284"/>
                  </a:lnTo>
                  <a:lnTo>
                    <a:pt x="736" y="286"/>
                  </a:lnTo>
                  <a:lnTo>
                    <a:pt x="731" y="282"/>
                  </a:lnTo>
                  <a:lnTo>
                    <a:pt x="727" y="282"/>
                  </a:lnTo>
                  <a:lnTo>
                    <a:pt x="727" y="282"/>
                  </a:lnTo>
                  <a:lnTo>
                    <a:pt x="731" y="277"/>
                  </a:lnTo>
                  <a:lnTo>
                    <a:pt x="734" y="271"/>
                  </a:lnTo>
                  <a:lnTo>
                    <a:pt x="738" y="271"/>
                  </a:lnTo>
                  <a:lnTo>
                    <a:pt x="742" y="271"/>
                  </a:lnTo>
                  <a:lnTo>
                    <a:pt x="749" y="271"/>
                  </a:lnTo>
                  <a:lnTo>
                    <a:pt x="755" y="271"/>
                  </a:lnTo>
                  <a:lnTo>
                    <a:pt x="761" y="271"/>
                  </a:lnTo>
                  <a:lnTo>
                    <a:pt x="763" y="271"/>
                  </a:lnTo>
                  <a:lnTo>
                    <a:pt x="761" y="271"/>
                  </a:lnTo>
                  <a:lnTo>
                    <a:pt x="759" y="271"/>
                  </a:lnTo>
                  <a:lnTo>
                    <a:pt x="755" y="269"/>
                  </a:lnTo>
                  <a:lnTo>
                    <a:pt x="751" y="269"/>
                  </a:lnTo>
                  <a:lnTo>
                    <a:pt x="742" y="265"/>
                  </a:lnTo>
                  <a:lnTo>
                    <a:pt x="742" y="263"/>
                  </a:lnTo>
                  <a:lnTo>
                    <a:pt x="746" y="260"/>
                  </a:lnTo>
                  <a:lnTo>
                    <a:pt x="749" y="256"/>
                  </a:lnTo>
                  <a:lnTo>
                    <a:pt x="751" y="254"/>
                  </a:lnTo>
                  <a:lnTo>
                    <a:pt x="751" y="254"/>
                  </a:lnTo>
                  <a:lnTo>
                    <a:pt x="757" y="252"/>
                  </a:lnTo>
                  <a:lnTo>
                    <a:pt x="761" y="252"/>
                  </a:lnTo>
                  <a:lnTo>
                    <a:pt x="761" y="254"/>
                  </a:lnTo>
                  <a:lnTo>
                    <a:pt x="764" y="254"/>
                  </a:lnTo>
                  <a:lnTo>
                    <a:pt x="768" y="258"/>
                  </a:lnTo>
                  <a:lnTo>
                    <a:pt x="772" y="258"/>
                  </a:lnTo>
                  <a:lnTo>
                    <a:pt x="770" y="254"/>
                  </a:lnTo>
                  <a:lnTo>
                    <a:pt x="766" y="252"/>
                  </a:lnTo>
                  <a:lnTo>
                    <a:pt x="764" y="250"/>
                  </a:lnTo>
                  <a:lnTo>
                    <a:pt x="763" y="247"/>
                  </a:lnTo>
                  <a:lnTo>
                    <a:pt x="766" y="247"/>
                  </a:lnTo>
                  <a:lnTo>
                    <a:pt x="776" y="243"/>
                  </a:lnTo>
                  <a:lnTo>
                    <a:pt x="780" y="243"/>
                  </a:lnTo>
                  <a:lnTo>
                    <a:pt x="785" y="243"/>
                  </a:lnTo>
                  <a:lnTo>
                    <a:pt x="787" y="247"/>
                  </a:lnTo>
                  <a:lnTo>
                    <a:pt x="789" y="252"/>
                  </a:lnTo>
                  <a:lnTo>
                    <a:pt x="787" y="254"/>
                  </a:lnTo>
                  <a:lnTo>
                    <a:pt x="785" y="260"/>
                  </a:lnTo>
                  <a:lnTo>
                    <a:pt x="785" y="262"/>
                  </a:lnTo>
                  <a:lnTo>
                    <a:pt x="793" y="262"/>
                  </a:lnTo>
                  <a:lnTo>
                    <a:pt x="795" y="260"/>
                  </a:lnTo>
                  <a:lnTo>
                    <a:pt x="796" y="262"/>
                  </a:lnTo>
                  <a:lnTo>
                    <a:pt x="800" y="262"/>
                  </a:lnTo>
                  <a:lnTo>
                    <a:pt x="800" y="263"/>
                  </a:lnTo>
                  <a:lnTo>
                    <a:pt x="800" y="267"/>
                  </a:lnTo>
                  <a:lnTo>
                    <a:pt x="804" y="269"/>
                  </a:lnTo>
                  <a:lnTo>
                    <a:pt x="804" y="271"/>
                  </a:lnTo>
                  <a:lnTo>
                    <a:pt x="800" y="271"/>
                  </a:lnTo>
                  <a:lnTo>
                    <a:pt x="800" y="275"/>
                  </a:lnTo>
                  <a:lnTo>
                    <a:pt x="800" y="280"/>
                  </a:lnTo>
                  <a:lnTo>
                    <a:pt x="804" y="286"/>
                  </a:lnTo>
                  <a:lnTo>
                    <a:pt x="800" y="290"/>
                  </a:lnTo>
                  <a:lnTo>
                    <a:pt x="798" y="288"/>
                  </a:lnTo>
                  <a:lnTo>
                    <a:pt x="795" y="290"/>
                  </a:lnTo>
                  <a:lnTo>
                    <a:pt x="795" y="292"/>
                  </a:lnTo>
                  <a:lnTo>
                    <a:pt x="798" y="290"/>
                  </a:lnTo>
                  <a:lnTo>
                    <a:pt x="804" y="292"/>
                  </a:lnTo>
                  <a:lnTo>
                    <a:pt x="806" y="292"/>
                  </a:lnTo>
                  <a:lnTo>
                    <a:pt x="804" y="301"/>
                  </a:lnTo>
                  <a:lnTo>
                    <a:pt x="800" y="301"/>
                  </a:lnTo>
                  <a:lnTo>
                    <a:pt x="800" y="311"/>
                  </a:lnTo>
                  <a:lnTo>
                    <a:pt x="800" y="311"/>
                  </a:lnTo>
                  <a:lnTo>
                    <a:pt x="806" y="311"/>
                  </a:lnTo>
                  <a:lnTo>
                    <a:pt x="810" y="305"/>
                  </a:lnTo>
                  <a:lnTo>
                    <a:pt x="810" y="307"/>
                  </a:lnTo>
                  <a:lnTo>
                    <a:pt x="810" y="311"/>
                  </a:lnTo>
                  <a:lnTo>
                    <a:pt x="813" y="311"/>
                  </a:lnTo>
                  <a:lnTo>
                    <a:pt x="815" y="311"/>
                  </a:lnTo>
                  <a:lnTo>
                    <a:pt x="823" y="312"/>
                  </a:lnTo>
                  <a:lnTo>
                    <a:pt x="827" y="316"/>
                  </a:lnTo>
                  <a:lnTo>
                    <a:pt x="828" y="316"/>
                  </a:lnTo>
                  <a:lnTo>
                    <a:pt x="828" y="312"/>
                  </a:lnTo>
                  <a:lnTo>
                    <a:pt x="827" y="312"/>
                  </a:lnTo>
                  <a:lnTo>
                    <a:pt x="830" y="311"/>
                  </a:lnTo>
                  <a:lnTo>
                    <a:pt x="830" y="305"/>
                  </a:lnTo>
                  <a:lnTo>
                    <a:pt x="828" y="301"/>
                  </a:lnTo>
                  <a:lnTo>
                    <a:pt x="828" y="297"/>
                  </a:lnTo>
                  <a:lnTo>
                    <a:pt x="827" y="294"/>
                  </a:lnTo>
                  <a:lnTo>
                    <a:pt x="827" y="292"/>
                  </a:lnTo>
                  <a:lnTo>
                    <a:pt x="830" y="292"/>
                  </a:lnTo>
                  <a:lnTo>
                    <a:pt x="834" y="290"/>
                  </a:lnTo>
                  <a:lnTo>
                    <a:pt x="838" y="290"/>
                  </a:lnTo>
                  <a:lnTo>
                    <a:pt x="840" y="284"/>
                  </a:lnTo>
                  <a:lnTo>
                    <a:pt x="838" y="280"/>
                  </a:lnTo>
                  <a:lnTo>
                    <a:pt x="836" y="277"/>
                  </a:lnTo>
                  <a:lnTo>
                    <a:pt x="836" y="275"/>
                  </a:lnTo>
                  <a:lnTo>
                    <a:pt x="834" y="269"/>
                  </a:lnTo>
                  <a:lnTo>
                    <a:pt x="838" y="265"/>
                  </a:lnTo>
                  <a:lnTo>
                    <a:pt x="840" y="263"/>
                  </a:lnTo>
                  <a:lnTo>
                    <a:pt x="844" y="263"/>
                  </a:lnTo>
                  <a:lnTo>
                    <a:pt x="847" y="263"/>
                  </a:lnTo>
                  <a:lnTo>
                    <a:pt x="845" y="262"/>
                  </a:lnTo>
                  <a:lnTo>
                    <a:pt x="847" y="258"/>
                  </a:lnTo>
                  <a:lnTo>
                    <a:pt x="851" y="256"/>
                  </a:lnTo>
                  <a:lnTo>
                    <a:pt x="859" y="250"/>
                  </a:lnTo>
                  <a:lnTo>
                    <a:pt x="862" y="250"/>
                  </a:lnTo>
                  <a:lnTo>
                    <a:pt x="868" y="252"/>
                  </a:lnTo>
                  <a:lnTo>
                    <a:pt x="868" y="254"/>
                  </a:lnTo>
                  <a:lnTo>
                    <a:pt x="868" y="256"/>
                  </a:lnTo>
                  <a:lnTo>
                    <a:pt x="868" y="260"/>
                  </a:lnTo>
                  <a:lnTo>
                    <a:pt x="864" y="260"/>
                  </a:lnTo>
                  <a:lnTo>
                    <a:pt x="862" y="262"/>
                  </a:lnTo>
                  <a:lnTo>
                    <a:pt x="862" y="265"/>
                  </a:lnTo>
                  <a:lnTo>
                    <a:pt x="859" y="269"/>
                  </a:lnTo>
                  <a:lnTo>
                    <a:pt x="859" y="271"/>
                  </a:lnTo>
                  <a:lnTo>
                    <a:pt x="862" y="275"/>
                  </a:lnTo>
                  <a:lnTo>
                    <a:pt x="862" y="282"/>
                  </a:lnTo>
                  <a:lnTo>
                    <a:pt x="859" y="284"/>
                  </a:lnTo>
                  <a:lnTo>
                    <a:pt x="859" y="284"/>
                  </a:lnTo>
                  <a:lnTo>
                    <a:pt x="853" y="290"/>
                  </a:lnTo>
                  <a:lnTo>
                    <a:pt x="849" y="292"/>
                  </a:lnTo>
                  <a:lnTo>
                    <a:pt x="849" y="294"/>
                  </a:lnTo>
                  <a:lnTo>
                    <a:pt x="851" y="294"/>
                  </a:lnTo>
                  <a:lnTo>
                    <a:pt x="855" y="292"/>
                  </a:lnTo>
                  <a:lnTo>
                    <a:pt x="859" y="292"/>
                  </a:lnTo>
                  <a:lnTo>
                    <a:pt x="862" y="294"/>
                  </a:lnTo>
                  <a:lnTo>
                    <a:pt x="859" y="299"/>
                  </a:lnTo>
                  <a:lnTo>
                    <a:pt x="853" y="301"/>
                  </a:lnTo>
                  <a:lnTo>
                    <a:pt x="847" y="305"/>
                  </a:lnTo>
                  <a:lnTo>
                    <a:pt x="845" y="311"/>
                  </a:lnTo>
                  <a:lnTo>
                    <a:pt x="847" y="311"/>
                  </a:lnTo>
                  <a:lnTo>
                    <a:pt x="849" y="307"/>
                  </a:lnTo>
                  <a:lnTo>
                    <a:pt x="855" y="305"/>
                  </a:lnTo>
                  <a:lnTo>
                    <a:pt x="859" y="301"/>
                  </a:lnTo>
                  <a:lnTo>
                    <a:pt x="862" y="301"/>
                  </a:lnTo>
                  <a:lnTo>
                    <a:pt x="864" y="305"/>
                  </a:lnTo>
                  <a:lnTo>
                    <a:pt x="864" y="311"/>
                  </a:lnTo>
                  <a:lnTo>
                    <a:pt x="862" y="314"/>
                  </a:lnTo>
                  <a:lnTo>
                    <a:pt x="864" y="316"/>
                  </a:lnTo>
                  <a:lnTo>
                    <a:pt x="868" y="312"/>
                  </a:lnTo>
                  <a:lnTo>
                    <a:pt x="868" y="312"/>
                  </a:lnTo>
                  <a:lnTo>
                    <a:pt x="870" y="311"/>
                  </a:lnTo>
                  <a:lnTo>
                    <a:pt x="868" y="311"/>
                  </a:lnTo>
                  <a:lnTo>
                    <a:pt x="872" y="305"/>
                  </a:lnTo>
                  <a:lnTo>
                    <a:pt x="872" y="301"/>
                  </a:lnTo>
                  <a:lnTo>
                    <a:pt x="877" y="299"/>
                  </a:lnTo>
                  <a:lnTo>
                    <a:pt x="879" y="299"/>
                  </a:lnTo>
                  <a:lnTo>
                    <a:pt x="885" y="301"/>
                  </a:lnTo>
                  <a:lnTo>
                    <a:pt x="887" y="307"/>
                  </a:lnTo>
                  <a:lnTo>
                    <a:pt x="889" y="311"/>
                  </a:lnTo>
                  <a:lnTo>
                    <a:pt x="889" y="314"/>
                  </a:lnTo>
                  <a:lnTo>
                    <a:pt x="883" y="324"/>
                  </a:lnTo>
                  <a:lnTo>
                    <a:pt x="877" y="328"/>
                  </a:lnTo>
                  <a:lnTo>
                    <a:pt x="874" y="329"/>
                  </a:lnTo>
                  <a:lnTo>
                    <a:pt x="872" y="329"/>
                  </a:lnTo>
                  <a:lnTo>
                    <a:pt x="872" y="331"/>
                  </a:lnTo>
                  <a:lnTo>
                    <a:pt x="872" y="335"/>
                  </a:lnTo>
                  <a:lnTo>
                    <a:pt x="868" y="339"/>
                  </a:lnTo>
                  <a:lnTo>
                    <a:pt x="864" y="339"/>
                  </a:lnTo>
                  <a:lnTo>
                    <a:pt x="862" y="341"/>
                  </a:lnTo>
                  <a:lnTo>
                    <a:pt x="862" y="344"/>
                  </a:lnTo>
                  <a:lnTo>
                    <a:pt x="859" y="346"/>
                  </a:lnTo>
                  <a:lnTo>
                    <a:pt x="859" y="346"/>
                  </a:lnTo>
                  <a:lnTo>
                    <a:pt x="855" y="348"/>
                  </a:lnTo>
                  <a:lnTo>
                    <a:pt x="855" y="350"/>
                  </a:lnTo>
                  <a:lnTo>
                    <a:pt x="855" y="350"/>
                  </a:lnTo>
                  <a:lnTo>
                    <a:pt x="853" y="348"/>
                  </a:lnTo>
                  <a:lnTo>
                    <a:pt x="849" y="350"/>
                  </a:lnTo>
                  <a:lnTo>
                    <a:pt x="845" y="348"/>
                  </a:lnTo>
                  <a:lnTo>
                    <a:pt x="840" y="352"/>
                  </a:lnTo>
                  <a:lnTo>
                    <a:pt x="834" y="354"/>
                  </a:lnTo>
                  <a:lnTo>
                    <a:pt x="830" y="352"/>
                  </a:lnTo>
                  <a:lnTo>
                    <a:pt x="830" y="348"/>
                  </a:lnTo>
                  <a:lnTo>
                    <a:pt x="830" y="344"/>
                  </a:lnTo>
                  <a:lnTo>
                    <a:pt x="830" y="344"/>
                  </a:lnTo>
                  <a:lnTo>
                    <a:pt x="830" y="344"/>
                  </a:lnTo>
                  <a:lnTo>
                    <a:pt x="827" y="344"/>
                  </a:lnTo>
                  <a:lnTo>
                    <a:pt x="827" y="346"/>
                  </a:lnTo>
                  <a:lnTo>
                    <a:pt x="823" y="348"/>
                  </a:lnTo>
                  <a:lnTo>
                    <a:pt x="817" y="346"/>
                  </a:lnTo>
                  <a:lnTo>
                    <a:pt x="817" y="344"/>
                  </a:lnTo>
                  <a:lnTo>
                    <a:pt x="819" y="344"/>
                  </a:lnTo>
                  <a:lnTo>
                    <a:pt x="819" y="339"/>
                  </a:lnTo>
                  <a:lnTo>
                    <a:pt x="815" y="339"/>
                  </a:lnTo>
                  <a:lnTo>
                    <a:pt x="815" y="341"/>
                  </a:lnTo>
                  <a:lnTo>
                    <a:pt x="813" y="344"/>
                  </a:lnTo>
                  <a:lnTo>
                    <a:pt x="810" y="344"/>
                  </a:lnTo>
                  <a:lnTo>
                    <a:pt x="806" y="344"/>
                  </a:lnTo>
                  <a:lnTo>
                    <a:pt x="804" y="346"/>
                  </a:lnTo>
                  <a:lnTo>
                    <a:pt x="800" y="346"/>
                  </a:lnTo>
                  <a:lnTo>
                    <a:pt x="798" y="344"/>
                  </a:lnTo>
                  <a:lnTo>
                    <a:pt x="795" y="346"/>
                  </a:lnTo>
                  <a:lnTo>
                    <a:pt x="791" y="344"/>
                  </a:lnTo>
                  <a:lnTo>
                    <a:pt x="789" y="346"/>
                  </a:lnTo>
                  <a:lnTo>
                    <a:pt x="787" y="346"/>
                  </a:lnTo>
                  <a:lnTo>
                    <a:pt x="785" y="348"/>
                  </a:lnTo>
                  <a:lnTo>
                    <a:pt x="785" y="350"/>
                  </a:lnTo>
                  <a:lnTo>
                    <a:pt x="781" y="352"/>
                  </a:lnTo>
                  <a:lnTo>
                    <a:pt x="780" y="352"/>
                  </a:lnTo>
                  <a:lnTo>
                    <a:pt x="776" y="354"/>
                  </a:lnTo>
                  <a:lnTo>
                    <a:pt x="774" y="356"/>
                  </a:lnTo>
                  <a:lnTo>
                    <a:pt x="772" y="356"/>
                  </a:lnTo>
                  <a:lnTo>
                    <a:pt x="768" y="356"/>
                  </a:lnTo>
                  <a:lnTo>
                    <a:pt x="764" y="356"/>
                  </a:lnTo>
                  <a:lnTo>
                    <a:pt x="763" y="354"/>
                  </a:lnTo>
                  <a:lnTo>
                    <a:pt x="757" y="356"/>
                  </a:lnTo>
                  <a:lnTo>
                    <a:pt x="751" y="356"/>
                  </a:lnTo>
                  <a:lnTo>
                    <a:pt x="748" y="356"/>
                  </a:lnTo>
                  <a:lnTo>
                    <a:pt x="742" y="354"/>
                  </a:lnTo>
                  <a:lnTo>
                    <a:pt x="738" y="352"/>
                  </a:lnTo>
                  <a:lnTo>
                    <a:pt x="734" y="348"/>
                  </a:lnTo>
                  <a:lnTo>
                    <a:pt x="731" y="344"/>
                  </a:lnTo>
                  <a:lnTo>
                    <a:pt x="731" y="344"/>
                  </a:lnTo>
                  <a:lnTo>
                    <a:pt x="731" y="344"/>
                  </a:lnTo>
                  <a:lnTo>
                    <a:pt x="731" y="344"/>
                  </a:lnTo>
                  <a:close/>
                  <a:moveTo>
                    <a:pt x="514" y="463"/>
                  </a:moveTo>
                  <a:lnTo>
                    <a:pt x="514" y="454"/>
                  </a:lnTo>
                  <a:lnTo>
                    <a:pt x="514" y="448"/>
                  </a:lnTo>
                  <a:lnTo>
                    <a:pt x="514" y="444"/>
                  </a:lnTo>
                  <a:lnTo>
                    <a:pt x="514" y="439"/>
                  </a:lnTo>
                  <a:lnTo>
                    <a:pt x="514" y="433"/>
                  </a:lnTo>
                  <a:lnTo>
                    <a:pt x="514" y="431"/>
                  </a:lnTo>
                  <a:lnTo>
                    <a:pt x="508" y="424"/>
                  </a:lnTo>
                  <a:lnTo>
                    <a:pt x="514" y="424"/>
                  </a:lnTo>
                  <a:lnTo>
                    <a:pt x="514" y="420"/>
                  </a:lnTo>
                  <a:lnTo>
                    <a:pt x="507" y="420"/>
                  </a:lnTo>
                  <a:lnTo>
                    <a:pt x="501" y="418"/>
                  </a:lnTo>
                  <a:lnTo>
                    <a:pt x="501" y="416"/>
                  </a:lnTo>
                  <a:lnTo>
                    <a:pt x="505" y="416"/>
                  </a:lnTo>
                  <a:lnTo>
                    <a:pt x="507" y="414"/>
                  </a:lnTo>
                  <a:lnTo>
                    <a:pt x="514" y="410"/>
                  </a:lnTo>
                  <a:lnTo>
                    <a:pt x="514" y="409"/>
                  </a:lnTo>
                  <a:lnTo>
                    <a:pt x="516" y="409"/>
                  </a:lnTo>
                  <a:lnTo>
                    <a:pt x="518" y="405"/>
                  </a:lnTo>
                  <a:lnTo>
                    <a:pt x="522" y="403"/>
                  </a:lnTo>
                  <a:lnTo>
                    <a:pt x="524" y="399"/>
                  </a:lnTo>
                  <a:lnTo>
                    <a:pt x="529" y="395"/>
                  </a:lnTo>
                  <a:lnTo>
                    <a:pt x="529" y="395"/>
                  </a:lnTo>
                  <a:lnTo>
                    <a:pt x="535" y="395"/>
                  </a:lnTo>
                  <a:lnTo>
                    <a:pt x="539" y="390"/>
                  </a:lnTo>
                  <a:lnTo>
                    <a:pt x="539" y="384"/>
                  </a:lnTo>
                  <a:lnTo>
                    <a:pt x="539" y="386"/>
                  </a:lnTo>
                  <a:lnTo>
                    <a:pt x="548" y="388"/>
                  </a:lnTo>
                  <a:lnTo>
                    <a:pt x="548" y="382"/>
                  </a:lnTo>
                  <a:lnTo>
                    <a:pt x="546" y="377"/>
                  </a:lnTo>
                  <a:lnTo>
                    <a:pt x="546" y="373"/>
                  </a:lnTo>
                  <a:lnTo>
                    <a:pt x="550" y="371"/>
                  </a:lnTo>
                  <a:lnTo>
                    <a:pt x="559" y="365"/>
                  </a:lnTo>
                  <a:lnTo>
                    <a:pt x="563" y="361"/>
                  </a:lnTo>
                  <a:lnTo>
                    <a:pt x="569" y="360"/>
                  </a:lnTo>
                  <a:lnTo>
                    <a:pt x="571" y="356"/>
                  </a:lnTo>
                  <a:lnTo>
                    <a:pt x="576" y="350"/>
                  </a:lnTo>
                  <a:lnTo>
                    <a:pt x="580" y="350"/>
                  </a:lnTo>
                  <a:lnTo>
                    <a:pt x="584" y="346"/>
                  </a:lnTo>
                  <a:lnTo>
                    <a:pt x="580" y="344"/>
                  </a:lnTo>
                  <a:lnTo>
                    <a:pt x="582" y="335"/>
                  </a:lnTo>
                  <a:lnTo>
                    <a:pt x="582" y="331"/>
                  </a:lnTo>
                  <a:lnTo>
                    <a:pt x="584" y="328"/>
                  </a:lnTo>
                  <a:lnTo>
                    <a:pt x="582" y="326"/>
                  </a:lnTo>
                  <a:lnTo>
                    <a:pt x="584" y="324"/>
                  </a:lnTo>
                  <a:lnTo>
                    <a:pt x="588" y="322"/>
                  </a:lnTo>
                  <a:lnTo>
                    <a:pt x="593" y="322"/>
                  </a:lnTo>
                  <a:lnTo>
                    <a:pt x="603" y="322"/>
                  </a:lnTo>
                  <a:lnTo>
                    <a:pt x="604" y="322"/>
                  </a:lnTo>
                  <a:lnTo>
                    <a:pt x="618" y="322"/>
                  </a:lnTo>
                  <a:lnTo>
                    <a:pt x="625" y="318"/>
                  </a:lnTo>
                  <a:lnTo>
                    <a:pt x="636" y="322"/>
                  </a:lnTo>
                  <a:lnTo>
                    <a:pt x="635" y="326"/>
                  </a:lnTo>
                  <a:lnTo>
                    <a:pt x="638" y="328"/>
                  </a:lnTo>
                  <a:lnTo>
                    <a:pt x="638" y="331"/>
                  </a:lnTo>
                  <a:lnTo>
                    <a:pt x="648" y="337"/>
                  </a:lnTo>
                  <a:lnTo>
                    <a:pt x="650" y="339"/>
                  </a:lnTo>
                  <a:lnTo>
                    <a:pt x="646" y="344"/>
                  </a:lnTo>
                  <a:lnTo>
                    <a:pt x="650" y="341"/>
                  </a:lnTo>
                  <a:lnTo>
                    <a:pt x="653" y="339"/>
                  </a:lnTo>
                  <a:lnTo>
                    <a:pt x="657" y="344"/>
                  </a:lnTo>
                  <a:lnTo>
                    <a:pt x="655" y="346"/>
                  </a:lnTo>
                  <a:lnTo>
                    <a:pt x="650" y="352"/>
                  </a:lnTo>
                  <a:lnTo>
                    <a:pt x="652" y="354"/>
                  </a:lnTo>
                  <a:lnTo>
                    <a:pt x="659" y="350"/>
                  </a:lnTo>
                  <a:lnTo>
                    <a:pt x="659" y="346"/>
                  </a:lnTo>
                  <a:lnTo>
                    <a:pt x="661" y="344"/>
                  </a:lnTo>
                  <a:lnTo>
                    <a:pt x="667" y="344"/>
                  </a:lnTo>
                  <a:lnTo>
                    <a:pt x="672" y="344"/>
                  </a:lnTo>
                  <a:lnTo>
                    <a:pt x="672" y="344"/>
                  </a:lnTo>
                  <a:lnTo>
                    <a:pt x="676" y="346"/>
                  </a:lnTo>
                  <a:lnTo>
                    <a:pt x="680" y="354"/>
                  </a:lnTo>
                  <a:lnTo>
                    <a:pt x="682" y="363"/>
                  </a:lnTo>
                  <a:lnTo>
                    <a:pt x="680" y="365"/>
                  </a:lnTo>
                  <a:lnTo>
                    <a:pt x="684" y="373"/>
                  </a:lnTo>
                  <a:lnTo>
                    <a:pt x="682" y="378"/>
                  </a:lnTo>
                  <a:lnTo>
                    <a:pt x="682" y="380"/>
                  </a:lnTo>
                  <a:lnTo>
                    <a:pt x="684" y="382"/>
                  </a:lnTo>
                  <a:lnTo>
                    <a:pt x="684" y="386"/>
                  </a:lnTo>
                  <a:lnTo>
                    <a:pt x="684" y="390"/>
                  </a:lnTo>
                  <a:lnTo>
                    <a:pt x="680" y="395"/>
                  </a:lnTo>
                  <a:lnTo>
                    <a:pt x="672" y="395"/>
                  </a:lnTo>
                  <a:lnTo>
                    <a:pt x="672" y="399"/>
                  </a:lnTo>
                  <a:lnTo>
                    <a:pt x="663" y="399"/>
                  </a:lnTo>
                  <a:lnTo>
                    <a:pt x="657" y="399"/>
                  </a:lnTo>
                  <a:lnTo>
                    <a:pt x="648" y="401"/>
                  </a:lnTo>
                  <a:lnTo>
                    <a:pt x="642" y="403"/>
                  </a:lnTo>
                  <a:lnTo>
                    <a:pt x="633" y="407"/>
                  </a:lnTo>
                  <a:lnTo>
                    <a:pt x="631" y="407"/>
                  </a:lnTo>
                  <a:lnTo>
                    <a:pt x="625" y="409"/>
                  </a:lnTo>
                  <a:lnTo>
                    <a:pt x="620" y="409"/>
                  </a:lnTo>
                  <a:lnTo>
                    <a:pt x="618" y="410"/>
                  </a:lnTo>
                  <a:lnTo>
                    <a:pt x="614" y="409"/>
                  </a:lnTo>
                  <a:lnTo>
                    <a:pt x="614" y="410"/>
                  </a:lnTo>
                  <a:lnTo>
                    <a:pt x="606" y="412"/>
                  </a:lnTo>
                  <a:lnTo>
                    <a:pt x="604" y="416"/>
                  </a:lnTo>
                  <a:lnTo>
                    <a:pt x="601" y="420"/>
                  </a:lnTo>
                  <a:lnTo>
                    <a:pt x="599" y="420"/>
                  </a:lnTo>
                  <a:lnTo>
                    <a:pt x="597" y="425"/>
                  </a:lnTo>
                  <a:lnTo>
                    <a:pt x="593" y="425"/>
                  </a:lnTo>
                  <a:lnTo>
                    <a:pt x="588" y="429"/>
                  </a:lnTo>
                  <a:lnTo>
                    <a:pt x="584" y="429"/>
                  </a:lnTo>
                  <a:lnTo>
                    <a:pt x="582" y="425"/>
                  </a:lnTo>
                  <a:lnTo>
                    <a:pt x="580" y="429"/>
                  </a:lnTo>
                  <a:lnTo>
                    <a:pt x="578" y="433"/>
                  </a:lnTo>
                  <a:lnTo>
                    <a:pt x="574" y="435"/>
                  </a:lnTo>
                  <a:lnTo>
                    <a:pt x="569" y="441"/>
                  </a:lnTo>
                  <a:lnTo>
                    <a:pt x="569" y="442"/>
                  </a:lnTo>
                  <a:lnTo>
                    <a:pt x="563" y="448"/>
                  </a:lnTo>
                  <a:lnTo>
                    <a:pt x="565" y="450"/>
                  </a:lnTo>
                  <a:lnTo>
                    <a:pt x="559" y="454"/>
                  </a:lnTo>
                  <a:lnTo>
                    <a:pt x="556" y="459"/>
                  </a:lnTo>
                  <a:lnTo>
                    <a:pt x="552" y="459"/>
                  </a:lnTo>
                  <a:lnTo>
                    <a:pt x="546" y="459"/>
                  </a:lnTo>
                  <a:lnTo>
                    <a:pt x="542" y="459"/>
                  </a:lnTo>
                  <a:lnTo>
                    <a:pt x="540" y="459"/>
                  </a:lnTo>
                  <a:lnTo>
                    <a:pt x="544" y="454"/>
                  </a:lnTo>
                  <a:lnTo>
                    <a:pt x="542" y="450"/>
                  </a:lnTo>
                  <a:lnTo>
                    <a:pt x="540" y="450"/>
                  </a:lnTo>
                  <a:lnTo>
                    <a:pt x="539" y="450"/>
                  </a:lnTo>
                  <a:lnTo>
                    <a:pt x="539" y="454"/>
                  </a:lnTo>
                  <a:lnTo>
                    <a:pt x="535" y="454"/>
                  </a:lnTo>
                  <a:lnTo>
                    <a:pt x="529" y="459"/>
                  </a:lnTo>
                  <a:lnTo>
                    <a:pt x="525" y="459"/>
                  </a:lnTo>
                  <a:lnTo>
                    <a:pt x="524" y="459"/>
                  </a:lnTo>
                  <a:lnTo>
                    <a:pt x="520" y="459"/>
                  </a:lnTo>
                  <a:lnTo>
                    <a:pt x="516" y="463"/>
                  </a:lnTo>
                  <a:lnTo>
                    <a:pt x="514" y="463"/>
                  </a:lnTo>
                  <a:lnTo>
                    <a:pt x="510" y="463"/>
                  </a:lnTo>
                  <a:lnTo>
                    <a:pt x="514" y="463"/>
                  </a:lnTo>
                  <a:lnTo>
                    <a:pt x="514" y="463"/>
                  </a:lnTo>
                  <a:lnTo>
                    <a:pt x="514" y="463"/>
                  </a:lnTo>
                  <a:lnTo>
                    <a:pt x="514" y="463"/>
                  </a:lnTo>
                  <a:close/>
                  <a:moveTo>
                    <a:pt x="981" y="405"/>
                  </a:moveTo>
                  <a:lnTo>
                    <a:pt x="983" y="407"/>
                  </a:lnTo>
                  <a:lnTo>
                    <a:pt x="983" y="409"/>
                  </a:lnTo>
                  <a:lnTo>
                    <a:pt x="983" y="412"/>
                  </a:lnTo>
                  <a:lnTo>
                    <a:pt x="981" y="414"/>
                  </a:lnTo>
                  <a:lnTo>
                    <a:pt x="981" y="412"/>
                  </a:lnTo>
                  <a:lnTo>
                    <a:pt x="981" y="407"/>
                  </a:lnTo>
                  <a:lnTo>
                    <a:pt x="981" y="405"/>
                  </a:lnTo>
                  <a:lnTo>
                    <a:pt x="981" y="405"/>
                  </a:lnTo>
                  <a:lnTo>
                    <a:pt x="981" y="405"/>
                  </a:lnTo>
                  <a:lnTo>
                    <a:pt x="981" y="405"/>
                  </a:lnTo>
                  <a:close/>
                  <a:moveTo>
                    <a:pt x="943" y="407"/>
                  </a:moveTo>
                  <a:lnTo>
                    <a:pt x="947" y="401"/>
                  </a:lnTo>
                  <a:lnTo>
                    <a:pt x="951" y="399"/>
                  </a:lnTo>
                  <a:lnTo>
                    <a:pt x="953" y="401"/>
                  </a:lnTo>
                  <a:lnTo>
                    <a:pt x="953" y="405"/>
                  </a:lnTo>
                  <a:lnTo>
                    <a:pt x="949" y="405"/>
                  </a:lnTo>
                  <a:lnTo>
                    <a:pt x="947" y="407"/>
                  </a:lnTo>
                  <a:lnTo>
                    <a:pt x="943" y="407"/>
                  </a:lnTo>
                  <a:lnTo>
                    <a:pt x="943" y="407"/>
                  </a:lnTo>
                  <a:lnTo>
                    <a:pt x="943" y="407"/>
                  </a:lnTo>
                  <a:lnTo>
                    <a:pt x="943" y="407"/>
                  </a:lnTo>
                  <a:close/>
                  <a:moveTo>
                    <a:pt x="909" y="425"/>
                  </a:moveTo>
                  <a:lnTo>
                    <a:pt x="911" y="429"/>
                  </a:lnTo>
                  <a:lnTo>
                    <a:pt x="917" y="429"/>
                  </a:lnTo>
                  <a:lnTo>
                    <a:pt x="923" y="433"/>
                  </a:lnTo>
                  <a:lnTo>
                    <a:pt x="923" y="431"/>
                  </a:lnTo>
                  <a:lnTo>
                    <a:pt x="924" y="433"/>
                  </a:lnTo>
                  <a:lnTo>
                    <a:pt x="930" y="429"/>
                  </a:lnTo>
                  <a:lnTo>
                    <a:pt x="932" y="431"/>
                  </a:lnTo>
                  <a:lnTo>
                    <a:pt x="936" y="431"/>
                  </a:lnTo>
                  <a:lnTo>
                    <a:pt x="938" y="429"/>
                  </a:lnTo>
                  <a:lnTo>
                    <a:pt x="943" y="429"/>
                  </a:lnTo>
                  <a:lnTo>
                    <a:pt x="943" y="425"/>
                  </a:lnTo>
                  <a:lnTo>
                    <a:pt x="938" y="424"/>
                  </a:lnTo>
                  <a:lnTo>
                    <a:pt x="934" y="425"/>
                  </a:lnTo>
                  <a:lnTo>
                    <a:pt x="930" y="425"/>
                  </a:lnTo>
                  <a:lnTo>
                    <a:pt x="928" y="425"/>
                  </a:lnTo>
                  <a:lnTo>
                    <a:pt x="923" y="425"/>
                  </a:lnTo>
                  <a:lnTo>
                    <a:pt x="919" y="424"/>
                  </a:lnTo>
                  <a:lnTo>
                    <a:pt x="917" y="425"/>
                  </a:lnTo>
                  <a:lnTo>
                    <a:pt x="911" y="425"/>
                  </a:lnTo>
                  <a:lnTo>
                    <a:pt x="909" y="425"/>
                  </a:lnTo>
                  <a:lnTo>
                    <a:pt x="909" y="425"/>
                  </a:lnTo>
                  <a:lnTo>
                    <a:pt x="909" y="425"/>
                  </a:lnTo>
                  <a:lnTo>
                    <a:pt x="909" y="425"/>
                  </a:lnTo>
                  <a:close/>
                  <a:moveTo>
                    <a:pt x="889" y="555"/>
                  </a:moveTo>
                  <a:lnTo>
                    <a:pt x="889" y="554"/>
                  </a:lnTo>
                  <a:lnTo>
                    <a:pt x="889" y="552"/>
                  </a:lnTo>
                  <a:lnTo>
                    <a:pt x="889" y="552"/>
                  </a:lnTo>
                  <a:lnTo>
                    <a:pt x="889" y="555"/>
                  </a:lnTo>
                  <a:lnTo>
                    <a:pt x="889" y="555"/>
                  </a:lnTo>
                  <a:lnTo>
                    <a:pt x="889" y="555"/>
                  </a:lnTo>
                  <a:lnTo>
                    <a:pt x="889" y="555"/>
                  </a:lnTo>
                  <a:lnTo>
                    <a:pt x="889" y="555"/>
                  </a:lnTo>
                  <a:close/>
                  <a:moveTo>
                    <a:pt x="868" y="552"/>
                  </a:moveTo>
                  <a:lnTo>
                    <a:pt x="864" y="552"/>
                  </a:lnTo>
                  <a:lnTo>
                    <a:pt x="864" y="548"/>
                  </a:lnTo>
                  <a:lnTo>
                    <a:pt x="864" y="544"/>
                  </a:lnTo>
                  <a:lnTo>
                    <a:pt x="862" y="548"/>
                  </a:lnTo>
                  <a:lnTo>
                    <a:pt x="859" y="544"/>
                  </a:lnTo>
                  <a:lnTo>
                    <a:pt x="862" y="542"/>
                  </a:lnTo>
                  <a:lnTo>
                    <a:pt x="859" y="537"/>
                  </a:lnTo>
                  <a:lnTo>
                    <a:pt x="859" y="535"/>
                  </a:lnTo>
                  <a:lnTo>
                    <a:pt x="859" y="531"/>
                  </a:lnTo>
                  <a:lnTo>
                    <a:pt x="859" y="525"/>
                  </a:lnTo>
                  <a:lnTo>
                    <a:pt x="859" y="522"/>
                  </a:lnTo>
                  <a:lnTo>
                    <a:pt x="859" y="522"/>
                  </a:lnTo>
                  <a:lnTo>
                    <a:pt x="855" y="518"/>
                  </a:lnTo>
                  <a:lnTo>
                    <a:pt x="855" y="514"/>
                  </a:lnTo>
                  <a:lnTo>
                    <a:pt x="853" y="512"/>
                  </a:lnTo>
                  <a:lnTo>
                    <a:pt x="853" y="506"/>
                  </a:lnTo>
                  <a:lnTo>
                    <a:pt x="851" y="501"/>
                  </a:lnTo>
                  <a:lnTo>
                    <a:pt x="849" y="501"/>
                  </a:lnTo>
                  <a:lnTo>
                    <a:pt x="847" y="499"/>
                  </a:lnTo>
                  <a:lnTo>
                    <a:pt x="847" y="495"/>
                  </a:lnTo>
                  <a:lnTo>
                    <a:pt x="845" y="493"/>
                  </a:lnTo>
                  <a:lnTo>
                    <a:pt x="844" y="495"/>
                  </a:lnTo>
                  <a:lnTo>
                    <a:pt x="844" y="493"/>
                  </a:lnTo>
                  <a:lnTo>
                    <a:pt x="838" y="495"/>
                  </a:lnTo>
                  <a:lnTo>
                    <a:pt x="836" y="493"/>
                  </a:lnTo>
                  <a:lnTo>
                    <a:pt x="836" y="488"/>
                  </a:lnTo>
                  <a:lnTo>
                    <a:pt x="840" y="488"/>
                  </a:lnTo>
                  <a:lnTo>
                    <a:pt x="844" y="482"/>
                  </a:lnTo>
                  <a:lnTo>
                    <a:pt x="840" y="480"/>
                  </a:lnTo>
                  <a:lnTo>
                    <a:pt x="840" y="478"/>
                  </a:lnTo>
                  <a:lnTo>
                    <a:pt x="840" y="471"/>
                  </a:lnTo>
                  <a:lnTo>
                    <a:pt x="840" y="469"/>
                  </a:lnTo>
                  <a:lnTo>
                    <a:pt x="844" y="463"/>
                  </a:lnTo>
                  <a:lnTo>
                    <a:pt x="847" y="463"/>
                  </a:lnTo>
                  <a:lnTo>
                    <a:pt x="849" y="459"/>
                  </a:lnTo>
                  <a:lnTo>
                    <a:pt x="851" y="459"/>
                  </a:lnTo>
                  <a:lnTo>
                    <a:pt x="853" y="459"/>
                  </a:lnTo>
                  <a:lnTo>
                    <a:pt x="859" y="459"/>
                  </a:lnTo>
                  <a:lnTo>
                    <a:pt x="862" y="459"/>
                  </a:lnTo>
                  <a:lnTo>
                    <a:pt x="862" y="463"/>
                  </a:lnTo>
                  <a:lnTo>
                    <a:pt x="862" y="463"/>
                  </a:lnTo>
                  <a:lnTo>
                    <a:pt x="859" y="463"/>
                  </a:lnTo>
                  <a:lnTo>
                    <a:pt x="859" y="465"/>
                  </a:lnTo>
                  <a:lnTo>
                    <a:pt x="862" y="467"/>
                  </a:lnTo>
                  <a:lnTo>
                    <a:pt x="864" y="469"/>
                  </a:lnTo>
                  <a:lnTo>
                    <a:pt x="862" y="473"/>
                  </a:lnTo>
                  <a:lnTo>
                    <a:pt x="868" y="476"/>
                  </a:lnTo>
                  <a:lnTo>
                    <a:pt x="868" y="480"/>
                  </a:lnTo>
                  <a:lnTo>
                    <a:pt x="868" y="484"/>
                  </a:lnTo>
                  <a:lnTo>
                    <a:pt x="872" y="484"/>
                  </a:lnTo>
                  <a:lnTo>
                    <a:pt x="874" y="484"/>
                  </a:lnTo>
                  <a:lnTo>
                    <a:pt x="874" y="480"/>
                  </a:lnTo>
                  <a:lnTo>
                    <a:pt x="876" y="478"/>
                  </a:lnTo>
                  <a:lnTo>
                    <a:pt x="877" y="474"/>
                  </a:lnTo>
                  <a:lnTo>
                    <a:pt x="877" y="471"/>
                  </a:lnTo>
                  <a:lnTo>
                    <a:pt x="879" y="469"/>
                  </a:lnTo>
                  <a:lnTo>
                    <a:pt x="881" y="467"/>
                  </a:lnTo>
                  <a:lnTo>
                    <a:pt x="879" y="463"/>
                  </a:lnTo>
                  <a:lnTo>
                    <a:pt x="881" y="463"/>
                  </a:lnTo>
                  <a:lnTo>
                    <a:pt x="885" y="459"/>
                  </a:lnTo>
                  <a:lnTo>
                    <a:pt x="887" y="463"/>
                  </a:lnTo>
                  <a:lnTo>
                    <a:pt x="889" y="465"/>
                  </a:lnTo>
                  <a:lnTo>
                    <a:pt x="889" y="465"/>
                  </a:lnTo>
                  <a:lnTo>
                    <a:pt x="889" y="463"/>
                  </a:lnTo>
                  <a:lnTo>
                    <a:pt x="889" y="459"/>
                  </a:lnTo>
                  <a:lnTo>
                    <a:pt x="887" y="454"/>
                  </a:lnTo>
                  <a:lnTo>
                    <a:pt x="887" y="454"/>
                  </a:lnTo>
                  <a:lnTo>
                    <a:pt x="885" y="459"/>
                  </a:lnTo>
                  <a:lnTo>
                    <a:pt x="879" y="459"/>
                  </a:lnTo>
                  <a:lnTo>
                    <a:pt x="876" y="454"/>
                  </a:lnTo>
                  <a:lnTo>
                    <a:pt x="876" y="450"/>
                  </a:lnTo>
                  <a:lnTo>
                    <a:pt x="874" y="448"/>
                  </a:lnTo>
                  <a:lnTo>
                    <a:pt x="874" y="444"/>
                  </a:lnTo>
                  <a:lnTo>
                    <a:pt x="876" y="442"/>
                  </a:lnTo>
                  <a:lnTo>
                    <a:pt x="879" y="442"/>
                  </a:lnTo>
                  <a:lnTo>
                    <a:pt x="879" y="439"/>
                  </a:lnTo>
                  <a:lnTo>
                    <a:pt x="883" y="441"/>
                  </a:lnTo>
                  <a:lnTo>
                    <a:pt x="885" y="444"/>
                  </a:lnTo>
                  <a:lnTo>
                    <a:pt x="885" y="450"/>
                  </a:lnTo>
                  <a:lnTo>
                    <a:pt x="887" y="450"/>
                  </a:lnTo>
                  <a:lnTo>
                    <a:pt x="887" y="448"/>
                  </a:lnTo>
                  <a:lnTo>
                    <a:pt x="889" y="446"/>
                  </a:lnTo>
                  <a:lnTo>
                    <a:pt x="889" y="442"/>
                  </a:lnTo>
                  <a:lnTo>
                    <a:pt x="885" y="441"/>
                  </a:lnTo>
                  <a:lnTo>
                    <a:pt x="885" y="437"/>
                  </a:lnTo>
                  <a:lnTo>
                    <a:pt x="885" y="433"/>
                  </a:lnTo>
                  <a:lnTo>
                    <a:pt x="887" y="431"/>
                  </a:lnTo>
                  <a:lnTo>
                    <a:pt x="887" y="429"/>
                  </a:lnTo>
                  <a:lnTo>
                    <a:pt x="889" y="425"/>
                  </a:lnTo>
                  <a:lnTo>
                    <a:pt x="892" y="429"/>
                  </a:lnTo>
                  <a:lnTo>
                    <a:pt x="892" y="429"/>
                  </a:lnTo>
                  <a:lnTo>
                    <a:pt x="896" y="431"/>
                  </a:lnTo>
                  <a:lnTo>
                    <a:pt x="900" y="433"/>
                  </a:lnTo>
                  <a:lnTo>
                    <a:pt x="902" y="429"/>
                  </a:lnTo>
                  <a:lnTo>
                    <a:pt x="898" y="429"/>
                  </a:lnTo>
                  <a:lnTo>
                    <a:pt x="896" y="429"/>
                  </a:lnTo>
                  <a:lnTo>
                    <a:pt x="898" y="425"/>
                  </a:lnTo>
                  <a:lnTo>
                    <a:pt x="902" y="425"/>
                  </a:lnTo>
                  <a:lnTo>
                    <a:pt x="906" y="425"/>
                  </a:lnTo>
                  <a:lnTo>
                    <a:pt x="908" y="425"/>
                  </a:lnTo>
                  <a:lnTo>
                    <a:pt x="906" y="429"/>
                  </a:lnTo>
                  <a:lnTo>
                    <a:pt x="906" y="429"/>
                  </a:lnTo>
                  <a:lnTo>
                    <a:pt x="909" y="431"/>
                  </a:lnTo>
                  <a:lnTo>
                    <a:pt x="911" y="435"/>
                  </a:lnTo>
                  <a:lnTo>
                    <a:pt x="913" y="435"/>
                  </a:lnTo>
                  <a:lnTo>
                    <a:pt x="917" y="437"/>
                  </a:lnTo>
                  <a:lnTo>
                    <a:pt x="923" y="437"/>
                  </a:lnTo>
                  <a:lnTo>
                    <a:pt x="923" y="435"/>
                  </a:lnTo>
                  <a:lnTo>
                    <a:pt x="926" y="435"/>
                  </a:lnTo>
                  <a:lnTo>
                    <a:pt x="936" y="435"/>
                  </a:lnTo>
                  <a:lnTo>
                    <a:pt x="940" y="439"/>
                  </a:lnTo>
                  <a:lnTo>
                    <a:pt x="941" y="439"/>
                  </a:lnTo>
                  <a:lnTo>
                    <a:pt x="941" y="441"/>
                  </a:lnTo>
                  <a:lnTo>
                    <a:pt x="941" y="442"/>
                  </a:lnTo>
                  <a:lnTo>
                    <a:pt x="941" y="446"/>
                  </a:lnTo>
                  <a:lnTo>
                    <a:pt x="940" y="448"/>
                  </a:lnTo>
                  <a:lnTo>
                    <a:pt x="936" y="450"/>
                  </a:lnTo>
                  <a:lnTo>
                    <a:pt x="932" y="450"/>
                  </a:lnTo>
                  <a:lnTo>
                    <a:pt x="932" y="448"/>
                  </a:lnTo>
                  <a:lnTo>
                    <a:pt x="930" y="450"/>
                  </a:lnTo>
                  <a:lnTo>
                    <a:pt x="928" y="450"/>
                  </a:lnTo>
                  <a:lnTo>
                    <a:pt x="928" y="454"/>
                  </a:lnTo>
                  <a:lnTo>
                    <a:pt x="932" y="454"/>
                  </a:lnTo>
                  <a:lnTo>
                    <a:pt x="930" y="459"/>
                  </a:lnTo>
                  <a:lnTo>
                    <a:pt x="930" y="463"/>
                  </a:lnTo>
                  <a:lnTo>
                    <a:pt x="928" y="463"/>
                  </a:lnTo>
                  <a:lnTo>
                    <a:pt x="926" y="463"/>
                  </a:lnTo>
                  <a:lnTo>
                    <a:pt x="924" y="463"/>
                  </a:lnTo>
                  <a:lnTo>
                    <a:pt x="923" y="463"/>
                  </a:lnTo>
                  <a:lnTo>
                    <a:pt x="919" y="465"/>
                  </a:lnTo>
                  <a:lnTo>
                    <a:pt x="913" y="467"/>
                  </a:lnTo>
                  <a:lnTo>
                    <a:pt x="908" y="471"/>
                  </a:lnTo>
                  <a:lnTo>
                    <a:pt x="906" y="471"/>
                  </a:lnTo>
                  <a:lnTo>
                    <a:pt x="904" y="474"/>
                  </a:lnTo>
                  <a:lnTo>
                    <a:pt x="904" y="478"/>
                  </a:lnTo>
                  <a:lnTo>
                    <a:pt x="906" y="476"/>
                  </a:lnTo>
                  <a:lnTo>
                    <a:pt x="908" y="476"/>
                  </a:lnTo>
                  <a:lnTo>
                    <a:pt x="913" y="474"/>
                  </a:lnTo>
                  <a:lnTo>
                    <a:pt x="913" y="473"/>
                  </a:lnTo>
                  <a:lnTo>
                    <a:pt x="919" y="476"/>
                  </a:lnTo>
                  <a:lnTo>
                    <a:pt x="923" y="480"/>
                  </a:lnTo>
                  <a:lnTo>
                    <a:pt x="919" y="482"/>
                  </a:lnTo>
                  <a:lnTo>
                    <a:pt x="917" y="482"/>
                  </a:lnTo>
                  <a:lnTo>
                    <a:pt x="919" y="484"/>
                  </a:lnTo>
                  <a:lnTo>
                    <a:pt x="919" y="488"/>
                  </a:lnTo>
                  <a:lnTo>
                    <a:pt x="919" y="490"/>
                  </a:lnTo>
                  <a:lnTo>
                    <a:pt x="917" y="493"/>
                  </a:lnTo>
                  <a:lnTo>
                    <a:pt x="917" y="495"/>
                  </a:lnTo>
                  <a:lnTo>
                    <a:pt x="917" y="497"/>
                  </a:lnTo>
                  <a:lnTo>
                    <a:pt x="919" y="493"/>
                  </a:lnTo>
                  <a:lnTo>
                    <a:pt x="923" y="493"/>
                  </a:lnTo>
                  <a:lnTo>
                    <a:pt x="924" y="490"/>
                  </a:lnTo>
                  <a:lnTo>
                    <a:pt x="926" y="490"/>
                  </a:lnTo>
                  <a:lnTo>
                    <a:pt x="924" y="493"/>
                  </a:lnTo>
                  <a:lnTo>
                    <a:pt x="924" y="497"/>
                  </a:lnTo>
                  <a:lnTo>
                    <a:pt x="923" y="503"/>
                  </a:lnTo>
                  <a:lnTo>
                    <a:pt x="923" y="506"/>
                  </a:lnTo>
                  <a:lnTo>
                    <a:pt x="917" y="510"/>
                  </a:lnTo>
                  <a:lnTo>
                    <a:pt x="913" y="510"/>
                  </a:lnTo>
                  <a:lnTo>
                    <a:pt x="913" y="512"/>
                  </a:lnTo>
                  <a:lnTo>
                    <a:pt x="913" y="514"/>
                  </a:lnTo>
                  <a:lnTo>
                    <a:pt x="913" y="518"/>
                  </a:lnTo>
                  <a:lnTo>
                    <a:pt x="911" y="518"/>
                  </a:lnTo>
                  <a:lnTo>
                    <a:pt x="911" y="518"/>
                  </a:lnTo>
                  <a:lnTo>
                    <a:pt x="908" y="518"/>
                  </a:lnTo>
                  <a:lnTo>
                    <a:pt x="908" y="520"/>
                  </a:lnTo>
                  <a:lnTo>
                    <a:pt x="913" y="523"/>
                  </a:lnTo>
                  <a:lnTo>
                    <a:pt x="911" y="525"/>
                  </a:lnTo>
                  <a:lnTo>
                    <a:pt x="908" y="525"/>
                  </a:lnTo>
                  <a:lnTo>
                    <a:pt x="911" y="529"/>
                  </a:lnTo>
                  <a:lnTo>
                    <a:pt x="906" y="533"/>
                  </a:lnTo>
                  <a:lnTo>
                    <a:pt x="904" y="531"/>
                  </a:lnTo>
                  <a:lnTo>
                    <a:pt x="902" y="533"/>
                  </a:lnTo>
                  <a:lnTo>
                    <a:pt x="898" y="533"/>
                  </a:lnTo>
                  <a:lnTo>
                    <a:pt x="894" y="535"/>
                  </a:lnTo>
                  <a:lnTo>
                    <a:pt x="894" y="539"/>
                  </a:lnTo>
                  <a:lnTo>
                    <a:pt x="889" y="539"/>
                  </a:lnTo>
                  <a:lnTo>
                    <a:pt x="885" y="537"/>
                  </a:lnTo>
                  <a:lnTo>
                    <a:pt x="881" y="539"/>
                  </a:lnTo>
                  <a:lnTo>
                    <a:pt x="879" y="537"/>
                  </a:lnTo>
                  <a:lnTo>
                    <a:pt x="877" y="529"/>
                  </a:lnTo>
                  <a:lnTo>
                    <a:pt x="881" y="525"/>
                  </a:lnTo>
                  <a:lnTo>
                    <a:pt x="881" y="522"/>
                  </a:lnTo>
                  <a:lnTo>
                    <a:pt x="876" y="529"/>
                  </a:lnTo>
                  <a:lnTo>
                    <a:pt x="874" y="533"/>
                  </a:lnTo>
                  <a:lnTo>
                    <a:pt x="877" y="539"/>
                  </a:lnTo>
                  <a:lnTo>
                    <a:pt x="879" y="542"/>
                  </a:lnTo>
                  <a:lnTo>
                    <a:pt x="877" y="544"/>
                  </a:lnTo>
                  <a:lnTo>
                    <a:pt x="874" y="548"/>
                  </a:lnTo>
                  <a:lnTo>
                    <a:pt x="872" y="552"/>
                  </a:lnTo>
                  <a:lnTo>
                    <a:pt x="872" y="552"/>
                  </a:lnTo>
                  <a:lnTo>
                    <a:pt x="868" y="552"/>
                  </a:lnTo>
                  <a:lnTo>
                    <a:pt x="868" y="552"/>
                  </a:lnTo>
                  <a:lnTo>
                    <a:pt x="868" y="552"/>
                  </a:lnTo>
                  <a:lnTo>
                    <a:pt x="868" y="552"/>
                  </a:lnTo>
                  <a:close/>
                  <a:moveTo>
                    <a:pt x="928" y="465"/>
                  </a:moveTo>
                  <a:lnTo>
                    <a:pt x="928" y="467"/>
                  </a:lnTo>
                  <a:lnTo>
                    <a:pt x="930" y="467"/>
                  </a:lnTo>
                  <a:lnTo>
                    <a:pt x="932" y="465"/>
                  </a:lnTo>
                  <a:lnTo>
                    <a:pt x="928" y="465"/>
                  </a:lnTo>
                  <a:lnTo>
                    <a:pt x="928" y="465"/>
                  </a:lnTo>
                  <a:lnTo>
                    <a:pt x="928" y="465"/>
                  </a:lnTo>
                  <a:lnTo>
                    <a:pt x="928" y="465"/>
                  </a:lnTo>
                  <a:close/>
                  <a:moveTo>
                    <a:pt x="926" y="482"/>
                  </a:moveTo>
                  <a:lnTo>
                    <a:pt x="928" y="482"/>
                  </a:lnTo>
                  <a:lnTo>
                    <a:pt x="932" y="476"/>
                  </a:lnTo>
                  <a:lnTo>
                    <a:pt x="932" y="474"/>
                  </a:lnTo>
                  <a:lnTo>
                    <a:pt x="930" y="473"/>
                  </a:lnTo>
                  <a:lnTo>
                    <a:pt x="930" y="469"/>
                  </a:lnTo>
                  <a:lnTo>
                    <a:pt x="926" y="471"/>
                  </a:lnTo>
                  <a:lnTo>
                    <a:pt x="926" y="474"/>
                  </a:lnTo>
                  <a:lnTo>
                    <a:pt x="924" y="474"/>
                  </a:lnTo>
                  <a:lnTo>
                    <a:pt x="924" y="480"/>
                  </a:lnTo>
                  <a:lnTo>
                    <a:pt x="926" y="482"/>
                  </a:lnTo>
                  <a:lnTo>
                    <a:pt x="926" y="482"/>
                  </a:lnTo>
                  <a:lnTo>
                    <a:pt x="926" y="482"/>
                  </a:lnTo>
                  <a:lnTo>
                    <a:pt x="926" y="482"/>
                  </a:lnTo>
                  <a:close/>
                  <a:moveTo>
                    <a:pt x="924" y="488"/>
                  </a:moveTo>
                  <a:lnTo>
                    <a:pt x="926" y="488"/>
                  </a:lnTo>
                  <a:lnTo>
                    <a:pt x="926" y="484"/>
                  </a:lnTo>
                  <a:lnTo>
                    <a:pt x="924" y="484"/>
                  </a:lnTo>
                  <a:lnTo>
                    <a:pt x="923" y="484"/>
                  </a:lnTo>
                  <a:lnTo>
                    <a:pt x="923" y="488"/>
                  </a:lnTo>
                  <a:lnTo>
                    <a:pt x="924" y="488"/>
                  </a:lnTo>
                  <a:lnTo>
                    <a:pt x="924" y="488"/>
                  </a:lnTo>
                  <a:lnTo>
                    <a:pt x="924" y="488"/>
                  </a:lnTo>
                  <a:lnTo>
                    <a:pt x="924" y="488"/>
                  </a:lnTo>
                  <a:close/>
                  <a:moveTo>
                    <a:pt x="785" y="410"/>
                  </a:moveTo>
                  <a:lnTo>
                    <a:pt x="785" y="412"/>
                  </a:lnTo>
                  <a:lnTo>
                    <a:pt x="785" y="412"/>
                  </a:lnTo>
                  <a:lnTo>
                    <a:pt x="787" y="412"/>
                  </a:lnTo>
                  <a:lnTo>
                    <a:pt x="789" y="414"/>
                  </a:lnTo>
                  <a:lnTo>
                    <a:pt x="791" y="412"/>
                  </a:lnTo>
                  <a:lnTo>
                    <a:pt x="789" y="410"/>
                  </a:lnTo>
                  <a:lnTo>
                    <a:pt x="785" y="409"/>
                  </a:lnTo>
                  <a:lnTo>
                    <a:pt x="785" y="410"/>
                  </a:lnTo>
                  <a:lnTo>
                    <a:pt x="785" y="410"/>
                  </a:lnTo>
                  <a:lnTo>
                    <a:pt x="785" y="410"/>
                  </a:lnTo>
                  <a:lnTo>
                    <a:pt x="785" y="410"/>
                  </a:lnTo>
                  <a:close/>
                  <a:moveTo>
                    <a:pt x="806" y="458"/>
                  </a:moveTo>
                  <a:lnTo>
                    <a:pt x="806" y="454"/>
                  </a:lnTo>
                  <a:lnTo>
                    <a:pt x="804" y="446"/>
                  </a:lnTo>
                  <a:lnTo>
                    <a:pt x="800" y="441"/>
                  </a:lnTo>
                  <a:lnTo>
                    <a:pt x="800" y="439"/>
                  </a:lnTo>
                  <a:lnTo>
                    <a:pt x="804" y="437"/>
                  </a:lnTo>
                  <a:lnTo>
                    <a:pt x="800" y="431"/>
                  </a:lnTo>
                  <a:lnTo>
                    <a:pt x="800" y="429"/>
                  </a:lnTo>
                  <a:lnTo>
                    <a:pt x="798" y="424"/>
                  </a:lnTo>
                  <a:lnTo>
                    <a:pt x="795" y="420"/>
                  </a:lnTo>
                  <a:lnTo>
                    <a:pt x="796" y="420"/>
                  </a:lnTo>
                  <a:lnTo>
                    <a:pt x="800" y="414"/>
                  </a:lnTo>
                  <a:lnTo>
                    <a:pt x="804" y="412"/>
                  </a:lnTo>
                  <a:lnTo>
                    <a:pt x="806" y="410"/>
                  </a:lnTo>
                  <a:lnTo>
                    <a:pt x="812" y="409"/>
                  </a:lnTo>
                  <a:lnTo>
                    <a:pt x="815" y="412"/>
                  </a:lnTo>
                  <a:lnTo>
                    <a:pt x="817" y="412"/>
                  </a:lnTo>
                  <a:lnTo>
                    <a:pt x="821" y="414"/>
                  </a:lnTo>
                  <a:lnTo>
                    <a:pt x="823" y="412"/>
                  </a:lnTo>
                  <a:lnTo>
                    <a:pt x="827" y="414"/>
                  </a:lnTo>
                  <a:lnTo>
                    <a:pt x="828" y="414"/>
                  </a:lnTo>
                  <a:lnTo>
                    <a:pt x="830" y="414"/>
                  </a:lnTo>
                  <a:lnTo>
                    <a:pt x="834" y="420"/>
                  </a:lnTo>
                  <a:lnTo>
                    <a:pt x="834" y="420"/>
                  </a:lnTo>
                  <a:lnTo>
                    <a:pt x="834" y="424"/>
                  </a:lnTo>
                  <a:lnTo>
                    <a:pt x="834" y="425"/>
                  </a:lnTo>
                  <a:lnTo>
                    <a:pt x="834" y="429"/>
                  </a:lnTo>
                  <a:lnTo>
                    <a:pt x="834" y="429"/>
                  </a:lnTo>
                  <a:lnTo>
                    <a:pt x="834" y="433"/>
                  </a:lnTo>
                  <a:lnTo>
                    <a:pt x="830" y="437"/>
                  </a:lnTo>
                  <a:lnTo>
                    <a:pt x="828" y="437"/>
                  </a:lnTo>
                  <a:lnTo>
                    <a:pt x="823" y="442"/>
                  </a:lnTo>
                  <a:lnTo>
                    <a:pt x="817" y="446"/>
                  </a:lnTo>
                  <a:lnTo>
                    <a:pt x="813" y="450"/>
                  </a:lnTo>
                  <a:lnTo>
                    <a:pt x="810" y="450"/>
                  </a:lnTo>
                  <a:lnTo>
                    <a:pt x="810" y="454"/>
                  </a:lnTo>
                  <a:lnTo>
                    <a:pt x="810" y="454"/>
                  </a:lnTo>
                  <a:lnTo>
                    <a:pt x="806" y="458"/>
                  </a:lnTo>
                  <a:lnTo>
                    <a:pt x="806" y="458"/>
                  </a:lnTo>
                  <a:lnTo>
                    <a:pt x="806" y="458"/>
                  </a:lnTo>
                  <a:lnTo>
                    <a:pt x="806" y="458"/>
                  </a:lnTo>
                  <a:close/>
                  <a:moveTo>
                    <a:pt x="940" y="533"/>
                  </a:moveTo>
                  <a:lnTo>
                    <a:pt x="934" y="527"/>
                  </a:lnTo>
                  <a:lnTo>
                    <a:pt x="932" y="529"/>
                  </a:lnTo>
                  <a:lnTo>
                    <a:pt x="924" y="527"/>
                  </a:lnTo>
                  <a:lnTo>
                    <a:pt x="926" y="523"/>
                  </a:lnTo>
                  <a:lnTo>
                    <a:pt x="930" y="522"/>
                  </a:lnTo>
                  <a:lnTo>
                    <a:pt x="932" y="523"/>
                  </a:lnTo>
                  <a:lnTo>
                    <a:pt x="934" y="522"/>
                  </a:lnTo>
                  <a:lnTo>
                    <a:pt x="934" y="520"/>
                  </a:lnTo>
                  <a:lnTo>
                    <a:pt x="930" y="520"/>
                  </a:lnTo>
                  <a:lnTo>
                    <a:pt x="928" y="518"/>
                  </a:lnTo>
                  <a:lnTo>
                    <a:pt x="934" y="514"/>
                  </a:lnTo>
                  <a:lnTo>
                    <a:pt x="936" y="506"/>
                  </a:lnTo>
                  <a:lnTo>
                    <a:pt x="936" y="505"/>
                  </a:lnTo>
                  <a:lnTo>
                    <a:pt x="938" y="503"/>
                  </a:lnTo>
                  <a:lnTo>
                    <a:pt x="938" y="501"/>
                  </a:lnTo>
                  <a:lnTo>
                    <a:pt x="934" y="497"/>
                  </a:lnTo>
                  <a:lnTo>
                    <a:pt x="936" y="495"/>
                  </a:lnTo>
                  <a:lnTo>
                    <a:pt x="936" y="493"/>
                  </a:lnTo>
                  <a:lnTo>
                    <a:pt x="940" y="484"/>
                  </a:lnTo>
                  <a:lnTo>
                    <a:pt x="943" y="482"/>
                  </a:lnTo>
                  <a:lnTo>
                    <a:pt x="943" y="480"/>
                  </a:lnTo>
                  <a:lnTo>
                    <a:pt x="943" y="476"/>
                  </a:lnTo>
                  <a:lnTo>
                    <a:pt x="947" y="473"/>
                  </a:lnTo>
                  <a:lnTo>
                    <a:pt x="947" y="471"/>
                  </a:lnTo>
                  <a:lnTo>
                    <a:pt x="947" y="465"/>
                  </a:lnTo>
                  <a:lnTo>
                    <a:pt x="953" y="463"/>
                  </a:lnTo>
                  <a:lnTo>
                    <a:pt x="955" y="458"/>
                  </a:lnTo>
                  <a:lnTo>
                    <a:pt x="956" y="454"/>
                  </a:lnTo>
                  <a:lnTo>
                    <a:pt x="958" y="454"/>
                  </a:lnTo>
                  <a:lnTo>
                    <a:pt x="956" y="450"/>
                  </a:lnTo>
                  <a:lnTo>
                    <a:pt x="960" y="448"/>
                  </a:lnTo>
                  <a:lnTo>
                    <a:pt x="962" y="448"/>
                  </a:lnTo>
                  <a:lnTo>
                    <a:pt x="966" y="454"/>
                  </a:lnTo>
                  <a:lnTo>
                    <a:pt x="966" y="458"/>
                  </a:lnTo>
                  <a:lnTo>
                    <a:pt x="968" y="458"/>
                  </a:lnTo>
                  <a:lnTo>
                    <a:pt x="968" y="454"/>
                  </a:lnTo>
                  <a:lnTo>
                    <a:pt x="966" y="450"/>
                  </a:lnTo>
                  <a:lnTo>
                    <a:pt x="968" y="448"/>
                  </a:lnTo>
                  <a:lnTo>
                    <a:pt x="968" y="446"/>
                  </a:lnTo>
                  <a:lnTo>
                    <a:pt x="966" y="442"/>
                  </a:lnTo>
                  <a:lnTo>
                    <a:pt x="968" y="437"/>
                  </a:lnTo>
                  <a:lnTo>
                    <a:pt x="977" y="435"/>
                  </a:lnTo>
                  <a:lnTo>
                    <a:pt x="983" y="435"/>
                  </a:lnTo>
                  <a:lnTo>
                    <a:pt x="987" y="435"/>
                  </a:lnTo>
                  <a:lnTo>
                    <a:pt x="988" y="437"/>
                  </a:lnTo>
                  <a:lnTo>
                    <a:pt x="992" y="435"/>
                  </a:lnTo>
                  <a:lnTo>
                    <a:pt x="992" y="439"/>
                  </a:lnTo>
                  <a:lnTo>
                    <a:pt x="996" y="437"/>
                  </a:lnTo>
                  <a:lnTo>
                    <a:pt x="998" y="437"/>
                  </a:lnTo>
                  <a:lnTo>
                    <a:pt x="1002" y="441"/>
                  </a:lnTo>
                  <a:lnTo>
                    <a:pt x="1005" y="442"/>
                  </a:lnTo>
                  <a:lnTo>
                    <a:pt x="1005" y="442"/>
                  </a:lnTo>
                  <a:lnTo>
                    <a:pt x="1007" y="442"/>
                  </a:lnTo>
                  <a:lnTo>
                    <a:pt x="1009" y="446"/>
                  </a:lnTo>
                  <a:lnTo>
                    <a:pt x="1009" y="450"/>
                  </a:lnTo>
                  <a:lnTo>
                    <a:pt x="1011" y="450"/>
                  </a:lnTo>
                  <a:lnTo>
                    <a:pt x="1013" y="450"/>
                  </a:lnTo>
                  <a:lnTo>
                    <a:pt x="1019" y="450"/>
                  </a:lnTo>
                  <a:lnTo>
                    <a:pt x="1026" y="450"/>
                  </a:lnTo>
                  <a:lnTo>
                    <a:pt x="1032" y="454"/>
                  </a:lnTo>
                  <a:lnTo>
                    <a:pt x="1032" y="458"/>
                  </a:lnTo>
                  <a:lnTo>
                    <a:pt x="1034" y="459"/>
                  </a:lnTo>
                  <a:lnTo>
                    <a:pt x="1036" y="463"/>
                  </a:lnTo>
                  <a:lnTo>
                    <a:pt x="1034" y="459"/>
                  </a:lnTo>
                  <a:lnTo>
                    <a:pt x="1032" y="459"/>
                  </a:lnTo>
                  <a:lnTo>
                    <a:pt x="1030" y="465"/>
                  </a:lnTo>
                  <a:lnTo>
                    <a:pt x="1026" y="469"/>
                  </a:lnTo>
                  <a:lnTo>
                    <a:pt x="1022" y="474"/>
                  </a:lnTo>
                  <a:lnTo>
                    <a:pt x="1019" y="474"/>
                  </a:lnTo>
                  <a:lnTo>
                    <a:pt x="1019" y="476"/>
                  </a:lnTo>
                  <a:lnTo>
                    <a:pt x="1011" y="482"/>
                  </a:lnTo>
                  <a:lnTo>
                    <a:pt x="1007" y="488"/>
                  </a:lnTo>
                  <a:lnTo>
                    <a:pt x="1005" y="488"/>
                  </a:lnTo>
                  <a:lnTo>
                    <a:pt x="1002" y="488"/>
                  </a:lnTo>
                  <a:lnTo>
                    <a:pt x="1005" y="490"/>
                  </a:lnTo>
                  <a:lnTo>
                    <a:pt x="1002" y="493"/>
                  </a:lnTo>
                  <a:lnTo>
                    <a:pt x="998" y="497"/>
                  </a:lnTo>
                  <a:lnTo>
                    <a:pt x="992" y="501"/>
                  </a:lnTo>
                  <a:lnTo>
                    <a:pt x="985" y="506"/>
                  </a:lnTo>
                  <a:lnTo>
                    <a:pt x="981" y="508"/>
                  </a:lnTo>
                  <a:lnTo>
                    <a:pt x="981" y="506"/>
                  </a:lnTo>
                  <a:lnTo>
                    <a:pt x="977" y="506"/>
                  </a:lnTo>
                  <a:lnTo>
                    <a:pt x="975" y="506"/>
                  </a:lnTo>
                  <a:lnTo>
                    <a:pt x="972" y="501"/>
                  </a:lnTo>
                  <a:lnTo>
                    <a:pt x="972" y="499"/>
                  </a:lnTo>
                  <a:lnTo>
                    <a:pt x="968" y="497"/>
                  </a:lnTo>
                  <a:lnTo>
                    <a:pt x="966" y="499"/>
                  </a:lnTo>
                  <a:lnTo>
                    <a:pt x="962" y="497"/>
                  </a:lnTo>
                  <a:lnTo>
                    <a:pt x="958" y="497"/>
                  </a:lnTo>
                  <a:lnTo>
                    <a:pt x="956" y="497"/>
                  </a:lnTo>
                  <a:lnTo>
                    <a:pt x="953" y="497"/>
                  </a:lnTo>
                  <a:lnTo>
                    <a:pt x="953" y="499"/>
                  </a:lnTo>
                  <a:lnTo>
                    <a:pt x="955" y="501"/>
                  </a:lnTo>
                  <a:lnTo>
                    <a:pt x="962" y="501"/>
                  </a:lnTo>
                  <a:lnTo>
                    <a:pt x="960" y="503"/>
                  </a:lnTo>
                  <a:lnTo>
                    <a:pt x="958" y="506"/>
                  </a:lnTo>
                  <a:lnTo>
                    <a:pt x="960" y="508"/>
                  </a:lnTo>
                  <a:lnTo>
                    <a:pt x="960" y="512"/>
                  </a:lnTo>
                  <a:lnTo>
                    <a:pt x="958" y="514"/>
                  </a:lnTo>
                  <a:lnTo>
                    <a:pt x="956" y="518"/>
                  </a:lnTo>
                  <a:lnTo>
                    <a:pt x="953" y="520"/>
                  </a:lnTo>
                  <a:lnTo>
                    <a:pt x="949" y="518"/>
                  </a:lnTo>
                  <a:lnTo>
                    <a:pt x="947" y="522"/>
                  </a:lnTo>
                  <a:lnTo>
                    <a:pt x="947" y="525"/>
                  </a:lnTo>
                  <a:lnTo>
                    <a:pt x="943" y="527"/>
                  </a:lnTo>
                  <a:lnTo>
                    <a:pt x="941" y="527"/>
                  </a:lnTo>
                  <a:lnTo>
                    <a:pt x="941" y="531"/>
                  </a:lnTo>
                  <a:lnTo>
                    <a:pt x="941" y="531"/>
                  </a:lnTo>
                  <a:lnTo>
                    <a:pt x="940" y="533"/>
                  </a:lnTo>
                  <a:lnTo>
                    <a:pt x="940" y="533"/>
                  </a:lnTo>
                  <a:lnTo>
                    <a:pt x="940" y="533"/>
                  </a:lnTo>
                  <a:lnTo>
                    <a:pt x="940" y="533"/>
                  </a:lnTo>
                  <a:close/>
                  <a:moveTo>
                    <a:pt x="1167" y="548"/>
                  </a:moveTo>
                  <a:lnTo>
                    <a:pt x="1160" y="544"/>
                  </a:lnTo>
                  <a:lnTo>
                    <a:pt x="1158" y="544"/>
                  </a:lnTo>
                  <a:lnTo>
                    <a:pt x="1156" y="539"/>
                  </a:lnTo>
                  <a:lnTo>
                    <a:pt x="1154" y="539"/>
                  </a:lnTo>
                  <a:lnTo>
                    <a:pt x="1152" y="535"/>
                  </a:lnTo>
                  <a:lnTo>
                    <a:pt x="1154" y="531"/>
                  </a:lnTo>
                  <a:lnTo>
                    <a:pt x="1158" y="527"/>
                  </a:lnTo>
                  <a:lnTo>
                    <a:pt x="1158" y="525"/>
                  </a:lnTo>
                  <a:lnTo>
                    <a:pt x="1160" y="522"/>
                  </a:lnTo>
                  <a:lnTo>
                    <a:pt x="1158" y="520"/>
                  </a:lnTo>
                  <a:lnTo>
                    <a:pt x="1154" y="518"/>
                  </a:lnTo>
                  <a:lnTo>
                    <a:pt x="1152" y="518"/>
                  </a:lnTo>
                  <a:lnTo>
                    <a:pt x="1154" y="508"/>
                  </a:lnTo>
                  <a:lnTo>
                    <a:pt x="1158" y="510"/>
                  </a:lnTo>
                  <a:lnTo>
                    <a:pt x="1158" y="506"/>
                  </a:lnTo>
                  <a:lnTo>
                    <a:pt x="1158" y="503"/>
                  </a:lnTo>
                  <a:lnTo>
                    <a:pt x="1160" y="501"/>
                  </a:lnTo>
                  <a:lnTo>
                    <a:pt x="1160" y="495"/>
                  </a:lnTo>
                  <a:lnTo>
                    <a:pt x="1164" y="493"/>
                  </a:lnTo>
                  <a:lnTo>
                    <a:pt x="1167" y="497"/>
                  </a:lnTo>
                  <a:lnTo>
                    <a:pt x="1167" y="499"/>
                  </a:lnTo>
                  <a:lnTo>
                    <a:pt x="1175" y="503"/>
                  </a:lnTo>
                  <a:lnTo>
                    <a:pt x="1177" y="505"/>
                  </a:lnTo>
                  <a:lnTo>
                    <a:pt x="1180" y="506"/>
                  </a:lnTo>
                  <a:lnTo>
                    <a:pt x="1182" y="505"/>
                  </a:lnTo>
                  <a:lnTo>
                    <a:pt x="1188" y="506"/>
                  </a:lnTo>
                  <a:lnTo>
                    <a:pt x="1194" y="506"/>
                  </a:lnTo>
                  <a:lnTo>
                    <a:pt x="1197" y="508"/>
                  </a:lnTo>
                  <a:lnTo>
                    <a:pt x="1197" y="512"/>
                  </a:lnTo>
                  <a:lnTo>
                    <a:pt x="1203" y="514"/>
                  </a:lnTo>
                  <a:lnTo>
                    <a:pt x="1205" y="518"/>
                  </a:lnTo>
                  <a:lnTo>
                    <a:pt x="1203" y="522"/>
                  </a:lnTo>
                  <a:lnTo>
                    <a:pt x="1203" y="525"/>
                  </a:lnTo>
                  <a:lnTo>
                    <a:pt x="1207" y="527"/>
                  </a:lnTo>
                  <a:lnTo>
                    <a:pt x="1205" y="529"/>
                  </a:lnTo>
                  <a:lnTo>
                    <a:pt x="1207" y="533"/>
                  </a:lnTo>
                  <a:lnTo>
                    <a:pt x="1207" y="535"/>
                  </a:lnTo>
                  <a:lnTo>
                    <a:pt x="1209" y="539"/>
                  </a:lnTo>
                  <a:lnTo>
                    <a:pt x="1207" y="542"/>
                  </a:lnTo>
                  <a:lnTo>
                    <a:pt x="1205" y="544"/>
                  </a:lnTo>
                  <a:lnTo>
                    <a:pt x="1211" y="544"/>
                  </a:lnTo>
                  <a:lnTo>
                    <a:pt x="1211" y="548"/>
                  </a:lnTo>
                  <a:lnTo>
                    <a:pt x="1209" y="548"/>
                  </a:lnTo>
                  <a:lnTo>
                    <a:pt x="1207" y="552"/>
                  </a:lnTo>
                  <a:lnTo>
                    <a:pt x="1199" y="548"/>
                  </a:lnTo>
                  <a:lnTo>
                    <a:pt x="1197" y="548"/>
                  </a:lnTo>
                  <a:lnTo>
                    <a:pt x="1194" y="548"/>
                  </a:lnTo>
                  <a:lnTo>
                    <a:pt x="1188" y="544"/>
                  </a:lnTo>
                  <a:lnTo>
                    <a:pt x="1184" y="544"/>
                  </a:lnTo>
                  <a:lnTo>
                    <a:pt x="1184" y="544"/>
                  </a:lnTo>
                  <a:lnTo>
                    <a:pt x="1180" y="542"/>
                  </a:lnTo>
                  <a:lnTo>
                    <a:pt x="1175" y="544"/>
                  </a:lnTo>
                  <a:lnTo>
                    <a:pt x="1173" y="544"/>
                  </a:lnTo>
                  <a:lnTo>
                    <a:pt x="1167" y="548"/>
                  </a:lnTo>
                  <a:lnTo>
                    <a:pt x="1167" y="548"/>
                  </a:lnTo>
                  <a:lnTo>
                    <a:pt x="1167" y="548"/>
                  </a:lnTo>
                  <a:lnTo>
                    <a:pt x="1167" y="548"/>
                  </a:lnTo>
                  <a:lnTo>
                    <a:pt x="1167" y="548"/>
                  </a:lnTo>
                  <a:close/>
                  <a:moveTo>
                    <a:pt x="1145" y="554"/>
                  </a:moveTo>
                  <a:lnTo>
                    <a:pt x="1145" y="552"/>
                  </a:lnTo>
                  <a:lnTo>
                    <a:pt x="1147" y="548"/>
                  </a:lnTo>
                  <a:lnTo>
                    <a:pt x="1147" y="548"/>
                  </a:lnTo>
                  <a:lnTo>
                    <a:pt x="1147" y="552"/>
                  </a:lnTo>
                  <a:lnTo>
                    <a:pt x="1145" y="554"/>
                  </a:lnTo>
                  <a:lnTo>
                    <a:pt x="1145" y="554"/>
                  </a:lnTo>
                  <a:lnTo>
                    <a:pt x="1145" y="554"/>
                  </a:lnTo>
                  <a:lnTo>
                    <a:pt x="1145" y="554"/>
                  </a:lnTo>
                  <a:close/>
                  <a:moveTo>
                    <a:pt x="1150" y="557"/>
                  </a:moveTo>
                  <a:lnTo>
                    <a:pt x="1148" y="554"/>
                  </a:lnTo>
                  <a:lnTo>
                    <a:pt x="1150" y="552"/>
                  </a:lnTo>
                  <a:lnTo>
                    <a:pt x="1152" y="554"/>
                  </a:lnTo>
                  <a:lnTo>
                    <a:pt x="1152" y="555"/>
                  </a:lnTo>
                  <a:lnTo>
                    <a:pt x="1150" y="557"/>
                  </a:lnTo>
                  <a:lnTo>
                    <a:pt x="1150" y="557"/>
                  </a:lnTo>
                  <a:lnTo>
                    <a:pt x="1150" y="557"/>
                  </a:lnTo>
                  <a:lnTo>
                    <a:pt x="1150" y="557"/>
                  </a:lnTo>
                  <a:close/>
                  <a:moveTo>
                    <a:pt x="1160" y="557"/>
                  </a:moveTo>
                  <a:lnTo>
                    <a:pt x="1158" y="555"/>
                  </a:lnTo>
                  <a:lnTo>
                    <a:pt x="1158" y="554"/>
                  </a:lnTo>
                  <a:lnTo>
                    <a:pt x="1160" y="554"/>
                  </a:lnTo>
                  <a:lnTo>
                    <a:pt x="1160" y="555"/>
                  </a:lnTo>
                  <a:lnTo>
                    <a:pt x="1160" y="557"/>
                  </a:lnTo>
                  <a:lnTo>
                    <a:pt x="1160" y="557"/>
                  </a:lnTo>
                  <a:lnTo>
                    <a:pt x="1160" y="557"/>
                  </a:lnTo>
                  <a:lnTo>
                    <a:pt x="1160" y="557"/>
                  </a:lnTo>
                  <a:close/>
                  <a:moveTo>
                    <a:pt x="932" y="636"/>
                  </a:moveTo>
                  <a:lnTo>
                    <a:pt x="930" y="633"/>
                  </a:lnTo>
                  <a:lnTo>
                    <a:pt x="932" y="633"/>
                  </a:lnTo>
                  <a:lnTo>
                    <a:pt x="934" y="633"/>
                  </a:lnTo>
                  <a:lnTo>
                    <a:pt x="936" y="633"/>
                  </a:lnTo>
                  <a:lnTo>
                    <a:pt x="936" y="633"/>
                  </a:lnTo>
                  <a:lnTo>
                    <a:pt x="934" y="636"/>
                  </a:lnTo>
                  <a:lnTo>
                    <a:pt x="932" y="636"/>
                  </a:lnTo>
                  <a:lnTo>
                    <a:pt x="932" y="636"/>
                  </a:lnTo>
                  <a:lnTo>
                    <a:pt x="932" y="636"/>
                  </a:lnTo>
                  <a:lnTo>
                    <a:pt x="932" y="636"/>
                  </a:lnTo>
                  <a:close/>
                  <a:moveTo>
                    <a:pt x="943" y="653"/>
                  </a:moveTo>
                  <a:lnTo>
                    <a:pt x="943" y="659"/>
                  </a:lnTo>
                  <a:lnTo>
                    <a:pt x="943" y="657"/>
                  </a:lnTo>
                  <a:lnTo>
                    <a:pt x="947" y="657"/>
                  </a:lnTo>
                  <a:lnTo>
                    <a:pt x="947" y="653"/>
                  </a:lnTo>
                  <a:lnTo>
                    <a:pt x="943" y="652"/>
                  </a:lnTo>
                  <a:lnTo>
                    <a:pt x="943" y="653"/>
                  </a:lnTo>
                  <a:lnTo>
                    <a:pt x="943" y="653"/>
                  </a:lnTo>
                  <a:lnTo>
                    <a:pt x="943" y="653"/>
                  </a:lnTo>
                  <a:lnTo>
                    <a:pt x="943" y="653"/>
                  </a:lnTo>
                  <a:close/>
                  <a:moveTo>
                    <a:pt x="940" y="655"/>
                  </a:moveTo>
                  <a:lnTo>
                    <a:pt x="938" y="657"/>
                  </a:lnTo>
                  <a:lnTo>
                    <a:pt x="940" y="659"/>
                  </a:lnTo>
                  <a:lnTo>
                    <a:pt x="940" y="661"/>
                  </a:lnTo>
                  <a:lnTo>
                    <a:pt x="941" y="663"/>
                  </a:lnTo>
                  <a:lnTo>
                    <a:pt x="941" y="661"/>
                  </a:lnTo>
                  <a:lnTo>
                    <a:pt x="941" y="655"/>
                  </a:lnTo>
                  <a:lnTo>
                    <a:pt x="941" y="653"/>
                  </a:lnTo>
                  <a:lnTo>
                    <a:pt x="940" y="655"/>
                  </a:lnTo>
                  <a:lnTo>
                    <a:pt x="940" y="655"/>
                  </a:lnTo>
                  <a:lnTo>
                    <a:pt x="940" y="655"/>
                  </a:lnTo>
                  <a:lnTo>
                    <a:pt x="940" y="655"/>
                  </a:lnTo>
                  <a:close/>
                  <a:moveTo>
                    <a:pt x="1009" y="640"/>
                  </a:moveTo>
                  <a:lnTo>
                    <a:pt x="1009" y="638"/>
                  </a:lnTo>
                  <a:lnTo>
                    <a:pt x="1005" y="638"/>
                  </a:lnTo>
                  <a:lnTo>
                    <a:pt x="1005" y="636"/>
                  </a:lnTo>
                  <a:lnTo>
                    <a:pt x="1005" y="638"/>
                  </a:lnTo>
                  <a:lnTo>
                    <a:pt x="1002" y="638"/>
                  </a:lnTo>
                  <a:lnTo>
                    <a:pt x="1002" y="636"/>
                  </a:lnTo>
                  <a:lnTo>
                    <a:pt x="998" y="633"/>
                  </a:lnTo>
                  <a:lnTo>
                    <a:pt x="1005" y="633"/>
                  </a:lnTo>
                  <a:lnTo>
                    <a:pt x="1005" y="633"/>
                  </a:lnTo>
                  <a:lnTo>
                    <a:pt x="1007" y="633"/>
                  </a:lnTo>
                  <a:lnTo>
                    <a:pt x="1009" y="636"/>
                  </a:lnTo>
                  <a:lnTo>
                    <a:pt x="1013" y="636"/>
                  </a:lnTo>
                  <a:lnTo>
                    <a:pt x="1013" y="638"/>
                  </a:lnTo>
                  <a:lnTo>
                    <a:pt x="1013" y="640"/>
                  </a:lnTo>
                  <a:lnTo>
                    <a:pt x="1013" y="640"/>
                  </a:lnTo>
                  <a:lnTo>
                    <a:pt x="1009" y="640"/>
                  </a:lnTo>
                  <a:lnTo>
                    <a:pt x="1009" y="640"/>
                  </a:lnTo>
                  <a:lnTo>
                    <a:pt x="1009" y="640"/>
                  </a:lnTo>
                  <a:lnTo>
                    <a:pt x="1009" y="640"/>
                  </a:lnTo>
                  <a:close/>
                  <a:moveTo>
                    <a:pt x="1051" y="657"/>
                  </a:moveTo>
                  <a:lnTo>
                    <a:pt x="1049" y="657"/>
                  </a:lnTo>
                  <a:lnTo>
                    <a:pt x="1047" y="653"/>
                  </a:lnTo>
                  <a:lnTo>
                    <a:pt x="1049" y="655"/>
                  </a:lnTo>
                  <a:lnTo>
                    <a:pt x="1051" y="655"/>
                  </a:lnTo>
                  <a:lnTo>
                    <a:pt x="1051" y="657"/>
                  </a:lnTo>
                  <a:lnTo>
                    <a:pt x="1051" y="657"/>
                  </a:lnTo>
                  <a:lnTo>
                    <a:pt x="1051" y="657"/>
                  </a:lnTo>
                  <a:lnTo>
                    <a:pt x="1051" y="657"/>
                  </a:lnTo>
                  <a:lnTo>
                    <a:pt x="1051" y="657"/>
                  </a:lnTo>
                  <a:close/>
                  <a:moveTo>
                    <a:pt x="1056" y="659"/>
                  </a:moveTo>
                  <a:lnTo>
                    <a:pt x="1056" y="659"/>
                  </a:lnTo>
                  <a:lnTo>
                    <a:pt x="1056" y="657"/>
                  </a:lnTo>
                  <a:lnTo>
                    <a:pt x="1056" y="659"/>
                  </a:lnTo>
                  <a:lnTo>
                    <a:pt x="1056" y="659"/>
                  </a:lnTo>
                  <a:lnTo>
                    <a:pt x="1056" y="659"/>
                  </a:lnTo>
                  <a:lnTo>
                    <a:pt x="1056" y="659"/>
                  </a:lnTo>
                  <a:close/>
                  <a:moveTo>
                    <a:pt x="1060" y="661"/>
                  </a:moveTo>
                  <a:lnTo>
                    <a:pt x="1062" y="661"/>
                  </a:lnTo>
                  <a:lnTo>
                    <a:pt x="1064" y="663"/>
                  </a:lnTo>
                  <a:lnTo>
                    <a:pt x="1066" y="663"/>
                  </a:lnTo>
                  <a:lnTo>
                    <a:pt x="1066" y="661"/>
                  </a:lnTo>
                  <a:lnTo>
                    <a:pt x="1064" y="659"/>
                  </a:lnTo>
                  <a:lnTo>
                    <a:pt x="1062" y="657"/>
                  </a:lnTo>
                  <a:lnTo>
                    <a:pt x="1060" y="657"/>
                  </a:lnTo>
                  <a:lnTo>
                    <a:pt x="1060" y="659"/>
                  </a:lnTo>
                  <a:lnTo>
                    <a:pt x="1060" y="661"/>
                  </a:lnTo>
                  <a:lnTo>
                    <a:pt x="1060" y="661"/>
                  </a:lnTo>
                  <a:lnTo>
                    <a:pt x="1060" y="661"/>
                  </a:lnTo>
                  <a:lnTo>
                    <a:pt x="1060" y="661"/>
                  </a:lnTo>
                  <a:close/>
                  <a:moveTo>
                    <a:pt x="1103" y="717"/>
                  </a:moveTo>
                  <a:lnTo>
                    <a:pt x="1103" y="716"/>
                  </a:lnTo>
                  <a:lnTo>
                    <a:pt x="1105" y="714"/>
                  </a:lnTo>
                  <a:lnTo>
                    <a:pt x="1103" y="710"/>
                  </a:lnTo>
                  <a:lnTo>
                    <a:pt x="1105" y="712"/>
                  </a:lnTo>
                  <a:lnTo>
                    <a:pt x="1105" y="714"/>
                  </a:lnTo>
                  <a:lnTo>
                    <a:pt x="1105" y="716"/>
                  </a:lnTo>
                  <a:lnTo>
                    <a:pt x="1105" y="717"/>
                  </a:lnTo>
                  <a:lnTo>
                    <a:pt x="1103" y="717"/>
                  </a:lnTo>
                  <a:lnTo>
                    <a:pt x="1103" y="717"/>
                  </a:lnTo>
                  <a:lnTo>
                    <a:pt x="1103" y="717"/>
                  </a:lnTo>
                  <a:lnTo>
                    <a:pt x="1103" y="717"/>
                  </a:lnTo>
                  <a:close/>
                  <a:moveTo>
                    <a:pt x="1100" y="731"/>
                  </a:moveTo>
                  <a:lnTo>
                    <a:pt x="1098" y="725"/>
                  </a:lnTo>
                  <a:lnTo>
                    <a:pt x="1100" y="721"/>
                  </a:lnTo>
                  <a:lnTo>
                    <a:pt x="1101" y="721"/>
                  </a:lnTo>
                  <a:lnTo>
                    <a:pt x="1105" y="721"/>
                  </a:lnTo>
                  <a:lnTo>
                    <a:pt x="1105" y="727"/>
                  </a:lnTo>
                  <a:lnTo>
                    <a:pt x="1101" y="727"/>
                  </a:lnTo>
                  <a:lnTo>
                    <a:pt x="1101" y="727"/>
                  </a:lnTo>
                  <a:lnTo>
                    <a:pt x="1100" y="731"/>
                  </a:lnTo>
                  <a:lnTo>
                    <a:pt x="1100" y="731"/>
                  </a:lnTo>
                  <a:lnTo>
                    <a:pt x="1100" y="731"/>
                  </a:lnTo>
                  <a:lnTo>
                    <a:pt x="1100" y="731"/>
                  </a:lnTo>
                  <a:close/>
                  <a:moveTo>
                    <a:pt x="1075" y="672"/>
                  </a:moveTo>
                  <a:lnTo>
                    <a:pt x="1073" y="670"/>
                  </a:lnTo>
                  <a:lnTo>
                    <a:pt x="1075" y="670"/>
                  </a:lnTo>
                  <a:lnTo>
                    <a:pt x="1075" y="672"/>
                  </a:lnTo>
                  <a:lnTo>
                    <a:pt x="1075" y="672"/>
                  </a:lnTo>
                  <a:lnTo>
                    <a:pt x="1075" y="672"/>
                  </a:lnTo>
                  <a:lnTo>
                    <a:pt x="1075" y="672"/>
                  </a:lnTo>
                  <a:close/>
                  <a:moveTo>
                    <a:pt x="1069" y="676"/>
                  </a:moveTo>
                  <a:lnTo>
                    <a:pt x="1068" y="670"/>
                  </a:lnTo>
                  <a:lnTo>
                    <a:pt x="1069" y="670"/>
                  </a:lnTo>
                  <a:lnTo>
                    <a:pt x="1069" y="672"/>
                  </a:lnTo>
                  <a:lnTo>
                    <a:pt x="1069" y="676"/>
                  </a:lnTo>
                  <a:lnTo>
                    <a:pt x="1069" y="676"/>
                  </a:lnTo>
                  <a:lnTo>
                    <a:pt x="1069" y="676"/>
                  </a:lnTo>
                  <a:lnTo>
                    <a:pt x="1069" y="676"/>
                  </a:lnTo>
                  <a:close/>
                  <a:moveTo>
                    <a:pt x="1069" y="676"/>
                  </a:moveTo>
                  <a:lnTo>
                    <a:pt x="1071" y="678"/>
                  </a:lnTo>
                  <a:lnTo>
                    <a:pt x="1073" y="678"/>
                  </a:lnTo>
                  <a:lnTo>
                    <a:pt x="1075" y="678"/>
                  </a:lnTo>
                  <a:lnTo>
                    <a:pt x="1077" y="676"/>
                  </a:lnTo>
                  <a:lnTo>
                    <a:pt x="1073" y="676"/>
                  </a:lnTo>
                  <a:lnTo>
                    <a:pt x="1071" y="676"/>
                  </a:lnTo>
                  <a:lnTo>
                    <a:pt x="1069" y="676"/>
                  </a:lnTo>
                  <a:lnTo>
                    <a:pt x="1069" y="676"/>
                  </a:lnTo>
                  <a:lnTo>
                    <a:pt x="1069" y="676"/>
                  </a:lnTo>
                  <a:lnTo>
                    <a:pt x="1069" y="676"/>
                  </a:lnTo>
                  <a:close/>
                  <a:moveTo>
                    <a:pt x="1094" y="667"/>
                  </a:moveTo>
                  <a:lnTo>
                    <a:pt x="1096" y="667"/>
                  </a:lnTo>
                  <a:lnTo>
                    <a:pt x="1098" y="670"/>
                  </a:lnTo>
                  <a:lnTo>
                    <a:pt x="1098" y="670"/>
                  </a:lnTo>
                  <a:lnTo>
                    <a:pt x="1098" y="670"/>
                  </a:lnTo>
                  <a:lnTo>
                    <a:pt x="1100" y="672"/>
                  </a:lnTo>
                  <a:lnTo>
                    <a:pt x="1101" y="672"/>
                  </a:lnTo>
                  <a:lnTo>
                    <a:pt x="1101" y="670"/>
                  </a:lnTo>
                  <a:lnTo>
                    <a:pt x="1103" y="670"/>
                  </a:lnTo>
                  <a:lnTo>
                    <a:pt x="1105" y="670"/>
                  </a:lnTo>
                  <a:lnTo>
                    <a:pt x="1105" y="670"/>
                  </a:lnTo>
                  <a:lnTo>
                    <a:pt x="1109" y="670"/>
                  </a:lnTo>
                  <a:lnTo>
                    <a:pt x="1109" y="667"/>
                  </a:lnTo>
                  <a:lnTo>
                    <a:pt x="1103" y="667"/>
                  </a:lnTo>
                  <a:lnTo>
                    <a:pt x="1101" y="663"/>
                  </a:lnTo>
                  <a:lnTo>
                    <a:pt x="1098" y="663"/>
                  </a:lnTo>
                  <a:lnTo>
                    <a:pt x="1096" y="663"/>
                  </a:lnTo>
                  <a:lnTo>
                    <a:pt x="1096" y="663"/>
                  </a:lnTo>
                  <a:lnTo>
                    <a:pt x="1094" y="667"/>
                  </a:lnTo>
                  <a:lnTo>
                    <a:pt x="1094" y="667"/>
                  </a:lnTo>
                  <a:lnTo>
                    <a:pt x="1094" y="667"/>
                  </a:lnTo>
                  <a:lnTo>
                    <a:pt x="1094" y="667"/>
                  </a:lnTo>
                  <a:close/>
                  <a:moveTo>
                    <a:pt x="1135" y="663"/>
                  </a:moveTo>
                  <a:lnTo>
                    <a:pt x="1135" y="661"/>
                  </a:lnTo>
                  <a:lnTo>
                    <a:pt x="1139" y="661"/>
                  </a:lnTo>
                  <a:lnTo>
                    <a:pt x="1135" y="663"/>
                  </a:lnTo>
                  <a:lnTo>
                    <a:pt x="1135" y="663"/>
                  </a:lnTo>
                  <a:lnTo>
                    <a:pt x="1135" y="663"/>
                  </a:lnTo>
                  <a:lnTo>
                    <a:pt x="1135" y="663"/>
                  </a:lnTo>
                  <a:lnTo>
                    <a:pt x="1135" y="663"/>
                  </a:lnTo>
                  <a:close/>
                  <a:moveTo>
                    <a:pt x="1120" y="680"/>
                  </a:moveTo>
                  <a:lnTo>
                    <a:pt x="1124" y="678"/>
                  </a:lnTo>
                  <a:lnTo>
                    <a:pt x="1126" y="676"/>
                  </a:lnTo>
                  <a:lnTo>
                    <a:pt x="1128" y="676"/>
                  </a:lnTo>
                  <a:lnTo>
                    <a:pt x="1130" y="672"/>
                  </a:lnTo>
                  <a:lnTo>
                    <a:pt x="1130" y="672"/>
                  </a:lnTo>
                  <a:lnTo>
                    <a:pt x="1133" y="676"/>
                  </a:lnTo>
                  <a:lnTo>
                    <a:pt x="1130" y="676"/>
                  </a:lnTo>
                  <a:lnTo>
                    <a:pt x="1128" y="678"/>
                  </a:lnTo>
                  <a:lnTo>
                    <a:pt x="1126" y="680"/>
                  </a:lnTo>
                  <a:lnTo>
                    <a:pt x="1122" y="680"/>
                  </a:lnTo>
                  <a:lnTo>
                    <a:pt x="1120" y="680"/>
                  </a:lnTo>
                  <a:lnTo>
                    <a:pt x="1120" y="680"/>
                  </a:lnTo>
                  <a:lnTo>
                    <a:pt x="1120" y="680"/>
                  </a:lnTo>
                  <a:lnTo>
                    <a:pt x="1120" y="680"/>
                  </a:lnTo>
                  <a:close/>
                  <a:moveTo>
                    <a:pt x="1109" y="702"/>
                  </a:moveTo>
                  <a:lnTo>
                    <a:pt x="1115" y="697"/>
                  </a:lnTo>
                  <a:lnTo>
                    <a:pt x="1115" y="697"/>
                  </a:lnTo>
                  <a:lnTo>
                    <a:pt x="1118" y="697"/>
                  </a:lnTo>
                  <a:lnTo>
                    <a:pt x="1120" y="693"/>
                  </a:lnTo>
                  <a:lnTo>
                    <a:pt x="1124" y="687"/>
                  </a:lnTo>
                  <a:lnTo>
                    <a:pt x="1124" y="685"/>
                  </a:lnTo>
                  <a:lnTo>
                    <a:pt x="1122" y="685"/>
                  </a:lnTo>
                  <a:lnTo>
                    <a:pt x="1118" y="685"/>
                  </a:lnTo>
                  <a:lnTo>
                    <a:pt x="1118" y="687"/>
                  </a:lnTo>
                  <a:lnTo>
                    <a:pt x="1118" y="687"/>
                  </a:lnTo>
                  <a:lnTo>
                    <a:pt x="1115" y="693"/>
                  </a:lnTo>
                  <a:lnTo>
                    <a:pt x="1109" y="695"/>
                  </a:lnTo>
                  <a:lnTo>
                    <a:pt x="1105" y="695"/>
                  </a:lnTo>
                  <a:lnTo>
                    <a:pt x="1103" y="695"/>
                  </a:lnTo>
                  <a:lnTo>
                    <a:pt x="1101" y="697"/>
                  </a:lnTo>
                  <a:lnTo>
                    <a:pt x="1100" y="701"/>
                  </a:lnTo>
                  <a:lnTo>
                    <a:pt x="1100" y="702"/>
                  </a:lnTo>
                  <a:lnTo>
                    <a:pt x="1101" y="702"/>
                  </a:lnTo>
                  <a:lnTo>
                    <a:pt x="1105" y="702"/>
                  </a:lnTo>
                  <a:lnTo>
                    <a:pt x="1109" y="702"/>
                  </a:lnTo>
                  <a:lnTo>
                    <a:pt x="1109" y="702"/>
                  </a:lnTo>
                  <a:lnTo>
                    <a:pt x="1109" y="702"/>
                  </a:lnTo>
                  <a:lnTo>
                    <a:pt x="1109" y="702"/>
                  </a:lnTo>
                  <a:close/>
                  <a:moveTo>
                    <a:pt x="1135" y="701"/>
                  </a:moveTo>
                  <a:lnTo>
                    <a:pt x="1135" y="695"/>
                  </a:lnTo>
                  <a:lnTo>
                    <a:pt x="1139" y="693"/>
                  </a:lnTo>
                  <a:lnTo>
                    <a:pt x="1139" y="687"/>
                  </a:lnTo>
                  <a:lnTo>
                    <a:pt x="1143" y="687"/>
                  </a:lnTo>
                  <a:lnTo>
                    <a:pt x="1145" y="691"/>
                  </a:lnTo>
                  <a:lnTo>
                    <a:pt x="1145" y="695"/>
                  </a:lnTo>
                  <a:lnTo>
                    <a:pt x="1145" y="697"/>
                  </a:lnTo>
                  <a:lnTo>
                    <a:pt x="1143" y="697"/>
                  </a:lnTo>
                  <a:lnTo>
                    <a:pt x="1139" y="701"/>
                  </a:lnTo>
                  <a:lnTo>
                    <a:pt x="1135" y="701"/>
                  </a:lnTo>
                  <a:lnTo>
                    <a:pt x="1135" y="701"/>
                  </a:lnTo>
                  <a:lnTo>
                    <a:pt x="1135" y="701"/>
                  </a:lnTo>
                  <a:lnTo>
                    <a:pt x="1135" y="701"/>
                  </a:lnTo>
                  <a:close/>
                  <a:moveTo>
                    <a:pt x="1160" y="731"/>
                  </a:moveTo>
                  <a:lnTo>
                    <a:pt x="1160" y="725"/>
                  </a:lnTo>
                  <a:lnTo>
                    <a:pt x="1160" y="721"/>
                  </a:lnTo>
                  <a:lnTo>
                    <a:pt x="1160" y="717"/>
                  </a:lnTo>
                  <a:lnTo>
                    <a:pt x="1158" y="717"/>
                  </a:lnTo>
                  <a:lnTo>
                    <a:pt x="1158" y="721"/>
                  </a:lnTo>
                  <a:lnTo>
                    <a:pt x="1156" y="725"/>
                  </a:lnTo>
                  <a:lnTo>
                    <a:pt x="1156" y="727"/>
                  </a:lnTo>
                  <a:lnTo>
                    <a:pt x="1158" y="731"/>
                  </a:lnTo>
                  <a:lnTo>
                    <a:pt x="1158" y="733"/>
                  </a:lnTo>
                  <a:lnTo>
                    <a:pt x="1160" y="731"/>
                  </a:lnTo>
                  <a:lnTo>
                    <a:pt x="1160" y="731"/>
                  </a:lnTo>
                  <a:lnTo>
                    <a:pt x="1160" y="731"/>
                  </a:lnTo>
                  <a:lnTo>
                    <a:pt x="1160" y="731"/>
                  </a:lnTo>
                  <a:lnTo>
                    <a:pt x="1160" y="731"/>
                  </a:lnTo>
                  <a:close/>
                  <a:moveTo>
                    <a:pt x="1164" y="727"/>
                  </a:moveTo>
                  <a:lnTo>
                    <a:pt x="1164" y="725"/>
                  </a:lnTo>
                  <a:lnTo>
                    <a:pt x="1164" y="721"/>
                  </a:lnTo>
                  <a:lnTo>
                    <a:pt x="1164" y="725"/>
                  </a:lnTo>
                  <a:lnTo>
                    <a:pt x="1167" y="727"/>
                  </a:lnTo>
                  <a:lnTo>
                    <a:pt x="1164" y="727"/>
                  </a:lnTo>
                  <a:lnTo>
                    <a:pt x="1164" y="727"/>
                  </a:lnTo>
                  <a:lnTo>
                    <a:pt x="1164" y="727"/>
                  </a:lnTo>
                  <a:lnTo>
                    <a:pt x="1164" y="727"/>
                  </a:lnTo>
                  <a:lnTo>
                    <a:pt x="1164" y="727"/>
                  </a:lnTo>
                  <a:close/>
                  <a:moveTo>
                    <a:pt x="1169" y="734"/>
                  </a:moveTo>
                  <a:lnTo>
                    <a:pt x="1167" y="733"/>
                  </a:lnTo>
                  <a:lnTo>
                    <a:pt x="1167" y="731"/>
                  </a:lnTo>
                  <a:lnTo>
                    <a:pt x="1169" y="731"/>
                  </a:lnTo>
                  <a:lnTo>
                    <a:pt x="1169" y="734"/>
                  </a:lnTo>
                  <a:lnTo>
                    <a:pt x="1169" y="734"/>
                  </a:lnTo>
                  <a:lnTo>
                    <a:pt x="1169" y="734"/>
                  </a:lnTo>
                  <a:lnTo>
                    <a:pt x="1169" y="734"/>
                  </a:lnTo>
                  <a:lnTo>
                    <a:pt x="1169" y="734"/>
                  </a:lnTo>
                  <a:close/>
                  <a:moveTo>
                    <a:pt x="1158" y="742"/>
                  </a:moveTo>
                  <a:lnTo>
                    <a:pt x="1156" y="744"/>
                  </a:lnTo>
                  <a:lnTo>
                    <a:pt x="1158" y="748"/>
                  </a:lnTo>
                  <a:lnTo>
                    <a:pt x="1158" y="751"/>
                  </a:lnTo>
                  <a:lnTo>
                    <a:pt x="1160" y="751"/>
                  </a:lnTo>
                  <a:lnTo>
                    <a:pt x="1160" y="751"/>
                  </a:lnTo>
                  <a:lnTo>
                    <a:pt x="1164" y="751"/>
                  </a:lnTo>
                  <a:lnTo>
                    <a:pt x="1167" y="755"/>
                  </a:lnTo>
                  <a:lnTo>
                    <a:pt x="1169" y="755"/>
                  </a:lnTo>
                  <a:lnTo>
                    <a:pt x="1173" y="755"/>
                  </a:lnTo>
                  <a:lnTo>
                    <a:pt x="1173" y="751"/>
                  </a:lnTo>
                  <a:lnTo>
                    <a:pt x="1173" y="751"/>
                  </a:lnTo>
                  <a:lnTo>
                    <a:pt x="1173" y="746"/>
                  </a:lnTo>
                  <a:lnTo>
                    <a:pt x="1169" y="746"/>
                  </a:lnTo>
                  <a:lnTo>
                    <a:pt x="1167" y="744"/>
                  </a:lnTo>
                  <a:lnTo>
                    <a:pt x="1164" y="744"/>
                  </a:lnTo>
                  <a:lnTo>
                    <a:pt x="1164" y="744"/>
                  </a:lnTo>
                  <a:lnTo>
                    <a:pt x="1164" y="742"/>
                  </a:lnTo>
                  <a:lnTo>
                    <a:pt x="1164" y="740"/>
                  </a:lnTo>
                  <a:lnTo>
                    <a:pt x="1164" y="740"/>
                  </a:lnTo>
                  <a:lnTo>
                    <a:pt x="1160" y="742"/>
                  </a:lnTo>
                  <a:lnTo>
                    <a:pt x="1160" y="744"/>
                  </a:lnTo>
                  <a:lnTo>
                    <a:pt x="1158" y="742"/>
                  </a:lnTo>
                  <a:lnTo>
                    <a:pt x="1158" y="742"/>
                  </a:lnTo>
                  <a:lnTo>
                    <a:pt x="1158" y="742"/>
                  </a:lnTo>
                  <a:lnTo>
                    <a:pt x="1158" y="742"/>
                  </a:lnTo>
                  <a:close/>
                  <a:moveTo>
                    <a:pt x="1060" y="879"/>
                  </a:moveTo>
                  <a:lnTo>
                    <a:pt x="1064" y="879"/>
                  </a:lnTo>
                  <a:lnTo>
                    <a:pt x="1066" y="879"/>
                  </a:lnTo>
                  <a:lnTo>
                    <a:pt x="1064" y="876"/>
                  </a:lnTo>
                  <a:lnTo>
                    <a:pt x="1060" y="876"/>
                  </a:lnTo>
                  <a:lnTo>
                    <a:pt x="1060" y="879"/>
                  </a:lnTo>
                  <a:lnTo>
                    <a:pt x="1060" y="879"/>
                  </a:lnTo>
                  <a:lnTo>
                    <a:pt x="1060" y="879"/>
                  </a:lnTo>
                  <a:lnTo>
                    <a:pt x="1060" y="879"/>
                  </a:lnTo>
                  <a:close/>
                  <a:moveTo>
                    <a:pt x="1005" y="789"/>
                  </a:moveTo>
                  <a:lnTo>
                    <a:pt x="1009" y="791"/>
                  </a:lnTo>
                  <a:lnTo>
                    <a:pt x="1011" y="791"/>
                  </a:lnTo>
                  <a:lnTo>
                    <a:pt x="1011" y="789"/>
                  </a:lnTo>
                  <a:lnTo>
                    <a:pt x="1009" y="789"/>
                  </a:lnTo>
                  <a:lnTo>
                    <a:pt x="1007" y="789"/>
                  </a:lnTo>
                  <a:lnTo>
                    <a:pt x="1005" y="789"/>
                  </a:lnTo>
                  <a:lnTo>
                    <a:pt x="1005" y="789"/>
                  </a:lnTo>
                  <a:lnTo>
                    <a:pt x="1005" y="789"/>
                  </a:lnTo>
                  <a:lnTo>
                    <a:pt x="1005" y="789"/>
                  </a:lnTo>
                  <a:close/>
                  <a:moveTo>
                    <a:pt x="992" y="810"/>
                  </a:moveTo>
                  <a:lnTo>
                    <a:pt x="992" y="808"/>
                  </a:lnTo>
                  <a:lnTo>
                    <a:pt x="992" y="804"/>
                  </a:lnTo>
                  <a:lnTo>
                    <a:pt x="988" y="802"/>
                  </a:lnTo>
                  <a:lnTo>
                    <a:pt x="990" y="800"/>
                  </a:lnTo>
                  <a:lnTo>
                    <a:pt x="988" y="797"/>
                  </a:lnTo>
                  <a:lnTo>
                    <a:pt x="987" y="795"/>
                  </a:lnTo>
                  <a:lnTo>
                    <a:pt x="987" y="789"/>
                  </a:lnTo>
                  <a:lnTo>
                    <a:pt x="987" y="789"/>
                  </a:lnTo>
                  <a:lnTo>
                    <a:pt x="988" y="795"/>
                  </a:lnTo>
                  <a:lnTo>
                    <a:pt x="992" y="795"/>
                  </a:lnTo>
                  <a:lnTo>
                    <a:pt x="992" y="797"/>
                  </a:lnTo>
                  <a:lnTo>
                    <a:pt x="996" y="798"/>
                  </a:lnTo>
                  <a:lnTo>
                    <a:pt x="996" y="804"/>
                  </a:lnTo>
                  <a:lnTo>
                    <a:pt x="998" y="806"/>
                  </a:lnTo>
                  <a:lnTo>
                    <a:pt x="1002" y="806"/>
                  </a:lnTo>
                  <a:lnTo>
                    <a:pt x="1002" y="810"/>
                  </a:lnTo>
                  <a:lnTo>
                    <a:pt x="998" y="810"/>
                  </a:lnTo>
                  <a:lnTo>
                    <a:pt x="992" y="810"/>
                  </a:lnTo>
                  <a:lnTo>
                    <a:pt x="992" y="810"/>
                  </a:lnTo>
                  <a:lnTo>
                    <a:pt x="992" y="810"/>
                  </a:lnTo>
                  <a:lnTo>
                    <a:pt x="992" y="810"/>
                  </a:lnTo>
                  <a:close/>
                  <a:moveTo>
                    <a:pt x="972" y="808"/>
                  </a:moveTo>
                  <a:lnTo>
                    <a:pt x="972" y="804"/>
                  </a:lnTo>
                  <a:lnTo>
                    <a:pt x="972" y="802"/>
                  </a:lnTo>
                  <a:lnTo>
                    <a:pt x="972" y="800"/>
                  </a:lnTo>
                  <a:lnTo>
                    <a:pt x="972" y="795"/>
                  </a:lnTo>
                  <a:lnTo>
                    <a:pt x="973" y="791"/>
                  </a:lnTo>
                  <a:lnTo>
                    <a:pt x="975" y="795"/>
                  </a:lnTo>
                  <a:lnTo>
                    <a:pt x="977" y="795"/>
                  </a:lnTo>
                  <a:lnTo>
                    <a:pt x="975" y="797"/>
                  </a:lnTo>
                  <a:lnTo>
                    <a:pt x="975" y="798"/>
                  </a:lnTo>
                  <a:lnTo>
                    <a:pt x="977" y="802"/>
                  </a:lnTo>
                  <a:lnTo>
                    <a:pt x="973" y="808"/>
                  </a:lnTo>
                  <a:lnTo>
                    <a:pt x="972" y="808"/>
                  </a:lnTo>
                  <a:lnTo>
                    <a:pt x="972" y="808"/>
                  </a:lnTo>
                  <a:lnTo>
                    <a:pt x="972" y="808"/>
                  </a:lnTo>
                  <a:lnTo>
                    <a:pt x="972" y="808"/>
                  </a:lnTo>
                  <a:close/>
                  <a:moveTo>
                    <a:pt x="972" y="721"/>
                  </a:moveTo>
                  <a:lnTo>
                    <a:pt x="972" y="725"/>
                  </a:lnTo>
                  <a:lnTo>
                    <a:pt x="972" y="725"/>
                  </a:lnTo>
                  <a:lnTo>
                    <a:pt x="975" y="725"/>
                  </a:lnTo>
                  <a:lnTo>
                    <a:pt x="977" y="721"/>
                  </a:lnTo>
                  <a:lnTo>
                    <a:pt x="977" y="721"/>
                  </a:lnTo>
                  <a:lnTo>
                    <a:pt x="973" y="721"/>
                  </a:lnTo>
                  <a:lnTo>
                    <a:pt x="972" y="721"/>
                  </a:lnTo>
                  <a:lnTo>
                    <a:pt x="972" y="721"/>
                  </a:lnTo>
                  <a:lnTo>
                    <a:pt x="972" y="721"/>
                  </a:lnTo>
                  <a:lnTo>
                    <a:pt x="972" y="721"/>
                  </a:lnTo>
                  <a:close/>
                  <a:moveTo>
                    <a:pt x="972" y="719"/>
                  </a:moveTo>
                  <a:lnTo>
                    <a:pt x="973" y="716"/>
                  </a:lnTo>
                  <a:lnTo>
                    <a:pt x="973" y="712"/>
                  </a:lnTo>
                  <a:lnTo>
                    <a:pt x="977" y="708"/>
                  </a:lnTo>
                  <a:lnTo>
                    <a:pt x="981" y="706"/>
                  </a:lnTo>
                  <a:lnTo>
                    <a:pt x="981" y="706"/>
                  </a:lnTo>
                  <a:lnTo>
                    <a:pt x="981" y="710"/>
                  </a:lnTo>
                  <a:lnTo>
                    <a:pt x="981" y="716"/>
                  </a:lnTo>
                  <a:lnTo>
                    <a:pt x="981" y="717"/>
                  </a:lnTo>
                  <a:lnTo>
                    <a:pt x="975" y="719"/>
                  </a:lnTo>
                  <a:lnTo>
                    <a:pt x="972" y="719"/>
                  </a:lnTo>
                  <a:lnTo>
                    <a:pt x="972" y="719"/>
                  </a:lnTo>
                  <a:lnTo>
                    <a:pt x="972" y="719"/>
                  </a:lnTo>
                  <a:lnTo>
                    <a:pt x="972" y="719"/>
                  </a:lnTo>
                  <a:close/>
                  <a:moveTo>
                    <a:pt x="795" y="682"/>
                  </a:moveTo>
                  <a:lnTo>
                    <a:pt x="796" y="680"/>
                  </a:lnTo>
                  <a:lnTo>
                    <a:pt x="796" y="678"/>
                  </a:lnTo>
                  <a:lnTo>
                    <a:pt x="793" y="678"/>
                  </a:lnTo>
                  <a:lnTo>
                    <a:pt x="793" y="680"/>
                  </a:lnTo>
                  <a:lnTo>
                    <a:pt x="795" y="682"/>
                  </a:lnTo>
                  <a:lnTo>
                    <a:pt x="795" y="682"/>
                  </a:lnTo>
                  <a:lnTo>
                    <a:pt x="795" y="682"/>
                  </a:lnTo>
                  <a:lnTo>
                    <a:pt x="795" y="682"/>
                  </a:lnTo>
                  <a:close/>
                  <a:moveTo>
                    <a:pt x="644" y="638"/>
                  </a:moveTo>
                  <a:lnTo>
                    <a:pt x="644" y="636"/>
                  </a:lnTo>
                  <a:lnTo>
                    <a:pt x="648" y="636"/>
                  </a:lnTo>
                  <a:lnTo>
                    <a:pt x="646" y="638"/>
                  </a:lnTo>
                  <a:lnTo>
                    <a:pt x="646" y="638"/>
                  </a:lnTo>
                  <a:lnTo>
                    <a:pt x="644" y="638"/>
                  </a:lnTo>
                  <a:lnTo>
                    <a:pt x="644" y="638"/>
                  </a:lnTo>
                  <a:lnTo>
                    <a:pt x="644" y="638"/>
                  </a:lnTo>
                  <a:lnTo>
                    <a:pt x="644" y="638"/>
                  </a:lnTo>
                  <a:close/>
                  <a:moveTo>
                    <a:pt x="633" y="646"/>
                  </a:moveTo>
                  <a:lnTo>
                    <a:pt x="636" y="646"/>
                  </a:lnTo>
                  <a:lnTo>
                    <a:pt x="636" y="642"/>
                  </a:lnTo>
                  <a:lnTo>
                    <a:pt x="633" y="642"/>
                  </a:lnTo>
                  <a:lnTo>
                    <a:pt x="633" y="646"/>
                  </a:lnTo>
                  <a:lnTo>
                    <a:pt x="633" y="646"/>
                  </a:lnTo>
                  <a:lnTo>
                    <a:pt x="633" y="646"/>
                  </a:lnTo>
                  <a:lnTo>
                    <a:pt x="633" y="646"/>
                  </a:lnTo>
                  <a:close/>
                  <a:moveTo>
                    <a:pt x="638" y="659"/>
                  </a:moveTo>
                  <a:lnTo>
                    <a:pt x="636" y="657"/>
                  </a:lnTo>
                  <a:lnTo>
                    <a:pt x="638" y="655"/>
                  </a:lnTo>
                  <a:lnTo>
                    <a:pt x="638" y="659"/>
                  </a:lnTo>
                  <a:lnTo>
                    <a:pt x="638" y="659"/>
                  </a:lnTo>
                  <a:lnTo>
                    <a:pt x="638" y="659"/>
                  </a:lnTo>
                  <a:lnTo>
                    <a:pt x="638" y="659"/>
                  </a:lnTo>
                  <a:lnTo>
                    <a:pt x="638" y="659"/>
                  </a:lnTo>
                  <a:close/>
                  <a:moveTo>
                    <a:pt x="638" y="661"/>
                  </a:moveTo>
                  <a:lnTo>
                    <a:pt x="635" y="655"/>
                  </a:lnTo>
                  <a:lnTo>
                    <a:pt x="635" y="657"/>
                  </a:lnTo>
                  <a:lnTo>
                    <a:pt x="636" y="659"/>
                  </a:lnTo>
                  <a:lnTo>
                    <a:pt x="638" y="661"/>
                  </a:lnTo>
                  <a:lnTo>
                    <a:pt x="638" y="661"/>
                  </a:lnTo>
                  <a:lnTo>
                    <a:pt x="638" y="661"/>
                  </a:lnTo>
                  <a:lnTo>
                    <a:pt x="638" y="661"/>
                  </a:lnTo>
                  <a:close/>
                  <a:moveTo>
                    <a:pt x="642" y="667"/>
                  </a:moveTo>
                  <a:lnTo>
                    <a:pt x="644" y="672"/>
                  </a:lnTo>
                  <a:lnTo>
                    <a:pt x="646" y="672"/>
                  </a:lnTo>
                  <a:lnTo>
                    <a:pt x="648" y="670"/>
                  </a:lnTo>
                  <a:lnTo>
                    <a:pt x="648" y="670"/>
                  </a:lnTo>
                  <a:lnTo>
                    <a:pt x="650" y="667"/>
                  </a:lnTo>
                  <a:lnTo>
                    <a:pt x="646" y="667"/>
                  </a:lnTo>
                  <a:lnTo>
                    <a:pt x="646" y="670"/>
                  </a:lnTo>
                  <a:lnTo>
                    <a:pt x="644" y="667"/>
                  </a:lnTo>
                  <a:lnTo>
                    <a:pt x="642" y="667"/>
                  </a:lnTo>
                  <a:lnTo>
                    <a:pt x="642" y="667"/>
                  </a:lnTo>
                  <a:lnTo>
                    <a:pt x="642" y="667"/>
                  </a:lnTo>
                  <a:lnTo>
                    <a:pt x="642" y="667"/>
                  </a:lnTo>
                  <a:close/>
                  <a:moveTo>
                    <a:pt x="638" y="691"/>
                  </a:moveTo>
                  <a:lnTo>
                    <a:pt x="638" y="685"/>
                  </a:lnTo>
                  <a:lnTo>
                    <a:pt x="638" y="684"/>
                  </a:lnTo>
                  <a:lnTo>
                    <a:pt x="638" y="680"/>
                  </a:lnTo>
                  <a:lnTo>
                    <a:pt x="642" y="676"/>
                  </a:lnTo>
                  <a:lnTo>
                    <a:pt x="642" y="678"/>
                  </a:lnTo>
                  <a:lnTo>
                    <a:pt x="642" y="680"/>
                  </a:lnTo>
                  <a:lnTo>
                    <a:pt x="642" y="682"/>
                  </a:lnTo>
                  <a:lnTo>
                    <a:pt x="642" y="684"/>
                  </a:lnTo>
                  <a:lnTo>
                    <a:pt x="642" y="685"/>
                  </a:lnTo>
                  <a:lnTo>
                    <a:pt x="642" y="687"/>
                  </a:lnTo>
                  <a:lnTo>
                    <a:pt x="638" y="687"/>
                  </a:lnTo>
                  <a:lnTo>
                    <a:pt x="638" y="691"/>
                  </a:lnTo>
                  <a:lnTo>
                    <a:pt x="638" y="691"/>
                  </a:lnTo>
                  <a:lnTo>
                    <a:pt x="638" y="691"/>
                  </a:lnTo>
                  <a:lnTo>
                    <a:pt x="638" y="691"/>
                  </a:lnTo>
                  <a:close/>
                  <a:moveTo>
                    <a:pt x="776" y="606"/>
                  </a:moveTo>
                  <a:lnTo>
                    <a:pt x="776" y="603"/>
                  </a:lnTo>
                  <a:lnTo>
                    <a:pt x="776" y="603"/>
                  </a:lnTo>
                  <a:lnTo>
                    <a:pt x="776" y="603"/>
                  </a:lnTo>
                  <a:lnTo>
                    <a:pt x="776" y="606"/>
                  </a:lnTo>
                  <a:lnTo>
                    <a:pt x="776" y="606"/>
                  </a:lnTo>
                  <a:lnTo>
                    <a:pt x="776" y="606"/>
                  </a:lnTo>
                  <a:lnTo>
                    <a:pt x="776" y="606"/>
                  </a:lnTo>
                  <a:lnTo>
                    <a:pt x="776" y="606"/>
                  </a:lnTo>
                  <a:close/>
                  <a:moveTo>
                    <a:pt x="821" y="578"/>
                  </a:moveTo>
                  <a:lnTo>
                    <a:pt x="819" y="572"/>
                  </a:lnTo>
                  <a:lnTo>
                    <a:pt x="819" y="572"/>
                  </a:lnTo>
                  <a:lnTo>
                    <a:pt x="819" y="569"/>
                  </a:lnTo>
                  <a:lnTo>
                    <a:pt x="821" y="567"/>
                  </a:lnTo>
                  <a:lnTo>
                    <a:pt x="823" y="569"/>
                  </a:lnTo>
                  <a:lnTo>
                    <a:pt x="823" y="569"/>
                  </a:lnTo>
                  <a:lnTo>
                    <a:pt x="825" y="572"/>
                  </a:lnTo>
                  <a:lnTo>
                    <a:pt x="823" y="572"/>
                  </a:lnTo>
                  <a:lnTo>
                    <a:pt x="823" y="578"/>
                  </a:lnTo>
                  <a:lnTo>
                    <a:pt x="821" y="578"/>
                  </a:lnTo>
                  <a:lnTo>
                    <a:pt x="821" y="578"/>
                  </a:lnTo>
                  <a:lnTo>
                    <a:pt x="821" y="578"/>
                  </a:lnTo>
                  <a:lnTo>
                    <a:pt x="821" y="578"/>
                  </a:lnTo>
                  <a:close/>
                  <a:moveTo>
                    <a:pt x="770" y="633"/>
                  </a:moveTo>
                  <a:lnTo>
                    <a:pt x="770" y="633"/>
                  </a:lnTo>
                  <a:lnTo>
                    <a:pt x="770" y="631"/>
                  </a:lnTo>
                  <a:lnTo>
                    <a:pt x="772" y="629"/>
                  </a:lnTo>
                  <a:lnTo>
                    <a:pt x="772" y="627"/>
                  </a:lnTo>
                  <a:lnTo>
                    <a:pt x="774" y="625"/>
                  </a:lnTo>
                  <a:lnTo>
                    <a:pt x="774" y="621"/>
                  </a:lnTo>
                  <a:lnTo>
                    <a:pt x="770" y="621"/>
                  </a:lnTo>
                  <a:lnTo>
                    <a:pt x="770" y="620"/>
                  </a:lnTo>
                  <a:lnTo>
                    <a:pt x="770" y="616"/>
                  </a:lnTo>
                  <a:lnTo>
                    <a:pt x="774" y="616"/>
                  </a:lnTo>
                  <a:lnTo>
                    <a:pt x="774" y="612"/>
                  </a:lnTo>
                  <a:lnTo>
                    <a:pt x="770" y="612"/>
                  </a:lnTo>
                  <a:lnTo>
                    <a:pt x="768" y="612"/>
                  </a:lnTo>
                  <a:lnTo>
                    <a:pt x="768" y="612"/>
                  </a:lnTo>
                  <a:lnTo>
                    <a:pt x="766" y="614"/>
                  </a:lnTo>
                  <a:lnTo>
                    <a:pt x="764" y="612"/>
                  </a:lnTo>
                  <a:lnTo>
                    <a:pt x="759" y="612"/>
                  </a:lnTo>
                  <a:lnTo>
                    <a:pt x="755" y="618"/>
                  </a:lnTo>
                  <a:lnTo>
                    <a:pt x="751" y="620"/>
                  </a:lnTo>
                  <a:lnTo>
                    <a:pt x="751" y="618"/>
                  </a:lnTo>
                  <a:lnTo>
                    <a:pt x="755" y="616"/>
                  </a:lnTo>
                  <a:lnTo>
                    <a:pt x="757" y="612"/>
                  </a:lnTo>
                  <a:lnTo>
                    <a:pt x="757" y="608"/>
                  </a:lnTo>
                  <a:lnTo>
                    <a:pt x="755" y="612"/>
                  </a:lnTo>
                  <a:lnTo>
                    <a:pt x="755" y="612"/>
                  </a:lnTo>
                  <a:lnTo>
                    <a:pt x="755" y="606"/>
                  </a:lnTo>
                  <a:lnTo>
                    <a:pt x="757" y="606"/>
                  </a:lnTo>
                  <a:lnTo>
                    <a:pt x="755" y="603"/>
                  </a:lnTo>
                  <a:lnTo>
                    <a:pt x="757" y="599"/>
                  </a:lnTo>
                  <a:lnTo>
                    <a:pt x="759" y="599"/>
                  </a:lnTo>
                  <a:lnTo>
                    <a:pt x="759" y="601"/>
                  </a:lnTo>
                  <a:lnTo>
                    <a:pt x="761" y="606"/>
                  </a:lnTo>
                  <a:lnTo>
                    <a:pt x="763" y="606"/>
                  </a:lnTo>
                  <a:lnTo>
                    <a:pt x="764" y="606"/>
                  </a:lnTo>
                  <a:lnTo>
                    <a:pt x="768" y="606"/>
                  </a:lnTo>
                  <a:lnTo>
                    <a:pt x="770" y="603"/>
                  </a:lnTo>
                  <a:lnTo>
                    <a:pt x="768" y="603"/>
                  </a:lnTo>
                  <a:lnTo>
                    <a:pt x="768" y="601"/>
                  </a:lnTo>
                  <a:lnTo>
                    <a:pt x="772" y="601"/>
                  </a:lnTo>
                  <a:lnTo>
                    <a:pt x="772" y="601"/>
                  </a:lnTo>
                  <a:lnTo>
                    <a:pt x="774" y="601"/>
                  </a:lnTo>
                  <a:lnTo>
                    <a:pt x="776" y="597"/>
                  </a:lnTo>
                  <a:lnTo>
                    <a:pt x="780" y="593"/>
                  </a:lnTo>
                  <a:lnTo>
                    <a:pt x="780" y="597"/>
                  </a:lnTo>
                  <a:lnTo>
                    <a:pt x="780" y="597"/>
                  </a:lnTo>
                  <a:lnTo>
                    <a:pt x="785" y="595"/>
                  </a:lnTo>
                  <a:lnTo>
                    <a:pt x="780" y="601"/>
                  </a:lnTo>
                  <a:lnTo>
                    <a:pt x="780" y="606"/>
                  </a:lnTo>
                  <a:lnTo>
                    <a:pt x="781" y="603"/>
                  </a:lnTo>
                  <a:lnTo>
                    <a:pt x="785" y="606"/>
                  </a:lnTo>
                  <a:lnTo>
                    <a:pt x="781" y="606"/>
                  </a:lnTo>
                  <a:lnTo>
                    <a:pt x="785" y="606"/>
                  </a:lnTo>
                  <a:lnTo>
                    <a:pt x="785" y="603"/>
                  </a:lnTo>
                  <a:lnTo>
                    <a:pt x="787" y="603"/>
                  </a:lnTo>
                  <a:lnTo>
                    <a:pt x="791" y="597"/>
                  </a:lnTo>
                  <a:lnTo>
                    <a:pt x="793" y="597"/>
                  </a:lnTo>
                  <a:lnTo>
                    <a:pt x="793" y="601"/>
                  </a:lnTo>
                  <a:lnTo>
                    <a:pt x="789" y="603"/>
                  </a:lnTo>
                  <a:lnTo>
                    <a:pt x="789" y="608"/>
                  </a:lnTo>
                  <a:lnTo>
                    <a:pt x="793" y="608"/>
                  </a:lnTo>
                  <a:lnTo>
                    <a:pt x="795" y="612"/>
                  </a:lnTo>
                  <a:lnTo>
                    <a:pt x="796" y="608"/>
                  </a:lnTo>
                  <a:lnTo>
                    <a:pt x="800" y="603"/>
                  </a:lnTo>
                  <a:lnTo>
                    <a:pt x="800" y="599"/>
                  </a:lnTo>
                  <a:lnTo>
                    <a:pt x="804" y="595"/>
                  </a:lnTo>
                  <a:lnTo>
                    <a:pt x="804" y="591"/>
                  </a:lnTo>
                  <a:lnTo>
                    <a:pt x="804" y="589"/>
                  </a:lnTo>
                  <a:lnTo>
                    <a:pt x="804" y="587"/>
                  </a:lnTo>
                  <a:lnTo>
                    <a:pt x="800" y="587"/>
                  </a:lnTo>
                  <a:lnTo>
                    <a:pt x="800" y="587"/>
                  </a:lnTo>
                  <a:lnTo>
                    <a:pt x="798" y="589"/>
                  </a:lnTo>
                  <a:lnTo>
                    <a:pt x="798" y="584"/>
                  </a:lnTo>
                  <a:lnTo>
                    <a:pt x="800" y="584"/>
                  </a:lnTo>
                  <a:lnTo>
                    <a:pt x="798" y="582"/>
                  </a:lnTo>
                  <a:lnTo>
                    <a:pt x="795" y="582"/>
                  </a:lnTo>
                  <a:lnTo>
                    <a:pt x="795" y="582"/>
                  </a:lnTo>
                  <a:lnTo>
                    <a:pt x="791" y="578"/>
                  </a:lnTo>
                  <a:lnTo>
                    <a:pt x="791" y="576"/>
                  </a:lnTo>
                  <a:lnTo>
                    <a:pt x="787" y="569"/>
                  </a:lnTo>
                  <a:lnTo>
                    <a:pt x="787" y="565"/>
                  </a:lnTo>
                  <a:lnTo>
                    <a:pt x="789" y="561"/>
                  </a:lnTo>
                  <a:lnTo>
                    <a:pt x="787" y="555"/>
                  </a:lnTo>
                  <a:lnTo>
                    <a:pt x="785" y="559"/>
                  </a:lnTo>
                  <a:lnTo>
                    <a:pt x="785" y="563"/>
                  </a:lnTo>
                  <a:lnTo>
                    <a:pt x="781" y="559"/>
                  </a:lnTo>
                  <a:lnTo>
                    <a:pt x="780" y="557"/>
                  </a:lnTo>
                  <a:lnTo>
                    <a:pt x="780" y="552"/>
                  </a:lnTo>
                  <a:lnTo>
                    <a:pt x="776" y="548"/>
                  </a:lnTo>
                  <a:lnTo>
                    <a:pt x="776" y="542"/>
                  </a:lnTo>
                  <a:lnTo>
                    <a:pt x="774" y="539"/>
                  </a:lnTo>
                  <a:lnTo>
                    <a:pt x="772" y="537"/>
                  </a:lnTo>
                  <a:lnTo>
                    <a:pt x="772" y="533"/>
                  </a:lnTo>
                  <a:lnTo>
                    <a:pt x="772" y="531"/>
                  </a:lnTo>
                  <a:lnTo>
                    <a:pt x="776" y="531"/>
                  </a:lnTo>
                  <a:lnTo>
                    <a:pt x="776" y="525"/>
                  </a:lnTo>
                  <a:lnTo>
                    <a:pt x="780" y="525"/>
                  </a:lnTo>
                  <a:lnTo>
                    <a:pt x="780" y="527"/>
                  </a:lnTo>
                  <a:lnTo>
                    <a:pt x="781" y="525"/>
                  </a:lnTo>
                  <a:lnTo>
                    <a:pt x="781" y="522"/>
                  </a:lnTo>
                  <a:lnTo>
                    <a:pt x="785" y="514"/>
                  </a:lnTo>
                  <a:lnTo>
                    <a:pt x="785" y="510"/>
                  </a:lnTo>
                  <a:lnTo>
                    <a:pt x="785" y="508"/>
                  </a:lnTo>
                  <a:lnTo>
                    <a:pt x="781" y="503"/>
                  </a:lnTo>
                  <a:lnTo>
                    <a:pt x="785" y="499"/>
                  </a:lnTo>
                  <a:lnTo>
                    <a:pt x="787" y="497"/>
                  </a:lnTo>
                  <a:lnTo>
                    <a:pt x="787" y="493"/>
                  </a:lnTo>
                  <a:lnTo>
                    <a:pt x="791" y="488"/>
                  </a:lnTo>
                  <a:lnTo>
                    <a:pt x="791" y="484"/>
                  </a:lnTo>
                  <a:lnTo>
                    <a:pt x="793" y="482"/>
                  </a:lnTo>
                  <a:lnTo>
                    <a:pt x="793" y="474"/>
                  </a:lnTo>
                  <a:lnTo>
                    <a:pt x="795" y="474"/>
                  </a:lnTo>
                  <a:lnTo>
                    <a:pt x="795" y="471"/>
                  </a:lnTo>
                  <a:lnTo>
                    <a:pt x="800" y="465"/>
                  </a:lnTo>
                  <a:lnTo>
                    <a:pt x="798" y="463"/>
                  </a:lnTo>
                  <a:lnTo>
                    <a:pt x="800" y="459"/>
                  </a:lnTo>
                  <a:lnTo>
                    <a:pt x="800" y="459"/>
                  </a:lnTo>
                  <a:lnTo>
                    <a:pt x="800" y="454"/>
                  </a:lnTo>
                  <a:lnTo>
                    <a:pt x="800" y="450"/>
                  </a:lnTo>
                  <a:lnTo>
                    <a:pt x="800" y="450"/>
                  </a:lnTo>
                  <a:lnTo>
                    <a:pt x="800" y="446"/>
                  </a:lnTo>
                  <a:lnTo>
                    <a:pt x="798" y="444"/>
                  </a:lnTo>
                  <a:lnTo>
                    <a:pt x="796" y="439"/>
                  </a:lnTo>
                  <a:lnTo>
                    <a:pt x="796" y="437"/>
                  </a:lnTo>
                  <a:lnTo>
                    <a:pt x="795" y="431"/>
                  </a:lnTo>
                  <a:lnTo>
                    <a:pt x="791" y="429"/>
                  </a:lnTo>
                  <a:lnTo>
                    <a:pt x="789" y="429"/>
                  </a:lnTo>
                  <a:lnTo>
                    <a:pt x="787" y="429"/>
                  </a:lnTo>
                  <a:lnTo>
                    <a:pt x="787" y="433"/>
                  </a:lnTo>
                  <a:lnTo>
                    <a:pt x="785" y="433"/>
                  </a:lnTo>
                  <a:lnTo>
                    <a:pt x="781" y="425"/>
                  </a:lnTo>
                  <a:lnTo>
                    <a:pt x="780" y="425"/>
                  </a:lnTo>
                  <a:lnTo>
                    <a:pt x="776" y="424"/>
                  </a:lnTo>
                  <a:lnTo>
                    <a:pt x="776" y="425"/>
                  </a:lnTo>
                  <a:lnTo>
                    <a:pt x="776" y="429"/>
                  </a:lnTo>
                  <a:lnTo>
                    <a:pt x="774" y="429"/>
                  </a:lnTo>
                  <a:lnTo>
                    <a:pt x="772" y="429"/>
                  </a:lnTo>
                  <a:lnTo>
                    <a:pt x="770" y="433"/>
                  </a:lnTo>
                  <a:lnTo>
                    <a:pt x="770" y="437"/>
                  </a:lnTo>
                  <a:lnTo>
                    <a:pt x="768" y="437"/>
                  </a:lnTo>
                  <a:lnTo>
                    <a:pt x="764" y="446"/>
                  </a:lnTo>
                  <a:lnTo>
                    <a:pt x="764" y="450"/>
                  </a:lnTo>
                  <a:lnTo>
                    <a:pt x="763" y="454"/>
                  </a:lnTo>
                  <a:lnTo>
                    <a:pt x="763" y="459"/>
                  </a:lnTo>
                  <a:lnTo>
                    <a:pt x="761" y="459"/>
                  </a:lnTo>
                  <a:lnTo>
                    <a:pt x="761" y="463"/>
                  </a:lnTo>
                  <a:lnTo>
                    <a:pt x="757" y="463"/>
                  </a:lnTo>
                  <a:lnTo>
                    <a:pt x="757" y="471"/>
                  </a:lnTo>
                  <a:lnTo>
                    <a:pt x="755" y="473"/>
                  </a:lnTo>
                  <a:lnTo>
                    <a:pt x="755" y="473"/>
                  </a:lnTo>
                  <a:lnTo>
                    <a:pt x="751" y="478"/>
                  </a:lnTo>
                  <a:lnTo>
                    <a:pt x="751" y="480"/>
                  </a:lnTo>
                  <a:lnTo>
                    <a:pt x="751" y="484"/>
                  </a:lnTo>
                  <a:lnTo>
                    <a:pt x="751" y="488"/>
                  </a:lnTo>
                  <a:lnTo>
                    <a:pt x="748" y="490"/>
                  </a:lnTo>
                  <a:lnTo>
                    <a:pt x="751" y="493"/>
                  </a:lnTo>
                  <a:lnTo>
                    <a:pt x="749" y="497"/>
                  </a:lnTo>
                  <a:lnTo>
                    <a:pt x="746" y="497"/>
                  </a:lnTo>
                  <a:lnTo>
                    <a:pt x="748" y="499"/>
                  </a:lnTo>
                  <a:lnTo>
                    <a:pt x="751" y="499"/>
                  </a:lnTo>
                  <a:lnTo>
                    <a:pt x="751" y="503"/>
                  </a:lnTo>
                  <a:lnTo>
                    <a:pt x="748" y="503"/>
                  </a:lnTo>
                  <a:lnTo>
                    <a:pt x="746" y="503"/>
                  </a:lnTo>
                  <a:lnTo>
                    <a:pt x="742" y="505"/>
                  </a:lnTo>
                  <a:lnTo>
                    <a:pt x="740" y="505"/>
                  </a:lnTo>
                  <a:lnTo>
                    <a:pt x="738" y="506"/>
                  </a:lnTo>
                  <a:lnTo>
                    <a:pt x="738" y="510"/>
                  </a:lnTo>
                  <a:lnTo>
                    <a:pt x="736" y="510"/>
                  </a:lnTo>
                  <a:lnTo>
                    <a:pt x="734" y="510"/>
                  </a:lnTo>
                  <a:lnTo>
                    <a:pt x="734" y="506"/>
                  </a:lnTo>
                  <a:lnTo>
                    <a:pt x="734" y="503"/>
                  </a:lnTo>
                  <a:lnTo>
                    <a:pt x="732" y="501"/>
                  </a:lnTo>
                  <a:lnTo>
                    <a:pt x="732" y="493"/>
                  </a:lnTo>
                  <a:lnTo>
                    <a:pt x="736" y="488"/>
                  </a:lnTo>
                  <a:lnTo>
                    <a:pt x="736" y="484"/>
                  </a:lnTo>
                  <a:lnTo>
                    <a:pt x="740" y="484"/>
                  </a:lnTo>
                  <a:lnTo>
                    <a:pt x="740" y="480"/>
                  </a:lnTo>
                  <a:lnTo>
                    <a:pt x="740" y="476"/>
                  </a:lnTo>
                  <a:lnTo>
                    <a:pt x="742" y="469"/>
                  </a:lnTo>
                  <a:lnTo>
                    <a:pt x="748" y="467"/>
                  </a:lnTo>
                  <a:lnTo>
                    <a:pt x="748" y="463"/>
                  </a:lnTo>
                  <a:lnTo>
                    <a:pt x="746" y="463"/>
                  </a:lnTo>
                  <a:lnTo>
                    <a:pt x="742" y="463"/>
                  </a:lnTo>
                  <a:lnTo>
                    <a:pt x="742" y="459"/>
                  </a:lnTo>
                  <a:lnTo>
                    <a:pt x="746" y="458"/>
                  </a:lnTo>
                  <a:lnTo>
                    <a:pt x="746" y="450"/>
                  </a:lnTo>
                  <a:lnTo>
                    <a:pt x="742" y="448"/>
                  </a:lnTo>
                  <a:lnTo>
                    <a:pt x="742" y="444"/>
                  </a:lnTo>
                  <a:lnTo>
                    <a:pt x="742" y="442"/>
                  </a:lnTo>
                  <a:lnTo>
                    <a:pt x="742" y="437"/>
                  </a:lnTo>
                  <a:lnTo>
                    <a:pt x="742" y="437"/>
                  </a:lnTo>
                  <a:lnTo>
                    <a:pt x="738" y="433"/>
                  </a:lnTo>
                  <a:lnTo>
                    <a:pt x="732" y="435"/>
                  </a:lnTo>
                  <a:lnTo>
                    <a:pt x="731" y="439"/>
                  </a:lnTo>
                  <a:lnTo>
                    <a:pt x="734" y="441"/>
                  </a:lnTo>
                  <a:lnTo>
                    <a:pt x="734" y="444"/>
                  </a:lnTo>
                  <a:lnTo>
                    <a:pt x="736" y="446"/>
                  </a:lnTo>
                  <a:lnTo>
                    <a:pt x="736" y="450"/>
                  </a:lnTo>
                  <a:lnTo>
                    <a:pt x="734" y="450"/>
                  </a:lnTo>
                  <a:lnTo>
                    <a:pt x="732" y="446"/>
                  </a:lnTo>
                  <a:lnTo>
                    <a:pt x="731" y="446"/>
                  </a:lnTo>
                  <a:lnTo>
                    <a:pt x="731" y="450"/>
                  </a:lnTo>
                  <a:lnTo>
                    <a:pt x="731" y="450"/>
                  </a:lnTo>
                  <a:lnTo>
                    <a:pt x="732" y="454"/>
                  </a:lnTo>
                  <a:lnTo>
                    <a:pt x="732" y="459"/>
                  </a:lnTo>
                  <a:lnTo>
                    <a:pt x="731" y="459"/>
                  </a:lnTo>
                  <a:lnTo>
                    <a:pt x="731" y="459"/>
                  </a:lnTo>
                  <a:lnTo>
                    <a:pt x="731" y="458"/>
                  </a:lnTo>
                  <a:lnTo>
                    <a:pt x="731" y="463"/>
                  </a:lnTo>
                  <a:lnTo>
                    <a:pt x="727" y="459"/>
                  </a:lnTo>
                  <a:lnTo>
                    <a:pt x="727" y="454"/>
                  </a:lnTo>
                  <a:lnTo>
                    <a:pt x="725" y="458"/>
                  </a:lnTo>
                  <a:lnTo>
                    <a:pt x="721" y="459"/>
                  </a:lnTo>
                  <a:lnTo>
                    <a:pt x="721" y="459"/>
                  </a:lnTo>
                  <a:lnTo>
                    <a:pt x="721" y="454"/>
                  </a:lnTo>
                  <a:lnTo>
                    <a:pt x="721" y="454"/>
                  </a:lnTo>
                  <a:lnTo>
                    <a:pt x="721" y="450"/>
                  </a:lnTo>
                  <a:lnTo>
                    <a:pt x="717" y="454"/>
                  </a:lnTo>
                  <a:lnTo>
                    <a:pt x="712" y="459"/>
                  </a:lnTo>
                  <a:lnTo>
                    <a:pt x="710" y="454"/>
                  </a:lnTo>
                  <a:lnTo>
                    <a:pt x="706" y="454"/>
                  </a:lnTo>
                  <a:lnTo>
                    <a:pt x="704" y="458"/>
                  </a:lnTo>
                  <a:lnTo>
                    <a:pt x="700" y="458"/>
                  </a:lnTo>
                  <a:lnTo>
                    <a:pt x="700" y="454"/>
                  </a:lnTo>
                  <a:lnTo>
                    <a:pt x="697" y="454"/>
                  </a:lnTo>
                  <a:lnTo>
                    <a:pt x="693" y="454"/>
                  </a:lnTo>
                  <a:lnTo>
                    <a:pt x="697" y="450"/>
                  </a:lnTo>
                  <a:lnTo>
                    <a:pt x="700" y="450"/>
                  </a:lnTo>
                  <a:lnTo>
                    <a:pt x="704" y="450"/>
                  </a:lnTo>
                  <a:lnTo>
                    <a:pt x="708" y="450"/>
                  </a:lnTo>
                  <a:lnTo>
                    <a:pt x="708" y="448"/>
                  </a:lnTo>
                  <a:lnTo>
                    <a:pt x="710" y="446"/>
                  </a:lnTo>
                  <a:lnTo>
                    <a:pt x="714" y="448"/>
                  </a:lnTo>
                  <a:lnTo>
                    <a:pt x="717" y="444"/>
                  </a:lnTo>
                  <a:lnTo>
                    <a:pt x="717" y="441"/>
                  </a:lnTo>
                  <a:lnTo>
                    <a:pt x="717" y="439"/>
                  </a:lnTo>
                  <a:lnTo>
                    <a:pt x="716" y="437"/>
                  </a:lnTo>
                  <a:lnTo>
                    <a:pt x="712" y="429"/>
                  </a:lnTo>
                  <a:lnTo>
                    <a:pt x="708" y="429"/>
                  </a:lnTo>
                  <a:lnTo>
                    <a:pt x="708" y="425"/>
                  </a:lnTo>
                  <a:lnTo>
                    <a:pt x="700" y="420"/>
                  </a:lnTo>
                  <a:lnTo>
                    <a:pt x="700" y="420"/>
                  </a:lnTo>
                  <a:lnTo>
                    <a:pt x="697" y="420"/>
                  </a:lnTo>
                  <a:lnTo>
                    <a:pt x="693" y="424"/>
                  </a:lnTo>
                  <a:lnTo>
                    <a:pt x="693" y="424"/>
                  </a:lnTo>
                  <a:lnTo>
                    <a:pt x="685" y="429"/>
                  </a:lnTo>
                  <a:lnTo>
                    <a:pt x="687" y="429"/>
                  </a:lnTo>
                  <a:lnTo>
                    <a:pt x="687" y="433"/>
                  </a:lnTo>
                  <a:lnTo>
                    <a:pt x="685" y="433"/>
                  </a:lnTo>
                  <a:lnTo>
                    <a:pt x="682" y="435"/>
                  </a:lnTo>
                  <a:lnTo>
                    <a:pt x="682" y="433"/>
                  </a:lnTo>
                  <a:lnTo>
                    <a:pt x="680" y="433"/>
                  </a:lnTo>
                  <a:lnTo>
                    <a:pt x="676" y="431"/>
                  </a:lnTo>
                  <a:lnTo>
                    <a:pt x="672" y="431"/>
                  </a:lnTo>
                  <a:lnTo>
                    <a:pt x="672" y="433"/>
                  </a:lnTo>
                  <a:lnTo>
                    <a:pt x="668" y="433"/>
                  </a:lnTo>
                  <a:lnTo>
                    <a:pt x="667" y="431"/>
                  </a:lnTo>
                  <a:lnTo>
                    <a:pt x="668" y="429"/>
                  </a:lnTo>
                  <a:lnTo>
                    <a:pt x="672" y="429"/>
                  </a:lnTo>
                  <a:lnTo>
                    <a:pt x="676" y="425"/>
                  </a:lnTo>
                  <a:lnTo>
                    <a:pt x="678" y="425"/>
                  </a:lnTo>
                  <a:lnTo>
                    <a:pt x="680" y="425"/>
                  </a:lnTo>
                  <a:lnTo>
                    <a:pt x="682" y="420"/>
                  </a:lnTo>
                  <a:lnTo>
                    <a:pt x="684" y="418"/>
                  </a:lnTo>
                  <a:lnTo>
                    <a:pt x="684" y="416"/>
                  </a:lnTo>
                  <a:lnTo>
                    <a:pt x="687" y="416"/>
                  </a:lnTo>
                  <a:lnTo>
                    <a:pt x="691" y="410"/>
                  </a:lnTo>
                  <a:lnTo>
                    <a:pt x="689" y="405"/>
                  </a:lnTo>
                  <a:lnTo>
                    <a:pt x="691" y="401"/>
                  </a:lnTo>
                  <a:lnTo>
                    <a:pt x="689" y="399"/>
                  </a:lnTo>
                  <a:lnTo>
                    <a:pt x="685" y="399"/>
                  </a:lnTo>
                  <a:lnTo>
                    <a:pt x="680" y="399"/>
                  </a:lnTo>
                  <a:lnTo>
                    <a:pt x="672" y="401"/>
                  </a:lnTo>
                  <a:lnTo>
                    <a:pt x="667" y="405"/>
                  </a:lnTo>
                  <a:lnTo>
                    <a:pt x="653" y="407"/>
                  </a:lnTo>
                  <a:lnTo>
                    <a:pt x="638" y="412"/>
                  </a:lnTo>
                  <a:lnTo>
                    <a:pt x="633" y="418"/>
                  </a:lnTo>
                  <a:lnTo>
                    <a:pt x="621" y="420"/>
                  </a:lnTo>
                  <a:lnTo>
                    <a:pt x="610" y="425"/>
                  </a:lnTo>
                  <a:lnTo>
                    <a:pt x="604" y="429"/>
                  </a:lnTo>
                  <a:lnTo>
                    <a:pt x="604" y="433"/>
                  </a:lnTo>
                  <a:lnTo>
                    <a:pt x="608" y="433"/>
                  </a:lnTo>
                  <a:lnTo>
                    <a:pt x="610" y="433"/>
                  </a:lnTo>
                  <a:lnTo>
                    <a:pt x="606" y="437"/>
                  </a:lnTo>
                  <a:lnTo>
                    <a:pt x="603" y="437"/>
                  </a:lnTo>
                  <a:lnTo>
                    <a:pt x="595" y="442"/>
                  </a:lnTo>
                  <a:lnTo>
                    <a:pt x="589" y="442"/>
                  </a:lnTo>
                  <a:lnTo>
                    <a:pt x="588" y="444"/>
                  </a:lnTo>
                  <a:lnTo>
                    <a:pt x="588" y="448"/>
                  </a:lnTo>
                  <a:lnTo>
                    <a:pt x="584" y="450"/>
                  </a:lnTo>
                  <a:lnTo>
                    <a:pt x="580" y="454"/>
                  </a:lnTo>
                  <a:lnTo>
                    <a:pt x="580" y="459"/>
                  </a:lnTo>
                  <a:lnTo>
                    <a:pt x="584" y="459"/>
                  </a:lnTo>
                  <a:lnTo>
                    <a:pt x="584" y="459"/>
                  </a:lnTo>
                  <a:lnTo>
                    <a:pt x="584" y="463"/>
                  </a:lnTo>
                  <a:lnTo>
                    <a:pt x="584" y="463"/>
                  </a:lnTo>
                  <a:lnTo>
                    <a:pt x="588" y="463"/>
                  </a:lnTo>
                  <a:lnTo>
                    <a:pt x="589" y="459"/>
                  </a:lnTo>
                  <a:lnTo>
                    <a:pt x="593" y="463"/>
                  </a:lnTo>
                  <a:lnTo>
                    <a:pt x="597" y="463"/>
                  </a:lnTo>
                  <a:lnTo>
                    <a:pt x="595" y="465"/>
                  </a:lnTo>
                  <a:lnTo>
                    <a:pt x="593" y="467"/>
                  </a:lnTo>
                  <a:lnTo>
                    <a:pt x="588" y="465"/>
                  </a:lnTo>
                  <a:lnTo>
                    <a:pt x="584" y="467"/>
                  </a:lnTo>
                  <a:lnTo>
                    <a:pt x="584" y="471"/>
                  </a:lnTo>
                  <a:lnTo>
                    <a:pt x="593" y="474"/>
                  </a:lnTo>
                  <a:lnTo>
                    <a:pt x="593" y="473"/>
                  </a:lnTo>
                  <a:lnTo>
                    <a:pt x="593" y="469"/>
                  </a:lnTo>
                  <a:lnTo>
                    <a:pt x="597" y="469"/>
                  </a:lnTo>
                  <a:lnTo>
                    <a:pt x="597" y="471"/>
                  </a:lnTo>
                  <a:lnTo>
                    <a:pt x="597" y="474"/>
                  </a:lnTo>
                  <a:lnTo>
                    <a:pt x="599" y="474"/>
                  </a:lnTo>
                  <a:lnTo>
                    <a:pt x="606" y="474"/>
                  </a:lnTo>
                  <a:lnTo>
                    <a:pt x="612" y="473"/>
                  </a:lnTo>
                  <a:lnTo>
                    <a:pt x="614" y="473"/>
                  </a:lnTo>
                  <a:lnTo>
                    <a:pt x="620" y="476"/>
                  </a:lnTo>
                  <a:lnTo>
                    <a:pt x="623" y="474"/>
                  </a:lnTo>
                  <a:lnTo>
                    <a:pt x="627" y="476"/>
                  </a:lnTo>
                  <a:lnTo>
                    <a:pt x="629" y="480"/>
                  </a:lnTo>
                  <a:lnTo>
                    <a:pt x="633" y="480"/>
                  </a:lnTo>
                  <a:lnTo>
                    <a:pt x="631" y="482"/>
                  </a:lnTo>
                  <a:lnTo>
                    <a:pt x="629" y="482"/>
                  </a:lnTo>
                  <a:lnTo>
                    <a:pt x="623" y="478"/>
                  </a:lnTo>
                  <a:lnTo>
                    <a:pt x="618" y="478"/>
                  </a:lnTo>
                  <a:lnTo>
                    <a:pt x="614" y="480"/>
                  </a:lnTo>
                  <a:lnTo>
                    <a:pt x="620" y="482"/>
                  </a:lnTo>
                  <a:lnTo>
                    <a:pt x="620" y="484"/>
                  </a:lnTo>
                  <a:lnTo>
                    <a:pt x="614" y="484"/>
                  </a:lnTo>
                  <a:lnTo>
                    <a:pt x="612" y="482"/>
                  </a:lnTo>
                  <a:lnTo>
                    <a:pt x="604" y="482"/>
                  </a:lnTo>
                  <a:lnTo>
                    <a:pt x="603" y="484"/>
                  </a:lnTo>
                  <a:lnTo>
                    <a:pt x="599" y="482"/>
                  </a:lnTo>
                  <a:lnTo>
                    <a:pt x="597" y="482"/>
                  </a:lnTo>
                  <a:lnTo>
                    <a:pt x="593" y="484"/>
                  </a:lnTo>
                  <a:lnTo>
                    <a:pt x="593" y="484"/>
                  </a:lnTo>
                  <a:lnTo>
                    <a:pt x="584" y="484"/>
                  </a:lnTo>
                  <a:lnTo>
                    <a:pt x="582" y="484"/>
                  </a:lnTo>
                  <a:lnTo>
                    <a:pt x="574" y="484"/>
                  </a:lnTo>
                  <a:lnTo>
                    <a:pt x="572" y="490"/>
                  </a:lnTo>
                  <a:lnTo>
                    <a:pt x="574" y="499"/>
                  </a:lnTo>
                  <a:lnTo>
                    <a:pt x="576" y="501"/>
                  </a:lnTo>
                  <a:lnTo>
                    <a:pt x="574" y="506"/>
                  </a:lnTo>
                  <a:lnTo>
                    <a:pt x="574" y="506"/>
                  </a:lnTo>
                  <a:lnTo>
                    <a:pt x="574" y="510"/>
                  </a:lnTo>
                  <a:lnTo>
                    <a:pt x="576" y="512"/>
                  </a:lnTo>
                  <a:lnTo>
                    <a:pt x="580" y="510"/>
                  </a:lnTo>
                  <a:lnTo>
                    <a:pt x="582" y="510"/>
                  </a:lnTo>
                  <a:lnTo>
                    <a:pt x="584" y="512"/>
                  </a:lnTo>
                  <a:lnTo>
                    <a:pt x="588" y="512"/>
                  </a:lnTo>
                  <a:lnTo>
                    <a:pt x="588" y="510"/>
                  </a:lnTo>
                  <a:lnTo>
                    <a:pt x="588" y="510"/>
                  </a:lnTo>
                  <a:lnTo>
                    <a:pt x="589" y="512"/>
                  </a:lnTo>
                  <a:lnTo>
                    <a:pt x="593" y="514"/>
                  </a:lnTo>
                  <a:lnTo>
                    <a:pt x="593" y="512"/>
                  </a:lnTo>
                  <a:lnTo>
                    <a:pt x="595" y="514"/>
                  </a:lnTo>
                  <a:lnTo>
                    <a:pt x="595" y="514"/>
                  </a:lnTo>
                  <a:lnTo>
                    <a:pt x="599" y="518"/>
                  </a:lnTo>
                  <a:lnTo>
                    <a:pt x="601" y="514"/>
                  </a:lnTo>
                  <a:lnTo>
                    <a:pt x="603" y="514"/>
                  </a:lnTo>
                  <a:lnTo>
                    <a:pt x="604" y="518"/>
                  </a:lnTo>
                  <a:lnTo>
                    <a:pt x="610" y="518"/>
                  </a:lnTo>
                  <a:lnTo>
                    <a:pt x="612" y="518"/>
                  </a:lnTo>
                  <a:lnTo>
                    <a:pt x="614" y="518"/>
                  </a:lnTo>
                  <a:lnTo>
                    <a:pt x="618" y="518"/>
                  </a:lnTo>
                  <a:lnTo>
                    <a:pt x="620" y="518"/>
                  </a:lnTo>
                  <a:lnTo>
                    <a:pt x="623" y="518"/>
                  </a:lnTo>
                  <a:lnTo>
                    <a:pt x="627" y="518"/>
                  </a:lnTo>
                  <a:lnTo>
                    <a:pt x="631" y="518"/>
                  </a:lnTo>
                  <a:lnTo>
                    <a:pt x="633" y="520"/>
                  </a:lnTo>
                  <a:lnTo>
                    <a:pt x="635" y="520"/>
                  </a:lnTo>
                  <a:lnTo>
                    <a:pt x="635" y="522"/>
                  </a:lnTo>
                  <a:lnTo>
                    <a:pt x="638" y="525"/>
                  </a:lnTo>
                  <a:lnTo>
                    <a:pt x="638" y="527"/>
                  </a:lnTo>
                  <a:lnTo>
                    <a:pt x="638" y="529"/>
                  </a:lnTo>
                  <a:lnTo>
                    <a:pt x="642" y="529"/>
                  </a:lnTo>
                  <a:lnTo>
                    <a:pt x="644" y="529"/>
                  </a:lnTo>
                  <a:lnTo>
                    <a:pt x="646" y="533"/>
                  </a:lnTo>
                  <a:lnTo>
                    <a:pt x="648" y="533"/>
                  </a:lnTo>
                  <a:lnTo>
                    <a:pt x="650" y="535"/>
                  </a:lnTo>
                  <a:lnTo>
                    <a:pt x="650" y="537"/>
                  </a:lnTo>
                  <a:lnTo>
                    <a:pt x="648" y="539"/>
                  </a:lnTo>
                  <a:lnTo>
                    <a:pt x="652" y="542"/>
                  </a:lnTo>
                  <a:lnTo>
                    <a:pt x="657" y="544"/>
                  </a:lnTo>
                  <a:lnTo>
                    <a:pt x="657" y="548"/>
                  </a:lnTo>
                  <a:lnTo>
                    <a:pt x="655" y="548"/>
                  </a:lnTo>
                  <a:lnTo>
                    <a:pt x="657" y="552"/>
                  </a:lnTo>
                  <a:lnTo>
                    <a:pt x="655" y="548"/>
                  </a:lnTo>
                  <a:lnTo>
                    <a:pt x="648" y="548"/>
                  </a:lnTo>
                  <a:lnTo>
                    <a:pt x="642" y="548"/>
                  </a:lnTo>
                  <a:lnTo>
                    <a:pt x="642" y="548"/>
                  </a:lnTo>
                  <a:lnTo>
                    <a:pt x="638" y="548"/>
                  </a:lnTo>
                  <a:lnTo>
                    <a:pt x="638" y="548"/>
                  </a:lnTo>
                  <a:lnTo>
                    <a:pt x="635" y="548"/>
                  </a:lnTo>
                  <a:lnTo>
                    <a:pt x="633" y="544"/>
                  </a:lnTo>
                  <a:lnTo>
                    <a:pt x="629" y="544"/>
                  </a:lnTo>
                  <a:lnTo>
                    <a:pt x="627" y="542"/>
                  </a:lnTo>
                  <a:lnTo>
                    <a:pt x="625" y="539"/>
                  </a:lnTo>
                  <a:lnTo>
                    <a:pt x="621" y="542"/>
                  </a:lnTo>
                  <a:lnTo>
                    <a:pt x="620" y="539"/>
                  </a:lnTo>
                  <a:lnTo>
                    <a:pt x="618" y="539"/>
                  </a:lnTo>
                  <a:lnTo>
                    <a:pt x="614" y="537"/>
                  </a:lnTo>
                  <a:lnTo>
                    <a:pt x="614" y="535"/>
                  </a:lnTo>
                  <a:lnTo>
                    <a:pt x="614" y="535"/>
                  </a:lnTo>
                  <a:lnTo>
                    <a:pt x="610" y="533"/>
                  </a:lnTo>
                  <a:lnTo>
                    <a:pt x="606" y="535"/>
                  </a:lnTo>
                  <a:lnTo>
                    <a:pt x="604" y="533"/>
                  </a:lnTo>
                  <a:lnTo>
                    <a:pt x="597" y="533"/>
                  </a:lnTo>
                  <a:lnTo>
                    <a:pt x="593" y="533"/>
                  </a:lnTo>
                  <a:lnTo>
                    <a:pt x="588" y="531"/>
                  </a:lnTo>
                  <a:lnTo>
                    <a:pt x="574" y="531"/>
                  </a:lnTo>
                  <a:lnTo>
                    <a:pt x="571" y="533"/>
                  </a:lnTo>
                  <a:lnTo>
                    <a:pt x="567" y="533"/>
                  </a:lnTo>
                  <a:lnTo>
                    <a:pt x="565" y="537"/>
                  </a:lnTo>
                  <a:lnTo>
                    <a:pt x="563" y="542"/>
                  </a:lnTo>
                  <a:lnTo>
                    <a:pt x="563" y="548"/>
                  </a:lnTo>
                  <a:lnTo>
                    <a:pt x="563" y="552"/>
                  </a:lnTo>
                  <a:lnTo>
                    <a:pt x="563" y="554"/>
                  </a:lnTo>
                  <a:lnTo>
                    <a:pt x="563" y="557"/>
                  </a:lnTo>
                  <a:lnTo>
                    <a:pt x="563" y="557"/>
                  </a:lnTo>
                  <a:lnTo>
                    <a:pt x="563" y="559"/>
                  </a:lnTo>
                  <a:lnTo>
                    <a:pt x="563" y="561"/>
                  </a:lnTo>
                  <a:lnTo>
                    <a:pt x="565" y="569"/>
                  </a:lnTo>
                  <a:lnTo>
                    <a:pt x="567" y="569"/>
                  </a:lnTo>
                  <a:lnTo>
                    <a:pt x="569" y="572"/>
                  </a:lnTo>
                  <a:lnTo>
                    <a:pt x="574" y="576"/>
                  </a:lnTo>
                  <a:lnTo>
                    <a:pt x="576" y="578"/>
                  </a:lnTo>
                  <a:lnTo>
                    <a:pt x="578" y="578"/>
                  </a:lnTo>
                  <a:lnTo>
                    <a:pt x="580" y="578"/>
                  </a:lnTo>
                  <a:lnTo>
                    <a:pt x="584" y="578"/>
                  </a:lnTo>
                  <a:lnTo>
                    <a:pt x="588" y="578"/>
                  </a:lnTo>
                  <a:lnTo>
                    <a:pt x="588" y="578"/>
                  </a:lnTo>
                  <a:lnTo>
                    <a:pt x="593" y="582"/>
                  </a:lnTo>
                  <a:lnTo>
                    <a:pt x="595" y="582"/>
                  </a:lnTo>
                  <a:lnTo>
                    <a:pt x="597" y="584"/>
                  </a:lnTo>
                  <a:lnTo>
                    <a:pt x="601" y="586"/>
                  </a:lnTo>
                  <a:lnTo>
                    <a:pt x="601" y="587"/>
                  </a:lnTo>
                  <a:lnTo>
                    <a:pt x="597" y="589"/>
                  </a:lnTo>
                  <a:lnTo>
                    <a:pt x="597" y="591"/>
                  </a:lnTo>
                  <a:lnTo>
                    <a:pt x="595" y="593"/>
                  </a:lnTo>
                  <a:lnTo>
                    <a:pt x="595" y="595"/>
                  </a:lnTo>
                  <a:lnTo>
                    <a:pt x="593" y="597"/>
                  </a:lnTo>
                  <a:lnTo>
                    <a:pt x="589" y="601"/>
                  </a:lnTo>
                  <a:lnTo>
                    <a:pt x="589" y="603"/>
                  </a:lnTo>
                  <a:lnTo>
                    <a:pt x="588" y="603"/>
                  </a:lnTo>
                  <a:lnTo>
                    <a:pt x="593" y="606"/>
                  </a:lnTo>
                  <a:lnTo>
                    <a:pt x="593" y="608"/>
                  </a:lnTo>
                  <a:lnTo>
                    <a:pt x="593" y="614"/>
                  </a:lnTo>
                  <a:lnTo>
                    <a:pt x="593" y="616"/>
                  </a:lnTo>
                  <a:lnTo>
                    <a:pt x="588" y="618"/>
                  </a:lnTo>
                  <a:lnTo>
                    <a:pt x="589" y="620"/>
                  </a:lnTo>
                  <a:lnTo>
                    <a:pt x="595" y="620"/>
                  </a:lnTo>
                  <a:lnTo>
                    <a:pt x="599" y="620"/>
                  </a:lnTo>
                  <a:lnTo>
                    <a:pt x="601" y="620"/>
                  </a:lnTo>
                  <a:lnTo>
                    <a:pt x="601" y="621"/>
                  </a:lnTo>
                  <a:lnTo>
                    <a:pt x="603" y="620"/>
                  </a:lnTo>
                  <a:lnTo>
                    <a:pt x="604" y="618"/>
                  </a:lnTo>
                  <a:lnTo>
                    <a:pt x="606" y="620"/>
                  </a:lnTo>
                  <a:lnTo>
                    <a:pt x="612" y="620"/>
                  </a:lnTo>
                  <a:lnTo>
                    <a:pt x="618" y="621"/>
                  </a:lnTo>
                  <a:lnTo>
                    <a:pt x="618" y="620"/>
                  </a:lnTo>
                  <a:lnTo>
                    <a:pt x="623" y="620"/>
                  </a:lnTo>
                  <a:lnTo>
                    <a:pt x="625" y="621"/>
                  </a:lnTo>
                  <a:lnTo>
                    <a:pt x="625" y="621"/>
                  </a:lnTo>
                  <a:lnTo>
                    <a:pt x="627" y="621"/>
                  </a:lnTo>
                  <a:lnTo>
                    <a:pt x="629" y="620"/>
                  </a:lnTo>
                  <a:lnTo>
                    <a:pt x="631" y="621"/>
                  </a:lnTo>
                  <a:lnTo>
                    <a:pt x="633" y="623"/>
                  </a:lnTo>
                  <a:lnTo>
                    <a:pt x="635" y="623"/>
                  </a:lnTo>
                  <a:lnTo>
                    <a:pt x="636" y="621"/>
                  </a:lnTo>
                  <a:lnTo>
                    <a:pt x="638" y="623"/>
                  </a:lnTo>
                  <a:lnTo>
                    <a:pt x="638" y="625"/>
                  </a:lnTo>
                  <a:lnTo>
                    <a:pt x="638" y="625"/>
                  </a:lnTo>
                  <a:lnTo>
                    <a:pt x="642" y="623"/>
                  </a:lnTo>
                  <a:lnTo>
                    <a:pt x="644" y="623"/>
                  </a:lnTo>
                  <a:lnTo>
                    <a:pt x="648" y="621"/>
                  </a:lnTo>
                  <a:lnTo>
                    <a:pt x="650" y="620"/>
                  </a:lnTo>
                  <a:lnTo>
                    <a:pt x="653" y="620"/>
                  </a:lnTo>
                  <a:lnTo>
                    <a:pt x="657" y="616"/>
                  </a:lnTo>
                  <a:lnTo>
                    <a:pt x="661" y="614"/>
                  </a:lnTo>
                  <a:lnTo>
                    <a:pt x="663" y="614"/>
                  </a:lnTo>
                  <a:lnTo>
                    <a:pt x="667" y="612"/>
                  </a:lnTo>
                  <a:lnTo>
                    <a:pt x="668" y="612"/>
                  </a:lnTo>
                  <a:lnTo>
                    <a:pt x="672" y="612"/>
                  </a:lnTo>
                  <a:lnTo>
                    <a:pt x="676" y="612"/>
                  </a:lnTo>
                  <a:lnTo>
                    <a:pt x="676" y="614"/>
                  </a:lnTo>
                  <a:lnTo>
                    <a:pt x="684" y="614"/>
                  </a:lnTo>
                  <a:lnTo>
                    <a:pt x="691" y="608"/>
                  </a:lnTo>
                  <a:lnTo>
                    <a:pt x="693" y="606"/>
                  </a:lnTo>
                  <a:lnTo>
                    <a:pt x="693" y="606"/>
                  </a:lnTo>
                  <a:lnTo>
                    <a:pt x="693" y="606"/>
                  </a:lnTo>
                  <a:lnTo>
                    <a:pt x="697" y="606"/>
                  </a:lnTo>
                  <a:lnTo>
                    <a:pt x="697" y="603"/>
                  </a:lnTo>
                  <a:lnTo>
                    <a:pt x="697" y="603"/>
                  </a:lnTo>
                  <a:lnTo>
                    <a:pt x="700" y="601"/>
                  </a:lnTo>
                  <a:lnTo>
                    <a:pt x="700" y="603"/>
                  </a:lnTo>
                  <a:lnTo>
                    <a:pt x="702" y="601"/>
                  </a:lnTo>
                  <a:lnTo>
                    <a:pt x="704" y="599"/>
                  </a:lnTo>
                  <a:lnTo>
                    <a:pt x="704" y="597"/>
                  </a:lnTo>
                  <a:lnTo>
                    <a:pt x="706" y="599"/>
                  </a:lnTo>
                  <a:lnTo>
                    <a:pt x="706" y="597"/>
                  </a:lnTo>
                  <a:lnTo>
                    <a:pt x="708" y="601"/>
                  </a:lnTo>
                  <a:lnTo>
                    <a:pt x="708" y="603"/>
                  </a:lnTo>
                  <a:lnTo>
                    <a:pt x="710" y="603"/>
                  </a:lnTo>
                  <a:lnTo>
                    <a:pt x="706" y="606"/>
                  </a:lnTo>
                  <a:lnTo>
                    <a:pt x="706" y="606"/>
                  </a:lnTo>
                  <a:lnTo>
                    <a:pt x="704" y="608"/>
                  </a:lnTo>
                  <a:lnTo>
                    <a:pt x="702" y="612"/>
                  </a:lnTo>
                  <a:lnTo>
                    <a:pt x="704" y="612"/>
                  </a:lnTo>
                  <a:lnTo>
                    <a:pt x="706" y="612"/>
                  </a:lnTo>
                  <a:lnTo>
                    <a:pt x="710" y="614"/>
                  </a:lnTo>
                  <a:lnTo>
                    <a:pt x="710" y="614"/>
                  </a:lnTo>
                  <a:lnTo>
                    <a:pt x="712" y="614"/>
                  </a:lnTo>
                  <a:lnTo>
                    <a:pt x="716" y="614"/>
                  </a:lnTo>
                  <a:lnTo>
                    <a:pt x="717" y="618"/>
                  </a:lnTo>
                  <a:lnTo>
                    <a:pt x="717" y="620"/>
                  </a:lnTo>
                  <a:lnTo>
                    <a:pt x="717" y="618"/>
                  </a:lnTo>
                  <a:lnTo>
                    <a:pt x="717" y="618"/>
                  </a:lnTo>
                  <a:lnTo>
                    <a:pt x="721" y="618"/>
                  </a:lnTo>
                  <a:lnTo>
                    <a:pt x="721" y="620"/>
                  </a:lnTo>
                  <a:lnTo>
                    <a:pt x="717" y="623"/>
                  </a:lnTo>
                  <a:lnTo>
                    <a:pt x="717" y="623"/>
                  </a:lnTo>
                  <a:lnTo>
                    <a:pt x="716" y="625"/>
                  </a:lnTo>
                  <a:lnTo>
                    <a:pt x="716" y="627"/>
                  </a:lnTo>
                  <a:lnTo>
                    <a:pt x="717" y="627"/>
                  </a:lnTo>
                  <a:lnTo>
                    <a:pt x="717" y="627"/>
                  </a:lnTo>
                  <a:lnTo>
                    <a:pt x="721" y="631"/>
                  </a:lnTo>
                  <a:lnTo>
                    <a:pt x="725" y="629"/>
                  </a:lnTo>
                  <a:lnTo>
                    <a:pt x="727" y="625"/>
                  </a:lnTo>
                  <a:lnTo>
                    <a:pt x="727" y="625"/>
                  </a:lnTo>
                  <a:lnTo>
                    <a:pt x="727" y="629"/>
                  </a:lnTo>
                  <a:lnTo>
                    <a:pt x="731" y="633"/>
                  </a:lnTo>
                  <a:lnTo>
                    <a:pt x="732" y="633"/>
                  </a:lnTo>
                  <a:lnTo>
                    <a:pt x="734" y="633"/>
                  </a:lnTo>
                  <a:lnTo>
                    <a:pt x="736" y="633"/>
                  </a:lnTo>
                  <a:lnTo>
                    <a:pt x="738" y="633"/>
                  </a:lnTo>
                  <a:lnTo>
                    <a:pt x="742" y="633"/>
                  </a:lnTo>
                  <a:lnTo>
                    <a:pt x="742" y="636"/>
                  </a:lnTo>
                  <a:lnTo>
                    <a:pt x="742" y="636"/>
                  </a:lnTo>
                  <a:lnTo>
                    <a:pt x="742" y="633"/>
                  </a:lnTo>
                  <a:lnTo>
                    <a:pt x="746" y="633"/>
                  </a:lnTo>
                  <a:lnTo>
                    <a:pt x="749" y="633"/>
                  </a:lnTo>
                  <a:lnTo>
                    <a:pt x="751" y="633"/>
                  </a:lnTo>
                  <a:lnTo>
                    <a:pt x="751" y="636"/>
                  </a:lnTo>
                  <a:lnTo>
                    <a:pt x="751" y="636"/>
                  </a:lnTo>
                  <a:lnTo>
                    <a:pt x="755" y="636"/>
                  </a:lnTo>
                  <a:lnTo>
                    <a:pt x="755" y="633"/>
                  </a:lnTo>
                  <a:lnTo>
                    <a:pt x="757" y="633"/>
                  </a:lnTo>
                  <a:lnTo>
                    <a:pt x="757" y="636"/>
                  </a:lnTo>
                  <a:lnTo>
                    <a:pt x="759" y="636"/>
                  </a:lnTo>
                  <a:lnTo>
                    <a:pt x="761" y="636"/>
                  </a:lnTo>
                  <a:lnTo>
                    <a:pt x="761" y="633"/>
                  </a:lnTo>
                  <a:lnTo>
                    <a:pt x="763" y="633"/>
                  </a:lnTo>
                  <a:lnTo>
                    <a:pt x="766" y="633"/>
                  </a:lnTo>
                  <a:lnTo>
                    <a:pt x="766" y="633"/>
                  </a:lnTo>
                  <a:lnTo>
                    <a:pt x="768" y="633"/>
                  </a:lnTo>
                  <a:lnTo>
                    <a:pt x="770" y="633"/>
                  </a:lnTo>
                  <a:lnTo>
                    <a:pt x="770" y="633"/>
                  </a:lnTo>
                  <a:lnTo>
                    <a:pt x="770" y="633"/>
                  </a:lnTo>
                  <a:lnTo>
                    <a:pt x="770" y="633"/>
                  </a:lnTo>
                  <a:close/>
                  <a:moveTo>
                    <a:pt x="1115" y="765"/>
                  </a:moveTo>
                  <a:lnTo>
                    <a:pt x="1115" y="761"/>
                  </a:lnTo>
                  <a:lnTo>
                    <a:pt x="1115" y="761"/>
                  </a:lnTo>
                  <a:lnTo>
                    <a:pt x="1115" y="755"/>
                  </a:lnTo>
                  <a:lnTo>
                    <a:pt x="1115" y="751"/>
                  </a:lnTo>
                  <a:lnTo>
                    <a:pt x="1118" y="746"/>
                  </a:lnTo>
                  <a:lnTo>
                    <a:pt x="1120" y="742"/>
                  </a:lnTo>
                  <a:lnTo>
                    <a:pt x="1124" y="740"/>
                  </a:lnTo>
                  <a:lnTo>
                    <a:pt x="1130" y="731"/>
                  </a:lnTo>
                  <a:lnTo>
                    <a:pt x="1133" y="731"/>
                  </a:lnTo>
                  <a:lnTo>
                    <a:pt x="1135" y="731"/>
                  </a:lnTo>
                  <a:lnTo>
                    <a:pt x="1135" y="727"/>
                  </a:lnTo>
                  <a:lnTo>
                    <a:pt x="1139" y="731"/>
                  </a:lnTo>
                  <a:lnTo>
                    <a:pt x="1143" y="727"/>
                  </a:lnTo>
                  <a:lnTo>
                    <a:pt x="1145" y="731"/>
                  </a:lnTo>
                  <a:lnTo>
                    <a:pt x="1147" y="731"/>
                  </a:lnTo>
                  <a:lnTo>
                    <a:pt x="1148" y="731"/>
                  </a:lnTo>
                  <a:lnTo>
                    <a:pt x="1152" y="733"/>
                  </a:lnTo>
                  <a:lnTo>
                    <a:pt x="1154" y="738"/>
                  </a:lnTo>
                  <a:lnTo>
                    <a:pt x="1154" y="740"/>
                  </a:lnTo>
                  <a:lnTo>
                    <a:pt x="1150" y="744"/>
                  </a:lnTo>
                  <a:lnTo>
                    <a:pt x="1148" y="748"/>
                  </a:lnTo>
                  <a:lnTo>
                    <a:pt x="1148" y="751"/>
                  </a:lnTo>
                  <a:lnTo>
                    <a:pt x="1143" y="757"/>
                  </a:lnTo>
                  <a:lnTo>
                    <a:pt x="1143" y="761"/>
                  </a:lnTo>
                  <a:lnTo>
                    <a:pt x="1139" y="761"/>
                  </a:lnTo>
                  <a:lnTo>
                    <a:pt x="1135" y="765"/>
                  </a:lnTo>
                  <a:lnTo>
                    <a:pt x="1133" y="765"/>
                  </a:lnTo>
                  <a:lnTo>
                    <a:pt x="1130" y="765"/>
                  </a:lnTo>
                  <a:lnTo>
                    <a:pt x="1126" y="766"/>
                  </a:lnTo>
                  <a:lnTo>
                    <a:pt x="1124" y="765"/>
                  </a:lnTo>
                  <a:lnTo>
                    <a:pt x="1118" y="766"/>
                  </a:lnTo>
                  <a:lnTo>
                    <a:pt x="1118" y="765"/>
                  </a:lnTo>
                  <a:lnTo>
                    <a:pt x="1115" y="765"/>
                  </a:lnTo>
                  <a:lnTo>
                    <a:pt x="1115" y="765"/>
                  </a:lnTo>
                  <a:lnTo>
                    <a:pt x="1115" y="765"/>
                  </a:lnTo>
                  <a:lnTo>
                    <a:pt x="1115" y="765"/>
                  </a:lnTo>
                  <a:lnTo>
                    <a:pt x="1115" y="765"/>
                  </a:lnTo>
                  <a:close/>
                  <a:moveTo>
                    <a:pt x="787" y="621"/>
                  </a:moveTo>
                  <a:lnTo>
                    <a:pt x="785" y="620"/>
                  </a:lnTo>
                  <a:lnTo>
                    <a:pt x="787" y="618"/>
                  </a:lnTo>
                  <a:lnTo>
                    <a:pt x="789" y="618"/>
                  </a:lnTo>
                  <a:lnTo>
                    <a:pt x="787" y="614"/>
                  </a:lnTo>
                  <a:lnTo>
                    <a:pt x="789" y="612"/>
                  </a:lnTo>
                  <a:lnTo>
                    <a:pt x="791" y="612"/>
                  </a:lnTo>
                  <a:lnTo>
                    <a:pt x="791" y="614"/>
                  </a:lnTo>
                  <a:lnTo>
                    <a:pt x="793" y="616"/>
                  </a:lnTo>
                  <a:lnTo>
                    <a:pt x="793" y="618"/>
                  </a:lnTo>
                  <a:lnTo>
                    <a:pt x="791" y="621"/>
                  </a:lnTo>
                  <a:lnTo>
                    <a:pt x="789" y="620"/>
                  </a:lnTo>
                  <a:lnTo>
                    <a:pt x="787" y="623"/>
                  </a:lnTo>
                  <a:lnTo>
                    <a:pt x="787" y="621"/>
                  </a:lnTo>
                  <a:lnTo>
                    <a:pt x="787" y="621"/>
                  </a:lnTo>
                  <a:lnTo>
                    <a:pt x="787" y="621"/>
                  </a:lnTo>
                  <a:lnTo>
                    <a:pt x="787" y="621"/>
                  </a:lnTo>
                  <a:close/>
                  <a:moveTo>
                    <a:pt x="755" y="652"/>
                  </a:moveTo>
                  <a:lnTo>
                    <a:pt x="757" y="650"/>
                  </a:lnTo>
                  <a:lnTo>
                    <a:pt x="759" y="648"/>
                  </a:lnTo>
                  <a:lnTo>
                    <a:pt x="759" y="646"/>
                  </a:lnTo>
                  <a:lnTo>
                    <a:pt x="759" y="642"/>
                  </a:lnTo>
                  <a:lnTo>
                    <a:pt x="759" y="642"/>
                  </a:lnTo>
                  <a:lnTo>
                    <a:pt x="755" y="646"/>
                  </a:lnTo>
                  <a:lnTo>
                    <a:pt x="755" y="646"/>
                  </a:lnTo>
                  <a:lnTo>
                    <a:pt x="751" y="646"/>
                  </a:lnTo>
                  <a:lnTo>
                    <a:pt x="751" y="646"/>
                  </a:lnTo>
                  <a:lnTo>
                    <a:pt x="755" y="650"/>
                  </a:lnTo>
                  <a:lnTo>
                    <a:pt x="755" y="652"/>
                  </a:lnTo>
                  <a:lnTo>
                    <a:pt x="755" y="652"/>
                  </a:lnTo>
                  <a:lnTo>
                    <a:pt x="755" y="652"/>
                  </a:lnTo>
                  <a:lnTo>
                    <a:pt x="755" y="652"/>
                  </a:lnTo>
                  <a:close/>
                  <a:moveTo>
                    <a:pt x="793" y="646"/>
                  </a:moveTo>
                  <a:lnTo>
                    <a:pt x="789" y="646"/>
                  </a:lnTo>
                  <a:lnTo>
                    <a:pt x="787" y="648"/>
                  </a:lnTo>
                  <a:lnTo>
                    <a:pt x="787" y="650"/>
                  </a:lnTo>
                  <a:lnTo>
                    <a:pt x="785" y="646"/>
                  </a:lnTo>
                  <a:lnTo>
                    <a:pt x="785" y="646"/>
                  </a:lnTo>
                  <a:lnTo>
                    <a:pt x="787" y="638"/>
                  </a:lnTo>
                  <a:lnTo>
                    <a:pt x="787" y="636"/>
                  </a:lnTo>
                  <a:lnTo>
                    <a:pt x="789" y="636"/>
                  </a:lnTo>
                  <a:lnTo>
                    <a:pt x="791" y="636"/>
                  </a:lnTo>
                  <a:lnTo>
                    <a:pt x="791" y="636"/>
                  </a:lnTo>
                  <a:lnTo>
                    <a:pt x="795" y="640"/>
                  </a:lnTo>
                  <a:lnTo>
                    <a:pt x="793" y="646"/>
                  </a:lnTo>
                  <a:lnTo>
                    <a:pt x="793" y="646"/>
                  </a:lnTo>
                  <a:lnTo>
                    <a:pt x="793" y="646"/>
                  </a:lnTo>
                  <a:lnTo>
                    <a:pt x="793" y="646"/>
                  </a:lnTo>
                  <a:close/>
                  <a:moveTo>
                    <a:pt x="796" y="638"/>
                  </a:moveTo>
                  <a:lnTo>
                    <a:pt x="796" y="636"/>
                  </a:lnTo>
                  <a:lnTo>
                    <a:pt x="795" y="636"/>
                  </a:lnTo>
                  <a:lnTo>
                    <a:pt x="798" y="631"/>
                  </a:lnTo>
                  <a:lnTo>
                    <a:pt x="798" y="631"/>
                  </a:lnTo>
                  <a:lnTo>
                    <a:pt x="800" y="633"/>
                  </a:lnTo>
                  <a:lnTo>
                    <a:pt x="800" y="636"/>
                  </a:lnTo>
                  <a:lnTo>
                    <a:pt x="798" y="638"/>
                  </a:lnTo>
                  <a:lnTo>
                    <a:pt x="798" y="638"/>
                  </a:lnTo>
                  <a:lnTo>
                    <a:pt x="796" y="638"/>
                  </a:lnTo>
                  <a:lnTo>
                    <a:pt x="796" y="638"/>
                  </a:lnTo>
                  <a:lnTo>
                    <a:pt x="796" y="638"/>
                  </a:lnTo>
                  <a:lnTo>
                    <a:pt x="796" y="638"/>
                  </a:lnTo>
                  <a:close/>
                  <a:moveTo>
                    <a:pt x="864" y="640"/>
                  </a:moveTo>
                  <a:lnTo>
                    <a:pt x="868" y="636"/>
                  </a:lnTo>
                  <a:lnTo>
                    <a:pt x="870" y="631"/>
                  </a:lnTo>
                  <a:lnTo>
                    <a:pt x="874" y="633"/>
                  </a:lnTo>
                  <a:lnTo>
                    <a:pt x="874" y="636"/>
                  </a:lnTo>
                  <a:lnTo>
                    <a:pt x="870" y="642"/>
                  </a:lnTo>
                  <a:lnTo>
                    <a:pt x="868" y="642"/>
                  </a:lnTo>
                  <a:lnTo>
                    <a:pt x="868" y="640"/>
                  </a:lnTo>
                  <a:lnTo>
                    <a:pt x="868" y="636"/>
                  </a:lnTo>
                  <a:lnTo>
                    <a:pt x="868" y="638"/>
                  </a:lnTo>
                  <a:lnTo>
                    <a:pt x="868" y="640"/>
                  </a:lnTo>
                  <a:lnTo>
                    <a:pt x="868" y="640"/>
                  </a:lnTo>
                  <a:lnTo>
                    <a:pt x="864" y="640"/>
                  </a:lnTo>
                  <a:lnTo>
                    <a:pt x="864" y="640"/>
                  </a:lnTo>
                  <a:lnTo>
                    <a:pt x="864" y="640"/>
                  </a:lnTo>
                  <a:lnTo>
                    <a:pt x="864" y="640"/>
                  </a:lnTo>
                  <a:close/>
                  <a:moveTo>
                    <a:pt x="862" y="636"/>
                  </a:moveTo>
                  <a:lnTo>
                    <a:pt x="864" y="636"/>
                  </a:lnTo>
                  <a:lnTo>
                    <a:pt x="864" y="633"/>
                  </a:lnTo>
                  <a:lnTo>
                    <a:pt x="864" y="629"/>
                  </a:lnTo>
                  <a:lnTo>
                    <a:pt x="862" y="631"/>
                  </a:lnTo>
                  <a:lnTo>
                    <a:pt x="862" y="636"/>
                  </a:lnTo>
                  <a:lnTo>
                    <a:pt x="862" y="636"/>
                  </a:lnTo>
                  <a:lnTo>
                    <a:pt x="862" y="636"/>
                  </a:lnTo>
                  <a:lnTo>
                    <a:pt x="862" y="636"/>
                  </a:lnTo>
                  <a:close/>
                  <a:moveTo>
                    <a:pt x="859" y="670"/>
                  </a:moveTo>
                  <a:lnTo>
                    <a:pt x="862" y="667"/>
                  </a:lnTo>
                  <a:lnTo>
                    <a:pt x="868" y="663"/>
                  </a:lnTo>
                  <a:lnTo>
                    <a:pt x="868" y="661"/>
                  </a:lnTo>
                  <a:lnTo>
                    <a:pt x="862" y="663"/>
                  </a:lnTo>
                  <a:lnTo>
                    <a:pt x="859" y="659"/>
                  </a:lnTo>
                  <a:lnTo>
                    <a:pt x="864" y="652"/>
                  </a:lnTo>
                  <a:lnTo>
                    <a:pt x="864" y="648"/>
                  </a:lnTo>
                  <a:lnTo>
                    <a:pt x="862" y="650"/>
                  </a:lnTo>
                  <a:lnTo>
                    <a:pt x="859" y="655"/>
                  </a:lnTo>
                  <a:lnTo>
                    <a:pt x="859" y="652"/>
                  </a:lnTo>
                  <a:lnTo>
                    <a:pt x="862" y="642"/>
                  </a:lnTo>
                  <a:lnTo>
                    <a:pt x="859" y="633"/>
                  </a:lnTo>
                  <a:lnTo>
                    <a:pt x="855" y="629"/>
                  </a:lnTo>
                  <a:lnTo>
                    <a:pt x="855" y="623"/>
                  </a:lnTo>
                  <a:lnTo>
                    <a:pt x="851" y="623"/>
                  </a:lnTo>
                  <a:lnTo>
                    <a:pt x="847" y="627"/>
                  </a:lnTo>
                  <a:lnTo>
                    <a:pt x="847" y="623"/>
                  </a:lnTo>
                  <a:lnTo>
                    <a:pt x="851" y="621"/>
                  </a:lnTo>
                  <a:lnTo>
                    <a:pt x="849" y="618"/>
                  </a:lnTo>
                  <a:lnTo>
                    <a:pt x="849" y="614"/>
                  </a:lnTo>
                  <a:lnTo>
                    <a:pt x="849" y="612"/>
                  </a:lnTo>
                  <a:lnTo>
                    <a:pt x="844" y="612"/>
                  </a:lnTo>
                  <a:lnTo>
                    <a:pt x="838" y="616"/>
                  </a:lnTo>
                  <a:lnTo>
                    <a:pt x="836" y="623"/>
                  </a:lnTo>
                  <a:lnTo>
                    <a:pt x="838" y="629"/>
                  </a:lnTo>
                  <a:lnTo>
                    <a:pt x="834" y="627"/>
                  </a:lnTo>
                  <a:lnTo>
                    <a:pt x="834" y="623"/>
                  </a:lnTo>
                  <a:lnTo>
                    <a:pt x="830" y="621"/>
                  </a:lnTo>
                  <a:lnTo>
                    <a:pt x="830" y="627"/>
                  </a:lnTo>
                  <a:lnTo>
                    <a:pt x="830" y="627"/>
                  </a:lnTo>
                  <a:lnTo>
                    <a:pt x="830" y="631"/>
                  </a:lnTo>
                  <a:lnTo>
                    <a:pt x="828" y="633"/>
                  </a:lnTo>
                  <a:lnTo>
                    <a:pt x="827" y="633"/>
                  </a:lnTo>
                  <a:lnTo>
                    <a:pt x="825" y="636"/>
                  </a:lnTo>
                  <a:lnTo>
                    <a:pt x="817" y="636"/>
                  </a:lnTo>
                  <a:lnTo>
                    <a:pt x="815" y="636"/>
                  </a:lnTo>
                  <a:lnTo>
                    <a:pt x="813" y="636"/>
                  </a:lnTo>
                  <a:lnTo>
                    <a:pt x="806" y="640"/>
                  </a:lnTo>
                  <a:lnTo>
                    <a:pt x="806" y="646"/>
                  </a:lnTo>
                  <a:lnTo>
                    <a:pt x="810" y="650"/>
                  </a:lnTo>
                  <a:lnTo>
                    <a:pt x="812" y="648"/>
                  </a:lnTo>
                  <a:lnTo>
                    <a:pt x="812" y="646"/>
                  </a:lnTo>
                  <a:lnTo>
                    <a:pt x="812" y="642"/>
                  </a:lnTo>
                  <a:lnTo>
                    <a:pt x="815" y="646"/>
                  </a:lnTo>
                  <a:lnTo>
                    <a:pt x="815" y="652"/>
                  </a:lnTo>
                  <a:lnTo>
                    <a:pt x="819" y="655"/>
                  </a:lnTo>
                  <a:lnTo>
                    <a:pt x="821" y="652"/>
                  </a:lnTo>
                  <a:lnTo>
                    <a:pt x="823" y="653"/>
                  </a:lnTo>
                  <a:lnTo>
                    <a:pt x="821" y="657"/>
                  </a:lnTo>
                  <a:lnTo>
                    <a:pt x="825" y="663"/>
                  </a:lnTo>
                  <a:lnTo>
                    <a:pt x="828" y="663"/>
                  </a:lnTo>
                  <a:lnTo>
                    <a:pt x="830" y="667"/>
                  </a:lnTo>
                  <a:lnTo>
                    <a:pt x="834" y="670"/>
                  </a:lnTo>
                  <a:lnTo>
                    <a:pt x="836" y="667"/>
                  </a:lnTo>
                  <a:lnTo>
                    <a:pt x="836" y="670"/>
                  </a:lnTo>
                  <a:lnTo>
                    <a:pt x="840" y="672"/>
                  </a:lnTo>
                  <a:lnTo>
                    <a:pt x="844" y="672"/>
                  </a:lnTo>
                  <a:lnTo>
                    <a:pt x="847" y="672"/>
                  </a:lnTo>
                  <a:lnTo>
                    <a:pt x="851" y="670"/>
                  </a:lnTo>
                  <a:lnTo>
                    <a:pt x="853" y="670"/>
                  </a:lnTo>
                  <a:lnTo>
                    <a:pt x="859" y="667"/>
                  </a:lnTo>
                  <a:lnTo>
                    <a:pt x="859" y="670"/>
                  </a:lnTo>
                  <a:lnTo>
                    <a:pt x="859" y="670"/>
                  </a:lnTo>
                  <a:lnTo>
                    <a:pt x="859" y="670"/>
                  </a:lnTo>
                  <a:lnTo>
                    <a:pt x="859" y="670"/>
                  </a:lnTo>
                  <a:close/>
                  <a:moveTo>
                    <a:pt x="1237" y="642"/>
                  </a:moveTo>
                  <a:lnTo>
                    <a:pt x="1237" y="638"/>
                  </a:lnTo>
                  <a:lnTo>
                    <a:pt x="1235" y="636"/>
                  </a:lnTo>
                  <a:lnTo>
                    <a:pt x="1237" y="636"/>
                  </a:lnTo>
                  <a:lnTo>
                    <a:pt x="1241" y="633"/>
                  </a:lnTo>
                  <a:lnTo>
                    <a:pt x="1243" y="633"/>
                  </a:lnTo>
                  <a:lnTo>
                    <a:pt x="1243" y="636"/>
                  </a:lnTo>
                  <a:lnTo>
                    <a:pt x="1246" y="636"/>
                  </a:lnTo>
                  <a:lnTo>
                    <a:pt x="1246" y="636"/>
                  </a:lnTo>
                  <a:lnTo>
                    <a:pt x="1246" y="640"/>
                  </a:lnTo>
                  <a:lnTo>
                    <a:pt x="1243" y="640"/>
                  </a:lnTo>
                  <a:lnTo>
                    <a:pt x="1241" y="640"/>
                  </a:lnTo>
                  <a:lnTo>
                    <a:pt x="1239" y="640"/>
                  </a:lnTo>
                  <a:lnTo>
                    <a:pt x="1237" y="642"/>
                  </a:lnTo>
                  <a:lnTo>
                    <a:pt x="1237" y="642"/>
                  </a:lnTo>
                  <a:lnTo>
                    <a:pt x="1237" y="642"/>
                  </a:lnTo>
                  <a:lnTo>
                    <a:pt x="1237" y="642"/>
                  </a:lnTo>
                  <a:lnTo>
                    <a:pt x="1237" y="642"/>
                  </a:lnTo>
                  <a:lnTo>
                    <a:pt x="1237" y="642"/>
                  </a:lnTo>
                  <a:close/>
                  <a:moveTo>
                    <a:pt x="1228" y="968"/>
                  </a:moveTo>
                  <a:lnTo>
                    <a:pt x="1224" y="968"/>
                  </a:lnTo>
                  <a:lnTo>
                    <a:pt x="1222" y="964"/>
                  </a:lnTo>
                  <a:lnTo>
                    <a:pt x="1216" y="964"/>
                  </a:lnTo>
                  <a:lnTo>
                    <a:pt x="1214" y="962"/>
                  </a:lnTo>
                  <a:lnTo>
                    <a:pt x="1211" y="962"/>
                  </a:lnTo>
                  <a:lnTo>
                    <a:pt x="1205" y="957"/>
                  </a:lnTo>
                  <a:lnTo>
                    <a:pt x="1205" y="955"/>
                  </a:lnTo>
                  <a:lnTo>
                    <a:pt x="1201" y="953"/>
                  </a:lnTo>
                  <a:lnTo>
                    <a:pt x="1199" y="955"/>
                  </a:lnTo>
                  <a:lnTo>
                    <a:pt x="1197" y="953"/>
                  </a:lnTo>
                  <a:lnTo>
                    <a:pt x="1197" y="955"/>
                  </a:lnTo>
                  <a:lnTo>
                    <a:pt x="1192" y="951"/>
                  </a:lnTo>
                  <a:lnTo>
                    <a:pt x="1192" y="949"/>
                  </a:lnTo>
                  <a:lnTo>
                    <a:pt x="1188" y="947"/>
                  </a:lnTo>
                  <a:lnTo>
                    <a:pt x="1184" y="947"/>
                  </a:lnTo>
                  <a:lnTo>
                    <a:pt x="1182" y="943"/>
                  </a:lnTo>
                  <a:lnTo>
                    <a:pt x="1182" y="940"/>
                  </a:lnTo>
                  <a:lnTo>
                    <a:pt x="1180" y="940"/>
                  </a:lnTo>
                  <a:lnTo>
                    <a:pt x="1179" y="940"/>
                  </a:lnTo>
                  <a:lnTo>
                    <a:pt x="1177" y="938"/>
                  </a:lnTo>
                  <a:lnTo>
                    <a:pt x="1179" y="934"/>
                  </a:lnTo>
                  <a:lnTo>
                    <a:pt x="1180" y="934"/>
                  </a:lnTo>
                  <a:lnTo>
                    <a:pt x="1177" y="934"/>
                  </a:lnTo>
                  <a:lnTo>
                    <a:pt x="1175" y="934"/>
                  </a:lnTo>
                  <a:lnTo>
                    <a:pt x="1175" y="934"/>
                  </a:lnTo>
                  <a:lnTo>
                    <a:pt x="1173" y="934"/>
                  </a:lnTo>
                  <a:lnTo>
                    <a:pt x="1173" y="932"/>
                  </a:lnTo>
                  <a:lnTo>
                    <a:pt x="1169" y="932"/>
                  </a:lnTo>
                  <a:lnTo>
                    <a:pt x="1164" y="928"/>
                  </a:lnTo>
                  <a:lnTo>
                    <a:pt x="1160" y="928"/>
                  </a:lnTo>
                  <a:lnTo>
                    <a:pt x="1160" y="927"/>
                  </a:lnTo>
                  <a:lnTo>
                    <a:pt x="1156" y="923"/>
                  </a:lnTo>
                  <a:lnTo>
                    <a:pt x="1158" y="921"/>
                  </a:lnTo>
                  <a:lnTo>
                    <a:pt x="1154" y="921"/>
                  </a:lnTo>
                  <a:lnTo>
                    <a:pt x="1152" y="919"/>
                  </a:lnTo>
                  <a:lnTo>
                    <a:pt x="1150" y="915"/>
                  </a:lnTo>
                  <a:lnTo>
                    <a:pt x="1150" y="910"/>
                  </a:lnTo>
                  <a:lnTo>
                    <a:pt x="1147" y="910"/>
                  </a:lnTo>
                  <a:lnTo>
                    <a:pt x="1147" y="910"/>
                  </a:lnTo>
                  <a:lnTo>
                    <a:pt x="1152" y="910"/>
                  </a:lnTo>
                  <a:lnTo>
                    <a:pt x="1160" y="904"/>
                  </a:lnTo>
                  <a:lnTo>
                    <a:pt x="1160" y="902"/>
                  </a:lnTo>
                  <a:lnTo>
                    <a:pt x="1156" y="904"/>
                  </a:lnTo>
                  <a:lnTo>
                    <a:pt x="1152" y="898"/>
                  </a:lnTo>
                  <a:lnTo>
                    <a:pt x="1152" y="895"/>
                  </a:lnTo>
                  <a:lnTo>
                    <a:pt x="1152" y="893"/>
                  </a:lnTo>
                  <a:lnTo>
                    <a:pt x="1150" y="895"/>
                  </a:lnTo>
                  <a:lnTo>
                    <a:pt x="1148" y="898"/>
                  </a:lnTo>
                  <a:lnTo>
                    <a:pt x="1148" y="900"/>
                  </a:lnTo>
                  <a:lnTo>
                    <a:pt x="1145" y="896"/>
                  </a:lnTo>
                  <a:lnTo>
                    <a:pt x="1147" y="895"/>
                  </a:lnTo>
                  <a:lnTo>
                    <a:pt x="1147" y="889"/>
                  </a:lnTo>
                  <a:lnTo>
                    <a:pt x="1145" y="893"/>
                  </a:lnTo>
                  <a:lnTo>
                    <a:pt x="1143" y="891"/>
                  </a:lnTo>
                  <a:lnTo>
                    <a:pt x="1143" y="887"/>
                  </a:lnTo>
                  <a:lnTo>
                    <a:pt x="1143" y="887"/>
                  </a:lnTo>
                  <a:lnTo>
                    <a:pt x="1139" y="883"/>
                  </a:lnTo>
                  <a:lnTo>
                    <a:pt x="1139" y="883"/>
                  </a:lnTo>
                  <a:lnTo>
                    <a:pt x="1139" y="876"/>
                  </a:lnTo>
                  <a:lnTo>
                    <a:pt x="1135" y="876"/>
                  </a:lnTo>
                  <a:lnTo>
                    <a:pt x="1135" y="870"/>
                  </a:lnTo>
                  <a:lnTo>
                    <a:pt x="1139" y="868"/>
                  </a:lnTo>
                  <a:lnTo>
                    <a:pt x="1139" y="866"/>
                  </a:lnTo>
                  <a:lnTo>
                    <a:pt x="1133" y="870"/>
                  </a:lnTo>
                  <a:lnTo>
                    <a:pt x="1133" y="876"/>
                  </a:lnTo>
                  <a:lnTo>
                    <a:pt x="1130" y="874"/>
                  </a:lnTo>
                  <a:lnTo>
                    <a:pt x="1133" y="868"/>
                  </a:lnTo>
                  <a:lnTo>
                    <a:pt x="1130" y="868"/>
                  </a:lnTo>
                  <a:lnTo>
                    <a:pt x="1130" y="868"/>
                  </a:lnTo>
                  <a:lnTo>
                    <a:pt x="1128" y="868"/>
                  </a:lnTo>
                  <a:lnTo>
                    <a:pt x="1126" y="874"/>
                  </a:lnTo>
                  <a:lnTo>
                    <a:pt x="1122" y="876"/>
                  </a:lnTo>
                  <a:lnTo>
                    <a:pt x="1122" y="870"/>
                  </a:lnTo>
                  <a:lnTo>
                    <a:pt x="1126" y="868"/>
                  </a:lnTo>
                  <a:lnTo>
                    <a:pt x="1126" y="864"/>
                  </a:lnTo>
                  <a:lnTo>
                    <a:pt x="1126" y="862"/>
                  </a:lnTo>
                  <a:lnTo>
                    <a:pt x="1122" y="864"/>
                  </a:lnTo>
                  <a:lnTo>
                    <a:pt x="1120" y="866"/>
                  </a:lnTo>
                  <a:lnTo>
                    <a:pt x="1118" y="866"/>
                  </a:lnTo>
                  <a:lnTo>
                    <a:pt x="1115" y="870"/>
                  </a:lnTo>
                  <a:lnTo>
                    <a:pt x="1115" y="870"/>
                  </a:lnTo>
                  <a:lnTo>
                    <a:pt x="1109" y="870"/>
                  </a:lnTo>
                  <a:lnTo>
                    <a:pt x="1109" y="868"/>
                  </a:lnTo>
                  <a:lnTo>
                    <a:pt x="1105" y="868"/>
                  </a:lnTo>
                  <a:lnTo>
                    <a:pt x="1101" y="862"/>
                  </a:lnTo>
                  <a:lnTo>
                    <a:pt x="1101" y="862"/>
                  </a:lnTo>
                  <a:lnTo>
                    <a:pt x="1100" y="864"/>
                  </a:lnTo>
                  <a:lnTo>
                    <a:pt x="1100" y="868"/>
                  </a:lnTo>
                  <a:lnTo>
                    <a:pt x="1098" y="870"/>
                  </a:lnTo>
                  <a:lnTo>
                    <a:pt x="1094" y="870"/>
                  </a:lnTo>
                  <a:lnTo>
                    <a:pt x="1092" y="870"/>
                  </a:lnTo>
                  <a:lnTo>
                    <a:pt x="1088" y="870"/>
                  </a:lnTo>
                  <a:lnTo>
                    <a:pt x="1086" y="870"/>
                  </a:lnTo>
                  <a:lnTo>
                    <a:pt x="1084" y="870"/>
                  </a:lnTo>
                  <a:lnTo>
                    <a:pt x="1081" y="874"/>
                  </a:lnTo>
                  <a:lnTo>
                    <a:pt x="1079" y="870"/>
                  </a:lnTo>
                  <a:lnTo>
                    <a:pt x="1073" y="870"/>
                  </a:lnTo>
                  <a:lnTo>
                    <a:pt x="1075" y="870"/>
                  </a:lnTo>
                  <a:lnTo>
                    <a:pt x="1071" y="864"/>
                  </a:lnTo>
                  <a:lnTo>
                    <a:pt x="1069" y="866"/>
                  </a:lnTo>
                  <a:lnTo>
                    <a:pt x="1066" y="862"/>
                  </a:lnTo>
                  <a:lnTo>
                    <a:pt x="1062" y="855"/>
                  </a:lnTo>
                  <a:lnTo>
                    <a:pt x="1064" y="851"/>
                  </a:lnTo>
                  <a:lnTo>
                    <a:pt x="1068" y="849"/>
                  </a:lnTo>
                  <a:lnTo>
                    <a:pt x="1068" y="846"/>
                  </a:lnTo>
                  <a:lnTo>
                    <a:pt x="1069" y="844"/>
                  </a:lnTo>
                  <a:lnTo>
                    <a:pt x="1073" y="844"/>
                  </a:lnTo>
                  <a:lnTo>
                    <a:pt x="1077" y="840"/>
                  </a:lnTo>
                  <a:lnTo>
                    <a:pt x="1081" y="840"/>
                  </a:lnTo>
                  <a:lnTo>
                    <a:pt x="1081" y="840"/>
                  </a:lnTo>
                  <a:lnTo>
                    <a:pt x="1081" y="838"/>
                  </a:lnTo>
                  <a:lnTo>
                    <a:pt x="1081" y="836"/>
                  </a:lnTo>
                  <a:lnTo>
                    <a:pt x="1081" y="832"/>
                  </a:lnTo>
                  <a:lnTo>
                    <a:pt x="1081" y="832"/>
                  </a:lnTo>
                  <a:lnTo>
                    <a:pt x="1081" y="832"/>
                  </a:lnTo>
                  <a:lnTo>
                    <a:pt x="1084" y="830"/>
                  </a:lnTo>
                  <a:lnTo>
                    <a:pt x="1084" y="829"/>
                  </a:lnTo>
                  <a:lnTo>
                    <a:pt x="1084" y="827"/>
                  </a:lnTo>
                  <a:lnTo>
                    <a:pt x="1086" y="834"/>
                  </a:lnTo>
                  <a:lnTo>
                    <a:pt x="1092" y="834"/>
                  </a:lnTo>
                  <a:lnTo>
                    <a:pt x="1096" y="838"/>
                  </a:lnTo>
                  <a:lnTo>
                    <a:pt x="1098" y="840"/>
                  </a:lnTo>
                  <a:lnTo>
                    <a:pt x="1100" y="840"/>
                  </a:lnTo>
                  <a:lnTo>
                    <a:pt x="1105" y="844"/>
                  </a:lnTo>
                  <a:lnTo>
                    <a:pt x="1105" y="840"/>
                  </a:lnTo>
                  <a:lnTo>
                    <a:pt x="1109" y="840"/>
                  </a:lnTo>
                  <a:lnTo>
                    <a:pt x="1109" y="844"/>
                  </a:lnTo>
                  <a:lnTo>
                    <a:pt x="1115" y="844"/>
                  </a:lnTo>
                  <a:lnTo>
                    <a:pt x="1118" y="844"/>
                  </a:lnTo>
                  <a:lnTo>
                    <a:pt x="1118" y="840"/>
                  </a:lnTo>
                  <a:lnTo>
                    <a:pt x="1120" y="838"/>
                  </a:lnTo>
                  <a:lnTo>
                    <a:pt x="1126" y="838"/>
                  </a:lnTo>
                  <a:lnTo>
                    <a:pt x="1126" y="838"/>
                  </a:lnTo>
                  <a:lnTo>
                    <a:pt x="1124" y="840"/>
                  </a:lnTo>
                  <a:lnTo>
                    <a:pt x="1128" y="840"/>
                  </a:lnTo>
                  <a:lnTo>
                    <a:pt x="1130" y="838"/>
                  </a:lnTo>
                  <a:lnTo>
                    <a:pt x="1133" y="836"/>
                  </a:lnTo>
                  <a:lnTo>
                    <a:pt x="1135" y="832"/>
                  </a:lnTo>
                  <a:lnTo>
                    <a:pt x="1139" y="836"/>
                  </a:lnTo>
                  <a:lnTo>
                    <a:pt x="1139" y="840"/>
                  </a:lnTo>
                  <a:lnTo>
                    <a:pt x="1139" y="844"/>
                  </a:lnTo>
                  <a:lnTo>
                    <a:pt x="1139" y="840"/>
                  </a:lnTo>
                  <a:lnTo>
                    <a:pt x="1143" y="838"/>
                  </a:lnTo>
                  <a:lnTo>
                    <a:pt x="1143" y="840"/>
                  </a:lnTo>
                  <a:lnTo>
                    <a:pt x="1145" y="838"/>
                  </a:lnTo>
                  <a:lnTo>
                    <a:pt x="1143" y="829"/>
                  </a:lnTo>
                  <a:lnTo>
                    <a:pt x="1139" y="823"/>
                  </a:lnTo>
                  <a:lnTo>
                    <a:pt x="1139" y="819"/>
                  </a:lnTo>
                  <a:lnTo>
                    <a:pt x="1139" y="815"/>
                  </a:lnTo>
                  <a:lnTo>
                    <a:pt x="1139" y="814"/>
                  </a:lnTo>
                  <a:lnTo>
                    <a:pt x="1139" y="812"/>
                  </a:lnTo>
                  <a:lnTo>
                    <a:pt x="1143" y="812"/>
                  </a:lnTo>
                  <a:lnTo>
                    <a:pt x="1147" y="806"/>
                  </a:lnTo>
                  <a:lnTo>
                    <a:pt x="1154" y="802"/>
                  </a:lnTo>
                  <a:lnTo>
                    <a:pt x="1158" y="800"/>
                  </a:lnTo>
                  <a:lnTo>
                    <a:pt x="1160" y="797"/>
                  </a:lnTo>
                  <a:lnTo>
                    <a:pt x="1164" y="797"/>
                  </a:lnTo>
                  <a:lnTo>
                    <a:pt x="1164" y="798"/>
                  </a:lnTo>
                  <a:lnTo>
                    <a:pt x="1167" y="797"/>
                  </a:lnTo>
                  <a:lnTo>
                    <a:pt x="1169" y="797"/>
                  </a:lnTo>
                  <a:lnTo>
                    <a:pt x="1164" y="795"/>
                  </a:lnTo>
                  <a:lnTo>
                    <a:pt x="1164" y="791"/>
                  </a:lnTo>
                  <a:lnTo>
                    <a:pt x="1173" y="785"/>
                  </a:lnTo>
                  <a:lnTo>
                    <a:pt x="1173" y="785"/>
                  </a:lnTo>
                  <a:lnTo>
                    <a:pt x="1173" y="781"/>
                  </a:lnTo>
                  <a:lnTo>
                    <a:pt x="1179" y="785"/>
                  </a:lnTo>
                  <a:lnTo>
                    <a:pt x="1184" y="781"/>
                  </a:lnTo>
                  <a:lnTo>
                    <a:pt x="1184" y="780"/>
                  </a:lnTo>
                  <a:lnTo>
                    <a:pt x="1184" y="776"/>
                  </a:lnTo>
                  <a:lnTo>
                    <a:pt x="1184" y="774"/>
                  </a:lnTo>
                  <a:lnTo>
                    <a:pt x="1184" y="766"/>
                  </a:lnTo>
                  <a:lnTo>
                    <a:pt x="1184" y="765"/>
                  </a:lnTo>
                  <a:lnTo>
                    <a:pt x="1184" y="765"/>
                  </a:lnTo>
                  <a:lnTo>
                    <a:pt x="1184" y="761"/>
                  </a:lnTo>
                  <a:lnTo>
                    <a:pt x="1188" y="757"/>
                  </a:lnTo>
                  <a:lnTo>
                    <a:pt x="1188" y="755"/>
                  </a:lnTo>
                  <a:lnTo>
                    <a:pt x="1184" y="755"/>
                  </a:lnTo>
                  <a:lnTo>
                    <a:pt x="1184" y="751"/>
                  </a:lnTo>
                  <a:lnTo>
                    <a:pt x="1188" y="748"/>
                  </a:lnTo>
                  <a:lnTo>
                    <a:pt x="1188" y="748"/>
                  </a:lnTo>
                  <a:lnTo>
                    <a:pt x="1188" y="744"/>
                  </a:lnTo>
                  <a:lnTo>
                    <a:pt x="1192" y="740"/>
                  </a:lnTo>
                  <a:lnTo>
                    <a:pt x="1192" y="738"/>
                  </a:lnTo>
                  <a:lnTo>
                    <a:pt x="1188" y="738"/>
                  </a:lnTo>
                  <a:lnTo>
                    <a:pt x="1188" y="742"/>
                  </a:lnTo>
                  <a:lnTo>
                    <a:pt x="1188" y="744"/>
                  </a:lnTo>
                  <a:lnTo>
                    <a:pt x="1184" y="744"/>
                  </a:lnTo>
                  <a:lnTo>
                    <a:pt x="1184" y="742"/>
                  </a:lnTo>
                  <a:lnTo>
                    <a:pt x="1184" y="738"/>
                  </a:lnTo>
                  <a:lnTo>
                    <a:pt x="1184" y="736"/>
                  </a:lnTo>
                  <a:lnTo>
                    <a:pt x="1177" y="736"/>
                  </a:lnTo>
                  <a:lnTo>
                    <a:pt x="1175" y="734"/>
                  </a:lnTo>
                  <a:lnTo>
                    <a:pt x="1175" y="733"/>
                  </a:lnTo>
                  <a:lnTo>
                    <a:pt x="1180" y="731"/>
                  </a:lnTo>
                  <a:lnTo>
                    <a:pt x="1180" y="731"/>
                  </a:lnTo>
                  <a:lnTo>
                    <a:pt x="1177" y="727"/>
                  </a:lnTo>
                  <a:lnTo>
                    <a:pt x="1179" y="725"/>
                  </a:lnTo>
                  <a:lnTo>
                    <a:pt x="1179" y="721"/>
                  </a:lnTo>
                  <a:lnTo>
                    <a:pt x="1175" y="719"/>
                  </a:lnTo>
                  <a:lnTo>
                    <a:pt x="1173" y="719"/>
                  </a:lnTo>
                  <a:lnTo>
                    <a:pt x="1173" y="721"/>
                  </a:lnTo>
                  <a:lnTo>
                    <a:pt x="1175" y="725"/>
                  </a:lnTo>
                  <a:lnTo>
                    <a:pt x="1173" y="727"/>
                  </a:lnTo>
                  <a:lnTo>
                    <a:pt x="1169" y="727"/>
                  </a:lnTo>
                  <a:lnTo>
                    <a:pt x="1167" y="725"/>
                  </a:lnTo>
                  <a:lnTo>
                    <a:pt x="1167" y="725"/>
                  </a:lnTo>
                  <a:lnTo>
                    <a:pt x="1167" y="719"/>
                  </a:lnTo>
                  <a:lnTo>
                    <a:pt x="1167" y="716"/>
                  </a:lnTo>
                  <a:lnTo>
                    <a:pt x="1167" y="714"/>
                  </a:lnTo>
                  <a:lnTo>
                    <a:pt x="1164" y="714"/>
                  </a:lnTo>
                  <a:lnTo>
                    <a:pt x="1164" y="714"/>
                  </a:lnTo>
                  <a:lnTo>
                    <a:pt x="1167" y="712"/>
                  </a:lnTo>
                  <a:lnTo>
                    <a:pt x="1167" y="710"/>
                  </a:lnTo>
                  <a:lnTo>
                    <a:pt x="1167" y="710"/>
                  </a:lnTo>
                  <a:lnTo>
                    <a:pt x="1167" y="708"/>
                  </a:lnTo>
                  <a:lnTo>
                    <a:pt x="1169" y="706"/>
                  </a:lnTo>
                  <a:lnTo>
                    <a:pt x="1169" y="704"/>
                  </a:lnTo>
                  <a:lnTo>
                    <a:pt x="1167" y="702"/>
                  </a:lnTo>
                  <a:lnTo>
                    <a:pt x="1164" y="706"/>
                  </a:lnTo>
                  <a:lnTo>
                    <a:pt x="1164" y="710"/>
                  </a:lnTo>
                  <a:lnTo>
                    <a:pt x="1160" y="712"/>
                  </a:lnTo>
                  <a:lnTo>
                    <a:pt x="1160" y="710"/>
                  </a:lnTo>
                  <a:lnTo>
                    <a:pt x="1160" y="706"/>
                  </a:lnTo>
                  <a:lnTo>
                    <a:pt x="1158" y="708"/>
                  </a:lnTo>
                  <a:lnTo>
                    <a:pt x="1156" y="710"/>
                  </a:lnTo>
                  <a:lnTo>
                    <a:pt x="1152" y="710"/>
                  </a:lnTo>
                  <a:lnTo>
                    <a:pt x="1150" y="712"/>
                  </a:lnTo>
                  <a:lnTo>
                    <a:pt x="1147" y="712"/>
                  </a:lnTo>
                  <a:lnTo>
                    <a:pt x="1143" y="714"/>
                  </a:lnTo>
                  <a:lnTo>
                    <a:pt x="1143" y="716"/>
                  </a:lnTo>
                  <a:lnTo>
                    <a:pt x="1143" y="716"/>
                  </a:lnTo>
                  <a:lnTo>
                    <a:pt x="1143" y="712"/>
                  </a:lnTo>
                  <a:lnTo>
                    <a:pt x="1143" y="710"/>
                  </a:lnTo>
                  <a:lnTo>
                    <a:pt x="1143" y="708"/>
                  </a:lnTo>
                  <a:lnTo>
                    <a:pt x="1143" y="708"/>
                  </a:lnTo>
                  <a:lnTo>
                    <a:pt x="1143" y="704"/>
                  </a:lnTo>
                  <a:lnTo>
                    <a:pt x="1145" y="702"/>
                  </a:lnTo>
                  <a:lnTo>
                    <a:pt x="1148" y="704"/>
                  </a:lnTo>
                  <a:lnTo>
                    <a:pt x="1150" y="704"/>
                  </a:lnTo>
                  <a:lnTo>
                    <a:pt x="1152" y="704"/>
                  </a:lnTo>
                  <a:lnTo>
                    <a:pt x="1154" y="704"/>
                  </a:lnTo>
                  <a:lnTo>
                    <a:pt x="1158" y="701"/>
                  </a:lnTo>
                  <a:lnTo>
                    <a:pt x="1158" y="697"/>
                  </a:lnTo>
                  <a:lnTo>
                    <a:pt x="1158" y="697"/>
                  </a:lnTo>
                  <a:lnTo>
                    <a:pt x="1154" y="695"/>
                  </a:lnTo>
                  <a:lnTo>
                    <a:pt x="1150" y="693"/>
                  </a:lnTo>
                  <a:lnTo>
                    <a:pt x="1150" y="691"/>
                  </a:lnTo>
                  <a:lnTo>
                    <a:pt x="1148" y="687"/>
                  </a:lnTo>
                  <a:lnTo>
                    <a:pt x="1148" y="687"/>
                  </a:lnTo>
                  <a:lnTo>
                    <a:pt x="1148" y="684"/>
                  </a:lnTo>
                  <a:lnTo>
                    <a:pt x="1145" y="684"/>
                  </a:lnTo>
                  <a:lnTo>
                    <a:pt x="1145" y="684"/>
                  </a:lnTo>
                  <a:lnTo>
                    <a:pt x="1143" y="682"/>
                  </a:lnTo>
                  <a:lnTo>
                    <a:pt x="1143" y="680"/>
                  </a:lnTo>
                  <a:lnTo>
                    <a:pt x="1145" y="678"/>
                  </a:lnTo>
                  <a:lnTo>
                    <a:pt x="1145" y="680"/>
                  </a:lnTo>
                  <a:lnTo>
                    <a:pt x="1147" y="678"/>
                  </a:lnTo>
                  <a:lnTo>
                    <a:pt x="1147" y="676"/>
                  </a:lnTo>
                  <a:lnTo>
                    <a:pt x="1150" y="676"/>
                  </a:lnTo>
                  <a:lnTo>
                    <a:pt x="1147" y="676"/>
                  </a:lnTo>
                  <a:lnTo>
                    <a:pt x="1143" y="670"/>
                  </a:lnTo>
                  <a:lnTo>
                    <a:pt x="1143" y="670"/>
                  </a:lnTo>
                  <a:lnTo>
                    <a:pt x="1143" y="670"/>
                  </a:lnTo>
                  <a:lnTo>
                    <a:pt x="1139" y="670"/>
                  </a:lnTo>
                  <a:lnTo>
                    <a:pt x="1135" y="672"/>
                  </a:lnTo>
                  <a:lnTo>
                    <a:pt x="1135" y="672"/>
                  </a:lnTo>
                  <a:lnTo>
                    <a:pt x="1135" y="670"/>
                  </a:lnTo>
                  <a:lnTo>
                    <a:pt x="1139" y="667"/>
                  </a:lnTo>
                  <a:lnTo>
                    <a:pt x="1143" y="661"/>
                  </a:lnTo>
                  <a:lnTo>
                    <a:pt x="1143" y="659"/>
                  </a:lnTo>
                  <a:lnTo>
                    <a:pt x="1143" y="655"/>
                  </a:lnTo>
                  <a:lnTo>
                    <a:pt x="1143" y="652"/>
                  </a:lnTo>
                  <a:lnTo>
                    <a:pt x="1145" y="648"/>
                  </a:lnTo>
                  <a:lnTo>
                    <a:pt x="1143" y="646"/>
                  </a:lnTo>
                  <a:lnTo>
                    <a:pt x="1139" y="648"/>
                  </a:lnTo>
                  <a:lnTo>
                    <a:pt x="1139" y="648"/>
                  </a:lnTo>
                  <a:lnTo>
                    <a:pt x="1139" y="648"/>
                  </a:lnTo>
                  <a:lnTo>
                    <a:pt x="1135" y="650"/>
                  </a:lnTo>
                  <a:lnTo>
                    <a:pt x="1135" y="650"/>
                  </a:lnTo>
                  <a:lnTo>
                    <a:pt x="1130" y="646"/>
                  </a:lnTo>
                  <a:lnTo>
                    <a:pt x="1130" y="642"/>
                  </a:lnTo>
                  <a:lnTo>
                    <a:pt x="1130" y="638"/>
                  </a:lnTo>
                  <a:lnTo>
                    <a:pt x="1128" y="638"/>
                  </a:lnTo>
                  <a:lnTo>
                    <a:pt x="1128" y="636"/>
                  </a:lnTo>
                  <a:lnTo>
                    <a:pt x="1130" y="633"/>
                  </a:lnTo>
                  <a:lnTo>
                    <a:pt x="1130" y="633"/>
                  </a:lnTo>
                  <a:lnTo>
                    <a:pt x="1130" y="631"/>
                  </a:lnTo>
                  <a:lnTo>
                    <a:pt x="1130" y="627"/>
                  </a:lnTo>
                  <a:lnTo>
                    <a:pt x="1130" y="627"/>
                  </a:lnTo>
                  <a:lnTo>
                    <a:pt x="1126" y="629"/>
                  </a:lnTo>
                  <a:lnTo>
                    <a:pt x="1126" y="633"/>
                  </a:lnTo>
                  <a:lnTo>
                    <a:pt x="1124" y="636"/>
                  </a:lnTo>
                  <a:lnTo>
                    <a:pt x="1124" y="633"/>
                  </a:lnTo>
                  <a:lnTo>
                    <a:pt x="1122" y="633"/>
                  </a:lnTo>
                  <a:lnTo>
                    <a:pt x="1120" y="633"/>
                  </a:lnTo>
                  <a:lnTo>
                    <a:pt x="1120" y="636"/>
                  </a:lnTo>
                  <a:lnTo>
                    <a:pt x="1118" y="636"/>
                  </a:lnTo>
                  <a:lnTo>
                    <a:pt x="1118" y="638"/>
                  </a:lnTo>
                  <a:lnTo>
                    <a:pt x="1120" y="646"/>
                  </a:lnTo>
                  <a:lnTo>
                    <a:pt x="1124" y="642"/>
                  </a:lnTo>
                  <a:lnTo>
                    <a:pt x="1126" y="650"/>
                  </a:lnTo>
                  <a:lnTo>
                    <a:pt x="1128" y="652"/>
                  </a:lnTo>
                  <a:lnTo>
                    <a:pt x="1128" y="655"/>
                  </a:lnTo>
                  <a:lnTo>
                    <a:pt x="1126" y="659"/>
                  </a:lnTo>
                  <a:lnTo>
                    <a:pt x="1124" y="663"/>
                  </a:lnTo>
                  <a:lnTo>
                    <a:pt x="1122" y="663"/>
                  </a:lnTo>
                  <a:lnTo>
                    <a:pt x="1115" y="663"/>
                  </a:lnTo>
                  <a:lnTo>
                    <a:pt x="1111" y="663"/>
                  </a:lnTo>
                  <a:lnTo>
                    <a:pt x="1109" y="663"/>
                  </a:lnTo>
                  <a:lnTo>
                    <a:pt x="1105" y="661"/>
                  </a:lnTo>
                  <a:lnTo>
                    <a:pt x="1105" y="661"/>
                  </a:lnTo>
                  <a:lnTo>
                    <a:pt x="1105" y="657"/>
                  </a:lnTo>
                  <a:lnTo>
                    <a:pt x="1101" y="657"/>
                  </a:lnTo>
                  <a:lnTo>
                    <a:pt x="1094" y="653"/>
                  </a:lnTo>
                  <a:lnTo>
                    <a:pt x="1088" y="653"/>
                  </a:lnTo>
                  <a:lnTo>
                    <a:pt x="1092" y="659"/>
                  </a:lnTo>
                  <a:lnTo>
                    <a:pt x="1094" y="663"/>
                  </a:lnTo>
                  <a:lnTo>
                    <a:pt x="1092" y="663"/>
                  </a:lnTo>
                  <a:lnTo>
                    <a:pt x="1090" y="663"/>
                  </a:lnTo>
                  <a:lnTo>
                    <a:pt x="1088" y="661"/>
                  </a:lnTo>
                  <a:lnTo>
                    <a:pt x="1084" y="657"/>
                  </a:lnTo>
                  <a:lnTo>
                    <a:pt x="1084" y="657"/>
                  </a:lnTo>
                  <a:lnTo>
                    <a:pt x="1084" y="653"/>
                  </a:lnTo>
                  <a:lnTo>
                    <a:pt x="1081" y="650"/>
                  </a:lnTo>
                  <a:lnTo>
                    <a:pt x="1077" y="646"/>
                  </a:lnTo>
                  <a:lnTo>
                    <a:pt x="1077" y="646"/>
                  </a:lnTo>
                  <a:lnTo>
                    <a:pt x="1073" y="646"/>
                  </a:lnTo>
                  <a:lnTo>
                    <a:pt x="1071" y="640"/>
                  </a:lnTo>
                  <a:lnTo>
                    <a:pt x="1068" y="638"/>
                  </a:lnTo>
                  <a:lnTo>
                    <a:pt x="1068" y="638"/>
                  </a:lnTo>
                  <a:lnTo>
                    <a:pt x="1064" y="636"/>
                  </a:lnTo>
                  <a:lnTo>
                    <a:pt x="1066" y="638"/>
                  </a:lnTo>
                  <a:lnTo>
                    <a:pt x="1073" y="646"/>
                  </a:lnTo>
                  <a:lnTo>
                    <a:pt x="1073" y="648"/>
                  </a:lnTo>
                  <a:lnTo>
                    <a:pt x="1077" y="652"/>
                  </a:lnTo>
                  <a:lnTo>
                    <a:pt x="1079" y="653"/>
                  </a:lnTo>
                  <a:lnTo>
                    <a:pt x="1081" y="655"/>
                  </a:lnTo>
                  <a:lnTo>
                    <a:pt x="1079" y="659"/>
                  </a:lnTo>
                  <a:lnTo>
                    <a:pt x="1077" y="657"/>
                  </a:lnTo>
                  <a:lnTo>
                    <a:pt x="1075" y="659"/>
                  </a:lnTo>
                  <a:lnTo>
                    <a:pt x="1069" y="655"/>
                  </a:lnTo>
                  <a:lnTo>
                    <a:pt x="1068" y="655"/>
                  </a:lnTo>
                  <a:lnTo>
                    <a:pt x="1066" y="653"/>
                  </a:lnTo>
                  <a:lnTo>
                    <a:pt x="1062" y="652"/>
                  </a:lnTo>
                  <a:lnTo>
                    <a:pt x="1062" y="648"/>
                  </a:lnTo>
                  <a:lnTo>
                    <a:pt x="1056" y="650"/>
                  </a:lnTo>
                  <a:lnTo>
                    <a:pt x="1051" y="652"/>
                  </a:lnTo>
                  <a:lnTo>
                    <a:pt x="1051" y="650"/>
                  </a:lnTo>
                  <a:lnTo>
                    <a:pt x="1047" y="648"/>
                  </a:lnTo>
                  <a:lnTo>
                    <a:pt x="1043" y="648"/>
                  </a:lnTo>
                  <a:lnTo>
                    <a:pt x="1041" y="646"/>
                  </a:lnTo>
                  <a:lnTo>
                    <a:pt x="1036" y="642"/>
                  </a:lnTo>
                  <a:lnTo>
                    <a:pt x="1036" y="640"/>
                  </a:lnTo>
                  <a:lnTo>
                    <a:pt x="1041" y="636"/>
                  </a:lnTo>
                  <a:lnTo>
                    <a:pt x="1043" y="636"/>
                  </a:lnTo>
                  <a:lnTo>
                    <a:pt x="1043" y="633"/>
                  </a:lnTo>
                  <a:lnTo>
                    <a:pt x="1041" y="633"/>
                  </a:lnTo>
                  <a:lnTo>
                    <a:pt x="1037" y="636"/>
                  </a:lnTo>
                  <a:lnTo>
                    <a:pt x="1036" y="638"/>
                  </a:lnTo>
                  <a:lnTo>
                    <a:pt x="1034" y="640"/>
                  </a:lnTo>
                  <a:lnTo>
                    <a:pt x="1030" y="636"/>
                  </a:lnTo>
                  <a:lnTo>
                    <a:pt x="1026" y="636"/>
                  </a:lnTo>
                  <a:lnTo>
                    <a:pt x="1026" y="636"/>
                  </a:lnTo>
                  <a:lnTo>
                    <a:pt x="1030" y="640"/>
                  </a:lnTo>
                  <a:lnTo>
                    <a:pt x="1026" y="640"/>
                  </a:lnTo>
                  <a:lnTo>
                    <a:pt x="1022" y="640"/>
                  </a:lnTo>
                  <a:lnTo>
                    <a:pt x="1019" y="636"/>
                  </a:lnTo>
                  <a:lnTo>
                    <a:pt x="1017" y="633"/>
                  </a:lnTo>
                  <a:lnTo>
                    <a:pt x="1013" y="631"/>
                  </a:lnTo>
                  <a:lnTo>
                    <a:pt x="1015" y="627"/>
                  </a:lnTo>
                  <a:lnTo>
                    <a:pt x="1020" y="623"/>
                  </a:lnTo>
                  <a:lnTo>
                    <a:pt x="1022" y="621"/>
                  </a:lnTo>
                  <a:lnTo>
                    <a:pt x="1020" y="621"/>
                  </a:lnTo>
                  <a:lnTo>
                    <a:pt x="1019" y="623"/>
                  </a:lnTo>
                  <a:lnTo>
                    <a:pt x="1013" y="623"/>
                  </a:lnTo>
                  <a:lnTo>
                    <a:pt x="1011" y="627"/>
                  </a:lnTo>
                  <a:lnTo>
                    <a:pt x="1009" y="629"/>
                  </a:lnTo>
                  <a:lnTo>
                    <a:pt x="1009" y="625"/>
                  </a:lnTo>
                  <a:lnTo>
                    <a:pt x="1009" y="621"/>
                  </a:lnTo>
                  <a:lnTo>
                    <a:pt x="1009" y="621"/>
                  </a:lnTo>
                  <a:lnTo>
                    <a:pt x="1007" y="621"/>
                  </a:lnTo>
                  <a:lnTo>
                    <a:pt x="1005" y="623"/>
                  </a:lnTo>
                  <a:lnTo>
                    <a:pt x="1007" y="625"/>
                  </a:lnTo>
                  <a:lnTo>
                    <a:pt x="1005" y="627"/>
                  </a:lnTo>
                  <a:lnTo>
                    <a:pt x="1005" y="627"/>
                  </a:lnTo>
                  <a:lnTo>
                    <a:pt x="1002" y="625"/>
                  </a:lnTo>
                  <a:lnTo>
                    <a:pt x="998" y="623"/>
                  </a:lnTo>
                  <a:lnTo>
                    <a:pt x="996" y="625"/>
                  </a:lnTo>
                  <a:lnTo>
                    <a:pt x="996" y="627"/>
                  </a:lnTo>
                  <a:lnTo>
                    <a:pt x="992" y="627"/>
                  </a:lnTo>
                  <a:lnTo>
                    <a:pt x="992" y="623"/>
                  </a:lnTo>
                  <a:lnTo>
                    <a:pt x="990" y="621"/>
                  </a:lnTo>
                  <a:lnTo>
                    <a:pt x="992" y="621"/>
                  </a:lnTo>
                  <a:lnTo>
                    <a:pt x="992" y="621"/>
                  </a:lnTo>
                  <a:lnTo>
                    <a:pt x="992" y="621"/>
                  </a:lnTo>
                  <a:lnTo>
                    <a:pt x="990" y="618"/>
                  </a:lnTo>
                  <a:lnTo>
                    <a:pt x="985" y="614"/>
                  </a:lnTo>
                  <a:lnTo>
                    <a:pt x="985" y="612"/>
                  </a:lnTo>
                  <a:lnTo>
                    <a:pt x="985" y="606"/>
                  </a:lnTo>
                  <a:lnTo>
                    <a:pt x="985" y="603"/>
                  </a:lnTo>
                  <a:lnTo>
                    <a:pt x="983" y="599"/>
                  </a:lnTo>
                  <a:lnTo>
                    <a:pt x="985" y="595"/>
                  </a:lnTo>
                  <a:lnTo>
                    <a:pt x="987" y="595"/>
                  </a:lnTo>
                  <a:lnTo>
                    <a:pt x="987" y="593"/>
                  </a:lnTo>
                  <a:lnTo>
                    <a:pt x="985" y="589"/>
                  </a:lnTo>
                  <a:lnTo>
                    <a:pt x="985" y="587"/>
                  </a:lnTo>
                  <a:lnTo>
                    <a:pt x="988" y="587"/>
                  </a:lnTo>
                  <a:lnTo>
                    <a:pt x="990" y="589"/>
                  </a:lnTo>
                  <a:lnTo>
                    <a:pt x="998" y="589"/>
                  </a:lnTo>
                  <a:lnTo>
                    <a:pt x="998" y="593"/>
                  </a:lnTo>
                  <a:lnTo>
                    <a:pt x="1002" y="597"/>
                  </a:lnTo>
                  <a:lnTo>
                    <a:pt x="1007" y="599"/>
                  </a:lnTo>
                  <a:lnTo>
                    <a:pt x="1013" y="599"/>
                  </a:lnTo>
                  <a:lnTo>
                    <a:pt x="1015" y="599"/>
                  </a:lnTo>
                  <a:lnTo>
                    <a:pt x="1020" y="599"/>
                  </a:lnTo>
                  <a:lnTo>
                    <a:pt x="1019" y="597"/>
                  </a:lnTo>
                  <a:lnTo>
                    <a:pt x="1017" y="593"/>
                  </a:lnTo>
                  <a:lnTo>
                    <a:pt x="1013" y="591"/>
                  </a:lnTo>
                  <a:lnTo>
                    <a:pt x="1011" y="586"/>
                  </a:lnTo>
                  <a:lnTo>
                    <a:pt x="1007" y="586"/>
                  </a:lnTo>
                  <a:lnTo>
                    <a:pt x="1002" y="582"/>
                  </a:lnTo>
                  <a:lnTo>
                    <a:pt x="1002" y="582"/>
                  </a:lnTo>
                  <a:lnTo>
                    <a:pt x="996" y="582"/>
                  </a:lnTo>
                  <a:lnTo>
                    <a:pt x="992" y="582"/>
                  </a:lnTo>
                  <a:lnTo>
                    <a:pt x="987" y="578"/>
                  </a:lnTo>
                  <a:lnTo>
                    <a:pt x="985" y="572"/>
                  </a:lnTo>
                  <a:lnTo>
                    <a:pt x="985" y="567"/>
                  </a:lnTo>
                  <a:lnTo>
                    <a:pt x="988" y="565"/>
                  </a:lnTo>
                  <a:lnTo>
                    <a:pt x="988" y="563"/>
                  </a:lnTo>
                  <a:lnTo>
                    <a:pt x="990" y="557"/>
                  </a:lnTo>
                  <a:lnTo>
                    <a:pt x="992" y="557"/>
                  </a:lnTo>
                  <a:lnTo>
                    <a:pt x="992" y="554"/>
                  </a:lnTo>
                  <a:lnTo>
                    <a:pt x="992" y="548"/>
                  </a:lnTo>
                  <a:lnTo>
                    <a:pt x="996" y="544"/>
                  </a:lnTo>
                  <a:lnTo>
                    <a:pt x="998" y="544"/>
                  </a:lnTo>
                  <a:lnTo>
                    <a:pt x="998" y="542"/>
                  </a:lnTo>
                  <a:lnTo>
                    <a:pt x="1005" y="539"/>
                  </a:lnTo>
                  <a:lnTo>
                    <a:pt x="1005" y="539"/>
                  </a:lnTo>
                  <a:lnTo>
                    <a:pt x="1007" y="537"/>
                  </a:lnTo>
                  <a:lnTo>
                    <a:pt x="1005" y="537"/>
                  </a:lnTo>
                  <a:lnTo>
                    <a:pt x="1005" y="537"/>
                  </a:lnTo>
                  <a:lnTo>
                    <a:pt x="1005" y="535"/>
                  </a:lnTo>
                  <a:lnTo>
                    <a:pt x="1007" y="527"/>
                  </a:lnTo>
                  <a:lnTo>
                    <a:pt x="1011" y="522"/>
                  </a:lnTo>
                  <a:lnTo>
                    <a:pt x="1011" y="522"/>
                  </a:lnTo>
                  <a:lnTo>
                    <a:pt x="1015" y="518"/>
                  </a:lnTo>
                  <a:lnTo>
                    <a:pt x="1019" y="518"/>
                  </a:lnTo>
                  <a:lnTo>
                    <a:pt x="1019" y="518"/>
                  </a:lnTo>
                  <a:lnTo>
                    <a:pt x="1020" y="514"/>
                  </a:lnTo>
                  <a:lnTo>
                    <a:pt x="1022" y="514"/>
                  </a:lnTo>
                  <a:lnTo>
                    <a:pt x="1024" y="514"/>
                  </a:lnTo>
                  <a:lnTo>
                    <a:pt x="1026" y="514"/>
                  </a:lnTo>
                  <a:lnTo>
                    <a:pt x="1024" y="512"/>
                  </a:lnTo>
                  <a:lnTo>
                    <a:pt x="1030" y="505"/>
                  </a:lnTo>
                  <a:lnTo>
                    <a:pt x="1030" y="505"/>
                  </a:lnTo>
                  <a:lnTo>
                    <a:pt x="1030" y="501"/>
                  </a:lnTo>
                  <a:lnTo>
                    <a:pt x="1034" y="497"/>
                  </a:lnTo>
                  <a:lnTo>
                    <a:pt x="1037" y="497"/>
                  </a:lnTo>
                  <a:lnTo>
                    <a:pt x="1039" y="493"/>
                  </a:lnTo>
                  <a:lnTo>
                    <a:pt x="1043" y="493"/>
                  </a:lnTo>
                  <a:lnTo>
                    <a:pt x="1045" y="493"/>
                  </a:lnTo>
                  <a:lnTo>
                    <a:pt x="1045" y="493"/>
                  </a:lnTo>
                  <a:lnTo>
                    <a:pt x="1045" y="488"/>
                  </a:lnTo>
                  <a:lnTo>
                    <a:pt x="1051" y="484"/>
                  </a:lnTo>
                  <a:lnTo>
                    <a:pt x="1056" y="480"/>
                  </a:lnTo>
                  <a:lnTo>
                    <a:pt x="1068" y="476"/>
                  </a:lnTo>
                  <a:lnTo>
                    <a:pt x="1075" y="476"/>
                  </a:lnTo>
                  <a:lnTo>
                    <a:pt x="1077" y="474"/>
                  </a:lnTo>
                  <a:lnTo>
                    <a:pt x="1081" y="476"/>
                  </a:lnTo>
                  <a:lnTo>
                    <a:pt x="1084" y="474"/>
                  </a:lnTo>
                  <a:lnTo>
                    <a:pt x="1086" y="476"/>
                  </a:lnTo>
                  <a:lnTo>
                    <a:pt x="1092" y="476"/>
                  </a:lnTo>
                  <a:lnTo>
                    <a:pt x="1096" y="478"/>
                  </a:lnTo>
                  <a:lnTo>
                    <a:pt x="1105" y="482"/>
                  </a:lnTo>
                  <a:lnTo>
                    <a:pt x="1105" y="484"/>
                  </a:lnTo>
                  <a:lnTo>
                    <a:pt x="1103" y="488"/>
                  </a:lnTo>
                  <a:lnTo>
                    <a:pt x="1100" y="488"/>
                  </a:lnTo>
                  <a:lnTo>
                    <a:pt x="1092" y="493"/>
                  </a:lnTo>
                  <a:lnTo>
                    <a:pt x="1088" y="493"/>
                  </a:lnTo>
                  <a:lnTo>
                    <a:pt x="1086" y="493"/>
                  </a:lnTo>
                  <a:lnTo>
                    <a:pt x="1084" y="497"/>
                  </a:lnTo>
                  <a:lnTo>
                    <a:pt x="1081" y="499"/>
                  </a:lnTo>
                  <a:lnTo>
                    <a:pt x="1075" y="506"/>
                  </a:lnTo>
                  <a:lnTo>
                    <a:pt x="1068" y="514"/>
                  </a:lnTo>
                  <a:lnTo>
                    <a:pt x="1062" y="518"/>
                  </a:lnTo>
                  <a:lnTo>
                    <a:pt x="1060" y="518"/>
                  </a:lnTo>
                  <a:lnTo>
                    <a:pt x="1056" y="525"/>
                  </a:lnTo>
                  <a:lnTo>
                    <a:pt x="1056" y="529"/>
                  </a:lnTo>
                  <a:lnTo>
                    <a:pt x="1056" y="533"/>
                  </a:lnTo>
                  <a:lnTo>
                    <a:pt x="1060" y="537"/>
                  </a:lnTo>
                  <a:lnTo>
                    <a:pt x="1060" y="539"/>
                  </a:lnTo>
                  <a:lnTo>
                    <a:pt x="1056" y="542"/>
                  </a:lnTo>
                  <a:lnTo>
                    <a:pt x="1054" y="544"/>
                  </a:lnTo>
                  <a:lnTo>
                    <a:pt x="1051" y="548"/>
                  </a:lnTo>
                  <a:lnTo>
                    <a:pt x="1051" y="552"/>
                  </a:lnTo>
                  <a:lnTo>
                    <a:pt x="1049" y="555"/>
                  </a:lnTo>
                  <a:lnTo>
                    <a:pt x="1047" y="557"/>
                  </a:lnTo>
                  <a:lnTo>
                    <a:pt x="1045" y="561"/>
                  </a:lnTo>
                  <a:lnTo>
                    <a:pt x="1047" y="565"/>
                  </a:lnTo>
                  <a:lnTo>
                    <a:pt x="1049" y="569"/>
                  </a:lnTo>
                  <a:lnTo>
                    <a:pt x="1051" y="572"/>
                  </a:lnTo>
                  <a:lnTo>
                    <a:pt x="1051" y="578"/>
                  </a:lnTo>
                  <a:lnTo>
                    <a:pt x="1051" y="582"/>
                  </a:lnTo>
                  <a:lnTo>
                    <a:pt x="1054" y="582"/>
                  </a:lnTo>
                  <a:lnTo>
                    <a:pt x="1056" y="584"/>
                  </a:lnTo>
                  <a:lnTo>
                    <a:pt x="1056" y="587"/>
                  </a:lnTo>
                  <a:lnTo>
                    <a:pt x="1056" y="591"/>
                  </a:lnTo>
                  <a:lnTo>
                    <a:pt x="1054" y="589"/>
                  </a:lnTo>
                  <a:lnTo>
                    <a:pt x="1051" y="589"/>
                  </a:lnTo>
                  <a:lnTo>
                    <a:pt x="1051" y="591"/>
                  </a:lnTo>
                  <a:lnTo>
                    <a:pt x="1051" y="591"/>
                  </a:lnTo>
                  <a:lnTo>
                    <a:pt x="1047" y="591"/>
                  </a:lnTo>
                  <a:lnTo>
                    <a:pt x="1045" y="593"/>
                  </a:lnTo>
                  <a:lnTo>
                    <a:pt x="1047" y="593"/>
                  </a:lnTo>
                  <a:lnTo>
                    <a:pt x="1051" y="597"/>
                  </a:lnTo>
                  <a:lnTo>
                    <a:pt x="1051" y="597"/>
                  </a:lnTo>
                  <a:lnTo>
                    <a:pt x="1051" y="595"/>
                  </a:lnTo>
                  <a:lnTo>
                    <a:pt x="1054" y="597"/>
                  </a:lnTo>
                  <a:lnTo>
                    <a:pt x="1051" y="599"/>
                  </a:lnTo>
                  <a:lnTo>
                    <a:pt x="1051" y="603"/>
                  </a:lnTo>
                  <a:lnTo>
                    <a:pt x="1051" y="606"/>
                  </a:lnTo>
                  <a:lnTo>
                    <a:pt x="1049" y="612"/>
                  </a:lnTo>
                  <a:lnTo>
                    <a:pt x="1054" y="606"/>
                  </a:lnTo>
                  <a:lnTo>
                    <a:pt x="1054" y="603"/>
                  </a:lnTo>
                  <a:lnTo>
                    <a:pt x="1056" y="597"/>
                  </a:lnTo>
                  <a:lnTo>
                    <a:pt x="1060" y="595"/>
                  </a:lnTo>
                  <a:lnTo>
                    <a:pt x="1060" y="587"/>
                  </a:lnTo>
                  <a:lnTo>
                    <a:pt x="1060" y="586"/>
                  </a:lnTo>
                  <a:lnTo>
                    <a:pt x="1064" y="582"/>
                  </a:lnTo>
                  <a:lnTo>
                    <a:pt x="1064" y="582"/>
                  </a:lnTo>
                  <a:lnTo>
                    <a:pt x="1064" y="578"/>
                  </a:lnTo>
                  <a:lnTo>
                    <a:pt x="1064" y="576"/>
                  </a:lnTo>
                  <a:lnTo>
                    <a:pt x="1062" y="572"/>
                  </a:lnTo>
                  <a:lnTo>
                    <a:pt x="1060" y="572"/>
                  </a:lnTo>
                  <a:lnTo>
                    <a:pt x="1060" y="569"/>
                  </a:lnTo>
                  <a:lnTo>
                    <a:pt x="1060" y="567"/>
                  </a:lnTo>
                  <a:lnTo>
                    <a:pt x="1060" y="563"/>
                  </a:lnTo>
                  <a:lnTo>
                    <a:pt x="1056" y="559"/>
                  </a:lnTo>
                  <a:lnTo>
                    <a:pt x="1056" y="555"/>
                  </a:lnTo>
                  <a:lnTo>
                    <a:pt x="1056" y="554"/>
                  </a:lnTo>
                  <a:lnTo>
                    <a:pt x="1060" y="557"/>
                  </a:lnTo>
                  <a:lnTo>
                    <a:pt x="1060" y="555"/>
                  </a:lnTo>
                  <a:lnTo>
                    <a:pt x="1064" y="554"/>
                  </a:lnTo>
                  <a:lnTo>
                    <a:pt x="1066" y="552"/>
                  </a:lnTo>
                  <a:lnTo>
                    <a:pt x="1066" y="548"/>
                  </a:lnTo>
                  <a:lnTo>
                    <a:pt x="1068" y="548"/>
                  </a:lnTo>
                  <a:lnTo>
                    <a:pt x="1069" y="548"/>
                  </a:lnTo>
                  <a:lnTo>
                    <a:pt x="1073" y="552"/>
                  </a:lnTo>
                  <a:lnTo>
                    <a:pt x="1071" y="554"/>
                  </a:lnTo>
                  <a:lnTo>
                    <a:pt x="1073" y="555"/>
                  </a:lnTo>
                  <a:lnTo>
                    <a:pt x="1075" y="552"/>
                  </a:lnTo>
                  <a:lnTo>
                    <a:pt x="1075" y="548"/>
                  </a:lnTo>
                  <a:lnTo>
                    <a:pt x="1079" y="548"/>
                  </a:lnTo>
                  <a:lnTo>
                    <a:pt x="1081" y="548"/>
                  </a:lnTo>
                  <a:lnTo>
                    <a:pt x="1081" y="544"/>
                  </a:lnTo>
                  <a:lnTo>
                    <a:pt x="1081" y="544"/>
                  </a:lnTo>
                  <a:lnTo>
                    <a:pt x="1084" y="542"/>
                  </a:lnTo>
                  <a:lnTo>
                    <a:pt x="1084" y="539"/>
                  </a:lnTo>
                  <a:lnTo>
                    <a:pt x="1081" y="539"/>
                  </a:lnTo>
                  <a:lnTo>
                    <a:pt x="1075" y="544"/>
                  </a:lnTo>
                  <a:lnTo>
                    <a:pt x="1073" y="544"/>
                  </a:lnTo>
                  <a:lnTo>
                    <a:pt x="1071" y="539"/>
                  </a:lnTo>
                  <a:lnTo>
                    <a:pt x="1069" y="539"/>
                  </a:lnTo>
                  <a:lnTo>
                    <a:pt x="1069" y="537"/>
                  </a:lnTo>
                  <a:lnTo>
                    <a:pt x="1073" y="535"/>
                  </a:lnTo>
                  <a:lnTo>
                    <a:pt x="1071" y="531"/>
                  </a:lnTo>
                  <a:lnTo>
                    <a:pt x="1073" y="525"/>
                  </a:lnTo>
                  <a:lnTo>
                    <a:pt x="1075" y="522"/>
                  </a:lnTo>
                  <a:lnTo>
                    <a:pt x="1077" y="518"/>
                  </a:lnTo>
                  <a:lnTo>
                    <a:pt x="1079" y="514"/>
                  </a:lnTo>
                  <a:lnTo>
                    <a:pt x="1084" y="518"/>
                  </a:lnTo>
                  <a:lnTo>
                    <a:pt x="1084" y="520"/>
                  </a:lnTo>
                  <a:lnTo>
                    <a:pt x="1086" y="522"/>
                  </a:lnTo>
                  <a:lnTo>
                    <a:pt x="1090" y="523"/>
                  </a:lnTo>
                  <a:lnTo>
                    <a:pt x="1094" y="527"/>
                  </a:lnTo>
                  <a:lnTo>
                    <a:pt x="1098" y="527"/>
                  </a:lnTo>
                  <a:lnTo>
                    <a:pt x="1094" y="525"/>
                  </a:lnTo>
                  <a:lnTo>
                    <a:pt x="1094" y="523"/>
                  </a:lnTo>
                  <a:lnTo>
                    <a:pt x="1088" y="520"/>
                  </a:lnTo>
                  <a:lnTo>
                    <a:pt x="1086" y="518"/>
                  </a:lnTo>
                  <a:lnTo>
                    <a:pt x="1086" y="514"/>
                  </a:lnTo>
                  <a:lnTo>
                    <a:pt x="1084" y="514"/>
                  </a:lnTo>
                  <a:lnTo>
                    <a:pt x="1081" y="514"/>
                  </a:lnTo>
                  <a:lnTo>
                    <a:pt x="1081" y="512"/>
                  </a:lnTo>
                  <a:lnTo>
                    <a:pt x="1088" y="512"/>
                  </a:lnTo>
                  <a:lnTo>
                    <a:pt x="1088" y="510"/>
                  </a:lnTo>
                  <a:lnTo>
                    <a:pt x="1090" y="510"/>
                  </a:lnTo>
                  <a:lnTo>
                    <a:pt x="1098" y="518"/>
                  </a:lnTo>
                  <a:lnTo>
                    <a:pt x="1101" y="518"/>
                  </a:lnTo>
                  <a:lnTo>
                    <a:pt x="1103" y="518"/>
                  </a:lnTo>
                  <a:lnTo>
                    <a:pt x="1100" y="518"/>
                  </a:lnTo>
                  <a:lnTo>
                    <a:pt x="1096" y="512"/>
                  </a:lnTo>
                  <a:lnTo>
                    <a:pt x="1092" y="508"/>
                  </a:lnTo>
                  <a:lnTo>
                    <a:pt x="1090" y="506"/>
                  </a:lnTo>
                  <a:lnTo>
                    <a:pt x="1092" y="503"/>
                  </a:lnTo>
                  <a:lnTo>
                    <a:pt x="1098" y="501"/>
                  </a:lnTo>
                  <a:lnTo>
                    <a:pt x="1100" y="501"/>
                  </a:lnTo>
                  <a:lnTo>
                    <a:pt x="1100" y="505"/>
                  </a:lnTo>
                  <a:lnTo>
                    <a:pt x="1100" y="508"/>
                  </a:lnTo>
                  <a:lnTo>
                    <a:pt x="1101" y="506"/>
                  </a:lnTo>
                  <a:lnTo>
                    <a:pt x="1101" y="503"/>
                  </a:lnTo>
                  <a:lnTo>
                    <a:pt x="1103" y="501"/>
                  </a:lnTo>
                  <a:lnTo>
                    <a:pt x="1109" y="501"/>
                  </a:lnTo>
                  <a:lnTo>
                    <a:pt x="1109" y="505"/>
                  </a:lnTo>
                  <a:lnTo>
                    <a:pt x="1111" y="506"/>
                  </a:lnTo>
                  <a:lnTo>
                    <a:pt x="1115" y="512"/>
                  </a:lnTo>
                  <a:lnTo>
                    <a:pt x="1115" y="508"/>
                  </a:lnTo>
                  <a:lnTo>
                    <a:pt x="1115" y="506"/>
                  </a:lnTo>
                  <a:lnTo>
                    <a:pt x="1111" y="501"/>
                  </a:lnTo>
                  <a:lnTo>
                    <a:pt x="1111" y="499"/>
                  </a:lnTo>
                  <a:lnTo>
                    <a:pt x="1120" y="497"/>
                  </a:lnTo>
                  <a:lnTo>
                    <a:pt x="1126" y="495"/>
                  </a:lnTo>
                  <a:lnTo>
                    <a:pt x="1130" y="493"/>
                  </a:lnTo>
                  <a:lnTo>
                    <a:pt x="1135" y="493"/>
                  </a:lnTo>
                  <a:lnTo>
                    <a:pt x="1139" y="493"/>
                  </a:lnTo>
                  <a:lnTo>
                    <a:pt x="1147" y="493"/>
                  </a:lnTo>
                  <a:lnTo>
                    <a:pt x="1152" y="495"/>
                  </a:lnTo>
                  <a:lnTo>
                    <a:pt x="1152" y="497"/>
                  </a:lnTo>
                  <a:lnTo>
                    <a:pt x="1152" y="499"/>
                  </a:lnTo>
                  <a:lnTo>
                    <a:pt x="1150" y="506"/>
                  </a:lnTo>
                  <a:lnTo>
                    <a:pt x="1150" y="510"/>
                  </a:lnTo>
                  <a:lnTo>
                    <a:pt x="1147" y="512"/>
                  </a:lnTo>
                  <a:lnTo>
                    <a:pt x="1145" y="518"/>
                  </a:lnTo>
                  <a:lnTo>
                    <a:pt x="1145" y="518"/>
                  </a:lnTo>
                  <a:lnTo>
                    <a:pt x="1148" y="520"/>
                  </a:lnTo>
                  <a:lnTo>
                    <a:pt x="1150" y="522"/>
                  </a:lnTo>
                  <a:lnTo>
                    <a:pt x="1150" y="525"/>
                  </a:lnTo>
                  <a:lnTo>
                    <a:pt x="1145" y="531"/>
                  </a:lnTo>
                  <a:lnTo>
                    <a:pt x="1143" y="533"/>
                  </a:lnTo>
                  <a:lnTo>
                    <a:pt x="1143" y="537"/>
                  </a:lnTo>
                  <a:lnTo>
                    <a:pt x="1147" y="539"/>
                  </a:lnTo>
                  <a:lnTo>
                    <a:pt x="1147" y="542"/>
                  </a:lnTo>
                  <a:lnTo>
                    <a:pt x="1143" y="544"/>
                  </a:lnTo>
                  <a:lnTo>
                    <a:pt x="1143" y="544"/>
                  </a:lnTo>
                  <a:lnTo>
                    <a:pt x="1139" y="548"/>
                  </a:lnTo>
                  <a:lnTo>
                    <a:pt x="1135" y="548"/>
                  </a:lnTo>
                  <a:lnTo>
                    <a:pt x="1133" y="552"/>
                  </a:lnTo>
                  <a:lnTo>
                    <a:pt x="1130" y="554"/>
                  </a:lnTo>
                  <a:lnTo>
                    <a:pt x="1128" y="557"/>
                  </a:lnTo>
                  <a:lnTo>
                    <a:pt x="1130" y="557"/>
                  </a:lnTo>
                  <a:lnTo>
                    <a:pt x="1135" y="552"/>
                  </a:lnTo>
                  <a:lnTo>
                    <a:pt x="1139" y="548"/>
                  </a:lnTo>
                  <a:lnTo>
                    <a:pt x="1143" y="548"/>
                  </a:lnTo>
                  <a:lnTo>
                    <a:pt x="1143" y="548"/>
                  </a:lnTo>
                  <a:lnTo>
                    <a:pt x="1139" y="552"/>
                  </a:lnTo>
                  <a:lnTo>
                    <a:pt x="1139" y="554"/>
                  </a:lnTo>
                  <a:lnTo>
                    <a:pt x="1135" y="559"/>
                  </a:lnTo>
                  <a:lnTo>
                    <a:pt x="1130" y="561"/>
                  </a:lnTo>
                  <a:lnTo>
                    <a:pt x="1130" y="563"/>
                  </a:lnTo>
                  <a:lnTo>
                    <a:pt x="1130" y="565"/>
                  </a:lnTo>
                  <a:lnTo>
                    <a:pt x="1130" y="567"/>
                  </a:lnTo>
                  <a:lnTo>
                    <a:pt x="1128" y="565"/>
                  </a:lnTo>
                  <a:lnTo>
                    <a:pt x="1126" y="565"/>
                  </a:lnTo>
                  <a:lnTo>
                    <a:pt x="1126" y="569"/>
                  </a:lnTo>
                  <a:lnTo>
                    <a:pt x="1128" y="569"/>
                  </a:lnTo>
                  <a:lnTo>
                    <a:pt x="1130" y="569"/>
                  </a:lnTo>
                  <a:lnTo>
                    <a:pt x="1130" y="572"/>
                  </a:lnTo>
                  <a:lnTo>
                    <a:pt x="1126" y="572"/>
                  </a:lnTo>
                  <a:lnTo>
                    <a:pt x="1130" y="572"/>
                  </a:lnTo>
                  <a:lnTo>
                    <a:pt x="1130" y="572"/>
                  </a:lnTo>
                  <a:lnTo>
                    <a:pt x="1133" y="572"/>
                  </a:lnTo>
                  <a:lnTo>
                    <a:pt x="1135" y="569"/>
                  </a:lnTo>
                  <a:lnTo>
                    <a:pt x="1135" y="565"/>
                  </a:lnTo>
                  <a:lnTo>
                    <a:pt x="1139" y="563"/>
                  </a:lnTo>
                  <a:lnTo>
                    <a:pt x="1139" y="561"/>
                  </a:lnTo>
                  <a:lnTo>
                    <a:pt x="1143" y="561"/>
                  </a:lnTo>
                  <a:lnTo>
                    <a:pt x="1143" y="567"/>
                  </a:lnTo>
                  <a:lnTo>
                    <a:pt x="1143" y="569"/>
                  </a:lnTo>
                  <a:lnTo>
                    <a:pt x="1143" y="563"/>
                  </a:lnTo>
                  <a:lnTo>
                    <a:pt x="1143" y="559"/>
                  </a:lnTo>
                  <a:lnTo>
                    <a:pt x="1143" y="557"/>
                  </a:lnTo>
                  <a:lnTo>
                    <a:pt x="1145" y="555"/>
                  </a:lnTo>
                  <a:lnTo>
                    <a:pt x="1148" y="555"/>
                  </a:lnTo>
                  <a:lnTo>
                    <a:pt x="1148" y="561"/>
                  </a:lnTo>
                  <a:lnTo>
                    <a:pt x="1148" y="563"/>
                  </a:lnTo>
                  <a:lnTo>
                    <a:pt x="1150" y="561"/>
                  </a:lnTo>
                  <a:lnTo>
                    <a:pt x="1154" y="557"/>
                  </a:lnTo>
                  <a:lnTo>
                    <a:pt x="1156" y="559"/>
                  </a:lnTo>
                  <a:lnTo>
                    <a:pt x="1158" y="563"/>
                  </a:lnTo>
                  <a:lnTo>
                    <a:pt x="1158" y="567"/>
                  </a:lnTo>
                  <a:lnTo>
                    <a:pt x="1152" y="572"/>
                  </a:lnTo>
                  <a:lnTo>
                    <a:pt x="1148" y="576"/>
                  </a:lnTo>
                  <a:lnTo>
                    <a:pt x="1147" y="578"/>
                  </a:lnTo>
                  <a:lnTo>
                    <a:pt x="1150" y="578"/>
                  </a:lnTo>
                  <a:lnTo>
                    <a:pt x="1154" y="582"/>
                  </a:lnTo>
                  <a:lnTo>
                    <a:pt x="1156" y="578"/>
                  </a:lnTo>
                  <a:lnTo>
                    <a:pt x="1154" y="576"/>
                  </a:lnTo>
                  <a:lnTo>
                    <a:pt x="1156" y="572"/>
                  </a:lnTo>
                  <a:lnTo>
                    <a:pt x="1160" y="569"/>
                  </a:lnTo>
                  <a:lnTo>
                    <a:pt x="1160" y="572"/>
                  </a:lnTo>
                  <a:lnTo>
                    <a:pt x="1160" y="578"/>
                  </a:lnTo>
                  <a:lnTo>
                    <a:pt x="1164" y="576"/>
                  </a:lnTo>
                  <a:lnTo>
                    <a:pt x="1160" y="569"/>
                  </a:lnTo>
                  <a:lnTo>
                    <a:pt x="1160" y="567"/>
                  </a:lnTo>
                  <a:lnTo>
                    <a:pt x="1160" y="559"/>
                  </a:lnTo>
                  <a:lnTo>
                    <a:pt x="1160" y="559"/>
                  </a:lnTo>
                  <a:lnTo>
                    <a:pt x="1164" y="561"/>
                  </a:lnTo>
                  <a:lnTo>
                    <a:pt x="1164" y="565"/>
                  </a:lnTo>
                  <a:lnTo>
                    <a:pt x="1164" y="567"/>
                  </a:lnTo>
                  <a:lnTo>
                    <a:pt x="1164" y="567"/>
                  </a:lnTo>
                  <a:lnTo>
                    <a:pt x="1167" y="565"/>
                  </a:lnTo>
                  <a:lnTo>
                    <a:pt x="1173" y="572"/>
                  </a:lnTo>
                  <a:lnTo>
                    <a:pt x="1173" y="572"/>
                  </a:lnTo>
                  <a:lnTo>
                    <a:pt x="1179" y="572"/>
                  </a:lnTo>
                  <a:lnTo>
                    <a:pt x="1180" y="576"/>
                  </a:lnTo>
                  <a:lnTo>
                    <a:pt x="1182" y="576"/>
                  </a:lnTo>
                  <a:lnTo>
                    <a:pt x="1180" y="572"/>
                  </a:lnTo>
                  <a:lnTo>
                    <a:pt x="1179" y="569"/>
                  </a:lnTo>
                  <a:lnTo>
                    <a:pt x="1177" y="569"/>
                  </a:lnTo>
                  <a:lnTo>
                    <a:pt x="1169" y="563"/>
                  </a:lnTo>
                  <a:lnTo>
                    <a:pt x="1167" y="563"/>
                  </a:lnTo>
                  <a:lnTo>
                    <a:pt x="1167" y="561"/>
                  </a:lnTo>
                  <a:lnTo>
                    <a:pt x="1169" y="555"/>
                  </a:lnTo>
                  <a:lnTo>
                    <a:pt x="1175" y="555"/>
                  </a:lnTo>
                  <a:lnTo>
                    <a:pt x="1179" y="552"/>
                  </a:lnTo>
                  <a:lnTo>
                    <a:pt x="1184" y="552"/>
                  </a:lnTo>
                  <a:lnTo>
                    <a:pt x="1188" y="552"/>
                  </a:lnTo>
                  <a:lnTo>
                    <a:pt x="1188" y="552"/>
                  </a:lnTo>
                  <a:lnTo>
                    <a:pt x="1192" y="552"/>
                  </a:lnTo>
                  <a:lnTo>
                    <a:pt x="1197" y="555"/>
                  </a:lnTo>
                  <a:lnTo>
                    <a:pt x="1197" y="557"/>
                  </a:lnTo>
                  <a:lnTo>
                    <a:pt x="1199" y="559"/>
                  </a:lnTo>
                  <a:lnTo>
                    <a:pt x="1201" y="561"/>
                  </a:lnTo>
                  <a:lnTo>
                    <a:pt x="1201" y="563"/>
                  </a:lnTo>
                  <a:lnTo>
                    <a:pt x="1205" y="563"/>
                  </a:lnTo>
                  <a:lnTo>
                    <a:pt x="1205" y="563"/>
                  </a:lnTo>
                  <a:lnTo>
                    <a:pt x="1209" y="563"/>
                  </a:lnTo>
                  <a:lnTo>
                    <a:pt x="1209" y="567"/>
                  </a:lnTo>
                  <a:lnTo>
                    <a:pt x="1214" y="569"/>
                  </a:lnTo>
                  <a:lnTo>
                    <a:pt x="1214" y="569"/>
                  </a:lnTo>
                  <a:lnTo>
                    <a:pt x="1214" y="572"/>
                  </a:lnTo>
                  <a:lnTo>
                    <a:pt x="1214" y="572"/>
                  </a:lnTo>
                  <a:lnTo>
                    <a:pt x="1214" y="578"/>
                  </a:lnTo>
                  <a:lnTo>
                    <a:pt x="1212" y="582"/>
                  </a:lnTo>
                  <a:lnTo>
                    <a:pt x="1209" y="582"/>
                  </a:lnTo>
                  <a:lnTo>
                    <a:pt x="1205" y="578"/>
                  </a:lnTo>
                  <a:lnTo>
                    <a:pt x="1199" y="582"/>
                  </a:lnTo>
                  <a:lnTo>
                    <a:pt x="1194" y="586"/>
                  </a:lnTo>
                  <a:lnTo>
                    <a:pt x="1199" y="582"/>
                  </a:lnTo>
                  <a:lnTo>
                    <a:pt x="1207" y="582"/>
                  </a:lnTo>
                  <a:lnTo>
                    <a:pt x="1207" y="582"/>
                  </a:lnTo>
                  <a:lnTo>
                    <a:pt x="1205" y="586"/>
                  </a:lnTo>
                  <a:lnTo>
                    <a:pt x="1201" y="587"/>
                  </a:lnTo>
                  <a:lnTo>
                    <a:pt x="1197" y="595"/>
                  </a:lnTo>
                  <a:lnTo>
                    <a:pt x="1194" y="597"/>
                  </a:lnTo>
                  <a:lnTo>
                    <a:pt x="1194" y="597"/>
                  </a:lnTo>
                  <a:lnTo>
                    <a:pt x="1192" y="601"/>
                  </a:lnTo>
                  <a:lnTo>
                    <a:pt x="1194" y="601"/>
                  </a:lnTo>
                  <a:lnTo>
                    <a:pt x="1199" y="593"/>
                  </a:lnTo>
                  <a:lnTo>
                    <a:pt x="1203" y="589"/>
                  </a:lnTo>
                  <a:lnTo>
                    <a:pt x="1207" y="587"/>
                  </a:lnTo>
                  <a:lnTo>
                    <a:pt x="1212" y="582"/>
                  </a:lnTo>
                  <a:lnTo>
                    <a:pt x="1216" y="584"/>
                  </a:lnTo>
                  <a:lnTo>
                    <a:pt x="1218" y="586"/>
                  </a:lnTo>
                  <a:lnTo>
                    <a:pt x="1218" y="586"/>
                  </a:lnTo>
                  <a:lnTo>
                    <a:pt x="1218" y="589"/>
                  </a:lnTo>
                  <a:lnTo>
                    <a:pt x="1218" y="591"/>
                  </a:lnTo>
                  <a:lnTo>
                    <a:pt x="1218" y="595"/>
                  </a:lnTo>
                  <a:lnTo>
                    <a:pt x="1214" y="597"/>
                  </a:lnTo>
                  <a:lnTo>
                    <a:pt x="1212" y="601"/>
                  </a:lnTo>
                  <a:lnTo>
                    <a:pt x="1209" y="601"/>
                  </a:lnTo>
                  <a:lnTo>
                    <a:pt x="1207" y="599"/>
                  </a:lnTo>
                  <a:lnTo>
                    <a:pt x="1203" y="599"/>
                  </a:lnTo>
                  <a:lnTo>
                    <a:pt x="1201" y="601"/>
                  </a:lnTo>
                  <a:lnTo>
                    <a:pt x="1205" y="601"/>
                  </a:lnTo>
                  <a:lnTo>
                    <a:pt x="1207" y="603"/>
                  </a:lnTo>
                  <a:lnTo>
                    <a:pt x="1199" y="606"/>
                  </a:lnTo>
                  <a:lnTo>
                    <a:pt x="1201" y="606"/>
                  </a:lnTo>
                  <a:lnTo>
                    <a:pt x="1205" y="606"/>
                  </a:lnTo>
                  <a:lnTo>
                    <a:pt x="1209" y="603"/>
                  </a:lnTo>
                  <a:lnTo>
                    <a:pt x="1211" y="603"/>
                  </a:lnTo>
                  <a:lnTo>
                    <a:pt x="1211" y="603"/>
                  </a:lnTo>
                  <a:lnTo>
                    <a:pt x="1209" y="606"/>
                  </a:lnTo>
                  <a:lnTo>
                    <a:pt x="1205" y="606"/>
                  </a:lnTo>
                  <a:lnTo>
                    <a:pt x="1201" y="608"/>
                  </a:lnTo>
                  <a:lnTo>
                    <a:pt x="1205" y="608"/>
                  </a:lnTo>
                  <a:lnTo>
                    <a:pt x="1205" y="612"/>
                  </a:lnTo>
                  <a:lnTo>
                    <a:pt x="1203" y="612"/>
                  </a:lnTo>
                  <a:lnTo>
                    <a:pt x="1199" y="616"/>
                  </a:lnTo>
                  <a:lnTo>
                    <a:pt x="1197" y="620"/>
                  </a:lnTo>
                  <a:lnTo>
                    <a:pt x="1199" y="620"/>
                  </a:lnTo>
                  <a:lnTo>
                    <a:pt x="1203" y="616"/>
                  </a:lnTo>
                  <a:lnTo>
                    <a:pt x="1207" y="612"/>
                  </a:lnTo>
                  <a:lnTo>
                    <a:pt x="1209" y="606"/>
                  </a:lnTo>
                  <a:lnTo>
                    <a:pt x="1216" y="603"/>
                  </a:lnTo>
                  <a:lnTo>
                    <a:pt x="1216" y="606"/>
                  </a:lnTo>
                  <a:lnTo>
                    <a:pt x="1216" y="606"/>
                  </a:lnTo>
                  <a:lnTo>
                    <a:pt x="1218" y="606"/>
                  </a:lnTo>
                  <a:lnTo>
                    <a:pt x="1218" y="603"/>
                  </a:lnTo>
                  <a:lnTo>
                    <a:pt x="1224" y="601"/>
                  </a:lnTo>
                  <a:lnTo>
                    <a:pt x="1226" y="601"/>
                  </a:lnTo>
                  <a:lnTo>
                    <a:pt x="1226" y="603"/>
                  </a:lnTo>
                  <a:lnTo>
                    <a:pt x="1222" y="606"/>
                  </a:lnTo>
                  <a:lnTo>
                    <a:pt x="1214" y="612"/>
                  </a:lnTo>
                  <a:lnTo>
                    <a:pt x="1212" y="612"/>
                  </a:lnTo>
                  <a:lnTo>
                    <a:pt x="1212" y="614"/>
                  </a:lnTo>
                  <a:lnTo>
                    <a:pt x="1214" y="614"/>
                  </a:lnTo>
                  <a:lnTo>
                    <a:pt x="1212" y="618"/>
                  </a:lnTo>
                  <a:lnTo>
                    <a:pt x="1211" y="621"/>
                  </a:lnTo>
                  <a:lnTo>
                    <a:pt x="1212" y="621"/>
                  </a:lnTo>
                  <a:lnTo>
                    <a:pt x="1214" y="618"/>
                  </a:lnTo>
                  <a:lnTo>
                    <a:pt x="1214" y="616"/>
                  </a:lnTo>
                  <a:lnTo>
                    <a:pt x="1218" y="612"/>
                  </a:lnTo>
                  <a:lnTo>
                    <a:pt x="1222" y="608"/>
                  </a:lnTo>
                  <a:lnTo>
                    <a:pt x="1222" y="612"/>
                  </a:lnTo>
                  <a:lnTo>
                    <a:pt x="1224" y="612"/>
                  </a:lnTo>
                  <a:lnTo>
                    <a:pt x="1222" y="616"/>
                  </a:lnTo>
                  <a:lnTo>
                    <a:pt x="1218" y="620"/>
                  </a:lnTo>
                  <a:lnTo>
                    <a:pt x="1218" y="621"/>
                  </a:lnTo>
                  <a:lnTo>
                    <a:pt x="1214" y="627"/>
                  </a:lnTo>
                  <a:lnTo>
                    <a:pt x="1212" y="629"/>
                  </a:lnTo>
                  <a:lnTo>
                    <a:pt x="1212" y="631"/>
                  </a:lnTo>
                  <a:lnTo>
                    <a:pt x="1216" y="629"/>
                  </a:lnTo>
                  <a:lnTo>
                    <a:pt x="1218" y="627"/>
                  </a:lnTo>
                  <a:lnTo>
                    <a:pt x="1222" y="620"/>
                  </a:lnTo>
                  <a:lnTo>
                    <a:pt x="1224" y="618"/>
                  </a:lnTo>
                  <a:lnTo>
                    <a:pt x="1226" y="621"/>
                  </a:lnTo>
                  <a:lnTo>
                    <a:pt x="1226" y="621"/>
                  </a:lnTo>
                  <a:lnTo>
                    <a:pt x="1226" y="623"/>
                  </a:lnTo>
                  <a:lnTo>
                    <a:pt x="1224" y="625"/>
                  </a:lnTo>
                  <a:lnTo>
                    <a:pt x="1222" y="631"/>
                  </a:lnTo>
                  <a:lnTo>
                    <a:pt x="1222" y="633"/>
                  </a:lnTo>
                  <a:lnTo>
                    <a:pt x="1222" y="633"/>
                  </a:lnTo>
                  <a:lnTo>
                    <a:pt x="1222" y="633"/>
                  </a:lnTo>
                  <a:lnTo>
                    <a:pt x="1224" y="629"/>
                  </a:lnTo>
                  <a:lnTo>
                    <a:pt x="1226" y="625"/>
                  </a:lnTo>
                  <a:lnTo>
                    <a:pt x="1229" y="623"/>
                  </a:lnTo>
                  <a:lnTo>
                    <a:pt x="1229" y="620"/>
                  </a:lnTo>
                  <a:lnTo>
                    <a:pt x="1231" y="618"/>
                  </a:lnTo>
                  <a:lnTo>
                    <a:pt x="1235" y="616"/>
                  </a:lnTo>
                  <a:lnTo>
                    <a:pt x="1235" y="612"/>
                  </a:lnTo>
                  <a:lnTo>
                    <a:pt x="1235" y="612"/>
                  </a:lnTo>
                  <a:lnTo>
                    <a:pt x="1237" y="612"/>
                  </a:lnTo>
                  <a:lnTo>
                    <a:pt x="1239" y="608"/>
                  </a:lnTo>
                  <a:lnTo>
                    <a:pt x="1239" y="606"/>
                  </a:lnTo>
                  <a:lnTo>
                    <a:pt x="1241" y="606"/>
                  </a:lnTo>
                  <a:lnTo>
                    <a:pt x="1243" y="612"/>
                  </a:lnTo>
                  <a:lnTo>
                    <a:pt x="1246" y="612"/>
                  </a:lnTo>
                  <a:lnTo>
                    <a:pt x="1248" y="616"/>
                  </a:lnTo>
                  <a:lnTo>
                    <a:pt x="1248" y="618"/>
                  </a:lnTo>
                  <a:lnTo>
                    <a:pt x="1252" y="621"/>
                  </a:lnTo>
                  <a:lnTo>
                    <a:pt x="1254" y="627"/>
                  </a:lnTo>
                  <a:lnTo>
                    <a:pt x="1254" y="629"/>
                  </a:lnTo>
                  <a:lnTo>
                    <a:pt x="1252" y="631"/>
                  </a:lnTo>
                  <a:lnTo>
                    <a:pt x="1248" y="633"/>
                  </a:lnTo>
                  <a:lnTo>
                    <a:pt x="1246" y="633"/>
                  </a:lnTo>
                  <a:lnTo>
                    <a:pt x="1243" y="633"/>
                  </a:lnTo>
                  <a:lnTo>
                    <a:pt x="1241" y="631"/>
                  </a:lnTo>
                  <a:lnTo>
                    <a:pt x="1239" y="631"/>
                  </a:lnTo>
                  <a:lnTo>
                    <a:pt x="1237" y="633"/>
                  </a:lnTo>
                  <a:lnTo>
                    <a:pt x="1235" y="633"/>
                  </a:lnTo>
                  <a:lnTo>
                    <a:pt x="1233" y="636"/>
                  </a:lnTo>
                  <a:lnTo>
                    <a:pt x="1231" y="636"/>
                  </a:lnTo>
                  <a:lnTo>
                    <a:pt x="1228" y="636"/>
                  </a:lnTo>
                  <a:lnTo>
                    <a:pt x="1226" y="638"/>
                  </a:lnTo>
                  <a:lnTo>
                    <a:pt x="1231" y="638"/>
                  </a:lnTo>
                  <a:lnTo>
                    <a:pt x="1233" y="638"/>
                  </a:lnTo>
                  <a:lnTo>
                    <a:pt x="1233" y="640"/>
                  </a:lnTo>
                  <a:lnTo>
                    <a:pt x="1231" y="646"/>
                  </a:lnTo>
                  <a:lnTo>
                    <a:pt x="1228" y="646"/>
                  </a:lnTo>
                  <a:lnTo>
                    <a:pt x="1224" y="648"/>
                  </a:lnTo>
                  <a:lnTo>
                    <a:pt x="1229" y="648"/>
                  </a:lnTo>
                  <a:lnTo>
                    <a:pt x="1231" y="646"/>
                  </a:lnTo>
                  <a:lnTo>
                    <a:pt x="1237" y="646"/>
                  </a:lnTo>
                  <a:lnTo>
                    <a:pt x="1239" y="646"/>
                  </a:lnTo>
                  <a:lnTo>
                    <a:pt x="1243" y="642"/>
                  </a:lnTo>
                  <a:lnTo>
                    <a:pt x="1246" y="642"/>
                  </a:lnTo>
                  <a:lnTo>
                    <a:pt x="1246" y="646"/>
                  </a:lnTo>
                  <a:lnTo>
                    <a:pt x="1246" y="646"/>
                  </a:lnTo>
                  <a:lnTo>
                    <a:pt x="1246" y="648"/>
                  </a:lnTo>
                  <a:lnTo>
                    <a:pt x="1248" y="646"/>
                  </a:lnTo>
                  <a:lnTo>
                    <a:pt x="1248" y="642"/>
                  </a:lnTo>
                  <a:lnTo>
                    <a:pt x="1248" y="638"/>
                  </a:lnTo>
                  <a:lnTo>
                    <a:pt x="1252" y="636"/>
                  </a:lnTo>
                  <a:lnTo>
                    <a:pt x="1256" y="633"/>
                  </a:lnTo>
                  <a:lnTo>
                    <a:pt x="1258" y="636"/>
                  </a:lnTo>
                  <a:lnTo>
                    <a:pt x="1256" y="636"/>
                  </a:lnTo>
                  <a:lnTo>
                    <a:pt x="1258" y="640"/>
                  </a:lnTo>
                  <a:lnTo>
                    <a:pt x="1256" y="646"/>
                  </a:lnTo>
                  <a:lnTo>
                    <a:pt x="1252" y="648"/>
                  </a:lnTo>
                  <a:lnTo>
                    <a:pt x="1248" y="650"/>
                  </a:lnTo>
                  <a:lnTo>
                    <a:pt x="1246" y="652"/>
                  </a:lnTo>
                  <a:lnTo>
                    <a:pt x="1246" y="653"/>
                  </a:lnTo>
                  <a:lnTo>
                    <a:pt x="1243" y="653"/>
                  </a:lnTo>
                  <a:lnTo>
                    <a:pt x="1241" y="653"/>
                  </a:lnTo>
                  <a:lnTo>
                    <a:pt x="1239" y="653"/>
                  </a:lnTo>
                  <a:lnTo>
                    <a:pt x="1237" y="655"/>
                  </a:lnTo>
                  <a:lnTo>
                    <a:pt x="1237" y="657"/>
                  </a:lnTo>
                  <a:lnTo>
                    <a:pt x="1233" y="661"/>
                  </a:lnTo>
                  <a:lnTo>
                    <a:pt x="1233" y="663"/>
                  </a:lnTo>
                  <a:lnTo>
                    <a:pt x="1231" y="667"/>
                  </a:lnTo>
                  <a:lnTo>
                    <a:pt x="1233" y="663"/>
                  </a:lnTo>
                  <a:lnTo>
                    <a:pt x="1237" y="661"/>
                  </a:lnTo>
                  <a:lnTo>
                    <a:pt x="1241" y="655"/>
                  </a:lnTo>
                  <a:lnTo>
                    <a:pt x="1243" y="655"/>
                  </a:lnTo>
                  <a:lnTo>
                    <a:pt x="1243" y="655"/>
                  </a:lnTo>
                  <a:lnTo>
                    <a:pt x="1243" y="655"/>
                  </a:lnTo>
                  <a:lnTo>
                    <a:pt x="1246" y="657"/>
                  </a:lnTo>
                  <a:lnTo>
                    <a:pt x="1243" y="659"/>
                  </a:lnTo>
                  <a:lnTo>
                    <a:pt x="1241" y="663"/>
                  </a:lnTo>
                  <a:lnTo>
                    <a:pt x="1237" y="667"/>
                  </a:lnTo>
                  <a:lnTo>
                    <a:pt x="1233" y="670"/>
                  </a:lnTo>
                  <a:lnTo>
                    <a:pt x="1233" y="670"/>
                  </a:lnTo>
                  <a:lnTo>
                    <a:pt x="1241" y="670"/>
                  </a:lnTo>
                  <a:lnTo>
                    <a:pt x="1246" y="663"/>
                  </a:lnTo>
                  <a:lnTo>
                    <a:pt x="1246" y="655"/>
                  </a:lnTo>
                  <a:lnTo>
                    <a:pt x="1248" y="653"/>
                  </a:lnTo>
                  <a:lnTo>
                    <a:pt x="1252" y="652"/>
                  </a:lnTo>
                  <a:lnTo>
                    <a:pt x="1252" y="652"/>
                  </a:lnTo>
                  <a:lnTo>
                    <a:pt x="1258" y="648"/>
                  </a:lnTo>
                  <a:lnTo>
                    <a:pt x="1261" y="646"/>
                  </a:lnTo>
                  <a:lnTo>
                    <a:pt x="1265" y="646"/>
                  </a:lnTo>
                  <a:lnTo>
                    <a:pt x="1265" y="646"/>
                  </a:lnTo>
                  <a:lnTo>
                    <a:pt x="1263" y="648"/>
                  </a:lnTo>
                  <a:lnTo>
                    <a:pt x="1260" y="652"/>
                  </a:lnTo>
                  <a:lnTo>
                    <a:pt x="1256" y="652"/>
                  </a:lnTo>
                  <a:lnTo>
                    <a:pt x="1254" y="655"/>
                  </a:lnTo>
                  <a:lnTo>
                    <a:pt x="1254" y="657"/>
                  </a:lnTo>
                  <a:lnTo>
                    <a:pt x="1254" y="659"/>
                  </a:lnTo>
                  <a:lnTo>
                    <a:pt x="1256" y="655"/>
                  </a:lnTo>
                  <a:lnTo>
                    <a:pt x="1261" y="655"/>
                  </a:lnTo>
                  <a:lnTo>
                    <a:pt x="1263" y="652"/>
                  </a:lnTo>
                  <a:lnTo>
                    <a:pt x="1267" y="652"/>
                  </a:lnTo>
                  <a:lnTo>
                    <a:pt x="1267" y="650"/>
                  </a:lnTo>
                  <a:lnTo>
                    <a:pt x="1271" y="648"/>
                  </a:lnTo>
                  <a:lnTo>
                    <a:pt x="1273" y="648"/>
                  </a:lnTo>
                  <a:lnTo>
                    <a:pt x="1276" y="652"/>
                  </a:lnTo>
                  <a:lnTo>
                    <a:pt x="1280" y="657"/>
                  </a:lnTo>
                  <a:lnTo>
                    <a:pt x="1280" y="659"/>
                  </a:lnTo>
                  <a:lnTo>
                    <a:pt x="1284" y="661"/>
                  </a:lnTo>
                  <a:lnTo>
                    <a:pt x="1284" y="663"/>
                  </a:lnTo>
                  <a:lnTo>
                    <a:pt x="1284" y="667"/>
                  </a:lnTo>
                  <a:lnTo>
                    <a:pt x="1280" y="670"/>
                  </a:lnTo>
                  <a:lnTo>
                    <a:pt x="1280" y="670"/>
                  </a:lnTo>
                  <a:lnTo>
                    <a:pt x="1280" y="667"/>
                  </a:lnTo>
                  <a:lnTo>
                    <a:pt x="1276" y="667"/>
                  </a:lnTo>
                  <a:lnTo>
                    <a:pt x="1276" y="667"/>
                  </a:lnTo>
                  <a:lnTo>
                    <a:pt x="1276" y="670"/>
                  </a:lnTo>
                  <a:lnTo>
                    <a:pt x="1273" y="670"/>
                  </a:lnTo>
                  <a:lnTo>
                    <a:pt x="1267" y="672"/>
                  </a:lnTo>
                  <a:lnTo>
                    <a:pt x="1263" y="672"/>
                  </a:lnTo>
                  <a:lnTo>
                    <a:pt x="1260" y="672"/>
                  </a:lnTo>
                  <a:lnTo>
                    <a:pt x="1254" y="676"/>
                  </a:lnTo>
                  <a:lnTo>
                    <a:pt x="1252" y="676"/>
                  </a:lnTo>
                  <a:lnTo>
                    <a:pt x="1246" y="680"/>
                  </a:lnTo>
                  <a:lnTo>
                    <a:pt x="1252" y="680"/>
                  </a:lnTo>
                  <a:lnTo>
                    <a:pt x="1252" y="680"/>
                  </a:lnTo>
                  <a:lnTo>
                    <a:pt x="1252" y="682"/>
                  </a:lnTo>
                  <a:lnTo>
                    <a:pt x="1246" y="684"/>
                  </a:lnTo>
                  <a:lnTo>
                    <a:pt x="1246" y="685"/>
                  </a:lnTo>
                  <a:lnTo>
                    <a:pt x="1252" y="684"/>
                  </a:lnTo>
                  <a:lnTo>
                    <a:pt x="1254" y="680"/>
                  </a:lnTo>
                  <a:lnTo>
                    <a:pt x="1260" y="676"/>
                  </a:lnTo>
                  <a:lnTo>
                    <a:pt x="1265" y="676"/>
                  </a:lnTo>
                  <a:lnTo>
                    <a:pt x="1267" y="676"/>
                  </a:lnTo>
                  <a:lnTo>
                    <a:pt x="1271" y="676"/>
                  </a:lnTo>
                  <a:lnTo>
                    <a:pt x="1273" y="676"/>
                  </a:lnTo>
                  <a:lnTo>
                    <a:pt x="1273" y="676"/>
                  </a:lnTo>
                  <a:lnTo>
                    <a:pt x="1273" y="680"/>
                  </a:lnTo>
                  <a:lnTo>
                    <a:pt x="1267" y="682"/>
                  </a:lnTo>
                  <a:lnTo>
                    <a:pt x="1267" y="684"/>
                  </a:lnTo>
                  <a:lnTo>
                    <a:pt x="1263" y="684"/>
                  </a:lnTo>
                  <a:lnTo>
                    <a:pt x="1261" y="685"/>
                  </a:lnTo>
                  <a:lnTo>
                    <a:pt x="1260" y="687"/>
                  </a:lnTo>
                  <a:lnTo>
                    <a:pt x="1256" y="691"/>
                  </a:lnTo>
                  <a:lnTo>
                    <a:pt x="1252" y="687"/>
                  </a:lnTo>
                  <a:lnTo>
                    <a:pt x="1252" y="687"/>
                  </a:lnTo>
                  <a:lnTo>
                    <a:pt x="1248" y="693"/>
                  </a:lnTo>
                  <a:lnTo>
                    <a:pt x="1252" y="693"/>
                  </a:lnTo>
                  <a:lnTo>
                    <a:pt x="1252" y="691"/>
                  </a:lnTo>
                  <a:lnTo>
                    <a:pt x="1256" y="691"/>
                  </a:lnTo>
                  <a:lnTo>
                    <a:pt x="1258" y="693"/>
                  </a:lnTo>
                  <a:lnTo>
                    <a:pt x="1261" y="687"/>
                  </a:lnTo>
                  <a:lnTo>
                    <a:pt x="1263" y="685"/>
                  </a:lnTo>
                  <a:lnTo>
                    <a:pt x="1267" y="685"/>
                  </a:lnTo>
                  <a:lnTo>
                    <a:pt x="1267" y="685"/>
                  </a:lnTo>
                  <a:lnTo>
                    <a:pt x="1273" y="687"/>
                  </a:lnTo>
                  <a:lnTo>
                    <a:pt x="1276" y="684"/>
                  </a:lnTo>
                  <a:lnTo>
                    <a:pt x="1280" y="682"/>
                  </a:lnTo>
                  <a:lnTo>
                    <a:pt x="1280" y="682"/>
                  </a:lnTo>
                  <a:lnTo>
                    <a:pt x="1280" y="678"/>
                  </a:lnTo>
                  <a:lnTo>
                    <a:pt x="1280" y="678"/>
                  </a:lnTo>
                  <a:lnTo>
                    <a:pt x="1280" y="676"/>
                  </a:lnTo>
                  <a:lnTo>
                    <a:pt x="1280" y="672"/>
                  </a:lnTo>
                  <a:lnTo>
                    <a:pt x="1282" y="672"/>
                  </a:lnTo>
                  <a:lnTo>
                    <a:pt x="1284" y="672"/>
                  </a:lnTo>
                  <a:lnTo>
                    <a:pt x="1284" y="672"/>
                  </a:lnTo>
                  <a:lnTo>
                    <a:pt x="1286" y="676"/>
                  </a:lnTo>
                  <a:lnTo>
                    <a:pt x="1290" y="684"/>
                  </a:lnTo>
                  <a:lnTo>
                    <a:pt x="1290" y="687"/>
                  </a:lnTo>
                  <a:lnTo>
                    <a:pt x="1293" y="691"/>
                  </a:lnTo>
                  <a:lnTo>
                    <a:pt x="1292" y="695"/>
                  </a:lnTo>
                  <a:lnTo>
                    <a:pt x="1290" y="697"/>
                  </a:lnTo>
                  <a:lnTo>
                    <a:pt x="1286" y="697"/>
                  </a:lnTo>
                  <a:lnTo>
                    <a:pt x="1284" y="695"/>
                  </a:lnTo>
                  <a:lnTo>
                    <a:pt x="1280" y="695"/>
                  </a:lnTo>
                  <a:lnTo>
                    <a:pt x="1276" y="697"/>
                  </a:lnTo>
                  <a:lnTo>
                    <a:pt x="1273" y="697"/>
                  </a:lnTo>
                  <a:lnTo>
                    <a:pt x="1271" y="697"/>
                  </a:lnTo>
                  <a:lnTo>
                    <a:pt x="1271" y="697"/>
                  </a:lnTo>
                  <a:lnTo>
                    <a:pt x="1267" y="697"/>
                  </a:lnTo>
                  <a:lnTo>
                    <a:pt x="1265" y="701"/>
                  </a:lnTo>
                  <a:lnTo>
                    <a:pt x="1260" y="701"/>
                  </a:lnTo>
                  <a:lnTo>
                    <a:pt x="1261" y="701"/>
                  </a:lnTo>
                  <a:lnTo>
                    <a:pt x="1267" y="701"/>
                  </a:lnTo>
                  <a:lnTo>
                    <a:pt x="1273" y="701"/>
                  </a:lnTo>
                  <a:lnTo>
                    <a:pt x="1276" y="704"/>
                  </a:lnTo>
                  <a:lnTo>
                    <a:pt x="1280" y="706"/>
                  </a:lnTo>
                  <a:lnTo>
                    <a:pt x="1280" y="704"/>
                  </a:lnTo>
                  <a:lnTo>
                    <a:pt x="1282" y="704"/>
                  </a:lnTo>
                  <a:lnTo>
                    <a:pt x="1284" y="706"/>
                  </a:lnTo>
                  <a:lnTo>
                    <a:pt x="1288" y="708"/>
                  </a:lnTo>
                  <a:lnTo>
                    <a:pt x="1292" y="710"/>
                  </a:lnTo>
                  <a:lnTo>
                    <a:pt x="1292" y="712"/>
                  </a:lnTo>
                  <a:lnTo>
                    <a:pt x="1293" y="716"/>
                  </a:lnTo>
                  <a:lnTo>
                    <a:pt x="1293" y="719"/>
                  </a:lnTo>
                  <a:lnTo>
                    <a:pt x="1292" y="721"/>
                  </a:lnTo>
                  <a:lnTo>
                    <a:pt x="1290" y="721"/>
                  </a:lnTo>
                  <a:lnTo>
                    <a:pt x="1288" y="717"/>
                  </a:lnTo>
                  <a:lnTo>
                    <a:pt x="1286" y="717"/>
                  </a:lnTo>
                  <a:lnTo>
                    <a:pt x="1284" y="719"/>
                  </a:lnTo>
                  <a:lnTo>
                    <a:pt x="1282" y="719"/>
                  </a:lnTo>
                  <a:lnTo>
                    <a:pt x="1282" y="717"/>
                  </a:lnTo>
                  <a:lnTo>
                    <a:pt x="1280" y="717"/>
                  </a:lnTo>
                  <a:lnTo>
                    <a:pt x="1276" y="717"/>
                  </a:lnTo>
                  <a:lnTo>
                    <a:pt x="1273" y="712"/>
                  </a:lnTo>
                  <a:lnTo>
                    <a:pt x="1273" y="712"/>
                  </a:lnTo>
                  <a:lnTo>
                    <a:pt x="1271" y="712"/>
                  </a:lnTo>
                  <a:lnTo>
                    <a:pt x="1267" y="712"/>
                  </a:lnTo>
                  <a:lnTo>
                    <a:pt x="1263" y="710"/>
                  </a:lnTo>
                  <a:lnTo>
                    <a:pt x="1265" y="712"/>
                  </a:lnTo>
                  <a:lnTo>
                    <a:pt x="1267" y="714"/>
                  </a:lnTo>
                  <a:lnTo>
                    <a:pt x="1273" y="714"/>
                  </a:lnTo>
                  <a:lnTo>
                    <a:pt x="1271" y="716"/>
                  </a:lnTo>
                  <a:lnTo>
                    <a:pt x="1265" y="716"/>
                  </a:lnTo>
                  <a:lnTo>
                    <a:pt x="1263" y="717"/>
                  </a:lnTo>
                  <a:lnTo>
                    <a:pt x="1260" y="717"/>
                  </a:lnTo>
                  <a:lnTo>
                    <a:pt x="1256" y="719"/>
                  </a:lnTo>
                  <a:lnTo>
                    <a:pt x="1258" y="721"/>
                  </a:lnTo>
                  <a:lnTo>
                    <a:pt x="1260" y="721"/>
                  </a:lnTo>
                  <a:lnTo>
                    <a:pt x="1260" y="719"/>
                  </a:lnTo>
                  <a:lnTo>
                    <a:pt x="1265" y="719"/>
                  </a:lnTo>
                  <a:lnTo>
                    <a:pt x="1267" y="717"/>
                  </a:lnTo>
                  <a:lnTo>
                    <a:pt x="1271" y="717"/>
                  </a:lnTo>
                  <a:lnTo>
                    <a:pt x="1273" y="721"/>
                  </a:lnTo>
                  <a:lnTo>
                    <a:pt x="1273" y="721"/>
                  </a:lnTo>
                  <a:lnTo>
                    <a:pt x="1273" y="721"/>
                  </a:lnTo>
                  <a:lnTo>
                    <a:pt x="1276" y="725"/>
                  </a:lnTo>
                  <a:lnTo>
                    <a:pt x="1273" y="725"/>
                  </a:lnTo>
                  <a:lnTo>
                    <a:pt x="1271" y="725"/>
                  </a:lnTo>
                  <a:lnTo>
                    <a:pt x="1267" y="727"/>
                  </a:lnTo>
                  <a:lnTo>
                    <a:pt x="1267" y="725"/>
                  </a:lnTo>
                  <a:lnTo>
                    <a:pt x="1267" y="721"/>
                  </a:lnTo>
                  <a:lnTo>
                    <a:pt x="1265" y="721"/>
                  </a:lnTo>
                  <a:lnTo>
                    <a:pt x="1263" y="725"/>
                  </a:lnTo>
                  <a:lnTo>
                    <a:pt x="1267" y="727"/>
                  </a:lnTo>
                  <a:lnTo>
                    <a:pt x="1267" y="727"/>
                  </a:lnTo>
                  <a:lnTo>
                    <a:pt x="1271" y="727"/>
                  </a:lnTo>
                  <a:lnTo>
                    <a:pt x="1271" y="731"/>
                  </a:lnTo>
                  <a:lnTo>
                    <a:pt x="1273" y="733"/>
                  </a:lnTo>
                  <a:lnTo>
                    <a:pt x="1267" y="733"/>
                  </a:lnTo>
                  <a:lnTo>
                    <a:pt x="1261" y="731"/>
                  </a:lnTo>
                  <a:lnTo>
                    <a:pt x="1258" y="731"/>
                  </a:lnTo>
                  <a:lnTo>
                    <a:pt x="1252" y="727"/>
                  </a:lnTo>
                  <a:lnTo>
                    <a:pt x="1248" y="727"/>
                  </a:lnTo>
                  <a:lnTo>
                    <a:pt x="1248" y="731"/>
                  </a:lnTo>
                  <a:lnTo>
                    <a:pt x="1252" y="731"/>
                  </a:lnTo>
                  <a:lnTo>
                    <a:pt x="1263" y="734"/>
                  </a:lnTo>
                  <a:lnTo>
                    <a:pt x="1263" y="736"/>
                  </a:lnTo>
                  <a:lnTo>
                    <a:pt x="1261" y="738"/>
                  </a:lnTo>
                  <a:lnTo>
                    <a:pt x="1256" y="734"/>
                  </a:lnTo>
                  <a:lnTo>
                    <a:pt x="1254" y="734"/>
                  </a:lnTo>
                  <a:lnTo>
                    <a:pt x="1252" y="738"/>
                  </a:lnTo>
                  <a:lnTo>
                    <a:pt x="1254" y="736"/>
                  </a:lnTo>
                  <a:lnTo>
                    <a:pt x="1256" y="738"/>
                  </a:lnTo>
                  <a:lnTo>
                    <a:pt x="1258" y="740"/>
                  </a:lnTo>
                  <a:lnTo>
                    <a:pt x="1260" y="740"/>
                  </a:lnTo>
                  <a:lnTo>
                    <a:pt x="1261" y="740"/>
                  </a:lnTo>
                  <a:lnTo>
                    <a:pt x="1261" y="742"/>
                  </a:lnTo>
                  <a:lnTo>
                    <a:pt x="1263" y="746"/>
                  </a:lnTo>
                  <a:lnTo>
                    <a:pt x="1263" y="744"/>
                  </a:lnTo>
                  <a:lnTo>
                    <a:pt x="1265" y="742"/>
                  </a:lnTo>
                  <a:lnTo>
                    <a:pt x="1267" y="742"/>
                  </a:lnTo>
                  <a:lnTo>
                    <a:pt x="1267" y="744"/>
                  </a:lnTo>
                  <a:lnTo>
                    <a:pt x="1267" y="746"/>
                  </a:lnTo>
                  <a:lnTo>
                    <a:pt x="1267" y="748"/>
                  </a:lnTo>
                  <a:lnTo>
                    <a:pt x="1267" y="748"/>
                  </a:lnTo>
                  <a:lnTo>
                    <a:pt x="1267" y="744"/>
                  </a:lnTo>
                  <a:lnTo>
                    <a:pt x="1271" y="744"/>
                  </a:lnTo>
                  <a:lnTo>
                    <a:pt x="1273" y="746"/>
                  </a:lnTo>
                  <a:lnTo>
                    <a:pt x="1276" y="746"/>
                  </a:lnTo>
                  <a:lnTo>
                    <a:pt x="1280" y="746"/>
                  </a:lnTo>
                  <a:lnTo>
                    <a:pt x="1280" y="749"/>
                  </a:lnTo>
                  <a:lnTo>
                    <a:pt x="1280" y="751"/>
                  </a:lnTo>
                  <a:lnTo>
                    <a:pt x="1276" y="749"/>
                  </a:lnTo>
                  <a:lnTo>
                    <a:pt x="1273" y="748"/>
                  </a:lnTo>
                  <a:lnTo>
                    <a:pt x="1267" y="749"/>
                  </a:lnTo>
                  <a:lnTo>
                    <a:pt x="1263" y="751"/>
                  </a:lnTo>
                  <a:lnTo>
                    <a:pt x="1263" y="755"/>
                  </a:lnTo>
                  <a:lnTo>
                    <a:pt x="1267" y="751"/>
                  </a:lnTo>
                  <a:lnTo>
                    <a:pt x="1271" y="751"/>
                  </a:lnTo>
                  <a:lnTo>
                    <a:pt x="1273" y="751"/>
                  </a:lnTo>
                  <a:lnTo>
                    <a:pt x="1271" y="751"/>
                  </a:lnTo>
                  <a:lnTo>
                    <a:pt x="1271" y="755"/>
                  </a:lnTo>
                  <a:lnTo>
                    <a:pt x="1273" y="755"/>
                  </a:lnTo>
                  <a:lnTo>
                    <a:pt x="1276" y="755"/>
                  </a:lnTo>
                  <a:lnTo>
                    <a:pt x="1276" y="755"/>
                  </a:lnTo>
                  <a:lnTo>
                    <a:pt x="1276" y="757"/>
                  </a:lnTo>
                  <a:lnTo>
                    <a:pt x="1280" y="757"/>
                  </a:lnTo>
                  <a:lnTo>
                    <a:pt x="1280" y="761"/>
                  </a:lnTo>
                  <a:lnTo>
                    <a:pt x="1280" y="765"/>
                  </a:lnTo>
                  <a:lnTo>
                    <a:pt x="1280" y="766"/>
                  </a:lnTo>
                  <a:lnTo>
                    <a:pt x="1280" y="768"/>
                  </a:lnTo>
                  <a:lnTo>
                    <a:pt x="1280" y="768"/>
                  </a:lnTo>
                  <a:lnTo>
                    <a:pt x="1280" y="765"/>
                  </a:lnTo>
                  <a:lnTo>
                    <a:pt x="1282" y="765"/>
                  </a:lnTo>
                  <a:lnTo>
                    <a:pt x="1286" y="765"/>
                  </a:lnTo>
                  <a:lnTo>
                    <a:pt x="1286" y="765"/>
                  </a:lnTo>
                  <a:lnTo>
                    <a:pt x="1284" y="766"/>
                  </a:lnTo>
                  <a:lnTo>
                    <a:pt x="1280" y="774"/>
                  </a:lnTo>
                  <a:lnTo>
                    <a:pt x="1280" y="776"/>
                  </a:lnTo>
                  <a:lnTo>
                    <a:pt x="1280" y="780"/>
                  </a:lnTo>
                  <a:lnTo>
                    <a:pt x="1280" y="778"/>
                  </a:lnTo>
                  <a:lnTo>
                    <a:pt x="1284" y="774"/>
                  </a:lnTo>
                  <a:lnTo>
                    <a:pt x="1284" y="772"/>
                  </a:lnTo>
                  <a:lnTo>
                    <a:pt x="1286" y="768"/>
                  </a:lnTo>
                  <a:lnTo>
                    <a:pt x="1290" y="766"/>
                  </a:lnTo>
                  <a:lnTo>
                    <a:pt x="1290" y="766"/>
                  </a:lnTo>
                  <a:lnTo>
                    <a:pt x="1290" y="765"/>
                  </a:lnTo>
                  <a:lnTo>
                    <a:pt x="1293" y="761"/>
                  </a:lnTo>
                  <a:lnTo>
                    <a:pt x="1293" y="765"/>
                  </a:lnTo>
                  <a:lnTo>
                    <a:pt x="1293" y="765"/>
                  </a:lnTo>
                  <a:lnTo>
                    <a:pt x="1290" y="770"/>
                  </a:lnTo>
                  <a:lnTo>
                    <a:pt x="1288" y="772"/>
                  </a:lnTo>
                  <a:lnTo>
                    <a:pt x="1288" y="776"/>
                  </a:lnTo>
                  <a:lnTo>
                    <a:pt x="1288" y="780"/>
                  </a:lnTo>
                  <a:lnTo>
                    <a:pt x="1290" y="780"/>
                  </a:lnTo>
                  <a:lnTo>
                    <a:pt x="1290" y="776"/>
                  </a:lnTo>
                  <a:lnTo>
                    <a:pt x="1290" y="772"/>
                  </a:lnTo>
                  <a:lnTo>
                    <a:pt x="1292" y="770"/>
                  </a:lnTo>
                  <a:lnTo>
                    <a:pt x="1293" y="768"/>
                  </a:lnTo>
                  <a:lnTo>
                    <a:pt x="1297" y="765"/>
                  </a:lnTo>
                  <a:lnTo>
                    <a:pt x="1301" y="765"/>
                  </a:lnTo>
                  <a:lnTo>
                    <a:pt x="1301" y="765"/>
                  </a:lnTo>
                  <a:lnTo>
                    <a:pt x="1301" y="768"/>
                  </a:lnTo>
                  <a:lnTo>
                    <a:pt x="1301" y="770"/>
                  </a:lnTo>
                  <a:lnTo>
                    <a:pt x="1297" y="770"/>
                  </a:lnTo>
                  <a:lnTo>
                    <a:pt x="1295" y="774"/>
                  </a:lnTo>
                  <a:lnTo>
                    <a:pt x="1295" y="776"/>
                  </a:lnTo>
                  <a:lnTo>
                    <a:pt x="1295" y="778"/>
                  </a:lnTo>
                  <a:lnTo>
                    <a:pt x="1297" y="776"/>
                  </a:lnTo>
                  <a:lnTo>
                    <a:pt x="1297" y="778"/>
                  </a:lnTo>
                  <a:lnTo>
                    <a:pt x="1301" y="776"/>
                  </a:lnTo>
                  <a:lnTo>
                    <a:pt x="1305" y="774"/>
                  </a:lnTo>
                  <a:lnTo>
                    <a:pt x="1305" y="776"/>
                  </a:lnTo>
                  <a:lnTo>
                    <a:pt x="1305" y="781"/>
                  </a:lnTo>
                  <a:lnTo>
                    <a:pt x="1305" y="781"/>
                  </a:lnTo>
                  <a:lnTo>
                    <a:pt x="1305" y="785"/>
                  </a:lnTo>
                  <a:lnTo>
                    <a:pt x="1305" y="785"/>
                  </a:lnTo>
                  <a:lnTo>
                    <a:pt x="1305" y="785"/>
                  </a:lnTo>
                  <a:lnTo>
                    <a:pt x="1307" y="789"/>
                  </a:lnTo>
                  <a:lnTo>
                    <a:pt x="1305" y="789"/>
                  </a:lnTo>
                  <a:lnTo>
                    <a:pt x="1301" y="789"/>
                  </a:lnTo>
                  <a:lnTo>
                    <a:pt x="1305" y="789"/>
                  </a:lnTo>
                  <a:lnTo>
                    <a:pt x="1307" y="791"/>
                  </a:lnTo>
                  <a:lnTo>
                    <a:pt x="1301" y="795"/>
                  </a:lnTo>
                  <a:lnTo>
                    <a:pt x="1297" y="795"/>
                  </a:lnTo>
                  <a:lnTo>
                    <a:pt x="1297" y="795"/>
                  </a:lnTo>
                  <a:lnTo>
                    <a:pt x="1301" y="795"/>
                  </a:lnTo>
                  <a:lnTo>
                    <a:pt x="1307" y="795"/>
                  </a:lnTo>
                  <a:lnTo>
                    <a:pt x="1310" y="795"/>
                  </a:lnTo>
                  <a:lnTo>
                    <a:pt x="1312" y="795"/>
                  </a:lnTo>
                  <a:lnTo>
                    <a:pt x="1312" y="795"/>
                  </a:lnTo>
                  <a:lnTo>
                    <a:pt x="1310" y="797"/>
                  </a:lnTo>
                  <a:lnTo>
                    <a:pt x="1310" y="800"/>
                  </a:lnTo>
                  <a:lnTo>
                    <a:pt x="1310" y="797"/>
                  </a:lnTo>
                  <a:lnTo>
                    <a:pt x="1314" y="797"/>
                  </a:lnTo>
                  <a:lnTo>
                    <a:pt x="1316" y="795"/>
                  </a:lnTo>
                  <a:lnTo>
                    <a:pt x="1320" y="791"/>
                  </a:lnTo>
                  <a:lnTo>
                    <a:pt x="1322" y="795"/>
                  </a:lnTo>
                  <a:lnTo>
                    <a:pt x="1322" y="795"/>
                  </a:lnTo>
                  <a:lnTo>
                    <a:pt x="1320" y="797"/>
                  </a:lnTo>
                  <a:lnTo>
                    <a:pt x="1318" y="797"/>
                  </a:lnTo>
                  <a:lnTo>
                    <a:pt x="1316" y="800"/>
                  </a:lnTo>
                  <a:lnTo>
                    <a:pt x="1314" y="804"/>
                  </a:lnTo>
                  <a:lnTo>
                    <a:pt x="1310" y="806"/>
                  </a:lnTo>
                  <a:lnTo>
                    <a:pt x="1310" y="808"/>
                  </a:lnTo>
                  <a:lnTo>
                    <a:pt x="1310" y="812"/>
                  </a:lnTo>
                  <a:lnTo>
                    <a:pt x="1310" y="812"/>
                  </a:lnTo>
                  <a:lnTo>
                    <a:pt x="1314" y="808"/>
                  </a:lnTo>
                  <a:lnTo>
                    <a:pt x="1314" y="806"/>
                  </a:lnTo>
                  <a:lnTo>
                    <a:pt x="1318" y="802"/>
                  </a:lnTo>
                  <a:lnTo>
                    <a:pt x="1322" y="800"/>
                  </a:lnTo>
                  <a:lnTo>
                    <a:pt x="1322" y="804"/>
                  </a:lnTo>
                  <a:lnTo>
                    <a:pt x="1318" y="808"/>
                  </a:lnTo>
                  <a:lnTo>
                    <a:pt x="1318" y="812"/>
                  </a:lnTo>
                  <a:lnTo>
                    <a:pt x="1316" y="815"/>
                  </a:lnTo>
                  <a:lnTo>
                    <a:pt x="1320" y="814"/>
                  </a:lnTo>
                  <a:lnTo>
                    <a:pt x="1322" y="808"/>
                  </a:lnTo>
                  <a:lnTo>
                    <a:pt x="1322" y="806"/>
                  </a:lnTo>
                  <a:lnTo>
                    <a:pt x="1322" y="804"/>
                  </a:lnTo>
                  <a:lnTo>
                    <a:pt x="1322" y="806"/>
                  </a:lnTo>
                  <a:lnTo>
                    <a:pt x="1325" y="812"/>
                  </a:lnTo>
                  <a:lnTo>
                    <a:pt x="1325" y="814"/>
                  </a:lnTo>
                  <a:lnTo>
                    <a:pt x="1325" y="814"/>
                  </a:lnTo>
                  <a:lnTo>
                    <a:pt x="1325" y="808"/>
                  </a:lnTo>
                  <a:lnTo>
                    <a:pt x="1329" y="806"/>
                  </a:lnTo>
                  <a:lnTo>
                    <a:pt x="1331" y="804"/>
                  </a:lnTo>
                  <a:lnTo>
                    <a:pt x="1335" y="804"/>
                  </a:lnTo>
                  <a:lnTo>
                    <a:pt x="1331" y="808"/>
                  </a:lnTo>
                  <a:lnTo>
                    <a:pt x="1335" y="808"/>
                  </a:lnTo>
                  <a:lnTo>
                    <a:pt x="1335" y="808"/>
                  </a:lnTo>
                  <a:lnTo>
                    <a:pt x="1337" y="810"/>
                  </a:lnTo>
                  <a:lnTo>
                    <a:pt x="1337" y="814"/>
                  </a:lnTo>
                  <a:lnTo>
                    <a:pt x="1339" y="814"/>
                  </a:lnTo>
                  <a:lnTo>
                    <a:pt x="1340" y="815"/>
                  </a:lnTo>
                  <a:lnTo>
                    <a:pt x="1340" y="815"/>
                  </a:lnTo>
                  <a:lnTo>
                    <a:pt x="1342" y="819"/>
                  </a:lnTo>
                  <a:lnTo>
                    <a:pt x="1344" y="821"/>
                  </a:lnTo>
                  <a:lnTo>
                    <a:pt x="1342" y="821"/>
                  </a:lnTo>
                  <a:lnTo>
                    <a:pt x="1340" y="823"/>
                  </a:lnTo>
                  <a:lnTo>
                    <a:pt x="1337" y="823"/>
                  </a:lnTo>
                  <a:lnTo>
                    <a:pt x="1337" y="821"/>
                  </a:lnTo>
                  <a:lnTo>
                    <a:pt x="1335" y="819"/>
                  </a:lnTo>
                  <a:lnTo>
                    <a:pt x="1335" y="819"/>
                  </a:lnTo>
                  <a:lnTo>
                    <a:pt x="1335" y="815"/>
                  </a:lnTo>
                  <a:lnTo>
                    <a:pt x="1331" y="819"/>
                  </a:lnTo>
                  <a:lnTo>
                    <a:pt x="1331" y="819"/>
                  </a:lnTo>
                  <a:lnTo>
                    <a:pt x="1331" y="819"/>
                  </a:lnTo>
                  <a:lnTo>
                    <a:pt x="1335" y="819"/>
                  </a:lnTo>
                  <a:lnTo>
                    <a:pt x="1335" y="821"/>
                  </a:lnTo>
                  <a:lnTo>
                    <a:pt x="1335" y="821"/>
                  </a:lnTo>
                  <a:lnTo>
                    <a:pt x="1335" y="823"/>
                  </a:lnTo>
                  <a:lnTo>
                    <a:pt x="1335" y="825"/>
                  </a:lnTo>
                  <a:lnTo>
                    <a:pt x="1335" y="825"/>
                  </a:lnTo>
                  <a:lnTo>
                    <a:pt x="1331" y="825"/>
                  </a:lnTo>
                  <a:lnTo>
                    <a:pt x="1331" y="827"/>
                  </a:lnTo>
                  <a:lnTo>
                    <a:pt x="1331" y="827"/>
                  </a:lnTo>
                  <a:lnTo>
                    <a:pt x="1335" y="827"/>
                  </a:lnTo>
                  <a:lnTo>
                    <a:pt x="1337" y="827"/>
                  </a:lnTo>
                  <a:lnTo>
                    <a:pt x="1337" y="829"/>
                  </a:lnTo>
                  <a:lnTo>
                    <a:pt x="1335" y="830"/>
                  </a:lnTo>
                  <a:lnTo>
                    <a:pt x="1335" y="830"/>
                  </a:lnTo>
                  <a:lnTo>
                    <a:pt x="1331" y="832"/>
                  </a:lnTo>
                  <a:lnTo>
                    <a:pt x="1325" y="830"/>
                  </a:lnTo>
                  <a:lnTo>
                    <a:pt x="1322" y="830"/>
                  </a:lnTo>
                  <a:lnTo>
                    <a:pt x="1325" y="827"/>
                  </a:lnTo>
                  <a:lnTo>
                    <a:pt x="1325" y="827"/>
                  </a:lnTo>
                  <a:lnTo>
                    <a:pt x="1322" y="825"/>
                  </a:lnTo>
                  <a:lnTo>
                    <a:pt x="1322" y="823"/>
                  </a:lnTo>
                  <a:lnTo>
                    <a:pt x="1320" y="823"/>
                  </a:lnTo>
                  <a:lnTo>
                    <a:pt x="1320" y="825"/>
                  </a:lnTo>
                  <a:lnTo>
                    <a:pt x="1322" y="827"/>
                  </a:lnTo>
                  <a:lnTo>
                    <a:pt x="1322" y="830"/>
                  </a:lnTo>
                  <a:lnTo>
                    <a:pt x="1322" y="832"/>
                  </a:lnTo>
                  <a:lnTo>
                    <a:pt x="1320" y="832"/>
                  </a:lnTo>
                  <a:lnTo>
                    <a:pt x="1316" y="830"/>
                  </a:lnTo>
                  <a:lnTo>
                    <a:pt x="1316" y="829"/>
                  </a:lnTo>
                  <a:lnTo>
                    <a:pt x="1316" y="832"/>
                  </a:lnTo>
                  <a:lnTo>
                    <a:pt x="1318" y="834"/>
                  </a:lnTo>
                  <a:lnTo>
                    <a:pt x="1322" y="834"/>
                  </a:lnTo>
                  <a:lnTo>
                    <a:pt x="1322" y="836"/>
                  </a:lnTo>
                  <a:lnTo>
                    <a:pt x="1325" y="836"/>
                  </a:lnTo>
                  <a:lnTo>
                    <a:pt x="1325" y="838"/>
                  </a:lnTo>
                  <a:lnTo>
                    <a:pt x="1325" y="840"/>
                  </a:lnTo>
                  <a:lnTo>
                    <a:pt x="1320" y="840"/>
                  </a:lnTo>
                  <a:lnTo>
                    <a:pt x="1318" y="838"/>
                  </a:lnTo>
                  <a:lnTo>
                    <a:pt x="1314" y="836"/>
                  </a:lnTo>
                  <a:lnTo>
                    <a:pt x="1312" y="834"/>
                  </a:lnTo>
                  <a:lnTo>
                    <a:pt x="1312" y="834"/>
                  </a:lnTo>
                  <a:lnTo>
                    <a:pt x="1312" y="836"/>
                  </a:lnTo>
                  <a:lnTo>
                    <a:pt x="1316" y="840"/>
                  </a:lnTo>
                  <a:lnTo>
                    <a:pt x="1318" y="840"/>
                  </a:lnTo>
                  <a:lnTo>
                    <a:pt x="1318" y="846"/>
                  </a:lnTo>
                  <a:lnTo>
                    <a:pt x="1316" y="849"/>
                  </a:lnTo>
                  <a:lnTo>
                    <a:pt x="1314" y="846"/>
                  </a:lnTo>
                  <a:lnTo>
                    <a:pt x="1314" y="846"/>
                  </a:lnTo>
                  <a:lnTo>
                    <a:pt x="1312" y="844"/>
                  </a:lnTo>
                  <a:lnTo>
                    <a:pt x="1310" y="840"/>
                  </a:lnTo>
                  <a:lnTo>
                    <a:pt x="1310" y="844"/>
                  </a:lnTo>
                  <a:lnTo>
                    <a:pt x="1310" y="846"/>
                  </a:lnTo>
                  <a:lnTo>
                    <a:pt x="1310" y="849"/>
                  </a:lnTo>
                  <a:lnTo>
                    <a:pt x="1310" y="851"/>
                  </a:lnTo>
                  <a:lnTo>
                    <a:pt x="1310" y="851"/>
                  </a:lnTo>
                  <a:lnTo>
                    <a:pt x="1310" y="851"/>
                  </a:lnTo>
                  <a:lnTo>
                    <a:pt x="1307" y="851"/>
                  </a:lnTo>
                  <a:lnTo>
                    <a:pt x="1307" y="849"/>
                  </a:lnTo>
                  <a:lnTo>
                    <a:pt x="1305" y="849"/>
                  </a:lnTo>
                  <a:lnTo>
                    <a:pt x="1305" y="849"/>
                  </a:lnTo>
                  <a:lnTo>
                    <a:pt x="1305" y="851"/>
                  </a:lnTo>
                  <a:lnTo>
                    <a:pt x="1301" y="849"/>
                  </a:lnTo>
                  <a:lnTo>
                    <a:pt x="1301" y="849"/>
                  </a:lnTo>
                  <a:lnTo>
                    <a:pt x="1301" y="846"/>
                  </a:lnTo>
                  <a:lnTo>
                    <a:pt x="1301" y="844"/>
                  </a:lnTo>
                  <a:lnTo>
                    <a:pt x="1301" y="840"/>
                  </a:lnTo>
                  <a:lnTo>
                    <a:pt x="1297" y="844"/>
                  </a:lnTo>
                  <a:lnTo>
                    <a:pt x="1297" y="849"/>
                  </a:lnTo>
                  <a:lnTo>
                    <a:pt x="1297" y="849"/>
                  </a:lnTo>
                  <a:lnTo>
                    <a:pt x="1295" y="849"/>
                  </a:lnTo>
                  <a:lnTo>
                    <a:pt x="1297" y="849"/>
                  </a:lnTo>
                  <a:lnTo>
                    <a:pt x="1297" y="851"/>
                  </a:lnTo>
                  <a:lnTo>
                    <a:pt x="1297" y="851"/>
                  </a:lnTo>
                  <a:lnTo>
                    <a:pt x="1297" y="853"/>
                  </a:lnTo>
                  <a:lnTo>
                    <a:pt x="1295" y="853"/>
                  </a:lnTo>
                  <a:lnTo>
                    <a:pt x="1293" y="853"/>
                  </a:lnTo>
                  <a:lnTo>
                    <a:pt x="1293" y="853"/>
                  </a:lnTo>
                  <a:lnTo>
                    <a:pt x="1295" y="855"/>
                  </a:lnTo>
                  <a:lnTo>
                    <a:pt x="1297" y="855"/>
                  </a:lnTo>
                  <a:lnTo>
                    <a:pt x="1297" y="857"/>
                  </a:lnTo>
                  <a:lnTo>
                    <a:pt x="1297" y="859"/>
                  </a:lnTo>
                  <a:lnTo>
                    <a:pt x="1295" y="861"/>
                  </a:lnTo>
                  <a:lnTo>
                    <a:pt x="1295" y="862"/>
                  </a:lnTo>
                  <a:lnTo>
                    <a:pt x="1297" y="864"/>
                  </a:lnTo>
                  <a:lnTo>
                    <a:pt x="1297" y="866"/>
                  </a:lnTo>
                  <a:lnTo>
                    <a:pt x="1295" y="866"/>
                  </a:lnTo>
                  <a:lnTo>
                    <a:pt x="1293" y="866"/>
                  </a:lnTo>
                  <a:lnTo>
                    <a:pt x="1293" y="866"/>
                  </a:lnTo>
                  <a:lnTo>
                    <a:pt x="1295" y="868"/>
                  </a:lnTo>
                  <a:lnTo>
                    <a:pt x="1297" y="870"/>
                  </a:lnTo>
                  <a:lnTo>
                    <a:pt x="1295" y="874"/>
                  </a:lnTo>
                  <a:lnTo>
                    <a:pt x="1292" y="876"/>
                  </a:lnTo>
                  <a:lnTo>
                    <a:pt x="1292" y="876"/>
                  </a:lnTo>
                  <a:lnTo>
                    <a:pt x="1290" y="876"/>
                  </a:lnTo>
                  <a:lnTo>
                    <a:pt x="1290" y="874"/>
                  </a:lnTo>
                  <a:lnTo>
                    <a:pt x="1288" y="874"/>
                  </a:lnTo>
                  <a:lnTo>
                    <a:pt x="1288" y="870"/>
                  </a:lnTo>
                  <a:lnTo>
                    <a:pt x="1286" y="870"/>
                  </a:lnTo>
                  <a:lnTo>
                    <a:pt x="1286" y="870"/>
                  </a:lnTo>
                  <a:lnTo>
                    <a:pt x="1288" y="868"/>
                  </a:lnTo>
                  <a:lnTo>
                    <a:pt x="1288" y="866"/>
                  </a:lnTo>
                  <a:lnTo>
                    <a:pt x="1286" y="866"/>
                  </a:lnTo>
                  <a:lnTo>
                    <a:pt x="1284" y="868"/>
                  </a:lnTo>
                  <a:lnTo>
                    <a:pt x="1282" y="870"/>
                  </a:lnTo>
                  <a:lnTo>
                    <a:pt x="1282" y="870"/>
                  </a:lnTo>
                  <a:lnTo>
                    <a:pt x="1280" y="868"/>
                  </a:lnTo>
                  <a:lnTo>
                    <a:pt x="1280" y="866"/>
                  </a:lnTo>
                  <a:lnTo>
                    <a:pt x="1280" y="864"/>
                  </a:lnTo>
                  <a:lnTo>
                    <a:pt x="1280" y="862"/>
                  </a:lnTo>
                  <a:lnTo>
                    <a:pt x="1280" y="861"/>
                  </a:lnTo>
                  <a:lnTo>
                    <a:pt x="1280" y="861"/>
                  </a:lnTo>
                  <a:lnTo>
                    <a:pt x="1282" y="859"/>
                  </a:lnTo>
                  <a:lnTo>
                    <a:pt x="1280" y="857"/>
                  </a:lnTo>
                  <a:lnTo>
                    <a:pt x="1280" y="861"/>
                  </a:lnTo>
                  <a:lnTo>
                    <a:pt x="1276" y="862"/>
                  </a:lnTo>
                  <a:lnTo>
                    <a:pt x="1276" y="866"/>
                  </a:lnTo>
                  <a:lnTo>
                    <a:pt x="1276" y="864"/>
                  </a:lnTo>
                  <a:lnTo>
                    <a:pt x="1276" y="862"/>
                  </a:lnTo>
                  <a:lnTo>
                    <a:pt x="1273" y="861"/>
                  </a:lnTo>
                  <a:lnTo>
                    <a:pt x="1273" y="859"/>
                  </a:lnTo>
                  <a:lnTo>
                    <a:pt x="1273" y="857"/>
                  </a:lnTo>
                  <a:lnTo>
                    <a:pt x="1276" y="855"/>
                  </a:lnTo>
                  <a:lnTo>
                    <a:pt x="1276" y="855"/>
                  </a:lnTo>
                  <a:lnTo>
                    <a:pt x="1280" y="853"/>
                  </a:lnTo>
                  <a:lnTo>
                    <a:pt x="1280" y="853"/>
                  </a:lnTo>
                  <a:lnTo>
                    <a:pt x="1276" y="853"/>
                  </a:lnTo>
                  <a:lnTo>
                    <a:pt x="1273" y="853"/>
                  </a:lnTo>
                  <a:lnTo>
                    <a:pt x="1273" y="853"/>
                  </a:lnTo>
                  <a:lnTo>
                    <a:pt x="1273" y="851"/>
                  </a:lnTo>
                  <a:lnTo>
                    <a:pt x="1273" y="849"/>
                  </a:lnTo>
                  <a:lnTo>
                    <a:pt x="1276" y="849"/>
                  </a:lnTo>
                  <a:lnTo>
                    <a:pt x="1276" y="846"/>
                  </a:lnTo>
                  <a:lnTo>
                    <a:pt x="1276" y="846"/>
                  </a:lnTo>
                  <a:lnTo>
                    <a:pt x="1273" y="849"/>
                  </a:lnTo>
                  <a:lnTo>
                    <a:pt x="1273" y="846"/>
                  </a:lnTo>
                  <a:lnTo>
                    <a:pt x="1273" y="846"/>
                  </a:lnTo>
                  <a:lnTo>
                    <a:pt x="1273" y="846"/>
                  </a:lnTo>
                  <a:lnTo>
                    <a:pt x="1276" y="844"/>
                  </a:lnTo>
                  <a:lnTo>
                    <a:pt x="1280" y="844"/>
                  </a:lnTo>
                  <a:lnTo>
                    <a:pt x="1276" y="840"/>
                  </a:lnTo>
                  <a:lnTo>
                    <a:pt x="1273" y="840"/>
                  </a:lnTo>
                  <a:lnTo>
                    <a:pt x="1273" y="844"/>
                  </a:lnTo>
                  <a:lnTo>
                    <a:pt x="1271" y="840"/>
                  </a:lnTo>
                  <a:lnTo>
                    <a:pt x="1271" y="840"/>
                  </a:lnTo>
                  <a:lnTo>
                    <a:pt x="1273" y="836"/>
                  </a:lnTo>
                  <a:lnTo>
                    <a:pt x="1276" y="836"/>
                  </a:lnTo>
                  <a:lnTo>
                    <a:pt x="1280" y="836"/>
                  </a:lnTo>
                  <a:lnTo>
                    <a:pt x="1282" y="832"/>
                  </a:lnTo>
                  <a:lnTo>
                    <a:pt x="1284" y="830"/>
                  </a:lnTo>
                  <a:lnTo>
                    <a:pt x="1286" y="829"/>
                  </a:lnTo>
                  <a:lnTo>
                    <a:pt x="1288" y="825"/>
                  </a:lnTo>
                  <a:lnTo>
                    <a:pt x="1290" y="825"/>
                  </a:lnTo>
                  <a:lnTo>
                    <a:pt x="1290" y="823"/>
                  </a:lnTo>
                  <a:lnTo>
                    <a:pt x="1288" y="823"/>
                  </a:lnTo>
                  <a:lnTo>
                    <a:pt x="1284" y="825"/>
                  </a:lnTo>
                  <a:lnTo>
                    <a:pt x="1282" y="827"/>
                  </a:lnTo>
                  <a:lnTo>
                    <a:pt x="1280" y="830"/>
                  </a:lnTo>
                  <a:lnTo>
                    <a:pt x="1276" y="832"/>
                  </a:lnTo>
                  <a:lnTo>
                    <a:pt x="1273" y="832"/>
                  </a:lnTo>
                  <a:lnTo>
                    <a:pt x="1271" y="836"/>
                  </a:lnTo>
                  <a:lnTo>
                    <a:pt x="1267" y="836"/>
                  </a:lnTo>
                  <a:lnTo>
                    <a:pt x="1265" y="834"/>
                  </a:lnTo>
                  <a:lnTo>
                    <a:pt x="1265" y="834"/>
                  </a:lnTo>
                  <a:lnTo>
                    <a:pt x="1267" y="829"/>
                  </a:lnTo>
                  <a:lnTo>
                    <a:pt x="1273" y="825"/>
                  </a:lnTo>
                  <a:lnTo>
                    <a:pt x="1273" y="825"/>
                  </a:lnTo>
                  <a:lnTo>
                    <a:pt x="1276" y="823"/>
                  </a:lnTo>
                  <a:lnTo>
                    <a:pt x="1276" y="819"/>
                  </a:lnTo>
                  <a:lnTo>
                    <a:pt x="1273" y="823"/>
                  </a:lnTo>
                  <a:lnTo>
                    <a:pt x="1265" y="829"/>
                  </a:lnTo>
                  <a:lnTo>
                    <a:pt x="1263" y="829"/>
                  </a:lnTo>
                  <a:lnTo>
                    <a:pt x="1261" y="829"/>
                  </a:lnTo>
                  <a:lnTo>
                    <a:pt x="1261" y="827"/>
                  </a:lnTo>
                  <a:lnTo>
                    <a:pt x="1261" y="825"/>
                  </a:lnTo>
                  <a:lnTo>
                    <a:pt x="1260" y="823"/>
                  </a:lnTo>
                  <a:lnTo>
                    <a:pt x="1258" y="825"/>
                  </a:lnTo>
                  <a:lnTo>
                    <a:pt x="1256" y="823"/>
                  </a:lnTo>
                  <a:lnTo>
                    <a:pt x="1258" y="821"/>
                  </a:lnTo>
                  <a:lnTo>
                    <a:pt x="1260" y="821"/>
                  </a:lnTo>
                  <a:lnTo>
                    <a:pt x="1260" y="819"/>
                  </a:lnTo>
                  <a:lnTo>
                    <a:pt x="1258" y="819"/>
                  </a:lnTo>
                  <a:lnTo>
                    <a:pt x="1256" y="819"/>
                  </a:lnTo>
                  <a:lnTo>
                    <a:pt x="1256" y="819"/>
                  </a:lnTo>
                  <a:lnTo>
                    <a:pt x="1256" y="815"/>
                  </a:lnTo>
                  <a:lnTo>
                    <a:pt x="1258" y="814"/>
                  </a:lnTo>
                  <a:lnTo>
                    <a:pt x="1258" y="812"/>
                  </a:lnTo>
                  <a:lnTo>
                    <a:pt x="1256" y="812"/>
                  </a:lnTo>
                  <a:lnTo>
                    <a:pt x="1254" y="810"/>
                  </a:lnTo>
                  <a:lnTo>
                    <a:pt x="1252" y="810"/>
                  </a:lnTo>
                  <a:lnTo>
                    <a:pt x="1252" y="812"/>
                  </a:lnTo>
                  <a:lnTo>
                    <a:pt x="1254" y="814"/>
                  </a:lnTo>
                  <a:lnTo>
                    <a:pt x="1252" y="815"/>
                  </a:lnTo>
                  <a:lnTo>
                    <a:pt x="1248" y="814"/>
                  </a:lnTo>
                  <a:lnTo>
                    <a:pt x="1246" y="812"/>
                  </a:lnTo>
                  <a:lnTo>
                    <a:pt x="1243" y="812"/>
                  </a:lnTo>
                  <a:lnTo>
                    <a:pt x="1246" y="814"/>
                  </a:lnTo>
                  <a:lnTo>
                    <a:pt x="1248" y="815"/>
                  </a:lnTo>
                  <a:lnTo>
                    <a:pt x="1252" y="819"/>
                  </a:lnTo>
                  <a:lnTo>
                    <a:pt x="1246" y="819"/>
                  </a:lnTo>
                  <a:lnTo>
                    <a:pt x="1246" y="819"/>
                  </a:lnTo>
                  <a:lnTo>
                    <a:pt x="1246" y="821"/>
                  </a:lnTo>
                  <a:lnTo>
                    <a:pt x="1246" y="821"/>
                  </a:lnTo>
                  <a:lnTo>
                    <a:pt x="1243" y="819"/>
                  </a:lnTo>
                  <a:lnTo>
                    <a:pt x="1243" y="815"/>
                  </a:lnTo>
                  <a:lnTo>
                    <a:pt x="1243" y="815"/>
                  </a:lnTo>
                  <a:lnTo>
                    <a:pt x="1241" y="815"/>
                  </a:lnTo>
                  <a:lnTo>
                    <a:pt x="1243" y="819"/>
                  </a:lnTo>
                  <a:lnTo>
                    <a:pt x="1243" y="819"/>
                  </a:lnTo>
                  <a:lnTo>
                    <a:pt x="1243" y="823"/>
                  </a:lnTo>
                  <a:lnTo>
                    <a:pt x="1243" y="823"/>
                  </a:lnTo>
                  <a:lnTo>
                    <a:pt x="1246" y="825"/>
                  </a:lnTo>
                  <a:lnTo>
                    <a:pt x="1246" y="829"/>
                  </a:lnTo>
                  <a:lnTo>
                    <a:pt x="1246" y="830"/>
                  </a:lnTo>
                  <a:lnTo>
                    <a:pt x="1246" y="832"/>
                  </a:lnTo>
                  <a:lnTo>
                    <a:pt x="1246" y="834"/>
                  </a:lnTo>
                  <a:lnTo>
                    <a:pt x="1246" y="834"/>
                  </a:lnTo>
                  <a:lnTo>
                    <a:pt x="1243" y="834"/>
                  </a:lnTo>
                  <a:lnTo>
                    <a:pt x="1241" y="832"/>
                  </a:lnTo>
                  <a:lnTo>
                    <a:pt x="1241" y="834"/>
                  </a:lnTo>
                  <a:lnTo>
                    <a:pt x="1239" y="834"/>
                  </a:lnTo>
                  <a:lnTo>
                    <a:pt x="1235" y="830"/>
                  </a:lnTo>
                  <a:lnTo>
                    <a:pt x="1235" y="829"/>
                  </a:lnTo>
                  <a:lnTo>
                    <a:pt x="1235" y="827"/>
                  </a:lnTo>
                  <a:lnTo>
                    <a:pt x="1235" y="823"/>
                  </a:lnTo>
                  <a:lnTo>
                    <a:pt x="1231" y="821"/>
                  </a:lnTo>
                  <a:lnTo>
                    <a:pt x="1229" y="821"/>
                  </a:lnTo>
                  <a:lnTo>
                    <a:pt x="1228" y="819"/>
                  </a:lnTo>
                  <a:lnTo>
                    <a:pt x="1228" y="819"/>
                  </a:lnTo>
                  <a:lnTo>
                    <a:pt x="1226" y="819"/>
                  </a:lnTo>
                  <a:lnTo>
                    <a:pt x="1222" y="819"/>
                  </a:lnTo>
                  <a:lnTo>
                    <a:pt x="1218" y="819"/>
                  </a:lnTo>
                  <a:lnTo>
                    <a:pt x="1218" y="821"/>
                  </a:lnTo>
                  <a:lnTo>
                    <a:pt x="1224" y="821"/>
                  </a:lnTo>
                  <a:lnTo>
                    <a:pt x="1226" y="823"/>
                  </a:lnTo>
                  <a:lnTo>
                    <a:pt x="1231" y="825"/>
                  </a:lnTo>
                  <a:lnTo>
                    <a:pt x="1231" y="829"/>
                  </a:lnTo>
                  <a:lnTo>
                    <a:pt x="1228" y="830"/>
                  </a:lnTo>
                  <a:lnTo>
                    <a:pt x="1228" y="832"/>
                  </a:lnTo>
                  <a:lnTo>
                    <a:pt x="1231" y="832"/>
                  </a:lnTo>
                  <a:lnTo>
                    <a:pt x="1231" y="834"/>
                  </a:lnTo>
                  <a:lnTo>
                    <a:pt x="1231" y="836"/>
                  </a:lnTo>
                  <a:lnTo>
                    <a:pt x="1231" y="836"/>
                  </a:lnTo>
                  <a:lnTo>
                    <a:pt x="1235" y="836"/>
                  </a:lnTo>
                  <a:lnTo>
                    <a:pt x="1235" y="838"/>
                  </a:lnTo>
                  <a:lnTo>
                    <a:pt x="1233" y="840"/>
                  </a:lnTo>
                  <a:lnTo>
                    <a:pt x="1228" y="846"/>
                  </a:lnTo>
                  <a:lnTo>
                    <a:pt x="1226" y="849"/>
                  </a:lnTo>
                  <a:lnTo>
                    <a:pt x="1231" y="846"/>
                  </a:lnTo>
                  <a:lnTo>
                    <a:pt x="1233" y="846"/>
                  </a:lnTo>
                  <a:lnTo>
                    <a:pt x="1235" y="844"/>
                  </a:lnTo>
                  <a:lnTo>
                    <a:pt x="1241" y="844"/>
                  </a:lnTo>
                  <a:lnTo>
                    <a:pt x="1243" y="846"/>
                  </a:lnTo>
                  <a:lnTo>
                    <a:pt x="1243" y="846"/>
                  </a:lnTo>
                  <a:lnTo>
                    <a:pt x="1239" y="849"/>
                  </a:lnTo>
                  <a:lnTo>
                    <a:pt x="1237" y="849"/>
                  </a:lnTo>
                  <a:lnTo>
                    <a:pt x="1239" y="849"/>
                  </a:lnTo>
                  <a:lnTo>
                    <a:pt x="1241" y="851"/>
                  </a:lnTo>
                  <a:lnTo>
                    <a:pt x="1243" y="853"/>
                  </a:lnTo>
                  <a:lnTo>
                    <a:pt x="1243" y="853"/>
                  </a:lnTo>
                  <a:lnTo>
                    <a:pt x="1239" y="855"/>
                  </a:lnTo>
                  <a:lnTo>
                    <a:pt x="1237" y="855"/>
                  </a:lnTo>
                  <a:lnTo>
                    <a:pt x="1239" y="857"/>
                  </a:lnTo>
                  <a:lnTo>
                    <a:pt x="1239" y="859"/>
                  </a:lnTo>
                  <a:lnTo>
                    <a:pt x="1239" y="859"/>
                  </a:lnTo>
                  <a:lnTo>
                    <a:pt x="1239" y="861"/>
                  </a:lnTo>
                  <a:lnTo>
                    <a:pt x="1241" y="861"/>
                  </a:lnTo>
                  <a:lnTo>
                    <a:pt x="1241" y="864"/>
                  </a:lnTo>
                  <a:lnTo>
                    <a:pt x="1243" y="864"/>
                  </a:lnTo>
                  <a:lnTo>
                    <a:pt x="1243" y="866"/>
                  </a:lnTo>
                  <a:lnTo>
                    <a:pt x="1243" y="870"/>
                  </a:lnTo>
                  <a:lnTo>
                    <a:pt x="1243" y="870"/>
                  </a:lnTo>
                  <a:lnTo>
                    <a:pt x="1243" y="870"/>
                  </a:lnTo>
                  <a:lnTo>
                    <a:pt x="1243" y="866"/>
                  </a:lnTo>
                  <a:lnTo>
                    <a:pt x="1246" y="864"/>
                  </a:lnTo>
                  <a:lnTo>
                    <a:pt x="1248" y="866"/>
                  </a:lnTo>
                  <a:lnTo>
                    <a:pt x="1248" y="870"/>
                  </a:lnTo>
                  <a:lnTo>
                    <a:pt x="1252" y="874"/>
                  </a:lnTo>
                  <a:lnTo>
                    <a:pt x="1248" y="874"/>
                  </a:lnTo>
                  <a:lnTo>
                    <a:pt x="1246" y="876"/>
                  </a:lnTo>
                  <a:lnTo>
                    <a:pt x="1246" y="876"/>
                  </a:lnTo>
                  <a:lnTo>
                    <a:pt x="1252" y="876"/>
                  </a:lnTo>
                  <a:lnTo>
                    <a:pt x="1252" y="876"/>
                  </a:lnTo>
                  <a:lnTo>
                    <a:pt x="1252" y="876"/>
                  </a:lnTo>
                  <a:lnTo>
                    <a:pt x="1254" y="876"/>
                  </a:lnTo>
                  <a:lnTo>
                    <a:pt x="1254" y="874"/>
                  </a:lnTo>
                  <a:lnTo>
                    <a:pt x="1256" y="874"/>
                  </a:lnTo>
                  <a:lnTo>
                    <a:pt x="1258" y="876"/>
                  </a:lnTo>
                  <a:lnTo>
                    <a:pt x="1258" y="879"/>
                  </a:lnTo>
                  <a:lnTo>
                    <a:pt x="1256" y="883"/>
                  </a:lnTo>
                  <a:lnTo>
                    <a:pt x="1254" y="883"/>
                  </a:lnTo>
                  <a:lnTo>
                    <a:pt x="1254" y="885"/>
                  </a:lnTo>
                  <a:lnTo>
                    <a:pt x="1256" y="885"/>
                  </a:lnTo>
                  <a:lnTo>
                    <a:pt x="1260" y="885"/>
                  </a:lnTo>
                  <a:lnTo>
                    <a:pt x="1263" y="885"/>
                  </a:lnTo>
                  <a:lnTo>
                    <a:pt x="1263" y="885"/>
                  </a:lnTo>
                  <a:lnTo>
                    <a:pt x="1261" y="889"/>
                  </a:lnTo>
                  <a:lnTo>
                    <a:pt x="1260" y="889"/>
                  </a:lnTo>
                  <a:lnTo>
                    <a:pt x="1256" y="891"/>
                  </a:lnTo>
                  <a:lnTo>
                    <a:pt x="1258" y="893"/>
                  </a:lnTo>
                  <a:lnTo>
                    <a:pt x="1261" y="896"/>
                  </a:lnTo>
                  <a:lnTo>
                    <a:pt x="1260" y="900"/>
                  </a:lnTo>
                  <a:lnTo>
                    <a:pt x="1261" y="900"/>
                  </a:lnTo>
                  <a:lnTo>
                    <a:pt x="1261" y="904"/>
                  </a:lnTo>
                  <a:lnTo>
                    <a:pt x="1267" y="910"/>
                  </a:lnTo>
                  <a:lnTo>
                    <a:pt x="1267" y="913"/>
                  </a:lnTo>
                  <a:lnTo>
                    <a:pt x="1265" y="913"/>
                  </a:lnTo>
                  <a:lnTo>
                    <a:pt x="1265" y="917"/>
                  </a:lnTo>
                  <a:lnTo>
                    <a:pt x="1263" y="923"/>
                  </a:lnTo>
                  <a:lnTo>
                    <a:pt x="1263" y="927"/>
                  </a:lnTo>
                  <a:lnTo>
                    <a:pt x="1263" y="927"/>
                  </a:lnTo>
                  <a:lnTo>
                    <a:pt x="1258" y="921"/>
                  </a:lnTo>
                  <a:lnTo>
                    <a:pt x="1256" y="917"/>
                  </a:lnTo>
                  <a:lnTo>
                    <a:pt x="1258" y="913"/>
                  </a:lnTo>
                  <a:lnTo>
                    <a:pt x="1256" y="910"/>
                  </a:lnTo>
                  <a:lnTo>
                    <a:pt x="1256" y="913"/>
                  </a:lnTo>
                  <a:lnTo>
                    <a:pt x="1254" y="919"/>
                  </a:lnTo>
                  <a:lnTo>
                    <a:pt x="1258" y="925"/>
                  </a:lnTo>
                  <a:lnTo>
                    <a:pt x="1258" y="930"/>
                  </a:lnTo>
                  <a:lnTo>
                    <a:pt x="1256" y="934"/>
                  </a:lnTo>
                  <a:lnTo>
                    <a:pt x="1258" y="938"/>
                  </a:lnTo>
                  <a:lnTo>
                    <a:pt x="1256" y="938"/>
                  </a:lnTo>
                  <a:lnTo>
                    <a:pt x="1254" y="938"/>
                  </a:lnTo>
                  <a:lnTo>
                    <a:pt x="1252" y="934"/>
                  </a:lnTo>
                  <a:lnTo>
                    <a:pt x="1248" y="934"/>
                  </a:lnTo>
                  <a:lnTo>
                    <a:pt x="1252" y="943"/>
                  </a:lnTo>
                  <a:lnTo>
                    <a:pt x="1252" y="945"/>
                  </a:lnTo>
                  <a:lnTo>
                    <a:pt x="1252" y="947"/>
                  </a:lnTo>
                  <a:lnTo>
                    <a:pt x="1252" y="949"/>
                  </a:lnTo>
                  <a:lnTo>
                    <a:pt x="1248" y="949"/>
                  </a:lnTo>
                  <a:lnTo>
                    <a:pt x="1246" y="947"/>
                  </a:lnTo>
                  <a:lnTo>
                    <a:pt x="1246" y="940"/>
                  </a:lnTo>
                  <a:lnTo>
                    <a:pt x="1246" y="938"/>
                  </a:lnTo>
                  <a:lnTo>
                    <a:pt x="1246" y="934"/>
                  </a:lnTo>
                  <a:lnTo>
                    <a:pt x="1246" y="938"/>
                  </a:lnTo>
                  <a:lnTo>
                    <a:pt x="1243" y="938"/>
                  </a:lnTo>
                  <a:lnTo>
                    <a:pt x="1241" y="934"/>
                  </a:lnTo>
                  <a:lnTo>
                    <a:pt x="1241" y="930"/>
                  </a:lnTo>
                  <a:lnTo>
                    <a:pt x="1239" y="932"/>
                  </a:lnTo>
                  <a:lnTo>
                    <a:pt x="1239" y="934"/>
                  </a:lnTo>
                  <a:lnTo>
                    <a:pt x="1239" y="934"/>
                  </a:lnTo>
                  <a:lnTo>
                    <a:pt x="1239" y="932"/>
                  </a:lnTo>
                  <a:lnTo>
                    <a:pt x="1237" y="928"/>
                  </a:lnTo>
                  <a:lnTo>
                    <a:pt x="1235" y="927"/>
                  </a:lnTo>
                  <a:lnTo>
                    <a:pt x="1235" y="928"/>
                  </a:lnTo>
                  <a:lnTo>
                    <a:pt x="1235" y="930"/>
                  </a:lnTo>
                  <a:lnTo>
                    <a:pt x="1235" y="932"/>
                  </a:lnTo>
                  <a:lnTo>
                    <a:pt x="1233" y="932"/>
                  </a:lnTo>
                  <a:lnTo>
                    <a:pt x="1231" y="930"/>
                  </a:lnTo>
                  <a:lnTo>
                    <a:pt x="1229" y="928"/>
                  </a:lnTo>
                  <a:lnTo>
                    <a:pt x="1231" y="925"/>
                  </a:lnTo>
                  <a:lnTo>
                    <a:pt x="1228" y="919"/>
                  </a:lnTo>
                  <a:lnTo>
                    <a:pt x="1228" y="915"/>
                  </a:lnTo>
                  <a:lnTo>
                    <a:pt x="1228" y="919"/>
                  </a:lnTo>
                  <a:lnTo>
                    <a:pt x="1228" y="925"/>
                  </a:lnTo>
                  <a:lnTo>
                    <a:pt x="1229" y="928"/>
                  </a:lnTo>
                  <a:lnTo>
                    <a:pt x="1226" y="930"/>
                  </a:lnTo>
                  <a:lnTo>
                    <a:pt x="1224" y="925"/>
                  </a:lnTo>
                  <a:lnTo>
                    <a:pt x="1222" y="923"/>
                  </a:lnTo>
                  <a:lnTo>
                    <a:pt x="1222" y="921"/>
                  </a:lnTo>
                  <a:lnTo>
                    <a:pt x="1218" y="919"/>
                  </a:lnTo>
                  <a:lnTo>
                    <a:pt x="1218" y="913"/>
                  </a:lnTo>
                  <a:lnTo>
                    <a:pt x="1216" y="913"/>
                  </a:lnTo>
                  <a:lnTo>
                    <a:pt x="1216" y="910"/>
                  </a:lnTo>
                  <a:lnTo>
                    <a:pt x="1214" y="910"/>
                  </a:lnTo>
                  <a:lnTo>
                    <a:pt x="1212" y="910"/>
                  </a:lnTo>
                  <a:lnTo>
                    <a:pt x="1212" y="910"/>
                  </a:lnTo>
                  <a:lnTo>
                    <a:pt x="1214" y="915"/>
                  </a:lnTo>
                  <a:lnTo>
                    <a:pt x="1214" y="917"/>
                  </a:lnTo>
                  <a:lnTo>
                    <a:pt x="1212" y="915"/>
                  </a:lnTo>
                  <a:lnTo>
                    <a:pt x="1212" y="913"/>
                  </a:lnTo>
                  <a:lnTo>
                    <a:pt x="1211" y="913"/>
                  </a:lnTo>
                  <a:lnTo>
                    <a:pt x="1207" y="910"/>
                  </a:lnTo>
                  <a:lnTo>
                    <a:pt x="1205" y="904"/>
                  </a:lnTo>
                  <a:lnTo>
                    <a:pt x="1203" y="902"/>
                  </a:lnTo>
                  <a:lnTo>
                    <a:pt x="1199" y="902"/>
                  </a:lnTo>
                  <a:lnTo>
                    <a:pt x="1197" y="904"/>
                  </a:lnTo>
                  <a:lnTo>
                    <a:pt x="1197" y="902"/>
                  </a:lnTo>
                  <a:lnTo>
                    <a:pt x="1197" y="904"/>
                  </a:lnTo>
                  <a:lnTo>
                    <a:pt x="1197" y="910"/>
                  </a:lnTo>
                  <a:lnTo>
                    <a:pt x="1201" y="913"/>
                  </a:lnTo>
                  <a:lnTo>
                    <a:pt x="1201" y="915"/>
                  </a:lnTo>
                  <a:lnTo>
                    <a:pt x="1203" y="919"/>
                  </a:lnTo>
                  <a:lnTo>
                    <a:pt x="1203" y="923"/>
                  </a:lnTo>
                  <a:lnTo>
                    <a:pt x="1205" y="923"/>
                  </a:lnTo>
                  <a:lnTo>
                    <a:pt x="1209" y="923"/>
                  </a:lnTo>
                  <a:lnTo>
                    <a:pt x="1211" y="927"/>
                  </a:lnTo>
                  <a:lnTo>
                    <a:pt x="1211" y="928"/>
                  </a:lnTo>
                  <a:lnTo>
                    <a:pt x="1212" y="928"/>
                  </a:lnTo>
                  <a:lnTo>
                    <a:pt x="1214" y="928"/>
                  </a:lnTo>
                  <a:lnTo>
                    <a:pt x="1212" y="932"/>
                  </a:lnTo>
                  <a:lnTo>
                    <a:pt x="1216" y="932"/>
                  </a:lnTo>
                  <a:lnTo>
                    <a:pt x="1218" y="934"/>
                  </a:lnTo>
                  <a:lnTo>
                    <a:pt x="1218" y="938"/>
                  </a:lnTo>
                  <a:lnTo>
                    <a:pt x="1218" y="940"/>
                  </a:lnTo>
                  <a:lnTo>
                    <a:pt x="1222" y="940"/>
                  </a:lnTo>
                  <a:lnTo>
                    <a:pt x="1222" y="940"/>
                  </a:lnTo>
                  <a:lnTo>
                    <a:pt x="1222" y="945"/>
                  </a:lnTo>
                  <a:lnTo>
                    <a:pt x="1222" y="949"/>
                  </a:lnTo>
                  <a:lnTo>
                    <a:pt x="1222" y="947"/>
                  </a:lnTo>
                  <a:lnTo>
                    <a:pt x="1222" y="951"/>
                  </a:lnTo>
                  <a:lnTo>
                    <a:pt x="1222" y="953"/>
                  </a:lnTo>
                  <a:lnTo>
                    <a:pt x="1226" y="949"/>
                  </a:lnTo>
                  <a:lnTo>
                    <a:pt x="1228" y="951"/>
                  </a:lnTo>
                  <a:lnTo>
                    <a:pt x="1226" y="955"/>
                  </a:lnTo>
                  <a:lnTo>
                    <a:pt x="1228" y="957"/>
                  </a:lnTo>
                  <a:lnTo>
                    <a:pt x="1229" y="955"/>
                  </a:lnTo>
                  <a:lnTo>
                    <a:pt x="1231" y="957"/>
                  </a:lnTo>
                  <a:lnTo>
                    <a:pt x="1229" y="960"/>
                  </a:lnTo>
                  <a:lnTo>
                    <a:pt x="1226" y="959"/>
                  </a:lnTo>
                  <a:lnTo>
                    <a:pt x="1226" y="960"/>
                  </a:lnTo>
                  <a:lnTo>
                    <a:pt x="1226" y="962"/>
                  </a:lnTo>
                  <a:lnTo>
                    <a:pt x="1229" y="964"/>
                  </a:lnTo>
                  <a:lnTo>
                    <a:pt x="1229" y="968"/>
                  </a:lnTo>
                  <a:lnTo>
                    <a:pt x="1228" y="968"/>
                  </a:lnTo>
                  <a:lnTo>
                    <a:pt x="1228" y="968"/>
                  </a:lnTo>
                  <a:lnTo>
                    <a:pt x="1228" y="968"/>
                  </a:lnTo>
                  <a:lnTo>
                    <a:pt x="1228" y="968"/>
                  </a:lnTo>
                  <a:close/>
                  <a:moveTo>
                    <a:pt x="919" y="876"/>
                  </a:moveTo>
                  <a:lnTo>
                    <a:pt x="919" y="876"/>
                  </a:lnTo>
                  <a:lnTo>
                    <a:pt x="923" y="876"/>
                  </a:lnTo>
                  <a:lnTo>
                    <a:pt x="923" y="874"/>
                  </a:lnTo>
                  <a:lnTo>
                    <a:pt x="924" y="874"/>
                  </a:lnTo>
                  <a:lnTo>
                    <a:pt x="924" y="874"/>
                  </a:lnTo>
                  <a:lnTo>
                    <a:pt x="928" y="876"/>
                  </a:lnTo>
                  <a:lnTo>
                    <a:pt x="930" y="876"/>
                  </a:lnTo>
                  <a:lnTo>
                    <a:pt x="932" y="874"/>
                  </a:lnTo>
                  <a:lnTo>
                    <a:pt x="934" y="874"/>
                  </a:lnTo>
                  <a:lnTo>
                    <a:pt x="936" y="876"/>
                  </a:lnTo>
                  <a:lnTo>
                    <a:pt x="936" y="876"/>
                  </a:lnTo>
                  <a:lnTo>
                    <a:pt x="934" y="879"/>
                  </a:lnTo>
                  <a:lnTo>
                    <a:pt x="934" y="883"/>
                  </a:lnTo>
                  <a:lnTo>
                    <a:pt x="932" y="887"/>
                  </a:lnTo>
                  <a:lnTo>
                    <a:pt x="932" y="893"/>
                  </a:lnTo>
                  <a:lnTo>
                    <a:pt x="932" y="893"/>
                  </a:lnTo>
                  <a:lnTo>
                    <a:pt x="936" y="893"/>
                  </a:lnTo>
                  <a:lnTo>
                    <a:pt x="936" y="893"/>
                  </a:lnTo>
                  <a:lnTo>
                    <a:pt x="940" y="895"/>
                  </a:lnTo>
                  <a:lnTo>
                    <a:pt x="941" y="893"/>
                  </a:lnTo>
                  <a:lnTo>
                    <a:pt x="943" y="893"/>
                  </a:lnTo>
                  <a:lnTo>
                    <a:pt x="943" y="891"/>
                  </a:lnTo>
                  <a:lnTo>
                    <a:pt x="947" y="889"/>
                  </a:lnTo>
                  <a:lnTo>
                    <a:pt x="949" y="889"/>
                  </a:lnTo>
                  <a:lnTo>
                    <a:pt x="953" y="887"/>
                  </a:lnTo>
                  <a:lnTo>
                    <a:pt x="953" y="883"/>
                  </a:lnTo>
                  <a:lnTo>
                    <a:pt x="956" y="879"/>
                  </a:lnTo>
                  <a:lnTo>
                    <a:pt x="958" y="879"/>
                  </a:lnTo>
                  <a:lnTo>
                    <a:pt x="960" y="876"/>
                  </a:lnTo>
                  <a:lnTo>
                    <a:pt x="962" y="879"/>
                  </a:lnTo>
                  <a:lnTo>
                    <a:pt x="964" y="876"/>
                  </a:lnTo>
                  <a:lnTo>
                    <a:pt x="966" y="876"/>
                  </a:lnTo>
                  <a:lnTo>
                    <a:pt x="968" y="876"/>
                  </a:lnTo>
                  <a:lnTo>
                    <a:pt x="968" y="870"/>
                  </a:lnTo>
                  <a:lnTo>
                    <a:pt x="968" y="868"/>
                  </a:lnTo>
                  <a:lnTo>
                    <a:pt x="972" y="864"/>
                  </a:lnTo>
                  <a:lnTo>
                    <a:pt x="972" y="862"/>
                  </a:lnTo>
                  <a:lnTo>
                    <a:pt x="975" y="862"/>
                  </a:lnTo>
                  <a:lnTo>
                    <a:pt x="977" y="864"/>
                  </a:lnTo>
                  <a:lnTo>
                    <a:pt x="981" y="862"/>
                  </a:lnTo>
                  <a:lnTo>
                    <a:pt x="981" y="861"/>
                  </a:lnTo>
                  <a:lnTo>
                    <a:pt x="983" y="862"/>
                  </a:lnTo>
                  <a:lnTo>
                    <a:pt x="983" y="866"/>
                  </a:lnTo>
                  <a:lnTo>
                    <a:pt x="981" y="868"/>
                  </a:lnTo>
                  <a:lnTo>
                    <a:pt x="981" y="870"/>
                  </a:lnTo>
                  <a:lnTo>
                    <a:pt x="983" y="870"/>
                  </a:lnTo>
                  <a:lnTo>
                    <a:pt x="987" y="870"/>
                  </a:lnTo>
                  <a:lnTo>
                    <a:pt x="990" y="870"/>
                  </a:lnTo>
                  <a:lnTo>
                    <a:pt x="990" y="876"/>
                  </a:lnTo>
                  <a:lnTo>
                    <a:pt x="988" y="879"/>
                  </a:lnTo>
                  <a:lnTo>
                    <a:pt x="987" y="879"/>
                  </a:lnTo>
                  <a:lnTo>
                    <a:pt x="987" y="883"/>
                  </a:lnTo>
                  <a:lnTo>
                    <a:pt x="988" y="883"/>
                  </a:lnTo>
                  <a:lnTo>
                    <a:pt x="990" y="883"/>
                  </a:lnTo>
                  <a:lnTo>
                    <a:pt x="992" y="883"/>
                  </a:lnTo>
                  <a:lnTo>
                    <a:pt x="992" y="883"/>
                  </a:lnTo>
                  <a:lnTo>
                    <a:pt x="996" y="883"/>
                  </a:lnTo>
                  <a:lnTo>
                    <a:pt x="998" y="885"/>
                  </a:lnTo>
                  <a:lnTo>
                    <a:pt x="1002" y="885"/>
                  </a:lnTo>
                  <a:lnTo>
                    <a:pt x="1002" y="887"/>
                  </a:lnTo>
                  <a:lnTo>
                    <a:pt x="1005" y="887"/>
                  </a:lnTo>
                  <a:lnTo>
                    <a:pt x="1007" y="891"/>
                  </a:lnTo>
                  <a:lnTo>
                    <a:pt x="1009" y="889"/>
                  </a:lnTo>
                  <a:lnTo>
                    <a:pt x="1011" y="885"/>
                  </a:lnTo>
                  <a:lnTo>
                    <a:pt x="1015" y="885"/>
                  </a:lnTo>
                  <a:lnTo>
                    <a:pt x="1017" y="883"/>
                  </a:lnTo>
                  <a:lnTo>
                    <a:pt x="1020" y="883"/>
                  </a:lnTo>
                  <a:lnTo>
                    <a:pt x="1020" y="879"/>
                  </a:lnTo>
                  <a:lnTo>
                    <a:pt x="1019" y="879"/>
                  </a:lnTo>
                  <a:lnTo>
                    <a:pt x="1017" y="876"/>
                  </a:lnTo>
                  <a:lnTo>
                    <a:pt x="1019" y="876"/>
                  </a:lnTo>
                  <a:lnTo>
                    <a:pt x="1020" y="874"/>
                  </a:lnTo>
                  <a:lnTo>
                    <a:pt x="1019" y="874"/>
                  </a:lnTo>
                  <a:lnTo>
                    <a:pt x="1017" y="870"/>
                  </a:lnTo>
                  <a:lnTo>
                    <a:pt x="1015" y="870"/>
                  </a:lnTo>
                  <a:lnTo>
                    <a:pt x="1015" y="874"/>
                  </a:lnTo>
                  <a:lnTo>
                    <a:pt x="1013" y="874"/>
                  </a:lnTo>
                  <a:lnTo>
                    <a:pt x="1013" y="874"/>
                  </a:lnTo>
                  <a:lnTo>
                    <a:pt x="1009" y="870"/>
                  </a:lnTo>
                  <a:lnTo>
                    <a:pt x="1009" y="870"/>
                  </a:lnTo>
                  <a:lnTo>
                    <a:pt x="1007" y="870"/>
                  </a:lnTo>
                  <a:lnTo>
                    <a:pt x="1005" y="870"/>
                  </a:lnTo>
                  <a:lnTo>
                    <a:pt x="998" y="870"/>
                  </a:lnTo>
                  <a:lnTo>
                    <a:pt x="998" y="870"/>
                  </a:lnTo>
                  <a:lnTo>
                    <a:pt x="1002" y="868"/>
                  </a:lnTo>
                  <a:lnTo>
                    <a:pt x="1002" y="868"/>
                  </a:lnTo>
                  <a:lnTo>
                    <a:pt x="1005" y="866"/>
                  </a:lnTo>
                  <a:lnTo>
                    <a:pt x="1005" y="864"/>
                  </a:lnTo>
                  <a:lnTo>
                    <a:pt x="1005" y="862"/>
                  </a:lnTo>
                  <a:lnTo>
                    <a:pt x="1005" y="859"/>
                  </a:lnTo>
                  <a:lnTo>
                    <a:pt x="1005" y="857"/>
                  </a:lnTo>
                  <a:lnTo>
                    <a:pt x="1005" y="853"/>
                  </a:lnTo>
                  <a:lnTo>
                    <a:pt x="1005" y="851"/>
                  </a:lnTo>
                  <a:lnTo>
                    <a:pt x="1005" y="849"/>
                  </a:lnTo>
                  <a:lnTo>
                    <a:pt x="998" y="846"/>
                  </a:lnTo>
                  <a:lnTo>
                    <a:pt x="992" y="844"/>
                  </a:lnTo>
                  <a:lnTo>
                    <a:pt x="992" y="840"/>
                  </a:lnTo>
                  <a:lnTo>
                    <a:pt x="992" y="838"/>
                  </a:lnTo>
                  <a:lnTo>
                    <a:pt x="990" y="838"/>
                  </a:lnTo>
                  <a:lnTo>
                    <a:pt x="988" y="834"/>
                  </a:lnTo>
                  <a:lnTo>
                    <a:pt x="990" y="830"/>
                  </a:lnTo>
                  <a:lnTo>
                    <a:pt x="988" y="827"/>
                  </a:lnTo>
                  <a:lnTo>
                    <a:pt x="983" y="827"/>
                  </a:lnTo>
                  <a:lnTo>
                    <a:pt x="977" y="825"/>
                  </a:lnTo>
                  <a:lnTo>
                    <a:pt x="975" y="821"/>
                  </a:lnTo>
                  <a:lnTo>
                    <a:pt x="977" y="819"/>
                  </a:lnTo>
                  <a:lnTo>
                    <a:pt x="977" y="819"/>
                  </a:lnTo>
                  <a:lnTo>
                    <a:pt x="973" y="815"/>
                  </a:lnTo>
                  <a:lnTo>
                    <a:pt x="973" y="814"/>
                  </a:lnTo>
                  <a:lnTo>
                    <a:pt x="972" y="814"/>
                  </a:lnTo>
                  <a:lnTo>
                    <a:pt x="968" y="815"/>
                  </a:lnTo>
                  <a:lnTo>
                    <a:pt x="968" y="819"/>
                  </a:lnTo>
                  <a:lnTo>
                    <a:pt x="968" y="821"/>
                  </a:lnTo>
                  <a:lnTo>
                    <a:pt x="966" y="819"/>
                  </a:lnTo>
                  <a:lnTo>
                    <a:pt x="966" y="815"/>
                  </a:lnTo>
                  <a:lnTo>
                    <a:pt x="964" y="814"/>
                  </a:lnTo>
                  <a:lnTo>
                    <a:pt x="966" y="812"/>
                  </a:lnTo>
                  <a:lnTo>
                    <a:pt x="968" y="812"/>
                  </a:lnTo>
                  <a:lnTo>
                    <a:pt x="968" y="812"/>
                  </a:lnTo>
                  <a:lnTo>
                    <a:pt x="968" y="808"/>
                  </a:lnTo>
                  <a:lnTo>
                    <a:pt x="968" y="806"/>
                  </a:lnTo>
                  <a:lnTo>
                    <a:pt x="968" y="802"/>
                  </a:lnTo>
                  <a:lnTo>
                    <a:pt x="966" y="802"/>
                  </a:lnTo>
                  <a:lnTo>
                    <a:pt x="966" y="800"/>
                  </a:lnTo>
                  <a:lnTo>
                    <a:pt x="968" y="797"/>
                  </a:lnTo>
                  <a:lnTo>
                    <a:pt x="966" y="797"/>
                  </a:lnTo>
                  <a:lnTo>
                    <a:pt x="958" y="798"/>
                  </a:lnTo>
                  <a:lnTo>
                    <a:pt x="955" y="802"/>
                  </a:lnTo>
                  <a:lnTo>
                    <a:pt x="953" y="810"/>
                  </a:lnTo>
                  <a:lnTo>
                    <a:pt x="949" y="815"/>
                  </a:lnTo>
                  <a:lnTo>
                    <a:pt x="949" y="815"/>
                  </a:lnTo>
                  <a:lnTo>
                    <a:pt x="947" y="819"/>
                  </a:lnTo>
                  <a:lnTo>
                    <a:pt x="947" y="821"/>
                  </a:lnTo>
                  <a:lnTo>
                    <a:pt x="943" y="829"/>
                  </a:lnTo>
                  <a:lnTo>
                    <a:pt x="943" y="830"/>
                  </a:lnTo>
                  <a:lnTo>
                    <a:pt x="943" y="832"/>
                  </a:lnTo>
                  <a:lnTo>
                    <a:pt x="941" y="836"/>
                  </a:lnTo>
                  <a:lnTo>
                    <a:pt x="941" y="838"/>
                  </a:lnTo>
                  <a:lnTo>
                    <a:pt x="936" y="844"/>
                  </a:lnTo>
                  <a:lnTo>
                    <a:pt x="936" y="846"/>
                  </a:lnTo>
                  <a:lnTo>
                    <a:pt x="936" y="849"/>
                  </a:lnTo>
                  <a:lnTo>
                    <a:pt x="934" y="851"/>
                  </a:lnTo>
                  <a:lnTo>
                    <a:pt x="934" y="857"/>
                  </a:lnTo>
                  <a:lnTo>
                    <a:pt x="932" y="861"/>
                  </a:lnTo>
                  <a:lnTo>
                    <a:pt x="926" y="861"/>
                  </a:lnTo>
                  <a:lnTo>
                    <a:pt x="923" y="862"/>
                  </a:lnTo>
                  <a:lnTo>
                    <a:pt x="923" y="866"/>
                  </a:lnTo>
                  <a:lnTo>
                    <a:pt x="919" y="874"/>
                  </a:lnTo>
                  <a:lnTo>
                    <a:pt x="919" y="876"/>
                  </a:lnTo>
                  <a:lnTo>
                    <a:pt x="919" y="876"/>
                  </a:lnTo>
                  <a:lnTo>
                    <a:pt x="919" y="876"/>
                  </a:lnTo>
                  <a:lnTo>
                    <a:pt x="919" y="876"/>
                  </a:lnTo>
                  <a:close/>
                  <a:moveTo>
                    <a:pt x="949" y="930"/>
                  </a:moveTo>
                  <a:lnTo>
                    <a:pt x="949" y="930"/>
                  </a:lnTo>
                  <a:lnTo>
                    <a:pt x="951" y="932"/>
                  </a:lnTo>
                  <a:lnTo>
                    <a:pt x="951" y="930"/>
                  </a:lnTo>
                  <a:lnTo>
                    <a:pt x="955" y="927"/>
                  </a:lnTo>
                  <a:lnTo>
                    <a:pt x="958" y="927"/>
                  </a:lnTo>
                  <a:lnTo>
                    <a:pt x="960" y="927"/>
                  </a:lnTo>
                  <a:lnTo>
                    <a:pt x="960" y="928"/>
                  </a:lnTo>
                  <a:lnTo>
                    <a:pt x="962" y="928"/>
                  </a:lnTo>
                  <a:lnTo>
                    <a:pt x="968" y="925"/>
                  </a:lnTo>
                  <a:lnTo>
                    <a:pt x="972" y="925"/>
                  </a:lnTo>
                  <a:lnTo>
                    <a:pt x="973" y="921"/>
                  </a:lnTo>
                  <a:lnTo>
                    <a:pt x="975" y="917"/>
                  </a:lnTo>
                  <a:lnTo>
                    <a:pt x="981" y="917"/>
                  </a:lnTo>
                  <a:lnTo>
                    <a:pt x="983" y="913"/>
                  </a:lnTo>
                  <a:lnTo>
                    <a:pt x="983" y="913"/>
                  </a:lnTo>
                  <a:lnTo>
                    <a:pt x="987" y="910"/>
                  </a:lnTo>
                  <a:lnTo>
                    <a:pt x="985" y="908"/>
                  </a:lnTo>
                  <a:lnTo>
                    <a:pt x="983" y="908"/>
                  </a:lnTo>
                  <a:lnTo>
                    <a:pt x="981" y="908"/>
                  </a:lnTo>
                  <a:lnTo>
                    <a:pt x="977" y="908"/>
                  </a:lnTo>
                  <a:lnTo>
                    <a:pt x="975" y="908"/>
                  </a:lnTo>
                  <a:lnTo>
                    <a:pt x="973" y="908"/>
                  </a:lnTo>
                  <a:lnTo>
                    <a:pt x="972" y="908"/>
                  </a:lnTo>
                  <a:lnTo>
                    <a:pt x="968" y="910"/>
                  </a:lnTo>
                  <a:lnTo>
                    <a:pt x="968" y="910"/>
                  </a:lnTo>
                  <a:lnTo>
                    <a:pt x="966" y="904"/>
                  </a:lnTo>
                  <a:lnTo>
                    <a:pt x="964" y="904"/>
                  </a:lnTo>
                  <a:lnTo>
                    <a:pt x="962" y="908"/>
                  </a:lnTo>
                  <a:lnTo>
                    <a:pt x="956" y="913"/>
                  </a:lnTo>
                  <a:lnTo>
                    <a:pt x="956" y="913"/>
                  </a:lnTo>
                  <a:lnTo>
                    <a:pt x="955" y="915"/>
                  </a:lnTo>
                  <a:lnTo>
                    <a:pt x="949" y="917"/>
                  </a:lnTo>
                  <a:lnTo>
                    <a:pt x="947" y="919"/>
                  </a:lnTo>
                  <a:lnTo>
                    <a:pt x="949" y="921"/>
                  </a:lnTo>
                  <a:lnTo>
                    <a:pt x="951" y="925"/>
                  </a:lnTo>
                  <a:lnTo>
                    <a:pt x="949" y="927"/>
                  </a:lnTo>
                  <a:lnTo>
                    <a:pt x="949" y="930"/>
                  </a:lnTo>
                  <a:lnTo>
                    <a:pt x="949" y="930"/>
                  </a:lnTo>
                  <a:lnTo>
                    <a:pt x="949" y="930"/>
                  </a:lnTo>
                  <a:lnTo>
                    <a:pt x="949" y="930"/>
                  </a:lnTo>
                  <a:close/>
                  <a:moveTo>
                    <a:pt x="1246" y="955"/>
                  </a:moveTo>
                  <a:lnTo>
                    <a:pt x="1246" y="955"/>
                  </a:lnTo>
                  <a:lnTo>
                    <a:pt x="1252" y="955"/>
                  </a:lnTo>
                  <a:lnTo>
                    <a:pt x="1254" y="959"/>
                  </a:lnTo>
                  <a:lnTo>
                    <a:pt x="1256" y="957"/>
                  </a:lnTo>
                  <a:lnTo>
                    <a:pt x="1256" y="955"/>
                  </a:lnTo>
                  <a:lnTo>
                    <a:pt x="1258" y="953"/>
                  </a:lnTo>
                  <a:lnTo>
                    <a:pt x="1258" y="951"/>
                  </a:lnTo>
                  <a:lnTo>
                    <a:pt x="1256" y="951"/>
                  </a:lnTo>
                  <a:lnTo>
                    <a:pt x="1252" y="951"/>
                  </a:lnTo>
                  <a:lnTo>
                    <a:pt x="1248" y="953"/>
                  </a:lnTo>
                  <a:lnTo>
                    <a:pt x="1246" y="955"/>
                  </a:lnTo>
                  <a:lnTo>
                    <a:pt x="1246" y="955"/>
                  </a:lnTo>
                  <a:lnTo>
                    <a:pt x="1246" y="955"/>
                  </a:lnTo>
                  <a:lnTo>
                    <a:pt x="1246" y="955"/>
                  </a:lnTo>
                  <a:close/>
                  <a:moveTo>
                    <a:pt x="1154" y="930"/>
                  </a:moveTo>
                  <a:lnTo>
                    <a:pt x="1156" y="930"/>
                  </a:lnTo>
                  <a:lnTo>
                    <a:pt x="1160" y="932"/>
                  </a:lnTo>
                  <a:lnTo>
                    <a:pt x="1160" y="934"/>
                  </a:lnTo>
                  <a:lnTo>
                    <a:pt x="1160" y="934"/>
                  </a:lnTo>
                  <a:lnTo>
                    <a:pt x="1160" y="938"/>
                  </a:lnTo>
                  <a:lnTo>
                    <a:pt x="1164" y="938"/>
                  </a:lnTo>
                  <a:lnTo>
                    <a:pt x="1164" y="938"/>
                  </a:lnTo>
                  <a:lnTo>
                    <a:pt x="1167" y="938"/>
                  </a:lnTo>
                  <a:lnTo>
                    <a:pt x="1167" y="938"/>
                  </a:lnTo>
                  <a:lnTo>
                    <a:pt x="1167" y="938"/>
                  </a:lnTo>
                  <a:lnTo>
                    <a:pt x="1167" y="934"/>
                  </a:lnTo>
                  <a:lnTo>
                    <a:pt x="1164" y="934"/>
                  </a:lnTo>
                  <a:lnTo>
                    <a:pt x="1164" y="932"/>
                  </a:lnTo>
                  <a:lnTo>
                    <a:pt x="1160" y="932"/>
                  </a:lnTo>
                  <a:lnTo>
                    <a:pt x="1158" y="930"/>
                  </a:lnTo>
                  <a:lnTo>
                    <a:pt x="1156" y="930"/>
                  </a:lnTo>
                  <a:lnTo>
                    <a:pt x="1154" y="930"/>
                  </a:lnTo>
                  <a:lnTo>
                    <a:pt x="1154" y="930"/>
                  </a:lnTo>
                  <a:lnTo>
                    <a:pt x="1154" y="930"/>
                  </a:lnTo>
                  <a:lnTo>
                    <a:pt x="1154" y="930"/>
                  </a:lnTo>
                  <a:close/>
                  <a:moveTo>
                    <a:pt x="1243" y="977"/>
                  </a:moveTo>
                  <a:lnTo>
                    <a:pt x="1241" y="977"/>
                  </a:lnTo>
                  <a:lnTo>
                    <a:pt x="1241" y="974"/>
                  </a:lnTo>
                  <a:lnTo>
                    <a:pt x="1239" y="972"/>
                  </a:lnTo>
                  <a:lnTo>
                    <a:pt x="1239" y="972"/>
                  </a:lnTo>
                  <a:lnTo>
                    <a:pt x="1241" y="968"/>
                  </a:lnTo>
                  <a:lnTo>
                    <a:pt x="1243" y="972"/>
                  </a:lnTo>
                  <a:lnTo>
                    <a:pt x="1243" y="972"/>
                  </a:lnTo>
                  <a:lnTo>
                    <a:pt x="1243" y="974"/>
                  </a:lnTo>
                  <a:lnTo>
                    <a:pt x="1243" y="977"/>
                  </a:lnTo>
                  <a:lnTo>
                    <a:pt x="1243" y="977"/>
                  </a:lnTo>
                  <a:lnTo>
                    <a:pt x="1243" y="977"/>
                  </a:lnTo>
                  <a:lnTo>
                    <a:pt x="1243" y="977"/>
                  </a:lnTo>
                  <a:lnTo>
                    <a:pt x="1243" y="977"/>
                  </a:lnTo>
                  <a:close/>
                  <a:moveTo>
                    <a:pt x="1241" y="989"/>
                  </a:moveTo>
                  <a:lnTo>
                    <a:pt x="1239" y="989"/>
                  </a:lnTo>
                  <a:lnTo>
                    <a:pt x="1239" y="987"/>
                  </a:lnTo>
                  <a:lnTo>
                    <a:pt x="1237" y="985"/>
                  </a:lnTo>
                  <a:lnTo>
                    <a:pt x="1235" y="985"/>
                  </a:lnTo>
                  <a:lnTo>
                    <a:pt x="1233" y="981"/>
                  </a:lnTo>
                  <a:lnTo>
                    <a:pt x="1233" y="979"/>
                  </a:lnTo>
                  <a:lnTo>
                    <a:pt x="1235" y="979"/>
                  </a:lnTo>
                  <a:lnTo>
                    <a:pt x="1237" y="977"/>
                  </a:lnTo>
                  <a:lnTo>
                    <a:pt x="1243" y="979"/>
                  </a:lnTo>
                  <a:lnTo>
                    <a:pt x="1246" y="981"/>
                  </a:lnTo>
                  <a:lnTo>
                    <a:pt x="1246" y="983"/>
                  </a:lnTo>
                  <a:lnTo>
                    <a:pt x="1243" y="985"/>
                  </a:lnTo>
                  <a:lnTo>
                    <a:pt x="1243" y="987"/>
                  </a:lnTo>
                  <a:lnTo>
                    <a:pt x="1243" y="987"/>
                  </a:lnTo>
                  <a:lnTo>
                    <a:pt x="1241" y="989"/>
                  </a:lnTo>
                  <a:lnTo>
                    <a:pt x="1241" y="989"/>
                  </a:lnTo>
                  <a:lnTo>
                    <a:pt x="1241" y="989"/>
                  </a:lnTo>
                  <a:lnTo>
                    <a:pt x="1241" y="989"/>
                  </a:lnTo>
                  <a:lnTo>
                    <a:pt x="1241" y="989"/>
                  </a:lnTo>
                  <a:close/>
                  <a:moveTo>
                    <a:pt x="1148" y="1045"/>
                  </a:moveTo>
                  <a:lnTo>
                    <a:pt x="1148" y="1047"/>
                  </a:lnTo>
                  <a:lnTo>
                    <a:pt x="1148" y="1047"/>
                  </a:lnTo>
                  <a:lnTo>
                    <a:pt x="1148" y="1045"/>
                  </a:lnTo>
                  <a:lnTo>
                    <a:pt x="1148" y="1045"/>
                  </a:lnTo>
                  <a:lnTo>
                    <a:pt x="1148" y="1045"/>
                  </a:lnTo>
                  <a:lnTo>
                    <a:pt x="1148" y="1045"/>
                  </a:lnTo>
                  <a:close/>
                  <a:moveTo>
                    <a:pt x="1150" y="1045"/>
                  </a:moveTo>
                  <a:lnTo>
                    <a:pt x="1150" y="1049"/>
                  </a:lnTo>
                  <a:lnTo>
                    <a:pt x="1150" y="1049"/>
                  </a:lnTo>
                  <a:lnTo>
                    <a:pt x="1150" y="1045"/>
                  </a:lnTo>
                  <a:lnTo>
                    <a:pt x="1150" y="1045"/>
                  </a:lnTo>
                  <a:lnTo>
                    <a:pt x="1150" y="1045"/>
                  </a:lnTo>
                  <a:lnTo>
                    <a:pt x="1150" y="1045"/>
                  </a:lnTo>
                  <a:close/>
                  <a:moveTo>
                    <a:pt x="1152" y="1045"/>
                  </a:moveTo>
                  <a:lnTo>
                    <a:pt x="1152" y="1047"/>
                  </a:lnTo>
                  <a:lnTo>
                    <a:pt x="1152" y="1051"/>
                  </a:lnTo>
                  <a:lnTo>
                    <a:pt x="1152" y="1053"/>
                  </a:lnTo>
                  <a:lnTo>
                    <a:pt x="1154" y="1053"/>
                  </a:lnTo>
                  <a:lnTo>
                    <a:pt x="1154" y="1049"/>
                  </a:lnTo>
                  <a:lnTo>
                    <a:pt x="1152" y="1045"/>
                  </a:lnTo>
                  <a:lnTo>
                    <a:pt x="1152" y="1045"/>
                  </a:lnTo>
                  <a:lnTo>
                    <a:pt x="1152" y="1045"/>
                  </a:lnTo>
                  <a:lnTo>
                    <a:pt x="1152" y="1045"/>
                  </a:lnTo>
                  <a:close/>
                  <a:moveTo>
                    <a:pt x="1177" y="1019"/>
                  </a:moveTo>
                  <a:lnTo>
                    <a:pt x="1177" y="1015"/>
                  </a:lnTo>
                  <a:lnTo>
                    <a:pt x="1177" y="1013"/>
                  </a:lnTo>
                  <a:lnTo>
                    <a:pt x="1179" y="1011"/>
                  </a:lnTo>
                  <a:lnTo>
                    <a:pt x="1179" y="1009"/>
                  </a:lnTo>
                  <a:lnTo>
                    <a:pt x="1184" y="1006"/>
                  </a:lnTo>
                  <a:lnTo>
                    <a:pt x="1188" y="1006"/>
                  </a:lnTo>
                  <a:lnTo>
                    <a:pt x="1188" y="1006"/>
                  </a:lnTo>
                  <a:lnTo>
                    <a:pt x="1188" y="1008"/>
                  </a:lnTo>
                  <a:lnTo>
                    <a:pt x="1188" y="1009"/>
                  </a:lnTo>
                  <a:lnTo>
                    <a:pt x="1188" y="1011"/>
                  </a:lnTo>
                  <a:lnTo>
                    <a:pt x="1184" y="1013"/>
                  </a:lnTo>
                  <a:lnTo>
                    <a:pt x="1184" y="1015"/>
                  </a:lnTo>
                  <a:lnTo>
                    <a:pt x="1182" y="1015"/>
                  </a:lnTo>
                  <a:lnTo>
                    <a:pt x="1179" y="1019"/>
                  </a:lnTo>
                  <a:lnTo>
                    <a:pt x="1177" y="1019"/>
                  </a:lnTo>
                  <a:lnTo>
                    <a:pt x="1177" y="1019"/>
                  </a:lnTo>
                  <a:lnTo>
                    <a:pt x="1177" y="1019"/>
                  </a:lnTo>
                  <a:lnTo>
                    <a:pt x="1177" y="1019"/>
                  </a:lnTo>
                  <a:close/>
                  <a:moveTo>
                    <a:pt x="1096" y="927"/>
                  </a:moveTo>
                  <a:lnTo>
                    <a:pt x="1100" y="928"/>
                  </a:lnTo>
                  <a:lnTo>
                    <a:pt x="1101" y="930"/>
                  </a:lnTo>
                  <a:lnTo>
                    <a:pt x="1105" y="932"/>
                  </a:lnTo>
                  <a:lnTo>
                    <a:pt x="1109" y="932"/>
                  </a:lnTo>
                  <a:lnTo>
                    <a:pt x="1105" y="932"/>
                  </a:lnTo>
                  <a:lnTo>
                    <a:pt x="1105" y="930"/>
                  </a:lnTo>
                  <a:lnTo>
                    <a:pt x="1100" y="927"/>
                  </a:lnTo>
                  <a:lnTo>
                    <a:pt x="1098" y="927"/>
                  </a:lnTo>
                  <a:lnTo>
                    <a:pt x="1096" y="927"/>
                  </a:lnTo>
                  <a:lnTo>
                    <a:pt x="1096" y="927"/>
                  </a:lnTo>
                  <a:lnTo>
                    <a:pt x="1096" y="927"/>
                  </a:lnTo>
                  <a:lnTo>
                    <a:pt x="1096" y="927"/>
                  </a:lnTo>
                  <a:close/>
                  <a:moveTo>
                    <a:pt x="1069" y="902"/>
                  </a:moveTo>
                  <a:lnTo>
                    <a:pt x="1069" y="902"/>
                  </a:lnTo>
                  <a:lnTo>
                    <a:pt x="1071" y="902"/>
                  </a:lnTo>
                  <a:lnTo>
                    <a:pt x="1073" y="904"/>
                  </a:lnTo>
                  <a:lnTo>
                    <a:pt x="1075" y="902"/>
                  </a:lnTo>
                  <a:lnTo>
                    <a:pt x="1075" y="902"/>
                  </a:lnTo>
                  <a:lnTo>
                    <a:pt x="1077" y="902"/>
                  </a:lnTo>
                  <a:lnTo>
                    <a:pt x="1077" y="900"/>
                  </a:lnTo>
                  <a:lnTo>
                    <a:pt x="1075" y="898"/>
                  </a:lnTo>
                  <a:lnTo>
                    <a:pt x="1077" y="896"/>
                  </a:lnTo>
                  <a:lnTo>
                    <a:pt x="1077" y="896"/>
                  </a:lnTo>
                  <a:lnTo>
                    <a:pt x="1073" y="893"/>
                  </a:lnTo>
                  <a:lnTo>
                    <a:pt x="1071" y="893"/>
                  </a:lnTo>
                  <a:lnTo>
                    <a:pt x="1069" y="891"/>
                  </a:lnTo>
                  <a:lnTo>
                    <a:pt x="1069" y="891"/>
                  </a:lnTo>
                  <a:lnTo>
                    <a:pt x="1068" y="891"/>
                  </a:lnTo>
                  <a:lnTo>
                    <a:pt x="1066" y="889"/>
                  </a:lnTo>
                  <a:lnTo>
                    <a:pt x="1064" y="891"/>
                  </a:lnTo>
                  <a:lnTo>
                    <a:pt x="1062" y="891"/>
                  </a:lnTo>
                  <a:lnTo>
                    <a:pt x="1064" y="895"/>
                  </a:lnTo>
                  <a:lnTo>
                    <a:pt x="1064" y="895"/>
                  </a:lnTo>
                  <a:lnTo>
                    <a:pt x="1066" y="895"/>
                  </a:lnTo>
                  <a:lnTo>
                    <a:pt x="1068" y="896"/>
                  </a:lnTo>
                  <a:lnTo>
                    <a:pt x="1069" y="898"/>
                  </a:lnTo>
                  <a:lnTo>
                    <a:pt x="1069" y="902"/>
                  </a:lnTo>
                  <a:lnTo>
                    <a:pt x="1069" y="902"/>
                  </a:lnTo>
                  <a:lnTo>
                    <a:pt x="1069" y="902"/>
                  </a:lnTo>
                  <a:lnTo>
                    <a:pt x="1069" y="902"/>
                  </a:lnTo>
                  <a:close/>
                  <a:moveTo>
                    <a:pt x="1051" y="910"/>
                  </a:moveTo>
                  <a:lnTo>
                    <a:pt x="1054" y="910"/>
                  </a:lnTo>
                  <a:lnTo>
                    <a:pt x="1056" y="910"/>
                  </a:lnTo>
                  <a:lnTo>
                    <a:pt x="1056" y="910"/>
                  </a:lnTo>
                  <a:lnTo>
                    <a:pt x="1060" y="908"/>
                  </a:lnTo>
                  <a:lnTo>
                    <a:pt x="1060" y="904"/>
                  </a:lnTo>
                  <a:lnTo>
                    <a:pt x="1060" y="904"/>
                  </a:lnTo>
                  <a:lnTo>
                    <a:pt x="1060" y="900"/>
                  </a:lnTo>
                  <a:lnTo>
                    <a:pt x="1056" y="898"/>
                  </a:lnTo>
                  <a:lnTo>
                    <a:pt x="1051" y="898"/>
                  </a:lnTo>
                  <a:lnTo>
                    <a:pt x="1051" y="896"/>
                  </a:lnTo>
                  <a:lnTo>
                    <a:pt x="1049" y="895"/>
                  </a:lnTo>
                  <a:lnTo>
                    <a:pt x="1047" y="895"/>
                  </a:lnTo>
                  <a:lnTo>
                    <a:pt x="1045" y="895"/>
                  </a:lnTo>
                  <a:lnTo>
                    <a:pt x="1043" y="895"/>
                  </a:lnTo>
                  <a:lnTo>
                    <a:pt x="1041" y="896"/>
                  </a:lnTo>
                  <a:lnTo>
                    <a:pt x="1043" y="900"/>
                  </a:lnTo>
                  <a:lnTo>
                    <a:pt x="1045" y="902"/>
                  </a:lnTo>
                  <a:lnTo>
                    <a:pt x="1047" y="904"/>
                  </a:lnTo>
                  <a:lnTo>
                    <a:pt x="1049" y="908"/>
                  </a:lnTo>
                  <a:lnTo>
                    <a:pt x="1049" y="910"/>
                  </a:lnTo>
                  <a:lnTo>
                    <a:pt x="1051" y="910"/>
                  </a:lnTo>
                  <a:lnTo>
                    <a:pt x="1051" y="910"/>
                  </a:lnTo>
                  <a:lnTo>
                    <a:pt x="1051" y="910"/>
                  </a:lnTo>
                  <a:lnTo>
                    <a:pt x="1051" y="910"/>
                  </a:lnTo>
                  <a:close/>
                  <a:moveTo>
                    <a:pt x="1047" y="927"/>
                  </a:moveTo>
                  <a:lnTo>
                    <a:pt x="1047" y="927"/>
                  </a:lnTo>
                  <a:lnTo>
                    <a:pt x="1049" y="925"/>
                  </a:lnTo>
                  <a:lnTo>
                    <a:pt x="1043" y="925"/>
                  </a:lnTo>
                  <a:lnTo>
                    <a:pt x="1043" y="925"/>
                  </a:lnTo>
                  <a:lnTo>
                    <a:pt x="1043" y="927"/>
                  </a:lnTo>
                  <a:lnTo>
                    <a:pt x="1047" y="927"/>
                  </a:lnTo>
                  <a:lnTo>
                    <a:pt x="1047" y="927"/>
                  </a:lnTo>
                  <a:lnTo>
                    <a:pt x="1047" y="927"/>
                  </a:lnTo>
                  <a:lnTo>
                    <a:pt x="1047" y="927"/>
                  </a:lnTo>
                  <a:close/>
                  <a:moveTo>
                    <a:pt x="1005" y="955"/>
                  </a:moveTo>
                  <a:lnTo>
                    <a:pt x="1005" y="955"/>
                  </a:lnTo>
                  <a:lnTo>
                    <a:pt x="1007" y="953"/>
                  </a:lnTo>
                  <a:lnTo>
                    <a:pt x="1007" y="951"/>
                  </a:lnTo>
                  <a:lnTo>
                    <a:pt x="1009" y="949"/>
                  </a:lnTo>
                  <a:lnTo>
                    <a:pt x="1009" y="949"/>
                  </a:lnTo>
                  <a:lnTo>
                    <a:pt x="1009" y="947"/>
                  </a:lnTo>
                  <a:lnTo>
                    <a:pt x="1009" y="945"/>
                  </a:lnTo>
                  <a:lnTo>
                    <a:pt x="1013" y="943"/>
                  </a:lnTo>
                  <a:lnTo>
                    <a:pt x="1015" y="940"/>
                  </a:lnTo>
                  <a:lnTo>
                    <a:pt x="1017" y="940"/>
                  </a:lnTo>
                  <a:lnTo>
                    <a:pt x="1019" y="938"/>
                  </a:lnTo>
                  <a:lnTo>
                    <a:pt x="1017" y="938"/>
                  </a:lnTo>
                  <a:lnTo>
                    <a:pt x="1017" y="934"/>
                  </a:lnTo>
                  <a:lnTo>
                    <a:pt x="1019" y="934"/>
                  </a:lnTo>
                  <a:lnTo>
                    <a:pt x="1020" y="932"/>
                  </a:lnTo>
                  <a:lnTo>
                    <a:pt x="1020" y="930"/>
                  </a:lnTo>
                  <a:lnTo>
                    <a:pt x="1020" y="928"/>
                  </a:lnTo>
                  <a:lnTo>
                    <a:pt x="1019" y="927"/>
                  </a:lnTo>
                  <a:lnTo>
                    <a:pt x="1017" y="927"/>
                  </a:lnTo>
                  <a:lnTo>
                    <a:pt x="1015" y="927"/>
                  </a:lnTo>
                  <a:lnTo>
                    <a:pt x="1013" y="925"/>
                  </a:lnTo>
                  <a:lnTo>
                    <a:pt x="1011" y="925"/>
                  </a:lnTo>
                  <a:lnTo>
                    <a:pt x="1011" y="927"/>
                  </a:lnTo>
                  <a:lnTo>
                    <a:pt x="1007" y="930"/>
                  </a:lnTo>
                  <a:lnTo>
                    <a:pt x="1005" y="930"/>
                  </a:lnTo>
                  <a:lnTo>
                    <a:pt x="1005" y="932"/>
                  </a:lnTo>
                  <a:lnTo>
                    <a:pt x="1002" y="934"/>
                  </a:lnTo>
                  <a:lnTo>
                    <a:pt x="1005" y="938"/>
                  </a:lnTo>
                  <a:lnTo>
                    <a:pt x="1002" y="938"/>
                  </a:lnTo>
                  <a:lnTo>
                    <a:pt x="1002" y="943"/>
                  </a:lnTo>
                  <a:lnTo>
                    <a:pt x="1002" y="943"/>
                  </a:lnTo>
                  <a:lnTo>
                    <a:pt x="998" y="947"/>
                  </a:lnTo>
                  <a:lnTo>
                    <a:pt x="1002" y="947"/>
                  </a:lnTo>
                  <a:lnTo>
                    <a:pt x="1002" y="949"/>
                  </a:lnTo>
                  <a:lnTo>
                    <a:pt x="1005" y="951"/>
                  </a:lnTo>
                  <a:lnTo>
                    <a:pt x="1005" y="951"/>
                  </a:lnTo>
                  <a:lnTo>
                    <a:pt x="1005" y="955"/>
                  </a:lnTo>
                  <a:lnTo>
                    <a:pt x="1005" y="955"/>
                  </a:lnTo>
                  <a:lnTo>
                    <a:pt x="1005" y="955"/>
                  </a:lnTo>
                  <a:lnTo>
                    <a:pt x="1005" y="955"/>
                  </a:lnTo>
                  <a:close/>
                  <a:moveTo>
                    <a:pt x="968" y="1111"/>
                  </a:moveTo>
                  <a:lnTo>
                    <a:pt x="968" y="1111"/>
                  </a:lnTo>
                  <a:lnTo>
                    <a:pt x="972" y="1111"/>
                  </a:lnTo>
                  <a:lnTo>
                    <a:pt x="972" y="1109"/>
                  </a:lnTo>
                  <a:lnTo>
                    <a:pt x="968" y="1111"/>
                  </a:lnTo>
                  <a:lnTo>
                    <a:pt x="968" y="1111"/>
                  </a:lnTo>
                  <a:lnTo>
                    <a:pt x="968" y="1111"/>
                  </a:lnTo>
                  <a:lnTo>
                    <a:pt x="968" y="1111"/>
                  </a:lnTo>
                  <a:close/>
                  <a:moveTo>
                    <a:pt x="972" y="1126"/>
                  </a:moveTo>
                  <a:lnTo>
                    <a:pt x="973" y="1122"/>
                  </a:lnTo>
                  <a:lnTo>
                    <a:pt x="973" y="1121"/>
                  </a:lnTo>
                  <a:lnTo>
                    <a:pt x="975" y="1121"/>
                  </a:lnTo>
                  <a:lnTo>
                    <a:pt x="975" y="1122"/>
                  </a:lnTo>
                  <a:lnTo>
                    <a:pt x="972" y="1126"/>
                  </a:lnTo>
                  <a:lnTo>
                    <a:pt x="972" y="1126"/>
                  </a:lnTo>
                  <a:lnTo>
                    <a:pt x="972" y="1126"/>
                  </a:lnTo>
                  <a:lnTo>
                    <a:pt x="972" y="1126"/>
                  </a:lnTo>
                  <a:lnTo>
                    <a:pt x="972" y="1126"/>
                  </a:lnTo>
                  <a:lnTo>
                    <a:pt x="972" y="1126"/>
                  </a:lnTo>
                  <a:close/>
                  <a:moveTo>
                    <a:pt x="949" y="1121"/>
                  </a:moveTo>
                  <a:lnTo>
                    <a:pt x="951" y="1117"/>
                  </a:lnTo>
                  <a:lnTo>
                    <a:pt x="953" y="1117"/>
                  </a:lnTo>
                  <a:lnTo>
                    <a:pt x="955" y="1117"/>
                  </a:lnTo>
                  <a:lnTo>
                    <a:pt x="956" y="1117"/>
                  </a:lnTo>
                  <a:lnTo>
                    <a:pt x="958" y="1115"/>
                  </a:lnTo>
                  <a:lnTo>
                    <a:pt x="960" y="1113"/>
                  </a:lnTo>
                  <a:lnTo>
                    <a:pt x="958" y="1117"/>
                  </a:lnTo>
                  <a:lnTo>
                    <a:pt x="953" y="1121"/>
                  </a:lnTo>
                  <a:lnTo>
                    <a:pt x="949" y="1121"/>
                  </a:lnTo>
                  <a:lnTo>
                    <a:pt x="949" y="1121"/>
                  </a:lnTo>
                  <a:lnTo>
                    <a:pt x="949" y="1121"/>
                  </a:lnTo>
                  <a:lnTo>
                    <a:pt x="949" y="1121"/>
                  </a:lnTo>
                  <a:lnTo>
                    <a:pt x="949" y="1121"/>
                  </a:lnTo>
                  <a:close/>
                  <a:moveTo>
                    <a:pt x="964" y="1128"/>
                  </a:moveTo>
                  <a:lnTo>
                    <a:pt x="968" y="1121"/>
                  </a:lnTo>
                  <a:lnTo>
                    <a:pt x="968" y="1121"/>
                  </a:lnTo>
                  <a:lnTo>
                    <a:pt x="972" y="1121"/>
                  </a:lnTo>
                  <a:lnTo>
                    <a:pt x="972" y="1121"/>
                  </a:lnTo>
                  <a:lnTo>
                    <a:pt x="966" y="1126"/>
                  </a:lnTo>
                  <a:lnTo>
                    <a:pt x="966" y="1130"/>
                  </a:lnTo>
                  <a:lnTo>
                    <a:pt x="968" y="1128"/>
                  </a:lnTo>
                  <a:lnTo>
                    <a:pt x="972" y="1122"/>
                  </a:lnTo>
                  <a:lnTo>
                    <a:pt x="972" y="1121"/>
                  </a:lnTo>
                  <a:lnTo>
                    <a:pt x="972" y="1117"/>
                  </a:lnTo>
                  <a:lnTo>
                    <a:pt x="972" y="1117"/>
                  </a:lnTo>
                  <a:lnTo>
                    <a:pt x="972" y="1117"/>
                  </a:lnTo>
                  <a:lnTo>
                    <a:pt x="972" y="1115"/>
                  </a:lnTo>
                  <a:lnTo>
                    <a:pt x="968" y="1113"/>
                  </a:lnTo>
                  <a:lnTo>
                    <a:pt x="968" y="1115"/>
                  </a:lnTo>
                  <a:lnTo>
                    <a:pt x="966" y="1121"/>
                  </a:lnTo>
                  <a:lnTo>
                    <a:pt x="962" y="1121"/>
                  </a:lnTo>
                  <a:lnTo>
                    <a:pt x="960" y="1122"/>
                  </a:lnTo>
                  <a:lnTo>
                    <a:pt x="960" y="1121"/>
                  </a:lnTo>
                  <a:lnTo>
                    <a:pt x="964" y="1117"/>
                  </a:lnTo>
                  <a:lnTo>
                    <a:pt x="964" y="1115"/>
                  </a:lnTo>
                  <a:lnTo>
                    <a:pt x="964" y="1115"/>
                  </a:lnTo>
                  <a:lnTo>
                    <a:pt x="962" y="1117"/>
                  </a:lnTo>
                  <a:lnTo>
                    <a:pt x="958" y="1121"/>
                  </a:lnTo>
                  <a:lnTo>
                    <a:pt x="955" y="1126"/>
                  </a:lnTo>
                  <a:lnTo>
                    <a:pt x="955" y="1126"/>
                  </a:lnTo>
                  <a:lnTo>
                    <a:pt x="951" y="1130"/>
                  </a:lnTo>
                  <a:lnTo>
                    <a:pt x="953" y="1132"/>
                  </a:lnTo>
                  <a:lnTo>
                    <a:pt x="953" y="1132"/>
                  </a:lnTo>
                  <a:lnTo>
                    <a:pt x="956" y="1126"/>
                  </a:lnTo>
                  <a:lnTo>
                    <a:pt x="960" y="1126"/>
                  </a:lnTo>
                  <a:lnTo>
                    <a:pt x="958" y="1128"/>
                  </a:lnTo>
                  <a:lnTo>
                    <a:pt x="956" y="1132"/>
                  </a:lnTo>
                  <a:lnTo>
                    <a:pt x="956" y="1132"/>
                  </a:lnTo>
                  <a:lnTo>
                    <a:pt x="960" y="1130"/>
                  </a:lnTo>
                  <a:lnTo>
                    <a:pt x="962" y="1130"/>
                  </a:lnTo>
                  <a:lnTo>
                    <a:pt x="962" y="1130"/>
                  </a:lnTo>
                  <a:lnTo>
                    <a:pt x="964" y="1128"/>
                  </a:lnTo>
                  <a:lnTo>
                    <a:pt x="964" y="1128"/>
                  </a:lnTo>
                  <a:lnTo>
                    <a:pt x="964" y="1128"/>
                  </a:lnTo>
                  <a:lnTo>
                    <a:pt x="964" y="1128"/>
                  </a:lnTo>
                  <a:close/>
                  <a:moveTo>
                    <a:pt x="960" y="1128"/>
                  </a:moveTo>
                  <a:lnTo>
                    <a:pt x="962" y="1126"/>
                  </a:lnTo>
                  <a:lnTo>
                    <a:pt x="966" y="1121"/>
                  </a:lnTo>
                  <a:lnTo>
                    <a:pt x="964" y="1126"/>
                  </a:lnTo>
                  <a:lnTo>
                    <a:pt x="962" y="1126"/>
                  </a:lnTo>
                  <a:lnTo>
                    <a:pt x="960" y="1128"/>
                  </a:lnTo>
                  <a:lnTo>
                    <a:pt x="960" y="1128"/>
                  </a:lnTo>
                  <a:lnTo>
                    <a:pt x="960" y="1128"/>
                  </a:lnTo>
                  <a:lnTo>
                    <a:pt x="960" y="1128"/>
                  </a:lnTo>
                  <a:close/>
                  <a:moveTo>
                    <a:pt x="1209" y="1382"/>
                  </a:moveTo>
                  <a:lnTo>
                    <a:pt x="1209" y="1382"/>
                  </a:lnTo>
                  <a:lnTo>
                    <a:pt x="1207" y="1380"/>
                  </a:lnTo>
                  <a:lnTo>
                    <a:pt x="1209" y="1380"/>
                  </a:lnTo>
                  <a:lnTo>
                    <a:pt x="1209" y="1377"/>
                  </a:lnTo>
                  <a:lnTo>
                    <a:pt x="1212" y="1375"/>
                  </a:lnTo>
                  <a:lnTo>
                    <a:pt x="1212" y="1375"/>
                  </a:lnTo>
                  <a:lnTo>
                    <a:pt x="1212" y="1375"/>
                  </a:lnTo>
                  <a:lnTo>
                    <a:pt x="1212" y="1375"/>
                  </a:lnTo>
                  <a:lnTo>
                    <a:pt x="1209" y="1377"/>
                  </a:lnTo>
                  <a:lnTo>
                    <a:pt x="1207" y="1380"/>
                  </a:lnTo>
                  <a:lnTo>
                    <a:pt x="1207" y="1382"/>
                  </a:lnTo>
                  <a:lnTo>
                    <a:pt x="1209" y="1382"/>
                  </a:lnTo>
                  <a:lnTo>
                    <a:pt x="1209" y="1382"/>
                  </a:lnTo>
                  <a:lnTo>
                    <a:pt x="1209" y="1382"/>
                  </a:lnTo>
                  <a:lnTo>
                    <a:pt x="1209" y="1382"/>
                  </a:lnTo>
                  <a:lnTo>
                    <a:pt x="1209" y="1382"/>
                  </a:lnTo>
                  <a:close/>
                  <a:moveTo>
                    <a:pt x="1301" y="1397"/>
                  </a:moveTo>
                  <a:lnTo>
                    <a:pt x="1301" y="1397"/>
                  </a:lnTo>
                  <a:lnTo>
                    <a:pt x="1301" y="1394"/>
                  </a:lnTo>
                  <a:lnTo>
                    <a:pt x="1301" y="1390"/>
                  </a:lnTo>
                  <a:lnTo>
                    <a:pt x="1297" y="1388"/>
                  </a:lnTo>
                  <a:lnTo>
                    <a:pt x="1301" y="1388"/>
                  </a:lnTo>
                  <a:lnTo>
                    <a:pt x="1301" y="1384"/>
                  </a:lnTo>
                  <a:lnTo>
                    <a:pt x="1301" y="1388"/>
                  </a:lnTo>
                  <a:lnTo>
                    <a:pt x="1301" y="1388"/>
                  </a:lnTo>
                  <a:lnTo>
                    <a:pt x="1301" y="1390"/>
                  </a:lnTo>
                  <a:lnTo>
                    <a:pt x="1301" y="1394"/>
                  </a:lnTo>
                  <a:lnTo>
                    <a:pt x="1301" y="1394"/>
                  </a:lnTo>
                  <a:lnTo>
                    <a:pt x="1301" y="1394"/>
                  </a:lnTo>
                  <a:lnTo>
                    <a:pt x="1301" y="1397"/>
                  </a:lnTo>
                  <a:lnTo>
                    <a:pt x="1301" y="1397"/>
                  </a:lnTo>
                  <a:lnTo>
                    <a:pt x="1301" y="1397"/>
                  </a:lnTo>
                  <a:lnTo>
                    <a:pt x="1301" y="1397"/>
                  </a:lnTo>
                  <a:lnTo>
                    <a:pt x="1301" y="1397"/>
                  </a:lnTo>
                  <a:lnTo>
                    <a:pt x="1301" y="1397"/>
                  </a:lnTo>
                  <a:close/>
                  <a:moveTo>
                    <a:pt x="1305" y="1399"/>
                  </a:moveTo>
                  <a:lnTo>
                    <a:pt x="1305" y="1397"/>
                  </a:lnTo>
                  <a:lnTo>
                    <a:pt x="1305" y="1397"/>
                  </a:lnTo>
                  <a:lnTo>
                    <a:pt x="1305" y="1399"/>
                  </a:lnTo>
                  <a:lnTo>
                    <a:pt x="1305" y="1401"/>
                  </a:lnTo>
                  <a:lnTo>
                    <a:pt x="1305" y="1399"/>
                  </a:lnTo>
                  <a:lnTo>
                    <a:pt x="1305" y="1399"/>
                  </a:lnTo>
                  <a:lnTo>
                    <a:pt x="1305" y="1399"/>
                  </a:lnTo>
                  <a:lnTo>
                    <a:pt x="1305" y="1399"/>
                  </a:lnTo>
                  <a:close/>
                  <a:moveTo>
                    <a:pt x="1339" y="1269"/>
                  </a:moveTo>
                  <a:lnTo>
                    <a:pt x="1340" y="1266"/>
                  </a:lnTo>
                  <a:lnTo>
                    <a:pt x="1342" y="1266"/>
                  </a:lnTo>
                  <a:lnTo>
                    <a:pt x="1342" y="1266"/>
                  </a:lnTo>
                  <a:lnTo>
                    <a:pt x="1342" y="1269"/>
                  </a:lnTo>
                  <a:lnTo>
                    <a:pt x="1340" y="1269"/>
                  </a:lnTo>
                  <a:lnTo>
                    <a:pt x="1340" y="1269"/>
                  </a:lnTo>
                  <a:lnTo>
                    <a:pt x="1339" y="1269"/>
                  </a:lnTo>
                  <a:lnTo>
                    <a:pt x="1339" y="1269"/>
                  </a:lnTo>
                  <a:lnTo>
                    <a:pt x="1339" y="1269"/>
                  </a:lnTo>
                  <a:lnTo>
                    <a:pt x="1339" y="1269"/>
                  </a:lnTo>
                  <a:close/>
                  <a:moveTo>
                    <a:pt x="1329" y="1296"/>
                  </a:moveTo>
                  <a:lnTo>
                    <a:pt x="1329" y="1300"/>
                  </a:lnTo>
                  <a:lnTo>
                    <a:pt x="1331" y="1300"/>
                  </a:lnTo>
                  <a:lnTo>
                    <a:pt x="1331" y="1300"/>
                  </a:lnTo>
                  <a:lnTo>
                    <a:pt x="1331" y="1300"/>
                  </a:lnTo>
                  <a:lnTo>
                    <a:pt x="1331" y="1296"/>
                  </a:lnTo>
                  <a:lnTo>
                    <a:pt x="1331" y="1296"/>
                  </a:lnTo>
                  <a:lnTo>
                    <a:pt x="1329" y="1296"/>
                  </a:lnTo>
                  <a:lnTo>
                    <a:pt x="1329" y="1296"/>
                  </a:lnTo>
                  <a:lnTo>
                    <a:pt x="1329" y="1296"/>
                  </a:lnTo>
                  <a:lnTo>
                    <a:pt x="1329" y="1296"/>
                  </a:lnTo>
                  <a:close/>
                  <a:moveTo>
                    <a:pt x="1348" y="1330"/>
                  </a:moveTo>
                  <a:lnTo>
                    <a:pt x="1346" y="1324"/>
                  </a:lnTo>
                  <a:lnTo>
                    <a:pt x="1346" y="1324"/>
                  </a:lnTo>
                  <a:lnTo>
                    <a:pt x="1348" y="1324"/>
                  </a:lnTo>
                  <a:lnTo>
                    <a:pt x="1350" y="1324"/>
                  </a:lnTo>
                  <a:lnTo>
                    <a:pt x="1350" y="1324"/>
                  </a:lnTo>
                  <a:lnTo>
                    <a:pt x="1352" y="1324"/>
                  </a:lnTo>
                  <a:lnTo>
                    <a:pt x="1352" y="1328"/>
                  </a:lnTo>
                  <a:lnTo>
                    <a:pt x="1350" y="1330"/>
                  </a:lnTo>
                  <a:lnTo>
                    <a:pt x="1350" y="1330"/>
                  </a:lnTo>
                  <a:lnTo>
                    <a:pt x="1348" y="1330"/>
                  </a:lnTo>
                  <a:lnTo>
                    <a:pt x="1348" y="1330"/>
                  </a:lnTo>
                  <a:lnTo>
                    <a:pt x="1348" y="1330"/>
                  </a:lnTo>
                  <a:lnTo>
                    <a:pt x="1348" y="1330"/>
                  </a:lnTo>
                  <a:close/>
                  <a:moveTo>
                    <a:pt x="1339" y="1328"/>
                  </a:moveTo>
                  <a:lnTo>
                    <a:pt x="1340" y="1330"/>
                  </a:lnTo>
                  <a:lnTo>
                    <a:pt x="1342" y="1328"/>
                  </a:lnTo>
                  <a:lnTo>
                    <a:pt x="1342" y="1324"/>
                  </a:lnTo>
                  <a:lnTo>
                    <a:pt x="1342" y="1324"/>
                  </a:lnTo>
                  <a:lnTo>
                    <a:pt x="1342" y="1324"/>
                  </a:lnTo>
                  <a:lnTo>
                    <a:pt x="1344" y="1328"/>
                  </a:lnTo>
                  <a:lnTo>
                    <a:pt x="1342" y="1330"/>
                  </a:lnTo>
                  <a:lnTo>
                    <a:pt x="1339" y="1330"/>
                  </a:lnTo>
                  <a:lnTo>
                    <a:pt x="1337" y="1330"/>
                  </a:lnTo>
                  <a:lnTo>
                    <a:pt x="1337" y="1330"/>
                  </a:lnTo>
                  <a:lnTo>
                    <a:pt x="1339" y="1328"/>
                  </a:lnTo>
                  <a:lnTo>
                    <a:pt x="1339" y="1328"/>
                  </a:lnTo>
                  <a:lnTo>
                    <a:pt x="1339" y="1328"/>
                  </a:lnTo>
                  <a:lnTo>
                    <a:pt x="1339" y="1328"/>
                  </a:lnTo>
                  <a:close/>
                  <a:moveTo>
                    <a:pt x="1310" y="1375"/>
                  </a:moveTo>
                  <a:lnTo>
                    <a:pt x="1310" y="1373"/>
                  </a:lnTo>
                  <a:lnTo>
                    <a:pt x="1310" y="1375"/>
                  </a:lnTo>
                  <a:lnTo>
                    <a:pt x="1310" y="1375"/>
                  </a:lnTo>
                  <a:lnTo>
                    <a:pt x="1310" y="1375"/>
                  </a:lnTo>
                  <a:lnTo>
                    <a:pt x="1310" y="1375"/>
                  </a:lnTo>
                  <a:lnTo>
                    <a:pt x="1310" y="1375"/>
                  </a:lnTo>
                  <a:lnTo>
                    <a:pt x="1310" y="1375"/>
                  </a:lnTo>
                  <a:close/>
                  <a:moveTo>
                    <a:pt x="1348" y="1364"/>
                  </a:moveTo>
                  <a:lnTo>
                    <a:pt x="1348" y="1365"/>
                  </a:lnTo>
                  <a:lnTo>
                    <a:pt x="1350" y="1365"/>
                  </a:lnTo>
                  <a:lnTo>
                    <a:pt x="1354" y="1365"/>
                  </a:lnTo>
                  <a:lnTo>
                    <a:pt x="1354" y="1365"/>
                  </a:lnTo>
                  <a:lnTo>
                    <a:pt x="1350" y="1364"/>
                  </a:lnTo>
                  <a:lnTo>
                    <a:pt x="1348" y="1364"/>
                  </a:lnTo>
                  <a:lnTo>
                    <a:pt x="1348" y="1364"/>
                  </a:lnTo>
                  <a:lnTo>
                    <a:pt x="1348" y="1364"/>
                  </a:lnTo>
                  <a:lnTo>
                    <a:pt x="1348" y="1364"/>
                  </a:lnTo>
                  <a:close/>
                  <a:moveTo>
                    <a:pt x="1307" y="1294"/>
                  </a:moveTo>
                  <a:lnTo>
                    <a:pt x="1305" y="1296"/>
                  </a:lnTo>
                  <a:lnTo>
                    <a:pt x="1301" y="1300"/>
                  </a:lnTo>
                  <a:lnTo>
                    <a:pt x="1301" y="1300"/>
                  </a:lnTo>
                  <a:lnTo>
                    <a:pt x="1301" y="1300"/>
                  </a:lnTo>
                  <a:lnTo>
                    <a:pt x="1301" y="1303"/>
                  </a:lnTo>
                  <a:lnTo>
                    <a:pt x="1297" y="1303"/>
                  </a:lnTo>
                  <a:lnTo>
                    <a:pt x="1297" y="1303"/>
                  </a:lnTo>
                  <a:lnTo>
                    <a:pt x="1297" y="1303"/>
                  </a:lnTo>
                  <a:lnTo>
                    <a:pt x="1297" y="1305"/>
                  </a:lnTo>
                  <a:lnTo>
                    <a:pt x="1295" y="1305"/>
                  </a:lnTo>
                  <a:lnTo>
                    <a:pt x="1293" y="1307"/>
                  </a:lnTo>
                  <a:lnTo>
                    <a:pt x="1293" y="1309"/>
                  </a:lnTo>
                  <a:lnTo>
                    <a:pt x="1295" y="1309"/>
                  </a:lnTo>
                  <a:lnTo>
                    <a:pt x="1295" y="1311"/>
                  </a:lnTo>
                  <a:lnTo>
                    <a:pt x="1293" y="1311"/>
                  </a:lnTo>
                  <a:lnTo>
                    <a:pt x="1292" y="1311"/>
                  </a:lnTo>
                  <a:lnTo>
                    <a:pt x="1290" y="1315"/>
                  </a:lnTo>
                  <a:lnTo>
                    <a:pt x="1290" y="1316"/>
                  </a:lnTo>
                  <a:lnTo>
                    <a:pt x="1286" y="1324"/>
                  </a:lnTo>
                  <a:lnTo>
                    <a:pt x="1286" y="1324"/>
                  </a:lnTo>
                  <a:lnTo>
                    <a:pt x="1286" y="1324"/>
                  </a:lnTo>
                  <a:lnTo>
                    <a:pt x="1286" y="1328"/>
                  </a:lnTo>
                  <a:lnTo>
                    <a:pt x="1286" y="1330"/>
                  </a:lnTo>
                  <a:lnTo>
                    <a:pt x="1284" y="1328"/>
                  </a:lnTo>
                  <a:lnTo>
                    <a:pt x="1284" y="1328"/>
                  </a:lnTo>
                  <a:lnTo>
                    <a:pt x="1280" y="1330"/>
                  </a:lnTo>
                  <a:lnTo>
                    <a:pt x="1280" y="1330"/>
                  </a:lnTo>
                  <a:lnTo>
                    <a:pt x="1280" y="1333"/>
                  </a:lnTo>
                  <a:lnTo>
                    <a:pt x="1280" y="1333"/>
                  </a:lnTo>
                  <a:lnTo>
                    <a:pt x="1282" y="1333"/>
                  </a:lnTo>
                  <a:lnTo>
                    <a:pt x="1280" y="1335"/>
                  </a:lnTo>
                  <a:lnTo>
                    <a:pt x="1280" y="1337"/>
                  </a:lnTo>
                  <a:lnTo>
                    <a:pt x="1280" y="1339"/>
                  </a:lnTo>
                  <a:lnTo>
                    <a:pt x="1276" y="1337"/>
                  </a:lnTo>
                  <a:lnTo>
                    <a:pt x="1273" y="1339"/>
                  </a:lnTo>
                  <a:lnTo>
                    <a:pt x="1273" y="1341"/>
                  </a:lnTo>
                  <a:lnTo>
                    <a:pt x="1273" y="1343"/>
                  </a:lnTo>
                  <a:lnTo>
                    <a:pt x="1271" y="1347"/>
                  </a:lnTo>
                  <a:lnTo>
                    <a:pt x="1267" y="1348"/>
                  </a:lnTo>
                  <a:lnTo>
                    <a:pt x="1267" y="1348"/>
                  </a:lnTo>
                  <a:lnTo>
                    <a:pt x="1267" y="1347"/>
                  </a:lnTo>
                  <a:lnTo>
                    <a:pt x="1265" y="1348"/>
                  </a:lnTo>
                  <a:lnTo>
                    <a:pt x="1265" y="1347"/>
                  </a:lnTo>
                  <a:lnTo>
                    <a:pt x="1265" y="1345"/>
                  </a:lnTo>
                  <a:lnTo>
                    <a:pt x="1267" y="1343"/>
                  </a:lnTo>
                  <a:lnTo>
                    <a:pt x="1267" y="1341"/>
                  </a:lnTo>
                  <a:lnTo>
                    <a:pt x="1267" y="1343"/>
                  </a:lnTo>
                  <a:lnTo>
                    <a:pt x="1265" y="1345"/>
                  </a:lnTo>
                  <a:lnTo>
                    <a:pt x="1260" y="1347"/>
                  </a:lnTo>
                  <a:lnTo>
                    <a:pt x="1258" y="1352"/>
                  </a:lnTo>
                  <a:lnTo>
                    <a:pt x="1260" y="1352"/>
                  </a:lnTo>
                  <a:lnTo>
                    <a:pt x="1261" y="1350"/>
                  </a:lnTo>
                  <a:lnTo>
                    <a:pt x="1267" y="1350"/>
                  </a:lnTo>
                  <a:lnTo>
                    <a:pt x="1273" y="1350"/>
                  </a:lnTo>
                  <a:lnTo>
                    <a:pt x="1267" y="1352"/>
                  </a:lnTo>
                  <a:lnTo>
                    <a:pt x="1265" y="1358"/>
                  </a:lnTo>
                  <a:lnTo>
                    <a:pt x="1263" y="1360"/>
                  </a:lnTo>
                  <a:lnTo>
                    <a:pt x="1260" y="1364"/>
                  </a:lnTo>
                  <a:lnTo>
                    <a:pt x="1256" y="1365"/>
                  </a:lnTo>
                  <a:lnTo>
                    <a:pt x="1252" y="1365"/>
                  </a:lnTo>
                  <a:lnTo>
                    <a:pt x="1252" y="1367"/>
                  </a:lnTo>
                  <a:lnTo>
                    <a:pt x="1252" y="1369"/>
                  </a:lnTo>
                  <a:lnTo>
                    <a:pt x="1252" y="1371"/>
                  </a:lnTo>
                  <a:lnTo>
                    <a:pt x="1252" y="1373"/>
                  </a:lnTo>
                  <a:lnTo>
                    <a:pt x="1256" y="1373"/>
                  </a:lnTo>
                  <a:lnTo>
                    <a:pt x="1260" y="1375"/>
                  </a:lnTo>
                  <a:lnTo>
                    <a:pt x="1263" y="1375"/>
                  </a:lnTo>
                  <a:lnTo>
                    <a:pt x="1265" y="1373"/>
                  </a:lnTo>
                  <a:lnTo>
                    <a:pt x="1267" y="1371"/>
                  </a:lnTo>
                  <a:lnTo>
                    <a:pt x="1271" y="1369"/>
                  </a:lnTo>
                  <a:lnTo>
                    <a:pt x="1273" y="1367"/>
                  </a:lnTo>
                  <a:lnTo>
                    <a:pt x="1273" y="1369"/>
                  </a:lnTo>
                  <a:lnTo>
                    <a:pt x="1271" y="1371"/>
                  </a:lnTo>
                  <a:lnTo>
                    <a:pt x="1273" y="1373"/>
                  </a:lnTo>
                  <a:lnTo>
                    <a:pt x="1276" y="1371"/>
                  </a:lnTo>
                  <a:lnTo>
                    <a:pt x="1276" y="1373"/>
                  </a:lnTo>
                  <a:lnTo>
                    <a:pt x="1282" y="1373"/>
                  </a:lnTo>
                  <a:lnTo>
                    <a:pt x="1286" y="1373"/>
                  </a:lnTo>
                  <a:lnTo>
                    <a:pt x="1286" y="1375"/>
                  </a:lnTo>
                  <a:lnTo>
                    <a:pt x="1288" y="1377"/>
                  </a:lnTo>
                  <a:lnTo>
                    <a:pt x="1292" y="1377"/>
                  </a:lnTo>
                  <a:lnTo>
                    <a:pt x="1292" y="1375"/>
                  </a:lnTo>
                  <a:lnTo>
                    <a:pt x="1293" y="1377"/>
                  </a:lnTo>
                  <a:lnTo>
                    <a:pt x="1295" y="1377"/>
                  </a:lnTo>
                  <a:lnTo>
                    <a:pt x="1297" y="1375"/>
                  </a:lnTo>
                  <a:lnTo>
                    <a:pt x="1297" y="1375"/>
                  </a:lnTo>
                  <a:lnTo>
                    <a:pt x="1297" y="1375"/>
                  </a:lnTo>
                  <a:lnTo>
                    <a:pt x="1301" y="1375"/>
                  </a:lnTo>
                  <a:lnTo>
                    <a:pt x="1301" y="1375"/>
                  </a:lnTo>
                  <a:lnTo>
                    <a:pt x="1305" y="1373"/>
                  </a:lnTo>
                  <a:lnTo>
                    <a:pt x="1305" y="1373"/>
                  </a:lnTo>
                  <a:lnTo>
                    <a:pt x="1307" y="1375"/>
                  </a:lnTo>
                  <a:lnTo>
                    <a:pt x="1307" y="1373"/>
                  </a:lnTo>
                  <a:lnTo>
                    <a:pt x="1307" y="1371"/>
                  </a:lnTo>
                  <a:lnTo>
                    <a:pt x="1307" y="1369"/>
                  </a:lnTo>
                  <a:lnTo>
                    <a:pt x="1307" y="1369"/>
                  </a:lnTo>
                  <a:lnTo>
                    <a:pt x="1310" y="1367"/>
                  </a:lnTo>
                  <a:lnTo>
                    <a:pt x="1310" y="1367"/>
                  </a:lnTo>
                  <a:lnTo>
                    <a:pt x="1310" y="1367"/>
                  </a:lnTo>
                  <a:lnTo>
                    <a:pt x="1310" y="1371"/>
                  </a:lnTo>
                  <a:lnTo>
                    <a:pt x="1310" y="1373"/>
                  </a:lnTo>
                  <a:lnTo>
                    <a:pt x="1310" y="1371"/>
                  </a:lnTo>
                  <a:lnTo>
                    <a:pt x="1312" y="1369"/>
                  </a:lnTo>
                  <a:lnTo>
                    <a:pt x="1312" y="1367"/>
                  </a:lnTo>
                  <a:lnTo>
                    <a:pt x="1312" y="1371"/>
                  </a:lnTo>
                  <a:lnTo>
                    <a:pt x="1312" y="1373"/>
                  </a:lnTo>
                  <a:lnTo>
                    <a:pt x="1312" y="1375"/>
                  </a:lnTo>
                  <a:lnTo>
                    <a:pt x="1314" y="1373"/>
                  </a:lnTo>
                  <a:lnTo>
                    <a:pt x="1314" y="1373"/>
                  </a:lnTo>
                  <a:lnTo>
                    <a:pt x="1314" y="1375"/>
                  </a:lnTo>
                  <a:lnTo>
                    <a:pt x="1310" y="1377"/>
                  </a:lnTo>
                  <a:lnTo>
                    <a:pt x="1307" y="1379"/>
                  </a:lnTo>
                  <a:lnTo>
                    <a:pt x="1310" y="1379"/>
                  </a:lnTo>
                  <a:lnTo>
                    <a:pt x="1310" y="1379"/>
                  </a:lnTo>
                  <a:lnTo>
                    <a:pt x="1312" y="1379"/>
                  </a:lnTo>
                  <a:lnTo>
                    <a:pt x="1312" y="1379"/>
                  </a:lnTo>
                  <a:lnTo>
                    <a:pt x="1314" y="1379"/>
                  </a:lnTo>
                  <a:lnTo>
                    <a:pt x="1316" y="1380"/>
                  </a:lnTo>
                  <a:lnTo>
                    <a:pt x="1316" y="1379"/>
                  </a:lnTo>
                  <a:lnTo>
                    <a:pt x="1320" y="1379"/>
                  </a:lnTo>
                  <a:lnTo>
                    <a:pt x="1320" y="1377"/>
                  </a:lnTo>
                  <a:lnTo>
                    <a:pt x="1320" y="1373"/>
                  </a:lnTo>
                  <a:lnTo>
                    <a:pt x="1322" y="1375"/>
                  </a:lnTo>
                  <a:lnTo>
                    <a:pt x="1325" y="1375"/>
                  </a:lnTo>
                  <a:lnTo>
                    <a:pt x="1325" y="1377"/>
                  </a:lnTo>
                  <a:lnTo>
                    <a:pt x="1325" y="1377"/>
                  </a:lnTo>
                  <a:lnTo>
                    <a:pt x="1329" y="1375"/>
                  </a:lnTo>
                  <a:lnTo>
                    <a:pt x="1331" y="1377"/>
                  </a:lnTo>
                  <a:lnTo>
                    <a:pt x="1331" y="1377"/>
                  </a:lnTo>
                  <a:lnTo>
                    <a:pt x="1331" y="1379"/>
                  </a:lnTo>
                  <a:lnTo>
                    <a:pt x="1325" y="1380"/>
                  </a:lnTo>
                  <a:lnTo>
                    <a:pt x="1322" y="1380"/>
                  </a:lnTo>
                  <a:lnTo>
                    <a:pt x="1322" y="1382"/>
                  </a:lnTo>
                  <a:lnTo>
                    <a:pt x="1322" y="1384"/>
                  </a:lnTo>
                  <a:lnTo>
                    <a:pt x="1320" y="1384"/>
                  </a:lnTo>
                  <a:lnTo>
                    <a:pt x="1320" y="1384"/>
                  </a:lnTo>
                  <a:lnTo>
                    <a:pt x="1318" y="1384"/>
                  </a:lnTo>
                  <a:lnTo>
                    <a:pt x="1316" y="1384"/>
                  </a:lnTo>
                  <a:lnTo>
                    <a:pt x="1316" y="1388"/>
                  </a:lnTo>
                  <a:lnTo>
                    <a:pt x="1314" y="1388"/>
                  </a:lnTo>
                  <a:lnTo>
                    <a:pt x="1310" y="1388"/>
                  </a:lnTo>
                  <a:lnTo>
                    <a:pt x="1310" y="1390"/>
                  </a:lnTo>
                  <a:lnTo>
                    <a:pt x="1307" y="1394"/>
                  </a:lnTo>
                  <a:lnTo>
                    <a:pt x="1310" y="1394"/>
                  </a:lnTo>
                  <a:lnTo>
                    <a:pt x="1310" y="1394"/>
                  </a:lnTo>
                  <a:lnTo>
                    <a:pt x="1312" y="1394"/>
                  </a:lnTo>
                  <a:lnTo>
                    <a:pt x="1312" y="1394"/>
                  </a:lnTo>
                  <a:lnTo>
                    <a:pt x="1314" y="1394"/>
                  </a:lnTo>
                  <a:lnTo>
                    <a:pt x="1316" y="1394"/>
                  </a:lnTo>
                  <a:lnTo>
                    <a:pt x="1316" y="1394"/>
                  </a:lnTo>
                  <a:lnTo>
                    <a:pt x="1316" y="1394"/>
                  </a:lnTo>
                  <a:lnTo>
                    <a:pt x="1320" y="1394"/>
                  </a:lnTo>
                  <a:lnTo>
                    <a:pt x="1322" y="1394"/>
                  </a:lnTo>
                  <a:lnTo>
                    <a:pt x="1322" y="1390"/>
                  </a:lnTo>
                  <a:lnTo>
                    <a:pt x="1322" y="1390"/>
                  </a:lnTo>
                  <a:lnTo>
                    <a:pt x="1322" y="1388"/>
                  </a:lnTo>
                  <a:lnTo>
                    <a:pt x="1322" y="1384"/>
                  </a:lnTo>
                  <a:lnTo>
                    <a:pt x="1325" y="1384"/>
                  </a:lnTo>
                  <a:lnTo>
                    <a:pt x="1329" y="1382"/>
                  </a:lnTo>
                  <a:lnTo>
                    <a:pt x="1331" y="1380"/>
                  </a:lnTo>
                  <a:lnTo>
                    <a:pt x="1331" y="1382"/>
                  </a:lnTo>
                  <a:lnTo>
                    <a:pt x="1335" y="1382"/>
                  </a:lnTo>
                  <a:lnTo>
                    <a:pt x="1331" y="1384"/>
                  </a:lnTo>
                  <a:lnTo>
                    <a:pt x="1335" y="1384"/>
                  </a:lnTo>
                  <a:lnTo>
                    <a:pt x="1335" y="1382"/>
                  </a:lnTo>
                  <a:lnTo>
                    <a:pt x="1337" y="1379"/>
                  </a:lnTo>
                  <a:lnTo>
                    <a:pt x="1339" y="1375"/>
                  </a:lnTo>
                  <a:lnTo>
                    <a:pt x="1339" y="1371"/>
                  </a:lnTo>
                  <a:lnTo>
                    <a:pt x="1339" y="1369"/>
                  </a:lnTo>
                  <a:lnTo>
                    <a:pt x="1340" y="1369"/>
                  </a:lnTo>
                  <a:lnTo>
                    <a:pt x="1340" y="1371"/>
                  </a:lnTo>
                  <a:lnTo>
                    <a:pt x="1342" y="1371"/>
                  </a:lnTo>
                  <a:lnTo>
                    <a:pt x="1344" y="1373"/>
                  </a:lnTo>
                  <a:lnTo>
                    <a:pt x="1344" y="1377"/>
                  </a:lnTo>
                  <a:lnTo>
                    <a:pt x="1344" y="1379"/>
                  </a:lnTo>
                  <a:lnTo>
                    <a:pt x="1344" y="1380"/>
                  </a:lnTo>
                  <a:lnTo>
                    <a:pt x="1344" y="1382"/>
                  </a:lnTo>
                  <a:lnTo>
                    <a:pt x="1344" y="1384"/>
                  </a:lnTo>
                  <a:lnTo>
                    <a:pt x="1340" y="1388"/>
                  </a:lnTo>
                  <a:lnTo>
                    <a:pt x="1339" y="1394"/>
                  </a:lnTo>
                  <a:lnTo>
                    <a:pt x="1339" y="1394"/>
                  </a:lnTo>
                  <a:lnTo>
                    <a:pt x="1337" y="1397"/>
                  </a:lnTo>
                  <a:lnTo>
                    <a:pt x="1337" y="1397"/>
                  </a:lnTo>
                  <a:lnTo>
                    <a:pt x="1339" y="1397"/>
                  </a:lnTo>
                  <a:lnTo>
                    <a:pt x="1342" y="1397"/>
                  </a:lnTo>
                  <a:lnTo>
                    <a:pt x="1344" y="1394"/>
                  </a:lnTo>
                  <a:lnTo>
                    <a:pt x="1346" y="1394"/>
                  </a:lnTo>
                  <a:lnTo>
                    <a:pt x="1348" y="1388"/>
                  </a:lnTo>
                  <a:lnTo>
                    <a:pt x="1350" y="1388"/>
                  </a:lnTo>
                  <a:lnTo>
                    <a:pt x="1350" y="1388"/>
                  </a:lnTo>
                  <a:lnTo>
                    <a:pt x="1354" y="1388"/>
                  </a:lnTo>
                  <a:lnTo>
                    <a:pt x="1354" y="1388"/>
                  </a:lnTo>
                  <a:lnTo>
                    <a:pt x="1352" y="1388"/>
                  </a:lnTo>
                  <a:lnTo>
                    <a:pt x="1348" y="1394"/>
                  </a:lnTo>
                  <a:lnTo>
                    <a:pt x="1348" y="1394"/>
                  </a:lnTo>
                  <a:lnTo>
                    <a:pt x="1348" y="1397"/>
                  </a:lnTo>
                  <a:lnTo>
                    <a:pt x="1348" y="1397"/>
                  </a:lnTo>
                  <a:lnTo>
                    <a:pt x="1348" y="1401"/>
                  </a:lnTo>
                  <a:lnTo>
                    <a:pt x="1350" y="1403"/>
                  </a:lnTo>
                  <a:lnTo>
                    <a:pt x="1352" y="1401"/>
                  </a:lnTo>
                  <a:lnTo>
                    <a:pt x="1354" y="1399"/>
                  </a:lnTo>
                  <a:lnTo>
                    <a:pt x="1354" y="1399"/>
                  </a:lnTo>
                  <a:lnTo>
                    <a:pt x="1356" y="1399"/>
                  </a:lnTo>
                  <a:lnTo>
                    <a:pt x="1356" y="1399"/>
                  </a:lnTo>
                  <a:lnTo>
                    <a:pt x="1356" y="1401"/>
                  </a:lnTo>
                  <a:lnTo>
                    <a:pt x="1356" y="1401"/>
                  </a:lnTo>
                  <a:lnTo>
                    <a:pt x="1359" y="1401"/>
                  </a:lnTo>
                  <a:lnTo>
                    <a:pt x="1359" y="1399"/>
                  </a:lnTo>
                  <a:lnTo>
                    <a:pt x="1359" y="1397"/>
                  </a:lnTo>
                  <a:lnTo>
                    <a:pt x="1361" y="1397"/>
                  </a:lnTo>
                  <a:lnTo>
                    <a:pt x="1361" y="1394"/>
                  </a:lnTo>
                  <a:lnTo>
                    <a:pt x="1361" y="1394"/>
                  </a:lnTo>
                  <a:lnTo>
                    <a:pt x="1361" y="1394"/>
                  </a:lnTo>
                  <a:lnTo>
                    <a:pt x="1361" y="1390"/>
                  </a:lnTo>
                  <a:lnTo>
                    <a:pt x="1361" y="1388"/>
                  </a:lnTo>
                  <a:lnTo>
                    <a:pt x="1365" y="1384"/>
                  </a:lnTo>
                  <a:lnTo>
                    <a:pt x="1367" y="1380"/>
                  </a:lnTo>
                  <a:lnTo>
                    <a:pt x="1367" y="1375"/>
                  </a:lnTo>
                  <a:lnTo>
                    <a:pt x="1367" y="1373"/>
                  </a:lnTo>
                  <a:lnTo>
                    <a:pt x="1365" y="1373"/>
                  </a:lnTo>
                  <a:lnTo>
                    <a:pt x="1365" y="1375"/>
                  </a:lnTo>
                  <a:lnTo>
                    <a:pt x="1365" y="1377"/>
                  </a:lnTo>
                  <a:lnTo>
                    <a:pt x="1361" y="1379"/>
                  </a:lnTo>
                  <a:lnTo>
                    <a:pt x="1359" y="1382"/>
                  </a:lnTo>
                  <a:lnTo>
                    <a:pt x="1359" y="1382"/>
                  </a:lnTo>
                  <a:lnTo>
                    <a:pt x="1356" y="1380"/>
                  </a:lnTo>
                  <a:lnTo>
                    <a:pt x="1359" y="1377"/>
                  </a:lnTo>
                  <a:lnTo>
                    <a:pt x="1359" y="1375"/>
                  </a:lnTo>
                  <a:lnTo>
                    <a:pt x="1359" y="1371"/>
                  </a:lnTo>
                  <a:lnTo>
                    <a:pt x="1361" y="1371"/>
                  </a:lnTo>
                  <a:lnTo>
                    <a:pt x="1363" y="1367"/>
                  </a:lnTo>
                  <a:lnTo>
                    <a:pt x="1365" y="1367"/>
                  </a:lnTo>
                  <a:lnTo>
                    <a:pt x="1367" y="1367"/>
                  </a:lnTo>
                  <a:lnTo>
                    <a:pt x="1365" y="1365"/>
                  </a:lnTo>
                  <a:lnTo>
                    <a:pt x="1363" y="1367"/>
                  </a:lnTo>
                  <a:lnTo>
                    <a:pt x="1363" y="1367"/>
                  </a:lnTo>
                  <a:lnTo>
                    <a:pt x="1359" y="1367"/>
                  </a:lnTo>
                  <a:lnTo>
                    <a:pt x="1359" y="1369"/>
                  </a:lnTo>
                  <a:lnTo>
                    <a:pt x="1356" y="1371"/>
                  </a:lnTo>
                  <a:lnTo>
                    <a:pt x="1356" y="1373"/>
                  </a:lnTo>
                  <a:lnTo>
                    <a:pt x="1352" y="1375"/>
                  </a:lnTo>
                  <a:lnTo>
                    <a:pt x="1352" y="1377"/>
                  </a:lnTo>
                  <a:lnTo>
                    <a:pt x="1350" y="1379"/>
                  </a:lnTo>
                  <a:lnTo>
                    <a:pt x="1348" y="1377"/>
                  </a:lnTo>
                  <a:lnTo>
                    <a:pt x="1348" y="1375"/>
                  </a:lnTo>
                  <a:lnTo>
                    <a:pt x="1346" y="1371"/>
                  </a:lnTo>
                  <a:lnTo>
                    <a:pt x="1346" y="1369"/>
                  </a:lnTo>
                  <a:lnTo>
                    <a:pt x="1348" y="1371"/>
                  </a:lnTo>
                  <a:lnTo>
                    <a:pt x="1348" y="1371"/>
                  </a:lnTo>
                  <a:lnTo>
                    <a:pt x="1352" y="1367"/>
                  </a:lnTo>
                  <a:lnTo>
                    <a:pt x="1350" y="1369"/>
                  </a:lnTo>
                  <a:lnTo>
                    <a:pt x="1346" y="1367"/>
                  </a:lnTo>
                  <a:lnTo>
                    <a:pt x="1348" y="1367"/>
                  </a:lnTo>
                  <a:lnTo>
                    <a:pt x="1352" y="1367"/>
                  </a:lnTo>
                  <a:lnTo>
                    <a:pt x="1348" y="1367"/>
                  </a:lnTo>
                  <a:lnTo>
                    <a:pt x="1348" y="1365"/>
                  </a:lnTo>
                  <a:lnTo>
                    <a:pt x="1348" y="1364"/>
                  </a:lnTo>
                  <a:lnTo>
                    <a:pt x="1348" y="1364"/>
                  </a:lnTo>
                  <a:lnTo>
                    <a:pt x="1352" y="1364"/>
                  </a:lnTo>
                  <a:lnTo>
                    <a:pt x="1352" y="1364"/>
                  </a:lnTo>
                  <a:lnTo>
                    <a:pt x="1356" y="1360"/>
                  </a:lnTo>
                  <a:lnTo>
                    <a:pt x="1356" y="1358"/>
                  </a:lnTo>
                  <a:lnTo>
                    <a:pt x="1359" y="1358"/>
                  </a:lnTo>
                  <a:lnTo>
                    <a:pt x="1359" y="1360"/>
                  </a:lnTo>
                  <a:lnTo>
                    <a:pt x="1363" y="1354"/>
                  </a:lnTo>
                  <a:lnTo>
                    <a:pt x="1363" y="1354"/>
                  </a:lnTo>
                  <a:lnTo>
                    <a:pt x="1363" y="1352"/>
                  </a:lnTo>
                  <a:lnTo>
                    <a:pt x="1363" y="1348"/>
                  </a:lnTo>
                  <a:lnTo>
                    <a:pt x="1359" y="1352"/>
                  </a:lnTo>
                  <a:lnTo>
                    <a:pt x="1359" y="1354"/>
                  </a:lnTo>
                  <a:lnTo>
                    <a:pt x="1359" y="1352"/>
                  </a:lnTo>
                  <a:lnTo>
                    <a:pt x="1356" y="1352"/>
                  </a:lnTo>
                  <a:lnTo>
                    <a:pt x="1356" y="1354"/>
                  </a:lnTo>
                  <a:lnTo>
                    <a:pt x="1356" y="1354"/>
                  </a:lnTo>
                  <a:lnTo>
                    <a:pt x="1356" y="1354"/>
                  </a:lnTo>
                  <a:lnTo>
                    <a:pt x="1354" y="1354"/>
                  </a:lnTo>
                  <a:lnTo>
                    <a:pt x="1352" y="1358"/>
                  </a:lnTo>
                  <a:lnTo>
                    <a:pt x="1350" y="1360"/>
                  </a:lnTo>
                  <a:lnTo>
                    <a:pt x="1350" y="1360"/>
                  </a:lnTo>
                  <a:lnTo>
                    <a:pt x="1348" y="1360"/>
                  </a:lnTo>
                  <a:lnTo>
                    <a:pt x="1348" y="1360"/>
                  </a:lnTo>
                  <a:lnTo>
                    <a:pt x="1348" y="1358"/>
                  </a:lnTo>
                  <a:lnTo>
                    <a:pt x="1348" y="1360"/>
                  </a:lnTo>
                  <a:lnTo>
                    <a:pt x="1346" y="1360"/>
                  </a:lnTo>
                  <a:lnTo>
                    <a:pt x="1348" y="1358"/>
                  </a:lnTo>
                  <a:lnTo>
                    <a:pt x="1350" y="1354"/>
                  </a:lnTo>
                  <a:lnTo>
                    <a:pt x="1350" y="1354"/>
                  </a:lnTo>
                  <a:lnTo>
                    <a:pt x="1348" y="1354"/>
                  </a:lnTo>
                  <a:lnTo>
                    <a:pt x="1350" y="1352"/>
                  </a:lnTo>
                  <a:lnTo>
                    <a:pt x="1352" y="1350"/>
                  </a:lnTo>
                  <a:lnTo>
                    <a:pt x="1350" y="1348"/>
                  </a:lnTo>
                  <a:lnTo>
                    <a:pt x="1348" y="1350"/>
                  </a:lnTo>
                  <a:lnTo>
                    <a:pt x="1350" y="1348"/>
                  </a:lnTo>
                  <a:lnTo>
                    <a:pt x="1350" y="1347"/>
                  </a:lnTo>
                  <a:lnTo>
                    <a:pt x="1348" y="1347"/>
                  </a:lnTo>
                  <a:lnTo>
                    <a:pt x="1346" y="1347"/>
                  </a:lnTo>
                  <a:lnTo>
                    <a:pt x="1342" y="1347"/>
                  </a:lnTo>
                  <a:lnTo>
                    <a:pt x="1346" y="1347"/>
                  </a:lnTo>
                  <a:lnTo>
                    <a:pt x="1348" y="1347"/>
                  </a:lnTo>
                  <a:lnTo>
                    <a:pt x="1350" y="1345"/>
                  </a:lnTo>
                  <a:lnTo>
                    <a:pt x="1354" y="1345"/>
                  </a:lnTo>
                  <a:lnTo>
                    <a:pt x="1354" y="1343"/>
                  </a:lnTo>
                  <a:lnTo>
                    <a:pt x="1356" y="1343"/>
                  </a:lnTo>
                  <a:lnTo>
                    <a:pt x="1356" y="1341"/>
                  </a:lnTo>
                  <a:lnTo>
                    <a:pt x="1356" y="1339"/>
                  </a:lnTo>
                  <a:lnTo>
                    <a:pt x="1359" y="1337"/>
                  </a:lnTo>
                  <a:lnTo>
                    <a:pt x="1359" y="1335"/>
                  </a:lnTo>
                  <a:lnTo>
                    <a:pt x="1356" y="1333"/>
                  </a:lnTo>
                  <a:lnTo>
                    <a:pt x="1354" y="1330"/>
                  </a:lnTo>
                  <a:lnTo>
                    <a:pt x="1352" y="1330"/>
                  </a:lnTo>
                  <a:lnTo>
                    <a:pt x="1348" y="1333"/>
                  </a:lnTo>
                  <a:lnTo>
                    <a:pt x="1346" y="1333"/>
                  </a:lnTo>
                  <a:lnTo>
                    <a:pt x="1346" y="1333"/>
                  </a:lnTo>
                  <a:lnTo>
                    <a:pt x="1344" y="1335"/>
                  </a:lnTo>
                  <a:lnTo>
                    <a:pt x="1344" y="1339"/>
                  </a:lnTo>
                  <a:lnTo>
                    <a:pt x="1342" y="1341"/>
                  </a:lnTo>
                  <a:lnTo>
                    <a:pt x="1342" y="1339"/>
                  </a:lnTo>
                  <a:lnTo>
                    <a:pt x="1344" y="1335"/>
                  </a:lnTo>
                  <a:lnTo>
                    <a:pt x="1342" y="1333"/>
                  </a:lnTo>
                  <a:lnTo>
                    <a:pt x="1344" y="1333"/>
                  </a:lnTo>
                  <a:lnTo>
                    <a:pt x="1344" y="1330"/>
                  </a:lnTo>
                  <a:lnTo>
                    <a:pt x="1344" y="1330"/>
                  </a:lnTo>
                  <a:lnTo>
                    <a:pt x="1340" y="1333"/>
                  </a:lnTo>
                  <a:lnTo>
                    <a:pt x="1340" y="1333"/>
                  </a:lnTo>
                  <a:lnTo>
                    <a:pt x="1339" y="1335"/>
                  </a:lnTo>
                  <a:lnTo>
                    <a:pt x="1337" y="1333"/>
                  </a:lnTo>
                  <a:lnTo>
                    <a:pt x="1335" y="1335"/>
                  </a:lnTo>
                  <a:lnTo>
                    <a:pt x="1335" y="1335"/>
                  </a:lnTo>
                  <a:lnTo>
                    <a:pt x="1335" y="1333"/>
                  </a:lnTo>
                  <a:lnTo>
                    <a:pt x="1331" y="1335"/>
                  </a:lnTo>
                  <a:lnTo>
                    <a:pt x="1331" y="1339"/>
                  </a:lnTo>
                  <a:lnTo>
                    <a:pt x="1329" y="1341"/>
                  </a:lnTo>
                  <a:lnTo>
                    <a:pt x="1331" y="1339"/>
                  </a:lnTo>
                  <a:lnTo>
                    <a:pt x="1331" y="1335"/>
                  </a:lnTo>
                  <a:lnTo>
                    <a:pt x="1331" y="1333"/>
                  </a:lnTo>
                  <a:lnTo>
                    <a:pt x="1331" y="1333"/>
                  </a:lnTo>
                  <a:lnTo>
                    <a:pt x="1331" y="1333"/>
                  </a:lnTo>
                  <a:lnTo>
                    <a:pt x="1329" y="1333"/>
                  </a:lnTo>
                  <a:lnTo>
                    <a:pt x="1325" y="1335"/>
                  </a:lnTo>
                  <a:lnTo>
                    <a:pt x="1325" y="1335"/>
                  </a:lnTo>
                  <a:lnTo>
                    <a:pt x="1325" y="1333"/>
                  </a:lnTo>
                  <a:lnTo>
                    <a:pt x="1329" y="1333"/>
                  </a:lnTo>
                  <a:lnTo>
                    <a:pt x="1325" y="1330"/>
                  </a:lnTo>
                  <a:lnTo>
                    <a:pt x="1325" y="1333"/>
                  </a:lnTo>
                  <a:lnTo>
                    <a:pt x="1322" y="1333"/>
                  </a:lnTo>
                  <a:lnTo>
                    <a:pt x="1322" y="1333"/>
                  </a:lnTo>
                  <a:lnTo>
                    <a:pt x="1320" y="1330"/>
                  </a:lnTo>
                  <a:lnTo>
                    <a:pt x="1320" y="1330"/>
                  </a:lnTo>
                  <a:lnTo>
                    <a:pt x="1316" y="1333"/>
                  </a:lnTo>
                  <a:lnTo>
                    <a:pt x="1314" y="1333"/>
                  </a:lnTo>
                  <a:lnTo>
                    <a:pt x="1314" y="1333"/>
                  </a:lnTo>
                  <a:lnTo>
                    <a:pt x="1318" y="1330"/>
                  </a:lnTo>
                  <a:lnTo>
                    <a:pt x="1320" y="1328"/>
                  </a:lnTo>
                  <a:lnTo>
                    <a:pt x="1320" y="1324"/>
                  </a:lnTo>
                  <a:lnTo>
                    <a:pt x="1320" y="1324"/>
                  </a:lnTo>
                  <a:lnTo>
                    <a:pt x="1318" y="1324"/>
                  </a:lnTo>
                  <a:lnTo>
                    <a:pt x="1314" y="1328"/>
                  </a:lnTo>
                  <a:lnTo>
                    <a:pt x="1316" y="1324"/>
                  </a:lnTo>
                  <a:lnTo>
                    <a:pt x="1320" y="1322"/>
                  </a:lnTo>
                  <a:lnTo>
                    <a:pt x="1322" y="1322"/>
                  </a:lnTo>
                  <a:lnTo>
                    <a:pt x="1322" y="1322"/>
                  </a:lnTo>
                  <a:lnTo>
                    <a:pt x="1325" y="1320"/>
                  </a:lnTo>
                  <a:lnTo>
                    <a:pt x="1329" y="1318"/>
                  </a:lnTo>
                  <a:lnTo>
                    <a:pt x="1329" y="1316"/>
                  </a:lnTo>
                  <a:lnTo>
                    <a:pt x="1325" y="1318"/>
                  </a:lnTo>
                  <a:lnTo>
                    <a:pt x="1322" y="1318"/>
                  </a:lnTo>
                  <a:lnTo>
                    <a:pt x="1322" y="1318"/>
                  </a:lnTo>
                  <a:lnTo>
                    <a:pt x="1320" y="1316"/>
                  </a:lnTo>
                  <a:lnTo>
                    <a:pt x="1318" y="1316"/>
                  </a:lnTo>
                  <a:lnTo>
                    <a:pt x="1316" y="1318"/>
                  </a:lnTo>
                  <a:lnTo>
                    <a:pt x="1318" y="1315"/>
                  </a:lnTo>
                  <a:lnTo>
                    <a:pt x="1320" y="1313"/>
                  </a:lnTo>
                  <a:lnTo>
                    <a:pt x="1318" y="1313"/>
                  </a:lnTo>
                  <a:lnTo>
                    <a:pt x="1316" y="1313"/>
                  </a:lnTo>
                  <a:lnTo>
                    <a:pt x="1314" y="1315"/>
                  </a:lnTo>
                  <a:lnTo>
                    <a:pt x="1312" y="1316"/>
                  </a:lnTo>
                  <a:lnTo>
                    <a:pt x="1310" y="1320"/>
                  </a:lnTo>
                  <a:lnTo>
                    <a:pt x="1310" y="1320"/>
                  </a:lnTo>
                  <a:lnTo>
                    <a:pt x="1310" y="1322"/>
                  </a:lnTo>
                  <a:lnTo>
                    <a:pt x="1305" y="1324"/>
                  </a:lnTo>
                  <a:lnTo>
                    <a:pt x="1305" y="1328"/>
                  </a:lnTo>
                  <a:lnTo>
                    <a:pt x="1305" y="1324"/>
                  </a:lnTo>
                  <a:lnTo>
                    <a:pt x="1305" y="1322"/>
                  </a:lnTo>
                  <a:lnTo>
                    <a:pt x="1305" y="1318"/>
                  </a:lnTo>
                  <a:lnTo>
                    <a:pt x="1305" y="1316"/>
                  </a:lnTo>
                  <a:lnTo>
                    <a:pt x="1307" y="1313"/>
                  </a:lnTo>
                  <a:lnTo>
                    <a:pt x="1310" y="1311"/>
                  </a:lnTo>
                  <a:lnTo>
                    <a:pt x="1310" y="1309"/>
                  </a:lnTo>
                  <a:lnTo>
                    <a:pt x="1310" y="1307"/>
                  </a:lnTo>
                  <a:lnTo>
                    <a:pt x="1312" y="1307"/>
                  </a:lnTo>
                  <a:lnTo>
                    <a:pt x="1314" y="1303"/>
                  </a:lnTo>
                  <a:lnTo>
                    <a:pt x="1316" y="1303"/>
                  </a:lnTo>
                  <a:lnTo>
                    <a:pt x="1318" y="1300"/>
                  </a:lnTo>
                  <a:lnTo>
                    <a:pt x="1320" y="1300"/>
                  </a:lnTo>
                  <a:lnTo>
                    <a:pt x="1320" y="1300"/>
                  </a:lnTo>
                  <a:lnTo>
                    <a:pt x="1320" y="1296"/>
                  </a:lnTo>
                  <a:lnTo>
                    <a:pt x="1322" y="1296"/>
                  </a:lnTo>
                  <a:lnTo>
                    <a:pt x="1322" y="1294"/>
                  </a:lnTo>
                  <a:lnTo>
                    <a:pt x="1322" y="1296"/>
                  </a:lnTo>
                  <a:lnTo>
                    <a:pt x="1322" y="1296"/>
                  </a:lnTo>
                  <a:lnTo>
                    <a:pt x="1322" y="1300"/>
                  </a:lnTo>
                  <a:lnTo>
                    <a:pt x="1325" y="1296"/>
                  </a:lnTo>
                  <a:lnTo>
                    <a:pt x="1329" y="1290"/>
                  </a:lnTo>
                  <a:lnTo>
                    <a:pt x="1329" y="1290"/>
                  </a:lnTo>
                  <a:lnTo>
                    <a:pt x="1329" y="1288"/>
                  </a:lnTo>
                  <a:lnTo>
                    <a:pt x="1325" y="1288"/>
                  </a:lnTo>
                  <a:lnTo>
                    <a:pt x="1325" y="1288"/>
                  </a:lnTo>
                  <a:lnTo>
                    <a:pt x="1325" y="1286"/>
                  </a:lnTo>
                  <a:lnTo>
                    <a:pt x="1322" y="1284"/>
                  </a:lnTo>
                  <a:lnTo>
                    <a:pt x="1325" y="1283"/>
                  </a:lnTo>
                  <a:lnTo>
                    <a:pt x="1325" y="1283"/>
                  </a:lnTo>
                  <a:lnTo>
                    <a:pt x="1329" y="1283"/>
                  </a:lnTo>
                  <a:lnTo>
                    <a:pt x="1331" y="1284"/>
                  </a:lnTo>
                  <a:lnTo>
                    <a:pt x="1331" y="1284"/>
                  </a:lnTo>
                  <a:lnTo>
                    <a:pt x="1335" y="1283"/>
                  </a:lnTo>
                  <a:lnTo>
                    <a:pt x="1335" y="1279"/>
                  </a:lnTo>
                  <a:lnTo>
                    <a:pt x="1331" y="1279"/>
                  </a:lnTo>
                  <a:lnTo>
                    <a:pt x="1331" y="1279"/>
                  </a:lnTo>
                  <a:lnTo>
                    <a:pt x="1331" y="1279"/>
                  </a:lnTo>
                  <a:lnTo>
                    <a:pt x="1329" y="1279"/>
                  </a:lnTo>
                  <a:lnTo>
                    <a:pt x="1329" y="1279"/>
                  </a:lnTo>
                  <a:lnTo>
                    <a:pt x="1329" y="1279"/>
                  </a:lnTo>
                  <a:lnTo>
                    <a:pt x="1325" y="1279"/>
                  </a:lnTo>
                  <a:lnTo>
                    <a:pt x="1325" y="1279"/>
                  </a:lnTo>
                  <a:lnTo>
                    <a:pt x="1322" y="1279"/>
                  </a:lnTo>
                  <a:lnTo>
                    <a:pt x="1322" y="1281"/>
                  </a:lnTo>
                  <a:lnTo>
                    <a:pt x="1320" y="1283"/>
                  </a:lnTo>
                  <a:lnTo>
                    <a:pt x="1316" y="1283"/>
                  </a:lnTo>
                  <a:lnTo>
                    <a:pt x="1312" y="1284"/>
                  </a:lnTo>
                  <a:lnTo>
                    <a:pt x="1310" y="1288"/>
                  </a:lnTo>
                  <a:lnTo>
                    <a:pt x="1310" y="1290"/>
                  </a:lnTo>
                  <a:lnTo>
                    <a:pt x="1307" y="1290"/>
                  </a:lnTo>
                  <a:lnTo>
                    <a:pt x="1305" y="1290"/>
                  </a:lnTo>
                  <a:lnTo>
                    <a:pt x="1305" y="1290"/>
                  </a:lnTo>
                  <a:lnTo>
                    <a:pt x="1307" y="1290"/>
                  </a:lnTo>
                  <a:lnTo>
                    <a:pt x="1307" y="1294"/>
                  </a:lnTo>
                  <a:lnTo>
                    <a:pt x="1307" y="1294"/>
                  </a:lnTo>
                  <a:lnTo>
                    <a:pt x="1307" y="1294"/>
                  </a:lnTo>
                  <a:lnTo>
                    <a:pt x="1307" y="1294"/>
                  </a:lnTo>
                  <a:close/>
                  <a:moveTo>
                    <a:pt x="1188" y="1328"/>
                  </a:moveTo>
                  <a:lnTo>
                    <a:pt x="1192" y="1330"/>
                  </a:lnTo>
                  <a:lnTo>
                    <a:pt x="1197" y="1333"/>
                  </a:lnTo>
                  <a:lnTo>
                    <a:pt x="1201" y="1333"/>
                  </a:lnTo>
                  <a:lnTo>
                    <a:pt x="1207" y="1333"/>
                  </a:lnTo>
                  <a:lnTo>
                    <a:pt x="1209" y="1335"/>
                  </a:lnTo>
                  <a:lnTo>
                    <a:pt x="1212" y="1335"/>
                  </a:lnTo>
                  <a:lnTo>
                    <a:pt x="1214" y="1337"/>
                  </a:lnTo>
                  <a:lnTo>
                    <a:pt x="1218" y="1335"/>
                  </a:lnTo>
                  <a:lnTo>
                    <a:pt x="1218" y="1333"/>
                  </a:lnTo>
                  <a:lnTo>
                    <a:pt x="1218" y="1333"/>
                  </a:lnTo>
                  <a:lnTo>
                    <a:pt x="1216" y="1330"/>
                  </a:lnTo>
                  <a:lnTo>
                    <a:pt x="1214" y="1330"/>
                  </a:lnTo>
                  <a:lnTo>
                    <a:pt x="1212" y="1330"/>
                  </a:lnTo>
                  <a:lnTo>
                    <a:pt x="1209" y="1324"/>
                  </a:lnTo>
                  <a:lnTo>
                    <a:pt x="1205" y="1322"/>
                  </a:lnTo>
                  <a:lnTo>
                    <a:pt x="1203" y="1322"/>
                  </a:lnTo>
                  <a:lnTo>
                    <a:pt x="1199" y="1318"/>
                  </a:lnTo>
                  <a:lnTo>
                    <a:pt x="1197" y="1316"/>
                  </a:lnTo>
                  <a:lnTo>
                    <a:pt x="1192" y="1316"/>
                  </a:lnTo>
                  <a:lnTo>
                    <a:pt x="1182" y="1313"/>
                  </a:lnTo>
                  <a:lnTo>
                    <a:pt x="1179" y="1311"/>
                  </a:lnTo>
                  <a:lnTo>
                    <a:pt x="1175" y="1313"/>
                  </a:lnTo>
                  <a:lnTo>
                    <a:pt x="1177" y="1316"/>
                  </a:lnTo>
                  <a:lnTo>
                    <a:pt x="1180" y="1318"/>
                  </a:lnTo>
                  <a:lnTo>
                    <a:pt x="1184" y="1324"/>
                  </a:lnTo>
                  <a:lnTo>
                    <a:pt x="1188" y="1328"/>
                  </a:lnTo>
                  <a:lnTo>
                    <a:pt x="1188" y="1328"/>
                  </a:lnTo>
                  <a:lnTo>
                    <a:pt x="1188" y="1328"/>
                  </a:lnTo>
                  <a:lnTo>
                    <a:pt x="1188" y="1328"/>
                  </a:lnTo>
                  <a:lnTo>
                    <a:pt x="1188" y="1328"/>
                  </a:lnTo>
                  <a:close/>
                  <a:moveTo>
                    <a:pt x="1188" y="1413"/>
                  </a:moveTo>
                  <a:lnTo>
                    <a:pt x="1184" y="1411"/>
                  </a:lnTo>
                  <a:lnTo>
                    <a:pt x="1184" y="1407"/>
                  </a:lnTo>
                  <a:lnTo>
                    <a:pt x="1175" y="1405"/>
                  </a:lnTo>
                  <a:lnTo>
                    <a:pt x="1173" y="1405"/>
                  </a:lnTo>
                  <a:lnTo>
                    <a:pt x="1173" y="1401"/>
                  </a:lnTo>
                  <a:lnTo>
                    <a:pt x="1173" y="1399"/>
                  </a:lnTo>
                  <a:lnTo>
                    <a:pt x="1169" y="1399"/>
                  </a:lnTo>
                  <a:lnTo>
                    <a:pt x="1167" y="1397"/>
                  </a:lnTo>
                  <a:lnTo>
                    <a:pt x="1167" y="1397"/>
                  </a:lnTo>
                  <a:lnTo>
                    <a:pt x="1167" y="1394"/>
                  </a:lnTo>
                  <a:lnTo>
                    <a:pt x="1164" y="1394"/>
                  </a:lnTo>
                  <a:lnTo>
                    <a:pt x="1164" y="1394"/>
                  </a:lnTo>
                  <a:lnTo>
                    <a:pt x="1164" y="1394"/>
                  </a:lnTo>
                  <a:lnTo>
                    <a:pt x="1164" y="1388"/>
                  </a:lnTo>
                  <a:lnTo>
                    <a:pt x="1169" y="1384"/>
                  </a:lnTo>
                  <a:lnTo>
                    <a:pt x="1173" y="1388"/>
                  </a:lnTo>
                  <a:lnTo>
                    <a:pt x="1167" y="1388"/>
                  </a:lnTo>
                  <a:lnTo>
                    <a:pt x="1167" y="1390"/>
                  </a:lnTo>
                  <a:lnTo>
                    <a:pt x="1169" y="1394"/>
                  </a:lnTo>
                  <a:lnTo>
                    <a:pt x="1169" y="1397"/>
                  </a:lnTo>
                  <a:lnTo>
                    <a:pt x="1173" y="1397"/>
                  </a:lnTo>
                  <a:lnTo>
                    <a:pt x="1173" y="1397"/>
                  </a:lnTo>
                  <a:lnTo>
                    <a:pt x="1177" y="1397"/>
                  </a:lnTo>
                  <a:lnTo>
                    <a:pt x="1180" y="1399"/>
                  </a:lnTo>
                  <a:lnTo>
                    <a:pt x="1182" y="1399"/>
                  </a:lnTo>
                  <a:lnTo>
                    <a:pt x="1184" y="1401"/>
                  </a:lnTo>
                  <a:lnTo>
                    <a:pt x="1188" y="1401"/>
                  </a:lnTo>
                  <a:lnTo>
                    <a:pt x="1192" y="1399"/>
                  </a:lnTo>
                  <a:lnTo>
                    <a:pt x="1194" y="1399"/>
                  </a:lnTo>
                  <a:lnTo>
                    <a:pt x="1199" y="1399"/>
                  </a:lnTo>
                  <a:lnTo>
                    <a:pt x="1197" y="1401"/>
                  </a:lnTo>
                  <a:lnTo>
                    <a:pt x="1194" y="1401"/>
                  </a:lnTo>
                  <a:lnTo>
                    <a:pt x="1194" y="1405"/>
                  </a:lnTo>
                  <a:lnTo>
                    <a:pt x="1194" y="1409"/>
                  </a:lnTo>
                  <a:lnTo>
                    <a:pt x="1194" y="1413"/>
                  </a:lnTo>
                  <a:lnTo>
                    <a:pt x="1188" y="1413"/>
                  </a:lnTo>
                  <a:lnTo>
                    <a:pt x="1188" y="1413"/>
                  </a:lnTo>
                  <a:lnTo>
                    <a:pt x="1188" y="1413"/>
                  </a:lnTo>
                  <a:lnTo>
                    <a:pt x="1188" y="1413"/>
                  </a:lnTo>
                  <a:close/>
                  <a:moveTo>
                    <a:pt x="1216" y="1424"/>
                  </a:moveTo>
                  <a:lnTo>
                    <a:pt x="1216" y="1422"/>
                  </a:lnTo>
                  <a:lnTo>
                    <a:pt x="1209" y="1418"/>
                  </a:lnTo>
                  <a:lnTo>
                    <a:pt x="1209" y="1414"/>
                  </a:lnTo>
                  <a:lnTo>
                    <a:pt x="1207" y="1413"/>
                  </a:lnTo>
                  <a:lnTo>
                    <a:pt x="1209" y="1409"/>
                  </a:lnTo>
                  <a:lnTo>
                    <a:pt x="1214" y="1407"/>
                  </a:lnTo>
                  <a:lnTo>
                    <a:pt x="1218" y="1401"/>
                  </a:lnTo>
                  <a:lnTo>
                    <a:pt x="1218" y="1399"/>
                  </a:lnTo>
                  <a:lnTo>
                    <a:pt x="1222" y="1394"/>
                  </a:lnTo>
                  <a:lnTo>
                    <a:pt x="1226" y="1390"/>
                  </a:lnTo>
                  <a:lnTo>
                    <a:pt x="1228" y="1388"/>
                  </a:lnTo>
                  <a:lnTo>
                    <a:pt x="1229" y="1388"/>
                  </a:lnTo>
                  <a:lnTo>
                    <a:pt x="1229" y="1388"/>
                  </a:lnTo>
                  <a:lnTo>
                    <a:pt x="1229" y="1394"/>
                  </a:lnTo>
                  <a:lnTo>
                    <a:pt x="1231" y="1394"/>
                  </a:lnTo>
                  <a:lnTo>
                    <a:pt x="1231" y="1394"/>
                  </a:lnTo>
                  <a:lnTo>
                    <a:pt x="1228" y="1401"/>
                  </a:lnTo>
                  <a:lnTo>
                    <a:pt x="1226" y="1405"/>
                  </a:lnTo>
                  <a:lnTo>
                    <a:pt x="1229" y="1405"/>
                  </a:lnTo>
                  <a:lnTo>
                    <a:pt x="1231" y="1409"/>
                  </a:lnTo>
                  <a:lnTo>
                    <a:pt x="1229" y="1411"/>
                  </a:lnTo>
                  <a:lnTo>
                    <a:pt x="1229" y="1413"/>
                  </a:lnTo>
                  <a:lnTo>
                    <a:pt x="1233" y="1411"/>
                  </a:lnTo>
                  <a:lnTo>
                    <a:pt x="1233" y="1409"/>
                  </a:lnTo>
                  <a:lnTo>
                    <a:pt x="1235" y="1407"/>
                  </a:lnTo>
                  <a:lnTo>
                    <a:pt x="1239" y="1409"/>
                  </a:lnTo>
                  <a:lnTo>
                    <a:pt x="1239" y="1413"/>
                  </a:lnTo>
                  <a:lnTo>
                    <a:pt x="1241" y="1414"/>
                  </a:lnTo>
                  <a:lnTo>
                    <a:pt x="1237" y="1416"/>
                  </a:lnTo>
                  <a:lnTo>
                    <a:pt x="1235" y="1418"/>
                  </a:lnTo>
                  <a:lnTo>
                    <a:pt x="1229" y="1418"/>
                  </a:lnTo>
                  <a:lnTo>
                    <a:pt x="1224" y="1422"/>
                  </a:lnTo>
                  <a:lnTo>
                    <a:pt x="1222" y="1422"/>
                  </a:lnTo>
                  <a:lnTo>
                    <a:pt x="1218" y="1422"/>
                  </a:lnTo>
                  <a:lnTo>
                    <a:pt x="1218" y="1422"/>
                  </a:lnTo>
                  <a:lnTo>
                    <a:pt x="1218" y="1424"/>
                  </a:lnTo>
                  <a:lnTo>
                    <a:pt x="1216" y="1424"/>
                  </a:lnTo>
                  <a:lnTo>
                    <a:pt x="1216" y="1424"/>
                  </a:lnTo>
                  <a:lnTo>
                    <a:pt x="1216" y="1424"/>
                  </a:lnTo>
                  <a:lnTo>
                    <a:pt x="1216" y="1424"/>
                  </a:lnTo>
                  <a:close/>
                  <a:moveTo>
                    <a:pt x="930" y="1202"/>
                  </a:moveTo>
                  <a:lnTo>
                    <a:pt x="930" y="1205"/>
                  </a:lnTo>
                  <a:lnTo>
                    <a:pt x="932" y="1205"/>
                  </a:lnTo>
                  <a:lnTo>
                    <a:pt x="932" y="1205"/>
                  </a:lnTo>
                  <a:lnTo>
                    <a:pt x="932" y="1200"/>
                  </a:lnTo>
                  <a:lnTo>
                    <a:pt x="932" y="1202"/>
                  </a:lnTo>
                  <a:lnTo>
                    <a:pt x="930" y="1202"/>
                  </a:lnTo>
                  <a:lnTo>
                    <a:pt x="930" y="1202"/>
                  </a:lnTo>
                  <a:lnTo>
                    <a:pt x="930" y="1202"/>
                  </a:lnTo>
                  <a:lnTo>
                    <a:pt x="930" y="1202"/>
                  </a:lnTo>
                  <a:close/>
                  <a:moveTo>
                    <a:pt x="930" y="1241"/>
                  </a:moveTo>
                  <a:lnTo>
                    <a:pt x="932" y="1239"/>
                  </a:lnTo>
                  <a:lnTo>
                    <a:pt x="934" y="1239"/>
                  </a:lnTo>
                  <a:lnTo>
                    <a:pt x="936" y="1239"/>
                  </a:lnTo>
                  <a:lnTo>
                    <a:pt x="936" y="1239"/>
                  </a:lnTo>
                  <a:lnTo>
                    <a:pt x="932" y="1245"/>
                  </a:lnTo>
                  <a:lnTo>
                    <a:pt x="930" y="1241"/>
                  </a:lnTo>
                  <a:lnTo>
                    <a:pt x="930" y="1241"/>
                  </a:lnTo>
                  <a:lnTo>
                    <a:pt x="930" y="1241"/>
                  </a:lnTo>
                  <a:lnTo>
                    <a:pt x="930" y="1241"/>
                  </a:lnTo>
                  <a:close/>
                  <a:moveTo>
                    <a:pt x="896" y="1215"/>
                  </a:moveTo>
                  <a:lnTo>
                    <a:pt x="900" y="1209"/>
                  </a:lnTo>
                  <a:lnTo>
                    <a:pt x="902" y="1209"/>
                  </a:lnTo>
                  <a:lnTo>
                    <a:pt x="902" y="1205"/>
                  </a:lnTo>
                  <a:lnTo>
                    <a:pt x="904" y="1205"/>
                  </a:lnTo>
                  <a:lnTo>
                    <a:pt x="908" y="1205"/>
                  </a:lnTo>
                  <a:lnTo>
                    <a:pt x="909" y="1205"/>
                  </a:lnTo>
                  <a:lnTo>
                    <a:pt x="913" y="1205"/>
                  </a:lnTo>
                  <a:lnTo>
                    <a:pt x="917" y="1211"/>
                  </a:lnTo>
                  <a:lnTo>
                    <a:pt x="917" y="1215"/>
                  </a:lnTo>
                  <a:lnTo>
                    <a:pt x="917" y="1215"/>
                  </a:lnTo>
                  <a:lnTo>
                    <a:pt x="917" y="1219"/>
                  </a:lnTo>
                  <a:lnTo>
                    <a:pt x="909" y="1217"/>
                  </a:lnTo>
                  <a:lnTo>
                    <a:pt x="906" y="1215"/>
                  </a:lnTo>
                  <a:lnTo>
                    <a:pt x="902" y="1215"/>
                  </a:lnTo>
                  <a:lnTo>
                    <a:pt x="902" y="1217"/>
                  </a:lnTo>
                  <a:lnTo>
                    <a:pt x="902" y="1217"/>
                  </a:lnTo>
                  <a:lnTo>
                    <a:pt x="900" y="1215"/>
                  </a:lnTo>
                  <a:lnTo>
                    <a:pt x="900" y="1215"/>
                  </a:lnTo>
                  <a:lnTo>
                    <a:pt x="896" y="1215"/>
                  </a:lnTo>
                  <a:lnTo>
                    <a:pt x="896" y="1215"/>
                  </a:lnTo>
                  <a:lnTo>
                    <a:pt x="896" y="1215"/>
                  </a:lnTo>
                  <a:lnTo>
                    <a:pt x="896" y="1215"/>
                  </a:lnTo>
                  <a:lnTo>
                    <a:pt x="896" y="1215"/>
                  </a:lnTo>
                  <a:close/>
                  <a:moveTo>
                    <a:pt x="141" y="1228"/>
                  </a:moveTo>
                  <a:lnTo>
                    <a:pt x="145" y="1232"/>
                  </a:lnTo>
                  <a:lnTo>
                    <a:pt x="147" y="1235"/>
                  </a:lnTo>
                  <a:lnTo>
                    <a:pt x="147" y="1239"/>
                  </a:lnTo>
                  <a:lnTo>
                    <a:pt x="141" y="1234"/>
                  </a:lnTo>
                  <a:lnTo>
                    <a:pt x="141" y="1228"/>
                  </a:lnTo>
                  <a:lnTo>
                    <a:pt x="141" y="1228"/>
                  </a:lnTo>
                  <a:lnTo>
                    <a:pt x="141" y="1228"/>
                  </a:lnTo>
                  <a:lnTo>
                    <a:pt x="141" y="1228"/>
                  </a:lnTo>
                  <a:close/>
                  <a:moveTo>
                    <a:pt x="134" y="1219"/>
                  </a:moveTo>
                  <a:lnTo>
                    <a:pt x="134" y="1215"/>
                  </a:lnTo>
                  <a:lnTo>
                    <a:pt x="136" y="1215"/>
                  </a:lnTo>
                  <a:lnTo>
                    <a:pt x="134" y="1219"/>
                  </a:lnTo>
                  <a:lnTo>
                    <a:pt x="134" y="1219"/>
                  </a:lnTo>
                  <a:lnTo>
                    <a:pt x="134" y="1219"/>
                  </a:lnTo>
                  <a:lnTo>
                    <a:pt x="134" y="1219"/>
                  </a:lnTo>
                  <a:close/>
                  <a:moveTo>
                    <a:pt x="113" y="1202"/>
                  </a:moveTo>
                  <a:lnTo>
                    <a:pt x="121" y="1205"/>
                  </a:lnTo>
                  <a:lnTo>
                    <a:pt x="121" y="1202"/>
                  </a:lnTo>
                  <a:lnTo>
                    <a:pt x="113" y="1202"/>
                  </a:lnTo>
                  <a:lnTo>
                    <a:pt x="113" y="1202"/>
                  </a:lnTo>
                  <a:lnTo>
                    <a:pt x="113" y="1202"/>
                  </a:lnTo>
                  <a:lnTo>
                    <a:pt x="113" y="1202"/>
                  </a:lnTo>
                  <a:close/>
                  <a:moveTo>
                    <a:pt x="83" y="1188"/>
                  </a:moveTo>
                  <a:lnTo>
                    <a:pt x="83" y="1194"/>
                  </a:lnTo>
                  <a:lnTo>
                    <a:pt x="87" y="1194"/>
                  </a:lnTo>
                  <a:lnTo>
                    <a:pt x="89" y="1198"/>
                  </a:lnTo>
                  <a:lnTo>
                    <a:pt x="96" y="1200"/>
                  </a:lnTo>
                  <a:lnTo>
                    <a:pt x="93" y="1202"/>
                  </a:lnTo>
                  <a:lnTo>
                    <a:pt x="89" y="1202"/>
                  </a:lnTo>
                  <a:lnTo>
                    <a:pt x="87" y="1205"/>
                  </a:lnTo>
                  <a:lnTo>
                    <a:pt x="89" y="1205"/>
                  </a:lnTo>
                  <a:lnTo>
                    <a:pt x="87" y="1211"/>
                  </a:lnTo>
                  <a:lnTo>
                    <a:pt x="89" y="1211"/>
                  </a:lnTo>
                  <a:lnTo>
                    <a:pt x="93" y="1211"/>
                  </a:lnTo>
                  <a:lnTo>
                    <a:pt x="93" y="1215"/>
                  </a:lnTo>
                  <a:lnTo>
                    <a:pt x="96" y="1215"/>
                  </a:lnTo>
                  <a:lnTo>
                    <a:pt x="96" y="1217"/>
                  </a:lnTo>
                  <a:lnTo>
                    <a:pt x="100" y="1220"/>
                  </a:lnTo>
                  <a:lnTo>
                    <a:pt x="104" y="1219"/>
                  </a:lnTo>
                  <a:lnTo>
                    <a:pt x="98" y="1224"/>
                  </a:lnTo>
                  <a:lnTo>
                    <a:pt x="102" y="1228"/>
                  </a:lnTo>
                  <a:lnTo>
                    <a:pt x="104" y="1228"/>
                  </a:lnTo>
                  <a:lnTo>
                    <a:pt x="104" y="1224"/>
                  </a:lnTo>
                  <a:lnTo>
                    <a:pt x="109" y="1222"/>
                  </a:lnTo>
                  <a:lnTo>
                    <a:pt x="108" y="1228"/>
                  </a:lnTo>
                  <a:lnTo>
                    <a:pt x="106" y="1230"/>
                  </a:lnTo>
                  <a:lnTo>
                    <a:pt x="106" y="1234"/>
                  </a:lnTo>
                  <a:lnTo>
                    <a:pt x="108" y="1234"/>
                  </a:lnTo>
                  <a:lnTo>
                    <a:pt x="108" y="1235"/>
                  </a:lnTo>
                  <a:lnTo>
                    <a:pt x="113" y="1235"/>
                  </a:lnTo>
                  <a:lnTo>
                    <a:pt x="113" y="1239"/>
                  </a:lnTo>
                  <a:lnTo>
                    <a:pt x="117" y="1239"/>
                  </a:lnTo>
                  <a:lnTo>
                    <a:pt x="117" y="1245"/>
                  </a:lnTo>
                  <a:lnTo>
                    <a:pt x="117" y="1247"/>
                  </a:lnTo>
                  <a:lnTo>
                    <a:pt x="121" y="1251"/>
                  </a:lnTo>
                  <a:lnTo>
                    <a:pt x="123" y="1247"/>
                  </a:lnTo>
                  <a:lnTo>
                    <a:pt x="126" y="1249"/>
                  </a:lnTo>
                  <a:lnTo>
                    <a:pt x="128" y="1249"/>
                  </a:lnTo>
                  <a:lnTo>
                    <a:pt x="123" y="1254"/>
                  </a:lnTo>
                  <a:lnTo>
                    <a:pt x="130" y="1262"/>
                  </a:lnTo>
                  <a:lnTo>
                    <a:pt x="132" y="1264"/>
                  </a:lnTo>
                  <a:lnTo>
                    <a:pt x="134" y="1266"/>
                  </a:lnTo>
                  <a:lnTo>
                    <a:pt x="147" y="1271"/>
                  </a:lnTo>
                  <a:lnTo>
                    <a:pt x="147" y="1269"/>
                  </a:lnTo>
                  <a:lnTo>
                    <a:pt x="151" y="1269"/>
                  </a:lnTo>
                  <a:lnTo>
                    <a:pt x="147" y="1262"/>
                  </a:lnTo>
                  <a:lnTo>
                    <a:pt x="147" y="1256"/>
                  </a:lnTo>
                  <a:lnTo>
                    <a:pt x="147" y="1254"/>
                  </a:lnTo>
                  <a:lnTo>
                    <a:pt x="147" y="1247"/>
                  </a:lnTo>
                  <a:lnTo>
                    <a:pt x="145" y="1241"/>
                  </a:lnTo>
                  <a:lnTo>
                    <a:pt x="138" y="1235"/>
                  </a:lnTo>
                  <a:lnTo>
                    <a:pt x="136" y="1226"/>
                  </a:lnTo>
                  <a:lnTo>
                    <a:pt x="132" y="1219"/>
                  </a:lnTo>
                  <a:lnTo>
                    <a:pt x="132" y="1215"/>
                  </a:lnTo>
                  <a:lnTo>
                    <a:pt x="128" y="1211"/>
                  </a:lnTo>
                  <a:lnTo>
                    <a:pt x="126" y="1211"/>
                  </a:lnTo>
                  <a:lnTo>
                    <a:pt x="121" y="1205"/>
                  </a:lnTo>
                  <a:lnTo>
                    <a:pt x="117" y="1205"/>
                  </a:lnTo>
                  <a:lnTo>
                    <a:pt x="111" y="1205"/>
                  </a:lnTo>
                  <a:lnTo>
                    <a:pt x="109" y="1202"/>
                  </a:lnTo>
                  <a:lnTo>
                    <a:pt x="104" y="1200"/>
                  </a:lnTo>
                  <a:lnTo>
                    <a:pt x="100" y="1196"/>
                  </a:lnTo>
                  <a:lnTo>
                    <a:pt x="100" y="1192"/>
                  </a:lnTo>
                  <a:lnTo>
                    <a:pt x="96" y="1192"/>
                  </a:lnTo>
                  <a:lnTo>
                    <a:pt x="93" y="1188"/>
                  </a:lnTo>
                  <a:lnTo>
                    <a:pt x="89" y="1186"/>
                  </a:lnTo>
                  <a:lnTo>
                    <a:pt x="89" y="1188"/>
                  </a:lnTo>
                  <a:lnTo>
                    <a:pt x="83" y="1188"/>
                  </a:lnTo>
                  <a:lnTo>
                    <a:pt x="83" y="1188"/>
                  </a:lnTo>
                  <a:lnTo>
                    <a:pt x="83" y="1188"/>
                  </a:lnTo>
                  <a:lnTo>
                    <a:pt x="83" y="1188"/>
                  </a:lnTo>
                  <a:close/>
                  <a:moveTo>
                    <a:pt x="117" y="1196"/>
                  </a:moveTo>
                  <a:lnTo>
                    <a:pt x="121" y="1196"/>
                  </a:lnTo>
                  <a:lnTo>
                    <a:pt x="121" y="1194"/>
                  </a:lnTo>
                  <a:lnTo>
                    <a:pt x="123" y="1196"/>
                  </a:lnTo>
                  <a:lnTo>
                    <a:pt x="121" y="1200"/>
                  </a:lnTo>
                  <a:lnTo>
                    <a:pt x="117" y="1200"/>
                  </a:lnTo>
                  <a:lnTo>
                    <a:pt x="117" y="1196"/>
                  </a:lnTo>
                  <a:lnTo>
                    <a:pt x="117" y="1196"/>
                  </a:lnTo>
                  <a:lnTo>
                    <a:pt x="117" y="1196"/>
                  </a:lnTo>
                  <a:lnTo>
                    <a:pt x="117" y="1196"/>
                  </a:lnTo>
                  <a:close/>
                  <a:moveTo>
                    <a:pt x="113" y="1194"/>
                  </a:moveTo>
                  <a:lnTo>
                    <a:pt x="117" y="1190"/>
                  </a:lnTo>
                  <a:lnTo>
                    <a:pt x="117" y="1194"/>
                  </a:lnTo>
                  <a:lnTo>
                    <a:pt x="113" y="1194"/>
                  </a:lnTo>
                  <a:lnTo>
                    <a:pt x="113" y="1194"/>
                  </a:lnTo>
                  <a:lnTo>
                    <a:pt x="113" y="1194"/>
                  </a:lnTo>
                  <a:lnTo>
                    <a:pt x="113" y="1194"/>
                  </a:lnTo>
                  <a:close/>
                  <a:moveTo>
                    <a:pt x="93" y="1113"/>
                  </a:moveTo>
                  <a:lnTo>
                    <a:pt x="93" y="1117"/>
                  </a:lnTo>
                  <a:lnTo>
                    <a:pt x="96" y="1115"/>
                  </a:lnTo>
                  <a:lnTo>
                    <a:pt x="93" y="1113"/>
                  </a:lnTo>
                  <a:lnTo>
                    <a:pt x="93" y="1113"/>
                  </a:lnTo>
                  <a:lnTo>
                    <a:pt x="93" y="1113"/>
                  </a:lnTo>
                  <a:lnTo>
                    <a:pt x="93" y="1113"/>
                  </a:lnTo>
                  <a:close/>
                  <a:moveTo>
                    <a:pt x="102" y="1151"/>
                  </a:moveTo>
                  <a:lnTo>
                    <a:pt x="102" y="1147"/>
                  </a:lnTo>
                  <a:lnTo>
                    <a:pt x="104" y="1147"/>
                  </a:lnTo>
                  <a:lnTo>
                    <a:pt x="104" y="1147"/>
                  </a:lnTo>
                  <a:lnTo>
                    <a:pt x="104" y="1151"/>
                  </a:lnTo>
                  <a:lnTo>
                    <a:pt x="102" y="1151"/>
                  </a:lnTo>
                  <a:lnTo>
                    <a:pt x="102" y="1151"/>
                  </a:lnTo>
                  <a:lnTo>
                    <a:pt x="102" y="1151"/>
                  </a:lnTo>
                  <a:lnTo>
                    <a:pt x="102" y="1151"/>
                  </a:lnTo>
                  <a:close/>
                  <a:moveTo>
                    <a:pt x="100" y="1162"/>
                  </a:moveTo>
                  <a:lnTo>
                    <a:pt x="98" y="1164"/>
                  </a:lnTo>
                  <a:lnTo>
                    <a:pt x="98" y="1168"/>
                  </a:lnTo>
                  <a:lnTo>
                    <a:pt x="100" y="1170"/>
                  </a:lnTo>
                  <a:lnTo>
                    <a:pt x="102" y="1164"/>
                  </a:lnTo>
                  <a:lnTo>
                    <a:pt x="100" y="1162"/>
                  </a:lnTo>
                  <a:lnTo>
                    <a:pt x="100" y="1162"/>
                  </a:lnTo>
                  <a:lnTo>
                    <a:pt x="100" y="1162"/>
                  </a:lnTo>
                  <a:lnTo>
                    <a:pt x="100" y="1162"/>
                  </a:lnTo>
                  <a:close/>
                  <a:moveTo>
                    <a:pt x="104" y="1156"/>
                  </a:moveTo>
                  <a:lnTo>
                    <a:pt x="108" y="1153"/>
                  </a:lnTo>
                  <a:lnTo>
                    <a:pt x="106" y="1151"/>
                  </a:lnTo>
                  <a:lnTo>
                    <a:pt x="100" y="1153"/>
                  </a:lnTo>
                  <a:lnTo>
                    <a:pt x="100" y="1156"/>
                  </a:lnTo>
                  <a:lnTo>
                    <a:pt x="102" y="1156"/>
                  </a:lnTo>
                  <a:lnTo>
                    <a:pt x="102" y="1156"/>
                  </a:lnTo>
                  <a:lnTo>
                    <a:pt x="104" y="1156"/>
                  </a:lnTo>
                  <a:lnTo>
                    <a:pt x="104" y="1156"/>
                  </a:lnTo>
                  <a:lnTo>
                    <a:pt x="104" y="1156"/>
                  </a:lnTo>
                  <a:lnTo>
                    <a:pt x="104" y="1156"/>
                  </a:lnTo>
                  <a:close/>
                  <a:moveTo>
                    <a:pt x="108" y="1153"/>
                  </a:moveTo>
                  <a:lnTo>
                    <a:pt x="113" y="1147"/>
                  </a:lnTo>
                  <a:lnTo>
                    <a:pt x="113" y="1147"/>
                  </a:lnTo>
                  <a:lnTo>
                    <a:pt x="117" y="1145"/>
                  </a:lnTo>
                  <a:lnTo>
                    <a:pt x="123" y="1143"/>
                  </a:lnTo>
                  <a:lnTo>
                    <a:pt x="121" y="1145"/>
                  </a:lnTo>
                  <a:lnTo>
                    <a:pt x="117" y="1151"/>
                  </a:lnTo>
                  <a:lnTo>
                    <a:pt x="113" y="1151"/>
                  </a:lnTo>
                  <a:lnTo>
                    <a:pt x="109" y="1153"/>
                  </a:lnTo>
                  <a:lnTo>
                    <a:pt x="108" y="1153"/>
                  </a:lnTo>
                  <a:lnTo>
                    <a:pt x="108" y="1153"/>
                  </a:lnTo>
                  <a:lnTo>
                    <a:pt x="108" y="1153"/>
                  </a:lnTo>
                  <a:lnTo>
                    <a:pt x="108" y="1153"/>
                  </a:lnTo>
                  <a:close/>
                  <a:moveTo>
                    <a:pt x="106" y="1134"/>
                  </a:moveTo>
                  <a:lnTo>
                    <a:pt x="106" y="1130"/>
                  </a:lnTo>
                  <a:lnTo>
                    <a:pt x="108" y="1126"/>
                  </a:lnTo>
                  <a:lnTo>
                    <a:pt x="109" y="1130"/>
                  </a:lnTo>
                  <a:lnTo>
                    <a:pt x="106" y="1132"/>
                  </a:lnTo>
                  <a:lnTo>
                    <a:pt x="106" y="1132"/>
                  </a:lnTo>
                  <a:lnTo>
                    <a:pt x="106" y="1134"/>
                  </a:lnTo>
                  <a:lnTo>
                    <a:pt x="106" y="1134"/>
                  </a:lnTo>
                  <a:lnTo>
                    <a:pt x="106" y="1134"/>
                  </a:lnTo>
                  <a:lnTo>
                    <a:pt x="106" y="1134"/>
                  </a:lnTo>
                  <a:close/>
                  <a:moveTo>
                    <a:pt x="96" y="1132"/>
                  </a:moveTo>
                  <a:lnTo>
                    <a:pt x="102" y="1134"/>
                  </a:lnTo>
                  <a:lnTo>
                    <a:pt x="102" y="1132"/>
                  </a:lnTo>
                  <a:lnTo>
                    <a:pt x="102" y="1130"/>
                  </a:lnTo>
                  <a:lnTo>
                    <a:pt x="96" y="1132"/>
                  </a:lnTo>
                  <a:lnTo>
                    <a:pt x="96" y="1132"/>
                  </a:lnTo>
                  <a:lnTo>
                    <a:pt x="96" y="1132"/>
                  </a:lnTo>
                  <a:lnTo>
                    <a:pt x="96" y="1132"/>
                  </a:lnTo>
                  <a:close/>
                  <a:moveTo>
                    <a:pt x="93" y="1121"/>
                  </a:moveTo>
                  <a:lnTo>
                    <a:pt x="93" y="1128"/>
                  </a:lnTo>
                  <a:lnTo>
                    <a:pt x="93" y="1130"/>
                  </a:lnTo>
                  <a:lnTo>
                    <a:pt x="93" y="1132"/>
                  </a:lnTo>
                  <a:lnTo>
                    <a:pt x="96" y="1128"/>
                  </a:lnTo>
                  <a:lnTo>
                    <a:pt x="96" y="1126"/>
                  </a:lnTo>
                  <a:lnTo>
                    <a:pt x="93" y="1121"/>
                  </a:lnTo>
                  <a:lnTo>
                    <a:pt x="93" y="1121"/>
                  </a:lnTo>
                  <a:lnTo>
                    <a:pt x="93" y="1121"/>
                  </a:lnTo>
                  <a:lnTo>
                    <a:pt x="93" y="1121"/>
                  </a:lnTo>
                  <a:close/>
                  <a:moveTo>
                    <a:pt x="96" y="1117"/>
                  </a:moveTo>
                  <a:lnTo>
                    <a:pt x="96" y="1121"/>
                  </a:lnTo>
                  <a:lnTo>
                    <a:pt x="96" y="1121"/>
                  </a:lnTo>
                  <a:lnTo>
                    <a:pt x="96" y="1122"/>
                  </a:lnTo>
                  <a:lnTo>
                    <a:pt x="100" y="1126"/>
                  </a:lnTo>
                  <a:lnTo>
                    <a:pt x="104" y="1121"/>
                  </a:lnTo>
                  <a:lnTo>
                    <a:pt x="102" y="1126"/>
                  </a:lnTo>
                  <a:lnTo>
                    <a:pt x="102" y="1128"/>
                  </a:lnTo>
                  <a:lnTo>
                    <a:pt x="106" y="1126"/>
                  </a:lnTo>
                  <a:lnTo>
                    <a:pt x="106" y="1117"/>
                  </a:lnTo>
                  <a:lnTo>
                    <a:pt x="102" y="1115"/>
                  </a:lnTo>
                  <a:lnTo>
                    <a:pt x="98" y="1115"/>
                  </a:lnTo>
                  <a:lnTo>
                    <a:pt x="96" y="1117"/>
                  </a:lnTo>
                  <a:lnTo>
                    <a:pt x="96" y="1117"/>
                  </a:lnTo>
                  <a:lnTo>
                    <a:pt x="96" y="1117"/>
                  </a:lnTo>
                  <a:lnTo>
                    <a:pt x="96" y="1117"/>
                  </a:lnTo>
                  <a:close/>
                  <a:moveTo>
                    <a:pt x="96" y="1111"/>
                  </a:moveTo>
                  <a:lnTo>
                    <a:pt x="96" y="1113"/>
                  </a:lnTo>
                  <a:lnTo>
                    <a:pt x="98" y="1111"/>
                  </a:lnTo>
                  <a:lnTo>
                    <a:pt x="96" y="1109"/>
                  </a:lnTo>
                  <a:lnTo>
                    <a:pt x="96" y="1111"/>
                  </a:lnTo>
                  <a:lnTo>
                    <a:pt x="96" y="1111"/>
                  </a:lnTo>
                  <a:lnTo>
                    <a:pt x="96" y="1111"/>
                  </a:lnTo>
                  <a:lnTo>
                    <a:pt x="96" y="1111"/>
                  </a:lnTo>
                  <a:close/>
                  <a:moveTo>
                    <a:pt x="102" y="1104"/>
                  </a:moveTo>
                  <a:lnTo>
                    <a:pt x="102" y="1100"/>
                  </a:lnTo>
                  <a:lnTo>
                    <a:pt x="108" y="1098"/>
                  </a:lnTo>
                  <a:lnTo>
                    <a:pt x="109" y="1098"/>
                  </a:lnTo>
                  <a:lnTo>
                    <a:pt x="108" y="1100"/>
                  </a:lnTo>
                  <a:lnTo>
                    <a:pt x="104" y="1102"/>
                  </a:lnTo>
                  <a:lnTo>
                    <a:pt x="102" y="1104"/>
                  </a:lnTo>
                  <a:lnTo>
                    <a:pt x="102" y="1104"/>
                  </a:lnTo>
                  <a:lnTo>
                    <a:pt x="102" y="1104"/>
                  </a:lnTo>
                  <a:lnTo>
                    <a:pt x="102" y="1104"/>
                  </a:lnTo>
                  <a:close/>
                  <a:moveTo>
                    <a:pt x="79" y="1092"/>
                  </a:moveTo>
                  <a:lnTo>
                    <a:pt x="87" y="1102"/>
                  </a:lnTo>
                  <a:lnTo>
                    <a:pt x="89" y="1107"/>
                  </a:lnTo>
                  <a:lnTo>
                    <a:pt x="89" y="1111"/>
                  </a:lnTo>
                  <a:lnTo>
                    <a:pt x="83" y="1109"/>
                  </a:lnTo>
                  <a:lnTo>
                    <a:pt x="83" y="1105"/>
                  </a:lnTo>
                  <a:lnTo>
                    <a:pt x="79" y="1100"/>
                  </a:lnTo>
                  <a:lnTo>
                    <a:pt x="77" y="1096"/>
                  </a:lnTo>
                  <a:lnTo>
                    <a:pt x="77" y="1096"/>
                  </a:lnTo>
                  <a:lnTo>
                    <a:pt x="79" y="1092"/>
                  </a:lnTo>
                  <a:lnTo>
                    <a:pt x="79" y="1092"/>
                  </a:lnTo>
                  <a:lnTo>
                    <a:pt x="79" y="1092"/>
                  </a:lnTo>
                  <a:lnTo>
                    <a:pt x="79" y="1092"/>
                  </a:lnTo>
                  <a:close/>
                  <a:moveTo>
                    <a:pt x="87" y="1090"/>
                  </a:moveTo>
                  <a:lnTo>
                    <a:pt x="87" y="1096"/>
                  </a:lnTo>
                  <a:lnTo>
                    <a:pt x="89" y="1098"/>
                  </a:lnTo>
                  <a:lnTo>
                    <a:pt x="89" y="1104"/>
                  </a:lnTo>
                  <a:lnTo>
                    <a:pt x="93" y="1107"/>
                  </a:lnTo>
                  <a:lnTo>
                    <a:pt x="96" y="1102"/>
                  </a:lnTo>
                  <a:lnTo>
                    <a:pt x="93" y="1092"/>
                  </a:lnTo>
                  <a:lnTo>
                    <a:pt x="89" y="1090"/>
                  </a:lnTo>
                  <a:lnTo>
                    <a:pt x="89" y="1087"/>
                  </a:lnTo>
                  <a:lnTo>
                    <a:pt x="87" y="1090"/>
                  </a:lnTo>
                  <a:lnTo>
                    <a:pt x="87" y="1090"/>
                  </a:lnTo>
                  <a:lnTo>
                    <a:pt x="87" y="1090"/>
                  </a:lnTo>
                  <a:lnTo>
                    <a:pt x="87" y="1090"/>
                  </a:lnTo>
                  <a:close/>
                  <a:moveTo>
                    <a:pt x="79" y="1083"/>
                  </a:moveTo>
                  <a:lnTo>
                    <a:pt x="83" y="1083"/>
                  </a:lnTo>
                  <a:lnTo>
                    <a:pt x="83" y="1087"/>
                  </a:lnTo>
                  <a:lnTo>
                    <a:pt x="89" y="1087"/>
                  </a:lnTo>
                  <a:lnTo>
                    <a:pt x="89" y="1083"/>
                  </a:lnTo>
                  <a:lnTo>
                    <a:pt x="87" y="1079"/>
                  </a:lnTo>
                  <a:lnTo>
                    <a:pt x="83" y="1083"/>
                  </a:lnTo>
                  <a:lnTo>
                    <a:pt x="79" y="1083"/>
                  </a:lnTo>
                  <a:lnTo>
                    <a:pt x="79" y="1083"/>
                  </a:lnTo>
                  <a:lnTo>
                    <a:pt x="79" y="1083"/>
                  </a:lnTo>
                  <a:lnTo>
                    <a:pt x="79" y="1083"/>
                  </a:lnTo>
                  <a:close/>
                  <a:moveTo>
                    <a:pt x="40" y="1087"/>
                  </a:moveTo>
                  <a:lnTo>
                    <a:pt x="40" y="1081"/>
                  </a:lnTo>
                  <a:lnTo>
                    <a:pt x="45" y="1070"/>
                  </a:lnTo>
                  <a:lnTo>
                    <a:pt x="51" y="1072"/>
                  </a:lnTo>
                  <a:lnTo>
                    <a:pt x="51" y="1077"/>
                  </a:lnTo>
                  <a:lnTo>
                    <a:pt x="53" y="1075"/>
                  </a:lnTo>
                  <a:lnTo>
                    <a:pt x="55" y="1073"/>
                  </a:lnTo>
                  <a:lnTo>
                    <a:pt x="59" y="1075"/>
                  </a:lnTo>
                  <a:lnTo>
                    <a:pt x="59" y="1077"/>
                  </a:lnTo>
                  <a:lnTo>
                    <a:pt x="59" y="1083"/>
                  </a:lnTo>
                  <a:lnTo>
                    <a:pt x="55" y="1083"/>
                  </a:lnTo>
                  <a:lnTo>
                    <a:pt x="47" y="1087"/>
                  </a:lnTo>
                  <a:lnTo>
                    <a:pt x="49" y="1090"/>
                  </a:lnTo>
                  <a:lnTo>
                    <a:pt x="49" y="1090"/>
                  </a:lnTo>
                  <a:lnTo>
                    <a:pt x="55" y="1090"/>
                  </a:lnTo>
                  <a:lnTo>
                    <a:pt x="57" y="1083"/>
                  </a:lnTo>
                  <a:lnTo>
                    <a:pt x="62" y="1079"/>
                  </a:lnTo>
                  <a:lnTo>
                    <a:pt x="68" y="1077"/>
                  </a:lnTo>
                  <a:lnTo>
                    <a:pt x="68" y="1077"/>
                  </a:lnTo>
                  <a:lnTo>
                    <a:pt x="62" y="1083"/>
                  </a:lnTo>
                  <a:lnTo>
                    <a:pt x="59" y="1090"/>
                  </a:lnTo>
                  <a:lnTo>
                    <a:pt x="57" y="1092"/>
                  </a:lnTo>
                  <a:lnTo>
                    <a:pt x="57" y="1100"/>
                  </a:lnTo>
                  <a:lnTo>
                    <a:pt x="53" y="1104"/>
                  </a:lnTo>
                  <a:lnTo>
                    <a:pt x="49" y="1104"/>
                  </a:lnTo>
                  <a:lnTo>
                    <a:pt x="47" y="1107"/>
                  </a:lnTo>
                  <a:lnTo>
                    <a:pt x="49" y="1107"/>
                  </a:lnTo>
                  <a:lnTo>
                    <a:pt x="53" y="1105"/>
                  </a:lnTo>
                  <a:lnTo>
                    <a:pt x="57" y="1105"/>
                  </a:lnTo>
                  <a:lnTo>
                    <a:pt x="57" y="1111"/>
                  </a:lnTo>
                  <a:lnTo>
                    <a:pt x="51" y="1111"/>
                  </a:lnTo>
                  <a:lnTo>
                    <a:pt x="49" y="1115"/>
                  </a:lnTo>
                  <a:lnTo>
                    <a:pt x="51" y="1117"/>
                  </a:lnTo>
                  <a:lnTo>
                    <a:pt x="49" y="1122"/>
                  </a:lnTo>
                  <a:lnTo>
                    <a:pt x="51" y="1130"/>
                  </a:lnTo>
                  <a:lnTo>
                    <a:pt x="53" y="1134"/>
                  </a:lnTo>
                  <a:lnTo>
                    <a:pt x="57" y="1134"/>
                  </a:lnTo>
                  <a:lnTo>
                    <a:pt x="57" y="1138"/>
                  </a:lnTo>
                  <a:lnTo>
                    <a:pt x="55" y="1139"/>
                  </a:lnTo>
                  <a:lnTo>
                    <a:pt x="51" y="1139"/>
                  </a:lnTo>
                  <a:lnTo>
                    <a:pt x="44" y="1126"/>
                  </a:lnTo>
                  <a:lnTo>
                    <a:pt x="44" y="1121"/>
                  </a:lnTo>
                  <a:lnTo>
                    <a:pt x="45" y="1121"/>
                  </a:lnTo>
                  <a:lnTo>
                    <a:pt x="40" y="1117"/>
                  </a:lnTo>
                  <a:lnTo>
                    <a:pt x="40" y="1115"/>
                  </a:lnTo>
                  <a:lnTo>
                    <a:pt x="42" y="1113"/>
                  </a:lnTo>
                  <a:lnTo>
                    <a:pt x="45" y="1113"/>
                  </a:lnTo>
                  <a:lnTo>
                    <a:pt x="42" y="1109"/>
                  </a:lnTo>
                  <a:lnTo>
                    <a:pt x="40" y="1109"/>
                  </a:lnTo>
                  <a:lnTo>
                    <a:pt x="42" y="1104"/>
                  </a:lnTo>
                  <a:lnTo>
                    <a:pt x="38" y="1102"/>
                  </a:lnTo>
                  <a:lnTo>
                    <a:pt x="40" y="1098"/>
                  </a:lnTo>
                  <a:lnTo>
                    <a:pt x="42" y="1100"/>
                  </a:lnTo>
                  <a:lnTo>
                    <a:pt x="44" y="1100"/>
                  </a:lnTo>
                  <a:lnTo>
                    <a:pt x="44" y="1096"/>
                  </a:lnTo>
                  <a:lnTo>
                    <a:pt x="42" y="1096"/>
                  </a:lnTo>
                  <a:lnTo>
                    <a:pt x="38" y="1092"/>
                  </a:lnTo>
                  <a:lnTo>
                    <a:pt x="38" y="1090"/>
                  </a:lnTo>
                  <a:lnTo>
                    <a:pt x="40" y="1087"/>
                  </a:lnTo>
                  <a:lnTo>
                    <a:pt x="40" y="1087"/>
                  </a:lnTo>
                  <a:lnTo>
                    <a:pt x="40" y="1087"/>
                  </a:lnTo>
                  <a:lnTo>
                    <a:pt x="40" y="1087"/>
                  </a:lnTo>
                  <a:close/>
                  <a:moveTo>
                    <a:pt x="87" y="1068"/>
                  </a:moveTo>
                  <a:lnTo>
                    <a:pt x="83" y="1062"/>
                  </a:lnTo>
                  <a:lnTo>
                    <a:pt x="89" y="1062"/>
                  </a:lnTo>
                  <a:lnTo>
                    <a:pt x="89" y="1066"/>
                  </a:lnTo>
                  <a:lnTo>
                    <a:pt x="87" y="1068"/>
                  </a:lnTo>
                  <a:lnTo>
                    <a:pt x="87" y="1068"/>
                  </a:lnTo>
                  <a:lnTo>
                    <a:pt x="87" y="1068"/>
                  </a:lnTo>
                  <a:lnTo>
                    <a:pt x="87" y="1068"/>
                  </a:lnTo>
                  <a:close/>
                  <a:moveTo>
                    <a:pt x="461" y="501"/>
                  </a:moveTo>
                  <a:lnTo>
                    <a:pt x="463" y="505"/>
                  </a:lnTo>
                  <a:lnTo>
                    <a:pt x="465" y="503"/>
                  </a:lnTo>
                  <a:lnTo>
                    <a:pt x="465" y="501"/>
                  </a:lnTo>
                  <a:lnTo>
                    <a:pt x="467" y="501"/>
                  </a:lnTo>
                  <a:lnTo>
                    <a:pt x="463" y="499"/>
                  </a:lnTo>
                  <a:lnTo>
                    <a:pt x="461" y="501"/>
                  </a:lnTo>
                  <a:lnTo>
                    <a:pt x="461" y="501"/>
                  </a:lnTo>
                  <a:lnTo>
                    <a:pt x="461" y="501"/>
                  </a:lnTo>
                  <a:lnTo>
                    <a:pt x="461" y="501"/>
                  </a:lnTo>
                  <a:close/>
                  <a:moveTo>
                    <a:pt x="426" y="465"/>
                  </a:moveTo>
                  <a:lnTo>
                    <a:pt x="428" y="467"/>
                  </a:lnTo>
                  <a:lnTo>
                    <a:pt x="431" y="465"/>
                  </a:lnTo>
                  <a:lnTo>
                    <a:pt x="431" y="463"/>
                  </a:lnTo>
                  <a:lnTo>
                    <a:pt x="428" y="463"/>
                  </a:lnTo>
                  <a:lnTo>
                    <a:pt x="426" y="465"/>
                  </a:lnTo>
                  <a:lnTo>
                    <a:pt x="426" y="465"/>
                  </a:lnTo>
                  <a:lnTo>
                    <a:pt x="426" y="465"/>
                  </a:lnTo>
                  <a:lnTo>
                    <a:pt x="426" y="465"/>
                  </a:lnTo>
                  <a:close/>
                  <a:moveTo>
                    <a:pt x="296" y="478"/>
                  </a:moveTo>
                  <a:lnTo>
                    <a:pt x="298" y="478"/>
                  </a:lnTo>
                  <a:lnTo>
                    <a:pt x="300" y="476"/>
                  </a:lnTo>
                  <a:lnTo>
                    <a:pt x="298" y="474"/>
                  </a:lnTo>
                  <a:lnTo>
                    <a:pt x="298" y="474"/>
                  </a:lnTo>
                  <a:lnTo>
                    <a:pt x="296" y="478"/>
                  </a:lnTo>
                  <a:lnTo>
                    <a:pt x="296" y="478"/>
                  </a:lnTo>
                  <a:lnTo>
                    <a:pt x="296" y="478"/>
                  </a:lnTo>
                  <a:lnTo>
                    <a:pt x="296" y="478"/>
                  </a:lnTo>
                  <a:close/>
                  <a:moveTo>
                    <a:pt x="296" y="484"/>
                  </a:moveTo>
                  <a:lnTo>
                    <a:pt x="294" y="482"/>
                  </a:lnTo>
                  <a:lnTo>
                    <a:pt x="296" y="482"/>
                  </a:lnTo>
                  <a:lnTo>
                    <a:pt x="298" y="484"/>
                  </a:lnTo>
                  <a:lnTo>
                    <a:pt x="296" y="484"/>
                  </a:lnTo>
                  <a:lnTo>
                    <a:pt x="296" y="484"/>
                  </a:lnTo>
                  <a:lnTo>
                    <a:pt x="296" y="484"/>
                  </a:lnTo>
                  <a:lnTo>
                    <a:pt x="296" y="484"/>
                  </a:lnTo>
                  <a:close/>
                  <a:moveTo>
                    <a:pt x="288" y="495"/>
                  </a:moveTo>
                  <a:lnTo>
                    <a:pt x="288" y="501"/>
                  </a:lnTo>
                  <a:lnTo>
                    <a:pt x="288" y="505"/>
                  </a:lnTo>
                  <a:lnTo>
                    <a:pt x="288" y="506"/>
                  </a:lnTo>
                  <a:lnTo>
                    <a:pt x="290" y="508"/>
                  </a:lnTo>
                  <a:lnTo>
                    <a:pt x="294" y="505"/>
                  </a:lnTo>
                  <a:lnTo>
                    <a:pt x="296" y="505"/>
                  </a:lnTo>
                  <a:lnTo>
                    <a:pt x="309" y="493"/>
                  </a:lnTo>
                  <a:lnTo>
                    <a:pt x="315" y="493"/>
                  </a:lnTo>
                  <a:lnTo>
                    <a:pt x="318" y="488"/>
                  </a:lnTo>
                  <a:lnTo>
                    <a:pt x="315" y="488"/>
                  </a:lnTo>
                  <a:lnTo>
                    <a:pt x="313" y="488"/>
                  </a:lnTo>
                  <a:lnTo>
                    <a:pt x="313" y="480"/>
                  </a:lnTo>
                  <a:lnTo>
                    <a:pt x="309" y="482"/>
                  </a:lnTo>
                  <a:lnTo>
                    <a:pt x="307" y="484"/>
                  </a:lnTo>
                  <a:lnTo>
                    <a:pt x="303" y="488"/>
                  </a:lnTo>
                  <a:lnTo>
                    <a:pt x="305" y="490"/>
                  </a:lnTo>
                  <a:lnTo>
                    <a:pt x="301" y="488"/>
                  </a:lnTo>
                  <a:lnTo>
                    <a:pt x="300" y="490"/>
                  </a:lnTo>
                  <a:lnTo>
                    <a:pt x="298" y="493"/>
                  </a:lnTo>
                  <a:lnTo>
                    <a:pt x="296" y="490"/>
                  </a:lnTo>
                  <a:lnTo>
                    <a:pt x="298" y="488"/>
                  </a:lnTo>
                  <a:lnTo>
                    <a:pt x="296" y="488"/>
                  </a:lnTo>
                  <a:lnTo>
                    <a:pt x="294" y="488"/>
                  </a:lnTo>
                  <a:lnTo>
                    <a:pt x="292" y="488"/>
                  </a:lnTo>
                  <a:lnTo>
                    <a:pt x="290" y="493"/>
                  </a:lnTo>
                  <a:lnTo>
                    <a:pt x="288" y="495"/>
                  </a:lnTo>
                  <a:lnTo>
                    <a:pt x="288" y="495"/>
                  </a:lnTo>
                  <a:lnTo>
                    <a:pt x="288" y="495"/>
                  </a:lnTo>
                  <a:lnTo>
                    <a:pt x="288" y="495"/>
                  </a:lnTo>
                  <a:close/>
                  <a:moveTo>
                    <a:pt x="275" y="506"/>
                  </a:moveTo>
                  <a:lnTo>
                    <a:pt x="275" y="503"/>
                  </a:lnTo>
                  <a:lnTo>
                    <a:pt x="275" y="495"/>
                  </a:lnTo>
                  <a:lnTo>
                    <a:pt x="273" y="499"/>
                  </a:lnTo>
                  <a:lnTo>
                    <a:pt x="271" y="503"/>
                  </a:lnTo>
                  <a:lnTo>
                    <a:pt x="271" y="503"/>
                  </a:lnTo>
                  <a:lnTo>
                    <a:pt x="271" y="505"/>
                  </a:lnTo>
                  <a:lnTo>
                    <a:pt x="271" y="505"/>
                  </a:lnTo>
                  <a:lnTo>
                    <a:pt x="275" y="506"/>
                  </a:lnTo>
                  <a:lnTo>
                    <a:pt x="275" y="506"/>
                  </a:lnTo>
                  <a:lnTo>
                    <a:pt x="275" y="506"/>
                  </a:lnTo>
                  <a:lnTo>
                    <a:pt x="275" y="506"/>
                  </a:lnTo>
                  <a:close/>
                  <a:moveTo>
                    <a:pt x="275" y="508"/>
                  </a:moveTo>
                  <a:lnTo>
                    <a:pt x="279" y="508"/>
                  </a:lnTo>
                  <a:lnTo>
                    <a:pt x="281" y="505"/>
                  </a:lnTo>
                  <a:lnTo>
                    <a:pt x="279" y="501"/>
                  </a:lnTo>
                  <a:lnTo>
                    <a:pt x="279" y="493"/>
                  </a:lnTo>
                  <a:lnTo>
                    <a:pt x="281" y="493"/>
                  </a:lnTo>
                  <a:lnTo>
                    <a:pt x="283" y="493"/>
                  </a:lnTo>
                  <a:lnTo>
                    <a:pt x="284" y="490"/>
                  </a:lnTo>
                  <a:lnTo>
                    <a:pt x="284" y="490"/>
                  </a:lnTo>
                  <a:lnTo>
                    <a:pt x="288" y="493"/>
                  </a:lnTo>
                  <a:lnTo>
                    <a:pt x="284" y="503"/>
                  </a:lnTo>
                  <a:lnTo>
                    <a:pt x="284" y="506"/>
                  </a:lnTo>
                  <a:lnTo>
                    <a:pt x="284" y="508"/>
                  </a:lnTo>
                  <a:lnTo>
                    <a:pt x="281" y="512"/>
                  </a:lnTo>
                  <a:lnTo>
                    <a:pt x="275" y="508"/>
                  </a:lnTo>
                  <a:lnTo>
                    <a:pt x="275" y="508"/>
                  </a:lnTo>
                  <a:lnTo>
                    <a:pt x="275" y="508"/>
                  </a:lnTo>
                  <a:lnTo>
                    <a:pt x="275" y="508"/>
                  </a:lnTo>
                  <a:close/>
                  <a:moveTo>
                    <a:pt x="283" y="527"/>
                  </a:moveTo>
                  <a:lnTo>
                    <a:pt x="284" y="523"/>
                  </a:lnTo>
                  <a:lnTo>
                    <a:pt x="283" y="518"/>
                  </a:lnTo>
                  <a:lnTo>
                    <a:pt x="283" y="514"/>
                  </a:lnTo>
                  <a:lnTo>
                    <a:pt x="279" y="514"/>
                  </a:lnTo>
                  <a:lnTo>
                    <a:pt x="273" y="508"/>
                  </a:lnTo>
                  <a:lnTo>
                    <a:pt x="271" y="508"/>
                  </a:lnTo>
                  <a:lnTo>
                    <a:pt x="271" y="512"/>
                  </a:lnTo>
                  <a:lnTo>
                    <a:pt x="279" y="518"/>
                  </a:lnTo>
                  <a:lnTo>
                    <a:pt x="273" y="514"/>
                  </a:lnTo>
                  <a:lnTo>
                    <a:pt x="273" y="518"/>
                  </a:lnTo>
                  <a:lnTo>
                    <a:pt x="275" y="520"/>
                  </a:lnTo>
                  <a:lnTo>
                    <a:pt x="283" y="527"/>
                  </a:lnTo>
                  <a:lnTo>
                    <a:pt x="283" y="527"/>
                  </a:lnTo>
                  <a:lnTo>
                    <a:pt x="283" y="527"/>
                  </a:lnTo>
                  <a:lnTo>
                    <a:pt x="283" y="527"/>
                  </a:lnTo>
                  <a:close/>
                  <a:moveTo>
                    <a:pt x="241" y="459"/>
                  </a:moveTo>
                  <a:lnTo>
                    <a:pt x="243" y="465"/>
                  </a:lnTo>
                  <a:lnTo>
                    <a:pt x="245" y="463"/>
                  </a:lnTo>
                  <a:lnTo>
                    <a:pt x="249" y="465"/>
                  </a:lnTo>
                  <a:lnTo>
                    <a:pt x="251" y="465"/>
                  </a:lnTo>
                  <a:lnTo>
                    <a:pt x="247" y="459"/>
                  </a:lnTo>
                  <a:lnTo>
                    <a:pt x="243" y="459"/>
                  </a:lnTo>
                  <a:lnTo>
                    <a:pt x="241" y="459"/>
                  </a:lnTo>
                  <a:lnTo>
                    <a:pt x="241" y="459"/>
                  </a:lnTo>
                  <a:lnTo>
                    <a:pt x="241" y="459"/>
                  </a:lnTo>
                  <a:lnTo>
                    <a:pt x="241" y="459"/>
                  </a:lnTo>
                  <a:close/>
                  <a:moveTo>
                    <a:pt x="164" y="1252"/>
                  </a:moveTo>
                  <a:lnTo>
                    <a:pt x="164" y="1252"/>
                  </a:lnTo>
                  <a:lnTo>
                    <a:pt x="160" y="1252"/>
                  </a:lnTo>
                  <a:lnTo>
                    <a:pt x="160" y="1245"/>
                  </a:lnTo>
                  <a:lnTo>
                    <a:pt x="164" y="1239"/>
                  </a:lnTo>
                  <a:lnTo>
                    <a:pt x="164" y="1234"/>
                  </a:lnTo>
                  <a:lnTo>
                    <a:pt x="162" y="1235"/>
                  </a:lnTo>
                  <a:lnTo>
                    <a:pt x="158" y="1239"/>
                  </a:lnTo>
                  <a:lnTo>
                    <a:pt x="153" y="1239"/>
                  </a:lnTo>
                  <a:lnTo>
                    <a:pt x="151" y="1235"/>
                  </a:lnTo>
                  <a:lnTo>
                    <a:pt x="151" y="1232"/>
                  </a:lnTo>
                  <a:lnTo>
                    <a:pt x="151" y="1232"/>
                  </a:lnTo>
                  <a:lnTo>
                    <a:pt x="153" y="1235"/>
                  </a:lnTo>
                  <a:lnTo>
                    <a:pt x="155" y="1235"/>
                  </a:lnTo>
                  <a:lnTo>
                    <a:pt x="155" y="1234"/>
                  </a:lnTo>
                  <a:lnTo>
                    <a:pt x="153" y="1230"/>
                  </a:lnTo>
                  <a:lnTo>
                    <a:pt x="153" y="1228"/>
                  </a:lnTo>
                  <a:lnTo>
                    <a:pt x="151" y="1228"/>
                  </a:lnTo>
                  <a:lnTo>
                    <a:pt x="147" y="1230"/>
                  </a:lnTo>
                  <a:lnTo>
                    <a:pt x="145" y="1226"/>
                  </a:lnTo>
                  <a:lnTo>
                    <a:pt x="141" y="1222"/>
                  </a:lnTo>
                  <a:lnTo>
                    <a:pt x="141" y="1220"/>
                  </a:lnTo>
                  <a:lnTo>
                    <a:pt x="147" y="1217"/>
                  </a:lnTo>
                  <a:lnTo>
                    <a:pt x="147" y="1211"/>
                  </a:lnTo>
                  <a:lnTo>
                    <a:pt x="151" y="1211"/>
                  </a:lnTo>
                  <a:lnTo>
                    <a:pt x="151" y="1211"/>
                  </a:lnTo>
                  <a:lnTo>
                    <a:pt x="147" y="1211"/>
                  </a:lnTo>
                  <a:lnTo>
                    <a:pt x="141" y="1211"/>
                  </a:lnTo>
                  <a:lnTo>
                    <a:pt x="141" y="1209"/>
                  </a:lnTo>
                  <a:lnTo>
                    <a:pt x="141" y="1205"/>
                  </a:lnTo>
                  <a:lnTo>
                    <a:pt x="147" y="1202"/>
                  </a:lnTo>
                  <a:lnTo>
                    <a:pt x="147" y="1196"/>
                  </a:lnTo>
                  <a:lnTo>
                    <a:pt x="147" y="1194"/>
                  </a:lnTo>
                  <a:lnTo>
                    <a:pt x="147" y="1192"/>
                  </a:lnTo>
                  <a:lnTo>
                    <a:pt x="147" y="1192"/>
                  </a:lnTo>
                  <a:lnTo>
                    <a:pt x="145" y="1196"/>
                  </a:lnTo>
                  <a:lnTo>
                    <a:pt x="145" y="1202"/>
                  </a:lnTo>
                  <a:lnTo>
                    <a:pt x="141" y="1209"/>
                  </a:lnTo>
                  <a:lnTo>
                    <a:pt x="138" y="1209"/>
                  </a:lnTo>
                  <a:lnTo>
                    <a:pt x="136" y="1205"/>
                  </a:lnTo>
                  <a:lnTo>
                    <a:pt x="134" y="1205"/>
                  </a:lnTo>
                  <a:lnTo>
                    <a:pt x="134" y="1202"/>
                  </a:lnTo>
                  <a:lnTo>
                    <a:pt x="136" y="1202"/>
                  </a:lnTo>
                  <a:lnTo>
                    <a:pt x="136" y="1202"/>
                  </a:lnTo>
                  <a:lnTo>
                    <a:pt x="132" y="1202"/>
                  </a:lnTo>
                  <a:lnTo>
                    <a:pt x="130" y="1205"/>
                  </a:lnTo>
                  <a:lnTo>
                    <a:pt x="128" y="1205"/>
                  </a:lnTo>
                  <a:lnTo>
                    <a:pt x="128" y="1202"/>
                  </a:lnTo>
                  <a:lnTo>
                    <a:pt x="126" y="1202"/>
                  </a:lnTo>
                  <a:lnTo>
                    <a:pt x="126" y="1205"/>
                  </a:lnTo>
                  <a:lnTo>
                    <a:pt x="121" y="1202"/>
                  </a:lnTo>
                  <a:lnTo>
                    <a:pt x="121" y="1202"/>
                  </a:lnTo>
                  <a:lnTo>
                    <a:pt x="126" y="1200"/>
                  </a:lnTo>
                  <a:lnTo>
                    <a:pt x="126" y="1200"/>
                  </a:lnTo>
                  <a:lnTo>
                    <a:pt x="132" y="1198"/>
                  </a:lnTo>
                  <a:lnTo>
                    <a:pt x="136" y="1194"/>
                  </a:lnTo>
                  <a:lnTo>
                    <a:pt x="138" y="1190"/>
                  </a:lnTo>
                  <a:lnTo>
                    <a:pt x="138" y="1186"/>
                  </a:lnTo>
                  <a:lnTo>
                    <a:pt x="138" y="1190"/>
                  </a:lnTo>
                  <a:lnTo>
                    <a:pt x="134" y="1192"/>
                  </a:lnTo>
                  <a:lnTo>
                    <a:pt x="132" y="1196"/>
                  </a:lnTo>
                  <a:lnTo>
                    <a:pt x="130" y="1198"/>
                  </a:lnTo>
                  <a:lnTo>
                    <a:pt x="126" y="1196"/>
                  </a:lnTo>
                  <a:lnTo>
                    <a:pt x="123" y="1194"/>
                  </a:lnTo>
                  <a:lnTo>
                    <a:pt x="121" y="1192"/>
                  </a:lnTo>
                  <a:lnTo>
                    <a:pt x="121" y="1192"/>
                  </a:lnTo>
                  <a:lnTo>
                    <a:pt x="123" y="1190"/>
                  </a:lnTo>
                  <a:lnTo>
                    <a:pt x="121" y="1188"/>
                  </a:lnTo>
                  <a:lnTo>
                    <a:pt x="117" y="1190"/>
                  </a:lnTo>
                  <a:lnTo>
                    <a:pt x="113" y="1188"/>
                  </a:lnTo>
                  <a:lnTo>
                    <a:pt x="111" y="1188"/>
                  </a:lnTo>
                  <a:lnTo>
                    <a:pt x="111" y="1192"/>
                  </a:lnTo>
                  <a:lnTo>
                    <a:pt x="108" y="1188"/>
                  </a:lnTo>
                  <a:lnTo>
                    <a:pt x="106" y="1185"/>
                  </a:lnTo>
                  <a:lnTo>
                    <a:pt x="106" y="1185"/>
                  </a:lnTo>
                  <a:lnTo>
                    <a:pt x="109" y="1185"/>
                  </a:lnTo>
                  <a:lnTo>
                    <a:pt x="113" y="1186"/>
                  </a:lnTo>
                  <a:lnTo>
                    <a:pt x="117" y="1185"/>
                  </a:lnTo>
                  <a:lnTo>
                    <a:pt x="117" y="1185"/>
                  </a:lnTo>
                  <a:lnTo>
                    <a:pt x="117" y="1185"/>
                  </a:lnTo>
                  <a:lnTo>
                    <a:pt x="111" y="1185"/>
                  </a:lnTo>
                  <a:lnTo>
                    <a:pt x="109" y="1185"/>
                  </a:lnTo>
                  <a:lnTo>
                    <a:pt x="109" y="1181"/>
                  </a:lnTo>
                  <a:lnTo>
                    <a:pt x="113" y="1185"/>
                  </a:lnTo>
                  <a:lnTo>
                    <a:pt x="117" y="1181"/>
                  </a:lnTo>
                  <a:lnTo>
                    <a:pt x="117" y="1181"/>
                  </a:lnTo>
                  <a:lnTo>
                    <a:pt x="113" y="1181"/>
                  </a:lnTo>
                  <a:lnTo>
                    <a:pt x="111" y="1181"/>
                  </a:lnTo>
                  <a:lnTo>
                    <a:pt x="106" y="1181"/>
                  </a:lnTo>
                  <a:lnTo>
                    <a:pt x="104" y="1181"/>
                  </a:lnTo>
                  <a:lnTo>
                    <a:pt x="102" y="1177"/>
                  </a:lnTo>
                  <a:lnTo>
                    <a:pt x="102" y="1177"/>
                  </a:lnTo>
                  <a:lnTo>
                    <a:pt x="106" y="1175"/>
                  </a:lnTo>
                  <a:lnTo>
                    <a:pt x="109" y="1177"/>
                  </a:lnTo>
                  <a:lnTo>
                    <a:pt x="113" y="1177"/>
                  </a:lnTo>
                  <a:lnTo>
                    <a:pt x="113" y="1175"/>
                  </a:lnTo>
                  <a:lnTo>
                    <a:pt x="111" y="1175"/>
                  </a:lnTo>
                  <a:lnTo>
                    <a:pt x="108" y="1171"/>
                  </a:lnTo>
                  <a:lnTo>
                    <a:pt x="104" y="1171"/>
                  </a:lnTo>
                  <a:lnTo>
                    <a:pt x="104" y="1171"/>
                  </a:lnTo>
                  <a:lnTo>
                    <a:pt x="109" y="1171"/>
                  </a:lnTo>
                  <a:lnTo>
                    <a:pt x="111" y="1171"/>
                  </a:lnTo>
                  <a:lnTo>
                    <a:pt x="113" y="1171"/>
                  </a:lnTo>
                  <a:lnTo>
                    <a:pt x="113" y="1170"/>
                  </a:lnTo>
                  <a:lnTo>
                    <a:pt x="113" y="1168"/>
                  </a:lnTo>
                  <a:lnTo>
                    <a:pt x="113" y="1166"/>
                  </a:lnTo>
                  <a:lnTo>
                    <a:pt x="121" y="1166"/>
                  </a:lnTo>
                  <a:lnTo>
                    <a:pt x="123" y="1166"/>
                  </a:lnTo>
                  <a:lnTo>
                    <a:pt x="123" y="1164"/>
                  </a:lnTo>
                  <a:lnTo>
                    <a:pt x="117" y="1164"/>
                  </a:lnTo>
                  <a:lnTo>
                    <a:pt x="117" y="1162"/>
                  </a:lnTo>
                  <a:lnTo>
                    <a:pt x="113" y="1162"/>
                  </a:lnTo>
                  <a:lnTo>
                    <a:pt x="113" y="1164"/>
                  </a:lnTo>
                  <a:lnTo>
                    <a:pt x="109" y="1166"/>
                  </a:lnTo>
                  <a:lnTo>
                    <a:pt x="108" y="1168"/>
                  </a:lnTo>
                  <a:lnTo>
                    <a:pt x="106" y="1166"/>
                  </a:lnTo>
                  <a:lnTo>
                    <a:pt x="106" y="1164"/>
                  </a:lnTo>
                  <a:lnTo>
                    <a:pt x="106" y="1160"/>
                  </a:lnTo>
                  <a:lnTo>
                    <a:pt x="108" y="1160"/>
                  </a:lnTo>
                  <a:lnTo>
                    <a:pt x="111" y="1156"/>
                  </a:lnTo>
                  <a:lnTo>
                    <a:pt x="113" y="1153"/>
                  </a:lnTo>
                  <a:lnTo>
                    <a:pt x="121" y="1147"/>
                  </a:lnTo>
                  <a:lnTo>
                    <a:pt x="126" y="1147"/>
                  </a:lnTo>
                  <a:lnTo>
                    <a:pt x="126" y="1147"/>
                  </a:lnTo>
                  <a:lnTo>
                    <a:pt x="126" y="1153"/>
                  </a:lnTo>
                  <a:lnTo>
                    <a:pt x="128" y="1156"/>
                  </a:lnTo>
                  <a:lnTo>
                    <a:pt x="128" y="1154"/>
                  </a:lnTo>
                  <a:lnTo>
                    <a:pt x="128" y="1151"/>
                  </a:lnTo>
                  <a:lnTo>
                    <a:pt x="128" y="1145"/>
                  </a:lnTo>
                  <a:lnTo>
                    <a:pt x="132" y="1145"/>
                  </a:lnTo>
                  <a:lnTo>
                    <a:pt x="136" y="1145"/>
                  </a:lnTo>
                  <a:lnTo>
                    <a:pt x="132" y="1143"/>
                  </a:lnTo>
                  <a:lnTo>
                    <a:pt x="128" y="1143"/>
                  </a:lnTo>
                  <a:lnTo>
                    <a:pt x="126" y="1145"/>
                  </a:lnTo>
                  <a:lnTo>
                    <a:pt x="123" y="1141"/>
                  </a:lnTo>
                  <a:lnTo>
                    <a:pt x="126" y="1139"/>
                  </a:lnTo>
                  <a:lnTo>
                    <a:pt x="128" y="1138"/>
                  </a:lnTo>
                  <a:lnTo>
                    <a:pt x="132" y="1136"/>
                  </a:lnTo>
                  <a:lnTo>
                    <a:pt x="136" y="1130"/>
                  </a:lnTo>
                  <a:lnTo>
                    <a:pt x="134" y="1126"/>
                  </a:lnTo>
                  <a:lnTo>
                    <a:pt x="134" y="1128"/>
                  </a:lnTo>
                  <a:lnTo>
                    <a:pt x="132" y="1132"/>
                  </a:lnTo>
                  <a:lnTo>
                    <a:pt x="128" y="1134"/>
                  </a:lnTo>
                  <a:lnTo>
                    <a:pt x="126" y="1134"/>
                  </a:lnTo>
                  <a:lnTo>
                    <a:pt x="121" y="1139"/>
                  </a:lnTo>
                  <a:lnTo>
                    <a:pt x="117" y="1143"/>
                  </a:lnTo>
                  <a:lnTo>
                    <a:pt x="111" y="1145"/>
                  </a:lnTo>
                  <a:lnTo>
                    <a:pt x="109" y="1141"/>
                  </a:lnTo>
                  <a:lnTo>
                    <a:pt x="109" y="1139"/>
                  </a:lnTo>
                  <a:lnTo>
                    <a:pt x="113" y="1139"/>
                  </a:lnTo>
                  <a:lnTo>
                    <a:pt x="109" y="1139"/>
                  </a:lnTo>
                  <a:lnTo>
                    <a:pt x="104" y="1141"/>
                  </a:lnTo>
                  <a:lnTo>
                    <a:pt x="102" y="1139"/>
                  </a:lnTo>
                  <a:lnTo>
                    <a:pt x="104" y="1138"/>
                  </a:lnTo>
                  <a:lnTo>
                    <a:pt x="108" y="1134"/>
                  </a:lnTo>
                  <a:lnTo>
                    <a:pt x="111" y="1132"/>
                  </a:lnTo>
                  <a:lnTo>
                    <a:pt x="113" y="1132"/>
                  </a:lnTo>
                  <a:lnTo>
                    <a:pt x="117" y="1132"/>
                  </a:lnTo>
                  <a:lnTo>
                    <a:pt x="117" y="1130"/>
                  </a:lnTo>
                  <a:lnTo>
                    <a:pt x="113" y="1128"/>
                  </a:lnTo>
                  <a:lnTo>
                    <a:pt x="113" y="1126"/>
                  </a:lnTo>
                  <a:lnTo>
                    <a:pt x="117" y="1126"/>
                  </a:lnTo>
                  <a:lnTo>
                    <a:pt x="113" y="1122"/>
                  </a:lnTo>
                  <a:lnTo>
                    <a:pt x="111" y="1126"/>
                  </a:lnTo>
                  <a:lnTo>
                    <a:pt x="109" y="1126"/>
                  </a:lnTo>
                  <a:lnTo>
                    <a:pt x="109" y="1121"/>
                  </a:lnTo>
                  <a:lnTo>
                    <a:pt x="108" y="1115"/>
                  </a:lnTo>
                  <a:lnTo>
                    <a:pt x="106" y="1113"/>
                  </a:lnTo>
                  <a:lnTo>
                    <a:pt x="106" y="1109"/>
                  </a:lnTo>
                  <a:lnTo>
                    <a:pt x="108" y="1105"/>
                  </a:lnTo>
                  <a:lnTo>
                    <a:pt x="113" y="1107"/>
                  </a:lnTo>
                  <a:lnTo>
                    <a:pt x="117" y="1109"/>
                  </a:lnTo>
                  <a:lnTo>
                    <a:pt x="121" y="1107"/>
                  </a:lnTo>
                  <a:lnTo>
                    <a:pt x="123" y="1111"/>
                  </a:lnTo>
                  <a:lnTo>
                    <a:pt x="123" y="1107"/>
                  </a:lnTo>
                  <a:lnTo>
                    <a:pt x="121" y="1107"/>
                  </a:lnTo>
                  <a:lnTo>
                    <a:pt x="117" y="1107"/>
                  </a:lnTo>
                  <a:lnTo>
                    <a:pt x="113" y="1104"/>
                  </a:lnTo>
                  <a:lnTo>
                    <a:pt x="111" y="1102"/>
                  </a:lnTo>
                  <a:lnTo>
                    <a:pt x="111" y="1100"/>
                  </a:lnTo>
                  <a:lnTo>
                    <a:pt x="113" y="1096"/>
                  </a:lnTo>
                  <a:lnTo>
                    <a:pt x="113" y="1096"/>
                  </a:lnTo>
                  <a:lnTo>
                    <a:pt x="117" y="1092"/>
                  </a:lnTo>
                  <a:lnTo>
                    <a:pt x="117" y="1087"/>
                  </a:lnTo>
                  <a:lnTo>
                    <a:pt x="113" y="1090"/>
                  </a:lnTo>
                  <a:lnTo>
                    <a:pt x="111" y="1092"/>
                  </a:lnTo>
                  <a:lnTo>
                    <a:pt x="108" y="1096"/>
                  </a:lnTo>
                  <a:lnTo>
                    <a:pt x="102" y="1096"/>
                  </a:lnTo>
                  <a:lnTo>
                    <a:pt x="100" y="1100"/>
                  </a:lnTo>
                  <a:lnTo>
                    <a:pt x="98" y="1102"/>
                  </a:lnTo>
                  <a:lnTo>
                    <a:pt x="96" y="1102"/>
                  </a:lnTo>
                  <a:lnTo>
                    <a:pt x="96" y="1096"/>
                  </a:lnTo>
                  <a:lnTo>
                    <a:pt x="93" y="1090"/>
                  </a:lnTo>
                  <a:lnTo>
                    <a:pt x="93" y="1083"/>
                  </a:lnTo>
                  <a:lnTo>
                    <a:pt x="96" y="1075"/>
                  </a:lnTo>
                  <a:lnTo>
                    <a:pt x="96" y="1073"/>
                  </a:lnTo>
                  <a:lnTo>
                    <a:pt x="93" y="1073"/>
                  </a:lnTo>
                  <a:lnTo>
                    <a:pt x="93" y="1068"/>
                  </a:lnTo>
                  <a:lnTo>
                    <a:pt x="93" y="1066"/>
                  </a:lnTo>
                  <a:lnTo>
                    <a:pt x="96" y="1068"/>
                  </a:lnTo>
                  <a:lnTo>
                    <a:pt x="96" y="1068"/>
                  </a:lnTo>
                  <a:lnTo>
                    <a:pt x="96" y="1066"/>
                  </a:lnTo>
                  <a:lnTo>
                    <a:pt x="100" y="1062"/>
                  </a:lnTo>
                  <a:lnTo>
                    <a:pt x="102" y="1057"/>
                  </a:lnTo>
                  <a:lnTo>
                    <a:pt x="106" y="1057"/>
                  </a:lnTo>
                  <a:lnTo>
                    <a:pt x="109" y="1057"/>
                  </a:lnTo>
                  <a:lnTo>
                    <a:pt x="111" y="1057"/>
                  </a:lnTo>
                  <a:lnTo>
                    <a:pt x="109" y="1053"/>
                  </a:lnTo>
                  <a:lnTo>
                    <a:pt x="108" y="1053"/>
                  </a:lnTo>
                  <a:lnTo>
                    <a:pt x="113" y="1047"/>
                  </a:lnTo>
                  <a:lnTo>
                    <a:pt x="113" y="1045"/>
                  </a:lnTo>
                  <a:lnTo>
                    <a:pt x="121" y="1041"/>
                  </a:lnTo>
                  <a:lnTo>
                    <a:pt x="121" y="1040"/>
                  </a:lnTo>
                  <a:lnTo>
                    <a:pt x="117" y="1040"/>
                  </a:lnTo>
                  <a:lnTo>
                    <a:pt x="117" y="1038"/>
                  </a:lnTo>
                  <a:lnTo>
                    <a:pt x="113" y="1041"/>
                  </a:lnTo>
                  <a:lnTo>
                    <a:pt x="113" y="1045"/>
                  </a:lnTo>
                  <a:lnTo>
                    <a:pt x="106" y="1053"/>
                  </a:lnTo>
                  <a:lnTo>
                    <a:pt x="106" y="1053"/>
                  </a:lnTo>
                  <a:lnTo>
                    <a:pt x="106" y="1049"/>
                  </a:lnTo>
                  <a:lnTo>
                    <a:pt x="109" y="1045"/>
                  </a:lnTo>
                  <a:lnTo>
                    <a:pt x="109" y="1038"/>
                  </a:lnTo>
                  <a:lnTo>
                    <a:pt x="113" y="1028"/>
                  </a:lnTo>
                  <a:lnTo>
                    <a:pt x="117" y="1026"/>
                  </a:lnTo>
                  <a:lnTo>
                    <a:pt x="117" y="1023"/>
                  </a:lnTo>
                  <a:lnTo>
                    <a:pt x="117" y="1023"/>
                  </a:lnTo>
                  <a:lnTo>
                    <a:pt x="117" y="1021"/>
                  </a:lnTo>
                  <a:lnTo>
                    <a:pt x="117" y="1021"/>
                  </a:lnTo>
                  <a:lnTo>
                    <a:pt x="117" y="1019"/>
                  </a:lnTo>
                  <a:lnTo>
                    <a:pt x="117" y="1017"/>
                  </a:lnTo>
                  <a:lnTo>
                    <a:pt x="117" y="1015"/>
                  </a:lnTo>
                  <a:lnTo>
                    <a:pt x="113" y="1013"/>
                  </a:lnTo>
                  <a:lnTo>
                    <a:pt x="113" y="1009"/>
                  </a:lnTo>
                  <a:lnTo>
                    <a:pt x="113" y="1006"/>
                  </a:lnTo>
                  <a:lnTo>
                    <a:pt x="109" y="1004"/>
                  </a:lnTo>
                  <a:lnTo>
                    <a:pt x="108" y="1002"/>
                  </a:lnTo>
                  <a:lnTo>
                    <a:pt x="106" y="998"/>
                  </a:lnTo>
                  <a:lnTo>
                    <a:pt x="102" y="996"/>
                  </a:lnTo>
                  <a:lnTo>
                    <a:pt x="100" y="994"/>
                  </a:lnTo>
                  <a:lnTo>
                    <a:pt x="96" y="994"/>
                  </a:lnTo>
                  <a:lnTo>
                    <a:pt x="96" y="992"/>
                  </a:lnTo>
                  <a:lnTo>
                    <a:pt x="98" y="989"/>
                  </a:lnTo>
                  <a:lnTo>
                    <a:pt x="96" y="989"/>
                  </a:lnTo>
                  <a:lnTo>
                    <a:pt x="96" y="987"/>
                  </a:lnTo>
                  <a:lnTo>
                    <a:pt x="96" y="985"/>
                  </a:lnTo>
                  <a:lnTo>
                    <a:pt x="96" y="983"/>
                  </a:lnTo>
                  <a:lnTo>
                    <a:pt x="98" y="981"/>
                  </a:lnTo>
                  <a:lnTo>
                    <a:pt x="96" y="979"/>
                  </a:lnTo>
                  <a:lnTo>
                    <a:pt x="96" y="979"/>
                  </a:lnTo>
                  <a:lnTo>
                    <a:pt x="93" y="979"/>
                  </a:lnTo>
                  <a:lnTo>
                    <a:pt x="93" y="977"/>
                  </a:lnTo>
                  <a:lnTo>
                    <a:pt x="96" y="974"/>
                  </a:lnTo>
                  <a:lnTo>
                    <a:pt x="96" y="962"/>
                  </a:lnTo>
                  <a:lnTo>
                    <a:pt x="96" y="947"/>
                  </a:lnTo>
                  <a:lnTo>
                    <a:pt x="96" y="938"/>
                  </a:lnTo>
                  <a:lnTo>
                    <a:pt x="96" y="934"/>
                  </a:lnTo>
                  <a:lnTo>
                    <a:pt x="96" y="930"/>
                  </a:lnTo>
                  <a:lnTo>
                    <a:pt x="96" y="928"/>
                  </a:lnTo>
                  <a:lnTo>
                    <a:pt x="96" y="925"/>
                  </a:lnTo>
                  <a:lnTo>
                    <a:pt x="96" y="921"/>
                  </a:lnTo>
                  <a:lnTo>
                    <a:pt x="96" y="913"/>
                  </a:lnTo>
                  <a:lnTo>
                    <a:pt x="89" y="910"/>
                  </a:lnTo>
                  <a:lnTo>
                    <a:pt x="89" y="904"/>
                  </a:lnTo>
                  <a:lnTo>
                    <a:pt x="89" y="900"/>
                  </a:lnTo>
                  <a:lnTo>
                    <a:pt x="87" y="889"/>
                  </a:lnTo>
                  <a:lnTo>
                    <a:pt x="89" y="885"/>
                  </a:lnTo>
                  <a:lnTo>
                    <a:pt x="89" y="883"/>
                  </a:lnTo>
                  <a:lnTo>
                    <a:pt x="89" y="879"/>
                  </a:lnTo>
                  <a:lnTo>
                    <a:pt x="89" y="876"/>
                  </a:lnTo>
                  <a:lnTo>
                    <a:pt x="83" y="870"/>
                  </a:lnTo>
                  <a:lnTo>
                    <a:pt x="79" y="874"/>
                  </a:lnTo>
                  <a:lnTo>
                    <a:pt x="74" y="876"/>
                  </a:lnTo>
                  <a:lnTo>
                    <a:pt x="72" y="876"/>
                  </a:lnTo>
                  <a:lnTo>
                    <a:pt x="64" y="876"/>
                  </a:lnTo>
                  <a:lnTo>
                    <a:pt x="62" y="883"/>
                  </a:lnTo>
                  <a:lnTo>
                    <a:pt x="57" y="889"/>
                  </a:lnTo>
                  <a:lnTo>
                    <a:pt x="51" y="891"/>
                  </a:lnTo>
                  <a:lnTo>
                    <a:pt x="45" y="893"/>
                  </a:lnTo>
                  <a:lnTo>
                    <a:pt x="38" y="895"/>
                  </a:lnTo>
                  <a:lnTo>
                    <a:pt x="38" y="895"/>
                  </a:lnTo>
                  <a:lnTo>
                    <a:pt x="38" y="891"/>
                  </a:lnTo>
                  <a:lnTo>
                    <a:pt x="40" y="885"/>
                  </a:lnTo>
                  <a:lnTo>
                    <a:pt x="38" y="883"/>
                  </a:lnTo>
                  <a:lnTo>
                    <a:pt x="34" y="861"/>
                  </a:lnTo>
                  <a:lnTo>
                    <a:pt x="30" y="849"/>
                  </a:lnTo>
                  <a:lnTo>
                    <a:pt x="29" y="846"/>
                  </a:lnTo>
                  <a:lnTo>
                    <a:pt x="32" y="838"/>
                  </a:lnTo>
                  <a:lnTo>
                    <a:pt x="23" y="836"/>
                  </a:lnTo>
                  <a:lnTo>
                    <a:pt x="15" y="840"/>
                  </a:lnTo>
                  <a:lnTo>
                    <a:pt x="13" y="838"/>
                  </a:lnTo>
                  <a:lnTo>
                    <a:pt x="0" y="838"/>
                  </a:lnTo>
                  <a:lnTo>
                    <a:pt x="213" y="446"/>
                  </a:lnTo>
                  <a:lnTo>
                    <a:pt x="215" y="448"/>
                  </a:lnTo>
                  <a:lnTo>
                    <a:pt x="217" y="448"/>
                  </a:lnTo>
                  <a:lnTo>
                    <a:pt x="226" y="458"/>
                  </a:lnTo>
                  <a:lnTo>
                    <a:pt x="230" y="458"/>
                  </a:lnTo>
                  <a:lnTo>
                    <a:pt x="234" y="459"/>
                  </a:lnTo>
                  <a:lnTo>
                    <a:pt x="234" y="463"/>
                  </a:lnTo>
                  <a:lnTo>
                    <a:pt x="236" y="463"/>
                  </a:lnTo>
                  <a:lnTo>
                    <a:pt x="239" y="463"/>
                  </a:lnTo>
                  <a:lnTo>
                    <a:pt x="239" y="467"/>
                  </a:lnTo>
                  <a:lnTo>
                    <a:pt x="245" y="473"/>
                  </a:lnTo>
                  <a:lnTo>
                    <a:pt x="243" y="474"/>
                  </a:lnTo>
                  <a:lnTo>
                    <a:pt x="243" y="476"/>
                  </a:lnTo>
                  <a:lnTo>
                    <a:pt x="241" y="480"/>
                  </a:lnTo>
                  <a:lnTo>
                    <a:pt x="243" y="484"/>
                  </a:lnTo>
                  <a:lnTo>
                    <a:pt x="245" y="484"/>
                  </a:lnTo>
                  <a:lnTo>
                    <a:pt x="247" y="484"/>
                  </a:lnTo>
                  <a:lnTo>
                    <a:pt x="249" y="484"/>
                  </a:lnTo>
                  <a:lnTo>
                    <a:pt x="249" y="488"/>
                  </a:lnTo>
                  <a:lnTo>
                    <a:pt x="249" y="493"/>
                  </a:lnTo>
                  <a:lnTo>
                    <a:pt x="254" y="501"/>
                  </a:lnTo>
                  <a:lnTo>
                    <a:pt x="260" y="503"/>
                  </a:lnTo>
                  <a:lnTo>
                    <a:pt x="260" y="503"/>
                  </a:lnTo>
                  <a:lnTo>
                    <a:pt x="264" y="505"/>
                  </a:lnTo>
                  <a:lnTo>
                    <a:pt x="264" y="506"/>
                  </a:lnTo>
                  <a:lnTo>
                    <a:pt x="264" y="508"/>
                  </a:lnTo>
                  <a:lnTo>
                    <a:pt x="266" y="508"/>
                  </a:lnTo>
                  <a:lnTo>
                    <a:pt x="269" y="514"/>
                  </a:lnTo>
                  <a:lnTo>
                    <a:pt x="269" y="518"/>
                  </a:lnTo>
                  <a:lnTo>
                    <a:pt x="273" y="518"/>
                  </a:lnTo>
                  <a:lnTo>
                    <a:pt x="275" y="522"/>
                  </a:lnTo>
                  <a:lnTo>
                    <a:pt x="275" y="522"/>
                  </a:lnTo>
                  <a:lnTo>
                    <a:pt x="281" y="527"/>
                  </a:lnTo>
                  <a:lnTo>
                    <a:pt x="281" y="531"/>
                  </a:lnTo>
                  <a:lnTo>
                    <a:pt x="283" y="531"/>
                  </a:lnTo>
                  <a:lnTo>
                    <a:pt x="283" y="535"/>
                  </a:lnTo>
                  <a:lnTo>
                    <a:pt x="279" y="539"/>
                  </a:lnTo>
                  <a:lnTo>
                    <a:pt x="275" y="542"/>
                  </a:lnTo>
                  <a:lnTo>
                    <a:pt x="284" y="535"/>
                  </a:lnTo>
                  <a:lnTo>
                    <a:pt x="288" y="533"/>
                  </a:lnTo>
                  <a:lnTo>
                    <a:pt x="288" y="535"/>
                  </a:lnTo>
                  <a:lnTo>
                    <a:pt x="288" y="529"/>
                  </a:lnTo>
                  <a:lnTo>
                    <a:pt x="288" y="518"/>
                  </a:lnTo>
                  <a:lnTo>
                    <a:pt x="288" y="514"/>
                  </a:lnTo>
                  <a:lnTo>
                    <a:pt x="290" y="510"/>
                  </a:lnTo>
                  <a:lnTo>
                    <a:pt x="298" y="508"/>
                  </a:lnTo>
                  <a:lnTo>
                    <a:pt x="301" y="505"/>
                  </a:lnTo>
                  <a:lnTo>
                    <a:pt x="305" y="503"/>
                  </a:lnTo>
                  <a:lnTo>
                    <a:pt x="309" y="501"/>
                  </a:lnTo>
                  <a:lnTo>
                    <a:pt x="309" y="499"/>
                  </a:lnTo>
                  <a:lnTo>
                    <a:pt x="313" y="499"/>
                  </a:lnTo>
                  <a:lnTo>
                    <a:pt x="315" y="497"/>
                  </a:lnTo>
                  <a:lnTo>
                    <a:pt x="318" y="497"/>
                  </a:lnTo>
                  <a:lnTo>
                    <a:pt x="320" y="497"/>
                  </a:lnTo>
                  <a:lnTo>
                    <a:pt x="324" y="497"/>
                  </a:lnTo>
                  <a:lnTo>
                    <a:pt x="326" y="499"/>
                  </a:lnTo>
                  <a:lnTo>
                    <a:pt x="332" y="493"/>
                  </a:lnTo>
                  <a:lnTo>
                    <a:pt x="332" y="490"/>
                  </a:lnTo>
                  <a:lnTo>
                    <a:pt x="333" y="488"/>
                  </a:lnTo>
                  <a:lnTo>
                    <a:pt x="339" y="490"/>
                  </a:lnTo>
                  <a:lnTo>
                    <a:pt x="339" y="488"/>
                  </a:lnTo>
                  <a:lnTo>
                    <a:pt x="339" y="488"/>
                  </a:lnTo>
                  <a:lnTo>
                    <a:pt x="343" y="488"/>
                  </a:lnTo>
                  <a:lnTo>
                    <a:pt x="343" y="488"/>
                  </a:lnTo>
                  <a:lnTo>
                    <a:pt x="354" y="488"/>
                  </a:lnTo>
                  <a:lnTo>
                    <a:pt x="364" y="484"/>
                  </a:lnTo>
                  <a:lnTo>
                    <a:pt x="367" y="484"/>
                  </a:lnTo>
                  <a:lnTo>
                    <a:pt x="367" y="484"/>
                  </a:lnTo>
                  <a:lnTo>
                    <a:pt x="369" y="488"/>
                  </a:lnTo>
                  <a:lnTo>
                    <a:pt x="371" y="484"/>
                  </a:lnTo>
                  <a:lnTo>
                    <a:pt x="373" y="482"/>
                  </a:lnTo>
                  <a:lnTo>
                    <a:pt x="379" y="478"/>
                  </a:lnTo>
                  <a:lnTo>
                    <a:pt x="382" y="478"/>
                  </a:lnTo>
                  <a:lnTo>
                    <a:pt x="384" y="480"/>
                  </a:lnTo>
                  <a:lnTo>
                    <a:pt x="386" y="480"/>
                  </a:lnTo>
                  <a:lnTo>
                    <a:pt x="388" y="482"/>
                  </a:lnTo>
                  <a:lnTo>
                    <a:pt x="388" y="482"/>
                  </a:lnTo>
                  <a:lnTo>
                    <a:pt x="388" y="478"/>
                  </a:lnTo>
                  <a:lnTo>
                    <a:pt x="392" y="476"/>
                  </a:lnTo>
                  <a:lnTo>
                    <a:pt x="394" y="478"/>
                  </a:lnTo>
                  <a:lnTo>
                    <a:pt x="394" y="482"/>
                  </a:lnTo>
                  <a:lnTo>
                    <a:pt x="397" y="484"/>
                  </a:lnTo>
                  <a:lnTo>
                    <a:pt x="394" y="484"/>
                  </a:lnTo>
                  <a:lnTo>
                    <a:pt x="392" y="484"/>
                  </a:lnTo>
                  <a:lnTo>
                    <a:pt x="392" y="488"/>
                  </a:lnTo>
                  <a:lnTo>
                    <a:pt x="384" y="490"/>
                  </a:lnTo>
                  <a:lnTo>
                    <a:pt x="377" y="493"/>
                  </a:lnTo>
                  <a:lnTo>
                    <a:pt x="373" y="495"/>
                  </a:lnTo>
                  <a:lnTo>
                    <a:pt x="369" y="497"/>
                  </a:lnTo>
                  <a:lnTo>
                    <a:pt x="367" y="497"/>
                  </a:lnTo>
                  <a:lnTo>
                    <a:pt x="364" y="499"/>
                  </a:lnTo>
                  <a:lnTo>
                    <a:pt x="364" y="499"/>
                  </a:lnTo>
                  <a:lnTo>
                    <a:pt x="362" y="497"/>
                  </a:lnTo>
                  <a:lnTo>
                    <a:pt x="356" y="499"/>
                  </a:lnTo>
                  <a:lnTo>
                    <a:pt x="348" y="499"/>
                  </a:lnTo>
                  <a:lnTo>
                    <a:pt x="348" y="501"/>
                  </a:lnTo>
                  <a:lnTo>
                    <a:pt x="343" y="499"/>
                  </a:lnTo>
                  <a:lnTo>
                    <a:pt x="339" y="501"/>
                  </a:lnTo>
                  <a:lnTo>
                    <a:pt x="333" y="506"/>
                  </a:lnTo>
                  <a:lnTo>
                    <a:pt x="326" y="510"/>
                  </a:lnTo>
                  <a:lnTo>
                    <a:pt x="326" y="508"/>
                  </a:lnTo>
                  <a:lnTo>
                    <a:pt x="322" y="512"/>
                  </a:lnTo>
                  <a:lnTo>
                    <a:pt x="320" y="514"/>
                  </a:lnTo>
                  <a:lnTo>
                    <a:pt x="318" y="514"/>
                  </a:lnTo>
                  <a:lnTo>
                    <a:pt x="318" y="514"/>
                  </a:lnTo>
                  <a:lnTo>
                    <a:pt x="313" y="518"/>
                  </a:lnTo>
                  <a:lnTo>
                    <a:pt x="309" y="520"/>
                  </a:lnTo>
                  <a:lnTo>
                    <a:pt x="309" y="520"/>
                  </a:lnTo>
                  <a:lnTo>
                    <a:pt x="307" y="522"/>
                  </a:lnTo>
                  <a:lnTo>
                    <a:pt x="309" y="527"/>
                  </a:lnTo>
                  <a:lnTo>
                    <a:pt x="313" y="529"/>
                  </a:lnTo>
                  <a:lnTo>
                    <a:pt x="309" y="523"/>
                  </a:lnTo>
                  <a:lnTo>
                    <a:pt x="309" y="523"/>
                  </a:lnTo>
                  <a:lnTo>
                    <a:pt x="313" y="523"/>
                  </a:lnTo>
                  <a:lnTo>
                    <a:pt x="315" y="522"/>
                  </a:lnTo>
                  <a:lnTo>
                    <a:pt x="318" y="523"/>
                  </a:lnTo>
                  <a:lnTo>
                    <a:pt x="318" y="520"/>
                  </a:lnTo>
                  <a:lnTo>
                    <a:pt x="322" y="518"/>
                  </a:lnTo>
                  <a:lnTo>
                    <a:pt x="328" y="514"/>
                  </a:lnTo>
                  <a:lnTo>
                    <a:pt x="332" y="514"/>
                  </a:lnTo>
                  <a:lnTo>
                    <a:pt x="339" y="508"/>
                  </a:lnTo>
                  <a:lnTo>
                    <a:pt x="343" y="505"/>
                  </a:lnTo>
                  <a:lnTo>
                    <a:pt x="345" y="505"/>
                  </a:lnTo>
                  <a:lnTo>
                    <a:pt x="347" y="508"/>
                  </a:lnTo>
                  <a:lnTo>
                    <a:pt x="348" y="505"/>
                  </a:lnTo>
                  <a:lnTo>
                    <a:pt x="352" y="505"/>
                  </a:lnTo>
                  <a:lnTo>
                    <a:pt x="352" y="506"/>
                  </a:lnTo>
                  <a:lnTo>
                    <a:pt x="358" y="503"/>
                  </a:lnTo>
                  <a:lnTo>
                    <a:pt x="360" y="505"/>
                  </a:lnTo>
                  <a:lnTo>
                    <a:pt x="354" y="512"/>
                  </a:lnTo>
                  <a:lnTo>
                    <a:pt x="356" y="514"/>
                  </a:lnTo>
                  <a:lnTo>
                    <a:pt x="360" y="508"/>
                  </a:lnTo>
                  <a:lnTo>
                    <a:pt x="364" y="506"/>
                  </a:lnTo>
                  <a:lnTo>
                    <a:pt x="377" y="497"/>
                  </a:lnTo>
                  <a:lnTo>
                    <a:pt x="382" y="497"/>
                  </a:lnTo>
                  <a:lnTo>
                    <a:pt x="386" y="495"/>
                  </a:lnTo>
                  <a:lnTo>
                    <a:pt x="392" y="495"/>
                  </a:lnTo>
                  <a:lnTo>
                    <a:pt x="397" y="493"/>
                  </a:lnTo>
                  <a:lnTo>
                    <a:pt x="397" y="493"/>
                  </a:lnTo>
                  <a:lnTo>
                    <a:pt x="397" y="497"/>
                  </a:lnTo>
                  <a:lnTo>
                    <a:pt x="392" y="499"/>
                  </a:lnTo>
                  <a:lnTo>
                    <a:pt x="392" y="501"/>
                  </a:lnTo>
                  <a:lnTo>
                    <a:pt x="397" y="503"/>
                  </a:lnTo>
                  <a:lnTo>
                    <a:pt x="401" y="499"/>
                  </a:lnTo>
                  <a:lnTo>
                    <a:pt x="409" y="493"/>
                  </a:lnTo>
                  <a:lnTo>
                    <a:pt x="411" y="493"/>
                  </a:lnTo>
                  <a:lnTo>
                    <a:pt x="411" y="493"/>
                  </a:lnTo>
                  <a:lnTo>
                    <a:pt x="412" y="490"/>
                  </a:lnTo>
                  <a:lnTo>
                    <a:pt x="418" y="490"/>
                  </a:lnTo>
                  <a:lnTo>
                    <a:pt x="418" y="488"/>
                  </a:lnTo>
                  <a:lnTo>
                    <a:pt x="418" y="484"/>
                  </a:lnTo>
                  <a:lnTo>
                    <a:pt x="422" y="488"/>
                  </a:lnTo>
                  <a:lnTo>
                    <a:pt x="422" y="488"/>
                  </a:lnTo>
                  <a:lnTo>
                    <a:pt x="426" y="484"/>
                  </a:lnTo>
                  <a:lnTo>
                    <a:pt x="422" y="480"/>
                  </a:lnTo>
                  <a:lnTo>
                    <a:pt x="426" y="478"/>
                  </a:lnTo>
                  <a:lnTo>
                    <a:pt x="422" y="474"/>
                  </a:lnTo>
                  <a:lnTo>
                    <a:pt x="426" y="471"/>
                  </a:lnTo>
                  <a:lnTo>
                    <a:pt x="431" y="467"/>
                  </a:lnTo>
                  <a:lnTo>
                    <a:pt x="431" y="473"/>
                  </a:lnTo>
                  <a:lnTo>
                    <a:pt x="431" y="488"/>
                  </a:lnTo>
                  <a:lnTo>
                    <a:pt x="429" y="490"/>
                  </a:lnTo>
                  <a:lnTo>
                    <a:pt x="429" y="503"/>
                  </a:lnTo>
                  <a:lnTo>
                    <a:pt x="428" y="510"/>
                  </a:lnTo>
                  <a:lnTo>
                    <a:pt x="426" y="525"/>
                  </a:lnTo>
                  <a:lnTo>
                    <a:pt x="428" y="531"/>
                  </a:lnTo>
                  <a:lnTo>
                    <a:pt x="433" y="531"/>
                  </a:lnTo>
                  <a:lnTo>
                    <a:pt x="435" y="537"/>
                  </a:lnTo>
                  <a:lnTo>
                    <a:pt x="441" y="533"/>
                  </a:lnTo>
                  <a:lnTo>
                    <a:pt x="439" y="531"/>
                  </a:lnTo>
                  <a:lnTo>
                    <a:pt x="435" y="531"/>
                  </a:lnTo>
                  <a:lnTo>
                    <a:pt x="435" y="529"/>
                  </a:lnTo>
                  <a:lnTo>
                    <a:pt x="439" y="525"/>
                  </a:lnTo>
                  <a:lnTo>
                    <a:pt x="443" y="527"/>
                  </a:lnTo>
                  <a:lnTo>
                    <a:pt x="443" y="523"/>
                  </a:lnTo>
                  <a:lnTo>
                    <a:pt x="441" y="522"/>
                  </a:lnTo>
                  <a:lnTo>
                    <a:pt x="444" y="520"/>
                  </a:lnTo>
                  <a:lnTo>
                    <a:pt x="450" y="520"/>
                  </a:lnTo>
                  <a:lnTo>
                    <a:pt x="450" y="522"/>
                  </a:lnTo>
                  <a:lnTo>
                    <a:pt x="452" y="520"/>
                  </a:lnTo>
                  <a:lnTo>
                    <a:pt x="450" y="514"/>
                  </a:lnTo>
                  <a:lnTo>
                    <a:pt x="452" y="514"/>
                  </a:lnTo>
                  <a:lnTo>
                    <a:pt x="460" y="510"/>
                  </a:lnTo>
                  <a:lnTo>
                    <a:pt x="460" y="506"/>
                  </a:lnTo>
                  <a:lnTo>
                    <a:pt x="463" y="506"/>
                  </a:lnTo>
                  <a:lnTo>
                    <a:pt x="463" y="510"/>
                  </a:lnTo>
                  <a:lnTo>
                    <a:pt x="463" y="514"/>
                  </a:lnTo>
                  <a:lnTo>
                    <a:pt x="460" y="514"/>
                  </a:lnTo>
                  <a:lnTo>
                    <a:pt x="461" y="518"/>
                  </a:lnTo>
                  <a:lnTo>
                    <a:pt x="458" y="520"/>
                  </a:lnTo>
                  <a:lnTo>
                    <a:pt x="456" y="523"/>
                  </a:lnTo>
                  <a:lnTo>
                    <a:pt x="458" y="523"/>
                  </a:lnTo>
                  <a:lnTo>
                    <a:pt x="461" y="523"/>
                  </a:lnTo>
                  <a:lnTo>
                    <a:pt x="461" y="525"/>
                  </a:lnTo>
                  <a:lnTo>
                    <a:pt x="461" y="527"/>
                  </a:lnTo>
                  <a:lnTo>
                    <a:pt x="458" y="529"/>
                  </a:lnTo>
                  <a:lnTo>
                    <a:pt x="456" y="533"/>
                  </a:lnTo>
                  <a:lnTo>
                    <a:pt x="452" y="531"/>
                  </a:lnTo>
                  <a:lnTo>
                    <a:pt x="450" y="533"/>
                  </a:lnTo>
                  <a:lnTo>
                    <a:pt x="450" y="537"/>
                  </a:lnTo>
                  <a:lnTo>
                    <a:pt x="450" y="539"/>
                  </a:lnTo>
                  <a:lnTo>
                    <a:pt x="456" y="539"/>
                  </a:lnTo>
                  <a:lnTo>
                    <a:pt x="460" y="542"/>
                  </a:lnTo>
                  <a:lnTo>
                    <a:pt x="463" y="542"/>
                  </a:lnTo>
                  <a:lnTo>
                    <a:pt x="465" y="539"/>
                  </a:lnTo>
                  <a:lnTo>
                    <a:pt x="471" y="539"/>
                  </a:lnTo>
                  <a:lnTo>
                    <a:pt x="475" y="531"/>
                  </a:lnTo>
                  <a:lnTo>
                    <a:pt x="476" y="527"/>
                  </a:lnTo>
                  <a:lnTo>
                    <a:pt x="480" y="525"/>
                  </a:lnTo>
                  <a:lnTo>
                    <a:pt x="484" y="527"/>
                  </a:lnTo>
                  <a:lnTo>
                    <a:pt x="488" y="527"/>
                  </a:lnTo>
                  <a:lnTo>
                    <a:pt x="490" y="531"/>
                  </a:lnTo>
                  <a:lnTo>
                    <a:pt x="493" y="531"/>
                  </a:lnTo>
                  <a:lnTo>
                    <a:pt x="499" y="535"/>
                  </a:lnTo>
                  <a:lnTo>
                    <a:pt x="501" y="535"/>
                  </a:lnTo>
                  <a:lnTo>
                    <a:pt x="501" y="539"/>
                  </a:lnTo>
                  <a:lnTo>
                    <a:pt x="505" y="548"/>
                  </a:lnTo>
                  <a:lnTo>
                    <a:pt x="505" y="552"/>
                  </a:lnTo>
                  <a:lnTo>
                    <a:pt x="508" y="557"/>
                  </a:lnTo>
                  <a:lnTo>
                    <a:pt x="524" y="569"/>
                  </a:lnTo>
                  <a:lnTo>
                    <a:pt x="525" y="569"/>
                  </a:lnTo>
                  <a:lnTo>
                    <a:pt x="529" y="572"/>
                  </a:lnTo>
                  <a:lnTo>
                    <a:pt x="535" y="578"/>
                  </a:lnTo>
                  <a:lnTo>
                    <a:pt x="539" y="578"/>
                  </a:lnTo>
                  <a:lnTo>
                    <a:pt x="540" y="582"/>
                  </a:lnTo>
                  <a:lnTo>
                    <a:pt x="542" y="584"/>
                  </a:lnTo>
                  <a:lnTo>
                    <a:pt x="544" y="586"/>
                  </a:lnTo>
                  <a:lnTo>
                    <a:pt x="546" y="584"/>
                  </a:lnTo>
                  <a:lnTo>
                    <a:pt x="548" y="587"/>
                  </a:lnTo>
                  <a:lnTo>
                    <a:pt x="554" y="591"/>
                  </a:lnTo>
                  <a:lnTo>
                    <a:pt x="556" y="591"/>
                  </a:lnTo>
                  <a:lnTo>
                    <a:pt x="556" y="595"/>
                  </a:lnTo>
                  <a:lnTo>
                    <a:pt x="559" y="599"/>
                  </a:lnTo>
                  <a:lnTo>
                    <a:pt x="559" y="595"/>
                  </a:lnTo>
                  <a:lnTo>
                    <a:pt x="559" y="591"/>
                  </a:lnTo>
                  <a:lnTo>
                    <a:pt x="559" y="589"/>
                  </a:lnTo>
                  <a:lnTo>
                    <a:pt x="556" y="587"/>
                  </a:lnTo>
                  <a:lnTo>
                    <a:pt x="556" y="586"/>
                  </a:lnTo>
                  <a:lnTo>
                    <a:pt x="563" y="587"/>
                  </a:lnTo>
                  <a:lnTo>
                    <a:pt x="563" y="591"/>
                  </a:lnTo>
                  <a:lnTo>
                    <a:pt x="563" y="591"/>
                  </a:lnTo>
                  <a:lnTo>
                    <a:pt x="565" y="587"/>
                  </a:lnTo>
                  <a:lnTo>
                    <a:pt x="567" y="587"/>
                  </a:lnTo>
                  <a:lnTo>
                    <a:pt x="571" y="593"/>
                  </a:lnTo>
                  <a:lnTo>
                    <a:pt x="572" y="595"/>
                  </a:lnTo>
                  <a:lnTo>
                    <a:pt x="574" y="597"/>
                  </a:lnTo>
                  <a:lnTo>
                    <a:pt x="576" y="601"/>
                  </a:lnTo>
                  <a:lnTo>
                    <a:pt x="578" y="603"/>
                  </a:lnTo>
                  <a:lnTo>
                    <a:pt x="580" y="608"/>
                  </a:lnTo>
                  <a:lnTo>
                    <a:pt x="582" y="612"/>
                  </a:lnTo>
                  <a:lnTo>
                    <a:pt x="580" y="616"/>
                  </a:lnTo>
                  <a:lnTo>
                    <a:pt x="578" y="620"/>
                  </a:lnTo>
                  <a:lnTo>
                    <a:pt x="574" y="623"/>
                  </a:lnTo>
                  <a:lnTo>
                    <a:pt x="567" y="621"/>
                  </a:lnTo>
                  <a:lnTo>
                    <a:pt x="563" y="621"/>
                  </a:lnTo>
                  <a:lnTo>
                    <a:pt x="563" y="621"/>
                  </a:lnTo>
                  <a:lnTo>
                    <a:pt x="559" y="623"/>
                  </a:lnTo>
                  <a:lnTo>
                    <a:pt x="556" y="621"/>
                  </a:lnTo>
                  <a:lnTo>
                    <a:pt x="554" y="621"/>
                  </a:lnTo>
                  <a:lnTo>
                    <a:pt x="556" y="625"/>
                  </a:lnTo>
                  <a:lnTo>
                    <a:pt x="552" y="627"/>
                  </a:lnTo>
                  <a:lnTo>
                    <a:pt x="552" y="631"/>
                  </a:lnTo>
                  <a:lnTo>
                    <a:pt x="548" y="631"/>
                  </a:lnTo>
                  <a:lnTo>
                    <a:pt x="544" y="631"/>
                  </a:lnTo>
                  <a:lnTo>
                    <a:pt x="544" y="633"/>
                  </a:lnTo>
                  <a:lnTo>
                    <a:pt x="548" y="633"/>
                  </a:lnTo>
                  <a:lnTo>
                    <a:pt x="550" y="638"/>
                  </a:lnTo>
                  <a:lnTo>
                    <a:pt x="554" y="640"/>
                  </a:lnTo>
                  <a:lnTo>
                    <a:pt x="556" y="638"/>
                  </a:lnTo>
                  <a:lnTo>
                    <a:pt x="559" y="642"/>
                  </a:lnTo>
                  <a:lnTo>
                    <a:pt x="559" y="646"/>
                  </a:lnTo>
                  <a:lnTo>
                    <a:pt x="563" y="646"/>
                  </a:lnTo>
                  <a:lnTo>
                    <a:pt x="571" y="650"/>
                  </a:lnTo>
                  <a:lnTo>
                    <a:pt x="576" y="650"/>
                  </a:lnTo>
                  <a:lnTo>
                    <a:pt x="584" y="653"/>
                  </a:lnTo>
                  <a:lnTo>
                    <a:pt x="588" y="653"/>
                  </a:lnTo>
                  <a:lnTo>
                    <a:pt x="588" y="652"/>
                  </a:lnTo>
                  <a:lnTo>
                    <a:pt x="589" y="652"/>
                  </a:lnTo>
                  <a:lnTo>
                    <a:pt x="593" y="653"/>
                  </a:lnTo>
                  <a:lnTo>
                    <a:pt x="593" y="657"/>
                  </a:lnTo>
                  <a:lnTo>
                    <a:pt x="599" y="652"/>
                  </a:lnTo>
                  <a:lnTo>
                    <a:pt x="601" y="655"/>
                  </a:lnTo>
                  <a:lnTo>
                    <a:pt x="603" y="653"/>
                  </a:lnTo>
                  <a:lnTo>
                    <a:pt x="606" y="652"/>
                  </a:lnTo>
                  <a:lnTo>
                    <a:pt x="608" y="652"/>
                  </a:lnTo>
                  <a:lnTo>
                    <a:pt x="608" y="653"/>
                  </a:lnTo>
                  <a:lnTo>
                    <a:pt x="610" y="653"/>
                  </a:lnTo>
                  <a:lnTo>
                    <a:pt x="614" y="652"/>
                  </a:lnTo>
                  <a:lnTo>
                    <a:pt x="625" y="646"/>
                  </a:lnTo>
                  <a:lnTo>
                    <a:pt x="629" y="646"/>
                  </a:lnTo>
                  <a:lnTo>
                    <a:pt x="627" y="650"/>
                  </a:lnTo>
                  <a:lnTo>
                    <a:pt x="627" y="652"/>
                  </a:lnTo>
                  <a:lnTo>
                    <a:pt x="627" y="653"/>
                  </a:lnTo>
                  <a:lnTo>
                    <a:pt x="629" y="653"/>
                  </a:lnTo>
                  <a:lnTo>
                    <a:pt x="629" y="657"/>
                  </a:lnTo>
                  <a:lnTo>
                    <a:pt x="629" y="661"/>
                  </a:lnTo>
                  <a:lnTo>
                    <a:pt x="629" y="663"/>
                  </a:lnTo>
                  <a:lnTo>
                    <a:pt x="631" y="663"/>
                  </a:lnTo>
                  <a:lnTo>
                    <a:pt x="633" y="661"/>
                  </a:lnTo>
                  <a:lnTo>
                    <a:pt x="635" y="663"/>
                  </a:lnTo>
                  <a:lnTo>
                    <a:pt x="635" y="667"/>
                  </a:lnTo>
                  <a:lnTo>
                    <a:pt x="633" y="670"/>
                  </a:lnTo>
                  <a:lnTo>
                    <a:pt x="633" y="676"/>
                  </a:lnTo>
                  <a:lnTo>
                    <a:pt x="635" y="676"/>
                  </a:lnTo>
                  <a:lnTo>
                    <a:pt x="636" y="672"/>
                  </a:lnTo>
                  <a:lnTo>
                    <a:pt x="638" y="670"/>
                  </a:lnTo>
                  <a:lnTo>
                    <a:pt x="638" y="667"/>
                  </a:lnTo>
                  <a:lnTo>
                    <a:pt x="638" y="667"/>
                  </a:lnTo>
                  <a:lnTo>
                    <a:pt x="638" y="670"/>
                  </a:lnTo>
                  <a:lnTo>
                    <a:pt x="636" y="678"/>
                  </a:lnTo>
                  <a:lnTo>
                    <a:pt x="635" y="682"/>
                  </a:lnTo>
                  <a:lnTo>
                    <a:pt x="635" y="687"/>
                  </a:lnTo>
                  <a:lnTo>
                    <a:pt x="636" y="693"/>
                  </a:lnTo>
                  <a:lnTo>
                    <a:pt x="636" y="701"/>
                  </a:lnTo>
                  <a:lnTo>
                    <a:pt x="635" y="702"/>
                  </a:lnTo>
                  <a:lnTo>
                    <a:pt x="638" y="706"/>
                  </a:lnTo>
                  <a:lnTo>
                    <a:pt x="638" y="708"/>
                  </a:lnTo>
                  <a:lnTo>
                    <a:pt x="638" y="712"/>
                  </a:lnTo>
                  <a:lnTo>
                    <a:pt x="638" y="714"/>
                  </a:lnTo>
                  <a:lnTo>
                    <a:pt x="642" y="719"/>
                  </a:lnTo>
                  <a:lnTo>
                    <a:pt x="642" y="731"/>
                  </a:lnTo>
                  <a:lnTo>
                    <a:pt x="642" y="719"/>
                  </a:lnTo>
                  <a:lnTo>
                    <a:pt x="638" y="710"/>
                  </a:lnTo>
                  <a:lnTo>
                    <a:pt x="642" y="701"/>
                  </a:lnTo>
                  <a:lnTo>
                    <a:pt x="644" y="695"/>
                  </a:lnTo>
                  <a:lnTo>
                    <a:pt x="648" y="695"/>
                  </a:lnTo>
                  <a:lnTo>
                    <a:pt x="648" y="697"/>
                  </a:lnTo>
                  <a:lnTo>
                    <a:pt x="646" y="697"/>
                  </a:lnTo>
                  <a:lnTo>
                    <a:pt x="646" y="701"/>
                  </a:lnTo>
                  <a:lnTo>
                    <a:pt x="646" y="701"/>
                  </a:lnTo>
                  <a:lnTo>
                    <a:pt x="650" y="701"/>
                  </a:lnTo>
                  <a:lnTo>
                    <a:pt x="650" y="701"/>
                  </a:lnTo>
                  <a:lnTo>
                    <a:pt x="652" y="701"/>
                  </a:lnTo>
                  <a:lnTo>
                    <a:pt x="652" y="697"/>
                  </a:lnTo>
                  <a:lnTo>
                    <a:pt x="650" y="693"/>
                  </a:lnTo>
                  <a:lnTo>
                    <a:pt x="650" y="691"/>
                  </a:lnTo>
                  <a:lnTo>
                    <a:pt x="653" y="687"/>
                  </a:lnTo>
                  <a:lnTo>
                    <a:pt x="653" y="687"/>
                  </a:lnTo>
                  <a:lnTo>
                    <a:pt x="650" y="685"/>
                  </a:lnTo>
                  <a:lnTo>
                    <a:pt x="652" y="682"/>
                  </a:lnTo>
                  <a:lnTo>
                    <a:pt x="653" y="676"/>
                  </a:lnTo>
                  <a:lnTo>
                    <a:pt x="655" y="667"/>
                  </a:lnTo>
                  <a:lnTo>
                    <a:pt x="655" y="663"/>
                  </a:lnTo>
                  <a:lnTo>
                    <a:pt x="655" y="661"/>
                  </a:lnTo>
                  <a:lnTo>
                    <a:pt x="657" y="659"/>
                  </a:lnTo>
                  <a:lnTo>
                    <a:pt x="663" y="659"/>
                  </a:lnTo>
                  <a:lnTo>
                    <a:pt x="663" y="657"/>
                  </a:lnTo>
                  <a:lnTo>
                    <a:pt x="663" y="655"/>
                  </a:lnTo>
                  <a:lnTo>
                    <a:pt x="668" y="653"/>
                  </a:lnTo>
                  <a:lnTo>
                    <a:pt x="668" y="655"/>
                  </a:lnTo>
                  <a:lnTo>
                    <a:pt x="672" y="655"/>
                  </a:lnTo>
                  <a:lnTo>
                    <a:pt x="672" y="652"/>
                  </a:lnTo>
                  <a:lnTo>
                    <a:pt x="676" y="652"/>
                  </a:lnTo>
                  <a:lnTo>
                    <a:pt x="676" y="653"/>
                  </a:lnTo>
                  <a:lnTo>
                    <a:pt x="676" y="653"/>
                  </a:lnTo>
                  <a:lnTo>
                    <a:pt x="682" y="653"/>
                  </a:lnTo>
                  <a:lnTo>
                    <a:pt x="684" y="648"/>
                  </a:lnTo>
                  <a:lnTo>
                    <a:pt x="685" y="648"/>
                  </a:lnTo>
                  <a:lnTo>
                    <a:pt x="687" y="652"/>
                  </a:lnTo>
                  <a:lnTo>
                    <a:pt x="689" y="652"/>
                  </a:lnTo>
                  <a:lnTo>
                    <a:pt x="689" y="657"/>
                  </a:lnTo>
                  <a:lnTo>
                    <a:pt x="689" y="652"/>
                  </a:lnTo>
                  <a:lnTo>
                    <a:pt x="687" y="648"/>
                  </a:lnTo>
                  <a:lnTo>
                    <a:pt x="691" y="642"/>
                  </a:lnTo>
                  <a:lnTo>
                    <a:pt x="693" y="642"/>
                  </a:lnTo>
                  <a:lnTo>
                    <a:pt x="693" y="646"/>
                  </a:lnTo>
                  <a:lnTo>
                    <a:pt x="697" y="642"/>
                  </a:lnTo>
                  <a:lnTo>
                    <a:pt x="700" y="642"/>
                  </a:lnTo>
                  <a:lnTo>
                    <a:pt x="702" y="646"/>
                  </a:lnTo>
                  <a:lnTo>
                    <a:pt x="706" y="638"/>
                  </a:lnTo>
                  <a:lnTo>
                    <a:pt x="704" y="636"/>
                  </a:lnTo>
                  <a:lnTo>
                    <a:pt x="708" y="633"/>
                  </a:lnTo>
                  <a:lnTo>
                    <a:pt x="704" y="633"/>
                  </a:lnTo>
                  <a:lnTo>
                    <a:pt x="702" y="633"/>
                  </a:lnTo>
                  <a:lnTo>
                    <a:pt x="700" y="633"/>
                  </a:lnTo>
                  <a:lnTo>
                    <a:pt x="693" y="636"/>
                  </a:lnTo>
                  <a:lnTo>
                    <a:pt x="691" y="636"/>
                  </a:lnTo>
                  <a:lnTo>
                    <a:pt x="691" y="636"/>
                  </a:lnTo>
                  <a:lnTo>
                    <a:pt x="687" y="638"/>
                  </a:lnTo>
                  <a:lnTo>
                    <a:pt x="687" y="640"/>
                  </a:lnTo>
                  <a:lnTo>
                    <a:pt x="687" y="642"/>
                  </a:lnTo>
                  <a:lnTo>
                    <a:pt x="684" y="638"/>
                  </a:lnTo>
                  <a:lnTo>
                    <a:pt x="684" y="636"/>
                  </a:lnTo>
                  <a:lnTo>
                    <a:pt x="682" y="636"/>
                  </a:lnTo>
                  <a:lnTo>
                    <a:pt x="680" y="640"/>
                  </a:lnTo>
                  <a:lnTo>
                    <a:pt x="678" y="642"/>
                  </a:lnTo>
                  <a:lnTo>
                    <a:pt x="676" y="638"/>
                  </a:lnTo>
                  <a:lnTo>
                    <a:pt x="672" y="638"/>
                  </a:lnTo>
                  <a:lnTo>
                    <a:pt x="672" y="636"/>
                  </a:lnTo>
                  <a:lnTo>
                    <a:pt x="668" y="638"/>
                  </a:lnTo>
                  <a:lnTo>
                    <a:pt x="668" y="640"/>
                  </a:lnTo>
                  <a:lnTo>
                    <a:pt x="672" y="642"/>
                  </a:lnTo>
                  <a:lnTo>
                    <a:pt x="672" y="646"/>
                  </a:lnTo>
                  <a:lnTo>
                    <a:pt x="668" y="646"/>
                  </a:lnTo>
                  <a:lnTo>
                    <a:pt x="667" y="646"/>
                  </a:lnTo>
                  <a:lnTo>
                    <a:pt x="661" y="646"/>
                  </a:lnTo>
                  <a:lnTo>
                    <a:pt x="661" y="642"/>
                  </a:lnTo>
                  <a:lnTo>
                    <a:pt x="663" y="640"/>
                  </a:lnTo>
                  <a:lnTo>
                    <a:pt x="663" y="636"/>
                  </a:lnTo>
                  <a:lnTo>
                    <a:pt x="663" y="636"/>
                  </a:lnTo>
                  <a:lnTo>
                    <a:pt x="661" y="636"/>
                  </a:lnTo>
                  <a:lnTo>
                    <a:pt x="657" y="636"/>
                  </a:lnTo>
                  <a:lnTo>
                    <a:pt x="659" y="633"/>
                  </a:lnTo>
                  <a:lnTo>
                    <a:pt x="663" y="633"/>
                  </a:lnTo>
                  <a:lnTo>
                    <a:pt x="668" y="625"/>
                  </a:lnTo>
                  <a:lnTo>
                    <a:pt x="668" y="625"/>
                  </a:lnTo>
                  <a:lnTo>
                    <a:pt x="676" y="627"/>
                  </a:lnTo>
                  <a:lnTo>
                    <a:pt x="687" y="625"/>
                  </a:lnTo>
                  <a:lnTo>
                    <a:pt x="697" y="623"/>
                  </a:lnTo>
                  <a:lnTo>
                    <a:pt x="700" y="623"/>
                  </a:lnTo>
                  <a:lnTo>
                    <a:pt x="704" y="621"/>
                  </a:lnTo>
                  <a:lnTo>
                    <a:pt x="706" y="625"/>
                  </a:lnTo>
                  <a:lnTo>
                    <a:pt x="708" y="627"/>
                  </a:lnTo>
                  <a:lnTo>
                    <a:pt x="710" y="627"/>
                  </a:lnTo>
                  <a:lnTo>
                    <a:pt x="712" y="629"/>
                  </a:lnTo>
                  <a:lnTo>
                    <a:pt x="710" y="636"/>
                  </a:lnTo>
                  <a:lnTo>
                    <a:pt x="710" y="638"/>
                  </a:lnTo>
                  <a:lnTo>
                    <a:pt x="712" y="640"/>
                  </a:lnTo>
                  <a:lnTo>
                    <a:pt x="710" y="640"/>
                  </a:lnTo>
                  <a:lnTo>
                    <a:pt x="708" y="646"/>
                  </a:lnTo>
                  <a:lnTo>
                    <a:pt x="708" y="646"/>
                  </a:lnTo>
                  <a:lnTo>
                    <a:pt x="710" y="646"/>
                  </a:lnTo>
                  <a:lnTo>
                    <a:pt x="710" y="653"/>
                  </a:lnTo>
                  <a:lnTo>
                    <a:pt x="714" y="653"/>
                  </a:lnTo>
                  <a:lnTo>
                    <a:pt x="716" y="655"/>
                  </a:lnTo>
                  <a:lnTo>
                    <a:pt x="716" y="657"/>
                  </a:lnTo>
                  <a:lnTo>
                    <a:pt x="712" y="659"/>
                  </a:lnTo>
                  <a:lnTo>
                    <a:pt x="712" y="663"/>
                  </a:lnTo>
                  <a:lnTo>
                    <a:pt x="710" y="663"/>
                  </a:lnTo>
                  <a:lnTo>
                    <a:pt x="716" y="663"/>
                  </a:lnTo>
                  <a:lnTo>
                    <a:pt x="717" y="667"/>
                  </a:lnTo>
                  <a:lnTo>
                    <a:pt x="717" y="667"/>
                  </a:lnTo>
                  <a:lnTo>
                    <a:pt x="721" y="667"/>
                  </a:lnTo>
                  <a:lnTo>
                    <a:pt x="721" y="670"/>
                  </a:lnTo>
                  <a:lnTo>
                    <a:pt x="727" y="670"/>
                  </a:lnTo>
                  <a:lnTo>
                    <a:pt x="731" y="667"/>
                  </a:lnTo>
                  <a:lnTo>
                    <a:pt x="731" y="667"/>
                  </a:lnTo>
                  <a:lnTo>
                    <a:pt x="731" y="670"/>
                  </a:lnTo>
                  <a:lnTo>
                    <a:pt x="731" y="670"/>
                  </a:lnTo>
                  <a:lnTo>
                    <a:pt x="732" y="670"/>
                  </a:lnTo>
                  <a:lnTo>
                    <a:pt x="734" y="672"/>
                  </a:lnTo>
                  <a:lnTo>
                    <a:pt x="734" y="676"/>
                  </a:lnTo>
                  <a:lnTo>
                    <a:pt x="734" y="676"/>
                  </a:lnTo>
                  <a:lnTo>
                    <a:pt x="736" y="678"/>
                  </a:lnTo>
                  <a:lnTo>
                    <a:pt x="736" y="680"/>
                  </a:lnTo>
                  <a:lnTo>
                    <a:pt x="742" y="685"/>
                  </a:lnTo>
                  <a:lnTo>
                    <a:pt x="742" y="687"/>
                  </a:lnTo>
                  <a:lnTo>
                    <a:pt x="746" y="685"/>
                  </a:lnTo>
                  <a:lnTo>
                    <a:pt x="748" y="685"/>
                  </a:lnTo>
                  <a:lnTo>
                    <a:pt x="748" y="687"/>
                  </a:lnTo>
                  <a:lnTo>
                    <a:pt x="749" y="687"/>
                  </a:lnTo>
                  <a:lnTo>
                    <a:pt x="751" y="693"/>
                  </a:lnTo>
                  <a:lnTo>
                    <a:pt x="755" y="691"/>
                  </a:lnTo>
                  <a:lnTo>
                    <a:pt x="763" y="691"/>
                  </a:lnTo>
                  <a:lnTo>
                    <a:pt x="764" y="687"/>
                  </a:lnTo>
                  <a:lnTo>
                    <a:pt x="770" y="685"/>
                  </a:lnTo>
                  <a:lnTo>
                    <a:pt x="770" y="685"/>
                  </a:lnTo>
                  <a:lnTo>
                    <a:pt x="772" y="687"/>
                  </a:lnTo>
                  <a:lnTo>
                    <a:pt x="780" y="687"/>
                  </a:lnTo>
                  <a:lnTo>
                    <a:pt x="785" y="693"/>
                  </a:lnTo>
                  <a:lnTo>
                    <a:pt x="787" y="693"/>
                  </a:lnTo>
                  <a:lnTo>
                    <a:pt x="789" y="697"/>
                  </a:lnTo>
                  <a:lnTo>
                    <a:pt x="791" y="695"/>
                  </a:lnTo>
                  <a:lnTo>
                    <a:pt x="798" y="693"/>
                  </a:lnTo>
                  <a:lnTo>
                    <a:pt x="800" y="697"/>
                  </a:lnTo>
                  <a:lnTo>
                    <a:pt x="804" y="695"/>
                  </a:lnTo>
                  <a:lnTo>
                    <a:pt x="800" y="691"/>
                  </a:lnTo>
                  <a:lnTo>
                    <a:pt x="800" y="687"/>
                  </a:lnTo>
                  <a:lnTo>
                    <a:pt x="798" y="682"/>
                  </a:lnTo>
                  <a:lnTo>
                    <a:pt x="800" y="680"/>
                  </a:lnTo>
                  <a:lnTo>
                    <a:pt x="800" y="682"/>
                  </a:lnTo>
                  <a:lnTo>
                    <a:pt x="804" y="687"/>
                  </a:lnTo>
                  <a:lnTo>
                    <a:pt x="806" y="693"/>
                  </a:lnTo>
                  <a:lnTo>
                    <a:pt x="810" y="697"/>
                  </a:lnTo>
                  <a:lnTo>
                    <a:pt x="812" y="701"/>
                  </a:lnTo>
                  <a:lnTo>
                    <a:pt x="813" y="704"/>
                  </a:lnTo>
                  <a:lnTo>
                    <a:pt x="813" y="697"/>
                  </a:lnTo>
                  <a:lnTo>
                    <a:pt x="812" y="695"/>
                  </a:lnTo>
                  <a:lnTo>
                    <a:pt x="806" y="693"/>
                  </a:lnTo>
                  <a:lnTo>
                    <a:pt x="806" y="687"/>
                  </a:lnTo>
                  <a:lnTo>
                    <a:pt x="804" y="678"/>
                  </a:lnTo>
                  <a:lnTo>
                    <a:pt x="806" y="676"/>
                  </a:lnTo>
                  <a:lnTo>
                    <a:pt x="806" y="676"/>
                  </a:lnTo>
                  <a:lnTo>
                    <a:pt x="806" y="680"/>
                  </a:lnTo>
                  <a:lnTo>
                    <a:pt x="806" y="680"/>
                  </a:lnTo>
                  <a:lnTo>
                    <a:pt x="810" y="680"/>
                  </a:lnTo>
                  <a:lnTo>
                    <a:pt x="810" y="676"/>
                  </a:lnTo>
                  <a:lnTo>
                    <a:pt x="810" y="672"/>
                  </a:lnTo>
                  <a:lnTo>
                    <a:pt x="810" y="670"/>
                  </a:lnTo>
                  <a:lnTo>
                    <a:pt x="810" y="670"/>
                  </a:lnTo>
                  <a:lnTo>
                    <a:pt x="810" y="667"/>
                  </a:lnTo>
                  <a:lnTo>
                    <a:pt x="812" y="667"/>
                  </a:lnTo>
                  <a:lnTo>
                    <a:pt x="813" y="670"/>
                  </a:lnTo>
                  <a:lnTo>
                    <a:pt x="813" y="672"/>
                  </a:lnTo>
                  <a:lnTo>
                    <a:pt x="815" y="672"/>
                  </a:lnTo>
                  <a:lnTo>
                    <a:pt x="815" y="672"/>
                  </a:lnTo>
                  <a:lnTo>
                    <a:pt x="819" y="670"/>
                  </a:lnTo>
                  <a:lnTo>
                    <a:pt x="821" y="667"/>
                  </a:lnTo>
                  <a:lnTo>
                    <a:pt x="825" y="667"/>
                  </a:lnTo>
                  <a:lnTo>
                    <a:pt x="827" y="670"/>
                  </a:lnTo>
                  <a:lnTo>
                    <a:pt x="825" y="670"/>
                  </a:lnTo>
                  <a:lnTo>
                    <a:pt x="825" y="672"/>
                  </a:lnTo>
                  <a:lnTo>
                    <a:pt x="825" y="670"/>
                  </a:lnTo>
                  <a:lnTo>
                    <a:pt x="828" y="670"/>
                  </a:lnTo>
                  <a:lnTo>
                    <a:pt x="830" y="672"/>
                  </a:lnTo>
                  <a:lnTo>
                    <a:pt x="830" y="676"/>
                  </a:lnTo>
                  <a:lnTo>
                    <a:pt x="828" y="680"/>
                  </a:lnTo>
                  <a:lnTo>
                    <a:pt x="830" y="682"/>
                  </a:lnTo>
                  <a:lnTo>
                    <a:pt x="834" y="682"/>
                  </a:lnTo>
                  <a:lnTo>
                    <a:pt x="834" y="682"/>
                  </a:lnTo>
                  <a:lnTo>
                    <a:pt x="834" y="685"/>
                  </a:lnTo>
                  <a:lnTo>
                    <a:pt x="830" y="687"/>
                  </a:lnTo>
                  <a:lnTo>
                    <a:pt x="830" y="687"/>
                  </a:lnTo>
                  <a:lnTo>
                    <a:pt x="830" y="691"/>
                  </a:lnTo>
                  <a:lnTo>
                    <a:pt x="836" y="687"/>
                  </a:lnTo>
                  <a:lnTo>
                    <a:pt x="838" y="684"/>
                  </a:lnTo>
                  <a:lnTo>
                    <a:pt x="844" y="682"/>
                  </a:lnTo>
                  <a:lnTo>
                    <a:pt x="847" y="682"/>
                  </a:lnTo>
                  <a:lnTo>
                    <a:pt x="847" y="684"/>
                  </a:lnTo>
                  <a:lnTo>
                    <a:pt x="844" y="685"/>
                  </a:lnTo>
                  <a:lnTo>
                    <a:pt x="844" y="687"/>
                  </a:lnTo>
                  <a:lnTo>
                    <a:pt x="844" y="691"/>
                  </a:lnTo>
                  <a:lnTo>
                    <a:pt x="836" y="695"/>
                  </a:lnTo>
                  <a:lnTo>
                    <a:pt x="834" y="697"/>
                  </a:lnTo>
                  <a:lnTo>
                    <a:pt x="830" y="701"/>
                  </a:lnTo>
                  <a:lnTo>
                    <a:pt x="830" y="704"/>
                  </a:lnTo>
                  <a:lnTo>
                    <a:pt x="830" y="706"/>
                  </a:lnTo>
                  <a:lnTo>
                    <a:pt x="828" y="702"/>
                  </a:lnTo>
                  <a:lnTo>
                    <a:pt x="827" y="706"/>
                  </a:lnTo>
                  <a:lnTo>
                    <a:pt x="825" y="712"/>
                  </a:lnTo>
                  <a:lnTo>
                    <a:pt x="825" y="716"/>
                  </a:lnTo>
                  <a:lnTo>
                    <a:pt x="828" y="714"/>
                  </a:lnTo>
                  <a:lnTo>
                    <a:pt x="830" y="714"/>
                  </a:lnTo>
                  <a:lnTo>
                    <a:pt x="830" y="717"/>
                  </a:lnTo>
                  <a:lnTo>
                    <a:pt x="827" y="719"/>
                  </a:lnTo>
                  <a:lnTo>
                    <a:pt x="827" y="721"/>
                  </a:lnTo>
                  <a:lnTo>
                    <a:pt x="830" y="719"/>
                  </a:lnTo>
                  <a:lnTo>
                    <a:pt x="834" y="717"/>
                  </a:lnTo>
                  <a:lnTo>
                    <a:pt x="834" y="717"/>
                  </a:lnTo>
                  <a:lnTo>
                    <a:pt x="834" y="721"/>
                  </a:lnTo>
                  <a:lnTo>
                    <a:pt x="830" y="721"/>
                  </a:lnTo>
                  <a:lnTo>
                    <a:pt x="834" y="725"/>
                  </a:lnTo>
                  <a:lnTo>
                    <a:pt x="836" y="721"/>
                  </a:lnTo>
                  <a:lnTo>
                    <a:pt x="834" y="727"/>
                  </a:lnTo>
                  <a:lnTo>
                    <a:pt x="834" y="731"/>
                  </a:lnTo>
                  <a:lnTo>
                    <a:pt x="830" y="733"/>
                  </a:lnTo>
                  <a:lnTo>
                    <a:pt x="828" y="731"/>
                  </a:lnTo>
                  <a:lnTo>
                    <a:pt x="827" y="727"/>
                  </a:lnTo>
                  <a:lnTo>
                    <a:pt x="821" y="731"/>
                  </a:lnTo>
                  <a:lnTo>
                    <a:pt x="819" y="725"/>
                  </a:lnTo>
                  <a:lnTo>
                    <a:pt x="819" y="725"/>
                  </a:lnTo>
                  <a:lnTo>
                    <a:pt x="817" y="731"/>
                  </a:lnTo>
                  <a:lnTo>
                    <a:pt x="819" y="733"/>
                  </a:lnTo>
                  <a:lnTo>
                    <a:pt x="821" y="738"/>
                  </a:lnTo>
                  <a:lnTo>
                    <a:pt x="819" y="746"/>
                  </a:lnTo>
                  <a:lnTo>
                    <a:pt x="823" y="738"/>
                  </a:lnTo>
                  <a:lnTo>
                    <a:pt x="823" y="733"/>
                  </a:lnTo>
                  <a:lnTo>
                    <a:pt x="825" y="731"/>
                  </a:lnTo>
                  <a:lnTo>
                    <a:pt x="827" y="733"/>
                  </a:lnTo>
                  <a:lnTo>
                    <a:pt x="830" y="733"/>
                  </a:lnTo>
                  <a:lnTo>
                    <a:pt x="834" y="736"/>
                  </a:lnTo>
                  <a:lnTo>
                    <a:pt x="836" y="733"/>
                  </a:lnTo>
                  <a:lnTo>
                    <a:pt x="836" y="731"/>
                  </a:lnTo>
                  <a:lnTo>
                    <a:pt x="840" y="727"/>
                  </a:lnTo>
                  <a:lnTo>
                    <a:pt x="844" y="725"/>
                  </a:lnTo>
                  <a:lnTo>
                    <a:pt x="847" y="725"/>
                  </a:lnTo>
                  <a:lnTo>
                    <a:pt x="851" y="721"/>
                  </a:lnTo>
                  <a:lnTo>
                    <a:pt x="847" y="721"/>
                  </a:lnTo>
                  <a:lnTo>
                    <a:pt x="844" y="721"/>
                  </a:lnTo>
                  <a:lnTo>
                    <a:pt x="844" y="727"/>
                  </a:lnTo>
                  <a:lnTo>
                    <a:pt x="840" y="727"/>
                  </a:lnTo>
                  <a:lnTo>
                    <a:pt x="838" y="727"/>
                  </a:lnTo>
                  <a:lnTo>
                    <a:pt x="840" y="721"/>
                  </a:lnTo>
                  <a:lnTo>
                    <a:pt x="844" y="721"/>
                  </a:lnTo>
                  <a:lnTo>
                    <a:pt x="840" y="719"/>
                  </a:lnTo>
                  <a:lnTo>
                    <a:pt x="844" y="716"/>
                  </a:lnTo>
                  <a:lnTo>
                    <a:pt x="844" y="710"/>
                  </a:lnTo>
                  <a:lnTo>
                    <a:pt x="844" y="708"/>
                  </a:lnTo>
                  <a:lnTo>
                    <a:pt x="844" y="704"/>
                  </a:lnTo>
                  <a:lnTo>
                    <a:pt x="844" y="704"/>
                  </a:lnTo>
                  <a:lnTo>
                    <a:pt x="845" y="701"/>
                  </a:lnTo>
                  <a:lnTo>
                    <a:pt x="847" y="695"/>
                  </a:lnTo>
                  <a:lnTo>
                    <a:pt x="851" y="693"/>
                  </a:lnTo>
                  <a:lnTo>
                    <a:pt x="851" y="693"/>
                  </a:lnTo>
                  <a:lnTo>
                    <a:pt x="851" y="695"/>
                  </a:lnTo>
                  <a:lnTo>
                    <a:pt x="853" y="695"/>
                  </a:lnTo>
                  <a:lnTo>
                    <a:pt x="855" y="691"/>
                  </a:lnTo>
                  <a:lnTo>
                    <a:pt x="855" y="693"/>
                  </a:lnTo>
                  <a:lnTo>
                    <a:pt x="859" y="693"/>
                  </a:lnTo>
                  <a:lnTo>
                    <a:pt x="859" y="695"/>
                  </a:lnTo>
                  <a:lnTo>
                    <a:pt x="862" y="695"/>
                  </a:lnTo>
                  <a:lnTo>
                    <a:pt x="864" y="691"/>
                  </a:lnTo>
                  <a:lnTo>
                    <a:pt x="872" y="687"/>
                  </a:lnTo>
                  <a:lnTo>
                    <a:pt x="874" y="684"/>
                  </a:lnTo>
                  <a:lnTo>
                    <a:pt x="874" y="682"/>
                  </a:lnTo>
                  <a:lnTo>
                    <a:pt x="876" y="682"/>
                  </a:lnTo>
                  <a:lnTo>
                    <a:pt x="879" y="678"/>
                  </a:lnTo>
                  <a:lnTo>
                    <a:pt x="885" y="678"/>
                  </a:lnTo>
                  <a:lnTo>
                    <a:pt x="889" y="676"/>
                  </a:lnTo>
                  <a:lnTo>
                    <a:pt x="887" y="672"/>
                  </a:lnTo>
                  <a:lnTo>
                    <a:pt x="889" y="667"/>
                  </a:lnTo>
                  <a:lnTo>
                    <a:pt x="889" y="663"/>
                  </a:lnTo>
                  <a:lnTo>
                    <a:pt x="892" y="661"/>
                  </a:lnTo>
                  <a:lnTo>
                    <a:pt x="889" y="659"/>
                  </a:lnTo>
                  <a:lnTo>
                    <a:pt x="889" y="661"/>
                  </a:lnTo>
                  <a:lnTo>
                    <a:pt x="885" y="661"/>
                  </a:lnTo>
                  <a:lnTo>
                    <a:pt x="885" y="663"/>
                  </a:lnTo>
                  <a:lnTo>
                    <a:pt x="885" y="663"/>
                  </a:lnTo>
                  <a:lnTo>
                    <a:pt x="881" y="667"/>
                  </a:lnTo>
                  <a:lnTo>
                    <a:pt x="879" y="663"/>
                  </a:lnTo>
                  <a:lnTo>
                    <a:pt x="876" y="663"/>
                  </a:lnTo>
                  <a:lnTo>
                    <a:pt x="876" y="663"/>
                  </a:lnTo>
                  <a:lnTo>
                    <a:pt x="877" y="657"/>
                  </a:lnTo>
                  <a:lnTo>
                    <a:pt x="879" y="657"/>
                  </a:lnTo>
                  <a:lnTo>
                    <a:pt x="883" y="655"/>
                  </a:lnTo>
                  <a:lnTo>
                    <a:pt x="887" y="653"/>
                  </a:lnTo>
                  <a:lnTo>
                    <a:pt x="887" y="650"/>
                  </a:lnTo>
                  <a:lnTo>
                    <a:pt x="885" y="648"/>
                  </a:lnTo>
                  <a:lnTo>
                    <a:pt x="889" y="646"/>
                  </a:lnTo>
                  <a:lnTo>
                    <a:pt x="892" y="646"/>
                  </a:lnTo>
                  <a:lnTo>
                    <a:pt x="896" y="646"/>
                  </a:lnTo>
                  <a:lnTo>
                    <a:pt x="892" y="648"/>
                  </a:lnTo>
                  <a:lnTo>
                    <a:pt x="892" y="652"/>
                  </a:lnTo>
                  <a:lnTo>
                    <a:pt x="892" y="652"/>
                  </a:lnTo>
                  <a:lnTo>
                    <a:pt x="898" y="650"/>
                  </a:lnTo>
                  <a:lnTo>
                    <a:pt x="900" y="642"/>
                  </a:lnTo>
                  <a:lnTo>
                    <a:pt x="900" y="638"/>
                  </a:lnTo>
                  <a:lnTo>
                    <a:pt x="896" y="638"/>
                  </a:lnTo>
                  <a:lnTo>
                    <a:pt x="892" y="638"/>
                  </a:lnTo>
                  <a:lnTo>
                    <a:pt x="892" y="636"/>
                  </a:lnTo>
                  <a:lnTo>
                    <a:pt x="887" y="636"/>
                  </a:lnTo>
                  <a:lnTo>
                    <a:pt x="885" y="631"/>
                  </a:lnTo>
                  <a:lnTo>
                    <a:pt x="887" y="627"/>
                  </a:lnTo>
                  <a:lnTo>
                    <a:pt x="883" y="631"/>
                  </a:lnTo>
                  <a:lnTo>
                    <a:pt x="881" y="631"/>
                  </a:lnTo>
                  <a:lnTo>
                    <a:pt x="879" y="627"/>
                  </a:lnTo>
                  <a:lnTo>
                    <a:pt x="876" y="625"/>
                  </a:lnTo>
                  <a:lnTo>
                    <a:pt x="876" y="621"/>
                  </a:lnTo>
                  <a:lnTo>
                    <a:pt x="874" y="620"/>
                  </a:lnTo>
                  <a:lnTo>
                    <a:pt x="870" y="621"/>
                  </a:lnTo>
                  <a:lnTo>
                    <a:pt x="870" y="618"/>
                  </a:lnTo>
                  <a:lnTo>
                    <a:pt x="868" y="616"/>
                  </a:lnTo>
                  <a:lnTo>
                    <a:pt x="870" y="612"/>
                  </a:lnTo>
                  <a:lnTo>
                    <a:pt x="870" y="612"/>
                  </a:lnTo>
                  <a:lnTo>
                    <a:pt x="868" y="606"/>
                  </a:lnTo>
                  <a:lnTo>
                    <a:pt x="868" y="599"/>
                  </a:lnTo>
                  <a:lnTo>
                    <a:pt x="872" y="595"/>
                  </a:lnTo>
                  <a:lnTo>
                    <a:pt x="877" y="589"/>
                  </a:lnTo>
                  <a:lnTo>
                    <a:pt x="881" y="587"/>
                  </a:lnTo>
                  <a:lnTo>
                    <a:pt x="885" y="587"/>
                  </a:lnTo>
                  <a:lnTo>
                    <a:pt x="885" y="586"/>
                  </a:lnTo>
                  <a:lnTo>
                    <a:pt x="889" y="584"/>
                  </a:lnTo>
                  <a:lnTo>
                    <a:pt x="889" y="582"/>
                  </a:lnTo>
                  <a:lnTo>
                    <a:pt x="887" y="582"/>
                  </a:lnTo>
                  <a:lnTo>
                    <a:pt x="883" y="584"/>
                  </a:lnTo>
                  <a:lnTo>
                    <a:pt x="881" y="582"/>
                  </a:lnTo>
                  <a:lnTo>
                    <a:pt x="881" y="582"/>
                  </a:lnTo>
                  <a:lnTo>
                    <a:pt x="879" y="578"/>
                  </a:lnTo>
                  <a:lnTo>
                    <a:pt x="881" y="572"/>
                  </a:lnTo>
                  <a:lnTo>
                    <a:pt x="885" y="569"/>
                  </a:lnTo>
                  <a:lnTo>
                    <a:pt x="889" y="561"/>
                  </a:lnTo>
                  <a:lnTo>
                    <a:pt x="889" y="561"/>
                  </a:lnTo>
                  <a:lnTo>
                    <a:pt x="892" y="555"/>
                  </a:lnTo>
                  <a:lnTo>
                    <a:pt x="894" y="555"/>
                  </a:lnTo>
                  <a:lnTo>
                    <a:pt x="898" y="552"/>
                  </a:lnTo>
                  <a:lnTo>
                    <a:pt x="902" y="548"/>
                  </a:lnTo>
                  <a:lnTo>
                    <a:pt x="906" y="552"/>
                  </a:lnTo>
                  <a:lnTo>
                    <a:pt x="904" y="555"/>
                  </a:lnTo>
                  <a:lnTo>
                    <a:pt x="906" y="557"/>
                  </a:lnTo>
                  <a:lnTo>
                    <a:pt x="906" y="559"/>
                  </a:lnTo>
                  <a:lnTo>
                    <a:pt x="909" y="557"/>
                  </a:lnTo>
                  <a:lnTo>
                    <a:pt x="909" y="555"/>
                  </a:lnTo>
                  <a:lnTo>
                    <a:pt x="913" y="548"/>
                  </a:lnTo>
                  <a:lnTo>
                    <a:pt x="913" y="548"/>
                  </a:lnTo>
                  <a:lnTo>
                    <a:pt x="911" y="548"/>
                  </a:lnTo>
                  <a:lnTo>
                    <a:pt x="908" y="548"/>
                  </a:lnTo>
                  <a:lnTo>
                    <a:pt x="906" y="544"/>
                  </a:lnTo>
                  <a:lnTo>
                    <a:pt x="908" y="539"/>
                  </a:lnTo>
                  <a:lnTo>
                    <a:pt x="913" y="539"/>
                  </a:lnTo>
                  <a:lnTo>
                    <a:pt x="913" y="539"/>
                  </a:lnTo>
                  <a:lnTo>
                    <a:pt x="919" y="535"/>
                  </a:lnTo>
                  <a:lnTo>
                    <a:pt x="919" y="531"/>
                  </a:lnTo>
                  <a:lnTo>
                    <a:pt x="923" y="529"/>
                  </a:lnTo>
                  <a:lnTo>
                    <a:pt x="926" y="531"/>
                  </a:lnTo>
                  <a:lnTo>
                    <a:pt x="932" y="533"/>
                  </a:lnTo>
                  <a:lnTo>
                    <a:pt x="932" y="537"/>
                  </a:lnTo>
                  <a:lnTo>
                    <a:pt x="932" y="539"/>
                  </a:lnTo>
                  <a:lnTo>
                    <a:pt x="934" y="539"/>
                  </a:lnTo>
                  <a:lnTo>
                    <a:pt x="938" y="542"/>
                  </a:lnTo>
                  <a:lnTo>
                    <a:pt x="940" y="544"/>
                  </a:lnTo>
                  <a:lnTo>
                    <a:pt x="940" y="548"/>
                  </a:lnTo>
                  <a:lnTo>
                    <a:pt x="938" y="548"/>
                  </a:lnTo>
                  <a:lnTo>
                    <a:pt x="938" y="552"/>
                  </a:lnTo>
                  <a:lnTo>
                    <a:pt x="938" y="554"/>
                  </a:lnTo>
                  <a:lnTo>
                    <a:pt x="940" y="557"/>
                  </a:lnTo>
                  <a:lnTo>
                    <a:pt x="941" y="559"/>
                  </a:lnTo>
                  <a:lnTo>
                    <a:pt x="941" y="567"/>
                  </a:lnTo>
                  <a:lnTo>
                    <a:pt x="943" y="569"/>
                  </a:lnTo>
                  <a:lnTo>
                    <a:pt x="943" y="569"/>
                  </a:lnTo>
                  <a:lnTo>
                    <a:pt x="940" y="572"/>
                  </a:lnTo>
                  <a:lnTo>
                    <a:pt x="940" y="576"/>
                  </a:lnTo>
                  <a:lnTo>
                    <a:pt x="938" y="582"/>
                  </a:lnTo>
                  <a:lnTo>
                    <a:pt x="938" y="584"/>
                  </a:lnTo>
                  <a:lnTo>
                    <a:pt x="936" y="586"/>
                  </a:lnTo>
                  <a:lnTo>
                    <a:pt x="938" y="589"/>
                  </a:lnTo>
                  <a:lnTo>
                    <a:pt x="936" y="593"/>
                  </a:lnTo>
                  <a:lnTo>
                    <a:pt x="940" y="599"/>
                  </a:lnTo>
                  <a:lnTo>
                    <a:pt x="940" y="601"/>
                  </a:lnTo>
                  <a:lnTo>
                    <a:pt x="938" y="603"/>
                  </a:lnTo>
                  <a:lnTo>
                    <a:pt x="940" y="606"/>
                  </a:lnTo>
                  <a:lnTo>
                    <a:pt x="938" y="608"/>
                  </a:lnTo>
                  <a:lnTo>
                    <a:pt x="938" y="612"/>
                  </a:lnTo>
                  <a:lnTo>
                    <a:pt x="941" y="612"/>
                  </a:lnTo>
                  <a:lnTo>
                    <a:pt x="943" y="614"/>
                  </a:lnTo>
                  <a:lnTo>
                    <a:pt x="943" y="618"/>
                  </a:lnTo>
                  <a:lnTo>
                    <a:pt x="940" y="620"/>
                  </a:lnTo>
                  <a:lnTo>
                    <a:pt x="938" y="620"/>
                  </a:lnTo>
                  <a:lnTo>
                    <a:pt x="934" y="620"/>
                  </a:lnTo>
                  <a:lnTo>
                    <a:pt x="932" y="616"/>
                  </a:lnTo>
                  <a:lnTo>
                    <a:pt x="934" y="612"/>
                  </a:lnTo>
                  <a:lnTo>
                    <a:pt x="928" y="614"/>
                  </a:lnTo>
                  <a:lnTo>
                    <a:pt x="926" y="618"/>
                  </a:lnTo>
                  <a:lnTo>
                    <a:pt x="924" y="620"/>
                  </a:lnTo>
                  <a:lnTo>
                    <a:pt x="924" y="621"/>
                  </a:lnTo>
                  <a:lnTo>
                    <a:pt x="928" y="620"/>
                  </a:lnTo>
                  <a:lnTo>
                    <a:pt x="932" y="621"/>
                  </a:lnTo>
                  <a:lnTo>
                    <a:pt x="930" y="625"/>
                  </a:lnTo>
                  <a:lnTo>
                    <a:pt x="923" y="631"/>
                  </a:lnTo>
                  <a:lnTo>
                    <a:pt x="917" y="633"/>
                  </a:lnTo>
                  <a:lnTo>
                    <a:pt x="917" y="633"/>
                  </a:lnTo>
                  <a:lnTo>
                    <a:pt x="917" y="633"/>
                  </a:lnTo>
                  <a:lnTo>
                    <a:pt x="913" y="636"/>
                  </a:lnTo>
                  <a:lnTo>
                    <a:pt x="917" y="640"/>
                  </a:lnTo>
                  <a:lnTo>
                    <a:pt x="919" y="638"/>
                  </a:lnTo>
                  <a:lnTo>
                    <a:pt x="923" y="640"/>
                  </a:lnTo>
                  <a:lnTo>
                    <a:pt x="923" y="642"/>
                  </a:lnTo>
                  <a:lnTo>
                    <a:pt x="926" y="646"/>
                  </a:lnTo>
                  <a:lnTo>
                    <a:pt x="930" y="646"/>
                  </a:lnTo>
                  <a:lnTo>
                    <a:pt x="932" y="642"/>
                  </a:lnTo>
                  <a:lnTo>
                    <a:pt x="934" y="642"/>
                  </a:lnTo>
                  <a:lnTo>
                    <a:pt x="936" y="642"/>
                  </a:lnTo>
                  <a:lnTo>
                    <a:pt x="934" y="646"/>
                  </a:lnTo>
                  <a:lnTo>
                    <a:pt x="934" y="646"/>
                  </a:lnTo>
                  <a:lnTo>
                    <a:pt x="938" y="648"/>
                  </a:lnTo>
                  <a:lnTo>
                    <a:pt x="940" y="650"/>
                  </a:lnTo>
                  <a:lnTo>
                    <a:pt x="943" y="646"/>
                  </a:lnTo>
                  <a:lnTo>
                    <a:pt x="943" y="648"/>
                  </a:lnTo>
                  <a:lnTo>
                    <a:pt x="943" y="652"/>
                  </a:lnTo>
                  <a:lnTo>
                    <a:pt x="940" y="652"/>
                  </a:lnTo>
                  <a:lnTo>
                    <a:pt x="936" y="655"/>
                  </a:lnTo>
                  <a:lnTo>
                    <a:pt x="934" y="657"/>
                  </a:lnTo>
                  <a:lnTo>
                    <a:pt x="934" y="652"/>
                  </a:lnTo>
                  <a:lnTo>
                    <a:pt x="932" y="653"/>
                  </a:lnTo>
                  <a:lnTo>
                    <a:pt x="930" y="652"/>
                  </a:lnTo>
                  <a:lnTo>
                    <a:pt x="930" y="653"/>
                  </a:lnTo>
                  <a:lnTo>
                    <a:pt x="932" y="657"/>
                  </a:lnTo>
                  <a:lnTo>
                    <a:pt x="932" y="661"/>
                  </a:lnTo>
                  <a:lnTo>
                    <a:pt x="936" y="667"/>
                  </a:lnTo>
                  <a:lnTo>
                    <a:pt x="936" y="670"/>
                  </a:lnTo>
                  <a:lnTo>
                    <a:pt x="936" y="670"/>
                  </a:lnTo>
                  <a:lnTo>
                    <a:pt x="936" y="676"/>
                  </a:lnTo>
                  <a:lnTo>
                    <a:pt x="932" y="676"/>
                  </a:lnTo>
                  <a:lnTo>
                    <a:pt x="932" y="680"/>
                  </a:lnTo>
                  <a:lnTo>
                    <a:pt x="932" y="684"/>
                  </a:lnTo>
                  <a:lnTo>
                    <a:pt x="928" y="687"/>
                  </a:lnTo>
                  <a:lnTo>
                    <a:pt x="928" y="687"/>
                  </a:lnTo>
                  <a:lnTo>
                    <a:pt x="930" y="695"/>
                  </a:lnTo>
                  <a:lnTo>
                    <a:pt x="926" y="695"/>
                  </a:lnTo>
                  <a:lnTo>
                    <a:pt x="928" y="697"/>
                  </a:lnTo>
                  <a:lnTo>
                    <a:pt x="930" y="697"/>
                  </a:lnTo>
                  <a:lnTo>
                    <a:pt x="932" y="695"/>
                  </a:lnTo>
                  <a:lnTo>
                    <a:pt x="934" y="691"/>
                  </a:lnTo>
                  <a:lnTo>
                    <a:pt x="940" y="687"/>
                  </a:lnTo>
                  <a:lnTo>
                    <a:pt x="940" y="687"/>
                  </a:lnTo>
                  <a:lnTo>
                    <a:pt x="940" y="685"/>
                  </a:lnTo>
                  <a:lnTo>
                    <a:pt x="941" y="684"/>
                  </a:lnTo>
                  <a:lnTo>
                    <a:pt x="943" y="685"/>
                  </a:lnTo>
                  <a:lnTo>
                    <a:pt x="943" y="684"/>
                  </a:lnTo>
                  <a:lnTo>
                    <a:pt x="943" y="676"/>
                  </a:lnTo>
                  <a:lnTo>
                    <a:pt x="947" y="672"/>
                  </a:lnTo>
                  <a:lnTo>
                    <a:pt x="949" y="670"/>
                  </a:lnTo>
                  <a:lnTo>
                    <a:pt x="955" y="663"/>
                  </a:lnTo>
                  <a:lnTo>
                    <a:pt x="956" y="659"/>
                  </a:lnTo>
                  <a:lnTo>
                    <a:pt x="956" y="659"/>
                  </a:lnTo>
                  <a:lnTo>
                    <a:pt x="958" y="661"/>
                  </a:lnTo>
                  <a:lnTo>
                    <a:pt x="960" y="663"/>
                  </a:lnTo>
                  <a:lnTo>
                    <a:pt x="962" y="670"/>
                  </a:lnTo>
                  <a:lnTo>
                    <a:pt x="964" y="676"/>
                  </a:lnTo>
                  <a:lnTo>
                    <a:pt x="968" y="678"/>
                  </a:lnTo>
                  <a:lnTo>
                    <a:pt x="968" y="684"/>
                  </a:lnTo>
                  <a:lnTo>
                    <a:pt x="966" y="687"/>
                  </a:lnTo>
                  <a:lnTo>
                    <a:pt x="968" y="695"/>
                  </a:lnTo>
                  <a:lnTo>
                    <a:pt x="964" y="697"/>
                  </a:lnTo>
                  <a:lnTo>
                    <a:pt x="962" y="701"/>
                  </a:lnTo>
                  <a:lnTo>
                    <a:pt x="960" y="697"/>
                  </a:lnTo>
                  <a:lnTo>
                    <a:pt x="956" y="701"/>
                  </a:lnTo>
                  <a:lnTo>
                    <a:pt x="955" y="702"/>
                  </a:lnTo>
                  <a:lnTo>
                    <a:pt x="956" y="706"/>
                  </a:lnTo>
                  <a:lnTo>
                    <a:pt x="953" y="710"/>
                  </a:lnTo>
                  <a:lnTo>
                    <a:pt x="953" y="714"/>
                  </a:lnTo>
                  <a:lnTo>
                    <a:pt x="953" y="716"/>
                  </a:lnTo>
                  <a:lnTo>
                    <a:pt x="953" y="721"/>
                  </a:lnTo>
                  <a:lnTo>
                    <a:pt x="956" y="734"/>
                  </a:lnTo>
                  <a:lnTo>
                    <a:pt x="960" y="740"/>
                  </a:lnTo>
                  <a:lnTo>
                    <a:pt x="958" y="744"/>
                  </a:lnTo>
                  <a:lnTo>
                    <a:pt x="960" y="748"/>
                  </a:lnTo>
                  <a:lnTo>
                    <a:pt x="964" y="748"/>
                  </a:lnTo>
                  <a:lnTo>
                    <a:pt x="964" y="742"/>
                  </a:lnTo>
                  <a:lnTo>
                    <a:pt x="962" y="742"/>
                  </a:lnTo>
                  <a:lnTo>
                    <a:pt x="964" y="738"/>
                  </a:lnTo>
                  <a:lnTo>
                    <a:pt x="968" y="738"/>
                  </a:lnTo>
                  <a:lnTo>
                    <a:pt x="968" y="742"/>
                  </a:lnTo>
                  <a:lnTo>
                    <a:pt x="972" y="742"/>
                  </a:lnTo>
                  <a:lnTo>
                    <a:pt x="972" y="738"/>
                  </a:lnTo>
                  <a:lnTo>
                    <a:pt x="973" y="734"/>
                  </a:lnTo>
                  <a:lnTo>
                    <a:pt x="973" y="731"/>
                  </a:lnTo>
                  <a:lnTo>
                    <a:pt x="977" y="727"/>
                  </a:lnTo>
                  <a:lnTo>
                    <a:pt x="981" y="721"/>
                  </a:lnTo>
                  <a:lnTo>
                    <a:pt x="981" y="721"/>
                  </a:lnTo>
                  <a:lnTo>
                    <a:pt x="985" y="719"/>
                  </a:lnTo>
                  <a:lnTo>
                    <a:pt x="990" y="716"/>
                  </a:lnTo>
                  <a:lnTo>
                    <a:pt x="996" y="708"/>
                  </a:lnTo>
                  <a:lnTo>
                    <a:pt x="998" y="701"/>
                  </a:lnTo>
                  <a:lnTo>
                    <a:pt x="1002" y="693"/>
                  </a:lnTo>
                  <a:lnTo>
                    <a:pt x="1005" y="691"/>
                  </a:lnTo>
                  <a:lnTo>
                    <a:pt x="1007" y="695"/>
                  </a:lnTo>
                  <a:lnTo>
                    <a:pt x="1009" y="693"/>
                  </a:lnTo>
                  <a:lnTo>
                    <a:pt x="1011" y="695"/>
                  </a:lnTo>
                  <a:lnTo>
                    <a:pt x="1015" y="693"/>
                  </a:lnTo>
                  <a:lnTo>
                    <a:pt x="1015" y="691"/>
                  </a:lnTo>
                  <a:lnTo>
                    <a:pt x="1013" y="691"/>
                  </a:lnTo>
                  <a:lnTo>
                    <a:pt x="1009" y="687"/>
                  </a:lnTo>
                  <a:lnTo>
                    <a:pt x="1011" y="685"/>
                  </a:lnTo>
                  <a:lnTo>
                    <a:pt x="1015" y="685"/>
                  </a:lnTo>
                  <a:lnTo>
                    <a:pt x="1019" y="687"/>
                  </a:lnTo>
                  <a:lnTo>
                    <a:pt x="1019" y="685"/>
                  </a:lnTo>
                  <a:lnTo>
                    <a:pt x="1022" y="685"/>
                  </a:lnTo>
                  <a:lnTo>
                    <a:pt x="1024" y="685"/>
                  </a:lnTo>
                  <a:lnTo>
                    <a:pt x="1022" y="682"/>
                  </a:lnTo>
                  <a:lnTo>
                    <a:pt x="1020" y="682"/>
                  </a:lnTo>
                  <a:lnTo>
                    <a:pt x="1019" y="678"/>
                  </a:lnTo>
                  <a:lnTo>
                    <a:pt x="1017" y="678"/>
                  </a:lnTo>
                  <a:lnTo>
                    <a:pt x="1017" y="672"/>
                  </a:lnTo>
                  <a:lnTo>
                    <a:pt x="1019" y="670"/>
                  </a:lnTo>
                  <a:lnTo>
                    <a:pt x="1019" y="667"/>
                  </a:lnTo>
                  <a:lnTo>
                    <a:pt x="1022" y="667"/>
                  </a:lnTo>
                  <a:lnTo>
                    <a:pt x="1020" y="663"/>
                  </a:lnTo>
                  <a:lnTo>
                    <a:pt x="1020" y="661"/>
                  </a:lnTo>
                  <a:lnTo>
                    <a:pt x="1022" y="659"/>
                  </a:lnTo>
                  <a:lnTo>
                    <a:pt x="1022" y="657"/>
                  </a:lnTo>
                  <a:lnTo>
                    <a:pt x="1022" y="655"/>
                  </a:lnTo>
                  <a:lnTo>
                    <a:pt x="1026" y="655"/>
                  </a:lnTo>
                  <a:lnTo>
                    <a:pt x="1026" y="652"/>
                  </a:lnTo>
                  <a:lnTo>
                    <a:pt x="1024" y="652"/>
                  </a:lnTo>
                  <a:lnTo>
                    <a:pt x="1022" y="648"/>
                  </a:lnTo>
                  <a:lnTo>
                    <a:pt x="1026" y="650"/>
                  </a:lnTo>
                  <a:lnTo>
                    <a:pt x="1026" y="652"/>
                  </a:lnTo>
                  <a:lnTo>
                    <a:pt x="1030" y="652"/>
                  </a:lnTo>
                  <a:lnTo>
                    <a:pt x="1032" y="652"/>
                  </a:lnTo>
                  <a:lnTo>
                    <a:pt x="1037" y="652"/>
                  </a:lnTo>
                  <a:lnTo>
                    <a:pt x="1043" y="655"/>
                  </a:lnTo>
                  <a:lnTo>
                    <a:pt x="1045" y="657"/>
                  </a:lnTo>
                  <a:lnTo>
                    <a:pt x="1045" y="659"/>
                  </a:lnTo>
                  <a:lnTo>
                    <a:pt x="1051" y="663"/>
                  </a:lnTo>
                  <a:lnTo>
                    <a:pt x="1056" y="661"/>
                  </a:lnTo>
                  <a:lnTo>
                    <a:pt x="1060" y="663"/>
                  </a:lnTo>
                  <a:lnTo>
                    <a:pt x="1064" y="663"/>
                  </a:lnTo>
                  <a:lnTo>
                    <a:pt x="1064" y="667"/>
                  </a:lnTo>
                  <a:lnTo>
                    <a:pt x="1062" y="667"/>
                  </a:lnTo>
                  <a:lnTo>
                    <a:pt x="1064" y="670"/>
                  </a:lnTo>
                  <a:lnTo>
                    <a:pt x="1062" y="670"/>
                  </a:lnTo>
                  <a:lnTo>
                    <a:pt x="1060" y="670"/>
                  </a:lnTo>
                  <a:lnTo>
                    <a:pt x="1056" y="670"/>
                  </a:lnTo>
                  <a:lnTo>
                    <a:pt x="1056" y="670"/>
                  </a:lnTo>
                  <a:lnTo>
                    <a:pt x="1064" y="676"/>
                  </a:lnTo>
                  <a:lnTo>
                    <a:pt x="1066" y="680"/>
                  </a:lnTo>
                  <a:lnTo>
                    <a:pt x="1062" y="682"/>
                  </a:lnTo>
                  <a:lnTo>
                    <a:pt x="1064" y="682"/>
                  </a:lnTo>
                  <a:lnTo>
                    <a:pt x="1068" y="682"/>
                  </a:lnTo>
                  <a:lnTo>
                    <a:pt x="1073" y="682"/>
                  </a:lnTo>
                  <a:lnTo>
                    <a:pt x="1073" y="685"/>
                  </a:lnTo>
                  <a:lnTo>
                    <a:pt x="1077" y="685"/>
                  </a:lnTo>
                  <a:lnTo>
                    <a:pt x="1077" y="687"/>
                  </a:lnTo>
                  <a:lnTo>
                    <a:pt x="1075" y="691"/>
                  </a:lnTo>
                  <a:lnTo>
                    <a:pt x="1068" y="695"/>
                  </a:lnTo>
                  <a:lnTo>
                    <a:pt x="1064" y="697"/>
                  </a:lnTo>
                  <a:lnTo>
                    <a:pt x="1062" y="697"/>
                  </a:lnTo>
                  <a:lnTo>
                    <a:pt x="1068" y="697"/>
                  </a:lnTo>
                  <a:lnTo>
                    <a:pt x="1069" y="697"/>
                  </a:lnTo>
                  <a:lnTo>
                    <a:pt x="1069" y="701"/>
                  </a:lnTo>
                  <a:lnTo>
                    <a:pt x="1071" y="701"/>
                  </a:lnTo>
                  <a:lnTo>
                    <a:pt x="1073" y="701"/>
                  </a:lnTo>
                  <a:lnTo>
                    <a:pt x="1069" y="704"/>
                  </a:lnTo>
                  <a:lnTo>
                    <a:pt x="1071" y="706"/>
                  </a:lnTo>
                  <a:lnTo>
                    <a:pt x="1068" y="710"/>
                  </a:lnTo>
                  <a:lnTo>
                    <a:pt x="1062" y="712"/>
                  </a:lnTo>
                  <a:lnTo>
                    <a:pt x="1060" y="710"/>
                  </a:lnTo>
                  <a:lnTo>
                    <a:pt x="1056" y="714"/>
                  </a:lnTo>
                  <a:lnTo>
                    <a:pt x="1056" y="712"/>
                  </a:lnTo>
                  <a:lnTo>
                    <a:pt x="1051" y="708"/>
                  </a:lnTo>
                  <a:lnTo>
                    <a:pt x="1049" y="708"/>
                  </a:lnTo>
                  <a:lnTo>
                    <a:pt x="1047" y="706"/>
                  </a:lnTo>
                  <a:lnTo>
                    <a:pt x="1045" y="706"/>
                  </a:lnTo>
                  <a:lnTo>
                    <a:pt x="1045" y="710"/>
                  </a:lnTo>
                  <a:lnTo>
                    <a:pt x="1043" y="712"/>
                  </a:lnTo>
                  <a:lnTo>
                    <a:pt x="1047" y="712"/>
                  </a:lnTo>
                  <a:lnTo>
                    <a:pt x="1049" y="714"/>
                  </a:lnTo>
                  <a:lnTo>
                    <a:pt x="1049" y="716"/>
                  </a:lnTo>
                  <a:lnTo>
                    <a:pt x="1045" y="719"/>
                  </a:lnTo>
                  <a:lnTo>
                    <a:pt x="1049" y="719"/>
                  </a:lnTo>
                  <a:lnTo>
                    <a:pt x="1047" y="721"/>
                  </a:lnTo>
                  <a:lnTo>
                    <a:pt x="1047" y="725"/>
                  </a:lnTo>
                  <a:lnTo>
                    <a:pt x="1049" y="725"/>
                  </a:lnTo>
                  <a:lnTo>
                    <a:pt x="1051" y="721"/>
                  </a:lnTo>
                  <a:lnTo>
                    <a:pt x="1051" y="721"/>
                  </a:lnTo>
                  <a:lnTo>
                    <a:pt x="1051" y="725"/>
                  </a:lnTo>
                  <a:lnTo>
                    <a:pt x="1047" y="727"/>
                  </a:lnTo>
                  <a:lnTo>
                    <a:pt x="1045" y="731"/>
                  </a:lnTo>
                  <a:lnTo>
                    <a:pt x="1045" y="734"/>
                  </a:lnTo>
                  <a:lnTo>
                    <a:pt x="1051" y="736"/>
                  </a:lnTo>
                  <a:lnTo>
                    <a:pt x="1049" y="740"/>
                  </a:lnTo>
                  <a:lnTo>
                    <a:pt x="1051" y="748"/>
                  </a:lnTo>
                  <a:lnTo>
                    <a:pt x="1051" y="751"/>
                  </a:lnTo>
                  <a:lnTo>
                    <a:pt x="1051" y="751"/>
                  </a:lnTo>
                  <a:lnTo>
                    <a:pt x="1051" y="755"/>
                  </a:lnTo>
                  <a:lnTo>
                    <a:pt x="1045" y="761"/>
                  </a:lnTo>
                  <a:lnTo>
                    <a:pt x="1047" y="765"/>
                  </a:lnTo>
                  <a:lnTo>
                    <a:pt x="1045" y="765"/>
                  </a:lnTo>
                  <a:lnTo>
                    <a:pt x="1041" y="765"/>
                  </a:lnTo>
                  <a:lnTo>
                    <a:pt x="1036" y="765"/>
                  </a:lnTo>
                  <a:lnTo>
                    <a:pt x="1032" y="766"/>
                  </a:lnTo>
                  <a:lnTo>
                    <a:pt x="1032" y="770"/>
                  </a:lnTo>
                  <a:lnTo>
                    <a:pt x="1030" y="772"/>
                  </a:lnTo>
                  <a:lnTo>
                    <a:pt x="1026" y="776"/>
                  </a:lnTo>
                  <a:lnTo>
                    <a:pt x="1024" y="776"/>
                  </a:lnTo>
                  <a:lnTo>
                    <a:pt x="1019" y="781"/>
                  </a:lnTo>
                  <a:lnTo>
                    <a:pt x="1017" y="781"/>
                  </a:lnTo>
                  <a:lnTo>
                    <a:pt x="1013" y="781"/>
                  </a:lnTo>
                  <a:lnTo>
                    <a:pt x="1011" y="785"/>
                  </a:lnTo>
                  <a:lnTo>
                    <a:pt x="1002" y="785"/>
                  </a:lnTo>
                  <a:lnTo>
                    <a:pt x="1002" y="785"/>
                  </a:lnTo>
                  <a:lnTo>
                    <a:pt x="1002" y="781"/>
                  </a:lnTo>
                  <a:lnTo>
                    <a:pt x="1002" y="778"/>
                  </a:lnTo>
                  <a:lnTo>
                    <a:pt x="998" y="776"/>
                  </a:lnTo>
                  <a:lnTo>
                    <a:pt x="998" y="774"/>
                  </a:lnTo>
                  <a:lnTo>
                    <a:pt x="1002" y="772"/>
                  </a:lnTo>
                  <a:lnTo>
                    <a:pt x="1002" y="770"/>
                  </a:lnTo>
                  <a:lnTo>
                    <a:pt x="1005" y="765"/>
                  </a:lnTo>
                  <a:lnTo>
                    <a:pt x="1002" y="768"/>
                  </a:lnTo>
                  <a:lnTo>
                    <a:pt x="998" y="768"/>
                  </a:lnTo>
                  <a:lnTo>
                    <a:pt x="998" y="761"/>
                  </a:lnTo>
                  <a:lnTo>
                    <a:pt x="998" y="761"/>
                  </a:lnTo>
                  <a:lnTo>
                    <a:pt x="996" y="755"/>
                  </a:lnTo>
                  <a:lnTo>
                    <a:pt x="992" y="761"/>
                  </a:lnTo>
                  <a:lnTo>
                    <a:pt x="990" y="757"/>
                  </a:lnTo>
                  <a:lnTo>
                    <a:pt x="987" y="757"/>
                  </a:lnTo>
                  <a:lnTo>
                    <a:pt x="983" y="765"/>
                  </a:lnTo>
                  <a:lnTo>
                    <a:pt x="985" y="765"/>
                  </a:lnTo>
                  <a:lnTo>
                    <a:pt x="990" y="761"/>
                  </a:lnTo>
                  <a:lnTo>
                    <a:pt x="992" y="761"/>
                  </a:lnTo>
                  <a:lnTo>
                    <a:pt x="992" y="765"/>
                  </a:lnTo>
                  <a:lnTo>
                    <a:pt x="996" y="765"/>
                  </a:lnTo>
                  <a:lnTo>
                    <a:pt x="998" y="772"/>
                  </a:lnTo>
                  <a:lnTo>
                    <a:pt x="996" y="778"/>
                  </a:lnTo>
                  <a:lnTo>
                    <a:pt x="998" y="778"/>
                  </a:lnTo>
                  <a:lnTo>
                    <a:pt x="998" y="781"/>
                  </a:lnTo>
                  <a:lnTo>
                    <a:pt x="998" y="785"/>
                  </a:lnTo>
                  <a:lnTo>
                    <a:pt x="998" y="785"/>
                  </a:lnTo>
                  <a:lnTo>
                    <a:pt x="998" y="789"/>
                  </a:lnTo>
                  <a:lnTo>
                    <a:pt x="996" y="789"/>
                  </a:lnTo>
                  <a:lnTo>
                    <a:pt x="990" y="785"/>
                  </a:lnTo>
                  <a:lnTo>
                    <a:pt x="990" y="781"/>
                  </a:lnTo>
                  <a:lnTo>
                    <a:pt x="987" y="781"/>
                  </a:lnTo>
                  <a:lnTo>
                    <a:pt x="987" y="778"/>
                  </a:lnTo>
                  <a:lnTo>
                    <a:pt x="985" y="781"/>
                  </a:lnTo>
                  <a:lnTo>
                    <a:pt x="988" y="785"/>
                  </a:lnTo>
                  <a:lnTo>
                    <a:pt x="987" y="785"/>
                  </a:lnTo>
                  <a:lnTo>
                    <a:pt x="983" y="785"/>
                  </a:lnTo>
                  <a:lnTo>
                    <a:pt x="981" y="785"/>
                  </a:lnTo>
                  <a:lnTo>
                    <a:pt x="981" y="781"/>
                  </a:lnTo>
                  <a:lnTo>
                    <a:pt x="975" y="781"/>
                  </a:lnTo>
                  <a:lnTo>
                    <a:pt x="975" y="781"/>
                  </a:lnTo>
                  <a:lnTo>
                    <a:pt x="977" y="776"/>
                  </a:lnTo>
                  <a:lnTo>
                    <a:pt x="981" y="774"/>
                  </a:lnTo>
                  <a:lnTo>
                    <a:pt x="977" y="774"/>
                  </a:lnTo>
                  <a:lnTo>
                    <a:pt x="977" y="772"/>
                  </a:lnTo>
                  <a:lnTo>
                    <a:pt x="972" y="774"/>
                  </a:lnTo>
                  <a:lnTo>
                    <a:pt x="968" y="774"/>
                  </a:lnTo>
                  <a:lnTo>
                    <a:pt x="964" y="772"/>
                  </a:lnTo>
                  <a:lnTo>
                    <a:pt x="962" y="772"/>
                  </a:lnTo>
                  <a:lnTo>
                    <a:pt x="956" y="770"/>
                  </a:lnTo>
                  <a:lnTo>
                    <a:pt x="956" y="772"/>
                  </a:lnTo>
                  <a:lnTo>
                    <a:pt x="958" y="774"/>
                  </a:lnTo>
                  <a:lnTo>
                    <a:pt x="956" y="776"/>
                  </a:lnTo>
                  <a:lnTo>
                    <a:pt x="956" y="780"/>
                  </a:lnTo>
                  <a:lnTo>
                    <a:pt x="958" y="781"/>
                  </a:lnTo>
                  <a:lnTo>
                    <a:pt x="962" y="781"/>
                  </a:lnTo>
                  <a:lnTo>
                    <a:pt x="966" y="785"/>
                  </a:lnTo>
                  <a:lnTo>
                    <a:pt x="962" y="791"/>
                  </a:lnTo>
                  <a:lnTo>
                    <a:pt x="960" y="791"/>
                  </a:lnTo>
                  <a:lnTo>
                    <a:pt x="951" y="798"/>
                  </a:lnTo>
                  <a:lnTo>
                    <a:pt x="947" y="804"/>
                  </a:lnTo>
                  <a:lnTo>
                    <a:pt x="943" y="810"/>
                  </a:lnTo>
                  <a:lnTo>
                    <a:pt x="941" y="808"/>
                  </a:lnTo>
                  <a:lnTo>
                    <a:pt x="938" y="810"/>
                  </a:lnTo>
                  <a:lnTo>
                    <a:pt x="936" y="815"/>
                  </a:lnTo>
                  <a:lnTo>
                    <a:pt x="932" y="815"/>
                  </a:lnTo>
                  <a:lnTo>
                    <a:pt x="923" y="814"/>
                  </a:lnTo>
                  <a:lnTo>
                    <a:pt x="917" y="810"/>
                  </a:lnTo>
                  <a:lnTo>
                    <a:pt x="917" y="806"/>
                  </a:lnTo>
                  <a:lnTo>
                    <a:pt x="911" y="802"/>
                  </a:lnTo>
                  <a:lnTo>
                    <a:pt x="911" y="800"/>
                  </a:lnTo>
                  <a:lnTo>
                    <a:pt x="913" y="800"/>
                  </a:lnTo>
                  <a:lnTo>
                    <a:pt x="913" y="798"/>
                  </a:lnTo>
                  <a:lnTo>
                    <a:pt x="913" y="797"/>
                  </a:lnTo>
                  <a:lnTo>
                    <a:pt x="909" y="797"/>
                  </a:lnTo>
                  <a:lnTo>
                    <a:pt x="906" y="789"/>
                  </a:lnTo>
                  <a:lnTo>
                    <a:pt x="900" y="785"/>
                  </a:lnTo>
                  <a:lnTo>
                    <a:pt x="892" y="785"/>
                  </a:lnTo>
                  <a:lnTo>
                    <a:pt x="889" y="781"/>
                  </a:lnTo>
                  <a:lnTo>
                    <a:pt x="879" y="781"/>
                  </a:lnTo>
                  <a:lnTo>
                    <a:pt x="876" y="781"/>
                  </a:lnTo>
                  <a:lnTo>
                    <a:pt x="876" y="781"/>
                  </a:lnTo>
                  <a:lnTo>
                    <a:pt x="879" y="785"/>
                  </a:lnTo>
                  <a:lnTo>
                    <a:pt x="879" y="785"/>
                  </a:lnTo>
                  <a:lnTo>
                    <a:pt x="883" y="785"/>
                  </a:lnTo>
                  <a:lnTo>
                    <a:pt x="889" y="785"/>
                  </a:lnTo>
                  <a:lnTo>
                    <a:pt x="898" y="785"/>
                  </a:lnTo>
                  <a:lnTo>
                    <a:pt x="900" y="789"/>
                  </a:lnTo>
                  <a:lnTo>
                    <a:pt x="898" y="789"/>
                  </a:lnTo>
                  <a:lnTo>
                    <a:pt x="898" y="789"/>
                  </a:lnTo>
                  <a:lnTo>
                    <a:pt x="896" y="791"/>
                  </a:lnTo>
                  <a:lnTo>
                    <a:pt x="898" y="795"/>
                  </a:lnTo>
                  <a:lnTo>
                    <a:pt x="898" y="798"/>
                  </a:lnTo>
                  <a:lnTo>
                    <a:pt x="900" y="798"/>
                  </a:lnTo>
                  <a:lnTo>
                    <a:pt x="904" y="808"/>
                  </a:lnTo>
                  <a:lnTo>
                    <a:pt x="906" y="814"/>
                  </a:lnTo>
                  <a:lnTo>
                    <a:pt x="913" y="815"/>
                  </a:lnTo>
                  <a:lnTo>
                    <a:pt x="919" y="815"/>
                  </a:lnTo>
                  <a:lnTo>
                    <a:pt x="934" y="819"/>
                  </a:lnTo>
                  <a:lnTo>
                    <a:pt x="934" y="823"/>
                  </a:lnTo>
                  <a:lnTo>
                    <a:pt x="932" y="825"/>
                  </a:lnTo>
                  <a:lnTo>
                    <a:pt x="928" y="829"/>
                  </a:lnTo>
                  <a:lnTo>
                    <a:pt x="924" y="830"/>
                  </a:lnTo>
                  <a:lnTo>
                    <a:pt x="919" y="838"/>
                  </a:lnTo>
                  <a:lnTo>
                    <a:pt x="919" y="836"/>
                  </a:lnTo>
                  <a:lnTo>
                    <a:pt x="917" y="836"/>
                  </a:lnTo>
                  <a:lnTo>
                    <a:pt x="917" y="840"/>
                  </a:lnTo>
                  <a:lnTo>
                    <a:pt x="906" y="851"/>
                  </a:lnTo>
                  <a:lnTo>
                    <a:pt x="900" y="853"/>
                  </a:lnTo>
                  <a:lnTo>
                    <a:pt x="896" y="859"/>
                  </a:lnTo>
                  <a:lnTo>
                    <a:pt x="892" y="859"/>
                  </a:lnTo>
                  <a:lnTo>
                    <a:pt x="892" y="859"/>
                  </a:lnTo>
                  <a:lnTo>
                    <a:pt x="889" y="859"/>
                  </a:lnTo>
                  <a:lnTo>
                    <a:pt x="889" y="861"/>
                  </a:lnTo>
                  <a:lnTo>
                    <a:pt x="885" y="855"/>
                  </a:lnTo>
                  <a:lnTo>
                    <a:pt x="883" y="853"/>
                  </a:lnTo>
                  <a:lnTo>
                    <a:pt x="879" y="857"/>
                  </a:lnTo>
                  <a:lnTo>
                    <a:pt x="879" y="853"/>
                  </a:lnTo>
                  <a:lnTo>
                    <a:pt x="877" y="853"/>
                  </a:lnTo>
                  <a:lnTo>
                    <a:pt x="879" y="849"/>
                  </a:lnTo>
                  <a:lnTo>
                    <a:pt x="879" y="849"/>
                  </a:lnTo>
                  <a:lnTo>
                    <a:pt x="877" y="846"/>
                  </a:lnTo>
                  <a:lnTo>
                    <a:pt x="874" y="849"/>
                  </a:lnTo>
                  <a:lnTo>
                    <a:pt x="872" y="855"/>
                  </a:lnTo>
                  <a:lnTo>
                    <a:pt x="872" y="851"/>
                  </a:lnTo>
                  <a:lnTo>
                    <a:pt x="868" y="846"/>
                  </a:lnTo>
                  <a:lnTo>
                    <a:pt x="868" y="851"/>
                  </a:lnTo>
                  <a:lnTo>
                    <a:pt x="870" y="853"/>
                  </a:lnTo>
                  <a:lnTo>
                    <a:pt x="868" y="861"/>
                  </a:lnTo>
                  <a:lnTo>
                    <a:pt x="864" y="868"/>
                  </a:lnTo>
                  <a:lnTo>
                    <a:pt x="864" y="866"/>
                  </a:lnTo>
                  <a:lnTo>
                    <a:pt x="862" y="864"/>
                  </a:lnTo>
                  <a:lnTo>
                    <a:pt x="859" y="861"/>
                  </a:lnTo>
                  <a:lnTo>
                    <a:pt x="859" y="864"/>
                  </a:lnTo>
                  <a:lnTo>
                    <a:pt x="859" y="866"/>
                  </a:lnTo>
                  <a:lnTo>
                    <a:pt x="855" y="868"/>
                  </a:lnTo>
                  <a:lnTo>
                    <a:pt x="855" y="870"/>
                  </a:lnTo>
                  <a:lnTo>
                    <a:pt x="855" y="870"/>
                  </a:lnTo>
                  <a:lnTo>
                    <a:pt x="851" y="870"/>
                  </a:lnTo>
                  <a:lnTo>
                    <a:pt x="851" y="866"/>
                  </a:lnTo>
                  <a:lnTo>
                    <a:pt x="847" y="864"/>
                  </a:lnTo>
                  <a:lnTo>
                    <a:pt x="844" y="859"/>
                  </a:lnTo>
                  <a:lnTo>
                    <a:pt x="836" y="857"/>
                  </a:lnTo>
                  <a:lnTo>
                    <a:pt x="830" y="851"/>
                  </a:lnTo>
                  <a:lnTo>
                    <a:pt x="828" y="846"/>
                  </a:lnTo>
                  <a:lnTo>
                    <a:pt x="825" y="846"/>
                  </a:lnTo>
                  <a:lnTo>
                    <a:pt x="819" y="844"/>
                  </a:lnTo>
                  <a:lnTo>
                    <a:pt x="817" y="840"/>
                  </a:lnTo>
                  <a:lnTo>
                    <a:pt x="817" y="846"/>
                  </a:lnTo>
                  <a:lnTo>
                    <a:pt x="813" y="846"/>
                  </a:lnTo>
                  <a:lnTo>
                    <a:pt x="815" y="849"/>
                  </a:lnTo>
                  <a:lnTo>
                    <a:pt x="819" y="851"/>
                  </a:lnTo>
                  <a:lnTo>
                    <a:pt x="821" y="849"/>
                  </a:lnTo>
                  <a:lnTo>
                    <a:pt x="819" y="849"/>
                  </a:lnTo>
                  <a:lnTo>
                    <a:pt x="819" y="846"/>
                  </a:lnTo>
                  <a:lnTo>
                    <a:pt x="821" y="846"/>
                  </a:lnTo>
                  <a:lnTo>
                    <a:pt x="828" y="853"/>
                  </a:lnTo>
                  <a:lnTo>
                    <a:pt x="834" y="859"/>
                  </a:lnTo>
                  <a:lnTo>
                    <a:pt x="836" y="861"/>
                  </a:lnTo>
                  <a:lnTo>
                    <a:pt x="830" y="862"/>
                  </a:lnTo>
                  <a:lnTo>
                    <a:pt x="828" y="864"/>
                  </a:lnTo>
                  <a:lnTo>
                    <a:pt x="825" y="862"/>
                  </a:lnTo>
                  <a:lnTo>
                    <a:pt x="827" y="866"/>
                  </a:lnTo>
                  <a:lnTo>
                    <a:pt x="827" y="866"/>
                  </a:lnTo>
                  <a:lnTo>
                    <a:pt x="828" y="866"/>
                  </a:lnTo>
                  <a:lnTo>
                    <a:pt x="834" y="864"/>
                  </a:lnTo>
                  <a:lnTo>
                    <a:pt x="838" y="861"/>
                  </a:lnTo>
                  <a:lnTo>
                    <a:pt x="840" y="861"/>
                  </a:lnTo>
                  <a:lnTo>
                    <a:pt x="844" y="862"/>
                  </a:lnTo>
                  <a:lnTo>
                    <a:pt x="844" y="868"/>
                  </a:lnTo>
                  <a:lnTo>
                    <a:pt x="851" y="876"/>
                  </a:lnTo>
                  <a:lnTo>
                    <a:pt x="849" y="883"/>
                  </a:lnTo>
                  <a:lnTo>
                    <a:pt x="845" y="889"/>
                  </a:lnTo>
                  <a:lnTo>
                    <a:pt x="844" y="889"/>
                  </a:lnTo>
                  <a:lnTo>
                    <a:pt x="840" y="891"/>
                  </a:lnTo>
                  <a:lnTo>
                    <a:pt x="834" y="891"/>
                  </a:lnTo>
                  <a:lnTo>
                    <a:pt x="830" y="889"/>
                  </a:lnTo>
                  <a:lnTo>
                    <a:pt x="825" y="887"/>
                  </a:lnTo>
                  <a:lnTo>
                    <a:pt x="819" y="883"/>
                  </a:lnTo>
                  <a:lnTo>
                    <a:pt x="817" y="876"/>
                  </a:lnTo>
                  <a:lnTo>
                    <a:pt x="815" y="874"/>
                  </a:lnTo>
                  <a:lnTo>
                    <a:pt x="813" y="876"/>
                  </a:lnTo>
                  <a:lnTo>
                    <a:pt x="813" y="876"/>
                  </a:lnTo>
                  <a:lnTo>
                    <a:pt x="813" y="879"/>
                  </a:lnTo>
                  <a:lnTo>
                    <a:pt x="817" y="883"/>
                  </a:lnTo>
                  <a:lnTo>
                    <a:pt x="821" y="893"/>
                  </a:lnTo>
                  <a:lnTo>
                    <a:pt x="825" y="898"/>
                  </a:lnTo>
                  <a:lnTo>
                    <a:pt x="823" y="900"/>
                  </a:lnTo>
                  <a:lnTo>
                    <a:pt x="819" y="900"/>
                  </a:lnTo>
                  <a:lnTo>
                    <a:pt x="815" y="900"/>
                  </a:lnTo>
                  <a:lnTo>
                    <a:pt x="815" y="895"/>
                  </a:lnTo>
                  <a:lnTo>
                    <a:pt x="813" y="898"/>
                  </a:lnTo>
                  <a:lnTo>
                    <a:pt x="812" y="898"/>
                  </a:lnTo>
                  <a:lnTo>
                    <a:pt x="813" y="900"/>
                  </a:lnTo>
                  <a:lnTo>
                    <a:pt x="817" y="902"/>
                  </a:lnTo>
                  <a:lnTo>
                    <a:pt x="817" y="904"/>
                  </a:lnTo>
                  <a:lnTo>
                    <a:pt x="812" y="904"/>
                  </a:lnTo>
                  <a:lnTo>
                    <a:pt x="810" y="902"/>
                  </a:lnTo>
                  <a:lnTo>
                    <a:pt x="810" y="904"/>
                  </a:lnTo>
                  <a:lnTo>
                    <a:pt x="812" y="908"/>
                  </a:lnTo>
                  <a:lnTo>
                    <a:pt x="812" y="910"/>
                  </a:lnTo>
                  <a:lnTo>
                    <a:pt x="810" y="913"/>
                  </a:lnTo>
                  <a:lnTo>
                    <a:pt x="810" y="910"/>
                  </a:lnTo>
                  <a:lnTo>
                    <a:pt x="806" y="910"/>
                  </a:lnTo>
                  <a:lnTo>
                    <a:pt x="806" y="910"/>
                  </a:lnTo>
                  <a:lnTo>
                    <a:pt x="806" y="913"/>
                  </a:lnTo>
                  <a:lnTo>
                    <a:pt x="806" y="913"/>
                  </a:lnTo>
                  <a:lnTo>
                    <a:pt x="800" y="913"/>
                  </a:lnTo>
                  <a:lnTo>
                    <a:pt x="800" y="913"/>
                  </a:lnTo>
                  <a:lnTo>
                    <a:pt x="795" y="915"/>
                  </a:lnTo>
                  <a:lnTo>
                    <a:pt x="796" y="917"/>
                  </a:lnTo>
                  <a:lnTo>
                    <a:pt x="798" y="921"/>
                  </a:lnTo>
                  <a:lnTo>
                    <a:pt x="796" y="921"/>
                  </a:lnTo>
                  <a:lnTo>
                    <a:pt x="795" y="919"/>
                  </a:lnTo>
                  <a:lnTo>
                    <a:pt x="791" y="915"/>
                  </a:lnTo>
                  <a:lnTo>
                    <a:pt x="787" y="915"/>
                  </a:lnTo>
                  <a:lnTo>
                    <a:pt x="787" y="917"/>
                  </a:lnTo>
                  <a:lnTo>
                    <a:pt x="785" y="919"/>
                  </a:lnTo>
                  <a:lnTo>
                    <a:pt x="791" y="923"/>
                  </a:lnTo>
                  <a:lnTo>
                    <a:pt x="789" y="925"/>
                  </a:lnTo>
                  <a:lnTo>
                    <a:pt x="789" y="927"/>
                  </a:lnTo>
                  <a:lnTo>
                    <a:pt x="785" y="927"/>
                  </a:lnTo>
                  <a:lnTo>
                    <a:pt x="781" y="932"/>
                  </a:lnTo>
                  <a:lnTo>
                    <a:pt x="780" y="934"/>
                  </a:lnTo>
                  <a:lnTo>
                    <a:pt x="780" y="934"/>
                  </a:lnTo>
                  <a:lnTo>
                    <a:pt x="780" y="938"/>
                  </a:lnTo>
                  <a:lnTo>
                    <a:pt x="776" y="938"/>
                  </a:lnTo>
                  <a:lnTo>
                    <a:pt x="776" y="940"/>
                  </a:lnTo>
                  <a:lnTo>
                    <a:pt x="776" y="943"/>
                  </a:lnTo>
                  <a:lnTo>
                    <a:pt x="772" y="945"/>
                  </a:lnTo>
                  <a:lnTo>
                    <a:pt x="766" y="951"/>
                  </a:lnTo>
                  <a:lnTo>
                    <a:pt x="763" y="953"/>
                  </a:lnTo>
                  <a:lnTo>
                    <a:pt x="763" y="957"/>
                  </a:lnTo>
                  <a:lnTo>
                    <a:pt x="759" y="959"/>
                  </a:lnTo>
                  <a:lnTo>
                    <a:pt x="755" y="957"/>
                  </a:lnTo>
                  <a:lnTo>
                    <a:pt x="755" y="959"/>
                  </a:lnTo>
                  <a:lnTo>
                    <a:pt x="755" y="964"/>
                  </a:lnTo>
                  <a:lnTo>
                    <a:pt x="751" y="968"/>
                  </a:lnTo>
                  <a:lnTo>
                    <a:pt x="751" y="972"/>
                  </a:lnTo>
                  <a:lnTo>
                    <a:pt x="749" y="977"/>
                  </a:lnTo>
                  <a:lnTo>
                    <a:pt x="748" y="981"/>
                  </a:lnTo>
                  <a:lnTo>
                    <a:pt x="746" y="983"/>
                  </a:lnTo>
                  <a:lnTo>
                    <a:pt x="742" y="989"/>
                  </a:lnTo>
                  <a:lnTo>
                    <a:pt x="742" y="992"/>
                  </a:lnTo>
                  <a:lnTo>
                    <a:pt x="742" y="998"/>
                  </a:lnTo>
                  <a:lnTo>
                    <a:pt x="740" y="1002"/>
                  </a:lnTo>
                  <a:lnTo>
                    <a:pt x="738" y="1006"/>
                  </a:lnTo>
                  <a:lnTo>
                    <a:pt x="736" y="1008"/>
                  </a:lnTo>
                  <a:lnTo>
                    <a:pt x="734" y="1009"/>
                  </a:lnTo>
                  <a:lnTo>
                    <a:pt x="738" y="1009"/>
                  </a:lnTo>
                  <a:lnTo>
                    <a:pt x="738" y="1013"/>
                  </a:lnTo>
                  <a:lnTo>
                    <a:pt x="738" y="1017"/>
                  </a:lnTo>
                  <a:lnTo>
                    <a:pt x="740" y="1019"/>
                  </a:lnTo>
                  <a:lnTo>
                    <a:pt x="740" y="1023"/>
                  </a:lnTo>
                  <a:lnTo>
                    <a:pt x="742" y="1023"/>
                  </a:lnTo>
                  <a:lnTo>
                    <a:pt x="738" y="1032"/>
                  </a:lnTo>
                  <a:lnTo>
                    <a:pt x="732" y="1038"/>
                  </a:lnTo>
                  <a:lnTo>
                    <a:pt x="721" y="1040"/>
                  </a:lnTo>
                  <a:lnTo>
                    <a:pt x="721" y="1043"/>
                  </a:lnTo>
                  <a:lnTo>
                    <a:pt x="727" y="1040"/>
                  </a:lnTo>
                  <a:lnTo>
                    <a:pt x="734" y="1038"/>
                  </a:lnTo>
                  <a:lnTo>
                    <a:pt x="742" y="1032"/>
                  </a:lnTo>
                  <a:lnTo>
                    <a:pt x="746" y="1021"/>
                  </a:lnTo>
                  <a:lnTo>
                    <a:pt x="755" y="1021"/>
                  </a:lnTo>
                  <a:lnTo>
                    <a:pt x="759" y="1023"/>
                  </a:lnTo>
                  <a:lnTo>
                    <a:pt x="759" y="1026"/>
                  </a:lnTo>
                  <a:lnTo>
                    <a:pt x="757" y="1028"/>
                  </a:lnTo>
                  <a:lnTo>
                    <a:pt x="757" y="1034"/>
                  </a:lnTo>
                  <a:lnTo>
                    <a:pt x="761" y="1040"/>
                  </a:lnTo>
                  <a:lnTo>
                    <a:pt x="761" y="1047"/>
                  </a:lnTo>
                  <a:lnTo>
                    <a:pt x="757" y="1053"/>
                  </a:lnTo>
                  <a:lnTo>
                    <a:pt x="759" y="1057"/>
                  </a:lnTo>
                  <a:lnTo>
                    <a:pt x="761" y="1066"/>
                  </a:lnTo>
                  <a:lnTo>
                    <a:pt x="759" y="1068"/>
                  </a:lnTo>
                  <a:lnTo>
                    <a:pt x="749" y="1079"/>
                  </a:lnTo>
                  <a:lnTo>
                    <a:pt x="742" y="1081"/>
                  </a:lnTo>
                  <a:lnTo>
                    <a:pt x="738" y="1081"/>
                  </a:lnTo>
                  <a:lnTo>
                    <a:pt x="742" y="1083"/>
                  </a:lnTo>
                  <a:lnTo>
                    <a:pt x="749" y="1083"/>
                  </a:lnTo>
                  <a:lnTo>
                    <a:pt x="761" y="1077"/>
                  </a:lnTo>
                  <a:lnTo>
                    <a:pt x="776" y="1073"/>
                  </a:lnTo>
                  <a:lnTo>
                    <a:pt x="781" y="1072"/>
                  </a:lnTo>
                  <a:lnTo>
                    <a:pt x="789" y="1077"/>
                  </a:lnTo>
                  <a:lnTo>
                    <a:pt x="795" y="1083"/>
                  </a:lnTo>
                  <a:lnTo>
                    <a:pt x="804" y="1087"/>
                  </a:lnTo>
                  <a:lnTo>
                    <a:pt x="806" y="1087"/>
                  </a:lnTo>
                  <a:lnTo>
                    <a:pt x="810" y="1087"/>
                  </a:lnTo>
                  <a:lnTo>
                    <a:pt x="813" y="1096"/>
                  </a:lnTo>
                  <a:lnTo>
                    <a:pt x="817" y="1096"/>
                  </a:lnTo>
                  <a:lnTo>
                    <a:pt x="821" y="1100"/>
                  </a:lnTo>
                  <a:lnTo>
                    <a:pt x="825" y="1104"/>
                  </a:lnTo>
                  <a:lnTo>
                    <a:pt x="825" y="1105"/>
                  </a:lnTo>
                  <a:lnTo>
                    <a:pt x="827" y="1109"/>
                  </a:lnTo>
                  <a:lnTo>
                    <a:pt x="828" y="1115"/>
                  </a:lnTo>
                  <a:lnTo>
                    <a:pt x="828" y="1117"/>
                  </a:lnTo>
                  <a:lnTo>
                    <a:pt x="830" y="1117"/>
                  </a:lnTo>
                  <a:lnTo>
                    <a:pt x="834" y="1117"/>
                  </a:lnTo>
                  <a:lnTo>
                    <a:pt x="840" y="1122"/>
                  </a:lnTo>
                  <a:lnTo>
                    <a:pt x="844" y="1122"/>
                  </a:lnTo>
                  <a:lnTo>
                    <a:pt x="849" y="1126"/>
                  </a:lnTo>
                  <a:lnTo>
                    <a:pt x="851" y="1128"/>
                  </a:lnTo>
                  <a:lnTo>
                    <a:pt x="859" y="1134"/>
                  </a:lnTo>
                  <a:lnTo>
                    <a:pt x="859" y="1138"/>
                  </a:lnTo>
                  <a:lnTo>
                    <a:pt x="864" y="1141"/>
                  </a:lnTo>
                  <a:lnTo>
                    <a:pt x="862" y="1143"/>
                  </a:lnTo>
                  <a:lnTo>
                    <a:pt x="864" y="1145"/>
                  </a:lnTo>
                  <a:lnTo>
                    <a:pt x="868" y="1145"/>
                  </a:lnTo>
                  <a:lnTo>
                    <a:pt x="870" y="1145"/>
                  </a:lnTo>
                  <a:lnTo>
                    <a:pt x="876" y="1145"/>
                  </a:lnTo>
                  <a:lnTo>
                    <a:pt x="883" y="1145"/>
                  </a:lnTo>
                  <a:lnTo>
                    <a:pt x="885" y="1147"/>
                  </a:lnTo>
                  <a:lnTo>
                    <a:pt x="887" y="1147"/>
                  </a:lnTo>
                  <a:lnTo>
                    <a:pt x="892" y="1147"/>
                  </a:lnTo>
                  <a:lnTo>
                    <a:pt x="898" y="1147"/>
                  </a:lnTo>
                  <a:lnTo>
                    <a:pt x="902" y="1147"/>
                  </a:lnTo>
                  <a:lnTo>
                    <a:pt x="906" y="1147"/>
                  </a:lnTo>
                  <a:lnTo>
                    <a:pt x="906" y="1147"/>
                  </a:lnTo>
                  <a:lnTo>
                    <a:pt x="906" y="1147"/>
                  </a:lnTo>
                  <a:lnTo>
                    <a:pt x="908" y="1147"/>
                  </a:lnTo>
                  <a:lnTo>
                    <a:pt x="909" y="1153"/>
                  </a:lnTo>
                  <a:lnTo>
                    <a:pt x="904" y="1162"/>
                  </a:lnTo>
                  <a:lnTo>
                    <a:pt x="904" y="1166"/>
                  </a:lnTo>
                  <a:lnTo>
                    <a:pt x="902" y="1170"/>
                  </a:lnTo>
                  <a:lnTo>
                    <a:pt x="898" y="1175"/>
                  </a:lnTo>
                  <a:lnTo>
                    <a:pt x="898" y="1177"/>
                  </a:lnTo>
                  <a:lnTo>
                    <a:pt x="900" y="1181"/>
                  </a:lnTo>
                  <a:lnTo>
                    <a:pt x="900" y="1186"/>
                  </a:lnTo>
                  <a:lnTo>
                    <a:pt x="896" y="1194"/>
                  </a:lnTo>
                  <a:lnTo>
                    <a:pt x="896" y="1198"/>
                  </a:lnTo>
                  <a:lnTo>
                    <a:pt x="894" y="1202"/>
                  </a:lnTo>
                  <a:lnTo>
                    <a:pt x="892" y="1205"/>
                  </a:lnTo>
                  <a:lnTo>
                    <a:pt x="889" y="1215"/>
                  </a:lnTo>
                  <a:lnTo>
                    <a:pt x="889" y="1217"/>
                  </a:lnTo>
                  <a:lnTo>
                    <a:pt x="894" y="1219"/>
                  </a:lnTo>
                  <a:lnTo>
                    <a:pt x="894" y="1224"/>
                  </a:lnTo>
                  <a:lnTo>
                    <a:pt x="896" y="1226"/>
                  </a:lnTo>
                  <a:lnTo>
                    <a:pt x="898" y="1228"/>
                  </a:lnTo>
                  <a:lnTo>
                    <a:pt x="898" y="1232"/>
                  </a:lnTo>
                  <a:lnTo>
                    <a:pt x="898" y="1234"/>
                  </a:lnTo>
                  <a:lnTo>
                    <a:pt x="898" y="1235"/>
                  </a:lnTo>
                  <a:lnTo>
                    <a:pt x="902" y="1235"/>
                  </a:lnTo>
                  <a:lnTo>
                    <a:pt x="906" y="1239"/>
                  </a:lnTo>
                  <a:lnTo>
                    <a:pt x="908" y="1239"/>
                  </a:lnTo>
                  <a:lnTo>
                    <a:pt x="908" y="1241"/>
                  </a:lnTo>
                  <a:lnTo>
                    <a:pt x="911" y="1245"/>
                  </a:lnTo>
                  <a:lnTo>
                    <a:pt x="911" y="1251"/>
                  </a:lnTo>
                  <a:lnTo>
                    <a:pt x="913" y="1252"/>
                  </a:lnTo>
                  <a:lnTo>
                    <a:pt x="911" y="1258"/>
                  </a:lnTo>
                  <a:lnTo>
                    <a:pt x="904" y="1266"/>
                  </a:lnTo>
                  <a:lnTo>
                    <a:pt x="909" y="1262"/>
                  </a:lnTo>
                  <a:lnTo>
                    <a:pt x="913" y="1260"/>
                  </a:lnTo>
                  <a:lnTo>
                    <a:pt x="917" y="1260"/>
                  </a:lnTo>
                  <a:lnTo>
                    <a:pt x="923" y="1264"/>
                  </a:lnTo>
                  <a:lnTo>
                    <a:pt x="924" y="1264"/>
                  </a:lnTo>
                  <a:lnTo>
                    <a:pt x="924" y="1262"/>
                  </a:lnTo>
                  <a:lnTo>
                    <a:pt x="924" y="1258"/>
                  </a:lnTo>
                  <a:lnTo>
                    <a:pt x="932" y="1249"/>
                  </a:lnTo>
                  <a:lnTo>
                    <a:pt x="934" y="1249"/>
                  </a:lnTo>
                  <a:lnTo>
                    <a:pt x="932" y="1252"/>
                  </a:lnTo>
                  <a:lnTo>
                    <a:pt x="932" y="1254"/>
                  </a:lnTo>
                  <a:lnTo>
                    <a:pt x="936" y="1256"/>
                  </a:lnTo>
                  <a:lnTo>
                    <a:pt x="936" y="1262"/>
                  </a:lnTo>
                  <a:lnTo>
                    <a:pt x="936" y="1266"/>
                  </a:lnTo>
                  <a:lnTo>
                    <a:pt x="940" y="1269"/>
                  </a:lnTo>
                  <a:lnTo>
                    <a:pt x="947" y="1269"/>
                  </a:lnTo>
                  <a:lnTo>
                    <a:pt x="943" y="1269"/>
                  </a:lnTo>
                  <a:lnTo>
                    <a:pt x="940" y="1266"/>
                  </a:lnTo>
                  <a:lnTo>
                    <a:pt x="940" y="1262"/>
                  </a:lnTo>
                  <a:lnTo>
                    <a:pt x="940" y="1254"/>
                  </a:lnTo>
                  <a:lnTo>
                    <a:pt x="941" y="1252"/>
                  </a:lnTo>
                  <a:lnTo>
                    <a:pt x="940" y="1251"/>
                  </a:lnTo>
                  <a:lnTo>
                    <a:pt x="940" y="1247"/>
                  </a:lnTo>
                  <a:lnTo>
                    <a:pt x="941" y="1247"/>
                  </a:lnTo>
                  <a:lnTo>
                    <a:pt x="943" y="1247"/>
                  </a:lnTo>
                  <a:lnTo>
                    <a:pt x="943" y="1241"/>
                  </a:lnTo>
                  <a:lnTo>
                    <a:pt x="947" y="1235"/>
                  </a:lnTo>
                  <a:lnTo>
                    <a:pt x="947" y="1235"/>
                  </a:lnTo>
                  <a:lnTo>
                    <a:pt x="947" y="1230"/>
                  </a:lnTo>
                  <a:lnTo>
                    <a:pt x="943" y="1230"/>
                  </a:lnTo>
                  <a:lnTo>
                    <a:pt x="943" y="1226"/>
                  </a:lnTo>
                  <a:lnTo>
                    <a:pt x="947" y="1220"/>
                  </a:lnTo>
                  <a:lnTo>
                    <a:pt x="947" y="1219"/>
                  </a:lnTo>
                  <a:lnTo>
                    <a:pt x="947" y="1217"/>
                  </a:lnTo>
                  <a:lnTo>
                    <a:pt x="943" y="1215"/>
                  </a:lnTo>
                  <a:lnTo>
                    <a:pt x="943" y="1215"/>
                  </a:lnTo>
                  <a:lnTo>
                    <a:pt x="947" y="1205"/>
                  </a:lnTo>
                  <a:lnTo>
                    <a:pt x="947" y="1202"/>
                  </a:lnTo>
                  <a:lnTo>
                    <a:pt x="947" y="1194"/>
                  </a:lnTo>
                  <a:lnTo>
                    <a:pt x="949" y="1192"/>
                  </a:lnTo>
                  <a:lnTo>
                    <a:pt x="947" y="1188"/>
                  </a:lnTo>
                  <a:lnTo>
                    <a:pt x="949" y="1188"/>
                  </a:lnTo>
                  <a:lnTo>
                    <a:pt x="949" y="1185"/>
                  </a:lnTo>
                  <a:lnTo>
                    <a:pt x="951" y="1185"/>
                  </a:lnTo>
                  <a:lnTo>
                    <a:pt x="949" y="1185"/>
                  </a:lnTo>
                  <a:lnTo>
                    <a:pt x="947" y="1181"/>
                  </a:lnTo>
                  <a:lnTo>
                    <a:pt x="949" y="1181"/>
                  </a:lnTo>
                  <a:lnTo>
                    <a:pt x="947" y="1177"/>
                  </a:lnTo>
                  <a:lnTo>
                    <a:pt x="947" y="1171"/>
                  </a:lnTo>
                  <a:lnTo>
                    <a:pt x="947" y="1171"/>
                  </a:lnTo>
                  <a:lnTo>
                    <a:pt x="947" y="1168"/>
                  </a:lnTo>
                  <a:lnTo>
                    <a:pt x="943" y="1164"/>
                  </a:lnTo>
                  <a:lnTo>
                    <a:pt x="949" y="1162"/>
                  </a:lnTo>
                  <a:lnTo>
                    <a:pt x="956" y="1160"/>
                  </a:lnTo>
                  <a:lnTo>
                    <a:pt x="960" y="1160"/>
                  </a:lnTo>
                  <a:lnTo>
                    <a:pt x="966" y="1160"/>
                  </a:lnTo>
                  <a:lnTo>
                    <a:pt x="968" y="1156"/>
                  </a:lnTo>
                  <a:lnTo>
                    <a:pt x="973" y="1153"/>
                  </a:lnTo>
                  <a:lnTo>
                    <a:pt x="987" y="1151"/>
                  </a:lnTo>
                  <a:lnTo>
                    <a:pt x="987" y="1147"/>
                  </a:lnTo>
                  <a:lnTo>
                    <a:pt x="988" y="1147"/>
                  </a:lnTo>
                  <a:lnTo>
                    <a:pt x="998" y="1141"/>
                  </a:lnTo>
                  <a:lnTo>
                    <a:pt x="998" y="1139"/>
                  </a:lnTo>
                  <a:lnTo>
                    <a:pt x="1002" y="1138"/>
                  </a:lnTo>
                  <a:lnTo>
                    <a:pt x="1005" y="1128"/>
                  </a:lnTo>
                  <a:lnTo>
                    <a:pt x="1009" y="1128"/>
                  </a:lnTo>
                  <a:lnTo>
                    <a:pt x="1011" y="1130"/>
                  </a:lnTo>
                  <a:lnTo>
                    <a:pt x="1015" y="1130"/>
                  </a:lnTo>
                  <a:lnTo>
                    <a:pt x="1017" y="1126"/>
                  </a:lnTo>
                  <a:lnTo>
                    <a:pt x="1015" y="1122"/>
                  </a:lnTo>
                  <a:lnTo>
                    <a:pt x="1013" y="1117"/>
                  </a:lnTo>
                  <a:lnTo>
                    <a:pt x="1011" y="1121"/>
                  </a:lnTo>
                  <a:lnTo>
                    <a:pt x="1011" y="1122"/>
                  </a:lnTo>
                  <a:lnTo>
                    <a:pt x="1009" y="1126"/>
                  </a:lnTo>
                  <a:lnTo>
                    <a:pt x="1009" y="1121"/>
                  </a:lnTo>
                  <a:lnTo>
                    <a:pt x="1013" y="1111"/>
                  </a:lnTo>
                  <a:lnTo>
                    <a:pt x="1015" y="1109"/>
                  </a:lnTo>
                  <a:lnTo>
                    <a:pt x="1015" y="1102"/>
                  </a:lnTo>
                  <a:lnTo>
                    <a:pt x="1015" y="1098"/>
                  </a:lnTo>
                  <a:lnTo>
                    <a:pt x="1013" y="1092"/>
                  </a:lnTo>
                  <a:lnTo>
                    <a:pt x="1013" y="1081"/>
                  </a:lnTo>
                  <a:lnTo>
                    <a:pt x="1011" y="1072"/>
                  </a:lnTo>
                  <a:lnTo>
                    <a:pt x="1005" y="1062"/>
                  </a:lnTo>
                  <a:lnTo>
                    <a:pt x="1002" y="1058"/>
                  </a:lnTo>
                  <a:lnTo>
                    <a:pt x="1002" y="1057"/>
                  </a:lnTo>
                  <a:lnTo>
                    <a:pt x="998" y="1057"/>
                  </a:lnTo>
                  <a:lnTo>
                    <a:pt x="998" y="1053"/>
                  </a:lnTo>
                  <a:lnTo>
                    <a:pt x="998" y="1045"/>
                  </a:lnTo>
                  <a:lnTo>
                    <a:pt x="1002" y="1043"/>
                  </a:lnTo>
                  <a:lnTo>
                    <a:pt x="1011" y="1032"/>
                  </a:lnTo>
                  <a:lnTo>
                    <a:pt x="1015" y="1032"/>
                  </a:lnTo>
                  <a:lnTo>
                    <a:pt x="1017" y="1028"/>
                  </a:lnTo>
                  <a:lnTo>
                    <a:pt x="1017" y="1028"/>
                  </a:lnTo>
                  <a:lnTo>
                    <a:pt x="1017" y="1028"/>
                  </a:lnTo>
                  <a:lnTo>
                    <a:pt x="1017" y="1026"/>
                  </a:lnTo>
                  <a:lnTo>
                    <a:pt x="1020" y="1021"/>
                  </a:lnTo>
                  <a:lnTo>
                    <a:pt x="1022" y="1021"/>
                  </a:lnTo>
                  <a:lnTo>
                    <a:pt x="1024" y="1023"/>
                  </a:lnTo>
                  <a:lnTo>
                    <a:pt x="1026" y="1026"/>
                  </a:lnTo>
                  <a:lnTo>
                    <a:pt x="1026" y="1023"/>
                  </a:lnTo>
                  <a:lnTo>
                    <a:pt x="1026" y="1019"/>
                  </a:lnTo>
                  <a:lnTo>
                    <a:pt x="1030" y="1017"/>
                  </a:lnTo>
                  <a:lnTo>
                    <a:pt x="1032" y="1009"/>
                  </a:lnTo>
                  <a:lnTo>
                    <a:pt x="1032" y="1008"/>
                  </a:lnTo>
                  <a:lnTo>
                    <a:pt x="1026" y="1008"/>
                  </a:lnTo>
                  <a:lnTo>
                    <a:pt x="1026" y="1006"/>
                  </a:lnTo>
                  <a:lnTo>
                    <a:pt x="1030" y="1002"/>
                  </a:lnTo>
                  <a:lnTo>
                    <a:pt x="1030" y="1002"/>
                  </a:lnTo>
                  <a:lnTo>
                    <a:pt x="1026" y="998"/>
                  </a:lnTo>
                  <a:lnTo>
                    <a:pt x="1030" y="996"/>
                  </a:lnTo>
                  <a:lnTo>
                    <a:pt x="1032" y="994"/>
                  </a:lnTo>
                  <a:lnTo>
                    <a:pt x="1030" y="994"/>
                  </a:lnTo>
                  <a:lnTo>
                    <a:pt x="1030" y="992"/>
                  </a:lnTo>
                  <a:lnTo>
                    <a:pt x="1030" y="987"/>
                  </a:lnTo>
                  <a:lnTo>
                    <a:pt x="1034" y="985"/>
                  </a:lnTo>
                  <a:lnTo>
                    <a:pt x="1030" y="983"/>
                  </a:lnTo>
                  <a:lnTo>
                    <a:pt x="1026" y="985"/>
                  </a:lnTo>
                  <a:lnTo>
                    <a:pt x="1024" y="983"/>
                  </a:lnTo>
                  <a:lnTo>
                    <a:pt x="1024" y="981"/>
                  </a:lnTo>
                  <a:lnTo>
                    <a:pt x="1030" y="974"/>
                  </a:lnTo>
                  <a:lnTo>
                    <a:pt x="1036" y="968"/>
                  </a:lnTo>
                  <a:lnTo>
                    <a:pt x="1037" y="964"/>
                  </a:lnTo>
                  <a:lnTo>
                    <a:pt x="1039" y="964"/>
                  </a:lnTo>
                  <a:lnTo>
                    <a:pt x="1041" y="962"/>
                  </a:lnTo>
                  <a:lnTo>
                    <a:pt x="1041" y="957"/>
                  </a:lnTo>
                  <a:lnTo>
                    <a:pt x="1039" y="957"/>
                  </a:lnTo>
                  <a:lnTo>
                    <a:pt x="1039" y="955"/>
                  </a:lnTo>
                  <a:lnTo>
                    <a:pt x="1037" y="955"/>
                  </a:lnTo>
                  <a:lnTo>
                    <a:pt x="1034" y="951"/>
                  </a:lnTo>
                  <a:lnTo>
                    <a:pt x="1034" y="943"/>
                  </a:lnTo>
                  <a:lnTo>
                    <a:pt x="1037" y="938"/>
                  </a:lnTo>
                  <a:lnTo>
                    <a:pt x="1037" y="934"/>
                  </a:lnTo>
                  <a:lnTo>
                    <a:pt x="1041" y="932"/>
                  </a:lnTo>
                  <a:lnTo>
                    <a:pt x="1041" y="934"/>
                  </a:lnTo>
                  <a:lnTo>
                    <a:pt x="1045" y="934"/>
                  </a:lnTo>
                  <a:lnTo>
                    <a:pt x="1045" y="930"/>
                  </a:lnTo>
                  <a:lnTo>
                    <a:pt x="1047" y="928"/>
                  </a:lnTo>
                  <a:lnTo>
                    <a:pt x="1049" y="928"/>
                  </a:lnTo>
                  <a:lnTo>
                    <a:pt x="1051" y="927"/>
                  </a:lnTo>
                  <a:lnTo>
                    <a:pt x="1054" y="928"/>
                  </a:lnTo>
                  <a:lnTo>
                    <a:pt x="1060" y="928"/>
                  </a:lnTo>
                  <a:lnTo>
                    <a:pt x="1066" y="932"/>
                  </a:lnTo>
                  <a:lnTo>
                    <a:pt x="1075" y="938"/>
                  </a:lnTo>
                  <a:lnTo>
                    <a:pt x="1079" y="938"/>
                  </a:lnTo>
                  <a:lnTo>
                    <a:pt x="1079" y="940"/>
                  </a:lnTo>
                  <a:lnTo>
                    <a:pt x="1073" y="943"/>
                  </a:lnTo>
                  <a:lnTo>
                    <a:pt x="1079" y="943"/>
                  </a:lnTo>
                  <a:lnTo>
                    <a:pt x="1084" y="938"/>
                  </a:lnTo>
                  <a:lnTo>
                    <a:pt x="1086" y="938"/>
                  </a:lnTo>
                  <a:lnTo>
                    <a:pt x="1088" y="940"/>
                  </a:lnTo>
                  <a:lnTo>
                    <a:pt x="1092" y="940"/>
                  </a:lnTo>
                  <a:lnTo>
                    <a:pt x="1094" y="943"/>
                  </a:lnTo>
                  <a:lnTo>
                    <a:pt x="1094" y="940"/>
                  </a:lnTo>
                  <a:lnTo>
                    <a:pt x="1100" y="943"/>
                  </a:lnTo>
                  <a:lnTo>
                    <a:pt x="1101" y="940"/>
                  </a:lnTo>
                  <a:lnTo>
                    <a:pt x="1103" y="938"/>
                  </a:lnTo>
                  <a:lnTo>
                    <a:pt x="1109" y="938"/>
                  </a:lnTo>
                  <a:lnTo>
                    <a:pt x="1115" y="943"/>
                  </a:lnTo>
                  <a:lnTo>
                    <a:pt x="1115" y="945"/>
                  </a:lnTo>
                  <a:lnTo>
                    <a:pt x="1118" y="949"/>
                  </a:lnTo>
                  <a:lnTo>
                    <a:pt x="1122" y="949"/>
                  </a:lnTo>
                  <a:lnTo>
                    <a:pt x="1122" y="955"/>
                  </a:lnTo>
                  <a:lnTo>
                    <a:pt x="1120" y="959"/>
                  </a:lnTo>
                  <a:lnTo>
                    <a:pt x="1120" y="960"/>
                  </a:lnTo>
                  <a:lnTo>
                    <a:pt x="1122" y="959"/>
                  </a:lnTo>
                  <a:lnTo>
                    <a:pt x="1126" y="962"/>
                  </a:lnTo>
                  <a:lnTo>
                    <a:pt x="1128" y="968"/>
                  </a:lnTo>
                  <a:lnTo>
                    <a:pt x="1126" y="968"/>
                  </a:lnTo>
                  <a:lnTo>
                    <a:pt x="1130" y="972"/>
                  </a:lnTo>
                  <a:lnTo>
                    <a:pt x="1130" y="968"/>
                  </a:lnTo>
                  <a:lnTo>
                    <a:pt x="1135" y="972"/>
                  </a:lnTo>
                  <a:lnTo>
                    <a:pt x="1135" y="974"/>
                  </a:lnTo>
                  <a:lnTo>
                    <a:pt x="1130" y="972"/>
                  </a:lnTo>
                  <a:lnTo>
                    <a:pt x="1130" y="977"/>
                  </a:lnTo>
                  <a:lnTo>
                    <a:pt x="1126" y="977"/>
                  </a:lnTo>
                  <a:lnTo>
                    <a:pt x="1130" y="979"/>
                  </a:lnTo>
                  <a:lnTo>
                    <a:pt x="1130" y="983"/>
                  </a:lnTo>
                  <a:lnTo>
                    <a:pt x="1133" y="979"/>
                  </a:lnTo>
                  <a:lnTo>
                    <a:pt x="1133" y="983"/>
                  </a:lnTo>
                  <a:lnTo>
                    <a:pt x="1135" y="981"/>
                  </a:lnTo>
                  <a:lnTo>
                    <a:pt x="1143" y="987"/>
                  </a:lnTo>
                  <a:lnTo>
                    <a:pt x="1145" y="985"/>
                  </a:lnTo>
                  <a:lnTo>
                    <a:pt x="1145" y="989"/>
                  </a:lnTo>
                  <a:lnTo>
                    <a:pt x="1150" y="985"/>
                  </a:lnTo>
                  <a:lnTo>
                    <a:pt x="1154" y="987"/>
                  </a:lnTo>
                  <a:lnTo>
                    <a:pt x="1154" y="994"/>
                  </a:lnTo>
                  <a:lnTo>
                    <a:pt x="1156" y="998"/>
                  </a:lnTo>
                  <a:lnTo>
                    <a:pt x="1160" y="994"/>
                  </a:lnTo>
                  <a:lnTo>
                    <a:pt x="1160" y="989"/>
                  </a:lnTo>
                  <a:lnTo>
                    <a:pt x="1164" y="989"/>
                  </a:lnTo>
                  <a:lnTo>
                    <a:pt x="1164" y="994"/>
                  </a:lnTo>
                  <a:lnTo>
                    <a:pt x="1164" y="1002"/>
                  </a:lnTo>
                  <a:lnTo>
                    <a:pt x="1158" y="1002"/>
                  </a:lnTo>
                  <a:lnTo>
                    <a:pt x="1154" y="1006"/>
                  </a:lnTo>
                  <a:lnTo>
                    <a:pt x="1156" y="1017"/>
                  </a:lnTo>
                  <a:lnTo>
                    <a:pt x="1154" y="1019"/>
                  </a:lnTo>
                  <a:lnTo>
                    <a:pt x="1152" y="1015"/>
                  </a:lnTo>
                  <a:lnTo>
                    <a:pt x="1152" y="1017"/>
                  </a:lnTo>
                  <a:lnTo>
                    <a:pt x="1150" y="1023"/>
                  </a:lnTo>
                  <a:lnTo>
                    <a:pt x="1143" y="1021"/>
                  </a:lnTo>
                  <a:lnTo>
                    <a:pt x="1133" y="1019"/>
                  </a:lnTo>
                  <a:lnTo>
                    <a:pt x="1143" y="1023"/>
                  </a:lnTo>
                  <a:lnTo>
                    <a:pt x="1148" y="1023"/>
                  </a:lnTo>
                  <a:lnTo>
                    <a:pt x="1154" y="1028"/>
                  </a:lnTo>
                  <a:lnTo>
                    <a:pt x="1152" y="1034"/>
                  </a:lnTo>
                  <a:lnTo>
                    <a:pt x="1148" y="1040"/>
                  </a:lnTo>
                  <a:lnTo>
                    <a:pt x="1148" y="1041"/>
                  </a:lnTo>
                  <a:lnTo>
                    <a:pt x="1145" y="1047"/>
                  </a:lnTo>
                  <a:lnTo>
                    <a:pt x="1147" y="1047"/>
                  </a:lnTo>
                  <a:lnTo>
                    <a:pt x="1150" y="1053"/>
                  </a:lnTo>
                  <a:lnTo>
                    <a:pt x="1154" y="1057"/>
                  </a:lnTo>
                  <a:lnTo>
                    <a:pt x="1152" y="1057"/>
                  </a:lnTo>
                  <a:lnTo>
                    <a:pt x="1145" y="1053"/>
                  </a:lnTo>
                  <a:lnTo>
                    <a:pt x="1150" y="1058"/>
                  </a:lnTo>
                  <a:lnTo>
                    <a:pt x="1154" y="1062"/>
                  </a:lnTo>
                  <a:lnTo>
                    <a:pt x="1154" y="1062"/>
                  </a:lnTo>
                  <a:lnTo>
                    <a:pt x="1154" y="1057"/>
                  </a:lnTo>
                  <a:lnTo>
                    <a:pt x="1156" y="1057"/>
                  </a:lnTo>
                  <a:lnTo>
                    <a:pt x="1160" y="1062"/>
                  </a:lnTo>
                  <a:lnTo>
                    <a:pt x="1164" y="1066"/>
                  </a:lnTo>
                  <a:lnTo>
                    <a:pt x="1160" y="1068"/>
                  </a:lnTo>
                  <a:lnTo>
                    <a:pt x="1160" y="1073"/>
                  </a:lnTo>
                  <a:lnTo>
                    <a:pt x="1158" y="1079"/>
                  </a:lnTo>
                  <a:lnTo>
                    <a:pt x="1158" y="1083"/>
                  </a:lnTo>
                  <a:lnTo>
                    <a:pt x="1154" y="1087"/>
                  </a:lnTo>
                  <a:lnTo>
                    <a:pt x="1158" y="1083"/>
                  </a:lnTo>
                  <a:lnTo>
                    <a:pt x="1164" y="1075"/>
                  </a:lnTo>
                  <a:lnTo>
                    <a:pt x="1167" y="1070"/>
                  </a:lnTo>
                  <a:lnTo>
                    <a:pt x="1167" y="1070"/>
                  </a:lnTo>
                  <a:lnTo>
                    <a:pt x="1167" y="1073"/>
                  </a:lnTo>
                  <a:lnTo>
                    <a:pt x="1167" y="1081"/>
                  </a:lnTo>
                  <a:lnTo>
                    <a:pt x="1167" y="1083"/>
                  </a:lnTo>
                  <a:lnTo>
                    <a:pt x="1167" y="1087"/>
                  </a:lnTo>
                  <a:lnTo>
                    <a:pt x="1167" y="1090"/>
                  </a:lnTo>
                  <a:lnTo>
                    <a:pt x="1169" y="1083"/>
                  </a:lnTo>
                  <a:lnTo>
                    <a:pt x="1173" y="1081"/>
                  </a:lnTo>
                  <a:lnTo>
                    <a:pt x="1175" y="1077"/>
                  </a:lnTo>
                  <a:lnTo>
                    <a:pt x="1179" y="1077"/>
                  </a:lnTo>
                  <a:lnTo>
                    <a:pt x="1182" y="1073"/>
                  </a:lnTo>
                  <a:lnTo>
                    <a:pt x="1184" y="1075"/>
                  </a:lnTo>
                  <a:lnTo>
                    <a:pt x="1184" y="1077"/>
                  </a:lnTo>
                  <a:lnTo>
                    <a:pt x="1184" y="1073"/>
                  </a:lnTo>
                  <a:lnTo>
                    <a:pt x="1188" y="1073"/>
                  </a:lnTo>
                  <a:lnTo>
                    <a:pt x="1188" y="1070"/>
                  </a:lnTo>
                  <a:lnTo>
                    <a:pt x="1194" y="1066"/>
                  </a:lnTo>
                  <a:lnTo>
                    <a:pt x="1197" y="1062"/>
                  </a:lnTo>
                  <a:lnTo>
                    <a:pt x="1199" y="1066"/>
                  </a:lnTo>
                  <a:lnTo>
                    <a:pt x="1201" y="1070"/>
                  </a:lnTo>
                  <a:lnTo>
                    <a:pt x="1199" y="1075"/>
                  </a:lnTo>
                  <a:lnTo>
                    <a:pt x="1203" y="1070"/>
                  </a:lnTo>
                  <a:lnTo>
                    <a:pt x="1203" y="1066"/>
                  </a:lnTo>
                  <a:lnTo>
                    <a:pt x="1203" y="1062"/>
                  </a:lnTo>
                  <a:lnTo>
                    <a:pt x="1203" y="1062"/>
                  </a:lnTo>
                  <a:lnTo>
                    <a:pt x="1205" y="1057"/>
                  </a:lnTo>
                  <a:lnTo>
                    <a:pt x="1209" y="1057"/>
                  </a:lnTo>
                  <a:lnTo>
                    <a:pt x="1211" y="1053"/>
                  </a:lnTo>
                  <a:lnTo>
                    <a:pt x="1212" y="1051"/>
                  </a:lnTo>
                  <a:lnTo>
                    <a:pt x="1216" y="1047"/>
                  </a:lnTo>
                  <a:lnTo>
                    <a:pt x="1216" y="1045"/>
                  </a:lnTo>
                  <a:lnTo>
                    <a:pt x="1218" y="1045"/>
                  </a:lnTo>
                  <a:lnTo>
                    <a:pt x="1222" y="1049"/>
                  </a:lnTo>
                  <a:lnTo>
                    <a:pt x="1222" y="1045"/>
                  </a:lnTo>
                  <a:lnTo>
                    <a:pt x="1218" y="1043"/>
                  </a:lnTo>
                  <a:lnTo>
                    <a:pt x="1216" y="1043"/>
                  </a:lnTo>
                  <a:lnTo>
                    <a:pt x="1216" y="1041"/>
                  </a:lnTo>
                  <a:lnTo>
                    <a:pt x="1218" y="1034"/>
                  </a:lnTo>
                  <a:lnTo>
                    <a:pt x="1222" y="1034"/>
                  </a:lnTo>
                  <a:lnTo>
                    <a:pt x="1222" y="1036"/>
                  </a:lnTo>
                  <a:lnTo>
                    <a:pt x="1222" y="1032"/>
                  </a:lnTo>
                  <a:lnTo>
                    <a:pt x="1224" y="1032"/>
                  </a:lnTo>
                  <a:lnTo>
                    <a:pt x="1224" y="1028"/>
                  </a:lnTo>
                  <a:lnTo>
                    <a:pt x="1229" y="1023"/>
                  </a:lnTo>
                  <a:lnTo>
                    <a:pt x="1231" y="1021"/>
                  </a:lnTo>
                  <a:lnTo>
                    <a:pt x="1229" y="1019"/>
                  </a:lnTo>
                  <a:lnTo>
                    <a:pt x="1233" y="1015"/>
                  </a:lnTo>
                  <a:lnTo>
                    <a:pt x="1237" y="1013"/>
                  </a:lnTo>
                  <a:lnTo>
                    <a:pt x="1239" y="1015"/>
                  </a:lnTo>
                  <a:lnTo>
                    <a:pt x="1235" y="1017"/>
                  </a:lnTo>
                  <a:lnTo>
                    <a:pt x="1239" y="1015"/>
                  </a:lnTo>
                  <a:lnTo>
                    <a:pt x="1241" y="1017"/>
                  </a:lnTo>
                  <a:lnTo>
                    <a:pt x="1237" y="1019"/>
                  </a:lnTo>
                  <a:lnTo>
                    <a:pt x="1237" y="1023"/>
                  </a:lnTo>
                  <a:lnTo>
                    <a:pt x="1241" y="1023"/>
                  </a:lnTo>
                  <a:lnTo>
                    <a:pt x="1237" y="1026"/>
                  </a:lnTo>
                  <a:lnTo>
                    <a:pt x="1235" y="1026"/>
                  </a:lnTo>
                  <a:lnTo>
                    <a:pt x="1235" y="1028"/>
                  </a:lnTo>
                  <a:lnTo>
                    <a:pt x="1237" y="1028"/>
                  </a:lnTo>
                  <a:lnTo>
                    <a:pt x="1241" y="1028"/>
                  </a:lnTo>
                  <a:lnTo>
                    <a:pt x="1239" y="1032"/>
                  </a:lnTo>
                  <a:lnTo>
                    <a:pt x="1239" y="1032"/>
                  </a:lnTo>
                  <a:lnTo>
                    <a:pt x="1241" y="1032"/>
                  </a:lnTo>
                  <a:lnTo>
                    <a:pt x="1241" y="1036"/>
                  </a:lnTo>
                  <a:lnTo>
                    <a:pt x="1239" y="1038"/>
                  </a:lnTo>
                  <a:lnTo>
                    <a:pt x="1239" y="1041"/>
                  </a:lnTo>
                  <a:lnTo>
                    <a:pt x="1243" y="1043"/>
                  </a:lnTo>
                  <a:lnTo>
                    <a:pt x="1243" y="1049"/>
                  </a:lnTo>
                  <a:lnTo>
                    <a:pt x="1243" y="1051"/>
                  </a:lnTo>
                  <a:lnTo>
                    <a:pt x="1241" y="1049"/>
                  </a:lnTo>
                  <a:lnTo>
                    <a:pt x="1237" y="1051"/>
                  </a:lnTo>
                  <a:lnTo>
                    <a:pt x="1241" y="1053"/>
                  </a:lnTo>
                  <a:lnTo>
                    <a:pt x="1241" y="1053"/>
                  </a:lnTo>
                  <a:lnTo>
                    <a:pt x="1243" y="1053"/>
                  </a:lnTo>
                  <a:lnTo>
                    <a:pt x="1243" y="1053"/>
                  </a:lnTo>
                  <a:lnTo>
                    <a:pt x="1243" y="1053"/>
                  </a:lnTo>
                  <a:lnTo>
                    <a:pt x="1246" y="1057"/>
                  </a:lnTo>
                  <a:lnTo>
                    <a:pt x="1243" y="1062"/>
                  </a:lnTo>
                  <a:lnTo>
                    <a:pt x="1241" y="1062"/>
                  </a:lnTo>
                  <a:lnTo>
                    <a:pt x="1237" y="1062"/>
                  </a:lnTo>
                  <a:lnTo>
                    <a:pt x="1235" y="1062"/>
                  </a:lnTo>
                  <a:lnTo>
                    <a:pt x="1239" y="1066"/>
                  </a:lnTo>
                  <a:lnTo>
                    <a:pt x="1246" y="1062"/>
                  </a:lnTo>
                  <a:lnTo>
                    <a:pt x="1248" y="1062"/>
                  </a:lnTo>
                  <a:lnTo>
                    <a:pt x="1248" y="1066"/>
                  </a:lnTo>
                  <a:lnTo>
                    <a:pt x="1246" y="1070"/>
                  </a:lnTo>
                  <a:lnTo>
                    <a:pt x="1246" y="1072"/>
                  </a:lnTo>
                  <a:lnTo>
                    <a:pt x="1252" y="1070"/>
                  </a:lnTo>
                  <a:lnTo>
                    <a:pt x="1252" y="1073"/>
                  </a:lnTo>
                  <a:lnTo>
                    <a:pt x="1246" y="1077"/>
                  </a:lnTo>
                  <a:lnTo>
                    <a:pt x="1243" y="1077"/>
                  </a:lnTo>
                  <a:lnTo>
                    <a:pt x="1241" y="1075"/>
                  </a:lnTo>
                  <a:lnTo>
                    <a:pt x="1239" y="1079"/>
                  </a:lnTo>
                  <a:lnTo>
                    <a:pt x="1239" y="1081"/>
                  </a:lnTo>
                  <a:lnTo>
                    <a:pt x="1237" y="1083"/>
                  </a:lnTo>
                  <a:lnTo>
                    <a:pt x="1243" y="1083"/>
                  </a:lnTo>
                  <a:lnTo>
                    <a:pt x="1248" y="1083"/>
                  </a:lnTo>
                  <a:lnTo>
                    <a:pt x="1252" y="1081"/>
                  </a:lnTo>
                  <a:lnTo>
                    <a:pt x="1252" y="1081"/>
                  </a:lnTo>
                  <a:lnTo>
                    <a:pt x="1252" y="1083"/>
                  </a:lnTo>
                  <a:lnTo>
                    <a:pt x="1252" y="1087"/>
                  </a:lnTo>
                  <a:lnTo>
                    <a:pt x="1246" y="1087"/>
                  </a:lnTo>
                  <a:lnTo>
                    <a:pt x="1243" y="1087"/>
                  </a:lnTo>
                  <a:lnTo>
                    <a:pt x="1239" y="1092"/>
                  </a:lnTo>
                  <a:lnTo>
                    <a:pt x="1246" y="1090"/>
                  </a:lnTo>
                  <a:lnTo>
                    <a:pt x="1248" y="1090"/>
                  </a:lnTo>
                  <a:lnTo>
                    <a:pt x="1252" y="1090"/>
                  </a:lnTo>
                  <a:lnTo>
                    <a:pt x="1254" y="1090"/>
                  </a:lnTo>
                  <a:lnTo>
                    <a:pt x="1254" y="1096"/>
                  </a:lnTo>
                  <a:lnTo>
                    <a:pt x="1252" y="1096"/>
                  </a:lnTo>
                  <a:lnTo>
                    <a:pt x="1248" y="1096"/>
                  </a:lnTo>
                  <a:lnTo>
                    <a:pt x="1246" y="1100"/>
                  </a:lnTo>
                  <a:lnTo>
                    <a:pt x="1248" y="1098"/>
                  </a:lnTo>
                  <a:lnTo>
                    <a:pt x="1252" y="1100"/>
                  </a:lnTo>
                  <a:lnTo>
                    <a:pt x="1254" y="1096"/>
                  </a:lnTo>
                  <a:lnTo>
                    <a:pt x="1258" y="1100"/>
                  </a:lnTo>
                  <a:lnTo>
                    <a:pt x="1260" y="1107"/>
                  </a:lnTo>
                  <a:lnTo>
                    <a:pt x="1256" y="1109"/>
                  </a:lnTo>
                  <a:lnTo>
                    <a:pt x="1254" y="1109"/>
                  </a:lnTo>
                  <a:lnTo>
                    <a:pt x="1252" y="1111"/>
                  </a:lnTo>
                  <a:lnTo>
                    <a:pt x="1248" y="1111"/>
                  </a:lnTo>
                  <a:lnTo>
                    <a:pt x="1252" y="1113"/>
                  </a:lnTo>
                  <a:lnTo>
                    <a:pt x="1254" y="1113"/>
                  </a:lnTo>
                  <a:lnTo>
                    <a:pt x="1254" y="1113"/>
                  </a:lnTo>
                  <a:lnTo>
                    <a:pt x="1260" y="1113"/>
                  </a:lnTo>
                  <a:lnTo>
                    <a:pt x="1261" y="1115"/>
                  </a:lnTo>
                  <a:lnTo>
                    <a:pt x="1260" y="1117"/>
                  </a:lnTo>
                  <a:lnTo>
                    <a:pt x="1258" y="1121"/>
                  </a:lnTo>
                  <a:lnTo>
                    <a:pt x="1260" y="1121"/>
                  </a:lnTo>
                  <a:lnTo>
                    <a:pt x="1263" y="1121"/>
                  </a:lnTo>
                  <a:lnTo>
                    <a:pt x="1267" y="1122"/>
                  </a:lnTo>
                  <a:lnTo>
                    <a:pt x="1265" y="1126"/>
                  </a:lnTo>
                  <a:lnTo>
                    <a:pt x="1263" y="1128"/>
                  </a:lnTo>
                  <a:lnTo>
                    <a:pt x="1258" y="1132"/>
                  </a:lnTo>
                  <a:lnTo>
                    <a:pt x="1256" y="1130"/>
                  </a:lnTo>
                  <a:lnTo>
                    <a:pt x="1254" y="1132"/>
                  </a:lnTo>
                  <a:lnTo>
                    <a:pt x="1258" y="1134"/>
                  </a:lnTo>
                  <a:lnTo>
                    <a:pt x="1258" y="1136"/>
                  </a:lnTo>
                  <a:lnTo>
                    <a:pt x="1254" y="1138"/>
                  </a:lnTo>
                  <a:lnTo>
                    <a:pt x="1248" y="1134"/>
                  </a:lnTo>
                  <a:lnTo>
                    <a:pt x="1243" y="1134"/>
                  </a:lnTo>
                  <a:lnTo>
                    <a:pt x="1248" y="1138"/>
                  </a:lnTo>
                  <a:lnTo>
                    <a:pt x="1248" y="1139"/>
                  </a:lnTo>
                  <a:lnTo>
                    <a:pt x="1252" y="1143"/>
                  </a:lnTo>
                  <a:lnTo>
                    <a:pt x="1254" y="1147"/>
                  </a:lnTo>
                  <a:lnTo>
                    <a:pt x="1254" y="1147"/>
                  </a:lnTo>
                  <a:lnTo>
                    <a:pt x="1252" y="1147"/>
                  </a:lnTo>
                  <a:lnTo>
                    <a:pt x="1248" y="1151"/>
                  </a:lnTo>
                  <a:lnTo>
                    <a:pt x="1243" y="1151"/>
                  </a:lnTo>
                  <a:lnTo>
                    <a:pt x="1252" y="1151"/>
                  </a:lnTo>
                  <a:lnTo>
                    <a:pt x="1252" y="1151"/>
                  </a:lnTo>
                  <a:lnTo>
                    <a:pt x="1252" y="1151"/>
                  </a:lnTo>
                  <a:lnTo>
                    <a:pt x="1258" y="1147"/>
                  </a:lnTo>
                  <a:lnTo>
                    <a:pt x="1260" y="1151"/>
                  </a:lnTo>
                  <a:lnTo>
                    <a:pt x="1260" y="1151"/>
                  </a:lnTo>
                  <a:lnTo>
                    <a:pt x="1261" y="1153"/>
                  </a:lnTo>
                  <a:lnTo>
                    <a:pt x="1260" y="1154"/>
                  </a:lnTo>
                  <a:lnTo>
                    <a:pt x="1261" y="1154"/>
                  </a:lnTo>
                  <a:lnTo>
                    <a:pt x="1263" y="1156"/>
                  </a:lnTo>
                  <a:lnTo>
                    <a:pt x="1261" y="1160"/>
                  </a:lnTo>
                  <a:lnTo>
                    <a:pt x="1263" y="1160"/>
                  </a:lnTo>
                  <a:lnTo>
                    <a:pt x="1267" y="1160"/>
                  </a:lnTo>
                  <a:lnTo>
                    <a:pt x="1267" y="1160"/>
                  </a:lnTo>
                  <a:lnTo>
                    <a:pt x="1271" y="1160"/>
                  </a:lnTo>
                  <a:lnTo>
                    <a:pt x="1271" y="1164"/>
                  </a:lnTo>
                  <a:lnTo>
                    <a:pt x="1267" y="1166"/>
                  </a:lnTo>
                  <a:lnTo>
                    <a:pt x="1267" y="1168"/>
                  </a:lnTo>
                  <a:lnTo>
                    <a:pt x="1271" y="1168"/>
                  </a:lnTo>
                  <a:lnTo>
                    <a:pt x="1273" y="1162"/>
                  </a:lnTo>
                  <a:lnTo>
                    <a:pt x="1273" y="1164"/>
                  </a:lnTo>
                  <a:lnTo>
                    <a:pt x="1273" y="1166"/>
                  </a:lnTo>
                  <a:lnTo>
                    <a:pt x="1276" y="1170"/>
                  </a:lnTo>
                  <a:lnTo>
                    <a:pt x="1273" y="1171"/>
                  </a:lnTo>
                  <a:lnTo>
                    <a:pt x="1267" y="1177"/>
                  </a:lnTo>
                  <a:lnTo>
                    <a:pt x="1263" y="1181"/>
                  </a:lnTo>
                  <a:lnTo>
                    <a:pt x="1260" y="1181"/>
                  </a:lnTo>
                  <a:lnTo>
                    <a:pt x="1263" y="1181"/>
                  </a:lnTo>
                  <a:lnTo>
                    <a:pt x="1265" y="1181"/>
                  </a:lnTo>
                  <a:lnTo>
                    <a:pt x="1273" y="1175"/>
                  </a:lnTo>
                  <a:lnTo>
                    <a:pt x="1276" y="1175"/>
                  </a:lnTo>
                  <a:lnTo>
                    <a:pt x="1276" y="1177"/>
                  </a:lnTo>
                  <a:lnTo>
                    <a:pt x="1273" y="1181"/>
                  </a:lnTo>
                  <a:lnTo>
                    <a:pt x="1271" y="1185"/>
                  </a:lnTo>
                  <a:lnTo>
                    <a:pt x="1273" y="1185"/>
                  </a:lnTo>
                  <a:lnTo>
                    <a:pt x="1276" y="1177"/>
                  </a:lnTo>
                  <a:lnTo>
                    <a:pt x="1280" y="1175"/>
                  </a:lnTo>
                  <a:lnTo>
                    <a:pt x="1282" y="1175"/>
                  </a:lnTo>
                  <a:lnTo>
                    <a:pt x="1282" y="1177"/>
                  </a:lnTo>
                  <a:lnTo>
                    <a:pt x="1280" y="1177"/>
                  </a:lnTo>
                  <a:lnTo>
                    <a:pt x="1280" y="1181"/>
                  </a:lnTo>
                  <a:lnTo>
                    <a:pt x="1280" y="1181"/>
                  </a:lnTo>
                  <a:lnTo>
                    <a:pt x="1284" y="1177"/>
                  </a:lnTo>
                  <a:lnTo>
                    <a:pt x="1286" y="1181"/>
                  </a:lnTo>
                  <a:lnTo>
                    <a:pt x="1280" y="1185"/>
                  </a:lnTo>
                  <a:lnTo>
                    <a:pt x="1280" y="1186"/>
                  </a:lnTo>
                  <a:lnTo>
                    <a:pt x="1280" y="1186"/>
                  </a:lnTo>
                  <a:lnTo>
                    <a:pt x="1284" y="1185"/>
                  </a:lnTo>
                  <a:lnTo>
                    <a:pt x="1292" y="1177"/>
                  </a:lnTo>
                  <a:lnTo>
                    <a:pt x="1292" y="1177"/>
                  </a:lnTo>
                  <a:lnTo>
                    <a:pt x="1290" y="1181"/>
                  </a:lnTo>
                  <a:lnTo>
                    <a:pt x="1290" y="1181"/>
                  </a:lnTo>
                  <a:lnTo>
                    <a:pt x="1295" y="1177"/>
                  </a:lnTo>
                  <a:lnTo>
                    <a:pt x="1295" y="1181"/>
                  </a:lnTo>
                  <a:lnTo>
                    <a:pt x="1295" y="1186"/>
                  </a:lnTo>
                  <a:lnTo>
                    <a:pt x="1292" y="1186"/>
                  </a:lnTo>
                  <a:lnTo>
                    <a:pt x="1293" y="1188"/>
                  </a:lnTo>
                  <a:lnTo>
                    <a:pt x="1297" y="1188"/>
                  </a:lnTo>
                  <a:lnTo>
                    <a:pt x="1301" y="1192"/>
                  </a:lnTo>
                  <a:lnTo>
                    <a:pt x="1305" y="1188"/>
                  </a:lnTo>
                  <a:lnTo>
                    <a:pt x="1310" y="1186"/>
                  </a:lnTo>
                  <a:lnTo>
                    <a:pt x="1310" y="1186"/>
                  </a:lnTo>
                  <a:lnTo>
                    <a:pt x="1310" y="1190"/>
                  </a:lnTo>
                  <a:lnTo>
                    <a:pt x="1307" y="1190"/>
                  </a:lnTo>
                  <a:lnTo>
                    <a:pt x="1305" y="1192"/>
                  </a:lnTo>
                  <a:lnTo>
                    <a:pt x="1314" y="1196"/>
                  </a:lnTo>
                  <a:lnTo>
                    <a:pt x="1318" y="1198"/>
                  </a:lnTo>
                  <a:lnTo>
                    <a:pt x="1312" y="1200"/>
                  </a:lnTo>
                  <a:lnTo>
                    <a:pt x="1312" y="1202"/>
                  </a:lnTo>
                  <a:lnTo>
                    <a:pt x="1305" y="1202"/>
                  </a:lnTo>
                  <a:lnTo>
                    <a:pt x="1305" y="1202"/>
                  </a:lnTo>
                  <a:lnTo>
                    <a:pt x="1297" y="1202"/>
                  </a:lnTo>
                  <a:lnTo>
                    <a:pt x="1295" y="1205"/>
                  </a:lnTo>
                  <a:lnTo>
                    <a:pt x="1288" y="1205"/>
                  </a:lnTo>
                  <a:lnTo>
                    <a:pt x="1276" y="1209"/>
                  </a:lnTo>
                  <a:lnTo>
                    <a:pt x="1276" y="1211"/>
                  </a:lnTo>
                  <a:lnTo>
                    <a:pt x="1284" y="1209"/>
                  </a:lnTo>
                  <a:lnTo>
                    <a:pt x="1292" y="1205"/>
                  </a:lnTo>
                  <a:lnTo>
                    <a:pt x="1295" y="1209"/>
                  </a:lnTo>
                  <a:lnTo>
                    <a:pt x="1295" y="1211"/>
                  </a:lnTo>
                  <a:lnTo>
                    <a:pt x="1288" y="1211"/>
                  </a:lnTo>
                  <a:lnTo>
                    <a:pt x="1280" y="1211"/>
                  </a:lnTo>
                  <a:lnTo>
                    <a:pt x="1276" y="1215"/>
                  </a:lnTo>
                  <a:lnTo>
                    <a:pt x="1273" y="1217"/>
                  </a:lnTo>
                  <a:lnTo>
                    <a:pt x="1267" y="1217"/>
                  </a:lnTo>
                  <a:lnTo>
                    <a:pt x="1267" y="1220"/>
                  </a:lnTo>
                  <a:lnTo>
                    <a:pt x="1267" y="1222"/>
                  </a:lnTo>
                  <a:lnTo>
                    <a:pt x="1260" y="1219"/>
                  </a:lnTo>
                  <a:lnTo>
                    <a:pt x="1256" y="1211"/>
                  </a:lnTo>
                  <a:lnTo>
                    <a:pt x="1256" y="1215"/>
                  </a:lnTo>
                  <a:lnTo>
                    <a:pt x="1254" y="1217"/>
                  </a:lnTo>
                  <a:lnTo>
                    <a:pt x="1258" y="1217"/>
                  </a:lnTo>
                  <a:lnTo>
                    <a:pt x="1258" y="1219"/>
                  </a:lnTo>
                  <a:lnTo>
                    <a:pt x="1265" y="1226"/>
                  </a:lnTo>
                  <a:lnTo>
                    <a:pt x="1265" y="1228"/>
                  </a:lnTo>
                  <a:lnTo>
                    <a:pt x="1263" y="1226"/>
                  </a:lnTo>
                  <a:lnTo>
                    <a:pt x="1260" y="1230"/>
                  </a:lnTo>
                  <a:lnTo>
                    <a:pt x="1261" y="1232"/>
                  </a:lnTo>
                  <a:lnTo>
                    <a:pt x="1263" y="1234"/>
                  </a:lnTo>
                  <a:lnTo>
                    <a:pt x="1265" y="1232"/>
                  </a:lnTo>
                  <a:lnTo>
                    <a:pt x="1267" y="1232"/>
                  </a:lnTo>
                  <a:lnTo>
                    <a:pt x="1271" y="1224"/>
                  </a:lnTo>
                  <a:lnTo>
                    <a:pt x="1276" y="1224"/>
                  </a:lnTo>
                  <a:lnTo>
                    <a:pt x="1280" y="1220"/>
                  </a:lnTo>
                  <a:lnTo>
                    <a:pt x="1282" y="1220"/>
                  </a:lnTo>
                  <a:lnTo>
                    <a:pt x="1284" y="1217"/>
                  </a:lnTo>
                  <a:lnTo>
                    <a:pt x="1288" y="1215"/>
                  </a:lnTo>
                  <a:lnTo>
                    <a:pt x="1292" y="1215"/>
                  </a:lnTo>
                  <a:lnTo>
                    <a:pt x="1297" y="1211"/>
                  </a:lnTo>
                  <a:lnTo>
                    <a:pt x="1301" y="1211"/>
                  </a:lnTo>
                  <a:lnTo>
                    <a:pt x="1305" y="1211"/>
                  </a:lnTo>
                  <a:lnTo>
                    <a:pt x="1305" y="1211"/>
                  </a:lnTo>
                  <a:lnTo>
                    <a:pt x="1301" y="1211"/>
                  </a:lnTo>
                  <a:lnTo>
                    <a:pt x="1297" y="1209"/>
                  </a:lnTo>
                  <a:lnTo>
                    <a:pt x="1301" y="1209"/>
                  </a:lnTo>
                  <a:lnTo>
                    <a:pt x="1310" y="1205"/>
                  </a:lnTo>
                  <a:lnTo>
                    <a:pt x="1316" y="1209"/>
                  </a:lnTo>
                  <a:lnTo>
                    <a:pt x="1318" y="1215"/>
                  </a:lnTo>
                  <a:lnTo>
                    <a:pt x="1318" y="1217"/>
                  </a:lnTo>
                  <a:lnTo>
                    <a:pt x="1314" y="1220"/>
                  </a:lnTo>
                  <a:lnTo>
                    <a:pt x="1310" y="1220"/>
                  </a:lnTo>
                  <a:lnTo>
                    <a:pt x="1310" y="1224"/>
                  </a:lnTo>
                  <a:lnTo>
                    <a:pt x="1314" y="1224"/>
                  </a:lnTo>
                  <a:lnTo>
                    <a:pt x="1314" y="1228"/>
                  </a:lnTo>
                  <a:lnTo>
                    <a:pt x="1316" y="1226"/>
                  </a:lnTo>
                  <a:lnTo>
                    <a:pt x="1318" y="1222"/>
                  </a:lnTo>
                  <a:lnTo>
                    <a:pt x="1322" y="1219"/>
                  </a:lnTo>
                  <a:lnTo>
                    <a:pt x="1325" y="1219"/>
                  </a:lnTo>
                  <a:lnTo>
                    <a:pt x="1329" y="1220"/>
                  </a:lnTo>
                  <a:lnTo>
                    <a:pt x="1325" y="1222"/>
                  </a:lnTo>
                  <a:lnTo>
                    <a:pt x="1325" y="1224"/>
                  </a:lnTo>
                  <a:lnTo>
                    <a:pt x="1331" y="1224"/>
                  </a:lnTo>
                  <a:lnTo>
                    <a:pt x="1335" y="1226"/>
                  </a:lnTo>
                  <a:lnTo>
                    <a:pt x="1337" y="1228"/>
                  </a:lnTo>
                  <a:lnTo>
                    <a:pt x="1335" y="1226"/>
                  </a:lnTo>
                  <a:lnTo>
                    <a:pt x="1331" y="1228"/>
                  </a:lnTo>
                  <a:lnTo>
                    <a:pt x="1331" y="1232"/>
                  </a:lnTo>
                  <a:lnTo>
                    <a:pt x="1337" y="1234"/>
                  </a:lnTo>
                  <a:lnTo>
                    <a:pt x="1339" y="1235"/>
                  </a:lnTo>
                  <a:lnTo>
                    <a:pt x="1335" y="1239"/>
                  </a:lnTo>
                  <a:lnTo>
                    <a:pt x="1331" y="1235"/>
                  </a:lnTo>
                  <a:lnTo>
                    <a:pt x="1331" y="1239"/>
                  </a:lnTo>
                  <a:lnTo>
                    <a:pt x="1335" y="1241"/>
                  </a:lnTo>
                  <a:lnTo>
                    <a:pt x="1335" y="1245"/>
                  </a:lnTo>
                  <a:lnTo>
                    <a:pt x="1331" y="1245"/>
                  </a:lnTo>
                  <a:lnTo>
                    <a:pt x="1331" y="1249"/>
                  </a:lnTo>
                  <a:lnTo>
                    <a:pt x="1325" y="1251"/>
                  </a:lnTo>
                  <a:lnTo>
                    <a:pt x="1322" y="1247"/>
                  </a:lnTo>
                  <a:lnTo>
                    <a:pt x="1325" y="1251"/>
                  </a:lnTo>
                  <a:lnTo>
                    <a:pt x="1331" y="1252"/>
                  </a:lnTo>
                  <a:lnTo>
                    <a:pt x="1335" y="1252"/>
                  </a:lnTo>
                  <a:lnTo>
                    <a:pt x="1335" y="1256"/>
                  </a:lnTo>
                  <a:lnTo>
                    <a:pt x="1331" y="1256"/>
                  </a:lnTo>
                  <a:lnTo>
                    <a:pt x="1331" y="1256"/>
                  </a:lnTo>
                  <a:lnTo>
                    <a:pt x="1329" y="1256"/>
                  </a:lnTo>
                  <a:lnTo>
                    <a:pt x="1331" y="1258"/>
                  </a:lnTo>
                  <a:lnTo>
                    <a:pt x="1335" y="1258"/>
                  </a:lnTo>
                  <a:lnTo>
                    <a:pt x="1335" y="1258"/>
                  </a:lnTo>
                  <a:lnTo>
                    <a:pt x="1335" y="1262"/>
                  </a:lnTo>
                  <a:lnTo>
                    <a:pt x="1335" y="1266"/>
                  </a:lnTo>
                  <a:lnTo>
                    <a:pt x="1331" y="1266"/>
                  </a:lnTo>
                  <a:lnTo>
                    <a:pt x="1329" y="1269"/>
                  </a:lnTo>
                  <a:lnTo>
                    <a:pt x="1325" y="1271"/>
                  </a:lnTo>
                  <a:lnTo>
                    <a:pt x="1320" y="1271"/>
                  </a:lnTo>
                  <a:lnTo>
                    <a:pt x="1316" y="1275"/>
                  </a:lnTo>
                  <a:lnTo>
                    <a:pt x="1314" y="1275"/>
                  </a:lnTo>
                  <a:lnTo>
                    <a:pt x="1312" y="1279"/>
                  </a:lnTo>
                  <a:lnTo>
                    <a:pt x="1310" y="1279"/>
                  </a:lnTo>
                  <a:lnTo>
                    <a:pt x="1310" y="1281"/>
                  </a:lnTo>
                  <a:lnTo>
                    <a:pt x="1305" y="1281"/>
                  </a:lnTo>
                  <a:lnTo>
                    <a:pt x="1305" y="1279"/>
                  </a:lnTo>
                  <a:lnTo>
                    <a:pt x="1301" y="1281"/>
                  </a:lnTo>
                  <a:lnTo>
                    <a:pt x="1297" y="1281"/>
                  </a:lnTo>
                  <a:lnTo>
                    <a:pt x="1297" y="1279"/>
                  </a:lnTo>
                  <a:lnTo>
                    <a:pt x="1293" y="1281"/>
                  </a:lnTo>
                  <a:lnTo>
                    <a:pt x="1290" y="1281"/>
                  </a:lnTo>
                  <a:lnTo>
                    <a:pt x="1288" y="1279"/>
                  </a:lnTo>
                  <a:lnTo>
                    <a:pt x="1286" y="1279"/>
                  </a:lnTo>
                  <a:lnTo>
                    <a:pt x="1286" y="1281"/>
                  </a:lnTo>
                  <a:lnTo>
                    <a:pt x="1284" y="1283"/>
                  </a:lnTo>
                  <a:lnTo>
                    <a:pt x="1280" y="1283"/>
                  </a:lnTo>
                  <a:lnTo>
                    <a:pt x="1280" y="1284"/>
                  </a:lnTo>
                  <a:lnTo>
                    <a:pt x="1280" y="1284"/>
                  </a:lnTo>
                  <a:lnTo>
                    <a:pt x="1280" y="1286"/>
                  </a:lnTo>
                  <a:lnTo>
                    <a:pt x="1276" y="1290"/>
                  </a:lnTo>
                  <a:lnTo>
                    <a:pt x="1273" y="1288"/>
                  </a:lnTo>
                  <a:lnTo>
                    <a:pt x="1273" y="1290"/>
                  </a:lnTo>
                  <a:lnTo>
                    <a:pt x="1273" y="1296"/>
                  </a:lnTo>
                  <a:lnTo>
                    <a:pt x="1267" y="1296"/>
                  </a:lnTo>
                  <a:lnTo>
                    <a:pt x="1267" y="1300"/>
                  </a:lnTo>
                  <a:lnTo>
                    <a:pt x="1265" y="1300"/>
                  </a:lnTo>
                  <a:lnTo>
                    <a:pt x="1263" y="1303"/>
                  </a:lnTo>
                  <a:lnTo>
                    <a:pt x="1261" y="1303"/>
                  </a:lnTo>
                  <a:lnTo>
                    <a:pt x="1258" y="1303"/>
                  </a:lnTo>
                  <a:lnTo>
                    <a:pt x="1254" y="1303"/>
                  </a:lnTo>
                  <a:lnTo>
                    <a:pt x="1254" y="1305"/>
                  </a:lnTo>
                  <a:lnTo>
                    <a:pt x="1252" y="1307"/>
                  </a:lnTo>
                  <a:lnTo>
                    <a:pt x="1248" y="1305"/>
                  </a:lnTo>
                  <a:lnTo>
                    <a:pt x="1243" y="1305"/>
                  </a:lnTo>
                  <a:lnTo>
                    <a:pt x="1241" y="1305"/>
                  </a:lnTo>
                  <a:lnTo>
                    <a:pt x="1237" y="1305"/>
                  </a:lnTo>
                  <a:lnTo>
                    <a:pt x="1235" y="1305"/>
                  </a:lnTo>
                  <a:lnTo>
                    <a:pt x="1226" y="1309"/>
                  </a:lnTo>
                  <a:lnTo>
                    <a:pt x="1222" y="1307"/>
                  </a:lnTo>
                  <a:lnTo>
                    <a:pt x="1224" y="1305"/>
                  </a:lnTo>
                  <a:lnTo>
                    <a:pt x="1222" y="1305"/>
                  </a:lnTo>
                  <a:lnTo>
                    <a:pt x="1218" y="1307"/>
                  </a:lnTo>
                  <a:lnTo>
                    <a:pt x="1216" y="1307"/>
                  </a:lnTo>
                  <a:lnTo>
                    <a:pt x="1211" y="1303"/>
                  </a:lnTo>
                  <a:lnTo>
                    <a:pt x="1209" y="1305"/>
                  </a:lnTo>
                  <a:lnTo>
                    <a:pt x="1203" y="1303"/>
                  </a:lnTo>
                  <a:lnTo>
                    <a:pt x="1201" y="1303"/>
                  </a:lnTo>
                  <a:lnTo>
                    <a:pt x="1199" y="1303"/>
                  </a:lnTo>
                  <a:lnTo>
                    <a:pt x="1197" y="1303"/>
                  </a:lnTo>
                  <a:lnTo>
                    <a:pt x="1192" y="1303"/>
                  </a:lnTo>
                  <a:lnTo>
                    <a:pt x="1188" y="1300"/>
                  </a:lnTo>
                  <a:lnTo>
                    <a:pt x="1184" y="1303"/>
                  </a:lnTo>
                  <a:lnTo>
                    <a:pt x="1180" y="1303"/>
                  </a:lnTo>
                  <a:lnTo>
                    <a:pt x="1177" y="1300"/>
                  </a:lnTo>
                  <a:lnTo>
                    <a:pt x="1173" y="1303"/>
                  </a:lnTo>
                  <a:lnTo>
                    <a:pt x="1173" y="1303"/>
                  </a:lnTo>
                  <a:lnTo>
                    <a:pt x="1167" y="1303"/>
                  </a:lnTo>
                  <a:lnTo>
                    <a:pt x="1164" y="1300"/>
                  </a:lnTo>
                  <a:lnTo>
                    <a:pt x="1156" y="1303"/>
                  </a:lnTo>
                  <a:lnTo>
                    <a:pt x="1150" y="1300"/>
                  </a:lnTo>
                  <a:lnTo>
                    <a:pt x="1148" y="1296"/>
                  </a:lnTo>
                  <a:lnTo>
                    <a:pt x="1145" y="1300"/>
                  </a:lnTo>
                  <a:lnTo>
                    <a:pt x="1143" y="1300"/>
                  </a:lnTo>
                  <a:lnTo>
                    <a:pt x="1145" y="1303"/>
                  </a:lnTo>
                  <a:lnTo>
                    <a:pt x="1143" y="1303"/>
                  </a:lnTo>
                  <a:lnTo>
                    <a:pt x="1139" y="1303"/>
                  </a:lnTo>
                  <a:lnTo>
                    <a:pt x="1133" y="1311"/>
                  </a:lnTo>
                  <a:lnTo>
                    <a:pt x="1130" y="1313"/>
                  </a:lnTo>
                  <a:lnTo>
                    <a:pt x="1130" y="1315"/>
                  </a:lnTo>
                  <a:lnTo>
                    <a:pt x="1128" y="1318"/>
                  </a:lnTo>
                  <a:lnTo>
                    <a:pt x="1128" y="1322"/>
                  </a:lnTo>
                  <a:lnTo>
                    <a:pt x="1124" y="1324"/>
                  </a:lnTo>
                  <a:lnTo>
                    <a:pt x="1118" y="1324"/>
                  </a:lnTo>
                  <a:lnTo>
                    <a:pt x="1115" y="1328"/>
                  </a:lnTo>
                  <a:lnTo>
                    <a:pt x="1109" y="1328"/>
                  </a:lnTo>
                  <a:lnTo>
                    <a:pt x="1105" y="1330"/>
                  </a:lnTo>
                  <a:lnTo>
                    <a:pt x="1105" y="1333"/>
                  </a:lnTo>
                  <a:lnTo>
                    <a:pt x="1103" y="1330"/>
                  </a:lnTo>
                  <a:lnTo>
                    <a:pt x="1100" y="1333"/>
                  </a:lnTo>
                  <a:lnTo>
                    <a:pt x="1100" y="1335"/>
                  </a:lnTo>
                  <a:lnTo>
                    <a:pt x="1096" y="1335"/>
                  </a:lnTo>
                  <a:lnTo>
                    <a:pt x="1090" y="1339"/>
                  </a:lnTo>
                  <a:lnTo>
                    <a:pt x="1090" y="1341"/>
                  </a:lnTo>
                  <a:lnTo>
                    <a:pt x="1088" y="1341"/>
                  </a:lnTo>
                  <a:lnTo>
                    <a:pt x="1084" y="1348"/>
                  </a:lnTo>
                  <a:lnTo>
                    <a:pt x="1077" y="1352"/>
                  </a:lnTo>
                  <a:lnTo>
                    <a:pt x="1075" y="1360"/>
                  </a:lnTo>
                  <a:lnTo>
                    <a:pt x="1069" y="1360"/>
                  </a:lnTo>
                  <a:lnTo>
                    <a:pt x="1066" y="1365"/>
                  </a:lnTo>
                  <a:lnTo>
                    <a:pt x="1062" y="1365"/>
                  </a:lnTo>
                  <a:lnTo>
                    <a:pt x="1060" y="1371"/>
                  </a:lnTo>
                  <a:lnTo>
                    <a:pt x="1060" y="1375"/>
                  </a:lnTo>
                  <a:lnTo>
                    <a:pt x="1051" y="1380"/>
                  </a:lnTo>
                  <a:lnTo>
                    <a:pt x="1049" y="1384"/>
                  </a:lnTo>
                  <a:lnTo>
                    <a:pt x="1039" y="1388"/>
                  </a:lnTo>
                  <a:lnTo>
                    <a:pt x="1034" y="1388"/>
                  </a:lnTo>
                  <a:lnTo>
                    <a:pt x="1037" y="1388"/>
                  </a:lnTo>
                  <a:lnTo>
                    <a:pt x="1049" y="1384"/>
                  </a:lnTo>
                  <a:lnTo>
                    <a:pt x="1056" y="1380"/>
                  </a:lnTo>
                  <a:lnTo>
                    <a:pt x="1062" y="1377"/>
                  </a:lnTo>
                  <a:lnTo>
                    <a:pt x="1068" y="1371"/>
                  </a:lnTo>
                  <a:lnTo>
                    <a:pt x="1071" y="1365"/>
                  </a:lnTo>
                  <a:lnTo>
                    <a:pt x="1075" y="1364"/>
                  </a:lnTo>
                  <a:lnTo>
                    <a:pt x="1084" y="1354"/>
                  </a:lnTo>
                  <a:lnTo>
                    <a:pt x="1096" y="1348"/>
                  </a:lnTo>
                  <a:lnTo>
                    <a:pt x="1105" y="1341"/>
                  </a:lnTo>
                  <a:lnTo>
                    <a:pt x="1109" y="1341"/>
                  </a:lnTo>
                  <a:lnTo>
                    <a:pt x="1115" y="1339"/>
                  </a:lnTo>
                  <a:lnTo>
                    <a:pt x="1124" y="1337"/>
                  </a:lnTo>
                  <a:lnTo>
                    <a:pt x="1135" y="1333"/>
                  </a:lnTo>
                  <a:lnTo>
                    <a:pt x="1139" y="1333"/>
                  </a:lnTo>
                  <a:lnTo>
                    <a:pt x="1143" y="1330"/>
                  </a:lnTo>
                  <a:lnTo>
                    <a:pt x="1156" y="1330"/>
                  </a:lnTo>
                  <a:lnTo>
                    <a:pt x="1160" y="1333"/>
                  </a:lnTo>
                  <a:lnTo>
                    <a:pt x="1169" y="1337"/>
                  </a:lnTo>
                  <a:lnTo>
                    <a:pt x="1169" y="1339"/>
                  </a:lnTo>
                  <a:lnTo>
                    <a:pt x="1164" y="1339"/>
                  </a:lnTo>
                  <a:lnTo>
                    <a:pt x="1164" y="1339"/>
                  </a:lnTo>
                  <a:lnTo>
                    <a:pt x="1164" y="1341"/>
                  </a:lnTo>
                  <a:lnTo>
                    <a:pt x="1167" y="1341"/>
                  </a:lnTo>
                  <a:lnTo>
                    <a:pt x="1169" y="1341"/>
                  </a:lnTo>
                  <a:lnTo>
                    <a:pt x="1173" y="1345"/>
                  </a:lnTo>
                  <a:lnTo>
                    <a:pt x="1169" y="1345"/>
                  </a:lnTo>
                  <a:lnTo>
                    <a:pt x="1173" y="1347"/>
                  </a:lnTo>
                  <a:lnTo>
                    <a:pt x="1167" y="1354"/>
                  </a:lnTo>
                  <a:lnTo>
                    <a:pt x="1164" y="1354"/>
                  </a:lnTo>
                  <a:lnTo>
                    <a:pt x="1160" y="1358"/>
                  </a:lnTo>
                  <a:lnTo>
                    <a:pt x="1158" y="1358"/>
                  </a:lnTo>
                  <a:lnTo>
                    <a:pt x="1152" y="1360"/>
                  </a:lnTo>
                  <a:lnTo>
                    <a:pt x="1148" y="1360"/>
                  </a:lnTo>
                  <a:lnTo>
                    <a:pt x="1145" y="1360"/>
                  </a:lnTo>
                  <a:lnTo>
                    <a:pt x="1143" y="1358"/>
                  </a:lnTo>
                  <a:lnTo>
                    <a:pt x="1139" y="1360"/>
                  </a:lnTo>
                  <a:lnTo>
                    <a:pt x="1135" y="1360"/>
                  </a:lnTo>
                  <a:lnTo>
                    <a:pt x="1130" y="1360"/>
                  </a:lnTo>
                  <a:lnTo>
                    <a:pt x="1126" y="1360"/>
                  </a:lnTo>
                  <a:lnTo>
                    <a:pt x="1130" y="1360"/>
                  </a:lnTo>
                  <a:lnTo>
                    <a:pt x="1135" y="1360"/>
                  </a:lnTo>
                  <a:lnTo>
                    <a:pt x="1143" y="1364"/>
                  </a:lnTo>
                  <a:lnTo>
                    <a:pt x="1145" y="1365"/>
                  </a:lnTo>
                  <a:lnTo>
                    <a:pt x="1147" y="1367"/>
                  </a:lnTo>
                  <a:lnTo>
                    <a:pt x="1150" y="1365"/>
                  </a:lnTo>
                  <a:lnTo>
                    <a:pt x="1154" y="1364"/>
                  </a:lnTo>
                  <a:lnTo>
                    <a:pt x="1158" y="1364"/>
                  </a:lnTo>
                  <a:lnTo>
                    <a:pt x="1160" y="1365"/>
                  </a:lnTo>
                  <a:lnTo>
                    <a:pt x="1160" y="1365"/>
                  </a:lnTo>
                  <a:lnTo>
                    <a:pt x="1164" y="1367"/>
                  </a:lnTo>
                  <a:lnTo>
                    <a:pt x="1160" y="1371"/>
                  </a:lnTo>
                  <a:lnTo>
                    <a:pt x="1154" y="1380"/>
                  </a:lnTo>
                  <a:lnTo>
                    <a:pt x="1152" y="1380"/>
                  </a:lnTo>
                  <a:lnTo>
                    <a:pt x="1148" y="1384"/>
                  </a:lnTo>
                  <a:lnTo>
                    <a:pt x="1156" y="1384"/>
                  </a:lnTo>
                  <a:lnTo>
                    <a:pt x="1156" y="1384"/>
                  </a:lnTo>
                  <a:lnTo>
                    <a:pt x="1154" y="1388"/>
                  </a:lnTo>
                  <a:lnTo>
                    <a:pt x="1156" y="1390"/>
                  </a:lnTo>
                  <a:lnTo>
                    <a:pt x="1156" y="1394"/>
                  </a:lnTo>
                  <a:lnTo>
                    <a:pt x="1156" y="1399"/>
                  </a:lnTo>
                  <a:lnTo>
                    <a:pt x="1158" y="1399"/>
                  </a:lnTo>
                  <a:lnTo>
                    <a:pt x="1160" y="1405"/>
                  </a:lnTo>
                  <a:lnTo>
                    <a:pt x="1164" y="1405"/>
                  </a:lnTo>
                  <a:lnTo>
                    <a:pt x="1164" y="1407"/>
                  </a:lnTo>
                  <a:lnTo>
                    <a:pt x="1169" y="1407"/>
                  </a:lnTo>
                  <a:lnTo>
                    <a:pt x="1169" y="1411"/>
                  </a:lnTo>
                  <a:lnTo>
                    <a:pt x="1167" y="1411"/>
                  </a:lnTo>
                  <a:lnTo>
                    <a:pt x="1169" y="1414"/>
                  </a:lnTo>
                  <a:lnTo>
                    <a:pt x="1177" y="1414"/>
                  </a:lnTo>
                  <a:lnTo>
                    <a:pt x="1180" y="1416"/>
                  </a:lnTo>
                  <a:lnTo>
                    <a:pt x="1182" y="1416"/>
                  </a:lnTo>
                  <a:lnTo>
                    <a:pt x="1184" y="1418"/>
                  </a:lnTo>
                  <a:lnTo>
                    <a:pt x="1188" y="1418"/>
                  </a:lnTo>
                  <a:lnTo>
                    <a:pt x="1194" y="1418"/>
                  </a:lnTo>
                  <a:lnTo>
                    <a:pt x="1194" y="1418"/>
                  </a:lnTo>
                  <a:lnTo>
                    <a:pt x="1199" y="1414"/>
                  </a:lnTo>
                  <a:lnTo>
                    <a:pt x="1201" y="1418"/>
                  </a:lnTo>
                  <a:lnTo>
                    <a:pt x="1199" y="1418"/>
                  </a:lnTo>
                  <a:lnTo>
                    <a:pt x="1205" y="1418"/>
                  </a:lnTo>
                  <a:lnTo>
                    <a:pt x="1211" y="1422"/>
                  </a:lnTo>
                  <a:lnTo>
                    <a:pt x="1211" y="1424"/>
                  </a:lnTo>
                  <a:lnTo>
                    <a:pt x="1209" y="1424"/>
                  </a:lnTo>
                  <a:lnTo>
                    <a:pt x="1207" y="1428"/>
                  </a:lnTo>
                  <a:lnTo>
                    <a:pt x="1211" y="1428"/>
                  </a:lnTo>
                  <a:lnTo>
                    <a:pt x="1214" y="1428"/>
                  </a:lnTo>
                  <a:lnTo>
                    <a:pt x="1216" y="1429"/>
                  </a:lnTo>
                  <a:lnTo>
                    <a:pt x="1212" y="1431"/>
                  </a:lnTo>
                  <a:lnTo>
                    <a:pt x="1211" y="1429"/>
                  </a:lnTo>
                  <a:lnTo>
                    <a:pt x="1207" y="1429"/>
                  </a:lnTo>
                  <a:lnTo>
                    <a:pt x="1201" y="1431"/>
                  </a:lnTo>
                  <a:lnTo>
                    <a:pt x="1194" y="1437"/>
                  </a:lnTo>
                  <a:lnTo>
                    <a:pt x="1188" y="1437"/>
                  </a:lnTo>
                  <a:lnTo>
                    <a:pt x="1184" y="1439"/>
                  </a:lnTo>
                  <a:lnTo>
                    <a:pt x="1177" y="1441"/>
                  </a:lnTo>
                  <a:lnTo>
                    <a:pt x="1173" y="1443"/>
                  </a:lnTo>
                  <a:lnTo>
                    <a:pt x="1167" y="1443"/>
                  </a:lnTo>
                  <a:lnTo>
                    <a:pt x="1169" y="1445"/>
                  </a:lnTo>
                  <a:lnTo>
                    <a:pt x="1164" y="1445"/>
                  </a:lnTo>
                  <a:lnTo>
                    <a:pt x="1164" y="1441"/>
                  </a:lnTo>
                  <a:lnTo>
                    <a:pt x="1160" y="1441"/>
                  </a:lnTo>
                  <a:lnTo>
                    <a:pt x="1160" y="1443"/>
                  </a:lnTo>
                  <a:lnTo>
                    <a:pt x="1158" y="1443"/>
                  </a:lnTo>
                  <a:lnTo>
                    <a:pt x="1156" y="1446"/>
                  </a:lnTo>
                  <a:lnTo>
                    <a:pt x="1156" y="1448"/>
                  </a:lnTo>
                  <a:lnTo>
                    <a:pt x="1150" y="1452"/>
                  </a:lnTo>
                  <a:lnTo>
                    <a:pt x="1145" y="1458"/>
                  </a:lnTo>
                  <a:lnTo>
                    <a:pt x="1143" y="1460"/>
                  </a:lnTo>
                  <a:lnTo>
                    <a:pt x="1139" y="1463"/>
                  </a:lnTo>
                  <a:lnTo>
                    <a:pt x="1135" y="1463"/>
                  </a:lnTo>
                  <a:lnTo>
                    <a:pt x="1135" y="1463"/>
                  </a:lnTo>
                  <a:lnTo>
                    <a:pt x="1135" y="1467"/>
                  </a:lnTo>
                  <a:lnTo>
                    <a:pt x="1133" y="1469"/>
                  </a:lnTo>
                  <a:lnTo>
                    <a:pt x="1130" y="1467"/>
                  </a:lnTo>
                  <a:lnTo>
                    <a:pt x="1130" y="1469"/>
                  </a:lnTo>
                  <a:lnTo>
                    <a:pt x="1126" y="1465"/>
                  </a:lnTo>
                  <a:lnTo>
                    <a:pt x="1126" y="1461"/>
                  </a:lnTo>
                  <a:lnTo>
                    <a:pt x="1124" y="1460"/>
                  </a:lnTo>
                  <a:lnTo>
                    <a:pt x="1122" y="1461"/>
                  </a:lnTo>
                  <a:lnTo>
                    <a:pt x="1120" y="1458"/>
                  </a:lnTo>
                  <a:lnTo>
                    <a:pt x="1120" y="1454"/>
                  </a:lnTo>
                  <a:lnTo>
                    <a:pt x="1120" y="1452"/>
                  </a:lnTo>
                  <a:lnTo>
                    <a:pt x="1122" y="1445"/>
                  </a:lnTo>
                  <a:lnTo>
                    <a:pt x="1128" y="1441"/>
                  </a:lnTo>
                  <a:lnTo>
                    <a:pt x="1128" y="1439"/>
                  </a:lnTo>
                  <a:lnTo>
                    <a:pt x="1135" y="1433"/>
                  </a:lnTo>
                  <a:lnTo>
                    <a:pt x="1143" y="1431"/>
                  </a:lnTo>
                  <a:lnTo>
                    <a:pt x="1148" y="1428"/>
                  </a:lnTo>
                  <a:lnTo>
                    <a:pt x="1154" y="1428"/>
                  </a:lnTo>
                  <a:lnTo>
                    <a:pt x="1158" y="1428"/>
                  </a:lnTo>
                  <a:lnTo>
                    <a:pt x="1158" y="1429"/>
                  </a:lnTo>
                  <a:lnTo>
                    <a:pt x="1160" y="1431"/>
                  </a:lnTo>
                  <a:lnTo>
                    <a:pt x="1160" y="1429"/>
                  </a:lnTo>
                  <a:lnTo>
                    <a:pt x="1160" y="1428"/>
                  </a:lnTo>
                  <a:lnTo>
                    <a:pt x="1164" y="1428"/>
                  </a:lnTo>
                  <a:lnTo>
                    <a:pt x="1167" y="1428"/>
                  </a:lnTo>
                  <a:lnTo>
                    <a:pt x="1173" y="1424"/>
                  </a:lnTo>
                  <a:lnTo>
                    <a:pt x="1167" y="1428"/>
                  </a:lnTo>
                  <a:lnTo>
                    <a:pt x="1160" y="1424"/>
                  </a:lnTo>
                  <a:lnTo>
                    <a:pt x="1158" y="1422"/>
                  </a:lnTo>
                  <a:lnTo>
                    <a:pt x="1154" y="1422"/>
                  </a:lnTo>
                  <a:lnTo>
                    <a:pt x="1150" y="1428"/>
                  </a:lnTo>
                  <a:lnTo>
                    <a:pt x="1147" y="1424"/>
                  </a:lnTo>
                  <a:lnTo>
                    <a:pt x="1150" y="1422"/>
                  </a:lnTo>
                  <a:lnTo>
                    <a:pt x="1154" y="1418"/>
                  </a:lnTo>
                  <a:lnTo>
                    <a:pt x="1158" y="1416"/>
                  </a:lnTo>
                  <a:lnTo>
                    <a:pt x="1158" y="1414"/>
                  </a:lnTo>
                  <a:lnTo>
                    <a:pt x="1156" y="1416"/>
                  </a:lnTo>
                  <a:lnTo>
                    <a:pt x="1156" y="1413"/>
                  </a:lnTo>
                  <a:lnTo>
                    <a:pt x="1150" y="1418"/>
                  </a:lnTo>
                  <a:lnTo>
                    <a:pt x="1148" y="1418"/>
                  </a:lnTo>
                  <a:lnTo>
                    <a:pt x="1143" y="1422"/>
                  </a:lnTo>
                  <a:lnTo>
                    <a:pt x="1139" y="1422"/>
                  </a:lnTo>
                  <a:lnTo>
                    <a:pt x="1139" y="1428"/>
                  </a:lnTo>
                  <a:lnTo>
                    <a:pt x="1130" y="1428"/>
                  </a:lnTo>
                  <a:lnTo>
                    <a:pt x="1130" y="1428"/>
                  </a:lnTo>
                  <a:lnTo>
                    <a:pt x="1130" y="1424"/>
                  </a:lnTo>
                  <a:lnTo>
                    <a:pt x="1128" y="1424"/>
                  </a:lnTo>
                  <a:lnTo>
                    <a:pt x="1130" y="1422"/>
                  </a:lnTo>
                  <a:lnTo>
                    <a:pt x="1128" y="1424"/>
                  </a:lnTo>
                  <a:lnTo>
                    <a:pt x="1126" y="1428"/>
                  </a:lnTo>
                  <a:lnTo>
                    <a:pt x="1120" y="1429"/>
                  </a:lnTo>
                  <a:lnTo>
                    <a:pt x="1118" y="1428"/>
                  </a:lnTo>
                  <a:lnTo>
                    <a:pt x="1118" y="1429"/>
                  </a:lnTo>
                  <a:lnTo>
                    <a:pt x="1115" y="1429"/>
                  </a:lnTo>
                  <a:lnTo>
                    <a:pt x="1115" y="1428"/>
                  </a:lnTo>
                  <a:lnTo>
                    <a:pt x="1109" y="1428"/>
                  </a:lnTo>
                  <a:lnTo>
                    <a:pt x="1105" y="1428"/>
                  </a:lnTo>
                  <a:lnTo>
                    <a:pt x="1103" y="1428"/>
                  </a:lnTo>
                  <a:lnTo>
                    <a:pt x="1103" y="1424"/>
                  </a:lnTo>
                  <a:lnTo>
                    <a:pt x="1105" y="1422"/>
                  </a:lnTo>
                  <a:lnTo>
                    <a:pt x="1103" y="1422"/>
                  </a:lnTo>
                  <a:lnTo>
                    <a:pt x="1105" y="1418"/>
                  </a:lnTo>
                  <a:lnTo>
                    <a:pt x="1105" y="1418"/>
                  </a:lnTo>
                  <a:lnTo>
                    <a:pt x="1103" y="1416"/>
                  </a:lnTo>
                  <a:lnTo>
                    <a:pt x="1101" y="1413"/>
                  </a:lnTo>
                  <a:lnTo>
                    <a:pt x="1100" y="1413"/>
                  </a:lnTo>
                  <a:lnTo>
                    <a:pt x="1101" y="1411"/>
                  </a:lnTo>
                  <a:lnTo>
                    <a:pt x="1105" y="1384"/>
                  </a:lnTo>
                  <a:lnTo>
                    <a:pt x="1105" y="1380"/>
                  </a:lnTo>
                  <a:lnTo>
                    <a:pt x="1098" y="1373"/>
                  </a:lnTo>
                  <a:lnTo>
                    <a:pt x="1096" y="1375"/>
                  </a:lnTo>
                  <a:lnTo>
                    <a:pt x="1090" y="1373"/>
                  </a:lnTo>
                  <a:lnTo>
                    <a:pt x="1086" y="1375"/>
                  </a:lnTo>
                  <a:lnTo>
                    <a:pt x="1084" y="1371"/>
                  </a:lnTo>
                  <a:lnTo>
                    <a:pt x="1081" y="1371"/>
                  </a:lnTo>
                  <a:lnTo>
                    <a:pt x="1081" y="1371"/>
                  </a:lnTo>
                  <a:lnTo>
                    <a:pt x="1079" y="1373"/>
                  </a:lnTo>
                  <a:lnTo>
                    <a:pt x="1077" y="1377"/>
                  </a:lnTo>
                  <a:lnTo>
                    <a:pt x="1069" y="1384"/>
                  </a:lnTo>
                  <a:lnTo>
                    <a:pt x="1066" y="1388"/>
                  </a:lnTo>
                  <a:lnTo>
                    <a:pt x="1066" y="1390"/>
                  </a:lnTo>
                  <a:lnTo>
                    <a:pt x="1062" y="1394"/>
                  </a:lnTo>
                  <a:lnTo>
                    <a:pt x="1060" y="1397"/>
                  </a:lnTo>
                  <a:lnTo>
                    <a:pt x="1060" y="1401"/>
                  </a:lnTo>
                  <a:lnTo>
                    <a:pt x="1056" y="1409"/>
                  </a:lnTo>
                  <a:lnTo>
                    <a:pt x="1051" y="1409"/>
                  </a:lnTo>
                  <a:lnTo>
                    <a:pt x="1047" y="1416"/>
                  </a:lnTo>
                  <a:lnTo>
                    <a:pt x="1047" y="1418"/>
                  </a:lnTo>
                  <a:lnTo>
                    <a:pt x="1043" y="1418"/>
                  </a:lnTo>
                  <a:lnTo>
                    <a:pt x="1039" y="1418"/>
                  </a:lnTo>
                  <a:lnTo>
                    <a:pt x="1037" y="1418"/>
                  </a:lnTo>
                  <a:lnTo>
                    <a:pt x="1036" y="1422"/>
                  </a:lnTo>
                  <a:lnTo>
                    <a:pt x="1034" y="1422"/>
                  </a:lnTo>
                  <a:lnTo>
                    <a:pt x="1030" y="1424"/>
                  </a:lnTo>
                  <a:lnTo>
                    <a:pt x="975" y="1422"/>
                  </a:lnTo>
                  <a:lnTo>
                    <a:pt x="972" y="1424"/>
                  </a:lnTo>
                  <a:lnTo>
                    <a:pt x="968" y="1428"/>
                  </a:lnTo>
                  <a:lnTo>
                    <a:pt x="962" y="1429"/>
                  </a:lnTo>
                  <a:lnTo>
                    <a:pt x="958" y="1433"/>
                  </a:lnTo>
                  <a:lnTo>
                    <a:pt x="951" y="1441"/>
                  </a:lnTo>
                  <a:lnTo>
                    <a:pt x="947" y="1441"/>
                  </a:lnTo>
                  <a:lnTo>
                    <a:pt x="943" y="1445"/>
                  </a:lnTo>
                  <a:lnTo>
                    <a:pt x="926" y="1454"/>
                  </a:lnTo>
                  <a:lnTo>
                    <a:pt x="892" y="1465"/>
                  </a:lnTo>
                  <a:lnTo>
                    <a:pt x="889" y="1473"/>
                  </a:lnTo>
                  <a:lnTo>
                    <a:pt x="883" y="1478"/>
                  </a:lnTo>
                  <a:lnTo>
                    <a:pt x="819" y="1495"/>
                  </a:lnTo>
                  <a:lnTo>
                    <a:pt x="815" y="1488"/>
                  </a:lnTo>
                  <a:lnTo>
                    <a:pt x="819" y="1484"/>
                  </a:lnTo>
                  <a:lnTo>
                    <a:pt x="827" y="1482"/>
                  </a:lnTo>
                  <a:lnTo>
                    <a:pt x="830" y="1478"/>
                  </a:lnTo>
                  <a:lnTo>
                    <a:pt x="830" y="1473"/>
                  </a:lnTo>
                  <a:lnTo>
                    <a:pt x="834" y="1469"/>
                  </a:lnTo>
                  <a:lnTo>
                    <a:pt x="834" y="1445"/>
                  </a:lnTo>
                  <a:lnTo>
                    <a:pt x="823" y="1388"/>
                  </a:lnTo>
                  <a:lnTo>
                    <a:pt x="812" y="1379"/>
                  </a:lnTo>
                  <a:lnTo>
                    <a:pt x="806" y="1371"/>
                  </a:lnTo>
                  <a:lnTo>
                    <a:pt x="732" y="1337"/>
                  </a:lnTo>
                  <a:lnTo>
                    <a:pt x="731" y="1335"/>
                  </a:lnTo>
                  <a:lnTo>
                    <a:pt x="727" y="1333"/>
                  </a:lnTo>
                  <a:lnTo>
                    <a:pt x="725" y="1333"/>
                  </a:lnTo>
                  <a:lnTo>
                    <a:pt x="716" y="1333"/>
                  </a:lnTo>
                  <a:lnTo>
                    <a:pt x="714" y="1330"/>
                  </a:lnTo>
                  <a:lnTo>
                    <a:pt x="712" y="1328"/>
                  </a:lnTo>
                  <a:lnTo>
                    <a:pt x="708" y="1330"/>
                  </a:lnTo>
                  <a:lnTo>
                    <a:pt x="702" y="1330"/>
                  </a:lnTo>
                  <a:lnTo>
                    <a:pt x="700" y="1328"/>
                  </a:lnTo>
                  <a:lnTo>
                    <a:pt x="697" y="1324"/>
                  </a:lnTo>
                  <a:lnTo>
                    <a:pt x="693" y="1324"/>
                  </a:lnTo>
                  <a:lnTo>
                    <a:pt x="687" y="1322"/>
                  </a:lnTo>
                  <a:lnTo>
                    <a:pt x="685" y="1318"/>
                  </a:lnTo>
                  <a:lnTo>
                    <a:pt x="684" y="1318"/>
                  </a:lnTo>
                  <a:lnTo>
                    <a:pt x="680" y="1315"/>
                  </a:lnTo>
                  <a:lnTo>
                    <a:pt x="676" y="1315"/>
                  </a:lnTo>
                  <a:lnTo>
                    <a:pt x="672" y="1313"/>
                  </a:lnTo>
                  <a:lnTo>
                    <a:pt x="668" y="1315"/>
                  </a:lnTo>
                  <a:lnTo>
                    <a:pt x="668" y="1315"/>
                  </a:lnTo>
                  <a:lnTo>
                    <a:pt x="667" y="1313"/>
                  </a:lnTo>
                  <a:lnTo>
                    <a:pt x="663" y="1311"/>
                  </a:lnTo>
                  <a:lnTo>
                    <a:pt x="663" y="1311"/>
                  </a:lnTo>
                  <a:lnTo>
                    <a:pt x="659" y="1309"/>
                  </a:lnTo>
                  <a:lnTo>
                    <a:pt x="657" y="1309"/>
                  </a:lnTo>
                  <a:lnTo>
                    <a:pt x="655" y="1305"/>
                  </a:lnTo>
                  <a:lnTo>
                    <a:pt x="655" y="1303"/>
                  </a:lnTo>
                  <a:lnTo>
                    <a:pt x="650" y="1303"/>
                  </a:lnTo>
                  <a:lnTo>
                    <a:pt x="646" y="1303"/>
                  </a:lnTo>
                  <a:lnTo>
                    <a:pt x="642" y="1300"/>
                  </a:lnTo>
                  <a:lnTo>
                    <a:pt x="164" y="1252"/>
                  </a:lnTo>
                  <a:lnTo>
                    <a:pt x="164" y="1252"/>
                  </a:lnTo>
                  <a:lnTo>
                    <a:pt x="164" y="1252"/>
                  </a:lnTo>
                  <a:close/>
                </a:path>
              </a:pathLst>
            </a:custGeom>
            <a:solidFill>
              <a:srgbClr val="0098CC"/>
            </a:solidFill>
            <a:ln w="3175" cap="flat">
              <a:noFill/>
              <a:prstDash val="solid"/>
              <a:round/>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54" name="Freeform 39">
              <a:extLst>
                <a:ext uri="{FF2B5EF4-FFF2-40B4-BE49-F238E27FC236}">
                  <a16:creationId xmlns:a16="http://schemas.microsoft.com/office/drawing/2014/main" id="{627DE66A-918E-4065-B357-E4E6AA1A5E44}"/>
                </a:ext>
              </a:extLst>
            </p:cNvPr>
            <p:cNvSpPr>
              <a:spLocks noEditPoints="1"/>
            </p:cNvSpPr>
            <p:nvPr/>
          </p:nvSpPr>
          <p:spPr bwMode="auto">
            <a:xfrm>
              <a:off x="8230292" y="2084067"/>
              <a:ext cx="347002" cy="266198"/>
            </a:xfrm>
            <a:custGeom>
              <a:avLst/>
              <a:gdLst/>
              <a:ahLst/>
              <a:cxnLst>
                <a:cxn ang="0">
                  <a:pos x="866" y="589"/>
                </a:cxn>
                <a:cxn ang="0">
                  <a:pos x="951" y="122"/>
                </a:cxn>
                <a:cxn ang="0">
                  <a:pos x="892" y="92"/>
                </a:cxn>
                <a:cxn ang="0">
                  <a:pos x="840" y="33"/>
                </a:cxn>
                <a:cxn ang="0">
                  <a:pos x="830" y="5"/>
                </a:cxn>
                <a:cxn ang="0">
                  <a:pos x="744" y="24"/>
                </a:cxn>
                <a:cxn ang="0">
                  <a:pos x="597" y="137"/>
                </a:cxn>
                <a:cxn ang="0">
                  <a:pos x="604" y="177"/>
                </a:cxn>
                <a:cxn ang="0">
                  <a:pos x="569" y="190"/>
                </a:cxn>
                <a:cxn ang="0">
                  <a:pos x="503" y="237"/>
                </a:cxn>
                <a:cxn ang="0">
                  <a:pos x="533" y="280"/>
                </a:cxn>
                <a:cxn ang="0">
                  <a:pos x="512" y="322"/>
                </a:cxn>
                <a:cxn ang="0">
                  <a:pos x="403" y="389"/>
                </a:cxn>
                <a:cxn ang="0">
                  <a:pos x="410" y="423"/>
                </a:cxn>
                <a:cxn ang="0">
                  <a:pos x="437" y="474"/>
                </a:cxn>
                <a:cxn ang="0">
                  <a:pos x="450" y="521"/>
                </a:cxn>
                <a:cxn ang="0">
                  <a:pos x="469" y="563"/>
                </a:cxn>
                <a:cxn ang="0">
                  <a:pos x="380" y="627"/>
                </a:cxn>
                <a:cxn ang="0">
                  <a:pos x="352" y="649"/>
                </a:cxn>
                <a:cxn ang="0">
                  <a:pos x="418" y="631"/>
                </a:cxn>
                <a:cxn ang="0">
                  <a:pos x="482" y="593"/>
                </a:cxn>
                <a:cxn ang="0">
                  <a:pos x="535" y="553"/>
                </a:cxn>
                <a:cxn ang="0">
                  <a:pos x="582" y="493"/>
                </a:cxn>
                <a:cxn ang="0">
                  <a:pos x="619" y="485"/>
                </a:cxn>
                <a:cxn ang="0">
                  <a:pos x="623" y="529"/>
                </a:cxn>
                <a:cxn ang="0">
                  <a:pos x="672" y="487"/>
                </a:cxn>
                <a:cxn ang="0">
                  <a:pos x="706" y="504"/>
                </a:cxn>
                <a:cxn ang="0">
                  <a:pos x="762" y="546"/>
                </a:cxn>
                <a:cxn ang="0">
                  <a:pos x="808" y="589"/>
                </a:cxn>
                <a:cxn ang="0">
                  <a:pos x="836" y="610"/>
                </a:cxn>
                <a:cxn ang="0">
                  <a:pos x="860" y="640"/>
                </a:cxn>
                <a:cxn ang="0">
                  <a:pos x="872" y="696"/>
                </a:cxn>
                <a:cxn ang="0">
                  <a:pos x="879" y="751"/>
                </a:cxn>
                <a:cxn ang="0">
                  <a:pos x="860" y="745"/>
                </a:cxn>
                <a:cxn ang="0">
                  <a:pos x="830" y="751"/>
                </a:cxn>
                <a:cxn ang="0">
                  <a:pos x="834" y="721"/>
                </a:cxn>
                <a:cxn ang="0">
                  <a:pos x="851" y="755"/>
                </a:cxn>
                <a:cxn ang="0">
                  <a:pos x="866" y="715"/>
                </a:cxn>
                <a:cxn ang="0">
                  <a:pos x="857" y="696"/>
                </a:cxn>
                <a:cxn ang="0">
                  <a:pos x="843" y="696"/>
                </a:cxn>
                <a:cxn ang="0">
                  <a:pos x="823" y="696"/>
                </a:cxn>
                <a:cxn ang="0">
                  <a:pos x="842" y="657"/>
                </a:cxn>
                <a:cxn ang="0">
                  <a:pos x="830" y="638"/>
                </a:cxn>
                <a:cxn ang="0">
                  <a:pos x="277" y="399"/>
                </a:cxn>
                <a:cxn ang="0">
                  <a:pos x="469" y="329"/>
                </a:cxn>
                <a:cxn ang="0">
                  <a:pos x="717" y="538"/>
                </a:cxn>
                <a:cxn ang="0">
                  <a:pos x="668" y="529"/>
                </a:cxn>
                <a:cxn ang="0">
                  <a:pos x="454" y="231"/>
                </a:cxn>
                <a:cxn ang="0">
                  <a:pos x="390" y="308"/>
                </a:cxn>
                <a:cxn ang="0">
                  <a:pos x="563" y="519"/>
                </a:cxn>
                <a:cxn ang="0">
                  <a:pos x="550" y="568"/>
                </a:cxn>
                <a:cxn ang="0">
                  <a:pos x="548" y="582"/>
                </a:cxn>
                <a:cxn ang="0">
                  <a:pos x="518" y="606"/>
                </a:cxn>
                <a:cxn ang="0">
                  <a:pos x="454" y="614"/>
                </a:cxn>
                <a:cxn ang="0">
                  <a:pos x="377" y="666"/>
                </a:cxn>
                <a:cxn ang="0">
                  <a:pos x="4" y="734"/>
                </a:cxn>
                <a:cxn ang="0">
                  <a:pos x="36" y="727"/>
                </a:cxn>
                <a:cxn ang="0">
                  <a:pos x="102" y="725"/>
                </a:cxn>
                <a:cxn ang="0">
                  <a:pos x="179" y="706"/>
                </a:cxn>
                <a:cxn ang="0">
                  <a:pos x="245" y="685"/>
                </a:cxn>
                <a:cxn ang="0">
                  <a:pos x="288" y="678"/>
                </a:cxn>
                <a:cxn ang="0">
                  <a:pos x="431" y="521"/>
                </a:cxn>
              </a:cxnLst>
              <a:rect l="0" t="0" r="r" b="b"/>
              <a:pathLst>
                <a:path w="992" h="761">
                  <a:moveTo>
                    <a:pt x="894" y="727"/>
                  </a:moveTo>
                  <a:lnTo>
                    <a:pt x="894" y="727"/>
                  </a:lnTo>
                  <a:lnTo>
                    <a:pt x="894" y="725"/>
                  </a:lnTo>
                  <a:lnTo>
                    <a:pt x="894" y="725"/>
                  </a:lnTo>
                  <a:lnTo>
                    <a:pt x="894" y="721"/>
                  </a:lnTo>
                  <a:lnTo>
                    <a:pt x="896" y="721"/>
                  </a:lnTo>
                  <a:lnTo>
                    <a:pt x="894" y="717"/>
                  </a:lnTo>
                  <a:lnTo>
                    <a:pt x="892" y="717"/>
                  </a:lnTo>
                  <a:lnTo>
                    <a:pt x="892" y="713"/>
                  </a:lnTo>
                  <a:lnTo>
                    <a:pt x="890" y="710"/>
                  </a:lnTo>
                  <a:lnTo>
                    <a:pt x="887" y="708"/>
                  </a:lnTo>
                  <a:lnTo>
                    <a:pt x="885" y="706"/>
                  </a:lnTo>
                  <a:lnTo>
                    <a:pt x="885" y="702"/>
                  </a:lnTo>
                  <a:lnTo>
                    <a:pt x="881" y="700"/>
                  </a:lnTo>
                  <a:lnTo>
                    <a:pt x="879" y="696"/>
                  </a:lnTo>
                  <a:lnTo>
                    <a:pt x="875" y="696"/>
                  </a:lnTo>
                  <a:lnTo>
                    <a:pt x="875" y="696"/>
                  </a:lnTo>
                  <a:lnTo>
                    <a:pt x="875" y="693"/>
                  </a:lnTo>
                  <a:lnTo>
                    <a:pt x="875" y="691"/>
                  </a:lnTo>
                  <a:lnTo>
                    <a:pt x="874" y="691"/>
                  </a:lnTo>
                  <a:lnTo>
                    <a:pt x="874" y="687"/>
                  </a:lnTo>
                  <a:lnTo>
                    <a:pt x="875" y="687"/>
                  </a:lnTo>
                  <a:lnTo>
                    <a:pt x="875" y="685"/>
                  </a:lnTo>
                  <a:lnTo>
                    <a:pt x="875" y="683"/>
                  </a:lnTo>
                  <a:lnTo>
                    <a:pt x="874" y="683"/>
                  </a:lnTo>
                  <a:lnTo>
                    <a:pt x="872" y="683"/>
                  </a:lnTo>
                  <a:lnTo>
                    <a:pt x="872" y="680"/>
                  </a:lnTo>
                  <a:lnTo>
                    <a:pt x="875" y="678"/>
                  </a:lnTo>
                  <a:lnTo>
                    <a:pt x="874" y="666"/>
                  </a:lnTo>
                  <a:lnTo>
                    <a:pt x="875" y="651"/>
                  </a:lnTo>
                  <a:lnTo>
                    <a:pt x="875" y="640"/>
                  </a:lnTo>
                  <a:lnTo>
                    <a:pt x="875" y="636"/>
                  </a:lnTo>
                  <a:lnTo>
                    <a:pt x="874" y="632"/>
                  </a:lnTo>
                  <a:lnTo>
                    <a:pt x="875" y="632"/>
                  </a:lnTo>
                  <a:lnTo>
                    <a:pt x="875" y="627"/>
                  </a:lnTo>
                  <a:lnTo>
                    <a:pt x="874" y="623"/>
                  </a:lnTo>
                  <a:lnTo>
                    <a:pt x="874" y="617"/>
                  </a:lnTo>
                  <a:lnTo>
                    <a:pt x="868" y="614"/>
                  </a:lnTo>
                  <a:lnTo>
                    <a:pt x="868" y="606"/>
                  </a:lnTo>
                  <a:lnTo>
                    <a:pt x="868" y="602"/>
                  </a:lnTo>
                  <a:lnTo>
                    <a:pt x="864" y="593"/>
                  </a:lnTo>
                  <a:lnTo>
                    <a:pt x="866" y="589"/>
                  </a:lnTo>
                  <a:lnTo>
                    <a:pt x="868" y="585"/>
                  </a:lnTo>
                  <a:lnTo>
                    <a:pt x="868" y="582"/>
                  </a:lnTo>
                  <a:lnTo>
                    <a:pt x="866" y="578"/>
                  </a:lnTo>
                  <a:lnTo>
                    <a:pt x="862" y="574"/>
                  </a:lnTo>
                  <a:lnTo>
                    <a:pt x="857" y="576"/>
                  </a:lnTo>
                  <a:lnTo>
                    <a:pt x="851" y="578"/>
                  </a:lnTo>
                  <a:lnTo>
                    <a:pt x="851" y="578"/>
                  </a:lnTo>
                  <a:lnTo>
                    <a:pt x="843" y="580"/>
                  </a:lnTo>
                  <a:lnTo>
                    <a:pt x="840" y="585"/>
                  </a:lnTo>
                  <a:lnTo>
                    <a:pt x="834" y="593"/>
                  </a:lnTo>
                  <a:lnTo>
                    <a:pt x="830" y="593"/>
                  </a:lnTo>
                  <a:lnTo>
                    <a:pt x="823" y="597"/>
                  </a:lnTo>
                  <a:lnTo>
                    <a:pt x="817" y="599"/>
                  </a:lnTo>
                  <a:lnTo>
                    <a:pt x="815" y="599"/>
                  </a:lnTo>
                  <a:lnTo>
                    <a:pt x="815" y="593"/>
                  </a:lnTo>
                  <a:lnTo>
                    <a:pt x="819" y="589"/>
                  </a:lnTo>
                  <a:lnTo>
                    <a:pt x="817" y="585"/>
                  </a:lnTo>
                  <a:lnTo>
                    <a:pt x="811" y="563"/>
                  </a:lnTo>
                  <a:lnTo>
                    <a:pt x="808" y="553"/>
                  </a:lnTo>
                  <a:lnTo>
                    <a:pt x="806" y="550"/>
                  </a:lnTo>
                  <a:lnTo>
                    <a:pt x="810" y="542"/>
                  </a:lnTo>
                  <a:lnTo>
                    <a:pt x="802" y="538"/>
                  </a:lnTo>
                  <a:lnTo>
                    <a:pt x="793" y="542"/>
                  </a:lnTo>
                  <a:lnTo>
                    <a:pt x="791" y="542"/>
                  </a:lnTo>
                  <a:lnTo>
                    <a:pt x="778" y="542"/>
                  </a:lnTo>
                  <a:lnTo>
                    <a:pt x="992" y="148"/>
                  </a:lnTo>
                  <a:lnTo>
                    <a:pt x="992" y="146"/>
                  </a:lnTo>
                  <a:lnTo>
                    <a:pt x="988" y="146"/>
                  </a:lnTo>
                  <a:lnTo>
                    <a:pt x="985" y="146"/>
                  </a:lnTo>
                  <a:lnTo>
                    <a:pt x="983" y="143"/>
                  </a:lnTo>
                  <a:lnTo>
                    <a:pt x="981" y="137"/>
                  </a:lnTo>
                  <a:lnTo>
                    <a:pt x="979" y="133"/>
                  </a:lnTo>
                  <a:lnTo>
                    <a:pt x="977" y="131"/>
                  </a:lnTo>
                  <a:lnTo>
                    <a:pt x="975" y="128"/>
                  </a:lnTo>
                  <a:lnTo>
                    <a:pt x="973" y="122"/>
                  </a:lnTo>
                  <a:lnTo>
                    <a:pt x="971" y="120"/>
                  </a:lnTo>
                  <a:lnTo>
                    <a:pt x="964" y="120"/>
                  </a:lnTo>
                  <a:lnTo>
                    <a:pt x="964" y="122"/>
                  </a:lnTo>
                  <a:lnTo>
                    <a:pt x="960" y="122"/>
                  </a:lnTo>
                  <a:lnTo>
                    <a:pt x="954" y="122"/>
                  </a:lnTo>
                  <a:lnTo>
                    <a:pt x="953" y="120"/>
                  </a:lnTo>
                  <a:lnTo>
                    <a:pt x="951" y="122"/>
                  </a:lnTo>
                  <a:lnTo>
                    <a:pt x="949" y="120"/>
                  </a:lnTo>
                  <a:lnTo>
                    <a:pt x="947" y="122"/>
                  </a:lnTo>
                  <a:lnTo>
                    <a:pt x="945" y="120"/>
                  </a:lnTo>
                  <a:lnTo>
                    <a:pt x="945" y="120"/>
                  </a:lnTo>
                  <a:lnTo>
                    <a:pt x="947" y="120"/>
                  </a:lnTo>
                  <a:lnTo>
                    <a:pt x="947" y="118"/>
                  </a:lnTo>
                  <a:lnTo>
                    <a:pt x="943" y="116"/>
                  </a:lnTo>
                  <a:lnTo>
                    <a:pt x="943" y="116"/>
                  </a:lnTo>
                  <a:lnTo>
                    <a:pt x="939" y="116"/>
                  </a:lnTo>
                  <a:lnTo>
                    <a:pt x="939" y="116"/>
                  </a:lnTo>
                  <a:lnTo>
                    <a:pt x="943" y="113"/>
                  </a:lnTo>
                  <a:lnTo>
                    <a:pt x="939" y="113"/>
                  </a:lnTo>
                  <a:lnTo>
                    <a:pt x="939" y="113"/>
                  </a:lnTo>
                  <a:lnTo>
                    <a:pt x="936" y="113"/>
                  </a:lnTo>
                  <a:lnTo>
                    <a:pt x="936" y="109"/>
                  </a:lnTo>
                  <a:lnTo>
                    <a:pt x="934" y="107"/>
                  </a:lnTo>
                  <a:lnTo>
                    <a:pt x="928" y="103"/>
                  </a:lnTo>
                  <a:lnTo>
                    <a:pt x="926" y="103"/>
                  </a:lnTo>
                  <a:lnTo>
                    <a:pt x="926" y="103"/>
                  </a:lnTo>
                  <a:lnTo>
                    <a:pt x="924" y="103"/>
                  </a:lnTo>
                  <a:lnTo>
                    <a:pt x="922" y="103"/>
                  </a:lnTo>
                  <a:lnTo>
                    <a:pt x="922" y="103"/>
                  </a:lnTo>
                  <a:lnTo>
                    <a:pt x="922" y="101"/>
                  </a:lnTo>
                  <a:lnTo>
                    <a:pt x="919" y="101"/>
                  </a:lnTo>
                  <a:lnTo>
                    <a:pt x="917" y="103"/>
                  </a:lnTo>
                  <a:lnTo>
                    <a:pt x="915" y="103"/>
                  </a:lnTo>
                  <a:lnTo>
                    <a:pt x="915" y="99"/>
                  </a:lnTo>
                  <a:lnTo>
                    <a:pt x="917" y="99"/>
                  </a:lnTo>
                  <a:lnTo>
                    <a:pt x="915" y="97"/>
                  </a:lnTo>
                  <a:lnTo>
                    <a:pt x="911" y="96"/>
                  </a:lnTo>
                  <a:lnTo>
                    <a:pt x="909" y="97"/>
                  </a:lnTo>
                  <a:lnTo>
                    <a:pt x="909" y="96"/>
                  </a:lnTo>
                  <a:lnTo>
                    <a:pt x="909" y="94"/>
                  </a:lnTo>
                  <a:lnTo>
                    <a:pt x="909" y="92"/>
                  </a:lnTo>
                  <a:lnTo>
                    <a:pt x="906" y="88"/>
                  </a:lnTo>
                  <a:lnTo>
                    <a:pt x="906" y="86"/>
                  </a:lnTo>
                  <a:lnTo>
                    <a:pt x="906" y="86"/>
                  </a:lnTo>
                  <a:lnTo>
                    <a:pt x="902" y="84"/>
                  </a:lnTo>
                  <a:lnTo>
                    <a:pt x="902" y="86"/>
                  </a:lnTo>
                  <a:lnTo>
                    <a:pt x="894" y="94"/>
                  </a:lnTo>
                  <a:lnTo>
                    <a:pt x="885" y="97"/>
                  </a:lnTo>
                  <a:lnTo>
                    <a:pt x="892" y="92"/>
                  </a:lnTo>
                  <a:lnTo>
                    <a:pt x="896" y="86"/>
                  </a:lnTo>
                  <a:lnTo>
                    <a:pt x="902" y="82"/>
                  </a:lnTo>
                  <a:lnTo>
                    <a:pt x="902" y="79"/>
                  </a:lnTo>
                  <a:lnTo>
                    <a:pt x="900" y="77"/>
                  </a:lnTo>
                  <a:lnTo>
                    <a:pt x="894" y="73"/>
                  </a:lnTo>
                  <a:lnTo>
                    <a:pt x="889" y="73"/>
                  </a:lnTo>
                  <a:lnTo>
                    <a:pt x="885" y="73"/>
                  </a:lnTo>
                  <a:lnTo>
                    <a:pt x="881" y="73"/>
                  </a:lnTo>
                  <a:lnTo>
                    <a:pt x="881" y="77"/>
                  </a:lnTo>
                  <a:lnTo>
                    <a:pt x="875" y="77"/>
                  </a:lnTo>
                  <a:lnTo>
                    <a:pt x="872" y="82"/>
                  </a:lnTo>
                  <a:lnTo>
                    <a:pt x="866" y="84"/>
                  </a:lnTo>
                  <a:lnTo>
                    <a:pt x="870" y="82"/>
                  </a:lnTo>
                  <a:lnTo>
                    <a:pt x="870" y="77"/>
                  </a:lnTo>
                  <a:lnTo>
                    <a:pt x="870" y="73"/>
                  </a:lnTo>
                  <a:lnTo>
                    <a:pt x="870" y="69"/>
                  </a:lnTo>
                  <a:lnTo>
                    <a:pt x="864" y="65"/>
                  </a:lnTo>
                  <a:lnTo>
                    <a:pt x="864" y="64"/>
                  </a:lnTo>
                  <a:lnTo>
                    <a:pt x="868" y="62"/>
                  </a:lnTo>
                  <a:lnTo>
                    <a:pt x="870" y="62"/>
                  </a:lnTo>
                  <a:lnTo>
                    <a:pt x="870" y="60"/>
                  </a:lnTo>
                  <a:lnTo>
                    <a:pt x="860" y="56"/>
                  </a:lnTo>
                  <a:lnTo>
                    <a:pt x="860" y="52"/>
                  </a:lnTo>
                  <a:lnTo>
                    <a:pt x="862" y="52"/>
                  </a:lnTo>
                  <a:lnTo>
                    <a:pt x="868" y="48"/>
                  </a:lnTo>
                  <a:lnTo>
                    <a:pt x="870" y="47"/>
                  </a:lnTo>
                  <a:lnTo>
                    <a:pt x="868" y="43"/>
                  </a:lnTo>
                  <a:lnTo>
                    <a:pt x="866" y="39"/>
                  </a:lnTo>
                  <a:lnTo>
                    <a:pt x="864" y="39"/>
                  </a:lnTo>
                  <a:lnTo>
                    <a:pt x="862" y="39"/>
                  </a:lnTo>
                  <a:lnTo>
                    <a:pt x="860" y="37"/>
                  </a:lnTo>
                  <a:lnTo>
                    <a:pt x="857" y="37"/>
                  </a:lnTo>
                  <a:lnTo>
                    <a:pt x="855" y="37"/>
                  </a:lnTo>
                  <a:lnTo>
                    <a:pt x="851" y="35"/>
                  </a:lnTo>
                  <a:lnTo>
                    <a:pt x="849" y="33"/>
                  </a:lnTo>
                  <a:lnTo>
                    <a:pt x="845" y="35"/>
                  </a:lnTo>
                  <a:lnTo>
                    <a:pt x="842" y="35"/>
                  </a:lnTo>
                  <a:lnTo>
                    <a:pt x="840" y="39"/>
                  </a:lnTo>
                  <a:lnTo>
                    <a:pt x="840" y="39"/>
                  </a:lnTo>
                  <a:lnTo>
                    <a:pt x="838" y="37"/>
                  </a:lnTo>
                  <a:lnTo>
                    <a:pt x="838" y="33"/>
                  </a:lnTo>
                  <a:lnTo>
                    <a:pt x="840" y="33"/>
                  </a:lnTo>
                  <a:lnTo>
                    <a:pt x="840" y="30"/>
                  </a:lnTo>
                  <a:lnTo>
                    <a:pt x="842" y="26"/>
                  </a:lnTo>
                  <a:lnTo>
                    <a:pt x="843" y="26"/>
                  </a:lnTo>
                  <a:lnTo>
                    <a:pt x="843" y="22"/>
                  </a:lnTo>
                  <a:lnTo>
                    <a:pt x="845" y="18"/>
                  </a:lnTo>
                  <a:lnTo>
                    <a:pt x="843" y="18"/>
                  </a:lnTo>
                  <a:lnTo>
                    <a:pt x="842" y="18"/>
                  </a:lnTo>
                  <a:lnTo>
                    <a:pt x="838" y="22"/>
                  </a:lnTo>
                  <a:lnTo>
                    <a:pt x="836" y="24"/>
                  </a:lnTo>
                  <a:lnTo>
                    <a:pt x="836" y="24"/>
                  </a:lnTo>
                  <a:lnTo>
                    <a:pt x="832" y="22"/>
                  </a:lnTo>
                  <a:lnTo>
                    <a:pt x="830" y="24"/>
                  </a:lnTo>
                  <a:lnTo>
                    <a:pt x="830" y="26"/>
                  </a:lnTo>
                  <a:lnTo>
                    <a:pt x="830" y="30"/>
                  </a:lnTo>
                  <a:lnTo>
                    <a:pt x="826" y="32"/>
                  </a:lnTo>
                  <a:lnTo>
                    <a:pt x="826" y="32"/>
                  </a:lnTo>
                  <a:lnTo>
                    <a:pt x="826" y="32"/>
                  </a:lnTo>
                  <a:lnTo>
                    <a:pt x="823" y="35"/>
                  </a:lnTo>
                  <a:lnTo>
                    <a:pt x="823" y="39"/>
                  </a:lnTo>
                  <a:lnTo>
                    <a:pt x="823" y="35"/>
                  </a:lnTo>
                  <a:lnTo>
                    <a:pt x="821" y="32"/>
                  </a:lnTo>
                  <a:lnTo>
                    <a:pt x="823" y="28"/>
                  </a:lnTo>
                  <a:lnTo>
                    <a:pt x="823" y="28"/>
                  </a:lnTo>
                  <a:lnTo>
                    <a:pt x="819" y="30"/>
                  </a:lnTo>
                  <a:lnTo>
                    <a:pt x="819" y="33"/>
                  </a:lnTo>
                  <a:lnTo>
                    <a:pt x="815" y="33"/>
                  </a:lnTo>
                  <a:lnTo>
                    <a:pt x="817" y="28"/>
                  </a:lnTo>
                  <a:lnTo>
                    <a:pt x="815" y="24"/>
                  </a:lnTo>
                  <a:lnTo>
                    <a:pt x="811" y="24"/>
                  </a:lnTo>
                  <a:lnTo>
                    <a:pt x="813" y="22"/>
                  </a:lnTo>
                  <a:lnTo>
                    <a:pt x="817" y="18"/>
                  </a:lnTo>
                  <a:lnTo>
                    <a:pt x="821" y="18"/>
                  </a:lnTo>
                  <a:lnTo>
                    <a:pt x="823" y="22"/>
                  </a:lnTo>
                  <a:lnTo>
                    <a:pt x="830" y="18"/>
                  </a:lnTo>
                  <a:lnTo>
                    <a:pt x="832" y="18"/>
                  </a:lnTo>
                  <a:lnTo>
                    <a:pt x="836" y="15"/>
                  </a:lnTo>
                  <a:lnTo>
                    <a:pt x="836" y="15"/>
                  </a:lnTo>
                  <a:lnTo>
                    <a:pt x="838" y="13"/>
                  </a:lnTo>
                  <a:lnTo>
                    <a:pt x="836" y="9"/>
                  </a:lnTo>
                  <a:lnTo>
                    <a:pt x="832" y="9"/>
                  </a:lnTo>
                  <a:lnTo>
                    <a:pt x="830" y="9"/>
                  </a:lnTo>
                  <a:lnTo>
                    <a:pt x="830" y="5"/>
                  </a:lnTo>
                  <a:lnTo>
                    <a:pt x="830" y="3"/>
                  </a:lnTo>
                  <a:lnTo>
                    <a:pt x="830" y="3"/>
                  </a:lnTo>
                  <a:lnTo>
                    <a:pt x="830" y="1"/>
                  </a:lnTo>
                  <a:lnTo>
                    <a:pt x="830" y="1"/>
                  </a:lnTo>
                  <a:lnTo>
                    <a:pt x="830" y="0"/>
                  </a:lnTo>
                  <a:lnTo>
                    <a:pt x="830" y="0"/>
                  </a:lnTo>
                  <a:lnTo>
                    <a:pt x="823" y="3"/>
                  </a:lnTo>
                  <a:lnTo>
                    <a:pt x="823" y="3"/>
                  </a:lnTo>
                  <a:lnTo>
                    <a:pt x="817" y="5"/>
                  </a:lnTo>
                  <a:lnTo>
                    <a:pt x="813" y="7"/>
                  </a:lnTo>
                  <a:lnTo>
                    <a:pt x="806" y="15"/>
                  </a:lnTo>
                  <a:lnTo>
                    <a:pt x="802" y="15"/>
                  </a:lnTo>
                  <a:lnTo>
                    <a:pt x="793" y="15"/>
                  </a:lnTo>
                  <a:lnTo>
                    <a:pt x="787" y="13"/>
                  </a:lnTo>
                  <a:lnTo>
                    <a:pt x="785" y="9"/>
                  </a:lnTo>
                  <a:lnTo>
                    <a:pt x="785" y="13"/>
                  </a:lnTo>
                  <a:lnTo>
                    <a:pt x="781" y="13"/>
                  </a:lnTo>
                  <a:lnTo>
                    <a:pt x="778" y="9"/>
                  </a:lnTo>
                  <a:lnTo>
                    <a:pt x="774" y="9"/>
                  </a:lnTo>
                  <a:lnTo>
                    <a:pt x="774" y="15"/>
                  </a:lnTo>
                  <a:lnTo>
                    <a:pt x="772" y="15"/>
                  </a:lnTo>
                  <a:lnTo>
                    <a:pt x="772" y="9"/>
                  </a:lnTo>
                  <a:lnTo>
                    <a:pt x="772" y="9"/>
                  </a:lnTo>
                  <a:lnTo>
                    <a:pt x="774" y="7"/>
                  </a:lnTo>
                  <a:lnTo>
                    <a:pt x="772" y="5"/>
                  </a:lnTo>
                  <a:lnTo>
                    <a:pt x="768" y="7"/>
                  </a:lnTo>
                  <a:lnTo>
                    <a:pt x="762" y="9"/>
                  </a:lnTo>
                  <a:lnTo>
                    <a:pt x="757" y="15"/>
                  </a:lnTo>
                  <a:lnTo>
                    <a:pt x="755" y="18"/>
                  </a:lnTo>
                  <a:lnTo>
                    <a:pt x="755" y="22"/>
                  </a:lnTo>
                  <a:lnTo>
                    <a:pt x="761" y="22"/>
                  </a:lnTo>
                  <a:lnTo>
                    <a:pt x="759" y="22"/>
                  </a:lnTo>
                  <a:lnTo>
                    <a:pt x="753" y="22"/>
                  </a:lnTo>
                  <a:lnTo>
                    <a:pt x="747" y="28"/>
                  </a:lnTo>
                  <a:lnTo>
                    <a:pt x="744" y="35"/>
                  </a:lnTo>
                  <a:lnTo>
                    <a:pt x="744" y="43"/>
                  </a:lnTo>
                  <a:lnTo>
                    <a:pt x="742" y="43"/>
                  </a:lnTo>
                  <a:lnTo>
                    <a:pt x="742" y="39"/>
                  </a:lnTo>
                  <a:lnTo>
                    <a:pt x="742" y="35"/>
                  </a:lnTo>
                  <a:lnTo>
                    <a:pt x="747" y="26"/>
                  </a:lnTo>
                  <a:lnTo>
                    <a:pt x="747" y="24"/>
                  </a:lnTo>
                  <a:lnTo>
                    <a:pt x="744" y="24"/>
                  </a:lnTo>
                  <a:lnTo>
                    <a:pt x="736" y="28"/>
                  </a:lnTo>
                  <a:lnTo>
                    <a:pt x="732" y="28"/>
                  </a:lnTo>
                  <a:lnTo>
                    <a:pt x="730" y="26"/>
                  </a:lnTo>
                  <a:lnTo>
                    <a:pt x="727" y="22"/>
                  </a:lnTo>
                  <a:lnTo>
                    <a:pt x="723" y="22"/>
                  </a:lnTo>
                  <a:lnTo>
                    <a:pt x="719" y="22"/>
                  </a:lnTo>
                  <a:lnTo>
                    <a:pt x="719" y="22"/>
                  </a:lnTo>
                  <a:lnTo>
                    <a:pt x="727" y="26"/>
                  </a:lnTo>
                  <a:lnTo>
                    <a:pt x="729" y="28"/>
                  </a:lnTo>
                  <a:lnTo>
                    <a:pt x="727" y="30"/>
                  </a:lnTo>
                  <a:lnTo>
                    <a:pt x="723" y="28"/>
                  </a:lnTo>
                  <a:lnTo>
                    <a:pt x="714" y="26"/>
                  </a:lnTo>
                  <a:lnTo>
                    <a:pt x="708" y="30"/>
                  </a:lnTo>
                  <a:lnTo>
                    <a:pt x="697" y="39"/>
                  </a:lnTo>
                  <a:lnTo>
                    <a:pt x="687" y="43"/>
                  </a:lnTo>
                  <a:lnTo>
                    <a:pt x="680" y="48"/>
                  </a:lnTo>
                  <a:lnTo>
                    <a:pt x="672" y="56"/>
                  </a:lnTo>
                  <a:lnTo>
                    <a:pt x="665" y="65"/>
                  </a:lnTo>
                  <a:lnTo>
                    <a:pt x="655" y="67"/>
                  </a:lnTo>
                  <a:lnTo>
                    <a:pt x="653" y="67"/>
                  </a:lnTo>
                  <a:lnTo>
                    <a:pt x="648" y="71"/>
                  </a:lnTo>
                  <a:lnTo>
                    <a:pt x="644" y="71"/>
                  </a:lnTo>
                  <a:lnTo>
                    <a:pt x="636" y="73"/>
                  </a:lnTo>
                  <a:lnTo>
                    <a:pt x="631" y="73"/>
                  </a:lnTo>
                  <a:lnTo>
                    <a:pt x="631" y="73"/>
                  </a:lnTo>
                  <a:lnTo>
                    <a:pt x="625" y="73"/>
                  </a:lnTo>
                  <a:lnTo>
                    <a:pt x="619" y="69"/>
                  </a:lnTo>
                  <a:lnTo>
                    <a:pt x="616" y="67"/>
                  </a:lnTo>
                  <a:lnTo>
                    <a:pt x="610" y="65"/>
                  </a:lnTo>
                  <a:lnTo>
                    <a:pt x="606" y="65"/>
                  </a:lnTo>
                  <a:lnTo>
                    <a:pt x="604" y="69"/>
                  </a:lnTo>
                  <a:lnTo>
                    <a:pt x="597" y="77"/>
                  </a:lnTo>
                  <a:lnTo>
                    <a:pt x="595" y="82"/>
                  </a:lnTo>
                  <a:lnTo>
                    <a:pt x="591" y="84"/>
                  </a:lnTo>
                  <a:lnTo>
                    <a:pt x="589" y="88"/>
                  </a:lnTo>
                  <a:lnTo>
                    <a:pt x="586" y="88"/>
                  </a:lnTo>
                  <a:lnTo>
                    <a:pt x="586" y="86"/>
                  </a:lnTo>
                  <a:lnTo>
                    <a:pt x="582" y="88"/>
                  </a:lnTo>
                  <a:lnTo>
                    <a:pt x="586" y="96"/>
                  </a:lnTo>
                  <a:lnTo>
                    <a:pt x="589" y="113"/>
                  </a:lnTo>
                  <a:lnTo>
                    <a:pt x="595" y="126"/>
                  </a:lnTo>
                  <a:lnTo>
                    <a:pt x="597" y="137"/>
                  </a:lnTo>
                  <a:lnTo>
                    <a:pt x="595" y="146"/>
                  </a:lnTo>
                  <a:lnTo>
                    <a:pt x="591" y="154"/>
                  </a:lnTo>
                  <a:lnTo>
                    <a:pt x="587" y="160"/>
                  </a:lnTo>
                  <a:lnTo>
                    <a:pt x="587" y="162"/>
                  </a:lnTo>
                  <a:lnTo>
                    <a:pt x="595" y="167"/>
                  </a:lnTo>
                  <a:lnTo>
                    <a:pt x="599" y="171"/>
                  </a:lnTo>
                  <a:lnTo>
                    <a:pt x="599" y="167"/>
                  </a:lnTo>
                  <a:lnTo>
                    <a:pt x="601" y="167"/>
                  </a:lnTo>
                  <a:lnTo>
                    <a:pt x="604" y="167"/>
                  </a:lnTo>
                  <a:lnTo>
                    <a:pt x="606" y="167"/>
                  </a:lnTo>
                  <a:lnTo>
                    <a:pt x="604" y="167"/>
                  </a:lnTo>
                  <a:lnTo>
                    <a:pt x="604" y="171"/>
                  </a:lnTo>
                  <a:lnTo>
                    <a:pt x="612" y="178"/>
                  </a:lnTo>
                  <a:lnTo>
                    <a:pt x="610" y="180"/>
                  </a:lnTo>
                  <a:lnTo>
                    <a:pt x="606" y="178"/>
                  </a:lnTo>
                  <a:lnTo>
                    <a:pt x="606" y="182"/>
                  </a:lnTo>
                  <a:lnTo>
                    <a:pt x="606" y="192"/>
                  </a:lnTo>
                  <a:lnTo>
                    <a:pt x="606" y="197"/>
                  </a:lnTo>
                  <a:lnTo>
                    <a:pt x="606" y="197"/>
                  </a:lnTo>
                  <a:lnTo>
                    <a:pt x="610" y="195"/>
                  </a:lnTo>
                  <a:lnTo>
                    <a:pt x="614" y="195"/>
                  </a:lnTo>
                  <a:lnTo>
                    <a:pt x="616" y="195"/>
                  </a:lnTo>
                  <a:lnTo>
                    <a:pt x="619" y="197"/>
                  </a:lnTo>
                  <a:lnTo>
                    <a:pt x="623" y="197"/>
                  </a:lnTo>
                  <a:lnTo>
                    <a:pt x="629" y="197"/>
                  </a:lnTo>
                  <a:lnTo>
                    <a:pt x="634" y="201"/>
                  </a:lnTo>
                  <a:lnTo>
                    <a:pt x="629" y="203"/>
                  </a:lnTo>
                  <a:lnTo>
                    <a:pt x="631" y="207"/>
                  </a:lnTo>
                  <a:lnTo>
                    <a:pt x="629" y="210"/>
                  </a:lnTo>
                  <a:lnTo>
                    <a:pt x="623" y="212"/>
                  </a:lnTo>
                  <a:lnTo>
                    <a:pt x="623" y="210"/>
                  </a:lnTo>
                  <a:lnTo>
                    <a:pt x="619" y="207"/>
                  </a:lnTo>
                  <a:lnTo>
                    <a:pt x="616" y="210"/>
                  </a:lnTo>
                  <a:lnTo>
                    <a:pt x="612" y="207"/>
                  </a:lnTo>
                  <a:lnTo>
                    <a:pt x="610" y="205"/>
                  </a:lnTo>
                  <a:lnTo>
                    <a:pt x="610" y="201"/>
                  </a:lnTo>
                  <a:lnTo>
                    <a:pt x="606" y="201"/>
                  </a:lnTo>
                  <a:lnTo>
                    <a:pt x="604" y="201"/>
                  </a:lnTo>
                  <a:lnTo>
                    <a:pt x="599" y="197"/>
                  </a:lnTo>
                  <a:lnTo>
                    <a:pt x="601" y="192"/>
                  </a:lnTo>
                  <a:lnTo>
                    <a:pt x="604" y="180"/>
                  </a:lnTo>
                  <a:lnTo>
                    <a:pt x="604" y="177"/>
                  </a:lnTo>
                  <a:lnTo>
                    <a:pt x="602" y="177"/>
                  </a:lnTo>
                  <a:lnTo>
                    <a:pt x="599" y="178"/>
                  </a:lnTo>
                  <a:lnTo>
                    <a:pt x="599" y="192"/>
                  </a:lnTo>
                  <a:lnTo>
                    <a:pt x="597" y="197"/>
                  </a:lnTo>
                  <a:lnTo>
                    <a:pt x="593" y="201"/>
                  </a:lnTo>
                  <a:lnTo>
                    <a:pt x="593" y="203"/>
                  </a:lnTo>
                  <a:lnTo>
                    <a:pt x="595" y="201"/>
                  </a:lnTo>
                  <a:lnTo>
                    <a:pt x="599" y="201"/>
                  </a:lnTo>
                  <a:lnTo>
                    <a:pt x="601" y="201"/>
                  </a:lnTo>
                  <a:lnTo>
                    <a:pt x="604" y="201"/>
                  </a:lnTo>
                  <a:lnTo>
                    <a:pt x="606" y="207"/>
                  </a:lnTo>
                  <a:lnTo>
                    <a:pt x="606" y="212"/>
                  </a:lnTo>
                  <a:lnTo>
                    <a:pt x="602" y="218"/>
                  </a:lnTo>
                  <a:lnTo>
                    <a:pt x="597" y="220"/>
                  </a:lnTo>
                  <a:lnTo>
                    <a:pt x="602" y="212"/>
                  </a:lnTo>
                  <a:lnTo>
                    <a:pt x="602" y="210"/>
                  </a:lnTo>
                  <a:lnTo>
                    <a:pt x="599" y="210"/>
                  </a:lnTo>
                  <a:lnTo>
                    <a:pt x="597" y="210"/>
                  </a:lnTo>
                  <a:lnTo>
                    <a:pt x="595" y="210"/>
                  </a:lnTo>
                  <a:lnTo>
                    <a:pt x="589" y="214"/>
                  </a:lnTo>
                  <a:lnTo>
                    <a:pt x="589" y="218"/>
                  </a:lnTo>
                  <a:lnTo>
                    <a:pt x="586" y="220"/>
                  </a:lnTo>
                  <a:lnTo>
                    <a:pt x="582" y="222"/>
                  </a:lnTo>
                  <a:lnTo>
                    <a:pt x="582" y="218"/>
                  </a:lnTo>
                  <a:lnTo>
                    <a:pt x="582" y="216"/>
                  </a:lnTo>
                  <a:lnTo>
                    <a:pt x="576" y="216"/>
                  </a:lnTo>
                  <a:lnTo>
                    <a:pt x="574" y="216"/>
                  </a:lnTo>
                  <a:lnTo>
                    <a:pt x="572" y="210"/>
                  </a:lnTo>
                  <a:lnTo>
                    <a:pt x="570" y="210"/>
                  </a:lnTo>
                  <a:lnTo>
                    <a:pt x="569" y="212"/>
                  </a:lnTo>
                  <a:lnTo>
                    <a:pt x="565" y="210"/>
                  </a:lnTo>
                  <a:lnTo>
                    <a:pt x="565" y="210"/>
                  </a:lnTo>
                  <a:lnTo>
                    <a:pt x="561" y="207"/>
                  </a:lnTo>
                  <a:lnTo>
                    <a:pt x="561" y="210"/>
                  </a:lnTo>
                  <a:lnTo>
                    <a:pt x="557" y="207"/>
                  </a:lnTo>
                  <a:lnTo>
                    <a:pt x="557" y="203"/>
                  </a:lnTo>
                  <a:lnTo>
                    <a:pt x="555" y="201"/>
                  </a:lnTo>
                  <a:lnTo>
                    <a:pt x="555" y="197"/>
                  </a:lnTo>
                  <a:lnTo>
                    <a:pt x="561" y="197"/>
                  </a:lnTo>
                  <a:lnTo>
                    <a:pt x="563" y="194"/>
                  </a:lnTo>
                  <a:lnTo>
                    <a:pt x="565" y="192"/>
                  </a:lnTo>
                  <a:lnTo>
                    <a:pt x="569" y="190"/>
                  </a:lnTo>
                  <a:lnTo>
                    <a:pt x="569" y="188"/>
                  </a:lnTo>
                  <a:lnTo>
                    <a:pt x="563" y="182"/>
                  </a:lnTo>
                  <a:lnTo>
                    <a:pt x="561" y="180"/>
                  </a:lnTo>
                  <a:lnTo>
                    <a:pt x="555" y="180"/>
                  </a:lnTo>
                  <a:lnTo>
                    <a:pt x="552" y="184"/>
                  </a:lnTo>
                  <a:lnTo>
                    <a:pt x="548" y="184"/>
                  </a:lnTo>
                  <a:lnTo>
                    <a:pt x="544" y="180"/>
                  </a:lnTo>
                  <a:lnTo>
                    <a:pt x="540" y="182"/>
                  </a:lnTo>
                  <a:lnTo>
                    <a:pt x="531" y="186"/>
                  </a:lnTo>
                  <a:lnTo>
                    <a:pt x="531" y="188"/>
                  </a:lnTo>
                  <a:lnTo>
                    <a:pt x="531" y="190"/>
                  </a:lnTo>
                  <a:lnTo>
                    <a:pt x="535" y="194"/>
                  </a:lnTo>
                  <a:lnTo>
                    <a:pt x="535" y="195"/>
                  </a:lnTo>
                  <a:lnTo>
                    <a:pt x="531" y="195"/>
                  </a:lnTo>
                  <a:lnTo>
                    <a:pt x="527" y="195"/>
                  </a:lnTo>
                  <a:lnTo>
                    <a:pt x="527" y="194"/>
                  </a:lnTo>
                  <a:lnTo>
                    <a:pt x="523" y="192"/>
                  </a:lnTo>
                  <a:lnTo>
                    <a:pt x="518" y="190"/>
                  </a:lnTo>
                  <a:lnTo>
                    <a:pt x="510" y="192"/>
                  </a:lnTo>
                  <a:lnTo>
                    <a:pt x="506" y="194"/>
                  </a:lnTo>
                  <a:lnTo>
                    <a:pt x="506" y="195"/>
                  </a:lnTo>
                  <a:lnTo>
                    <a:pt x="503" y="195"/>
                  </a:lnTo>
                  <a:lnTo>
                    <a:pt x="503" y="195"/>
                  </a:lnTo>
                  <a:lnTo>
                    <a:pt x="501" y="195"/>
                  </a:lnTo>
                  <a:lnTo>
                    <a:pt x="493" y="197"/>
                  </a:lnTo>
                  <a:lnTo>
                    <a:pt x="493" y="197"/>
                  </a:lnTo>
                  <a:lnTo>
                    <a:pt x="491" y="201"/>
                  </a:lnTo>
                  <a:lnTo>
                    <a:pt x="486" y="201"/>
                  </a:lnTo>
                  <a:lnTo>
                    <a:pt x="482" y="205"/>
                  </a:lnTo>
                  <a:lnTo>
                    <a:pt x="482" y="205"/>
                  </a:lnTo>
                  <a:lnTo>
                    <a:pt x="482" y="203"/>
                  </a:lnTo>
                  <a:lnTo>
                    <a:pt x="482" y="201"/>
                  </a:lnTo>
                  <a:lnTo>
                    <a:pt x="478" y="203"/>
                  </a:lnTo>
                  <a:lnTo>
                    <a:pt x="474" y="207"/>
                  </a:lnTo>
                  <a:lnTo>
                    <a:pt x="474" y="210"/>
                  </a:lnTo>
                  <a:lnTo>
                    <a:pt x="482" y="216"/>
                  </a:lnTo>
                  <a:lnTo>
                    <a:pt x="486" y="222"/>
                  </a:lnTo>
                  <a:lnTo>
                    <a:pt x="491" y="226"/>
                  </a:lnTo>
                  <a:lnTo>
                    <a:pt x="493" y="231"/>
                  </a:lnTo>
                  <a:lnTo>
                    <a:pt x="497" y="231"/>
                  </a:lnTo>
                  <a:lnTo>
                    <a:pt x="501" y="235"/>
                  </a:lnTo>
                  <a:lnTo>
                    <a:pt x="503" y="237"/>
                  </a:lnTo>
                  <a:lnTo>
                    <a:pt x="508" y="241"/>
                  </a:lnTo>
                  <a:lnTo>
                    <a:pt x="506" y="241"/>
                  </a:lnTo>
                  <a:lnTo>
                    <a:pt x="503" y="241"/>
                  </a:lnTo>
                  <a:lnTo>
                    <a:pt x="501" y="237"/>
                  </a:lnTo>
                  <a:lnTo>
                    <a:pt x="497" y="235"/>
                  </a:lnTo>
                  <a:lnTo>
                    <a:pt x="493" y="231"/>
                  </a:lnTo>
                  <a:lnTo>
                    <a:pt x="491" y="231"/>
                  </a:lnTo>
                  <a:lnTo>
                    <a:pt x="488" y="235"/>
                  </a:lnTo>
                  <a:lnTo>
                    <a:pt x="486" y="235"/>
                  </a:lnTo>
                  <a:lnTo>
                    <a:pt x="482" y="231"/>
                  </a:lnTo>
                  <a:lnTo>
                    <a:pt x="486" y="227"/>
                  </a:lnTo>
                  <a:lnTo>
                    <a:pt x="486" y="227"/>
                  </a:lnTo>
                  <a:lnTo>
                    <a:pt x="482" y="227"/>
                  </a:lnTo>
                  <a:lnTo>
                    <a:pt x="482" y="231"/>
                  </a:lnTo>
                  <a:lnTo>
                    <a:pt x="482" y="241"/>
                  </a:lnTo>
                  <a:lnTo>
                    <a:pt x="482" y="241"/>
                  </a:lnTo>
                  <a:lnTo>
                    <a:pt x="482" y="244"/>
                  </a:lnTo>
                  <a:lnTo>
                    <a:pt x="478" y="248"/>
                  </a:lnTo>
                  <a:lnTo>
                    <a:pt x="474" y="252"/>
                  </a:lnTo>
                  <a:lnTo>
                    <a:pt x="474" y="258"/>
                  </a:lnTo>
                  <a:lnTo>
                    <a:pt x="474" y="261"/>
                  </a:lnTo>
                  <a:lnTo>
                    <a:pt x="482" y="269"/>
                  </a:lnTo>
                  <a:lnTo>
                    <a:pt x="488" y="271"/>
                  </a:lnTo>
                  <a:lnTo>
                    <a:pt x="491" y="276"/>
                  </a:lnTo>
                  <a:lnTo>
                    <a:pt x="493" y="276"/>
                  </a:lnTo>
                  <a:lnTo>
                    <a:pt x="497" y="273"/>
                  </a:lnTo>
                  <a:lnTo>
                    <a:pt x="503" y="271"/>
                  </a:lnTo>
                  <a:lnTo>
                    <a:pt x="508" y="273"/>
                  </a:lnTo>
                  <a:lnTo>
                    <a:pt x="516" y="275"/>
                  </a:lnTo>
                  <a:lnTo>
                    <a:pt x="520" y="276"/>
                  </a:lnTo>
                  <a:lnTo>
                    <a:pt x="522" y="282"/>
                  </a:lnTo>
                  <a:lnTo>
                    <a:pt x="523" y="282"/>
                  </a:lnTo>
                  <a:lnTo>
                    <a:pt x="525" y="280"/>
                  </a:lnTo>
                  <a:lnTo>
                    <a:pt x="525" y="275"/>
                  </a:lnTo>
                  <a:lnTo>
                    <a:pt x="525" y="275"/>
                  </a:lnTo>
                  <a:lnTo>
                    <a:pt x="527" y="275"/>
                  </a:lnTo>
                  <a:lnTo>
                    <a:pt x="527" y="276"/>
                  </a:lnTo>
                  <a:lnTo>
                    <a:pt x="525" y="282"/>
                  </a:lnTo>
                  <a:lnTo>
                    <a:pt x="525" y="286"/>
                  </a:lnTo>
                  <a:lnTo>
                    <a:pt x="527" y="286"/>
                  </a:lnTo>
                  <a:lnTo>
                    <a:pt x="531" y="282"/>
                  </a:lnTo>
                  <a:lnTo>
                    <a:pt x="533" y="280"/>
                  </a:lnTo>
                  <a:lnTo>
                    <a:pt x="538" y="278"/>
                  </a:lnTo>
                  <a:lnTo>
                    <a:pt x="546" y="273"/>
                  </a:lnTo>
                  <a:lnTo>
                    <a:pt x="552" y="273"/>
                  </a:lnTo>
                  <a:lnTo>
                    <a:pt x="555" y="269"/>
                  </a:lnTo>
                  <a:lnTo>
                    <a:pt x="555" y="269"/>
                  </a:lnTo>
                  <a:lnTo>
                    <a:pt x="555" y="271"/>
                  </a:lnTo>
                  <a:lnTo>
                    <a:pt x="557" y="271"/>
                  </a:lnTo>
                  <a:lnTo>
                    <a:pt x="565" y="267"/>
                  </a:lnTo>
                  <a:lnTo>
                    <a:pt x="569" y="267"/>
                  </a:lnTo>
                  <a:lnTo>
                    <a:pt x="570" y="265"/>
                  </a:lnTo>
                  <a:lnTo>
                    <a:pt x="570" y="269"/>
                  </a:lnTo>
                  <a:lnTo>
                    <a:pt x="565" y="271"/>
                  </a:lnTo>
                  <a:lnTo>
                    <a:pt x="565" y="273"/>
                  </a:lnTo>
                  <a:lnTo>
                    <a:pt x="567" y="275"/>
                  </a:lnTo>
                  <a:lnTo>
                    <a:pt x="565" y="280"/>
                  </a:lnTo>
                  <a:lnTo>
                    <a:pt x="561" y="282"/>
                  </a:lnTo>
                  <a:lnTo>
                    <a:pt x="557" y="280"/>
                  </a:lnTo>
                  <a:lnTo>
                    <a:pt x="555" y="280"/>
                  </a:lnTo>
                  <a:lnTo>
                    <a:pt x="550" y="284"/>
                  </a:lnTo>
                  <a:lnTo>
                    <a:pt x="552" y="284"/>
                  </a:lnTo>
                  <a:lnTo>
                    <a:pt x="555" y="286"/>
                  </a:lnTo>
                  <a:lnTo>
                    <a:pt x="555" y="286"/>
                  </a:lnTo>
                  <a:lnTo>
                    <a:pt x="555" y="291"/>
                  </a:lnTo>
                  <a:lnTo>
                    <a:pt x="552" y="299"/>
                  </a:lnTo>
                  <a:lnTo>
                    <a:pt x="550" y="303"/>
                  </a:lnTo>
                  <a:lnTo>
                    <a:pt x="548" y="307"/>
                  </a:lnTo>
                  <a:lnTo>
                    <a:pt x="548" y="308"/>
                  </a:lnTo>
                  <a:lnTo>
                    <a:pt x="548" y="310"/>
                  </a:lnTo>
                  <a:lnTo>
                    <a:pt x="548" y="314"/>
                  </a:lnTo>
                  <a:lnTo>
                    <a:pt x="548" y="316"/>
                  </a:lnTo>
                  <a:lnTo>
                    <a:pt x="544" y="322"/>
                  </a:lnTo>
                  <a:lnTo>
                    <a:pt x="540" y="324"/>
                  </a:lnTo>
                  <a:lnTo>
                    <a:pt x="537" y="324"/>
                  </a:lnTo>
                  <a:lnTo>
                    <a:pt x="535" y="325"/>
                  </a:lnTo>
                  <a:lnTo>
                    <a:pt x="531" y="329"/>
                  </a:lnTo>
                  <a:lnTo>
                    <a:pt x="527" y="329"/>
                  </a:lnTo>
                  <a:lnTo>
                    <a:pt x="525" y="329"/>
                  </a:lnTo>
                  <a:lnTo>
                    <a:pt x="520" y="325"/>
                  </a:lnTo>
                  <a:lnTo>
                    <a:pt x="518" y="325"/>
                  </a:lnTo>
                  <a:lnTo>
                    <a:pt x="516" y="325"/>
                  </a:lnTo>
                  <a:lnTo>
                    <a:pt x="512" y="322"/>
                  </a:lnTo>
                  <a:lnTo>
                    <a:pt x="512" y="322"/>
                  </a:lnTo>
                  <a:lnTo>
                    <a:pt x="508" y="325"/>
                  </a:lnTo>
                  <a:lnTo>
                    <a:pt x="503" y="329"/>
                  </a:lnTo>
                  <a:lnTo>
                    <a:pt x="503" y="333"/>
                  </a:lnTo>
                  <a:lnTo>
                    <a:pt x="493" y="335"/>
                  </a:lnTo>
                  <a:lnTo>
                    <a:pt x="491" y="337"/>
                  </a:lnTo>
                  <a:lnTo>
                    <a:pt x="488" y="337"/>
                  </a:lnTo>
                  <a:lnTo>
                    <a:pt x="484" y="337"/>
                  </a:lnTo>
                  <a:lnTo>
                    <a:pt x="478" y="337"/>
                  </a:lnTo>
                  <a:lnTo>
                    <a:pt x="474" y="340"/>
                  </a:lnTo>
                  <a:lnTo>
                    <a:pt x="469" y="340"/>
                  </a:lnTo>
                  <a:lnTo>
                    <a:pt x="469" y="342"/>
                  </a:lnTo>
                  <a:lnTo>
                    <a:pt x="469" y="346"/>
                  </a:lnTo>
                  <a:lnTo>
                    <a:pt x="465" y="354"/>
                  </a:lnTo>
                  <a:lnTo>
                    <a:pt x="463" y="356"/>
                  </a:lnTo>
                  <a:lnTo>
                    <a:pt x="463" y="354"/>
                  </a:lnTo>
                  <a:lnTo>
                    <a:pt x="458" y="350"/>
                  </a:lnTo>
                  <a:lnTo>
                    <a:pt x="452" y="348"/>
                  </a:lnTo>
                  <a:lnTo>
                    <a:pt x="450" y="350"/>
                  </a:lnTo>
                  <a:lnTo>
                    <a:pt x="450" y="354"/>
                  </a:lnTo>
                  <a:lnTo>
                    <a:pt x="454" y="356"/>
                  </a:lnTo>
                  <a:lnTo>
                    <a:pt x="452" y="356"/>
                  </a:lnTo>
                  <a:lnTo>
                    <a:pt x="450" y="356"/>
                  </a:lnTo>
                  <a:lnTo>
                    <a:pt x="448" y="356"/>
                  </a:lnTo>
                  <a:lnTo>
                    <a:pt x="444" y="350"/>
                  </a:lnTo>
                  <a:lnTo>
                    <a:pt x="444" y="350"/>
                  </a:lnTo>
                  <a:lnTo>
                    <a:pt x="439" y="356"/>
                  </a:lnTo>
                  <a:lnTo>
                    <a:pt x="437" y="359"/>
                  </a:lnTo>
                  <a:lnTo>
                    <a:pt x="435" y="361"/>
                  </a:lnTo>
                  <a:lnTo>
                    <a:pt x="433" y="361"/>
                  </a:lnTo>
                  <a:lnTo>
                    <a:pt x="424" y="369"/>
                  </a:lnTo>
                  <a:lnTo>
                    <a:pt x="424" y="374"/>
                  </a:lnTo>
                  <a:lnTo>
                    <a:pt x="420" y="376"/>
                  </a:lnTo>
                  <a:lnTo>
                    <a:pt x="418" y="376"/>
                  </a:lnTo>
                  <a:lnTo>
                    <a:pt x="414" y="376"/>
                  </a:lnTo>
                  <a:lnTo>
                    <a:pt x="412" y="376"/>
                  </a:lnTo>
                  <a:lnTo>
                    <a:pt x="418" y="380"/>
                  </a:lnTo>
                  <a:lnTo>
                    <a:pt x="414" y="384"/>
                  </a:lnTo>
                  <a:lnTo>
                    <a:pt x="414" y="384"/>
                  </a:lnTo>
                  <a:lnTo>
                    <a:pt x="412" y="380"/>
                  </a:lnTo>
                  <a:lnTo>
                    <a:pt x="410" y="380"/>
                  </a:lnTo>
                  <a:lnTo>
                    <a:pt x="409" y="384"/>
                  </a:lnTo>
                  <a:lnTo>
                    <a:pt x="403" y="389"/>
                  </a:lnTo>
                  <a:lnTo>
                    <a:pt x="403" y="391"/>
                  </a:lnTo>
                  <a:lnTo>
                    <a:pt x="407" y="395"/>
                  </a:lnTo>
                  <a:lnTo>
                    <a:pt x="409" y="401"/>
                  </a:lnTo>
                  <a:lnTo>
                    <a:pt x="407" y="405"/>
                  </a:lnTo>
                  <a:lnTo>
                    <a:pt x="405" y="406"/>
                  </a:lnTo>
                  <a:lnTo>
                    <a:pt x="407" y="410"/>
                  </a:lnTo>
                  <a:lnTo>
                    <a:pt x="409" y="410"/>
                  </a:lnTo>
                  <a:lnTo>
                    <a:pt x="410" y="406"/>
                  </a:lnTo>
                  <a:lnTo>
                    <a:pt x="412" y="408"/>
                  </a:lnTo>
                  <a:lnTo>
                    <a:pt x="412" y="414"/>
                  </a:lnTo>
                  <a:lnTo>
                    <a:pt x="410" y="414"/>
                  </a:lnTo>
                  <a:lnTo>
                    <a:pt x="409" y="418"/>
                  </a:lnTo>
                  <a:lnTo>
                    <a:pt x="410" y="420"/>
                  </a:lnTo>
                  <a:lnTo>
                    <a:pt x="412" y="418"/>
                  </a:lnTo>
                  <a:lnTo>
                    <a:pt x="414" y="418"/>
                  </a:lnTo>
                  <a:lnTo>
                    <a:pt x="414" y="418"/>
                  </a:lnTo>
                  <a:lnTo>
                    <a:pt x="418" y="418"/>
                  </a:lnTo>
                  <a:lnTo>
                    <a:pt x="418" y="420"/>
                  </a:lnTo>
                  <a:lnTo>
                    <a:pt x="420" y="420"/>
                  </a:lnTo>
                  <a:lnTo>
                    <a:pt x="424" y="423"/>
                  </a:lnTo>
                  <a:lnTo>
                    <a:pt x="427" y="423"/>
                  </a:lnTo>
                  <a:lnTo>
                    <a:pt x="431" y="420"/>
                  </a:lnTo>
                  <a:lnTo>
                    <a:pt x="433" y="410"/>
                  </a:lnTo>
                  <a:lnTo>
                    <a:pt x="435" y="410"/>
                  </a:lnTo>
                  <a:lnTo>
                    <a:pt x="442" y="410"/>
                  </a:lnTo>
                  <a:lnTo>
                    <a:pt x="444" y="408"/>
                  </a:lnTo>
                  <a:lnTo>
                    <a:pt x="442" y="410"/>
                  </a:lnTo>
                  <a:lnTo>
                    <a:pt x="439" y="410"/>
                  </a:lnTo>
                  <a:lnTo>
                    <a:pt x="433" y="418"/>
                  </a:lnTo>
                  <a:lnTo>
                    <a:pt x="431" y="420"/>
                  </a:lnTo>
                  <a:lnTo>
                    <a:pt x="429" y="423"/>
                  </a:lnTo>
                  <a:lnTo>
                    <a:pt x="433" y="427"/>
                  </a:lnTo>
                  <a:lnTo>
                    <a:pt x="433" y="429"/>
                  </a:lnTo>
                  <a:lnTo>
                    <a:pt x="427" y="431"/>
                  </a:lnTo>
                  <a:lnTo>
                    <a:pt x="426" y="429"/>
                  </a:lnTo>
                  <a:lnTo>
                    <a:pt x="426" y="427"/>
                  </a:lnTo>
                  <a:lnTo>
                    <a:pt x="424" y="425"/>
                  </a:lnTo>
                  <a:lnTo>
                    <a:pt x="424" y="425"/>
                  </a:lnTo>
                  <a:lnTo>
                    <a:pt x="420" y="423"/>
                  </a:lnTo>
                  <a:lnTo>
                    <a:pt x="414" y="423"/>
                  </a:lnTo>
                  <a:lnTo>
                    <a:pt x="414" y="420"/>
                  </a:lnTo>
                  <a:lnTo>
                    <a:pt x="410" y="423"/>
                  </a:lnTo>
                  <a:lnTo>
                    <a:pt x="407" y="423"/>
                  </a:lnTo>
                  <a:lnTo>
                    <a:pt x="407" y="425"/>
                  </a:lnTo>
                  <a:lnTo>
                    <a:pt x="403" y="427"/>
                  </a:lnTo>
                  <a:lnTo>
                    <a:pt x="399" y="425"/>
                  </a:lnTo>
                  <a:lnTo>
                    <a:pt x="399" y="429"/>
                  </a:lnTo>
                  <a:lnTo>
                    <a:pt x="401" y="431"/>
                  </a:lnTo>
                  <a:lnTo>
                    <a:pt x="403" y="433"/>
                  </a:lnTo>
                  <a:lnTo>
                    <a:pt x="401" y="435"/>
                  </a:lnTo>
                  <a:lnTo>
                    <a:pt x="399" y="440"/>
                  </a:lnTo>
                  <a:lnTo>
                    <a:pt x="401" y="444"/>
                  </a:lnTo>
                  <a:lnTo>
                    <a:pt x="403" y="444"/>
                  </a:lnTo>
                  <a:lnTo>
                    <a:pt x="403" y="448"/>
                  </a:lnTo>
                  <a:lnTo>
                    <a:pt x="405" y="453"/>
                  </a:lnTo>
                  <a:lnTo>
                    <a:pt x="405" y="453"/>
                  </a:lnTo>
                  <a:lnTo>
                    <a:pt x="409" y="457"/>
                  </a:lnTo>
                  <a:lnTo>
                    <a:pt x="409" y="459"/>
                  </a:lnTo>
                  <a:lnTo>
                    <a:pt x="403" y="459"/>
                  </a:lnTo>
                  <a:lnTo>
                    <a:pt x="403" y="461"/>
                  </a:lnTo>
                  <a:lnTo>
                    <a:pt x="414" y="467"/>
                  </a:lnTo>
                  <a:lnTo>
                    <a:pt x="418" y="467"/>
                  </a:lnTo>
                  <a:lnTo>
                    <a:pt x="424" y="465"/>
                  </a:lnTo>
                  <a:lnTo>
                    <a:pt x="427" y="463"/>
                  </a:lnTo>
                  <a:lnTo>
                    <a:pt x="429" y="465"/>
                  </a:lnTo>
                  <a:lnTo>
                    <a:pt x="431" y="465"/>
                  </a:lnTo>
                  <a:lnTo>
                    <a:pt x="437" y="457"/>
                  </a:lnTo>
                  <a:lnTo>
                    <a:pt x="437" y="453"/>
                  </a:lnTo>
                  <a:lnTo>
                    <a:pt x="435" y="453"/>
                  </a:lnTo>
                  <a:lnTo>
                    <a:pt x="435" y="450"/>
                  </a:lnTo>
                  <a:lnTo>
                    <a:pt x="441" y="448"/>
                  </a:lnTo>
                  <a:lnTo>
                    <a:pt x="444" y="444"/>
                  </a:lnTo>
                  <a:lnTo>
                    <a:pt x="454" y="438"/>
                  </a:lnTo>
                  <a:lnTo>
                    <a:pt x="458" y="440"/>
                  </a:lnTo>
                  <a:lnTo>
                    <a:pt x="452" y="440"/>
                  </a:lnTo>
                  <a:lnTo>
                    <a:pt x="444" y="448"/>
                  </a:lnTo>
                  <a:lnTo>
                    <a:pt x="441" y="450"/>
                  </a:lnTo>
                  <a:lnTo>
                    <a:pt x="441" y="453"/>
                  </a:lnTo>
                  <a:lnTo>
                    <a:pt x="444" y="453"/>
                  </a:lnTo>
                  <a:lnTo>
                    <a:pt x="444" y="457"/>
                  </a:lnTo>
                  <a:lnTo>
                    <a:pt x="441" y="463"/>
                  </a:lnTo>
                  <a:lnTo>
                    <a:pt x="437" y="465"/>
                  </a:lnTo>
                  <a:lnTo>
                    <a:pt x="437" y="469"/>
                  </a:lnTo>
                  <a:lnTo>
                    <a:pt x="437" y="474"/>
                  </a:lnTo>
                  <a:lnTo>
                    <a:pt x="437" y="478"/>
                  </a:lnTo>
                  <a:lnTo>
                    <a:pt x="437" y="478"/>
                  </a:lnTo>
                  <a:lnTo>
                    <a:pt x="437" y="482"/>
                  </a:lnTo>
                  <a:lnTo>
                    <a:pt x="437" y="485"/>
                  </a:lnTo>
                  <a:lnTo>
                    <a:pt x="431" y="487"/>
                  </a:lnTo>
                  <a:lnTo>
                    <a:pt x="429" y="489"/>
                  </a:lnTo>
                  <a:lnTo>
                    <a:pt x="427" y="493"/>
                  </a:lnTo>
                  <a:lnTo>
                    <a:pt x="426" y="491"/>
                  </a:lnTo>
                  <a:lnTo>
                    <a:pt x="424" y="493"/>
                  </a:lnTo>
                  <a:lnTo>
                    <a:pt x="426" y="497"/>
                  </a:lnTo>
                  <a:lnTo>
                    <a:pt x="426" y="501"/>
                  </a:lnTo>
                  <a:lnTo>
                    <a:pt x="427" y="501"/>
                  </a:lnTo>
                  <a:lnTo>
                    <a:pt x="431" y="501"/>
                  </a:lnTo>
                  <a:lnTo>
                    <a:pt x="435" y="501"/>
                  </a:lnTo>
                  <a:lnTo>
                    <a:pt x="435" y="502"/>
                  </a:lnTo>
                  <a:lnTo>
                    <a:pt x="433" y="504"/>
                  </a:lnTo>
                  <a:lnTo>
                    <a:pt x="427" y="504"/>
                  </a:lnTo>
                  <a:lnTo>
                    <a:pt x="427" y="504"/>
                  </a:lnTo>
                  <a:lnTo>
                    <a:pt x="427" y="508"/>
                  </a:lnTo>
                  <a:lnTo>
                    <a:pt x="427" y="508"/>
                  </a:lnTo>
                  <a:lnTo>
                    <a:pt x="427" y="512"/>
                  </a:lnTo>
                  <a:lnTo>
                    <a:pt x="426" y="514"/>
                  </a:lnTo>
                  <a:lnTo>
                    <a:pt x="424" y="514"/>
                  </a:lnTo>
                  <a:lnTo>
                    <a:pt x="420" y="518"/>
                  </a:lnTo>
                  <a:lnTo>
                    <a:pt x="418" y="518"/>
                  </a:lnTo>
                  <a:lnTo>
                    <a:pt x="414" y="518"/>
                  </a:lnTo>
                  <a:lnTo>
                    <a:pt x="418" y="518"/>
                  </a:lnTo>
                  <a:lnTo>
                    <a:pt x="424" y="518"/>
                  </a:lnTo>
                  <a:lnTo>
                    <a:pt x="424" y="519"/>
                  </a:lnTo>
                  <a:lnTo>
                    <a:pt x="427" y="518"/>
                  </a:lnTo>
                  <a:lnTo>
                    <a:pt x="435" y="512"/>
                  </a:lnTo>
                  <a:lnTo>
                    <a:pt x="437" y="512"/>
                  </a:lnTo>
                  <a:lnTo>
                    <a:pt x="441" y="512"/>
                  </a:lnTo>
                  <a:lnTo>
                    <a:pt x="442" y="508"/>
                  </a:lnTo>
                  <a:lnTo>
                    <a:pt x="448" y="508"/>
                  </a:lnTo>
                  <a:lnTo>
                    <a:pt x="448" y="508"/>
                  </a:lnTo>
                  <a:lnTo>
                    <a:pt x="444" y="512"/>
                  </a:lnTo>
                  <a:lnTo>
                    <a:pt x="444" y="512"/>
                  </a:lnTo>
                  <a:lnTo>
                    <a:pt x="448" y="514"/>
                  </a:lnTo>
                  <a:lnTo>
                    <a:pt x="448" y="518"/>
                  </a:lnTo>
                  <a:lnTo>
                    <a:pt x="448" y="519"/>
                  </a:lnTo>
                  <a:lnTo>
                    <a:pt x="450" y="521"/>
                  </a:lnTo>
                  <a:lnTo>
                    <a:pt x="454" y="518"/>
                  </a:lnTo>
                  <a:lnTo>
                    <a:pt x="456" y="518"/>
                  </a:lnTo>
                  <a:lnTo>
                    <a:pt x="456" y="518"/>
                  </a:lnTo>
                  <a:lnTo>
                    <a:pt x="456" y="519"/>
                  </a:lnTo>
                  <a:lnTo>
                    <a:pt x="458" y="523"/>
                  </a:lnTo>
                  <a:lnTo>
                    <a:pt x="459" y="529"/>
                  </a:lnTo>
                  <a:lnTo>
                    <a:pt x="458" y="533"/>
                  </a:lnTo>
                  <a:lnTo>
                    <a:pt x="459" y="538"/>
                  </a:lnTo>
                  <a:lnTo>
                    <a:pt x="461" y="538"/>
                  </a:lnTo>
                  <a:lnTo>
                    <a:pt x="463" y="534"/>
                  </a:lnTo>
                  <a:lnTo>
                    <a:pt x="463" y="529"/>
                  </a:lnTo>
                  <a:lnTo>
                    <a:pt x="467" y="525"/>
                  </a:lnTo>
                  <a:lnTo>
                    <a:pt x="467" y="521"/>
                  </a:lnTo>
                  <a:lnTo>
                    <a:pt x="473" y="518"/>
                  </a:lnTo>
                  <a:lnTo>
                    <a:pt x="473" y="518"/>
                  </a:lnTo>
                  <a:lnTo>
                    <a:pt x="474" y="514"/>
                  </a:lnTo>
                  <a:lnTo>
                    <a:pt x="482" y="514"/>
                  </a:lnTo>
                  <a:lnTo>
                    <a:pt x="476" y="518"/>
                  </a:lnTo>
                  <a:lnTo>
                    <a:pt x="473" y="523"/>
                  </a:lnTo>
                  <a:lnTo>
                    <a:pt x="473" y="525"/>
                  </a:lnTo>
                  <a:lnTo>
                    <a:pt x="474" y="529"/>
                  </a:lnTo>
                  <a:lnTo>
                    <a:pt x="478" y="529"/>
                  </a:lnTo>
                  <a:lnTo>
                    <a:pt x="484" y="529"/>
                  </a:lnTo>
                  <a:lnTo>
                    <a:pt x="491" y="527"/>
                  </a:lnTo>
                  <a:lnTo>
                    <a:pt x="493" y="525"/>
                  </a:lnTo>
                  <a:lnTo>
                    <a:pt x="497" y="523"/>
                  </a:lnTo>
                  <a:lnTo>
                    <a:pt x="503" y="521"/>
                  </a:lnTo>
                  <a:lnTo>
                    <a:pt x="506" y="521"/>
                  </a:lnTo>
                  <a:lnTo>
                    <a:pt x="503" y="521"/>
                  </a:lnTo>
                  <a:lnTo>
                    <a:pt x="497" y="527"/>
                  </a:lnTo>
                  <a:lnTo>
                    <a:pt x="497" y="529"/>
                  </a:lnTo>
                  <a:lnTo>
                    <a:pt x="497" y="529"/>
                  </a:lnTo>
                  <a:lnTo>
                    <a:pt x="486" y="538"/>
                  </a:lnTo>
                  <a:lnTo>
                    <a:pt x="482" y="542"/>
                  </a:lnTo>
                  <a:lnTo>
                    <a:pt x="478" y="546"/>
                  </a:lnTo>
                  <a:lnTo>
                    <a:pt x="478" y="550"/>
                  </a:lnTo>
                  <a:lnTo>
                    <a:pt x="478" y="553"/>
                  </a:lnTo>
                  <a:lnTo>
                    <a:pt x="482" y="555"/>
                  </a:lnTo>
                  <a:lnTo>
                    <a:pt x="476" y="553"/>
                  </a:lnTo>
                  <a:lnTo>
                    <a:pt x="474" y="555"/>
                  </a:lnTo>
                  <a:lnTo>
                    <a:pt x="473" y="559"/>
                  </a:lnTo>
                  <a:lnTo>
                    <a:pt x="469" y="563"/>
                  </a:lnTo>
                  <a:lnTo>
                    <a:pt x="465" y="568"/>
                  </a:lnTo>
                  <a:lnTo>
                    <a:pt x="463" y="572"/>
                  </a:lnTo>
                  <a:lnTo>
                    <a:pt x="465" y="574"/>
                  </a:lnTo>
                  <a:lnTo>
                    <a:pt x="465" y="576"/>
                  </a:lnTo>
                  <a:lnTo>
                    <a:pt x="465" y="578"/>
                  </a:lnTo>
                  <a:lnTo>
                    <a:pt x="463" y="578"/>
                  </a:lnTo>
                  <a:lnTo>
                    <a:pt x="461" y="576"/>
                  </a:lnTo>
                  <a:lnTo>
                    <a:pt x="459" y="574"/>
                  </a:lnTo>
                  <a:lnTo>
                    <a:pt x="456" y="578"/>
                  </a:lnTo>
                  <a:lnTo>
                    <a:pt x="450" y="582"/>
                  </a:lnTo>
                  <a:lnTo>
                    <a:pt x="452" y="583"/>
                  </a:lnTo>
                  <a:lnTo>
                    <a:pt x="450" y="587"/>
                  </a:lnTo>
                  <a:lnTo>
                    <a:pt x="448" y="585"/>
                  </a:lnTo>
                  <a:lnTo>
                    <a:pt x="448" y="583"/>
                  </a:lnTo>
                  <a:lnTo>
                    <a:pt x="444" y="585"/>
                  </a:lnTo>
                  <a:lnTo>
                    <a:pt x="439" y="593"/>
                  </a:lnTo>
                  <a:lnTo>
                    <a:pt x="435" y="597"/>
                  </a:lnTo>
                  <a:lnTo>
                    <a:pt x="437" y="599"/>
                  </a:lnTo>
                  <a:lnTo>
                    <a:pt x="435" y="599"/>
                  </a:lnTo>
                  <a:lnTo>
                    <a:pt x="431" y="599"/>
                  </a:lnTo>
                  <a:lnTo>
                    <a:pt x="431" y="593"/>
                  </a:lnTo>
                  <a:lnTo>
                    <a:pt x="426" y="599"/>
                  </a:lnTo>
                  <a:lnTo>
                    <a:pt x="424" y="599"/>
                  </a:lnTo>
                  <a:lnTo>
                    <a:pt x="418" y="602"/>
                  </a:lnTo>
                  <a:lnTo>
                    <a:pt x="418" y="606"/>
                  </a:lnTo>
                  <a:lnTo>
                    <a:pt x="414" y="606"/>
                  </a:lnTo>
                  <a:lnTo>
                    <a:pt x="410" y="606"/>
                  </a:lnTo>
                  <a:lnTo>
                    <a:pt x="405" y="610"/>
                  </a:lnTo>
                  <a:lnTo>
                    <a:pt x="397" y="614"/>
                  </a:lnTo>
                  <a:lnTo>
                    <a:pt x="390" y="617"/>
                  </a:lnTo>
                  <a:lnTo>
                    <a:pt x="390" y="623"/>
                  </a:lnTo>
                  <a:lnTo>
                    <a:pt x="390" y="623"/>
                  </a:lnTo>
                  <a:lnTo>
                    <a:pt x="390" y="627"/>
                  </a:lnTo>
                  <a:lnTo>
                    <a:pt x="390" y="632"/>
                  </a:lnTo>
                  <a:lnTo>
                    <a:pt x="390" y="632"/>
                  </a:lnTo>
                  <a:lnTo>
                    <a:pt x="388" y="627"/>
                  </a:lnTo>
                  <a:lnTo>
                    <a:pt x="386" y="627"/>
                  </a:lnTo>
                  <a:lnTo>
                    <a:pt x="384" y="631"/>
                  </a:lnTo>
                  <a:lnTo>
                    <a:pt x="384" y="632"/>
                  </a:lnTo>
                  <a:lnTo>
                    <a:pt x="382" y="632"/>
                  </a:lnTo>
                  <a:lnTo>
                    <a:pt x="380" y="632"/>
                  </a:lnTo>
                  <a:lnTo>
                    <a:pt x="380" y="627"/>
                  </a:lnTo>
                  <a:lnTo>
                    <a:pt x="382" y="627"/>
                  </a:lnTo>
                  <a:lnTo>
                    <a:pt x="380" y="623"/>
                  </a:lnTo>
                  <a:lnTo>
                    <a:pt x="377" y="623"/>
                  </a:lnTo>
                  <a:lnTo>
                    <a:pt x="375" y="623"/>
                  </a:lnTo>
                  <a:lnTo>
                    <a:pt x="371" y="623"/>
                  </a:lnTo>
                  <a:lnTo>
                    <a:pt x="365" y="623"/>
                  </a:lnTo>
                  <a:lnTo>
                    <a:pt x="363" y="627"/>
                  </a:lnTo>
                  <a:lnTo>
                    <a:pt x="360" y="631"/>
                  </a:lnTo>
                  <a:lnTo>
                    <a:pt x="356" y="632"/>
                  </a:lnTo>
                  <a:lnTo>
                    <a:pt x="350" y="636"/>
                  </a:lnTo>
                  <a:lnTo>
                    <a:pt x="346" y="638"/>
                  </a:lnTo>
                  <a:lnTo>
                    <a:pt x="346" y="640"/>
                  </a:lnTo>
                  <a:lnTo>
                    <a:pt x="345" y="642"/>
                  </a:lnTo>
                  <a:lnTo>
                    <a:pt x="345" y="642"/>
                  </a:lnTo>
                  <a:lnTo>
                    <a:pt x="341" y="644"/>
                  </a:lnTo>
                  <a:lnTo>
                    <a:pt x="335" y="646"/>
                  </a:lnTo>
                  <a:lnTo>
                    <a:pt x="335" y="647"/>
                  </a:lnTo>
                  <a:lnTo>
                    <a:pt x="335" y="647"/>
                  </a:lnTo>
                  <a:lnTo>
                    <a:pt x="331" y="647"/>
                  </a:lnTo>
                  <a:lnTo>
                    <a:pt x="328" y="647"/>
                  </a:lnTo>
                  <a:lnTo>
                    <a:pt x="328" y="651"/>
                  </a:lnTo>
                  <a:lnTo>
                    <a:pt x="326" y="655"/>
                  </a:lnTo>
                  <a:lnTo>
                    <a:pt x="328" y="657"/>
                  </a:lnTo>
                  <a:lnTo>
                    <a:pt x="330" y="657"/>
                  </a:lnTo>
                  <a:lnTo>
                    <a:pt x="331" y="653"/>
                  </a:lnTo>
                  <a:lnTo>
                    <a:pt x="331" y="651"/>
                  </a:lnTo>
                  <a:lnTo>
                    <a:pt x="331" y="649"/>
                  </a:lnTo>
                  <a:lnTo>
                    <a:pt x="335" y="651"/>
                  </a:lnTo>
                  <a:lnTo>
                    <a:pt x="331" y="655"/>
                  </a:lnTo>
                  <a:lnTo>
                    <a:pt x="335" y="655"/>
                  </a:lnTo>
                  <a:lnTo>
                    <a:pt x="335" y="655"/>
                  </a:lnTo>
                  <a:lnTo>
                    <a:pt x="341" y="649"/>
                  </a:lnTo>
                  <a:lnTo>
                    <a:pt x="341" y="647"/>
                  </a:lnTo>
                  <a:lnTo>
                    <a:pt x="345" y="651"/>
                  </a:lnTo>
                  <a:lnTo>
                    <a:pt x="341" y="653"/>
                  </a:lnTo>
                  <a:lnTo>
                    <a:pt x="345" y="655"/>
                  </a:lnTo>
                  <a:lnTo>
                    <a:pt x="345" y="655"/>
                  </a:lnTo>
                  <a:lnTo>
                    <a:pt x="348" y="651"/>
                  </a:lnTo>
                  <a:lnTo>
                    <a:pt x="348" y="653"/>
                  </a:lnTo>
                  <a:lnTo>
                    <a:pt x="350" y="653"/>
                  </a:lnTo>
                  <a:lnTo>
                    <a:pt x="350" y="651"/>
                  </a:lnTo>
                  <a:lnTo>
                    <a:pt x="352" y="649"/>
                  </a:lnTo>
                  <a:lnTo>
                    <a:pt x="356" y="649"/>
                  </a:lnTo>
                  <a:lnTo>
                    <a:pt x="360" y="647"/>
                  </a:lnTo>
                  <a:lnTo>
                    <a:pt x="362" y="644"/>
                  </a:lnTo>
                  <a:lnTo>
                    <a:pt x="362" y="640"/>
                  </a:lnTo>
                  <a:lnTo>
                    <a:pt x="365" y="638"/>
                  </a:lnTo>
                  <a:lnTo>
                    <a:pt x="365" y="636"/>
                  </a:lnTo>
                  <a:lnTo>
                    <a:pt x="369" y="636"/>
                  </a:lnTo>
                  <a:lnTo>
                    <a:pt x="373" y="636"/>
                  </a:lnTo>
                  <a:lnTo>
                    <a:pt x="371" y="638"/>
                  </a:lnTo>
                  <a:lnTo>
                    <a:pt x="369" y="640"/>
                  </a:lnTo>
                  <a:lnTo>
                    <a:pt x="365" y="642"/>
                  </a:lnTo>
                  <a:lnTo>
                    <a:pt x="365" y="646"/>
                  </a:lnTo>
                  <a:lnTo>
                    <a:pt x="369" y="647"/>
                  </a:lnTo>
                  <a:lnTo>
                    <a:pt x="373" y="644"/>
                  </a:lnTo>
                  <a:lnTo>
                    <a:pt x="373" y="640"/>
                  </a:lnTo>
                  <a:lnTo>
                    <a:pt x="377" y="640"/>
                  </a:lnTo>
                  <a:lnTo>
                    <a:pt x="377" y="642"/>
                  </a:lnTo>
                  <a:lnTo>
                    <a:pt x="378" y="638"/>
                  </a:lnTo>
                  <a:lnTo>
                    <a:pt x="380" y="638"/>
                  </a:lnTo>
                  <a:lnTo>
                    <a:pt x="380" y="642"/>
                  </a:lnTo>
                  <a:lnTo>
                    <a:pt x="378" y="644"/>
                  </a:lnTo>
                  <a:lnTo>
                    <a:pt x="380" y="644"/>
                  </a:lnTo>
                  <a:lnTo>
                    <a:pt x="384" y="640"/>
                  </a:lnTo>
                  <a:lnTo>
                    <a:pt x="386" y="640"/>
                  </a:lnTo>
                  <a:lnTo>
                    <a:pt x="390" y="638"/>
                  </a:lnTo>
                  <a:lnTo>
                    <a:pt x="394" y="638"/>
                  </a:lnTo>
                  <a:lnTo>
                    <a:pt x="395" y="632"/>
                  </a:lnTo>
                  <a:lnTo>
                    <a:pt x="397" y="632"/>
                  </a:lnTo>
                  <a:lnTo>
                    <a:pt x="401" y="632"/>
                  </a:lnTo>
                  <a:lnTo>
                    <a:pt x="401" y="636"/>
                  </a:lnTo>
                  <a:lnTo>
                    <a:pt x="397" y="638"/>
                  </a:lnTo>
                  <a:lnTo>
                    <a:pt x="395" y="642"/>
                  </a:lnTo>
                  <a:lnTo>
                    <a:pt x="395" y="644"/>
                  </a:lnTo>
                  <a:lnTo>
                    <a:pt x="397" y="644"/>
                  </a:lnTo>
                  <a:lnTo>
                    <a:pt x="403" y="638"/>
                  </a:lnTo>
                  <a:lnTo>
                    <a:pt x="403" y="632"/>
                  </a:lnTo>
                  <a:lnTo>
                    <a:pt x="403" y="632"/>
                  </a:lnTo>
                  <a:lnTo>
                    <a:pt x="407" y="632"/>
                  </a:lnTo>
                  <a:lnTo>
                    <a:pt x="409" y="632"/>
                  </a:lnTo>
                  <a:lnTo>
                    <a:pt x="410" y="632"/>
                  </a:lnTo>
                  <a:lnTo>
                    <a:pt x="414" y="632"/>
                  </a:lnTo>
                  <a:lnTo>
                    <a:pt x="418" y="631"/>
                  </a:lnTo>
                  <a:lnTo>
                    <a:pt x="418" y="631"/>
                  </a:lnTo>
                  <a:lnTo>
                    <a:pt x="420" y="631"/>
                  </a:lnTo>
                  <a:lnTo>
                    <a:pt x="424" y="627"/>
                  </a:lnTo>
                  <a:lnTo>
                    <a:pt x="424" y="623"/>
                  </a:lnTo>
                  <a:lnTo>
                    <a:pt x="424" y="623"/>
                  </a:lnTo>
                  <a:lnTo>
                    <a:pt x="424" y="627"/>
                  </a:lnTo>
                  <a:lnTo>
                    <a:pt x="424" y="632"/>
                  </a:lnTo>
                  <a:lnTo>
                    <a:pt x="426" y="631"/>
                  </a:lnTo>
                  <a:lnTo>
                    <a:pt x="429" y="627"/>
                  </a:lnTo>
                  <a:lnTo>
                    <a:pt x="427" y="627"/>
                  </a:lnTo>
                  <a:lnTo>
                    <a:pt x="429" y="623"/>
                  </a:lnTo>
                  <a:lnTo>
                    <a:pt x="429" y="623"/>
                  </a:lnTo>
                  <a:lnTo>
                    <a:pt x="424" y="623"/>
                  </a:lnTo>
                  <a:lnTo>
                    <a:pt x="424" y="621"/>
                  </a:lnTo>
                  <a:lnTo>
                    <a:pt x="427" y="619"/>
                  </a:lnTo>
                  <a:lnTo>
                    <a:pt x="433" y="617"/>
                  </a:lnTo>
                  <a:lnTo>
                    <a:pt x="441" y="615"/>
                  </a:lnTo>
                  <a:lnTo>
                    <a:pt x="442" y="615"/>
                  </a:lnTo>
                  <a:lnTo>
                    <a:pt x="442" y="612"/>
                  </a:lnTo>
                  <a:lnTo>
                    <a:pt x="441" y="612"/>
                  </a:lnTo>
                  <a:lnTo>
                    <a:pt x="442" y="610"/>
                  </a:lnTo>
                  <a:lnTo>
                    <a:pt x="444" y="610"/>
                  </a:lnTo>
                  <a:lnTo>
                    <a:pt x="448" y="608"/>
                  </a:lnTo>
                  <a:lnTo>
                    <a:pt x="448" y="608"/>
                  </a:lnTo>
                  <a:lnTo>
                    <a:pt x="450" y="612"/>
                  </a:lnTo>
                  <a:lnTo>
                    <a:pt x="452" y="612"/>
                  </a:lnTo>
                  <a:lnTo>
                    <a:pt x="452" y="610"/>
                  </a:lnTo>
                  <a:lnTo>
                    <a:pt x="452" y="608"/>
                  </a:lnTo>
                  <a:lnTo>
                    <a:pt x="456" y="606"/>
                  </a:lnTo>
                  <a:lnTo>
                    <a:pt x="456" y="602"/>
                  </a:lnTo>
                  <a:lnTo>
                    <a:pt x="456" y="602"/>
                  </a:lnTo>
                  <a:lnTo>
                    <a:pt x="458" y="602"/>
                  </a:lnTo>
                  <a:lnTo>
                    <a:pt x="458" y="606"/>
                  </a:lnTo>
                  <a:lnTo>
                    <a:pt x="459" y="606"/>
                  </a:lnTo>
                  <a:lnTo>
                    <a:pt x="465" y="606"/>
                  </a:lnTo>
                  <a:lnTo>
                    <a:pt x="467" y="602"/>
                  </a:lnTo>
                  <a:lnTo>
                    <a:pt x="469" y="602"/>
                  </a:lnTo>
                  <a:lnTo>
                    <a:pt x="469" y="599"/>
                  </a:lnTo>
                  <a:lnTo>
                    <a:pt x="473" y="599"/>
                  </a:lnTo>
                  <a:lnTo>
                    <a:pt x="473" y="599"/>
                  </a:lnTo>
                  <a:lnTo>
                    <a:pt x="476" y="599"/>
                  </a:lnTo>
                  <a:lnTo>
                    <a:pt x="482" y="593"/>
                  </a:lnTo>
                  <a:lnTo>
                    <a:pt x="482" y="591"/>
                  </a:lnTo>
                  <a:lnTo>
                    <a:pt x="478" y="591"/>
                  </a:lnTo>
                  <a:lnTo>
                    <a:pt x="476" y="591"/>
                  </a:lnTo>
                  <a:lnTo>
                    <a:pt x="476" y="591"/>
                  </a:lnTo>
                  <a:lnTo>
                    <a:pt x="482" y="587"/>
                  </a:lnTo>
                  <a:lnTo>
                    <a:pt x="484" y="585"/>
                  </a:lnTo>
                  <a:lnTo>
                    <a:pt x="488" y="582"/>
                  </a:lnTo>
                  <a:lnTo>
                    <a:pt x="490" y="583"/>
                  </a:lnTo>
                  <a:lnTo>
                    <a:pt x="490" y="583"/>
                  </a:lnTo>
                  <a:lnTo>
                    <a:pt x="493" y="580"/>
                  </a:lnTo>
                  <a:lnTo>
                    <a:pt x="497" y="578"/>
                  </a:lnTo>
                  <a:lnTo>
                    <a:pt x="497" y="576"/>
                  </a:lnTo>
                  <a:lnTo>
                    <a:pt x="501" y="574"/>
                  </a:lnTo>
                  <a:lnTo>
                    <a:pt x="503" y="572"/>
                  </a:lnTo>
                  <a:lnTo>
                    <a:pt x="503" y="572"/>
                  </a:lnTo>
                  <a:lnTo>
                    <a:pt x="506" y="574"/>
                  </a:lnTo>
                  <a:lnTo>
                    <a:pt x="506" y="576"/>
                  </a:lnTo>
                  <a:lnTo>
                    <a:pt x="506" y="572"/>
                  </a:lnTo>
                  <a:lnTo>
                    <a:pt x="510" y="572"/>
                  </a:lnTo>
                  <a:lnTo>
                    <a:pt x="512" y="572"/>
                  </a:lnTo>
                  <a:lnTo>
                    <a:pt x="512" y="568"/>
                  </a:lnTo>
                  <a:lnTo>
                    <a:pt x="516" y="568"/>
                  </a:lnTo>
                  <a:lnTo>
                    <a:pt x="516" y="568"/>
                  </a:lnTo>
                  <a:lnTo>
                    <a:pt x="518" y="568"/>
                  </a:lnTo>
                  <a:lnTo>
                    <a:pt x="523" y="568"/>
                  </a:lnTo>
                  <a:lnTo>
                    <a:pt x="523" y="566"/>
                  </a:lnTo>
                  <a:lnTo>
                    <a:pt x="525" y="566"/>
                  </a:lnTo>
                  <a:lnTo>
                    <a:pt x="527" y="568"/>
                  </a:lnTo>
                  <a:lnTo>
                    <a:pt x="527" y="568"/>
                  </a:lnTo>
                  <a:lnTo>
                    <a:pt x="527" y="566"/>
                  </a:lnTo>
                  <a:lnTo>
                    <a:pt x="531" y="568"/>
                  </a:lnTo>
                  <a:lnTo>
                    <a:pt x="531" y="566"/>
                  </a:lnTo>
                  <a:lnTo>
                    <a:pt x="533" y="561"/>
                  </a:lnTo>
                  <a:lnTo>
                    <a:pt x="531" y="561"/>
                  </a:lnTo>
                  <a:lnTo>
                    <a:pt x="531" y="563"/>
                  </a:lnTo>
                  <a:lnTo>
                    <a:pt x="531" y="559"/>
                  </a:lnTo>
                  <a:lnTo>
                    <a:pt x="535" y="557"/>
                  </a:lnTo>
                  <a:lnTo>
                    <a:pt x="537" y="557"/>
                  </a:lnTo>
                  <a:lnTo>
                    <a:pt x="538" y="557"/>
                  </a:lnTo>
                  <a:lnTo>
                    <a:pt x="538" y="557"/>
                  </a:lnTo>
                  <a:lnTo>
                    <a:pt x="537" y="555"/>
                  </a:lnTo>
                  <a:lnTo>
                    <a:pt x="535" y="553"/>
                  </a:lnTo>
                  <a:lnTo>
                    <a:pt x="537" y="551"/>
                  </a:lnTo>
                  <a:lnTo>
                    <a:pt x="540" y="553"/>
                  </a:lnTo>
                  <a:lnTo>
                    <a:pt x="544" y="550"/>
                  </a:lnTo>
                  <a:lnTo>
                    <a:pt x="550" y="550"/>
                  </a:lnTo>
                  <a:lnTo>
                    <a:pt x="552" y="546"/>
                  </a:lnTo>
                  <a:lnTo>
                    <a:pt x="555" y="546"/>
                  </a:lnTo>
                  <a:lnTo>
                    <a:pt x="561" y="542"/>
                  </a:lnTo>
                  <a:lnTo>
                    <a:pt x="561" y="536"/>
                  </a:lnTo>
                  <a:lnTo>
                    <a:pt x="557" y="536"/>
                  </a:lnTo>
                  <a:lnTo>
                    <a:pt x="555" y="536"/>
                  </a:lnTo>
                  <a:lnTo>
                    <a:pt x="555" y="529"/>
                  </a:lnTo>
                  <a:lnTo>
                    <a:pt x="552" y="529"/>
                  </a:lnTo>
                  <a:lnTo>
                    <a:pt x="550" y="529"/>
                  </a:lnTo>
                  <a:lnTo>
                    <a:pt x="550" y="527"/>
                  </a:lnTo>
                  <a:lnTo>
                    <a:pt x="550" y="523"/>
                  </a:lnTo>
                  <a:lnTo>
                    <a:pt x="555" y="521"/>
                  </a:lnTo>
                  <a:lnTo>
                    <a:pt x="555" y="519"/>
                  </a:lnTo>
                  <a:lnTo>
                    <a:pt x="557" y="518"/>
                  </a:lnTo>
                  <a:lnTo>
                    <a:pt x="557" y="518"/>
                  </a:lnTo>
                  <a:lnTo>
                    <a:pt x="557" y="518"/>
                  </a:lnTo>
                  <a:lnTo>
                    <a:pt x="561" y="514"/>
                  </a:lnTo>
                  <a:lnTo>
                    <a:pt x="563" y="514"/>
                  </a:lnTo>
                  <a:lnTo>
                    <a:pt x="569" y="512"/>
                  </a:lnTo>
                  <a:lnTo>
                    <a:pt x="570" y="514"/>
                  </a:lnTo>
                  <a:lnTo>
                    <a:pt x="576" y="512"/>
                  </a:lnTo>
                  <a:lnTo>
                    <a:pt x="576" y="514"/>
                  </a:lnTo>
                  <a:lnTo>
                    <a:pt x="576" y="518"/>
                  </a:lnTo>
                  <a:lnTo>
                    <a:pt x="576" y="518"/>
                  </a:lnTo>
                  <a:lnTo>
                    <a:pt x="582" y="512"/>
                  </a:lnTo>
                  <a:lnTo>
                    <a:pt x="582" y="512"/>
                  </a:lnTo>
                  <a:lnTo>
                    <a:pt x="580" y="512"/>
                  </a:lnTo>
                  <a:lnTo>
                    <a:pt x="580" y="508"/>
                  </a:lnTo>
                  <a:lnTo>
                    <a:pt x="582" y="508"/>
                  </a:lnTo>
                  <a:lnTo>
                    <a:pt x="586" y="508"/>
                  </a:lnTo>
                  <a:lnTo>
                    <a:pt x="589" y="508"/>
                  </a:lnTo>
                  <a:lnTo>
                    <a:pt x="591" y="502"/>
                  </a:lnTo>
                  <a:lnTo>
                    <a:pt x="589" y="499"/>
                  </a:lnTo>
                  <a:lnTo>
                    <a:pt x="586" y="495"/>
                  </a:lnTo>
                  <a:lnTo>
                    <a:pt x="582" y="495"/>
                  </a:lnTo>
                  <a:lnTo>
                    <a:pt x="582" y="497"/>
                  </a:lnTo>
                  <a:lnTo>
                    <a:pt x="582" y="495"/>
                  </a:lnTo>
                  <a:lnTo>
                    <a:pt x="582" y="493"/>
                  </a:lnTo>
                  <a:lnTo>
                    <a:pt x="587" y="493"/>
                  </a:lnTo>
                  <a:lnTo>
                    <a:pt x="589" y="495"/>
                  </a:lnTo>
                  <a:lnTo>
                    <a:pt x="595" y="495"/>
                  </a:lnTo>
                  <a:lnTo>
                    <a:pt x="599" y="491"/>
                  </a:lnTo>
                  <a:lnTo>
                    <a:pt x="599" y="489"/>
                  </a:lnTo>
                  <a:lnTo>
                    <a:pt x="606" y="484"/>
                  </a:lnTo>
                  <a:lnTo>
                    <a:pt x="612" y="480"/>
                  </a:lnTo>
                  <a:lnTo>
                    <a:pt x="616" y="480"/>
                  </a:lnTo>
                  <a:lnTo>
                    <a:pt x="619" y="478"/>
                  </a:lnTo>
                  <a:lnTo>
                    <a:pt x="619" y="478"/>
                  </a:lnTo>
                  <a:lnTo>
                    <a:pt x="625" y="472"/>
                  </a:lnTo>
                  <a:lnTo>
                    <a:pt x="631" y="470"/>
                  </a:lnTo>
                  <a:lnTo>
                    <a:pt x="640" y="463"/>
                  </a:lnTo>
                  <a:lnTo>
                    <a:pt x="644" y="463"/>
                  </a:lnTo>
                  <a:lnTo>
                    <a:pt x="651" y="455"/>
                  </a:lnTo>
                  <a:lnTo>
                    <a:pt x="650" y="459"/>
                  </a:lnTo>
                  <a:lnTo>
                    <a:pt x="650" y="465"/>
                  </a:lnTo>
                  <a:lnTo>
                    <a:pt x="651" y="465"/>
                  </a:lnTo>
                  <a:lnTo>
                    <a:pt x="653" y="467"/>
                  </a:lnTo>
                  <a:lnTo>
                    <a:pt x="655" y="467"/>
                  </a:lnTo>
                  <a:lnTo>
                    <a:pt x="661" y="461"/>
                  </a:lnTo>
                  <a:lnTo>
                    <a:pt x="665" y="461"/>
                  </a:lnTo>
                  <a:lnTo>
                    <a:pt x="670" y="457"/>
                  </a:lnTo>
                  <a:lnTo>
                    <a:pt x="672" y="455"/>
                  </a:lnTo>
                  <a:lnTo>
                    <a:pt x="670" y="459"/>
                  </a:lnTo>
                  <a:lnTo>
                    <a:pt x="665" y="463"/>
                  </a:lnTo>
                  <a:lnTo>
                    <a:pt x="661" y="463"/>
                  </a:lnTo>
                  <a:lnTo>
                    <a:pt x="653" y="472"/>
                  </a:lnTo>
                  <a:lnTo>
                    <a:pt x="653" y="474"/>
                  </a:lnTo>
                  <a:lnTo>
                    <a:pt x="655" y="480"/>
                  </a:lnTo>
                  <a:lnTo>
                    <a:pt x="659" y="484"/>
                  </a:lnTo>
                  <a:lnTo>
                    <a:pt x="655" y="482"/>
                  </a:lnTo>
                  <a:lnTo>
                    <a:pt x="651" y="482"/>
                  </a:lnTo>
                  <a:lnTo>
                    <a:pt x="650" y="482"/>
                  </a:lnTo>
                  <a:lnTo>
                    <a:pt x="646" y="482"/>
                  </a:lnTo>
                  <a:lnTo>
                    <a:pt x="644" y="480"/>
                  </a:lnTo>
                  <a:lnTo>
                    <a:pt x="644" y="474"/>
                  </a:lnTo>
                  <a:lnTo>
                    <a:pt x="634" y="478"/>
                  </a:lnTo>
                  <a:lnTo>
                    <a:pt x="634" y="478"/>
                  </a:lnTo>
                  <a:lnTo>
                    <a:pt x="629" y="482"/>
                  </a:lnTo>
                  <a:lnTo>
                    <a:pt x="623" y="482"/>
                  </a:lnTo>
                  <a:lnTo>
                    <a:pt x="619" y="485"/>
                  </a:lnTo>
                  <a:lnTo>
                    <a:pt x="619" y="489"/>
                  </a:lnTo>
                  <a:lnTo>
                    <a:pt x="619" y="491"/>
                  </a:lnTo>
                  <a:lnTo>
                    <a:pt x="616" y="497"/>
                  </a:lnTo>
                  <a:lnTo>
                    <a:pt x="612" y="501"/>
                  </a:lnTo>
                  <a:lnTo>
                    <a:pt x="610" y="504"/>
                  </a:lnTo>
                  <a:lnTo>
                    <a:pt x="601" y="514"/>
                  </a:lnTo>
                  <a:lnTo>
                    <a:pt x="597" y="518"/>
                  </a:lnTo>
                  <a:lnTo>
                    <a:pt x="599" y="519"/>
                  </a:lnTo>
                  <a:lnTo>
                    <a:pt x="602" y="525"/>
                  </a:lnTo>
                  <a:lnTo>
                    <a:pt x="604" y="521"/>
                  </a:lnTo>
                  <a:lnTo>
                    <a:pt x="606" y="521"/>
                  </a:lnTo>
                  <a:lnTo>
                    <a:pt x="610" y="519"/>
                  </a:lnTo>
                  <a:lnTo>
                    <a:pt x="610" y="519"/>
                  </a:lnTo>
                  <a:lnTo>
                    <a:pt x="610" y="523"/>
                  </a:lnTo>
                  <a:lnTo>
                    <a:pt x="606" y="527"/>
                  </a:lnTo>
                  <a:lnTo>
                    <a:pt x="602" y="529"/>
                  </a:lnTo>
                  <a:lnTo>
                    <a:pt x="601" y="529"/>
                  </a:lnTo>
                  <a:lnTo>
                    <a:pt x="597" y="529"/>
                  </a:lnTo>
                  <a:lnTo>
                    <a:pt x="593" y="529"/>
                  </a:lnTo>
                  <a:lnTo>
                    <a:pt x="591" y="529"/>
                  </a:lnTo>
                  <a:lnTo>
                    <a:pt x="591" y="534"/>
                  </a:lnTo>
                  <a:lnTo>
                    <a:pt x="589" y="534"/>
                  </a:lnTo>
                  <a:lnTo>
                    <a:pt x="586" y="534"/>
                  </a:lnTo>
                  <a:lnTo>
                    <a:pt x="586" y="538"/>
                  </a:lnTo>
                  <a:lnTo>
                    <a:pt x="591" y="544"/>
                  </a:lnTo>
                  <a:lnTo>
                    <a:pt x="593" y="542"/>
                  </a:lnTo>
                  <a:lnTo>
                    <a:pt x="595" y="542"/>
                  </a:lnTo>
                  <a:lnTo>
                    <a:pt x="597" y="542"/>
                  </a:lnTo>
                  <a:lnTo>
                    <a:pt x="599" y="538"/>
                  </a:lnTo>
                  <a:lnTo>
                    <a:pt x="601" y="538"/>
                  </a:lnTo>
                  <a:lnTo>
                    <a:pt x="601" y="542"/>
                  </a:lnTo>
                  <a:lnTo>
                    <a:pt x="602" y="542"/>
                  </a:lnTo>
                  <a:lnTo>
                    <a:pt x="604" y="538"/>
                  </a:lnTo>
                  <a:lnTo>
                    <a:pt x="606" y="538"/>
                  </a:lnTo>
                  <a:lnTo>
                    <a:pt x="610" y="534"/>
                  </a:lnTo>
                  <a:lnTo>
                    <a:pt x="610" y="529"/>
                  </a:lnTo>
                  <a:lnTo>
                    <a:pt x="612" y="529"/>
                  </a:lnTo>
                  <a:lnTo>
                    <a:pt x="612" y="529"/>
                  </a:lnTo>
                  <a:lnTo>
                    <a:pt x="610" y="533"/>
                  </a:lnTo>
                  <a:lnTo>
                    <a:pt x="612" y="534"/>
                  </a:lnTo>
                  <a:lnTo>
                    <a:pt x="619" y="534"/>
                  </a:lnTo>
                  <a:lnTo>
                    <a:pt x="623" y="529"/>
                  </a:lnTo>
                  <a:lnTo>
                    <a:pt x="627" y="529"/>
                  </a:lnTo>
                  <a:lnTo>
                    <a:pt x="629" y="529"/>
                  </a:lnTo>
                  <a:lnTo>
                    <a:pt x="631" y="529"/>
                  </a:lnTo>
                  <a:lnTo>
                    <a:pt x="631" y="523"/>
                  </a:lnTo>
                  <a:lnTo>
                    <a:pt x="634" y="519"/>
                  </a:lnTo>
                  <a:lnTo>
                    <a:pt x="636" y="519"/>
                  </a:lnTo>
                  <a:lnTo>
                    <a:pt x="634" y="525"/>
                  </a:lnTo>
                  <a:lnTo>
                    <a:pt x="634" y="529"/>
                  </a:lnTo>
                  <a:lnTo>
                    <a:pt x="634" y="527"/>
                  </a:lnTo>
                  <a:lnTo>
                    <a:pt x="640" y="521"/>
                  </a:lnTo>
                  <a:lnTo>
                    <a:pt x="644" y="514"/>
                  </a:lnTo>
                  <a:lnTo>
                    <a:pt x="644" y="514"/>
                  </a:lnTo>
                  <a:lnTo>
                    <a:pt x="644" y="518"/>
                  </a:lnTo>
                  <a:lnTo>
                    <a:pt x="644" y="521"/>
                  </a:lnTo>
                  <a:lnTo>
                    <a:pt x="644" y="521"/>
                  </a:lnTo>
                  <a:lnTo>
                    <a:pt x="646" y="518"/>
                  </a:lnTo>
                  <a:lnTo>
                    <a:pt x="648" y="519"/>
                  </a:lnTo>
                  <a:lnTo>
                    <a:pt x="648" y="521"/>
                  </a:lnTo>
                  <a:lnTo>
                    <a:pt x="651" y="523"/>
                  </a:lnTo>
                  <a:lnTo>
                    <a:pt x="653" y="525"/>
                  </a:lnTo>
                  <a:lnTo>
                    <a:pt x="655" y="521"/>
                  </a:lnTo>
                  <a:lnTo>
                    <a:pt x="659" y="518"/>
                  </a:lnTo>
                  <a:lnTo>
                    <a:pt x="661" y="518"/>
                  </a:lnTo>
                  <a:lnTo>
                    <a:pt x="665" y="514"/>
                  </a:lnTo>
                  <a:lnTo>
                    <a:pt x="665" y="514"/>
                  </a:lnTo>
                  <a:lnTo>
                    <a:pt x="665" y="508"/>
                  </a:lnTo>
                  <a:lnTo>
                    <a:pt x="670" y="508"/>
                  </a:lnTo>
                  <a:lnTo>
                    <a:pt x="672" y="504"/>
                  </a:lnTo>
                  <a:lnTo>
                    <a:pt x="672" y="502"/>
                  </a:lnTo>
                  <a:lnTo>
                    <a:pt x="668" y="502"/>
                  </a:lnTo>
                  <a:lnTo>
                    <a:pt x="668" y="501"/>
                  </a:lnTo>
                  <a:lnTo>
                    <a:pt x="665" y="501"/>
                  </a:lnTo>
                  <a:lnTo>
                    <a:pt x="665" y="497"/>
                  </a:lnTo>
                  <a:lnTo>
                    <a:pt x="668" y="497"/>
                  </a:lnTo>
                  <a:lnTo>
                    <a:pt x="670" y="499"/>
                  </a:lnTo>
                  <a:lnTo>
                    <a:pt x="672" y="497"/>
                  </a:lnTo>
                  <a:lnTo>
                    <a:pt x="672" y="493"/>
                  </a:lnTo>
                  <a:lnTo>
                    <a:pt x="668" y="495"/>
                  </a:lnTo>
                  <a:lnTo>
                    <a:pt x="665" y="491"/>
                  </a:lnTo>
                  <a:lnTo>
                    <a:pt x="665" y="487"/>
                  </a:lnTo>
                  <a:lnTo>
                    <a:pt x="668" y="487"/>
                  </a:lnTo>
                  <a:lnTo>
                    <a:pt x="672" y="487"/>
                  </a:lnTo>
                  <a:lnTo>
                    <a:pt x="674" y="487"/>
                  </a:lnTo>
                  <a:lnTo>
                    <a:pt x="674" y="485"/>
                  </a:lnTo>
                  <a:lnTo>
                    <a:pt x="672" y="482"/>
                  </a:lnTo>
                  <a:lnTo>
                    <a:pt x="678" y="478"/>
                  </a:lnTo>
                  <a:lnTo>
                    <a:pt x="682" y="482"/>
                  </a:lnTo>
                  <a:lnTo>
                    <a:pt x="685" y="480"/>
                  </a:lnTo>
                  <a:lnTo>
                    <a:pt x="689" y="480"/>
                  </a:lnTo>
                  <a:lnTo>
                    <a:pt x="683" y="485"/>
                  </a:lnTo>
                  <a:lnTo>
                    <a:pt x="683" y="489"/>
                  </a:lnTo>
                  <a:lnTo>
                    <a:pt x="683" y="495"/>
                  </a:lnTo>
                  <a:lnTo>
                    <a:pt x="685" y="495"/>
                  </a:lnTo>
                  <a:lnTo>
                    <a:pt x="689" y="487"/>
                  </a:lnTo>
                  <a:lnTo>
                    <a:pt x="689" y="485"/>
                  </a:lnTo>
                  <a:lnTo>
                    <a:pt x="693" y="485"/>
                  </a:lnTo>
                  <a:lnTo>
                    <a:pt x="693" y="487"/>
                  </a:lnTo>
                  <a:lnTo>
                    <a:pt x="689" y="491"/>
                  </a:lnTo>
                  <a:lnTo>
                    <a:pt x="689" y="493"/>
                  </a:lnTo>
                  <a:lnTo>
                    <a:pt x="693" y="489"/>
                  </a:lnTo>
                  <a:lnTo>
                    <a:pt x="695" y="487"/>
                  </a:lnTo>
                  <a:lnTo>
                    <a:pt x="697" y="489"/>
                  </a:lnTo>
                  <a:lnTo>
                    <a:pt x="702" y="487"/>
                  </a:lnTo>
                  <a:lnTo>
                    <a:pt x="702" y="487"/>
                  </a:lnTo>
                  <a:lnTo>
                    <a:pt x="706" y="484"/>
                  </a:lnTo>
                  <a:lnTo>
                    <a:pt x="712" y="484"/>
                  </a:lnTo>
                  <a:lnTo>
                    <a:pt x="714" y="484"/>
                  </a:lnTo>
                  <a:lnTo>
                    <a:pt x="714" y="485"/>
                  </a:lnTo>
                  <a:lnTo>
                    <a:pt x="710" y="485"/>
                  </a:lnTo>
                  <a:lnTo>
                    <a:pt x="706" y="491"/>
                  </a:lnTo>
                  <a:lnTo>
                    <a:pt x="702" y="491"/>
                  </a:lnTo>
                  <a:lnTo>
                    <a:pt x="700" y="493"/>
                  </a:lnTo>
                  <a:lnTo>
                    <a:pt x="702" y="495"/>
                  </a:lnTo>
                  <a:lnTo>
                    <a:pt x="710" y="497"/>
                  </a:lnTo>
                  <a:lnTo>
                    <a:pt x="712" y="499"/>
                  </a:lnTo>
                  <a:lnTo>
                    <a:pt x="712" y="501"/>
                  </a:lnTo>
                  <a:lnTo>
                    <a:pt x="708" y="497"/>
                  </a:lnTo>
                  <a:lnTo>
                    <a:pt x="702" y="497"/>
                  </a:lnTo>
                  <a:lnTo>
                    <a:pt x="698" y="499"/>
                  </a:lnTo>
                  <a:lnTo>
                    <a:pt x="698" y="502"/>
                  </a:lnTo>
                  <a:lnTo>
                    <a:pt x="702" y="502"/>
                  </a:lnTo>
                  <a:lnTo>
                    <a:pt x="704" y="501"/>
                  </a:lnTo>
                  <a:lnTo>
                    <a:pt x="708" y="502"/>
                  </a:lnTo>
                  <a:lnTo>
                    <a:pt x="706" y="504"/>
                  </a:lnTo>
                  <a:lnTo>
                    <a:pt x="702" y="504"/>
                  </a:lnTo>
                  <a:lnTo>
                    <a:pt x="702" y="508"/>
                  </a:lnTo>
                  <a:lnTo>
                    <a:pt x="708" y="508"/>
                  </a:lnTo>
                  <a:lnTo>
                    <a:pt x="710" y="512"/>
                  </a:lnTo>
                  <a:lnTo>
                    <a:pt x="706" y="512"/>
                  </a:lnTo>
                  <a:lnTo>
                    <a:pt x="704" y="512"/>
                  </a:lnTo>
                  <a:lnTo>
                    <a:pt x="704" y="514"/>
                  </a:lnTo>
                  <a:lnTo>
                    <a:pt x="708" y="514"/>
                  </a:lnTo>
                  <a:lnTo>
                    <a:pt x="712" y="512"/>
                  </a:lnTo>
                  <a:lnTo>
                    <a:pt x="714" y="518"/>
                  </a:lnTo>
                  <a:lnTo>
                    <a:pt x="719" y="518"/>
                  </a:lnTo>
                  <a:lnTo>
                    <a:pt x="723" y="514"/>
                  </a:lnTo>
                  <a:lnTo>
                    <a:pt x="723" y="518"/>
                  </a:lnTo>
                  <a:lnTo>
                    <a:pt x="723" y="519"/>
                  </a:lnTo>
                  <a:lnTo>
                    <a:pt x="723" y="519"/>
                  </a:lnTo>
                  <a:lnTo>
                    <a:pt x="723" y="523"/>
                  </a:lnTo>
                  <a:lnTo>
                    <a:pt x="723" y="523"/>
                  </a:lnTo>
                  <a:lnTo>
                    <a:pt x="725" y="525"/>
                  </a:lnTo>
                  <a:lnTo>
                    <a:pt x="727" y="527"/>
                  </a:lnTo>
                  <a:lnTo>
                    <a:pt x="730" y="523"/>
                  </a:lnTo>
                  <a:lnTo>
                    <a:pt x="729" y="521"/>
                  </a:lnTo>
                  <a:lnTo>
                    <a:pt x="730" y="519"/>
                  </a:lnTo>
                  <a:lnTo>
                    <a:pt x="734" y="519"/>
                  </a:lnTo>
                  <a:lnTo>
                    <a:pt x="732" y="523"/>
                  </a:lnTo>
                  <a:lnTo>
                    <a:pt x="732" y="525"/>
                  </a:lnTo>
                  <a:lnTo>
                    <a:pt x="727" y="529"/>
                  </a:lnTo>
                  <a:lnTo>
                    <a:pt x="730" y="534"/>
                  </a:lnTo>
                  <a:lnTo>
                    <a:pt x="729" y="534"/>
                  </a:lnTo>
                  <a:lnTo>
                    <a:pt x="727" y="534"/>
                  </a:lnTo>
                  <a:lnTo>
                    <a:pt x="725" y="534"/>
                  </a:lnTo>
                  <a:lnTo>
                    <a:pt x="727" y="538"/>
                  </a:lnTo>
                  <a:lnTo>
                    <a:pt x="736" y="538"/>
                  </a:lnTo>
                  <a:lnTo>
                    <a:pt x="738" y="538"/>
                  </a:lnTo>
                  <a:lnTo>
                    <a:pt x="742" y="538"/>
                  </a:lnTo>
                  <a:lnTo>
                    <a:pt x="744" y="538"/>
                  </a:lnTo>
                  <a:lnTo>
                    <a:pt x="747" y="538"/>
                  </a:lnTo>
                  <a:lnTo>
                    <a:pt x="753" y="538"/>
                  </a:lnTo>
                  <a:lnTo>
                    <a:pt x="755" y="538"/>
                  </a:lnTo>
                  <a:lnTo>
                    <a:pt x="755" y="542"/>
                  </a:lnTo>
                  <a:lnTo>
                    <a:pt x="757" y="542"/>
                  </a:lnTo>
                  <a:lnTo>
                    <a:pt x="759" y="544"/>
                  </a:lnTo>
                  <a:lnTo>
                    <a:pt x="762" y="546"/>
                  </a:lnTo>
                  <a:lnTo>
                    <a:pt x="762" y="548"/>
                  </a:lnTo>
                  <a:lnTo>
                    <a:pt x="766" y="548"/>
                  </a:lnTo>
                  <a:lnTo>
                    <a:pt x="772" y="546"/>
                  </a:lnTo>
                  <a:lnTo>
                    <a:pt x="772" y="544"/>
                  </a:lnTo>
                  <a:lnTo>
                    <a:pt x="774" y="544"/>
                  </a:lnTo>
                  <a:lnTo>
                    <a:pt x="774" y="548"/>
                  </a:lnTo>
                  <a:lnTo>
                    <a:pt x="772" y="550"/>
                  </a:lnTo>
                  <a:lnTo>
                    <a:pt x="768" y="551"/>
                  </a:lnTo>
                  <a:lnTo>
                    <a:pt x="768" y="553"/>
                  </a:lnTo>
                  <a:lnTo>
                    <a:pt x="772" y="553"/>
                  </a:lnTo>
                  <a:lnTo>
                    <a:pt x="774" y="557"/>
                  </a:lnTo>
                  <a:lnTo>
                    <a:pt x="776" y="561"/>
                  </a:lnTo>
                  <a:lnTo>
                    <a:pt x="781" y="563"/>
                  </a:lnTo>
                  <a:lnTo>
                    <a:pt x="789" y="561"/>
                  </a:lnTo>
                  <a:lnTo>
                    <a:pt x="793" y="559"/>
                  </a:lnTo>
                  <a:lnTo>
                    <a:pt x="793" y="561"/>
                  </a:lnTo>
                  <a:lnTo>
                    <a:pt x="796" y="557"/>
                  </a:lnTo>
                  <a:lnTo>
                    <a:pt x="798" y="555"/>
                  </a:lnTo>
                  <a:lnTo>
                    <a:pt x="802" y="555"/>
                  </a:lnTo>
                  <a:lnTo>
                    <a:pt x="802" y="557"/>
                  </a:lnTo>
                  <a:lnTo>
                    <a:pt x="798" y="559"/>
                  </a:lnTo>
                  <a:lnTo>
                    <a:pt x="796" y="566"/>
                  </a:lnTo>
                  <a:lnTo>
                    <a:pt x="793" y="568"/>
                  </a:lnTo>
                  <a:lnTo>
                    <a:pt x="793" y="568"/>
                  </a:lnTo>
                  <a:lnTo>
                    <a:pt x="789" y="568"/>
                  </a:lnTo>
                  <a:lnTo>
                    <a:pt x="787" y="568"/>
                  </a:lnTo>
                  <a:lnTo>
                    <a:pt x="789" y="572"/>
                  </a:lnTo>
                  <a:lnTo>
                    <a:pt x="791" y="576"/>
                  </a:lnTo>
                  <a:lnTo>
                    <a:pt x="793" y="578"/>
                  </a:lnTo>
                  <a:lnTo>
                    <a:pt x="796" y="576"/>
                  </a:lnTo>
                  <a:lnTo>
                    <a:pt x="798" y="578"/>
                  </a:lnTo>
                  <a:lnTo>
                    <a:pt x="798" y="580"/>
                  </a:lnTo>
                  <a:lnTo>
                    <a:pt x="793" y="580"/>
                  </a:lnTo>
                  <a:lnTo>
                    <a:pt x="793" y="582"/>
                  </a:lnTo>
                  <a:lnTo>
                    <a:pt x="798" y="587"/>
                  </a:lnTo>
                  <a:lnTo>
                    <a:pt x="802" y="587"/>
                  </a:lnTo>
                  <a:lnTo>
                    <a:pt x="806" y="587"/>
                  </a:lnTo>
                  <a:lnTo>
                    <a:pt x="808" y="583"/>
                  </a:lnTo>
                  <a:lnTo>
                    <a:pt x="811" y="574"/>
                  </a:lnTo>
                  <a:lnTo>
                    <a:pt x="810" y="582"/>
                  </a:lnTo>
                  <a:lnTo>
                    <a:pt x="810" y="585"/>
                  </a:lnTo>
                  <a:lnTo>
                    <a:pt x="808" y="589"/>
                  </a:lnTo>
                  <a:lnTo>
                    <a:pt x="806" y="589"/>
                  </a:lnTo>
                  <a:lnTo>
                    <a:pt x="806" y="593"/>
                  </a:lnTo>
                  <a:lnTo>
                    <a:pt x="806" y="593"/>
                  </a:lnTo>
                  <a:lnTo>
                    <a:pt x="808" y="597"/>
                  </a:lnTo>
                  <a:lnTo>
                    <a:pt x="806" y="599"/>
                  </a:lnTo>
                  <a:lnTo>
                    <a:pt x="806" y="606"/>
                  </a:lnTo>
                  <a:lnTo>
                    <a:pt x="808" y="608"/>
                  </a:lnTo>
                  <a:lnTo>
                    <a:pt x="810" y="608"/>
                  </a:lnTo>
                  <a:lnTo>
                    <a:pt x="810" y="612"/>
                  </a:lnTo>
                  <a:lnTo>
                    <a:pt x="811" y="615"/>
                  </a:lnTo>
                  <a:lnTo>
                    <a:pt x="817" y="621"/>
                  </a:lnTo>
                  <a:lnTo>
                    <a:pt x="819" y="623"/>
                  </a:lnTo>
                  <a:lnTo>
                    <a:pt x="819" y="623"/>
                  </a:lnTo>
                  <a:lnTo>
                    <a:pt x="821" y="623"/>
                  </a:lnTo>
                  <a:lnTo>
                    <a:pt x="823" y="627"/>
                  </a:lnTo>
                  <a:lnTo>
                    <a:pt x="826" y="623"/>
                  </a:lnTo>
                  <a:lnTo>
                    <a:pt x="823" y="623"/>
                  </a:lnTo>
                  <a:lnTo>
                    <a:pt x="826" y="621"/>
                  </a:lnTo>
                  <a:lnTo>
                    <a:pt x="826" y="623"/>
                  </a:lnTo>
                  <a:lnTo>
                    <a:pt x="830" y="623"/>
                  </a:lnTo>
                  <a:lnTo>
                    <a:pt x="830" y="621"/>
                  </a:lnTo>
                  <a:lnTo>
                    <a:pt x="826" y="615"/>
                  </a:lnTo>
                  <a:lnTo>
                    <a:pt x="826" y="615"/>
                  </a:lnTo>
                  <a:lnTo>
                    <a:pt x="823" y="615"/>
                  </a:lnTo>
                  <a:lnTo>
                    <a:pt x="823" y="615"/>
                  </a:lnTo>
                  <a:lnTo>
                    <a:pt x="826" y="612"/>
                  </a:lnTo>
                  <a:lnTo>
                    <a:pt x="826" y="610"/>
                  </a:lnTo>
                  <a:lnTo>
                    <a:pt x="823" y="606"/>
                  </a:lnTo>
                  <a:lnTo>
                    <a:pt x="823" y="606"/>
                  </a:lnTo>
                  <a:lnTo>
                    <a:pt x="823" y="602"/>
                  </a:lnTo>
                  <a:lnTo>
                    <a:pt x="823" y="602"/>
                  </a:lnTo>
                  <a:lnTo>
                    <a:pt x="823" y="599"/>
                  </a:lnTo>
                  <a:lnTo>
                    <a:pt x="826" y="599"/>
                  </a:lnTo>
                  <a:lnTo>
                    <a:pt x="826" y="602"/>
                  </a:lnTo>
                  <a:lnTo>
                    <a:pt x="826" y="606"/>
                  </a:lnTo>
                  <a:lnTo>
                    <a:pt x="830" y="602"/>
                  </a:lnTo>
                  <a:lnTo>
                    <a:pt x="830" y="602"/>
                  </a:lnTo>
                  <a:lnTo>
                    <a:pt x="832" y="606"/>
                  </a:lnTo>
                  <a:lnTo>
                    <a:pt x="830" y="608"/>
                  </a:lnTo>
                  <a:lnTo>
                    <a:pt x="830" y="612"/>
                  </a:lnTo>
                  <a:lnTo>
                    <a:pt x="832" y="612"/>
                  </a:lnTo>
                  <a:lnTo>
                    <a:pt x="836" y="610"/>
                  </a:lnTo>
                  <a:lnTo>
                    <a:pt x="838" y="608"/>
                  </a:lnTo>
                  <a:lnTo>
                    <a:pt x="836" y="612"/>
                  </a:lnTo>
                  <a:lnTo>
                    <a:pt x="834" y="614"/>
                  </a:lnTo>
                  <a:lnTo>
                    <a:pt x="834" y="617"/>
                  </a:lnTo>
                  <a:lnTo>
                    <a:pt x="836" y="621"/>
                  </a:lnTo>
                  <a:lnTo>
                    <a:pt x="834" y="623"/>
                  </a:lnTo>
                  <a:lnTo>
                    <a:pt x="834" y="627"/>
                  </a:lnTo>
                  <a:lnTo>
                    <a:pt x="840" y="627"/>
                  </a:lnTo>
                  <a:lnTo>
                    <a:pt x="840" y="627"/>
                  </a:lnTo>
                  <a:lnTo>
                    <a:pt x="842" y="623"/>
                  </a:lnTo>
                  <a:lnTo>
                    <a:pt x="842" y="627"/>
                  </a:lnTo>
                  <a:lnTo>
                    <a:pt x="842" y="627"/>
                  </a:lnTo>
                  <a:lnTo>
                    <a:pt x="842" y="632"/>
                  </a:lnTo>
                  <a:lnTo>
                    <a:pt x="845" y="632"/>
                  </a:lnTo>
                  <a:lnTo>
                    <a:pt x="847" y="627"/>
                  </a:lnTo>
                  <a:lnTo>
                    <a:pt x="849" y="623"/>
                  </a:lnTo>
                  <a:lnTo>
                    <a:pt x="849" y="619"/>
                  </a:lnTo>
                  <a:lnTo>
                    <a:pt x="851" y="610"/>
                  </a:lnTo>
                  <a:lnTo>
                    <a:pt x="851" y="602"/>
                  </a:lnTo>
                  <a:lnTo>
                    <a:pt x="851" y="597"/>
                  </a:lnTo>
                  <a:lnTo>
                    <a:pt x="851" y="589"/>
                  </a:lnTo>
                  <a:lnTo>
                    <a:pt x="851" y="587"/>
                  </a:lnTo>
                  <a:lnTo>
                    <a:pt x="851" y="587"/>
                  </a:lnTo>
                  <a:lnTo>
                    <a:pt x="851" y="587"/>
                  </a:lnTo>
                  <a:lnTo>
                    <a:pt x="855" y="593"/>
                  </a:lnTo>
                  <a:lnTo>
                    <a:pt x="855" y="593"/>
                  </a:lnTo>
                  <a:lnTo>
                    <a:pt x="857" y="587"/>
                  </a:lnTo>
                  <a:lnTo>
                    <a:pt x="860" y="585"/>
                  </a:lnTo>
                  <a:lnTo>
                    <a:pt x="860" y="591"/>
                  </a:lnTo>
                  <a:lnTo>
                    <a:pt x="857" y="597"/>
                  </a:lnTo>
                  <a:lnTo>
                    <a:pt x="860" y="602"/>
                  </a:lnTo>
                  <a:lnTo>
                    <a:pt x="855" y="608"/>
                  </a:lnTo>
                  <a:lnTo>
                    <a:pt x="855" y="614"/>
                  </a:lnTo>
                  <a:lnTo>
                    <a:pt x="855" y="615"/>
                  </a:lnTo>
                  <a:lnTo>
                    <a:pt x="855" y="617"/>
                  </a:lnTo>
                  <a:lnTo>
                    <a:pt x="855" y="623"/>
                  </a:lnTo>
                  <a:lnTo>
                    <a:pt x="855" y="627"/>
                  </a:lnTo>
                  <a:lnTo>
                    <a:pt x="855" y="631"/>
                  </a:lnTo>
                  <a:lnTo>
                    <a:pt x="857" y="632"/>
                  </a:lnTo>
                  <a:lnTo>
                    <a:pt x="860" y="636"/>
                  </a:lnTo>
                  <a:lnTo>
                    <a:pt x="860" y="636"/>
                  </a:lnTo>
                  <a:lnTo>
                    <a:pt x="860" y="640"/>
                  </a:lnTo>
                  <a:lnTo>
                    <a:pt x="862" y="644"/>
                  </a:lnTo>
                  <a:lnTo>
                    <a:pt x="864" y="642"/>
                  </a:lnTo>
                  <a:lnTo>
                    <a:pt x="866" y="644"/>
                  </a:lnTo>
                  <a:lnTo>
                    <a:pt x="870" y="642"/>
                  </a:lnTo>
                  <a:lnTo>
                    <a:pt x="875" y="642"/>
                  </a:lnTo>
                  <a:lnTo>
                    <a:pt x="875" y="642"/>
                  </a:lnTo>
                  <a:lnTo>
                    <a:pt x="870" y="646"/>
                  </a:lnTo>
                  <a:lnTo>
                    <a:pt x="868" y="647"/>
                  </a:lnTo>
                  <a:lnTo>
                    <a:pt x="868" y="647"/>
                  </a:lnTo>
                  <a:lnTo>
                    <a:pt x="870" y="651"/>
                  </a:lnTo>
                  <a:lnTo>
                    <a:pt x="868" y="651"/>
                  </a:lnTo>
                  <a:lnTo>
                    <a:pt x="866" y="651"/>
                  </a:lnTo>
                  <a:lnTo>
                    <a:pt x="866" y="655"/>
                  </a:lnTo>
                  <a:lnTo>
                    <a:pt x="868" y="657"/>
                  </a:lnTo>
                  <a:lnTo>
                    <a:pt x="868" y="663"/>
                  </a:lnTo>
                  <a:lnTo>
                    <a:pt x="866" y="663"/>
                  </a:lnTo>
                  <a:lnTo>
                    <a:pt x="864" y="661"/>
                  </a:lnTo>
                  <a:lnTo>
                    <a:pt x="862" y="657"/>
                  </a:lnTo>
                  <a:lnTo>
                    <a:pt x="862" y="657"/>
                  </a:lnTo>
                  <a:lnTo>
                    <a:pt x="862" y="663"/>
                  </a:lnTo>
                  <a:lnTo>
                    <a:pt x="860" y="663"/>
                  </a:lnTo>
                  <a:lnTo>
                    <a:pt x="860" y="666"/>
                  </a:lnTo>
                  <a:lnTo>
                    <a:pt x="862" y="668"/>
                  </a:lnTo>
                  <a:lnTo>
                    <a:pt x="860" y="670"/>
                  </a:lnTo>
                  <a:lnTo>
                    <a:pt x="860" y="670"/>
                  </a:lnTo>
                  <a:lnTo>
                    <a:pt x="857" y="674"/>
                  </a:lnTo>
                  <a:lnTo>
                    <a:pt x="857" y="676"/>
                  </a:lnTo>
                  <a:lnTo>
                    <a:pt x="860" y="676"/>
                  </a:lnTo>
                  <a:lnTo>
                    <a:pt x="860" y="676"/>
                  </a:lnTo>
                  <a:lnTo>
                    <a:pt x="862" y="680"/>
                  </a:lnTo>
                  <a:lnTo>
                    <a:pt x="864" y="681"/>
                  </a:lnTo>
                  <a:lnTo>
                    <a:pt x="866" y="681"/>
                  </a:lnTo>
                  <a:lnTo>
                    <a:pt x="870" y="683"/>
                  </a:lnTo>
                  <a:lnTo>
                    <a:pt x="870" y="683"/>
                  </a:lnTo>
                  <a:lnTo>
                    <a:pt x="866" y="683"/>
                  </a:lnTo>
                  <a:lnTo>
                    <a:pt x="864" y="685"/>
                  </a:lnTo>
                  <a:lnTo>
                    <a:pt x="866" y="687"/>
                  </a:lnTo>
                  <a:lnTo>
                    <a:pt x="868" y="687"/>
                  </a:lnTo>
                  <a:lnTo>
                    <a:pt x="870" y="691"/>
                  </a:lnTo>
                  <a:lnTo>
                    <a:pt x="874" y="693"/>
                  </a:lnTo>
                  <a:lnTo>
                    <a:pt x="875" y="693"/>
                  </a:lnTo>
                  <a:lnTo>
                    <a:pt x="872" y="696"/>
                  </a:lnTo>
                  <a:lnTo>
                    <a:pt x="870" y="696"/>
                  </a:lnTo>
                  <a:lnTo>
                    <a:pt x="868" y="696"/>
                  </a:lnTo>
                  <a:lnTo>
                    <a:pt x="868" y="702"/>
                  </a:lnTo>
                  <a:lnTo>
                    <a:pt x="872" y="708"/>
                  </a:lnTo>
                  <a:lnTo>
                    <a:pt x="874" y="710"/>
                  </a:lnTo>
                  <a:lnTo>
                    <a:pt x="879" y="710"/>
                  </a:lnTo>
                  <a:lnTo>
                    <a:pt x="881" y="710"/>
                  </a:lnTo>
                  <a:lnTo>
                    <a:pt x="875" y="712"/>
                  </a:lnTo>
                  <a:lnTo>
                    <a:pt x="872" y="712"/>
                  </a:lnTo>
                  <a:lnTo>
                    <a:pt x="870" y="712"/>
                  </a:lnTo>
                  <a:lnTo>
                    <a:pt x="868" y="717"/>
                  </a:lnTo>
                  <a:lnTo>
                    <a:pt x="862" y="721"/>
                  </a:lnTo>
                  <a:lnTo>
                    <a:pt x="857" y="725"/>
                  </a:lnTo>
                  <a:lnTo>
                    <a:pt x="857" y="730"/>
                  </a:lnTo>
                  <a:lnTo>
                    <a:pt x="860" y="732"/>
                  </a:lnTo>
                  <a:lnTo>
                    <a:pt x="862" y="730"/>
                  </a:lnTo>
                  <a:lnTo>
                    <a:pt x="866" y="725"/>
                  </a:lnTo>
                  <a:lnTo>
                    <a:pt x="866" y="725"/>
                  </a:lnTo>
                  <a:lnTo>
                    <a:pt x="868" y="721"/>
                  </a:lnTo>
                  <a:lnTo>
                    <a:pt x="874" y="717"/>
                  </a:lnTo>
                  <a:lnTo>
                    <a:pt x="874" y="721"/>
                  </a:lnTo>
                  <a:lnTo>
                    <a:pt x="875" y="717"/>
                  </a:lnTo>
                  <a:lnTo>
                    <a:pt x="881" y="717"/>
                  </a:lnTo>
                  <a:lnTo>
                    <a:pt x="879" y="721"/>
                  </a:lnTo>
                  <a:lnTo>
                    <a:pt x="879" y="725"/>
                  </a:lnTo>
                  <a:lnTo>
                    <a:pt x="881" y="725"/>
                  </a:lnTo>
                  <a:lnTo>
                    <a:pt x="881" y="725"/>
                  </a:lnTo>
                  <a:lnTo>
                    <a:pt x="879" y="730"/>
                  </a:lnTo>
                  <a:lnTo>
                    <a:pt x="879" y="730"/>
                  </a:lnTo>
                  <a:lnTo>
                    <a:pt x="881" y="734"/>
                  </a:lnTo>
                  <a:lnTo>
                    <a:pt x="875" y="738"/>
                  </a:lnTo>
                  <a:lnTo>
                    <a:pt x="875" y="742"/>
                  </a:lnTo>
                  <a:lnTo>
                    <a:pt x="875" y="742"/>
                  </a:lnTo>
                  <a:lnTo>
                    <a:pt x="879" y="745"/>
                  </a:lnTo>
                  <a:lnTo>
                    <a:pt x="875" y="745"/>
                  </a:lnTo>
                  <a:lnTo>
                    <a:pt x="872" y="745"/>
                  </a:lnTo>
                  <a:lnTo>
                    <a:pt x="870" y="747"/>
                  </a:lnTo>
                  <a:lnTo>
                    <a:pt x="870" y="749"/>
                  </a:lnTo>
                  <a:lnTo>
                    <a:pt x="872" y="749"/>
                  </a:lnTo>
                  <a:lnTo>
                    <a:pt x="874" y="749"/>
                  </a:lnTo>
                  <a:lnTo>
                    <a:pt x="875" y="749"/>
                  </a:lnTo>
                  <a:lnTo>
                    <a:pt x="879" y="751"/>
                  </a:lnTo>
                  <a:lnTo>
                    <a:pt x="875" y="751"/>
                  </a:lnTo>
                  <a:lnTo>
                    <a:pt x="874" y="751"/>
                  </a:lnTo>
                  <a:lnTo>
                    <a:pt x="870" y="751"/>
                  </a:lnTo>
                  <a:lnTo>
                    <a:pt x="868" y="755"/>
                  </a:lnTo>
                  <a:lnTo>
                    <a:pt x="868" y="757"/>
                  </a:lnTo>
                  <a:lnTo>
                    <a:pt x="870" y="761"/>
                  </a:lnTo>
                  <a:lnTo>
                    <a:pt x="872" y="761"/>
                  </a:lnTo>
                  <a:lnTo>
                    <a:pt x="874" y="757"/>
                  </a:lnTo>
                  <a:lnTo>
                    <a:pt x="875" y="757"/>
                  </a:lnTo>
                  <a:lnTo>
                    <a:pt x="879" y="757"/>
                  </a:lnTo>
                  <a:lnTo>
                    <a:pt x="881" y="751"/>
                  </a:lnTo>
                  <a:lnTo>
                    <a:pt x="887" y="745"/>
                  </a:lnTo>
                  <a:lnTo>
                    <a:pt x="887" y="738"/>
                  </a:lnTo>
                  <a:lnTo>
                    <a:pt x="892" y="730"/>
                  </a:lnTo>
                  <a:lnTo>
                    <a:pt x="894" y="727"/>
                  </a:lnTo>
                  <a:lnTo>
                    <a:pt x="894" y="727"/>
                  </a:lnTo>
                  <a:lnTo>
                    <a:pt x="894" y="727"/>
                  </a:lnTo>
                  <a:lnTo>
                    <a:pt x="894" y="727"/>
                  </a:lnTo>
                  <a:lnTo>
                    <a:pt x="894" y="727"/>
                  </a:lnTo>
                  <a:close/>
                  <a:moveTo>
                    <a:pt x="840" y="749"/>
                  </a:moveTo>
                  <a:lnTo>
                    <a:pt x="838" y="747"/>
                  </a:lnTo>
                  <a:lnTo>
                    <a:pt x="838" y="745"/>
                  </a:lnTo>
                  <a:lnTo>
                    <a:pt x="840" y="747"/>
                  </a:lnTo>
                  <a:lnTo>
                    <a:pt x="840" y="749"/>
                  </a:lnTo>
                  <a:lnTo>
                    <a:pt x="840" y="749"/>
                  </a:lnTo>
                  <a:lnTo>
                    <a:pt x="840" y="749"/>
                  </a:lnTo>
                  <a:lnTo>
                    <a:pt x="840" y="749"/>
                  </a:lnTo>
                  <a:close/>
                  <a:moveTo>
                    <a:pt x="860" y="755"/>
                  </a:moveTo>
                  <a:lnTo>
                    <a:pt x="862" y="751"/>
                  </a:lnTo>
                  <a:lnTo>
                    <a:pt x="864" y="755"/>
                  </a:lnTo>
                  <a:lnTo>
                    <a:pt x="862" y="757"/>
                  </a:lnTo>
                  <a:lnTo>
                    <a:pt x="860" y="755"/>
                  </a:lnTo>
                  <a:lnTo>
                    <a:pt x="860" y="755"/>
                  </a:lnTo>
                  <a:lnTo>
                    <a:pt x="860" y="755"/>
                  </a:lnTo>
                  <a:lnTo>
                    <a:pt x="860" y="755"/>
                  </a:lnTo>
                  <a:close/>
                  <a:moveTo>
                    <a:pt x="860" y="745"/>
                  </a:moveTo>
                  <a:lnTo>
                    <a:pt x="864" y="742"/>
                  </a:lnTo>
                  <a:lnTo>
                    <a:pt x="866" y="749"/>
                  </a:lnTo>
                  <a:lnTo>
                    <a:pt x="862" y="751"/>
                  </a:lnTo>
                  <a:lnTo>
                    <a:pt x="860" y="751"/>
                  </a:lnTo>
                  <a:lnTo>
                    <a:pt x="860" y="747"/>
                  </a:lnTo>
                  <a:lnTo>
                    <a:pt x="860" y="745"/>
                  </a:lnTo>
                  <a:lnTo>
                    <a:pt x="860" y="745"/>
                  </a:lnTo>
                  <a:lnTo>
                    <a:pt x="860" y="745"/>
                  </a:lnTo>
                  <a:lnTo>
                    <a:pt x="860" y="745"/>
                  </a:lnTo>
                  <a:close/>
                  <a:moveTo>
                    <a:pt x="860" y="736"/>
                  </a:moveTo>
                  <a:lnTo>
                    <a:pt x="862" y="742"/>
                  </a:lnTo>
                  <a:lnTo>
                    <a:pt x="860" y="742"/>
                  </a:lnTo>
                  <a:lnTo>
                    <a:pt x="860" y="740"/>
                  </a:lnTo>
                  <a:lnTo>
                    <a:pt x="860" y="738"/>
                  </a:lnTo>
                  <a:lnTo>
                    <a:pt x="860" y="736"/>
                  </a:lnTo>
                  <a:lnTo>
                    <a:pt x="860" y="736"/>
                  </a:lnTo>
                  <a:lnTo>
                    <a:pt x="860" y="736"/>
                  </a:lnTo>
                  <a:lnTo>
                    <a:pt x="860" y="736"/>
                  </a:lnTo>
                  <a:close/>
                  <a:moveTo>
                    <a:pt x="862" y="736"/>
                  </a:moveTo>
                  <a:lnTo>
                    <a:pt x="866" y="732"/>
                  </a:lnTo>
                  <a:lnTo>
                    <a:pt x="866" y="730"/>
                  </a:lnTo>
                  <a:lnTo>
                    <a:pt x="868" y="725"/>
                  </a:lnTo>
                  <a:lnTo>
                    <a:pt x="872" y="725"/>
                  </a:lnTo>
                  <a:lnTo>
                    <a:pt x="872" y="725"/>
                  </a:lnTo>
                  <a:lnTo>
                    <a:pt x="875" y="721"/>
                  </a:lnTo>
                  <a:lnTo>
                    <a:pt x="875" y="727"/>
                  </a:lnTo>
                  <a:lnTo>
                    <a:pt x="875" y="730"/>
                  </a:lnTo>
                  <a:lnTo>
                    <a:pt x="875" y="734"/>
                  </a:lnTo>
                  <a:lnTo>
                    <a:pt x="874" y="742"/>
                  </a:lnTo>
                  <a:lnTo>
                    <a:pt x="866" y="745"/>
                  </a:lnTo>
                  <a:lnTo>
                    <a:pt x="864" y="742"/>
                  </a:lnTo>
                  <a:lnTo>
                    <a:pt x="868" y="740"/>
                  </a:lnTo>
                  <a:lnTo>
                    <a:pt x="872" y="736"/>
                  </a:lnTo>
                  <a:lnTo>
                    <a:pt x="872" y="734"/>
                  </a:lnTo>
                  <a:lnTo>
                    <a:pt x="864" y="738"/>
                  </a:lnTo>
                  <a:lnTo>
                    <a:pt x="862" y="736"/>
                  </a:lnTo>
                  <a:lnTo>
                    <a:pt x="862" y="736"/>
                  </a:lnTo>
                  <a:lnTo>
                    <a:pt x="862" y="736"/>
                  </a:lnTo>
                  <a:lnTo>
                    <a:pt x="862" y="736"/>
                  </a:lnTo>
                  <a:close/>
                  <a:moveTo>
                    <a:pt x="830" y="749"/>
                  </a:moveTo>
                  <a:lnTo>
                    <a:pt x="832" y="747"/>
                  </a:lnTo>
                  <a:lnTo>
                    <a:pt x="834" y="749"/>
                  </a:lnTo>
                  <a:lnTo>
                    <a:pt x="834" y="751"/>
                  </a:lnTo>
                  <a:lnTo>
                    <a:pt x="836" y="755"/>
                  </a:lnTo>
                  <a:lnTo>
                    <a:pt x="834" y="761"/>
                  </a:lnTo>
                  <a:lnTo>
                    <a:pt x="832" y="761"/>
                  </a:lnTo>
                  <a:lnTo>
                    <a:pt x="832" y="755"/>
                  </a:lnTo>
                  <a:lnTo>
                    <a:pt x="830" y="751"/>
                  </a:lnTo>
                  <a:lnTo>
                    <a:pt x="830" y="749"/>
                  </a:lnTo>
                  <a:lnTo>
                    <a:pt x="830" y="749"/>
                  </a:lnTo>
                  <a:lnTo>
                    <a:pt x="830" y="749"/>
                  </a:lnTo>
                  <a:lnTo>
                    <a:pt x="830" y="749"/>
                  </a:lnTo>
                  <a:close/>
                  <a:moveTo>
                    <a:pt x="830" y="742"/>
                  </a:moveTo>
                  <a:lnTo>
                    <a:pt x="832" y="742"/>
                  </a:lnTo>
                  <a:lnTo>
                    <a:pt x="834" y="742"/>
                  </a:lnTo>
                  <a:lnTo>
                    <a:pt x="836" y="745"/>
                  </a:lnTo>
                  <a:lnTo>
                    <a:pt x="832" y="747"/>
                  </a:lnTo>
                  <a:lnTo>
                    <a:pt x="830" y="742"/>
                  </a:lnTo>
                  <a:lnTo>
                    <a:pt x="830" y="742"/>
                  </a:lnTo>
                  <a:lnTo>
                    <a:pt x="830" y="742"/>
                  </a:lnTo>
                  <a:lnTo>
                    <a:pt x="830" y="742"/>
                  </a:lnTo>
                  <a:close/>
                  <a:moveTo>
                    <a:pt x="830" y="740"/>
                  </a:moveTo>
                  <a:lnTo>
                    <a:pt x="832" y="736"/>
                  </a:lnTo>
                  <a:lnTo>
                    <a:pt x="832" y="740"/>
                  </a:lnTo>
                  <a:lnTo>
                    <a:pt x="830" y="740"/>
                  </a:lnTo>
                  <a:lnTo>
                    <a:pt x="830" y="740"/>
                  </a:lnTo>
                  <a:lnTo>
                    <a:pt x="830" y="740"/>
                  </a:lnTo>
                  <a:lnTo>
                    <a:pt x="830" y="740"/>
                  </a:lnTo>
                  <a:close/>
                  <a:moveTo>
                    <a:pt x="826" y="732"/>
                  </a:moveTo>
                  <a:lnTo>
                    <a:pt x="830" y="734"/>
                  </a:lnTo>
                  <a:lnTo>
                    <a:pt x="826" y="738"/>
                  </a:lnTo>
                  <a:lnTo>
                    <a:pt x="826" y="732"/>
                  </a:lnTo>
                  <a:lnTo>
                    <a:pt x="826" y="732"/>
                  </a:lnTo>
                  <a:lnTo>
                    <a:pt x="826" y="732"/>
                  </a:lnTo>
                  <a:lnTo>
                    <a:pt x="826" y="732"/>
                  </a:lnTo>
                  <a:close/>
                  <a:moveTo>
                    <a:pt x="826" y="717"/>
                  </a:moveTo>
                  <a:lnTo>
                    <a:pt x="823" y="713"/>
                  </a:lnTo>
                  <a:lnTo>
                    <a:pt x="826" y="715"/>
                  </a:lnTo>
                  <a:lnTo>
                    <a:pt x="826" y="717"/>
                  </a:lnTo>
                  <a:lnTo>
                    <a:pt x="826" y="717"/>
                  </a:lnTo>
                  <a:lnTo>
                    <a:pt x="826" y="717"/>
                  </a:lnTo>
                  <a:lnTo>
                    <a:pt x="826" y="717"/>
                  </a:lnTo>
                  <a:close/>
                  <a:moveTo>
                    <a:pt x="834" y="721"/>
                  </a:moveTo>
                  <a:lnTo>
                    <a:pt x="836" y="717"/>
                  </a:lnTo>
                  <a:lnTo>
                    <a:pt x="838" y="721"/>
                  </a:lnTo>
                  <a:lnTo>
                    <a:pt x="836" y="721"/>
                  </a:lnTo>
                  <a:lnTo>
                    <a:pt x="834" y="721"/>
                  </a:lnTo>
                  <a:lnTo>
                    <a:pt x="834" y="721"/>
                  </a:lnTo>
                  <a:lnTo>
                    <a:pt x="834" y="721"/>
                  </a:lnTo>
                  <a:lnTo>
                    <a:pt x="834" y="721"/>
                  </a:lnTo>
                  <a:close/>
                  <a:moveTo>
                    <a:pt x="836" y="715"/>
                  </a:moveTo>
                  <a:lnTo>
                    <a:pt x="838" y="712"/>
                  </a:lnTo>
                  <a:lnTo>
                    <a:pt x="842" y="710"/>
                  </a:lnTo>
                  <a:lnTo>
                    <a:pt x="843" y="712"/>
                  </a:lnTo>
                  <a:lnTo>
                    <a:pt x="842" y="713"/>
                  </a:lnTo>
                  <a:lnTo>
                    <a:pt x="840" y="713"/>
                  </a:lnTo>
                  <a:lnTo>
                    <a:pt x="838" y="715"/>
                  </a:lnTo>
                  <a:lnTo>
                    <a:pt x="836" y="715"/>
                  </a:lnTo>
                  <a:lnTo>
                    <a:pt x="836" y="715"/>
                  </a:lnTo>
                  <a:lnTo>
                    <a:pt x="836" y="715"/>
                  </a:lnTo>
                  <a:lnTo>
                    <a:pt x="836" y="715"/>
                  </a:lnTo>
                  <a:close/>
                  <a:moveTo>
                    <a:pt x="843" y="717"/>
                  </a:moveTo>
                  <a:lnTo>
                    <a:pt x="845" y="713"/>
                  </a:lnTo>
                  <a:lnTo>
                    <a:pt x="845" y="710"/>
                  </a:lnTo>
                  <a:lnTo>
                    <a:pt x="842" y="706"/>
                  </a:lnTo>
                  <a:lnTo>
                    <a:pt x="845" y="704"/>
                  </a:lnTo>
                  <a:lnTo>
                    <a:pt x="847" y="704"/>
                  </a:lnTo>
                  <a:lnTo>
                    <a:pt x="851" y="708"/>
                  </a:lnTo>
                  <a:lnTo>
                    <a:pt x="847" y="712"/>
                  </a:lnTo>
                  <a:lnTo>
                    <a:pt x="847" y="715"/>
                  </a:lnTo>
                  <a:lnTo>
                    <a:pt x="849" y="717"/>
                  </a:lnTo>
                  <a:lnTo>
                    <a:pt x="851" y="717"/>
                  </a:lnTo>
                  <a:lnTo>
                    <a:pt x="855" y="717"/>
                  </a:lnTo>
                  <a:lnTo>
                    <a:pt x="855" y="725"/>
                  </a:lnTo>
                  <a:lnTo>
                    <a:pt x="851" y="725"/>
                  </a:lnTo>
                  <a:lnTo>
                    <a:pt x="855" y="727"/>
                  </a:lnTo>
                  <a:lnTo>
                    <a:pt x="855" y="730"/>
                  </a:lnTo>
                  <a:lnTo>
                    <a:pt x="851" y="730"/>
                  </a:lnTo>
                  <a:lnTo>
                    <a:pt x="851" y="730"/>
                  </a:lnTo>
                  <a:lnTo>
                    <a:pt x="849" y="732"/>
                  </a:lnTo>
                  <a:lnTo>
                    <a:pt x="855" y="736"/>
                  </a:lnTo>
                  <a:lnTo>
                    <a:pt x="855" y="740"/>
                  </a:lnTo>
                  <a:lnTo>
                    <a:pt x="851" y="742"/>
                  </a:lnTo>
                  <a:lnTo>
                    <a:pt x="851" y="742"/>
                  </a:lnTo>
                  <a:lnTo>
                    <a:pt x="855" y="742"/>
                  </a:lnTo>
                  <a:lnTo>
                    <a:pt x="855" y="742"/>
                  </a:lnTo>
                  <a:lnTo>
                    <a:pt x="855" y="745"/>
                  </a:lnTo>
                  <a:lnTo>
                    <a:pt x="851" y="749"/>
                  </a:lnTo>
                  <a:lnTo>
                    <a:pt x="851" y="749"/>
                  </a:lnTo>
                  <a:lnTo>
                    <a:pt x="849" y="751"/>
                  </a:lnTo>
                  <a:lnTo>
                    <a:pt x="851" y="751"/>
                  </a:lnTo>
                  <a:lnTo>
                    <a:pt x="851" y="755"/>
                  </a:lnTo>
                  <a:lnTo>
                    <a:pt x="851" y="755"/>
                  </a:lnTo>
                  <a:lnTo>
                    <a:pt x="851" y="757"/>
                  </a:lnTo>
                  <a:lnTo>
                    <a:pt x="849" y="761"/>
                  </a:lnTo>
                  <a:lnTo>
                    <a:pt x="847" y="761"/>
                  </a:lnTo>
                  <a:lnTo>
                    <a:pt x="845" y="757"/>
                  </a:lnTo>
                  <a:lnTo>
                    <a:pt x="845" y="755"/>
                  </a:lnTo>
                  <a:lnTo>
                    <a:pt x="842" y="751"/>
                  </a:lnTo>
                  <a:lnTo>
                    <a:pt x="842" y="749"/>
                  </a:lnTo>
                  <a:lnTo>
                    <a:pt x="845" y="747"/>
                  </a:lnTo>
                  <a:lnTo>
                    <a:pt x="843" y="745"/>
                  </a:lnTo>
                  <a:lnTo>
                    <a:pt x="843" y="742"/>
                  </a:lnTo>
                  <a:lnTo>
                    <a:pt x="847" y="742"/>
                  </a:lnTo>
                  <a:lnTo>
                    <a:pt x="845" y="740"/>
                  </a:lnTo>
                  <a:lnTo>
                    <a:pt x="842" y="740"/>
                  </a:lnTo>
                  <a:lnTo>
                    <a:pt x="842" y="742"/>
                  </a:lnTo>
                  <a:lnTo>
                    <a:pt x="840" y="740"/>
                  </a:lnTo>
                  <a:lnTo>
                    <a:pt x="836" y="740"/>
                  </a:lnTo>
                  <a:lnTo>
                    <a:pt x="836" y="738"/>
                  </a:lnTo>
                  <a:lnTo>
                    <a:pt x="838" y="736"/>
                  </a:lnTo>
                  <a:lnTo>
                    <a:pt x="840" y="736"/>
                  </a:lnTo>
                  <a:lnTo>
                    <a:pt x="840" y="734"/>
                  </a:lnTo>
                  <a:lnTo>
                    <a:pt x="840" y="732"/>
                  </a:lnTo>
                  <a:lnTo>
                    <a:pt x="843" y="730"/>
                  </a:lnTo>
                  <a:lnTo>
                    <a:pt x="843" y="727"/>
                  </a:lnTo>
                  <a:lnTo>
                    <a:pt x="842" y="727"/>
                  </a:lnTo>
                  <a:lnTo>
                    <a:pt x="840" y="727"/>
                  </a:lnTo>
                  <a:lnTo>
                    <a:pt x="838" y="725"/>
                  </a:lnTo>
                  <a:lnTo>
                    <a:pt x="840" y="725"/>
                  </a:lnTo>
                  <a:lnTo>
                    <a:pt x="843" y="725"/>
                  </a:lnTo>
                  <a:lnTo>
                    <a:pt x="845" y="721"/>
                  </a:lnTo>
                  <a:lnTo>
                    <a:pt x="843" y="717"/>
                  </a:lnTo>
                  <a:lnTo>
                    <a:pt x="843" y="717"/>
                  </a:lnTo>
                  <a:lnTo>
                    <a:pt x="843" y="717"/>
                  </a:lnTo>
                  <a:lnTo>
                    <a:pt x="843" y="717"/>
                  </a:lnTo>
                  <a:close/>
                  <a:moveTo>
                    <a:pt x="866" y="715"/>
                  </a:moveTo>
                  <a:lnTo>
                    <a:pt x="864" y="712"/>
                  </a:lnTo>
                  <a:lnTo>
                    <a:pt x="866" y="710"/>
                  </a:lnTo>
                  <a:lnTo>
                    <a:pt x="866" y="706"/>
                  </a:lnTo>
                  <a:lnTo>
                    <a:pt x="868" y="708"/>
                  </a:lnTo>
                  <a:lnTo>
                    <a:pt x="868" y="712"/>
                  </a:lnTo>
                  <a:lnTo>
                    <a:pt x="866" y="715"/>
                  </a:lnTo>
                  <a:lnTo>
                    <a:pt x="866" y="715"/>
                  </a:lnTo>
                  <a:lnTo>
                    <a:pt x="866" y="715"/>
                  </a:lnTo>
                  <a:lnTo>
                    <a:pt x="866" y="715"/>
                  </a:lnTo>
                  <a:close/>
                  <a:moveTo>
                    <a:pt x="860" y="717"/>
                  </a:moveTo>
                  <a:lnTo>
                    <a:pt x="860" y="713"/>
                  </a:lnTo>
                  <a:lnTo>
                    <a:pt x="862" y="713"/>
                  </a:lnTo>
                  <a:lnTo>
                    <a:pt x="862" y="717"/>
                  </a:lnTo>
                  <a:lnTo>
                    <a:pt x="860" y="717"/>
                  </a:lnTo>
                  <a:lnTo>
                    <a:pt x="860" y="717"/>
                  </a:lnTo>
                  <a:lnTo>
                    <a:pt x="860" y="717"/>
                  </a:lnTo>
                  <a:lnTo>
                    <a:pt x="860" y="717"/>
                  </a:lnTo>
                  <a:lnTo>
                    <a:pt x="860" y="717"/>
                  </a:lnTo>
                  <a:close/>
                  <a:moveTo>
                    <a:pt x="855" y="715"/>
                  </a:moveTo>
                  <a:lnTo>
                    <a:pt x="857" y="712"/>
                  </a:lnTo>
                  <a:lnTo>
                    <a:pt x="862" y="708"/>
                  </a:lnTo>
                  <a:lnTo>
                    <a:pt x="862" y="710"/>
                  </a:lnTo>
                  <a:lnTo>
                    <a:pt x="860" y="712"/>
                  </a:lnTo>
                  <a:lnTo>
                    <a:pt x="860" y="715"/>
                  </a:lnTo>
                  <a:lnTo>
                    <a:pt x="855" y="715"/>
                  </a:lnTo>
                  <a:lnTo>
                    <a:pt x="855" y="715"/>
                  </a:lnTo>
                  <a:lnTo>
                    <a:pt x="855" y="715"/>
                  </a:lnTo>
                  <a:lnTo>
                    <a:pt x="855" y="715"/>
                  </a:lnTo>
                  <a:close/>
                  <a:moveTo>
                    <a:pt x="851" y="706"/>
                  </a:moveTo>
                  <a:lnTo>
                    <a:pt x="855" y="702"/>
                  </a:lnTo>
                  <a:lnTo>
                    <a:pt x="860" y="702"/>
                  </a:lnTo>
                  <a:lnTo>
                    <a:pt x="860" y="704"/>
                  </a:lnTo>
                  <a:lnTo>
                    <a:pt x="857" y="710"/>
                  </a:lnTo>
                  <a:lnTo>
                    <a:pt x="855" y="708"/>
                  </a:lnTo>
                  <a:lnTo>
                    <a:pt x="851" y="706"/>
                  </a:lnTo>
                  <a:lnTo>
                    <a:pt x="851" y="706"/>
                  </a:lnTo>
                  <a:lnTo>
                    <a:pt x="851" y="706"/>
                  </a:lnTo>
                  <a:lnTo>
                    <a:pt x="851" y="706"/>
                  </a:lnTo>
                  <a:close/>
                  <a:moveTo>
                    <a:pt x="857" y="696"/>
                  </a:moveTo>
                  <a:lnTo>
                    <a:pt x="860" y="691"/>
                  </a:lnTo>
                  <a:lnTo>
                    <a:pt x="864" y="691"/>
                  </a:lnTo>
                  <a:lnTo>
                    <a:pt x="866" y="696"/>
                  </a:lnTo>
                  <a:lnTo>
                    <a:pt x="862" y="700"/>
                  </a:lnTo>
                  <a:lnTo>
                    <a:pt x="860" y="700"/>
                  </a:lnTo>
                  <a:lnTo>
                    <a:pt x="857" y="700"/>
                  </a:lnTo>
                  <a:lnTo>
                    <a:pt x="857" y="696"/>
                  </a:lnTo>
                  <a:lnTo>
                    <a:pt x="857" y="696"/>
                  </a:lnTo>
                  <a:lnTo>
                    <a:pt x="857" y="696"/>
                  </a:lnTo>
                  <a:lnTo>
                    <a:pt x="857" y="696"/>
                  </a:lnTo>
                  <a:close/>
                  <a:moveTo>
                    <a:pt x="845" y="700"/>
                  </a:moveTo>
                  <a:lnTo>
                    <a:pt x="845" y="696"/>
                  </a:lnTo>
                  <a:lnTo>
                    <a:pt x="849" y="687"/>
                  </a:lnTo>
                  <a:lnTo>
                    <a:pt x="851" y="685"/>
                  </a:lnTo>
                  <a:lnTo>
                    <a:pt x="847" y="685"/>
                  </a:lnTo>
                  <a:lnTo>
                    <a:pt x="847" y="681"/>
                  </a:lnTo>
                  <a:lnTo>
                    <a:pt x="845" y="680"/>
                  </a:lnTo>
                  <a:lnTo>
                    <a:pt x="847" y="676"/>
                  </a:lnTo>
                  <a:lnTo>
                    <a:pt x="851" y="676"/>
                  </a:lnTo>
                  <a:lnTo>
                    <a:pt x="855" y="681"/>
                  </a:lnTo>
                  <a:lnTo>
                    <a:pt x="857" y="681"/>
                  </a:lnTo>
                  <a:lnTo>
                    <a:pt x="860" y="685"/>
                  </a:lnTo>
                  <a:lnTo>
                    <a:pt x="860" y="687"/>
                  </a:lnTo>
                  <a:lnTo>
                    <a:pt x="857" y="693"/>
                  </a:lnTo>
                  <a:lnTo>
                    <a:pt x="855" y="693"/>
                  </a:lnTo>
                  <a:lnTo>
                    <a:pt x="855" y="687"/>
                  </a:lnTo>
                  <a:lnTo>
                    <a:pt x="855" y="691"/>
                  </a:lnTo>
                  <a:lnTo>
                    <a:pt x="855" y="693"/>
                  </a:lnTo>
                  <a:lnTo>
                    <a:pt x="851" y="696"/>
                  </a:lnTo>
                  <a:lnTo>
                    <a:pt x="855" y="700"/>
                  </a:lnTo>
                  <a:lnTo>
                    <a:pt x="851" y="700"/>
                  </a:lnTo>
                  <a:lnTo>
                    <a:pt x="851" y="700"/>
                  </a:lnTo>
                  <a:lnTo>
                    <a:pt x="849" y="702"/>
                  </a:lnTo>
                  <a:lnTo>
                    <a:pt x="845" y="700"/>
                  </a:lnTo>
                  <a:lnTo>
                    <a:pt x="845" y="700"/>
                  </a:lnTo>
                  <a:lnTo>
                    <a:pt x="845" y="700"/>
                  </a:lnTo>
                  <a:lnTo>
                    <a:pt x="845" y="700"/>
                  </a:lnTo>
                  <a:close/>
                  <a:moveTo>
                    <a:pt x="836" y="696"/>
                  </a:moveTo>
                  <a:lnTo>
                    <a:pt x="832" y="693"/>
                  </a:lnTo>
                  <a:lnTo>
                    <a:pt x="836" y="691"/>
                  </a:lnTo>
                  <a:lnTo>
                    <a:pt x="834" y="687"/>
                  </a:lnTo>
                  <a:lnTo>
                    <a:pt x="834" y="685"/>
                  </a:lnTo>
                  <a:lnTo>
                    <a:pt x="836" y="683"/>
                  </a:lnTo>
                  <a:lnTo>
                    <a:pt x="840" y="683"/>
                  </a:lnTo>
                  <a:lnTo>
                    <a:pt x="840" y="680"/>
                  </a:lnTo>
                  <a:lnTo>
                    <a:pt x="840" y="680"/>
                  </a:lnTo>
                  <a:lnTo>
                    <a:pt x="843" y="685"/>
                  </a:lnTo>
                  <a:lnTo>
                    <a:pt x="842" y="687"/>
                  </a:lnTo>
                  <a:lnTo>
                    <a:pt x="843" y="691"/>
                  </a:lnTo>
                  <a:lnTo>
                    <a:pt x="845" y="687"/>
                  </a:lnTo>
                  <a:lnTo>
                    <a:pt x="845" y="691"/>
                  </a:lnTo>
                  <a:lnTo>
                    <a:pt x="843" y="696"/>
                  </a:lnTo>
                  <a:lnTo>
                    <a:pt x="838" y="702"/>
                  </a:lnTo>
                  <a:lnTo>
                    <a:pt x="838" y="706"/>
                  </a:lnTo>
                  <a:lnTo>
                    <a:pt x="836" y="708"/>
                  </a:lnTo>
                  <a:lnTo>
                    <a:pt x="832" y="710"/>
                  </a:lnTo>
                  <a:lnTo>
                    <a:pt x="832" y="706"/>
                  </a:lnTo>
                  <a:lnTo>
                    <a:pt x="832" y="704"/>
                  </a:lnTo>
                  <a:lnTo>
                    <a:pt x="830" y="712"/>
                  </a:lnTo>
                  <a:lnTo>
                    <a:pt x="830" y="710"/>
                  </a:lnTo>
                  <a:lnTo>
                    <a:pt x="830" y="706"/>
                  </a:lnTo>
                  <a:lnTo>
                    <a:pt x="830" y="702"/>
                  </a:lnTo>
                  <a:lnTo>
                    <a:pt x="830" y="700"/>
                  </a:lnTo>
                  <a:lnTo>
                    <a:pt x="832" y="700"/>
                  </a:lnTo>
                  <a:lnTo>
                    <a:pt x="834" y="700"/>
                  </a:lnTo>
                  <a:lnTo>
                    <a:pt x="836" y="700"/>
                  </a:lnTo>
                  <a:lnTo>
                    <a:pt x="836" y="696"/>
                  </a:lnTo>
                  <a:lnTo>
                    <a:pt x="836" y="696"/>
                  </a:lnTo>
                  <a:lnTo>
                    <a:pt x="836" y="696"/>
                  </a:lnTo>
                  <a:lnTo>
                    <a:pt x="836" y="696"/>
                  </a:lnTo>
                  <a:close/>
                  <a:moveTo>
                    <a:pt x="834" y="663"/>
                  </a:moveTo>
                  <a:lnTo>
                    <a:pt x="836" y="663"/>
                  </a:lnTo>
                  <a:lnTo>
                    <a:pt x="836" y="666"/>
                  </a:lnTo>
                  <a:lnTo>
                    <a:pt x="834" y="663"/>
                  </a:lnTo>
                  <a:lnTo>
                    <a:pt x="834" y="663"/>
                  </a:lnTo>
                  <a:lnTo>
                    <a:pt x="834" y="663"/>
                  </a:lnTo>
                  <a:lnTo>
                    <a:pt x="834" y="663"/>
                  </a:lnTo>
                  <a:close/>
                  <a:moveTo>
                    <a:pt x="826" y="666"/>
                  </a:moveTo>
                  <a:lnTo>
                    <a:pt x="826" y="663"/>
                  </a:lnTo>
                  <a:lnTo>
                    <a:pt x="830" y="663"/>
                  </a:lnTo>
                  <a:lnTo>
                    <a:pt x="830" y="663"/>
                  </a:lnTo>
                  <a:lnTo>
                    <a:pt x="832" y="666"/>
                  </a:lnTo>
                  <a:lnTo>
                    <a:pt x="832" y="674"/>
                  </a:lnTo>
                  <a:lnTo>
                    <a:pt x="832" y="680"/>
                  </a:lnTo>
                  <a:lnTo>
                    <a:pt x="830" y="681"/>
                  </a:lnTo>
                  <a:lnTo>
                    <a:pt x="830" y="687"/>
                  </a:lnTo>
                  <a:lnTo>
                    <a:pt x="826" y="691"/>
                  </a:lnTo>
                  <a:lnTo>
                    <a:pt x="826" y="696"/>
                  </a:lnTo>
                  <a:lnTo>
                    <a:pt x="826" y="700"/>
                  </a:lnTo>
                  <a:lnTo>
                    <a:pt x="826" y="702"/>
                  </a:lnTo>
                  <a:lnTo>
                    <a:pt x="823" y="702"/>
                  </a:lnTo>
                  <a:lnTo>
                    <a:pt x="823" y="700"/>
                  </a:lnTo>
                  <a:lnTo>
                    <a:pt x="823" y="696"/>
                  </a:lnTo>
                  <a:lnTo>
                    <a:pt x="823" y="696"/>
                  </a:lnTo>
                  <a:lnTo>
                    <a:pt x="821" y="691"/>
                  </a:lnTo>
                  <a:lnTo>
                    <a:pt x="823" y="687"/>
                  </a:lnTo>
                  <a:lnTo>
                    <a:pt x="823" y="687"/>
                  </a:lnTo>
                  <a:lnTo>
                    <a:pt x="826" y="687"/>
                  </a:lnTo>
                  <a:lnTo>
                    <a:pt x="826" y="685"/>
                  </a:lnTo>
                  <a:lnTo>
                    <a:pt x="823" y="687"/>
                  </a:lnTo>
                  <a:lnTo>
                    <a:pt x="823" y="687"/>
                  </a:lnTo>
                  <a:lnTo>
                    <a:pt x="823" y="683"/>
                  </a:lnTo>
                  <a:lnTo>
                    <a:pt x="823" y="683"/>
                  </a:lnTo>
                  <a:lnTo>
                    <a:pt x="823" y="681"/>
                  </a:lnTo>
                  <a:lnTo>
                    <a:pt x="821" y="680"/>
                  </a:lnTo>
                  <a:lnTo>
                    <a:pt x="821" y="678"/>
                  </a:lnTo>
                  <a:lnTo>
                    <a:pt x="823" y="678"/>
                  </a:lnTo>
                  <a:lnTo>
                    <a:pt x="826" y="676"/>
                  </a:lnTo>
                  <a:lnTo>
                    <a:pt x="826" y="672"/>
                  </a:lnTo>
                  <a:lnTo>
                    <a:pt x="826" y="668"/>
                  </a:lnTo>
                  <a:lnTo>
                    <a:pt x="826" y="666"/>
                  </a:lnTo>
                  <a:lnTo>
                    <a:pt x="826" y="666"/>
                  </a:lnTo>
                  <a:lnTo>
                    <a:pt x="826" y="666"/>
                  </a:lnTo>
                  <a:lnTo>
                    <a:pt x="826" y="666"/>
                  </a:lnTo>
                  <a:lnTo>
                    <a:pt x="826" y="666"/>
                  </a:lnTo>
                  <a:close/>
                  <a:moveTo>
                    <a:pt x="819" y="666"/>
                  </a:moveTo>
                  <a:lnTo>
                    <a:pt x="821" y="663"/>
                  </a:lnTo>
                  <a:lnTo>
                    <a:pt x="823" y="666"/>
                  </a:lnTo>
                  <a:lnTo>
                    <a:pt x="821" y="668"/>
                  </a:lnTo>
                  <a:lnTo>
                    <a:pt x="821" y="672"/>
                  </a:lnTo>
                  <a:lnTo>
                    <a:pt x="817" y="674"/>
                  </a:lnTo>
                  <a:lnTo>
                    <a:pt x="817" y="672"/>
                  </a:lnTo>
                  <a:lnTo>
                    <a:pt x="819" y="668"/>
                  </a:lnTo>
                  <a:lnTo>
                    <a:pt x="817" y="668"/>
                  </a:lnTo>
                  <a:lnTo>
                    <a:pt x="819" y="666"/>
                  </a:lnTo>
                  <a:lnTo>
                    <a:pt x="819" y="666"/>
                  </a:lnTo>
                  <a:lnTo>
                    <a:pt x="819" y="666"/>
                  </a:lnTo>
                  <a:lnTo>
                    <a:pt x="819" y="666"/>
                  </a:lnTo>
                  <a:close/>
                  <a:moveTo>
                    <a:pt x="836" y="674"/>
                  </a:moveTo>
                  <a:lnTo>
                    <a:pt x="838" y="670"/>
                  </a:lnTo>
                  <a:lnTo>
                    <a:pt x="838" y="666"/>
                  </a:lnTo>
                  <a:lnTo>
                    <a:pt x="840" y="663"/>
                  </a:lnTo>
                  <a:lnTo>
                    <a:pt x="845" y="663"/>
                  </a:lnTo>
                  <a:lnTo>
                    <a:pt x="843" y="663"/>
                  </a:lnTo>
                  <a:lnTo>
                    <a:pt x="845" y="661"/>
                  </a:lnTo>
                  <a:lnTo>
                    <a:pt x="842" y="657"/>
                  </a:lnTo>
                  <a:lnTo>
                    <a:pt x="843" y="651"/>
                  </a:lnTo>
                  <a:lnTo>
                    <a:pt x="847" y="646"/>
                  </a:lnTo>
                  <a:lnTo>
                    <a:pt x="847" y="636"/>
                  </a:lnTo>
                  <a:lnTo>
                    <a:pt x="849" y="631"/>
                  </a:lnTo>
                  <a:lnTo>
                    <a:pt x="851" y="632"/>
                  </a:lnTo>
                  <a:lnTo>
                    <a:pt x="851" y="636"/>
                  </a:lnTo>
                  <a:lnTo>
                    <a:pt x="855" y="638"/>
                  </a:lnTo>
                  <a:lnTo>
                    <a:pt x="857" y="642"/>
                  </a:lnTo>
                  <a:lnTo>
                    <a:pt x="860" y="655"/>
                  </a:lnTo>
                  <a:lnTo>
                    <a:pt x="855" y="661"/>
                  </a:lnTo>
                  <a:lnTo>
                    <a:pt x="855" y="661"/>
                  </a:lnTo>
                  <a:lnTo>
                    <a:pt x="855" y="651"/>
                  </a:lnTo>
                  <a:lnTo>
                    <a:pt x="855" y="644"/>
                  </a:lnTo>
                  <a:lnTo>
                    <a:pt x="855" y="647"/>
                  </a:lnTo>
                  <a:lnTo>
                    <a:pt x="851" y="661"/>
                  </a:lnTo>
                  <a:lnTo>
                    <a:pt x="851" y="663"/>
                  </a:lnTo>
                  <a:lnTo>
                    <a:pt x="851" y="666"/>
                  </a:lnTo>
                  <a:lnTo>
                    <a:pt x="851" y="666"/>
                  </a:lnTo>
                  <a:lnTo>
                    <a:pt x="847" y="666"/>
                  </a:lnTo>
                  <a:lnTo>
                    <a:pt x="845" y="670"/>
                  </a:lnTo>
                  <a:lnTo>
                    <a:pt x="840" y="674"/>
                  </a:lnTo>
                  <a:lnTo>
                    <a:pt x="838" y="676"/>
                  </a:lnTo>
                  <a:lnTo>
                    <a:pt x="836" y="674"/>
                  </a:lnTo>
                  <a:lnTo>
                    <a:pt x="836" y="674"/>
                  </a:lnTo>
                  <a:lnTo>
                    <a:pt x="836" y="674"/>
                  </a:lnTo>
                  <a:lnTo>
                    <a:pt x="836" y="674"/>
                  </a:lnTo>
                  <a:close/>
                  <a:moveTo>
                    <a:pt x="826" y="632"/>
                  </a:moveTo>
                  <a:lnTo>
                    <a:pt x="830" y="631"/>
                  </a:lnTo>
                  <a:lnTo>
                    <a:pt x="834" y="632"/>
                  </a:lnTo>
                  <a:lnTo>
                    <a:pt x="834" y="636"/>
                  </a:lnTo>
                  <a:lnTo>
                    <a:pt x="832" y="638"/>
                  </a:lnTo>
                  <a:lnTo>
                    <a:pt x="834" y="640"/>
                  </a:lnTo>
                  <a:lnTo>
                    <a:pt x="836" y="638"/>
                  </a:lnTo>
                  <a:lnTo>
                    <a:pt x="840" y="636"/>
                  </a:lnTo>
                  <a:lnTo>
                    <a:pt x="843" y="640"/>
                  </a:lnTo>
                  <a:lnTo>
                    <a:pt x="843" y="642"/>
                  </a:lnTo>
                  <a:lnTo>
                    <a:pt x="840" y="644"/>
                  </a:lnTo>
                  <a:lnTo>
                    <a:pt x="840" y="646"/>
                  </a:lnTo>
                  <a:lnTo>
                    <a:pt x="838" y="647"/>
                  </a:lnTo>
                  <a:lnTo>
                    <a:pt x="836" y="647"/>
                  </a:lnTo>
                  <a:lnTo>
                    <a:pt x="832" y="644"/>
                  </a:lnTo>
                  <a:lnTo>
                    <a:pt x="830" y="638"/>
                  </a:lnTo>
                  <a:lnTo>
                    <a:pt x="830" y="640"/>
                  </a:lnTo>
                  <a:lnTo>
                    <a:pt x="832" y="647"/>
                  </a:lnTo>
                  <a:lnTo>
                    <a:pt x="832" y="651"/>
                  </a:lnTo>
                  <a:lnTo>
                    <a:pt x="838" y="651"/>
                  </a:lnTo>
                  <a:lnTo>
                    <a:pt x="840" y="655"/>
                  </a:lnTo>
                  <a:lnTo>
                    <a:pt x="838" y="657"/>
                  </a:lnTo>
                  <a:lnTo>
                    <a:pt x="836" y="663"/>
                  </a:lnTo>
                  <a:lnTo>
                    <a:pt x="834" y="663"/>
                  </a:lnTo>
                  <a:lnTo>
                    <a:pt x="830" y="657"/>
                  </a:lnTo>
                  <a:lnTo>
                    <a:pt x="830" y="655"/>
                  </a:lnTo>
                  <a:lnTo>
                    <a:pt x="826" y="646"/>
                  </a:lnTo>
                  <a:lnTo>
                    <a:pt x="826" y="649"/>
                  </a:lnTo>
                  <a:lnTo>
                    <a:pt x="826" y="655"/>
                  </a:lnTo>
                  <a:lnTo>
                    <a:pt x="826" y="657"/>
                  </a:lnTo>
                  <a:lnTo>
                    <a:pt x="826" y="663"/>
                  </a:lnTo>
                  <a:lnTo>
                    <a:pt x="823" y="663"/>
                  </a:lnTo>
                  <a:lnTo>
                    <a:pt x="821" y="657"/>
                  </a:lnTo>
                  <a:lnTo>
                    <a:pt x="823" y="655"/>
                  </a:lnTo>
                  <a:lnTo>
                    <a:pt x="819" y="653"/>
                  </a:lnTo>
                  <a:lnTo>
                    <a:pt x="821" y="649"/>
                  </a:lnTo>
                  <a:lnTo>
                    <a:pt x="819" y="644"/>
                  </a:lnTo>
                  <a:lnTo>
                    <a:pt x="821" y="640"/>
                  </a:lnTo>
                  <a:lnTo>
                    <a:pt x="823" y="642"/>
                  </a:lnTo>
                  <a:lnTo>
                    <a:pt x="823" y="640"/>
                  </a:lnTo>
                  <a:lnTo>
                    <a:pt x="821" y="638"/>
                  </a:lnTo>
                  <a:lnTo>
                    <a:pt x="821" y="636"/>
                  </a:lnTo>
                  <a:lnTo>
                    <a:pt x="823" y="631"/>
                  </a:lnTo>
                  <a:lnTo>
                    <a:pt x="823" y="636"/>
                  </a:lnTo>
                  <a:lnTo>
                    <a:pt x="826" y="632"/>
                  </a:lnTo>
                  <a:lnTo>
                    <a:pt x="826" y="632"/>
                  </a:lnTo>
                  <a:lnTo>
                    <a:pt x="826" y="632"/>
                  </a:lnTo>
                  <a:lnTo>
                    <a:pt x="826" y="632"/>
                  </a:lnTo>
                  <a:lnTo>
                    <a:pt x="826" y="632"/>
                  </a:lnTo>
                  <a:close/>
                  <a:moveTo>
                    <a:pt x="826" y="627"/>
                  </a:moveTo>
                  <a:lnTo>
                    <a:pt x="830" y="623"/>
                  </a:lnTo>
                  <a:lnTo>
                    <a:pt x="832" y="627"/>
                  </a:lnTo>
                  <a:lnTo>
                    <a:pt x="830" y="627"/>
                  </a:lnTo>
                  <a:lnTo>
                    <a:pt x="826" y="627"/>
                  </a:lnTo>
                  <a:lnTo>
                    <a:pt x="826" y="627"/>
                  </a:lnTo>
                  <a:lnTo>
                    <a:pt x="826" y="627"/>
                  </a:lnTo>
                  <a:lnTo>
                    <a:pt x="826" y="627"/>
                  </a:lnTo>
                  <a:close/>
                  <a:moveTo>
                    <a:pt x="277" y="399"/>
                  </a:moveTo>
                  <a:lnTo>
                    <a:pt x="275" y="397"/>
                  </a:lnTo>
                  <a:lnTo>
                    <a:pt x="277" y="395"/>
                  </a:lnTo>
                  <a:lnTo>
                    <a:pt x="277" y="397"/>
                  </a:lnTo>
                  <a:lnTo>
                    <a:pt x="277" y="399"/>
                  </a:lnTo>
                  <a:lnTo>
                    <a:pt x="277" y="399"/>
                  </a:lnTo>
                  <a:lnTo>
                    <a:pt x="277" y="399"/>
                  </a:lnTo>
                  <a:lnTo>
                    <a:pt x="277" y="399"/>
                  </a:lnTo>
                  <a:close/>
                  <a:moveTo>
                    <a:pt x="277" y="401"/>
                  </a:moveTo>
                  <a:lnTo>
                    <a:pt x="277" y="403"/>
                  </a:lnTo>
                  <a:lnTo>
                    <a:pt x="277" y="406"/>
                  </a:lnTo>
                  <a:lnTo>
                    <a:pt x="282" y="410"/>
                  </a:lnTo>
                  <a:lnTo>
                    <a:pt x="282" y="414"/>
                  </a:lnTo>
                  <a:lnTo>
                    <a:pt x="275" y="408"/>
                  </a:lnTo>
                  <a:lnTo>
                    <a:pt x="275" y="405"/>
                  </a:lnTo>
                  <a:lnTo>
                    <a:pt x="273" y="403"/>
                  </a:lnTo>
                  <a:lnTo>
                    <a:pt x="273" y="403"/>
                  </a:lnTo>
                  <a:lnTo>
                    <a:pt x="277" y="401"/>
                  </a:lnTo>
                  <a:lnTo>
                    <a:pt x="277" y="401"/>
                  </a:lnTo>
                  <a:lnTo>
                    <a:pt x="277" y="401"/>
                  </a:lnTo>
                  <a:lnTo>
                    <a:pt x="277" y="401"/>
                  </a:lnTo>
                  <a:close/>
                  <a:moveTo>
                    <a:pt x="467" y="339"/>
                  </a:moveTo>
                  <a:lnTo>
                    <a:pt x="465" y="342"/>
                  </a:lnTo>
                  <a:lnTo>
                    <a:pt x="465" y="350"/>
                  </a:lnTo>
                  <a:lnTo>
                    <a:pt x="461" y="350"/>
                  </a:lnTo>
                  <a:lnTo>
                    <a:pt x="461" y="346"/>
                  </a:lnTo>
                  <a:lnTo>
                    <a:pt x="459" y="344"/>
                  </a:lnTo>
                  <a:lnTo>
                    <a:pt x="454" y="346"/>
                  </a:lnTo>
                  <a:lnTo>
                    <a:pt x="450" y="344"/>
                  </a:lnTo>
                  <a:lnTo>
                    <a:pt x="450" y="342"/>
                  </a:lnTo>
                  <a:lnTo>
                    <a:pt x="461" y="331"/>
                  </a:lnTo>
                  <a:lnTo>
                    <a:pt x="465" y="329"/>
                  </a:lnTo>
                  <a:lnTo>
                    <a:pt x="467" y="329"/>
                  </a:lnTo>
                  <a:lnTo>
                    <a:pt x="467" y="339"/>
                  </a:lnTo>
                  <a:lnTo>
                    <a:pt x="467" y="339"/>
                  </a:lnTo>
                  <a:lnTo>
                    <a:pt x="467" y="339"/>
                  </a:lnTo>
                  <a:lnTo>
                    <a:pt x="467" y="339"/>
                  </a:lnTo>
                  <a:close/>
                  <a:moveTo>
                    <a:pt x="469" y="339"/>
                  </a:moveTo>
                  <a:lnTo>
                    <a:pt x="469" y="339"/>
                  </a:lnTo>
                  <a:lnTo>
                    <a:pt x="473" y="335"/>
                  </a:lnTo>
                  <a:lnTo>
                    <a:pt x="473" y="333"/>
                  </a:lnTo>
                  <a:lnTo>
                    <a:pt x="469" y="331"/>
                  </a:lnTo>
                  <a:lnTo>
                    <a:pt x="469" y="329"/>
                  </a:lnTo>
                  <a:lnTo>
                    <a:pt x="467" y="325"/>
                  </a:lnTo>
                  <a:lnTo>
                    <a:pt x="469" y="325"/>
                  </a:lnTo>
                  <a:lnTo>
                    <a:pt x="476" y="324"/>
                  </a:lnTo>
                  <a:lnTo>
                    <a:pt x="484" y="329"/>
                  </a:lnTo>
                  <a:lnTo>
                    <a:pt x="484" y="329"/>
                  </a:lnTo>
                  <a:lnTo>
                    <a:pt x="482" y="331"/>
                  </a:lnTo>
                  <a:lnTo>
                    <a:pt x="473" y="339"/>
                  </a:lnTo>
                  <a:lnTo>
                    <a:pt x="469" y="339"/>
                  </a:lnTo>
                  <a:lnTo>
                    <a:pt x="469" y="339"/>
                  </a:lnTo>
                  <a:lnTo>
                    <a:pt x="469" y="339"/>
                  </a:lnTo>
                  <a:lnTo>
                    <a:pt x="469" y="339"/>
                  </a:lnTo>
                  <a:close/>
                  <a:moveTo>
                    <a:pt x="506" y="314"/>
                  </a:moveTo>
                  <a:lnTo>
                    <a:pt x="506" y="314"/>
                  </a:lnTo>
                  <a:lnTo>
                    <a:pt x="512" y="312"/>
                  </a:lnTo>
                  <a:lnTo>
                    <a:pt x="514" y="316"/>
                  </a:lnTo>
                  <a:lnTo>
                    <a:pt x="512" y="320"/>
                  </a:lnTo>
                  <a:lnTo>
                    <a:pt x="510" y="320"/>
                  </a:lnTo>
                  <a:lnTo>
                    <a:pt x="506" y="314"/>
                  </a:lnTo>
                  <a:lnTo>
                    <a:pt x="506" y="314"/>
                  </a:lnTo>
                  <a:lnTo>
                    <a:pt x="506" y="314"/>
                  </a:lnTo>
                  <a:lnTo>
                    <a:pt x="506" y="314"/>
                  </a:lnTo>
                  <a:close/>
                  <a:moveTo>
                    <a:pt x="693" y="493"/>
                  </a:moveTo>
                  <a:lnTo>
                    <a:pt x="695" y="491"/>
                  </a:lnTo>
                  <a:lnTo>
                    <a:pt x="697" y="493"/>
                  </a:lnTo>
                  <a:lnTo>
                    <a:pt x="695" y="495"/>
                  </a:lnTo>
                  <a:lnTo>
                    <a:pt x="693" y="493"/>
                  </a:lnTo>
                  <a:lnTo>
                    <a:pt x="693" y="493"/>
                  </a:lnTo>
                  <a:lnTo>
                    <a:pt x="693" y="493"/>
                  </a:lnTo>
                  <a:lnTo>
                    <a:pt x="693" y="493"/>
                  </a:lnTo>
                  <a:close/>
                  <a:moveTo>
                    <a:pt x="676" y="550"/>
                  </a:moveTo>
                  <a:lnTo>
                    <a:pt x="680" y="546"/>
                  </a:lnTo>
                  <a:lnTo>
                    <a:pt x="682" y="548"/>
                  </a:lnTo>
                  <a:lnTo>
                    <a:pt x="676" y="550"/>
                  </a:lnTo>
                  <a:lnTo>
                    <a:pt x="676" y="550"/>
                  </a:lnTo>
                  <a:lnTo>
                    <a:pt x="676" y="550"/>
                  </a:lnTo>
                  <a:lnTo>
                    <a:pt x="676" y="550"/>
                  </a:lnTo>
                  <a:close/>
                  <a:moveTo>
                    <a:pt x="717" y="538"/>
                  </a:moveTo>
                  <a:lnTo>
                    <a:pt x="719" y="538"/>
                  </a:lnTo>
                  <a:lnTo>
                    <a:pt x="723" y="538"/>
                  </a:lnTo>
                  <a:lnTo>
                    <a:pt x="719" y="542"/>
                  </a:lnTo>
                  <a:lnTo>
                    <a:pt x="717" y="542"/>
                  </a:lnTo>
                  <a:lnTo>
                    <a:pt x="717" y="538"/>
                  </a:lnTo>
                  <a:lnTo>
                    <a:pt x="717" y="538"/>
                  </a:lnTo>
                  <a:lnTo>
                    <a:pt x="717" y="538"/>
                  </a:lnTo>
                  <a:lnTo>
                    <a:pt x="717" y="538"/>
                  </a:lnTo>
                  <a:close/>
                  <a:moveTo>
                    <a:pt x="687" y="502"/>
                  </a:moveTo>
                  <a:lnTo>
                    <a:pt x="687" y="499"/>
                  </a:lnTo>
                  <a:lnTo>
                    <a:pt x="689" y="499"/>
                  </a:lnTo>
                  <a:lnTo>
                    <a:pt x="689" y="502"/>
                  </a:lnTo>
                  <a:lnTo>
                    <a:pt x="687" y="502"/>
                  </a:lnTo>
                  <a:lnTo>
                    <a:pt x="687" y="502"/>
                  </a:lnTo>
                  <a:lnTo>
                    <a:pt x="687" y="502"/>
                  </a:lnTo>
                  <a:lnTo>
                    <a:pt x="687" y="502"/>
                  </a:lnTo>
                  <a:close/>
                  <a:moveTo>
                    <a:pt x="693" y="518"/>
                  </a:moveTo>
                  <a:lnTo>
                    <a:pt x="693" y="512"/>
                  </a:lnTo>
                  <a:lnTo>
                    <a:pt x="693" y="508"/>
                  </a:lnTo>
                  <a:lnTo>
                    <a:pt x="695" y="508"/>
                  </a:lnTo>
                  <a:lnTo>
                    <a:pt x="695" y="512"/>
                  </a:lnTo>
                  <a:lnTo>
                    <a:pt x="698" y="512"/>
                  </a:lnTo>
                  <a:lnTo>
                    <a:pt x="698" y="518"/>
                  </a:lnTo>
                  <a:lnTo>
                    <a:pt x="697" y="518"/>
                  </a:lnTo>
                  <a:lnTo>
                    <a:pt x="693" y="518"/>
                  </a:lnTo>
                  <a:lnTo>
                    <a:pt x="693" y="518"/>
                  </a:lnTo>
                  <a:lnTo>
                    <a:pt x="693" y="518"/>
                  </a:lnTo>
                  <a:lnTo>
                    <a:pt x="693" y="518"/>
                  </a:lnTo>
                  <a:close/>
                  <a:moveTo>
                    <a:pt x="661" y="529"/>
                  </a:moveTo>
                  <a:lnTo>
                    <a:pt x="665" y="529"/>
                  </a:lnTo>
                  <a:lnTo>
                    <a:pt x="665" y="529"/>
                  </a:lnTo>
                  <a:lnTo>
                    <a:pt x="665" y="527"/>
                  </a:lnTo>
                  <a:lnTo>
                    <a:pt x="672" y="521"/>
                  </a:lnTo>
                  <a:lnTo>
                    <a:pt x="676" y="521"/>
                  </a:lnTo>
                  <a:lnTo>
                    <a:pt x="680" y="518"/>
                  </a:lnTo>
                  <a:lnTo>
                    <a:pt x="682" y="518"/>
                  </a:lnTo>
                  <a:lnTo>
                    <a:pt x="685" y="512"/>
                  </a:lnTo>
                  <a:lnTo>
                    <a:pt x="687" y="514"/>
                  </a:lnTo>
                  <a:lnTo>
                    <a:pt x="685" y="518"/>
                  </a:lnTo>
                  <a:lnTo>
                    <a:pt x="687" y="518"/>
                  </a:lnTo>
                  <a:lnTo>
                    <a:pt x="685" y="519"/>
                  </a:lnTo>
                  <a:lnTo>
                    <a:pt x="682" y="519"/>
                  </a:lnTo>
                  <a:lnTo>
                    <a:pt x="676" y="527"/>
                  </a:lnTo>
                  <a:lnTo>
                    <a:pt x="672" y="529"/>
                  </a:lnTo>
                  <a:lnTo>
                    <a:pt x="672" y="529"/>
                  </a:lnTo>
                  <a:lnTo>
                    <a:pt x="670" y="533"/>
                  </a:lnTo>
                  <a:lnTo>
                    <a:pt x="668" y="529"/>
                  </a:lnTo>
                  <a:lnTo>
                    <a:pt x="665" y="533"/>
                  </a:lnTo>
                  <a:lnTo>
                    <a:pt x="661" y="533"/>
                  </a:lnTo>
                  <a:lnTo>
                    <a:pt x="661" y="529"/>
                  </a:lnTo>
                  <a:lnTo>
                    <a:pt x="661" y="529"/>
                  </a:lnTo>
                  <a:lnTo>
                    <a:pt x="661" y="529"/>
                  </a:lnTo>
                  <a:lnTo>
                    <a:pt x="661" y="529"/>
                  </a:lnTo>
                  <a:close/>
                  <a:moveTo>
                    <a:pt x="661" y="523"/>
                  </a:moveTo>
                  <a:lnTo>
                    <a:pt x="665" y="519"/>
                  </a:lnTo>
                  <a:lnTo>
                    <a:pt x="665" y="523"/>
                  </a:lnTo>
                  <a:lnTo>
                    <a:pt x="661" y="525"/>
                  </a:lnTo>
                  <a:lnTo>
                    <a:pt x="661" y="525"/>
                  </a:lnTo>
                  <a:lnTo>
                    <a:pt x="661" y="523"/>
                  </a:lnTo>
                  <a:lnTo>
                    <a:pt x="661" y="523"/>
                  </a:lnTo>
                  <a:lnTo>
                    <a:pt x="661" y="523"/>
                  </a:lnTo>
                  <a:lnTo>
                    <a:pt x="661" y="523"/>
                  </a:lnTo>
                  <a:close/>
                  <a:moveTo>
                    <a:pt x="670" y="514"/>
                  </a:moveTo>
                  <a:lnTo>
                    <a:pt x="676" y="508"/>
                  </a:lnTo>
                  <a:lnTo>
                    <a:pt x="676" y="508"/>
                  </a:lnTo>
                  <a:lnTo>
                    <a:pt x="678" y="504"/>
                  </a:lnTo>
                  <a:lnTo>
                    <a:pt x="680" y="504"/>
                  </a:lnTo>
                  <a:lnTo>
                    <a:pt x="682" y="508"/>
                  </a:lnTo>
                  <a:lnTo>
                    <a:pt x="678" y="508"/>
                  </a:lnTo>
                  <a:lnTo>
                    <a:pt x="678" y="512"/>
                  </a:lnTo>
                  <a:lnTo>
                    <a:pt x="674" y="514"/>
                  </a:lnTo>
                  <a:lnTo>
                    <a:pt x="672" y="518"/>
                  </a:lnTo>
                  <a:lnTo>
                    <a:pt x="670" y="518"/>
                  </a:lnTo>
                  <a:lnTo>
                    <a:pt x="670" y="514"/>
                  </a:lnTo>
                  <a:lnTo>
                    <a:pt x="670" y="514"/>
                  </a:lnTo>
                  <a:lnTo>
                    <a:pt x="670" y="514"/>
                  </a:lnTo>
                  <a:lnTo>
                    <a:pt x="670" y="514"/>
                  </a:lnTo>
                  <a:close/>
                  <a:moveTo>
                    <a:pt x="676" y="491"/>
                  </a:moveTo>
                  <a:lnTo>
                    <a:pt x="678" y="487"/>
                  </a:lnTo>
                  <a:lnTo>
                    <a:pt x="680" y="489"/>
                  </a:lnTo>
                  <a:lnTo>
                    <a:pt x="680" y="491"/>
                  </a:lnTo>
                  <a:lnTo>
                    <a:pt x="680" y="493"/>
                  </a:lnTo>
                  <a:lnTo>
                    <a:pt x="680" y="495"/>
                  </a:lnTo>
                  <a:lnTo>
                    <a:pt x="676" y="491"/>
                  </a:lnTo>
                  <a:lnTo>
                    <a:pt x="676" y="491"/>
                  </a:lnTo>
                  <a:lnTo>
                    <a:pt x="676" y="491"/>
                  </a:lnTo>
                  <a:lnTo>
                    <a:pt x="676" y="491"/>
                  </a:lnTo>
                  <a:close/>
                  <a:moveTo>
                    <a:pt x="454" y="231"/>
                  </a:moveTo>
                  <a:lnTo>
                    <a:pt x="454" y="231"/>
                  </a:lnTo>
                  <a:lnTo>
                    <a:pt x="456" y="231"/>
                  </a:lnTo>
                  <a:lnTo>
                    <a:pt x="459" y="231"/>
                  </a:lnTo>
                  <a:lnTo>
                    <a:pt x="456" y="235"/>
                  </a:lnTo>
                  <a:lnTo>
                    <a:pt x="454" y="231"/>
                  </a:lnTo>
                  <a:lnTo>
                    <a:pt x="454" y="231"/>
                  </a:lnTo>
                  <a:lnTo>
                    <a:pt x="454" y="231"/>
                  </a:lnTo>
                  <a:lnTo>
                    <a:pt x="454" y="231"/>
                  </a:lnTo>
                  <a:close/>
                  <a:moveTo>
                    <a:pt x="382" y="310"/>
                  </a:moveTo>
                  <a:lnTo>
                    <a:pt x="386" y="305"/>
                  </a:lnTo>
                  <a:lnTo>
                    <a:pt x="384" y="301"/>
                  </a:lnTo>
                  <a:lnTo>
                    <a:pt x="380" y="299"/>
                  </a:lnTo>
                  <a:lnTo>
                    <a:pt x="382" y="295"/>
                  </a:lnTo>
                  <a:lnTo>
                    <a:pt x="380" y="290"/>
                  </a:lnTo>
                  <a:lnTo>
                    <a:pt x="377" y="286"/>
                  </a:lnTo>
                  <a:lnTo>
                    <a:pt x="369" y="286"/>
                  </a:lnTo>
                  <a:lnTo>
                    <a:pt x="369" y="286"/>
                  </a:lnTo>
                  <a:lnTo>
                    <a:pt x="365" y="290"/>
                  </a:lnTo>
                  <a:lnTo>
                    <a:pt x="362" y="284"/>
                  </a:lnTo>
                  <a:lnTo>
                    <a:pt x="362" y="278"/>
                  </a:lnTo>
                  <a:lnTo>
                    <a:pt x="369" y="271"/>
                  </a:lnTo>
                  <a:lnTo>
                    <a:pt x="373" y="265"/>
                  </a:lnTo>
                  <a:lnTo>
                    <a:pt x="375" y="265"/>
                  </a:lnTo>
                  <a:lnTo>
                    <a:pt x="375" y="271"/>
                  </a:lnTo>
                  <a:lnTo>
                    <a:pt x="373" y="273"/>
                  </a:lnTo>
                  <a:lnTo>
                    <a:pt x="378" y="275"/>
                  </a:lnTo>
                  <a:lnTo>
                    <a:pt x="378" y="278"/>
                  </a:lnTo>
                  <a:lnTo>
                    <a:pt x="382" y="278"/>
                  </a:lnTo>
                  <a:lnTo>
                    <a:pt x="384" y="276"/>
                  </a:lnTo>
                  <a:lnTo>
                    <a:pt x="390" y="276"/>
                  </a:lnTo>
                  <a:lnTo>
                    <a:pt x="394" y="280"/>
                  </a:lnTo>
                  <a:lnTo>
                    <a:pt x="394" y="284"/>
                  </a:lnTo>
                  <a:lnTo>
                    <a:pt x="394" y="286"/>
                  </a:lnTo>
                  <a:lnTo>
                    <a:pt x="394" y="290"/>
                  </a:lnTo>
                  <a:lnTo>
                    <a:pt x="397" y="291"/>
                  </a:lnTo>
                  <a:lnTo>
                    <a:pt x="397" y="295"/>
                  </a:lnTo>
                  <a:lnTo>
                    <a:pt x="405" y="303"/>
                  </a:lnTo>
                  <a:lnTo>
                    <a:pt x="405" y="305"/>
                  </a:lnTo>
                  <a:lnTo>
                    <a:pt x="403" y="308"/>
                  </a:lnTo>
                  <a:lnTo>
                    <a:pt x="397" y="305"/>
                  </a:lnTo>
                  <a:lnTo>
                    <a:pt x="395" y="305"/>
                  </a:lnTo>
                  <a:lnTo>
                    <a:pt x="394" y="307"/>
                  </a:lnTo>
                  <a:lnTo>
                    <a:pt x="390" y="308"/>
                  </a:lnTo>
                  <a:lnTo>
                    <a:pt x="386" y="312"/>
                  </a:lnTo>
                  <a:lnTo>
                    <a:pt x="382" y="310"/>
                  </a:lnTo>
                  <a:lnTo>
                    <a:pt x="382" y="310"/>
                  </a:lnTo>
                  <a:lnTo>
                    <a:pt x="382" y="310"/>
                  </a:lnTo>
                  <a:lnTo>
                    <a:pt x="382" y="310"/>
                  </a:lnTo>
                  <a:close/>
                  <a:moveTo>
                    <a:pt x="356" y="437"/>
                  </a:moveTo>
                  <a:lnTo>
                    <a:pt x="363" y="437"/>
                  </a:lnTo>
                  <a:lnTo>
                    <a:pt x="365" y="438"/>
                  </a:lnTo>
                  <a:lnTo>
                    <a:pt x="369" y="438"/>
                  </a:lnTo>
                  <a:lnTo>
                    <a:pt x="373" y="438"/>
                  </a:lnTo>
                  <a:lnTo>
                    <a:pt x="377" y="435"/>
                  </a:lnTo>
                  <a:lnTo>
                    <a:pt x="382" y="435"/>
                  </a:lnTo>
                  <a:lnTo>
                    <a:pt x="382" y="437"/>
                  </a:lnTo>
                  <a:lnTo>
                    <a:pt x="386" y="440"/>
                  </a:lnTo>
                  <a:lnTo>
                    <a:pt x="388" y="444"/>
                  </a:lnTo>
                  <a:lnTo>
                    <a:pt x="384" y="448"/>
                  </a:lnTo>
                  <a:lnTo>
                    <a:pt x="382" y="453"/>
                  </a:lnTo>
                  <a:lnTo>
                    <a:pt x="377" y="453"/>
                  </a:lnTo>
                  <a:lnTo>
                    <a:pt x="373" y="450"/>
                  </a:lnTo>
                  <a:lnTo>
                    <a:pt x="369" y="453"/>
                  </a:lnTo>
                  <a:lnTo>
                    <a:pt x="365" y="450"/>
                  </a:lnTo>
                  <a:lnTo>
                    <a:pt x="363" y="450"/>
                  </a:lnTo>
                  <a:lnTo>
                    <a:pt x="360" y="444"/>
                  </a:lnTo>
                  <a:lnTo>
                    <a:pt x="356" y="437"/>
                  </a:lnTo>
                  <a:lnTo>
                    <a:pt x="356" y="437"/>
                  </a:lnTo>
                  <a:lnTo>
                    <a:pt x="356" y="437"/>
                  </a:lnTo>
                  <a:lnTo>
                    <a:pt x="356" y="437"/>
                  </a:lnTo>
                  <a:close/>
                  <a:moveTo>
                    <a:pt x="602" y="493"/>
                  </a:moveTo>
                  <a:lnTo>
                    <a:pt x="606" y="487"/>
                  </a:lnTo>
                  <a:lnTo>
                    <a:pt x="610" y="487"/>
                  </a:lnTo>
                  <a:lnTo>
                    <a:pt x="610" y="491"/>
                  </a:lnTo>
                  <a:lnTo>
                    <a:pt x="606" y="493"/>
                  </a:lnTo>
                  <a:lnTo>
                    <a:pt x="602" y="493"/>
                  </a:lnTo>
                  <a:lnTo>
                    <a:pt x="602" y="493"/>
                  </a:lnTo>
                  <a:lnTo>
                    <a:pt x="602" y="493"/>
                  </a:lnTo>
                  <a:lnTo>
                    <a:pt x="602" y="493"/>
                  </a:lnTo>
                  <a:close/>
                  <a:moveTo>
                    <a:pt x="563" y="519"/>
                  </a:moveTo>
                  <a:lnTo>
                    <a:pt x="567" y="519"/>
                  </a:lnTo>
                  <a:lnTo>
                    <a:pt x="569" y="519"/>
                  </a:lnTo>
                  <a:lnTo>
                    <a:pt x="567" y="521"/>
                  </a:lnTo>
                  <a:lnTo>
                    <a:pt x="563" y="519"/>
                  </a:lnTo>
                  <a:lnTo>
                    <a:pt x="563" y="519"/>
                  </a:lnTo>
                  <a:lnTo>
                    <a:pt x="563" y="519"/>
                  </a:lnTo>
                  <a:lnTo>
                    <a:pt x="563" y="519"/>
                  </a:lnTo>
                  <a:close/>
                  <a:moveTo>
                    <a:pt x="563" y="551"/>
                  </a:moveTo>
                  <a:lnTo>
                    <a:pt x="565" y="551"/>
                  </a:lnTo>
                  <a:lnTo>
                    <a:pt x="569" y="551"/>
                  </a:lnTo>
                  <a:lnTo>
                    <a:pt x="567" y="553"/>
                  </a:lnTo>
                  <a:lnTo>
                    <a:pt x="565" y="557"/>
                  </a:lnTo>
                  <a:lnTo>
                    <a:pt x="563" y="555"/>
                  </a:lnTo>
                  <a:lnTo>
                    <a:pt x="563" y="551"/>
                  </a:lnTo>
                  <a:lnTo>
                    <a:pt x="563" y="551"/>
                  </a:lnTo>
                  <a:lnTo>
                    <a:pt x="563" y="551"/>
                  </a:lnTo>
                  <a:lnTo>
                    <a:pt x="563" y="551"/>
                  </a:lnTo>
                  <a:close/>
                  <a:moveTo>
                    <a:pt x="550" y="568"/>
                  </a:moveTo>
                  <a:lnTo>
                    <a:pt x="548" y="568"/>
                  </a:lnTo>
                  <a:lnTo>
                    <a:pt x="550" y="566"/>
                  </a:lnTo>
                  <a:lnTo>
                    <a:pt x="552" y="568"/>
                  </a:lnTo>
                  <a:lnTo>
                    <a:pt x="552" y="566"/>
                  </a:lnTo>
                  <a:lnTo>
                    <a:pt x="555" y="568"/>
                  </a:lnTo>
                  <a:lnTo>
                    <a:pt x="557" y="563"/>
                  </a:lnTo>
                  <a:lnTo>
                    <a:pt x="555" y="563"/>
                  </a:lnTo>
                  <a:lnTo>
                    <a:pt x="557" y="559"/>
                  </a:lnTo>
                  <a:lnTo>
                    <a:pt x="561" y="559"/>
                  </a:lnTo>
                  <a:lnTo>
                    <a:pt x="563" y="559"/>
                  </a:lnTo>
                  <a:lnTo>
                    <a:pt x="563" y="563"/>
                  </a:lnTo>
                  <a:lnTo>
                    <a:pt x="563" y="563"/>
                  </a:lnTo>
                  <a:lnTo>
                    <a:pt x="565" y="561"/>
                  </a:lnTo>
                  <a:lnTo>
                    <a:pt x="567" y="561"/>
                  </a:lnTo>
                  <a:lnTo>
                    <a:pt x="569" y="563"/>
                  </a:lnTo>
                  <a:lnTo>
                    <a:pt x="567" y="563"/>
                  </a:lnTo>
                  <a:lnTo>
                    <a:pt x="565" y="568"/>
                  </a:lnTo>
                  <a:lnTo>
                    <a:pt x="569" y="568"/>
                  </a:lnTo>
                  <a:lnTo>
                    <a:pt x="569" y="572"/>
                  </a:lnTo>
                  <a:lnTo>
                    <a:pt x="567" y="572"/>
                  </a:lnTo>
                  <a:lnTo>
                    <a:pt x="565" y="568"/>
                  </a:lnTo>
                  <a:lnTo>
                    <a:pt x="561" y="572"/>
                  </a:lnTo>
                  <a:lnTo>
                    <a:pt x="561" y="572"/>
                  </a:lnTo>
                  <a:lnTo>
                    <a:pt x="557" y="572"/>
                  </a:lnTo>
                  <a:lnTo>
                    <a:pt x="555" y="572"/>
                  </a:lnTo>
                  <a:lnTo>
                    <a:pt x="552" y="572"/>
                  </a:lnTo>
                  <a:lnTo>
                    <a:pt x="550" y="568"/>
                  </a:lnTo>
                  <a:lnTo>
                    <a:pt x="550" y="568"/>
                  </a:lnTo>
                  <a:lnTo>
                    <a:pt x="550" y="568"/>
                  </a:lnTo>
                  <a:lnTo>
                    <a:pt x="550" y="568"/>
                  </a:lnTo>
                  <a:close/>
                  <a:moveTo>
                    <a:pt x="510" y="608"/>
                  </a:moveTo>
                  <a:lnTo>
                    <a:pt x="508" y="610"/>
                  </a:lnTo>
                  <a:lnTo>
                    <a:pt x="506" y="610"/>
                  </a:lnTo>
                  <a:lnTo>
                    <a:pt x="506" y="610"/>
                  </a:lnTo>
                  <a:lnTo>
                    <a:pt x="506" y="606"/>
                  </a:lnTo>
                  <a:lnTo>
                    <a:pt x="506" y="602"/>
                  </a:lnTo>
                  <a:lnTo>
                    <a:pt x="506" y="599"/>
                  </a:lnTo>
                  <a:lnTo>
                    <a:pt x="506" y="593"/>
                  </a:lnTo>
                  <a:lnTo>
                    <a:pt x="506" y="593"/>
                  </a:lnTo>
                  <a:lnTo>
                    <a:pt x="506" y="591"/>
                  </a:lnTo>
                  <a:lnTo>
                    <a:pt x="512" y="587"/>
                  </a:lnTo>
                  <a:lnTo>
                    <a:pt x="520" y="583"/>
                  </a:lnTo>
                  <a:lnTo>
                    <a:pt x="525" y="583"/>
                  </a:lnTo>
                  <a:lnTo>
                    <a:pt x="525" y="583"/>
                  </a:lnTo>
                  <a:lnTo>
                    <a:pt x="527" y="591"/>
                  </a:lnTo>
                  <a:lnTo>
                    <a:pt x="527" y="591"/>
                  </a:lnTo>
                  <a:lnTo>
                    <a:pt x="531" y="587"/>
                  </a:lnTo>
                  <a:lnTo>
                    <a:pt x="527" y="583"/>
                  </a:lnTo>
                  <a:lnTo>
                    <a:pt x="531" y="583"/>
                  </a:lnTo>
                  <a:lnTo>
                    <a:pt x="531" y="585"/>
                  </a:lnTo>
                  <a:lnTo>
                    <a:pt x="533" y="582"/>
                  </a:lnTo>
                  <a:lnTo>
                    <a:pt x="531" y="580"/>
                  </a:lnTo>
                  <a:lnTo>
                    <a:pt x="531" y="578"/>
                  </a:lnTo>
                  <a:lnTo>
                    <a:pt x="533" y="574"/>
                  </a:lnTo>
                  <a:lnTo>
                    <a:pt x="535" y="574"/>
                  </a:lnTo>
                  <a:lnTo>
                    <a:pt x="537" y="576"/>
                  </a:lnTo>
                  <a:lnTo>
                    <a:pt x="537" y="580"/>
                  </a:lnTo>
                  <a:lnTo>
                    <a:pt x="537" y="582"/>
                  </a:lnTo>
                  <a:lnTo>
                    <a:pt x="537" y="583"/>
                  </a:lnTo>
                  <a:lnTo>
                    <a:pt x="538" y="583"/>
                  </a:lnTo>
                  <a:lnTo>
                    <a:pt x="540" y="580"/>
                  </a:lnTo>
                  <a:lnTo>
                    <a:pt x="542" y="580"/>
                  </a:lnTo>
                  <a:lnTo>
                    <a:pt x="544" y="582"/>
                  </a:lnTo>
                  <a:lnTo>
                    <a:pt x="544" y="578"/>
                  </a:lnTo>
                  <a:lnTo>
                    <a:pt x="542" y="574"/>
                  </a:lnTo>
                  <a:lnTo>
                    <a:pt x="544" y="574"/>
                  </a:lnTo>
                  <a:lnTo>
                    <a:pt x="548" y="576"/>
                  </a:lnTo>
                  <a:lnTo>
                    <a:pt x="548" y="578"/>
                  </a:lnTo>
                  <a:lnTo>
                    <a:pt x="546" y="580"/>
                  </a:lnTo>
                  <a:lnTo>
                    <a:pt x="546" y="582"/>
                  </a:lnTo>
                  <a:lnTo>
                    <a:pt x="548" y="582"/>
                  </a:lnTo>
                  <a:lnTo>
                    <a:pt x="552" y="578"/>
                  </a:lnTo>
                  <a:lnTo>
                    <a:pt x="555" y="578"/>
                  </a:lnTo>
                  <a:lnTo>
                    <a:pt x="557" y="578"/>
                  </a:lnTo>
                  <a:lnTo>
                    <a:pt x="557" y="582"/>
                  </a:lnTo>
                  <a:lnTo>
                    <a:pt x="555" y="583"/>
                  </a:lnTo>
                  <a:lnTo>
                    <a:pt x="552" y="583"/>
                  </a:lnTo>
                  <a:lnTo>
                    <a:pt x="552" y="585"/>
                  </a:lnTo>
                  <a:lnTo>
                    <a:pt x="555" y="587"/>
                  </a:lnTo>
                  <a:lnTo>
                    <a:pt x="555" y="589"/>
                  </a:lnTo>
                  <a:lnTo>
                    <a:pt x="552" y="593"/>
                  </a:lnTo>
                  <a:lnTo>
                    <a:pt x="550" y="593"/>
                  </a:lnTo>
                  <a:lnTo>
                    <a:pt x="550" y="591"/>
                  </a:lnTo>
                  <a:lnTo>
                    <a:pt x="546" y="591"/>
                  </a:lnTo>
                  <a:lnTo>
                    <a:pt x="544" y="591"/>
                  </a:lnTo>
                  <a:lnTo>
                    <a:pt x="542" y="591"/>
                  </a:lnTo>
                  <a:lnTo>
                    <a:pt x="540" y="593"/>
                  </a:lnTo>
                  <a:lnTo>
                    <a:pt x="544" y="593"/>
                  </a:lnTo>
                  <a:lnTo>
                    <a:pt x="546" y="599"/>
                  </a:lnTo>
                  <a:lnTo>
                    <a:pt x="542" y="599"/>
                  </a:lnTo>
                  <a:lnTo>
                    <a:pt x="540" y="599"/>
                  </a:lnTo>
                  <a:lnTo>
                    <a:pt x="537" y="597"/>
                  </a:lnTo>
                  <a:lnTo>
                    <a:pt x="533" y="597"/>
                  </a:lnTo>
                  <a:lnTo>
                    <a:pt x="531" y="599"/>
                  </a:lnTo>
                  <a:lnTo>
                    <a:pt x="533" y="599"/>
                  </a:lnTo>
                  <a:lnTo>
                    <a:pt x="535" y="602"/>
                  </a:lnTo>
                  <a:lnTo>
                    <a:pt x="533" y="602"/>
                  </a:lnTo>
                  <a:lnTo>
                    <a:pt x="531" y="602"/>
                  </a:lnTo>
                  <a:lnTo>
                    <a:pt x="527" y="602"/>
                  </a:lnTo>
                  <a:lnTo>
                    <a:pt x="525" y="602"/>
                  </a:lnTo>
                  <a:lnTo>
                    <a:pt x="523" y="606"/>
                  </a:lnTo>
                  <a:lnTo>
                    <a:pt x="522" y="606"/>
                  </a:lnTo>
                  <a:lnTo>
                    <a:pt x="520" y="608"/>
                  </a:lnTo>
                  <a:lnTo>
                    <a:pt x="522" y="610"/>
                  </a:lnTo>
                  <a:lnTo>
                    <a:pt x="516" y="612"/>
                  </a:lnTo>
                  <a:lnTo>
                    <a:pt x="516" y="615"/>
                  </a:lnTo>
                  <a:lnTo>
                    <a:pt x="514" y="615"/>
                  </a:lnTo>
                  <a:lnTo>
                    <a:pt x="512" y="619"/>
                  </a:lnTo>
                  <a:lnTo>
                    <a:pt x="508" y="617"/>
                  </a:lnTo>
                  <a:lnTo>
                    <a:pt x="508" y="615"/>
                  </a:lnTo>
                  <a:lnTo>
                    <a:pt x="516" y="610"/>
                  </a:lnTo>
                  <a:lnTo>
                    <a:pt x="516" y="608"/>
                  </a:lnTo>
                  <a:lnTo>
                    <a:pt x="518" y="606"/>
                  </a:lnTo>
                  <a:lnTo>
                    <a:pt x="516" y="606"/>
                  </a:lnTo>
                  <a:lnTo>
                    <a:pt x="514" y="608"/>
                  </a:lnTo>
                  <a:lnTo>
                    <a:pt x="512" y="606"/>
                  </a:lnTo>
                  <a:lnTo>
                    <a:pt x="514" y="606"/>
                  </a:lnTo>
                  <a:lnTo>
                    <a:pt x="508" y="606"/>
                  </a:lnTo>
                  <a:lnTo>
                    <a:pt x="506" y="606"/>
                  </a:lnTo>
                  <a:lnTo>
                    <a:pt x="508" y="606"/>
                  </a:lnTo>
                  <a:lnTo>
                    <a:pt x="510" y="608"/>
                  </a:lnTo>
                  <a:lnTo>
                    <a:pt x="510" y="608"/>
                  </a:lnTo>
                  <a:lnTo>
                    <a:pt x="510" y="608"/>
                  </a:lnTo>
                  <a:lnTo>
                    <a:pt x="510" y="608"/>
                  </a:lnTo>
                  <a:close/>
                  <a:moveTo>
                    <a:pt x="503" y="623"/>
                  </a:moveTo>
                  <a:lnTo>
                    <a:pt x="506" y="623"/>
                  </a:lnTo>
                  <a:lnTo>
                    <a:pt x="503" y="623"/>
                  </a:lnTo>
                  <a:lnTo>
                    <a:pt x="503" y="623"/>
                  </a:lnTo>
                  <a:lnTo>
                    <a:pt x="503" y="623"/>
                  </a:lnTo>
                  <a:lnTo>
                    <a:pt x="503" y="623"/>
                  </a:lnTo>
                  <a:lnTo>
                    <a:pt x="503" y="623"/>
                  </a:lnTo>
                  <a:close/>
                  <a:moveTo>
                    <a:pt x="493" y="627"/>
                  </a:moveTo>
                  <a:lnTo>
                    <a:pt x="493" y="623"/>
                  </a:lnTo>
                  <a:lnTo>
                    <a:pt x="503" y="619"/>
                  </a:lnTo>
                  <a:lnTo>
                    <a:pt x="497" y="627"/>
                  </a:lnTo>
                  <a:lnTo>
                    <a:pt x="493" y="627"/>
                  </a:lnTo>
                  <a:lnTo>
                    <a:pt x="493" y="627"/>
                  </a:lnTo>
                  <a:lnTo>
                    <a:pt x="493" y="627"/>
                  </a:lnTo>
                  <a:lnTo>
                    <a:pt x="493" y="627"/>
                  </a:lnTo>
                  <a:close/>
                  <a:moveTo>
                    <a:pt x="469" y="647"/>
                  </a:moveTo>
                  <a:lnTo>
                    <a:pt x="467" y="647"/>
                  </a:lnTo>
                  <a:lnTo>
                    <a:pt x="467" y="646"/>
                  </a:lnTo>
                  <a:lnTo>
                    <a:pt x="469" y="644"/>
                  </a:lnTo>
                  <a:lnTo>
                    <a:pt x="469" y="647"/>
                  </a:lnTo>
                  <a:lnTo>
                    <a:pt x="469" y="647"/>
                  </a:lnTo>
                  <a:lnTo>
                    <a:pt x="469" y="647"/>
                  </a:lnTo>
                  <a:lnTo>
                    <a:pt x="469" y="647"/>
                  </a:lnTo>
                  <a:lnTo>
                    <a:pt x="469" y="647"/>
                  </a:lnTo>
                  <a:close/>
                  <a:moveTo>
                    <a:pt x="454" y="614"/>
                  </a:moveTo>
                  <a:lnTo>
                    <a:pt x="458" y="614"/>
                  </a:lnTo>
                  <a:lnTo>
                    <a:pt x="459" y="615"/>
                  </a:lnTo>
                  <a:lnTo>
                    <a:pt x="458" y="617"/>
                  </a:lnTo>
                  <a:lnTo>
                    <a:pt x="454" y="614"/>
                  </a:lnTo>
                  <a:lnTo>
                    <a:pt x="454" y="614"/>
                  </a:lnTo>
                  <a:lnTo>
                    <a:pt x="454" y="614"/>
                  </a:lnTo>
                  <a:lnTo>
                    <a:pt x="454" y="614"/>
                  </a:lnTo>
                  <a:close/>
                  <a:moveTo>
                    <a:pt x="382" y="647"/>
                  </a:moveTo>
                  <a:lnTo>
                    <a:pt x="382" y="647"/>
                  </a:lnTo>
                  <a:lnTo>
                    <a:pt x="384" y="646"/>
                  </a:lnTo>
                  <a:lnTo>
                    <a:pt x="384" y="647"/>
                  </a:lnTo>
                  <a:lnTo>
                    <a:pt x="382" y="647"/>
                  </a:lnTo>
                  <a:lnTo>
                    <a:pt x="382" y="647"/>
                  </a:lnTo>
                  <a:lnTo>
                    <a:pt x="382" y="647"/>
                  </a:lnTo>
                  <a:lnTo>
                    <a:pt x="382" y="647"/>
                  </a:lnTo>
                  <a:close/>
                  <a:moveTo>
                    <a:pt x="378" y="649"/>
                  </a:moveTo>
                  <a:lnTo>
                    <a:pt x="380" y="649"/>
                  </a:lnTo>
                  <a:lnTo>
                    <a:pt x="378" y="651"/>
                  </a:lnTo>
                  <a:lnTo>
                    <a:pt x="378" y="649"/>
                  </a:lnTo>
                  <a:lnTo>
                    <a:pt x="378" y="649"/>
                  </a:lnTo>
                  <a:lnTo>
                    <a:pt x="378" y="649"/>
                  </a:lnTo>
                  <a:lnTo>
                    <a:pt x="378" y="649"/>
                  </a:lnTo>
                  <a:close/>
                  <a:moveTo>
                    <a:pt x="394" y="663"/>
                  </a:moveTo>
                  <a:lnTo>
                    <a:pt x="394" y="666"/>
                  </a:lnTo>
                  <a:lnTo>
                    <a:pt x="394" y="666"/>
                  </a:lnTo>
                  <a:lnTo>
                    <a:pt x="394" y="663"/>
                  </a:lnTo>
                  <a:lnTo>
                    <a:pt x="394" y="663"/>
                  </a:lnTo>
                  <a:lnTo>
                    <a:pt x="394" y="663"/>
                  </a:lnTo>
                  <a:lnTo>
                    <a:pt x="394" y="663"/>
                  </a:lnTo>
                  <a:lnTo>
                    <a:pt x="394" y="663"/>
                  </a:lnTo>
                  <a:close/>
                  <a:moveTo>
                    <a:pt x="390" y="663"/>
                  </a:moveTo>
                  <a:lnTo>
                    <a:pt x="394" y="657"/>
                  </a:lnTo>
                  <a:lnTo>
                    <a:pt x="394" y="661"/>
                  </a:lnTo>
                  <a:lnTo>
                    <a:pt x="394" y="661"/>
                  </a:lnTo>
                  <a:lnTo>
                    <a:pt x="390" y="663"/>
                  </a:lnTo>
                  <a:lnTo>
                    <a:pt x="390" y="663"/>
                  </a:lnTo>
                  <a:lnTo>
                    <a:pt x="390" y="663"/>
                  </a:lnTo>
                  <a:lnTo>
                    <a:pt x="390" y="663"/>
                  </a:lnTo>
                  <a:close/>
                  <a:moveTo>
                    <a:pt x="377" y="666"/>
                  </a:moveTo>
                  <a:lnTo>
                    <a:pt x="378" y="661"/>
                  </a:lnTo>
                  <a:lnTo>
                    <a:pt x="382" y="657"/>
                  </a:lnTo>
                  <a:lnTo>
                    <a:pt x="382" y="657"/>
                  </a:lnTo>
                  <a:lnTo>
                    <a:pt x="388" y="655"/>
                  </a:lnTo>
                  <a:lnTo>
                    <a:pt x="384" y="657"/>
                  </a:lnTo>
                  <a:lnTo>
                    <a:pt x="384" y="661"/>
                  </a:lnTo>
                  <a:lnTo>
                    <a:pt x="378" y="663"/>
                  </a:lnTo>
                  <a:lnTo>
                    <a:pt x="377" y="666"/>
                  </a:lnTo>
                  <a:lnTo>
                    <a:pt x="377" y="666"/>
                  </a:lnTo>
                  <a:lnTo>
                    <a:pt x="377" y="666"/>
                  </a:lnTo>
                  <a:lnTo>
                    <a:pt x="377" y="666"/>
                  </a:lnTo>
                  <a:close/>
                  <a:moveTo>
                    <a:pt x="371" y="655"/>
                  </a:moveTo>
                  <a:lnTo>
                    <a:pt x="369" y="651"/>
                  </a:lnTo>
                  <a:lnTo>
                    <a:pt x="371" y="649"/>
                  </a:lnTo>
                  <a:lnTo>
                    <a:pt x="373" y="647"/>
                  </a:lnTo>
                  <a:lnTo>
                    <a:pt x="375" y="649"/>
                  </a:lnTo>
                  <a:lnTo>
                    <a:pt x="375" y="653"/>
                  </a:lnTo>
                  <a:lnTo>
                    <a:pt x="373" y="655"/>
                  </a:lnTo>
                  <a:lnTo>
                    <a:pt x="371" y="655"/>
                  </a:lnTo>
                  <a:lnTo>
                    <a:pt x="371" y="655"/>
                  </a:lnTo>
                  <a:lnTo>
                    <a:pt x="371" y="655"/>
                  </a:lnTo>
                  <a:lnTo>
                    <a:pt x="371" y="655"/>
                  </a:lnTo>
                  <a:close/>
                  <a:moveTo>
                    <a:pt x="354" y="653"/>
                  </a:moveTo>
                  <a:lnTo>
                    <a:pt x="356" y="651"/>
                  </a:lnTo>
                  <a:lnTo>
                    <a:pt x="356" y="655"/>
                  </a:lnTo>
                  <a:lnTo>
                    <a:pt x="354" y="657"/>
                  </a:lnTo>
                  <a:lnTo>
                    <a:pt x="354" y="653"/>
                  </a:lnTo>
                  <a:lnTo>
                    <a:pt x="354" y="653"/>
                  </a:lnTo>
                  <a:lnTo>
                    <a:pt x="354" y="653"/>
                  </a:lnTo>
                  <a:lnTo>
                    <a:pt x="354" y="653"/>
                  </a:lnTo>
                  <a:close/>
                  <a:moveTo>
                    <a:pt x="341" y="663"/>
                  </a:moveTo>
                  <a:lnTo>
                    <a:pt x="341" y="657"/>
                  </a:lnTo>
                  <a:lnTo>
                    <a:pt x="345" y="657"/>
                  </a:lnTo>
                  <a:lnTo>
                    <a:pt x="345" y="657"/>
                  </a:lnTo>
                  <a:lnTo>
                    <a:pt x="341" y="663"/>
                  </a:lnTo>
                  <a:lnTo>
                    <a:pt x="341" y="663"/>
                  </a:lnTo>
                  <a:lnTo>
                    <a:pt x="341" y="663"/>
                  </a:lnTo>
                  <a:lnTo>
                    <a:pt x="341" y="663"/>
                  </a:lnTo>
                  <a:close/>
                  <a:moveTo>
                    <a:pt x="328" y="670"/>
                  </a:moveTo>
                  <a:lnTo>
                    <a:pt x="331" y="674"/>
                  </a:lnTo>
                  <a:lnTo>
                    <a:pt x="330" y="674"/>
                  </a:lnTo>
                  <a:lnTo>
                    <a:pt x="326" y="672"/>
                  </a:lnTo>
                  <a:lnTo>
                    <a:pt x="328" y="670"/>
                  </a:lnTo>
                  <a:lnTo>
                    <a:pt x="328" y="670"/>
                  </a:lnTo>
                  <a:lnTo>
                    <a:pt x="328" y="670"/>
                  </a:lnTo>
                  <a:lnTo>
                    <a:pt x="328" y="670"/>
                  </a:lnTo>
                  <a:close/>
                  <a:moveTo>
                    <a:pt x="4" y="734"/>
                  </a:moveTo>
                  <a:lnTo>
                    <a:pt x="0" y="738"/>
                  </a:lnTo>
                  <a:lnTo>
                    <a:pt x="4" y="736"/>
                  </a:lnTo>
                  <a:lnTo>
                    <a:pt x="4" y="734"/>
                  </a:lnTo>
                  <a:lnTo>
                    <a:pt x="4" y="734"/>
                  </a:lnTo>
                  <a:lnTo>
                    <a:pt x="4" y="734"/>
                  </a:lnTo>
                  <a:lnTo>
                    <a:pt x="4" y="734"/>
                  </a:lnTo>
                  <a:close/>
                  <a:moveTo>
                    <a:pt x="6" y="725"/>
                  </a:moveTo>
                  <a:lnTo>
                    <a:pt x="4" y="727"/>
                  </a:lnTo>
                  <a:lnTo>
                    <a:pt x="6" y="730"/>
                  </a:lnTo>
                  <a:lnTo>
                    <a:pt x="8" y="727"/>
                  </a:lnTo>
                  <a:lnTo>
                    <a:pt x="6" y="725"/>
                  </a:lnTo>
                  <a:lnTo>
                    <a:pt x="6" y="725"/>
                  </a:lnTo>
                  <a:lnTo>
                    <a:pt x="6" y="725"/>
                  </a:lnTo>
                  <a:lnTo>
                    <a:pt x="6" y="725"/>
                  </a:lnTo>
                  <a:close/>
                  <a:moveTo>
                    <a:pt x="11" y="717"/>
                  </a:moveTo>
                  <a:lnTo>
                    <a:pt x="11" y="721"/>
                  </a:lnTo>
                  <a:lnTo>
                    <a:pt x="11" y="715"/>
                  </a:lnTo>
                  <a:lnTo>
                    <a:pt x="11" y="717"/>
                  </a:lnTo>
                  <a:lnTo>
                    <a:pt x="11" y="717"/>
                  </a:lnTo>
                  <a:lnTo>
                    <a:pt x="11" y="717"/>
                  </a:lnTo>
                  <a:lnTo>
                    <a:pt x="11" y="717"/>
                  </a:lnTo>
                  <a:close/>
                  <a:moveTo>
                    <a:pt x="32" y="721"/>
                  </a:moveTo>
                  <a:lnTo>
                    <a:pt x="28" y="715"/>
                  </a:lnTo>
                  <a:lnTo>
                    <a:pt x="26" y="715"/>
                  </a:lnTo>
                  <a:lnTo>
                    <a:pt x="23" y="717"/>
                  </a:lnTo>
                  <a:lnTo>
                    <a:pt x="25" y="717"/>
                  </a:lnTo>
                  <a:lnTo>
                    <a:pt x="28" y="721"/>
                  </a:lnTo>
                  <a:lnTo>
                    <a:pt x="25" y="721"/>
                  </a:lnTo>
                  <a:lnTo>
                    <a:pt x="26" y="725"/>
                  </a:lnTo>
                  <a:lnTo>
                    <a:pt x="28" y="725"/>
                  </a:lnTo>
                  <a:lnTo>
                    <a:pt x="32" y="721"/>
                  </a:lnTo>
                  <a:lnTo>
                    <a:pt x="32" y="721"/>
                  </a:lnTo>
                  <a:lnTo>
                    <a:pt x="32" y="721"/>
                  </a:lnTo>
                  <a:lnTo>
                    <a:pt x="32" y="721"/>
                  </a:lnTo>
                  <a:lnTo>
                    <a:pt x="32" y="721"/>
                  </a:lnTo>
                  <a:close/>
                  <a:moveTo>
                    <a:pt x="36" y="727"/>
                  </a:moveTo>
                  <a:lnTo>
                    <a:pt x="36" y="730"/>
                  </a:lnTo>
                  <a:lnTo>
                    <a:pt x="42" y="725"/>
                  </a:lnTo>
                  <a:lnTo>
                    <a:pt x="42" y="721"/>
                  </a:lnTo>
                  <a:lnTo>
                    <a:pt x="45" y="717"/>
                  </a:lnTo>
                  <a:lnTo>
                    <a:pt x="42" y="717"/>
                  </a:lnTo>
                  <a:lnTo>
                    <a:pt x="40" y="721"/>
                  </a:lnTo>
                  <a:lnTo>
                    <a:pt x="40" y="725"/>
                  </a:lnTo>
                  <a:lnTo>
                    <a:pt x="36" y="727"/>
                  </a:lnTo>
                  <a:lnTo>
                    <a:pt x="36" y="727"/>
                  </a:lnTo>
                  <a:lnTo>
                    <a:pt x="36" y="727"/>
                  </a:lnTo>
                  <a:lnTo>
                    <a:pt x="36" y="727"/>
                  </a:lnTo>
                  <a:close/>
                  <a:moveTo>
                    <a:pt x="55" y="725"/>
                  </a:moveTo>
                  <a:lnTo>
                    <a:pt x="53" y="721"/>
                  </a:lnTo>
                  <a:lnTo>
                    <a:pt x="51" y="717"/>
                  </a:lnTo>
                  <a:lnTo>
                    <a:pt x="51" y="725"/>
                  </a:lnTo>
                  <a:lnTo>
                    <a:pt x="47" y="725"/>
                  </a:lnTo>
                  <a:lnTo>
                    <a:pt x="45" y="730"/>
                  </a:lnTo>
                  <a:lnTo>
                    <a:pt x="49" y="730"/>
                  </a:lnTo>
                  <a:lnTo>
                    <a:pt x="55" y="725"/>
                  </a:lnTo>
                  <a:lnTo>
                    <a:pt x="55" y="725"/>
                  </a:lnTo>
                  <a:lnTo>
                    <a:pt x="55" y="725"/>
                  </a:lnTo>
                  <a:lnTo>
                    <a:pt x="55" y="725"/>
                  </a:lnTo>
                  <a:close/>
                  <a:moveTo>
                    <a:pt x="98" y="725"/>
                  </a:moveTo>
                  <a:lnTo>
                    <a:pt x="98" y="721"/>
                  </a:lnTo>
                  <a:lnTo>
                    <a:pt x="102" y="717"/>
                  </a:lnTo>
                  <a:lnTo>
                    <a:pt x="100" y="715"/>
                  </a:lnTo>
                  <a:lnTo>
                    <a:pt x="98" y="713"/>
                  </a:lnTo>
                  <a:lnTo>
                    <a:pt x="94" y="715"/>
                  </a:lnTo>
                  <a:lnTo>
                    <a:pt x="94" y="717"/>
                  </a:lnTo>
                  <a:lnTo>
                    <a:pt x="94" y="721"/>
                  </a:lnTo>
                  <a:lnTo>
                    <a:pt x="90" y="717"/>
                  </a:lnTo>
                  <a:lnTo>
                    <a:pt x="89" y="721"/>
                  </a:lnTo>
                  <a:lnTo>
                    <a:pt x="87" y="721"/>
                  </a:lnTo>
                  <a:lnTo>
                    <a:pt x="83" y="721"/>
                  </a:lnTo>
                  <a:lnTo>
                    <a:pt x="81" y="721"/>
                  </a:lnTo>
                  <a:lnTo>
                    <a:pt x="85" y="725"/>
                  </a:lnTo>
                  <a:lnTo>
                    <a:pt x="87" y="725"/>
                  </a:lnTo>
                  <a:lnTo>
                    <a:pt x="90" y="725"/>
                  </a:lnTo>
                  <a:lnTo>
                    <a:pt x="94" y="721"/>
                  </a:lnTo>
                  <a:lnTo>
                    <a:pt x="98" y="725"/>
                  </a:lnTo>
                  <a:lnTo>
                    <a:pt x="98" y="725"/>
                  </a:lnTo>
                  <a:lnTo>
                    <a:pt x="98" y="725"/>
                  </a:lnTo>
                  <a:lnTo>
                    <a:pt x="98" y="725"/>
                  </a:lnTo>
                  <a:close/>
                  <a:moveTo>
                    <a:pt x="106" y="725"/>
                  </a:moveTo>
                  <a:lnTo>
                    <a:pt x="115" y="725"/>
                  </a:lnTo>
                  <a:lnTo>
                    <a:pt x="115" y="725"/>
                  </a:lnTo>
                  <a:lnTo>
                    <a:pt x="119" y="727"/>
                  </a:lnTo>
                  <a:lnTo>
                    <a:pt x="115" y="730"/>
                  </a:lnTo>
                  <a:lnTo>
                    <a:pt x="106" y="727"/>
                  </a:lnTo>
                  <a:lnTo>
                    <a:pt x="104" y="727"/>
                  </a:lnTo>
                  <a:lnTo>
                    <a:pt x="102" y="725"/>
                  </a:lnTo>
                  <a:lnTo>
                    <a:pt x="102" y="725"/>
                  </a:lnTo>
                  <a:lnTo>
                    <a:pt x="106" y="725"/>
                  </a:lnTo>
                  <a:lnTo>
                    <a:pt x="106" y="725"/>
                  </a:lnTo>
                  <a:lnTo>
                    <a:pt x="106" y="725"/>
                  </a:lnTo>
                  <a:lnTo>
                    <a:pt x="106" y="725"/>
                  </a:lnTo>
                  <a:close/>
                  <a:moveTo>
                    <a:pt x="136" y="721"/>
                  </a:moveTo>
                  <a:lnTo>
                    <a:pt x="132" y="717"/>
                  </a:lnTo>
                  <a:lnTo>
                    <a:pt x="126" y="717"/>
                  </a:lnTo>
                  <a:lnTo>
                    <a:pt x="126" y="721"/>
                  </a:lnTo>
                  <a:lnTo>
                    <a:pt x="132" y="721"/>
                  </a:lnTo>
                  <a:lnTo>
                    <a:pt x="136" y="721"/>
                  </a:lnTo>
                  <a:lnTo>
                    <a:pt x="136" y="721"/>
                  </a:lnTo>
                  <a:lnTo>
                    <a:pt x="136" y="721"/>
                  </a:lnTo>
                  <a:lnTo>
                    <a:pt x="136" y="721"/>
                  </a:lnTo>
                  <a:close/>
                  <a:moveTo>
                    <a:pt x="154" y="717"/>
                  </a:moveTo>
                  <a:lnTo>
                    <a:pt x="154" y="713"/>
                  </a:lnTo>
                  <a:lnTo>
                    <a:pt x="153" y="717"/>
                  </a:lnTo>
                  <a:lnTo>
                    <a:pt x="154" y="717"/>
                  </a:lnTo>
                  <a:lnTo>
                    <a:pt x="154" y="717"/>
                  </a:lnTo>
                  <a:lnTo>
                    <a:pt x="154" y="717"/>
                  </a:lnTo>
                  <a:lnTo>
                    <a:pt x="154" y="717"/>
                  </a:lnTo>
                  <a:close/>
                  <a:moveTo>
                    <a:pt x="170" y="713"/>
                  </a:moveTo>
                  <a:lnTo>
                    <a:pt x="166" y="710"/>
                  </a:lnTo>
                  <a:lnTo>
                    <a:pt x="164" y="712"/>
                  </a:lnTo>
                  <a:lnTo>
                    <a:pt x="162" y="715"/>
                  </a:lnTo>
                  <a:lnTo>
                    <a:pt x="168" y="712"/>
                  </a:lnTo>
                  <a:lnTo>
                    <a:pt x="170" y="713"/>
                  </a:lnTo>
                  <a:lnTo>
                    <a:pt x="170" y="713"/>
                  </a:lnTo>
                  <a:lnTo>
                    <a:pt x="170" y="713"/>
                  </a:lnTo>
                  <a:lnTo>
                    <a:pt x="170" y="713"/>
                  </a:lnTo>
                  <a:close/>
                  <a:moveTo>
                    <a:pt x="177" y="712"/>
                  </a:moveTo>
                  <a:lnTo>
                    <a:pt x="177" y="710"/>
                  </a:lnTo>
                  <a:lnTo>
                    <a:pt x="173" y="712"/>
                  </a:lnTo>
                  <a:lnTo>
                    <a:pt x="177" y="713"/>
                  </a:lnTo>
                  <a:lnTo>
                    <a:pt x="177" y="712"/>
                  </a:lnTo>
                  <a:lnTo>
                    <a:pt x="177" y="712"/>
                  </a:lnTo>
                  <a:lnTo>
                    <a:pt x="177" y="712"/>
                  </a:lnTo>
                  <a:lnTo>
                    <a:pt x="177" y="712"/>
                  </a:lnTo>
                  <a:close/>
                  <a:moveTo>
                    <a:pt x="179" y="706"/>
                  </a:moveTo>
                  <a:lnTo>
                    <a:pt x="179" y="704"/>
                  </a:lnTo>
                  <a:lnTo>
                    <a:pt x="177" y="706"/>
                  </a:lnTo>
                  <a:lnTo>
                    <a:pt x="179" y="706"/>
                  </a:lnTo>
                  <a:lnTo>
                    <a:pt x="179" y="706"/>
                  </a:lnTo>
                  <a:lnTo>
                    <a:pt x="179" y="706"/>
                  </a:lnTo>
                  <a:lnTo>
                    <a:pt x="179" y="706"/>
                  </a:lnTo>
                  <a:close/>
                  <a:moveTo>
                    <a:pt x="183" y="708"/>
                  </a:moveTo>
                  <a:lnTo>
                    <a:pt x="183" y="712"/>
                  </a:lnTo>
                  <a:lnTo>
                    <a:pt x="186" y="710"/>
                  </a:lnTo>
                  <a:lnTo>
                    <a:pt x="185" y="706"/>
                  </a:lnTo>
                  <a:lnTo>
                    <a:pt x="183" y="708"/>
                  </a:lnTo>
                  <a:lnTo>
                    <a:pt x="183" y="708"/>
                  </a:lnTo>
                  <a:lnTo>
                    <a:pt x="183" y="708"/>
                  </a:lnTo>
                  <a:lnTo>
                    <a:pt x="183" y="708"/>
                  </a:lnTo>
                  <a:close/>
                  <a:moveTo>
                    <a:pt x="224" y="687"/>
                  </a:moveTo>
                  <a:lnTo>
                    <a:pt x="226" y="691"/>
                  </a:lnTo>
                  <a:lnTo>
                    <a:pt x="228" y="693"/>
                  </a:lnTo>
                  <a:lnTo>
                    <a:pt x="224" y="696"/>
                  </a:lnTo>
                  <a:lnTo>
                    <a:pt x="222" y="700"/>
                  </a:lnTo>
                  <a:lnTo>
                    <a:pt x="217" y="700"/>
                  </a:lnTo>
                  <a:lnTo>
                    <a:pt x="211" y="706"/>
                  </a:lnTo>
                  <a:lnTo>
                    <a:pt x="207" y="706"/>
                  </a:lnTo>
                  <a:lnTo>
                    <a:pt x="203" y="712"/>
                  </a:lnTo>
                  <a:lnTo>
                    <a:pt x="194" y="712"/>
                  </a:lnTo>
                  <a:lnTo>
                    <a:pt x="198" y="708"/>
                  </a:lnTo>
                  <a:lnTo>
                    <a:pt x="202" y="708"/>
                  </a:lnTo>
                  <a:lnTo>
                    <a:pt x="203" y="704"/>
                  </a:lnTo>
                  <a:lnTo>
                    <a:pt x="207" y="702"/>
                  </a:lnTo>
                  <a:lnTo>
                    <a:pt x="207" y="700"/>
                  </a:lnTo>
                  <a:lnTo>
                    <a:pt x="209" y="696"/>
                  </a:lnTo>
                  <a:lnTo>
                    <a:pt x="213" y="696"/>
                  </a:lnTo>
                  <a:lnTo>
                    <a:pt x="215" y="691"/>
                  </a:lnTo>
                  <a:lnTo>
                    <a:pt x="215" y="691"/>
                  </a:lnTo>
                  <a:lnTo>
                    <a:pt x="218" y="691"/>
                  </a:lnTo>
                  <a:lnTo>
                    <a:pt x="218" y="691"/>
                  </a:lnTo>
                  <a:lnTo>
                    <a:pt x="224" y="687"/>
                  </a:lnTo>
                  <a:lnTo>
                    <a:pt x="224" y="687"/>
                  </a:lnTo>
                  <a:lnTo>
                    <a:pt x="224" y="687"/>
                  </a:lnTo>
                  <a:lnTo>
                    <a:pt x="224" y="687"/>
                  </a:lnTo>
                  <a:close/>
                  <a:moveTo>
                    <a:pt x="252" y="676"/>
                  </a:moveTo>
                  <a:lnTo>
                    <a:pt x="252" y="676"/>
                  </a:lnTo>
                  <a:lnTo>
                    <a:pt x="249" y="680"/>
                  </a:lnTo>
                  <a:lnTo>
                    <a:pt x="249" y="683"/>
                  </a:lnTo>
                  <a:lnTo>
                    <a:pt x="250" y="685"/>
                  </a:lnTo>
                  <a:lnTo>
                    <a:pt x="249" y="687"/>
                  </a:lnTo>
                  <a:lnTo>
                    <a:pt x="245" y="685"/>
                  </a:lnTo>
                  <a:lnTo>
                    <a:pt x="241" y="687"/>
                  </a:lnTo>
                  <a:lnTo>
                    <a:pt x="243" y="691"/>
                  </a:lnTo>
                  <a:lnTo>
                    <a:pt x="241" y="691"/>
                  </a:lnTo>
                  <a:lnTo>
                    <a:pt x="237" y="693"/>
                  </a:lnTo>
                  <a:lnTo>
                    <a:pt x="235" y="693"/>
                  </a:lnTo>
                  <a:lnTo>
                    <a:pt x="232" y="696"/>
                  </a:lnTo>
                  <a:lnTo>
                    <a:pt x="228" y="696"/>
                  </a:lnTo>
                  <a:lnTo>
                    <a:pt x="226" y="696"/>
                  </a:lnTo>
                  <a:lnTo>
                    <a:pt x="228" y="700"/>
                  </a:lnTo>
                  <a:lnTo>
                    <a:pt x="234" y="700"/>
                  </a:lnTo>
                  <a:lnTo>
                    <a:pt x="239" y="700"/>
                  </a:lnTo>
                  <a:lnTo>
                    <a:pt x="243" y="693"/>
                  </a:lnTo>
                  <a:lnTo>
                    <a:pt x="243" y="696"/>
                  </a:lnTo>
                  <a:lnTo>
                    <a:pt x="245" y="696"/>
                  </a:lnTo>
                  <a:lnTo>
                    <a:pt x="247" y="693"/>
                  </a:lnTo>
                  <a:lnTo>
                    <a:pt x="247" y="691"/>
                  </a:lnTo>
                  <a:lnTo>
                    <a:pt x="250" y="691"/>
                  </a:lnTo>
                  <a:lnTo>
                    <a:pt x="250" y="693"/>
                  </a:lnTo>
                  <a:lnTo>
                    <a:pt x="252" y="693"/>
                  </a:lnTo>
                  <a:lnTo>
                    <a:pt x="256" y="691"/>
                  </a:lnTo>
                  <a:lnTo>
                    <a:pt x="262" y="687"/>
                  </a:lnTo>
                  <a:lnTo>
                    <a:pt x="262" y="687"/>
                  </a:lnTo>
                  <a:lnTo>
                    <a:pt x="256" y="685"/>
                  </a:lnTo>
                  <a:lnTo>
                    <a:pt x="262" y="683"/>
                  </a:lnTo>
                  <a:lnTo>
                    <a:pt x="258" y="680"/>
                  </a:lnTo>
                  <a:lnTo>
                    <a:pt x="256" y="678"/>
                  </a:lnTo>
                  <a:lnTo>
                    <a:pt x="252" y="676"/>
                  </a:lnTo>
                  <a:lnTo>
                    <a:pt x="252" y="676"/>
                  </a:lnTo>
                  <a:lnTo>
                    <a:pt x="252" y="676"/>
                  </a:lnTo>
                  <a:lnTo>
                    <a:pt x="252" y="676"/>
                  </a:lnTo>
                  <a:close/>
                  <a:moveTo>
                    <a:pt x="266" y="681"/>
                  </a:moveTo>
                  <a:lnTo>
                    <a:pt x="266" y="680"/>
                  </a:lnTo>
                  <a:lnTo>
                    <a:pt x="262" y="678"/>
                  </a:lnTo>
                  <a:lnTo>
                    <a:pt x="262" y="680"/>
                  </a:lnTo>
                  <a:lnTo>
                    <a:pt x="266" y="681"/>
                  </a:lnTo>
                  <a:lnTo>
                    <a:pt x="266" y="681"/>
                  </a:lnTo>
                  <a:lnTo>
                    <a:pt x="266" y="681"/>
                  </a:lnTo>
                  <a:lnTo>
                    <a:pt x="266" y="681"/>
                  </a:lnTo>
                  <a:close/>
                  <a:moveTo>
                    <a:pt x="286" y="678"/>
                  </a:moveTo>
                  <a:lnTo>
                    <a:pt x="282" y="676"/>
                  </a:lnTo>
                  <a:lnTo>
                    <a:pt x="286" y="676"/>
                  </a:lnTo>
                  <a:lnTo>
                    <a:pt x="288" y="678"/>
                  </a:lnTo>
                  <a:lnTo>
                    <a:pt x="286" y="680"/>
                  </a:lnTo>
                  <a:lnTo>
                    <a:pt x="286" y="678"/>
                  </a:lnTo>
                  <a:lnTo>
                    <a:pt x="286" y="678"/>
                  </a:lnTo>
                  <a:lnTo>
                    <a:pt x="286" y="678"/>
                  </a:lnTo>
                  <a:lnTo>
                    <a:pt x="286" y="678"/>
                  </a:lnTo>
                  <a:close/>
                  <a:moveTo>
                    <a:pt x="277" y="680"/>
                  </a:moveTo>
                  <a:lnTo>
                    <a:pt x="281" y="678"/>
                  </a:lnTo>
                  <a:lnTo>
                    <a:pt x="282" y="680"/>
                  </a:lnTo>
                  <a:lnTo>
                    <a:pt x="277" y="680"/>
                  </a:lnTo>
                  <a:lnTo>
                    <a:pt x="277" y="680"/>
                  </a:lnTo>
                  <a:lnTo>
                    <a:pt x="277" y="680"/>
                  </a:lnTo>
                  <a:lnTo>
                    <a:pt x="277" y="680"/>
                  </a:lnTo>
                  <a:close/>
                  <a:moveTo>
                    <a:pt x="277" y="676"/>
                  </a:moveTo>
                  <a:lnTo>
                    <a:pt x="277" y="672"/>
                  </a:lnTo>
                  <a:lnTo>
                    <a:pt x="277" y="670"/>
                  </a:lnTo>
                  <a:lnTo>
                    <a:pt x="277" y="670"/>
                  </a:lnTo>
                  <a:lnTo>
                    <a:pt x="281" y="674"/>
                  </a:lnTo>
                  <a:lnTo>
                    <a:pt x="277" y="676"/>
                  </a:lnTo>
                  <a:lnTo>
                    <a:pt x="277" y="676"/>
                  </a:lnTo>
                  <a:lnTo>
                    <a:pt x="277" y="676"/>
                  </a:lnTo>
                  <a:lnTo>
                    <a:pt x="277" y="676"/>
                  </a:lnTo>
                  <a:close/>
                  <a:moveTo>
                    <a:pt x="269" y="672"/>
                  </a:moveTo>
                  <a:lnTo>
                    <a:pt x="266" y="674"/>
                  </a:lnTo>
                  <a:lnTo>
                    <a:pt x="266" y="676"/>
                  </a:lnTo>
                  <a:lnTo>
                    <a:pt x="269" y="680"/>
                  </a:lnTo>
                  <a:lnTo>
                    <a:pt x="273" y="678"/>
                  </a:lnTo>
                  <a:lnTo>
                    <a:pt x="273" y="676"/>
                  </a:lnTo>
                  <a:lnTo>
                    <a:pt x="271" y="674"/>
                  </a:lnTo>
                  <a:lnTo>
                    <a:pt x="269" y="672"/>
                  </a:lnTo>
                  <a:lnTo>
                    <a:pt x="269" y="672"/>
                  </a:lnTo>
                  <a:lnTo>
                    <a:pt x="269" y="672"/>
                  </a:lnTo>
                  <a:lnTo>
                    <a:pt x="269" y="672"/>
                  </a:lnTo>
                  <a:close/>
                  <a:moveTo>
                    <a:pt x="441" y="521"/>
                  </a:moveTo>
                  <a:lnTo>
                    <a:pt x="441" y="519"/>
                  </a:lnTo>
                  <a:lnTo>
                    <a:pt x="442" y="518"/>
                  </a:lnTo>
                  <a:lnTo>
                    <a:pt x="442" y="521"/>
                  </a:lnTo>
                  <a:lnTo>
                    <a:pt x="441" y="521"/>
                  </a:lnTo>
                  <a:lnTo>
                    <a:pt x="441" y="521"/>
                  </a:lnTo>
                  <a:lnTo>
                    <a:pt x="441" y="521"/>
                  </a:lnTo>
                  <a:lnTo>
                    <a:pt x="441" y="521"/>
                  </a:lnTo>
                  <a:close/>
                  <a:moveTo>
                    <a:pt x="433" y="523"/>
                  </a:moveTo>
                  <a:lnTo>
                    <a:pt x="431" y="521"/>
                  </a:lnTo>
                  <a:lnTo>
                    <a:pt x="431" y="518"/>
                  </a:lnTo>
                  <a:lnTo>
                    <a:pt x="435" y="518"/>
                  </a:lnTo>
                  <a:lnTo>
                    <a:pt x="439" y="514"/>
                  </a:lnTo>
                  <a:lnTo>
                    <a:pt x="439" y="518"/>
                  </a:lnTo>
                  <a:lnTo>
                    <a:pt x="435" y="521"/>
                  </a:lnTo>
                  <a:lnTo>
                    <a:pt x="433" y="523"/>
                  </a:lnTo>
                  <a:lnTo>
                    <a:pt x="433" y="523"/>
                  </a:lnTo>
                  <a:lnTo>
                    <a:pt x="433" y="523"/>
                  </a:lnTo>
                  <a:lnTo>
                    <a:pt x="433" y="523"/>
                  </a:lnTo>
                  <a:close/>
                  <a:moveTo>
                    <a:pt x="292" y="663"/>
                  </a:moveTo>
                  <a:lnTo>
                    <a:pt x="292" y="661"/>
                  </a:lnTo>
                  <a:lnTo>
                    <a:pt x="294" y="657"/>
                  </a:lnTo>
                  <a:lnTo>
                    <a:pt x="296" y="661"/>
                  </a:lnTo>
                  <a:lnTo>
                    <a:pt x="299" y="657"/>
                  </a:lnTo>
                  <a:lnTo>
                    <a:pt x="301" y="657"/>
                  </a:lnTo>
                  <a:lnTo>
                    <a:pt x="303" y="649"/>
                  </a:lnTo>
                  <a:lnTo>
                    <a:pt x="305" y="649"/>
                  </a:lnTo>
                  <a:lnTo>
                    <a:pt x="307" y="653"/>
                  </a:lnTo>
                  <a:lnTo>
                    <a:pt x="311" y="651"/>
                  </a:lnTo>
                  <a:lnTo>
                    <a:pt x="313" y="651"/>
                  </a:lnTo>
                  <a:lnTo>
                    <a:pt x="316" y="651"/>
                  </a:lnTo>
                  <a:lnTo>
                    <a:pt x="316" y="649"/>
                  </a:lnTo>
                  <a:lnTo>
                    <a:pt x="322" y="649"/>
                  </a:lnTo>
                  <a:lnTo>
                    <a:pt x="324" y="653"/>
                  </a:lnTo>
                  <a:lnTo>
                    <a:pt x="322" y="657"/>
                  </a:lnTo>
                  <a:lnTo>
                    <a:pt x="328" y="661"/>
                  </a:lnTo>
                  <a:lnTo>
                    <a:pt x="328" y="663"/>
                  </a:lnTo>
                  <a:lnTo>
                    <a:pt x="324" y="663"/>
                  </a:lnTo>
                  <a:lnTo>
                    <a:pt x="320" y="663"/>
                  </a:lnTo>
                  <a:lnTo>
                    <a:pt x="314" y="666"/>
                  </a:lnTo>
                  <a:lnTo>
                    <a:pt x="311" y="663"/>
                  </a:lnTo>
                  <a:lnTo>
                    <a:pt x="305" y="663"/>
                  </a:lnTo>
                  <a:lnTo>
                    <a:pt x="301" y="666"/>
                  </a:lnTo>
                  <a:lnTo>
                    <a:pt x="299" y="666"/>
                  </a:lnTo>
                  <a:lnTo>
                    <a:pt x="296" y="668"/>
                  </a:lnTo>
                  <a:lnTo>
                    <a:pt x="292" y="666"/>
                  </a:lnTo>
                  <a:lnTo>
                    <a:pt x="292" y="663"/>
                  </a:lnTo>
                  <a:lnTo>
                    <a:pt x="292" y="663"/>
                  </a:lnTo>
                  <a:lnTo>
                    <a:pt x="292" y="663"/>
                  </a:lnTo>
                  <a:close/>
                </a:path>
              </a:pathLst>
            </a:custGeom>
            <a:solidFill>
              <a:srgbClr val="0098CC"/>
            </a:solidFill>
            <a:ln w="9525">
              <a:noFill/>
              <a:round/>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55" name="Freeform 40">
              <a:extLst>
                <a:ext uri="{FF2B5EF4-FFF2-40B4-BE49-F238E27FC236}">
                  <a16:creationId xmlns:a16="http://schemas.microsoft.com/office/drawing/2014/main" id="{3AEC9FA2-B2D8-4667-AC6F-A6903FE14C42}"/>
                </a:ext>
              </a:extLst>
            </p:cNvPr>
            <p:cNvSpPr>
              <a:spLocks noEditPoints="1"/>
            </p:cNvSpPr>
            <p:nvPr/>
          </p:nvSpPr>
          <p:spPr bwMode="auto">
            <a:xfrm>
              <a:off x="8529371" y="2418476"/>
              <a:ext cx="365191" cy="216876"/>
            </a:xfrm>
            <a:custGeom>
              <a:avLst/>
              <a:gdLst/>
              <a:ahLst/>
              <a:cxnLst>
                <a:cxn ang="0">
                  <a:pos x="608" y="63"/>
                </a:cxn>
                <a:cxn ang="0">
                  <a:pos x="732" y="119"/>
                </a:cxn>
                <a:cxn ang="0">
                  <a:pos x="873" y="189"/>
                </a:cxn>
                <a:cxn ang="0">
                  <a:pos x="982" y="155"/>
                </a:cxn>
                <a:cxn ang="0">
                  <a:pos x="1031" y="127"/>
                </a:cxn>
                <a:cxn ang="0">
                  <a:pos x="1037" y="185"/>
                </a:cxn>
                <a:cxn ang="0">
                  <a:pos x="1005" y="194"/>
                </a:cxn>
                <a:cxn ang="0">
                  <a:pos x="975" y="209"/>
                </a:cxn>
                <a:cxn ang="0">
                  <a:pos x="969" y="245"/>
                </a:cxn>
                <a:cxn ang="0">
                  <a:pos x="946" y="264"/>
                </a:cxn>
                <a:cxn ang="0">
                  <a:pos x="894" y="285"/>
                </a:cxn>
                <a:cxn ang="0">
                  <a:pos x="875" y="319"/>
                </a:cxn>
                <a:cxn ang="0">
                  <a:pos x="869" y="324"/>
                </a:cxn>
                <a:cxn ang="0">
                  <a:pos x="852" y="347"/>
                </a:cxn>
                <a:cxn ang="0">
                  <a:pos x="849" y="311"/>
                </a:cxn>
                <a:cxn ang="0">
                  <a:pos x="845" y="338"/>
                </a:cxn>
                <a:cxn ang="0">
                  <a:pos x="845" y="351"/>
                </a:cxn>
                <a:cxn ang="0">
                  <a:pos x="834" y="362"/>
                </a:cxn>
                <a:cxn ang="0">
                  <a:pos x="839" y="387"/>
                </a:cxn>
                <a:cxn ang="0">
                  <a:pos x="849" y="396"/>
                </a:cxn>
                <a:cxn ang="0">
                  <a:pos x="832" y="409"/>
                </a:cxn>
                <a:cxn ang="0">
                  <a:pos x="802" y="436"/>
                </a:cxn>
                <a:cxn ang="0">
                  <a:pos x="756" y="462"/>
                </a:cxn>
                <a:cxn ang="0">
                  <a:pos x="732" y="511"/>
                </a:cxn>
                <a:cxn ang="0">
                  <a:pos x="745" y="594"/>
                </a:cxn>
                <a:cxn ang="0">
                  <a:pos x="715" y="603"/>
                </a:cxn>
                <a:cxn ang="0">
                  <a:pos x="702" y="577"/>
                </a:cxn>
                <a:cxn ang="0">
                  <a:pos x="698" y="535"/>
                </a:cxn>
                <a:cxn ang="0">
                  <a:pos x="668" y="522"/>
                </a:cxn>
                <a:cxn ang="0">
                  <a:pos x="651" y="511"/>
                </a:cxn>
                <a:cxn ang="0">
                  <a:pos x="617" y="507"/>
                </a:cxn>
                <a:cxn ang="0">
                  <a:pos x="576" y="518"/>
                </a:cxn>
                <a:cxn ang="0">
                  <a:pos x="579" y="535"/>
                </a:cxn>
                <a:cxn ang="0">
                  <a:pos x="549" y="532"/>
                </a:cxn>
                <a:cxn ang="0">
                  <a:pos x="521" y="522"/>
                </a:cxn>
                <a:cxn ang="0">
                  <a:pos x="482" y="524"/>
                </a:cxn>
                <a:cxn ang="0">
                  <a:pos x="448" y="545"/>
                </a:cxn>
                <a:cxn ang="0">
                  <a:pos x="431" y="599"/>
                </a:cxn>
                <a:cxn ang="0">
                  <a:pos x="397" y="569"/>
                </a:cxn>
                <a:cxn ang="0">
                  <a:pos x="376" y="522"/>
                </a:cxn>
                <a:cxn ang="0">
                  <a:pos x="342" y="522"/>
                </a:cxn>
                <a:cxn ang="0">
                  <a:pos x="316" y="522"/>
                </a:cxn>
                <a:cxn ang="0">
                  <a:pos x="305" y="500"/>
                </a:cxn>
                <a:cxn ang="0">
                  <a:pos x="280" y="468"/>
                </a:cxn>
                <a:cxn ang="0">
                  <a:pos x="73" y="409"/>
                </a:cxn>
                <a:cxn ang="0">
                  <a:pos x="39" y="381"/>
                </a:cxn>
                <a:cxn ang="0">
                  <a:pos x="24" y="332"/>
                </a:cxn>
                <a:cxn ang="0">
                  <a:pos x="24" y="307"/>
                </a:cxn>
                <a:cxn ang="0">
                  <a:pos x="17" y="307"/>
                </a:cxn>
                <a:cxn ang="0">
                  <a:pos x="3" y="243"/>
                </a:cxn>
                <a:cxn ang="0">
                  <a:pos x="11" y="179"/>
                </a:cxn>
                <a:cxn ang="0">
                  <a:pos x="45" y="87"/>
                </a:cxn>
                <a:cxn ang="0">
                  <a:pos x="49" y="76"/>
                </a:cxn>
                <a:cxn ang="0">
                  <a:pos x="52" y="36"/>
                </a:cxn>
                <a:cxn ang="0">
                  <a:pos x="77" y="38"/>
                </a:cxn>
                <a:cxn ang="0">
                  <a:pos x="79" y="55"/>
                </a:cxn>
                <a:cxn ang="0">
                  <a:pos x="98" y="12"/>
                </a:cxn>
                <a:cxn ang="0">
                  <a:pos x="956" y="264"/>
                </a:cxn>
                <a:cxn ang="0">
                  <a:pos x="931" y="274"/>
                </a:cxn>
                <a:cxn ang="0">
                  <a:pos x="899" y="279"/>
                </a:cxn>
                <a:cxn ang="0">
                  <a:pos x="446" y="554"/>
                </a:cxn>
                <a:cxn ang="0">
                  <a:pos x="433" y="588"/>
                </a:cxn>
              </a:cxnLst>
              <a:rect l="0" t="0" r="r" b="b"/>
              <a:pathLst>
                <a:path w="1044" h="620">
                  <a:moveTo>
                    <a:pt x="92" y="0"/>
                  </a:moveTo>
                  <a:lnTo>
                    <a:pt x="570" y="48"/>
                  </a:lnTo>
                  <a:lnTo>
                    <a:pt x="574" y="49"/>
                  </a:lnTo>
                  <a:lnTo>
                    <a:pt x="576" y="49"/>
                  </a:lnTo>
                  <a:lnTo>
                    <a:pt x="583" y="51"/>
                  </a:lnTo>
                  <a:lnTo>
                    <a:pt x="583" y="53"/>
                  </a:lnTo>
                  <a:lnTo>
                    <a:pt x="583" y="57"/>
                  </a:lnTo>
                  <a:lnTo>
                    <a:pt x="585" y="57"/>
                  </a:lnTo>
                  <a:lnTo>
                    <a:pt x="589" y="59"/>
                  </a:lnTo>
                  <a:lnTo>
                    <a:pt x="589" y="59"/>
                  </a:lnTo>
                  <a:lnTo>
                    <a:pt x="593" y="61"/>
                  </a:lnTo>
                  <a:lnTo>
                    <a:pt x="594" y="63"/>
                  </a:lnTo>
                  <a:lnTo>
                    <a:pt x="594" y="63"/>
                  </a:lnTo>
                  <a:lnTo>
                    <a:pt x="600" y="61"/>
                  </a:lnTo>
                  <a:lnTo>
                    <a:pt x="604" y="63"/>
                  </a:lnTo>
                  <a:lnTo>
                    <a:pt x="608" y="63"/>
                  </a:lnTo>
                  <a:lnTo>
                    <a:pt x="610" y="66"/>
                  </a:lnTo>
                  <a:lnTo>
                    <a:pt x="611" y="66"/>
                  </a:lnTo>
                  <a:lnTo>
                    <a:pt x="613" y="70"/>
                  </a:lnTo>
                  <a:lnTo>
                    <a:pt x="621" y="70"/>
                  </a:lnTo>
                  <a:lnTo>
                    <a:pt x="625" y="72"/>
                  </a:lnTo>
                  <a:lnTo>
                    <a:pt x="628" y="76"/>
                  </a:lnTo>
                  <a:lnTo>
                    <a:pt x="628" y="76"/>
                  </a:lnTo>
                  <a:lnTo>
                    <a:pt x="634" y="76"/>
                  </a:lnTo>
                  <a:lnTo>
                    <a:pt x="638" y="76"/>
                  </a:lnTo>
                  <a:lnTo>
                    <a:pt x="640" y="76"/>
                  </a:lnTo>
                  <a:lnTo>
                    <a:pt x="642" y="80"/>
                  </a:lnTo>
                  <a:lnTo>
                    <a:pt x="651" y="80"/>
                  </a:lnTo>
                  <a:lnTo>
                    <a:pt x="653" y="81"/>
                  </a:lnTo>
                  <a:lnTo>
                    <a:pt x="657" y="83"/>
                  </a:lnTo>
                  <a:lnTo>
                    <a:pt x="658" y="85"/>
                  </a:lnTo>
                  <a:lnTo>
                    <a:pt x="732" y="119"/>
                  </a:lnTo>
                  <a:lnTo>
                    <a:pt x="738" y="125"/>
                  </a:lnTo>
                  <a:lnTo>
                    <a:pt x="749" y="134"/>
                  </a:lnTo>
                  <a:lnTo>
                    <a:pt x="762" y="191"/>
                  </a:lnTo>
                  <a:lnTo>
                    <a:pt x="760" y="215"/>
                  </a:lnTo>
                  <a:lnTo>
                    <a:pt x="756" y="219"/>
                  </a:lnTo>
                  <a:lnTo>
                    <a:pt x="756" y="225"/>
                  </a:lnTo>
                  <a:lnTo>
                    <a:pt x="753" y="228"/>
                  </a:lnTo>
                  <a:lnTo>
                    <a:pt x="745" y="232"/>
                  </a:lnTo>
                  <a:lnTo>
                    <a:pt x="741" y="236"/>
                  </a:lnTo>
                  <a:lnTo>
                    <a:pt x="745" y="243"/>
                  </a:lnTo>
                  <a:lnTo>
                    <a:pt x="809" y="225"/>
                  </a:lnTo>
                  <a:lnTo>
                    <a:pt x="815" y="221"/>
                  </a:lnTo>
                  <a:lnTo>
                    <a:pt x="818" y="213"/>
                  </a:lnTo>
                  <a:lnTo>
                    <a:pt x="852" y="202"/>
                  </a:lnTo>
                  <a:lnTo>
                    <a:pt x="869" y="191"/>
                  </a:lnTo>
                  <a:lnTo>
                    <a:pt x="873" y="189"/>
                  </a:lnTo>
                  <a:lnTo>
                    <a:pt x="877" y="189"/>
                  </a:lnTo>
                  <a:lnTo>
                    <a:pt x="884" y="181"/>
                  </a:lnTo>
                  <a:lnTo>
                    <a:pt x="888" y="176"/>
                  </a:lnTo>
                  <a:lnTo>
                    <a:pt x="894" y="176"/>
                  </a:lnTo>
                  <a:lnTo>
                    <a:pt x="898" y="172"/>
                  </a:lnTo>
                  <a:lnTo>
                    <a:pt x="903" y="170"/>
                  </a:lnTo>
                  <a:lnTo>
                    <a:pt x="956" y="172"/>
                  </a:lnTo>
                  <a:lnTo>
                    <a:pt x="962" y="168"/>
                  </a:lnTo>
                  <a:lnTo>
                    <a:pt x="962" y="168"/>
                  </a:lnTo>
                  <a:lnTo>
                    <a:pt x="963" y="166"/>
                  </a:lnTo>
                  <a:lnTo>
                    <a:pt x="965" y="166"/>
                  </a:lnTo>
                  <a:lnTo>
                    <a:pt x="969" y="166"/>
                  </a:lnTo>
                  <a:lnTo>
                    <a:pt x="973" y="164"/>
                  </a:lnTo>
                  <a:lnTo>
                    <a:pt x="973" y="164"/>
                  </a:lnTo>
                  <a:lnTo>
                    <a:pt x="977" y="155"/>
                  </a:lnTo>
                  <a:lnTo>
                    <a:pt x="982" y="155"/>
                  </a:lnTo>
                  <a:lnTo>
                    <a:pt x="986" y="149"/>
                  </a:lnTo>
                  <a:lnTo>
                    <a:pt x="986" y="145"/>
                  </a:lnTo>
                  <a:lnTo>
                    <a:pt x="988" y="142"/>
                  </a:lnTo>
                  <a:lnTo>
                    <a:pt x="992" y="138"/>
                  </a:lnTo>
                  <a:lnTo>
                    <a:pt x="992" y="136"/>
                  </a:lnTo>
                  <a:lnTo>
                    <a:pt x="995" y="130"/>
                  </a:lnTo>
                  <a:lnTo>
                    <a:pt x="1003" y="125"/>
                  </a:lnTo>
                  <a:lnTo>
                    <a:pt x="1005" y="121"/>
                  </a:lnTo>
                  <a:lnTo>
                    <a:pt x="1007" y="119"/>
                  </a:lnTo>
                  <a:lnTo>
                    <a:pt x="1007" y="119"/>
                  </a:lnTo>
                  <a:lnTo>
                    <a:pt x="1010" y="119"/>
                  </a:lnTo>
                  <a:lnTo>
                    <a:pt x="1012" y="121"/>
                  </a:lnTo>
                  <a:lnTo>
                    <a:pt x="1016" y="121"/>
                  </a:lnTo>
                  <a:lnTo>
                    <a:pt x="1022" y="121"/>
                  </a:lnTo>
                  <a:lnTo>
                    <a:pt x="1024" y="121"/>
                  </a:lnTo>
                  <a:lnTo>
                    <a:pt x="1031" y="127"/>
                  </a:lnTo>
                  <a:lnTo>
                    <a:pt x="1031" y="132"/>
                  </a:lnTo>
                  <a:lnTo>
                    <a:pt x="1027" y="157"/>
                  </a:lnTo>
                  <a:lnTo>
                    <a:pt x="1026" y="159"/>
                  </a:lnTo>
                  <a:lnTo>
                    <a:pt x="1027" y="159"/>
                  </a:lnTo>
                  <a:lnTo>
                    <a:pt x="1029" y="164"/>
                  </a:lnTo>
                  <a:lnTo>
                    <a:pt x="1031" y="164"/>
                  </a:lnTo>
                  <a:lnTo>
                    <a:pt x="1031" y="166"/>
                  </a:lnTo>
                  <a:lnTo>
                    <a:pt x="1029" y="168"/>
                  </a:lnTo>
                  <a:lnTo>
                    <a:pt x="1031" y="170"/>
                  </a:lnTo>
                  <a:lnTo>
                    <a:pt x="1029" y="172"/>
                  </a:lnTo>
                  <a:lnTo>
                    <a:pt x="1029" y="174"/>
                  </a:lnTo>
                  <a:lnTo>
                    <a:pt x="1031" y="174"/>
                  </a:lnTo>
                  <a:lnTo>
                    <a:pt x="1031" y="174"/>
                  </a:lnTo>
                  <a:lnTo>
                    <a:pt x="1035" y="176"/>
                  </a:lnTo>
                  <a:lnTo>
                    <a:pt x="1035" y="181"/>
                  </a:lnTo>
                  <a:lnTo>
                    <a:pt x="1037" y="185"/>
                  </a:lnTo>
                  <a:lnTo>
                    <a:pt x="1039" y="181"/>
                  </a:lnTo>
                  <a:lnTo>
                    <a:pt x="1044" y="185"/>
                  </a:lnTo>
                  <a:lnTo>
                    <a:pt x="1041" y="189"/>
                  </a:lnTo>
                  <a:lnTo>
                    <a:pt x="1037" y="189"/>
                  </a:lnTo>
                  <a:lnTo>
                    <a:pt x="1035" y="185"/>
                  </a:lnTo>
                  <a:lnTo>
                    <a:pt x="1031" y="189"/>
                  </a:lnTo>
                  <a:lnTo>
                    <a:pt x="1029" y="189"/>
                  </a:lnTo>
                  <a:lnTo>
                    <a:pt x="1026" y="189"/>
                  </a:lnTo>
                  <a:lnTo>
                    <a:pt x="1024" y="191"/>
                  </a:lnTo>
                  <a:lnTo>
                    <a:pt x="1020" y="189"/>
                  </a:lnTo>
                  <a:lnTo>
                    <a:pt x="1018" y="194"/>
                  </a:lnTo>
                  <a:lnTo>
                    <a:pt x="1014" y="194"/>
                  </a:lnTo>
                  <a:lnTo>
                    <a:pt x="1014" y="189"/>
                  </a:lnTo>
                  <a:lnTo>
                    <a:pt x="1010" y="189"/>
                  </a:lnTo>
                  <a:lnTo>
                    <a:pt x="1007" y="193"/>
                  </a:lnTo>
                  <a:lnTo>
                    <a:pt x="1005" y="194"/>
                  </a:lnTo>
                  <a:lnTo>
                    <a:pt x="1003" y="191"/>
                  </a:lnTo>
                  <a:lnTo>
                    <a:pt x="1005" y="189"/>
                  </a:lnTo>
                  <a:lnTo>
                    <a:pt x="999" y="193"/>
                  </a:lnTo>
                  <a:lnTo>
                    <a:pt x="995" y="198"/>
                  </a:lnTo>
                  <a:lnTo>
                    <a:pt x="994" y="200"/>
                  </a:lnTo>
                  <a:lnTo>
                    <a:pt x="992" y="198"/>
                  </a:lnTo>
                  <a:lnTo>
                    <a:pt x="990" y="204"/>
                  </a:lnTo>
                  <a:lnTo>
                    <a:pt x="988" y="204"/>
                  </a:lnTo>
                  <a:lnTo>
                    <a:pt x="986" y="198"/>
                  </a:lnTo>
                  <a:lnTo>
                    <a:pt x="986" y="204"/>
                  </a:lnTo>
                  <a:lnTo>
                    <a:pt x="982" y="206"/>
                  </a:lnTo>
                  <a:lnTo>
                    <a:pt x="982" y="204"/>
                  </a:lnTo>
                  <a:lnTo>
                    <a:pt x="982" y="202"/>
                  </a:lnTo>
                  <a:lnTo>
                    <a:pt x="980" y="206"/>
                  </a:lnTo>
                  <a:lnTo>
                    <a:pt x="977" y="206"/>
                  </a:lnTo>
                  <a:lnTo>
                    <a:pt x="975" y="209"/>
                  </a:lnTo>
                  <a:lnTo>
                    <a:pt x="967" y="215"/>
                  </a:lnTo>
                  <a:lnTo>
                    <a:pt x="965" y="221"/>
                  </a:lnTo>
                  <a:lnTo>
                    <a:pt x="963" y="225"/>
                  </a:lnTo>
                  <a:lnTo>
                    <a:pt x="962" y="228"/>
                  </a:lnTo>
                  <a:lnTo>
                    <a:pt x="962" y="228"/>
                  </a:lnTo>
                  <a:lnTo>
                    <a:pt x="962" y="232"/>
                  </a:lnTo>
                  <a:lnTo>
                    <a:pt x="962" y="232"/>
                  </a:lnTo>
                  <a:lnTo>
                    <a:pt x="962" y="234"/>
                  </a:lnTo>
                  <a:lnTo>
                    <a:pt x="956" y="240"/>
                  </a:lnTo>
                  <a:lnTo>
                    <a:pt x="956" y="243"/>
                  </a:lnTo>
                  <a:lnTo>
                    <a:pt x="962" y="243"/>
                  </a:lnTo>
                  <a:lnTo>
                    <a:pt x="962" y="249"/>
                  </a:lnTo>
                  <a:lnTo>
                    <a:pt x="963" y="253"/>
                  </a:lnTo>
                  <a:lnTo>
                    <a:pt x="969" y="253"/>
                  </a:lnTo>
                  <a:lnTo>
                    <a:pt x="971" y="249"/>
                  </a:lnTo>
                  <a:lnTo>
                    <a:pt x="969" y="245"/>
                  </a:lnTo>
                  <a:lnTo>
                    <a:pt x="971" y="245"/>
                  </a:lnTo>
                  <a:lnTo>
                    <a:pt x="973" y="251"/>
                  </a:lnTo>
                  <a:lnTo>
                    <a:pt x="971" y="255"/>
                  </a:lnTo>
                  <a:lnTo>
                    <a:pt x="962" y="260"/>
                  </a:lnTo>
                  <a:lnTo>
                    <a:pt x="962" y="258"/>
                  </a:lnTo>
                  <a:lnTo>
                    <a:pt x="962" y="257"/>
                  </a:lnTo>
                  <a:lnTo>
                    <a:pt x="958" y="253"/>
                  </a:lnTo>
                  <a:lnTo>
                    <a:pt x="956" y="260"/>
                  </a:lnTo>
                  <a:lnTo>
                    <a:pt x="952" y="264"/>
                  </a:lnTo>
                  <a:lnTo>
                    <a:pt x="950" y="262"/>
                  </a:lnTo>
                  <a:lnTo>
                    <a:pt x="950" y="260"/>
                  </a:lnTo>
                  <a:lnTo>
                    <a:pt x="950" y="257"/>
                  </a:lnTo>
                  <a:lnTo>
                    <a:pt x="946" y="253"/>
                  </a:lnTo>
                  <a:lnTo>
                    <a:pt x="946" y="257"/>
                  </a:lnTo>
                  <a:lnTo>
                    <a:pt x="946" y="262"/>
                  </a:lnTo>
                  <a:lnTo>
                    <a:pt x="946" y="264"/>
                  </a:lnTo>
                  <a:lnTo>
                    <a:pt x="945" y="264"/>
                  </a:lnTo>
                  <a:lnTo>
                    <a:pt x="937" y="264"/>
                  </a:lnTo>
                  <a:lnTo>
                    <a:pt x="931" y="264"/>
                  </a:lnTo>
                  <a:lnTo>
                    <a:pt x="928" y="264"/>
                  </a:lnTo>
                  <a:lnTo>
                    <a:pt x="922" y="264"/>
                  </a:lnTo>
                  <a:lnTo>
                    <a:pt x="918" y="264"/>
                  </a:lnTo>
                  <a:lnTo>
                    <a:pt x="918" y="264"/>
                  </a:lnTo>
                  <a:lnTo>
                    <a:pt x="913" y="270"/>
                  </a:lnTo>
                  <a:lnTo>
                    <a:pt x="909" y="270"/>
                  </a:lnTo>
                  <a:lnTo>
                    <a:pt x="903" y="270"/>
                  </a:lnTo>
                  <a:lnTo>
                    <a:pt x="898" y="274"/>
                  </a:lnTo>
                  <a:lnTo>
                    <a:pt x="898" y="274"/>
                  </a:lnTo>
                  <a:lnTo>
                    <a:pt x="898" y="277"/>
                  </a:lnTo>
                  <a:lnTo>
                    <a:pt x="892" y="279"/>
                  </a:lnTo>
                  <a:lnTo>
                    <a:pt x="894" y="283"/>
                  </a:lnTo>
                  <a:lnTo>
                    <a:pt x="894" y="285"/>
                  </a:lnTo>
                  <a:lnTo>
                    <a:pt x="894" y="287"/>
                  </a:lnTo>
                  <a:lnTo>
                    <a:pt x="894" y="290"/>
                  </a:lnTo>
                  <a:lnTo>
                    <a:pt x="894" y="290"/>
                  </a:lnTo>
                  <a:lnTo>
                    <a:pt x="892" y="294"/>
                  </a:lnTo>
                  <a:lnTo>
                    <a:pt x="894" y="294"/>
                  </a:lnTo>
                  <a:lnTo>
                    <a:pt x="892" y="298"/>
                  </a:lnTo>
                  <a:lnTo>
                    <a:pt x="890" y="304"/>
                  </a:lnTo>
                  <a:lnTo>
                    <a:pt x="888" y="304"/>
                  </a:lnTo>
                  <a:lnTo>
                    <a:pt x="886" y="304"/>
                  </a:lnTo>
                  <a:lnTo>
                    <a:pt x="884" y="309"/>
                  </a:lnTo>
                  <a:lnTo>
                    <a:pt x="882" y="311"/>
                  </a:lnTo>
                  <a:lnTo>
                    <a:pt x="882" y="313"/>
                  </a:lnTo>
                  <a:lnTo>
                    <a:pt x="879" y="313"/>
                  </a:lnTo>
                  <a:lnTo>
                    <a:pt x="879" y="315"/>
                  </a:lnTo>
                  <a:lnTo>
                    <a:pt x="875" y="319"/>
                  </a:lnTo>
                  <a:lnTo>
                    <a:pt x="875" y="319"/>
                  </a:lnTo>
                  <a:lnTo>
                    <a:pt x="873" y="321"/>
                  </a:lnTo>
                  <a:lnTo>
                    <a:pt x="875" y="315"/>
                  </a:lnTo>
                  <a:lnTo>
                    <a:pt x="873" y="313"/>
                  </a:lnTo>
                  <a:lnTo>
                    <a:pt x="869" y="313"/>
                  </a:lnTo>
                  <a:lnTo>
                    <a:pt x="867" y="309"/>
                  </a:lnTo>
                  <a:lnTo>
                    <a:pt x="866" y="307"/>
                  </a:lnTo>
                  <a:lnTo>
                    <a:pt x="867" y="304"/>
                  </a:lnTo>
                  <a:lnTo>
                    <a:pt x="873" y="298"/>
                  </a:lnTo>
                  <a:lnTo>
                    <a:pt x="869" y="298"/>
                  </a:lnTo>
                  <a:lnTo>
                    <a:pt x="866" y="304"/>
                  </a:lnTo>
                  <a:lnTo>
                    <a:pt x="864" y="307"/>
                  </a:lnTo>
                  <a:lnTo>
                    <a:pt x="864" y="309"/>
                  </a:lnTo>
                  <a:lnTo>
                    <a:pt x="866" y="311"/>
                  </a:lnTo>
                  <a:lnTo>
                    <a:pt x="866" y="317"/>
                  </a:lnTo>
                  <a:lnTo>
                    <a:pt x="867" y="319"/>
                  </a:lnTo>
                  <a:lnTo>
                    <a:pt x="869" y="324"/>
                  </a:lnTo>
                  <a:lnTo>
                    <a:pt x="869" y="328"/>
                  </a:lnTo>
                  <a:lnTo>
                    <a:pt x="867" y="338"/>
                  </a:lnTo>
                  <a:lnTo>
                    <a:pt x="862" y="339"/>
                  </a:lnTo>
                  <a:lnTo>
                    <a:pt x="860" y="347"/>
                  </a:lnTo>
                  <a:lnTo>
                    <a:pt x="858" y="351"/>
                  </a:lnTo>
                  <a:lnTo>
                    <a:pt x="858" y="353"/>
                  </a:lnTo>
                  <a:lnTo>
                    <a:pt x="856" y="355"/>
                  </a:lnTo>
                  <a:lnTo>
                    <a:pt x="856" y="353"/>
                  </a:lnTo>
                  <a:lnTo>
                    <a:pt x="856" y="351"/>
                  </a:lnTo>
                  <a:lnTo>
                    <a:pt x="852" y="358"/>
                  </a:lnTo>
                  <a:lnTo>
                    <a:pt x="850" y="358"/>
                  </a:lnTo>
                  <a:lnTo>
                    <a:pt x="850" y="362"/>
                  </a:lnTo>
                  <a:lnTo>
                    <a:pt x="850" y="358"/>
                  </a:lnTo>
                  <a:lnTo>
                    <a:pt x="850" y="355"/>
                  </a:lnTo>
                  <a:lnTo>
                    <a:pt x="852" y="351"/>
                  </a:lnTo>
                  <a:lnTo>
                    <a:pt x="852" y="347"/>
                  </a:lnTo>
                  <a:lnTo>
                    <a:pt x="854" y="345"/>
                  </a:lnTo>
                  <a:lnTo>
                    <a:pt x="854" y="343"/>
                  </a:lnTo>
                  <a:lnTo>
                    <a:pt x="858" y="341"/>
                  </a:lnTo>
                  <a:lnTo>
                    <a:pt x="852" y="341"/>
                  </a:lnTo>
                  <a:lnTo>
                    <a:pt x="850" y="339"/>
                  </a:lnTo>
                  <a:lnTo>
                    <a:pt x="852" y="338"/>
                  </a:lnTo>
                  <a:lnTo>
                    <a:pt x="852" y="338"/>
                  </a:lnTo>
                  <a:lnTo>
                    <a:pt x="850" y="338"/>
                  </a:lnTo>
                  <a:lnTo>
                    <a:pt x="850" y="334"/>
                  </a:lnTo>
                  <a:lnTo>
                    <a:pt x="849" y="338"/>
                  </a:lnTo>
                  <a:lnTo>
                    <a:pt x="845" y="332"/>
                  </a:lnTo>
                  <a:lnTo>
                    <a:pt x="845" y="328"/>
                  </a:lnTo>
                  <a:lnTo>
                    <a:pt x="849" y="324"/>
                  </a:lnTo>
                  <a:lnTo>
                    <a:pt x="849" y="321"/>
                  </a:lnTo>
                  <a:lnTo>
                    <a:pt x="849" y="315"/>
                  </a:lnTo>
                  <a:lnTo>
                    <a:pt x="849" y="311"/>
                  </a:lnTo>
                  <a:lnTo>
                    <a:pt x="852" y="309"/>
                  </a:lnTo>
                  <a:lnTo>
                    <a:pt x="850" y="307"/>
                  </a:lnTo>
                  <a:lnTo>
                    <a:pt x="852" y="304"/>
                  </a:lnTo>
                  <a:lnTo>
                    <a:pt x="850" y="304"/>
                  </a:lnTo>
                  <a:lnTo>
                    <a:pt x="850" y="304"/>
                  </a:lnTo>
                  <a:lnTo>
                    <a:pt x="850" y="307"/>
                  </a:lnTo>
                  <a:lnTo>
                    <a:pt x="845" y="311"/>
                  </a:lnTo>
                  <a:lnTo>
                    <a:pt x="845" y="313"/>
                  </a:lnTo>
                  <a:lnTo>
                    <a:pt x="843" y="313"/>
                  </a:lnTo>
                  <a:lnTo>
                    <a:pt x="845" y="315"/>
                  </a:lnTo>
                  <a:lnTo>
                    <a:pt x="845" y="317"/>
                  </a:lnTo>
                  <a:lnTo>
                    <a:pt x="845" y="323"/>
                  </a:lnTo>
                  <a:lnTo>
                    <a:pt x="845" y="324"/>
                  </a:lnTo>
                  <a:lnTo>
                    <a:pt x="845" y="328"/>
                  </a:lnTo>
                  <a:lnTo>
                    <a:pt x="845" y="332"/>
                  </a:lnTo>
                  <a:lnTo>
                    <a:pt x="845" y="338"/>
                  </a:lnTo>
                  <a:lnTo>
                    <a:pt x="843" y="338"/>
                  </a:lnTo>
                  <a:lnTo>
                    <a:pt x="839" y="332"/>
                  </a:lnTo>
                  <a:lnTo>
                    <a:pt x="834" y="332"/>
                  </a:lnTo>
                  <a:lnTo>
                    <a:pt x="832" y="328"/>
                  </a:lnTo>
                  <a:lnTo>
                    <a:pt x="830" y="328"/>
                  </a:lnTo>
                  <a:lnTo>
                    <a:pt x="830" y="328"/>
                  </a:lnTo>
                  <a:lnTo>
                    <a:pt x="832" y="323"/>
                  </a:lnTo>
                  <a:lnTo>
                    <a:pt x="828" y="324"/>
                  </a:lnTo>
                  <a:lnTo>
                    <a:pt x="828" y="328"/>
                  </a:lnTo>
                  <a:lnTo>
                    <a:pt x="832" y="332"/>
                  </a:lnTo>
                  <a:lnTo>
                    <a:pt x="834" y="334"/>
                  </a:lnTo>
                  <a:lnTo>
                    <a:pt x="837" y="338"/>
                  </a:lnTo>
                  <a:lnTo>
                    <a:pt x="843" y="341"/>
                  </a:lnTo>
                  <a:lnTo>
                    <a:pt x="845" y="343"/>
                  </a:lnTo>
                  <a:lnTo>
                    <a:pt x="845" y="345"/>
                  </a:lnTo>
                  <a:lnTo>
                    <a:pt x="845" y="351"/>
                  </a:lnTo>
                  <a:lnTo>
                    <a:pt x="841" y="349"/>
                  </a:lnTo>
                  <a:lnTo>
                    <a:pt x="841" y="347"/>
                  </a:lnTo>
                  <a:lnTo>
                    <a:pt x="839" y="345"/>
                  </a:lnTo>
                  <a:lnTo>
                    <a:pt x="841" y="351"/>
                  </a:lnTo>
                  <a:lnTo>
                    <a:pt x="845" y="353"/>
                  </a:lnTo>
                  <a:lnTo>
                    <a:pt x="845" y="356"/>
                  </a:lnTo>
                  <a:lnTo>
                    <a:pt x="845" y="356"/>
                  </a:lnTo>
                  <a:lnTo>
                    <a:pt x="845" y="358"/>
                  </a:lnTo>
                  <a:lnTo>
                    <a:pt x="839" y="358"/>
                  </a:lnTo>
                  <a:lnTo>
                    <a:pt x="845" y="362"/>
                  </a:lnTo>
                  <a:lnTo>
                    <a:pt x="843" y="362"/>
                  </a:lnTo>
                  <a:lnTo>
                    <a:pt x="841" y="362"/>
                  </a:lnTo>
                  <a:lnTo>
                    <a:pt x="839" y="358"/>
                  </a:lnTo>
                  <a:lnTo>
                    <a:pt x="834" y="358"/>
                  </a:lnTo>
                  <a:lnTo>
                    <a:pt x="832" y="358"/>
                  </a:lnTo>
                  <a:lnTo>
                    <a:pt x="834" y="362"/>
                  </a:lnTo>
                  <a:lnTo>
                    <a:pt x="837" y="362"/>
                  </a:lnTo>
                  <a:lnTo>
                    <a:pt x="839" y="362"/>
                  </a:lnTo>
                  <a:lnTo>
                    <a:pt x="841" y="366"/>
                  </a:lnTo>
                  <a:lnTo>
                    <a:pt x="845" y="366"/>
                  </a:lnTo>
                  <a:lnTo>
                    <a:pt x="845" y="366"/>
                  </a:lnTo>
                  <a:lnTo>
                    <a:pt x="849" y="368"/>
                  </a:lnTo>
                  <a:lnTo>
                    <a:pt x="849" y="371"/>
                  </a:lnTo>
                  <a:lnTo>
                    <a:pt x="849" y="375"/>
                  </a:lnTo>
                  <a:lnTo>
                    <a:pt x="845" y="373"/>
                  </a:lnTo>
                  <a:lnTo>
                    <a:pt x="845" y="375"/>
                  </a:lnTo>
                  <a:lnTo>
                    <a:pt x="845" y="377"/>
                  </a:lnTo>
                  <a:lnTo>
                    <a:pt x="849" y="381"/>
                  </a:lnTo>
                  <a:lnTo>
                    <a:pt x="845" y="383"/>
                  </a:lnTo>
                  <a:lnTo>
                    <a:pt x="845" y="383"/>
                  </a:lnTo>
                  <a:lnTo>
                    <a:pt x="843" y="383"/>
                  </a:lnTo>
                  <a:lnTo>
                    <a:pt x="839" y="387"/>
                  </a:lnTo>
                  <a:lnTo>
                    <a:pt x="835" y="387"/>
                  </a:lnTo>
                  <a:lnTo>
                    <a:pt x="834" y="387"/>
                  </a:lnTo>
                  <a:lnTo>
                    <a:pt x="832" y="383"/>
                  </a:lnTo>
                  <a:lnTo>
                    <a:pt x="830" y="383"/>
                  </a:lnTo>
                  <a:lnTo>
                    <a:pt x="830" y="388"/>
                  </a:lnTo>
                  <a:lnTo>
                    <a:pt x="830" y="392"/>
                  </a:lnTo>
                  <a:lnTo>
                    <a:pt x="834" y="388"/>
                  </a:lnTo>
                  <a:lnTo>
                    <a:pt x="841" y="388"/>
                  </a:lnTo>
                  <a:lnTo>
                    <a:pt x="843" y="388"/>
                  </a:lnTo>
                  <a:lnTo>
                    <a:pt x="843" y="394"/>
                  </a:lnTo>
                  <a:lnTo>
                    <a:pt x="845" y="396"/>
                  </a:lnTo>
                  <a:lnTo>
                    <a:pt x="845" y="392"/>
                  </a:lnTo>
                  <a:lnTo>
                    <a:pt x="849" y="388"/>
                  </a:lnTo>
                  <a:lnTo>
                    <a:pt x="849" y="388"/>
                  </a:lnTo>
                  <a:lnTo>
                    <a:pt x="849" y="392"/>
                  </a:lnTo>
                  <a:lnTo>
                    <a:pt x="849" y="396"/>
                  </a:lnTo>
                  <a:lnTo>
                    <a:pt x="849" y="396"/>
                  </a:lnTo>
                  <a:lnTo>
                    <a:pt x="845" y="400"/>
                  </a:lnTo>
                  <a:lnTo>
                    <a:pt x="843" y="404"/>
                  </a:lnTo>
                  <a:lnTo>
                    <a:pt x="841" y="404"/>
                  </a:lnTo>
                  <a:lnTo>
                    <a:pt x="839" y="402"/>
                  </a:lnTo>
                  <a:lnTo>
                    <a:pt x="835" y="404"/>
                  </a:lnTo>
                  <a:lnTo>
                    <a:pt x="834" y="398"/>
                  </a:lnTo>
                  <a:lnTo>
                    <a:pt x="834" y="402"/>
                  </a:lnTo>
                  <a:lnTo>
                    <a:pt x="832" y="402"/>
                  </a:lnTo>
                  <a:lnTo>
                    <a:pt x="828" y="402"/>
                  </a:lnTo>
                  <a:lnTo>
                    <a:pt x="826" y="402"/>
                  </a:lnTo>
                  <a:lnTo>
                    <a:pt x="828" y="404"/>
                  </a:lnTo>
                  <a:lnTo>
                    <a:pt x="832" y="404"/>
                  </a:lnTo>
                  <a:lnTo>
                    <a:pt x="834" y="405"/>
                  </a:lnTo>
                  <a:lnTo>
                    <a:pt x="832" y="407"/>
                  </a:lnTo>
                  <a:lnTo>
                    <a:pt x="832" y="409"/>
                  </a:lnTo>
                  <a:lnTo>
                    <a:pt x="828" y="411"/>
                  </a:lnTo>
                  <a:lnTo>
                    <a:pt x="824" y="411"/>
                  </a:lnTo>
                  <a:lnTo>
                    <a:pt x="826" y="413"/>
                  </a:lnTo>
                  <a:lnTo>
                    <a:pt x="832" y="413"/>
                  </a:lnTo>
                  <a:lnTo>
                    <a:pt x="835" y="411"/>
                  </a:lnTo>
                  <a:lnTo>
                    <a:pt x="835" y="411"/>
                  </a:lnTo>
                  <a:lnTo>
                    <a:pt x="837" y="413"/>
                  </a:lnTo>
                  <a:lnTo>
                    <a:pt x="834" y="417"/>
                  </a:lnTo>
                  <a:lnTo>
                    <a:pt x="830" y="417"/>
                  </a:lnTo>
                  <a:lnTo>
                    <a:pt x="830" y="413"/>
                  </a:lnTo>
                  <a:lnTo>
                    <a:pt x="828" y="413"/>
                  </a:lnTo>
                  <a:lnTo>
                    <a:pt x="826" y="417"/>
                  </a:lnTo>
                  <a:lnTo>
                    <a:pt x="824" y="417"/>
                  </a:lnTo>
                  <a:lnTo>
                    <a:pt x="815" y="420"/>
                  </a:lnTo>
                  <a:lnTo>
                    <a:pt x="803" y="428"/>
                  </a:lnTo>
                  <a:lnTo>
                    <a:pt x="802" y="436"/>
                  </a:lnTo>
                  <a:lnTo>
                    <a:pt x="800" y="436"/>
                  </a:lnTo>
                  <a:lnTo>
                    <a:pt x="798" y="434"/>
                  </a:lnTo>
                  <a:lnTo>
                    <a:pt x="794" y="436"/>
                  </a:lnTo>
                  <a:lnTo>
                    <a:pt x="790" y="437"/>
                  </a:lnTo>
                  <a:lnTo>
                    <a:pt x="783" y="447"/>
                  </a:lnTo>
                  <a:lnTo>
                    <a:pt x="783" y="451"/>
                  </a:lnTo>
                  <a:lnTo>
                    <a:pt x="779" y="451"/>
                  </a:lnTo>
                  <a:lnTo>
                    <a:pt x="777" y="451"/>
                  </a:lnTo>
                  <a:lnTo>
                    <a:pt x="777" y="452"/>
                  </a:lnTo>
                  <a:lnTo>
                    <a:pt x="773" y="456"/>
                  </a:lnTo>
                  <a:lnTo>
                    <a:pt x="771" y="456"/>
                  </a:lnTo>
                  <a:lnTo>
                    <a:pt x="770" y="456"/>
                  </a:lnTo>
                  <a:lnTo>
                    <a:pt x="770" y="458"/>
                  </a:lnTo>
                  <a:lnTo>
                    <a:pt x="766" y="458"/>
                  </a:lnTo>
                  <a:lnTo>
                    <a:pt x="762" y="462"/>
                  </a:lnTo>
                  <a:lnTo>
                    <a:pt x="756" y="462"/>
                  </a:lnTo>
                  <a:lnTo>
                    <a:pt x="756" y="464"/>
                  </a:lnTo>
                  <a:lnTo>
                    <a:pt x="753" y="464"/>
                  </a:lnTo>
                  <a:lnTo>
                    <a:pt x="753" y="466"/>
                  </a:lnTo>
                  <a:lnTo>
                    <a:pt x="747" y="466"/>
                  </a:lnTo>
                  <a:lnTo>
                    <a:pt x="747" y="468"/>
                  </a:lnTo>
                  <a:lnTo>
                    <a:pt x="747" y="468"/>
                  </a:lnTo>
                  <a:lnTo>
                    <a:pt x="747" y="471"/>
                  </a:lnTo>
                  <a:lnTo>
                    <a:pt x="745" y="475"/>
                  </a:lnTo>
                  <a:lnTo>
                    <a:pt x="745" y="475"/>
                  </a:lnTo>
                  <a:lnTo>
                    <a:pt x="741" y="477"/>
                  </a:lnTo>
                  <a:lnTo>
                    <a:pt x="738" y="477"/>
                  </a:lnTo>
                  <a:lnTo>
                    <a:pt x="736" y="483"/>
                  </a:lnTo>
                  <a:lnTo>
                    <a:pt x="732" y="488"/>
                  </a:lnTo>
                  <a:lnTo>
                    <a:pt x="732" y="494"/>
                  </a:lnTo>
                  <a:lnTo>
                    <a:pt x="732" y="505"/>
                  </a:lnTo>
                  <a:lnTo>
                    <a:pt x="732" y="511"/>
                  </a:lnTo>
                  <a:lnTo>
                    <a:pt x="732" y="518"/>
                  </a:lnTo>
                  <a:lnTo>
                    <a:pt x="732" y="524"/>
                  </a:lnTo>
                  <a:lnTo>
                    <a:pt x="736" y="532"/>
                  </a:lnTo>
                  <a:lnTo>
                    <a:pt x="736" y="535"/>
                  </a:lnTo>
                  <a:lnTo>
                    <a:pt x="738" y="545"/>
                  </a:lnTo>
                  <a:lnTo>
                    <a:pt x="741" y="547"/>
                  </a:lnTo>
                  <a:lnTo>
                    <a:pt x="741" y="550"/>
                  </a:lnTo>
                  <a:lnTo>
                    <a:pt x="741" y="556"/>
                  </a:lnTo>
                  <a:lnTo>
                    <a:pt x="738" y="560"/>
                  </a:lnTo>
                  <a:lnTo>
                    <a:pt x="741" y="564"/>
                  </a:lnTo>
                  <a:lnTo>
                    <a:pt x="741" y="575"/>
                  </a:lnTo>
                  <a:lnTo>
                    <a:pt x="745" y="577"/>
                  </a:lnTo>
                  <a:lnTo>
                    <a:pt x="747" y="582"/>
                  </a:lnTo>
                  <a:lnTo>
                    <a:pt x="745" y="584"/>
                  </a:lnTo>
                  <a:lnTo>
                    <a:pt x="745" y="586"/>
                  </a:lnTo>
                  <a:lnTo>
                    <a:pt x="745" y="594"/>
                  </a:lnTo>
                  <a:lnTo>
                    <a:pt x="745" y="594"/>
                  </a:lnTo>
                  <a:lnTo>
                    <a:pt x="745" y="599"/>
                  </a:lnTo>
                  <a:lnTo>
                    <a:pt x="741" y="603"/>
                  </a:lnTo>
                  <a:lnTo>
                    <a:pt x="741" y="609"/>
                  </a:lnTo>
                  <a:lnTo>
                    <a:pt x="738" y="613"/>
                  </a:lnTo>
                  <a:lnTo>
                    <a:pt x="736" y="616"/>
                  </a:lnTo>
                  <a:lnTo>
                    <a:pt x="736" y="618"/>
                  </a:lnTo>
                  <a:lnTo>
                    <a:pt x="732" y="620"/>
                  </a:lnTo>
                  <a:lnTo>
                    <a:pt x="728" y="618"/>
                  </a:lnTo>
                  <a:lnTo>
                    <a:pt x="726" y="616"/>
                  </a:lnTo>
                  <a:lnTo>
                    <a:pt x="722" y="614"/>
                  </a:lnTo>
                  <a:lnTo>
                    <a:pt x="724" y="614"/>
                  </a:lnTo>
                  <a:lnTo>
                    <a:pt x="721" y="611"/>
                  </a:lnTo>
                  <a:lnTo>
                    <a:pt x="721" y="607"/>
                  </a:lnTo>
                  <a:lnTo>
                    <a:pt x="721" y="603"/>
                  </a:lnTo>
                  <a:lnTo>
                    <a:pt x="715" y="603"/>
                  </a:lnTo>
                  <a:lnTo>
                    <a:pt x="713" y="603"/>
                  </a:lnTo>
                  <a:lnTo>
                    <a:pt x="713" y="599"/>
                  </a:lnTo>
                  <a:lnTo>
                    <a:pt x="713" y="594"/>
                  </a:lnTo>
                  <a:lnTo>
                    <a:pt x="707" y="590"/>
                  </a:lnTo>
                  <a:lnTo>
                    <a:pt x="707" y="590"/>
                  </a:lnTo>
                  <a:lnTo>
                    <a:pt x="711" y="588"/>
                  </a:lnTo>
                  <a:lnTo>
                    <a:pt x="711" y="584"/>
                  </a:lnTo>
                  <a:lnTo>
                    <a:pt x="713" y="581"/>
                  </a:lnTo>
                  <a:lnTo>
                    <a:pt x="711" y="582"/>
                  </a:lnTo>
                  <a:lnTo>
                    <a:pt x="707" y="581"/>
                  </a:lnTo>
                  <a:lnTo>
                    <a:pt x="707" y="582"/>
                  </a:lnTo>
                  <a:lnTo>
                    <a:pt x="707" y="584"/>
                  </a:lnTo>
                  <a:lnTo>
                    <a:pt x="707" y="581"/>
                  </a:lnTo>
                  <a:lnTo>
                    <a:pt x="706" y="581"/>
                  </a:lnTo>
                  <a:lnTo>
                    <a:pt x="706" y="579"/>
                  </a:lnTo>
                  <a:lnTo>
                    <a:pt x="702" y="577"/>
                  </a:lnTo>
                  <a:lnTo>
                    <a:pt x="702" y="573"/>
                  </a:lnTo>
                  <a:lnTo>
                    <a:pt x="702" y="569"/>
                  </a:lnTo>
                  <a:lnTo>
                    <a:pt x="706" y="566"/>
                  </a:lnTo>
                  <a:lnTo>
                    <a:pt x="706" y="560"/>
                  </a:lnTo>
                  <a:lnTo>
                    <a:pt x="704" y="560"/>
                  </a:lnTo>
                  <a:lnTo>
                    <a:pt x="702" y="560"/>
                  </a:lnTo>
                  <a:lnTo>
                    <a:pt x="702" y="564"/>
                  </a:lnTo>
                  <a:lnTo>
                    <a:pt x="700" y="566"/>
                  </a:lnTo>
                  <a:lnTo>
                    <a:pt x="700" y="566"/>
                  </a:lnTo>
                  <a:lnTo>
                    <a:pt x="696" y="564"/>
                  </a:lnTo>
                  <a:lnTo>
                    <a:pt x="696" y="560"/>
                  </a:lnTo>
                  <a:lnTo>
                    <a:pt x="700" y="552"/>
                  </a:lnTo>
                  <a:lnTo>
                    <a:pt x="704" y="545"/>
                  </a:lnTo>
                  <a:lnTo>
                    <a:pt x="704" y="539"/>
                  </a:lnTo>
                  <a:lnTo>
                    <a:pt x="702" y="535"/>
                  </a:lnTo>
                  <a:lnTo>
                    <a:pt x="698" y="535"/>
                  </a:lnTo>
                  <a:lnTo>
                    <a:pt x="696" y="532"/>
                  </a:lnTo>
                  <a:lnTo>
                    <a:pt x="696" y="532"/>
                  </a:lnTo>
                  <a:lnTo>
                    <a:pt x="694" y="532"/>
                  </a:lnTo>
                  <a:lnTo>
                    <a:pt x="692" y="530"/>
                  </a:lnTo>
                  <a:lnTo>
                    <a:pt x="692" y="526"/>
                  </a:lnTo>
                  <a:lnTo>
                    <a:pt x="690" y="526"/>
                  </a:lnTo>
                  <a:lnTo>
                    <a:pt x="689" y="522"/>
                  </a:lnTo>
                  <a:lnTo>
                    <a:pt x="687" y="517"/>
                  </a:lnTo>
                  <a:lnTo>
                    <a:pt x="683" y="515"/>
                  </a:lnTo>
                  <a:lnTo>
                    <a:pt x="681" y="515"/>
                  </a:lnTo>
                  <a:lnTo>
                    <a:pt x="677" y="515"/>
                  </a:lnTo>
                  <a:lnTo>
                    <a:pt x="674" y="517"/>
                  </a:lnTo>
                  <a:lnTo>
                    <a:pt x="674" y="517"/>
                  </a:lnTo>
                  <a:lnTo>
                    <a:pt x="674" y="518"/>
                  </a:lnTo>
                  <a:lnTo>
                    <a:pt x="672" y="517"/>
                  </a:lnTo>
                  <a:lnTo>
                    <a:pt x="668" y="522"/>
                  </a:lnTo>
                  <a:lnTo>
                    <a:pt x="664" y="522"/>
                  </a:lnTo>
                  <a:lnTo>
                    <a:pt x="658" y="524"/>
                  </a:lnTo>
                  <a:lnTo>
                    <a:pt x="657" y="522"/>
                  </a:lnTo>
                  <a:lnTo>
                    <a:pt x="657" y="520"/>
                  </a:lnTo>
                  <a:lnTo>
                    <a:pt x="658" y="522"/>
                  </a:lnTo>
                  <a:lnTo>
                    <a:pt x="658" y="520"/>
                  </a:lnTo>
                  <a:lnTo>
                    <a:pt x="658" y="518"/>
                  </a:lnTo>
                  <a:lnTo>
                    <a:pt x="657" y="517"/>
                  </a:lnTo>
                  <a:lnTo>
                    <a:pt x="653" y="515"/>
                  </a:lnTo>
                  <a:lnTo>
                    <a:pt x="653" y="515"/>
                  </a:lnTo>
                  <a:lnTo>
                    <a:pt x="657" y="515"/>
                  </a:lnTo>
                  <a:lnTo>
                    <a:pt x="657" y="515"/>
                  </a:lnTo>
                  <a:lnTo>
                    <a:pt x="653" y="511"/>
                  </a:lnTo>
                  <a:lnTo>
                    <a:pt x="653" y="511"/>
                  </a:lnTo>
                  <a:lnTo>
                    <a:pt x="651" y="507"/>
                  </a:lnTo>
                  <a:lnTo>
                    <a:pt x="651" y="511"/>
                  </a:lnTo>
                  <a:lnTo>
                    <a:pt x="653" y="515"/>
                  </a:lnTo>
                  <a:lnTo>
                    <a:pt x="649" y="511"/>
                  </a:lnTo>
                  <a:lnTo>
                    <a:pt x="645" y="507"/>
                  </a:lnTo>
                  <a:lnTo>
                    <a:pt x="642" y="507"/>
                  </a:lnTo>
                  <a:lnTo>
                    <a:pt x="636" y="507"/>
                  </a:lnTo>
                  <a:lnTo>
                    <a:pt x="636" y="507"/>
                  </a:lnTo>
                  <a:lnTo>
                    <a:pt x="642" y="507"/>
                  </a:lnTo>
                  <a:lnTo>
                    <a:pt x="643" y="505"/>
                  </a:lnTo>
                  <a:lnTo>
                    <a:pt x="643" y="505"/>
                  </a:lnTo>
                  <a:lnTo>
                    <a:pt x="638" y="505"/>
                  </a:lnTo>
                  <a:lnTo>
                    <a:pt x="634" y="507"/>
                  </a:lnTo>
                  <a:lnTo>
                    <a:pt x="632" y="507"/>
                  </a:lnTo>
                  <a:lnTo>
                    <a:pt x="628" y="507"/>
                  </a:lnTo>
                  <a:lnTo>
                    <a:pt x="626" y="505"/>
                  </a:lnTo>
                  <a:lnTo>
                    <a:pt x="623" y="507"/>
                  </a:lnTo>
                  <a:lnTo>
                    <a:pt x="617" y="507"/>
                  </a:lnTo>
                  <a:lnTo>
                    <a:pt x="615" y="507"/>
                  </a:lnTo>
                  <a:lnTo>
                    <a:pt x="611" y="505"/>
                  </a:lnTo>
                  <a:lnTo>
                    <a:pt x="610" y="501"/>
                  </a:lnTo>
                  <a:lnTo>
                    <a:pt x="611" y="501"/>
                  </a:lnTo>
                  <a:lnTo>
                    <a:pt x="608" y="501"/>
                  </a:lnTo>
                  <a:lnTo>
                    <a:pt x="608" y="505"/>
                  </a:lnTo>
                  <a:lnTo>
                    <a:pt x="608" y="505"/>
                  </a:lnTo>
                  <a:lnTo>
                    <a:pt x="604" y="505"/>
                  </a:lnTo>
                  <a:lnTo>
                    <a:pt x="602" y="505"/>
                  </a:lnTo>
                  <a:lnTo>
                    <a:pt x="594" y="505"/>
                  </a:lnTo>
                  <a:lnTo>
                    <a:pt x="585" y="507"/>
                  </a:lnTo>
                  <a:lnTo>
                    <a:pt x="583" y="511"/>
                  </a:lnTo>
                  <a:lnTo>
                    <a:pt x="576" y="515"/>
                  </a:lnTo>
                  <a:lnTo>
                    <a:pt x="574" y="517"/>
                  </a:lnTo>
                  <a:lnTo>
                    <a:pt x="574" y="520"/>
                  </a:lnTo>
                  <a:lnTo>
                    <a:pt x="576" y="518"/>
                  </a:lnTo>
                  <a:lnTo>
                    <a:pt x="579" y="517"/>
                  </a:lnTo>
                  <a:lnTo>
                    <a:pt x="579" y="517"/>
                  </a:lnTo>
                  <a:lnTo>
                    <a:pt x="579" y="518"/>
                  </a:lnTo>
                  <a:lnTo>
                    <a:pt x="583" y="520"/>
                  </a:lnTo>
                  <a:lnTo>
                    <a:pt x="583" y="520"/>
                  </a:lnTo>
                  <a:lnTo>
                    <a:pt x="576" y="524"/>
                  </a:lnTo>
                  <a:lnTo>
                    <a:pt x="576" y="526"/>
                  </a:lnTo>
                  <a:lnTo>
                    <a:pt x="579" y="530"/>
                  </a:lnTo>
                  <a:lnTo>
                    <a:pt x="583" y="532"/>
                  </a:lnTo>
                  <a:lnTo>
                    <a:pt x="589" y="535"/>
                  </a:lnTo>
                  <a:lnTo>
                    <a:pt x="587" y="535"/>
                  </a:lnTo>
                  <a:lnTo>
                    <a:pt x="585" y="535"/>
                  </a:lnTo>
                  <a:lnTo>
                    <a:pt x="583" y="539"/>
                  </a:lnTo>
                  <a:lnTo>
                    <a:pt x="583" y="535"/>
                  </a:lnTo>
                  <a:lnTo>
                    <a:pt x="583" y="535"/>
                  </a:lnTo>
                  <a:lnTo>
                    <a:pt x="579" y="535"/>
                  </a:lnTo>
                  <a:lnTo>
                    <a:pt x="579" y="532"/>
                  </a:lnTo>
                  <a:lnTo>
                    <a:pt x="574" y="532"/>
                  </a:lnTo>
                  <a:lnTo>
                    <a:pt x="574" y="526"/>
                  </a:lnTo>
                  <a:lnTo>
                    <a:pt x="570" y="526"/>
                  </a:lnTo>
                  <a:lnTo>
                    <a:pt x="570" y="530"/>
                  </a:lnTo>
                  <a:lnTo>
                    <a:pt x="570" y="535"/>
                  </a:lnTo>
                  <a:lnTo>
                    <a:pt x="568" y="535"/>
                  </a:lnTo>
                  <a:lnTo>
                    <a:pt x="566" y="535"/>
                  </a:lnTo>
                  <a:lnTo>
                    <a:pt x="564" y="532"/>
                  </a:lnTo>
                  <a:lnTo>
                    <a:pt x="561" y="535"/>
                  </a:lnTo>
                  <a:lnTo>
                    <a:pt x="559" y="535"/>
                  </a:lnTo>
                  <a:lnTo>
                    <a:pt x="553" y="535"/>
                  </a:lnTo>
                  <a:lnTo>
                    <a:pt x="551" y="532"/>
                  </a:lnTo>
                  <a:lnTo>
                    <a:pt x="549" y="532"/>
                  </a:lnTo>
                  <a:lnTo>
                    <a:pt x="546" y="532"/>
                  </a:lnTo>
                  <a:lnTo>
                    <a:pt x="549" y="532"/>
                  </a:lnTo>
                  <a:lnTo>
                    <a:pt x="549" y="530"/>
                  </a:lnTo>
                  <a:lnTo>
                    <a:pt x="549" y="526"/>
                  </a:lnTo>
                  <a:lnTo>
                    <a:pt x="546" y="526"/>
                  </a:lnTo>
                  <a:lnTo>
                    <a:pt x="546" y="526"/>
                  </a:lnTo>
                  <a:lnTo>
                    <a:pt x="546" y="522"/>
                  </a:lnTo>
                  <a:lnTo>
                    <a:pt x="544" y="522"/>
                  </a:lnTo>
                  <a:lnTo>
                    <a:pt x="542" y="522"/>
                  </a:lnTo>
                  <a:lnTo>
                    <a:pt x="540" y="522"/>
                  </a:lnTo>
                  <a:lnTo>
                    <a:pt x="540" y="520"/>
                  </a:lnTo>
                  <a:lnTo>
                    <a:pt x="538" y="518"/>
                  </a:lnTo>
                  <a:lnTo>
                    <a:pt x="534" y="520"/>
                  </a:lnTo>
                  <a:lnTo>
                    <a:pt x="534" y="522"/>
                  </a:lnTo>
                  <a:lnTo>
                    <a:pt x="534" y="524"/>
                  </a:lnTo>
                  <a:lnTo>
                    <a:pt x="530" y="526"/>
                  </a:lnTo>
                  <a:lnTo>
                    <a:pt x="521" y="524"/>
                  </a:lnTo>
                  <a:lnTo>
                    <a:pt x="521" y="522"/>
                  </a:lnTo>
                  <a:lnTo>
                    <a:pt x="512" y="520"/>
                  </a:lnTo>
                  <a:lnTo>
                    <a:pt x="506" y="520"/>
                  </a:lnTo>
                  <a:lnTo>
                    <a:pt x="500" y="522"/>
                  </a:lnTo>
                  <a:lnTo>
                    <a:pt x="497" y="522"/>
                  </a:lnTo>
                  <a:lnTo>
                    <a:pt x="495" y="524"/>
                  </a:lnTo>
                  <a:lnTo>
                    <a:pt x="491" y="526"/>
                  </a:lnTo>
                  <a:lnTo>
                    <a:pt x="487" y="526"/>
                  </a:lnTo>
                  <a:lnTo>
                    <a:pt x="489" y="526"/>
                  </a:lnTo>
                  <a:lnTo>
                    <a:pt x="487" y="522"/>
                  </a:lnTo>
                  <a:lnTo>
                    <a:pt x="489" y="518"/>
                  </a:lnTo>
                  <a:lnTo>
                    <a:pt x="489" y="515"/>
                  </a:lnTo>
                  <a:lnTo>
                    <a:pt x="487" y="517"/>
                  </a:lnTo>
                  <a:lnTo>
                    <a:pt x="483" y="520"/>
                  </a:lnTo>
                  <a:lnTo>
                    <a:pt x="482" y="520"/>
                  </a:lnTo>
                  <a:lnTo>
                    <a:pt x="480" y="518"/>
                  </a:lnTo>
                  <a:lnTo>
                    <a:pt x="482" y="524"/>
                  </a:lnTo>
                  <a:lnTo>
                    <a:pt x="482" y="526"/>
                  </a:lnTo>
                  <a:lnTo>
                    <a:pt x="483" y="532"/>
                  </a:lnTo>
                  <a:lnTo>
                    <a:pt x="482" y="532"/>
                  </a:lnTo>
                  <a:lnTo>
                    <a:pt x="478" y="532"/>
                  </a:lnTo>
                  <a:lnTo>
                    <a:pt x="472" y="539"/>
                  </a:lnTo>
                  <a:lnTo>
                    <a:pt x="465" y="541"/>
                  </a:lnTo>
                  <a:lnTo>
                    <a:pt x="463" y="541"/>
                  </a:lnTo>
                  <a:lnTo>
                    <a:pt x="459" y="545"/>
                  </a:lnTo>
                  <a:lnTo>
                    <a:pt x="457" y="545"/>
                  </a:lnTo>
                  <a:lnTo>
                    <a:pt x="459" y="541"/>
                  </a:lnTo>
                  <a:lnTo>
                    <a:pt x="457" y="539"/>
                  </a:lnTo>
                  <a:lnTo>
                    <a:pt x="455" y="541"/>
                  </a:lnTo>
                  <a:lnTo>
                    <a:pt x="453" y="539"/>
                  </a:lnTo>
                  <a:lnTo>
                    <a:pt x="450" y="541"/>
                  </a:lnTo>
                  <a:lnTo>
                    <a:pt x="451" y="543"/>
                  </a:lnTo>
                  <a:lnTo>
                    <a:pt x="448" y="545"/>
                  </a:lnTo>
                  <a:lnTo>
                    <a:pt x="446" y="543"/>
                  </a:lnTo>
                  <a:lnTo>
                    <a:pt x="446" y="549"/>
                  </a:lnTo>
                  <a:lnTo>
                    <a:pt x="442" y="550"/>
                  </a:lnTo>
                  <a:lnTo>
                    <a:pt x="442" y="549"/>
                  </a:lnTo>
                  <a:lnTo>
                    <a:pt x="438" y="554"/>
                  </a:lnTo>
                  <a:lnTo>
                    <a:pt x="442" y="556"/>
                  </a:lnTo>
                  <a:lnTo>
                    <a:pt x="436" y="560"/>
                  </a:lnTo>
                  <a:lnTo>
                    <a:pt x="433" y="560"/>
                  </a:lnTo>
                  <a:lnTo>
                    <a:pt x="436" y="566"/>
                  </a:lnTo>
                  <a:lnTo>
                    <a:pt x="433" y="569"/>
                  </a:lnTo>
                  <a:lnTo>
                    <a:pt x="431" y="575"/>
                  </a:lnTo>
                  <a:lnTo>
                    <a:pt x="429" y="581"/>
                  </a:lnTo>
                  <a:lnTo>
                    <a:pt x="431" y="584"/>
                  </a:lnTo>
                  <a:lnTo>
                    <a:pt x="431" y="590"/>
                  </a:lnTo>
                  <a:lnTo>
                    <a:pt x="431" y="594"/>
                  </a:lnTo>
                  <a:lnTo>
                    <a:pt x="431" y="599"/>
                  </a:lnTo>
                  <a:lnTo>
                    <a:pt x="427" y="603"/>
                  </a:lnTo>
                  <a:lnTo>
                    <a:pt x="427" y="601"/>
                  </a:lnTo>
                  <a:lnTo>
                    <a:pt x="425" y="599"/>
                  </a:lnTo>
                  <a:lnTo>
                    <a:pt x="421" y="599"/>
                  </a:lnTo>
                  <a:lnTo>
                    <a:pt x="418" y="599"/>
                  </a:lnTo>
                  <a:lnTo>
                    <a:pt x="412" y="594"/>
                  </a:lnTo>
                  <a:lnTo>
                    <a:pt x="408" y="594"/>
                  </a:lnTo>
                  <a:lnTo>
                    <a:pt x="408" y="590"/>
                  </a:lnTo>
                  <a:lnTo>
                    <a:pt x="404" y="590"/>
                  </a:lnTo>
                  <a:lnTo>
                    <a:pt x="402" y="590"/>
                  </a:lnTo>
                  <a:lnTo>
                    <a:pt x="402" y="590"/>
                  </a:lnTo>
                  <a:lnTo>
                    <a:pt x="401" y="588"/>
                  </a:lnTo>
                  <a:lnTo>
                    <a:pt x="401" y="584"/>
                  </a:lnTo>
                  <a:lnTo>
                    <a:pt x="397" y="573"/>
                  </a:lnTo>
                  <a:lnTo>
                    <a:pt x="397" y="571"/>
                  </a:lnTo>
                  <a:lnTo>
                    <a:pt x="397" y="569"/>
                  </a:lnTo>
                  <a:lnTo>
                    <a:pt x="397" y="569"/>
                  </a:lnTo>
                  <a:lnTo>
                    <a:pt x="397" y="566"/>
                  </a:lnTo>
                  <a:lnTo>
                    <a:pt x="393" y="560"/>
                  </a:lnTo>
                  <a:lnTo>
                    <a:pt x="391" y="556"/>
                  </a:lnTo>
                  <a:lnTo>
                    <a:pt x="391" y="554"/>
                  </a:lnTo>
                  <a:lnTo>
                    <a:pt x="387" y="552"/>
                  </a:lnTo>
                  <a:lnTo>
                    <a:pt x="387" y="550"/>
                  </a:lnTo>
                  <a:lnTo>
                    <a:pt x="387" y="549"/>
                  </a:lnTo>
                  <a:lnTo>
                    <a:pt x="384" y="541"/>
                  </a:lnTo>
                  <a:lnTo>
                    <a:pt x="384" y="539"/>
                  </a:lnTo>
                  <a:lnTo>
                    <a:pt x="382" y="539"/>
                  </a:lnTo>
                  <a:lnTo>
                    <a:pt x="382" y="535"/>
                  </a:lnTo>
                  <a:lnTo>
                    <a:pt x="382" y="532"/>
                  </a:lnTo>
                  <a:lnTo>
                    <a:pt x="380" y="532"/>
                  </a:lnTo>
                  <a:lnTo>
                    <a:pt x="378" y="526"/>
                  </a:lnTo>
                  <a:lnTo>
                    <a:pt x="376" y="522"/>
                  </a:lnTo>
                  <a:lnTo>
                    <a:pt x="372" y="518"/>
                  </a:lnTo>
                  <a:lnTo>
                    <a:pt x="370" y="517"/>
                  </a:lnTo>
                  <a:lnTo>
                    <a:pt x="367" y="515"/>
                  </a:lnTo>
                  <a:lnTo>
                    <a:pt x="365" y="515"/>
                  </a:lnTo>
                  <a:lnTo>
                    <a:pt x="363" y="515"/>
                  </a:lnTo>
                  <a:lnTo>
                    <a:pt x="363" y="515"/>
                  </a:lnTo>
                  <a:lnTo>
                    <a:pt x="359" y="515"/>
                  </a:lnTo>
                  <a:lnTo>
                    <a:pt x="357" y="515"/>
                  </a:lnTo>
                  <a:lnTo>
                    <a:pt x="354" y="515"/>
                  </a:lnTo>
                  <a:lnTo>
                    <a:pt x="352" y="515"/>
                  </a:lnTo>
                  <a:lnTo>
                    <a:pt x="352" y="515"/>
                  </a:lnTo>
                  <a:lnTo>
                    <a:pt x="350" y="515"/>
                  </a:lnTo>
                  <a:lnTo>
                    <a:pt x="350" y="515"/>
                  </a:lnTo>
                  <a:lnTo>
                    <a:pt x="346" y="515"/>
                  </a:lnTo>
                  <a:lnTo>
                    <a:pt x="344" y="517"/>
                  </a:lnTo>
                  <a:lnTo>
                    <a:pt x="342" y="522"/>
                  </a:lnTo>
                  <a:lnTo>
                    <a:pt x="340" y="524"/>
                  </a:lnTo>
                  <a:lnTo>
                    <a:pt x="340" y="526"/>
                  </a:lnTo>
                  <a:lnTo>
                    <a:pt x="340" y="526"/>
                  </a:lnTo>
                  <a:lnTo>
                    <a:pt x="338" y="526"/>
                  </a:lnTo>
                  <a:lnTo>
                    <a:pt x="335" y="530"/>
                  </a:lnTo>
                  <a:lnTo>
                    <a:pt x="335" y="532"/>
                  </a:lnTo>
                  <a:lnTo>
                    <a:pt x="333" y="532"/>
                  </a:lnTo>
                  <a:lnTo>
                    <a:pt x="333" y="532"/>
                  </a:lnTo>
                  <a:lnTo>
                    <a:pt x="333" y="530"/>
                  </a:lnTo>
                  <a:lnTo>
                    <a:pt x="327" y="526"/>
                  </a:lnTo>
                  <a:lnTo>
                    <a:pt x="325" y="526"/>
                  </a:lnTo>
                  <a:lnTo>
                    <a:pt x="323" y="526"/>
                  </a:lnTo>
                  <a:lnTo>
                    <a:pt x="320" y="524"/>
                  </a:lnTo>
                  <a:lnTo>
                    <a:pt x="318" y="524"/>
                  </a:lnTo>
                  <a:lnTo>
                    <a:pt x="316" y="522"/>
                  </a:lnTo>
                  <a:lnTo>
                    <a:pt x="316" y="522"/>
                  </a:lnTo>
                  <a:lnTo>
                    <a:pt x="316" y="520"/>
                  </a:lnTo>
                  <a:lnTo>
                    <a:pt x="314" y="518"/>
                  </a:lnTo>
                  <a:lnTo>
                    <a:pt x="312" y="520"/>
                  </a:lnTo>
                  <a:lnTo>
                    <a:pt x="310" y="518"/>
                  </a:lnTo>
                  <a:lnTo>
                    <a:pt x="310" y="518"/>
                  </a:lnTo>
                  <a:lnTo>
                    <a:pt x="310" y="517"/>
                  </a:lnTo>
                  <a:lnTo>
                    <a:pt x="308" y="515"/>
                  </a:lnTo>
                  <a:lnTo>
                    <a:pt x="308" y="511"/>
                  </a:lnTo>
                  <a:lnTo>
                    <a:pt x="305" y="507"/>
                  </a:lnTo>
                  <a:lnTo>
                    <a:pt x="305" y="505"/>
                  </a:lnTo>
                  <a:lnTo>
                    <a:pt x="305" y="505"/>
                  </a:lnTo>
                  <a:lnTo>
                    <a:pt x="308" y="505"/>
                  </a:lnTo>
                  <a:lnTo>
                    <a:pt x="308" y="501"/>
                  </a:lnTo>
                  <a:lnTo>
                    <a:pt x="305" y="501"/>
                  </a:lnTo>
                  <a:lnTo>
                    <a:pt x="305" y="500"/>
                  </a:lnTo>
                  <a:lnTo>
                    <a:pt x="305" y="500"/>
                  </a:lnTo>
                  <a:lnTo>
                    <a:pt x="303" y="498"/>
                  </a:lnTo>
                  <a:lnTo>
                    <a:pt x="303" y="492"/>
                  </a:lnTo>
                  <a:lnTo>
                    <a:pt x="301" y="490"/>
                  </a:lnTo>
                  <a:lnTo>
                    <a:pt x="297" y="488"/>
                  </a:lnTo>
                  <a:lnTo>
                    <a:pt x="295" y="488"/>
                  </a:lnTo>
                  <a:lnTo>
                    <a:pt x="297" y="486"/>
                  </a:lnTo>
                  <a:lnTo>
                    <a:pt x="297" y="485"/>
                  </a:lnTo>
                  <a:lnTo>
                    <a:pt x="293" y="483"/>
                  </a:lnTo>
                  <a:lnTo>
                    <a:pt x="290" y="481"/>
                  </a:lnTo>
                  <a:lnTo>
                    <a:pt x="291" y="481"/>
                  </a:lnTo>
                  <a:lnTo>
                    <a:pt x="290" y="477"/>
                  </a:lnTo>
                  <a:lnTo>
                    <a:pt x="288" y="477"/>
                  </a:lnTo>
                  <a:lnTo>
                    <a:pt x="288" y="477"/>
                  </a:lnTo>
                  <a:lnTo>
                    <a:pt x="286" y="471"/>
                  </a:lnTo>
                  <a:lnTo>
                    <a:pt x="284" y="469"/>
                  </a:lnTo>
                  <a:lnTo>
                    <a:pt x="280" y="468"/>
                  </a:lnTo>
                  <a:lnTo>
                    <a:pt x="250" y="466"/>
                  </a:lnTo>
                  <a:lnTo>
                    <a:pt x="250" y="471"/>
                  </a:lnTo>
                  <a:lnTo>
                    <a:pt x="197" y="471"/>
                  </a:lnTo>
                  <a:lnTo>
                    <a:pt x="133" y="443"/>
                  </a:lnTo>
                  <a:lnTo>
                    <a:pt x="133" y="441"/>
                  </a:lnTo>
                  <a:lnTo>
                    <a:pt x="133" y="437"/>
                  </a:lnTo>
                  <a:lnTo>
                    <a:pt x="88" y="441"/>
                  </a:lnTo>
                  <a:lnTo>
                    <a:pt x="88" y="437"/>
                  </a:lnTo>
                  <a:lnTo>
                    <a:pt x="88" y="432"/>
                  </a:lnTo>
                  <a:lnTo>
                    <a:pt x="88" y="426"/>
                  </a:lnTo>
                  <a:lnTo>
                    <a:pt x="83" y="417"/>
                  </a:lnTo>
                  <a:lnTo>
                    <a:pt x="79" y="413"/>
                  </a:lnTo>
                  <a:lnTo>
                    <a:pt x="77" y="413"/>
                  </a:lnTo>
                  <a:lnTo>
                    <a:pt x="75" y="413"/>
                  </a:lnTo>
                  <a:lnTo>
                    <a:pt x="73" y="413"/>
                  </a:lnTo>
                  <a:lnTo>
                    <a:pt x="73" y="409"/>
                  </a:lnTo>
                  <a:lnTo>
                    <a:pt x="73" y="407"/>
                  </a:lnTo>
                  <a:lnTo>
                    <a:pt x="67" y="407"/>
                  </a:lnTo>
                  <a:lnTo>
                    <a:pt x="64" y="407"/>
                  </a:lnTo>
                  <a:lnTo>
                    <a:pt x="60" y="404"/>
                  </a:lnTo>
                  <a:lnTo>
                    <a:pt x="60" y="400"/>
                  </a:lnTo>
                  <a:lnTo>
                    <a:pt x="58" y="398"/>
                  </a:lnTo>
                  <a:lnTo>
                    <a:pt x="52" y="398"/>
                  </a:lnTo>
                  <a:lnTo>
                    <a:pt x="51" y="396"/>
                  </a:lnTo>
                  <a:lnTo>
                    <a:pt x="47" y="394"/>
                  </a:lnTo>
                  <a:lnTo>
                    <a:pt x="43" y="394"/>
                  </a:lnTo>
                  <a:lnTo>
                    <a:pt x="39" y="394"/>
                  </a:lnTo>
                  <a:lnTo>
                    <a:pt x="35" y="392"/>
                  </a:lnTo>
                  <a:lnTo>
                    <a:pt x="35" y="388"/>
                  </a:lnTo>
                  <a:lnTo>
                    <a:pt x="35" y="388"/>
                  </a:lnTo>
                  <a:lnTo>
                    <a:pt x="35" y="387"/>
                  </a:lnTo>
                  <a:lnTo>
                    <a:pt x="39" y="381"/>
                  </a:lnTo>
                  <a:lnTo>
                    <a:pt x="35" y="377"/>
                  </a:lnTo>
                  <a:lnTo>
                    <a:pt x="34" y="373"/>
                  </a:lnTo>
                  <a:lnTo>
                    <a:pt x="34" y="373"/>
                  </a:lnTo>
                  <a:lnTo>
                    <a:pt x="35" y="371"/>
                  </a:lnTo>
                  <a:lnTo>
                    <a:pt x="34" y="370"/>
                  </a:lnTo>
                  <a:lnTo>
                    <a:pt x="30" y="366"/>
                  </a:lnTo>
                  <a:lnTo>
                    <a:pt x="26" y="358"/>
                  </a:lnTo>
                  <a:lnTo>
                    <a:pt x="24" y="353"/>
                  </a:lnTo>
                  <a:lnTo>
                    <a:pt x="22" y="349"/>
                  </a:lnTo>
                  <a:lnTo>
                    <a:pt x="22" y="347"/>
                  </a:lnTo>
                  <a:lnTo>
                    <a:pt x="22" y="343"/>
                  </a:lnTo>
                  <a:lnTo>
                    <a:pt x="20" y="339"/>
                  </a:lnTo>
                  <a:lnTo>
                    <a:pt x="20" y="338"/>
                  </a:lnTo>
                  <a:lnTo>
                    <a:pt x="22" y="338"/>
                  </a:lnTo>
                  <a:lnTo>
                    <a:pt x="24" y="338"/>
                  </a:lnTo>
                  <a:lnTo>
                    <a:pt x="24" y="332"/>
                  </a:lnTo>
                  <a:lnTo>
                    <a:pt x="22" y="332"/>
                  </a:lnTo>
                  <a:lnTo>
                    <a:pt x="20" y="328"/>
                  </a:lnTo>
                  <a:lnTo>
                    <a:pt x="19" y="324"/>
                  </a:lnTo>
                  <a:lnTo>
                    <a:pt x="17" y="324"/>
                  </a:lnTo>
                  <a:lnTo>
                    <a:pt x="17" y="323"/>
                  </a:lnTo>
                  <a:lnTo>
                    <a:pt x="19" y="319"/>
                  </a:lnTo>
                  <a:lnTo>
                    <a:pt x="17" y="317"/>
                  </a:lnTo>
                  <a:lnTo>
                    <a:pt x="19" y="315"/>
                  </a:lnTo>
                  <a:lnTo>
                    <a:pt x="19" y="313"/>
                  </a:lnTo>
                  <a:lnTo>
                    <a:pt x="20" y="311"/>
                  </a:lnTo>
                  <a:lnTo>
                    <a:pt x="22" y="311"/>
                  </a:lnTo>
                  <a:lnTo>
                    <a:pt x="24" y="315"/>
                  </a:lnTo>
                  <a:lnTo>
                    <a:pt x="26" y="317"/>
                  </a:lnTo>
                  <a:lnTo>
                    <a:pt x="26" y="315"/>
                  </a:lnTo>
                  <a:lnTo>
                    <a:pt x="24" y="313"/>
                  </a:lnTo>
                  <a:lnTo>
                    <a:pt x="24" y="307"/>
                  </a:lnTo>
                  <a:lnTo>
                    <a:pt x="22" y="307"/>
                  </a:lnTo>
                  <a:lnTo>
                    <a:pt x="22" y="304"/>
                  </a:lnTo>
                  <a:lnTo>
                    <a:pt x="24" y="304"/>
                  </a:lnTo>
                  <a:lnTo>
                    <a:pt x="26" y="304"/>
                  </a:lnTo>
                  <a:lnTo>
                    <a:pt x="30" y="304"/>
                  </a:lnTo>
                  <a:lnTo>
                    <a:pt x="30" y="304"/>
                  </a:lnTo>
                  <a:lnTo>
                    <a:pt x="28" y="304"/>
                  </a:lnTo>
                  <a:lnTo>
                    <a:pt x="26" y="300"/>
                  </a:lnTo>
                  <a:lnTo>
                    <a:pt x="24" y="300"/>
                  </a:lnTo>
                  <a:lnTo>
                    <a:pt x="22" y="298"/>
                  </a:lnTo>
                  <a:lnTo>
                    <a:pt x="22" y="300"/>
                  </a:lnTo>
                  <a:lnTo>
                    <a:pt x="19" y="298"/>
                  </a:lnTo>
                  <a:lnTo>
                    <a:pt x="19" y="304"/>
                  </a:lnTo>
                  <a:lnTo>
                    <a:pt x="19" y="307"/>
                  </a:lnTo>
                  <a:lnTo>
                    <a:pt x="19" y="307"/>
                  </a:lnTo>
                  <a:lnTo>
                    <a:pt x="17" y="307"/>
                  </a:lnTo>
                  <a:lnTo>
                    <a:pt x="17" y="304"/>
                  </a:lnTo>
                  <a:lnTo>
                    <a:pt x="11" y="300"/>
                  </a:lnTo>
                  <a:lnTo>
                    <a:pt x="11" y="298"/>
                  </a:lnTo>
                  <a:lnTo>
                    <a:pt x="11" y="294"/>
                  </a:lnTo>
                  <a:lnTo>
                    <a:pt x="11" y="292"/>
                  </a:lnTo>
                  <a:lnTo>
                    <a:pt x="5" y="281"/>
                  </a:lnTo>
                  <a:lnTo>
                    <a:pt x="3" y="277"/>
                  </a:lnTo>
                  <a:lnTo>
                    <a:pt x="5" y="275"/>
                  </a:lnTo>
                  <a:lnTo>
                    <a:pt x="5" y="274"/>
                  </a:lnTo>
                  <a:lnTo>
                    <a:pt x="5" y="270"/>
                  </a:lnTo>
                  <a:lnTo>
                    <a:pt x="3" y="268"/>
                  </a:lnTo>
                  <a:lnTo>
                    <a:pt x="3" y="264"/>
                  </a:lnTo>
                  <a:lnTo>
                    <a:pt x="5" y="262"/>
                  </a:lnTo>
                  <a:lnTo>
                    <a:pt x="5" y="257"/>
                  </a:lnTo>
                  <a:lnTo>
                    <a:pt x="5" y="249"/>
                  </a:lnTo>
                  <a:lnTo>
                    <a:pt x="3" y="243"/>
                  </a:lnTo>
                  <a:lnTo>
                    <a:pt x="0" y="240"/>
                  </a:lnTo>
                  <a:lnTo>
                    <a:pt x="0" y="234"/>
                  </a:lnTo>
                  <a:lnTo>
                    <a:pt x="2" y="230"/>
                  </a:lnTo>
                  <a:lnTo>
                    <a:pt x="9" y="226"/>
                  </a:lnTo>
                  <a:lnTo>
                    <a:pt x="9" y="221"/>
                  </a:lnTo>
                  <a:lnTo>
                    <a:pt x="9" y="221"/>
                  </a:lnTo>
                  <a:lnTo>
                    <a:pt x="9" y="219"/>
                  </a:lnTo>
                  <a:lnTo>
                    <a:pt x="9" y="215"/>
                  </a:lnTo>
                  <a:lnTo>
                    <a:pt x="11" y="213"/>
                  </a:lnTo>
                  <a:lnTo>
                    <a:pt x="11" y="206"/>
                  </a:lnTo>
                  <a:lnTo>
                    <a:pt x="11" y="200"/>
                  </a:lnTo>
                  <a:lnTo>
                    <a:pt x="11" y="196"/>
                  </a:lnTo>
                  <a:lnTo>
                    <a:pt x="13" y="194"/>
                  </a:lnTo>
                  <a:lnTo>
                    <a:pt x="9" y="191"/>
                  </a:lnTo>
                  <a:lnTo>
                    <a:pt x="9" y="185"/>
                  </a:lnTo>
                  <a:lnTo>
                    <a:pt x="11" y="179"/>
                  </a:lnTo>
                  <a:lnTo>
                    <a:pt x="11" y="172"/>
                  </a:lnTo>
                  <a:lnTo>
                    <a:pt x="13" y="168"/>
                  </a:lnTo>
                  <a:lnTo>
                    <a:pt x="17" y="164"/>
                  </a:lnTo>
                  <a:lnTo>
                    <a:pt x="19" y="159"/>
                  </a:lnTo>
                  <a:lnTo>
                    <a:pt x="20" y="157"/>
                  </a:lnTo>
                  <a:lnTo>
                    <a:pt x="22" y="151"/>
                  </a:lnTo>
                  <a:lnTo>
                    <a:pt x="26" y="147"/>
                  </a:lnTo>
                  <a:lnTo>
                    <a:pt x="30" y="142"/>
                  </a:lnTo>
                  <a:lnTo>
                    <a:pt x="30" y="132"/>
                  </a:lnTo>
                  <a:lnTo>
                    <a:pt x="35" y="125"/>
                  </a:lnTo>
                  <a:lnTo>
                    <a:pt x="35" y="115"/>
                  </a:lnTo>
                  <a:lnTo>
                    <a:pt x="39" y="104"/>
                  </a:lnTo>
                  <a:lnTo>
                    <a:pt x="41" y="100"/>
                  </a:lnTo>
                  <a:lnTo>
                    <a:pt x="45" y="96"/>
                  </a:lnTo>
                  <a:lnTo>
                    <a:pt x="45" y="93"/>
                  </a:lnTo>
                  <a:lnTo>
                    <a:pt x="45" y="87"/>
                  </a:lnTo>
                  <a:lnTo>
                    <a:pt x="49" y="85"/>
                  </a:lnTo>
                  <a:lnTo>
                    <a:pt x="49" y="81"/>
                  </a:lnTo>
                  <a:lnTo>
                    <a:pt x="49" y="81"/>
                  </a:lnTo>
                  <a:lnTo>
                    <a:pt x="52" y="81"/>
                  </a:lnTo>
                  <a:lnTo>
                    <a:pt x="58" y="83"/>
                  </a:lnTo>
                  <a:lnTo>
                    <a:pt x="60" y="85"/>
                  </a:lnTo>
                  <a:lnTo>
                    <a:pt x="64" y="83"/>
                  </a:lnTo>
                  <a:lnTo>
                    <a:pt x="66" y="87"/>
                  </a:lnTo>
                  <a:lnTo>
                    <a:pt x="67" y="91"/>
                  </a:lnTo>
                  <a:lnTo>
                    <a:pt x="67" y="85"/>
                  </a:lnTo>
                  <a:lnTo>
                    <a:pt x="64" y="83"/>
                  </a:lnTo>
                  <a:lnTo>
                    <a:pt x="60" y="83"/>
                  </a:lnTo>
                  <a:lnTo>
                    <a:pt x="60" y="80"/>
                  </a:lnTo>
                  <a:lnTo>
                    <a:pt x="54" y="80"/>
                  </a:lnTo>
                  <a:lnTo>
                    <a:pt x="49" y="78"/>
                  </a:lnTo>
                  <a:lnTo>
                    <a:pt x="49" y="76"/>
                  </a:lnTo>
                  <a:lnTo>
                    <a:pt x="49" y="76"/>
                  </a:lnTo>
                  <a:lnTo>
                    <a:pt x="51" y="76"/>
                  </a:lnTo>
                  <a:lnTo>
                    <a:pt x="52" y="72"/>
                  </a:lnTo>
                  <a:lnTo>
                    <a:pt x="52" y="70"/>
                  </a:lnTo>
                  <a:lnTo>
                    <a:pt x="54" y="66"/>
                  </a:lnTo>
                  <a:lnTo>
                    <a:pt x="51" y="66"/>
                  </a:lnTo>
                  <a:lnTo>
                    <a:pt x="49" y="63"/>
                  </a:lnTo>
                  <a:lnTo>
                    <a:pt x="51" y="61"/>
                  </a:lnTo>
                  <a:lnTo>
                    <a:pt x="52" y="61"/>
                  </a:lnTo>
                  <a:lnTo>
                    <a:pt x="54" y="59"/>
                  </a:lnTo>
                  <a:lnTo>
                    <a:pt x="54" y="57"/>
                  </a:lnTo>
                  <a:lnTo>
                    <a:pt x="51" y="57"/>
                  </a:lnTo>
                  <a:lnTo>
                    <a:pt x="51" y="55"/>
                  </a:lnTo>
                  <a:lnTo>
                    <a:pt x="52" y="49"/>
                  </a:lnTo>
                  <a:lnTo>
                    <a:pt x="51" y="44"/>
                  </a:lnTo>
                  <a:lnTo>
                    <a:pt x="52" y="36"/>
                  </a:lnTo>
                  <a:lnTo>
                    <a:pt x="51" y="29"/>
                  </a:lnTo>
                  <a:lnTo>
                    <a:pt x="51" y="25"/>
                  </a:lnTo>
                  <a:lnTo>
                    <a:pt x="54" y="17"/>
                  </a:lnTo>
                  <a:lnTo>
                    <a:pt x="54" y="14"/>
                  </a:lnTo>
                  <a:lnTo>
                    <a:pt x="56" y="14"/>
                  </a:lnTo>
                  <a:lnTo>
                    <a:pt x="64" y="21"/>
                  </a:lnTo>
                  <a:lnTo>
                    <a:pt x="67" y="25"/>
                  </a:lnTo>
                  <a:lnTo>
                    <a:pt x="77" y="25"/>
                  </a:lnTo>
                  <a:lnTo>
                    <a:pt x="79" y="27"/>
                  </a:lnTo>
                  <a:lnTo>
                    <a:pt x="81" y="31"/>
                  </a:lnTo>
                  <a:lnTo>
                    <a:pt x="83" y="29"/>
                  </a:lnTo>
                  <a:lnTo>
                    <a:pt x="84" y="29"/>
                  </a:lnTo>
                  <a:lnTo>
                    <a:pt x="84" y="32"/>
                  </a:lnTo>
                  <a:lnTo>
                    <a:pt x="84" y="32"/>
                  </a:lnTo>
                  <a:lnTo>
                    <a:pt x="81" y="36"/>
                  </a:lnTo>
                  <a:lnTo>
                    <a:pt x="77" y="38"/>
                  </a:lnTo>
                  <a:lnTo>
                    <a:pt x="77" y="42"/>
                  </a:lnTo>
                  <a:lnTo>
                    <a:pt x="81" y="42"/>
                  </a:lnTo>
                  <a:lnTo>
                    <a:pt x="83" y="36"/>
                  </a:lnTo>
                  <a:lnTo>
                    <a:pt x="84" y="36"/>
                  </a:lnTo>
                  <a:lnTo>
                    <a:pt x="88" y="32"/>
                  </a:lnTo>
                  <a:lnTo>
                    <a:pt x="88" y="36"/>
                  </a:lnTo>
                  <a:lnTo>
                    <a:pt x="84" y="38"/>
                  </a:lnTo>
                  <a:lnTo>
                    <a:pt x="83" y="44"/>
                  </a:lnTo>
                  <a:lnTo>
                    <a:pt x="83" y="48"/>
                  </a:lnTo>
                  <a:lnTo>
                    <a:pt x="83" y="49"/>
                  </a:lnTo>
                  <a:lnTo>
                    <a:pt x="81" y="48"/>
                  </a:lnTo>
                  <a:lnTo>
                    <a:pt x="79" y="49"/>
                  </a:lnTo>
                  <a:lnTo>
                    <a:pt x="77" y="48"/>
                  </a:lnTo>
                  <a:lnTo>
                    <a:pt x="75" y="51"/>
                  </a:lnTo>
                  <a:lnTo>
                    <a:pt x="77" y="53"/>
                  </a:lnTo>
                  <a:lnTo>
                    <a:pt x="79" y="55"/>
                  </a:lnTo>
                  <a:lnTo>
                    <a:pt x="84" y="51"/>
                  </a:lnTo>
                  <a:lnTo>
                    <a:pt x="84" y="48"/>
                  </a:lnTo>
                  <a:lnTo>
                    <a:pt x="84" y="46"/>
                  </a:lnTo>
                  <a:lnTo>
                    <a:pt x="84" y="42"/>
                  </a:lnTo>
                  <a:lnTo>
                    <a:pt x="88" y="42"/>
                  </a:lnTo>
                  <a:lnTo>
                    <a:pt x="88" y="36"/>
                  </a:lnTo>
                  <a:lnTo>
                    <a:pt x="92" y="32"/>
                  </a:lnTo>
                  <a:lnTo>
                    <a:pt x="98" y="31"/>
                  </a:lnTo>
                  <a:lnTo>
                    <a:pt x="94" y="29"/>
                  </a:lnTo>
                  <a:lnTo>
                    <a:pt x="94" y="25"/>
                  </a:lnTo>
                  <a:lnTo>
                    <a:pt x="92" y="25"/>
                  </a:lnTo>
                  <a:lnTo>
                    <a:pt x="94" y="21"/>
                  </a:lnTo>
                  <a:lnTo>
                    <a:pt x="98" y="19"/>
                  </a:lnTo>
                  <a:lnTo>
                    <a:pt x="92" y="17"/>
                  </a:lnTo>
                  <a:lnTo>
                    <a:pt x="92" y="14"/>
                  </a:lnTo>
                  <a:lnTo>
                    <a:pt x="98" y="12"/>
                  </a:lnTo>
                  <a:lnTo>
                    <a:pt x="98" y="12"/>
                  </a:lnTo>
                  <a:lnTo>
                    <a:pt x="92" y="8"/>
                  </a:lnTo>
                  <a:lnTo>
                    <a:pt x="92" y="0"/>
                  </a:lnTo>
                  <a:lnTo>
                    <a:pt x="92" y="0"/>
                  </a:lnTo>
                  <a:lnTo>
                    <a:pt x="92" y="0"/>
                  </a:lnTo>
                  <a:lnTo>
                    <a:pt x="92" y="0"/>
                  </a:lnTo>
                  <a:close/>
                  <a:moveTo>
                    <a:pt x="956" y="264"/>
                  </a:moveTo>
                  <a:lnTo>
                    <a:pt x="956" y="264"/>
                  </a:lnTo>
                  <a:lnTo>
                    <a:pt x="962" y="264"/>
                  </a:lnTo>
                  <a:lnTo>
                    <a:pt x="962" y="264"/>
                  </a:lnTo>
                  <a:lnTo>
                    <a:pt x="963" y="264"/>
                  </a:lnTo>
                  <a:lnTo>
                    <a:pt x="962" y="262"/>
                  </a:lnTo>
                  <a:lnTo>
                    <a:pt x="958" y="262"/>
                  </a:lnTo>
                  <a:lnTo>
                    <a:pt x="958" y="262"/>
                  </a:lnTo>
                  <a:lnTo>
                    <a:pt x="956" y="264"/>
                  </a:lnTo>
                  <a:lnTo>
                    <a:pt x="956" y="264"/>
                  </a:lnTo>
                  <a:lnTo>
                    <a:pt x="956" y="264"/>
                  </a:lnTo>
                  <a:lnTo>
                    <a:pt x="956" y="264"/>
                  </a:lnTo>
                  <a:close/>
                  <a:moveTo>
                    <a:pt x="899" y="279"/>
                  </a:moveTo>
                  <a:lnTo>
                    <a:pt x="898" y="279"/>
                  </a:lnTo>
                  <a:lnTo>
                    <a:pt x="903" y="279"/>
                  </a:lnTo>
                  <a:lnTo>
                    <a:pt x="903" y="277"/>
                  </a:lnTo>
                  <a:lnTo>
                    <a:pt x="907" y="277"/>
                  </a:lnTo>
                  <a:lnTo>
                    <a:pt x="911" y="277"/>
                  </a:lnTo>
                  <a:lnTo>
                    <a:pt x="916" y="275"/>
                  </a:lnTo>
                  <a:lnTo>
                    <a:pt x="918" y="275"/>
                  </a:lnTo>
                  <a:lnTo>
                    <a:pt x="924" y="275"/>
                  </a:lnTo>
                  <a:lnTo>
                    <a:pt x="928" y="274"/>
                  </a:lnTo>
                  <a:lnTo>
                    <a:pt x="928" y="274"/>
                  </a:lnTo>
                  <a:lnTo>
                    <a:pt x="933" y="274"/>
                  </a:lnTo>
                  <a:lnTo>
                    <a:pt x="935" y="270"/>
                  </a:lnTo>
                  <a:lnTo>
                    <a:pt x="931" y="274"/>
                  </a:lnTo>
                  <a:lnTo>
                    <a:pt x="931" y="270"/>
                  </a:lnTo>
                  <a:lnTo>
                    <a:pt x="928" y="274"/>
                  </a:lnTo>
                  <a:lnTo>
                    <a:pt x="928" y="270"/>
                  </a:lnTo>
                  <a:lnTo>
                    <a:pt x="928" y="270"/>
                  </a:lnTo>
                  <a:lnTo>
                    <a:pt x="928" y="270"/>
                  </a:lnTo>
                  <a:lnTo>
                    <a:pt x="924" y="270"/>
                  </a:lnTo>
                  <a:lnTo>
                    <a:pt x="918" y="270"/>
                  </a:lnTo>
                  <a:lnTo>
                    <a:pt x="913" y="274"/>
                  </a:lnTo>
                  <a:lnTo>
                    <a:pt x="909" y="274"/>
                  </a:lnTo>
                  <a:lnTo>
                    <a:pt x="903" y="274"/>
                  </a:lnTo>
                  <a:lnTo>
                    <a:pt x="899" y="274"/>
                  </a:lnTo>
                  <a:lnTo>
                    <a:pt x="898" y="277"/>
                  </a:lnTo>
                  <a:lnTo>
                    <a:pt x="898" y="279"/>
                  </a:lnTo>
                  <a:lnTo>
                    <a:pt x="899" y="279"/>
                  </a:lnTo>
                  <a:lnTo>
                    <a:pt x="899" y="279"/>
                  </a:lnTo>
                  <a:lnTo>
                    <a:pt x="899" y="279"/>
                  </a:lnTo>
                  <a:lnTo>
                    <a:pt x="899" y="279"/>
                  </a:lnTo>
                  <a:close/>
                  <a:moveTo>
                    <a:pt x="92" y="19"/>
                  </a:moveTo>
                  <a:lnTo>
                    <a:pt x="88" y="21"/>
                  </a:lnTo>
                  <a:lnTo>
                    <a:pt x="88" y="27"/>
                  </a:lnTo>
                  <a:lnTo>
                    <a:pt x="88" y="32"/>
                  </a:lnTo>
                  <a:lnTo>
                    <a:pt x="92" y="32"/>
                  </a:lnTo>
                  <a:lnTo>
                    <a:pt x="88" y="25"/>
                  </a:lnTo>
                  <a:lnTo>
                    <a:pt x="88" y="21"/>
                  </a:lnTo>
                  <a:lnTo>
                    <a:pt x="92" y="21"/>
                  </a:lnTo>
                  <a:lnTo>
                    <a:pt x="92" y="19"/>
                  </a:lnTo>
                  <a:lnTo>
                    <a:pt x="92" y="19"/>
                  </a:lnTo>
                  <a:lnTo>
                    <a:pt x="92" y="19"/>
                  </a:lnTo>
                  <a:lnTo>
                    <a:pt x="92" y="19"/>
                  </a:lnTo>
                  <a:close/>
                  <a:moveTo>
                    <a:pt x="442" y="560"/>
                  </a:moveTo>
                  <a:lnTo>
                    <a:pt x="442" y="556"/>
                  </a:lnTo>
                  <a:lnTo>
                    <a:pt x="446" y="554"/>
                  </a:lnTo>
                  <a:lnTo>
                    <a:pt x="448" y="550"/>
                  </a:lnTo>
                  <a:lnTo>
                    <a:pt x="446" y="552"/>
                  </a:lnTo>
                  <a:lnTo>
                    <a:pt x="442" y="560"/>
                  </a:lnTo>
                  <a:lnTo>
                    <a:pt x="442" y="560"/>
                  </a:lnTo>
                  <a:lnTo>
                    <a:pt x="442" y="560"/>
                  </a:lnTo>
                  <a:lnTo>
                    <a:pt x="442" y="560"/>
                  </a:lnTo>
                  <a:close/>
                  <a:moveTo>
                    <a:pt x="436" y="569"/>
                  </a:moveTo>
                  <a:lnTo>
                    <a:pt x="438" y="569"/>
                  </a:lnTo>
                  <a:lnTo>
                    <a:pt x="440" y="564"/>
                  </a:lnTo>
                  <a:lnTo>
                    <a:pt x="440" y="560"/>
                  </a:lnTo>
                  <a:lnTo>
                    <a:pt x="436" y="569"/>
                  </a:lnTo>
                  <a:lnTo>
                    <a:pt x="436" y="569"/>
                  </a:lnTo>
                  <a:lnTo>
                    <a:pt x="436" y="569"/>
                  </a:lnTo>
                  <a:lnTo>
                    <a:pt x="436" y="569"/>
                  </a:lnTo>
                  <a:close/>
                  <a:moveTo>
                    <a:pt x="433" y="594"/>
                  </a:moveTo>
                  <a:lnTo>
                    <a:pt x="433" y="588"/>
                  </a:lnTo>
                  <a:lnTo>
                    <a:pt x="433" y="581"/>
                  </a:lnTo>
                  <a:lnTo>
                    <a:pt x="436" y="571"/>
                  </a:lnTo>
                  <a:lnTo>
                    <a:pt x="433" y="579"/>
                  </a:lnTo>
                  <a:lnTo>
                    <a:pt x="433" y="588"/>
                  </a:lnTo>
                  <a:lnTo>
                    <a:pt x="433" y="588"/>
                  </a:lnTo>
                  <a:lnTo>
                    <a:pt x="433" y="594"/>
                  </a:lnTo>
                  <a:lnTo>
                    <a:pt x="433" y="594"/>
                  </a:lnTo>
                  <a:lnTo>
                    <a:pt x="433" y="594"/>
                  </a:lnTo>
                  <a:lnTo>
                    <a:pt x="433" y="594"/>
                  </a:lnTo>
                  <a:close/>
                </a:path>
              </a:pathLst>
            </a:custGeom>
            <a:solidFill>
              <a:srgbClr val="0098CC"/>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56" name="Freeform 41">
              <a:extLst>
                <a:ext uri="{FF2B5EF4-FFF2-40B4-BE49-F238E27FC236}">
                  <a16:creationId xmlns:a16="http://schemas.microsoft.com/office/drawing/2014/main" id="{930DA44D-905C-4A1E-999A-95FF4C421970}"/>
                </a:ext>
              </a:extLst>
            </p:cNvPr>
            <p:cNvSpPr>
              <a:spLocks/>
            </p:cNvSpPr>
            <p:nvPr/>
          </p:nvSpPr>
          <p:spPr bwMode="auto">
            <a:xfrm>
              <a:off x="8706370" y="2686773"/>
              <a:ext cx="25535" cy="27634"/>
            </a:xfrm>
            <a:custGeom>
              <a:avLst/>
              <a:gdLst/>
              <a:ahLst/>
              <a:cxnLst>
                <a:cxn ang="0">
                  <a:pos x="38" y="79"/>
                </a:cxn>
                <a:cxn ang="0">
                  <a:pos x="40" y="74"/>
                </a:cxn>
                <a:cxn ang="0">
                  <a:pos x="49" y="70"/>
                </a:cxn>
                <a:cxn ang="0">
                  <a:pos x="53" y="66"/>
                </a:cxn>
                <a:cxn ang="0">
                  <a:pos x="55" y="58"/>
                </a:cxn>
                <a:cxn ang="0">
                  <a:pos x="64" y="49"/>
                </a:cxn>
                <a:cxn ang="0">
                  <a:pos x="70" y="45"/>
                </a:cxn>
                <a:cxn ang="0">
                  <a:pos x="73" y="41"/>
                </a:cxn>
                <a:cxn ang="0">
                  <a:pos x="73" y="38"/>
                </a:cxn>
                <a:cxn ang="0">
                  <a:pos x="68" y="41"/>
                </a:cxn>
                <a:cxn ang="0">
                  <a:pos x="64" y="38"/>
                </a:cxn>
                <a:cxn ang="0">
                  <a:pos x="60" y="36"/>
                </a:cxn>
                <a:cxn ang="0">
                  <a:pos x="56" y="36"/>
                </a:cxn>
                <a:cxn ang="0">
                  <a:pos x="56" y="0"/>
                </a:cxn>
                <a:cxn ang="0">
                  <a:pos x="24" y="11"/>
                </a:cxn>
                <a:cxn ang="0">
                  <a:pos x="21" y="13"/>
                </a:cxn>
                <a:cxn ang="0">
                  <a:pos x="24" y="19"/>
                </a:cxn>
                <a:cxn ang="0">
                  <a:pos x="28" y="21"/>
                </a:cxn>
                <a:cxn ang="0">
                  <a:pos x="30" y="25"/>
                </a:cxn>
                <a:cxn ang="0">
                  <a:pos x="36" y="28"/>
                </a:cxn>
                <a:cxn ang="0">
                  <a:pos x="38" y="30"/>
                </a:cxn>
                <a:cxn ang="0">
                  <a:pos x="11" y="34"/>
                </a:cxn>
                <a:cxn ang="0">
                  <a:pos x="2" y="55"/>
                </a:cxn>
                <a:cxn ang="0">
                  <a:pos x="2" y="58"/>
                </a:cxn>
                <a:cxn ang="0">
                  <a:pos x="4" y="58"/>
                </a:cxn>
                <a:cxn ang="0">
                  <a:pos x="2" y="62"/>
                </a:cxn>
                <a:cxn ang="0">
                  <a:pos x="0" y="64"/>
                </a:cxn>
                <a:cxn ang="0">
                  <a:pos x="6" y="70"/>
                </a:cxn>
                <a:cxn ang="0">
                  <a:pos x="9" y="75"/>
                </a:cxn>
                <a:cxn ang="0">
                  <a:pos x="24" y="79"/>
                </a:cxn>
                <a:cxn ang="0">
                  <a:pos x="36" y="79"/>
                </a:cxn>
                <a:cxn ang="0">
                  <a:pos x="36" y="79"/>
                </a:cxn>
              </a:cxnLst>
              <a:rect l="0" t="0" r="r" b="b"/>
              <a:pathLst>
                <a:path w="73" h="79">
                  <a:moveTo>
                    <a:pt x="36" y="79"/>
                  </a:moveTo>
                  <a:lnTo>
                    <a:pt x="38" y="79"/>
                  </a:lnTo>
                  <a:lnTo>
                    <a:pt x="38" y="77"/>
                  </a:lnTo>
                  <a:lnTo>
                    <a:pt x="40" y="74"/>
                  </a:lnTo>
                  <a:lnTo>
                    <a:pt x="45" y="70"/>
                  </a:lnTo>
                  <a:lnTo>
                    <a:pt x="49" y="70"/>
                  </a:lnTo>
                  <a:lnTo>
                    <a:pt x="49" y="70"/>
                  </a:lnTo>
                  <a:lnTo>
                    <a:pt x="53" y="66"/>
                  </a:lnTo>
                  <a:lnTo>
                    <a:pt x="56" y="60"/>
                  </a:lnTo>
                  <a:lnTo>
                    <a:pt x="55" y="58"/>
                  </a:lnTo>
                  <a:lnTo>
                    <a:pt x="58" y="55"/>
                  </a:lnTo>
                  <a:lnTo>
                    <a:pt x="64" y="49"/>
                  </a:lnTo>
                  <a:lnTo>
                    <a:pt x="64" y="49"/>
                  </a:lnTo>
                  <a:lnTo>
                    <a:pt x="70" y="45"/>
                  </a:lnTo>
                  <a:lnTo>
                    <a:pt x="72" y="43"/>
                  </a:lnTo>
                  <a:lnTo>
                    <a:pt x="73" y="41"/>
                  </a:lnTo>
                  <a:lnTo>
                    <a:pt x="73" y="40"/>
                  </a:lnTo>
                  <a:lnTo>
                    <a:pt x="73" y="38"/>
                  </a:lnTo>
                  <a:lnTo>
                    <a:pt x="70" y="38"/>
                  </a:lnTo>
                  <a:lnTo>
                    <a:pt x="68" y="41"/>
                  </a:lnTo>
                  <a:lnTo>
                    <a:pt x="68" y="38"/>
                  </a:lnTo>
                  <a:lnTo>
                    <a:pt x="64" y="38"/>
                  </a:lnTo>
                  <a:lnTo>
                    <a:pt x="62" y="36"/>
                  </a:lnTo>
                  <a:lnTo>
                    <a:pt x="60" y="36"/>
                  </a:lnTo>
                  <a:lnTo>
                    <a:pt x="60" y="36"/>
                  </a:lnTo>
                  <a:lnTo>
                    <a:pt x="56" y="36"/>
                  </a:lnTo>
                  <a:lnTo>
                    <a:pt x="56" y="0"/>
                  </a:lnTo>
                  <a:lnTo>
                    <a:pt x="56" y="0"/>
                  </a:lnTo>
                  <a:lnTo>
                    <a:pt x="24" y="0"/>
                  </a:lnTo>
                  <a:lnTo>
                    <a:pt x="24" y="11"/>
                  </a:lnTo>
                  <a:lnTo>
                    <a:pt x="17" y="11"/>
                  </a:lnTo>
                  <a:lnTo>
                    <a:pt x="21" y="13"/>
                  </a:lnTo>
                  <a:lnTo>
                    <a:pt x="21" y="15"/>
                  </a:lnTo>
                  <a:lnTo>
                    <a:pt x="24" y="19"/>
                  </a:lnTo>
                  <a:lnTo>
                    <a:pt x="28" y="21"/>
                  </a:lnTo>
                  <a:lnTo>
                    <a:pt x="28" y="21"/>
                  </a:lnTo>
                  <a:lnTo>
                    <a:pt x="30" y="25"/>
                  </a:lnTo>
                  <a:lnTo>
                    <a:pt x="30" y="25"/>
                  </a:lnTo>
                  <a:lnTo>
                    <a:pt x="32" y="28"/>
                  </a:lnTo>
                  <a:lnTo>
                    <a:pt x="36" y="28"/>
                  </a:lnTo>
                  <a:lnTo>
                    <a:pt x="38" y="28"/>
                  </a:lnTo>
                  <a:lnTo>
                    <a:pt x="38" y="30"/>
                  </a:lnTo>
                  <a:lnTo>
                    <a:pt x="36" y="34"/>
                  </a:lnTo>
                  <a:lnTo>
                    <a:pt x="11" y="34"/>
                  </a:lnTo>
                  <a:lnTo>
                    <a:pt x="2" y="53"/>
                  </a:lnTo>
                  <a:lnTo>
                    <a:pt x="2" y="55"/>
                  </a:lnTo>
                  <a:lnTo>
                    <a:pt x="2" y="55"/>
                  </a:lnTo>
                  <a:lnTo>
                    <a:pt x="2" y="58"/>
                  </a:lnTo>
                  <a:lnTo>
                    <a:pt x="4" y="58"/>
                  </a:lnTo>
                  <a:lnTo>
                    <a:pt x="4" y="58"/>
                  </a:lnTo>
                  <a:lnTo>
                    <a:pt x="4" y="60"/>
                  </a:lnTo>
                  <a:lnTo>
                    <a:pt x="2" y="62"/>
                  </a:lnTo>
                  <a:lnTo>
                    <a:pt x="0" y="64"/>
                  </a:lnTo>
                  <a:lnTo>
                    <a:pt x="0" y="64"/>
                  </a:lnTo>
                  <a:lnTo>
                    <a:pt x="4" y="68"/>
                  </a:lnTo>
                  <a:lnTo>
                    <a:pt x="6" y="70"/>
                  </a:lnTo>
                  <a:lnTo>
                    <a:pt x="9" y="70"/>
                  </a:lnTo>
                  <a:lnTo>
                    <a:pt x="9" y="75"/>
                  </a:lnTo>
                  <a:lnTo>
                    <a:pt x="21" y="79"/>
                  </a:lnTo>
                  <a:lnTo>
                    <a:pt x="24" y="79"/>
                  </a:lnTo>
                  <a:lnTo>
                    <a:pt x="28" y="79"/>
                  </a:lnTo>
                  <a:lnTo>
                    <a:pt x="36" y="79"/>
                  </a:lnTo>
                  <a:lnTo>
                    <a:pt x="36" y="79"/>
                  </a:lnTo>
                  <a:lnTo>
                    <a:pt x="36" y="79"/>
                  </a:lnTo>
                  <a:close/>
                </a:path>
              </a:pathLst>
            </a:custGeom>
            <a:solidFill>
              <a:srgbClr val="B70C33"/>
            </a:solidFill>
            <a:ln w="9525">
              <a:noFill/>
              <a:round/>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57" name="Freeform 42">
              <a:extLst>
                <a:ext uri="{FF2B5EF4-FFF2-40B4-BE49-F238E27FC236}">
                  <a16:creationId xmlns:a16="http://schemas.microsoft.com/office/drawing/2014/main" id="{FFD81920-77CE-4B16-B2FD-51C00BE90AA4}"/>
                </a:ext>
              </a:extLst>
            </p:cNvPr>
            <p:cNvSpPr>
              <a:spLocks noEditPoints="1"/>
            </p:cNvSpPr>
            <p:nvPr/>
          </p:nvSpPr>
          <p:spPr bwMode="auto">
            <a:xfrm>
              <a:off x="8560853" y="2572039"/>
              <a:ext cx="184345" cy="137122"/>
            </a:xfrm>
            <a:custGeom>
              <a:avLst/>
              <a:gdLst/>
              <a:ahLst/>
              <a:cxnLst>
                <a:cxn ang="0">
                  <a:pos x="198" y="38"/>
                </a:cxn>
                <a:cxn ang="0">
                  <a:pos x="213" y="53"/>
                </a:cxn>
                <a:cxn ang="0">
                  <a:pos x="218" y="78"/>
                </a:cxn>
                <a:cxn ang="0">
                  <a:pos x="233" y="87"/>
                </a:cxn>
                <a:cxn ang="0">
                  <a:pos x="250" y="87"/>
                </a:cxn>
                <a:cxn ang="0">
                  <a:pos x="273" y="76"/>
                </a:cxn>
                <a:cxn ang="0">
                  <a:pos x="292" y="100"/>
                </a:cxn>
                <a:cxn ang="0">
                  <a:pos x="307" y="132"/>
                </a:cxn>
                <a:cxn ang="0">
                  <a:pos x="328" y="160"/>
                </a:cxn>
                <a:cxn ang="0">
                  <a:pos x="341" y="166"/>
                </a:cxn>
                <a:cxn ang="0">
                  <a:pos x="331" y="185"/>
                </a:cxn>
                <a:cxn ang="0">
                  <a:pos x="324" y="232"/>
                </a:cxn>
                <a:cxn ang="0">
                  <a:pos x="329" y="262"/>
                </a:cxn>
                <a:cxn ang="0">
                  <a:pos x="360" y="307"/>
                </a:cxn>
                <a:cxn ang="0">
                  <a:pos x="399" y="315"/>
                </a:cxn>
                <a:cxn ang="0">
                  <a:pos x="431" y="319"/>
                </a:cxn>
                <a:cxn ang="0">
                  <a:pos x="448" y="292"/>
                </a:cxn>
                <a:cxn ang="0">
                  <a:pos x="497" y="255"/>
                </a:cxn>
                <a:cxn ang="0">
                  <a:pos x="520" y="273"/>
                </a:cxn>
                <a:cxn ang="0">
                  <a:pos x="506" y="302"/>
                </a:cxn>
                <a:cxn ang="0">
                  <a:pos x="499" y="309"/>
                </a:cxn>
                <a:cxn ang="0">
                  <a:pos x="478" y="328"/>
                </a:cxn>
                <a:cxn ang="0">
                  <a:pos x="437" y="343"/>
                </a:cxn>
                <a:cxn ang="0">
                  <a:pos x="425" y="362"/>
                </a:cxn>
                <a:cxn ang="0">
                  <a:pos x="410" y="388"/>
                </a:cxn>
                <a:cxn ang="0">
                  <a:pos x="375" y="358"/>
                </a:cxn>
                <a:cxn ang="0">
                  <a:pos x="375" y="358"/>
                </a:cxn>
                <a:cxn ang="0">
                  <a:pos x="367" y="362"/>
                </a:cxn>
                <a:cxn ang="0">
                  <a:pos x="307" y="360"/>
                </a:cxn>
                <a:cxn ang="0">
                  <a:pos x="267" y="343"/>
                </a:cxn>
                <a:cxn ang="0">
                  <a:pos x="220" y="322"/>
                </a:cxn>
                <a:cxn ang="0">
                  <a:pos x="188" y="300"/>
                </a:cxn>
                <a:cxn ang="0">
                  <a:pos x="181" y="273"/>
                </a:cxn>
                <a:cxn ang="0">
                  <a:pos x="179" y="234"/>
                </a:cxn>
                <a:cxn ang="0">
                  <a:pos x="141" y="187"/>
                </a:cxn>
                <a:cxn ang="0">
                  <a:pos x="120" y="162"/>
                </a:cxn>
                <a:cxn ang="0">
                  <a:pos x="124" y="145"/>
                </a:cxn>
                <a:cxn ang="0">
                  <a:pos x="102" y="117"/>
                </a:cxn>
                <a:cxn ang="0">
                  <a:pos x="83" y="98"/>
                </a:cxn>
                <a:cxn ang="0">
                  <a:pos x="70" y="66"/>
                </a:cxn>
                <a:cxn ang="0">
                  <a:pos x="58" y="32"/>
                </a:cxn>
                <a:cxn ang="0">
                  <a:pos x="38" y="38"/>
                </a:cxn>
                <a:cxn ang="0">
                  <a:pos x="53" y="87"/>
                </a:cxn>
                <a:cxn ang="0">
                  <a:pos x="70" y="115"/>
                </a:cxn>
                <a:cxn ang="0">
                  <a:pos x="81" y="136"/>
                </a:cxn>
                <a:cxn ang="0">
                  <a:pos x="90" y="170"/>
                </a:cxn>
                <a:cxn ang="0">
                  <a:pos x="100" y="191"/>
                </a:cxn>
                <a:cxn ang="0">
                  <a:pos x="105" y="221"/>
                </a:cxn>
                <a:cxn ang="0">
                  <a:pos x="77" y="187"/>
                </a:cxn>
                <a:cxn ang="0">
                  <a:pos x="64" y="147"/>
                </a:cxn>
                <a:cxn ang="0">
                  <a:pos x="45" y="132"/>
                </a:cxn>
                <a:cxn ang="0">
                  <a:pos x="28" y="111"/>
                </a:cxn>
                <a:cxn ang="0">
                  <a:pos x="40" y="102"/>
                </a:cxn>
                <a:cxn ang="0">
                  <a:pos x="19" y="70"/>
                </a:cxn>
                <a:cxn ang="0">
                  <a:pos x="11" y="36"/>
                </a:cxn>
                <a:cxn ang="0">
                  <a:pos x="0" y="4"/>
                </a:cxn>
                <a:cxn ang="0">
                  <a:pos x="98" y="187"/>
                </a:cxn>
                <a:cxn ang="0">
                  <a:pos x="333" y="179"/>
                </a:cxn>
                <a:cxn ang="0">
                  <a:pos x="333" y="187"/>
                </a:cxn>
              </a:cxnLst>
              <a:rect l="0" t="0" r="r" b="b"/>
              <a:pathLst>
                <a:path w="527" h="392">
                  <a:moveTo>
                    <a:pt x="0" y="4"/>
                  </a:moveTo>
                  <a:lnTo>
                    <a:pt x="43" y="0"/>
                  </a:lnTo>
                  <a:lnTo>
                    <a:pt x="45" y="4"/>
                  </a:lnTo>
                  <a:lnTo>
                    <a:pt x="43" y="4"/>
                  </a:lnTo>
                  <a:lnTo>
                    <a:pt x="107" y="32"/>
                  </a:lnTo>
                  <a:lnTo>
                    <a:pt x="160" y="34"/>
                  </a:lnTo>
                  <a:lnTo>
                    <a:pt x="160" y="29"/>
                  </a:lnTo>
                  <a:lnTo>
                    <a:pt x="188" y="29"/>
                  </a:lnTo>
                  <a:lnTo>
                    <a:pt x="194" y="32"/>
                  </a:lnTo>
                  <a:lnTo>
                    <a:pt x="196" y="34"/>
                  </a:lnTo>
                  <a:lnTo>
                    <a:pt x="198" y="38"/>
                  </a:lnTo>
                  <a:lnTo>
                    <a:pt x="198" y="38"/>
                  </a:lnTo>
                  <a:lnTo>
                    <a:pt x="200" y="38"/>
                  </a:lnTo>
                  <a:lnTo>
                    <a:pt x="201" y="42"/>
                  </a:lnTo>
                  <a:lnTo>
                    <a:pt x="200" y="44"/>
                  </a:lnTo>
                  <a:lnTo>
                    <a:pt x="203" y="46"/>
                  </a:lnTo>
                  <a:lnTo>
                    <a:pt x="205" y="47"/>
                  </a:lnTo>
                  <a:lnTo>
                    <a:pt x="205" y="49"/>
                  </a:lnTo>
                  <a:lnTo>
                    <a:pt x="205" y="49"/>
                  </a:lnTo>
                  <a:lnTo>
                    <a:pt x="205" y="49"/>
                  </a:lnTo>
                  <a:lnTo>
                    <a:pt x="209" y="53"/>
                  </a:lnTo>
                  <a:lnTo>
                    <a:pt x="213" y="53"/>
                  </a:lnTo>
                  <a:lnTo>
                    <a:pt x="213" y="59"/>
                  </a:lnTo>
                  <a:lnTo>
                    <a:pt x="215" y="61"/>
                  </a:lnTo>
                  <a:lnTo>
                    <a:pt x="215" y="61"/>
                  </a:lnTo>
                  <a:lnTo>
                    <a:pt x="215" y="62"/>
                  </a:lnTo>
                  <a:lnTo>
                    <a:pt x="218" y="64"/>
                  </a:lnTo>
                  <a:lnTo>
                    <a:pt x="218" y="66"/>
                  </a:lnTo>
                  <a:lnTo>
                    <a:pt x="215" y="68"/>
                  </a:lnTo>
                  <a:lnTo>
                    <a:pt x="215" y="68"/>
                  </a:lnTo>
                  <a:lnTo>
                    <a:pt x="215" y="70"/>
                  </a:lnTo>
                  <a:lnTo>
                    <a:pt x="218" y="74"/>
                  </a:lnTo>
                  <a:lnTo>
                    <a:pt x="218" y="78"/>
                  </a:lnTo>
                  <a:lnTo>
                    <a:pt x="220" y="78"/>
                  </a:lnTo>
                  <a:lnTo>
                    <a:pt x="220" y="81"/>
                  </a:lnTo>
                  <a:lnTo>
                    <a:pt x="220" y="81"/>
                  </a:lnTo>
                  <a:lnTo>
                    <a:pt x="222" y="81"/>
                  </a:lnTo>
                  <a:lnTo>
                    <a:pt x="224" y="81"/>
                  </a:lnTo>
                  <a:lnTo>
                    <a:pt x="226" y="81"/>
                  </a:lnTo>
                  <a:lnTo>
                    <a:pt x="226" y="83"/>
                  </a:lnTo>
                  <a:lnTo>
                    <a:pt x="226" y="83"/>
                  </a:lnTo>
                  <a:lnTo>
                    <a:pt x="228" y="87"/>
                  </a:lnTo>
                  <a:lnTo>
                    <a:pt x="230" y="87"/>
                  </a:lnTo>
                  <a:lnTo>
                    <a:pt x="233" y="87"/>
                  </a:lnTo>
                  <a:lnTo>
                    <a:pt x="233" y="89"/>
                  </a:lnTo>
                  <a:lnTo>
                    <a:pt x="237" y="89"/>
                  </a:lnTo>
                  <a:lnTo>
                    <a:pt x="243" y="91"/>
                  </a:lnTo>
                  <a:lnTo>
                    <a:pt x="243" y="93"/>
                  </a:lnTo>
                  <a:lnTo>
                    <a:pt x="243" y="93"/>
                  </a:lnTo>
                  <a:lnTo>
                    <a:pt x="245" y="93"/>
                  </a:lnTo>
                  <a:lnTo>
                    <a:pt x="245" y="91"/>
                  </a:lnTo>
                  <a:lnTo>
                    <a:pt x="248" y="89"/>
                  </a:lnTo>
                  <a:lnTo>
                    <a:pt x="250" y="89"/>
                  </a:lnTo>
                  <a:lnTo>
                    <a:pt x="250" y="87"/>
                  </a:lnTo>
                  <a:lnTo>
                    <a:pt x="250" y="87"/>
                  </a:lnTo>
                  <a:lnTo>
                    <a:pt x="252" y="83"/>
                  </a:lnTo>
                  <a:lnTo>
                    <a:pt x="254" y="78"/>
                  </a:lnTo>
                  <a:lnTo>
                    <a:pt x="256" y="78"/>
                  </a:lnTo>
                  <a:lnTo>
                    <a:pt x="260" y="78"/>
                  </a:lnTo>
                  <a:lnTo>
                    <a:pt x="260" y="78"/>
                  </a:lnTo>
                  <a:lnTo>
                    <a:pt x="262" y="78"/>
                  </a:lnTo>
                  <a:lnTo>
                    <a:pt x="262" y="78"/>
                  </a:lnTo>
                  <a:lnTo>
                    <a:pt x="264" y="76"/>
                  </a:lnTo>
                  <a:lnTo>
                    <a:pt x="267" y="76"/>
                  </a:lnTo>
                  <a:lnTo>
                    <a:pt x="269" y="76"/>
                  </a:lnTo>
                  <a:lnTo>
                    <a:pt x="273" y="76"/>
                  </a:lnTo>
                  <a:lnTo>
                    <a:pt x="273" y="76"/>
                  </a:lnTo>
                  <a:lnTo>
                    <a:pt x="275" y="78"/>
                  </a:lnTo>
                  <a:lnTo>
                    <a:pt x="277" y="78"/>
                  </a:lnTo>
                  <a:lnTo>
                    <a:pt x="280" y="78"/>
                  </a:lnTo>
                  <a:lnTo>
                    <a:pt x="282" y="81"/>
                  </a:lnTo>
                  <a:lnTo>
                    <a:pt x="286" y="83"/>
                  </a:lnTo>
                  <a:lnTo>
                    <a:pt x="288" y="87"/>
                  </a:lnTo>
                  <a:lnTo>
                    <a:pt x="288" y="93"/>
                  </a:lnTo>
                  <a:lnTo>
                    <a:pt x="292" y="93"/>
                  </a:lnTo>
                  <a:lnTo>
                    <a:pt x="292" y="96"/>
                  </a:lnTo>
                  <a:lnTo>
                    <a:pt x="292" y="100"/>
                  </a:lnTo>
                  <a:lnTo>
                    <a:pt x="292" y="102"/>
                  </a:lnTo>
                  <a:lnTo>
                    <a:pt x="294" y="102"/>
                  </a:lnTo>
                  <a:lnTo>
                    <a:pt x="296" y="111"/>
                  </a:lnTo>
                  <a:lnTo>
                    <a:pt x="297" y="111"/>
                  </a:lnTo>
                  <a:lnTo>
                    <a:pt x="297" y="113"/>
                  </a:lnTo>
                  <a:lnTo>
                    <a:pt x="301" y="115"/>
                  </a:lnTo>
                  <a:lnTo>
                    <a:pt x="301" y="119"/>
                  </a:lnTo>
                  <a:lnTo>
                    <a:pt x="303" y="123"/>
                  </a:lnTo>
                  <a:lnTo>
                    <a:pt x="307" y="127"/>
                  </a:lnTo>
                  <a:lnTo>
                    <a:pt x="307" y="130"/>
                  </a:lnTo>
                  <a:lnTo>
                    <a:pt x="307" y="132"/>
                  </a:lnTo>
                  <a:lnTo>
                    <a:pt x="307" y="132"/>
                  </a:lnTo>
                  <a:lnTo>
                    <a:pt x="307" y="136"/>
                  </a:lnTo>
                  <a:lnTo>
                    <a:pt x="311" y="145"/>
                  </a:lnTo>
                  <a:lnTo>
                    <a:pt x="311" y="149"/>
                  </a:lnTo>
                  <a:lnTo>
                    <a:pt x="312" y="153"/>
                  </a:lnTo>
                  <a:lnTo>
                    <a:pt x="312" y="153"/>
                  </a:lnTo>
                  <a:lnTo>
                    <a:pt x="312" y="153"/>
                  </a:lnTo>
                  <a:lnTo>
                    <a:pt x="316" y="153"/>
                  </a:lnTo>
                  <a:lnTo>
                    <a:pt x="318" y="155"/>
                  </a:lnTo>
                  <a:lnTo>
                    <a:pt x="322" y="157"/>
                  </a:lnTo>
                  <a:lnTo>
                    <a:pt x="328" y="160"/>
                  </a:lnTo>
                  <a:lnTo>
                    <a:pt x="331" y="160"/>
                  </a:lnTo>
                  <a:lnTo>
                    <a:pt x="335" y="160"/>
                  </a:lnTo>
                  <a:lnTo>
                    <a:pt x="337" y="162"/>
                  </a:lnTo>
                  <a:lnTo>
                    <a:pt x="337" y="166"/>
                  </a:lnTo>
                  <a:lnTo>
                    <a:pt x="337" y="166"/>
                  </a:lnTo>
                  <a:lnTo>
                    <a:pt x="341" y="166"/>
                  </a:lnTo>
                  <a:lnTo>
                    <a:pt x="341" y="160"/>
                  </a:lnTo>
                  <a:lnTo>
                    <a:pt x="343" y="157"/>
                  </a:lnTo>
                  <a:lnTo>
                    <a:pt x="343" y="160"/>
                  </a:lnTo>
                  <a:lnTo>
                    <a:pt x="341" y="166"/>
                  </a:lnTo>
                  <a:lnTo>
                    <a:pt x="341" y="166"/>
                  </a:lnTo>
                  <a:lnTo>
                    <a:pt x="341" y="170"/>
                  </a:lnTo>
                  <a:lnTo>
                    <a:pt x="337" y="174"/>
                  </a:lnTo>
                  <a:lnTo>
                    <a:pt x="337" y="177"/>
                  </a:lnTo>
                  <a:lnTo>
                    <a:pt x="335" y="177"/>
                  </a:lnTo>
                  <a:lnTo>
                    <a:pt x="335" y="175"/>
                  </a:lnTo>
                  <a:lnTo>
                    <a:pt x="335" y="172"/>
                  </a:lnTo>
                  <a:lnTo>
                    <a:pt x="333" y="172"/>
                  </a:lnTo>
                  <a:lnTo>
                    <a:pt x="333" y="177"/>
                  </a:lnTo>
                  <a:lnTo>
                    <a:pt x="329" y="181"/>
                  </a:lnTo>
                  <a:lnTo>
                    <a:pt x="333" y="181"/>
                  </a:lnTo>
                  <a:lnTo>
                    <a:pt x="331" y="185"/>
                  </a:lnTo>
                  <a:lnTo>
                    <a:pt x="329" y="191"/>
                  </a:lnTo>
                  <a:lnTo>
                    <a:pt x="328" y="191"/>
                  </a:lnTo>
                  <a:lnTo>
                    <a:pt x="328" y="194"/>
                  </a:lnTo>
                  <a:lnTo>
                    <a:pt x="329" y="196"/>
                  </a:lnTo>
                  <a:lnTo>
                    <a:pt x="328" y="198"/>
                  </a:lnTo>
                  <a:lnTo>
                    <a:pt x="329" y="202"/>
                  </a:lnTo>
                  <a:lnTo>
                    <a:pt x="326" y="211"/>
                  </a:lnTo>
                  <a:lnTo>
                    <a:pt x="328" y="215"/>
                  </a:lnTo>
                  <a:lnTo>
                    <a:pt x="326" y="224"/>
                  </a:lnTo>
                  <a:lnTo>
                    <a:pt x="324" y="230"/>
                  </a:lnTo>
                  <a:lnTo>
                    <a:pt x="324" y="232"/>
                  </a:lnTo>
                  <a:lnTo>
                    <a:pt x="326" y="240"/>
                  </a:lnTo>
                  <a:lnTo>
                    <a:pt x="326" y="243"/>
                  </a:lnTo>
                  <a:lnTo>
                    <a:pt x="329" y="251"/>
                  </a:lnTo>
                  <a:lnTo>
                    <a:pt x="329" y="256"/>
                  </a:lnTo>
                  <a:lnTo>
                    <a:pt x="329" y="256"/>
                  </a:lnTo>
                  <a:lnTo>
                    <a:pt x="328" y="251"/>
                  </a:lnTo>
                  <a:lnTo>
                    <a:pt x="324" y="245"/>
                  </a:lnTo>
                  <a:lnTo>
                    <a:pt x="324" y="249"/>
                  </a:lnTo>
                  <a:lnTo>
                    <a:pt x="326" y="251"/>
                  </a:lnTo>
                  <a:lnTo>
                    <a:pt x="329" y="260"/>
                  </a:lnTo>
                  <a:lnTo>
                    <a:pt x="329" y="262"/>
                  </a:lnTo>
                  <a:lnTo>
                    <a:pt x="328" y="264"/>
                  </a:lnTo>
                  <a:lnTo>
                    <a:pt x="331" y="268"/>
                  </a:lnTo>
                  <a:lnTo>
                    <a:pt x="331" y="270"/>
                  </a:lnTo>
                  <a:lnTo>
                    <a:pt x="341" y="283"/>
                  </a:lnTo>
                  <a:lnTo>
                    <a:pt x="343" y="287"/>
                  </a:lnTo>
                  <a:lnTo>
                    <a:pt x="346" y="292"/>
                  </a:lnTo>
                  <a:lnTo>
                    <a:pt x="346" y="294"/>
                  </a:lnTo>
                  <a:lnTo>
                    <a:pt x="346" y="298"/>
                  </a:lnTo>
                  <a:lnTo>
                    <a:pt x="354" y="305"/>
                  </a:lnTo>
                  <a:lnTo>
                    <a:pt x="358" y="309"/>
                  </a:lnTo>
                  <a:lnTo>
                    <a:pt x="360" y="307"/>
                  </a:lnTo>
                  <a:lnTo>
                    <a:pt x="365" y="309"/>
                  </a:lnTo>
                  <a:lnTo>
                    <a:pt x="365" y="309"/>
                  </a:lnTo>
                  <a:lnTo>
                    <a:pt x="371" y="313"/>
                  </a:lnTo>
                  <a:lnTo>
                    <a:pt x="375" y="319"/>
                  </a:lnTo>
                  <a:lnTo>
                    <a:pt x="376" y="322"/>
                  </a:lnTo>
                  <a:lnTo>
                    <a:pt x="380" y="319"/>
                  </a:lnTo>
                  <a:lnTo>
                    <a:pt x="388" y="319"/>
                  </a:lnTo>
                  <a:lnTo>
                    <a:pt x="390" y="322"/>
                  </a:lnTo>
                  <a:lnTo>
                    <a:pt x="392" y="322"/>
                  </a:lnTo>
                  <a:lnTo>
                    <a:pt x="399" y="317"/>
                  </a:lnTo>
                  <a:lnTo>
                    <a:pt x="399" y="315"/>
                  </a:lnTo>
                  <a:lnTo>
                    <a:pt x="405" y="315"/>
                  </a:lnTo>
                  <a:lnTo>
                    <a:pt x="410" y="315"/>
                  </a:lnTo>
                  <a:lnTo>
                    <a:pt x="414" y="311"/>
                  </a:lnTo>
                  <a:lnTo>
                    <a:pt x="418" y="311"/>
                  </a:lnTo>
                  <a:lnTo>
                    <a:pt x="424" y="313"/>
                  </a:lnTo>
                  <a:lnTo>
                    <a:pt x="424" y="311"/>
                  </a:lnTo>
                  <a:lnTo>
                    <a:pt x="429" y="313"/>
                  </a:lnTo>
                  <a:lnTo>
                    <a:pt x="425" y="315"/>
                  </a:lnTo>
                  <a:lnTo>
                    <a:pt x="424" y="317"/>
                  </a:lnTo>
                  <a:lnTo>
                    <a:pt x="427" y="319"/>
                  </a:lnTo>
                  <a:lnTo>
                    <a:pt x="431" y="319"/>
                  </a:lnTo>
                  <a:lnTo>
                    <a:pt x="431" y="319"/>
                  </a:lnTo>
                  <a:lnTo>
                    <a:pt x="433" y="319"/>
                  </a:lnTo>
                  <a:lnTo>
                    <a:pt x="437" y="315"/>
                  </a:lnTo>
                  <a:lnTo>
                    <a:pt x="437" y="309"/>
                  </a:lnTo>
                  <a:lnTo>
                    <a:pt x="439" y="305"/>
                  </a:lnTo>
                  <a:lnTo>
                    <a:pt x="435" y="307"/>
                  </a:lnTo>
                  <a:lnTo>
                    <a:pt x="435" y="307"/>
                  </a:lnTo>
                  <a:lnTo>
                    <a:pt x="442" y="302"/>
                  </a:lnTo>
                  <a:lnTo>
                    <a:pt x="444" y="302"/>
                  </a:lnTo>
                  <a:lnTo>
                    <a:pt x="448" y="298"/>
                  </a:lnTo>
                  <a:lnTo>
                    <a:pt x="448" y="292"/>
                  </a:lnTo>
                  <a:lnTo>
                    <a:pt x="456" y="285"/>
                  </a:lnTo>
                  <a:lnTo>
                    <a:pt x="454" y="283"/>
                  </a:lnTo>
                  <a:lnTo>
                    <a:pt x="456" y="273"/>
                  </a:lnTo>
                  <a:lnTo>
                    <a:pt x="463" y="264"/>
                  </a:lnTo>
                  <a:lnTo>
                    <a:pt x="459" y="264"/>
                  </a:lnTo>
                  <a:lnTo>
                    <a:pt x="459" y="260"/>
                  </a:lnTo>
                  <a:lnTo>
                    <a:pt x="472" y="258"/>
                  </a:lnTo>
                  <a:lnTo>
                    <a:pt x="488" y="258"/>
                  </a:lnTo>
                  <a:lnTo>
                    <a:pt x="489" y="255"/>
                  </a:lnTo>
                  <a:lnTo>
                    <a:pt x="493" y="255"/>
                  </a:lnTo>
                  <a:lnTo>
                    <a:pt x="497" y="255"/>
                  </a:lnTo>
                  <a:lnTo>
                    <a:pt x="499" y="253"/>
                  </a:lnTo>
                  <a:lnTo>
                    <a:pt x="499" y="251"/>
                  </a:lnTo>
                  <a:lnTo>
                    <a:pt x="506" y="251"/>
                  </a:lnTo>
                  <a:lnTo>
                    <a:pt x="516" y="253"/>
                  </a:lnTo>
                  <a:lnTo>
                    <a:pt x="518" y="253"/>
                  </a:lnTo>
                  <a:lnTo>
                    <a:pt x="518" y="251"/>
                  </a:lnTo>
                  <a:lnTo>
                    <a:pt x="521" y="249"/>
                  </a:lnTo>
                  <a:lnTo>
                    <a:pt x="527" y="256"/>
                  </a:lnTo>
                  <a:lnTo>
                    <a:pt x="527" y="262"/>
                  </a:lnTo>
                  <a:lnTo>
                    <a:pt x="523" y="264"/>
                  </a:lnTo>
                  <a:lnTo>
                    <a:pt x="520" y="273"/>
                  </a:lnTo>
                  <a:lnTo>
                    <a:pt x="510" y="279"/>
                  </a:lnTo>
                  <a:lnTo>
                    <a:pt x="508" y="283"/>
                  </a:lnTo>
                  <a:lnTo>
                    <a:pt x="508" y="288"/>
                  </a:lnTo>
                  <a:lnTo>
                    <a:pt x="504" y="290"/>
                  </a:lnTo>
                  <a:lnTo>
                    <a:pt x="503" y="292"/>
                  </a:lnTo>
                  <a:lnTo>
                    <a:pt x="506" y="294"/>
                  </a:lnTo>
                  <a:lnTo>
                    <a:pt x="508" y="294"/>
                  </a:lnTo>
                  <a:lnTo>
                    <a:pt x="508" y="294"/>
                  </a:lnTo>
                  <a:lnTo>
                    <a:pt x="504" y="300"/>
                  </a:lnTo>
                  <a:lnTo>
                    <a:pt x="504" y="302"/>
                  </a:lnTo>
                  <a:lnTo>
                    <a:pt x="506" y="302"/>
                  </a:lnTo>
                  <a:lnTo>
                    <a:pt x="508" y="300"/>
                  </a:lnTo>
                  <a:lnTo>
                    <a:pt x="510" y="300"/>
                  </a:lnTo>
                  <a:lnTo>
                    <a:pt x="508" y="304"/>
                  </a:lnTo>
                  <a:lnTo>
                    <a:pt x="504" y="315"/>
                  </a:lnTo>
                  <a:lnTo>
                    <a:pt x="503" y="322"/>
                  </a:lnTo>
                  <a:lnTo>
                    <a:pt x="503" y="322"/>
                  </a:lnTo>
                  <a:lnTo>
                    <a:pt x="499" y="319"/>
                  </a:lnTo>
                  <a:lnTo>
                    <a:pt x="493" y="317"/>
                  </a:lnTo>
                  <a:lnTo>
                    <a:pt x="493" y="315"/>
                  </a:lnTo>
                  <a:lnTo>
                    <a:pt x="497" y="313"/>
                  </a:lnTo>
                  <a:lnTo>
                    <a:pt x="499" y="309"/>
                  </a:lnTo>
                  <a:lnTo>
                    <a:pt x="493" y="309"/>
                  </a:lnTo>
                  <a:lnTo>
                    <a:pt x="491" y="315"/>
                  </a:lnTo>
                  <a:lnTo>
                    <a:pt x="488" y="317"/>
                  </a:lnTo>
                  <a:lnTo>
                    <a:pt x="488" y="317"/>
                  </a:lnTo>
                  <a:lnTo>
                    <a:pt x="486" y="317"/>
                  </a:lnTo>
                  <a:lnTo>
                    <a:pt x="484" y="319"/>
                  </a:lnTo>
                  <a:lnTo>
                    <a:pt x="484" y="319"/>
                  </a:lnTo>
                  <a:lnTo>
                    <a:pt x="482" y="322"/>
                  </a:lnTo>
                  <a:lnTo>
                    <a:pt x="480" y="324"/>
                  </a:lnTo>
                  <a:lnTo>
                    <a:pt x="480" y="328"/>
                  </a:lnTo>
                  <a:lnTo>
                    <a:pt x="478" y="328"/>
                  </a:lnTo>
                  <a:lnTo>
                    <a:pt x="478" y="328"/>
                  </a:lnTo>
                  <a:lnTo>
                    <a:pt x="478" y="328"/>
                  </a:lnTo>
                  <a:lnTo>
                    <a:pt x="478" y="324"/>
                  </a:lnTo>
                  <a:lnTo>
                    <a:pt x="474" y="324"/>
                  </a:lnTo>
                  <a:lnTo>
                    <a:pt x="474" y="328"/>
                  </a:lnTo>
                  <a:lnTo>
                    <a:pt x="472" y="328"/>
                  </a:lnTo>
                  <a:lnTo>
                    <a:pt x="440" y="328"/>
                  </a:lnTo>
                  <a:lnTo>
                    <a:pt x="440" y="339"/>
                  </a:lnTo>
                  <a:lnTo>
                    <a:pt x="431" y="339"/>
                  </a:lnTo>
                  <a:lnTo>
                    <a:pt x="435" y="341"/>
                  </a:lnTo>
                  <a:lnTo>
                    <a:pt x="437" y="343"/>
                  </a:lnTo>
                  <a:lnTo>
                    <a:pt x="439" y="347"/>
                  </a:lnTo>
                  <a:lnTo>
                    <a:pt x="442" y="349"/>
                  </a:lnTo>
                  <a:lnTo>
                    <a:pt x="444" y="349"/>
                  </a:lnTo>
                  <a:lnTo>
                    <a:pt x="444" y="353"/>
                  </a:lnTo>
                  <a:lnTo>
                    <a:pt x="444" y="353"/>
                  </a:lnTo>
                  <a:lnTo>
                    <a:pt x="448" y="356"/>
                  </a:lnTo>
                  <a:lnTo>
                    <a:pt x="450" y="356"/>
                  </a:lnTo>
                  <a:lnTo>
                    <a:pt x="454" y="356"/>
                  </a:lnTo>
                  <a:lnTo>
                    <a:pt x="454" y="358"/>
                  </a:lnTo>
                  <a:lnTo>
                    <a:pt x="450" y="362"/>
                  </a:lnTo>
                  <a:lnTo>
                    <a:pt x="425" y="362"/>
                  </a:lnTo>
                  <a:lnTo>
                    <a:pt x="416" y="381"/>
                  </a:lnTo>
                  <a:lnTo>
                    <a:pt x="416" y="381"/>
                  </a:lnTo>
                  <a:lnTo>
                    <a:pt x="416" y="383"/>
                  </a:lnTo>
                  <a:lnTo>
                    <a:pt x="416" y="385"/>
                  </a:lnTo>
                  <a:lnTo>
                    <a:pt x="418" y="386"/>
                  </a:lnTo>
                  <a:lnTo>
                    <a:pt x="418" y="386"/>
                  </a:lnTo>
                  <a:lnTo>
                    <a:pt x="418" y="388"/>
                  </a:lnTo>
                  <a:lnTo>
                    <a:pt x="416" y="390"/>
                  </a:lnTo>
                  <a:lnTo>
                    <a:pt x="414" y="392"/>
                  </a:lnTo>
                  <a:lnTo>
                    <a:pt x="414" y="392"/>
                  </a:lnTo>
                  <a:lnTo>
                    <a:pt x="410" y="388"/>
                  </a:lnTo>
                  <a:lnTo>
                    <a:pt x="407" y="385"/>
                  </a:lnTo>
                  <a:lnTo>
                    <a:pt x="405" y="381"/>
                  </a:lnTo>
                  <a:lnTo>
                    <a:pt x="401" y="381"/>
                  </a:lnTo>
                  <a:lnTo>
                    <a:pt x="390" y="371"/>
                  </a:lnTo>
                  <a:lnTo>
                    <a:pt x="388" y="369"/>
                  </a:lnTo>
                  <a:lnTo>
                    <a:pt x="388" y="368"/>
                  </a:lnTo>
                  <a:lnTo>
                    <a:pt x="384" y="362"/>
                  </a:lnTo>
                  <a:lnTo>
                    <a:pt x="380" y="360"/>
                  </a:lnTo>
                  <a:lnTo>
                    <a:pt x="376" y="358"/>
                  </a:lnTo>
                  <a:lnTo>
                    <a:pt x="376" y="358"/>
                  </a:lnTo>
                  <a:lnTo>
                    <a:pt x="375" y="358"/>
                  </a:lnTo>
                  <a:lnTo>
                    <a:pt x="375" y="360"/>
                  </a:lnTo>
                  <a:lnTo>
                    <a:pt x="382" y="362"/>
                  </a:lnTo>
                  <a:lnTo>
                    <a:pt x="386" y="368"/>
                  </a:lnTo>
                  <a:lnTo>
                    <a:pt x="386" y="368"/>
                  </a:lnTo>
                  <a:lnTo>
                    <a:pt x="384" y="366"/>
                  </a:lnTo>
                  <a:lnTo>
                    <a:pt x="376" y="362"/>
                  </a:lnTo>
                  <a:lnTo>
                    <a:pt x="375" y="360"/>
                  </a:lnTo>
                  <a:lnTo>
                    <a:pt x="371" y="360"/>
                  </a:lnTo>
                  <a:lnTo>
                    <a:pt x="371" y="360"/>
                  </a:lnTo>
                  <a:lnTo>
                    <a:pt x="371" y="360"/>
                  </a:lnTo>
                  <a:lnTo>
                    <a:pt x="375" y="358"/>
                  </a:lnTo>
                  <a:lnTo>
                    <a:pt x="375" y="358"/>
                  </a:lnTo>
                  <a:lnTo>
                    <a:pt x="371" y="358"/>
                  </a:lnTo>
                  <a:lnTo>
                    <a:pt x="367" y="358"/>
                  </a:lnTo>
                  <a:lnTo>
                    <a:pt x="367" y="356"/>
                  </a:lnTo>
                  <a:lnTo>
                    <a:pt x="367" y="356"/>
                  </a:lnTo>
                  <a:lnTo>
                    <a:pt x="361" y="358"/>
                  </a:lnTo>
                  <a:lnTo>
                    <a:pt x="361" y="360"/>
                  </a:lnTo>
                  <a:lnTo>
                    <a:pt x="367" y="360"/>
                  </a:lnTo>
                  <a:lnTo>
                    <a:pt x="371" y="360"/>
                  </a:lnTo>
                  <a:lnTo>
                    <a:pt x="371" y="362"/>
                  </a:lnTo>
                  <a:lnTo>
                    <a:pt x="367" y="362"/>
                  </a:lnTo>
                  <a:lnTo>
                    <a:pt x="361" y="362"/>
                  </a:lnTo>
                  <a:lnTo>
                    <a:pt x="360" y="362"/>
                  </a:lnTo>
                  <a:lnTo>
                    <a:pt x="354" y="366"/>
                  </a:lnTo>
                  <a:lnTo>
                    <a:pt x="350" y="366"/>
                  </a:lnTo>
                  <a:lnTo>
                    <a:pt x="341" y="371"/>
                  </a:lnTo>
                  <a:lnTo>
                    <a:pt x="337" y="371"/>
                  </a:lnTo>
                  <a:lnTo>
                    <a:pt x="328" y="368"/>
                  </a:lnTo>
                  <a:lnTo>
                    <a:pt x="322" y="364"/>
                  </a:lnTo>
                  <a:lnTo>
                    <a:pt x="316" y="364"/>
                  </a:lnTo>
                  <a:lnTo>
                    <a:pt x="311" y="362"/>
                  </a:lnTo>
                  <a:lnTo>
                    <a:pt x="307" y="360"/>
                  </a:lnTo>
                  <a:lnTo>
                    <a:pt x="305" y="360"/>
                  </a:lnTo>
                  <a:lnTo>
                    <a:pt x="301" y="360"/>
                  </a:lnTo>
                  <a:lnTo>
                    <a:pt x="297" y="358"/>
                  </a:lnTo>
                  <a:lnTo>
                    <a:pt x="294" y="353"/>
                  </a:lnTo>
                  <a:lnTo>
                    <a:pt x="294" y="353"/>
                  </a:lnTo>
                  <a:lnTo>
                    <a:pt x="292" y="353"/>
                  </a:lnTo>
                  <a:lnTo>
                    <a:pt x="286" y="353"/>
                  </a:lnTo>
                  <a:lnTo>
                    <a:pt x="282" y="353"/>
                  </a:lnTo>
                  <a:lnTo>
                    <a:pt x="279" y="349"/>
                  </a:lnTo>
                  <a:lnTo>
                    <a:pt x="275" y="347"/>
                  </a:lnTo>
                  <a:lnTo>
                    <a:pt x="267" y="343"/>
                  </a:lnTo>
                  <a:lnTo>
                    <a:pt x="258" y="341"/>
                  </a:lnTo>
                  <a:lnTo>
                    <a:pt x="252" y="336"/>
                  </a:lnTo>
                  <a:lnTo>
                    <a:pt x="250" y="336"/>
                  </a:lnTo>
                  <a:lnTo>
                    <a:pt x="243" y="328"/>
                  </a:lnTo>
                  <a:lnTo>
                    <a:pt x="239" y="322"/>
                  </a:lnTo>
                  <a:lnTo>
                    <a:pt x="237" y="324"/>
                  </a:lnTo>
                  <a:lnTo>
                    <a:pt x="237" y="324"/>
                  </a:lnTo>
                  <a:lnTo>
                    <a:pt x="233" y="324"/>
                  </a:lnTo>
                  <a:lnTo>
                    <a:pt x="226" y="322"/>
                  </a:lnTo>
                  <a:lnTo>
                    <a:pt x="224" y="322"/>
                  </a:lnTo>
                  <a:lnTo>
                    <a:pt x="220" y="322"/>
                  </a:lnTo>
                  <a:lnTo>
                    <a:pt x="218" y="322"/>
                  </a:lnTo>
                  <a:lnTo>
                    <a:pt x="215" y="319"/>
                  </a:lnTo>
                  <a:lnTo>
                    <a:pt x="213" y="317"/>
                  </a:lnTo>
                  <a:lnTo>
                    <a:pt x="209" y="311"/>
                  </a:lnTo>
                  <a:lnTo>
                    <a:pt x="205" y="307"/>
                  </a:lnTo>
                  <a:lnTo>
                    <a:pt x="200" y="305"/>
                  </a:lnTo>
                  <a:lnTo>
                    <a:pt x="200" y="304"/>
                  </a:lnTo>
                  <a:lnTo>
                    <a:pt x="201" y="300"/>
                  </a:lnTo>
                  <a:lnTo>
                    <a:pt x="200" y="300"/>
                  </a:lnTo>
                  <a:lnTo>
                    <a:pt x="196" y="302"/>
                  </a:lnTo>
                  <a:lnTo>
                    <a:pt x="188" y="300"/>
                  </a:lnTo>
                  <a:lnTo>
                    <a:pt x="188" y="298"/>
                  </a:lnTo>
                  <a:lnTo>
                    <a:pt x="184" y="298"/>
                  </a:lnTo>
                  <a:lnTo>
                    <a:pt x="184" y="298"/>
                  </a:lnTo>
                  <a:lnTo>
                    <a:pt x="184" y="292"/>
                  </a:lnTo>
                  <a:lnTo>
                    <a:pt x="181" y="288"/>
                  </a:lnTo>
                  <a:lnTo>
                    <a:pt x="181" y="285"/>
                  </a:lnTo>
                  <a:lnTo>
                    <a:pt x="177" y="283"/>
                  </a:lnTo>
                  <a:lnTo>
                    <a:pt x="175" y="275"/>
                  </a:lnTo>
                  <a:lnTo>
                    <a:pt x="175" y="273"/>
                  </a:lnTo>
                  <a:lnTo>
                    <a:pt x="177" y="273"/>
                  </a:lnTo>
                  <a:lnTo>
                    <a:pt x="181" y="273"/>
                  </a:lnTo>
                  <a:lnTo>
                    <a:pt x="181" y="270"/>
                  </a:lnTo>
                  <a:lnTo>
                    <a:pt x="181" y="270"/>
                  </a:lnTo>
                  <a:lnTo>
                    <a:pt x="179" y="270"/>
                  </a:lnTo>
                  <a:lnTo>
                    <a:pt x="179" y="268"/>
                  </a:lnTo>
                  <a:lnTo>
                    <a:pt x="184" y="264"/>
                  </a:lnTo>
                  <a:lnTo>
                    <a:pt x="184" y="260"/>
                  </a:lnTo>
                  <a:lnTo>
                    <a:pt x="184" y="256"/>
                  </a:lnTo>
                  <a:lnTo>
                    <a:pt x="181" y="245"/>
                  </a:lnTo>
                  <a:lnTo>
                    <a:pt x="179" y="240"/>
                  </a:lnTo>
                  <a:lnTo>
                    <a:pt x="179" y="236"/>
                  </a:lnTo>
                  <a:lnTo>
                    <a:pt x="179" y="234"/>
                  </a:lnTo>
                  <a:lnTo>
                    <a:pt x="179" y="230"/>
                  </a:lnTo>
                  <a:lnTo>
                    <a:pt x="171" y="223"/>
                  </a:lnTo>
                  <a:lnTo>
                    <a:pt x="171" y="219"/>
                  </a:lnTo>
                  <a:lnTo>
                    <a:pt x="166" y="211"/>
                  </a:lnTo>
                  <a:lnTo>
                    <a:pt x="160" y="206"/>
                  </a:lnTo>
                  <a:lnTo>
                    <a:pt x="156" y="198"/>
                  </a:lnTo>
                  <a:lnTo>
                    <a:pt x="151" y="194"/>
                  </a:lnTo>
                  <a:lnTo>
                    <a:pt x="149" y="191"/>
                  </a:lnTo>
                  <a:lnTo>
                    <a:pt x="149" y="191"/>
                  </a:lnTo>
                  <a:lnTo>
                    <a:pt x="143" y="187"/>
                  </a:lnTo>
                  <a:lnTo>
                    <a:pt x="141" y="187"/>
                  </a:lnTo>
                  <a:lnTo>
                    <a:pt x="139" y="185"/>
                  </a:lnTo>
                  <a:lnTo>
                    <a:pt x="143" y="185"/>
                  </a:lnTo>
                  <a:lnTo>
                    <a:pt x="143" y="181"/>
                  </a:lnTo>
                  <a:lnTo>
                    <a:pt x="143" y="179"/>
                  </a:lnTo>
                  <a:lnTo>
                    <a:pt x="141" y="175"/>
                  </a:lnTo>
                  <a:lnTo>
                    <a:pt x="139" y="172"/>
                  </a:lnTo>
                  <a:lnTo>
                    <a:pt x="137" y="172"/>
                  </a:lnTo>
                  <a:lnTo>
                    <a:pt x="136" y="172"/>
                  </a:lnTo>
                  <a:lnTo>
                    <a:pt x="128" y="166"/>
                  </a:lnTo>
                  <a:lnTo>
                    <a:pt x="124" y="162"/>
                  </a:lnTo>
                  <a:lnTo>
                    <a:pt x="120" y="162"/>
                  </a:lnTo>
                  <a:lnTo>
                    <a:pt x="119" y="160"/>
                  </a:lnTo>
                  <a:lnTo>
                    <a:pt x="117" y="157"/>
                  </a:lnTo>
                  <a:lnTo>
                    <a:pt x="119" y="153"/>
                  </a:lnTo>
                  <a:lnTo>
                    <a:pt x="122" y="149"/>
                  </a:lnTo>
                  <a:lnTo>
                    <a:pt x="126" y="149"/>
                  </a:lnTo>
                  <a:lnTo>
                    <a:pt x="128" y="151"/>
                  </a:lnTo>
                  <a:lnTo>
                    <a:pt x="128" y="149"/>
                  </a:lnTo>
                  <a:lnTo>
                    <a:pt x="128" y="145"/>
                  </a:lnTo>
                  <a:lnTo>
                    <a:pt x="128" y="145"/>
                  </a:lnTo>
                  <a:lnTo>
                    <a:pt x="126" y="145"/>
                  </a:lnTo>
                  <a:lnTo>
                    <a:pt x="124" y="145"/>
                  </a:lnTo>
                  <a:lnTo>
                    <a:pt x="122" y="142"/>
                  </a:lnTo>
                  <a:lnTo>
                    <a:pt x="119" y="138"/>
                  </a:lnTo>
                  <a:lnTo>
                    <a:pt x="117" y="138"/>
                  </a:lnTo>
                  <a:lnTo>
                    <a:pt x="113" y="138"/>
                  </a:lnTo>
                  <a:lnTo>
                    <a:pt x="111" y="136"/>
                  </a:lnTo>
                  <a:lnTo>
                    <a:pt x="113" y="132"/>
                  </a:lnTo>
                  <a:lnTo>
                    <a:pt x="111" y="132"/>
                  </a:lnTo>
                  <a:lnTo>
                    <a:pt x="107" y="132"/>
                  </a:lnTo>
                  <a:lnTo>
                    <a:pt x="102" y="125"/>
                  </a:lnTo>
                  <a:lnTo>
                    <a:pt x="102" y="121"/>
                  </a:lnTo>
                  <a:lnTo>
                    <a:pt x="102" y="117"/>
                  </a:lnTo>
                  <a:lnTo>
                    <a:pt x="102" y="113"/>
                  </a:lnTo>
                  <a:lnTo>
                    <a:pt x="102" y="111"/>
                  </a:lnTo>
                  <a:lnTo>
                    <a:pt x="98" y="113"/>
                  </a:lnTo>
                  <a:lnTo>
                    <a:pt x="98" y="111"/>
                  </a:lnTo>
                  <a:lnTo>
                    <a:pt x="94" y="111"/>
                  </a:lnTo>
                  <a:lnTo>
                    <a:pt x="94" y="111"/>
                  </a:lnTo>
                  <a:lnTo>
                    <a:pt x="90" y="108"/>
                  </a:lnTo>
                  <a:lnTo>
                    <a:pt x="90" y="106"/>
                  </a:lnTo>
                  <a:lnTo>
                    <a:pt x="88" y="102"/>
                  </a:lnTo>
                  <a:lnTo>
                    <a:pt x="87" y="100"/>
                  </a:lnTo>
                  <a:lnTo>
                    <a:pt x="83" y="98"/>
                  </a:lnTo>
                  <a:lnTo>
                    <a:pt x="83" y="94"/>
                  </a:lnTo>
                  <a:lnTo>
                    <a:pt x="83" y="91"/>
                  </a:lnTo>
                  <a:lnTo>
                    <a:pt x="81" y="91"/>
                  </a:lnTo>
                  <a:lnTo>
                    <a:pt x="77" y="83"/>
                  </a:lnTo>
                  <a:lnTo>
                    <a:pt x="77" y="81"/>
                  </a:lnTo>
                  <a:lnTo>
                    <a:pt x="75" y="81"/>
                  </a:lnTo>
                  <a:lnTo>
                    <a:pt x="75" y="81"/>
                  </a:lnTo>
                  <a:lnTo>
                    <a:pt x="75" y="78"/>
                  </a:lnTo>
                  <a:lnTo>
                    <a:pt x="77" y="78"/>
                  </a:lnTo>
                  <a:lnTo>
                    <a:pt x="72" y="70"/>
                  </a:lnTo>
                  <a:lnTo>
                    <a:pt x="70" y="66"/>
                  </a:lnTo>
                  <a:lnTo>
                    <a:pt x="72" y="64"/>
                  </a:lnTo>
                  <a:lnTo>
                    <a:pt x="70" y="59"/>
                  </a:lnTo>
                  <a:lnTo>
                    <a:pt x="68" y="57"/>
                  </a:lnTo>
                  <a:lnTo>
                    <a:pt x="68" y="49"/>
                  </a:lnTo>
                  <a:lnTo>
                    <a:pt x="66" y="46"/>
                  </a:lnTo>
                  <a:lnTo>
                    <a:pt x="66" y="44"/>
                  </a:lnTo>
                  <a:lnTo>
                    <a:pt x="68" y="40"/>
                  </a:lnTo>
                  <a:lnTo>
                    <a:pt x="68" y="38"/>
                  </a:lnTo>
                  <a:lnTo>
                    <a:pt x="64" y="36"/>
                  </a:lnTo>
                  <a:lnTo>
                    <a:pt x="62" y="36"/>
                  </a:lnTo>
                  <a:lnTo>
                    <a:pt x="58" y="32"/>
                  </a:lnTo>
                  <a:lnTo>
                    <a:pt x="56" y="32"/>
                  </a:lnTo>
                  <a:lnTo>
                    <a:pt x="56" y="32"/>
                  </a:lnTo>
                  <a:lnTo>
                    <a:pt x="53" y="32"/>
                  </a:lnTo>
                  <a:lnTo>
                    <a:pt x="51" y="32"/>
                  </a:lnTo>
                  <a:lnTo>
                    <a:pt x="47" y="25"/>
                  </a:lnTo>
                  <a:lnTo>
                    <a:pt x="41" y="25"/>
                  </a:lnTo>
                  <a:lnTo>
                    <a:pt x="40" y="19"/>
                  </a:lnTo>
                  <a:lnTo>
                    <a:pt x="40" y="25"/>
                  </a:lnTo>
                  <a:lnTo>
                    <a:pt x="41" y="29"/>
                  </a:lnTo>
                  <a:lnTo>
                    <a:pt x="40" y="32"/>
                  </a:lnTo>
                  <a:lnTo>
                    <a:pt x="38" y="38"/>
                  </a:lnTo>
                  <a:lnTo>
                    <a:pt x="38" y="46"/>
                  </a:lnTo>
                  <a:lnTo>
                    <a:pt x="40" y="57"/>
                  </a:lnTo>
                  <a:lnTo>
                    <a:pt x="38" y="61"/>
                  </a:lnTo>
                  <a:lnTo>
                    <a:pt x="40" y="62"/>
                  </a:lnTo>
                  <a:lnTo>
                    <a:pt x="41" y="68"/>
                  </a:lnTo>
                  <a:lnTo>
                    <a:pt x="41" y="72"/>
                  </a:lnTo>
                  <a:lnTo>
                    <a:pt x="43" y="72"/>
                  </a:lnTo>
                  <a:lnTo>
                    <a:pt x="45" y="76"/>
                  </a:lnTo>
                  <a:lnTo>
                    <a:pt x="51" y="78"/>
                  </a:lnTo>
                  <a:lnTo>
                    <a:pt x="53" y="83"/>
                  </a:lnTo>
                  <a:lnTo>
                    <a:pt x="53" y="87"/>
                  </a:lnTo>
                  <a:lnTo>
                    <a:pt x="53" y="89"/>
                  </a:lnTo>
                  <a:lnTo>
                    <a:pt x="56" y="91"/>
                  </a:lnTo>
                  <a:lnTo>
                    <a:pt x="56" y="93"/>
                  </a:lnTo>
                  <a:lnTo>
                    <a:pt x="56" y="96"/>
                  </a:lnTo>
                  <a:lnTo>
                    <a:pt x="58" y="98"/>
                  </a:lnTo>
                  <a:lnTo>
                    <a:pt x="62" y="100"/>
                  </a:lnTo>
                  <a:lnTo>
                    <a:pt x="64" y="102"/>
                  </a:lnTo>
                  <a:lnTo>
                    <a:pt x="64" y="108"/>
                  </a:lnTo>
                  <a:lnTo>
                    <a:pt x="64" y="111"/>
                  </a:lnTo>
                  <a:lnTo>
                    <a:pt x="68" y="115"/>
                  </a:lnTo>
                  <a:lnTo>
                    <a:pt x="70" y="115"/>
                  </a:lnTo>
                  <a:lnTo>
                    <a:pt x="73" y="121"/>
                  </a:lnTo>
                  <a:lnTo>
                    <a:pt x="73" y="128"/>
                  </a:lnTo>
                  <a:lnTo>
                    <a:pt x="75" y="128"/>
                  </a:lnTo>
                  <a:lnTo>
                    <a:pt x="77" y="130"/>
                  </a:lnTo>
                  <a:lnTo>
                    <a:pt x="75" y="132"/>
                  </a:lnTo>
                  <a:lnTo>
                    <a:pt x="75" y="136"/>
                  </a:lnTo>
                  <a:lnTo>
                    <a:pt x="77" y="140"/>
                  </a:lnTo>
                  <a:lnTo>
                    <a:pt x="81" y="138"/>
                  </a:lnTo>
                  <a:lnTo>
                    <a:pt x="81" y="136"/>
                  </a:lnTo>
                  <a:lnTo>
                    <a:pt x="81" y="136"/>
                  </a:lnTo>
                  <a:lnTo>
                    <a:pt x="81" y="136"/>
                  </a:lnTo>
                  <a:lnTo>
                    <a:pt x="81" y="138"/>
                  </a:lnTo>
                  <a:lnTo>
                    <a:pt x="87" y="142"/>
                  </a:lnTo>
                  <a:lnTo>
                    <a:pt x="87" y="149"/>
                  </a:lnTo>
                  <a:lnTo>
                    <a:pt x="87" y="151"/>
                  </a:lnTo>
                  <a:lnTo>
                    <a:pt x="87" y="157"/>
                  </a:lnTo>
                  <a:lnTo>
                    <a:pt x="87" y="157"/>
                  </a:lnTo>
                  <a:lnTo>
                    <a:pt x="87" y="160"/>
                  </a:lnTo>
                  <a:lnTo>
                    <a:pt x="88" y="162"/>
                  </a:lnTo>
                  <a:lnTo>
                    <a:pt x="88" y="166"/>
                  </a:lnTo>
                  <a:lnTo>
                    <a:pt x="90" y="170"/>
                  </a:lnTo>
                  <a:lnTo>
                    <a:pt x="90" y="170"/>
                  </a:lnTo>
                  <a:lnTo>
                    <a:pt x="88" y="174"/>
                  </a:lnTo>
                  <a:lnTo>
                    <a:pt x="92" y="177"/>
                  </a:lnTo>
                  <a:lnTo>
                    <a:pt x="92" y="181"/>
                  </a:lnTo>
                  <a:lnTo>
                    <a:pt x="90" y="185"/>
                  </a:lnTo>
                  <a:lnTo>
                    <a:pt x="90" y="187"/>
                  </a:lnTo>
                  <a:lnTo>
                    <a:pt x="94" y="191"/>
                  </a:lnTo>
                  <a:lnTo>
                    <a:pt x="96" y="194"/>
                  </a:lnTo>
                  <a:lnTo>
                    <a:pt x="98" y="194"/>
                  </a:lnTo>
                  <a:lnTo>
                    <a:pt x="100" y="194"/>
                  </a:lnTo>
                  <a:lnTo>
                    <a:pt x="100" y="191"/>
                  </a:lnTo>
                  <a:lnTo>
                    <a:pt x="100" y="191"/>
                  </a:lnTo>
                  <a:lnTo>
                    <a:pt x="102" y="194"/>
                  </a:lnTo>
                  <a:lnTo>
                    <a:pt x="102" y="194"/>
                  </a:lnTo>
                  <a:lnTo>
                    <a:pt x="105" y="196"/>
                  </a:lnTo>
                  <a:lnTo>
                    <a:pt x="107" y="198"/>
                  </a:lnTo>
                  <a:lnTo>
                    <a:pt x="107" y="202"/>
                  </a:lnTo>
                  <a:lnTo>
                    <a:pt x="111" y="204"/>
                  </a:lnTo>
                  <a:lnTo>
                    <a:pt x="111" y="208"/>
                  </a:lnTo>
                  <a:lnTo>
                    <a:pt x="113" y="209"/>
                  </a:lnTo>
                  <a:lnTo>
                    <a:pt x="113" y="211"/>
                  </a:lnTo>
                  <a:lnTo>
                    <a:pt x="111" y="219"/>
                  </a:lnTo>
                  <a:lnTo>
                    <a:pt x="105" y="221"/>
                  </a:lnTo>
                  <a:lnTo>
                    <a:pt x="102" y="219"/>
                  </a:lnTo>
                  <a:lnTo>
                    <a:pt x="102" y="215"/>
                  </a:lnTo>
                  <a:lnTo>
                    <a:pt x="100" y="215"/>
                  </a:lnTo>
                  <a:lnTo>
                    <a:pt x="98" y="211"/>
                  </a:lnTo>
                  <a:lnTo>
                    <a:pt x="98" y="208"/>
                  </a:lnTo>
                  <a:lnTo>
                    <a:pt x="96" y="204"/>
                  </a:lnTo>
                  <a:lnTo>
                    <a:pt x="92" y="204"/>
                  </a:lnTo>
                  <a:lnTo>
                    <a:pt x="88" y="200"/>
                  </a:lnTo>
                  <a:lnTo>
                    <a:pt x="87" y="198"/>
                  </a:lnTo>
                  <a:lnTo>
                    <a:pt x="87" y="196"/>
                  </a:lnTo>
                  <a:lnTo>
                    <a:pt x="77" y="187"/>
                  </a:lnTo>
                  <a:lnTo>
                    <a:pt x="75" y="185"/>
                  </a:lnTo>
                  <a:lnTo>
                    <a:pt x="72" y="185"/>
                  </a:lnTo>
                  <a:lnTo>
                    <a:pt x="72" y="181"/>
                  </a:lnTo>
                  <a:lnTo>
                    <a:pt x="70" y="181"/>
                  </a:lnTo>
                  <a:lnTo>
                    <a:pt x="66" y="179"/>
                  </a:lnTo>
                  <a:lnTo>
                    <a:pt x="66" y="175"/>
                  </a:lnTo>
                  <a:lnTo>
                    <a:pt x="68" y="170"/>
                  </a:lnTo>
                  <a:lnTo>
                    <a:pt x="70" y="166"/>
                  </a:lnTo>
                  <a:lnTo>
                    <a:pt x="70" y="157"/>
                  </a:lnTo>
                  <a:lnTo>
                    <a:pt x="66" y="151"/>
                  </a:lnTo>
                  <a:lnTo>
                    <a:pt x="64" y="147"/>
                  </a:lnTo>
                  <a:lnTo>
                    <a:pt x="62" y="147"/>
                  </a:lnTo>
                  <a:lnTo>
                    <a:pt x="62" y="147"/>
                  </a:lnTo>
                  <a:lnTo>
                    <a:pt x="53" y="140"/>
                  </a:lnTo>
                  <a:lnTo>
                    <a:pt x="53" y="136"/>
                  </a:lnTo>
                  <a:lnTo>
                    <a:pt x="53" y="132"/>
                  </a:lnTo>
                  <a:lnTo>
                    <a:pt x="53" y="132"/>
                  </a:lnTo>
                  <a:lnTo>
                    <a:pt x="51" y="136"/>
                  </a:lnTo>
                  <a:lnTo>
                    <a:pt x="47" y="136"/>
                  </a:lnTo>
                  <a:lnTo>
                    <a:pt x="45" y="136"/>
                  </a:lnTo>
                  <a:lnTo>
                    <a:pt x="43" y="132"/>
                  </a:lnTo>
                  <a:lnTo>
                    <a:pt x="45" y="132"/>
                  </a:lnTo>
                  <a:lnTo>
                    <a:pt x="41" y="132"/>
                  </a:lnTo>
                  <a:lnTo>
                    <a:pt x="40" y="132"/>
                  </a:lnTo>
                  <a:lnTo>
                    <a:pt x="40" y="130"/>
                  </a:lnTo>
                  <a:lnTo>
                    <a:pt x="34" y="128"/>
                  </a:lnTo>
                  <a:lnTo>
                    <a:pt x="32" y="127"/>
                  </a:lnTo>
                  <a:lnTo>
                    <a:pt x="32" y="123"/>
                  </a:lnTo>
                  <a:lnTo>
                    <a:pt x="28" y="119"/>
                  </a:lnTo>
                  <a:lnTo>
                    <a:pt x="28" y="119"/>
                  </a:lnTo>
                  <a:lnTo>
                    <a:pt x="23" y="113"/>
                  </a:lnTo>
                  <a:lnTo>
                    <a:pt x="24" y="111"/>
                  </a:lnTo>
                  <a:lnTo>
                    <a:pt x="28" y="111"/>
                  </a:lnTo>
                  <a:lnTo>
                    <a:pt x="32" y="113"/>
                  </a:lnTo>
                  <a:lnTo>
                    <a:pt x="36" y="113"/>
                  </a:lnTo>
                  <a:lnTo>
                    <a:pt x="38" y="115"/>
                  </a:lnTo>
                  <a:lnTo>
                    <a:pt x="40" y="113"/>
                  </a:lnTo>
                  <a:lnTo>
                    <a:pt x="40" y="111"/>
                  </a:lnTo>
                  <a:lnTo>
                    <a:pt x="38" y="111"/>
                  </a:lnTo>
                  <a:lnTo>
                    <a:pt x="36" y="111"/>
                  </a:lnTo>
                  <a:lnTo>
                    <a:pt x="38" y="108"/>
                  </a:lnTo>
                  <a:lnTo>
                    <a:pt x="41" y="108"/>
                  </a:lnTo>
                  <a:lnTo>
                    <a:pt x="41" y="106"/>
                  </a:lnTo>
                  <a:lnTo>
                    <a:pt x="40" y="102"/>
                  </a:lnTo>
                  <a:lnTo>
                    <a:pt x="40" y="102"/>
                  </a:lnTo>
                  <a:lnTo>
                    <a:pt x="43" y="100"/>
                  </a:lnTo>
                  <a:lnTo>
                    <a:pt x="40" y="94"/>
                  </a:lnTo>
                  <a:lnTo>
                    <a:pt x="38" y="94"/>
                  </a:lnTo>
                  <a:lnTo>
                    <a:pt x="36" y="89"/>
                  </a:lnTo>
                  <a:lnTo>
                    <a:pt x="32" y="83"/>
                  </a:lnTo>
                  <a:lnTo>
                    <a:pt x="32" y="81"/>
                  </a:lnTo>
                  <a:lnTo>
                    <a:pt x="28" y="78"/>
                  </a:lnTo>
                  <a:lnTo>
                    <a:pt x="24" y="72"/>
                  </a:lnTo>
                  <a:lnTo>
                    <a:pt x="23" y="74"/>
                  </a:lnTo>
                  <a:lnTo>
                    <a:pt x="19" y="70"/>
                  </a:lnTo>
                  <a:lnTo>
                    <a:pt x="17" y="64"/>
                  </a:lnTo>
                  <a:lnTo>
                    <a:pt x="17" y="57"/>
                  </a:lnTo>
                  <a:lnTo>
                    <a:pt x="15" y="57"/>
                  </a:lnTo>
                  <a:lnTo>
                    <a:pt x="13" y="53"/>
                  </a:lnTo>
                  <a:lnTo>
                    <a:pt x="13" y="49"/>
                  </a:lnTo>
                  <a:lnTo>
                    <a:pt x="15" y="49"/>
                  </a:lnTo>
                  <a:lnTo>
                    <a:pt x="13" y="46"/>
                  </a:lnTo>
                  <a:lnTo>
                    <a:pt x="9" y="42"/>
                  </a:lnTo>
                  <a:lnTo>
                    <a:pt x="9" y="40"/>
                  </a:lnTo>
                  <a:lnTo>
                    <a:pt x="11" y="38"/>
                  </a:lnTo>
                  <a:lnTo>
                    <a:pt x="11" y="36"/>
                  </a:lnTo>
                  <a:lnTo>
                    <a:pt x="8" y="32"/>
                  </a:lnTo>
                  <a:lnTo>
                    <a:pt x="4" y="29"/>
                  </a:lnTo>
                  <a:lnTo>
                    <a:pt x="4" y="25"/>
                  </a:lnTo>
                  <a:lnTo>
                    <a:pt x="8" y="23"/>
                  </a:lnTo>
                  <a:lnTo>
                    <a:pt x="4" y="19"/>
                  </a:lnTo>
                  <a:lnTo>
                    <a:pt x="4" y="17"/>
                  </a:lnTo>
                  <a:lnTo>
                    <a:pt x="0" y="8"/>
                  </a:lnTo>
                  <a:lnTo>
                    <a:pt x="0" y="4"/>
                  </a:lnTo>
                  <a:lnTo>
                    <a:pt x="0" y="4"/>
                  </a:lnTo>
                  <a:lnTo>
                    <a:pt x="0" y="4"/>
                  </a:lnTo>
                  <a:lnTo>
                    <a:pt x="0" y="4"/>
                  </a:lnTo>
                  <a:close/>
                  <a:moveTo>
                    <a:pt x="94" y="179"/>
                  </a:moveTo>
                  <a:lnTo>
                    <a:pt x="96" y="177"/>
                  </a:lnTo>
                  <a:lnTo>
                    <a:pt x="96" y="175"/>
                  </a:lnTo>
                  <a:lnTo>
                    <a:pt x="94" y="172"/>
                  </a:lnTo>
                  <a:lnTo>
                    <a:pt x="92" y="174"/>
                  </a:lnTo>
                  <a:lnTo>
                    <a:pt x="94" y="175"/>
                  </a:lnTo>
                  <a:lnTo>
                    <a:pt x="94" y="179"/>
                  </a:lnTo>
                  <a:lnTo>
                    <a:pt x="94" y="179"/>
                  </a:lnTo>
                  <a:lnTo>
                    <a:pt x="94" y="179"/>
                  </a:lnTo>
                  <a:lnTo>
                    <a:pt x="94" y="179"/>
                  </a:lnTo>
                  <a:close/>
                  <a:moveTo>
                    <a:pt x="98" y="187"/>
                  </a:moveTo>
                  <a:lnTo>
                    <a:pt x="98" y="191"/>
                  </a:lnTo>
                  <a:lnTo>
                    <a:pt x="100" y="191"/>
                  </a:lnTo>
                  <a:lnTo>
                    <a:pt x="100" y="187"/>
                  </a:lnTo>
                  <a:lnTo>
                    <a:pt x="98" y="187"/>
                  </a:lnTo>
                  <a:lnTo>
                    <a:pt x="98" y="187"/>
                  </a:lnTo>
                  <a:lnTo>
                    <a:pt x="98" y="187"/>
                  </a:lnTo>
                  <a:lnTo>
                    <a:pt x="98" y="187"/>
                  </a:lnTo>
                  <a:close/>
                  <a:moveTo>
                    <a:pt x="333" y="181"/>
                  </a:moveTo>
                  <a:lnTo>
                    <a:pt x="335" y="181"/>
                  </a:lnTo>
                  <a:lnTo>
                    <a:pt x="335" y="179"/>
                  </a:lnTo>
                  <a:lnTo>
                    <a:pt x="333" y="179"/>
                  </a:lnTo>
                  <a:lnTo>
                    <a:pt x="333" y="181"/>
                  </a:lnTo>
                  <a:lnTo>
                    <a:pt x="333" y="181"/>
                  </a:lnTo>
                  <a:lnTo>
                    <a:pt x="333" y="181"/>
                  </a:lnTo>
                  <a:lnTo>
                    <a:pt x="333" y="181"/>
                  </a:lnTo>
                  <a:close/>
                  <a:moveTo>
                    <a:pt x="333" y="187"/>
                  </a:moveTo>
                  <a:lnTo>
                    <a:pt x="333" y="187"/>
                  </a:lnTo>
                  <a:lnTo>
                    <a:pt x="335" y="185"/>
                  </a:lnTo>
                  <a:lnTo>
                    <a:pt x="333" y="185"/>
                  </a:lnTo>
                  <a:lnTo>
                    <a:pt x="333" y="187"/>
                  </a:lnTo>
                  <a:lnTo>
                    <a:pt x="333" y="187"/>
                  </a:lnTo>
                  <a:lnTo>
                    <a:pt x="333" y="187"/>
                  </a:lnTo>
                  <a:lnTo>
                    <a:pt x="333" y="187"/>
                  </a:lnTo>
                  <a:close/>
                  <a:moveTo>
                    <a:pt x="331" y="194"/>
                  </a:moveTo>
                  <a:lnTo>
                    <a:pt x="333" y="191"/>
                  </a:lnTo>
                  <a:lnTo>
                    <a:pt x="331" y="187"/>
                  </a:lnTo>
                  <a:lnTo>
                    <a:pt x="331" y="194"/>
                  </a:lnTo>
                  <a:lnTo>
                    <a:pt x="331" y="194"/>
                  </a:lnTo>
                  <a:lnTo>
                    <a:pt x="331" y="194"/>
                  </a:lnTo>
                  <a:close/>
                </a:path>
              </a:pathLst>
            </a:custGeom>
            <a:solidFill>
              <a:schemeClr val="accent4"/>
            </a:solidFill>
            <a:ln w="9525">
              <a:noFill/>
              <a:round/>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58" name="Freeform 43">
              <a:extLst>
                <a:ext uri="{FF2B5EF4-FFF2-40B4-BE49-F238E27FC236}">
                  <a16:creationId xmlns:a16="http://schemas.microsoft.com/office/drawing/2014/main" id="{77084D46-EA3C-4B6C-B236-25D501535CB0}"/>
                </a:ext>
              </a:extLst>
            </p:cNvPr>
            <p:cNvSpPr>
              <a:spLocks noEditPoints="1"/>
            </p:cNvSpPr>
            <p:nvPr/>
          </p:nvSpPr>
          <p:spPr bwMode="auto">
            <a:xfrm>
              <a:off x="8822153" y="2770376"/>
              <a:ext cx="252905" cy="266198"/>
            </a:xfrm>
            <a:custGeom>
              <a:avLst/>
              <a:gdLst/>
              <a:ahLst/>
              <a:cxnLst>
                <a:cxn ang="0">
                  <a:pos x="426" y="106"/>
                </a:cxn>
                <a:cxn ang="0">
                  <a:pos x="433" y="94"/>
                </a:cxn>
                <a:cxn ang="0">
                  <a:pos x="443" y="89"/>
                </a:cxn>
                <a:cxn ang="0">
                  <a:pos x="439" y="94"/>
                </a:cxn>
                <a:cxn ang="0">
                  <a:pos x="446" y="100"/>
                </a:cxn>
                <a:cxn ang="0">
                  <a:pos x="435" y="61"/>
                </a:cxn>
                <a:cxn ang="0">
                  <a:pos x="397" y="42"/>
                </a:cxn>
                <a:cxn ang="0">
                  <a:pos x="369" y="61"/>
                </a:cxn>
                <a:cxn ang="0">
                  <a:pos x="330" y="53"/>
                </a:cxn>
                <a:cxn ang="0">
                  <a:pos x="309" y="61"/>
                </a:cxn>
                <a:cxn ang="0">
                  <a:pos x="266" y="62"/>
                </a:cxn>
                <a:cxn ang="0">
                  <a:pos x="262" y="19"/>
                </a:cxn>
                <a:cxn ang="0">
                  <a:pos x="234" y="13"/>
                </a:cxn>
                <a:cxn ang="0">
                  <a:pos x="173" y="25"/>
                </a:cxn>
                <a:cxn ang="0">
                  <a:pos x="166" y="74"/>
                </a:cxn>
                <a:cxn ang="0">
                  <a:pos x="108" y="68"/>
                </a:cxn>
                <a:cxn ang="0">
                  <a:pos x="72" y="93"/>
                </a:cxn>
                <a:cxn ang="0">
                  <a:pos x="61" y="177"/>
                </a:cxn>
                <a:cxn ang="0">
                  <a:pos x="12" y="213"/>
                </a:cxn>
                <a:cxn ang="0">
                  <a:pos x="15" y="272"/>
                </a:cxn>
                <a:cxn ang="0">
                  <a:pos x="64" y="302"/>
                </a:cxn>
                <a:cxn ang="0">
                  <a:pos x="113" y="302"/>
                </a:cxn>
                <a:cxn ang="0">
                  <a:pos x="162" y="309"/>
                </a:cxn>
                <a:cxn ang="0">
                  <a:pos x="221" y="349"/>
                </a:cxn>
                <a:cxn ang="0">
                  <a:pos x="292" y="418"/>
                </a:cxn>
                <a:cxn ang="0">
                  <a:pos x="311" y="515"/>
                </a:cxn>
                <a:cxn ang="0">
                  <a:pos x="371" y="554"/>
                </a:cxn>
                <a:cxn ang="0">
                  <a:pos x="390" y="599"/>
                </a:cxn>
                <a:cxn ang="0">
                  <a:pos x="356" y="643"/>
                </a:cxn>
                <a:cxn ang="0">
                  <a:pos x="330" y="686"/>
                </a:cxn>
                <a:cxn ang="0">
                  <a:pos x="381" y="712"/>
                </a:cxn>
                <a:cxn ang="0">
                  <a:pos x="411" y="761"/>
                </a:cxn>
                <a:cxn ang="0">
                  <a:pos x="435" y="707"/>
                </a:cxn>
                <a:cxn ang="0">
                  <a:pos x="448" y="686"/>
                </a:cxn>
                <a:cxn ang="0">
                  <a:pos x="433" y="718"/>
                </a:cxn>
                <a:cxn ang="0">
                  <a:pos x="482" y="643"/>
                </a:cxn>
                <a:cxn ang="0">
                  <a:pos x="480" y="601"/>
                </a:cxn>
                <a:cxn ang="0">
                  <a:pos x="505" y="571"/>
                </a:cxn>
                <a:cxn ang="0">
                  <a:pos x="552" y="537"/>
                </a:cxn>
                <a:cxn ang="0">
                  <a:pos x="567" y="537"/>
                </a:cxn>
                <a:cxn ang="0">
                  <a:pos x="601" y="530"/>
                </a:cxn>
                <a:cxn ang="0">
                  <a:pos x="629" y="486"/>
                </a:cxn>
                <a:cxn ang="0">
                  <a:pos x="648" y="411"/>
                </a:cxn>
                <a:cxn ang="0">
                  <a:pos x="650" y="347"/>
                </a:cxn>
                <a:cxn ang="0">
                  <a:pos x="653" y="341"/>
                </a:cxn>
                <a:cxn ang="0">
                  <a:pos x="697" y="290"/>
                </a:cxn>
                <a:cxn ang="0">
                  <a:pos x="714" y="211"/>
                </a:cxn>
                <a:cxn ang="0">
                  <a:pos x="644" y="159"/>
                </a:cxn>
                <a:cxn ang="0">
                  <a:pos x="591" y="149"/>
                </a:cxn>
                <a:cxn ang="0">
                  <a:pos x="559" y="147"/>
                </a:cxn>
                <a:cxn ang="0">
                  <a:pos x="542" y="155"/>
                </a:cxn>
                <a:cxn ang="0">
                  <a:pos x="522" y="126"/>
                </a:cxn>
                <a:cxn ang="0">
                  <a:pos x="492" y="113"/>
                </a:cxn>
                <a:cxn ang="0">
                  <a:pos x="454" y="142"/>
                </a:cxn>
                <a:cxn ang="0">
                  <a:pos x="452" y="136"/>
                </a:cxn>
                <a:cxn ang="0">
                  <a:pos x="454" y="130"/>
                </a:cxn>
                <a:cxn ang="0">
                  <a:pos x="443" y="102"/>
                </a:cxn>
                <a:cxn ang="0">
                  <a:pos x="414" y="123"/>
                </a:cxn>
                <a:cxn ang="0">
                  <a:pos x="422" y="96"/>
                </a:cxn>
                <a:cxn ang="0">
                  <a:pos x="433" y="62"/>
                </a:cxn>
              </a:cxnLst>
              <a:rect l="0" t="0" r="r" b="b"/>
              <a:pathLst>
                <a:path w="723" h="761">
                  <a:moveTo>
                    <a:pt x="422" y="110"/>
                  </a:moveTo>
                  <a:lnTo>
                    <a:pt x="424" y="110"/>
                  </a:lnTo>
                  <a:lnTo>
                    <a:pt x="428" y="108"/>
                  </a:lnTo>
                  <a:lnTo>
                    <a:pt x="428" y="108"/>
                  </a:lnTo>
                  <a:lnTo>
                    <a:pt x="428" y="110"/>
                  </a:lnTo>
                  <a:lnTo>
                    <a:pt x="424" y="110"/>
                  </a:lnTo>
                  <a:lnTo>
                    <a:pt x="422" y="110"/>
                  </a:lnTo>
                  <a:lnTo>
                    <a:pt x="422" y="110"/>
                  </a:lnTo>
                  <a:lnTo>
                    <a:pt x="422" y="110"/>
                  </a:lnTo>
                  <a:lnTo>
                    <a:pt x="422" y="110"/>
                  </a:lnTo>
                  <a:close/>
                  <a:moveTo>
                    <a:pt x="420" y="110"/>
                  </a:moveTo>
                  <a:lnTo>
                    <a:pt x="420" y="110"/>
                  </a:lnTo>
                  <a:lnTo>
                    <a:pt x="422" y="110"/>
                  </a:lnTo>
                  <a:lnTo>
                    <a:pt x="426" y="106"/>
                  </a:lnTo>
                  <a:lnTo>
                    <a:pt x="428" y="106"/>
                  </a:lnTo>
                  <a:lnTo>
                    <a:pt x="429" y="102"/>
                  </a:lnTo>
                  <a:lnTo>
                    <a:pt x="429" y="100"/>
                  </a:lnTo>
                  <a:lnTo>
                    <a:pt x="429" y="100"/>
                  </a:lnTo>
                  <a:lnTo>
                    <a:pt x="428" y="100"/>
                  </a:lnTo>
                  <a:lnTo>
                    <a:pt x="426" y="100"/>
                  </a:lnTo>
                  <a:lnTo>
                    <a:pt x="422" y="104"/>
                  </a:lnTo>
                  <a:lnTo>
                    <a:pt x="420" y="110"/>
                  </a:lnTo>
                  <a:lnTo>
                    <a:pt x="420" y="110"/>
                  </a:lnTo>
                  <a:lnTo>
                    <a:pt x="420" y="110"/>
                  </a:lnTo>
                  <a:lnTo>
                    <a:pt x="420" y="110"/>
                  </a:lnTo>
                  <a:close/>
                  <a:moveTo>
                    <a:pt x="435" y="96"/>
                  </a:moveTo>
                  <a:lnTo>
                    <a:pt x="433" y="94"/>
                  </a:lnTo>
                  <a:lnTo>
                    <a:pt x="433" y="94"/>
                  </a:lnTo>
                  <a:lnTo>
                    <a:pt x="433" y="96"/>
                  </a:lnTo>
                  <a:lnTo>
                    <a:pt x="433" y="98"/>
                  </a:lnTo>
                  <a:lnTo>
                    <a:pt x="433" y="98"/>
                  </a:lnTo>
                  <a:lnTo>
                    <a:pt x="435" y="96"/>
                  </a:lnTo>
                  <a:lnTo>
                    <a:pt x="435" y="96"/>
                  </a:lnTo>
                  <a:lnTo>
                    <a:pt x="435" y="96"/>
                  </a:lnTo>
                  <a:lnTo>
                    <a:pt x="435" y="96"/>
                  </a:lnTo>
                  <a:close/>
                  <a:moveTo>
                    <a:pt x="435" y="93"/>
                  </a:moveTo>
                  <a:lnTo>
                    <a:pt x="433" y="89"/>
                  </a:lnTo>
                  <a:lnTo>
                    <a:pt x="435" y="89"/>
                  </a:lnTo>
                  <a:lnTo>
                    <a:pt x="437" y="89"/>
                  </a:lnTo>
                  <a:lnTo>
                    <a:pt x="443" y="85"/>
                  </a:lnTo>
                  <a:lnTo>
                    <a:pt x="443" y="85"/>
                  </a:lnTo>
                  <a:lnTo>
                    <a:pt x="443" y="89"/>
                  </a:lnTo>
                  <a:lnTo>
                    <a:pt x="439" y="89"/>
                  </a:lnTo>
                  <a:lnTo>
                    <a:pt x="437" y="93"/>
                  </a:lnTo>
                  <a:lnTo>
                    <a:pt x="435" y="93"/>
                  </a:lnTo>
                  <a:lnTo>
                    <a:pt x="435" y="93"/>
                  </a:lnTo>
                  <a:lnTo>
                    <a:pt x="435" y="93"/>
                  </a:lnTo>
                  <a:lnTo>
                    <a:pt x="435" y="93"/>
                  </a:lnTo>
                  <a:close/>
                  <a:moveTo>
                    <a:pt x="435" y="96"/>
                  </a:moveTo>
                  <a:lnTo>
                    <a:pt x="437" y="96"/>
                  </a:lnTo>
                  <a:lnTo>
                    <a:pt x="443" y="96"/>
                  </a:lnTo>
                  <a:lnTo>
                    <a:pt x="445" y="98"/>
                  </a:lnTo>
                  <a:lnTo>
                    <a:pt x="446" y="96"/>
                  </a:lnTo>
                  <a:lnTo>
                    <a:pt x="446" y="94"/>
                  </a:lnTo>
                  <a:lnTo>
                    <a:pt x="445" y="93"/>
                  </a:lnTo>
                  <a:lnTo>
                    <a:pt x="439" y="94"/>
                  </a:lnTo>
                  <a:lnTo>
                    <a:pt x="437" y="94"/>
                  </a:lnTo>
                  <a:lnTo>
                    <a:pt x="435" y="96"/>
                  </a:lnTo>
                  <a:lnTo>
                    <a:pt x="435" y="96"/>
                  </a:lnTo>
                  <a:lnTo>
                    <a:pt x="435" y="96"/>
                  </a:lnTo>
                  <a:lnTo>
                    <a:pt x="435" y="96"/>
                  </a:lnTo>
                  <a:close/>
                  <a:moveTo>
                    <a:pt x="446" y="100"/>
                  </a:moveTo>
                  <a:lnTo>
                    <a:pt x="450" y="98"/>
                  </a:lnTo>
                  <a:lnTo>
                    <a:pt x="450" y="98"/>
                  </a:lnTo>
                  <a:lnTo>
                    <a:pt x="454" y="96"/>
                  </a:lnTo>
                  <a:lnTo>
                    <a:pt x="454" y="98"/>
                  </a:lnTo>
                  <a:lnTo>
                    <a:pt x="454" y="102"/>
                  </a:lnTo>
                  <a:lnTo>
                    <a:pt x="450" y="102"/>
                  </a:lnTo>
                  <a:lnTo>
                    <a:pt x="446" y="100"/>
                  </a:lnTo>
                  <a:lnTo>
                    <a:pt x="446" y="100"/>
                  </a:lnTo>
                  <a:lnTo>
                    <a:pt x="446" y="100"/>
                  </a:lnTo>
                  <a:lnTo>
                    <a:pt x="446" y="100"/>
                  </a:lnTo>
                  <a:close/>
                  <a:moveTo>
                    <a:pt x="435" y="61"/>
                  </a:moveTo>
                  <a:lnTo>
                    <a:pt x="433" y="59"/>
                  </a:lnTo>
                  <a:lnTo>
                    <a:pt x="433" y="55"/>
                  </a:lnTo>
                  <a:lnTo>
                    <a:pt x="433" y="53"/>
                  </a:lnTo>
                  <a:lnTo>
                    <a:pt x="435" y="55"/>
                  </a:lnTo>
                  <a:lnTo>
                    <a:pt x="437" y="59"/>
                  </a:lnTo>
                  <a:lnTo>
                    <a:pt x="437" y="62"/>
                  </a:lnTo>
                  <a:lnTo>
                    <a:pt x="437" y="62"/>
                  </a:lnTo>
                  <a:lnTo>
                    <a:pt x="435" y="61"/>
                  </a:lnTo>
                  <a:lnTo>
                    <a:pt x="435" y="61"/>
                  </a:lnTo>
                  <a:lnTo>
                    <a:pt x="435" y="61"/>
                  </a:lnTo>
                  <a:lnTo>
                    <a:pt x="435" y="61"/>
                  </a:lnTo>
                  <a:close/>
                  <a:moveTo>
                    <a:pt x="418" y="25"/>
                  </a:moveTo>
                  <a:lnTo>
                    <a:pt x="418" y="25"/>
                  </a:lnTo>
                  <a:lnTo>
                    <a:pt x="416" y="21"/>
                  </a:lnTo>
                  <a:lnTo>
                    <a:pt x="414" y="15"/>
                  </a:lnTo>
                  <a:lnTo>
                    <a:pt x="413" y="17"/>
                  </a:lnTo>
                  <a:lnTo>
                    <a:pt x="414" y="19"/>
                  </a:lnTo>
                  <a:lnTo>
                    <a:pt x="413" y="23"/>
                  </a:lnTo>
                  <a:lnTo>
                    <a:pt x="409" y="25"/>
                  </a:lnTo>
                  <a:lnTo>
                    <a:pt x="409" y="25"/>
                  </a:lnTo>
                  <a:lnTo>
                    <a:pt x="409" y="25"/>
                  </a:lnTo>
                  <a:lnTo>
                    <a:pt x="405" y="25"/>
                  </a:lnTo>
                  <a:lnTo>
                    <a:pt x="403" y="34"/>
                  </a:lnTo>
                  <a:lnTo>
                    <a:pt x="397" y="38"/>
                  </a:lnTo>
                  <a:lnTo>
                    <a:pt x="397" y="42"/>
                  </a:lnTo>
                  <a:lnTo>
                    <a:pt x="394" y="49"/>
                  </a:lnTo>
                  <a:lnTo>
                    <a:pt x="390" y="55"/>
                  </a:lnTo>
                  <a:lnTo>
                    <a:pt x="388" y="59"/>
                  </a:lnTo>
                  <a:lnTo>
                    <a:pt x="384" y="59"/>
                  </a:lnTo>
                  <a:lnTo>
                    <a:pt x="384" y="61"/>
                  </a:lnTo>
                  <a:lnTo>
                    <a:pt x="384" y="62"/>
                  </a:lnTo>
                  <a:lnTo>
                    <a:pt x="379" y="68"/>
                  </a:lnTo>
                  <a:lnTo>
                    <a:pt x="379" y="64"/>
                  </a:lnTo>
                  <a:lnTo>
                    <a:pt x="379" y="61"/>
                  </a:lnTo>
                  <a:lnTo>
                    <a:pt x="375" y="59"/>
                  </a:lnTo>
                  <a:lnTo>
                    <a:pt x="375" y="59"/>
                  </a:lnTo>
                  <a:lnTo>
                    <a:pt x="373" y="59"/>
                  </a:lnTo>
                  <a:lnTo>
                    <a:pt x="371" y="59"/>
                  </a:lnTo>
                  <a:lnTo>
                    <a:pt x="369" y="61"/>
                  </a:lnTo>
                  <a:lnTo>
                    <a:pt x="365" y="61"/>
                  </a:lnTo>
                  <a:lnTo>
                    <a:pt x="364" y="59"/>
                  </a:lnTo>
                  <a:lnTo>
                    <a:pt x="364" y="55"/>
                  </a:lnTo>
                  <a:lnTo>
                    <a:pt x="362" y="55"/>
                  </a:lnTo>
                  <a:lnTo>
                    <a:pt x="360" y="53"/>
                  </a:lnTo>
                  <a:lnTo>
                    <a:pt x="360" y="51"/>
                  </a:lnTo>
                  <a:lnTo>
                    <a:pt x="358" y="51"/>
                  </a:lnTo>
                  <a:lnTo>
                    <a:pt x="354" y="47"/>
                  </a:lnTo>
                  <a:lnTo>
                    <a:pt x="350" y="47"/>
                  </a:lnTo>
                  <a:lnTo>
                    <a:pt x="347" y="49"/>
                  </a:lnTo>
                  <a:lnTo>
                    <a:pt x="337" y="49"/>
                  </a:lnTo>
                  <a:lnTo>
                    <a:pt x="333" y="47"/>
                  </a:lnTo>
                  <a:lnTo>
                    <a:pt x="330" y="49"/>
                  </a:lnTo>
                  <a:lnTo>
                    <a:pt x="330" y="53"/>
                  </a:lnTo>
                  <a:lnTo>
                    <a:pt x="333" y="55"/>
                  </a:lnTo>
                  <a:lnTo>
                    <a:pt x="333" y="59"/>
                  </a:lnTo>
                  <a:lnTo>
                    <a:pt x="335" y="62"/>
                  </a:lnTo>
                  <a:lnTo>
                    <a:pt x="335" y="64"/>
                  </a:lnTo>
                  <a:lnTo>
                    <a:pt x="332" y="64"/>
                  </a:lnTo>
                  <a:lnTo>
                    <a:pt x="326" y="62"/>
                  </a:lnTo>
                  <a:lnTo>
                    <a:pt x="326" y="61"/>
                  </a:lnTo>
                  <a:lnTo>
                    <a:pt x="326" y="61"/>
                  </a:lnTo>
                  <a:lnTo>
                    <a:pt x="326" y="61"/>
                  </a:lnTo>
                  <a:lnTo>
                    <a:pt x="326" y="61"/>
                  </a:lnTo>
                  <a:lnTo>
                    <a:pt x="317" y="61"/>
                  </a:lnTo>
                  <a:lnTo>
                    <a:pt x="315" y="62"/>
                  </a:lnTo>
                  <a:lnTo>
                    <a:pt x="315" y="61"/>
                  </a:lnTo>
                  <a:lnTo>
                    <a:pt x="309" y="61"/>
                  </a:lnTo>
                  <a:lnTo>
                    <a:pt x="305" y="62"/>
                  </a:lnTo>
                  <a:lnTo>
                    <a:pt x="301" y="68"/>
                  </a:lnTo>
                  <a:lnTo>
                    <a:pt x="296" y="68"/>
                  </a:lnTo>
                  <a:lnTo>
                    <a:pt x="292" y="70"/>
                  </a:lnTo>
                  <a:lnTo>
                    <a:pt x="290" y="72"/>
                  </a:lnTo>
                  <a:lnTo>
                    <a:pt x="288" y="74"/>
                  </a:lnTo>
                  <a:lnTo>
                    <a:pt x="283" y="76"/>
                  </a:lnTo>
                  <a:lnTo>
                    <a:pt x="283" y="74"/>
                  </a:lnTo>
                  <a:lnTo>
                    <a:pt x="281" y="74"/>
                  </a:lnTo>
                  <a:lnTo>
                    <a:pt x="277" y="78"/>
                  </a:lnTo>
                  <a:lnTo>
                    <a:pt x="275" y="76"/>
                  </a:lnTo>
                  <a:lnTo>
                    <a:pt x="268" y="70"/>
                  </a:lnTo>
                  <a:lnTo>
                    <a:pt x="266" y="68"/>
                  </a:lnTo>
                  <a:lnTo>
                    <a:pt x="266" y="62"/>
                  </a:lnTo>
                  <a:lnTo>
                    <a:pt x="262" y="59"/>
                  </a:lnTo>
                  <a:lnTo>
                    <a:pt x="258" y="55"/>
                  </a:lnTo>
                  <a:lnTo>
                    <a:pt x="258" y="53"/>
                  </a:lnTo>
                  <a:lnTo>
                    <a:pt x="258" y="51"/>
                  </a:lnTo>
                  <a:lnTo>
                    <a:pt x="258" y="49"/>
                  </a:lnTo>
                  <a:lnTo>
                    <a:pt x="258" y="45"/>
                  </a:lnTo>
                  <a:lnTo>
                    <a:pt x="260" y="42"/>
                  </a:lnTo>
                  <a:lnTo>
                    <a:pt x="260" y="38"/>
                  </a:lnTo>
                  <a:lnTo>
                    <a:pt x="262" y="30"/>
                  </a:lnTo>
                  <a:lnTo>
                    <a:pt x="262" y="25"/>
                  </a:lnTo>
                  <a:lnTo>
                    <a:pt x="268" y="23"/>
                  </a:lnTo>
                  <a:lnTo>
                    <a:pt x="268" y="21"/>
                  </a:lnTo>
                  <a:lnTo>
                    <a:pt x="262" y="21"/>
                  </a:lnTo>
                  <a:lnTo>
                    <a:pt x="262" y="19"/>
                  </a:lnTo>
                  <a:lnTo>
                    <a:pt x="260" y="15"/>
                  </a:lnTo>
                  <a:lnTo>
                    <a:pt x="256" y="15"/>
                  </a:lnTo>
                  <a:lnTo>
                    <a:pt x="253" y="13"/>
                  </a:lnTo>
                  <a:lnTo>
                    <a:pt x="254" y="12"/>
                  </a:lnTo>
                  <a:lnTo>
                    <a:pt x="258" y="8"/>
                  </a:lnTo>
                  <a:lnTo>
                    <a:pt x="258" y="4"/>
                  </a:lnTo>
                  <a:lnTo>
                    <a:pt x="254" y="0"/>
                  </a:lnTo>
                  <a:lnTo>
                    <a:pt x="251" y="0"/>
                  </a:lnTo>
                  <a:lnTo>
                    <a:pt x="247" y="0"/>
                  </a:lnTo>
                  <a:lnTo>
                    <a:pt x="247" y="0"/>
                  </a:lnTo>
                  <a:lnTo>
                    <a:pt x="247" y="0"/>
                  </a:lnTo>
                  <a:lnTo>
                    <a:pt x="247" y="4"/>
                  </a:lnTo>
                  <a:lnTo>
                    <a:pt x="243" y="6"/>
                  </a:lnTo>
                  <a:lnTo>
                    <a:pt x="234" y="13"/>
                  </a:lnTo>
                  <a:lnTo>
                    <a:pt x="228" y="13"/>
                  </a:lnTo>
                  <a:lnTo>
                    <a:pt x="219" y="17"/>
                  </a:lnTo>
                  <a:lnTo>
                    <a:pt x="217" y="15"/>
                  </a:lnTo>
                  <a:lnTo>
                    <a:pt x="213" y="17"/>
                  </a:lnTo>
                  <a:lnTo>
                    <a:pt x="205" y="23"/>
                  </a:lnTo>
                  <a:lnTo>
                    <a:pt x="200" y="25"/>
                  </a:lnTo>
                  <a:lnTo>
                    <a:pt x="198" y="23"/>
                  </a:lnTo>
                  <a:lnTo>
                    <a:pt x="189" y="25"/>
                  </a:lnTo>
                  <a:lnTo>
                    <a:pt x="183" y="25"/>
                  </a:lnTo>
                  <a:lnTo>
                    <a:pt x="177" y="21"/>
                  </a:lnTo>
                  <a:lnTo>
                    <a:pt x="172" y="21"/>
                  </a:lnTo>
                  <a:lnTo>
                    <a:pt x="166" y="19"/>
                  </a:lnTo>
                  <a:lnTo>
                    <a:pt x="168" y="23"/>
                  </a:lnTo>
                  <a:lnTo>
                    <a:pt x="173" y="25"/>
                  </a:lnTo>
                  <a:lnTo>
                    <a:pt x="177" y="29"/>
                  </a:lnTo>
                  <a:lnTo>
                    <a:pt x="179" y="30"/>
                  </a:lnTo>
                  <a:lnTo>
                    <a:pt x="173" y="40"/>
                  </a:lnTo>
                  <a:lnTo>
                    <a:pt x="175" y="44"/>
                  </a:lnTo>
                  <a:lnTo>
                    <a:pt x="173" y="49"/>
                  </a:lnTo>
                  <a:lnTo>
                    <a:pt x="183" y="53"/>
                  </a:lnTo>
                  <a:lnTo>
                    <a:pt x="189" y="53"/>
                  </a:lnTo>
                  <a:lnTo>
                    <a:pt x="194" y="53"/>
                  </a:lnTo>
                  <a:lnTo>
                    <a:pt x="194" y="55"/>
                  </a:lnTo>
                  <a:lnTo>
                    <a:pt x="189" y="59"/>
                  </a:lnTo>
                  <a:lnTo>
                    <a:pt x="179" y="59"/>
                  </a:lnTo>
                  <a:lnTo>
                    <a:pt x="179" y="62"/>
                  </a:lnTo>
                  <a:lnTo>
                    <a:pt x="177" y="68"/>
                  </a:lnTo>
                  <a:lnTo>
                    <a:pt x="166" y="74"/>
                  </a:lnTo>
                  <a:lnTo>
                    <a:pt x="164" y="78"/>
                  </a:lnTo>
                  <a:lnTo>
                    <a:pt x="158" y="79"/>
                  </a:lnTo>
                  <a:lnTo>
                    <a:pt x="153" y="85"/>
                  </a:lnTo>
                  <a:lnTo>
                    <a:pt x="145" y="85"/>
                  </a:lnTo>
                  <a:lnTo>
                    <a:pt x="141" y="85"/>
                  </a:lnTo>
                  <a:lnTo>
                    <a:pt x="134" y="79"/>
                  </a:lnTo>
                  <a:lnTo>
                    <a:pt x="128" y="76"/>
                  </a:lnTo>
                  <a:lnTo>
                    <a:pt x="123" y="76"/>
                  </a:lnTo>
                  <a:lnTo>
                    <a:pt x="123" y="72"/>
                  </a:lnTo>
                  <a:lnTo>
                    <a:pt x="123" y="68"/>
                  </a:lnTo>
                  <a:lnTo>
                    <a:pt x="119" y="62"/>
                  </a:lnTo>
                  <a:lnTo>
                    <a:pt x="117" y="61"/>
                  </a:lnTo>
                  <a:lnTo>
                    <a:pt x="113" y="61"/>
                  </a:lnTo>
                  <a:lnTo>
                    <a:pt x="108" y="68"/>
                  </a:lnTo>
                  <a:lnTo>
                    <a:pt x="106" y="68"/>
                  </a:lnTo>
                  <a:lnTo>
                    <a:pt x="104" y="64"/>
                  </a:lnTo>
                  <a:lnTo>
                    <a:pt x="100" y="64"/>
                  </a:lnTo>
                  <a:lnTo>
                    <a:pt x="100" y="68"/>
                  </a:lnTo>
                  <a:lnTo>
                    <a:pt x="79" y="68"/>
                  </a:lnTo>
                  <a:lnTo>
                    <a:pt x="76" y="74"/>
                  </a:lnTo>
                  <a:lnTo>
                    <a:pt x="79" y="78"/>
                  </a:lnTo>
                  <a:lnTo>
                    <a:pt x="85" y="79"/>
                  </a:lnTo>
                  <a:lnTo>
                    <a:pt x="87" y="85"/>
                  </a:lnTo>
                  <a:lnTo>
                    <a:pt x="85" y="85"/>
                  </a:lnTo>
                  <a:lnTo>
                    <a:pt x="89" y="89"/>
                  </a:lnTo>
                  <a:lnTo>
                    <a:pt x="87" y="93"/>
                  </a:lnTo>
                  <a:lnTo>
                    <a:pt x="83" y="89"/>
                  </a:lnTo>
                  <a:lnTo>
                    <a:pt x="72" y="93"/>
                  </a:lnTo>
                  <a:lnTo>
                    <a:pt x="72" y="104"/>
                  </a:lnTo>
                  <a:lnTo>
                    <a:pt x="76" y="108"/>
                  </a:lnTo>
                  <a:lnTo>
                    <a:pt x="81" y="113"/>
                  </a:lnTo>
                  <a:lnTo>
                    <a:pt x="85" y="123"/>
                  </a:lnTo>
                  <a:lnTo>
                    <a:pt x="85" y="126"/>
                  </a:lnTo>
                  <a:lnTo>
                    <a:pt x="85" y="130"/>
                  </a:lnTo>
                  <a:lnTo>
                    <a:pt x="76" y="170"/>
                  </a:lnTo>
                  <a:lnTo>
                    <a:pt x="72" y="177"/>
                  </a:lnTo>
                  <a:lnTo>
                    <a:pt x="72" y="179"/>
                  </a:lnTo>
                  <a:lnTo>
                    <a:pt x="72" y="183"/>
                  </a:lnTo>
                  <a:lnTo>
                    <a:pt x="66" y="181"/>
                  </a:lnTo>
                  <a:lnTo>
                    <a:pt x="68" y="181"/>
                  </a:lnTo>
                  <a:lnTo>
                    <a:pt x="62" y="177"/>
                  </a:lnTo>
                  <a:lnTo>
                    <a:pt x="61" y="177"/>
                  </a:lnTo>
                  <a:lnTo>
                    <a:pt x="57" y="177"/>
                  </a:lnTo>
                  <a:lnTo>
                    <a:pt x="55" y="177"/>
                  </a:lnTo>
                  <a:lnTo>
                    <a:pt x="55" y="181"/>
                  </a:lnTo>
                  <a:lnTo>
                    <a:pt x="44" y="187"/>
                  </a:lnTo>
                  <a:lnTo>
                    <a:pt x="32" y="187"/>
                  </a:lnTo>
                  <a:lnTo>
                    <a:pt x="30" y="189"/>
                  </a:lnTo>
                  <a:lnTo>
                    <a:pt x="29" y="191"/>
                  </a:lnTo>
                  <a:lnTo>
                    <a:pt x="25" y="194"/>
                  </a:lnTo>
                  <a:lnTo>
                    <a:pt x="21" y="196"/>
                  </a:lnTo>
                  <a:lnTo>
                    <a:pt x="17" y="198"/>
                  </a:lnTo>
                  <a:lnTo>
                    <a:pt x="17" y="204"/>
                  </a:lnTo>
                  <a:lnTo>
                    <a:pt x="15" y="207"/>
                  </a:lnTo>
                  <a:lnTo>
                    <a:pt x="17" y="207"/>
                  </a:lnTo>
                  <a:lnTo>
                    <a:pt x="12" y="213"/>
                  </a:lnTo>
                  <a:lnTo>
                    <a:pt x="13" y="221"/>
                  </a:lnTo>
                  <a:lnTo>
                    <a:pt x="15" y="224"/>
                  </a:lnTo>
                  <a:lnTo>
                    <a:pt x="12" y="226"/>
                  </a:lnTo>
                  <a:lnTo>
                    <a:pt x="10" y="226"/>
                  </a:lnTo>
                  <a:lnTo>
                    <a:pt x="4" y="230"/>
                  </a:lnTo>
                  <a:lnTo>
                    <a:pt x="4" y="232"/>
                  </a:lnTo>
                  <a:lnTo>
                    <a:pt x="0" y="236"/>
                  </a:lnTo>
                  <a:lnTo>
                    <a:pt x="2" y="238"/>
                  </a:lnTo>
                  <a:lnTo>
                    <a:pt x="2" y="241"/>
                  </a:lnTo>
                  <a:lnTo>
                    <a:pt x="0" y="245"/>
                  </a:lnTo>
                  <a:lnTo>
                    <a:pt x="2" y="249"/>
                  </a:lnTo>
                  <a:lnTo>
                    <a:pt x="0" y="251"/>
                  </a:lnTo>
                  <a:lnTo>
                    <a:pt x="6" y="256"/>
                  </a:lnTo>
                  <a:lnTo>
                    <a:pt x="15" y="272"/>
                  </a:lnTo>
                  <a:lnTo>
                    <a:pt x="12" y="277"/>
                  </a:lnTo>
                  <a:lnTo>
                    <a:pt x="21" y="275"/>
                  </a:lnTo>
                  <a:lnTo>
                    <a:pt x="27" y="277"/>
                  </a:lnTo>
                  <a:lnTo>
                    <a:pt x="30" y="283"/>
                  </a:lnTo>
                  <a:lnTo>
                    <a:pt x="32" y="288"/>
                  </a:lnTo>
                  <a:lnTo>
                    <a:pt x="42" y="288"/>
                  </a:lnTo>
                  <a:lnTo>
                    <a:pt x="49" y="288"/>
                  </a:lnTo>
                  <a:lnTo>
                    <a:pt x="57" y="281"/>
                  </a:lnTo>
                  <a:lnTo>
                    <a:pt x="64" y="277"/>
                  </a:lnTo>
                  <a:lnTo>
                    <a:pt x="66" y="279"/>
                  </a:lnTo>
                  <a:lnTo>
                    <a:pt x="66" y="285"/>
                  </a:lnTo>
                  <a:lnTo>
                    <a:pt x="64" y="287"/>
                  </a:lnTo>
                  <a:lnTo>
                    <a:pt x="64" y="292"/>
                  </a:lnTo>
                  <a:lnTo>
                    <a:pt x="64" y="302"/>
                  </a:lnTo>
                  <a:lnTo>
                    <a:pt x="64" y="307"/>
                  </a:lnTo>
                  <a:lnTo>
                    <a:pt x="68" y="309"/>
                  </a:lnTo>
                  <a:lnTo>
                    <a:pt x="72" y="309"/>
                  </a:lnTo>
                  <a:lnTo>
                    <a:pt x="76" y="307"/>
                  </a:lnTo>
                  <a:lnTo>
                    <a:pt x="79" y="307"/>
                  </a:lnTo>
                  <a:lnTo>
                    <a:pt x="79" y="307"/>
                  </a:lnTo>
                  <a:lnTo>
                    <a:pt x="81" y="307"/>
                  </a:lnTo>
                  <a:lnTo>
                    <a:pt x="83" y="309"/>
                  </a:lnTo>
                  <a:lnTo>
                    <a:pt x="83" y="309"/>
                  </a:lnTo>
                  <a:lnTo>
                    <a:pt x="94" y="307"/>
                  </a:lnTo>
                  <a:lnTo>
                    <a:pt x="100" y="309"/>
                  </a:lnTo>
                  <a:lnTo>
                    <a:pt x="104" y="305"/>
                  </a:lnTo>
                  <a:lnTo>
                    <a:pt x="108" y="305"/>
                  </a:lnTo>
                  <a:lnTo>
                    <a:pt x="113" y="302"/>
                  </a:lnTo>
                  <a:lnTo>
                    <a:pt x="117" y="302"/>
                  </a:lnTo>
                  <a:lnTo>
                    <a:pt x="123" y="300"/>
                  </a:lnTo>
                  <a:lnTo>
                    <a:pt x="125" y="292"/>
                  </a:lnTo>
                  <a:lnTo>
                    <a:pt x="134" y="287"/>
                  </a:lnTo>
                  <a:lnTo>
                    <a:pt x="140" y="287"/>
                  </a:lnTo>
                  <a:lnTo>
                    <a:pt x="145" y="283"/>
                  </a:lnTo>
                  <a:lnTo>
                    <a:pt x="151" y="283"/>
                  </a:lnTo>
                  <a:lnTo>
                    <a:pt x="155" y="287"/>
                  </a:lnTo>
                  <a:lnTo>
                    <a:pt x="158" y="283"/>
                  </a:lnTo>
                  <a:lnTo>
                    <a:pt x="158" y="285"/>
                  </a:lnTo>
                  <a:lnTo>
                    <a:pt x="158" y="290"/>
                  </a:lnTo>
                  <a:lnTo>
                    <a:pt x="162" y="296"/>
                  </a:lnTo>
                  <a:lnTo>
                    <a:pt x="158" y="300"/>
                  </a:lnTo>
                  <a:lnTo>
                    <a:pt x="162" y="309"/>
                  </a:lnTo>
                  <a:lnTo>
                    <a:pt x="158" y="313"/>
                  </a:lnTo>
                  <a:lnTo>
                    <a:pt x="162" y="320"/>
                  </a:lnTo>
                  <a:lnTo>
                    <a:pt x="166" y="322"/>
                  </a:lnTo>
                  <a:lnTo>
                    <a:pt x="168" y="330"/>
                  </a:lnTo>
                  <a:lnTo>
                    <a:pt x="172" y="330"/>
                  </a:lnTo>
                  <a:lnTo>
                    <a:pt x="179" y="334"/>
                  </a:lnTo>
                  <a:lnTo>
                    <a:pt x="183" y="337"/>
                  </a:lnTo>
                  <a:lnTo>
                    <a:pt x="183" y="336"/>
                  </a:lnTo>
                  <a:lnTo>
                    <a:pt x="192" y="334"/>
                  </a:lnTo>
                  <a:lnTo>
                    <a:pt x="198" y="339"/>
                  </a:lnTo>
                  <a:lnTo>
                    <a:pt x="204" y="339"/>
                  </a:lnTo>
                  <a:lnTo>
                    <a:pt x="209" y="347"/>
                  </a:lnTo>
                  <a:lnTo>
                    <a:pt x="213" y="347"/>
                  </a:lnTo>
                  <a:lnTo>
                    <a:pt x="221" y="349"/>
                  </a:lnTo>
                  <a:lnTo>
                    <a:pt x="226" y="351"/>
                  </a:lnTo>
                  <a:lnTo>
                    <a:pt x="226" y="356"/>
                  </a:lnTo>
                  <a:lnTo>
                    <a:pt x="230" y="356"/>
                  </a:lnTo>
                  <a:lnTo>
                    <a:pt x="236" y="360"/>
                  </a:lnTo>
                  <a:lnTo>
                    <a:pt x="247" y="360"/>
                  </a:lnTo>
                  <a:lnTo>
                    <a:pt x="253" y="362"/>
                  </a:lnTo>
                  <a:lnTo>
                    <a:pt x="254" y="366"/>
                  </a:lnTo>
                  <a:lnTo>
                    <a:pt x="254" y="375"/>
                  </a:lnTo>
                  <a:lnTo>
                    <a:pt x="254" y="381"/>
                  </a:lnTo>
                  <a:lnTo>
                    <a:pt x="253" y="385"/>
                  </a:lnTo>
                  <a:lnTo>
                    <a:pt x="260" y="398"/>
                  </a:lnTo>
                  <a:lnTo>
                    <a:pt x="260" y="407"/>
                  </a:lnTo>
                  <a:lnTo>
                    <a:pt x="292" y="407"/>
                  </a:lnTo>
                  <a:lnTo>
                    <a:pt x="292" y="418"/>
                  </a:lnTo>
                  <a:lnTo>
                    <a:pt x="292" y="426"/>
                  </a:lnTo>
                  <a:lnTo>
                    <a:pt x="301" y="428"/>
                  </a:lnTo>
                  <a:lnTo>
                    <a:pt x="313" y="445"/>
                  </a:lnTo>
                  <a:lnTo>
                    <a:pt x="313" y="454"/>
                  </a:lnTo>
                  <a:lnTo>
                    <a:pt x="305" y="473"/>
                  </a:lnTo>
                  <a:lnTo>
                    <a:pt x="305" y="475"/>
                  </a:lnTo>
                  <a:lnTo>
                    <a:pt x="301" y="479"/>
                  </a:lnTo>
                  <a:lnTo>
                    <a:pt x="305" y="481"/>
                  </a:lnTo>
                  <a:lnTo>
                    <a:pt x="301" y="484"/>
                  </a:lnTo>
                  <a:lnTo>
                    <a:pt x="307" y="488"/>
                  </a:lnTo>
                  <a:lnTo>
                    <a:pt x="307" y="494"/>
                  </a:lnTo>
                  <a:lnTo>
                    <a:pt x="311" y="499"/>
                  </a:lnTo>
                  <a:lnTo>
                    <a:pt x="309" y="513"/>
                  </a:lnTo>
                  <a:lnTo>
                    <a:pt x="311" y="515"/>
                  </a:lnTo>
                  <a:lnTo>
                    <a:pt x="309" y="518"/>
                  </a:lnTo>
                  <a:lnTo>
                    <a:pt x="311" y="524"/>
                  </a:lnTo>
                  <a:lnTo>
                    <a:pt x="317" y="522"/>
                  </a:lnTo>
                  <a:lnTo>
                    <a:pt x="320" y="524"/>
                  </a:lnTo>
                  <a:lnTo>
                    <a:pt x="330" y="524"/>
                  </a:lnTo>
                  <a:lnTo>
                    <a:pt x="333" y="526"/>
                  </a:lnTo>
                  <a:lnTo>
                    <a:pt x="341" y="522"/>
                  </a:lnTo>
                  <a:lnTo>
                    <a:pt x="347" y="526"/>
                  </a:lnTo>
                  <a:lnTo>
                    <a:pt x="350" y="526"/>
                  </a:lnTo>
                  <a:lnTo>
                    <a:pt x="350" y="530"/>
                  </a:lnTo>
                  <a:lnTo>
                    <a:pt x="356" y="550"/>
                  </a:lnTo>
                  <a:lnTo>
                    <a:pt x="360" y="558"/>
                  </a:lnTo>
                  <a:lnTo>
                    <a:pt x="362" y="560"/>
                  </a:lnTo>
                  <a:lnTo>
                    <a:pt x="371" y="554"/>
                  </a:lnTo>
                  <a:lnTo>
                    <a:pt x="375" y="556"/>
                  </a:lnTo>
                  <a:lnTo>
                    <a:pt x="379" y="560"/>
                  </a:lnTo>
                  <a:lnTo>
                    <a:pt x="379" y="560"/>
                  </a:lnTo>
                  <a:lnTo>
                    <a:pt x="379" y="563"/>
                  </a:lnTo>
                  <a:lnTo>
                    <a:pt x="379" y="580"/>
                  </a:lnTo>
                  <a:lnTo>
                    <a:pt x="375" y="582"/>
                  </a:lnTo>
                  <a:lnTo>
                    <a:pt x="375" y="582"/>
                  </a:lnTo>
                  <a:lnTo>
                    <a:pt x="375" y="584"/>
                  </a:lnTo>
                  <a:lnTo>
                    <a:pt x="375" y="586"/>
                  </a:lnTo>
                  <a:lnTo>
                    <a:pt x="375" y="588"/>
                  </a:lnTo>
                  <a:lnTo>
                    <a:pt x="379" y="588"/>
                  </a:lnTo>
                  <a:lnTo>
                    <a:pt x="386" y="588"/>
                  </a:lnTo>
                  <a:lnTo>
                    <a:pt x="386" y="592"/>
                  </a:lnTo>
                  <a:lnTo>
                    <a:pt x="390" y="599"/>
                  </a:lnTo>
                  <a:lnTo>
                    <a:pt x="390" y="605"/>
                  </a:lnTo>
                  <a:lnTo>
                    <a:pt x="392" y="612"/>
                  </a:lnTo>
                  <a:lnTo>
                    <a:pt x="392" y="618"/>
                  </a:lnTo>
                  <a:lnTo>
                    <a:pt x="390" y="622"/>
                  </a:lnTo>
                  <a:lnTo>
                    <a:pt x="386" y="622"/>
                  </a:lnTo>
                  <a:lnTo>
                    <a:pt x="384" y="624"/>
                  </a:lnTo>
                  <a:lnTo>
                    <a:pt x="381" y="628"/>
                  </a:lnTo>
                  <a:lnTo>
                    <a:pt x="379" y="628"/>
                  </a:lnTo>
                  <a:lnTo>
                    <a:pt x="379" y="628"/>
                  </a:lnTo>
                  <a:lnTo>
                    <a:pt x="371" y="633"/>
                  </a:lnTo>
                  <a:lnTo>
                    <a:pt x="369" y="635"/>
                  </a:lnTo>
                  <a:lnTo>
                    <a:pt x="365" y="635"/>
                  </a:lnTo>
                  <a:lnTo>
                    <a:pt x="360" y="643"/>
                  </a:lnTo>
                  <a:lnTo>
                    <a:pt x="356" y="643"/>
                  </a:lnTo>
                  <a:lnTo>
                    <a:pt x="356" y="648"/>
                  </a:lnTo>
                  <a:lnTo>
                    <a:pt x="354" y="648"/>
                  </a:lnTo>
                  <a:lnTo>
                    <a:pt x="350" y="648"/>
                  </a:lnTo>
                  <a:lnTo>
                    <a:pt x="347" y="656"/>
                  </a:lnTo>
                  <a:lnTo>
                    <a:pt x="345" y="656"/>
                  </a:lnTo>
                  <a:lnTo>
                    <a:pt x="347" y="661"/>
                  </a:lnTo>
                  <a:lnTo>
                    <a:pt x="341" y="661"/>
                  </a:lnTo>
                  <a:lnTo>
                    <a:pt x="341" y="665"/>
                  </a:lnTo>
                  <a:lnTo>
                    <a:pt x="337" y="671"/>
                  </a:lnTo>
                  <a:lnTo>
                    <a:pt x="335" y="675"/>
                  </a:lnTo>
                  <a:lnTo>
                    <a:pt x="332" y="680"/>
                  </a:lnTo>
                  <a:lnTo>
                    <a:pt x="332" y="682"/>
                  </a:lnTo>
                  <a:lnTo>
                    <a:pt x="330" y="682"/>
                  </a:lnTo>
                  <a:lnTo>
                    <a:pt x="330" y="686"/>
                  </a:lnTo>
                  <a:lnTo>
                    <a:pt x="330" y="686"/>
                  </a:lnTo>
                  <a:lnTo>
                    <a:pt x="332" y="686"/>
                  </a:lnTo>
                  <a:lnTo>
                    <a:pt x="341" y="682"/>
                  </a:lnTo>
                  <a:lnTo>
                    <a:pt x="347" y="686"/>
                  </a:lnTo>
                  <a:lnTo>
                    <a:pt x="350" y="692"/>
                  </a:lnTo>
                  <a:lnTo>
                    <a:pt x="354" y="693"/>
                  </a:lnTo>
                  <a:lnTo>
                    <a:pt x="356" y="699"/>
                  </a:lnTo>
                  <a:lnTo>
                    <a:pt x="360" y="707"/>
                  </a:lnTo>
                  <a:lnTo>
                    <a:pt x="362" y="707"/>
                  </a:lnTo>
                  <a:lnTo>
                    <a:pt x="365" y="703"/>
                  </a:lnTo>
                  <a:lnTo>
                    <a:pt x="367" y="703"/>
                  </a:lnTo>
                  <a:lnTo>
                    <a:pt x="373" y="710"/>
                  </a:lnTo>
                  <a:lnTo>
                    <a:pt x="379" y="712"/>
                  </a:lnTo>
                  <a:lnTo>
                    <a:pt x="381" y="712"/>
                  </a:lnTo>
                  <a:lnTo>
                    <a:pt x="386" y="716"/>
                  </a:lnTo>
                  <a:lnTo>
                    <a:pt x="386" y="722"/>
                  </a:lnTo>
                  <a:lnTo>
                    <a:pt x="390" y="720"/>
                  </a:lnTo>
                  <a:lnTo>
                    <a:pt x="397" y="724"/>
                  </a:lnTo>
                  <a:lnTo>
                    <a:pt x="399" y="729"/>
                  </a:lnTo>
                  <a:lnTo>
                    <a:pt x="405" y="737"/>
                  </a:lnTo>
                  <a:lnTo>
                    <a:pt x="409" y="741"/>
                  </a:lnTo>
                  <a:lnTo>
                    <a:pt x="409" y="746"/>
                  </a:lnTo>
                  <a:lnTo>
                    <a:pt x="405" y="750"/>
                  </a:lnTo>
                  <a:lnTo>
                    <a:pt x="409" y="754"/>
                  </a:lnTo>
                  <a:lnTo>
                    <a:pt x="409" y="756"/>
                  </a:lnTo>
                  <a:lnTo>
                    <a:pt x="409" y="758"/>
                  </a:lnTo>
                  <a:lnTo>
                    <a:pt x="411" y="759"/>
                  </a:lnTo>
                  <a:lnTo>
                    <a:pt x="411" y="761"/>
                  </a:lnTo>
                  <a:lnTo>
                    <a:pt x="418" y="756"/>
                  </a:lnTo>
                  <a:lnTo>
                    <a:pt x="420" y="750"/>
                  </a:lnTo>
                  <a:lnTo>
                    <a:pt x="424" y="737"/>
                  </a:lnTo>
                  <a:lnTo>
                    <a:pt x="428" y="727"/>
                  </a:lnTo>
                  <a:lnTo>
                    <a:pt x="428" y="725"/>
                  </a:lnTo>
                  <a:lnTo>
                    <a:pt x="428" y="724"/>
                  </a:lnTo>
                  <a:lnTo>
                    <a:pt x="424" y="720"/>
                  </a:lnTo>
                  <a:lnTo>
                    <a:pt x="426" y="716"/>
                  </a:lnTo>
                  <a:lnTo>
                    <a:pt x="428" y="716"/>
                  </a:lnTo>
                  <a:lnTo>
                    <a:pt x="428" y="712"/>
                  </a:lnTo>
                  <a:lnTo>
                    <a:pt x="429" y="707"/>
                  </a:lnTo>
                  <a:lnTo>
                    <a:pt x="429" y="707"/>
                  </a:lnTo>
                  <a:lnTo>
                    <a:pt x="433" y="707"/>
                  </a:lnTo>
                  <a:lnTo>
                    <a:pt x="435" y="707"/>
                  </a:lnTo>
                  <a:lnTo>
                    <a:pt x="437" y="705"/>
                  </a:lnTo>
                  <a:lnTo>
                    <a:pt x="439" y="701"/>
                  </a:lnTo>
                  <a:lnTo>
                    <a:pt x="439" y="699"/>
                  </a:lnTo>
                  <a:lnTo>
                    <a:pt x="439" y="695"/>
                  </a:lnTo>
                  <a:lnTo>
                    <a:pt x="443" y="693"/>
                  </a:lnTo>
                  <a:lnTo>
                    <a:pt x="443" y="693"/>
                  </a:lnTo>
                  <a:lnTo>
                    <a:pt x="445" y="690"/>
                  </a:lnTo>
                  <a:lnTo>
                    <a:pt x="443" y="686"/>
                  </a:lnTo>
                  <a:lnTo>
                    <a:pt x="443" y="686"/>
                  </a:lnTo>
                  <a:lnTo>
                    <a:pt x="443" y="680"/>
                  </a:lnTo>
                  <a:lnTo>
                    <a:pt x="443" y="678"/>
                  </a:lnTo>
                  <a:lnTo>
                    <a:pt x="443" y="678"/>
                  </a:lnTo>
                  <a:lnTo>
                    <a:pt x="445" y="682"/>
                  </a:lnTo>
                  <a:lnTo>
                    <a:pt x="448" y="686"/>
                  </a:lnTo>
                  <a:lnTo>
                    <a:pt x="450" y="686"/>
                  </a:lnTo>
                  <a:lnTo>
                    <a:pt x="452" y="686"/>
                  </a:lnTo>
                  <a:lnTo>
                    <a:pt x="454" y="688"/>
                  </a:lnTo>
                  <a:lnTo>
                    <a:pt x="454" y="690"/>
                  </a:lnTo>
                  <a:lnTo>
                    <a:pt x="452" y="692"/>
                  </a:lnTo>
                  <a:lnTo>
                    <a:pt x="450" y="697"/>
                  </a:lnTo>
                  <a:lnTo>
                    <a:pt x="446" y="705"/>
                  </a:lnTo>
                  <a:lnTo>
                    <a:pt x="443" y="705"/>
                  </a:lnTo>
                  <a:lnTo>
                    <a:pt x="443" y="710"/>
                  </a:lnTo>
                  <a:lnTo>
                    <a:pt x="443" y="712"/>
                  </a:lnTo>
                  <a:lnTo>
                    <a:pt x="439" y="712"/>
                  </a:lnTo>
                  <a:lnTo>
                    <a:pt x="435" y="712"/>
                  </a:lnTo>
                  <a:lnTo>
                    <a:pt x="433" y="716"/>
                  </a:lnTo>
                  <a:lnTo>
                    <a:pt x="433" y="718"/>
                  </a:lnTo>
                  <a:lnTo>
                    <a:pt x="429" y="718"/>
                  </a:lnTo>
                  <a:lnTo>
                    <a:pt x="429" y="720"/>
                  </a:lnTo>
                  <a:lnTo>
                    <a:pt x="429" y="722"/>
                  </a:lnTo>
                  <a:lnTo>
                    <a:pt x="433" y="724"/>
                  </a:lnTo>
                  <a:lnTo>
                    <a:pt x="443" y="716"/>
                  </a:lnTo>
                  <a:lnTo>
                    <a:pt x="450" y="707"/>
                  </a:lnTo>
                  <a:lnTo>
                    <a:pt x="460" y="692"/>
                  </a:lnTo>
                  <a:lnTo>
                    <a:pt x="463" y="686"/>
                  </a:lnTo>
                  <a:lnTo>
                    <a:pt x="463" y="677"/>
                  </a:lnTo>
                  <a:lnTo>
                    <a:pt x="473" y="661"/>
                  </a:lnTo>
                  <a:lnTo>
                    <a:pt x="482" y="650"/>
                  </a:lnTo>
                  <a:lnTo>
                    <a:pt x="484" y="646"/>
                  </a:lnTo>
                  <a:lnTo>
                    <a:pt x="482" y="646"/>
                  </a:lnTo>
                  <a:lnTo>
                    <a:pt x="482" y="643"/>
                  </a:lnTo>
                  <a:lnTo>
                    <a:pt x="484" y="643"/>
                  </a:lnTo>
                  <a:lnTo>
                    <a:pt x="486" y="639"/>
                  </a:lnTo>
                  <a:lnTo>
                    <a:pt x="488" y="637"/>
                  </a:lnTo>
                  <a:lnTo>
                    <a:pt x="488" y="633"/>
                  </a:lnTo>
                  <a:lnTo>
                    <a:pt x="488" y="631"/>
                  </a:lnTo>
                  <a:lnTo>
                    <a:pt x="488" y="631"/>
                  </a:lnTo>
                  <a:lnTo>
                    <a:pt x="486" y="628"/>
                  </a:lnTo>
                  <a:lnTo>
                    <a:pt x="486" y="624"/>
                  </a:lnTo>
                  <a:lnTo>
                    <a:pt x="482" y="618"/>
                  </a:lnTo>
                  <a:lnTo>
                    <a:pt x="482" y="618"/>
                  </a:lnTo>
                  <a:lnTo>
                    <a:pt x="484" y="616"/>
                  </a:lnTo>
                  <a:lnTo>
                    <a:pt x="482" y="614"/>
                  </a:lnTo>
                  <a:lnTo>
                    <a:pt x="482" y="607"/>
                  </a:lnTo>
                  <a:lnTo>
                    <a:pt x="480" y="601"/>
                  </a:lnTo>
                  <a:lnTo>
                    <a:pt x="480" y="601"/>
                  </a:lnTo>
                  <a:lnTo>
                    <a:pt x="486" y="599"/>
                  </a:lnTo>
                  <a:lnTo>
                    <a:pt x="484" y="597"/>
                  </a:lnTo>
                  <a:lnTo>
                    <a:pt x="482" y="597"/>
                  </a:lnTo>
                  <a:lnTo>
                    <a:pt x="488" y="594"/>
                  </a:lnTo>
                  <a:lnTo>
                    <a:pt x="488" y="592"/>
                  </a:lnTo>
                  <a:lnTo>
                    <a:pt x="482" y="588"/>
                  </a:lnTo>
                  <a:lnTo>
                    <a:pt x="486" y="588"/>
                  </a:lnTo>
                  <a:lnTo>
                    <a:pt x="488" y="584"/>
                  </a:lnTo>
                  <a:lnTo>
                    <a:pt x="492" y="586"/>
                  </a:lnTo>
                  <a:lnTo>
                    <a:pt x="495" y="580"/>
                  </a:lnTo>
                  <a:lnTo>
                    <a:pt x="499" y="579"/>
                  </a:lnTo>
                  <a:lnTo>
                    <a:pt x="499" y="577"/>
                  </a:lnTo>
                  <a:lnTo>
                    <a:pt x="505" y="571"/>
                  </a:lnTo>
                  <a:lnTo>
                    <a:pt x="510" y="567"/>
                  </a:lnTo>
                  <a:lnTo>
                    <a:pt x="518" y="560"/>
                  </a:lnTo>
                  <a:lnTo>
                    <a:pt x="524" y="560"/>
                  </a:lnTo>
                  <a:lnTo>
                    <a:pt x="527" y="556"/>
                  </a:lnTo>
                  <a:lnTo>
                    <a:pt x="531" y="552"/>
                  </a:lnTo>
                  <a:lnTo>
                    <a:pt x="535" y="552"/>
                  </a:lnTo>
                  <a:lnTo>
                    <a:pt x="539" y="554"/>
                  </a:lnTo>
                  <a:lnTo>
                    <a:pt x="541" y="554"/>
                  </a:lnTo>
                  <a:lnTo>
                    <a:pt x="541" y="552"/>
                  </a:lnTo>
                  <a:lnTo>
                    <a:pt x="542" y="547"/>
                  </a:lnTo>
                  <a:lnTo>
                    <a:pt x="550" y="543"/>
                  </a:lnTo>
                  <a:lnTo>
                    <a:pt x="554" y="543"/>
                  </a:lnTo>
                  <a:lnTo>
                    <a:pt x="554" y="539"/>
                  </a:lnTo>
                  <a:lnTo>
                    <a:pt x="552" y="537"/>
                  </a:lnTo>
                  <a:lnTo>
                    <a:pt x="550" y="537"/>
                  </a:lnTo>
                  <a:lnTo>
                    <a:pt x="548" y="537"/>
                  </a:lnTo>
                  <a:lnTo>
                    <a:pt x="552" y="533"/>
                  </a:lnTo>
                  <a:lnTo>
                    <a:pt x="556" y="533"/>
                  </a:lnTo>
                  <a:lnTo>
                    <a:pt x="559" y="533"/>
                  </a:lnTo>
                  <a:lnTo>
                    <a:pt x="563" y="533"/>
                  </a:lnTo>
                  <a:lnTo>
                    <a:pt x="565" y="530"/>
                  </a:lnTo>
                  <a:lnTo>
                    <a:pt x="567" y="530"/>
                  </a:lnTo>
                  <a:lnTo>
                    <a:pt x="567" y="533"/>
                  </a:lnTo>
                  <a:lnTo>
                    <a:pt x="563" y="533"/>
                  </a:lnTo>
                  <a:lnTo>
                    <a:pt x="557" y="537"/>
                  </a:lnTo>
                  <a:lnTo>
                    <a:pt x="557" y="537"/>
                  </a:lnTo>
                  <a:lnTo>
                    <a:pt x="559" y="537"/>
                  </a:lnTo>
                  <a:lnTo>
                    <a:pt x="567" y="537"/>
                  </a:lnTo>
                  <a:lnTo>
                    <a:pt x="576" y="533"/>
                  </a:lnTo>
                  <a:lnTo>
                    <a:pt x="573" y="530"/>
                  </a:lnTo>
                  <a:lnTo>
                    <a:pt x="576" y="530"/>
                  </a:lnTo>
                  <a:lnTo>
                    <a:pt x="580" y="530"/>
                  </a:lnTo>
                  <a:lnTo>
                    <a:pt x="576" y="530"/>
                  </a:lnTo>
                  <a:lnTo>
                    <a:pt x="576" y="530"/>
                  </a:lnTo>
                  <a:lnTo>
                    <a:pt x="580" y="533"/>
                  </a:lnTo>
                  <a:lnTo>
                    <a:pt x="580" y="533"/>
                  </a:lnTo>
                  <a:lnTo>
                    <a:pt x="584" y="537"/>
                  </a:lnTo>
                  <a:lnTo>
                    <a:pt x="586" y="533"/>
                  </a:lnTo>
                  <a:lnTo>
                    <a:pt x="591" y="533"/>
                  </a:lnTo>
                  <a:lnTo>
                    <a:pt x="597" y="533"/>
                  </a:lnTo>
                  <a:lnTo>
                    <a:pt x="601" y="533"/>
                  </a:lnTo>
                  <a:lnTo>
                    <a:pt x="601" y="530"/>
                  </a:lnTo>
                  <a:lnTo>
                    <a:pt x="601" y="530"/>
                  </a:lnTo>
                  <a:lnTo>
                    <a:pt x="601" y="528"/>
                  </a:lnTo>
                  <a:lnTo>
                    <a:pt x="608" y="522"/>
                  </a:lnTo>
                  <a:lnTo>
                    <a:pt x="616" y="518"/>
                  </a:lnTo>
                  <a:lnTo>
                    <a:pt x="620" y="516"/>
                  </a:lnTo>
                  <a:lnTo>
                    <a:pt x="621" y="515"/>
                  </a:lnTo>
                  <a:lnTo>
                    <a:pt x="620" y="513"/>
                  </a:lnTo>
                  <a:lnTo>
                    <a:pt x="618" y="505"/>
                  </a:lnTo>
                  <a:lnTo>
                    <a:pt x="620" y="499"/>
                  </a:lnTo>
                  <a:lnTo>
                    <a:pt x="621" y="498"/>
                  </a:lnTo>
                  <a:lnTo>
                    <a:pt x="621" y="494"/>
                  </a:lnTo>
                  <a:lnTo>
                    <a:pt x="621" y="494"/>
                  </a:lnTo>
                  <a:lnTo>
                    <a:pt x="625" y="490"/>
                  </a:lnTo>
                  <a:lnTo>
                    <a:pt x="629" y="486"/>
                  </a:lnTo>
                  <a:lnTo>
                    <a:pt x="625" y="486"/>
                  </a:lnTo>
                  <a:lnTo>
                    <a:pt x="631" y="479"/>
                  </a:lnTo>
                  <a:lnTo>
                    <a:pt x="638" y="469"/>
                  </a:lnTo>
                  <a:lnTo>
                    <a:pt x="638" y="466"/>
                  </a:lnTo>
                  <a:lnTo>
                    <a:pt x="637" y="454"/>
                  </a:lnTo>
                  <a:lnTo>
                    <a:pt x="637" y="450"/>
                  </a:lnTo>
                  <a:lnTo>
                    <a:pt x="638" y="445"/>
                  </a:lnTo>
                  <a:lnTo>
                    <a:pt x="640" y="443"/>
                  </a:lnTo>
                  <a:lnTo>
                    <a:pt x="640" y="441"/>
                  </a:lnTo>
                  <a:lnTo>
                    <a:pt x="646" y="435"/>
                  </a:lnTo>
                  <a:lnTo>
                    <a:pt x="648" y="434"/>
                  </a:lnTo>
                  <a:lnTo>
                    <a:pt x="646" y="426"/>
                  </a:lnTo>
                  <a:lnTo>
                    <a:pt x="650" y="418"/>
                  </a:lnTo>
                  <a:lnTo>
                    <a:pt x="648" y="411"/>
                  </a:lnTo>
                  <a:lnTo>
                    <a:pt x="650" y="407"/>
                  </a:lnTo>
                  <a:lnTo>
                    <a:pt x="650" y="403"/>
                  </a:lnTo>
                  <a:lnTo>
                    <a:pt x="650" y="398"/>
                  </a:lnTo>
                  <a:lnTo>
                    <a:pt x="648" y="371"/>
                  </a:lnTo>
                  <a:lnTo>
                    <a:pt x="648" y="368"/>
                  </a:lnTo>
                  <a:lnTo>
                    <a:pt x="650" y="364"/>
                  </a:lnTo>
                  <a:lnTo>
                    <a:pt x="650" y="360"/>
                  </a:lnTo>
                  <a:lnTo>
                    <a:pt x="648" y="362"/>
                  </a:lnTo>
                  <a:lnTo>
                    <a:pt x="646" y="360"/>
                  </a:lnTo>
                  <a:lnTo>
                    <a:pt x="646" y="356"/>
                  </a:lnTo>
                  <a:lnTo>
                    <a:pt x="648" y="354"/>
                  </a:lnTo>
                  <a:lnTo>
                    <a:pt x="648" y="351"/>
                  </a:lnTo>
                  <a:lnTo>
                    <a:pt x="648" y="347"/>
                  </a:lnTo>
                  <a:lnTo>
                    <a:pt x="650" y="347"/>
                  </a:lnTo>
                  <a:lnTo>
                    <a:pt x="650" y="341"/>
                  </a:lnTo>
                  <a:lnTo>
                    <a:pt x="648" y="337"/>
                  </a:lnTo>
                  <a:lnTo>
                    <a:pt x="644" y="336"/>
                  </a:lnTo>
                  <a:lnTo>
                    <a:pt x="644" y="334"/>
                  </a:lnTo>
                  <a:lnTo>
                    <a:pt x="646" y="332"/>
                  </a:lnTo>
                  <a:lnTo>
                    <a:pt x="646" y="336"/>
                  </a:lnTo>
                  <a:lnTo>
                    <a:pt x="650" y="337"/>
                  </a:lnTo>
                  <a:lnTo>
                    <a:pt x="650" y="337"/>
                  </a:lnTo>
                  <a:lnTo>
                    <a:pt x="653" y="334"/>
                  </a:lnTo>
                  <a:lnTo>
                    <a:pt x="655" y="334"/>
                  </a:lnTo>
                  <a:lnTo>
                    <a:pt x="655" y="336"/>
                  </a:lnTo>
                  <a:lnTo>
                    <a:pt x="659" y="337"/>
                  </a:lnTo>
                  <a:lnTo>
                    <a:pt x="655" y="339"/>
                  </a:lnTo>
                  <a:lnTo>
                    <a:pt x="653" y="341"/>
                  </a:lnTo>
                  <a:lnTo>
                    <a:pt x="653" y="345"/>
                  </a:lnTo>
                  <a:lnTo>
                    <a:pt x="655" y="345"/>
                  </a:lnTo>
                  <a:lnTo>
                    <a:pt x="659" y="341"/>
                  </a:lnTo>
                  <a:lnTo>
                    <a:pt x="663" y="337"/>
                  </a:lnTo>
                  <a:lnTo>
                    <a:pt x="670" y="330"/>
                  </a:lnTo>
                  <a:lnTo>
                    <a:pt x="672" y="322"/>
                  </a:lnTo>
                  <a:lnTo>
                    <a:pt x="674" y="317"/>
                  </a:lnTo>
                  <a:lnTo>
                    <a:pt x="676" y="315"/>
                  </a:lnTo>
                  <a:lnTo>
                    <a:pt x="678" y="309"/>
                  </a:lnTo>
                  <a:lnTo>
                    <a:pt x="680" y="305"/>
                  </a:lnTo>
                  <a:lnTo>
                    <a:pt x="689" y="296"/>
                  </a:lnTo>
                  <a:lnTo>
                    <a:pt x="691" y="292"/>
                  </a:lnTo>
                  <a:lnTo>
                    <a:pt x="695" y="292"/>
                  </a:lnTo>
                  <a:lnTo>
                    <a:pt x="697" y="290"/>
                  </a:lnTo>
                  <a:lnTo>
                    <a:pt x="704" y="281"/>
                  </a:lnTo>
                  <a:lnTo>
                    <a:pt x="714" y="272"/>
                  </a:lnTo>
                  <a:lnTo>
                    <a:pt x="714" y="268"/>
                  </a:lnTo>
                  <a:lnTo>
                    <a:pt x="717" y="260"/>
                  </a:lnTo>
                  <a:lnTo>
                    <a:pt x="719" y="255"/>
                  </a:lnTo>
                  <a:lnTo>
                    <a:pt x="721" y="251"/>
                  </a:lnTo>
                  <a:lnTo>
                    <a:pt x="721" y="249"/>
                  </a:lnTo>
                  <a:lnTo>
                    <a:pt x="719" y="245"/>
                  </a:lnTo>
                  <a:lnTo>
                    <a:pt x="719" y="241"/>
                  </a:lnTo>
                  <a:lnTo>
                    <a:pt x="723" y="238"/>
                  </a:lnTo>
                  <a:lnTo>
                    <a:pt x="721" y="230"/>
                  </a:lnTo>
                  <a:lnTo>
                    <a:pt x="719" y="228"/>
                  </a:lnTo>
                  <a:lnTo>
                    <a:pt x="719" y="224"/>
                  </a:lnTo>
                  <a:lnTo>
                    <a:pt x="714" y="211"/>
                  </a:lnTo>
                  <a:lnTo>
                    <a:pt x="714" y="206"/>
                  </a:lnTo>
                  <a:lnTo>
                    <a:pt x="710" y="198"/>
                  </a:lnTo>
                  <a:lnTo>
                    <a:pt x="701" y="194"/>
                  </a:lnTo>
                  <a:lnTo>
                    <a:pt x="693" y="194"/>
                  </a:lnTo>
                  <a:lnTo>
                    <a:pt x="687" y="196"/>
                  </a:lnTo>
                  <a:lnTo>
                    <a:pt x="684" y="191"/>
                  </a:lnTo>
                  <a:lnTo>
                    <a:pt x="680" y="191"/>
                  </a:lnTo>
                  <a:lnTo>
                    <a:pt x="676" y="187"/>
                  </a:lnTo>
                  <a:lnTo>
                    <a:pt x="670" y="183"/>
                  </a:lnTo>
                  <a:lnTo>
                    <a:pt x="667" y="183"/>
                  </a:lnTo>
                  <a:lnTo>
                    <a:pt x="659" y="174"/>
                  </a:lnTo>
                  <a:lnTo>
                    <a:pt x="653" y="164"/>
                  </a:lnTo>
                  <a:lnTo>
                    <a:pt x="650" y="164"/>
                  </a:lnTo>
                  <a:lnTo>
                    <a:pt x="644" y="159"/>
                  </a:lnTo>
                  <a:lnTo>
                    <a:pt x="640" y="160"/>
                  </a:lnTo>
                  <a:lnTo>
                    <a:pt x="629" y="153"/>
                  </a:lnTo>
                  <a:lnTo>
                    <a:pt x="625" y="153"/>
                  </a:lnTo>
                  <a:lnTo>
                    <a:pt x="620" y="149"/>
                  </a:lnTo>
                  <a:lnTo>
                    <a:pt x="616" y="153"/>
                  </a:lnTo>
                  <a:lnTo>
                    <a:pt x="610" y="153"/>
                  </a:lnTo>
                  <a:lnTo>
                    <a:pt x="606" y="149"/>
                  </a:lnTo>
                  <a:lnTo>
                    <a:pt x="605" y="153"/>
                  </a:lnTo>
                  <a:lnTo>
                    <a:pt x="601" y="153"/>
                  </a:lnTo>
                  <a:lnTo>
                    <a:pt x="601" y="153"/>
                  </a:lnTo>
                  <a:lnTo>
                    <a:pt x="595" y="147"/>
                  </a:lnTo>
                  <a:lnTo>
                    <a:pt x="595" y="149"/>
                  </a:lnTo>
                  <a:lnTo>
                    <a:pt x="591" y="147"/>
                  </a:lnTo>
                  <a:lnTo>
                    <a:pt x="591" y="149"/>
                  </a:lnTo>
                  <a:lnTo>
                    <a:pt x="591" y="153"/>
                  </a:lnTo>
                  <a:lnTo>
                    <a:pt x="588" y="149"/>
                  </a:lnTo>
                  <a:lnTo>
                    <a:pt x="588" y="147"/>
                  </a:lnTo>
                  <a:lnTo>
                    <a:pt x="586" y="147"/>
                  </a:lnTo>
                  <a:lnTo>
                    <a:pt x="586" y="147"/>
                  </a:lnTo>
                  <a:lnTo>
                    <a:pt x="584" y="149"/>
                  </a:lnTo>
                  <a:lnTo>
                    <a:pt x="580" y="147"/>
                  </a:lnTo>
                  <a:lnTo>
                    <a:pt x="576" y="147"/>
                  </a:lnTo>
                  <a:lnTo>
                    <a:pt x="573" y="147"/>
                  </a:lnTo>
                  <a:lnTo>
                    <a:pt x="563" y="142"/>
                  </a:lnTo>
                  <a:lnTo>
                    <a:pt x="559" y="143"/>
                  </a:lnTo>
                  <a:lnTo>
                    <a:pt x="559" y="143"/>
                  </a:lnTo>
                  <a:lnTo>
                    <a:pt x="559" y="143"/>
                  </a:lnTo>
                  <a:lnTo>
                    <a:pt x="559" y="147"/>
                  </a:lnTo>
                  <a:lnTo>
                    <a:pt x="556" y="143"/>
                  </a:lnTo>
                  <a:lnTo>
                    <a:pt x="556" y="147"/>
                  </a:lnTo>
                  <a:lnTo>
                    <a:pt x="556" y="147"/>
                  </a:lnTo>
                  <a:lnTo>
                    <a:pt x="552" y="147"/>
                  </a:lnTo>
                  <a:lnTo>
                    <a:pt x="550" y="153"/>
                  </a:lnTo>
                  <a:lnTo>
                    <a:pt x="550" y="155"/>
                  </a:lnTo>
                  <a:lnTo>
                    <a:pt x="548" y="153"/>
                  </a:lnTo>
                  <a:lnTo>
                    <a:pt x="546" y="149"/>
                  </a:lnTo>
                  <a:lnTo>
                    <a:pt x="546" y="149"/>
                  </a:lnTo>
                  <a:lnTo>
                    <a:pt x="546" y="153"/>
                  </a:lnTo>
                  <a:lnTo>
                    <a:pt x="542" y="159"/>
                  </a:lnTo>
                  <a:lnTo>
                    <a:pt x="542" y="164"/>
                  </a:lnTo>
                  <a:lnTo>
                    <a:pt x="542" y="159"/>
                  </a:lnTo>
                  <a:lnTo>
                    <a:pt x="542" y="155"/>
                  </a:lnTo>
                  <a:lnTo>
                    <a:pt x="542" y="153"/>
                  </a:lnTo>
                  <a:lnTo>
                    <a:pt x="542" y="143"/>
                  </a:lnTo>
                  <a:lnTo>
                    <a:pt x="546" y="143"/>
                  </a:lnTo>
                  <a:lnTo>
                    <a:pt x="542" y="143"/>
                  </a:lnTo>
                  <a:lnTo>
                    <a:pt x="542" y="143"/>
                  </a:lnTo>
                  <a:lnTo>
                    <a:pt x="546" y="138"/>
                  </a:lnTo>
                  <a:lnTo>
                    <a:pt x="541" y="132"/>
                  </a:lnTo>
                  <a:lnTo>
                    <a:pt x="537" y="126"/>
                  </a:lnTo>
                  <a:lnTo>
                    <a:pt x="535" y="126"/>
                  </a:lnTo>
                  <a:lnTo>
                    <a:pt x="529" y="126"/>
                  </a:lnTo>
                  <a:lnTo>
                    <a:pt x="527" y="130"/>
                  </a:lnTo>
                  <a:lnTo>
                    <a:pt x="525" y="130"/>
                  </a:lnTo>
                  <a:lnTo>
                    <a:pt x="524" y="128"/>
                  </a:lnTo>
                  <a:lnTo>
                    <a:pt x="522" y="126"/>
                  </a:lnTo>
                  <a:lnTo>
                    <a:pt x="522" y="125"/>
                  </a:lnTo>
                  <a:lnTo>
                    <a:pt x="518" y="123"/>
                  </a:lnTo>
                  <a:lnTo>
                    <a:pt x="518" y="123"/>
                  </a:lnTo>
                  <a:lnTo>
                    <a:pt x="516" y="123"/>
                  </a:lnTo>
                  <a:lnTo>
                    <a:pt x="512" y="119"/>
                  </a:lnTo>
                  <a:lnTo>
                    <a:pt x="510" y="123"/>
                  </a:lnTo>
                  <a:lnTo>
                    <a:pt x="510" y="123"/>
                  </a:lnTo>
                  <a:lnTo>
                    <a:pt x="509" y="119"/>
                  </a:lnTo>
                  <a:lnTo>
                    <a:pt x="509" y="117"/>
                  </a:lnTo>
                  <a:lnTo>
                    <a:pt x="505" y="119"/>
                  </a:lnTo>
                  <a:lnTo>
                    <a:pt x="501" y="117"/>
                  </a:lnTo>
                  <a:lnTo>
                    <a:pt x="495" y="113"/>
                  </a:lnTo>
                  <a:lnTo>
                    <a:pt x="493" y="113"/>
                  </a:lnTo>
                  <a:lnTo>
                    <a:pt x="492" y="113"/>
                  </a:lnTo>
                  <a:lnTo>
                    <a:pt x="492" y="113"/>
                  </a:lnTo>
                  <a:lnTo>
                    <a:pt x="488" y="113"/>
                  </a:lnTo>
                  <a:lnTo>
                    <a:pt x="488" y="113"/>
                  </a:lnTo>
                  <a:lnTo>
                    <a:pt x="486" y="113"/>
                  </a:lnTo>
                  <a:lnTo>
                    <a:pt x="484" y="113"/>
                  </a:lnTo>
                  <a:lnTo>
                    <a:pt x="480" y="113"/>
                  </a:lnTo>
                  <a:lnTo>
                    <a:pt x="477" y="113"/>
                  </a:lnTo>
                  <a:lnTo>
                    <a:pt x="475" y="119"/>
                  </a:lnTo>
                  <a:lnTo>
                    <a:pt x="475" y="119"/>
                  </a:lnTo>
                  <a:lnTo>
                    <a:pt x="471" y="123"/>
                  </a:lnTo>
                  <a:lnTo>
                    <a:pt x="467" y="126"/>
                  </a:lnTo>
                  <a:lnTo>
                    <a:pt x="460" y="130"/>
                  </a:lnTo>
                  <a:lnTo>
                    <a:pt x="454" y="136"/>
                  </a:lnTo>
                  <a:lnTo>
                    <a:pt x="454" y="142"/>
                  </a:lnTo>
                  <a:lnTo>
                    <a:pt x="454" y="143"/>
                  </a:lnTo>
                  <a:lnTo>
                    <a:pt x="452" y="147"/>
                  </a:lnTo>
                  <a:lnTo>
                    <a:pt x="448" y="153"/>
                  </a:lnTo>
                  <a:lnTo>
                    <a:pt x="448" y="153"/>
                  </a:lnTo>
                  <a:lnTo>
                    <a:pt x="448" y="157"/>
                  </a:lnTo>
                  <a:lnTo>
                    <a:pt x="448" y="164"/>
                  </a:lnTo>
                  <a:lnTo>
                    <a:pt x="446" y="160"/>
                  </a:lnTo>
                  <a:lnTo>
                    <a:pt x="445" y="155"/>
                  </a:lnTo>
                  <a:lnTo>
                    <a:pt x="445" y="153"/>
                  </a:lnTo>
                  <a:lnTo>
                    <a:pt x="446" y="149"/>
                  </a:lnTo>
                  <a:lnTo>
                    <a:pt x="450" y="147"/>
                  </a:lnTo>
                  <a:lnTo>
                    <a:pt x="450" y="143"/>
                  </a:lnTo>
                  <a:lnTo>
                    <a:pt x="452" y="138"/>
                  </a:lnTo>
                  <a:lnTo>
                    <a:pt x="452" y="136"/>
                  </a:lnTo>
                  <a:lnTo>
                    <a:pt x="448" y="136"/>
                  </a:lnTo>
                  <a:lnTo>
                    <a:pt x="445" y="138"/>
                  </a:lnTo>
                  <a:lnTo>
                    <a:pt x="439" y="136"/>
                  </a:lnTo>
                  <a:lnTo>
                    <a:pt x="435" y="136"/>
                  </a:lnTo>
                  <a:lnTo>
                    <a:pt x="433" y="138"/>
                  </a:lnTo>
                  <a:lnTo>
                    <a:pt x="429" y="134"/>
                  </a:lnTo>
                  <a:lnTo>
                    <a:pt x="433" y="136"/>
                  </a:lnTo>
                  <a:lnTo>
                    <a:pt x="435" y="132"/>
                  </a:lnTo>
                  <a:lnTo>
                    <a:pt x="439" y="132"/>
                  </a:lnTo>
                  <a:lnTo>
                    <a:pt x="445" y="132"/>
                  </a:lnTo>
                  <a:lnTo>
                    <a:pt x="448" y="132"/>
                  </a:lnTo>
                  <a:lnTo>
                    <a:pt x="450" y="128"/>
                  </a:lnTo>
                  <a:lnTo>
                    <a:pt x="452" y="128"/>
                  </a:lnTo>
                  <a:lnTo>
                    <a:pt x="454" y="130"/>
                  </a:lnTo>
                  <a:lnTo>
                    <a:pt x="454" y="128"/>
                  </a:lnTo>
                  <a:lnTo>
                    <a:pt x="460" y="126"/>
                  </a:lnTo>
                  <a:lnTo>
                    <a:pt x="463" y="125"/>
                  </a:lnTo>
                  <a:lnTo>
                    <a:pt x="463" y="123"/>
                  </a:lnTo>
                  <a:lnTo>
                    <a:pt x="469" y="117"/>
                  </a:lnTo>
                  <a:lnTo>
                    <a:pt x="469" y="110"/>
                  </a:lnTo>
                  <a:lnTo>
                    <a:pt x="471" y="110"/>
                  </a:lnTo>
                  <a:lnTo>
                    <a:pt x="471" y="106"/>
                  </a:lnTo>
                  <a:lnTo>
                    <a:pt x="467" y="104"/>
                  </a:lnTo>
                  <a:lnTo>
                    <a:pt x="463" y="102"/>
                  </a:lnTo>
                  <a:lnTo>
                    <a:pt x="460" y="102"/>
                  </a:lnTo>
                  <a:lnTo>
                    <a:pt x="454" y="104"/>
                  </a:lnTo>
                  <a:lnTo>
                    <a:pt x="448" y="106"/>
                  </a:lnTo>
                  <a:lnTo>
                    <a:pt x="443" y="102"/>
                  </a:lnTo>
                  <a:lnTo>
                    <a:pt x="435" y="102"/>
                  </a:lnTo>
                  <a:lnTo>
                    <a:pt x="429" y="108"/>
                  </a:lnTo>
                  <a:lnTo>
                    <a:pt x="429" y="110"/>
                  </a:lnTo>
                  <a:lnTo>
                    <a:pt x="433" y="110"/>
                  </a:lnTo>
                  <a:lnTo>
                    <a:pt x="433" y="113"/>
                  </a:lnTo>
                  <a:lnTo>
                    <a:pt x="429" y="113"/>
                  </a:lnTo>
                  <a:lnTo>
                    <a:pt x="429" y="113"/>
                  </a:lnTo>
                  <a:lnTo>
                    <a:pt x="428" y="117"/>
                  </a:lnTo>
                  <a:lnTo>
                    <a:pt x="428" y="113"/>
                  </a:lnTo>
                  <a:lnTo>
                    <a:pt x="426" y="113"/>
                  </a:lnTo>
                  <a:lnTo>
                    <a:pt x="422" y="113"/>
                  </a:lnTo>
                  <a:lnTo>
                    <a:pt x="416" y="119"/>
                  </a:lnTo>
                  <a:lnTo>
                    <a:pt x="411" y="126"/>
                  </a:lnTo>
                  <a:lnTo>
                    <a:pt x="414" y="123"/>
                  </a:lnTo>
                  <a:lnTo>
                    <a:pt x="414" y="119"/>
                  </a:lnTo>
                  <a:lnTo>
                    <a:pt x="416" y="113"/>
                  </a:lnTo>
                  <a:lnTo>
                    <a:pt x="416" y="113"/>
                  </a:lnTo>
                  <a:lnTo>
                    <a:pt x="414" y="113"/>
                  </a:lnTo>
                  <a:lnTo>
                    <a:pt x="411" y="117"/>
                  </a:lnTo>
                  <a:lnTo>
                    <a:pt x="409" y="119"/>
                  </a:lnTo>
                  <a:lnTo>
                    <a:pt x="409" y="125"/>
                  </a:lnTo>
                  <a:lnTo>
                    <a:pt x="405" y="126"/>
                  </a:lnTo>
                  <a:lnTo>
                    <a:pt x="409" y="123"/>
                  </a:lnTo>
                  <a:lnTo>
                    <a:pt x="409" y="117"/>
                  </a:lnTo>
                  <a:lnTo>
                    <a:pt x="414" y="110"/>
                  </a:lnTo>
                  <a:lnTo>
                    <a:pt x="416" y="104"/>
                  </a:lnTo>
                  <a:lnTo>
                    <a:pt x="418" y="100"/>
                  </a:lnTo>
                  <a:lnTo>
                    <a:pt x="422" y="96"/>
                  </a:lnTo>
                  <a:lnTo>
                    <a:pt x="426" y="94"/>
                  </a:lnTo>
                  <a:lnTo>
                    <a:pt x="429" y="93"/>
                  </a:lnTo>
                  <a:lnTo>
                    <a:pt x="433" y="89"/>
                  </a:lnTo>
                  <a:lnTo>
                    <a:pt x="443" y="79"/>
                  </a:lnTo>
                  <a:lnTo>
                    <a:pt x="443" y="78"/>
                  </a:lnTo>
                  <a:lnTo>
                    <a:pt x="443" y="76"/>
                  </a:lnTo>
                  <a:lnTo>
                    <a:pt x="443" y="74"/>
                  </a:lnTo>
                  <a:lnTo>
                    <a:pt x="443" y="72"/>
                  </a:lnTo>
                  <a:lnTo>
                    <a:pt x="443" y="70"/>
                  </a:lnTo>
                  <a:lnTo>
                    <a:pt x="443" y="68"/>
                  </a:lnTo>
                  <a:lnTo>
                    <a:pt x="439" y="62"/>
                  </a:lnTo>
                  <a:lnTo>
                    <a:pt x="435" y="64"/>
                  </a:lnTo>
                  <a:lnTo>
                    <a:pt x="433" y="64"/>
                  </a:lnTo>
                  <a:lnTo>
                    <a:pt x="433" y="62"/>
                  </a:lnTo>
                  <a:lnTo>
                    <a:pt x="429" y="55"/>
                  </a:lnTo>
                  <a:lnTo>
                    <a:pt x="426" y="45"/>
                  </a:lnTo>
                  <a:lnTo>
                    <a:pt x="422" y="40"/>
                  </a:lnTo>
                  <a:lnTo>
                    <a:pt x="420" y="34"/>
                  </a:lnTo>
                  <a:lnTo>
                    <a:pt x="420" y="29"/>
                  </a:lnTo>
                  <a:lnTo>
                    <a:pt x="418" y="25"/>
                  </a:lnTo>
                  <a:lnTo>
                    <a:pt x="418" y="25"/>
                  </a:lnTo>
                  <a:lnTo>
                    <a:pt x="418" y="25"/>
                  </a:lnTo>
                  <a:close/>
                </a:path>
              </a:pathLst>
            </a:custGeom>
            <a:solidFill>
              <a:schemeClr val="accent4"/>
            </a:solidFill>
            <a:ln w="9525">
              <a:noFill/>
              <a:round/>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59" name="Freeform 44">
              <a:extLst>
                <a:ext uri="{FF2B5EF4-FFF2-40B4-BE49-F238E27FC236}">
                  <a16:creationId xmlns:a16="http://schemas.microsoft.com/office/drawing/2014/main" id="{C22AAF14-4042-4CEF-9983-096DB132E589}"/>
                </a:ext>
              </a:extLst>
            </p:cNvPr>
            <p:cNvSpPr>
              <a:spLocks/>
            </p:cNvSpPr>
            <p:nvPr/>
          </p:nvSpPr>
          <p:spPr bwMode="auto">
            <a:xfrm>
              <a:off x="8789272" y="2722453"/>
              <a:ext cx="77656" cy="110537"/>
            </a:xfrm>
            <a:custGeom>
              <a:avLst/>
              <a:gdLst/>
              <a:ahLst/>
              <a:cxnLst>
                <a:cxn ang="0">
                  <a:pos x="179" y="260"/>
                </a:cxn>
                <a:cxn ang="0">
                  <a:pos x="177" y="228"/>
                </a:cxn>
                <a:cxn ang="0">
                  <a:pos x="179" y="216"/>
                </a:cxn>
                <a:cxn ang="0">
                  <a:pos x="194" y="203"/>
                </a:cxn>
                <a:cxn ang="0">
                  <a:pos x="211" y="199"/>
                </a:cxn>
                <a:cxn ang="0">
                  <a:pos x="222" y="213"/>
                </a:cxn>
                <a:cxn ang="0">
                  <a:pos x="213" y="190"/>
                </a:cxn>
                <a:cxn ang="0">
                  <a:pos x="207" y="186"/>
                </a:cxn>
                <a:cxn ang="0">
                  <a:pos x="205" y="156"/>
                </a:cxn>
                <a:cxn ang="0">
                  <a:pos x="207" y="135"/>
                </a:cxn>
                <a:cxn ang="0">
                  <a:pos x="213" y="118"/>
                </a:cxn>
                <a:cxn ang="0">
                  <a:pos x="198" y="118"/>
                </a:cxn>
                <a:cxn ang="0">
                  <a:pos x="187" y="117"/>
                </a:cxn>
                <a:cxn ang="0">
                  <a:pos x="153" y="101"/>
                </a:cxn>
                <a:cxn ang="0">
                  <a:pos x="134" y="101"/>
                </a:cxn>
                <a:cxn ang="0">
                  <a:pos x="123" y="92"/>
                </a:cxn>
                <a:cxn ang="0">
                  <a:pos x="113" y="60"/>
                </a:cxn>
                <a:cxn ang="0">
                  <a:pos x="113" y="49"/>
                </a:cxn>
                <a:cxn ang="0">
                  <a:pos x="123" y="24"/>
                </a:cxn>
                <a:cxn ang="0">
                  <a:pos x="143" y="9"/>
                </a:cxn>
                <a:cxn ang="0">
                  <a:pos x="147" y="4"/>
                </a:cxn>
                <a:cxn ang="0">
                  <a:pos x="134" y="4"/>
                </a:cxn>
                <a:cxn ang="0">
                  <a:pos x="126" y="7"/>
                </a:cxn>
                <a:cxn ang="0">
                  <a:pos x="106" y="20"/>
                </a:cxn>
                <a:cxn ang="0">
                  <a:pos x="91" y="28"/>
                </a:cxn>
                <a:cxn ang="0">
                  <a:pos x="87" y="28"/>
                </a:cxn>
                <a:cxn ang="0">
                  <a:pos x="72" y="28"/>
                </a:cxn>
                <a:cxn ang="0">
                  <a:pos x="62" y="47"/>
                </a:cxn>
                <a:cxn ang="0">
                  <a:pos x="57" y="58"/>
                </a:cxn>
                <a:cxn ang="0">
                  <a:pos x="42" y="69"/>
                </a:cxn>
                <a:cxn ang="0">
                  <a:pos x="42" y="86"/>
                </a:cxn>
                <a:cxn ang="0">
                  <a:pos x="34" y="79"/>
                </a:cxn>
                <a:cxn ang="0">
                  <a:pos x="30" y="81"/>
                </a:cxn>
                <a:cxn ang="0">
                  <a:pos x="21" y="98"/>
                </a:cxn>
                <a:cxn ang="0">
                  <a:pos x="27" y="111"/>
                </a:cxn>
                <a:cxn ang="0">
                  <a:pos x="30" y="122"/>
                </a:cxn>
                <a:cxn ang="0">
                  <a:pos x="30" y="134"/>
                </a:cxn>
                <a:cxn ang="0">
                  <a:pos x="27" y="156"/>
                </a:cxn>
                <a:cxn ang="0">
                  <a:pos x="36" y="164"/>
                </a:cxn>
                <a:cxn ang="0">
                  <a:pos x="25" y="182"/>
                </a:cxn>
                <a:cxn ang="0">
                  <a:pos x="2" y="207"/>
                </a:cxn>
                <a:cxn ang="0">
                  <a:pos x="23" y="222"/>
                </a:cxn>
                <a:cxn ang="0">
                  <a:pos x="38" y="235"/>
                </a:cxn>
                <a:cxn ang="0">
                  <a:pos x="51" y="230"/>
                </a:cxn>
                <a:cxn ang="0">
                  <a:pos x="64" y="237"/>
                </a:cxn>
                <a:cxn ang="0">
                  <a:pos x="79" y="243"/>
                </a:cxn>
                <a:cxn ang="0">
                  <a:pos x="91" y="260"/>
                </a:cxn>
                <a:cxn ang="0">
                  <a:pos x="106" y="275"/>
                </a:cxn>
                <a:cxn ang="0">
                  <a:pos x="115" y="282"/>
                </a:cxn>
                <a:cxn ang="0">
                  <a:pos x="138" y="280"/>
                </a:cxn>
                <a:cxn ang="0">
                  <a:pos x="155" y="282"/>
                </a:cxn>
                <a:cxn ang="0">
                  <a:pos x="153" y="311"/>
                </a:cxn>
                <a:cxn ang="0">
                  <a:pos x="164" y="316"/>
                </a:cxn>
              </a:cxnLst>
              <a:rect l="0" t="0" r="r" b="b"/>
              <a:pathLst>
                <a:path w="222" h="316">
                  <a:moveTo>
                    <a:pt x="164" y="316"/>
                  </a:moveTo>
                  <a:lnTo>
                    <a:pt x="168" y="307"/>
                  </a:lnTo>
                  <a:lnTo>
                    <a:pt x="179" y="267"/>
                  </a:lnTo>
                  <a:lnTo>
                    <a:pt x="179" y="265"/>
                  </a:lnTo>
                  <a:lnTo>
                    <a:pt x="179" y="260"/>
                  </a:lnTo>
                  <a:lnTo>
                    <a:pt x="175" y="250"/>
                  </a:lnTo>
                  <a:lnTo>
                    <a:pt x="168" y="247"/>
                  </a:lnTo>
                  <a:lnTo>
                    <a:pt x="164" y="243"/>
                  </a:lnTo>
                  <a:lnTo>
                    <a:pt x="164" y="231"/>
                  </a:lnTo>
                  <a:lnTo>
                    <a:pt x="177" y="228"/>
                  </a:lnTo>
                  <a:lnTo>
                    <a:pt x="181" y="230"/>
                  </a:lnTo>
                  <a:lnTo>
                    <a:pt x="183" y="228"/>
                  </a:lnTo>
                  <a:lnTo>
                    <a:pt x="179" y="224"/>
                  </a:lnTo>
                  <a:lnTo>
                    <a:pt x="181" y="222"/>
                  </a:lnTo>
                  <a:lnTo>
                    <a:pt x="179" y="216"/>
                  </a:lnTo>
                  <a:lnTo>
                    <a:pt x="171" y="216"/>
                  </a:lnTo>
                  <a:lnTo>
                    <a:pt x="170" y="213"/>
                  </a:lnTo>
                  <a:lnTo>
                    <a:pt x="171" y="205"/>
                  </a:lnTo>
                  <a:lnTo>
                    <a:pt x="192" y="205"/>
                  </a:lnTo>
                  <a:lnTo>
                    <a:pt x="194" y="203"/>
                  </a:lnTo>
                  <a:lnTo>
                    <a:pt x="198" y="203"/>
                  </a:lnTo>
                  <a:lnTo>
                    <a:pt x="200" y="205"/>
                  </a:lnTo>
                  <a:lnTo>
                    <a:pt x="202" y="205"/>
                  </a:lnTo>
                  <a:lnTo>
                    <a:pt x="205" y="199"/>
                  </a:lnTo>
                  <a:lnTo>
                    <a:pt x="211" y="199"/>
                  </a:lnTo>
                  <a:lnTo>
                    <a:pt x="213" y="201"/>
                  </a:lnTo>
                  <a:lnTo>
                    <a:pt x="217" y="205"/>
                  </a:lnTo>
                  <a:lnTo>
                    <a:pt x="217" y="211"/>
                  </a:lnTo>
                  <a:lnTo>
                    <a:pt x="217" y="213"/>
                  </a:lnTo>
                  <a:lnTo>
                    <a:pt x="222" y="213"/>
                  </a:lnTo>
                  <a:lnTo>
                    <a:pt x="222" y="211"/>
                  </a:lnTo>
                  <a:lnTo>
                    <a:pt x="217" y="201"/>
                  </a:lnTo>
                  <a:lnTo>
                    <a:pt x="213" y="196"/>
                  </a:lnTo>
                  <a:lnTo>
                    <a:pt x="217" y="194"/>
                  </a:lnTo>
                  <a:lnTo>
                    <a:pt x="213" y="190"/>
                  </a:lnTo>
                  <a:lnTo>
                    <a:pt x="213" y="188"/>
                  </a:lnTo>
                  <a:lnTo>
                    <a:pt x="211" y="186"/>
                  </a:lnTo>
                  <a:lnTo>
                    <a:pt x="211" y="186"/>
                  </a:lnTo>
                  <a:lnTo>
                    <a:pt x="209" y="186"/>
                  </a:lnTo>
                  <a:lnTo>
                    <a:pt x="207" y="186"/>
                  </a:lnTo>
                  <a:lnTo>
                    <a:pt x="205" y="182"/>
                  </a:lnTo>
                  <a:lnTo>
                    <a:pt x="213" y="173"/>
                  </a:lnTo>
                  <a:lnTo>
                    <a:pt x="207" y="162"/>
                  </a:lnTo>
                  <a:lnTo>
                    <a:pt x="207" y="162"/>
                  </a:lnTo>
                  <a:lnTo>
                    <a:pt x="205" y="156"/>
                  </a:lnTo>
                  <a:lnTo>
                    <a:pt x="205" y="152"/>
                  </a:lnTo>
                  <a:lnTo>
                    <a:pt x="207" y="147"/>
                  </a:lnTo>
                  <a:lnTo>
                    <a:pt x="207" y="145"/>
                  </a:lnTo>
                  <a:lnTo>
                    <a:pt x="205" y="137"/>
                  </a:lnTo>
                  <a:lnTo>
                    <a:pt x="207" y="135"/>
                  </a:lnTo>
                  <a:lnTo>
                    <a:pt x="213" y="134"/>
                  </a:lnTo>
                  <a:lnTo>
                    <a:pt x="213" y="132"/>
                  </a:lnTo>
                  <a:lnTo>
                    <a:pt x="213" y="128"/>
                  </a:lnTo>
                  <a:lnTo>
                    <a:pt x="213" y="124"/>
                  </a:lnTo>
                  <a:lnTo>
                    <a:pt x="213" y="118"/>
                  </a:lnTo>
                  <a:lnTo>
                    <a:pt x="211" y="117"/>
                  </a:lnTo>
                  <a:lnTo>
                    <a:pt x="207" y="117"/>
                  </a:lnTo>
                  <a:lnTo>
                    <a:pt x="207" y="118"/>
                  </a:lnTo>
                  <a:lnTo>
                    <a:pt x="202" y="118"/>
                  </a:lnTo>
                  <a:lnTo>
                    <a:pt x="198" y="118"/>
                  </a:lnTo>
                  <a:lnTo>
                    <a:pt x="194" y="118"/>
                  </a:lnTo>
                  <a:lnTo>
                    <a:pt x="192" y="118"/>
                  </a:lnTo>
                  <a:lnTo>
                    <a:pt x="188" y="118"/>
                  </a:lnTo>
                  <a:lnTo>
                    <a:pt x="187" y="118"/>
                  </a:lnTo>
                  <a:lnTo>
                    <a:pt x="187" y="117"/>
                  </a:lnTo>
                  <a:lnTo>
                    <a:pt x="181" y="118"/>
                  </a:lnTo>
                  <a:lnTo>
                    <a:pt x="168" y="103"/>
                  </a:lnTo>
                  <a:lnTo>
                    <a:pt x="164" y="101"/>
                  </a:lnTo>
                  <a:lnTo>
                    <a:pt x="158" y="101"/>
                  </a:lnTo>
                  <a:lnTo>
                    <a:pt x="153" y="101"/>
                  </a:lnTo>
                  <a:lnTo>
                    <a:pt x="151" y="103"/>
                  </a:lnTo>
                  <a:lnTo>
                    <a:pt x="145" y="101"/>
                  </a:lnTo>
                  <a:lnTo>
                    <a:pt x="143" y="101"/>
                  </a:lnTo>
                  <a:lnTo>
                    <a:pt x="138" y="103"/>
                  </a:lnTo>
                  <a:lnTo>
                    <a:pt x="134" y="101"/>
                  </a:lnTo>
                  <a:lnTo>
                    <a:pt x="130" y="100"/>
                  </a:lnTo>
                  <a:lnTo>
                    <a:pt x="126" y="98"/>
                  </a:lnTo>
                  <a:lnTo>
                    <a:pt x="123" y="94"/>
                  </a:lnTo>
                  <a:lnTo>
                    <a:pt x="123" y="92"/>
                  </a:lnTo>
                  <a:lnTo>
                    <a:pt x="123" y="92"/>
                  </a:lnTo>
                  <a:lnTo>
                    <a:pt x="123" y="88"/>
                  </a:lnTo>
                  <a:lnTo>
                    <a:pt x="124" y="85"/>
                  </a:lnTo>
                  <a:lnTo>
                    <a:pt x="124" y="81"/>
                  </a:lnTo>
                  <a:lnTo>
                    <a:pt x="121" y="75"/>
                  </a:lnTo>
                  <a:lnTo>
                    <a:pt x="113" y="60"/>
                  </a:lnTo>
                  <a:lnTo>
                    <a:pt x="109" y="60"/>
                  </a:lnTo>
                  <a:lnTo>
                    <a:pt x="106" y="64"/>
                  </a:lnTo>
                  <a:lnTo>
                    <a:pt x="109" y="58"/>
                  </a:lnTo>
                  <a:lnTo>
                    <a:pt x="109" y="54"/>
                  </a:lnTo>
                  <a:lnTo>
                    <a:pt x="113" y="49"/>
                  </a:lnTo>
                  <a:lnTo>
                    <a:pt x="109" y="45"/>
                  </a:lnTo>
                  <a:lnTo>
                    <a:pt x="113" y="41"/>
                  </a:lnTo>
                  <a:lnTo>
                    <a:pt x="117" y="34"/>
                  </a:lnTo>
                  <a:lnTo>
                    <a:pt x="119" y="30"/>
                  </a:lnTo>
                  <a:lnTo>
                    <a:pt x="123" y="24"/>
                  </a:lnTo>
                  <a:lnTo>
                    <a:pt x="126" y="24"/>
                  </a:lnTo>
                  <a:lnTo>
                    <a:pt x="128" y="22"/>
                  </a:lnTo>
                  <a:lnTo>
                    <a:pt x="134" y="15"/>
                  </a:lnTo>
                  <a:lnTo>
                    <a:pt x="143" y="11"/>
                  </a:lnTo>
                  <a:lnTo>
                    <a:pt x="143" y="9"/>
                  </a:lnTo>
                  <a:lnTo>
                    <a:pt x="145" y="9"/>
                  </a:lnTo>
                  <a:lnTo>
                    <a:pt x="145" y="9"/>
                  </a:lnTo>
                  <a:lnTo>
                    <a:pt x="149" y="7"/>
                  </a:lnTo>
                  <a:lnTo>
                    <a:pt x="149" y="5"/>
                  </a:lnTo>
                  <a:lnTo>
                    <a:pt x="147" y="4"/>
                  </a:lnTo>
                  <a:lnTo>
                    <a:pt x="139" y="0"/>
                  </a:lnTo>
                  <a:lnTo>
                    <a:pt x="138" y="0"/>
                  </a:lnTo>
                  <a:lnTo>
                    <a:pt x="138" y="0"/>
                  </a:lnTo>
                  <a:lnTo>
                    <a:pt x="138" y="4"/>
                  </a:lnTo>
                  <a:lnTo>
                    <a:pt x="134" y="4"/>
                  </a:lnTo>
                  <a:lnTo>
                    <a:pt x="130" y="4"/>
                  </a:lnTo>
                  <a:lnTo>
                    <a:pt x="130" y="4"/>
                  </a:lnTo>
                  <a:lnTo>
                    <a:pt x="126" y="4"/>
                  </a:lnTo>
                  <a:lnTo>
                    <a:pt x="124" y="5"/>
                  </a:lnTo>
                  <a:lnTo>
                    <a:pt x="126" y="7"/>
                  </a:lnTo>
                  <a:lnTo>
                    <a:pt x="126" y="9"/>
                  </a:lnTo>
                  <a:lnTo>
                    <a:pt x="121" y="13"/>
                  </a:lnTo>
                  <a:lnTo>
                    <a:pt x="113" y="17"/>
                  </a:lnTo>
                  <a:lnTo>
                    <a:pt x="109" y="19"/>
                  </a:lnTo>
                  <a:lnTo>
                    <a:pt x="106" y="20"/>
                  </a:lnTo>
                  <a:lnTo>
                    <a:pt x="100" y="20"/>
                  </a:lnTo>
                  <a:lnTo>
                    <a:pt x="94" y="20"/>
                  </a:lnTo>
                  <a:lnTo>
                    <a:pt x="89" y="22"/>
                  </a:lnTo>
                  <a:lnTo>
                    <a:pt x="91" y="24"/>
                  </a:lnTo>
                  <a:lnTo>
                    <a:pt x="91" y="28"/>
                  </a:lnTo>
                  <a:lnTo>
                    <a:pt x="91" y="30"/>
                  </a:lnTo>
                  <a:lnTo>
                    <a:pt x="87" y="34"/>
                  </a:lnTo>
                  <a:lnTo>
                    <a:pt x="85" y="34"/>
                  </a:lnTo>
                  <a:lnTo>
                    <a:pt x="87" y="28"/>
                  </a:lnTo>
                  <a:lnTo>
                    <a:pt x="87" y="28"/>
                  </a:lnTo>
                  <a:lnTo>
                    <a:pt x="89" y="28"/>
                  </a:lnTo>
                  <a:lnTo>
                    <a:pt x="85" y="28"/>
                  </a:lnTo>
                  <a:lnTo>
                    <a:pt x="81" y="24"/>
                  </a:lnTo>
                  <a:lnTo>
                    <a:pt x="79" y="24"/>
                  </a:lnTo>
                  <a:lnTo>
                    <a:pt x="72" y="28"/>
                  </a:lnTo>
                  <a:lnTo>
                    <a:pt x="72" y="30"/>
                  </a:lnTo>
                  <a:lnTo>
                    <a:pt x="66" y="36"/>
                  </a:lnTo>
                  <a:lnTo>
                    <a:pt x="60" y="45"/>
                  </a:lnTo>
                  <a:lnTo>
                    <a:pt x="60" y="49"/>
                  </a:lnTo>
                  <a:lnTo>
                    <a:pt x="62" y="47"/>
                  </a:lnTo>
                  <a:lnTo>
                    <a:pt x="64" y="49"/>
                  </a:lnTo>
                  <a:lnTo>
                    <a:pt x="64" y="53"/>
                  </a:lnTo>
                  <a:lnTo>
                    <a:pt x="62" y="54"/>
                  </a:lnTo>
                  <a:lnTo>
                    <a:pt x="60" y="58"/>
                  </a:lnTo>
                  <a:lnTo>
                    <a:pt x="57" y="58"/>
                  </a:lnTo>
                  <a:lnTo>
                    <a:pt x="55" y="58"/>
                  </a:lnTo>
                  <a:lnTo>
                    <a:pt x="51" y="64"/>
                  </a:lnTo>
                  <a:lnTo>
                    <a:pt x="49" y="64"/>
                  </a:lnTo>
                  <a:lnTo>
                    <a:pt x="45" y="69"/>
                  </a:lnTo>
                  <a:lnTo>
                    <a:pt x="42" y="69"/>
                  </a:lnTo>
                  <a:lnTo>
                    <a:pt x="40" y="69"/>
                  </a:lnTo>
                  <a:lnTo>
                    <a:pt x="40" y="73"/>
                  </a:lnTo>
                  <a:lnTo>
                    <a:pt x="43" y="77"/>
                  </a:lnTo>
                  <a:lnTo>
                    <a:pt x="43" y="83"/>
                  </a:lnTo>
                  <a:lnTo>
                    <a:pt x="42" y="86"/>
                  </a:lnTo>
                  <a:lnTo>
                    <a:pt x="40" y="86"/>
                  </a:lnTo>
                  <a:lnTo>
                    <a:pt x="36" y="83"/>
                  </a:lnTo>
                  <a:lnTo>
                    <a:pt x="36" y="81"/>
                  </a:lnTo>
                  <a:lnTo>
                    <a:pt x="38" y="79"/>
                  </a:lnTo>
                  <a:lnTo>
                    <a:pt x="34" y="79"/>
                  </a:lnTo>
                  <a:lnTo>
                    <a:pt x="34" y="75"/>
                  </a:lnTo>
                  <a:lnTo>
                    <a:pt x="30" y="71"/>
                  </a:lnTo>
                  <a:lnTo>
                    <a:pt x="30" y="73"/>
                  </a:lnTo>
                  <a:lnTo>
                    <a:pt x="30" y="77"/>
                  </a:lnTo>
                  <a:lnTo>
                    <a:pt x="30" y="81"/>
                  </a:lnTo>
                  <a:lnTo>
                    <a:pt x="30" y="86"/>
                  </a:lnTo>
                  <a:lnTo>
                    <a:pt x="27" y="92"/>
                  </a:lnTo>
                  <a:lnTo>
                    <a:pt x="27" y="92"/>
                  </a:lnTo>
                  <a:lnTo>
                    <a:pt x="25" y="92"/>
                  </a:lnTo>
                  <a:lnTo>
                    <a:pt x="21" y="98"/>
                  </a:lnTo>
                  <a:lnTo>
                    <a:pt x="23" y="98"/>
                  </a:lnTo>
                  <a:lnTo>
                    <a:pt x="23" y="103"/>
                  </a:lnTo>
                  <a:lnTo>
                    <a:pt x="23" y="107"/>
                  </a:lnTo>
                  <a:lnTo>
                    <a:pt x="27" y="113"/>
                  </a:lnTo>
                  <a:lnTo>
                    <a:pt x="27" y="111"/>
                  </a:lnTo>
                  <a:lnTo>
                    <a:pt x="30" y="111"/>
                  </a:lnTo>
                  <a:lnTo>
                    <a:pt x="30" y="113"/>
                  </a:lnTo>
                  <a:lnTo>
                    <a:pt x="30" y="117"/>
                  </a:lnTo>
                  <a:lnTo>
                    <a:pt x="30" y="118"/>
                  </a:lnTo>
                  <a:lnTo>
                    <a:pt x="30" y="122"/>
                  </a:lnTo>
                  <a:lnTo>
                    <a:pt x="30" y="122"/>
                  </a:lnTo>
                  <a:lnTo>
                    <a:pt x="30" y="128"/>
                  </a:lnTo>
                  <a:lnTo>
                    <a:pt x="30" y="130"/>
                  </a:lnTo>
                  <a:lnTo>
                    <a:pt x="27" y="132"/>
                  </a:lnTo>
                  <a:lnTo>
                    <a:pt x="30" y="134"/>
                  </a:lnTo>
                  <a:lnTo>
                    <a:pt x="30" y="137"/>
                  </a:lnTo>
                  <a:lnTo>
                    <a:pt x="30" y="143"/>
                  </a:lnTo>
                  <a:lnTo>
                    <a:pt x="30" y="152"/>
                  </a:lnTo>
                  <a:lnTo>
                    <a:pt x="27" y="154"/>
                  </a:lnTo>
                  <a:lnTo>
                    <a:pt x="27" y="156"/>
                  </a:lnTo>
                  <a:lnTo>
                    <a:pt x="30" y="162"/>
                  </a:lnTo>
                  <a:lnTo>
                    <a:pt x="32" y="158"/>
                  </a:lnTo>
                  <a:lnTo>
                    <a:pt x="30" y="162"/>
                  </a:lnTo>
                  <a:lnTo>
                    <a:pt x="34" y="164"/>
                  </a:lnTo>
                  <a:lnTo>
                    <a:pt x="36" y="164"/>
                  </a:lnTo>
                  <a:lnTo>
                    <a:pt x="36" y="166"/>
                  </a:lnTo>
                  <a:lnTo>
                    <a:pt x="34" y="167"/>
                  </a:lnTo>
                  <a:lnTo>
                    <a:pt x="32" y="171"/>
                  </a:lnTo>
                  <a:lnTo>
                    <a:pt x="27" y="179"/>
                  </a:lnTo>
                  <a:lnTo>
                    <a:pt x="25" y="182"/>
                  </a:lnTo>
                  <a:lnTo>
                    <a:pt x="19" y="186"/>
                  </a:lnTo>
                  <a:lnTo>
                    <a:pt x="11" y="188"/>
                  </a:lnTo>
                  <a:lnTo>
                    <a:pt x="6" y="192"/>
                  </a:lnTo>
                  <a:lnTo>
                    <a:pt x="2" y="201"/>
                  </a:lnTo>
                  <a:lnTo>
                    <a:pt x="2" y="207"/>
                  </a:lnTo>
                  <a:lnTo>
                    <a:pt x="0" y="211"/>
                  </a:lnTo>
                  <a:lnTo>
                    <a:pt x="6" y="213"/>
                  </a:lnTo>
                  <a:lnTo>
                    <a:pt x="11" y="216"/>
                  </a:lnTo>
                  <a:lnTo>
                    <a:pt x="19" y="222"/>
                  </a:lnTo>
                  <a:lnTo>
                    <a:pt x="23" y="222"/>
                  </a:lnTo>
                  <a:lnTo>
                    <a:pt x="27" y="226"/>
                  </a:lnTo>
                  <a:lnTo>
                    <a:pt x="27" y="230"/>
                  </a:lnTo>
                  <a:lnTo>
                    <a:pt x="27" y="231"/>
                  </a:lnTo>
                  <a:lnTo>
                    <a:pt x="32" y="233"/>
                  </a:lnTo>
                  <a:lnTo>
                    <a:pt x="38" y="235"/>
                  </a:lnTo>
                  <a:lnTo>
                    <a:pt x="42" y="237"/>
                  </a:lnTo>
                  <a:lnTo>
                    <a:pt x="47" y="237"/>
                  </a:lnTo>
                  <a:lnTo>
                    <a:pt x="49" y="237"/>
                  </a:lnTo>
                  <a:lnTo>
                    <a:pt x="49" y="233"/>
                  </a:lnTo>
                  <a:lnTo>
                    <a:pt x="51" y="230"/>
                  </a:lnTo>
                  <a:lnTo>
                    <a:pt x="55" y="231"/>
                  </a:lnTo>
                  <a:lnTo>
                    <a:pt x="60" y="233"/>
                  </a:lnTo>
                  <a:lnTo>
                    <a:pt x="60" y="235"/>
                  </a:lnTo>
                  <a:lnTo>
                    <a:pt x="62" y="237"/>
                  </a:lnTo>
                  <a:lnTo>
                    <a:pt x="64" y="237"/>
                  </a:lnTo>
                  <a:lnTo>
                    <a:pt x="64" y="237"/>
                  </a:lnTo>
                  <a:lnTo>
                    <a:pt x="66" y="237"/>
                  </a:lnTo>
                  <a:lnTo>
                    <a:pt x="68" y="241"/>
                  </a:lnTo>
                  <a:lnTo>
                    <a:pt x="75" y="243"/>
                  </a:lnTo>
                  <a:lnTo>
                    <a:pt x="79" y="243"/>
                  </a:lnTo>
                  <a:lnTo>
                    <a:pt x="81" y="247"/>
                  </a:lnTo>
                  <a:lnTo>
                    <a:pt x="85" y="248"/>
                  </a:lnTo>
                  <a:lnTo>
                    <a:pt x="85" y="252"/>
                  </a:lnTo>
                  <a:lnTo>
                    <a:pt x="89" y="260"/>
                  </a:lnTo>
                  <a:lnTo>
                    <a:pt x="91" y="260"/>
                  </a:lnTo>
                  <a:lnTo>
                    <a:pt x="100" y="262"/>
                  </a:lnTo>
                  <a:lnTo>
                    <a:pt x="104" y="267"/>
                  </a:lnTo>
                  <a:lnTo>
                    <a:pt x="104" y="271"/>
                  </a:lnTo>
                  <a:lnTo>
                    <a:pt x="106" y="271"/>
                  </a:lnTo>
                  <a:lnTo>
                    <a:pt x="106" y="275"/>
                  </a:lnTo>
                  <a:lnTo>
                    <a:pt x="109" y="280"/>
                  </a:lnTo>
                  <a:lnTo>
                    <a:pt x="109" y="280"/>
                  </a:lnTo>
                  <a:lnTo>
                    <a:pt x="109" y="282"/>
                  </a:lnTo>
                  <a:lnTo>
                    <a:pt x="113" y="284"/>
                  </a:lnTo>
                  <a:lnTo>
                    <a:pt x="115" y="282"/>
                  </a:lnTo>
                  <a:lnTo>
                    <a:pt x="119" y="284"/>
                  </a:lnTo>
                  <a:lnTo>
                    <a:pt x="124" y="284"/>
                  </a:lnTo>
                  <a:lnTo>
                    <a:pt x="126" y="282"/>
                  </a:lnTo>
                  <a:lnTo>
                    <a:pt x="130" y="280"/>
                  </a:lnTo>
                  <a:lnTo>
                    <a:pt x="138" y="280"/>
                  </a:lnTo>
                  <a:lnTo>
                    <a:pt x="139" y="282"/>
                  </a:lnTo>
                  <a:lnTo>
                    <a:pt x="147" y="280"/>
                  </a:lnTo>
                  <a:lnTo>
                    <a:pt x="151" y="280"/>
                  </a:lnTo>
                  <a:lnTo>
                    <a:pt x="153" y="282"/>
                  </a:lnTo>
                  <a:lnTo>
                    <a:pt x="155" y="282"/>
                  </a:lnTo>
                  <a:lnTo>
                    <a:pt x="158" y="284"/>
                  </a:lnTo>
                  <a:lnTo>
                    <a:pt x="160" y="286"/>
                  </a:lnTo>
                  <a:lnTo>
                    <a:pt x="164" y="286"/>
                  </a:lnTo>
                  <a:lnTo>
                    <a:pt x="164" y="288"/>
                  </a:lnTo>
                  <a:lnTo>
                    <a:pt x="153" y="311"/>
                  </a:lnTo>
                  <a:lnTo>
                    <a:pt x="153" y="311"/>
                  </a:lnTo>
                  <a:lnTo>
                    <a:pt x="158" y="311"/>
                  </a:lnTo>
                  <a:lnTo>
                    <a:pt x="162" y="311"/>
                  </a:lnTo>
                  <a:lnTo>
                    <a:pt x="164" y="312"/>
                  </a:lnTo>
                  <a:lnTo>
                    <a:pt x="164" y="316"/>
                  </a:lnTo>
                  <a:lnTo>
                    <a:pt x="164" y="316"/>
                  </a:lnTo>
                  <a:lnTo>
                    <a:pt x="164" y="316"/>
                  </a:lnTo>
                  <a:close/>
                </a:path>
              </a:pathLst>
            </a:custGeom>
            <a:solidFill>
              <a:schemeClr val="accent4"/>
            </a:solidFill>
            <a:ln w="9525">
              <a:noFill/>
              <a:round/>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60" name="Freeform 45">
              <a:extLst>
                <a:ext uri="{FF2B5EF4-FFF2-40B4-BE49-F238E27FC236}">
                  <a16:creationId xmlns:a16="http://schemas.microsoft.com/office/drawing/2014/main" id="{C9AEA749-6278-45F3-91B6-F4F1D04C608B}"/>
                </a:ext>
              </a:extLst>
            </p:cNvPr>
            <p:cNvSpPr>
              <a:spLocks noEditPoints="1"/>
            </p:cNvSpPr>
            <p:nvPr/>
          </p:nvSpPr>
          <p:spPr bwMode="auto">
            <a:xfrm>
              <a:off x="8855734" y="2953671"/>
              <a:ext cx="104940" cy="268297"/>
            </a:xfrm>
            <a:custGeom>
              <a:avLst/>
              <a:gdLst/>
              <a:ahLst/>
              <a:cxnLst>
                <a:cxn ang="0">
                  <a:pos x="83" y="4"/>
                </a:cxn>
                <a:cxn ang="0">
                  <a:pos x="100" y="4"/>
                </a:cxn>
                <a:cxn ang="0">
                  <a:pos x="157" y="28"/>
                </a:cxn>
                <a:cxn ang="0">
                  <a:pos x="217" y="62"/>
                </a:cxn>
                <a:cxn ang="0">
                  <a:pos x="209" y="104"/>
                </a:cxn>
                <a:cxn ang="0">
                  <a:pos x="256" y="109"/>
                </a:cxn>
                <a:cxn ang="0">
                  <a:pos x="283" y="75"/>
                </a:cxn>
                <a:cxn ang="0">
                  <a:pos x="300" y="98"/>
                </a:cxn>
                <a:cxn ang="0">
                  <a:pos x="273" y="115"/>
                </a:cxn>
                <a:cxn ang="0">
                  <a:pos x="249" y="141"/>
                </a:cxn>
                <a:cxn ang="0">
                  <a:pos x="230" y="171"/>
                </a:cxn>
                <a:cxn ang="0">
                  <a:pos x="226" y="211"/>
                </a:cxn>
                <a:cxn ang="0">
                  <a:pos x="224" y="247"/>
                </a:cxn>
                <a:cxn ang="0">
                  <a:pos x="256" y="279"/>
                </a:cxn>
                <a:cxn ang="0">
                  <a:pos x="266" y="303"/>
                </a:cxn>
                <a:cxn ang="0">
                  <a:pos x="256" y="337"/>
                </a:cxn>
                <a:cxn ang="0">
                  <a:pos x="196" y="356"/>
                </a:cxn>
                <a:cxn ang="0">
                  <a:pos x="173" y="358"/>
                </a:cxn>
                <a:cxn ang="0">
                  <a:pos x="173" y="379"/>
                </a:cxn>
                <a:cxn ang="0">
                  <a:pos x="173" y="403"/>
                </a:cxn>
                <a:cxn ang="0">
                  <a:pos x="130" y="401"/>
                </a:cxn>
                <a:cxn ang="0">
                  <a:pos x="136" y="435"/>
                </a:cxn>
                <a:cxn ang="0">
                  <a:pos x="143" y="435"/>
                </a:cxn>
                <a:cxn ang="0">
                  <a:pos x="160" y="446"/>
                </a:cxn>
                <a:cxn ang="0">
                  <a:pos x="136" y="448"/>
                </a:cxn>
                <a:cxn ang="0">
                  <a:pos x="136" y="465"/>
                </a:cxn>
                <a:cxn ang="0">
                  <a:pos x="136" y="492"/>
                </a:cxn>
                <a:cxn ang="0">
                  <a:pos x="125" y="507"/>
                </a:cxn>
                <a:cxn ang="0">
                  <a:pos x="100" y="529"/>
                </a:cxn>
                <a:cxn ang="0">
                  <a:pos x="134" y="557"/>
                </a:cxn>
                <a:cxn ang="0">
                  <a:pos x="140" y="574"/>
                </a:cxn>
                <a:cxn ang="0">
                  <a:pos x="130" y="593"/>
                </a:cxn>
                <a:cxn ang="0">
                  <a:pos x="119" y="616"/>
                </a:cxn>
                <a:cxn ang="0">
                  <a:pos x="104" y="633"/>
                </a:cxn>
                <a:cxn ang="0">
                  <a:pos x="104" y="671"/>
                </a:cxn>
                <a:cxn ang="0">
                  <a:pos x="123" y="691"/>
                </a:cxn>
                <a:cxn ang="0">
                  <a:pos x="64" y="684"/>
                </a:cxn>
                <a:cxn ang="0">
                  <a:pos x="32" y="657"/>
                </a:cxn>
                <a:cxn ang="0">
                  <a:pos x="30" y="580"/>
                </a:cxn>
                <a:cxn ang="0">
                  <a:pos x="30" y="524"/>
                </a:cxn>
                <a:cxn ang="0">
                  <a:pos x="27" y="501"/>
                </a:cxn>
                <a:cxn ang="0">
                  <a:pos x="17" y="465"/>
                </a:cxn>
                <a:cxn ang="0">
                  <a:pos x="6" y="411"/>
                </a:cxn>
                <a:cxn ang="0">
                  <a:pos x="10" y="330"/>
                </a:cxn>
                <a:cxn ang="0">
                  <a:pos x="13" y="271"/>
                </a:cxn>
                <a:cxn ang="0">
                  <a:pos x="6" y="209"/>
                </a:cxn>
                <a:cxn ang="0">
                  <a:pos x="6" y="147"/>
                </a:cxn>
                <a:cxn ang="0">
                  <a:pos x="29" y="96"/>
                </a:cxn>
                <a:cxn ang="0">
                  <a:pos x="25" y="62"/>
                </a:cxn>
                <a:cxn ang="0">
                  <a:pos x="200" y="757"/>
                </a:cxn>
                <a:cxn ang="0">
                  <a:pos x="200" y="757"/>
                </a:cxn>
                <a:cxn ang="0">
                  <a:pos x="123" y="716"/>
                </a:cxn>
                <a:cxn ang="0">
                  <a:pos x="132" y="723"/>
                </a:cxn>
                <a:cxn ang="0">
                  <a:pos x="173" y="752"/>
                </a:cxn>
                <a:cxn ang="0">
                  <a:pos x="173" y="765"/>
                </a:cxn>
                <a:cxn ang="0">
                  <a:pos x="132" y="755"/>
                </a:cxn>
                <a:cxn ang="0">
                  <a:pos x="123" y="719"/>
                </a:cxn>
              </a:cxnLst>
              <a:rect l="0" t="0" r="r" b="b"/>
              <a:pathLst>
                <a:path w="300" h="767">
                  <a:moveTo>
                    <a:pt x="47" y="17"/>
                  </a:moveTo>
                  <a:lnTo>
                    <a:pt x="49" y="15"/>
                  </a:lnTo>
                  <a:lnTo>
                    <a:pt x="53" y="7"/>
                  </a:lnTo>
                  <a:lnTo>
                    <a:pt x="59" y="2"/>
                  </a:lnTo>
                  <a:lnTo>
                    <a:pt x="64" y="0"/>
                  </a:lnTo>
                  <a:lnTo>
                    <a:pt x="70" y="4"/>
                  </a:lnTo>
                  <a:lnTo>
                    <a:pt x="74" y="4"/>
                  </a:lnTo>
                  <a:lnTo>
                    <a:pt x="79" y="2"/>
                  </a:lnTo>
                  <a:lnTo>
                    <a:pt x="83" y="4"/>
                  </a:lnTo>
                  <a:lnTo>
                    <a:pt x="89" y="2"/>
                  </a:lnTo>
                  <a:lnTo>
                    <a:pt x="93" y="2"/>
                  </a:lnTo>
                  <a:lnTo>
                    <a:pt x="93" y="7"/>
                  </a:lnTo>
                  <a:lnTo>
                    <a:pt x="96" y="15"/>
                  </a:lnTo>
                  <a:lnTo>
                    <a:pt x="96" y="17"/>
                  </a:lnTo>
                  <a:lnTo>
                    <a:pt x="98" y="15"/>
                  </a:lnTo>
                  <a:lnTo>
                    <a:pt x="98" y="11"/>
                  </a:lnTo>
                  <a:lnTo>
                    <a:pt x="100" y="7"/>
                  </a:lnTo>
                  <a:lnTo>
                    <a:pt x="100" y="4"/>
                  </a:lnTo>
                  <a:lnTo>
                    <a:pt x="104" y="0"/>
                  </a:lnTo>
                  <a:lnTo>
                    <a:pt x="113" y="0"/>
                  </a:lnTo>
                  <a:lnTo>
                    <a:pt x="123" y="0"/>
                  </a:lnTo>
                  <a:lnTo>
                    <a:pt x="128" y="4"/>
                  </a:lnTo>
                  <a:lnTo>
                    <a:pt x="132" y="7"/>
                  </a:lnTo>
                  <a:lnTo>
                    <a:pt x="136" y="9"/>
                  </a:lnTo>
                  <a:lnTo>
                    <a:pt x="140" y="17"/>
                  </a:lnTo>
                  <a:lnTo>
                    <a:pt x="153" y="28"/>
                  </a:lnTo>
                  <a:lnTo>
                    <a:pt x="157" y="28"/>
                  </a:lnTo>
                  <a:lnTo>
                    <a:pt x="160" y="32"/>
                  </a:lnTo>
                  <a:lnTo>
                    <a:pt x="164" y="38"/>
                  </a:lnTo>
                  <a:lnTo>
                    <a:pt x="173" y="41"/>
                  </a:lnTo>
                  <a:lnTo>
                    <a:pt x="183" y="45"/>
                  </a:lnTo>
                  <a:lnTo>
                    <a:pt x="187" y="45"/>
                  </a:lnTo>
                  <a:lnTo>
                    <a:pt x="194" y="53"/>
                  </a:lnTo>
                  <a:lnTo>
                    <a:pt x="202" y="56"/>
                  </a:lnTo>
                  <a:lnTo>
                    <a:pt x="213" y="58"/>
                  </a:lnTo>
                  <a:lnTo>
                    <a:pt x="217" y="62"/>
                  </a:lnTo>
                  <a:lnTo>
                    <a:pt x="222" y="68"/>
                  </a:lnTo>
                  <a:lnTo>
                    <a:pt x="224" y="72"/>
                  </a:lnTo>
                  <a:lnTo>
                    <a:pt x="224" y="75"/>
                  </a:lnTo>
                  <a:lnTo>
                    <a:pt x="222" y="81"/>
                  </a:lnTo>
                  <a:lnTo>
                    <a:pt x="217" y="83"/>
                  </a:lnTo>
                  <a:lnTo>
                    <a:pt x="217" y="87"/>
                  </a:lnTo>
                  <a:lnTo>
                    <a:pt x="217" y="90"/>
                  </a:lnTo>
                  <a:lnTo>
                    <a:pt x="213" y="96"/>
                  </a:lnTo>
                  <a:lnTo>
                    <a:pt x="209" y="104"/>
                  </a:lnTo>
                  <a:lnTo>
                    <a:pt x="209" y="107"/>
                  </a:lnTo>
                  <a:lnTo>
                    <a:pt x="211" y="107"/>
                  </a:lnTo>
                  <a:lnTo>
                    <a:pt x="224" y="105"/>
                  </a:lnTo>
                  <a:lnTo>
                    <a:pt x="236" y="109"/>
                  </a:lnTo>
                  <a:lnTo>
                    <a:pt x="243" y="113"/>
                  </a:lnTo>
                  <a:lnTo>
                    <a:pt x="247" y="111"/>
                  </a:lnTo>
                  <a:lnTo>
                    <a:pt x="249" y="111"/>
                  </a:lnTo>
                  <a:lnTo>
                    <a:pt x="253" y="113"/>
                  </a:lnTo>
                  <a:lnTo>
                    <a:pt x="256" y="109"/>
                  </a:lnTo>
                  <a:lnTo>
                    <a:pt x="256" y="107"/>
                  </a:lnTo>
                  <a:lnTo>
                    <a:pt x="262" y="109"/>
                  </a:lnTo>
                  <a:lnTo>
                    <a:pt x="264" y="104"/>
                  </a:lnTo>
                  <a:lnTo>
                    <a:pt x="266" y="100"/>
                  </a:lnTo>
                  <a:lnTo>
                    <a:pt x="275" y="92"/>
                  </a:lnTo>
                  <a:lnTo>
                    <a:pt x="277" y="90"/>
                  </a:lnTo>
                  <a:lnTo>
                    <a:pt x="279" y="87"/>
                  </a:lnTo>
                  <a:lnTo>
                    <a:pt x="283" y="83"/>
                  </a:lnTo>
                  <a:lnTo>
                    <a:pt x="283" y="75"/>
                  </a:lnTo>
                  <a:lnTo>
                    <a:pt x="283" y="73"/>
                  </a:lnTo>
                  <a:lnTo>
                    <a:pt x="283" y="68"/>
                  </a:lnTo>
                  <a:lnTo>
                    <a:pt x="286" y="66"/>
                  </a:lnTo>
                  <a:lnTo>
                    <a:pt x="294" y="66"/>
                  </a:lnTo>
                  <a:lnTo>
                    <a:pt x="294" y="70"/>
                  </a:lnTo>
                  <a:lnTo>
                    <a:pt x="298" y="79"/>
                  </a:lnTo>
                  <a:lnTo>
                    <a:pt x="298" y="85"/>
                  </a:lnTo>
                  <a:lnTo>
                    <a:pt x="300" y="92"/>
                  </a:lnTo>
                  <a:lnTo>
                    <a:pt x="300" y="98"/>
                  </a:lnTo>
                  <a:lnTo>
                    <a:pt x="298" y="102"/>
                  </a:lnTo>
                  <a:lnTo>
                    <a:pt x="294" y="102"/>
                  </a:lnTo>
                  <a:lnTo>
                    <a:pt x="292" y="104"/>
                  </a:lnTo>
                  <a:lnTo>
                    <a:pt x="288" y="105"/>
                  </a:lnTo>
                  <a:lnTo>
                    <a:pt x="286" y="107"/>
                  </a:lnTo>
                  <a:lnTo>
                    <a:pt x="286" y="107"/>
                  </a:lnTo>
                  <a:lnTo>
                    <a:pt x="279" y="113"/>
                  </a:lnTo>
                  <a:lnTo>
                    <a:pt x="277" y="115"/>
                  </a:lnTo>
                  <a:lnTo>
                    <a:pt x="273" y="115"/>
                  </a:lnTo>
                  <a:lnTo>
                    <a:pt x="268" y="120"/>
                  </a:lnTo>
                  <a:lnTo>
                    <a:pt x="264" y="120"/>
                  </a:lnTo>
                  <a:lnTo>
                    <a:pt x="264" y="126"/>
                  </a:lnTo>
                  <a:lnTo>
                    <a:pt x="262" y="126"/>
                  </a:lnTo>
                  <a:lnTo>
                    <a:pt x="258" y="126"/>
                  </a:lnTo>
                  <a:lnTo>
                    <a:pt x="253" y="134"/>
                  </a:lnTo>
                  <a:lnTo>
                    <a:pt x="253" y="136"/>
                  </a:lnTo>
                  <a:lnTo>
                    <a:pt x="253" y="141"/>
                  </a:lnTo>
                  <a:lnTo>
                    <a:pt x="249" y="141"/>
                  </a:lnTo>
                  <a:lnTo>
                    <a:pt x="247" y="145"/>
                  </a:lnTo>
                  <a:lnTo>
                    <a:pt x="243" y="151"/>
                  </a:lnTo>
                  <a:lnTo>
                    <a:pt x="243" y="154"/>
                  </a:lnTo>
                  <a:lnTo>
                    <a:pt x="239" y="158"/>
                  </a:lnTo>
                  <a:lnTo>
                    <a:pt x="239" y="160"/>
                  </a:lnTo>
                  <a:lnTo>
                    <a:pt x="236" y="162"/>
                  </a:lnTo>
                  <a:lnTo>
                    <a:pt x="234" y="166"/>
                  </a:lnTo>
                  <a:lnTo>
                    <a:pt x="232" y="169"/>
                  </a:lnTo>
                  <a:lnTo>
                    <a:pt x="230" y="171"/>
                  </a:lnTo>
                  <a:lnTo>
                    <a:pt x="230" y="179"/>
                  </a:lnTo>
                  <a:lnTo>
                    <a:pt x="228" y="181"/>
                  </a:lnTo>
                  <a:lnTo>
                    <a:pt x="230" y="185"/>
                  </a:lnTo>
                  <a:lnTo>
                    <a:pt x="230" y="194"/>
                  </a:lnTo>
                  <a:lnTo>
                    <a:pt x="228" y="196"/>
                  </a:lnTo>
                  <a:lnTo>
                    <a:pt x="228" y="200"/>
                  </a:lnTo>
                  <a:lnTo>
                    <a:pt x="226" y="203"/>
                  </a:lnTo>
                  <a:lnTo>
                    <a:pt x="228" y="209"/>
                  </a:lnTo>
                  <a:lnTo>
                    <a:pt x="226" y="211"/>
                  </a:lnTo>
                  <a:lnTo>
                    <a:pt x="228" y="220"/>
                  </a:lnTo>
                  <a:lnTo>
                    <a:pt x="230" y="226"/>
                  </a:lnTo>
                  <a:lnTo>
                    <a:pt x="228" y="228"/>
                  </a:lnTo>
                  <a:lnTo>
                    <a:pt x="224" y="230"/>
                  </a:lnTo>
                  <a:lnTo>
                    <a:pt x="224" y="234"/>
                  </a:lnTo>
                  <a:lnTo>
                    <a:pt x="224" y="234"/>
                  </a:lnTo>
                  <a:lnTo>
                    <a:pt x="224" y="234"/>
                  </a:lnTo>
                  <a:lnTo>
                    <a:pt x="222" y="239"/>
                  </a:lnTo>
                  <a:lnTo>
                    <a:pt x="224" y="247"/>
                  </a:lnTo>
                  <a:lnTo>
                    <a:pt x="224" y="249"/>
                  </a:lnTo>
                  <a:lnTo>
                    <a:pt x="226" y="250"/>
                  </a:lnTo>
                  <a:lnTo>
                    <a:pt x="226" y="254"/>
                  </a:lnTo>
                  <a:lnTo>
                    <a:pt x="224" y="254"/>
                  </a:lnTo>
                  <a:lnTo>
                    <a:pt x="228" y="260"/>
                  </a:lnTo>
                  <a:lnTo>
                    <a:pt x="236" y="264"/>
                  </a:lnTo>
                  <a:lnTo>
                    <a:pt x="243" y="267"/>
                  </a:lnTo>
                  <a:lnTo>
                    <a:pt x="253" y="275"/>
                  </a:lnTo>
                  <a:lnTo>
                    <a:pt x="256" y="279"/>
                  </a:lnTo>
                  <a:lnTo>
                    <a:pt x="256" y="282"/>
                  </a:lnTo>
                  <a:lnTo>
                    <a:pt x="249" y="290"/>
                  </a:lnTo>
                  <a:lnTo>
                    <a:pt x="249" y="292"/>
                  </a:lnTo>
                  <a:lnTo>
                    <a:pt x="253" y="298"/>
                  </a:lnTo>
                  <a:lnTo>
                    <a:pt x="256" y="301"/>
                  </a:lnTo>
                  <a:lnTo>
                    <a:pt x="262" y="301"/>
                  </a:lnTo>
                  <a:lnTo>
                    <a:pt x="264" y="299"/>
                  </a:lnTo>
                  <a:lnTo>
                    <a:pt x="266" y="299"/>
                  </a:lnTo>
                  <a:lnTo>
                    <a:pt x="266" y="303"/>
                  </a:lnTo>
                  <a:lnTo>
                    <a:pt x="266" y="309"/>
                  </a:lnTo>
                  <a:lnTo>
                    <a:pt x="266" y="315"/>
                  </a:lnTo>
                  <a:lnTo>
                    <a:pt x="260" y="318"/>
                  </a:lnTo>
                  <a:lnTo>
                    <a:pt x="260" y="326"/>
                  </a:lnTo>
                  <a:lnTo>
                    <a:pt x="258" y="328"/>
                  </a:lnTo>
                  <a:lnTo>
                    <a:pt x="258" y="326"/>
                  </a:lnTo>
                  <a:lnTo>
                    <a:pt x="256" y="326"/>
                  </a:lnTo>
                  <a:lnTo>
                    <a:pt x="256" y="333"/>
                  </a:lnTo>
                  <a:lnTo>
                    <a:pt x="256" y="337"/>
                  </a:lnTo>
                  <a:lnTo>
                    <a:pt x="256" y="341"/>
                  </a:lnTo>
                  <a:lnTo>
                    <a:pt x="243" y="347"/>
                  </a:lnTo>
                  <a:lnTo>
                    <a:pt x="236" y="348"/>
                  </a:lnTo>
                  <a:lnTo>
                    <a:pt x="236" y="347"/>
                  </a:lnTo>
                  <a:lnTo>
                    <a:pt x="234" y="348"/>
                  </a:lnTo>
                  <a:lnTo>
                    <a:pt x="222" y="354"/>
                  </a:lnTo>
                  <a:lnTo>
                    <a:pt x="211" y="358"/>
                  </a:lnTo>
                  <a:lnTo>
                    <a:pt x="202" y="358"/>
                  </a:lnTo>
                  <a:lnTo>
                    <a:pt x="196" y="356"/>
                  </a:lnTo>
                  <a:lnTo>
                    <a:pt x="192" y="358"/>
                  </a:lnTo>
                  <a:lnTo>
                    <a:pt x="187" y="358"/>
                  </a:lnTo>
                  <a:lnTo>
                    <a:pt x="183" y="356"/>
                  </a:lnTo>
                  <a:lnTo>
                    <a:pt x="177" y="354"/>
                  </a:lnTo>
                  <a:lnTo>
                    <a:pt x="173" y="354"/>
                  </a:lnTo>
                  <a:lnTo>
                    <a:pt x="173" y="352"/>
                  </a:lnTo>
                  <a:lnTo>
                    <a:pt x="172" y="352"/>
                  </a:lnTo>
                  <a:lnTo>
                    <a:pt x="172" y="356"/>
                  </a:lnTo>
                  <a:lnTo>
                    <a:pt x="173" y="358"/>
                  </a:lnTo>
                  <a:lnTo>
                    <a:pt x="173" y="365"/>
                  </a:lnTo>
                  <a:lnTo>
                    <a:pt x="173" y="367"/>
                  </a:lnTo>
                  <a:lnTo>
                    <a:pt x="173" y="367"/>
                  </a:lnTo>
                  <a:lnTo>
                    <a:pt x="177" y="367"/>
                  </a:lnTo>
                  <a:lnTo>
                    <a:pt x="179" y="373"/>
                  </a:lnTo>
                  <a:lnTo>
                    <a:pt x="177" y="377"/>
                  </a:lnTo>
                  <a:lnTo>
                    <a:pt x="177" y="377"/>
                  </a:lnTo>
                  <a:lnTo>
                    <a:pt x="177" y="377"/>
                  </a:lnTo>
                  <a:lnTo>
                    <a:pt x="173" y="379"/>
                  </a:lnTo>
                  <a:lnTo>
                    <a:pt x="173" y="380"/>
                  </a:lnTo>
                  <a:lnTo>
                    <a:pt x="172" y="384"/>
                  </a:lnTo>
                  <a:lnTo>
                    <a:pt x="172" y="388"/>
                  </a:lnTo>
                  <a:lnTo>
                    <a:pt x="173" y="392"/>
                  </a:lnTo>
                  <a:lnTo>
                    <a:pt x="177" y="392"/>
                  </a:lnTo>
                  <a:lnTo>
                    <a:pt x="177" y="395"/>
                  </a:lnTo>
                  <a:lnTo>
                    <a:pt x="173" y="397"/>
                  </a:lnTo>
                  <a:lnTo>
                    <a:pt x="177" y="401"/>
                  </a:lnTo>
                  <a:lnTo>
                    <a:pt x="173" y="403"/>
                  </a:lnTo>
                  <a:lnTo>
                    <a:pt x="172" y="405"/>
                  </a:lnTo>
                  <a:lnTo>
                    <a:pt x="172" y="407"/>
                  </a:lnTo>
                  <a:lnTo>
                    <a:pt x="166" y="412"/>
                  </a:lnTo>
                  <a:lnTo>
                    <a:pt x="155" y="412"/>
                  </a:lnTo>
                  <a:lnTo>
                    <a:pt x="149" y="411"/>
                  </a:lnTo>
                  <a:lnTo>
                    <a:pt x="143" y="405"/>
                  </a:lnTo>
                  <a:lnTo>
                    <a:pt x="136" y="403"/>
                  </a:lnTo>
                  <a:lnTo>
                    <a:pt x="132" y="403"/>
                  </a:lnTo>
                  <a:lnTo>
                    <a:pt x="130" y="401"/>
                  </a:lnTo>
                  <a:lnTo>
                    <a:pt x="132" y="401"/>
                  </a:lnTo>
                  <a:lnTo>
                    <a:pt x="128" y="401"/>
                  </a:lnTo>
                  <a:lnTo>
                    <a:pt x="125" y="403"/>
                  </a:lnTo>
                  <a:lnTo>
                    <a:pt x="125" y="411"/>
                  </a:lnTo>
                  <a:lnTo>
                    <a:pt x="128" y="414"/>
                  </a:lnTo>
                  <a:lnTo>
                    <a:pt x="130" y="422"/>
                  </a:lnTo>
                  <a:lnTo>
                    <a:pt x="130" y="431"/>
                  </a:lnTo>
                  <a:lnTo>
                    <a:pt x="132" y="435"/>
                  </a:lnTo>
                  <a:lnTo>
                    <a:pt x="136" y="435"/>
                  </a:lnTo>
                  <a:lnTo>
                    <a:pt x="141" y="435"/>
                  </a:lnTo>
                  <a:lnTo>
                    <a:pt x="143" y="435"/>
                  </a:lnTo>
                  <a:lnTo>
                    <a:pt x="141" y="437"/>
                  </a:lnTo>
                  <a:lnTo>
                    <a:pt x="140" y="439"/>
                  </a:lnTo>
                  <a:lnTo>
                    <a:pt x="143" y="441"/>
                  </a:lnTo>
                  <a:lnTo>
                    <a:pt x="149" y="439"/>
                  </a:lnTo>
                  <a:lnTo>
                    <a:pt x="149" y="437"/>
                  </a:lnTo>
                  <a:lnTo>
                    <a:pt x="147" y="435"/>
                  </a:lnTo>
                  <a:lnTo>
                    <a:pt x="143" y="435"/>
                  </a:lnTo>
                  <a:lnTo>
                    <a:pt x="147" y="435"/>
                  </a:lnTo>
                  <a:lnTo>
                    <a:pt x="149" y="435"/>
                  </a:lnTo>
                  <a:lnTo>
                    <a:pt x="153" y="431"/>
                  </a:lnTo>
                  <a:lnTo>
                    <a:pt x="155" y="431"/>
                  </a:lnTo>
                  <a:lnTo>
                    <a:pt x="158" y="435"/>
                  </a:lnTo>
                  <a:lnTo>
                    <a:pt x="157" y="439"/>
                  </a:lnTo>
                  <a:lnTo>
                    <a:pt x="155" y="439"/>
                  </a:lnTo>
                  <a:lnTo>
                    <a:pt x="158" y="443"/>
                  </a:lnTo>
                  <a:lnTo>
                    <a:pt x="160" y="446"/>
                  </a:lnTo>
                  <a:lnTo>
                    <a:pt x="158" y="450"/>
                  </a:lnTo>
                  <a:lnTo>
                    <a:pt x="153" y="452"/>
                  </a:lnTo>
                  <a:lnTo>
                    <a:pt x="149" y="452"/>
                  </a:lnTo>
                  <a:lnTo>
                    <a:pt x="149" y="450"/>
                  </a:lnTo>
                  <a:lnTo>
                    <a:pt x="149" y="448"/>
                  </a:lnTo>
                  <a:lnTo>
                    <a:pt x="149" y="446"/>
                  </a:lnTo>
                  <a:lnTo>
                    <a:pt x="143" y="443"/>
                  </a:lnTo>
                  <a:lnTo>
                    <a:pt x="140" y="444"/>
                  </a:lnTo>
                  <a:lnTo>
                    <a:pt x="136" y="448"/>
                  </a:lnTo>
                  <a:lnTo>
                    <a:pt x="136" y="450"/>
                  </a:lnTo>
                  <a:lnTo>
                    <a:pt x="136" y="452"/>
                  </a:lnTo>
                  <a:lnTo>
                    <a:pt x="141" y="452"/>
                  </a:lnTo>
                  <a:lnTo>
                    <a:pt x="147" y="452"/>
                  </a:lnTo>
                  <a:lnTo>
                    <a:pt x="147" y="456"/>
                  </a:lnTo>
                  <a:lnTo>
                    <a:pt x="141" y="460"/>
                  </a:lnTo>
                  <a:lnTo>
                    <a:pt x="136" y="461"/>
                  </a:lnTo>
                  <a:lnTo>
                    <a:pt x="134" y="465"/>
                  </a:lnTo>
                  <a:lnTo>
                    <a:pt x="136" y="465"/>
                  </a:lnTo>
                  <a:lnTo>
                    <a:pt x="134" y="469"/>
                  </a:lnTo>
                  <a:lnTo>
                    <a:pt x="130" y="473"/>
                  </a:lnTo>
                  <a:lnTo>
                    <a:pt x="132" y="476"/>
                  </a:lnTo>
                  <a:lnTo>
                    <a:pt x="134" y="480"/>
                  </a:lnTo>
                  <a:lnTo>
                    <a:pt x="134" y="482"/>
                  </a:lnTo>
                  <a:lnTo>
                    <a:pt x="132" y="484"/>
                  </a:lnTo>
                  <a:lnTo>
                    <a:pt x="138" y="490"/>
                  </a:lnTo>
                  <a:lnTo>
                    <a:pt x="138" y="490"/>
                  </a:lnTo>
                  <a:lnTo>
                    <a:pt x="136" y="492"/>
                  </a:lnTo>
                  <a:lnTo>
                    <a:pt x="136" y="493"/>
                  </a:lnTo>
                  <a:lnTo>
                    <a:pt x="130" y="497"/>
                  </a:lnTo>
                  <a:lnTo>
                    <a:pt x="130" y="499"/>
                  </a:lnTo>
                  <a:lnTo>
                    <a:pt x="130" y="501"/>
                  </a:lnTo>
                  <a:lnTo>
                    <a:pt x="134" y="503"/>
                  </a:lnTo>
                  <a:lnTo>
                    <a:pt x="136" y="505"/>
                  </a:lnTo>
                  <a:lnTo>
                    <a:pt x="136" y="507"/>
                  </a:lnTo>
                  <a:lnTo>
                    <a:pt x="128" y="509"/>
                  </a:lnTo>
                  <a:lnTo>
                    <a:pt x="125" y="507"/>
                  </a:lnTo>
                  <a:lnTo>
                    <a:pt x="119" y="509"/>
                  </a:lnTo>
                  <a:lnTo>
                    <a:pt x="117" y="510"/>
                  </a:lnTo>
                  <a:lnTo>
                    <a:pt x="113" y="510"/>
                  </a:lnTo>
                  <a:lnTo>
                    <a:pt x="109" y="514"/>
                  </a:lnTo>
                  <a:lnTo>
                    <a:pt x="108" y="516"/>
                  </a:lnTo>
                  <a:lnTo>
                    <a:pt x="104" y="520"/>
                  </a:lnTo>
                  <a:lnTo>
                    <a:pt x="104" y="524"/>
                  </a:lnTo>
                  <a:lnTo>
                    <a:pt x="100" y="525"/>
                  </a:lnTo>
                  <a:lnTo>
                    <a:pt x="100" y="529"/>
                  </a:lnTo>
                  <a:lnTo>
                    <a:pt x="102" y="533"/>
                  </a:lnTo>
                  <a:lnTo>
                    <a:pt x="102" y="535"/>
                  </a:lnTo>
                  <a:lnTo>
                    <a:pt x="104" y="544"/>
                  </a:lnTo>
                  <a:lnTo>
                    <a:pt x="111" y="544"/>
                  </a:lnTo>
                  <a:lnTo>
                    <a:pt x="113" y="546"/>
                  </a:lnTo>
                  <a:lnTo>
                    <a:pt x="117" y="550"/>
                  </a:lnTo>
                  <a:lnTo>
                    <a:pt x="125" y="557"/>
                  </a:lnTo>
                  <a:lnTo>
                    <a:pt x="130" y="557"/>
                  </a:lnTo>
                  <a:lnTo>
                    <a:pt x="134" y="557"/>
                  </a:lnTo>
                  <a:lnTo>
                    <a:pt x="136" y="556"/>
                  </a:lnTo>
                  <a:lnTo>
                    <a:pt x="140" y="557"/>
                  </a:lnTo>
                  <a:lnTo>
                    <a:pt x="141" y="559"/>
                  </a:lnTo>
                  <a:lnTo>
                    <a:pt x="140" y="561"/>
                  </a:lnTo>
                  <a:lnTo>
                    <a:pt x="140" y="563"/>
                  </a:lnTo>
                  <a:lnTo>
                    <a:pt x="141" y="565"/>
                  </a:lnTo>
                  <a:lnTo>
                    <a:pt x="141" y="569"/>
                  </a:lnTo>
                  <a:lnTo>
                    <a:pt x="138" y="574"/>
                  </a:lnTo>
                  <a:lnTo>
                    <a:pt x="140" y="574"/>
                  </a:lnTo>
                  <a:lnTo>
                    <a:pt x="143" y="578"/>
                  </a:lnTo>
                  <a:lnTo>
                    <a:pt x="141" y="578"/>
                  </a:lnTo>
                  <a:lnTo>
                    <a:pt x="141" y="580"/>
                  </a:lnTo>
                  <a:lnTo>
                    <a:pt x="141" y="582"/>
                  </a:lnTo>
                  <a:lnTo>
                    <a:pt x="138" y="584"/>
                  </a:lnTo>
                  <a:lnTo>
                    <a:pt x="136" y="586"/>
                  </a:lnTo>
                  <a:lnTo>
                    <a:pt x="134" y="590"/>
                  </a:lnTo>
                  <a:lnTo>
                    <a:pt x="132" y="590"/>
                  </a:lnTo>
                  <a:lnTo>
                    <a:pt x="130" y="593"/>
                  </a:lnTo>
                  <a:lnTo>
                    <a:pt x="128" y="599"/>
                  </a:lnTo>
                  <a:lnTo>
                    <a:pt x="125" y="599"/>
                  </a:lnTo>
                  <a:lnTo>
                    <a:pt x="123" y="603"/>
                  </a:lnTo>
                  <a:lnTo>
                    <a:pt x="119" y="606"/>
                  </a:lnTo>
                  <a:lnTo>
                    <a:pt x="117" y="610"/>
                  </a:lnTo>
                  <a:lnTo>
                    <a:pt x="117" y="614"/>
                  </a:lnTo>
                  <a:lnTo>
                    <a:pt x="113" y="616"/>
                  </a:lnTo>
                  <a:lnTo>
                    <a:pt x="117" y="614"/>
                  </a:lnTo>
                  <a:lnTo>
                    <a:pt x="119" y="616"/>
                  </a:lnTo>
                  <a:lnTo>
                    <a:pt x="119" y="622"/>
                  </a:lnTo>
                  <a:lnTo>
                    <a:pt x="119" y="623"/>
                  </a:lnTo>
                  <a:lnTo>
                    <a:pt x="117" y="627"/>
                  </a:lnTo>
                  <a:lnTo>
                    <a:pt x="117" y="629"/>
                  </a:lnTo>
                  <a:lnTo>
                    <a:pt x="111" y="633"/>
                  </a:lnTo>
                  <a:lnTo>
                    <a:pt x="109" y="633"/>
                  </a:lnTo>
                  <a:lnTo>
                    <a:pt x="108" y="629"/>
                  </a:lnTo>
                  <a:lnTo>
                    <a:pt x="104" y="627"/>
                  </a:lnTo>
                  <a:lnTo>
                    <a:pt x="104" y="633"/>
                  </a:lnTo>
                  <a:lnTo>
                    <a:pt x="104" y="633"/>
                  </a:lnTo>
                  <a:lnTo>
                    <a:pt x="108" y="635"/>
                  </a:lnTo>
                  <a:lnTo>
                    <a:pt x="104" y="638"/>
                  </a:lnTo>
                  <a:lnTo>
                    <a:pt x="100" y="642"/>
                  </a:lnTo>
                  <a:lnTo>
                    <a:pt x="98" y="648"/>
                  </a:lnTo>
                  <a:lnTo>
                    <a:pt x="100" y="654"/>
                  </a:lnTo>
                  <a:lnTo>
                    <a:pt x="104" y="659"/>
                  </a:lnTo>
                  <a:lnTo>
                    <a:pt x="104" y="669"/>
                  </a:lnTo>
                  <a:lnTo>
                    <a:pt x="104" y="671"/>
                  </a:lnTo>
                  <a:lnTo>
                    <a:pt x="108" y="671"/>
                  </a:lnTo>
                  <a:lnTo>
                    <a:pt x="108" y="674"/>
                  </a:lnTo>
                  <a:lnTo>
                    <a:pt x="104" y="676"/>
                  </a:lnTo>
                  <a:lnTo>
                    <a:pt x="104" y="678"/>
                  </a:lnTo>
                  <a:lnTo>
                    <a:pt x="108" y="676"/>
                  </a:lnTo>
                  <a:lnTo>
                    <a:pt x="111" y="678"/>
                  </a:lnTo>
                  <a:lnTo>
                    <a:pt x="113" y="682"/>
                  </a:lnTo>
                  <a:lnTo>
                    <a:pt x="117" y="687"/>
                  </a:lnTo>
                  <a:lnTo>
                    <a:pt x="123" y="691"/>
                  </a:lnTo>
                  <a:lnTo>
                    <a:pt x="123" y="693"/>
                  </a:lnTo>
                  <a:lnTo>
                    <a:pt x="123" y="693"/>
                  </a:lnTo>
                  <a:lnTo>
                    <a:pt x="117" y="691"/>
                  </a:lnTo>
                  <a:lnTo>
                    <a:pt x="111" y="687"/>
                  </a:lnTo>
                  <a:lnTo>
                    <a:pt x="108" y="687"/>
                  </a:lnTo>
                  <a:lnTo>
                    <a:pt x="104" y="684"/>
                  </a:lnTo>
                  <a:lnTo>
                    <a:pt x="83" y="684"/>
                  </a:lnTo>
                  <a:lnTo>
                    <a:pt x="68" y="687"/>
                  </a:lnTo>
                  <a:lnTo>
                    <a:pt x="64" y="684"/>
                  </a:lnTo>
                  <a:lnTo>
                    <a:pt x="55" y="684"/>
                  </a:lnTo>
                  <a:lnTo>
                    <a:pt x="53" y="678"/>
                  </a:lnTo>
                  <a:lnTo>
                    <a:pt x="53" y="671"/>
                  </a:lnTo>
                  <a:lnTo>
                    <a:pt x="47" y="667"/>
                  </a:lnTo>
                  <a:lnTo>
                    <a:pt x="47" y="657"/>
                  </a:lnTo>
                  <a:lnTo>
                    <a:pt x="47" y="652"/>
                  </a:lnTo>
                  <a:lnTo>
                    <a:pt x="44" y="652"/>
                  </a:lnTo>
                  <a:lnTo>
                    <a:pt x="36" y="654"/>
                  </a:lnTo>
                  <a:lnTo>
                    <a:pt x="32" y="657"/>
                  </a:lnTo>
                  <a:lnTo>
                    <a:pt x="29" y="657"/>
                  </a:lnTo>
                  <a:lnTo>
                    <a:pt x="23" y="640"/>
                  </a:lnTo>
                  <a:lnTo>
                    <a:pt x="19" y="635"/>
                  </a:lnTo>
                  <a:lnTo>
                    <a:pt x="23" y="620"/>
                  </a:lnTo>
                  <a:lnTo>
                    <a:pt x="27" y="614"/>
                  </a:lnTo>
                  <a:lnTo>
                    <a:pt x="32" y="606"/>
                  </a:lnTo>
                  <a:lnTo>
                    <a:pt x="34" y="597"/>
                  </a:lnTo>
                  <a:lnTo>
                    <a:pt x="32" y="588"/>
                  </a:lnTo>
                  <a:lnTo>
                    <a:pt x="30" y="580"/>
                  </a:lnTo>
                  <a:lnTo>
                    <a:pt x="32" y="573"/>
                  </a:lnTo>
                  <a:lnTo>
                    <a:pt x="36" y="569"/>
                  </a:lnTo>
                  <a:lnTo>
                    <a:pt x="32" y="559"/>
                  </a:lnTo>
                  <a:lnTo>
                    <a:pt x="32" y="554"/>
                  </a:lnTo>
                  <a:lnTo>
                    <a:pt x="36" y="550"/>
                  </a:lnTo>
                  <a:lnTo>
                    <a:pt x="34" y="544"/>
                  </a:lnTo>
                  <a:lnTo>
                    <a:pt x="32" y="533"/>
                  </a:lnTo>
                  <a:lnTo>
                    <a:pt x="30" y="527"/>
                  </a:lnTo>
                  <a:lnTo>
                    <a:pt x="30" y="524"/>
                  </a:lnTo>
                  <a:lnTo>
                    <a:pt x="34" y="520"/>
                  </a:lnTo>
                  <a:lnTo>
                    <a:pt x="34" y="516"/>
                  </a:lnTo>
                  <a:lnTo>
                    <a:pt x="30" y="510"/>
                  </a:lnTo>
                  <a:lnTo>
                    <a:pt x="25" y="505"/>
                  </a:lnTo>
                  <a:lnTo>
                    <a:pt x="23" y="505"/>
                  </a:lnTo>
                  <a:lnTo>
                    <a:pt x="19" y="507"/>
                  </a:lnTo>
                  <a:lnTo>
                    <a:pt x="17" y="505"/>
                  </a:lnTo>
                  <a:lnTo>
                    <a:pt x="17" y="501"/>
                  </a:lnTo>
                  <a:lnTo>
                    <a:pt x="27" y="501"/>
                  </a:lnTo>
                  <a:lnTo>
                    <a:pt x="30" y="495"/>
                  </a:lnTo>
                  <a:lnTo>
                    <a:pt x="30" y="492"/>
                  </a:lnTo>
                  <a:lnTo>
                    <a:pt x="29" y="490"/>
                  </a:lnTo>
                  <a:lnTo>
                    <a:pt x="25" y="492"/>
                  </a:lnTo>
                  <a:lnTo>
                    <a:pt x="23" y="492"/>
                  </a:lnTo>
                  <a:lnTo>
                    <a:pt x="19" y="484"/>
                  </a:lnTo>
                  <a:lnTo>
                    <a:pt x="17" y="476"/>
                  </a:lnTo>
                  <a:lnTo>
                    <a:pt x="17" y="471"/>
                  </a:lnTo>
                  <a:lnTo>
                    <a:pt x="17" y="465"/>
                  </a:lnTo>
                  <a:lnTo>
                    <a:pt x="10" y="461"/>
                  </a:lnTo>
                  <a:lnTo>
                    <a:pt x="10" y="456"/>
                  </a:lnTo>
                  <a:lnTo>
                    <a:pt x="10" y="443"/>
                  </a:lnTo>
                  <a:lnTo>
                    <a:pt x="13" y="441"/>
                  </a:lnTo>
                  <a:lnTo>
                    <a:pt x="13" y="435"/>
                  </a:lnTo>
                  <a:lnTo>
                    <a:pt x="10" y="431"/>
                  </a:lnTo>
                  <a:lnTo>
                    <a:pt x="8" y="431"/>
                  </a:lnTo>
                  <a:lnTo>
                    <a:pt x="8" y="422"/>
                  </a:lnTo>
                  <a:lnTo>
                    <a:pt x="6" y="411"/>
                  </a:lnTo>
                  <a:lnTo>
                    <a:pt x="8" y="395"/>
                  </a:lnTo>
                  <a:lnTo>
                    <a:pt x="4" y="390"/>
                  </a:lnTo>
                  <a:lnTo>
                    <a:pt x="2" y="382"/>
                  </a:lnTo>
                  <a:lnTo>
                    <a:pt x="10" y="373"/>
                  </a:lnTo>
                  <a:lnTo>
                    <a:pt x="10" y="363"/>
                  </a:lnTo>
                  <a:lnTo>
                    <a:pt x="17" y="362"/>
                  </a:lnTo>
                  <a:lnTo>
                    <a:pt x="17" y="358"/>
                  </a:lnTo>
                  <a:lnTo>
                    <a:pt x="8" y="337"/>
                  </a:lnTo>
                  <a:lnTo>
                    <a:pt x="10" y="330"/>
                  </a:lnTo>
                  <a:lnTo>
                    <a:pt x="10" y="324"/>
                  </a:lnTo>
                  <a:lnTo>
                    <a:pt x="10" y="313"/>
                  </a:lnTo>
                  <a:lnTo>
                    <a:pt x="13" y="303"/>
                  </a:lnTo>
                  <a:lnTo>
                    <a:pt x="17" y="299"/>
                  </a:lnTo>
                  <a:lnTo>
                    <a:pt x="17" y="292"/>
                  </a:lnTo>
                  <a:lnTo>
                    <a:pt x="13" y="284"/>
                  </a:lnTo>
                  <a:lnTo>
                    <a:pt x="10" y="284"/>
                  </a:lnTo>
                  <a:lnTo>
                    <a:pt x="13" y="279"/>
                  </a:lnTo>
                  <a:lnTo>
                    <a:pt x="13" y="271"/>
                  </a:lnTo>
                  <a:lnTo>
                    <a:pt x="17" y="264"/>
                  </a:lnTo>
                  <a:lnTo>
                    <a:pt x="19" y="264"/>
                  </a:lnTo>
                  <a:lnTo>
                    <a:pt x="19" y="254"/>
                  </a:lnTo>
                  <a:lnTo>
                    <a:pt x="17" y="239"/>
                  </a:lnTo>
                  <a:lnTo>
                    <a:pt x="17" y="235"/>
                  </a:lnTo>
                  <a:lnTo>
                    <a:pt x="13" y="226"/>
                  </a:lnTo>
                  <a:lnTo>
                    <a:pt x="10" y="220"/>
                  </a:lnTo>
                  <a:lnTo>
                    <a:pt x="8" y="213"/>
                  </a:lnTo>
                  <a:lnTo>
                    <a:pt x="6" y="209"/>
                  </a:lnTo>
                  <a:lnTo>
                    <a:pt x="2" y="205"/>
                  </a:lnTo>
                  <a:lnTo>
                    <a:pt x="0" y="196"/>
                  </a:lnTo>
                  <a:lnTo>
                    <a:pt x="2" y="188"/>
                  </a:lnTo>
                  <a:lnTo>
                    <a:pt x="8" y="186"/>
                  </a:lnTo>
                  <a:lnTo>
                    <a:pt x="8" y="179"/>
                  </a:lnTo>
                  <a:lnTo>
                    <a:pt x="10" y="175"/>
                  </a:lnTo>
                  <a:lnTo>
                    <a:pt x="10" y="166"/>
                  </a:lnTo>
                  <a:lnTo>
                    <a:pt x="8" y="160"/>
                  </a:lnTo>
                  <a:lnTo>
                    <a:pt x="6" y="147"/>
                  </a:lnTo>
                  <a:lnTo>
                    <a:pt x="10" y="145"/>
                  </a:lnTo>
                  <a:lnTo>
                    <a:pt x="10" y="132"/>
                  </a:lnTo>
                  <a:lnTo>
                    <a:pt x="13" y="126"/>
                  </a:lnTo>
                  <a:lnTo>
                    <a:pt x="17" y="115"/>
                  </a:lnTo>
                  <a:lnTo>
                    <a:pt x="23" y="109"/>
                  </a:lnTo>
                  <a:lnTo>
                    <a:pt x="27" y="107"/>
                  </a:lnTo>
                  <a:lnTo>
                    <a:pt x="30" y="104"/>
                  </a:lnTo>
                  <a:lnTo>
                    <a:pt x="29" y="102"/>
                  </a:lnTo>
                  <a:lnTo>
                    <a:pt x="29" y="96"/>
                  </a:lnTo>
                  <a:lnTo>
                    <a:pt x="27" y="96"/>
                  </a:lnTo>
                  <a:lnTo>
                    <a:pt x="25" y="92"/>
                  </a:lnTo>
                  <a:lnTo>
                    <a:pt x="25" y="90"/>
                  </a:lnTo>
                  <a:lnTo>
                    <a:pt x="29" y="87"/>
                  </a:lnTo>
                  <a:lnTo>
                    <a:pt x="29" y="83"/>
                  </a:lnTo>
                  <a:lnTo>
                    <a:pt x="25" y="77"/>
                  </a:lnTo>
                  <a:lnTo>
                    <a:pt x="23" y="70"/>
                  </a:lnTo>
                  <a:lnTo>
                    <a:pt x="25" y="66"/>
                  </a:lnTo>
                  <a:lnTo>
                    <a:pt x="25" y="62"/>
                  </a:lnTo>
                  <a:lnTo>
                    <a:pt x="23" y="60"/>
                  </a:lnTo>
                  <a:lnTo>
                    <a:pt x="23" y="56"/>
                  </a:lnTo>
                  <a:lnTo>
                    <a:pt x="44" y="43"/>
                  </a:lnTo>
                  <a:lnTo>
                    <a:pt x="49" y="23"/>
                  </a:lnTo>
                  <a:lnTo>
                    <a:pt x="47" y="17"/>
                  </a:lnTo>
                  <a:lnTo>
                    <a:pt x="47" y="17"/>
                  </a:lnTo>
                  <a:lnTo>
                    <a:pt x="47" y="17"/>
                  </a:lnTo>
                  <a:lnTo>
                    <a:pt x="47" y="17"/>
                  </a:lnTo>
                  <a:close/>
                  <a:moveTo>
                    <a:pt x="200" y="757"/>
                  </a:moveTo>
                  <a:lnTo>
                    <a:pt x="204" y="759"/>
                  </a:lnTo>
                  <a:lnTo>
                    <a:pt x="207" y="757"/>
                  </a:lnTo>
                  <a:lnTo>
                    <a:pt x="211" y="755"/>
                  </a:lnTo>
                  <a:lnTo>
                    <a:pt x="213" y="752"/>
                  </a:lnTo>
                  <a:lnTo>
                    <a:pt x="211" y="752"/>
                  </a:lnTo>
                  <a:lnTo>
                    <a:pt x="207" y="755"/>
                  </a:lnTo>
                  <a:lnTo>
                    <a:pt x="202" y="755"/>
                  </a:lnTo>
                  <a:lnTo>
                    <a:pt x="200" y="757"/>
                  </a:lnTo>
                  <a:lnTo>
                    <a:pt x="200" y="757"/>
                  </a:lnTo>
                  <a:lnTo>
                    <a:pt x="200" y="757"/>
                  </a:lnTo>
                  <a:lnTo>
                    <a:pt x="200" y="757"/>
                  </a:lnTo>
                  <a:close/>
                  <a:moveTo>
                    <a:pt x="117" y="697"/>
                  </a:moveTo>
                  <a:lnTo>
                    <a:pt x="117" y="697"/>
                  </a:lnTo>
                  <a:lnTo>
                    <a:pt x="119" y="701"/>
                  </a:lnTo>
                  <a:lnTo>
                    <a:pt x="126" y="708"/>
                  </a:lnTo>
                  <a:lnTo>
                    <a:pt x="128" y="716"/>
                  </a:lnTo>
                  <a:lnTo>
                    <a:pt x="126" y="716"/>
                  </a:lnTo>
                  <a:lnTo>
                    <a:pt x="123" y="716"/>
                  </a:lnTo>
                  <a:lnTo>
                    <a:pt x="123" y="718"/>
                  </a:lnTo>
                  <a:lnTo>
                    <a:pt x="117" y="697"/>
                  </a:lnTo>
                  <a:lnTo>
                    <a:pt x="117" y="697"/>
                  </a:lnTo>
                  <a:lnTo>
                    <a:pt x="117" y="697"/>
                  </a:lnTo>
                  <a:lnTo>
                    <a:pt x="117" y="697"/>
                  </a:lnTo>
                  <a:close/>
                  <a:moveTo>
                    <a:pt x="123" y="719"/>
                  </a:moveTo>
                  <a:lnTo>
                    <a:pt x="126" y="721"/>
                  </a:lnTo>
                  <a:lnTo>
                    <a:pt x="130" y="719"/>
                  </a:lnTo>
                  <a:lnTo>
                    <a:pt x="132" y="723"/>
                  </a:lnTo>
                  <a:lnTo>
                    <a:pt x="136" y="731"/>
                  </a:lnTo>
                  <a:lnTo>
                    <a:pt x="140" y="731"/>
                  </a:lnTo>
                  <a:lnTo>
                    <a:pt x="143" y="735"/>
                  </a:lnTo>
                  <a:lnTo>
                    <a:pt x="143" y="740"/>
                  </a:lnTo>
                  <a:lnTo>
                    <a:pt x="149" y="740"/>
                  </a:lnTo>
                  <a:lnTo>
                    <a:pt x="162" y="746"/>
                  </a:lnTo>
                  <a:lnTo>
                    <a:pt x="164" y="746"/>
                  </a:lnTo>
                  <a:lnTo>
                    <a:pt x="172" y="748"/>
                  </a:lnTo>
                  <a:lnTo>
                    <a:pt x="173" y="752"/>
                  </a:lnTo>
                  <a:lnTo>
                    <a:pt x="179" y="753"/>
                  </a:lnTo>
                  <a:lnTo>
                    <a:pt x="187" y="752"/>
                  </a:lnTo>
                  <a:lnTo>
                    <a:pt x="189" y="752"/>
                  </a:lnTo>
                  <a:lnTo>
                    <a:pt x="189" y="755"/>
                  </a:lnTo>
                  <a:lnTo>
                    <a:pt x="187" y="759"/>
                  </a:lnTo>
                  <a:lnTo>
                    <a:pt x="183" y="757"/>
                  </a:lnTo>
                  <a:lnTo>
                    <a:pt x="179" y="757"/>
                  </a:lnTo>
                  <a:lnTo>
                    <a:pt x="179" y="761"/>
                  </a:lnTo>
                  <a:lnTo>
                    <a:pt x="173" y="765"/>
                  </a:lnTo>
                  <a:lnTo>
                    <a:pt x="172" y="767"/>
                  </a:lnTo>
                  <a:lnTo>
                    <a:pt x="166" y="765"/>
                  </a:lnTo>
                  <a:lnTo>
                    <a:pt x="162" y="763"/>
                  </a:lnTo>
                  <a:lnTo>
                    <a:pt x="155" y="761"/>
                  </a:lnTo>
                  <a:lnTo>
                    <a:pt x="149" y="761"/>
                  </a:lnTo>
                  <a:lnTo>
                    <a:pt x="141" y="761"/>
                  </a:lnTo>
                  <a:lnTo>
                    <a:pt x="136" y="763"/>
                  </a:lnTo>
                  <a:lnTo>
                    <a:pt x="134" y="763"/>
                  </a:lnTo>
                  <a:lnTo>
                    <a:pt x="132" y="755"/>
                  </a:lnTo>
                  <a:lnTo>
                    <a:pt x="141" y="755"/>
                  </a:lnTo>
                  <a:lnTo>
                    <a:pt x="143" y="753"/>
                  </a:lnTo>
                  <a:lnTo>
                    <a:pt x="149" y="753"/>
                  </a:lnTo>
                  <a:lnTo>
                    <a:pt x="149" y="752"/>
                  </a:lnTo>
                  <a:lnTo>
                    <a:pt x="143" y="753"/>
                  </a:lnTo>
                  <a:lnTo>
                    <a:pt x="140" y="753"/>
                  </a:lnTo>
                  <a:lnTo>
                    <a:pt x="132" y="753"/>
                  </a:lnTo>
                  <a:lnTo>
                    <a:pt x="130" y="753"/>
                  </a:lnTo>
                  <a:lnTo>
                    <a:pt x="123" y="719"/>
                  </a:lnTo>
                  <a:lnTo>
                    <a:pt x="123" y="719"/>
                  </a:lnTo>
                  <a:lnTo>
                    <a:pt x="123" y="719"/>
                  </a:lnTo>
                  <a:close/>
                </a:path>
              </a:pathLst>
            </a:custGeom>
            <a:solidFill>
              <a:schemeClr val="accent4"/>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61" name="Freeform 46">
              <a:extLst>
                <a:ext uri="{FF2B5EF4-FFF2-40B4-BE49-F238E27FC236}">
                  <a16:creationId xmlns:a16="http://schemas.microsoft.com/office/drawing/2014/main" id="{8577CF7D-333C-4D00-8927-1270F8C52B8A}"/>
                </a:ext>
              </a:extLst>
            </p:cNvPr>
            <p:cNvSpPr>
              <a:spLocks noEditPoints="1"/>
            </p:cNvSpPr>
            <p:nvPr/>
          </p:nvSpPr>
          <p:spPr bwMode="auto">
            <a:xfrm>
              <a:off x="8842792" y="2922189"/>
              <a:ext cx="70310" cy="308874"/>
            </a:xfrm>
            <a:custGeom>
              <a:avLst/>
              <a:gdLst/>
              <a:ahLst/>
              <a:cxnLst>
                <a:cxn ang="0">
                  <a:pos x="131" y="845"/>
                </a:cxn>
                <a:cxn ang="0">
                  <a:pos x="139" y="866"/>
                </a:cxn>
                <a:cxn ang="0">
                  <a:pos x="156" y="838"/>
                </a:cxn>
                <a:cxn ang="0">
                  <a:pos x="133" y="798"/>
                </a:cxn>
                <a:cxn ang="0">
                  <a:pos x="103" y="776"/>
                </a:cxn>
                <a:cxn ang="0">
                  <a:pos x="73" y="634"/>
                </a:cxn>
                <a:cxn ang="0">
                  <a:pos x="49" y="533"/>
                </a:cxn>
                <a:cxn ang="0">
                  <a:pos x="52" y="361"/>
                </a:cxn>
                <a:cxn ang="0">
                  <a:pos x="67" y="194"/>
                </a:cxn>
                <a:cxn ang="0">
                  <a:pos x="56" y="48"/>
                </a:cxn>
                <a:cxn ang="0">
                  <a:pos x="20" y="30"/>
                </a:cxn>
                <a:cxn ang="0">
                  <a:pos x="26" y="160"/>
                </a:cxn>
                <a:cxn ang="0">
                  <a:pos x="15" y="261"/>
                </a:cxn>
                <a:cxn ang="0">
                  <a:pos x="18" y="357"/>
                </a:cxn>
                <a:cxn ang="0">
                  <a:pos x="2" y="421"/>
                </a:cxn>
                <a:cxn ang="0">
                  <a:pos x="9" y="506"/>
                </a:cxn>
                <a:cxn ang="0">
                  <a:pos x="37" y="534"/>
                </a:cxn>
                <a:cxn ang="0">
                  <a:pos x="49" y="589"/>
                </a:cxn>
                <a:cxn ang="0">
                  <a:pos x="26" y="629"/>
                </a:cxn>
                <a:cxn ang="0">
                  <a:pos x="13" y="649"/>
                </a:cxn>
                <a:cxn ang="0">
                  <a:pos x="30" y="663"/>
                </a:cxn>
                <a:cxn ang="0">
                  <a:pos x="39" y="689"/>
                </a:cxn>
                <a:cxn ang="0">
                  <a:pos x="45" y="725"/>
                </a:cxn>
                <a:cxn ang="0">
                  <a:pos x="64" y="768"/>
                </a:cxn>
                <a:cxn ang="0">
                  <a:pos x="82" y="772"/>
                </a:cxn>
                <a:cxn ang="0">
                  <a:pos x="79" y="783"/>
                </a:cxn>
                <a:cxn ang="0">
                  <a:pos x="88" y="800"/>
                </a:cxn>
                <a:cxn ang="0">
                  <a:pos x="94" y="802"/>
                </a:cxn>
                <a:cxn ang="0">
                  <a:pos x="116" y="802"/>
                </a:cxn>
                <a:cxn ang="0">
                  <a:pos x="118" y="832"/>
                </a:cxn>
                <a:cxn ang="0">
                  <a:pos x="156" y="783"/>
                </a:cxn>
                <a:cxn ang="0">
                  <a:pos x="13" y="555"/>
                </a:cxn>
                <a:cxn ang="0">
                  <a:pos x="28" y="534"/>
                </a:cxn>
                <a:cxn ang="0">
                  <a:pos x="32" y="574"/>
                </a:cxn>
                <a:cxn ang="0">
                  <a:pos x="18" y="580"/>
                </a:cxn>
                <a:cxn ang="0">
                  <a:pos x="26" y="593"/>
                </a:cxn>
                <a:cxn ang="0">
                  <a:pos x="18" y="591"/>
                </a:cxn>
                <a:cxn ang="0">
                  <a:pos x="26" y="617"/>
                </a:cxn>
                <a:cxn ang="0">
                  <a:pos x="32" y="593"/>
                </a:cxn>
                <a:cxn ang="0">
                  <a:pos x="20" y="604"/>
                </a:cxn>
                <a:cxn ang="0">
                  <a:pos x="30" y="687"/>
                </a:cxn>
                <a:cxn ang="0">
                  <a:pos x="26" y="691"/>
                </a:cxn>
                <a:cxn ang="0">
                  <a:pos x="20" y="710"/>
                </a:cxn>
                <a:cxn ang="0">
                  <a:pos x="35" y="723"/>
                </a:cxn>
                <a:cxn ang="0">
                  <a:pos x="39" y="728"/>
                </a:cxn>
                <a:cxn ang="0">
                  <a:pos x="35" y="744"/>
                </a:cxn>
                <a:cxn ang="0">
                  <a:pos x="39" y="742"/>
                </a:cxn>
                <a:cxn ang="0">
                  <a:pos x="50" y="762"/>
                </a:cxn>
                <a:cxn ang="0">
                  <a:pos x="49" y="776"/>
                </a:cxn>
                <a:cxn ang="0">
                  <a:pos x="52" y="793"/>
                </a:cxn>
                <a:cxn ang="0">
                  <a:pos x="62" y="783"/>
                </a:cxn>
                <a:cxn ang="0">
                  <a:pos x="64" y="798"/>
                </a:cxn>
                <a:cxn ang="0">
                  <a:pos x="82" y="817"/>
                </a:cxn>
                <a:cxn ang="0">
                  <a:pos x="94" y="840"/>
                </a:cxn>
                <a:cxn ang="0">
                  <a:pos x="103" y="828"/>
                </a:cxn>
                <a:cxn ang="0">
                  <a:pos x="126" y="840"/>
                </a:cxn>
                <a:cxn ang="0">
                  <a:pos x="137" y="832"/>
                </a:cxn>
                <a:cxn ang="0">
                  <a:pos x="124" y="862"/>
                </a:cxn>
                <a:cxn ang="0">
                  <a:pos x="158" y="858"/>
                </a:cxn>
                <a:cxn ang="0">
                  <a:pos x="171" y="864"/>
                </a:cxn>
                <a:cxn ang="0">
                  <a:pos x="150" y="868"/>
                </a:cxn>
              </a:cxnLst>
              <a:rect l="0" t="0" r="r" b="b"/>
              <a:pathLst>
                <a:path w="201" h="883">
                  <a:moveTo>
                    <a:pt x="171" y="853"/>
                  </a:moveTo>
                  <a:lnTo>
                    <a:pt x="171" y="847"/>
                  </a:lnTo>
                  <a:lnTo>
                    <a:pt x="167" y="847"/>
                  </a:lnTo>
                  <a:lnTo>
                    <a:pt x="163" y="845"/>
                  </a:lnTo>
                  <a:lnTo>
                    <a:pt x="158" y="843"/>
                  </a:lnTo>
                  <a:lnTo>
                    <a:pt x="150" y="840"/>
                  </a:lnTo>
                  <a:lnTo>
                    <a:pt x="143" y="838"/>
                  </a:lnTo>
                  <a:lnTo>
                    <a:pt x="143" y="840"/>
                  </a:lnTo>
                  <a:lnTo>
                    <a:pt x="146" y="842"/>
                  </a:lnTo>
                  <a:lnTo>
                    <a:pt x="143" y="843"/>
                  </a:lnTo>
                  <a:lnTo>
                    <a:pt x="143" y="842"/>
                  </a:lnTo>
                  <a:lnTo>
                    <a:pt x="135" y="840"/>
                  </a:lnTo>
                  <a:lnTo>
                    <a:pt x="133" y="838"/>
                  </a:lnTo>
                  <a:lnTo>
                    <a:pt x="131" y="838"/>
                  </a:lnTo>
                  <a:lnTo>
                    <a:pt x="133" y="840"/>
                  </a:lnTo>
                  <a:lnTo>
                    <a:pt x="141" y="843"/>
                  </a:lnTo>
                  <a:lnTo>
                    <a:pt x="143" y="845"/>
                  </a:lnTo>
                  <a:lnTo>
                    <a:pt x="139" y="845"/>
                  </a:lnTo>
                  <a:lnTo>
                    <a:pt x="139" y="845"/>
                  </a:lnTo>
                  <a:lnTo>
                    <a:pt x="139" y="847"/>
                  </a:lnTo>
                  <a:lnTo>
                    <a:pt x="137" y="847"/>
                  </a:lnTo>
                  <a:lnTo>
                    <a:pt x="135" y="845"/>
                  </a:lnTo>
                  <a:lnTo>
                    <a:pt x="131" y="843"/>
                  </a:lnTo>
                  <a:lnTo>
                    <a:pt x="131" y="845"/>
                  </a:lnTo>
                  <a:lnTo>
                    <a:pt x="131" y="847"/>
                  </a:lnTo>
                  <a:lnTo>
                    <a:pt x="130" y="847"/>
                  </a:lnTo>
                  <a:lnTo>
                    <a:pt x="122" y="847"/>
                  </a:lnTo>
                  <a:lnTo>
                    <a:pt x="122" y="849"/>
                  </a:lnTo>
                  <a:lnTo>
                    <a:pt x="122" y="851"/>
                  </a:lnTo>
                  <a:lnTo>
                    <a:pt x="122" y="851"/>
                  </a:lnTo>
                  <a:lnTo>
                    <a:pt x="118" y="851"/>
                  </a:lnTo>
                  <a:lnTo>
                    <a:pt x="116" y="851"/>
                  </a:lnTo>
                  <a:lnTo>
                    <a:pt x="116" y="853"/>
                  </a:lnTo>
                  <a:lnTo>
                    <a:pt x="122" y="853"/>
                  </a:lnTo>
                  <a:lnTo>
                    <a:pt x="124" y="853"/>
                  </a:lnTo>
                  <a:lnTo>
                    <a:pt x="124" y="853"/>
                  </a:lnTo>
                  <a:lnTo>
                    <a:pt x="126" y="851"/>
                  </a:lnTo>
                  <a:lnTo>
                    <a:pt x="128" y="853"/>
                  </a:lnTo>
                  <a:lnTo>
                    <a:pt x="131" y="853"/>
                  </a:lnTo>
                  <a:lnTo>
                    <a:pt x="133" y="853"/>
                  </a:lnTo>
                  <a:lnTo>
                    <a:pt x="135" y="857"/>
                  </a:lnTo>
                  <a:lnTo>
                    <a:pt x="135" y="857"/>
                  </a:lnTo>
                  <a:lnTo>
                    <a:pt x="137" y="858"/>
                  </a:lnTo>
                  <a:lnTo>
                    <a:pt x="133" y="858"/>
                  </a:lnTo>
                  <a:lnTo>
                    <a:pt x="131" y="862"/>
                  </a:lnTo>
                  <a:lnTo>
                    <a:pt x="135" y="866"/>
                  </a:lnTo>
                  <a:lnTo>
                    <a:pt x="137" y="866"/>
                  </a:lnTo>
                  <a:lnTo>
                    <a:pt x="139" y="866"/>
                  </a:lnTo>
                  <a:lnTo>
                    <a:pt x="143" y="870"/>
                  </a:lnTo>
                  <a:lnTo>
                    <a:pt x="143" y="870"/>
                  </a:lnTo>
                  <a:lnTo>
                    <a:pt x="143" y="868"/>
                  </a:lnTo>
                  <a:lnTo>
                    <a:pt x="143" y="866"/>
                  </a:lnTo>
                  <a:lnTo>
                    <a:pt x="139" y="864"/>
                  </a:lnTo>
                  <a:lnTo>
                    <a:pt x="139" y="862"/>
                  </a:lnTo>
                  <a:lnTo>
                    <a:pt x="139" y="862"/>
                  </a:lnTo>
                  <a:lnTo>
                    <a:pt x="143" y="862"/>
                  </a:lnTo>
                  <a:lnTo>
                    <a:pt x="143" y="862"/>
                  </a:lnTo>
                  <a:lnTo>
                    <a:pt x="143" y="862"/>
                  </a:lnTo>
                  <a:lnTo>
                    <a:pt x="143" y="858"/>
                  </a:lnTo>
                  <a:lnTo>
                    <a:pt x="141" y="858"/>
                  </a:lnTo>
                  <a:lnTo>
                    <a:pt x="146" y="857"/>
                  </a:lnTo>
                  <a:lnTo>
                    <a:pt x="150" y="853"/>
                  </a:lnTo>
                  <a:lnTo>
                    <a:pt x="165" y="857"/>
                  </a:lnTo>
                  <a:lnTo>
                    <a:pt x="167" y="857"/>
                  </a:lnTo>
                  <a:lnTo>
                    <a:pt x="167" y="853"/>
                  </a:lnTo>
                  <a:lnTo>
                    <a:pt x="171" y="853"/>
                  </a:lnTo>
                  <a:lnTo>
                    <a:pt x="171" y="853"/>
                  </a:lnTo>
                  <a:lnTo>
                    <a:pt x="171" y="853"/>
                  </a:lnTo>
                  <a:lnTo>
                    <a:pt x="171" y="853"/>
                  </a:lnTo>
                  <a:close/>
                  <a:moveTo>
                    <a:pt x="167" y="845"/>
                  </a:moveTo>
                  <a:lnTo>
                    <a:pt x="165" y="845"/>
                  </a:lnTo>
                  <a:lnTo>
                    <a:pt x="156" y="838"/>
                  </a:lnTo>
                  <a:lnTo>
                    <a:pt x="150" y="836"/>
                  </a:lnTo>
                  <a:lnTo>
                    <a:pt x="146" y="836"/>
                  </a:lnTo>
                  <a:lnTo>
                    <a:pt x="143" y="834"/>
                  </a:lnTo>
                  <a:lnTo>
                    <a:pt x="141" y="832"/>
                  </a:lnTo>
                  <a:lnTo>
                    <a:pt x="139" y="828"/>
                  </a:lnTo>
                  <a:lnTo>
                    <a:pt x="139" y="826"/>
                  </a:lnTo>
                  <a:lnTo>
                    <a:pt x="143" y="823"/>
                  </a:lnTo>
                  <a:lnTo>
                    <a:pt x="146" y="823"/>
                  </a:lnTo>
                  <a:lnTo>
                    <a:pt x="150" y="823"/>
                  </a:lnTo>
                  <a:lnTo>
                    <a:pt x="150" y="817"/>
                  </a:lnTo>
                  <a:lnTo>
                    <a:pt x="150" y="815"/>
                  </a:lnTo>
                  <a:lnTo>
                    <a:pt x="146" y="815"/>
                  </a:lnTo>
                  <a:lnTo>
                    <a:pt x="141" y="817"/>
                  </a:lnTo>
                  <a:lnTo>
                    <a:pt x="139" y="819"/>
                  </a:lnTo>
                  <a:lnTo>
                    <a:pt x="135" y="819"/>
                  </a:lnTo>
                  <a:lnTo>
                    <a:pt x="131" y="815"/>
                  </a:lnTo>
                  <a:lnTo>
                    <a:pt x="131" y="811"/>
                  </a:lnTo>
                  <a:lnTo>
                    <a:pt x="131" y="809"/>
                  </a:lnTo>
                  <a:lnTo>
                    <a:pt x="133" y="806"/>
                  </a:lnTo>
                  <a:lnTo>
                    <a:pt x="135" y="804"/>
                  </a:lnTo>
                  <a:lnTo>
                    <a:pt x="131" y="804"/>
                  </a:lnTo>
                  <a:lnTo>
                    <a:pt x="130" y="802"/>
                  </a:lnTo>
                  <a:lnTo>
                    <a:pt x="131" y="798"/>
                  </a:lnTo>
                  <a:lnTo>
                    <a:pt x="133" y="798"/>
                  </a:lnTo>
                  <a:lnTo>
                    <a:pt x="137" y="802"/>
                  </a:lnTo>
                  <a:lnTo>
                    <a:pt x="139" y="800"/>
                  </a:lnTo>
                  <a:lnTo>
                    <a:pt x="143" y="798"/>
                  </a:lnTo>
                  <a:lnTo>
                    <a:pt x="143" y="794"/>
                  </a:lnTo>
                  <a:lnTo>
                    <a:pt x="143" y="793"/>
                  </a:lnTo>
                  <a:lnTo>
                    <a:pt x="143" y="789"/>
                  </a:lnTo>
                  <a:lnTo>
                    <a:pt x="146" y="789"/>
                  </a:lnTo>
                  <a:lnTo>
                    <a:pt x="150" y="793"/>
                  </a:lnTo>
                  <a:lnTo>
                    <a:pt x="150" y="789"/>
                  </a:lnTo>
                  <a:lnTo>
                    <a:pt x="156" y="789"/>
                  </a:lnTo>
                  <a:lnTo>
                    <a:pt x="160" y="809"/>
                  </a:lnTo>
                  <a:lnTo>
                    <a:pt x="160" y="811"/>
                  </a:lnTo>
                  <a:lnTo>
                    <a:pt x="160" y="811"/>
                  </a:lnTo>
                  <a:lnTo>
                    <a:pt x="167" y="845"/>
                  </a:lnTo>
                  <a:lnTo>
                    <a:pt x="167" y="845"/>
                  </a:lnTo>
                  <a:lnTo>
                    <a:pt x="167" y="845"/>
                  </a:lnTo>
                  <a:lnTo>
                    <a:pt x="167" y="845"/>
                  </a:lnTo>
                  <a:close/>
                  <a:moveTo>
                    <a:pt x="156" y="783"/>
                  </a:moveTo>
                  <a:lnTo>
                    <a:pt x="150" y="777"/>
                  </a:lnTo>
                  <a:lnTo>
                    <a:pt x="146" y="777"/>
                  </a:lnTo>
                  <a:lnTo>
                    <a:pt x="143" y="776"/>
                  </a:lnTo>
                  <a:lnTo>
                    <a:pt x="122" y="776"/>
                  </a:lnTo>
                  <a:lnTo>
                    <a:pt x="107" y="777"/>
                  </a:lnTo>
                  <a:lnTo>
                    <a:pt x="103" y="776"/>
                  </a:lnTo>
                  <a:lnTo>
                    <a:pt x="94" y="776"/>
                  </a:lnTo>
                  <a:lnTo>
                    <a:pt x="94" y="768"/>
                  </a:lnTo>
                  <a:lnTo>
                    <a:pt x="92" y="762"/>
                  </a:lnTo>
                  <a:lnTo>
                    <a:pt x="86" y="759"/>
                  </a:lnTo>
                  <a:lnTo>
                    <a:pt x="86" y="747"/>
                  </a:lnTo>
                  <a:lnTo>
                    <a:pt x="86" y="742"/>
                  </a:lnTo>
                  <a:lnTo>
                    <a:pt x="82" y="742"/>
                  </a:lnTo>
                  <a:lnTo>
                    <a:pt x="75" y="745"/>
                  </a:lnTo>
                  <a:lnTo>
                    <a:pt x="73" y="749"/>
                  </a:lnTo>
                  <a:lnTo>
                    <a:pt x="69" y="749"/>
                  </a:lnTo>
                  <a:lnTo>
                    <a:pt x="62" y="730"/>
                  </a:lnTo>
                  <a:lnTo>
                    <a:pt x="60" y="725"/>
                  </a:lnTo>
                  <a:lnTo>
                    <a:pt x="62" y="710"/>
                  </a:lnTo>
                  <a:lnTo>
                    <a:pt x="67" y="704"/>
                  </a:lnTo>
                  <a:lnTo>
                    <a:pt x="73" y="698"/>
                  </a:lnTo>
                  <a:lnTo>
                    <a:pt x="73" y="687"/>
                  </a:lnTo>
                  <a:lnTo>
                    <a:pt x="73" y="678"/>
                  </a:lnTo>
                  <a:lnTo>
                    <a:pt x="69" y="670"/>
                  </a:lnTo>
                  <a:lnTo>
                    <a:pt x="73" y="663"/>
                  </a:lnTo>
                  <a:lnTo>
                    <a:pt x="75" y="659"/>
                  </a:lnTo>
                  <a:lnTo>
                    <a:pt x="73" y="649"/>
                  </a:lnTo>
                  <a:lnTo>
                    <a:pt x="73" y="644"/>
                  </a:lnTo>
                  <a:lnTo>
                    <a:pt x="75" y="640"/>
                  </a:lnTo>
                  <a:lnTo>
                    <a:pt x="73" y="634"/>
                  </a:lnTo>
                  <a:lnTo>
                    <a:pt x="73" y="623"/>
                  </a:lnTo>
                  <a:lnTo>
                    <a:pt x="69" y="617"/>
                  </a:lnTo>
                  <a:lnTo>
                    <a:pt x="69" y="614"/>
                  </a:lnTo>
                  <a:lnTo>
                    <a:pt x="73" y="610"/>
                  </a:lnTo>
                  <a:lnTo>
                    <a:pt x="73" y="606"/>
                  </a:lnTo>
                  <a:lnTo>
                    <a:pt x="69" y="600"/>
                  </a:lnTo>
                  <a:lnTo>
                    <a:pt x="64" y="595"/>
                  </a:lnTo>
                  <a:lnTo>
                    <a:pt x="62" y="595"/>
                  </a:lnTo>
                  <a:lnTo>
                    <a:pt x="60" y="597"/>
                  </a:lnTo>
                  <a:lnTo>
                    <a:pt x="58" y="595"/>
                  </a:lnTo>
                  <a:lnTo>
                    <a:pt x="58" y="591"/>
                  </a:lnTo>
                  <a:lnTo>
                    <a:pt x="67" y="591"/>
                  </a:lnTo>
                  <a:lnTo>
                    <a:pt x="69" y="585"/>
                  </a:lnTo>
                  <a:lnTo>
                    <a:pt x="69" y="582"/>
                  </a:lnTo>
                  <a:lnTo>
                    <a:pt x="69" y="580"/>
                  </a:lnTo>
                  <a:lnTo>
                    <a:pt x="64" y="582"/>
                  </a:lnTo>
                  <a:lnTo>
                    <a:pt x="62" y="582"/>
                  </a:lnTo>
                  <a:lnTo>
                    <a:pt x="60" y="574"/>
                  </a:lnTo>
                  <a:lnTo>
                    <a:pt x="56" y="566"/>
                  </a:lnTo>
                  <a:lnTo>
                    <a:pt x="56" y="561"/>
                  </a:lnTo>
                  <a:lnTo>
                    <a:pt x="56" y="553"/>
                  </a:lnTo>
                  <a:lnTo>
                    <a:pt x="50" y="551"/>
                  </a:lnTo>
                  <a:lnTo>
                    <a:pt x="49" y="546"/>
                  </a:lnTo>
                  <a:lnTo>
                    <a:pt x="49" y="533"/>
                  </a:lnTo>
                  <a:lnTo>
                    <a:pt x="52" y="531"/>
                  </a:lnTo>
                  <a:lnTo>
                    <a:pt x="54" y="525"/>
                  </a:lnTo>
                  <a:lnTo>
                    <a:pt x="50" y="521"/>
                  </a:lnTo>
                  <a:lnTo>
                    <a:pt x="49" y="519"/>
                  </a:lnTo>
                  <a:lnTo>
                    <a:pt x="49" y="510"/>
                  </a:lnTo>
                  <a:lnTo>
                    <a:pt x="45" y="499"/>
                  </a:lnTo>
                  <a:lnTo>
                    <a:pt x="49" y="484"/>
                  </a:lnTo>
                  <a:lnTo>
                    <a:pt x="43" y="480"/>
                  </a:lnTo>
                  <a:lnTo>
                    <a:pt x="43" y="472"/>
                  </a:lnTo>
                  <a:lnTo>
                    <a:pt x="49" y="463"/>
                  </a:lnTo>
                  <a:lnTo>
                    <a:pt x="50" y="452"/>
                  </a:lnTo>
                  <a:lnTo>
                    <a:pt x="56" y="450"/>
                  </a:lnTo>
                  <a:lnTo>
                    <a:pt x="58" y="446"/>
                  </a:lnTo>
                  <a:lnTo>
                    <a:pt x="49" y="425"/>
                  </a:lnTo>
                  <a:lnTo>
                    <a:pt x="49" y="418"/>
                  </a:lnTo>
                  <a:lnTo>
                    <a:pt x="49" y="412"/>
                  </a:lnTo>
                  <a:lnTo>
                    <a:pt x="49" y="401"/>
                  </a:lnTo>
                  <a:lnTo>
                    <a:pt x="52" y="391"/>
                  </a:lnTo>
                  <a:lnTo>
                    <a:pt x="56" y="388"/>
                  </a:lnTo>
                  <a:lnTo>
                    <a:pt x="56" y="382"/>
                  </a:lnTo>
                  <a:lnTo>
                    <a:pt x="52" y="372"/>
                  </a:lnTo>
                  <a:lnTo>
                    <a:pt x="49" y="372"/>
                  </a:lnTo>
                  <a:lnTo>
                    <a:pt x="54" y="367"/>
                  </a:lnTo>
                  <a:lnTo>
                    <a:pt x="52" y="361"/>
                  </a:lnTo>
                  <a:lnTo>
                    <a:pt x="56" y="352"/>
                  </a:lnTo>
                  <a:lnTo>
                    <a:pt x="60" y="352"/>
                  </a:lnTo>
                  <a:lnTo>
                    <a:pt x="60" y="342"/>
                  </a:lnTo>
                  <a:lnTo>
                    <a:pt x="58" y="327"/>
                  </a:lnTo>
                  <a:lnTo>
                    <a:pt x="56" y="324"/>
                  </a:lnTo>
                  <a:lnTo>
                    <a:pt x="54" y="314"/>
                  </a:lnTo>
                  <a:lnTo>
                    <a:pt x="50" y="308"/>
                  </a:lnTo>
                  <a:lnTo>
                    <a:pt x="49" y="301"/>
                  </a:lnTo>
                  <a:lnTo>
                    <a:pt x="45" y="297"/>
                  </a:lnTo>
                  <a:lnTo>
                    <a:pt x="43" y="291"/>
                  </a:lnTo>
                  <a:lnTo>
                    <a:pt x="39" y="284"/>
                  </a:lnTo>
                  <a:lnTo>
                    <a:pt x="43" y="276"/>
                  </a:lnTo>
                  <a:lnTo>
                    <a:pt x="49" y="275"/>
                  </a:lnTo>
                  <a:lnTo>
                    <a:pt x="49" y="265"/>
                  </a:lnTo>
                  <a:lnTo>
                    <a:pt x="49" y="261"/>
                  </a:lnTo>
                  <a:lnTo>
                    <a:pt x="50" y="254"/>
                  </a:lnTo>
                  <a:lnTo>
                    <a:pt x="49" y="248"/>
                  </a:lnTo>
                  <a:lnTo>
                    <a:pt x="45" y="235"/>
                  </a:lnTo>
                  <a:lnTo>
                    <a:pt x="49" y="233"/>
                  </a:lnTo>
                  <a:lnTo>
                    <a:pt x="50" y="218"/>
                  </a:lnTo>
                  <a:lnTo>
                    <a:pt x="54" y="214"/>
                  </a:lnTo>
                  <a:lnTo>
                    <a:pt x="58" y="201"/>
                  </a:lnTo>
                  <a:lnTo>
                    <a:pt x="64" y="197"/>
                  </a:lnTo>
                  <a:lnTo>
                    <a:pt x="67" y="194"/>
                  </a:lnTo>
                  <a:lnTo>
                    <a:pt x="69" y="190"/>
                  </a:lnTo>
                  <a:lnTo>
                    <a:pt x="69" y="190"/>
                  </a:lnTo>
                  <a:lnTo>
                    <a:pt x="69" y="184"/>
                  </a:lnTo>
                  <a:lnTo>
                    <a:pt x="67" y="182"/>
                  </a:lnTo>
                  <a:lnTo>
                    <a:pt x="64" y="180"/>
                  </a:lnTo>
                  <a:lnTo>
                    <a:pt x="64" y="177"/>
                  </a:lnTo>
                  <a:lnTo>
                    <a:pt x="69" y="173"/>
                  </a:lnTo>
                  <a:lnTo>
                    <a:pt x="69" y="169"/>
                  </a:lnTo>
                  <a:lnTo>
                    <a:pt x="64" y="163"/>
                  </a:lnTo>
                  <a:lnTo>
                    <a:pt x="64" y="158"/>
                  </a:lnTo>
                  <a:lnTo>
                    <a:pt x="64" y="154"/>
                  </a:lnTo>
                  <a:lnTo>
                    <a:pt x="64" y="150"/>
                  </a:lnTo>
                  <a:lnTo>
                    <a:pt x="62" y="146"/>
                  </a:lnTo>
                  <a:lnTo>
                    <a:pt x="62" y="143"/>
                  </a:lnTo>
                  <a:lnTo>
                    <a:pt x="84" y="129"/>
                  </a:lnTo>
                  <a:lnTo>
                    <a:pt x="88" y="109"/>
                  </a:lnTo>
                  <a:lnTo>
                    <a:pt x="86" y="103"/>
                  </a:lnTo>
                  <a:lnTo>
                    <a:pt x="84" y="105"/>
                  </a:lnTo>
                  <a:lnTo>
                    <a:pt x="82" y="107"/>
                  </a:lnTo>
                  <a:lnTo>
                    <a:pt x="77" y="107"/>
                  </a:lnTo>
                  <a:lnTo>
                    <a:pt x="64" y="69"/>
                  </a:lnTo>
                  <a:lnTo>
                    <a:pt x="54" y="64"/>
                  </a:lnTo>
                  <a:lnTo>
                    <a:pt x="52" y="58"/>
                  </a:lnTo>
                  <a:lnTo>
                    <a:pt x="56" y="48"/>
                  </a:lnTo>
                  <a:lnTo>
                    <a:pt x="54" y="45"/>
                  </a:lnTo>
                  <a:lnTo>
                    <a:pt x="58" y="39"/>
                  </a:lnTo>
                  <a:lnTo>
                    <a:pt x="56" y="35"/>
                  </a:lnTo>
                  <a:lnTo>
                    <a:pt x="49" y="30"/>
                  </a:lnTo>
                  <a:lnTo>
                    <a:pt x="45" y="26"/>
                  </a:lnTo>
                  <a:lnTo>
                    <a:pt x="43" y="18"/>
                  </a:lnTo>
                  <a:lnTo>
                    <a:pt x="43" y="16"/>
                  </a:lnTo>
                  <a:lnTo>
                    <a:pt x="43" y="13"/>
                  </a:lnTo>
                  <a:lnTo>
                    <a:pt x="43" y="9"/>
                  </a:lnTo>
                  <a:lnTo>
                    <a:pt x="43" y="9"/>
                  </a:lnTo>
                  <a:lnTo>
                    <a:pt x="39" y="5"/>
                  </a:lnTo>
                  <a:lnTo>
                    <a:pt x="39" y="0"/>
                  </a:lnTo>
                  <a:lnTo>
                    <a:pt x="35" y="0"/>
                  </a:lnTo>
                  <a:lnTo>
                    <a:pt x="34" y="1"/>
                  </a:lnTo>
                  <a:lnTo>
                    <a:pt x="32" y="5"/>
                  </a:lnTo>
                  <a:lnTo>
                    <a:pt x="35" y="9"/>
                  </a:lnTo>
                  <a:lnTo>
                    <a:pt x="34" y="11"/>
                  </a:lnTo>
                  <a:lnTo>
                    <a:pt x="30" y="15"/>
                  </a:lnTo>
                  <a:lnTo>
                    <a:pt x="28" y="13"/>
                  </a:lnTo>
                  <a:lnTo>
                    <a:pt x="22" y="16"/>
                  </a:lnTo>
                  <a:lnTo>
                    <a:pt x="18" y="18"/>
                  </a:lnTo>
                  <a:lnTo>
                    <a:pt x="20" y="20"/>
                  </a:lnTo>
                  <a:lnTo>
                    <a:pt x="20" y="26"/>
                  </a:lnTo>
                  <a:lnTo>
                    <a:pt x="20" y="30"/>
                  </a:lnTo>
                  <a:lnTo>
                    <a:pt x="20" y="35"/>
                  </a:lnTo>
                  <a:lnTo>
                    <a:pt x="24" y="48"/>
                  </a:lnTo>
                  <a:lnTo>
                    <a:pt x="24" y="54"/>
                  </a:lnTo>
                  <a:lnTo>
                    <a:pt x="22" y="58"/>
                  </a:lnTo>
                  <a:lnTo>
                    <a:pt x="20" y="60"/>
                  </a:lnTo>
                  <a:lnTo>
                    <a:pt x="22" y="65"/>
                  </a:lnTo>
                  <a:lnTo>
                    <a:pt x="24" y="73"/>
                  </a:lnTo>
                  <a:lnTo>
                    <a:pt x="26" y="79"/>
                  </a:lnTo>
                  <a:lnTo>
                    <a:pt x="26" y="90"/>
                  </a:lnTo>
                  <a:lnTo>
                    <a:pt x="26" y="90"/>
                  </a:lnTo>
                  <a:lnTo>
                    <a:pt x="24" y="94"/>
                  </a:lnTo>
                  <a:lnTo>
                    <a:pt x="26" y="107"/>
                  </a:lnTo>
                  <a:lnTo>
                    <a:pt x="26" y="109"/>
                  </a:lnTo>
                  <a:lnTo>
                    <a:pt x="22" y="111"/>
                  </a:lnTo>
                  <a:lnTo>
                    <a:pt x="20" y="113"/>
                  </a:lnTo>
                  <a:lnTo>
                    <a:pt x="20" y="120"/>
                  </a:lnTo>
                  <a:lnTo>
                    <a:pt x="22" y="122"/>
                  </a:lnTo>
                  <a:lnTo>
                    <a:pt x="24" y="120"/>
                  </a:lnTo>
                  <a:lnTo>
                    <a:pt x="26" y="122"/>
                  </a:lnTo>
                  <a:lnTo>
                    <a:pt x="24" y="124"/>
                  </a:lnTo>
                  <a:lnTo>
                    <a:pt x="24" y="143"/>
                  </a:lnTo>
                  <a:lnTo>
                    <a:pt x="26" y="152"/>
                  </a:lnTo>
                  <a:lnTo>
                    <a:pt x="28" y="158"/>
                  </a:lnTo>
                  <a:lnTo>
                    <a:pt x="26" y="160"/>
                  </a:lnTo>
                  <a:lnTo>
                    <a:pt x="22" y="165"/>
                  </a:lnTo>
                  <a:lnTo>
                    <a:pt x="22" y="171"/>
                  </a:lnTo>
                  <a:lnTo>
                    <a:pt x="26" y="178"/>
                  </a:lnTo>
                  <a:lnTo>
                    <a:pt x="26" y="182"/>
                  </a:lnTo>
                  <a:lnTo>
                    <a:pt x="26" y="190"/>
                  </a:lnTo>
                  <a:lnTo>
                    <a:pt x="24" y="194"/>
                  </a:lnTo>
                  <a:lnTo>
                    <a:pt x="24" y="199"/>
                  </a:lnTo>
                  <a:lnTo>
                    <a:pt x="24" y="201"/>
                  </a:lnTo>
                  <a:lnTo>
                    <a:pt x="24" y="205"/>
                  </a:lnTo>
                  <a:lnTo>
                    <a:pt x="20" y="209"/>
                  </a:lnTo>
                  <a:lnTo>
                    <a:pt x="20" y="214"/>
                  </a:lnTo>
                  <a:lnTo>
                    <a:pt x="18" y="218"/>
                  </a:lnTo>
                  <a:lnTo>
                    <a:pt x="20" y="224"/>
                  </a:lnTo>
                  <a:lnTo>
                    <a:pt x="18" y="224"/>
                  </a:lnTo>
                  <a:lnTo>
                    <a:pt x="18" y="231"/>
                  </a:lnTo>
                  <a:lnTo>
                    <a:pt x="18" y="235"/>
                  </a:lnTo>
                  <a:lnTo>
                    <a:pt x="20" y="241"/>
                  </a:lnTo>
                  <a:lnTo>
                    <a:pt x="20" y="246"/>
                  </a:lnTo>
                  <a:lnTo>
                    <a:pt x="22" y="248"/>
                  </a:lnTo>
                  <a:lnTo>
                    <a:pt x="20" y="252"/>
                  </a:lnTo>
                  <a:lnTo>
                    <a:pt x="18" y="254"/>
                  </a:lnTo>
                  <a:lnTo>
                    <a:pt x="20" y="258"/>
                  </a:lnTo>
                  <a:lnTo>
                    <a:pt x="18" y="261"/>
                  </a:lnTo>
                  <a:lnTo>
                    <a:pt x="15" y="261"/>
                  </a:lnTo>
                  <a:lnTo>
                    <a:pt x="15" y="267"/>
                  </a:lnTo>
                  <a:lnTo>
                    <a:pt x="18" y="273"/>
                  </a:lnTo>
                  <a:lnTo>
                    <a:pt x="18" y="276"/>
                  </a:lnTo>
                  <a:lnTo>
                    <a:pt x="20" y="288"/>
                  </a:lnTo>
                  <a:lnTo>
                    <a:pt x="20" y="291"/>
                  </a:lnTo>
                  <a:lnTo>
                    <a:pt x="18" y="295"/>
                  </a:lnTo>
                  <a:lnTo>
                    <a:pt x="18" y="297"/>
                  </a:lnTo>
                  <a:lnTo>
                    <a:pt x="24" y="305"/>
                  </a:lnTo>
                  <a:lnTo>
                    <a:pt x="24" y="310"/>
                  </a:lnTo>
                  <a:lnTo>
                    <a:pt x="22" y="316"/>
                  </a:lnTo>
                  <a:lnTo>
                    <a:pt x="22" y="318"/>
                  </a:lnTo>
                  <a:lnTo>
                    <a:pt x="24" y="322"/>
                  </a:lnTo>
                  <a:lnTo>
                    <a:pt x="22" y="322"/>
                  </a:lnTo>
                  <a:lnTo>
                    <a:pt x="22" y="325"/>
                  </a:lnTo>
                  <a:lnTo>
                    <a:pt x="24" y="327"/>
                  </a:lnTo>
                  <a:lnTo>
                    <a:pt x="28" y="333"/>
                  </a:lnTo>
                  <a:lnTo>
                    <a:pt x="28" y="337"/>
                  </a:lnTo>
                  <a:lnTo>
                    <a:pt x="26" y="340"/>
                  </a:lnTo>
                  <a:lnTo>
                    <a:pt x="22" y="342"/>
                  </a:lnTo>
                  <a:lnTo>
                    <a:pt x="20" y="348"/>
                  </a:lnTo>
                  <a:lnTo>
                    <a:pt x="20" y="348"/>
                  </a:lnTo>
                  <a:lnTo>
                    <a:pt x="22" y="352"/>
                  </a:lnTo>
                  <a:lnTo>
                    <a:pt x="20" y="354"/>
                  </a:lnTo>
                  <a:lnTo>
                    <a:pt x="18" y="357"/>
                  </a:lnTo>
                  <a:lnTo>
                    <a:pt x="18" y="361"/>
                  </a:lnTo>
                  <a:lnTo>
                    <a:pt x="18" y="367"/>
                  </a:lnTo>
                  <a:lnTo>
                    <a:pt x="18" y="369"/>
                  </a:lnTo>
                  <a:lnTo>
                    <a:pt x="18" y="372"/>
                  </a:lnTo>
                  <a:lnTo>
                    <a:pt x="15" y="372"/>
                  </a:lnTo>
                  <a:lnTo>
                    <a:pt x="15" y="378"/>
                  </a:lnTo>
                  <a:lnTo>
                    <a:pt x="15" y="382"/>
                  </a:lnTo>
                  <a:lnTo>
                    <a:pt x="15" y="382"/>
                  </a:lnTo>
                  <a:lnTo>
                    <a:pt x="15" y="386"/>
                  </a:lnTo>
                  <a:lnTo>
                    <a:pt x="13" y="388"/>
                  </a:lnTo>
                  <a:lnTo>
                    <a:pt x="13" y="393"/>
                  </a:lnTo>
                  <a:lnTo>
                    <a:pt x="13" y="397"/>
                  </a:lnTo>
                  <a:lnTo>
                    <a:pt x="11" y="399"/>
                  </a:lnTo>
                  <a:lnTo>
                    <a:pt x="11" y="403"/>
                  </a:lnTo>
                  <a:lnTo>
                    <a:pt x="9" y="405"/>
                  </a:lnTo>
                  <a:lnTo>
                    <a:pt x="9" y="408"/>
                  </a:lnTo>
                  <a:lnTo>
                    <a:pt x="11" y="410"/>
                  </a:lnTo>
                  <a:lnTo>
                    <a:pt x="11" y="412"/>
                  </a:lnTo>
                  <a:lnTo>
                    <a:pt x="7" y="416"/>
                  </a:lnTo>
                  <a:lnTo>
                    <a:pt x="5" y="416"/>
                  </a:lnTo>
                  <a:lnTo>
                    <a:pt x="3" y="416"/>
                  </a:lnTo>
                  <a:lnTo>
                    <a:pt x="0" y="416"/>
                  </a:lnTo>
                  <a:lnTo>
                    <a:pt x="0" y="418"/>
                  </a:lnTo>
                  <a:lnTo>
                    <a:pt x="2" y="421"/>
                  </a:lnTo>
                  <a:lnTo>
                    <a:pt x="2" y="427"/>
                  </a:lnTo>
                  <a:lnTo>
                    <a:pt x="3" y="433"/>
                  </a:lnTo>
                  <a:lnTo>
                    <a:pt x="7" y="435"/>
                  </a:lnTo>
                  <a:lnTo>
                    <a:pt x="9" y="440"/>
                  </a:lnTo>
                  <a:lnTo>
                    <a:pt x="7" y="442"/>
                  </a:lnTo>
                  <a:lnTo>
                    <a:pt x="15" y="455"/>
                  </a:lnTo>
                  <a:lnTo>
                    <a:pt x="15" y="455"/>
                  </a:lnTo>
                  <a:lnTo>
                    <a:pt x="15" y="459"/>
                  </a:lnTo>
                  <a:lnTo>
                    <a:pt x="15" y="465"/>
                  </a:lnTo>
                  <a:lnTo>
                    <a:pt x="15" y="474"/>
                  </a:lnTo>
                  <a:lnTo>
                    <a:pt x="15" y="474"/>
                  </a:lnTo>
                  <a:lnTo>
                    <a:pt x="15" y="476"/>
                  </a:lnTo>
                  <a:lnTo>
                    <a:pt x="15" y="480"/>
                  </a:lnTo>
                  <a:lnTo>
                    <a:pt x="13" y="480"/>
                  </a:lnTo>
                  <a:lnTo>
                    <a:pt x="11" y="480"/>
                  </a:lnTo>
                  <a:lnTo>
                    <a:pt x="9" y="482"/>
                  </a:lnTo>
                  <a:lnTo>
                    <a:pt x="11" y="485"/>
                  </a:lnTo>
                  <a:lnTo>
                    <a:pt x="13" y="487"/>
                  </a:lnTo>
                  <a:lnTo>
                    <a:pt x="11" y="495"/>
                  </a:lnTo>
                  <a:lnTo>
                    <a:pt x="11" y="499"/>
                  </a:lnTo>
                  <a:lnTo>
                    <a:pt x="9" y="501"/>
                  </a:lnTo>
                  <a:lnTo>
                    <a:pt x="11" y="502"/>
                  </a:lnTo>
                  <a:lnTo>
                    <a:pt x="11" y="506"/>
                  </a:lnTo>
                  <a:lnTo>
                    <a:pt x="9" y="506"/>
                  </a:lnTo>
                  <a:lnTo>
                    <a:pt x="11" y="506"/>
                  </a:lnTo>
                  <a:lnTo>
                    <a:pt x="15" y="516"/>
                  </a:lnTo>
                  <a:lnTo>
                    <a:pt x="18" y="518"/>
                  </a:lnTo>
                  <a:lnTo>
                    <a:pt x="18" y="521"/>
                  </a:lnTo>
                  <a:lnTo>
                    <a:pt x="24" y="523"/>
                  </a:lnTo>
                  <a:lnTo>
                    <a:pt x="30" y="523"/>
                  </a:lnTo>
                  <a:lnTo>
                    <a:pt x="30" y="518"/>
                  </a:lnTo>
                  <a:lnTo>
                    <a:pt x="32" y="516"/>
                  </a:lnTo>
                  <a:lnTo>
                    <a:pt x="35" y="516"/>
                  </a:lnTo>
                  <a:lnTo>
                    <a:pt x="37" y="519"/>
                  </a:lnTo>
                  <a:lnTo>
                    <a:pt x="39" y="519"/>
                  </a:lnTo>
                  <a:lnTo>
                    <a:pt x="39" y="518"/>
                  </a:lnTo>
                  <a:lnTo>
                    <a:pt x="39" y="521"/>
                  </a:lnTo>
                  <a:lnTo>
                    <a:pt x="35" y="525"/>
                  </a:lnTo>
                  <a:lnTo>
                    <a:pt x="35" y="527"/>
                  </a:lnTo>
                  <a:lnTo>
                    <a:pt x="39" y="529"/>
                  </a:lnTo>
                  <a:lnTo>
                    <a:pt x="39" y="527"/>
                  </a:lnTo>
                  <a:lnTo>
                    <a:pt x="39" y="531"/>
                  </a:lnTo>
                  <a:lnTo>
                    <a:pt x="39" y="536"/>
                  </a:lnTo>
                  <a:lnTo>
                    <a:pt x="43" y="540"/>
                  </a:lnTo>
                  <a:lnTo>
                    <a:pt x="43" y="540"/>
                  </a:lnTo>
                  <a:lnTo>
                    <a:pt x="39" y="536"/>
                  </a:lnTo>
                  <a:lnTo>
                    <a:pt x="39" y="534"/>
                  </a:lnTo>
                  <a:lnTo>
                    <a:pt x="37" y="534"/>
                  </a:lnTo>
                  <a:lnTo>
                    <a:pt x="35" y="536"/>
                  </a:lnTo>
                  <a:lnTo>
                    <a:pt x="35" y="536"/>
                  </a:lnTo>
                  <a:lnTo>
                    <a:pt x="39" y="540"/>
                  </a:lnTo>
                  <a:lnTo>
                    <a:pt x="39" y="540"/>
                  </a:lnTo>
                  <a:lnTo>
                    <a:pt x="37" y="542"/>
                  </a:lnTo>
                  <a:lnTo>
                    <a:pt x="35" y="544"/>
                  </a:lnTo>
                  <a:lnTo>
                    <a:pt x="37" y="550"/>
                  </a:lnTo>
                  <a:lnTo>
                    <a:pt x="39" y="551"/>
                  </a:lnTo>
                  <a:lnTo>
                    <a:pt x="37" y="555"/>
                  </a:lnTo>
                  <a:lnTo>
                    <a:pt x="37" y="557"/>
                  </a:lnTo>
                  <a:lnTo>
                    <a:pt x="37" y="559"/>
                  </a:lnTo>
                  <a:lnTo>
                    <a:pt x="34" y="561"/>
                  </a:lnTo>
                  <a:lnTo>
                    <a:pt x="35" y="565"/>
                  </a:lnTo>
                  <a:lnTo>
                    <a:pt x="39" y="566"/>
                  </a:lnTo>
                  <a:lnTo>
                    <a:pt x="37" y="570"/>
                  </a:lnTo>
                  <a:lnTo>
                    <a:pt x="37" y="574"/>
                  </a:lnTo>
                  <a:lnTo>
                    <a:pt x="35" y="576"/>
                  </a:lnTo>
                  <a:lnTo>
                    <a:pt x="35" y="580"/>
                  </a:lnTo>
                  <a:lnTo>
                    <a:pt x="37" y="580"/>
                  </a:lnTo>
                  <a:lnTo>
                    <a:pt x="39" y="582"/>
                  </a:lnTo>
                  <a:lnTo>
                    <a:pt x="43" y="583"/>
                  </a:lnTo>
                  <a:lnTo>
                    <a:pt x="43" y="585"/>
                  </a:lnTo>
                  <a:lnTo>
                    <a:pt x="45" y="587"/>
                  </a:lnTo>
                  <a:lnTo>
                    <a:pt x="49" y="589"/>
                  </a:lnTo>
                  <a:lnTo>
                    <a:pt x="49" y="595"/>
                  </a:lnTo>
                  <a:lnTo>
                    <a:pt x="43" y="600"/>
                  </a:lnTo>
                  <a:lnTo>
                    <a:pt x="39" y="600"/>
                  </a:lnTo>
                  <a:lnTo>
                    <a:pt x="37" y="600"/>
                  </a:lnTo>
                  <a:lnTo>
                    <a:pt x="37" y="604"/>
                  </a:lnTo>
                  <a:lnTo>
                    <a:pt x="39" y="608"/>
                  </a:lnTo>
                  <a:lnTo>
                    <a:pt x="37" y="610"/>
                  </a:lnTo>
                  <a:lnTo>
                    <a:pt x="37" y="614"/>
                  </a:lnTo>
                  <a:lnTo>
                    <a:pt x="39" y="614"/>
                  </a:lnTo>
                  <a:lnTo>
                    <a:pt x="37" y="617"/>
                  </a:lnTo>
                  <a:lnTo>
                    <a:pt x="34" y="623"/>
                  </a:lnTo>
                  <a:lnTo>
                    <a:pt x="34" y="629"/>
                  </a:lnTo>
                  <a:lnTo>
                    <a:pt x="35" y="629"/>
                  </a:lnTo>
                  <a:lnTo>
                    <a:pt x="35" y="631"/>
                  </a:lnTo>
                  <a:lnTo>
                    <a:pt x="35" y="636"/>
                  </a:lnTo>
                  <a:lnTo>
                    <a:pt x="32" y="638"/>
                  </a:lnTo>
                  <a:lnTo>
                    <a:pt x="32" y="644"/>
                  </a:lnTo>
                  <a:lnTo>
                    <a:pt x="30" y="640"/>
                  </a:lnTo>
                  <a:lnTo>
                    <a:pt x="32" y="638"/>
                  </a:lnTo>
                  <a:lnTo>
                    <a:pt x="34" y="634"/>
                  </a:lnTo>
                  <a:lnTo>
                    <a:pt x="32" y="631"/>
                  </a:lnTo>
                  <a:lnTo>
                    <a:pt x="34" y="629"/>
                  </a:lnTo>
                  <a:lnTo>
                    <a:pt x="32" y="629"/>
                  </a:lnTo>
                  <a:lnTo>
                    <a:pt x="26" y="629"/>
                  </a:lnTo>
                  <a:lnTo>
                    <a:pt x="22" y="631"/>
                  </a:lnTo>
                  <a:lnTo>
                    <a:pt x="20" y="631"/>
                  </a:lnTo>
                  <a:lnTo>
                    <a:pt x="20" y="631"/>
                  </a:lnTo>
                  <a:lnTo>
                    <a:pt x="24" y="629"/>
                  </a:lnTo>
                  <a:lnTo>
                    <a:pt x="26" y="627"/>
                  </a:lnTo>
                  <a:lnTo>
                    <a:pt x="26" y="621"/>
                  </a:lnTo>
                  <a:lnTo>
                    <a:pt x="24" y="621"/>
                  </a:lnTo>
                  <a:lnTo>
                    <a:pt x="20" y="623"/>
                  </a:lnTo>
                  <a:lnTo>
                    <a:pt x="15" y="623"/>
                  </a:lnTo>
                  <a:lnTo>
                    <a:pt x="13" y="621"/>
                  </a:lnTo>
                  <a:lnTo>
                    <a:pt x="11" y="623"/>
                  </a:lnTo>
                  <a:lnTo>
                    <a:pt x="11" y="625"/>
                  </a:lnTo>
                  <a:lnTo>
                    <a:pt x="13" y="629"/>
                  </a:lnTo>
                  <a:lnTo>
                    <a:pt x="15" y="629"/>
                  </a:lnTo>
                  <a:lnTo>
                    <a:pt x="15" y="631"/>
                  </a:lnTo>
                  <a:lnTo>
                    <a:pt x="13" y="631"/>
                  </a:lnTo>
                  <a:lnTo>
                    <a:pt x="11" y="634"/>
                  </a:lnTo>
                  <a:lnTo>
                    <a:pt x="9" y="636"/>
                  </a:lnTo>
                  <a:lnTo>
                    <a:pt x="7" y="640"/>
                  </a:lnTo>
                  <a:lnTo>
                    <a:pt x="2" y="644"/>
                  </a:lnTo>
                  <a:lnTo>
                    <a:pt x="2" y="646"/>
                  </a:lnTo>
                  <a:lnTo>
                    <a:pt x="7" y="651"/>
                  </a:lnTo>
                  <a:lnTo>
                    <a:pt x="11" y="651"/>
                  </a:lnTo>
                  <a:lnTo>
                    <a:pt x="13" y="649"/>
                  </a:lnTo>
                  <a:lnTo>
                    <a:pt x="11" y="647"/>
                  </a:lnTo>
                  <a:lnTo>
                    <a:pt x="7" y="646"/>
                  </a:lnTo>
                  <a:lnTo>
                    <a:pt x="7" y="644"/>
                  </a:lnTo>
                  <a:lnTo>
                    <a:pt x="9" y="640"/>
                  </a:lnTo>
                  <a:lnTo>
                    <a:pt x="15" y="640"/>
                  </a:lnTo>
                  <a:lnTo>
                    <a:pt x="15" y="638"/>
                  </a:lnTo>
                  <a:lnTo>
                    <a:pt x="15" y="644"/>
                  </a:lnTo>
                  <a:lnTo>
                    <a:pt x="18" y="646"/>
                  </a:lnTo>
                  <a:lnTo>
                    <a:pt x="22" y="646"/>
                  </a:lnTo>
                  <a:lnTo>
                    <a:pt x="24" y="644"/>
                  </a:lnTo>
                  <a:lnTo>
                    <a:pt x="26" y="646"/>
                  </a:lnTo>
                  <a:lnTo>
                    <a:pt x="28" y="647"/>
                  </a:lnTo>
                  <a:lnTo>
                    <a:pt x="34" y="649"/>
                  </a:lnTo>
                  <a:lnTo>
                    <a:pt x="35" y="651"/>
                  </a:lnTo>
                  <a:lnTo>
                    <a:pt x="34" y="653"/>
                  </a:lnTo>
                  <a:lnTo>
                    <a:pt x="32" y="655"/>
                  </a:lnTo>
                  <a:lnTo>
                    <a:pt x="34" y="655"/>
                  </a:lnTo>
                  <a:lnTo>
                    <a:pt x="32" y="659"/>
                  </a:lnTo>
                  <a:lnTo>
                    <a:pt x="30" y="661"/>
                  </a:lnTo>
                  <a:lnTo>
                    <a:pt x="32" y="663"/>
                  </a:lnTo>
                  <a:lnTo>
                    <a:pt x="35" y="664"/>
                  </a:lnTo>
                  <a:lnTo>
                    <a:pt x="34" y="664"/>
                  </a:lnTo>
                  <a:lnTo>
                    <a:pt x="32" y="664"/>
                  </a:lnTo>
                  <a:lnTo>
                    <a:pt x="30" y="663"/>
                  </a:lnTo>
                  <a:lnTo>
                    <a:pt x="28" y="664"/>
                  </a:lnTo>
                  <a:lnTo>
                    <a:pt x="28" y="664"/>
                  </a:lnTo>
                  <a:lnTo>
                    <a:pt x="30" y="668"/>
                  </a:lnTo>
                  <a:lnTo>
                    <a:pt x="32" y="670"/>
                  </a:lnTo>
                  <a:lnTo>
                    <a:pt x="37" y="670"/>
                  </a:lnTo>
                  <a:lnTo>
                    <a:pt x="39" y="668"/>
                  </a:lnTo>
                  <a:lnTo>
                    <a:pt x="43" y="670"/>
                  </a:lnTo>
                  <a:lnTo>
                    <a:pt x="45" y="670"/>
                  </a:lnTo>
                  <a:lnTo>
                    <a:pt x="49" y="668"/>
                  </a:lnTo>
                  <a:lnTo>
                    <a:pt x="49" y="674"/>
                  </a:lnTo>
                  <a:lnTo>
                    <a:pt x="49" y="674"/>
                  </a:lnTo>
                  <a:lnTo>
                    <a:pt x="45" y="674"/>
                  </a:lnTo>
                  <a:lnTo>
                    <a:pt x="43" y="674"/>
                  </a:lnTo>
                  <a:lnTo>
                    <a:pt x="43" y="676"/>
                  </a:lnTo>
                  <a:lnTo>
                    <a:pt x="39" y="674"/>
                  </a:lnTo>
                  <a:lnTo>
                    <a:pt x="34" y="674"/>
                  </a:lnTo>
                  <a:lnTo>
                    <a:pt x="34" y="678"/>
                  </a:lnTo>
                  <a:lnTo>
                    <a:pt x="34" y="680"/>
                  </a:lnTo>
                  <a:lnTo>
                    <a:pt x="37" y="681"/>
                  </a:lnTo>
                  <a:lnTo>
                    <a:pt x="37" y="685"/>
                  </a:lnTo>
                  <a:lnTo>
                    <a:pt x="39" y="685"/>
                  </a:lnTo>
                  <a:lnTo>
                    <a:pt x="43" y="685"/>
                  </a:lnTo>
                  <a:lnTo>
                    <a:pt x="43" y="687"/>
                  </a:lnTo>
                  <a:lnTo>
                    <a:pt x="39" y="689"/>
                  </a:lnTo>
                  <a:lnTo>
                    <a:pt x="39" y="691"/>
                  </a:lnTo>
                  <a:lnTo>
                    <a:pt x="39" y="693"/>
                  </a:lnTo>
                  <a:lnTo>
                    <a:pt x="39" y="695"/>
                  </a:lnTo>
                  <a:lnTo>
                    <a:pt x="39" y="695"/>
                  </a:lnTo>
                  <a:lnTo>
                    <a:pt x="37" y="698"/>
                  </a:lnTo>
                  <a:lnTo>
                    <a:pt x="39" y="706"/>
                  </a:lnTo>
                  <a:lnTo>
                    <a:pt x="43" y="708"/>
                  </a:lnTo>
                  <a:lnTo>
                    <a:pt x="43" y="713"/>
                  </a:lnTo>
                  <a:lnTo>
                    <a:pt x="43" y="717"/>
                  </a:lnTo>
                  <a:lnTo>
                    <a:pt x="49" y="717"/>
                  </a:lnTo>
                  <a:lnTo>
                    <a:pt x="49" y="712"/>
                  </a:lnTo>
                  <a:lnTo>
                    <a:pt x="49" y="704"/>
                  </a:lnTo>
                  <a:lnTo>
                    <a:pt x="50" y="704"/>
                  </a:lnTo>
                  <a:lnTo>
                    <a:pt x="52" y="704"/>
                  </a:lnTo>
                  <a:lnTo>
                    <a:pt x="50" y="704"/>
                  </a:lnTo>
                  <a:lnTo>
                    <a:pt x="49" y="712"/>
                  </a:lnTo>
                  <a:lnTo>
                    <a:pt x="49" y="715"/>
                  </a:lnTo>
                  <a:lnTo>
                    <a:pt x="50" y="717"/>
                  </a:lnTo>
                  <a:lnTo>
                    <a:pt x="52" y="717"/>
                  </a:lnTo>
                  <a:lnTo>
                    <a:pt x="52" y="717"/>
                  </a:lnTo>
                  <a:lnTo>
                    <a:pt x="49" y="719"/>
                  </a:lnTo>
                  <a:lnTo>
                    <a:pt x="45" y="721"/>
                  </a:lnTo>
                  <a:lnTo>
                    <a:pt x="45" y="723"/>
                  </a:lnTo>
                  <a:lnTo>
                    <a:pt x="45" y="725"/>
                  </a:lnTo>
                  <a:lnTo>
                    <a:pt x="45" y="728"/>
                  </a:lnTo>
                  <a:lnTo>
                    <a:pt x="43" y="730"/>
                  </a:lnTo>
                  <a:lnTo>
                    <a:pt x="43" y="734"/>
                  </a:lnTo>
                  <a:lnTo>
                    <a:pt x="43" y="738"/>
                  </a:lnTo>
                  <a:lnTo>
                    <a:pt x="49" y="740"/>
                  </a:lnTo>
                  <a:lnTo>
                    <a:pt x="54" y="742"/>
                  </a:lnTo>
                  <a:lnTo>
                    <a:pt x="56" y="744"/>
                  </a:lnTo>
                  <a:lnTo>
                    <a:pt x="56" y="745"/>
                  </a:lnTo>
                  <a:lnTo>
                    <a:pt x="54" y="745"/>
                  </a:lnTo>
                  <a:lnTo>
                    <a:pt x="56" y="749"/>
                  </a:lnTo>
                  <a:lnTo>
                    <a:pt x="56" y="751"/>
                  </a:lnTo>
                  <a:lnTo>
                    <a:pt x="60" y="747"/>
                  </a:lnTo>
                  <a:lnTo>
                    <a:pt x="60" y="751"/>
                  </a:lnTo>
                  <a:lnTo>
                    <a:pt x="60" y="753"/>
                  </a:lnTo>
                  <a:lnTo>
                    <a:pt x="56" y="755"/>
                  </a:lnTo>
                  <a:lnTo>
                    <a:pt x="54" y="757"/>
                  </a:lnTo>
                  <a:lnTo>
                    <a:pt x="56" y="759"/>
                  </a:lnTo>
                  <a:lnTo>
                    <a:pt x="58" y="759"/>
                  </a:lnTo>
                  <a:lnTo>
                    <a:pt x="58" y="759"/>
                  </a:lnTo>
                  <a:lnTo>
                    <a:pt x="62" y="762"/>
                  </a:lnTo>
                  <a:lnTo>
                    <a:pt x="64" y="762"/>
                  </a:lnTo>
                  <a:lnTo>
                    <a:pt x="64" y="762"/>
                  </a:lnTo>
                  <a:lnTo>
                    <a:pt x="64" y="764"/>
                  </a:lnTo>
                  <a:lnTo>
                    <a:pt x="64" y="768"/>
                  </a:lnTo>
                  <a:lnTo>
                    <a:pt x="64" y="768"/>
                  </a:lnTo>
                  <a:lnTo>
                    <a:pt x="62" y="768"/>
                  </a:lnTo>
                  <a:lnTo>
                    <a:pt x="60" y="768"/>
                  </a:lnTo>
                  <a:lnTo>
                    <a:pt x="60" y="770"/>
                  </a:lnTo>
                  <a:lnTo>
                    <a:pt x="64" y="774"/>
                  </a:lnTo>
                  <a:lnTo>
                    <a:pt x="64" y="774"/>
                  </a:lnTo>
                  <a:lnTo>
                    <a:pt x="64" y="777"/>
                  </a:lnTo>
                  <a:lnTo>
                    <a:pt x="67" y="779"/>
                  </a:lnTo>
                  <a:lnTo>
                    <a:pt x="69" y="783"/>
                  </a:lnTo>
                  <a:lnTo>
                    <a:pt x="73" y="783"/>
                  </a:lnTo>
                  <a:lnTo>
                    <a:pt x="69" y="777"/>
                  </a:lnTo>
                  <a:lnTo>
                    <a:pt x="73" y="776"/>
                  </a:lnTo>
                  <a:lnTo>
                    <a:pt x="69" y="772"/>
                  </a:lnTo>
                  <a:lnTo>
                    <a:pt x="73" y="776"/>
                  </a:lnTo>
                  <a:lnTo>
                    <a:pt x="73" y="777"/>
                  </a:lnTo>
                  <a:lnTo>
                    <a:pt x="77" y="781"/>
                  </a:lnTo>
                  <a:lnTo>
                    <a:pt x="77" y="777"/>
                  </a:lnTo>
                  <a:lnTo>
                    <a:pt x="81" y="776"/>
                  </a:lnTo>
                  <a:lnTo>
                    <a:pt x="81" y="772"/>
                  </a:lnTo>
                  <a:lnTo>
                    <a:pt x="77" y="772"/>
                  </a:lnTo>
                  <a:lnTo>
                    <a:pt x="73" y="770"/>
                  </a:lnTo>
                  <a:lnTo>
                    <a:pt x="73" y="770"/>
                  </a:lnTo>
                  <a:lnTo>
                    <a:pt x="75" y="770"/>
                  </a:lnTo>
                  <a:lnTo>
                    <a:pt x="82" y="772"/>
                  </a:lnTo>
                  <a:lnTo>
                    <a:pt x="82" y="772"/>
                  </a:lnTo>
                  <a:lnTo>
                    <a:pt x="86" y="772"/>
                  </a:lnTo>
                  <a:lnTo>
                    <a:pt x="86" y="770"/>
                  </a:lnTo>
                  <a:lnTo>
                    <a:pt x="82" y="768"/>
                  </a:lnTo>
                  <a:lnTo>
                    <a:pt x="75" y="768"/>
                  </a:lnTo>
                  <a:lnTo>
                    <a:pt x="75" y="764"/>
                  </a:lnTo>
                  <a:lnTo>
                    <a:pt x="77" y="764"/>
                  </a:lnTo>
                  <a:lnTo>
                    <a:pt x="82" y="768"/>
                  </a:lnTo>
                  <a:lnTo>
                    <a:pt x="88" y="770"/>
                  </a:lnTo>
                  <a:lnTo>
                    <a:pt x="88" y="776"/>
                  </a:lnTo>
                  <a:lnTo>
                    <a:pt x="88" y="777"/>
                  </a:lnTo>
                  <a:lnTo>
                    <a:pt x="88" y="781"/>
                  </a:lnTo>
                  <a:lnTo>
                    <a:pt x="88" y="785"/>
                  </a:lnTo>
                  <a:lnTo>
                    <a:pt x="88" y="789"/>
                  </a:lnTo>
                  <a:lnTo>
                    <a:pt x="86" y="789"/>
                  </a:lnTo>
                  <a:lnTo>
                    <a:pt x="88" y="787"/>
                  </a:lnTo>
                  <a:lnTo>
                    <a:pt x="86" y="779"/>
                  </a:lnTo>
                  <a:lnTo>
                    <a:pt x="82" y="777"/>
                  </a:lnTo>
                  <a:lnTo>
                    <a:pt x="81" y="779"/>
                  </a:lnTo>
                  <a:lnTo>
                    <a:pt x="81" y="783"/>
                  </a:lnTo>
                  <a:lnTo>
                    <a:pt x="82" y="785"/>
                  </a:lnTo>
                  <a:lnTo>
                    <a:pt x="81" y="789"/>
                  </a:lnTo>
                  <a:lnTo>
                    <a:pt x="81" y="787"/>
                  </a:lnTo>
                  <a:lnTo>
                    <a:pt x="79" y="783"/>
                  </a:lnTo>
                  <a:lnTo>
                    <a:pt x="77" y="783"/>
                  </a:lnTo>
                  <a:lnTo>
                    <a:pt x="73" y="785"/>
                  </a:lnTo>
                  <a:lnTo>
                    <a:pt x="69" y="785"/>
                  </a:lnTo>
                  <a:lnTo>
                    <a:pt x="67" y="787"/>
                  </a:lnTo>
                  <a:lnTo>
                    <a:pt x="69" y="789"/>
                  </a:lnTo>
                  <a:lnTo>
                    <a:pt x="69" y="793"/>
                  </a:lnTo>
                  <a:lnTo>
                    <a:pt x="73" y="798"/>
                  </a:lnTo>
                  <a:lnTo>
                    <a:pt x="73" y="798"/>
                  </a:lnTo>
                  <a:lnTo>
                    <a:pt x="73" y="800"/>
                  </a:lnTo>
                  <a:lnTo>
                    <a:pt x="73" y="802"/>
                  </a:lnTo>
                  <a:lnTo>
                    <a:pt x="73" y="802"/>
                  </a:lnTo>
                  <a:lnTo>
                    <a:pt x="75" y="798"/>
                  </a:lnTo>
                  <a:lnTo>
                    <a:pt x="77" y="800"/>
                  </a:lnTo>
                  <a:lnTo>
                    <a:pt x="81" y="800"/>
                  </a:lnTo>
                  <a:lnTo>
                    <a:pt x="81" y="802"/>
                  </a:lnTo>
                  <a:lnTo>
                    <a:pt x="77" y="804"/>
                  </a:lnTo>
                  <a:lnTo>
                    <a:pt x="75" y="806"/>
                  </a:lnTo>
                  <a:lnTo>
                    <a:pt x="75" y="808"/>
                  </a:lnTo>
                  <a:lnTo>
                    <a:pt x="81" y="808"/>
                  </a:lnTo>
                  <a:lnTo>
                    <a:pt x="86" y="811"/>
                  </a:lnTo>
                  <a:lnTo>
                    <a:pt x="88" y="809"/>
                  </a:lnTo>
                  <a:lnTo>
                    <a:pt x="88" y="808"/>
                  </a:lnTo>
                  <a:lnTo>
                    <a:pt x="88" y="804"/>
                  </a:lnTo>
                  <a:lnTo>
                    <a:pt x="88" y="800"/>
                  </a:lnTo>
                  <a:lnTo>
                    <a:pt x="88" y="798"/>
                  </a:lnTo>
                  <a:lnTo>
                    <a:pt x="86" y="798"/>
                  </a:lnTo>
                  <a:lnTo>
                    <a:pt x="82" y="798"/>
                  </a:lnTo>
                  <a:lnTo>
                    <a:pt x="84" y="798"/>
                  </a:lnTo>
                  <a:lnTo>
                    <a:pt x="86" y="798"/>
                  </a:lnTo>
                  <a:lnTo>
                    <a:pt x="86" y="793"/>
                  </a:lnTo>
                  <a:lnTo>
                    <a:pt x="88" y="793"/>
                  </a:lnTo>
                  <a:lnTo>
                    <a:pt x="92" y="794"/>
                  </a:lnTo>
                  <a:lnTo>
                    <a:pt x="94" y="793"/>
                  </a:lnTo>
                  <a:lnTo>
                    <a:pt x="94" y="794"/>
                  </a:lnTo>
                  <a:lnTo>
                    <a:pt x="98" y="798"/>
                  </a:lnTo>
                  <a:lnTo>
                    <a:pt x="98" y="794"/>
                  </a:lnTo>
                  <a:lnTo>
                    <a:pt x="99" y="793"/>
                  </a:lnTo>
                  <a:lnTo>
                    <a:pt x="103" y="794"/>
                  </a:lnTo>
                  <a:lnTo>
                    <a:pt x="107" y="794"/>
                  </a:lnTo>
                  <a:lnTo>
                    <a:pt x="111" y="794"/>
                  </a:lnTo>
                  <a:lnTo>
                    <a:pt x="111" y="794"/>
                  </a:lnTo>
                  <a:lnTo>
                    <a:pt x="109" y="798"/>
                  </a:lnTo>
                  <a:lnTo>
                    <a:pt x="107" y="798"/>
                  </a:lnTo>
                  <a:lnTo>
                    <a:pt x="105" y="798"/>
                  </a:lnTo>
                  <a:lnTo>
                    <a:pt x="101" y="798"/>
                  </a:lnTo>
                  <a:lnTo>
                    <a:pt x="99" y="798"/>
                  </a:lnTo>
                  <a:lnTo>
                    <a:pt x="94" y="802"/>
                  </a:lnTo>
                  <a:lnTo>
                    <a:pt x="94" y="802"/>
                  </a:lnTo>
                  <a:lnTo>
                    <a:pt x="92" y="802"/>
                  </a:lnTo>
                  <a:lnTo>
                    <a:pt x="88" y="804"/>
                  </a:lnTo>
                  <a:lnTo>
                    <a:pt x="88" y="808"/>
                  </a:lnTo>
                  <a:lnTo>
                    <a:pt x="88" y="809"/>
                  </a:lnTo>
                  <a:lnTo>
                    <a:pt x="88" y="811"/>
                  </a:lnTo>
                  <a:lnTo>
                    <a:pt x="88" y="813"/>
                  </a:lnTo>
                  <a:lnTo>
                    <a:pt x="88" y="813"/>
                  </a:lnTo>
                  <a:lnTo>
                    <a:pt x="88" y="815"/>
                  </a:lnTo>
                  <a:lnTo>
                    <a:pt x="88" y="817"/>
                  </a:lnTo>
                  <a:lnTo>
                    <a:pt x="94" y="819"/>
                  </a:lnTo>
                  <a:lnTo>
                    <a:pt x="98" y="823"/>
                  </a:lnTo>
                  <a:lnTo>
                    <a:pt x="98" y="823"/>
                  </a:lnTo>
                  <a:lnTo>
                    <a:pt x="98" y="819"/>
                  </a:lnTo>
                  <a:lnTo>
                    <a:pt x="98" y="817"/>
                  </a:lnTo>
                  <a:lnTo>
                    <a:pt x="99" y="815"/>
                  </a:lnTo>
                  <a:lnTo>
                    <a:pt x="103" y="815"/>
                  </a:lnTo>
                  <a:lnTo>
                    <a:pt x="103" y="813"/>
                  </a:lnTo>
                  <a:lnTo>
                    <a:pt x="99" y="809"/>
                  </a:lnTo>
                  <a:lnTo>
                    <a:pt x="105" y="808"/>
                  </a:lnTo>
                  <a:lnTo>
                    <a:pt x="109" y="806"/>
                  </a:lnTo>
                  <a:lnTo>
                    <a:pt x="111" y="800"/>
                  </a:lnTo>
                  <a:lnTo>
                    <a:pt x="114" y="800"/>
                  </a:lnTo>
                  <a:lnTo>
                    <a:pt x="114" y="800"/>
                  </a:lnTo>
                  <a:lnTo>
                    <a:pt x="116" y="802"/>
                  </a:lnTo>
                  <a:lnTo>
                    <a:pt x="118" y="802"/>
                  </a:lnTo>
                  <a:lnTo>
                    <a:pt x="118" y="802"/>
                  </a:lnTo>
                  <a:lnTo>
                    <a:pt x="116" y="804"/>
                  </a:lnTo>
                  <a:lnTo>
                    <a:pt x="114" y="808"/>
                  </a:lnTo>
                  <a:lnTo>
                    <a:pt x="114" y="809"/>
                  </a:lnTo>
                  <a:lnTo>
                    <a:pt x="111" y="813"/>
                  </a:lnTo>
                  <a:lnTo>
                    <a:pt x="111" y="817"/>
                  </a:lnTo>
                  <a:lnTo>
                    <a:pt x="113" y="819"/>
                  </a:lnTo>
                  <a:lnTo>
                    <a:pt x="111" y="819"/>
                  </a:lnTo>
                  <a:lnTo>
                    <a:pt x="107" y="823"/>
                  </a:lnTo>
                  <a:lnTo>
                    <a:pt x="107" y="819"/>
                  </a:lnTo>
                  <a:lnTo>
                    <a:pt x="109" y="819"/>
                  </a:lnTo>
                  <a:lnTo>
                    <a:pt x="109" y="815"/>
                  </a:lnTo>
                  <a:lnTo>
                    <a:pt x="107" y="815"/>
                  </a:lnTo>
                  <a:lnTo>
                    <a:pt x="105" y="815"/>
                  </a:lnTo>
                  <a:lnTo>
                    <a:pt x="105" y="819"/>
                  </a:lnTo>
                  <a:lnTo>
                    <a:pt x="103" y="817"/>
                  </a:lnTo>
                  <a:lnTo>
                    <a:pt x="101" y="819"/>
                  </a:lnTo>
                  <a:lnTo>
                    <a:pt x="99" y="819"/>
                  </a:lnTo>
                  <a:lnTo>
                    <a:pt x="103" y="823"/>
                  </a:lnTo>
                  <a:lnTo>
                    <a:pt x="109" y="828"/>
                  </a:lnTo>
                  <a:lnTo>
                    <a:pt x="114" y="828"/>
                  </a:lnTo>
                  <a:lnTo>
                    <a:pt x="118" y="832"/>
                  </a:lnTo>
                  <a:lnTo>
                    <a:pt x="118" y="832"/>
                  </a:lnTo>
                  <a:lnTo>
                    <a:pt x="122" y="832"/>
                  </a:lnTo>
                  <a:lnTo>
                    <a:pt x="122" y="832"/>
                  </a:lnTo>
                  <a:lnTo>
                    <a:pt x="126" y="826"/>
                  </a:lnTo>
                  <a:lnTo>
                    <a:pt x="124" y="819"/>
                  </a:lnTo>
                  <a:lnTo>
                    <a:pt x="124" y="819"/>
                  </a:lnTo>
                  <a:lnTo>
                    <a:pt x="124" y="815"/>
                  </a:lnTo>
                  <a:lnTo>
                    <a:pt x="124" y="811"/>
                  </a:lnTo>
                  <a:lnTo>
                    <a:pt x="124" y="806"/>
                  </a:lnTo>
                  <a:lnTo>
                    <a:pt x="124" y="800"/>
                  </a:lnTo>
                  <a:lnTo>
                    <a:pt x="124" y="798"/>
                  </a:lnTo>
                  <a:lnTo>
                    <a:pt x="130" y="794"/>
                  </a:lnTo>
                  <a:lnTo>
                    <a:pt x="133" y="793"/>
                  </a:lnTo>
                  <a:lnTo>
                    <a:pt x="135" y="789"/>
                  </a:lnTo>
                  <a:lnTo>
                    <a:pt x="141" y="789"/>
                  </a:lnTo>
                  <a:lnTo>
                    <a:pt x="141" y="789"/>
                  </a:lnTo>
                  <a:lnTo>
                    <a:pt x="141" y="785"/>
                  </a:lnTo>
                  <a:lnTo>
                    <a:pt x="143" y="781"/>
                  </a:lnTo>
                  <a:lnTo>
                    <a:pt x="146" y="781"/>
                  </a:lnTo>
                  <a:lnTo>
                    <a:pt x="150" y="783"/>
                  </a:lnTo>
                  <a:lnTo>
                    <a:pt x="156" y="783"/>
                  </a:lnTo>
                  <a:lnTo>
                    <a:pt x="156" y="783"/>
                  </a:lnTo>
                  <a:lnTo>
                    <a:pt x="156" y="783"/>
                  </a:lnTo>
                  <a:lnTo>
                    <a:pt x="156" y="783"/>
                  </a:lnTo>
                  <a:lnTo>
                    <a:pt x="156" y="783"/>
                  </a:lnTo>
                  <a:close/>
                  <a:moveTo>
                    <a:pt x="192" y="881"/>
                  </a:moveTo>
                  <a:lnTo>
                    <a:pt x="192" y="883"/>
                  </a:lnTo>
                  <a:lnTo>
                    <a:pt x="195" y="881"/>
                  </a:lnTo>
                  <a:lnTo>
                    <a:pt x="192" y="881"/>
                  </a:lnTo>
                  <a:lnTo>
                    <a:pt x="192" y="881"/>
                  </a:lnTo>
                  <a:lnTo>
                    <a:pt x="192" y="881"/>
                  </a:lnTo>
                  <a:lnTo>
                    <a:pt x="192" y="881"/>
                  </a:lnTo>
                  <a:lnTo>
                    <a:pt x="192" y="881"/>
                  </a:lnTo>
                  <a:lnTo>
                    <a:pt x="192" y="881"/>
                  </a:lnTo>
                  <a:close/>
                  <a:moveTo>
                    <a:pt x="24" y="542"/>
                  </a:moveTo>
                  <a:lnTo>
                    <a:pt x="20" y="540"/>
                  </a:lnTo>
                  <a:lnTo>
                    <a:pt x="18" y="540"/>
                  </a:lnTo>
                  <a:lnTo>
                    <a:pt x="18" y="544"/>
                  </a:lnTo>
                  <a:lnTo>
                    <a:pt x="24" y="550"/>
                  </a:lnTo>
                  <a:lnTo>
                    <a:pt x="22" y="550"/>
                  </a:lnTo>
                  <a:lnTo>
                    <a:pt x="26" y="553"/>
                  </a:lnTo>
                  <a:lnTo>
                    <a:pt x="24" y="553"/>
                  </a:lnTo>
                  <a:lnTo>
                    <a:pt x="20" y="553"/>
                  </a:lnTo>
                  <a:lnTo>
                    <a:pt x="20" y="555"/>
                  </a:lnTo>
                  <a:lnTo>
                    <a:pt x="20" y="559"/>
                  </a:lnTo>
                  <a:lnTo>
                    <a:pt x="20" y="561"/>
                  </a:lnTo>
                  <a:lnTo>
                    <a:pt x="15" y="561"/>
                  </a:lnTo>
                  <a:lnTo>
                    <a:pt x="11" y="561"/>
                  </a:lnTo>
                  <a:lnTo>
                    <a:pt x="13" y="555"/>
                  </a:lnTo>
                  <a:lnTo>
                    <a:pt x="11" y="544"/>
                  </a:lnTo>
                  <a:lnTo>
                    <a:pt x="11" y="540"/>
                  </a:lnTo>
                  <a:lnTo>
                    <a:pt x="9" y="540"/>
                  </a:lnTo>
                  <a:lnTo>
                    <a:pt x="7" y="536"/>
                  </a:lnTo>
                  <a:lnTo>
                    <a:pt x="9" y="534"/>
                  </a:lnTo>
                  <a:lnTo>
                    <a:pt x="11" y="533"/>
                  </a:lnTo>
                  <a:lnTo>
                    <a:pt x="11" y="529"/>
                  </a:lnTo>
                  <a:lnTo>
                    <a:pt x="11" y="527"/>
                  </a:lnTo>
                  <a:lnTo>
                    <a:pt x="11" y="525"/>
                  </a:lnTo>
                  <a:lnTo>
                    <a:pt x="13" y="523"/>
                  </a:lnTo>
                  <a:lnTo>
                    <a:pt x="15" y="523"/>
                  </a:lnTo>
                  <a:lnTo>
                    <a:pt x="18" y="525"/>
                  </a:lnTo>
                  <a:lnTo>
                    <a:pt x="22" y="529"/>
                  </a:lnTo>
                  <a:lnTo>
                    <a:pt x="22" y="534"/>
                  </a:lnTo>
                  <a:lnTo>
                    <a:pt x="22" y="536"/>
                  </a:lnTo>
                  <a:lnTo>
                    <a:pt x="22" y="540"/>
                  </a:lnTo>
                  <a:lnTo>
                    <a:pt x="18" y="536"/>
                  </a:lnTo>
                  <a:lnTo>
                    <a:pt x="24" y="540"/>
                  </a:lnTo>
                  <a:lnTo>
                    <a:pt x="24" y="542"/>
                  </a:lnTo>
                  <a:lnTo>
                    <a:pt x="24" y="542"/>
                  </a:lnTo>
                  <a:lnTo>
                    <a:pt x="24" y="542"/>
                  </a:lnTo>
                  <a:lnTo>
                    <a:pt x="24" y="542"/>
                  </a:lnTo>
                  <a:lnTo>
                    <a:pt x="24" y="542"/>
                  </a:lnTo>
                  <a:close/>
                  <a:moveTo>
                    <a:pt x="28" y="534"/>
                  </a:moveTo>
                  <a:lnTo>
                    <a:pt x="30" y="534"/>
                  </a:lnTo>
                  <a:lnTo>
                    <a:pt x="32" y="536"/>
                  </a:lnTo>
                  <a:lnTo>
                    <a:pt x="30" y="536"/>
                  </a:lnTo>
                  <a:lnTo>
                    <a:pt x="28" y="534"/>
                  </a:lnTo>
                  <a:lnTo>
                    <a:pt x="28" y="534"/>
                  </a:lnTo>
                  <a:lnTo>
                    <a:pt x="28" y="534"/>
                  </a:lnTo>
                  <a:lnTo>
                    <a:pt x="28" y="534"/>
                  </a:lnTo>
                  <a:close/>
                  <a:moveTo>
                    <a:pt x="5" y="570"/>
                  </a:moveTo>
                  <a:lnTo>
                    <a:pt x="7" y="568"/>
                  </a:lnTo>
                  <a:lnTo>
                    <a:pt x="11" y="568"/>
                  </a:lnTo>
                  <a:lnTo>
                    <a:pt x="13" y="570"/>
                  </a:lnTo>
                  <a:lnTo>
                    <a:pt x="9" y="570"/>
                  </a:lnTo>
                  <a:lnTo>
                    <a:pt x="5" y="570"/>
                  </a:lnTo>
                  <a:lnTo>
                    <a:pt x="5" y="570"/>
                  </a:lnTo>
                  <a:lnTo>
                    <a:pt x="5" y="570"/>
                  </a:lnTo>
                  <a:lnTo>
                    <a:pt x="5" y="570"/>
                  </a:lnTo>
                  <a:close/>
                  <a:moveTo>
                    <a:pt x="32" y="574"/>
                  </a:moveTo>
                  <a:lnTo>
                    <a:pt x="35" y="570"/>
                  </a:lnTo>
                  <a:lnTo>
                    <a:pt x="35" y="574"/>
                  </a:lnTo>
                  <a:lnTo>
                    <a:pt x="34" y="576"/>
                  </a:lnTo>
                  <a:lnTo>
                    <a:pt x="32" y="574"/>
                  </a:lnTo>
                  <a:lnTo>
                    <a:pt x="32" y="574"/>
                  </a:lnTo>
                  <a:lnTo>
                    <a:pt x="32" y="574"/>
                  </a:lnTo>
                  <a:lnTo>
                    <a:pt x="32" y="574"/>
                  </a:lnTo>
                  <a:close/>
                  <a:moveTo>
                    <a:pt x="26" y="574"/>
                  </a:moveTo>
                  <a:lnTo>
                    <a:pt x="28" y="574"/>
                  </a:lnTo>
                  <a:lnTo>
                    <a:pt x="30" y="576"/>
                  </a:lnTo>
                  <a:lnTo>
                    <a:pt x="26" y="580"/>
                  </a:lnTo>
                  <a:lnTo>
                    <a:pt x="26" y="576"/>
                  </a:lnTo>
                  <a:lnTo>
                    <a:pt x="24" y="574"/>
                  </a:lnTo>
                  <a:lnTo>
                    <a:pt x="26" y="574"/>
                  </a:lnTo>
                  <a:lnTo>
                    <a:pt x="26" y="574"/>
                  </a:lnTo>
                  <a:lnTo>
                    <a:pt x="26" y="574"/>
                  </a:lnTo>
                  <a:lnTo>
                    <a:pt x="26" y="574"/>
                  </a:lnTo>
                  <a:close/>
                  <a:moveTo>
                    <a:pt x="18" y="570"/>
                  </a:moveTo>
                  <a:lnTo>
                    <a:pt x="18" y="570"/>
                  </a:lnTo>
                  <a:lnTo>
                    <a:pt x="22" y="570"/>
                  </a:lnTo>
                  <a:lnTo>
                    <a:pt x="18" y="574"/>
                  </a:lnTo>
                  <a:lnTo>
                    <a:pt x="18" y="570"/>
                  </a:lnTo>
                  <a:lnTo>
                    <a:pt x="18" y="570"/>
                  </a:lnTo>
                  <a:lnTo>
                    <a:pt x="18" y="570"/>
                  </a:lnTo>
                  <a:lnTo>
                    <a:pt x="18" y="570"/>
                  </a:lnTo>
                  <a:close/>
                  <a:moveTo>
                    <a:pt x="18" y="580"/>
                  </a:moveTo>
                  <a:lnTo>
                    <a:pt x="18" y="580"/>
                  </a:lnTo>
                  <a:lnTo>
                    <a:pt x="20" y="580"/>
                  </a:lnTo>
                  <a:lnTo>
                    <a:pt x="20" y="582"/>
                  </a:lnTo>
                  <a:lnTo>
                    <a:pt x="18" y="580"/>
                  </a:lnTo>
                  <a:lnTo>
                    <a:pt x="18" y="580"/>
                  </a:lnTo>
                  <a:lnTo>
                    <a:pt x="18" y="580"/>
                  </a:lnTo>
                  <a:lnTo>
                    <a:pt x="18" y="580"/>
                  </a:lnTo>
                  <a:close/>
                  <a:moveTo>
                    <a:pt x="15" y="583"/>
                  </a:moveTo>
                  <a:lnTo>
                    <a:pt x="15" y="582"/>
                  </a:lnTo>
                  <a:lnTo>
                    <a:pt x="18" y="582"/>
                  </a:lnTo>
                  <a:lnTo>
                    <a:pt x="18" y="583"/>
                  </a:lnTo>
                  <a:lnTo>
                    <a:pt x="18" y="585"/>
                  </a:lnTo>
                  <a:lnTo>
                    <a:pt x="15" y="585"/>
                  </a:lnTo>
                  <a:lnTo>
                    <a:pt x="15" y="585"/>
                  </a:lnTo>
                  <a:lnTo>
                    <a:pt x="15" y="583"/>
                  </a:lnTo>
                  <a:lnTo>
                    <a:pt x="15" y="583"/>
                  </a:lnTo>
                  <a:lnTo>
                    <a:pt x="15" y="583"/>
                  </a:lnTo>
                  <a:lnTo>
                    <a:pt x="15" y="583"/>
                  </a:lnTo>
                  <a:close/>
                  <a:moveTo>
                    <a:pt x="11" y="589"/>
                  </a:moveTo>
                  <a:lnTo>
                    <a:pt x="13" y="593"/>
                  </a:lnTo>
                  <a:lnTo>
                    <a:pt x="11" y="595"/>
                  </a:lnTo>
                  <a:lnTo>
                    <a:pt x="9" y="593"/>
                  </a:lnTo>
                  <a:lnTo>
                    <a:pt x="11" y="589"/>
                  </a:lnTo>
                  <a:lnTo>
                    <a:pt x="11" y="589"/>
                  </a:lnTo>
                  <a:lnTo>
                    <a:pt x="11" y="589"/>
                  </a:lnTo>
                  <a:lnTo>
                    <a:pt x="11" y="589"/>
                  </a:lnTo>
                  <a:close/>
                  <a:moveTo>
                    <a:pt x="28" y="589"/>
                  </a:moveTo>
                  <a:lnTo>
                    <a:pt x="30" y="593"/>
                  </a:lnTo>
                  <a:lnTo>
                    <a:pt x="26" y="593"/>
                  </a:lnTo>
                  <a:lnTo>
                    <a:pt x="28" y="589"/>
                  </a:lnTo>
                  <a:lnTo>
                    <a:pt x="28" y="589"/>
                  </a:lnTo>
                  <a:lnTo>
                    <a:pt x="28" y="589"/>
                  </a:lnTo>
                  <a:lnTo>
                    <a:pt x="28" y="589"/>
                  </a:lnTo>
                  <a:close/>
                  <a:moveTo>
                    <a:pt x="22" y="587"/>
                  </a:moveTo>
                  <a:lnTo>
                    <a:pt x="26" y="585"/>
                  </a:lnTo>
                  <a:lnTo>
                    <a:pt x="26" y="591"/>
                  </a:lnTo>
                  <a:lnTo>
                    <a:pt x="22" y="587"/>
                  </a:lnTo>
                  <a:lnTo>
                    <a:pt x="22" y="587"/>
                  </a:lnTo>
                  <a:lnTo>
                    <a:pt x="22" y="587"/>
                  </a:lnTo>
                  <a:lnTo>
                    <a:pt x="22" y="587"/>
                  </a:lnTo>
                  <a:close/>
                  <a:moveTo>
                    <a:pt x="15" y="615"/>
                  </a:moveTo>
                  <a:lnTo>
                    <a:pt x="15" y="615"/>
                  </a:lnTo>
                  <a:lnTo>
                    <a:pt x="18" y="619"/>
                  </a:lnTo>
                  <a:lnTo>
                    <a:pt x="15" y="619"/>
                  </a:lnTo>
                  <a:lnTo>
                    <a:pt x="15" y="615"/>
                  </a:lnTo>
                  <a:lnTo>
                    <a:pt x="15" y="615"/>
                  </a:lnTo>
                  <a:lnTo>
                    <a:pt x="15" y="615"/>
                  </a:lnTo>
                  <a:lnTo>
                    <a:pt x="15" y="615"/>
                  </a:lnTo>
                  <a:close/>
                  <a:moveTo>
                    <a:pt x="15" y="593"/>
                  </a:moveTo>
                  <a:lnTo>
                    <a:pt x="15" y="589"/>
                  </a:lnTo>
                  <a:lnTo>
                    <a:pt x="15" y="587"/>
                  </a:lnTo>
                  <a:lnTo>
                    <a:pt x="18" y="587"/>
                  </a:lnTo>
                  <a:lnTo>
                    <a:pt x="18" y="591"/>
                  </a:lnTo>
                  <a:lnTo>
                    <a:pt x="18" y="591"/>
                  </a:lnTo>
                  <a:lnTo>
                    <a:pt x="15" y="593"/>
                  </a:lnTo>
                  <a:lnTo>
                    <a:pt x="15" y="593"/>
                  </a:lnTo>
                  <a:lnTo>
                    <a:pt x="15" y="593"/>
                  </a:lnTo>
                  <a:lnTo>
                    <a:pt x="15" y="593"/>
                  </a:lnTo>
                  <a:close/>
                  <a:moveTo>
                    <a:pt x="7" y="599"/>
                  </a:moveTo>
                  <a:lnTo>
                    <a:pt x="3" y="597"/>
                  </a:lnTo>
                  <a:lnTo>
                    <a:pt x="3" y="595"/>
                  </a:lnTo>
                  <a:lnTo>
                    <a:pt x="7" y="595"/>
                  </a:lnTo>
                  <a:lnTo>
                    <a:pt x="9" y="597"/>
                  </a:lnTo>
                  <a:lnTo>
                    <a:pt x="7" y="599"/>
                  </a:lnTo>
                  <a:lnTo>
                    <a:pt x="7" y="599"/>
                  </a:lnTo>
                  <a:lnTo>
                    <a:pt x="7" y="599"/>
                  </a:lnTo>
                  <a:lnTo>
                    <a:pt x="7" y="599"/>
                  </a:lnTo>
                  <a:close/>
                  <a:moveTo>
                    <a:pt x="20" y="610"/>
                  </a:moveTo>
                  <a:lnTo>
                    <a:pt x="22" y="610"/>
                  </a:lnTo>
                  <a:lnTo>
                    <a:pt x="22" y="614"/>
                  </a:lnTo>
                  <a:lnTo>
                    <a:pt x="20" y="610"/>
                  </a:lnTo>
                  <a:lnTo>
                    <a:pt x="20" y="610"/>
                  </a:lnTo>
                  <a:lnTo>
                    <a:pt x="20" y="610"/>
                  </a:lnTo>
                  <a:lnTo>
                    <a:pt x="20" y="610"/>
                  </a:lnTo>
                  <a:close/>
                  <a:moveTo>
                    <a:pt x="24" y="615"/>
                  </a:moveTo>
                  <a:lnTo>
                    <a:pt x="28" y="615"/>
                  </a:lnTo>
                  <a:lnTo>
                    <a:pt x="26" y="617"/>
                  </a:lnTo>
                  <a:lnTo>
                    <a:pt x="24" y="615"/>
                  </a:lnTo>
                  <a:lnTo>
                    <a:pt x="24" y="615"/>
                  </a:lnTo>
                  <a:lnTo>
                    <a:pt x="24" y="615"/>
                  </a:lnTo>
                  <a:lnTo>
                    <a:pt x="24" y="615"/>
                  </a:lnTo>
                  <a:close/>
                  <a:moveTo>
                    <a:pt x="32" y="582"/>
                  </a:moveTo>
                  <a:lnTo>
                    <a:pt x="34" y="582"/>
                  </a:lnTo>
                  <a:lnTo>
                    <a:pt x="37" y="583"/>
                  </a:lnTo>
                  <a:lnTo>
                    <a:pt x="34" y="583"/>
                  </a:lnTo>
                  <a:lnTo>
                    <a:pt x="32" y="582"/>
                  </a:lnTo>
                  <a:lnTo>
                    <a:pt x="32" y="582"/>
                  </a:lnTo>
                  <a:lnTo>
                    <a:pt x="32" y="582"/>
                  </a:lnTo>
                  <a:lnTo>
                    <a:pt x="32" y="582"/>
                  </a:lnTo>
                  <a:close/>
                  <a:moveTo>
                    <a:pt x="39" y="585"/>
                  </a:moveTo>
                  <a:lnTo>
                    <a:pt x="39" y="585"/>
                  </a:lnTo>
                  <a:lnTo>
                    <a:pt x="43" y="589"/>
                  </a:lnTo>
                  <a:lnTo>
                    <a:pt x="45" y="593"/>
                  </a:lnTo>
                  <a:lnTo>
                    <a:pt x="43" y="595"/>
                  </a:lnTo>
                  <a:lnTo>
                    <a:pt x="43" y="599"/>
                  </a:lnTo>
                  <a:lnTo>
                    <a:pt x="39" y="599"/>
                  </a:lnTo>
                  <a:lnTo>
                    <a:pt x="39" y="599"/>
                  </a:lnTo>
                  <a:lnTo>
                    <a:pt x="35" y="597"/>
                  </a:lnTo>
                  <a:lnTo>
                    <a:pt x="34" y="600"/>
                  </a:lnTo>
                  <a:lnTo>
                    <a:pt x="34" y="597"/>
                  </a:lnTo>
                  <a:lnTo>
                    <a:pt x="32" y="593"/>
                  </a:lnTo>
                  <a:lnTo>
                    <a:pt x="34" y="587"/>
                  </a:lnTo>
                  <a:lnTo>
                    <a:pt x="39" y="585"/>
                  </a:lnTo>
                  <a:lnTo>
                    <a:pt x="39" y="585"/>
                  </a:lnTo>
                  <a:lnTo>
                    <a:pt x="39" y="585"/>
                  </a:lnTo>
                  <a:lnTo>
                    <a:pt x="39" y="585"/>
                  </a:lnTo>
                  <a:close/>
                  <a:moveTo>
                    <a:pt x="18" y="597"/>
                  </a:moveTo>
                  <a:lnTo>
                    <a:pt x="18" y="595"/>
                  </a:lnTo>
                  <a:lnTo>
                    <a:pt x="26" y="595"/>
                  </a:lnTo>
                  <a:lnTo>
                    <a:pt x="24" y="597"/>
                  </a:lnTo>
                  <a:lnTo>
                    <a:pt x="18" y="597"/>
                  </a:lnTo>
                  <a:lnTo>
                    <a:pt x="18" y="599"/>
                  </a:lnTo>
                  <a:lnTo>
                    <a:pt x="18" y="599"/>
                  </a:lnTo>
                  <a:lnTo>
                    <a:pt x="18" y="597"/>
                  </a:lnTo>
                  <a:lnTo>
                    <a:pt x="18" y="597"/>
                  </a:lnTo>
                  <a:lnTo>
                    <a:pt x="18" y="597"/>
                  </a:lnTo>
                  <a:lnTo>
                    <a:pt x="18" y="597"/>
                  </a:lnTo>
                  <a:close/>
                  <a:moveTo>
                    <a:pt x="20" y="604"/>
                  </a:moveTo>
                  <a:lnTo>
                    <a:pt x="18" y="600"/>
                  </a:lnTo>
                  <a:lnTo>
                    <a:pt x="24" y="600"/>
                  </a:lnTo>
                  <a:lnTo>
                    <a:pt x="26" y="600"/>
                  </a:lnTo>
                  <a:lnTo>
                    <a:pt x="26" y="604"/>
                  </a:lnTo>
                  <a:lnTo>
                    <a:pt x="20" y="604"/>
                  </a:lnTo>
                  <a:lnTo>
                    <a:pt x="20" y="604"/>
                  </a:lnTo>
                  <a:lnTo>
                    <a:pt x="20" y="604"/>
                  </a:lnTo>
                  <a:lnTo>
                    <a:pt x="20" y="604"/>
                  </a:lnTo>
                  <a:close/>
                  <a:moveTo>
                    <a:pt x="22" y="606"/>
                  </a:moveTo>
                  <a:lnTo>
                    <a:pt x="26" y="604"/>
                  </a:lnTo>
                  <a:lnTo>
                    <a:pt x="30" y="604"/>
                  </a:lnTo>
                  <a:lnTo>
                    <a:pt x="30" y="610"/>
                  </a:lnTo>
                  <a:lnTo>
                    <a:pt x="28" y="614"/>
                  </a:lnTo>
                  <a:lnTo>
                    <a:pt x="26" y="612"/>
                  </a:lnTo>
                  <a:lnTo>
                    <a:pt x="24" y="608"/>
                  </a:lnTo>
                  <a:lnTo>
                    <a:pt x="22" y="606"/>
                  </a:lnTo>
                  <a:lnTo>
                    <a:pt x="22" y="606"/>
                  </a:lnTo>
                  <a:lnTo>
                    <a:pt x="22" y="606"/>
                  </a:lnTo>
                  <a:lnTo>
                    <a:pt x="22" y="606"/>
                  </a:lnTo>
                  <a:close/>
                  <a:moveTo>
                    <a:pt x="18" y="615"/>
                  </a:moveTo>
                  <a:lnTo>
                    <a:pt x="18" y="614"/>
                  </a:lnTo>
                  <a:lnTo>
                    <a:pt x="20" y="615"/>
                  </a:lnTo>
                  <a:lnTo>
                    <a:pt x="22" y="615"/>
                  </a:lnTo>
                  <a:lnTo>
                    <a:pt x="24" y="619"/>
                  </a:lnTo>
                  <a:lnTo>
                    <a:pt x="20" y="619"/>
                  </a:lnTo>
                  <a:lnTo>
                    <a:pt x="18" y="615"/>
                  </a:lnTo>
                  <a:lnTo>
                    <a:pt x="18" y="615"/>
                  </a:lnTo>
                  <a:lnTo>
                    <a:pt x="18" y="615"/>
                  </a:lnTo>
                  <a:lnTo>
                    <a:pt x="18" y="615"/>
                  </a:lnTo>
                  <a:close/>
                  <a:moveTo>
                    <a:pt x="28" y="689"/>
                  </a:moveTo>
                  <a:lnTo>
                    <a:pt x="30" y="687"/>
                  </a:lnTo>
                  <a:lnTo>
                    <a:pt x="28" y="685"/>
                  </a:lnTo>
                  <a:lnTo>
                    <a:pt x="26" y="687"/>
                  </a:lnTo>
                  <a:lnTo>
                    <a:pt x="22" y="680"/>
                  </a:lnTo>
                  <a:lnTo>
                    <a:pt x="18" y="676"/>
                  </a:lnTo>
                  <a:lnTo>
                    <a:pt x="20" y="674"/>
                  </a:lnTo>
                  <a:lnTo>
                    <a:pt x="24" y="674"/>
                  </a:lnTo>
                  <a:lnTo>
                    <a:pt x="26" y="674"/>
                  </a:lnTo>
                  <a:lnTo>
                    <a:pt x="28" y="678"/>
                  </a:lnTo>
                  <a:lnTo>
                    <a:pt x="32" y="680"/>
                  </a:lnTo>
                  <a:lnTo>
                    <a:pt x="32" y="683"/>
                  </a:lnTo>
                  <a:lnTo>
                    <a:pt x="34" y="687"/>
                  </a:lnTo>
                  <a:lnTo>
                    <a:pt x="35" y="693"/>
                  </a:lnTo>
                  <a:lnTo>
                    <a:pt x="32" y="693"/>
                  </a:lnTo>
                  <a:lnTo>
                    <a:pt x="28" y="693"/>
                  </a:lnTo>
                  <a:lnTo>
                    <a:pt x="28" y="689"/>
                  </a:lnTo>
                  <a:lnTo>
                    <a:pt x="28" y="689"/>
                  </a:lnTo>
                  <a:lnTo>
                    <a:pt x="28" y="689"/>
                  </a:lnTo>
                  <a:lnTo>
                    <a:pt x="28" y="689"/>
                  </a:lnTo>
                  <a:close/>
                  <a:moveTo>
                    <a:pt x="15" y="681"/>
                  </a:moveTo>
                  <a:lnTo>
                    <a:pt x="15" y="680"/>
                  </a:lnTo>
                  <a:lnTo>
                    <a:pt x="15" y="678"/>
                  </a:lnTo>
                  <a:lnTo>
                    <a:pt x="18" y="678"/>
                  </a:lnTo>
                  <a:lnTo>
                    <a:pt x="22" y="687"/>
                  </a:lnTo>
                  <a:lnTo>
                    <a:pt x="26" y="691"/>
                  </a:lnTo>
                  <a:lnTo>
                    <a:pt x="26" y="695"/>
                  </a:lnTo>
                  <a:lnTo>
                    <a:pt x="24" y="698"/>
                  </a:lnTo>
                  <a:lnTo>
                    <a:pt x="20" y="695"/>
                  </a:lnTo>
                  <a:lnTo>
                    <a:pt x="20" y="691"/>
                  </a:lnTo>
                  <a:lnTo>
                    <a:pt x="20" y="689"/>
                  </a:lnTo>
                  <a:lnTo>
                    <a:pt x="18" y="687"/>
                  </a:lnTo>
                  <a:lnTo>
                    <a:pt x="15" y="685"/>
                  </a:lnTo>
                  <a:lnTo>
                    <a:pt x="15" y="681"/>
                  </a:lnTo>
                  <a:lnTo>
                    <a:pt x="15" y="681"/>
                  </a:lnTo>
                  <a:lnTo>
                    <a:pt x="15" y="681"/>
                  </a:lnTo>
                  <a:lnTo>
                    <a:pt x="15" y="681"/>
                  </a:lnTo>
                  <a:close/>
                  <a:moveTo>
                    <a:pt x="15" y="687"/>
                  </a:moveTo>
                  <a:lnTo>
                    <a:pt x="15" y="689"/>
                  </a:lnTo>
                  <a:lnTo>
                    <a:pt x="18" y="689"/>
                  </a:lnTo>
                  <a:lnTo>
                    <a:pt x="18" y="693"/>
                  </a:lnTo>
                  <a:lnTo>
                    <a:pt x="18" y="695"/>
                  </a:lnTo>
                  <a:lnTo>
                    <a:pt x="18" y="695"/>
                  </a:lnTo>
                  <a:lnTo>
                    <a:pt x="18" y="695"/>
                  </a:lnTo>
                  <a:lnTo>
                    <a:pt x="15" y="693"/>
                  </a:lnTo>
                  <a:lnTo>
                    <a:pt x="15" y="687"/>
                  </a:lnTo>
                  <a:lnTo>
                    <a:pt x="15" y="687"/>
                  </a:lnTo>
                  <a:lnTo>
                    <a:pt x="15" y="687"/>
                  </a:lnTo>
                  <a:lnTo>
                    <a:pt x="15" y="687"/>
                  </a:lnTo>
                  <a:close/>
                  <a:moveTo>
                    <a:pt x="20" y="710"/>
                  </a:moveTo>
                  <a:lnTo>
                    <a:pt x="18" y="708"/>
                  </a:lnTo>
                  <a:lnTo>
                    <a:pt x="20" y="706"/>
                  </a:lnTo>
                  <a:lnTo>
                    <a:pt x="18" y="698"/>
                  </a:lnTo>
                  <a:lnTo>
                    <a:pt x="20" y="698"/>
                  </a:lnTo>
                  <a:lnTo>
                    <a:pt x="20" y="698"/>
                  </a:lnTo>
                  <a:lnTo>
                    <a:pt x="24" y="700"/>
                  </a:lnTo>
                  <a:lnTo>
                    <a:pt x="26" y="704"/>
                  </a:lnTo>
                  <a:lnTo>
                    <a:pt x="24" y="704"/>
                  </a:lnTo>
                  <a:lnTo>
                    <a:pt x="20" y="710"/>
                  </a:lnTo>
                  <a:lnTo>
                    <a:pt x="20" y="710"/>
                  </a:lnTo>
                  <a:lnTo>
                    <a:pt x="20" y="710"/>
                  </a:lnTo>
                  <a:lnTo>
                    <a:pt x="20" y="710"/>
                  </a:lnTo>
                  <a:close/>
                  <a:moveTo>
                    <a:pt x="26" y="725"/>
                  </a:moveTo>
                  <a:lnTo>
                    <a:pt x="24" y="725"/>
                  </a:lnTo>
                  <a:lnTo>
                    <a:pt x="22" y="723"/>
                  </a:lnTo>
                  <a:lnTo>
                    <a:pt x="22" y="721"/>
                  </a:lnTo>
                  <a:lnTo>
                    <a:pt x="20" y="719"/>
                  </a:lnTo>
                  <a:lnTo>
                    <a:pt x="24" y="717"/>
                  </a:lnTo>
                  <a:lnTo>
                    <a:pt x="26" y="721"/>
                  </a:lnTo>
                  <a:lnTo>
                    <a:pt x="26" y="725"/>
                  </a:lnTo>
                  <a:lnTo>
                    <a:pt x="26" y="725"/>
                  </a:lnTo>
                  <a:lnTo>
                    <a:pt x="26" y="725"/>
                  </a:lnTo>
                  <a:lnTo>
                    <a:pt x="26" y="725"/>
                  </a:lnTo>
                  <a:close/>
                  <a:moveTo>
                    <a:pt x="35" y="723"/>
                  </a:moveTo>
                  <a:lnTo>
                    <a:pt x="35" y="725"/>
                  </a:lnTo>
                  <a:lnTo>
                    <a:pt x="34" y="725"/>
                  </a:lnTo>
                  <a:lnTo>
                    <a:pt x="30" y="725"/>
                  </a:lnTo>
                  <a:lnTo>
                    <a:pt x="28" y="719"/>
                  </a:lnTo>
                  <a:lnTo>
                    <a:pt x="24" y="712"/>
                  </a:lnTo>
                  <a:lnTo>
                    <a:pt x="28" y="712"/>
                  </a:lnTo>
                  <a:lnTo>
                    <a:pt x="32" y="710"/>
                  </a:lnTo>
                  <a:lnTo>
                    <a:pt x="32" y="706"/>
                  </a:lnTo>
                  <a:lnTo>
                    <a:pt x="30" y="708"/>
                  </a:lnTo>
                  <a:lnTo>
                    <a:pt x="28" y="708"/>
                  </a:lnTo>
                  <a:lnTo>
                    <a:pt x="28" y="706"/>
                  </a:lnTo>
                  <a:lnTo>
                    <a:pt x="28" y="704"/>
                  </a:lnTo>
                  <a:lnTo>
                    <a:pt x="26" y="700"/>
                  </a:lnTo>
                  <a:lnTo>
                    <a:pt x="26" y="698"/>
                  </a:lnTo>
                  <a:lnTo>
                    <a:pt x="28" y="695"/>
                  </a:lnTo>
                  <a:lnTo>
                    <a:pt x="34" y="695"/>
                  </a:lnTo>
                  <a:lnTo>
                    <a:pt x="37" y="698"/>
                  </a:lnTo>
                  <a:lnTo>
                    <a:pt x="39" y="704"/>
                  </a:lnTo>
                  <a:lnTo>
                    <a:pt x="39" y="710"/>
                  </a:lnTo>
                  <a:lnTo>
                    <a:pt x="39" y="717"/>
                  </a:lnTo>
                  <a:lnTo>
                    <a:pt x="39" y="717"/>
                  </a:lnTo>
                  <a:lnTo>
                    <a:pt x="43" y="723"/>
                  </a:lnTo>
                  <a:lnTo>
                    <a:pt x="43" y="728"/>
                  </a:lnTo>
                  <a:lnTo>
                    <a:pt x="39" y="728"/>
                  </a:lnTo>
                  <a:lnTo>
                    <a:pt x="37" y="728"/>
                  </a:lnTo>
                  <a:lnTo>
                    <a:pt x="37" y="725"/>
                  </a:lnTo>
                  <a:lnTo>
                    <a:pt x="35" y="723"/>
                  </a:lnTo>
                  <a:lnTo>
                    <a:pt x="35" y="723"/>
                  </a:lnTo>
                  <a:lnTo>
                    <a:pt x="35" y="723"/>
                  </a:lnTo>
                  <a:lnTo>
                    <a:pt x="35" y="723"/>
                  </a:lnTo>
                  <a:close/>
                  <a:moveTo>
                    <a:pt x="34" y="740"/>
                  </a:moveTo>
                  <a:lnTo>
                    <a:pt x="32" y="738"/>
                  </a:lnTo>
                  <a:lnTo>
                    <a:pt x="30" y="738"/>
                  </a:lnTo>
                  <a:lnTo>
                    <a:pt x="32" y="734"/>
                  </a:lnTo>
                  <a:lnTo>
                    <a:pt x="32" y="732"/>
                  </a:lnTo>
                  <a:lnTo>
                    <a:pt x="32" y="730"/>
                  </a:lnTo>
                  <a:lnTo>
                    <a:pt x="34" y="732"/>
                  </a:lnTo>
                  <a:lnTo>
                    <a:pt x="37" y="732"/>
                  </a:lnTo>
                  <a:lnTo>
                    <a:pt x="37" y="738"/>
                  </a:lnTo>
                  <a:lnTo>
                    <a:pt x="37" y="738"/>
                  </a:lnTo>
                  <a:lnTo>
                    <a:pt x="35" y="740"/>
                  </a:lnTo>
                  <a:lnTo>
                    <a:pt x="34" y="740"/>
                  </a:lnTo>
                  <a:lnTo>
                    <a:pt x="34" y="740"/>
                  </a:lnTo>
                  <a:lnTo>
                    <a:pt x="34" y="740"/>
                  </a:lnTo>
                  <a:lnTo>
                    <a:pt x="34" y="740"/>
                  </a:lnTo>
                  <a:close/>
                  <a:moveTo>
                    <a:pt x="30" y="745"/>
                  </a:moveTo>
                  <a:lnTo>
                    <a:pt x="30" y="744"/>
                  </a:lnTo>
                  <a:lnTo>
                    <a:pt x="35" y="744"/>
                  </a:lnTo>
                  <a:lnTo>
                    <a:pt x="32" y="745"/>
                  </a:lnTo>
                  <a:lnTo>
                    <a:pt x="30" y="745"/>
                  </a:lnTo>
                  <a:lnTo>
                    <a:pt x="30" y="745"/>
                  </a:lnTo>
                  <a:lnTo>
                    <a:pt x="30" y="745"/>
                  </a:lnTo>
                  <a:lnTo>
                    <a:pt x="30" y="745"/>
                  </a:lnTo>
                  <a:close/>
                  <a:moveTo>
                    <a:pt x="37" y="744"/>
                  </a:moveTo>
                  <a:lnTo>
                    <a:pt x="39" y="745"/>
                  </a:lnTo>
                  <a:lnTo>
                    <a:pt x="39" y="749"/>
                  </a:lnTo>
                  <a:lnTo>
                    <a:pt x="39" y="751"/>
                  </a:lnTo>
                  <a:lnTo>
                    <a:pt x="37" y="747"/>
                  </a:lnTo>
                  <a:lnTo>
                    <a:pt x="37" y="744"/>
                  </a:lnTo>
                  <a:lnTo>
                    <a:pt x="37" y="744"/>
                  </a:lnTo>
                  <a:lnTo>
                    <a:pt x="37" y="744"/>
                  </a:lnTo>
                  <a:lnTo>
                    <a:pt x="37" y="744"/>
                  </a:lnTo>
                  <a:close/>
                  <a:moveTo>
                    <a:pt x="39" y="742"/>
                  </a:moveTo>
                  <a:lnTo>
                    <a:pt x="39" y="740"/>
                  </a:lnTo>
                  <a:lnTo>
                    <a:pt x="43" y="740"/>
                  </a:lnTo>
                  <a:lnTo>
                    <a:pt x="43" y="744"/>
                  </a:lnTo>
                  <a:lnTo>
                    <a:pt x="49" y="744"/>
                  </a:lnTo>
                  <a:lnTo>
                    <a:pt x="49" y="749"/>
                  </a:lnTo>
                  <a:lnTo>
                    <a:pt x="50" y="753"/>
                  </a:lnTo>
                  <a:lnTo>
                    <a:pt x="49" y="747"/>
                  </a:lnTo>
                  <a:lnTo>
                    <a:pt x="43" y="747"/>
                  </a:lnTo>
                  <a:lnTo>
                    <a:pt x="39" y="742"/>
                  </a:lnTo>
                  <a:lnTo>
                    <a:pt x="39" y="742"/>
                  </a:lnTo>
                  <a:lnTo>
                    <a:pt x="39" y="742"/>
                  </a:lnTo>
                  <a:lnTo>
                    <a:pt x="39" y="742"/>
                  </a:lnTo>
                  <a:close/>
                  <a:moveTo>
                    <a:pt x="39" y="749"/>
                  </a:moveTo>
                  <a:lnTo>
                    <a:pt x="43" y="749"/>
                  </a:lnTo>
                  <a:lnTo>
                    <a:pt x="45" y="751"/>
                  </a:lnTo>
                  <a:lnTo>
                    <a:pt x="49" y="757"/>
                  </a:lnTo>
                  <a:lnTo>
                    <a:pt x="49" y="759"/>
                  </a:lnTo>
                  <a:lnTo>
                    <a:pt x="45" y="759"/>
                  </a:lnTo>
                  <a:lnTo>
                    <a:pt x="39" y="753"/>
                  </a:lnTo>
                  <a:lnTo>
                    <a:pt x="39" y="749"/>
                  </a:lnTo>
                  <a:lnTo>
                    <a:pt x="39" y="749"/>
                  </a:lnTo>
                  <a:lnTo>
                    <a:pt x="39" y="749"/>
                  </a:lnTo>
                  <a:lnTo>
                    <a:pt x="39" y="749"/>
                  </a:lnTo>
                  <a:close/>
                  <a:moveTo>
                    <a:pt x="43" y="768"/>
                  </a:moveTo>
                  <a:lnTo>
                    <a:pt x="39" y="768"/>
                  </a:lnTo>
                  <a:lnTo>
                    <a:pt x="37" y="768"/>
                  </a:lnTo>
                  <a:lnTo>
                    <a:pt x="39" y="764"/>
                  </a:lnTo>
                  <a:lnTo>
                    <a:pt x="39" y="762"/>
                  </a:lnTo>
                  <a:lnTo>
                    <a:pt x="39" y="759"/>
                  </a:lnTo>
                  <a:lnTo>
                    <a:pt x="39" y="759"/>
                  </a:lnTo>
                  <a:lnTo>
                    <a:pt x="43" y="759"/>
                  </a:lnTo>
                  <a:lnTo>
                    <a:pt x="45" y="759"/>
                  </a:lnTo>
                  <a:lnTo>
                    <a:pt x="50" y="762"/>
                  </a:lnTo>
                  <a:lnTo>
                    <a:pt x="50" y="764"/>
                  </a:lnTo>
                  <a:lnTo>
                    <a:pt x="49" y="764"/>
                  </a:lnTo>
                  <a:lnTo>
                    <a:pt x="49" y="768"/>
                  </a:lnTo>
                  <a:lnTo>
                    <a:pt x="43" y="768"/>
                  </a:lnTo>
                  <a:lnTo>
                    <a:pt x="43" y="768"/>
                  </a:lnTo>
                  <a:lnTo>
                    <a:pt x="43" y="768"/>
                  </a:lnTo>
                  <a:lnTo>
                    <a:pt x="43" y="768"/>
                  </a:lnTo>
                  <a:close/>
                  <a:moveTo>
                    <a:pt x="49" y="783"/>
                  </a:moveTo>
                  <a:lnTo>
                    <a:pt x="45" y="783"/>
                  </a:lnTo>
                  <a:lnTo>
                    <a:pt x="43" y="781"/>
                  </a:lnTo>
                  <a:lnTo>
                    <a:pt x="43" y="777"/>
                  </a:lnTo>
                  <a:lnTo>
                    <a:pt x="43" y="776"/>
                  </a:lnTo>
                  <a:lnTo>
                    <a:pt x="45" y="776"/>
                  </a:lnTo>
                  <a:lnTo>
                    <a:pt x="45" y="774"/>
                  </a:lnTo>
                  <a:lnTo>
                    <a:pt x="43" y="772"/>
                  </a:lnTo>
                  <a:lnTo>
                    <a:pt x="49" y="772"/>
                  </a:lnTo>
                  <a:lnTo>
                    <a:pt x="49" y="774"/>
                  </a:lnTo>
                  <a:lnTo>
                    <a:pt x="49" y="777"/>
                  </a:lnTo>
                  <a:lnTo>
                    <a:pt x="45" y="779"/>
                  </a:lnTo>
                  <a:lnTo>
                    <a:pt x="49" y="783"/>
                  </a:lnTo>
                  <a:lnTo>
                    <a:pt x="49" y="783"/>
                  </a:lnTo>
                  <a:lnTo>
                    <a:pt x="49" y="783"/>
                  </a:lnTo>
                  <a:lnTo>
                    <a:pt x="49" y="783"/>
                  </a:lnTo>
                  <a:close/>
                  <a:moveTo>
                    <a:pt x="49" y="776"/>
                  </a:moveTo>
                  <a:lnTo>
                    <a:pt x="49" y="774"/>
                  </a:lnTo>
                  <a:lnTo>
                    <a:pt x="50" y="774"/>
                  </a:lnTo>
                  <a:lnTo>
                    <a:pt x="52" y="776"/>
                  </a:lnTo>
                  <a:lnTo>
                    <a:pt x="54" y="777"/>
                  </a:lnTo>
                  <a:lnTo>
                    <a:pt x="54" y="781"/>
                  </a:lnTo>
                  <a:lnTo>
                    <a:pt x="52" y="783"/>
                  </a:lnTo>
                  <a:lnTo>
                    <a:pt x="50" y="781"/>
                  </a:lnTo>
                  <a:lnTo>
                    <a:pt x="50" y="781"/>
                  </a:lnTo>
                  <a:lnTo>
                    <a:pt x="49" y="779"/>
                  </a:lnTo>
                  <a:lnTo>
                    <a:pt x="49" y="776"/>
                  </a:lnTo>
                  <a:lnTo>
                    <a:pt x="49" y="776"/>
                  </a:lnTo>
                  <a:lnTo>
                    <a:pt x="49" y="776"/>
                  </a:lnTo>
                  <a:lnTo>
                    <a:pt x="49" y="776"/>
                  </a:lnTo>
                  <a:close/>
                  <a:moveTo>
                    <a:pt x="54" y="777"/>
                  </a:moveTo>
                  <a:lnTo>
                    <a:pt x="60" y="779"/>
                  </a:lnTo>
                  <a:lnTo>
                    <a:pt x="60" y="783"/>
                  </a:lnTo>
                  <a:lnTo>
                    <a:pt x="58" y="783"/>
                  </a:lnTo>
                  <a:lnTo>
                    <a:pt x="56" y="781"/>
                  </a:lnTo>
                  <a:lnTo>
                    <a:pt x="54" y="777"/>
                  </a:lnTo>
                  <a:lnTo>
                    <a:pt x="54" y="777"/>
                  </a:lnTo>
                  <a:lnTo>
                    <a:pt x="54" y="777"/>
                  </a:lnTo>
                  <a:lnTo>
                    <a:pt x="54" y="777"/>
                  </a:lnTo>
                  <a:close/>
                  <a:moveTo>
                    <a:pt x="54" y="789"/>
                  </a:moveTo>
                  <a:lnTo>
                    <a:pt x="52" y="793"/>
                  </a:lnTo>
                  <a:lnTo>
                    <a:pt x="50" y="789"/>
                  </a:lnTo>
                  <a:lnTo>
                    <a:pt x="52" y="789"/>
                  </a:lnTo>
                  <a:lnTo>
                    <a:pt x="52" y="785"/>
                  </a:lnTo>
                  <a:lnTo>
                    <a:pt x="54" y="785"/>
                  </a:lnTo>
                  <a:lnTo>
                    <a:pt x="56" y="787"/>
                  </a:lnTo>
                  <a:lnTo>
                    <a:pt x="54" y="789"/>
                  </a:lnTo>
                  <a:lnTo>
                    <a:pt x="54" y="789"/>
                  </a:lnTo>
                  <a:lnTo>
                    <a:pt x="54" y="789"/>
                  </a:lnTo>
                  <a:lnTo>
                    <a:pt x="54" y="789"/>
                  </a:lnTo>
                  <a:close/>
                  <a:moveTo>
                    <a:pt x="64" y="781"/>
                  </a:moveTo>
                  <a:lnTo>
                    <a:pt x="60" y="779"/>
                  </a:lnTo>
                  <a:lnTo>
                    <a:pt x="58" y="776"/>
                  </a:lnTo>
                  <a:lnTo>
                    <a:pt x="58" y="770"/>
                  </a:lnTo>
                  <a:lnTo>
                    <a:pt x="60" y="770"/>
                  </a:lnTo>
                  <a:lnTo>
                    <a:pt x="62" y="776"/>
                  </a:lnTo>
                  <a:lnTo>
                    <a:pt x="64" y="779"/>
                  </a:lnTo>
                  <a:lnTo>
                    <a:pt x="64" y="781"/>
                  </a:lnTo>
                  <a:lnTo>
                    <a:pt x="64" y="781"/>
                  </a:lnTo>
                  <a:lnTo>
                    <a:pt x="64" y="781"/>
                  </a:lnTo>
                  <a:lnTo>
                    <a:pt x="64" y="781"/>
                  </a:lnTo>
                  <a:lnTo>
                    <a:pt x="64" y="781"/>
                  </a:lnTo>
                  <a:close/>
                  <a:moveTo>
                    <a:pt x="64" y="787"/>
                  </a:moveTo>
                  <a:lnTo>
                    <a:pt x="62" y="785"/>
                  </a:lnTo>
                  <a:lnTo>
                    <a:pt x="62" y="783"/>
                  </a:lnTo>
                  <a:lnTo>
                    <a:pt x="64" y="783"/>
                  </a:lnTo>
                  <a:lnTo>
                    <a:pt x="64" y="787"/>
                  </a:lnTo>
                  <a:lnTo>
                    <a:pt x="64" y="787"/>
                  </a:lnTo>
                  <a:lnTo>
                    <a:pt x="64" y="787"/>
                  </a:lnTo>
                  <a:lnTo>
                    <a:pt x="64" y="787"/>
                  </a:lnTo>
                  <a:lnTo>
                    <a:pt x="64" y="787"/>
                  </a:lnTo>
                  <a:close/>
                  <a:moveTo>
                    <a:pt x="64" y="793"/>
                  </a:moveTo>
                  <a:lnTo>
                    <a:pt x="62" y="789"/>
                  </a:lnTo>
                  <a:lnTo>
                    <a:pt x="60" y="787"/>
                  </a:lnTo>
                  <a:lnTo>
                    <a:pt x="62" y="787"/>
                  </a:lnTo>
                  <a:lnTo>
                    <a:pt x="67" y="789"/>
                  </a:lnTo>
                  <a:lnTo>
                    <a:pt x="67" y="793"/>
                  </a:lnTo>
                  <a:lnTo>
                    <a:pt x="64" y="793"/>
                  </a:lnTo>
                  <a:lnTo>
                    <a:pt x="64" y="793"/>
                  </a:lnTo>
                  <a:lnTo>
                    <a:pt x="64" y="793"/>
                  </a:lnTo>
                  <a:lnTo>
                    <a:pt x="64" y="793"/>
                  </a:lnTo>
                  <a:close/>
                  <a:moveTo>
                    <a:pt x="69" y="802"/>
                  </a:moveTo>
                  <a:lnTo>
                    <a:pt x="69" y="800"/>
                  </a:lnTo>
                  <a:lnTo>
                    <a:pt x="67" y="800"/>
                  </a:lnTo>
                  <a:lnTo>
                    <a:pt x="64" y="798"/>
                  </a:lnTo>
                  <a:lnTo>
                    <a:pt x="62" y="798"/>
                  </a:lnTo>
                  <a:lnTo>
                    <a:pt x="60" y="798"/>
                  </a:lnTo>
                  <a:lnTo>
                    <a:pt x="64" y="794"/>
                  </a:lnTo>
                  <a:lnTo>
                    <a:pt x="64" y="798"/>
                  </a:lnTo>
                  <a:lnTo>
                    <a:pt x="69" y="794"/>
                  </a:lnTo>
                  <a:lnTo>
                    <a:pt x="73" y="798"/>
                  </a:lnTo>
                  <a:lnTo>
                    <a:pt x="69" y="802"/>
                  </a:lnTo>
                  <a:lnTo>
                    <a:pt x="69" y="802"/>
                  </a:lnTo>
                  <a:lnTo>
                    <a:pt x="69" y="802"/>
                  </a:lnTo>
                  <a:lnTo>
                    <a:pt x="69" y="802"/>
                  </a:lnTo>
                  <a:close/>
                  <a:moveTo>
                    <a:pt x="81" y="819"/>
                  </a:moveTo>
                  <a:lnTo>
                    <a:pt x="75" y="819"/>
                  </a:lnTo>
                  <a:lnTo>
                    <a:pt x="73" y="819"/>
                  </a:lnTo>
                  <a:lnTo>
                    <a:pt x="73" y="819"/>
                  </a:lnTo>
                  <a:lnTo>
                    <a:pt x="69" y="817"/>
                  </a:lnTo>
                  <a:lnTo>
                    <a:pt x="64" y="815"/>
                  </a:lnTo>
                  <a:lnTo>
                    <a:pt x="62" y="815"/>
                  </a:lnTo>
                  <a:lnTo>
                    <a:pt x="58" y="809"/>
                  </a:lnTo>
                  <a:lnTo>
                    <a:pt x="58" y="806"/>
                  </a:lnTo>
                  <a:lnTo>
                    <a:pt x="58" y="804"/>
                  </a:lnTo>
                  <a:lnTo>
                    <a:pt x="60" y="806"/>
                  </a:lnTo>
                  <a:lnTo>
                    <a:pt x="64" y="811"/>
                  </a:lnTo>
                  <a:lnTo>
                    <a:pt x="67" y="813"/>
                  </a:lnTo>
                  <a:lnTo>
                    <a:pt x="69" y="813"/>
                  </a:lnTo>
                  <a:lnTo>
                    <a:pt x="73" y="813"/>
                  </a:lnTo>
                  <a:lnTo>
                    <a:pt x="75" y="815"/>
                  </a:lnTo>
                  <a:lnTo>
                    <a:pt x="81" y="815"/>
                  </a:lnTo>
                  <a:lnTo>
                    <a:pt x="82" y="817"/>
                  </a:lnTo>
                  <a:lnTo>
                    <a:pt x="86" y="819"/>
                  </a:lnTo>
                  <a:lnTo>
                    <a:pt x="88" y="819"/>
                  </a:lnTo>
                  <a:lnTo>
                    <a:pt x="88" y="823"/>
                  </a:lnTo>
                  <a:lnTo>
                    <a:pt x="88" y="823"/>
                  </a:lnTo>
                  <a:lnTo>
                    <a:pt x="84" y="823"/>
                  </a:lnTo>
                  <a:lnTo>
                    <a:pt x="81" y="819"/>
                  </a:lnTo>
                  <a:lnTo>
                    <a:pt x="81" y="819"/>
                  </a:lnTo>
                  <a:lnTo>
                    <a:pt x="81" y="819"/>
                  </a:lnTo>
                  <a:lnTo>
                    <a:pt x="81" y="819"/>
                  </a:lnTo>
                  <a:close/>
                  <a:moveTo>
                    <a:pt x="69" y="823"/>
                  </a:moveTo>
                  <a:lnTo>
                    <a:pt x="69" y="823"/>
                  </a:lnTo>
                  <a:lnTo>
                    <a:pt x="69" y="826"/>
                  </a:lnTo>
                  <a:lnTo>
                    <a:pt x="67" y="823"/>
                  </a:lnTo>
                  <a:lnTo>
                    <a:pt x="69" y="823"/>
                  </a:lnTo>
                  <a:lnTo>
                    <a:pt x="69" y="823"/>
                  </a:lnTo>
                  <a:lnTo>
                    <a:pt x="69" y="823"/>
                  </a:lnTo>
                  <a:lnTo>
                    <a:pt x="69" y="823"/>
                  </a:lnTo>
                  <a:close/>
                  <a:moveTo>
                    <a:pt x="94" y="840"/>
                  </a:moveTo>
                  <a:lnTo>
                    <a:pt x="94" y="840"/>
                  </a:lnTo>
                  <a:lnTo>
                    <a:pt x="98" y="840"/>
                  </a:lnTo>
                  <a:lnTo>
                    <a:pt x="94" y="838"/>
                  </a:lnTo>
                  <a:lnTo>
                    <a:pt x="94" y="838"/>
                  </a:lnTo>
                  <a:lnTo>
                    <a:pt x="94" y="840"/>
                  </a:lnTo>
                  <a:lnTo>
                    <a:pt x="94" y="840"/>
                  </a:lnTo>
                  <a:lnTo>
                    <a:pt x="94" y="840"/>
                  </a:lnTo>
                  <a:lnTo>
                    <a:pt x="94" y="840"/>
                  </a:lnTo>
                  <a:close/>
                  <a:moveTo>
                    <a:pt x="103" y="842"/>
                  </a:moveTo>
                  <a:lnTo>
                    <a:pt x="99" y="842"/>
                  </a:lnTo>
                  <a:lnTo>
                    <a:pt x="98" y="840"/>
                  </a:lnTo>
                  <a:lnTo>
                    <a:pt x="98" y="838"/>
                  </a:lnTo>
                  <a:lnTo>
                    <a:pt x="98" y="836"/>
                  </a:lnTo>
                  <a:lnTo>
                    <a:pt x="92" y="836"/>
                  </a:lnTo>
                  <a:lnTo>
                    <a:pt x="88" y="836"/>
                  </a:lnTo>
                  <a:lnTo>
                    <a:pt x="86" y="832"/>
                  </a:lnTo>
                  <a:lnTo>
                    <a:pt x="82" y="832"/>
                  </a:lnTo>
                  <a:lnTo>
                    <a:pt x="81" y="826"/>
                  </a:lnTo>
                  <a:lnTo>
                    <a:pt x="77" y="826"/>
                  </a:lnTo>
                  <a:lnTo>
                    <a:pt x="77" y="823"/>
                  </a:lnTo>
                  <a:lnTo>
                    <a:pt x="79" y="823"/>
                  </a:lnTo>
                  <a:lnTo>
                    <a:pt x="81" y="823"/>
                  </a:lnTo>
                  <a:lnTo>
                    <a:pt x="82" y="823"/>
                  </a:lnTo>
                  <a:lnTo>
                    <a:pt x="84" y="826"/>
                  </a:lnTo>
                  <a:lnTo>
                    <a:pt x="88" y="823"/>
                  </a:lnTo>
                  <a:lnTo>
                    <a:pt x="92" y="823"/>
                  </a:lnTo>
                  <a:lnTo>
                    <a:pt x="98" y="826"/>
                  </a:lnTo>
                  <a:lnTo>
                    <a:pt x="99" y="828"/>
                  </a:lnTo>
                  <a:lnTo>
                    <a:pt x="99" y="832"/>
                  </a:lnTo>
                  <a:lnTo>
                    <a:pt x="103" y="828"/>
                  </a:lnTo>
                  <a:lnTo>
                    <a:pt x="107" y="832"/>
                  </a:lnTo>
                  <a:lnTo>
                    <a:pt x="107" y="832"/>
                  </a:lnTo>
                  <a:lnTo>
                    <a:pt x="105" y="832"/>
                  </a:lnTo>
                  <a:lnTo>
                    <a:pt x="103" y="834"/>
                  </a:lnTo>
                  <a:lnTo>
                    <a:pt x="105" y="834"/>
                  </a:lnTo>
                  <a:lnTo>
                    <a:pt x="105" y="836"/>
                  </a:lnTo>
                  <a:lnTo>
                    <a:pt x="101" y="840"/>
                  </a:lnTo>
                  <a:lnTo>
                    <a:pt x="103" y="842"/>
                  </a:lnTo>
                  <a:lnTo>
                    <a:pt x="103" y="842"/>
                  </a:lnTo>
                  <a:lnTo>
                    <a:pt x="103" y="842"/>
                  </a:lnTo>
                  <a:lnTo>
                    <a:pt x="103" y="842"/>
                  </a:lnTo>
                  <a:close/>
                  <a:moveTo>
                    <a:pt x="107" y="840"/>
                  </a:moveTo>
                  <a:lnTo>
                    <a:pt x="105" y="843"/>
                  </a:lnTo>
                  <a:lnTo>
                    <a:pt x="105" y="845"/>
                  </a:lnTo>
                  <a:lnTo>
                    <a:pt x="109" y="843"/>
                  </a:lnTo>
                  <a:lnTo>
                    <a:pt x="109" y="842"/>
                  </a:lnTo>
                  <a:lnTo>
                    <a:pt x="111" y="840"/>
                  </a:lnTo>
                  <a:lnTo>
                    <a:pt x="109" y="840"/>
                  </a:lnTo>
                  <a:lnTo>
                    <a:pt x="107" y="840"/>
                  </a:lnTo>
                  <a:lnTo>
                    <a:pt x="107" y="840"/>
                  </a:lnTo>
                  <a:lnTo>
                    <a:pt x="107" y="840"/>
                  </a:lnTo>
                  <a:lnTo>
                    <a:pt x="107" y="840"/>
                  </a:lnTo>
                  <a:close/>
                  <a:moveTo>
                    <a:pt x="128" y="836"/>
                  </a:moveTo>
                  <a:lnTo>
                    <a:pt x="126" y="840"/>
                  </a:lnTo>
                  <a:lnTo>
                    <a:pt x="128" y="842"/>
                  </a:lnTo>
                  <a:lnTo>
                    <a:pt x="126" y="843"/>
                  </a:lnTo>
                  <a:lnTo>
                    <a:pt x="122" y="843"/>
                  </a:lnTo>
                  <a:lnTo>
                    <a:pt x="122" y="842"/>
                  </a:lnTo>
                  <a:lnTo>
                    <a:pt x="118" y="842"/>
                  </a:lnTo>
                  <a:lnTo>
                    <a:pt x="118" y="840"/>
                  </a:lnTo>
                  <a:lnTo>
                    <a:pt x="114" y="840"/>
                  </a:lnTo>
                  <a:lnTo>
                    <a:pt x="113" y="842"/>
                  </a:lnTo>
                  <a:lnTo>
                    <a:pt x="111" y="838"/>
                  </a:lnTo>
                  <a:lnTo>
                    <a:pt x="109" y="838"/>
                  </a:lnTo>
                  <a:lnTo>
                    <a:pt x="109" y="834"/>
                  </a:lnTo>
                  <a:lnTo>
                    <a:pt x="114" y="834"/>
                  </a:lnTo>
                  <a:lnTo>
                    <a:pt x="116" y="834"/>
                  </a:lnTo>
                  <a:lnTo>
                    <a:pt x="122" y="836"/>
                  </a:lnTo>
                  <a:lnTo>
                    <a:pt x="122" y="838"/>
                  </a:lnTo>
                  <a:lnTo>
                    <a:pt x="124" y="836"/>
                  </a:lnTo>
                  <a:lnTo>
                    <a:pt x="126" y="836"/>
                  </a:lnTo>
                  <a:lnTo>
                    <a:pt x="128" y="836"/>
                  </a:lnTo>
                  <a:lnTo>
                    <a:pt x="128" y="836"/>
                  </a:lnTo>
                  <a:lnTo>
                    <a:pt x="128" y="836"/>
                  </a:lnTo>
                  <a:lnTo>
                    <a:pt x="128" y="836"/>
                  </a:lnTo>
                  <a:close/>
                  <a:moveTo>
                    <a:pt x="139" y="836"/>
                  </a:moveTo>
                  <a:lnTo>
                    <a:pt x="135" y="832"/>
                  </a:lnTo>
                  <a:lnTo>
                    <a:pt x="137" y="832"/>
                  </a:lnTo>
                  <a:lnTo>
                    <a:pt x="135" y="826"/>
                  </a:lnTo>
                  <a:lnTo>
                    <a:pt x="135" y="826"/>
                  </a:lnTo>
                  <a:lnTo>
                    <a:pt x="133" y="823"/>
                  </a:lnTo>
                  <a:lnTo>
                    <a:pt x="133" y="819"/>
                  </a:lnTo>
                  <a:lnTo>
                    <a:pt x="130" y="819"/>
                  </a:lnTo>
                  <a:lnTo>
                    <a:pt x="130" y="823"/>
                  </a:lnTo>
                  <a:lnTo>
                    <a:pt x="128" y="826"/>
                  </a:lnTo>
                  <a:lnTo>
                    <a:pt x="130" y="828"/>
                  </a:lnTo>
                  <a:lnTo>
                    <a:pt x="130" y="832"/>
                  </a:lnTo>
                  <a:lnTo>
                    <a:pt x="130" y="832"/>
                  </a:lnTo>
                  <a:lnTo>
                    <a:pt x="131" y="834"/>
                  </a:lnTo>
                  <a:lnTo>
                    <a:pt x="135" y="836"/>
                  </a:lnTo>
                  <a:lnTo>
                    <a:pt x="137" y="838"/>
                  </a:lnTo>
                  <a:lnTo>
                    <a:pt x="139" y="836"/>
                  </a:lnTo>
                  <a:lnTo>
                    <a:pt x="139" y="836"/>
                  </a:lnTo>
                  <a:lnTo>
                    <a:pt x="139" y="836"/>
                  </a:lnTo>
                  <a:lnTo>
                    <a:pt x="139" y="836"/>
                  </a:lnTo>
                  <a:close/>
                  <a:moveTo>
                    <a:pt x="124" y="862"/>
                  </a:moveTo>
                  <a:lnTo>
                    <a:pt x="128" y="862"/>
                  </a:lnTo>
                  <a:lnTo>
                    <a:pt x="130" y="862"/>
                  </a:lnTo>
                  <a:lnTo>
                    <a:pt x="126" y="864"/>
                  </a:lnTo>
                  <a:lnTo>
                    <a:pt x="124" y="862"/>
                  </a:lnTo>
                  <a:lnTo>
                    <a:pt x="124" y="862"/>
                  </a:lnTo>
                  <a:lnTo>
                    <a:pt x="124" y="862"/>
                  </a:lnTo>
                  <a:lnTo>
                    <a:pt x="124" y="862"/>
                  </a:lnTo>
                  <a:close/>
                  <a:moveTo>
                    <a:pt x="126" y="858"/>
                  </a:moveTo>
                  <a:lnTo>
                    <a:pt x="124" y="858"/>
                  </a:lnTo>
                  <a:lnTo>
                    <a:pt x="126" y="857"/>
                  </a:lnTo>
                  <a:lnTo>
                    <a:pt x="128" y="857"/>
                  </a:lnTo>
                  <a:lnTo>
                    <a:pt x="128" y="858"/>
                  </a:lnTo>
                  <a:lnTo>
                    <a:pt x="126" y="858"/>
                  </a:lnTo>
                  <a:lnTo>
                    <a:pt x="126" y="858"/>
                  </a:lnTo>
                  <a:lnTo>
                    <a:pt x="126" y="858"/>
                  </a:lnTo>
                  <a:lnTo>
                    <a:pt x="126" y="858"/>
                  </a:lnTo>
                  <a:close/>
                  <a:moveTo>
                    <a:pt x="199" y="879"/>
                  </a:moveTo>
                  <a:lnTo>
                    <a:pt x="195" y="877"/>
                  </a:lnTo>
                  <a:lnTo>
                    <a:pt x="199" y="875"/>
                  </a:lnTo>
                  <a:lnTo>
                    <a:pt x="195" y="874"/>
                  </a:lnTo>
                  <a:lnTo>
                    <a:pt x="201" y="874"/>
                  </a:lnTo>
                  <a:lnTo>
                    <a:pt x="201" y="877"/>
                  </a:lnTo>
                  <a:lnTo>
                    <a:pt x="201" y="879"/>
                  </a:lnTo>
                  <a:lnTo>
                    <a:pt x="199" y="879"/>
                  </a:lnTo>
                  <a:lnTo>
                    <a:pt x="199" y="879"/>
                  </a:lnTo>
                  <a:lnTo>
                    <a:pt x="199" y="879"/>
                  </a:lnTo>
                  <a:lnTo>
                    <a:pt x="199" y="879"/>
                  </a:lnTo>
                  <a:close/>
                  <a:moveTo>
                    <a:pt x="152" y="862"/>
                  </a:moveTo>
                  <a:lnTo>
                    <a:pt x="156" y="858"/>
                  </a:lnTo>
                  <a:lnTo>
                    <a:pt x="158" y="858"/>
                  </a:lnTo>
                  <a:lnTo>
                    <a:pt x="160" y="858"/>
                  </a:lnTo>
                  <a:lnTo>
                    <a:pt x="163" y="858"/>
                  </a:lnTo>
                  <a:lnTo>
                    <a:pt x="171" y="857"/>
                  </a:lnTo>
                  <a:lnTo>
                    <a:pt x="177" y="857"/>
                  </a:lnTo>
                  <a:lnTo>
                    <a:pt x="182" y="857"/>
                  </a:lnTo>
                  <a:lnTo>
                    <a:pt x="188" y="857"/>
                  </a:lnTo>
                  <a:lnTo>
                    <a:pt x="192" y="857"/>
                  </a:lnTo>
                  <a:lnTo>
                    <a:pt x="195" y="857"/>
                  </a:lnTo>
                  <a:lnTo>
                    <a:pt x="195" y="858"/>
                  </a:lnTo>
                  <a:lnTo>
                    <a:pt x="199" y="862"/>
                  </a:lnTo>
                  <a:lnTo>
                    <a:pt x="195" y="862"/>
                  </a:lnTo>
                  <a:lnTo>
                    <a:pt x="195" y="864"/>
                  </a:lnTo>
                  <a:lnTo>
                    <a:pt x="192" y="862"/>
                  </a:lnTo>
                  <a:lnTo>
                    <a:pt x="192" y="862"/>
                  </a:lnTo>
                  <a:lnTo>
                    <a:pt x="188" y="864"/>
                  </a:lnTo>
                  <a:lnTo>
                    <a:pt x="182" y="864"/>
                  </a:lnTo>
                  <a:lnTo>
                    <a:pt x="180" y="862"/>
                  </a:lnTo>
                  <a:lnTo>
                    <a:pt x="180" y="858"/>
                  </a:lnTo>
                  <a:lnTo>
                    <a:pt x="177" y="858"/>
                  </a:lnTo>
                  <a:lnTo>
                    <a:pt x="175" y="862"/>
                  </a:lnTo>
                  <a:lnTo>
                    <a:pt x="171" y="862"/>
                  </a:lnTo>
                  <a:lnTo>
                    <a:pt x="167" y="862"/>
                  </a:lnTo>
                  <a:lnTo>
                    <a:pt x="171" y="864"/>
                  </a:lnTo>
                  <a:lnTo>
                    <a:pt x="171" y="864"/>
                  </a:lnTo>
                  <a:lnTo>
                    <a:pt x="177" y="866"/>
                  </a:lnTo>
                  <a:lnTo>
                    <a:pt x="177" y="866"/>
                  </a:lnTo>
                  <a:lnTo>
                    <a:pt x="177" y="868"/>
                  </a:lnTo>
                  <a:lnTo>
                    <a:pt x="180" y="870"/>
                  </a:lnTo>
                  <a:lnTo>
                    <a:pt x="184" y="874"/>
                  </a:lnTo>
                  <a:lnTo>
                    <a:pt x="184" y="877"/>
                  </a:lnTo>
                  <a:lnTo>
                    <a:pt x="182" y="875"/>
                  </a:lnTo>
                  <a:lnTo>
                    <a:pt x="180" y="872"/>
                  </a:lnTo>
                  <a:lnTo>
                    <a:pt x="177" y="872"/>
                  </a:lnTo>
                  <a:lnTo>
                    <a:pt x="171" y="874"/>
                  </a:lnTo>
                  <a:lnTo>
                    <a:pt x="171" y="872"/>
                  </a:lnTo>
                  <a:lnTo>
                    <a:pt x="167" y="868"/>
                  </a:lnTo>
                  <a:lnTo>
                    <a:pt x="165" y="868"/>
                  </a:lnTo>
                  <a:lnTo>
                    <a:pt x="165" y="870"/>
                  </a:lnTo>
                  <a:lnTo>
                    <a:pt x="167" y="872"/>
                  </a:lnTo>
                  <a:lnTo>
                    <a:pt x="167" y="875"/>
                  </a:lnTo>
                  <a:lnTo>
                    <a:pt x="165" y="875"/>
                  </a:lnTo>
                  <a:lnTo>
                    <a:pt x="162" y="872"/>
                  </a:lnTo>
                  <a:lnTo>
                    <a:pt x="160" y="874"/>
                  </a:lnTo>
                  <a:lnTo>
                    <a:pt x="158" y="872"/>
                  </a:lnTo>
                  <a:lnTo>
                    <a:pt x="156" y="870"/>
                  </a:lnTo>
                  <a:lnTo>
                    <a:pt x="156" y="868"/>
                  </a:lnTo>
                  <a:lnTo>
                    <a:pt x="156" y="870"/>
                  </a:lnTo>
                  <a:lnTo>
                    <a:pt x="150" y="868"/>
                  </a:lnTo>
                  <a:lnTo>
                    <a:pt x="150" y="866"/>
                  </a:lnTo>
                  <a:lnTo>
                    <a:pt x="156" y="864"/>
                  </a:lnTo>
                  <a:lnTo>
                    <a:pt x="160" y="862"/>
                  </a:lnTo>
                  <a:lnTo>
                    <a:pt x="156" y="862"/>
                  </a:lnTo>
                  <a:lnTo>
                    <a:pt x="156" y="862"/>
                  </a:lnTo>
                  <a:lnTo>
                    <a:pt x="152" y="862"/>
                  </a:lnTo>
                  <a:lnTo>
                    <a:pt x="152" y="862"/>
                  </a:lnTo>
                  <a:lnTo>
                    <a:pt x="152" y="862"/>
                  </a:lnTo>
                  <a:close/>
                </a:path>
              </a:pathLst>
            </a:custGeom>
            <a:solidFill>
              <a:schemeClr val="accent4"/>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62" name="Freeform 47">
              <a:extLst>
                <a:ext uri="{FF2B5EF4-FFF2-40B4-BE49-F238E27FC236}">
                  <a16:creationId xmlns:a16="http://schemas.microsoft.com/office/drawing/2014/main" id="{5E889DFB-F1E8-4EF6-A826-F2EC37B312B3}"/>
                </a:ext>
              </a:extLst>
            </p:cNvPr>
            <p:cNvSpPr>
              <a:spLocks/>
            </p:cNvSpPr>
            <p:nvPr/>
          </p:nvSpPr>
          <p:spPr bwMode="auto">
            <a:xfrm>
              <a:off x="9816635" y="2402036"/>
              <a:ext cx="200785" cy="94446"/>
            </a:xfrm>
            <a:custGeom>
              <a:avLst/>
              <a:gdLst/>
              <a:ahLst/>
              <a:cxnLst>
                <a:cxn ang="0">
                  <a:pos x="20" y="83"/>
                </a:cxn>
                <a:cxn ang="0">
                  <a:pos x="35" y="64"/>
                </a:cxn>
                <a:cxn ang="0">
                  <a:pos x="41" y="53"/>
                </a:cxn>
                <a:cxn ang="0">
                  <a:pos x="66" y="47"/>
                </a:cxn>
                <a:cxn ang="0">
                  <a:pos x="81" y="49"/>
                </a:cxn>
                <a:cxn ang="0">
                  <a:pos x="99" y="49"/>
                </a:cxn>
                <a:cxn ang="0">
                  <a:pos x="120" y="68"/>
                </a:cxn>
                <a:cxn ang="0">
                  <a:pos x="139" y="64"/>
                </a:cxn>
                <a:cxn ang="0">
                  <a:pos x="163" y="64"/>
                </a:cxn>
                <a:cxn ang="0">
                  <a:pos x="169" y="44"/>
                </a:cxn>
                <a:cxn ang="0">
                  <a:pos x="154" y="21"/>
                </a:cxn>
                <a:cxn ang="0">
                  <a:pos x="167" y="10"/>
                </a:cxn>
                <a:cxn ang="0">
                  <a:pos x="179" y="4"/>
                </a:cxn>
                <a:cxn ang="0">
                  <a:pos x="205" y="10"/>
                </a:cxn>
                <a:cxn ang="0">
                  <a:pos x="227" y="15"/>
                </a:cxn>
                <a:cxn ang="0">
                  <a:pos x="235" y="32"/>
                </a:cxn>
                <a:cxn ang="0">
                  <a:pos x="248" y="44"/>
                </a:cxn>
                <a:cxn ang="0">
                  <a:pos x="269" y="44"/>
                </a:cxn>
                <a:cxn ang="0">
                  <a:pos x="293" y="38"/>
                </a:cxn>
                <a:cxn ang="0">
                  <a:pos x="323" y="44"/>
                </a:cxn>
                <a:cxn ang="0">
                  <a:pos x="346" y="55"/>
                </a:cxn>
                <a:cxn ang="0">
                  <a:pos x="372" y="62"/>
                </a:cxn>
                <a:cxn ang="0">
                  <a:pos x="403" y="62"/>
                </a:cxn>
                <a:cxn ang="0">
                  <a:pos x="431" y="49"/>
                </a:cxn>
                <a:cxn ang="0">
                  <a:pos x="446" y="32"/>
                </a:cxn>
                <a:cxn ang="0">
                  <a:pos x="463" y="25"/>
                </a:cxn>
                <a:cxn ang="0">
                  <a:pos x="480" y="32"/>
                </a:cxn>
                <a:cxn ang="0">
                  <a:pos x="497" y="61"/>
                </a:cxn>
                <a:cxn ang="0">
                  <a:pos x="506" y="95"/>
                </a:cxn>
                <a:cxn ang="0">
                  <a:pos x="534" y="83"/>
                </a:cxn>
                <a:cxn ang="0">
                  <a:pos x="561" y="91"/>
                </a:cxn>
                <a:cxn ang="0">
                  <a:pos x="572" y="113"/>
                </a:cxn>
                <a:cxn ang="0">
                  <a:pos x="561" y="117"/>
                </a:cxn>
                <a:cxn ang="0">
                  <a:pos x="536" y="125"/>
                </a:cxn>
                <a:cxn ang="0">
                  <a:pos x="527" y="132"/>
                </a:cxn>
                <a:cxn ang="0">
                  <a:pos x="510" y="157"/>
                </a:cxn>
                <a:cxn ang="0">
                  <a:pos x="489" y="170"/>
                </a:cxn>
                <a:cxn ang="0">
                  <a:pos x="470" y="170"/>
                </a:cxn>
                <a:cxn ang="0">
                  <a:pos x="446" y="183"/>
                </a:cxn>
                <a:cxn ang="0">
                  <a:pos x="457" y="206"/>
                </a:cxn>
                <a:cxn ang="0">
                  <a:pos x="433" y="236"/>
                </a:cxn>
                <a:cxn ang="0">
                  <a:pos x="401" y="245"/>
                </a:cxn>
                <a:cxn ang="0">
                  <a:pos x="354" y="270"/>
                </a:cxn>
                <a:cxn ang="0">
                  <a:pos x="329" y="268"/>
                </a:cxn>
                <a:cxn ang="0">
                  <a:pos x="282" y="247"/>
                </a:cxn>
                <a:cxn ang="0">
                  <a:pos x="244" y="251"/>
                </a:cxn>
                <a:cxn ang="0">
                  <a:pos x="190" y="251"/>
                </a:cxn>
                <a:cxn ang="0">
                  <a:pos x="169" y="223"/>
                </a:cxn>
                <a:cxn ang="0">
                  <a:pos x="162" y="213"/>
                </a:cxn>
                <a:cxn ang="0">
                  <a:pos x="139" y="204"/>
                </a:cxn>
                <a:cxn ang="0">
                  <a:pos x="115" y="196"/>
                </a:cxn>
                <a:cxn ang="0">
                  <a:pos x="73" y="183"/>
                </a:cxn>
                <a:cxn ang="0">
                  <a:pos x="75" y="168"/>
                </a:cxn>
                <a:cxn ang="0">
                  <a:pos x="69" y="151"/>
                </a:cxn>
                <a:cxn ang="0">
                  <a:pos x="58" y="132"/>
                </a:cxn>
                <a:cxn ang="0">
                  <a:pos x="45" y="128"/>
                </a:cxn>
                <a:cxn ang="0">
                  <a:pos x="28" y="127"/>
                </a:cxn>
                <a:cxn ang="0">
                  <a:pos x="20" y="123"/>
                </a:cxn>
                <a:cxn ang="0">
                  <a:pos x="7" y="108"/>
                </a:cxn>
                <a:cxn ang="0">
                  <a:pos x="2" y="104"/>
                </a:cxn>
              </a:cxnLst>
              <a:rect l="0" t="0" r="r" b="b"/>
              <a:pathLst>
                <a:path w="574" h="270">
                  <a:moveTo>
                    <a:pt x="0" y="96"/>
                  </a:moveTo>
                  <a:lnTo>
                    <a:pt x="3" y="91"/>
                  </a:lnTo>
                  <a:lnTo>
                    <a:pt x="7" y="89"/>
                  </a:lnTo>
                  <a:lnTo>
                    <a:pt x="15" y="89"/>
                  </a:lnTo>
                  <a:lnTo>
                    <a:pt x="15" y="87"/>
                  </a:lnTo>
                  <a:lnTo>
                    <a:pt x="20" y="83"/>
                  </a:lnTo>
                  <a:lnTo>
                    <a:pt x="24" y="81"/>
                  </a:lnTo>
                  <a:lnTo>
                    <a:pt x="26" y="78"/>
                  </a:lnTo>
                  <a:lnTo>
                    <a:pt x="26" y="74"/>
                  </a:lnTo>
                  <a:lnTo>
                    <a:pt x="32" y="72"/>
                  </a:lnTo>
                  <a:lnTo>
                    <a:pt x="32" y="68"/>
                  </a:lnTo>
                  <a:lnTo>
                    <a:pt x="35" y="64"/>
                  </a:lnTo>
                  <a:lnTo>
                    <a:pt x="39" y="64"/>
                  </a:lnTo>
                  <a:lnTo>
                    <a:pt x="41" y="61"/>
                  </a:lnTo>
                  <a:lnTo>
                    <a:pt x="43" y="61"/>
                  </a:lnTo>
                  <a:lnTo>
                    <a:pt x="41" y="59"/>
                  </a:lnTo>
                  <a:lnTo>
                    <a:pt x="41" y="55"/>
                  </a:lnTo>
                  <a:lnTo>
                    <a:pt x="41" y="53"/>
                  </a:lnTo>
                  <a:lnTo>
                    <a:pt x="49" y="55"/>
                  </a:lnTo>
                  <a:lnTo>
                    <a:pt x="51" y="55"/>
                  </a:lnTo>
                  <a:lnTo>
                    <a:pt x="51" y="49"/>
                  </a:lnTo>
                  <a:lnTo>
                    <a:pt x="54" y="47"/>
                  </a:lnTo>
                  <a:lnTo>
                    <a:pt x="62" y="47"/>
                  </a:lnTo>
                  <a:lnTo>
                    <a:pt x="66" y="47"/>
                  </a:lnTo>
                  <a:lnTo>
                    <a:pt x="67" y="47"/>
                  </a:lnTo>
                  <a:lnTo>
                    <a:pt x="73" y="47"/>
                  </a:lnTo>
                  <a:lnTo>
                    <a:pt x="75" y="44"/>
                  </a:lnTo>
                  <a:lnTo>
                    <a:pt x="75" y="44"/>
                  </a:lnTo>
                  <a:lnTo>
                    <a:pt x="79" y="47"/>
                  </a:lnTo>
                  <a:lnTo>
                    <a:pt x="81" y="49"/>
                  </a:lnTo>
                  <a:lnTo>
                    <a:pt x="81" y="53"/>
                  </a:lnTo>
                  <a:lnTo>
                    <a:pt x="84" y="51"/>
                  </a:lnTo>
                  <a:lnTo>
                    <a:pt x="88" y="51"/>
                  </a:lnTo>
                  <a:lnTo>
                    <a:pt x="90" y="51"/>
                  </a:lnTo>
                  <a:lnTo>
                    <a:pt x="92" y="49"/>
                  </a:lnTo>
                  <a:lnTo>
                    <a:pt x="99" y="49"/>
                  </a:lnTo>
                  <a:lnTo>
                    <a:pt x="99" y="53"/>
                  </a:lnTo>
                  <a:lnTo>
                    <a:pt x="101" y="55"/>
                  </a:lnTo>
                  <a:lnTo>
                    <a:pt x="101" y="59"/>
                  </a:lnTo>
                  <a:lnTo>
                    <a:pt x="113" y="64"/>
                  </a:lnTo>
                  <a:lnTo>
                    <a:pt x="115" y="64"/>
                  </a:lnTo>
                  <a:lnTo>
                    <a:pt x="120" y="68"/>
                  </a:lnTo>
                  <a:lnTo>
                    <a:pt x="124" y="68"/>
                  </a:lnTo>
                  <a:lnTo>
                    <a:pt x="128" y="64"/>
                  </a:lnTo>
                  <a:lnTo>
                    <a:pt x="131" y="64"/>
                  </a:lnTo>
                  <a:lnTo>
                    <a:pt x="135" y="64"/>
                  </a:lnTo>
                  <a:lnTo>
                    <a:pt x="139" y="64"/>
                  </a:lnTo>
                  <a:lnTo>
                    <a:pt x="139" y="64"/>
                  </a:lnTo>
                  <a:lnTo>
                    <a:pt x="145" y="64"/>
                  </a:lnTo>
                  <a:lnTo>
                    <a:pt x="152" y="64"/>
                  </a:lnTo>
                  <a:lnTo>
                    <a:pt x="154" y="68"/>
                  </a:lnTo>
                  <a:lnTo>
                    <a:pt x="158" y="64"/>
                  </a:lnTo>
                  <a:lnTo>
                    <a:pt x="160" y="64"/>
                  </a:lnTo>
                  <a:lnTo>
                    <a:pt x="163" y="64"/>
                  </a:lnTo>
                  <a:lnTo>
                    <a:pt x="169" y="64"/>
                  </a:lnTo>
                  <a:lnTo>
                    <a:pt x="173" y="61"/>
                  </a:lnTo>
                  <a:lnTo>
                    <a:pt x="169" y="57"/>
                  </a:lnTo>
                  <a:lnTo>
                    <a:pt x="167" y="55"/>
                  </a:lnTo>
                  <a:lnTo>
                    <a:pt x="167" y="49"/>
                  </a:lnTo>
                  <a:lnTo>
                    <a:pt x="169" y="44"/>
                  </a:lnTo>
                  <a:lnTo>
                    <a:pt x="167" y="40"/>
                  </a:lnTo>
                  <a:lnTo>
                    <a:pt x="163" y="40"/>
                  </a:lnTo>
                  <a:lnTo>
                    <a:pt x="162" y="38"/>
                  </a:lnTo>
                  <a:lnTo>
                    <a:pt x="158" y="36"/>
                  </a:lnTo>
                  <a:lnTo>
                    <a:pt x="154" y="32"/>
                  </a:lnTo>
                  <a:lnTo>
                    <a:pt x="154" y="21"/>
                  </a:lnTo>
                  <a:lnTo>
                    <a:pt x="160" y="19"/>
                  </a:lnTo>
                  <a:lnTo>
                    <a:pt x="160" y="14"/>
                  </a:lnTo>
                  <a:lnTo>
                    <a:pt x="162" y="14"/>
                  </a:lnTo>
                  <a:lnTo>
                    <a:pt x="163" y="10"/>
                  </a:lnTo>
                  <a:lnTo>
                    <a:pt x="165" y="10"/>
                  </a:lnTo>
                  <a:lnTo>
                    <a:pt x="167" y="10"/>
                  </a:lnTo>
                  <a:lnTo>
                    <a:pt x="167" y="6"/>
                  </a:lnTo>
                  <a:lnTo>
                    <a:pt x="167" y="2"/>
                  </a:lnTo>
                  <a:lnTo>
                    <a:pt x="169" y="0"/>
                  </a:lnTo>
                  <a:lnTo>
                    <a:pt x="173" y="0"/>
                  </a:lnTo>
                  <a:lnTo>
                    <a:pt x="175" y="2"/>
                  </a:lnTo>
                  <a:lnTo>
                    <a:pt x="179" y="4"/>
                  </a:lnTo>
                  <a:lnTo>
                    <a:pt x="184" y="6"/>
                  </a:lnTo>
                  <a:lnTo>
                    <a:pt x="188" y="8"/>
                  </a:lnTo>
                  <a:lnTo>
                    <a:pt x="190" y="10"/>
                  </a:lnTo>
                  <a:lnTo>
                    <a:pt x="195" y="10"/>
                  </a:lnTo>
                  <a:lnTo>
                    <a:pt x="199" y="10"/>
                  </a:lnTo>
                  <a:lnTo>
                    <a:pt x="205" y="10"/>
                  </a:lnTo>
                  <a:lnTo>
                    <a:pt x="207" y="14"/>
                  </a:lnTo>
                  <a:lnTo>
                    <a:pt x="209" y="14"/>
                  </a:lnTo>
                  <a:lnTo>
                    <a:pt x="212" y="14"/>
                  </a:lnTo>
                  <a:lnTo>
                    <a:pt x="218" y="14"/>
                  </a:lnTo>
                  <a:lnTo>
                    <a:pt x="224" y="14"/>
                  </a:lnTo>
                  <a:lnTo>
                    <a:pt x="227" y="15"/>
                  </a:lnTo>
                  <a:lnTo>
                    <a:pt x="229" y="19"/>
                  </a:lnTo>
                  <a:lnTo>
                    <a:pt x="229" y="21"/>
                  </a:lnTo>
                  <a:lnTo>
                    <a:pt x="231" y="23"/>
                  </a:lnTo>
                  <a:lnTo>
                    <a:pt x="231" y="27"/>
                  </a:lnTo>
                  <a:lnTo>
                    <a:pt x="233" y="29"/>
                  </a:lnTo>
                  <a:lnTo>
                    <a:pt x="235" y="32"/>
                  </a:lnTo>
                  <a:lnTo>
                    <a:pt x="235" y="36"/>
                  </a:lnTo>
                  <a:lnTo>
                    <a:pt x="237" y="38"/>
                  </a:lnTo>
                  <a:lnTo>
                    <a:pt x="239" y="38"/>
                  </a:lnTo>
                  <a:lnTo>
                    <a:pt x="243" y="40"/>
                  </a:lnTo>
                  <a:lnTo>
                    <a:pt x="243" y="44"/>
                  </a:lnTo>
                  <a:lnTo>
                    <a:pt x="248" y="44"/>
                  </a:lnTo>
                  <a:lnTo>
                    <a:pt x="254" y="47"/>
                  </a:lnTo>
                  <a:lnTo>
                    <a:pt x="258" y="47"/>
                  </a:lnTo>
                  <a:lnTo>
                    <a:pt x="258" y="47"/>
                  </a:lnTo>
                  <a:lnTo>
                    <a:pt x="265" y="47"/>
                  </a:lnTo>
                  <a:lnTo>
                    <a:pt x="267" y="44"/>
                  </a:lnTo>
                  <a:lnTo>
                    <a:pt x="269" y="44"/>
                  </a:lnTo>
                  <a:lnTo>
                    <a:pt x="273" y="47"/>
                  </a:lnTo>
                  <a:lnTo>
                    <a:pt x="273" y="44"/>
                  </a:lnTo>
                  <a:lnTo>
                    <a:pt x="278" y="40"/>
                  </a:lnTo>
                  <a:lnTo>
                    <a:pt x="282" y="40"/>
                  </a:lnTo>
                  <a:lnTo>
                    <a:pt x="290" y="40"/>
                  </a:lnTo>
                  <a:lnTo>
                    <a:pt x="293" y="38"/>
                  </a:lnTo>
                  <a:lnTo>
                    <a:pt x="299" y="38"/>
                  </a:lnTo>
                  <a:lnTo>
                    <a:pt x="303" y="36"/>
                  </a:lnTo>
                  <a:lnTo>
                    <a:pt x="308" y="38"/>
                  </a:lnTo>
                  <a:lnTo>
                    <a:pt x="312" y="40"/>
                  </a:lnTo>
                  <a:lnTo>
                    <a:pt x="320" y="38"/>
                  </a:lnTo>
                  <a:lnTo>
                    <a:pt x="323" y="44"/>
                  </a:lnTo>
                  <a:lnTo>
                    <a:pt x="331" y="47"/>
                  </a:lnTo>
                  <a:lnTo>
                    <a:pt x="337" y="47"/>
                  </a:lnTo>
                  <a:lnTo>
                    <a:pt x="339" y="44"/>
                  </a:lnTo>
                  <a:lnTo>
                    <a:pt x="342" y="47"/>
                  </a:lnTo>
                  <a:lnTo>
                    <a:pt x="342" y="53"/>
                  </a:lnTo>
                  <a:lnTo>
                    <a:pt x="346" y="55"/>
                  </a:lnTo>
                  <a:lnTo>
                    <a:pt x="350" y="57"/>
                  </a:lnTo>
                  <a:lnTo>
                    <a:pt x="352" y="57"/>
                  </a:lnTo>
                  <a:lnTo>
                    <a:pt x="355" y="61"/>
                  </a:lnTo>
                  <a:lnTo>
                    <a:pt x="359" y="61"/>
                  </a:lnTo>
                  <a:lnTo>
                    <a:pt x="367" y="61"/>
                  </a:lnTo>
                  <a:lnTo>
                    <a:pt x="372" y="62"/>
                  </a:lnTo>
                  <a:lnTo>
                    <a:pt x="386" y="62"/>
                  </a:lnTo>
                  <a:lnTo>
                    <a:pt x="389" y="61"/>
                  </a:lnTo>
                  <a:lnTo>
                    <a:pt x="391" y="61"/>
                  </a:lnTo>
                  <a:lnTo>
                    <a:pt x="397" y="61"/>
                  </a:lnTo>
                  <a:lnTo>
                    <a:pt x="401" y="62"/>
                  </a:lnTo>
                  <a:lnTo>
                    <a:pt x="403" y="62"/>
                  </a:lnTo>
                  <a:lnTo>
                    <a:pt x="406" y="57"/>
                  </a:lnTo>
                  <a:lnTo>
                    <a:pt x="410" y="53"/>
                  </a:lnTo>
                  <a:lnTo>
                    <a:pt x="416" y="53"/>
                  </a:lnTo>
                  <a:lnTo>
                    <a:pt x="419" y="49"/>
                  </a:lnTo>
                  <a:lnTo>
                    <a:pt x="421" y="49"/>
                  </a:lnTo>
                  <a:lnTo>
                    <a:pt x="431" y="49"/>
                  </a:lnTo>
                  <a:lnTo>
                    <a:pt x="433" y="47"/>
                  </a:lnTo>
                  <a:lnTo>
                    <a:pt x="436" y="44"/>
                  </a:lnTo>
                  <a:lnTo>
                    <a:pt x="436" y="40"/>
                  </a:lnTo>
                  <a:lnTo>
                    <a:pt x="436" y="38"/>
                  </a:lnTo>
                  <a:lnTo>
                    <a:pt x="440" y="36"/>
                  </a:lnTo>
                  <a:lnTo>
                    <a:pt x="446" y="32"/>
                  </a:lnTo>
                  <a:lnTo>
                    <a:pt x="446" y="29"/>
                  </a:lnTo>
                  <a:lnTo>
                    <a:pt x="448" y="25"/>
                  </a:lnTo>
                  <a:lnTo>
                    <a:pt x="451" y="25"/>
                  </a:lnTo>
                  <a:lnTo>
                    <a:pt x="453" y="27"/>
                  </a:lnTo>
                  <a:lnTo>
                    <a:pt x="457" y="25"/>
                  </a:lnTo>
                  <a:lnTo>
                    <a:pt x="463" y="25"/>
                  </a:lnTo>
                  <a:lnTo>
                    <a:pt x="467" y="29"/>
                  </a:lnTo>
                  <a:lnTo>
                    <a:pt x="467" y="32"/>
                  </a:lnTo>
                  <a:lnTo>
                    <a:pt x="470" y="32"/>
                  </a:lnTo>
                  <a:lnTo>
                    <a:pt x="476" y="30"/>
                  </a:lnTo>
                  <a:lnTo>
                    <a:pt x="476" y="32"/>
                  </a:lnTo>
                  <a:lnTo>
                    <a:pt x="480" y="32"/>
                  </a:lnTo>
                  <a:lnTo>
                    <a:pt x="483" y="30"/>
                  </a:lnTo>
                  <a:lnTo>
                    <a:pt x="483" y="29"/>
                  </a:lnTo>
                  <a:lnTo>
                    <a:pt x="491" y="27"/>
                  </a:lnTo>
                  <a:lnTo>
                    <a:pt x="497" y="29"/>
                  </a:lnTo>
                  <a:lnTo>
                    <a:pt x="500" y="32"/>
                  </a:lnTo>
                  <a:lnTo>
                    <a:pt x="497" y="61"/>
                  </a:lnTo>
                  <a:lnTo>
                    <a:pt x="497" y="64"/>
                  </a:lnTo>
                  <a:lnTo>
                    <a:pt x="495" y="72"/>
                  </a:lnTo>
                  <a:lnTo>
                    <a:pt x="495" y="74"/>
                  </a:lnTo>
                  <a:lnTo>
                    <a:pt x="493" y="83"/>
                  </a:lnTo>
                  <a:lnTo>
                    <a:pt x="497" y="89"/>
                  </a:lnTo>
                  <a:lnTo>
                    <a:pt x="506" y="95"/>
                  </a:lnTo>
                  <a:lnTo>
                    <a:pt x="510" y="89"/>
                  </a:lnTo>
                  <a:lnTo>
                    <a:pt x="517" y="89"/>
                  </a:lnTo>
                  <a:lnTo>
                    <a:pt x="527" y="91"/>
                  </a:lnTo>
                  <a:lnTo>
                    <a:pt x="531" y="95"/>
                  </a:lnTo>
                  <a:lnTo>
                    <a:pt x="534" y="87"/>
                  </a:lnTo>
                  <a:lnTo>
                    <a:pt x="534" y="83"/>
                  </a:lnTo>
                  <a:lnTo>
                    <a:pt x="534" y="79"/>
                  </a:lnTo>
                  <a:lnTo>
                    <a:pt x="540" y="78"/>
                  </a:lnTo>
                  <a:lnTo>
                    <a:pt x="540" y="78"/>
                  </a:lnTo>
                  <a:lnTo>
                    <a:pt x="549" y="78"/>
                  </a:lnTo>
                  <a:lnTo>
                    <a:pt x="555" y="85"/>
                  </a:lnTo>
                  <a:lnTo>
                    <a:pt x="561" y="91"/>
                  </a:lnTo>
                  <a:lnTo>
                    <a:pt x="566" y="98"/>
                  </a:lnTo>
                  <a:lnTo>
                    <a:pt x="572" y="102"/>
                  </a:lnTo>
                  <a:lnTo>
                    <a:pt x="572" y="104"/>
                  </a:lnTo>
                  <a:lnTo>
                    <a:pt x="574" y="108"/>
                  </a:lnTo>
                  <a:lnTo>
                    <a:pt x="574" y="111"/>
                  </a:lnTo>
                  <a:lnTo>
                    <a:pt x="572" y="113"/>
                  </a:lnTo>
                  <a:lnTo>
                    <a:pt x="572" y="115"/>
                  </a:lnTo>
                  <a:lnTo>
                    <a:pt x="570" y="119"/>
                  </a:lnTo>
                  <a:lnTo>
                    <a:pt x="570" y="117"/>
                  </a:lnTo>
                  <a:lnTo>
                    <a:pt x="566" y="115"/>
                  </a:lnTo>
                  <a:lnTo>
                    <a:pt x="564" y="117"/>
                  </a:lnTo>
                  <a:lnTo>
                    <a:pt x="561" y="117"/>
                  </a:lnTo>
                  <a:lnTo>
                    <a:pt x="557" y="115"/>
                  </a:lnTo>
                  <a:lnTo>
                    <a:pt x="553" y="115"/>
                  </a:lnTo>
                  <a:lnTo>
                    <a:pt x="549" y="121"/>
                  </a:lnTo>
                  <a:lnTo>
                    <a:pt x="544" y="125"/>
                  </a:lnTo>
                  <a:lnTo>
                    <a:pt x="540" y="127"/>
                  </a:lnTo>
                  <a:lnTo>
                    <a:pt x="536" y="125"/>
                  </a:lnTo>
                  <a:lnTo>
                    <a:pt x="536" y="125"/>
                  </a:lnTo>
                  <a:lnTo>
                    <a:pt x="536" y="128"/>
                  </a:lnTo>
                  <a:lnTo>
                    <a:pt x="536" y="128"/>
                  </a:lnTo>
                  <a:lnTo>
                    <a:pt x="531" y="132"/>
                  </a:lnTo>
                  <a:lnTo>
                    <a:pt x="531" y="128"/>
                  </a:lnTo>
                  <a:lnTo>
                    <a:pt x="527" y="132"/>
                  </a:lnTo>
                  <a:lnTo>
                    <a:pt x="527" y="136"/>
                  </a:lnTo>
                  <a:lnTo>
                    <a:pt x="525" y="143"/>
                  </a:lnTo>
                  <a:lnTo>
                    <a:pt x="525" y="147"/>
                  </a:lnTo>
                  <a:lnTo>
                    <a:pt x="523" y="149"/>
                  </a:lnTo>
                  <a:lnTo>
                    <a:pt x="519" y="151"/>
                  </a:lnTo>
                  <a:lnTo>
                    <a:pt x="510" y="157"/>
                  </a:lnTo>
                  <a:lnTo>
                    <a:pt x="506" y="157"/>
                  </a:lnTo>
                  <a:lnTo>
                    <a:pt x="500" y="153"/>
                  </a:lnTo>
                  <a:lnTo>
                    <a:pt x="500" y="157"/>
                  </a:lnTo>
                  <a:lnTo>
                    <a:pt x="497" y="162"/>
                  </a:lnTo>
                  <a:lnTo>
                    <a:pt x="493" y="166"/>
                  </a:lnTo>
                  <a:lnTo>
                    <a:pt x="489" y="170"/>
                  </a:lnTo>
                  <a:lnTo>
                    <a:pt x="485" y="172"/>
                  </a:lnTo>
                  <a:lnTo>
                    <a:pt x="485" y="175"/>
                  </a:lnTo>
                  <a:lnTo>
                    <a:pt x="483" y="175"/>
                  </a:lnTo>
                  <a:lnTo>
                    <a:pt x="478" y="174"/>
                  </a:lnTo>
                  <a:lnTo>
                    <a:pt x="476" y="172"/>
                  </a:lnTo>
                  <a:lnTo>
                    <a:pt x="470" y="170"/>
                  </a:lnTo>
                  <a:lnTo>
                    <a:pt x="465" y="166"/>
                  </a:lnTo>
                  <a:lnTo>
                    <a:pt x="461" y="166"/>
                  </a:lnTo>
                  <a:lnTo>
                    <a:pt x="453" y="168"/>
                  </a:lnTo>
                  <a:lnTo>
                    <a:pt x="448" y="172"/>
                  </a:lnTo>
                  <a:lnTo>
                    <a:pt x="446" y="175"/>
                  </a:lnTo>
                  <a:lnTo>
                    <a:pt x="446" y="183"/>
                  </a:lnTo>
                  <a:lnTo>
                    <a:pt x="446" y="187"/>
                  </a:lnTo>
                  <a:lnTo>
                    <a:pt x="446" y="191"/>
                  </a:lnTo>
                  <a:lnTo>
                    <a:pt x="453" y="196"/>
                  </a:lnTo>
                  <a:lnTo>
                    <a:pt x="463" y="200"/>
                  </a:lnTo>
                  <a:lnTo>
                    <a:pt x="463" y="202"/>
                  </a:lnTo>
                  <a:lnTo>
                    <a:pt x="457" y="206"/>
                  </a:lnTo>
                  <a:lnTo>
                    <a:pt x="457" y="209"/>
                  </a:lnTo>
                  <a:lnTo>
                    <a:pt x="448" y="221"/>
                  </a:lnTo>
                  <a:lnTo>
                    <a:pt x="446" y="226"/>
                  </a:lnTo>
                  <a:lnTo>
                    <a:pt x="440" y="234"/>
                  </a:lnTo>
                  <a:lnTo>
                    <a:pt x="440" y="234"/>
                  </a:lnTo>
                  <a:lnTo>
                    <a:pt x="433" y="236"/>
                  </a:lnTo>
                  <a:lnTo>
                    <a:pt x="429" y="236"/>
                  </a:lnTo>
                  <a:lnTo>
                    <a:pt x="423" y="240"/>
                  </a:lnTo>
                  <a:lnTo>
                    <a:pt x="418" y="241"/>
                  </a:lnTo>
                  <a:lnTo>
                    <a:pt x="412" y="241"/>
                  </a:lnTo>
                  <a:lnTo>
                    <a:pt x="406" y="241"/>
                  </a:lnTo>
                  <a:lnTo>
                    <a:pt x="401" y="245"/>
                  </a:lnTo>
                  <a:lnTo>
                    <a:pt x="395" y="247"/>
                  </a:lnTo>
                  <a:lnTo>
                    <a:pt x="380" y="251"/>
                  </a:lnTo>
                  <a:lnTo>
                    <a:pt x="371" y="255"/>
                  </a:lnTo>
                  <a:lnTo>
                    <a:pt x="363" y="260"/>
                  </a:lnTo>
                  <a:lnTo>
                    <a:pt x="357" y="268"/>
                  </a:lnTo>
                  <a:lnTo>
                    <a:pt x="354" y="270"/>
                  </a:lnTo>
                  <a:lnTo>
                    <a:pt x="348" y="270"/>
                  </a:lnTo>
                  <a:lnTo>
                    <a:pt x="342" y="270"/>
                  </a:lnTo>
                  <a:lnTo>
                    <a:pt x="342" y="266"/>
                  </a:lnTo>
                  <a:lnTo>
                    <a:pt x="342" y="264"/>
                  </a:lnTo>
                  <a:lnTo>
                    <a:pt x="333" y="266"/>
                  </a:lnTo>
                  <a:lnTo>
                    <a:pt x="329" y="268"/>
                  </a:lnTo>
                  <a:lnTo>
                    <a:pt x="322" y="264"/>
                  </a:lnTo>
                  <a:lnTo>
                    <a:pt x="316" y="262"/>
                  </a:lnTo>
                  <a:lnTo>
                    <a:pt x="303" y="258"/>
                  </a:lnTo>
                  <a:lnTo>
                    <a:pt x="293" y="253"/>
                  </a:lnTo>
                  <a:lnTo>
                    <a:pt x="286" y="247"/>
                  </a:lnTo>
                  <a:lnTo>
                    <a:pt x="282" y="247"/>
                  </a:lnTo>
                  <a:lnTo>
                    <a:pt x="269" y="247"/>
                  </a:lnTo>
                  <a:lnTo>
                    <a:pt x="258" y="247"/>
                  </a:lnTo>
                  <a:lnTo>
                    <a:pt x="254" y="245"/>
                  </a:lnTo>
                  <a:lnTo>
                    <a:pt x="252" y="247"/>
                  </a:lnTo>
                  <a:lnTo>
                    <a:pt x="252" y="247"/>
                  </a:lnTo>
                  <a:lnTo>
                    <a:pt x="244" y="251"/>
                  </a:lnTo>
                  <a:lnTo>
                    <a:pt x="237" y="251"/>
                  </a:lnTo>
                  <a:lnTo>
                    <a:pt x="220" y="251"/>
                  </a:lnTo>
                  <a:lnTo>
                    <a:pt x="209" y="251"/>
                  </a:lnTo>
                  <a:lnTo>
                    <a:pt x="199" y="251"/>
                  </a:lnTo>
                  <a:lnTo>
                    <a:pt x="194" y="251"/>
                  </a:lnTo>
                  <a:lnTo>
                    <a:pt x="190" y="251"/>
                  </a:lnTo>
                  <a:lnTo>
                    <a:pt x="188" y="251"/>
                  </a:lnTo>
                  <a:lnTo>
                    <a:pt x="182" y="241"/>
                  </a:lnTo>
                  <a:lnTo>
                    <a:pt x="182" y="240"/>
                  </a:lnTo>
                  <a:lnTo>
                    <a:pt x="175" y="232"/>
                  </a:lnTo>
                  <a:lnTo>
                    <a:pt x="175" y="228"/>
                  </a:lnTo>
                  <a:lnTo>
                    <a:pt x="169" y="223"/>
                  </a:lnTo>
                  <a:lnTo>
                    <a:pt x="169" y="221"/>
                  </a:lnTo>
                  <a:lnTo>
                    <a:pt x="169" y="217"/>
                  </a:lnTo>
                  <a:lnTo>
                    <a:pt x="165" y="217"/>
                  </a:lnTo>
                  <a:lnTo>
                    <a:pt x="163" y="217"/>
                  </a:lnTo>
                  <a:lnTo>
                    <a:pt x="163" y="215"/>
                  </a:lnTo>
                  <a:lnTo>
                    <a:pt x="162" y="213"/>
                  </a:lnTo>
                  <a:lnTo>
                    <a:pt x="162" y="211"/>
                  </a:lnTo>
                  <a:lnTo>
                    <a:pt x="160" y="211"/>
                  </a:lnTo>
                  <a:lnTo>
                    <a:pt x="154" y="211"/>
                  </a:lnTo>
                  <a:lnTo>
                    <a:pt x="148" y="209"/>
                  </a:lnTo>
                  <a:lnTo>
                    <a:pt x="145" y="204"/>
                  </a:lnTo>
                  <a:lnTo>
                    <a:pt x="139" y="204"/>
                  </a:lnTo>
                  <a:lnTo>
                    <a:pt x="139" y="204"/>
                  </a:lnTo>
                  <a:lnTo>
                    <a:pt x="135" y="204"/>
                  </a:lnTo>
                  <a:lnTo>
                    <a:pt x="135" y="200"/>
                  </a:lnTo>
                  <a:lnTo>
                    <a:pt x="128" y="196"/>
                  </a:lnTo>
                  <a:lnTo>
                    <a:pt x="115" y="196"/>
                  </a:lnTo>
                  <a:lnTo>
                    <a:pt x="115" y="196"/>
                  </a:lnTo>
                  <a:lnTo>
                    <a:pt x="115" y="196"/>
                  </a:lnTo>
                  <a:lnTo>
                    <a:pt x="109" y="196"/>
                  </a:lnTo>
                  <a:lnTo>
                    <a:pt x="99" y="196"/>
                  </a:lnTo>
                  <a:lnTo>
                    <a:pt x="81" y="192"/>
                  </a:lnTo>
                  <a:lnTo>
                    <a:pt x="79" y="192"/>
                  </a:lnTo>
                  <a:lnTo>
                    <a:pt x="73" y="183"/>
                  </a:lnTo>
                  <a:lnTo>
                    <a:pt x="73" y="181"/>
                  </a:lnTo>
                  <a:lnTo>
                    <a:pt x="73" y="179"/>
                  </a:lnTo>
                  <a:lnTo>
                    <a:pt x="75" y="177"/>
                  </a:lnTo>
                  <a:lnTo>
                    <a:pt x="75" y="174"/>
                  </a:lnTo>
                  <a:lnTo>
                    <a:pt x="79" y="172"/>
                  </a:lnTo>
                  <a:lnTo>
                    <a:pt x="75" y="168"/>
                  </a:lnTo>
                  <a:lnTo>
                    <a:pt x="75" y="166"/>
                  </a:lnTo>
                  <a:lnTo>
                    <a:pt x="75" y="162"/>
                  </a:lnTo>
                  <a:lnTo>
                    <a:pt x="75" y="159"/>
                  </a:lnTo>
                  <a:lnTo>
                    <a:pt x="73" y="157"/>
                  </a:lnTo>
                  <a:lnTo>
                    <a:pt x="71" y="153"/>
                  </a:lnTo>
                  <a:lnTo>
                    <a:pt x="69" y="151"/>
                  </a:lnTo>
                  <a:lnTo>
                    <a:pt x="66" y="149"/>
                  </a:lnTo>
                  <a:lnTo>
                    <a:pt x="64" y="145"/>
                  </a:lnTo>
                  <a:lnTo>
                    <a:pt x="62" y="142"/>
                  </a:lnTo>
                  <a:lnTo>
                    <a:pt x="62" y="138"/>
                  </a:lnTo>
                  <a:lnTo>
                    <a:pt x="60" y="136"/>
                  </a:lnTo>
                  <a:lnTo>
                    <a:pt x="58" y="132"/>
                  </a:lnTo>
                  <a:lnTo>
                    <a:pt x="56" y="132"/>
                  </a:lnTo>
                  <a:lnTo>
                    <a:pt x="54" y="128"/>
                  </a:lnTo>
                  <a:lnTo>
                    <a:pt x="51" y="128"/>
                  </a:lnTo>
                  <a:lnTo>
                    <a:pt x="49" y="127"/>
                  </a:lnTo>
                  <a:lnTo>
                    <a:pt x="45" y="127"/>
                  </a:lnTo>
                  <a:lnTo>
                    <a:pt x="45" y="128"/>
                  </a:lnTo>
                  <a:lnTo>
                    <a:pt x="43" y="128"/>
                  </a:lnTo>
                  <a:lnTo>
                    <a:pt x="41" y="128"/>
                  </a:lnTo>
                  <a:lnTo>
                    <a:pt x="37" y="127"/>
                  </a:lnTo>
                  <a:lnTo>
                    <a:pt x="35" y="125"/>
                  </a:lnTo>
                  <a:lnTo>
                    <a:pt x="32" y="125"/>
                  </a:lnTo>
                  <a:lnTo>
                    <a:pt x="28" y="127"/>
                  </a:lnTo>
                  <a:lnTo>
                    <a:pt x="28" y="128"/>
                  </a:lnTo>
                  <a:lnTo>
                    <a:pt x="26" y="128"/>
                  </a:lnTo>
                  <a:lnTo>
                    <a:pt x="24" y="128"/>
                  </a:lnTo>
                  <a:lnTo>
                    <a:pt x="20" y="127"/>
                  </a:lnTo>
                  <a:lnTo>
                    <a:pt x="20" y="125"/>
                  </a:lnTo>
                  <a:lnTo>
                    <a:pt x="20" y="123"/>
                  </a:lnTo>
                  <a:lnTo>
                    <a:pt x="19" y="119"/>
                  </a:lnTo>
                  <a:lnTo>
                    <a:pt x="15" y="117"/>
                  </a:lnTo>
                  <a:lnTo>
                    <a:pt x="11" y="113"/>
                  </a:lnTo>
                  <a:lnTo>
                    <a:pt x="9" y="113"/>
                  </a:lnTo>
                  <a:lnTo>
                    <a:pt x="7" y="111"/>
                  </a:lnTo>
                  <a:lnTo>
                    <a:pt x="7" y="108"/>
                  </a:lnTo>
                  <a:lnTo>
                    <a:pt x="7" y="108"/>
                  </a:lnTo>
                  <a:lnTo>
                    <a:pt x="5" y="104"/>
                  </a:lnTo>
                  <a:lnTo>
                    <a:pt x="5" y="104"/>
                  </a:lnTo>
                  <a:lnTo>
                    <a:pt x="3" y="108"/>
                  </a:lnTo>
                  <a:lnTo>
                    <a:pt x="3" y="108"/>
                  </a:lnTo>
                  <a:lnTo>
                    <a:pt x="2" y="104"/>
                  </a:lnTo>
                  <a:lnTo>
                    <a:pt x="0" y="102"/>
                  </a:lnTo>
                  <a:lnTo>
                    <a:pt x="0" y="98"/>
                  </a:lnTo>
                  <a:lnTo>
                    <a:pt x="0" y="96"/>
                  </a:lnTo>
                  <a:lnTo>
                    <a:pt x="0" y="96"/>
                  </a:lnTo>
                  <a:lnTo>
                    <a:pt x="0" y="96"/>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63" name="Freeform 48">
              <a:extLst>
                <a:ext uri="{FF2B5EF4-FFF2-40B4-BE49-F238E27FC236}">
                  <a16:creationId xmlns:a16="http://schemas.microsoft.com/office/drawing/2014/main" id="{B051C766-397F-46F1-B6F8-17ED9148F831}"/>
                </a:ext>
              </a:extLst>
            </p:cNvPr>
            <p:cNvSpPr>
              <a:spLocks noEditPoints="1"/>
            </p:cNvSpPr>
            <p:nvPr/>
          </p:nvSpPr>
          <p:spPr bwMode="auto">
            <a:xfrm>
              <a:off x="9790750" y="2746239"/>
              <a:ext cx="14692" cy="25535"/>
            </a:xfrm>
            <a:custGeom>
              <a:avLst/>
              <a:gdLst/>
              <a:ahLst/>
              <a:cxnLst>
                <a:cxn ang="0">
                  <a:pos x="0" y="32"/>
                </a:cxn>
                <a:cxn ang="0">
                  <a:pos x="2" y="28"/>
                </a:cxn>
                <a:cxn ang="0">
                  <a:pos x="0" y="28"/>
                </a:cxn>
                <a:cxn ang="0">
                  <a:pos x="0" y="35"/>
                </a:cxn>
                <a:cxn ang="0">
                  <a:pos x="0" y="35"/>
                </a:cxn>
                <a:cxn ang="0">
                  <a:pos x="6" y="5"/>
                </a:cxn>
                <a:cxn ang="0">
                  <a:pos x="2" y="0"/>
                </a:cxn>
                <a:cxn ang="0">
                  <a:pos x="10" y="0"/>
                </a:cxn>
                <a:cxn ang="0">
                  <a:pos x="6" y="3"/>
                </a:cxn>
                <a:cxn ang="0">
                  <a:pos x="6" y="5"/>
                </a:cxn>
                <a:cxn ang="0">
                  <a:pos x="6" y="5"/>
                </a:cxn>
                <a:cxn ang="0">
                  <a:pos x="12" y="1"/>
                </a:cxn>
                <a:cxn ang="0">
                  <a:pos x="17" y="7"/>
                </a:cxn>
                <a:cxn ang="0">
                  <a:pos x="17" y="7"/>
                </a:cxn>
                <a:cxn ang="0">
                  <a:pos x="12" y="5"/>
                </a:cxn>
                <a:cxn ang="0">
                  <a:pos x="10" y="3"/>
                </a:cxn>
                <a:cxn ang="0">
                  <a:pos x="12" y="1"/>
                </a:cxn>
                <a:cxn ang="0">
                  <a:pos x="12" y="0"/>
                </a:cxn>
                <a:cxn ang="0">
                  <a:pos x="12" y="0"/>
                </a:cxn>
                <a:cxn ang="0">
                  <a:pos x="6" y="7"/>
                </a:cxn>
                <a:cxn ang="0">
                  <a:pos x="6" y="9"/>
                </a:cxn>
                <a:cxn ang="0">
                  <a:pos x="6" y="9"/>
                </a:cxn>
                <a:cxn ang="0">
                  <a:pos x="6" y="17"/>
                </a:cxn>
                <a:cxn ang="0">
                  <a:pos x="2" y="13"/>
                </a:cxn>
                <a:cxn ang="0">
                  <a:pos x="0" y="13"/>
                </a:cxn>
                <a:cxn ang="0">
                  <a:pos x="2" y="17"/>
                </a:cxn>
                <a:cxn ang="0">
                  <a:pos x="2" y="20"/>
                </a:cxn>
                <a:cxn ang="0">
                  <a:pos x="2" y="28"/>
                </a:cxn>
                <a:cxn ang="0">
                  <a:pos x="2" y="37"/>
                </a:cxn>
                <a:cxn ang="0">
                  <a:pos x="2" y="47"/>
                </a:cxn>
                <a:cxn ang="0">
                  <a:pos x="2" y="56"/>
                </a:cxn>
                <a:cxn ang="0">
                  <a:pos x="10" y="69"/>
                </a:cxn>
                <a:cxn ang="0">
                  <a:pos x="17" y="71"/>
                </a:cxn>
                <a:cxn ang="0">
                  <a:pos x="30" y="69"/>
                </a:cxn>
                <a:cxn ang="0">
                  <a:pos x="42" y="58"/>
                </a:cxn>
                <a:cxn ang="0">
                  <a:pos x="42" y="50"/>
                </a:cxn>
                <a:cxn ang="0">
                  <a:pos x="42" y="47"/>
                </a:cxn>
                <a:cxn ang="0">
                  <a:pos x="42" y="41"/>
                </a:cxn>
                <a:cxn ang="0">
                  <a:pos x="36" y="32"/>
                </a:cxn>
                <a:cxn ang="0">
                  <a:pos x="29" y="26"/>
                </a:cxn>
                <a:cxn ang="0">
                  <a:pos x="27" y="26"/>
                </a:cxn>
                <a:cxn ang="0">
                  <a:pos x="29" y="22"/>
                </a:cxn>
                <a:cxn ang="0">
                  <a:pos x="27" y="17"/>
                </a:cxn>
                <a:cxn ang="0">
                  <a:pos x="21" y="13"/>
                </a:cxn>
                <a:cxn ang="0">
                  <a:pos x="21" y="9"/>
                </a:cxn>
                <a:cxn ang="0">
                  <a:pos x="15" y="9"/>
                </a:cxn>
                <a:cxn ang="0">
                  <a:pos x="12" y="7"/>
                </a:cxn>
                <a:cxn ang="0">
                  <a:pos x="6" y="5"/>
                </a:cxn>
              </a:cxnLst>
              <a:rect l="0" t="0" r="r" b="b"/>
              <a:pathLst>
                <a:path w="42" h="73">
                  <a:moveTo>
                    <a:pt x="0" y="35"/>
                  </a:moveTo>
                  <a:lnTo>
                    <a:pt x="0" y="32"/>
                  </a:lnTo>
                  <a:lnTo>
                    <a:pt x="0" y="28"/>
                  </a:lnTo>
                  <a:lnTo>
                    <a:pt x="2" y="28"/>
                  </a:lnTo>
                  <a:lnTo>
                    <a:pt x="2" y="28"/>
                  </a:lnTo>
                  <a:lnTo>
                    <a:pt x="0" y="28"/>
                  </a:lnTo>
                  <a:lnTo>
                    <a:pt x="2" y="32"/>
                  </a:lnTo>
                  <a:lnTo>
                    <a:pt x="0" y="35"/>
                  </a:lnTo>
                  <a:lnTo>
                    <a:pt x="0" y="35"/>
                  </a:lnTo>
                  <a:lnTo>
                    <a:pt x="0" y="35"/>
                  </a:lnTo>
                  <a:lnTo>
                    <a:pt x="0" y="35"/>
                  </a:lnTo>
                  <a:close/>
                  <a:moveTo>
                    <a:pt x="6" y="5"/>
                  </a:moveTo>
                  <a:lnTo>
                    <a:pt x="2" y="1"/>
                  </a:lnTo>
                  <a:lnTo>
                    <a:pt x="2" y="0"/>
                  </a:lnTo>
                  <a:lnTo>
                    <a:pt x="6" y="0"/>
                  </a:lnTo>
                  <a:lnTo>
                    <a:pt x="10" y="0"/>
                  </a:lnTo>
                  <a:lnTo>
                    <a:pt x="6" y="3"/>
                  </a:lnTo>
                  <a:lnTo>
                    <a:pt x="6" y="3"/>
                  </a:lnTo>
                  <a:lnTo>
                    <a:pt x="6" y="5"/>
                  </a:lnTo>
                  <a:lnTo>
                    <a:pt x="6" y="5"/>
                  </a:lnTo>
                  <a:lnTo>
                    <a:pt x="6" y="5"/>
                  </a:lnTo>
                  <a:lnTo>
                    <a:pt x="6" y="5"/>
                  </a:lnTo>
                  <a:close/>
                  <a:moveTo>
                    <a:pt x="12" y="0"/>
                  </a:moveTo>
                  <a:lnTo>
                    <a:pt x="12" y="1"/>
                  </a:lnTo>
                  <a:lnTo>
                    <a:pt x="15" y="3"/>
                  </a:lnTo>
                  <a:lnTo>
                    <a:pt x="17" y="7"/>
                  </a:lnTo>
                  <a:lnTo>
                    <a:pt x="21" y="9"/>
                  </a:lnTo>
                  <a:lnTo>
                    <a:pt x="17" y="7"/>
                  </a:lnTo>
                  <a:lnTo>
                    <a:pt x="15" y="7"/>
                  </a:lnTo>
                  <a:lnTo>
                    <a:pt x="12" y="5"/>
                  </a:lnTo>
                  <a:lnTo>
                    <a:pt x="10" y="3"/>
                  </a:lnTo>
                  <a:lnTo>
                    <a:pt x="10" y="3"/>
                  </a:lnTo>
                  <a:lnTo>
                    <a:pt x="12" y="1"/>
                  </a:lnTo>
                  <a:lnTo>
                    <a:pt x="12" y="1"/>
                  </a:lnTo>
                  <a:lnTo>
                    <a:pt x="12" y="0"/>
                  </a:lnTo>
                  <a:lnTo>
                    <a:pt x="12" y="0"/>
                  </a:lnTo>
                  <a:lnTo>
                    <a:pt x="12" y="0"/>
                  </a:lnTo>
                  <a:lnTo>
                    <a:pt x="12" y="0"/>
                  </a:lnTo>
                  <a:close/>
                  <a:moveTo>
                    <a:pt x="6" y="5"/>
                  </a:moveTo>
                  <a:lnTo>
                    <a:pt x="6" y="7"/>
                  </a:lnTo>
                  <a:lnTo>
                    <a:pt x="10" y="9"/>
                  </a:lnTo>
                  <a:lnTo>
                    <a:pt x="6" y="9"/>
                  </a:lnTo>
                  <a:lnTo>
                    <a:pt x="6" y="9"/>
                  </a:lnTo>
                  <a:lnTo>
                    <a:pt x="6" y="9"/>
                  </a:lnTo>
                  <a:lnTo>
                    <a:pt x="6" y="13"/>
                  </a:lnTo>
                  <a:lnTo>
                    <a:pt x="6" y="17"/>
                  </a:lnTo>
                  <a:lnTo>
                    <a:pt x="2" y="17"/>
                  </a:lnTo>
                  <a:lnTo>
                    <a:pt x="2" y="13"/>
                  </a:lnTo>
                  <a:lnTo>
                    <a:pt x="0" y="13"/>
                  </a:lnTo>
                  <a:lnTo>
                    <a:pt x="0" y="13"/>
                  </a:lnTo>
                  <a:lnTo>
                    <a:pt x="2" y="17"/>
                  </a:lnTo>
                  <a:lnTo>
                    <a:pt x="2" y="17"/>
                  </a:lnTo>
                  <a:lnTo>
                    <a:pt x="2" y="17"/>
                  </a:lnTo>
                  <a:lnTo>
                    <a:pt x="2" y="20"/>
                  </a:lnTo>
                  <a:lnTo>
                    <a:pt x="2" y="26"/>
                  </a:lnTo>
                  <a:lnTo>
                    <a:pt x="2" y="28"/>
                  </a:lnTo>
                  <a:lnTo>
                    <a:pt x="2" y="35"/>
                  </a:lnTo>
                  <a:lnTo>
                    <a:pt x="2" y="37"/>
                  </a:lnTo>
                  <a:lnTo>
                    <a:pt x="0" y="39"/>
                  </a:lnTo>
                  <a:lnTo>
                    <a:pt x="2" y="47"/>
                  </a:lnTo>
                  <a:lnTo>
                    <a:pt x="2" y="47"/>
                  </a:lnTo>
                  <a:lnTo>
                    <a:pt x="2" y="56"/>
                  </a:lnTo>
                  <a:lnTo>
                    <a:pt x="6" y="66"/>
                  </a:lnTo>
                  <a:lnTo>
                    <a:pt x="10" y="69"/>
                  </a:lnTo>
                  <a:lnTo>
                    <a:pt x="15" y="73"/>
                  </a:lnTo>
                  <a:lnTo>
                    <a:pt x="17" y="71"/>
                  </a:lnTo>
                  <a:lnTo>
                    <a:pt x="23" y="71"/>
                  </a:lnTo>
                  <a:lnTo>
                    <a:pt x="30" y="69"/>
                  </a:lnTo>
                  <a:lnTo>
                    <a:pt x="36" y="64"/>
                  </a:lnTo>
                  <a:lnTo>
                    <a:pt x="42" y="58"/>
                  </a:lnTo>
                  <a:lnTo>
                    <a:pt x="42" y="54"/>
                  </a:lnTo>
                  <a:lnTo>
                    <a:pt x="42" y="50"/>
                  </a:lnTo>
                  <a:lnTo>
                    <a:pt x="42" y="50"/>
                  </a:lnTo>
                  <a:lnTo>
                    <a:pt x="42" y="47"/>
                  </a:lnTo>
                  <a:lnTo>
                    <a:pt x="42" y="45"/>
                  </a:lnTo>
                  <a:lnTo>
                    <a:pt x="42" y="41"/>
                  </a:lnTo>
                  <a:lnTo>
                    <a:pt x="38" y="39"/>
                  </a:lnTo>
                  <a:lnTo>
                    <a:pt x="36" y="32"/>
                  </a:lnTo>
                  <a:lnTo>
                    <a:pt x="32" y="26"/>
                  </a:lnTo>
                  <a:lnTo>
                    <a:pt x="29" y="26"/>
                  </a:lnTo>
                  <a:lnTo>
                    <a:pt x="29" y="26"/>
                  </a:lnTo>
                  <a:lnTo>
                    <a:pt x="27" y="26"/>
                  </a:lnTo>
                  <a:lnTo>
                    <a:pt x="29" y="22"/>
                  </a:lnTo>
                  <a:lnTo>
                    <a:pt x="29" y="22"/>
                  </a:lnTo>
                  <a:lnTo>
                    <a:pt x="27" y="20"/>
                  </a:lnTo>
                  <a:lnTo>
                    <a:pt x="27" y="17"/>
                  </a:lnTo>
                  <a:lnTo>
                    <a:pt x="23" y="17"/>
                  </a:lnTo>
                  <a:lnTo>
                    <a:pt x="21" y="13"/>
                  </a:lnTo>
                  <a:lnTo>
                    <a:pt x="21" y="13"/>
                  </a:lnTo>
                  <a:lnTo>
                    <a:pt x="21" y="9"/>
                  </a:lnTo>
                  <a:lnTo>
                    <a:pt x="15" y="9"/>
                  </a:lnTo>
                  <a:lnTo>
                    <a:pt x="15" y="9"/>
                  </a:lnTo>
                  <a:lnTo>
                    <a:pt x="12" y="9"/>
                  </a:lnTo>
                  <a:lnTo>
                    <a:pt x="12" y="7"/>
                  </a:lnTo>
                  <a:lnTo>
                    <a:pt x="6" y="5"/>
                  </a:lnTo>
                  <a:lnTo>
                    <a:pt x="6" y="5"/>
                  </a:lnTo>
                  <a:lnTo>
                    <a:pt x="6" y="5"/>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64" name="Freeform 49">
              <a:extLst>
                <a:ext uri="{FF2B5EF4-FFF2-40B4-BE49-F238E27FC236}">
                  <a16:creationId xmlns:a16="http://schemas.microsoft.com/office/drawing/2014/main" id="{F1A78F9A-BFF4-433B-AC60-1FDFA160C424}"/>
                </a:ext>
              </a:extLst>
            </p:cNvPr>
            <p:cNvSpPr>
              <a:spLocks/>
            </p:cNvSpPr>
            <p:nvPr/>
          </p:nvSpPr>
          <p:spPr bwMode="auto">
            <a:xfrm>
              <a:off x="9794248" y="2597924"/>
              <a:ext cx="53869" cy="28334"/>
            </a:xfrm>
            <a:custGeom>
              <a:avLst/>
              <a:gdLst/>
              <a:ahLst/>
              <a:cxnLst>
                <a:cxn ang="0">
                  <a:pos x="9" y="0"/>
                </a:cxn>
                <a:cxn ang="0">
                  <a:pos x="15" y="4"/>
                </a:cxn>
                <a:cxn ang="0">
                  <a:pos x="20" y="7"/>
                </a:cxn>
                <a:cxn ang="0">
                  <a:pos x="28" y="4"/>
                </a:cxn>
                <a:cxn ang="0">
                  <a:pos x="37" y="7"/>
                </a:cxn>
                <a:cxn ang="0">
                  <a:pos x="43" y="7"/>
                </a:cxn>
                <a:cxn ang="0">
                  <a:pos x="52" y="15"/>
                </a:cxn>
                <a:cxn ang="0">
                  <a:pos x="58" y="19"/>
                </a:cxn>
                <a:cxn ang="0">
                  <a:pos x="62" y="26"/>
                </a:cxn>
                <a:cxn ang="0">
                  <a:pos x="66" y="19"/>
                </a:cxn>
                <a:cxn ang="0">
                  <a:pos x="67" y="19"/>
                </a:cxn>
                <a:cxn ang="0">
                  <a:pos x="77" y="22"/>
                </a:cxn>
                <a:cxn ang="0">
                  <a:pos x="81" y="30"/>
                </a:cxn>
                <a:cxn ang="0">
                  <a:pos x="92" y="30"/>
                </a:cxn>
                <a:cxn ang="0">
                  <a:pos x="92" y="41"/>
                </a:cxn>
                <a:cxn ang="0">
                  <a:pos x="101" y="43"/>
                </a:cxn>
                <a:cxn ang="0">
                  <a:pos x="107" y="41"/>
                </a:cxn>
                <a:cxn ang="0">
                  <a:pos x="116" y="37"/>
                </a:cxn>
                <a:cxn ang="0">
                  <a:pos x="122" y="43"/>
                </a:cxn>
                <a:cxn ang="0">
                  <a:pos x="131" y="51"/>
                </a:cxn>
                <a:cxn ang="0">
                  <a:pos x="139" y="49"/>
                </a:cxn>
                <a:cxn ang="0">
                  <a:pos x="147" y="49"/>
                </a:cxn>
                <a:cxn ang="0">
                  <a:pos x="150" y="53"/>
                </a:cxn>
                <a:cxn ang="0">
                  <a:pos x="154" y="68"/>
                </a:cxn>
                <a:cxn ang="0">
                  <a:pos x="139" y="81"/>
                </a:cxn>
                <a:cxn ang="0">
                  <a:pos x="130" y="79"/>
                </a:cxn>
                <a:cxn ang="0">
                  <a:pos x="107" y="71"/>
                </a:cxn>
                <a:cxn ang="0">
                  <a:pos x="94" y="71"/>
                </a:cxn>
                <a:cxn ang="0">
                  <a:pos x="88" y="62"/>
                </a:cxn>
                <a:cxn ang="0">
                  <a:pos x="69" y="62"/>
                </a:cxn>
                <a:cxn ang="0">
                  <a:pos x="58" y="62"/>
                </a:cxn>
                <a:cxn ang="0">
                  <a:pos x="47" y="58"/>
                </a:cxn>
                <a:cxn ang="0">
                  <a:pos x="37" y="53"/>
                </a:cxn>
                <a:cxn ang="0">
                  <a:pos x="22" y="41"/>
                </a:cxn>
                <a:cxn ang="0">
                  <a:pos x="13" y="37"/>
                </a:cxn>
                <a:cxn ang="0">
                  <a:pos x="5" y="34"/>
                </a:cxn>
                <a:cxn ang="0">
                  <a:pos x="0" y="30"/>
                </a:cxn>
                <a:cxn ang="0">
                  <a:pos x="5" y="17"/>
                </a:cxn>
                <a:cxn ang="0">
                  <a:pos x="9" y="0"/>
                </a:cxn>
                <a:cxn ang="0">
                  <a:pos x="9" y="0"/>
                </a:cxn>
              </a:cxnLst>
              <a:rect l="0" t="0" r="r" b="b"/>
              <a:pathLst>
                <a:path w="154" h="81">
                  <a:moveTo>
                    <a:pt x="9" y="0"/>
                  </a:moveTo>
                  <a:lnTo>
                    <a:pt x="9" y="0"/>
                  </a:lnTo>
                  <a:lnTo>
                    <a:pt x="13" y="4"/>
                  </a:lnTo>
                  <a:lnTo>
                    <a:pt x="15" y="4"/>
                  </a:lnTo>
                  <a:lnTo>
                    <a:pt x="19" y="4"/>
                  </a:lnTo>
                  <a:lnTo>
                    <a:pt x="20" y="7"/>
                  </a:lnTo>
                  <a:lnTo>
                    <a:pt x="22" y="4"/>
                  </a:lnTo>
                  <a:lnTo>
                    <a:pt x="28" y="4"/>
                  </a:lnTo>
                  <a:lnTo>
                    <a:pt x="34" y="4"/>
                  </a:lnTo>
                  <a:lnTo>
                    <a:pt x="37" y="7"/>
                  </a:lnTo>
                  <a:lnTo>
                    <a:pt x="39" y="7"/>
                  </a:lnTo>
                  <a:lnTo>
                    <a:pt x="43" y="7"/>
                  </a:lnTo>
                  <a:lnTo>
                    <a:pt x="49" y="15"/>
                  </a:lnTo>
                  <a:lnTo>
                    <a:pt x="52" y="15"/>
                  </a:lnTo>
                  <a:lnTo>
                    <a:pt x="58" y="17"/>
                  </a:lnTo>
                  <a:lnTo>
                    <a:pt x="58" y="19"/>
                  </a:lnTo>
                  <a:lnTo>
                    <a:pt x="62" y="22"/>
                  </a:lnTo>
                  <a:lnTo>
                    <a:pt x="62" y="26"/>
                  </a:lnTo>
                  <a:lnTo>
                    <a:pt x="64" y="24"/>
                  </a:lnTo>
                  <a:lnTo>
                    <a:pt x="66" y="19"/>
                  </a:lnTo>
                  <a:lnTo>
                    <a:pt x="67" y="19"/>
                  </a:lnTo>
                  <a:lnTo>
                    <a:pt x="67" y="19"/>
                  </a:lnTo>
                  <a:lnTo>
                    <a:pt x="73" y="19"/>
                  </a:lnTo>
                  <a:lnTo>
                    <a:pt x="77" y="22"/>
                  </a:lnTo>
                  <a:lnTo>
                    <a:pt x="77" y="26"/>
                  </a:lnTo>
                  <a:lnTo>
                    <a:pt x="81" y="30"/>
                  </a:lnTo>
                  <a:lnTo>
                    <a:pt x="86" y="30"/>
                  </a:lnTo>
                  <a:lnTo>
                    <a:pt x="92" y="30"/>
                  </a:lnTo>
                  <a:lnTo>
                    <a:pt x="90" y="37"/>
                  </a:lnTo>
                  <a:lnTo>
                    <a:pt x="92" y="41"/>
                  </a:lnTo>
                  <a:lnTo>
                    <a:pt x="96" y="41"/>
                  </a:lnTo>
                  <a:lnTo>
                    <a:pt x="101" y="43"/>
                  </a:lnTo>
                  <a:lnTo>
                    <a:pt x="101" y="41"/>
                  </a:lnTo>
                  <a:lnTo>
                    <a:pt x="107" y="41"/>
                  </a:lnTo>
                  <a:lnTo>
                    <a:pt x="109" y="37"/>
                  </a:lnTo>
                  <a:lnTo>
                    <a:pt x="116" y="37"/>
                  </a:lnTo>
                  <a:lnTo>
                    <a:pt x="122" y="41"/>
                  </a:lnTo>
                  <a:lnTo>
                    <a:pt x="122" y="43"/>
                  </a:lnTo>
                  <a:lnTo>
                    <a:pt x="130" y="47"/>
                  </a:lnTo>
                  <a:lnTo>
                    <a:pt x="131" y="51"/>
                  </a:lnTo>
                  <a:lnTo>
                    <a:pt x="133" y="53"/>
                  </a:lnTo>
                  <a:lnTo>
                    <a:pt x="139" y="49"/>
                  </a:lnTo>
                  <a:lnTo>
                    <a:pt x="141" y="51"/>
                  </a:lnTo>
                  <a:lnTo>
                    <a:pt x="147" y="49"/>
                  </a:lnTo>
                  <a:lnTo>
                    <a:pt x="150" y="49"/>
                  </a:lnTo>
                  <a:lnTo>
                    <a:pt x="150" y="53"/>
                  </a:lnTo>
                  <a:lnTo>
                    <a:pt x="150" y="62"/>
                  </a:lnTo>
                  <a:lnTo>
                    <a:pt x="154" y="68"/>
                  </a:lnTo>
                  <a:lnTo>
                    <a:pt x="150" y="77"/>
                  </a:lnTo>
                  <a:lnTo>
                    <a:pt x="139" y="81"/>
                  </a:lnTo>
                  <a:lnTo>
                    <a:pt x="133" y="75"/>
                  </a:lnTo>
                  <a:lnTo>
                    <a:pt x="130" y="79"/>
                  </a:lnTo>
                  <a:lnTo>
                    <a:pt x="113" y="71"/>
                  </a:lnTo>
                  <a:lnTo>
                    <a:pt x="107" y="71"/>
                  </a:lnTo>
                  <a:lnTo>
                    <a:pt x="105" y="75"/>
                  </a:lnTo>
                  <a:lnTo>
                    <a:pt x="94" y="71"/>
                  </a:lnTo>
                  <a:lnTo>
                    <a:pt x="88" y="68"/>
                  </a:lnTo>
                  <a:lnTo>
                    <a:pt x="88" y="62"/>
                  </a:lnTo>
                  <a:lnTo>
                    <a:pt x="79" y="62"/>
                  </a:lnTo>
                  <a:lnTo>
                    <a:pt x="69" y="62"/>
                  </a:lnTo>
                  <a:lnTo>
                    <a:pt x="66" y="62"/>
                  </a:lnTo>
                  <a:lnTo>
                    <a:pt x="58" y="62"/>
                  </a:lnTo>
                  <a:lnTo>
                    <a:pt x="52" y="58"/>
                  </a:lnTo>
                  <a:lnTo>
                    <a:pt x="47" y="58"/>
                  </a:lnTo>
                  <a:lnTo>
                    <a:pt x="43" y="54"/>
                  </a:lnTo>
                  <a:lnTo>
                    <a:pt x="37" y="53"/>
                  </a:lnTo>
                  <a:lnTo>
                    <a:pt x="30" y="47"/>
                  </a:lnTo>
                  <a:lnTo>
                    <a:pt x="22" y="41"/>
                  </a:lnTo>
                  <a:lnTo>
                    <a:pt x="15" y="37"/>
                  </a:lnTo>
                  <a:lnTo>
                    <a:pt x="13" y="37"/>
                  </a:lnTo>
                  <a:lnTo>
                    <a:pt x="9" y="37"/>
                  </a:lnTo>
                  <a:lnTo>
                    <a:pt x="5" y="34"/>
                  </a:lnTo>
                  <a:lnTo>
                    <a:pt x="0" y="34"/>
                  </a:lnTo>
                  <a:lnTo>
                    <a:pt x="0" y="30"/>
                  </a:lnTo>
                  <a:lnTo>
                    <a:pt x="5" y="22"/>
                  </a:lnTo>
                  <a:lnTo>
                    <a:pt x="5" y="17"/>
                  </a:lnTo>
                  <a:lnTo>
                    <a:pt x="9" y="7"/>
                  </a:lnTo>
                  <a:lnTo>
                    <a:pt x="9" y="0"/>
                  </a:lnTo>
                  <a:lnTo>
                    <a:pt x="9" y="0"/>
                  </a:lnTo>
                  <a:lnTo>
                    <a:pt x="9" y="0"/>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65" name="Freeform 50">
              <a:extLst>
                <a:ext uri="{FF2B5EF4-FFF2-40B4-BE49-F238E27FC236}">
                  <a16:creationId xmlns:a16="http://schemas.microsoft.com/office/drawing/2014/main" id="{744523B6-EC88-4381-A77B-D5E3A02CD229}"/>
                </a:ext>
              </a:extLst>
            </p:cNvPr>
            <p:cNvSpPr>
              <a:spLocks/>
            </p:cNvSpPr>
            <p:nvPr/>
          </p:nvSpPr>
          <p:spPr bwMode="auto">
            <a:xfrm>
              <a:off x="9569676" y="2385595"/>
              <a:ext cx="244860" cy="127327"/>
            </a:xfrm>
            <a:custGeom>
              <a:avLst/>
              <a:gdLst/>
              <a:ahLst/>
              <a:cxnLst>
                <a:cxn ang="0">
                  <a:pos x="17" y="213"/>
                </a:cxn>
                <a:cxn ang="0">
                  <a:pos x="0" y="170"/>
                </a:cxn>
                <a:cxn ang="0">
                  <a:pos x="34" y="164"/>
                </a:cxn>
                <a:cxn ang="0">
                  <a:pos x="51" y="130"/>
                </a:cxn>
                <a:cxn ang="0">
                  <a:pos x="68" y="125"/>
                </a:cxn>
                <a:cxn ang="0">
                  <a:pos x="79" y="121"/>
                </a:cxn>
                <a:cxn ang="0">
                  <a:pos x="113" y="130"/>
                </a:cxn>
                <a:cxn ang="0">
                  <a:pos x="132" y="138"/>
                </a:cxn>
                <a:cxn ang="0">
                  <a:pos x="158" y="130"/>
                </a:cxn>
                <a:cxn ang="0">
                  <a:pos x="184" y="130"/>
                </a:cxn>
                <a:cxn ang="0">
                  <a:pos x="201" y="140"/>
                </a:cxn>
                <a:cxn ang="0">
                  <a:pos x="235" y="140"/>
                </a:cxn>
                <a:cxn ang="0">
                  <a:pos x="226" y="109"/>
                </a:cxn>
                <a:cxn ang="0">
                  <a:pos x="222" y="91"/>
                </a:cxn>
                <a:cxn ang="0">
                  <a:pos x="237" y="68"/>
                </a:cxn>
                <a:cxn ang="0">
                  <a:pos x="222" y="62"/>
                </a:cxn>
                <a:cxn ang="0">
                  <a:pos x="235" y="53"/>
                </a:cxn>
                <a:cxn ang="0">
                  <a:pos x="256" y="44"/>
                </a:cxn>
                <a:cxn ang="0">
                  <a:pos x="290" y="36"/>
                </a:cxn>
                <a:cxn ang="0">
                  <a:pos x="309" y="27"/>
                </a:cxn>
                <a:cxn ang="0">
                  <a:pos x="337" y="10"/>
                </a:cxn>
                <a:cxn ang="0">
                  <a:pos x="363" y="2"/>
                </a:cxn>
                <a:cxn ang="0">
                  <a:pos x="388" y="17"/>
                </a:cxn>
                <a:cxn ang="0">
                  <a:pos x="395" y="32"/>
                </a:cxn>
                <a:cxn ang="0">
                  <a:pos x="408" y="28"/>
                </a:cxn>
                <a:cxn ang="0">
                  <a:pos x="429" y="36"/>
                </a:cxn>
                <a:cxn ang="0">
                  <a:pos x="442" y="44"/>
                </a:cxn>
                <a:cxn ang="0">
                  <a:pos x="467" y="32"/>
                </a:cxn>
                <a:cxn ang="0">
                  <a:pos x="485" y="27"/>
                </a:cxn>
                <a:cxn ang="0">
                  <a:pos x="570" y="100"/>
                </a:cxn>
                <a:cxn ang="0">
                  <a:pos x="595" y="108"/>
                </a:cxn>
                <a:cxn ang="0">
                  <a:pos x="623" y="102"/>
                </a:cxn>
                <a:cxn ang="0">
                  <a:pos x="653" y="121"/>
                </a:cxn>
                <a:cxn ang="0">
                  <a:pos x="662" y="138"/>
                </a:cxn>
                <a:cxn ang="0">
                  <a:pos x="687" y="136"/>
                </a:cxn>
                <a:cxn ang="0">
                  <a:pos x="689" y="158"/>
                </a:cxn>
                <a:cxn ang="0">
                  <a:pos x="681" y="198"/>
                </a:cxn>
                <a:cxn ang="0">
                  <a:pos x="645" y="200"/>
                </a:cxn>
                <a:cxn ang="0">
                  <a:pos x="634" y="241"/>
                </a:cxn>
                <a:cxn ang="0">
                  <a:pos x="621" y="251"/>
                </a:cxn>
                <a:cxn ang="0">
                  <a:pos x="604" y="262"/>
                </a:cxn>
                <a:cxn ang="0">
                  <a:pos x="613" y="290"/>
                </a:cxn>
                <a:cxn ang="0">
                  <a:pos x="613" y="319"/>
                </a:cxn>
                <a:cxn ang="0">
                  <a:pos x="549" y="309"/>
                </a:cxn>
                <a:cxn ang="0">
                  <a:pos x="502" y="309"/>
                </a:cxn>
                <a:cxn ang="0">
                  <a:pos x="463" y="320"/>
                </a:cxn>
                <a:cxn ang="0">
                  <a:pos x="442" y="336"/>
                </a:cxn>
                <a:cxn ang="0">
                  <a:pos x="395" y="360"/>
                </a:cxn>
                <a:cxn ang="0">
                  <a:pos x="310" y="298"/>
                </a:cxn>
                <a:cxn ang="0">
                  <a:pos x="171" y="352"/>
                </a:cxn>
                <a:cxn ang="0">
                  <a:pos x="128" y="336"/>
                </a:cxn>
                <a:cxn ang="0">
                  <a:pos x="109" y="326"/>
                </a:cxn>
                <a:cxn ang="0">
                  <a:pos x="94" y="309"/>
                </a:cxn>
                <a:cxn ang="0">
                  <a:pos x="79" y="290"/>
                </a:cxn>
                <a:cxn ang="0">
                  <a:pos x="101" y="290"/>
                </a:cxn>
                <a:cxn ang="0">
                  <a:pos x="92" y="275"/>
                </a:cxn>
                <a:cxn ang="0">
                  <a:pos x="117" y="270"/>
                </a:cxn>
                <a:cxn ang="0">
                  <a:pos x="122" y="258"/>
                </a:cxn>
                <a:cxn ang="0">
                  <a:pos x="120" y="238"/>
                </a:cxn>
                <a:cxn ang="0">
                  <a:pos x="103" y="236"/>
                </a:cxn>
                <a:cxn ang="0">
                  <a:pos x="92" y="232"/>
                </a:cxn>
                <a:cxn ang="0">
                  <a:pos x="75" y="236"/>
                </a:cxn>
                <a:cxn ang="0">
                  <a:pos x="58" y="247"/>
                </a:cxn>
              </a:cxnLst>
              <a:rect l="0" t="0" r="r" b="b"/>
              <a:pathLst>
                <a:path w="700" h="364">
                  <a:moveTo>
                    <a:pt x="54" y="247"/>
                  </a:moveTo>
                  <a:lnTo>
                    <a:pt x="49" y="241"/>
                  </a:lnTo>
                  <a:lnTo>
                    <a:pt x="43" y="243"/>
                  </a:lnTo>
                  <a:lnTo>
                    <a:pt x="37" y="238"/>
                  </a:lnTo>
                  <a:lnTo>
                    <a:pt x="37" y="238"/>
                  </a:lnTo>
                  <a:lnTo>
                    <a:pt x="45" y="238"/>
                  </a:lnTo>
                  <a:lnTo>
                    <a:pt x="37" y="222"/>
                  </a:lnTo>
                  <a:lnTo>
                    <a:pt x="30" y="217"/>
                  </a:lnTo>
                  <a:lnTo>
                    <a:pt x="17" y="213"/>
                  </a:lnTo>
                  <a:lnTo>
                    <a:pt x="15" y="217"/>
                  </a:lnTo>
                  <a:lnTo>
                    <a:pt x="9" y="211"/>
                  </a:lnTo>
                  <a:lnTo>
                    <a:pt x="9" y="207"/>
                  </a:lnTo>
                  <a:lnTo>
                    <a:pt x="9" y="202"/>
                  </a:lnTo>
                  <a:lnTo>
                    <a:pt x="0" y="200"/>
                  </a:lnTo>
                  <a:lnTo>
                    <a:pt x="4" y="194"/>
                  </a:lnTo>
                  <a:lnTo>
                    <a:pt x="4" y="181"/>
                  </a:lnTo>
                  <a:lnTo>
                    <a:pt x="0" y="179"/>
                  </a:lnTo>
                  <a:lnTo>
                    <a:pt x="0" y="170"/>
                  </a:lnTo>
                  <a:lnTo>
                    <a:pt x="4" y="170"/>
                  </a:lnTo>
                  <a:lnTo>
                    <a:pt x="9" y="162"/>
                  </a:lnTo>
                  <a:lnTo>
                    <a:pt x="9" y="158"/>
                  </a:lnTo>
                  <a:lnTo>
                    <a:pt x="11" y="155"/>
                  </a:lnTo>
                  <a:lnTo>
                    <a:pt x="21" y="164"/>
                  </a:lnTo>
                  <a:lnTo>
                    <a:pt x="21" y="168"/>
                  </a:lnTo>
                  <a:lnTo>
                    <a:pt x="28" y="170"/>
                  </a:lnTo>
                  <a:lnTo>
                    <a:pt x="34" y="170"/>
                  </a:lnTo>
                  <a:lnTo>
                    <a:pt x="34" y="164"/>
                  </a:lnTo>
                  <a:lnTo>
                    <a:pt x="36" y="162"/>
                  </a:lnTo>
                  <a:lnTo>
                    <a:pt x="30" y="149"/>
                  </a:lnTo>
                  <a:lnTo>
                    <a:pt x="36" y="145"/>
                  </a:lnTo>
                  <a:lnTo>
                    <a:pt x="43" y="145"/>
                  </a:lnTo>
                  <a:lnTo>
                    <a:pt x="43" y="143"/>
                  </a:lnTo>
                  <a:lnTo>
                    <a:pt x="39" y="140"/>
                  </a:lnTo>
                  <a:lnTo>
                    <a:pt x="41" y="136"/>
                  </a:lnTo>
                  <a:lnTo>
                    <a:pt x="47" y="132"/>
                  </a:lnTo>
                  <a:lnTo>
                    <a:pt x="51" y="130"/>
                  </a:lnTo>
                  <a:lnTo>
                    <a:pt x="53" y="126"/>
                  </a:lnTo>
                  <a:lnTo>
                    <a:pt x="54" y="125"/>
                  </a:lnTo>
                  <a:lnTo>
                    <a:pt x="58" y="125"/>
                  </a:lnTo>
                  <a:lnTo>
                    <a:pt x="58" y="121"/>
                  </a:lnTo>
                  <a:lnTo>
                    <a:pt x="58" y="119"/>
                  </a:lnTo>
                  <a:lnTo>
                    <a:pt x="58" y="117"/>
                  </a:lnTo>
                  <a:lnTo>
                    <a:pt x="64" y="121"/>
                  </a:lnTo>
                  <a:lnTo>
                    <a:pt x="68" y="121"/>
                  </a:lnTo>
                  <a:lnTo>
                    <a:pt x="68" y="125"/>
                  </a:lnTo>
                  <a:lnTo>
                    <a:pt x="64" y="126"/>
                  </a:lnTo>
                  <a:lnTo>
                    <a:pt x="68" y="128"/>
                  </a:lnTo>
                  <a:lnTo>
                    <a:pt x="69" y="126"/>
                  </a:lnTo>
                  <a:lnTo>
                    <a:pt x="71" y="125"/>
                  </a:lnTo>
                  <a:lnTo>
                    <a:pt x="73" y="121"/>
                  </a:lnTo>
                  <a:lnTo>
                    <a:pt x="75" y="125"/>
                  </a:lnTo>
                  <a:lnTo>
                    <a:pt x="77" y="125"/>
                  </a:lnTo>
                  <a:lnTo>
                    <a:pt x="77" y="121"/>
                  </a:lnTo>
                  <a:lnTo>
                    <a:pt x="79" y="121"/>
                  </a:lnTo>
                  <a:lnTo>
                    <a:pt x="83" y="119"/>
                  </a:lnTo>
                  <a:lnTo>
                    <a:pt x="88" y="119"/>
                  </a:lnTo>
                  <a:lnTo>
                    <a:pt x="88" y="121"/>
                  </a:lnTo>
                  <a:lnTo>
                    <a:pt x="94" y="125"/>
                  </a:lnTo>
                  <a:lnTo>
                    <a:pt x="101" y="125"/>
                  </a:lnTo>
                  <a:lnTo>
                    <a:pt x="103" y="125"/>
                  </a:lnTo>
                  <a:lnTo>
                    <a:pt x="105" y="125"/>
                  </a:lnTo>
                  <a:lnTo>
                    <a:pt x="109" y="126"/>
                  </a:lnTo>
                  <a:lnTo>
                    <a:pt x="113" y="130"/>
                  </a:lnTo>
                  <a:lnTo>
                    <a:pt x="115" y="130"/>
                  </a:lnTo>
                  <a:lnTo>
                    <a:pt x="118" y="134"/>
                  </a:lnTo>
                  <a:lnTo>
                    <a:pt x="122" y="140"/>
                  </a:lnTo>
                  <a:lnTo>
                    <a:pt x="126" y="140"/>
                  </a:lnTo>
                  <a:lnTo>
                    <a:pt x="128" y="142"/>
                  </a:lnTo>
                  <a:lnTo>
                    <a:pt x="128" y="145"/>
                  </a:lnTo>
                  <a:lnTo>
                    <a:pt x="130" y="145"/>
                  </a:lnTo>
                  <a:lnTo>
                    <a:pt x="133" y="143"/>
                  </a:lnTo>
                  <a:lnTo>
                    <a:pt x="132" y="138"/>
                  </a:lnTo>
                  <a:lnTo>
                    <a:pt x="133" y="136"/>
                  </a:lnTo>
                  <a:lnTo>
                    <a:pt x="137" y="140"/>
                  </a:lnTo>
                  <a:lnTo>
                    <a:pt x="147" y="142"/>
                  </a:lnTo>
                  <a:lnTo>
                    <a:pt x="147" y="145"/>
                  </a:lnTo>
                  <a:lnTo>
                    <a:pt x="150" y="145"/>
                  </a:lnTo>
                  <a:lnTo>
                    <a:pt x="154" y="142"/>
                  </a:lnTo>
                  <a:lnTo>
                    <a:pt x="156" y="136"/>
                  </a:lnTo>
                  <a:lnTo>
                    <a:pt x="158" y="134"/>
                  </a:lnTo>
                  <a:lnTo>
                    <a:pt x="158" y="130"/>
                  </a:lnTo>
                  <a:lnTo>
                    <a:pt x="164" y="130"/>
                  </a:lnTo>
                  <a:lnTo>
                    <a:pt x="165" y="132"/>
                  </a:lnTo>
                  <a:lnTo>
                    <a:pt x="167" y="130"/>
                  </a:lnTo>
                  <a:lnTo>
                    <a:pt x="171" y="128"/>
                  </a:lnTo>
                  <a:lnTo>
                    <a:pt x="175" y="134"/>
                  </a:lnTo>
                  <a:lnTo>
                    <a:pt x="177" y="136"/>
                  </a:lnTo>
                  <a:lnTo>
                    <a:pt x="182" y="136"/>
                  </a:lnTo>
                  <a:lnTo>
                    <a:pt x="181" y="130"/>
                  </a:lnTo>
                  <a:lnTo>
                    <a:pt x="184" y="130"/>
                  </a:lnTo>
                  <a:lnTo>
                    <a:pt x="188" y="130"/>
                  </a:lnTo>
                  <a:lnTo>
                    <a:pt x="190" y="128"/>
                  </a:lnTo>
                  <a:lnTo>
                    <a:pt x="196" y="130"/>
                  </a:lnTo>
                  <a:lnTo>
                    <a:pt x="196" y="132"/>
                  </a:lnTo>
                  <a:lnTo>
                    <a:pt x="196" y="134"/>
                  </a:lnTo>
                  <a:lnTo>
                    <a:pt x="192" y="136"/>
                  </a:lnTo>
                  <a:lnTo>
                    <a:pt x="196" y="140"/>
                  </a:lnTo>
                  <a:lnTo>
                    <a:pt x="199" y="142"/>
                  </a:lnTo>
                  <a:lnTo>
                    <a:pt x="201" y="140"/>
                  </a:lnTo>
                  <a:lnTo>
                    <a:pt x="203" y="142"/>
                  </a:lnTo>
                  <a:lnTo>
                    <a:pt x="211" y="142"/>
                  </a:lnTo>
                  <a:lnTo>
                    <a:pt x="216" y="145"/>
                  </a:lnTo>
                  <a:lnTo>
                    <a:pt x="220" y="145"/>
                  </a:lnTo>
                  <a:lnTo>
                    <a:pt x="222" y="140"/>
                  </a:lnTo>
                  <a:lnTo>
                    <a:pt x="222" y="136"/>
                  </a:lnTo>
                  <a:lnTo>
                    <a:pt x="226" y="134"/>
                  </a:lnTo>
                  <a:lnTo>
                    <a:pt x="229" y="138"/>
                  </a:lnTo>
                  <a:lnTo>
                    <a:pt x="235" y="140"/>
                  </a:lnTo>
                  <a:lnTo>
                    <a:pt x="243" y="138"/>
                  </a:lnTo>
                  <a:lnTo>
                    <a:pt x="245" y="134"/>
                  </a:lnTo>
                  <a:lnTo>
                    <a:pt x="243" y="121"/>
                  </a:lnTo>
                  <a:lnTo>
                    <a:pt x="241" y="119"/>
                  </a:lnTo>
                  <a:lnTo>
                    <a:pt x="235" y="119"/>
                  </a:lnTo>
                  <a:lnTo>
                    <a:pt x="231" y="115"/>
                  </a:lnTo>
                  <a:lnTo>
                    <a:pt x="231" y="113"/>
                  </a:lnTo>
                  <a:lnTo>
                    <a:pt x="226" y="111"/>
                  </a:lnTo>
                  <a:lnTo>
                    <a:pt x="226" y="109"/>
                  </a:lnTo>
                  <a:lnTo>
                    <a:pt x="220" y="109"/>
                  </a:lnTo>
                  <a:lnTo>
                    <a:pt x="220" y="108"/>
                  </a:lnTo>
                  <a:lnTo>
                    <a:pt x="220" y="104"/>
                  </a:lnTo>
                  <a:lnTo>
                    <a:pt x="220" y="102"/>
                  </a:lnTo>
                  <a:lnTo>
                    <a:pt x="222" y="102"/>
                  </a:lnTo>
                  <a:lnTo>
                    <a:pt x="222" y="100"/>
                  </a:lnTo>
                  <a:lnTo>
                    <a:pt x="226" y="96"/>
                  </a:lnTo>
                  <a:lnTo>
                    <a:pt x="226" y="93"/>
                  </a:lnTo>
                  <a:lnTo>
                    <a:pt x="222" y="91"/>
                  </a:lnTo>
                  <a:lnTo>
                    <a:pt x="220" y="87"/>
                  </a:lnTo>
                  <a:lnTo>
                    <a:pt x="226" y="81"/>
                  </a:lnTo>
                  <a:lnTo>
                    <a:pt x="229" y="77"/>
                  </a:lnTo>
                  <a:lnTo>
                    <a:pt x="239" y="76"/>
                  </a:lnTo>
                  <a:lnTo>
                    <a:pt x="241" y="77"/>
                  </a:lnTo>
                  <a:lnTo>
                    <a:pt x="245" y="76"/>
                  </a:lnTo>
                  <a:lnTo>
                    <a:pt x="245" y="72"/>
                  </a:lnTo>
                  <a:lnTo>
                    <a:pt x="241" y="72"/>
                  </a:lnTo>
                  <a:lnTo>
                    <a:pt x="237" y="68"/>
                  </a:lnTo>
                  <a:lnTo>
                    <a:pt x="233" y="68"/>
                  </a:lnTo>
                  <a:lnTo>
                    <a:pt x="231" y="72"/>
                  </a:lnTo>
                  <a:lnTo>
                    <a:pt x="228" y="68"/>
                  </a:lnTo>
                  <a:lnTo>
                    <a:pt x="222" y="68"/>
                  </a:lnTo>
                  <a:lnTo>
                    <a:pt x="222" y="66"/>
                  </a:lnTo>
                  <a:lnTo>
                    <a:pt x="226" y="64"/>
                  </a:lnTo>
                  <a:lnTo>
                    <a:pt x="229" y="64"/>
                  </a:lnTo>
                  <a:lnTo>
                    <a:pt x="228" y="61"/>
                  </a:lnTo>
                  <a:lnTo>
                    <a:pt x="222" y="62"/>
                  </a:lnTo>
                  <a:lnTo>
                    <a:pt x="220" y="61"/>
                  </a:lnTo>
                  <a:lnTo>
                    <a:pt x="220" y="59"/>
                  </a:lnTo>
                  <a:lnTo>
                    <a:pt x="220" y="53"/>
                  </a:lnTo>
                  <a:lnTo>
                    <a:pt x="220" y="53"/>
                  </a:lnTo>
                  <a:lnTo>
                    <a:pt x="226" y="53"/>
                  </a:lnTo>
                  <a:lnTo>
                    <a:pt x="226" y="51"/>
                  </a:lnTo>
                  <a:lnTo>
                    <a:pt x="229" y="51"/>
                  </a:lnTo>
                  <a:lnTo>
                    <a:pt x="229" y="53"/>
                  </a:lnTo>
                  <a:lnTo>
                    <a:pt x="235" y="53"/>
                  </a:lnTo>
                  <a:lnTo>
                    <a:pt x="239" y="57"/>
                  </a:lnTo>
                  <a:lnTo>
                    <a:pt x="241" y="53"/>
                  </a:lnTo>
                  <a:lnTo>
                    <a:pt x="241" y="51"/>
                  </a:lnTo>
                  <a:lnTo>
                    <a:pt x="243" y="47"/>
                  </a:lnTo>
                  <a:lnTo>
                    <a:pt x="246" y="47"/>
                  </a:lnTo>
                  <a:lnTo>
                    <a:pt x="246" y="53"/>
                  </a:lnTo>
                  <a:lnTo>
                    <a:pt x="250" y="51"/>
                  </a:lnTo>
                  <a:lnTo>
                    <a:pt x="250" y="47"/>
                  </a:lnTo>
                  <a:lnTo>
                    <a:pt x="256" y="44"/>
                  </a:lnTo>
                  <a:lnTo>
                    <a:pt x="261" y="44"/>
                  </a:lnTo>
                  <a:lnTo>
                    <a:pt x="265" y="44"/>
                  </a:lnTo>
                  <a:lnTo>
                    <a:pt x="271" y="42"/>
                  </a:lnTo>
                  <a:lnTo>
                    <a:pt x="271" y="40"/>
                  </a:lnTo>
                  <a:lnTo>
                    <a:pt x="275" y="38"/>
                  </a:lnTo>
                  <a:lnTo>
                    <a:pt x="280" y="38"/>
                  </a:lnTo>
                  <a:lnTo>
                    <a:pt x="284" y="36"/>
                  </a:lnTo>
                  <a:lnTo>
                    <a:pt x="286" y="34"/>
                  </a:lnTo>
                  <a:lnTo>
                    <a:pt x="290" y="36"/>
                  </a:lnTo>
                  <a:lnTo>
                    <a:pt x="290" y="34"/>
                  </a:lnTo>
                  <a:lnTo>
                    <a:pt x="290" y="32"/>
                  </a:lnTo>
                  <a:lnTo>
                    <a:pt x="293" y="28"/>
                  </a:lnTo>
                  <a:lnTo>
                    <a:pt x="295" y="28"/>
                  </a:lnTo>
                  <a:lnTo>
                    <a:pt x="295" y="28"/>
                  </a:lnTo>
                  <a:lnTo>
                    <a:pt x="299" y="25"/>
                  </a:lnTo>
                  <a:lnTo>
                    <a:pt x="301" y="28"/>
                  </a:lnTo>
                  <a:lnTo>
                    <a:pt x="305" y="28"/>
                  </a:lnTo>
                  <a:lnTo>
                    <a:pt x="309" y="27"/>
                  </a:lnTo>
                  <a:lnTo>
                    <a:pt x="310" y="25"/>
                  </a:lnTo>
                  <a:lnTo>
                    <a:pt x="320" y="19"/>
                  </a:lnTo>
                  <a:lnTo>
                    <a:pt x="322" y="19"/>
                  </a:lnTo>
                  <a:lnTo>
                    <a:pt x="324" y="17"/>
                  </a:lnTo>
                  <a:lnTo>
                    <a:pt x="327" y="17"/>
                  </a:lnTo>
                  <a:lnTo>
                    <a:pt x="329" y="13"/>
                  </a:lnTo>
                  <a:lnTo>
                    <a:pt x="333" y="13"/>
                  </a:lnTo>
                  <a:lnTo>
                    <a:pt x="337" y="13"/>
                  </a:lnTo>
                  <a:lnTo>
                    <a:pt x="337" y="10"/>
                  </a:lnTo>
                  <a:lnTo>
                    <a:pt x="335" y="8"/>
                  </a:lnTo>
                  <a:lnTo>
                    <a:pt x="337" y="8"/>
                  </a:lnTo>
                  <a:lnTo>
                    <a:pt x="342" y="8"/>
                  </a:lnTo>
                  <a:lnTo>
                    <a:pt x="342" y="4"/>
                  </a:lnTo>
                  <a:lnTo>
                    <a:pt x="346" y="2"/>
                  </a:lnTo>
                  <a:lnTo>
                    <a:pt x="350" y="2"/>
                  </a:lnTo>
                  <a:lnTo>
                    <a:pt x="352" y="0"/>
                  </a:lnTo>
                  <a:lnTo>
                    <a:pt x="357" y="4"/>
                  </a:lnTo>
                  <a:lnTo>
                    <a:pt x="363" y="2"/>
                  </a:lnTo>
                  <a:lnTo>
                    <a:pt x="365" y="4"/>
                  </a:lnTo>
                  <a:lnTo>
                    <a:pt x="371" y="4"/>
                  </a:lnTo>
                  <a:lnTo>
                    <a:pt x="374" y="4"/>
                  </a:lnTo>
                  <a:lnTo>
                    <a:pt x="378" y="4"/>
                  </a:lnTo>
                  <a:lnTo>
                    <a:pt x="380" y="8"/>
                  </a:lnTo>
                  <a:lnTo>
                    <a:pt x="382" y="8"/>
                  </a:lnTo>
                  <a:lnTo>
                    <a:pt x="382" y="12"/>
                  </a:lnTo>
                  <a:lnTo>
                    <a:pt x="384" y="15"/>
                  </a:lnTo>
                  <a:lnTo>
                    <a:pt x="388" y="17"/>
                  </a:lnTo>
                  <a:lnTo>
                    <a:pt x="388" y="19"/>
                  </a:lnTo>
                  <a:lnTo>
                    <a:pt x="388" y="23"/>
                  </a:lnTo>
                  <a:lnTo>
                    <a:pt x="388" y="27"/>
                  </a:lnTo>
                  <a:lnTo>
                    <a:pt x="388" y="28"/>
                  </a:lnTo>
                  <a:lnTo>
                    <a:pt x="384" y="28"/>
                  </a:lnTo>
                  <a:lnTo>
                    <a:pt x="388" y="32"/>
                  </a:lnTo>
                  <a:lnTo>
                    <a:pt x="388" y="32"/>
                  </a:lnTo>
                  <a:lnTo>
                    <a:pt x="391" y="32"/>
                  </a:lnTo>
                  <a:lnTo>
                    <a:pt x="395" y="32"/>
                  </a:lnTo>
                  <a:lnTo>
                    <a:pt x="397" y="32"/>
                  </a:lnTo>
                  <a:lnTo>
                    <a:pt x="397" y="28"/>
                  </a:lnTo>
                  <a:lnTo>
                    <a:pt x="401" y="28"/>
                  </a:lnTo>
                  <a:lnTo>
                    <a:pt x="401" y="32"/>
                  </a:lnTo>
                  <a:lnTo>
                    <a:pt x="405" y="32"/>
                  </a:lnTo>
                  <a:lnTo>
                    <a:pt x="405" y="28"/>
                  </a:lnTo>
                  <a:lnTo>
                    <a:pt x="403" y="25"/>
                  </a:lnTo>
                  <a:lnTo>
                    <a:pt x="405" y="25"/>
                  </a:lnTo>
                  <a:lnTo>
                    <a:pt x="408" y="28"/>
                  </a:lnTo>
                  <a:lnTo>
                    <a:pt x="412" y="34"/>
                  </a:lnTo>
                  <a:lnTo>
                    <a:pt x="412" y="40"/>
                  </a:lnTo>
                  <a:lnTo>
                    <a:pt x="414" y="38"/>
                  </a:lnTo>
                  <a:lnTo>
                    <a:pt x="418" y="36"/>
                  </a:lnTo>
                  <a:lnTo>
                    <a:pt x="416" y="34"/>
                  </a:lnTo>
                  <a:lnTo>
                    <a:pt x="414" y="32"/>
                  </a:lnTo>
                  <a:lnTo>
                    <a:pt x="418" y="32"/>
                  </a:lnTo>
                  <a:lnTo>
                    <a:pt x="425" y="36"/>
                  </a:lnTo>
                  <a:lnTo>
                    <a:pt x="429" y="36"/>
                  </a:lnTo>
                  <a:lnTo>
                    <a:pt x="431" y="32"/>
                  </a:lnTo>
                  <a:lnTo>
                    <a:pt x="433" y="34"/>
                  </a:lnTo>
                  <a:lnTo>
                    <a:pt x="433" y="38"/>
                  </a:lnTo>
                  <a:lnTo>
                    <a:pt x="429" y="40"/>
                  </a:lnTo>
                  <a:lnTo>
                    <a:pt x="429" y="44"/>
                  </a:lnTo>
                  <a:lnTo>
                    <a:pt x="433" y="47"/>
                  </a:lnTo>
                  <a:lnTo>
                    <a:pt x="433" y="47"/>
                  </a:lnTo>
                  <a:lnTo>
                    <a:pt x="437" y="44"/>
                  </a:lnTo>
                  <a:lnTo>
                    <a:pt x="442" y="44"/>
                  </a:lnTo>
                  <a:lnTo>
                    <a:pt x="448" y="44"/>
                  </a:lnTo>
                  <a:lnTo>
                    <a:pt x="450" y="47"/>
                  </a:lnTo>
                  <a:lnTo>
                    <a:pt x="452" y="44"/>
                  </a:lnTo>
                  <a:lnTo>
                    <a:pt x="452" y="42"/>
                  </a:lnTo>
                  <a:lnTo>
                    <a:pt x="455" y="40"/>
                  </a:lnTo>
                  <a:lnTo>
                    <a:pt x="461" y="40"/>
                  </a:lnTo>
                  <a:lnTo>
                    <a:pt x="463" y="36"/>
                  </a:lnTo>
                  <a:lnTo>
                    <a:pt x="467" y="34"/>
                  </a:lnTo>
                  <a:lnTo>
                    <a:pt x="467" y="32"/>
                  </a:lnTo>
                  <a:lnTo>
                    <a:pt x="467" y="28"/>
                  </a:lnTo>
                  <a:lnTo>
                    <a:pt x="472" y="25"/>
                  </a:lnTo>
                  <a:lnTo>
                    <a:pt x="474" y="25"/>
                  </a:lnTo>
                  <a:lnTo>
                    <a:pt x="478" y="19"/>
                  </a:lnTo>
                  <a:lnTo>
                    <a:pt x="482" y="19"/>
                  </a:lnTo>
                  <a:lnTo>
                    <a:pt x="487" y="19"/>
                  </a:lnTo>
                  <a:lnTo>
                    <a:pt x="487" y="19"/>
                  </a:lnTo>
                  <a:lnTo>
                    <a:pt x="487" y="23"/>
                  </a:lnTo>
                  <a:lnTo>
                    <a:pt x="485" y="27"/>
                  </a:lnTo>
                  <a:lnTo>
                    <a:pt x="484" y="28"/>
                  </a:lnTo>
                  <a:lnTo>
                    <a:pt x="484" y="28"/>
                  </a:lnTo>
                  <a:lnTo>
                    <a:pt x="516" y="53"/>
                  </a:lnTo>
                  <a:lnTo>
                    <a:pt x="563" y="109"/>
                  </a:lnTo>
                  <a:lnTo>
                    <a:pt x="568" y="109"/>
                  </a:lnTo>
                  <a:lnTo>
                    <a:pt x="570" y="108"/>
                  </a:lnTo>
                  <a:lnTo>
                    <a:pt x="570" y="106"/>
                  </a:lnTo>
                  <a:lnTo>
                    <a:pt x="570" y="104"/>
                  </a:lnTo>
                  <a:lnTo>
                    <a:pt x="570" y="100"/>
                  </a:lnTo>
                  <a:lnTo>
                    <a:pt x="574" y="100"/>
                  </a:lnTo>
                  <a:lnTo>
                    <a:pt x="580" y="102"/>
                  </a:lnTo>
                  <a:lnTo>
                    <a:pt x="576" y="104"/>
                  </a:lnTo>
                  <a:lnTo>
                    <a:pt x="580" y="106"/>
                  </a:lnTo>
                  <a:lnTo>
                    <a:pt x="583" y="108"/>
                  </a:lnTo>
                  <a:lnTo>
                    <a:pt x="585" y="111"/>
                  </a:lnTo>
                  <a:lnTo>
                    <a:pt x="587" y="111"/>
                  </a:lnTo>
                  <a:lnTo>
                    <a:pt x="591" y="109"/>
                  </a:lnTo>
                  <a:lnTo>
                    <a:pt x="595" y="108"/>
                  </a:lnTo>
                  <a:lnTo>
                    <a:pt x="598" y="111"/>
                  </a:lnTo>
                  <a:lnTo>
                    <a:pt x="604" y="109"/>
                  </a:lnTo>
                  <a:lnTo>
                    <a:pt x="604" y="109"/>
                  </a:lnTo>
                  <a:lnTo>
                    <a:pt x="608" y="108"/>
                  </a:lnTo>
                  <a:lnTo>
                    <a:pt x="610" y="108"/>
                  </a:lnTo>
                  <a:lnTo>
                    <a:pt x="608" y="104"/>
                  </a:lnTo>
                  <a:lnTo>
                    <a:pt x="610" y="102"/>
                  </a:lnTo>
                  <a:lnTo>
                    <a:pt x="615" y="102"/>
                  </a:lnTo>
                  <a:lnTo>
                    <a:pt x="623" y="102"/>
                  </a:lnTo>
                  <a:lnTo>
                    <a:pt x="629" y="104"/>
                  </a:lnTo>
                  <a:lnTo>
                    <a:pt x="632" y="108"/>
                  </a:lnTo>
                  <a:lnTo>
                    <a:pt x="638" y="113"/>
                  </a:lnTo>
                  <a:lnTo>
                    <a:pt x="638" y="117"/>
                  </a:lnTo>
                  <a:lnTo>
                    <a:pt x="640" y="117"/>
                  </a:lnTo>
                  <a:lnTo>
                    <a:pt x="644" y="119"/>
                  </a:lnTo>
                  <a:lnTo>
                    <a:pt x="647" y="121"/>
                  </a:lnTo>
                  <a:lnTo>
                    <a:pt x="649" y="121"/>
                  </a:lnTo>
                  <a:lnTo>
                    <a:pt x="653" y="121"/>
                  </a:lnTo>
                  <a:lnTo>
                    <a:pt x="653" y="125"/>
                  </a:lnTo>
                  <a:lnTo>
                    <a:pt x="649" y="126"/>
                  </a:lnTo>
                  <a:lnTo>
                    <a:pt x="653" y="128"/>
                  </a:lnTo>
                  <a:lnTo>
                    <a:pt x="653" y="132"/>
                  </a:lnTo>
                  <a:lnTo>
                    <a:pt x="653" y="134"/>
                  </a:lnTo>
                  <a:lnTo>
                    <a:pt x="657" y="134"/>
                  </a:lnTo>
                  <a:lnTo>
                    <a:pt x="659" y="134"/>
                  </a:lnTo>
                  <a:lnTo>
                    <a:pt x="662" y="136"/>
                  </a:lnTo>
                  <a:lnTo>
                    <a:pt x="662" y="138"/>
                  </a:lnTo>
                  <a:lnTo>
                    <a:pt x="664" y="136"/>
                  </a:lnTo>
                  <a:lnTo>
                    <a:pt x="666" y="134"/>
                  </a:lnTo>
                  <a:lnTo>
                    <a:pt x="676" y="134"/>
                  </a:lnTo>
                  <a:lnTo>
                    <a:pt x="681" y="132"/>
                  </a:lnTo>
                  <a:lnTo>
                    <a:pt x="683" y="128"/>
                  </a:lnTo>
                  <a:lnTo>
                    <a:pt x="687" y="126"/>
                  </a:lnTo>
                  <a:lnTo>
                    <a:pt x="687" y="126"/>
                  </a:lnTo>
                  <a:lnTo>
                    <a:pt x="687" y="132"/>
                  </a:lnTo>
                  <a:lnTo>
                    <a:pt x="687" y="136"/>
                  </a:lnTo>
                  <a:lnTo>
                    <a:pt x="689" y="136"/>
                  </a:lnTo>
                  <a:lnTo>
                    <a:pt x="693" y="140"/>
                  </a:lnTo>
                  <a:lnTo>
                    <a:pt x="698" y="142"/>
                  </a:lnTo>
                  <a:lnTo>
                    <a:pt x="700" y="143"/>
                  </a:lnTo>
                  <a:lnTo>
                    <a:pt x="696" y="145"/>
                  </a:lnTo>
                  <a:lnTo>
                    <a:pt x="694" y="149"/>
                  </a:lnTo>
                  <a:lnTo>
                    <a:pt x="689" y="153"/>
                  </a:lnTo>
                  <a:lnTo>
                    <a:pt x="689" y="157"/>
                  </a:lnTo>
                  <a:lnTo>
                    <a:pt x="689" y="158"/>
                  </a:lnTo>
                  <a:lnTo>
                    <a:pt x="687" y="162"/>
                  </a:lnTo>
                  <a:lnTo>
                    <a:pt x="683" y="164"/>
                  </a:lnTo>
                  <a:lnTo>
                    <a:pt x="679" y="168"/>
                  </a:lnTo>
                  <a:lnTo>
                    <a:pt x="679" y="170"/>
                  </a:lnTo>
                  <a:lnTo>
                    <a:pt x="679" y="177"/>
                  </a:lnTo>
                  <a:lnTo>
                    <a:pt x="683" y="187"/>
                  </a:lnTo>
                  <a:lnTo>
                    <a:pt x="687" y="190"/>
                  </a:lnTo>
                  <a:lnTo>
                    <a:pt x="687" y="194"/>
                  </a:lnTo>
                  <a:lnTo>
                    <a:pt x="681" y="198"/>
                  </a:lnTo>
                  <a:lnTo>
                    <a:pt x="677" y="198"/>
                  </a:lnTo>
                  <a:lnTo>
                    <a:pt x="674" y="204"/>
                  </a:lnTo>
                  <a:lnTo>
                    <a:pt x="670" y="204"/>
                  </a:lnTo>
                  <a:lnTo>
                    <a:pt x="668" y="204"/>
                  </a:lnTo>
                  <a:lnTo>
                    <a:pt x="668" y="200"/>
                  </a:lnTo>
                  <a:lnTo>
                    <a:pt x="664" y="200"/>
                  </a:lnTo>
                  <a:lnTo>
                    <a:pt x="659" y="202"/>
                  </a:lnTo>
                  <a:lnTo>
                    <a:pt x="653" y="202"/>
                  </a:lnTo>
                  <a:lnTo>
                    <a:pt x="645" y="200"/>
                  </a:lnTo>
                  <a:lnTo>
                    <a:pt x="642" y="198"/>
                  </a:lnTo>
                  <a:lnTo>
                    <a:pt x="640" y="200"/>
                  </a:lnTo>
                  <a:lnTo>
                    <a:pt x="638" y="207"/>
                  </a:lnTo>
                  <a:lnTo>
                    <a:pt x="638" y="213"/>
                  </a:lnTo>
                  <a:lnTo>
                    <a:pt x="638" y="219"/>
                  </a:lnTo>
                  <a:lnTo>
                    <a:pt x="634" y="228"/>
                  </a:lnTo>
                  <a:lnTo>
                    <a:pt x="634" y="236"/>
                  </a:lnTo>
                  <a:lnTo>
                    <a:pt x="632" y="238"/>
                  </a:lnTo>
                  <a:lnTo>
                    <a:pt x="634" y="241"/>
                  </a:lnTo>
                  <a:lnTo>
                    <a:pt x="640" y="241"/>
                  </a:lnTo>
                  <a:lnTo>
                    <a:pt x="638" y="247"/>
                  </a:lnTo>
                  <a:lnTo>
                    <a:pt x="638" y="249"/>
                  </a:lnTo>
                  <a:lnTo>
                    <a:pt x="634" y="249"/>
                  </a:lnTo>
                  <a:lnTo>
                    <a:pt x="632" y="249"/>
                  </a:lnTo>
                  <a:lnTo>
                    <a:pt x="629" y="249"/>
                  </a:lnTo>
                  <a:lnTo>
                    <a:pt x="629" y="247"/>
                  </a:lnTo>
                  <a:lnTo>
                    <a:pt x="625" y="249"/>
                  </a:lnTo>
                  <a:lnTo>
                    <a:pt x="621" y="251"/>
                  </a:lnTo>
                  <a:lnTo>
                    <a:pt x="613" y="253"/>
                  </a:lnTo>
                  <a:lnTo>
                    <a:pt x="608" y="255"/>
                  </a:lnTo>
                  <a:lnTo>
                    <a:pt x="604" y="255"/>
                  </a:lnTo>
                  <a:lnTo>
                    <a:pt x="604" y="253"/>
                  </a:lnTo>
                  <a:lnTo>
                    <a:pt x="600" y="255"/>
                  </a:lnTo>
                  <a:lnTo>
                    <a:pt x="597" y="258"/>
                  </a:lnTo>
                  <a:lnTo>
                    <a:pt x="597" y="260"/>
                  </a:lnTo>
                  <a:lnTo>
                    <a:pt x="600" y="262"/>
                  </a:lnTo>
                  <a:lnTo>
                    <a:pt x="604" y="262"/>
                  </a:lnTo>
                  <a:lnTo>
                    <a:pt x="608" y="262"/>
                  </a:lnTo>
                  <a:lnTo>
                    <a:pt x="608" y="266"/>
                  </a:lnTo>
                  <a:lnTo>
                    <a:pt x="608" y="266"/>
                  </a:lnTo>
                  <a:lnTo>
                    <a:pt x="608" y="271"/>
                  </a:lnTo>
                  <a:lnTo>
                    <a:pt x="608" y="275"/>
                  </a:lnTo>
                  <a:lnTo>
                    <a:pt x="610" y="277"/>
                  </a:lnTo>
                  <a:lnTo>
                    <a:pt x="610" y="281"/>
                  </a:lnTo>
                  <a:lnTo>
                    <a:pt x="613" y="287"/>
                  </a:lnTo>
                  <a:lnTo>
                    <a:pt x="613" y="290"/>
                  </a:lnTo>
                  <a:lnTo>
                    <a:pt x="619" y="292"/>
                  </a:lnTo>
                  <a:lnTo>
                    <a:pt x="619" y="300"/>
                  </a:lnTo>
                  <a:lnTo>
                    <a:pt x="617" y="302"/>
                  </a:lnTo>
                  <a:lnTo>
                    <a:pt x="615" y="305"/>
                  </a:lnTo>
                  <a:lnTo>
                    <a:pt x="619" y="309"/>
                  </a:lnTo>
                  <a:lnTo>
                    <a:pt x="617" y="311"/>
                  </a:lnTo>
                  <a:lnTo>
                    <a:pt x="617" y="311"/>
                  </a:lnTo>
                  <a:lnTo>
                    <a:pt x="613" y="315"/>
                  </a:lnTo>
                  <a:lnTo>
                    <a:pt x="613" y="319"/>
                  </a:lnTo>
                  <a:lnTo>
                    <a:pt x="610" y="320"/>
                  </a:lnTo>
                  <a:lnTo>
                    <a:pt x="604" y="319"/>
                  </a:lnTo>
                  <a:lnTo>
                    <a:pt x="595" y="311"/>
                  </a:lnTo>
                  <a:lnTo>
                    <a:pt x="591" y="311"/>
                  </a:lnTo>
                  <a:lnTo>
                    <a:pt x="583" y="307"/>
                  </a:lnTo>
                  <a:lnTo>
                    <a:pt x="570" y="307"/>
                  </a:lnTo>
                  <a:lnTo>
                    <a:pt x="566" y="309"/>
                  </a:lnTo>
                  <a:lnTo>
                    <a:pt x="557" y="307"/>
                  </a:lnTo>
                  <a:lnTo>
                    <a:pt x="549" y="309"/>
                  </a:lnTo>
                  <a:lnTo>
                    <a:pt x="544" y="309"/>
                  </a:lnTo>
                  <a:lnTo>
                    <a:pt x="540" y="309"/>
                  </a:lnTo>
                  <a:lnTo>
                    <a:pt x="536" y="311"/>
                  </a:lnTo>
                  <a:lnTo>
                    <a:pt x="533" y="311"/>
                  </a:lnTo>
                  <a:lnTo>
                    <a:pt x="521" y="311"/>
                  </a:lnTo>
                  <a:lnTo>
                    <a:pt x="516" y="309"/>
                  </a:lnTo>
                  <a:lnTo>
                    <a:pt x="512" y="307"/>
                  </a:lnTo>
                  <a:lnTo>
                    <a:pt x="506" y="307"/>
                  </a:lnTo>
                  <a:lnTo>
                    <a:pt x="502" y="309"/>
                  </a:lnTo>
                  <a:lnTo>
                    <a:pt x="501" y="307"/>
                  </a:lnTo>
                  <a:lnTo>
                    <a:pt x="495" y="307"/>
                  </a:lnTo>
                  <a:lnTo>
                    <a:pt x="495" y="309"/>
                  </a:lnTo>
                  <a:lnTo>
                    <a:pt x="495" y="311"/>
                  </a:lnTo>
                  <a:lnTo>
                    <a:pt x="495" y="315"/>
                  </a:lnTo>
                  <a:lnTo>
                    <a:pt x="495" y="320"/>
                  </a:lnTo>
                  <a:lnTo>
                    <a:pt x="487" y="322"/>
                  </a:lnTo>
                  <a:lnTo>
                    <a:pt x="478" y="322"/>
                  </a:lnTo>
                  <a:lnTo>
                    <a:pt x="463" y="320"/>
                  </a:lnTo>
                  <a:lnTo>
                    <a:pt x="461" y="319"/>
                  </a:lnTo>
                  <a:lnTo>
                    <a:pt x="455" y="317"/>
                  </a:lnTo>
                  <a:lnTo>
                    <a:pt x="452" y="322"/>
                  </a:lnTo>
                  <a:lnTo>
                    <a:pt x="453" y="324"/>
                  </a:lnTo>
                  <a:lnTo>
                    <a:pt x="448" y="326"/>
                  </a:lnTo>
                  <a:lnTo>
                    <a:pt x="448" y="328"/>
                  </a:lnTo>
                  <a:lnTo>
                    <a:pt x="446" y="328"/>
                  </a:lnTo>
                  <a:lnTo>
                    <a:pt x="442" y="334"/>
                  </a:lnTo>
                  <a:lnTo>
                    <a:pt x="442" y="336"/>
                  </a:lnTo>
                  <a:lnTo>
                    <a:pt x="433" y="343"/>
                  </a:lnTo>
                  <a:lnTo>
                    <a:pt x="431" y="347"/>
                  </a:lnTo>
                  <a:lnTo>
                    <a:pt x="429" y="351"/>
                  </a:lnTo>
                  <a:lnTo>
                    <a:pt x="425" y="358"/>
                  </a:lnTo>
                  <a:lnTo>
                    <a:pt x="418" y="364"/>
                  </a:lnTo>
                  <a:lnTo>
                    <a:pt x="414" y="364"/>
                  </a:lnTo>
                  <a:lnTo>
                    <a:pt x="408" y="360"/>
                  </a:lnTo>
                  <a:lnTo>
                    <a:pt x="401" y="358"/>
                  </a:lnTo>
                  <a:lnTo>
                    <a:pt x="395" y="360"/>
                  </a:lnTo>
                  <a:lnTo>
                    <a:pt x="388" y="364"/>
                  </a:lnTo>
                  <a:lnTo>
                    <a:pt x="384" y="364"/>
                  </a:lnTo>
                  <a:lnTo>
                    <a:pt x="376" y="341"/>
                  </a:lnTo>
                  <a:lnTo>
                    <a:pt x="363" y="339"/>
                  </a:lnTo>
                  <a:lnTo>
                    <a:pt x="363" y="315"/>
                  </a:lnTo>
                  <a:lnTo>
                    <a:pt x="354" y="315"/>
                  </a:lnTo>
                  <a:lnTo>
                    <a:pt x="352" y="305"/>
                  </a:lnTo>
                  <a:lnTo>
                    <a:pt x="341" y="298"/>
                  </a:lnTo>
                  <a:lnTo>
                    <a:pt x="310" y="298"/>
                  </a:lnTo>
                  <a:lnTo>
                    <a:pt x="284" y="302"/>
                  </a:lnTo>
                  <a:lnTo>
                    <a:pt x="269" y="290"/>
                  </a:lnTo>
                  <a:lnTo>
                    <a:pt x="256" y="287"/>
                  </a:lnTo>
                  <a:lnTo>
                    <a:pt x="228" y="266"/>
                  </a:lnTo>
                  <a:lnTo>
                    <a:pt x="179" y="275"/>
                  </a:lnTo>
                  <a:lnTo>
                    <a:pt x="196" y="364"/>
                  </a:lnTo>
                  <a:lnTo>
                    <a:pt x="192" y="364"/>
                  </a:lnTo>
                  <a:lnTo>
                    <a:pt x="184" y="364"/>
                  </a:lnTo>
                  <a:lnTo>
                    <a:pt x="171" y="352"/>
                  </a:lnTo>
                  <a:lnTo>
                    <a:pt x="158" y="343"/>
                  </a:lnTo>
                  <a:lnTo>
                    <a:pt x="147" y="341"/>
                  </a:lnTo>
                  <a:lnTo>
                    <a:pt x="137" y="345"/>
                  </a:lnTo>
                  <a:lnTo>
                    <a:pt x="126" y="356"/>
                  </a:lnTo>
                  <a:lnTo>
                    <a:pt x="126" y="351"/>
                  </a:lnTo>
                  <a:lnTo>
                    <a:pt x="126" y="347"/>
                  </a:lnTo>
                  <a:lnTo>
                    <a:pt x="128" y="341"/>
                  </a:lnTo>
                  <a:lnTo>
                    <a:pt x="128" y="336"/>
                  </a:lnTo>
                  <a:lnTo>
                    <a:pt x="128" y="336"/>
                  </a:lnTo>
                  <a:lnTo>
                    <a:pt x="128" y="334"/>
                  </a:lnTo>
                  <a:lnTo>
                    <a:pt x="128" y="334"/>
                  </a:lnTo>
                  <a:lnTo>
                    <a:pt x="122" y="334"/>
                  </a:lnTo>
                  <a:lnTo>
                    <a:pt x="120" y="332"/>
                  </a:lnTo>
                  <a:lnTo>
                    <a:pt x="117" y="332"/>
                  </a:lnTo>
                  <a:lnTo>
                    <a:pt x="113" y="332"/>
                  </a:lnTo>
                  <a:lnTo>
                    <a:pt x="113" y="332"/>
                  </a:lnTo>
                  <a:lnTo>
                    <a:pt x="109" y="328"/>
                  </a:lnTo>
                  <a:lnTo>
                    <a:pt x="109" y="326"/>
                  </a:lnTo>
                  <a:lnTo>
                    <a:pt x="109" y="324"/>
                  </a:lnTo>
                  <a:lnTo>
                    <a:pt x="107" y="322"/>
                  </a:lnTo>
                  <a:lnTo>
                    <a:pt x="105" y="322"/>
                  </a:lnTo>
                  <a:lnTo>
                    <a:pt x="101" y="324"/>
                  </a:lnTo>
                  <a:lnTo>
                    <a:pt x="100" y="324"/>
                  </a:lnTo>
                  <a:lnTo>
                    <a:pt x="100" y="319"/>
                  </a:lnTo>
                  <a:lnTo>
                    <a:pt x="100" y="315"/>
                  </a:lnTo>
                  <a:lnTo>
                    <a:pt x="94" y="311"/>
                  </a:lnTo>
                  <a:lnTo>
                    <a:pt x="94" y="309"/>
                  </a:lnTo>
                  <a:lnTo>
                    <a:pt x="92" y="307"/>
                  </a:lnTo>
                  <a:lnTo>
                    <a:pt x="90" y="303"/>
                  </a:lnTo>
                  <a:lnTo>
                    <a:pt x="88" y="302"/>
                  </a:lnTo>
                  <a:lnTo>
                    <a:pt x="88" y="300"/>
                  </a:lnTo>
                  <a:lnTo>
                    <a:pt x="83" y="298"/>
                  </a:lnTo>
                  <a:lnTo>
                    <a:pt x="83" y="298"/>
                  </a:lnTo>
                  <a:lnTo>
                    <a:pt x="79" y="294"/>
                  </a:lnTo>
                  <a:lnTo>
                    <a:pt x="79" y="292"/>
                  </a:lnTo>
                  <a:lnTo>
                    <a:pt x="79" y="290"/>
                  </a:lnTo>
                  <a:lnTo>
                    <a:pt x="83" y="292"/>
                  </a:lnTo>
                  <a:lnTo>
                    <a:pt x="88" y="290"/>
                  </a:lnTo>
                  <a:lnTo>
                    <a:pt x="88" y="292"/>
                  </a:lnTo>
                  <a:lnTo>
                    <a:pt x="92" y="292"/>
                  </a:lnTo>
                  <a:lnTo>
                    <a:pt x="94" y="292"/>
                  </a:lnTo>
                  <a:lnTo>
                    <a:pt x="96" y="290"/>
                  </a:lnTo>
                  <a:lnTo>
                    <a:pt x="98" y="290"/>
                  </a:lnTo>
                  <a:lnTo>
                    <a:pt x="100" y="292"/>
                  </a:lnTo>
                  <a:lnTo>
                    <a:pt x="101" y="290"/>
                  </a:lnTo>
                  <a:lnTo>
                    <a:pt x="100" y="290"/>
                  </a:lnTo>
                  <a:lnTo>
                    <a:pt x="96" y="290"/>
                  </a:lnTo>
                  <a:lnTo>
                    <a:pt x="96" y="290"/>
                  </a:lnTo>
                  <a:lnTo>
                    <a:pt x="96" y="287"/>
                  </a:lnTo>
                  <a:lnTo>
                    <a:pt x="92" y="283"/>
                  </a:lnTo>
                  <a:lnTo>
                    <a:pt x="92" y="281"/>
                  </a:lnTo>
                  <a:lnTo>
                    <a:pt x="94" y="279"/>
                  </a:lnTo>
                  <a:lnTo>
                    <a:pt x="94" y="275"/>
                  </a:lnTo>
                  <a:lnTo>
                    <a:pt x="92" y="275"/>
                  </a:lnTo>
                  <a:lnTo>
                    <a:pt x="94" y="271"/>
                  </a:lnTo>
                  <a:lnTo>
                    <a:pt x="100" y="271"/>
                  </a:lnTo>
                  <a:lnTo>
                    <a:pt x="103" y="270"/>
                  </a:lnTo>
                  <a:lnTo>
                    <a:pt x="105" y="271"/>
                  </a:lnTo>
                  <a:lnTo>
                    <a:pt x="109" y="270"/>
                  </a:lnTo>
                  <a:lnTo>
                    <a:pt x="113" y="270"/>
                  </a:lnTo>
                  <a:lnTo>
                    <a:pt x="113" y="271"/>
                  </a:lnTo>
                  <a:lnTo>
                    <a:pt x="115" y="270"/>
                  </a:lnTo>
                  <a:lnTo>
                    <a:pt x="117" y="270"/>
                  </a:lnTo>
                  <a:lnTo>
                    <a:pt x="120" y="273"/>
                  </a:lnTo>
                  <a:lnTo>
                    <a:pt x="124" y="273"/>
                  </a:lnTo>
                  <a:lnTo>
                    <a:pt x="128" y="271"/>
                  </a:lnTo>
                  <a:lnTo>
                    <a:pt x="128" y="270"/>
                  </a:lnTo>
                  <a:lnTo>
                    <a:pt x="126" y="268"/>
                  </a:lnTo>
                  <a:lnTo>
                    <a:pt x="122" y="268"/>
                  </a:lnTo>
                  <a:lnTo>
                    <a:pt x="118" y="262"/>
                  </a:lnTo>
                  <a:lnTo>
                    <a:pt x="120" y="260"/>
                  </a:lnTo>
                  <a:lnTo>
                    <a:pt x="122" y="258"/>
                  </a:lnTo>
                  <a:lnTo>
                    <a:pt x="124" y="256"/>
                  </a:lnTo>
                  <a:lnTo>
                    <a:pt x="122" y="256"/>
                  </a:lnTo>
                  <a:lnTo>
                    <a:pt x="120" y="255"/>
                  </a:lnTo>
                  <a:lnTo>
                    <a:pt x="120" y="253"/>
                  </a:lnTo>
                  <a:lnTo>
                    <a:pt x="122" y="249"/>
                  </a:lnTo>
                  <a:lnTo>
                    <a:pt x="122" y="247"/>
                  </a:lnTo>
                  <a:lnTo>
                    <a:pt x="120" y="241"/>
                  </a:lnTo>
                  <a:lnTo>
                    <a:pt x="118" y="241"/>
                  </a:lnTo>
                  <a:lnTo>
                    <a:pt x="120" y="238"/>
                  </a:lnTo>
                  <a:lnTo>
                    <a:pt x="120" y="238"/>
                  </a:lnTo>
                  <a:lnTo>
                    <a:pt x="118" y="238"/>
                  </a:lnTo>
                  <a:lnTo>
                    <a:pt x="117" y="236"/>
                  </a:lnTo>
                  <a:lnTo>
                    <a:pt x="117" y="234"/>
                  </a:lnTo>
                  <a:lnTo>
                    <a:pt x="109" y="232"/>
                  </a:lnTo>
                  <a:lnTo>
                    <a:pt x="109" y="232"/>
                  </a:lnTo>
                  <a:lnTo>
                    <a:pt x="105" y="234"/>
                  </a:lnTo>
                  <a:lnTo>
                    <a:pt x="105" y="234"/>
                  </a:lnTo>
                  <a:lnTo>
                    <a:pt x="103" y="236"/>
                  </a:lnTo>
                  <a:lnTo>
                    <a:pt x="103" y="238"/>
                  </a:lnTo>
                  <a:lnTo>
                    <a:pt x="101" y="238"/>
                  </a:lnTo>
                  <a:lnTo>
                    <a:pt x="98" y="238"/>
                  </a:lnTo>
                  <a:lnTo>
                    <a:pt x="98" y="236"/>
                  </a:lnTo>
                  <a:lnTo>
                    <a:pt x="96" y="236"/>
                  </a:lnTo>
                  <a:lnTo>
                    <a:pt x="94" y="238"/>
                  </a:lnTo>
                  <a:lnTo>
                    <a:pt x="92" y="236"/>
                  </a:lnTo>
                  <a:lnTo>
                    <a:pt x="92" y="232"/>
                  </a:lnTo>
                  <a:lnTo>
                    <a:pt x="92" y="232"/>
                  </a:lnTo>
                  <a:lnTo>
                    <a:pt x="90" y="232"/>
                  </a:lnTo>
                  <a:lnTo>
                    <a:pt x="88" y="232"/>
                  </a:lnTo>
                  <a:lnTo>
                    <a:pt x="88" y="232"/>
                  </a:lnTo>
                  <a:lnTo>
                    <a:pt x="83" y="232"/>
                  </a:lnTo>
                  <a:lnTo>
                    <a:pt x="79" y="234"/>
                  </a:lnTo>
                  <a:lnTo>
                    <a:pt x="79" y="238"/>
                  </a:lnTo>
                  <a:lnTo>
                    <a:pt x="79" y="238"/>
                  </a:lnTo>
                  <a:lnTo>
                    <a:pt x="77" y="236"/>
                  </a:lnTo>
                  <a:lnTo>
                    <a:pt x="75" y="236"/>
                  </a:lnTo>
                  <a:lnTo>
                    <a:pt x="73" y="238"/>
                  </a:lnTo>
                  <a:lnTo>
                    <a:pt x="71" y="238"/>
                  </a:lnTo>
                  <a:lnTo>
                    <a:pt x="69" y="241"/>
                  </a:lnTo>
                  <a:lnTo>
                    <a:pt x="66" y="243"/>
                  </a:lnTo>
                  <a:lnTo>
                    <a:pt x="64" y="241"/>
                  </a:lnTo>
                  <a:lnTo>
                    <a:pt x="64" y="247"/>
                  </a:lnTo>
                  <a:lnTo>
                    <a:pt x="62" y="247"/>
                  </a:lnTo>
                  <a:lnTo>
                    <a:pt x="60" y="247"/>
                  </a:lnTo>
                  <a:lnTo>
                    <a:pt x="58" y="247"/>
                  </a:lnTo>
                  <a:lnTo>
                    <a:pt x="58" y="247"/>
                  </a:lnTo>
                  <a:lnTo>
                    <a:pt x="54" y="247"/>
                  </a:lnTo>
                  <a:lnTo>
                    <a:pt x="54" y="247"/>
                  </a:lnTo>
                  <a:lnTo>
                    <a:pt x="54" y="247"/>
                  </a:lnTo>
                  <a:lnTo>
                    <a:pt x="54" y="247"/>
                  </a:lnTo>
                  <a:lnTo>
                    <a:pt x="54" y="247"/>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66" name="Freeform 51">
              <a:extLst>
                <a:ext uri="{FF2B5EF4-FFF2-40B4-BE49-F238E27FC236}">
                  <a16:creationId xmlns:a16="http://schemas.microsoft.com/office/drawing/2014/main" id="{72E82FD8-51A7-4860-AAFF-895F5D7B3B71}"/>
                </a:ext>
              </a:extLst>
            </p:cNvPr>
            <p:cNvSpPr>
              <a:spLocks/>
            </p:cNvSpPr>
            <p:nvPr/>
          </p:nvSpPr>
          <p:spPr bwMode="auto">
            <a:xfrm>
              <a:off x="9632290" y="2480041"/>
              <a:ext cx="105290" cy="64363"/>
            </a:xfrm>
            <a:custGeom>
              <a:avLst/>
              <a:gdLst/>
              <a:ahLst/>
              <a:cxnLst>
                <a:cxn ang="0">
                  <a:pos x="237" y="171"/>
                </a:cxn>
                <a:cxn ang="0">
                  <a:pos x="244" y="162"/>
                </a:cxn>
                <a:cxn ang="0">
                  <a:pos x="241" y="154"/>
                </a:cxn>
                <a:cxn ang="0">
                  <a:pos x="241" y="145"/>
                </a:cxn>
                <a:cxn ang="0">
                  <a:pos x="233" y="141"/>
                </a:cxn>
                <a:cxn ang="0">
                  <a:pos x="226" y="137"/>
                </a:cxn>
                <a:cxn ang="0">
                  <a:pos x="229" y="128"/>
                </a:cxn>
                <a:cxn ang="0">
                  <a:pos x="241" y="128"/>
                </a:cxn>
                <a:cxn ang="0">
                  <a:pos x="250" y="120"/>
                </a:cxn>
                <a:cxn ang="0">
                  <a:pos x="244" y="116"/>
                </a:cxn>
                <a:cxn ang="0">
                  <a:pos x="259" y="113"/>
                </a:cxn>
                <a:cxn ang="0">
                  <a:pos x="254" y="107"/>
                </a:cxn>
                <a:cxn ang="0">
                  <a:pos x="259" y="99"/>
                </a:cxn>
                <a:cxn ang="0">
                  <a:pos x="269" y="96"/>
                </a:cxn>
                <a:cxn ang="0">
                  <a:pos x="276" y="94"/>
                </a:cxn>
                <a:cxn ang="0">
                  <a:pos x="288" y="96"/>
                </a:cxn>
                <a:cxn ang="0">
                  <a:pos x="301" y="92"/>
                </a:cxn>
                <a:cxn ang="0">
                  <a:pos x="290" y="81"/>
                </a:cxn>
                <a:cxn ang="0">
                  <a:pos x="288" y="82"/>
                </a:cxn>
                <a:cxn ang="0">
                  <a:pos x="280" y="86"/>
                </a:cxn>
                <a:cxn ang="0">
                  <a:pos x="269" y="82"/>
                </a:cxn>
                <a:cxn ang="0">
                  <a:pos x="269" y="75"/>
                </a:cxn>
                <a:cxn ang="0">
                  <a:pos x="274" y="62"/>
                </a:cxn>
                <a:cxn ang="0">
                  <a:pos x="267" y="66"/>
                </a:cxn>
                <a:cxn ang="0">
                  <a:pos x="256" y="77"/>
                </a:cxn>
                <a:cxn ang="0">
                  <a:pos x="252" y="82"/>
                </a:cxn>
                <a:cxn ang="0">
                  <a:pos x="241" y="98"/>
                </a:cxn>
                <a:cxn ang="0">
                  <a:pos x="231" y="92"/>
                </a:cxn>
                <a:cxn ang="0">
                  <a:pos x="218" y="92"/>
                </a:cxn>
                <a:cxn ang="0">
                  <a:pos x="207" y="96"/>
                </a:cxn>
                <a:cxn ang="0">
                  <a:pos x="186" y="73"/>
                </a:cxn>
                <a:cxn ang="0">
                  <a:pos x="177" y="49"/>
                </a:cxn>
                <a:cxn ang="0">
                  <a:pos x="163" y="30"/>
                </a:cxn>
                <a:cxn ang="0">
                  <a:pos x="107" y="33"/>
                </a:cxn>
                <a:cxn ang="0">
                  <a:pos x="79" y="20"/>
                </a:cxn>
                <a:cxn ang="0">
                  <a:pos x="0" y="9"/>
                </a:cxn>
                <a:cxn ang="0">
                  <a:pos x="22" y="96"/>
                </a:cxn>
                <a:cxn ang="0">
                  <a:pos x="34" y="92"/>
                </a:cxn>
                <a:cxn ang="0">
                  <a:pos x="28" y="82"/>
                </a:cxn>
                <a:cxn ang="0">
                  <a:pos x="39" y="75"/>
                </a:cxn>
                <a:cxn ang="0">
                  <a:pos x="47" y="67"/>
                </a:cxn>
                <a:cxn ang="0">
                  <a:pos x="52" y="67"/>
                </a:cxn>
                <a:cxn ang="0">
                  <a:pos x="58" y="64"/>
                </a:cxn>
                <a:cxn ang="0">
                  <a:pos x="82" y="77"/>
                </a:cxn>
                <a:cxn ang="0">
                  <a:pos x="96" y="88"/>
                </a:cxn>
                <a:cxn ang="0">
                  <a:pos x="111" y="92"/>
                </a:cxn>
                <a:cxn ang="0">
                  <a:pos x="122" y="99"/>
                </a:cxn>
                <a:cxn ang="0">
                  <a:pos x="130" y="113"/>
                </a:cxn>
                <a:cxn ang="0">
                  <a:pos x="135" y="124"/>
                </a:cxn>
                <a:cxn ang="0">
                  <a:pos x="152" y="137"/>
                </a:cxn>
                <a:cxn ang="0">
                  <a:pos x="180" y="150"/>
                </a:cxn>
                <a:cxn ang="0">
                  <a:pos x="203" y="162"/>
                </a:cxn>
                <a:cxn ang="0">
                  <a:pos x="207" y="162"/>
                </a:cxn>
                <a:cxn ang="0">
                  <a:pos x="216" y="171"/>
                </a:cxn>
                <a:cxn ang="0">
                  <a:pos x="220" y="179"/>
                </a:cxn>
                <a:cxn ang="0">
                  <a:pos x="227" y="184"/>
                </a:cxn>
                <a:cxn ang="0">
                  <a:pos x="233" y="182"/>
                </a:cxn>
                <a:cxn ang="0">
                  <a:pos x="237" y="184"/>
                </a:cxn>
                <a:cxn ang="0">
                  <a:pos x="237" y="184"/>
                </a:cxn>
              </a:cxnLst>
              <a:rect l="0" t="0" r="r" b="b"/>
              <a:pathLst>
                <a:path w="301" h="184">
                  <a:moveTo>
                    <a:pt x="237" y="184"/>
                  </a:moveTo>
                  <a:lnTo>
                    <a:pt x="237" y="171"/>
                  </a:lnTo>
                  <a:lnTo>
                    <a:pt x="244" y="162"/>
                  </a:lnTo>
                  <a:lnTo>
                    <a:pt x="244" y="162"/>
                  </a:lnTo>
                  <a:lnTo>
                    <a:pt x="244" y="156"/>
                  </a:lnTo>
                  <a:lnTo>
                    <a:pt x="241" y="154"/>
                  </a:lnTo>
                  <a:lnTo>
                    <a:pt x="237" y="148"/>
                  </a:lnTo>
                  <a:lnTo>
                    <a:pt x="241" y="145"/>
                  </a:lnTo>
                  <a:lnTo>
                    <a:pt x="237" y="141"/>
                  </a:lnTo>
                  <a:lnTo>
                    <a:pt x="233" y="141"/>
                  </a:lnTo>
                  <a:lnTo>
                    <a:pt x="231" y="143"/>
                  </a:lnTo>
                  <a:lnTo>
                    <a:pt x="226" y="137"/>
                  </a:lnTo>
                  <a:lnTo>
                    <a:pt x="226" y="131"/>
                  </a:lnTo>
                  <a:lnTo>
                    <a:pt x="229" y="128"/>
                  </a:lnTo>
                  <a:lnTo>
                    <a:pt x="237" y="130"/>
                  </a:lnTo>
                  <a:lnTo>
                    <a:pt x="241" y="128"/>
                  </a:lnTo>
                  <a:lnTo>
                    <a:pt x="241" y="124"/>
                  </a:lnTo>
                  <a:lnTo>
                    <a:pt x="250" y="120"/>
                  </a:lnTo>
                  <a:lnTo>
                    <a:pt x="246" y="118"/>
                  </a:lnTo>
                  <a:lnTo>
                    <a:pt x="244" y="116"/>
                  </a:lnTo>
                  <a:lnTo>
                    <a:pt x="254" y="116"/>
                  </a:lnTo>
                  <a:lnTo>
                    <a:pt x="259" y="113"/>
                  </a:lnTo>
                  <a:lnTo>
                    <a:pt x="259" y="107"/>
                  </a:lnTo>
                  <a:lnTo>
                    <a:pt x="254" y="107"/>
                  </a:lnTo>
                  <a:lnTo>
                    <a:pt x="254" y="101"/>
                  </a:lnTo>
                  <a:lnTo>
                    <a:pt x="259" y="99"/>
                  </a:lnTo>
                  <a:lnTo>
                    <a:pt x="265" y="96"/>
                  </a:lnTo>
                  <a:lnTo>
                    <a:pt x="269" y="96"/>
                  </a:lnTo>
                  <a:lnTo>
                    <a:pt x="274" y="92"/>
                  </a:lnTo>
                  <a:lnTo>
                    <a:pt x="276" y="94"/>
                  </a:lnTo>
                  <a:lnTo>
                    <a:pt x="280" y="98"/>
                  </a:lnTo>
                  <a:lnTo>
                    <a:pt x="288" y="96"/>
                  </a:lnTo>
                  <a:lnTo>
                    <a:pt x="295" y="96"/>
                  </a:lnTo>
                  <a:lnTo>
                    <a:pt x="301" y="92"/>
                  </a:lnTo>
                  <a:lnTo>
                    <a:pt x="299" y="86"/>
                  </a:lnTo>
                  <a:lnTo>
                    <a:pt x="290" y="81"/>
                  </a:lnTo>
                  <a:lnTo>
                    <a:pt x="288" y="79"/>
                  </a:lnTo>
                  <a:lnTo>
                    <a:pt x="288" y="82"/>
                  </a:lnTo>
                  <a:lnTo>
                    <a:pt x="284" y="86"/>
                  </a:lnTo>
                  <a:lnTo>
                    <a:pt x="280" y="86"/>
                  </a:lnTo>
                  <a:lnTo>
                    <a:pt x="276" y="82"/>
                  </a:lnTo>
                  <a:lnTo>
                    <a:pt x="269" y="82"/>
                  </a:lnTo>
                  <a:lnTo>
                    <a:pt x="265" y="79"/>
                  </a:lnTo>
                  <a:lnTo>
                    <a:pt x="269" y="75"/>
                  </a:lnTo>
                  <a:lnTo>
                    <a:pt x="274" y="66"/>
                  </a:lnTo>
                  <a:lnTo>
                    <a:pt x="274" y="62"/>
                  </a:lnTo>
                  <a:lnTo>
                    <a:pt x="271" y="62"/>
                  </a:lnTo>
                  <a:lnTo>
                    <a:pt x="267" y="66"/>
                  </a:lnTo>
                  <a:lnTo>
                    <a:pt x="265" y="67"/>
                  </a:lnTo>
                  <a:lnTo>
                    <a:pt x="256" y="77"/>
                  </a:lnTo>
                  <a:lnTo>
                    <a:pt x="254" y="81"/>
                  </a:lnTo>
                  <a:lnTo>
                    <a:pt x="252" y="82"/>
                  </a:lnTo>
                  <a:lnTo>
                    <a:pt x="250" y="92"/>
                  </a:lnTo>
                  <a:lnTo>
                    <a:pt x="241" y="98"/>
                  </a:lnTo>
                  <a:lnTo>
                    <a:pt x="237" y="96"/>
                  </a:lnTo>
                  <a:lnTo>
                    <a:pt x="231" y="92"/>
                  </a:lnTo>
                  <a:lnTo>
                    <a:pt x="224" y="92"/>
                  </a:lnTo>
                  <a:lnTo>
                    <a:pt x="218" y="92"/>
                  </a:lnTo>
                  <a:lnTo>
                    <a:pt x="210" y="96"/>
                  </a:lnTo>
                  <a:lnTo>
                    <a:pt x="207" y="96"/>
                  </a:lnTo>
                  <a:lnTo>
                    <a:pt x="199" y="75"/>
                  </a:lnTo>
                  <a:lnTo>
                    <a:pt x="186" y="73"/>
                  </a:lnTo>
                  <a:lnTo>
                    <a:pt x="186" y="47"/>
                  </a:lnTo>
                  <a:lnTo>
                    <a:pt x="177" y="49"/>
                  </a:lnTo>
                  <a:lnTo>
                    <a:pt x="175" y="37"/>
                  </a:lnTo>
                  <a:lnTo>
                    <a:pt x="163" y="30"/>
                  </a:lnTo>
                  <a:lnTo>
                    <a:pt x="133" y="30"/>
                  </a:lnTo>
                  <a:lnTo>
                    <a:pt x="107" y="33"/>
                  </a:lnTo>
                  <a:lnTo>
                    <a:pt x="92" y="24"/>
                  </a:lnTo>
                  <a:lnTo>
                    <a:pt x="79" y="20"/>
                  </a:lnTo>
                  <a:lnTo>
                    <a:pt x="49" y="0"/>
                  </a:lnTo>
                  <a:lnTo>
                    <a:pt x="0" y="9"/>
                  </a:lnTo>
                  <a:lnTo>
                    <a:pt x="17" y="96"/>
                  </a:lnTo>
                  <a:lnTo>
                    <a:pt x="22" y="96"/>
                  </a:lnTo>
                  <a:lnTo>
                    <a:pt x="32" y="98"/>
                  </a:lnTo>
                  <a:lnTo>
                    <a:pt x="34" y="92"/>
                  </a:lnTo>
                  <a:lnTo>
                    <a:pt x="30" y="88"/>
                  </a:lnTo>
                  <a:lnTo>
                    <a:pt x="28" y="82"/>
                  </a:lnTo>
                  <a:lnTo>
                    <a:pt x="34" y="75"/>
                  </a:lnTo>
                  <a:lnTo>
                    <a:pt x="39" y="75"/>
                  </a:lnTo>
                  <a:lnTo>
                    <a:pt x="41" y="69"/>
                  </a:lnTo>
                  <a:lnTo>
                    <a:pt x="47" y="67"/>
                  </a:lnTo>
                  <a:lnTo>
                    <a:pt x="49" y="69"/>
                  </a:lnTo>
                  <a:lnTo>
                    <a:pt x="52" y="67"/>
                  </a:lnTo>
                  <a:lnTo>
                    <a:pt x="49" y="64"/>
                  </a:lnTo>
                  <a:lnTo>
                    <a:pt x="58" y="64"/>
                  </a:lnTo>
                  <a:lnTo>
                    <a:pt x="71" y="71"/>
                  </a:lnTo>
                  <a:lnTo>
                    <a:pt x="82" y="77"/>
                  </a:lnTo>
                  <a:lnTo>
                    <a:pt x="82" y="82"/>
                  </a:lnTo>
                  <a:lnTo>
                    <a:pt x="96" y="88"/>
                  </a:lnTo>
                  <a:lnTo>
                    <a:pt x="109" y="94"/>
                  </a:lnTo>
                  <a:lnTo>
                    <a:pt x="111" y="92"/>
                  </a:lnTo>
                  <a:lnTo>
                    <a:pt x="113" y="94"/>
                  </a:lnTo>
                  <a:lnTo>
                    <a:pt x="122" y="99"/>
                  </a:lnTo>
                  <a:lnTo>
                    <a:pt x="126" y="111"/>
                  </a:lnTo>
                  <a:lnTo>
                    <a:pt x="130" y="113"/>
                  </a:lnTo>
                  <a:lnTo>
                    <a:pt x="130" y="116"/>
                  </a:lnTo>
                  <a:lnTo>
                    <a:pt x="135" y="124"/>
                  </a:lnTo>
                  <a:lnTo>
                    <a:pt x="141" y="128"/>
                  </a:lnTo>
                  <a:lnTo>
                    <a:pt x="152" y="137"/>
                  </a:lnTo>
                  <a:lnTo>
                    <a:pt x="165" y="145"/>
                  </a:lnTo>
                  <a:lnTo>
                    <a:pt x="180" y="150"/>
                  </a:lnTo>
                  <a:lnTo>
                    <a:pt x="192" y="160"/>
                  </a:lnTo>
                  <a:lnTo>
                    <a:pt x="203" y="162"/>
                  </a:lnTo>
                  <a:lnTo>
                    <a:pt x="205" y="162"/>
                  </a:lnTo>
                  <a:lnTo>
                    <a:pt x="207" y="162"/>
                  </a:lnTo>
                  <a:lnTo>
                    <a:pt x="216" y="167"/>
                  </a:lnTo>
                  <a:lnTo>
                    <a:pt x="216" y="171"/>
                  </a:lnTo>
                  <a:lnTo>
                    <a:pt x="216" y="180"/>
                  </a:lnTo>
                  <a:lnTo>
                    <a:pt x="220" y="179"/>
                  </a:lnTo>
                  <a:lnTo>
                    <a:pt x="224" y="180"/>
                  </a:lnTo>
                  <a:lnTo>
                    <a:pt x="227" y="184"/>
                  </a:lnTo>
                  <a:lnTo>
                    <a:pt x="229" y="184"/>
                  </a:lnTo>
                  <a:lnTo>
                    <a:pt x="233" y="182"/>
                  </a:lnTo>
                  <a:lnTo>
                    <a:pt x="237" y="182"/>
                  </a:lnTo>
                  <a:lnTo>
                    <a:pt x="237" y="184"/>
                  </a:lnTo>
                  <a:lnTo>
                    <a:pt x="237" y="184"/>
                  </a:lnTo>
                  <a:lnTo>
                    <a:pt x="237" y="184"/>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67" name="Freeform 52">
              <a:extLst>
                <a:ext uri="{FF2B5EF4-FFF2-40B4-BE49-F238E27FC236}">
                  <a16:creationId xmlns:a16="http://schemas.microsoft.com/office/drawing/2014/main" id="{9F7B812F-59AE-4592-AE54-6F41DF85F6DB}"/>
                </a:ext>
              </a:extLst>
            </p:cNvPr>
            <p:cNvSpPr>
              <a:spLocks/>
            </p:cNvSpPr>
            <p:nvPr/>
          </p:nvSpPr>
          <p:spPr bwMode="auto">
            <a:xfrm>
              <a:off x="9613751" y="2501729"/>
              <a:ext cx="94096" cy="59116"/>
            </a:xfrm>
            <a:custGeom>
              <a:avLst/>
              <a:gdLst/>
              <a:ahLst/>
              <a:cxnLst>
                <a:cxn ang="0">
                  <a:pos x="269" y="105"/>
                </a:cxn>
                <a:cxn ang="0">
                  <a:pos x="256" y="100"/>
                </a:cxn>
                <a:cxn ang="0">
                  <a:pos x="218" y="83"/>
                </a:cxn>
                <a:cxn ang="0">
                  <a:pos x="188" y="60"/>
                </a:cxn>
                <a:cxn ang="0">
                  <a:pos x="179" y="49"/>
                </a:cxn>
                <a:cxn ang="0">
                  <a:pos x="164" y="30"/>
                </a:cxn>
                <a:cxn ang="0">
                  <a:pos x="135" y="19"/>
                </a:cxn>
                <a:cxn ang="0">
                  <a:pos x="111" y="0"/>
                </a:cxn>
                <a:cxn ang="0">
                  <a:pos x="102" y="5"/>
                </a:cxn>
                <a:cxn ang="0">
                  <a:pos x="92" y="11"/>
                </a:cxn>
                <a:cxn ang="0">
                  <a:pos x="83" y="26"/>
                </a:cxn>
                <a:cxn ang="0">
                  <a:pos x="75" y="34"/>
                </a:cxn>
                <a:cxn ang="0">
                  <a:pos x="45" y="22"/>
                </a:cxn>
                <a:cxn ang="0">
                  <a:pos x="11" y="15"/>
                </a:cxn>
                <a:cxn ang="0">
                  <a:pos x="2" y="30"/>
                </a:cxn>
                <a:cxn ang="0">
                  <a:pos x="7" y="39"/>
                </a:cxn>
                <a:cxn ang="0">
                  <a:pos x="11" y="54"/>
                </a:cxn>
                <a:cxn ang="0">
                  <a:pos x="13" y="69"/>
                </a:cxn>
                <a:cxn ang="0">
                  <a:pos x="17" y="69"/>
                </a:cxn>
                <a:cxn ang="0">
                  <a:pos x="26" y="69"/>
                </a:cxn>
                <a:cxn ang="0">
                  <a:pos x="28" y="79"/>
                </a:cxn>
                <a:cxn ang="0">
                  <a:pos x="32" y="81"/>
                </a:cxn>
                <a:cxn ang="0">
                  <a:pos x="24" y="79"/>
                </a:cxn>
                <a:cxn ang="0">
                  <a:pos x="24" y="88"/>
                </a:cxn>
                <a:cxn ang="0">
                  <a:pos x="26" y="85"/>
                </a:cxn>
                <a:cxn ang="0">
                  <a:pos x="36" y="92"/>
                </a:cxn>
                <a:cxn ang="0">
                  <a:pos x="39" y="103"/>
                </a:cxn>
                <a:cxn ang="0">
                  <a:pos x="45" y="130"/>
                </a:cxn>
                <a:cxn ang="0">
                  <a:pos x="58" y="120"/>
                </a:cxn>
                <a:cxn ang="0">
                  <a:pos x="71" y="113"/>
                </a:cxn>
                <a:cxn ang="0">
                  <a:pos x="87" y="105"/>
                </a:cxn>
                <a:cxn ang="0">
                  <a:pos x="100" y="109"/>
                </a:cxn>
                <a:cxn ang="0">
                  <a:pos x="122" y="120"/>
                </a:cxn>
                <a:cxn ang="0">
                  <a:pos x="135" y="122"/>
                </a:cxn>
                <a:cxn ang="0">
                  <a:pos x="141" y="130"/>
                </a:cxn>
                <a:cxn ang="0">
                  <a:pos x="162" y="139"/>
                </a:cxn>
                <a:cxn ang="0">
                  <a:pos x="177" y="149"/>
                </a:cxn>
                <a:cxn ang="0">
                  <a:pos x="177" y="160"/>
                </a:cxn>
                <a:cxn ang="0">
                  <a:pos x="184" y="162"/>
                </a:cxn>
                <a:cxn ang="0">
                  <a:pos x="194" y="162"/>
                </a:cxn>
                <a:cxn ang="0">
                  <a:pos x="201" y="169"/>
                </a:cxn>
                <a:cxn ang="0">
                  <a:pos x="209" y="167"/>
                </a:cxn>
                <a:cxn ang="0">
                  <a:pos x="215" y="160"/>
                </a:cxn>
                <a:cxn ang="0">
                  <a:pos x="228" y="152"/>
                </a:cxn>
                <a:cxn ang="0">
                  <a:pos x="235" y="147"/>
                </a:cxn>
                <a:cxn ang="0">
                  <a:pos x="239" y="133"/>
                </a:cxn>
                <a:cxn ang="0">
                  <a:pos x="239" y="126"/>
                </a:cxn>
                <a:cxn ang="0">
                  <a:pos x="247" y="122"/>
                </a:cxn>
                <a:cxn ang="0">
                  <a:pos x="260" y="117"/>
                </a:cxn>
                <a:cxn ang="0">
                  <a:pos x="269" y="118"/>
                </a:cxn>
                <a:cxn ang="0">
                  <a:pos x="269" y="118"/>
                </a:cxn>
              </a:cxnLst>
              <a:rect l="0" t="0" r="r" b="b"/>
              <a:pathLst>
                <a:path w="269" h="169">
                  <a:moveTo>
                    <a:pt x="269" y="118"/>
                  </a:moveTo>
                  <a:lnTo>
                    <a:pt x="269" y="109"/>
                  </a:lnTo>
                  <a:lnTo>
                    <a:pt x="269" y="105"/>
                  </a:lnTo>
                  <a:lnTo>
                    <a:pt x="262" y="100"/>
                  </a:lnTo>
                  <a:lnTo>
                    <a:pt x="258" y="100"/>
                  </a:lnTo>
                  <a:lnTo>
                    <a:pt x="256" y="100"/>
                  </a:lnTo>
                  <a:lnTo>
                    <a:pt x="245" y="98"/>
                  </a:lnTo>
                  <a:lnTo>
                    <a:pt x="233" y="88"/>
                  </a:lnTo>
                  <a:lnTo>
                    <a:pt x="218" y="83"/>
                  </a:lnTo>
                  <a:lnTo>
                    <a:pt x="205" y="73"/>
                  </a:lnTo>
                  <a:lnTo>
                    <a:pt x="194" y="66"/>
                  </a:lnTo>
                  <a:lnTo>
                    <a:pt x="188" y="60"/>
                  </a:lnTo>
                  <a:lnTo>
                    <a:pt x="184" y="54"/>
                  </a:lnTo>
                  <a:lnTo>
                    <a:pt x="184" y="49"/>
                  </a:lnTo>
                  <a:lnTo>
                    <a:pt x="179" y="49"/>
                  </a:lnTo>
                  <a:lnTo>
                    <a:pt x="175" y="36"/>
                  </a:lnTo>
                  <a:lnTo>
                    <a:pt x="166" y="30"/>
                  </a:lnTo>
                  <a:lnTo>
                    <a:pt x="164" y="30"/>
                  </a:lnTo>
                  <a:lnTo>
                    <a:pt x="162" y="30"/>
                  </a:lnTo>
                  <a:lnTo>
                    <a:pt x="149" y="26"/>
                  </a:lnTo>
                  <a:lnTo>
                    <a:pt x="135" y="19"/>
                  </a:lnTo>
                  <a:lnTo>
                    <a:pt x="135" y="13"/>
                  </a:lnTo>
                  <a:lnTo>
                    <a:pt x="124" y="9"/>
                  </a:lnTo>
                  <a:lnTo>
                    <a:pt x="111" y="0"/>
                  </a:lnTo>
                  <a:lnTo>
                    <a:pt x="102" y="0"/>
                  </a:lnTo>
                  <a:lnTo>
                    <a:pt x="105" y="5"/>
                  </a:lnTo>
                  <a:lnTo>
                    <a:pt x="102" y="5"/>
                  </a:lnTo>
                  <a:lnTo>
                    <a:pt x="100" y="5"/>
                  </a:lnTo>
                  <a:lnTo>
                    <a:pt x="94" y="5"/>
                  </a:lnTo>
                  <a:lnTo>
                    <a:pt x="92" y="11"/>
                  </a:lnTo>
                  <a:lnTo>
                    <a:pt x="87" y="11"/>
                  </a:lnTo>
                  <a:lnTo>
                    <a:pt x="81" y="20"/>
                  </a:lnTo>
                  <a:lnTo>
                    <a:pt x="83" y="26"/>
                  </a:lnTo>
                  <a:lnTo>
                    <a:pt x="87" y="30"/>
                  </a:lnTo>
                  <a:lnTo>
                    <a:pt x="85" y="36"/>
                  </a:lnTo>
                  <a:lnTo>
                    <a:pt x="75" y="34"/>
                  </a:lnTo>
                  <a:lnTo>
                    <a:pt x="66" y="34"/>
                  </a:lnTo>
                  <a:lnTo>
                    <a:pt x="58" y="36"/>
                  </a:lnTo>
                  <a:lnTo>
                    <a:pt x="45" y="22"/>
                  </a:lnTo>
                  <a:lnTo>
                    <a:pt x="32" y="13"/>
                  </a:lnTo>
                  <a:lnTo>
                    <a:pt x="21" y="11"/>
                  </a:lnTo>
                  <a:lnTo>
                    <a:pt x="11" y="15"/>
                  </a:lnTo>
                  <a:lnTo>
                    <a:pt x="0" y="26"/>
                  </a:lnTo>
                  <a:lnTo>
                    <a:pt x="0" y="28"/>
                  </a:lnTo>
                  <a:lnTo>
                    <a:pt x="2" y="30"/>
                  </a:lnTo>
                  <a:lnTo>
                    <a:pt x="6" y="34"/>
                  </a:lnTo>
                  <a:lnTo>
                    <a:pt x="6" y="36"/>
                  </a:lnTo>
                  <a:lnTo>
                    <a:pt x="7" y="39"/>
                  </a:lnTo>
                  <a:lnTo>
                    <a:pt x="11" y="45"/>
                  </a:lnTo>
                  <a:lnTo>
                    <a:pt x="11" y="51"/>
                  </a:lnTo>
                  <a:lnTo>
                    <a:pt x="11" y="54"/>
                  </a:lnTo>
                  <a:lnTo>
                    <a:pt x="11" y="64"/>
                  </a:lnTo>
                  <a:lnTo>
                    <a:pt x="11" y="68"/>
                  </a:lnTo>
                  <a:lnTo>
                    <a:pt x="13" y="69"/>
                  </a:lnTo>
                  <a:lnTo>
                    <a:pt x="19" y="75"/>
                  </a:lnTo>
                  <a:lnTo>
                    <a:pt x="19" y="73"/>
                  </a:lnTo>
                  <a:lnTo>
                    <a:pt x="17" y="69"/>
                  </a:lnTo>
                  <a:lnTo>
                    <a:pt x="19" y="69"/>
                  </a:lnTo>
                  <a:lnTo>
                    <a:pt x="24" y="69"/>
                  </a:lnTo>
                  <a:lnTo>
                    <a:pt x="26" y="69"/>
                  </a:lnTo>
                  <a:lnTo>
                    <a:pt x="28" y="69"/>
                  </a:lnTo>
                  <a:lnTo>
                    <a:pt x="26" y="73"/>
                  </a:lnTo>
                  <a:lnTo>
                    <a:pt x="28" y="79"/>
                  </a:lnTo>
                  <a:lnTo>
                    <a:pt x="30" y="75"/>
                  </a:lnTo>
                  <a:lnTo>
                    <a:pt x="32" y="79"/>
                  </a:lnTo>
                  <a:lnTo>
                    <a:pt x="32" y="81"/>
                  </a:lnTo>
                  <a:lnTo>
                    <a:pt x="28" y="81"/>
                  </a:lnTo>
                  <a:lnTo>
                    <a:pt x="26" y="81"/>
                  </a:lnTo>
                  <a:lnTo>
                    <a:pt x="24" y="79"/>
                  </a:lnTo>
                  <a:lnTo>
                    <a:pt x="21" y="83"/>
                  </a:lnTo>
                  <a:lnTo>
                    <a:pt x="21" y="85"/>
                  </a:lnTo>
                  <a:lnTo>
                    <a:pt x="24" y="88"/>
                  </a:lnTo>
                  <a:lnTo>
                    <a:pt x="23" y="85"/>
                  </a:lnTo>
                  <a:lnTo>
                    <a:pt x="26" y="83"/>
                  </a:lnTo>
                  <a:lnTo>
                    <a:pt x="26" y="85"/>
                  </a:lnTo>
                  <a:lnTo>
                    <a:pt x="30" y="85"/>
                  </a:lnTo>
                  <a:lnTo>
                    <a:pt x="32" y="88"/>
                  </a:lnTo>
                  <a:lnTo>
                    <a:pt x="36" y="92"/>
                  </a:lnTo>
                  <a:lnTo>
                    <a:pt x="39" y="96"/>
                  </a:lnTo>
                  <a:lnTo>
                    <a:pt x="39" y="100"/>
                  </a:lnTo>
                  <a:lnTo>
                    <a:pt x="39" y="103"/>
                  </a:lnTo>
                  <a:lnTo>
                    <a:pt x="39" y="113"/>
                  </a:lnTo>
                  <a:lnTo>
                    <a:pt x="41" y="120"/>
                  </a:lnTo>
                  <a:lnTo>
                    <a:pt x="45" y="130"/>
                  </a:lnTo>
                  <a:lnTo>
                    <a:pt x="47" y="128"/>
                  </a:lnTo>
                  <a:lnTo>
                    <a:pt x="56" y="126"/>
                  </a:lnTo>
                  <a:lnTo>
                    <a:pt x="58" y="120"/>
                  </a:lnTo>
                  <a:lnTo>
                    <a:pt x="60" y="118"/>
                  </a:lnTo>
                  <a:lnTo>
                    <a:pt x="64" y="118"/>
                  </a:lnTo>
                  <a:lnTo>
                    <a:pt x="71" y="113"/>
                  </a:lnTo>
                  <a:lnTo>
                    <a:pt x="79" y="109"/>
                  </a:lnTo>
                  <a:lnTo>
                    <a:pt x="87" y="113"/>
                  </a:lnTo>
                  <a:lnTo>
                    <a:pt x="87" y="105"/>
                  </a:lnTo>
                  <a:lnTo>
                    <a:pt x="90" y="105"/>
                  </a:lnTo>
                  <a:lnTo>
                    <a:pt x="96" y="109"/>
                  </a:lnTo>
                  <a:lnTo>
                    <a:pt x="100" y="109"/>
                  </a:lnTo>
                  <a:lnTo>
                    <a:pt x="105" y="113"/>
                  </a:lnTo>
                  <a:lnTo>
                    <a:pt x="111" y="115"/>
                  </a:lnTo>
                  <a:lnTo>
                    <a:pt x="122" y="120"/>
                  </a:lnTo>
                  <a:lnTo>
                    <a:pt x="126" y="120"/>
                  </a:lnTo>
                  <a:lnTo>
                    <a:pt x="128" y="118"/>
                  </a:lnTo>
                  <a:lnTo>
                    <a:pt x="135" y="122"/>
                  </a:lnTo>
                  <a:lnTo>
                    <a:pt x="141" y="122"/>
                  </a:lnTo>
                  <a:lnTo>
                    <a:pt x="141" y="128"/>
                  </a:lnTo>
                  <a:lnTo>
                    <a:pt x="141" y="130"/>
                  </a:lnTo>
                  <a:lnTo>
                    <a:pt x="145" y="130"/>
                  </a:lnTo>
                  <a:lnTo>
                    <a:pt x="152" y="130"/>
                  </a:lnTo>
                  <a:lnTo>
                    <a:pt x="162" y="139"/>
                  </a:lnTo>
                  <a:lnTo>
                    <a:pt x="169" y="143"/>
                  </a:lnTo>
                  <a:lnTo>
                    <a:pt x="175" y="143"/>
                  </a:lnTo>
                  <a:lnTo>
                    <a:pt x="177" y="149"/>
                  </a:lnTo>
                  <a:lnTo>
                    <a:pt x="175" y="150"/>
                  </a:lnTo>
                  <a:lnTo>
                    <a:pt x="177" y="156"/>
                  </a:lnTo>
                  <a:lnTo>
                    <a:pt x="177" y="160"/>
                  </a:lnTo>
                  <a:lnTo>
                    <a:pt x="177" y="162"/>
                  </a:lnTo>
                  <a:lnTo>
                    <a:pt x="179" y="162"/>
                  </a:lnTo>
                  <a:lnTo>
                    <a:pt x="184" y="162"/>
                  </a:lnTo>
                  <a:lnTo>
                    <a:pt x="186" y="164"/>
                  </a:lnTo>
                  <a:lnTo>
                    <a:pt x="190" y="164"/>
                  </a:lnTo>
                  <a:lnTo>
                    <a:pt x="194" y="162"/>
                  </a:lnTo>
                  <a:lnTo>
                    <a:pt x="196" y="162"/>
                  </a:lnTo>
                  <a:lnTo>
                    <a:pt x="201" y="164"/>
                  </a:lnTo>
                  <a:lnTo>
                    <a:pt x="201" y="169"/>
                  </a:lnTo>
                  <a:lnTo>
                    <a:pt x="203" y="169"/>
                  </a:lnTo>
                  <a:lnTo>
                    <a:pt x="205" y="167"/>
                  </a:lnTo>
                  <a:lnTo>
                    <a:pt x="209" y="167"/>
                  </a:lnTo>
                  <a:lnTo>
                    <a:pt x="215" y="164"/>
                  </a:lnTo>
                  <a:lnTo>
                    <a:pt x="215" y="162"/>
                  </a:lnTo>
                  <a:lnTo>
                    <a:pt x="215" y="160"/>
                  </a:lnTo>
                  <a:lnTo>
                    <a:pt x="215" y="156"/>
                  </a:lnTo>
                  <a:lnTo>
                    <a:pt x="220" y="152"/>
                  </a:lnTo>
                  <a:lnTo>
                    <a:pt x="228" y="152"/>
                  </a:lnTo>
                  <a:lnTo>
                    <a:pt x="230" y="150"/>
                  </a:lnTo>
                  <a:lnTo>
                    <a:pt x="231" y="147"/>
                  </a:lnTo>
                  <a:lnTo>
                    <a:pt x="235" y="147"/>
                  </a:lnTo>
                  <a:lnTo>
                    <a:pt x="235" y="143"/>
                  </a:lnTo>
                  <a:lnTo>
                    <a:pt x="235" y="139"/>
                  </a:lnTo>
                  <a:lnTo>
                    <a:pt x="239" y="133"/>
                  </a:lnTo>
                  <a:lnTo>
                    <a:pt x="239" y="130"/>
                  </a:lnTo>
                  <a:lnTo>
                    <a:pt x="239" y="128"/>
                  </a:lnTo>
                  <a:lnTo>
                    <a:pt x="239" y="126"/>
                  </a:lnTo>
                  <a:lnTo>
                    <a:pt x="239" y="124"/>
                  </a:lnTo>
                  <a:lnTo>
                    <a:pt x="241" y="122"/>
                  </a:lnTo>
                  <a:lnTo>
                    <a:pt x="247" y="122"/>
                  </a:lnTo>
                  <a:lnTo>
                    <a:pt x="248" y="122"/>
                  </a:lnTo>
                  <a:lnTo>
                    <a:pt x="254" y="117"/>
                  </a:lnTo>
                  <a:lnTo>
                    <a:pt x="260" y="117"/>
                  </a:lnTo>
                  <a:lnTo>
                    <a:pt x="263" y="118"/>
                  </a:lnTo>
                  <a:lnTo>
                    <a:pt x="265" y="117"/>
                  </a:lnTo>
                  <a:lnTo>
                    <a:pt x="269" y="118"/>
                  </a:lnTo>
                  <a:lnTo>
                    <a:pt x="269" y="118"/>
                  </a:lnTo>
                  <a:lnTo>
                    <a:pt x="269" y="118"/>
                  </a:lnTo>
                  <a:lnTo>
                    <a:pt x="269" y="118"/>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68" name="Freeform 53">
              <a:extLst>
                <a:ext uri="{FF2B5EF4-FFF2-40B4-BE49-F238E27FC236}">
                  <a16:creationId xmlns:a16="http://schemas.microsoft.com/office/drawing/2014/main" id="{8485920E-F442-41D2-9635-210F5D22F204}"/>
                </a:ext>
              </a:extLst>
            </p:cNvPr>
            <p:cNvSpPr>
              <a:spLocks/>
            </p:cNvSpPr>
            <p:nvPr/>
          </p:nvSpPr>
          <p:spPr bwMode="auto">
            <a:xfrm>
              <a:off x="9680213" y="2546503"/>
              <a:ext cx="88150" cy="99343"/>
            </a:xfrm>
            <a:custGeom>
              <a:avLst/>
              <a:gdLst/>
              <a:ahLst/>
              <a:cxnLst>
                <a:cxn ang="0">
                  <a:pos x="153" y="275"/>
                </a:cxn>
                <a:cxn ang="0">
                  <a:pos x="171" y="269"/>
                </a:cxn>
                <a:cxn ang="0">
                  <a:pos x="185" y="267"/>
                </a:cxn>
                <a:cxn ang="0">
                  <a:pos x="192" y="264"/>
                </a:cxn>
                <a:cxn ang="0">
                  <a:pos x="185" y="241"/>
                </a:cxn>
                <a:cxn ang="0">
                  <a:pos x="171" y="230"/>
                </a:cxn>
                <a:cxn ang="0">
                  <a:pos x="164" y="220"/>
                </a:cxn>
                <a:cxn ang="0">
                  <a:pos x="160" y="207"/>
                </a:cxn>
                <a:cxn ang="0">
                  <a:pos x="171" y="192"/>
                </a:cxn>
                <a:cxn ang="0">
                  <a:pos x="181" y="198"/>
                </a:cxn>
                <a:cxn ang="0">
                  <a:pos x="207" y="175"/>
                </a:cxn>
                <a:cxn ang="0">
                  <a:pos x="224" y="152"/>
                </a:cxn>
                <a:cxn ang="0">
                  <a:pos x="228" y="141"/>
                </a:cxn>
                <a:cxn ang="0">
                  <a:pos x="237" y="119"/>
                </a:cxn>
                <a:cxn ang="0">
                  <a:pos x="243" y="103"/>
                </a:cxn>
                <a:cxn ang="0">
                  <a:pos x="252" y="92"/>
                </a:cxn>
                <a:cxn ang="0">
                  <a:pos x="235" y="86"/>
                </a:cxn>
                <a:cxn ang="0">
                  <a:pos x="217" y="71"/>
                </a:cxn>
                <a:cxn ang="0">
                  <a:pos x="213" y="47"/>
                </a:cxn>
                <a:cxn ang="0">
                  <a:pos x="213" y="34"/>
                </a:cxn>
                <a:cxn ang="0">
                  <a:pos x="198" y="19"/>
                </a:cxn>
                <a:cxn ang="0">
                  <a:pos x="188" y="11"/>
                </a:cxn>
                <a:cxn ang="0">
                  <a:pos x="186" y="0"/>
                </a:cxn>
                <a:cxn ang="0">
                  <a:pos x="168" y="11"/>
                </a:cxn>
                <a:cxn ang="0">
                  <a:pos x="164" y="47"/>
                </a:cxn>
                <a:cxn ang="0">
                  <a:pos x="156" y="62"/>
                </a:cxn>
                <a:cxn ang="0">
                  <a:pos x="153" y="70"/>
                </a:cxn>
                <a:cxn ang="0">
                  <a:pos x="145" y="83"/>
                </a:cxn>
                <a:cxn ang="0">
                  <a:pos x="141" y="98"/>
                </a:cxn>
                <a:cxn ang="0">
                  <a:pos x="136" y="109"/>
                </a:cxn>
                <a:cxn ang="0">
                  <a:pos x="126" y="111"/>
                </a:cxn>
                <a:cxn ang="0">
                  <a:pos x="117" y="119"/>
                </a:cxn>
                <a:cxn ang="0">
                  <a:pos x="102" y="126"/>
                </a:cxn>
                <a:cxn ang="0">
                  <a:pos x="92" y="134"/>
                </a:cxn>
                <a:cxn ang="0">
                  <a:pos x="96" y="152"/>
                </a:cxn>
                <a:cxn ang="0">
                  <a:pos x="75" y="160"/>
                </a:cxn>
                <a:cxn ang="0">
                  <a:pos x="51" y="164"/>
                </a:cxn>
                <a:cxn ang="0">
                  <a:pos x="0" y="158"/>
                </a:cxn>
                <a:cxn ang="0">
                  <a:pos x="21" y="183"/>
                </a:cxn>
                <a:cxn ang="0">
                  <a:pos x="32" y="188"/>
                </a:cxn>
                <a:cxn ang="0">
                  <a:pos x="40" y="207"/>
                </a:cxn>
                <a:cxn ang="0">
                  <a:pos x="49" y="220"/>
                </a:cxn>
                <a:cxn ang="0">
                  <a:pos x="32" y="224"/>
                </a:cxn>
                <a:cxn ang="0">
                  <a:pos x="21" y="237"/>
                </a:cxn>
                <a:cxn ang="0">
                  <a:pos x="25" y="250"/>
                </a:cxn>
                <a:cxn ang="0">
                  <a:pos x="36" y="250"/>
                </a:cxn>
                <a:cxn ang="0">
                  <a:pos x="45" y="250"/>
                </a:cxn>
                <a:cxn ang="0">
                  <a:pos x="53" y="250"/>
                </a:cxn>
                <a:cxn ang="0">
                  <a:pos x="62" y="250"/>
                </a:cxn>
                <a:cxn ang="0">
                  <a:pos x="68" y="250"/>
                </a:cxn>
                <a:cxn ang="0">
                  <a:pos x="83" y="247"/>
                </a:cxn>
                <a:cxn ang="0">
                  <a:pos x="92" y="247"/>
                </a:cxn>
                <a:cxn ang="0">
                  <a:pos x="109" y="247"/>
                </a:cxn>
                <a:cxn ang="0">
                  <a:pos x="113" y="256"/>
                </a:cxn>
                <a:cxn ang="0">
                  <a:pos x="121" y="256"/>
                </a:cxn>
                <a:cxn ang="0">
                  <a:pos x="126" y="271"/>
                </a:cxn>
                <a:cxn ang="0">
                  <a:pos x="128" y="277"/>
                </a:cxn>
                <a:cxn ang="0">
                  <a:pos x="143" y="282"/>
                </a:cxn>
                <a:cxn ang="0">
                  <a:pos x="147" y="282"/>
                </a:cxn>
              </a:cxnLst>
              <a:rect l="0" t="0" r="r" b="b"/>
              <a:pathLst>
                <a:path w="252" h="284">
                  <a:moveTo>
                    <a:pt x="147" y="282"/>
                  </a:moveTo>
                  <a:lnTo>
                    <a:pt x="147" y="277"/>
                  </a:lnTo>
                  <a:lnTo>
                    <a:pt x="151" y="277"/>
                  </a:lnTo>
                  <a:lnTo>
                    <a:pt x="153" y="275"/>
                  </a:lnTo>
                  <a:lnTo>
                    <a:pt x="154" y="271"/>
                  </a:lnTo>
                  <a:lnTo>
                    <a:pt x="156" y="271"/>
                  </a:lnTo>
                  <a:lnTo>
                    <a:pt x="160" y="269"/>
                  </a:lnTo>
                  <a:lnTo>
                    <a:pt x="171" y="269"/>
                  </a:lnTo>
                  <a:lnTo>
                    <a:pt x="181" y="267"/>
                  </a:lnTo>
                  <a:lnTo>
                    <a:pt x="181" y="265"/>
                  </a:lnTo>
                  <a:lnTo>
                    <a:pt x="185" y="264"/>
                  </a:lnTo>
                  <a:lnTo>
                    <a:pt x="185" y="267"/>
                  </a:lnTo>
                  <a:lnTo>
                    <a:pt x="185" y="269"/>
                  </a:lnTo>
                  <a:lnTo>
                    <a:pt x="190" y="267"/>
                  </a:lnTo>
                  <a:lnTo>
                    <a:pt x="194" y="265"/>
                  </a:lnTo>
                  <a:lnTo>
                    <a:pt x="192" y="264"/>
                  </a:lnTo>
                  <a:lnTo>
                    <a:pt x="192" y="260"/>
                  </a:lnTo>
                  <a:lnTo>
                    <a:pt x="188" y="250"/>
                  </a:lnTo>
                  <a:lnTo>
                    <a:pt x="185" y="245"/>
                  </a:lnTo>
                  <a:lnTo>
                    <a:pt x="185" y="241"/>
                  </a:lnTo>
                  <a:lnTo>
                    <a:pt x="185" y="239"/>
                  </a:lnTo>
                  <a:lnTo>
                    <a:pt x="181" y="241"/>
                  </a:lnTo>
                  <a:lnTo>
                    <a:pt x="171" y="235"/>
                  </a:lnTo>
                  <a:lnTo>
                    <a:pt x="171" y="230"/>
                  </a:lnTo>
                  <a:lnTo>
                    <a:pt x="171" y="224"/>
                  </a:lnTo>
                  <a:lnTo>
                    <a:pt x="171" y="220"/>
                  </a:lnTo>
                  <a:lnTo>
                    <a:pt x="168" y="220"/>
                  </a:lnTo>
                  <a:lnTo>
                    <a:pt x="164" y="220"/>
                  </a:lnTo>
                  <a:lnTo>
                    <a:pt x="160" y="216"/>
                  </a:lnTo>
                  <a:lnTo>
                    <a:pt x="156" y="220"/>
                  </a:lnTo>
                  <a:lnTo>
                    <a:pt x="156" y="213"/>
                  </a:lnTo>
                  <a:lnTo>
                    <a:pt x="160" y="207"/>
                  </a:lnTo>
                  <a:lnTo>
                    <a:pt x="162" y="205"/>
                  </a:lnTo>
                  <a:lnTo>
                    <a:pt x="168" y="198"/>
                  </a:lnTo>
                  <a:lnTo>
                    <a:pt x="169" y="194"/>
                  </a:lnTo>
                  <a:lnTo>
                    <a:pt x="171" y="192"/>
                  </a:lnTo>
                  <a:lnTo>
                    <a:pt x="175" y="190"/>
                  </a:lnTo>
                  <a:lnTo>
                    <a:pt x="179" y="192"/>
                  </a:lnTo>
                  <a:lnTo>
                    <a:pt x="181" y="196"/>
                  </a:lnTo>
                  <a:lnTo>
                    <a:pt x="181" y="198"/>
                  </a:lnTo>
                  <a:lnTo>
                    <a:pt x="188" y="194"/>
                  </a:lnTo>
                  <a:lnTo>
                    <a:pt x="200" y="192"/>
                  </a:lnTo>
                  <a:lnTo>
                    <a:pt x="203" y="186"/>
                  </a:lnTo>
                  <a:lnTo>
                    <a:pt x="207" y="175"/>
                  </a:lnTo>
                  <a:lnTo>
                    <a:pt x="217" y="169"/>
                  </a:lnTo>
                  <a:lnTo>
                    <a:pt x="218" y="166"/>
                  </a:lnTo>
                  <a:lnTo>
                    <a:pt x="218" y="158"/>
                  </a:lnTo>
                  <a:lnTo>
                    <a:pt x="224" y="152"/>
                  </a:lnTo>
                  <a:lnTo>
                    <a:pt x="228" y="151"/>
                  </a:lnTo>
                  <a:lnTo>
                    <a:pt x="230" y="147"/>
                  </a:lnTo>
                  <a:lnTo>
                    <a:pt x="230" y="143"/>
                  </a:lnTo>
                  <a:lnTo>
                    <a:pt x="228" y="141"/>
                  </a:lnTo>
                  <a:lnTo>
                    <a:pt x="233" y="135"/>
                  </a:lnTo>
                  <a:lnTo>
                    <a:pt x="237" y="132"/>
                  </a:lnTo>
                  <a:lnTo>
                    <a:pt x="237" y="128"/>
                  </a:lnTo>
                  <a:lnTo>
                    <a:pt x="237" y="119"/>
                  </a:lnTo>
                  <a:lnTo>
                    <a:pt x="235" y="113"/>
                  </a:lnTo>
                  <a:lnTo>
                    <a:pt x="235" y="111"/>
                  </a:lnTo>
                  <a:lnTo>
                    <a:pt x="239" y="105"/>
                  </a:lnTo>
                  <a:lnTo>
                    <a:pt x="243" y="103"/>
                  </a:lnTo>
                  <a:lnTo>
                    <a:pt x="249" y="102"/>
                  </a:lnTo>
                  <a:lnTo>
                    <a:pt x="249" y="102"/>
                  </a:lnTo>
                  <a:lnTo>
                    <a:pt x="252" y="98"/>
                  </a:lnTo>
                  <a:lnTo>
                    <a:pt x="252" y="92"/>
                  </a:lnTo>
                  <a:lnTo>
                    <a:pt x="249" y="92"/>
                  </a:lnTo>
                  <a:lnTo>
                    <a:pt x="243" y="94"/>
                  </a:lnTo>
                  <a:lnTo>
                    <a:pt x="239" y="92"/>
                  </a:lnTo>
                  <a:lnTo>
                    <a:pt x="235" y="86"/>
                  </a:lnTo>
                  <a:lnTo>
                    <a:pt x="230" y="86"/>
                  </a:lnTo>
                  <a:lnTo>
                    <a:pt x="224" y="83"/>
                  </a:lnTo>
                  <a:lnTo>
                    <a:pt x="217" y="77"/>
                  </a:lnTo>
                  <a:lnTo>
                    <a:pt x="217" y="71"/>
                  </a:lnTo>
                  <a:lnTo>
                    <a:pt x="213" y="58"/>
                  </a:lnTo>
                  <a:lnTo>
                    <a:pt x="209" y="53"/>
                  </a:lnTo>
                  <a:lnTo>
                    <a:pt x="209" y="49"/>
                  </a:lnTo>
                  <a:lnTo>
                    <a:pt x="213" y="47"/>
                  </a:lnTo>
                  <a:lnTo>
                    <a:pt x="213" y="43"/>
                  </a:lnTo>
                  <a:lnTo>
                    <a:pt x="218" y="39"/>
                  </a:lnTo>
                  <a:lnTo>
                    <a:pt x="218" y="36"/>
                  </a:lnTo>
                  <a:lnTo>
                    <a:pt x="213" y="34"/>
                  </a:lnTo>
                  <a:lnTo>
                    <a:pt x="211" y="32"/>
                  </a:lnTo>
                  <a:lnTo>
                    <a:pt x="205" y="26"/>
                  </a:lnTo>
                  <a:lnTo>
                    <a:pt x="203" y="22"/>
                  </a:lnTo>
                  <a:lnTo>
                    <a:pt x="198" y="19"/>
                  </a:lnTo>
                  <a:lnTo>
                    <a:pt x="194" y="19"/>
                  </a:lnTo>
                  <a:lnTo>
                    <a:pt x="192" y="19"/>
                  </a:lnTo>
                  <a:lnTo>
                    <a:pt x="188" y="19"/>
                  </a:lnTo>
                  <a:lnTo>
                    <a:pt x="188" y="11"/>
                  </a:lnTo>
                  <a:lnTo>
                    <a:pt x="198" y="4"/>
                  </a:lnTo>
                  <a:lnTo>
                    <a:pt x="196" y="0"/>
                  </a:lnTo>
                  <a:lnTo>
                    <a:pt x="190" y="2"/>
                  </a:lnTo>
                  <a:lnTo>
                    <a:pt x="186" y="0"/>
                  </a:lnTo>
                  <a:lnTo>
                    <a:pt x="181" y="4"/>
                  </a:lnTo>
                  <a:lnTo>
                    <a:pt x="177" y="7"/>
                  </a:lnTo>
                  <a:lnTo>
                    <a:pt x="171" y="7"/>
                  </a:lnTo>
                  <a:lnTo>
                    <a:pt x="168" y="11"/>
                  </a:lnTo>
                  <a:lnTo>
                    <a:pt x="164" y="13"/>
                  </a:lnTo>
                  <a:lnTo>
                    <a:pt x="171" y="26"/>
                  </a:lnTo>
                  <a:lnTo>
                    <a:pt x="171" y="34"/>
                  </a:lnTo>
                  <a:lnTo>
                    <a:pt x="164" y="47"/>
                  </a:lnTo>
                  <a:lnTo>
                    <a:pt x="169" y="51"/>
                  </a:lnTo>
                  <a:lnTo>
                    <a:pt x="169" y="56"/>
                  </a:lnTo>
                  <a:lnTo>
                    <a:pt x="164" y="62"/>
                  </a:lnTo>
                  <a:lnTo>
                    <a:pt x="156" y="62"/>
                  </a:lnTo>
                  <a:lnTo>
                    <a:pt x="151" y="62"/>
                  </a:lnTo>
                  <a:lnTo>
                    <a:pt x="147" y="64"/>
                  </a:lnTo>
                  <a:lnTo>
                    <a:pt x="149" y="68"/>
                  </a:lnTo>
                  <a:lnTo>
                    <a:pt x="153" y="70"/>
                  </a:lnTo>
                  <a:lnTo>
                    <a:pt x="154" y="75"/>
                  </a:lnTo>
                  <a:lnTo>
                    <a:pt x="154" y="79"/>
                  </a:lnTo>
                  <a:lnTo>
                    <a:pt x="149" y="81"/>
                  </a:lnTo>
                  <a:lnTo>
                    <a:pt x="145" y="83"/>
                  </a:lnTo>
                  <a:lnTo>
                    <a:pt x="143" y="83"/>
                  </a:lnTo>
                  <a:lnTo>
                    <a:pt x="143" y="92"/>
                  </a:lnTo>
                  <a:lnTo>
                    <a:pt x="141" y="94"/>
                  </a:lnTo>
                  <a:lnTo>
                    <a:pt x="141" y="98"/>
                  </a:lnTo>
                  <a:lnTo>
                    <a:pt x="139" y="100"/>
                  </a:lnTo>
                  <a:lnTo>
                    <a:pt x="141" y="107"/>
                  </a:lnTo>
                  <a:lnTo>
                    <a:pt x="137" y="113"/>
                  </a:lnTo>
                  <a:lnTo>
                    <a:pt x="136" y="109"/>
                  </a:lnTo>
                  <a:lnTo>
                    <a:pt x="132" y="109"/>
                  </a:lnTo>
                  <a:lnTo>
                    <a:pt x="132" y="111"/>
                  </a:lnTo>
                  <a:lnTo>
                    <a:pt x="128" y="111"/>
                  </a:lnTo>
                  <a:lnTo>
                    <a:pt x="126" y="111"/>
                  </a:lnTo>
                  <a:lnTo>
                    <a:pt x="121" y="111"/>
                  </a:lnTo>
                  <a:lnTo>
                    <a:pt x="121" y="113"/>
                  </a:lnTo>
                  <a:lnTo>
                    <a:pt x="113" y="117"/>
                  </a:lnTo>
                  <a:lnTo>
                    <a:pt x="117" y="119"/>
                  </a:lnTo>
                  <a:lnTo>
                    <a:pt x="113" y="122"/>
                  </a:lnTo>
                  <a:lnTo>
                    <a:pt x="107" y="126"/>
                  </a:lnTo>
                  <a:lnTo>
                    <a:pt x="105" y="122"/>
                  </a:lnTo>
                  <a:lnTo>
                    <a:pt x="102" y="126"/>
                  </a:lnTo>
                  <a:lnTo>
                    <a:pt x="100" y="126"/>
                  </a:lnTo>
                  <a:lnTo>
                    <a:pt x="98" y="130"/>
                  </a:lnTo>
                  <a:lnTo>
                    <a:pt x="94" y="132"/>
                  </a:lnTo>
                  <a:lnTo>
                    <a:pt x="92" y="134"/>
                  </a:lnTo>
                  <a:lnTo>
                    <a:pt x="92" y="139"/>
                  </a:lnTo>
                  <a:lnTo>
                    <a:pt x="94" y="145"/>
                  </a:lnTo>
                  <a:lnTo>
                    <a:pt x="94" y="151"/>
                  </a:lnTo>
                  <a:lnTo>
                    <a:pt x="96" y="152"/>
                  </a:lnTo>
                  <a:lnTo>
                    <a:pt x="94" y="156"/>
                  </a:lnTo>
                  <a:lnTo>
                    <a:pt x="89" y="158"/>
                  </a:lnTo>
                  <a:lnTo>
                    <a:pt x="81" y="158"/>
                  </a:lnTo>
                  <a:lnTo>
                    <a:pt x="75" y="160"/>
                  </a:lnTo>
                  <a:lnTo>
                    <a:pt x="68" y="160"/>
                  </a:lnTo>
                  <a:lnTo>
                    <a:pt x="60" y="162"/>
                  </a:lnTo>
                  <a:lnTo>
                    <a:pt x="58" y="164"/>
                  </a:lnTo>
                  <a:lnTo>
                    <a:pt x="51" y="164"/>
                  </a:lnTo>
                  <a:lnTo>
                    <a:pt x="45" y="166"/>
                  </a:lnTo>
                  <a:lnTo>
                    <a:pt x="25" y="166"/>
                  </a:lnTo>
                  <a:lnTo>
                    <a:pt x="0" y="158"/>
                  </a:lnTo>
                  <a:lnTo>
                    <a:pt x="0" y="158"/>
                  </a:lnTo>
                  <a:lnTo>
                    <a:pt x="9" y="171"/>
                  </a:lnTo>
                  <a:lnTo>
                    <a:pt x="11" y="177"/>
                  </a:lnTo>
                  <a:lnTo>
                    <a:pt x="17" y="181"/>
                  </a:lnTo>
                  <a:lnTo>
                    <a:pt x="21" y="183"/>
                  </a:lnTo>
                  <a:lnTo>
                    <a:pt x="21" y="186"/>
                  </a:lnTo>
                  <a:lnTo>
                    <a:pt x="28" y="186"/>
                  </a:lnTo>
                  <a:lnTo>
                    <a:pt x="32" y="186"/>
                  </a:lnTo>
                  <a:lnTo>
                    <a:pt x="32" y="188"/>
                  </a:lnTo>
                  <a:lnTo>
                    <a:pt x="38" y="190"/>
                  </a:lnTo>
                  <a:lnTo>
                    <a:pt x="38" y="196"/>
                  </a:lnTo>
                  <a:lnTo>
                    <a:pt x="40" y="201"/>
                  </a:lnTo>
                  <a:lnTo>
                    <a:pt x="40" y="207"/>
                  </a:lnTo>
                  <a:lnTo>
                    <a:pt x="40" y="207"/>
                  </a:lnTo>
                  <a:lnTo>
                    <a:pt x="45" y="207"/>
                  </a:lnTo>
                  <a:lnTo>
                    <a:pt x="49" y="211"/>
                  </a:lnTo>
                  <a:lnTo>
                    <a:pt x="49" y="220"/>
                  </a:lnTo>
                  <a:lnTo>
                    <a:pt x="45" y="222"/>
                  </a:lnTo>
                  <a:lnTo>
                    <a:pt x="43" y="220"/>
                  </a:lnTo>
                  <a:lnTo>
                    <a:pt x="34" y="222"/>
                  </a:lnTo>
                  <a:lnTo>
                    <a:pt x="32" y="224"/>
                  </a:lnTo>
                  <a:lnTo>
                    <a:pt x="25" y="226"/>
                  </a:lnTo>
                  <a:lnTo>
                    <a:pt x="25" y="230"/>
                  </a:lnTo>
                  <a:lnTo>
                    <a:pt x="25" y="233"/>
                  </a:lnTo>
                  <a:lnTo>
                    <a:pt x="21" y="237"/>
                  </a:lnTo>
                  <a:lnTo>
                    <a:pt x="25" y="241"/>
                  </a:lnTo>
                  <a:lnTo>
                    <a:pt x="25" y="250"/>
                  </a:lnTo>
                  <a:lnTo>
                    <a:pt x="25" y="250"/>
                  </a:lnTo>
                  <a:lnTo>
                    <a:pt x="25" y="250"/>
                  </a:lnTo>
                  <a:lnTo>
                    <a:pt x="25" y="254"/>
                  </a:lnTo>
                  <a:lnTo>
                    <a:pt x="26" y="254"/>
                  </a:lnTo>
                  <a:lnTo>
                    <a:pt x="32" y="250"/>
                  </a:lnTo>
                  <a:lnTo>
                    <a:pt x="36" y="250"/>
                  </a:lnTo>
                  <a:lnTo>
                    <a:pt x="38" y="252"/>
                  </a:lnTo>
                  <a:lnTo>
                    <a:pt x="38" y="252"/>
                  </a:lnTo>
                  <a:lnTo>
                    <a:pt x="41" y="250"/>
                  </a:lnTo>
                  <a:lnTo>
                    <a:pt x="45" y="250"/>
                  </a:lnTo>
                  <a:lnTo>
                    <a:pt x="45" y="250"/>
                  </a:lnTo>
                  <a:lnTo>
                    <a:pt x="49" y="250"/>
                  </a:lnTo>
                  <a:lnTo>
                    <a:pt x="51" y="250"/>
                  </a:lnTo>
                  <a:lnTo>
                    <a:pt x="53" y="250"/>
                  </a:lnTo>
                  <a:lnTo>
                    <a:pt x="55" y="250"/>
                  </a:lnTo>
                  <a:lnTo>
                    <a:pt x="57" y="247"/>
                  </a:lnTo>
                  <a:lnTo>
                    <a:pt x="60" y="250"/>
                  </a:lnTo>
                  <a:lnTo>
                    <a:pt x="62" y="250"/>
                  </a:lnTo>
                  <a:lnTo>
                    <a:pt x="62" y="247"/>
                  </a:lnTo>
                  <a:lnTo>
                    <a:pt x="64" y="247"/>
                  </a:lnTo>
                  <a:lnTo>
                    <a:pt x="64" y="250"/>
                  </a:lnTo>
                  <a:lnTo>
                    <a:pt x="68" y="250"/>
                  </a:lnTo>
                  <a:lnTo>
                    <a:pt x="70" y="252"/>
                  </a:lnTo>
                  <a:lnTo>
                    <a:pt x="73" y="252"/>
                  </a:lnTo>
                  <a:lnTo>
                    <a:pt x="77" y="247"/>
                  </a:lnTo>
                  <a:lnTo>
                    <a:pt x="83" y="247"/>
                  </a:lnTo>
                  <a:lnTo>
                    <a:pt x="87" y="250"/>
                  </a:lnTo>
                  <a:lnTo>
                    <a:pt x="89" y="247"/>
                  </a:lnTo>
                  <a:lnTo>
                    <a:pt x="92" y="247"/>
                  </a:lnTo>
                  <a:lnTo>
                    <a:pt x="92" y="247"/>
                  </a:lnTo>
                  <a:lnTo>
                    <a:pt x="92" y="247"/>
                  </a:lnTo>
                  <a:lnTo>
                    <a:pt x="98" y="247"/>
                  </a:lnTo>
                  <a:lnTo>
                    <a:pt x="102" y="247"/>
                  </a:lnTo>
                  <a:lnTo>
                    <a:pt x="109" y="247"/>
                  </a:lnTo>
                  <a:lnTo>
                    <a:pt x="113" y="250"/>
                  </a:lnTo>
                  <a:lnTo>
                    <a:pt x="113" y="252"/>
                  </a:lnTo>
                  <a:lnTo>
                    <a:pt x="113" y="256"/>
                  </a:lnTo>
                  <a:lnTo>
                    <a:pt x="113" y="256"/>
                  </a:lnTo>
                  <a:lnTo>
                    <a:pt x="113" y="256"/>
                  </a:lnTo>
                  <a:lnTo>
                    <a:pt x="113" y="258"/>
                  </a:lnTo>
                  <a:lnTo>
                    <a:pt x="117" y="258"/>
                  </a:lnTo>
                  <a:lnTo>
                    <a:pt x="121" y="256"/>
                  </a:lnTo>
                  <a:lnTo>
                    <a:pt x="121" y="260"/>
                  </a:lnTo>
                  <a:lnTo>
                    <a:pt x="124" y="264"/>
                  </a:lnTo>
                  <a:lnTo>
                    <a:pt x="126" y="271"/>
                  </a:lnTo>
                  <a:lnTo>
                    <a:pt x="126" y="271"/>
                  </a:lnTo>
                  <a:lnTo>
                    <a:pt x="126" y="275"/>
                  </a:lnTo>
                  <a:lnTo>
                    <a:pt x="124" y="277"/>
                  </a:lnTo>
                  <a:lnTo>
                    <a:pt x="126" y="277"/>
                  </a:lnTo>
                  <a:lnTo>
                    <a:pt x="128" y="277"/>
                  </a:lnTo>
                  <a:lnTo>
                    <a:pt x="130" y="281"/>
                  </a:lnTo>
                  <a:lnTo>
                    <a:pt x="132" y="281"/>
                  </a:lnTo>
                  <a:lnTo>
                    <a:pt x="136" y="281"/>
                  </a:lnTo>
                  <a:lnTo>
                    <a:pt x="143" y="282"/>
                  </a:lnTo>
                  <a:lnTo>
                    <a:pt x="143" y="284"/>
                  </a:lnTo>
                  <a:lnTo>
                    <a:pt x="147" y="282"/>
                  </a:lnTo>
                  <a:lnTo>
                    <a:pt x="147" y="282"/>
                  </a:lnTo>
                  <a:lnTo>
                    <a:pt x="147" y="282"/>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69" name="Freeform 54">
              <a:extLst>
                <a:ext uri="{FF2B5EF4-FFF2-40B4-BE49-F238E27FC236}">
                  <a16:creationId xmlns:a16="http://schemas.microsoft.com/office/drawing/2014/main" id="{C00D3E84-C69C-403B-B15F-64F48E382977}"/>
                </a:ext>
              </a:extLst>
            </p:cNvPr>
            <p:cNvSpPr>
              <a:spLocks/>
            </p:cNvSpPr>
            <p:nvPr/>
          </p:nvSpPr>
          <p:spPr bwMode="auto">
            <a:xfrm>
              <a:off x="9672867" y="2533211"/>
              <a:ext cx="86401" cy="72409"/>
            </a:xfrm>
            <a:custGeom>
              <a:avLst/>
              <a:gdLst/>
              <a:ahLst/>
              <a:cxnLst>
                <a:cxn ang="0">
                  <a:pos x="228" y="17"/>
                </a:cxn>
                <a:cxn ang="0">
                  <a:pos x="238" y="17"/>
                </a:cxn>
                <a:cxn ang="0">
                  <a:pos x="241" y="27"/>
                </a:cxn>
                <a:cxn ang="0">
                  <a:pos x="234" y="38"/>
                </a:cxn>
                <a:cxn ang="0">
                  <a:pos x="204" y="43"/>
                </a:cxn>
                <a:cxn ang="0">
                  <a:pos x="190" y="51"/>
                </a:cxn>
                <a:cxn ang="0">
                  <a:pos x="194" y="74"/>
                </a:cxn>
                <a:cxn ang="0">
                  <a:pos x="192" y="96"/>
                </a:cxn>
                <a:cxn ang="0">
                  <a:pos x="174" y="102"/>
                </a:cxn>
                <a:cxn ang="0">
                  <a:pos x="174" y="109"/>
                </a:cxn>
                <a:cxn ang="0">
                  <a:pos x="170" y="121"/>
                </a:cxn>
                <a:cxn ang="0">
                  <a:pos x="164" y="132"/>
                </a:cxn>
                <a:cxn ang="0">
                  <a:pos x="162" y="141"/>
                </a:cxn>
                <a:cxn ang="0">
                  <a:pos x="157" y="149"/>
                </a:cxn>
                <a:cxn ang="0">
                  <a:pos x="149" y="151"/>
                </a:cxn>
                <a:cxn ang="0">
                  <a:pos x="143" y="153"/>
                </a:cxn>
                <a:cxn ang="0">
                  <a:pos x="134" y="162"/>
                </a:cxn>
                <a:cxn ang="0">
                  <a:pos x="123" y="166"/>
                </a:cxn>
                <a:cxn ang="0">
                  <a:pos x="115" y="172"/>
                </a:cxn>
                <a:cxn ang="0">
                  <a:pos x="115" y="185"/>
                </a:cxn>
                <a:cxn ang="0">
                  <a:pos x="115" y="198"/>
                </a:cxn>
                <a:cxn ang="0">
                  <a:pos x="94" y="202"/>
                </a:cxn>
                <a:cxn ang="0">
                  <a:pos x="78" y="204"/>
                </a:cxn>
                <a:cxn ang="0">
                  <a:pos x="44" y="207"/>
                </a:cxn>
                <a:cxn ang="0">
                  <a:pos x="34" y="177"/>
                </a:cxn>
                <a:cxn ang="0">
                  <a:pos x="30" y="158"/>
                </a:cxn>
                <a:cxn ang="0">
                  <a:pos x="10" y="149"/>
                </a:cxn>
                <a:cxn ang="0">
                  <a:pos x="4" y="128"/>
                </a:cxn>
                <a:cxn ang="0">
                  <a:pos x="8" y="115"/>
                </a:cxn>
                <a:cxn ang="0">
                  <a:pos x="0" y="104"/>
                </a:cxn>
                <a:cxn ang="0">
                  <a:pos x="0" y="96"/>
                </a:cxn>
                <a:cxn ang="0">
                  <a:pos x="8" y="87"/>
                </a:cxn>
                <a:cxn ang="0">
                  <a:pos x="6" y="81"/>
                </a:cxn>
                <a:cxn ang="0">
                  <a:pos x="8" y="70"/>
                </a:cxn>
                <a:cxn ang="0">
                  <a:pos x="14" y="70"/>
                </a:cxn>
                <a:cxn ang="0">
                  <a:pos x="23" y="70"/>
                </a:cxn>
                <a:cxn ang="0">
                  <a:pos x="30" y="77"/>
                </a:cxn>
                <a:cxn ang="0">
                  <a:pos x="38" y="76"/>
                </a:cxn>
                <a:cxn ang="0">
                  <a:pos x="44" y="68"/>
                </a:cxn>
                <a:cxn ang="0">
                  <a:pos x="57" y="60"/>
                </a:cxn>
                <a:cxn ang="0">
                  <a:pos x="64" y="57"/>
                </a:cxn>
                <a:cxn ang="0">
                  <a:pos x="70" y="42"/>
                </a:cxn>
                <a:cxn ang="0">
                  <a:pos x="68" y="34"/>
                </a:cxn>
                <a:cxn ang="0">
                  <a:pos x="76" y="30"/>
                </a:cxn>
                <a:cxn ang="0">
                  <a:pos x="89" y="27"/>
                </a:cxn>
                <a:cxn ang="0">
                  <a:pos x="98" y="27"/>
                </a:cxn>
                <a:cxn ang="0">
                  <a:pos x="110" y="30"/>
                </a:cxn>
                <a:cxn ang="0">
                  <a:pos x="119" y="28"/>
                </a:cxn>
                <a:cxn ang="0">
                  <a:pos x="132" y="34"/>
                </a:cxn>
                <a:cxn ang="0">
                  <a:pos x="140" y="28"/>
                </a:cxn>
                <a:cxn ang="0">
                  <a:pos x="145" y="30"/>
                </a:cxn>
                <a:cxn ang="0">
                  <a:pos x="151" y="27"/>
                </a:cxn>
                <a:cxn ang="0">
                  <a:pos x="157" y="21"/>
                </a:cxn>
                <a:cxn ang="0">
                  <a:pos x="162" y="21"/>
                </a:cxn>
                <a:cxn ang="0">
                  <a:pos x="164" y="11"/>
                </a:cxn>
                <a:cxn ang="0">
                  <a:pos x="170" y="0"/>
                </a:cxn>
                <a:cxn ang="0">
                  <a:pos x="181" y="4"/>
                </a:cxn>
                <a:cxn ang="0">
                  <a:pos x="181" y="13"/>
                </a:cxn>
                <a:cxn ang="0">
                  <a:pos x="187" y="21"/>
                </a:cxn>
                <a:cxn ang="0">
                  <a:pos x="190" y="38"/>
                </a:cxn>
                <a:cxn ang="0">
                  <a:pos x="198" y="42"/>
                </a:cxn>
                <a:cxn ang="0">
                  <a:pos x="207" y="34"/>
                </a:cxn>
                <a:cxn ang="0">
                  <a:pos x="215" y="27"/>
                </a:cxn>
              </a:cxnLst>
              <a:rect l="0" t="0" r="r" b="b"/>
              <a:pathLst>
                <a:path w="247" h="207">
                  <a:moveTo>
                    <a:pt x="215" y="27"/>
                  </a:moveTo>
                  <a:lnTo>
                    <a:pt x="222" y="21"/>
                  </a:lnTo>
                  <a:lnTo>
                    <a:pt x="228" y="17"/>
                  </a:lnTo>
                  <a:lnTo>
                    <a:pt x="228" y="23"/>
                  </a:lnTo>
                  <a:lnTo>
                    <a:pt x="238" y="21"/>
                  </a:lnTo>
                  <a:lnTo>
                    <a:pt x="238" y="17"/>
                  </a:lnTo>
                  <a:lnTo>
                    <a:pt x="247" y="17"/>
                  </a:lnTo>
                  <a:lnTo>
                    <a:pt x="247" y="21"/>
                  </a:lnTo>
                  <a:lnTo>
                    <a:pt x="241" y="27"/>
                  </a:lnTo>
                  <a:lnTo>
                    <a:pt x="247" y="27"/>
                  </a:lnTo>
                  <a:lnTo>
                    <a:pt x="239" y="34"/>
                  </a:lnTo>
                  <a:lnTo>
                    <a:pt x="234" y="38"/>
                  </a:lnTo>
                  <a:lnTo>
                    <a:pt x="213" y="42"/>
                  </a:lnTo>
                  <a:lnTo>
                    <a:pt x="209" y="40"/>
                  </a:lnTo>
                  <a:lnTo>
                    <a:pt x="204" y="43"/>
                  </a:lnTo>
                  <a:lnTo>
                    <a:pt x="198" y="47"/>
                  </a:lnTo>
                  <a:lnTo>
                    <a:pt x="194" y="47"/>
                  </a:lnTo>
                  <a:lnTo>
                    <a:pt x="190" y="51"/>
                  </a:lnTo>
                  <a:lnTo>
                    <a:pt x="187" y="53"/>
                  </a:lnTo>
                  <a:lnTo>
                    <a:pt x="194" y="66"/>
                  </a:lnTo>
                  <a:lnTo>
                    <a:pt x="194" y="74"/>
                  </a:lnTo>
                  <a:lnTo>
                    <a:pt x="187" y="87"/>
                  </a:lnTo>
                  <a:lnTo>
                    <a:pt x="192" y="91"/>
                  </a:lnTo>
                  <a:lnTo>
                    <a:pt x="192" y="96"/>
                  </a:lnTo>
                  <a:lnTo>
                    <a:pt x="187" y="102"/>
                  </a:lnTo>
                  <a:lnTo>
                    <a:pt x="179" y="102"/>
                  </a:lnTo>
                  <a:lnTo>
                    <a:pt x="174" y="102"/>
                  </a:lnTo>
                  <a:lnTo>
                    <a:pt x="168" y="104"/>
                  </a:lnTo>
                  <a:lnTo>
                    <a:pt x="170" y="108"/>
                  </a:lnTo>
                  <a:lnTo>
                    <a:pt x="174" y="109"/>
                  </a:lnTo>
                  <a:lnTo>
                    <a:pt x="177" y="115"/>
                  </a:lnTo>
                  <a:lnTo>
                    <a:pt x="177" y="119"/>
                  </a:lnTo>
                  <a:lnTo>
                    <a:pt x="170" y="121"/>
                  </a:lnTo>
                  <a:lnTo>
                    <a:pt x="168" y="123"/>
                  </a:lnTo>
                  <a:lnTo>
                    <a:pt x="164" y="123"/>
                  </a:lnTo>
                  <a:lnTo>
                    <a:pt x="164" y="132"/>
                  </a:lnTo>
                  <a:lnTo>
                    <a:pt x="164" y="134"/>
                  </a:lnTo>
                  <a:lnTo>
                    <a:pt x="164" y="138"/>
                  </a:lnTo>
                  <a:lnTo>
                    <a:pt x="162" y="141"/>
                  </a:lnTo>
                  <a:lnTo>
                    <a:pt x="164" y="147"/>
                  </a:lnTo>
                  <a:lnTo>
                    <a:pt x="160" y="155"/>
                  </a:lnTo>
                  <a:lnTo>
                    <a:pt x="157" y="149"/>
                  </a:lnTo>
                  <a:lnTo>
                    <a:pt x="155" y="149"/>
                  </a:lnTo>
                  <a:lnTo>
                    <a:pt x="155" y="151"/>
                  </a:lnTo>
                  <a:lnTo>
                    <a:pt x="149" y="151"/>
                  </a:lnTo>
                  <a:lnTo>
                    <a:pt x="147" y="151"/>
                  </a:lnTo>
                  <a:lnTo>
                    <a:pt x="143" y="151"/>
                  </a:lnTo>
                  <a:lnTo>
                    <a:pt x="143" y="153"/>
                  </a:lnTo>
                  <a:lnTo>
                    <a:pt x="134" y="158"/>
                  </a:lnTo>
                  <a:lnTo>
                    <a:pt x="138" y="158"/>
                  </a:lnTo>
                  <a:lnTo>
                    <a:pt x="134" y="162"/>
                  </a:lnTo>
                  <a:lnTo>
                    <a:pt x="128" y="166"/>
                  </a:lnTo>
                  <a:lnTo>
                    <a:pt x="126" y="164"/>
                  </a:lnTo>
                  <a:lnTo>
                    <a:pt x="123" y="166"/>
                  </a:lnTo>
                  <a:lnTo>
                    <a:pt x="121" y="168"/>
                  </a:lnTo>
                  <a:lnTo>
                    <a:pt x="119" y="172"/>
                  </a:lnTo>
                  <a:lnTo>
                    <a:pt x="115" y="172"/>
                  </a:lnTo>
                  <a:lnTo>
                    <a:pt x="113" y="173"/>
                  </a:lnTo>
                  <a:lnTo>
                    <a:pt x="113" y="179"/>
                  </a:lnTo>
                  <a:lnTo>
                    <a:pt x="115" y="185"/>
                  </a:lnTo>
                  <a:lnTo>
                    <a:pt x="115" y="190"/>
                  </a:lnTo>
                  <a:lnTo>
                    <a:pt x="117" y="194"/>
                  </a:lnTo>
                  <a:lnTo>
                    <a:pt x="115" y="198"/>
                  </a:lnTo>
                  <a:lnTo>
                    <a:pt x="108" y="198"/>
                  </a:lnTo>
                  <a:lnTo>
                    <a:pt x="100" y="198"/>
                  </a:lnTo>
                  <a:lnTo>
                    <a:pt x="94" y="202"/>
                  </a:lnTo>
                  <a:lnTo>
                    <a:pt x="87" y="202"/>
                  </a:lnTo>
                  <a:lnTo>
                    <a:pt x="79" y="204"/>
                  </a:lnTo>
                  <a:lnTo>
                    <a:pt x="78" y="204"/>
                  </a:lnTo>
                  <a:lnTo>
                    <a:pt x="70" y="204"/>
                  </a:lnTo>
                  <a:lnTo>
                    <a:pt x="64" y="207"/>
                  </a:lnTo>
                  <a:lnTo>
                    <a:pt x="44" y="207"/>
                  </a:lnTo>
                  <a:lnTo>
                    <a:pt x="17" y="198"/>
                  </a:lnTo>
                  <a:lnTo>
                    <a:pt x="32" y="179"/>
                  </a:lnTo>
                  <a:lnTo>
                    <a:pt x="34" y="177"/>
                  </a:lnTo>
                  <a:lnTo>
                    <a:pt x="32" y="172"/>
                  </a:lnTo>
                  <a:lnTo>
                    <a:pt x="32" y="166"/>
                  </a:lnTo>
                  <a:lnTo>
                    <a:pt x="30" y="158"/>
                  </a:lnTo>
                  <a:lnTo>
                    <a:pt x="14" y="158"/>
                  </a:lnTo>
                  <a:lnTo>
                    <a:pt x="14" y="153"/>
                  </a:lnTo>
                  <a:lnTo>
                    <a:pt x="10" y="149"/>
                  </a:lnTo>
                  <a:lnTo>
                    <a:pt x="14" y="145"/>
                  </a:lnTo>
                  <a:lnTo>
                    <a:pt x="8" y="136"/>
                  </a:lnTo>
                  <a:lnTo>
                    <a:pt x="4" y="128"/>
                  </a:lnTo>
                  <a:lnTo>
                    <a:pt x="4" y="123"/>
                  </a:lnTo>
                  <a:lnTo>
                    <a:pt x="10" y="115"/>
                  </a:lnTo>
                  <a:lnTo>
                    <a:pt x="8" y="115"/>
                  </a:lnTo>
                  <a:lnTo>
                    <a:pt x="4" y="113"/>
                  </a:lnTo>
                  <a:lnTo>
                    <a:pt x="4" y="109"/>
                  </a:lnTo>
                  <a:lnTo>
                    <a:pt x="0" y="104"/>
                  </a:lnTo>
                  <a:lnTo>
                    <a:pt x="0" y="102"/>
                  </a:lnTo>
                  <a:lnTo>
                    <a:pt x="4" y="96"/>
                  </a:lnTo>
                  <a:lnTo>
                    <a:pt x="0" y="96"/>
                  </a:lnTo>
                  <a:lnTo>
                    <a:pt x="0" y="92"/>
                  </a:lnTo>
                  <a:lnTo>
                    <a:pt x="4" y="92"/>
                  </a:lnTo>
                  <a:lnTo>
                    <a:pt x="8" y="87"/>
                  </a:lnTo>
                  <a:lnTo>
                    <a:pt x="8" y="87"/>
                  </a:lnTo>
                  <a:lnTo>
                    <a:pt x="8" y="83"/>
                  </a:lnTo>
                  <a:lnTo>
                    <a:pt x="6" y="81"/>
                  </a:lnTo>
                  <a:lnTo>
                    <a:pt x="8" y="79"/>
                  </a:lnTo>
                  <a:lnTo>
                    <a:pt x="6" y="76"/>
                  </a:lnTo>
                  <a:lnTo>
                    <a:pt x="8" y="70"/>
                  </a:lnTo>
                  <a:lnTo>
                    <a:pt x="6" y="70"/>
                  </a:lnTo>
                  <a:lnTo>
                    <a:pt x="8" y="70"/>
                  </a:lnTo>
                  <a:lnTo>
                    <a:pt x="14" y="70"/>
                  </a:lnTo>
                  <a:lnTo>
                    <a:pt x="15" y="74"/>
                  </a:lnTo>
                  <a:lnTo>
                    <a:pt x="19" y="74"/>
                  </a:lnTo>
                  <a:lnTo>
                    <a:pt x="23" y="70"/>
                  </a:lnTo>
                  <a:lnTo>
                    <a:pt x="25" y="70"/>
                  </a:lnTo>
                  <a:lnTo>
                    <a:pt x="30" y="74"/>
                  </a:lnTo>
                  <a:lnTo>
                    <a:pt x="30" y="77"/>
                  </a:lnTo>
                  <a:lnTo>
                    <a:pt x="32" y="79"/>
                  </a:lnTo>
                  <a:lnTo>
                    <a:pt x="34" y="76"/>
                  </a:lnTo>
                  <a:lnTo>
                    <a:pt x="38" y="76"/>
                  </a:lnTo>
                  <a:lnTo>
                    <a:pt x="44" y="72"/>
                  </a:lnTo>
                  <a:lnTo>
                    <a:pt x="44" y="70"/>
                  </a:lnTo>
                  <a:lnTo>
                    <a:pt x="44" y="68"/>
                  </a:lnTo>
                  <a:lnTo>
                    <a:pt x="44" y="64"/>
                  </a:lnTo>
                  <a:lnTo>
                    <a:pt x="49" y="60"/>
                  </a:lnTo>
                  <a:lnTo>
                    <a:pt x="57" y="60"/>
                  </a:lnTo>
                  <a:lnTo>
                    <a:pt x="59" y="59"/>
                  </a:lnTo>
                  <a:lnTo>
                    <a:pt x="61" y="57"/>
                  </a:lnTo>
                  <a:lnTo>
                    <a:pt x="64" y="57"/>
                  </a:lnTo>
                  <a:lnTo>
                    <a:pt x="64" y="51"/>
                  </a:lnTo>
                  <a:lnTo>
                    <a:pt x="64" y="47"/>
                  </a:lnTo>
                  <a:lnTo>
                    <a:pt x="70" y="42"/>
                  </a:lnTo>
                  <a:lnTo>
                    <a:pt x="70" y="38"/>
                  </a:lnTo>
                  <a:lnTo>
                    <a:pt x="68" y="36"/>
                  </a:lnTo>
                  <a:lnTo>
                    <a:pt x="68" y="34"/>
                  </a:lnTo>
                  <a:lnTo>
                    <a:pt x="70" y="32"/>
                  </a:lnTo>
                  <a:lnTo>
                    <a:pt x="70" y="30"/>
                  </a:lnTo>
                  <a:lnTo>
                    <a:pt x="76" y="30"/>
                  </a:lnTo>
                  <a:lnTo>
                    <a:pt x="78" y="30"/>
                  </a:lnTo>
                  <a:lnTo>
                    <a:pt x="83" y="27"/>
                  </a:lnTo>
                  <a:lnTo>
                    <a:pt x="89" y="27"/>
                  </a:lnTo>
                  <a:lnTo>
                    <a:pt x="93" y="27"/>
                  </a:lnTo>
                  <a:lnTo>
                    <a:pt x="94" y="27"/>
                  </a:lnTo>
                  <a:lnTo>
                    <a:pt x="98" y="27"/>
                  </a:lnTo>
                  <a:lnTo>
                    <a:pt x="104" y="27"/>
                  </a:lnTo>
                  <a:lnTo>
                    <a:pt x="108" y="27"/>
                  </a:lnTo>
                  <a:lnTo>
                    <a:pt x="110" y="30"/>
                  </a:lnTo>
                  <a:lnTo>
                    <a:pt x="111" y="30"/>
                  </a:lnTo>
                  <a:lnTo>
                    <a:pt x="115" y="28"/>
                  </a:lnTo>
                  <a:lnTo>
                    <a:pt x="119" y="28"/>
                  </a:lnTo>
                  <a:lnTo>
                    <a:pt x="123" y="34"/>
                  </a:lnTo>
                  <a:lnTo>
                    <a:pt x="126" y="34"/>
                  </a:lnTo>
                  <a:lnTo>
                    <a:pt x="132" y="34"/>
                  </a:lnTo>
                  <a:lnTo>
                    <a:pt x="134" y="30"/>
                  </a:lnTo>
                  <a:lnTo>
                    <a:pt x="138" y="28"/>
                  </a:lnTo>
                  <a:lnTo>
                    <a:pt x="140" y="28"/>
                  </a:lnTo>
                  <a:lnTo>
                    <a:pt x="143" y="27"/>
                  </a:lnTo>
                  <a:lnTo>
                    <a:pt x="143" y="27"/>
                  </a:lnTo>
                  <a:lnTo>
                    <a:pt x="145" y="30"/>
                  </a:lnTo>
                  <a:lnTo>
                    <a:pt x="153" y="30"/>
                  </a:lnTo>
                  <a:lnTo>
                    <a:pt x="153" y="27"/>
                  </a:lnTo>
                  <a:lnTo>
                    <a:pt x="151" y="27"/>
                  </a:lnTo>
                  <a:lnTo>
                    <a:pt x="151" y="23"/>
                  </a:lnTo>
                  <a:lnTo>
                    <a:pt x="155" y="21"/>
                  </a:lnTo>
                  <a:lnTo>
                    <a:pt x="157" y="21"/>
                  </a:lnTo>
                  <a:lnTo>
                    <a:pt x="158" y="21"/>
                  </a:lnTo>
                  <a:lnTo>
                    <a:pt x="158" y="21"/>
                  </a:lnTo>
                  <a:lnTo>
                    <a:pt x="162" y="21"/>
                  </a:lnTo>
                  <a:lnTo>
                    <a:pt x="164" y="17"/>
                  </a:lnTo>
                  <a:lnTo>
                    <a:pt x="164" y="11"/>
                  </a:lnTo>
                  <a:lnTo>
                    <a:pt x="164" y="11"/>
                  </a:lnTo>
                  <a:lnTo>
                    <a:pt x="168" y="8"/>
                  </a:lnTo>
                  <a:lnTo>
                    <a:pt x="168" y="2"/>
                  </a:lnTo>
                  <a:lnTo>
                    <a:pt x="170" y="0"/>
                  </a:lnTo>
                  <a:lnTo>
                    <a:pt x="174" y="0"/>
                  </a:lnTo>
                  <a:lnTo>
                    <a:pt x="177" y="2"/>
                  </a:lnTo>
                  <a:lnTo>
                    <a:pt x="181" y="4"/>
                  </a:lnTo>
                  <a:lnTo>
                    <a:pt x="181" y="6"/>
                  </a:lnTo>
                  <a:lnTo>
                    <a:pt x="181" y="11"/>
                  </a:lnTo>
                  <a:lnTo>
                    <a:pt x="181" y="13"/>
                  </a:lnTo>
                  <a:lnTo>
                    <a:pt x="185" y="13"/>
                  </a:lnTo>
                  <a:lnTo>
                    <a:pt x="187" y="17"/>
                  </a:lnTo>
                  <a:lnTo>
                    <a:pt x="187" y="21"/>
                  </a:lnTo>
                  <a:lnTo>
                    <a:pt x="187" y="27"/>
                  </a:lnTo>
                  <a:lnTo>
                    <a:pt x="187" y="34"/>
                  </a:lnTo>
                  <a:lnTo>
                    <a:pt x="190" y="38"/>
                  </a:lnTo>
                  <a:lnTo>
                    <a:pt x="190" y="40"/>
                  </a:lnTo>
                  <a:lnTo>
                    <a:pt x="194" y="42"/>
                  </a:lnTo>
                  <a:lnTo>
                    <a:pt x="198" y="42"/>
                  </a:lnTo>
                  <a:lnTo>
                    <a:pt x="202" y="38"/>
                  </a:lnTo>
                  <a:lnTo>
                    <a:pt x="202" y="36"/>
                  </a:lnTo>
                  <a:lnTo>
                    <a:pt x="207" y="34"/>
                  </a:lnTo>
                  <a:lnTo>
                    <a:pt x="211" y="30"/>
                  </a:lnTo>
                  <a:lnTo>
                    <a:pt x="211" y="27"/>
                  </a:lnTo>
                  <a:lnTo>
                    <a:pt x="215" y="27"/>
                  </a:lnTo>
                  <a:lnTo>
                    <a:pt x="215" y="27"/>
                  </a:lnTo>
                  <a:lnTo>
                    <a:pt x="215" y="27"/>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70" name="Freeform 55">
              <a:extLst>
                <a:ext uri="{FF2B5EF4-FFF2-40B4-BE49-F238E27FC236}">
                  <a16:creationId xmlns:a16="http://schemas.microsoft.com/office/drawing/2014/main" id="{420FE758-5C74-4E23-A15C-8E1E1A043AD7}"/>
                </a:ext>
              </a:extLst>
            </p:cNvPr>
            <p:cNvSpPr>
              <a:spLocks noEditPoints="1"/>
            </p:cNvSpPr>
            <p:nvPr/>
          </p:nvSpPr>
          <p:spPr bwMode="auto">
            <a:xfrm>
              <a:off x="9567577" y="2510824"/>
              <a:ext cx="34980" cy="29733"/>
            </a:xfrm>
            <a:custGeom>
              <a:avLst/>
              <a:gdLst/>
              <a:ahLst/>
              <a:cxnLst>
                <a:cxn ang="0">
                  <a:pos x="2" y="15"/>
                </a:cxn>
                <a:cxn ang="0">
                  <a:pos x="19" y="19"/>
                </a:cxn>
                <a:cxn ang="0">
                  <a:pos x="30" y="23"/>
                </a:cxn>
                <a:cxn ang="0">
                  <a:pos x="30" y="11"/>
                </a:cxn>
                <a:cxn ang="0">
                  <a:pos x="27" y="0"/>
                </a:cxn>
                <a:cxn ang="0">
                  <a:pos x="40" y="10"/>
                </a:cxn>
                <a:cxn ang="0">
                  <a:pos x="51" y="13"/>
                </a:cxn>
                <a:cxn ang="0">
                  <a:pos x="59" y="10"/>
                </a:cxn>
                <a:cxn ang="0">
                  <a:pos x="68" y="4"/>
                </a:cxn>
                <a:cxn ang="0">
                  <a:pos x="74" y="13"/>
                </a:cxn>
                <a:cxn ang="0">
                  <a:pos x="83" y="25"/>
                </a:cxn>
                <a:cxn ang="0">
                  <a:pos x="87" y="30"/>
                </a:cxn>
                <a:cxn ang="0">
                  <a:pos x="96" y="32"/>
                </a:cxn>
                <a:cxn ang="0">
                  <a:pos x="96" y="36"/>
                </a:cxn>
                <a:cxn ang="0">
                  <a:pos x="89" y="36"/>
                </a:cxn>
                <a:cxn ang="0">
                  <a:pos x="83" y="49"/>
                </a:cxn>
                <a:cxn ang="0">
                  <a:pos x="83" y="55"/>
                </a:cxn>
                <a:cxn ang="0">
                  <a:pos x="83" y="59"/>
                </a:cxn>
                <a:cxn ang="0">
                  <a:pos x="83" y="64"/>
                </a:cxn>
                <a:cxn ang="0">
                  <a:pos x="81" y="74"/>
                </a:cxn>
                <a:cxn ang="0">
                  <a:pos x="81" y="66"/>
                </a:cxn>
                <a:cxn ang="0">
                  <a:pos x="77" y="66"/>
                </a:cxn>
                <a:cxn ang="0">
                  <a:pos x="77" y="74"/>
                </a:cxn>
                <a:cxn ang="0">
                  <a:pos x="77" y="75"/>
                </a:cxn>
                <a:cxn ang="0">
                  <a:pos x="75" y="85"/>
                </a:cxn>
                <a:cxn ang="0">
                  <a:pos x="72" y="81"/>
                </a:cxn>
                <a:cxn ang="0">
                  <a:pos x="64" y="75"/>
                </a:cxn>
                <a:cxn ang="0">
                  <a:pos x="64" y="68"/>
                </a:cxn>
                <a:cxn ang="0">
                  <a:pos x="68" y="64"/>
                </a:cxn>
                <a:cxn ang="0">
                  <a:pos x="62" y="59"/>
                </a:cxn>
                <a:cxn ang="0">
                  <a:pos x="60" y="57"/>
                </a:cxn>
                <a:cxn ang="0">
                  <a:pos x="55" y="59"/>
                </a:cxn>
                <a:cxn ang="0">
                  <a:pos x="49" y="64"/>
                </a:cxn>
                <a:cxn ang="0">
                  <a:pos x="45" y="70"/>
                </a:cxn>
                <a:cxn ang="0">
                  <a:pos x="40" y="72"/>
                </a:cxn>
                <a:cxn ang="0">
                  <a:pos x="38" y="75"/>
                </a:cxn>
                <a:cxn ang="0">
                  <a:pos x="36" y="74"/>
                </a:cxn>
                <a:cxn ang="0">
                  <a:pos x="38" y="68"/>
                </a:cxn>
                <a:cxn ang="0">
                  <a:pos x="40" y="62"/>
                </a:cxn>
                <a:cxn ang="0">
                  <a:pos x="28" y="57"/>
                </a:cxn>
                <a:cxn ang="0">
                  <a:pos x="19" y="45"/>
                </a:cxn>
                <a:cxn ang="0">
                  <a:pos x="21" y="42"/>
                </a:cxn>
                <a:cxn ang="0">
                  <a:pos x="13" y="30"/>
                </a:cxn>
                <a:cxn ang="0">
                  <a:pos x="11" y="23"/>
                </a:cxn>
                <a:cxn ang="0">
                  <a:pos x="2" y="19"/>
                </a:cxn>
                <a:cxn ang="0">
                  <a:pos x="2" y="19"/>
                </a:cxn>
                <a:cxn ang="0">
                  <a:pos x="30" y="75"/>
                </a:cxn>
                <a:cxn ang="0">
                  <a:pos x="19" y="60"/>
                </a:cxn>
                <a:cxn ang="0">
                  <a:pos x="13" y="55"/>
                </a:cxn>
                <a:cxn ang="0">
                  <a:pos x="6" y="51"/>
                </a:cxn>
                <a:cxn ang="0">
                  <a:pos x="0" y="55"/>
                </a:cxn>
                <a:cxn ang="0">
                  <a:pos x="2" y="55"/>
                </a:cxn>
                <a:cxn ang="0">
                  <a:pos x="6" y="57"/>
                </a:cxn>
                <a:cxn ang="0">
                  <a:pos x="6" y="64"/>
                </a:cxn>
                <a:cxn ang="0">
                  <a:pos x="15" y="72"/>
                </a:cxn>
                <a:cxn ang="0">
                  <a:pos x="25" y="75"/>
                </a:cxn>
                <a:cxn ang="0">
                  <a:pos x="30" y="75"/>
                </a:cxn>
                <a:cxn ang="0">
                  <a:pos x="30" y="75"/>
                </a:cxn>
              </a:cxnLst>
              <a:rect l="0" t="0" r="r" b="b"/>
              <a:pathLst>
                <a:path w="100" h="85">
                  <a:moveTo>
                    <a:pt x="2" y="19"/>
                  </a:moveTo>
                  <a:lnTo>
                    <a:pt x="2" y="15"/>
                  </a:lnTo>
                  <a:lnTo>
                    <a:pt x="10" y="11"/>
                  </a:lnTo>
                  <a:lnTo>
                    <a:pt x="19" y="19"/>
                  </a:lnTo>
                  <a:lnTo>
                    <a:pt x="25" y="19"/>
                  </a:lnTo>
                  <a:lnTo>
                    <a:pt x="30" y="23"/>
                  </a:lnTo>
                  <a:lnTo>
                    <a:pt x="32" y="15"/>
                  </a:lnTo>
                  <a:lnTo>
                    <a:pt x="30" y="11"/>
                  </a:lnTo>
                  <a:lnTo>
                    <a:pt x="25" y="10"/>
                  </a:lnTo>
                  <a:lnTo>
                    <a:pt x="27" y="0"/>
                  </a:lnTo>
                  <a:lnTo>
                    <a:pt x="32" y="4"/>
                  </a:lnTo>
                  <a:lnTo>
                    <a:pt x="40" y="10"/>
                  </a:lnTo>
                  <a:lnTo>
                    <a:pt x="43" y="13"/>
                  </a:lnTo>
                  <a:lnTo>
                    <a:pt x="51" y="13"/>
                  </a:lnTo>
                  <a:lnTo>
                    <a:pt x="53" y="11"/>
                  </a:lnTo>
                  <a:lnTo>
                    <a:pt x="59" y="10"/>
                  </a:lnTo>
                  <a:lnTo>
                    <a:pt x="64" y="0"/>
                  </a:lnTo>
                  <a:lnTo>
                    <a:pt x="68" y="4"/>
                  </a:lnTo>
                  <a:lnTo>
                    <a:pt x="74" y="10"/>
                  </a:lnTo>
                  <a:lnTo>
                    <a:pt x="74" y="13"/>
                  </a:lnTo>
                  <a:lnTo>
                    <a:pt x="77" y="19"/>
                  </a:lnTo>
                  <a:lnTo>
                    <a:pt x="83" y="25"/>
                  </a:lnTo>
                  <a:lnTo>
                    <a:pt x="83" y="28"/>
                  </a:lnTo>
                  <a:lnTo>
                    <a:pt x="87" y="30"/>
                  </a:lnTo>
                  <a:lnTo>
                    <a:pt x="91" y="30"/>
                  </a:lnTo>
                  <a:lnTo>
                    <a:pt x="96" y="32"/>
                  </a:lnTo>
                  <a:lnTo>
                    <a:pt x="100" y="36"/>
                  </a:lnTo>
                  <a:lnTo>
                    <a:pt x="96" y="36"/>
                  </a:lnTo>
                  <a:lnTo>
                    <a:pt x="94" y="36"/>
                  </a:lnTo>
                  <a:lnTo>
                    <a:pt x="89" y="36"/>
                  </a:lnTo>
                  <a:lnTo>
                    <a:pt x="83" y="43"/>
                  </a:lnTo>
                  <a:lnTo>
                    <a:pt x="83" y="49"/>
                  </a:lnTo>
                  <a:lnTo>
                    <a:pt x="83" y="51"/>
                  </a:lnTo>
                  <a:lnTo>
                    <a:pt x="83" y="55"/>
                  </a:lnTo>
                  <a:lnTo>
                    <a:pt x="83" y="57"/>
                  </a:lnTo>
                  <a:lnTo>
                    <a:pt x="83" y="59"/>
                  </a:lnTo>
                  <a:lnTo>
                    <a:pt x="83" y="62"/>
                  </a:lnTo>
                  <a:lnTo>
                    <a:pt x="83" y="64"/>
                  </a:lnTo>
                  <a:lnTo>
                    <a:pt x="83" y="70"/>
                  </a:lnTo>
                  <a:lnTo>
                    <a:pt x="81" y="74"/>
                  </a:lnTo>
                  <a:lnTo>
                    <a:pt x="81" y="72"/>
                  </a:lnTo>
                  <a:lnTo>
                    <a:pt x="81" y="66"/>
                  </a:lnTo>
                  <a:lnTo>
                    <a:pt x="79" y="64"/>
                  </a:lnTo>
                  <a:lnTo>
                    <a:pt x="77" y="66"/>
                  </a:lnTo>
                  <a:lnTo>
                    <a:pt x="75" y="68"/>
                  </a:lnTo>
                  <a:lnTo>
                    <a:pt x="77" y="74"/>
                  </a:lnTo>
                  <a:lnTo>
                    <a:pt x="77" y="75"/>
                  </a:lnTo>
                  <a:lnTo>
                    <a:pt x="77" y="75"/>
                  </a:lnTo>
                  <a:lnTo>
                    <a:pt x="77" y="85"/>
                  </a:lnTo>
                  <a:lnTo>
                    <a:pt x="75" y="85"/>
                  </a:lnTo>
                  <a:lnTo>
                    <a:pt x="74" y="85"/>
                  </a:lnTo>
                  <a:lnTo>
                    <a:pt x="72" y="81"/>
                  </a:lnTo>
                  <a:lnTo>
                    <a:pt x="68" y="81"/>
                  </a:lnTo>
                  <a:lnTo>
                    <a:pt x="64" y="75"/>
                  </a:lnTo>
                  <a:lnTo>
                    <a:pt x="68" y="70"/>
                  </a:lnTo>
                  <a:lnTo>
                    <a:pt x="64" y="68"/>
                  </a:lnTo>
                  <a:lnTo>
                    <a:pt x="64" y="66"/>
                  </a:lnTo>
                  <a:lnTo>
                    <a:pt x="68" y="64"/>
                  </a:lnTo>
                  <a:lnTo>
                    <a:pt x="64" y="60"/>
                  </a:lnTo>
                  <a:lnTo>
                    <a:pt x="62" y="59"/>
                  </a:lnTo>
                  <a:lnTo>
                    <a:pt x="60" y="59"/>
                  </a:lnTo>
                  <a:lnTo>
                    <a:pt x="60" y="57"/>
                  </a:lnTo>
                  <a:lnTo>
                    <a:pt x="59" y="57"/>
                  </a:lnTo>
                  <a:lnTo>
                    <a:pt x="55" y="59"/>
                  </a:lnTo>
                  <a:lnTo>
                    <a:pt x="51" y="60"/>
                  </a:lnTo>
                  <a:lnTo>
                    <a:pt x="49" y="64"/>
                  </a:lnTo>
                  <a:lnTo>
                    <a:pt x="49" y="64"/>
                  </a:lnTo>
                  <a:lnTo>
                    <a:pt x="45" y="70"/>
                  </a:lnTo>
                  <a:lnTo>
                    <a:pt x="43" y="70"/>
                  </a:lnTo>
                  <a:lnTo>
                    <a:pt x="40" y="72"/>
                  </a:lnTo>
                  <a:lnTo>
                    <a:pt x="40" y="74"/>
                  </a:lnTo>
                  <a:lnTo>
                    <a:pt x="38" y="75"/>
                  </a:lnTo>
                  <a:lnTo>
                    <a:pt x="36" y="74"/>
                  </a:lnTo>
                  <a:lnTo>
                    <a:pt x="36" y="74"/>
                  </a:lnTo>
                  <a:lnTo>
                    <a:pt x="36" y="70"/>
                  </a:lnTo>
                  <a:lnTo>
                    <a:pt x="38" y="68"/>
                  </a:lnTo>
                  <a:lnTo>
                    <a:pt x="34" y="62"/>
                  </a:lnTo>
                  <a:lnTo>
                    <a:pt x="40" y="62"/>
                  </a:lnTo>
                  <a:lnTo>
                    <a:pt x="34" y="57"/>
                  </a:lnTo>
                  <a:lnTo>
                    <a:pt x="28" y="57"/>
                  </a:lnTo>
                  <a:lnTo>
                    <a:pt x="21" y="55"/>
                  </a:lnTo>
                  <a:lnTo>
                    <a:pt x="19" y="45"/>
                  </a:lnTo>
                  <a:lnTo>
                    <a:pt x="21" y="45"/>
                  </a:lnTo>
                  <a:lnTo>
                    <a:pt x="21" y="42"/>
                  </a:lnTo>
                  <a:lnTo>
                    <a:pt x="13" y="34"/>
                  </a:lnTo>
                  <a:lnTo>
                    <a:pt x="13" y="30"/>
                  </a:lnTo>
                  <a:lnTo>
                    <a:pt x="15" y="26"/>
                  </a:lnTo>
                  <a:lnTo>
                    <a:pt x="11" y="23"/>
                  </a:lnTo>
                  <a:lnTo>
                    <a:pt x="6" y="21"/>
                  </a:lnTo>
                  <a:lnTo>
                    <a:pt x="2" y="19"/>
                  </a:lnTo>
                  <a:lnTo>
                    <a:pt x="2" y="19"/>
                  </a:lnTo>
                  <a:lnTo>
                    <a:pt x="2" y="19"/>
                  </a:lnTo>
                  <a:lnTo>
                    <a:pt x="2" y="19"/>
                  </a:lnTo>
                  <a:close/>
                  <a:moveTo>
                    <a:pt x="30" y="75"/>
                  </a:moveTo>
                  <a:lnTo>
                    <a:pt x="25" y="60"/>
                  </a:lnTo>
                  <a:lnTo>
                    <a:pt x="19" y="60"/>
                  </a:lnTo>
                  <a:lnTo>
                    <a:pt x="15" y="55"/>
                  </a:lnTo>
                  <a:lnTo>
                    <a:pt x="13" y="55"/>
                  </a:lnTo>
                  <a:lnTo>
                    <a:pt x="10" y="55"/>
                  </a:lnTo>
                  <a:lnTo>
                    <a:pt x="6" y="51"/>
                  </a:lnTo>
                  <a:lnTo>
                    <a:pt x="2" y="55"/>
                  </a:lnTo>
                  <a:lnTo>
                    <a:pt x="0" y="55"/>
                  </a:lnTo>
                  <a:lnTo>
                    <a:pt x="2" y="55"/>
                  </a:lnTo>
                  <a:lnTo>
                    <a:pt x="2" y="55"/>
                  </a:lnTo>
                  <a:lnTo>
                    <a:pt x="6" y="57"/>
                  </a:lnTo>
                  <a:lnTo>
                    <a:pt x="6" y="57"/>
                  </a:lnTo>
                  <a:lnTo>
                    <a:pt x="10" y="60"/>
                  </a:lnTo>
                  <a:lnTo>
                    <a:pt x="6" y="64"/>
                  </a:lnTo>
                  <a:lnTo>
                    <a:pt x="15" y="68"/>
                  </a:lnTo>
                  <a:lnTo>
                    <a:pt x="15" y="72"/>
                  </a:lnTo>
                  <a:lnTo>
                    <a:pt x="21" y="74"/>
                  </a:lnTo>
                  <a:lnTo>
                    <a:pt x="25" y="75"/>
                  </a:lnTo>
                  <a:lnTo>
                    <a:pt x="30" y="75"/>
                  </a:lnTo>
                  <a:lnTo>
                    <a:pt x="30" y="75"/>
                  </a:lnTo>
                  <a:lnTo>
                    <a:pt x="30" y="75"/>
                  </a:lnTo>
                  <a:lnTo>
                    <a:pt x="30" y="75"/>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71" name="Freeform 56">
              <a:extLst>
                <a:ext uri="{FF2B5EF4-FFF2-40B4-BE49-F238E27FC236}">
                  <a16:creationId xmlns:a16="http://schemas.microsoft.com/office/drawing/2014/main" id="{87AB8022-2C68-4E0B-964F-44F282F25E50}"/>
                </a:ext>
              </a:extLst>
            </p:cNvPr>
            <p:cNvSpPr>
              <a:spLocks noEditPoints="1"/>
            </p:cNvSpPr>
            <p:nvPr/>
          </p:nvSpPr>
          <p:spPr bwMode="auto">
            <a:xfrm>
              <a:off x="9567577" y="2510824"/>
              <a:ext cx="34980" cy="29733"/>
            </a:xfrm>
            <a:custGeom>
              <a:avLst/>
              <a:gdLst/>
              <a:ahLst/>
              <a:cxnLst>
                <a:cxn ang="0">
                  <a:pos x="2" y="15"/>
                </a:cxn>
                <a:cxn ang="0">
                  <a:pos x="19" y="19"/>
                </a:cxn>
                <a:cxn ang="0">
                  <a:pos x="30" y="23"/>
                </a:cxn>
                <a:cxn ang="0">
                  <a:pos x="30" y="11"/>
                </a:cxn>
                <a:cxn ang="0">
                  <a:pos x="27" y="0"/>
                </a:cxn>
                <a:cxn ang="0">
                  <a:pos x="40" y="10"/>
                </a:cxn>
                <a:cxn ang="0">
                  <a:pos x="51" y="13"/>
                </a:cxn>
                <a:cxn ang="0">
                  <a:pos x="59" y="10"/>
                </a:cxn>
                <a:cxn ang="0">
                  <a:pos x="68" y="4"/>
                </a:cxn>
                <a:cxn ang="0">
                  <a:pos x="74" y="13"/>
                </a:cxn>
                <a:cxn ang="0">
                  <a:pos x="83" y="25"/>
                </a:cxn>
                <a:cxn ang="0">
                  <a:pos x="87" y="30"/>
                </a:cxn>
                <a:cxn ang="0">
                  <a:pos x="96" y="32"/>
                </a:cxn>
                <a:cxn ang="0">
                  <a:pos x="96" y="36"/>
                </a:cxn>
                <a:cxn ang="0">
                  <a:pos x="89" y="36"/>
                </a:cxn>
                <a:cxn ang="0">
                  <a:pos x="83" y="49"/>
                </a:cxn>
                <a:cxn ang="0">
                  <a:pos x="83" y="55"/>
                </a:cxn>
                <a:cxn ang="0">
                  <a:pos x="83" y="59"/>
                </a:cxn>
                <a:cxn ang="0">
                  <a:pos x="83" y="64"/>
                </a:cxn>
                <a:cxn ang="0">
                  <a:pos x="81" y="74"/>
                </a:cxn>
                <a:cxn ang="0">
                  <a:pos x="81" y="66"/>
                </a:cxn>
                <a:cxn ang="0">
                  <a:pos x="77" y="66"/>
                </a:cxn>
                <a:cxn ang="0">
                  <a:pos x="77" y="74"/>
                </a:cxn>
                <a:cxn ang="0">
                  <a:pos x="77" y="75"/>
                </a:cxn>
                <a:cxn ang="0">
                  <a:pos x="75" y="85"/>
                </a:cxn>
                <a:cxn ang="0">
                  <a:pos x="72" y="81"/>
                </a:cxn>
                <a:cxn ang="0">
                  <a:pos x="64" y="75"/>
                </a:cxn>
                <a:cxn ang="0">
                  <a:pos x="64" y="68"/>
                </a:cxn>
                <a:cxn ang="0">
                  <a:pos x="68" y="64"/>
                </a:cxn>
                <a:cxn ang="0">
                  <a:pos x="62" y="59"/>
                </a:cxn>
                <a:cxn ang="0">
                  <a:pos x="60" y="57"/>
                </a:cxn>
                <a:cxn ang="0">
                  <a:pos x="55" y="59"/>
                </a:cxn>
                <a:cxn ang="0">
                  <a:pos x="49" y="64"/>
                </a:cxn>
                <a:cxn ang="0">
                  <a:pos x="45" y="70"/>
                </a:cxn>
                <a:cxn ang="0">
                  <a:pos x="40" y="72"/>
                </a:cxn>
                <a:cxn ang="0">
                  <a:pos x="38" y="75"/>
                </a:cxn>
                <a:cxn ang="0">
                  <a:pos x="36" y="74"/>
                </a:cxn>
                <a:cxn ang="0">
                  <a:pos x="38" y="68"/>
                </a:cxn>
                <a:cxn ang="0">
                  <a:pos x="40" y="62"/>
                </a:cxn>
                <a:cxn ang="0">
                  <a:pos x="28" y="57"/>
                </a:cxn>
                <a:cxn ang="0">
                  <a:pos x="19" y="45"/>
                </a:cxn>
                <a:cxn ang="0">
                  <a:pos x="21" y="42"/>
                </a:cxn>
                <a:cxn ang="0">
                  <a:pos x="13" y="30"/>
                </a:cxn>
                <a:cxn ang="0">
                  <a:pos x="11" y="23"/>
                </a:cxn>
                <a:cxn ang="0">
                  <a:pos x="2" y="19"/>
                </a:cxn>
                <a:cxn ang="0">
                  <a:pos x="2" y="19"/>
                </a:cxn>
                <a:cxn ang="0">
                  <a:pos x="30" y="75"/>
                </a:cxn>
                <a:cxn ang="0">
                  <a:pos x="19" y="60"/>
                </a:cxn>
                <a:cxn ang="0">
                  <a:pos x="13" y="55"/>
                </a:cxn>
                <a:cxn ang="0">
                  <a:pos x="6" y="51"/>
                </a:cxn>
                <a:cxn ang="0">
                  <a:pos x="0" y="55"/>
                </a:cxn>
                <a:cxn ang="0">
                  <a:pos x="2" y="55"/>
                </a:cxn>
                <a:cxn ang="0">
                  <a:pos x="6" y="57"/>
                </a:cxn>
                <a:cxn ang="0">
                  <a:pos x="6" y="64"/>
                </a:cxn>
                <a:cxn ang="0">
                  <a:pos x="15" y="72"/>
                </a:cxn>
                <a:cxn ang="0">
                  <a:pos x="25" y="75"/>
                </a:cxn>
                <a:cxn ang="0">
                  <a:pos x="30" y="75"/>
                </a:cxn>
                <a:cxn ang="0">
                  <a:pos x="30" y="75"/>
                </a:cxn>
              </a:cxnLst>
              <a:rect l="0" t="0" r="r" b="b"/>
              <a:pathLst>
                <a:path w="100" h="85">
                  <a:moveTo>
                    <a:pt x="2" y="19"/>
                  </a:moveTo>
                  <a:lnTo>
                    <a:pt x="2" y="15"/>
                  </a:lnTo>
                  <a:lnTo>
                    <a:pt x="10" y="11"/>
                  </a:lnTo>
                  <a:lnTo>
                    <a:pt x="19" y="19"/>
                  </a:lnTo>
                  <a:lnTo>
                    <a:pt x="25" y="19"/>
                  </a:lnTo>
                  <a:lnTo>
                    <a:pt x="30" y="23"/>
                  </a:lnTo>
                  <a:lnTo>
                    <a:pt x="32" y="15"/>
                  </a:lnTo>
                  <a:lnTo>
                    <a:pt x="30" y="11"/>
                  </a:lnTo>
                  <a:lnTo>
                    <a:pt x="25" y="10"/>
                  </a:lnTo>
                  <a:lnTo>
                    <a:pt x="27" y="0"/>
                  </a:lnTo>
                  <a:lnTo>
                    <a:pt x="32" y="4"/>
                  </a:lnTo>
                  <a:lnTo>
                    <a:pt x="40" y="10"/>
                  </a:lnTo>
                  <a:lnTo>
                    <a:pt x="43" y="13"/>
                  </a:lnTo>
                  <a:lnTo>
                    <a:pt x="51" y="13"/>
                  </a:lnTo>
                  <a:lnTo>
                    <a:pt x="53" y="11"/>
                  </a:lnTo>
                  <a:lnTo>
                    <a:pt x="59" y="10"/>
                  </a:lnTo>
                  <a:lnTo>
                    <a:pt x="64" y="0"/>
                  </a:lnTo>
                  <a:lnTo>
                    <a:pt x="68" y="4"/>
                  </a:lnTo>
                  <a:lnTo>
                    <a:pt x="74" y="10"/>
                  </a:lnTo>
                  <a:lnTo>
                    <a:pt x="74" y="13"/>
                  </a:lnTo>
                  <a:lnTo>
                    <a:pt x="77" y="19"/>
                  </a:lnTo>
                  <a:lnTo>
                    <a:pt x="83" y="25"/>
                  </a:lnTo>
                  <a:lnTo>
                    <a:pt x="83" y="28"/>
                  </a:lnTo>
                  <a:lnTo>
                    <a:pt x="87" y="30"/>
                  </a:lnTo>
                  <a:lnTo>
                    <a:pt x="91" y="30"/>
                  </a:lnTo>
                  <a:lnTo>
                    <a:pt x="96" y="32"/>
                  </a:lnTo>
                  <a:lnTo>
                    <a:pt x="100" y="36"/>
                  </a:lnTo>
                  <a:lnTo>
                    <a:pt x="96" y="36"/>
                  </a:lnTo>
                  <a:lnTo>
                    <a:pt x="94" y="36"/>
                  </a:lnTo>
                  <a:lnTo>
                    <a:pt x="89" y="36"/>
                  </a:lnTo>
                  <a:lnTo>
                    <a:pt x="83" y="43"/>
                  </a:lnTo>
                  <a:lnTo>
                    <a:pt x="83" y="49"/>
                  </a:lnTo>
                  <a:lnTo>
                    <a:pt x="83" y="51"/>
                  </a:lnTo>
                  <a:lnTo>
                    <a:pt x="83" y="55"/>
                  </a:lnTo>
                  <a:lnTo>
                    <a:pt x="83" y="57"/>
                  </a:lnTo>
                  <a:lnTo>
                    <a:pt x="83" y="59"/>
                  </a:lnTo>
                  <a:lnTo>
                    <a:pt x="83" y="62"/>
                  </a:lnTo>
                  <a:lnTo>
                    <a:pt x="83" y="64"/>
                  </a:lnTo>
                  <a:lnTo>
                    <a:pt x="83" y="70"/>
                  </a:lnTo>
                  <a:lnTo>
                    <a:pt x="81" y="74"/>
                  </a:lnTo>
                  <a:lnTo>
                    <a:pt x="81" y="72"/>
                  </a:lnTo>
                  <a:lnTo>
                    <a:pt x="81" y="66"/>
                  </a:lnTo>
                  <a:lnTo>
                    <a:pt x="79" y="64"/>
                  </a:lnTo>
                  <a:lnTo>
                    <a:pt x="77" y="66"/>
                  </a:lnTo>
                  <a:lnTo>
                    <a:pt x="75" y="68"/>
                  </a:lnTo>
                  <a:lnTo>
                    <a:pt x="77" y="74"/>
                  </a:lnTo>
                  <a:lnTo>
                    <a:pt x="77" y="75"/>
                  </a:lnTo>
                  <a:lnTo>
                    <a:pt x="77" y="75"/>
                  </a:lnTo>
                  <a:lnTo>
                    <a:pt x="77" y="85"/>
                  </a:lnTo>
                  <a:lnTo>
                    <a:pt x="75" y="85"/>
                  </a:lnTo>
                  <a:lnTo>
                    <a:pt x="74" y="85"/>
                  </a:lnTo>
                  <a:lnTo>
                    <a:pt x="72" y="81"/>
                  </a:lnTo>
                  <a:lnTo>
                    <a:pt x="68" y="81"/>
                  </a:lnTo>
                  <a:lnTo>
                    <a:pt x="64" y="75"/>
                  </a:lnTo>
                  <a:lnTo>
                    <a:pt x="68" y="70"/>
                  </a:lnTo>
                  <a:lnTo>
                    <a:pt x="64" y="68"/>
                  </a:lnTo>
                  <a:lnTo>
                    <a:pt x="64" y="66"/>
                  </a:lnTo>
                  <a:lnTo>
                    <a:pt x="68" y="64"/>
                  </a:lnTo>
                  <a:lnTo>
                    <a:pt x="64" y="60"/>
                  </a:lnTo>
                  <a:lnTo>
                    <a:pt x="62" y="59"/>
                  </a:lnTo>
                  <a:lnTo>
                    <a:pt x="60" y="59"/>
                  </a:lnTo>
                  <a:lnTo>
                    <a:pt x="60" y="57"/>
                  </a:lnTo>
                  <a:lnTo>
                    <a:pt x="59" y="57"/>
                  </a:lnTo>
                  <a:lnTo>
                    <a:pt x="55" y="59"/>
                  </a:lnTo>
                  <a:lnTo>
                    <a:pt x="51" y="60"/>
                  </a:lnTo>
                  <a:lnTo>
                    <a:pt x="49" y="64"/>
                  </a:lnTo>
                  <a:lnTo>
                    <a:pt x="49" y="64"/>
                  </a:lnTo>
                  <a:lnTo>
                    <a:pt x="45" y="70"/>
                  </a:lnTo>
                  <a:lnTo>
                    <a:pt x="43" y="70"/>
                  </a:lnTo>
                  <a:lnTo>
                    <a:pt x="40" y="72"/>
                  </a:lnTo>
                  <a:lnTo>
                    <a:pt x="40" y="74"/>
                  </a:lnTo>
                  <a:lnTo>
                    <a:pt x="38" y="75"/>
                  </a:lnTo>
                  <a:lnTo>
                    <a:pt x="36" y="74"/>
                  </a:lnTo>
                  <a:lnTo>
                    <a:pt x="36" y="74"/>
                  </a:lnTo>
                  <a:lnTo>
                    <a:pt x="36" y="70"/>
                  </a:lnTo>
                  <a:lnTo>
                    <a:pt x="38" y="68"/>
                  </a:lnTo>
                  <a:lnTo>
                    <a:pt x="34" y="62"/>
                  </a:lnTo>
                  <a:lnTo>
                    <a:pt x="40" y="62"/>
                  </a:lnTo>
                  <a:lnTo>
                    <a:pt x="34" y="57"/>
                  </a:lnTo>
                  <a:lnTo>
                    <a:pt x="28" y="57"/>
                  </a:lnTo>
                  <a:lnTo>
                    <a:pt x="21" y="55"/>
                  </a:lnTo>
                  <a:lnTo>
                    <a:pt x="19" y="45"/>
                  </a:lnTo>
                  <a:lnTo>
                    <a:pt x="21" y="45"/>
                  </a:lnTo>
                  <a:lnTo>
                    <a:pt x="21" y="42"/>
                  </a:lnTo>
                  <a:lnTo>
                    <a:pt x="13" y="34"/>
                  </a:lnTo>
                  <a:lnTo>
                    <a:pt x="13" y="30"/>
                  </a:lnTo>
                  <a:lnTo>
                    <a:pt x="15" y="26"/>
                  </a:lnTo>
                  <a:lnTo>
                    <a:pt x="11" y="23"/>
                  </a:lnTo>
                  <a:lnTo>
                    <a:pt x="6" y="21"/>
                  </a:lnTo>
                  <a:lnTo>
                    <a:pt x="2" y="19"/>
                  </a:lnTo>
                  <a:lnTo>
                    <a:pt x="2" y="19"/>
                  </a:lnTo>
                  <a:lnTo>
                    <a:pt x="2" y="19"/>
                  </a:lnTo>
                  <a:lnTo>
                    <a:pt x="2" y="19"/>
                  </a:lnTo>
                  <a:close/>
                  <a:moveTo>
                    <a:pt x="30" y="75"/>
                  </a:moveTo>
                  <a:lnTo>
                    <a:pt x="25" y="60"/>
                  </a:lnTo>
                  <a:lnTo>
                    <a:pt x="19" y="60"/>
                  </a:lnTo>
                  <a:lnTo>
                    <a:pt x="15" y="55"/>
                  </a:lnTo>
                  <a:lnTo>
                    <a:pt x="13" y="55"/>
                  </a:lnTo>
                  <a:lnTo>
                    <a:pt x="10" y="55"/>
                  </a:lnTo>
                  <a:lnTo>
                    <a:pt x="6" y="51"/>
                  </a:lnTo>
                  <a:lnTo>
                    <a:pt x="2" y="55"/>
                  </a:lnTo>
                  <a:lnTo>
                    <a:pt x="0" y="55"/>
                  </a:lnTo>
                  <a:lnTo>
                    <a:pt x="2" y="55"/>
                  </a:lnTo>
                  <a:lnTo>
                    <a:pt x="2" y="55"/>
                  </a:lnTo>
                  <a:lnTo>
                    <a:pt x="6" y="57"/>
                  </a:lnTo>
                  <a:lnTo>
                    <a:pt x="6" y="57"/>
                  </a:lnTo>
                  <a:lnTo>
                    <a:pt x="10" y="60"/>
                  </a:lnTo>
                  <a:lnTo>
                    <a:pt x="6" y="64"/>
                  </a:lnTo>
                  <a:lnTo>
                    <a:pt x="15" y="68"/>
                  </a:lnTo>
                  <a:lnTo>
                    <a:pt x="15" y="72"/>
                  </a:lnTo>
                  <a:lnTo>
                    <a:pt x="21" y="74"/>
                  </a:lnTo>
                  <a:lnTo>
                    <a:pt x="25" y="75"/>
                  </a:lnTo>
                  <a:lnTo>
                    <a:pt x="30" y="75"/>
                  </a:lnTo>
                  <a:lnTo>
                    <a:pt x="30" y="75"/>
                  </a:lnTo>
                  <a:lnTo>
                    <a:pt x="30" y="75"/>
                  </a:lnTo>
                  <a:lnTo>
                    <a:pt x="30" y="75"/>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72" name="Freeform 57">
              <a:extLst>
                <a:ext uri="{FF2B5EF4-FFF2-40B4-BE49-F238E27FC236}">
                  <a16:creationId xmlns:a16="http://schemas.microsoft.com/office/drawing/2014/main" id="{4341A8EC-085B-4206-BA7B-C3F9E92B0EA5}"/>
                </a:ext>
              </a:extLst>
            </p:cNvPr>
            <p:cNvSpPr>
              <a:spLocks/>
            </p:cNvSpPr>
            <p:nvPr/>
          </p:nvSpPr>
          <p:spPr bwMode="auto">
            <a:xfrm>
              <a:off x="9563729" y="2530063"/>
              <a:ext cx="132924" cy="105290"/>
            </a:xfrm>
            <a:custGeom>
              <a:avLst/>
              <a:gdLst/>
              <a:ahLst/>
              <a:cxnLst>
                <a:cxn ang="0">
                  <a:pos x="19" y="4"/>
                </a:cxn>
                <a:cxn ang="0">
                  <a:pos x="36" y="19"/>
                </a:cxn>
                <a:cxn ang="0">
                  <a:pos x="49" y="19"/>
                </a:cxn>
                <a:cxn ang="0">
                  <a:pos x="58" y="7"/>
                </a:cxn>
                <a:cxn ang="0">
                  <a:pos x="71" y="0"/>
                </a:cxn>
                <a:cxn ang="0">
                  <a:pos x="75" y="9"/>
                </a:cxn>
                <a:cxn ang="0">
                  <a:pos x="85" y="24"/>
                </a:cxn>
                <a:cxn ang="0">
                  <a:pos x="92" y="32"/>
                </a:cxn>
                <a:cxn ang="0">
                  <a:pos x="100" y="49"/>
                </a:cxn>
                <a:cxn ang="0">
                  <a:pos x="118" y="49"/>
                </a:cxn>
                <a:cxn ang="0">
                  <a:pos x="147" y="64"/>
                </a:cxn>
                <a:cxn ang="0">
                  <a:pos x="188" y="62"/>
                </a:cxn>
                <a:cxn ang="0">
                  <a:pos x="198" y="43"/>
                </a:cxn>
                <a:cxn ang="0">
                  <a:pos x="222" y="28"/>
                </a:cxn>
                <a:cxn ang="0">
                  <a:pos x="241" y="28"/>
                </a:cxn>
                <a:cxn ang="0">
                  <a:pos x="269" y="37"/>
                </a:cxn>
                <a:cxn ang="0">
                  <a:pos x="286" y="49"/>
                </a:cxn>
                <a:cxn ang="0">
                  <a:pos x="318" y="68"/>
                </a:cxn>
                <a:cxn ang="0">
                  <a:pos x="318" y="85"/>
                </a:cxn>
                <a:cxn ang="0">
                  <a:pos x="320" y="98"/>
                </a:cxn>
                <a:cxn ang="0">
                  <a:pos x="312" y="111"/>
                </a:cxn>
                <a:cxn ang="0">
                  <a:pos x="322" y="124"/>
                </a:cxn>
                <a:cxn ang="0">
                  <a:pos x="322" y="156"/>
                </a:cxn>
                <a:cxn ang="0">
                  <a:pos x="344" y="179"/>
                </a:cxn>
                <a:cxn ang="0">
                  <a:pos x="341" y="224"/>
                </a:cxn>
                <a:cxn ang="0">
                  <a:pos x="361" y="233"/>
                </a:cxn>
                <a:cxn ang="0">
                  <a:pos x="369" y="252"/>
                </a:cxn>
                <a:cxn ang="0">
                  <a:pos x="376" y="267"/>
                </a:cxn>
                <a:cxn ang="0">
                  <a:pos x="354" y="277"/>
                </a:cxn>
                <a:cxn ang="0">
                  <a:pos x="354" y="297"/>
                </a:cxn>
                <a:cxn ang="0">
                  <a:pos x="337" y="297"/>
                </a:cxn>
                <a:cxn ang="0">
                  <a:pos x="329" y="295"/>
                </a:cxn>
                <a:cxn ang="0">
                  <a:pos x="301" y="292"/>
                </a:cxn>
                <a:cxn ang="0">
                  <a:pos x="282" y="288"/>
                </a:cxn>
                <a:cxn ang="0">
                  <a:pos x="265" y="273"/>
                </a:cxn>
                <a:cxn ang="0">
                  <a:pos x="258" y="260"/>
                </a:cxn>
                <a:cxn ang="0">
                  <a:pos x="239" y="262"/>
                </a:cxn>
                <a:cxn ang="0">
                  <a:pos x="211" y="267"/>
                </a:cxn>
                <a:cxn ang="0">
                  <a:pos x="194" y="262"/>
                </a:cxn>
                <a:cxn ang="0">
                  <a:pos x="181" y="252"/>
                </a:cxn>
                <a:cxn ang="0">
                  <a:pos x="162" y="247"/>
                </a:cxn>
                <a:cxn ang="0">
                  <a:pos x="145" y="228"/>
                </a:cxn>
                <a:cxn ang="0">
                  <a:pos x="143" y="224"/>
                </a:cxn>
                <a:cxn ang="0">
                  <a:pos x="130" y="199"/>
                </a:cxn>
                <a:cxn ang="0">
                  <a:pos x="117" y="199"/>
                </a:cxn>
                <a:cxn ang="0">
                  <a:pos x="113" y="196"/>
                </a:cxn>
                <a:cxn ang="0">
                  <a:pos x="109" y="203"/>
                </a:cxn>
                <a:cxn ang="0">
                  <a:pos x="98" y="198"/>
                </a:cxn>
                <a:cxn ang="0">
                  <a:pos x="88" y="173"/>
                </a:cxn>
                <a:cxn ang="0">
                  <a:pos x="75" y="150"/>
                </a:cxn>
                <a:cxn ang="0">
                  <a:pos x="51" y="141"/>
                </a:cxn>
                <a:cxn ang="0">
                  <a:pos x="49" y="130"/>
                </a:cxn>
                <a:cxn ang="0">
                  <a:pos x="41" y="120"/>
                </a:cxn>
                <a:cxn ang="0">
                  <a:pos x="45" y="101"/>
                </a:cxn>
                <a:cxn ang="0">
                  <a:pos x="49" y="88"/>
                </a:cxn>
                <a:cxn ang="0">
                  <a:pos x="51" y="83"/>
                </a:cxn>
                <a:cxn ang="0">
                  <a:pos x="30" y="77"/>
                </a:cxn>
                <a:cxn ang="0">
                  <a:pos x="24" y="62"/>
                </a:cxn>
                <a:cxn ang="0">
                  <a:pos x="17" y="52"/>
                </a:cxn>
                <a:cxn ang="0">
                  <a:pos x="11" y="28"/>
                </a:cxn>
                <a:cxn ang="0">
                  <a:pos x="4" y="11"/>
                </a:cxn>
                <a:cxn ang="0">
                  <a:pos x="11" y="0"/>
                </a:cxn>
              </a:cxnLst>
              <a:rect l="0" t="0" r="r" b="b"/>
              <a:pathLst>
                <a:path w="380" h="301">
                  <a:moveTo>
                    <a:pt x="11" y="0"/>
                  </a:moveTo>
                  <a:lnTo>
                    <a:pt x="11" y="0"/>
                  </a:lnTo>
                  <a:lnTo>
                    <a:pt x="15" y="0"/>
                  </a:lnTo>
                  <a:lnTo>
                    <a:pt x="17" y="0"/>
                  </a:lnTo>
                  <a:lnTo>
                    <a:pt x="19" y="4"/>
                  </a:lnTo>
                  <a:lnTo>
                    <a:pt x="17" y="7"/>
                  </a:lnTo>
                  <a:lnTo>
                    <a:pt x="24" y="11"/>
                  </a:lnTo>
                  <a:lnTo>
                    <a:pt x="24" y="15"/>
                  </a:lnTo>
                  <a:lnTo>
                    <a:pt x="30" y="17"/>
                  </a:lnTo>
                  <a:lnTo>
                    <a:pt x="36" y="19"/>
                  </a:lnTo>
                  <a:lnTo>
                    <a:pt x="41" y="19"/>
                  </a:lnTo>
                  <a:lnTo>
                    <a:pt x="41" y="19"/>
                  </a:lnTo>
                  <a:lnTo>
                    <a:pt x="41" y="19"/>
                  </a:lnTo>
                  <a:lnTo>
                    <a:pt x="47" y="17"/>
                  </a:lnTo>
                  <a:lnTo>
                    <a:pt x="49" y="19"/>
                  </a:lnTo>
                  <a:lnTo>
                    <a:pt x="51" y="17"/>
                  </a:lnTo>
                  <a:lnTo>
                    <a:pt x="51" y="15"/>
                  </a:lnTo>
                  <a:lnTo>
                    <a:pt x="54" y="13"/>
                  </a:lnTo>
                  <a:lnTo>
                    <a:pt x="54" y="13"/>
                  </a:lnTo>
                  <a:lnTo>
                    <a:pt x="58" y="7"/>
                  </a:lnTo>
                  <a:lnTo>
                    <a:pt x="60" y="7"/>
                  </a:lnTo>
                  <a:lnTo>
                    <a:pt x="62" y="4"/>
                  </a:lnTo>
                  <a:lnTo>
                    <a:pt x="66" y="4"/>
                  </a:lnTo>
                  <a:lnTo>
                    <a:pt x="70" y="0"/>
                  </a:lnTo>
                  <a:lnTo>
                    <a:pt x="71" y="0"/>
                  </a:lnTo>
                  <a:lnTo>
                    <a:pt x="71" y="4"/>
                  </a:lnTo>
                  <a:lnTo>
                    <a:pt x="73" y="4"/>
                  </a:lnTo>
                  <a:lnTo>
                    <a:pt x="75" y="4"/>
                  </a:lnTo>
                  <a:lnTo>
                    <a:pt x="79" y="7"/>
                  </a:lnTo>
                  <a:lnTo>
                    <a:pt x="75" y="9"/>
                  </a:lnTo>
                  <a:lnTo>
                    <a:pt x="75" y="11"/>
                  </a:lnTo>
                  <a:lnTo>
                    <a:pt x="79" y="13"/>
                  </a:lnTo>
                  <a:lnTo>
                    <a:pt x="75" y="19"/>
                  </a:lnTo>
                  <a:lnTo>
                    <a:pt x="79" y="24"/>
                  </a:lnTo>
                  <a:lnTo>
                    <a:pt x="85" y="24"/>
                  </a:lnTo>
                  <a:lnTo>
                    <a:pt x="85" y="28"/>
                  </a:lnTo>
                  <a:lnTo>
                    <a:pt x="88" y="28"/>
                  </a:lnTo>
                  <a:lnTo>
                    <a:pt x="88" y="28"/>
                  </a:lnTo>
                  <a:lnTo>
                    <a:pt x="88" y="28"/>
                  </a:lnTo>
                  <a:lnTo>
                    <a:pt x="92" y="32"/>
                  </a:lnTo>
                  <a:lnTo>
                    <a:pt x="92" y="37"/>
                  </a:lnTo>
                  <a:lnTo>
                    <a:pt x="92" y="41"/>
                  </a:lnTo>
                  <a:lnTo>
                    <a:pt x="92" y="43"/>
                  </a:lnTo>
                  <a:lnTo>
                    <a:pt x="96" y="43"/>
                  </a:lnTo>
                  <a:lnTo>
                    <a:pt x="100" y="49"/>
                  </a:lnTo>
                  <a:lnTo>
                    <a:pt x="103" y="49"/>
                  </a:lnTo>
                  <a:lnTo>
                    <a:pt x="105" y="49"/>
                  </a:lnTo>
                  <a:lnTo>
                    <a:pt x="113" y="47"/>
                  </a:lnTo>
                  <a:lnTo>
                    <a:pt x="115" y="49"/>
                  </a:lnTo>
                  <a:lnTo>
                    <a:pt x="118" y="49"/>
                  </a:lnTo>
                  <a:lnTo>
                    <a:pt x="118" y="52"/>
                  </a:lnTo>
                  <a:lnTo>
                    <a:pt x="122" y="56"/>
                  </a:lnTo>
                  <a:lnTo>
                    <a:pt x="130" y="60"/>
                  </a:lnTo>
                  <a:lnTo>
                    <a:pt x="134" y="60"/>
                  </a:lnTo>
                  <a:lnTo>
                    <a:pt x="147" y="64"/>
                  </a:lnTo>
                  <a:lnTo>
                    <a:pt x="152" y="64"/>
                  </a:lnTo>
                  <a:lnTo>
                    <a:pt x="164" y="60"/>
                  </a:lnTo>
                  <a:lnTo>
                    <a:pt x="173" y="60"/>
                  </a:lnTo>
                  <a:lnTo>
                    <a:pt x="184" y="60"/>
                  </a:lnTo>
                  <a:lnTo>
                    <a:pt x="188" y="62"/>
                  </a:lnTo>
                  <a:lnTo>
                    <a:pt x="188" y="56"/>
                  </a:lnTo>
                  <a:lnTo>
                    <a:pt x="188" y="52"/>
                  </a:lnTo>
                  <a:lnTo>
                    <a:pt x="186" y="49"/>
                  </a:lnTo>
                  <a:lnTo>
                    <a:pt x="188" y="47"/>
                  </a:lnTo>
                  <a:lnTo>
                    <a:pt x="198" y="43"/>
                  </a:lnTo>
                  <a:lnTo>
                    <a:pt x="199" y="39"/>
                  </a:lnTo>
                  <a:lnTo>
                    <a:pt x="201" y="37"/>
                  </a:lnTo>
                  <a:lnTo>
                    <a:pt x="205" y="37"/>
                  </a:lnTo>
                  <a:lnTo>
                    <a:pt x="213" y="32"/>
                  </a:lnTo>
                  <a:lnTo>
                    <a:pt x="222" y="28"/>
                  </a:lnTo>
                  <a:lnTo>
                    <a:pt x="228" y="32"/>
                  </a:lnTo>
                  <a:lnTo>
                    <a:pt x="228" y="24"/>
                  </a:lnTo>
                  <a:lnTo>
                    <a:pt x="231" y="24"/>
                  </a:lnTo>
                  <a:lnTo>
                    <a:pt x="237" y="28"/>
                  </a:lnTo>
                  <a:lnTo>
                    <a:pt x="241" y="28"/>
                  </a:lnTo>
                  <a:lnTo>
                    <a:pt x="248" y="32"/>
                  </a:lnTo>
                  <a:lnTo>
                    <a:pt x="252" y="34"/>
                  </a:lnTo>
                  <a:lnTo>
                    <a:pt x="263" y="39"/>
                  </a:lnTo>
                  <a:lnTo>
                    <a:pt x="267" y="39"/>
                  </a:lnTo>
                  <a:lnTo>
                    <a:pt x="269" y="37"/>
                  </a:lnTo>
                  <a:lnTo>
                    <a:pt x="277" y="41"/>
                  </a:lnTo>
                  <a:lnTo>
                    <a:pt x="282" y="41"/>
                  </a:lnTo>
                  <a:lnTo>
                    <a:pt x="282" y="47"/>
                  </a:lnTo>
                  <a:lnTo>
                    <a:pt x="282" y="49"/>
                  </a:lnTo>
                  <a:lnTo>
                    <a:pt x="286" y="49"/>
                  </a:lnTo>
                  <a:lnTo>
                    <a:pt x="294" y="49"/>
                  </a:lnTo>
                  <a:lnTo>
                    <a:pt x="303" y="58"/>
                  </a:lnTo>
                  <a:lnTo>
                    <a:pt x="310" y="60"/>
                  </a:lnTo>
                  <a:lnTo>
                    <a:pt x="314" y="62"/>
                  </a:lnTo>
                  <a:lnTo>
                    <a:pt x="318" y="68"/>
                  </a:lnTo>
                  <a:lnTo>
                    <a:pt x="316" y="68"/>
                  </a:lnTo>
                  <a:lnTo>
                    <a:pt x="318" y="73"/>
                  </a:lnTo>
                  <a:lnTo>
                    <a:pt x="318" y="77"/>
                  </a:lnTo>
                  <a:lnTo>
                    <a:pt x="320" y="81"/>
                  </a:lnTo>
                  <a:lnTo>
                    <a:pt x="318" y="85"/>
                  </a:lnTo>
                  <a:lnTo>
                    <a:pt x="320" y="88"/>
                  </a:lnTo>
                  <a:lnTo>
                    <a:pt x="318" y="90"/>
                  </a:lnTo>
                  <a:lnTo>
                    <a:pt x="320" y="92"/>
                  </a:lnTo>
                  <a:lnTo>
                    <a:pt x="320" y="96"/>
                  </a:lnTo>
                  <a:lnTo>
                    <a:pt x="320" y="98"/>
                  </a:lnTo>
                  <a:lnTo>
                    <a:pt x="314" y="101"/>
                  </a:lnTo>
                  <a:lnTo>
                    <a:pt x="310" y="101"/>
                  </a:lnTo>
                  <a:lnTo>
                    <a:pt x="312" y="105"/>
                  </a:lnTo>
                  <a:lnTo>
                    <a:pt x="316" y="105"/>
                  </a:lnTo>
                  <a:lnTo>
                    <a:pt x="312" y="111"/>
                  </a:lnTo>
                  <a:lnTo>
                    <a:pt x="312" y="113"/>
                  </a:lnTo>
                  <a:lnTo>
                    <a:pt x="314" y="117"/>
                  </a:lnTo>
                  <a:lnTo>
                    <a:pt x="314" y="122"/>
                  </a:lnTo>
                  <a:lnTo>
                    <a:pt x="320" y="124"/>
                  </a:lnTo>
                  <a:lnTo>
                    <a:pt x="322" y="124"/>
                  </a:lnTo>
                  <a:lnTo>
                    <a:pt x="316" y="130"/>
                  </a:lnTo>
                  <a:lnTo>
                    <a:pt x="314" y="135"/>
                  </a:lnTo>
                  <a:lnTo>
                    <a:pt x="320" y="145"/>
                  </a:lnTo>
                  <a:lnTo>
                    <a:pt x="324" y="154"/>
                  </a:lnTo>
                  <a:lnTo>
                    <a:pt x="322" y="156"/>
                  </a:lnTo>
                  <a:lnTo>
                    <a:pt x="324" y="160"/>
                  </a:lnTo>
                  <a:lnTo>
                    <a:pt x="324" y="166"/>
                  </a:lnTo>
                  <a:lnTo>
                    <a:pt x="341" y="166"/>
                  </a:lnTo>
                  <a:lnTo>
                    <a:pt x="344" y="173"/>
                  </a:lnTo>
                  <a:lnTo>
                    <a:pt x="344" y="179"/>
                  </a:lnTo>
                  <a:lnTo>
                    <a:pt x="344" y="184"/>
                  </a:lnTo>
                  <a:lnTo>
                    <a:pt x="344" y="186"/>
                  </a:lnTo>
                  <a:lnTo>
                    <a:pt x="329" y="205"/>
                  </a:lnTo>
                  <a:lnTo>
                    <a:pt x="341" y="218"/>
                  </a:lnTo>
                  <a:lnTo>
                    <a:pt x="341" y="224"/>
                  </a:lnTo>
                  <a:lnTo>
                    <a:pt x="346" y="228"/>
                  </a:lnTo>
                  <a:lnTo>
                    <a:pt x="350" y="230"/>
                  </a:lnTo>
                  <a:lnTo>
                    <a:pt x="352" y="231"/>
                  </a:lnTo>
                  <a:lnTo>
                    <a:pt x="359" y="233"/>
                  </a:lnTo>
                  <a:lnTo>
                    <a:pt x="361" y="233"/>
                  </a:lnTo>
                  <a:lnTo>
                    <a:pt x="361" y="235"/>
                  </a:lnTo>
                  <a:lnTo>
                    <a:pt x="369" y="237"/>
                  </a:lnTo>
                  <a:lnTo>
                    <a:pt x="369" y="243"/>
                  </a:lnTo>
                  <a:lnTo>
                    <a:pt x="369" y="248"/>
                  </a:lnTo>
                  <a:lnTo>
                    <a:pt x="369" y="252"/>
                  </a:lnTo>
                  <a:lnTo>
                    <a:pt x="369" y="254"/>
                  </a:lnTo>
                  <a:lnTo>
                    <a:pt x="374" y="254"/>
                  </a:lnTo>
                  <a:lnTo>
                    <a:pt x="380" y="258"/>
                  </a:lnTo>
                  <a:lnTo>
                    <a:pt x="380" y="265"/>
                  </a:lnTo>
                  <a:lnTo>
                    <a:pt x="376" y="267"/>
                  </a:lnTo>
                  <a:lnTo>
                    <a:pt x="374" y="267"/>
                  </a:lnTo>
                  <a:lnTo>
                    <a:pt x="365" y="267"/>
                  </a:lnTo>
                  <a:lnTo>
                    <a:pt x="361" y="271"/>
                  </a:lnTo>
                  <a:lnTo>
                    <a:pt x="356" y="273"/>
                  </a:lnTo>
                  <a:lnTo>
                    <a:pt x="354" y="277"/>
                  </a:lnTo>
                  <a:lnTo>
                    <a:pt x="356" y="279"/>
                  </a:lnTo>
                  <a:lnTo>
                    <a:pt x="352" y="282"/>
                  </a:lnTo>
                  <a:lnTo>
                    <a:pt x="354" y="288"/>
                  </a:lnTo>
                  <a:lnTo>
                    <a:pt x="354" y="295"/>
                  </a:lnTo>
                  <a:lnTo>
                    <a:pt x="354" y="297"/>
                  </a:lnTo>
                  <a:lnTo>
                    <a:pt x="352" y="297"/>
                  </a:lnTo>
                  <a:lnTo>
                    <a:pt x="352" y="297"/>
                  </a:lnTo>
                  <a:lnTo>
                    <a:pt x="348" y="301"/>
                  </a:lnTo>
                  <a:lnTo>
                    <a:pt x="344" y="297"/>
                  </a:lnTo>
                  <a:lnTo>
                    <a:pt x="337" y="297"/>
                  </a:lnTo>
                  <a:lnTo>
                    <a:pt x="337" y="292"/>
                  </a:lnTo>
                  <a:lnTo>
                    <a:pt x="335" y="292"/>
                  </a:lnTo>
                  <a:lnTo>
                    <a:pt x="331" y="297"/>
                  </a:lnTo>
                  <a:lnTo>
                    <a:pt x="331" y="297"/>
                  </a:lnTo>
                  <a:lnTo>
                    <a:pt x="329" y="295"/>
                  </a:lnTo>
                  <a:lnTo>
                    <a:pt x="327" y="295"/>
                  </a:lnTo>
                  <a:lnTo>
                    <a:pt x="324" y="295"/>
                  </a:lnTo>
                  <a:lnTo>
                    <a:pt x="316" y="295"/>
                  </a:lnTo>
                  <a:lnTo>
                    <a:pt x="310" y="292"/>
                  </a:lnTo>
                  <a:lnTo>
                    <a:pt x="301" y="292"/>
                  </a:lnTo>
                  <a:lnTo>
                    <a:pt x="295" y="288"/>
                  </a:lnTo>
                  <a:lnTo>
                    <a:pt x="294" y="288"/>
                  </a:lnTo>
                  <a:lnTo>
                    <a:pt x="290" y="292"/>
                  </a:lnTo>
                  <a:lnTo>
                    <a:pt x="286" y="288"/>
                  </a:lnTo>
                  <a:lnTo>
                    <a:pt x="282" y="288"/>
                  </a:lnTo>
                  <a:lnTo>
                    <a:pt x="273" y="290"/>
                  </a:lnTo>
                  <a:lnTo>
                    <a:pt x="271" y="286"/>
                  </a:lnTo>
                  <a:lnTo>
                    <a:pt x="269" y="286"/>
                  </a:lnTo>
                  <a:lnTo>
                    <a:pt x="269" y="280"/>
                  </a:lnTo>
                  <a:lnTo>
                    <a:pt x="265" y="273"/>
                  </a:lnTo>
                  <a:lnTo>
                    <a:pt x="263" y="267"/>
                  </a:lnTo>
                  <a:lnTo>
                    <a:pt x="260" y="262"/>
                  </a:lnTo>
                  <a:lnTo>
                    <a:pt x="260" y="260"/>
                  </a:lnTo>
                  <a:lnTo>
                    <a:pt x="258" y="260"/>
                  </a:lnTo>
                  <a:lnTo>
                    <a:pt x="258" y="260"/>
                  </a:lnTo>
                  <a:lnTo>
                    <a:pt x="252" y="258"/>
                  </a:lnTo>
                  <a:lnTo>
                    <a:pt x="248" y="260"/>
                  </a:lnTo>
                  <a:lnTo>
                    <a:pt x="243" y="263"/>
                  </a:lnTo>
                  <a:lnTo>
                    <a:pt x="239" y="263"/>
                  </a:lnTo>
                  <a:lnTo>
                    <a:pt x="239" y="262"/>
                  </a:lnTo>
                  <a:lnTo>
                    <a:pt x="239" y="263"/>
                  </a:lnTo>
                  <a:lnTo>
                    <a:pt x="231" y="267"/>
                  </a:lnTo>
                  <a:lnTo>
                    <a:pt x="224" y="273"/>
                  </a:lnTo>
                  <a:lnTo>
                    <a:pt x="218" y="267"/>
                  </a:lnTo>
                  <a:lnTo>
                    <a:pt x="211" y="267"/>
                  </a:lnTo>
                  <a:lnTo>
                    <a:pt x="207" y="267"/>
                  </a:lnTo>
                  <a:lnTo>
                    <a:pt x="205" y="267"/>
                  </a:lnTo>
                  <a:lnTo>
                    <a:pt x="198" y="263"/>
                  </a:lnTo>
                  <a:lnTo>
                    <a:pt x="194" y="263"/>
                  </a:lnTo>
                  <a:lnTo>
                    <a:pt x="194" y="262"/>
                  </a:lnTo>
                  <a:lnTo>
                    <a:pt x="188" y="260"/>
                  </a:lnTo>
                  <a:lnTo>
                    <a:pt x="182" y="254"/>
                  </a:lnTo>
                  <a:lnTo>
                    <a:pt x="184" y="252"/>
                  </a:lnTo>
                  <a:lnTo>
                    <a:pt x="184" y="252"/>
                  </a:lnTo>
                  <a:lnTo>
                    <a:pt x="181" y="252"/>
                  </a:lnTo>
                  <a:lnTo>
                    <a:pt x="181" y="248"/>
                  </a:lnTo>
                  <a:lnTo>
                    <a:pt x="173" y="248"/>
                  </a:lnTo>
                  <a:lnTo>
                    <a:pt x="173" y="248"/>
                  </a:lnTo>
                  <a:lnTo>
                    <a:pt x="167" y="247"/>
                  </a:lnTo>
                  <a:lnTo>
                    <a:pt x="162" y="247"/>
                  </a:lnTo>
                  <a:lnTo>
                    <a:pt x="158" y="245"/>
                  </a:lnTo>
                  <a:lnTo>
                    <a:pt x="150" y="231"/>
                  </a:lnTo>
                  <a:lnTo>
                    <a:pt x="150" y="228"/>
                  </a:lnTo>
                  <a:lnTo>
                    <a:pt x="149" y="228"/>
                  </a:lnTo>
                  <a:lnTo>
                    <a:pt x="145" y="228"/>
                  </a:lnTo>
                  <a:lnTo>
                    <a:pt x="147" y="224"/>
                  </a:lnTo>
                  <a:lnTo>
                    <a:pt x="147" y="228"/>
                  </a:lnTo>
                  <a:lnTo>
                    <a:pt x="149" y="228"/>
                  </a:lnTo>
                  <a:lnTo>
                    <a:pt x="147" y="224"/>
                  </a:lnTo>
                  <a:lnTo>
                    <a:pt x="143" y="224"/>
                  </a:lnTo>
                  <a:lnTo>
                    <a:pt x="143" y="222"/>
                  </a:lnTo>
                  <a:lnTo>
                    <a:pt x="143" y="216"/>
                  </a:lnTo>
                  <a:lnTo>
                    <a:pt x="134" y="209"/>
                  </a:lnTo>
                  <a:lnTo>
                    <a:pt x="134" y="205"/>
                  </a:lnTo>
                  <a:lnTo>
                    <a:pt x="130" y="199"/>
                  </a:lnTo>
                  <a:lnTo>
                    <a:pt x="130" y="199"/>
                  </a:lnTo>
                  <a:lnTo>
                    <a:pt x="122" y="203"/>
                  </a:lnTo>
                  <a:lnTo>
                    <a:pt x="120" y="203"/>
                  </a:lnTo>
                  <a:lnTo>
                    <a:pt x="118" y="199"/>
                  </a:lnTo>
                  <a:lnTo>
                    <a:pt x="117" y="199"/>
                  </a:lnTo>
                  <a:lnTo>
                    <a:pt x="113" y="199"/>
                  </a:lnTo>
                  <a:lnTo>
                    <a:pt x="113" y="198"/>
                  </a:lnTo>
                  <a:lnTo>
                    <a:pt x="115" y="196"/>
                  </a:lnTo>
                  <a:lnTo>
                    <a:pt x="113" y="196"/>
                  </a:lnTo>
                  <a:lnTo>
                    <a:pt x="113" y="196"/>
                  </a:lnTo>
                  <a:lnTo>
                    <a:pt x="109" y="196"/>
                  </a:lnTo>
                  <a:lnTo>
                    <a:pt x="113" y="198"/>
                  </a:lnTo>
                  <a:lnTo>
                    <a:pt x="113" y="199"/>
                  </a:lnTo>
                  <a:lnTo>
                    <a:pt x="109" y="203"/>
                  </a:lnTo>
                  <a:lnTo>
                    <a:pt x="109" y="203"/>
                  </a:lnTo>
                  <a:lnTo>
                    <a:pt x="105" y="199"/>
                  </a:lnTo>
                  <a:lnTo>
                    <a:pt x="105" y="199"/>
                  </a:lnTo>
                  <a:lnTo>
                    <a:pt x="103" y="199"/>
                  </a:lnTo>
                  <a:lnTo>
                    <a:pt x="102" y="199"/>
                  </a:lnTo>
                  <a:lnTo>
                    <a:pt x="98" y="198"/>
                  </a:lnTo>
                  <a:lnTo>
                    <a:pt x="94" y="194"/>
                  </a:lnTo>
                  <a:lnTo>
                    <a:pt x="94" y="182"/>
                  </a:lnTo>
                  <a:lnTo>
                    <a:pt x="88" y="182"/>
                  </a:lnTo>
                  <a:lnTo>
                    <a:pt x="85" y="179"/>
                  </a:lnTo>
                  <a:lnTo>
                    <a:pt x="88" y="173"/>
                  </a:lnTo>
                  <a:lnTo>
                    <a:pt x="90" y="169"/>
                  </a:lnTo>
                  <a:lnTo>
                    <a:pt x="88" y="160"/>
                  </a:lnTo>
                  <a:lnTo>
                    <a:pt x="85" y="158"/>
                  </a:lnTo>
                  <a:lnTo>
                    <a:pt x="79" y="154"/>
                  </a:lnTo>
                  <a:lnTo>
                    <a:pt x="75" y="150"/>
                  </a:lnTo>
                  <a:lnTo>
                    <a:pt x="75" y="150"/>
                  </a:lnTo>
                  <a:lnTo>
                    <a:pt x="62" y="141"/>
                  </a:lnTo>
                  <a:lnTo>
                    <a:pt x="58" y="141"/>
                  </a:lnTo>
                  <a:lnTo>
                    <a:pt x="56" y="145"/>
                  </a:lnTo>
                  <a:lnTo>
                    <a:pt x="51" y="141"/>
                  </a:lnTo>
                  <a:lnTo>
                    <a:pt x="54" y="139"/>
                  </a:lnTo>
                  <a:lnTo>
                    <a:pt x="51" y="137"/>
                  </a:lnTo>
                  <a:lnTo>
                    <a:pt x="54" y="133"/>
                  </a:lnTo>
                  <a:lnTo>
                    <a:pt x="51" y="130"/>
                  </a:lnTo>
                  <a:lnTo>
                    <a:pt x="49" y="130"/>
                  </a:lnTo>
                  <a:lnTo>
                    <a:pt x="45" y="126"/>
                  </a:lnTo>
                  <a:lnTo>
                    <a:pt x="43" y="126"/>
                  </a:lnTo>
                  <a:lnTo>
                    <a:pt x="41" y="126"/>
                  </a:lnTo>
                  <a:lnTo>
                    <a:pt x="41" y="122"/>
                  </a:lnTo>
                  <a:lnTo>
                    <a:pt x="41" y="120"/>
                  </a:lnTo>
                  <a:lnTo>
                    <a:pt x="41" y="117"/>
                  </a:lnTo>
                  <a:lnTo>
                    <a:pt x="41" y="117"/>
                  </a:lnTo>
                  <a:lnTo>
                    <a:pt x="41" y="109"/>
                  </a:lnTo>
                  <a:lnTo>
                    <a:pt x="45" y="107"/>
                  </a:lnTo>
                  <a:lnTo>
                    <a:pt x="45" y="101"/>
                  </a:lnTo>
                  <a:lnTo>
                    <a:pt x="47" y="101"/>
                  </a:lnTo>
                  <a:lnTo>
                    <a:pt x="51" y="101"/>
                  </a:lnTo>
                  <a:lnTo>
                    <a:pt x="51" y="92"/>
                  </a:lnTo>
                  <a:lnTo>
                    <a:pt x="49" y="92"/>
                  </a:lnTo>
                  <a:lnTo>
                    <a:pt x="49" y="88"/>
                  </a:lnTo>
                  <a:lnTo>
                    <a:pt x="51" y="88"/>
                  </a:lnTo>
                  <a:lnTo>
                    <a:pt x="54" y="86"/>
                  </a:lnTo>
                  <a:lnTo>
                    <a:pt x="54" y="86"/>
                  </a:lnTo>
                  <a:lnTo>
                    <a:pt x="54" y="85"/>
                  </a:lnTo>
                  <a:lnTo>
                    <a:pt x="51" y="83"/>
                  </a:lnTo>
                  <a:lnTo>
                    <a:pt x="47" y="85"/>
                  </a:lnTo>
                  <a:lnTo>
                    <a:pt x="43" y="83"/>
                  </a:lnTo>
                  <a:lnTo>
                    <a:pt x="38" y="81"/>
                  </a:lnTo>
                  <a:lnTo>
                    <a:pt x="34" y="81"/>
                  </a:lnTo>
                  <a:lnTo>
                    <a:pt x="30" y="77"/>
                  </a:lnTo>
                  <a:lnTo>
                    <a:pt x="30" y="73"/>
                  </a:lnTo>
                  <a:lnTo>
                    <a:pt x="26" y="71"/>
                  </a:lnTo>
                  <a:lnTo>
                    <a:pt x="24" y="68"/>
                  </a:lnTo>
                  <a:lnTo>
                    <a:pt x="24" y="66"/>
                  </a:lnTo>
                  <a:lnTo>
                    <a:pt x="24" y="62"/>
                  </a:lnTo>
                  <a:lnTo>
                    <a:pt x="21" y="58"/>
                  </a:lnTo>
                  <a:lnTo>
                    <a:pt x="19" y="58"/>
                  </a:lnTo>
                  <a:lnTo>
                    <a:pt x="19" y="58"/>
                  </a:lnTo>
                  <a:lnTo>
                    <a:pt x="19" y="56"/>
                  </a:lnTo>
                  <a:lnTo>
                    <a:pt x="17" y="52"/>
                  </a:lnTo>
                  <a:lnTo>
                    <a:pt x="13" y="43"/>
                  </a:lnTo>
                  <a:lnTo>
                    <a:pt x="7" y="41"/>
                  </a:lnTo>
                  <a:lnTo>
                    <a:pt x="7" y="39"/>
                  </a:lnTo>
                  <a:lnTo>
                    <a:pt x="7" y="34"/>
                  </a:lnTo>
                  <a:lnTo>
                    <a:pt x="11" y="28"/>
                  </a:lnTo>
                  <a:lnTo>
                    <a:pt x="9" y="28"/>
                  </a:lnTo>
                  <a:lnTo>
                    <a:pt x="4" y="24"/>
                  </a:lnTo>
                  <a:lnTo>
                    <a:pt x="4" y="22"/>
                  </a:lnTo>
                  <a:lnTo>
                    <a:pt x="6" y="19"/>
                  </a:lnTo>
                  <a:lnTo>
                    <a:pt x="4" y="11"/>
                  </a:lnTo>
                  <a:lnTo>
                    <a:pt x="2" y="7"/>
                  </a:lnTo>
                  <a:lnTo>
                    <a:pt x="0" y="5"/>
                  </a:lnTo>
                  <a:lnTo>
                    <a:pt x="6" y="4"/>
                  </a:lnTo>
                  <a:lnTo>
                    <a:pt x="7" y="0"/>
                  </a:lnTo>
                  <a:lnTo>
                    <a:pt x="11" y="0"/>
                  </a:lnTo>
                  <a:lnTo>
                    <a:pt x="11" y="0"/>
                  </a:lnTo>
                  <a:lnTo>
                    <a:pt x="11" y="0"/>
                  </a:lnTo>
                  <a:lnTo>
                    <a:pt x="11" y="0"/>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73" name="Freeform 58">
              <a:extLst>
                <a:ext uri="{FF2B5EF4-FFF2-40B4-BE49-F238E27FC236}">
                  <a16:creationId xmlns:a16="http://schemas.microsoft.com/office/drawing/2014/main" id="{85E32BDA-40DC-4B99-A629-4F1A45ADC576}"/>
                </a:ext>
              </a:extLst>
            </p:cNvPr>
            <p:cNvSpPr>
              <a:spLocks/>
            </p:cNvSpPr>
            <p:nvPr/>
          </p:nvSpPr>
          <p:spPr bwMode="auto">
            <a:xfrm>
              <a:off x="9558482" y="2516770"/>
              <a:ext cx="23786" cy="20288"/>
            </a:xfrm>
            <a:custGeom>
              <a:avLst/>
              <a:gdLst/>
              <a:ahLst/>
              <a:cxnLst>
                <a:cxn ang="0">
                  <a:pos x="0" y="2"/>
                </a:cxn>
                <a:cxn ang="0">
                  <a:pos x="5" y="2"/>
                </a:cxn>
                <a:cxn ang="0">
                  <a:pos x="15" y="0"/>
                </a:cxn>
                <a:cxn ang="0">
                  <a:pos x="17" y="0"/>
                </a:cxn>
                <a:cxn ang="0">
                  <a:pos x="28" y="0"/>
                </a:cxn>
                <a:cxn ang="0">
                  <a:pos x="32" y="2"/>
                </a:cxn>
                <a:cxn ang="0">
                  <a:pos x="39" y="6"/>
                </a:cxn>
                <a:cxn ang="0">
                  <a:pos x="43" y="8"/>
                </a:cxn>
                <a:cxn ang="0">
                  <a:pos x="41" y="11"/>
                </a:cxn>
                <a:cxn ang="0">
                  <a:pos x="41" y="17"/>
                </a:cxn>
                <a:cxn ang="0">
                  <a:pos x="49" y="23"/>
                </a:cxn>
                <a:cxn ang="0">
                  <a:pos x="49" y="26"/>
                </a:cxn>
                <a:cxn ang="0">
                  <a:pos x="47" y="28"/>
                </a:cxn>
                <a:cxn ang="0">
                  <a:pos x="49" y="36"/>
                </a:cxn>
                <a:cxn ang="0">
                  <a:pos x="58" y="40"/>
                </a:cxn>
                <a:cxn ang="0">
                  <a:pos x="64" y="40"/>
                </a:cxn>
                <a:cxn ang="0">
                  <a:pos x="68" y="45"/>
                </a:cxn>
                <a:cxn ang="0">
                  <a:pos x="64" y="45"/>
                </a:cxn>
                <a:cxn ang="0">
                  <a:pos x="68" y="51"/>
                </a:cxn>
                <a:cxn ang="0">
                  <a:pos x="64" y="53"/>
                </a:cxn>
                <a:cxn ang="0">
                  <a:pos x="64" y="57"/>
                </a:cxn>
                <a:cxn ang="0">
                  <a:pos x="58" y="58"/>
                </a:cxn>
                <a:cxn ang="0">
                  <a:pos x="53" y="43"/>
                </a:cxn>
                <a:cxn ang="0">
                  <a:pos x="47" y="43"/>
                </a:cxn>
                <a:cxn ang="0">
                  <a:pos x="43" y="36"/>
                </a:cxn>
                <a:cxn ang="0">
                  <a:pos x="41" y="36"/>
                </a:cxn>
                <a:cxn ang="0">
                  <a:pos x="37" y="38"/>
                </a:cxn>
                <a:cxn ang="0">
                  <a:pos x="34" y="34"/>
                </a:cxn>
                <a:cxn ang="0">
                  <a:pos x="30" y="36"/>
                </a:cxn>
                <a:cxn ang="0">
                  <a:pos x="28" y="36"/>
                </a:cxn>
                <a:cxn ang="0">
                  <a:pos x="24" y="34"/>
                </a:cxn>
                <a:cxn ang="0">
                  <a:pos x="24" y="30"/>
                </a:cxn>
                <a:cxn ang="0">
                  <a:pos x="19" y="30"/>
                </a:cxn>
                <a:cxn ang="0">
                  <a:pos x="13" y="30"/>
                </a:cxn>
                <a:cxn ang="0">
                  <a:pos x="7" y="26"/>
                </a:cxn>
                <a:cxn ang="0">
                  <a:pos x="7" y="19"/>
                </a:cxn>
                <a:cxn ang="0">
                  <a:pos x="9" y="13"/>
                </a:cxn>
                <a:cxn ang="0">
                  <a:pos x="7" y="8"/>
                </a:cxn>
                <a:cxn ang="0">
                  <a:pos x="4" y="8"/>
                </a:cxn>
                <a:cxn ang="0">
                  <a:pos x="4" y="6"/>
                </a:cxn>
                <a:cxn ang="0">
                  <a:pos x="0" y="2"/>
                </a:cxn>
                <a:cxn ang="0">
                  <a:pos x="0" y="2"/>
                </a:cxn>
                <a:cxn ang="0">
                  <a:pos x="0" y="2"/>
                </a:cxn>
              </a:cxnLst>
              <a:rect l="0" t="0" r="r" b="b"/>
              <a:pathLst>
                <a:path w="68" h="58">
                  <a:moveTo>
                    <a:pt x="0" y="2"/>
                  </a:moveTo>
                  <a:lnTo>
                    <a:pt x="5" y="2"/>
                  </a:lnTo>
                  <a:lnTo>
                    <a:pt x="15" y="0"/>
                  </a:lnTo>
                  <a:lnTo>
                    <a:pt x="17" y="0"/>
                  </a:lnTo>
                  <a:lnTo>
                    <a:pt x="28" y="0"/>
                  </a:lnTo>
                  <a:lnTo>
                    <a:pt x="32" y="2"/>
                  </a:lnTo>
                  <a:lnTo>
                    <a:pt x="39" y="6"/>
                  </a:lnTo>
                  <a:lnTo>
                    <a:pt x="43" y="8"/>
                  </a:lnTo>
                  <a:lnTo>
                    <a:pt x="41" y="11"/>
                  </a:lnTo>
                  <a:lnTo>
                    <a:pt x="41" y="17"/>
                  </a:lnTo>
                  <a:lnTo>
                    <a:pt x="49" y="23"/>
                  </a:lnTo>
                  <a:lnTo>
                    <a:pt x="49" y="26"/>
                  </a:lnTo>
                  <a:lnTo>
                    <a:pt x="47" y="28"/>
                  </a:lnTo>
                  <a:lnTo>
                    <a:pt x="49" y="36"/>
                  </a:lnTo>
                  <a:lnTo>
                    <a:pt x="58" y="40"/>
                  </a:lnTo>
                  <a:lnTo>
                    <a:pt x="64" y="40"/>
                  </a:lnTo>
                  <a:lnTo>
                    <a:pt x="68" y="45"/>
                  </a:lnTo>
                  <a:lnTo>
                    <a:pt x="64" y="45"/>
                  </a:lnTo>
                  <a:lnTo>
                    <a:pt x="68" y="51"/>
                  </a:lnTo>
                  <a:lnTo>
                    <a:pt x="64" y="53"/>
                  </a:lnTo>
                  <a:lnTo>
                    <a:pt x="64" y="57"/>
                  </a:lnTo>
                  <a:lnTo>
                    <a:pt x="58" y="58"/>
                  </a:lnTo>
                  <a:lnTo>
                    <a:pt x="53" y="43"/>
                  </a:lnTo>
                  <a:lnTo>
                    <a:pt x="47" y="43"/>
                  </a:lnTo>
                  <a:lnTo>
                    <a:pt x="43" y="36"/>
                  </a:lnTo>
                  <a:lnTo>
                    <a:pt x="41" y="36"/>
                  </a:lnTo>
                  <a:lnTo>
                    <a:pt x="37" y="38"/>
                  </a:lnTo>
                  <a:lnTo>
                    <a:pt x="34" y="34"/>
                  </a:lnTo>
                  <a:lnTo>
                    <a:pt x="30" y="36"/>
                  </a:lnTo>
                  <a:lnTo>
                    <a:pt x="28" y="36"/>
                  </a:lnTo>
                  <a:lnTo>
                    <a:pt x="24" y="34"/>
                  </a:lnTo>
                  <a:lnTo>
                    <a:pt x="24" y="30"/>
                  </a:lnTo>
                  <a:lnTo>
                    <a:pt x="19" y="30"/>
                  </a:lnTo>
                  <a:lnTo>
                    <a:pt x="13" y="30"/>
                  </a:lnTo>
                  <a:lnTo>
                    <a:pt x="7" y="26"/>
                  </a:lnTo>
                  <a:lnTo>
                    <a:pt x="7" y="19"/>
                  </a:lnTo>
                  <a:lnTo>
                    <a:pt x="9" y="13"/>
                  </a:lnTo>
                  <a:lnTo>
                    <a:pt x="7" y="8"/>
                  </a:lnTo>
                  <a:lnTo>
                    <a:pt x="4" y="8"/>
                  </a:lnTo>
                  <a:lnTo>
                    <a:pt x="4" y="6"/>
                  </a:lnTo>
                  <a:lnTo>
                    <a:pt x="0" y="2"/>
                  </a:lnTo>
                  <a:lnTo>
                    <a:pt x="0" y="2"/>
                  </a:lnTo>
                  <a:lnTo>
                    <a:pt x="0" y="2"/>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74" name="Freeform 59">
              <a:extLst>
                <a:ext uri="{FF2B5EF4-FFF2-40B4-BE49-F238E27FC236}">
                  <a16:creationId xmlns:a16="http://schemas.microsoft.com/office/drawing/2014/main" id="{09AC922F-3459-4A03-940F-0EFE663F08D9}"/>
                </a:ext>
              </a:extLst>
            </p:cNvPr>
            <p:cNvSpPr>
              <a:spLocks/>
            </p:cNvSpPr>
            <p:nvPr/>
          </p:nvSpPr>
          <p:spPr bwMode="auto">
            <a:xfrm>
              <a:off x="9558482" y="2516770"/>
              <a:ext cx="23786" cy="20288"/>
            </a:xfrm>
            <a:custGeom>
              <a:avLst/>
              <a:gdLst/>
              <a:ahLst/>
              <a:cxnLst>
                <a:cxn ang="0">
                  <a:pos x="0" y="2"/>
                </a:cxn>
                <a:cxn ang="0">
                  <a:pos x="5" y="2"/>
                </a:cxn>
                <a:cxn ang="0">
                  <a:pos x="15" y="0"/>
                </a:cxn>
                <a:cxn ang="0">
                  <a:pos x="17" y="0"/>
                </a:cxn>
                <a:cxn ang="0">
                  <a:pos x="28" y="0"/>
                </a:cxn>
                <a:cxn ang="0">
                  <a:pos x="32" y="2"/>
                </a:cxn>
                <a:cxn ang="0">
                  <a:pos x="39" y="6"/>
                </a:cxn>
                <a:cxn ang="0">
                  <a:pos x="43" y="8"/>
                </a:cxn>
                <a:cxn ang="0">
                  <a:pos x="41" y="11"/>
                </a:cxn>
                <a:cxn ang="0">
                  <a:pos x="41" y="17"/>
                </a:cxn>
                <a:cxn ang="0">
                  <a:pos x="49" y="23"/>
                </a:cxn>
                <a:cxn ang="0">
                  <a:pos x="49" y="26"/>
                </a:cxn>
                <a:cxn ang="0">
                  <a:pos x="47" y="28"/>
                </a:cxn>
                <a:cxn ang="0">
                  <a:pos x="49" y="36"/>
                </a:cxn>
                <a:cxn ang="0">
                  <a:pos x="58" y="40"/>
                </a:cxn>
                <a:cxn ang="0">
                  <a:pos x="64" y="40"/>
                </a:cxn>
                <a:cxn ang="0">
                  <a:pos x="68" y="45"/>
                </a:cxn>
                <a:cxn ang="0">
                  <a:pos x="64" y="45"/>
                </a:cxn>
                <a:cxn ang="0">
                  <a:pos x="68" y="51"/>
                </a:cxn>
                <a:cxn ang="0">
                  <a:pos x="64" y="53"/>
                </a:cxn>
                <a:cxn ang="0">
                  <a:pos x="64" y="57"/>
                </a:cxn>
                <a:cxn ang="0">
                  <a:pos x="58" y="58"/>
                </a:cxn>
                <a:cxn ang="0">
                  <a:pos x="53" y="43"/>
                </a:cxn>
                <a:cxn ang="0">
                  <a:pos x="47" y="43"/>
                </a:cxn>
                <a:cxn ang="0">
                  <a:pos x="43" y="36"/>
                </a:cxn>
                <a:cxn ang="0">
                  <a:pos x="41" y="36"/>
                </a:cxn>
                <a:cxn ang="0">
                  <a:pos x="37" y="38"/>
                </a:cxn>
                <a:cxn ang="0">
                  <a:pos x="34" y="34"/>
                </a:cxn>
                <a:cxn ang="0">
                  <a:pos x="30" y="36"/>
                </a:cxn>
                <a:cxn ang="0">
                  <a:pos x="28" y="36"/>
                </a:cxn>
                <a:cxn ang="0">
                  <a:pos x="24" y="34"/>
                </a:cxn>
                <a:cxn ang="0">
                  <a:pos x="24" y="30"/>
                </a:cxn>
                <a:cxn ang="0">
                  <a:pos x="19" y="30"/>
                </a:cxn>
                <a:cxn ang="0">
                  <a:pos x="13" y="30"/>
                </a:cxn>
                <a:cxn ang="0">
                  <a:pos x="7" y="26"/>
                </a:cxn>
                <a:cxn ang="0">
                  <a:pos x="7" y="19"/>
                </a:cxn>
                <a:cxn ang="0">
                  <a:pos x="9" y="13"/>
                </a:cxn>
                <a:cxn ang="0">
                  <a:pos x="7" y="8"/>
                </a:cxn>
                <a:cxn ang="0">
                  <a:pos x="4" y="8"/>
                </a:cxn>
                <a:cxn ang="0">
                  <a:pos x="4" y="6"/>
                </a:cxn>
                <a:cxn ang="0">
                  <a:pos x="0" y="2"/>
                </a:cxn>
                <a:cxn ang="0">
                  <a:pos x="0" y="2"/>
                </a:cxn>
                <a:cxn ang="0">
                  <a:pos x="0" y="2"/>
                </a:cxn>
              </a:cxnLst>
              <a:rect l="0" t="0" r="r" b="b"/>
              <a:pathLst>
                <a:path w="68" h="58">
                  <a:moveTo>
                    <a:pt x="0" y="2"/>
                  </a:moveTo>
                  <a:lnTo>
                    <a:pt x="5" y="2"/>
                  </a:lnTo>
                  <a:lnTo>
                    <a:pt x="15" y="0"/>
                  </a:lnTo>
                  <a:lnTo>
                    <a:pt x="17" y="0"/>
                  </a:lnTo>
                  <a:lnTo>
                    <a:pt x="28" y="0"/>
                  </a:lnTo>
                  <a:lnTo>
                    <a:pt x="32" y="2"/>
                  </a:lnTo>
                  <a:lnTo>
                    <a:pt x="39" y="6"/>
                  </a:lnTo>
                  <a:lnTo>
                    <a:pt x="43" y="8"/>
                  </a:lnTo>
                  <a:lnTo>
                    <a:pt x="41" y="11"/>
                  </a:lnTo>
                  <a:lnTo>
                    <a:pt x="41" y="17"/>
                  </a:lnTo>
                  <a:lnTo>
                    <a:pt x="49" y="23"/>
                  </a:lnTo>
                  <a:lnTo>
                    <a:pt x="49" y="26"/>
                  </a:lnTo>
                  <a:lnTo>
                    <a:pt x="47" y="28"/>
                  </a:lnTo>
                  <a:lnTo>
                    <a:pt x="49" y="36"/>
                  </a:lnTo>
                  <a:lnTo>
                    <a:pt x="58" y="40"/>
                  </a:lnTo>
                  <a:lnTo>
                    <a:pt x="64" y="40"/>
                  </a:lnTo>
                  <a:lnTo>
                    <a:pt x="68" y="45"/>
                  </a:lnTo>
                  <a:lnTo>
                    <a:pt x="64" y="45"/>
                  </a:lnTo>
                  <a:lnTo>
                    <a:pt x="68" y="51"/>
                  </a:lnTo>
                  <a:lnTo>
                    <a:pt x="64" y="53"/>
                  </a:lnTo>
                  <a:lnTo>
                    <a:pt x="64" y="57"/>
                  </a:lnTo>
                  <a:lnTo>
                    <a:pt x="58" y="58"/>
                  </a:lnTo>
                  <a:lnTo>
                    <a:pt x="53" y="43"/>
                  </a:lnTo>
                  <a:lnTo>
                    <a:pt x="47" y="43"/>
                  </a:lnTo>
                  <a:lnTo>
                    <a:pt x="43" y="36"/>
                  </a:lnTo>
                  <a:lnTo>
                    <a:pt x="41" y="36"/>
                  </a:lnTo>
                  <a:lnTo>
                    <a:pt x="37" y="38"/>
                  </a:lnTo>
                  <a:lnTo>
                    <a:pt x="34" y="34"/>
                  </a:lnTo>
                  <a:lnTo>
                    <a:pt x="30" y="36"/>
                  </a:lnTo>
                  <a:lnTo>
                    <a:pt x="28" y="36"/>
                  </a:lnTo>
                  <a:lnTo>
                    <a:pt x="24" y="34"/>
                  </a:lnTo>
                  <a:lnTo>
                    <a:pt x="24" y="30"/>
                  </a:lnTo>
                  <a:lnTo>
                    <a:pt x="19" y="30"/>
                  </a:lnTo>
                  <a:lnTo>
                    <a:pt x="13" y="30"/>
                  </a:lnTo>
                  <a:lnTo>
                    <a:pt x="7" y="26"/>
                  </a:lnTo>
                  <a:lnTo>
                    <a:pt x="7" y="19"/>
                  </a:lnTo>
                  <a:lnTo>
                    <a:pt x="9" y="13"/>
                  </a:lnTo>
                  <a:lnTo>
                    <a:pt x="7" y="8"/>
                  </a:lnTo>
                  <a:lnTo>
                    <a:pt x="4" y="8"/>
                  </a:lnTo>
                  <a:lnTo>
                    <a:pt x="4" y="6"/>
                  </a:lnTo>
                  <a:lnTo>
                    <a:pt x="0" y="2"/>
                  </a:lnTo>
                  <a:lnTo>
                    <a:pt x="0" y="2"/>
                  </a:lnTo>
                  <a:lnTo>
                    <a:pt x="0" y="2"/>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75" name="Freeform 60">
              <a:extLst>
                <a:ext uri="{FF2B5EF4-FFF2-40B4-BE49-F238E27FC236}">
                  <a16:creationId xmlns:a16="http://schemas.microsoft.com/office/drawing/2014/main" id="{54482C4D-E1B2-4EF5-A586-C0971E4E64FE}"/>
                </a:ext>
              </a:extLst>
            </p:cNvPr>
            <p:cNvSpPr>
              <a:spLocks noEditPoints="1"/>
            </p:cNvSpPr>
            <p:nvPr/>
          </p:nvSpPr>
          <p:spPr bwMode="auto">
            <a:xfrm>
              <a:off x="9451094" y="2510824"/>
              <a:ext cx="120331" cy="48272"/>
            </a:xfrm>
            <a:custGeom>
              <a:avLst/>
              <a:gdLst/>
              <a:ahLst/>
              <a:cxnLst>
                <a:cxn ang="0">
                  <a:pos x="17" y="15"/>
                </a:cxn>
                <a:cxn ang="0">
                  <a:pos x="26" y="2"/>
                </a:cxn>
                <a:cxn ang="0">
                  <a:pos x="49" y="17"/>
                </a:cxn>
                <a:cxn ang="0">
                  <a:pos x="47" y="26"/>
                </a:cxn>
                <a:cxn ang="0">
                  <a:pos x="19" y="40"/>
                </a:cxn>
                <a:cxn ang="0">
                  <a:pos x="15" y="36"/>
                </a:cxn>
                <a:cxn ang="0">
                  <a:pos x="6" y="30"/>
                </a:cxn>
                <a:cxn ang="0">
                  <a:pos x="269" y="17"/>
                </a:cxn>
                <a:cxn ang="0">
                  <a:pos x="243" y="21"/>
                </a:cxn>
                <a:cxn ang="0">
                  <a:pos x="216" y="26"/>
                </a:cxn>
                <a:cxn ang="0">
                  <a:pos x="188" y="15"/>
                </a:cxn>
                <a:cxn ang="0">
                  <a:pos x="177" y="6"/>
                </a:cxn>
                <a:cxn ang="0">
                  <a:pos x="160" y="0"/>
                </a:cxn>
                <a:cxn ang="0">
                  <a:pos x="130" y="4"/>
                </a:cxn>
                <a:cxn ang="0">
                  <a:pos x="104" y="17"/>
                </a:cxn>
                <a:cxn ang="0">
                  <a:pos x="81" y="21"/>
                </a:cxn>
                <a:cxn ang="0">
                  <a:pos x="60" y="23"/>
                </a:cxn>
                <a:cxn ang="0">
                  <a:pos x="64" y="34"/>
                </a:cxn>
                <a:cxn ang="0">
                  <a:pos x="56" y="43"/>
                </a:cxn>
                <a:cxn ang="0">
                  <a:pos x="32" y="45"/>
                </a:cxn>
                <a:cxn ang="0">
                  <a:pos x="9" y="53"/>
                </a:cxn>
                <a:cxn ang="0">
                  <a:pos x="19" y="62"/>
                </a:cxn>
                <a:cxn ang="0">
                  <a:pos x="24" y="72"/>
                </a:cxn>
                <a:cxn ang="0">
                  <a:pos x="23" y="81"/>
                </a:cxn>
                <a:cxn ang="0">
                  <a:pos x="17" y="81"/>
                </a:cxn>
                <a:cxn ang="0">
                  <a:pos x="19" y="94"/>
                </a:cxn>
                <a:cxn ang="0">
                  <a:pos x="30" y="106"/>
                </a:cxn>
                <a:cxn ang="0">
                  <a:pos x="32" y="117"/>
                </a:cxn>
                <a:cxn ang="0">
                  <a:pos x="45" y="123"/>
                </a:cxn>
                <a:cxn ang="0">
                  <a:pos x="43" y="124"/>
                </a:cxn>
                <a:cxn ang="0">
                  <a:pos x="55" y="123"/>
                </a:cxn>
                <a:cxn ang="0">
                  <a:pos x="66" y="126"/>
                </a:cxn>
                <a:cxn ang="0">
                  <a:pos x="75" y="136"/>
                </a:cxn>
                <a:cxn ang="0">
                  <a:pos x="94" y="130"/>
                </a:cxn>
                <a:cxn ang="0">
                  <a:pos x="119" y="126"/>
                </a:cxn>
                <a:cxn ang="0">
                  <a:pos x="154" y="134"/>
                </a:cxn>
                <a:cxn ang="0">
                  <a:pos x="175" y="123"/>
                </a:cxn>
                <a:cxn ang="0">
                  <a:pos x="194" y="123"/>
                </a:cxn>
                <a:cxn ang="0">
                  <a:pos x="194" y="138"/>
                </a:cxn>
                <a:cxn ang="0">
                  <a:pos x="205" y="121"/>
                </a:cxn>
                <a:cxn ang="0">
                  <a:pos x="237" y="117"/>
                </a:cxn>
                <a:cxn ang="0">
                  <a:pos x="262" y="117"/>
                </a:cxn>
                <a:cxn ang="0">
                  <a:pos x="296" y="109"/>
                </a:cxn>
                <a:cxn ang="0">
                  <a:pos x="322" y="106"/>
                </a:cxn>
                <a:cxn ang="0">
                  <a:pos x="344" y="111"/>
                </a:cxn>
                <a:cxn ang="0">
                  <a:pos x="331" y="87"/>
                </a:cxn>
                <a:cxn ang="0">
                  <a:pos x="329" y="64"/>
                </a:cxn>
                <a:cxn ang="0">
                  <a:pos x="331" y="47"/>
                </a:cxn>
                <a:cxn ang="0">
                  <a:pos x="316" y="28"/>
                </a:cxn>
                <a:cxn ang="0">
                  <a:pos x="297" y="11"/>
                </a:cxn>
                <a:cxn ang="0">
                  <a:pos x="280" y="11"/>
                </a:cxn>
                <a:cxn ang="0">
                  <a:pos x="41" y="126"/>
                </a:cxn>
                <a:cxn ang="0">
                  <a:pos x="41" y="126"/>
                </a:cxn>
                <a:cxn ang="0">
                  <a:pos x="8" y="43"/>
                </a:cxn>
                <a:cxn ang="0">
                  <a:pos x="0" y="45"/>
                </a:cxn>
              </a:cxnLst>
              <a:rect l="0" t="0" r="r" b="b"/>
              <a:pathLst>
                <a:path w="344" h="138">
                  <a:moveTo>
                    <a:pt x="6" y="30"/>
                  </a:moveTo>
                  <a:lnTo>
                    <a:pt x="9" y="30"/>
                  </a:lnTo>
                  <a:lnTo>
                    <a:pt x="11" y="26"/>
                  </a:lnTo>
                  <a:lnTo>
                    <a:pt x="11" y="21"/>
                  </a:lnTo>
                  <a:lnTo>
                    <a:pt x="17" y="17"/>
                  </a:lnTo>
                  <a:lnTo>
                    <a:pt x="17" y="15"/>
                  </a:lnTo>
                  <a:lnTo>
                    <a:pt x="13" y="13"/>
                  </a:lnTo>
                  <a:lnTo>
                    <a:pt x="13" y="8"/>
                  </a:lnTo>
                  <a:lnTo>
                    <a:pt x="17" y="4"/>
                  </a:lnTo>
                  <a:lnTo>
                    <a:pt x="21" y="4"/>
                  </a:lnTo>
                  <a:lnTo>
                    <a:pt x="23" y="2"/>
                  </a:lnTo>
                  <a:lnTo>
                    <a:pt x="26" y="2"/>
                  </a:lnTo>
                  <a:lnTo>
                    <a:pt x="32" y="6"/>
                  </a:lnTo>
                  <a:lnTo>
                    <a:pt x="34" y="4"/>
                  </a:lnTo>
                  <a:lnTo>
                    <a:pt x="38" y="4"/>
                  </a:lnTo>
                  <a:lnTo>
                    <a:pt x="40" y="11"/>
                  </a:lnTo>
                  <a:lnTo>
                    <a:pt x="45" y="17"/>
                  </a:lnTo>
                  <a:lnTo>
                    <a:pt x="49" y="17"/>
                  </a:lnTo>
                  <a:lnTo>
                    <a:pt x="55" y="21"/>
                  </a:lnTo>
                  <a:lnTo>
                    <a:pt x="56" y="23"/>
                  </a:lnTo>
                  <a:lnTo>
                    <a:pt x="56" y="26"/>
                  </a:lnTo>
                  <a:lnTo>
                    <a:pt x="55" y="28"/>
                  </a:lnTo>
                  <a:lnTo>
                    <a:pt x="49" y="28"/>
                  </a:lnTo>
                  <a:lnTo>
                    <a:pt x="47" y="26"/>
                  </a:lnTo>
                  <a:lnTo>
                    <a:pt x="43" y="26"/>
                  </a:lnTo>
                  <a:lnTo>
                    <a:pt x="41" y="28"/>
                  </a:lnTo>
                  <a:lnTo>
                    <a:pt x="34" y="28"/>
                  </a:lnTo>
                  <a:lnTo>
                    <a:pt x="30" y="30"/>
                  </a:lnTo>
                  <a:lnTo>
                    <a:pt x="30" y="34"/>
                  </a:lnTo>
                  <a:lnTo>
                    <a:pt x="19" y="40"/>
                  </a:lnTo>
                  <a:lnTo>
                    <a:pt x="11" y="47"/>
                  </a:lnTo>
                  <a:lnTo>
                    <a:pt x="11" y="43"/>
                  </a:lnTo>
                  <a:lnTo>
                    <a:pt x="13" y="38"/>
                  </a:lnTo>
                  <a:lnTo>
                    <a:pt x="15" y="38"/>
                  </a:lnTo>
                  <a:lnTo>
                    <a:pt x="19" y="36"/>
                  </a:lnTo>
                  <a:lnTo>
                    <a:pt x="15" y="36"/>
                  </a:lnTo>
                  <a:lnTo>
                    <a:pt x="13" y="36"/>
                  </a:lnTo>
                  <a:lnTo>
                    <a:pt x="11" y="36"/>
                  </a:lnTo>
                  <a:lnTo>
                    <a:pt x="8" y="34"/>
                  </a:lnTo>
                  <a:lnTo>
                    <a:pt x="6" y="30"/>
                  </a:lnTo>
                  <a:lnTo>
                    <a:pt x="6" y="30"/>
                  </a:lnTo>
                  <a:lnTo>
                    <a:pt x="6" y="30"/>
                  </a:lnTo>
                  <a:lnTo>
                    <a:pt x="6" y="30"/>
                  </a:lnTo>
                  <a:lnTo>
                    <a:pt x="6" y="30"/>
                  </a:lnTo>
                  <a:close/>
                  <a:moveTo>
                    <a:pt x="277" y="8"/>
                  </a:moveTo>
                  <a:lnTo>
                    <a:pt x="277" y="10"/>
                  </a:lnTo>
                  <a:lnTo>
                    <a:pt x="275" y="15"/>
                  </a:lnTo>
                  <a:lnTo>
                    <a:pt x="269" y="17"/>
                  </a:lnTo>
                  <a:lnTo>
                    <a:pt x="264" y="21"/>
                  </a:lnTo>
                  <a:lnTo>
                    <a:pt x="262" y="23"/>
                  </a:lnTo>
                  <a:lnTo>
                    <a:pt x="256" y="23"/>
                  </a:lnTo>
                  <a:lnTo>
                    <a:pt x="252" y="26"/>
                  </a:lnTo>
                  <a:lnTo>
                    <a:pt x="247" y="23"/>
                  </a:lnTo>
                  <a:lnTo>
                    <a:pt x="243" y="21"/>
                  </a:lnTo>
                  <a:lnTo>
                    <a:pt x="241" y="21"/>
                  </a:lnTo>
                  <a:lnTo>
                    <a:pt x="241" y="21"/>
                  </a:lnTo>
                  <a:lnTo>
                    <a:pt x="237" y="21"/>
                  </a:lnTo>
                  <a:lnTo>
                    <a:pt x="232" y="23"/>
                  </a:lnTo>
                  <a:lnTo>
                    <a:pt x="222" y="26"/>
                  </a:lnTo>
                  <a:lnTo>
                    <a:pt x="216" y="26"/>
                  </a:lnTo>
                  <a:lnTo>
                    <a:pt x="213" y="21"/>
                  </a:lnTo>
                  <a:lnTo>
                    <a:pt x="209" y="23"/>
                  </a:lnTo>
                  <a:lnTo>
                    <a:pt x="201" y="21"/>
                  </a:lnTo>
                  <a:lnTo>
                    <a:pt x="198" y="21"/>
                  </a:lnTo>
                  <a:lnTo>
                    <a:pt x="194" y="15"/>
                  </a:lnTo>
                  <a:lnTo>
                    <a:pt x="188" y="15"/>
                  </a:lnTo>
                  <a:lnTo>
                    <a:pt x="188" y="17"/>
                  </a:lnTo>
                  <a:lnTo>
                    <a:pt x="186" y="17"/>
                  </a:lnTo>
                  <a:lnTo>
                    <a:pt x="183" y="13"/>
                  </a:lnTo>
                  <a:lnTo>
                    <a:pt x="181" y="8"/>
                  </a:lnTo>
                  <a:lnTo>
                    <a:pt x="179" y="6"/>
                  </a:lnTo>
                  <a:lnTo>
                    <a:pt x="177" y="6"/>
                  </a:lnTo>
                  <a:lnTo>
                    <a:pt x="173" y="11"/>
                  </a:lnTo>
                  <a:lnTo>
                    <a:pt x="169" y="10"/>
                  </a:lnTo>
                  <a:lnTo>
                    <a:pt x="168" y="11"/>
                  </a:lnTo>
                  <a:lnTo>
                    <a:pt x="162" y="4"/>
                  </a:lnTo>
                  <a:lnTo>
                    <a:pt x="162" y="0"/>
                  </a:lnTo>
                  <a:lnTo>
                    <a:pt x="160" y="0"/>
                  </a:lnTo>
                  <a:lnTo>
                    <a:pt x="156" y="2"/>
                  </a:lnTo>
                  <a:lnTo>
                    <a:pt x="151" y="2"/>
                  </a:lnTo>
                  <a:lnTo>
                    <a:pt x="147" y="2"/>
                  </a:lnTo>
                  <a:lnTo>
                    <a:pt x="143" y="2"/>
                  </a:lnTo>
                  <a:lnTo>
                    <a:pt x="136" y="2"/>
                  </a:lnTo>
                  <a:lnTo>
                    <a:pt x="130" y="4"/>
                  </a:lnTo>
                  <a:lnTo>
                    <a:pt x="120" y="8"/>
                  </a:lnTo>
                  <a:lnTo>
                    <a:pt x="119" y="8"/>
                  </a:lnTo>
                  <a:lnTo>
                    <a:pt x="109" y="10"/>
                  </a:lnTo>
                  <a:lnTo>
                    <a:pt x="109" y="11"/>
                  </a:lnTo>
                  <a:lnTo>
                    <a:pt x="105" y="13"/>
                  </a:lnTo>
                  <a:lnTo>
                    <a:pt x="104" y="17"/>
                  </a:lnTo>
                  <a:lnTo>
                    <a:pt x="102" y="17"/>
                  </a:lnTo>
                  <a:lnTo>
                    <a:pt x="100" y="21"/>
                  </a:lnTo>
                  <a:lnTo>
                    <a:pt x="98" y="21"/>
                  </a:lnTo>
                  <a:lnTo>
                    <a:pt x="98" y="23"/>
                  </a:lnTo>
                  <a:lnTo>
                    <a:pt x="90" y="26"/>
                  </a:lnTo>
                  <a:lnTo>
                    <a:pt x="81" y="21"/>
                  </a:lnTo>
                  <a:lnTo>
                    <a:pt x="79" y="21"/>
                  </a:lnTo>
                  <a:lnTo>
                    <a:pt x="75" y="21"/>
                  </a:lnTo>
                  <a:lnTo>
                    <a:pt x="72" y="21"/>
                  </a:lnTo>
                  <a:lnTo>
                    <a:pt x="66" y="23"/>
                  </a:lnTo>
                  <a:lnTo>
                    <a:pt x="64" y="21"/>
                  </a:lnTo>
                  <a:lnTo>
                    <a:pt x="60" y="23"/>
                  </a:lnTo>
                  <a:lnTo>
                    <a:pt x="60" y="26"/>
                  </a:lnTo>
                  <a:lnTo>
                    <a:pt x="60" y="32"/>
                  </a:lnTo>
                  <a:lnTo>
                    <a:pt x="66" y="32"/>
                  </a:lnTo>
                  <a:lnTo>
                    <a:pt x="72" y="32"/>
                  </a:lnTo>
                  <a:lnTo>
                    <a:pt x="70" y="34"/>
                  </a:lnTo>
                  <a:lnTo>
                    <a:pt x="64" y="34"/>
                  </a:lnTo>
                  <a:lnTo>
                    <a:pt x="55" y="36"/>
                  </a:lnTo>
                  <a:lnTo>
                    <a:pt x="55" y="40"/>
                  </a:lnTo>
                  <a:lnTo>
                    <a:pt x="55" y="42"/>
                  </a:lnTo>
                  <a:lnTo>
                    <a:pt x="60" y="40"/>
                  </a:lnTo>
                  <a:lnTo>
                    <a:pt x="60" y="43"/>
                  </a:lnTo>
                  <a:lnTo>
                    <a:pt x="56" y="43"/>
                  </a:lnTo>
                  <a:lnTo>
                    <a:pt x="49" y="43"/>
                  </a:lnTo>
                  <a:lnTo>
                    <a:pt x="45" y="42"/>
                  </a:lnTo>
                  <a:lnTo>
                    <a:pt x="41" y="43"/>
                  </a:lnTo>
                  <a:lnTo>
                    <a:pt x="38" y="42"/>
                  </a:lnTo>
                  <a:lnTo>
                    <a:pt x="36" y="42"/>
                  </a:lnTo>
                  <a:lnTo>
                    <a:pt x="32" y="45"/>
                  </a:lnTo>
                  <a:lnTo>
                    <a:pt x="30" y="45"/>
                  </a:lnTo>
                  <a:lnTo>
                    <a:pt x="26" y="42"/>
                  </a:lnTo>
                  <a:lnTo>
                    <a:pt x="23" y="42"/>
                  </a:lnTo>
                  <a:lnTo>
                    <a:pt x="13" y="47"/>
                  </a:lnTo>
                  <a:lnTo>
                    <a:pt x="11" y="51"/>
                  </a:lnTo>
                  <a:lnTo>
                    <a:pt x="9" y="53"/>
                  </a:lnTo>
                  <a:lnTo>
                    <a:pt x="11" y="55"/>
                  </a:lnTo>
                  <a:lnTo>
                    <a:pt x="11" y="59"/>
                  </a:lnTo>
                  <a:lnTo>
                    <a:pt x="9" y="60"/>
                  </a:lnTo>
                  <a:lnTo>
                    <a:pt x="11" y="64"/>
                  </a:lnTo>
                  <a:lnTo>
                    <a:pt x="17" y="62"/>
                  </a:lnTo>
                  <a:lnTo>
                    <a:pt x="19" y="62"/>
                  </a:lnTo>
                  <a:lnTo>
                    <a:pt x="23" y="60"/>
                  </a:lnTo>
                  <a:lnTo>
                    <a:pt x="26" y="62"/>
                  </a:lnTo>
                  <a:lnTo>
                    <a:pt x="23" y="66"/>
                  </a:lnTo>
                  <a:lnTo>
                    <a:pt x="23" y="68"/>
                  </a:lnTo>
                  <a:lnTo>
                    <a:pt x="24" y="72"/>
                  </a:lnTo>
                  <a:lnTo>
                    <a:pt x="24" y="72"/>
                  </a:lnTo>
                  <a:lnTo>
                    <a:pt x="24" y="75"/>
                  </a:lnTo>
                  <a:lnTo>
                    <a:pt x="24" y="75"/>
                  </a:lnTo>
                  <a:lnTo>
                    <a:pt x="26" y="75"/>
                  </a:lnTo>
                  <a:lnTo>
                    <a:pt x="30" y="75"/>
                  </a:lnTo>
                  <a:lnTo>
                    <a:pt x="26" y="77"/>
                  </a:lnTo>
                  <a:lnTo>
                    <a:pt x="23" y="81"/>
                  </a:lnTo>
                  <a:lnTo>
                    <a:pt x="24" y="81"/>
                  </a:lnTo>
                  <a:lnTo>
                    <a:pt x="26" y="81"/>
                  </a:lnTo>
                  <a:lnTo>
                    <a:pt x="24" y="85"/>
                  </a:lnTo>
                  <a:lnTo>
                    <a:pt x="23" y="87"/>
                  </a:lnTo>
                  <a:lnTo>
                    <a:pt x="21" y="87"/>
                  </a:lnTo>
                  <a:lnTo>
                    <a:pt x="17" y="81"/>
                  </a:lnTo>
                  <a:lnTo>
                    <a:pt x="17" y="81"/>
                  </a:lnTo>
                  <a:lnTo>
                    <a:pt x="15" y="85"/>
                  </a:lnTo>
                  <a:lnTo>
                    <a:pt x="17" y="89"/>
                  </a:lnTo>
                  <a:lnTo>
                    <a:pt x="15" y="91"/>
                  </a:lnTo>
                  <a:lnTo>
                    <a:pt x="15" y="92"/>
                  </a:lnTo>
                  <a:lnTo>
                    <a:pt x="19" y="94"/>
                  </a:lnTo>
                  <a:lnTo>
                    <a:pt x="21" y="92"/>
                  </a:lnTo>
                  <a:lnTo>
                    <a:pt x="24" y="96"/>
                  </a:lnTo>
                  <a:lnTo>
                    <a:pt x="26" y="96"/>
                  </a:lnTo>
                  <a:lnTo>
                    <a:pt x="30" y="96"/>
                  </a:lnTo>
                  <a:lnTo>
                    <a:pt x="30" y="102"/>
                  </a:lnTo>
                  <a:lnTo>
                    <a:pt x="30" y="106"/>
                  </a:lnTo>
                  <a:lnTo>
                    <a:pt x="30" y="109"/>
                  </a:lnTo>
                  <a:lnTo>
                    <a:pt x="30" y="109"/>
                  </a:lnTo>
                  <a:lnTo>
                    <a:pt x="32" y="109"/>
                  </a:lnTo>
                  <a:lnTo>
                    <a:pt x="38" y="113"/>
                  </a:lnTo>
                  <a:lnTo>
                    <a:pt x="36" y="117"/>
                  </a:lnTo>
                  <a:lnTo>
                    <a:pt x="32" y="117"/>
                  </a:lnTo>
                  <a:lnTo>
                    <a:pt x="32" y="119"/>
                  </a:lnTo>
                  <a:lnTo>
                    <a:pt x="34" y="119"/>
                  </a:lnTo>
                  <a:lnTo>
                    <a:pt x="40" y="119"/>
                  </a:lnTo>
                  <a:lnTo>
                    <a:pt x="49" y="119"/>
                  </a:lnTo>
                  <a:lnTo>
                    <a:pt x="49" y="119"/>
                  </a:lnTo>
                  <a:lnTo>
                    <a:pt x="45" y="123"/>
                  </a:lnTo>
                  <a:lnTo>
                    <a:pt x="41" y="124"/>
                  </a:lnTo>
                  <a:lnTo>
                    <a:pt x="36" y="123"/>
                  </a:lnTo>
                  <a:lnTo>
                    <a:pt x="34" y="126"/>
                  </a:lnTo>
                  <a:lnTo>
                    <a:pt x="36" y="126"/>
                  </a:lnTo>
                  <a:lnTo>
                    <a:pt x="40" y="124"/>
                  </a:lnTo>
                  <a:lnTo>
                    <a:pt x="43" y="124"/>
                  </a:lnTo>
                  <a:lnTo>
                    <a:pt x="45" y="124"/>
                  </a:lnTo>
                  <a:lnTo>
                    <a:pt x="45" y="126"/>
                  </a:lnTo>
                  <a:lnTo>
                    <a:pt x="47" y="126"/>
                  </a:lnTo>
                  <a:lnTo>
                    <a:pt x="49" y="124"/>
                  </a:lnTo>
                  <a:lnTo>
                    <a:pt x="51" y="123"/>
                  </a:lnTo>
                  <a:lnTo>
                    <a:pt x="55" y="123"/>
                  </a:lnTo>
                  <a:lnTo>
                    <a:pt x="55" y="124"/>
                  </a:lnTo>
                  <a:lnTo>
                    <a:pt x="60" y="124"/>
                  </a:lnTo>
                  <a:lnTo>
                    <a:pt x="64" y="126"/>
                  </a:lnTo>
                  <a:lnTo>
                    <a:pt x="64" y="124"/>
                  </a:lnTo>
                  <a:lnTo>
                    <a:pt x="66" y="124"/>
                  </a:lnTo>
                  <a:lnTo>
                    <a:pt x="66" y="126"/>
                  </a:lnTo>
                  <a:lnTo>
                    <a:pt x="64" y="126"/>
                  </a:lnTo>
                  <a:lnTo>
                    <a:pt x="66" y="130"/>
                  </a:lnTo>
                  <a:lnTo>
                    <a:pt x="66" y="130"/>
                  </a:lnTo>
                  <a:lnTo>
                    <a:pt x="70" y="134"/>
                  </a:lnTo>
                  <a:lnTo>
                    <a:pt x="72" y="134"/>
                  </a:lnTo>
                  <a:lnTo>
                    <a:pt x="75" y="136"/>
                  </a:lnTo>
                  <a:lnTo>
                    <a:pt x="81" y="134"/>
                  </a:lnTo>
                  <a:lnTo>
                    <a:pt x="81" y="134"/>
                  </a:lnTo>
                  <a:lnTo>
                    <a:pt x="85" y="134"/>
                  </a:lnTo>
                  <a:lnTo>
                    <a:pt x="88" y="130"/>
                  </a:lnTo>
                  <a:lnTo>
                    <a:pt x="90" y="134"/>
                  </a:lnTo>
                  <a:lnTo>
                    <a:pt x="94" y="130"/>
                  </a:lnTo>
                  <a:lnTo>
                    <a:pt x="92" y="126"/>
                  </a:lnTo>
                  <a:lnTo>
                    <a:pt x="94" y="126"/>
                  </a:lnTo>
                  <a:lnTo>
                    <a:pt x="92" y="121"/>
                  </a:lnTo>
                  <a:lnTo>
                    <a:pt x="102" y="121"/>
                  </a:lnTo>
                  <a:lnTo>
                    <a:pt x="109" y="121"/>
                  </a:lnTo>
                  <a:lnTo>
                    <a:pt x="119" y="126"/>
                  </a:lnTo>
                  <a:lnTo>
                    <a:pt x="120" y="126"/>
                  </a:lnTo>
                  <a:lnTo>
                    <a:pt x="126" y="134"/>
                  </a:lnTo>
                  <a:lnTo>
                    <a:pt x="130" y="136"/>
                  </a:lnTo>
                  <a:lnTo>
                    <a:pt x="147" y="134"/>
                  </a:lnTo>
                  <a:lnTo>
                    <a:pt x="152" y="134"/>
                  </a:lnTo>
                  <a:lnTo>
                    <a:pt x="154" y="134"/>
                  </a:lnTo>
                  <a:lnTo>
                    <a:pt x="156" y="134"/>
                  </a:lnTo>
                  <a:lnTo>
                    <a:pt x="158" y="130"/>
                  </a:lnTo>
                  <a:lnTo>
                    <a:pt x="158" y="130"/>
                  </a:lnTo>
                  <a:lnTo>
                    <a:pt x="168" y="119"/>
                  </a:lnTo>
                  <a:lnTo>
                    <a:pt x="168" y="119"/>
                  </a:lnTo>
                  <a:lnTo>
                    <a:pt x="175" y="123"/>
                  </a:lnTo>
                  <a:lnTo>
                    <a:pt x="181" y="124"/>
                  </a:lnTo>
                  <a:lnTo>
                    <a:pt x="186" y="123"/>
                  </a:lnTo>
                  <a:lnTo>
                    <a:pt x="186" y="121"/>
                  </a:lnTo>
                  <a:lnTo>
                    <a:pt x="192" y="119"/>
                  </a:lnTo>
                  <a:lnTo>
                    <a:pt x="194" y="119"/>
                  </a:lnTo>
                  <a:lnTo>
                    <a:pt x="194" y="123"/>
                  </a:lnTo>
                  <a:lnTo>
                    <a:pt x="192" y="126"/>
                  </a:lnTo>
                  <a:lnTo>
                    <a:pt x="188" y="130"/>
                  </a:lnTo>
                  <a:lnTo>
                    <a:pt x="188" y="130"/>
                  </a:lnTo>
                  <a:lnTo>
                    <a:pt x="192" y="134"/>
                  </a:lnTo>
                  <a:lnTo>
                    <a:pt x="192" y="138"/>
                  </a:lnTo>
                  <a:lnTo>
                    <a:pt x="194" y="138"/>
                  </a:lnTo>
                  <a:lnTo>
                    <a:pt x="198" y="138"/>
                  </a:lnTo>
                  <a:lnTo>
                    <a:pt x="201" y="136"/>
                  </a:lnTo>
                  <a:lnTo>
                    <a:pt x="201" y="134"/>
                  </a:lnTo>
                  <a:lnTo>
                    <a:pt x="203" y="130"/>
                  </a:lnTo>
                  <a:lnTo>
                    <a:pt x="203" y="124"/>
                  </a:lnTo>
                  <a:lnTo>
                    <a:pt x="205" y="121"/>
                  </a:lnTo>
                  <a:lnTo>
                    <a:pt x="211" y="123"/>
                  </a:lnTo>
                  <a:lnTo>
                    <a:pt x="213" y="123"/>
                  </a:lnTo>
                  <a:lnTo>
                    <a:pt x="222" y="119"/>
                  </a:lnTo>
                  <a:lnTo>
                    <a:pt x="226" y="119"/>
                  </a:lnTo>
                  <a:lnTo>
                    <a:pt x="226" y="117"/>
                  </a:lnTo>
                  <a:lnTo>
                    <a:pt x="237" y="117"/>
                  </a:lnTo>
                  <a:lnTo>
                    <a:pt x="241" y="117"/>
                  </a:lnTo>
                  <a:lnTo>
                    <a:pt x="243" y="119"/>
                  </a:lnTo>
                  <a:lnTo>
                    <a:pt x="248" y="121"/>
                  </a:lnTo>
                  <a:lnTo>
                    <a:pt x="256" y="121"/>
                  </a:lnTo>
                  <a:lnTo>
                    <a:pt x="256" y="119"/>
                  </a:lnTo>
                  <a:lnTo>
                    <a:pt x="262" y="117"/>
                  </a:lnTo>
                  <a:lnTo>
                    <a:pt x="265" y="115"/>
                  </a:lnTo>
                  <a:lnTo>
                    <a:pt x="271" y="113"/>
                  </a:lnTo>
                  <a:lnTo>
                    <a:pt x="277" y="113"/>
                  </a:lnTo>
                  <a:lnTo>
                    <a:pt x="280" y="111"/>
                  </a:lnTo>
                  <a:lnTo>
                    <a:pt x="288" y="111"/>
                  </a:lnTo>
                  <a:lnTo>
                    <a:pt x="296" y="109"/>
                  </a:lnTo>
                  <a:lnTo>
                    <a:pt x="301" y="109"/>
                  </a:lnTo>
                  <a:lnTo>
                    <a:pt x="301" y="111"/>
                  </a:lnTo>
                  <a:lnTo>
                    <a:pt x="307" y="106"/>
                  </a:lnTo>
                  <a:lnTo>
                    <a:pt x="312" y="106"/>
                  </a:lnTo>
                  <a:lnTo>
                    <a:pt x="314" y="106"/>
                  </a:lnTo>
                  <a:lnTo>
                    <a:pt x="322" y="106"/>
                  </a:lnTo>
                  <a:lnTo>
                    <a:pt x="328" y="106"/>
                  </a:lnTo>
                  <a:lnTo>
                    <a:pt x="331" y="106"/>
                  </a:lnTo>
                  <a:lnTo>
                    <a:pt x="335" y="109"/>
                  </a:lnTo>
                  <a:lnTo>
                    <a:pt x="335" y="111"/>
                  </a:lnTo>
                  <a:lnTo>
                    <a:pt x="337" y="111"/>
                  </a:lnTo>
                  <a:lnTo>
                    <a:pt x="344" y="111"/>
                  </a:lnTo>
                  <a:lnTo>
                    <a:pt x="344" y="109"/>
                  </a:lnTo>
                  <a:lnTo>
                    <a:pt x="341" y="106"/>
                  </a:lnTo>
                  <a:lnTo>
                    <a:pt x="337" y="96"/>
                  </a:lnTo>
                  <a:lnTo>
                    <a:pt x="331" y="94"/>
                  </a:lnTo>
                  <a:lnTo>
                    <a:pt x="331" y="92"/>
                  </a:lnTo>
                  <a:lnTo>
                    <a:pt x="331" y="87"/>
                  </a:lnTo>
                  <a:lnTo>
                    <a:pt x="335" y="81"/>
                  </a:lnTo>
                  <a:lnTo>
                    <a:pt x="335" y="79"/>
                  </a:lnTo>
                  <a:lnTo>
                    <a:pt x="329" y="77"/>
                  </a:lnTo>
                  <a:lnTo>
                    <a:pt x="329" y="75"/>
                  </a:lnTo>
                  <a:lnTo>
                    <a:pt x="331" y="72"/>
                  </a:lnTo>
                  <a:lnTo>
                    <a:pt x="329" y="64"/>
                  </a:lnTo>
                  <a:lnTo>
                    <a:pt x="328" y="60"/>
                  </a:lnTo>
                  <a:lnTo>
                    <a:pt x="326" y="59"/>
                  </a:lnTo>
                  <a:lnTo>
                    <a:pt x="331" y="57"/>
                  </a:lnTo>
                  <a:lnTo>
                    <a:pt x="331" y="53"/>
                  </a:lnTo>
                  <a:lnTo>
                    <a:pt x="335" y="51"/>
                  </a:lnTo>
                  <a:lnTo>
                    <a:pt x="331" y="47"/>
                  </a:lnTo>
                  <a:lnTo>
                    <a:pt x="331" y="45"/>
                  </a:lnTo>
                  <a:lnTo>
                    <a:pt x="328" y="45"/>
                  </a:lnTo>
                  <a:lnTo>
                    <a:pt x="320" y="45"/>
                  </a:lnTo>
                  <a:lnTo>
                    <a:pt x="314" y="42"/>
                  </a:lnTo>
                  <a:lnTo>
                    <a:pt x="314" y="34"/>
                  </a:lnTo>
                  <a:lnTo>
                    <a:pt x="316" y="28"/>
                  </a:lnTo>
                  <a:lnTo>
                    <a:pt x="314" y="23"/>
                  </a:lnTo>
                  <a:lnTo>
                    <a:pt x="311" y="23"/>
                  </a:lnTo>
                  <a:lnTo>
                    <a:pt x="311" y="21"/>
                  </a:lnTo>
                  <a:lnTo>
                    <a:pt x="307" y="17"/>
                  </a:lnTo>
                  <a:lnTo>
                    <a:pt x="305" y="17"/>
                  </a:lnTo>
                  <a:lnTo>
                    <a:pt x="297" y="11"/>
                  </a:lnTo>
                  <a:lnTo>
                    <a:pt x="294" y="10"/>
                  </a:lnTo>
                  <a:lnTo>
                    <a:pt x="290" y="11"/>
                  </a:lnTo>
                  <a:lnTo>
                    <a:pt x="288" y="13"/>
                  </a:lnTo>
                  <a:lnTo>
                    <a:pt x="282" y="11"/>
                  </a:lnTo>
                  <a:lnTo>
                    <a:pt x="280" y="13"/>
                  </a:lnTo>
                  <a:lnTo>
                    <a:pt x="280" y="11"/>
                  </a:lnTo>
                  <a:lnTo>
                    <a:pt x="280" y="10"/>
                  </a:lnTo>
                  <a:lnTo>
                    <a:pt x="277" y="8"/>
                  </a:lnTo>
                  <a:lnTo>
                    <a:pt x="277" y="8"/>
                  </a:lnTo>
                  <a:lnTo>
                    <a:pt x="277" y="8"/>
                  </a:lnTo>
                  <a:lnTo>
                    <a:pt x="277" y="8"/>
                  </a:lnTo>
                  <a:close/>
                  <a:moveTo>
                    <a:pt x="41" y="126"/>
                  </a:moveTo>
                  <a:lnTo>
                    <a:pt x="43" y="126"/>
                  </a:lnTo>
                  <a:lnTo>
                    <a:pt x="45" y="126"/>
                  </a:lnTo>
                  <a:lnTo>
                    <a:pt x="45" y="126"/>
                  </a:lnTo>
                  <a:lnTo>
                    <a:pt x="43" y="130"/>
                  </a:lnTo>
                  <a:lnTo>
                    <a:pt x="41" y="126"/>
                  </a:lnTo>
                  <a:lnTo>
                    <a:pt x="41" y="126"/>
                  </a:lnTo>
                  <a:lnTo>
                    <a:pt x="41" y="126"/>
                  </a:lnTo>
                  <a:lnTo>
                    <a:pt x="41" y="126"/>
                  </a:lnTo>
                  <a:close/>
                  <a:moveTo>
                    <a:pt x="0" y="45"/>
                  </a:moveTo>
                  <a:lnTo>
                    <a:pt x="6" y="47"/>
                  </a:lnTo>
                  <a:lnTo>
                    <a:pt x="8" y="47"/>
                  </a:lnTo>
                  <a:lnTo>
                    <a:pt x="8" y="43"/>
                  </a:lnTo>
                  <a:lnTo>
                    <a:pt x="6" y="43"/>
                  </a:lnTo>
                  <a:lnTo>
                    <a:pt x="6" y="45"/>
                  </a:lnTo>
                  <a:lnTo>
                    <a:pt x="0" y="45"/>
                  </a:lnTo>
                  <a:lnTo>
                    <a:pt x="0" y="45"/>
                  </a:lnTo>
                  <a:lnTo>
                    <a:pt x="0" y="45"/>
                  </a:lnTo>
                  <a:lnTo>
                    <a:pt x="0" y="45"/>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76" name="Freeform 61">
              <a:extLst>
                <a:ext uri="{FF2B5EF4-FFF2-40B4-BE49-F238E27FC236}">
                  <a16:creationId xmlns:a16="http://schemas.microsoft.com/office/drawing/2014/main" id="{2B4F9BF8-A5C5-4EA4-8188-8B5EF3183670}"/>
                </a:ext>
              </a:extLst>
            </p:cNvPr>
            <p:cNvSpPr>
              <a:spLocks/>
            </p:cNvSpPr>
            <p:nvPr/>
          </p:nvSpPr>
          <p:spPr bwMode="auto">
            <a:xfrm>
              <a:off x="9537844" y="2548252"/>
              <a:ext cx="62614" cy="60865"/>
            </a:xfrm>
            <a:custGeom>
              <a:avLst/>
              <a:gdLst/>
              <a:ahLst/>
              <a:cxnLst>
                <a:cxn ang="0">
                  <a:pos x="177" y="149"/>
                </a:cxn>
                <a:cxn ang="0">
                  <a:pos x="172" y="144"/>
                </a:cxn>
                <a:cxn ang="0">
                  <a:pos x="164" y="134"/>
                </a:cxn>
                <a:cxn ang="0">
                  <a:pos x="164" y="123"/>
                </a:cxn>
                <a:cxn ang="0">
                  <a:pos x="164" y="110"/>
                </a:cxn>
                <a:cxn ang="0">
                  <a:pos x="157" y="104"/>
                </a:cxn>
                <a:cxn ang="0">
                  <a:pos x="151" y="100"/>
                </a:cxn>
                <a:cxn ang="0">
                  <a:pos x="136" y="91"/>
                </a:cxn>
                <a:cxn ang="0">
                  <a:pos x="128" y="91"/>
                </a:cxn>
                <a:cxn ang="0">
                  <a:pos x="128" y="87"/>
                </a:cxn>
                <a:cxn ang="0">
                  <a:pos x="127" y="80"/>
                </a:cxn>
                <a:cxn ang="0">
                  <a:pos x="123" y="76"/>
                </a:cxn>
                <a:cxn ang="0">
                  <a:pos x="117" y="74"/>
                </a:cxn>
                <a:cxn ang="0">
                  <a:pos x="117" y="70"/>
                </a:cxn>
                <a:cxn ang="0">
                  <a:pos x="117" y="65"/>
                </a:cxn>
                <a:cxn ang="0">
                  <a:pos x="123" y="57"/>
                </a:cxn>
                <a:cxn ang="0">
                  <a:pos x="123" y="51"/>
                </a:cxn>
                <a:cxn ang="0">
                  <a:pos x="127" y="42"/>
                </a:cxn>
                <a:cxn ang="0">
                  <a:pos x="127" y="36"/>
                </a:cxn>
                <a:cxn ang="0">
                  <a:pos x="130" y="34"/>
                </a:cxn>
                <a:cxn ang="0">
                  <a:pos x="130" y="34"/>
                </a:cxn>
                <a:cxn ang="0">
                  <a:pos x="123" y="34"/>
                </a:cxn>
                <a:cxn ang="0">
                  <a:pos x="113" y="29"/>
                </a:cxn>
                <a:cxn ang="0">
                  <a:pos x="108" y="27"/>
                </a:cxn>
                <a:cxn ang="0">
                  <a:pos x="104" y="19"/>
                </a:cxn>
                <a:cxn ang="0">
                  <a:pos x="102" y="14"/>
                </a:cxn>
                <a:cxn ang="0">
                  <a:pos x="98" y="6"/>
                </a:cxn>
                <a:cxn ang="0">
                  <a:pos x="89" y="6"/>
                </a:cxn>
                <a:cxn ang="0">
                  <a:pos x="89" y="4"/>
                </a:cxn>
                <a:cxn ang="0">
                  <a:pos x="80" y="0"/>
                </a:cxn>
                <a:cxn ang="0">
                  <a:pos x="68" y="0"/>
                </a:cxn>
                <a:cxn ang="0">
                  <a:pos x="61" y="0"/>
                </a:cxn>
                <a:cxn ang="0">
                  <a:pos x="57" y="6"/>
                </a:cxn>
                <a:cxn ang="0">
                  <a:pos x="53" y="10"/>
                </a:cxn>
                <a:cxn ang="0">
                  <a:pos x="40" y="16"/>
                </a:cxn>
                <a:cxn ang="0">
                  <a:pos x="38" y="29"/>
                </a:cxn>
                <a:cxn ang="0">
                  <a:pos x="40" y="40"/>
                </a:cxn>
                <a:cxn ang="0">
                  <a:pos x="40" y="49"/>
                </a:cxn>
                <a:cxn ang="0">
                  <a:pos x="36" y="61"/>
                </a:cxn>
                <a:cxn ang="0">
                  <a:pos x="0" y="87"/>
                </a:cxn>
                <a:cxn ang="0">
                  <a:pos x="0" y="87"/>
                </a:cxn>
                <a:cxn ang="0">
                  <a:pos x="29" y="114"/>
                </a:cxn>
                <a:cxn ang="0">
                  <a:pos x="147" y="174"/>
                </a:cxn>
                <a:cxn ang="0">
                  <a:pos x="155" y="157"/>
                </a:cxn>
                <a:cxn ang="0">
                  <a:pos x="170" y="157"/>
                </a:cxn>
                <a:cxn ang="0">
                  <a:pos x="176" y="155"/>
                </a:cxn>
                <a:cxn ang="0">
                  <a:pos x="179" y="149"/>
                </a:cxn>
                <a:cxn ang="0">
                  <a:pos x="179" y="149"/>
                </a:cxn>
              </a:cxnLst>
              <a:rect l="0" t="0" r="r" b="b"/>
              <a:pathLst>
                <a:path w="179" h="174">
                  <a:moveTo>
                    <a:pt x="179" y="149"/>
                  </a:moveTo>
                  <a:lnTo>
                    <a:pt x="177" y="149"/>
                  </a:lnTo>
                  <a:lnTo>
                    <a:pt x="176" y="147"/>
                  </a:lnTo>
                  <a:lnTo>
                    <a:pt x="172" y="144"/>
                  </a:lnTo>
                  <a:lnTo>
                    <a:pt x="172" y="134"/>
                  </a:lnTo>
                  <a:lnTo>
                    <a:pt x="164" y="134"/>
                  </a:lnTo>
                  <a:lnTo>
                    <a:pt x="162" y="129"/>
                  </a:lnTo>
                  <a:lnTo>
                    <a:pt x="164" y="123"/>
                  </a:lnTo>
                  <a:lnTo>
                    <a:pt x="168" y="119"/>
                  </a:lnTo>
                  <a:lnTo>
                    <a:pt x="164" y="110"/>
                  </a:lnTo>
                  <a:lnTo>
                    <a:pt x="160" y="108"/>
                  </a:lnTo>
                  <a:lnTo>
                    <a:pt x="157" y="104"/>
                  </a:lnTo>
                  <a:lnTo>
                    <a:pt x="153" y="100"/>
                  </a:lnTo>
                  <a:lnTo>
                    <a:pt x="151" y="100"/>
                  </a:lnTo>
                  <a:lnTo>
                    <a:pt x="138" y="91"/>
                  </a:lnTo>
                  <a:lnTo>
                    <a:pt x="136" y="91"/>
                  </a:lnTo>
                  <a:lnTo>
                    <a:pt x="134" y="95"/>
                  </a:lnTo>
                  <a:lnTo>
                    <a:pt x="128" y="91"/>
                  </a:lnTo>
                  <a:lnTo>
                    <a:pt x="130" y="89"/>
                  </a:lnTo>
                  <a:lnTo>
                    <a:pt x="128" y="87"/>
                  </a:lnTo>
                  <a:lnTo>
                    <a:pt x="130" y="83"/>
                  </a:lnTo>
                  <a:lnTo>
                    <a:pt x="127" y="80"/>
                  </a:lnTo>
                  <a:lnTo>
                    <a:pt x="127" y="78"/>
                  </a:lnTo>
                  <a:lnTo>
                    <a:pt x="123" y="76"/>
                  </a:lnTo>
                  <a:lnTo>
                    <a:pt x="121" y="74"/>
                  </a:lnTo>
                  <a:lnTo>
                    <a:pt x="117" y="74"/>
                  </a:lnTo>
                  <a:lnTo>
                    <a:pt x="117" y="70"/>
                  </a:lnTo>
                  <a:lnTo>
                    <a:pt x="117" y="70"/>
                  </a:lnTo>
                  <a:lnTo>
                    <a:pt x="117" y="66"/>
                  </a:lnTo>
                  <a:lnTo>
                    <a:pt x="117" y="65"/>
                  </a:lnTo>
                  <a:lnTo>
                    <a:pt x="117" y="59"/>
                  </a:lnTo>
                  <a:lnTo>
                    <a:pt x="123" y="57"/>
                  </a:lnTo>
                  <a:lnTo>
                    <a:pt x="123" y="51"/>
                  </a:lnTo>
                  <a:lnTo>
                    <a:pt x="123" y="51"/>
                  </a:lnTo>
                  <a:lnTo>
                    <a:pt x="127" y="49"/>
                  </a:lnTo>
                  <a:lnTo>
                    <a:pt x="127" y="42"/>
                  </a:lnTo>
                  <a:lnTo>
                    <a:pt x="127" y="42"/>
                  </a:lnTo>
                  <a:lnTo>
                    <a:pt x="127" y="36"/>
                  </a:lnTo>
                  <a:lnTo>
                    <a:pt x="127" y="36"/>
                  </a:lnTo>
                  <a:lnTo>
                    <a:pt x="130" y="34"/>
                  </a:lnTo>
                  <a:lnTo>
                    <a:pt x="130" y="34"/>
                  </a:lnTo>
                  <a:lnTo>
                    <a:pt x="130" y="34"/>
                  </a:lnTo>
                  <a:lnTo>
                    <a:pt x="127" y="31"/>
                  </a:lnTo>
                  <a:lnTo>
                    <a:pt x="123" y="34"/>
                  </a:lnTo>
                  <a:lnTo>
                    <a:pt x="121" y="31"/>
                  </a:lnTo>
                  <a:lnTo>
                    <a:pt x="113" y="29"/>
                  </a:lnTo>
                  <a:lnTo>
                    <a:pt x="112" y="29"/>
                  </a:lnTo>
                  <a:lnTo>
                    <a:pt x="108" y="27"/>
                  </a:lnTo>
                  <a:lnTo>
                    <a:pt x="106" y="21"/>
                  </a:lnTo>
                  <a:lnTo>
                    <a:pt x="104" y="19"/>
                  </a:lnTo>
                  <a:lnTo>
                    <a:pt x="102" y="17"/>
                  </a:lnTo>
                  <a:lnTo>
                    <a:pt x="102" y="14"/>
                  </a:lnTo>
                  <a:lnTo>
                    <a:pt x="102" y="10"/>
                  </a:lnTo>
                  <a:lnTo>
                    <a:pt x="98" y="6"/>
                  </a:lnTo>
                  <a:lnTo>
                    <a:pt x="96" y="6"/>
                  </a:lnTo>
                  <a:lnTo>
                    <a:pt x="89" y="6"/>
                  </a:lnTo>
                  <a:lnTo>
                    <a:pt x="89" y="6"/>
                  </a:lnTo>
                  <a:lnTo>
                    <a:pt x="89" y="4"/>
                  </a:lnTo>
                  <a:lnTo>
                    <a:pt x="85" y="0"/>
                  </a:lnTo>
                  <a:lnTo>
                    <a:pt x="80" y="0"/>
                  </a:lnTo>
                  <a:lnTo>
                    <a:pt x="74" y="0"/>
                  </a:lnTo>
                  <a:lnTo>
                    <a:pt x="68" y="0"/>
                  </a:lnTo>
                  <a:lnTo>
                    <a:pt x="64" y="0"/>
                  </a:lnTo>
                  <a:lnTo>
                    <a:pt x="61" y="0"/>
                  </a:lnTo>
                  <a:lnTo>
                    <a:pt x="55" y="6"/>
                  </a:lnTo>
                  <a:lnTo>
                    <a:pt x="57" y="6"/>
                  </a:lnTo>
                  <a:lnTo>
                    <a:pt x="53" y="10"/>
                  </a:lnTo>
                  <a:lnTo>
                    <a:pt x="53" y="10"/>
                  </a:lnTo>
                  <a:lnTo>
                    <a:pt x="48" y="14"/>
                  </a:lnTo>
                  <a:lnTo>
                    <a:pt x="40" y="16"/>
                  </a:lnTo>
                  <a:lnTo>
                    <a:pt x="38" y="21"/>
                  </a:lnTo>
                  <a:lnTo>
                    <a:pt x="38" y="29"/>
                  </a:lnTo>
                  <a:lnTo>
                    <a:pt x="40" y="34"/>
                  </a:lnTo>
                  <a:lnTo>
                    <a:pt x="40" y="40"/>
                  </a:lnTo>
                  <a:lnTo>
                    <a:pt x="38" y="48"/>
                  </a:lnTo>
                  <a:lnTo>
                    <a:pt x="40" y="49"/>
                  </a:lnTo>
                  <a:lnTo>
                    <a:pt x="40" y="55"/>
                  </a:lnTo>
                  <a:lnTo>
                    <a:pt x="36" y="61"/>
                  </a:lnTo>
                  <a:lnTo>
                    <a:pt x="34" y="61"/>
                  </a:lnTo>
                  <a:lnTo>
                    <a:pt x="0" y="87"/>
                  </a:lnTo>
                  <a:lnTo>
                    <a:pt x="0" y="87"/>
                  </a:lnTo>
                  <a:lnTo>
                    <a:pt x="0" y="87"/>
                  </a:lnTo>
                  <a:lnTo>
                    <a:pt x="12" y="110"/>
                  </a:lnTo>
                  <a:lnTo>
                    <a:pt x="29" y="114"/>
                  </a:lnTo>
                  <a:lnTo>
                    <a:pt x="113" y="174"/>
                  </a:lnTo>
                  <a:lnTo>
                    <a:pt x="147" y="174"/>
                  </a:lnTo>
                  <a:lnTo>
                    <a:pt x="151" y="164"/>
                  </a:lnTo>
                  <a:lnTo>
                    <a:pt x="155" y="157"/>
                  </a:lnTo>
                  <a:lnTo>
                    <a:pt x="164" y="153"/>
                  </a:lnTo>
                  <a:lnTo>
                    <a:pt x="170" y="157"/>
                  </a:lnTo>
                  <a:lnTo>
                    <a:pt x="176" y="155"/>
                  </a:lnTo>
                  <a:lnTo>
                    <a:pt x="176" y="155"/>
                  </a:lnTo>
                  <a:lnTo>
                    <a:pt x="177" y="151"/>
                  </a:lnTo>
                  <a:lnTo>
                    <a:pt x="179" y="149"/>
                  </a:lnTo>
                  <a:lnTo>
                    <a:pt x="179" y="149"/>
                  </a:lnTo>
                  <a:lnTo>
                    <a:pt x="179" y="149"/>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77" name="Freeform 62">
              <a:extLst>
                <a:ext uri="{FF2B5EF4-FFF2-40B4-BE49-F238E27FC236}">
                  <a16:creationId xmlns:a16="http://schemas.microsoft.com/office/drawing/2014/main" id="{995876FC-A3EC-4DF2-82A4-41DB1E27903A}"/>
                </a:ext>
              </a:extLst>
            </p:cNvPr>
            <p:cNvSpPr>
              <a:spLocks/>
            </p:cNvSpPr>
            <p:nvPr/>
          </p:nvSpPr>
          <p:spPr bwMode="auto">
            <a:xfrm>
              <a:off x="9537844" y="2548252"/>
              <a:ext cx="62614" cy="60865"/>
            </a:xfrm>
            <a:custGeom>
              <a:avLst/>
              <a:gdLst/>
              <a:ahLst/>
              <a:cxnLst>
                <a:cxn ang="0">
                  <a:pos x="177" y="149"/>
                </a:cxn>
                <a:cxn ang="0">
                  <a:pos x="172" y="144"/>
                </a:cxn>
                <a:cxn ang="0">
                  <a:pos x="164" y="134"/>
                </a:cxn>
                <a:cxn ang="0">
                  <a:pos x="164" y="123"/>
                </a:cxn>
                <a:cxn ang="0">
                  <a:pos x="164" y="110"/>
                </a:cxn>
                <a:cxn ang="0">
                  <a:pos x="157" y="104"/>
                </a:cxn>
                <a:cxn ang="0">
                  <a:pos x="151" y="100"/>
                </a:cxn>
                <a:cxn ang="0">
                  <a:pos x="136" y="91"/>
                </a:cxn>
                <a:cxn ang="0">
                  <a:pos x="128" y="91"/>
                </a:cxn>
                <a:cxn ang="0">
                  <a:pos x="128" y="87"/>
                </a:cxn>
                <a:cxn ang="0">
                  <a:pos x="127" y="80"/>
                </a:cxn>
                <a:cxn ang="0">
                  <a:pos x="123" y="76"/>
                </a:cxn>
                <a:cxn ang="0">
                  <a:pos x="117" y="74"/>
                </a:cxn>
                <a:cxn ang="0">
                  <a:pos x="117" y="70"/>
                </a:cxn>
                <a:cxn ang="0">
                  <a:pos x="117" y="65"/>
                </a:cxn>
                <a:cxn ang="0">
                  <a:pos x="123" y="57"/>
                </a:cxn>
                <a:cxn ang="0">
                  <a:pos x="123" y="51"/>
                </a:cxn>
                <a:cxn ang="0">
                  <a:pos x="127" y="42"/>
                </a:cxn>
                <a:cxn ang="0">
                  <a:pos x="127" y="36"/>
                </a:cxn>
                <a:cxn ang="0">
                  <a:pos x="130" y="34"/>
                </a:cxn>
                <a:cxn ang="0">
                  <a:pos x="130" y="34"/>
                </a:cxn>
                <a:cxn ang="0">
                  <a:pos x="123" y="34"/>
                </a:cxn>
                <a:cxn ang="0">
                  <a:pos x="113" y="29"/>
                </a:cxn>
                <a:cxn ang="0">
                  <a:pos x="108" y="27"/>
                </a:cxn>
                <a:cxn ang="0">
                  <a:pos x="104" y="19"/>
                </a:cxn>
                <a:cxn ang="0">
                  <a:pos x="102" y="14"/>
                </a:cxn>
                <a:cxn ang="0">
                  <a:pos x="98" y="6"/>
                </a:cxn>
                <a:cxn ang="0">
                  <a:pos x="89" y="6"/>
                </a:cxn>
                <a:cxn ang="0">
                  <a:pos x="89" y="4"/>
                </a:cxn>
                <a:cxn ang="0">
                  <a:pos x="80" y="0"/>
                </a:cxn>
                <a:cxn ang="0">
                  <a:pos x="68" y="0"/>
                </a:cxn>
                <a:cxn ang="0">
                  <a:pos x="61" y="0"/>
                </a:cxn>
                <a:cxn ang="0">
                  <a:pos x="57" y="6"/>
                </a:cxn>
                <a:cxn ang="0">
                  <a:pos x="53" y="10"/>
                </a:cxn>
                <a:cxn ang="0">
                  <a:pos x="40" y="16"/>
                </a:cxn>
                <a:cxn ang="0">
                  <a:pos x="38" y="29"/>
                </a:cxn>
                <a:cxn ang="0">
                  <a:pos x="40" y="40"/>
                </a:cxn>
                <a:cxn ang="0">
                  <a:pos x="40" y="49"/>
                </a:cxn>
                <a:cxn ang="0">
                  <a:pos x="36" y="61"/>
                </a:cxn>
                <a:cxn ang="0">
                  <a:pos x="0" y="87"/>
                </a:cxn>
                <a:cxn ang="0">
                  <a:pos x="0" y="87"/>
                </a:cxn>
                <a:cxn ang="0">
                  <a:pos x="29" y="114"/>
                </a:cxn>
                <a:cxn ang="0">
                  <a:pos x="147" y="174"/>
                </a:cxn>
                <a:cxn ang="0">
                  <a:pos x="155" y="157"/>
                </a:cxn>
                <a:cxn ang="0">
                  <a:pos x="170" y="157"/>
                </a:cxn>
                <a:cxn ang="0">
                  <a:pos x="176" y="155"/>
                </a:cxn>
                <a:cxn ang="0">
                  <a:pos x="179" y="149"/>
                </a:cxn>
                <a:cxn ang="0">
                  <a:pos x="179" y="149"/>
                </a:cxn>
              </a:cxnLst>
              <a:rect l="0" t="0" r="r" b="b"/>
              <a:pathLst>
                <a:path w="179" h="174">
                  <a:moveTo>
                    <a:pt x="179" y="149"/>
                  </a:moveTo>
                  <a:lnTo>
                    <a:pt x="177" y="149"/>
                  </a:lnTo>
                  <a:lnTo>
                    <a:pt x="176" y="147"/>
                  </a:lnTo>
                  <a:lnTo>
                    <a:pt x="172" y="144"/>
                  </a:lnTo>
                  <a:lnTo>
                    <a:pt x="172" y="134"/>
                  </a:lnTo>
                  <a:lnTo>
                    <a:pt x="164" y="134"/>
                  </a:lnTo>
                  <a:lnTo>
                    <a:pt x="162" y="129"/>
                  </a:lnTo>
                  <a:lnTo>
                    <a:pt x="164" y="123"/>
                  </a:lnTo>
                  <a:lnTo>
                    <a:pt x="168" y="119"/>
                  </a:lnTo>
                  <a:lnTo>
                    <a:pt x="164" y="110"/>
                  </a:lnTo>
                  <a:lnTo>
                    <a:pt x="160" y="108"/>
                  </a:lnTo>
                  <a:lnTo>
                    <a:pt x="157" y="104"/>
                  </a:lnTo>
                  <a:lnTo>
                    <a:pt x="153" y="100"/>
                  </a:lnTo>
                  <a:lnTo>
                    <a:pt x="151" y="100"/>
                  </a:lnTo>
                  <a:lnTo>
                    <a:pt x="138" y="91"/>
                  </a:lnTo>
                  <a:lnTo>
                    <a:pt x="136" y="91"/>
                  </a:lnTo>
                  <a:lnTo>
                    <a:pt x="134" y="95"/>
                  </a:lnTo>
                  <a:lnTo>
                    <a:pt x="128" y="91"/>
                  </a:lnTo>
                  <a:lnTo>
                    <a:pt x="130" y="89"/>
                  </a:lnTo>
                  <a:lnTo>
                    <a:pt x="128" y="87"/>
                  </a:lnTo>
                  <a:lnTo>
                    <a:pt x="130" y="83"/>
                  </a:lnTo>
                  <a:lnTo>
                    <a:pt x="127" y="80"/>
                  </a:lnTo>
                  <a:lnTo>
                    <a:pt x="127" y="78"/>
                  </a:lnTo>
                  <a:lnTo>
                    <a:pt x="123" y="76"/>
                  </a:lnTo>
                  <a:lnTo>
                    <a:pt x="121" y="74"/>
                  </a:lnTo>
                  <a:lnTo>
                    <a:pt x="117" y="74"/>
                  </a:lnTo>
                  <a:lnTo>
                    <a:pt x="117" y="70"/>
                  </a:lnTo>
                  <a:lnTo>
                    <a:pt x="117" y="70"/>
                  </a:lnTo>
                  <a:lnTo>
                    <a:pt x="117" y="66"/>
                  </a:lnTo>
                  <a:lnTo>
                    <a:pt x="117" y="65"/>
                  </a:lnTo>
                  <a:lnTo>
                    <a:pt x="117" y="59"/>
                  </a:lnTo>
                  <a:lnTo>
                    <a:pt x="123" y="57"/>
                  </a:lnTo>
                  <a:lnTo>
                    <a:pt x="123" y="51"/>
                  </a:lnTo>
                  <a:lnTo>
                    <a:pt x="123" y="51"/>
                  </a:lnTo>
                  <a:lnTo>
                    <a:pt x="127" y="49"/>
                  </a:lnTo>
                  <a:lnTo>
                    <a:pt x="127" y="42"/>
                  </a:lnTo>
                  <a:lnTo>
                    <a:pt x="127" y="42"/>
                  </a:lnTo>
                  <a:lnTo>
                    <a:pt x="127" y="36"/>
                  </a:lnTo>
                  <a:lnTo>
                    <a:pt x="127" y="36"/>
                  </a:lnTo>
                  <a:lnTo>
                    <a:pt x="130" y="34"/>
                  </a:lnTo>
                  <a:lnTo>
                    <a:pt x="130" y="34"/>
                  </a:lnTo>
                  <a:lnTo>
                    <a:pt x="130" y="34"/>
                  </a:lnTo>
                  <a:lnTo>
                    <a:pt x="127" y="31"/>
                  </a:lnTo>
                  <a:lnTo>
                    <a:pt x="123" y="34"/>
                  </a:lnTo>
                  <a:lnTo>
                    <a:pt x="121" y="31"/>
                  </a:lnTo>
                  <a:lnTo>
                    <a:pt x="113" y="29"/>
                  </a:lnTo>
                  <a:lnTo>
                    <a:pt x="112" y="29"/>
                  </a:lnTo>
                  <a:lnTo>
                    <a:pt x="108" y="27"/>
                  </a:lnTo>
                  <a:lnTo>
                    <a:pt x="106" y="21"/>
                  </a:lnTo>
                  <a:lnTo>
                    <a:pt x="104" y="19"/>
                  </a:lnTo>
                  <a:lnTo>
                    <a:pt x="102" y="17"/>
                  </a:lnTo>
                  <a:lnTo>
                    <a:pt x="102" y="14"/>
                  </a:lnTo>
                  <a:lnTo>
                    <a:pt x="102" y="10"/>
                  </a:lnTo>
                  <a:lnTo>
                    <a:pt x="98" y="6"/>
                  </a:lnTo>
                  <a:lnTo>
                    <a:pt x="96" y="6"/>
                  </a:lnTo>
                  <a:lnTo>
                    <a:pt x="89" y="6"/>
                  </a:lnTo>
                  <a:lnTo>
                    <a:pt x="89" y="6"/>
                  </a:lnTo>
                  <a:lnTo>
                    <a:pt x="89" y="4"/>
                  </a:lnTo>
                  <a:lnTo>
                    <a:pt x="85" y="0"/>
                  </a:lnTo>
                  <a:lnTo>
                    <a:pt x="80" y="0"/>
                  </a:lnTo>
                  <a:lnTo>
                    <a:pt x="74" y="0"/>
                  </a:lnTo>
                  <a:lnTo>
                    <a:pt x="68" y="0"/>
                  </a:lnTo>
                  <a:lnTo>
                    <a:pt x="64" y="0"/>
                  </a:lnTo>
                  <a:lnTo>
                    <a:pt x="61" y="0"/>
                  </a:lnTo>
                  <a:lnTo>
                    <a:pt x="55" y="6"/>
                  </a:lnTo>
                  <a:lnTo>
                    <a:pt x="57" y="6"/>
                  </a:lnTo>
                  <a:lnTo>
                    <a:pt x="53" y="10"/>
                  </a:lnTo>
                  <a:lnTo>
                    <a:pt x="53" y="10"/>
                  </a:lnTo>
                  <a:lnTo>
                    <a:pt x="48" y="14"/>
                  </a:lnTo>
                  <a:lnTo>
                    <a:pt x="40" y="16"/>
                  </a:lnTo>
                  <a:lnTo>
                    <a:pt x="38" y="21"/>
                  </a:lnTo>
                  <a:lnTo>
                    <a:pt x="38" y="29"/>
                  </a:lnTo>
                  <a:lnTo>
                    <a:pt x="40" y="34"/>
                  </a:lnTo>
                  <a:lnTo>
                    <a:pt x="40" y="40"/>
                  </a:lnTo>
                  <a:lnTo>
                    <a:pt x="38" y="48"/>
                  </a:lnTo>
                  <a:lnTo>
                    <a:pt x="40" y="49"/>
                  </a:lnTo>
                  <a:lnTo>
                    <a:pt x="40" y="55"/>
                  </a:lnTo>
                  <a:lnTo>
                    <a:pt x="36" y="61"/>
                  </a:lnTo>
                  <a:lnTo>
                    <a:pt x="34" y="61"/>
                  </a:lnTo>
                  <a:lnTo>
                    <a:pt x="0" y="87"/>
                  </a:lnTo>
                  <a:lnTo>
                    <a:pt x="0" y="87"/>
                  </a:lnTo>
                  <a:lnTo>
                    <a:pt x="0" y="87"/>
                  </a:lnTo>
                  <a:lnTo>
                    <a:pt x="12" y="110"/>
                  </a:lnTo>
                  <a:lnTo>
                    <a:pt x="29" y="114"/>
                  </a:lnTo>
                  <a:lnTo>
                    <a:pt x="113" y="174"/>
                  </a:lnTo>
                  <a:lnTo>
                    <a:pt x="147" y="174"/>
                  </a:lnTo>
                  <a:lnTo>
                    <a:pt x="151" y="164"/>
                  </a:lnTo>
                  <a:lnTo>
                    <a:pt x="155" y="157"/>
                  </a:lnTo>
                  <a:lnTo>
                    <a:pt x="164" y="153"/>
                  </a:lnTo>
                  <a:lnTo>
                    <a:pt x="170" y="157"/>
                  </a:lnTo>
                  <a:lnTo>
                    <a:pt x="176" y="155"/>
                  </a:lnTo>
                  <a:lnTo>
                    <a:pt x="176" y="155"/>
                  </a:lnTo>
                  <a:lnTo>
                    <a:pt x="177" y="151"/>
                  </a:lnTo>
                  <a:lnTo>
                    <a:pt x="179" y="149"/>
                  </a:lnTo>
                  <a:lnTo>
                    <a:pt x="179" y="149"/>
                  </a:lnTo>
                  <a:lnTo>
                    <a:pt x="179" y="149"/>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78" name="Freeform 63">
              <a:extLst>
                <a:ext uri="{FF2B5EF4-FFF2-40B4-BE49-F238E27FC236}">
                  <a16:creationId xmlns:a16="http://schemas.microsoft.com/office/drawing/2014/main" id="{65CA1692-0E71-4051-BA38-C84E10E67AF3}"/>
                </a:ext>
              </a:extLst>
            </p:cNvPr>
            <p:cNvSpPr>
              <a:spLocks/>
            </p:cNvSpPr>
            <p:nvPr/>
          </p:nvSpPr>
          <p:spPr bwMode="auto">
            <a:xfrm>
              <a:off x="9589964" y="2601772"/>
              <a:ext cx="10494" cy="11194"/>
            </a:xfrm>
            <a:custGeom>
              <a:avLst/>
              <a:gdLst/>
              <a:ahLst/>
              <a:cxnLst>
                <a:cxn ang="0">
                  <a:pos x="0" y="21"/>
                </a:cxn>
                <a:cxn ang="0">
                  <a:pos x="4" y="11"/>
                </a:cxn>
                <a:cxn ang="0">
                  <a:pos x="8" y="2"/>
                </a:cxn>
                <a:cxn ang="0">
                  <a:pos x="15" y="0"/>
                </a:cxn>
                <a:cxn ang="0">
                  <a:pos x="21" y="2"/>
                </a:cxn>
                <a:cxn ang="0">
                  <a:pos x="27" y="2"/>
                </a:cxn>
                <a:cxn ang="0">
                  <a:pos x="27" y="2"/>
                </a:cxn>
                <a:cxn ang="0">
                  <a:pos x="27" y="2"/>
                </a:cxn>
                <a:cxn ang="0">
                  <a:pos x="28" y="9"/>
                </a:cxn>
                <a:cxn ang="0">
                  <a:pos x="19" y="13"/>
                </a:cxn>
                <a:cxn ang="0">
                  <a:pos x="27" y="17"/>
                </a:cxn>
                <a:cxn ang="0">
                  <a:pos x="27" y="15"/>
                </a:cxn>
                <a:cxn ang="0">
                  <a:pos x="27" y="19"/>
                </a:cxn>
                <a:cxn ang="0">
                  <a:pos x="27" y="23"/>
                </a:cxn>
                <a:cxn ang="0">
                  <a:pos x="28" y="25"/>
                </a:cxn>
                <a:cxn ang="0">
                  <a:pos x="28" y="25"/>
                </a:cxn>
                <a:cxn ang="0">
                  <a:pos x="27" y="25"/>
                </a:cxn>
                <a:cxn ang="0">
                  <a:pos x="30" y="26"/>
                </a:cxn>
                <a:cxn ang="0">
                  <a:pos x="19" y="32"/>
                </a:cxn>
                <a:cxn ang="0">
                  <a:pos x="19" y="26"/>
                </a:cxn>
                <a:cxn ang="0">
                  <a:pos x="2" y="21"/>
                </a:cxn>
                <a:cxn ang="0">
                  <a:pos x="0" y="21"/>
                </a:cxn>
                <a:cxn ang="0">
                  <a:pos x="0" y="21"/>
                </a:cxn>
                <a:cxn ang="0">
                  <a:pos x="0" y="21"/>
                </a:cxn>
              </a:cxnLst>
              <a:rect l="0" t="0" r="r" b="b"/>
              <a:pathLst>
                <a:path w="30" h="32">
                  <a:moveTo>
                    <a:pt x="0" y="21"/>
                  </a:moveTo>
                  <a:lnTo>
                    <a:pt x="4" y="11"/>
                  </a:lnTo>
                  <a:lnTo>
                    <a:pt x="8" y="2"/>
                  </a:lnTo>
                  <a:lnTo>
                    <a:pt x="15" y="0"/>
                  </a:lnTo>
                  <a:lnTo>
                    <a:pt x="21" y="2"/>
                  </a:lnTo>
                  <a:lnTo>
                    <a:pt x="27" y="2"/>
                  </a:lnTo>
                  <a:lnTo>
                    <a:pt x="27" y="2"/>
                  </a:lnTo>
                  <a:lnTo>
                    <a:pt x="27" y="2"/>
                  </a:lnTo>
                  <a:lnTo>
                    <a:pt x="28" y="9"/>
                  </a:lnTo>
                  <a:lnTo>
                    <a:pt x="19" y="13"/>
                  </a:lnTo>
                  <a:lnTo>
                    <a:pt x="27" y="17"/>
                  </a:lnTo>
                  <a:lnTo>
                    <a:pt x="27" y="15"/>
                  </a:lnTo>
                  <a:lnTo>
                    <a:pt x="27" y="19"/>
                  </a:lnTo>
                  <a:lnTo>
                    <a:pt x="27" y="23"/>
                  </a:lnTo>
                  <a:lnTo>
                    <a:pt x="28" y="25"/>
                  </a:lnTo>
                  <a:lnTo>
                    <a:pt x="28" y="25"/>
                  </a:lnTo>
                  <a:lnTo>
                    <a:pt x="27" y="25"/>
                  </a:lnTo>
                  <a:lnTo>
                    <a:pt x="30" y="26"/>
                  </a:lnTo>
                  <a:lnTo>
                    <a:pt x="19" y="32"/>
                  </a:lnTo>
                  <a:lnTo>
                    <a:pt x="19" y="26"/>
                  </a:lnTo>
                  <a:lnTo>
                    <a:pt x="2" y="21"/>
                  </a:lnTo>
                  <a:lnTo>
                    <a:pt x="0" y="21"/>
                  </a:lnTo>
                  <a:lnTo>
                    <a:pt x="0" y="21"/>
                  </a:lnTo>
                  <a:lnTo>
                    <a:pt x="0" y="21"/>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79" name="Freeform 64">
              <a:extLst>
                <a:ext uri="{FF2B5EF4-FFF2-40B4-BE49-F238E27FC236}">
                  <a16:creationId xmlns:a16="http://schemas.microsoft.com/office/drawing/2014/main" id="{69D582B7-2FC9-4175-921D-E92EF6B80F2D}"/>
                </a:ext>
              </a:extLst>
            </p:cNvPr>
            <p:cNvSpPr>
              <a:spLocks/>
            </p:cNvSpPr>
            <p:nvPr/>
          </p:nvSpPr>
          <p:spPr bwMode="auto">
            <a:xfrm>
              <a:off x="9589964" y="2601772"/>
              <a:ext cx="10494" cy="11194"/>
            </a:xfrm>
            <a:custGeom>
              <a:avLst/>
              <a:gdLst/>
              <a:ahLst/>
              <a:cxnLst>
                <a:cxn ang="0">
                  <a:pos x="0" y="21"/>
                </a:cxn>
                <a:cxn ang="0">
                  <a:pos x="4" y="11"/>
                </a:cxn>
                <a:cxn ang="0">
                  <a:pos x="8" y="2"/>
                </a:cxn>
                <a:cxn ang="0">
                  <a:pos x="15" y="0"/>
                </a:cxn>
                <a:cxn ang="0">
                  <a:pos x="21" y="2"/>
                </a:cxn>
                <a:cxn ang="0">
                  <a:pos x="27" y="2"/>
                </a:cxn>
                <a:cxn ang="0">
                  <a:pos x="27" y="2"/>
                </a:cxn>
                <a:cxn ang="0">
                  <a:pos x="27" y="2"/>
                </a:cxn>
                <a:cxn ang="0">
                  <a:pos x="28" y="9"/>
                </a:cxn>
                <a:cxn ang="0">
                  <a:pos x="19" y="13"/>
                </a:cxn>
                <a:cxn ang="0">
                  <a:pos x="27" y="17"/>
                </a:cxn>
                <a:cxn ang="0">
                  <a:pos x="27" y="15"/>
                </a:cxn>
                <a:cxn ang="0">
                  <a:pos x="27" y="19"/>
                </a:cxn>
                <a:cxn ang="0">
                  <a:pos x="27" y="23"/>
                </a:cxn>
                <a:cxn ang="0">
                  <a:pos x="28" y="25"/>
                </a:cxn>
                <a:cxn ang="0">
                  <a:pos x="28" y="25"/>
                </a:cxn>
                <a:cxn ang="0">
                  <a:pos x="27" y="25"/>
                </a:cxn>
                <a:cxn ang="0">
                  <a:pos x="30" y="26"/>
                </a:cxn>
                <a:cxn ang="0">
                  <a:pos x="19" y="32"/>
                </a:cxn>
                <a:cxn ang="0">
                  <a:pos x="19" y="26"/>
                </a:cxn>
                <a:cxn ang="0">
                  <a:pos x="2" y="21"/>
                </a:cxn>
                <a:cxn ang="0">
                  <a:pos x="0" y="21"/>
                </a:cxn>
                <a:cxn ang="0">
                  <a:pos x="0" y="21"/>
                </a:cxn>
                <a:cxn ang="0">
                  <a:pos x="0" y="21"/>
                </a:cxn>
              </a:cxnLst>
              <a:rect l="0" t="0" r="r" b="b"/>
              <a:pathLst>
                <a:path w="30" h="32">
                  <a:moveTo>
                    <a:pt x="0" y="21"/>
                  </a:moveTo>
                  <a:lnTo>
                    <a:pt x="4" y="11"/>
                  </a:lnTo>
                  <a:lnTo>
                    <a:pt x="8" y="2"/>
                  </a:lnTo>
                  <a:lnTo>
                    <a:pt x="15" y="0"/>
                  </a:lnTo>
                  <a:lnTo>
                    <a:pt x="21" y="2"/>
                  </a:lnTo>
                  <a:lnTo>
                    <a:pt x="27" y="2"/>
                  </a:lnTo>
                  <a:lnTo>
                    <a:pt x="27" y="2"/>
                  </a:lnTo>
                  <a:lnTo>
                    <a:pt x="27" y="2"/>
                  </a:lnTo>
                  <a:lnTo>
                    <a:pt x="28" y="9"/>
                  </a:lnTo>
                  <a:lnTo>
                    <a:pt x="19" y="13"/>
                  </a:lnTo>
                  <a:lnTo>
                    <a:pt x="27" y="17"/>
                  </a:lnTo>
                  <a:lnTo>
                    <a:pt x="27" y="15"/>
                  </a:lnTo>
                  <a:lnTo>
                    <a:pt x="27" y="19"/>
                  </a:lnTo>
                  <a:lnTo>
                    <a:pt x="27" y="23"/>
                  </a:lnTo>
                  <a:lnTo>
                    <a:pt x="28" y="25"/>
                  </a:lnTo>
                  <a:lnTo>
                    <a:pt x="28" y="25"/>
                  </a:lnTo>
                  <a:lnTo>
                    <a:pt x="27" y="25"/>
                  </a:lnTo>
                  <a:lnTo>
                    <a:pt x="30" y="26"/>
                  </a:lnTo>
                  <a:lnTo>
                    <a:pt x="19" y="32"/>
                  </a:lnTo>
                  <a:lnTo>
                    <a:pt x="19" y="26"/>
                  </a:lnTo>
                  <a:lnTo>
                    <a:pt x="2" y="21"/>
                  </a:lnTo>
                  <a:lnTo>
                    <a:pt x="0" y="21"/>
                  </a:lnTo>
                  <a:lnTo>
                    <a:pt x="0" y="21"/>
                  </a:lnTo>
                  <a:lnTo>
                    <a:pt x="0" y="21"/>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80" name="Freeform 65">
              <a:extLst>
                <a:ext uri="{FF2B5EF4-FFF2-40B4-BE49-F238E27FC236}">
                  <a16:creationId xmlns:a16="http://schemas.microsoft.com/office/drawing/2014/main" id="{C16B6227-1390-4B88-8872-A681270DE14B}"/>
                </a:ext>
              </a:extLst>
            </p:cNvPr>
            <p:cNvSpPr>
              <a:spLocks/>
            </p:cNvSpPr>
            <p:nvPr/>
          </p:nvSpPr>
          <p:spPr bwMode="auto">
            <a:xfrm>
              <a:off x="9495868" y="2562944"/>
              <a:ext cx="14342" cy="7346"/>
            </a:xfrm>
            <a:custGeom>
              <a:avLst/>
              <a:gdLst/>
              <a:ahLst/>
              <a:cxnLst>
                <a:cxn ang="0">
                  <a:pos x="6" y="21"/>
                </a:cxn>
                <a:cxn ang="0">
                  <a:pos x="0" y="17"/>
                </a:cxn>
                <a:cxn ang="0">
                  <a:pos x="0" y="15"/>
                </a:cxn>
                <a:cxn ang="0">
                  <a:pos x="0" y="11"/>
                </a:cxn>
                <a:cxn ang="0">
                  <a:pos x="0" y="11"/>
                </a:cxn>
                <a:cxn ang="0">
                  <a:pos x="2" y="7"/>
                </a:cxn>
                <a:cxn ang="0">
                  <a:pos x="6" y="9"/>
                </a:cxn>
                <a:cxn ang="0">
                  <a:pos x="9" y="9"/>
                </a:cxn>
                <a:cxn ang="0">
                  <a:pos x="9" y="7"/>
                </a:cxn>
                <a:cxn ang="0">
                  <a:pos x="9" y="6"/>
                </a:cxn>
                <a:cxn ang="0">
                  <a:pos x="15" y="6"/>
                </a:cxn>
                <a:cxn ang="0">
                  <a:pos x="17" y="7"/>
                </a:cxn>
                <a:cxn ang="0">
                  <a:pos x="23" y="7"/>
                </a:cxn>
                <a:cxn ang="0">
                  <a:pos x="32" y="4"/>
                </a:cxn>
                <a:cxn ang="0">
                  <a:pos x="38" y="0"/>
                </a:cxn>
                <a:cxn ang="0">
                  <a:pos x="40" y="0"/>
                </a:cxn>
                <a:cxn ang="0">
                  <a:pos x="41" y="0"/>
                </a:cxn>
                <a:cxn ang="0">
                  <a:pos x="40" y="2"/>
                </a:cxn>
                <a:cxn ang="0">
                  <a:pos x="34" y="6"/>
                </a:cxn>
                <a:cxn ang="0">
                  <a:pos x="30" y="7"/>
                </a:cxn>
                <a:cxn ang="0">
                  <a:pos x="32" y="11"/>
                </a:cxn>
                <a:cxn ang="0">
                  <a:pos x="32" y="15"/>
                </a:cxn>
                <a:cxn ang="0">
                  <a:pos x="26" y="15"/>
                </a:cxn>
                <a:cxn ang="0">
                  <a:pos x="23" y="17"/>
                </a:cxn>
                <a:cxn ang="0">
                  <a:pos x="21" y="19"/>
                </a:cxn>
                <a:cxn ang="0">
                  <a:pos x="15" y="19"/>
                </a:cxn>
                <a:cxn ang="0">
                  <a:pos x="15" y="21"/>
                </a:cxn>
                <a:cxn ang="0">
                  <a:pos x="9" y="21"/>
                </a:cxn>
                <a:cxn ang="0">
                  <a:pos x="6" y="21"/>
                </a:cxn>
                <a:cxn ang="0">
                  <a:pos x="6" y="21"/>
                </a:cxn>
                <a:cxn ang="0">
                  <a:pos x="6" y="21"/>
                </a:cxn>
              </a:cxnLst>
              <a:rect l="0" t="0" r="r" b="b"/>
              <a:pathLst>
                <a:path w="41" h="21">
                  <a:moveTo>
                    <a:pt x="6" y="21"/>
                  </a:moveTo>
                  <a:lnTo>
                    <a:pt x="0" y="17"/>
                  </a:lnTo>
                  <a:lnTo>
                    <a:pt x="0" y="15"/>
                  </a:lnTo>
                  <a:lnTo>
                    <a:pt x="0" y="11"/>
                  </a:lnTo>
                  <a:lnTo>
                    <a:pt x="0" y="11"/>
                  </a:lnTo>
                  <a:lnTo>
                    <a:pt x="2" y="7"/>
                  </a:lnTo>
                  <a:lnTo>
                    <a:pt x="6" y="9"/>
                  </a:lnTo>
                  <a:lnTo>
                    <a:pt x="9" y="9"/>
                  </a:lnTo>
                  <a:lnTo>
                    <a:pt x="9" y="7"/>
                  </a:lnTo>
                  <a:lnTo>
                    <a:pt x="9" y="6"/>
                  </a:lnTo>
                  <a:lnTo>
                    <a:pt x="15" y="6"/>
                  </a:lnTo>
                  <a:lnTo>
                    <a:pt x="17" y="7"/>
                  </a:lnTo>
                  <a:lnTo>
                    <a:pt x="23" y="7"/>
                  </a:lnTo>
                  <a:lnTo>
                    <a:pt x="32" y="4"/>
                  </a:lnTo>
                  <a:lnTo>
                    <a:pt x="38" y="0"/>
                  </a:lnTo>
                  <a:lnTo>
                    <a:pt x="40" y="0"/>
                  </a:lnTo>
                  <a:lnTo>
                    <a:pt x="41" y="0"/>
                  </a:lnTo>
                  <a:lnTo>
                    <a:pt x="40" y="2"/>
                  </a:lnTo>
                  <a:lnTo>
                    <a:pt x="34" y="6"/>
                  </a:lnTo>
                  <a:lnTo>
                    <a:pt x="30" y="7"/>
                  </a:lnTo>
                  <a:lnTo>
                    <a:pt x="32" y="11"/>
                  </a:lnTo>
                  <a:lnTo>
                    <a:pt x="32" y="15"/>
                  </a:lnTo>
                  <a:lnTo>
                    <a:pt x="26" y="15"/>
                  </a:lnTo>
                  <a:lnTo>
                    <a:pt x="23" y="17"/>
                  </a:lnTo>
                  <a:lnTo>
                    <a:pt x="21" y="19"/>
                  </a:lnTo>
                  <a:lnTo>
                    <a:pt x="15" y="19"/>
                  </a:lnTo>
                  <a:lnTo>
                    <a:pt x="15" y="21"/>
                  </a:lnTo>
                  <a:lnTo>
                    <a:pt x="9" y="21"/>
                  </a:lnTo>
                  <a:lnTo>
                    <a:pt x="6" y="21"/>
                  </a:lnTo>
                  <a:lnTo>
                    <a:pt x="6" y="21"/>
                  </a:lnTo>
                  <a:lnTo>
                    <a:pt x="6" y="21"/>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81" name="Freeform 66">
              <a:extLst>
                <a:ext uri="{FF2B5EF4-FFF2-40B4-BE49-F238E27FC236}">
                  <a16:creationId xmlns:a16="http://schemas.microsoft.com/office/drawing/2014/main" id="{FDC71AC8-12D8-4DFC-9E41-0BC81CE13CDF}"/>
                </a:ext>
              </a:extLst>
            </p:cNvPr>
            <p:cNvSpPr>
              <a:spLocks/>
            </p:cNvSpPr>
            <p:nvPr/>
          </p:nvSpPr>
          <p:spPr bwMode="auto">
            <a:xfrm>
              <a:off x="9495868" y="2562944"/>
              <a:ext cx="14342" cy="7346"/>
            </a:xfrm>
            <a:custGeom>
              <a:avLst/>
              <a:gdLst/>
              <a:ahLst/>
              <a:cxnLst>
                <a:cxn ang="0">
                  <a:pos x="6" y="21"/>
                </a:cxn>
                <a:cxn ang="0">
                  <a:pos x="0" y="17"/>
                </a:cxn>
                <a:cxn ang="0">
                  <a:pos x="0" y="15"/>
                </a:cxn>
                <a:cxn ang="0">
                  <a:pos x="0" y="11"/>
                </a:cxn>
                <a:cxn ang="0">
                  <a:pos x="0" y="11"/>
                </a:cxn>
                <a:cxn ang="0">
                  <a:pos x="2" y="7"/>
                </a:cxn>
                <a:cxn ang="0">
                  <a:pos x="6" y="9"/>
                </a:cxn>
                <a:cxn ang="0">
                  <a:pos x="9" y="9"/>
                </a:cxn>
                <a:cxn ang="0">
                  <a:pos x="9" y="7"/>
                </a:cxn>
                <a:cxn ang="0">
                  <a:pos x="9" y="6"/>
                </a:cxn>
                <a:cxn ang="0">
                  <a:pos x="15" y="6"/>
                </a:cxn>
                <a:cxn ang="0">
                  <a:pos x="17" y="7"/>
                </a:cxn>
                <a:cxn ang="0">
                  <a:pos x="23" y="7"/>
                </a:cxn>
                <a:cxn ang="0">
                  <a:pos x="32" y="4"/>
                </a:cxn>
                <a:cxn ang="0">
                  <a:pos x="38" y="0"/>
                </a:cxn>
                <a:cxn ang="0">
                  <a:pos x="40" y="0"/>
                </a:cxn>
                <a:cxn ang="0">
                  <a:pos x="41" y="0"/>
                </a:cxn>
                <a:cxn ang="0">
                  <a:pos x="40" y="2"/>
                </a:cxn>
                <a:cxn ang="0">
                  <a:pos x="34" y="6"/>
                </a:cxn>
                <a:cxn ang="0">
                  <a:pos x="30" y="7"/>
                </a:cxn>
                <a:cxn ang="0">
                  <a:pos x="32" y="11"/>
                </a:cxn>
                <a:cxn ang="0">
                  <a:pos x="32" y="15"/>
                </a:cxn>
                <a:cxn ang="0">
                  <a:pos x="26" y="15"/>
                </a:cxn>
                <a:cxn ang="0">
                  <a:pos x="23" y="17"/>
                </a:cxn>
                <a:cxn ang="0">
                  <a:pos x="21" y="19"/>
                </a:cxn>
                <a:cxn ang="0">
                  <a:pos x="15" y="19"/>
                </a:cxn>
                <a:cxn ang="0">
                  <a:pos x="15" y="21"/>
                </a:cxn>
                <a:cxn ang="0">
                  <a:pos x="9" y="21"/>
                </a:cxn>
                <a:cxn ang="0">
                  <a:pos x="6" y="21"/>
                </a:cxn>
                <a:cxn ang="0">
                  <a:pos x="6" y="21"/>
                </a:cxn>
                <a:cxn ang="0">
                  <a:pos x="6" y="21"/>
                </a:cxn>
              </a:cxnLst>
              <a:rect l="0" t="0" r="r" b="b"/>
              <a:pathLst>
                <a:path w="41" h="21">
                  <a:moveTo>
                    <a:pt x="6" y="21"/>
                  </a:moveTo>
                  <a:lnTo>
                    <a:pt x="0" y="17"/>
                  </a:lnTo>
                  <a:lnTo>
                    <a:pt x="0" y="15"/>
                  </a:lnTo>
                  <a:lnTo>
                    <a:pt x="0" y="11"/>
                  </a:lnTo>
                  <a:lnTo>
                    <a:pt x="0" y="11"/>
                  </a:lnTo>
                  <a:lnTo>
                    <a:pt x="2" y="7"/>
                  </a:lnTo>
                  <a:lnTo>
                    <a:pt x="6" y="9"/>
                  </a:lnTo>
                  <a:lnTo>
                    <a:pt x="9" y="9"/>
                  </a:lnTo>
                  <a:lnTo>
                    <a:pt x="9" y="7"/>
                  </a:lnTo>
                  <a:lnTo>
                    <a:pt x="9" y="6"/>
                  </a:lnTo>
                  <a:lnTo>
                    <a:pt x="15" y="6"/>
                  </a:lnTo>
                  <a:lnTo>
                    <a:pt x="17" y="7"/>
                  </a:lnTo>
                  <a:lnTo>
                    <a:pt x="23" y="7"/>
                  </a:lnTo>
                  <a:lnTo>
                    <a:pt x="32" y="4"/>
                  </a:lnTo>
                  <a:lnTo>
                    <a:pt x="38" y="0"/>
                  </a:lnTo>
                  <a:lnTo>
                    <a:pt x="40" y="0"/>
                  </a:lnTo>
                  <a:lnTo>
                    <a:pt x="41" y="0"/>
                  </a:lnTo>
                  <a:lnTo>
                    <a:pt x="40" y="2"/>
                  </a:lnTo>
                  <a:lnTo>
                    <a:pt x="34" y="6"/>
                  </a:lnTo>
                  <a:lnTo>
                    <a:pt x="30" y="7"/>
                  </a:lnTo>
                  <a:lnTo>
                    <a:pt x="32" y="11"/>
                  </a:lnTo>
                  <a:lnTo>
                    <a:pt x="32" y="15"/>
                  </a:lnTo>
                  <a:lnTo>
                    <a:pt x="26" y="15"/>
                  </a:lnTo>
                  <a:lnTo>
                    <a:pt x="23" y="17"/>
                  </a:lnTo>
                  <a:lnTo>
                    <a:pt x="21" y="19"/>
                  </a:lnTo>
                  <a:lnTo>
                    <a:pt x="15" y="19"/>
                  </a:lnTo>
                  <a:lnTo>
                    <a:pt x="15" y="21"/>
                  </a:lnTo>
                  <a:lnTo>
                    <a:pt x="9" y="21"/>
                  </a:lnTo>
                  <a:lnTo>
                    <a:pt x="6" y="21"/>
                  </a:lnTo>
                  <a:lnTo>
                    <a:pt x="6" y="21"/>
                  </a:lnTo>
                  <a:lnTo>
                    <a:pt x="6" y="21"/>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82" name="Freeform 67">
              <a:extLst>
                <a:ext uri="{FF2B5EF4-FFF2-40B4-BE49-F238E27FC236}">
                  <a16:creationId xmlns:a16="http://schemas.microsoft.com/office/drawing/2014/main" id="{35FDAF25-A241-40CF-AA54-CC80C05DBFDF}"/>
                </a:ext>
              </a:extLst>
            </p:cNvPr>
            <p:cNvSpPr>
              <a:spLocks/>
            </p:cNvSpPr>
            <p:nvPr/>
          </p:nvSpPr>
          <p:spPr bwMode="auto">
            <a:xfrm>
              <a:off x="9516157" y="2549652"/>
              <a:ext cx="40227" cy="37778"/>
            </a:xfrm>
            <a:custGeom>
              <a:avLst/>
              <a:gdLst/>
              <a:ahLst/>
              <a:cxnLst>
                <a:cxn ang="0">
                  <a:pos x="93" y="59"/>
                </a:cxn>
                <a:cxn ang="0">
                  <a:pos x="98" y="51"/>
                </a:cxn>
                <a:cxn ang="0">
                  <a:pos x="96" y="45"/>
                </a:cxn>
                <a:cxn ang="0">
                  <a:pos x="98" y="32"/>
                </a:cxn>
                <a:cxn ang="0">
                  <a:pos x="96" y="17"/>
                </a:cxn>
                <a:cxn ang="0">
                  <a:pos x="106" y="10"/>
                </a:cxn>
                <a:cxn ang="0">
                  <a:pos x="111" y="6"/>
                </a:cxn>
                <a:cxn ang="0">
                  <a:pos x="111" y="0"/>
                </a:cxn>
                <a:cxn ang="0">
                  <a:pos x="98" y="2"/>
                </a:cxn>
                <a:cxn ang="0">
                  <a:pos x="87" y="6"/>
                </a:cxn>
                <a:cxn ang="0">
                  <a:pos x="78" y="6"/>
                </a:cxn>
                <a:cxn ang="0">
                  <a:pos x="68" y="10"/>
                </a:cxn>
                <a:cxn ang="0">
                  <a:pos x="59" y="12"/>
                </a:cxn>
                <a:cxn ang="0">
                  <a:pos x="53" y="8"/>
                </a:cxn>
                <a:cxn ang="0">
                  <a:pos x="38" y="8"/>
                </a:cxn>
                <a:cxn ang="0">
                  <a:pos x="34" y="10"/>
                </a:cxn>
                <a:cxn ang="0">
                  <a:pos x="23" y="13"/>
                </a:cxn>
                <a:cxn ang="0">
                  <a:pos x="15" y="15"/>
                </a:cxn>
                <a:cxn ang="0">
                  <a:pos x="14" y="25"/>
                </a:cxn>
                <a:cxn ang="0">
                  <a:pos x="10" y="30"/>
                </a:cxn>
                <a:cxn ang="0">
                  <a:pos x="4" y="30"/>
                </a:cxn>
                <a:cxn ang="0">
                  <a:pos x="0" y="30"/>
                </a:cxn>
                <a:cxn ang="0">
                  <a:pos x="4" y="42"/>
                </a:cxn>
                <a:cxn ang="0">
                  <a:pos x="4" y="51"/>
                </a:cxn>
                <a:cxn ang="0">
                  <a:pos x="12" y="59"/>
                </a:cxn>
                <a:cxn ang="0">
                  <a:pos x="15" y="62"/>
                </a:cxn>
                <a:cxn ang="0">
                  <a:pos x="17" y="72"/>
                </a:cxn>
                <a:cxn ang="0">
                  <a:pos x="14" y="76"/>
                </a:cxn>
                <a:cxn ang="0">
                  <a:pos x="8" y="81"/>
                </a:cxn>
                <a:cxn ang="0">
                  <a:pos x="4" y="85"/>
                </a:cxn>
                <a:cxn ang="0">
                  <a:pos x="8" y="89"/>
                </a:cxn>
                <a:cxn ang="0">
                  <a:pos x="8" y="100"/>
                </a:cxn>
                <a:cxn ang="0">
                  <a:pos x="15" y="102"/>
                </a:cxn>
                <a:cxn ang="0">
                  <a:pos x="19" y="106"/>
                </a:cxn>
                <a:cxn ang="0">
                  <a:pos x="59" y="83"/>
                </a:cxn>
                <a:cxn ang="0">
                  <a:pos x="59" y="83"/>
                </a:cxn>
              </a:cxnLst>
              <a:rect l="0" t="0" r="r" b="b"/>
              <a:pathLst>
                <a:path w="115" h="108">
                  <a:moveTo>
                    <a:pt x="59" y="83"/>
                  </a:moveTo>
                  <a:lnTo>
                    <a:pt x="93" y="59"/>
                  </a:lnTo>
                  <a:lnTo>
                    <a:pt x="93" y="57"/>
                  </a:lnTo>
                  <a:lnTo>
                    <a:pt x="98" y="51"/>
                  </a:lnTo>
                  <a:lnTo>
                    <a:pt x="98" y="45"/>
                  </a:lnTo>
                  <a:lnTo>
                    <a:pt x="96" y="45"/>
                  </a:lnTo>
                  <a:lnTo>
                    <a:pt x="98" y="36"/>
                  </a:lnTo>
                  <a:lnTo>
                    <a:pt x="98" y="32"/>
                  </a:lnTo>
                  <a:lnTo>
                    <a:pt x="96" y="25"/>
                  </a:lnTo>
                  <a:lnTo>
                    <a:pt x="96" y="17"/>
                  </a:lnTo>
                  <a:lnTo>
                    <a:pt x="98" y="12"/>
                  </a:lnTo>
                  <a:lnTo>
                    <a:pt x="106" y="10"/>
                  </a:lnTo>
                  <a:lnTo>
                    <a:pt x="110" y="6"/>
                  </a:lnTo>
                  <a:lnTo>
                    <a:pt x="111" y="6"/>
                  </a:lnTo>
                  <a:lnTo>
                    <a:pt x="115" y="2"/>
                  </a:lnTo>
                  <a:lnTo>
                    <a:pt x="111" y="0"/>
                  </a:lnTo>
                  <a:lnTo>
                    <a:pt x="106" y="0"/>
                  </a:lnTo>
                  <a:lnTo>
                    <a:pt x="98" y="2"/>
                  </a:lnTo>
                  <a:lnTo>
                    <a:pt x="91" y="2"/>
                  </a:lnTo>
                  <a:lnTo>
                    <a:pt x="87" y="6"/>
                  </a:lnTo>
                  <a:lnTo>
                    <a:pt x="81" y="6"/>
                  </a:lnTo>
                  <a:lnTo>
                    <a:pt x="78" y="6"/>
                  </a:lnTo>
                  <a:lnTo>
                    <a:pt x="74" y="8"/>
                  </a:lnTo>
                  <a:lnTo>
                    <a:pt x="68" y="10"/>
                  </a:lnTo>
                  <a:lnTo>
                    <a:pt x="68" y="12"/>
                  </a:lnTo>
                  <a:lnTo>
                    <a:pt x="59" y="12"/>
                  </a:lnTo>
                  <a:lnTo>
                    <a:pt x="53" y="10"/>
                  </a:lnTo>
                  <a:lnTo>
                    <a:pt x="53" y="8"/>
                  </a:lnTo>
                  <a:lnTo>
                    <a:pt x="49" y="8"/>
                  </a:lnTo>
                  <a:lnTo>
                    <a:pt x="38" y="8"/>
                  </a:lnTo>
                  <a:lnTo>
                    <a:pt x="36" y="10"/>
                  </a:lnTo>
                  <a:lnTo>
                    <a:pt x="34" y="10"/>
                  </a:lnTo>
                  <a:lnTo>
                    <a:pt x="25" y="13"/>
                  </a:lnTo>
                  <a:lnTo>
                    <a:pt x="23" y="13"/>
                  </a:lnTo>
                  <a:lnTo>
                    <a:pt x="17" y="12"/>
                  </a:lnTo>
                  <a:lnTo>
                    <a:pt x="15" y="15"/>
                  </a:lnTo>
                  <a:lnTo>
                    <a:pt x="15" y="23"/>
                  </a:lnTo>
                  <a:lnTo>
                    <a:pt x="14" y="25"/>
                  </a:lnTo>
                  <a:lnTo>
                    <a:pt x="14" y="27"/>
                  </a:lnTo>
                  <a:lnTo>
                    <a:pt x="10" y="30"/>
                  </a:lnTo>
                  <a:lnTo>
                    <a:pt x="6" y="30"/>
                  </a:lnTo>
                  <a:lnTo>
                    <a:pt x="4" y="30"/>
                  </a:lnTo>
                  <a:lnTo>
                    <a:pt x="0" y="30"/>
                  </a:lnTo>
                  <a:lnTo>
                    <a:pt x="0" y="30"/>
                  </a:lnTo>
                  <a:lnTo>
                    <a:pt x="0" y="36"/>
                  </a:lnTo>
                  <a:lnTo>
                    <a:pt x="4" y="42"/>
                  </a:lnTo>
                  <a:lnTo>
                    <a:pt x="4" y="47"/>
                  </a:lnTo>
                  <a:lnTo>
                    <a:pt x="4" y="51"/>
                  </a:lnTo>
                  <a:lnTo>
                    <a:pt x="4" y="59"/>
                  </a:lnTo>
                  <a:lnTo>
                    <a:pt x="12" y="59"/>
                  </a:lnTo>
                  <a:lnTo>
                    <a:pt x="14" y="62"/>
                  </a:lnTo>
                  <a:lnTo>
                    <a:pt x="15" y="62"/>
                  </a:lnTo>
                  <a:lnTo>
                    <a:pt x="15" y="70"/>
                  </a:lnTo>
                  <a:lnTo>
                    <a:pt x="17" y="72"/>
                  </a:lnTo>
                  <a:lnTo>
                    <a:pt x="15" y="76"/>
                  </a:lnTo>
                  <a:lnTo>
                    <a:pt x="14" y="76"/>
                  </a:lnTo>
                  <a:lnTo>
                    <a:pt x="10" y="76"/>
                  </a:lnTo>
                  <a:lnTo>
                    <a:pt x="8" y="81"/>
                  </a:lnTo>
                  <a:lnTo>
                    <a:pt x="4" y="85"/>
                  </a:lnTo>
                  <a:lnTo>
                    <a:pt x="4" y="85"/>
                  </a:lnTo>
                  <a:lnTo>
                    <a:pt x="6" y="87"/>
                  </a:lnTo>
                  <a:lnTo>
                    <a:pt x="8" y="89"/>
                  </a:lnTo>
                  <a:lnTo>
                    <a:pt x="8" y="96"/>
                  </a:lnTo>
                  <a:lnTo>
                    <a:pt x="8" y="100"/>
                  </a:lnTo>
                  <a:lnTo>
                    <a:pt x="10" y="100"/>
                  </a:lnTo>
                  <a:lnTo>
                    <a:pt x="15" y="102"/>
                  </a:lnTo>
                  <a:lnTo>
                    <a:pt x="19" y="106"/>
                  </a:lnTo>
                  <a:lnTo>
                    <a:pt x="19" y="106"/>
                  </a:lnTo>
                  <a:lnTo>
                    <a:pt x="25" y="108"/>
                  </a:lnTo>
                  <a:lnTo>
                    <a:pt x="59" y="83"/>
                  </a:lnTo>
                  <a:lnTo>
                    <a:pt x="59" y="83"/>
                  </a:lnTo>
                  <a:lnTo>
                    <a:pt x="59" y="83"/>
                  </a:lnTo>
                  <a:lnTo>
                    <a:pt x="59" y="83"/>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83" name="Freeform 68">
              <a:extLst>
                <a:ext uri="{FF2B5EF4-FFF2-40B4-BE49-F238E27FC236}">
                  <a16:creationId xmlns:a16="http://schemas.microsoft.com/office/drawing/2014/main" id="{202472CD-189C-47BF-8AEE-DB70401E383F}"/>
                </a:ext>
              </a:extLst>
            </p:cNvPr>
            <p:cNvSpPr>
              <a:spLocks/>
            </p:cNvSpPr>
            <p:nvPr/>
          </p:nvSpPr>
          <p:spPr bwMode="auto">
            <a:xfrm>
              <a:off x="9516157" y="2549652"/>
              <a:ext cx="40227" cy="37778"/>
            </a:xfrm>
            <a:custGeom>
              <a:avLst/>
              <a:gdLst/>
              <a:ahLst/>
              <a:cxnLst>
                <a:cxn ang="0">
                  <a:pos x="93" y="59"/>
                </a:cxn>
                <a:cxn ang="0">
                  <a:pos x="98" y="51"/>
                </a:cxn>
                <a:cxn ang="0">
                  <a:pos x="96" y="45"/>
                </a:cxn>
                <a:cxn ang="0">
                  <a:pos x="98" y="32"/>
                </a:cxn>
                <a:cxn ang="0">
                  <a:pos x="96" y="17"/>
                </a:cxn>
                <a:cxn ang="0">
                  <a:pos x="106" y="10"/>
                </a:cxn>
                <a:cxn ang="0">
                  <a:pos x="111" y="6"/>
                </a:cxn>
                <a:cxn ang="0">
                  <a:pos x="111" y="0"/>
                </a:cxn>
                <a:cxn ang="0">
                  <a:pos x="98" y="2"/>
                </a:cxn>
                <a:cxn ang="0">
                  <a:pos x="87" y="6"/>
                </a:cxn>
                <a:cxn ang="0">
                  <a:pos x="78" y="6"/>
                </a:cxn>
                <a:cxn ang="0">
                  <a:pos x="68" y="10"/>
                </a:cxn>
                <a:cxn ang="0">
                  <a:pos x="59" y="12"/>
                </a:cxn>
                <a:cxn ang="0">
                  <a:pos x="53" y="8"/>
                </a:cxn>
                <a:cxn ang="0">
                  <a:pos x="38" y="8"/>
                </a:cxn>
                <a:cxn ang="0">
                  <a:pos x="34" y="10"/>
                </a:cxn>
                <a:cxn ang="0">
                  <a:pos x="23" y="13"/>
                </a:cxn>
                <a:cxn ang="0">
                  <a:pos x="15" y="15"/>
                </a:cxn>
                <a:cxn ang="0">
                  <a:pos x="14" y="25"/>
                </a:cxn>
                <a:cxn ang="0">
                  <a:pos x="10" y="30"/>
                </a:cxn>
                <a:cxn ang="0">
                  <a:pos x="4" y="30"/>
                </a:cxn>
                <a:cxn ang="0">
                  <a:pos x="0" y="30"/>
                </a:cxn>
                <a:cxn ang="0">
                  <a:pos x="4" y="42"/>
                </a:cxn>
                <a:cxn ang="0">
                  <a:pos x="4" y="51"/>
                </a:cxn>
                <a:cxn ang="0">
                  <a:pos x="12" y="59"/>
                </a:cxn>
                <a:cxn ang="0">
                  <a:pos x="15" y="62"/>
                </a:cxn>
                <a:cxn ang="0">
                  <a:pos x="17" y="72"/>
                </a:cxn>
                <a:cxn ang="0">
                  <a:pos x="14" y="76"/>
                </a:cxn>
                <a:cxn ang="0">
                  <a:pos x="8" y="81"/>
                </a:cxn>
                <a:cxn ang="0">
                  <a:pos x="4" y="85"/>
                </a:cxn>
                <a:cxn ang="0">
                  <a:pos x="8" y="89"/>
                </a:cxn>
                <a:cxn ang="0">
                  <a:pos x="8" y="100"/>
                </a:cxn>
                <a:cxn ang="0">
                  <a:pos x="15" y="102"/>
                </a:cxn>
                <a:cxn ang="0">
                  <a:pos x="19" y="106"/>
                </a:cxn>
                <a:cxn ang="0">
                  <a:pos x="59" y="83"/>
                </a:cxn>
                <a:cxn ang="0">
                  <a:pos x="59" y="83"/>
                </a:cxn>
              </a:cxnLst>
              <a:rect l="0" t="0" r="r" b="b"/>
              <a:pathLst>
                <a:path w="115" h="108">
                  <a:moveTo>
                    <a:pt x="59" y="83"/>
                  </a:moveTo>
                  <a:lnTo>
                    <a:pt x="93" y="59"/>
                  </a:lnTo>
                  <a:lnTo>
                    <a:pt x="93" y="57"/>
                  </a:lnTo>
                  <a:lnTo>
                    <a:pt x="98" y="51"/>
                  </a:lnTo>
                  <a:lnTo>
                    <a:pt x="98" y="45"/>
                  </a:lnTo>
                  <a:lnTo>
                    <a:pt x="96" y="45"/>
                  </a:lnTo>
                  <a:lnTo>
                    <a:pt x="98" y="36"/>
                  </a:lnTo>
                  <a:lnTo>
                    <a:pt x="98" y="32"/>
                  </a:lnTo>
                  <a:lnTo>
                    <a:pt x="96" y="25"/>
                  </a:lnTo>
                  <a:lnTo>
                    <a:pt x="96" y="17"/>
                  </a:lnTo>
                  <a:lnTo>
                    <a:pt x="98" y="12"/>
                  </a:lnTo>
                  <a:lnTo>
                    <a:pt x="106" y="10"/>
                  </a:lnTo>
                  <a:lnTo>
                    <a:pt x="110" y="6"/>
                  </a:lnTo>
                  <a:lnTo>
                    <a:pt x="111" y="6"/>
                  </a:lnTo>
                  <a:lnTo>
                    <a:pt x="115" y="2"/>
                  </a:lnTo>
                  <a:lnTo>
                    <a:pt x="111" y="0"/>
                  </a:lnTo>
                  <a:lnTo>
                    <a:pt x="106" y="0"/>
                  </a:lnTo>
                  <a:lnTo>
                    <a:pt x="98" y="2"/>
                  </a:lnTo>
                  <a:lnTo>
                    <a:pt x="91" y="2"/>
                  </a:lnTo>
                  <a:lnTo>
                    <a:pt x="87" y="6"/>
                  </a:lnTo>
                  <a:lnTo>
                    <a:pt x="81" y="6"/>
                  </a:lnTo>
                  <a:lnTo>
                    <a:pt x="78" y="6"/>
                  </a:lnTo>
                  <a:lnTo>
                    <a:pt x="74" y="8"/>
                  </a:lnTo>
                  <a:lnTo>
                    <a:pt x="68" y="10"/>
                  </a:lnTo>
                  <a:lnTo>
                    <a:pt x="68" y="12"/>
                  </a:lnTo>
                  <a:lnTo>
                    <a:pt x="59" y="12"/>
                  </a:lnTo>
                  <a:lnTo>
                    <a:pt x="53" y="10"/>
                  </a:lnTo>
                  <a:lnTo>
                    <a:pt x="53" y="8"/>
                  </a:lnTo>
                  <a:lnTo>
                    <a:pt x="49" y="8"/>
                  </a:lnTo>
                  <a:lnTo>
                    <a:pt x="38" y="8"/>
                  </a:lnTo>
                  <a:lnTo>
                    <a:pt x="36" y="10"/>
                  </a:lnTo>
                  <a:lnTo>
                    <a:pt x="34" y="10"/>
                  </a:lnTo>
                  <a:lnTo>
                    <a:pt x="25" y="13"/>
                  </a:lnTo>
                  <a:lnTo>
                    <a:pt x="23" y="13"/>
                  </a:lnTo>
                  <a:lnTo>
                    <a:pt x="17" y="12"/>
                  </a:lnTo>
                  <a:lnTo>
                    <a:pt x="15" y="15"/>
                  </a:lnTo>
                  <a:lnTo>
                    <a:pt x="15" y="23"/>
                  </a:lnTo>
                  <a:lnTo>
                    <a:pt x="14" y="25"/>
                  </a:lnTo>
                  <a:lnTo>
                    <a:pt x="14" y="27"/>
                  </a:lnTo>
                  <a:lnTo>
                    <a:pt x="10" y="30"/>
                  </a:lnTo>
                  <a:lnTo>
                    <a:pt x="6" y="30"/>
                  </a:lnTo>
                  <a:lnTo>
                    <a:pt x="4" y="30"/>
                  </a:lnTo>
                  <a:lnTo>
                    <a:pt x="0" y="30"/>
                  </a:lnTo>
                  <a:lnTo>
                    <a:pt x="0" y="30"/>
                  </a:lnTo>
                  <a:lnTo>
                    <a:pt x="0" y="36"/>
                  </a:lnTo>
                  <a:lnTo>
                    <a:pt x="4" y="42"/>
                  </a:lnTo>
                  <a:lnTo>
                    <a:pt x="4" y="47"/>
                  </a:lnTo>
                  <a:lnTo>
                    <a:pt x="4" y="51"/>
                  </a:lnTo>
                  <a:lnTo>
                    <a:pt x="4" y="59"/>
                  </a:lnTo>
                  <a:lnTo>
                    <a:pt x="12" y="59"/>
                  </a:lnTo>
                  <a:lnTo>
                    <a:pt x="14" y="62"/>
                  </a:lnTo>
                  <a:lnTo>
                    <a:pt x="15" y="62"/>
                  </a:lnTo>
                  <a:lnTo>
                    <a:pt x="15" y="70"/>
                  </a:lnTo>
                  <a:lnTo>
                    <a:pt x="17" y="72"/>
                  </a:lnTo>
                  <a:lnTo>
                    <a:pt x="15" y="76"/>
                  </a:lnTo>
                  <a:lnTo>
                    <a:pt x="14" y="76"/>
                  </a:lnTo>
                  <a:lnTo>
                    <a:pt x="10" y="76"/>
                  </a:lnTo>
                  <a:lnTo>
                    <a:pt x="8" y="81"/>
                  </a:lnTo>
                  <a:lnTo>
                    <a:pt x="4" y="85"/>
                  </a:lnTo>
                  <a:lnTo>
                    <a:pt x="4" y="85"/>
                  </a:lnTo>
                  <a:lnTo>
                    <a:pt x="6" y="87"/>
                  </a:lnTo>
                  <a:lnTo>
                    <a:pt x="8" y="89"/>
                  </a:lnTo>
                  <a:lnTo>
                    <a:pt x="8" y="96"/>
                  </a:lnTo>
                  <a:lnTo>
                    <a:pt x="8" y="100"/>
                  </a:lnTo>
                  <a:lnTo>
                    <a:pt x="10" y="100"/>
                  </a:lnTo>
                  <a:lnTo>
                    <a:pt x="15" y="102"/>
                  </a:lnTo>
                  <a:lnTo>
                    <a:pt x="19" y="106"/>
                  </a:lnTo>
                  <a:lnTo>
                    <a:pt x="19" y="106"/>
                  </a:lnTo>
                  <a:lnTo>
                    <a:pt x="25" y="108"/>
                  </a:lnTo>
                  <a:lnTo>
                    <a:pt x="59" y="83"/>
                  </a:lnTo>
                  <a:lnTo>
                    <a:pt x="59" y="83"/>
                  </a:lnTo>
                  <a:lnTo>
                    <a:pt x="59" y="83"/>
                  </a:lnTo>
                  <a:lnTo>
                    <a:pt x="59" y="83"/>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84" name="Freeform 69">
              <a:extLst>
                <a:ext uri="{FF2B5EF4-FFF2-40B4-BE49-F238E27FC236}">
                  <a16:creationId xmlns:a16="http://schemas.microsoft.com/office/drawing/2014/main" id="{4F083B43-7542-49B1-8DE4-B43A0E125987}"/>
                </a:ext>
              </a:extLst>
            </p:cNvPr>
            <p:cNvSpPr>
              <a:spLocks/>
            </p:cNvSpPr>
            <p:nvPr/>
          </p:nvSpPr>
          <p:spPr bwMode="auto">
            <a:xfrm>
              <a:off x="9508461" y="2579385"/>
              <a:ext cx="9095" cy="27634"/>
            </a:xfrm>
            <a:custGeom>
              <a:avLst/>
              <a:gdLst/>
              <a:ahLst/>
              <a:cxnLst>
                <a:cxn ang="0">
                  <a:pos x="17" y="79"/>
                </a:cxn>
                <a:cxn ang="0">
                  <a:pos x="19" y="77"/>
                </a:cxn>
                <a:cxn ang="0">
                  <a:pos x="19" y="77"/>
                </a:cxn>
                <a:cxn ang="0">
                  <a:pos x="19" y="73"/>
                </a:cxn>
                <a:cxn ang="0">
                  <a:pos x="20" y="72"/>
                </a:cxn>
                <a:cxn ang="0">
                  <a:pos x="20" y="68"/>
                </a:cxn>
                <a:cxn ang="0">
                  <a:pos x="22" y="64"/>
                </a:cxn>
                <a:cxn ang="0">
                  <a:pos x="22" y="58"/>
                </a:cxn>
                <a:cxn ang="0">
                  <a:pos x="22" y="58"/>
                </a:cxn>
                <a:cxn ang="0">
                  <a:pos x="22" y="55"/>
                </a:cxn>
                <a:cxn ang="0">
                  <a:pos x="22" y="49"/>
                </a:cxn>
                <a:cxn ang="0">
                  <a:pos x="22" y="47"/>
                </a:cxn>
                <a:cxn ang="0">
                  <a:pos x="22" y="40"/>
                </a:cxn>
                <a:cxn ang="0">
                  <a:pos x="22" y="40"/>
                </a:cxn>
                <a:cxn ang="0">
                  <a:pos x="20" y="40"/>
                </a:cxn>
                <a:cxn ang="0">
                  <a:pos x="19" y="40"/>
                </a:cxn>
                <a:cxn ang="0">
                  <a:pos x="17" y="40"/>
                </a:cxn>
                <a:cxn ang="0">
                  <a:pos x="17" y="34"/>
                </a:cxn>
                <a:cxn ang="0">
                  <a:pos x="17" y="25"/>
                </a:cxn>
                <a:cxn ang="0">
                  <a:pos x="17" y="23"/>
                </a:cxn>
                <a:cxn ang="0">
                  <a:pos x="17" y="17"/>
                </a:cxn>
                <a:cxn ang="0">
                  <a:pos x="22" y="17"/>
                </a:cxn>
                <a:cxn ang="0">
                  <a:pos x="22" y="21"/>
                </a:cxn>
                <a:cxn ang="0">
                  <a:pos x="22" y="21"/>
                </a:cxn>
                <a:cxn ang="0">
                  <a:pos x="26" y="21"/>
                </a:cxn>
                <a:cxn ang="0">
                  <a:pos x="26" y="17"/>
                </a:cxn>
                <a:cxn ang="0">
                  <a:pos x="26" y="17"/>
                </a:cxn>
                <a:cxn ang="0">
                  <a:pos x="26" y="17"/>
                </a:cxn>
                <a:cxn ang="0">
                  <a:pos x="22" y="11"/>
                </a:cxn>
                <a:cxn ang="0">
                  <a:pos x="26" y="8"/>
                </a:cxn>
                <a:cxn ang="0">
                  <a:pos x="26" y="2"/>
                </a:cxn>
                <a:cxn ang="0">
                  <a:pos x="26" y="0"/>
                </a:cxn>
                <a:cxn ang="0">
                  <a:pos x="26" y="0"/>
                </a:cxn>
                <a:cxn ang="0">
                  <a:pos x="22" y="4"/>
                </a:cxn>
                <a:cxn ang="0">
                  <a:pos x="19" y="4"/>
                </a:cxn>
                <a:cxn ang="0">
                  <a:pos x="17" y="4"/>
                </a:cxn>
                <a:cxn ang="0">
                  <a:pos x="13" y="8"/>
                </a:cxn>
                <a:cxn ang="0">
                  <a:pos x="9" y="21"/>
                </a:cxn>
                <a:cxn ang="0">
                  <a:pos x="5" y="32"/>
                </a:cxn>
                <a:cxn ang="0">
                  <a:pos x="0" y="40"/>
                </a:cxn>
                <a:cxn ang="0">
                  <a:pos x="4" y="40"/>
                </a:cxn>
                <a:cxn ang="0">
                  <a:pos x="5" y="45"/>
                </a:cxn>
                <a:cxn ang="0">
                  <a:pos x="7" y="53"/>
                </a:cxn>
                <a:cxn ang="0">
                  <a:pos x="13" y="60"/>
                </a:cxn>
                <a:cxn ang="0">
                  <a:pos x="17" y="70"/>
                </a:cxn>
                <a:cxn ang="0">
                  <a:pos x="17" y="73"/>
                </a:cxn>
                <a:cxn ang="0">
                  <a:pos x="17" y="79"/>
                </a:cxn>
                <a:cxn ang="0">
                  <a:pos x="17" y="79"/>
                </a:cxn>
                <a:cxn ang="0">
                  <a:pos x="17" y="79"/>
                </a:cxn>
              </a:cxnLst>
              <a:rect l="0" t="0" r="r" b="b"/>
              <a:pathLst>
                <a:path w="26" h="79">
                  <a:moveTo>
                    <a:pt x="17" y="79"/>
                  </a:moveTo>
                  <a:lnTo>
                    <a:pt x="19" y="77"/>
                  </a:lnTo>
                  <a:lnTo>
                    <a:pt x="19" y="77"/>
                  </a:lnTo>
                  <a:lnTo>
                    <a:pt x="19" y="73"/>
                  </a:lnTo>
                  <a:lnTo>
                    <a:pt x="20" y="72"/>
                  </a:lnTo>
                  <a:lnTo>
                    <a:pt x="20" y="68"/>
                  </a:lnTo>
                  <a:lnTo>
                    <a:pt x="22" y="64"/>
                  </a:lnTo>
                  <a:lnTo>
                    <a:pt x="22" y="58"/>
                  </a:lnTo>
                  <a:lnTo>
                    <a:pt x="22" y="58"/>
                  </a:lnTo>
                  <a:lnTo>
                    <a:pt x="22" y="55"/>
                  </a:lnTo>
                  <a:lnTo>
                    <a:pt x="22" y="49"/>
                  </a:lnTo>
                  <a:lnTo>
                    <a:pt x="22" y="47"/>
                  </a:lnTo>
                  <a:lnTo>
                    <a:pt x="22" y="40"/>
                  </a:lnTo>
                  <a:lnTo>
                    <a:pt x="22" y="40"/>
                  </a:lnTo>
                  <a:lnTo>
                    <a:pt x="20" y="40"/>
                  </a:lnTo>
                  <a:lnTo>
                    <a:pt x="19" y="40"/>
                  </a:lnTo>
                  <a:lnTo>
                    <a:pt x="17" y="40"/>
                  </a:lnTo>
                  <a:lnTo>
                    <a:pt x="17" y="34"/>
                  </a:lnTo>
                  <a:lnTo>
                    <a:pt x="17" y="25"/>
                  </a:lnTo>
                  <a:lnTo>
                    <a:pt x="17" y="23"/>
                  </a:lnTo>
                  <a:lnTo>
                    <a:pt x="17" y="17"/>
                  </a:lnTo>
                  <a:lnTo>
                    <a:pt x="22" y="17"/>
                  </a:lnTo>
                  <a:lnTo>
                    <a:pt x="22" y="21"/>
                  </a:lnTo>
                  <a:lnTo>
                    <a:pt x="22" y="21"/>
                  </a:lnTo>
                  <a:lnTo>
                    <a:pt x="26" y="21"/>
                  </a:lnTo>
                  <a:lnTo>
                    <a:pt x="26" y="17"/>
                  </a:lnTo>
                  <a:lnTo>
                    <a:pt x="26" y="17"/>
                  </a:lnTo>
                  <a:lnTo>
                    <a:pt x="26" y="17"/>
                  </a:lnTo>
                  <a:lnTo>
                    <a:pt x="22" y="11"/>
                  </a:lnTo>
                  <a:lnTo>
                    <a:pt x="26" y="8"/>
                  </a:lnTo>
                  <a:lnTo>
                    <a:pt x="26" y="2"/>
                  </a:lnTo>
                  <a:lnTo>
                    <a:pt x="26" y="0"/>
                  </a:lnTo>
                  <a:lnTo>
                    <a:pt x="26" y="0"/>
                  </a:lnTo>
                  <a:lnTo>
                    <a:pt x="22" y="4"/>
                  </a:lnTo>
                  <a:lnTo>
                    <a:pt x="19" y="4"/>
                  </a:lnTo>
                  <a:lnTo>
                    <a:pt x="17" y="4"/>
                  </a:lnTo>
                  <a:lnTo>
                    <a:pt x="13" y="8"/>
                  </a:lnTo>
                  <a:lnTo>
                    <a:pt x="9" y="21"/>
                  </a:lnTo>
                  <a:lnTo>
                    <a:pt x="5" y="32"/>
                  </a:lnTo>
                  <a:lnTo>
                    <a:pt x="0" y="40"/>
                  </a:lnTo>
                  <a:lnTo>
                    <a:pt x="4" y="40"/>
                  </a:lnTo>
                  <a:lnTo>
                    <a:pt x="5" y="45"/>
                  </a:lnTo>
                  <a:lnTo>
                    <a:pt x="7" y="53"/>
                  </a:lnTo>
                  <a:lnTo>
                    <a:pt x="13" y="60"/>
                  </a:lnTo>
                  <a:lnTo>
                    <a:pt x="17" y="70"/>
                  </a:lnTo>
                  <a:lnTo>
                    <a:pt x="17" y="73"/>
                  </a:lnTo>
                  <a:lnTo>
                    <a:pt x="17" y="79"/>
                  </a:lnTo>
                  <a:lnTo>
                    <a:pt x="17" y="79"/>
                  </a:lnTo>
                  <a:lnTo>
                    <a:pt x="17" y="79"/>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85" name="Freeform 70">
              <a:extLst>
                <a:ext uri="{FF2B5EF4-FFF2-40B4-BE49-F238E27FC236}">
                  <a16:creationId xmlns:a16="http://schemas.microsoft.com/office/drawing/2014/main" id="{CB4CEAA9-FF21-4690-86BA-54AE58EF14FD}"/>
                </a:ext>
              </a:extLst>
            </p:cNvPr>
            <p:cNvSpPr>
              <a:spLocks/>
            </p:cNvSpPr>
            <p:nvPr/>
          </p:nvSpPr>
          <p:spPr bwMode="auto">
            <a:xfrm>
              <a:off x="9508461" y="2579385"/>
              <a:ext cx="9095" cy="27634"/>
            </a:xfrm>
            <a:custGeom>
              <a:avLst/>
              <a:gdLst/>
              <a:ahLst/>
              <a:cxnLst>
                <a:cxn ang="0">
                  <a:pos x="17" y="79"/>
                </a:cxn>
                <a:cxn ang="0">
                  <a:pos x="19" y="77"/>
                </a:cxn>
                <a:cxn ang="0">
                  <a:pos x="19" y="77"/>
                </a:cxn>
                <a:cxn ang="0">
                  <a:pos x="19" y="73"/>
                </a:cxn>
                <a:cxn ang="0">
                  <a:pos x="20" y="72"/>
                </a:cxn>
                <a:cxn ang="0">
                  <a:pos x="20" y="68"/>
                </a:cxn>
                <a:cxn ang="0">
                  <a:pos x="22" y="64"/>
                </a:cxn>
                <a:cxn ang="0">
                  <a:pos x="22" y="58"/>
                </a:cxn>
                <a:cxn ang="0">
                  <a:pos x="22" y="58"/>
                </a:cxn>
                <a:cxn ang="0">
                  <a:pos x="22" y="55"/>
                </a:cxn>
                <a:cxn ang="0">
                  <a:pos x="22" y="49"/>
                </a:cxn>
                <a:cxn ang="0">
                  <a:pos x="22" y="47"/>
                </a:cxn>
                <a:cxn ang="0">
                  <a:pos x="22" y="40"/>
                </a:cxn>
                <a:cxn ang="0">
                  <a:pos x="22" y="40"/>
                </a:cxn>
                <a:cxn ang="0">
                  <a:pos x="20" y="40"/>
                </a:cxn>
                <a:cxn ang="0">
                  <a:pos x="19" y="40"/>
                </a:cxn>
                <a:cxn ang="0">
                  <a:pos x="17" y="40"/>
                </a:cxn>
                <a:cxn ang="0">
                  <a:pos x="17" y="34"/>
                </a:cxn>
                <a:cxn ang="0">
                  <a:pos x="17" y="25"/>
                </a:cxn>
                <a:cxn ang="0">
                  <a:pos x="17" y="23"/>
                </a:cxn>
                <a:cxn ang="0">
                  <a:pos x="17" y="17"/>
                </a:cxn>
                <a:cxn ang="0">
                  <a:pos x="22" y="17"/>
                </a:cxn>
                <a:cxn ang="0">
                  <a:pos x="22" y="21"/>
                </a:cxn>
                <a:cxn ang="0">
                  <a:pos x="22" y="21"/>
                </a:cxn>
                <a:cxn ang="0">
                  <a:pos x="26" y="21"/>
                </a:cxn>
                <a:cxn ang="0">
                  <a:pos x="26" y="17"/>
                </a:cxn>
                <a:cxn ang="0">
                  <a:pos x="26" y="17"/>
                </a:cxn>
                <a:cxn ang="0">
                  <a:pos x="26" y="17"/>
                </a:cxn>
                <a:cxn ang="0">
                  <a:pos x="22" y="11"/>
                </a:cxn>
                <a:cxn ang="0">
                  <a:pos x="26" y="8"/>
                </a:cxn>
                <a:cxn ang="0">
                  <a:pos x="26" y="2"/>
                </a:cxn>
                <a:cxn ang="0">
                  <a:pos x="26" y="0"/>
                </a:cxn>
                <a:cxn ang="0">
                  <a:pos x="26" y="0"/>
                </a:cxn>
                <a:cxn ang="0">
                  <a:pos x="22" y="4"/>
                </a:cxn>
                <a:cxn ang="0">
                  <a:pos x="19" y="4"/>
                </a:cxn>
                <a:cxn ang="0">
                  <a:pos x="17" y="4"/>
                </a:cxn>
                <a:cxn ang="0">
                  <a:pos x="13" y="8"/>
                </a:cxn>
                <a:cxn ang="0">
                  <a:pos x="9" y="21"/>
                </a:cxn>
                <a:cxn ang="0">
                  <a:pos x="5" y="32"/>
                </a:cxn>
                <a:cxn ang="0">
                  <a:pos x="0" y="40"/>
                </a:cxn>
                <a:cxn ang="0">
                  <a:pos x="4" y="40"/>
                </a:cxn>
                <a:cxn ang="0">
                  <a:pos x="5" y="45"/>
                </a:cxn>
                <a:cxn ang="0">
                  <a:pos x="7" y="53"/>
                </a:cxn>
                <a:cxn ang="0">
                  <a:pos x="13" y="60"/>
                </a:cxn>
                <a:cxn ang="0">
                  <a:pos x="17" y="70"/>
                </a:cxn>
                <a:cxn ang="0">
                  <a:pos x="17" y="73"/>
                </a:cxn>
                <a:cxn ang="0">
                  <a:pos x="17" y="79"/>
                </a:cxn>
                <a:cxn ang="0">
                  <a:pos x="17" y="79"/>
                </a:cxn>
                <a:cxn ang="0">
                  <a:pos x="17" y="79"/>
                </a:cxn>
              </a:cxnLst>
              <a:rect l="0" t="0" r="r" b="b"/>
              <a:pathLst>
                <a:path w="26" h="79">
                  <a:moveTo>
                    <a:pt x="17" y="79"/>
                  </a:moveTo>
                  <a:lnTo>
                    <a:pt x="19" y="77"/>
                  </a:lnTo>
                  <a:lnTo>
                    <a:pt x="19" y="77"/>
                  </a:lnTo>
                  <a:lnTo>
                    <a:pt x="19" y="73"/>
                  </a:lnTo>
                  <a:lnTo>
                    <a:pt x="20" y="72"/>
                  </a:lnTo>
                  <a:lnTo>
                    <a:pt x="20" y="68"/>
                  </a:lnTo>
                  <a:lnTo>
                    <a:pt x="22" y="64"/>
                  </a:lnTo>
                  <a:lnTo>
                    <a:pt x="22" y="58"/>
                  </a:lnTo>
                  <a:lnTo>
                    <a:pt x="22" y="58"/>
                  </a:lnTo>
                  <a:lnTo>
                    <a:pt x="22" y="55"/>
                  </a:lnTo>
                  <a:lnTo>
                    <a:pt x="22" y="49"/>
                  </a:lnTo>
                  <a:lnTo>
                    <a:pt x="22" y="47"/>
                  </a:lnTo>
                  <a:lnTo>
                    <a:pt x="22" y="40"/>
                  </a:lnTo>
                  <a:lnTo>
                    <a:pt x="22" y="40"/>
                  </a:lnTo>
                  <a:lnTo>
                    <a:pt x="20" y="40"/>
                  </a:lnTo>
                  <a:lnTo>
                    <a:pt x="19" y="40"/>
                  </a:lnTo>
                  <a:lnTo>
                    <a:pt x="17" y="40"/>
                  </a:lnTo>
                  <a:lnTo>
                    <a:pt x="17" y="34"/>
                  </a:lnTo>
                  <a:lnTo>
                    <a:pt x="17" y="25"/>
                  </a:lnTo>
                  <a:lnTo>
                    <a:pt x="17" y="23"/>
                  </a:lnTo>
                  <a:lnTo>
                    <a:pt x="17" y="17"/>
                  </a:lnTo>
                  <a:lnTo>
                    <a:pt x="22" y="17"/>
                  </a:lnTo>
                  <a:lnTo>
                    <a:pt x="22" y="21"/>
                  </a:lnTo>
                  <a:lnTo>
                    <a:pt x="22" y="21"/>
                  </a:lnTo>
                  <a:lnTo>
                    <a:pt x="26" y="21"/>
                  </a:lnTo>
                  <a:lnTo>
                    <a:pt x="26" y="17"/>
                  </a:lnTo>
                  <a:lnTo>
                    <a:pt x="26" y="17"/>
                  </a:lnTo>
                  <a:lnTo>
                    <a:pt x="26" y="17"/>
                  </a:lnTo>
                  <a:lnTo>
                    <a:pt x="22" y="11"/>
                  </a:lnTo>
                  <a:lnTo>
                    <a:pt x="26" y="8"/>
                  </a:lnTo>
                  <a:lnTo>
                    <a:pt x="26" y="2"/>
                  </a:lnTo>
                  <a:lnTo>
                    <a:pt x="26" y="0"/>
                  </a:lnTo>
                  <a:lnTo>
                    <a:pt x="26" y="0"/>
                  </a:lnTo>
                  <a:lnTo>
                    <a:pt x="22" y="4"/>
                  </a:lnTo>
                  <a:lnTo>
                    <a:pt x="19" y="4"/>
                  </a:lnTo>
                  <a:lnTo>
                    <a:pt x="17" y="4"/>
                  </a:lnTo>
                  <a:lnTo>
                    <a:pt x="13" y="8"/>
                  </a:lnTo>
                  <a:lnTo>
                    <a:pt x="9" y="21"/>
                  </a:lnTo>
                  <a:lnTo>
                    <a:pt x="5" y="32"/>
                  </a:lnTo>
                  <a:lnTo>
                    <a:pt x="0" y="40"/>
                  </a:lnTo>
                  <a:lnTo>
                    <a:pt x="4" y="40"/>
                  </a:lnTo>
                  <a:lnTo>
                    <a:pt x="5" y="45"/>
                  </a:lnTo>
                  <a:lnTo>
                    <a:pt x="7" y="53"/>
                  </a:lnTo>
                  <a:lnTo>
                    <a:pt x="13" y="60"/>
                  </a:lnTo>
                  <a:lnTo>
                    <a:pt x="17" y="70"/>
                  </a:lnTo>
                  <a:lnTo>
                    <a:pt x="17" y="73"/>
                  </a:lnTo>
                  <a:lnTo>
                    <a:pt x="17" y="79"/>
                  </a:lnTo>
                  <a:lnTo>
                    <a:pt x="17" y="79"/>
                  </a:lnTo>
                  <a:lnTo>
                    <a:pt x="17" y="79"/>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86" name="Freeform 71">
              <a:extLst>
                <a:ext uri="{FF2B5EF4-FFF2-40B4-BE49-F238E27FC236}">
                  <a16:creationId xmlns:a16="http://schemas.microsoft.com/office/drawing/2014/main" id="{27ACF07D-3854-4965-A202-C9676EF091A3}"/>
                </a:ext>
              </a:extLst>
            </p:cNvPr>
            <p:cNvSpPr>
              <a:spLocks/>
            </p:cNvSpPr>
            <p:nvPr/>
          </p:nvSpPr>
          <p:spPr bwMode="auto">
            <a:xfrm>
              <a:off x="9516157" y="2579385"/>
              <a:ext cx="3498" cy="5947"/>
            </a:xfrm>
            <a:custGeom>
              <a:avLst/>
              <a:gdLst/>
              <a:ahLst/>
              <a:cxnLst>
                <a:cxn ang="0">
                  <a:pos x="2" y="17"/>
                </a:cxn>
                <a:cxn ang="0">
                  <a:pos x="2" y="15"/>
                </a:cxn>
                <a:cxn ang="0">
                  <a:pos x="0" y="11"/>
                </a:cxn>
                <a:cxn ang="0">
                  <a:pos x="2" y="8"/>
                </a:cxn>
                <a:cxn ang="0">
                  <a:pos x="2" y="2"/>
                </a:cxn>
                <a:cxn ang="0">
                  <a:pos x="4" y="0"/>
                </a:cxn>
                <a:cxn ang="0">
                  <a:pos x="4" y="0"/>
                </a:cxn>
                <a:cxn ang="0">
                  <a:pos x="6" y="2"/>
                </a:cxn>
                <a:cxn ang="0">
                  <a:pos x="10" y="4"/>
                </a:cxn>
                <a:cxn ang="0">
                  <a:pos x="10" y="11"/>
                </a:cxn>
                <a:cxn ang="0">
                  <a:pos x="10" y="13"/>
                </a:cxn>
                <a:cxn ang="0">
                  <a:pos x="10" y="11"/>
                </a:cxn>
                <a:cxn ang="0">
                  <a:pos x="6" y="15"/>
                </a:cxn>
                <a:cxn ang="0">
                  <a:pos x="4" y="17"/>
                </a:cxn>
                <a:cxn ang="0">
                  <a:pos x="2" y="17"/>
                </a:cxn>
                <a:cxn ang="0">
                  <a:pos x="2" y="17"/>
                </a:cxn>
                <a:cxn ang="0">
                  <a:pos x="2" y="17"/>
                </a:cxn>
              </a:cxnLst>
              <a:rect l="0" t="0" r="r" b="b"/>
              <a:pathLst>
                <a:path w="10" h="17">
                  <a:moveTo>
                    <a:pt x="2" y="17"/>
                  </a:moveTo>
                  <a:lnTo>
                    <a:pt x="2" y="15"/>
                  </a:lnTo>
                  <a:lnTo>
                    <a:pt x="0" y="11"/>
                  </a:lnTo>
                  <a:lnTo>
                    <a:pt x="2" y="8"/>
                  </a:lnTo>
                  <a:lnTo>
                    <a:pt x="2" y="2"/>
                  </a:lnTo>
                  <a:lnTo>
                    <a:pt x="4" y="0"/>
                  </a:lnTo>
                  <a:lnTo>
                    <a:pt x="4" y="0"/>
                  </a:lnTo>
                  <a:lnTo>
                    <a:pt x="6" y="2"/>
                  </a:lnTo>
                  <a:lnTo>
                    <a:pt x="10" y="4"/>
                  </a:lnTo>
                  <a:lnTo>
                    <a:pt x="10" y="11"/>
                  </a:lnTo>
                  <a:lnTo>
                    <a:pt x="10" y="13"/>
                  </a:lnTo>
                  <a:lnTo>
                    <a:pt x="10" y="11"/>
                  </a:lnTo>
                  <a:lnTo>
                    <a:pt x="6" y="15"/>
                  </a:lnTo>
                  <a:lnTo>
                    <a:pt x="4" y="17"/>
                  </a:lnTo>
                  <a:lnTo>
                    <a:pt x="2" y="17"/>
                  </a:lnTo>
                  <a:lnTo>
                    <a:pt x="2" y="17"/>
                  </a:lnTo>
                  <a:lnTo>
                    <a:pt x="2" y="17"/>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87" name="Freeform 72">
              <a:extLst>
                <a:ext uri="{FF2B5EF4-FFF2-40B4-BE49-F238E27FC236}">
                  <a16:creationId xmlns:a16="http://schemas.microsoft.com/office/drawing/2014/main" id="{31AD454C-CD59-4932-88AA-D0F1DD084ECB}"/>
                </a:ext>
              </a:extLst>
            </p:cNvPr>
            <p:cNvSpPr>
              <a:spLocks/>
            </p:cNvSpPr>
            <p:nvPr/>
          </p:nvSpPr>
          <p:spPr bwMode="auto">
            <a:xfrm>
              <a:off x="9514408" y="2585331"/>
              <a:ext cx="3148" cy="7346"/>
            </a:xfrm>
            <a:custGeom>
              <a:avLst/>
              <a:gdLst/>
              <a:ahLst/>
              <a:cxnLst>
                <a:cxn ang="0">
                  <a:pos x="7" y="19"/>
                </a:cxn>
                <a:cxn ang="0">
                  <a:pos x="3" y="19"/>
                </a:cxn>
                <a:cxn ang="0">
                  <a:pos x="2" y="21"/>
                </a:cxn>
                <a:cxn ang="0">
                  <a:pos x="0" y="19"/>
                </a:cxn>
                <a:cxn ang="0">
                  <a:pos x="0" y="15"/>
                </a:cxn>
                <a:cxn ang="0">
                  <a:pos x="0" y="8"/>
                </a:cxn>
                <a:cxn ang="0">
                  <a:pos x="0" y="4"/>
                </a:cxn>
                <a:cxn ang="0">
                  <a:pos x="0" y="0"/>
                </a:cxn>
                <a:cxn ang="0">
                  <a:pos x="5" y="0"/>
                </a:cxn>
                <a:cxn ang="0">
                  <a:pos x="5" y="4"/>
                </a:cxn>
                <a:cxn ang="0">
                  <a:pos x="7" y="4"/>
                </a:cxn>
                <a:cxn ang="0">
                  <a:pos x="9" y="2"/>
                </a:cxn>
                <a:cxn ang="0">
                  <a:pos x="9" y="2"/>
                </a:cxn>
                <a:cxn ang="0">
                  <a:pos x="9" y="4"/>
                </a:cxn>
                <a:cxn ang="0">
                  <a:pos x="9" y="8"/>
                </a:cxn>
                <a:cxn ang="0">
                  <a:pos x="9" y="11"/>
                </a:cxn>
                <a:cxn ang="0">
                  <a:pos x="9" y="13"/>
                </a:cxn>
                <a:cxn ang="0">
                  <a:pos x="7" y="19"/>
                </a:cxn>
                <a:cxn ang="0">
                  <a:pos x="7" y="19"/>
                </a:cxn>
                <a:cxn ang="0">
                  <a:pos x="7" y="19"/>
                </a:cxn>
                <a:cxn ang="0">
                  <a:pos x="7" y="19"/>
                </a:cxn>
              </a:cxnLst>
              <a:rect l="0" t="0" r="r" b="b"/>
              <a:pathLst>
                <a:path w="9" h="21">
                  <a:moveTo>
                    <a:pt x="7" y="19"/>
                  </a:moveTo>
                  <a:lnTo>
                    <a:pt x="3" y="19"/>
                  </a:lnTo>
                  <a:lnTo>
                    <a:pt x="2" y="21"/>
                  </a:lnTo>
                  <a:lnTo>
                    <a:pt x="0" y="19"/>
                  </a:lnTo>
                  <a:lnTo>
                    <a:pt x="0" y="15"/>
                  </a:lnTo>
                  <a:lnTo>
                    <a:pt x="0" y="8"/>
                  </a:lnTo>
                  <a:lnTo>
                    <a:pt x="0" y="4"/>
                  </a:lnTo>
                  <a:lnTo>
                    <a:pt x="0" y="0"/>
                  </a:lnTo>
                  <a:lnTo>
                    <a:pt x="5" y="0"/>
                  </a:lnTo>
                  <a:lnTo>
                    <a:pt x="5" y="4"/>
                  </a:lnTo>
                  <a:lnTo>
                    <a:pt x="7" y="4"/>
                  </a:lnTo>
                  <a:lnTo>
                    <a:pt x="9" y="2"/>
                  </a:lnTo>
                  <a:lnTo>
                    <a:pt x="9" y="2"/>
                  </a:lnTo>
                  <a:lnTo>
                    <a:pt x="9" y="4"/>
                  </a:lnTo>
                  <a:lnTo>
                    <a:pt x="9" y="8"/>
                  </a:lnTo>
                  <a:lnTo>
                    <a:pt x="9" y="11"/>
                  </a:lnTo>
                  <a:lnTo>
                    <a:pt x="9" y="13"/>
                  </a:lnTo>
                  <a:lnTo>
                    <a:pt x="7" y="19"/>
                  </a:lnTo>
                  <a:lnTo>
                    <a:pt x="7" y="19"/>
                  </a:lnTo>
                  <a:lnTo>
                    <a:pt x="7" y="19"/>
                  </a:lnTo>
                  <a:lnTo>
                    <a:pt x="7" y="19"/>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88" name="Freeform 73">
              <a:extLst>
                <a:ext uri="{FF2B5EF4-FFF2-40B4-BE49-F238E27FC236}">
                  <a16:creationId xmlns:a16="http://schemas.microsoft.com/office/drawing/2014/main" id="{130DABBD-F6AB-40A8-B0CD-69E863570F4D}"/>
                </a:ext>
              </a:extLst>
            </p:cNvPr>
            <p:cNvSpPr>
              <a:spLocks/>
            </p:cNvSpPr>
            <p:nvPr/>
          </p:nvSpPr>
          <p:spPr bwMode="auto">
            <a:xfrm>
              <a:off x="9514408" y="2570290"/>
              <a:ext cx="9095" cy="9095"/>
            </a:xfrm>
            <a:custGeom>
              <a:avLst/>
              <a:gdLst/>
              <a:ahLst/>
              <a:cxnLst>
                <a:cxn ang="0">
                  <a:pos x="0" y="26"/>
                </a:cxn>
                <a:cxn ang="0">
                  <a:pos x="2" y="26"/>
                </a:cxn>
                <a:cxn ang="0">
                  <a:pos x="7" y="26"/>
                </a:cxn>
                <a:cxn ang="0">
                  <a:pos x="11" y="24"/>
                </a:cxn>
                <a:cxn ang="0">
                  <a:pos x="11" y="24"/>
                </a:cxn>
                <a:cxn ang="0">
                  <a:pos x="17" y="20"/>
                </a:cxn>
                <a:cxn ang="0">
                  <a:pos x="17" y="17"/>
                </a:cxn>
                <a:cxn ang="0">
                  <a:pos x="20" y="15"/>
                </a:cxn>
                <a:cxn ang="0">
                  <a:pos x="22" y="15"/>
                </a:cxn>
                <a:cxn ang="0">
                  <a:pos x="26" y="13"/>
                </a:cxn>
                <a:cxn ang="0">
                  <a:pos x="22" y="11"/>
                </a:cxn>
                <a:cxn ang="0">
                  <a:pos x="22" y="5"/>
                </a:cxn>
                <a:cxn ang="0">
                  <a:pos x="20" y="5"/>
                </a:cxn>
                <a:cxn ang="0">
                  <a:pos x="19" y="0"/>
                </a:cxn>
                <a:cxn ang="0">
                  <a:pos x="11" y="0"/>
                </a:cxn>
                <a:cxn ang="0">
                  <a:pos x="11" y="3"/>
                </a:cxn>
                <a:cxn ang="0">
                  <a:pos x="7" y="3"/>
                </a:cxn>
                <a:cxn ang="0">
                  <a:pos x="5" y="13"/>
                </a:cxn>
                <a:cxn ang="0">
                  <a:pos x="5" y="17"/>
                </a:cxn>
                <a:cxn ang="0">
                  <a:pos x="0" y="22"/>
                </a:cxn>
                <a:cxn ang="0">
                  <a:pos x="0" y="26"/>
                </a:cxn>
                <a:cxn ang="0">
                  <a:pos x="0" y="26"/>
                </a:cxn>
                <a:cxn ang="0">
                  <a:pos x="0" y="26"/>
                </a:cxn>
                <a:cxn ang="0">
                  <a:pos x="0" y="26"/>
                </a:cxn>
              </a:cxnLst>
              <a:rect l="0" t="0" r="r" b="b"/>
              <a:pathLst>
                <a:path w="26" h="26">
                  <a:moveTo>
                    <a:pt x="0" y="26"/>
                  </a:moveTo>
                  <a:lnTo>
                    <a:pt x="2" y="26"/>
                  </a:lnTo>
                  <a:lnTo>
                    <a:pt x="7" y="26"/>
                  </a:lnTo>
                  <a:lnTo>
                    <a:pt x="11" y="24"/>
                  </a:lnTo>
                  <a:lnTo>
                    <a:pt x="11" y="24"/>
                  </a:lnTo>
                  <a:lnTo>
                    <a:pt x="17" y="20"/>
                  </a:lnTo>
                  <a:lnTo>
                    <a:pt x="17" y="17"/>
                  </a:lnTo>
                  <a:lnTo>
                    <a:pt x="20" y="15"/>
                  </a:lnTo>
                  <a:lnTo>
                    <a:pt x="22" y="15"/>
                  </a:lnTo>
                  <a:lnTo>
                    <a:pt x="26" y="13"/>
                  </a:lnTo>
                  <a:lnTo>
                    <a:pt x="22" y="11"/>
                  </a:lnTo>
                  <a:lnTo>
                    <a:pt x="22" y="5"/>
                  </a:lnTo>
                  <a:lnTo>
                    <a:pt x="20" y="5"/>
                  </a:lnTo>
                  <a:lnTo>
                    <a:pt x="19" y="0"/>
                  </a:lnTo>
                  <a:lnTo>
                    <a:pt x="11" y="0"/>
                  </a:lnTo>
                  <a:lnTo>
                    <a:pt x="11" y="3"/>
                  </a:lnTo>
                  <a:lnTo>
                    <a:pt x="7" y="3"/>
                  </a:lnTo>
                  <a:lnTo>
                    <a:pt x="5" y="13"/>
                  </a:lnTo>
                  <a:lnTo>
                    <a:pt x="5" y="17"/>
                  </a:lnTo>
                  <a:lnTo>
                    <a:pt x="0" y="22"/>
                  </a:lnTo>
                  <a:lnTo>
                    <a:pt x="0" y="26"/>
                  </a:lnTo>
                  <a:lnTo>
                    <a:pt x="0" y="26"/>
                  </a:lnTo>
                  <a:lnTo>
                    <a:pt x="0" y="26"/>
                  </a:lnTo>
                  <a:lnTo>
                    <a:pt x="0" y="26"/>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89" name="Freeform 74">
              <a:extLst>
                <a:ext uri="{FF2B5EF4-FFF2-40B4-BE49-F238E27FC236}">
                  <a16:creationId xmlns:a16="http://schemas.microsoft.com/office/drawing/2014/main" id="{C665F32C-D5FB-424B-A748-47ABFCE561F3}"/>
                </a:ext>
              </a:extLst>
            </p:cNvPr>
            <p:cNvSpPr>
              <a:spLocks/>
            </p:cNvSpPr>
            <p:nvPr/>
          </p:nvSpPr>
          <p:spPr bwMode="auto">
            <a:xfrm>
              <a:off x="9514408" y="2570290"/>
              <a:ext cx="9095" cy="9095"/>
            </a:xfrm>
            <a:custGeom>
              <a:avLst/>
              <a:gdLst/>
              <a:ahLst/>
              <a:cxnLst>
                <a:cxn ang="0">
                  <a:pos x="0" y="26"/>
                </a:cxn>
                <a:cxn ang="0">
                  <a:pos x="2" y="26"/>
                </a:cxn>
                <a:cxn ang="0">
                  <a:pos x="7" y="26"/>
                </a:cxn>
                <a:cxn ang="0">
                  <a:pos x="11" y="24"/>
                </a:cxn>
                <a:cxn ang="0">
                  <a:pos x="11" y="24"/>
                </a:cxn>
                <a:cxn ang="0">
                  <a:pos x="17" y="20"/>
                </a:cxn>
                <a:cxn ang="0">
                  <a:pos x="17" y="17"/>
                </a:cxn>
                <a:cxn ang="0">
                  <a:pos x="20" y="15"/>
                </a:cxn>
                <a:cxn ang="0">
                  <a:pos x="22" y="15"/>
                </a:cxn>
                <a:cxn ang="0">
                  <a:pos x="26" y="13"/>
                </a:cxn>
                <a:cxn ang="0">
                  <a:pos x="22" y="11"/>
                </a:cxn>
                <a:cxn ang="0">
                  <a:pos x="22" y="5"/>
                </a:cxn>
                <a:cxn ang="0">
                  <a:pos x="20" y="5"/>
                </a:cxn>
                <a:cxn ang="0">
                  <a:pos x="19" y="0"/>
                </a:cxn>
                <a:cxn ang="0">
                  <a:pos x="11" y="0"/>
                </a:cxn>
                <a:cxn ang="0">
                  <a:pos x="11" y="3"/>
                </a:cxn>
                <a:cxn ang="0">
                  <a:pos x="7" y="3"/>
                </a:cxn>
                <a:cxn ang="0">
                  <a:pos x="5" y="13"/>
                </a:cxn>
                <a:cxn ang="0">
                  <a:pos x="5" y="17"/>
                </a:cxn>
                <a:cxn ang="0">
                  <a:pos x="0" y="22"/>
                </a:cxn>
                <a:cxn ang="0">
                  <a:pos x="0" y="26"/>
                </a:cxn>
                <a:cxn ang="0">
                  <a:pos x="0" y="26"/>
                </a:cxn>
                <a:cxn ang="0">
                  <a:pos x="0" y="26"/>
                </a:cxn>
                <a:cxn ang="0">
                  <a:pos x="0" y="26"/>
                </a:cxn>
              </a:cxnLst>
              <a:rect l="0" t="0" r="r" b="b"/>
              <a:pathLst>
                <a:path w="26" h="26">
                  <a:moveTo>
                    <a:pt x="0" y="26"/>
                  </a:moveTo>
                  <a:lnTo>
                    <a:pt x="2" y="26"/>
                  </a:lnTo>
                  <a:lnTo>
                    <a:pt x="7" y="26"/>
                  </a:lnTo>
                  <a:lnTo>
                    <a:pt x="11" y="24"/>
                  </a:lnTo>
                  <a:lnTo>
                    <a:pt x="11" y="24"/>
                  </a:lnTo>
                  <a:lnTo>
                    <a:pt x="17" y="20"/>
                  </a:lnTo>
                  <a:lnTo>
                    <a:pt x="17" y="17"/>
                  </a:lnTo>
                  <a:lnTo>
                    <a:pt x="20" y="15"/>
                  </a:lnTo>
                  <a:lnTo>
                    <a:pt x="22" y="15"/>
                  </a:lnTo>
                  <a:lnTo>
                    <a:pt x="26" y="13"/>
                  </a:lnTo>
                  <a:lnTo>
                    <a:pt x="22" y="11"/>
                  </a:lnTo>
                  <a:lnTo>
                    <a:pt x="22" y="5"/>
                  </a:lnTo>
                  <a:lnTo>
                    <a:pt x="20" y="5"/>
                  </a:lnTo>
                  <a:lnTo>
                    <a:pt x="19" y="0"/>
                  </a:lnTo>
                  <a:lnTo>
                    <a:pt x="11" y="0"/>
                  </a:lnTo>
                  <a:lnTo>
                    <a:pt x="11" y="3"/>
                  </a:lnTo>
                  <a:lnTo>
                    <a:pt x="7" y="3"/>
                  </a:lnTo>
                  <a:lnTo>
                    <a:pt x="5" y="13"/>
                  </a:lnTo>
                  <a:lnTo>
                    <a:pt x="5" y="17"/>
                  </a:lnTo>
                  <a:lnTo>
                    <a:pt x="0" y="22"/>
                  </a:lnTo>
                  <a:lnTo>
                    <a:pt x="0" y="26"/>
                  </a:lnTo>
                  <a:lnTo>
                    <a:pt x="0" y="26"/>
                  </a:lnTo>
                  <a:lnTo>
                    <a:pt x="0" y="26"/>
                  </a:lnTo>
                  <a:lnTo>
                    <a:pt x="0" y="26"/>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90" name="Freeform 75">
              <a:extLst>
                <a:ext uri="{FF2B5EF4-FFF2-40B4-BE49-F238E27FC236}">
                  <a16:creationId xmlns:a16="http://schemas.microsoft.com/office/drawing/2014/main" id="{78E8FF1A-F92A-45C9-8A8C-FADF4F394E2E}"/>
                </a:ext>
              </a:extLst>
            </p:cNvPr>
            <p:cNvSpPr>
              <a:spLocks/>
            </p:cNvSpPr>
            <p:nvPr/>
          </p:nvSpPr>
          <p:spPr bwMode="auto">
            <a:xfrm>
              <a:off x="9514408" y="2577985"/>
              <a:ext cx="27634" cy="32881"/>
            </a:xfrm>
            <a:custGeom>
              <a:avLst/>
              <a:gdLst/>
              <a:ahLst/>
              <a:cxnLst>
                <a:cxn ang="0">
                  <a:pos x="0" y="83"/>
                </a:cxn>
                <a:cxn ang="0">
                  <a:pos x="0" y="83"/>
                </a:cxn>
                <a:cxn ang="0">
                  <a:pos x="0" y="79"/>
                </a:cxn>
                <a:cxn ang="0">
                  <a:pos x="3" y="76"/>
                </a:cxn>
                <a:cxn ang="0">
                  <a:pos x="3" y="74"/>
                </a:cxn>
                <a:cxn ang="0">
                  <a:pos x="5" y="68"/>
                </a:cxn>
                <a:cxn ang="0">
                  <a:pos x="5" y="62"/>
                </a:cxn>
                <a:cxn ang="0">
                  <a:pos x="5" y="62"/>
                </a:cxn>
                <a:cxn ang="0">
                  <a:pos x="5" y="59"/>
                </a:cxn>
                <a:cxn ang="0">
                  <a:pos x="5" y="53"/>
                </a:cxn>
                <a:cxn ang="0">
                  <a:pos x="5" y="51"/>
                </a:cxn>
                <a:cxn ang="0">
                  <a:pos x="9" y="34"/>
                </a:cxn>
                <a:cxn ang="0">
                  <a:pos x="9" y="32"/>
                </a:cxn>
                <a:cxn ang="0">
                  <a:pos x="9" y="29"/>
                </a:cxn>
                <a:cxn ang="0">
                  <a:pos x="9" y="25"/>
                </a:cxn>
                <a:cxn ang="0">
                  <a:pos x="9" y="23"/>
                </a:cxn>
                <a:cxn ang="0">
                  <a:pos x="9" y="19"/>
                </a:cxn>
                <a:cxn ang="0">
                  <a:pos x="9" y="19"/>
                </a:cxn>
                <a:cxn ang="0">
                  <a:pos x="11" y="19"/>
                </a:cxn>
                <a:cxn ang="0">
                  <a:pos x="15" y="13"/>
                </a:cxn>
                <a:cxn ang="0">
                  <a:pos x="15" y="17"/>
                </a:cxn>
                <a:cxn ang="0">
                  <a:pos x="20" y="19"/>
                </a:cxn>
                <a:cxn ang="0">
                  <a:pos x="24" y="23"/>
                </a:cxn>
                <a:cxn ang="0">
                  <a:pos x="26" y="23"/>
                </a:cxn>
                <a:cxn ang="0">
                  <a:pos x="30" y="23"/>
                </a:cxn>
                <a:cxn ang="0">
                  <a:pos x="67" y="0"/>
                </a:cxn>
                <a:cxn ang="0">
                  <a:pos x="79" y="23"/>
                </a:cxn>
                <a:cxn ang="0">
                  <a:pos x="77" y="23"/>
                </a:cxn>
                <a:cxn ang="0">
                  <a:pos x="69" y="30"/>
                </a:cxn>
                <a:cxn ang="0">
                  <a:pos x="41" y="40"/>
                </a:cxn>
                <a:cxn ang="0">
                  <a:pos x="64" y="64"/>
                </a:cxn>
                <a:cxn ang="0">
                  <a:pos x="54" y="74"/>
                </a:cxn>
                <a:cxn ang="0">
                  <a:pos x="54" y="79"/>
                </a:cxn>
                <a:cxn ang="0">
                  <a:pos x="39" y="79"/>
                </a:cxn>
                <a:cxn ang="0">
                  <a:pos x="24" y="94"/>
                </a:cxn>
                <a:cxn ang="0">
                  <a:pos x="5" y="89"/>
                </a:cxn>
                <a:cxn ang="0">
                  <a:pos x="0" y="89"/>
                </a:cxn>
                <a:cxn ang="0">
                  <a:pos x="0" y="89"/>
                </a:cxn>
                <a:cxn ang="0">
                  <a:pos x="0" y="83"/>
                </a:cxn>
                <a:cxn ang="0">
                  <a:pos x="0" y="83"/>
                </a:cxn>
                <a:cxn ang="0">
                  <a:pos x="0" y="83"/>
                </a:cxn>
                <a:cxn ang="0">
                  <a:pos x="0" y="83"/>
                </a:cxn>
                <a:cxn ang="0">
                  <a:pos x="0" y="83"/>
                </a:cxn>
              </a:cxnLst>
              <a:rect l="0" t="0" r="r" b="b"/>
              <a:pathLst>
                <a:path w="79" h="94">
                  <a:moveTo>
                    <a:pt x="0" y="83"/>
                  </a:moveTo>
                  <a:lnTo>
                    <a:pt x="0" y="83"/>
                  </a:lnTo>
                  <a:lnTo>
                    <a:pt x="0" y="79"/>
                  </a:lnTo>
                  <a:lnTo>
                    <a:pt x="3" y="76"/>
                  </a:lnTo>
                  <a:lnTo>
                    <a:pt x="3" y="74"/>
                  </a:lnTo>
                  <a:lnTo>
                    <a:pt x="5" y="68"/>
                  </a:lnTo>
                  <a:lnTo>
                    <a:pt x="5" y="62"/>
                  </a:lnTo>
                  <a:lnTo>
                    <a:pt x="5" y="62"/>
                  </a:lnTo>
                  <a:lnTo>
                    <a:pt x="5" y="59"/>
                  </a:lnTo>
                  <a:lnTo>
                    <a:pt x="5" y="53"/>
                  </a:lnTo>
                  <a:lnTo>
                    <a:pt x="5" y="51"/>
                  </a:lnTo>
                  <a:lnTo>
                    <a:pt x="9" y="34"/>
                  </a:lnTo>
                  <a:lnTo>
                    <a:pt x="9" y="32"/>
                  </a:lnTo>
                  <a:lnTo>
                    <a:pt x="9" y="29"/>
                  </a:lnTo>
                  <a:lnTo>
                    <a:pt x="9" y="25"/>
                  </a:lnTo>
                  <a:lnTo>
                    <a:pt x="9" y="23"/>
                  </a:lnTo>
                  <a:lnTo>
                    <a:pt x="9" y="19"/>
                  </a:lnTo>
                  <a:lnTo>
                    <a:pt x="9" y="19"/>
                  </a:lnTo>
                  <a:lnTo>
                    <a:pt x="11" y="19"/>
                  </a:lnTo>
                  <a:lnTo>
                    <a:pt x="15" y="13"/>
                  </a:lnTo>
                  <a:lnTo>
                    <a:pt x="15" y="17"/>
                  </a:lnTo>
                  <a:lnTo>
                    <a:pt x="20" y="19"/>
                  </a:lnTo>
                  <a:lnTo>
                    <a:pt x="24" y="23"/>
                  </a:lnTo>
                  <a:lnTo>
                    <a:pt x="26" y="23"/>
                  </a:lnTo>
                  <a:lnTo>
                    <a:pt x="30" y="23"/>
                  </a:lnTo>
                  <a:lnTo>
                    <a:pt x="67" y="0"/>
                  </a:lnTo>
                  <a:lnTo>
                    <a:pt x="79" y="23"/>
                  </a:lnTo>
                  <a:lnTo>
                    <a:pt x="77" y="23"/>
                  </a:lnTo>
                  <a:lnTo>
                    <a:pt x="69" y="30"/>
                  </a:lnTo>
                  <a:lnTo>
                    <a:pt x="41" y="40"/>
                  </a:lnTo>
                  <a:lnTo>
                    <a:pt x="64" y="64"/>
                  </a:lnTo>
                  <a:lnTo>
                    <a:pt x="54" y="74"/>
                  </a:lnTo>
                  <a:lnTo>
                    <a:pt x="54" y="79"/>
                  </a:lnTo>
                  <a:lnTo>
                    <a:pt x="39" y="79"/>
                  </a:lnTo>
                  <a:lnTo>
                    <a:pt x="24" y="94"/>
                  </a:lnTo>
                  <a:lnTo>
                    <a:pt x="5" y="89"/>
                  </a:lnTo>
                  <a:lnTo>
                    <a:pt x="0" y="89"/>
                  </a:lnTo>
                  <a:lnTo>
                    <a:pt x="0" y="89"/>
                  </a:lnTo>
                  <a:lnTo>
                    <a:pt x="0" y="83"/>
                  </a:lnTo>
                  <a:lnTo>
                    <a:pt x="0" y="83"/>
                  </a:lnTo>
                  <a:lnTo>
                    <a:pt x="0" y="83"/>
                  </a:lnTo>
                  <a:lnTo>
                    <a:pt x="0" y="83"/>
                  </a:lnTo>
                  <a:lnTo>
                    <a:pt x="0" y="83"/>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91" name="Freeform 76">
              <a:extLst>
                <a:ext uri="{FF2B5EF4-FFF2-40B4-BE49-F238E27FC236}">
                  <a16:creationId xmlns:a16="http://schemas.microsoft.com/office/drawing/2014/main" id="{9B316B00-2E16-4CF5-9498-44EE47C2BA2D}"/>
                </a:ext>
              </a:extLst>
            </p:cNvPr>
            <p:cNvSpPr>
              <a:spLocks/>
            </p:cNvSpPr>
            <p:nvPr/>
          </p:nvSpPr>
          <p:spPr bwMode="auto">
            <a:xfrm>
              <a:off x="9514408" y="2577985"/>
              <a:ext cx="27634" cy="32881"/>
            </a:xfrm>
            <a:custGeom>
              <a:avLst/>
              <a:gdLst/>
              <a:ahLst/>
              <a:cxnLst>
                <a:cxn ang="0">
                  <a:pos x="0" y="83"/>
                </a:cxn>
                <a:cxn ang="0">
                  <a:pos x="0" y="83"/>
                </a:cxn>
                <a:cxn ang="0">
                  <a:pos x="0" y="79"/>
                </a:cxn>
                <a:cxn ang="0">
                  <a:pos x="3" y="76"/>
                </a:cxn>
                <a:cxn ang="0">
                  <a:pos x="3" y="74"/>
                </a:cxn>
                <a:cxn ang="0">
                  <a:pos x="5" y="68"/>
                </a:cxn>
                <a:cxn ang="0">
                  <a:pos x="5" y="62"/>
                </a:cxn>
                <a:cxn ang="0">
                  <a:pos x="5" y="62"/>
                </a:cxn>
                <a:cxn ang="0">
                  <a:pos x="5" y="59"/>
                </a:cxn>
                <a:cxn ang="0">
                  <a:pos x="5" y="53"/>
                </a:cxn>
                <a:cxn ang="0">
                  <a:pos x="5" y="51"/>
                </a:cxn>
                <a:cxn ang="0">
                  <a:pos x="9" y="34"/>
                </a:cxn>
                <a:cxn ang="0">
                  <a:pos x="9" y="32"/>
                </a:cxn>
                <a:cxn ang="0">
                  <a:pos x="9" y="29"/>
                </a:cxn>
                <a:cxn ang="0">
                  <a:pos x="9" y="25"/>
                </a:cxn>
                <a:cxn ang="0">
                  <a:pos x="9" y="23"/>
                </a:cxn>
                <a:cxn ang="0">
                  <a:pos x="9" y="19"/>
                </a:cxn>
                <a:cxn ang="0">
                  <a:pos x="9" y="19"/>
                </a:cxn>
                <a:cxn ang="0">
                  <a:pos x="11" y="19"/>
                </a:cxn>
                <a:cxn ang="0">
                  <a:pos x="15" y="13"/>
                </a:cxn>
                <a:cxn ang="0">
                  <a:pos x="15" y="17"/>
                </a:cxn>
                <a:cxn ang="0">
                  <a:pos x="20" y="19"/>
                </a:cxn>
                <a:cxn ang="0">
                  <a:pos x="24" y="23"/>
                </a:cxn>
                <a:cxn ang="0">
                  <a:pos x="26" y="23"/>
                </a:cxn>
                <a:cxn ang="0">
                  <a:pos x="30" y="23"/>
                </a:cxn>
                <a:cxn ang="0">
                  <a:pos x="67" y="0"/>
                </a:cxn>
                <a:cxn ang="0">
                  <a:pos x="79" y="23"/>
                </a:cxn>
                <a:cxn ang="0">
                  <a:pos x="77" y="23"/>
                </a:cxn>
                <a:cxn ang="0">
                  <a:pos x="69" y="30"/>
                </a:cxn>
                <a:cxn ang="0">
                  <a:pos x="41" y="40"/>
                </a:cxn>
                <a:cxn ang="0">
                  <a:pos x="64" y="64"/>
                </a:cxn>
                <a:cxn ang="0">
                  <a:pos x="54" y="74"/>
                </a:cxn>
                <a:cxn ang="0">
                  <a:pos x="54" y="79"/>
                </a:cxn>
                <a:cxn ang="0">
                  <a:pos x="39" y="79"/>
                </a:cxn>
                <a:cxn ang="0">
                  <a:pos x="24" y="94"/>
                </a:cxn>
                <a:cxn ang="0">
                  <a:pos x="5" y="89"/>
                </a:cxn>
                <a:cxn ang="0">
                  <a:pos x="0" y="89"/>
                </a:cxn>
                <a:cxn ang="0">
                  <a:pos x="0" y="89"/>
                </a:cxn>
                <a:cxn ang="0">
                  <a:pos x="0" y="83"/>
                </a:cxn>
                <a:cxn ang="0">
                  <a:pos x="0" y="83"/>
                </a:cxn>
                <a:cxn ang="0">
                  <a:pos x="0" y="83"/>
                </a:cxn>
                <a:cxn ang="0">
                  <a:pos x="0" y="83"/>
                </a:cxn>
                <a:cxn ang="0">
                  <a:pos x="0" y="83"/>
                </a:cxn>
              </a:cxnLst>
              <a:rect l="0" t="0" r="r" b="b"/>
              <a:pathLst>
                <a:path w="79" h="94">
                  <a:moveTo>
                    <a:pt x="0" y="83"/>
                  </a:moveTo>
                  <a:lnTo>
                    <a:pt x="0" y="83"/>
                  </a:lnTo>
                  <a:lnTo>
                    <a:pt x="0" y="79"/>
                  </a:lnTo>
                  <a:lnTo>
                    <a:pt x="3" y="76"/>
                  </a:lnTo>
                  <a:lnTo>
                    <a:pt x="3" y="74"/>
                  </a:lnTo>
                  <a:lnTo>
                    <a:pt x="5" y="68"/>
                  </a:lnTo>
                  <a:lnTo>
                    <a:pt x="5" y="62"/>
                  </a:lnTo>
                  <a:lnTo>
                    <a:pt x="5" y="62"/>
                  </a:lnTo>
                  <a:lnTo>
                    <a:pt x="5" y="59"/>
                  </a:lnTo>
                  <a:lnTo>
                    <a:pt x="5" y="53"/>
                  </a:lnTo>
                  <a:lnTo>
                    <a:pt x="5" y="51"/>
                  </a:lnTo>
                  <a:lnTo>
                    <a:pt x="9" y="34"/>
                  </a:lnTo>
                  <a:lnTo>
                    <a:pt x="9" y="32"/>
                  </a:lnTo>
                  <a:lnTo>
                    <a:pt x="9" y="29"/>
                  </a:lnTo>
                  <a:lnTo>
                    <a:pt x="9" y="25"/>
                  </a:lnTo>
                  <a:lnTo>
                    <a:pt x="9" y="23"/>
                  </a:lnTo>
                  <a:lnTo>
                    <a:pt x="9" y="19"/>
                  </a:lnTo>
                  <a:lnTo>
                    <a:pt x="9" y="19"/>
                  </a:lnTo>
                  <a:lnTo>
                    <a:pt x="11" y="19"/>
                  </a:lnTo>
                  <a:lnTo>
                    <a:pt x="15" y="13"/>
                  </a:lnTo>
                  <a:lnTo>
                    <a:pt x="15" y="17"/>
                  </a:lnTo>
                  <a:lnTo>
                    <a:pt x="20" y="19"/>
                  </a:lnTo>
                  <a:lnTo>
                    <a:pt x="24" y="23"/>
                  </a:lnTo>
                  <a:lnTo>
                    <a:pt x="26" y="23"/>
                  </a:lnTo>
                  <a:lnTo>
                    <a:pt x="30" y="23"/>
                  </a:lnTo>
                  <a:lnTo>
                    <a:pt x="67" y="0"/>
                  </a:lnTo>
                  <a:lnTo>
                    <a:pt x="79" y="23"/>
                  </a:lnTo>
                  <a:lnTo>
                    <a:pt x="77" y="23"/>
                  </a:lnTo>
                  <a:lnTo>
                    <a:pt x="69" y="30"/>
                  </a:lnTo>
                  <a:lnTo>
                    <a:pt x="41" y="40"/>
                  </a:lnTo>
                  <a:lnTo>
                    <a:pt x="64" y="64"/>
                  </a:lnTo>
                  <a:lnTo>
                    <a:pt x="54" y="74"/>
                  </a:lnTo>
                  <a:lnTo>
                    <a:pt x="54" y="79"/>
                  </a:lnTo>
                  <a:lnTo>
                    <a:pt x="39" y="79"/>
                  </a:lnTo>
                  <a:lnTo>
                    <a:pt x="24" y="94"/>
                  </a:lnTo>
                  <a:lnTo>
                    <a:pt x="5" y="89"/>
                  </a:lnTo>
                  <a:lnTo>
                    <a:pt x="0" y="89"/>
                  </a:lnTo>
                  <a:lnTo>
                    <a:pt x="0" y="89"/>
                  </a:lnTo>
                  <a:lnTo>
                    <a:pt x="0" y="83"/>
                  </a:lnTo>
                  <a:lnTo>
                    <a:pt x="0" y="83"/>
                  </a:lnTo>
                  <a:lnTo>
                    <a:pt x="0" y="83"/>
                  </a:lnTo>
                  <a:lnTo>
                    <a:pt x="0" y="83"/>
                  </a:lnTo>
                  <a:lnTo>
                    <a:pt x="0" y="83"/>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92" name="Freeform 77">
              <a:extLst>
                <a:ext uri="{FF2B5EF4-FFF2-40B4-BE49-F238E27FC236}">
                  <a16:creationId xmlns:a16="http://schemas.microsoft.com/office/drawing/2014/main" id="{DD538DF2-F196-4698-944D-43B0B4F8D4D0}"/>
                </a:ext>
              </a:extLst>
            </p:cNvPr>
            <p:cNvSpPr>
              <a:spLocks/>
            </p:cNvSpPr>
            <p:nvPr/>
          </p:nvSpPr>
          <p:spPr bwMode="auto">
            <a:xfrm>
              <a:off x="9617599" y="2627657"/>
              <a:ext cx="5247" cy="11194"/>
            </a:xfrm>
            <a:custGeom>
              <a:avLst/>
              <a:gdLst/>
              <a:ahLst/>
              <a:cxnLst>
                <a:cxn ang="0">
                  <a:pos x="12" y="32"/>
                </a:cxn>
                <a:cxn ang="0">
                  <a:pos x="6" y="32"/>
                </a:cxn>
                <a:cxn ang="0">
                  <a:pos x="0" y="28"/>
                </a:cxn>
                <a:cxn ang="0">
                  <a:pos x="0" y="28"/>
                </a:cxn>
                <a:cxn ang="0">
                  <a:pos x="0" y="28"/>
                </a:cxn>
                <a:cxn ang="0">
                  <a:pos x="0" y="22"/>
                </a:cxn>
                <a:cxn ang="0">
                  <a:pos x="0" y="22"/>
                </a:cxn>
                <a:cxn ang="0">
                  <a:pos x="0" y="18"/>
                </a:cxn>
                <a:cxn ang="0">
                  <a:pos x="0" y="13"/>
                </a:cxn>
                <a:cxn ang="0">
                  <a:pos x="0" y="13"/>
                </a:cxn>
                <a:cxn ang="0">
                  <a:pos x="2" y="13"/>
                </a:cxn>
                <a:cxn ang="0">
                  <a:pos x="0" y="7"/>
                </a:cxn>
                <a:cxn ang="0">
                  <a:pos x="2" y="7"/>
                </a:cxn>
                <a:cxn ang="0">
                  <a:pos x="0" y="7"/>
                </a:cxn>
                <a:cxn ang="0">
                  <a:pos x="2" y="3"/>
                </a:cxn>
                <a:cxn ang="0">
                  <a:pos x="2" y="3"/>
                </a:cxn>
                <a:cxn ang="0">
                  <a:pos x="6" y="3"/>
                </a:cxn>
                <a:cxn ang="0">
                  <a:pos x="6" y="0"/>
                </a:cxn>
                <a:cxn ang="0">
                  <a:pos x="6" y="0"/>
                </a:cxn>
                <a:cxn ang="0">
                  <a:pos x="12" y="3"/>
                </a:cxn>
                <a:cxn ang="0">
                  <a:pos x="12" y="7"/>
                </a:cxn>
                <a:cxn ang="0">
                  <a:pos x="12" y="7"/>
                </a:cxn>
                <a:cxn ang="0">
                  <a:pos x="12" y="7"/>
                </a:cxn>
                <a:cxn ang="0">
                  <a:pos x="12" y="13"/>
                </a:cxn>
                <a:cxn ang="0">
                  <a:pos x="12" y="13"/>
                </a:cxn>
                <a:cxn ang="0">
                  <a:pos x="12" y="18"/>
                </a:cxn>
                <a:cxn ang="0">
                  <a:pos x="12" y="18"/>
                </a:cxn>
                <a:cxn ang="0">
                  <a:pos x="15" y="22"/>
                </a:cxn>
                <a:cxn ang="0">
                  <a:pos x="12" y="32"/>
                </a:cxn>
                <a:cxn ang="0">
                  <a:pos x="12" y="32"/>
                </a:cxn>
                <a:cxn ang="0">
                  <a:pos x="12" y="32"/>
                </a:cxn>
                <a:cxn ang="0">
                  <a:pos x="12" y="32"/>
                </a:cxn>
                <a:cxn ang="0">
                  <a:pos x="12" y="32"/>
                </a:cxn>
              </a:cxnLst>
              <a:rect l="0" t="0" r="r" b="b"/>
              <a:pathLst>
                <a:path w="15" h="32">
                  <a:moveTo>
                    <a:pt x="12" y="32"/>
                  </a:moveTo>
                  <a:lnTo>
                    <a:pt x="6" y="32"/>
                  </a:lnTo>
                  <a:lnTo>
                    <a:pt x="0" y="28"/>
                  </a:lnTo>
                  <a:lnTo>
                    <a:pt x="0" y="28"/>
                  </a:lnTo>
                  <a:lnTo>
                    <a:pt x="0" y="28"/>
                  </a:lnTo>
                  <a:lnTo>
                    <a:pt x="0" y="22"/>
                  </a:lnTo>
                  <a:lnTo>
                    <a:pt x="0" y="22"/>
                  </a:lnTo>
                  <a:lnTo>
                    <a:pt x="0" y="18"/>
                  </a:lnTo>
                  <a:lnTo>
                    <a:pt x="0" y="13"/>
                  </a:lnTo>
                  <a:lnTo>
                    <a:pt x="0" y="13"/>
                  </a:lnTo>
                  <a:lnTo>
                    <a:pt x="2" y="13"/>
                  </a:lnTo>
                  <a:lnTo>
                    <a:pt x="0" y="7"/>
                  </a:lnTo>
                  <a:lnTo>
                    <a:pt x="2" y="7"/>
                  </a:lnTo>
                  <a:lnTo>
                    <a:pt x="0" y="7"/>
                  </a:lnTo>
                  <a:lnTo>
                    <a:pt x="2" y="3"/>
                  </a:lnTo>
                  <a:lnTo>
                    <a:pt x="2" y="3"/>
                  </a:lnTo>
                  <a:lnTo>
                    <a:pt x="6" y="3"/>
                  </a:lnTo>
                  <a:lnTo>
                    <a:pt x="6" y="0"/>
                  </a:lnTo>
                  <a:lnTo>
                    <a:pt x="6" y="0"/>
                  </a:lnTo>
                  <a:lnTo>
                    <a:pt x="12" y="3"/>
                  </a:lnTo>
                  <a:lnTo>
                    <a:pt x="12" y="7"/>
                  </a:lnTo>
                  <a:lnTo>
                    <a:pt x="12" y="7"/>
                  </a:lnTo>
                  <a:lnTo>
                    <a:pt x="12" y="7"/>
                  </a:lnTo>
                  <a:lnTo>
                    <a:pt x="12" y="13"/>
                  </a:lnTo>
                  <a:lnTo>
                    <a:pt x="12" y="13"/>
                  </a:lnTo>
                  <a:lnTo>
                    <a:pt x="12" y="18"/>
                  </a:lnTo>
                  <a:lnTo>
                    <a:pt x="12" y="18"/>
                  </a:lnTo>
                  <a:lnTo>
                    <a:pt x="15" y="22"/>
                  </a:lnTo>
                  <a:lnTo>
                    <a:pt x="12" y="32"/>
                  </a:lnTo>
                  <a:lnTo>
                    <a:pt x="12" y="32"/>
                  </a:lnTo>
                  <a:lnTo>
                    <a:pt x="12" y="32"/>
                  </a:lnTo>
                  <a:lnTo>
                    <a:pt x="12" y="32"/>
                  </a:lnTo>
                  <a:lnTo>
                    <a:pt x="12" y="32"/>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93" name="Freeform 78">
              <a:extLst>
                <a:ext uri="{FF2B5EF4-FFF2-40B4-BE49-F238E27FC236}">
                  <a16:creationId xmlns:a16="http://schemas.microsoft.com/office/drawing/2014/main" id="{A69F5C45-256D-4CA4-B5C0-ADB91DCB7A5A}"/>
                </a:ext>
              </a:extLst>
            </p:cNvPr>
            <p:cNvSpPr>
              <a:spLocks/>
            </p:cNvSpPr>
            <p:nvPr/>
          </p:nvSpPr>
          <p:spPr bwMode="auto">
            <a:xfrm>
              <a:off x="9617599" y="2627657"/>
              <a:ext cx="5247" cy="11194"/>
            </a:xfrm>
            <a:custGeom>
              <a:avLst/>
              <a:gdLst/>
              <a:ahLst/>
              <a:cxnLst>
                <a:cxn ang="0">
                  <a:pos x="12" y="32"/>
                </a:cxn>
                <a:cxn ang="0">
                  <a:pos x="6" y="32"/>
                </a:cxn>
                <a:cxn ang="0">
                  <a:pos x="0" y="28"/>
                </a:cxn>
                <a:cxn ang="0">
                  <a:pos x="0" y="28"/>
                </a:cxn>
                <a:cxn ang="0">
                  <a:pos x="0" y="28"/>
                </a:cxn>
                <a:cxn ang="0">
                  <a:pos x="0" y="22"/>
                </a:cxn>
                <a:cxn ang="0">
                  <a:pos x="0" y="22"/>
                </a:cxn>
                <a:cxn ang="0">
                  <a:pos x="0" y="18"/>
                </a:cxn>
                <a:cxn ang="0">
                  <a:pos x="0" y="13"/>
                </a:cxn>
                <a:cxn ang="0">
                  <a:pos x="0" y="13"/>
                </a:cxn>
                <a:cxn ang="0">
                  <a:pos x="2" y="13"/>
                </a:cxn>
                <a:cxn ang="0">
                  <a:pos x="0" y="7"/>
                </a:cxn>
                <a:cxn ang="0">
                  <a:pos x="2" y="7"/>
                </a:cxn>
                <a:cxn ang="0">
                  <a:pos x="0" y="7"/>
                </a:cxn>
                <a:cxn ang="0">
                  <a:pos x="2" y="3"/>
                </a:cxn>
                <a:cxn ang="0">
                  <a:pos x="2" y="3"/>
                </a:cxn>
                <a:cxn ang="0">
                  <a:pos x="6" y="3"/>
                </a:cxn>
                <a:cxn ang="0">
                  <a:pos x="6" y="0"/>
                </a:cxn>
                <a:cxn ang="0">
                  <a:pos x="6" y="0"/>
                </a:cxn>
                <a:cxn ang="0">
                  <a:pos x="12" y="3"/>
                </a:cxn>
                <a:cxn ang="0">
                  <a:pos x="12" y="7"/>
                </a:cxn>
                <a:cxn ang="0">
                  <a:pos x="12" y="7"/>
                </a:cxn>
                <a:cxn ang="0">
                  <a:pos x="12" y="7"/>
                </a:cxn>
                <a:cxn ang="0">
                  <a:pos x="12" y="13"/>
                </a:cxn>
                <a:cxn ang="0">
                  <a:pos x="12" y="13"/>
                </a:cxn>
                <a:cxn ang="0">
                  <a:pos x="12" y="18"/>
                </a:cxn>
                <a:cxn ang="0">
                  <a:pos x="12" y="18"/>
                </a:cxn>
                <a:cxn ang="0">
                  <a:pos x="15" y="22"/>
                </a:cxn>
                <a:cxn ang="0">
                  <a:pos x="12" y="32"/>
                </a:cxn>
                <a:cxn ang="0">
                  <a:pos x="12" y="32"/>
                </a:cxn>
                <a:cxn ang="0">
                  <a:pos x="12" y="32"/>
                </a:cxn>
                <a:cxn ang="0">
                  <a:pos x="12" y="32"/>
                </a:cxn>
                <a:cxn ang="0">
                  <a:pos x="12" y="32"/>
                </a:cxn>
              </a:cxnLst>
              <a:rect l="0" t="0" r="r" b="b"/>
              <a:pathLst>
                <a:path w="15" h="32">
                  <a:moveTo>
                    <a:pt x="12" y="32"/>
                  </a:moveTo>
                  <a:lnTo>
                    <a:pt x="6" y="32"/>
                  </a:lnTo>
                  <a:lnTo>
                    <a:pt x="0" y="28"/>
                  </a:lnTo>
                  <a:lnTo>
                    <a:pt x="0" y="28"/>
                  </a:lnTo>
                  <a:lnTo>
                    <a:pt x="0" y="28"/>
                  </a:lnTo>
                  <a:lnTo>
                    <a:pt x="0" y="22"/>
                  </a:lnTo>
                  <a:lnTo>
                    <a:pt x="0" y="22"/>
                  </a:lnTo>
                  <a:lnTo>
                    <a:pt x="0" y="18"/>
                  </a:lnTo>
                  <a:lnTo>
                    <a:pt x="0" y="13"/>
                  </a:lnTo>
                  <a:lnTo>
                    <a:pt x="0" y="13"/>
                  </a:lnTo>
                  <a:lnTo>
                    <a:pt x="2" y="13"/>
                  </a:lnTo>
                  <a:lnTo>
                    <a:pt x="0" y="7"/>
                  </a:lnTo>
                  <a:lnTo>
                    <a:pt x="2" y="7"/>
                  </a:lnTo>
                  <a:lnTo>
                    <a:pt x="0" y="7"/>
                  </a:lnTo>
                  <a:lnTo>
                    <a:pt x="2" y="3"/>
                  </a:lnTo>
                  <a:lnTo>
                    <a:pt x="2" y="3"/>
                  </a:lnTo>
                  <a:lnTo>
                    <a:pt x="6" y="3"/>
                  </a:lnTo>
                  <a:lnTo>
                    <a:pt x="6" y="0"/>
                  </a:lnTo>
                  <a:lnTo>
                    <a:pt x="6" y="0"/>
                  </a:lnTo>
                  <a:lnTo>
                    <a:pt x="12" y="3"/>
                  </a:lnTo>
                  <a:lnTo>
                    <a:pt x="12" y="7"/>
                  </a:lnTo>
                  <a:lnTo>
                    <a:pt x="12" y="7"/>
                  </a:lnTo>
                  <a:lnTo>
                    <a:pt x="12" y="7"/>
                  </a:lnTo>
                  <a:lnTo>
                    <a:pt x="12" y="13"/>
                  </a:lnTo>
                  <a:lnTo>
                    <a:pt x="12" y="13"/>
                  </a:lnTo>
                  <a:lnTo>
                    <a:pt x="12" y="18"/>
                  </a:lnTo>
                  <a:lnTo>
                    <a:pt x="12" y="18"/>
                  </a:lnTo>
                  <a:lnTo>
                    <a:pt x="15" y="22"/>
                  </a:lnTo>
                  <a:lnTo>
                    <a:pt x="12" y="32"/>
                  </a:lnTo>
                  <a:lnTo>
                    <a:pt x="12" y="32"/>
                  </a:lnTo>
                  <a:lnTo>
                    <a:pt x="12" y="32"/>
                  </a:lnTo>
                  <a:lnTo>
                    <a:pt x="12" y="32"/>
                  </a:lnTo>
                  <a:lnTo>
                    <a:pt x="12" y="32"/>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94" name="Freeform 79">
              <a:extLst>
                <a:ext uri="{FF2B5EF4-FFF2-40B4-BE49-F238E27FC236}">
                  <a16:creationId xmlns:a16="http://schemas.microsoft.com/office/drawing/2014/main" id="{B1B00AF3-B9B6-4215-A39C-42D8137B1298}"/>
                </a:ext>
              </a:extLst>
            </p:cNvPr>
            <p:cNvSpPr>
              <a:spLocks noEditPoints="1"/>
            </p:cNvSpPr>
            <p:nvPr/>
          </p:nvSpPr>
          <p:spPr bwMode="auto">
            <a:xfrm>
              <a:off x="9414365" y="2357261"/>
              <a:ext cx="35330" cy="24486"/>
            </a:xfrm>
            <a:custGeom>
              <a:avLst/>
              <a:gdLst/>
              <a:ahLst/>
              <a:cxnLst>
                <a:cxn ang="0">
                  <a:pos x="99" y="62"/>
                </a:cxn>
                <a:cxn ang="0">
                  <a:pos x="92" y="38"/>
                </a:cxn>
                <a:cxn ang="0">
                  <a:pos x="97" y="17"/>
                </a:cxn>
                <a:cxn ang="0">
                  <a:pos x="101" y="12"/>
                </a:cxn>
                <a:cxn ang="0">
                  <a:pos x="82" y="10"/>
                </a:cxn>
                <a:cxn ang="0">
                  <a:pos x="65" y="4"/>
                </a:cxn>
                <a:cxn ang="0">
                  <a:pos x="60" y="4"/>
                </a:cxn>
                <a:cxn ang="0">
                  <a:pos x="58" y="6"/>
                </a:cxn>
                <a:cxn ang="0">
                  <a:pos x="47" y="8"/>
                </a:cxn>
                <a:cxn ang="0">
                  <a:pos x="41" y="10"/>
                </a:cxn>
                <a:cxn ang="0">
                  <a:pos x="35" y="13"/>
                </a:cxn>
                <a:cxn ang="0">
                  <a:pos x="26" y="32"/>
                </a:cxn>
                <a:cxn ang="0">
                  <a:pos x="32" y="32"/>
                </a:cxn>
                <a:cxn ang="0">
                  <a:pos x="30" y="38"/>
                </a:cxn>
                <a:cxn ang="0">
                  <a:pos x="39" y="47"/>
                </a:cxn>
                <a:cxn ang="0">
                  <a:pos x="45" y="44"/>
                </a:cxn>
                <a:cxn ang="0">
                  <a:pos x="45" y="57"/>
                </a:cxn>
                <a:cxn ang="0">
                  <a:pos x="60" y="55"/>
                </a:cxn>
                <a:cxn ang="0">
                  <a:pos x="65" y="53"/>
                </a:cxn>
                <a:cxn ang="0">
                  <a:pos x="75" y="62"/>
                </a:cxn>
                <a:cxn ang="0">
                  <a:pos x="84" y="70"/>
                </a:cxn>
                <a:cxn ang="0">
                  <a:pos x="96" y="68"/>
                </a:cxn>
                <a:cxn ang="0">
                  <a:pos x="20" y="25"/>
                </a:cxn>
                <a:cxn ang="0">
                  <a:pos x="20" y="27"/>
                </a:cxn>
                <a:cxn ang="0">
                  <a:pos x="20" y="25"/>
                </a:cxn>
                <a:cxn ang="0">
                  <a:pos x="11" y="28"/>
                </a:cxn>
                <a:cxn ang="0">
                  <a:pos x="5" y="28"/>
                </a:cxn>
                <a:cxn ang="0">
                  <a:pos x="11" y="25"/>
                </a:cxn>
                <a:cxn ang="0">
                  <a:pos x="18" y="27"/>
                </a:cxn>
                <a:cxn ang="0">
                  <a:pos x="15" y="32"/>
                </a:cxn>
                <a:cxn ang="0">
                  <a:pos x="13" y="34"/>
                </a:cxn>
                <a:cxn ang="0">
                  <a:pos x="20" y="34"/>
                </a:cxn>
                <a:cxn ang="0">
                  <a:pos x="26" y="38"/>
                </a:cxn>
                <a:cxn ang="0">
                  <a:pos x="20" y="36"/>
                </a:cxn>
                <a:cxn ang="0">
                  <a:pos x="5" y="59"/>
                </a:cxn>
                <a:cxn ang="0">
                  <a:pos x="11" y="47"/>
                </a:cxn>
                <a:cxn ang="0">
                  <a:pos x="20" y="44"/>
                </a:cxn>
                <a:cxn ang="0">
                  <a:pos x="22" y="42"/>
                </a:cxn>
                <a:cxn ang="0">
                  <a:pos x="13" y="38"/>
                </a:cxn>
                <a:cxn ang="0">
                  <a:pos x="7" y="38"/>
                </a:cxn>
                <a:cxn ang="0">
                  <a:pos x="1" y="38"/>
                </a:cxn>
                <a:cxn ang="0">
                  <a:pos x="5" y="42"/>
                </a:cxn>
                <a:cxn ang="0">
                  <a:pos x="1" y="47"/>
                </a:cxn>
                <a:cxn ang="0">
                  <a:pos x="5" y="53"/>
                </a:cxn>
                <a:cxn ang="0">
                  <a:pos x="5" y="57"/>
                </a:cxn>
              </a:cxnLst>
              <a:rect l="0" t="0" r="r" b="b"/>
              <a:pathLst>
                <a:path w="101" h="70">
                  <a:moveTo>
                    <a:pt x="96" y="68"/>
                  </a:moveTo>
                  <a:lnTo>
                    <a:pt x="99" y="64"/>
                  </a:lnTo>
                  <a:lnTo>
                    <a:pt x="99" y="62"/>
                  </a:lnTo>
                  <a:lnTo>
                    <a:pt x="101" y="59"/>
                  </a:lnTo>
                  <a:lnTo>
                    <a:pt x="101" y="55"/>
                  </a:lnTo>
                  <a:lnTo>
                    <a:pt x="92" y="38"/>
                  </a:lnTo>
                  <a:lnTo>
                    <a:pt x="92" y="25"/>
                  </a:lnTo>
                  <a:lnTo>
                    <a:pt x="96" y="23"/>
                  </a:lnTo>
                  <a:lnTo>
                    <a:pt x="97" y="17"/>
                  </a:lnTo>
                  <a:lnTo>
                    <a:pt x="101" y="13"/>
                  </a:lnTo>
                  <a:lnTo>
                    <a:pt x="101" y="12"/>
                  </a:lnTo>
                  <a:lnTo>
                    <a:pt x="101" y="12"/>
                  </a:lnTo>
                  <a:lnTo>
                    <a:pt x="99" y="8"/>
                  </a:lnTo>
                  <a:lnTo>
                    <a:pt x="99" y="10"/>
                  </a:lnTo>
                  <a:lnTo>
                    <a:pt x="82" y="10"/>
                  </a:lnTo>
                  <a:lnTo>
                    <a:pt x="77" y="6"/>
                  </a:lnTo>
                  <a:lnTo>
                    <a:pt x="71" y="6"/>
                  </a:lnTo>
                  <a:lnTo>
                    <a:pt x="65" y="4"/>
                  </a:lnTo>
                  <a:lnTo>
                    <a:pt x="62" y="4"/>
                  </a:lnTo>
                  <a:lnTo>
                    <a:pt x="60" y="0"/>
                  </a:lnTo>
                  <a:lnTo>
                    <a:pt x="60" y="4"/>
                  </a:lnTo>
                  <a:lnTo>
                    <a:pt x="56" y="4"/>
                  </a:lnTo>
                  <a:lnTo>
                    <a:pt x="56" y="4"/>
                  </a:lnTo>
                  <a:lnTo>
                    <a:pt x="58" y="6"/>
                  </a:lnTo>
                  <a:lnTo>
                    <a:pt x="54" y="10"/>
                  </a:lnTo>
                  <a:lnTo>
                    <a:pt x="54" y="8"/>
                  </a:lnTo>
                  <a:lnTo>
                    <a:pt x="47" y="8"/>
                  </a:lnTo>
                  <a:lnTo>
                    <a:pt x="45" y="6"/>
                  </a:lnTo>
                  <a:lnTo>
                    <a:pt x="45" y="10"/>
                  </a:lnTo>
                  <a:lnTo>
                    <a:pt x="41" y="10"/>
                  </a:lnTo>
                  <a:lnTo>
                    <a:pt x="37" y="10"/>
                  </a:lnTo>
                  <a:lnTo>
                    <a:pt x="35" y="13"/>
                  </a:lnTo>
                  <a:lnTo>
                    <a:pt x="35" y="13"/>
                  </a:lnTo>
                  <a:lnTo>
                    <a:pt x="30" y="15"/>
                  </a:lnTo>
                  <a:lnTo>
                    <a:pt x="26" y="19"/>
                  </a:lnTo>
                  <a:lnTo>
                    <a:pt x="26" y="32"/>
                  </a:lnTo>
                  <a:lnTo>
                    <a:pt x="30" y="32"/>
                  </a:lnTo>
                  <a:lnTo>
                    <a:pt x="32" y="32"/>
                  </a:lnTo>
                  <a:lnTo>
                    <a:pt x="32" y="32"/>
                  </a:lnTo>
                  <a:lnTo>
                    <a:pt x="32" y="34"/>
                  </a:lnTo>
                  <a:lnTo>
                    <a:pt x="30" y="34"/>
                  </a:lnTo>
                  <a:lnTo>
                    <a:pt x="30" y="38"/>
                  </a:lnTo>
                  <a:lnTo>
                    <a:pt x="32" y="44"/>
                  </a:lnTo>
                  <a:lnTo>
                    <a:pt x="37" y="47"/>
                  </a:lnTo>
                  <a:lnTo>
                    <a:pt x="39" y="47"/>
                  </a:lnTo>
                  <a:lnTo>
                    <a:pt x="39" y="44"/>
                  </a:lnTo>
                  <a:lnTo>
                    <a:pt x="43" y="44"/>
                  </a:lnTo>
                  <a:lnTo>
                    <a:pt x="45" y="44"/>
                  </a:lnTo>
                  <a:lnTo>
                    <a:pt x="43" y="55"/>
                  </a:lnTo>
                  <a:lnTo>
                    <a:pt x="43" y="57"/>
                  </a:lnTo>
                  <a:lnTo>
                    <a:pt x="45" y="57"/>
                  </a:lnTo>
                  <a:lnTo>
                    <a:pt x="50" y="53"/>
                  </a:lnTo>
                  <a:lnTo>
                    <a:pt x="56" y="53"/>
                  </a:lnTo>
                  <a:lnTo>
                    <a:pt x="60" y="55"/>
                  </a:lnTo>
                  <a:lnTo>
                    <a:pt x="62" y="55"/>
                  </a:lnTo>
                  <a:lnTo>
                    <a:pt x="62" y="53"/>
                  </a:lnTo>
                  <a:lnTo>
                    <a:pt x="65" y="53"/>
                  </a:lnTo>
                  <a:lnTo>
                    <a:pt x="65" y="57"/>
                  </a:lnTo>
                  <a:lnTo>
                    <a:pt x="71" y="57"/>
                  </a:lnTo>
                  <a:lnTo>
                    <a:pt x="75" y="62"/>
                  </a:lnTo>
                  <a:lnTo>
                    <a:pt x="77" y="64"/>
                  </a:lnTo>
                  <a:lnTo>
                    <a:pt x="81" y="68"/>
                  </a:lnTo>
                  <a:lnTo>
                    <a:pt x="84" y="70"/>
                  </a:lnTo>
                  <a:lnTo>
                    <a:pt x="90" y="68"/>
                  </a:lnTo>
                  <a:lnTo>
                    <a:pt x="96" y="68"/>
                  </a:lnTo>
                  <a:lnTo>
                    <a:pt x="96" y="68"/>
                  </a:lnTo>
                  <a:lnTo>
                    <a:pt x="96" y="68"/>
                  </a:lnTo>
                  <a:lnTo>
                    <a:pt x="96" y="68"/>
                  </a:lnTo>
                  <a:close/>
                  <a:moveTo>
                    <a:pt x="20" y="25"/>
                  </a:moveTo>
                  <a:lnTo>
                    <a:pt x="22" y="25"/>
                  </a:lnTo>
                  <a:lnTo>
                    <a:pt x="22" y="27"/>
                  </a:lnTo>
                  <a:lnTo>
                    <a:pt x="20" y="27"/>
                  </a:lnTo>
                  <a:lnTo>
                    <a:pt x="20" y="25"/>
                  </a:lnTo>
                  <a:lnTo>
                    <a:pt x="20" y="25"/>
                  </a:lnTo>
                  <a:lnTo>
                    <a:pt x="20" y="25"/>
                  </a:lnTo>
                  <a:lnTo>
                    <a:pt x="20" y="25"/>
                  </a:lnTo>
                  <a:close/>
                  <a:moveTo>
                    <a:pt x="13" y="34"/>
                  </a:moveTo>
                  <a:lnTo>
                    <a:pt x="11" y="28"/>
                  </a:lnTo>
                  <a:lnTo>
                    <a:pt x="7" y="28"/>
                  </a:lnTo>
                  <a:lnTo>
                    <a:pt x="5" y="32"/>
                  </a:lnTo>
                  <a:lnTo>
                    <a:pt x="5" y="28"/>
                  </a:lnTo>
                  <a:lnTo>
                    <a:pt x="9" y="28"/>
                  </a:lnTo>
                  <a:lnTo>
                    <a:pt x="11" y="25"/>
                  </a:lnTo>
                  <a:lnTo>
                    <a:pt x="11" y="25"/>
                  </a:lnTo>
                  <a:lnTo>
                    <a:pt x="13" y="25"/>
                  </a:lnTo>
                  <a:lnTo>
                    <a:pt x="15" y="27"/>
                  </a:lnTo>
                  <a:lnTo>
                    <a:pt x="18" y="27"/>
                  </a:lnTo>
                  <a:lnTo>
                    <a:pt x="20" y="28"/>
                  </a:lnTo>
                  <a:lnTo>
                    <a:pt x="18" y="28"/>
                  </a:lnTo>
                  <a:lnTo>
                    <a:pt x="15" y="32"/>
                  </a:lnTo>
                  <a:lnTo>
                    <a:pt x="13" y="34"/>
                  </a:lnTo>
                  <a:lnTo>
                    <a:pt x="13" y="34"/>
                  </a:lnTo>
                  <a:lnTo>
                    <a:pt x="13" y="34"/>
                  </a:lnTo>
                  <a:lnTo>
                    <a:pt x="13" y="34"/>
                  </a:lnTo>
                  <a:close/>
                  <a:moveTo>
                    <a:pt x="20" y="36"/>
                  </a:moveTo>
                  <a:lnTo>
                    <a:pt x="20" y="34"/>
                  </a:lnTo>
                  <a:lnTo>
                    <a:pt x="26" y="34"/>
                  </a:lnTo>
                  <a:lnTo>
                    <a:pt x="26" y="38"/>
                  </a:lnTo>
                  <a:lnTo>
                    <a:pt x="26" y="38"/>
                  </a:lnTo>
                  <a:lnTo>
                    <a:pt x="20" y="36"/>
                  </a:lnTo>
                  <a:lnTo>
                    <a:pt x="20" y="36"/>
                  </a:lnTo>
                  <a:lnTo>
                    <a:pt x="20" y="36"/>
                  </a:lnTo>
                  <a:lnTo>
                    <a:pt x="20" y="36"/>
                  </a:lnTo>
                  <a:close/>
                  <a:moveTo>
                    <a:pt x="5" y="57"/>
                  </a:moveTo>
                  <a:lnTo>
                    <a:pt x="5" y="59"/>
                  </a:lnTo>
                  <a:lnTo>
                    <a:pt x="7" y="55"/>
                  </a:lnTo>
                  <a:lnTo>
                    <a:pt x="7" y="53"/>
                  </a:lnTo>
                  <a:lnTo>
                    <a:pt x="11" y="47"/>
                  </a:lnTo>
                  <a:lnTo>
                    <a:pt x="17" y="47"/>
                  </a:lnTo>
                  <a:lnTo>
                    <a:pt x="18" y="44"/>
                  </a:lnTo>
                  <a:lnTo>
                    <a:pt x="20" y="44"/>
                  </a:lnTo>
                  <a:lnTo>
                    <a:pt x="22" y="44"/>
                  </a:lnTo>
                  <a:lnTo>
                    <a:pt x="22" y="44"/>
                  </a:lnTo>
                  <a:lnTo>
                    <a:pt x="22" y="42"/>
                  </a:lnTo>
                  <a:lnTo>
                    <a:pt x="20" y="38"/>
                  </a:lnTo>
                  <a:lnTo>
                    <a:pt x="18" y="38"/>
                  </a:lnTo>
                  <a:lnTo>
                    <a:pt x="13" y="38"/>
                  </a:lnTo>
                  <a:lnTo>
                    <a:pt x="11" y="36"/>
                  </a:lnTo>
                  <a:lnTo>
                    <a:pt x="9" y="38"/>
                  </a:lnTo>
                  <a:lnTo>
                    <a:pt x="7" y="38"/>
                  </a:lnTo>
                  <a:lnTo>
                    <a:pt x="5" y="42"/>
                  </a:lnTo>
                  <a:lnTo>
                    <a:pt x="5" y="38"/>
                  </a:lnTo>
                  <a:lnTo>
                    <a:pt x="1" y="38"/>
                  </a:lnTo>
                  <a:lnTo>
                    <a:pt x="1" y="38"/>
                  </a:lnTo>
                  <a:lnTo>
                    <a:pt x="0" y="42"/>
                  </a:lnTo>
                  <a:lnTo>
                    <a:pt x="5" y="42"/>
                  </a:lnTo>
                  <a:lnTo>
                    <a:pt x="5" y="44"/>
                  </a:lnTo>
                  <a:lnTo>
                    <a:pt x="1" y="44"/>
                  </a:lnTo>
                  <a:lnTo>
                    <a:pt x="1" y="47"/>
                  </a:lnTo>
                  <a:lnTo>
                    <a:pt x="5" y="47"/>
                  </a:lnTo>
                  <a:lnTo>
                    <a:pt x="7" y="49"/>
                  </a:lnTo>
                  <a:lnTo>
                    <a:pt x="5" y="53"/>
                  </a:lnTo>
                  <a:lnTo>
                    <a:pt x="5" y="53"/>
                  </a:lnTo>
                  <a:lnTo>
                    <a:pt x="5" y="57"/>
                  </a:lnTo>
                  <a:lnTo>
                    <a:pt x="5" y="57"/>
                  </a:lnTo>
                  <a:lnTo>
                    <a:pt x="5" y="57"/>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95" name="Freeform 80">
              <a:extLst>
                <a:ext uri="{FF2B5EF4-FFF2-40B4-BE49-F238E27FC236}">
                  <a16:creationId xmlns:a16="http://schemas.microsoft.com/office/drawing/2014/main" id="{6983C047-596C-4E3D-985E-0877F96D4DB2}"/>
                </a:ext>
              </a:extLst>
            </p:cNvPr>
            <p:cNvSpPr>
              <a:spLocks/>
            </p:cNvSpPr>
            <p:nvPr/>
          </p:nvSpPr>
          <p:spPr bwMode="auto">
            <a:xfrm>
              <a:off x="9410867" y="2376500"/>
              <a:ext cx="40227" cy="21688"/>
            </a:xfrm>
            <a:custGeom>
              <a:avLst/>
              <a:gdLst/>
              <a:ahLst/>
              <a:cxnLst>
                <a:cxn ang="0">
                  <a:pos x="115" y="43"/>
                </a:cxn>
                <a:cxn ang="0">
                  <a:pos x="111" y="34"/>
                </a:cxn>
                <a:cxn ang="0">
                  <a:pos x="107" y="28"/>
                </a:cxn>
                <a:cxn ang="0">
                  <a:pos x="107" y="21"/>
                </a:cxn>
                <a:cxn ang="0">
                  <a:pos x="107" y="21"/>
                </a:cxn>
                <a:cxn ang="0">
                  <a:pos x="96" y="15"/>
                </a:cxn>
                <a:cxn ang="0">
                  <a:pos x="87" y="13"/>
                </a:cxn>
                <a:cxn ang="0">
                  <a:pos x="83" y="7"/>
                </a:cxn>
                <a:cxn ang="0">
                  <a:pos x="74" y="4"/>
                </a:cxn>
                <a:cxn ang="0">
                  <a:pos x="70" y="0"/>
                </a:cxn>
                <a:cxn ang="0">
                  <a:pos x="66" y="2"/>
                </a:cxn>
                <a:cxn ang="0">
                  <a:pos x="59" y="0"/>
                </a:cxn>
                <a:cxn ang="0">
                  <a:pos x="51" y="4"/>
                </a:cxn>
                <a:cxn ang="0">
                  <a:pos x="53" y="15"/>
                </a:cxn>
                <a:cxn ang="0">
                  <a:pos x="43" y="28"/>
                </a:cxn>
                <a:cxn ang="0">
                  <a:pos x="34" y="24"/>
                </a:cxn>
                <a:cxn ang="0">
                  <a:pos x="27" y="13"/>
                </a:cxn>
                <a:cxn ang="0">
                  <a:pos x="25" y="7"/>
                </a:cxn>
                <a:cxn ang="0">
                  <a:pos x="15" y="11"/>
                </a:cxn>
                <a:cxn ang="0">
                  <a:pos x="10" y="15"/>
                </a:cxn>
                <a:cxn ang="0">
                  <a:pos x="10" y="21"/>
                </a:cxn>
                <a:cxn ang="0">
                  <a:pos x="6" y="28"/>
                </a:cxn>
                <a:cxn ang="0">
                  <a:pos x="2" y="38"/>
                </a:cxn>
                <a:cxn ang="0">
                  <a:pos x="0" y="43"/>
                </a:cxn>
                <a:cxn ang="0">
                  <a:pos x="4" y="53"/>
                </a:cxn>
                <a:cxn ang="0">
                  <a:pos x="6" y="53"/>
                </a:cxn>
                <a:cxn ang="0">
                  <a:pos x="13" y="45"/>
                </a:cxn>
                <a:cxn ang="0">
                  <a:pos x="28" y="45"/>
                </a:cxn>
                <a:cxn ang="0">
                  <a:pos x="34" y="45"/>
                </a:cxn>
                <a:cxn ang="0">
                  <a:pos x="42" y="43"/>
                </a:cxn>
                <a:cxn ang="0">
                  <a:pos x="45" y="45"/>
                </a:cxn>
                <a:cxn ang="0">
                  <a:pos x="55" y="49"/>
                </a:cxn>
                <a:cxn ang="0">
                  <a:pos x="62" y="45"/>
                </a:cxn>
                <a:cxn ang="0">
                  <a:pos x="75" y="49"/>
                </a:cxn>
                <a:cxn ang="0">
                  <a:pos x="83" y="54"/>
                </a:cxn>
                <a:cxn ang="0">
                  <a:pos x="92" y="60"/>
                </a:cxn>
                <a:cxn ang="0">
                  <a:pos x="94" y="62"/>
                </a:cxn>
                <a:cxn ang="0">
                  <a:pos x="107" y="58"/>
                </a:cxn>
                <a:cxn ang="0">
                  <a:pos x="111" y="53"/>
                </a:cxn>
                <a:cxn ang="0">
                  <a:pos x="115" y="49"/>
                </a:cxn>
                <a:cxn ang="0">
                  <a:pos x="115" y="49"/>
                </a:cxn>
              </a:cxnLst>
              <a:rect l="0" t="0" r="r" b="b"/>
              <a:pathLst>
                <a:path w="115" h="62">
                  <a:moveTo>
                    <a:pt x="115" y="49"/>
                  </a:moveTo>
                  <a:lnTo>
                    <a:pt x="115" y="43"/>
                  </a:lnTo>
                  <a:lnTo>
                    <a:pt x="113" y="39"/>
                  </a:lnTo>
                  <a:lnTo>
                    <a:pt x="111" y="34"/>
                  </a:lnTo>
                  <a:lnTo>
                    <a:pt x="111" y="32"/>
                  </a:lnTo>
                  <a:lnTo>
                    <a:pt x="107" y="28"/>
                  </a:lnTo>
                  <a:lnTo>
                    <a:pt x="107" y="24"/>
                  </a:lnTo>
                  <a:lnTo>
                    <a:pt x="107" y="21"/>
                  </a:lnTo>
                  <a:lnTo>
                    <a:pt x="106" y="21"/>
                  </a:lnTo>
                  <a:lnTo>
                    <a:pt x="107" y="21"/>
                  </a:lnTo>
                  <a:lnTo>
                    <a:pt x="106" y="15"/>
                  </a:lnTo>
                  <a:lnTo>
                    <a:pt x="96" y="15"/>
                  </a:lnTo>
                  <a:lnTo>
                    <a:pt x="91" y="15"/>
                  </a:lnTo>
                  <a:lnTo>
                    <a:pt x="87" y="13"/>
                  </a:lnTo>
                  <a:lnTo>
                    <a:pt x="83" y="11"/>
                  </a:lnTo>
                  <a:lnTo>
                    <a:pt x="83" y="7"/>
                  </a:lnTo>
                  <a:lnTo>
                    <a:pt x="77" y="4"/>
                  </a:lnTo>
                  <a:lnTo>
                    <a:pt x="74" y="4"/>
                  </a:lnTo>
                  <a:lnTo>
                    <a:pt x="74" y="0"/>
                  </a:lnTo>
                  <a:lnTo>
                    <a:pt x="70" y="0"/>
                  </a:lnTo>
                  <a:lnTo>
                    <a:pt x="70" y="2"/>
                  </a:lnTo>
                  <a:lnTo>
                    <a:pt x="66" y="2"/>
                  </a:lnTo>
                  <a:lnTo>
                    <a:pt x="62" y="0"/>
                  </a:lnTo>
                  <a:lnTo>
                    <a:pt x="59" y="0"/>
                  </a:lnTo>
                  <a:lnTo>
                    <a:pt x="53" y="4"/>
                  </a:lnTo>
                  <a:lnTo>
                    <a:pt x="51" y="4"/>
                  </a:lnTo>
                  <a:lnTo>
                    <a:pt x="51" y="9"/>
                  </a:lnTo>
                  <a:lnTo>
                    <a:pt x="53" y="15"/>
                  </a:lnTo>
                  <a:lnTo>
                    <a:pt x="51" y="24"/>
                  </a:lnTo>
                  <a:lnTo>
                    <a:pt x="43" y="28"/>
                  </a:lnTo>
                  <a:lnTo>
                    <a:pt x="40" y="28"/>
                  </a:lnTo>
                  <a:lnTo>
                    <a:pt x="34" y="24"/>
                  </a:lnTo>
                  <a:lnTo>
                    <a:pt x="34" y="21"/>
                  </a:lnTo>
                  <a:lnTo>
                    <a:pt x="27" y="13"/>
                  </a:lnTo>
                  <a:lnTo>
                    <a:pt x="27" y="7"/>
                  </a:lnTo>
                  <a:lnTo>
                    <a:pt x="25" y="7"/>
                  </a:lnTo>
                  <a:lnTo>
                    <a:pt x="21" y="11"/>
                  </a:lnTo>
                  <a:lnTo>
                    <a:pt x="15" y="11"/>
                  </a:lnTo>
                  <a:lnTo>
                    <a:pt x="13" y="13"/>
                  </a:lnTo>
                  <a:lnTo>
                    <a:pt x="10" y="15"/>
                  </a:lnTo>
                  <a:lnTo>
                    <a:pt x="10" y="19"/>
                  </a:lnTo>
                  <a:lnTo>
                    <a:pt x="10" y="21"/>
                  </a:lnTo>
                  <a:lnTo>
                    <a:pt x="6" y="21"/>
                  </a:lnTo>
                  <a:lnTo>
                    <a:pt x="6" y="28"/>
                  </a:lnTo>
                  <a:lnTo>
                    <a:pt x="2" y="34"/>
                  </a:lnTo>
                  <a:lnTo>
                    <a:pt x="2" y="38"/>
                  </a:lnTo>
                  <a:lnTo>
                    <a:pt x="2" y="41"/>
                  </a:lnTo>
                  <a:lnTo>
                    <a:pt x="0" y="43"/>
                  </a:lnTo>
                  <a:lnTo>
                    <a:pt x="2" y="53"/>
                  </a:lnTo>
                  <a:lnTo>
                    <a:pt x="4" y="53"/>
                  </a:lnTo>
                  <a:lnTo>
                    <a:pt x="4" y="54"/>
                  </a:lnTo>
                  <a:lnTo>
                    <a:pt x="6" y="53"/>
                  </a:lnTo>
                  <a:lnTo>
                    <a:pt x="10" y="49"/>
                  </a:lnTo>
                  <a:lnTo>
                    <a:pt x="13" y="45"/>
                  </a:lnTo>
                  <a:lnTo>
                    <a:pt x="21" y="43"/>
                  </a:lnTo>
                  <a:lnTo>
                    <a:pt x="28" y="45"/>
                  </a:lnTo>
                  <a:lnTo>
                    <a:pt x="30" y="43"/>
                  </a:lnTo>
                  <a:lnTo>
                    <a:pt x="34" y="45"/>
                  </a:lnTo>
                  <a:lnTo>
                    <a:pt x="38" y="43"/>
                  </a:lnTo>
                  <a:lnTo>
                    <a:pt x="42" y="43"/>
                  </a:lnTo>
                  <a:lnTo>
                    <a:pt x="42" y="45"/>
                  </a:lnTo>
                  <a:lnTo>
                    <a:pt x="45" y="45"/>
                  </a:lnTo>
                  <a:lnTo>
                    <a:pt x="49" y="49"/>
                  </a:lnTo>
                  <a:lnTo>
                    <a:pt x="55" y="49"/>
                  </a:lnTo>
                  <a:lnTo>
                    <a:pt x="55" y="49"/>
                  </a:lnTo>
                  <a:lnTo>
                    <a:pt x="62" y="45"/>
                  </a:lnTo>
                  <a:lnTo>
                    <a:pt x="68" y="49"/>
                  </a:lnTo>
                  <a:lnTo>
                    <a:pt x="75" y="49"/>
                  </a:lnTo>
                  <a:lnTo>
                    <a:pt x="79" y="54"/>
                  </a:lnTo>
                  <a:lnTo>
                    <a:pt x="83" y="54"/>
                  </a:lnTo>
                  <a:lnTo>
                    <a:pt x="87" y="60"/>
                  </a:lnTo>
                  <a:lnTo>
                    <a:pt x="92" y="60"/>
                  </a:lnTo>
                  <a:lnTo>
                    <a:pt x="94" y="62"/>
                  </a:lnTo>
                  <a:lnTo>
                    <a:pt x="94" y="62"/>
                  </a:lnTo>
                  <a:lnTo>
                    <a:pt x="100" y="60"/>
                  </a:lnTo>
                  <a:lnTo>
                    <a:pt x="107" y="58"/>
                  </a:lnTo>
                  <a:lnTo>
                    <a:pt x="107" y="53"/>
                  </a:lnTo>
                  <a:lnTo>
                    <a:pt x="111" y="53"/>
                  </a:lnTo>
                  <a:lnTo>
                    <a:pt x="113" y="49"/>
                  </a:lnTo>
                  <a:lnTo>
                    <a:pt x="115" y="49"/>
                  </a:lnTo>
                  <a:lnTo>
                    <a:pt x="115" y="49"/>
                  </a:lnTo>
                  <a:lnTo>
                    <a:pt x="115" y="49"/>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96" name="Freeform 81">
              <a:extLst>
                <a:ext uri="{FF2B5EF4-FFF2-40B4-BE49-F238E27FC236}">
                  <a16:creationId xmlns:a16="http://schemas.microsoft.com/office/drawing/2014/main" id="{B3772F1A-8745-4F7A-90B2-C2697FCDCD4D}"/>
                </a:ext>
              </a:extLst>
            </p:cNvPr>
            <p:cNvSpPr>
              <a:spLocks/>
            </p:cNvSpPr>
            <p:nvPr/>
          </p:nvSpPr>
          <p:spPr bwMode="auto">
            <a:xfrm>
              <a:off x="9412966" y="2390842"/>
              <a:ext cx="30782" cy="23786"/>
            </a:xfrm>
            <a:custGeom>
              <a:avLst/>
              <a:gdLst/>
              <a:ahLst/>
              <a:cxnLst>
                <a:cxn ang="0">
                  <a:pos x="28" y="44"/>
                </a:cxn>
                <a:cxn ang="0">
                  <a:pos x="28" y="38"/>
                </a:cxn>
                <a:cxn ang="0">
                  <a:pos x="24" y="36"/>
                </a:cxn>
                <a:cxn ang="0">
                  <a:pos x="15" y="36"/>
                </a:cxn>
                <a:cxn ang="0">
                  <a:pos x="5" y="23"/>
                </a:cxn>
                <a:cxn ang="0">
                  <a:pos x="0" y="27"/>
                </a:cxn>
                <a:cxn ang="0">
                  <a:pos x="0" y="17"/>
                </a:cxn>
                <a:cxn ang="0">
                  <a:pos x="2" y="12"/>
                </a:cxn>
                <a:cxn ang="0">
                  <a:pos x="9" y="2"/>
                </a:cxn>
                <a:cxn ang="0">
                  <a:pos x="24" y="2"/>
                </a:cxn>
                <a:cxn ang="0">
                  <a:pos x="30" y="2"/>
                </a:cxn>
                <a:cxn ang="0">
                  <a:pos x="37" y="0"/>
                </a:cxn>
                <a:cxn ang="0">
                  <a:pos x="39" y="2"/>
                </a:cxn>
                <a:cxn ang="0">
                  <a:pos x="49" y="6"/>
                </a:cxn>
                <a:cxn ang="0">
                  <a:pos x="58" y="2"/>
                </a:cxn>
                <a:cxn ang="0">
                  <a:pos x="69" y="6"/>
                </a:cxn>
                <a:cxn ang="0">
                  <a:pos x="79" y="12"/>
                </a:cxn>
                <a:cxn ang="0">
                  <a:pos x="88" y="17"/>
                </a:cxn>
                <a:cxn ang="0">
                  <a:pos x="86" y="27"/>
                </a:cxn>
                <a:cxn ang="0">
                  <a:pos x="88" y="30"/>
                </a:cxn>
                <a:cxn ang="0">
                  <a:pos x="79" y="40"/>
                </a:cxn>
                <a:cxn ang="0">
                  <a:pos x="75" y="47"/>
                </a:cxn>
                <a:cxn ang="0">
                  <a:pos x="79" y="53"/>
                </a:cxn>
                <a:cxn ang="0">
                  <a:pos x="73" y="51"/>
                </a:cxn>
                <a:cxn ang="0">
                  <a:pos x="68" y="59"/>
                </a:cxn>
                <a:cxn ang="0">
                  <a:pos x="64" y="64"/>
                </a:cxn>
                <a:cxn ang="0">
                  <a:pos x="58" y="66"/>
                </a:cxn>
                <a:cxn ang="0">
                  <a:pos x="45" y="66"/>
                </a:cxn>
                <a:cxn ang="0">
                  <a:pos x="39" y="66"/>
                </a:cxn>
                <a:cxn ang="0">
                  <a:pos x="39" y="53"/>
                </a:cxn>
                <a:cxn ang="0">
                  <a:pos x="32" y="49"/>
                </a:cxn>
                <a:cxn ang="0">
                  <a:pos x="28" y="49"/>
                </a:cxn>
              </a:cxnLst>
              <a:rect l="0" t="0" r="r" b="b"/>
              <a:pathLst>
                <a:path w="88" h="68">
                  <a:moveTo>
                    <a:pt x="28" y="49"/>
                  </a:moveTo>
                  <a:lnTo>
                    <a:pt x="28" y="44"/>
                  </a:lnTo>
                  <a:lnTo>
                    <a:pt x="30" y="40"/>
                  </a:lnTo>
                  <a:lnTo>
                    <a:pt x="28" y="38"/>
                  </a:lnTo>
                  <a:lnTo>
                    <a:pt x="24" y="38"/>
                  </a:lnTo>
                  <a:lnTo>
                    <a:pt x="24" y="36"/>
                  </a:lnTo>
                  <a:lnTo>
                    <a:pt x="24" y="32"/>
                  </a:lnTo>
                  <a:lnTo>
                    <a:pt x="15" y="36"/>
                  </a:lnTo>
                  <a:lnTo>
                    <a:pt x="11" y="30"/>
                  </a:lnTo>
                  <a:lnTo>
                    <a:pt x="5" y="23"/>
                  </a:lnTo>
                  <a:lnTo>
                    <a:pt x="0" y="27"/>
                  </a:lnTo>
                  <a:lnTo>
                    <a:pt x="0" y="27"/>
                  </a:lnTo>
                  <a:lnTo>
                    <a:pt x="0" y="21"/>
                  </a:lnTo>
                  <a:lnTo>
                    <a:pt x="0" y="17"/>
                  </a:lnTo>
                  <a:lnTo>
                    <a:pt x="0" y="12"/>
                  </a:lnTo>
                  <a:lnTo>
                    <a:pt x="2" y="12"/>
                  </a:lnTo>
                  <a:lnTo>
                    <a:pt x="4" y="8"/>
                  </a:lnTo>
                  <a:lnTo>
                    <a:pt x="9" y="2"/>
                  </a:lnTo>
                  <a:lnTo>
                    <a:pt x="15" y="0"/>
                  </a:lnTo>
                  <a:lnTo>
                    <a:pt x="24" y="2"/>
                  </a:lnTo>
                  <a:lnTo>
                    <a:pt x="26" y="0"/>
                  </a:lnTo>
                  <a:lnTo>
                    <a:pt x="30" y="2"/>
                  </a:lnTo>
                  <a:lnTo>
                    <a:pt x="34" y="0"/>
                  </a:lnTo>
                  <a:lnTo>
                    <a:pt x="37" y="0"/>
                  </a:lnTo>
                  <a:lnTo>
                    <a:pt x="37" y="2"/>
                  </a:lnTo>
                  <a:lnTo>
                    <a:pt x="39" y="2"/>
                  </a:lnTo>
                  <a:lnTo>
                    <a:pt x="43" y="6"/>
                  </a:lnTo>
                  <a:lnTo>
                    <a:pt x="49" y="6"/>
                  </a:lnTo>
                  <a:lnTo>
                    <a:pt x="51" y="6"/>
                  </a:lnTo>
                  <a:lnTo>
                    <a:pt x="58" y="2"/>
                  </a:lnTo>
                  <a:lnTo>
                    <a:pt x="64" y="6"/>
                  </a:lnTo>
                  <a:lnTo>
                    <a:pt x="69" y="6"/>
                  </a:lnTo>
                  <a:lnTo>
                    <a:pt x="73" y="12"/>
                  </a:lnTo>
                  <a:lnTo>
                    <a:pt x="79" y="12"/>
                  </a:lnTo>
                  <a:lnTo>
                    <a:pt x="83" y="17"/>
                  </a:lnTo>
                  <a:lnTo>
                    <a:pt x="88" y="17"/>
                  </a:lnTo>
                  <a:lnTo>
                    <a:pt x="88" y="21"/>
                  </a:lnTo>
                  <a:lnTo>
                    <a:pt x="86" y="27"/>
                  </a:lnTo>
                  <a:lnTo>
                    <a:pt x="88" y="27"/>
                  </a:lnTo>
                  <a:lnTo>
                    <a:pt x="88" y="30"/>
                  </a:lnTo>
                  <a:lnTo>
                    <a:pt x="83" y="36"/>
                  </a:lnTo>
                  <a:lnTo>
                    <a:pt x="79" y="40"/>
                  </a:lnTo>
                  <a:lnTo>
                    <a:pt x="75" y="42"/>
                  </a:lnTo>
                  <a:lnTo>
                    <a:pt x="75" y="47"/>
                  </a:lnTo>
                  <a:lnTo>
                    <a:pt x="79" y="49"/>
                  </a:lnTo>
                  <a:lnTo>
                    <a:pt x="79" y="53"/>
                  </a:lnTo>
                  <a:lnTo>
                    <a:pt x="75" y="53"/>
                  </a:lnTo>
                  <a:lnTo>
                    <a:pt x="73" y="51"/>
                  </a:lnTo>
                  <a:lnTo>
                    <a:pt x="69" y="53"/>
                  </a:lnTo>
                  <a:lnTo>
                    <a:pt x="68" y="59"/>
                  </a:lnTo>
                  <a:lnTo>
                    <a:pt x="64" y="59"/>
                  </a:lnTo>
                  <a:lnTo>
                    <a:pt x="64" y="64"/>
                  </a:lnTo>
                  <a:lnTo>
                    <a:pt x="64" y="64"/>
                  </a:lnTo>
                  <a:lnTo>
                    <a:pt x="58" y="66"/>
                  </a:lnTo>
                  <a:lnTo>
                    <a:pt x="53" y="64"/>
                  </a:lnTo>
                  <a:lnTo>
                    <a:pt x="45" y="66"/>
                  </a:lnTo>
                  <a:lnTo>
                    <a:pt x="43" y="68"/>
                  </a:lnTo>
                  <a:lnTo>
                    <a:pt x="39" y="66"/>
                  </a:lnTo>
                  <a:lnTo>
                    <a:pt x="39" y="61"/>
                  </a:lnTo>
                  <a:lnTo>
                    <a:pt x="39" y="53"/>
                  </a:lnTo>
                  <a:lnTo>
                    <a:pt x="36" y="53"/>
                  </a:lnTo>
                  <a:lnTo>
                    <a:pt x="32" y="49"/>
                  </a:lnTo>
                  <a:lnTo>
                    <a:pt x="28" y="49"/>
                  </a:lnTo>
                  <a:lnTo>
                    <a:pt x="28" y="49"/>
                  </a:lnTo>
                  <a:lnTo>
                    <a:pt x="28" y="49"/>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97" name="Freeform 82">
              <a:extLst>
                <a:ext uri="{FF2B5EF4-FFF2-40B4-BE49-F238E27FC236}">
                  <a16:creationId xmlns:a16="http://schemas.microsoft.com/office/drawing/2014/main" id="{F6F6221C-A686-49CF-A815-A922002AEB03}"/>
                </a:ext>
              </a:extLst>
            </p:cNvPr>
            <p:cNvSpPr>
              <a:spLocks/>
            </p:cNvSpPr>
            <p:nvPr/>
          </p:nvSpPr>
          <p:spPr bwMode="auto">
            <a:xfrm>
              <a:off x="9427307" y="2392941"/>
              <a:ext cx="55268" cy="40927"/>
            </a:xfrm>
            <a:custGeom>
              <a:avLst/>
              <a:gdLst/>
              <a:ahLst/>
              <a:cxnLst>
                <a:cxn ang="0">
                  <a:pos x="2" y="56"/>
                </a:cxn>
                <a:cxn ang="0">
                  <a:pos x="17" y="56"/>
                </a:cxn>
                <a:cxn ang="0">
                  <a:pos x="23" y="55"/>
                </a:cxn>
                <a:cxn ang="0">
                  <a:pos x="27" y="49"/>
                </a:cxn>
                <a:cxn ang="0">
                  <a:pos x="32" y="43"/>
                </a:cxn>
                <a:cxn ang="0">
                  <a:pos x="38" y="45"/>
                </a:cxn>
                <a:cxn ang="0">
                  <a:pos x="34" y="40"/>
                </a:cxn>
                <a:cxn ang="0">
                  <a:pos x="38" y="32"/>
                </a:cxn>
                <a:cxn ang="0">
                  <a:pos x="47" y="24"/>
                </a:cxn>
                <a:cxn ang="0">
                  <a:pos x="45" y="19"/>
                </a:cxn>
                <a:cxn ang="0">
                  <a:pos x="53" y="11"/>
                </a:cxn>
                <a:cxn ang="0">
                  <a:pos x="62" y="6"/>
                </a:cxn>
                <a:cxn ang="0">
                  <a:pos x="68" y="0"/>
                </a:cxn>
                <a:cxn ang="0">
                  <a:pos x="76" y="0"/>
                </a:cxn>
                <a:cxn ang="0">
                  <a:pos x="83" y="6"/>
                </a:cxn>
                <a:cxn ang="0">
                  <a:pos x="92" y="4"/>
                </a:cxn>
                <a:cxn ang="0">
                  <a:pos x="102" y="6"/>
                </a:cxn>
                <a:cxn ang="0">
                  <a:pos x="108" y="6"/>
                </a:cxn>
                <a:cxn ang="0">
                  <a:pos x="119" y="9"/>
                </a:cxn>
                <a:cxn ang="0">
                  <a:pos x="119" y="19"/>
                </a:cxn>
                <a:cxn ang="0">
                  <a:pos x="123" y="28"/>
                </a:cxn>
                <a:cxn ang="0">
                  <a:pos x="130" y="36"/>
                </a:cxn>
                <a:cxn ang="0">
                  <a:pos x="138" y="45"/>
                </a:cxn>
                <a:cxn ang="0">
                  <a:pos x="147" y="53"/>
                </a:cxn>
                <a:cxn ang="0">
                  <a:pos x="153" y="64"/>
                </a:cxn>
                <a:cxn ang="0">
                  <a:pos x="156" y="68"/>
                </a:cxn>
                <a:cxn ang="0">
                  <a:pos x="143" y="77"/>
                </a:cxn>
                <a:cxn ang="0">
                  <a:pos x="138" y="73"/>
                </a:cxn>
                <a:cxn ang="0">
                  <a:pos x="141" y="85"/>
                </a:cxn>
                <a:cxn ang="0">
                  <a:pos x="143" y="96"/>
                </a:cxn>
                <a:cxn ang="0">
                  <a:pos x="143" y="98"/>
                </a:cxn>
                <a:cxn ang="0">
                  <a:pos x="130" y="102"/>
                </a:cxn>
                <a:cxn ang="0">
                  <a:pos x="128" y="113"/>
                </a:cxn>
                <a:cxn ang="0">
                  <a:pos x="121" y="113"/>
                </a:cxn>
                <a:cxn ang="0">
                  <a:pos x="111" y="113"/>
                </a:cxn>
                <a:cxn ang="0">
                  <a:pos x="104" y="117"/>
                </a:cxn>
                <a:cxn ang="0">
                  <a:pos x="98" y="113"/>
                </a:cxn>
                <a:cxn ang="0">
                  <a:pos x="89" y="113"/>
                </a:cxn>
                <a:cxn ang="0">
                  <a:pos x="81" y="113"/>
                </a:cxn>
                <a:cxn ang="0">
                  <a:pos x="76" y="113"/>
                </a:cxn>
                <a:cxn ang="0">
                  <a:pos x="66" y="113"/>
                </a:cxn>
                <a:cxn ang="0">
                  <a:pos x="62" y="107"/>
                </a:cxn>
                <a:cxn ang="0">
                  <a:pos x="45" y="105"/>
                </a:cxn>
                <a:cxn ang="0">
                  <a:pos x="40" y="107"/>
                </a:cxn>
                <a:cxn ang="0">
                  <a:pos x="21" y="111"/>
                </a:cxn>
                <a:cxn ang="0">
                  <a:pos x="12" y="107"/>
                </a:cxn>
                <a:cxn ang="0">
                  <a:pos x="8" y="107"/>
                </a:cxn>
                <a:cxn ang="0">
                  <a:pos x="2" y="96"/>
                </a:cxn>
                <a:cxn ang="0">
                  <a:pos x="8" y="92"/>
                </a:cxn>
                <a:cxn ang="0">
                  <a:pos x="8" y="77"/>
                </a:cxn>
                <a:cxn ang="0">
                  <a:pos x="2" y="68"/>
                </a:cxn>
                <a:cxn ang="0">
                  <a:pos x="0" y="60"/>
                </a:cxn>
                <a:cxn ang="0">
                  <a:pos x="0" y="60"/>
                </a:cxn>
              </a:cxnLst>
              <a:rect l="0" t="0" r="r" b="b"/>
              <a:pathLst>
                <a:path w="158" h="117">
                  <a:moveTo>
                    <a:pt x="0" y="60"/>
                  </a:moveTo>
                  <a:lnTo>
                    <a:pt x="2" y="56"/>
                  </a:lnTo>
                  <a:lnTo>
                    <a:pt x="12" y="55"/>
                  </a:lnTo>
                  <a:lnTo>
                    <a:pt x="17" y="56"/>
                  </a:lnTo>
                  <a:lnTo>
                    <a:pt x="21" y="55"/>
                  </a:lnTo>
                  <a:lnTo>
                    <a:pt x="23" y="55"/>
                  </a:lnTo>
                  <a:lnTo>
                    <a:pt x="21" y="49"/>
                  </a:lnTo>
                  <a:lnTo>
                    <a:pt x="27" y="49"/>
                  </a:lnTo>
                  <a:lnTo>
                    <a:pt x="28" y="45"/>
                  </a:lnTo>
                  <a:lnTo>
                    <a:pt x="32" y="43"/>
                  </a:lnTo>
                  <a:lnTo>
                    <a:pt x="34" y="45"/>
                  </a:lnTo>
                  <a:lnTo>
                    <a:pt x="38" y="45"/>
                  </a:lnTo>
                  <a:lnTo>
                    <a:pt x="38" y="41"/>
                  </a:lnTo>
                  <a:lnTo>
                    <a:pt x="34" y="40"/>
                  </a:lnTo>
                  <a:lnTo>
                    <a:pt x="34" y="34"/>
                  </a:lnTo>
                  <a:lnTo>
                    <a:pt x="38" y="32"/>
                  </a:lnTo>
                  <a:lnTo>
                    <a:pt x="42" y="28"/>
                  </a:lnTo>
                  <a:lnTo>
                    <a:pt x="47" y="24"/>
                  </a:lnTo>
                  <a:lnTo>
                    <a:pt x="47" y="21"/>
                  </a:lnTo>
                  <a:lnTo>
                    <a:pt x="45" y="19"/>
                  </a:lnTo>
                  <a:lnTo>
                    <a:pt x="47" y="13"/>
                  </a:lnTo>
                  <a:lnTo>
                    <a:pt x="53" y="11"/>
                  </a:lnTo>
                  <a:lnTo>
                    <a:pt x="62" y="9"/>
                  </a:lnTo>
                  <a:lnTo>
                    <a:pt x="62" y="6"/>
                  </a:lnTo>
                  <a:lnTo>
                    <a:pt x="66" y="4"/>
                  </a:lnTo>
                  <a:lnTo>
                    <a:pt x="68" y="0"/>
                  </a:lnTo>
                  <a:lnTo>
                    <a:pt x="72" y="0"/>
                  </a:lnTo>
                  <a:lnTo>
                    <a:pt x="76" y="0"/>
                  </a:lnTo>
                  <a:lnTo>
                    <a:pt x="79" y="0"/>
                  </a:lnTo>
                  <a:lnTo>
                    <a:pt x="83" y="6"/>
                  </a:lnTo>
                  <a:lnTo>
                    <a:pt x="89" y="4"/>
                  </a:lnTo>
                  <a:lnTo>
                    <a:pt x="92" y="4"/>
                  </a:lnTo>
                  <a:lnTo>
                    <a:pt x="96" y="9"/>
                  </a:lnTo>
                  <a:lnTo>
                    <a:pt x="102" y="6"/>
                  </a:lnTo>
                  <a:lnTo>
                    <a:pt x="108" y="4"/>
                  </a:lnTo>
                  <a:lnTo>
                    <a:pt x="108" y="6"/>
                  </a:lnTo>
                  <a:lnTo>
                    <a:pt x="111" y="6"/>
                  </a:lnTo>
                  <a:lnTo>
                    <a:pt x="119" y="9"/>
                  </a:lnTo>
                  <a:lnTo>
                    <a:pt x="121" y="13"/>
                  </a:lnTo>
                  <a:lnTo>
                    <a:pt x="119" y="19"/>
                  </a:lnTo>
                  <a:lnTo>
                    <a:pt x="123" y="21"/>
                  </a:lnTo>
                  <a:lnTo>
                    <a:pt x="123" y="28"/>
                  </a:lnTo>
                  <a:lnTo>
                    <a:pt x="126" y="32"/>
                  </a:lnTo>
                  <a:lnTo>
                    <a:pt x="130" y="36"/>
                  </a:lnTo>
                  <a:lnTo>
                    <a:pt x="134" y="43"/>
                  </a:lnTo>
                  <a:lnTo>
                    <a:pt x="138" y="45"/>
                  </a:lnTo>
                  <a:lnTo>
                    <a:pt x="138" y="53"/>
                  </a:lnTo>
                  <a:lnTo>
                    <a:pt x="147" y="53"/>
                  </a:lnTo>
                  <a:lnTo>
                    <a:pt x="153" y="60"/>
                  </a:lnTo>
                  <a:lnTo>
                    <a:pt x="153" y="64"/>
                  </a:lnTo>
                  <a:lnTo>
                    <a:pt x="158" y="64"/>
                  </a:lnTo>
                  <a:lnTo>
                    <a:pt x="156" y="68"/>
                  </a:lnTo>
                  <a:lnTo>
                    <a:pt x="153" y="73"/>
                  </a:lnTo>
                  <a:lnTo>
                    <a:pt x="143" y="77"/>
                  </a:lnTo>
                  <a:lnTo>
                    <a:pt x="138" y="72"/>
                  </a:lnTo>
                  <a:lnTo>
                    <a:pt x="138" y="73"/>
                  </a:lnTo>
                  <a:lnTo>
                    <a:pt x="138" y="79"/>
                  </a:lnTo>
                  <a:lnTo>
                    <a:pt x="141" y="85"/>
                  </a:lnTo>
                  <a:lnTo>
                    <a:pt x="141" y="88"/>
                  </a:lnTo>
                  <a:lnTo>
                    <a:pt x="143" y="96"/>
                  </a:lnTo>
                  <a:lnTo>
                    <a:pt x="143" y="98"/>
                  </a:lnTo>
                  <a:lnTo>
                    <a:pt x="143" y="98"/>
                  </a:lnTo>
                  <a:lnTo>
                    <a:pt x="136" y="100"/>
                  </a:lnTo>
                  <a:lnTo>
                    <a:pt x="130" y="102"/>
                  </a:lnTo>
                  <a:lnTo>
                    <a:pt x="128" y="107"/>
                  </a:lnTo>
                  <a:lnTo>
                    <a:pt x="128" y="113"/>
                  </a:lnTo>
                  <a:lnTo>
                    <a:pt x="123" y="117"/>
                  </a:lnTo>
                  <a:lnTo>
                    <a:pt x="121" y="113"/>
                  </a:lnTo>
                  <a:lnTo>
                    <a:pt x="115" y="113"/>
                  </a:lnTo>
                  <a:lnTo>
                    <a:pt x="111" y="113"/>
                  </a:lnTo>
                  <a:lnTo>
                    <a:pt x="108" y="113"/>
                  </a:lnTo>
                  <a:lnTo>
                    <a:pt x="104" y="117"/>
                  </a:lnTo>
                  <a:lnTo>
                    <a:pt x="102" y="117"/>
                  </a:lnTo>
                  <a:lnTo>
                    <a:pt x="98" y="113"/>
                  </a:lnTo>
                  <a:lnTo>
                    <a:pt x="96" y="111"/>
                  </a:lnTo>
                  <a:lnTo>
                    <a:pt x="89" y="113"/>
                  </a:lnTo>
                  <a:lnTo>
                    <a:pt x="87" y="113"/>
                  </a:lnTo>
                  <a:lnTo>
                    <a:pt x="81" y="113"/>
                  </a:lnTo>
                  <a:lnTo>
                    <a:pt x="79" y="113"/>
                  </a:lnTo>
                  <a:lnTo>
                    <a:pt x="76" y="113"/>
                  </a:lnTo>
                  <a:lnTo>
                    <a:pt x="74" y="113"/>
                  </a:lnTo>
                  <a:lnTo>
                    <a:pt x="66" y="113"/>
                  </a:lnTo>
                  <a:lnTo>
                    <a:pt x="66" y="113"/>
                  </a:lnTo>
                  <a:lnTo>
                    <a:pt x="62" y="107"/>
                  </a:lnTo>
                  <a:lnTo>
                    <a:pt x="51" y="107"/>
                  </a:lnTo>
                  <a:lnTo>
                    <a:pt x="45" y="105"/>
                  </a:lnTo>
                  <a:lnTo>
                    <a:pt x="44" y="105"/>
                  </a:lnTo>
                  <a:lnTo>
                    <a:pt x="40" y="107"/>
                  </a:lnTo>
                  <a:lnTo>
                    <a:pt x="34" y="107"/>
                  </a:lnTo>
                  <a:lnTo>
                    <a:pt x="21" y="111"/>
                  </a:lnTo>
                  <a:lnTo>
                    <a:pt x="17" y="113"/>
                  </a:lnTo>
                  <a:lnTo>
                    <a:pt x="12" y="107"/>
                  </a:lnTo>
                  <a:lnTo>
                    <a:pt x="8" y="111"/>
                  </a:lnTo>
                  <a:lnTo>
                    <a:pt x="8" y="107"/>
                  </a:lnTo>
                  <a:lnTo>
                    <a:pt x="2" y="102"/>
                  </a:lnTo>
                  <a:lnTo>
                    <a:pt x="2" y="96"/>
                  </a:lnTo>
                  <a:lnTo>
                    <a:pt x="6" y="92"/>
                  </a:lnTo>
                  <a:lnTo>
                    <a:pt x="8" y="92"/>
                  </a:lnTo>
                  <a:lnTo>
                    <a:pt x="8" y="79"/>
                  </a:lnTo>
                  <a:lnTo>
                    <a:pt x="8" y="77"/>
                  </a:lnTo>
                  <a:lnTo>
                    <a:pt x="8" y="73"/>
                  </a:lnTo>
                  <a:lnTo>
                    <a:pt x="2" y="68"/>
                  </a:lnTo>
                  <a:lnTo>
                    <a:pt x="2" y="60"/>
                  </a:lnTo>
                  <a:lnTo>
                    <a:pt x="0" y="60"/>
                  </a:lnTo>
                  <a:lnTo>
                    <a:pt x="0" y="60"/>
                  </a:lnTo>
                  <a:lnTo>
                    <a:pt x="0" y="60"/>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98" name="Freeform 83">
              <a:extLst>
                <a:ext uri="{FF2B5EF4-FFF2-40B4-BE49-F238E27FC236}">
                  <a16:creationId xmlns:a16="http://schemas.microsoft.com/office/drawing/2014/main" id="{086FA6E6-0B88-40A5-A820-9C2C3091CD67}"/>
                </a:ext>
              </a:extLst>
            </p:cNvPr>
            <p:cNvSpPr>
              <a:spLocks/>
            </p:cNvSpPr>
            <p:nvPr/>
          </p:nvSpPr>
          <p:spPr bwMode="auto">
            <a:xfrm>
              <a:off x="9423460" y="2425822"/>
              <a:ext cx="107389" cy="66462"/>
            </a:xfrm>
            <a:custGeom>
              <a:avLst/>
              <a:gdLst/>
              <a:ahLst/>
              <a:cxnLst>
                <a:cxn ang="0">
                  <a:pos x="45" y="17"/>
                </a:cxn>
                <a:cxn ang="0">
                  <a:pos x="71" y="17"/>
                </a:cxn>
                <a:cxn ang="0">
                  <a:pos x="88" y="21"/>
                </a:cxn>
                <a:cxn ang="0">
                  <a:pos x="109" y="21"/>
                </a:cxn>
                <a:cxn ang="0">
                  <a:pos x="126" y="21"/>
                </a:cxn>
                <a:cxn ang="0">
                  <a:pos x="139" y="10"/>
                </a:cxn>
                <a:cxn ang="0">
                  <a:pos x="162" y="4"/>
                </a:cxn>
                <a:cxn ang="0">
                  <a:pos x="192" y="0"/>
                </a:cxn>
                <a:cxn ang="0">
                  <a:pos x="211" y="21"/>
                </a:cxn>
                <a:cxn ang="0">
                  <a:pos x="222" y="42"/>
                </a:cxn>
                <a:cxn ang="0">
                  <a:pos x="247" y="47"/>
                </a:cxn>
                <a:cxn ang="0">
                  <a:pos x="267" y="59"/>
                </a:cxn>
                <a:cxn ang="0">
                  <a:pos x="290" y="59"/>
                </a:cxn>
                <a:cxn ang="0">
                  <a:pos x="307" y="66"/>
                </a:cxn>
                <a:cxn ang="0">
                  <a:pos x="305" y="89"/>
                </a:cxn>
                <a:cxn ang="0">
                  <a:pos x="292" y="107"/>
                </a:cxn>
                <a:cxn ang="0">
                  <a:pos x="280" y="123"/>
                </a:cxn>
                <a:cxn ang="0">
                  <a:pos x="265" y="130"/>
                </a:cxn>
                <a:cxn ang="0">
                  <a:pos x="250" y="138"/>
                </a:cxn>
                <a:cxn ang="0">
                  <a:pos x="231" y="136"/>
                </a:cxn>
                <a:cxn ang="0">
                  <a:pos x="228" y="149"/>
                </a:cxn>
                <a:cxn ang="0">
                  <a:pos x="230" y="143"/>
                </a:cxn>
                <a:cxn ang="0">
                  <a:pos x="216" y="153"/>
                </a:cxn>
                <a:cxn ang="0">
                  <a:pos x="205" y="153"/>
                </a:cxn>
                <a:cxn ang="0">
                  <a:pos x="220" y="156"/>
                </a:cxn>
                <a:cxn ang="0">
                  <a:pos x="222" y="162"/>
                </a:cxn>
                <a:cxn ang="0">
                  <a:pos x="228" y="170"/>
                </a:cxn>
                <a:cxn ang="0">
                  <a:pos x="222" y="153"/>
                </a:cxn>
                <a:cxn ang="0">
                  <a:pos x="237" y="172"/>
                </a:cxn>
                <a:cxn ang="0">
                  <a:pos x="252" y="164"/>
                </a:cxn>
                <a:cxn ang="0">
                  <a:pos x="256" y="173"/>
                </a:cxn>
                <a:cxn ang="0">
                  <a:pos x="228" y="183"/>
                </a:cxn>
                <a:cxn ang="0">
                  <a:pos x="203" y="185"/>
                </a:cxn>
                <a:cxn ang="0">
                  <a:pos x="192" y="172"/>
                </a:cxn>
                <a:cxn ang="0">
                  <a:pos x="203" y="160"/>
                </a:cxn>
                <a:cxn ang="0">
                  <a:pos x="199" y="153"/>
                </a:cxn>
                <a:cxn ang="0">
                  <a:pos x="181" y="153"/>
                </a:cxn>
                <a:cxn ang="0">
                  <a:pos x="171" y="143"/>
                </a:cxn>
                <a:cxn ang="0">
                  <a:pos x="179" y="143"/>
                </a:cxn>
                <a:cxn ang="0">
                  <a:pos x="173" y="138"/>
                </a:cxn>
                <a:cxn ang="0">
                  <a:pos x="166" y="140"/>
                </a:cxn>
                <a:cxn ang="0">
                  <a:pos x="152" y="149"/>
                </a:cxn>
                <a:cxn ang="0">
                  <a:pos x="139" y="164"/>
                </a:cxn>
                <a:cxn ang="0">
                  <a:pos x="137" y="173"/>
                </a:cxn>
                <a:cxn ang="0">
                  <a:pos x="120" y="173"/>
                </a:cxn>
                <a:cxn ang="0">
                  <a:pos x="117" y="162"/>
                </a:cxn>
                <a:cxn ang="0">
                  <a:pos x="126" y="143"/>
                </a:cxn>
                <a:cxn ang="0">
                  <a:pos x="137" y="140"/>
                </a:cxn>
                <a:cxn ang="0">
                  <a:pos x="126" y="123"/>
                </a:cxn>
                <a:cxn ang="0">
                  <a:pos x="113" y="102"/>
                </a:cxn>
                <a:cxn ang="0">
                  <a:pos x="92" y="98"/>
                </a:cxn>
                <a:cxn ang="0">
                  <a:pos x="79" y="98"/>
                </a:cxn>
                <a:cxn ang="0">
                  <a:pos x="77" y="107"/>
                </a:cxn>
                <a:cxn ang="0">
                  <a:pos x="49" y="119"/>
                </a:cxn>
                <a:cxn ang="0">
                  <a:pos x="26" y="109"/>
                </a:cxn>
                <a:cxn ang="0">
                  <a:pos x="9" y="107"/>
                </a:cxn>
                <a:cxn ang="0">
                  <a:pos x="6" y="85"/>
                </a:cxn>
                <a:cxn ang="0">
                  <a:pos x="23" y="55"/>
                </a:cxn>
                <a:cxn ang="0">
                  <a:pos x="26" y="42"/>
                </a:cxn>
                <a:cxn ang="0">
                  <a:pos x="19" y="21"/>
                </a:cxn>
              </a:cxnLst>
              <a:rect l="0" t="0" r="r" b="b"/>
              <a:pathLst>
                <a:path w="307" h="190">
                  <a:moveTo>
                    <a:pt x="19" y="19"/>
                  </a:moveTo>
                  <a:lnTo>
                    <a:pt x="23" y="17"/>
                  </a:lnTo>
                  <a:lnTo>
                    <a:pt x="28" y="21"/>
                  </a:lnTo>
                  <a:lnTo>
                    <a:pt x="30" y="19"/>
                  </a:lnTo>
                  <a:lnTo>
                    <a:pt x="45" y="17"/>
                  </a:lnTo>
                  <a:lnTo>
                    <a:pt x="51" y="17"/>
                  </a:lnTo>
                  <a:lnTo>
                    <a:pt x="53" y="13"/>
                  </a:lnTo>
                  <a:lnTo>
                    <a:pt x="56" y="13"/>
                  </a:lnTo>
                  <a:lnTo>
                    <a:pt x="62" y="17"/>
                  </a:lnTo>
                  <a:lnTo>
                    <a:pt x="71" y="17"/>
                  </a:lnTo>
                  <a:lnTo>
                    <a:pt x="77" y="21"/>
                  </a:lnTo>
                  <a:lnTo>
                    <a:pt x="77" y="21"/>
                  </a:lnTo>
                  <a:lnTo>
                    <a:pt x="83" y="21"/>
                  </a:lnTo>
                  <a:lnTo>
                    <a:pt x="87" y="21"/>
                  </a:lnTo>
                  <a:lnTo>
                    <a:pt x="88" y="21"/>
                  </a:lnTo>
                  <a:lnTo>
                    <a:pt x="92" y="21"/>
                  </a:lnTo>
                  <a:lnTo>
                    <a:pt x="96" y="21"/>
                  </a:lnTo>
                  <a:lnTo>
                    <a:pt x="98" y="21"/>
                  </a:lnTo>
                  <a:lnTo>
                    <a:pt x="105" y="19"/>
                  </a:lnTo>
                  <a:lnTo>
                    <a:pt x="109" y="21"/>
                  </a:lnTo>
                  <a:lnTo>
                    <a:pt x="111" y="25"/>
                  </a:lnTo>
                  <a:lnTo>
                    <a:pt x="113" y="25"/>
                  </a:lnTo>
                  <a:lnTo>
                    <a:pt x="119" y="21"/>
                  </a:lnTo>
                  <a:lnTo>
                    <a:pt x="122" y="21"/>
                  </a:lnTo>
                  <a:lnTo>
                    <a:pt x="126" y="21"/>
                  </a:lnTo>
                  <a:lnTo>
                    <a:pt x="130" y="21"/>
                  </a:lnTo>
                  <a:lnTo>
                    <a:pt x="132" y="25"/>
                  </a:lnTo>
                  <a:lnTo>
                    <a:pt x="137" y="21"/>
                  </a:lnTo>
                  <a:lnTo>
                    <a:pt x="137" y="17"/>
                  </a:lnTo>
                  <a:lnTo>
                    <a:pt x="139" y="10"/>
                  </a:lnTo>
                  <a:lnTo>
                    <a:pt x="145" y="8"/>
                  </a:lnTo>
                  <a:lnTo>
                    <a:pt x="152" y="6"/>
                  </a:lnTo>
                  <a:lnTo>
                    <a:pt x="156" y="8"/>
                  </a:lnTo>
                  <a:lnTo>
                    <a:pt x="162" y="6"/>
                  </a:lnTo>
                  <a:lnTo>
                    <a:pt x="162" y="4"/>
                  </a:lnTo>
                  <a:lnTo>
                    <a:pt x="166" y="0"/>
                  </a:lnTo>
                  <a:lnTo>
                    <a:pt x="173" y="4"/>
                  </a:lnTo>
                  <a:lnTo>
                    <a:pt x="183" y="4"/>
                  </a:lnTo>
                  <a:lnTo>
                    <a:pt x="186" y="0"/>
                  </a:lnTo>
                  <a:lnTo>
                    <a:pt x="192" y="0"/>
                  </a:lnTo>
                  <a:lnTo>
                    <a:pt x="196" y="10"/>
                  </a:lnTo>
                  <a:lnTo>
                    <a:pt x="198" y="13"/>
                  </a:lnTo>
                  <a:lnTo>
                    <a:pt x="196" y="17"/>
                  </a:lnTo>
                  <a:lnTo>
                    <a:pt x="201" y="25"/>
                  </a:lnTo>
                  <a:lnTo>
                    <a:pt x="211" y="21"/>
                  </a:lnTo>
                  <a:lnTo>
                    <a:pt x="216" y="25"/>
                  </a:lnTo>
                  <a:lnTo>
                    <a:pt x="216" y="30"/>
                  </a:lnTo>
                  <a:lnTo>
                    <a:pt x="220" y="30"/>
                  </a:lnTo>
                  <a:lnTo>
                    <a:pt x="220" y="34"/>
                  </a:lnTo>
                  <a:lnTo>
                    <a:pt x="222" y="42"/>
                  </a:lnTo>
                  <a:lnTo>
                    <a:pt x="230" y="49"/>
                  </a:lnTo>
                  <a:lnTo>
                    <a:pt x="235" y="45"/>
                  </a:lnTo>
                  <a:lnTo>
                    <a:pt x="239" y="49"/>
                  </a:lnTo>
                  <a:lnTo>
                    <a:pt x="243" y="47"/>
                  </a:lnTo>
                  <a:lnTo>
                    <a:pt x="247" y="47"/>
                  </a:lnTo>
                  <a:lnTo>
                    <a:pt x="252" y="43"/>
                  </a:lnTo>
                  <a:lnTo>
                    <a:pt x="256" y="42"/>
                  </a:lnTo>
                  <a:lnTo>
                    <a:pt x="262" y="53"/>
                  </a:lnTo>
                  <a:lnTo>
                    <a:pt x="265" y="55"/>
                  </a:lnTo>
                  <a:lnTo>
                    <a:pt x="267" y="59"/>
                  </a:lnTo>
                  <a:lnTo>
                    <a:pt x="269" y="55"/>
                  </a:lnTo>
                  <a:lnTo>
                    <a:pt x="277" y="59"/>
                  </a:lnTo>
                  <a:lnTo>
                    <a:pt x="282" y="59"/>
                  </a:lnTo>
                  <a:lnTo>
                    <a:pt x="286" y="59"/>
                  </a:lnTo>
                  <a:lnTo>
                    <a:pt x="290" y="59"/>
                  </a:lnTo>
                  <a:lnTo>
                    <a:pt x="295" y="64"/>
                  </a:lnTo>
                  <a:lnTo>
                    <a:pt x="299" y="64"/>
                  </a:lnTo>
                  <a:lnTo>
                    <a:pt x="305" y="60"/>
                  </a:lnTo>
                  <a:lnTo>
                    <a:pt x="305" y="64"/>
                  </a:lnTo>
                  <a:lnTo>
                    <a:pt x="307" y="66"/>
                  </a:lnTo>
                  <a:lnTo>
                    <a:pt x="307" y="72"/>
                  </a:lnTo>
                  <a:lnTo>
                    <a:pt x="305" y="75"/>
                  </a:lnTo>
                  <a:lnTo>
                    <a:pt x="299" y="75"/>
                  </a:lnTo>
                  <a:lnTo>
                    <a:pt x="297" y="85"/>
                  </a:lnTo>
                  <a:lnTo>
                    <a:pt x="305" y="89"/>
                  </a:lnTo>
                  <a:lnTo>
                    <a:pt x="305" y="92"/>
                  </a:lnTo>
                  <a:lnTo>
                    <a:pt x="305" y="100"/>
                  </a:lnTo>
                  <a:lnTo>
                    <a:pt x="305" y="106"/>
                  </a:lnTo>
                  <a:lnTo>
                    <a:pt x="299" y="107"/>
                  </a:lnTo>
                  <a:lnTo>
                    <a:pt x="292" y="107"/>
                  </a:lnTo>
                  <a:lnTo>
                    <a:pt x="286" y="115"/>
                  </a:lnTo>
                  <a:lnTo>
                    <a:pt x="284" y="115"/>
                  </a:lnTo>
                  <a:lnTo>
                    <a:pt x="284" y="123"/>
                  </a:lnTo>
                  <a:lnTo>
                    <a:pt x="280" y="124"/>
                  </a:lnTo>
                  <a:lnTo>
                    <a:pt x="280" y="123"/>
                  </a:lnTo>
                  <a:lnTo>
                    <a:pt x="279" y="123"/>
                  </a:lnTo>
                  <a:lnTo>
                    <a:pt x="273" y="124"/>
                  </a:lnTo>
                  <a:lnTo>
                    <a:pt x="267" y="124"/>
                  </a:lnTo>
                  <a:lnTo>
                    <a:pt x="265" y="126"/>
                  </a:lnTo>
                  <a:lnTo>
                    <a:pt x="265" y="130"/>
                  </a:lnTo>
                  <a:lnTo>
                    <a:pt x="262" y="130"/>
                  </a:lnTo>
                  <a:lnTo>
                    <a:pt x="260" y="132"/>
                  </a:lnTo>
                  <a:lnTo>
                    <a:pt x="252" y="138"/>
                  </a:lnTo>
                  <a:lnTo>
                    <a:pt x="252" y="136"/>
                  </a:lnTo>
                  <a:lnTo>
                    <a:pt x="250" y="138"/>
                  </a:lnTo>
                  <a:lnTo>
                    <a:pt x="247" y="140"/>
                  </a:lnTo>
                  <a:lnTo>
                    <a:pt x="241" y="138"/>
                  </a:lnTo>
                  <a:lnTo>
                    <a:pt x="237" y="141"/>
                  </a:lnTo>
                  <a:lnTo>
                    <a:pt x="235" y="141"/>
                  </a:lnTo>
                  <a:lnTo>
                    <a:pt x="231" y="136"/>
                  </a:lnTo>
                  <a:lnTo>
                    <a:pt x="230" y="136"/>
                  </a:lnTo>
                  <a:lnTo>
                    <a:pt x="231" y="140"/>
                  </a:lnTo>
                  <a:lnTo>
                    <a:pt x="235" y="141"/>
                  </a:lnTo>
                  <a:lnTo>
                    <a:pt x="235" y="143"/>
                  </a:lnTo>
                  <a:lnTo>
                    <a:pt x="228" y="149"/>
                  </a:lnTo>
                  <a:lnTo>
                    <a:pt x="226" y="149"/>
                  </a:lnTo>
                  <a:lnTo>
                    <a:pt x="226" y="149"/>
                  </a:lnTo>
                  <a:lnTo>
                    <a:pt x="226" y="149"/>
                  </a:lnTo>
                  <a:lnTo>
                    <a:pt x="231" y="143"/>
                  </a:lnTo>
                  <a:lnTo>
                    <a:pt x="230" y="143"/>
                  </a:lnTo>
                  <a:lnTo>
                    <a:pt x="228" y="141"/>
                  </a:lnTo>
                  <a:lnTo>
                    <a:pt x="228" y="143"/>
                  </a:lnTo>
                  <a:lnTo>
                    <a:pt x="222" y="149"/>
                  </a:lnTo>
                  <a:lnTo>
                    <a:pt x="220" y="149"/>
                  </a:lnTo>
                  <a:lnTo>
                    <a:pt x="216" y="153"/>
                  </a:lnTo>
                  <a:lnTo>
                    <a:pt x="215" y="153"/>
                  </a:lnTo>
                  <a:lnTo>
                    <a:pt x="213" y="149"/>
                  </a:lnTo>
                  <a:lnTo>
                    <a:pt x="209" y="153"/>
                  </a:lnTo>
                  <a:lnTo>
                    <a:pt x="205" y="153"/>
                  </a:lnTo>
                  <a:lnTo>
                    <a:pt x="205" y="153"/>
                  </a:lnTo>
                  <a:lnTo>
                    <a:pt x="207" y="153"/>
                  </a:lnTo>
                  <a:lnTo>
                    <a:pt x="213" y="153"/>
                  </a:lnTo>
                  <a:lnTo>
                    <a:pt x="216" y="156"/>
                  </a:lnTo>
                  <a:lnTo>
                    <a:pt x="216" y="158"/>
                  </a:lnTo>
                  <a:lnTo>
                    <a:pt x="220" y="156"/>
                  </a:lnTo>
                  <a:lnTo>
                    <a:pt x="222" y="158"/>
                  </a:lnTo>
                  <a:lnTo>
                    <a:pt x="220" y="160"/>
                  </a:lnTo>
                  <a:lnTo>
                    <a:pt x="220" y="162"/>
                  </a:lnTo>
                  <a:lnTo>
                    <a:pt x="222" y="162"/>
                  </a:lnTo>
                  <a:lnTo>
                    <a:pt x="222" y="162"/>
                  </a:lnTo>
                  <a:lnTo>
                    <a:pt x="222" y="164"/>
                  </a:lnTo>
                  <a:lnTo>
                    <a:pt x="226" y="162"/>
                  </a:lnTo>
                  <a:lnTo>
                    <a:pt x="226" y="164"/>
                  </a:lnTo>
                  <a:lnTo>
                    <a:pt x="226" y="168"/>
                  </a:lnTo>
                  <a:lnTo>
                    <a:pt x="228" y="170"/>
                  </a:lnTo>
                  <a:lnTo>
                    <a:pt x="235" y="172"/>
                  </a:lnTo>
                  <a:lnTo>
                    <a:pt x="235" y="172"/>
                  </a:lnTo>
                  <a:lnTo>
                    <a:pt x="228" y="164"/>
                  </a:lnTo>
                  <a:lnTo>
                    <a:pt x="222" y="156"/>
                  </a:lnTo>
                  <a:lnTo>
                    <a:pt x="222" y="153"/>
                  </a:lnTo>
                  <a:lnTo>
                    <a:pt x="222" y="153"/>
                  </a:lnTo>
                  <a:lnTo>
                    <a:pt x="226" y="155"/>
                  </a:lnTo>
                  <a:lnTo>
                    <a:pt x="226" y="160"/>
                  </a:lnTo>
                  <a:lnTo>
                    <a:pt x="235" y="170"/>
                  </a:lnTo>
                  <a:lnTo>
                    <a:pt x="237" y="172"/>
                  </a:lnTo>
                  <a:lnTo>
                    <a:pt x="241" y="168"/>
                  </a:lnTo>
                  <a:lnTo>
                    <a:pt x="243" y="168"/>
                  </a:lnTo>
                  <a:lnTo>
                    <a:pt x="247" y="170"/>
                  </a:lnTo>
                  <a:lnTo>
                    <a:pt x="248" y="166"/>
                  </a:lnTo>
                  <a:lnTo>
                    <a:pt x="252" y="164"/>
                  </a:lnTo>
                  <a:lnTo>
                    <a:pt x="260" y="166"/>
                  </a:lnTo>
                  <a:lnTo>
                    <a:pt x="256" y="168"/>
                  </a:lnTo>
                  <a:lnTo>
                    <a:pt x="256" y="170"/>
                  </a:lnTo>
                  <a:lnTo>
                    <a:pt x="256" y="173"/>
                  </a:lnTo>
                  <a:lnTo>
                    <a:pt x="256" y="173"/>
                  </a:lnTo>
                  <a:lnTo>
                    <a:pt x="248" y="173"/>
                  </a:lnTo>
                  <a:lnTo>
                    <a:pt x="241" y="173"/>
                  </a:lnTo>
                  <a:lnTo>
                    <a:pt x="237" y="177"/>
                  </a:lnTo>
                  <a:lnTo>
                    <a:pt x="235" y="183"/>
                  </a:lnTo>
                  <a:lnTo>
                    <a:pt x="228" y="183"/>
                  </a:lnTo>
                  <a:lnTo>
                    <a:pt x="220" y="187"/>
                  </a:lnTo>
                  <a:lnTo>
                    <a:pt x="213" y="190"/>
                  </a:lnTo>
                  <a:lnTo>
                    <a:pt x="205" y="190"/>
                  </a:lnTo>
                  <a:lnTo>
                    <a:pt x="203" y="187"/>
                  </a:lnTo>
                  <a:lnTo>
                    <a:pt x="203" y="185"/>
                  </a:lnTo>
                  <a:lnTo>
                    <a:pt x="205" y="179"/>
                  </a:lnTo>
                  <a:lnTo>
                    <a:pt x="205" y="177"/>
                  </a:lnTo>
                  <a:lnTo>
                    <a:pt x="199" y="173"/>
                  </a:lnTo>
                  <a:lnTo>
                    <a:pt x="198" y="173"/>
                  </a:lnTo>
                  <a:lnTo>
                    <a:pt x="192" y="172"/>
                  </a:lnTo>
                  <a:lnTo>
                    <a:pt x="192" y="173"/>
                  </a:lnTo>
                  <a:lnTo>
                    <a:pt x="186" y="172"/>
                  </a:lnTo>
                  <a:lnTo>
                    <a:pt x="192" y="166"/>
                  </a:lnTo>
                  <a:lnTo>
                    <a:pt x="198" y="162"/>
                  </a:lnTo>
                  <a:lnTo>
                    <a:pt x="203" y="160"/>
                  </a:lnTo>
                  <a:lnTo>
                    <a:pt x="205" y="158"/>
                  </a:lnTo>
                  <a:lnTo>
                    <a:pt x="203" y="156"/>
                  </a:lnTo>
                  <a:lnTo>
                    <a:pt x="201" y="153"/>
                  </a:lnTo>
                  <a:lnTo>
                    <a:pt x="199" y="153"/>
                  </a:lnTo>
                  <a:lnTo>
                    <a:pt x="199" y="153"/>
                  </a:lnTo>
                  <a:lnTo>
                    <a:pt x="196" y="153"/>
                  </a:lnTo>
                  <a:lnTo>
                    <a:pt x="192" y="149"/>
                  </a:lnTo>
                  <a:lnTo>
                    <a:pt x="186" y="153"/>
                  </a:lnTo>
                  <a:lnTo>
                    <a:pt x="183" y="153"/>
                  </a:lnTo>
                  <a:lnTo>
                    <a:pt x="181" y="153"/>
                  </a:lnTo>
                  <a:lnTo>
                    <a:pt x="177" y="153"/>
                  </a:lnTo>
                  <a:lnTo>
                    <a:pt x="175" y="149"/>
                  </a:lnTo>
                  <a:lnTo>
                    <a:pt x="177" y="149"/>
                  </a:lnTo>
                  <a:lnTo>
                    <a:pt x="177" y="147"/>
                  </a:lnTo>
                  <a:lnTo>
                    <a:pt x="171" y="143"/>
                  </a:lnTo>
                  <a:lnTo>
                    <a:pt x="166" y="143"/>
                  </a:lnTo>
                  <a:lnTo>
                    <a:pt x="166" y="143"/>
                  </a:lnTo>
                  <a:lnTo>
                    <a:pt x="167" y="143"/>
                  </a:lnTo>
                  <a:lnTo>
                    <a:pt x="175" y="141"/>
                  </a:lnTo>
                  <a:lnTo>
                    <a:pt x="179" y="143"/>
                  </a:lnTo>
                  <a:lnTo>
                    <a:pt x="181" y="141"/>
                  </a:lnTo>
                  <a:lnTo>
                    <a:pt x="183" y="140"/>
                  </a:lnTo>
                  <a:lnTo>
                    <a:pt x="179" y="141"/>
                  </a:lnTo>
                  <a:lnTo>
                    <a:pt x="175" y="140"/>
                  </a:lnTo>
                  <a:lnTo>
                    <a:pt x="173" y="138"/>
                  </a:lnTo>
                  <a:lnTo>
                    <a:pt x="171" y="136"/>
                  </a:lnTo>
                  <a:lnTo>
                    <a:pt x="169" y="138"/>
                  </a:lnTo>
                  <a:lnTo>
                    <a:pt x="169" y="140"/>
                  </a:lnTo>
                  <a:lnTo>
                    <a:pt x="166" y="140"/>
                  </a:lnTo>
                  <a:lnTo>
                    <a:pt x="166" y="140"/>
                  </a:lnTo>
                  <a:lnTo>
                    <a:pt x="166" y="138"/>
                  </a:lnTo>
                  <a:lnTo>
                    <a:pt x="162" y="141"/>
                  </a:lnTo>
                  <a:lnTo>
                    <a:pt x="156" y="143"/>
                  </a:lnTo>
                  <a:lnTo>
                    <a:pt x="152" y="143"/>
                  </a:lnTo>
                  <a:lnTo>
                    <a:pt x="152" y="149"/>
                  </a:lnTo>
                  <a:lnTo>
                    <a:pt x="149" y="153"/>
                  </a:lnTo>
                  <a:lnTo>
                    <a:pt x="147" y="153"/>
                  </a:lnTo>
                  <a:lnTo>
                    <a:pt x="149" y="155"/>
                  </a:lnTo>
                  <a:lnTo>
                    <a:pt x="141" y="164"/>
                  </a:lnTo>
                  <a:lnTo>
                    <a:pt x="139" y="164"/>
                  </a:lnTo>
                  <a:lnTo>
                    <a:pt x="137" y="162"/>
                  </a:lnTo>
                  <a:lnTo>
                    <a:pt x="137" y="164"/>
                  </a:lnTo>
                  <a:lnTo>
                    <a:pt x="135" y="168"/>
                  </a:lnTo>
                  <a:lnTo>
                    <a:pt x="139" y="170"/>
                  </a:lnTo>
                  <a:lnTo>
                    <a:pt x="137" y="173"/>
                  </a:lnTo>
                  <a:lnTo>
                    <a:pt x="137" y="173"/>
                  </a:lnTo>
                  <a:lnTo>
                    <a:pt x="134" y="170"/>
                  </a:lnTo>
                  <a:lnTo>
                    <a:pt x="128" y="172"/>
                  </a:lnTo>
                  <a:lnTo>
                    <a:pt x="126" y="173"/>
                  </a:lnTo>
                  <a:lnTo>
                    <a:pt x="120" y="173"/>
                  </a:lnTo>
                  <a:lnTo>
                    <a:pt x="113" y="172"/>
                  </a:lnTo>
                  <a:lnTo>
                    <a:pt x="111" y="166"/>
                  </a:lnTo>
                  <a:lnTo>
                    <a:pt x="113" y="164"/>
                  </a:lnTo>
                  <a:lnTo>
                    <a:pt x="117" y="166"/>
                  </a:lnTo>
                  <a:lnTo>
                    <a:pt x="117" y="162"/>
                  </a:lnTo>
                  <a:lnTo>
                    <a:pt x="120" y="155"/>
                  </a:lnTo>
                  <a:lnTo>
                    <a:pt x="122" y="155"/>
                  </a:lnTo>
                  <a:lnTo>
                    <a:pt x="122" y="153"/>
                  </a:lnTo>
                  <a:lnTo>
                    <a:pt x="122" y="143"/>
                  </a:lnTo>
                  <a:lnTo>
                    <a:pt x="126" y="143"/>
                  </a:lnTo>
                  <a:lnTo>
                    <a:pt x="130" y="143"/>
                  </a:lnTo>
                  <a:lnTo>
                    <a:pt x="134" y="143"/>
                  </a:lnTo>
                  <a:lnTo>
                    <a:pt x="139" y="143"/>
                  </a:lnTo>
                  <a:lnTo>
                    <a:pt x="139" y="143"/>
                  </a:lnTo>
                  <a:lnTo>
                    <a:pt x="137" y="140"/>
                  </a:lnTo>
                  <a:lnTo>
                    <a:pt x="139" y="138"/>
                  </a:lnTo>
                  <a:lnTo>
                    <a:pt x="137" y="134"/>
                  </a:lnTo>
                  <a:lnTo>
                    <a:pt x="132" y="130"/>
                  </a:lnTo>
                  <a:lnTo>
                    <a:pt x="128" y="126"/>
                  </a:lnTo>
                  <a:lnTo>
                    <a:pt x="126" y="123"/>
                  </a:lnTo>
                  <a:lnTo>
                    <a:pt x="122" y="123"/>
                  </a:lnTo>
                  <a:lnTo>
                    <a:pt x="122" y="119"/>
                  </a:lnTo>
                  <a:lnTo>
                    <a:pt x="122" y="109"/>
                  </a:lnTo>
                  <a:lnTo>
                    <a:pt x="119" y="109"/>
                  </a:lnTo>
                  <a:lnTo>
                    <a:pt x="113" y="102"/>
                  </a:lnTo>
                  <a:lnTo>
                    <a:pt x="111" y="102"/>
                  </a:lnTo>
                  <a:lnTo>
                    <a:pt x="109" y="106"/>
                  </a:lnTo>
                  <a:lnTo>
                    <a:pt x="103" y="104"/>
                  </a:lnTo>
                  <a:lnTo>
                    <a:pt x="96" y="98"/>
                  </a:lnTo>
                  <a:lnTo>
                    <a:pt x="92" y="98"/>
                  </a:lnTo>
                  <a:lnTo>
                    <a:pt x="88" y="94"/>
                  </a:lnTo>
                  <a:lnTo>
                    <a:pt x="87" y="98"/>
                  </a:lnTo>
                  <a:lnTo>
                    <a:pt x="83" y="98"/>
                  </a:lnTo>
                  <a:lnTo>
                    <a:pt x="83" y="98"/>
                  </a:lnTo>
                  <a:lnTo>
                    <a:pt x="79" y="98"/>
                  </a:lnTo>
                  <a:lnTo>
                    <a:pt x="79" y="98"/>
                  </a:lnTo>
                  <a:lnTo>
                    <a:pt x="75" y="98"/>
                  </a:lnTo>
                  <a:lnTo>
                    <a:pt x="77" y="100"/>
                  </a:lnTo>
                  <a:lnTo>
                    <a:pt x="75" y="104"/>
                  </a:lnTo>
                  <a:lnTo>
                    <a:pt x="77" y="107"/>
                  </a:lnTo>
                  <a:lnTo>
                    <a:pt x="71" y="109"/>
                  </a:lnTo>
                  <a:lnTo>
                    <a:pt x="68" y="109"/>
                  </a:lnTo>
                  <a:lnTo>
                    <a:pt x="56" y="113"/>
                  </a:lnTo>
                  <a:lnTo>
                    <a:pt x="53" y="115"/>
                  </a:lnTo>
                  <a:lnTo>
                    <a:pt x="49" y="119"/>
                  </a:lnTo>
                  <a:lnTo>
                    <a:pt x="43" y="119"/>
                  </a:lnTo>
                  <a:lnTo>
                    <a:pt x="38" y="119"/>
                  </a:lnTo>
                  <a:lnTo>
                    <a:pt x="36" y="115"/>
                  </a:lnTo>
                  <a:lnTo>
                    <a:pt x="32" y="113"/>
                  </a:lnTo>
                  <a:lnTo>
                    <a:pt x="26" y="109"/>
                  </a:lnTo>
                  <a:lnTo>
                    <a:pt x="19" y="107"/>
                  </a:lnTo>
                  <a:lnTo>
                    <a:pt x="17" y="107"/>
                  </a:lnTo>
                  <a:lnTo>
                    <a:pt x="13" y="109"/>
                  </a:lnTo>
                  <a:lnTo>
                    <a:pt x="11" y="109"/>
                  </a:lnTo>
                  <a:lnTo>
                    <a:pt x="9" y="107"/>
                  </a:lnTo>
                  <a:lnTo>
                    <a:pt x="4" y="104"/>
                  </a:lnTo>
                  <a:lnTo>
                    <a:pt x="0" y="100"/>
                  </a:lnTo>
                  <a:lnTo>
                    <a:pt x="0" y="98"/>
                  </a:lnTo>
                  <a:lnTo>
                    <a:pt x="2" y="92"/>
                  </a:lnTo>
                  <a:lnTo>
                    <a:pt x="6" y="85"/>
                  </a:lnTo>
                  <a:lnTo>
                    <a:pt x="9" y="85"/>
                  </a:lnTo>
                  <a:lnTo>
                    <a:pt x="9" y="79"/>
                  </a:lnTo>
                  <a:lnTo>
                    <a:pt x="7" y="74"/>
                  </a:lnTo>
                  <a:lnTo>
                    <a:pt x="19" y="60"/>
                  </a:lnTo>
                  <a:lnTo>
                    <a:pt x="23" y="55"/>
                  </a:lnTo>
                  <a:lnTo>
                    <a:pt x="23" y="53"/>
                  </a:lnTo>
                  <a:lnTo>
                    <a:pt x="26" y="53"/>
                  </a:lnTo>
                  <a:lnTo>
                    <a:pt x="28" y="47"/>
                  </a:lnTo>
                  <a:lnTo>
                    <a:pt x="26" y="45"/>
                  </a:lnTo>
                  <a:lnTo>
                    <a:pt x="26" y="42"/>
                  </a:lnTo>
                  <a:lnTo>
                    <a:pt x="26" y="40"/>
                  </a:lnTo>
                  <a:lnTo>
                    <a:pt x="23" y="38"/>
                  </a:lnTo>
                  <a:lnTo>
                    <a:pt x="23" y="30"/>
                  </a:lnTo>
                  <a:lnTo>
                    <a:pt x="19" y="30"/>
                  </a:lnTo>
                  <a:lnTo>
                    <a:pt x="19" y="21"/>
                  </a:lnTo>
                  <a:lnTo>
                    <a:pt x="19" y="19"/>
                  </a:lnTo>
                  <a:lnTo>
                    <a:pt x="19" y="19"/>
                  </a:lnTo>
                  <a:lnTo>
                    <a:pt x="19" y="19"/>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399" name="Freeform 84">
              <a:extLst>
                <a:ext uri="{FF2B5EF4-FFF2-40B4-BE49-F238E27FC236}">
                  <a16:creationId xmlns:a16="http://schemas.microsoft.com/office/drawing/2014/main" id="{F7497588-54BB-4992-BD76-80E80420EDEB}"/>
                </a:ext>
              </a:extLst>
            </p:cNvPr>
            <p:cNvSpPr>
              <a:spLocks/>
            </p:cNvSpPr>
            <p:nvPr/>
          </p:nvSpPr>
          <p:spPr bwMode="auto">
            <a:xfrm>
              <a:off x="9451094" y="2459403"/>
              <a:ext cx="22387" cy="23786"/>
            </a:xfrm>
            <a:custGeom>
              <a:avLst/>
              <a:gdLst/>
              <a:ahLst/>
              <a:cxnLst>
                <a:cxn ang="0">
                  <a:pos x="2" y="11"/>
                </a:cxn>
                <a:cxn ang="0">
                  <a:pos x="0" y="10"/>
                </a:cxn>
                <a:cxn ang="0">
                  <a:pos x="2" y="6"/>
                </a:cxn>
                <a:cxn ang="0">
                  <a:pos x="0" y="2"/>
                </a:cxn>
                <a:cxn ang="0">
                  <a:pos x="4" y="2"/>
                </a:cxn>
                <a:cxn ang="0">
                  <a:pos x="4" y="2"/>
                </a:cxn>
                <a:cxn ang="0">
                  <a:pos x="8" y="4"/>
                </a:cxn>
                <a:cxn ang="0">
                  <a:pos x="9" y="2"/>
                </a:cxn>
                <a:cxn ang="0">
                  <a:pos x="13" y="2"/>
                </a:cxn>
                <a:cxn ang="0">
                  <a:pos x="13" y="0"/>
                </a:cxn>
                <a:cxn ang="0">
                  <a:pos x="17" y="4"/>
                </a:cxn>
                <a:cxn ang="0">
                  <a:pos x="21" y="4"/>
                </a:cxn>
                <a:cxn ang="0">
                  <a:pos x="28" y="10"/>
                </a:cxn>
                <a:cxn ang="0">
                  <a:pos x="34" y="10"/>
                </a:cxn>
                <a:cxn ang="0">
                  <a:pos x="36" y="8"/>
                </a:cxn>
                <a:cxn ang="0">
                  <a:pos x="38" y="8"/>
                </a:cxn>
                <a:cxn ang="0">
                  <a:pos x="41" y="13"/>
                </a:cxn>
                <a:cxn ang="0">
                  <a:pos x="45" y="15"/>
                </a:cxn>
                <a:cxn ang="0">
                  <a:pos x="47" y="23"/>
                </a:cxn>
                <a:cxn ang="0">
                  <a:pos x="47" y="27"/>
                </a:cxn>
                <a:cxn ang="0">
                  <a:pos x="51" y="27"/>
                </a:cxn>
                <a:cxn ang="0">
                  <a:pos x="53" y="30"/>
                </a:cxn>
                <a:cxn ang="0">
                  <a:pos x="56" y="34"/>
                </a:cxn>
                <a:cxn ang="0">
                  <a:pos x="62" y="38"/>
                </a:cxn>
                <a:cxn ang="0">
                  <a:pos x="64" y="42"/>
                </a:cxn>
                <a:cxn ang="0">
                  <a:pos x="62" y="42"/>
                </a:cxn>
                <a:cxn ang="0">
                  <a:pos x="64" y="45"/>
                </a:cxn>
                <a:cxn ang="0">
                  <a:pos x="64" y="47"/>
                </a:cxn>
                <a:cxn ang="0">
                  <a:pos x="58" y="47"/>
                </a:cxn>
                <a:cxn ang="0">
                  <a:pos x="55" y="45"/>
                </a:cxn>
                <a:cxn ang="0">
                  <a:pos x="51" y="47"/>
                </a:cxn>
                <a:cxn ang="0">
                  <a:pos x="47" y="47"/>
                </a:cxn>
                <a:cxn ang="0">
                  <a:pos x="45" y="55"/>
                </a:cxn>
                <a:cxn ang="0">
                  <a:pos x="45" y="57"/>
                </a:cxn>
                <a:cxn ang="0">
                  <a:pos x="45" y="57"/>
                </a:cxn>
                <a:cxn ang="0">
                  <a:pos x="41" y="64"/>
                </a:cxn>
                <a:cxn ang="0">
                  <a:pos x="41" y="68"/>
                </a:cxn>
                <a:cxn ang="0">
                  <a:pos x="38" y="66"/>
                </a:cxn>
                <a:cxn ang="0">
                  <a:pos x="36" y="68"/>
                </a:cxn>
                <a:cxn ang="0">
                  <a:pos x="36" y="68"/>
                </a:cxn>
                <a:cxn ang="0">
                  <a:pos x="32" y="62"/>
                </a:cxn>
                <a:cxn ang="0">
                  <a:pos x="34" y="45"/>
                </a:cxn>
                <a:cxn ang="0">
                  <a:pos x="30" y="42"/>
                </a:cxn>
                <a:cxn ang="0">
                  <a:pos x="28" y="36"/>
                </a:cxn>
                <a:cxn ang="0">
                  <a:pos x="21" y="28"/>
                </a:cxn>
                <a:cxn ang="0">
                  <a:pos x="17" y="27"/>
                </a:cxn>
                <a:cxn ang="0">
                  <a:pos x="11" y="19"/>
                </a:cxn>
                <a:cxn ang="0">
                  <a:pos x="9" y="10"/>
                </a:cxn>
                <a:cxn ang="0">
                  <a:pos x="2" y="11"/>
                </a:cxn>
                <a:cxn ang="0">
                  <a:pos x="2" y="11"/>
                </a:cxn>
                <a:cxn ang="0">
                  <a:pos x="2" y="11"/>
                </a:cxn>
              </a:cxnLst>
              <a:rect l="0" t="0" r="r" b="b"/>
              <a:pathLst>
                <a:path w="64" h="68">
                  <a:moveTo>
                    <a:pt x="2" y="11"/>
                  </a:moveTo>
                  <a:lnTo>
                    <a:pt x="0" y="10"/>
                  </a:lnTo>
                  <a:lnTo>
                    <a:pt x="2" y="6"/>
                  </a:lnTo>
                  <a:lnTo>
                    <a:pt x="0" y="2"/>
                  </a:lnTo>
                  <a:lnTo>
                    <a:pt x="4" y="2"/>
                  </a:lnTo>
                  <a:lnTo>
                    <a:pt x="4" y="2"/>
                  </a:lnTo>
                  <a:lnTo>
                    <a:pt x="8" y="4"/>
                  </a:lnTo>
                  <a:lnTo>
                    <a:pt x="9" y="2"/>
                  </a:lnTo>
                  <a:lnTo>
                    <a:pt x="13" y="2"/>
                  </a:lnTo>
                  <a:lnTo>
                    <a:pt x="13" y="0"/>
                  </a:lnTo>
                  <a:lnTo>
                    <a:pt x="17" y="4"/>
                  </a:lnTo>
                  <a:lnTo>
                    <a:pt x="21" y="4"/>
                  </a:lnTo>
                  <a:lnTo>
                    <a:pt x="28" y="10"/>
                  </a:lnTo>
                  <a:lnTo>
                    <a:pt x="34" y="10"/>
                  </a:lnTo>
                  <a:lnTo>
                    <a:pt x="36" y="8"/>
                  </a:lnTo>
                  <a:lnTo>
                    <a:pt x="38" y="8"/>
                  </a:lnTo>
                  <a:lnTo>
                    <a:pt x="41" y="13"/>
                  </a:lnTo>
                  <a:lnTo>
                    <a:pt x="45" y="15"/>
                  </a:lnTo>
                  <a:lnTo>
                    <a:pt x="47" y="23"/>
                  </a:lnTo>
                  <a:lnTo>
                    <a:pt x="47" y="27"/>
                  </a:lnTo>
                  <a:lnTo>
                    <a:pt x="51" y="27"/>
                  </a:lnTo>
                  <a:lnTo>
                    <a:pt x="53" y="30"/>
                  </a:lnTo>
                  <a:lnTo>
                    <a:pt x="56" y="34"/>
                  </a:lnTo>
                  <a:lnTo>
                    <a:pt x="62" y="38"/>
                  </a:lnTo>
                  <a:lnTo>
                    <a:pt x="64" y="42"/>
                  </a:lnTo>
                  <a:lnTo>
                    <a:pt x="62" y="42"/>
                  </a:lnTo>
                  <a:lnTo>
                    <a:pt x="64" y="45"/>
                  </a:lnTo>
                  <a:lnTo>
                    <a:pt x="64" y="47"/>
                  </a:lnTo>
                  <a:lnTo>
                    <a:pt x="58" y="47"/>
                  </a:lnTo>
                  <a:lnTo>
                    <a:pt x="55" y="45"/>
                  </a:lnTo>
                  <a:lnTo>
                    <a:pt x="51" y="47"/>
                  </a:lnTo>
                  <a:lnTo>
                    <a:pt x="47" y="47"/>
                  </a:lnTo>
                  <a:lnTo>
                    <a:pt x="45" y="55"/>
                  </a:lnTo>
                  <a:lnTo>
                    <a:pt x="45" y="57"/>
                  </a:lnTo>
                  <a:lnTo>
                    <a:pt x="45" y="57"/>
                  </a:lnTo>
                  <a:lnTo>
                    <a:pt x="41" y="64"/>
                  </a:lnTo>
                  <a:lnTo>
                    <a:pt x="41" y="68"/>
                  </a:lnTo>
                  <a:lnTo>
                    <a:pt x="38" y="66"/>
                  </a:lnTo>
                  <a:lnTo>
                    <a:pt x="36" y="68"/>
                  </a:lnTo>
                  <a:lnTo>
                    <a:pt x="36" y="68"/>
                  </a:lnTo>
                  <a:lnTo>
                    <a:pt x="32" y="62"/>
                  </a:lnTo>
                  <a:lnTo>
                    <a:pt x="34" y="45"/>
                  </a:lnTo>
                  <a:lnTo>
                    <a:pt x="30" y="42"/>
                  </a:lnTo>
                  <a:lnTo>
                    <a:pt x="28" y="36"/>
                  </a:lnTo>
                  <a:lnTo>
                    <a:pt x="21" y="28"/>
                  </a:lnTo>
                  <a:lnTo>
                    <a:pt x="17" y="27"/>
                  </a:lnTo>
                  <a:lnTo>
                    <a:pt x="11" y="19"/>
                  </a:lnTo>
                  <a:lnTo>
                    <a:pt x="9" y="10"/>
                  </a:lnTo>
                  <a:lnTo>
                    <a:pt x="2" y="11"/>
                  </a:lnTo>
                  <a:lnTo>
                    <a:pt x="2" y="11"/>
                  </a:lnTo>
                  <a:lnTo>
                    <a:pt x="2" y="11"/>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00" name="Freeform 85">
              <a:extLst>
                <a:ext uri="{FF2B5EF4-FFF2-40B4-BE49-F238E27FC236}">
                  <a16:creationId xmlns:a16="http://schemas.microsoft.com/office/drawing/2014/main" id="{4B083877-02A8-4718-9CEA-AEBF1A43B8C7}"/>
                </a:ext>
              </a:extLst>
            </p:cNvPr>
            <p:cNvSpPr>
              <a:spLocks/>
            </p:cNvSpPr>
            <p:nvPr/>
          </p:nvSpPr>
          <p:spPr bwMode="auto">
            <a:xfrm>
              <a:off x="9429406" y="2494383"/>
              <a:ext cx="36729" cy="24486"/>
            </a:xfrm>
            <a:custGeom>
              <a:avLst/>
              <a:gdLst/>
              <a:ahLst/>
              <a:cxnLst>
                <a:cxn ang="0">
                  <a:pos x="7" y="0"/>
                </a:cxn>
                <a:cxn ang="0">
                  <a:pos x="9" y="6"/>
                </a:cxn>
                <a:cxn ang="0">
                  <a:pos x="9" y="11"/>
                </a:cxn>
                <a:cxn ang="0">
                  <a:pos x="19" y="8"/>
                </a:cxn>
                <a:cxn ang="0">
                  <a:pos x="22" y="9"/>
                </a:cxn>
                <a:cxn ang="0">
                  <a:pos x="34" y="9"/>
                </a:cxn>
                <a:cxn ang="0">
                  <a:pos x="41" y="9"/>
                </a:cxn>
                <a:cxn ang="0">
                  <a:pos x="47" y="11"/>
                </a:cxn>
                <a:cxn ang="0">
                  <a:pos x="56" y="9"/>
                </a:cxn>
                <a:cxn ang="0">
                  <a:pos x="62" y="6"/>
                </a:cxn>
                <a:cxn ang="0">
                  <a:pos x="79" y="0"/>
                </a:cxn>
                <a:cxn ang="0">
                  <a:pos x="90" y="4"/>
                </a:cxn>
                <a:cxn ang="0">
                  <a:pos x="96" y="4"/>
                </a:cxn>
                <a:cxn ang="0">
                  <a:pos x="102" y="8"/>
                </a:cxn>
                <a:cxn ang="0">
                  <a:pos x="105" y="9"/>
                </a:cxn>
                <a:cxn ang="0">
                  <a:pos x="103" y="19"/>
                </a:cxn>
                <a:cxn ang="0">
                  <a:pos x="94" y="23"/>
                </a:cxn>
                <a:cxn ang="0">
                  <a:pos x="94" y="34"/>
                </a:cxn>
                <a:cxn ang="0">
                  <a:pos x="90" y="40"/>
                </a:cxn>
                <a:cxn ang="0">
                  <a:pos x="96" y="47"/>
                </a:cxn>
                <a:cxn ang="0">
                  <a:pos x="98" y="51"/>
                </a:cxn>
                <a:cxn ang="0">
                  <a:pos x="92" y="53"/>
                </a:cxn>
                <a:cxn ang="0">
                  <a:pos x="83" y="49"/>
                </a:cxn>
                <a:cxn ang="0">
                  <a:pos x="77" y="51"/>
                </a:cxn>
                <a:cxn ang="0">
                  <a:pos x="73" y="55"/>
                </a:cxn>
                <a:cxn ang="0">
                  <a:pos x="66" y="58"/>
                </a:cxn>
                <a:cxn ang="0">
                  <a:pos x="68" y="66"/>
                </a:cxn>
                <a:cxn ang="0">
                  <a:pos x="58" y="68"/>
                </a:cxn>
                <a:cxn ang="0">
                  <a:pos x="51" y="68"/>
                </a:cxn>
                <a:cxn ang="0">
                  <a:pos x="45" y="70"/>
                </a:cxn>
                <a:cxn ang="0">
                  <a:pos x="41" y="66"/>
                </a:cxn>
                <a:cxn ang="0">
                  <a:pos x="32" y="66"/>
                </a:cxn>
                <a:cxn ang="0">
                  <a:pos x="24" y="70"/>
                </a:cxn>
                <a:cxn ang="0">
                  <a:pos x="17" y="70"/>
                </a:cxn>
                <a:cxn ang="0">
                  <a:pos x="17" y="66"/>
                </a:cxn>
                <a:cxn ang="0">
                  <a:pos x="11" y="51"/>
                </a:cxn>
                <a:cxn ang="0">
                  <a:pos x="4" y="45"/>
                </a:cxn>
                <a:cxn ang="0">
                  <a:pos x="2" y="40"/>
                </a:cxn>
                <a:cxn ang="0">
                  <a:pos x="9" y="30"/>
                </a:cxn>
                <a:cxn ang="0">
                  <a:pos x="7" y="21"/>
                </a:cxn>
                <a:cxn ang="0">
                  <a:pos x="0" y="8"/>
                </a:cxn>
                <a:cxn ang="0">
                  <a:pos x="2" y="0"/>
                </a:cxn>
                <a:cxn ang="0">
                  <a:pos x="2" y="0"/>
                </a:cxn>
              </a:cxnLst>
              <a:rect l="0" t="0" r="r" b="b"/>
              <a:pathLst>
                <a:path w="105" h="70">
                  <a:moveTo>
                    <a:pt x="2" y="0"/>
                  </a:moveTo>
                  <a:lnTo>
                    <a:pt x="7" y="0"/>
                  </a:lnTo>
                  <a:lnTo>
                    <a:pt x="9" y="4"/>
                  </a:lnTo>
                  <a:lnTo>
                    <a:pt x="9" y="6"/>
                  </a:lnTo>
                  <a:lnTo>
                    <a:pt x="7" y="8"/>
                  </a:lnTo>
                  <a:lnTo>
                    <a:pt x="9" y="11"/>
                  </a:lnTo>
                  <a:lnTo>
                    <a:pt x="13" y="8"/>
                  </a:lnTo>
                  <a:lnTo>
                    <a:pt x="19" y="8"/>
                  </a:lnTo>
                  <a:lnTo>
                    <a:pt x="21" y="11"/>
                  </a:lnTo>
                  <a:lnTo>
                    <a:pt x="22" y="9"/>
                  </a:lnTo>
                  <a:lnTo>
                    <a:pt x="28" y="13"/>
                  </a:lnTo>
                  <a:lnTo>
                    <a:pt x="34" y="9"/>
                  </a:lnTo>
                  <a:lnTo>
                    <a:pt x="38" y="11"/>
                  </a:lnTo>
                  <a:lnTo>
                    <a:pt x="41" y="9"/>
                  </a:lnTo>
                  <a:lnTo>
                    <a:pt x="43" y="11"/>
                  </a:lnTo>
                  <a:lnTo>
                    <a:pt x="47" y="11"/>
                  </a:lnTo>
                  <a:lnTo>
                    <a:pt x="54" y="11"/>
                  </a:lnTo>
                  <a:lnTo>
                    <a:pt x="56" y="9"/>
                  </a:lnTo>
                  <a:lnTo>
                    <a:pt x="62" y="9"/>
                  </a:lnTo>
                  <a:lnTo>
                    <a:pt x="62" y="6"/>
                  </a:lnTo>
                  <a:lnTo>
                    <a:pt x="73" y="0"/>
                  </a:lnTo>
                  <a:lnTo>
                    <a:pt x="79" y="0"/>
                  </a:lnTo>
                  <a:lnTo>
                    <a:pt x="85" y="0"/>
                  </a:lnTo>
                  <a:lnTo>
                    <a:pt x="90" y="4"/>
                  </a:lnTo>
                  <a:lnTo>
                    <a:pt x="92" y="6"/>
                  </a:lnTo>
                  <a:lnTo>
                    <a:pt x="96" y="4"/>
                  </a:lnTo>
                  <a:lnTo>
                    <a:pt x="100" y="6"/>
                  </a:lnTo>
                  <a:lnTo>
                    <a:pt x="102" y="8"/>
                  </a:lnTo>
                  <a:lnTo>
                    <a:pt x="105" y="8"/>
                  </a:lnTo>
                  <a:lnTo>
                    <a:pt x="105" y="9"/>
                  </a:lnTo>
                  <a:lnTo>
                    <a:pt x="105" y="17"/>
                  </a:lnTo>
                  <a:lnTo>
                    <a:pt x="103" y="19"/>
                  </a:lnTo>
                  <a:lnTo>
                    <a:pt x="100" y="19"/>
                  </a:lnTo>
                  <a:lnTo>
                    <a:pt x="94" y="23"/>
                  </a:lnTo>
                  <a:lnTo>
                    <a:pt x="94" y="30"/>
                  </a:lnTo>
                  <a:lnTo>
                    <a:pt x="94" y="34"/>
                  </a:lnTo>
                  <a:lnTo>
                    <a:pt x="90" y="40"/>
                  </a:lnTo>
                  <a:lnTo>
                    <a:pt x="90" y="40"/>
                  </a:lnTo>
                  <a:lnTo>
                    <a:pt x="92" y="43"/>
                  </a:lnTo>
                  <a:lnTo>
                    <a:pt x="96" y="47"/>
                  </a:lnTo>
                  <a:lnTo>
                    <a:pt x="98" y="51"/>
                  </a:lnTo>
                  <a:lnTo>
                    <a:pt x="98" y="51"/>
                  </a:lnTo>
                  <a:lnTo>
                    <a:pt x="94" y="51"/>
                  </a:lnTo>
                  <a:lnTo>
                    <a:pt x="92" y="53"/>
                  </a:lnTo>
                  <a:lnTo>
                    <a:pt x="86" y="49"/>
                  </a:lnTo>
                  <a:lnTo>
                    <a:pt x="83" y="49"/>
                  </a:lnTo>
                  <a:lnTo>
                    <a:pt x="81" y="51"/>
                  </a:lnTo>
                  <a:lnTo>
                    <a:pt x="77" y="51"/>
                  </a:lnTo>
                  <a:lnTo>
                    <a:pt x="73" y="55"/>
                  </a:lnTo>
                  <a:lnTo>
                    <a:pt x="73" y="55"/>
                  </a:lnTo>
                  <a:lnTo>
                    <a:pt x="71" y="55"/>
                  </a:lnTo>
                  <a:lnTo>
                    <a:pt x="66" y="58"/>
                  </a:lnTo>
                  <a:lnTo>
                    <a:pt x="66" y="62"/>
                  </a:lnTo>
                  <a:lnTo>
                    <a:pt x="68" y="66"/>
                  </a:lnTo>
                  <a:lnTo>
                    <a:pt x="66" y="68"/>
                  </a:lnTo>
                  <a:lnTo>
                    <a:pt x="58" y="68"/>
                  </a:lnTo>
                  <a:lnTo>
                    <a:pt x="54" y="70"/>
                  </a:lnTo>
                  <a:lnTo>
                    <a:pt x="51" y="68"/>
                  </a:lnTo>
                  <a:lnTo>
                    <a:pt x="47" y="68"/>
                  </a:lnTo>
                  <a:lnTo>
                    <a:pt x="45" y="70"/>
                  </a:lnTo>
                  <a:lnTo>
                    <a:pt x="41" y="70"/>
                  </a:lnTo>
                  <a:lnTo>
                    <a:pt x="41" y="66"/>
                  </a:lnTo>
                  <a:lnTo>
                    <a:pt x="38" y="66"/>
                  </a:lnTo>
                  <a:lnTo>
                    <a:pt x="32" y="66"/>
                  </a:lnTo>
                  <a:lnTo>
                    <a:pt x="30" y="70"/>
                  </a:lnTo>
                  <a:lnTo>
                    <a:pt x="24" y="70"/>
                  </a:lnTo>
                  <a:lnTo>
                    <a:pt x="19" y="70"/>
                  </a:lnTo>
                  <a:lnTo>
                    <a:pt x="17" y="70"/>
                  </a:lnTo>
                  <a:lnTo>
                    <a:pt x="17" y="70"/>
                  </a:lnTo>
                  <a:lnTo>
                    <a:pt x="17" y="66"/>
                  </a:lnTo>
                  <a:lnTo>
                    <a:pt x="17" y="60"/>
                  </a:lnTo>
                  <a:lnTo>
                    <a:pt x="11" y="51"/>
                  </a:lnTo>
                  <a:lnTo>
                    <a:pt x="4" y="45"/>
                  </a:lnTo>
                  <a:lnTo>
                    <a:pt x="4" y="45"/>
                  </a:lnTo>
                  <a:lnTo>
                    <a:pt x="4" y="43"/>
                  </a:lnTo>
                  <a:lnTo>
                    <a:pt x="2" y="40"/>
                  </a:lnTo>
                  <a:lnTo>
                    <a:pt x="2" y="34"/>
                  </a:lnTo>
                  <a:lnTo>
                    <a:pt x="9" y="30"/>
                  </a:lnTo>
                  <a:lnTo>
                    <a:pt x="9" y="26"/>
                  </a:lnTo>
                  <a:lnTo>
                    <a:pt x="7" y="21"/>
                  </a:lnTo>
                  <a:lnTo>
                    <a:pt x="2" y="15"/>
                  </a:lnTo>
                  <a:lnTo>
                    <a:pt x="0" y="8"/>
                  </a:lnTo>
                  <a:lnTo>
                    <a:pt x="2" y="4"/>
                  </a:lnTo>
                  <a:lnTo>
                    <a:pt x="2" y="0"/>
                  </a:lnTo>
                  <a:lnTo>
                    <a:pt x="2" y="0"/>
                  </a:lnTo>
                  <a:lnTo>
                    <a:pt x="2" y="0"/>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01" name="Freeform 86">
              <a:extLst>
                <a:ext uri="{FF2B5EF4-FFF2-40B4-BE49-F238E27FC236}">
                  <a16:creationId xmlns:a16="http://schemas.microsoft.com/office/drawing/2014/main" id="{53A7C337-69A5-4B31-A357-6748EAD25A0D}"/>
                </a:ext>
              </a:extLst>
            </p:cNvPr>
            <p:cNvSpPr>
              <a:spLocks/>
            </p:cNvSpPr>
            <p:nvPr/>
          </p:nvSpPr>
          <p:spPr bwMode="auto">
            <a:xfrm>
              <a:off x="9418213" y="2510824"/>
              <a:ext cx="16441" cy="13292"/>
            </a:xfrm>
            <a:custGeom>
              <a:avLst/>
              <a:gdLst/>
              <a:ahLst/>
              <a:cxnLst>
                <a:cxn ang="0">
                  <a:pos x="34" y="0"/>
                </a:cxn>
                <a:cxn ang="0">
                  <a:pos x="41" y="6"/>
                </a:cxn>
                <a:cxn ang="0">
                  <a:pos x="47" y="15"/>
                </a:cxn>
                <a:cxn ang="0">
                  <a:pos x="47" y="21"/>
                </a:cxn>
                <a:cxn ang="0">
                  <a:pos x="47" y="25"/>
                </a:cxn>
                <a:cxn ang="0">
                  <a:pos x="45" y="25"/>
                </a:cxn>
                <a:cxn ang="0">
                  <a:pos x="41" y="25"/>
                </a:cxn>
                <a:cxn ang="0">
                  <a:pos x="38" y="28"/>
                </a:cxn>
                <a:cxn ang="0">
                  <a:pos x="28" y="28"/>
                </a:cxn>
                <a:cxn ang="0">
                  <a:pos x="24" y="28"/>
                </a:cxn>
                <a:cxn ang="0">
                  <a:pos x="24" y="30"/>
                </a:cxn>
                <a:cxn ang="0">
                  <a:pos x="19" y="32"/>
                </a:cxn>
                <a:cxn ang="0">
                  <a:pos x="11" y="38"/>
                </a:cxn>
                <a:cxn ang="0">
                  <a:pos x="11" y="38"/>
                </a:cxn>
                <a:cxn ang="0">
                  <a:pos x="7" y="36"/>
                </a:cxn>
                <a:cxn ang="0">
                  <a:pos x="6" y="30"/>
                </a:cxn>
                <a:cxn ang="0">
                  <a:pos x="2" y="25"/>
                </a:cxn>
                <a:cxn ang="0">
                  <a:pos x="0" y="19"/>
                </a:cxn>
                <a:cxn ang="0">
                  <a:pos x="2" y="13"/>
                </a:cxn>
                <a:cxn ang="0">
                  <a:pos x="2" y="13"/>
                </a:cxn>
                <a:cxn ang="0">
                  <a:pos x="4" y="11"/>
                </a:cxn>
                <a:cxn ang="0">
                  <a:pos x="4" y="10"/>
                </a:cxn>
                <a:cxn ang="0">
                  <a:pos x="7" y="6"/>
                </a:cxn>
                <a:cxn ang="0">
                  <a:pos x="11" y="6"/>
                </a:cxn>
                <a:cxn ang="0">
                  <a:pos x="15" y="4"/>
                </a:cxn>
                <a:cxn ang="0">
                  <a:pos x="22" y="0"/>
                </a:cxn>
                <a:cxn ang="0">
                  <a:pos x="24" y="4"/>
                </a:cxn>
                <a:cxn ang="0">
                  <a:pos x="30" y="0"/>
                </a:cxn>
                <a:cxn ang="0">
                  <a:pos x="34" y="0"/>
                </a:cxn>
                <a:cxn ang="0">
                  <a:pos x="34" y="0"/>
                </a:cxn>
                <a:cxn ang="0">
                  <a:pos x="34" y="0"/>
                </a:cxn>
              </a:cxnLst>
              <a:rect l="0" t="0" r="r" b="b"/>
              <a:pathLst>
                <a:path w="47" h="38">
                  <a:moveTo>
                    <a:pt x="34" y="0"/>
                  </a:moveTo>
                  <a:lnTo>
                    <a:pt x="41" y="6"/>
                  </a:lnTo>
                  <a:lnTo>
                    <a:pt x="47" y="15"/>
                  </a:lnTo>
                  <a:lnTo>
                    <a:pt x="47" y="21"/>
                  </a:lnTo>
                  <a:lnTo>
                    <a:pt x="47" y="25"/>
                  </a:lnTo>
                  <a:lnTo>
                    <a:pt x="45" y="25"/>
                  </a:lnTo>
                  <a:lnTo>
                    <a:pt x="41" y="25"/>
                  </a:lnTo>
                  <a:lnTo>
                    <a:pt x="38" y="28"/>
                  </a:lnTo>
                  <a:lnTo>
                    <a:pt x="28" y="28"/>
                  </a:lnTo>
                  <a:lnTo>
                    <a:pt x="24" y="28"/>
                  </a:lnTo>
                  <a:lnTo>
                    <a:pt x="24" y="30"/>
                  </a:lnTo>
                  <a:lnTo>
                    <a:pt x="19" y="32"/>
                  </a:lnTo>
                  <a:lnTo>
                    <a:pt x="11" y="38"/>
                  </a:lnTo>
                  <a:lnTo>
                    <a:pt x="11" y="38"/>
                  </a:lnTo>
                  <a:lnTo>
                    <a:pt x="7" y="36"/>
                  </a:lnTo>
                  <a:lnTo>
                    <a:pt x="6" y="30"/>
                  </a:lnTo>
                  <a:lnTo>
                    <a:pt x="2" y="25"/>
                  </a:lnTo>
                  <a:lnTo>
                    <a:pt x="0" y="19"/>
                  </a:lnTo>
                  <a:lnTo>
                    <a:pt x="2" y="13"/>
                  </a:lnTo>
                  <a:lnTo>
                    <a:pt x="2" y="13"/>
                  </a:lnTo>
                  <a:lnTo>
                    <a:pt x="4" y="11"/>
                  </a:lnTo>
                  <a:lnTo>
                    <a:pt x="4" y="10"/>
                  </a:lnTo>
                  <a:lnTo>
                    <a:pt x="7" y="6"/>
                  </a:lnTo>
                  <a:lnTo>
                    <a:pt x="11" y="6"/>
                  </a:lnTo>
                  <a:lnTo>
                    <a:pt x="15" y="4"/>
                  </a:lnTo>
                  <a:lnTo>
                    <a:pt x="22" y="0"/>
                  </a:lnTo>
                  <a:lnTo>
                    <a:pt x="24" y="4"/>
                  </a:lnTo>
                  <a:lnTo>
                    <a:pt x="30" y="0"/>
                  </a:lnTo>
                  <a:lnTo>
                    <a:pt x="34" y="0"/>
                  </a:lnTo>
                  <a:lnTo>
                    <a:pt x="34" y="0"/>
                  </a:lnTo>
                  <a:lnTo>
                    <a:pt x="34" y="0"/>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02" name="Freeform 87">
              <a:extLst>
                <a:ext uri="{FF2B5EF4-FFF2-40B4-BE49-F238E27FC236}">
                  <a16:creationId xmlns:a16="http://schemas.microsoft.com/office/drawing/2014/main" id="{826B8197-AD67-4C46-B19D-E4F743E7CEA1}"/>
                </a:ext>
              </a:extLst>
            </p:cNvPr>
            <p:cNvSpPr>
              <a:spLocks/>
            </p:cNvSpPr>
            <p:nvPr/>
          </p:nvSpPr>
          <p:spPr bwMode="auto">
            <a:xfrm>
              <a:off x="9410867" y="2509424"/>
              <a:ext cx="11194" cy="22037"/>
            </a:xfrm>
            <a:custGeom>
              <a:avLst/>
              <a:gdLst/>
              <a:ahLst/>
              <a:cxnLst>
                <a:cxn ang="0">
                  <a:pos x="25" y="19"/>
                </a:cxn>
                <a:cxn ang="0">
                  <a:pos x="21" y="23"/>
                </a:cxn>
                <a:cxn ang="0">
                  <a:pos x="25" y="30"/>
                </a:cxn>
                <a:cxn ang="0">
                  <a:pos x="27" y="34"/>
                </a:cxn>
                <a:cxn ang="0">
                  <a:pos x="28" y="40"/>
                </a:cxn>
                <a:cxn ang="0">
                  <a:pos x="32" y="42"/>
                </a:cxn>
                <a:cxn ang="0">
                  <a:pos x="32" y="47"/>
                </a:cxn>
                <a:cxn ang="0">
                  <a:pos x="28" y="51"/>
                </a:cxn>
                <a:cxn ang="0">
                  <a:pos x="21" y="53"/>
                </a:cxn>
                <a:cxn ang="0">
                  <a:pos x="21" y="59"/>
                </a:cxn>
                <a:cxn ang="0">
                  <a:pos x="19" y="63"/>
                </a:cxn>
                <a:cxn ang="0">
                  <a:pos x="17" y="63"/>
                </a:cxn>
                <a:cxn ang="0">
                  <a:pos x="13" y="63"/>
                </a:cxn>
                <a:cxn ang="0">
                  <a:pos x="10" y="53"/>
                </a:cxn>
                <a:cxn ang="0">
                  <a:pos x="2" y="53"/>
                </a:cxn>
                <a:cxn ang="0">
                  <a:pos x="2" y="51"/>
                </a:cxn>
                <a:cxn ang="0">
                  <a:pos x="2" y="47"/>
                </a:cxn>
                <a:cxn ang="0">
                  <a:pos x="2" y="46"/>
                </a:cxn>
                <a:cxn ang="0">
                  <a:pos x="2" y="40"/>
                </a:cxn>
                <a:cxn ang="0">
                  <a:pos x="2" y="36"/>
                </a:cxn>
                <a:cxn ang="0">
                  <a:pos x="2" y="30"/>
                </a:cxn>
                <a:cxn ang="0">
                  <a:pos x="2" y="23"/>
                </a:cxn>
                <a:cxn ang="0">
                  <a:pos x="6" y="23"/>
                </a:cxn>
                <a:cxn ang="0">
                  <a:pos x="6" y="19"/>
                </a:cxn>
                <a:cxn ang="0">
                  <a:pos x="0" y="15"/>
                </a:cxn>
                <a:cxn ang="0">
                  <a:pos x="0" y="10"/>
                </a:cxn>
                <a:cxn ang="0">
                  <a:pos x="2" y="4"/>
                </a:cxn>
                <a:cxn ang="0">
                  <a:pos x="6" y="0"/>
                </a:cxn>
                <a:cxn ang="0">
                  <a:pos x="6" y="0"/>
                </a:cxn>
                <a:cxn ang="0">
                  <a:pos x="10" y="4"/>
                </a:cxn>
                <a:cxn ang="0">
                  <a:pos x="11" y="0"/>
                </a:cxn>
                <a:cxn ang="0">
                  <a:pos x="13" y="0"/>
                </a:cxn>
                <a:cxn ang="0">
                  <a:pos x="13" y="0"/>
                </a:cxn>
                <a:cxn ang="0">
                  <a:pos x="17" y="4"/>
                </a:cxn>
                <a:cxn ang="0">
                  <a:pos x="19" y="6"/>
                </a:cxn>
                <a:cxn ang="0">
                  <a:pos x="21" y="8"/>
                </a:cxn>
                <a:cxn ang="0">
                  <a:pos x="21" y="10"/>
                </a:cxn>
                <a:cxn ang="0">
                  <a:pos x="21" y="15"/>
                </a:cxn>
                <a:cxn ang="0">
                  <a:pos x="25" y="19"/>
                </a:cxn>
                <a:cxn ang="0">
                  <a:pos x="25" y="19"/>
                </a:cxn>
                <a:cxn ang="0">
                  <a:pos x="25" y="19"/>
                </a:cxn>
              </a:cxnLst>
              <a:rect l="0" t="0" r="r" b="b"/>
              <a:pathLst>
                <a:path w="32" h="63">
                  <a:moveTo>
                    <a:pt x="25" y="19"/>
                  </a:moveTo>
                  <a:lnTo>
                    <a:pt x="21" y="23"/>
                  </a:lnTo>
                  <a:lnTo>
                    <a:pt x="25" y="30"/>
                  </a:lnTo>
                  <a:lnTo>
                    <a:pt x="27" y="34"/>
                  </a:lnTo>
                  <a:lnTo>
                    <a:pt x="28" y="40"/>
                  </a:lnTo>
                  <a:lnTo>
                    <a:pt x="32" y="42"/>
                  </a:lnTo>
                  <a:lnTo>
                    <a:pt x="32" y="47"/>
                  </a:lnTo>
                  <a:lnTo>
                    <a:pt x="28" y="51"/>
                  </a:lnTo>
                  <a:lnTo>
                    <a:pt x="21" y="53"/>
                  </a:lnTo>
                  <a:lnTo>
                    <a:pt x="21" y="59"/>
                  </a:lnTo>
                  <a:lnTo>
                    <a:pt x="19" y="63"/>
                  </a:lnTo>
                  <a:lnTo>
                    <a:pt x="17" y="63"/>
                  </a:lnTo>
                  <a:lnTo>
                    <a:pt x="13" y="63"/>
                  </a:lnTo>
                  <a:lnTo>
                    <a:pt x="10" y="53"/>
                  </a:lnTo>
                  <a:lnTo>
                    <a:pt x="2" y="53"/>
                  </a:lnTo>
                  <a:lnTo>
                    <a:pt x="2" y="51"/>
                  </a:lnTo>
                  <a:lnTo>
                    <a:pt x="2" y="47"/>
                  </a:lnTo>
                  <a:lnTo>
                    <a:pt x="2" y="46"/>
                  </a:lnTo>
                  <a:lnTo>
                    <a:pt x="2" y="40"/>
                  </a:lnTo>
                  <a:lnTo>
                    <a:pt x="2" y="36"/>
                  </a:lnTo>
                  <a:lnTo>
                    <a:pt x="2" y="30"/>
                  </a:lnTo>
                  <a:lnTo>
                    <a:pt x="2" y="23"/>
                  </a:lnTo>
                  <a:lnTo>
                    <a:pt x="6" y="23"/>
                  </a:lnTo>
                  <a:lnTo>
                    <a:pt x="6" y="19"/>
                  </a:lnTo>
                  <a:lnTo>
                    <a:pt x="0" y="15"/>
                  </a:lnTo>
                  <a:lnTo>
                    <a:pt x="0" y="10"/>
                  </a:lnTo>
                  <a:lnTo>
                    <a:pt x="2" y="4"/>
                  </a:lnTo>
                  <a:lnTo>
                    <a:pt x="6" y="0"/>
                  </a:lnTo>
                  <a:lnTo>
                    <a:pt x="6" y="0"/>
                  </a:lnTo>
                  <a:lnTo>
                    <a:pt x="10" y="4"/>
                  </a:lnTo>
                  <a:lnTo>
                    <a:pt x="11" y="0"/>
                  </a:lnTo>
                  <a:lnTo>
                    <a:pt x="13" y="0"/>
                  </a:lnTo>
                  <a:lnTo>
                    <a:pt x="13" y="0"/>
                  </a:lnTo>
                  <a:lnTo>
                    <a:pt x="17" y="4"/>
                  </a:lnTo>
                  <a:lnTo>
                    <a:pt x="19" y="6"/>
                  </a:lnTo>
                  <a:lnTo>
                    <a:pt x="21" y="8"/>
                  </a:lnTo>
                  <a:lnTo>
                    <a:pt x="21" y="10"/>
                  </a:lnTo>
                  <a:lnTo>
                    <a:pt x="21" y="15"/>
                  </a:lnTo>
                  <a:lnTo>
                    <a:pt x="25" y="19"/>
                  </a:lnTo>
                  <a:lnTo>
                    <a:pt x="25" y="19"/>
                  </a:lnTo>
                  <a:lnTo>
                    <a:pt x="25" y="19"/>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03" name="Freeform 88">
              <a:extLst>
                <a:ext uri="{FF2B5EF4-FFF2-40B4-BE49-F238E27FC236}">
                  <a16:creationId xmlns:a16="http://schemas.microsoft.com/office/drawing/2014/main" id="{AEC18343-6188-45E9-93E3-6233DEFEB40F}"/>
                </a:ext>
              </a:extLst>
            </p:cNvPr>
            <p:cNvSpPr>
              <a:spLocks/>
            </p:cNvSpPr>
            <p:nvPr/>
          </p:nvSpPr>
          <p:spPr bwMode="auto">
            <a:xfrm>
              <a:off x="9407019" y="2481790"/>
              <a:ext cx="25535" cy="32881"/>
            </a:xfrm>
            <a:custGeom>
              <a:avLst/>
              <a:gdLst/>
              <a:ahLst/>
              <a:cxnLst>
                <a:cxn ang="0">
                  <a:pos x="2" y="6"/>
                </a:cxn>
                <a:cxn ang="0">
                  <a:pos x="9" y="4"/>
                </a:cxn>
                <a:cxn ang="0">
                  <a:pos x="15" y="0"/>
                </a:cxn>
                <a:cxn ang="0">
                  <a:pos x="21" y="0"/>
                </a:cxn>
                <a:cxn ang="0">
                  <a:pos x="28" y="4"/>
                </a:cxn>
                <a:cxn ang="0">
                  <a:pos x="36" y="15"/>
                </a:cxn>
                <a:cxn ang="0">
                  <a:pos x="45" y="21"/>
                </a:cxn>
                <a:cxn ang="0">
                  <a:pos x="45" y="27"/>
                </a:cxn>
                <a:cxn ang="0">
                  <a:pos x="53" y="32"/>
                </a:cxn>
                <a:cxn ang="0">
                  <a:pos x="58" y="34"/>
                </a:cxn>
                <a:cxn ang="0">
                  <a:pos x="70" y="30"/>
                </a:cxn>
                <a:cxn ang="0">
                  <a:pos x="66" y="38"/>
                </a:cxn>
                <a:cxn ang="0">
                  <a:pos x="66" y="47"/>
                </a:cxn>
                <a:cxn ang="0">
                  <a:pos x="73" y="59"/>
                </a:cxn>
                <a:cxn ang="0">
                  <a:pos x="73" y="66"/>
                </a:cxn>
                <a:cxn ang="0">
                  <a:pos x="68" y="76"/>
                </a:cxn>
                <a:cxn ang="0">
                  <a:pos x="70" y="81"/>
                </a:cxn>
                <a:cxn ang="0">
                  <a:pos x="60" y="85"/>
                </a:cxn>
                <a:cxn ang="0">
                  <a:pos x="49" y="85"/>
                </a:cxn>
                <a:cxn ang="0">
                  <a:pos x="43" y="87"/>
                </a:cxn>
                <a:cxn ang="0">
                  <a:pos x="39" y="93"/>
                </a:cxn>
                <a:cxn ang="0">
                  <a:pos x="36" y="93"/>
                </a:cxn>
                <a:cxn ang="0">
                  <a:pos x="36" y="85"/>
                </a:cxn>
                <a:cxn ang="0">
                  <a:pos x="30" y="81"/>
                </a:cxn>
                <a:cxn ang="0">
                  <a:pos x="28" y="76"/>
                </a:cxn>
                <a:cxn ang="0">
                  <a:pos x="28" y="72"/>
                </a:cxn>
                <a:cxn ang="0">
                  <a:pos x="24" y="66"/>
                </a:cxn>
                <a:cxn ang="0">
                  <a:pos x="19" y="66"/>
                </a:cxn>
                <a:cxn ang="0">
                  <a:pos x="15" y="61"/>
                </a:cxn>
                <a:cxn ang="0">
                  <a:pos x="13" y="55"/>
                </a:cxn>
                <a:cxn ang="0">
                  <a:pos x="9" y="47"/>
                </a:cxn>
                <a:cxn ang="0">
                  <a:pos x="15" y="47"/>
                </a:cxn>
                <a:cxn ang="0">
                  <a:pos x="13" y="44"/>
                </a:cxn>
                <a:cxn ang="0">
                  <a:pos x="6" y="38"/>
                </a:cxn>
                <a:cxn ang="0">
                  <a:pos x="9" y="32"/>
                </a:cxn>
                <a:cxn ang="0">
                  <a:pos x="7" y="27"/>
                </a:cxn>
                <a:cxn ang="0">
                  <a:pos x="4" y="27"/>
                </a:cxn>
                <a:cxn ang="0">
                  <a:pos x="7" y="21"/>
                </a:cxn>
                <a:cxn ang="0">
                  <a:pos x="9" y="21"/>
                </a:cxn>
                <a:cxn ang="0">
                  <a:pos x="4" y="19"/>
                </a:cxn>
                <a:cxn ang="0">
                  <a:pos x="0" y="8"/>
                </a:cxn>
                <a:cxn ang="0">
                  <a:pos x="0" y="8"/>
                </a:cxn>
              </a:cxnLst>
              <a:rect l="0" t="0" r="r" b="b"/>
              <a:pathLst>
                <a:path w="73" h="94">
                  <a:moveTo>
                    <a:pt x="0" y="8"/>
                  </a:moveTo>
                  <a:lnTo>
                    <a:pt x="2" y="6"/>
                  </a:lnTo>
                  <a:lnTo>
                    <a:pt x="7" y="4"/>
                  </a:lnTo>
                  <a:lnTo>
                    <a:pt x="9" y="4"/>
                  </a:lnTo>
                  <a:lnTo>
                    <a:pt x="11" y="2"/>
                  </a:lnTo>
                  <a:lnTo>
                    <a:pt x="15" y="0"/>
                  </a:lnTo>
                  <a:lnTo>
                    <a:pt x="19" y="0"/>
                  </a:lnTo>
                  <a:lnTo>
                    <a:pt x="21" y="0"/>
                  </a:lnTo>
                  <a:lnTo>
                    <a:pt x="28" y="2"/>
                  </a:lnTo>
                  <a:lnTo>
                    <a:pt x="28" y="4"/>
                  </a:lnTo>
                  <a:lnTo>
                    <a:pt x="36" y="12"/>
                  </a:lnTo>
                  <a:lnTo>
                    <a:pt x="36" y="15"/>
                  </a:lnTo>
                  <a:lnTo>
                    <a:pt x="41" y="15"/>
                  </a:lnTo>
                  <a:lnTo>
                    <a:pt x="45" y="21"/>
                  </a:lnTo>
                  <a:lnTo>
                    <a:pt x="45" y="25"/>
                  </a:lnTo>
                  <a:lnTo>
                    <a:pt x="45" y="27"/>
                  </a:lnTo>
                  <a:lnTo>
                    <a:pt x="49" y="28"/>
                  </a:lnTo>
                  <a:lnTo>
                    <a:pt x="53" y="32"/>
                  </a:lnTo>
                  <a:lnTo>
                    <a:pt x="58" y="30"/>
                  </a:lnTo>
                  <a:lnTo>
                    <a:pt x="58" y="34"/>
                  </a:lnTo>
                  <a:lnTo>
                    <a:pt x="62" y="28"/>
                  </a:lnTo>
                  <a:lnTo>
                    <a:pt x="70" y="30"/>
                  </a:lnTo>
                  <a:lnTo>
                    <a:pt x="66" y="34"/>
                  </a:lnTo>
                  <a:lnTo>
                    <a:pt x="66" y="38"/>
                  </a:lnTo>
                  <a:lnTo>
                    <a:pt x="68" y="44"/>
                  </a:lnTo>
                  <a:lnTo>
                    <a:pt x="66" y="47"/>
                  </a:lnTo>
                  <a:lnTo>
                    <a:pt x="68" y="53"/>
                  </a:lnTo>
                  <a:lnTo>
                    <a:pt x="73" y="59"/>
                  </a:lnTo>
                  <a:lnTo>
                    <a:pt x="73" y="62"/>
                  </a:lnTo>
                  <a:lnTo>
                    <a:pt x="73" y="66"/>
                  </a:lnTo>
                  <a:lnTo>
                    <a:pt x="68" y="72"/>
                  </a:lnTo>
                  <a:lnTo>
                    <a:pt x="68" y="76"/>
                  </a:lnTo>
                  <a:lnTo>
                    <a:pt x="70" y="79"/>
                  </a:lnTo>
                  <a:lnTo>
                    <a:pt x="70" y="81"/>
                  </a:lnTo>
                  <a:lnTo>
                    <a:pt x="66" y="81"/>
                  </a:lnTo>
                  <a:lnTo>
                    <a:pt x="60" y="85"/>
                  </a:lnTo>
                  <a:lnTo>
                    <a:pt x="58" y="81"/>
                  </a:lnTo>
                  <a:lnTo>
                    <a:pt x="49" y="85"/>
                  </a:lnTo>
                  <a:lnTo>
                    <a:pt x="45" y="85"/>
                  </a:lnTo>
                  <a:lnTo>
                    <a:pt x="43" y="87"/>
                  </a:lnTo>
                  <a:lnTo>
                    <a:pt x="39" y="89"/>
                  </a:lnTo>
                  <a:lnTo>
                    <a:pt x="39" y="93"/>
                  </a:lnTo>
                  <a:lnTo>
                    <a:pt x="38" y="94"/>
                  </a:lnTo>
                  <a:lnTo>
                    <a:pt x="36" y="93"/>
                  </a:lnTo>
                  <a:lnTo>
                    <a:pt x="36" y="85"/>
                  </a:lnTo>
                  <a:lnTo>
                    <a:pt x="36" y="85"/>
                  </a:lnTo>
                  <a:lnTo>
                    <a:pt x="32" y="81"/>
                  </a:lnTo>
                  <a:lnTo>
                    <a:pt x="30" y="81"/>
                  </a:lnTo>
                  <a:lnTo>
                    <a:pt x="28" y="77"/>
                  </a:lnTo>
                  <a:lnTo>
                    <a:pt x="28" y="76"/>
                  </a:lnTo>
                  <a:lnTo>
                    <a:pt x="28" y="74"/>
                  </a:lnTo>
                  <a:lnTo>
                    <a:pt x="28" y="72"/>
                  </a:lnTo>
                  <a:lnTo>
                    <a:pt x="28" y="68"/>
                  </a:lnTo>
                  <a:lnTo>
                    <a:pt x="24" y="66"/>
                  </a:lnTo>
                  <a:lnTo>
                    <a:pt x="21" y="66"/>
                  </a:lnTo>
                  <a:lnTo>
                    <a:pt x="19" y="66"/>
                  </a:lnTo>
                  <a:lnTo>
                    <a:pt x="15" y="62"/>
                  </a:lnTo>
                  <a:lnTo>
                    <a:pt x="15" y="61"/>
                  </a:lnTo>
                  <a:lnTo>
                    <a:pt x="11" y="57"/>
                  </a:lnTo>
                  <a:lnTo>
                    <a:pt x="13" y="55"/>
                  </a:lnTo>
                  <a:lnTo>
                    <a:pt x="9" y="49"/>
                  </a:lnTo>
                  <a:lnTo>
                    <a:pt x="9" y="47"/>
                  </a:lnTo>
                  <a:lnTo>
                    <a:pt x="11" y="44"/>
                  </a:lnTo>
                  <a:lnTo>
                    <a:pt x="15" y="47"/>
                  </a:lnTo>
                  <a:lnTo>
                    <a:pt x="15" y="44"/>
                  </a:lnTo>
                  <a:lnTo>
                    <a:pt x="13" y="44"/>
                  </a:lnTo>
                  <a:lnTo>
                    <a:pt x="11" y="44"/>
                  </a:lnTo>
                  <a:lnTo>
                    <a:pt x="6" y="38"/>
                  </a:lnTo>
                  <a:lnTo>
                    <a:pt x="4" y="38"/>
                  </a:lnTo>
                  <a:lnTo>
                    <a:pt x="9" y="32"/>
                  </a:lnTo>
                  <a:lnTo>
                    <a:pt x="9" y="27"/>
                  </a:lnTo>
                  <a:lnTo>
                    <a:pt x="7" y="27"/>
                  </a:lnTo>
                  <a:lnTo>
                    <a:pt x="6" y="28"/>
                  </a:lnTo>
                  <a:lnTo>
                    <a:pt x="4" y="27"/>
                  </a:lnTo>
                  <a:lnTo>
                    <a:pt x="4" y="23"/>
                  </a:lnTo>
                  <a:lnTo>
                    <a:pt x="7" y="21"/>
                  </a:lnTo>
                  <a:lnTo>
                    <a:pt x="9" y="21"/>
                  </a:lnTo>
                  <a:lnTo>
                    <a:pt x="9" y="21"/>
                  </a:lnTo>
                  <a:lnTo>
                    <a:pt x="6" y="19"/>
                  </a:lnTo>
                  <a:lnTo>
                    <a:pt x="4" y="19"/>
                  </a:lnTo>
                  <a:lnTo>
                    <a:pt x="2" y="15"/>
                  </a:lnTo>
                  <a:lnTo>
                    <a:pt x="0" y="8"/>
                  </a:lnTo>
                  <a:lnTo>
                    <a:pt x="0" y="8"/>
                  </a:lnTo>
                  <a:lnTo>
                    <a:pt x="0" y="8"/>
                  </a:lnTo>
                  <a:lnTo>
                    <a:pt x="0" y="8"/>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04" name="Freeform 89">
              <a:extLst>
                <a:ext uri="{FF2B5EF4-FFF2-40B4-BE49-F238E27FC236}">
                  <a16:creationId xmlns:a16="http://schemas.microsoft.com/office/drawing/2014/main" id="{640AC08C-4224-43EC-B86C-9C8E2C4F3219}"/>
                </a:ext>
              </a:extLst>
            </p:cNvPr>
            <p:cNvSpPr>
              <a:spLocks/>
            </p:cNvSpPr>
            <p:nvPr/>
          </p:nvSpPr>
          <p:spPr bwMode="auto">
            <a:xfrm>
              <a:off x="9404920" y="2500330"/>
              <a:ext cx="11194" cy="14342"/>
            </a:xfrm>
            <a:custGeom>
              <a:avLst/>
              <a:gdLst/>
              <a:ahLst/>
              <a:cxnLst>
                <a:cxn ang="0">
                  <a:pos x="17" y="41"/>
                </a:cxn>
                <a:cxn ang="0">
                  <a:pos x="17" y="34"/>
                </a:cxn>
                <a:cxn ang="0">
                  <a:pos x="19" y="30"/>
                </a:cxn>
                <a:cxn ang="0">
                  <a:pos x="25" y="24"/>
                </a:cxn>
                <a:cxn ang="0">
                  <a:pos x="25" y="24"/>
                </a:cxn>
                <a:cxn ang="0">
                  <a:pos x="28" y="30"/>
                </a:cxn>
                <a:cxn ang="0">
                  <a:pos x="28" y="24"/>
                </a:cxn>
                <a:cxn ang="0">
                  <a:pos x="32" y="23"/>
                </a:cxn>
                <a:cxn ang="0">
                  <a:pos x="32" y="19"/>
                </a:cxn>
                <a:cxn ang="0">
                  <a:pos x="32" y="15"/>
                </a:cxn>
                <a:cxn ang="0">
                  <a:pos x="28" y="15"/>
                </a:cxn>
                <a:cxn ang="0">
                  <a:pos x="25" y="13"/>
                </a:cxn>
                <a:cxn ang="0">
                  <a:pos x="23" y="13"/>
                </a:cxn>
                <a:cxn ang="0">
                  <a:pos x="21" y="9"/>
                </a:cxn>
                <a:cxn ang="0">
                  <a:pos x="21" y="8"/>
                </a:cxn>
                <a:cxn ang="0">
                  <a:pos x="15" y="4"/>
                </a:cxn>
                <a:cxn ang="0">
                  <a:pos x="15" y="4"/>
                </a:cxn>
                <a:cxn ang="0">
                  <a:pos x="13" y="2"/>
                </a:cxn>
                <a:cxn ang="0">
                  <a:pos x="8" y="0"/>
                </a:cxn>
                <a:cxn ang="0">
                  <a:pos x="6" y="2"/>
                </a:cxn>
                <a:cxn ang="0">
                  <a:pos x="6" y="4"/>
                </a:cxn>
                <a:cxn ang="0">
                  <a:pos x="10" y="8"/>
                </a:cxn>
                <a:cxn ang="0">
                  <a:pos x="12" y="9"/>
                </a:cxn>
                <a:cxn ang="0">
                  <a:pos x="8" y="9"/>
                </a:cxn>
                <a:cxn ang="0">
                  <a:pos x="6" y="9"/>
                </a:cxn>
                <a:cxn ang="0">
                  <a:pos x="4" y="15"/>
                </a:cxn>
                <a:cxn ang="0">
                  <a:pos x="4" y="19"/>
                </a:cxn>
                <a:cxn ang="0">
                  <a:pos x="4" y="24"/>
                </a:cxn>
                <a:cxn ang="0">
                  <a:pos x="0" y="24"/>
                </a:cxn>
                <a:cxn ang="0">
                  <a:pos x="0" y="28"/>
                </a:cxn>
                <a:cxn ang="0">
                  <a:pos x="4" y="30"/>
                </a:cxn>
                <a:cxn ang="0">
                  <a:pos x="12" y="40"/>
                </a:cxn>
                <a:cxn ang="0">
                  <a:pos x="13" y="40"/>
                </a:cxn>
                <a:cxn ang="0">
                  <a:pos x="17" y="41"/>
                </a:cxn>
                <a:cxn ang="0">
                  <a:pos x="17" y="41"/>
                </a:cxn>
                <a:cxn ang="0">
                  <a:pos x="17" y="41"/>
                </a:cxn>
              </a:cxnLst>
              <a:rect l="0" t="0" r="r" b="b"/>
              <a:pathLst>
                <a:path w="32" h="41">
                  <a:moveTo>
                    <a:pt x="17" y="41"/>
                  </a:moveTo>
                  <a:lnTo>
                    <a:pt x="17" y="34"/>
                  </a:lnTo>
                  <a:lnTo>
                    <a:pt x="19" y="30"/>
                  </a:lnTo>
                  <a:lnTo>
                    <a:pt x="25" y="24"/>
                  </a:lnTo>
                  <a:lnTo>
                    <a:pt x="25" y="24"/>
                  </a:lnTo>
                  <a:lnTo>
                    <a:pt x="28" y="30"/>
                  </a:lnTo>
                  <a:lnTo>
                    <a:pt x="28" y="24"/>
                  </a:lnTo>
                  <a:lnTo>
                    <a:pt x="32" y="23"/>
                  </a:lnTo>
                  <a:lnTo>
                    <a:pt x="32" y="19"/>
                  </a:lnTo>
                  <a:lnTo>
                    <a:pt x="32" y="15"/>
                  </a:lnTo>
                  <a:lnTo>
                    <a:pt x="28" y="15"/>
                  </a:lnTo>
                  <a:lnTo>
                    <a:pt x="25" y="13"/>
                  </a:lnTo>
                  <a:lnTo>
                    <a:pt x="23" y="13"/>
                  </a:lnTo>
                  <a:lnTo>
                    <a:pt x="21" y="9"/>
                  </a:lnTo>
                  <a:lnTo>
                    <a:pt x="21" y="8"/>
                  </a:lnTo>
                  <a:lnTo>
                    <a:pt x="15" y="4"/>
                  </a:lnTo>
                  <a:lnTo>
                    <a:pt x="15" y="4"/>
                  </a:lnTo>
                  <a:lnTo>
                    <a:pt x="13" y="2"/>
                  </a:lnTo>
                  <a:lnTo>
                    <a:pt x="8" y="0"/>
                  </a:lnTo>
                  <a:lnTo>
                    <a:pt x="6" y="2"/>
                  </a:lnTo>
                  <a:lnTo>
                    <a:pt x="6" y="4"/>
                  </a:lnTo>
                  <a:lnTo>
                    <a:pt x="10" y="8"/>
                  </a:lnTo>
                  <a:lnTo>
                    <a:pt x="12" y="9"/>
                  </a:lnTo>
                  <a:lnTo>
                    <a:pt x="8" y="9"/>
                  </a:lnTo>
                  <a:lnTo>
                    <a:pt x="6" y="9"/>
                  </a:lnTo>
                  <a:lnTo>
                    <a:pt x="4" y="15"/>
                  </a:lnTo>
                  <a:lnTo>
                    <a:pt x="4" y="19"/>
                  </a:lnTo>
                  <a:lnTo>
                    <a:pt x="4" y="24"/>
                  </a:lnTo>
                  <a:lnTo>
                    <a:pt x="0" y="24"/>
                  </a:lnTo>
                  <a:lnTo>
                    <a:pt x="0" y="28"/>
                  </a:lnTo>
                  <a:lnTo>
                    <a:pt x="4" y="30"/>
                  </a:lnTo>
                  <a:lnTo>
                    <a:pt x="12" y="40"/>
                  </a:lnTo>
                  <a:lnTo>
                    <a:pt x="13" y="40"/>
                  </a:lnTo>
                  <a:lnTo>
                    <a:pt x="17" y="41"/>
                  </a:lnTo>
                  <a:lnTo>
                    <a:pt x="17" y="41"/>
                  </a:lnTo>
                  <a:lnTo>
                    <a:pt x="17" y="41"/>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05" name="Freeform 90">
              <a:extLst>
                <a:ext uri="{FF2B5EF4-FFF2-40B4-BE49-F238E27FC236}">
                  <a16:creationId xmlns:a16="http://schemas.microsoft.com/office/drawing/2014/main" id="{B41FD5A9-7CA8-4AE8-9E8D-FC7D19023D0D}"/>
                </a:ext>
              </a:extLst>
            </p:cNvPr>
            <p:cNvSpPr>
              <a:spLocks noEditPoints="1"/>
            </p:cNvSpPr>
            <p:nvPr/>
          </p:nvSpPr>
          <p:spPr bwMode="auto">
            <a:xfrm>
              <a:off x="9374138" y="2480041"/>
              <a:ext cx="34980" cy="27634"/>
            </a:xfrm>
            <a:custGeom>
              <a:avLst/>
              <a:gdLst/>
              <a:ahLst/>
              <a:cxnLst>
                <a:cxn ang="0">
                  <a:pos x="98" y="26"/>
                </a:cxn>
                <a:cxn ang="0">
                  <a:pos x="96" y="24"/>
                </a:cxn>
                <a:cxn ang="0">
                  <a:pos x="90" y="13"/>
                </a:cxn>
                <a:cxn ang="0">
                  <a:pos x="79" y="13"/>
                </a:cxn>
                <a:cxn ang="0">
                  <a:pos x="62" y="5"/>
                </a:cxn>
                <a:cxn ang="0">
                  <a:pos x="52" y="0"/>
                </a:cxn>
                <a:cxn ang="0">
                  <a:pos x="32" y="13"/>
                </a:cxn>
                <a:cxn ang="0">
                  <a:pos x="20" y="20"/>
                </a:cxn>
                <a:cxn ang="0">
                  <a:pos x="7" y="22"/>
                </a:cxn>
                <a:cxn ang="0">
                  <a:pos x="2" y="30"/>
                </a:cxn>
                <a:cxn ang="0">
                  <a:pos x="7" y="37"/>
                </a:cxn>
                <a:cxn ang="0">
                  <a:pos x="13" y="22"/>
                </a:cxn>
                <a:cxn ang="0">
                  <a:pos x="22" y="30"/>
                </a:cxn>
                <a:cxn ang="0">
                  <a:pos x="34" y="45"/>
                </a:cxn>
                <a:cxn ang="0">
                  <a:pos x="36" y="49"/>
                </a:cxn>
                <a:cxn ang="0">
                  <a:pos x="32" y="54"/>
                </a:cxn>
                <a:cxn ang="0">
                  <a:pos x="43" y="60"/>
                </a:cxn>
                <a:cxn ang="0">
                  <a:pos x="51" y="66"/>
                </a:cxn>
                <a:cxn ang="0">
                  <a:pos x="71" y="75"/>
                </a:cxn>
                <a:cxn ang="0">
                  <a:pos x="68" y="79"/>
                </a:cxn>
                <a:cxn ang="0">
                  <a:pos x="73" y="75"/>
                </a:cxn>
                <a:cxn ang="0">
                  <a:pos x="45" y="45"/>
                </a:cxn>
                <a:cxn ang="0">
                  <a:pos x="43" y="39"/>
                </a:cxn>
                <a:cxn ang="0">
                  <a:pos x="37" y="32"/>
                </a:cxn>
                <a:cxn ang="0">
                  <a:pos x="41" y="22"/>
                </a:cxn>
                <a:cxn ang="0">
                  <a:pos x="47" y="28"/>
                </a:cxn>
                <a:cxn ang="0">
                  <a:pos x="54" y="26"/>
                </a:cxn>
                <a:cxn ang="0">
                  <a:pos x="60" y="24"/>
                </a:cxn>
                <a:cxn ang="0">
                  <a:pos x="66" y="26"/>
                </a:cxn>
                <a:cxn ang="0">
                  <a:pos x="75" y="26"/>
                </a:cxn>
                <a:cxn ang="0">
                  <a:pos x="86" y="28"/>
                </a:cxn>
                <a:cxn ang="0">
                  <a:pos x="94" y="32"/>
                </a:cxn>
                <a:cxn ang="0">
                  <a:pos x="94" y="32"/>
                </a:cxn>
                <a:cxn ang="0">
                  <a:pos x="62" y="75"/>
                </a:cxn>
                <a:cxn ang="0">
                  <a:pos x="56" y="75"/>
                </a:cxn>
                <a:cxn ang="0">
                  <a:pos x="56" y="75"/>
                </a:cxn>
                <a:cxn ang="0">
                  <a:pos x="58" y="75"/>
                </a:cxn>
                <a:cxn ang="0">
                  <a:pos x="52" y="71"/>
                </a:cxn>
                <a:cxn ang="0">
                  <a:pos x="60" y="67"/>
                </a:cxn>
                <a:cxn ang="0">
                  <a:pos x="54" y="69"/>
                </a:cxn>
                <a:cxn ang="0">
                  <a:pos x="52" y="67"/>
                </a:cxn>
                <a:cxn ang="0">
                  <a:pos x="28" y="45"/>
                </a:cxn>
                <a:cxn ang="0">
                  <a:pos x="26" y="45"/>
                </a:cxn>
                <a:cxn ang="0">
                  <a:pos x="26" y="45"/>
                </a:cxn>
                <a:cxn ang="0">
                  <a:pos x="22" y="41"/>
                </a:cxn>
                <a:cxn ang="0">
                  <a:pos x="22" y="39"/>
                </a:cxn>
                <a:cxn ang="0">
                  <a:pos x="28" y="54"/>
                </a:cxn>
                <a:cxn ang="0">
                  <a:pos x="24" y="49"/>
                </a:cxn>
                <a:cxn ang="0">
                  <a:pos x="19" y="45"/>
                </a:cxn>
                <a:cxn ang="0">
                  <a:pos x="19" y="45"/>
                </a:cxn>
                <a:cxn ang="0">
                  <a:pos x="19" y="45"/>
                </a:cxn>
                <a:cxn ang="0">
                  <a:pos x="19" y="43"/>
                </a:cxn>
                <a:cxn ang="0">
                  <a:pos x="17" y="37"/>
                </a:cxn>
                <a:cxn ang="0">
                  <a:pos x="13" y="33"/>
                </a:cxn>
                <a:cxn ang="0">
                  <a:pos x="20" y="33"/>
                </a:cxn>
                <a:cxn ang="0">
                  <a:pos x="13" y="33"/>
                </a:cxn>
                <a:cxn ang="0">
                  <a:pos x="17" y="26"/>
                </a:cxn>
                <a:cxn ang="0">
                  <a:pos x="17" y="26"/>
                </a:cxn>
              </a:cxnLst>
              <a:rect l="0" t="0" r="r" b="b"/>
              <a:pathLst>
                <a:path w="100" h="79">
                  <a:moveTo>
                    <a:pt x="94" y="32"/>
                  </a:moveTo>
                  <a:lnTo>
                    <a:pt x="94" y="28"/>
                  </a:lnTo>
                  <a:lnTo>
                    <a:pt x="98" y="26"/>
                  </a:lnTo>
                  <a:lnTo>
                    <a:pt x="100" y="26"/>
                  </a:lnTo>
                  <a:lnTo>
                    <a:pt x="100" y="26"/>
                  </a:lnTo>
                  <a:lnTo>
                    <a:pt x="96" y="24"/>
                  </a:lnTo>
                  <a:lnTo>
                    <a:pt x="94" y="22"/>
                  </a:lnTo>
                  <a:lnTo>
                    <a:pt x="92" y="18"/>
                  </a:lnTo>
                  <a:lnTo>
                    <a:pt x="90" y="13"/>
                  </a:lnTo>
                  <a:lnTo>
                    <a:pt x="90" y="13"/>
                  </a:lnTo>
                  <a:lnTo>
                    <a:pt x="86" y="15"/>
                  </a:lnTo>
                  <a:lnTo>
                    <a:pt x="79" y="13"/>
                  </a:lnTo>
                  <a:lnTo>
                    <a:pt x="69" y="13"/>
                  </a:lnTo>
                  <a:lnTo>
                    <a:pt x="66" y="9"/>
                  </a:lnTo>
                  <a:lnTo>
                    <a:pt x="62" y="5"/>
                  </a:lnTo>
                  <a:lnTo>
                    <a:pt x="54" y="0"/>
                  </a:lnTo>
                  <a:lnTo>
                    <a:pt x="52" y="0"/>
                  </a:lnTo>
                  <a:lnTo>
                    <a:pt x="52" y="0"/>
                  </a:lnTo>
                  <a:lnTo>
                    <a:pt x="43" y="0"/>
                  </a:lnTo>
                  <a:lnTo>
                    <a:pt x="34" y="5"/>
                  </a:lnTo>
                  <a:lnTo>
                    <a:pt x="32" y="13"/>
                  </a:lnTo>
                  <a:lnTo>
                    <a:pt x="26" y="13"/>
                  </a:lnTo>
                  <a:lnTo>
                    <a:pt x="24" y="20"/>
                  </a:lnTo>
                  <a:lnTo>
                    <a:pt x="20" y="20"/>
                  </a:lnTo>
                  <a:lnTo>
                    <a:pt x="13" y="18"/>
                  </a:lnTo>
                  <a:lnTo>
                    <a:pt x="11" y="18"/>
                  </a:lnTo>
                  <a:lnTo>
                    <a:pt x="7" y="22"/>
                  </a:lnTo>
                  <a:lnTo>
                    <a:pt x="0" y="22"/>
                  </a:lnTo>
                  <a:lnTo>
                    <a:pt x="0" y="22"/>
                  </a:lnTo>
                  <a:lnTo>
                    <a:pt x="2" y="30"/>
                  </a:lnTo>
                  <a:lnTo>
                    <a:pt x="5" y="35"/>
                  </a:lnTo>
                  <a:lnTo>
                    <a:pt x="5" y="35"/>
                  </a:lnTo>
                  <a:lnTo>
                    <a:pt x="7" y="37"/>
                  </a:lnTo>
                  <a:lnTo>
                    <a:pt x="11" y="30"/>
                  </a:lnTo>
                  <a:lnTo>
                    <a:pt x="13" y="26"/>
                  </a:lnTo>
                  <a:lnTo>
                    <a:pt x="13" y="22"/>
                  </a:lnTo>
                  <a:lnTo>
                    <a:pt x="19" y="22"/>
                  </a:lnTo>
                  <a:lnTo>
                    <a:pt x="19" y="26"/>
                  </a:lnTo>
                  <a:lnTo>
                    <a:pt x="22" y="30"/>
                  </a:lnTo>
                  <a:lnTo>
                    <a:pt x="24" y="35"/>
                  </a:lnTo>
                  <a:lnTo>
                    <a:pt x="26" y="41"/>
                  </a:lnTo>
                  <a:lnTo>
                    <a:pt x="34" y="45"/>
                  </a:lnTo>
                  <a:lnTo>
                    <a:pt x="34" y="45"/>
                  </a:lnTo>
                  <a:lnTo>
                    <a:pt x="37" y="49"/>
                  </a:lnTo>
                  <a:lnTo>
                    <a:pt x="36" y="49"/>
                  </a:lnTo>
                  <a:lnTo>
                    <a:pt x="32" y="49"/>
                  </a:lnTo>
                  <a:lnTo>
                    <a:pt x="30" y="50"/>
                  </a:lnTo>
                  <a:lnTo>
                    <a:pt x="32" y="54"/>
                  </a:lnTo>
                  <a:lnTo>
                    <a:pt x="36" y="54"/>
                  </a:lnTo>
                  <a:lnTo>
                    <a:pt x="41" y="58"/>
                  </a:lnTo>
                  <a:lnTo>
                    <a:pt x="43" y="60"/>
                  </a:lnTo>
                  <a:lnTo>
                    <a:pt x="45" y="64"/>
                  </a:lnTo>
                  <a:lnTo>
                    <a:pt x="47" y="66"/>
                  </a:lnTo>
                  <a:lnTo>
                    <a:pt x="51" y="66"/>
                  </a:lnTo>
                  <a:lnTo>
                    <a:pt x="60" y="66"/>
                  </a:lnTo>
                  <a:lnTo>
                    <a:pt x="62" y="67"/>
                  </a:lnTo>
                  <a:lnTo>
                    <a:pt x="71" y="75"/>
                  </a:lnTo>
                  <a:lnTo>
                    <a:pt x="69" y="79"/>
                  </a:lnTo>
                  <a:lnTo>
                    <a:pt x="66" y="75"/>
                  </a:lnTo>
                  <a:lnTo>
                    <a:pt x="68" y="79"/>
                  </a:lnTo>
                  <a:lnTo>
                    <a:pt x="71" y="79"/>
                  </a:lnTo>
                  <a:lnTo>
                    <a:pt x="71" y="79"/>
                  </a:lnTo>
                  <a:lnTo>
                    <a:pt x="73" y="75"/>
                  </a:lnTo>
                  <a:lnTo>
                    <a:pt x="60" y="60"/>
                  </a:lnTo>
                  <a:lnTo>
                    <a:pt x="45" y="49"/>
                  </a:lnTo>
                  <a:lnTo>
                    <a:pt x="45" y="45"/>
                  </a:lnTo>
                  <a:lnTo>
                    <a:pt x="45" y="45"/>
                  </a:lnTo>
                  <a:lnTo>
                    <a:pt x="43" y="41"/>
                  </a:lnTo>
                  <a:lnTo>
                    <a:pt x="43" y="39"/>
                  </a:lnTo>
                  <a:lnTo>
                    <a:pt x="37" y="33"/>
                  </a:lnTo>
                  <a:lnTo>
                    <a:pt x="37" y="33"/>
                  </a:lnTo>
                  <a:lnTo>
                    <a:pt x="37" y="32"/>
                  </a:lnTo>
                  <a:lnTo>
                    <a:pt x="37" y="30"/>
                  </a:lnTo>
                  <a:lnTo>
                    <a:pt x="37" y="24"/>
                  </a:lnTo>
                  <a:lnTo>
                    <a:pt x="41" y="22"/>
                  </a:lnTo>
                  <a:lnTo>
                    <a:pt x="43" y="26"/>
                  </a:lnTo>
                  <a:lnTo>
                    <a:pt x="45" y="28"/>
                  </a:lnTo>
                  <a:lnTo>
                    <a:pt x="47" y="28"/>
                  </a:lnTo>
                  <a:lnTo>
                    <a:pt x="47" y="26"/>
                  </a:lnTo>
                  <a:lnTo>
                    <a:pt x="51" y="24"/>
                  </a:lnTo>
                  <a:lnTo>
                    <a:pt x="54" y="26"/>
                  </a:lnTo>
                  <a:lnTo>
                    <a:pt x="56" y="22"/>
                  </a:lnTo>
                  <a:lnTo>
                    <a:pt x="58" y="24"/>
                  </a:lnTo>
                  <a:lnTo>
                    <a:pt x="60" y="24"/>
                  </a:lnTo>
                  <a:lnTo>
                    <a:pt x="62" y="24"/>
                  </a:lnTo>
                  <a:lnTo>
                    <a:pt x="66" y="28"/>
                  </a:lnTo>
                  <a:lnTo>
                    <a:pt x="66" y="26"/>
                  </a:lnTo>
                  <a:lnTo>
                    <a:pt x="69" y="26"/>
                  </a:lnTo>
                  <a:lnTo>
                    <a:pt x="73" y="26"/>
                  </a:lnTo>
                  <a:lnTo>
                    <a:pt x="75" y="26"/>
                  </a:lnTo>
                  <a:lnTo>
                    <a:pt x="79" y="26"/>
                  </a:lnTo>
                  <a:lnTo>
                    <a:pt x="81" y="28"/>
                  </a:lnTo>
                  <a:lnTo>
                    <a:pt x="86" y="28"/>
                  </a:lnTo>
                  <a:lnTo>
                    <a:pt x="90" y="32"/>
                  </a:lnTo>
                  <a:lnTo>
                    <a:pt x="94" y="32"/>
                  </a:lnTo>
                  <a:lnTo>
                    <a:pt x="94" y="32"/>
                  </a:lnTo>
                  <a:lnTo>
                    <a:pt x="94" y="32"/>
                  </a:lnTo>
                  <a:lnTo>
                    <a:pt x="94" y="32"/>
                  </a:lnTo>
                  <a:lnTo>
                    <a:pt x="94" y="32"/>
                  </a:lnTo>
                  <a:close/>
                  <a:moveTo>
                    <a:pt x="56" y="75"/>
                  </a:moveTo>
                  <a:lnTo>
                    <a:pt x="56" y="75"/>
                  </a:lnTo>
                  <a:lnTo>
                    <a:pt x="62" y="75"/>
                  </a:lnTo>
                  <a:lnTo>
                    <a:pt x="66" y="79"/>
                  </a:lnTo>
                  <a:lnTo>
                    <a:pt x="60" y="79"/>
                  </a:lnTo>
                  <a:lnTo>
                    <a:pt x="56" y="75"/>
                  </a:lnTo>
                  <a:lnTo>
                    <a:pt x="56" y="75"/>
                  </a:lnTo>
                  <a:lnTo>
                    <a:pt x="56" y="75"/>
                  </a:lnTo>
                  <a:lnTo>
                    <a:pt x="56" y="75"/>
                  </a:lnTo>
                  <a:close/>
                  <a:moveTo>
                    <a:pt x="52" y="71"/>
                  </a:moveTo>
                  <a:lnTo>
                    <a:pt x="62" y="73"/>
                  </a:lnTo>
                  <a:lnTo>
                    <a:pt x="58" y="75"/>
                  </a:lnTo>
                  <a:lnTo>
                    <a:pt x="52" y="71"/>
                  </a:lnTo>
                  <a:lnTo>
                    <a:pt x="52" y="71"/>
                  </a:lnTo>
                  <a:lnTo>
                    <a:pt x="52" y="71"/>
                  </a:lnTo>
                  <a:lnTo>
                    <a:pt x="52" y="71"/>
                  </a:lnTo>
                  <a:close/>
                  <a:moveTo>
                    <a:pt x="52" y="67"/>
                  </a:moveTo>
                  <a:lnTo>
                    <a:pt x="60" y="67"/>
                  </a:lnTo>
                  <a:lnTo>
                    <a:pt x="62" y="69"/>
                  </a:lnTo>
                  <a:lnTo>
                    <a:pt x="58" y="71"/>
                  </a:lnTo>
                  <a:lnTo>
                    <a:pt x="54" y="69"/>
                  </a:lnTo>
                  <a:lnTo>
                    <a:pt x="52" y="67"/>
                  </a:lnTo>
                  <a:lnTo>
                    <a:pt x="52" y="67"/>
                  </a:lnTo>
                  <a:lnTo>
                    <a:pt x="52" y="67"/>
                  </a:lnTo>
                  <a:lnTo>
                    <a:pt x="52" y="67"/>
                  </a:lnTo>
                  <a:close/>
                  <a:moveTo>
                    <a:pt x="26" y="45"/>
                  </a:moveTo>
                  <a:lnTo>
                    <a:pt x="28" y="45"/>
                  </a:lnTo>
                  <a:lnTo>
                    <a:pt x="32" y="49"/>
                  </a:lnTo>
                  <a:lnTo>
                    <a:pt x="30" y="49"/>
                  </a:lnTo>
                  <a:lnTo>
                    <a:pt x="26" y="45"/>
                  </a:lnTo>
                  <a:lnTo>
                    <a:pt x="26" y="45"/>
                  </a:lnTo>
                  <a:lnTo>
                    <a:pt x="26" y="45"/>
                  </a:lnTo>
                  <a:lnTo>
                    <a:pt x="26" y="45"/>
                  </a:lnTo>
                  <a:close/>
                  <a:moveTo>
                    <a:pt x="22" y="39"/>
                  </a:moveTo>
                  <a:lnTo>
                    <a:pt x="26" y="43"/>
                  </a:lnTo>
                  <a:lnTo>
                    <a:pt x="22" y="41"/>
                  </a:lnTo>
                  <a:lnTo>
                    <a:pt x="22" y="39"/>
                  </a:lnTo>
                  <a:lnTo>
                    <a:pt x="22" y="39"/>
                  </a:lnTo>
                  <a:lnTo>
                    <a:pt x="22" y="39"/>
                  </a:lnTo>
                  <a:lnTo>
                    <a:pt x="22" y="39"/>
                  </a:lnTo>
                  <a:close/>
                  <a:moveTo>
                    <a:pt x="24" y="49"/>
                  </a:moveTo>
                  <a:lnTo>
                    <a:pt x="28" y="54"/>
                  </a:lnTo>
                  <a:lnTo>
                    <a:pt x="28" y="56"/>
                  </a:lnTo>
                  <a:lnTo>
                    <a:pt x="24" y="49"/>
                  </a:lnTo>
                  <a:lnTo>
                    <a:pt x="24" y="49"/>
                  </a:lnTo>
                  <a:lnTo>
                    <a:pt x="24" y="49"/>
                  </a:lnTo>
                  <a:lnTo>
                    <a:pt x="24" y="49"/>
                  </a:lnTo>
                  <a:close/>
                  <a:moveTo>
                    <a:pt x="19" y="45"/>
                  </a:moveTo>
                  <a:lnTo>
                    <a:pt x="22" y="45"/>
                  </a:lnTo>
                  <a:lnTo>
                    <a:pt x="22" y="49"/>
                  </a:lnTo>
                  <a:lnTo>
                    <a:pt x="19" y="45"/>
                  </a:lnTo>
                  <a:lnTo>
                    <a:pt x="19" y="45"/>
                  </a:lnTo>
                  <a:lnTo>
                    <a:pt x="19" y="45"/>
                  </a:lnTo>
                  <a:lnTo>
                    <a:pt x="19" y="45"/>
                  </a:lnTo>
                  <a:close/>
                  <a:moveTo>
                    <a:pt x="13" y="33"/>
                  </a:moveTo>
                  <a:lnTo>
                    <a:pt x="17" y="37"/>
                  </a:lnTo>
                  <a:lnTo>
                    <a:pt x="19" y="43"/>
                  </a:lnTo>
                  <a:lnTo>
                    <a:pt x="17" y="43"/>
                  </a:lnTo>
                  <a:lnTo>
                    <a:pt x="13" y="39"/>
                  </a:lnTo>
                  <a:lnTo>
                    <a:pt x="17" y="37"/>
                  </a:lnTo>
                  <a:lnTo>
                    <a:pt x="13" y="33"/>
                  </a:lnTo>
                  <a:lnTo>
                    <a:pt x="13" y="33"/>
                  </a:lnTo>
                  <a:lnTo>
                    <a:pt x="13" y="33"/>
                  </a:lnTo>
                  <a:lnTo>
                    <a:pt x="13" y="33"/>
                  </a:lnTo>
                  <a:close/>
                  <a:moveTo>
                    <a:pt x="17" y="26"/>
                  </a:moveTo>
                  <a:lnTo>
                    <a:pt x="20" y="33"/>
                  </a:lnTo>
                  <a:lnTo>
                    <a:pt x="19" y="35"/>
                  </a:lnTo>
                  <a:lnTo>
                    <a:pt x="17" y="33"/>
                  </a:lnTo>
                  <a:lnTo>
                    <a:pt x="13" y="33"/>
                  </a:lnTo>
                  <a:lnTo>
                    <a:pt x="13" y="28"/>
                  </a:lnTo>
                  <a:lnTo>
                    <a:pt x="13" y="28"/>
                  </a:lnTo>
                  <a:lnTo>
                    <a:pt x="17" y="26"/>
                  </a:lnTo>
                  <a:lnTo>
                    <a:pt x="17" y="26"/>
                  </a:lnTo>
                  <a:lnTo>
                    <a:pt x="17" y="26"/>
                  </a:lnTo>
                  <a:lnTo>
                    <a:pt x="17" y="26"/>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06" name="Freeform 91">
              <a:extLst>
                <a:ext uri="{FF2B5EF4-FFF2-40B4-BE49-F238E27FC236}">
                  <a16:creationId xmlns:a16="http://schemas.microsoft.com/office/drawing/2014/main" id="{423DDA66-48D0-42C6-BAAF-97E7D85B1728}"/>
                </a:ext>
              </a:extLst>
            </p:cNvPr>
            <p:cNvSpPr>
              <a:spLocks noEditPoints="1"/>
            </p:cNvSpPr>
            <p:nvPr/>
          </p:nvSpPr>
          <p:spPr bwMode="auto">
            <a:xfrm>
              <a:off x="9374138" y="2480041"/>
              <a:ext cx="34980" cy="27634"/>
            </a:xfrm>
            <a:custGeom>
              <a:avLst/>
              <a:gdLst/>
              <a:ahLst/>
              <a:cxnLst>
                <a:cxn ang="0">
                  <a:pos x="98" y="26"/>
                </a:cxn>
                <a:cxn ang="0">
                  <a:pos x="96" y="24"/>
                </a:cxn>
                <a:cxn ang="0">
                  <a:pos x="90" y="13"/>
                </a:cxn>
                <a:cxn ang="0">
                  <a:pos x="79" y="13"/>
                </a:cxn>
                <a:cxn ang="0">
                  <a:pos x="62" y="5"/>
                </a:cxn>
                <a:cxn ang="0">
                  <a:pos x="52" y="0"/>
                </a:cxn>
                <a:cxn ang="0">
                  <a:pos x="32" y="13"/>
                </a:cxn>
                <a:cxn ang="0">
                  <a:pos x="20" y="20"/>
                </a:cxn>
                <a:cxn ang="0">
                  <a:pos x="7" y="22"/>
                </a:cxn>
                <a:cxn ang="0">
                  <a:pos x="2" y="30"/>
                </a:cxn>
                <a:cxn ang="0">
                  <a:pos x="7" y="37"/>
                </a:cxn>
                <a:cxn ang="0">
                  <a:pos x="13" y="22"/>
                </a:cxn>
                <a:cxn ang="0">
                  <a:pos x="22" y="30"/>
                </a:cxn>
                <a:cxn ang="0">
                  <a:pos x="34" y="45"/>
                </a:cxn>
                <a:cxn ang="0">
                  <a:pos x="36" y="49"/>
                </a:cxn>
                <a:cxn ang="0">
                  <a:pos x="32" y="54"/>
                </a:cxn>
                <a:cxn ang="0">
                  <a:pos x="43" y="60"/>
                </a:cxn>
                <a:cxn ang="0">
                  <a:pos x="51" y="66"/>
                </a:cxn>
                <a:cxn ang="0">
                  <a:pos x="71" y="75"/>
                </a:cxn>
                <a:cxn ang="0">
                  <a:pos x="68" y="79"/>
                </a:cxn>
                <a:cxn ang="0">
                  <a:pos x="73" y="75"/>
                </a:cxn>
                <a:cxn ang="0">
                  <a:pos x="45" y="45"/>
                </a:cxn>
                <a:cxn ang="0">
                  <a:pos x="43" y="39"/>
                </a:cxn>
                <a:cxn ang="0">
                  <a:pos x="37" y="32"/>
                </a:cxn>
                <a:cxn ang="0">
                  <a:pos x="41" y="22"/>
                </a:cxn>
                <a:cxn ang="0">
                  <a:pos x="47" y="28"/>
                </a:cxn>
                <a:cxn ang="0">
                  <a:pos x="54" y="26"/>
                </a:cxn>
                <a:cxn ang="0">
                  <a:pos x="60" y="24"/>
                </a:cxn>
                <a:cxn ang="0">
                  <a:pos x="66" y="26"/>
                </a:cxn>
                <a:cxn ang="0">
                  <a:pos x="75" y="26"/>
                </a:cxn>
                <a:cxn ang="0">
                  <a:pos x="86" y="28"/>
                </a:cxn>
                <a:cxn ang="0">
                  <a:pos x="94" y="32"/>
                </a:cxn>
                <a:cxn ang="0">
                  <a:pos x="94" y="32"/>
                </a:cxn>
                <a:cxn ang="0">
                  <a:pos x="62" y="75"/>
                </a:cxn>
                <a:cxn ang="0">
                  <a:pos x="56" y="75"/>
                </a:cxn>
                <a:cxn ang="0">
                  <a:pos x="56" y="75"/>
                </a:cxn>
                <a:cxn ang="0">
                  <a:pos x="58" y="75"/>
                </a:cxn>
                <a:cxn ang="0">
                  <a:pos x="52" y="71"/>
                </a:cxn>
                <a:cxn ang="0">
                  <a:pos x="60" y="67"/>
                </a:cxn>
                <a:cxn ang="0">
                  <a:pos x="54" y="69"/>
                </a:cxn>
                <a:cxn ang="0">
                  <a:pos x="52" y="67"/>
                </a:cxn>
                <a:cxn ang="0">
                  <a:pos x="28" y="45"/>
                </a:cxn>
                <a:cxn ang="0">
                  <a:pos x="26" y="45"/>
                </a:cxn>
                <a:cxn ang="0">
                  <a:pos x="26" y="45"/>
                </a:cxn>
                <a:cxn ang="0">
                  <a:pos x="22" y="41"/>
                </a:cxn>
                <a:cxn ang="0">
                  <a:pos x="22" y="39"/>
                </a:cxn>
                <a:cxn ang="0">
                  <a:pos x="28" y="54"/>
                </a:cxn>
                <a:cxn ang="0">
                  <a:pos x="24" y="49"/>
                </a:cxn>
                <a:cxn ang="0">
                  <a:pos x="19" y="45"/>
                </a:cxn>
                <a:cxn ang="0">
                  <a:pos x="19" y="45"/>
                </a:cxn>
                <a:cxn ang="0">
                  <a:pos x="19" y="45"/>
                </a:cxn>
                <a:cxn ang="0">
                  <a:pos x="19" y="43"/>
                </a:cxn>
                <a:cxn ang="0">
                  <a:pos x="17" y="37"/>
                </a:cxn>
                <a:cxn ang="0">
                  <a:pos x="13" y="33"/>
                </a:cxn>
                <a:cxn ang="0">
                  <a:pos x="20" y="33"/>
                </a:cxn>
                <a:cxn ang="0">
                  <a:pos x="13" y="33"/>
                </a:cxn>
                <a:cxn ang="0">
                  <a:pos x="17" y="26"/>
                </a:cxn>
                <a:cxn ang="0">
                  <a:pos x="17" y="26"/>
                </a:cxn>
              </a:cxnLst>
              <a:rect l="0" t="0" r="r" b="b"/>
              <a:pathLst>
                <a:path w="100" h="79">
                  <a:moveTo>
                    <a:pt x="94" y="32"/>
                  </a:moveTo>
                  <a:lnTo>
                    <a:pt x="94" y="28"/>
                  </a:lnTo>
                  <a:lnTo>
                    <a:pt x="98" y="26"/>
                  </a:lnTo>
                  <a:lnTo>
                    <a:pt x="100" y="26"/>
                  </a:lnTo>
                  <a:lnTo>
                    <a:pt x="100" y="26"/>
                  </a:lnTo>
                  <a:lnTo>
                    <a:pt x="96" y="24"/>
                  </a:lnTo>
                  <a:lnTo>
                    <a:pt x="94" y="22"/>
                  </a:lnTo>
                  <a:lnTo>
                    <a:pt x="92" y="18"/>
                  </a:lnTo>
                  <a:lnTo>
                    <a:pt x="90" y="13"/>
                  </a:lnTo>
                  <a:lnTo>
                    <a:pt x="90" y="13"/>
                  </a:lnTo>
                  <a:lnTo>
                    <a:pt x="86" y="15"/>
                  </a:lnTo>
                  <a:lnTo>
                    <a:pt x="79" y="13"/>
                  </a:lnTo>
                  <a:lnTo>
                    <a:pt x="69" y="13"/>
                  </a:lnTo>
                  <a:lnTo>
                    <a:pt x="66" y="9"/>
                  </a:lnTo>
                  <a:lnTo>
                    <a:pt x="62" y="5"/>
                  </a:lnTo>
                  <a:lnTo>
                    <a:pt x="54" y="0"/>
                  </a:lnTo>
                  <a:lnTo>
                    <a:pt x="52" y="0"/>
                  </a:lnTo>
                  <a:lnTo>
                    <a:pt x="52" y="0"/>
                  </a:lnTo>
                  <a:lnTo>
                    <a:pt x="43" y="0"/>
                  </a:lnTo>
                  <a:lnTo>
                    <a:pt x="34" y="5"/>
                  </a:lnTo>
                  <a:lnTo>
                    <a:pt x="32" y="13"/>
                  </a:lnTo>
                  <a:lnTo>
                    <a:pt x="26" y="13"/>
                  </a:lnTo>
                  <a:lnTo>
                    <a:pt x="24" y="20"/>
                  </a:lnTo>
                  <a:lnTo>
                    <a:pt x="20" y="20"/>
                  </a:lnTo>
                  <a:lnTo>
                    <a:pt x="13" y="18"/>
                  </a:lnTo>
                  <a:lnTo>
                    <a:pt x="11" y="18"/>
                  </a:lnTo>
                  <a:lnTo>
                    <a:pt x="7" y="22"/>
                  </a:lnTo>
                  <a:lnTo>
                    <a:pt x="0" y="22"/>
                  </a:lnTo>
                  <a:lnTo>
                    <a:pt x="0" y="22"/>
                  </a:lnTo>
                  <a:lnTo>
                    <a:pt x="2" y="30"/>
                  </a:lnTo>
                  <a:lnTo>
                    <a:pt x="5" y="35"/>
                  </a:lnTo>
                  <a:lnTo>
                    <a:pt x="5" y="35"/>
                  </a:lnTo>
                  <a:lnTo>
                    <a:pt x="7" y="37"/>
                  </a:lnTo>
                  <a:lnTo>
                    <a:pt x="11" y="30"/>
                  </a:lnTo>
                  <a:lnTo>
                    <a:pt x="13" y="26"/>
                  </a:lnTo>
                  <a:lnTo>
                    <a:pt x="13" y="22"/>
                  </a:lnTo>
                  <a:lnTo>
                    <a:pt x="19" y="22"/>
                  </a:lnTo>
                  <a:lnTo>
                    <a:pt x="19" y="26"/>
                  </a:lnTo>
                  <a:lnTo>
                    <a:pt x="22" y="30"/>
                  </a:lnTo>
                  <a:lnTo>
                    <a:pt x="24" y="35"/>
                  </a:lnTo>
                  <a:lnTo>
                    <a:pt x="26" y="41"/>
                  </a:lnTo>
                  <a:lnTo>
                    <a:pt x="34" y="45"/>
                  </a:lnTo>
                  <a:lnTo>
                    <a:pt x="34" y="45"/>
                  </a:lnTo>
                  <a:lnTo>
                    <a:pt x="37" y="49"/>
                  </a:lnTo>
                  <a:lnTo>
                    <a:pt x="36" y="49"/>
                  </a:lnTo>
                  <a:lnTo>
                    <a:pt x="32" y="49"/>
                  </a:lnTo>
                  <a:lnTo>
                    <a:pt x="30" y="50"/>
                  </a:lnTo>
                  <a:lnTo>
                    <a:pt x="32" y="54"/>
                  </a:lnTo>
                  <a:lnTo>
                    <a:pt x="36" y="54"/>
                  </a:lnTo>
                  <a:lnTo>
                    <a:pt x="41" y="58"/>
                  </a:lnTo>
                  <a:lnTo>
                    <a:pt x="43" y="60"/>
                  </a:lnTo>
                  <a:lnTo>
                    <a:pt x="45" y="64"/>
                  </a:lnTo>
                  <a:lnTo>
                    <a:pt x="47" y="66"/>
                  </a:lnTo>
                  <a:lnTo>
                    <a:pt x="51" y="66"/>
                  </a:lnTo>
                  <a:lnTo>
                    <a:pt x="60" y="66"/>
                  </a:lnTo>
                  <a:lnTo>
                    <a:pt x="62" y="67"/>
                  </a:lnTo>
                  <a:lnTo>
                    <a:pt x="71" y="75"/>
                  </a:lnTo>
                  <a:lnTo>
                    <a:pt x="69" y="79"/>
                  </a:lnTo>
                  <a:lnTo>
                    <a:pt x="66" y="75"/>
                  </a:lnTo>
                  <a:lnTo>
                    <a:pt x="68" y="79"/>
                  </a:lnTo>
                  <a:lnTo>
                    <a:pt x="71" y="79"/>
                  </a:lnTo>
                  <a:lnTo>
                    <a:pt x="71" y="79"/>
                  </a:lnTo>
                  <a:lnTo>
                    <a:pt x="73" y="75"/>
                  </a:lnTo>
                  <a:lnTo>
                    <a:pt x="60" y="60"/>
                  </a:lnTo>
                  <a:lnTo>
                    <a:pt x="45" y="49"/>
                  </a:lnTo>
                  <a:lnTo>
                    <a:pt x="45" y="45"/>
                  </a:lnTo>
                  <a:lnTo>
                    <a:pt x="45" y="45"/>
                  </a:lnTo>
                  <a:lnTo>
                    <a:pt x="43" y="41"/>
                  </a:lnTo>
                  <a:lnTo>
                    <a:pt x="43" y="39"/>
                  </a:lnTo>
                  <a:lnTo>
                    <a:pt x="37" y="33"/>
                  </a:lnTo>
                  <a:lnTo>
                    <a:pt x="37" y="33"/>
                  </a:lnTo>
                  <a:lnTo>
                    <a:pt x="37" y="32"/>
                  </a:lnTo>
                  <a:lnTo>
                    <a:pt x="37" y="30"/>
                  </a:lnTo>
                  <a:lnTo>
                    <a:pt x="37" y="24"/>
                  </a:lnTo>
                  <a:lnTo>
                    <a:pt x="41" y="22"/>
                  </a:lnTo>
                  <a:lnTo>
                    <a:pt x="43" y="26"/>
                  </a:lnTo>
                  <a:lnTo>
                    <a:pt x="45" y="28"/>
                  </a:lnTo>
                  <a:lnTo>
                    <a:pt x="47" y="28"/>
                  </a:lnTo>
                  <a:lnTo>
                    <a:pt x="47" y="26"/>
                  </a:lnTo>
                  <a:lnTo>
                    <a:pt x="51" y="24"/>
                  </a:lnTo>
                  <a:lnTo>
                    <a:pt x="54" y="26"/>
                  </a:lnTo>
                  <a:lnTo>
                    <a:pt x="56" y="22"/>
                  </a:lnTo>
                  <a:lnTo>
                    <a:pt x="58" y="24"/>
                  </a:lnTo>
                  <a:lnTo>
                    <a:pt x="60" y="24"/>
                  </a:lnTo>
                  <a:lnTo>
                    <a:pt x="62" y="24"/>
                  </a:lnTo>
                  <a:lnTo>
                    <a:pt x="66" y="28"/>
                  </a:lnTo>
                  <a:lnTo>
                    <a:pt x="66" y="26"/>
                  </a:lnTo>
                  <a:lnTo>
                    <a:pt x="69" y="26"/>
                  </a:lnTo>
                  <a:lnTo>
                    <a:pt x="73" y="26"/>
                  </a:lnTo>
                  <a:lnTo>
                    <a:pt x="75" y="26"/>
                  </a:lnTo>
                  <a:lnTo>
                    <a:pt x="79" y="26"/>
                  </a:lnTo>
                  <a:lnTo>
                    <a:pt x="81" y="28"/>
                  </a:lnTo>
                  <a:lnTo>
                    <a:pt x="86" y="28"/>
                  </a:lnTo>
                  <a:lnTo>
                    <a:pt x="90" y="32"/>
                  </a:lnTo>
                  <a:lnTo>
                    <a:pt x="94" y="32"/>
                  </a:lnTo>
                  <a:lnTo>
                    <a:pt x="94" y="32"/>
                  </a:lnTo>
                  <a:lnTo>
                    <a:pt x="94" y="32"/>
                  </a:lnTo>
                  <a:lnTo>
                    <a:pt x="94" y="32"/>
                  </a:lnTo>
                  <a:lnTo>
                    <a:pt x="94" y="32"/>
                  </a:lnTo>
                  <a:close/>
                  <a:moveTo>
                    <a:pt x="56" y="75"/>
                  </a:moveTo>
                  <a:lnTo>
                    <a:pt x="56" y="75"/>
                  </a:lnTo>
                  <a:lnTo>
                    <a:pt x="62" y="75"/>
                  </a:lnTo>
                  <a:lnTo>
                    <a:pt x="66" y="79"/>
                  </a:lnTo>
                  <a:lnTo>
                    <a:pt x="60" y="79"/>
                  </a:lnTo>
                  <a:lnTo>
                    <a:pt x="56" y="75"/>
                  </a:lnTo>
                  <a:lnTo>
                    <a:pt x="56" y="75"/>
                  </a:lnTo>
                  <a:lnTo>
                    <a:pt x="56" y="75"/>
                  </a:lnTo>
                  <a:lnTo>
                    <a:pt x="56" y="75"/>
                  </a:lnTo>
                  <a:close/>
                  <a:moveTo>
                    <a:pt x="52" y="71"/>
                  </a:moveTo>
                  <a:lnTo>
                    <a:pt x="62" y="73"/>
                  </a:lnTo>
                  <a:lnTo>
                    <a:pt x="58" y="75"/>
                  </a:lnTo>
                  <a:lnTo>
                    <a:pt x="52" y="71"/>
                  </a:lnTo>
                  <a:lnTo>
                    <a:pt x="52" y="71"/>
                  </a:lnTo>
                  <a:lnTo>
                    <a:pt x="52" y="71"/>
                  </a:lnTo>
                  <a:lnTo>
                    <a:pt x="52" y="71"/>
                  </a:lnTo>
                  <a:close/>
                  <a:moveTo>
                    <a:pt x="52" y="67"/>
                  </a:moveTo>
                  <a:lnTo>
                    <a:pt x="60" y="67"/>
                  </a:lnTo>
                  <a:lnTo>
                    <a:pt x="62" y="69"/>
                  </a:lnTo>
                  <a:lnTo>
                    <a:pt x="58" y="71"/>
                  </a:lnTo>
                  <a:lnTo>
                    <a:pt x="54" y="69"/>
                  </a:lnTo>
                  <a:lnTo>
                    <a:pt x="52" y="67"/>
                  </a:lnTo>
                  <a:lnTo>
                    <a:pt x="52" y="67"/>
                  </a:lnTo>
                  <a:lnTo>
                    <a:pt x="52" y="67"/>
                  </a:lnTo>
                  <a:lnTo>
                    <a:pt x="52" y="67"/>
                  </a:lnTo>
                  <a:close/>
                  <a:moveTo>
                    <a:pt x="26" y="45"/>
                  </a:moveTo>
                  <a:lnTo>
                    <a:pt x="28" y="45"/>
                  </a:lnTo>
                  <a:lnTo>
                    <a:pt x="32" y="49"/>
                  </a:lnTo>
                  <a:lnTo>
                    <a:pt x="30" y="49"/>
                  </a:lnTo>
                  <a:lnTo>
                    <a:pt x="26" y="45"/>
                  </a:lnTo>
                  <a:lnTo>
                    <a:pt x="26" y="45"/>
                  </a:lnTo>
                  <a:lnTo>
                    <a:pt x="26" y="45"/>
                  </a:lnTo>
                  <a:lnTo>
                    <a:pt x="26" y="45"/>
                  </a:lnTo>
                  <a:close/>
                  <a:moveTo>
                    <a:pt x="22" y="39"/>
                  </a:moveTo>
                  <a:lnTo>
                    <a:pt x="26" y="43"/>
                  </a:lnTo>
                  <a:lnTo>
                    <a:pt x="22" y="41"/>
                  </a:lnTo>
                  <a:lnTo>
                    <a:pt x="22" y="39"/>
                  </a:lnTo>
                  <a:lnTo>
                    <a:pt x="22" y="39"/>
                  </a:lnTo>
                  <a:lnTo>
                    <a:pt x="22" y="39"/>
                  </a:lnTo>
                  <a:lnTo>
                    <a:pt x="22" y="39"/>
                  </a:lnTo>
                  <a:close/>
                  <a:moveTo>
                    <a:pt x="24" y="49"/>
                  </a:moveTo>
                  <a:lnTo>
                    <a:pt x="28" y="54"/>
                  </a:lnTo>
                  <a:lnTo>
                    <a:pt x="28" y="56"/>
                  </a:lnTo>
                  <a:lnTo>
                    <a:pt x="24" y="49"/>
                  </a:lnTo>
                  <a:lnTo>
                    <a:pt x="24" y="49"/>
                  </a:lnTo>
                  <a:lnTo>
                    <a:pt x="24" y="49"/>
                  </a:lnTo>
                  <a:lnTo>
                    <a:pt x="24" y="49"/>
                  </a:lnTo>
                  <a:close/>
                  <a:moveTo>
                    <a:pt x="19" y="45"/>
                  </a:moveTo>
                  <a:lnTo>
                    <a:pt x="22" y="45"/>
                  </a:lnTo>
                  <a:lnTo>
                    <a:pt x="22" y="49"/>
                  </a:lnTo>
                  <a:lnTo>
                    <a:pt x="19" y="45"/>
                  </a:lnTo>
                  <a:lnTo>
                    <a:pt x="19" y="45"/>
                  </a:lnTo>
                  <a:lnTo>
                    <a:pt x="19" y="45"/>
                  </a:lnTo>
                  <a:lnTo>
                    <a:pt x="19" y="45"/>
                  </a:lnTo>
                  <a:close/>
                  <a:moveTo>
                    <a:pt x="13" y="33"/>
                  </a:moveTo>
                  <a:lnTo>
                    <a:pt x="17" y="37"/>
                  </a:lnTo>
                  <a:lnTo>
                    <a:pt x="19" y="43"/>
                  </a:lnTo>
                  <a:lnTo>
                    <a:pt x="17" y="43"/>
                  </a:lnTo>
                  <a:lnTo>
                    <a:pt x="13" y="39"/>
                  </a:lnTo>
                  <a:lnTo>
                    <a:pt x="17" y="37"/>
                  </a:lnTo>
                  <a:lnTo>
                    <a:pt x="13" y="33"/>
                  </a:lnTo>
                  <a:lnTo>
                    <a:pt x="13" y="33"/>
                  </a:lnTo>
                  <a:lnTo>
                    <a:pt x="13" y="33"/>
                  </a:lnTo>
                  <a:lnTo>
                    <a:pt x="13" y="33"/>
                  </a:lnTo>
                  <a:close/>
                  <a:moveTo>
                    <a:pt x="17" y="26"/>
                  </a:moveTo>
                  <a:lnTo>
                    <a:pt x="20" y="33"/>
                  </a:lnTo>
                  <a:lnTo>
                    <a:pt x="19" y="35"/>
                  </a:lnTo>
                  <a:lnTo>
                    <a:pt x="17" y="33"/>
                  </a:lnTo>
                  <a:lnTo>
                    <a:pt x="13" y="33"/>
                  </a:lnTo>
                  <a:lnTo>
                    <a:pt x="13" y="28"/>
                  </a:lnTo>
                  <a:lnTo>
                    <a:pt x="13" y="28"/>
                  </a:lnTo>
                  <a:lnTo>
                    <a:pt x="17" y="26"/>
                  </a:lnTo>
                  <a:lnTo>
                    <a:pt x="17" y="26"/>
                  </a:lnTo>
                  <a:lnTo>
                    <a:pt x="17" y="26"/>
                  </a:lnTo>
                  <a:lnTo>
                    <a:pt x="17" y="26"/>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07" name="Freeform 92">
              <a:extLst>
                <a:ext uri="{FF2B5EF4-FFF2-40B4-BE49-F238E27FC236}">
                  <a16:creationId xmlns:a16="http://schemas.microsoft.com/office/drawing/2014/main" id="{1179DACC-215F-4032-A367-A0C0DBDF6279}"/>
                </a:ext>
              </a:extLst>
            </p:cNvPr>
            <p:cNvSpPr>
              <a:spLocks/>
            </p:cNvSpPr>
            <p:nvPr/>
          </p:nvSpPr>
          <p:spPr bwMode="auto">
            <a:xfrm>
              <a:off x="9386731" y="2487037"/>
              <a:ext cx="24136" cy="22387"/>
            </a:xfrm>
            <a:custGeom>
              <a:avLst/>
              <a:gdLst/>
              <a:ahLst/>
              <a:cxnLst>
                <a:cxn ang="0">
                  <a:pos x="37" y="55"/>
                </a:cxn>
                <a:cxn ang="0">
                  <a:pos x="9" y="27"/>
                </a:cxn>
                <a:cxn ang="0">
                  <a:pos x="9" y="21"/>
                </a:cxn>
                <a:cxn ang="0">
                  <a:pos x="7" y="17"/>
                </a:cxn>
                <a:cxn ang="0">
                  <a:pos x="0" y="12"/>
                </a:cxn>
                <a:cxn ang="0">
                  <a:pos x="1" y="8"/>
                </a:cxn>
                <a:cxn ang="0">
                  <a:pos x="3" y="0"/>
                </a:cxn>
                <a:cxn ang="0">
                  <a:pos x="9" y="6"/>
                </a:cxn>
                <a:cxn ang="0">
                  <a:pos x="11" y="2"/>
                </a:cxn>
                <a:cxn ang="0">
                  <a:pos x="18" y="2"/>
                </a:cxn>
                <a:cxn ang="0">
                  <a:pos x="20" y="2"/>
                </a:cxn>
                <a:cxn ang="0">
                  <a:pos x="26" y="2"/>
                </a:cxn>
                <a:cxn ang="0">
                  <a:pos x="30" y="2"/>
                </a:cxn>
                <a:cxn ang="0">
                  <a:pos x="37" y="2"/>
                </a:cxn>
                <a:cxn ang="0">
                  <a:pos x="43" y="2"/>
                </a:cxn>
                <a:cxn ang="0">
                  <a:pos x="50" y="6"/>
                </a:cxn>
                <a:cxn ang="0">
                  <a:pos x="58" y="8"/>
                </a:cxn>
                <a:cxn ang="0">
                  <a:pos x="62" y="8"/>
                </a:cxn>
                <a:cxn ang="0">
                  <a:pos x="64" y="15"/>
                </a:cxn>
                <a:cxn ang="0">
                  <a:pos x="60" y="21"/>
                </a:cxn>
                <a:cxn ang="0">
                  <a:pos x="67" y="27"/>
                </a:cxn>
                <a:cxn ang="0">
                  <a:pos x="69" y="30"/>
                </a:cxn>
                <a:cxn ang="0">
                  <a:pos x="64" y="30"/>
                </a:cxn>
                <a:cxn ang="0">
                  <a:pos x="67" y="40"/>
                </a:cxn>
                <a:cxn ang="0">
                  <a:pos x="64" y="40"/>
                </a:cxn>
                <a:cxn ang="0">
                  <a:pos x="56" y="40"/>
                </a:cxn>
                <a:cxn ang="0">
                  <a:pos x="60" y="46"/>
                </a:cxn>
                <a:cxn ang="0">
                  <a:pos x="58" y="49"/>
                </a:cxn>
                <a:cxn ang="0">
                  <a:pos x="54" y="53"/>
                </a:cxn>
                <a:cxn ang="0">
                  <a:pos x="54" y="62"/>
                </a:cxn>
                <a:cxn ang="0">
                  <a:pos x="45" y="59"/>
                </a:cxn>
                <a:cxn ang="0">
                  <a:pos x="37" y="59"/>
                </a:cxn>
                <a:cxn ang="0">
                  <a:pos x="35" y="57"/>
                </a:cxn>
                <a:cxn ang="0">
                  <a:pos x="35" y="57"/>
                </a:cxn>
              </a:cxnLst>
              <a:rect l="0" t="0" r="r" b="b"/>
              <a:pathLst>
                <a:path w="69" h="64">
                  <a:moveTo>
                    <a:pt x="35" y="57"/>
                  </a:moveTo>
                  <a:lnTo>
                    <a:pt x="37" y="55"/>
                  </a:lnTo>
                  <a:lnTo>
                    <a:pt x="24" y="38"/>
                  </a:lnTo>
                  <a:lnTo>
                    <a:pt x="9" y="27"/>
                  </a:lnTo>
                  <a:lnTo>
                    <a:pt x="9" y="23"/>
                  </a:lnTo>
                  <a:lnTo>
                    <a:pt x="9" y="21"/>
                  </a:lnTo>
                  <a:lnTo>
                    <a:pt x="7" y="17"/>
                  </a:lnTo>
                  <a:lnTo>
                    <a:pt x="7" y="17"/>
                  </a:lnTo>
                  <a:lnTo>
                    <a:pt x="1" y="12"/>
                  </a:lnTo>
                  <a:lnTo>
                    <a:pt x="0" y="12"/>
                  </a:lnTo>
                  <a:lnTo>
                    <a:pt x="0" y="8"/>
                  </a:lnTo>
                  <a:lnTo>
                    <a:pt x="1" y="8"/>
                  </a:lnTo>
                  <a:lnTo>
                    <a:pt x="1" y="2"/>
                  </a:lnTo>
                  <a:lnTo>
                    <a:pt x="3" y="0"/>
                  </a:lnTo>
                  <a:lnTo>
                    <a:pt x="7" y="2"/>
                  </a:lnTo>
                  <a:lnTo>
                    <a:pt x="9" y="6"/>
                  </a:lnTo>
                  <a:lnTo>
                    <a:pt x="11" y="6"/>
                  </a:lnTo>
                  <a:lnTo>
                    <a:pt x="11" y="2"/>
                  </a:lnTo>
                  <a:lnTo>
                    <a:pt x="15" y="2"/>
                  </a:lnTo>
                  <a:lnTo>
                    <a:pt x="18" y="2"/>
                  </a:lnTo>
                  <a:lnTo>
                    <a:pt x="20" y="0"/>
                  </a:lnTo>
                  <a:lnTo>
                    <a:pt x="20" y="2"/>
                  </a:lnTo>
                  <a:lnTo>
                    <a:pt x="24" y="2"/>
                  </a:lnTo>
                  <a:lnTo>
                    <a:pt x="26" y="2"/>
                  </a:lnTo>
                  <a:lnTo>
                    <a:pt x="30" y="6"/>
                  </a:lnTo>
                  <a:lnTo>
                    <a:pt x="30" y="2"/>
                  </a:lnTo>
                  <a:lnTo>
                    <a:pt x="33" y="2"/>
                  </a:lnTo>
                  <a:lnTo>
                    <a:pt x="37" y="2"/>
                  </a:lnTo>
                  <a:lnTo>
                    <a:pt x="39" y="2"/>
                  </a:lnTo>
                  <a:lnTo>
                    <a:pt x="43" y="2"/>
                  </a:lnTo>
                  <a:lnTo>
                    <a:pt x="45" y="6"/>
                  </a:lnTo>
                  <a:lnTo>
                    <a:pt x="50" y="6"/>
                  </a:lnTo>
                  <a:lnTo>
                    <a:pt x="54" y="8"/>
                  </a:lnTo>
                  <a:lnTo>
                    <a:pt x="58" y="8"/>
                  </a:lnTo>
                  <a:lnTo>
                    <a:pt x="60" y="12"/>
                  </a:lnTo>
                  <a:lnTo>
                    <a:pt x="62" y="8"/>
                  </a:lnTo>
                  <a:lnTo>
                    <a:pt x="64" y="8"/>
                  </a:lnTo>
                  <a:lnTo>
                    <a:pt x="64" y="15"/>
                  </a:lnTo>
                  <a:lnTo>
                    <a:pt x="58" y="21"/>
                  </a:lnTo>
                  <a:lnTo>
                    <a:pt x="60" y="21"/>
                  </a:lnTo>
                  <a:lnTo>
                    <a:pt x="65" y="27"/>
                  </a:lnTo>
                  <a:lnTo>
                    <a:pt x="67" y="27"/>
                  </a:lnTo>
                  <a:lnTo>
                    <a:pt x="69" y="29"/>
                  </a:lnTo>
                  <a:lnTo>
                    <a:pt x="69" y="30"/>
                  </a:lnTo>
                  <a:lnTo>
                    <a:pt x="65" y="29"/>
                  </a:lnTo>
                  <a:lnTo>
                    <a:pt x="64" y="30"/>
                  </a:lnTo>
                  <a:lnTo>
                    <a:pt x="64" y="34"/>
                  </a:lnTo>
                  <a:lnTo>
                    <a:pt x="67" y="40"/>
                  </a:lnTo>
                  <a:lnTo>
                    <a:pt x="65" y="42"/>
                  </a:lnTo>
                  <a:lnTo>
                    <a:pt x="64" y="40"/>
                  </a:lnTo>
                  <a:lnTo>
                    <a:pt x="58" y="38"/>
                  </a:lnTo>
                  <a:lnTo>
                    <a:pt x="56" y="40"/>
                  </a:lnTo>
                  <a:lnTo>
                    <a:pt x="56" y="42"/>
                  </a:lnTo>
                  <a:lnTo>
                    <a:pt x="60" y="46"/>
                  </a:lnTo>
                  <a:lnTo>
                    <a:pt x="62" y="47"/>
                  </a:lnTo>
                  <a:lnTo>
                    <a:pt x="58" y="49"/>
                  </a:lnTo>
                  <a:lnTo>
                    <a:pt x="56" y="49"/>
                  </a:lnTo>
                  <a:lnTo>
                    <a:pt x="54" y="53"/>
                  </a:lnTo>
                  <a:lnTo>
                    <a:pt x="54" y="59"/>
                  </a:lnTo>
                  <a:lnTo>
                    <a:pt x="54" y="62"/>
                  </a:lnTo>
                  <a:lnTo>
                    <a:pt x="50" y="64"/>
                  </a:lnTo>
                  <a:lnTo>
                    <a:pt x="45" y="59"/>
                  </a:lnTo>
                  <a:lnTo>
                    <a:pt x="45" y="59"/>
                  </a:lnTo>
                  <a:lnTo>
                    <a:pt x="37" y="59"/>
                  </a:lnTo>
                  <a:lnTo>
                    <a:pt x="35" y="57"/>
                  </a:lnTo>
                  <a:lnTo>
                    <a:pt x="35" y="57"/>
                  </a:lnTo>
                  <a:lnTo>
                    <a:pt x="35" y="57"/>
                  </a:lnTo>
                  <a:lnTo>
                    <a:pt x="35" y="57"/>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08" name="Freeform 93">
              <a:extLst>
                <a:ext uri="{FF2B5EF4-FFF2-40B4-BE49-F238E27FC236}">
                  <a16:creationId xmlns:a16="http://schemas.microsoft.com/office/drawing/2014/main" id="{E90A55BA-A0E4-42A2-A7B6-BF4C31DF5823}"/>
                </a:ext>
              </a:extLst>
            </p:cNvPr>
            <p:cNvSpPr>
              <a:spLocks/>
            </p:cNvSpPr>
            <p:nvPr/>
          </p:nvSpPr>
          <p:spPr bwMode="auto">
            <a:xfrm>
              <a:off x="9374138" y="2475844"/>
              <a:ext cx="18190" cy="11194"/>
            </a:xfrm>
            <a:custGeom>
              <a:avLst/>
              <a:gdLst/>
              <a:ahLst/>
              <a:cxnLst>
                <a:cxn ang="0">
                  <a:pos x="0" y="32"/>
                </a:cxn>
                <a:cxn ang="0">
                  <a:pos x="7" y="32"/>
                </a:cxn>
                <a:cxn ang="0">
                  <a:pos x="11" y="29"/>
                </a:cxn>
                <a:cxn ang="0">
                  <a:pos x="15" y="27"/>
                </a:cxn>
                <a:cxn ang="0">
                  <a:pos x="22" y="30"/>
                </a:cxn>
                <a:cxn ang="0">
                  <a:pos x="26" y="30"/>
                </a:cxn>
                <a:cxn ang="0">
                  <a:pos x="26" y="23"/>
                </a:cxn>
                <a:cxn ang="0">
                  <a:pos x="32" y="23"/>
                </a:cxn>
                <a:cxn ang="0">
                  <a:pos x="34" y="17"/>
                </a:cxn>
                <a:cxn ang="0">
                  <a:pos x="43" y="10"/>
                </a:cxn>
                <a:cxn ang="0">
                  <a:pos x="52" y="10"/>
                </a:cxn>
                <a:cxn ang="0">
                  <a:pos x="51" y="6"/>
                </a:cxn>
                <a:cxn ang="0">
                  <a:pos x="47" y="0"/>
                </a:cxn>
                <a:cxn ang="0">
                  <a:pos x="41" y="0"/>
                </a:cxn>
                <a:cxn ang="0">
                  <a:pos x="34" y="6"/>
                </a:cxn>
                <a:cxn ang="0">
                  <a:pos x="32" y="6"/>
                </a:cxn>
                <a:cxn ang="0">
                  <a:pos x="30" y="6"/>
                </a:cxn>
                <a:cxn ang="0">
                  <a:pos x="26" y="6"/>
                </a:cxn>
                <a:cxn ang="0">
                  <a:pos x="22" y="6"/>
                </a:cxn>
                <a:cxn ang="0">
                  <a:pos x="19" y="10"/>
                </a:cxn>
                <a:cxn ang="0">
                  <a:pos x="15" y="6"/>
                </a:cxn>
                <a:cxn ang="0">
                  <a:pos x="7" y="6"/>
                </a:cxn>
                <a:cxn ang="0">
                  <a:pos x="4" y="6"/>
                </a:cxn>
                <a:cxn ang="0">
                  <a:pos x="0" y="12"/>
                </a:cxn>
                <a:cxn ang="0">
                  <a:pos x="0" y="13"/>
                </a:cxn>
                <a:cxn ang="0">
                  <a:pos x="0" y="19"/>
                </a:cxn>
                <a:cxn ang="0">
                  <a:pos x="0" y="23"/>
                </a:cxn>
                <a:cxn ang="0">
                  <a:pos x="0" y="23"/>
                </a:cxn>
                <a:cxn ang="0">
                  <a:pos x="4" y="25"/>
                </a:cxn>
                <a:cxn ang="0">
                  <a:pos x="4" y="29"/>
                </a:cxn>
                <a:cxn ang="0">
                  <a:pos x="0" y="29"/>
                </a:cxn>
                <a:cxn ang="0">
                  <a:pos x="0" y="32"/>
                </a:cxn>
                <a:cxn ang="0">
                  <a:pos x="0" y="32"/>
                </a:cxn>
                <a:cxn ang="0">
                  <a:pos x="0" y="32"/>
                </a:cxn>
              </a:cxnLst>
              <a:rect l="0" t="0" r="r" b="b"/>
              <a:pathLst>
                <a:path w="52" h="32">
                  <a:moveTo>
                    <a:pt x="0" y="32"/>
                  </a:moveTo>
                  <a:lnTo>
                    <a:pt x="7" y="32"/>
                  </a:lnTo>
                  <a:lnTo>
                    <a:pt x="11" y="29"/>
                  </a:lnTo>
                  <a:lnTo>
                    <a:pt x="15" y="27"/>
                  </a:lnTo>
                  <a:lnTo>
                    <a:pt x="22" y="30"/>
                  </a:lnTo>
                  <a:lnTo>
                    <a:pt x="26" y="30"/>
                  </a:lnTo>
                  <a:lnTo>
                    <a:pt x="26" y="23"/>
                  </a:lnTo>
                  <a:lnTo>
                    <a:pt x="32" y="23"/>
                  </a:lnTo>
                  <a:lnTo>
                    <a:pt x="34" y="17"/>
                  </a:lnTo>
                  <a:lnTo>
                    <a:pt x="43" y="10"/>
                  </a:lnTo>
                  <a:lnTo>
                    <a:pt x="52" y="10"/>
                  </a:lnTo>
                  <a:lnTo>
                    <a:pt x="51" y="6"/>
                  </a:lnTo>
                  <a:lnTo>
                    <a:pt x="47" y="0"/>
                  </a:lnTo>
                  <a:lnTo>
                    <a:pt x="41" y="0"/>
                  </a:lnTo>
                  <a:lnTo>
                    <a:pt x="34" y="6"/>
                  </a:lnTo>
                  <a:lnTo>
                    <a:pt x="32" y="6"/>
                  </a:lnTo>
                  <a:lnTo>
                    <a:pt x="30" y="6"/>
                  </a:lnTo>
                  <a:lnTo>
                    <a:pt x="26" y="6"/>
                  </a:lnTo>
                  <a:lnTo>
                    <a:pt x="22" y="6"/>
                  </a:lnTo>
                  <a:lnTo>
                    <a:pt x="19" y="10"/>
                  </a:lnTo>
                  <a:lnTo>
                    <a:pt x="15" y="6"/>
                  </a:lnTo>
                  <a:lnTo>
                    <a:pt x="7" y="6"/>
                  </a:lnTo>
                  <a:lnTo>
                    <a:pt x="4" y="6"/>
                  </a:lnTo>
                  <a:lnTo>
                    <a:pt x="0" y="12"/>
                  </a:lnTo>
                  <a:lnTo>
                    <a:pt x="0" y="13"/>
                  </a:lnTo>
                  <a:lnTo>
                    <a:pt x="0" y="19"/>
                  </a:lnTo>
                  <a:lnTo>
                    <a:pt x="0" y="23"/>
                  </a:lnTo>
                  <a:lnTo>
                    <a:pt x="0" y="23"/>
                  </a:lnTo>
                  <a:lnTo>
                    <a:pt x="4" y="25"/>
                  </a:lnTo>
                  <a:lnTo>
                    <a:pt x="4" y="29"/>
                  </a:lnTo>
                  <a:lnTo>
                    <a:pt x="0" y="29"/>
                  </a:lnTo>
                  <a:lnTo>
                    <a:pt x="0" y="32"/>
                  </a:lnTo>
                  <a:lnTo>
                    <a:pt x="0" y="32"/>
                  </a:lnTo>
                  <a:lnTo>
                    <a:pt x="0" y="32"/>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09" name="Freeform 94">
              <a:extLst>
                <a:ext uri="{FF2B5EF4-FFF2-40B4-BE49-F238E27FC236}">
                  <a16:creationId xmlns:a16="http://schemas.microsoft.com/office/drawing/2014/main" id="{D964522C-3D8B-4AB3-A240-4EB76BAA3C96}"/>
                </a:ext>
              </a:extLst>
            </p:cNvPr>
            <p:cNvSpPr>
              <a:spLocks noEditPoints="1"/>
            </p:cNvSpPr>
            <p:nvPr/>
          </p:nvSpPr>
          <p:spPr bwMode="auto">
            <a:xfrm>
              <a:off x="9412966" y="2512922"/>
              <a:ext cx="56668" cy="55968"/>
            </a:xfrm>
            <a:custGeom>
              <a:avLst/>
              <a:gdLst/>
              <a:ahLst/>
              <a:cxnLst>
                <a:cxn ang="0">
                  <a:pos x="94" y="13"/>
                </a:cxn>
                <a:cxn ang="0">
                  <a:pos x="60" y="17"/>
                </a:cxn>
                <a:cxn ang="0">
                  <a:pos x="15" y="41"/>
                </a:cxn>
                <a:cxn ang="0">
                  <a:pos x="28" y="79"/>
                </a:cxn>
                <a:cxn ang="0">
                  <a:pos x="54" y="86"/>
                </a:cxn>
                <a:cxn ang="0">
                  <a:pos x="39" y="88"/>
                </a:cxn>
                <a:cxn ang="0">
                  <a:pos x="39" y="115"/>
                </a:cxn>
                <a:cxn ang="0">
                  <a:pos x="56" y="126"/>
                </a:cxn>
                <a:cxn ang="0">
                  <a:pos x="60" y="105"/>
                </a:cxn>
                <a:cxn ang="0">
                  <a:pos x="69" y="103"/>
                </a:cxn>
                <a:cxn ang="0">
                  <a:pos x="83" y="98"/>
                </a:cxn>
                <a:cxn ang="0">
                  <a:pos x="58" y="75"/>
                </a:cxn>
                <a:cxn ang="0">
                  <a:pos x="64" y="66"/>
                </a:cxn>
                <a:cxn ang="0">
                  <a:pos x="51" y="36"/>
                </a:cxn>
                <a:cxn ang="0">
                  <a:pos x="69" y="43"/>
                </a:cxn>
                <a:cxn ang="0">
                  <a:pos x="79" y="39"/>
                </a:cxn>
                <a:cxn ang="0">
                  <a:pos x="85" y="22"/>
                </a:cxn>
                <a:cxn ang="0">
                  <a:pos x="118" y="19"/>
                </a:cxn>
                <a:cxn ang="0">
                  <a:pos x="79" y="145"/>
                </a:cxn>
                <a:cxn ang="0">
                  <a:pos x="100" y="160"/>
                </a:cxn>
                <a:cxn ang="0">
                  <a:pos x="128" y="150"/>
                </a:cxn>
                <a:cxn ang="0">
                  <a:pos x="107" y="145"/>
                </a:cxn>
                <a:cxn ang="0">
                  <a:pos x="85" y="145"/>
                </a:cxn>
                <a:cxn ang="0">
                  <a:pos x="79" y="145"/>
                </a:cxn>
                <a:cxn ang="0">
                  <a:pos x="0" y="54"/>
                </a:cxn>
                <a:cxn ang="0">
                  <a:pos x="21" y="75"/>
                </a:cxn>
                <a:cxn ang="0">
                  <a:pos x="19" y="79"/>
                </a:cxn>
                <a:cxn ang="0">
                  <a:pos x="19" y="88"/>
                </a:cxn>
                <a:cxn ang="0">
                  <a:pos x="19" y="85"/>
                </a:cxn>
                <a:cxn ang="0">
                  <a:pos x="26" y="98"/>
                </a:cxn>
                <a:cxn ang="0">
                  <a:pos x="143" y="139"/>
                </a:cxn>
                <a:cxn ang="0">
                  <a:pos x="143" y="149"/>
                </a:cxn>
                <a:cxn ang="0">
                  <a:pos x="162" y="124"/>
                </a:cxn>
                <a:cxn ang="0">
                  <a:pos x="152" y="137"/>
                </a:cxn>
                <a:cxn ang="0">
                  <a:pos x="128" y="124"/>
                </a:cxn>
                <a:cxn ang="0">
                  <a:pos x="135" y="100"/>
                </a:cxn>
                <a:cxn ang="0">
                  <a:pos x="128" y="98"/>
                </a:cxn>
                <a:cxn ang="0">
                  <a:pos x="115" y="79"/>
                </a:cxn>
                <a:cxn ang="0">
                  <a:pos x="118" y="62"/>
                </a:cxn>
                <a:cxn ang="0">
                  <a:pos x="118" y="66"/>
                </a:cxn>
                <a:cxn ang="0">
                  <a:pos x="115" y="66"/>
                </a:cxn>
                <a:cxn ang="0">
                  <a:pos x="105" y="34"/>
                </a:cxn>
                <a:cxn ang="0">
                  <a:pos x="98" y="47"/>
                </a:cxn>
                <a:cxn ang="0">
                  <a:pos x="90" y="30"/>
                </a:cxn>
                <a:cxn ang="0">
                  <a:pos x="75" y="66"/>
                </a:cxn>
                <a:cxn ang="0">
                  <a:pos x="68" y="66"/>
                </a:cxn>
                <a:cxn ang="0">
                  <a:pos x="92" y="71"/>
                </a:cxn>
                <a:cxn ang="0">
                  <a:pos x="122" y="103"/>
                </a:cxn>
                <a:cxn ang="0">
                  <a:pos x="88" y="124"/>
                </a:cxn>
                <a:cxn ang="0">
                  <a:pos x="90" y="111"/>
                </a:cxn>
                <a:cxn ang="0">
                  <a:pos x="88" y="105"/>
                </a:cxn>
                <a:cxn ang="0">
                  <a:pos x="103" y="111"/>
                </a:cxn>
                <a:cxn ang="0">
                  <a:pos x="113" y="111"/>
                </a:cxn>
                <a:cxn ang="0">
                  <a:pos x="109" y="105"/>
                </a:cxn>
                <a:cxn ang="0">
                  <a:pos x="103" y="101"/>
                </a:cxn>
                <a:cxn ang="0">
                  <a:pos x="94" y="96"/>
                </a:cxn>
                <a:cxn ang="0">
                  <a:pos x="77" y="75"/>
                </a:cxn>
                <a:cxn ang="0">
                  <a:pos x="88" y="90"/>
                </a:cxn>
                <a:cxn ang="0">
                  <a:pos x="79" y="81"/>
                </a:cxn>
                <a:cxn ang="0">
                  <a:pos x="60" y="71"/>
                </a:cxn>
                <a:cxn ang="0">
                  <a:pos x="66" y="132"/>
                </a:cxn>
                <a:cxn ang="0">
                  <a:pos x="66" y="124"/>
                </a:cxn>
              </a:cxnLst>
              <a:rect l="0" t="0" r="r" b="b"/>
              <a:pathLst>
                <a:path w="162" h="160">
                  <a:moveTo>
                    <a:pt x="120" y="0"/>
                  </a:moveTo>
                  <a:lnTo>
                    <a:pt x="118" y="0"/>
                  </a:lnTo>
                  <a:lnTo>
                    <a:pt x="115" y="4"/>
                  </a:lnTo>
                  <a:lnTo>
                    <a:pt x="115" y="7"/>
                  </a:lnTo>
                  <a:lnTo>
                    <a:pt x="115" y="11"/>
                  </a:lnTo>
                  <a:lnTo>
                    <a:pt x="115" y="13"/>
                  </a:lnTo>
                  <a:lnTo>
                    <a:pt x="105" y="13"/>
                  </a:lnTo>
                  <a:lnTo>
                    <a:pt x="101" y="15"/>
                  </a:lnTo>
                  <a:lnTo>
                    <a:pt x="98" y="13"/>
                  </a:lnTo>
                  <a:lnTo>
                    <a:pt x="94" y="13"/>
                  </a:lnTo>
                  <a:lnTo>
                    <a:pt x="92" y="15"/>
                  </a:lnTo>
                  <a:lnTo>
                    <a:pt x="88" y="15"/>
                  </a:lnTo>
                  <a:lnTo>
                    <a:pt x="88" y="11"/>
                  </a:lnTo>
                  <a:lnTo>
                    <a:pt x="83" y="11"/>
                  </a:lnTo>
                  <a:lnTo>
                    <a:pt x="79" y="11"/>
                  </a:lnTo>
                  <a:lnTo>
                    <a:pt x="77" y="15"/>
                  </a:lnTo>
                  <a:lnTo>
                    <a:pt x="69" y="15"/>
                  </a:lnTo>
                  <a:lnTo>
                    <a:pt x="66" y="15"/>
                  </a:lnTo>
                  <a:lnTo>
                    <a:pt x="62" y="15"/>
                  </a:lnTo>
                  <a:lnTo>
                    <a:pt x="60" y="17"/>
                  </a:lnTo>
                  <a:lnTo>
                    <a:pt x="56" y="17"/>
                  </a:lnTo>
                  <a:lnTo>
                    <a:pt x="53" y="19"/>
                  </a:lnTo>
                  <a:lnTo>
                    <a:pt x="43" y="19"/>
                  </a:lnTo>
                  <a:lnTo>
                    <a:pt x="39" y="20"/>
                  </a:lnTo>
                  <a:lnTo>
                    <a:pt x="39" y="22"/>
                  </a:lnTo>
                  <a:lnTo>
                    <a:pt x="34" y="24"/>
                  </a:lnTo>
                  <a:lnTo>
                    <a:pt x="26" y="30"/>
                  </a:lnTo>
                  <a:lnTo>
                    <a:pt x="26" y="36"/>
                  </a:lnTo>
                  <a:lnTo>
                    <a:pt x="22" y="39"/>
                  </a:lnTo>
                  <a:lnTo>
                    <a:pt x="15" y="41"/>
                  </a:lnTo>
                  <a:lnTo>
                    <a:pt x="15" y="47"/>
                  </a:lnTo>
                  <a:lnTo>
                    <a:pt x="13" y="53"/>
                  </a:lnTo>
                  <a:lnTo>
                    <a:pt x="9" y="53"/>
                  </a:lnTo>
                  <a:lnTo>
                    <a:pt x="9" y="54"/>
                  </a:lnTo>
                  <a:lnTo>
                    <a:pt x="9" y="60"/>
                  </a:lnTo>
                  <a:lnTo>
                    <a:pt x="17" y="64"/>
                  </a:lnTo>
                  <a:lnTo>
                    <a:pt x="21" y="69"/>
                  </a:lnTo>
                  <a:lnTo>
                    <a:pt x="22" y="69"/>
                  </a:lnTo>
                  <a:lnTo>
                    <a:pt x="22" y="71"/>
                  </a:lnTo>
                  <a:lnTo>
                    <a:pt x="28" y="79"/>
                  </a:lnTo>
                  <a:lnTo>
                    <a:pt x="30" y="85"/>
                  </a:lnTo>
                  <a:lnTo>
                    <a:pt x="32" y="85"/>
                  </a:lnTo>
                  <a:lnTo>
                    <a:pt x="36" y="81"/>
                  </a:lnTo>
                  <a:lnTo>
                    <a:pt x="37" y="85"/>
                  </a:lnTo>
                  <a:lnTo>
                    <a:pt x="43" y="85"/>
                  </a:lnTo>
                  <a:lnTo>
                    <a:pt x="43" y="85"/>
                  </a:lnTo>
                  <a:lnTo>
                    <a:pt x="49" y="85"/>
                  </a:lnTo>
                  <a:lnTo>
                    <a:pt x="51" y="86"/>
                  </a:lnTo>
                  <a:lnTo>
                    <a:pt x="54" y="85"/>
                  </a:lnTo>
                  <a:lnTo>
                    <a:pt x="54" y="86"/>
                  </a:lnTo>
                  <a:lnTo>
                    <a:pt x="58" y="86"/>
                  </a:lnTo>
                  <a:lnTo>
                    <a:pt x="60" y="88"/>
                  </a:lnTo>
                  <a:lnTo>
                    <a:pt x="64" y="88"/>
                  </a:lnTo>
                  <a:lnTo>
                    <a:pt x="60" y="90"/>
                  </a:lnTo>
                  <a:lnTo>
                    <a:pt x="58" y="94"/>
                  </a:lnTo>
                  <a:lnTo>
                    <a:pt x="56" y="92"/>
                  </a:lnTo>
                  <a:lnTo>
                    <a:pt x="53" y="90"/>
                  </a:lnTo>
                  <a:lnTo>
                    <a:pt x="45" y="85"/>
                  </a:lnTo>
                  <a:lnTo>
                    <a:pt x="43" y="86"/>
                  </a:lnTo>
                  <a:lnTo>
                    <a:pt x="39" y="88"/>
                  </a:lnTo>
                  <a:lnTo>
                    <a:pt x="36" y="86"/>
                  </a:lnTo>
                  <a:lnTo>
                    <a:pt x="34" y="90"/>
                  </a:lnTo>
                  <a:lnTo>
                    <a:pt x="32" y="92"/>
                  </a:lnTo>
                  <a:lnTo>
                    <a:pt x="30" y="94"/>
                  </a:lnTo>
                  <a:lnTo>
                    <a:pt x="34" y="100"/>
                  </a:lnTo>
                  <a:lnTo>
                    <a:pt x="37" y="101"/>
                  </a:lnTo>
                  <a:lnTo>
                    <a:pt x="43" y="105"/>
                  </a:lnTo>
                  <a:lnTo>
                    <a:pt x="43" y="109"/>
                  </a:lnTo>
                  <a:lnTo>
                    <a:pt x="39" y="111"/>
                  </a:lnTo>
                  <a:lnTo>
                    <a:pt x="39" y="115"/>
                  </a:lnTo>
                  <a:lnTo>
                    <a:pt x="43" y="117"/>
                  </a:lnTo>
                  <a:lnTo>
                    <a:pt x="45" y="118"/>
                  </a:lnTo>
                  <a:lnTo>
                    <a:pt x="49" y="117"/>
                  </a:lnTo>
                  <a:lnTo>
                    <a:pt x="45" y="115"/>
                  </a:lnTo>
                  <a:lnTo>
                    <a:pt x="49" y="111"/>
                  </a:lnTo>
                  <a:lnTo>
                    <a:pt x="49" y="117"/>
                  </a:lnTo>
                  <a:lnTo>
                    <a:pt x="54" y="118"/>
                  </a:lnTo>
                  <a:lnTo>
                    <a:pt x="54" y="120"/>
                  </a:lnTo>
                  <a:lnTo>
                    <a:pt x="54" y="124"/>
                  </a:lnTo>
                  <a:lnTo>
                    <a:pt x="56" y="126"/>
                  </a:lnTo>
                  <a:lnTo>
                    <a:pt x="56" y="120"/>
                  </a:lnTo>
                  <a:lnTo>
                    <a:pt x="58" y="117"/>
                  </a:lnTo>
                  <a:lnTo>
                    <a:pt x="62" y="117"/>
                  </a:lnTo>
                  <a:lnTo>
                    <a:pt x="64" y="120"/>
                  </a:lnTo>
                  <a:lnTo>
                    <a:pt x="69" y="124"/>
                  </a:lnTo>
                  <a:lnTo>
                    <a:pt x="66" y="120"/>
                  </a:lnTo>
                  <a:lnTo>
                    <a:pt x="68" y="117"/>
                  </a:lnTo>
                  <a:lnTo>
                    <a:pt x="66" y="115"/>
                  </a:lnTo>
                  <a:lnTo>
                    <a:pt x="62" y="109"/>
                  </a:lnTo>
                  <a:lnTo>
                    <a:pt x="60" y="105"/>
                  </a:lnTo>
                  <a:lnTo>
                    <a:pt x="60" y="103"/>
                  </a:lnTo>
                  <a:lnTo>
                    <a:pt x="62" y="103"/>
                  </a:lnTo>
                  <a:lnTo>
                    <a:pt x="68" y="105"/>
                  </a:lnTo>
                  <a:lnTo>
                    <a:pt x="66" y="105"/>
                  </a:lnTo>
                  <a:lnTo>
                    <a:pt x="68" y="109"/>
                  </a:lnTo>
                  <a:lnTo>
                    <a:pt x="69" y="105"/>
                  </a:lnTo>
                  <a:lnTo>
                    <a:pt x="73" y="105"/>
                  </a:lnTo>
                  <a:lnTo>
                    <a:pt x="73" y="105"/>
                  </a:lnTo>
                  <a:lnTo>
                    <a:pt x="69" y="105"/>
                  </a:lnTo>
                  <a:lnTo>
                    <a:pt x="69" y="103"/>
                  </a:lnTo>
                  <a:lnTo>
                    <a:pt x="69" y="103"/>
                  </a:lnTo>
                  <a:lnTo>
                    <a:pt x="68" y="101"/>
                  </a:lnTo>
                  <a:lnTo>
                    <a:pt x="68" y="100"/>
                  </a:lnTo>
                  <a:lnTo>
                    <a:pt x="64" y="96"/>
                  </a:lnTo>
                  <a:lnTo>
                    <a:pt x="68" y="94"/>
                  </a:lnTo>
                  <a:lnTo>
                    <a:pt x="69" y="94"/>
                  </a:lnTo>
                  <a:lnTo>
                    <a:pt x="73" y="92"/>
                  </a:lnTo>
                  <a:lnTo>
                    <a:pt x="77" y="96"/>
                  </a:lnTo>
                  <a:lnTo>
                    <a:pt x="79" y="98"/>
                  </a:lnTo>
                  <a:lnTo>
                    <a:pt x="83" y="98"/>
                  </a:lnTo>
                  <a:lnTo>
                    <a:pt x="83" y="96"/>
                  </a:lnTo>
                  <a:lnTo>
                    <a:pt x="79" y="92"/>
                  </a:lnTo>
                  <a:lnTo>
                    <a:pt x="79" y="86"/>
                  </a:lnTo>
                  <a:lnTo>
                    <a:pt x="79" y="85"/>
                  </a:lnTo>
                  <a:lnTo>
                    <a:pt x="69" y="79"/>
                  </a:lnTo>
                  <a:lnTo>
                    <a:pt x="68" y="79"/>
                  </a:lnTo>
                  <a:lnTo>
                    <a:pt x="66" y="75"/>
                  </a:lnTo>
                  <a:lnTo>
                    <a:pt x="64" y="79"/>
                  </a:lnTo>
                  <a:lnTo>
                    <a:pt x="62" y="75"/>
                  </a:lnTo>
                  <a:lnTo>
                    <a:pt x="58" y="75"/>
                  </a:lnTo>
                  <a:lnTo>
                    <a:pt x="54" y="69"/>
                  </a:lnTo>
                  <a:lnTo>
                    <a:pt x="58" y="69"/>
                  </a:lnTo>
                  <a:lnTo>
                    <a:pt x="60" y="69"/>
                  </a:lnTo>
                  <a:lnTo>
                    <a:pt x="60" y="66"/>
                  </a:lnTo>
                  <a:lnTo>
                    <a:pt x="56" y="66"/>
                  </a:lnTo>
                  <a:lnTo>
                    <a:pt x="58" y="62"/>
                  </a:lnTo>
                  <a:lnTo>
                    <a:pt x="58" y="60"/>
                  </a:lnTo>
                  <a:lnTo>
                    <a:pt x="62" y="62"/>
                  </a:lnTo>
                  <a:lnTo>
                    <a:pt x="64" y="64"/>
                  </a:lnTo>
                  <a:lnTo>
                    <a:pt x="64" y="66"/>
                  </a:lnTo>
                  <a:lnTo>
                    <a:pt x="64" y="66"/>
                  </a:lnTo>
                  <a:lnTo>
                    <a:pt x="66" y="66"/>
                  </a:lnTo>
                  <a:lnTo>
                    <a:pt x="68" y="62"/>
                  </a:lnTo>
                  <a:lnTo>
                    <a:pt x="64" y="60"/>
                  </a:lnTo>
                  <a:lnTo>
                    <a:pt x="58" y="53"/>
                  </a:lnTo>
                  <a:lnTo>
                    <a:pt x="56" y="51"/>
                  </a:lnTo>
                  <a:lnTo>
                    <a:pt x="54" y="47"/>
                  </a:lnTo>
                  <a:lnTo>
                    <a:pt x="51" y="43"/>
                  </a:lnTo>
                  <a:lnTo>
                    <a:pt x="53" y="41"/>
                  </a:lnTo>
                  <a:lnTo>
                    <a:pt x="51" y="36"/>
                  </a:lnTo>
                  <a:lnTo>
                    <a:pt x="54" y="30"/>
                  </a:lnTo>
                  <a:lnTo>
                    <a:pt x="58" y="30"/>
                  </a:lnTo>
                  <a:lnTo>
                    <a:pt x="60" y="36"/>
                  </a:lnTo>
                  <a:lnTo>
                    <a:pt x="56" y="36"/>
                  </a:lnTo>
                  <a:lnTo>
                    <a:pt x="58" y="36"/>
                  </a:lnTo>
                  <a:lnTo>
                    <a:pt x="64" y="39"/>
                  </a:lnTo>
                  <a:lnTo>
                    <a:pt x="64" y="43"/>
                  </a:lnTo>
                  <a:lnTo>
                    <a:pt x="68" y="45"/>
                  </a:lnTo>
                  <a:lnTo>
                    <a:pt x="73" y="45"/>
                  </a:lnTo>
                  <a:lnTo>
                    <a:pt x="69" y="43"/>
                  </a:lnTo>
                  <a:lnTo>
                    <a:pt x="68" y="41"/>
                  </a:lnTo>
                  <a:lnTo>
                    <a:pt x="68" y="39"/>
                  </a:lnTo>
                  <a:lnTo>
                    <a:pt x="73" y="39"/>
                  </a:lnTo>
                  <a:lnTo>
                    <a:pt x="75" y="43"/>
                  </a:lnTo>
                  <a:lnTo>
                    <a:pt x="79" y="45"/>
                  </a:lnTo>
                  <a:lnTo>
                    <a:pt x="79" y="41"/>
                  </a:lnTo>
                  <a:lnTo>
                    <a:pt x="77" y="39"/>
                  </a:lnTo>
                  <a:lnTo>
                    <a:pt x="73" y="39"/>
                  </a:lnTo>
                  <a:lnTo>
                    <a:pt x="75" y="36"/>
                  </a:lnTo>
                  <a:lnTo>
                    <a:pt x="79" y="39"/>
                  </a:lnTo>
                  <a:lnTo>
                    <a:pt x="83" y="39"/>
                  </a:lnTo>
                  <a:lnTo>
                    <a:pt x="83" y="39"/>
                  </a:lnTo>
                  <a:lnTo>
                    <a:pt x="79" y="36"/>
                  </a:lnTo>
                  <a:lnTo>
                    <a:pt x="77" y="36"/>
                  </a:lnTo>
                  <a:lnTo>
                    <a:pt x="73" y="30"/>
                  </a:lnTo>
                  <a:lnTo>
                    <a:pt x="75" y="26"/>
                  </a:lnTo>
                  <a:lnTo>
                    <a:pt x="79" y="30"/>
                  </a:lnTo>
                  <a:lnTo>
                    <a:pt x="83" y="26"/>
                  </a:lnTo>
                  <a:lnTo>
                    <a:pt x="83" y="22"/>
                  </a:lnTo>
                  <a:lnTo>
                    <a:pt x="85" y="22"/>
                  </a:lnTo>
                  <a:lnTo>
                    <a:pt x="88" y="26"/>
                  </a:lnTo>
                  <a:lnTo>
                    <a:pt x="92" y="26"/>
                  </a:lnTo>
                  <a:lnTo>
                    <a:pt x="96" y="22"/>
                  </a:lnTo>
                  <a:lnTo>
                    <a:pt x="96" y="20"/>
                  </a:lnTo>
                  <a:lnTo>
                    <a:pt x="98" y="20"/>
                  </a:lnTo>
                  <a:lnTo>
                    <a:pt x="100" y="22"/>
                  </a:lnTo>
                  <a:lnTo>
                    <a:pt x="109" y="22"/>
                  </a:lnTo>
                  <a:lnTo>
                    <a:pt x="115" y="24"/>
                  </a:lnTo>
                  <a:lnTo>
                    <a:pt x="118" y="24"/>
                  </a:lnTo>
                  <a:lnTo>
                    <a:pt x="118" y="19"/>
                  </a:lnTo>
                  <a:lnTo>
                    <a:pt x="118" y="15"/>
                  </a:lnTo>
                  <a:lnTo>
                    <a:pt x="124" y="11"/>
                  </a:lnTo>
                  <a:lnTo>
                    <a:pt x="124" y="7"/>
                  </a:lnTo>
                  <a:lnTo>
                    <a:pt x="120" y="5"/>
                  </a:lnTo>
                  <a:lnTo>
                    <a:pt x="120" y="0"/>
                  </a:lnTo>
                  <a:lnTo>
                    <a:pt x="120" y="0"/>
                  </a:lnTo>
                  <a:lnTo>
                    <a:pt x="120" y="0"/>
                  </a:lnTo>
                  <a:lnTo>
                    <a:pt x="120" y="0"/>
                  </a:lnTo>
                  <a:close/>
                  <a:moveTo>
                    <a:pt x="79" y="145"/>
                  </a:moveTo>
                  <a:lnTo>
                    <a:pt x="79" y="145"/>
                  </a:lnTo>
                  <a:lnTo>
                    <a:pt x="79" y="145"/>
                  </a:lnTo>
                  <a:lnTo>
                    <a:pt x="77" y="150"/>
                  </a:lnTo>
                  <a:lnTo>
                    <a:pt x="79" y="150"/>
                  </a:lnTo>
                  <a:lnTo>
                    <a:pt x="79" y="154"/>
                  </a:lnTo>
                  <a:lnTo>
                    <a:pt x="88" y="154"/>
                  </a:lnTo>
                  <a:lnTo>
                    <a:pt x="88" y="154"/>
                  </a:lnTo>
                  <a:lnTo>
                    <a:pt x="90" y="150"/>
                  </a:lnTo>
                  <a:lnTo>
                    <a:pt x="94" y="154"/>
                  </a:lnTo>
                  <a:lnTo>
                    <a:pt x="100" y="154"/>
                  </a:lnTo>
                  <a:lnTo>
                    <a:pt x="100" y="160"/>
                  </a:lnTo>
                  <a:lnTo>
                    <a:pt x="105" y="160"/>
                  </a:lnTo>
                  <a:lnTo>
                    <a:pt x="109" y="154"/>
                  </a:lnTo>
                  <a:lnTo>
                    <a:pt x="113" y="154"/>
                  </a:lnTo>
                  <a:lnTo>
                    <a:pt x="118" y="154"/>
                  </a:lnTo>
                  <a:lnTo>
                    <a:pt x="124" y="154"/>
                  </a:lnTo>
                  <a:lnTo>
                    <a:pt x="128" y="154"/>
                  </a:lnTo>
                  <a:lnTo>
                    <a:pt x="128" y="150"/>
                  </a:lnTo>
                  <a:lnTo>
                    <a:pt x="128" y="150"/>
                  </a:lnTo>
                  <a:lnTo>
                    <a:pt x="128" y="149"/>
                  </a:lnTo>
                  <a:lnTo>
                    <a:pt x="128" y="150"/>
                  </a:lnTo>
                  <a:lnTo>
                    <a:pt x="128" y="150"/>
                  </a:lnTo>
                  <a:lnTo>
                    <a:pt x="124" y="154"/>
                  </a:lnTo>
                  <a:lnTo>
                    <a:pt x="122" y="150"/>
                  </a:lnTo>
                  <a:lnTo>
                    <a:pt x="120" y="150"/>
                  </a:lnTo>
                  <a:lnTo>
                    <a:pt x="118" y="150"/>
                  </a:lnTo>
                  <a:lnTo>
                    <a:pt x="118" y="150"/>
                  </a:lnTo>
                  <a:lnTo>
                    <a:pt x="118" y="149"/>
                  </a:lnTo>
                  <a:lnTo>
                    <a:pt x="115" y="149"/>
                  </a:lnTo>
                  <a:lnTo>
                    <a:pt x="109" y="145"/>
                  </a:lnTo>
                  <a:lnTo>
                    <a:pt x="107" y="145"/>
                  </a:lnTo>
                  <a:lnTo>
                    <a:pt x="101" y="145"/>
                  </a:lnTo>
                  <a:lnTo>
                    <a:pt x="98" y="149"/>
                  </a:lnTo>
                  <a:lnTo>
                    <a:pt x="94" y="150"/>
                  </a:lnTo>
                  <a:lnTo>
                    <a:pt x="90" y="149"/>
                  </a:lnTo>
                  <a:lnTo>
                    <a:pt x="88" y="145"/>
                  </a:lnTo>
                  <a:lnTo>
                    <a:pt x="88" y="145"/>
                  </a:lnTo>
                  <a:lnTo>
                    <a:pt x="88" y="145"/>
                  </a:lnTo>
                  <a:lnTo>
                    <a:pt x="88" y="141"/>
                  </a:lnTo>
                  <a:lnTo>
                    <a:pt x="85" y="141"/>
                  </a:lnTo>
                  <a:lnTo>
                    <a:pt x="85" y="145"/>
                  </a:lnTo>
                  <a:lnTo>
                    <a:pt x="88" y="145"/>
                  </a:lnTo>
                  <a:lnTo>
                    <a:pt x="85" y="145"/>
                  </a:lnTo>
                  <a:lnTo>
                    <a:pt x="83" y="145"/>
                  </a:lnTo>
                  <a:lnTo>
                    <a:pt x="83" y="141"/>
                  </a:lnTo>
                  <a:lnTo>
                    <a:pt x="79" y="141"/>
                  </a:lnTo>
                  <a:lnTo>
                    <a:pt x="79" y="145"/>
                  </a:lnTo>
                  <a:lnTo>
                    <a:pt x="83" y="145"/>
                  </a:lnTo>
                  <a:lnTo>
                    <a:pt x="79" y="145"/>
                  </a:lnTo>
                  <a:lnTo>
                    <a:pt x="79" y="145"/>
                  </a:lnTo>
                  <a:lnTo>
                    <a:pt x="79" y="145"/>
                  </a:lnTo>
                  <a:lnTo>
                    <a:pt x="79" y="145"/>
                  </a:lnTo>
                  <a:close/>
                  <a:moveTo>
                    <a:pt x="4" y="51"/>
                  </a:moveTo>
                  <a:lnTo>
                    <a:pt x="4" y="54"/>
                  </a:lnTo>
                  <a:lnTo>
                    <a:pt x="7" y="58"/>
                  </a:lnTo>
                  <a:lnTo>
                    <a:pt x="9" y="58"/>
                  </a:lnTo>
                  <a:lnTo>
                    <a:pt x="9" y="60"/>
                  </a:lnTo>
                  <a:lnTo>
                    <a:pt x="9" y="60"/>
                  </a:lnTo>
                  <a:lnTo>
                    <a:pt x="4" y="60"/>
                  </a:lnTo>
                  <a:lnTo>
                    <a:pt x="4" y="56"/>
                  </a:lnTo>
                  <a:lnTo>
                    <a:pt x="0" y="54"/>
                  </a:lnTo>
                  <a:lnTo>
                    <a:pt x="0" y="54"/>
                  </a:lnTo>
                  <a:lnTo>
                    <a:pt x="0" y="53"/>
                  </a:lnTo>
                  <a:lnTo>
                    <a:pt x="4" y="51"/>
                  </a:lnTo>
                  <a:lnTo>
                    <a:pt x="4" y="51"/>
                  </a:lnTo>
                  <a:lnTo>
                    <a:pt x="4" y="51"/>
                  </a:lnTo>
                  <a:lnTo>
                    <a:pt x="4" y="51"/>
                  </a:lnTo>
                  <a:lnTo>
                    <a:pt x="4" y="51"/>
                  </a:lnTo>
                  <a:close/>
                  <a:moveTo>
                    <a:pt x="19" y="79"/>
                  </a:moveTo>
                  <a:lnTo>
                    <a:pt x="19" y="79"/>
                  </a:lnTo>
                  <a:lnTo>
                    <a:pt x="21" y="75"/>
                  </a:lnTo>
                  <a:lnTo>
                    <a:pt x="22" y="75"/>
                  </a:lnTo>
                  <a:lnTo>
                    <a:pt x="22" y="79"/>
                  </a:lnTo>
                  <a:lnTo>
                    <a:pt x="21" y="79"/>
                  </a:lnTo>
                  <a:lnTo>
                    <a:pt x="21" y="79"/>
                  </a:lnTo>
                  <a:lnTo>
                    <a:pt x="19" y="79"/>
                  </a:lnTo>
                  <a:lnTo>
                    <a:pt x="19" y="79"/>
                  </a:lnTo>
                  <a:lnTo>
                    <a:pt x="19" y="79"/>
                  </a:lnTo>
                  <a:lnTo>
                    <a:pt x="19" y="79"/>
                  </a:lnTo>
                  <a:close/>
                  <a:moveTo>
                    <a:pt x="19" y="85"/>
                  </a:moveTo>
                  <a:lnTo>
                    <a:pt x="19" y="79"/>
                  </a:lnTo>
                  <a:lnTo>
                    <a:pt x="21" y="81"/>
                  </a:lnTo>
                  <a:lnTo>
                    <a:pt x="22" y="85"/>
                  </a:lnTo>
                  <a:lnTo>
                    <a:pt x="22" y="86"/>
                  </a:lnTo>
                  <a:lnTo>
                    <a:pt x="24" y="86"/>
                  </a:lnTo>
                  <a:lnTo>
                    <a:pt x="24" y="88"/>
                  </a:lnTo>
                  <a:lnTo>
                    <a:pt x="24" y="90"/>
                  </a:lnTo>
                  <a:lnTo>
                    <a:pt x="24" y="92"/>
                  </a:lnTo>
                  <a:lnTo>
                    <a:pt x="21" y="90"/>
                  </a:lnTo>
                  <a:lnTo>
                    <a:pt x="19" y="90"/>
                  </a:lnTo>
                  <a:lnTo>
                    <a:pt x="19" y="88"/>
                  </a:lnTo>
                  <a:lnTo>
                    <a:pt x="19" y="86"/>
                  </a:lnTo>
                  <a:lnTo>
                    <a:pt x="19" y="90"/>
                  </a:lnTo>
                  <a:lnTo>
                    <a:pt x="17" y="90"/>
                  </a:lnTo>
                  <a:lnTo>
                    <a:pt x="15" y="88"/>
                  </a:lnTo>
                  <a:lnTo>
                    <a:pt x="15" y="85"/>
                  </a:lnTo>
                  <a:lnTo>
                    <a:pt x="17" y="85"/>
                  </a:lnTo>
                  <a:lnTo>
                    <a:pt x="19" y="85"/>
                  </a:lnTo>
                  <a:lnTo>
                    <a:pt x="19" y="85"/>
                  </a:lnTo>
                  <a:lnTo>
                    <a:pt x="19" y="85"/>
                  </a:lnTo>
                  <a:lnTo>
                    <a:pt x="19" y="85"/>
                  </a:lnTo>
                  <a:close/>
                  <a:moveTo>
                    <a:pt x="26" y="98"/>
                  </a:moveTo>
                  <a:lnTo>
                    <a:pt x="28" y="100"/>
                  </a:lnTo>
                  <a:lnTo>
                    <a:pt x="26" y="100"/>
                  </a:lnTo>
                  <a:lnTo>
                    <a:pt x="24" y="101"/>
                  </a:lnTo>
                  <a:lnTo>
                    <a:pt x="22" y="100"/>
                  </a:lnTo>
                  <a:lnTo>
                    <a:pt x="21" y="98"/>
                  </a:lnTo>
                  <a:lnTo>
                    <a:pt x="21" y="96"/>
                  </a:lnTo>
                  <a:lnTo>
                    <a:pt x="22" y="94"/>
                  </a:lnTo>
                  <a:lnTo>
                    <a:pt x="24" y="96"/>
                  </a:lnTo>
                  <a:lnTo>
                    <a:pt x="26" y="98"/>
                  </a:lnTo>
                  <a:lnTo>
                    <a:pt x="26" y="98"/>
                  </a:lnTo>
                  <a:lnTo>
                    <a:pt x="26" y="98"/>
                  </a:lnTo>
                  <a:lnTo>
                    <a:pt x="26" y="98"/>
                  </a:lnTo>
                  <a:close/>
                  <a:moveTo>
                    <a:pt x="143" y="139"/>
                  </a:moveTo>
                  <a:lnTo>
                    <a:pt x="143" y="139"/>
                  </a:lnTo>
                  <a:lnTo>
                    <a:pt x="143" y="137"/>
                  </a:lnTo>
                  <a:lnTo>
                    <a:pt x="143" y="139"/>
                  </a:lnTo>
                  <a:lnTo>
                    <a:pt x="143" y="139"/>
                  </a:lnTo>
                  <a:lnTo>
                    <a:pt x="143" y="139"/>
                  </a:lnTo>
                  <a:lnTo>
                    <a:pt x="143" y="139"/>
                  </a:lnTo>
                  <a:lnTo>
                    <a:pt x="143" y="139"/>
                  </a:lnTo>
                  <a:close/>
                  <a:moveTo>
                    <a:pt x="143" y="149"/>
                  </a:moveTo>
                  <a:lnTo>
                    <a:pt x="141" y="145"/>
                  </a:lnTo>
                  <a:lnTo>
                    <a:pt x="141" y="141"/>
                  </a:lnTo>
                  <a:lnTo>
                    <a:pt x="143" y="141"/>
                  </a:lnTo>
                  <a:lnTo>
                    <a:pt x="143" y="141"/>
                  </a:lnTo>
                  <a:lnTo>
                    <a:pt x="145" y="145"/>
                  </a:lnTo>
                  <a:lnTo>
                    <a:pt x="143" y="149"/>
                  </a:lnTo>
                  <a:lnTo>
                    <a:pt x="143" y="149"/>
                  </a:lnTo>
                  <a:lnTo>
                    <a:pt x="143" y="149"/>
                  </a:lnTo>
                  <a:lnTo>
                    <a:pt x="143" y="149"/>
                  </a:lnTo>
                  <a:lnTo>
                    <a:pt x="143" y="149"/>
                  </a:lnTo>
                  <a:close/>
                  <a:moveTo>
                    <a:pt x="152" y="137"/>
                  </a:moveTo>
                  <a:lnTo>
                    <a:pt x="149" y="137"/>
                  </a:lnTo>
                  <a:lnTo>
                    <a:pt x="152" y="134"/>
                  </a:lnTo>
                  <a:lnTo>
                    <a:pt x="152" y="134"/>
                  </a:lnTo>
                  <a:lnTo>
                    <a:pt x="152" y="132"/>
                  </a:lnTo>
                  <a:lnTo>
                    <a:pt x="154" y="128"/>
                  </a:lnTo>
                  <a:lnTo>
                    <a:pt x="158" y="126"/>
                  </a:lnTo>
                  <a:lnTo>
                    <a:pt x="162" y="124"/>
                  </a:lnTo>
                  <a:lnTo>
                    <a:pt x="162" y="126"/>
                  </a:lnTo>
                  <a:lnTo>
                    <a:pt x="160" y="128"/>
                  </a:lnTo>
                  <a:lnTo>
                    <a:pt x="160" y="130"/>
                  </a:lnTo>
                  <a:lnTo>
                    <a:pt x="158" y="132"/>
                  </a:lnTo>
                  <a:lnTo>
                    <a:pt x="158" y="134"/>
                  </a:lnTo>
                  <a:lnTo>
                    <a:pt x="158" y="134"/>
                  </a:lnTo>
                  <a:lnTo>
                    <a:pt x="154" y="135"/>
                  </a:lnTo>
                  <a:lnTo>
                    <a:pt x="154" y="137"/>
                  </a:lnTo>
                  <a:lnTo>
                    <a:pt x="152" y="137"/>
                  </a:lnTo>
                  <a:lnTo>
                    <a:pt x="152" y="137"/>
                  </a:lnTo>
                  <a:lnTo>
                    <a:pt x="152" y="137"/>
                  </a:lnTo>
                  <a:lnTo>
                    <a:pt x="152" y="137"/>
                  </a:lnTo>
                  <a:close/>
                  <a:moveTo>
                    <a:pt x="128" y="124"/>
                  </a:moveTo>
                  <a:lnTo>
                    <a:pt x="124" y="124"/>
                  </a:lnTo>
                  <a:lnTo>
                    <a:pt x="128" y="122"/>
                  </a:lnTo>
                  <a:lnTo>
                    <a:pt x="128" y="120"/>
                  </a:lnTo>
                  <a:lnTo>
                    <a:pt x="130" y="122"/>
                  </a:lnTo>
                  <a:lnTo>
                    <a:pt x="128" y="124"/>
                  </a:lnTo>
                  <a:lnTo>
                    <a:pt x="128" y="124"/>
                  </a:lnTo>
                  <a:lnTo>
                    <a:pt x="128" y="124"/>
                  </a:lnTo>
                  <a:lnTo>
                    <a:pt x="128" y="124"/>
                  </a:lnTo>
                  <a:lnTo>
                    <a:pt x="128" y="124"/>
                  </a:lnTo>
                  <a:lnTo>
                    <a:pt x="128" y="124"/>
                  </a:lnTo>
                  <a:close/>
                  <a:moveTo>
                    <a:pt x="128" y="98"/>
                  </a:moveTo>
                  <a:lnTo>
                    <a:pt x="130" y="96"/>
                  </a:lnTo>
                  <a:lnTo>
                    <a:pt x="132" y="96"/>
                  </a:lnTo>
                  <a:lnTo>
                    <a:pt x="133" y="98"/>
                  </a:lnTo>
                  <a:lnTo>
                    <a:pt x="133" y="98"/>
                  </a:lnTo>
                  <a:lnTo>
                    <a:pt x="135" y="98"/>
                  </a:lnTo>
                  <a:lnTo>
                    <a:pt x="135" y="100"/>
                  </a:lnTo>
                  <a:lnTo>
                    <a:pt x="133" y="100"/>
                  </a:lnTo>
                  <a:lnTo>
                    <a:pt x="133" y="101"/>
                  </a:lnTo>
                  <a:lnTo>
                    <a:pt x="132" y="101"/>
                  </a:lnTo>
                  <a:lnTo>
                    <a:pt x="130" y="100"/>
                  </a:lnTo>
                  <a:lnTo>
                    <a:pt x="128" y="100"/>
                  </a:lnTo>
                  <a:lnTo>
                    <a:pt x="124" y="100"/>
                  </a:lnTo>
                  <a:lnTo>
                    <a:pt x="128" y="98"/>
                  </a:lnTo>
                  <a:lnTo>
                    <a:pt x="128" y="98"/>
                  </a:lnTo>
                  <a:lnTo>
                    <a:pt x="128" y="98"/>
                  </a:lnTo>
                  <a:lnTo>
                    <a:pt x="128" y="98"/>
                  </a:lnTo>
                  <a:close/>
                  <a:moveTo>
                    <a:pt x="118" y="79"/>
                  </a:moveTo>
                  <a:lnTo>
                    <a:pt x="120" y="85"/>
                  </a:lnTo>
                  <a:lnTo>
                    <a:pt x="118" y="86"/>
                  </a:lnTo>
                  <a:lnTo>
                    <a:pt x="118" y="86"/>
                  </a:lnTo>
                  <a:lnTo>
                    <a:pt x="115" y="86"/>
                  </a:lnTo>
                  <a:lnTo>
                    <a:pt x="115" y="85"/>
                  </a:lnTo>
                  <a:lnTo>
                    <a:pt x="118" y="85"/>
                  </a:lnTo>
                  <a:lnTo>
                    <a:pt x="118" y="81"/>
                  </a:lnTo>
                  <a:lnTo>
                    <a:pt x="115" y="79"/>
                  </a:lnTo>
                  <a:lnTo>
                    <a:pt x="115" y="79"/>
                  </a:lnTo>
                  <a:lnTo>
                    <a:pt x="118" y="75"/>
                  </a:lnTo>
                  <a:lnTo>
                    <a:pt x="118" y="79"/>
                  </a:lnTo>
                  <a:lnTo>
                    <a:pt x="118" y="79"/>
                  </a:lnTo>
                  <a:lnTo>
                    <a:pt x="118" y="79"/>
                  </a:lnTo>
                  <a:lnTo>
                    <a:pt x="118" y="79"/>
                  </a:lnTo>
                  <a:lnTo>
                    <a:pt x="118" y="79"/>
                  </a:lnTo>
                  <a:close/>
                  <a:moveTo>
                    <a:pt x="115" y="66"/>
                  </a:moveTo>
                  <a:lnTo>
                    <a:pt x="113" y="66"/>
                  </a:lnTo>
                  <a:lnTo>
                    <a:pt x="115" y="62"/>
                  </a:lnTo>
                  <a:lnTo>
                    <a:pt x="118" y="62"/>
                  </a:lnTo>
                  <a:lnTo>
                    <a:pt x="118" y="60"/>
                  </a:lnTo>
                  <a:lnTo>
                    <a:pt x="124" y="60"/>
                  </a:lnTo>
                  <a:lnTo>
                    <a:pt x="124" y="60"/>
                  </a:lnTo>
                  <a:lnTo>
                    <a:pt x="124" y="62"/>
                  </a:lnTo>
                  <a:lnTo>
                    <a:pt x="124" y="62"/>
                  </a:lnTo>
                  <a:lnTo>
                    <a:pt x="124" y="66"/>
                  </a:lnTo>
                  <a:lnTo>
                    <a:pt x="124" y="69"/>
                  </a:lnTo>
                  <a:lnTo>
                    <a:pt x="120" y="69"/>
                  </a:lnTo>
                  <a:lnTo>
                    <a:pt x="118" y="69"/>
                  </a:lnTo>
                  <a:lnTo>
                    <a:pt x="118" y="66"/>
                  </a:lnTo>
                  <a:lnTo>
                    <a:pt x="120" y="66"/>
                  </a:lnTo>
                  <a:lnTo>
                    <a:pt x="120" y="64"/>
                  </a:lnTo>
                  <a:lnTo>
                    <a:pt x="118" y="64"/>
                  </a:lnTo>
                  <a:lnTo>
                    <a:pt x="118" y="66"/>
                  </a:lnTo>
                  <a:lnTo>
                    <a:pt x="118" y="66"/>
                  </a:lnTo>
                  <a:lnTo>
                    <a:pt x="115" y="66"/>
                  </a:lnTo>
                  <a:lnTo>
                    <a:pt x="115" y="66"/>
                  </a:lnTo>
                  <a:lnTo>
                    <a:pt x="115" y="66"/>
                  </a:lnTo>
                  <a:lnTo>
                    <a:pt x="115" y="66"/>
                  </a:lnTo>
                  <a:lnTo>
                    <a:pt x="115" y="66"/>
                  </a:lnTo>
                  <a:close/>
                  <a:moveTo>
                    <a:pt x="105" y="34"/>
                  </a:moveTo>
                  <a:lnTo>
                    <a:pt x="107" y="34"/>
                  </a:lnTo>
                  <a:lnTo>
                    <a:pt x="109" y="30"/>
                  </a:lnTo>
                  <a:lnTo>
                    <a:pt x="109" y="34"/>
                  </a:lnTo>
                  <a:lnTo>
                    <a:pt x="109" y="36"/>
                  </a:lnTo>
                  <a:lnTo>
                    <a:pt x="109" y="36"/>
                  </a:lnTo>
                  <a:lnTo>
                    <a:pt x="105" y="34"/>
                  </a:lnTo>
                  <a:lnTo>
                    <a:pt x="105" y="34"/>
                  </a:lnTo>
                  <a:lnTo>
                    <a:pt x="105" y="34"/>
                  </a:lnTo>
                  <a:lnTo>
                    <a:pt x="105" y="34"/>
                  </a:lnTo>
                  <a:close/>
                  <a:moveTo>
                    <a:pt x="98" y="43"/>
                  </a:moveTo>
                  <a:lnTo>
                    <a:pt x="100" y="43"/>
                  </a:lnTo>
                  <a:lnTo>
                    <a:pt x="101" y="43"/>
                  </a:lnTo>
                  <a:lnTo>
                    <a:pt x="103" y="41"/>
                  </a:lnTo>
                  <a:lnTo>
                    <a:pt x="105" y="43"/>
                  </a:lnTo>
                  <a:lnTo>
                    <a:pt x="103" y="45"/>
                  </a:lnTo>
                  <a:lnTo>
                    <a:pt x="103" y="49"/>
                  </a:lnTo>
                  <a:lnTo>
                    <a:pt x="100" y="49"/>
                  </a:lnTo>
                  <a:lnTo>
                    <a:pt x="100" y="49"/>
                  </a:lnTo>
                  <a:lnTo>
                    <a:pt x="98" y="47"/>
                  </a:lnTo>
                  <a:lnTo>
                    <a:pt x="96" y="43"/>
                  </a:lnTo>
                  <a:lnTo>
                    <a:pt x="98" y="43"/>
                  </a:lnTo>
                  <a:lnTo>
                    <a:pt x="98" y="43"/>
                  </a:lnTo>
                  <a:lnTo>
                    <a:pt x="98" y="43"/>
                  </a:lnTo>
                  <a:lnTo>
                    <a:pt x="98" y="43"/>
                  </a:lnTo>
                  <a:close/>
                  <a:moveTo>
                    <a:pt x="88" y="26"/>
                  </a:moveTo>
                  <a:lnTo>
                    <a:pt x="90" y="26"/>
                  </a:lnTo>
                  <a:lnTo>
                    <a:pt x="92" y="26"/>
                  </a:lnTo>
                  <a:lnTo>
                    <a:pt x="92" y="30"/>
                  </a:lnTo>
                  <a:lnTo>
                    <a:pt x="90" y="30"/>
                  </a:lnTo>
                  <a:lnTo>
                    <a:pt x="88" y="30"/>
                  </a:lnTo>
                  <a:lnTo>
                    <a:pt x="88" y="30"/>
                  </a:lnTo>
                  <a:lnTo>
                    <a:pt x="88" y="26"/>
                  </a:lnTo>
                  <a:lnTo>
                    <a:pt x="88" y="26"/>
                  </a:lnTo>
                  <a:lnTo>
                    <a:pt x="88" y="26"/>
                  </a:lnTo>
                  <a:lnTo>
                    <a:pt x="88" y="26"/>
                  </a:lnTo>
                  <a:close/>
                  <a:moveTo>
                    <a:pt x="69" y="66"/>
                  </a:moveTo>
                  <a:lnTo>
                    <a:pt x="73" y="66"/>
                  </a:lnTo>
                  <a:lnTo>
                    <a:pt x="75" y="66"/>
                  </a:lnTo>
                  <a:lnTo>
                    <a:pt x="75" y="66"/>
                  </a:lnTo>
                  <a:lnTo>
                    <a:pt x="75" y="69"/>
                  </a:lnTo>
                  <a:lnTo>
                    <a:pt x="69" y="66"/>
                  </a:lnTo>
                  <a:lnTo>
                    <a:pt x="69" y="66"/>
                  </a:lnTo>
                  <a:lnTo>
                    <a:pt x="69" y="66"/>
                  </a:lnTo>
                  <a:lnTo>
                    <a:pt x="69" y="66"/>
                  </a:lnTo>
                  <a:close/>
                  <a:moveTo>
                    <a:pt x="68" y="66"/>
                  </a:moveTo>
                  <a:lnTo>
                    <a:pt x="69" y="64"/>
                  </a:lnTo>
                  <a:lnTo>
                    <a:pt x="69" y="66"/>
                  </a:lnTo>
                  <a:lnTo>
                    <a:pt x="69" y="66"/>
                  </a:lnTo>
                  <a:lnTo>
                    <a:pt x="68" y="66"/>
                  </a:lnTo>
                  <a:lnTo>
                    <a:pt x="68" y="66"/>
                  </a:lnTo>
                  <a:lnTo>
                    <a:pt x="68" y="66"/>
                  </a:lnTo>
                  <a:lnTo>
                    <a:pt x="68" y="66"/>
                  </a:lnTo>
                  <a:close/>
                  <a:moveTo>
                    <a:pt x="88" y="69"/>
                  </a:moveTo>
                  <a:lnTo>
                    <a:pt x="90" y="69"/>
                  </a:lnTo>
                  <a:lnTo>
                    <a:pt x="92" y="69"/>
                  </a:lnTo>
                  <a:lnTo>
                    <a:pt x="94" y="69"/>
                  </a:lnTo>
                  <a:lnTo>
                    <a:pt x="94" y="75"/>
                  </a:lnTo>
                  <a:lnTo>
                    <a:pt x="92" y="75"/>
                  </a:lnTo>
                  <a:lnTo>
                    <a:pt x="92" y="71"/>
                  </a:lnTo>
                  <a:lnTo>
                    <a:pt x="90" y="71"/>
                  </a:lnTo>
                  <a:lnTo>
                    <a:pt x="88" y="69"/>
                  </a:lnTo>
                  <a:lnTo>
                    <a:pt x="88" y="69"/>
                  </a:lnTo>
                  <a:lnTo>
                    <a:pt x="88" y="69"/>
                  </a:lnTo>
                  <a:lnTo>
                    <a:pt x="88" y="69"/>
                  </a:lnTo>
                  <a:close/>
                  <a:moveTo>
                    <a:pt x="118" y="105"/>
                  </a:moveTo>
                  <a:lnTo>
                    <a:pt x="118" y="103"/>
                  </a:lnTo>
                  <a:lnTo>
                    <a:pt x="118" y="101"/>
                  </a:lnTo>
                  <a:lnTo>
                    <a:pt x="122" y="101"/>
                  </a:lnTo>
                  <a:lnTo>
                    <a:pt x="122" y="103"/>
                  </a:lnTo>
                  <a:lnTo>
                    <a:pt x="118" y="105"/>
                  </a:lnTo>
                  <a:lnTo>
                    <a:pt x="118" y="105"/>
                  </a:lnTo>
                  <a:lnTo>
                    <a:pt x="118" y="105"/>
                  </a:lnTo>
                  <a:lnTo>
                    <a:pt x="118" y="105"/>
                  </a:lnTo>
                  <a:close/>
                  <a:moveTo>
                    <a:pt x="88" y="124"/>
                  </a:moveTo>
                  <a:lnTo>
                    <a:pt x="90" y="120"/>
                  </a:lnTo>
                  <a:lnTo>
                    <a:pt x="92" y="120"/>
                  </a:lnTo>
                  <a:lnTo>
                    <a:pt x="92" y="122"/>
                  </a:lnTo>
                  <a:lnTo>
                    <a:pt x="90" y="124"/>
                  </a:lnTo>
                  <a:lnTo>
                    <a:pt x="88" y="124"/>
                  </a:lnTo>
                  <a:lnTo>
                    <a:pt x="88" y="124"/>
                  </a:lnTo>
                  <a:lnTo>
                    <a:pt x="88" y="124"/>
                  </a:lnTo>
                  <a:lnTo>
                    <a:pt x="88" y="124"/>
                  </a:lnTo>
                  <a:close/>
                  <a:moveTo>
                    <a:pt x="90" y="111"/>
                  </a:moveTo>
                  <a:lnTo>
                    <a:pt x="92" y="111"/>
                  </a:lnTo>
                  <a:lnTo>
                    <a:pt x="92" y="115"/>
                  </a:lnTo>
                  <a:lnTo>
                    <a:pt x="90" y="111"/>
                  </a:lnTo>
                  <a:lnTo>
                    <a:pt x="90" y="111"/>
                  </a:lnTo>
                  <a:lnTo>
                    <a:pt x="90" y="111"/>
                  </a:lnTo>
                  <a:lnTo>
                    <a:pt x="90" y="111"/>
                  </a:lnTo>
                  <a:close/>
                  <a:moveTo>
                    <a:pt x="88" y="109"/>
                  </a:moveTo>
                  <a:lnTo>
                    <a:pt x="88" y="105"/>
                  </a:lnTo>
                  <a:lnTo>
                    <a:pt x="90" y="105"/>
                  </a:lnTo>
                  <a:lnTo>
                    <a:pt x="90" y="109"/>
                  </a:lnTo>
                  <a:lnTo>
                    <a:pt x="90" y="109"/>
                  </a:lnTo>
                  <a:lnTo>
                    <a:pt x="88" y="109"/>
                  </a:lnTo>
                  <a:lnTo>
                    <a:pt x="88" y="109"/>
                  </a:lnTo>
                  <a:lnTo>
                    <a:pt x="88" y="109"/>
                  </a:lnTo>
                  <a:lnTo>
                    <a:pt x="88" y="109"/>
                  </a:lnTo>
                  <a:close/>
                  <a:moveTo>
                    <a:pt x="88" y="105"/>
                  </a:moveTo>
                  <a:lnTo>
                    <a:pt x="88" y="103"/>
                  </a:lnTo>
                  <a:lnTo>
                    <a:pt x="88" y="101"/>
                  </a:lnTo>
                  <a:lnTo>
                    <a:pt x="88" y="103"/>
                  </a:lnTo>
                  <a:lnTo>
                    <a:pt x="88" y="105"/>
                  </a:lnTo>
                  <a:lnTo>
                    <a:pt x="88" y="105"/>
                  </a:lnTo>
                  <a:lnTo>
                    <a:pt x="88" y="105"/>
                  </a:lnTo>
                  <a:lnTo>
                    <a:pt x="88" y="105"/>
                  </a:lnTo>
                  <a:close/>
                  <a:moveTo>
                    <a:pt x="105" y="115"/>
                  </a:moveTo>
                  <a:lnTo>
                    <a:pt x="103" y="115"/>
                  </a:lnTo>
                  <a:lnTo>
                    <a:pt x="103" y="111"/>
                  </a:lnTo>
                  <a:lnTo>
                    <a:pt x="105" y="111"/>
                  </a:lnTo>
                  <a:lnTo>
                    <a:pt x="107" y="115"/>
                  </a:lnTo>
                  <a:lnTo>
                    <a:pt x="105" y="115"/>
                  </a:lnTo>
                  <a:lnTo>
                    <a:pt x="105" y="115"/>
                  </a:lnTo>
                  <a:lnTo>
                    <a:pt x="105" y="115"/>
                  </a:lnTo>
                  <a:lnTo>
                    <a:pt x="105" y="115"/>
                  </a:lnTo>
                  <a:close/>
                  <a:moveTo>
                    <a:pt x="109" y="115"/>
                  </a:moveTo>
                  <a:lnTo>
                    <a:pt x="109" y="111"/>
                  </a:lnTo>
                  <a:lnTo>
                    <a:pt x="109" y="111"/>
                  </a:lnTo>
                  <a:lnTo>
                    <a:pt x="113" y="111"/>
                  </a:lnTo>
                  <a:lnTo>
                    <a:pt x="113" y="111"/>
                  </a:lnTo>
                  <a:lnTo>
                    <a:pt x="109" y="115"/>
                  </a:lnTo>
                  <a:lnTo>
                    <a:pt x="109" y="115"/>
                  </a:lnTo>
                  <a:lnTo>
                    <a:pt x="109" y="115"/>
                  </a:lnTo>
                  <a:lnTo>
                    <a:pt x="109" y="115"/>
                  </a:lnTo>
                  <a:lnTo>
                    <a:pt x="109" y="115"/>
                  </a:lnTo>
                  <a:close/>
                  <a:moveTo>
                    <a:pt x="109" y="105"/>
                  </a:moveTo>
                  <a:lnTo>
                    <a:pt x="109" y="105"/>
                  </a:lnTo>
                  <a:lnTo>
                    <a:pt x="109" y="105"/>
                  </a:lnTo>
                  <a:lnTo>
                    <a:pt x="109" y="105"/>
                  </a:lnTo>
                  <a:lnTo>
                    <a:pt x="109" y="105"/>
                  </a:lnTo>
                  <a:lnTo>
                    <a:pt x="109" y="105"/>
                  </a:lnTo>
                  <a:lnTo>
                    <a:pt x="109" y="105"/>
                  </a:lnTo>
                  <a:close/>
                  <a:moveTo>
                    <a:pt x="103" y="101"/>
                  </a:moveTo>
                  <a:lnTo>
                    <a:pt x="105" y="101"/>
                  </a:lnTo>
                  <a:lnTo>
                    <a:pt x="107" y="103"/>
                  </a:lnTo>
                  <a:lnTo>
                    <a:pt x="107" y="105"/>
                  </a:lnTo>
                  <a:lnTo>
                    <a:pt x="105" y="103"/>
                  </a:lnTo>
                  <a:lnTo>
                    <a:pt x="103" y="101"/>
                  </a:lnTo>
                  <a:lnTo>
                    <a:pt x="103" y="101"/>
                  </a:lnTo>
                  <a:lnTo>
                    <a:pt x="103" y="101"/>
                  </a:lnTo>
                  <a:lnTo>
                    <a:pt x="103" y="101"/>
                  </a:lnTo>
                  <a:close/>
                  <a:moveTo>
                    <a:pt x="94" y="94"/>
                  </a:moveTo>
                  <a:lnTo>
                    <a:pt x="96" y="94"/>
                  </a:lnTo>
                  <a:lnTo>
                    <a:pt x="98" y="96"/>
                  </a:lnTo>
                  <a:lnTo>
                    <a:pt x="101" y="100"/>
                  </a:lnTo>
                  <a:lnTo>
                    <a:pt x="101" y="101"/>
                  </a:lnTo>
                  <a:lnTo>
                    <a:pt x="100" y="101"/>
                  </a:lnTo>
                  <a:lnTo>
                    <a:pt x="96" y="98"/>
                  </a:lnTo>
                  <a:lnTo>
                    <a:pt x="94" y="96"/>
                  </a:lnTo>
                  <a:lnTo>
                    <a:pt x="94" y="94"/>
                  </a:lnTo>
                  <a:lnTo>
                    <a:pt x="94" y="94"/>
                  </a:lnTo>
                  <a:lnTo>
                    <a:pt x="94" y="94"/>
                  </a:lnTo>
                  <a:lnTo>
                    <a:pt x="94" y="94"/>
                  </a:lnTo>
                  <a:close/>
                  <a:moveTo>
                    <a:pt x="60" y="71"/>
                  </a:moveTo>
                  <a:lnTo>
                    <a:pt x="62" y="69"/>
                  </a:lnTo>
                  <a:lnTo>
                    <a:pt x="68" y="69"/>
                  </a:lnTo>
                  <a:lnTo>
                    <a:pt x="69" y="71"/>
                  </a:lnTo>
                  <a:lnTo>
                    <a:pt x="73" y="71"/>
                  </a:lnTo>
                  <a:lnTo>
                    <a:pt x="77" y="75"/>
                  </a:lnTo>
                  <a:lnTo>
                    <a:pt x="77" y="75"/>
                  </a:lnTo>
                  <a:lnTo>
                    <a:pt x="79" y="75"/>
                  </a:lnTo>
                  <a:lnTo>
                    <a:pt x="79" y="75"/>
                  </a:lnTo>
                  <a:lnTo>
                    <a:pt x="83" y="79"/>
                  </a:lnTo>
                  <a:lnTo>
                    <a:pt x="85" y="81"/>
                  </a:lnTo>
                  <a:lnTo>
                    <a:pt x="85" y="85"/>
                  </a:lnTo>
                  <a:lnTo>
                    <a:pt x="85" y="85"/>
                  </a:lnTo>
                  <a:lnTo>
                    <a:pt x="85" y="88"/>
                  </a:lnTo>
                  <a:lnTo>
                    <a:pt x="88" y="90"/>
                  </a:lnTo>
                  <a:lnTo>
                    <a:pt x="88" y="90"/>
                  </a:lnTo>
                  <a:lnTo>
                    <a:pt x="92" y="90"/>
                  </a:lnTo>
                  <a:lnTo>
                    <a:pt x="90" y="94"/>
                  </a:lnTo>
                  <a:lnTo>
                    <a:pt x="88" y="94"/>
                  </a:lnTo>
                  <a:lnTo>
                    <a:pt x="88" y="94"/>
                  </a:lnTo>
                  <a:lnTo>
                    <a:pt x="85" y="92"/>
                  </a:lnTo>
                  <a:lnTo>
                    <a:pt x="83" y="90"/>
                  </a:lnTo>
                  <a:lnTo>
                    <a:pt x="85" y="88"/>
                  </a:lnTo>
                  <a:lnTo>
                    <a:pt x="83" y="86"/>
                  </a:lnTo>
                  <a:lnTo>
                    <a:pt x="79" y="85"/>
                  </a:lnTo>
                  <a:lnTo>
                    <a:pt x="79" y="81"/>
                  </a:lnTo>
                  <a:lnTo>
                    <a:pt x="79" y="81"/>
                  </a:lnTo>
                  <a:lnTo>
                    <a:pt x="75" y="79"/>
                  </a:lnTo>
                  <a:lnTo>
                    <a:pt x="73" y="79"/>
                  </a:lnTo>
                  <a:lnTo>
                    <a:pt x="69" y="79"/>
                  </a:lnTo>
                  <a:lnTo>
                    <a:pt x="69" y="75"/>
                  </a:lnTo>
                  <a:lnTo>
                    <a:pt x="68" y="75"/>
                  </a:lnTo>
                  <a:lnTo>
                    <a:pt x="66" y="75"/>
                  </a:lnTo>
                  <a:lnTo>
                    <a:pt x="64" y="71"/>
                  </a:lnTo>
                  <a:lnTo>
                    <a:pt x="62" y="71"/>
                  </a:lnTo>
                  <a:lnTo>
                    <a:pt x="60" y="71"/>
                  </a:lnTo>
                  <a:lnTo>
                    <a:pt x="60" y="71"/>
                  </a:lnTo>
                  <a:lnTo>
                    <a:pt x="60" y="71"/>
                  </a:lnTo>
                  <a:lnTo>
                    <a:pt x="60" y="71"/>
                  </a:lnTo>
                  <a:close/>
                  <a:moveTo>
                    <a:pt x="66" y="128"/>
                  </a:moveTo>
                  <a:lnTo>
                    <a:pt x="66" y="126"/>
                  </a:lnTo>
                  <a:lnTo>
                    <a:pt x="66" y="130"/>
                  </a:lnTo>
                  <a:lnTo>
                    <a:pt x="68" y="132"/>
                  </a:lnTo>
                  <a:lnTo>
                    <a:pt x="68" y="134"/>
                  </a:lnTo>
                  <a:lnTo>
                    <a:pt x="66" y="134"/>
                  </a:lnTo>
                  <a:lnTo>
                    <a:pt x="66" y="132"/>
                  </a:lnTo>
                  <a:lnTo>
                    <a:pt x="64" y="130"/>
                  </a:lnTo>
                  <a:lnTo>
                    <a:pt x="66" y="128"/>
                  </a:lnTo>
                  <a:lnTo>
                    <a:pt x="66" y="128"/>
                  </a:lnTo>
                  <a:lnTo>
                    <a:pt x="66" y="128"/>
                  </a:lnTo>
                  <a:lnTo>
                    <a:pt x="66" y="128"/>
                  </a:lnTo>
                  <a:close/>
                  <a:moveTo>
                    <a:pt x="66" y="124"/>
                  </a:moveTo>
                  <a:lnTo>
                    <a:pt x="66" y="124"/>
                  </a:lnTo>
                  <a:lnTo>
                    <a:pt x="64" y="124"/>
                  </a:lnTo>
                  <a:lnTo>
                    <a:pt x="66" y="124"/>
                  </a:lnTo>
                  <a:lnTo>
                    <a:pt x="66" y="124"/>
                  </a:lnTo>
                  <a:lnTo>
                    <a:pt x="66" y="124"/>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10" name="Freeform 95">
              <a:extLst>
                <a:ext uri="{FF2B5EF4-FFF2-40B4-BE49-F238E27FC236}">
                  <a16:creationId xmlns:a16="http://schemas.microsoft.com/office/drawing/2014/main" id="{78C7259B-541C-4B8B-ABE9-E51908BB7677}"/>
                </a:ext>
              </a:extLst>
            </p:cNvPr>
            <p:cNvSpPr>
              <a:spLocks noEditPoints="1"/>
            </p:cNvSpPr>
            <p:nvPr/>
          </p:nvSpPr>
          <p:spPr bwMode="auto">
            <a:xfrm>
              <a:off x="9628093" y="2626258"/>
              <a:ext cx="48272" cy="67861"/>
            </a:xfrm>
            <a:custGeom>
              <a:avLst/>
              <a:gdLst/>
              <a:ahLst/>
              <a:cxnLst>
                <a:cxn ang="0">
                  <a:pos x="55" y="126"/>
                </a:cxn>
                <a:cxn ang="0">
                  <a:pos x="55" y="71"/>
                </a:cxn>
                <a:cxn ang="0">
                  <a:pos x="74" y="22"/>
                </a:cxn>
                <a:cxn ang="0">
                  <a:pos x="79" y="41"/>
                </a:cxn>
                <a:cxn ang="0">
                  <a:pos x="91" y="53"/>
                </a:cxn>
                <a:cxn ang="0">
                  <a:pos x="98" y="53"/>
                </a:cxn>
                <a:cxn ang="0">
                  <a:pos x="108" y="54"/>
                </a:cxn>
                <a:cxn ang="0">
                  <a:pos x="117" y="54"/>
                </a:cxn>
                <a:cxn ang="0">
                  <a:pos x="123" y="66"/>
                </a:cxn>
                <a:cxn ang="0">
                  <a:pos x="128" y="71"/>
                </a:cxn>
                <a:cxn ang="0">
                  <a:pos x="138" y="77"/>
                </a:cxn>
                <a:cxn ang="0">
                  <a:pos x="138" y="83"/>
                </a:cxn>
                <a:cxn ang="0">
                  <a:pos x="138" y="90"/>
                </a:cxn>
                <a:cxn ang="0">
                  <a:pos x="128" y="101"/>
                </a:cxn>
                <a:cxn ang="0">
                  <a:pos x="123" y="111"/>
                </a:cxn>
                <a:cxn ang="0">
                  <a:pos x="119" y="120"/>
                </a:cxn>
                <a:cxn ang="0">
                  <a:pos x="117" y="118"/>
                </a:cxn>
                <a:cxn ang="0">
                  <a:pos x="117" y="115"/>
                </a:cxn>
                <a:cxn ang="0">
                  <a:pos x="111" y="117"/>
                </a:cxn>
                <a:cxn ang="0">
                  <a:pos x="110" y="120"/>
                </a:cxn>
                <a:cxn ang="0">
                  <a:pos x="108" y="122"/>
                </a:cxn>
                <a:cxn ang="0">
                  <a:pos x="104" y="132"/>
                </a:cxn>
                <a:cxn ang="0">
                  <a:pos x="104" y="135"/>
                </a:cxn>
                <a:cxn ang="0">
                  <a:pos x="104" y="139"/>
                </a:cxn>
                <a:cxn ang="0">
                  <a:pos x="110" y="147"/>
                </a:cxn>
                <a:cxn ang="0">
                  <a:pos x="100" y="150"/>
                </a:cxn>
                <a:cxn ang="0">
                  <a:pos x="94" y="150"/>
                </a:cxn>
                <a:cxn ang="0">
                  <a:pos x="83" y="160"/>
                </a:cxn>
                <a:cxn ang="0">
                  <a:pos x="83" y="166"/>
                </a:cxn>
                <a:cxn ang="0">
                  <a:pos x="78" y="169"/>
                </a:cxn>
                <a:cxn ang="0">
                  <a:pos x="66" y="169"/>
                </a:cxn>
                <a:cxn ang="0">
                  <a:pos x="61" y="173"/>
                </a:cxn>
                <a:cxn ang="0">
                  <a:pos x="62" y="179"/>
                </a:cxn>
                <a:cxn ang="0">
                  <a:pos x="62" y="182"/>
                </a:cxn>
                <a:cxn ang="0">
                  <a:pos x="62" y="182"/>
                </a:cxn>
                <a:cxn ang="0">
                  <a:pos x="55" y="190"/>
                </a:cxn>
                <a:cxn ang="0">
                  <a:pos x="49" y="186"/>
                </a:cxn>
                <a:cxn ang="0">
                  <a:pos x="40" y="190"/>
                </a:cxn>
                <a:cxn ang="0">
                  <a:pos x="34" y="194"/>
                </a:cxn>
                <a:cxn ang="0">
                  <a:pos x="29" y="194"/>
                </a:cxn>
                <a:cxn ang="0">
                  <a:pos x="15" y="182"/>
                </a:cxn>
                <a:cxn ang="0">
                  <a:pos x="0" y="152"/>
                </a:cxn>
                <a:cxn ang="0">
                  <a:pos x="4" y="143"/>
                </a:cxn>
                <a:cxn ang="0">
                  <a:pos x="4" y="143"/>
                </a:cxn>
                <a:cxn ang="0">
                  <a:pos x="70" y="11"/>
                </a:cxn>
                <a:cxn ang="0">
                  <a:pos x="72" y="4"/>
                </a:cxn>
                <a:cxn ang="0">
                  <a:pos x="72" y="2"/>
                </a:cxn>
                <a:cxn ang="0">
                  <a:pos x="72" y="0"/>
                </a:cxn>
                <a:cxn ang="0">
                  <a:pos x="70" y="0"/>
                </a:cxn>
                <a:cxn ang="0">
                  <a:pos x="68" y="0"/>
                </a:cxn>
                <a:cxn ang="0">
                  <a:pos x="66" y="4"/>
                </a:cxn>
                <a:cxn ang="0">
                  <a:pos x="64" y="7"/>
                </a:cxn>
                <a:cxn ang="0">
                  <a:pos x="66" y="7"/>
                </a:cxn>
                <a:cxn ang="0">
                  <a:pos x="70" y="17"/>
                </a:cxn>
                <a:cxn ang="0">
                  <a:pos x="70" y="17"/>
                </a:cxn>
              </a:cxnLst>
              <a:rect l="0" t="0" r="r" b="b"/>
              <a:pathLst>
                <a:path w="138" h="194">
                  <a:moveTo>
                    <a:pt x="4" y="143"/>
                  </a:moveTo>
                  <a:lnTo>
                    <a:pt x="55" y="126"/>
                  </a:lnTo>
                  <a:lnTo>
                    <a:pt x="59" y="88"/>
                  </a:lnTo>
                  <a:lnTo>
                    <a:pt x="55" y="71"/>
                  </a:lnTo>
                  <a:lnTo>
                    <a:pt x="70" y="24"/>
                  </a:lnTo>
                  <a:lnTo>
                    <a:pt x="74" y="22"/>
                  </a:lnTo>
                  <a:lnTo>
                    <a:pt x="74" y="36"/>
                  </a:lnTo>
                  <a:lnTo>
                    <a:pt x="79" y="41"/>
                  </a:lnTo>
                  <a:lnTo>
                    <a:pt x="79" y="43"/>
                  </a:lnTo>
                  <a:lnTo>
                    <a:pt x="91" y="53"/>
                  </a:lnTo>
                  <a:lnTo>
                    <a:pt x="94" y="54"/>
                  </a:lnTo>
                  <a:lnTo>
                    <a:pt x="98" y="53"/>
                  </a:lnTo>
                  <a:lnTo>
                    <a:pt x="102" y="53"/>
                  </a:lnTo>
                  <a:lnTo>
                    <a:pt x="108" y="54"/>
                  </a:lnTo>
                  <a:lnTo>
                    <a:pt x="113" y="53"/>
                  </a:lnTo>
                  <a:lnTo>
                    <a:pt x="117" y="54"/>
                  </a:lnTo>
                  <a:lnTo>
                    <a:pt x="121" y="60"/>
                  </a:lnTo>
                  <a:lnTo>
                    <a:pt x="123" y="66"/>
                  </a:lnTo>
                  <a:lnTo>
                    <a:pt x="126" y="68"/>
                  </a:lnTo>
                  <a:lnTo>
                    <a:pt x="128" y="71"/>
                  </a:lnTo>
                  <a:lnTo>
                    <a:pt x="134" y="77"/>
                  </a:lnTo>
                  <a:lnTo>
                    <a:pt x="138" y="77"/>
                  </a:lnTo>
                  <a:lnTo>
                    <a:pt x="138" y="79"/>
                  </a:lnTo>
                  <a:lnTo>
                    <a:pt x="138" y="83"/>
                  </a:lnTo>
                  <a:lnTo>
                    <a:pt x="138" y="86"/>
                  </a:lnTo>
                  <a:lnTo>
                    <a:pt x="138" y="90"/>
                  </a:lnTo>
                  <a:lnTo>
                    <a:pt x="138" y="92"/>
                  </a:lnTo>
                  <a:lnTo>
                    <a:pt x="128" y="101"/>
                  </a:lnTo>
                  <a:lnTo>
                    <a:pt x="125" y="107"/>
                  </a:lnTo>
                  <a:lnTo>
                    <a:pt x="123" y="111"/>
                  </a:lnTo>
                  <a:lnTo>
                    <a:pt x="121" y="113"/>
                  </a:lnTo>
                  <a:lnTo>
                    <a:pt x="119" y="120"/>
                  </a:lnTo>
                  <a:lnTo>
                    <a:pt x="117" y="120"/>
                  </a:lnTo>
                  <a:lnTo>
                    <a:pt x="117" y="118"/>
                  </a:lnTo>
                  <a:lnTo>
                    <a:pt x="117" y="117"/>
                  </a:lnTo>
                  <a:lnTo>
                    <a:pt x="117" y="115"/>
                  </a:lnTo>
                  <a:lnTo>
                    <a:pt x="113" y="115"/>
                  </a:lnTo>
                  <a:lnTo>
                    <a:pt x="111" y="117"/>
                  </a:lnTo>
                  <a:lnTo>
                    <a:pt x="110" y="120"/>
                  </a:lnTo>
                  <a:lnTo>
                    <a:pt x="110" y="120"/>
                  </a:lnTo>
                  <a:lnTo>
                    <a:pt x="110" y="122"/>
                  </a:lnTo>
                  <a:lnTo>
                    <a:pt x="108" y="122"/>
                  </a:lnTo>
                  <a:lnTo>
                    <a:pt x="104" y="130"/>
                  </a:lnTo>
                  <a:lnTo>
                    <a:pt x="104" y="132"/>
                  </a:lnTo>
                  <a:lnTo>
                    <a:pt x="104" y="135"/>
                  </a:lnTo>
                  <a:lnTo>
                    <a:pt x="104" y="135"/>
                  </a:lnTo>
                  <a:lnTo>
                    <a:pt x="108" y="139"/>
                  </a:lnTo>
                  <a:lnTo>
                    <a:pt x="104" y="139"/>
                  </a:lnTo>
                  <a:lnTo>
                    <a:pt x="108" y="145"/>
                  </a:lnTo>
                  <a:lnTo>
                    <a:pt x="110" y="147"/>
                  </a:lnTo>
                  <a:lnTo>
                    <a:pt x="108" y="149"/>
                  </a:lnTo>
                  <a:lnTo>
                    <a:pt x="100" y="150"/>
                  </a:lnTo>
                  <a:lnTo>
                    <a:pt x="98" y="150"/>
                  </a:lnTo>
                  <a:lnTo>
                    <a:pt x="94" y="150"/>
                  </a:lnTo>
                  <a:lnTo>
                    <a:pt x="91" y="150"/>
                  </a:lnTo>
                  <a:lnTo>
                    <a:pt x="83" y="160"/>
                  </a:lnTo>
                  <a:lnTo>
                    <a:pt x="83" y="166"/>
                  </a:lnTo>
                  <a:lnTo>
                    <a:pt x="83" y="166"/>
                  </a:lnTo>
                  <a:lnTo>
                    <a:pt x="79" y="169"/>
                  </a:lnTo>
                  <a:lnTo>
                    <a:pt x="78" y="169"/>
                  </a:lnTo>
                  <a:lnTo>
                    <a:pt x="72" y="169"/>
                  </a:lnTo>
                  <a:lnTo>
                    <a:pt x="66" y="169"/>
                  </a:lnTo>
                  <a:lnTo>
                    <a:pt x="64" y="171"/>
                  </a:lnTo>
                  <a:lnTo>
                    <a:pt x="61" y="173"/>
                  </a:lnTo>
                  <a:lnTo>
                    <a:pt x="62" y="175"/>
                  </a:lnTo>
                  <a:lnTo>
                    <a:pt x="62" y="179"/>
                  </a:lnTo>
                  <a:lnTo>
                    <a:pt x="64" y="179"/>
                  </a:lnTo>
                  <a:lnTo>
                    <a:pt x="62" y="182"/>
                  </a:lnTo>
                  <a:lnTo>
                    <a:pt x="62" y="182"/>
                  </a:lnTo>
                  <a:lnTo>
                    <a:pt x="62" y="182"/>
                  </a:lnTo>
                  <a:lnTo>
                    <a:pt x="59" y="190"/>
                  </a:lnTo>
                  <a:lnTo>
                    <a:pt x="55" y="190"/>
                  </a:lnTo>
                  <a:lnTo>
                    <a:pt x="55" y="186"/>
                  </a:lnTo>
                  <a:lnTo>
                    <a:pt x="49" y="186"/>
                  </a:lnTo>
                  <a:lnTo>
                    <a:pt x="47" y="186"/>
                  </a:lnTo>
                  <a:lnTo>
                    <a:pt x="40" y="190"/>
                  </a:lnTo>
                  <a:lnTo>
                    <a:pt x="36" y="190"/>
                  </a:lnTo>
                  <a:lnTo>
                    <a:pt x="34" y="194"/>
                  </a:lnTo>
                  <a:lnTo>
                    <a:pt x="29" y="194"/>
                  </a:lnTo>
                  <a:lnTo>
                    <a:pt x="29" y="194"/>
                  </a:lnTo>
                  <a:lnTo>
                    <a:pt x="25" y="194"/>
                  </a:lnTo>
                  <a:lnTo>
                    <a:pt x="15" y="182"/>
                  </a:lnTo>
                  <a:lnTo>
                    <a:pt x="19" y="175"/>
                  </a:lnTo>
                  <a:lnTo>
                    <a:pt x="0" y="152"/>
                  </a:lnTo>
                  <a:lnTo>
                    <a:pt x="4" y="143"/>
                  </a:lnTo>
                  <a:lnTo>
                    <a:pt x="4" y="143"/>
                  </a:lnTo>
                  <a:lnTo>
                    <a:pt x="4" y="143"/>
                  </a:lnTo>
                  <a:lnTo>
                    <a:pt x="4" y="143"/>
                  </a:lnTo>
                  <a:close/>
                  <a:moveTo>
                    <a:pt x="70" y="17"/>
                  </a:moveTo>
                  <a:lnTo>
                    <a:pt x="70" y="11"/>
                  </a:lnTo>
                  <a:lnTo>
                    <a:pt x="70" y="11"/>
                  </a:lnTo>
                  <a:lnTo>
                    <a:pt x="72" y="4"/>
                  </a:lnTo>
                  <a:lnTo>
                    <a:pt x="70" y="4"/>
                  </a:lnTo>
                  <a:lnTo>
                    <a:pt x="72" y="2"/>
                  </a:lnTo>
                  <a:lnTo>
                    <a:pt x="70" y="2"/>
                  </a:lnTo>
                  <a:lnTo>
                    <a:pt x="72" y="0"/>
                  </a:lnTo>
                  <a:lnTo>
                    <a:pt x="72" y="2"/>
                  </a:lnTo>
                  <a:lnTo>
                    <a:pt x="70" y="0"/>
                  </a:lnTo>
                  <a:lnTo>
                    <a:pt x="70" y="0"/>
                  </a:lnTo>
                  <a:lnTo>
                    <a:pt x="68" y="0"/>
                  </a:lnTo>
                  <a:lnTo>
                    <a:pt x="66" y="4"/>
                  </a:lnTo>
                  <a:lnTo>
                    <a:pt x="66" y="4"/>
                  </a:lnTo>
                  <a:lnTo>
                    <a:pt x="64" y="4"/>
                  </a:lnTo>
                  <a:lnTo>
                    <a:pt x="64" y="7"/>
                  </a:lnTo>
                  <a:lnTo>
                    <a:pt x="64" y="7"/>
                  </a:lnTo>
                  <a:lnTo>
                    <a:pt x="66" y="7"/>
                  </a:lnTo>
                  <a:lnTo>
                    <a:pt x="68" y="17"/>
                  </a:lnTo>
                  <a:lnTo>
                    <a:pt x="70" y="17"/>
                  </a:lnTo>
                  <a:lnTo>
                    <a:pt x="70" y="17"/>
                  </a:lnTo>
                  <a:lnTo>
                    <a:pt x="70" y="17"/>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11" name="Freeform 96">
              <a:extLst>
                <a:ext uri="{FF2B5EF4-FFF2-40B4-BE49-F238E27FC236}">
                  <a16:creationId xmlns:a16="http://schemas.microsoft.com/office/drawing/2014/main" id="{2E3233D5-A020-4647-A9E2-4FB707008B67}"/>
                </a:ext>
              </a:extLst>
            </p:cNvPr>
            <p:cNvSpPr>
              <a:spLocks noEditPoints="1"/>
            </p:cNvSpPr>
            <p:nvPr/>
          </p:nvSpPr>
          <p:spPr bwMode="auto">
            <a:xfrm>
              <a:off x="9569676" y="2675580"/>
              <a:ext cx="76956" cy="50021"/>
            </a:xfrm>
            <a:custGeom>
              <a:avLst/>
              <a:gdLst/>
              <a:ahLst/>
              <a:cxnLst>
                <a:cxn ang="0">
                  <a:pos x="5" y="55"/>
                </a:cxn>
                <a:cxn ang="0">
                  <a:pos x="11" y="53"/>
                </a:cxn>
                <a:cxn ang="0">
                  <a:pos x="13" y="45"/>
                </a:cxn>
                <a:cxn ang="0">
                  <a:pos x="19" y="32"/>
                </a:cxn>
                <a:cxn ang="0">
                  <a:pos x="36" y="38"/>
                </a:cxn>
                <a:cxn ang="0">
                  <a:pos x="68" y="51"/>
                </a:cxn>
                <a:cxn ang="0">
                  <a:pos x="100" y="23"/>
                </a:cxn>
                <a:cxn ang="0">
                  <a:pos x="167" y="9"/>
                </a:cxn>
                <a:cxn ang="0">
                  <a:pos x="182" y="40"/>
                </a:cxn>
                <a:cxn ang="0">
                  <a:pos x="190" y="55"/>
                </a:cxn>
                <a:cxn ang="0">
                  <a:pos x="177" y="64"/>
                </a:cxn>
                <a:cxn ang="0">
                  <a:pos x="177" y="72"/>
                </a:cxn>
                <a:cxn ang="0">
                  <a:pos x="177" y="73"/>
                </a:cxn>
                <a:cxn ang="0">
                  <a:pos x="165" y="79"/>
                </a:cxn>
                <a:cxn ang="0">
                  <a:pos x="149" y="85"/>
                </a:cxn>
                <a:cxn ang="0">
                  <a:pos x="124" y="92"/>
                </a:cxn>
                <a:cxn ang="0">
                  <a:pos x="120" y="94"/>
                </a:cxn>
                <a:cxn ang="0">
                  <a:pos x="111" y="106"/>
                </a:cxn>
                <a:cxn ang="0">
                  <a:pos x="109" y="104"/>
                </a:cxn>
                <a:cxn ang="0">
                  <a:pos x="103" y="107"/>
                </a:cxn>
                <a:cxn ang="0">
                  <a:pos x="100" y="104"/>
                </a:cxn>
                <a:cxn ang="0">
                  <a:pos x="92" y="113"/>
                </a:cxn>
                <a:cxn ang="0">
                  <a:pos x="81" y="115"/>
                </a:cxn>
                <a:cxn ang="0">
                  <a:pos x="69" y="119"/>
                </a:cxn>
                <a:cxn ang="0">
                  <a:pos x="64" y="115"/>
                </a:cxn>
                <a:cxn ang="0">
                  <a:pos x="60" y="115"/>
                </a:cxn>
                <a:cxn ang="0">
                  <a:pos x="54" y="119"/>
                </a:cxn>
                <a:cxn ang="0">
                  <a:pos x="49" y="124"/>
                </a:cxn>
                <a:cxn ang="0">
                  <a:pos x="41" y="130"/>
                </a:cxn>
                <a:cxn ang="0">
                  <a:pos x="36" y="128"/>
                </a:cxn>
                <a:cxn ang="0">
                  <a:pos x="30" y="134"/>
                </a:cxn>
                <a:cxn ang="0">
                  <a:pos x="24" y="134"/>
                </a:cxn>
                <a:cxn ang="0">
                  <a:pos x="19" y="128"/>
                </a:cxn>
                <a:cxn ang="0">
                  <a:pos x="13" y="121"/>
                </a:cxn>
                <a:cxn ang="0">
                  <a:pos x="13" y="115"/>
                </a:cxn>
                <a:cxn ang="0">
                  <a:pos x="7" y="104"/>
                </a:cxn>
                <a:cxn ang="0">
                  <a:pos x="4" y="79"/>
                </a:cxn>
                <a:cxn ang="0">
                  <a:pos x="0" y="79"/>
                </a:cxn>
                <a:cxn ang="0">
                  <a:pos x="2" y="75"/>
                </a:cxn>
                <a:cxn ang="0">
                  <a:pos x="5" y="75"/>
                </a:cxn>
                <a:cxn ang="0">
                  <a:pos x="4" y="58"/>
                </a:cxn>
                <a:cxn ang="0">
                  <a:pos x="2" y="55"/>
                </a:cxn>
                <a:cxn ang="0">
                  <a:pos x="2" y="55"/>
                </a:cxn>
                <a:cxn ang="0">
                  <a:pos x="181" y="141"/>
                </a:cxn>
                <a:cxn ang="0">
                  <a:pos x="181" y="143"/>
                </a:cxn>
                <a:cxn ang="0">
                  <a:pos x="177" y="141"/>
                </a:cxn>
                <a:cxn ang="0">
                  <a:pos x="177" y="141"/>
                </a:cxn>
                <a:cxn ang="0">
                  <a:pos x="201" y="134"/>
                </a:cxn>
                <a:cxn ang="0">
                  <a:pos x="203" y="130"/>
                </a:cxn>
                <a:cxn ang="0">
                  <a:pos x="207" y="134"/>
                </a:cxn>
                <a:cxn ang="0">
                  <a:pos x="213" y="134"/>
                </a:cxn>
                <a:cxn ang="0">
                  <a:pos x="216" y="134"/>
                </a:cxn>
                <a:cxn ang="0">
                  <a:pos x="220" y="134"/>
                </a:cxn>
                <a:cxn ang="0">
                  <a:pos x="216" y="136"/>
                </a:cxn>
                <a:cxn ang="0">
                  <a:pos x="207" y="139"/>
                </a:cxn>
                <a:cxn ang="0">
                  <a:pos x="201" y="138"/>
                </a:cxn>
                <a:cxn ang="0">
                  <a:pos x="197" y="136"/>
                </a:cxn>
              </a:cxnLst>
              <a:rect l="0" t="0" r="r" b="b"/>
              <a:pathLst>
                <a:path w="220" h="143">
                  <a:moveTo>
                    <a:pt x="2" y="55"/>
                  </a:moveTo>
                  <a:lnTo>
                    <a:pt x="5" y="55"/>
                  </a:lnTo>
                  <a:lnTo>
                    <a:pt x="7" y="58"/>
                  </a:lnTo>
                  <a:lnTo>
                    <a:pt x="11" y="53"/>
                  </a:lnTo>
                  <a:lnTo>
                    <a:pt x="13" y="49"/>
                  </a:lnTo>
                  <a:lnTo>
                    <a:pt x="13" y="45"/>
                  </a:lnTo>
                  <a:lnTo>
                    <a:pt x="13" y="36"/>
                  </a:lnTo>
                  <a:lnTo>
                    <a:pt x="19" y="32"/>
                  </a:lnTo>
                  <a:lnTo>
                    <a:pt x="24" y="38"/>
                  </a:lnTo>
                  <a:lnTo>
                    <a:pt x="36" y="38"/>
                  </a:lnTo>
                  <a:lnTo>
                    <a:pt x="51" y="45"/>
                  </a:lnTo>
                  <a:lnTo>
                    <a:pt x="68" y="51"/>
                  </a:lnTo>
                  <a:lnTo>
                    <a:pt x="68" y="70"/>
                  </a:lnTo>
                  <a:lnTo>
                    <a:pt x="100" y="23"/>
                  </a:lnTo>
                  <a:lnTo>
                    <a:pt x="171" y="0"/>
                  </a:lnTo>
                  <a:lnTo>
                    <a:pt x="167" y="9"/>
                  </a:lnTo>
                  <a:lnTo>
                    <a:pt x="186" y="34"/>
                  </a:lnTo>
                  <a:lnTo>
                    <a:pt x="182" y="40"/>
                  </a:lnTo>
                  <a:lnTo>
                    <a:pt x="192" y="53"/>
                  </a:lnTo>
                  <a:lnTo>
                    <a:pt x="190" y="55"/>
                  </a:lnTo>
                  <a:lnTo>
                    <a:pt x="182" y="58"/>
                  </a:lnTo>
                  <a:lnTo>
                    <a:pt x="177" y="64"/>
                  </a:lnTo>
                  <a:lnTo>
                    <a:pt x="177" y="70"/>
                  </a:lnTo>
                  <a:lnTo>
                    <a:pt x="177" y="72"/>
                  </a:lnTo>
                  <a:lnTo>
                    <a:pt x="177" y="72"/>
                  </a:lnTo>
                  <a:lnTo>
                    <a:pt x="177" y="73"/>
                  </a:lnTo>
                  <a:lnTo>
                    <a:pt x="171" y="75"/>
                  </a:lnTo>
                  <a:lnTo>
                    <a:pt x="165" y="79"/>
                  </a:lnTo>
                  <a:lnTo>
                    <a:pt x="158" y="83"/>
                  </a:lnTo>
                  <a:lnTo>
                    <a:pt x="149" y="85"/>
                  </a:lnTo>
                  <a:lnTo>
                    <a:pt x="147" y="89"/>
                  </a:lnTo>
                  <a:lnTo>
                    <a:pt x="124" y="92"/>
                  </a:lnTo>
                  <a:lnTo>
                    <a:pt x="124" y="92"/>
                  </a:lnTo>
                  <a:lnTo>
                    <a:pt x="120" y="94"/>
                  </a:lnTo>
                  <a:lnTo>
                    <a:pt x="117" y="100"/>
                  </a:lnTo>
                  <a:lnTo>
                    <a:pt x="111" y="106"/>
                  </a:lnTo>
                  <a:lnTo>
                    <a:pt x="109" y="106"/>
                  </a:lnTo>
                  <a:lnTo>
                    <a:pt x="109" y="104"/>
                  </a:lnTo>
                  <a:lnTo>
                    <a:pt x="105" y="106"/>
                  </a:lnTo>
                  <a:lnTo>
                    <a:pt x="103" y="107"/>
                  </a:lnTo>
                  <a:lnTo>
                    <a:pt x="100" y="106"/>
                  </a:lnTo>
                  <a:lnTo>
                    <a:pt x="100" y="104"/>
                  </a:lnTo>
                  <a:lnTo>
                    <a:pt x="92" y="109"/>
                  </a:lnTo>
                  <a:lnTo>
                    <a:pt x="92" y="113"/>
                  </a:lnTo>
                  <a:lnTo>
                    <a:pt x="88" y="115"/>
                  </a:lnTo>
                  <a:lnTo>
                    <a:pt x="81" y="115"/>
                  </a:lnTo>
                  <a:lnTo>
                    <a:pt x="73" y="119"/>
                  </a:lnTo>
                  <a:lnTo>
                    <a:pt x="69" y="119"/>
                  </a:lnTo>
                  <a:lnTo>
                    <a:pt x="69" y="115"/>
                  </a:lnTo>
                  <a:lnTo>
                    <a:pt x="64" y="115"/>
                  </a:lnTo>
                  <a:lnTo>
                    <a:pt x="62" y="115"/>
                  </a:lnTo>
                  <a:lnTo>
                    <a:pt x="60" y="115"/>
                  </a:lnTo>
                  <a:lnTo>
                    <a:pt x="56" y="115"/>
                  </a:lnTo>
                  <a:lnTo>
                    <a:pt x="54" y="119"/>
                  </a:lnTo>
                  <a:lnTo>
                    <a:pt x="51" y="124"/>
                  </a:lnTo>
                  <a:lnTo>
                    <a:pt x="49" y="124"/>
                  </a:lnTo>
                  <a:lnTo>
                    <a:pt x="45" y="128"/>
                  </a:lnTo>
                  <a:lnTo>
                    <a:pt x="41" y="130"/>
                  </a:lnTo>
                  <a:lnTo>
                    <a:pt x="39" y="128"/>
                  </a:lnTo>
                  <a:lnTo>
                    <a:pt x="36" y="128"/>
                  </a:lnTo>
                  <a:lnTo>
                    <a:pt x="32" y="134"/>
                  </a:lnTo>
                  <a:lnTo>
                    <a:pt x="30" y="134"/>
                  </a:lnTo>
                  <a:lnTo>
                    <a:pt x="24" y="130"/>
                  </a:lnTo>
                  <a:lnTo>
                    <a:pt x="24" y="134"/>
                  </a:lnTo>
                  <a:lnTo>
                    <a:pt x="21" y="134"/>
                  </a:lnTo>
                  <a:lnTo>
                    <a:pt x="19" y="128"/>
                  </a:lnTo>
                  <a:lnTo>
                    <a:pt x="19" y="124"/>
                  </a:lnTo>
                  <a:lnTo>
                    <a:pt x="13" y="121"/>
                  </a:lnTo>
                  <a:lnTo>
                    <a:pt x="13" y="115"/>
                  </a:lnTo>
                  <a:lnTo>
                    <a:pt x="13" y="115"/>
                  </a:lnTo>
                  <a:lnTo>
                    <a:pt x="13" y="109"/>
                  </a:lnTo>
                  <a:lnTo>
                    <a:pt x="7" y="104"/>
                  </a:lnTo>
                  <a:lnTo>
                    <a:pt x="7" y="89"/>
                  </a:lnTo>
                  <a:lnTo>
                    <a:pt x="4" y="79"/>
                  </a:lnTo>
                  <a:lnTo>
                    <a:pt x="2" y="79"/>
                  </a:lnTo>
                  <a:lnTo>
                    <a:pt x="0" y="79"/>
                  </a:lnTo>
                  <a:lnTo>
                    <a:pt x="0" y="75"/>
                  </a:lnTo>
                  <a:lnTo>
                    <a:pt x="2" y="75"/>
                  </a:lnTo>
                  <a:lnTo>
                    <a:pt x="2" y="75"/>
                  </a:lnTo>
                  <a:lnTo>
                    <a:pt x="5" y="75"/>
                  </a:lnTo>
                  <a:lnTo>
                    <a:pt x="5" y="68"/>
                  </a:lnTo>
                  <a:lnTo>
                    <a:pt x="4" y="58"/>
                  </a:lnTo>
                  <a:lnTo>
                    <a:pt x="2" y="55"/>
                  </a:lnTo>
                  <a:lnTo>
                    <a:pt x="2" y="55"/>
                  </a:lnTo>
                  <a:lnTo>
                    <a:pt x="2" y="55"/>
                  </a:lnTo>
                  <a:lnTo>
                    <a:pt x="2" y="55"/>
                  </a:lnTo>
                  <a:close/>
                  <a:moveTo>
                    <a:pt x="177" y="141"/>
                  </a:moveTo>
                  <a:lnTo>
                    <a:pt x="181" y="141"/>
                  </a:lnTo>
                  <a:lnTo>
                    <a:pt x="184" y="141"/>
                  </a:lnTo>
                  <a:lnTo>
                    <a:pt x="181" y="143"/>
                  </a:lnTo>
                  <a:lnTo>
                    <a:pt x="177" y="141"/>
                  </a:lnTo>
                  <a:lnTo>
                    <a:pt x="177" y="141"/>
                  </a:lnTo>
                  <a:lnTo>
                    <a:pt x="177" y="141"/>
                  </a:lnTo>
                  <a:lnTo>
                    <a:pt x="177" y="141"/>
                  </a:lnTo>
                  <a:close/>
                  <a:moveTo>
                    <a:pt x="197" y="136"/>
                  </a:moveTo>
                  <a:lnTo>
                    <a:pt x="201" y="134"/>
                  </a:lnTo>
                  <a:lnTo>
                    <a:pt x="201" y="134"/>
                  </a:lnTo>
                  <a:lnTo>
                    <a:pt x="203" y="130"/>
                  </a:lnTo>
                  <a:lnTo>
                    <a:pt x="205" y="130"/>
                  </a:lnTo>
                  <a:lnTo>
                    <a:pt x="207" y="134"/>
                  </a:lnTo>
                  <a:lnTo>
                    <a:pt x="209" y="134"/>
                  </a:lnTo>
                  <a:lnTo>
                    <a:pt x="213" y="134"/>
                  </a:lnTo>
                  <a:lnTo>
                    <a:pt x="216" y="130"/>
                  </a:lnTo>
                  <a:lnTo>
                    <a:pt x="216" y="134"/>
                  </a:lnTo>
                  <a:lnTo>
                    <a:pt x="220" y="134"/>
                  </a:lnTo>
                  <a:lnTo>
                    <a:pt x="220" y="134"/>
                  </a:lnTo>
                  <a:lnTo>
                    <a:pt x="220" y="136"/>
                  </a:lnTo>
                  <a:lnTo>
                    <a:pt x="216" y="136"/>
                  </a:lnTo>
                  <a:lnTo>
                    <a:pt x="213" y="139"/>
                  </a:lnTo>
                  <a:lnTo>
                    <a:pt x="207" y="139"/>
                  </a:lnTo>
                  <a:lnTo>
                    <a:pt x="203" y="139"/>
                  </a:lnTo>
                  <a:lnTo>
                    <a:pt x="201" y="138"/>
                  </a:lnTo>
                  <a:lnTo>
                    <a:pt x="197" y="136"/>
                  </a:lnTo>
                  <a:lnTo>
                    <a:pt x="197" y="136"/>
                  </a:lnTo>
                  <a:lnTo>
                    <a:pt x="197" y="136"/>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12" name="Freeform 97">
              <a:extLst>
                <a:ext uri="{FF2B5EF4-FFF2-40B4-BE49-F238E27FC236}">
                  <a16:creationId xmlns:a16="http://schemas.microsoft.com/office/drawing/2014/main" id="{173B43E1-0B5B-4E1B-AD94-52E3E8102309}"/>
                </a:ext>
              </a:extLst>
            </p:cNvPr>
            <p:cNvSpPr>
              <a:spLocks/>
            </p:cNvSpPr>
            <p:nvPr/>
          </p:nvSpPr>
          <p:spPr bwMode="auto">
            <a:xfrm>
              <a:off x="9449695" y="2590578"/>
              <a:ext cx="81154" cy="68561"/>
            </a:xfrm>
            <a:custGeom>
              <a:avLst/>
              <a:gdLst/>
              <a:ahLst/>
              <a:cxnLst>
                <a:cxn ang="0">
                  <a:pos x="187" y="36"/>
                </a:cxn>
                <a:cxn ang="0">
                  <a:pos x="173" y="11"/>
                </a:cxn>
                <a:cxn ang="0">
                  <a:pos x="166" y="8"/>
                </a:cxn>
                <a:cxn ang="0">
                  <a:pos x="140" y="11"/>
                </a:cxn>
                <a:cxn ang="0">
                  <a:pos x="134" y="11"/>
                </a:cxn>
                <a:cxn ang="0">
                  <a:pos x="128" y="9"/>
                </a:cxn>
                <a:cxn ang="0">
                  <a:pos x="128" y="4"/>
                </a:cxn>
                <a:cxn ang="0">
                  <a:pos x="115" y="0"/>
                </a:cxn>
                <a:cxn ang="0">
                  <a:pos x="117" y="4"/>
                </a:cxn>
                <a:cxn ang="0">
                  <a:pos x="106" y="6"/>
                </a:cxn>
                <a:cxn ang="0">
                  <a:pos x="108" y="4"/>
                </a:cxn>
                <a:cxn ang="0">
                  <a:pos x="102" y="2"/>
                </a:cxn>
                <a:cxn ang="0">
                  <a:pos x="92" y="8"/>
                </a:cxn>
                <a:cxn ang="0">
                  <a:pos x="83" y="15"/>
                </a:cxn>
                <a:cxn ang="0">
                  <a:pos x="66" y="11"/>
                </a:cxn>
                <a:cxn ang="0">
                  <a:pos x="51" y="8"/>
                </a:cxn>
                <a:cxn ang="0">
                  <a:pos x="38" y="4"/>
                </a:cxn>
                <a:cxn ang="0">
                  <a:pos x="8" y="0"/>
                </a:cxn>
                <a:cxn ang="0">
                  <a:pos x="4" y="4"/>
                </a:cxn>
                <a:cxn ang="0">
                  <a:pos x="4" y="21"/>
                </a:cxn>
                <a:cxn ang="0">
                  <a:pos x="4" y="40"/>
                </a:cxn>
                <a:cxn ang="0">
                  <a:pos x="232" y="194"/>
                </a:cxn>
                <a:cxn ang="0">
                  <a:pos x="224" y="190"/>
                </a:cxn>
                <a:cxn ang="0">
                  <a:pos x="217" y="181"/>
                </a:cxn>
                <a:cxn ang="0">
                  <a:pos x="207" y="177"/>
                </a:cxn>
                <a:cxn ang="0">
                  <a:pos x="204" y="160"/>
                </a:cxn>
                <a:cxn ang="0">
                  <a:pos x="205" y="156"/>
                </a:cxn>
                <a:cxn ang="0">
                  <a:pos x="205" y="155"/>
                </a:cxn>
                <a:cxn ang="0">
                  <a:pos x="202" y="151"/>
                </a:cxn>
                <a:cxn ang="0">
                  <a:pos x="190" y="132"/>
                </a:cxn>
                <a:cxn ang="0">
                  <a:pos x="175" y="107"/>
                </a:cxn>
                <a:cxn ang="0">
                  <a:pos x="172" y="94"/>
                </a:cxn>
                <a:cxn ang="0">
                  <a:pos x="166" y="81"/>
                </a:cxn>
                <a:cxn ang="0">
                  <a:pos x="162" y="74"/>
                </a:cxn>
                <a:cxn ang="0">
                  <a:pos x="145" y="55"/>
                </a:cxn>
                <a:cxn ang="0">
                  <a:pos x="141" y="41"/>
                </a:cxn>
                <a:cxn ang="0">
                  <a:pos x="141" y="40"/>
                </a:cxn>
                <a:cxn ang="0">
                  <a:pos x="147" y="45"/>
                </a:cxn>
                <a:cxn ang="0">
                  <a:pos x="153" y="57"/>
                </a:cxn>
                <a:cxn ang="0">
                  <a:pos x="162" y="68"/>
                </a:cxn>
                <a:cxn ang="0">
                  <a:pos x="177" y="81"/>
                </a:cxn>
                <a:cxn ang="0">
                  <a:pos x="183" y="70"/>
                </a:cxn>
                <a:cxn ang="0">
                  <a:pos x="183" y="57"/>
                </a:cxn>
                <a:cxn ang="0">
                  <a:pos x="187" y="47"/>
                </a:cxn>
              </a:cxnLst>
              <a:rect l="0" t="0" r="r" b="b"/>
              <a:pathLst>
                <a:path w="232" h="196">
                  <a:moveTo>
                    <a:pt x="187" y="47"/>
                  </a:moveTo>
                  <a:lnTo>
                    <a:pt x="185" y="40"/>
                  </a:lnTo>
                  <a:lnTo>
                    <a:pt x="187" y="36"/>
                  </a:lnTo>
                  <a:lnTo>
                    <a:pt x="181" y="25"/>
                  </a:lnTo>
                  <a:lnTo>
                    <a:pt x="175" y="19"/>
                  </a:lnTo>
                  <a:lnTo>
                    <a:pt x="173" y="11"/>
                  </a:lnTo>
                  <a:lnTo>
                    <a:pt x="170" y="6"/>
                  </a:lnTo>
                  <a:lnTo>
                    <a:pt x="168" y="4"/>
                  </a:lnTo>
                  <a:lnTo>
                    <a:pt x="166" y="8"/>
                  </a:lnTo>
                  <a:lnTo>
                    <a:pt x="162" y="9"/>
                  </a:lnTo>
                  <a:lnTo>
                    <a:pt x="149" y="8"/>
                  </a:lnTo>
                  <a:lnTo>
                    <a:pt x="140" y="11"/>
                  </a:lnTo>
                  <a:lnTo>
                    <a:pt x="132" y="6"/>
                  </a:lnTo>
                  <a:lnTo>
                    <a:pt x="132" y="9"/>
                  </a:lnTo>
                  <a:lnTo>
                    <a:pt x="134" y="11"/>
                  </a:lnTo>
                  <a:lnTo>
                    <a:pt x="134" y="15"/>
                  </a:lnTo>
                  <a:lnTo>
                    <a:pt x="132" y="11"/>
                  </a:lnTo>
                  <a:lnTo>
                    <a:pt x="128" y="9"/>
                  </a:lnTo>
                  <a:lnTo>
                    <a:pt x="128" y="6"/>
                  </a:lnTo>
                  <a:lnTo>
                    <a:pt x="128" y="6"/>
                  </a:lnTo>
                  <a:lnTo>
                    <a:pt x="128" y="4"/>
                  </a:lnTo>
                  <a:lnTo>
                    <a:pt x="123" y="4"/>
                  </a:lnTo>
                  <a:lnTo>
                    <a:pt x="121" y="2"/>
                  </a:lnTo>
                  <a:lnTo>
                    <a:pt x="115" y="0"/>
                  </a:lnTo>
                  <a:lnTo>
                    <a:pt x="113" y="2"/>
                  </a:lnTo>
                  <a:lnTo>
                    <a:pt x="117" y="2"/>
                  </a:lnTo>
                  <a:lnTo>
                    <a:pt x="117" y="4"/>
                  </a:lnTo>
                  <a:lnTo>
                    <a:pt x="113" y="4"/>
                  </a:lnTo>
                  <a:lnTo>
                    <a:pt x="109" y="4"/>
                  </a:lnTo>
                  <a:lnTo>
                    <a:pt x="106" y="6"/>
                  </a:lnTo>
                  <a:lnTo>
                    <a:pt x="104" y="4"/>
                  </a:lnTo>
                  <a:lnTo>
                    <a:pt x="104" y="4"/>
                  </a:lnTo>
                  <a:lnTo>
                    <a:pt x="108" y="4"/>
                  </a:lnTo>
                  <a:lnTo>
                    <a:pt x="111" y="2"/>
                  </a:lnTo>
                  <a:lnTo>
                    <a:pt x="108" y="2"/>
                  </a:lnTo>
                  <a:lnTo>
                    <a:pt x="102" y="2"/>
                  </a:lnTo>
                  <a:lnTo>
                    <a:pt x="98" y="4"/>
                  </a:lnTo>
                  <a:lnTo>
                    <a:pt x="96" y="8"/>
                  </a:lnTo>
                  <a:lnTo>
                    <a:pt x="92" y="8"/>
                  </a:lnTo>
                  <a:lnTo>
                    <a:pt x="89" y="9"/>
                  </a:lnTo>
                  <a:lnTo>
                    <a:pt x="83" y="11"/>
                  </a:lnTo>
                  <a:lnTo>
                    <a:pt x="83" y="15"/>
                  </a:lnTo>
                  <a:lnTo>
                    <a:pt x="77" y="15"/>
                  </a:lnTo>
                  <a:lnTo>
                    <a:pt x="72" y="11"/>
                  </a:lnTo>
                  <a:lnTo>
                    <a:pt x="66" y="11"/>
                  </a:lnTo>
                  <a:lnTo>
                    <a:pt x="60" y="11"/>
                  </a:lnTo>
                  <a:lnTo>
                    <a:pt x="55" y="8"/>
                  </a:lnTo>
                  <a:lnTo>
                    <a:pt x="51" y="8"/>
                  </a:lnTo>
                  <a:lnTo>
                    <a:pt x="49" y="9"/>
                  </a:lnTo>
                  <a:lnTo>
                    <a:pt x="44" y="6"/>
                  </a:lnTo>
                  <a:lnTo>
                    <a:pt x="38" y="4"/>
                  </a:lnTo>
                  <a:lnTo>
                    <a:pt x="25" y="2"/>
                  </a:lnTo>
                  <a:lnTo>
                    <a:pt x="17" y="0"/>
                  </a:lnTo>
                  <a:lnTo>
                    <a:pt x="8" y="0"/>
                  </a:lnTo>
                  <a:lnTo>
                    <a:pt x="4" y="2"/>
                  </a:lnTo>
                  <a:lnTo>
                    <a:pt x="4" y="2"/>
                  </a:lnTo>
                  <a:lnTo>
                    <a:pt x="4" y="4"/>
                  </a:lnTo>
                  <a:lnTo>
                    <a:pt x="4" y="11"/>
                  </a:lnTo>
                  <a:lnTo>
                    <a:pt x="4" y="19"/>
                  </a:lnTo>
                  <a:lnTo>
                    <a:pt x="4" y="21"/>
                  </a:lnTo>
                  <a:lnTo>
                    <a:pt x="4" y="30"/>
                  </a:lnTo>
                  <a:lnTo>
                    <a:pt x="0" y="34"/>
                  </a:lnTo>
                  <a:lnTo>
                    <a:pt x="4" y="40"/>
                  </a:lnTo>
                  <a:lnTo>
                    <a:pt x="4" y="49"/>
                  </a:lnTo>
                  <a:lnTo>
                    <a:pt x="10" y="196"/>
                  </a:lnTo>
                  <a:lnTo>
                    <a:pt x="232" y="194"/>
                  </a:lnTo>
                  <a:lnTo>
                    <a:pt x="232" y="194"/>
                  </a:lnTo>
                  <a:lnTo>
                    <a:pt x="230" y="194"/>
                  </a:lnTo>
                  <a:lnTo>
                    <a:pt x="224" y="190"/>
                  </a:lnTo>
                  <a:lnTo>
                    <a:pt x="224" y="187"/>
                  </a:lnTo>
                  <a:lnTo>
                    <a:pt x="220" y="187"/>
                  </a:lnTo>
                  <a:lnTo>
                    <a:pt x="217" y="181"/>
                  </a:lnTo>
                  <a:lnTo>
                    <a:pt x="217" y="181"/>
                  </a:lnTo>
                  <a:lnTo>
                    <a:pt x="213" y="181"/>
                  </a:lnTo>
                  <a:lnTo>
                    <a:pt x="207" y="177"/>
                  </a:lnTo>
                  <a:lnTo>
                    <a:pt x="204" y="168"/>
                  </a:lnTo>
                  <a:lnTo>
                    <a:pt x="204" y="164"/>
                  </a:lnTo>
                  <a:lnTo>
                    <a:pt x="204" y="160"/>
                  </a:lnTo>
                  <a:lnTo>
                    <a:pt x="204" y="156"/>
                  </a:lnTo>
                  <a:lnTo>
                    <a:pt x="204" y="156"/>
                  </a:lnTo>
                  <a:lnTo>
                    <a:pt x="205" y="156"/>
                  </a:lnTo>
                  <a:lnTo>
                    <a:pt x="211" y="156"/>
                  </a:lnTo>
                  <a:lnTo>
                    <a:pt x="207" y="155"/>
                  </a:lnTo>
                  <a:lnTo>
                    <a:pt x="205" y="155"/>
                  </a:lnTo>
                  <a:lnTo>
                    <a:pt x="204" y="151"/>
                  </a:lnTo>
                  <a:lnTo>
                    <a:pt x="202" y="151"/>
                  </a:lnTo>
                  <a:lnTo>
                    <a:pt x="202" y="151"/>
                  </a:lnTo>
                  <a:lnTo>
                    <a:pt x="200" y="149"/>
                  </a:lnTo>
                  <a:lnTo>
                    <a:pt x="198" y="143"/>
                  </a:lnTo>
                  <a:lnTo>
                    <a:pt x="190" y="132"/>
                  </a:lnTo>
                  <a:lnTo>
                    <a:pt x="187" y="130"/>
                  </a:lnTo>
                  <a:lnTo>
                    <a:pt x="187" y="124"/>
                  </a:lnTo>
                  <a:lnTo>
                    <a:pt x="175" y="107"/>
                  </a:lnTo>
                  <a:lnTo>
                    <a:pt x="175" y="104"/>
                  </a:lnTo>
                  <a:lnTo>
                    <a:pt x="173" y="100"/>
                  </a:lnTo>
                  <a:lnTo>
                    <a:pt x="172" y="94"/>
                  </a:lnTo>
                  <a:lnTo>
                    <a:pt x="170" y="90"/>
                  </a:lnTo>
                  <a:lnTo>
                    <a:pt x="170" y="90"/>
                  </a:lnTo>
                  <a:lnTo>
                    <a:pt x="166" y="81"/>
                  </a:lnTo>
                  <a:lnTo>
                    <a:pt x="166" y="81"/>
                  </a:lnTo>
                  <a:lnTo>
                    <a:pt x="166" y="77"/>
                  </a:lnTo>
                  <a:lnTo>
                    <a:pt x="162" y="74"/>
                  </a:lnTo>
                  <a:lnTo>
                    <a:pt x="153" y="64"/>
                  </a:lnTo>
                  <a:lnTo>
                    <a:pt x="153" y="60"/>
                  </a:lnTo>
                  <a:lnTo>
                    <a:pt x="145" y="55"/>
                  </a:lnTo>
                  <a:lnTo>
                    <a:pt x="145" y="49"/>
                  </a:lnTo>
                  <a:lnTo>
                    <a:pt x="140" y="45"/>
                  </a:lnTo>
                  <a:lnTo>
                    <a:pt x="141" y="41"/>
                  </a:lnTo>
                  <a:lnTo>
                    <a:pt x="141" y="40"/>
                  </a:lnTo>
                  <a:lnTo>
                    <a:pt x="141" y="38"/>
                  </a:lnTo>
                  <a:lnTo>
                    <a:pt x="141" y="40"/>
                  </a:lnTo>
                  <a:lnTo>
                    <a:pt x="143" y="40"/>
                  </a:lnTo>
                  <a:lnTo>
                    <a:pt x="145" y="43"/>
                  </a:lnTo>
                  <a:lnTo>
                    <a:pt x="147" y="45"/>
                  </a:lnTo>
                  <a:lnTo>
                    <a:pt x="147" y="49"/>
                  </a:lnTo>
                  <a:lnTo>
                    <a:pt x="153" y="55"/>
                  </a:lnTo>
                  <a:lnTo>
                    <a:pt x="153" y="57"/>
                  </a:lnTo>
                  <a:lnTo>
                    <a:pt x="156" y="60"/>
                  </a:lnTo>
                  <a:lnTo>
                    <a:pt x="162" y="64"/>
                  </a:lnTo>
                  <a:lnTo>
                    <a:pt x="162" y="68"/>
                  </a:lnTo>
                  <a:lnTo>
                    <a:pt x="172" y="77"/>
                  </a:lnTo>
                  <a:lnTo>
                    <a:pt x="177" y="79"/>
                  </a:lnTo>
                  <a:lnTo>
                    <a:pt x="177" y="81"/>
                  </a:lnTo>
                  <a:lnTo>
                    <a:pt x="177" y="79"/>
                  </a:lnTo>
                  <a:lnTo>
                    <a:pt x="181" y="75"/>
                  </a:lnTo>
                  <a:lnTo>
                    <a:pt x="183" y="70"/>
                  </a:lnTo>
                  <a:lnTo>
                    <a:pt x="181" y="68"/>
                  </a:lnTo>
                  <a:lnTo>
                    <a:pt x="183" y="62"/>
                  </a:lnTo>
                  <a:lnTo>
                    <a:pt x="183" y="57"/>
                  </a:lnTo>
                  <a:lnTo>
                    <a:pt x="187" y="49"/>
                  </a:lnTo>
                  <a:lnTo>
                    <a:pt x="187" y="47"/>
                  </a:lnTo>
                  <a:lnTo>
                    <a:pt x="187" y="47"/>
                  </a:lnTo>
                  <a:lnTo>
                    <a:pt x="187" y="47"/>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13" name="Freeform 98">
              <a:extLst>
                <a:ext uri="{FF2B5EF4-FFF2-40B4-BE49-F238E27FC236}">
                  <a16:creationId xmlns:a16="http://schemas.microsoft.com/office/drawing/2014/main" id="{1DAA03B9-FA98-4437-9CDB-B4D35BC812AD}"/>
                </a:ext>
              </a:extLst>
            </p:cNvPr>
            <p:cNvSpPr>
              <a:spLocks/>
            </p:cNvSpPr>
            <p:nvPr/>
          </p:nvSpPr>
          <p:spPr bwMode="auto">
            <a:xfrm>
              <a:off x="9434653" y="2659139"/>
              <a:ext cx="107389" cy="121731"/>
            </a:xfrm>
            <a:custGeom>
              <a:avLst/>
              <a:gdLst/>
              <a:ahLst/>
              <a:cxnLst>
                <a:cxn ang="0">
                  <a:pos x="275" y="6"/>
                </a:cxn>
                <a:cxn ang="0">
                  <a:pos x="277" y="15"/>
                </a:cxn>
                <a:cxn ang="0">
                  <a:pos x="277" y="15"/>
                </a:cxn>
                <a:cxn ang="0">
                  <a:pos x="282" y="47"/>
                </a:cxn>
                <a:cxn ang="0">
                  <a:pos x="297" y="73"/>
                </a:cxn>
                <a:cxn ang="0">
                  <a:pos x="305" y="79"/>
                </a:cxn>
                <a:cxn ang="0">
                  <a:pos x="290" y="87"/>
                </a:cxn>
                <a:cxn ang="0">
                  <a:pos x="282" y="94"/>
                </a:cxn>
                <a:cxn ang="0">
                  <a:pos x="282" y="105"/>
                </a:cxn>
                <a:cxn ang="0">
                  <a:pos x="273" y="128"/>
                </a:cxn>
                <a:cxn ang="0">
                  <a:pos x="275" y="147"/>
                </a:cxn>
                <a:cxn ang="0">
                  <a:pos x="263" y="175"/>
                </a:cxn>
                <a:cxn ang="0">
                  <a:pos x="252" y="188"/>
                </a:cxn>
                <a:cxn ang="0">
                  <a:pos x="239" y="211"/>
                </a:cxn>
                <a:cxn ang="0">
                  <a:pos x="235" y="230"/>
                </a:cxn>
                <a:cxn ang="0">
                  <a:pos x="228" y="256"/>
                </a:cxn>
                <a:cxn ang="0">
                  <a:pos x="215" y="256"/>
                </a:cxn>
                <a:cxn ang="0">
                  <a:pos x="215" y="269"/>
                </a:cxn>
                <a:cxn ang="0">
                  <a:pos x="228" y="279"/>
                </a:cxn>
                <a:cxn ang="0">
                  <a:pos x="241" y="288"/>
                </a:cxn>
                <a:cxn ang="0">
                  <a:pos x="250" y="307"/>
                </a:cxn>
                <a:cxn ang="0">
                  <a:pos x="235" y="330"/>
                </a:cxn>
                <a:cxn ang="0">
                  <a:pos x="228" y="339"/>
                </a:cxn>
                <a:cxn ang="0">
                  <a:pos x="205" y="345"/>
                </a:cxn>
                <a:cxn ang="0">
                  <a:pos x="194" y="348"/>
                </a:cxn>
                <a:cxn ang="0">
                  <a:pos x="183" y="347"/>
                </a:cxn>
                <a:cxn ang="0">
                  <a:pos x="173" y="348"/>
                </a:cxn>
                <a:cxn ang="0">
                  <a:pos x="164" y="347"/>
                </a:cxn>
                <a:cxn ang="0">
                  <a:pos x="154" y="335"/>
                </a:cxn>
                <a:cxn ang="0">
                  <a:pos x="143" y="324"/>
                </a:cxn>
                <a:cxn ang="0">
                  <a:pos x="134" y="330"/>
                </a:cxn>
                <a:cxn ang="0">
                  <a:pos x="122" y="333"/>
                </a:cxn>
                <a:cxn ang="0">
                  <a:pos x="109" y="324"/>
                </a:cxn>
                <a:cxn ang="0">
                  <a:pos x="103" y="316"/>
                </a:cxn>
                <a:cxn ang="0">
                  <a:pos x="90" y="303"/>
                </a:cxn>
                <a:cxn ang="0">
                  <a:pos x="85" y="294"/>
                </a:cxn>
                <a:cxn ang="0">
                  <a:pos x="71" y="281"/>
                </a:cxn>
                <a:cxn ang="0">
                  <a:pos x="64" y="275"/>
                </a:cxn>
                <a:cxn ang="0">
                  <a:pos x="58" y="267"/>
                </a:cxn>
                <a:cxn ang="0">
                  <a:pos x="45" y="258"/>
                </a:cxn>
                <a:cxn ang="0">
                  <a:pos x="38" y="254"/>
                </a:cxn>
                <a:cxn ang="0">
                  <a:pos x="32" y="239"/>
                </a:cxn>
                <a:cxn ang="0">
                  <a:pos x="24" y="217"/>
                </a:cxn>
                <a:cxn ang="0">
                  <a:pos x="19" y="207"/>
                </a:cxn>
                <a:cxn ang="0">
                  <a:pos x="11" y="192"/>
                </a:cxn>
                <a:cxn ang="0">
                  <a:pos x="9" y="179"/>
                </a:cxn>
                <a:cxn ang="0">
                  <a:pos x="0" y="175"/>
                </a:cxn>
                <a:cxn ang="0">
                  <a:pos x="6" y="156"/>
                </a:cxn>
                <a:cxn ang="0">
                  <a:pos x="11" y="143"/>
                </a:cxn>
                <a:cxn ang="0">
                  <a:pos x="21" y="122"/>
                </a:cxn>
                <a:cxn ang="0">
                  <a:pos x="38" y="119"/>
                </a:cxn>
                <a:cxn ang="0">
                  <a:pos x="51" y="2"/>
                </a:cxn>
              </a:cxnLst>
              <a:rect l="0" t="0" r="r" b="b"/>
              <a:pathLst>
                <a:path w="307" h="348">
                  <a:moveTo>
                    <a:pt x="51" y="2"/>
                  </a:moveTo>
                  <a:lnTo>
                    <a:pt x="273" y="0"/>
                  </a:lnTo>
                  <a:lnTo>
                    <a:pt x="273" y="2"/>
                  </a:lnTo>
                  <a:lnTo>
                    <a:pt x="273" y="4"/>
                  </a:lnTo>
                  <a:lnTo>
                    <a:pt x="275" y="6"/>
                  </a:lnTo>
                  <a:lnTo>
                    <a:pt x="273" y="6"/>
                  </a:lnTo>
                  <a:lnTo>
                    <a:pt x="275" y="7"/>
                  </a:lnTo>
                  <a:lnTo>
                    <a:pt x="275" y="7"/>
                  </a:lnTo>
                  <a:lnTo>
                    <a:pt x="275" y="9"/>
                  </a:lnTo>
                  <a:lnTo>
                    <a:pt x="277" y="15"/>
                  </a:lnTo>
                  <a:lnTo>
                    <a:pt x="280" y="19"/>
                  </a:lnTo>
                  <a:lnTo>
                    <a:pt x="280" y="19"/>
                  </a:lnTo>
                  <a:lnTo>
                    <a:pt x="279" y="19"/>
                  </a:lnTo>
                  <a:lnTo>
                    <a:pt x="279" y="19"/>
                  </a:lnTo>
                  <a:lnTo>
                    <a:pt x="277" y="15"/>
                  </a:lnTo>
                  <a:lnTo>
                    <a:pt x="277" y="19"/>
                  </a:lnTo>
                  <a:lnTo>
                    <a:pt x="277" y="21"/>
                  </a:lnTo>
                  <a:lnTo>
                    <a:pt x="282" y="34"/>
                  </a:lnTo>
                  <a:lnTo>
                    <a:pt x="282" y="39"/>
                  </a:lnTo>
                  <a:lnTo>
                    <a:pt x="282" y="47"/>
                  </a:lnTo>
                  <a:lnTo>
                    <a:pt x="282" y="56"/>
                  </a:lnTo>
                  <a:lnTo>
                    <a:pt x="286" y="62"/>
                  </a:lnTo>
                  <a:lnTo>
                    <a:pt x="290" y="64"/>
                  </a:lnTo>
                  <a:lnTo>
                    <a:pt x="297" y="68"/>
                  </a:lnTo>
                  <a:lnTo>
                    <a:pt x="297" y="73"/>
                  </a:lnTo>
                  <a:lnTo>
                    <a:pt x="301" y="73"/>
                  </a:lnTo>
                  <a:lnTo>
                    <a:pt x="307" y="73"/>
                  </a:lnTo>
                  <a:lnTo>
                    <a:pt x="307" y="75"/>
                  </a:lnTo>
                  <a:lnTo>
                    <a:pt x="307" y="75"/>
                  </a:lnTo>
                  <a:lnTo>
                    <a:pt x="305" y="79"/>
                  </a:lnTo>
                  <a:lnTo>
                    <a:pt x="301" y="81"/>
                  </a:lnTo>
                  <a:lnTo>
                    <a:pt x="299" y="83"/>
                  </a:lnTo>
                  <a:lnTo>
                    <a:pt x="297" y="85"/>
                  </a:lnTo>
                  <a:lnTo>
                    <a:pt x="292" y="85"/>
                  </a:lnTo>
                  <a:lnTo>
                    <a:pt x="290" y="87"/>
                  </a:lnTo>
                  <a:lnTo>
                    <a:pt x="286" y="87"/>
                  </a:lnTo>
                  <a:lnTo>
                    <a:pt x="286" y="88"/>
                  </a:lnTo>
                  <a:lnTo>
                    <a:pt x="286" y="92"/>
                  </a:lnTo>
                  <a:lnTo>
                    <a:pt x="286" y="94"/>
                  </a:lnTo>
                  <a:lnTo>
                    <a:pt x="282" y="94"/>
                  </a:lnTo>
                  <a:lnTo>
                    <a:pt x="280" y="94"/>
                  </a:lnTo>
                  <a:lnTo>
                    <a:pt x="280" y="98"/>
                  </a:lnTo>
                  <a:lnTo>
                    <a:pt x="279" y="102"/>
                  </a:lnTo>
                  <a:lnTo>
                    <a:pt x="280" y="104"/>
                  </a:lnTo>
                  <a:lnTo>
                    <a:pt x="282" y="105"/>
                  </a:lnTo>
                  <a:lnTo>
                    <a:pt x="280" y="107"/>
                  </a:lnTo>
                  <a:lnTo>
                    <a:pt x="279" y="113"/>
                  </a:lnTo>
                  <a:lnTo>
                    <a:pt x="277" y="122"/>
                  </a:lnTo>
                  <a:lnTo>
                    <a:pt x="273" y="126"/>
                  </a:lnTo>
                  <a:lnTo>
                    <a:pt x="273" y="128"/>
                  </a:lnTo>
                  <a:lnTo>
                    <a:pt x="271" y="132"/>
                  </a:lnTo>
                  <a:lnTo>
                    <a:pt x="271" y="136"/>
                  </a:lnTo>
                  <a:lnTo>
                    <a:pt x="273" y="143"/>
                  </a:lnTo>
                  <a:lnTo>
                    <a:pt x="273" y="147"/>
                  </a:lnTo>
                  <a:lnTo>
                    <a:pt x="275" y="147"/>
                  </a:lnTo>
                  <a:lnTo>
                    <a:pt x="273" y="149"/>
                  </a:lnTo>
                  <a:lnTo>
                    <a:pt x="271" y="154"/>
                  </a:lnTo>
                  <a:lnTo>
                    <a:pt x="271" y="160"/>
                  </a:lnTo>
                  <a:lnTo>
                    <a:pt x="265" y="168"/>
                  </a:lnTo>
                  <a:lnTo>
                    <a:pt x="263" y="175"/>
                  </a:lnTo>
                  <a:lnTo>
                    <a:pt x="262" y="175"/>
                  </a:lnTo>
                  <a:lnTo>
                    <a:pt x="258" y="175"/>
                  </a:lnTo>
                  <a:lnTo>
                    <a:pt x="258" y="179"/>
                  </a:lnTo>
                  <a:lnTo>
                    <a:pt x="256" y="186"/>
                  </a:lnTo>
                  <a:lnTo>
                    <a:pt x="252" y="188"/>
                  </a:lnTo>
                  <a:lnTo>
                    <a:pt x="250" y="192"/>
                  </a:lnTo>
                  <a:lnTo>
                    <a:pt x="247" y="200"/>
                  </a:lnTo>
                  <a:lnTo>
                    <a:pt x="243" y="213"/>
                  </a:lnTo>
                  <a:lnTo>
                    <a:pt x="241" y="211"/>
                  </a:lnTo>
                  <a:lnTo>
                    <a:pt x="239" y="211"/>
                  </a:lnTo>
                  <a:lnTo>
                    <a:pt x="239" y="215"/>
                  </a:lnTo>
                  <a:lnTo>
                    <a:pt x="235" y="220"/>
                  </a:lnTo>
                  <a:lnTo>
                    <a:pt x="233" y="224"/>
                  </a:lnTo>
                  <a:lnTo>
                    <a:pt x="233" y="226"/>
                  </a:lnTo>
                  <a:lnTo>
                    <a:pt x="235" y="230"/>
                  </a:lnTo>
                  <a:lnTo>
                    <a:pt x="231" y="234"/>
                  </a:lnTo>
                  <a:lnTo>
                    <a:pt x="231" y="239"/>
                  </a:lnTo>
                  <a:lnTo>
                    <a:pt x="231" y="245"/>
                  </a:lnTo>
                  <a:lnTo>
                    <a:pt x="231" y="254"/>
                  </a:lnTo>
                  <a:lnTo>
                    <a:pt x="228" y="256"/>
                  </a:lnTo>
                  <a:lnTo>
                    <a:pt x="228" y="258"/>
                  </a:lnTo>
                  <a:lnTo>
                    <a:pt x="226" y="258"/>
                  </a:lnTo>
                  <a:lnTo>
                    <a:pt x="222" y="256"/>
                  </a:lnTo>
                  <a:lnTo>
                    <a:pt x="218" y="256"/>
                  </a:lnTo>
                  <a:lnTo>
                    <a:pt x="215" y="256"/>
                  </a:lnTo>
                  <a:lnTo>
                    <a:pt x="215" y="260"/>
                  </a:lnTo>
                  <a:lnTo>
                    <a:pt x="213" y="262"/>
                  </a:lnTo>
                  <a:lnTo>
                    <a:pt x="209" y="266"/>
                  </a:lnTo>
                  <a:lnTo>
                    <a:pt x="211" y="269"/>
                  </a:lnTo>
                  <a:lnTo>
                    <a:pt x="215" y="269"/>
                  </a:lnTo>
                  <a:lnTo>
                    <a:pt x="222" y="269"/>
                  </a:lnTo>
                  <a:lnTo>
                    <a:pt x="222" y="271"/>
                  </a:lnTo>
                  <a:lnTo>
                    <a:pt x="228" y="275"/>
                  </a:lnTo>
                  <a:lnTo>
                    <a:pt x="228" y="279"/>
                  </a:lnTo>
                  <a:lnTo>
                    <a:pt x="228" y="279"/>
                  </a:lnTo>
                  <a:lnTo>
                    <a:pt x="231" y="284"/>
                  </a:lnTo>
                  <a:lnTo>
                    <a:pt x="235" y="286"/>
                  </a:lnTo>
                  <a:lnTo>
                    <a:pt x="235" y="288"/>
                  </a:lnTo>
                  <a:lnTo>
                    <a:pt x="237" y="288"/>
                  </a:lnTo>
                  <a:lnTo>
                    <a:pt x="241" y="288"/>
                  </a:lnTo>
                  <a:lnTo>
                    <a:pt x="243" y="292"/>
                  </a:lnTo>
                  <a:lnTo>
                    <a:pt x="245" y="296"/>
                  </a:lnTo>
                  <a:lnTo>
                    <a:pt x="248" y="299"/>
                  </a:lnTo>
                  <a:lnTo>
                    <a:pt x="248" y="303"/>
                  </a:lnTo>
                  <a:lnTo>
                    <a:pt x="250" y="307"/>
                  </a:lnTo>
                  <a:lnTo>
                    <a:pt x="252" y="313"/>
                  </a:lnTo>
                  <a:lnTo>
                    <a:pt x="247" y="320"/>
                  </a:lnTo>
                  <a:lnTo>
                    <a:pt x="241" y="328"/>
                  </a:lnTo>
                  <a:lnTo>
                    <a:pt x="239" y="328"/>
                  </a:lnTo>
                  <a:lnTo>
                    <a:pt x="235" y="330"/>
                  </a:lnTo>
                  <a:lnTo>
                    <a:pt x="233" y="331"/>
                  </a:lnTo>
                  <a:lnTo>
                    <a:pt x="231" y="331"/>
                  </a:lnTo>
                  <a:lnTo>
                    <a:pt x="231" y="335"/>
                  </a:lnTo>
                  <a:lnTo>
                    <a:pt x="231" y="335"/>
                  </a:lnTo>
                  <a:lnTo>
                    <a:pt x="228" y="339"/>
                  </a:lnTo>
                  <a:lnTo>
                    <a:pt x="222" y="341"/>
                  </a:lnTo>
                  <a:lnTo>
                    <a:pt x="218" y="343"/>
                  </a:lnTo>
                  <a:lnTo>
                    <a:pt x="216" y="343"/>
                  </a:lnTo>
                  <a:lnTo>
                    <a:pt x="209" y="343"/>
                  </a:lnTo>
                  <a:lnTo>
                    <a:pt x="205" y="345"/>
                  </a:lnTo>
                  <a:lnTo>
                    <a:pt x="201" y="345"/>
                  </a:lnTo>
                  <a:lnTo>
                    <a:pt x="201" y="345"/>
                  </a:lnTo>
                  <a:lnTo>
                    <a:pt x="198" y="345"/>
                  </a:lnTo>
                  <a:lnTo>
                    <a:pt x="194" y="347"/>
                  </a:lnTo>
                  <a:lnTo>
                    <a:pt x="194" y="348"/>
                  </a:lnTo>
                  <a:lnTo>
                    <a:pt x="194" y="348"/>
                  </a:lnTo>
                  <a:lnTo>
                    <a:pt x="188" y="348"/>
                  </a:lnTo>
                  <a:lnTo>
                    <a:pt x="188" y="347"/>
                  </a:lnTo>
                  <a:lnTo>
                    <a:pt x="186" y="345"/>
                  </a:lnTo>
                  <a:lnTo>
                    <a:pt x="183" y="347"/>
                  </a:lnTo>
                  <a:lnTo>
                    <a:pt x="177" y="345"/>
                  </a:lnTo>
                  <a:lnTo>
                    <a:pt x="173" y="343"/>
                  </a:lnTo>
                  <a:lnTo>
                    <a:pt x="173" y="345"/>
                  </a:lnTo>
                  <a:lnTo>
                    <a:pt x="173" y="347"/>
                  </a:lnTo>
                  <a:lnTo>
                    <a:pt x="173" y="348"/>
                  </a:lnTo>
                  <a:lnTo>
                    <a:pt x="173" y="348"/>
                  </a:lnTo>
                  <a:lnTo>
                    <a:pt x="169" y="348"/>
                  </a:lnTo>
                  <a:lnTo>
                    <a:pt x="167" y="348"/>
                  </a:lnTo>
                  <a:lnTo>
                    <a:pt x="164" y="348"/>
                  </a:lnTo>
                  <a:lnTo>
                    <a:pt x="164" y="347"/>
                  </a:lnTo>
                  <a:lnTo>
                    <a:pt x="164" y="345"/>
                  </a:lnTo>
                  <a:lnTo>
                    <a:pt x="164" y="343"/>
                  </a:lnTo>
                  <a:lnTo>
                    <a:pt x="162" y="339"/>
                  </a:lnTo>
                  <a:lnTo>
                    <a:pt x="160" y="337"/>
                  </a:lnTo>
                  <a:lnTo>
                    <a:pt x="154" y="335"/>
                  </a:lnTo>
                  <a:lnTo>
                    <a:pt x="154" y="333"/>
                  </a:lnTo>
                  <a:lnTo>
                    <a:pt x="152" y="331"/>
                  </a:lnTo>
                  <a:lnTo>
                    <a:pt x="149" y="328"/>
                  </a:lnTo>
                  <a:lnTo>
                    <a:pt x="149" y="328"/>
                  </a:lnTo>
                  <a:lnTo>
                    <a:pt x="143" y="324"/>
                  </a:lnTo>
                  <a:lnTo>
                    <a:pt x="143" y="328"/>
                  </a:lnTo>
                  <a:lnTo>
                    <a:pt x="139" y="330"/>
                  </a:lnTo>
                  <a:lnTo>
                    <a:pt x="137" y="331"/>
                  </a:lnTo>
                  <a:lnTo>
                    <a:pt x="134" y="331"/>
                  </a:lnTo>
                  <a:lnTo>
                    <a:pt x="134" y="330"/>
                  </a:lnTo>
                  <a:lnTo>
                    <a:pt x="132" y="330"/>
                  </a:lnTo>
                  <a:lnTo>
                    <a:pt x="128" y="330"/>
                  </a:lnTo>
                  <a:lnTo>
                    <a:pt x="126" y="331"/>
                  </a:lnTo>
                  <a:lnTo>
                    <a:pt x="124" y="333"/>
                  </a:lnTo>
                  <a:lnTo>
                    <a:pt x="122" y="333"/>
                  </a:lnTo>
                  <a:lnTo>
                    <a:pt x="119" y="331"/>
                  </a:lnTo>
                  <a:lnTo>
                    <a:pt x="113" y="330"/>
                  </a:lnTo>
                  <a:lnTo>
                    <a:pt x="113" y="328"/>
                  </a:lnTo>
                  <a:lnTo>
                    <a:pt x="109" y="328"/>
                  </a:lnTo>
                  <a:lnTo>
                    <a:pt x="109" y="324"/>
                  </a:lnTo>
                  <a:lnTo>
                    <a:pt x="109" y="322"/>
                  </a:lnTo>
                  <a:lnTo>
                    <a:pt x="107" y="322"/>
                  </a:lnTo>
                  <a:lnTo>
                    <a:pt x="107" y="322"/>
                  </a:lnTo>
                  <a:lnTo>
                    <a:pt x="105" y="318"/>
                  </a:lnTo>
                  <a:lnTo>
                    <a:pt x="103" y="316"/>
                  </a:lnTo>
                  <a:lnTo>
                    <a:pt x="100" y="315"/>
                  </a:lnTo>
                  <a:lnTo>
                    <a:pt x="100" y="309"/>
                  </a:lnTo>
                  <a:lnTo>
                    <a:pt x="100" y="307"/>
                  </a:lnTo>
                  <a:lnTo>
                    <a:pt x="98" y="305"/>
                  </a:lnTo>
                  <a:lnTo>
                    <a:pt x="90" y="303"/>
                  </a:lnTo>
                  <a:lnTo>
                    <a:pt x="88" y="303"/>
                  </a:lnTo>
                  <a:lnTo>
                    <a:pt x="88" y="299"/>
                  </a:lnTo>
                  <a:lnTo>
                    <a:pt x="88" y="298"/>
                  </a:lnTo>
                  <a:lnTo>
                    <a:pt x="85" y="296"/>
                  </a:lnTo>
                  <a:lnTo>
                    <a:pt x="85" y="294"/>
                  </a:lnTo>
                  <a:lnTo>
                    <a:pt x="81" y="288"/>
                  </a:lnTo>
                  <a:lnTo>
                    <a:pt x="81" y="286"/>
                  </a:lnTo>
                  <a:lnTo>
                    <a:pt x="75" y="282"/>
                  </a:lnTo>
                  <a:lnTo>
                    <a:pt x="73" y="282"/>
                  </a:lnTo>
                  <a:lnTo>
                    <a:pt x="71" y="281"/>
                  </a:lnTo>
                  <a:lnTo>
                    <a:pt x="70" y="282"/>
                  </a:lnTo>
                  <a:lnTo>
                    <a:pt x="66" y="281"/>
                  </a:lnTo>
                  <a:lnTo>
                    <a:pt x="62" y="279"/>
                  </a:lnTo>
                  <a:lnTo>
                    <a:pt x="64" y="275"/>
                  </a:lnTo>
                  <a:lnTo>
                    <a:pt x="64" y="275"/>
                  </a:lnTo>
                  <a:lnTo>
                    <a:pt x="68" y="273"/>
                  </a:lnTo>
                  <a:lnTo>
                    <a:pt x="68" y="271"/>
                  </a:lnTo>
                  <a:lnTo>
                    <a:pt x="66" y="269"/>
                  </a:lnTo>
                  <a:lnTo>
                    <a:pt x="62" y="269"/>
                  </a:lnTo>
                  <a:lnTo>
                    <a:pt x="58" y="267"/>
                  </a:lnTo>
                  <a:lnTo>
                    <a:pt x="58" y="264"/>
                  </a:lnTo>
                  <a:lnTo>
                    <a:pt x="55" y="262"/>
                  </a:lnTo>
                  <a:lnTo>
                    <a:pt x="51" y="262"/>
                  </a:lnTo>
                  <a:lnTo>
                    <a:pt x="49" y="260"/>
                  </a:lnTo>
                  <a:lnTo>
                    <a:pt x="45" y="258"/>
                  </a:lnTo>
                  <a:lnTo>
                    <a:pt x="45" y="254"/>
                  </a:lnTo>
                  <a:lnTo>
                    <a:pt x="45" y="250"/>
                  </a:lnTo>
                  <a:lnTo>
                    <a:pt x="45" y="250"/>
                  </a:lnTo>
                  <a:lnTo>
                    <a:pt x="38" y="250"/>
                  </a:lnTo>
                  <a:lnTo>
                    <a:pt x="38" y="254"/>
                  </a:lnTo>
                  <a:lnTo>
                    <a:pt x="32" y="250"/>
                  </a:lnTo>
                  <a:lnTo>
                    <a:pt x="30" y="250"/>
                  </a:lnTo>
                  <a:lnTo>
                    <a:pt x="28" y="245"/>
                  </a:lnTo>
                  <a:lnTo>
                    <a:pt x="30" y="241"/>
                  </a:lnTo>
                  <a:lnTo>
                    <a:pt x="32" y="239"/>
                  </a:lnTo>
                  <a:lnTo>
                    <a:pt x="32" y="235"/>
                  </a:lnTo>
                  <a:lnTo>
                    <a:pt x="32" y="232"/>
                  </a:lnTo>
                  <a:lnTo>
                    <a:pt x="28" y="226"/>
                  </a:lnTo>
                  <a:lnTo>
                    <a:pt x="24" y="217"/>
                  </a:lnTo>
                  <a:lnTo>
                    <a:pt x="24" y="217"/>
                  </a:lnTo>
                  <a:lnTo>
                    <a:pt x="19" y="215"/>
                  </a:lnTo>
                  <a:lnTo>
                    <a:pt x="21" y="213"/>
                  </a:lnTo>
                  <a:lnTo>
                    <a:pt x="21" y="209"/>
                  </a:lnTo>
                  <a:lnTo>
                    <a:pt x="19" y="207"/>
                  </a:lnTo>
                  <a:lnTo>
                    <a:pt x="19" y="207"/>
                  </a:lnTo>
                  <a:lnTo>
                    <a:pt x="19" y="205"/>
                  </a:lnTo>
                  <a:lnTo>
                    <a:pt x="21" y="201"/>
                  </a:lnTo>
                  <a:lnTo>
                    <a:pt x="19" y="200"/>
                  </a:lnTo>
                  <a:lnTo>
                    <a:pt x="11" y="196"/>
                  </a:lnTo>
                  <a:lnTo>
                    <a:pt x="11" y="192"/>
                  </a:lnTo>
                  <a:lnTo>
                    <a:pt x="11" y="188"/>
                  </a:lnTo>
                  <a:lnTo>
                    <a:pt x="9" y="186"/>
                  </a:lnTo>
                  <a:lnTo>
                    <a:pt x="9" y="183"/>
                  </a:lnTo>
                  <a:lnTo>
                    <a:pt x="7" y="181"/>
                  </a:lnTo>
                  <a:lnTo>
                    <a:pt x="9" y="179"/>
                  </a:lnTo>
                  <a:lnTo>
                    <a:pt x="9" y="177"/>
                  </a:lnTo>
                  <a:lnTo>
                    <a:pt x="7" y="177"/>
                  </a:lnTo>
                  <a:lnTo>
                    <a:pt x="2" y="179"/>
                  </a:lnTo>
                  <a:lnTo>
                    <a:pt x="0" y="177"/>
                  </a:lnTo>
                  <a:lnTo>
                    <a:pt x="0" y="175"/>
                  </a:lnTo>
                  <a:lnTo>
                    <a:pt x="6" y="168"/>
                  </a:lnTo>
                  <a:lnTo>
                    <a:pt x="7" y="164"/>
                  </a:lnTo>
                  <a:lnTo>
                    <a:pt x="7" y="160"/>
                  </a:lnTo>
                  <a:lnTo>
                    <a:pt x="4" y="158"/>
                  </a:lnTo>
                  <a:lnTo>
                    <a:pt x="6" y="156"/>
                  </a:lnTo>
                  <a:lnTo>
                    <a:pt x="9" y="154"/>
                  </a:lnTo>
                  <a:lnTo>
                    <a:pt x="11" y="149"/>
                  </a:lnTo>
                  <a:lnTo>
                    <a:pt x="9" y="147"/>
                  </a:lnTo>
                  <a:lnTo>
                    <a:pt x="9" y="147"/>
                  </a:lnTo>
                  <a:lnTo>
                    <a:pt x="11" y="143"/>
                  </a:lnTo>
                  <a:lnTo>
                    <a:pt x="15" y="143"/>
                  </a:lnTo>
                  <a:lnTo>
                    <a:pt x="21" y="134"/>
                  </a:lnTo>
                  <a:lnTo>
                    <a:pt x="21" y="130"/>
                  </a:lnTo>
                  <a:lnTo>
                    <a:pt x="21" y="128"/>
                  </a:lnTo>
                  <a:lnTo>
                    <a:pt x="21" y="122"/>
                  </a:lnTo>
                  <a:lnTo>
                    <a:pt x="24" y="119"/>
                  </a:lnTo>
                  <a:lnTo>
                    <a:pt x="28" y="119"/>
                  </a:lnTo>
                  <a:lnTo>
                    <a:pt x="30" y="122"/>
                  </a:lnTo>
                  <a:lnTo>
                    <a:pt x="34" y="119"/>
                  </a:lnTo>
                  <a:lnTo>
                    <a:pt x="38" y="119"/>
                  </a:lnTo>
                  <a:lnTo>
                    <a:pt x="36" y="45"/>
                  </a:lnTo>
                  <a:lnTo>
                    <a:pt x="36" y="45"/>
                  </a:lnTo>
                  <a:lnTo>
                    <a:pt x="36" y="39"/>
                  </a:lnTo>
                  <a:lnTo>
                    <a:pt x="55" y="39"/>
                  </a:lnTo>
                  <a:lnTo>
                    <a:pt x="51" y="2"/>
                  </a:lnTo>
                  <a:lnTo>
                    <a:pt x="51" y="2"/>
                  </a:lnTo>
                  <a:lnTo>
                    <a:pt x="51" y="2"/>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14" name="Freeform 99">
              <a:extLst>
                <a:ext uri="{FF2B5EF4-FFF2-40B4-BE49-F238E27FC236}">
                  <a16:creationId xmlns:a16="http://schemas.microsoft.com/office/drawing/2014/main" id="{B03397A8-8694-4E8C-B931-7AFA8B22A0F6}"/>
                </a:ext>
              </a:extLst>
            </p:cNvPr>
            <p:cNvSpPr>
              <a:spLocks/>
            </p:cNvSpPr>
            <p:nvPr/>
          </p:nvSpPr>
          <p:spPr bwMode="auto">
            <a:xfrm>
              <a:off x="9508461" y="2707062"/>
              <a:ext cx="97944" cy="73808"/>
            </a:xfrm>
            <a:custGeom>
              <a:avLst/>
              <a:gdLst/>
              <a:ahLst/>
              <a:cxnLst>
                <a:cxn ang="0">
                  <a:pos x="39" y="168"/>
                </a:cxn>
                <a:cxn ang="0">
                  <a:pos x="34" y="157"/>
                </a:cxn>
                <a:cxn ang="0">
                  <a:pos x="28" y="153"/>
                </a:cxn>
                <a:cxn ang="0">
                  <a:pos x="20" y="142"/>
                </a:cxn>
                <a:cxn ang="0">
                  <a:pos x="15" y="134"/>
                </a:cxn>
                <a:cxn ang="0">
                  <a:pos x="4" y="134"/>
                </a:cxn>
                <a:cxn ang="0">
                  <a:pos x="5" y="125"/>
                </a:cxn>
                <a:cxn ang="0">
                  <a:pos x="15" y="121"/>
                </a:cxn>
                <a:cxn ang="0">
                  <a:pos x="20" y="121"/>
                </a:cxn>
                <a:cxn ang="0">
                  <a:pos x="22" y="104"/>
                </a:cxn>
                <a:cxn ang="0">
                  <a:pos x="24" y="89"/>
                </a:cxn>
                <a:cxn ang="0">
                  <a:pos x="30" y="80"/>
                </a:cxn>
                <a:cxn ang="0">
                  <a:pos x="34" y="76"/>
                </a:cxn>
                <a:cxn ang="0">
                  <a:pos x="43" y="51"/>
                </a:cxn>
                <a:cxn ang="0">
                  <a:pos x="49" y="40"/>
                </a:cxn>
                <a:cxn ang="0">
                  <a:pos x="56" y="32"/>
                </a:cxn>
                <a:cxn ang="0">
                  <a:pos x="64" y="14"/>
                </a:cxn>
                <a:cxn ang="0">
                  <a:pos x="71" y="14"/>
                </a:cxn>
                <a:cxn ang="0">
                  <a:pos x="81" y="0"/>
                </a:cxn>
                <a:cxn ang="0">
                  <a:pos x="92" y="8"/>
                </a:cxn>
                <a:cxn ang="0">
                  <a:pos x="101" y="2"/>
                </a:cxn>
                <a:cxn ang="0">
                  <a:pos x="109" y="2"/>
                </a:cxn>
                <a:cxn ang="0">
                  <a:pos x="116" y="8"/>
                </a:cxn>
                <a:cxn ang="0">
                  <a:pos x="128" y="12"/>
                </a:cxn>
                <a:cxn ang="0">
                  <a:pos x="141" y="21"/>
                </a:cxn>
                <a:cxn ang="0">
                  <a:pos x="145" y="25"/>
                </a:cxn>
                <a:cxn ang="0">
                  <a:pos x="160" y="32"/>
                </a:cxn>
                <a:cxn ang="0">
                  <a:pos x="164" y="44"/>
                </a:cxn>
                <a:cxn ang="0">
                  <a:pos x="169" y="51"/>
                </a:cxn>
                <a:cxn ang="0">
                  <a:pos x="165" y="64"/>
                </a:cxn>
                <a:cxn ang="0">
                  <a:pos x="160" y="74"/>
                </a:cxn>
                <a:cxn ang="0">
                  <a:pos x="173" y="74"/>
                </a:cxn>
                <a:cxn ang="0">
                  <a:pos x="180" y="76"/>
                </a:cxn>
                <a:cxn ang="0">
                  <a:pos x="190" y="97"/>
                </a:cxn>
                <a:cxn ang="0">
                  <a:pos x="197" y="110"/>
                </a:cxn>
                <a:cxn ang="0">
                  <a:pos x="280" y="129"/>
                </a:cxn>
                <a:cxn ang="0">
                  <a:pos x="201" y="187"/>
                </a:cxn>
                <a:cxn ang="0">
                  <a:pos x="188" y="189"/>
                </a:cxn>
                <a:cxn ang="0">
                  <a:pos x="180" y="198"/>
                </a:cxn>
                <a:cxn ang="0">
                  <a:pos x="165" y="206"/>
                </a:cxn>
                <a:cxn ang="0">
                  <a:pos x="154" y="208"/>
                </a:cxn>
                <a:cxn ang="0">
                  <a:pos x="147" y="198"/>
                </a:cxn>
                <a:cxn ang="0">
                  <a:pos x="133" y="202"/>
                </a:cxn>
                <a:cxn ang="0">
                  <a:pos x="122" y="211"/>
                </a:cxn>
                <a:cxn ang="0">
                  <a:pos x="115" y="211"/>
                </a:cxn>
                <a:cxn ang="0">
                  <a:pos x="98" y="211"/>
                </a:cxn>
                <a:cxn ang="0">
                  <a:pos x="88" y="204"/>
                </a:cxn>
                <a:cxn ang="0">
                  <a:pos x="68" y="194"/>
                </a:cxn>
                <a:cxn ang="0">
                  <a:pos x="54" y="194"/>
                </a:cxn>
                <a:cxn ang="0">
                  <a:pos x="49" y="179"/>
                </a:cxn>
                <a:cxn ang="0">
                  <a:pos x="43" y="178"/>
                </a:cxn>
              </a:cxnLst>
              <a:rect l="0" t="0" r="r" b="b"/>
              <a:pathLst>
                <a:path w="280" h="211">
                  <a:moveTo>
                    <a:pt x="43" y="178"/>
                  </a:moveTo>
                  <a:lnTo>
                    <a:pt x="41" y="172"/>
                  </a:lnTo>
                  <a:lnTo>
                    <a:pt x="39" y="168"/>
                  </a:lnTo>
                  <a:lnTo>
                    <a:pt x="39" y="162"/>
                  </a:lnTo>
                  <a:lnTo>
                    <a:pt x="36" y="159"/>
                  </a:lnTo>
                  <a:lnTo>
                    <a:pt x="34" y="157"/>
                  </a:lnTo>
                  <a:lnTo>
                    <a:pt x="32" y="153"/>
                  </a:lnTo>
                  <a:lnTo>
                    <a:pt x="28" y="153"/>
                  </a:lnTo>
                  <a:lnTo>
                    <a:pt x="28" y="153"/>
                  </a:lnTo>
                  <a:lnTo>
                    <a:pt x="28" y="151"/>
                  </a:lnTo>
                  <a:lnTo>
                    <a:pt x="24" y="149"/>
                  </a:lnTo>
                  <a:lnTo>
                    <a:pt x="20" y="142"/>
                  </a:lnTo>
                  <a:lnTo>
                    <a:pt x="20" y="142"/>
                  </a:lnTo>
                  <a:lnTo>
                    <a:pt x="19" y="138"/>
                  </a:lnTo>
                  <a:lnTo>
                    <a:pt x="15" y="134"/>
                  </a:lnTo>
                  <a:lnTo>
                    <a:pt x="13" y="134"/>
                  </a:lnTo>
                  <a:lnTo>
                    <a:pt x="5" y="134"/>
                  </a:lnTo>
                  <a:lnTo>
                    <a:pt x="4" y="134"/>
                  </a:lnTo>
                  <a:lnTo>
                    <a:pt x="0" y="130"/>
                  </a:lnTo>
                  <a:lnTo>
                    <a:pt x="4" y="127"/>
                  </a:lnTo>
                  <a:lnTo>
                    <a:pt x="5" y="125"/>
                  </a:lnTo>
                  <a:lnTo>
                    <a:pt x="5" y="121"/>
                  </a:lnTo>
                  <a:lnTo>
                    <a:pt x="11" y="121"/>
                  </a:lnTo>
                  <a:lnTo>
                    <a:pt x="15" y="121"/>
                  </a:lnTo>
                  <a:lnTo>
                    <a:pt x="17" y="123"/>
                  </a:lnTo>
                  <a:lnTo>
                    <a:pt x="19" y="123"/>
                  </a:lnTo>
                  <a:lnTo>
                    <a:pt x="20" y="121"/>
                  </a:lnTo>
                  <a:lnTo>
                    <a:pt x="22" y="119"/>
                  </a:lnTo>
                  <a:lnTo>
                    <a:pt x="22" y="110"/>
                  </a:lnTo>
                  <a:lnTo>
                    <a:pt x="22" y="104"/>
                  </a:lnTo>
                  <a:lnTo>
                    <a:pt x="24" y="98"/>
                  </a:lnTo>
                  <a:lnTo>
                    <a:pt x="28" y="93"/>
                  </a:lnTo>
                  <a:lnTo>
                    <a:pt x="24" y="89"/>
                  </a:lnTo>
                  <a:lnTo>
                    <a:pt x="24" y="89"/>
                  </a:lnTo>
                  <a:lnTo>
                    <a:pt x="28" y="85"/>
                  </a:lnTo>
                  <a:lnTo>
                    <a:pt x="30" y="80"/>
                  </a:lnTo>
                  <a:lnTo>
                    <a:pt x="30" y="76"/>
                  </a:lnTo>
                  <a:lnTo>
                    <a:pt x="32" y="76"/>
                  </a:lnTo>
                  <a:lnTo>
                    <a:pt x="34" y="76"/>
                  </a:lnTo>
                  <a:lnTo>
                    <a:pt x="37" y="64"/>
                  </a:lnTo>
                  <a:lnTo>
                    <a:pt x="41" y="57"/>
                  </a:lnTo>
                  <a:lnTo>
                    <a:pt x="43" y="51"/>
                  </a:lnTo>
                  <a:lnTo>
                    <a:pt x="47" y="51"/>
                  </a:lnTo>
                  <a:lnTo>
                    <a:pt x="49" y="44"/>
                  </a:lnTo>
                  <a:lnTo>
                    <a:pt x="49" y="40"/>
                  </a:lnTo>
                  <a:lnTo>
                    <a:pt x="52" y="40"/>
                  </a:lnTo>
                  <a:lnTo>
                    <a:pt x="54" y="40"/>
                  </a:lnTo>
                  <a:lnTo>
                    <a:pt x="56" y="32"/>
                  </a:lnTo>
                  <a:lnTo>
                    <a:pt x="62" y="25"/>
                  </a:lnTo>
                  <a:lnTo>
                    <a:pt x="62" y="19"/>
                  </a:lnTo>
                  <a:lnTo>
                    <a:pt x="64" y="14"/>
                  </a:lnTo>
                  <a:lnTo>
                    <a:pt x="66" y="12"/>
                  </a:lnTo>
                  <a:lnTo>
                    <a:pt x="68" y="12"/>
                  </a:lnTo>
                  <a:lnTo>
                    <a:pt x="71" y="14"/>
                  </a:lnTo>
                  <a:lnTo>
                    <a:pt x="71" y="12"/>
                  </a:lnTo>
                  <a:lnTo>
                    <a:pt x="75" y="12"/>
                  </a:lnTo>
                  <a:lnTo>
                    <a:pt x="81" y="0"/>
                  </a:lnTo>
                  <a:lnTo>
                    <a:pt x="83" y="2"/>
                  </a:lnTo>
                  <a:lnTo>
                    <a:pt x="84" y="2"/>
                  </a:lnTo>
                  <a:lnTo>
                    <a:pt x="92" y="8"/>
                  </a:lnTo>
                  <a:lnTo>
                    <a:pt x="96" y="8"/>
                  </a:lnTo>
                  <a:lnTo>
                    <a:pt x="98" y="2"/>
                  </a:lnTo>
                  <a:lnTo>
                    <a:pt x="101" y="2"/>
                  </a:lnTo>
                  <a:lnTo>
                    <a:pt x="103" y="6"/>
                  </a:lnTo>
                  <a:lnTo>
                    <a:pt x="105" y="2"/>
                  </a:lnTo>
                  <a:lnTo>
                    <a:pt x="109" y="2"/>
                  </a:lnTo>
                  <a:lnTo>
                    <a:pt x="115" y="8"/>
                  </a:lnTo>
                  <a:lnTo>
                    <a:pt x="115" y="8"/>
                  </a:lnTo>
                  <a:lnTo>
                    <a:pt x="116" y="8"/>
                  </a:lnTo>
                  <a:lnTo>
                    <a:pt x="120" y="8"/>
                  </a:lnTo>
                  <a:lnTo>
                    <a:pt x="124" y="12"/>
                  </a:lnTo>
                  <a:lnTo>
                    <a:pt x="128" y="12"/>
                  </a:lnTo>
                  <a:lnTo>
                    <a:pt x="133" y="17"/>
                  </a:lnTo>
                  <a:lnTo>
                    <a:pt x="135" y="19"/>
                  </a:lnTo>
                  <a:lnTo>
                    <a:pt x="141" y="21"/>
                  </a:lnTo>
                  <a:lnTo>
                    <a:pt x="141" y="21"/>
                  </a:lnTo>
                  <a:lnTo>
                    <a:pt x="145" y="23"/>
                  </a:lnTo>
                  <a:lnTo>
                    <a:pt x="145" y="25"/>
                  </a:lnTo>
                  <a:lnTo>
                    <a:pt x="150" y="27"/>
                  </a:lnTo>
                  <a:lnTo>
                    <a:pt x="156" y="32"/>
                  </a:lnTo>
                  <a:lnTo>
                    <a:pt x="160" y="32"/>
                  </a:lnTo>
                  <a:lnTo>
                    <a:pt x="164" y="36"/>
                  </a:lnTo>
                  <a:lnTo>
                    <a:pt x="164" y="40"/>
                  </a:lnTo>
                  <a:lnTo>
                    <a:pt x="164" y="44"/>
                  </a:lnTo>
                  <a:lnTo>
                    <a:pt x="165" y="44"/>
                  </a:lnTo>
                  <a:lnTo>
                    <a:pt x="171" y="51"/>
                  </a:lnTo>
                  <a:lnTo>
                    <a:pt x="169" y="51"/>
                  </a:lnTo>
                  <a:lnTo>
                    <a:pt x="165" y="57"/>
                  </a:lnTo>
                  <a:lnTo>
                    <a:pt x="164" y="61"/>
                  </a:lnTo>
                  <a:lnTo>
                    <a:pt x="165" y="64"/>
                  </a:lnTo>
                  <a:lnTo>
                    <a:pt x="164" y="66"/>
                  </a:lnTo>
                  <a:lnTo>
                    <a:pt x="164" y="70"/>
                  </a:lnTo>
                  <a:lnTo>
                    <a:pt x="160" y="74"/>
                  </a:lnTo>
                  <a:lnTo>
                    <a:pt x="164" y="76"/>
                  </a:lnTo>
                  <a:lnTo>
                    <a:pt x="169" y="76"/>
                  </a:lnTo>
                  <a:lnTo>
                    <a:pt x="173" y="74"/>
                  </a:lnTo>
                  <a:lnTo>
                    <a:pt x="179" y="72"/>
                  </a:lnTo>
                  <a:lnTo>
                    <a:pt x="182" y="74"/>
                  </a:lnTo>
                  <a:lnTo>
                    <a:pt x="180" y="76"/>
                  </a:lnTo>
                  <a:lnTo>
                    <a:pt x="182" y="85"/>
                  </a:lnTo>
                  <a:lnTo>
                    <a:pt x="184" y="93"/>
                  </a:lnTo>
                  <a:lnTo>
                    <a:pt x="190" y="97"/>
                  </a:lnTo>
                  <a:lnTo>
                    <a:pt x="188" y="102"/>
                  </a:lnTo>
                  <a:lnTo>
                    <a:pt x="192" y="106"/>
                  </a:lnTo>
                  <a:lnTo>
                    <a:pt x="197" y="110"/>
                  </a:lnTo>
                  <a:lnTo>
                    <a:pt x="203" y="113"/>
                  </a:lnTo>
                  <a:lnTo>
                    <a:pt x="256" y="129"/>
                  </a:lnTo>
                  <a:lnTo>
                    <a:pt x="280" y="129"/>
                  </a:lnTo>
                  <a:lnTo>
                    <a:pt x="224" y="187"/>
                  </a:lnTo>
                  <a:lnTo>
                    <a:pt x="212" y="183"/>
                  </a:lnTo>
                  <a:lnTo>
                    <a:pt x="201" y="187"/>
                  </a:lnTo>
                  <a:lnTo>
                    <a:pt x="197" y="187"/>
                  </a:lnTo>
                  <a:lnTo>
                    <a:pt x="194" y="187"/>
                  </a:lnTo>
                  <a:lnTo>
                    <a:pt x="188" y="189"/>
                  </a:lnTo>
                  <a:lnTo>
                    <a:pt x="188" y="194"/>
                  </a:lnTo>
                  <a:lnTo>
                    <a:pt x="184" y="196"/>
                  </a:lnTo>
                  <a:lnTo>
                    <a:pt x="180" y="198"/>
                  </a:lnTo>
                  <a:lnTo>
                    <a:pt x="173" y="200"/>
                  </a:lnTo>
                  <a:lnTo>
                    <a:pt x="169" y="202"/>
                  </a:lnTo>
                  <a:lnTo>
                    <a:pt x="165" y="206"/>
                  </a:lnTo>
                  <a:lnTo>
                    <a:pt x="165" y="206"/>
                  </a:lnTo>
                  <a:lnTo>
                    <a:pt x="160" y="206"/>
                  </a:lnTo>
                  <a:lnTo>
                    <a:pt x="154" y="208"/>
                  </a:lnTo>
                  <a:lnTo>
                    <a:pt x="150" y="206"/>
                  </a:lnTo>
                  <a:lnTo>
                    <a:pt x="148" y="200"/>
                  </a:lnTo>
                  <a:lnTo>
                    <a:pt x="147" y="198"/>
                  </a:lnTo>
                  <a:lnTo>
                    <a:pt x="139" y="200"/>
                  </a:lnTo>
                  <a:lnTo>
                    <a:pt x="135" y="202"/>
                  </a:lnTo>
                  <a:lnTo>
                    <a:pt x="133" y="202"/>
                  </a:lnTo>
                  <a:lnTo>
                    <a:pt x="130" y="204"/>
                  </a:lnTo>
                  <a:lnTo>
                    <a:pt x="128" y="206"/>
                  </a:lnTo>
                  <a:lnTo>
                    <a:pt x="122" y="211"/>
                  </a:lnTo>
                  <a:lnTo>
                    <a:pt x="120" y="211"/>
                  </a:lnTo>
                  <a:lnTo>
                    <a:pt x="116" y="211"/>
                  </a:lnTo>
                  <a:lnTo>
                    <a:pt x="115" y="211"/>
                  </a:lnTo>
                  <a:lnTo>
                    <a:pt x="109" y="211"/>
                  </a:lnTo>
                  <a:lnTo>
                    <a:pt x="105" y="211"/>
                  </a:lnTo>
                  <a:lnTo>
                    <a:pt x="98" y="211"/>
                  </a:lnTo>
                  <a:lnTo>
                    <a:pt x="96" y="211"/>
                  </a:lnTo>
                  <a:lnTo>
                    <a:pt x="92" y="208"/>
                  </a:lnTo>
                  <a:lnTo>
                    <a:pt x="88" y="204"/>
                  </a:lnTo>
                  <a:lnTo>
                    <a:pt x="81" y="196"/>
                  </a:lnTo>
                  <a:lnTo>
                    <a:pt x="77" y="193"/>
                  </a:lnTo>
                  <a:lnTo>
                    <a:pt x="68" y="194"/>
                  </a:lnTo>
                  <a:lnTo>
                    <a:pt x="64" y="193"/>
                  </a:lnTo>
                  <a:lnTo>
                    <a:pt x="58" y="194"/>
                  </a:lnTo>
                  <a:lnTo>
                    <a:pt x="54" y="194"/>
                  </a:lnTo>
                  <a:lnTo>
                    <a:pt x="52" y="189"/>
                  </a:lnTo>
                  <a:lnTo>
                    <a:pt x="52" y="179"/>
                  </a:lnTo>
                  <a:lnTo>
                    <a:pt x="49" y="179"/>
                  </a:lnTo>
                  <a:lnTo>
                    <a:pt x="47" y="179"/>
                  </a:lnTo>
                  <a:lnTo>
                    <a:pt x="43" y="176"/>
                  </a:lnTo>
                  <a:lnTo>
                    <a:pt x="43" y="178"/>
                  </a:lnTo>
                  <a:lnTo>
                    <a:pt x="43" y="178"/>
                  </a:lnTo>
                  <a:lnTo>
                    <a:pt x="43" y="178"/>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15" name="Freeform 100">
              <a:extLst>
                <a:ext uri="{FF2B5EF4-FFF2-40B4-BE49-F238E27FC236}">
                  <a16:creationId xmlns:a16="http://schemas.microsoft.com/office/drawing/2014/main" id="{17D9E5D7-9BE1-4B16-8D7F-52D1F7D30735}"/>
                </a:ext>
              </a:extLst>
            </p:cNvPr>
            <p:cNvSpPr>
              <a:spLocks/>
            </p:cNvSpPr>
            <p:nvPr/>
          </p:nvSpPr>
          <p:spPr bwMode="auto">
            <a:xfrm>
              <a:off x="9530848" y="2684675"/>
              <a:ext cx="41976" cy="39178"/>
            </a:xfrm>
            <a:custGeom>
              <a:avLst/>
              <a:gdLst/>
              <a:ahLst/>
              <a:cxnLst>
                <a:cxn ang="0">
                  <a:pos x="103" y="106"/>
                </a:cxn>
                <a:cxn ang="0">
                  <a:pos x="100" y="102"/>
                </a:cxn>
                <a:cxn ang="0">
                  <a:pos x="96" y="95"/>
                </a:cxn>
                <a:cxn ang="0">
                  <a:pos x="88" y="87"/>
                </a:cxn>
                <a:cxn ang="0">
                  <a:pos x="83" y="83"/>
                </a:cxn>
                <a:cxn ang="0">
                  <a:pos x="77" y="83"/>
                </a:cxn>
                <a:cxn ang="0">
                  <a:pos x="71" y="80"/>
                </a:cxn>
                <a:cxn ang="0">
                  <a:pos x="62" y="72"/>
                </a:cxn>
                <a:cxn ang="0">
                  <a:pos x="54" y="68"/>
                </a:cxn>
                <a:cxn ang="0">
                  <a:pos x="52" y="70"/>
                </a:cxn>
                <a:cxn ang="0">
                  <a:pos x="43" y="64"/>
                </a:cxn>
                <a:cxn ang="0">
                  <a:pos x="39" y="64"/>
                </a:cxn>
                <a:cxn ang="0">
                  <a:pos x="34" y="68"/>
                </a:cxn>
                <a:cxn ang="0">
                  <a:pos x="22" y="64"/>
                </a:cxn>
                <a:cxn ang="0">
                  <a:pos x="19" y="63"/>
                </a:cxn>
                <a:cxn ang="0">
                  <a:pos x="9" y="72"/>
                </a:cxn>
                <a:cxn ang="0">
                  <a:pos x="5" y="74"/>
                </a:cxn>
                <a:cxn ang="0">
                  <a:pos x="2" y="70"/>
                </a:cxn>
                <a:cxn ang="0">
                  <a:pos x="0" y="59"/>
                </a:cxn>
                <a:cxn ang="0">
                  <a:pos x="2" y="53"/>
                </a:cxn>
                <a:cxn ang="0">
                  <a:pos x="5" y="38"/>
                </a:cxn>
                <a:cxn ang="0">
                  <a:pos x="9" y="32"/>
                </a:cxn>
                <a:cxn ang="0">
                  <a:pos x="5" y="29"/>
                </a:cxn>
                <a:cxn ang="0">
                  <a:pos x="9" y="19"/>
                </a:cxn>
                <a:cxn ang="0">
                  <a:pos x="15" y="19"/>
                </a:cxn>
                <a:cxn ang="0">
                  <a:pos x="15" y="15"/>
                </a:cxn>
                <a:cxn ang="0">
                  <a:pos x="19" y="14"/>
                </a:cxn>
                <a:cxn ang="0">
                  <a:pos x="24" y="10"/>
                </a:cxn>
                <a:cxn ang="0">
                  <a:pos x="30" y="8"/>
                </a:cxn>
                <a:cxn ang="0">
                  <a:pos x="34" y="0"/>
                </a:cxn>
                <a:cxn ang="0">
                  <a:pos x="39" y="8"/>
                </a:cxn>
                <a:cxn ang="0">
                  <a:pos x="49" y="40"/>
                </a:cxn>
                <a:cxn ang="0">
                  <a:pos x="52" y="46"/>
                </a:cxn>
                <a:cxn ang="0">
                  <a:pos x="52" y="47"/>
                </a:cxn>
                <a:cxn ang="0">
                  <a:pos x="56" y="59"/>
                </a:cxn>
                <a:cxn ang="0">
                  <a:pos x="60" y="53"/>
                </a:cxn>
                <a:cxn ang="0">
                  <a:pos x="58" y="49"/>
                </a:cxn>
                <a:cxn ang="0">
                  <a:pos x="64" y="55"/>
                </a:cxn>
                <a:cxn ang="0">
                  <a:pos x="64" y="59"/>
                </a:cxn>
                <a:cxn ang="0">
                  <a:pos x="69" y="63"/>
                </a:cxn>
                <a:cxn ang="0">
                  <a:pos x="73" y="63"/>
                </a:cxn>
                <a:cxn ang="0">
                  <a:pos x="79" y="64"/>
                </a:cxn>
                <a:cxn ang="0">
                  <a:pos x="86" y="66"/>
                </a:cxn>
                <a:cxn ang="0">
                  <a:pos x="92" y="74"/>
                </a:cxn>
                <a:cxn ang="0">
                  <a:pos x="98" y="83"/>
                </a:cxn>
                <a:cxn ang="0">
                  <a:pos x="103" y="87"/>
                </a:cxn>
                <a:cxn ang="0">
                  <a:pos x="105" y="87"/>
                </a:cxn>
                <a:cxn ang="0">
                  <a:pos x="111" y="95"/>
                </a:cxn>
                <a:cxn ang="0">
                  <a:pos x="113" y="100"/>
                </a:cxn>
                <a:cxn ang="0">
                  <a:pos x="116" y="104"/>
                </a:cxn>
                <a:cxn ang="0">
                  <a:pos x="120" y="102"/>
                </a:cxn>
                <a:cxn ang="0">
                  <a:pos x="120" y="104"/>
                </a:cxn>
                <a:cxn ang="0">
                  <a:pos x="115" y="108"/>
                </a:cxn>
                <a:cxn ang="0">
                  <a:pos x="109" y="112"/>
                </a:cxn>
                <a:cxn ang="0">
                  <a:pos x="109" y="112"/>
                </a:cxn>
              </a:cxnLst>
              <a:rect l="0" t="0" r="r" b="b"/>
              <a:pathLst>
                <a:path w="120" h="112">
                  <a:moveTo>
                    <a:pt x="109" y="112"/>
                  </a:moveTo>
                  <a:lnTo>
                    <a:pt x="103" y="106"/>
                  </a:lnTo>
                  <a:lnTo>
                    <a:pt x="100" y="106"/>
                  </a:lnTo>
                  <a:lnTo>
                    <a:pt x="100" y="102"/>
                  </a:lnTo>
                  <a:lnTo>
                    <a:pt x="100" y="98"/>
                  </a:lnTo>
                  <a:lnTo>
                    <a:pt x="96" y="95"/>
                  </a:lnTo>
                  <a:lnTo>
                    <a:pt x="92" y="93"/>
                  </a:lnTo>
                  <a:lnTo>
                    <a:pt x="88" y="87"/>
                  </a:lnTo>
                  <a:lnTo>
                    <a:pt x="83" y="87"/>
                  </a:lnTo>
                  <a:lnTo>
                    <a:pt x="83" y="83"/>
                  </a:lnTo>
                  <a:lnTo>
                    <a:pt x="79" y="83"/>
                  </a:lnTo>
                  <a:lnTo>
                    <a:pt x="77" y="83"/>
                  </a:lnTo>
                  <a:lnTo>
                    <a:pt x="73" y="81"/>
                  </a:lnTo>
                  <a:lnTo>
                    <a:pt x="71" y="80"/>
                  </a:lnTo>
                  <a:lnTo>
                    <a:pt x="64" y="72"/>
                  </a:lnTo>
                  <a:lnTo>
                    <a:pt x="62" y="72"/>
                  </a:lnTo>
                  <a:lnTo>
                    <a:pt x="58" y="68"/>
                  </a:lnTo>
                  <a:lnTo>
                    <a:pt x="54" y="68"/>
                  </a:lnTo>
                  <a:lnTo>
                    <a:pt x="52" y="68"/>
                  </a:lnTo>
                  <a:lnTo>
                    <a:pt x="52" y="70"/>
                  </a:lnTo>
                  <a:lnTo>
                    <a:pt x="47" y="64"/>
                  </a:lnTo>
                  <a:lnTo>
                    <a:pt x="43" y="64"/>
                  </a:lnTo>
                  <a:lnTo>
                    <a:pt x="41" y="66"/>
                  </a:lnTo>
                  <a:lnTo>
                    <a:pt x="39" y="64"/>
                  </a:lnTo>
                  <a:lnTo>
                    <a:pt x="36" y="64"/>
                  </a:lnTo>
                  <a:lnTo>
                    <a:pt x="34" y="68"/>
                  </a:lnTo>
                  <a:lnTo>
                    <a:pt x="30" y="68"/>
                  </a:lnTo>
                  <a:lnTo>
                    <a:pt x="22" y="64"/>
                  </a:lnTo>
                  <a:lnTo>
                    <a:pt x="20" y="63"/>
                  </a:lnTo>
                  <a:lnTo>
                    <a:pt x="19" y="63"/>
                  </a:lnTo>
                  <a:lnTo>
                    <a:pt x="13" y="72"/>
                  </a:lnTo>
                  <a:lnTo>
                    <a:pt x="9" y="72"/>
                  </a:lnTo>
                  <a:lnTo>
                    <a:pt x="9" y="74"/>
                  </a:lnTo>
                  <a:lnTo>
                    <a:pt x="5" y="74"/>
                  </a:lnTo>
                  <a:lnTo>
                    <a:pt x="2" y="74"/>
                  </a:lnTo>
                  <a:lnTo>
                    <a:pt x="2" y="70"/>
                  </a:lnTo>
                  <a:lnTo>
                    <a:pt x="0" y="63"/>
                  </a:lnTo>
                  <a:lnTo>
                    <a:pt x="0" y="59"/>
                  </a:lnTo>
                  <a:lnTo>
                    <a:pt x="2" y="55"/>
                  </a:lnTo>
                  <a:lnTo>
                    <a:pt x="2" y="53"/>
                  </a:lnTo>
                  <a:lnTo>
                    <a:pt x="5" y="47"/>
                  </a:lnTo>
                  <a:lnTo>
                    <a:pt x="5" y="38"/>
                  </a:lnTo>
                  <a:lnTo>
                    <a:pt x="9" y="34"/>
                  </a:lnTo>
                  <a:lnTo>
                    <a:pt x="9" y="32"/>
                  </a:lnTo>
                  <a:lnTo>
                    <a:pt x="9" y="29"/>
                  </a:lnTo>
                  <a:lnTo>
                    <a:pt x="5" y="29"/>
                  </a:lnTo>
                  <a:lnTo>
                    <a:pt x="9" y="25"/>
                  </a:lnTo>
                  <a:lnTo>
                    <a:pt x="9" y="19"/>
                  </a:lnTo>
                  <a:lnTo>
                    <a:pt x="9" y="19"/>
                  </a:lnTo>
                  <a:lnTo>
                    <a:pt x="15" y="19"/>
                  </a:lnTo>
                  <a:lnTo>
                    <a:pt x="15" y="17"/>
                  </a:lnTo>
                  <a:lnTo>
                    <a:pt x="15" y="15"/>
                  </a:lnTo>
                  <a:lnTo>
                    <a:pt x="15" y="14"/>
                  </a:lnTo>
                  <a:lnTo>
                    <a:pt x="19" y="14"/>
                  </a:lnTo>
                  <a:lnTo>
                    <a:pt x="20" y="10"/>
                  </a:lnTo>
                  <a:lnTo>
                    <a:pt x="24" y="10"/>
                  </a:lnTo>
                  <a:lnTo>
                    <a:pt x="28" y="10"/>
                  </a:lnTo>
                  <a:lnTo>
                    <a:pt x="30" y="8"/>
                  </a:lnTo>
                  <a:lnTo>
                    <a:pt x="34" y="4"/>
                  </a:lnTo>
                  <a:lnTo>
                    <a:pt x="34" y="0"/>
                  </a:lnTo>
                  <a:lnTo>
                    <a:pt x="34" y="0"/>
                  </a:lnTo>
                  <a:lnTo>
                    <a:pt x="39" y="8"/>
                  </a:lnTo>
                  <a:lnTo>
                    <a:pt x="47" y="25"/>
                  </a:lnTo>
                  <a:lnTo>
                    <a:pt x="49" y="40"/>
                  </a:lnTo>
                  <a:lnTo>
                    <a:pt x="52" y="40"/>
                  </a:lnTo>
                  <a:lnTo>
                    <a:pt x="52" y="46"/>
                  </a:lnTo>
                  <a:lnTo>
                    <a:pt x="52" y="47"/>
                  </a:lnTo>
                  <a:lnTo>
                    <a:pt x="52" y="47"/>
                  </a:lnTo>
                  <a:lnTo>
                    <a:pt x="54" y="53"/>
                  </a:lnTo>
                  <a:lnTo>
                    <a:pt x="56" y="59"/>
                  </a:lnTo>
                  <a:lnTo>
                    <a:pt x="60" y="59"/>
                  </a:lnTo>
                  <a:lnTo>
                    <a:pt x="60" y="53"/>
                  </a:lnTo>
                  <a:lnTo>
                    <a:pt x="58" y="53"/>
                  </a:lnTo>
                  <a:lnTo>
                    <a:pt x="58" y="49"/>
                  </a:lnTo>
                  <a:lnTo>
                    <a:pt x="60" y="49"/>
                  </a:lnTo>
                  <a:lnTo>
                    <a:pt x="64" y="55"/>
                  </a:lnTo>
                  <a:lnTo>
                    <a:pt x="62" y="57"/>
                  </a:lnTo>
                  <a:lnTo>
                    <a:pt x="64" y="59"/>
                  </a:lnTo>
                  <a:lnTo>
                    <a:pt x="68" y="63"/>
                  </a:lnTo>
                  <a:lnTo>
                    <a:pt x="69" y="63"/>
                  </a:lnTo>
                  <a:lnTo>
                    <a:pt x="73" y="59"/>
                  </a:lnTo>
                  <a:lnTo>
                    <a:pt x="73" y="63"/>
                  </a:lnTo>
                  <a:lnTo>
                    <a:pt x="77" y="59"/>
                  </a:lnTo>
                  <a:lnTo>
                    <a:pt x="79" y="64"/>
                  </a:lnTo>
                  <a:lnTo>
                    <a:pt x="81" y="66"/>
                  </a:lnTo>
                  <a:lnTo>
                    <a:pt x="86" y="66"/>
                  </a:lnTo>
                  <a:lnTo>
                    <a:pt x="86" y="70"/>
                  </a:lnTo>
                  <a:lnTo>
                    <a:pt x="92" y="74"/>
                  </a:lnTo>
                  <a:lnTo>
                    <a:pt x="96" y="81"/>
                  </a:lnTo>
                  <a:lnTo>
                    <a:pt x="98" y="83"/>
                  </a:lnTo>
                  <a:lnTo>
                    <a:pt x="101" y="87"/>
                  </a:lnTo>
                  <a:lnTo>
                    <a:pt x="103" y="87"/>
                  </a:lnTo>
                  <a:lnTo>
                    <a:pt x="103" y="83"/>
                  </a:lnTo>
                  <a:lnTo>
                    <a:pt x="105" y="87"/>
                  </a:lnTo>
                  <a:lnTo>
                    <a:pt x="107" y="95"/>
                  </a:lnTo>
                  <a:lnTo>
                    <a:pt x="111" y="95"/>
                  </a:lnTo>
                  <a:lnTo>
                    <a:pt x="113" y="98"/>
                  </a:lnTo>
                  <a:lnTo>
                    <a:pt x="113" y="100"/>
                  </a:lnTo>
                  <a:lnTo>
                    <a:pt x="115" y="104"/>
                  </a:lnTo>
                  <a:lnTo>
                    <a:pt x="116" y="104"/>
                  </a:lnTo>
                  <a:lnTo>
                    <a:pt x="116" y="104"/>
                  </a:lnTo>
                  <a:lnTo>
                    <a:pt x="120" y="102"/>
                  </a:lnTo>
                  <a:lnTo>
                    <a:pt x="120" y="104"/>
                  </a:lnTo>
                  <a:lnTo>
                    <a:pt x="120" y="104"/>
                  </a:lnTo>
                  <a:lnTo>
                    <a:pt x="116" y="108"/>
                  </a:lnTo>
                  <a:lnTo>
                    <a:pt x="115" y="108"/>
                  </a:lnTo>
                  <a:lnTo>
                    <a:pt x="113" y="112"/>
                  </a:lnTo>
                  <a:lnTo>
                    <a:pt x="109" y="112"/>
                  </a:lnTo>
                  <a:lnTo>
                    <a:pt x="109" y="112"/>
                  </a:lnTo>
                  <a:lnTo>
                    <a:pt x="109" y="112"/>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16" name="Freeform 101">
              <a:extLst>
                <a:ext uri="{FF2B5EF4-FFF2-40B4-BE49-F238E27FC236}">
                  <a16:creationId xmlns:a16="http://schemas.microsoft.com/office/drawing/2014/main" id="{5DE6329E-8449-4B5C-9308-C630B54F7C0F}"/>
                </a:ext>
              </a:extLst>
            </p:cNvPr>
            <p:cNvSpPr>
              <a:spLocks/>
            </p:cNvSpPr>
            <p:nvPr/>
          </p:nvSpPr>
          <p:spPr bwMode="auto">
            <a:xfrm>
              <a:off x="9530848" y="2684675"/>
              <a:ext cx="41976" cy="39178"/>
            </a:xfrm>
            <a:custGeom>
              <a:avLst/>
              <a:gdLst/>
              <a:ahLst/>
              <a:cxnLst>
                <a:cxn ang="0">
                  <a:pos x="103" y="106"/>
                </a:cxn>
                <a:cxn ang="0">
                  <a:pos x="100" y="102"/>
                </a:cxn>
                <a:cxn ang="0">
                  <a:pos x="96" y="95"/>
                </a:cxn>
                <a:cxn ang="0">
                  <a:pos x="88" y="87"/>
                </a:cxn>
                <a:cxn ang="0">
                  <a:pos x="83" y="83"/>
                </a:cxn>
                <a:cxn ang="0">
                  <a:pos x="77" y="83"/>
                </a:cxn>
                <a:cxn ang="0">
                  <a:pos x="71" y="80"/>
                </a:cxn>
                <a:cxn ang="0">
                  <a:pos x="62" y="72"/>
                </a:cxn>
                <a:cxn ang="0">
                  <a:pos x="54" y="68"/>
                </a:cxn>
                <a:cxn ang="0">
                  <a:pos x="52" y="70"/>
                </a:cxn>
                <a:cxn ang="0">
                  <a:pos x="43" y="64"/>
                </a:cxn>
                <a:cxn ang="0">
                  <a:pos x="39" y="64"/>
                </a:cxn>
                <a:cxn ang="0">
                  <a:pos x="34" y="68"/>
                </a:cxn>
                <a:cxn ang="0">
                  <a:pos x="22" y="64"/>
                </a:cxn>
                <a:cxn ang="0">
                  <a:pos x="19" y="63"/>
                </a:cxn>
                <a:cxn ang="0">
                  <a:pos x="9" y="72"/>
                </a:cxn>
                <a:cxn ang="0">
                  <a:pos x="5" y="74"/>
                </a:cxn>
                <a:cxn ang="0">
                  <a:pos x="2" y="70"/>
                </a:cxn>
                <a:cxn ang="0">
                  <a:pos x="0" y="59"/>
                </a:cxn>
                <a:cxn ang="0">
                  <a:pos x="2" y="53"/>
                </a:cxn>
                <a:cxn ang="0">
                  <a:pos x="5" y="38"/>
                </a:cxn>
                <a:cxn ang="0">
                  <a:pos x="9" y="32"/>
                </a:cxn>
                <a:cxn ang="0">
                  <a:pos x="5" y="29"/>
                </a:cxn>
                <a:cxn ang="0">
                  <a:pos x="9" y="19"/>
                </a:cxn>
                <a:cxn ang="0">
                  <a:pos x="15" y="19"/>
                </a:cxn>
                <a:cxn ang="0">
                  <a:pos x="15" y="15"/>
                </a:cxn>
                <a:cxn ang="0">
                  <a:pos x="19" y="14"/>
                </a:cxn>
                <a:cxn ang="0">
                  <a:pos x="24" y="10"/>
                </a:cxn>
                <a:cxn ang="0">
                  <a:pos x="30" y="8"/>
                </a:cxn>
                <a:cxn ang="0">
                  <a:pos x="34" y="0"/>
                </a:cxn>
                <a:cxn ang="0">
                  <a:pos x="39" y="8"/>
                </a:cxn>
                <a:cxn ang="0">
                  <a:pos x="49" y="40"/>
                </a:cxn>
                <a:cxn ang="0">
                  <a:pos x="52" y="46"/>
                </a:cxn>
                <a:cxn ang="0">
                  <a:pos x="52" y="47"/>
                </a:cxn>
                <a:cxn ang="0">
                  <a:pos x="56" y="59"/>
                </a:cxn>
                <a:cxn ang="0">
                  <a:pos x="60" y="53"/>
                </a:cxn>
                <a:cxn ang="0">
                  <a:pos x="58" y="49"/>
                </a:cxn>
                <a:cxn ang="0">
                  <a:pos x="64" y="55"/>
                </a:cxn>
                <a:cxn ang="0">
                  <a:pos x="64" y="59"/>
                </a:cxn>
                <a:cxn ang="0">
                  <a:pos x="69" y="63"/>
                </a:cxn>
                <a:cxn ang="0">
                  <a:pos x="73" y="63"/>
                </a:cxn>
                <a:cxn ang="0">
                  <a:pos x="79" y="64"/>
                </a:cxn>
                <a:cxn ang="0">
                  <a:pos x="86" y="66"/>
                </a:cxn>
                <a:cxn ang="0">
                  <a:pos x="92" y="74"/>
                </a:cxn>
                <a:cxn ang="0">
                  <a:pos x="98" y="83"/>
                </a:cxn>
                <a:cxn ang="0">
                  <a:pos x="103" y="87"/>
                </a:cxn>
                <a:cxn ang="0">
                  <a:pos x="105" y="87"/>
                </a:cxn>
                <a:cxn ang="0">
                  <a:pos x="111" y="95"/>
                </a:cxn>
                <a:cxn ang="0">
                  <a:pos x="113" y="100"/>
                </a:cxn>
                <a:cxn ang="0">
                  <a:pos x="116" y="104"/>
                </a:cxn>
                <a:cxn ang="0">
                  <a:pos x="120" y="102"/>
                </a:cxn>
                <a:cxn ang="0">
                  <a:pos x="120" y="104"/>
                </a:cxn>
                <a:cxn ang="0">
                  <a:pos x="115" y="108"/>
                </a:cxn>
                <a:cxn ang="0">
                  <a:pos x="109" y="112"/>
                </a:cxn>
                <a:cxn ang="0">
                  <a:pos x="109" y="112"/>
                </a:cxn>
              </a:cxnLst>
              <a:rect l="0" t="0" r="r" b="b"/>
              <a:pathLst>
                <a:path w="120" h="112">
                  <a:moveTo>
                    <a:pt x="109" y="112"/>
                  </a:moveTo>
                  <a:lnTo>
                    <a:pt x="103" y="106"/>
                  </a:lnTo>
                  <a:lnTo>
                    <a:pt x="100" y="106"/>
                  </a:lnTo>
                  <a:lnTo>
                    <a:pt x="100" y="102"/>
                  </a:lnTo>
                  <a:lnTo>
                    <a:pt x="100" y="98"/>
                  </a:lnTo>
                  <a:lnTo>
                    <a:pt x="96" y="95"/>
                  </a:lnTo>
                  <a:lnTo>
                    <a:pt x="92" y="93"/>
                  </a:lnTo>
                  <a:lnTo>
                    <a:pt x="88" y="87"/>
                  </a:lnTo>
                  <a:lnTo>
                    <a:pt x="83" y="87"/>
                  </a:lnTo>
                  <a:lnTo>
                    <a:pt x="83" y="83"/>
                  </a:lnTo>
                  <a:lnTo>
                    <a:pt x="79" y="83"/>
                  </a:lnTo>
                  <a:lnTo>
                    <a:pt x="77" y="83"/>
                  </a:lnTo>
                  <a:lnTo>
                    <a:pt x="73" y="81"/>
                  </a:lnTo>
                  <a:lnTo>
                    <a:pt x="71" y="80"/>
                  </a:lnTo>
                  <a:lnTo>
                    <a:pt x="64" y="72"/>
                  </a:lnTo>
                  <a:lnTo>
                    <a:pt x="62" y="72"/>
                  </a:lnTo>
                  <a:lnTo>
                    <a:pt x="58" y="68"/>
                  </a:lnTo>
                  <a:lnTo>
                    <a:pt x="54" y="68"/>
                  </a:lnTo>
                  <a:lnTo>
                    <a:pt x="52" y="68"/>
                  </a:lnTo>
                  <a:lnTo>
                    <a:pt x="52" y="70"/>
                  </a:lnTo>
                  <a:lnTo>
                    <a:pt x="47" y="64"/>
                  </a:lnTo>
                  <a:lnTo>
                    <a:pt x="43" y="64"/>
                  </a:lnTo>
                  <a:lnTo>
                    <a:pt x="41" y="66"/>
                  </a:lnTo>
                  <a:lnTo>
                    <a:pt x="39" y="64"/>
                  </a:lnTo>
                  <a:lnTo>
                    <a:pt x="36" y="64"/>
                  </a:lnTo>
                  <a:lnTo>
                    <a:pt x="34" y="68"/>
                  </a:lnTo>
                  <a:lnTo>
                    <a:pt x="30" y="68"/>
                  </a:lnTo>
                  <a:lnTo>
                    <a:pt x="22" y="64"/>
                  </a:lnTo>
                  <a:lnTo>
                    <a:pt x="20" y="63"/>
                  </a:lnTo>
                  <a:lnTo>
                    <a:pt x="19" y="63"/>
                  </a:lnTo>
                  <a:lnTo>
                    <a:pt x="13" y="72"/>
                  </a:lnTo>
                  <a:lnTo>
                    <a:pt x="9" y="72"/>
                  </a:lnTo>
                  <a:lnTo>
                    <a:pt x="9" y="74"/>
                  </a:lnTo>
                  <a:lnTo>
                    <a:pt x="5" y="74"/>
                  </a:lnTo>
                  <a:lnTo>
                    <a:pt x="2" y="74"/>
                  </a:lnTo>
                  <a:lnTo>
                    <a:pt x="2" y="70"/>
                  </a:lnTo>
                  <a:lnTo>
                    <a:pt x="0" y="63"/>
                  </a:lnTo>
                  <a:lnTo>
                    <a:pt x="0" y="59"/>
                  </a:lnTo>
                  <a:lnTo>
                    <a:pt x="2" y="55"/>
                  </a:lnTo>
                  <a:lnTo>
                    <a:pt x="2" y="53"/>
                  </a:lnTo>
                  <a:lnTo>
                    <a:pt x="5" y="47"/>
                  </a:lnTo>
                  <a:lnTo>
                    <a:pt x="5" y="38"/>
                  </a:lnTo>
                  <a:lnTo>
                    <a:pt x="9" y="34"/>
                  </a:lnTo>
                  <a:lnTo>
                    <a:pt x="9" y="32"/>
                  </a:lnTo>
                  <a:lnTo>
                    <a:pt x="9" y="29"/>
                  </a:lnTo>
                  <a:lnTo>
                    <a:pt x="5" y="29"/>
                  </a:lnTo>
                  <a:lnTo>
                    <a:pt x="9" y="25"/>
                  </a:lnTo>
                  <a:lnTo>
                    <a:pt x="9" y="19"/>
                  </a:lnTo>
                  <a:lnTo>
                    <a:pt x="9" y="19"/>
                  </a:lnTo>
                  <a:lnTo>
                    <a:pt x="15" y="19"/>
                  </a:lnTo>
                  <a:lnTo>
                    <a:pt x="15" y="17"/>
                  </a:lnTo>
                  <a:lnTo>
                    <a:pt x="15" y="15"/>
                  </a:lnTo>
                  <a:lnTo>
                    <a:pt x="15" y="14"/>
                  </a:lnTo>
                  <a:lnTo>
                    <a:pt x="19" y="14"/>
                  </a:lnTo>
                  <a:lnTo>
                    <a:pt x="20" y="10"/>
                  </a:lnTo>
                  <a:lnTo>
                    <a:pt x="24" y="10"/>
                  </a:lnTo>
                  <a:lnTo>
                    <a:pt x="28" y="10"/>
                  </a:lnTo>
                  <a:lnTo>
                    <a:pt x="30" y="8"/>
                  </a:lnTo>
                  <a:lnTo>
                    <a:pt x="34" y="4"/>
                  </a:lnTo>
                  <a:lnTo>
                    <a:pt x="34" y="0"/>
                  </a:lnTo>
                  <a:lnTo>
                    <a:pt x="34" y="0"/>
                  </a:lnTo>
                  <a:lnTo>
                    <a:pt x="39" y="8"/>
                  </a:lnTo>
                  <a:lnTo>
                    <a:pt x="47" y="25"/>
                  </a:lnTo>
                  <a:lnTo>
                    <a:pt x="49" y="40"/>
                  </a:lnTo>
                  <a:lnTo>
                    <a:pt x="52" y="40"/>
                  </a:lnTo>
                  <a:lnTo>
                    <a:pt x="52" y="46"/>
                  </a:lnTo>
                  <a:lnTo>
                    <a:pt x="52" y="47"/>
                  </a:lnTo>
                  <a:lnTo>
                    <a:pt x="52" y="47"/>
                  </a:lnTo>
                  <a:lnTo>
                    <a:pt x="54" y="53"/>
                  </a:lnTo>
                  <a:lnTo>
                    <a:pt x="56" y="59"/>
                  </a:lnTo>
                  <a:lnTo>
                    <a:pt x="60" y="59"/>
                  </a:lnTo>
                  <a:lnTo>
                    <a:pt x="60" y="53"/>
                  </a:lnTo>
                  <a:lnTo>
                    <a:pt x="58" y="53"/>
                  </a:lnTo>
                  <a:lnTo>
                    <a:pt x="58" y="49"/>
                  </a:lnTo>
                  <a:lnTo>
                    <a:pt x="60" y="49"/>
                  </a:lnTo>
                  <a:lnTo>
                    <a:pt x="64" y="55"/>
                  </a:lnTo>
                  <a:lnTo>
                    <a:pt x="62" y="57"/>
                  </a:lnTo>
                  <a:lnTo>
                    <a:pt x="64" y="59"/>
                  </a:lnTo>
                  <a:lnTo>
                    <a:pt x="68" y="63"/>
                  </a:lnTo>
                  <a:lnTo>
                    <a:pt x="69" y="63"/>
                  </a:lnTo>
                  <a:lnTo>
                    <a:pt x="73" y="59"/>
                  </a:lnTo>
                  <a:lnTo>
                    <a:pt x="73" y="63"/>
                  </a:lnTo>
                  <a:lnTo>
                    <a:pt x="77" y="59"/>
                  </a:lnTo>
                  <a:lnTo>
                    <a:pt x="79" y="64"/>
                  </a:lnTo>
                  <a:lnTo>
                    <a:pt x="81" y="66"/>
                  </a:lnTo>
                  <a:lnTo>
                    <a:pt x="86" y="66"/>
                  </a:lnTo>
                  <a:lnTo>
                    <a:pt x="86" y="70"/>
                  </a:lnTo>
                  <a:lnTo>
                    <a:pt x="92" y="74"/>
                  </a:lnTo>
                  <a:lnTo>
                    <a:pt x="96" y="81"/>
                  </a:lnTo>
                  <a:lnTo>
                    <a:pt x="98" y="83"/>
                  </a:lnTo>
                  <a:lnTo>
                    <a:pt x="101" y="87"/>
                  </a:lnTo>
                  <a:lnTo>
                    <a:pt x="103" y="87"/>
                  </a:lnTo>
                  <a:lnTo>
                    <a:pt x="103" y="83"/>
                  </a:lnTo>
                  <a:lnTo>
                    <a:pt x="105" y="87"/>
                  </a:lnTo>
                  <a:lnTo>
                    <a:pt x="107" y="95"/>
                  </a:lnTo>
                  <a:lnTo>
                    <a:pt x="111" y="95"/>
                  </a:lnTo>
                  <a:lnTo>
                    <a:pt x="113" y="98"/>
                  </a:lnTo>
                  <a:lnTo>
                    <a:pt x="113" y="100"/>
                  </a:lnTo>
                  <a:lnTo>
                    <a:pt x="115" y="104"/>
                  </a:lnTo>
                  <a:lnTo>
                    <a:pt x="116" y="104"/>
                  </a:lnTo>
                  <a:lnTo>
                    <a:pt x="116" y="104"/>
                  </a:lnTo>
                  <a:lnTo>
                    <a:pt x="120" y="102"/>
                  </a:lnTo>
                  <a:lnTo>
                    <a:pt x="120" y="104"/>
                  </a:lnTo>
                  <a:lnTo>
                    <a:pt x="120" y="104"/>
                  </a:lnTo>
                  <a:lnTo>
                    <a:pt x="116" y="108"/>
                  </a:lnTo>
                  <a:lnTo>
                    <a:pt x="115" y="108"/>
                  </a:lnTo>
                  <a:lnTo>
                    <a:pt x="113" y="112"/>
                  </a:lnTo>
                  <a:lnTo>
                    <a:pt x="109" y="112"/>
                  </a:lnTo>
                  <a:lnTo>
                    <a:pt x="109" y="112"/>
                  </a:lnTo>
                  <a:lnTo>
                    <a:pt x="109" y="112"/>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17" name="Freeform 102">
              <a:extLst>
                <a:ext uri="{FF2B5EF4-FFF2-40B4-BE49-F238E27FC236}">
                  <a16:creationId xmlns:a16="http://schemas.microsoft.com/office/drawing/2014/main" id="{598BC5A6-6034-443E-BC1E-3783ED795C18}"/>
                </a:ext>
              </a:extLst>
            </p:cNvPr>
            <p:cNvSpPr>
              <a:spLocks/>
            </p:cNvSpPr>
            <p:nvPr/>
          </p:nvSpPr>
          <p:spPr bwMode="auto">
            <a:xfrm>
              <a:off x="9565828" y="2722453"/>
              <a:ext cx="9095" cy="10494"/>
            </a:xfrm>
            <a:custGeom>
              <a:avLst/>
              <a:gdLst/>
              <a:ahLst/>
              <a:cxnLst>
                <a:cxn ang="0">
                  <a:pos x="20" y="28"/>
                </a:cxn>
                <a:cxn ang="0">
                  <a:pos x="16" y="26"/>
                </a:cxn>
                <a:cxn ang="0">
                  <a:pos x="11" y="28"/>
                </a:cxn>
                <a:cxn ang="0">
                  <a:pos x="9" y="30"/>
                </a:cxn>
                <a:cxn ang="0">
                  <a:pos x="1" y="30"/>
                </a:cxn>
                <a:cxn ang="0">
                  <a:pos x="0" y="28"/>
                </a:cxn>
                <a:cxn ang="0">
                  <a:pos x="1" y="24"/>
                </a:cxn>
                <a:cxn ang="0">
                  <a:pos x="3" y="20"/>
                </a:cxn>
                <a:cxn ang="0">
                  <a:pos x="5" y="19"/>
                </a:cxn>
                <a:cxn ang="0">
                  <a:pos x="3" y="15"/>
                </a:cxn>
                <a:cxn ang="0">
                  <a:pos x="5" y="11"/>
                </a:cxn>
                <a:cxn ang="0">
                  <a:pos x="7" y="7"/>
                </a:cxn>
                <a:cxn ang="0">
                  <a:pos x="13" y="5"/>
                </a:cxn>
                <a:cxn ang="0">
                  <a:pos x="15" y="4"/>
                </a:cxn>
                <a:cxn ang="0">
                  <a:pos x="18" y="2"/>
                </a:cxn>
                <a:cxn ang="0">
                  <a:pos x="22" y="0"/>
                </a:cxn>
                <a:cxn ang="0">
                  <a:pos x="22" y="0"/>
                </a:cxn>
                <a:cxn ang="0">
                  <a:pos x="22" y="2"/>
                </a:cxn>
                <a:cxn ang="0">
                  <a:pos x="26" y="4"/>
                </a:cxn>
                <a:cxn ang="0">
                  <a:pos x="26" y="4"/>
                </a:cxn>
                <a:cxn ang="0">
                  <a:pos x="26" y="5"/>
                </a:cxn>
                <a:cxn ang="0">
                  <a:pos x="26" y="11"/>
                </a:cxn>
                <a:cxn ang="0">
                  <a:pos x="26" y="11"/>
                </a:cxn>
                <a:cxn ang="0">
                  <a:pos x="22" y="15"/>
                </a:cxn>
                <a:cxn ang="0">
                  <a:pos x="18" y="15"/>
                </a:cxn>
                <a:cxn ang="0">
                  <a:pos x="16" y="19"/>
                </a:cxn>
                <a:cxn ang="0">
                  <a:pos x="13" y="19"/>
                </a:cxn>
                <a:cxn ang="0">
                  <a:pos x="15" y="20"/>
                </a:cxn>
                <a:cxn ang="0">
                  <a:pos x="16" y="20"/>
                </a:cxn>
                <a:cxn ang="0">
                  <a:pos x="20" y="20"/>
                </a:cxn>
                <a:cxn ang="0">
                  <a:pos x="22" y="20"/>
                </a:cxn>
                <a:cxn ang="0">
                  <a:pos x="26" y="20"/>
                </a:cxn>
                <a:cxn ang="0">
                  <a:pos x="20" y="28"/>
                </a:cxn>
                <a:cxn ang="0">
                  <a:pos x="20" y="28"/>
                </a:cxn>
                <a:cxn ang="0">
                  <a:pos x="20" y="28"/>
                </a:cxn>
                <a:cxn ang="0">
                  <a:pos x="20" y="28"/>
                </a:cxn>
              </a:cxnLst>
              <a:rect l="0" t="0" r="r" b="b"/>
              <a:pathLst>
                <a:path w="26" h="30">
                  <a:moveTo>
                    <a:pt x="20" y="28"/>
                  </a:moveTo>
                  <a:lnTo>
                    <a:pt x="16" y="26"/>
                  </a:lnTo>
                  <a:lnTo>
                    <a:pt x="11" y="28"/>
                  </a:lnTo>
                  <a:lnTo>
                    <a:pt x="9" y="30"/>
                  </a:lnTo>
                  <a:lnTo>
                    <a:pt x="1" y="30"/>
                  </a:lnTo>
                  <a:lnTo>
                    <a:pt x="0" y="28"/>
                  </a:lnTo>
                  <a:lnTo>
                    <a:pt x="1" y="24"/>
                  </a:lnTo>
                  <a:lnTo>
                    <a:pt x="3" y="20"/>
                  </a:lnTo>
                  <a:lnTo>
                    <a:pt x="5" y="19"/>
                  </a:lnTo>
                  <a:lnTo>
                    <a:pt x="3" y="15"/>
                  </a:lnTo>
                  <a:lnTo>
                    <a:pt x="5" y="11"/>
                  </a:lnTo>
                  <a:lnTo>
                    <a:pt x="7" y="7"/>
                  </a:lnTo>
                  <a:lnTo>
                    <a:pt x="13" y="5"/>
                  </a:lnTo>
                  <a:lnTo>
                    <a:pt x="15" y="4"/>
                  </a:lnTo>
                  <a:lnTo>
                    <a:pt x="18" y="2"/>
                  </a:lnTo>
                  <a:lnTo>
                    <a:pt x="22" y="0"/>
                  </a:lnTo>
                  <a:lnTo>
                    <a:pt x="22" y="0"/>
                  </a:lnTo>
                  <a:lnTo>
                    <a:pt x="22" y="2"/>
                  </a:lnTo>
                  <a:lnTo>
                    <a:pt x="26" y="4"/>
                  </a:lnTo>
                  <a:lnTo>
                    <a:pt x="26" y="4"/>
                  </a:lnTo>
                  <a:lnTo>
                    <a:pt x="26" y="5"/>
                  </a:lnTo>
                  <a:lnTo>
                    <a:pt x="26" y="11"/>
                  </a:lnTo>
                  <a:lnTo>
                    <a:pt x="26" y="11"/>
                  </a:lnTo>
                  <a:lnTo>
                    <a:pt x="22" y="15"/>
                  </a:lnTo>
                  <a:lnTo>
                    <a:pt x="18" y="15"/>
                  </a:lnTo>
                  <a:lnTo>
                    <a:pt x="16" y="19"/>
                  </a:lnTo>
                  <a:lnTo>
                    <a:pt x="13" y="19"/>
                  </a:lnTo>
                  <a:lnTo>
                    <a:pt x="15" y="20"/>
                  </a:lnTo>
                  <a:lnTo>
                    <a:pt x="16" y="20"/>
                  </a:lnTo>
                  <a:lnTo>
                    <a:pt x="20" y="20"/>
                  </a:lnTo>
                  <a:lnTo>
                    <a:pt x="22" y="20"/>
                  </a:lnTo>
                  <a:lnTo>
                    <a:pt x="26" y="20"/>
                  </a:lnTo>
                  <a:lnTo>
                    <a:pt x="20" y="28"/>
                  </a:lnTo>
                  <a:lnTo>
                    <a:pt x="20" y="28"/>
                  </a:lnTo>
                  <a:lnTo>
                    <a:pt x="20" y="28"/>
                  </a:lnTo>
                  <a:lnTo>
                    <a:pt x="20" y="28"/>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18" name="Freeform 103">
              <a:extLst>
                <a:ext uri="{FF2B5EF4-FFF2-40B4-BE49-F238E27FC236}">
                  <a16:creationId xmlns:a16="http://schemas.microsoft.com/office/drawing/2014/main" id="{5677BD40-6B47-40DE-BDC4-CA8174FB1809}"/>
                </a:ext>
              </a:extLst>
            </p:cNvPr>
            <p:cNvSpPr>
              <a:spLocks/>
            </p:cNvSpPr>
            <p:nvPr/>
          </p:nvSpPr>
          <p:spPr bwMode="auto">
            <a:xfrm>
              <a:off x="9560231" y="2725601"/>
              <a:ext cx="66812" cy="88849"/>
            </a:xfrm>
            <a:custGeom>
              <a:avLst/>
              <a:gdLst/>
              <a:ahLst/>
              <a:cxnLst>
                <a:cxn ang="0">
                  <a:pos x="19" y="149"/>
                </a:cxn>
                <a:cxn ang="0">
                  <a:pos x="36" y="143"/>
                </a:cxn>
                <a:cxn ang="0">
                  <a:pos x="46" y="134"/>
                </a:cxn>
                <a:cxn ang="0">
                  <a:pos x="64" y="130"/>
                </a:cxn>
                <a:cxn ang="0">
                  <a:pos x="110" y="74"/>
                </a:cxn>
                <a:cxn ang="0">
                  <a:pos x="44" y="51"/>
                </a:cxn>
                <a:cxn ang="0">
                  <a:pos x="36" y="38"/>
                </a:cxn>
                <a:cxn ang="0">
                  <a:pos x="34" y="19"/>
                </a:cxn>
                <a:cxn ang="0">
                  <a:pos x="40" y="13"/>
                </a:cxn>
                <a:cxn ang="0">
                  <a:pos x="55" y="30"/>
                </a:cxn>
                <a:cxn ang="0">
                  <a:pos x="70" y="34"/>
                </a:cxn>
                <a:cxn ang="0">
                  <a:pos x="80" y="30"/>
                </a:cxn>
                <a:cxn ang="0">
                  <a:pos x="89" y="25"/>
                </a:cxn>
                <a:cxn ang="0">
                  <a:pos x="100" y="25"/>
                </a:cxn>
                <a:cxn ang="0">
                  <a:pos x="119" y="17"/>
                </a:cxn>
                <a:cxn ang="0">
                  <a:pos x="130" y="19"/>
                </a:cxn>
                <a:cxn ang="0">
                  <a:pos x="144" y="17"/>
                </a:cxn>
                <a:cxn ang="0">
                  <a:pos x="159" y="11"/>
                </a:cxn>
                <a:cxn ang="0">
                  <a:pos x="164" y="11"/>
                </a:cxn>
                <a:cxn ang="0">
                  <a:pos x="176" y="8"/>
                </a:cxn>
                <a:cxn ang="0">
                  <a:pos x="177" y="2"/>
                </a:cxn>
                <a:cxn ang="0">
                  <a:pos x="181" y="2"/>
                </a:cxn>
                <a:cxn ang="0">
                  <a:pos x="191" y="4"/>
                </a:cxn>
                <a:cxn ang="0">
                  <a:pos x="185" y="13"/>
                </a:cxn>
                <a:cxn ang="0">
                  <a:pos x="189" y="17"/>
                </a:cxn>
                <a:cxn ang="0">
                  <a:pos x="185" y="25"/>
                </a:cxn>
                <a:cxn ang="0">
                  <a:pos x="185" y="34"/>
                </a:cxn>
                <a:cxn ang="0">
                  <a:pos x="191" y="30"/>
                </a:cxn>
                <a:cxn ang="0">
                  <a:pos x="189" y="34"/>
                </a:cxn>
                <a:cxn ang="0">
                  <a:pos x="183" y="38"/>
                </a:cxn>
                <a:cxn ang="0">
                  <a:pos x="181" y="47"/>
                </a:cxn>
                <a:cxn ang="0">
                  <a:pos x="170" y="70"/>
                </a:cxn>
                <a:cxn ang="0">
                  <a:pos x="164" y="77"/>
                </a:cxn>
                <a:cxn ang="0">
                  <a:pos x="160" y="85"/>
                </a:cxn>
                <a:cxn ang="0">
                  <a:pos x="144" y="121"/>
                </a:cxn>
                <a:cxn ang="0">
                  <a:pos x="130" y="145"/>
                </a:cxn>
                <a:cxn ang="0">
                  <a:pos x="95" y="181"/>
                </a:cxn>
                <a:cxn ang="0">
                  <a:pos x="74" y="194"/>
                </a:cxn>
                <a:cxn ang="0">
                  <a:pos x="51" y="213"/>
                </a:cxn>
                <a:cxn ang="0">
                  <a:pos x="36" y="228"/>
                </a:cxn>
                <a:cxn ang="0">
                  <a:pos x="29" y="236"/>
                </a:cxn>
                <a:cxn ang="0">
                  <a:pos x="0" y="243"/>
                </a:cxn>
                <a:cxn ang="0">
                  <a:pos x="17" y="153"/>
                </a:cxn>
              </a:cxnLst>
              <a:rect l="0" t="0" r="r" b="b"/>
              <a:pathLst>
                <a:path w="191" h="254">
                  <a:moveTo>
                    <a:pt x="17" y="153"/>
                  </a:moveTo>
                  <a:lnTo>
                    <a:pt x="17" y="153"/>
                  </a:lnTo>
                  <a:lnTo>
                    <a:pt x="19" y="149"/>
                  </a:lnTo>
                  <a:lnTo>
                    <a:pt x="25" y="147"/>
                  </a:lnTo>
                  <a:lnTo>
                    <a:pt x="31" y="145"/>
                  </a:lnTo>
                  <a:lnTo>
                    <a:pt x="36" y="143"/>
                  </a:lnTo>
                  <a:lnTo>
                    <a:pt x="40" y="141"/>
                  </a:lnTo>
                  <a:lnTo>
                    <a:pt x="40" y="136"/>
                  </a:lnTo>
                  <a:lnTo>
                    <a:pt x="46" y="134"/>
                  </a:lnTo>
                  <a:lnTo>
                    <a:pt x="49" y="134"/>
                  </a:lnTo>
                  <a:lnTo>
                    <a:pt x="53" y="134"/>
                  </a:lnTo>
                  <a:lnTo>
                    <a:pt x="64" y="130"/>
                  </a:lnTo>
                  <a:lnTo>
                    <a:pt x="76" y="134"/>
                  </a:lnTo>
                  <a:lnTo>
                    <a:pt x="134" y="74"/>
                  </a:lnTo>
                  <a:lnTo>
                    <a:pt x="110" y="74"/>
                  </a:lnTo>
                  <a:lnTo>
                    <a:pt x="55" y="59"/>
                  </a:lnTo>
                  <a:lnTo>
                    <a:pt x="49" y="55"/>
                  </a:lnTo>
                  <a:lnTo>
                    <a:pt x="44" y="51"/>
                  </a:lnTo>
                  <a:lnTo>
                    <a:pt x="40" y="47"/>
                  </a:lnTo>
                  <a:lnTo>
                    <a:pt x="42" y="42"/>
                  </a:lnTo>
                  <a:lnTo>
                    <a:pt x="36" y="38"/>
                  </a:lnTo>
                  <a:lnTo>
                    <a:pt x="34" y="30"/>
                  </a:lnTo>
                  <a:lnTo>
                    <a:pt x="31" y="21"/>
                  </a:lnTo>
                  <a:lnTo>
                    <a:pt x="34" y="19"/>
                  </a:lnTo>
                  <a:lnTo>
                    <a:pt x="40" y="10"/>
                  </a:lnTo>
                  <a:lnTo>
                    <a:pt x="40" y="13"/>
                  </a:lnTo>
                  <a:lnTo>
                    <a:pt x="40" y="13"/>
                  </a:lnTo>
                  <a:lnTo>
                    <a:pt x="51" y="25"/>
                  </a:lnTo>
                  <a:lnTo>
                    <a:pt x="53" y="27"/>
                  </a:lnTo>
                  <a:lnTo>
                    <a:pt x="55" y="30"/>
                  </a:lnTo>
                  <a:lnTo>
                    <a:pt x="61" y="34"/>
                  </a:lnTo>
                  <a:lnTo>
                    <a:pt x="64" y="34"/>
                  </a:lnTo>
                  <a:lnTo>
                    <a:pt x="70" y="34"/>
                  </a:lnTo>
                  <a:lnTo>
                    <a:pt x="70" y="30"/>
                  </a:lnTo>
                  <a:lnTo>
                    <a:pt x="76" y="30"/>
                  </a:lnTo>
                  <a:lnTo>
                    <a:pt x="80" y="30"/>
                  </a:lnTo>
                  <a:lnTo>
                    <a:pt x="85" y="25"/>
                  </a:lnTo>
                  <a:lnTo>
                    <a:pt x="87" y="25"/>
                  </a:lnTo>
                  <a:lnTo>
                    <a:pt x="89" y="25"/>
                  </a:lnTo>
                  <a:lnTo>
                    <a:pt x="95" y="25"/>
                  </a:lnTo>
                  <a:lnTo>
                    <a:pt x="95" y="25"/>
                  </a:lnTo>
                  <a:lnTo>
                    <a:pt x="100" y="25"/>
                  </a:lnTo>
                  <a:lnTo>
                    <a:pt x="104" y="25"/>
                  </a:lnTo>
                  <a:lnTo>
                    <a:pt x="115" y="17"/>
                  </a:lnTo>
                  <a:lnTo>
                    <a:pt x="119" y="17"/>
                  </a:lnTo>
                  <a:lnTo>
                    <a:pt x="123" y="19"/>
                  </a:lnTo>
                  <a:lnTo>
                    <a:pt x="125" y="17"/>
                  </a:lnTo>
                  <a:lnTo>
                    <a:pt x="130" y="19"/>
                  </a:lnTo>
                  <a:lnTo>
                    <a:pt x="136" y="15"/>
                  </a:lnTo>
                  <a:lnTo>
                    <a:pt x="142" y="15"/>
                  </a:lnTo>
                  <a:lnTo>
                    <a:pt x="144" y="17"/>
                  </a:lnTo>
                  <a:lnTo>
                    <a:pt x="145" y="17"/>
                  </a:lnTo>
                  <a:lnTo>
                    <a:pt x="155" y="15"/>
                  </a:lnTo>
                  <a:lnTo>
                    <a:pt x="159" y="11"/>
                  </a:lnTo>
                  <a:lnTo>
                    <a:pt x="164" y="11"/>
                  </a:lnTo>
                  <a:lnTo>
                    <a:pt x="164" y="11"/>
                  </a:lnTo>
                  <a:lnTo>
                    <a:pt x="164" y="11"/>
                  </a:lnTo>
                  <a:lnTo>
                    <a:pt x="170" y="10"/>
                  </a:lnTo>
                  <a:lnTo>
                    <a:pt x="174" y="6"/>
                  </a:lnTo>
                  <a:lnTo>
                    <a:pt x="176" y="8"/>
                  </a:lnTo>
                  <a:lnTo>
                    <a:pt x="176" y="4"/>
                  </a:lnTo>
                  <a:lnTo>
                    <a:pt x="176" y="4"/>
                  </a:lnTo>
                  <a:lnTo>
                    <a:pt x="177" y="2"/>
                  </a:lnTo>
                  <a:lnTo>
                    <a:pt x="179" y="2"/>
                  </a:lnTo>
                  <a:lnTo>
                    <a:pt x="179" y="0"/>
                  </a:lnTo>
                  <a:lnTo>
                    <a:pt x="181" y="2"/>
                  </a:lnTo>
                  <a:lnTo>
                    <a:pt x="185" y="4"/>
                  </a:lnTo>
                  <a:lnTo>
                    <a:pt x="189" y="4"/>
                  </a:lnTo>
                  <a:lnTo>
                    <a:pt x="191" y="4"/>
                  </a:lnTo>
                  <a:lnTo>
                    <a:pt x="189" y="8"/>
                  </a:lnTo>
                  <a:lnTo>
                    <a:pt x="185" y="10"/>
                  </a:lnTo>
                  <a:lnTo>
                    <a:pt x="185" y="13"/>
                  </a:lnTo>
                  <a:lnTo>
                    <a:pt x="185" y="15"/>
                  </a:lnTo>
                  <a:lnTo>
                    <a:pt x="185" y="17"/>
                  </a:lnTo>
                  <a:lnTo>
                    <a:pt x="189" y="17"/>
                  </a:lnTo>
                  <a:lnTo>
                    <a:pt x="189" y="19"/>
                  </a:lnTo>
                  <a:lnTo>
                    <a:pt x="185" y="21"/>
                  </a:lnTo>
                  <a:lnTo>
                    <a:pt x="185" y="25"/>
                  </a:lnTo>
                  <a:lnTo>
                    <a:pt x="185" y="25"/>
                  </a:lnTo>
                  <a:lnTo>
                    <a:pt x="189" y="30"/>
                  </a:lnTo>
                  <a:lnTo>
                    <a:pt x="185" y="34"/>
                  </a:lnTo>
                  <a:lnTo>
                    <a:pt x="189" y="30"/>
                  </a:lnTo>
                  <a:lnTo>
                    <a:pt x="189" y="30"/>
                  </a:lnTo>
                  <a:lnTo>
                    <a:pt x="191" y="30"/>
                  </a:lnTo>
                  <a:lnTo>
                    <a:pt x="191" y="34"/>
                  </a:lnTo>
                  <a:lnTo>
                    <a:pt x="191" y="34"/>
                  </a:lnTo>
                  <a:lnTo>
                    <a:pt x="189" y="34"/>
                  </a:lnTo>
                  <a:lnTo>
                    <a:pt x="185" y="34"/>
                  </a:lnTo>
                  <a:lnTo>
                    <a:pt x="185" y="34"/>
                  </a:lnTo>
                  <a:lnTo>
                    <a:pt x="183" y="38"/>
                  </a:lnTo>
                  <a:lnTo>
                    <a:pt x="183" y="40"/>
                  </a:lnTo>
                  <a:lnTo>
                    <a:pt x="183" y="45"/>
                  </a:lnTo>
                  <a:lnTo>
                    <a:pt x="181" y="47"/>
                  </a:lnTo>
                  <a:lnTo>
                    <a:pt x="183" y="51"/>
                  </a:lnTo>
                  <a:lnTo>
                    <a:pt x="176" y="60"/>
                  </a:lnTo>
                  <a:lnTo>
                    <a:pt x="170" y="70"/>
                  </a:lnTo>
                  <a:lnTo>
                    <a:pt x="168" y="74"/>
                  </a:lnTo>
                  <a:lnTo>
                    <a:pt x="166" y="74"/>
                  </a:lnTo>
                  <a:lnTo>
                    <a:pt x="164" y="77"/>
                  </a:lnTo>
                  <a:lnTo>
                    <a:pt x="164" y="79"/>
                  </a:lnTo>
                  <a:lnTo>
                    <a:pt x="164" y="83"/>
                  </a:lnTo>
                  <a:lnTo>
                    <a:pt x="160" y="85"/>
                  </a:lnTo>
                  <a:lnTo>
                    <a:pt x="151" y="104"/>
                  </a:lnTo>
                  <a:lnTo>
                    <a:pt x="151" y="111"/>
                  </a:lnTo>
                  <a:lnTo>
                    <a:pt x="144" y="121"/>
                  </a:lnTo>
                  <a:lnTo>
                    <a:pt x="144" y="125"/>
                  </a:lnTo>
                  <a:lnTo>
                    <a:pt x="130" y="140"/>
                  </a:lnTo>
                  <a:lnTo>
                    <a:pt x="130" y="145"/>
                  </a:lnTo>
                  <a:lnTo>
                    <a:pt x="125" y="151"/>
                  </a:lnTo>
                  <a:lnTo>
                    <a:pt x="115" y="164"/>
                  </a:lnTo>
                  <a:lnTo>
                    <a:pt x="95" y="181"/>
                  </a:lnTo>
                  <a:lnTo>
                    <a:pt x="85" y="189"/>
                  </a:lnTo>
                  <a:lnTo>
                    <a:pt x="80" y="190"/>
                  </a:lnTo>
                  <a:lnTo>
                    <a:pt x="74" y="194"/>
                  </a:lnTo>
                  <a:lnTo>
                    <a:pt x="66" y="200"/>
                  </a:lnTo>
                  <a:lnTo>
                    <a:pt x="55" y="211"/>
                  </a:lnTo>
                  <a:lnTo>
                    <a:pt x="51" y="213"/>
                  </a:lnTo>
                  <a:lnTo>
                    <a:pt x="40" y="224"/>
                  </a:lnTo>
                  <a:lnTo>
                    <a:pt x="40" y="226"/>
                  </a:lnTo>
                  <a:lnTo>
                    <a:pt x="36" y="228"/>
                  </a:lnTo>
                  <a:lnTo>
                    <a:pt x="34" y="230"/>
                  </a:lnTo>
                  <a:lnTo>
                    <a:pt x="31" y="234"/>
                  </a:lnTo>
                  <a:lnTo>
                    <a:pt x="29" y="236"/>
                  </a:lnTo>
                  <a:lnTo>
                    <a:pt x="14" y="254"/>
                  </a:lnTo>
                  <a:lnTo>
                    <a:pt x="12" y="254"/>
                  </a:lnTo>
                  <a:lnTo>
                    <a:pt x="0" y="243"/>
                  </a:lnTo>
                  <a:lnTo>
                    <a:pt x="0" y="170"/>
                  </a:lnTo>
                  <a:lnTo>
                    <a:pt x="17" y="153"/>
                  </a:lnTo>
                  <a:lnTo>
                    <a:pt x="17" y="153"/>
                  </a:lnTo>
                  <a:lnTo>
                    <a:pt x="17" y="153"/>
                  </a:lnTo>
                  <a:lnTo>
                    <a:pt x="17" y="153"/>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19" name="Freeform 104">
              <a:extLst>
                <a:ext uri="{FF2B5EF4-FFF2-40B4-BE49-F238E27FC236}">
                  <a16:creationId xmlns:a16="http://schemas.microsoft.com/office/drawing/2014/main" id="{AD14771D-7B20-4435-8F8F-16C3DADAC744}"/>
                </a:ext>
              </a:extLst>
            </p:cNvPr>
            <p:cNvSpPr>
              <a:spLocks noEditPoints="1"/>
            </p:cNvSpPr>
            <p:nvPr/>
          </p:nvSpPr>
          <p:spPr bwMode="auto">
            <a:xfrm>
              <a:off x="9499016" y="2768627"/>
              <a:ext cx="68561" cy="66462"/>
            </a:xfrm>
            <a:custGeom>
              <a:avLst/>
              <a:gdLst/>
              <a:ahLst/>
              <a:cxnLst>
                <a:cxn ang="0">
                  <a:pos x="51" y="22"/>
                </a:cxn>
                <a:cxn ang="0">
                  <a:pos x="55" y="18"/>
                </a:cxn>
                <a:cxn ang="0">
                  <a:pos x="61" y="17"/>
                </a:cxn>
                <a:cxn ang="0">
                  <a:pos x="72" y="0"/>
                </a:cxn>
                <a:cxn ang="0">
                  <a:pos x="78" y="3"/>
                </a:cxn>
                <a:cxn ang="0">
                  <a:pos x="81" y="13"/>
                </a:cxn>
                <a:cxn ang="0">
                  <a:pos x="87" y="18"/>
                </a:cxn>
                <a:cxn ang="0">
                  <a:pos x="95" y="18"/>
                </a:cxn>
                <a:cxn ang="0">
                  <a:pos x="110" y="22"/>
                </a:cxn>
                <a:cxn ang="0">
                  <a:pos x="121" y="32"/>
                </a:cxn>
                <a:cxn ang="0">
                  <a:pos x="127" y="35"/>
                </a:cxn>
                <a:cxn ang="0">
                  <a:pos x="138" y="37"/>
                </a:cxn>
                <a:cxn ang="0">
                  <a:pos x="147" y="37"/>
                </a:cxn>
                <a:cxn ang="0">
                  <a:pos x="151" y="37"/>
                </a:cxn>
                <a:cxn ang="0">
                  <a:pos x="159" y="28"/>
                </a:cxn>
                <a:cxn ang="0">
                  <a:pos x="166" y="26"/>
                </a:cxn>
                <a:cxn ang="0">
                  <a:pos x="177" y="22"/>
                </a:cxn>
                <a:cxn ang="0">
                  <a:pos x="181" y="30"/>
                </a:cxn>
                <a:cxn ang="0">
                  <a:pos x="191" y="30"/>
                </a:cxn>
                <a:cxn ang="0">
                  <a:pos x="179" y="47"/>
                </a:cxn>
                <a:cxn ang="0">
                  <a:pos x="191" y="131"/>
                </a:cxn>
                <a:cxn ang="0">
                  <a:pos x="185" y="141"/>
                </a:cxn>
                <a:cxn ang="0">
                  <a:pos x="183" y="145"/>
                </a:cxn>
                <a:cxn ang="0">
                  <a:pos x="177" y="147"/>
                </a:cxn>
                <a:cxn ang="0">
                  <a:pos x="168" y="152"/>
                </a:cxn>
                <a:cxn ang="0">
                  <a:pos x="164" y="154"/>
                </a:cxn>
                <a:cxn ang="0">
                  <a:pos x="164" y="160"/>
                </a:cxn>
                <a:cxn ang="0">
                  <a:pos x="160" y="165"/>
                </a:cxn>
                <a:cxn ang="0">
                  <a:pos x="157" y="175"/>
                </a:cxn>
                <a:cxn ang="0">
                  <a:pos x="149" y="186"/>
                </a:cxn>
                <a:cxn ang="0">
                  <a:pos x="143" y="190"/>
                </a:cxn>
                <a:cxn ang="0">
                  <a:pos x="119" y="171"/>
                </a:cxn>
                <a:cxn ang="0">
                  <a:pos x="119" y="169"/>
                </a:cxn>
                <a:cxn ang="0">
                  <a:pos x="46" y="122"/>
                </a:cxn>
                <a:cxn ang="0">
                  <a:pos x="46" y="105"/>
                </a:cxn>
                <a:cxn ang="0">
                  <a:pos x="49" y="96"/>
                </a:cxn>
                <a:cxn ang="0">
                  <a:pos x="55" y="88"/>
                </a:cxn>
                <a:cxn ang="0">
                  <a:pos x="57" y="83"/>
                </a:cxn>
                <a:cxn ang="0">
                  <a:pos x="64" y="81"/>
                </a:cxn>
                <a:cxn ang="0">
                  <a:pos x="66" y="75"/>
                </a:cxn>
                <a:cxn ang="0">
                  <a:pos x="70" y="66"/>
                </a:cxn>
                <a:cxn ang="0">
                  <a:pos x="66" y="58"/>
                </a:cxn>
                <a:cxn ang="0">
                  <a:pos x="66" y="56"/>
                </a:cxn>
                <a:cxn ang="0">
                  <a:pos x="61" y="47"/>
                </a:cxn>
                <a:cxn ang="0">
                  <a:pos x="57" y="41"/>
                </a:cxn>
                <a:cxn ang="0">
                  <a:pos x="55" y="35"/>
                </a:cxn>
                <a:cxn ang="0">
                  <a:pos x="51" y="32"/>
                </a:cxn>
                <a:cxn ang="0">
                  <a:pos x="49" y="24"/>
                </a:cxn>
                <a:cxn ang="0">
                  <a:pos x="49" y="24"/>
                </a:cxn>
                <a:cxn ang="0">
                  <a:pos x="49" y="24"/>
                </a:cxn>
                <a:cxn ang="0">
                  <a:pos x="0" y="124"/>
                </a:cxn>
                <a:cxn ang="0">
                  <a:pos x="15" y="124"/>
                </a:cxn>
                <a:cxn ang="0">
                  <a:pos x="0" y="124"/>
                </a:cxn>
                <a:cxn ang="0">
                  <a:pos x="0" y="124"/>
                </a:cxn>
              </a:cxnLst>
              <a:rect l="0" t="0" r="r" b="b"/>
              <a:pathLst>
                <a:path w="196" h="190">
                  <a:moveTo>
                    <a:pt x="49" y="24"/>
                  </a:moveTo>
                  <a:lnTo>
                    <a:pt x="51" y="22"/>
                  </a:lnTo>
                  <a:lnTo>
                    <a:pt x="51" y="22"/>
                  </a:lnTo>
                  <a:lnTo>
                    <a:pt x="55" y="18"/>
                  </a:lnTo>
                  <a:lnTo>
                    <a:pt x="57" y="17"/>
                  </a:lnTo>
                  <a:lnTo>
                    <a:pt x="61" y="17"/>
                  </a:lnTo>
                  <a:lnTo>
                    <a:pt x="64" y="9"/>
                  </a:lnTo>
                  <a:lnTo>
                    <a:pt x="72" y="0"/>
                  </a:lnTo>
                  <a:lnTo>
                    <a:pt x="74" y="3"/>
                  </a:lnTo>
                  <a:lnTo>
                    <a:pt x="78" y="3"/>
                  </a:lnTo>
                  <a:lnTo>
                    <a:pt x="81" y="3"/>
                  </a:lnTo>
                  <a:lnTo>
                    <a:pt x="81" y="13"/>
                  </a:lnTo>
                  <a:lnTo>
                    <a:pt x="81" y="18"/>
                  </a:lnTo>
                  <a:lnTo>
                    <a:pt x="87" y="18"/>
                  </a:lnTo>
                  <a:lnTo>
                    <a:pt x="91" y="17"/>
                  </a:lnTo>
                  <a:lnTo>
                    <a:pt x="95" y="18"/>
                  </a:lnTo>
                  <a:lnTo>
                    <a:pt x="106" y="17"/>
                  </a:lnTo>
                  <a:lnTo>
                    <a:pt x="110" y="22"/>
                  </a:lnTo>
                  <a:lnTo>
                    <a:pt x="117" y="28"/>
                  </a:lnTo>
                  <a:lnTo>
                    <a:pt x="121" y="32"/>
                  </a:lnTo>
                  <a:lnTo>
                    <a:pt x="125" y="35"/>
                  </a:lnTo>
                  <a:lnTo>
                    <a:pt x="127" y="35"/>
                  </a:lnTo>
                  <a:lnTo>
                    <a:pt x="134" y="35"/>
                  </a:lnTo>
                  <a:lnTo>
                    <a:pt x="138" y="37"/>
                  </a:lnTo>
                  <a:lnTo>
                    <a:pt x="143" y="37"/>
                  </a:lnTo>
                  <a:lnTo>
                    <a:pt x="147" y="37"/>
                  </a:lnTo>
                  <a:lnTo>
                    <a:pt x="149" y="37"/>
                  </a:lnTo>
                  <a:lnTo>
                    <a:pt x="151" y="37"/>
                  </a:lnTo>
                  <a:lnTo>
                    <a:pt x="157" y="30"/>
                  </a:lnTo>
                  <a:lnTo>
                    <a:pt x="159" y="28"/>
                  </a:lnTo>
                  <a:lnTo>
                    <a:pt x="164" y="26"/>
                  </a:lnTo>
                  <a:lnTo>
                    <a:pt x="166" y="26"/>
                  </a:lnTo>
                  <a:lnTo>
                    <a:pt x="168" y="24"/>
                  </a:lnTo>
                  <a:lnTo>
                    <a:pt x="177" y="22"/>
                  </a:lnTo>
                  <a:lnTo>
                    <a:pt x="179" y="24"/>
                  </a:lnTo>
                  <a:lnTo>
                    <a:pt x="181" y="30"/>
                  </a:lnTo>
                  <a:lnTo>
                    <a:pt x="185" y="32"/>
                  </a:lnTo>
                  <a:lnTo>
                    <a:pt x="191" y="30"/>
                  </a:lnTo>
                  <a:lnTo>
                    <a:pt x="196" y="30"/>
                  </a:lnTo>
                  <a:lnTo>
                    <a:pt x="179" y="47"/>
                  </a:lnTo>
                  <a:lnTo>
                    <a:pt x="179" y="120"/>
                  </a:lnTo>
                  <a:lnTo>
                    <a:pt x="191" y="131"/>
                  </a:lnTo>
                  <a:lnTo>
                    <a:pt x="191" y="131"/>
                  </a:lnTo>
                  <a:lnTo>
                    <a:pt x="185" y="141"/>
                  </a:lnTo>
                  <a:lnTo>
                    <a:pt x="185" y="141"/>
                  </a:lnTo>
                  <a:lnTo>
                    <a:pt x="183" y="145"/>
                  </a:lnTo>
                  <a:lnTo>
                    <a:pt x="183" y="145"/>
                  </a:lnTo>
                  <a:lnTo>
                    <a:pt x="177" y="147"/>
                  </a:lnTo>
                  <a:lnTo>
                    <a:pt x="174" y="152"/>
                  </a:lnTo>
                  <a:lnTo>
                    <a:pt x="168" y="152"/>
                  </a:lnTo>
                  <a:lnTo>
                    <a:pt x="166" y="152"/>
                  </a:lnTo>
                  <a:lnTo>
                    <a:pt x="164" y="154"/>
                  </a:lnTo>
                  <a:lnTo>
                    <a:pt x="164" y="158"/>
                  </a:lnTo>
                  <a:lnTo>
                    <a:pt x="164" y="160"/>
                  </a:lnTo>
                  <a:lnTo>
                    <a:pt x="164" y="160"/>
                  </a:lnTo>
                  <a:lnTo>
                    <a:pt x="160" y="165"/>
                  </a:lnTo>
                  <a:lnTo>
                    <a:pt x="157" y="169"/>
                  </a:lnTo>
                  <a:lnTo>
                    <a:pt x="157" y="175"/>
                  </a:lnTo>
                  <a:lnTo>
                    <a:pt x="155" y="179"/>
                  </a:lnTo>
                  <a:lnTo>
                    <a:pt x="149" y="186"/>
                  </a:lnTo>
                  <a:lnTo>
                    <a:pt x="143" y="190"/>
                  </a:lnTo>
                  <a:lnTo>
                    <a:pt x="143" y="190"/>
                  </a:lnTo>
                  <a:lnTo>
                    <a:pt x="121" y="175"/>
                  </a:lnTo>
                  <a:lnTo>
                    <a:pt x="119" y="171"/>
                  </a:lnTo>
                  <a:lnTo>
                    <a:pt x="117" y="169"/>
                  </a:lnTo>
                  <a:lnTo>
                    <a:pt x="119" y="169"/>
                  </a:lnTo>
                  <a:lnTo>
                    <a:pt x="115" y="162"/>
                  </a:lnTo>
                  <a:lnTo>
                    <a:pt x="46" y="122"/>
                  </a:lnTo>
                  <a:lnTo>
                    <a:pt x="40" y="122"/>
                  </a:lnTo>
                  <a:lnTo>
                    <a:pt x="46" y="105"/>
                  </a:lnTo>
                  <a:lnTo>
                    <a:pt x="46" y="99"/>
                  </a:lnTo>
                  <a:lnTo>
                    <a:pt x="49" y="96"/>
                  </a:lnTo>
                  <a:lnTo>
                    <a:pt x="51" y="90"/>
                  </a:lnTo>
                  <a:lnTo>
                    <a:pt x="55" y="88"/>
                  </a:lnTo>
                  <a:lnTo>
                    <a:pt x="57" y="84"/>
                  </a:lnTo>
                  <a:lnTo>
                    <a:pt x="57" y="83"/>
                  </a:lnTo>
                  <a:lnTo>
                    <a:pt x="57" y="81"/>
                  </a:lnTo>
                  <a:lnTo>
                    <a:pt x="64" y="81"/>
                  </a:lnTo>
                  <a:lnTo>
                    <a:pt x="66" y="77"/>
                  </a:lnTo>
                  <a:lnTo>
                    <a:pt x="66" y="75"/>
                  </a:lnTo>
                  <a:lnTo>
                    <a:pt x="70" y="67"/>
                  </a:lnTo>
                  <a:lnTo>
                    <a:pt x="70" y="66"/>
                  </a:lnTo>
                  <a:lnTo>
                    <a:pt x="70" y="62"/>
                  </a:lnTo>
                  <a:lnTo>
                    <a:pt x="66" y="58"/>
                  </a:lnTo>
                  <a:lnTo>
                    <a:pt x="68" y="56"/>
                  </a:lnTo>
                  <a:lnTo>
                    <a:pt x="66" y="56"/>
                  </a:lnTo>
                  <a:lnTo>
                    <a:pt x="63" y="52"/>
                  </a:lnTo>
                  <a:lnTo>
                    <a:pt x="61" y="47"/>
                  </a:lnTo>
                  <a:lnTo>
                    <a:pt x="57" y="43"/>
                  </a:lnTo>
                  <a:lnTo>
                    <a:pt x="57" y="41"/>
                  </a:lnTo>
                  <a:lnTo>
                    <a:pt x="57" y="37"/>
                  </a:lnTo>
                  <a:lnTo>
                    <a:pt x="55" y="35"/>
                  </a:lnTo>
                  <a:lnTo>
                    <a:pt x="55" y="32"/>
                  </a:lnTo>
                  <a:lnTo>
                    <a:pt x="51" y="32"/>
                  </a:lnTo>
                  <a:lnTo>
                    <a:pt x="51" y="26"/>
                  </a:lnTo>
                  <a:lnTo>
                    <a:pt x="49" y="24"/>
                  </a:lnTo>
                  <a:lnTo>
                    <a:pt x="49" y="24"/>
                  </a:lnTo>
                  <a:lnTo>
                    <a:pt x="49" y="24"/>
                  </a:lnTo>
                  <a:lnTo>
                    <a:pt x="49" y="24"/>
                  </a:lnTo>
                  <a:lnTo>
                    <a:pt x="49" y="24"/>
                  </a:lnTo>
                  <a:lnTo>
                    <a:pt x="49" y="24"/>
                  </a:lnTo>
                  <a:close/>
                  <a:moveTo>
                    <a:pt x="0" y="124"/>
                  </a:moveTo>
                  <a:lnTo>
                    <a:pt x="8" y="124"/>
                  </a:lnTo>
                  <a:lnTo>
                    <a:pt x="15" y="124"/>
                  </a:lnTo>
                  <a:lnTo>
                    <a:pt x="0" y="124"/>
                  </a:lnTo>
                  <a:lnTo>
                    <a:pt x="0" y="124"/>
                  </a:lnTo>
                  <a:lnTo>
                    <a:pt x="0" y="124"/>
                  </a:lnTo>
                  <a:lnTo>
                    <a:pt x="0" y="124"/>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20" name="Freeform 105">
              <a:extLst>
                <a:ext uri="{FF2B5EF4-FFF2-40B4-BE49-F238E27FC236}">
                  <a16:creationId xmlns:a16="http://schemas.microsoft.com/office/drawing/2014/main" id="{9C3766CA-5E24-4653-9CB2-3CB437C8227F}"/>
                </a:ext>
              </a:extLst>
            </p:cNvPr>
            <p:cNvSpPr>
              <a:spLocks/>
            </p:cNvSpPr>
            <p:nvPr/>
          </p:nvSpPr>
          <p:spPr bwMode="auto">
            <a:xfrm>
              <a:off x="9484675" y="2777721"/>
              <a:ext cx="38828" cy="36729"/>
            </a:xfrm>
            <a:custGeom>
              <a:avLst/>
              <a:gdLst/>
              <a:ahLst/>
              <a:cxnLst>
                <a:cxn ang="0">
                  <a:pos x="85" y="75"/>
                </a:cxn>
                <a:cxn ang="0">
                  <a:pos x="92" y="66"/>
                </a:cxn>
                <a:cxn ang="0">
                  <a:pos x="96" y="60"/>
                </a:cxn>
                <a:cxn ang="0">
                  <a:pos x="98" y="57"/>
                </a:cxn>
                <a:cxn ang="0">
                  <a:pos x="107" y="51"/>
                </a:cxn>
                <a:cxn ang="0">
                  <a:pos x="111" y="43"/>
                </a:cxn>
                <a:cxn ang="0">
                  <a:pos x="111" y="38"/>
                </a:cxn>
                <a:cxn ang="0">
                  <a:pos x="109" y="32"/>
                </a:cxn>
                <a:cxn ang="0">
                  <a:pos x="102" y="28"/>
                </a:cxn>
                <a:cxn ang="0">
                  <a:pos x="98" y="19"/>
                </a:cxn>
                <a:cxn ang="0">
                  <a:pos x="96" y="13"/>
                </a:cxn>
                <a:cxn ang="0">
                  <a:pos x="94" y="8"/>
                </a:cxn>
                <a:cxn ang="0">
                  <a:pos x="90" y="2"/>
                </a:cxn>
                <a:cxn ang="0">
                  <a:pos x="85" y="4"/>
                </a:cxn>
                <a:cxn ang="0">
                  <a:pos x="77" y="8"/>
                </a:cxn>
                <a:cxn ang="0">
                  <a:pos x="66" y="8"/>
                </a:cxn>
                <a:cxn ang="0">
                  <a:pos x="60" y="9"/>
                </a:cxn>
                <a:cxn ang="0">
                  <a:pos x="56" y="9"/>
                </a:cxn>
                <a:cxn ang="0">
                  <a:pos x="53" y="13"/>
                </a:cxn>
                <a:cxn ang="0">
                  <a:pos x="47" y="13"/>
                </a:cxn>
                <a:cxn ang="0">
                  <a:pos x="43" y="9"/>
                </a:cxn>
                <a:cxn ang="0">
                  <a:pos x="34" y="9"/>
                </a:cxn>
                <a:cxn ang="0">
                  <a:pos x="28" y="9"/>
                </a:cxn>
                <a:cxn ang="0">
                  <a:pos x="28" y="13"/>
                </a:cxn>
                <a:cxn ang="0">
                  <a:pos x="28" y="13"/>
                </a:cxn>
                <a:cxn ang="0">
                  <a:pos x="26" y="19"/>
                </a:cxn>
                <a:cxn ang="0">
                  <a:pos x="24" y="32"/>
                </a:cxn>
                <a:cxn ang="0">
                  <a:pos x="26" y="38"/>
                </a:cxn>
                <a:cxn ang="0">
                  <a:pos x="30" y="41"/>
                </a:cxn>
                <a:cxn ang="0">
                  <a:pos x="21" y="57"/>
                </a:cxn>
                <a:cxn ang="0">
                  <a:pos x="13" y="66"/>
                </a:cxn>
                <a:cxn ang="0">
                  <a:pos x="4" y="81"/>
                </a:cxn>
                <a:cxn ang="0">
                  <a:pos x="4" y="92"/>
                </a:cxn>
                <a:cxn ang="0">
                  <a:pos x="2" y="104"/>
                </a:cxn>
                <a:cxn ang="0">
                  <a:pos x="2" y="105"/>
                </a:cxn>
                <a:cxn ang="0">
                  <a:pos x="6" y="102"/>
                </a:cxn>
                <a:cxn ang="0">
                  <a:pos x="11" y="104"/>
                </a:cxn>
                <a:cxn ang="0">
                  <a:pos x="15" y="104"/>
                </a:cxn>
                <a:cxn ang="0">
                  <a:pos x="19" y="100"/>
                </a:cxn>
                <a:cxn ang="0">
                  <a:pos x="21" y="100"/>
                </a:cxn>
                <a:cxn ang="0">
                  <a:pos x="24" y="100"/>
                </a:cxn>
                <a:cxn ang="0">
                  <a:pos x="40" y="100"/>
                </a:cxn>
                <a:cxn ang="0">
                  <a:pos x="79" y="96"/>
                </a:cxn>
                <a:cxn ang="0">
                  <a:pos x="85" y="79"/>
                </a:cxn>
              </a:cxnLst>
              <a:rect l="0" t="0" r="r" b="b"/>
              <a:pathLst>
                <a:path w="111" h="105">
                  <a:moveTo>
                    <a:pt x="85" y="79"/>
                  </a:moveTo>
                  <a:lnTo>
                    <a:pt x="85" y="75"/>
                  </a:lnTo>
                  <a:lnTo>
                    <a:pt x="88" y="70"/>
                  </a:lnTo>
                  <a:lnTo>
                    <a:pt x="92" y="66"/>
                  </a:lnTo>
                  <a:lnTo>
                    <a:pt x="94" y="62"/>
                  </a:lnTo>
                  <a:lnTo>
                    <a:pt x="96" y="60"/>
                  </a:lnTo>
                  <a:lnTo>
                    <a:pt x="98" y="58"/>
                  </a:lnTo>
                  <a:lnTo>
                    <a:pt x="98" y="57"/>
                  </a:lnTo>
                  <a:lnTo>
                    <a:pt x="105" y="57"/>
                  </a:lnTo>
                  <a:lnTo>
                    <a:pt x="107" y="51"/>
                  </a:lnTo>
                  <a:lnTo>
                    <a:pt x="107" y="49"/>
                  </a:lnTo>
                  <a:lnTo>
                    <a:pt x="111" y="43"/>
                  </a:lnTo>
                  <a:lnTo>
                    <a:pt x="111" y="41"/>
                  </a:lnTo>
                  <a:lnTo>
                    <a:pt x="111" y="38"/>
                  </a:lnTo>
                  <a:lnTo>
                    <a:pt x="107" y="34"/>
                  </a:lnTo>
                  <a:lnTo>
                    <a:pt x="109" y="32"/>
                  </a:lnTo>
                  <a:lnTo>
                    <a:pt x="107" y="30"/>
                  </a:lnTo>
                  <a:lnTo>
                    <a:pt x="102" y="28"/>
                  </a:lnTo>
                  <a:lnTo>
                    <a:pt x="102" y="23"/>
                  </a:lnTo>
                  <a:lnTo>
                    <a:pt x="98" y="19"/>
                  </a:lnTo>
                  <a:lnTo>
                    <a:pt x="98" y="17"/>
                  </a:lnTo>
                  <a:lnTo>
                    <a:pt x="96" y="13"/>
                  </a:lnTo>
                  <a:lnTo>
                    <a:pt x="94" y="11"/>
                  </a:lnTo>
                  <a:lnTo>
                    <a:pt x="94" y="8"/>
                  </a:lnTo>
                  <a:lnTo>
                    <a:pt x="92" y="8"/>
                  </a:lnTo>
                  <a:lnTo>
                    <a:pt x="90" y="2"/>
                  </a:lnTo>
                  <a:lnTo>
                    <a:pt x="88" y="0"/>
                  </a:lnTo>
                  <a:lnTo>
                    <a:pt x="85" y="4"/>
                  </a:lnTo>
                  <a:lnTo>
                    <a:pt x="81" y="6"/>
                  </a:lnTo>
                  <a:lnTo>
                    <a:pt x="77" y="8"/>
                  </a:lnTo>
                  <a:lnTo>
                    <a:pt x="75" y="8"/>
                  </a:lnTo>
                  <a:lnTo>
                    <a:pt x="66" y="8"/>
                  </a:lnTo>
                  <a:lnTo>
                    <a:pt x="64" y="9"/>
                  </a:lnTo>
                  <a:lnTo>
                    <a:pt x="60" y="9"/>
                  </a:lnTo>
                  <a:lnTo>
                    <a:pt x="58" y="9"/>
                  </a:lnTo>
                  <a:lnTo>
                    <a:pt x="56" y="9"/>
                  </a:lnTo>
                  <a:lnTo>
                    <a:pt x="53" y="11"/>
                  </a:lnTo>
                  <a:lnTo>
                    <a:pt x="53" y="13"/>
                  </a:lnTo>
                  <a:lnTo>
                    <a:pt x="51" y="13"/>
                  </a:lnTo>
                  <a:lnTo>
                    <a:pt x="47" y="13"/>
                  </a:lnTo>
                  <a:lnTo>
                    <a:pt x="47" y="11"/>
                  </a:lnTo>
                  <a:lnTo>
                    <a:pt x="43" y="9"/>
                  </a:lnTo>
                  <a:lnTo>
                    <a:pt x="40" y="11"/>
                  </a:lnTo>
                  <a:lnTo>
                    <a:pt x="34" y="9"/>
                  </a:lnTo>
                  <a:lnTo>
                    <a:pt x="30" y="8"/>
                  </a:lnTo>
                  <a:lnTo>
                    <a:pt x="28" y="9"/>
                  </a:lnTo>
                  <a:lnTo>
                    <a:pt x="28" y="11"/>
                  </a:lnTo>
                  <a:lnTo>
                    <a:pt x="28" y="13"/>
                  </a:lnTo>
                  <a:lnTo>
                    <a:pt x="28" y="13"/>
                  </a:lnTo>
                  <a:lnTo>
                    <a:pt x="28" y="13"/>
                  </a:lnTo>
                  <a:lnTo>
                    <a:pt x="28" y="17"/>
                  </a:lnTo>
                  <a:lnTo>
                    <a:pt x="26" y="19"/>
                  </a:lnTo>
                  <a:lnTo>
                    <a:pt x="26" y="24"/>
                  </a:lnTo>
                  <a:lnTo>
                    <a:pt x="24" y="32"/>
                  </a:lnTo>
                  <a:lnTo>
                    <a:pt x="24" y="36"/>
                  </a:lnTo>
                  <a:lnTo>
                    <a:pt x="26" y="38"/>
                  </a:lnTo>
                  <a:lnTo>
                    <a:pt x="28" y="38"/>
                  </a:lnTo>
                  <a:lnTo>
                    <a:pt x="30" y="41"/>
                  </a:lnTo>
                  <a:lnTo>
                    <a:pt x="30" y="43"/>
                  </a:lnTo>
                  <a:lnTo>
                    <a:pt x="21" y="57"/>
                  </a:lnTo>
                  <a:lnTo>
                    <a:pt x="15" y="62"/>
                  </a:lnTo>
                  <a:lnTo>
                    <a:pt x="13" y="66"/>
                  </a:lnTo>
                  <a:lnTo>
                    <a:pt x="6" y="79"/>
                  </a:lnTo>
                  <a:lnTo>
                    <a:pt x="4" y="81"/>
                  </a:lnTo>
                  <a:lnTo>
                    <a:pt x="4" y="87"/>
                  </a:lnTo>
                  <a:lnTo>
                    <a:pt x="4" y="92"/>
                  </a:lnTo>
                  <a:lnTo>
                    <a:pt x="0" y="100"/>
                  </a:lnTo>
                  <a:lnTo>
                    <a:pt x="2" y="104"/>
                  </a:lnTo>
                  <a:lnTo>
                    <a:pt x="0" y="105"/>
                  </a:lnTo>
                  <a:lnTo>
                    <a:pt x="2" y="105"/>
                  </a:lnTo>
                  <a:lnTo>
                    <a:pt x="4" y="104"/>
                  </a:lnTo>
                  <a:lnTo>
                    <a:pt x="6" y="102"/>
                  </a:lnTo>
                  <a:lnTo>
                    <a:pt x="9" y="104"/>
                  </a:lnTo>
                  <a:lnTo>
                    <a:pt x="11" y="104"/>
                  </a:lnTo>
                  <a:lnTo>
                    <a:pt x="15" y="104"/>
                  </a:lnTo>
                  <a:lnTo>
                    <a:pt x="15" y="104"/>
                  </a:lnTo>
                  <a:lnTo>
                    <a:pt x="15" y="100"/>
                  </a:lnTo>
                  <a:lnTo>
                    <a:pt x="19" y="100"/>
                  </a:lnTo>
                  <a:lnTo>
                    <a:pt x="21" y="100"/>
                  </a:lnTo>
                  <a:lnTo>
                    <a:pt x="21" y="100"/>
                  </a:lnTo>
                  <a:lnTo>
                    <a:pt x="21" y="100"/>
                  </a:lnTo>
                  <a:lnTo>
                    <a:pt x="24" y="100"/>
                  </a:lnTo>
                  <a:lnTo>
                    <a:pt x="40" y="100"/>
                  </a:lnTo>
                  <a:lnTo>
                    <a:pt x="40" y="100"/>
                  </a:lnTo>
                  <a:lnTo>
                    <a:pt x="55" y="100"/>
                  </a:lnTo>
                  <a:lnTo>
                    <a:pt x="79" y="96"/>
                  </a:lnTo>
                  <a:lnTo>
                    <a:pt x="85" y="79"/>
                  </a:lnTo>
                  <a:lnTo>
                    <a:pt x="85" y="79"/>
                  </a:lnTo>
                  <a:lnTo>
                    <a:pt x="85" y="79"/>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21" name="Freeform 106">
              <a:extLst>
                <a:ext uri="{FF2B5EF4-FFF2-40B4-BE49-F238E27FC236}">
                  <a16:creationId xmlns:a16="http://schemas.microsoft.com/office/drawing/2014/main" id="{FD60E467-B8F3-4445-A832-AE47BAB84BB9}"/>
                </a:ext>
              </a:extLst>
            </p:cNvPr>
            <p:cNvSpPr>
              <a:spLocks/>
            </p:cNvSpPr>
            <p:nvPr/>
          </p:nvSpPr>
          <p:spPr bwMode="auto">
            <a:xfrm>
              <a:off x="9484675" y="2777721"/>
              <a:ext cx="38828" cy="36729"/>
            </a:xfrm>
            <a:custGeom>
              <a:avLst/>
              <a:gdLst/>
              <a:ahLst/>
              <a:cxnLst>
                <a:cxn ang="0">
                  <a:pos x="85" y="75"/>
                </a:cxn>
                <a:cxn ang="0">
                  <a:pos x="92" y="66"/>
                </a:cxn>
                <a:cxn ang="0">
                  <a:pos x="96" y="60"/>
                </a:cxn>
                <a:cxn ang="0">
                  <a:pos x="98" y="57"/>
                </a:cxn>
                <a:cxn ang="0">
                  <a:pos x="107" y="51"/>
                </a:cxn>
                <a:cxn ang="0">
                  <a:pos x="111" y="43"/>
                </a:cxn>
                <a:cxn ang="0">
                  <a:pos x="111" y="38"/>
                </a:cxn>
                <a:cxn ang="0">
                  <a:pos x="109" y="32"/>
                </a:cxn>
                <a:cxn ang="0">
                  <a:pos x="102" y="28"/>
                </a:cxn>
                <a:cxn ang="0">
                  <a:pos x="98" y="19"/>
                </a:cxn>
                <a:cxn ang="0">
                  <a:pos x="96" y="13"/>
                </a:cxn>
                <a:cxn ang="0">
                  <a:pos x="94" y="8"/>
                </a:cxn>
                <a:cxn ang="0">
                  <a:pos x="90" y="2"/>
                </a:cxn>
                <a:cxn ang="0">
                  <a:pos x="85" y="4"/>
                </a:cxn>
                <a:cxn ang="0">
                  <a:pos x="77" y="8"/>
                </a:cxn>
                <a:cxn ang="0">
                  <a:pos x="66" y="8"/>
                </a:cxn>
                <a:cxn ang="0">
                  <a:pos x="60" y="9"/>
                </a:cxn>
                <a:cxn ang="0">
                  <a:pos x="56" y="9"/>
                </a:cxn>
                <a:cxn ang="0">
                  <a:pos x="53" y="13"/>
                </a:cxn>
                <a:cxn ang="0">
                  <a:pos x="47" y="13"/>
                </a:cxn>
                <a:cxn ang="0">
                  <a:pos x="43" y="9"/>
                </a:cxn>
                <a:cxn ang="0">
                  <a:pos x="34" y="9"/>
                </a:cxn>
                <a:cxn ang="0">
                  <a:pos x="28" y="9"/>
                </a:cxn>
                <a:cxn ang="0">
                  <a:pos x="28" y="13"/>
                </a:cxn>
                <a:cxn ang="0">
                  <a:pos x="28" y="13"/>
                </a:cxn>
                <a:cxn ang="0">
                  <a:pos x="26" y="19"/>
                </a:cxn>
                <a:cxn ang="0">
                  <a:pos x="24" y="32"/>
                </a:cxn>
                <a:cxn ang="0">
                  <a:pos x="26" y="38"/>
                </a:cxn>
                <a:cxn ang="0">
                  <a:pos x="30" y="41"/>
                </a:cxn>
                <a:cxn ang="0">
                  <a:pos x="21" y="57"/>
                </a:cxn>
                <a:cxn ang="0">
                  <a:pos x="13" y="66"/>
                </a:cxn>
                <a:cxn ang="0">
                  <a:pos x="4" y="81"/>
                </a:cxn>
                <a:cxn ang="0">
                  <a:pos x="4" y="92"/>
                </a:cxn>
                <a:cxn ang="0">
                  <a:pos x="2" y="104"/>
                </a:cxn>
                <a:cxn ang="0">
                  <a:pos x="2" y="105"/>
                </a:cxn>
                <a:cxn ang="0">
                  <a:pos x="6" y="102"/>
                </a:cxn>
                <a:cxn ang="0">
                  <a:pos x="11" y="104"/>
                </a:cxn>
                <a:cxn ang="0">
                  <a:pos x="15" y="104"/>
                </a:cxn>
                <a:cxn ang="0">
                  <a:pos x="19" y="100"/>
                </a:cxn>
                <a:cxn ang="0">
                  <a:pos x="21" y="100"/>
                </a:cxn>
                <a:cxn ang="0">
                  <a:pos x="24" y="100"/>
                </a:cxn>
                <a:cxn ang="0">
                  <a:pos x="40" y="100"/>
                </a:cxn>
                <a:cxn ang="0">
                  <a:pos x="79" y="96"/>
                </a:cxn>
                <a:cxn ang="0">
                  <a:pos x="85" y="79"/>
                </a:cxn>
              </a:cxnLst>
              <a:rect l="0" t="0" r="r" b="b"/>
              <a:pathLst>
                <a:path w="111" h="105">
                  <a:moveTo>
                    <a:pt x="85" y="79"/>
                  </a:moveTo>
                  <a:lnTo>
                    <a:pt x="85" y="75"/>
                  </a:lnTo>
                  <a:lnTo>
                    <a:pt x="88" y="70"/>
                  </a:lnTo>
                  <a:lnTo>
                    <a:pt x="92" y="66"/>
                  </a:lnTo>
                  <a:lnTo>
                    <a:pt x="94" y="62"/>
                  </a:lnTo>
                  <a:lnTo>
                    <a:pt x="96" y="60"/>
                  </a:lnTo>
                  <a:lnTo>
                    <a:pt x="98" y="58"/>
                  </a:lnTo>
                  <a:lnTo>
                    <a:pt x="98" y="57"/>
                  </a:lnTo>
                  <a:lnTo>
                    <a:pt x="105" y="57"/>
                  </a:lnTo>
                  <a:lnTo>
                    <a:pt x="107" y="51"/>
                  </a:lnTo>
                  <a:lnTo>
                    <a:pt x="107" y="49"/>
                  </a:lnTo>
                  <a:lnTo>
                    <a:pt x="111" y="43"/>
                  </a:lnTo>
                  <a:lnTo>
                    <a:pt x="111" y="41"/>
                  </a:lnTo>
                  <a:lnTo>
                    <a:pt x="111" y="38"/>
                  </a:lnTo>
                  <a:lnTo>
                    <a:pt x="107" y="34"/>
                  </a:lnTo>
                  <a:lnTo>
                    <a:pt x="109" y="32"/>
                  </a:lnTo>
                  <a:lnTo>
                    <a:pt x="107" y="30"/>
                  </a:lnTo>
                  <a:lnTo>
                    <a:pt x="102" y="28"/>
                  </a:lnTo>
                  <a:lnTo>
                    <a:pt x="102" y="23"/>
                  </a:lnTo>
                  <a:lnTo>
                    <a:pt x="98" y="19"/>
                  </a:lnTo>
                  <a:lnTo>
                    <a:pt x="98" y="17"/>
                  </a:lnTo>
                  <a:lnTo>
                    <a:pt x="96" y="13"/>
                  </a:lnTo>
                  <a:lnTo>
                    <a:pt x="94" y="11"/>
                  </a:lnTo>
                  <a:lnTo>
                    <a:pt x="94" y="8"/>
                  </a:lnTo>
                  <a:lnTo>
                    <a:pt x="92" y="8"/>
                  </a:lnTo>
                  <a:lnTo>
                    <a:pt x="90" y="2"/>
                  </a:lnTo>
                  <a:lnTo>
                    <a:pt x="88" y="0"/>
                  </a:lnTo>
                  <a:lnTo>
                    <a:pt x="85" y="4"/>
                  </a:lnTo>
                  <a:lnTo>
                    <a:pt x="81" y="6"/>
                  </a:lnTo>
                  <a:lnTo>
                    <a:pt x="77" y="8"/>
                  </a:lnTo>
                  <a:lnTo>
                    <a:pt x="75" y="8"/>
                  </a:lnTo>
                  <a:lnTo>
                    <a:pt x="66" y="8"/>
                  </a:lnTo>
                  <a:lnTo>
                    <a:pt x="64" y="9"/>
                  </a:lnTo>
                  <a:lnTo>
                    <a:pt x="60" y="9"/>
                  </a:lnTo>
                  <a:lnTo>
                    <a:pt x="58" y="9"/>
                  </a:lnTo>
                  <a:lnTo>
                    <a:pt x="56" y="9"/>
                  </a:lnTo>
                  <a:lnTo>
                    <a:pt x="53" y="11"/>
                  </a:lnTo>
                  <a:lnTo>
                    <a:pt x="53" y="13"/>
                  </a:lnTo>
                  <a:lnTo>
                    <a:pt x="51" y="13"/>
                  </a:lnTo>
                  <a:lnTo>
                    <a:pt x="47" y="13"/>
                  </a:lnTo>
                  <a:lnTo>
                    <a:pt x="47" y="11"/>
                  </a:lnTo>
                  <a:lnTo>
                    <a:pt x="43" y="9"/>
                  </a:lnTo>
                  <a:lnTo>
                    <a:pt x="40" y="11"/>
                  </a:lnTo>
                  <a:lnTo>
                    <a:pt x="34" y="9"/>
                  </a:lnTo>
                  <a:lnTo>
                    <a:pt x="30" y="8"/>
                  </a:lnTo>
                  <a:lnTo>
                    <a:pt x="28" y="9"/>
                  </a:lnTo>
                  <a:lnTo>
                    <a:pt x="28" y="11"/>
                  </a:lnTo>
                  <a:lnTo>
                    <a:pt x="28" y="13"/>
                  </a:lnTo>
                  <a:lnTo>
                    <a:pt x="28" y="13"/>
                  </a:lnTo>
                  <a:lnTo>
                    <a:pt x="28" y="13"/>
                  </a:lnTo>
                  <a:lnTo>
                    <a:pt x="28" y="17"/>
                  </a:lnTo>
                  <a:lnTo>
                    <a:pt x="26" y="19"/>
                  </a:lnTo>
                  <a:lnTo>
                    <a:pt x="26" y="24"/>
                  </a:lnTo>
                  <a:lnTo>
                    <a:pt x="24" y="32"/>
                  </a:lnTo>
                  <a:lnTo>
                    <a:pt x="24" y="36"/>
                  </a:lnTo>
                  <a:lnTo>
                    <a:pt x="26" y="38"/>
                  </a:lnTo>
                  <a:lnTo>
                    <a:pt x="28" y="38"/>
                  </a:lnTo>
                  <a:lnTo>
                    <a:pt x="30" y="41"/>
                  </a:lnTo>
                  <a:lnTo>
                    <a:pt x="30" y="43"/>
                  </a:lnTo>
                  <a:lnTo>
                    <a:pt x="21" y="57"/>
                  </a:lnTo>
                  <a:lnTo>
                    <a:pt x="15" y="62"/>
                  </a:lnTo>
                  <a:lnTo>
                    <a:pt x="13" y="66"/>
                  </a:lnTo>
                  <a:lnTo>
                    <a:pt x="6" y="79"/>
                  </a:lnTo>
                  <a:lnTo>
                    <a:pt x="4" y="81"/>
                  </a:lnTo>
                  <a:lnTo>
                    <a:pt x="4" y="87"/>
                  </a:lnTo>
                  <a:lnTo>
                    <a:pt x="4" y="92"/>
                  </a:lnTo>
                  <a:lnTo>
                    <a:pt x="0" y="100"/>
                  </a:lnTo>
                  <a:lnTo>
                    <a:pt x="2" y="104"/>
                  </a:lnTo>
                  <a:lnTo>
                    <a:pt x="0" y="105"/>
                  </a:lnTo>
                  <a:lnTo>
                    <a:pt x="2" y="105"/>
                  </a:lnTo>
                  <a:lnTo>
                    <a:pt x="4" y="104"/>
                  </a:lnTo>
                  <a:lnTo>
                    <a:pt x="6" y="102"/>
                  </a:lnTo>
                  <a:lnTo>
                    <a:pt x="9" y="104"/>
                  </a:lnTo>
                  <a:lnTo>
                    <a:pt x="11" y="104"/>
                  </a:lnTo>
                  <a:lnTo>
                    <a:pt x="15" y="104"/>
                  </a:lnTo>
                  <a:lnTo>
                    <a:pt x="15" y="104"/>
                  </a:lnTo>
                  <a:lnTo>
                    <a:pt x="15" y="100"/>
                  </a:lnTo>
                  <a:lnTo>
                    <a:pt x="19" y="100"/>
                  </a:lnTo>
                  <a:lnTo>
                    <a:pt x="21" y="100"/>
                  </a:lnTo>
                  <a:lnTo>
                    <a:pt x="21" y="100"/>
                  </a:lnTo>
                  <a:lnTo>
                    <a:pt x="21" y="100"/>
                  </a:lnTo>
                  <a:lnTo>
                    <a:pt x="24" y="100"/>
                  </a:lnTo>
                  <a:lnTo>
                    <a:pt x="40" y="100"/>
                  </a:lnTo>
                  <a:lnTo>
                    <a:pt x="40" y="100"/>
                  </a:lnTo>
                  <a:lnTo>
                    <a:pt x="55" y="100"/>
                  </a:lnTo>
                  <a:lnTo>
                    <a:pt x="79" y="96"/>
                  </a:lnTo>
                  <a:lnTo>
                    <a:pt x="85" y="79"/>
                  </a:lnTo>
                  <a:lnTo>
                    <a:pt x="85" y="79"/>
                  </a:lnTo>
                  <a:lnTo>
                    <a:pt x="85" y="79"/>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22" name="Freeform 107">
              <a:extLst>
                <a:ext uri="{FF2B5EF4-FFF2-40B4-BE49-F238E27FC236}">
                  <a16:creationId xmlns:a16="http://schemas.microsoft.com/office/drawing/2014/main" id="{CFB7B476-B497-41A1-A043-81D8CD4DB26F}"/>
                </a:ext>
              </a:extLst>
            </p:cNvPr>
            <p:cNvSpPr>
              <a:spLocks/>
            </p:cNvSpPr>
            <p:nvPr/>
          </p:nvSpPr>
          <p:spPr bwMode="auto">
            <a:xfrm>
              <a:off x="9388480" y="2731548"/>
              <a:ext cx="85001" cy="57367"/>
            </a:xfrm>
            <a:custGeom>
              <a:avLst/>
              <a:gdLst/>
              <a:ahLst/>
              <a:cxnLst>
                <a:cxn ang="0">
                  <a:pos x="155" y="8"/>
                </a:cxn>
                <a:cxn ang="0">
                  <a:pos x="168" y="25"/>
                </a:cxn>
                <a:cxn ang="0">
                  <a:pos x="164" y="38"/>
                </a:cxn>
                <a:cxn ang="0">
                  <a:pos x="173" y="43"/>
                </a:cxn>
                <a:cxn ang="0">
                  <a:pos x="181" y="51"/>
                </a:cxn>
                <a:cxn ang="0">
                  <a:pos x="194" y="57"/>
                </a:cxn>
                <a:cxn ang="0">
                  <a:pos x="203" y="64"/>
                </a:cxn>
                <a:cxn ang="0">
                  <a:pos x="198" y="72"/>
                </a:cxn>
                <a:cxn ang="0">
                  <a:pos x="209" y="77"/>
                </a:cxn>
                <a:cxn ang="0">
                  <a:pos x="220" y="87"/>
                </a:cxn>
                <a:cxn ang="0">
                  <a:pos x="224" y="96"/>
                </a:cxn>
                <a:cxn ang="0">
                  <a:pos x="235" y="104"/>
                </a:cxn>
                <a:cxn ang="0">
                  <a:pos x="243" y="117"/>
                </a:cxn>
                <a:cxn ang="0">
                  <a:pos x="235" y="111"/>
                </a:cxn>
                <a:cxn ang="0">
                  <a:pos x="217" y="113"/>
                </a:cxn>
                <a:cxn ang="0">
                  <a:pos x="207" y="111"/>
                </a:cxn>
                <a:cxn ang="0">
                  <a:pos x="203" y="111"/>
                </a:cxn>
                <a:cxn ang="0">
                  <a:pos x="192" y="117"/>
                </a:cxn>
                <a:cxn ang="0">
                  <a:pos x="185" y="117"/>
                </a:cxn>
                <a:cxn ang="0">
                  <a:pos x="173" y="119"/>
                </a:cxn>
                <a:cxn ang="0">
                  <a:pos x="160" y="121"/>
                </a:cxn>
                <a:cxn ang="0">
                  <a:pos x="147" y="126"/>
                </a:cxn>
                <a:cxn ang="0">
                  <a:pos x="141" y="132"/>
                </a:cxn>
                <a:cxn ang="0">
                  <a:pos x="130" y="128"/>
                </a:cxn>
                <a:cxn ang="0">
                  <a:pos x="117" y="126"/>
                </a:cxn>
                <a:cxn ang="0">
                  <a:pos x="106" y="121"/>
                </a:cxn>
                <a:cxn ang="0">
                  <a:pos x="92" y="113"/>
                </a:cxn>
                <a:cxn ang="0">
                  <a:pos x="85" y="117"/>
                </a:cxn>
                <a:cxn ang="0">
                  <a:pos x="81" y="126"/>
                </a:cxn>
                <a:cxn ang="0">
                  <a:pos x="79" y="134"/>
                </a:cxn>
                <a:cxn ang="0">
                  <a:pos x="75" y="141"/>
                </a:cxn>
                <a:cxn ang="0">
                  <a:pos x="66" y="138"/>
                </a:cxn>
                <a:cxn ang="0">
                  <a:pos x="51" y="141"/>
                </a:cxn>
                <a:cxn ang="0">
                  <a:pos x="32" y="164"/>
                </a:cxn>
                <a:cxn ang="0">
                  <a:pos x="30" y="155"/>
                </a:cxn>
                <a:cxn ang="0">
                  <a:pos x="15" y="138"/>
                </a:cxn>
                <a:cxn ang="0">
                  <a:pos x="4" y="124"/>
                </a:cxn>
                <a:cxn ang="0">
                  <a:pos x="2" y="104"/>
                </a:cxn>
                <a:cxn ang="0">
                  <a:pos x="4" y="92"/>
                </a:cxn>
                <a:cxn ang="0">
                  <a:pos x="15" y="72"/>
                </a:cxn>
                <a:cxn ang="0">
                  <a:pos x="23" y="68"/>
                </a:cxn>
                <a:cxn ang="0">
                  <a:pos x="34" y="68"/>
                </a:cxn>
                <a:cxn ang="0">
                  <a:pos x="42" y="62"/>
                </a:cxn>
                <a:cxn ang="0">
                  <a:pos x="51" y="64"/>
                </a:cxn>
                <a:cxn ang="0">
                  <a:pos x="79" y="55"/>
                </a:cxn>
                <a:cxn ang="0">
                  <a:pos x="85" y="47"/>
                </a:cxn>
                <a:cxn ang="0">
                  <a:pos x="87" y="38"/>
                </a:cxn>
                <a:cxn ang="0">
                  <a:pos x="104" y="38"/>
                </a:cxn>
                <a:cxn ang="0">
                  <a:pos x="117" y="32"/>
                </a:cxn>
                <a:cxn ang="0">
                  <a:pos x="121" y="21"/>
                </a:cxn>
                <a:cxn ang="0">
                  <a:pos x="130" y="13"/>
                </a:cxn>
                <a:cxn ang="0">
                  <a:pos x="138" y="4"/>
                </a:cxn>
                <a:cxn ang="0">
                  <a:pos x="151" y="2"/>
                </a:cxn>
              </a:cxnLst>
              <a:rect l="0" t="0" r="r" b="b"/>
              <a:pathLst>
                <a:path w="243" h="164">
                  <a:moveTo>
                    <a:pt x="155" y="0"/>
                  </a:moveTo>
                  <a:lnTo>
                    <a:pt x="155" y="2"/>
                  </a:lnTo>
                  <a:lnTo>
                    <a:pt x="155" y="4"/>
                  </a:lnTo>
                  <a:lnTo>
                    <a:pt x="155" y="8"/>
                  </a:lnTo>
                  <a:lnTo>
                    <a:pt x="160" y="8"/>
                  </a:lnTo>
                  <a:lnTo>
                    <a:pt x="160" y="10"/>
                  </a:lnTo>
                  <a:lnTo>
                    <a:pt x="164" y="17"/>
                  </a:lnTo>
                  <a:lnTo>
                    <a:pt x="168" y="25"/>
                  </a:lnTo>
                  <a:lnTo>
                    <a:pt x="168" y="28"/>
                  </a:lnTo>
                  <a:lnTo>
                    <a:pt x="168" y="32"/>
                  </a:lnTo>
                  <a:lnTo>
                    <a:pt x="166" y="34"/>
                  </a:lnTo>
                  <a:lnTo>
                    <a:pt x="164" y="38"/>
                  </a:lnTo>
                  <a:lnTo>
                    <a:pt x="166" y="43"/>
                  </a:lnTo>
                  <a:lnTo>
                    <a:pt x="168" y="43"/>
                  </a:lnTo>
                  <a:lnTo>
                    <a:pt x="173" y="47"/>
                  </a:lnTo>
                  <a:lnTo>
                    <a:pt x="173" y="43"/>
                  </a:lnTo>
                  <a:lnTo>
                    <a:pt x="181" y="43"/>
                  </a:lnTo>
                  <a:lnTo>
                    <a:pt x="181" y="43"/>
                  </a:lnTo>
                  <a:lnTo>
                    <a:pt x="181" y="47"/>
                  </a:lnTo>
                  <a:lnTo>
                    <a:pt x="181" y="51"/>
                  </a:lnTo>
                  <a:lnTo>
                    <a:pt x="185" y="53"/>
                  </a:lnTo>
                  <a:lnTo>
                    <a:pt x="187" y="55"/>
                  </a:lnTo>
                  <a:lnTo>
                    <a:pt x="190" y="55"/>
                  </a:lnTo>
                  <a:lnTo>
                    <a:pt x="194" y="57"/>
                  </a:lnTo>
                  <a:lnTo>
                    <a:pt x="194" y="60"/>
                  </a:lnTo>
                  <a:lnTo>
                    <a:pt x="198" y="62"/>
                  </a:lnTo>
                  <a:lnTo>
                    <a:pt x="202" y="62"/>
                  </a:lnTo>
                  <a:lnTo>
                    <a:pt x="203" y="64"/>
                  </a:lnTo>
                  <a:lnTo>
                    <a:pt x="203" y="66"/>
                  </a:lnTo>
                  <a:lnTo>
                    <a:pt x="200" y="68"/>
                  </a:lnTo>
                  <a:lnTo>
                    <a:pt x="200" y="68"/>
                  </a:lnTo>
                  <a:lnTo>
                    <a:pt x="198" y="72"/>
                  </a:lnTo>
                  <a:lnTo>
                    <a:pt x="202" y="74"/>
                  </a:lnTo>
                  <a:lnTo>
                    <a:pt x="205" y="77"/>
                  </a:lnTo>
                  <a:lnTo>
                    <a:pt x="207" y="74"/>
                  </a:lnTo>
                  <a:lnTo>
                    <a:pt x="209" y="77"/>
                  </a:lnTo>
                  <a:lnTo>
                    <a:pt x="211" y="77"/>
                  </a:lnTo>
                  <a:lnTo>
                    <a:pt x="217" y="79"/>
                  </a:lnTo>
                  <a:lnTo>
                    <a:pt x="217" y="81"/>
                  </a:lnTo>
                  <a:lnTo>
                    <a:pt x="220" y="87"/>
                  </a:lnTo>
                  <a:lnTo>
                    <a:pt x="220" y="89"/>
                  </a:lnTo>
                  <a:lnTo>
                    <a:pt x="224" y="91"/>
                  </a:lnTo>
                  <a:lnTo>
                    <a:pt x="224" y="92"/>
                  </a:lnTo>
                  <a:lnTo>
                    <a:pt x="224" y="96"/>
                  </a:lnTo>
                  <a:lnTo>
                    <a:pt x="226" y="98"/>
                  </a:lnTo>
                  <a:lnTo>
                    <a:pt x="234" y="100"/>
                  </a:lnTo>
                  <a:lnTo>
                    <a:pt x="235" y="102"/>
                  </a:lnTo>
                  <a:lnTo>
                    <a:pt x="235" y="104"/>
                  </a:lnTo>
                  <a:lnTo>
                    <a:pt x="235" y="108"/>
                  </a:lnTo>
                  <a:lnTo>
                    <a:pt x="239" y="111"/>
                  </a:lnTo>
                  <a:lnTo>
                    <a:pt x="241" y="111"/>
                  </a:lnTo>
                  <a:lnTo>
                    <a:pt x="243" y="117"/>
                  </a:lnTo>
                  <a:lnTo>
                    <a:pt x="243" y="117"/>
                  </a:lnTo>
                  <a:lnTo>
                    <a:pt x="243" y="117"/>
                  </a:lnTo>
                  <a:lnTo>
                    <a:pt x="239" y="113"/>
                  </a:lnTo>
                  <a:lnTo>
                    <a:pt x="235" y="111"/>
                  </a:lnTo>
                  <a:lnTo>
                    <a:pt x="228" y="117"/>
                  </a:lnTo>
                  <a:lnTo>
                    <a:pt x="228" y="117"/>
                  </a:lnTo>
                  <a:lnTo>
                    <a:pt x="220" y="117"/>
                  </a:lnTo>
                  <a:lnTo>
                    <a:pt x="217" y="113"/>
                  </a:lnTo>
                  <a:lnTo>
                    <a:pt x="215" y="111"/>
                  </a:lnTo>
                  <a:lnTo>
                    <a:pt x="215" y="111"/>
                  </a:lnTo>
                  <a:lnTo>
                    <a:pt x="211" y="111"/>
                  </a:lnTo>
                  <a:lnTo>
                    <a:pt x="207" y="111"/>
                  </a:lnTo>
                  <a:lnTo>
                    <a:pt x="205" y="111"/>
                  </a:lnTo>
                  <a:lnTo>
                    <a:pt x="203" y="111"/>
                  </a:lnTo>
                  <a:lnTo>
                    <a:pt x="203" y="111"/>
                  </a:lnTo>
                  <a:lnTo>
                    <a:pt x="203" y="111"/>
                  </a:lnTo>
                  <a:lnTo>
                    <a:pt x="202" y="117"/>
                  </a:lnTo>
                  <a:lnTo>
                    <a:pt x="200" y="117"/>
                  </a:lnTo>
                  <a:lnTo>
                    <a:pt x="196" y="117"/>
                  </a:lnTo>
                  <a:lnTo>
                    <a:pt x="192" y="117"/>
                  </a:lnTo>
                  <a:lnTo>
                    <a:pt x="190" y="119"/>
                  </a:lnTo>
                  <a:lnTo>
                    <a:pt x="187" y="119"/>
                  </a:lnTo>
                  <a:lnTo>
                    <a:pt x="187" y="117"/>
                  </a:lnTo>
                  <a:lnTo>
                    <a:pt x="185" y="117"/>
                  </a:lnTo>
                  <a:lnTo>
                    <a:pt x="185" y="113"/>
                  </a:lnTo>
                  <a:lnTo>
                    <a:pt x="185" y="113"/>
                  </a:lnTo>
                  <a:lnTo>
                    <a:pt x="175" y="117"/>
                  </a:lnTo>
                  <a:lnTo>
                    <a:pt x="173" y="119"/>
                  </a:lnTo>
                  <a:lnTo>
                    <a:pt x="171" y="121"/>
                  </a:lnTo>
                  <a:lnTo>
                    <a:pt x="162" y="121"/>
                  </a:lnTo>
                  <a:lnTo>
                    <a:pt x="160" y="123"/>
                  </a:lnTo>
                  <a:lnTo>
                    <a:pt x="160" y="121"/>
                  </a:lnTo>
                  <a:lnTo>
                    <a:pt x="155" y="119"/>
                  </a:lnTo>
                  <a:lnTo>
                    <a:pt x="151" y="119"/>
                  </a:lnTo>
                  <a:lnTo>
                    <a:pt x="149" y="123"/>
                  </a:lnTo>
                  <a:lnTo>
                    <a:pt x="147" y="126"/>
                  </a:lnTo>
                  <a:lnTo>
                    <a:pt x="147" y="128"/>
                  </a:lnTo>
                  <a:lnTo>
                    <a:pt x="149" y="130"/>
                  </a:lnTo>
                  <a:lnTo>
                    <a:pt x="147" y="132"/>
                  </a:lnTo>
                  <a:lnTo>
                    <a:pt x="141" y="132"/>
                  </a:lnTo>
                  <a:lnTo>
                    <a:pt x="141" y="132"/>
                  </a:lnTo>
                  <a:lnTo>
                    <a:pt x="138" y="130"/>
                  </a:lnTo>
                  <a:lnTo>
                    <a:pt x="134" y="128"/>
                  </a:lnTo>
                  <a:lnTo>
                    <a:pt x="130" y="128"/>
                  </a:lnTo>
                  <a:lnTo>
                    <a:pt x="128" y="130"/>
                  </a:lnTo>
                  <a:lnTo>
                    <a:pt x="124" y="130"/>
                  </a:lnTo>
                  <a:lnTo>
                    <a:pt x="121" y="130"/>
                  </a:lnTo>
                  <a:lnTo>
                    <a:pt x="117" y="126"/>
                  </a:lnTo>
                  <a:lnTo>
                    <a:pt x="111" y="128"/>
                  </a:lnTo>
                  <a:lnTo>
                    <a:pt x="111" y="126"/>
                  </a:lnTo>
                  <a:lnTo>
                    <a:pt x="107" y="123"/>
                  </a:lnTo>
                  <a:lnTo>
                    <a:pt x="106" y="121"/>
                  </a:lnTo>
                  <a:lnTo>
                    <a:pt x="98" y="117"/>
                  </a:lnTo>
                  <a:lnTo>
                    <a:pt x="96" y="117"/>
                  </a:lnTo>
                  <a:lnTo>
                    <a:pt x="94" y="113"/>
                  </a:lnTo>
                  <a:lnTo>
                    <a:pt x="92" y="113"/>
                  </a:lnTo>
                  <a:lnTo>
                    <a:pt x="91" y="117"/>
                  </a:lnTo>
                  <a:lnTo>
                    <a:pt x="91" y="117"/>
                  </a:lnTo>
                  <a:lnTo>
                    <a:pt x="87" y="117"/>
                  </a:lnTo>
                  <a:lnTo>
                    <a:pt x="85" y="117"/>
                  </a:lnTo>
                  <a:lnTo>
                    <a:pt x="81" y="119"/>
                  </a:lnTo>
                  <a:lnTo>
                    <a:pt x="81" y="121"/>
                  </a:lnTo>
                  <a:lnTo>
                    <a:pt x="81" y="124"/>
                  </a:lnTo>
                  <a:lnTo>
                    <a:pt x="81" y="126"/>
                  </a:lnTo>
                  <a:lnTo>
                    <a:pt x="79" y="128"/>
                  </a:lnTo>
                  <a:lnTo>
                    <a:pt x="77" y="128"/>
                  </a:lnTo>
                  <a:lnTo>
                    <a:pt x="77" y="130"/>
                  </a:lnTo>
                  <a:lnTo>
                    <a:pt x="79" y="134"/>
                  </a:lnTo>
                  <a:lnTo>
                    <a:pt x="77" y="136"/>
                  </a:lnTo>
                  <a:lnTo>
                    <a:pt x="77" y="138"/>
                  </a:lnTo>
                  <a:lnTo>
                    <a:pt x="77" y="141"/>
                  </a:lnTo>
                  <a:lnTo>
                    <a:pt x="75" y="141"/>
                  </a:lnTo>
                  <a:lnTo>
                    <a:pt x="74" y="141"/>
                  </a:lnTo>
                  <a:lnTo>
                    <a:pt x="70" y="141"/>
                  </a:lnTo>
                  <a:lnTo>
                    <a:pt x="68" y="138"/>
                  </a:lnTo>
                  <a:lnTo>
                    <a:pt x="66" y="138"/>
                  </a:lnTo>
                  <a:lnTo>
                    <a:pt x="62" y="138"/>
                  </a:lnTo>
                  <a:lnTo>
                    <a:pt x="60" y="141"/>
                  </a:lnTo>
                  <a:lnTo>
                    <a:pt x="57" y="138"/>
                  </a:lnTo>
                  <a:lnTo>
                    <a:pt x="51" y="141"/>
                  </a:lnTo>
                  <a:lnTo>
                    <a:pt x="47" y="143"/>
                  </a:lnTo>
                  <a:lnTo>
                    <a:pt x="45" y="147"/>
                  </a:lnTo>
                  <a:lnTo>
                    <a:pt x="40" y="149"/>
                  </a:lnTo>
                  <a:lnTo>
                    <a:pt x="32" y="164"/>
                  </a:lnTo>
                  <a:lnTo>
                    <a:pt x="30" y="164"/>
                  </a:lnTo>
                  <a:lnTo>
                    <a:pt x="30" y="162"/>
                  </a:lnTo>
                  <a:lnTo>
                    <a:pt x="30" y="160"/>
                  </a:lnTo>
                  <a:lnTo>
                    <a:pt x="30" y="155"/>
                  </a:lnTo>
                  <a:lnTo>
                    <a:pt x="23" y="151"/>
                  </a:lnTo>
                  <a:lnTo>
                    <a:pt x="21" y="149"/>
                  </a:lnTo>
                  <a:lnTo>
                    <a:pt x="21" y="143"/>
                  </a:lnTo>
                  <a:lnTo>
                    <a:pt x="15" y="138"/>
                  </a:lnTo>
                  <a:lnTo>
                    <a:pt x="11" y="134"/>
                  </a:lnTo>
                  <a:lnTo>
                    <a:pt x="11" y="128"/>
                  </a:lnTo>
                  <a:lnTo>
                    <a:pt x="6" y="126"/>
                  </a:lnTo>
                  <a:lnTo>
                    <a:pt x="4" y="124"/>
                  </a:lnTo>
                  <a:lnTo>
                    <a:pt x="4" y="117"/>
                  </a:lnTo>
                  <a:lnTo>
                    <a:pt x="2" y="113"/>
                  </a:lnTo>
                  <a:lnTo>
                    <a:pt x="2" y="108"/>
                  </a:lnTo>
                  <a:lnTo>
                    <a:pt x="2" y="104"/>
                  </a:lnTo>
                  <a:lnTo>
                    <a:pt x="0" y="100"/>
                  </a:lnTo>
                  <a:lnTo>
                    <a:pt x="0" y="94"/>
                  </a:lnTo>
                  <a:lnTo>
                    <a:pt x="2" y="92"/>
                  </a:lnTo>
                  <a:lnTo>
                    <a:pt x="4" y="92"/>
                  </a:lnTo>
                  <a:lnTo>
                    <a:pt x="8" y="87"/>
                  </a:lnTo>
                  <a:lnTo>
                    <a:pt x="10" y="81"/>
                  </a:lnTo>
                  <a:lnTo>
                    <a:pt x="11" y="77"/>
                  </a:lnTo>
                  <a:lnTo>
                    <a:pt x="15" y="72"/>
                  </a:lnTo>
                  <a:lnTo>
                    <a:pt x="17" y="72"/>
                  </a:lnTo>
                  <a:lnTo>
                    <a:pt x="21" y="66"/>
                  </a:lnTo>
                  <a:lnTo>
                    <a:pt x="21" y="64"/>
                  </a:lnTo>
                  <a:lnTo>
                    <a:pt x="23" y="68"/>
                  </a:lnTo>
                  <a:lnTo>
                    <a:pt x="23" y="72"/>
                  </a:lnTo>
                  <a:lnTo>
                    <a:pt x="27" y="72"/>
                  </a:lnTo>
                  <a:lnTo>
                    <a:pt x="30" y="68"/>
                  </a:lnTo>
                  <a:lnTo>
                    <a:pt x="34" y="68"/>
                  </a:lnTo>
                  <a:lnTo>
                    <a:pt x="38" y="66"/>
                  </a:lnTo>
                  <a:lnTo>
                    <a:pt x="38" y="62"/>
                  </a:lnTo>
                  <a:lnTo>
                    <a:pt x="40" y="60"/>
                  </a:lnTo>
                  <a:lnTo>
                    <a:pt x="42" y="62"/>
                  </a:lnTo>
                  <a:lnTo>
                    <a:pt x="43" y="66"/>
                  </a:lnTo>
                  <a:lnTo>
                    <a:pt x="45" y="68"/>
                  </a:lnTo>
                  <a:lnTo>
                    <a:pt x="47" y="68"/>
                  </a:lnTo>
                  <a:lnTo>
                    <a:pt x="51" y="64"/>
                  </a:lnTo>
                  <a:lnTo>
                    <a:pt x="57" y="60"/>
                  </a:lnTo>
                  <a:lnTo>
                    <a:pt x="62" y="59"/>
                  </a:lnTo>
                  <a:lnTo>
                    <a:pt x="74" y="55"/>
                  </a:lnTo>
                  <a:lnTo>
                    <a:pt x="79" y="55"/>
                  </a:lnTo>
                  <a:lnTo>
                    <a:pt x="81" y="53"/>
                  </a:lnTo>
                  <a:lnTo>
                    <a:pt x="87" y="49"/>
                  </a:lnTo>
                  <a:lnTo>
                    <a:pt x="87" y="47"/>
                  </a:lnTo>
                  <a:lnTo>
                    <a:pt x="85" y="47"/>
                  </a:lnTo>
                  <a:lnTo>
                    <a:pt x="81" y="43"/>
                  </a:lnTo>
                  <a:lnTo>
                    <a:pt x="81" y="38"/>
                  </a:lnTo>
                  <a:lnTo>
                    <a:pt x="85" y="38"/>
                  </a:lnTo>
                  <a:lnTo>
                    <a:pt x="87" y="38"/>
                  </a:lnTo>
                  <a:lnTo>
                    <a:pt x="91" y="38"/>
                  </a:lnTo>
                  <a:lnTo>
                    <a:pt x="92" y="38"/>
                  </a:lnTo>
                  <a:lnTo>
                    <a:pt x="98" y="42"/>
                  </a:lnTo>
                  <a:lnTo>
                    <a:pt x="104" y="38"/>
                  </a:lnTo>
                  <a:lnTo>
                    <a:pt x="111" y="38"/>
                  </a:lnTo>
                  <a:lnTo>
                    <a:pt x="115" y="34"/>
                  </a:lnTo>
                  <a:lnTo>
                    <a:pt x="117" y="34"/>
                  </a:lnTo>
                  <a:lnTo>
                    <a:pt x="117" y="32"/>
                  </a:lnTo>
                  <a:lnTo>
                    <a:pt x="117" y="28"/>
                  </a:lnTo>
                  <a:lnTo>
                    <a:pt x="117" y="25"/>
                  </a:lnTo>
                  <a:lnTo>
                    <a:pt x="121" y="23"/>
                  </a:lnTo>
                  <a:lnTo>
                    <a:pt x="121" y="21"/>
                  </a:lnTo>
                  <a:lnTo>
                    <a:pt x="123" y="17"/>
                  </a:lnTo>
                  <a:lnTo>
                    <a:pt x="124" y="19"/>
                  </a:lnTo>
                  <a:lnTo>
                    <a:pt x="126" y="19"/>
                  </a:lnTo>
                  <a:lnTo>
                    <a:pt x="130" y="13"/>
                  </a:lnTo>
                  <a:lnTo>
                    <a:pt x="132" y="13"/>
                  </a:lnTo>
                  <a:lnTo>
                    <a:pt x="132" y="10"/>
                  </a:lnTo>
                  <a:lnTo>
                    <a:pt x="132" y="8"/>
                  </a:lnTo>
                  <a:lnTo>
                    <a:pt x="138" y="4"/>
                  </a:lnTo>
                  <a:lnTo>
                    <a:pt x="141" y="2"/>
                  </a:lnTo>
                  <a:lnTo>
                    <a:pt x="145" y="2"/>
                  </a:lnTo>
                  <a:lnTo>
                    <a:pt x="149" y="4"/>
                  </a:lnTo>
                  <a:lnTo>
                    <a:pt x="151" y="2"/>
                  </a:lnTo>
                  <a:lnTo>
                    <a:pt x="155" y="0"/>
                  </a:lnTo>
                  <a:lnTo>
                    <a:pt x="155" y="0"/>
                  </a:lnTo>
                  <a:lnTo>
                    <a:pt x="155" y="0"/>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23" name="Freeform 108">
              <a:extLst>
                <a:ext uri="{FF2B5EF4-FFF2-40B4-BE49-F238E27FC236}">
                  <a16:creationId xmlns:a16="http://schemas.microsoft.com/office/drawing/2014/main" id="{353A4C2B-6B55-4C4A-A1EA-3369C4848F87}"/>
                </a:ext>
              </a:extLst>
            </p:cNvPr>
            <p:cNvSpPr>
              <a:spLocks/>
            </p:cNvSpPr>
            <p:nvPr/>
          </p:nvSpPr>
          <p:spPr bwMode="auto">
            <a:xfrm>
              <a:off x="9353500" y="2581483"/>
              <a:ext cx="99693" cy="92697"/>
            </a:xfrm>
            <a:custGeom>
              <a:avLst/>
              <a:gdLst/>
              <a:ahLst/>
              <a:cxnLst>
                <a:cxn ang="0">
                  <a:pos x="285" y="258"/>
                </a:cxn>
                <a:cxn ang="0">
                  <a:pos x="271" y="62"/>
                </a:cxn>
                <a:cxn ang="0">
                  <a:pos x="277" y="47"/>
                </a:cxn>
                <a:cxn ang="0">
                  <a:pos x="277" y="30"/>
                </a:cxn>
                <a:cxn ang="0">
                  <a:pos x="271" y="20"/>
                </a:cxn>
                <a:cxn ang="0">
                  <a:pos x="253" y="19"/>
                </a:cxn>
                <a:cxn ang="0">
                  <a:pos x="239" y="13"/>
                </a:cxn>
                <a:cxn ang="0">
                  <a:pos x="234" y="5"/>
                </a:cxn>
                <a:cxn ang="0">
                  <a:pos x="223" y="3"/>
                </a:cxn>
                <a:cxn ang="0">
                  <a:pos x="213" y="3"/>
                </a:cxn>
                <a:cxn ang="0">
                  <a:pos x="192" y="11"/>
                </a:cxn>
                <a:cxn ang="0">
                  <a:pos x="183" y="20"/>
                </a:cxn>
                <a:cxn ang="0">
                  <a:pos x="189" y="43"/>
                </a:cxn>
                <a:cxn ang="0">
                  <a:pos x="181" y="54"/>
                </a:cxn>
                <a:cxn ang="0">
                  <a:pos x="164" y="58"/>
                </a:cxn>
                <a:cxn ang="0">
                  <a:pos x="143" y="43"/>
                </a:cxn>
                <a:cxn ang="0">
                  <a:pos x="121" y="39"/>
                </a:cxn>
                <a:cxn ang="0">
                  <a:pos x="102" y="24"/>
                </a:cxn>
                <a:cxn ang="0">
                  <a:pos x="85" y="11"/>
                </a:cxn>
                <a:cxn ang="0">
                  <a:pos x="64" y="3"/>
                </a:cxn>
                <a:cxn ang="0">
                  <a:pos x="40" y="3"/>
                </a:cxn>
                <a:cxn ang="0">
                  <a:pos x="36" y="9"/>
                </a:cxn>
                <a:cxn ang="0">
                  <a:pos x="21" y="22"/>
                </a:cxn>
                <a:cxn ang="0">
                  <a:pos x="15" y="30"/>
                </a:cxn>
                <a:cxn ang="0">
                  <a:pos x="12" y="37"/>
                </a:cxn>
                <a:cxn ang="0">
                  <a:pos x="12" y="49"/>
                </a:cxn>
                <a:cxn ang="0">
                  <a:pos x="8" y="54"/>
                </a:cxn>
                <a:cxn ang="0">
                  <a:pos x="2" y="56"/>
                </a:cxn>
                <a:cxn ang="0">
                  <a:pos x="0" y="64"/>
                </a:cxn>
                <a:cxn ang="0">
                  <a:pos x="6" y="83"/>
                </a:cxn>
                <a:cxn ang="0">
                  <a:pos x="6" y="101"/>
                </a:cxn>
                <a:cxn ang="0">
                  <a:pos x="6" y="116"/>
                </a:cxn>
                <a:cxn ang="0">
                  <a:pos x="6" y="130"/>
                </a:cxn>
                <a:cxn ang="0">
                  <a:pos x="0" y="137"/>
                </a:cxn>
                <a:cxn ang="0">
                  <a:pos x="12" y="152"/>
                </a:cxn>
                <a:cxn ang="0">
                  <a:pos x="12" y="162"/>
                </a:cxn>
                <a:cxn ang="0">
                  <a:pos x="15" y="171"/>
                </a:cxn>
                <a:cxn ang="0">
                  <a:pos x="32" y="175"/>
                </a:cxn>
                <a:cxn ang="0">
                  <a:pos x="40" y="188"/>
                </a:cxn>
                <a:cxn ang="0">
                  <a:pos x="47" y="196"/>
                </a:cxn>
                <a:cxn ang="0">
                  <a:pos x="119" y="190"/>
                </a:cxn>
                <a:cxn ang="0">
                  <a:pos x="268" y="265"/>
                </a:cxn>
              </a:cxnLst>
              <a:rect l="0" t="0" r="r" b="b"/>
              <a:pathLst>
                <a:path w="285" h="265">
                  <a:moveTo>
                    <a:pt x="268" y="265"/>
                  </a:moveTo>
                  <a:lnTo>
                    <a:pt x="268" y="258"/>
                  </a:lnTo>
                  <a:lnTo>
                    <a:pt x="285" y="258"/>
                  </a:lnTo>
                  <a:lnTo>
                    <a:pt x="277" y="77"/>
                  </a:lnTo>
                  <a:lnTo>
                    <a:pt x="275" y="67"/>
                  </a:lnTo>
                  <a:lnTo>
                    <a:pt x="271" y="62"/>
                  </a:lnTo>
                  <a:lnTo>
                    <a:pt x="275" y="56"/>
                  </a:lnTo>
                  <a:lnTo>
                    <a:pt x="277" y="49"/>
                  </a:lnTo>
                  <a:lnTo>
                    <a:pt x="277" y="47"/>
                  </a:lnTo>
                  <a:lnTo>
                    <a:pt x="275" y="39"/>
                  </a:lnTo>
                  <a:lnTo>
                    <a:pt x="277" y="32"/>
                  </a:lnTo>
                  <a:lnTo>
                    <a:pt x="277" y="30"/>
                  </a:lnTo>
                  <a:lnTo>
                    <a:pt x="275" y="24"/>
                  </a:lnTo>
                  <a:lnTo>
                    <a:pt x="275" y="20"/>
                  </a:lnTo>
                  <a:lnTo>
                    <a:pt x="271" y="20"/>
                  </a:lnTo>
                  <a:lnTo>
                    <a:pt x="268" y="20"/>
                  </a:lnTo>
                  <a:lnTo>
                    <a:pt x="255" y="19"/>
                  </a:lnTo>
                  <a:lnTo>
                    <a:pt x="253" y="19"/>
                  </a:lnTo>
                  <a:lnTo>
                    <a:pt x="247" y="19"/>
                  </a:lnTo>
                  <a:lnTo>
                    <a:pt x="241" y="15"/>
                  </a:lnTo>
                  <a:lnTo>
                    <a:pt x="239" y="13"/>
                  </a:lnTo>
                  <a:lnTo>
                    <a:pt x="241" y="13"/>
                  </a:lnTo>
                  <a:lnTo>
                    <a:pt x="241" y="11"/>
                  </a:lnTo>
                  <a:lnTo>
                    <a:pt x="234" y="5"/>
                  </a:lnTo>
                  <a:lnTo>
                    <a:pt x="228" y="5"/>
                  </a:lnTo>
                  <a:lnTo>
                    <a:pt x="223" y="3"/>
                  </a:lnTo>
                  <a:lnTo>
                    <a:pt x="223" y="3"/>
                  </a:lnTo>
                  <a:lnTo>
                    <a:pt x="219" y="5"/>
                  </a:lnTo>
                  <a:lnTo>
                    <a:pt x="217" y="3"/>
                  </a:lnTo>
                  <a:lnTo>
                    <a:pt x="213" y="3"/>
                  </a:lnTo>
                  <a:lnTo>
                    <a:pt x="209" y="5"/>
                  </a:lnTo>
                  <a:lnTo>
                    <a:pt x="198" y="7"/>
                  </a:lnTo>
                  <a:lnTo>
                    <a:pt x="192" y="11"/>
                  </a:lnTo>
                  <a:lnTo>
                    <a:pt x="187" y="15"/>
                  </a:lnTo>
                  <a:lnTo>
                    <a:pt x="187" y="19"/>
                  </a:lnTo>
                  <a:lnTo>
                    <a:pt x="183" y="20"/>
                  </a:lnTo>
                  <a:lnTo>
                    <a:pt x="183" y="32"/>
                  </a:lnTo>
                  <a:lnTo>
                    <a:pt x="187" y="37"/>
                  </a:lnTo>
                  <a:lnTo>
                    <a:pt x="189" y="43"/>
                  </a:lnTo>
                  <a:lnTo>
                    <a:pt x="187" y="49"/>
                  </a:lnTo>
                  <a:lnTo>
                    <a:pt x="183" y="52"/>
                  </a:lnTo>
                  <a:lnTo>
                    <a:pt x="181" y="54"/>
                  </a:lnTo>
                  <a:lnTo>
                    <a:pt x="177" y="60"/>
                  </a:lnTo>
                  <a:lnTo>
                    <a:pt x="172" y="62"/>
                  </a:lnTo>
                  <a:lnTo>
                    <a:pt x="164" y="58"/>
                  </a:lnTo>
                  <a:lnTo>
                    <a:pt x="157" y="52"/>
                  </a:lnTo>
                  <a:lnTo>
                    <a:pt x="151" y="49"/>
                  </a:lnTo>
                  <a:lnTo>
                    <a:pt x="143" y="43"/>
                  </a:lnTo>
                  <a:lnTo>
                    <a:pt x="128" y="37"/>
                  </a:lnTo>
                  <a:lnTo>
                    <a:pt x="123" y="37"/>
                  </a:lnTo>
                  <a:lnTo>
                    <a:pt x="121" y="39"/>
                  </a:lnTo>
                  <a:lnTo>
                    <a:pt x="115" y="39"/>
                  </a:lnTo>
                  <a:lnTo>
                    <a:pt x="108" y="35"/>
                  </a:lnTo>
                  <a:lnTo>
                    <a:pt x="102" y="24"/>
                  </a:lnTo>
                  <a:lnTo>
                    <a:pt x="102" y="19"/>
                  </a:lnTo>
                  <a:lnTo>
                    <a:pt x="96" y="13"/>
                  </a:lnTo>
                  <a:lnTo>
                    <a:pt x="85" y="11"/>
                  </a:lnTo>
                  <a:lnTo>
                    <a:pt x="79" y="7"/>
                  </a:lnTo>
                  <a:lnTo>
                    <a:pt x="68" y="7"/>
                  </a:lnTo>
                  <a:lnTo>
                    <a:pt x="64" y="3"/>
                  </a:lnTo>
                  <a:lnTo>
                    <a:pt x="51" y="7"/>
                  </a:lnTo>
                  <a:lnTo>
                    <a:pt x="42" y="5"/>
                  </a:lnTo>
                  <a:lnTo>
                    <a:pt x="40" y="3"/>
                  </a:lnTo>
                  <a:lnTo>
                    <a:pt x="32" y="0"/>
                  </a:lnTo>
                  <a:lnTo>
                    <a:pt x="32" y="3"/>
                  </a:lnTo>
                  <a:lnTo>
                    <a:pt x="36" y="9"/>
                  </a:lnTo>
                  <a:lnTo>
                    <a:pt x="36" y="11"/>
                  </a:lnTo>
                  <a:lnTo>
                    <a:pt x="32" y="15"/>
                  </a:lnTo>
                  <a:lnTo>
                    <a:pt x="21" y="22"/>
                  </a:lnTo>
                  <a:lnTo>
                    <a:pt x="21" y="28"/>
                  </a:lnTo>
                  <a:lnTo>
                    <a:pt x="17" y="30"/>
                  </a:lnTo>
                  <a:lnTo>
                    <a:pt x="15" y="30"/>
                  </a:lnTo>
                  <a:lnTo>
                    <a:pt x="12" y="32"/>
                  </a:lnTo>
                  <a:lnTo>
                    <a:pt x="12" y="34"/>
                  </a:lnTo>
                  <a:lnTo>
                    <a:pt x="12" y="37"/>
                  </a:lnTo>
                  <a:lnTo>
                    <a:pt x="12" y="43"/>
                  </a:lnTo>
                  <a:lnTo>
                    <a:pt x="12" y="47"/>
                  </a:lnTo>
                  <a:lnTo>
                    <a:pt x="12" y="49"/>
                  </a:lnTo>
                  <a:lnTo>
                    <a:pt x="12" y="49"/>
                  </a:lnTo>
                  <a:lnTo>
                    <a:pt x="12" y="52"/>
                  </a:lnTo>
                  <a:lnTo>
                    <a:pt x="8" y="54"/>
                  </a:lnTo>
                  <a:lnTo>
                    <a:pt x="6" y="56"/>
                  </a:lnTo>
                  <a:lnTo>
                    <a:pt x="2" y="56"/>
                  </a:lnTo>
                  <a:lnTo>
                    <a:pt x="2" y="56"/>
                  </a:lnTo>
                  <a:lnTo>
                    <a:pt x="2" y="56"/>
                  </a:lnTo>
                  <a:lnTo>
                    <a:pt x="0" y="58"/>
                  </a:lnTo>
                  <a:lnTo>
                    <a:pt x="0" y="64"/>
                  </a:lnTo>
                  <a:lnTo>
                    <a:pt x="2" y="64"/>
                  </a:lnTo>
                  <a:lnTo>
                    <a:pt x="6" y="71"/>
                  </a:lnTo>
                  <a:lnTo>
                    <a:pt x="6" y="83"/>
                  </a:lnTo>
                  <a:lnTo>
                    <a:pt x="6" y="88"/>
                  </a:lnTo>
                  <a:lnTo>
                    <a:pt x="6" y="92"/>
                  </a:lnTo>
                  <a:lnTo>
                    <a:pt x="6" y="101"/>
                  </a:lnTo>
                  <a:lnTo>
                    <a:pt x="8" y="105"/>
                  </a:lnTo>
                  <a:lnTo>
                    <a:pt x="6" y="116"/>
                  </a:lnTo>
                  <a:lnTo>
                    <a:pt x="6" y="116"/>
                  </a:lnTo>
                  <a:lnTo>
                    <a:pt x="6" y="122"/>
                  </a:lnTo>
                  <a:lnTo>
                    <a:pt x="8" y="128"/>
                  </a:lnTo>
                  <a:lnTo>
                    <a:pt x="6" y="130"/>
                  </a:lnTo>
                  <a:lnTo>
                    <a:pt x="2" y="133"/>
                  </a:lnTo>
                  <a:lnTo>
                    <a:pt x="0" y="135"/>
                  </a:lnTo>
                  <a:lnTo>
                    <a:pt x="0" y="137"/>
                  </a:lnTo>
                  <a:lnTo>
                    <a:pt x="2" y="141"/>
                  </a:lnTo>
                  <a:lnTo>
                    <a:pt x="6" y="147"/>
                  </a:lnTo>
                  <a:lnTo>
                    <a:pt x="12" y="152"/>
                  </a:lnTo>
                  <a:lnTo>
                    <a:pt x="12" y="154"/>
                  </a:lnTo>
                  <a:lnTo>
                    <a:pt x="12" y="158"/>
                  </a:lnTo>
                  <a:lnTo>
                    <a:pt x="12" y="162"/>
                  </a:lnTo>
                  <a:lnTo>
                    <a:pt x="12" y="165"/>
                  </a:lnTo>
                  <a:lnTo>
                    <a:pt x="15" y="169"/>
                  </a:lnTo>
                  <a:lnTo>
                    <a:pt x="15" y="171"/>
                  </a:lnTo>
                  <a:lnTo>
                    <a:pt x="17" y="175"/>
                  </a:lnTo>
                  <a:lnTo>
                    <a:pt x="25" y="175"/>
                  </a:lnTo>
                  <a:lnTo>
                    <a:pt x="32" y="175"/>
                  </a:lnTo>
                  <a:lnTo>
                    <a:pt x="32" y="175"/>
                  </a:lnTo>
                  <a:lnTo>
                    <a:pt x="36" y="181"/>
                  </a:lnTo>
                  <a:lnTo>
                    <a:pt x="40" y="188"/>
                  </a:lnTo>
                  <a:lnTo>
                    <a:pt x="42" y="190"/>
                  </a:lnTo>
                  <a:lnTo>
                    <a:pt x="44" y="194"/>
                  </a:lnTo>
                  <a:lnTo>
                    <a:pt x="47" y="196"/>
                  </a:lnTo>
                  <a:lnTo>
                    <a:pt x="79" y="201"/>
                  </a:lnTo>
                  <a:lnTo>
                    <a:pt x="83" y="205"/>
                  </a:lnTo>
                  <a:lnTo>
                    <a:pt x="119" y="190"/>
                  </a:lnTo>
                  <a:lnTo>
                    <a:pt x="268" y="265"/>
                  </a:lnTo>
                  <a:lnTo>
                    <a:pt x="268" y="265"/>
                  </a:lnTo>
                  <a:lnTo>
                    <a:pt x="268" y="265"/>
                  </a:lnTo>
                  <a:lnTo>
                    <a:pt x="268" y="265"/>
                  </a:lnTo>
                  <a:lnTo>
                    <a:pt x="268" y="265"/>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24" name="Freeform 109">
              <a:extLst>
                <a:ext uri="{FF2B5EF4-FFF2-40B4-BE49-F238E27FC236}">
                  <a16:creationId xmlns:a16="http://schemas.microsoft.com/office/drawing/2014/main" id="{95460A82-5B34-4187-9DAB-43FFCBE41B59}"/>
                </a:ext>
              </a:extLst>
            </p:cNvPr>
            <p:cNvSpPr>
              <a:spLocks noEditPoints="1"/>
            </p:cNvSpPr>
            <p:nvPr/>
          </p:nvSpPr>
          <p:spPr bwMode="auto">
            <a:xfrm>
              <a:off x="9340557" y="2551750"/>
              <a:ext cx="26235" cy="50021"/>
            </a:xfrm>
            <a:custGeom>
              <a:avLst/>
              <a:gdLst/>
              <a:ahLst/>
              <a:cxnLst>
                <a:cxn ang="0">
                  <a:pos x="41" y="143"/>
                </a:cxn>
                <a:cxn ang="0">
                  <a:pos x="47" y="141"/>
                </a:cxn>
                <a:cxn ang="0">
                  <a:pos x="49" y="136"/>
                </a:cxn>
                <a:cxn ang="0">
                  <a:pos x="51" y="134"/>
                </a:cxn>
                <a:cxn ang="0">
                  <a:pos x="49" y="124"/>
                </a:cxn>
                <a:cxn ang="0">
                  <a:pos x="49" y="119"/>
                </a:cxn>
                <a:cxn ang="0">
                  <a:pos x="56" y="117"/>
                </a:cxn>
                <a:cxn ang="0">
                  <a:pos x="60" y="109"/>
                </a:cxn>
                <a:cxn ang="0">
                  <a:pos x="75" y="96"/>
                </a:cxn>
                <a:cxn ang="0">
                  <a:pos x="71" y="88"/>
                </a:cxn>
                <a:cxn ang="0">
                  <a:pos x="71" y="87"/>
                </a:cxn>
                <a:cxn ang="0">
                  <a:pos x="66" y="81"/>
                </a:cxn>
                <a:cxn ang="0">
                  <a:pos x="62" y="77"/>
                </a:cxn>
                <a:cxn ang="0">
                  <a:pos x="60" y="79"/>
                </a:cxn>
                <a:cxn ang="0">
                  <a:pos x="56" y="79"/>
                </a:cxn>
                <a:cxn ang="0">
                  <a:pos x="52" y="77"/>
                </a:cxn>
                <a:cxn ang="0">
                  <a:pos x="45" y="66"/>
                </a:cxn>
                <a:cxn ang="0">
                  <a:pos x="56" y="56"/>
                </a:cxn>
                <a:cxn ang="0">
                  <a:pos x="62" y="49"/>
                </a:cxn>
                <a:cxn ang="0">
                  <a:pos x="64" y="45"/>
                </a:cxn>
                <a:cxn ang="0">
                  <a:pos x="60" y="41"/>
                </a:cxn>
                <a:cxn ang="0">
                  <a:pos x="54" y="32"/>
                </a:cxn>
                <a:cxn ang="0">
                  <a:pos x="51" y="21"/>
                </a:cxn>
                <a:cxn ang="0">
                  <a:pos x="56" y="17"/>
                </a:cxn>
                <a:cxn ang="0">
                  <a:pos x="60" y="7"/>
                </a:cxn>
                <a:cxn ang="0">
                  <a:pos x="51" y="11"/>
                </a:cxn>
                <a:cxn ang="0">
                  <a:pos x="47" y="11"/>
                </a:cxn>
                <a:cxn ang="0">
                  <a:pos x="41" y="6"/>
                </a:cxn>
                <a:cxn ang="0">
                  <a:pos x="39" y="0"/>
                </a:cxn>
                <a:cxn ang="0">
                  <a:pos x="36" y="4"/>
                </a:cxn>
                <a:cxn ang="0">
                  <a:pos x="30" y="2"/>
                </a:cxn>
                <a:cxn ang="0">
                  <a:pos x="19" y="7"/>
                </a:cxn>
                <a:cxn ang="0">
                  <a:pos x="17" y="11"/>
                </a:cxn>
                <a:cxn ang="0">
                  <a:pos x="17" y="21"/>
                </a:cxn>
                <a:cxn ang="0">
                  <a:pos x="13" y="32"/>
                </a:cxn>
                <a:cxn ang="0">
                  <a:pos x="17" y="41"/>
                </a:cxn>
                <a:cxn ang="0">
                  <a:pos x="17" y="45"/>
                </a:cxn>
                <a:cxn ang="0">
                  <a:pos x="17" y="49"/>
                </a:cxn>
                <a:cxn ang="0">
                  <a:pos x="15" y="58"/>
                </a:cxn>
                <a:cxn ang="0">
                  <a:pos x="9" y="62"/>
                </a:cxn>
                <a:cxn ang="0">
                  <a:pos x="5" y="66"/>
                </a:cxn>
                <a:cxn ang="0">
                  <a:pos x="2" y="77"/>
                </a:cxn>
                <a:cxn ang="0">
                  <a:pos x="5" y="85"/>
                </a:cxn>
                <a:cxn ang="0">
                  <a:pos x="9" y="88"/>
                </a:cxn>
                <a:cxn ang="0">
                  <a:pos x="15" y="96"/>
                </a:cxn>
                <a:cxn ang="0">
                  <a:pos x="20" y="100"/>
                </a:cxn>
                <a:cxn ang="0">
                  <a:pos x="30" y="105"/>
                </a:cxn>
                <a:cxn ang="0">
                  <a:pos x="39" y="143"/>
                </a:cxn>
                <a:cxn ang="0">
                  <a:pos x="39" y="143"/>
                </a:cxn>
                <a:cxn ang="0">
                  <a:pos x="58" y="71"/>
                </a:cxn>
                <a:cxn ang="0">
                  <a:pos x="62" y="75"/>
                </a:cxn>
                <a:cxn ang="0">
                  <a:pos x="56" y="75"/>
                </a:cxn>
                <a:cxn ang="0">
                  <a:pos x="56" y="75"/>
                </a:cxn>
              </a:cxnLst>
              <a:rect l="0" t="0" r="r" b="b"/>
              <a:pathLst>
                <a:path w="75" h="143">
                  <a:moveTo>
                    <a:pt x="39" y="143"/>
                  </a:moveTo>
                  <a:lnTo>
                    <a:pt x="41" y="143"/>
                  </a:lnTo>
                  <a:lnTo>
                    <a:pt x="45" y="143"/>
                  </a:lnTo>
                  <a:lnTo>
                    <a:pt x="47" y="141"/>
                  </a:lnTo>
                  <a:lnTo>
                    <a:pt x="49" y="137"/>
                  </a:lnTo>
                  <a:lnTo>
                    <a:pt x="49" y="136"/>
                  </a:lnTo>
                  <a:lnTo>
                    <a:pt x="49" y="134"/>
                  </a:lnTo>
                  <a:lnTo>
                    <a:pt x="51" y="134"/>
                  </a:lnTo>
                  <a:lnTo>
                    <a:pt x="51" y="128"/>
                  </a:lnTo>
                  <a:lnTo>
                    <a:pt x="49" y="124"/>
                  </a:lnTo>
                  <a:lnTo>
                    <a:pt x="49" y="120"/>
                  </a:lnTo>
                  <a:lnTo>
                    <a:pt x="49" y="119"/>
                  </a:lnTo>
                  <a:lnTo>
                    <a:pt x="52" y="117"/>
                  </a:lnTo>
                  <a:lnTo>
                    <a:pt x="56" y="117"/>
                  </a:lnTo>
                  <a:lnTo>
                    <a:pt x="60" y="113"/>
                  </a:lnTo>
                  <a:lnTo>
                    <a:pt x="60" y="109"/>
                  </a:lnTo>
                  <a:lnTo>
                    <a:pt x="71" y="102"/>
                  </a:lnTo>
                  <a:lnTo>
                    <a:pt x="75" y="96"/>
                  </a:lnTo>
                  <a:lnTo>
                    <a:pt x="75" y="96"/>
                  </a:lnTo>
                  <a:lnTo>
                    <a:pt x="71" y="88"/>
                  </a:lnTo>
                  <a:lnTo>
                    <a:pt x="71" y="87"/>
                  </a:lnTo>
                  <a:lnTo>
                    <a:pt x="71" y="87"/>
                  </a:lnTo>
                  <a:lnTo>
                    <a:pt x="66" y="83"/>
                  </a:lnTo>
                  <a:lnTo>
                    <a:pt x="66" y="81"/>
                  </a:lnTo>
                  <a:lnTo>
                    <a:pt x="66" y="77"/>
                  </a:lnTo>
                  <a:lnTo>
                    <a:pt x="62" y="77"/>
                  </a:lnTo>
                  <a:lnTo>
                    <a:pt x="60" y="77"/>
                  </a:lnTo>
                  <a:lnTo>
                    <a:pt x="60" y="79"/>
                  </a:lnTo>
                  <a:lnTo>
                    <a:pt x="60" y="79"/>
                  </a:lnTo>
                  <a:lnTo>
                    <a:pt x="56" y="79"/>
                  </a:lnTo>
                  <a:lnTo>
                    <a:pt x="56" y="75"/>
                  </a:lnTo>
                  <a:lnTo>
                    <a:pt x="52" y="77"/>
                  </a:lnTo>
                  <a:lnTo>
                    <a:pt x="47" y="71"/>
                  </a:lnTo>
                  <a:lnTo>
                    <a:pt x="45" y="66"/>
                  </a:lnTo>
                  <a:lnTo>
                    <a:pt x="45" y="62"/>
                  </a:lnTo>
                  <a:lnTo>
                    <a:pt x="56" y="56"/>
                  </a:lnTo>
                  <a:lnTo>
                    <a:pt x="62" y="49"/>
                  </a:lnTo>
                  <a:lnTo>
                    <a:pt x="62" y="49"/>
                  </a:lnTo>
                  <a:lnTo>
                    <a:pt x="60" y="45"/>
                  </a:lnTo>
                  <a:lnTo>
                    <a:pt x="64" y="45"/>
                  </a:lnTo>
                  <a:lnTo>
                    <a:pt x="62" y="41"/>
                  </a:lnTo>
                  <a:lnTo>
                    <a:pt x="60" y="41"/>
                  </a:lnTo>
                  <a:lnTo>
                    <a:pt x="60" y="36"/>
                  </a:lnTo>
                  <a:lnTo>
                    <a:pt x="54" y="32"/>
                  </a:lnTo>
                  <a:lnTo>
                    <a:pt x="51" y="26"/>
                  </a:lnTo>
                  <a:lnTo>
                    <a:pt x="51" y="21"/>
                  </a:lnTo>
                  <a:lnTo>
                    <a:pt x="56" y="21"/>
                  </a:lnTo>
                  <a:lnTo>
                    <a:pt x="56" y="17"/>
                  </a:lnTo>
                  <a:lnTo>
                    <a:pt x="60" y="11"/>
                  </a:lnTo>
                  <a:lnTo>
                    <a:pt x="60" y="7"/>
                  </a:lnTo>
                  <a:lnTo>
                    <a:pt x="58" y="6"/>
                  </a:lnTo>
                  <a:lnTo>
                    <a:pt x="51" y="11"/>
                  </a:lnTo>
                  <a:lnTo>
                    <a:pt x="49" y="13"/>
                  </a:lnTo>
                  <a:lnTo>
                    <a:pt x="47" y="11"/>
                  </a:lnTo>
                  <a:lnTo>
                    <a:pt x="45" y="6"/>
                  </a:lnTo>
                  <a:lnTo>
                    <a:pt x="41" y="6"/>
                  </a:lnTo>
                  <a:lnTo>
                    <a:pt x="45" y="2"/>
                  </a:lnTo>
                  <a:lnTo>
                    <a:pt x="39" y="0"/>
                  </a:lnTo>
                  <a:lnTo>
                    <a:pt x="36" y="0"/>
                  </a:lnTo>
                  <a:lnTo>
                    <a:pt x="36" y="4"/>
                  </a:lnTo>
                  <a:lnTo>
                    <a:pt x="36" y="0"/>
                  </a:lnTo>
                  <a:lnTo>
                    <a:pt x="30" y="2"/>
                  </a:lnTo>
                  <a:lnTo>
                    <a:pt x="22" y="6"/>
                  </a:lnTo>
                  <a:lnTo>
                    <a:pt x="19" y="7"/>
                  </a:lnTo>
                  <a:lnTo>
                    <a:pt x="19" y="7"/>
                  </a:lnTo>
                  <a:lnTo>
                    <a:pt x="17" y="11"/>
                  </a:lnTo>
                  <a:lnTo>
                    <a:pt x="19" y="13"/>
                  </a:lnTo>
                  <a:lnTo>
                    <a:pt x="17" y="21"/>
                  </a:lnTo>
                  <a:lnTo>
                    <a:pt x="17" y="24"/>
                  </a:lnTo>
                  <a:lnTo>
                    <a:pt x="13" y="32"/>
                  </a:lnTo>
                  <a:lnTo>
                    <a:pt x="15" y="39"/>
                  </a:lnTo>
                  <a:lnTo>
                    <a:pt x="17" y="41"/>
                  </a:lnTo>
                  <a:lnTo>
                    <a:pt x="19" y="41"/>
                  </a:lnTo>
                  <a:lnTo>
                    <a:pt x="17" y="45"/>
                  </a:lnTo>
                  <a:lnTo>
                    <a:pt x="15" y="45"/>
                  </a:lnTo>
                  <a:lnTo>
                    <a:pt x="17" y="49"/>
                  </a:lnTo>
                  <a:lnTo>
                    <a:pt x="15" y="51"/>
                  </a:lnTo>
                  <a:lnTo>
                    <a:pt x="15" y="58"/>
                  </a:lnTo>
                  <a:lnTo>
                    <a:pt x="11" y="60"/>
                  </a:lnTo>
                  <a:lnTo>
                    <a:pt x="9" y="62"/>
                  </a:lnTo>
                  <a:lnTo>
                    <a:pt x="9" y="62"/>
                  </a:lnTo>
                  <a:lnTo>
                    <a:pt x="5" y="66"/>
                  </a:lnTo>
                  <a:lnTo>
                    <a:pt x="0" y="75"/>
                  </a:lnTo>
                  <a:lnTo>
                    <a:pt x="2" y="77"/>
                  </a:lnTo>
                  <a:lnTo>
                    <a:pt x="5" y="81"/>
                  </a:lnTo>
                  <a:lnTo>
                    <a:pt x="5" y="85"/>
                  </a:lnTo>
                  <a:lnTo>
                    <a:pt x="5" y="88"/>
                  </a:lnTo>
                  <a:lnTo>
                    <a:pt x="9" y="88"/>
                  </a:lnTo>
                  <a:lnTo>
                    <a:pt x="13" y="90"/>
                  </a:lnTo>
                  <a:lnTo>
                    <a:pt x="15" y="96"/>
                  </a:lnTo>
                  <a:lnTo>
                    <a:pt x="19" y="100"/>
                  </a:lnTo>
                  <a:lnTo>
                    <a:pt x="20" y="100"/>
                  </a:lnTo>
                  <a:lnTo>
                    <a:pt x="24" y="102"/>
                  </a:lnTo>
                  <a:lnTo>
                    <a:pt x="30" y="105"/>
                  </a:lnTo>
                  <a:lnTo>
                    <a:pt x="39" y="143"/>
                  </a:lnTo>
                  <a:lnTo>
                    <a:pt x="39" y="143"/>
                  </a:lnTo>
                  <a:lnTo>
                    <a:pt x="39" y="143"/>
                  </a:lnTo>
                  <a:lnTo>
                    <a:pt x="39" y="143"/>
                  </a:lnTo>
                  <a:close/>
                  <a:moveTo>
                    <a:pt x="56" y="75"/>
                  </a:moveTo>
                  <a:lnTo>
                    <a:pt x="58" y="71"/>
                  </a:lnTo>
                  <a:lnTo>
                    <a:pt x="62" y="71"/>
                  </a:lnTo>
                  <a:lnTo>
                    <a:pt x="62" y="75"/>
                  </a:lnTo>
                  <a:lnTo>
                    <a:pt x="60" y="75"/>
                  </a:lnTo>
                  <a:lnTo>
                    <a:pt x="56" y="75"/>
                  </a:lnTo>
                  <a:lnTo>
                    <a:pt x="56" y="75"/>
                  </a:lnTo>
                  <a:lnTo>
                    <a:pt x="56" y="75"/>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25" name="Freeform 110">
              <a:extLst>
                <a:ext uri="{FF2B5EF4-FFF2-40B4-BE49-F238E27FC236}">
                  <a16:creationId xmlns:a16="http://schemas.microsoft.com/office/drawing/2014/main" id="{818D93C0-54F7-4E7D-A4E0-6CEF9DCB016F}"/>
                </a:ext>
              </a:extLst>
            </p:cNvPr>
            <p:cNvSpPr>
              <a:spLocks/>
            </p:cNvSpPr>
            <p:nvPr/>
          </p:nvSpPr>
          <p:spPr bwMode="auto">
            <a:xfrm>
              <a:off x="9241214" y="2553849"/>
              <a:ext cx="128726" cy="123829"/>
            </a:xfrm>
            <a:custGeom>
              <a:avLst/>
              <a:gdLst/>
              <a:ahLst/>
              <a:cxnLst>
                <a:cxn ang="0">
                  <a:pos x="363" y="269"/>
                </a:cxn>
                <a:cxn ang="0">
                  <a:pos x="355" y="254"/>
                </a:cxn>
                <a:cxn ang="0">
                  <a:pos x="338" y="254"/>
                </a:cxn>
                <a:cxn ang="0">
                  <a:pos x="335" y="244"/>
                </a:cxn>
                <a:cxn ang="0">
                  <a:pos x="333" y="235"/>
                </a:cxn>
                <a:cxn ang="0">
                  <a:pos x="323" y="220"/>
                </a:cxn>
                <a:cxn ang="0">
                  <a:pos x="323" y="212"/>
                </a:cxn>
                <a:cxn ang="0">
                  <a:pos x="329" y="201"/>
                </a:cxn>
                <a:cxn ang="0">
                  <a:pos x="331" y="186"/>
                </a:cxn>
                <a:cxn ang="0">
                  <a:pos x="327" y="169"/>
                </a:cxn>
                <a:cxn ang="0">
                  <a:pos x="323" y="145"/>
                </a:cxn>
                <a:cxn ang="0">
                  <a:pos x="323" y="137"/>
                </a:cxn>
                <a:cxn ang="0">
                  <a:pos x="304" y="94"/>
                </a:cxn>
                <a:cxn ang="0">
                  <a:pos x="297" y="84"/>
                </a:cxn>
                <a:cxn ang="0">
                  <a:pos x="289" y="79"/>
                </a:cxn>
                <a:cxn ang="0">
                  <a:pos x="286" y="69"/>
                </a:cxn>
                <a:cxn ang="0">
                  <a:pos x="293" y="54"/>
                </a:cxn>
                <a:cxn ang="0">
                  <a:pos x="299" y="45"/>
                </a:cxn>
                <a:cxn ang="0">
                  <a:pos x="301" y="39"/>
                </a:cxn>
                <a:cxn ang="0">
                  <a:pos x="299" y="33"/>
                </a:cxn>
                <a:cxn ang="0">
                  <a:pos x="301" y="15"/>
                </a:cxn>
                <a:cxn ang="0">
                  <a:pos x="303" y="1"/>
                </a:cxn>
                <a:cxn ang="0">
                  <a:pos x="293" y="1"/>
                </a:cxn>
                <a:cxn ang="0">
                  <a:pos x="276" y="0"/>
                </a:cxn>
                <a:cxn ang="0">
                  <a:pos x="269" y="1"/>
                </a:cxn>
                <a:cxn ang="0">
                  <a:pos x="259" y="0"/>
                </a:cxn>
                <a:cxn ang="0">
                  <a:pos x="254" y="5"/>
                </a:cxn>
                <a:cxn ang="0">
                  <a:pos x="244" y="7"/>
                </a:cxn>
                <a:cxn ang="0">
                  <a:pos x="231" y="1"/>
                </a:cxn>
                <a:cxn ang="0">
                  <a:pos x="222" y="1"/>
                </a:cxn>
                <a:cxn ang="0">
                  <a:pos x="214" y="1"/>
                </a:cxn>
                <a:cxn ang="0">
                  <a:pos x="207" y="5"/>
                </a:cxn>
                <a:cxn ang="0">
                  <a:pos x="193" y="7"/>
                </a:cxn>
                <a:cxn ang="0">
                  <a:pos x="176" y="7"/>
                </a:cxn>
                <a:cxn ang="0">
                  <a:pos x="161" y="17"/>
                </a:cxn>
                <a:cxn ang="0">
                  <a:pos x="156" y="24"/>
                </a:cxn>
                <a:cxn ang="0">
                  <a:pos x="150" y="24"/>
                </a:cxn>
                <a:cxn ang="0">
                  <a:pos x="141" y="26"/>
                </a:cxn>
                <a:cxn ang="0">
                  <a:pos x="133" y="33"/>
                </a:cxn>
                <a:cxn ang="0">
                  <a:pos x="118" y="39"/>
                </a:cxn>
                <a:cxn ang="0">
                  <a:pos x="124" y="47"/>
                </a:cxn>
                <a:cxn ang="0">
                  <a:pos x="124" y="58"/>
                </a:cxn>
                <a:cxn ang="0">
                  <a:pos x="128" y="79"/>
                </a:cxn>
                <a:cxn ang="0">
                  <a:pos x="133" y="90"/>
                </a:cxn>
                <a:cxn ang="0">
                  <a:pos x="139" y="92"/>
                </a:cxn>
                <a:cxn ang="0">
                  <a:pos x="135" y="103"/>
                </a:cxn>
                <a:cxn ang="0">
                  <a:pos x="103" y="113"/>
                </a:cxn>
                <a:cxn ang="0">
                  <a:pos x="97" y="124"/>
                </a:cxn>
                <a:cxn ang="0">
                  <a:pos x="65" y="148"/>
                </a:cxn>
                <a:cxn ang="0">
                  <a:pos x="35" y="158"/>
                </a:cxn>
                <a:cxn ang="0">
                  <a:pos x="18" y="162"/>
                </a:cxn>
                <a:cxn ang="0">
                  <a:pos x="0" y="177"/>
                </a:cxn>
                <a:cxn ang="0">
                  <a:pos x="0" y="195"/>
                </a:cxn>
                <a:cxn ang="0">
                  <a:pos x="67" y="241"/>
                </a:cxn>
                <a:cxn ang="0">
                  <a:pos x="188" y="327"/>
                </a:cxn>
                <a:cxn ang="0">
                  <a:pos x="205" y="333"/>
                </a:cxn>
                <a:cxn ang="0">
                  <a:pos x="216" y="342"/>
                </a:cxn>
                <a:cxn ang="0">
                  <a:pos x="214" y="354"/>
                </a:cxn>
                <a:cxn ang="0">
                  <a:pos x="235" y="352"/>
                </a:cxn>
                <a:cxn ang="0">
                  <a:pos x="263" y="346"/>
                </a:cxn>
                <a:cxn ang="0">
                  <a:pos x="368" y="275"/>
                </a:cxn>
              </a:cxnLst>
              <a:rect l="0" t="0" r="r" b="b"/>
              <a:pathLst>
                <a:path w="368" h="354">
                  <a:moveTo>
                    <a:pt x="368" y="275"/>
                  </a:moveTo>
                  <a:lnTo>
                    <a:pt x="367" y="273"/>
                  </a:lnTo>
                  <a:lnTo>
                    <a:pt x="363" y="269"/>
                  </a:lnTo>
                  <a:lnTo>
                    <a:pt x="363" y="267"/>
                  </a:lnTo>
                  <a:lnTo>
                    <a:pt x="359" y="260"/>
                  </a:lnTo>
                  <a:lnTo>
                    <a:pt x="355" y="254"/>
                  </a:lnTo>
                  <a:lnTo>
                    <a:pt x="353" y="254"/>
                  </a:lnTo>
                  <a:lnTo>
                    <a:pt x="348" y="254"/>
                  </a:lnTo>
                  <a:lnTo>
                    <a:pt x="338" y="254"/>
                  </a:lnTo>
                  <a:lnTo>
                    <a:pt x="336" y="250"/>
                  </a:lnTo>
                  <a:lnTo>
                    <a:pt x="336" y="248"/>
                  </a:lnTo>
                  <a:lnTo>
                    <a:pt x="335" y="244"/>
                  </a:lnTo>
                  <a:lnTo>
                    <a:pt x="333" y="241"/>
                  </a:lnTo>
                  <a:lnTo>
                    <a:pt x="335" y="237"/>
                  </a:lnTo>
                  <a:lnTo>
                    <a:pt x="333" y="235"/>
                  </a:lnTo>
                  <a:lnTo>
                    <a:pt x="333" y="231"/>
                  </a:lnTo>
                  <a:lnTo>
                    <a:pt x="329" y="226"/>
                  </a:lnTo>
                  <a:lnTo>
                    <a:pt x="323" y="220"/>
                  </a:lnTo>
                  <a:lnTo>
                    <a:pt x="321" y="216"/>
                  </a:lnTo>
                  <a:lnTo>
                    <a:pt x="321" y="214"/>
                  </a:lnTo>
                  <a:lnTo>
                    <a:pt x="323" y="212"/>
                  </a:lnTo>
                  <a:lnTo>
                    <a:pt x="329" y="211"/>
                  </a:lnTo>
                  <a:lnTo>
                    <a:pt x="331" y="207"/>
                  </a:lnTo>
                  <a:lnTo>
                    <a:pt x="329" y="201"/>
                  </a:lnTo>
                  <a:lnTo>
                    <a:pt x="327" y="197"/>
                  </a:lnTo>
                  <a:lnTo>
                    <a:pt x="329" y="195"/>
                  </a:lnTo>
                  <a:lnTo>
                    <a:pt x="331" y="186"/>
                  </a:lnTo>
                  <a:lnTo>
                    <a:pt x="327" y="180"/>
                  </a:lnTo>
                  <a:lnTo>
                    <a:pt x="327" y="171"/>
                  </a:lnTo>
                  <a:lnTo>
                    <a:pt x="327" y="169"/>
                  </a:lnTo>
                  <a:lnTo>
                    <a:pt x="327" y="162"/>
                  </a:lnTo>
                  <a:lnTo>
                    <a:pt x="327" y="150"/>
                  </a:lnTo>
                  <a:lnTo>
                    <a:pt x="323" y="145"/>
                  </a:lnTo>
                  <a:lnTo>
                    <a:pt x="321" y="145"/>
                  </a:lnTo>
                  <a:lnTo>
                    <a:pt x="321" y="137"/>
                  </a:lnTo>
                  <a:lnTo>
                    <a:pt x="323" y="137"/>
                  </a:lnTo>
                  <a:lnTo>
                    <a:pt x="314" y="99"/>
                  </a:lnTo>
                  <a:lnTo>
                    <a:pt x="308" y="96"/>
                  </a:lnTo>
                  <a:lnTo>
                    <a:pt x="304" y="94"/>
                  </a:lnTo>
                  <a:lnTo>
                    <a:pt x="303" y="92"/>
                  </a:lnTo>
                  <a:lnTo>
                    <a:pt x="299" y="90"/>
                  </a:lnTo>
                  <a:lnTo>
                    <a:pt x="297" y="84"/>
                  </a:lnTo>
                  <a:lnTo>
                    <a:pt x="293" y="82"/>
                  </a:lnTo>
                  <a:lnTo>
                    <a:pt x="289" y="82"/>
                  </a:lnTo>
                  <a:lnTo>
                    <a:pt x="289" y="79"/>
                  </a:lnTo>
                  <a:lnTo>
                    <a:pt x="289" y="75"/>
                  </a:lnTo>
                  <a:lnTo>
                    <a:pt x="286" y="71"/>
                  </a:lnTo>
                  <a:lnTo>
                    <a:pt x="286" y="69"/>
                  </a:lnTo>
                  <a:lnTo>
                    <a:pt x="289" y="60"/>
                  </a:lnTo>
                  <a:lnTo>
                    <a:pt x="293" y="54"/>
                  </a:lnTo>
                  <a:lnTo>
                    <a:pt x="293" y="54"/>
                  </a:lnTo>
                  <a:lnTo>
                    <a:pt x="295" y="54"/>
                  </a:lnTo>
                  <a:lnTo>
                    <a:pt x="299" y="50"/>
                  </a:lnTo>
                  <a:lnTo>
                    <a:pt x="299" y="45"/>
                  </a:lnTo>
                  <a:lnTo>
                    <a:pt x="301" y="43"/>
                  </a:lnTo>
                  <a:lnTo>
                    <a:pt x="299" y="39"/>
                  </a:lnTo>
                  <a:lnTo>
                    <a:pt x="301" y="39"/>
                  </a:lnTo>
                  <a:lnTo>
                    <a:pt x="303" y="35"/>
                  </a:lnTo>
                  <a:lnTo>
                    <a:pt x="301" y="35"/>
                  </a:lnTo>
                  <a:lnTo>
                    <a:pt x="299" y="33"/>
                  </a:lnTo>
                  <a:lnTo>
                    <a:pt x="297" y="26"/>
                  </a:lnTo>
                  <a:lnTo>
                    <a:pt x="301" y="18"/>
                  </a:lnTo>
                  <a:lnTo>
                    <a:pt x="301" y="15"/>
                  </a:lnTo>
                  <a:lnTo>
                    <a:pt x="303" y="7"/>
                  </a:lnTo>
                  <a:lnTo>
                    <a:pt x="301" y="5"/>
                  </a:lnTo>
                  <a:lnTo>
                    <a:pt x="303" y="1"/>
                  </a:lnTo>
                  <a:lnTo>
                    <a:pt x="301" y="1"/>
                  </a:lnTo>
                  <a:lnTo>
                    <a:pt x="295" y="1"/>
                  </a:lnTo>
                  <a:lnTo>
                    <a:pt x="293" y="1"/>
                  </a:lnTo>
                  <a:lnTo>
                    <a:pt x="286" y="5"/>
                  </a:lnTo>
                  <a:lnTo>
                    <a:pt x="280" y="1"/>
                  </a:lnTo>
                  <a:lnTo>
                    <a:pt x="276" y="0"/>
                  </a:lnTo>
                  <a:lnTo>
                    <a:pt x="276" y="1"/>
                  </a:lnTo>
                  <a:lnTo>
                    <a:pt x="272" y="5"/>
                  </a:lnTo>
                  <a:lnTo>
                    <a:pt x="269" y="1"/>
                  </a:lnTo>
                  <a:lnTo>
                    <a:pt x="265" y="1"/>
                  </a:lnTo>
                  <a:lnTo>
                    <a:pt x="263" y="0"/>
                  </a:lnTo>
                  <a:lnTo>
                    <a:pt x="259" y="0"/>
                  </a:lnTo>
                  <a:lnTo>
                    <a:pt x="259" y="1"/>
                  </a:lnTo>
                  <a:lnTo>
                    <a:pt x="256" y="1"/>
                  </a:lnTo>
                  <a:lnTo>
                    <a:pt x="254" y="5"/>
                  </a:lnTo>
                  <a:lnTo>
                    <a:pt x="252" y="5"/>
                  </a:lnTo>
                  <a:lnTo>
                    <a:pt x="248" y="5"/>
                  </a:lnTo>
                  <a:lnTo>
                    <a:pt x="244" y="7"/>
                  </a:lnTo>
                  <a:lnTo>
                    <a:pt x="240" y="7"/>
                  </a:lnTo>
                  <a:lnTo>
                    <a:pt x="237" y="5"/>
                  </a:lnTo>
                  <a:lnTo>
                    <a:pt x="231" y="1"/>
                  </a:lnTo>
                  <a:lnTo>
                    <a:pt x="231" y="1"/>
                  </a:lnTo>
                  <a:lnTo>
                    <a:pt x="225" y="5"/>
                  </a:lnTo>
                  <a:lnTo>
                    <a:pt x="222" y="1"/>
                  </a:lnTo>
                  <a:lnTo>
                    <a:pt x="220" y="1"/>
                  </a:lnTo>
                  <a:lnTo>
                    <a:pt x="216" y="1"/>
                  </a:lnTo>
                  <a:lnTo>
                    <a:pt x="214" y="1"/>
                  </a:lnTo>
                  <a:lnTo>
                    <a:pt x="212" y="5"/>
                  </a:lnTo>
                  <a:lnTo>
                    <a:pt x="210" y="5"/>
                  </a:lnTo>
                  <a:lnTo>
                    <a:pt x="207" y="5"/>
                  </a:lnTo>
                  <a:lnTo>
                    <a:pt x="201" y="11"/>
                  </a:lnTo>
                  <a:lnTo>
                    <a:pt x="197" y="11"/>
                  </a:lnTo>
                  <a:lnTo>
                    <a:pt x="193" y="7"/>
                  </a:lnTo>
                  <a:lnTo>
                    <a:pt x="190" y="7"/>
                  </a:lnTo>
                  <a:lnTo>
                    <a:pt x="182" y="11"/>
                  </a:lnTo>
                  <a:lnTo>
                    <a:pt x="176" y="7"/>
                  </a:lnTo>
                  <a:lnTo>
                    <a:pt x="169" y="15"/>
                  </a:lnTo>
                  <a:lnTo>
                    <a:pt x="163" y="17"/>
                  </a:lnTo>
                  <a:lnTo>
                    <a:pt x="161" y="17"/>
                  </a:lnTo>
                  <a:lnTo>
                    <a:pt x="156" y="18"/>
                  </a:lnTo>
                  <a:lnTo>
                    <a:pt x="156" y="22"/>
                  </a:lnTo>
                  <a:lnTo>
                    <a:pt x="156" y="24"/>
                  </a:lnTo>
                  <a:lnTo>
                    <a:pt x="152" y="24"/>
                  </a:lnTo>
                  <a:lnTo>
                    <a:pt x="152" y="24"/>
                  </a:lnTo>
                  <a:lnTo>
                    <a:pt x="150" y="24"/>
                  </a:lnTo>
                  <a:lnTo>
                    <a:pt x="148" y="26"/>
                  </a:lnTo>
                  <a:lnTo>
                    <a:pt x="146" y="26"/>
                  </a:lnTo>
                  <a:lnTo>
                    <a:pt x="141" y="26"/>
                  </a:lnTo>
                  <a:lnTo>
                    <a:pt x="135" y="30"/>
                  </a:lnTo>
                  <a:lnTo>
                    <a:pt x="133" y="30"/>
                  </a:lnTo>
                  <a:lnTo>
                    <a:pt x="133" y="33"/>
                  </a:lnTo>
                  <a:lnTo>
                    <a:pt x="131" y="39"/>
                  </a:lnTo>
                  <a:lnTo>
                    <a:pt x="124" y="39"/>
                  </a:lnTo>
                  <a:lnTo>
                    <a:pt x="118" y="39"/>
                  </a:lnTo>
                  <a:lnTo>
                    <a:pt x="122" y="41"/>
                  </a:lnTo>
                  <a:lnTo>
                    <a:pt x="122" y="43"/>
                  </a:lnTo>
                  <a:lnTo>
                    <a:pt x="124" y="47"/>
                  </a:lnTo>
                  <a:lnTo>
                    <a:pt x="124" y="50"/>
                  </a:lnTo>
                  <a:lnTo>
                    <a:pt x="124" y="50"/>
                  </a:lnTo>
                  <a:lnTo>
                    <a:pt x="124" y="58"/>
                  </a:lnTo>
                  <a:lnTo>
                    <a:pt x="124" y="64"/>
                  </a:lnTo>
                  <a:lnTo>
                    <a:pt x="124" y="65"/>
                  </a:lnTo>
                  <a:lnTo>
                    <a:pt x="128" y="79"/>
                  </a:lnTo>
                  <a:lnTo>
                    <a:pt x="131" y="84"/>
                  </a:lnTo>
                  <a:lnTo>
                    <a:pt x="131" y="88"/>
                  </a:lnTo>
                  <a:lnTo>
                    <a:pt x="133" y="90"/>
                  </a:lnTo>
                  <a:lnTo>
                    <a:pt x="135" y="92"/>
                  </a:lnTo>
                  <a:lnTo>
                    <a:pt x="137" y="92"/>
                  </a:lnTo>
                  <a:lnTo>
                    <a:pt x="139" y="92"/>
                  </a:lnTo>
                  <a:lnTo>
                    <a:pt x="137" y="98"/>
                  </a:lnTo>
                  <a:lnTo>
                    <a:pt x="137" y="99"/>
                  </a:lnTo>
                  <a:lnTo>
                    <a:pt x="135" y="103"/>
                  </a:lnTo>
                  <a:lnTo>
                    <a:pt x="112" y="103"/>
                  </a:lnTo>
                  <a:lnTo>
                    <a:pt x="109" y="103"/>
                  </a:lnTo>
                  <a:lnTo>
                    <a:pt x="103" y="113"/>
                  </a:lnTo>
                  <a:lnTo>
                    <a:pt x="99" y="113"/>
                  </a:lnTo>
                  <a:lnTo>
                    <a:pt x="97" y="118"/>
                  </a:lnTo>
                  <a:lnTo>
                    <a:pt x="97" y="124"/>
                  </a:lnTo>
                  <a:lnTo>
                    <a:pt x="97" y="128"/>
                  </a:lnTo>
                  <a:lnTo>
                    <a:pt x="84" y="137"/>
                  </a:lnTo>
                  <a:lnTo>
                    <a:pt x="65" y="148"/>
                  </a:lnTo>
                  <a:lnTo>
                    <a:pt x="48" y="158"/>
                  </a:lnTo>
                  <a:lnTo>
                    <a:pt x="43" y="158"/>
                  </a:lnTo>
                  <a:lnTo>
                    <a:pt x="35" y="158"/>
                  </a:lnTo>
                  <a:lnTo>
                    <a:pt x="32" y="158"/>
                  </a:lnTo>
                  <a:lnTo>
                    <a:pt x="26" y="158"/>
                  </a:lnTo>
                  <a:lnTo>
                    <a:pt x="18" y="162"/>
                  </a:lnTo>
                  <a:lnTo>
                    <a:pt x="13" y="163"/>
                  </a:lnTo>
                  <a:lnTo>
                    <a:pt x="9" y="169"/>
                  </a:lnTo>
                  <a:lnTo>
                    <a:pt x="0" y="177"/>
                  </a:lnTo>
                  <a:lnTo>
                    <a:pt x="0" y="190"/>
                  </a:lnTo>
                  <a:lnTo>
                    <a:pt x="0" y="192"/>
                  </a:lnTo>
                  <a:lnTo>
                    <a:pt x="0" y="195"/>
                  </a:lnTo>
                  <a:lnTo>
                    <a:pt x="0" y="197"/>
                  </a:lnTo>
                  <a:lnTo>
                    <a:pt x="0" y="195"/>
                  </a:lnTo>
                  <a:lnTo>
                    <a:pt x="67" y="241"/>
                  </a:lnTo>
                  <a:lnTo>
                    <a:pt x="67" y="241"/>
                  </a:lnTo>
                  <a:lnTo>
                    <a:pt x="186" y="320"/>
                  </a:lnTo>
                  <a:lnTo>
                    <a:pt x="188" y="327"/>
                  </a:lnTo>
                  <a:lnTo>
                    <a:pt x="192" y="333"/>
                  </a:lnTo>
                  <a:lnTo>
                    <a:pt x="199" y="333"/>
                  </a:lnTo>
                  <a:lnTo>
                    <a:pt x="205" y="333"/>
                  </a:lnTo>
                  <a:lnTo>
                    <a:pt x="207" y="339"/>
                  </a:lnTo>
                  <a:lnTo>
                    <a:pt x="212" y="339"/>
                  </a:lnTo>
                  <a:lnTo>
                    <a:pt x="216" y="342"/>
                  </a:lnTo>
                  <a:lnTo>
                    <a:pt x="216" y="346"/>
                  </a:lnTo>
                  <a:lnTo>
                    <a:pt x="214" y="352"/>
                  </a:lnTo>
                  <a:lnTo>
                    <a:pt x="214" y="354"/>
                  </a:lnTo>
                  <a:lnTo>
                    <a:pt x="220" y="354"/>
                  </a:lnTo>
                  <a:lnTo>
                    <a:pt x="229" y="354"/>
                  </a:lnTo>
                  <a:lnTo>
                    <a:pt x="235" y="352"/>
                  </a:lnTo>
                  <a:lnTo>
                    <a:pt x="235" y="352"/>
                  </a:lnTo>
                  <a:lnTo>
                    <a:pt x="235" y="352"/>
                  </a:lnTo>
                  <a:lnTo>
                    <a:pt x="263" y="346"/>
                  </a:lnTo>
                  <a:lnTo>
                    <a:pt x="286" y="324"/>
                  </a:lnTo>
                  <a:lnTo>
                    <a:pt x="368" y="275"/>
                  </a:lnTo>
                  <a:lnTo>
                    <a:pt x="368" y="275"/>
                  </a:lnTo>
                  <a:lnTo>
                    <a:pt x="368" y="275"/>
                  </a:lnTo>
                  <a:lnTo>
                    <a:pt x="368" y="275"/>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26" name="Freeform 111">
              <a:extLst>
                <a:ext uri="{FF2B5EF4-FFF2-40B4-BE49-F238E27FC236}">
                  <a16:creationId xmlns:a16="http://schemas.microsoft.com/office/drawing/2014/main" id="{9DC6A942-1ABB-4E0D-9BB5-19056541A427}"/>
                </a:ext>
              </a:extLst>
            </p:cNvPr>
            <p:cNvSpPr>
              <a:spLocks/>
            </p:cNvSpPr>
            <p:nvPr/>
          </p:nvSpPr>
          <p:spPr bwMode="auto">
            <a:xfrm>
              <a:off x="9187694" y="2622060"/>
              <a:ext cx="77656" cy="85002"/>
            </a:xfrm>
            <a:custGeom>
              <a:avLst/>
              <a:gdLst/>
              <a:ahLst/>
              <a:cxnLst>
                <a:cxn ang="0">
                  <a:pos x="75" y="117"/>
                </a:cxn>
                <a:cxn ang="0">
                  <a:pos x="77" y="80"/>
                </a:cxn>
                <a:cxn ang="0">
                  <a:pos x="87" y="76"/>
                </a:cxn>
                <a:cxn ang="0">
                  <a:pos x="94" y="27"/>
                </a:cxn>
                <a:cxn ang="0">
                  <a:pos x="154" y="0"/>
                </a:cxn>
                <a:cxn ang="0">
                  <a:pos x="222" y="46"/>
                </a:cxn>
                <a:cxn ang="0">
                  <a:pos x="198" y="46"/>
                </a:cxn>
                <a:cxn ang="0">
                  <a:pos x="217" y="215"/>
                </a:cxn>
                <a:cxn ang="0">
                  <a:pos x="145" y="230"/>
                </a:cxn>
                <a:cxn ang="0">
                  <a:pos x="141" y="228"/>
                </a:cxn>
                <a:cxn ang="0">
                  <a:pos x="136" y="230"/>
                </a:cxn>
                <a:cxn ang="0">
                  <a:pos x="134" y="225"/>
                </a:cxn>
                <a:cxn ang="0">
                  <a:pos x="121" y="225"/>
                </a:cxn>
                <a:cxn ang="0">
                  <a:pos x="113" y="234"/>
                </a:cxn>
                <a:cxn ang="0">
                  <a:pos x="109" y="223"/>
                </a:cxn>
                <a:cxn ang="0">
                  <a:pos x="100" y="225"/>
                </a:cxn>
                <a:cxn ang="0">
                  <a:pos x="100" y="234"/>
                </a:cxn>
                <a:cxn ang="0">
                  <a:pos x="90" y="240"/>
                </a:cxn>
                <a:cxn ang="0">
                  <a:pos x="89" y="243"/>
                </a:cxn>
                <a:cxn ang="0">
                  <a:pos x="81" y="238"/>
                </a:cxn>
                <a:cxn ang="0">
                  <a:pos x="77" y="234"/>
                </a:cxn>
                <a:cxn ang="0">
                  <a:pos x="73" y="228"/>
                </a:cxn>
                <a:cxn ang="0">
                  <a:pos x="70" y="219"/>
                </a:cxn>
                <a:cxn ang="0">
                  <a:pos x="64" y="219"/>
                </a:cxn>
                <a:cxn ang="0">
                  <a:pos x="60" y="219"/>
                </a:cxn>
                <a:cxn ang="0">
                  <a:pos x="57" y="215"/>
                </a:cxn>
                <a:cxn ang="0">
                  <a:pos x="49" y="210"/>
                </a:cxn>
                <a:cxn ang="0">
                  <a:pos x="36" y="206"/>
                </a:cxn>
                <a:cxn ang="0">
                  <a:pos x="17" y="211"/>
                </a:cxn>
                <a:cxn ang="0">
                  <a:pos x="9" y="215"/>
                </a:cxn>
                <a:cxn ang="0">
                  <a:pos x="9" y="210"/>
                </a:cxn>
                <a:cxn ang="0">
                  <a:pos x="15" y="193"/>
                </a:cxn>
                <a:cxn ang="0">
                  <a:pos x="15" y="161"/>
                </a:cxn>
                <a:cxn ang="0">
                  <a:pos x="9" y="149"/>
                </a:cxn>
                <a:cxn ang="0">
                  <a:pos x="15" y="144"/>
                </a:cxn>
                <a:cxn ang="0">
                  <a:pos x="15" y="136"/>
                </a:cxn>
                <a:cxn ang="0">
                  <a:pos x="6" y="130"/>
                </a:cxn>
                <a:cxn ang="0">
                  <a:pos x="6" y="127"/>
                </a:cxn>
                <a:cxn ang="0">
                  <a:pos x="0" y="123"/>
                </a:cxn>
                <a:cxn ang="0">
                  <a:pos x="2" y="119"/>
                </a:cxn>
                <a:cxn ang="0">
                  <a:pos x="2" y="119"/>
                </a:cxn>
              </a:cxnLst>
              <a:rect l="0" t="0" r="r" b="b"/>
              <a:pathLst>
                <a:path w="222" h="243">
                  <a:moveTo>
                    <a:pt x="2" y="119"/>
                  </a:moveTo>
                  <a:lnTo>
                    <a:pt x="75" y="117"/>
                  </a:lnTo>
                  <a:lnTo>
                    <a:pt x="75" y="83"/>
                  </a:lnTo>
                  <a:lnTo>
                    <a:pt x="77" y="80"/>
                  </a:lnTo>
                  <a:lnTo>
                    <a:pt x="81" y="76"/>
                  </a:lnTo>
                  <a:lnTo>
                    <a:pt x="87" y="76"/>
                  </a:lnTo>
                  <a:lnTo>
                    <a:pt x="94" y="76"/>
                  </a:lnTo>
                  <a:lnTo>
                    <a:pt x="94" y="27"/>
                  </a:lnTo>
                  <a:lnTo>
                    <a:pt x="153" y="27"/>
                  </a:lnTo>
                  <a:lnTo>
                    <a:pt x="154" y="0"/>
                  </a:lnTo>
                  <a:lnTo>
                    <a:pt x="222" y="46"/>
                  </a:lnTo>
                  <a:lnTo>
                    <a:pt x="222" y="46"/>
                  </a:lnTo>
                  <a:lnTo>
                    <a:pt x="218" y="46"/>
                  </a:lnTo>
                  <a:lnTo>
                    <a:pt x="198" y="46"/>
                  </a:lnTo>
                  <a:lnTo>
                    <a:pt x="213" y="210"/>
                  </a:lnTo>
                  <a:lnTo>
                    <a:pt x="217" y="215"/>
                  </a:lnTo>
                  <a:lnTo>
                    <a:pt x="213" y="230"/>
                  </a:lnTo>
                  <a:lnTo>
                    <a:pt x="145" y="230"/>
                  </a:lnTo>
                  <a:lnTo>
                    <a:pt x="143" y="230"/>
                  </a:lnTo>
                  <a:lnTo>
                    <a:pt x="141" y="228"/>
                  </a:lnTo>
                  <a:lnTo>
                    <a:pt x="139" y="228"/>
                  </a:lnTo>
                  <a:lnTo>
                    <a:pt x="136" y="230"/>
                  </a:lnTo>
                  <a:lnTo>
                    <a:pt x="134" y="228"/>
                  </a:lnTo>
                  <a:lnTo>
                    <a:pt x="134" y="225"/>
                  </a:lnTo>
                  <a:lnTo>
                    <a:pt x="128" y="223"/>
                  </a:lnTo>
                  <a:lnTo>
                    <a:pt x="121" y="225"/>
                  </a:lnTo>
                  <a:lnTo>
                    <a:pt x="115" y="234"/>
                  </a:lnTo>
                  <a:lnTo>
                    <a:pt x="113" y="234"/>
                  </a:lnTo>
                  <a:lnTo>
                    <a:pt x="109" y="228"/>
                  </a:lnTo>
                  <a:lnTo>
                    <a:pt x="109" y="223"/>
                  </a:lnTo>
                  <a:lnTo>
                    <a:pt x="105" y="223"/>
                  </a:lnTo>
                  <a:lnTo>
                    <a:pt x="100" y="225"/>
                  </a:lnTo>
                  <a:lnTo>
                    <a:pt x="100" y="230"/>
                  </a:lnTo>
                  <a:lnTo>
                    <a:pt x="100" y="234"/>
                  </a:lnTo>
                  <a:lnTo>
                    <a:pt x="98" y="240"/>
                  </a:lnTo>
                  <a:lnTo>
                    <a:pt x="90" y="240"/>
                  </a:lnTo>
                  <a:lnTo>
                    <a:pt x="89" y="243"/>
                  </a:lnTo>
                  <a:lnTo>
                    <a:pt x="89" y="243"/>
                  </a:lnTo>
                  <a:lnTo>
                    <a:pt x="87" y="240"/>
                  </a:lnTo>
                  <a:lnTo>
                    <a:pt x="81" y="238"/>
                  </a:lnTo>
                  <a:lnTo>
                    <a:pt x="79" y="238"/>
                  </a:lnTo>
                  <a:lnTo>
                    <a:pt x="77" y="234"/>
                  </a:lnTo>
                  <a:lnTo>
                    <a:pt x="73" y="230"/>
                  </a:lnTo>
                  <a:lnTo>
                    <a:pt x="73" y="228"/>
                  </a:lnTo>
                  <a:lnTo>
                    <a:pt x="70" y="225"/>
                  </a:lnTo>
                  <a:lnTo>
                    <a:pt x="70" y="219"/>
                  </a:lnTo>
                  <a:lnTo>
                    <a:pt x="66" y="217"/>
                  </a:lnTo>
                  <a:lnTo>
                    <a:pt x="64" y="219"/>
                  </a:lnTo>
                  <a:lnTo>
                    <a:pt x="64" y="217"/>
                  </a:lnTo>
                  <a:lnTo>
                    <a:pt x="60" y="219"/>
                  </a:lnTo>
                  <a:lnTo>
                    <a:pt x="57" y="217"/>
                  </a:lnTo>
                  <a:lnTo>
                    <a:pt x="57" y="215"/>
                  </a:lnTo>
                  <a:lnTo>
                    <a:pt x="53" y="210"/>
                  </a:lnTo>
                  <a:lnTo>
                    <a:pt x="49" y="210"/>
                  </a:lnTo>
                  <a:lnTo>
                    <a:pt x="40" y="206"/>
                  </a:lnTo>
                  <a:lnTo>
                    <a:pt x="36" y="206"/>
                  </a:lnTo>
                  <a:lnTo>
                    <a:pt x="26" y="210"/>
                  </a:lnTo>
                  <a:lnTo>
                    <a:pt x="17" y="211"/>
                  </a:lnTo>
                  <a:lnTo>
                    <a:pt x="15" y="215"/>
                  </a:lnTo>
                  <a:lnTo>
                    <a:pt x="9" y="215"/>
                  </a:lnTo>
                  <a:lnTo>
                    <a:pt x="6" y="217"/>
                  </a:lnTo>
                  <a:lnTo>
                    <a:pt x="9" y="210"/>
                  </a:lnTo>
                  <a:lnTo>
                    <a:pt x="11" y="198"/>
                  </a:lnTo>
                  <a:lnTo>
                    <a:pt x="15" y="193"/>
                  </a:lnTo>
                  <a:lnTo>
                    <a:pt x="17" y="179"/>
                  </a:lnTo>
                  <a:lnTo>
                    <a:pt x="15" y="161"/>
                  </a:lnTo>
                  <a:lnTo>
                    <a:pt x="9" y="151"/>
                  </a:lnTo>
                  <a:lnTo>
                    <a:pt x="9" y="149"/>
                  </a:lnTo>
                  <a:lnTo>
                    <a:pt x="11" y="149"/>
                  </a:lnTo>
                  <a:lnTo>
                    <a:pt x="15" y="144"/>
                  </a:lnTo>
                  <a:lnTo>
                    <a:pt x="11" y="140"/>
                  </a:lnTo>
                  <a:lnTo>
                    <a:pt x="15" y="136"/>
                  </a:lnTo>
                  <a:lnTo>
                    <a:pt x="9" y="130"/>
                  </a:lnTo>
                  <a:lnTo>
                    <a:pt x="6" y="130"/>
                  </a:lnTo>
                  <a:lnTo>
                    <a:pt x="6" y="130"/>
                  </a:lnTo>
                  <a:lnTo>
                    <a:pt x="6" y="127"/>
                  </a:lnTo>
                  <a:lnTo>
                    <a:pt x="0" y="130"/>
                  </a:lnTo>
                  <a:lnTo>
                    <a:pt x="0" y="123"/>
                  </a:lnTo>
                  <a:lnTo>
                    <a:pt x="2" y="119"/>
                  </a:lnTo>
                  <a:lnTo>
                    <a:pt x="2" y="119"/>
                  </a:lnTo>
                  <a:lnTo>
                    <a:pt x="2" y="119"/>
                  </a:lnTo>
                  <a:lnTo>
                    <a:pt x="2" y="119"/>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27" name="Freeform 112">
              <a:extLst>
                <a:ext uri="{FF2B5EF4-FFF2-40B4-BE49-F238E27FC236}">
                  <a16:creationId xmlns:a16="http://schemas.microsoft.com/office/drawing/2014/main" id="{F9D1E977-82D4-4FA4-8C04-69FCD35B1C75}"/>
                </a:ext>
              </a:extLst>
            </p:cNvPr>
            <p:cNvSpPr>
              <a:spLocks/>
            </p:cNvSpPr>
            <p:nvPr/>
          </p:nvSpPr>
          <p:spPr bwMode="auto">
            <a:xfrm>
              <a:off x="9219176" y="2638851"/>
              <a:ext cx="104940" cy="97944"/>
            </a:xfrm>
            <a:custGeom>
              <a:avLst/>
              <a:gdLst/>
              <a:ahLst/>
              <a:cxnLst>
                <a:cxn ang="0">
                  <a:pos x="8" y="192"/>
                </a:cxn>
                <a:cxn ang="0">
                  <a:pos x="10" y="177"/>
                </a:cxn>
                <a:cxn ang="0">
                  <a:pos x="21" y="180"/>
                </a:cxn>
                <a:cxn ang="0">
                  <a:pos x="31" y="178"/>
                </a:cxn>
                <a:cxn ang="0">
                  <a:pos x="46" y="182"/>
                </a:cxn>
                <a:cxn ang="0">
                  <a:pos x="53" y="180"/>
                </a:cxn>
                <a:cxn ang="0">
                  <a:pos x="123" y="182"/>
                </a:cxn>
                <a:cxn ang="0">
                  <a:pos x="108" y="0"/>
                </a:cxn>
                <a:cxn ang="0">
                  <a:pos x="253" y="88"/>
                </a:cxn>
                <a:cxn ang="0">
                  <a:pos x="270" y="94"/>
                </a:cxn>
                <a:cxn ang="0">
                  <a:pos x="281" y="103"/>
                </a:cxn>
                <a:cxn ang="0">
                  <a:pos x="279" y="114"/>
                </a:cxn>
                <a:cxn ang="0">
                  <a:pos x="300" y="113"/>
                </a:cxn>
                <a:cxn ang="0">
                  <a:pos x="296" y="165"/>
                </a:cxn>
                <a:cxn ang="0">
                  <a:pos x="294" y="177"/>
                </a:cxn>
                <a:cxn ang="0">
                  <a:pos x="271" y="186"/>
                </a:cxn>
                <a:cxn ang="0">
                  <a:pos x="256" y="190"/>
                </a:cxn>
                <a:cxn ang="0">
                  <a:pos x="232" y="192"/>
                </a:cxn>
                <a:cxn ang="0">
                  <a:pos x="228" y="190"/>
                </a:cxn>
                <a:cxn ang="0">
                  <a:pos x="215" y="190"/>
                </a:cxn>
                <a:cxn ang="0">
                  <a:pos x="194" y="197"/>
                </a:cxn>
                <a:cxn ang="0">
                  <a:pos x="170" y="216"/>
                </a:cxn>
                <a:cxn ang="0">
                  <a:pos x="153" y="220"/>
                </a:cxn>
                <a:cxn ang="0">
                  <a:pos x="145" y="229"/>
                </a:cxn>
                <a:cxn ang="0">
                  <a:pos x="134" y="246"/>
                </a:cxn>
                <a:cxn ang="0">
                  <a:pos x="128" y="256"/>
                </a:cxn>
                <a:cxn ang="0">
                  <a:pos x="127" y="265"/>
                </a:cxn>
                <a:cxn ang="0">
                  <a:pos x="125" y="275"/>
                </a:cxn>
                <a:cxn ang="0">
                  <a:pos x="113" y="276"/>
                </a:cxn>
                <a:cxn ang="0">
                  <a:pos x="104" y="275"/>
                </a:cxn>
                <a:cxn ang="0">
                  <a:pos x="95" y="278"/>
                </a:cxn>
                <a:cxn ang="0">
                  <a:pos x="83" y="278"/>
                </a:cxn>
                <a:cxn ang="0">
                  <a:pos x="74" y="275"/>
                </a:cxn>
                <a:cxn ang="0">
                  <a:pos x="74" y="265"/>
                </a:cxn>
                <a:cxn ang="0">
                  <a:pos x="66" y="271"/>
                </a:cxn>
                <a:cxn ang="0">
                  <a:pos x="70" y="258"/>
                </a:cxn>
                <a:cxn ang="0">
                  <a:pos x="66" y="250"/>
                </a:cxn>
                <a:cxn ang="0">
                  <a:pos x="61" y="241"/>
                </a:cxn>
                <a:cxn ang="0">
                  <a:pos x="49" y="241"/>
                </a:cxn>
                <a:cxn ang="0">
                  <a:pos x="42" y="246"/>
                </a:cxn>
                <a:cxn ang="0">
                  <a:pos x="29" y="246"/>
                </a:cxn>
                <a:cxn ang="0">
                  <a:pos x="21" y="246"/>
                </a:cxn>
                <a:cxn ang="0">
                  <a:pos x="21" y="241"/>
                </a:cxn>
                <a:cxn ang="0">
                  <a:pos x="15" y="233"/>
                </a:cxn>
                <a:cxn ang="0">
                  <a:pos x="14" y="226"/>
                </a:cxn>
                <a:cxn ang="0">
                  <a:pos x="8" y="222"/>
                </a:cxn>
                <a:cxn ang="0">
                  <a:pos x="0" y="212"/>
                </a:cxn>
                <a:cxn ang="0">
                  <a:pos x="0" y="197"/>
                </a:cxn>
                <a:cxn ang="0">
                  <a:pos x="0" y="195"/>
                </a:cxn>
              </a:cxnLst>
              <a:rect l="0" t="0" r="r" b="b"/>
              <a:pathLst>
                <a:path w="300" h="280">
                  <a:moveTo>
                    <a:pt x="0" y="195"/>
                  </a:moveTo>
                  <a:lnTo>
                    <a:pt x="2" y="192"/>
                  </a:lnTo>
                  <a:lnTo>
                    <a:pt x="8" y="192"/>
                  </a:lnTo>
                  <a:lnTo>
                    <a:pt x="10" y="186"/>
                  </a:lnTo>
                  <a:lnTo>
                    <a:pt x="10" y="182"/>
                  </a:lnTo>
                  <a:lnTo>
                    <a:pt x="10" y="177"/>
                  </a:lnTo>
                  <a:lnTo>
                    <a:pt x="15" y="175"/>
                  </a:lnTo>
                  <a:lnTo>
                    <a:pt x="21" y="175"/>
                  </a:lnTo>
                  <a:lnTo>
                    <a:pt x="21" y="180"/>
                  </a:lnTo>
                  <a:lnTo>
                    <a:pt x="25" y="186"/>
                  </a:lnTo>
                  <a:lnTo>
                    <a:pt x="25" y="186"/>
                  </a:lnTo>
                  <a:lnTo>
                    <a:pt x="31" y="178"/>
                  </a:lnTo>
                  <a:lnTo>
                    <a:pt x="40" y="175"/>
                  </a:lnTo>
                  <a:lnTo>
                    <a:pt x="46" y="177"/>
                  </a:lnTo>
                  <a:lnTo>
                    <a:pt x="46" y="182"/>
                  </a:lnTo>
                  <a:lnTo>
                    <a:pt x="46" y="182"/>
                  </a:lnTo>
                  <a:lnTo>
                    <a:pt x="49" y="180"/>
                  </a:lnTo>
                  <a:lnTo>
                    <a:pt x="53" y="180"/>
                  </a:lnTo>
                  <a:lnTo>
                    <a:pt x="53" y="182"/>
                  </a:lnTo>
                  <a:lnTo>
                    <a:pt x="55" y="182"/>
                  </a:lnTo>
                  <a:lnTo>
                    <a:pt x="123" y="182"/>
                  </a:lnTo>
                  <a:lnTo>
                    <a:pt x="128" y="167"/>
                  </a:lnTo>
                  <a:lnTo>
                    <a:pt x="123" y="162"/>
                  </a:lnTo>
                  <a:lnTo>
                    <a:pt x="108" y="0"/>
                  </a:lnTo>
                  <a:lnTo>
                    <a:pt x="128" y="0"/>
                  </a:lnTo>
                  <a:lnTo>
                    <a:pt x="251" y="79"/>
                  </a:lnTo>
                  <a:lnTo>
                    <a:pt x="253" y="88"/>
                  </a:lnTo>
                  <a:lnTo>
                    <a:pt x="256" y="92"/>
                  </a:lnTo>
                  <a:lnTo>
                    <a:pt x="264" y="92"/>
                  </a:lnTo>
                  <a:lnTo>
                    <a:pt x="270" y="94"/>
                  </a:lnTo>
                  <a:lnTo>
                    <a:pt x="271" y="99"/>
                  </a:lnTo>
                  <a:lnTo>
                    <a:pt x="277" y="99"/>
                  </a:lnTo>
                  <a:lnTo>
                    <a:pt x="281" y="103"/>
                  </a:lnTo>
                  <a:lnTo>
                    <a:pt x="281" y="107"/>
                  </a:lnTo>
                  <a:lnTo>
                    <a:pt x="279" y="111"/>
                  </a:lnTo>
                  <a:lnTo>
                    <a:pt x="279" y="114"/>
                  </a:lnTo>
                  <a:lnTo>
                    <a:pt x="285" y="114"/>
                  </a:lnTo>
                  <a:lnTo>
                    <a:pt x="294" y="114"/>
                  </a:lnTo>
                  <a:lnTo>
                    <a:pt x="300" y="113"/>
                  </a:lnTo>
                  <a:lnTo>
                    <a:pt x="300" y="113"/>
                  </a:lnTo>
                  <a:lnTo>
                    <a:pt x="300" y="148"/>
                  </a:lnTo>
                  <a:lnTo>
                    <a:pt x="296" y="165"/>
                  </a:lnTo>
                  <a:lnTo>
                    <a:pt x="294" y="165"/>
                  </a:lnTo>
                  <a:lnTo>
                    <a:pt x="294" y="173"/>
                  </a:lnTo>
                  <a:lnTo>
                    <a:pt x="294" y="177"/>
                  </a:lnTo>
                  <a:lnTo>
                    <a:pt x="283" y="182"/>
                  </a:lnTo>
                  <a:lnTo>
                    <a:pt x="277" y="186"/>
                  </a:lnTo>
                  <a:lnTo>
                    <a:pt x="271" y="186"/>
                  </a:lnTo>
                  <a:lnTo>
                    <a:pt x="266" y="190"/>
                  </a:lnTo>
                  <a:lnTo>
                    <a:pt x="264" y="190"/>
                  </a:lnTo>
                  <a:lnTo>
                    <a:pt x="256" y="190"/>
                  </a:lnTo>
                  <a:lnTo>
                    <a:pt x="251" y="190"/>
                  </a:lnTo>
                  <a:lnTo>
                    <a:pt x="245" y="190"/>
                  </a:lnTo>
                  <a:lnTo>
                    <a:pt x="232" y="192"/>
                  </a:lnTo>
                  <a:lnTo>
                    <a:pt x="230" y="190"/>
                  </a:lnTo>
                  <a:lnTo>
                    <a:pt x="228" y="192"/>
                  </a:lnTo>
                  <a:lnTo>
                    <a:pt x="228" y="190"/>
                  </a:lnTo>
                  <a:lnTo>
                    <a:pt x="224" y="190"/>
                  </a:lnTo>
                  <a:lnTo>
                    <a:pt x="221" y="190"/>
                  </a:lnTo>
                  <a:lnTo>
                    <a:pt x="215" y="190"/>
                  </a:lnTo>
                  <a:lnTo>
                    <a:pt x="206" y="190"/>
                  </a:lnTo>
                  <a:lnTo>
                    <a:pt x="200" y="195"/>
                  </a:lnTo>
                  <a:lnTo>
                    <a:pt x="194" y="197"/>
                  </a:lnTo>
                  <a:lnTo>
                    <a:pt x="181" y="205"/>
                  </a:lnTo>
                  <a:lnTo>
                    <a:pt x="172" y="212"/>
                  </a:lnTo>
                  <a:lnTo>
                    <a:pt x="170" y="216"/>
                  </a:lnTo>
                  <a:lnTo>
                    <a:pt x="159" y="220"/>
                  </a:lnTo>
                  <a:lnTo>
                    <a:pt x="157" y="220"/>
                  </a:lnTo>
                  <a:lnTo>
                    <a:pt x="153" y="220"/>
                  </a:lnTo>
                  <a:lnTo>
                    <a:pt x="153" y="220"/>
                  </a:lnTo>
                  <a:lnTo>
                    <a:pt x="149" y="222"/>
                  </a:lnTo>
                  <a:lnTo>
                    <a:pt x="145" y="229"/>
                  </a:lnTo>
                  <a:lnTo>
                    <a:pt x="145" y="231"/>
                  </a:lnTo>
                  <a:lnTo>
                    <a:pt x="140" y="237"/>
                  </a:lnTo>
                  <a:lnTo>
                    <a:pt x="134" y="246"/>
                  </a:lnTo>
                  <a:lnTo>
                    <a:pt x="132" y="250"/>
                  </a:lnTo>
                  <a:lnTo>
                    <a:pt x="128" y="252"/>
                  </a:lnTo>
                  <a:lnTo>
                    <a:pt x="128" y="256"/>
                  </a:lnTo>
                  <a:lnTo>
                    <a:pt x="128" y="261"/>
                  </a:lnTo>
                  <a:lnTo>
                    <a:pt x="127" y="263"/>
                  </a:lnTo>
                  <a:lnTo>
                    <a:pt x="127" y="265"/>
                  </a:lnTo>
                  <a:lnTo>
                    <a:pt x="128" y="269"/>
                  </a:lnTo>
                  <a:lnTo>
                    <a:pt x="127" y="275"/>
                  </a:lnTo>
                  <a:lnTo>
                    <a:pt x="125" y="275"/>
                  </a:lnTo>
                  <a:lnTo>
                    <a:pt x="121" y="280"/>
                  </a:lnTo>
                  <a:lnTo>
                    <a:pt x="115" y="278"/>
                  </a:lnTo>
                  <a:lnTo>
                    <a:pt x="113" y="276"/>
                  </a:lnTo>
                  <a:lnTo>
                    <a:pt x="113" y="275"/>
                  </a:lnTo>
                  <a:lnTo>
                    <a:pt x="110" y="275"/>
                  </a:lnTo>
                  <a:lnTo>
                    <a:pt x="104" y="275"/>
                  </a:lnTo>
                  <a:lnTo>
                    <a:pt x="104" y="276"/>
                  </a:lnTo>
                  <a:lnTo>
                    <a:pt x="102" y="278"/>
                  </a:lnTo>
                  <a:lnTo>
                    <a:pt x="95" y="278"/>
                  </a:lnTo>
                  <a:lnTo>
                    <a:pt x="89" y="275"/>
                  </a:lnTo>
                  <a:lnTo>
                    <a:pt x="87" y="275"/>
                  </a:lnTo>
                  <a:lnTo>
                    <a:pt x="83" y="278"/>
                  </a:lnTo>
                  <a:lnTo>
                    <a:pt x="83" y="276"/>
                  </a:lnTo>
                  <a:lnTo>
                    <a:pt x="79" y="275"/>
                  </a:lnTo>
                  <a:lnTo>
                    <a:pt x="74" y="275"/>
                  </a:lnTo>
                  <a:lnTo>
                    <a:pt x="74" y="271"/>
                  </a:lnTo>
                  <a:lnTo>
                    <a:pt x="74" y="271"/>
                  </a:lnTo>
                  <a:lnTo>
                    <a:pt x="74" y="265"/>
                  </a:lnTo>
                  <a:lnTo>
                    <a:pt x="70" y="265"/>
                  </a:lnTo>
                  <a:lnTo>
                    <a:pt x="70" y="271"/>
                  </a:lnTo>
                  <a:lnTo>
                    <a:pt x="66" y="271"/>
                  </a:lnTo>
                  <a:lnTo>
                    <a:pt x="68" y="265"/>
                  </a:lnTo>
                  <a:lnTo>
                    <a:pt x="70" y="259"/>
                  </a:lnTo>
                  <a:lnTo>
                    <a:pt x="70" y="258"/>
                  </a:lnTo>
                  <a:lnTo>
                    <a:pt x="68" y="258"/>
                  </a:lnTo>
                  <a:lnTo>
                    <a:pt x="66" y="256"/>
                  </a:lnTo>
                  <a:lnTo>
                    <a:pt x="66" y="250"/>
                  </a:lnTo>
                  <a:lnTo>
                    <a:pt x="64" y="246"/>
                  </a:lnTo>
                  <a:lnTo>
                    <a:pt x="61" y="244"/>
                  </a:lnTo>
                  <a:lnTo>
                    <a:pt x="61" y="241"/>
                  </a:lnTo>
                  <a:lnTo>
                    <a:pt x="59" y="241"/>
                  </a:lnTo>
                  <a:lnTo>
                    <a:pt x="55" y="244"/>
                  </a:lnTo>
                  <a:lnTo>
                    <a:pt x="49" y="241"/>
                  </a:lnTo>
                  <a:lnTo>
                    <a:pt x="46" y="241"/>
                  </a:lnTo>
                  <a:lnTo>
                    <a:pt x="44" y="246"/>
                  </a:lnTo>
                  <a:lnTo>
                    <a:pt x="42" y="246"/>
                  </a:lnTo>
                  <a:lnTo>
                    <a:pt x="36" y="248"/>
                  </a:lnTo>
                  <a:lnTo>
                    <a:pt x="32" y="248"/>
                  </a:lnTo>
                  <a:lnTo>
                    <a:pt x="29" y="246"/>
                  </a:lnTo>
                  <a:lnTo>
                    <a:pt x="25" y="244"/>
                  </a:lnTo>
                  <a:lnTo>
                    <a:pt x="21" y="246"/>
                  </a:lnTo>
                  <a:lnTo>
                    <a:pt x="21" y="246"/>
                  </a:lnTo>
                  <a:lnTo>
                    <a:pt x="21" y="246"/>
                  </a:lnTo>
                  <a:lnTo>
                    <a:pt x="21" y="244"/>
                  </a:lnTo>
                  <a:lnTo>
                    <a:pt x="21" y="241"/>
                  </a:lnTo>
                  <a:lnTo>
                    <a:pt x="15" y="239"/>
                  </a:lnTo>
                  <a:lnTo>
                    <a:pt x="15" y="235"/>
                  </a:lnTo>
                  <a:lnTo>
                    <a:pt x="15" y="233"/>
                  </a:lnTo>
                  <a:lnTo>
                    <a:pt x="15" y="231"/>
                  </a:lnTo>
                  <a:lnTo>
                    <a:pt x="15" y="227"/>
                  </a:lnTo>
                  <a:lnTo>
                    <a:pt x="14" y="226"/>
                  </a:lnTo>
                  <a:lnTo>
                    <a:pt x="12" y="224"/>
                  </a:lnTo>
                  <a:lnTo>
                    <a:pt x="10" y="224"/>
                  </a:lnTo>
                  <a:lnTo>
                    <a:pt x="8" y="222"/>
                  </a:lnTo>
                  <a:lnTo>
                    <a:pt x="4" y="216"/>
                  </a:lnTo>
                  <a:lnTo>
                    <a:pt x="0" y="214"/>
                  </a:lnTo>
                  <a:lnTo>
                    <a:pt x="0" y="212"/>
                  </a:lnTo>
                  <a:lnTo>
                    <a:pt x="2" y="203"/>
                  </a:lnTo>
                  <a:lnTo>
                    <a:pt x="0" y="201"/>
                  </a:lnTo>
                  <a:lnTo>
                    <a:pt x="0" y="197"/>
                  </a:lnTo>
                  <a:lnTo>
                    <a:pt x="0" y="195"/>
                  </a:lnTo>
                  <a:lnTo>
                    <a:pt x="0" y="195"/>
                  </a:lnTo>
                  <a:lnTo>
                    <a:pt x="0" y="195"/>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28" name="Freeform 113">
              <a:extLst>
                <a:ext uri="{FF2B5EF4-FFF2-40B4-BE49-F238E27FC236}">
                  <a16:creationId xmlns:a16="http://schemas.microsoft.com/office/drawing/2014/main" id="{34464775-C896-4B78-B0B2-CD766A3358D8}"/>
                </a:ext>
              </a:extLst>
            </p:cNvPr>
            <p:cNvSpPr>
              <a:spLocks/>
            </p:cNvSpPr>
            <p:nvPr/>
          </p:nvSpPr>
          <p:spPr bwMode="auto">
            <a:xfrm>
              <a:off x="9263601" y="2705313"/>
              <a:ext cx="47923" cy="35680"/>
            </a:xfrm>
            <a:custGeom>
              <a:avLst/>
              <a:gdLst/>
              <a:ahLst/>
              <a:cxnLst>
                <a:cxn ang="0">
                  <a:pos x="0" y="81"/>
                </a:cxn>
                <a:cxn ang="0">
                  <a:pos x="0" y="75"/>
                </a:cxn>
                <a:cxn ang="0">
                  <a:pos x="1" y="68"/>
                </a:cxn>
                <a:cxn ang="0">
                  <a:pos x="3" y="62"/>
                </a:cxn>
                <a:cxn ang="0">
                  <a:pos x="13" y="47"/>
                </a:cxn>
                <a:cxn ang="0">
                  <a:pos x="18" y="41"/>
                </a:cxn>
                <a:cxn ang="0">
                  <a:pos x="24" y="32"/>
                </a:cxn>
                <a:cxn ang="0">
                  <a:pos x="30" y="30"/>
                </a:cxn>
                <a:cxn ang="0">
                  <a:pos x="43" y="26"/>
                </a:cxn>
                <a:cxn ang="0">
                  <a:pos x="52" y="17"/>
                </a:cxn>
                <a:cxn ang="0">
                  <a:pos x="73" y="5"/>
                </a:cxn>
                <a:cxn ang="0">
                  <a:pos x="86" y="0"/>
                </a:cxn>
                <a:cxn ang="0">
                  <a:pos x="96" y="2"/>
                </a:cxn>
                <a:cxn ang="0">
                  <a:pos x="99" y="4"/>
                </a:cxn>
                <a:cxn ang="0">
                  <a:pos x="99" y="7"/>
                </a:cxn>
                <a:cxn ang="0">
                  <a:pos x="96" y="19"/>
                </a:cxn>
                <a:cxn ang="0">
                  <a:pos x="116" y="37"/>
                </a:cxn>
                <a:cxn ang="0">
                  <a:pos x="129" y="37"/>
                </a:cxn>
                <a:cxn ang="0">
                  <a:pos x="131" y="41"/>
                </a:cxn>
                <a:cxn ang="0">
                  <a:pos x="133" y="47"/>
                </a:cxn>
                <a:cxn ang="0">
                  <a:pos x="135" y="54"/>
                </a:cxn>
                <a:cxn ang="0">
                  <a:pos x="137" y="58"/>
                </a:cxn>
                <a:cxn ang="0">
                  <a:pos x="129" y="64"/>
                </a:cxn>
                <a:cxn ang="0">
                  <a:pos x="120" y="66"/>
                </a:cxn>
                <a:cxn ang="0">
                  <a:pos x="116" y="71"/>
                </a:cxn>
                <a:cxn ang="0">
                  <a:pos x="116" y="75"/>
                </a:cxn>
                <a:cxn ang="0">
                  <a:pos x="111" y="81"/>
                </a:cxn>
                <a:cxn ang="0">
                  <a:pos x="88" y="75"/>
                </a:cxn>
                <a:cxn ang="0">
                  <a:pos x="88" y="75"/>
                </a:cxn>
                <a:cxn ang="0">
                  <a:pos x="80" y="75"/>
                </a:cxn>
                <a:cxn ang="0">
                  <a:pos x="64" y="77"/>
                </a:cxn>
                <a:cxn ang="0">
                  <a:pos x="48" y="77"/>
                </a:cxn>
                <a:cxn ang="0">
                  <a:pos x="43" y="83"/>
                </a:cxn>
                <a:cxn ang="0">
                  <a:pos x="45" y="90"/>
                </a:cxn>
                <a:cxn ang="0">
                  <a:pos x="48" y="102"/>
                </a:cxn>
                <a:cxn ang="0">
                  <a:pos x="41" y="100"/>
                </a:cxn>
                <a:cxn ang="0">
                  <a:pos x="35" y="102"/>
                </a:cxn>
                <a:cxn ang="0">
                  <a:pos x="24" y="100"/>
                </a:cxn>
                <a:cxn ang="0">
                  <a:pos x="20" y="94"/>
                </a:cxn>
                <a:cxn ang="0">
                  <a:pos x="15" y="92"/>
                </a:cxn>
                <a:cxn ang="0">
                  <a:pos x="3" y="88"/>
                </a:cxn>
                <a:cxn ang="0">
                  <a:pos x="0" y="85"/>
                </a:cxn>
                <a:cxn ang="0">
                  <a:pos x="0" y="85"/>
                </a:cxn>
              </a:cxnLst>
              <a:rect l="0" t="0" r="r" b="b"/>
              <a:pathLst>
                <a:path w="137" h="102">
                  <a:moveTo>
                    <a:pt x="0" y="85"/>
                  </a:moveTo>
                  <a:lnTo>
                    <a:pt x="0" y="81"/>
                  </a:lnTo>
                  <a:lnTo>
                    <a:pt x="0" y="77"/>
                  </a:lnTo>
                  <a:lnTo>
                    <a:pt x="0" y="75"/>
                  </a:lnTo>
                  <a:lnTo>
                    <a:pt x="1" y="71"/>
                  </a:lnTo>
                  <a:lnTo>
                    <a:pt x="1" y="68"/>
                  </a:lnTo>
                  <a:lnTo>
                    <a:pt x="0" y="64"/>
                  </a:lnTo>
                  <a:lnTo>
                    <a:pt x="3" y="62"/>
                  </a:lnTo>
                  <a:lnTo>
                    <a:pt x="7" y="58"/>
                  </a:lnTo>
                  <a:lnTo>
                    <a:pt x="13" y="47"/>
                  </a:lnTo>
                  <a:lnTo>
                    <a:pt x="18" y="41"/>
                  </a:lnTo>
                  <a:lnTo>
                    <a:pt x="18" y="41"/>
                  </a:lnTo>
                  <a:lnTo>
                    <a:pt x="20" y="34"/>
                  </a:lnTo>
                  <a:lnTo>
                    <a:pt x="24" y="32"/>
                  </a:lnTo>
                  <a:lnTo>
                    <a:pt x="24" y="30"/>
                  </a:lnTo>
                  <a:lnTo>
                    <a:pt x="30" y="30"/>
                  </a:lnTo>
                  <a:lnTo>
                    <a:pt x="32" y="30"/>
                  </a:lnTo>
                  <a:lnTo>
                    <a:pt x="43" y="26"/>
                  </a:lnTo>
                  <a:lnTo>
                    <a:pt x="45" y="22"/>
                  </a:lnTo>
                  <a:lnTo>
                    <a:pt x="52" y="17"/>
                  </a:lnTo>
                  <a:lnTo>
                    <a:pt x="67" y="7"/>
                  </a:lnTo>
                  <a:lnTo>
                    <a:pt x="73" y="5"/>
                  </a:lnTo>
                  <a:lnTo>
                    <a:pt x="77" y="2"/>
                  </a:lnTo>
                  <a:lnTo>
                    <a:pt x="86" y="0"/>
                  </a:lnTo>
                  <a:lnTo>
                    <a:pt x="92" y="0"/>
                  </a:lnTo>
                  <a:lnTo>
                    <a:pt x="96" y="2"/>
                  </a:lnTo>
                  <a:lnTo>
                    <a:pt x="99" y="2"/>
                  </a:lnTo>
                  <a:lnTo>
                    <a:pt x="99" y="4"/>
                  </a:lnTo>
                  <a:lnTo>
                    <a:pt x="99" y="5"/>
                  </a:lnTo>
                  <a:lnTo>
                    <a:pt x="99" y="7"/>
                  </a:lnTo>
                  <a:lnTo>
                    <a:pt x="96" y="13"/>
                  </a:lnTo>
                  <a:lnTo>
                    <a:pt x="96" y="19"/>
                  </a:lnTo>
                  <a:lnTo>
                    <a:pt x="112" y="30"/>
                  </a:lnTo>
                  <a:lnTo>
                    <a:pt x="116" y="37"/>
                  </a:lnTo>
                  <a:lnTo>
                    <a:pt x="120" y="41"/>
                  </a:lnTo>
                  <a:lnTo>
                    <a:pt x="129" y="37"/>
                  </a:lnTo>
                  <a:lnTo>
                    <a:pt x="131" y="37"/>
                  </a:lnTo>
                  <a:lnTo>
                    <a:pt x="131" y="41"/>
                  </a:lnTo>
                  <a:lnTo>
                    <a:pt x="133" y="45"/>
                  </a:lnTo>
                  <a:lnTo>
                    <a:pt x="133" y="47"/>
                  </a:lnTo>
                  <a:lnTo>
                    <a:pt x="131" y="51"/>
                  </a:lnTo>
                  <a:lnTo>
                    <a:pt x="135" y="54"/>
                  </a:lnTo>
                  <a:lnTo>
                    <a:pt x="137" y="54"/>
                  </a:lnTo>
                  <a:lnTo>
                    <a:pt x="137" y="58"/>
                  </a:lnTo>
                  <a:lnTo>
                    <a:pt x="133" y="64"/>
                  </a:lnTo>
                  <a:lnTo>
                    <a:pt x="129" y="64"/>
                  </a:lnTo>
                  <a:lnTo>
                    <a:pt x="122" y="66"/>
                  </a:lnTo>
                  <a:lnTo>
                    <a:pt x="120" y="66"/>
                  </a:lnTo>
                  <a:lnTo>
                    <a:pt x="116" y="68"/>
                  </a:lnTo>
                  <a:lnTo>
                    <a:pt x="116" y="71"/>
                  </a:lnTo>
                  <a:lnTo>
                    <a:pt x="116" y="71"/>
                  </a:lnTo>
                  <a:lnTo>
                    <a:pt x="116" y="75"/>
                  </a:lnTo>
                  <a:lnTo>
                    <a:pt x="111" y="77"/>
                  </a:lnTo>
                  <a:lnTo>
                    <a:pt x="111" y="81"/>
                  </a:lnTo>
                  <a:lnTo>
                    <a:pt x="92" y="75"/>
                  </a:lnTo>
                  <a:lnTo>
                    <a:pt x="88" y="75"/>
                  </a:lnTo>
                  <a:lnTo>
                    <a:pt x="88" y="75"/>
                  </a:lnTo>
                  <a:lnTo>
                    <a:pt x="88" y="75"/>
                  </a:lnTo>
                  <a:lnTo>
                    <a:pt x="84" y="75"/>
                  </a:lnTo>
                  <a:lnTo>
                    <a:pt x="80" y="75"/>
                  </a:lnTo>
                  <a:lnTo>
                    <a:pt x="73" y="77"/>
                  </a:lnTo>
                  <a:lnTo>
                    <a:pt x="64" y="77"/>
                  </a:lnTo>
                  <a:lnTo>
                    <a:pt x="60" y="77"/>
                  </a:lnTo>
                  <a:lnTo>
                    <a:pt x="48" y="77"/>
                  </a:lnTo>
                  <a:lnTo>
                    <a:pt x="43" y="77"/>
                  </a:lnTo>
                  <a:lnTo>
                    <a:pt x="43" y="83"/>
                  </a:lnTo>
                  <a:lnTo>
                    <a:pt x="43" y="88"/>
                  </a:lnTo>
                  <a:lnTo>
                    <a:pt x="45" y="90"/>
                  </a:lnTo>
                  <a:lnTo>
                    <a:pt x="48" y="96"/>
                  </a:lnTo>
                  <a:lnTo>
                    <a:pt x="48" y="102"/>
                  </a:lnTo>
                  <a:lnTo>
                    <a:pt x="45" y="102"/>
                  </a:lnTo>
                  <a:lnTo>
                    <a:pt x="41" y="100"/>
                  </a:lnTo>
                  <a:lnTo>
                    <a:pt x="39" y="98"/>
                  </a:lnTo>
                  <a:lnTo>
                    <a:pt x="35" y="102"/>
                  </a:lnTo>
                  <a:lnTo>
                    <a:pt x="30" y="102"/>
                  </a:lnTo>
                  <a:lnTo>
                    <a:pt x="24" y="100"/>
                  </a:lnTo>
                  <a:lnTo>
                    <a:pt x="24" y="96"/>
                  </a:lnTo>
                  <a:lnTo>
                    <a:pt x="20" y="94"/>
                  </a:lnTo>
                  <a:lnTo>
                    <a:pt x="16" y="94"/>
                  </a:lnTo>
                  <a:lnTo>
                    <a:pt x="15" y="92"/>
                  </a:lnTo>
                  <a:lnTo>
                    <a:pt x="11" y="92"/>
                  </a:lnTo>
                  <a:lnTo>
                    <a:pt x="3" y="88"/>
                  </a:lnTo>
                  <a:lnTo>
                    <a:pt x="0" y="85"/>
                  </a:lnTo>
                  <a:lnTo>
                    <a:pt x="0" y="85"/>
                  </a:lnTo>
                  <a:lnTo>
                    <a:pt x="0" y="85"/>
                  </a:lnTo>
                  <a:lnTo>
                    <a:pt x="0" y="85"/>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29" name="Freeform 114">
              <a:extLst>
                <a:ext uri="{FF2B5EF4-FFF2-40B4-BE49-F238E27FC236}">
                  <a16:creationId xmlns:a16="http://schemas.microsoft.com/office/drawing/2014/main" id="{CAA2162F-623B-45A6-9832-698DFAB1F83F}"/>
                </a:ext>
              </a:extLst>
            </p:cNvPr>
            <p:cNvSpPr>
              <a:spLocks/>
            </p:cNvSpPr>
            <p:nvPr/>
          </p:nvSpPr>
          <p:spPr bwMode="auto">
            <a:xfrm>
              <a:off x="9263601" y="2705313"/>
              <a:ext cx="47923" cy="35680"/>
            </a:xfrm>
            <a:custGeom>
              <a:avLst/>
              <a:gdLst/>
              <a:ahLst/>
              <a:cxnLst>
                <a:cxn ang="0">
                  <a:pos x="0" y="81"/>
                </a:cxn>
                <a:cxn ang="0">
                  <a:pos x="0" y="75"/>
                </a:cxn>
                <a:cxn ang="0">
                  <a:pos x="1" y="68"/>
                </a:cxn>
                <a:cxn ang="0">
                  <a:pos x="3" y="62"/>
                </a:cxn>
                <a:cxn ang="0">
                  <a:pos x="13" y="47"/>
                </a:cxn>
                <a:cxn ang="0">
                  <a:pos x="18" y="41"/>
                </a:cxn>
                <a:cxn ang="0">
                  <a:pos x="24" y="32"/>
                </a:cxn>
                <a:cxn ang="0">
                  <a:pos x="30" y="30"/>
                </a:cxn>
                <a:cxn ang="0">
                  <a:pos x="43" y="26"/>
                </a:cxn>
                <a:cxn ang="0">
                  <a:pos x="52" y="17"/>
                </a:cxn>
                <a:cxn ang="0">
                  <a:pos x="73" y="5"/>
                </a:cxn>
                <a:cxn ang="0">
                  <a:pos x="86" y="0"/>
                </a:cxn>
                <a:cxn ang="0">
                  <a:pos x="96" y="2"/>
                </a:cxn>
                <a:cxn ang="0">
                  <a:pos x="99" y="4"/>
                </a:cxn>
                <a:cxn ang="0">
                  <a:pos x="99" y="7"/>
                </a:cxn>
                <a:cxn ang="0">
                  <a:pos x="96" y="19"/>
                </a:cxn>
                <a:cxn ang="0">
                  <a:pos x="116" y="37"/>
                </a:cxn>
                <a:cxn ang="0">
                  <a:pos x="129" y="37"/>
                </a:cxn>
                <a:cxn ang="0">
                  <a:pos x="131" y="41"/>
                </a:cxn>
                <a:cxn ang="0">
                  <a:pos x="133" y="47"/>
                </a:cxn>
                <a:cxn ang="0">
                  <a:pos x="135" y="54"/>
                </a:cxn>
                <a:cxn ang="0">
                  <a:pos x="137" y="58"/>
                </a:cxn>
                <a:cxn ang="0">
                  <a:pos x="129" y="64"/>
                </a:cxn>
                <a:cxn ang="0">
                  <a:pos x="120" y="66"/>
                </a:cxn>
                <a:cxn ang="0">
                  <a:pos x="116" y="71"/>
                </a:cxn>
                <a:cxn ang="0">
                  <a:pos x="116" y="75"/>
                </a:cxn>
                <a:cxn ang="0">
                  <a:pos x="111" y="81"/>
                </a:cxn>
                <a:cxn ang="0">
                  <a:pos x="88" y="75"/>
                </a:cxn>
                <a:cxn ang="0">
                  <a:pos x="88" y="75"/>
                </a:cxn>
                <a:cxn ang="0">
                  <a:pos x="80" y="75"/>
                </a:cxn>
                <a:cxn ang="0">
                  <a:pos x="64" y="77"/>
                </a:cxn>
                <a:cxn ang="0">
                  <a:pos x="48" y="77"/>
                </a:cxn>
                <a:cxn ang="0">
                  <a:pos x="43" y="83"/>
                </a:cxn>
                <a:cxn ang="0">
                  <a:pos x="45" y="90"/>
                </a:cxn>
                <a:cxn ang="0">
                  <a:pos x="48" y="102"/>
                </a:cxn>
                <a:cxn ang="0">
                  <a:pos x="41" y="100"/>
                </a:cxn>
                <a:cxn ang="0">
                  <a:pos x="35" y="102"/>
                </a:cxn>
                <a:cxn ang="0">
                  <a:pos x="24" y="100"/>
                </a:cxn>
                <a:cxn ang="0">
                  <a:pos x="20" y="94"/>
                </a:cxn>
                <a:cxn ang="0">
                  <a:pos x="15" y="92"/>
                </a:cxn>
                <a:cxn ang="0">
                  <a:pos x="3" y="88"/>
                </a:cxn>
                <a:cxn ang="0">
                  <a:pos x="0" y="85"/>
                </a:cxn>
                <a:cxn ang="0">
                  <a:pos x="0" y="85"/>
                </a:cxn>
              </a:cxnLst>
              <a:rect l="0" t="0" r="r" b="b"/>
              <a:pathLst>
                <a:path w="137" h="102">
                  <a:moveTo>
                    <a:pt x="0" y="85"/>
                  </a:moveTo>
                  <a:lnTo>
                    <a:pt x="0" y="81"/>
                  </a:lnTo>
                  <a:lnTo>
                    <a:pt x="0" y="77"/>
                  </a:lnTo>
                  <a:lnTo>
                    <a:pt x="0" y="75"/>
                  </a:lnTo>
                  <a:lnTo>
                    <a:pt x="1" y="71"/>
                  </a:lnTo>
                  <a:lnTo>
                    <a:pt x="1" y="68"/>
                  </a:lnTo>
                  <a:lnTo>
                    <a:pt x="0" y="64"/>
                  </a:lnTo>
                  <a:lnTo>
                    <a:pt x="3" y="62"/>
                  </a:lnTo>
                  <a:lnTo>
                    <a:pt x="7" y="58"/>
                  </a:lnTo>
                  <a:lnTo>
                    <a:pt x="13" y="47"/>
                  </a:lnTo>
                  <a:lnTo>
                    <a:pt x="18" y="41"/>
                  </a:lnTo>
                  <a:lnTo>
                    <a:pt x="18" y="41"/>
                  </a:lnTo>
                  <a:lnTo>
                    <a:pt x="20" y="34"/>
                  </a:lnTo>
                  <a:lnTo>
                    <a:pt x="24" y="32"/>
                  </a:lnTo>
                  <a:lnTo>
                    <a:pt x="24" y="30"/>
                  </a:lnTo>
                  <a:lnTo>
                    <a:pt x="30" y="30"/>
                  </a:lnTo>
                  <a:lnTo>
                    <a:pt x="32" y="30"/>
                  </a:lnTo>
                  <a:lnTo>
                    <a:pt x="43" y="26"/>
                  </a:lnTo>
                  <a:lnTo>
                    <a:pt x="45" y="22"/>
                  </a:lnTo>
                  <a:lnTo>
                    <a:pt x="52" y="17"/>
                  </a:lnTo>
                  <a:lnTo>
                    <a:pt x="67" y="7"/>
                  </a:lnTo>
                  <a:lnTo>
                    <a:pt x="73" y="5"/>
                  </a:lnTo>
                  <a:lnTo>
                    <a:pt x="77" y="2"/>
                  </a:lnTo>
                  <a:lnTo>
                    <a:pt x="86" y="0"/>
                  </a:lnTo>
                  <a:lnTo>
                    <a:pt x="92" y="0"/>
                  </a:lnTo>
                  <a:lnTo>
                    <a:pt x="96" y="2"/>
                  </a:lnTo>
                  <a:lnTo>
                    <a:pt x="99" y="2"/>
                  </a:lnTo>
                  <a:lnTo>
                    <a:pt x="99" y="4"/>
                  </a:lnTo>
                  <a:lnTo>
                    <a:pt x="99" y="5"/>
                  </a:lnTo>
                  <a:lnTo>
                    <a:pt x="99" y="7"/>
                  </a:lnTo>
                  <a:lnTo>
                    <a:pt x="96" y="13"/>
                  </a:lnTo>
                  <a:lnTo>
                    <a:pt x="96" y="19"/>
                  </a:lnTo>
                  <a:lnTo>
                    <a:pt x="112" y="30"/>
                  </a:lnTo>
                  <a:lnTo>
                    <a:pt x="116" y="37"/>
                  </a:lnTo>
                  <a:lnTo>
                    <a:pt x="120" y="41"/>
                  </a:lnTo>
                  <a:lnTo>
                    <a:pt x="129" y="37"/>
                  </a:lnTo>
                  <a:lnTo>
                    <a:pt x="131" y="37"/>
                  </a:lnTo>
                  <a:lnTo>
                    <a:pt x="131" y="41"/>
                  </a:lnTo>
                  <a:lnTo>
                    <a:pt x="133" y="45"/>
                  </a:lnTo>
                  <a:lnTo>
                    <a:pt x="133" y="47"/>
                  </a:lnTo>
                  <a:lnTo>
                    <a:pt x="131" y="51"/>
                  </a:lnTo>
                  <a:lnTo>
                    <a:pt x="135" y="54"/>
                  </a:lnTo>
                  <a:lnTo>
                    <a:pt x="137" y="54"/>
                  </a:lnTo>
                  <a:lnTo>
                    <a:pt x="137" y="58"/>
                  </a:lnTo>
                  <a:lnTo>
                    <a:pt x="133" y="64"/>
                  </a:lnTo>
                  <a:lnTo>
                    <a:pt x="129" y="64"/>
                  </a:lnTo>
                  <a:lnTo>
                    <a:pt x="122" y="66"/>
                  </a:lnTo>
                  <a:lnTo>
                    <a:pt x="120" y="66"/>
                  </a:lnTo>
                  <a:lnTo>
                    <a:pt x="116" y="68"/>
                  </a:lnTo>
                  <a:lnTo>
                    <a:pt x="116" y="71"/>
                  </a:lnTo>
                  <a:lnTo>
                    <a:pt x="116" y="71"/>
                  </a:lnTo>
                  <a:lnTo>
                    <a:pt x="116" y="75"/>
                  </a:lnTo>
                  <a:lnTo>
                    <a:pt x="111" y="77"/>
                  </a:lnTo>
                  <a:lnTo>
                    <a:pt x="111" y="81"/>
                  </a:lnTo>
                  <a:lnTo>
                    <a:pt x="92" y="75"/>
                  </a:lnTo>
                  <a:lnTo>
                    <a:pt x="88" y="75"/>
                  </a:lnTo>
                  <a:lnTo>
                    <a:pt x="88" y="75"/>
                  </a:lnTo>
                  <a:lnTo>
                    <a:pt x="88" y="75"/>
                  </a:lnTo>
                  <a:lnTo>
                    <a:pt x="84" y="75"/>
                  </a:lnTo>
                  <a:lnTo>
                    <a:pt x="80" y="75"/>
                  </a:lnTo>
                  <a:lnTo>
                    <a:pt x="73" y="77"/>
                  </a:lnTo>
                  <a:lnTo>
                    <a:pt x="64" y="77"/>
                  </a:lnTo>
                  <a:lnTo>
                    <a:pt x="60" y="77"/>
                  </a:lnTo>
                  <a:lnTo>
                    <a:pt x="48" y="77"/>
                  </a:lnTo>
                  <a:lnTo>
                    <a:pt x="43" y="77"/>
                  </a:lnTo>
                  <a:lnTo>
                    <a:pt x="43" y="83"/>
                  </a:lnTo>
                  <a:lnTo>
                    <a:pt x="43" y="88"/>
                  </a:lnTo>
                  <a:lnTo>
                    <a:pt x="45" y="90"/>
                  </a:lnTo>
                  <a:lnTo>
                    <a:pt x="48" y="96"/>
                  </a:lnTo>
                  <a:lnTo>
                    <a:pt x="48" y="102"/>
                  </a:lnTo>
                  <a:lnTo>
                    <a:pt x="45" y="102"/>
                  </a:lnTo>
                  <a:lnTo>
                    <a:pt x="41" y="100"/>
                  </a:lnTo>
                  <a:lnTo>
                    <a:pt x="39" y="98"/>
                  </a:lnTo>
                  <a:lnTo>
                    <a:pt x="35" y="102"/>
                  </a:lnTo>
                  <a:lnTo>
                    <a:pt x="30" y="102"/>
                  </a:lnTo>
                  <a:lnTo>
                    <a:pt x="24" y="100"/>
                  </a:lnTo>
                  <a:lnTo>
                    <a:pt x="24" y="96"/>
                  </a:lnTo>
                  <a:lnTo>
                    <a:pt x="20" y="94"/>
                  </a:lnTo>
                  <a:lnTo>
                    <a:pt x="16" y="94"/>
                  </a:lnTo>
                  <a:lnTo>
                    <a:pt x="15" y="92"/>
                  </a:lnTo>
                  <a:lnTo>
                    <a:pt x="11" y="92"/>
                  </a:lnTo>
                  <a:lnTo>
                    <a:pt x="3" y="88"/>
                  </a:lnTo>
                  <a:lnTo>
                    <a:pt x="0" y="85"/>
                  </a:lnTo>
                  <a:lnTo>
                    <a:pt x="0" y="85"/>
                  </a:lnTo>
                  <a:lnTo>
                    <a:pt x="0" y="85"/>
                  </a:lnTo>
                  <a:lnTo>
                    <a:pt x="0" y="85"/>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30" name="Freeform 115">
              <a:extLst>
                <a:ext uri="{FF2B5EF4-FFF2-40B4-BE49-F238E27FC236}">
                  <a16:creationId xmlns:a16="http://schemas.microsoft.com/office/drawing/2014/main" id="{5B834ADA-64B2-4B95-A573-100F30D7EEF8}"/>
                </a:ext>
              </a:extLst>
            </p:cNvPr>
            <p:cNvSpPr>
              <a:spLocks/>
            </p:cNvSpPr>
            <p:nvPr/>
          </p:nvSpPr>
          <p:spPr bwMode="auto">
            <a:xfrm>
              <a:off x="9183847" y="2694119"/>
              <a:ext cx="42676" cy="31482"/>
            </a:xfrm>
            <a:custGeom>
              <a:avLst/>
              <a:gdLst/>
              <a:ahLst/>
              <a:cxnLst>
                <a:cxn ang="0">
                  <a:pos x="20" y="9"/>
                </a:cxn>
                <a:cxn ang="0">
                  <a:pos x="26" y="7"/>
                </a:cxn>
                <a:cxn ang="0">
                  <a:pos x="47" y="0"/>
                </a:cxn>
                <a:cxn ang="0">
                  <a:pos x="60" y="5"/>
                </a:cxn>
                <a:cxn ang="0">
                  <a:pos x="68" y="9"/>
                </a:cxn>
                <a:cxn ang="0">
                  <a:pos x="71" y="13"/>
                </a:cxn>
                <a:cxn ang="0">
                  <a:pos x="75" y="13"/>
                </a:cxn>
                <a:cxn ang="0">
                  <a:pos x="81" y="13"/>
                </a:cxn>
                <a:cxn ang="0">
                  <a:pos x="86" y="22"/>
                </a:cxn>
                <a:cxn ang="0">
                  <a:pos x="90" y="28"/>
                </a:cxn>
                <a:cxn ang="0">
                  <a:pos x="92" y="32"/>
                </a:cxn>
                <a:cxn ang="0">
                  <a:pos x="100" y="39"/>
                </a:cxn>
                <a:cxn ang="0">
                  <a:pos x="101" y="45"/>
                </a:cxn>
                <a:cxn ang="0">
                  <a:pos x="101" y="54"/>
                </a:cxn>
                <a:cxn ang="0">
                  <a:pos x="105" y="60"/>
                </a:cxn>
                <a:cxn ang="0">
                  <a:pos x="111" y="68"/>
                </a:cxn>
                <a:cxn ang="0">
                  <a:pos x="115" y="69"/>
                </a:cxn>
                <a:cxn ang="0">
                  <a:pos x="118" y="75"/>
                </a:cxn>
                <a:cxn ang="0">
                  <a:pos x="116" y="79"/>
                </a:cxn>
                <a:cxn ang="0">
                  <a:pos x="122" y="85"/>
                </a:cxn>
                <a:cxn ang="0">
                  <a:pos x="122" y="90"/>
                </a:cxn>
                <a:cxn ang="0">
                  <a:pos x="116" y="88"/>
                </a:cxn>
                <a:cxn ang="0">
                  <a:pos x="111" y="85"/>
                </a:cxn>
                <a:cxn ang="0">
                  <a:pos x="101" y="85"/>
                </a:cxn>
                <a:cxn ang="0">
                  <a:pos x="92" y="83"/>
                </a:cxn>
                <a:cxn ang="0">
                  <a:pos x="73" y="79"/>
                </a:cxn>
                <a:cxn ang="0">
                  <a:pos x="69" y="79"/>
                </a:cxn>
                <a:cxn ang="0">
                  <a:pos x="47" y="77"/>
                </a:cxn>
                <a:cxn ang="0">
                  <a:pos x="36" y="85"/>
                </a:cxn>
                <a:cxn ang="0">
                  <a:pos x="19" y="88"/>
                </a:cxn>
                <a:cxn ang="0">
                  <a:pos x="15" y="83"/>
                </a:cxn>
                <a:cxn ang="0">
                  <a:pos x="15" y="81"/>
                </a:cxn>
                <a:cxn ang="0">
                  <a:pos x="22" y="79"/>
                </a:cxn>
                <a:cxn ang="0">
                  <a:pos x="11" y="79"/>
                </a:cxn>
                <a:cxn ang="0">
                  <a:pos x="11" y="77"/>
                </a:cxn>
                <a:cxn ang="0">
                  <a:pos x="13" y="69"/>
                </a:cxn>
                <a:cxn ang="0">
                  <a:pos x="30" y="66"/>
                </a:cxn>
                <a:cxn ang="0">
                  <a:pos x="36" y="62"/>
                </a:cxn>
                <a:cxn ang="0">
                  <a:pos x="41" y="64"/>
                </a:cxn>
                <a:cxn ang="0">
                  <a:pos x="45" y="60"/>
                </a:cxn>
                <a:cxn ang="0">
                  <a:pos x="52" y="64"/>
                </a:cxn>
                <a:cxn ang="0">
                  <a:pos x="64" y="68"/>
                </a:cxn>
                <a:cxn ang="0">
                  <a:pos x="69" y="66"/>
                </a:cxn>
                <a:cxn ang="0">
                  <a:pos x="68" y="64"/>
                </a:cxn>
                <a:cxn ang="0">
                  <a:pos x="54" y="58"/>
                </a:cxn>
                <a:cxn ang="0">
                  <a:pos x="45" y="54"/>
                </a:cxn>
                <a:cxn ang="0">
                  <a:pos x="36" y="54"/>
                </a:cxn>
                <a:cxn ang="0">
                  <a:pos x="26" y="60"/>
                </a:cxn>
                <a:cxn ang="0">
                  <a:pos x="15" y="62"/>
                </a:cxn>
                <a:cxn ang="0">
                  <a:pos x="17" y="58"/>
                </a:cxn>
                <a:cxn ang="0">
                  <a:pos x="13" y="54"/>
                </a:cxn>
                <a:cxn ang="0">
                  <a:pos x="9" y="51"/>
                </a:cxn>
                <a:cxn ang="0">
                  <a:pos x="0" y="39"/>
                </a:cxn>
                <a:cxn ang="0">
                  <a:pos x="17" y="19"/>
                </a:cxn>
                <a:cxn ang="0">
                  <a:pos x="17" y="13"/>
                </a:cxn>
              </a:cxnLst>
              <a:rect l="0" t="0" r="r" b="b"/>
              <a:pathLst>
                <a:path w="122" h="90">
                  <a:moveTo>
                    <a:pt x="17" y="13"/>
                  </a:moveTo>
                  <a:lnTo>
                    <a:pt x="20" y="9"/>
                  </a:lnTo>
                  <a:lnTo>
                    <a:pt x="24" y="9"/>
                  </a:lnTo>
                  <a:lnTo>
                    <a:pt x="26" y="7"/>
                  </a:lnTo>
                  <a:lnTo>
                    <a:pt x="36" y="5"/>
                  </a:lnTo>
                  <a:lnTo>
                    <a:pt x="47" y="0"/>
                  </a:lnTo>
                  <a:lnTo>
                    <a:pt x="51" y="0"/>
                  </a:lnTo>
                  <a:lnTo>
                    <a:pt x="60" y="5"/>
                  </a:lnTo>
                  <a:lnTo>
                    <a:pt x="64" y="5"/>
                  </a:lnTo>
                  <a:lnTo>
                    <a:pt x="68" y="9"/>
                  </a:lnTo>
                  <a:lnTo>
                    <a:pt x="68" y="13"/>
                  </a:lnTo>
                  <a:lnTo>
                    <a:pt x="71" y="13"/>
                  </a:lnTo>
                  <a:lnTo>
                    <a:pt x="75" y="13"/>
                  </a:lnTo>
                  <a:lnTo>
                    <a:pt x="75" y="13"/>
                  </a:lnTo>
                  <a:lnTo>
                    <a:pt x="77" y="13"/>
                  </a:lnTo>
                  <a:lnTo>
                    <a:pt x="81" y="13"/>
                  </a:lnTo>
                  <a:lnTo>
                    <a:pt x="81" y="19"/>
                  </a:lnTo>
                  <a:lnTo>
                    <a:pt x="86" y="22"/>
                  </a:lnTo>
                  <a:lnTo>
                    <a:pt x="86" y="26"/>
                  </a:lnTo>
                  <a:lnTo>
                    <a:pt x="90" y="28"/>
                  </a:lnTo>
                  <a:lnTo>
                    <a:pt x="90" y="32"/>
                  </a:lnTo>
                  <a:lnTo>
                    <a:pt x="92" y="32"/>
                  </a:lnTo>
                  <a:lnTo>
                    <a:pt x="98" y="36"/>
                  </a:lnTo>
                  <a:lnTo>
                    <a:pt x="100" y="39"/>
                  </a:lnTo>
                  <a:lnTo>
                    <a:pt x="101" y="39"/>
                  </a:lnTo>
                  <a:lnTo>
                    <a:pt x="101" y="45"/>
                  </a:lnTo>
                  <a:lnTo>
                    <a:pt x="103" y="45"/>
                  </a:lnTo>
                  <a:lnTo>
                    <a:pt x="101" y="54"/>
                  </a:lnTo>
                  <a:lnTo>
                    <a:pt x="101" y="58"/>
                  </a:lnTo>
                  <a:lnTo>
                    <a:pt x="105" y="60"/>
                  </a:lnTo>
                  <a:lnTo>
                    <a:pt x="109" y="66"/>
                  </a:lnTo>
                  <a:lnTo>
                    <a:pt x="111" y="68"/>
                  </a:lnTo>
                  <a:lnTo>
                    <a:pt x="113" y="68"/>
                  </a:lnTo>
                  <a:lnTo>
                    <a:pt x="115" y="69"/>
                  </a:lnTo>
                  <a:lnTo>
                    <a:pt x="116" y="71"/>
                  </a:lnTo>
                  <a:lnTo>
                    <a:pt x="118" y="75"/>
                  </a:lnTo>
                  <a:lnTo>
                    <a:pt x="118" y="77"/>
                  </a:lnTo>
                  <a:lnTo>
                    <a:pt x="116" y="79"/>
                  </a:lnTo>
                  <a:lnTo>
                    <a:pt x="118" y="83"/>
                  </a:lnTo>
                  <a:lnTo>
                    <a:pt x="122" y="85"/>
                  </a:lnTo>
                  <a:lnTo>
                    <a:pt x="122" y="88"/>
                  </a:lnTo>
                  <a:lnTo>
                    <a:pt x="122" y="90"/>
                  </a:lnTo>
                  <a:lnTo>
                    <a:pt x="120" y="88"/>
                  </a:lnTo>
                  <a:lnTo>
                    <a:pt x="116" y="88"/>
                  </a:lnTo>
                  <a:lnTo>
                    <a:pt x="115" y="85"/>
                  </a:lnTo>
                  <a:lnTo>
                    <a:pt x="111" y="85"/>
                  </a:lnTo>
                  <a:lnTo>
                    <a:pt x="107" y="88"/>
                  </a:lnTo>
                  <a:lnTo>
                    <a:pt x="101" y="85"/>
                  </a:lnTo>
                  <a:lnTo>
                    <a:pt x="96" y="85"/>
                  </a:lnTo>
                  <a:lnTo>
                    <a:pt x="92" y="83"/>
                  </a:lnTo>
                  <a:lnTo>
                    <a:pt x="86" y="79"/>
                  </a:lnTo>
                  <a:lnTo>
                    <a:pt x="73" y="79"/>
                  </a:lnTo>
                  <a:lnTo>
                    <a:pt x="69" y="79"/>
                  </a:lnTo>
                  <a:lnTo>
                    <a:pt x="69" y="79"/>
                  </a:lnTo>
                  <a:lnTo>
                    <a:pt x="66" y="77"/>
                  </a:lnTo>
                  <a:lnTo>
                    <a:pt x="47" y="77"/>
                  </a:lnTo>
                  <a:lnTo>
                    <a:pt x="41" y="81"/>
                  </a:lnTo>
                  <a:lnTo>
                    <a:pt x="36" y="85"/>
                  </a:lnTo>
                  <a:lnTo>
                    <a:pt x="24" y="85"/>
                  </a:lnTo>
                  <a:lnTo>
                    <a:pt x="19" y="88"/>
                  </a:lnTo>
                  <a:lnTo>
                    <a:pt x="13" y="85"/>
                  </a:lnTo>
                  <a:lnTo>
                    <a:pt x="15" y="83"/>
                  </a:lnTo>
                  <a:lnTo>
                    <a:pt x="13" y="81"/>
                  </a:lnTo>
                  <a:lnTo>
                    <a:pt x="15" y="81"/>
                  </a:lnTo>
                  <a:lnTo>
                    <a:pt x="19" y="83"/>
                  </a:lnTo>
                  <a:lnTo>
                    <a:pt x="22" y="79"/>
                  </a:lnTo>
                  <a:lnTo>
                    <a:pt x="15" y="77"/>
                  </a:lnTo>
                  <a:lnTo>
                    <a:pt x="11" y="79"/>
                  </a:lnTo>
                  <a:lnTo>
                    <a:pt x="9" y="79"/>
                  </a:lnTo>
                  <a:lnTo>
                    <a:pt x="11" y="77"/>
                  </a:lnTo>
                  <a:lnTo>
                    <a:pt x="11" y="71"/>
                  </a:lnTo>
                  <a:lnTo>
                    <a:pt x="13" y="69"/>
                  </a:lnTo>
                  <a:lnTo>
                    <a:pt x="26" y="69"/>
                  </a:lnTo>
                  <a:lnTo>
                    <a:pt x="30" y="66"/>
                  </a:lnTo>
                  <a:lnTo>
                    <a:pt x="34" y="66"/>
                  </a:lnTo>
                  <a:lnTo>
                    <a:pt x="36" y="62"/>
                  </a:lnTo>
                  <a:lnTo>
                    <a:pt x="39" y="62"/>
                  </a:lnTo>
                  <a:lnTo>
                    <a:pt x="41" y="64"/>
                  </a:lnTo>
                  <a:lnTo>
                    <a:pt x="45" y="62"/>
                  </a:lnTo>
                  <a:lnTo>
                    <a:pt x="45" y="60"/>
                  </a:lnTo>
                  <a:lnTo>
                    <a:pt x="51" y="64"/>
                  </a:lnTo>
                  <a:lnTo>
                    <a:pt x="52" y="64"/>
                  </a:lnTo>
                  <a:lnTo>
                    <a:pt x="58" y="66"/>
                  </a:lnTo>
                  <a:lnTo>
                    <a:pt x="64" y="68"/>
                  </a:lnTo>
                  <a:lnTo>
                    <a:pt x="69" y="68"/>
                  </a:lnTo>
                  <a:lnTo>
                    <a:pt x="69" y="66"/>
                  </a:lnTo>
                  <a:lnTo>
                    <a:pt x="69" y="64"/>
                  </a:lnTo>
                  <a:lnTo>
                    <a:pt x="68" y="64"/>
                  </a:lnTo>
                  <a:lnTo>
                    <a:pt x="58" y="58"/>
                  </a:lnTo>
                  <a:lnTo>
                    <a:pt x="54" y="58"/>
                  </a:lnTo>
                  <a:lnTo>
                    <a:pt x="51" y="54"/>
                  </a:lnTo>
                  <a:lnTo>
                    <a:pt x="45" y="54"/>
                  </a:lnTo>
                  <a:lnTo>
                    <a:pt x="41" y="54"/>
                  </a:lnTo>
                  <a:lnTo>
                    <a:pt x="36" y="54"/>
                  </a:lnTo>
                  <a:lnTo>
                    <a:pt x="30" y="60"/>
                  </a:lnTo>
                  <a:lnTo>
                    <a:pt x="26" y="60"/>
                  </a:lnTo>
                  <a:lnTo>
                    <a:pt x="24" y="62"/>
                  </a:lnTo>
                  <a:lnTo>
                    <a:pt x="15" y="62"/>
                  </a:lnTo>
                  <a:lnTo>
                    <a:pt x="15" y="60"/>
                  </a:lnTo>
                  <a:lnTo>
                    <a:pt x="17" y="58"/>
                  </a:lnTo>
                  <a:lnTo>
                    <a:pt x="13" y="54"/>
                  </a:lnTo>
                  <a:lnTo>
                    <a:pt x="13" y="54"/>
                  </a:lnTo>
                  <a:lnTo>
                    <a:pt x="13" y="51"/>
                  </a:lnTo>
                  <a:lnTo>
                    <a:pt x="9" y="51"/>
                  </a:lnTo>
                  <a:lnTo>
                    <a:pt x="5" y="45"/>
                  </a:lnTo>
                  <a:lnTo>
                    <a:pt x="0" y="39"/>
                  </a:lnTo>
                  <a:lnTo>
                    <a:pt x="11" y="28"/>
                  </a:lnTo>
                  <a:lnTo>
                    <a:pt x="17" y="19"/>
                  </a:lnTo>
                  <a:lnTo>
                    <a:pt x="17" y="13"/>
                  </a:lnTo>
                  <a:lnTo>
                    <a:pt x="17" y="13"/>
                  </a:lnTo>
                  <a:lnTo>
                    <a:pt x="17" y="13"/>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31" name="Freeform 116">
              <a:extLst>
                <a:ext uri="{FF2B5EF4-FFF2-40B4-BE49-F238E27FC236}">
                  <a16:creationId xmlns:a16="http://schemas.microsoft.com/office/drawing/2014/main" id="{789E68EE-9328-4267-8B88-A17913B5DF50}"/>
                </a:ext>
              </a:extLst>
            </p:cNvPr>
            <p:cNvSpPr>
              <a:spLocks/>
            </p:cNvSpPr>
            <p:nvPr/>
          </p:nvSpPr>
          <p:spPr bwMode="auto">
            <a:xfrm>
              <a:off x="9187694" y="2713008"/>
              <a:ext cx="20288" cy="5247"/>
            </a:xfrm>
            <a:custGeom>
              <a:avLst/>
              <a:gdLst/>
              <a:ahLst/>
              <a:cxnLst>
                <a:cxn ang="0">
                  <a:pos x="2" y="15"/>
                </a:cxn>
                <a:cxn ang="0">
                  <a:pos x="4" y="14"/>
                </a:cxn>
                <a:cxn ang="0">
                  <a:pos x="15" y="14"/>
                </a:cxn>
                <a:cxn ang="0">
                  <a:pos x="19" y="10"/>
                </a:cxn>
                <a:cxn ang="0">
                  <a:pos x="23" y="10"/>
                </a:cxn>
                <a:cxn ang="0">
                  <a:pos x="26" y="8"/>
                </a:cxn>
                <a:cxn ang="0">
                  <a:pos x="28" y="8"/>
                </a:cxn>
                <a:cxn ang="0">
                  <a:pos x="30" y="10"/>
                </a:cxn>
                <a:cxn ang="0">
                  <a:pos x="34" y="8"/>
                </a:cxn>
                <a:cxn ang="0">
                  <a:pos x="34" y="6"/>
                </a:cxn>
                <a:cxn ang="0">
                  <a:pos x="38" y="10"/>
                </a:cxn>
                <a:cxn ang="0">
                  <a:pos x="41" y="10"/>
                </a:cxn>
                <a:cxn ang="0">
                  <a:pos x="47" y="10"/>
                </a:cxn>
                <a:cxn ang="0">
                  <a:pos x="53" y="14"/>
                </a:cxn>
                <a:cxn ang="0">
                  <a:pos x="58" y="14"/>
                </a:cxn>
                <a:cxn ang="0">
                  <a:pos x="58" y="10"/>
                </a:cxn>
                <a:cxn ang="0">
                  <a:pos x="58" y="10"/>
                </a:cxn>
                <a:cxn ang="0">
                  <a:pos x="55" y="10"/>
                </a:cxn>
                <a:cxn ang="0">
                  <a:pos x="47" y="4"/>
                </a:cxn>
                <a:cxn ang="0">
                  <a:pos x="43" y="4"/>
                </a:cxn>
                <a:cxn ang="0">
                  <a:pos x="38" y="0"/>
                </a:cxn>
                <a:cxn ang="0">
                  <a:pos x="34" y="0"/>
                </a:cxn>
                <a:cxn ang="0">
                  <a:pos x="30" y="0"/>
                </a:cxn>
                <a:cxn ang="0">
                  <a:pos x="26" y="0"/>
                </a:cxn>
                <a:cxn ang="0">
                  <a:pos x="19" y="6"/>
                </a:cxn>
                <a:cxn ang="0">
                  <a:pos x="15" y="6"/>
                </a:cxn>
                <a:cxn ang="0">
                  <a:pos x="13" y="8"/>
                </a:cxn>
                <a:cxn ang="0">
                  <a:pos x="6" y="8"/>
                </a:cxn>
                <a:cxn ang="0">
                  <a:pos x="6" y="10"/>
                </a:cxn>
                <a:cxn ang="0">
                  <a:pos x="9" y="14"/>
                </a:cxn>
                <a:cxn ang="0">
                  <a:pos x="15" y="10"/>
                </a:cxn>
                <a:cxn ang="0">
                  <a:pos x="11" y="14"/>
                </a:cxn>
                <a:cxn ang="0">
                  <a:pos x="6" y="14"/>
                </a:cxn>
                <a:cxn ang="0">
                  <a:pos x="4" y="10"/>
                </a:cxn>
                <a:cxn ang="0">
                  <a:pos x="0" y="14"/>
                </a:cxn>
                <a:cxn ang="0">
                  <a:pos x="2" y="14"/>
                </a:cxn>
                <a:cxn ang="0">
                  <a:pos x="2" y="15"/>
                </a:cxn>
                <a:cxn ang="0">
                  <a:pos x="2" y="15"/>
                </a:cxn>
                <a:cxn ang="0">
                  <a:pos x="2" y="15"/>
                </a:cxn>
              </a:cxnLst>
              <a:rect l="0" t="0" r="r" b="b"/>
              <a:pathLst>
                <a:path w="58" h="15">
                  <a:moveTo>
                    <a:pt x="2" y="15"/>
                  </a:moveTo>
                  <a:lnTo>
                    <a:pt x="4" y="14"/>
                  </a:lnTo>
                  <a:lnTo>
                    <a:pt x="15" y="14"/>
                  </a:lnTo>
                  <a:lnTo>
                    <a:pt x="19" y="10"/>
                  </a:lnTo>
                  <a:lnTo>
                    <a:pt x="23" y="10"/>
                  </a:lnTo>
                  <a:lnTo>
                    <a:pt x="26" y="8"/>
                  </a:lnTo>
                  <a:lnTo>
                    <a:pt x="28" y="8"/>
                  </a:lnTo>
                  <a:lnTo>
                    <a:pt x="30" y="10"/>
                  </a:lnTo>
                  <a:lnTo>
                    <a:pt x="34" y="8"/>
                  </a:lnTo>
                  <a:lnTo>
                    <a:pt x="34" y="6"/>
                  </a:lnTo>
                  <a:lnTo>
                    <a:pt x="38" y="10"/>
                  </a:lnTo>
                  <a:lnTo>
                    <a:pt x="41" y="10"/>
                  </a:lnTo>
                  <a:lnTo>
                    <a:pt x="47" y="10"/>
                  </a:lnTo>
                  <a:lnTo>
                    <a:pt x="53" y="14"/>
                  </a:lnTo>
                  <a:lnTo>
                    <a:pt x="58" y="14"/>
                  </a:lnTo>
                  <a:lnTo>
                    <a:pt x="58" y="10"/>
                  </a:lnTo>
                  <a:lnTo>
                    <a:pt x="58" y="10"/>
                  </a:lnTo>
                  <a:lnTo>
                    <a:pt x="55" y="10"/>
                  </a:lnTo>
                  <a:lnTo>
                    <a:pt x="47" y="4"/>
                  </a:lnTo>
                  <a:lnTo>
                    <a:pt x="43" y="4"/>
                  </a:lnTo>
                  <a:lnTo>
                    <a:pt x="38" y="0"/>
                  </a:lnTo>
                  <a:lnTo>
                    <a:pt x="34" y="0"/>
                  </a:lnTo>
                  <a:lnTo>
                    <a:pt x="30" y="0"/>
                  </a:lnTo>
                  <a:lnTo>
                    <a:pt x="26" y="0"/>
                  </a:lnTo>
                  <a:lnTo>
                    <a:pt x="19" y="6"/>
                  </a:lnTo>
                  <a:lnTo>
                    <a:pt x="15" y="6"/>
                  </a:lnTo>
                  <a:lnTo>
                    <a:pt x="13" y="8"/>
                  </a:lnTo>
                  <a:lnTo>
                    <a:pt x="6" y="8"/>
                  </a:lnTo>
                  <a:lnTo>
                    <a:pt x="6" y="10"/>
                  </a:lnTo>
                  <a:lnTo>
                    <a:pt x="9" y="14"/>
                  </a:lnTo>
                  <a:lnTo>
                    <a:pt x="15" y="10"/>
                  </a:lnTo>
                  <a:lnTo>
                    <a:pt x="11" y="14"/>
                  </a:lnTo>
                  <a:lnTo>
                    <a:pt x="6" y="14"/>
                  </a:lnTo>
                  <a:lnTo>
                    <a:pt x="4" y="10"/>
                  </a:lnTo>
                  <a:lnTo>
                    <a:pt x="0" y="14"/>
                  </a:lnTo>
                  <a:lnTo>
                    <a:pt x="2" y="14"/>
                  </a:lnTo>
                  <a:lnTo>
                    <a:pt x="2" y="15"/>
                  </a:lnTo>
                  <a:lnTo>
                    <a:pt x="2" y="15"/>
                  </a:lnTo>
                  <a:lnTo>
                    <a:pt x="2" y="15"/>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32" name="Freeform 117">
              <a:extLst>
                <a:ext uri="{FF2B5EF4-FFF2-40B4-BE49-F238E27FC236}">
                  <a16:creationId xmlns:a16="http://schemas.microsoft.com/office/drawing/2014/main" id="{42454261-A6DF-4375-A273-51B92FD26BC5}"/>
                </a:ext>
              </a:extLst>
            </p:cNvPr>
            <p:cNvSpPr>
              <a:spLocks/>
            </p:cNvSpPr>
            <p:nvPr/>
          </p:nvSpPr>
          <p:spPr bwMode="auto">
            <a:xfrm>
              <a:off x="9189793" y="2720354"/>
              <a:ext cx="18190" cy="12593"/>
            </a:xfrm>
            <a:custGeom>
              <a:avLst/>
              <a:gdLst/>
              <a:ahLst/>
              <a:cxnLst>
                <a:cxn ang="0">
                  <a:pos x="0" y="8"/>
                </a:cxn>
                <a:cxn ang="0">
                  <a:pos x="3" y="11"/>
                </a:cxn>
                <a:cxn ang="0">
                  <a:pos x="9" y="6"/>
                </a:cxn>
                <a:cxn ang="0">
                  <a:pos x="20" y="6"/>
                </a:cxn>
                <a:cxn ang="0">
                  <a:pos x="24" y="2"/>
                </a:cxn>
                <a:cxn ang="0">
                  <a:pos x="30" y="0"/>
                </a:cxn>
                <a:cxn ang="0">
                  <a:pos x="47" y="0"/>
                </a:cxn>
                <a:cxn ang="0">
                  <a:pos x="51" y="0"/>
                </a:cxn>
                <a:cxn ang="0">
                  <a:pos x="52" y="6"/>
                </a:cxn>
                <a:cxn ang="0">
                  <a:pos x="51" y="11"/>
                </a:cxn>
                <a:cxn ang="0">
                  <a:pos x="51" y="17"/>
                </a:cxn>
                <a:cxn ang="0">
                  <a:pos x="52" y="19"/>
                </a:cxn>
                <a:cxn ang="0">
                  <a:pos x="52" y="23"/>
                </a:cxn>
                <a:cxn ang="0">
                  <a:pos x="51" y="26"/>
                </a:cxn>
                <a:cxn ang="0">
                  <a:pos x="43" y="26"/>
                </a:cxn>
                <a:cxn ang="0">
                  <a:pos x="39" y="28"/>
                </a:cxn>
                <a:cxn ang="0">
                  <a:pos x="35" y="30"/>
                </a:cxn>
                <a:cxn ang="0">
                  <a:pos x="34" y="34"/>
                </a:cxn>
                <a:cxn ang="0">
                  <a:pos x="28" y="36"/>
                </a:cxn>
                <a:cxn ang="0">
                  <a:pos x="28" y="34"/>
                </a:cxn>
                <a:cxn ang="0">
                  <a:pos x="28" y="32"/>
                </a:cxn>
                <a:cxn ang="0">
                  <a:pos x="22" y="32"/>
                </a:cxn>
                <a:cxn ang="0">
                  <a:pos x="24" y="26"/>
                </a:cxn>
                <a:cxn ang="0">
                  <a:pos x="24" y="26"/>
                </a:cxn>
                <a:cxn ang="0">
                  <a:pos x="24" y="26"/>
                </a:cxn>
                <a:cxn ang="0">
                  <a:pos x="22" y="23"/>
                </a:cxn>
                <a:cxn ang="0">
                  <a:pos x="20" y="23"/>
                </a:cxn>
                <a:cxn ang="0">
                  <a:pos x="19" y="21"/>
                </a:cxn>
                <a:cxn ang="0">
                  <a:pos x="28" y="21"/>
                </a:cxn>
                <a:cxn ang="0">
                  <a:pos x="28" y="21"/>
                </a:cxn>
                <a:cxn ang="0">
                  <a:pos x="24" y="17"/>
                </a:cxn>
                <a:cxn ang="0">
                  <a:pos x="20" y="19"/>
                </a:cxn>
                <a:cxn ang="0">
                  <a:pos x="15" y="19"/>
                </a:cxn>
                <a:cxn ang="0">
                  <a:pos x="15" y="19"/>
                </a:cxn>
                <a:cxn ang="0">
                  <a:pos x="11" y="17"/>
                </a:cxn>
                <a:cxn ang="0">
                  <a:pos x="9" y="17"/>
                </a:cxn>
                <a:cxn ang="0">
                  <a:pos x="5" y="13"/>
                </a:cxn>
                <a:cxn ang="0">
                  <a:pos x="9" y="11"/>
                </a:cxn>
                <a:cxn ang="0">
                  <a:pos x="7" y="11"/>
                </a:cxn>
                <a:cxn ang="0">
                  <a:pos x="0" y="11"/>
                </a:cxn>
                <a:cxn ang="0">
                  <a:pos x="0" y="8"/>
                </a:cxn>
                <a:cxn ang="0">
                  <a:pos x="0" y="8"/>
                </a:cxn>
                <a:cxn ang="0">
                  <a:pos x="0" y="8"/>
                </a:cxn>
                <a:cxn ang="0">
                  <a:pos x="0" y="8"/>
                </a:cxn>
              </a:cxnLst>
              <a:rect l="0" t="0" r="r" b="b"/>
              <a:pathLst>
                <a:path w="52" h="36">
                  <a:moveTo>
                    <a:pt x="0" y="8"/>
                  </a:moveTo>
                  <a:lnTo>
                    <a:pt x="3" y="11"/>
                  </a:lnTo>
                  <a:lnTo>
                    <a:pt x="9" y="6"/>
                  </a:lnTo>
                  <a:lnTo>
                    <a:pt x="20" y="6"/>
                  </a:lnTo>
                  <a:lnTo>
                    <a:pt x="24" y="2"/>
                  </a:lnTo>
                  <a:lnTo>
                    <a:pt x="30" y="0"/>
                  </a:lnTo>
                  <a:lnTo>
                    <a:pt x="47" y="0"/>
                  </a:lnTo>
                  <a:lnTo>
                    <a:pt x="51" y="0"/>
                  </a:lnTo>
                  <a:lnTo>
                    <a:pt x="52" y="6"/>
                  </a:lnTo>
                  <a:lnTo>
                    <a:pt x="51" y="11"/>
                  </a:lnTo>
                  <a:lnTo>
                    <a:pt x="51" y="17"/>
                  </a:lnTo>
                  <a:lnTo>
                    <a:pt x="52" y="19"/>
                  </a:lnTo>
                  <a:lnTo>
                    <a:pt x="52" y="23"/>
                  </a:lnTo>
                  <a:lnTo>
                    <a:pt x="51" y="26"/>
                  </a:lnTo>
                  <a:lnTo>
                    <a:pt x="43" y="26"/>
                  </a:lnTo>
                  <a:lnTo>
                    <a:pt x="39" y="28"/>
                  </a:lnTo>
                  <a:lnTo>
                    <a:pt x="35" y="30"/>
                  </a:lnTo>
                  <a:lnTo>
                    <a:pt x="34" y="34"/>
                  </a:lnTo>
                  <a:lnTo>
                    <a:pt x="28" y="36"/>
                  </a:lnTo>
                  <a:lnTo>
                    <a:pt x="28" y="34"/>
                  </a:lnTo>
                  <a:lnTo>
                    <a:pt x="28" y="32"/>
                  </a:lnTo>
                  <a:lnTo>
                    <a:pt x="22" y="32"/>
                  </a:lnTo>
                  <a:lnTo>
                    <a:pt x="24" y="26"/>
                  </a:lnTo>
                  <a:lnTo>
                    <a:pt x="24" y="26"/>
                  </a:lnTo>
                  <a:lnTo>
                    <a:pt x="24" y="26"/>
                  </a:lnTo>
                  <a:lnTo>
                    <a:pt x="22" y="23"/>
                  </a:lnTo>
                  <a:lnTo>
                    <a:pt x="20" y="23"/>
                  </a:lnTo>
                  <a:lnTo>
                    <a:pt x="19" y="21"/>
                  </a:lnTo>
                  <a:lnTo>
                    <a:pt x="28" y="21"/>
                  </a:lnTo>
                  <a:lnTo>
                    <a:pt x="28" y="21"/>
                  </a:lnTo>
                  <a:lnTo>
                    <a:pt x="24" y="17"/>
                  </a:lnTo>
                  <a:lnTo>
                    <a:pt x="20" y="19"/>
                  </a:lnTo>
                  <a:lnTo>
                    <a:pt x="15" y="19"/>
                  </a:lnTo>
                  <a:lnTo>
                    <a:pt x="15" y="19"/>
                  </a:lnTo>
                  <a:lnTo>
                    <a:pt x="11" y="17"/>
                  </a:lnTo>
                  <a:lnTo>
                    <a:pt x="9" y="17"/>
                  </a:lnTo>
                  <a:lnTo>
                    <a:pt x="5" y="13"/>
                  </a:lnTo>
                  <a:lnTo>
                    <a:pt x="9" y="11"/>
                  </a:lnTo>
                  <a:lnTo>
                    <a:pt x="7" y="11"/>
                  </a:lnTo>
                  <a:lnTo>
                    <a:pt x="0" y="11"/>
                  </a:lnTo>
                  <a:lnTo>
                    <a:pt x="0" y="8"/>
                  </a:lnTo>
                  <a:lnTo>
                    <a:pt x="0" y="8"/>
                  </a:lnTo>
                  <a:lnTo>
                    <a:pt x="0" y="8"/>
                  </a:lnTo>
                  <a:lnTo>
                    <a:pt x="0" y="8"/>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33" name="Freeform 118">
              <a:extLst>
                <a:ext uri="{FF2B5EF4-FFF2-40B4-BE49-F238E27FC236}">
                  <a16:creationId xmlns:a16="http://schemas.microsoft.com/office/drawing/2014/main" id="{A9834DBA-C13A-4E97-8AD8-60E0FE4A8133}"/>
                </a:ext>
              </a:extLst>
            </p:cNvPr>
            <p:cNvSpPr>
              <a:spLocks/>
            </p:cNvSpPr>
            <p:nvPr/>
          </p:nvSpPr>
          <p:spPr bwMode="auto">
            <a:xfrm>
              <a:off x="9202036" y="2720354"/>
              <a:ext cx="44774" cy="46174"/>
            </a:xfrm>
            <a:custGeom>
              <a:avLst/>
              <a:gdLst/>
              <a:ahLst/>
              <a:cxnLst>
                <a:cxn ang="0">
                  <a:pos x="2" y="28"/>
                </a:cxn>
                <a:cxn ang="0">
                  <a:pos x="12" y="25"/>
                </a:cxn>
                <a:cxn ang="0">
                  <a:pos x="19" y="21"/>
                </a:cxn>
                <a:cxn ang="0">
                  <a:pos x="19" y="15"/>
                </a:cxn>
                <a:cxn ang="0">
                  <a:pos x="19" y="6"/>
                </a:cxn>
                <a:cxn ang="0">
                  <a:pos x="21" y="0"/>
                </a:cxn>
                <a:cxn ang="0">
                  <a:pos x="40" y="4"/>
                </a:cxn>
                <a:cxn ang="0">
                  <a:pos x="49" y="6"/>
                </a:cxn>
                <a:cxn ang="0">
                  <a:pos x="57" y="6"/>
                </a:cxn>
                <a:cxn ang="0">
                  <a:pos x="63" y="10"/>
                </a:cxn>
                <a:cxn ang="0">
                  <a:pos x="68" y="11"/>
                </a:cxn>
                <a:cxn ang="0">
                  <a:pos x="72" y="10"/>
                </a:cxn>
                <a:cxn ang="0">
                  <a:pos x="80" y="15"/>
                </a:cxn>
                <a:cxn ang="0">
                  <a:pos x="87" y="11"/>
                </a:cxn>
                <a:cxn ang="0">
                  <a:pos x="93" y="6"/>
                </a:cxn>
                <a:cxn ang="0">
                  <a:pos x="102" y="10"/>
                </a:cxn>
                <a:cxn ang="0">
                  <a:pos x="106" y="6"/>
                </a:cxn>
                <a:cxn ang="0">
                  <a:pos x="110" y="11"/>
                </a:cxn>
                <a:cxn ang="0">
                  <a:pos x="112" y="21"/>
                </a:cxn>
                <a:cxn ang="0">
                  <a:pos x="117" y="25"/>
                </a:cxn>
                <a:cxn ang="0">
                  <a:pos x="113" y="30"/>
                </a:cxn>
                <a:cxn ang="0">
                  <a:pos x="115" y="36"/>
                </a:cxn>
                <a:cxn ang="0">
                  <a:pos x="119" y="32"/>
                </a:cxn>
                <a:cxn ang="0">
                  <a:pos x="121" y="38"/>
                </a:cxn>
                <a:cxn ang="0">
                  <a:pos x="125" y="42"/>
                </a:cxn>
                <a:cxn ang="0">
                  <a:pos x="128" y="45"/>
                </a:cxn>
                <a:cxn ang="0">
                  <a:pos x="119" y="49"/>
                </a:cxn>
                <a:cxn ang="0">
                  <a:pos x="121" y="55"/>
                </a:cxn>
                <a:cxn ang="0">
                  <a:pos x="121" y="64"/>
                </a:cxn>
                <a:cxn ang="0">
                  <a:pos x="123" y="74"/>
                </a:cxn>
                <a:cxn ang="0">
                  <a:pos x="125" y="79"/>
                </a:cxn>
                <a:cxn ang="0">
                  <a:pos x="119" y="81"/>
                </a:cxn>
                <a:cxn ang="0">
                  <a:pos x="123" y="87"/>
                </a:cxn>
                <a:cxn ang="0">
                  <a:pos x="125" y="92"/>
                </a:cxn>
                <a:cxn ang="0">
                  <a:pos x="115" y="106"/>
                </a:cxn>
                <a:cxn ang="0">
                  <a:pos x="115" y="111"/>
                </a:cxn>
                <a:cxn ang="0">
                  <a:pos x="110" y="121"/>
                </a:cxn>
                <a:cxn ang="0">
                  <a:pos x="83" y="132"/>
                </a:cxn>
                <a:cxn ang="0">
                  <a:pos x="76" y="126"/>
                </a:cxn>
                <a:cxn ang="0">
                  <a:pos x="68" y="121"/>
                </a:cxn>
                <a:cxn ang="0">
                  <a:pos x="68" y="115"/>
                </a:cxn>
                <a:cxn ang="0">
                  <a:pos x="76" y="85"/>
                </a:cxn>
                <a:cxn ang="0">
                  <a:pos x="76" y="81"/>
                </a:cxn>
                <a:cxn ang="0">
                  <a:pos x="78" y="77"/>
                </a:cxn>
                <a:cxn ang="0">
                  <a:pos x="76" y="70"/>
                </a:cxn>
                <a:cxn ang="0">
                  <a:pos x="72" y="60"/>
                </a:cxn>
                <a:cxn ang="0">
                  <a:pos x="66" y="51"/>
                </a:cxn>
                <a:cxn ang="0">
                  <a:pos x="48" y="51"/>
                </a:cxn>
                <a:cxn ang="0">
                  <a:pos x="38" y="60"/>
                </a:cxn>
                <a:cxn ang="0">
                  <a:pos x="34" y="66"/>
                </a:cxn>
                <a:cxn ang="0">
                  <a:pos x="29" y="64"/>
                </a:cxn>
                <a:cxn ang="0">
                  <a:pos x="21" y="57"/>
                </a:cxn>
                <a:cxn ang="0">
                  <a:pos x="16" y="55"/>
                </a:cxn>
                <a:cxn ang="0">
                  <a:pos x="19" y="49"/>
                </a:cxn>
                <a:cxn ang="0">
                  <a:pos x="14" y="51"/>
                </a:cxn>
                <a:cxn ang="0">
                  <a:pos x="6" y="49"/>
                </a:cxn>
                <a:cxn ang="0">
                  <a:pos x="4" y="36"/>
                </a:cxn>
                <a:cxn ang="0">
                  <a:pos x="0" y="32"/>
                </a:cxn>
                <a:cxn ang="0">
                  <a:pos x="0" y="32"/>
                </a:cxn>
              </a:cxnLst>
              <a:rect l="0" t="0" r="r" b="b"/>
              <a:pathLst>
                <a:path w="128" h="132">
                  <a:moveTo>
                    <a:pt x="0" y="32"/>
                  </a:moveTo>
                  <a:lnTo>
                    <a:pt x="2" y="28"/>
                  </a:lnTo>
                  <a:lnTo>
                    <a:pt x="6" y="26"/>
                  </a:lnTo>
                  <a:lnTo>
                    <a:pt x="12" y="25"/>
                  </a:lnTo>
                  <a:lnTo>
                    <a:pt x="19" y="25"/>
                  </a:lnTo>
                  <a:lnTo>
                    <a:pt x="19" y="21"/>
                  </a:lnTo>
                  <a:lnTo>
                    <a:pt x="19" y="17"/>
                  </a:lnTo>
                  <a:lnTo>
                    <a:pt x="19" y="15"/>
                  </a:lnTo>
                  <a:lnTo>
                    <a:pt x="19" y="10"/>
                  </a:lnTo>
                  <a:lnTo>
                    <a:pt x="19" y="6"/>
                  </a:lnTo>
                  <a:lnTo>
                    <a:pt x="19" y="0"/>
                  </a:lnTo>
                  <a:lnTo>
                    <a:pt x="21" y="0"/>
                  </a:lnTo>
                  <a:lnTo>
                    <a:pt x="34" y="0"/>
                  </a:lnTo>
                  <a:lnTo>
                    <a:pt x="40" y="4"/>
                  </a:lnTo>
                  <a:lnTo>
                    <a:pt x="44" y="6"/>
                  </a:lnTo>
                  <a:lnTo>
                    <a:pt x="49" y="6"/>
                  </a:lnTo>
                  <a:lnTo>
                    <a:pt x="53" y="10"/>
                  </a:lnTo>
                  <a:lnTo>
                    <a:pt x="57" y="6"/>
                  </a:lnTo>
                  <a:lnTo>
                    <a:pt x="61" y="6"/>
                  </a:lnTo>
                  <a:lnTo>
                    <a:pt x="63" y="10"/>
                  </a:lnTo>
                  <a:lnTo>
                    <a:pt x="66" y="10"/>
                  </a:lnTo>
                  <a:lnTo>
                    <a:pt x="68" y="11"/>
                  </a:lnTo>
                  <a:lnTo>
                    <a:pt x="68" y="11"/>
                  </a:lnTo>
                  <a:lnTo>
                    <a:pt x="72" y="10"/>
                  </a:lnTo>
                  <a:lnTo>
                    <a:pt x="76" y="11"/>
                  </a:lnTo>
                  <a:lnTo>
                    <a:pt x="80" y="15"/>
                  </a:lnTo>
                  <a:lnTo>
                    <a:pt x="83" y="15"/>
                  </a:lnTo>
                  <a:lnTo>
                    <a:pt x="87" y="11"/>
                  </a:lnTo>
                  <a:lnTo>
                    <a:pt x="91" y="11"/>
                  </a:lnTo>
                  <a:lnTo>
                    <a:pt x="93" y="6"/>
                  </a:lnTo>
                  <a:lnTo>
                    <a:pt x="96" y="6"/>
                  </a:lnTo>
                  <a:lnTo>
                    <a:pt x="102" y="10"/>
                  </a:lnTo>
                  <a:lnTo>
                    <a:pt x="104" y="6"/>
                  </a:lnTo>
                  <a:lnTo>
                    <a:pt x="106" y="6"/>
                  </a:lnTo>
                  <a:lnTo>
                    <a:pt x="106" y="10"/>
                  </a:lnTo>
                  <a:lnTo>
                    <a:pt x="110" y="11"/>
                  </a:lnTo>
                  <a:lnTo>
                    <a:pt x="112" y="15"/>
                  </a:lnTo>
                  <a:lnTo>
                    <a:pt x="112" y="21"/>
                  </a:lnTo>
                  <a:lnTo>
                    <a:pt x="113" y="25"/>
                  </a:lnTo>
                  <a:lnTo>
                    <a:pt x="117" y="25"/>
                  </a:lnTo>
                  <a:lnTo>
                    <a:pt x="117" y="25"/>
                  </a:lnTo>
                  <a:lnTo>
                    <a:pt x="113" y="30"/>
                  </a:lnTo>
                  <a:lnTo>
                    <a:pt x="112" y="36"/>
                  </a:lnTo>
                  <a:lnTo>
                    <a:pt x="115" y="36"/>
                  </a:lnTo>
                  <a:lnTo>
                    <a:pt x="117" y="32"/>
                  </a:lnTo>
                  <a:lnTo>
                    <a:pt x="119" y="32"/>
                  </a:lnTo>
                  <a:lnTo>
                    <a:pt x="119" y="36"/>
                  </a:lnTo>
                  <a:lnTo>
                    <a:pt x="121" y="38"/>
                  </a:lnTo>
                  <a:lnTo>
                    <a:pt x="121" y="42"/>
                  </a:lnTo>
                  <a:lnTo>
                    <a:pt x="125" y="42"/>
                  </a:lnTo>
                  <a:lnTo>
                    <a:pt x="128" y="42"/>
                  </a:lnTo>
                  <a:lnTo>
                    <a:pt x="128" y="45"/>
                  </a:lnTo>
                  <a:lnTo>
                    <a:pt x="125" y="47"/>
                  </a:lnTo>
                  <a:lnTo>
                    <a:pt x="119" y="49"/>
                  </a:lnTo>
                  <a:lnTo>
                    <a:pt x="119" y="51"/>
                  </a:lnTo>
                  <a:lnTo>
                    <a:pt x="121" y="55"/>
                  </a:lnTo>
                  <a:lnTo>
                    <a:pt x="121" y="60"/>
                  </a:lnTo>
                  <a:lnTo>
                    <a:pt x="121" y="64"/>
                  </a:lnTo>
                  <a:lnTo>
                    <a:pt x="121" y="72"/>
                  </a:lnTo>
                  <a:lnTo>
                    <a:pt x="123" y="74"/>
                  </a:lnTo>
                  <a:lnTo>
                    <a:pt x="125" y="77"/>
                  </a:lnTo>
                  <a:lnTo>
                    <a:pt x="125" y="79"/>
                  </a:lnTo>
                  <a:lnTo>
                    <a:pt x="123" y="79"/>
                  </a:lnTo>
                  <a:lnTo>
                    <a:pt x="119" y="81"/>
                  </a:lnTo>
                  <a:lnTo>
                    <a:pt x="119" y="83"/>
                  </a:lnTo>
                  <a:lnTo>
                    <a:pt x="123" y="87"/>
                  </a:lnTo>
                  <a:lnTo>
                    <a:pt x="125" y="89"/>
                  </a:lnTo>
                  <a:lnTo>
                    <a:pt x="125" y="92"/>
                  </a:lnTo>
                  <a:lnTo>
                    <a:pt x="119" y="102"/>
                  </a:lnTo>
                  <a:lnTo>
                    <a:pt x="115" y="106"/>
                  </a:lnTo>
                  <a:lnTo>
                    <a:pt x="115" y="106"/>
                  </a:lnTo>
                  <a:lnTo>
                    <a:pt x="115" y="111"/>
                  </a:lnTo>
                  <a:lnTo>
                    <a:pt x="113" y="117"/>
                  </a:lnTo>
                  <a:lnTo>
                    <a:pt x="110" y="121"/>
                  </a:lnTo>
                  <a:lnTo>
                    <a:pt x="110" y="123"/>
                  </a:lnTo>
                  <a:lnTo>
                    <a:pt x="83" y="132"/>
                  </a:lnTo>
                  <a:lnTo>
                    <a:pt x="78" y="126"/>
                  </a:lnTo>
                  <a:lnTo>
                    <a:pt x="76" y="126"/>
                  </a:lnTo>
                  <a:lnTo>
                    <a:pt x="68" y="121"/>
                  </a:lnTo>
                  <a:lnTo>
                    <a:pt x="68" y="121"/>
                  </a:lnTo>
                  <a:lnTo>
                    <a:pt x="68" y="115"/>
                  </a:lnTo>
                  <a:lnTo>
                    <a:pt x="68" y="115"/>
                  </a:lnTo>
                  <a:lnTo>
                    <a:pt x="76" y="111"/>
                  </a:lnTo>
                  <a:lnTo>
                    <a:pt x="76" y="85"/>
                  </a:lnTo>
                  <a:lnTo>
                    <a:pt x="78" y="81"/>
                  </a:lnTo>
                  <a:lnTo>
                    <a:pt x="76" y="81"/>
                  </a:lnTo>
                  <a:lnTo>
                    <a:pt x="76" y="77"/>
                  </a:lnTo>
                  <a:lnTo>
                    <a:pt x="78" y="77"/>
                  </a:lnTo>
                  <a:lnTo>
                    <a:pt x="78" y="74"/>
                  </a:lnTo>
                  <a:lnTo>
                    <a:pt x="76" y="70"/>
                  </a:lnTo>
                  <a:lnTo>
                    <a:pt x="76" y="66"/>
                  </a:lnTo>
                  <a:lnTo>
                    <a:pt x="72" y="60"/>
                  </a:lnTo>
                  <a:lnTo>
                    <a:pt x="68" y="57"/>
                  </a:lnTo>
                  <a:lnTo>
                    <a:pt x="66" y="51"/>
                  </a:lnTo>
                  <a:lnTo>
                    <a:pt x="49" y="51"/>
                  </a:lnTo>
                  <a:lnTo>
                    <a:pt x="48" y="51"/>
                  </a:lnTo>
                  <a:lnTo>
                    <a:pt x="44" y="57"/>
                  </a:lnTo>
                  <a:lnTo>
                    <a:pt x="38" y="60"/>
                  </a:lnTo>
                  <a:lnTo>
                    <a:pt x="38" y="62"/>
                  </a:lnTo>
                  <a:lnTo>
                    <a:pt x="34" y="66"/>
                  </a:lnTo>
                  <a:lnTo>
                    <a:pt x="31" y="66"/>
                  </a:lnTo>
                  <a:lnTo>
                    <a:pt x="29" y="64"/>
                  </a:lnTo>
                  <a:lnTo>
                    <a:pt x="23" y="60"/>
                  </a:lnTo>
                  <a:lnTo>
                    <a:pt x="21" y="57"/>
                  </a:lnTo>
                  <a:lnTo>
                    <a:pt x="19" y="57"/>
                  </a:lnTo>
                  <a:lnTo>
                    <a:pt x="16" y="55"/>
                  </a:lnTo>
                  <a:lnTo>
                    <a:pt x="16" y="51"/>
                  </a:lnTo>
                  <a:lnTo>
                    <a:pt x="19" y="49"/>
                  </a:lnTo>
                  <a:lnTo>
                    <a:pt x="16" y="49"/>
                  </a:lnTo>
                  <a:lnTo>
                    <a:pt x="14" y="51"/>
                  </a:lnTo>
                  <a:lnTo>
                    <a:pt x="10" y="49"/>
                  </a:lnTo>
                  <a:lnTo>
                    <a:pt x="6" y="49"/>
                  </a:lnTo>
                  <a:lnTo>
                    <a:pt x="2" y="42"/>
                  </a:lnTo>
                  <a:lnTo>
                    <a:pt x="4" y="36"/>
                  </a:lnTo>
                  <a:lnTo>
                    <a:pt x="0" y="32"/>
                  </a:lnTo>
                  <a:lnTo>
                    <a:pt x="0" y="32"/>
                  </a:lnTo>
                  <a:lnTo>
                    <a:pt x="0" y="32"/>
                  </a:lnTo>
                  <a:lnTo>
                    <a:pt x="0" y="32"/>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34" name="Freeform 119">
              <a:extLst>
                <a:ext uri="{FF2B5EF4-FFF2-40B4-BE49-F238E27FC236}">
                  <a16:creationId xmlns:a16="http://schemas.microsoft.com/office/drawing/2014/main" id="{9C989ACD-551D-47AB-93DD-EDCBA7815901}"/>
                </a:ext>
              </a:extLst>
            </p:cNvPr>
            <p:cNvSpPr>
              <a:spLocks noEditPoints="1"/>
            </p:cNvSpPr>
            <p:nvPr/>
          </p:nvSpPr>
          <p:spPr bwMode="auto">
            <a:xfrm>
              <a:off x="9211481" y="2738894"/>
              <a:ext cx="18539" cy="22387"/>
            </a:xfrm>
            <a:custGeom>
              <a:avLst/>
              <a:gdLst/>
              <a:ahLst/>
              <a:cxnLst>
                <a:cxn ang="0">
                  <a:pos x="15" y="54"/>
                </a:cxn>
                <a:cxn ang="0">
                  <a:pos x="15" y="51"/>
                </a:cxn>
                <a:cxn ang="0">
                  <a:pos x="13" y="49"/>
                </a:cxn>
                <a:cxn ang="0">
                  <a:pos x="11" y="49"/>
                </a:cxn>
                <a:cxn ang="0">
                  <a:pos x="9" y="51"/>
                </a:cxn>
                <a:cxn ang="0">
                  <a:pos x="11" y="53"/>
                </a:cxn>
                <a:cxn ang="0">
                  <a:pos x="13" y="54"/>
                </a:cxn>
                <a:cxn ang="0">
                  <a:pos x="15" y="54"/>
                </a:cxn>
                <a:cxn ang="0">
                  <a:pos x="15" y="54"/>
                </a:cxn>
                <a:cxn ang="0">
                  <a:pos x="15" y="54"/>
                </a:cxn>
                <a:cxn ang="0">
                  <a:pos x="15" y="54"/>
                </a:cxn>
                <a:cxn ang="0">
                  <a:pos x="2" y="15"/>
                </a:cxn>
                <a:cxn ang="0">
                  <a:pos x="5" y="15"/>
                </a:cxn>
                <a:cxn ang="0">
                  <a:pos x="11" y="11"/>
                </a:cxn>
                <a:cxn ang="0">
                  <a:pos x="11" y="9"/>
                </a:cxn>
                <a:cxn ang="0">
                  <a:pos x="17" y="6"/>
                </a:cxn>
                <a:cxn ang="0">
                  <a:pos x="21" y="2"/>
                </a:cxn>
                <a:cxn ang="0">
                  <a:pos x="24" y="0"/>
                </a:cxn>
                <a:cxn ang="0">
                  <a:pos x="41" y="0"/>
                </a:cxn>
                <a:cxn ang="0">
                  <a:pos x="43" y="6"/>
                </a:cxn>
                <a:cxn ang="0">
                  <a:pos x="47" y="9"/>
                </a:cxn>
                <a:cxn ang="0">
                  <a:pos x="51" y="15"/>
                </a:cxn>
                <a:cxn ang="0">
                  <a:pos x="51" y="19"/>
                </a:cxn>
                <a:cxn ang="0">
                  <a:pos x="53" y="22"/>
                </a:cxn>
                <a:cxn ang="0">
                  <a:pos x="53" y="26"/>
                </a:cxn>
                <a:cxn ang="0">
                  <a:pos x="53" y="26"/>
                </a:cxn>
                <a:cxn ang="0">
                  <a:pos x="51" y="30"/>
                </a:cxn>
                <a:cxn ang="0">
                  <a:pos x="53" y="30"/>
                </a:cxn>
                <a:cxn ang="0">
                  <a:pos x="53" y="34"/>
                </a:cxn>
                <a:cxn ang="0">
                  <a:pos x="51" y="58"/>
                </a:cxn>
                <a:cxn ang="0">
                  <a:pos x="43" y="64"/>
                </a:cxn>
                <a:cxn ang="0">
                  <a:pos x="41" y="60"/>
                </a:cxn>
                <a:cxn ang="0">
                  <a:pos x="34" y="60"/>
                </a:cxn>
                <a:cxn ang="0">
                  <a:pos x="22" y="54"/>
                </a:cxn>
                <a:cxn ang="0">
                  <a:pos x="19" y="54"/>
                </a:cxn>
                <a:cxn ang="0">
                  <a:pos x="19" y="54"/>
                </a:cxn>
                <a:cxn ang="0">
                  <a:pos x="17" y="51"/>
                </a:cxn>
                <a:cxn ang="0">
                  <a:pos x="15" y="49"/>
                </a:cxn>
                <a:cxn ang="0">
                  <a:pos x="15" y="45"/>
                </a:cxn>
                <a:cxn ang="0">
                  <a:pos x="15" y="43"/>
                </a:cxn>
                <a:cxn ang="0">
                  <a:pos x="11" y="45"/>
                </a:cxn>
                <a:cxn ang="0">
                  <a:pos x="7" y="43"/>
                </a:cxn>
                <a:cxn ang="0">
                  <a:pos x="7" y="36"/>
                </a:cxn>
                <a:cxn ang="0">
                  <a:pos x="5" y="30"/>
                </a:cxn>
                <a:cxn ang="0">
                  <a:pos x="2" y="30"/>
                </a:cxn>
                <a:cxn ang="0">
                  <a:pos x="0" y="28"/>
                </a:cxn>
                <a:cxn ang="0">
                  <a:pos x="4" y="22"/>
                </a:cxn>
                <a:cxn ang="0">
                  <a:pos x="0" y="21"/>
                </a:cxn>
                <a:cxn ang="0">
                  <a:pos x="0" y="19"/>
                </a:cxn>
                <a:cxn ang="0">
                  <a:pos x="2" y="15"/>
                </a:cxn>
                <a:cxn ang="0">
                  <a:pos x="2" y="15"/>
                </a:cxn>
                <a:cxn ang="0">
                  <a:pos x="2" y="15"/>
                </a:cxn>
                <a:cxn ang="0">
                  <a:pos x="2" y="15"/>
                </a:cxn>
              </a:cxnLst>
              <a:rect l="0" t="0" r="r" b="b"/>
              <a:pathLst>
                <a:path w="53" h="64">
                  <a:moveTo>
                    <a:pt x="15" y="54"/>
                  </a:moveTo>
                  <a:lnTo>
                    <a:pt x="15" y="51"/>
                  </a:lnTo>
                  <a:lnTo>
                    <a:pt x="13" y="49"/>
                  </a:lnTo>
                  <a:lnTo>
                    <a:pt x="11" y="49"/>
                  </a:lnTo>
                  <a:lnTo>
                    <a:pt x="9" y="51"/>
                  </a:lnTo>
                  <a:lnTo>
                    <a:pt x="11" y="53"/>
                  </a:lnTo>
                  <a:lnTo>
                    <a:pt x="13" y="54"/>
                  </a:lnTo>
                  <a:lnTo>
                    <a:pt x="15" y="54"/>
                  </a:lnTo>
                  <a:lnTo>
                    <a:pt x="15" y="54"/>
                  </a:lnTo>
                  <a:lnTo>
                    <a:pt x="15" y="54"/>
                  </a:lnTo>
                  <a:lnTo>
                    <a:pt x="15" y="54"/>
                  </a:lnTo>
                  <a:close/>
                  <a:moveTo>
                    <a:pt x="2" y="15"/>
                  </a:moveTo>
                  <a:lnTo>
                    <a:pt x="5" y="15"/>
                  </a:lnTo>
                  <a:lnTo>
                    <a:pt x="11" y="11"/>
                  </a:lnTo>
                  <a:lnTo>
                    <a:pt x="11" y="9"/>
                  </a:lnTo>
                  <a:lnTo>
                    <a:pt x="17" y="6"/>
                  </a:lnTo>
                  <a:lnTo>
                    <a:pt x="21" y="2"/>
                  </a:lnTo>
                  <a:lnTo>
                    <a:pt x="24" y="0"/>
                  </a:lnTo>
                  <a:lnTo>
                    <a:pt x="41" y="0"/>
                  </a:lnTo>
                  <a:lnTo>
                    <a:pt x="43" y="6"/>
                  </a:lnTo>
                  <a:lnTo>
                    <a:pt x="47" y="9"/>
                  </a:lnTo>
                  <a:lnTo>
                    <a:pt x="51" y="15"/>
                  </a:lnTo>
                  <a:lnTo>
                    <a:pt x="51" y="19"/>
                  </a:lnTo>
                  <a:lnTo>
                    <a:pt x="53" y="22"/>
                  </a:lnTo>
                  <a:lnTo>
                    <a:pt x="53" y="26"/>
                  </a:lnTo>
                  <a:lnTo>
                    <a:pt x="53" y="26"/>
                  </a:lnTo>
                  <a:lnTo>
                    <a:pt x="51" y="30"/>
                  </a:lnTo>
                  <a:lnTo>
                    <a:pt x="53" y="30"/>
                  </a:lnTo>
                  <a:lnTo>
                    <a:pt x="53" y="34"/>
                  </a:lnTo>
                  <a:lnTo>
                    <a:pt x="51" y="58"/>
                  </a:lnTo>
                  <a:lnTo>
                    <a:pt x="43" y="64"/>
                  </a:lnTo>
                  <a:lnTo>
                    <a:pt x="41" y="60"/>
                  </a:lnTo>
                  <a:lnTo>
                    <a:pt x="34" y="60"/>
                  </a:lnTo>
                  <a:lnTo>
                    <a:pt x="22" y="54"/>
                  </a:lnTo>
                  <a:lnTo>
                    <a:pt x="19" y="54"/>
                  </a:lnTo>
                  <a:lnTo>
                    <a:pt x="19" y="54"/>
                  </a:lnTo>
                  <a:lnTo>
                    <a:pt x="17" y="51"/>
                  </a:lnTo>
                  <a:lnTo>
                    <a:pt x="15" y="49"/>
                  </a:lnTo>
                  <a:lnTo>
                    <a:pt x="15" y="45"/>
                  </a:lnTo>
                  <a:lnTo>
                    <a:pt x="15" y="43"/>
                  </a:lnTo>
                  <a:lnTo>
                    <a:pt x="11" y="45"/>
                  </a:lnTo>
                  <a:lnTo>
                    <a:pt x="7" y="43"/>
                  </a:lnTo>
                  <a:lnTo>
                    <a:pt x="7" y="36"/>
                  </a:lnTo>
                  <a:lnTo>
                    <a:pt x="5" y="30"/>
                  </a:lnTo>
                  <a:lnTo>
                    <a:pt x="2" y="30"/>
                  </a:lnTo>
                  <a:lnTo>
                    <a:pt x="0" y="28"/>
                  </a:lnTo>
                  <a:lnTo>
                    <a:pt x="4" y="22"/>
                  </a:lnTo>
                  <a:lnTo>
                    <a:pt x="0" y="21"/>
                  </a:lnTo>
                  <a:lnTo>
                    <a:pt x="0" y="19"/>
                  </a:lnTo>
                  <a:lnTo>
                    <a:pt x="2" y="15"/>
                  </a:lnTo>
                  <a:lnTo>
                    <a:pt x="2" y="15"/>
                  </a:lnTo>
                  <a:lnTo>
                    <a:pt x="2" y="15"/>
                  </a:lnTo>
                  <a:lnTo>
                    <a:pt x="2" y="15"/>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35" name="Freeform 120">
              <a:extLst>
                <a:ext uri="{FF2B5EF4-FFF2-40B4-BE49-F238E27FC236}">
                  <a16:creationId xmlns:a16="http://schemas.microsoft.com/office/drawing/2014/main" id="{5A83CCF2-33BC-4FA4-AAC6-6AA98837C736}"/>
                </a:ext>
              </a:extLst>
            </p:cNvPr>
            <p:cNvSpPr>
              <a:spLocks/>
            </p:cNvSpPr>
            <p:nvPr/>
          </p:nvSpPr>
          <p:spPr bwMode="auto">
            <a:xfrm>
              <a:off x="9241214" y="2735046"/>
              <a:ext cx="40577" cy="40577"/>
            </a:xfrm>
            <a:custGeom>
              <a:avLst/>
              <a:gdLst/>
              <a:ahLst/>
              <a:cxnLst>
                <a:cxn ang="0">
                  <a:pos x="20" y="111"/>
                </a:cxn>
                <a:cxn ang="0">
                  <a:pos x="20" y="105"/>
                </a:cxn>
                <a:cxn ang="0">
                  <a:pos x="20" y="99"/>
                </a:cxn>
                <a:cxn ang="0">
                  <a:pos x="20" y="94"/>
                </a:cxn>
                <a:cxn ang="0">
                  <a:pos x="24" y="88"/>
                </a:cxn>
                <a:cxn ang="0">
                  <a:pos x="18" y="88"/>
                </a:cxn>
                <a:cxn ang="0">
                  <a:pos x="15" y="82"/>
                </a:cxn>
                <a:cxn ang="0">
                  <a:pos x="9" y="81"/>
                </a:cxn>
                <a:cxn ang="0">
                  <a:pos x="3" y="81"/>
                </a:cxn>
                <a:cxn ang="0">
                  <a:pos x="0" y="77"/>
                </a:cxn>
                <a:cxn ang="0">
                  <a:pos x="5" y="67"/>
                </a:cxn>
                <a:cxn ang="0">
                  <a:pos x="5" y="62"/>
                </a:cxn>
                <a:cxn ang="0">
                  <a:pos x="15" y="49"/>
                </a:cxn>
                <a:cxn ang="0">
                  <a:pos x="13" y="45"/>
                </a:cxn>
                <a:cxn ang="0">
                  <a:pos x="9" y="39"/>
                </a:cxn>
                <a:cxn ang="0">
                  <a:pos x="15" y="37"/>
                </a:cxn>
                <a:cxn ang="0">
                  <a:pos x="13" y="33"/>
                </a:cxn>
                <a:cxn ang="0">
                  <a:pos x="11" y="24"/>
                </a:cxn>
                <a:cxn ang="0">
                  <a:pos x="11" y="15"/>
                </a:cxn>
                <a:cxn ang="0">
                  <a:pos x="9" y="9"/>
                </a:cxn>
                <a:cxn ang="0">
                  <a:pos x="24" y="1"/>
                </a:cxn>
                <a:cxn ang="0">
                  <a:pos x="30" y="5"/>
                </a:cxn>
                <a:cxn ang="0">
                  <a:pos x="39" y="3"/>
                </a:cxn>
                <a:cxn ang="0">
                  <a:pos x="47" y="0"/>
                </a:cxn>
                <a:cxn ang="0">
                  <a:pos x="50" y="3"/>
                </a:cxn>
                <a:cxn ang="0">
                  <a:pos x="58" y="7"/>
                </a:cxn>
                <a:cxn ang="0">
                  <a:pos x="64" y="0"/>
                </a:cxn>
                <a:cxn ang="0">
                  <a:pos x="75" y="7"/>
                </a:cxn>
                <a:cxn ang="0">
                  <a:pos x="80" y="9"/>
                </a:cxn>
                <a:cxn ang="0">
                  <a:pos x="88" y="11"/>
                </a:cxn>
                <a:cxn ang="0">
                  <a:pos x="96" y="15"/>
                </a:cxn>
                <a:cxn ang="0">
                  <a:pos x="103" y="11"/>
                </a:cxn>
                <a:cxn ang="0">
                  <a:pos x="109" y="15"/>
                </a:cxn>
                <a:cxn ang="0">
                  <a:pos x="112" y="17"/>
                </a:cxn>
                <a:cxn ang="0">
                  <a:pos x="112" y="26"/>
                </a:cxn>
                <a:cxn ang="0">
                  <a:pos x="116" y="33"/>
                </a:cxn>
                <a:cxn ang="0">
                  <a:pos x="116" y="39"/>
                </a:cxn>
                <a:cxn ang="0">
                  <a:pos x="111" y="45"/>
                </a:cxn>
                <a:cxn ang="0">
                  <a:pos x="105" y="58"/>
                </a:cxn>
                <a:cxn ang="0">
                  <a:pos x="103" y="64"/>
                </a:cxn>
                <a:cxn ang="0">
                  <a:pos x="103" y="75"/>
                </a:cxn>
                <a:cxn ang="0">
                  <a:pos x="101" y="79"/>
                </a:cxn>
                <a:cxn ang="0">
                  <a:pos x="105" y="88"/>
                </a:cxn>
                <a:cxn ang="0">
                  <a:pos x="111" y="92"/>
                </a:cxn>
                <a:cxn ang="0">
                  <a:pos x="112" y="101"/>
                </a:cxn>
                <a:cxn ang="0">
                  <a:pos x="105" y="101"/>
                </a:cxn>
                <a:cxn ang="0">
                  <a:pos x="101" y="98"/>
                </a:cxn>
                <a:cxn ang="0">
                  <a:pos x="99" y="103"/>
                </a:cxn>
                <a:cxn ang="0">
                  <a:pos x="80" y="103"/>
                </a:cxn>
                <a:cxn ang="0">
                  <a:pos x="48" y="103"/>
                </a:cxn>
                <a:cxn ang="0">
                  <a:pos x="35" y="111"/>
                </a:cxn>
                <a:cxn ang="0">
                  <a:pos x="30" y="111"/>
                </a:cxn>
                <a:cxn ang="0">
                  <a:pos x="20" y="116"/>
                </a:cxn>
                <a:cxn ang="0">
                  <a:pos x="20" y="116"/>
                </a:cxn>
              </a:cxnLst>
              <a:rect l="0" t="0" r="r" b="b"/>
              <a:pathLst>
                <a:path w="116" h="116">
                  <a:moveTo>
                    <a:pt x="20" y="116"/>
                  </a:moveTo>
                  <a:lnTo>
                    <a:pt x="20" y="111"/>
                  </a:lnTo>
                  <a:lnTo>
                    <a:pt x="20" y="111"/>
                  </a:lnTo>
                  <a:lnTo>
                    <a:pt x="20" y="105"/>
                  </a:lnTo>
                  <a:lnTo>
                    <a:pt x="20" y="103"/>
                  </a:lnTo>
                  <a:lnTo>
                    <a:pt x="20" y="99"/>
                  </a:lnTo>
                  <a:lnTo>
                    <a:pt x="20" y="96"/>
                  </a:lnTo>
                  <a:lnTo>
                    <a:pt x="20" y="94"/>
                  </a:lnTo>
                  <a:lnTo>
                    <a:pt x="24" y="92"/>
                  </a:lnTo>
                  <a:lnTo>
                    <a:pt x="24" y="88"/>
                  </a:lnTo>
                  <a:lnTo>
                    <a:pt x="20" y="88"/>
                  </a:lnTo>
                  <a:lnTo>
                    <a:pt x="18" y="88"/>
                  </a:lnTo>
                  <a:lnTo>
                    <a:pt x="16" y="84"/>
                  </a:lnTo>
                  <a:lnTo>
                    <a:pt x="15" y="82"/>
                  </a:lnTo>
                  <a:lnTo>
                    <a:pt x="11" y="82"/>
                  </a:lnTo>
                  <a:lnTo>
                    <a:pt x="9" y="81"/>
                  </a:lnTo>
                  <a:lnTo>
                    <a:pt x="5" y="81"/>
                  </a:lnTo>
                  <a:lnTo>
                    <a:pt x="3" y="81"/>
                  </a:lnTo>
                  <a:lnTo>
                    <a:pt x="1" y="81"/>
                  </a:lnTo>
                  <a:lnTo>
                    <a:pt x="0" y="77"/>
                  </a:lnTo>
                  <a:lnTo>
                    <a:pt x="3" y="73"/>
                  </a:lnTo>
                  <a:lnTo>
                    <a:pt x="5" y="67"/>
                  </a:lnTo>
                  <a:lnTo>
                    <a:pt x="5" y="64"/>
                  </a:lnTo>
                  <a:lnTo>
                    <a:pt x="5" y="62"/>
                  </a:lnTo>
                  <a:lnTo>
                    <a:pt x="9" y="60"/>
                  </a:lnTo>
                  <a:lnTo>
                    <a:pt x="15" y="49"/>
                  </a:lnTo>
                  <a:lnTo>
                    <a:pt x="15" y="45"/>
                  </a:lnTo>
                  <a:lnTo>
                    <a:pt x="13" y="45"/>
                  </a:lnTo>
                  <a:lnTo>
                    <a:pt x="9" y="41"/>
                  </a:lnTo>
                  <a:lnTo>
                    <a:pt x="9" y="39"/>
                  </a:lnTo>
                  <a:lnTo>
                    <a:pt x="13" y="37"/>
                  </a:lnTo>
                  <a:lnTo>
                    <a:pt x="15" y="37"/>
                  </a:lnTo>
                  <a:lnTo>
                    <a:pt x="16" y="35"/>
                  </a:lnTo>
                  <a:lnTo>
                    <a:pt x="13" y="33"/>
                  </a:lnTo>
                  <a:lnTo>
                    <a:pt x="11" y="30"/>
                  </a:lnTo>
                  <a:lnTo>
                    <a:pt x="11" y="24"/>
                  </a:lnTo>
                  <a:lnTo>
                    <a:pt x="11" y="20"/>
                  </a:lnTo>
                  <a:lnTo>
                    <a:pt x="11" y="15"/>
                  </a:lnTo>
                  <a:lnTo>
                    <a:pt x="9" y="11"/>
                  </a:lnTo>
                  <a:lnTo>
                    <a:pt x="9" y="9"/>
                  </a:lnTo>
                  <a:lnTo>
                    <a:pt x="16" y="7"/>
                  </a:lnTo>
                  <a:lnTo>
                    <a:pt x="24" y="1"/>
                  </a:lnTo>
                  <a:lnTo>
                    <a:pt x="24" y="1"/>
                  </a:lnTo>
                  <a:lnTo>
                    <a:pt x="30" y="5"/>
                  </a:lnTo>
                  <a:lnTo>
                    <a:pt x="37" y="5"/>
                  </a:lnTo>
                  <a:lnTo>
                    <a:pt x="39" y="3"/>
                  </a:lnTo>
                  <a:lnTo>
                    <a:pt x="39" y="1"/>
                  </a:lnTo>
                  <a:lnTo>
                    <a:pt x="47" y="0"/>
                  </a:lnTo>
                  <a:lnTo>
                    <a:pt x="50" y="1"/>
                  </a:lnTo>
                  <a:lnTo>
                    <a:pt x="50" y="3"/>
                  </a:lnTo>
                  <a:lnTo>
                    <a:pt x="50" y="5"/>
                  </a:lnTo>
                  <a:lnTo>
                    <a:pt x="58" y="7"/>
                  </a:lnTo>
                  <a:lnTo>
                    <a:pt x="60" y="1"/>
                  </a:lnTo>
                  <a:lnTo>
                    <a:pt x="64" y="0"/>
                  </a:lnTo>
                  <a:lnTo>
                    <a:pt x="69" y="3"/>
                  </a:lnTo>
                  <a:lnTo>
                    <a:pt x="75" y="7"/>
                  </a:lnTo>
                  <a:lnTo>
                    <a:pt x="79" y="7"/>
                  </a:lnTo>
                  <a:lnTo>
                    <a:pt x="80" y="9"/>
                  </a:lnTo>
                  <a:lnTo>
                    <a:pt x="84" y="9"/>
                  </a:lnTo>
                  <a:lnTo>
                    <a:pt x="88" y="11"/>
                  </a:lnTo>
                  <a:lnTo>
                    <a:pt x="90" y="15"/>
                  </a:lnTo>
                  <a:lnTo>
                    <a:pt x="96" y="15"/>
                  </a:lnTo>
                  <a:lnTo>
                    <a:pt x="99" y="15"/>
                  </a:lnTo>
                  <a:lnTo>
                    <a:pt x="103" y="11"/>
                  </a:lnTo>
                  <a:lnTo>
                    <a:pt x="105" y="15"/>
                  </a:lnTo>
                  <a:lnTo>
                    <a:pt x="109" y="15"/>
                  </a:lnTo>
                  <a:lnTo>
                    <a:pt x="112" y="15"/>
                  </a:lnTo>
                  <a:lnTo>
                    <a:pt x="112" y="17"/>
                  </a:lnTo>
                  <a:lnTo>
                    <a:pt x="111" y="22"/>
                  </a:lnTo>
                  <a:lnTo>
                    <a:pt x="112" y="26"/>
                  </a:lnTo>
                  <a:lnTo>
                    <a:pt x="112" y="30"/>
                  </a:lnTo>
                  <a:lnTo>
                    <a:pt x="116" y="33"/>
                  </a:lnTo>
                  <a:lnTo>
                    <a:pt x="116" y="35"/>
                  </a:lnTo>
                  <a:lnTo>
                    <a:pt x="116" y="39"/>
                  </a:lnTo>
                  <a:lnTo>
                    <a:pt x="116" y="45"/>
                  </a:lnTo>
                  <a:lnTo>
                    <a:pt x="111" y="45"/>
                  </a:lnTo>
                  <a:lnTo>
                    <a:pt x="105" y="54"/>
                  </a:lnTo>
                  <a:lnTo>
                    <a:pt x="105" y="58"/>
                  </a:lnTo>
                  <a:lnTo>
                    <a:pt x="103" y="62"/>
                  </a:lnTo>
                  <a:lnTo>
                    <a:pt x="103" y="64"/>
                  </a:lnTo>
                  <a:lnTo>
                    <a:pt x="101" y="67"/>
                  </a:lnTo>
                  <a:lnTo>
                    <a:pt x="103" y="75"/>
                  </a:lnTo>
                  <a:lnTo>
                    <a:pt x="101" y="77"/>
                  </a:lnTo>
                  <a:lnTo>
                    <a:pt x="101" y="79"/>
                  </a:lnTo>
                  <a:lnTo>
                    <a:pt x="103" y="81"/>
                  </a:lnTo>
                  <a:lnTo>
                    <a:pt x="105" y="88"/>
                  </a:lnTo>
                  <a:lnTo>
                    <a:pt x="109" y="92"/>
                  </a:lnTo>
                  <a:lnTo>
                    <a:pt x="111" y="92"/>
                  </a:lnTo>
                  <a:lnTo>
                    <a:pt x="112" y="96"/>
                  </a:lnTo>
                  <a:lnTo>
                    <a:pt x="112" y="101"/>
                  </a:lnTo>
                  <a:lnTo>
                    <a:pt x="109" y="101"/>
                  </a:lnTo>
                  <a:lnTo>
                    <a:pt x="105" y="101"/>
                  </a:lnTo>
                  <a:lnTo>
                    <a:pt x="105" y="103"/>
                  </a:lnTo>
                  <a:lnTo>
                    <a:pt x="101" y="98"/>
                  </a:lnTo>
                  <a:lnTo>
                    <a:pt x="99" y="99"/>
                  </a:lnTo>
                  <a:lnTo>
                    <a:pt x="99" y="103"/>
                  </a:lnTo>
                  <a:lnTo>
                    <a:pt x="90" y="99"/>
                  </a:lnTo>
                  <a:lnTo>
                    <a:pt x="80" y="103"/>
                  </a:lnTo>
                  <a:lnTo>
                    <a:pt x="56" y="103"/>
                  </a:lnTo>
                  <a:lnTo>
                    <a:pt x="48" y="103"/>
                  </a:lnTo>
                  <a:lnTo>
                    <a:pt x="48" y="105"/>
                  </a:lnTo>
                  <a:lnTo>
                    <a:pt x="35" y="111"/>
                  </a:lnTo>
                  <a:lnTo>
                    <a:pt x="33" y="111"/>
                  </a:lnTo>
                  <a:lnTo>
                    <a:pt x="30" y="111"/>
                  </a:lnTo>
                  <a:lnTo>
                    <a:pt x="24" y="116"/>
                  </a:lnTo>
                  <a:lnTo>
                    <a:pt x="20" y="116"/>
                  </a:lnTo>
                  <a:lnTo>
                    <a:pt x="20" y="116"/>
                  </a:lnTo>
                  <a:lnTo>
                    <a:pt x="20" y="116"/>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36" name="Freeform 121">
              <a:extLst>
                <a:ext uri="{FF2B5EF4-FFF2-40B4-BE49-F238E27FC236}">
                  <a16:creationId xmlns:a16="http://schemas.microsoft.com/office/drawing/2014/main" id="{4940C3C0-F6E5-43B5-9228-A46A11502088}"/>
                </a:ext>
              </a:extLst>
            </p:cNvPr>
            <p:cNvSpPr>
              <a:spLocks/>
            </p:cNvSpPr>
            <p:nvPr/>
          </p:nvSpPr>
          <p:spPr bwMode="auto">
            <a:xfrm>
              <a:off x="9275844" y="2731548"/>
              <a:ext cx="27634" cy="42326"/>
            </a:xfrm>
            <a:custGeom>
              <a:avLst/>
              <a:gdLst/>
              <a:ahLst/>
              <a:cxnLst>
                <a:cxn ang="0">
                  <a:pos x="4" y="115"/>
                </a:cxn>
                <a:cxn ang="0">
                  <a:pos x="13" y="115"/>
                </a:cxn>
                <a:cxn ang="0">
                  <a:pos x="10" y="106"/>
                </a:cxn>
                <a:cxn ang="0">
                  <a:pos x="4" y="100"/>
                </a:cxn>
                <a:cxn ang="0">
                  <a:pos x="0" y="91"/>
                </a:cxn>
                <a:cxn ang="0">
                  <a:pos x="4" y="89"/>
                </a:cxn>
                <a:cxn ang="0">
                  <a:pos x="4" y="77"/>
                </a:cxn>
                <a:cxn ang="0">
                  <a:pos x="4" y="70"/>
                </a:cxn>
                <a:cxn ang="0">
                  <a:pos x="10" y="57"/>
                </a:cxn>
                <a:cxn ang="0">
                  <a:pos x="15" y="51"/>
                </a:cxn>
                <a:cxn ang="0">
                  <a:pos x="15" y="43"/>
                </a:cxn>
                <a:cxn ang="0">
                  <a:pos x="13" y="36"/>
                </a:cxn>
                <a:cxn ang="0">
                  <a:pos x="13" y="27"/>
                </a:cxn>
                <a:cxn ang="0">
                  <a:pos x="10" y="15"/>
                </a:cxn>
                <a:cxn ang="0">
                  <a:pos x="8" y="8"/>
                </a:cxn>
                <a:cxn ang="0">
                  <a:pos x="13" y="2"/>
                </a:cxn>
                <a:cxn ang="0">
                  <a:pos x="29" y="2"/>
                </a:cxn>
                <a:cxn ang="0">
                  <a:pos x="45" y="0"/>
                </a:cxn>
                <a:cxn ang="0">
                  <a:pos x="55" y="0"/>
                </a:cxn>
                <a:cxn ang="0">
                  <a:pos x="57" y="4"/>
                </a:cxn>
                <a:cxn ang="0">
                  <a:pos x="59" y="10"/>
                </a:cxn>
                <a:cxn ang="0">
                  <a:pos x="66" y="15"/>
                </a:cxn>
                <a:cxn ang="0">
                  <a:pos x="68" y="21"/>
                </a:cxn>
                <a:cxn ang="0">
                  <a:pos x="70" y="30"/>
                </a:cxn>
                <a:cxn ang="0">
                  <a:pos x="70" y="38"/>
                </a:cxn>
                <a:cxn ang="0">
                  <a:pos x="70" y="43"/>
                </a:cxn>
                <a:cxn ang="0">
                  <a:pos x="74" y="49"/>
                </a:cxn>
                <a:cxn ang="0">
                  <a:pos x="74" y="55"/>
                </a:cxn>
                <a:cxn ang="0">
                  <a:pos x="74" y="64"/>
                </a:cxn>
                <a:cxn ang="0">
                  <a:pos x="70" y="77"/>
                </a:cxn>
                <a:cxn ang="0">
                  <a:pos x="70" y="85"/>
                </a:cxn>
                <a:cxn ang="0">
                  <a:pos x="74" y="94"/>
                </a:cxn>
                <a:cxn ang="0">
                  <a:pos x="77" y="96"/>
                </a:cxn>
                <a:cxn ang="0">
                  <a:pos x="70" y="102"/>
                </a:cxn>
                <a:cxn ang="0">
                  <a:pos x="49" y="115"/>
                </a:cxn>
                <a:cxn ang="0">
                  <a:pos x="23" y="121"/>
                </a:cxn>
                <a:cxn ang="0">
                  <a:pos x="4" y="119"/>
                </a:cxn>
                <a:cxn ang="0">
                  <a:pos x="4" y="115"/>
                </a:cxn>
              </a:cxnLst>
              <a:rect l="0" t="0" r="r" b="b"/>
              <a:pathLst>
                <a:path w="79" h="121">
                  <a:moveTo>
                    <a:pt x="4" y="115"/>
                  </a:moveTo>
                  <a:lnTo>
                    <a:pt x="4" y="115"/>
                  </a:lnTo>
                  <a:lnTo>
                    <a:pt x="10" y="115"/>
                  </a:lnTo>
                  <a:lnTo>
                    <a:pt x="13" y="115"/>
                  </a:lnTo>
                  <a:lnTo>
                    <a:pt x="13" y="109"/>
                  </a:lnTo>
                  <a:lnTo>
                    <a:pt x="10" y="106"/>
                  </a:lnTo>
                  <a:lnTo>
                    <a:pt x="8" y="104"/>
                  </a:lnTo>
                  <a:lnTo>
                    <a:pt x="4" y="100"/>
                  </a:lnTo>
                  <a:lnTo>
                    <a:pt x="4" y="94"/>
                  </a:lnTo>
                  <a:lnTo>
                    <a:pt x="0" y="91"/>
                  </a:lnTo>
                  <a:lnTo>
                    <a:pt x="0" y="91"/>
                  </a:lnTo>
                  <a:lnTo>
                    <a:pt x="4" y="89"/>
                  </a:lnTo>
                  <a:lnTo>
                    <a:pt x="0" y="79"/>
                  </a:lnTo>
                  <a:lnTo>
                    <a:pt x="4" y="77"/>
                  </a:lnTo>
                  <a:lnTo>
                    <a:pt x="4" y="74"/>
                  </a:lnTo>
                  <a:lnTo>
                    <a:pt x="4" y="70"/>
                  </a:lnTo>
                  <a:lnTo>
                    <a:pt x="4" y="66"/>
                  </a:lnTo>
                  <a:lnTo>
                    <a:pt x="10" y="57"/>
                  </a:lnTo>
                  <a:lnTo>
                    <a:pt x="15" y="55"/>
                  </a:lnTo>
                  <a:lnTo>
                    <a:pt x="15" y="51"/>
                  </a:lnTo>
                  <a:lnTo>
                    <a:pt x="15" y="47"/>
                  </a:lnTo>
                  <a:lnTo>
                    <a:pt x="15" y="43"/>
                  </a:lnTo>
                  <a:lnTo>
                    <a:pt x="13" y="40"/>
                  </a:lnTo>
                  <a:lnTo>
                    <a:pt x="13" y="36"/>
                  </a:lnTo>
                  <a:lnTo>
                    <a:pt x="10" y="32"/>
                  </a:lnTo>
                  <a:lnTo>
                    <a:pt x="13" y="27"/>
                  </a:lnTo>
                  <a:lnTo>
                    <a:pt x="13" y="21"/>
                  </a:lnTo>
                  <a:lnTo>
                    <a:pt x="10" y="15"/>
                  </a:lnTo>
                  <a:lnTo>
                    <a:pt x="8" y="13"/>
                  </a:lnTo>
                  <a:lnTo>
                    <a:pt x="8" y="8"/>
                  </a:lnTo>
                  <a:lnTo>
                    <a:pt x="8" y="2"/>
                  </a:lnTo>
                  <a:lnTo>
                    <a:pt x="13" y="2"/>
                  </a:lnTo>
                  <a:lnTo>
                    <a:pt x="27" y="2"/>
                  </a:lnTo>
                  <a:lnTo>
                    <a:pt x="29" y="2"/>
                  </a:lnTo>
                  <a:lnTo>
                    <a:pt x="40" y="2"/>
                  </a:lnTo>
                  <a:lnTo>
                    <a:pt x="45" y="0"/>
                  </a:lnTo>
                  <a:lnTo>
                    <a:pt x="49" y="0"/>
                  </a:lnTo>
                  <a:lnTo>
                    <a:pt x="55" y="0"/>
                  </a:lnTo>
                  <a:lnTo>
                    <a:pt x="55" y="0"/>
                  </a:lnTo>
                  <a:lnTo>
                    <a:pt x="57" y="4"/>
                  </a:lnTo>
                  <a:lnTo>
                    <a:pt x="59" y="6"/>
                  </a:lnTo>
                  <a:lnTo>
                    <a:pt x="59" y="10"/>
                  </a:lnTo>
                  <a:lnTo>
                    <a:pt x="64" y="13"/>
                  </a:lnTo>
                  <a:lnTo>
                    <a:pt x="66" y="15"/>
                  </a:lnTo>
                  <a:lnTo>
                    <a:pt x="70" y="19"/>
                  </a:lnTo>
                  <a:lnTo>
                    <a:pt x="68" y="21"/>
                  </a:lnTo>
                  <a:lnTo>
                    <a:pt x="68" y="30"/>
                  </a:lnTo>
                  <a:lnTo>
                    <a:pt x="70" y="30"/>
                  </a:lnTo>
                  <a:lnTo>
                    <a:pt x="70" y="30"/>
                  </a:lnTo>
                  <a:lnTo>
                    <a:pt x="70" y="38"/>
                  </a:lnTo>
                  <a:lnTo>
                    <a:pt x="70" y="40"/>
                  </a:lnTo>
                  <a:lnTo>
                    <a:pt x="70" y="43"/>
                  </a:lnTo>
                  <a:lnTo>
                    <a:pt x="70" y="45"/>
                  </a:lnTo>
                  <a:lnTo>
                    <a:pt x="74" y="49"/>
                  </a:lnTo>
                  <a:lnTo>
                    <a:pt x="70" y="51"/>
                  </a:lnTo>
                  <a:lnTo>
                    <a:pt x="74" y="55"/>
                  </a:lnTo>
                  <a:lnTo>
                    <a:pt x="70" y="60"/>
                  </a:lnTo>
                  <a:lnTo>
                    <a:pt x="74" y="64"/>
                  </a:lnTo>
                  <a:lnTo>
                    <a:pt x="74" y="74"/>
                  </a:lnTo>
                  <a:lnTo>
                    <a:pt x="70" y="77"/>
                  </a:lnTo>
                  <a:lnTo>
                    <a:pt x="70" y="79"/>
                  </a:lnTo>
                  <a:lnTo>
                    <a:pt x="70" y="85"/>
                  </a:lnTo>
                  <a:lnTo>
                    <a:pt x="70" y="91"/>
                  </a:lnTo>
                  <a:lnTo>
                    <a:pt x="74" y="94"/>
                  </a:lnTo>
                  <a:lnTo>
                    <a:pt x="76" y="94"/>
                  </a:lnTo>
                  <a:lnTo>
                    <a:pt x="77" y="96"/>
                  </a:lnTo>
                  <a:lnTo>
                    <a:pt x="79" y="100"/>
                  </a:lnTo>
                  <a:lnTo>
                    <a:pt x="70" y="102"/>
                  </a:lnTo>
                  <a:lnTo>
                    <a:pt x="61" y="106"/>
                  </a:lnTo>
                  <a:lnTo>
                    <a:pt x="49" y="115"/>
                  </a:lnTo>
                  <a:lnTo>
                    <a:pt x="40" y="115"/>
                  </a:lnTo>
                  <a:lnTo>
                    <a:pt x="23" y="121"/>
                  </a:lnTo>
                  <a:lnTo>
                    <a:pt x="15" y="119"/>
                  </a:lnTo>
                  <a:lnTo>
                    <a:pt x="4" y="119"/>
                  </a:lnTo>
                  <a:lnTo>
                    <a:pt x="4" y="115"/>
                  </a:lnTo>
                  <a:lnTo>
                    <a:pt x="4" y="115"/>
                  </a:lnTo>
                  <a:lnTo>
                    <a:pt x="4" y="115"/>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37" name="Freeform 122">
              <a:extLst>
                <a:ext uri="{FF2B5EF4-FFF2-40B4-BE49-F238E27FC236}">
                  <a16:creationId xmlns:a16="http://schemas.microsoft.com/office/drawing/2014/main" id="{ABD4AF1A-DCC8-48F1-811E-6D46B337AFD4}"/>
                </a:ext>
              </a:extLst>
            </p:cNvPr>
            <p:cNvSpPr>
              <a:spLocks/>
            </p:cNvSpPr>
            <p:nvPr/>
          </p:nvSpPr>
          <p:spPr bwMode="auto">
            <a:xfrm>
              <a:off x="9294383" y="2731548"/>
              <a:ext cx="13292" cy="34980"/>
            </a:xfrm>
            <a:custGeom>
              <a:avLst/>
              <a:gdLst/>
              <a:ahLst/>
              <a:cxnLst>
                <a:cxn ang="0">
                  <a:pos x="23" y="4"/>
                </a:cxn>
                <a:cxn ang="0">
                  <a:pos x="4" y="0"/>
                </a:cxn>
                <a:cxn ang="0">
                  <a:pos x="0" y="0"/>
                </a:cxn>
                <a:cxn ang="0">
                  <a:pos x="4" y="4"/>
                </a:cxn>
                <a:cxn ang="0">
                  <a:pos x="4" y="6"/>
                </a:cxn>
                <a:cxn ang="0">
                  <a:pos x="4" y="10"/>
                </a:cxn>
                <a:cxn ang="0">
                  <a:pos x="9" y="13"/>
                </a:cxn>
                <a:cxn ang="0">
                  <a:pos x="11" y="15"/>
                </a:cxn>
                <a:cxn ang="0">
                  <a:pos x="15" y="19"/>
                </a:cxn>
                <a:cxn ang="0">
                  <a:pos x="13" y="21"/>
                </a:cxn>
                <a:cxn ang="0">
                  <a:pos x="13" y="30"/>
                </a:cxn>
                <a:cxn ang="0">
                  <a:pos x="15" y="30"/>
                </a:cxn>
                <a:cxn ang="0">
                  <a:pos x="15" y="30"/>
                </a:cxn>
                <a:cxn ang="0">
                  <a:pos x="15" y="38"/>
                </a:cxn>
                <a:cxn ang="0">
                  <a:pos x="15" y="40"/>
                </a:cxn>
                <a:cxn ang="0">
                  <a:pos x="15" y="43"/>
                </a:cxn>
                <a:cxn ang="0">
                  <a:pos x="15" y="45"/>
                </a:cxn>
                <a:cxn ang="0">
                  <a:pos x="19" y="49"/>
                </a:cxn>
                <a:cxn ang="0">
                  <a:pos x="15" y="51"/>
                </a:cxn>
                <a:cxn ang="0">
                  <a:pos x="19" y="55"/>
                </a:cxn>
                <a:cxn ang="0">
                  <a:pos x="15" y="59"/>
                </a:cxn>
                <a:cxn ang="0">
                  <a:pos x="19" y="64"/>
                </a:cxn>
                <a:cxn ang="0">
                  <a:pos x="19" y="74"/>
                </a:cxn>
                <a:cxn ang="0">
                  <a:pos x="15" y="75"/>
                </a:cxn>
                <a:cxn ang="0">
                  <a:pos x="15" y="79"/>
                </a:cxn>
                <a:cxn ang="0">
                  <a:pos x="15" y="85"/>
                </a:cxn>
                <a:cxn ang="0">
                  <a:pos x="15" y="89"/>
                </a:cxn>
                <a:cxn ang="0">
                  <a:pos x="19" y="94"/>
                </a:cxn>
                <a:cxn ang="0">
                  <a:pos x="21" y="94"/>
                </a:cxn>
                <a:cxn ang="0">
                  <a:pos x="23" y="96"/>
                </a:cxn>
                <a:cxn ang="0">
                  <a:pos x="24" y="100"/>
                </a:cxn>
                <a:cxn ang="0">
                  <a:pos x="24" y="100"/>
                </a:cxn>
                <a:cxn ang="0">
                  <a:pos x="36" y="92"/>
                </a:cxn>
                <a:cxn ang="0">
                  <a:pos x="38" y="92"/>
                </a:cxn>
                <a:cxn ang="0">
                  <a:pos x="38" y="89"/>
                </a:cxn>
                <a:cxn ang="0">
                  <a:pos x="36" y="85"/>
                </a:cxn>
                <a:cxn ang="0">
                  <a:pos x="36" y="81"/>
                </a:cxn>
                <a:cxn ang="0">
                  <a:pos x="34" y="75"/>
                </a:cxn>
                <a:cxn ang="0">
                  <a:pos x="36" y="55"/>
                </a:cxn>
                <a:cxn ang="0">
                  <a:pos x="36" y="51"/>
                </a:cxn>
                <a:cxn ang="0">
                  <a:pos x="38" y="49"/>
                </a:cxn>
                <a:cxn ang="0">
                  <a:pos x="38" y="43"/>
                </a:cxn>
                <a:cxn ang="0">
                  <a:pos x="36" y="42"/>
                </a:cxn>
                <a:cxn ang="0">
                  <a:pos x="36" y="36"/>
                </a:cxn>
                <a:cxn ang="0">
                  <a:pos x="34" y="27"/>
                </a:cxn>
                <a:cxn ang="0">
                  <a:pos x="30" y="19"/>
                </a:cxn>
                <a:cxn ang="0">
                  <a:pos x="28" y="17"/>
                </a:cxn>
                <a:cxn ang="0">
                  <a:pos x="28" y="15"/>
                </a:cxn>
                <a:cxn ang="0">
                  <a:pos x="23" y="11"/>
                </a:cxn>
                <a:cxn ang="0">
                  <a:pos x="21" y="6"/>
                </a:cxn>
                <a:cxn ang="0">
                  <a:pos x="23" y="4"/>
                </a:cxn>
                <a:cxn ang="0">
                  <a:pos x="23" y="4"/>
                </a:cxn>
                <a:cxn ang="0">
                  <a:pos x="23" y="4"/>
                </a:cxn>
              </a:cxnLst>
              <a:rect l="0" t="0" r="r" b="b"/>
              <a:pathLst>
                <a:path w="38" h="100">
                  <a:moveTo>
                    <a:pt x="23" y="4"/>
                  </a:moveTo>
                  <a:lnTo>
                    <a:pt x="4" y="0"/>
                  </a:lnTo>
                  <a:lnTo>
                    <a:pt x="0" y="0"/>
                  </a:lnTo>
                  <a:lnTo>
                    <a:pt x="4" y="4"/>
                  </a:lnTo>
                  <a:lnTo>
                    <a:pt x="4" y="6"/>
                  </a:lnTo>
                  <a:lnTo>
                    <a:pt x="4" y="10"/>
                  </a:lnTo>
                  <a:lnTo>
                    <a:pt x="9" y="13"/>
                  </a:lnTo>
                  <a:lnTo>
                    <a:pt x="11" y="15"/>
                  </a:lnTo>
                  <a:lnTo>
                    <a:pt x="15" y="19"/>
                  </a:lnTo>
                  <a:lnTo>
                    <a:pt x="13" y="21"/>
                  </a:lnTo>
                  <a:lnTo>
                    <a:pt x="13" y="30"/>
                  </a:lnTo>
                  <a:lnTo>
                    <a:pt x="15" y="30"/>
                  </a:lnTo>
                  <a:lnTo>
                    <a:pt x="15" y="30"/>
                  </a:lnTo>
                  <a:lnTo>
                    <a:pt x="15" y="38"/>
                  </a:lnTo>
                  <a:lnTo>
                    <a:pt x="15" y="40"/>
                  </a:lnTo>
                  <a:lnTo>
                    <a:pt x="15" y="43"/>
                  </a:lnTo>
                  <a:lnTo>
                    <a:pt x="15" y="45"/>
                  </a:lnTo>
                  <a:lnTo>
                    <a:pt x="19" y="49"/>
                  </a:lnTo>
                  <a:lnTo>
                    <a:pt x="15" y="51"/>
                  </a:lnTo>
                  <a:lnTo>
                    <a:pt x="19" y="55"/>
                  </a:lnTo>
                  <a:lnTo>
                    <a:pt x="15" y="59"/>
                  </a:lnTo>
                  <a:lnTo>
                    <a:pt x="19" y="64"/>
                  </a:lnTo>
                  <a:lnTo>
                    <a:pt x="19" y="74"/>
                  </a:lnTo>
                  <a:lnTo>
                    <a:pt x="15" y="75"/>
                  </a:lnTo>
                  <a:lnTo>
                    <a:pt x="15" y="79"/>
                  </a:lnTo>
                  <a:lnTo>
                    <a:pt x="15" y="85"/>
                  </a:lnTo>
                  <a:lnTo>
                    <a:pt x="15" y="89"/>
                  </a:lnTo>
                  <a:lnTo>
                    <a:pt x="19" y="94"/>
                  </a:lnTo>
                  <a:lnTo>
                    <a:pt x="21" y="94"/>
                  </a:lnTo>
                  <a:lnTo>
                    <a:pt x="23" y="96"/>
                  </a:lnTo>
                  <a:lnTo>
                    <a:pt x="24" y="100"/>
                  </a:lnTo>
                  <a:lnTo>
                    <a:pt x="24" y="100"/>
                  </a:lnTo>
                  <a:lnTo>
                    <a:pt x="36" y="92"/>
                  </a:lnTo>
                  <a:lnTo>
                    <a:pt x="38" y="92"/>
                  </a:lnTo>
                  <a:lnTo>
                    <a:pt x="38" y="89"/>
                  </a:lnTo>
                  <a:lnTo>
                    <a:pt x="36" y="85"/>
                  </a:lnTo>
                  <a:lnTo>
                    <a:pt x="36" y="81"/>
                  </a:lnTo>
                  <a:lnTo>
                    <a:pt x="34" y="75"/>
                  </a:lnTo>
                  <a:lnTo>
                    <a:pt x="36" y="55"/>
                  </a:lnTo>
                  <a:lnTo>
                    <a:pt x="36" y="51"/>
                  </a:lnTo>
                  <a:lnTo>
                    <a:pt x="38" y="49"/>
                  </a:lnTo>
                  <a:lnTo>
                    <a:pt x="38" y="43"/>
                  </a:lnTo>
                  <a:lnTo>
                    <a:pt x="36" y="42"/>
                  </a:lnTo>
                  <a:lnTo>
                    <a:pt x="36" y="36"/>
                  </a:lnTo>
                  <a:lnTo>
                    <a:pt x="34" y="27"/>
                  </a:lnTo>
                  <a:lnTo>
                    <a:pt x="30" y="19"/>
                  </a:lnTo>
                  <a:lnTo>
                    <a:pt x="28" y="17"/>
                  </a:lnTo>
                  <a:lnTo>
                    <a:pt x="28" y="15"/>
                  </a:lnTo>
                  <a:lnTo>
                    <a:pt x="23" y="11"/>
                  </a:lnTo>
                  <a:lnTo>
                    <a:pt x="21" y="6"/>
                  </a:lnTo>
                  <a:lnTo>
                    <a:pt x="23" y="4"/>
                  </a:lnTo>
                  <a:lnTo>
                    <a:pt x="23" y="4"/>
                  </a:lnTo>
                  <a:lnTo>
                    <a:pt x="23" y="4"/>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38" name="Freeform 123">
              <a:extLst>
                <a:ext uri="{FF2B5EF4-FFF2-40B4-BE49-F238E27FC236}">
                  <a16:creationId xmlns:a16="http://schemas.microsoft.com/office/drawing/2014/main" id="{F7742C35-3782-4035-9069-2788F54449F1}"/>
                </a:ext>
              </a:extLst>
            </p:cNvPr>
            <p:cNvSpPr>
              <a:spLocks/>
            </p:cNvSpPr>
            <p:nvPr/>
          </p:nvSpPr>
          <p:spPr bwMode="auto">
            <a:xfrm>
              <a:off x="9302429" y="2722453"/>
              <a:ext cx="19589" cy="41976"/>
            </a:xfrm>
            <a:custGeom>
              <a:avLst/>
              <a:gdLst/>
              <a:ahLst/>
              <a:cxnLst>
                <a:cxn ang="0">
                  <a:pos x="28" y="9"/>
                </a:cxn>
                <a:cxn ang="0">
                  <a:pos x="20" y="15"/>
                </a:cxn>
                <a:cxn ang="0">
                  <a:pos x="11" y="17"/>
                </a:cxn>
                <a:cxn ang="0">
                  <a:pos x="7" y="22"/>
                </a:cxn>
                <a:cxn ang="0">
                  <a:pos x="7" y="28"/>
                </a:cxn>
                <a:cxn ang="0">
                  <a:pos x="0" y="32"/>
                </a:cxn>
                <a:cxn ang="0">
                  <a:pos x="7" y="41"/>
                </a:cxn>
                <a:cxn ang="0">
                  <a:pos x="9" y="45"/>
                </a:cxn>
                <a:cxn ang="0">
                  <a:pos x="15" y="62"/>
                </a:cxn>
                <a:cxn ang="0">
                  <a:pos x="17" y="69"/>
                </a:cxn>
                <a:cxn ang="0">
                  <a:pos x="15" y="77"/>
                </a:cxn>
                <a:cxn ang="0">
                  <a:pos x="13" y="101"/>
                </a:cxn>
                <a:cxn ang="0">
                  <a:pos x="15" y="111"/>
                </a:cxn>
                <a:cxn ang="0">
                  <a:pos x="17" y="118"/>
                </a:cxn>
                <a:cxn ang="0">
                  <a:pos x="35" y="115"/>
                </a:cxn>
                <a:cxn ang="0">
                  <a:pos x="35" y="111"/>
                </a:cxn>
                <a:cxn ang="0">
                  <a:pos x="35" y="100"/>
                </a:cxn>
                <a:cxn ang="0">
                  <a:pos x="35" y="90"/>
                </a:cxn>
                <a:cxn ang="0">
                  <a:pos x="35" y="86"/>
                </a:cxn>
                <a:cxn ang="0">
                  <a:pos x="35" y="83"/>
                </a:cxn>
                <a:cxn ang="0">
                  <a:pos x="35" y="77"/>
                </a:cxn>
                <a:cxn ang="0">
                  <a:pos x="35" y="71"/>
                </a:cxn>
                <a:cxn ang="0">
                  <a:pos x="37" y="66"/>
                </a:cxn>
                <a:cxn ang="0">
                  <a:pos x="41" y="64"/>
                </a:cxn>
                <a:cxn ang="0">
                  <a:pos x="45" y="58"/>
                </a:cxn>
                <a:cxn ang="0">
                  <a:pos x="49" y="53"/>
                </a:cxn>
                <a:cxn ang="0">
                  <a:pos x="52" y="51"/>
                </a:cxn>
                <a:cxn ang="0">
                  <a:pos x="52" y="43"/>
                </a:cxn>
                <a:cxn ang="0">
                  <a:pos x="52" y="39"/>
                </a:cxn>
                <a:cxn ang="0">
                  <a:pos x="56" y="37"/>
                </a:cxn>
                <a:cxn ang="0">
                  <a:pos x="56" y="28"/>
                </a:cxn>
                <a:cxn ang="0">
                  <a:pos x="50" y="20"/>
                </a:cxn>
                <a:cxn ang="0">
                  <a:pos x="52" y="15"/>
                </a:cxn>
                <a:cxn ang="0">
                  <a:pos x="43" y="9"/>
                </a:cxn>
                <a:cxn ang="0">
                  <a:pos x="33" y="0"/>
                </a:cxn>
                <a:cxn ang="0">
                  <a:pos x="32" y="4"/>
                </a:cxn>
                <a:cxn ang="0">
                  <a:pos x="28" y="7"/>
                </a:cxn>
                <a:cxn ang="0">
                  <a:pos x="28" y="7"/>
                </a:cxn>
              </a:cxnLst>
              <a:rect l="0" t="0" r="r" b="b"/>
              <a:pathLst>
                <a:path w="56" h="120">
                  <a:moveTo>
                    <a:pt x="28" y="7"/>
                  </a:moveTo>
                  <a:lnTo>
                    <a:pt x="28" y="9"/>
                  </a:lnTo>
                  <a:lnTo>
                    <a:pt x="24" y="15"/>
                  </a:lnTo>
                  <a:lnTo>
                    <a:pt x="20" y="15"/>
                  </a:lnTo>
                  <a:lnTo>
                    <a:pt x="13" y="17"/>
                  </a:lnTo>
                  <a:lnTo>
                    <a:pt x="11" y="17"/>
                  </a:lnTo>
                  <a:lnTo>
                    <a:pt x="7" y="19"/>
                  </a:lnTo>
                  <a:lnTo>
                    <a:pt x="7" y="22"/>
                  </a:lnTo>
                  <a:lnTo>
                    <a:pt x="7" y="24"/>
                  </a:lnTo>
                  <a:lnTo>
                    <a:pt x="7" y="28"/>
                  </a:lnTo>
                  <a:lnTo>
                    <a:pt x="1" y="28"/>
                  </a:lnTo>
                  <a:lnTo>
                    <a:pt x="0" y="32"/>
                  </a:lnTo>
                  <a:lnTo>
                    <a:pt x="1" y="37"/>
                  </a:lnTo>
                  <a:lnTo>
                    <a:pt x="7" y="41"/>
                  </a:lnTo>
                  <a:lnTo>
                    <a:pt x="7" y="43"/>
                  </a:lnTo>
                  <a:lnTo>
                    <a:pt x="9" y="45"/>
                  </a:lnTo>
                  <a:lnTo>
                    <a:pt x="13" y="53"/>
                  </a:lnTo>
                  <a:lnTo>
                    <a:pt x="15" y="62"/>
                  </a:lnTo>
                  <a:lnTo>
                    <a:pt x="15" y="68"/>
                  </a:lnTo>
                  <a:lnTo>
                    <a:pt x="17" y="69"/>
                  </a:lnTo>
                  <a:lnTo>
                    <a:pt x="17" y="75"/>
                  </a:lnTo>
                  <a:lnTo>
                    <a:pt x="15" y="77"/>
                  </a:lnTo>
                  <a:lnTo>
                    <a:pt x="15" y="81"/>
                  </a:lnTo>
                  <a:lnTo>
                    <a:pt x="13" y="101"/>
                  </a:lnTo>
                  <a:lnTo>
                    <a:pt x="15" y="107"/>
                  </a:lnTo>
                  <a:lnTo>
                    <a:pt x="15" y="111"/>
                  </a:lnTo>
                  <a:lnTo>
                    <a:pt x="17" y="115"/>
                  </a:lnTo>
                  <a:lnTo>
                    <a:pt x="17" y="118"/>
                  </a:lnTo>
                  <a:lnTo>
                    <a:pt x="24" y="120"/>
                  </a:lnTo>
                  <a:lnTo>
                    <a:pt x="35" y="115"/>
                  </a:lnTo>
                  <a:lnTo>
                    <a:pt x="35" y="115"/>
                  </a:lnTo>
                  <a:lnTo>
                    <a:pt x="35" y="111"/>
                  </a:lnTo>
                  <a:lnTo>
                    <a:pt x="37" y="103"/>
                  </a:lnTo>
                  <a:lnTo>
                    <a:pt x="35" y="100"/>
                  </a:lnTo>
                  <a:lnTo>
                    <a:pt x="35" y="98"/>
                  </a:lnTo>
                  <a:lnTo>
                    <a:pt x="35" y="90"/>
                  </a:lnTo>
                  <a:lnTo>
                    <a:pt x="35" y="86"/>
                  </a:lnTo>
                  <a:lnTo>
                    <a:pt x="35" y="86"/>
                  </a:lnTo>
                  <a:lnTo>
                    <a:pt x="35" y="83"/>
                  </a:lnTo>
                  <a:lnTo>
                    <a:pt x="35" y="83"/>
                  </a:lnTo>
                  <a:lnTo>
                    <a:pt x="35" y="77"/>
                  </a:lnTo>
                  <a:lnTo>
                    <a:pt x="35" y="77"/>
                  </a:lnTo>
                  <a:lnTo>
                    <a:pt x="35" y="73"/>
                  </a:lnTo>
                  <a:lnTo>
                    <a:pt x="35" y="71"/>
                  </a:lnTo>
                  <a:lnTo>
                    <a:pt x="35" y="68"/>
                  </a:lnTo>
                  <a:lnTo>
                    <a:pt x="37" y="66"/>
                  </a:lnTo>
                  <a:lnTo>
                    <a:pt x="39" y="64"/>
                  </a:lnTo>
                  <a:lnTo>
                    <a:pt x="41" y="64"/>
                  </a:lnTo>
                  <a:lnTo>
                    <a:pt x="43" y="62"/>
                  </a:lnTo>
                  <a:lnTo>
                    <a:pt x="45" y="58"/>
                  </a:lnTo>
                  <a:lnTo>
                    <a:pt x="49" y="56"/>
                  </a:lnTo>
                  <a:lnTo>
                    <a:pt x="49" y="53"/>
                  </a:lnTo>
                  <a:lnTo>
                    <a:pt x="52" y="51"/>
                  </a:lnTo>
                  <a:lnTo>
                    <a:pt x="52" y="51"/>
                  </a:lnTo>
                  <a:lnTo>
                    <a:pt x="56" y="49"/>
                  </a:lnTo>
                  <a:lnTo>
                    <a:pt x="52" y="43"/>
                  </a:lnTo>
                  <a:lnTo>
                    <a:pt x="52" y="43"/>
                  </a:lnTo>
                  <a:lnTo>
                    <a:pt x="52" y="39"/>
                  </a:lnTo>
                  <a:lnTo>
                    <a:pt x="56" y="39"/>
                  </a:lnTo>
                  <a:lnTo>
                    <a:pt x="56" y="37"/>
                  </a:lnTo>
                  <a:lnTo>
                    <a:pt x="56" y="32"/>
                  </a:lnTo>
                  <a:lnTo>
                    <a:pt x="56" y="28"/>
                  </a:lnTo>
                  <a:lnTo>
                    <a:pt x="50" y="22"/>
                  </a:lnTo>
                  <a:lnTo>
                    <a:pt x="50" y="20"/>
                  </a:lnTo>
                  <a:lnTo>
                    <a:pt x="50" y="15"/>
                  </a:lnTo>
                  <a:lnTo>
                    <a:pt x="52" y="15"/>
                  </a:lnTo>
                  <a:lnTo>
                    <a:pt x="47" y="9"/>
                  </a:lnTo>
                  <a:lnTo>
                    <a:pt x="43" y="9"/>
                  </a:lnTo>
                  <a:lnTo>
                    <a:pt x="39" y="4"/>
                  </a:lnTo>
                  <a:lnTo>
                    <a:pt x="33" y="0"/>
                  </a:lnTo>
                  <a:lnTo>
                    <a:pt x="32" y="4"/>
                  </a:lnTo>
                  <a:lnTo>
                    <a:pt x="32" y="4"/>
                  </a:lnTo>
                  <a:lnTo>
                    <a:pt x="28" y="7"/>
                  </a:lnTo>
                  <a:lnTo>
                    <a:pt x="28" y="7"/>
                  </a:lnTo>
                  <a:lnTo>
                    <a:pt x="28" y="7"/>
                  </a:lnTo>
                  <a:lnTo>
                    <a:pt x="28" y="7"/>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39" name="Freeform 124">
              <a:extLst>
                <a:ext uri="{FF2B5EF4-FFF2-40B4-BE49-F238E27FC236}">
                  <a16:creationId xmlns:a16="http://schemas.microsoft.com/office/drawing/2014/main" id="{CFFF9434-0672-4E5F-A045-B4B8CED53455}"/>
                </a:ext>
              </a:extLst>
            </p:cNvPr>
            <p:cNvSpPr>
              <a:spLocks/>
            </p:cNvSpPr>
            <p:nvPr/>
          </p:nvSpPr>
          <p:spPr bwMode="auto">
            <a:xfrm>
              <a:off x="9302429" y="2722453"/>
              <a:ext cx="19589" cy="41976"/>
            </a:xfrm>
            <a:custGeom>
              <a:avLst/>
              <a:gdLst/>
              <a:ahLst/>
              <a:cxnLst>
                <a:cxn ang="0">
                  <a:pos x="28" y="9"/>
                </a:cxn>
                <a:cxn ang="0">
                  <a:pos x="20" y="15"/>
                </a:cxn>
                <a:cxn ang="0">
                  <a:pos x="11" y="17"/>
                </a:cxn>
                <a:cxn ang="0">
                  <a:pos x="7" y="22"/>
                </a:cxn>
                <a:cxn ang="0">
                  <a:pos x="7" y="28"/>
                </a:cxn>
                <a:cxn ang="0">
                  <a:pos x="0" y="32"/>
                </a:cxn>
                <a:cxn ang="0">
                  <a:pos x="7" y="41"/>
                </a:cxn>
                <a:cxn ang="0">
                  <a:pos x="9" y="45"/>
                </a:cxn>
                <a:cxn ang="0">
                  <a:pos x="15" y="62"/>
                </a:cxn>
                <a:cxn ang="0">
                  <a:pos x="17" y="69"/>
                </a:cxn>
                <a:cxn ang="0">
                  <a:pos x="15" y="77"/>
                </a:cxn>
                <a:cxn ang="0">
                  <a:pos x="13" y="101"/>
                </a:cxn>
                <a:cxn ang="0">
                  <a:pos x="15" y="111"/>
                </a:cxn>
                <a:cxn ang="0">
                  <a:pos x="17" y="118"/>
                </a:cxn>
                <a:cxn ang="0">
                  <a:pos x="35" y="115"/>
                </a:cxn>
                <a:cxn ang="0">
                  <a:pos x="35" y="111"/>
                </a:cxn>
                <a:cxn ang="0">
                  <a:pos x="35" y="100"/>
                </a:cxn>
                <a:cxn ang="0">
                  <a:pos x="35" y="90"/>
                </a:cxn>
                <a:cxn ang="0">
                  <a:pos x="35" y="86"/>
                </a:cxn>
                <a:cxn ang="0">
                  <a:pos x="35" y="83"/>
                </a:cxn>
                <a:cxn ang="0">
                  <a:pos x="35" y="77"/>
                </a:cxn>
                <a:cxn ang="0">
                  <a:pos x="35" y="71"/>
                </a:cxn>
                <a:cxn ang="0">
                  <a:pos x="37" y="66"/>
                </a:cxn>
                <a:cxn ang="0">
                  <a:pos x="41" y="64"/>
                </a:cxn>
                <a:cxn ang="0">
                  <a:pos x="45" y="58"/>
                </a:cxn>
                <a:cxn ang="0">
                  <a:pos x="49" y="53"/>
                </a:cxn>
                <a:cxn ang="0">
                  <a:pos x="52" y="51"/>
                </a:cxn>
                <a:cxn ang="0">
                  <a:pos x="52" y="43"/>
                </a:cxn>
                <a:cxn ang="0">
                  <a:pos x="52" y="39"/>
                </a:cxn>
                <a:cxn ang="0">
                  <a:pos x="56" y="37"/>
                </a:cxn>
                <a:cxn ang="0">
                  <a:pos x="56" y="28"/>
                </a:cxn>
                <a:cxn ang="0">
                  <a:pos x="50" y="20"/>
                </a:cxn>
                <a:cxn ang="0">
                  <a:pos x="52" y="15"/>
                </a:cxn>
                <a:cxn ang="0">
                  <a:pos x="43" y="9"/>
                </a:cxn>
                <a:cxn ang="0">
                  <a:pos x="33" y="0"/>
                </a:cxn>
                <a:cxn ang="0">
                  <a:pos x="32" y="4"/>
                </a:cxn>
                <a:cxn ang="0">
                  <a:pos x="28" y="7"/>
                </a:cxn>
                <a:cxn ang="0">
                  <a:pos x="28" y="7"/>
                </a:cxn>
              </a:cxnLst>
              <a:rect l="0" t="0" r="r" b="b"/>
              <a:pathLst>
                <a:path w="56" h="120">
                  <a:moveTo>
                    <a:pt x="28" y="7"/>
                  </a:moveTo>
                  <a:lnTo>
                    <a:pt x="28" y="9"/>
                  </a:lnTo>
                  <a:lnTo>
                    <a:pt x="24" y="15"/>
                  </a:lnTo>
                  <a:lnTo>
                    <a:pt x="20" y="15"/>
                  </a:lnTo>
                  <a:lnTo>
                    <a:pt x="13" y="17"/>
                  </a:lnTo>
                  <a:lnTo>
                    <a:pt x="11" y="17"/>
                  </a:lnTo>
                  <a:lnTo>
                    <a:pt x="7" y="19"/>
                  </a:lnTo>
                  <a:lnTo>
                    <a:pt x="7" y="22"/>
                  </a:lnTo>
                  <a:lnTo>
                    <a:pt x="7" y="24"/>
                  </a:lnTo>
                  <a:lnTo>
                    <a:pt x="7" y="28"/>
                  </a:lnTo>
                  <a:lnTo>
                    <a:pt x="1" y="28"/>
                  </a:lnTo>
                  <a:lnTo>
                    <a:pt x="0" y="32"/>
                  </a:lnTo>
                  <a:lnTo>
                    <a:pt x="1" y="37"/>
                  </a:lnTo>
                  <a:lnTo>
                    <a:pt x="7" y="41"/>
                  </a:lnTo>
                  <a:lnTo>
                    <a:pt x="7" y="43"/>
                  </a:lnTo>
                  <a:lnTo>
                    <a:pt x="9" y="45"/>
                  </a:lnTo>
                  <a:lnTo>
                    <a:pt x="13" y="53"/>
                  </a:lnTo>
                  <a:lnTo>
                    <a:pt x="15" y="62"/>
                  </a:lnTo>
                  <a:lnTo>
                    <a:pt x="15" y="68"/>
                  </a:lnTo>
                  <a:lnTo>
                    <a:pt x="17" y="69"/>
                  </a:lnTo>
                  <a:lnTo>
                    <a:pt x="17" y="75"/>
                  </a:lnTo>
                  <a:lnTo>
                    <a:pt x="15" y="77"/>
                  </a:lnTo>
                  <a:lnTo>
                    <a:pt x="15" y="81"/>
                  </a:lnTo>
                  <a:lnTo>
                    <a:pt x="13" y="101"/>
                  </a:lnTo>
                  <a:lnTo>
                    <a:pt x="15" y="107"/>
                  </a:lnTo>
                  <a:lnTo>
                    <a:pt x="15" y="111"/>
                  </a:lnTo>
                  <a:lnTo>
                    <a:pt x="17" y="115"/>
                  </a:lnTo>
                  <a:lnTo>
                    <a:pt x="17" y="118"/>
                  </a:lnTo>
                  <a:lnTo>
                    <a:pt x="24" y="120"/>
                  </a:lnTo>
                  <a:lnTo>
                    <a:pt x="35" y="115"/>
                  </a:lnTo>
                  <a:lnTo>
                    <a:pt x="35" y="115"/>
                  </a:lnTo>
                  <a:lnTo>
                    <a:pt x="35" y="111"/>
                  </a:lnTo>
                  <a:lnTo>
                    <a:pt x="37" y="103"/>
                  </a:lnTo>
                  <a:lnTo>
                    <a:pt x="35" y="100"/>
                  </a:lnTo>
                  <a:lnTo>
                    <a:pt x="35" y="98"/>
                  </a:lnTo>
                  <a:lnTo>
                    <a:pt x="35" y="90"/>
                  </a:lnTo>
                  <a:lnTo>
                    <a:pt x="35" y="86"/>
                  </a:lnTo>
                  <a:lnTo>
                    <a:pt x="35" y="86"/>
                  </a:lnTo>
                  <a:lnTo>
                    <a:pt x="35" y="83"/>
                  </a:lnTo>
                  <a:lnTo>
                    <a:pt x="35" y="83"/>
                  </a:lnTo>
                  <a:lnTo>
                    <a:pt x="35" y="77"/>
                  </a:lnTo>
                  <a:lnTo>
                    <a:pt x="35" y="77"/>
                  </a:lnTo>
                  <a:lnTo>
                    <a:pt x="35" y="73"/>
                  </a:lnTo>
                  <a:lnTo>
                    <a:pt x="35" y="71"/>
                  </a:lnTo>
                  <a:lnTo>
                    <a:pt x="35" y="68"/>
                  </a:lnTo>
                  <a:lnTo>
                    <a:pt x="37" y="66"/>
                  </a:lnTo>
                  <a:lnTo>
                    <a:pt x="39" y="64"/>
                  </a:lnTo>
                  <a:lnTo>
                    <a:pt x="41" y="64"/>
                  </a:lnTo>
                  <a:lnTo>
                    <a:pt x="43" y="62"/>
                  </a:lnTo>
                  <a:lnTo>
                    <a:pt x="45" y="58"/>
                  </a:lnTo>
                  <a:lnTo>
                    <a:pt x="49" y="56"/>
                  </a:lnTo>
                  <a:lnTo>
                    <a:pt x="49" y="53"/>
                  </a:lnTo>
                  <a:lnTo>
                    <a:pt x="52" y="51"/>
                  </a:lnTo>
                  <a:lnTo>
                    <a:pt x="52" y="51"/>
                  </a:lnTo>
                  <a:lnTo>
                    <a:pt x="56" y="49"/>
                  </a:lnTo>
                  <a:lnTo>
                    <a:pt x="52" y="43"/>
                  </a:lnTo>
                  <a:lnTo>
                    <a:pt x="52" y="43"/>
                  </a:lnTo>
                  <a:lnTo>
                    <a:pt x="52" y="39"/>
                  </a:lnTo>
                  <a:lnTo>
                    <a:pt x="56" y="39"/>
                  </a:lnTo>
                  <a:lnTo>
                    <a:pt x="56" y="37"/>
                  </a:lnTo>
                  <a:lnTo>
                    <a:pt x="56" y="32"/>
                  </a:lnTo>
                  <a:lnTo>
                    <a:pt x="56" y="28"/>
                  </a:lnTo>
                  <a:lnTo>
                    <a:pt x="50" y="22"/>
                  </a:lnTo>
                  <a:lnTo>
                    <a:pt x="50" y="20"/>
                  </a:lnTo>
                  <a:lnTo>
                    <a:pt x="50" y="15"/>
                  </a:lnTo>
                  <a:lnTo>
                    <a:pt x="52" y="15"/>
                  </a:lnTo>
                  <a:lnTo>
                    <a:pt x="47" y="9"/>
                  </a:lnTo>
                  <a:lnTo>
                    <a:pt x="43" y="9"/>
                  </a:lnTo>
                  <a:lnTo>
                    <a:pt x="39" y="4"/>
                  </a:lnTo>
                  <a:lnTo>
                    <a:pt x="33" y="0"/>
                  </a:lnTo>
                  <a:lnTo>
                    <a:pt x="32" y="4"/>
                  </a:lnTo>
                  <a:lnTo>
                    <a:pt x="32" y="4"/>
                  </a:lnTo>
                  <a:lnTo>
                    <a:pt x="28" y="7"/>
                  </a:lnTo>
                  <a:lnTo>
                    <a:pt x="28" y="7"/>
                  </a:lnTo>
                  <a:lnTo>
                    <a:pt x="28" y="7"/>
                  </a:lnTo>
                  <a:lnTo>
                    <a:pt x="28" y="7"/>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40" name="Freeform 125">
              <a:extLst>
                <a:ext uri="{FF2B5EF4-FFF2-40B4-BE49-F238E27FC236}">
                  <a16:creationId xmlns:a16="http://schemas.microsoft.com/office/drawing/2014/main" id="{6936DE18-B8F4-4869-8C3B-33BD393E8B28}"/>
                </a:ext>
              </a:extLst>
            </p:cNvPr>
            <p:cNvSpPr>
              <a:spLocks noEditPoints="1"/>
            </p:cNvSpPr>
            <p:nvPr/>
          </p:nvSpPr>
          <p:spPr bwMode="auto">
            <a:xfrm>
              <a:off x="9374138" y="2647945"/>
              <a:ext cx="75557" cy="109488"/>
            </a:xfrm>
            <a:custGeom>
              <a:avLst/>
              <a:gdLst/>
              <a:ahLst/>
              <a:cxnLst>
                <a:cxn ang="0">
                  <a:pos x="212" y="77"/>
                </a:cxn>
                <a:cxn ang="0">
                  <a:pos x="209" y="154"/>
                </a:cxn>
                <a:cxn ang="0">
                  <a:pos x="197" y="154"/>
                </a:cxn>
                <a:cxn ang="0">
                  <a:pos x="197" y="166"/>
                </a:cxn>
                <a:cxn ang="0">
                  <a:pos x="186" y="179"/>
                </a:cxn>
                <a:cxn ang="0">
                  <a:pos x="186" y="188"/>
                </a:cxn>
                <a:cxn ang="0">
                  <a:pos x="184" y="194"/>
                </a:cxn>
                <a:cxn ang="0">
                  <a:pos x="179" y="207"/>
                </a:cxn>
                <a:cxn ang="0">
                  <a:pos x="184" y="211"/>
                </a:cxn>
                <a:cxn ang="0">
                  <a:pos x="184" y="215"/>
                </a:cxn>
                <a:cxn ang="0">
                  <a:pos x="188" y="220"/>
                </a:cxn>
                <a:cxn ang="0">
                  <a:pos x="196" y="232"/>
                </a:cxn>
                <a:cxn ang="0">
                  <a:pos x="196" y="241"/>
                </a:cxn>
                <a:cxn ang="0">
                  <a:pos x="186" y="243"/>
                </a:cxn>
                <a:cxn ang="0">
                  <a:pos x="175" y="249"/>
                </a:cxn>
                <a:cxn ang="0">
                  <a:pos x="173" y="254"/>
                </a:cxn>
                <a:cxn ang="0">
                  <a:pos x="165" y="258"/>
                </a:cxn>
                <a:cxn ang="0">
                  <a:pos x="160" y="266"/>
                </a:cxn>
                <a:cxn ang="0">
                  <a:pos x="160" y="275"/>
                </a:cxn>
                <a:cxn ang="0">
                  <a:pos x="147" y="281"/>
                </a:cxn>
                <a:cxn ang="0">
                  <a:pos x="133" y="281"/>
                </a:cxn>
                <a:cxn ang="0">
                  <a:pos x="124" y="281"/>
                </a:cxn>
                <a:cxn ang="0">
                  <a:pos x="128" y="288"/>
                </a:cxn>
                <a:cxn ang="0">
                  <a:pos x="122" y="296"/>
                </a:cxn>
                <a:cxn ang="0">
                  <a:pos x="100" y="301"/>
                </a:cxn>
                <a:cxn ang="0">
                  <a:pos x="88" y="309"/>
                </a:cxn>
                <a:cxn ang="0">
                  <a:pos x="83" y="301"/>
                </a:cxn>
                <a:cxn ang="0">
                  <a:pos x="77" y="311"/>
                </a:cxn>
                <a:cxn ang="0">
                  <a:pos x="66" y="313"/>
                </a:cxn>
                <a:cxn ang="0">
                  <a:pos x="64" y="303"/>
                </a:cxn>
                <a:cxn ang="0">
                  <a:pos x="54" y="290"/>
                </a:cxn>
                <a:cxn ang="0">
                  <a:pos x="39" y="275"/>
                </a:cxn>
                <a:cxn ang="0">
                  <a:pos x="36" y="271"/>
                </a:cxn>
                <a:cxn ang="0">
                  <a:pos x="36" y="262"/>
                </a:cxn>
                <a:cxn ang="0">
                  <a:pos x="43" y="262"/>
                </a:cxn>
                <a:cxn ang="0">
                  <a:pos x="52" y="262"/>
                </a:cxn>
                <a:cxn ang="0">
                  <a:pos x="60" y="264"/>
                </a:cxn>
                <a:cxn ang="0">
                  <a:pos x="58" y="258"/>
                </a:cxn>
                <a:cxn ang="0">
                  <a:pos x="49" y="249"/>
                </a:cxn>
                <a:cxn ang="0">
                  <a:pos x="52" y="237"/>
                </a:cxn>
                <a:cxn ang="0">
                  <a:pos x="52" y="232"/>
                </a:cxn>
                <a:cxn ang="0">
                  <a:pos x="49" y="218"/>
                </a:cxn>
                <a:cxn ang="0">
                  <a:pos x="41" y="209"/>
                </a:cxn>
                <a:cxn ang="0">
                  <a:pos x="30" y="200"/>
                </a:cxn>
                <a:cxn ang="0">
                  <a:pos x="22" y="169"/>
                </a:cxn>
                <a:cxn ang="0">
                  <a:pos x="26" y="166"/>
                </a:cxn>
                <a:cxn ang="0">
                  <a:pos x="58" y="105"/>
                </a:cxn>
                <a:cxn ang="0">
                  <a:pos x="64" y="60"/>
                </a:cxn>
                <a:cxn ang="0">
                  <a:pos x="54" y="38"/>
                </a:cxn>
                <a:cxn ang="0">
                  <a:pos x="43" y="9"/>
                </a:cxn>
                <a:cxn ang="0">
                  <a:pos x="5" y="201"/>
                </a:cxn>
                <a:cxn ang="0">
                  <a:pos x="0" y="203"/>
                </a:cxn>
                <a:cxn ang="0">
                  <a:pos x="5" y="201"/>
                </a:cxn>
              </a:cxnLst>
              <a:rect l="0" t="0" r="r" b="b"/>
              <a:pathLst>
                <a:path w="216" h="313">
                  <a:moveTo>
                    <a:pt x="43" y="9"/>
                  </a:moveTo>
                  <a:lnTo>
                    <a:pt x="64" y="0"/>
                  </a:lnTo>
                  <a:lnTo>
                    <a:pt x="212" y="77"/>
                  </a:lnTo>
                  <a:lnTo>
                    <a:pt x="216" y="151"/>
                  </a:lnTo>
                  <a:lnTo>
                    <a:pt x="212" y="151"/>
                  </a:lnTo>
                  <a:lnTo>
                    <a:pt x="209" y="154"/>
                  </a:lnTo>
                  <a:lnTo>
                    <a:pt x="207" y="151"/>
                  </a:lnTo>
                  <a:lnTo>
                    <a:pt x="201" y="151"/>
                  </a:lnTo>
                  <a:lnTo>
                    <a:pt x="197" y="154"/>
                  </a:lnTo>
                  <a:lnTo>
                    <a:pt x="197" y="160"/>
                  </a:lnTo>
                  <a:lnTo>
                    <a:pt x="199" y="164"/>
                  </a:lnTo>
                  <a:lnTo>
                    <a:pt x="197" y="166"/>
                  </a:lnTo>
                  <a:lnTo>
                    <a:pt x="192" y="175"/>
                  </a:lnTo>
                  <a:lnTo>
                    <a:pt x="188" y="175"/>
                  </a:lnTo>
                  <a:lnTo>
                    <a:pt x="186" y="179"/>
                  </a:lnTo>
                  <a:lnTo>
                    <a:pt x="186" y="181"/>
                  </a:lnTo>
                  <a:lnTo>
                    <a:pt x="188" y="181"/>
                  </a:lnTo>
                  <a:lnTo>
                    <a:pt x="186" y="188"/>
                  </a:lnTo>
                  <a:lnTo>
                    <a:pt x="182" y="188"/>
                  </a:lnTo>
                  <a:lnTo>
                    <a:pt x="182" y="190"/>
                  </a:lnTo>
                  <a:lnTo>
                    <a:pt x="184" y="194"/>
                  </a:lnTo>
                  <a:lnTo>
                    <a:pt x="184" y="196"/>
                  </a:lnTo>
                  <a:lnTo>
                    <a:pt x="182" y="200"/>
                  </a:lnTo>
                  <a:lnTo>
                    <a:pt x="179" y="207"/>
                  </a:lnTo>
                  <a:lnTo>
                    <a:pt x="179" y="211"/>
                  </a:lnTo>
                  <a:lnTo>
                    <a:pt x="179" y="213"/>
                  </a:lnTo>
                  <a:lnTo>
                    <a:pt x="184" y="211"/>
                  </a:lnTo>
                  <a:lnTo>
                    <a:pt x="186" y="211"/>
                  </a:lnTo>
                  <a:lnTo>
                    <a:pt x="186" y="213"/>
                  </a:lnTo>
                  <a:lnTo>
                    <a:pt x="184" y="215"/>
                  </a:lnTo>
                  <a:lnTo>
                    <a:pt x="186" y="215"/>
                  </a:lnTo>
                  <a:lnTo>
                    <a:pt x="186" y="218"/>
                  </a:lnTo>
                  <a:lnTo>
                    <a:pt x="188" y="220"/>
                  </a:lnTo>
                  <a:lnTo>
                    <a:pt x="188" y="226"/>
                  </a:lnTo>
                  <a:lnTo>
                    <a:pt x="188" y="230"/>
                  </a:lnTo>
                  <a:lnTo>
                    <a:pt x="196" y="232"/>
                  </a:lnTo>
                  <a:lnTo>
                    <a:pt x="197" y="235"/>
                  </a:lnTo>
                  <a:lnTo>
                    <a:pt x="196" y="237"/>
                  </a:lnTo>
                  <a:lnTo>
                    <a:pt x="196" y="241"/>
                  </a:lnTo>
                  <a:lnTo>
                    <a:pt x="194" y="243"/>
                  </a:lnTo>
                  <a:lnTo>
                    <a:pt x="192" y="245"/>
                  </a:lnTo>
                  <a:lnTo>
                    <a:pt x="186" y="243"/>
                  </a:lnTo>
                  <a:lnTo>
                    <a:pt x="182" y="243"/>
                  </a:lnTo>
                  <a:lnTo>
                    <a:pt x="179" y="245"/>
                  </a:lnTo>
                  <a:lnTo>
                    <a:pt x="175" y="249"/>
                  </a:lnTo>
                  <a:lnTo>
                    <a:pt x="175" y="250"/>
                  </a:lnTo>
                  <a:lnTo>
                    <a:pt x="175" y="254"/>
                  </a:lnTo>
                  <a:lnTo>
                    <a:pt x="173" y="254"/>
                  </a:lnTo>
                  <a:lnTo>
                    <a:pt x="169" y="260"/>
                  </a:lnTo>
                  <a:lnTo>
                    <a:pt x="167" y="260"/>
                  </a:lnTo>
                  <a:lnTo>
                    <a:pt x="165" y="258"/>
                  </a:lnTo>
                  <a:lnTo>
                    <a:pt x="164" y="262"/>
                  </a:lnTo>
                  <a:lnTo>
                    <a:pt x="164" y="264"/>
                  </a:lnTo>
                  <a:lnTo>
                    <a:pt x="160" y="266"/>
                  </a:lnTo>
                  <a:lnTo>
                    <a:pt x="160" y="269"/>
                  </a:lnTo>
                  <a:lnTo>
                    <a:pt x="160" y="273"/>
                  </a:lnTo>
                  <a:lnTo>
                    <a:pt x="160" y="275"/>
                  </a:lnTo>
                  <a:lnTo>
                    <a:pt x="158" y="275"/>
                  </a:lnTo>
                  <a:lnTo>
                    <a:pt x="152" y="281"/>
                  </a:lnTo>
                  <a:lnTo>
                    <a:pt x="147" y="281"/>
                  </a:lnTo>
                  <a:lnTo>
                    <a:pt x="141" y="282"/>
                  </a:lnTo>
                  <a:lnTo>
                    <a:pt x="135" y="281"/>
                  </a:lnTo>
                  <a:lnTo>
                    <a:pt x="133" y="281"/>
                  </a:lnTo>
                  <a:lnTo>
                    <a:pt x="128" y="281"/>
                  </a:lnTo>
                  <a:lnTo>
                    <a:pt x="128" y="279"/>
                  </a:lnTo>
                  <a:lnTo>
                    <a:pt x="124" y="281"/>
                  </a:lnTo>
                  <a:lnTo>
                    <a:pt x="124" y="284"/>
                  </a:lnTo>
                  <a:lnTo>
                    <a:pt x="128" y="288"/>
                  </a:lnTo>
                  <a:lnTo>
                    <a:pt x="128" y="288"/>
                  </a:lnTo>
                  <a:lnTo>
                    <a:pt x="128" y="290"/>
                  </a:lnTo>
                  <a:lnTo>
                    <a:pt x="124" y="294"/>
                  </a:lnTo>
                  <a:lnTo>
                    <a:pt x="122" y="296"/>
                  </a:lnTo>
                  <a:lnTo>
                    <a:pt x="115" y="296"/>
                  </a:lnTo>
                  <a:lnTo>
                    <a:pt x="105" y="299"/>
                  </a:lnTo>
                  <a:lnTo>
                    <a:pt x="100" y="301"/>
                  </a:lnTo>
                  <a:lnTo>
                    <a:pt x="94" y="305"/>
                  </a:lnTo>
                  <a:lnTo>
                    <a:pt x="90" y="309"/>
                  </a:lnTo>
                  <a:lnTo>
                    <a:pt x="88" y="309"/>
                  </a:lnTo>
                  <a:lnTo>
                    <a:pt x="84" y="307"/>
                  </a:lnTo>
                  <a:lnTo>
                    <a:pt x="84" y="303"/>
                  </a:lnTo>
                  <a:lnTo>
                    <a:pt x="83" y="301"/>
                  </a:lnTo>
                  <a:lnTo>
                    <a:pt x="81" y="303"/>
                  </a:lnTo>
                  <a:lnTo>
                    <a:pt x="81" y="307"/>
                  </a:lnTo>
                  <a:lnTo>
                    <a:pt x="77" y="311"/>
                  </a:lnTo>
                  <a:lnTo>
                    <a:pt x="73" y="311"/>
                  </a:lnTo>
                  <a:lnTo>
                    <a:pt x="69" y="313"/>
                  </a:lnTo>
                  <a:lnTo>
                    <a:pt x="66" y="313"/>
                  </a:lnTo>
                  <a:lnTo>
                    <a:pt x="66" y="309"/>
                  </a:lnTo>
                  <a:lnTo>
                    <a:pt x="64" y="305"/>
                  </a:lnTo>
                  <a:lnTo>
                    <a:pt x="64" y="303"/>
                  </a:lnTo>
                  <a:lnTo>
                    <a:pt x="60" y="298"/>
                  </a:lnTo>
                  <a:lnTo>
                    <a:pt x="58" y="292"/>
                  </a:lnTo>
                  <a:lnTo>
                    <a:pt x="54" y="290"/>
                  </a:lnTo>
                  <a:lnTo>
                    <a:pt x="49" y="284"/>
                  </a:lnTo>
                  <a:lnTo>
                    <a:pt x="41" y="275"/>
                  </a:lnTo>
                  <a:lnTo>
                    <a:pt x="39" y="275"/>
                  </a:lnTo>
                  <a:lnTo>
                    <a:pt x="39" y="275"/>
                  </a:lnTo>
                  <a:lnTo>
                    <a:pt x="36" y="273"/>
                  </a:lnTo>
                  <a:lnTo>
                    <a:pt x="36" y="271"/>
                  </a:lnTo>
                  <a:lnTo>
                    <a:pt x="36" y="267"/>
                  </a:lnTo>
                  <a:lnTo>
                    <a:pt x="36" y="266"/>
                  </a:lnTo>
                  <a:lnTo>
                    <a:pt x="36" y="262"/>
                  </a:lnTo>
                  <a:lnTo>
                    <a:pt x="39" y="262"/>
                  </a:lnTo>
                  <a:lnTo>
                    <a:pt x="41" y="262"/>
                  </a:lnTo>
                  <a:lnTo>
                    <a:pt x="43" y="262"/>
                  </a:lnTo>
                  <a:lnTo>
                    <a:pt x="47" y="262"/>
                  </a:lnTo>
                  <a:lnTo>
                    <a:pt x="51" y="262"/>
                  </a:lnTo>
                  <a:lnTo>
                    <a:pt x="52" y="262"/>
                  </a:lnTo>
                  <a:lnTo>
                    <a:pt x="56" y="262"/>
                  </a:lnTo>
                  <a:lnTo>
                    <a:pt x="60" y="264"/>
                  </a:lnTo>
                  <a:lnTo>
                    <a:pt x="60" y="264"/>
                  </a:lnTo>
                  <a:lnTo>
                    <a:pt x="64" y="262"/>
                  </a:lnTo>
                  <a:lnTo>
                    <a:pt x="60" y="262"/>
                  </a:lnTo>
                  <a:lnTo>
                    <a:pt x="58" y="258"/>
                  </a:lnTo>
                  <a:lnTo>
                    <a:pt x="56" y="254"/>
                  </a:lnTo>
                  <a:lnTo>
                    <a:pt x="52" y="254"/>
                  </a:lnTo>
                  <a:lnTo>
                    <a:pt x="49" y="249"/>
                  </a:lnTo>
                  <a:lnTo>
                    <a:pt x="49" y="245"/>
                  </a:lnTo>
                  <a:lnTo>
                    <a:pt x="52" y="243"/>
                  </a:lnTo>
                  <a:lnTo>
                    <a:pt x="52" y="237"/>
                  </a:lnTo>
                  <a:lnTo>
                    <a:pt x="51" y="235"/>
                  </a:lnTo>
                  <a:lnTo>
                    <a:pt x="51" y="233"/>
                  </a:lnTo>
                  <a:lnTo>
                    <a:pt x="52" y="232"/>
                  </a:lnTo>
                  <a:lnTo>
                    <a:pt x="52" y="228"/>
                  </a:lnTo>
                  <a:lnTo>
                    <a:pt x="51" y="224"/>
                  </a:lnTo>
                  <a:lnTo>
                    <a:pt x="49" y="218"/>
                  </a:lnTo>
                  <a:lnTo>
                    <a:pt x="47" y="218"/>
                  </a:lnTo>
                  <a:lnTo>
                    <a:pt x="47" y="213"/>
                  </a:lnTo>
                  <a:lnTo>
                    <a:pt x="41" y="209"/>
                  </a:lnTo>
                  <a:lnTo>
                    <a:pt x="34" y="205"/>
                  </a:lnTo>
                  <a:lnTo>
                    <a:pt x="34" y="203"/>
                  </a:lnTo>
                  <a:lnTo>
                    <a:pt x="30" y="200"/>
                  </a:lnTo>
                  <a:lnTo>
                    <a:pt x="26" y="194"/>
                  </a:lnTo>
                  <a:lnTo>
                    <a:pt x="22" y="194"/>
                  </a:lnTo>
                  <a:lnTo>
                    <a:pt x="22" y="169"/>
                  </a:lnTo>
                  <a:lnTo>
                    <a:pt x="22" y="166"/>
                  </a:lnTo>
                  <a:lnTo>
                    <a:pt x="24" y="166"/>
                  </a:lnTo>
                  <a:lnTo>
                    <a:pt x="26" y="166"/>
                  </a:lnTo>
                  <a:lnTo>
                    <a:pt x="28" y="164"/>
                  </a:lnTo>
                  <a:lnTo>
                    <a:pt x="58" y="132"/>
                  </a:lnTo>
                  <a:lnTo>
                    <a:pt x="58" y="105"/>
                  </a:lnTo>
                  <a:lnTo>
                    <a:pt x="64" y="70"/>
                  </a:lnTo>
                  <a:lnTo>
                    <a:pt x="64" y="66"/>
                  </a:lnTo>
                  <a:lnTo>
                    <a:pt x="64" y="60"/>
                  </a:lnTo>
                  <a:lnTo>
                    <a:pt x="52" y="45"/>
                  </a:lnTo>
                  <a:lnTo>
                    <a:pt x="54" y="43"/>
                  </a:lnTo>
                  <a:lnTo>
                    <a:pt x="54" y="38"/>
                  </a:lnTo>
                  <a:lnTo>
                    <a:pt x="45" y="13"/>
                  </a:lnTo>
                  <a:lnTo>
                    <a:pt x="43" y="9"/>
                  </a:lnTo>
                  <a:lnTo>
                    <a:pt x="43" y="9"/>
                  </a:lnTo>
                  <a:lnTo>
                    <a:pt x="43" y="9"/>
                  </a:lnTo>
                  <a:lnTo>
                    <a:pt x="43" y="9"/>
                  </a:lnTo>
                  <a:close/>
                  <a:moveTo>
                    <a:pt x="5" y="201"/>
                  </a:moveTo>
                  <a:lnTo>
                    <a:pt x="2" y="205"/>
                  </a:lnTo>
                  <a:lnTo>
                    <a:pt x="2" y="205"/>
                  </a:lnTo>
                  <a:lnTo>
                    <a:pt x="0" y="203"/>
                  </a:lnTo>
                  <a:lnTo>
                    <a:pt x="5" y="201"/>
                  </a:lnTo>
                  <a:lnTo>
                    <a:pt x="5" y="201"/>
                  </a:lnTo>
                  <a:lnTo>
                    <a:pt x="5" y="201"/>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41" name="Freeform 126">
              <a:extLst>
                <a:ext uri="{FF2B5EF4-FFF2-40B4-BE49-F238E27FC236}">
                  <a16:creationId xmlns:a16="http://schemas.microsoft.com/office/drawing/2014/main" id="{B4731050-BEEC-4360-B422-CF9127CC83AD}"/>
                </a:ext>
              </a:extLst>
            </p:cNvPr>
            <p:cNvSpPr>
              <a:spLocks/>
            </p:cNvSpPr>
            <p:nvPr/>
          </p:nvSpPr>
          <p:spPr bwMode="auto">
            <a:xfrm>
              <a:off x="9298231" y="2650044"/>
              <a:ext cx="97594" cy="75557"/>
            </a:xfrm>
            <a:custGeom>
              <a:avLst/>
              <a:gdLst/>
              <a:ahLst/>
              <a:cxnLst>
                <a:cxn ang="0">
                  <a:pos x="59" y="211"/>
                </a:cxn>
                <a:cxn ang="0">
                  <a:pos x="51" y="207"/>
                </a:cxn>
                <a:cxn ang="0">
                  <a:pos x="45" y="205"/>
                </a:cxn>
                <a:cxn ang="0">
                  <a:pos x="42" y="209"/>
                </a:cxn>
                <a:cxn ang="0">
                  <a:pos x="34" y="203"/>
                </a:cxn>
                <a:cxn ang="0">
                  <a:pos x="36" y="199"/>
                </a:cxn>
                <a:cxn ang="0">
                  <a:pos x="34" y="192"/>
                </a:cxn>
                <a:cxn ang="0">
                  <a:pos x="25" y="195"/>
                </a:cxn>
                <a:cxn ang="0">
                  <a:pos x="17" y="184"/>
                </a:cxn>
                <a:cxn ang="0">
                  <a:pos x="0" y="167"/>
                </a:cxn>
                <a:cxn ang="0">
                  <a:pos x="2" y="160"/>
                </a:cxn>
                <a:cxn ang="0">
                  <a:pos x="8" y="158"/>
                </a:cxn>
                <a:cxn ang="0">
                  <a:pos x="27" y="156"/>
                </a:cxn>
                <a:cxn ang="0">
                  <a:pos x="40" y="154"/>
                </a:cxn>
                <a:cxn ang="0">
                  <a:pos x="47" y="150"/>
                </a:cxn>
                <a:cxn ang="0">
                  <a:pos x="59" y="146"/>
                </a:cxn>
                <a:cxn ang="0">
                  <a:pos x="68" y="137"/>
                </a:cxn>
                <a:cxn ang="0">
                  <a:pos x="72" y="130"/>
                </a:cxn>
                <a:cxn ang="0">
                  <a:pos x="76" y="79"/>
                </a:cxn>
                <a:cxn ang="0">
                  <a:pos x="125" y="50"/>
                </a:cxn>
                <a:cxn ang="0">
                  <a:pos x="239" y="5"/>
                </a:cxn>
                <a:cxn ang="0">
                  <a:pos x="258" y="3"/>
                </a:cxn>
                <a:cxn ang="0">
                  <a:pos x="269" y="30"/>
                </a:cxn>
                <a:cxn ang="0">
                  <a:pos x="268" y="39"/>
                </a:cxn>
                <a:cxn ang="0">
                  <a:pos x="279" y="60"/>
                </a:cxn>
                <a:cxn ang="0">
                  <a:pos x="273" y="98"/>
                </a:cxn>
                <a:cxn ang="0">
                  <a:pos x="243" y="156"/>
                </a:cxn>
                <a:cxn ang="0">
                  <a:pos x="239" y="158"/>
                </a:cxn>
                <a:cxn ang="0">
                  <a:pos x="237" y="162"/>
                </a:cxn>
                <a:cxn ang="0">
                  <a:pos x="236" y="182"/>
                </a:cxn>
                <a:cxn ang="0">
                  <a:pos x="232" y="186"/>
                </a:cxn>
                <a:cxn ang="0">
                  <a:pos x="226" y="186"/>
                </a:cxn>
                <a:cxn ang="0">
                  <a:pos x="224" y="190"/>
                </a:cxn>
                <a:cxn ang="0">
                  <a:pos x="221" y="192"/>
                </a:cxn>
                <a:cxn ang="0">
                  <a:pos x="213" y="192"/>
                </a:cxn>
                <a:cxn ang="0">
                  <a:pos x="202" y="190"/>
                </a:cxn>
                <a:cxn ang="0">
                  <a:pos x="189" y="190"/>
                </a:cxn>
                <a:cxn ang="0">
                  <a:pos x="177" y="192"/>
                </a:cxn>
                <a:cxn ang="0">
                  <a:pos x="166" y="201"/>
                </a:cxn>
                <a:cxn ang="0">
                  <a:pos x="157" y="199"/>
                </a:cxn>
                <a:cxn ang="0">
                  <a:pos x="147" y="195"/>
                </a:cxn>
                <a:cxn ang="0">
                  <a:pos x="143" y="190"/>
                </a:cxn>
                <a:cxn ang="0">
                  <a:pos x="136" y="190"/>
                </a:cxn>
                <a:cxn ang="0">
                  <a:pos x="132" y="190"/>
                </a:cxn>
                <a:cxn ang="0">
                  <a:pos x="125" y="192"/>
                </a:cxn>
                <a:cxn ang="0">
                  <a:pos x="121" y="195"/>
                </a:cxn>
                <a:cxn ang="0">
                  <a:pos x="113" y="186"/>
                </a:cxn>
                <a:cxn ang="0">
                  <a:pos x="108" y="182"/>
                </a:cxn>
                <a:cxn ang="0">
                  <a:pos x="100" y="180"/>
                </a:cxn>
                <a:cxn ang="0">
                  <a:pos x="94" y="180"/>
                </a:cxn>
                <a:cxn ang="0">
                  <a:pos x="89" y="180"/>
                </a:cxn>
                <a:cxn ang="0">
                  <a:pos x="83" y="180"/>
                </a:cxn>
                <a:cxn ang="0">
                  <a:pos x="76" y="182"/>
                </a:cxn>
                <a:cxn ang="0">
                  <a:pos x="74" y="184"/>
                </a:cxn>
                <a:cxn ang="0">
                  <a:pos x="68" y="190"/>
                </a:cxn>
                <a:cxn ang="0">
                  <a:pos x="68" y="190"/>
                </a:cxn>
                <a:cxn ang="0">
                  <a:pos x="68" y="195"/>
                </a:cxn>
                <a:cxn ang="0">
                  <a:pos x="70" y="199"/>
                </a:cxn>
                <a:cxn ang="0">
                  <a:pos x="64" y="205"/>
                </a:cxn>
                <a:cxn ang="0">
                  <a:pos x="64" y="209"/>
                </a:cxn>
                <a:cxn ang="0">
                  <a:pos x="66" y="214"/>
                </a:cxn>
                <a:cxn ang="0">
                  <a:pos x="64" y="216"/>
                </a:cxn>
                <a:cxn ang="0">
                  <a:pos x="64" y="216"/>
                </a:cxn>
              </a:cxnLst>
              <a:rect l="0" t="0" r="r" b="b"/>
              <a:pathLst>
                <a:path w="279" h="216">
                  <a:moveTo>
                    <a:pt x="64" y="216"/>
                  </a:moveTo>
                  <a:lnTo>
                    <a:pt x="59" y="211"/>
                  </a:lnTo>
                  <a:lnTo>
                    <a:pt x="55" y="211"/>
                  </a:lnTo>
                  <a:lnTo>
                    <a:pt x="51" y="207"/>
                  </a:lnTo>
                  <a:lnTo>
                    <a:pt x="47" y="201"/>
                  </a:lnTo>
                  <a:lnTo>
                    <a:pt x="45" y="205"/>
                  </a:lnTo>
                  <a:lnTo>
                    <a:pt x="45" y="207"/>
                  </a:lnTo>
                  <a:lnTo>
                    <a:pt x="42" y="209"/>
                  </a:lnTo>
                  <a:lnTo>
                    <a:pt x="40" y="209"/>
                  </a:lnTo>
                  <a:lnTo>
                    <a:pt x="34" y="203"/>
                  </a:lnTo>
                  <a:lnTo>
                    <a:pt x="36" y="201"/>
                  </a:lnTo>
                  <a:lnTo>
                    <a:pt x="36" y="199"/>
                  </a:lnTo>
                  <a:lnTo>
                    <a:pt x="34" y="195"/>
                  </a:lnTo>
                  <a:lnTo>
                    <a:pt x="34" y="192"/>
                  </a:lnTo>
                  <a:lnTo>
                    <a:pt x="32" y="192"/>
                  </a:lnTo>
                  <a:lnTo>
                    <a:pt x="25" y="195"/>
                  </a:lnTo>
                  <a:lnTo>
                    <a:pt x="19" y="190"/>
                  </a:lnTo>
                  <a:lnTo>
                    <a:pt x="17" y="184"/>
                  </a:lnTo>
                  <a:lnTo>
                    <a:pt x="0" y="173"/>
                  </a:lnTo>
                  <a:lnTo>
                    <a:pt x="0" y="167"/>
                  </a:lnTo>
                  <a:lnTo>
                    <a:pt x="2" y="162"/>
                  </a:lnTo>
                  <a:lnTo>
                    <a:pt x="2" y="160"/>
                  </a:lnTo>
                  <a:lnTo>
                    <a:pt x="6" y="156"/>
                  </a:lnTo>
                  <a:lnTo>
                    <a:pt x="8" y="158"/>
                  </a:lnTo>
                  <a:lnTo>
                    <a:pt x="21" y="156"/>
                  </a:lnTo>
                  <a:lnTo>
                    <a:pt x="27" y="156"/>
                  </a:lnTo>
                  <a:lnTo>
                    <a:pt x="30" y="154"/>
                  </a:lnTo>
                  <a:lnTo>
                    <a:pt x="40" y="154"/>
                  </a:lnTo>
                  <a:lnTo>
                    <a:pt x="42" y="154"/>
                  </a:lnTo>
                  <a:lnTo>
                    <a:pt x="47" y="150"/>
                  </a:lnTo>
                  <a:lnTo>
                    <a:pt x="51" y="150"/>
                  </a:lnTo>
                  <a:lnTo>
                    <a:pt x="59" y="146"/>
                  </a:lnTo>
                  <a:lnTo>
                    <a:pt x="68" y="141"/>
                  </a:lnTo>
                  <a:lnTo>
                    <a:pt x="68" y="137"/>
                  </a:lnTo>
                  <a:lnTo>
                    <a:pt x="70" y="131"/>
                  </a:lnTo>
                  <a:lnTo>
                    <a:pt x="72" y="130"/>
                  </a:lnTo>
                  <a:lnTo>
                    <a:pt x="74" y="113"/>
                  </a:lnTo>
                  <a:lnTo>
                    <a:pt x="76" y="79"/>
                  </a:lnTo>
                  <a:lnTo>
                    <a:pt x="104" y="71"/>
                  </a:lnTo>
                  <a:lnTo>
                    <a:pt x="125" y="50"/>
                  </a:lnTo>
                  <a:lnTo>
                    <a:pt x="207" y="0"/>
                  </a:lnTo>
                  <a:lnTo>
                    <a:pt x="239" y="5"/>
                  </a:lnTo>
                  <a:lnTo>
                    <a:pt x="243" y="11"/>
                  </a:lnTo>
                  <a:lnTo>
                    <a:pt x="258" y="3"/>
                  </a:lnTo>
                  <a:lnTo>
                    <a:pt x="260" y="5"/>
                  </a:lnTo>
                  <a:lnTo>
                    <a:pt x="269" y="30"/>
                  </a:lnTo>
                  <a:lnTo>
                    <a:pt x="269" y="37"/>
                  </a:lnTo>
                  <a:lnTo>
                    <a:pt x="268" y="39"/>
                  </a:lnTo>
                  <a:lnTo>
                    <a:pt x="279" y="54"/>
                  </a:lnTo>
                  <a:lnTo>
                    <a:pt x="279" y="60"/>
                  </a:lnTo>
                  <a:lnTo>
                    <a:pt x="279" y="64"/>
                  </a:lnTo>
                  <a:lnTo>
                    <a:pt x="273" y="98"/>
                  </a:lnTo>
                  <a:lnTo>
                    <a:pt x="273" y="124"/>
                  </a:lnTo>
                  <a:lnTo>
                    <a:pt x="243" y="156"/>
                  </a:lnTo>
                  <a:lnTo>
                    <a:pt x="241" y="158"/>
                  </a:lnTo>
                  <a:lnTo>
                    <a:pt x="239" y="158"/>
                  </a:lnTo>
                  <a:lnTo>
                    <a:pt x="237" y="158"/>
                  </a:lnTo>
                  <a:lnTo>
                    <a:pt x="237" y="162"/>
                  </a:lnTo>
                  <a:lnTo>
                    <a:pt x="237" y="184"/>
                  </a:lnTo>
                  <a:lnTo>
                    <a:pt x="236" y="182"/>
                  </a:lnTo>
                  <a:lnTo>
                    <a:pt x="232" y="186"/>
                  </a:lnTo>
                  <a:lnTo>
                    <a:pt x="232" y="186"/>
                  </a:lnTo>
                  <a:lnTo>
                    <a:pt x="230" y="190"/>
                  </a:lnTo>
                  <a:lnTo>
                    <a:pt x="226" y="186"/>
                  </a:lnTo>
                  <a:lnTo>
                    <a:pt x="226" y="190"/>
                  </a:lnTo>
                  <a:lnTo>
                    <a:pt x="224" y="190"/>
                  </a:lnTo>
                  <a:lnTo>
                    <a:pt x="221" y="192"/>
                  </a:lnTo>
                  <a:lnTo>
                    <a:pt x="221" y="192"/>
                  </a:lnTo>
                  <a:lnTo>
                    <a:pt x="215" y="195"/>
                  </a:lnTo>
                  <a:lnTo>
                    <a:pt x="213" y="192"/>
                  </a:lnTo>
                  <a:lnTo>
                    <a:pt x="207" y="192"/>
                  </a:lnTo>
                  <a:lnTo>
                    <a:pt x="202" y="190"/>
                  </a:lnTo>
                  <a:lnTo>
                    <a:pt x="194" y="190"/>
                  </a:lnTo>
                  <a:lnTo>
                    <a:pt x="189" y="190"/>
                  </a:lnTo>
                  <a:lnTo>
                    <a:pt x="181" y="190"/>
                  </a:lnTo>
                  <a:lnTo>
                    <a:pt x="177" y="192"/>
                  </a:lnTo>
                  <a:lnTo>
                    <a:pt x="172" y="199"/>
                  </a:lnTo>
                  <a:lnTo>
                    <a:pt x="166" y="201"/>
                  </a:lnTo>
                  <a:lnTo>
                    <a:pt x="162" y="201"/>
                  </a:lnTo>
                  <a:lnTo>
                    <a:pt x="157" y="199"/>
                  </a:lnTo>
                  <a:lnTo>
                    <a:pt x="153" y="199"/>
                  </a:lnTo>
                  <a:lnTo>
                    <a:pt x="147" y="195"/>
                  </a:lnTo>
                  <a:lnTo>
                    <a:pt x="143" y="192"/>
                  </a:lnTo>
                  <a:lnTo>
                    <a:pt x="143" y="190"/>
                  </a:lnTo>
                  <a:lnTo>
                    <a:pt x="140" y="190"/>
                  </a:lnTo>
                  <a:lnTo>
                    <a:pt x="136" y="190"/>
                  </a:lnTo>
                  <a:lnTo>
                    <a:pt x="136" y="190"/>
                  </a:lnTo>
                  <a:lnTo>
                    <a:pt x="132" y="190"/>
                  </a:lnTo>
                  <a:lnTo>
                    <a:pt x="128" y="190"/>
                  </a:lnTo>
                  <a:lnTo>
                    <a:pt x="125" y="192"/>
                  </a:lnTo>
                  <a:lnTo>
                    <a:pt x="123" y="195"/>
                  </a:lnTo>
                  <a:lnTo>
                    <a:pt x="121" y="195"/>
                  </a:lnTo>
                  <a:lnTo>
                    <a:pt x="117" y="192"/>
                  </a:lnTo>
                  <a:lnTo>
                    <a:pt x="113" y="186"/>
                  </a:lnTo>
                  <a:lnTo>
                    <a:pt x="111" y="186"/>
                  </a:lnTo>
                  <a:lnTo>
                    <a:pt x="108" y="182"/>
                  </a:lnTo>
                  <a:lnTo>
                    <a:pt x="104" y="182"/>
                  </a:lnTo>
                  <a:lnTo>
                    <a:pt x="100" y="180"/>
                  </a:lnTo>
                  <a:lnTo>
                    <a:pt x="96" y="180"/>
                  </a:lnTo>
                  <a:lnTo>
                    <a:pt x="94" y="180"/>
                  </a:lnTo>
                  <a:lnTo>
                    <a:pt x="91" y="180"/>
                  </a:lnTo>
                  <a:lnTo>
                    <a:pt x="89" y="180"/>
                  </a:lnTo>
                  <a:lnTo>
                    <a:pt x="83" y="180"/>
                  </a:lnTo>
                  <a:lnTo>
                    <a:pt x="83" y="180"/>
                  </a:lnTo>
                  <a:lnTo>
                    <a:pt x="79" y="180"/>
                  </a:lnTo>
                  <a:lnTo>
                    <a:pt x="76" y="182"/>
                  </a:lnTo>
                  <a:lnTo>
                    <a:pt x="76" y="182"/>
                  </a:lnTo>
                  <a:lnTo>
                    <a:pt x="74" y="184"/>
                  </a:lnTo>
                  <a:lnTo>
                    <a:pt x="68" y="186"/>
                  </a:lnTo>
                  <a:lnTo>
                    <a:pt x="68" y="190"/>
                  </a:lnTo>
                  <a:lnTo>
                    <a:pt x="68" y="190"/>
                  </a:lnTo>
                  <a:lnTo>
                    <a:pt x="68" y="190"/>
                  </a:lnTo>
                  <a:lnTo>
                    <a:pt x="68" y="192"/>
                  </a:lnTo>
                  <a:lnTo>
                    <a:pt x="68" y="195"/>
                  </a:lnTo>
                  <a:lnTo>
                    <a:pt x="70" y="199"/>
                  </a:lnTo>
                  <a:lnTo>
                    <a:pt x="70" y="199"/>
                  </a:lnTo>
                  <a:lnTo>
                    <a:pt x="66" y="199"/>
                  </a:lnTo>
                  <a:lnTo>
                    <a:pt x="64" y="205"/>
                  </a:lnTo>
                  <a:lnTo>
                    <a:pt x="64" y="207"/>
                  </a:lnTo>
                  <a:lnTo>
                    <a:pt x="64" y="209"/>
                  </a:lnTo>
                  <a:lnTo>
                    <a:pt x="64" y="214"/>
                  </a:lnTo>
                  <a:lnTo>
                    <a:pt x="66" y="214"/>
                  </a:lnTo>
                  <a:lnTo>
                    <a:pt x="66" y="214"/>
                  </a:lnTo>
                  <a:lnTo>
                    <a:pt x="64" y="216"/>
                  </a:lnTo>
                  <a:lnTo>
                    <a:pt x="64" y="216"/>
                  </a:lnTo>
                  <a:lnTo>
                    <a:pt x="64" y="216"/>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42" name="Freeform 127">
              <a:extLst>
                <a:ext uri="{FF2B5EF4-FFF2-40B4-BE49-F238E27FC236}">
                  <a16:creationId xmlns:a16="http://schemas.microsoft.com/office/drawing/2014/main" id="{E4D80E55-F0C8-415A-89C0-BAD2A522CB99}"/>
                </a:ext>
              </a:extLst>
            </p:cNvPr>
            <p:cNvSpPr>
              <a:spLocks/>
            </p:cNvSpPr>
            <p:nvPr/>
          </p:nvSpPr>
          <p:spPr bwMode="auto">
            <a:xfrm>
              <a:off x="9314672" y="2714408"/>
              <a:ext cx="73808" cy="63314"/>
            </a:xfrm>
            <a:custGeom>
              <a:avLst/>
              <a:gdLst/>
              <a:ahLst/>
              <a:cxnLst>
                <a:cxn ang="0">
                  <a:pos x="198" y="11"/>
                </a:cxn>
                <a:cxn ang="0">
                  <a:pos x="185" y="6"/>
                </a:cxn>
                <a:cxn ang="0">
                  <a:pos x="179" y="8"/>
                </a:cxn>
                <a:cxn ang="0">
                  <a:pos x="174" y="13"/>
                </a:cxn>
                <a:cxn ang="0">
                  <a:pos x="164" y="13"/>
                </a:cxn>
                <a:cxn ang="0">
                  <a:pos x="145" y="10"/>
                </a:cxn>
                <a:cxn ang="0">
                  <a:pos x="128" y="13"/>
                </a:cxn>
                <a:cxn ang="0">
                  <a:pos x="115" y="21"/>
                </a:cxn>
                <a:cxn ang="0">
                  <a:pos x="98" y="15"/>
                </a:cxn>
                <a:cxn ang="0">
                  <a:pos x="91" y="10"/>
                </a:cxn>
                <a:cxn ang="0">
                  <a:pos x="83" y="11"/>
                </a:cxn>
                <a:cxn ang="0">
                  <a:pos x="74" y="15"/>
                </a:cxn>
                <a:cxn ang="0">
                  <a:pos x="66" y="8"/>
                </a:cxn>
                <a:cxn ang="0">
                  <a:pos x="55" y="2"/>
                </a:cxn>
                <a:cxn ang="0">
                  <a:pos x="46" y="0"/>
                </a:cxn>
                <a:cxn ang="0">
                  <a:pos x="36" y="0"/>
                </a:cxn>
                <a:cxn ang="0">
                  <a:pos x="27" y="2"/>
                </a:cxn>
                <a:cxn ang="0">
                  <a:pos x="19" y="8"/>
                </a:cxn>
                <a:cxn ang="0">
                  <a:pos x="19" y="11"/>
                </a:cxn>
                <a:cxn ang="0">
                  <a:pos x="21" y="19"/>
                </a:cxn>
                <a:cxn ang="0">
                  <a:pos x="15" y="25"/>
                </a:cxn>
                <a:cxn ang="0">
                  <a:pos x="15" y="34"/>
                </a:cxn>
                <a:cxn ang="0">
                  <a:pos x="15" y="38"/>
                </a:cxn>
                <a:cxn ang="0">
                  <a:pos x="19" y="51"/>
                </a:cxn>
                <a:cxn ang="0">
                  <a:pos x="21" y="62"/>
                </a:cxn>
                <a:cxn ang="0">
                  <a:pos x="15" y="66"/>
                </a:cxn>
                <a:cxn ang="0">
                  <a:pos x="15" y="74"/>
                </a:cxn>
                <a:cxn ang="0">
                  <a:pos x="10" y="81"/>
                </a:cxn>
                <a:cxn ang="0">
                  <a:pos x="4" y="87"/>
                </a:cxn>
                <a:cxn ang="0">
                  <a:pos x="0" y="94"/>
                </a:cxn>
                <a:cxn ang="0">
                  <a:pos x="0" y="102"/>
                </a:cxn>
                <a:cxn ang="0">
                  <a:pos x="0" y="109"/>
                </a:cxn>
                <a:cxn ang="0">
                  <a:pos x="0" y="121"/>
                </a:cxn>
                <a:cxn ang="0">
                  <a:pos x="0" y="136"/>
                </a:cxn>
                <a:cxn ang="0">
                  <a:pos x="15" y="140"/>
                </a:cxn>
                <a:cxn ang="0">
                  <a:pos x="40" y="162"/>
                </a:cxn>
                <a:cxn ang="0">
                  <a:pos x="46" y="175"/>
                </a:cxn>
                <a:cxn ang="0">
                  <a:pos x="74" y="181"/>
                </a:cxn>
                <a:cxn ang="0">
                  <a:pos x="89" y="177"/>
                </a:cxn>
                <a:cxn ang="0">
                  <a:pos x="96" y="173"/>
                </a:cxn>
                <a:cxn ang="0">
                  <a:pos x="102" y="173"/>
                </a:cxn>
                <a:cxn ang="0">
                  <a:pos x="110" y="162"/>
                </a:cxn>
                <a:cxn ang="0">
                  <a:pos x="111" y="153"/>
                </a:cxn>
                <a:cxn ang="0">
                  <a:pos x="115" y="143"/>
                </a:cxn>
                <a:cxn ang="0">
                  <a:pos x="123" y="136"/>
                </a:cxn>
                <a:cxn ang="0">
                  <a:pos x="130" y="130"/>
                </a:cxn>
                <a:cxn ang="0">
                  <a:pos x="138" y="134"/>
                </a:cxn>
                <a:cxn ang="0">
                  <a:pos x="145" y="140"/>
                </a:cxn>
                <a:cxn ang="0">
                  <a:pos x="155" y="136"/>
                </a:cxn>
                <a:cxn ang="0">
                  <a:pos x="158" y="130"/>
                </a:cxn>
                <a:cxn ang="0">
                  <a:pos x="162" y="119"/>
                </a:cxn>
                <a:cxn ang="0">
                  <a:pos x="168" y="109"/>
                </a:cxn>
                <a:cxn ang="0">
                  <a:pos x="177" y="98"/>
                </a:cxn>
                <a:cxn ang="0">
                  <a:pos x="179" y="85"/>
                </a:cxn>
                <a:cxn ang="0">
                  <a:pos x="190" y="79"/>
                </a:cxn>
                <a:cxn ang="0">
                  <a:pos x="190" y="66"/>
                </a:cxn>
                <a:cxn ang="0">
                  <a:pos x="198" y="55"/>
                </a:cxn>
                <a:cxn ang="0">
                  <a:pos x="204" y="51"/>
                </a:cxn>
                <a:cxn ang="0">
                  <a:pos x="211" y="43"/>
                </a:cxn>
                <a:cxn ang="0">
                  <a:pos x="207" y="32"/>
                </a:cxn>
                <a:cxn ang="0">
                  <a:pos x="202" y="25"/>
                </a:cxn>
                <a:cxn ang="0">
                  <a:pos x="202" y="17"/>
                </a:cxn>
              </a:cxnLst>
              <a:rect l="0" t="0" r="r" b="b"/>
              <a:pathLst>
                <a:path w="211" h="181">
                  <a:moveTo>
                    <a:pt x="202" y="17"/>
                  </a:moveTo>
                  <a:lnTo>
                    <a:pt x="202" y="15"/>
                  </a:lnTo>
                  <a:lnTo>
                    <a:pt x="198" y="11"/>
                  </a:lnTo>
                  <a:lnTo>
                    <a:pt x="194" y="4"/>
                  </a:lnTo>
                  <a:lnTo>
                    <a:pt x="189" y="2"/>
                  </a:lnTo>
                  <a:lnTo>
                    <a:pt x="185" y="6"/>
                  </a:lnTo>
                  <a:lnTo>
                    <a:pt x="185" y="8"/>
                  </a:lnTo>
                  <a:lnTo>
                    <a:pt x="183" y="10"/>
                  </a:lnTo>
                  <a:lnTo>
                    <a:pt x="179" y="8"/>
                  </a:lnTo>
                  <a:lnTo>
                    <a:pt x="177" y="10"/>
                  </a:lnTo>
                  <a:lnTo>
                    <a:pt x="177" y="11"/>
                  </a:lnTo>
                  <a:lnTo>
                    <a:pt x="174" y="13"/>
                  </a:lnTo>
                  <a:lnTo>
                    <a:pt x="170" y="17"/>
                  </a:lnTo>
                  <a:lnTo>
                    <a:pt x="170" y="17"/>
                  </a:lnTo>
                  <a:lnTo>
                    <a:pt x="164" y="13"/>
                  </a:lnTo>
                  <a:lnTo>
                    <a:pt x="160" y="13"/>
                  </a:lnTo>
                  <a:lnTo>
                    <a:pt x="153" y="11"/>
                  </a:lnTo>
                  <a:lnTo>
                    <a:pt x="145" y="10"/>
                  </a:lnTo>
                  <a:lnTo>
                    <a:pt x="140" y="11"/>
                  </a:lnTo>
                  <a:lnTo>
                    <a:pt x="132" y="11"/>
                  </a:lnTo>
                  <a:lnTo>
                    <a:pt x="128" y="13"/>
                  </a:lnTo>
                  <a:lnTo>
                    <a:pt x="123" y="19"/>
                  </a:lnTo>
                  <a:lnTo>
                    <a:pt x="119" y="21"/>
                  </a:lnTo>
                  <a:lnTo>
                    <a:pt x="115" y="21"/>
                  </a:lnTo>
                  <a:lnTo>
                    <a:pt x="108" y="19"/>
                  </a:lnTo>
                  <a:lnTo>
                    <a:pt x="104" y="19"/>
                  </a:lnTo>
                  <a:lnTo>
                    <a:pt x="98" y="15"/>
                  </a:lnTo>
                  <a:lnTo>
                    <a:pt x="94" y="13"/>
                  </a:lnTo>
                  <a:lnTo>
                    <a:pt x="94" y="11"/>
                  </a:lnTo>
                  <a:lnTo>
                    <a:pt x="91" y="10"/>
                  </a:lnTo>
                  <a:lnTo>
                    <a:pt x="89" y="10"/>
                  </a:lnTo>
                  <a:lnTo>
                    <a:pt x="89" y="10"/>
                  </a:lnTo>
                  <a:lnTo>
                    <a:pt x="83" y="11"/>
                  </a:lnTo>
                  <a:lnTo>
                    <a:pt x="79" y="11"/>
                  </a:lnTo>
                  <a:lnTo>
                    <a:pt x="78" y="13"/>
                  </a:lnTo>
                  <a:lnTo>
                    <a:pt x="74" y="15"/>
                  </a:lnTo>
                  <a:lnTo>
                    <a:pt x="72" y="15"/>
                  </a:lnTo>
                  <a:lnTo>
                    <a:pt x="70" y="13"/>
                  </a:lnTo>
                  <a:lnTo>
                    <a:pt x="66" y="8"/>
                  </a:lnTo>
                  <a:lnTo>
                    <a:pt x="64" y="6"/>
                  </a:lnTo>
                  <a:lnTo>
                    <a:pt x="59" y="2"/>
                  </a:lnTo>
                  <a:lnTo>
                    <a:pt x="55" y="2"/>
                  </a:lnTo>
                  <a:lnTo>
                    <a:pt x="53" y="0"/>
                  </a:lnTo>
                  <a:lnTo>
                    <a:pt x="47" y="0"/>
                  </a:lnTo>
                  <a:lnTo>
                    <a:pt x="46" y="0"/>
                  </a:lnTo>
                  <a:lnTo>
                    <a:pt x="42" y="0"/>
                  </a:lnTo>
                  <a:lnTo>
                    <a:pt x="40" y="0"/>
                  </a:lnTo>
                  <a:lnTo>
                    <a:pt x="36" y="0"/>
                  </a:lnTo>
                  <a:lnTo>
                    <a:pt x="34" y="0"/>
                  </a:lnTo>
                  <a:lnTo>
                    <a:pt x="32" y="0"/>
                  </a:lnTo>
                  <a:lnTo>
                    <a:pt x="27" y="2"/>
                  </a:lnTo>
                  <a:lnTo>
                    <a:pt x="27" y="2"/>
                  </a:lnTo>
                  <a:lnTo>
                    <a:pt x="25" y="4"/>
                  </a:lnTo>
                  <a:lnTo>
                    <a:pt x="19" y="8"/>
                  </a:lnTo>
                  <a:lnTo>
                    <a:pt x="19" y="10"/>
                  </a:lnTo>
                  <a:lnTo>
                    <a:pt x="19" y="11"/>
                  </a:lnTo>
                  <a:lnTo>
                    <a:pt x="19" y="11"/>
                  </a:lnTo>
                  <a:lnTo>
                    <a:pt x="19" y="13"/>
                  </a:lnTo>
                  <a:lnTo>
                    <a:pt x="19" y="17"/>
                  </a:lnTo>
                  <a:lnTo>
                    <a:pt x="21" y="19"/>
                  </a:lnTo>
                  <a:lnTo>
                    <a:pt x="21" y="21"/>
                  </a:lnTo>
                  <a:lnTo>
                    <a:pt x="17" y="21"/>
                  </a:lnTo>
                  <a:lnTo>
                    <a:pt x="15" y="25"/>
                  </a:lnTo>
                  <a:lnTo>
                    <a:pt x="15" y="27"/>
                  </a:lnTo>
                  <a:lnTo>
                    <a:pt x="15" y="30"/>
                  </a:lnTo>
                  <a:lnTo>
                    <a:pt x="15" y="34"/>
                  </a:lnTo>
                  <a:lnTo>
                    <a:pt x="17" y="34"/>
                  </a:lnTo>
                  <a:lnTo>
                    <a:pt x="17" y="36"/>
                  </a:lnTo>
                  <a:lnTo>
                    <a:pt x="15" y="38"/>
                  </a:lnTo>
                  <a:lnTo>
                    <a:pt x="15" y="43"/>
                  </a:lnTo>
                  <a:lnTo>
                    <a:pt x="15" y="45"/>
                  </a:lnTo>
                  <a:lnTo>
                    <a:pt x="19" y="51"/>
                  </a:lnTo>
                  <a:lnTo>
                    <a:pt x="19" y="55"/>
                  </a:lnTo>
                  <a:lnTo>
                    <a:pt x="21" y="60"/>
                  </a:lnTo>
                  <a:lnTo>
                    <a:pt x="21" y="62"/>
                  </a:lnTo>
                  <a:lnTo>
                    <a:pt x="17" y="62"/>
                  </a:lnTo>
                  <a:lnTo>
                    <a:pt x="15" y="66"/>
                  </a:lnTo>
                  <a:lnTo>
                    <a:pt x="15" y="66"/>
                  </a:lnTo>
                  <a:lnTo>
                    <a:pt x="19" y="72"/>
                  </a:lnTo>
                  <a:lnTo>
                    <a:pt x="17" y="74"/>
                  </a:lnTo>
                  <a:lnTo>
                    <a:pt x="15" y="74"/>
                  </a:lnTo>
                  <a:lnTo>
                    <a:pt x="12" y="76"/>
                  </a:lnTo>
                  <a:lnTo>
                    <a:pt x="12" y="79"/>
                  </a:lnTo>
                  <a:lnTo>
                    <a:pt x="10" y="81"/>
                  </a:lnTo>
                  <a:lnTo>
                    <a:pt x="8" y="85"/>
                  </a:lnTo>
                  <a:lnTo>
                    <a:pt x="6" y="87"/>
                  </a:lnTo>
                  <a:lnTo>
                    <a:pt x="4" y="87"/>
                  </a:lnTo>
                  <a:lnTo>
                    <a:pt x="2" y="89"/>
                  </a:lnTo>
                  <a:lnTo>
                    <a:pt x="0" y="91"/>
                  </a:lnTo>
                  <a:lnTo>
                    <a:pt x="0" y="94"/>
                  </a:lnTo>
                  <a:lnTo>
                    <a:pt x="0" y="96"/>
                  </a:lnTo>
                  <a:lnTo>
                    <a:pt x="0" y="102"/>
                  </a:lnTo>
                  <a:lnTo>
                    <a:pt x="0" y="102"/>
                  </a:lnTo>
                  <a:lnTo>
                    <a:pt x="0" y="106"/>
                  </a:lnTo>
                  <a:lnTo>
                    <a:pt x="0" y="106"/>
                  </a:lnTo>
                  <a:lnTo>
                    <a:pt x="0" y="109"/>
                  </a:lnTo>
                  <a:lnTo>
                    <a:pt x="0" y="109"/>
                  </a:lnTo>
                  <a:lnTo>
                    <a:pt x="0" y="113"/>
                  </a:lnTo>
                  <a:lnTo>
                    <a:pt x="0" y="121"/>
                  </a:lnTo>
                  <a:lnTo>
                    <a:pt x="0" y="123"/>
                  </a:lnTo>
                  <a:lnTo>
                    <a:pt x="2" y="126"/>
                  </a:lnTo>
                  <a:lnTo>
                    <a:pt x="0" y="136"/>
                  </a:lnTo>
                  <a:lnTo>
                    <a:pt x="0" y="140"/>
                  </a:lnTo>
                  <a:lnTo>
                    <a:pt x="10" y="140"/>
                  </a:lnTo>
                  <a:lnTo>
                    <a:pt x="15" y="140"/>
                  </a:lnTo>
                  <a:lnTo>
                    <a:pt x="29" y="145"/>
                  </a:lnTo>
                  <a:lnTo>
                    <a:pt x="36" y="153"/>
                  </a:lnTo>
                  <a:lnTo>
                    <a:pt x="40" y="162"/>
                  </a:lnTo>
                  <a:lnTo>
                    <a:pt x="40" y="170"/>
                  </a:lnTo>
                  <a:lnTo>
                    <a:pt x="42" y="170"/>
                  </a:lnTo>
                  <a:lnTo>
                    <a:pt x="46" y="175"/>
                  </a:lnTo>
                  <a:lnTo>
                    <a:pt x="49" y="179"/>
                  </a:lnTo>
                  <a:lnTo>
                    <a:pt x="55" y="181"/>
                  </a:lnTo>
                  <a:lnTo>
                    <a:pt x="74" y="181"/>
                  </a:lnTo>
                  <a:lnTo>
                    <a:pt x="78" y="179"/>
                  </a:lnTo>
                  <a:lnTo>
                    <a:pt x="79" y="179"/>
                  </a:lnTo>
                  <a:lnTo>
                    <a:pt x="89" y="177"/>
                  </a:lnTo>
                  <a:lnTo>
                    <a:pt x="91" y="177"/>
                  </a:lnTo>
                  <a:lnTo>
                    <a:pt x="94" y="177"/>
                  </a:lnTo>
                  <a:lnTo>
                    <a:pt x="96" y="173"/>
                  </a:lnTo>
                  <a:lnTo>
                    <a:pt x="100" y="175"/>
                  </a:lnTo>
                  <a:lnTo>
                    <a:pt x="102" y="173"/>
                  </a:lnTo>
                  <a:lnTo>
                    <a:pt x="102" y="173"/>
                  </a:lnTo>
                  <a:lnTo>
                    <a:pt x="102" y="173"/>
                  </a:lnTo>
                  <a:lnTo>
                    <a:pt x="108" y="168"/>
                  </a:lnTo>
                  <a:lnTo>
                    <a:pt x="110" y="162"/>
                  </a:lnTo>
                  <a:lnTo>
                    <a:pt x="110" y="158"/>
                  </a:lnTo>
                  <a:lnTo>
                    <a:pt x="108" y="155"/>
                  </a:lnTo>
                  <a:lnTo>
                    <a:pt x="111" y="153"/>
                  </a:lnTo>
                  <a:lnTo>
                    <a:pt x="111" y="149"/>
                  </a:lnTo>
                  <a:lnTo>
                    <a:pt x="113" y="147"/>
                  </a:lnTo>
                  <a:lnTo>
                    <a:pt x="115" y="143"/>
                  </a:lnTo>
                  <a:lnTo>
                    <a:pt x="119" y="143"/>
                  </a:lnTo>
                  <a:lnTo>
                    <a:pt x="123" y="140"/>
                  </a:lnTo>
                  <a:lnTo>
                    <a:pt x="123" y="136"/>
                  </a:lnTo>
                  <a:lnTo>
                    <a:pt x="125" y="134"/>
                  </a:lnTo>
                  <a:lnTo>
                    <a:pt x="128" y="134"/>
                  </a:lnTo>
                  <a:lnTo>
                    <a:pt x="130" y="130"/>
                  </a:lnTo>
                  <a:lnTo>
                    <a:pt x="130" y="130"/>
                  </a:lnTo>
                  <a:lnTo>
                    <a:pt x="136" y="134"/>
                  </a:lnTo>
                  <a:lnTo>
                    <a:pt x="138" y="134"/>
                  </a:lnTo>
                  <a:lnTo>
                    <a:pt x="140" y="136"/>
                  </a:lnTo>
                  <a:lnTo>
                    <a:pt x="143" y="140"/>
                  </a:lnTo>
                  <a:lnTo>
                    <a:pt x="145" y="140"/>
                  </a:lnTo>
                  <a:lnTo>
                    <a:pt x="149" y="143"/>
                  </a:lnTo>
                  <a:lnTo>
                    <a:pt x="153" y="140"/>
                  </a:lnTo>
                  <a:lnTo>
                    <a:pt x="155" y="136"/>
                  </a:lnTo>
                  <a:lnTo>
                    <a:pt x="155" y="134"/>
                  </a:lnTo>
                  <a:lnTo>
                    <a:pt x="157" y="130"/>
                  </a:lnTo>
                  <a:lnTo>
                    <a:pt x="158" y="130"/>
                  </a:lnTo>
                  <a:lnTo>
                    <a:pt x="162" y="126"/>
                  </a:lnTo>
                  <a:lnTo>
                    <a:pt x="162" y="124"/>
                  </a:lnTo>
                  <a:lnTo>
                    <a:pt x="162" y="119"/>
                  </a:lnTo>
                  <a:lnTo>
                    <a:pt x="170" y="115"/>
                  </a:lnTo>
                  <a:lnTo>
                    <a:pt x="170" y="109"/>
                  </a:lnTo>
                  <a:lnTo>
                    <a:pt x="168" y="109"/>
                  </a:lnTo>
                  <a:lnTo>
                    <a:pt x="170" y="106"/>
                  </a:lnTo>
                  <a:lnTo>
                    <a:pt x="174" y="100"/>
                  </a:lnTo>
                  <a:lnTo>
                    <a:pt x="177" y="98"/>
                  </a:lnTo>
                  <a:lnTo>
                    <a:pt x="177" y="94"/>
                  </a:lnTo>
                  <a:lnTo>
                    <a:pt x="179" y="91"/>
                  </a:lnTo>
                  <a:lnTo>
                    <a:pt x="179" y="85"/>
                  </a:lnTo>
                  <a:lnTo>
                    <a:pt x="181" y="85"/>
                  </a:lnTo>
                  <a:lnTo>
                    <a:pt x="187" y="81"/>
                  </a:lnTo>
                  <a:lnTo>
                    <a:pt x="190" y="79"/>
                  </a:lnTo>
                  <a:lnTo>
                    <a:pt x="190" y="74"/>
                  </a:lnTo>
                  <a:lnTo>
                    <a:pt x="190" y="68"/>
                  </a:lnTo>
                  <a:lnTo>
                    <a:pt x="190" y="66"/>
                  </a:lnTo>
                  <a:lnTo>
                    <a:pt x="192" y="62"/>
                  </a:lnTo>
                  <a:lnTo>
                    <a:pt x="196" y="55"/>
                  </a:lnTo>
                  <a:lnTo>
                    <a:pt x="198" y="55"/>
                  </a:lnTo>
                  <a:lnTo>
                    <a:pt x="198" y="51"/>
                  </a:lnTo>
                  <a:lnTo>
                    <a:pt x="202" y="51"/>
                  </a:lnTo>
                  <a:lnTo>
                    <a:pt x="204" y="51"/>
                  </a:lnTo>
                  <a:lnTo>
                    <a:pt x="206" y="47"/>
                  </a:lnTo>
                  <a:lnTo>
                    <a:pt x="209" y="45"/>
                  </a:lnTo>
                  <a:lnTo>
                    <a:pt x="211" y="43"/>
                  </a:lnTo>
                  <a:lnTo>
                    <a:pt x="209" y="38"/>
                  </a:lnTo>
                  <a:lnTo>
                    <a:pt x="209" y="36"/>
                  </a:lnTo>
                  <a:lnTo>
                    <a:pt x="207" y="32"/>
                  </a:lnTo>
                  <a:lnTo>
                    <a:pt x="204" y="32"/>
                  </a:lnTo>
                  <a:lnTo>
                    <a:pt x="202" y="30"/>
                  </a:lnTo>
                  <a:lnTo>
                    <a:pt x="202" y="25"/>
                  </a:lnTo>
                  <a:lnTo>
                    <a:pt x="202" y="21"/>
                  </a:lnTo>
                  <a:lnTo>
                    <a:pt x="202" y="17"/>
                  </a:lnTo>
                  <a:lnTo>
                    <a:pt x="202" y="17"/>
                  </a:lnTo>
                  <a:lnTo>
                    <a:pt x="202" y="17"/>
                  </a:lnTo>
                  <a:lnTo>
                    <a:pt x="202" y="17"/>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43" name="Freeform 128">
              <a:extLst>
                <a:ext uri="{FF2B5EF4-FFF2-40B4-BE49-F238E27FC236}">
                  <a16:creationId xmlns:a16="http://schemas.microsoft.com/office/drawing/2014/main" id="{0F46E17D-DBBB-4365-A37C-E0CD20523F49}"/>
                </a:ext>
              </a:extLst>
            </p:cNvPr>
            <p:cNvSpPr>
              <a:spLocks/>
            </p:cNvSpPr>
            <p:nvPr/>
          </p:nvSpPr>
          <p:spPr bwMode="auto">
            <a:xfrm>
              <a:off x="9335310" y="2801508"/>
              <a:ext cx="1749" cy="3848"/>
            </a:xfrm>
            <a:custGeom>
              <a:avLst/>
              <a:gdLst/>
              <a:ahLst/>
              <a:cxnLst>
                <a:cxn ang="0">
                  <a:pos x="2" y="11"/>
                </a:cxn>
                <a:cxn ang="0">
                  <a:pos x="0" y="5"/>
                </a:cxn>
                <a:cxn ang="0">
                  <a:pos x="2" y="0"/>
                </a:cxn>
                <a:cxn ang="0">
                  <a:pos x="5" y="5"/>
                </a:cxn>
                <a:cxn ang="0">
                  <a:pos x="5" y="7"/>
                </a:cxn>
                <a:cxn ang="0">
                  <a:pos x="2" y="11"/>
                </a:cxn>
                <a:cxn ang="0">
                  <a:pos x="2" y="11"/>
                </a:cxn>
                <a:cxn ang="0">
                  <a:pos x="2" y="11"/>
                </a:cxn>
                <a:cxn ang="0">
                  <a:pos x="2" y="11"/>
                </a:cxn>
              </a:cxnLst>
              <a:rect l="0" t="0" r="r" b="b"/>
              <a:pathLst>
                <a:path w="5" h="11">
                  <a:moveTo>
                    <a:pt x="2" y="11"/>
                  </a:moveTo>
                  <a:lnTo>
                    <a:pt x="0" y="5"/>
                  </a:lnTo>
                  <a:lnTo>
                    <a:pt x="2" y="0"/>
                  </a:lnTo>
                  <a:lnTo>
                    <a:pt x="5" y="5"/>
                  </a:lnTo>
                  <a:lnTo>
                    <a:pt x="5" y="7"/>
                  </a:lnTo>
                  <a:lnTo>
                    <a:pt x="2" y="11"/>
                  </a:lnTo>
                  <a:lnTo>
                    <a:pt x="2" y="11"/>
                  </a:lnTo>
                  <a:lnTo>
                    <a:pt x="2" y="11"/>
                  </a:lnTo>
                  <a:lnTo>
                    <a:pt x="2" y="11"/>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44" name="Freeform 129">
              <a:extLst>
                <a:ext uri="{FF2B5EF4-FFF2-40B4-BE49-F238E27FC236}">
                  <a16:creationId xmlns:a16="http://schemas.microsoft.com/office/drawing/2014/main" id="{9EF8973A-EDF0-4E55-B199-9E11E8830447}"/>
                </a:ext>
              </a:extLst>
            </p:cNvPr>
            <p:cNvSpPr>
              <a:spLocks/>
            </p:cNvSpPr>
            <p:nvPr/>
          </p:nvSpPr>
          <p:spPr bwMode="auto">
            <a:xfrm>
              <a:off x="9349652" y="2720354"/>
              <a:ext cx="50021" cy="71709"/>
            </a:xfrm>
            <a:custGeom>
              <a:avLst/>
              <a:gdLst/>
              <a:ahLst/>
              <a:cxnLst>
                <a:cxn ang="0">
                  <a:pos x="6" y="147"/>
                </a:cxn>
                <a:cxn ang="0">
                  <a:pos x="6" y="134"/>
                </a:cxn>
                <a:cxn ang="0">
                  <a:pos x="11" y="128"/>
                </a:cxn>
                <a:cxn ang="0">
                  <a:pos x="23" y="119"/>
                </a:cxn>
                <a:cxn ang="0">
                  <a:pos x="26" y="115"/>
                </a:cxn>
                <a:cxn ang="0">
                  <a:pos x="34" y="115"/>
                </a:cxn>
                <a:cxn ang="0">
                  <a:pos x="42" y="119"/>
                </a:cxn>
                <a:cxn ang="0">
                  <a:pos x="53" y="119"/>
                </a:cxn>
                <a:cxn ang="0">
                  <a:pos x="57" y="111"/>
                </a:cxn>
                <a:cxn ang="0">
                  <a:pos x="62" y="106"/>
                </a:cxn>
                <a:cxn ang="0">
                  <a:pos x="68" y="91"/>
                </a:cxn>
                <a:cxn ang="0">
                  <a:pos x="74" y="81"/>
                </a:cxn>
                <a:cxn ang="0">
                  <a:pos x="79" y="72"/>
                </a:cxn>
                <a:cxn ang="0">
                  <a:pos x="87" y="64"/>
                </a:cxn>
                <a:cxn ang="0">
                  <a:pos x="89" y="51"/>
                </a:cxn>
                <a:cxn ang="0">
                  <a:pos x="96" y="38"/>
                </a:cxn>
                <a:cxn ang="0">
                  <a:pos x="102" y="32"/>
                </a:cxn>
                <a:cxn ang="0">
                  <a:pos x="109" y="28"/>
                </a:cxn>
                <a:cxn ang="0">
                  <a:pos x="109" y="19"/>
                </a:cxn>
                <a:cxn ang="0">
                  <a:pos x="102" y="13"/>
                </a:cxn>
                <a:cxn ang="0">
                  <a:pos x="102" y="0"/>
                </a:cxn>
                <a:cxn ang="0">
                  <a:pos x="115" y="13"/>
                </a:cxn>
                <a:cxn ang="0">
                  <a:pos x="121" y="23"/>
                </a:cxn>
                <a:cxn ang="0">
                  <a:pos x="119" y="28"/>
                </a:cxn>
                <a:cxn ang="0">
                  <a:pos x="117" y="38"/>
                </a:cxn>
                <a:cxn ang="0">
                  <a:pos x="124" y="47"/>
                </a:cxn>
                <a:cxn ang="0">
                  <a:pos x="132" y="55"/>
                </a:cxn>
                <a:cxn ang="0">
                  <a:pos x="124" y="55"/>
                </a:cxn>
                <a:cxn ang="0">
                  <a:pos x="115" y="55"/>
                </a:cxn>
                <a:cxn ang="0">
                  <a:pos x="107" y="55"/>
                </a:cxn>
                <a:cxn ang="0">
                  <a:pos x="102" y="60"/>
                </a:cxn>
                <a:cxn ang="0">
                  <a:pos x="106" y="68"/>
                </a:cxn>
                <a:cxn ang="0">
                  <a:pos x="117" y="75"/>
                </a:cxn>
                <a:cxn ang="0">
                  <a:pos x="128" y="91"/>
                </a:cxn>
                <a:cxn ang="0">
                  <a:pos x="128" y="104"/>
                </a:cxn>
                <a:cxn ang="0">
                  <a:pos x="121" y="115"/>
                </a:cxn>
                <a:cxn ang="0">
                  <a:pos x="113" y="124"/>
                </a:cxn>
                <a:cxn ang="0">
                  <a:pos x="113" y="134"/>
                </a:cxn>
                <a:cxn ang="0">
                  <a:pos x="115" y="149"/>
                </a:cxn>
                <a:cxn ang="0">
                  <a:pos x="122" y="158"/>
                </a:cxn>
                <a:cxn ang="0">
                  <a:pos x="132" y="173"/>
                </a:cxn>
                <a:cxn ang="0">
                  <a:pos x="141" y="185"/>
                </a:cxn>
                <a:cxn ang="0">
                  <a:pos x="141" y="192"/>
                </a:cxn>
                <a:cxn ang="0">
                  <a:pos x="141" y="198"/>
                </a:cxn>
                <a:cxn ang="0">
                  <a:pos x="139" y="204"/>
                </a:cxn>
                <a:cxn ang="0">
                  <a:pos x="138" y="205"/>
                </a:cxn>
                <a:cxn ang="0">
                  <a:pos x="132" y="204"/>
                </a:cxn>
                <a:cxn ang="0">
                  <a:pos x="124" y="204"/>
                </a:cxn>
                <a:cxn ang="0">
                  <a:pos x="121" y="204"/>
                </a:cxn>
                <a:cxn ang="0">
                  <a:pos x="115" y="202"/>
                </a:cxn>
                <a:cxn ang="0">
                  <a:pos x="111" y="202"/>
                </a:cxn>
                <a:cxn ang="0">
                  <a:pos x="83" y="198"/>
                </a:cxn>
                <a:cxn ang="0">
                  <a:pos x="75" y="198"/>
                </a:cxn>
                <a:cxn ang="0">
                  <a:pos x="70" y="198"/>
                </a:cxn>
                <a:cxn ang="0">
                  <a:pos x="62" y="198"/>
                </a:cxn>
                <a:cxn ang="0">
                  <a:pos x="53" y="198"/>
                </a:cxn>
                <a:cxn ang="0">
                  <a:pos x="51" y="202"/>
                </a:cxn>
                <a:cxn ang="0">
                  <a:pos x="23" y="202"/>
                </a:cxn>
                <a:cxn ang="0">
                  <a:pos x="23" y="196"/>
                </a:cxn>
                <a:cxn ang="0">
                  <a:pos x="19" y="177"/>
                </a:cxn>
                <a:cxn ang="0">
                  <a:pos x="19" y="166"/>
                </a:cxn>
                <a:cxn ang="0">
                  <a:pos x="8" y="166"/>
                </a:cxn>
                <a:cxn ang="0">
                  <a:pos x="0" y="155"/>
                </a:cxn>
              </a:cxnLst>
              <a:rect l="0" t="0" r="r" b="b"/>
              <a:pathLst>
                <a:path w="143" h="205">
                  <a:moveTo>
                    <a:pt x="0" y="155"/>
                  </a:moveTo>
                  <a:lnTo>
                    <a:pt x="0" y="153"/>
                  </a:lnTo>
                  <a:lnTo>
                    <a:pt x="6" y="147"/>
                  </a:lnTo>
                  <a:lnTo>
                    <a:pt x="8" y="141"/>
                  </a:lnTo>
                  <a:lnTo>
                    <a:pt x="8" y="138"/>
                  </a:lnTo>
                  <a:lnTo>
                    <a:pt x="6" y="134"/>
                  </a:lnTo>
                  <a:lnTo>
                    <a:pt x="10" y="134"/>
                  </a:lnTo>
                  <a:lnTo>
                    <a:pt x="10" y="130"/>
                  </a:lnTo>
                  <a:lnTo>
                    <a:pt x="11" y="128"/>
                  </a:lnTo>
                  <a:lnTo>
                    <a:pt x="13" y="124"/>
                  </a:lnTo>
                  <a:lnTo>
                    <a:pt x="17" y="123"/>
                  </a:lnTo>
                  <a:lnTo>
                    <a:pt x="23" y="119"/>
                  </a:lnTo>
                  <a:lnTo>
                    <a:pt x="23" y="115"/>
                  </a:lnTo>
                  <a:lnTo>
                    <a:pt x="23" y="115"/>
                  </a:lnTo>
                  <a:lnTo>
                    <a:pt x="26" y="115"/>
                  </a:lnTo>
                  <a:lnTo>
                    <a:pt x="28" y="111"/>
                  </a:lnTo>
                  <a:lnTo>
                    <a:pt x="28" y="111"/>
                  </a:lnTo>
                  <a:lnTo>
                    <a:pt x="34" y="115"/>
                  </a:lnTo>
                  <a:lnTo>
                    <a:pt x="36" y="115"/>
                  </a:lnTo>
                  <a:lnTo>
                    <a:pt x="40" y="115"/>
                  </a:lnTo>
                  <a:lnTo>
                    <a:pt x="42" y="119"/>
                  </a:lnTo>
                  <a:lnTo>
                    <a:pt x="45" y="121"/>
                  </a:lnTo>
                  <a:lnTo>
                    <a:pt x="47" y="123"/>
                  </a:lnTo>
                  <a:lnTo>
                    <a:pt x="53" y="119"/>
                  </a:lnTo>
                  <a:lnTo>
                    <a:pt x="53" y="115"/>
                  </a:lnTo>
                  <a:lnTo>
                    <a:pt x="53" y="115"/>
                  </a:lnTo>
                  <a:lnTo>
                    <a:pt x="57" y="111"/>
                  </a:lnTo>
                  <a:lnTo>
                    <a:pt x="58" y="111"/>
                  </a:lnTo>
                  <a:lnTo>
                    <a:pt x="62" y="107"/>
                  </a:lnTo>
                  <a:lnTo>
                    <a:pt x="62" y="106"/>
                  </a:lnTo>
                  <a:lnTo>
                    <a:pt x="62" y="100"/>
                  </a:lnTo>
                  <a:lnTo>
                    <a:pt x="68" y="94"/>
                  </a:lnTo>
                  <a:lnTo>
                    <a:pt x="68" y="91"/>
                  </a:lnTo>
                  <a:lnTo>
                    <a:pt x="66" y="91"/>
                  </a:lnTo>
                  <a:lnTo>
                    <a:pt x="68" y="87"/>
                  </a:lnTo>
                  <a:lnTo>
                    <a:pt x="74" y="81"/>
                  </a:lnTo>
                  <a:lnTo>
                    <a:pt x="77" y="79"/>
                  </a:lnTo>
                  <a:lnTo>
                    <a:pt x="77" y="75"/>
                  </a:lnTo>
                  <a:lnTo>
                    <a:pt x="79" y="72"/>
                  </a:lnTo>
                  <a:lnTo>
                    <a:pt x="79" y="68"/>
                  </a:lnTo>
                  <a:lnTo>
                    <a:pt x="81" y="66"/>
                  </a:lnTo>
                  <a:lnTo>
                    <a:pt x="87" y="64"/>
                  </a:lnTo>
                  <a:lnTo>
                    <a:pt x="89" y="60"/>
                  </a:lnTo>
                  <a:lnTo>
                    <a:pt x="89" y="55"/>
                  </a:lnTo>
                  <a:lnTo>
                    <a:pt x="89" y="51"/>
                  </a:lnTo>
                  <a:lnTo>
                    <a:pt x="89" y="47"/>
                  </a:lnTo>
                  <a:lnTo>
                    <a:pt x="92" y="43"/>
                  </a:lnTo>
                  <a:lnTo>
                    <a:pt x="96" y="38"/>
                  </a:lnTo>
                  <a:lnTo>
                    <a:pt x="98" y="36"/>
                  </a:lnTo>
                  <a:lnTo>
                    <a:pt x="98" y="34"/>
                  </a:lnTo>
                  <a:lnTo>
                    <a:pt x="102" y="32"/>
                  </a:lnTo>
                  <a:lnTo>
                    <a:pt x="104" y="32"/>
                  </a:lnTo>
                  <a:lnTo>
                    <a:pt x="106" y="28"/>
                  </a:lnTo>
                  <a:lnTo>
                    <a:pt x="109" y="28"/>
                  </a:lnTo>
                  <a:lnTo>
                    <a:pt x="111" y="26"/>
                  </a:lnTo>
                  <a:lnTo>
                    <a:pt x="109" y="21"/>
                  </a:lnTo>
                  <a:lnTo>
                    <a:pt x="109" y="19"/>
                  </a:lnTo>
                  <a:lnTo>
                    <a:pt x="107" y="15"/>
                  </a:lnTo>
                  <a:lnTo>
                    <a:pt x="104" y="15"/>
                  </a:lnTo>
                  <a:lnTo>
                    <a:pt x="102" y="13"/>
                  </a:lnTo>
                  <a:lnTo>
                    <a:pt x="102" y="8"/>
                  </a:lnTo>
                  <a:lnTo>
                    <a:pt x="102" y="4"/>
                  </a:lnTo>
                  <a:lnTo>
                    <a:pt x="102" y="0"/>
                  </a:lnTo>
                  <a:lnTo>
                    <a:pt x="109" y="4"/>
                  </a:lnTo>
                  <a:lnTo>
                    <a:pt x="115" y="8"/>
                  </a:lnTo>
                  <a:lnTo>
                    <a:pt x="115" y="13"/>
                  </a:lnTo>
                  <a:lnTo>
                    <a:pt x="117" y="13"/>
                  </a:lnTo>
                  <a:lnTo>
                    <a:pt x="119" y="17"/>
                  </a:lnTo>
                  <a:lnTo>
                    <a:pt x="121" y="23"/>
                  </a:lnTo>
                  <a:lnTo>
                    <a:pt x="121" y="26"/>
                  </a:lnTo>
                  <a:lnTo>
                    <a:pt x="119" y="28"/>
                  </a:lnTo>
                  <a:lnTo>
                    <a:pt x="119" y="28"/>
                  </a:lnTo>
                  <a:lnTo>
                    <a:pt x="121" y="32"/>
                  </a:lnTo>
                  <a:lnTo>
                    <a:pt x="121" y="36"/>
                  </a:lnTo>
                  <a:lnTo>
                    <a:pt x="117" y="38"/>
                  </a:lnTo>
                  <a:lnTo>
                    <a:pt x="117" y="42"/>
                  </a:lnTo>
                  <a:lnTo>
                    <a:pt x="121" y="47"/>
                  </a:lnTo>
                  <a:lnTo>
                    <a:pt x="124" y="47"/>
                  </a:lnTo>
                  <a:lnTo>
                    <a:pt x="126" y="51"/>
                  </a:lnTo>
                  <a:lnTo>
                    <a:pt x="128" y="55"/>
                  </a:lnTo>
                  <a:lnTo>
                    <a:pt x="132" y="55"/>
                  </a:lnTo>
                  <a:lnTo>
                    <a:pt x="128" y="57"/>
                  </a:lnTo>
                  <a:lnTo>
                    <a:pt x="128" y="57"/>
                  </a:lnTo>
                  <a:lnTo>
                    <a:pt x="124" y="55"/>
                  </a:lnTo>
                  <a:lnTo>
                    <a:pt x="121" y="55"/>
                  </a:lnTo>
                  <a:lnTo>
                    <a:pt x="119" y="55"/>
                  </a:lnTo>
                  <a:lnTo>
                    <a:pt x="115" y="55"/>
                  </a:lnTo>
                  <a:lnTo>
                    <a:pt x="111" y="55"/>
                  </a:lnTo>
                  <a:lnTo>
                    <a:pt x="109" y="55"/>
                  </a:lnTo>
                  <a:lnTo>
                    <a:pt x="107" y="55"/>
                  </a:lnTo>
                  <a:lnTo>
                    <a:pt x="104" y="55"/>
                  </a:lnTo>
                  <a:lnTo>
                    <a:pt x="104" y="59"/>
                  </a:lnTo>
                  <a:lnTo>
                    <a:pt x="102" y="60"/>
                  </a:lnTo>
                  <a:lnTo>
                    <a:pt x="102" y="64"/>
                  </a:lnTo>
                  <a:lnTo>
                    <a:pt x="104" y="66"/>
                  </a:lnTo>
                  <a:lnTo>
                    <a:pt x="106" y="68"/>
                  </a:lnTo>
                  <a:lnTo>
                    <a:pt x="106" y="68"/>
                  </a:lnTo>
                  <a:lnTo>
                    <a:pt x="109" y="68"/>
                  </a:lnTo>
                  <a:lnTo>
                    <a:pt x="117" y="75"/>
                  </a:lnTo>
                  <a:lnTo>
                    <a:pt x="122" y="83"/>
                  </a:lnTo>
                  <a:lnTo>
                    <a:pt x="126" y="85"/>
                  </a:lnTo>
                  <a:lnTo>
                    <a:pt x="128" y="91"/>
                  </a:lnTo>
                  <a:lnTo>
                    <a:pt x="132" y="94"/>
                  </a:lnTo>
                  <a:lnTo>
                    <a:pt x="132" y="98"/>
                  </a:lnTo>
                  <a:lnTo>
                    <a:pt x="128" y="104"/>
                  </a:lnTo>
                  <a:lnTo>
                    <a:pt x="126" y="104"/>
                  </a:lnTo>
                  <a:lnTo>
                    <a:pt x="124" y="109"/>
                  </a:lnTo>
                  <a:lnTo>
                    <a:pt x="121" y="115"/>
                  </a:lnTo>
                  <a:lnTo>
                    <a:pt x="119" y="119"/>
                  </a:lnTo>
                  <a:lnTo>
                    <a:pt x="115" y="124"/>
                  </a:lnTo>
                  <a:lnTo>
                    <a:pt x="113" y="124"/>
                  </a:lnTo>
                  <a:lnTo>
                    <a:pt x="111" y="126"/>
                  </a:lnTo>
                  <a:lnTo>
                    <a:pt x="111" y="130"/>
                  </a:lnTo>
                  <a:lnTo>
                    <a:pt x="113" y="134"/>
                  </a:lnTo>
                  <a:lnTo>
                    <a:pt x="113" y="140"/>
                  </a:lnTo>
                  <a:lnTo>
                    <a:pt x="113" y="145"/>
                  </a:lnTo>
                  <a:lnTo>
                    <a:pt x="115" y="149"/>
                  </a:lnTo>
                  <a:lnTo>
                    <a:pt x="115" y="155"/>
                  </a:lnTo>
                  <a:lnTo>
                    <a:pt x="117" y="158"/>
                  </a:lnTo>
                  <a:lnTo>
                    <a:pt x="122" y="158"/>
                  </a:lnTo>
                  <a:lnTo>
                    <a:pt x="124" y="164"/>
                  </a:lnTo>
                  <a:lnTo>
                    <a:pt x="126" y="168"/>
                  </a:lnTo>
                  <a:lnTo>
                    <a:pt x="132" y="173"/>
                  </a:lnTo>
                  <a:lnTo>
                    <a:pt x="132" y="179"/>
                  </a:lnTo>
                  <a:lnTo>
                    <a:pt x="134" y="181"/>
                  </a:lnTo>
                  <a:lnTo>
                    <a:pt x="141" y="185"/>
                  </a:lnTo>
                  <a:lnTo>
                    <a:pt x="141" y="190"/>
                  </a:lnTo>
                  <a:lnTo>
                    <a:pt x="141" y="192"/>
                  </a:lnTo>
                  <a:lnTo>
                    <a:pt x="141" y="192"/>
                  </a:lnTo>
                  <a:lnTo>
                    <a:pt x="143" y="192"/>
                  </a:lnTo>
                  <a:lnTo>
                    <a:pt x="141" y="196"/>
                  </a:lnTo>
                  <a:lnTo>
                    <a:pt x="141" y="198"/>
                  </a:lnTo>
                  <a:lnTo>
                    <a:pt x="139" y="202"/>
                  </a:lnTo>
                  <a:lnTo>
                    <a:pt x="138" y="202"/>
                  </a:lnTo>
                  <a:lnTo>
                    <a:pt x="139" y="204"/>
                  </a:lnTo>
                  <a:lnTo>
                    <a:pt x="139" y="205"/>
                  </a:lnTo>
                  <a:lnTo>
                    <a:pt x="138" y="205"/>
                  </a:lnTo>
                  <a:lnTo>
                    <a:pt x="138" y="205"/>
                  </a:lnTo>
                  <a:lnTo>
                    <a:pt x="138" y="205"/>
                  </a:lnTo>
                  <a:lnTo>
                    <a:pt x="134" y="205"/>
                  </a:lnTo>
                  <a:lnTo>
                    <a:pt x="132" y="204"/>
                  </a:lnTo>
                  <a:lnTo>
                    <a:pt x="128" y="204"/>
                  </a:lnTo>
                  <a:lnTo>
                    <a:pt x="128" y="205"/>
                  </a:lnTo>
                  <a:lnTo>
                    <a:pt x="124" y="204"/>
                  </a:lnTo>
                  <a:lnTo>
                    <a:pt x="122" y="202"/>
                  </a:lnTo>
                  <a:lnTo>
                    <a:pt x="122" y="204"/>
                  </a:lnTo>
                  <a:lnTo>
                    <a:pt x="121" y="204"/>
                  </a:lnTo>
                  <a:lnTo>
                    <a:pt x="119" y="202"/>
                  </a:lnTo>
                  <a:lnTo>
                    <a:pt x="117" y="202"/>
                  </a:lnTo>
                  <a:lnTo>
                    <a:pt x="115" y="202"/>
                  </a:lnTo>
                  <a:lnTo>
                    <a:pt x="113" y="202"/>
                  </a:lnTo>
                  <a:lnTo>
                    <a:pt x="111" y="202"/>
                  </a:lnTo>
                  <a:lnTo>
                    <a:pt x="111" y="202"/>
                  </a:lnTo>
                  <a:lnTo>
                    <a:pt x="107" y="202"/>
                  </a:lnTo>
                  <a:lnTo>
                    <a:pt x="85" y="202"/>
                  </a:lnTo>
                  <a:lnTo>
                    <a:pt x="83" y="198"/>
                  </a:lnTo>
                  <a:lnTo>
                    <a:pt x="83" y="198"/>
                  </a:lnTo>
                  <a:lnTo>
                    <a:pt x="81" y="198"/>
                  </a:lnTo>
                  <a:lnTo>
                    <a:pt x="75" y="198"/>
                  </a:lnTo>
                  <a:lnTo>
                    <a:pt x="75" y="198"/>
                  </a:lnTo>
                  <a:lnTo>
                    <a:pt x="74" y="198"/>
                  </a:lnTo>
                  <a:lnTo>
                    <a:pt x="70" y="198"/>
                  </a:lnTo>
                  <a:lnTo>
                    <a:pt x="68" y="198"/>
                  </a:lnTo>
                  <a:lnTo>
                    <a:pt x="62" y="198"/>
                  </a:lnTo>
                  <a:lnTo>
                    <a:pt x="62" y="198"/>
                  </a:lnTo>
                  <a:lnTo>
                    <a:pt x="57" y="198"/>
                  </a:lnTo>
                  <a:lnTo>
                    <a:pt x="53" y="198"/>
                  </a:lnTo>
                  <a:lnTo>
                    <a:pt x="53" y="198"/>
                  </a:lnTo>
                  <a:lnTo>
                    <a:pt x="51" y="202"/>
                  </a:lnTo>
                  <a:lnTo>
                    <a:pt x="51" y="202"/>
                  </a:lnTo>
                  <a:lnTo>
                    <a:pt x="51" y="202"/>
                  </a:lnTo>
                  <a:lnTo>
                    <a:pt x="26" y="202"/>
                  </a:lnTo>
                  <a:lnTo>
                    <a:pt x="26" y="202"/>
                  </a:lnTo>
                  <a:lnTo>
                    <a:pt x="23" y="202"/>
                  </a:lnTo>
                  <a:lnTo>
                    <a:pt x="23" y="202"/>
                  </a:lnTo>
                  <a:lnTo>
                    <a:pt x="26" y="198"/>
                  </a:lnTo>
                  <a:lnTo>
                    <a:pt x="23" y="196"/>
                  </a:lnTo>
                  <a:lnTo>
                    <a:pt x="23" y="188"/>
                  </a:lnTo>
                  <a:lnTo>
                    <a:pt x="23" y="181"/>
                  </a:lnTo>
                  <a:lnTo>
                    <a:pt x="19" y="177"/>
                  </a:lnTo>
                  <a:lnTo>
                    <a:pt x="19" y="172"/>
                  </a:lnTo>
                  <a:lnTo>
                    <a:pt x="23" y="170"/>
                  </a:lnTo>
                  <a:lnTo>
                    <a:pt x="19" y="166"/>
                  </a:lnTo>
                  <a:lnTo>
                    <a:pt x="13" y="168"/>
                  </a:lnTo>
                  <a:lnTo>
                    <a:pt x="11" y="166"/>
                  </a:lnTo>
                  <a:lnTo>
                    <a:pt x="8" y="166"/>
                  </a:lnTo>
                  <a:lnTo>
                    <a:pt x="6" y="155"/>
                  </a:lnTo>
                  <a:lnTo>
                    <a:pt x="2" y="155"/>
                  </a:lnTo>
                  <a:lnTo>
                    <a:pt x="0" y="155"/>
                  </a:lnTo>
                  <a:lnTo>
                    <a:pt x="0" y="155"/>
                  </a:lnTo>
                  <a:lnTo>
                    <a:pt x="0" y="155"/>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45" name="Freeform 130">
              <a:extLst>
                <a:ext uri="{FF2B5EF4-FFF2-40B4-BE49-F238E27FC236}">
                  <a16:creationId xmlns:a16="http://schemas.microsoft.com/office/drawing/2014/main" id="{D67F1D71-14E1-46FF-A687-3783071BB5FD}"/>
                </a:ext>
              </a:extLst>
            </p:cNvPr>
            <p:cNvSpPr>
              <a:spLocks/>
            </p:cNvSpPr>
            <p:nvPr/>
          </p:nvSpPr>
          <p:spPr bwMode="auto">
            <a:xfrm>
              <a:off x="9351751" y="2790314"/>
              <a:ext cx="34980" cy="40927"/>
            </a:xfrm>
            <a:custGeom>
              <a:avLst/>
              <a:gdLst/>
              <a:ahLst/>
              <a:cxnLst>
                <a:cxn ang="0">
                  <a:pos x="47" y="4"/>
                </a:cxn>
                <a:cxn ang="0">
                  <a:pos x="49" y="0"/>
                </a:cxn>
                <a:cxn ang="0">
                  <a:pos x="56" y="0"/>
                </a:cxn>
                <a:cxn ang="0">
                  <a:pos x="62" y="0"/>
                </a:cxn>
                <a:cxn ang="0">
                  <a:pos x="68" y="0"/>
                </a:cxn>
                <a:cxn ang="0">
                  <a:pos x="69" y="0"/>
                </a:cxn>
                <a:cxn ang="0">
                  <a:pos x="77" y="0"/>
                </a:cxn>
                <a:cxn ang="0">
                  <a:pos x="77" y="4"/>
                </a:cxn>
                <a:cxn ang="0">
                  <a:pos x="77" y="5"/>
                </a:cxn>
                <a:cxn ang="0">
                  <a:pos x="77" y="15"/>
                </a:cxn>
                <a:cxn ang="0">
                  <a:pos x="77" y="21"/>
                </a:cxn>
                <a:cxn ang="0">
                  <a:pos x="83" y="19"/>
                </a:cxn>
                <a:cxn ang="0">
                  <a:pos x="90" y="19"/>
                </a:cxn>
                <a:cxn ang="0">
                  <a:pos x="100" y="17"/>
                </a:cxn>
                <a:cxn ang="0">
                  <a:pos x="100" y="24"/>
                </a:cxn>
                <a:cxn ang="0">
                  <a:pos x="100" y="30"/>
                </a:cxn>
                <a:cxn ang="0">
                  <a:pos x="96" y="34"/>
                </a:cxn>
                <a:cxn ang="0">
                  <a:pos x="94" y="39"/>
                </a:cxn>
                <a:cxn ang="0">
                  <a:pos x="96" y="43"/>
                </a:cxn>
                <a:cxn ang="0">
                  <a:pos x="94" y="43"/>
                </a:cxn>
                <a:cxn ang="0">
                  <a:pos x="90" y="45"/>
                </a:cxn>
                <a:cxn ang="0">
                  <a:pos x="94" y="47"/>
                </a:cxn>
                <a:cxn ang="0">
                  <a:pos x="96" y="51"/>
                </a:cxn>
                <a:cxn ang="0">
                  <a:pos x="100" y="56"/>
                </a:cxn>
                <a:cxn ang="0">
                  <a:pos x="100" y="62"/>
                </a:cxn>
                <a:cxn ang="0">
                  <a:pos x="96" y="83"/>
                </a:cxn>
                <a:cxn ang="0">
                  <a:pos x="96" y="88"/>
                </a:cxn>
                <a:cxn ang="0">
                  <a:pos x="92" y="86"/>
                </a:cxn>
                <a:cxn ang="0">
                  <a:pos x="84" y="85"/>
                </a:cxn>
                <a:cxn ang="0">
                  <a:pos x="81" y="86"/>
                </a:cxn>
                <a:cxn ang="0">
                  <a:pos x="75" y="85"/>
                </a:cxn>
                <a:cxn ang="0">
                  <a:pos x="68" y="75"/>
                </a:cxn>
                <a:cxn ang="0">
                  <a:pos x="66" y="83"/>
                </a:cxn>
                <a:cxn ang="0">
                  <a:pos x="58" y="86"/>
                </a:cxn>
                <a:cxn ang="0">
                  <a:pos x="56" y="88"/>
                </a:cxn>
                <a:cxn ang="0">
                  <a:pos x="51" y="88"/>
                </a:cxn>
                <a:cxn ang="0">
                  <a:pos x="47" y="90"/>
                </a:cxn>
                <a:cxn ang="0">
                  <a:pos x="47" y="98"/>
                </a:cxn>
                <a:cxn ang="0">
                  <a:pos x="52" y="94"/>
                </a:cxn>
                <a:cxn ang="0">
                  <a:pos x="56" y="98"/>
                </a:cxn>
                <a:cxn ang="0">
                  <a:pos x="56" y="111"/>
                </a:cxn>
                <a:cxn ang="0">
                  <a:pos x="51" y="107"/>
                </a:cxn>
                <a:cxn ang="0">
                  <a:pos x="47" y="109"/>
                </a:cxn>
                <a:cxn ang="0">
                  <a:pos x="43" y="113"/>
                </a:cxn>
                <a:cxn ang="0">
                  <a:pos x="39" y="115"/>
                </a:cxn>
                <a:cxn ang="0">
                  <a:pos x="37" y="111"/>
                </a:cxn>
                <a:cxn ang="0">
                  <a:pos x="30" y="103"/>
                </a:cxn>
                <a:cxn ang="0">
                  <a:pos x="17" y="92"/>
                </a:cxn>
                <a:cxn ang="0">
                  <a:pos x="15" y="86"/>
                </a:cxn>
                <a:cxn ang="0">
                  <a:pos x="9" y="79"/>
                </a:cxn>
                <a:cxn ang="0">
                  <a:pos x="5" y="69"/>
                </a:cxn>
                <a:cxn ang="0">
                  <a:pos x="4" y="64"/>
                </a:cxn>
                <a:cxn ang="0">
                  <a:pos x="0" y="54"/>
                </a:cxn>
                <a:cxn ang="0">
                  <a:pos x="7" y="53"/>
                </a:cxn>
                <a:cxn ang="0">
                  <a:pos x="9" y="39"/>
                </a:cxn>
                <a:cxn ang="0">
                  <a:pos x="19" y="39"/>
                </a:cxn>
                <a:cxn ang="0">
                  <a:pos x="11" y="30"/>
                </a:cxn>
                <a:cxn ang="0">
                  <a:pos x="15" y="26"/>
                </a:cxn>
                <a:cxn ang="0">
                  <a:pos x="17" y="24"/>
                </a:cxn>
                <a:cxn ang="0">
                  <a:pos x="20" y="24"/>
                </a:cxn>
                <a:cxn ang="0">
                  <a:pos x="47" y="4"/>
                </a:cxn>
                <a:cxn ang="0">
                  <a:pos x="47" y="4"/>
                </a:cxn>
              </a:cxnLst>
              <a:rect l="0" t="0" r="r" b="b"/>
              <a:pathLst>
                <a:path w="100" h="117">
                  <a:moveTo>
                    <a:pt x="47" y="4"/>
                  </a:moveTo>
                  <a:lnTo>
                    <a:pt x="47" y="4"/>
                  </a:lnTo>
                  <a:lnTo>
                    <a:pt x="47" y="0"/>
                  </a:lnTo>
                  <a:lnTo>
                    <a:pt x="49" y="0"/>
                  </a:lnTo>
                  <a:lnTo>
                    <a:pt x="51" y="0"/>
                  </a:lnTo>
                  <a:lnTo>
                    <a:pt x="56" y="0"/>
                  </a:lnTo>
                  <a:lnTo>
                    <a:pt x="58" y="0"/>
                  </a:lnTo>
                  <a:lnTo>
                    <a:pt x="62" y="0"/>
                  </a:lnTo>
                  <a:lnTo>
                    <a:pt x="64" y="0"/>
                  </a:lnTo>
                  <a:lnTo>
                    <a:pt x="68" y="0"/>
                  </a:lnTo>
                  <a:lnTo>
                    <a:pt x="69" y="0"/>
                  </a:lnTo>
                  <a:lnTo>
                    <a:pt x="69" y="0"/>
                  </a:lnTo>
                  <a:lnTo>
                    <a:pt x="75" y="0"/>
                  </a:lnTo>
                  <a:lnTo>
                    <a:pt x="77" y="0"/>
                  </a:lnTo>
                  <a:lnTo>
                    <a:pt x="77" y="0"/>
                  </a:lnTo>
                  <a:lnTo>
                    <a:pt x="77" y="4"/>
                  </a:lnTo>
                  <a:lnTo>
                    <a:pt x="77" y="4"/>
                  </a:lnTo>
                  <a:lnTo>
                    <a:pt x="77" y="5"/>
                  </a:lnTo>
                  <a:lnTo>
                    <a:pt x="77" y="9"/>
                  </a:lnTo>
                  <a:lnTo>
                    <a:pt x="77" y="15"/>
                  </a:lnTo>
                  <a:lnTo>
                    <a:pt x="77" y="17"/>
                  </a:lnTo>
                  <a:lnTo>
                    <a:pt x="77" y="21"/>
                  </a:lnTo>
                  <a:lnTo>
                    <a:pt x="81" y="21"/>
                  </a:lnTo>
                  <a:lnTo>
                    <a:pt x="83" y="19"/>
                  </a:lnTo>
                  <a:lnTo>
                    <a:pt x="84" y="21"/>
                  </a:lnTo>
                  <a:lnTo>
                    <a:pt x="90" y="19"/>
                  </a:lnTo>
                  <a:lnTo>
                    <a:pt x="94" y="17"/>
                  </a:lnTo>
                  <a:lnTo>
                    <a:pt x="100" y="17"/>
                  </a:lnTo>
                  <a:lnTo>
                    <a:pt x="100" y="19"/>
                  </a:lnTo>
                  <a:lnTo>
                    <a:pt x="100" y="24"/>
                  </a:lnTo>
                  <a:lnTo>
                    <a:pt x="100" y="28"/>
                  </a:lnTo>
                  <a:lnTo>
                    <a:pt x="100" y="30"/>
                  </a:lnTo>
                  <a:lnTo>
                    <a:pt x="100" y="34"/>
                  </a:lnTo>
                  <a:lnTo>
                    <a:pt x="96" y="34"/>
                  </a:lnTo>
                  <a:lnTo>
                    <a:pt x="94" y="34"/>
                  </a:lnTo>
                  <a:lnTo>
                    <a:pt x="94" y="39"/>
                  </a:lnTo>
                  <a:lnTo>
                    <a:pt x="94" y="39"/>
                  </a:lnTo>
                  <a:lnTo>
                    <a:pt x="96" y="43"/>
                  </a:lnTo>
                  <a:lnTo>
                    <a:pt x="94" y="43"/>
                  </a:lnTo>
                  <a:lnTo>
                    <a:pt x="94" y="43"/>
                  </a:lnTo>
                  <a:lnTo>
                    <a:pt x="90" y="43"/>
                  </a:lnTo>
                  <a:lnTo>
                    <a:pt x="90" y="45"/>
                  </a:lnTo>
                  <a:lnTo>
                    <a:pt x="92" y="47"/>
                  </a:lnTo>
                  <a:lnTo>
                    <a:pt x="94" y="47"/>
                  </a:lnTo>
                  <a:lnTo>
                    <a:pt x="96" y="49"/>
                  </a:lnTo>
                  <a:lnTo>
                    <a:pt x="96" y="51"/>
                  </a:lnTo>
                  <a:lnTo>
                    <a:pt x="100" y="53"/>
                  </a:lnTo>
                  <a:lnTo>
                    <a:pt x="100" y="56"/>
                  </a:lnTo>
                  <a:lnTo>
                    <a:pt x="100" y="58"/>
                  </a:lnTo>
                  <a:lnTo>
                    <a:pt x="100" y="62"/>
                  </a:lnTo>
                  <a:lnTo>
                    <a:pt x="100" y="69"/>
                  </a:lnTo>
                  <a:lnTo>
                    <a:pt x="96" y="83"/>
                  </a:lnTo>
                  <a:lnTo>
                    <a:pt x="96" y="85"/>
                  </a:lnTo>
                  <a:lnTo>
                    <a:pt x="96" y="88"/>
                  </a:lnTo>
                  <a:lnTo>
                    <a:pt x="94" y="88"/>
                  </a:lnTo>
                  <a:lnTo>
                    <a:pt x="92" y="86"/>
                  </a:lnTo>
                  <a:lnTo>
                    <a:pt x="88" y="85"/>
                  </a:lnTo>
                  <a:lnTo>
                    <a:pt x="84" y="85"/>
                  </a:lnTo>
                  <a:lnTo>
                    <a:pt x="83" y="86"/>
                  </a:lnTo>
                  <a:lnTo>
                    <a:pt x="81" y="86"/>
                  </a:lnTo>
                  <a:lnTo>
                    <a:pt x="77" y="86"/>
                  </a:lnTo>
                  <a:lnTo>
                    <a:pt x="75" y="85"/>
                  </a:lnTo>
                  <a:lnTo>
                    <a:pt x="71" y="75"/>
                  </a:lnTo>
                  <a:lnTo>
                    <a:pt x="68" y="75"/>
                  </a:lnTo>
                  <a:lnTo>
                    <a:pt x="66" y="77"/>
                  </a:lnTo>
                  <a:lnTo>
                    <a:pt x="66" y="83"/>
                  </a:lnTo>
                  <a:lnTo>
                    <a:pt x="66" y="86"/>
                  </a:lnTo>
                  <a:lnTo>
                    <a:pt x="58" y="86"/>
                  </a:lnTo>
                  <a:lnTo>
                    <a:pt x="58" y="86"/>
                  </a:lnTo>
                  <a:lnTo>
                    <a:pt x="56" y="88"/>
                  </a:lnTo>
                  <a:lnTo>
                    <a:pt x="54" y="90"/>
                  </a:lnTo>
                  <a:lnTo>
                    <a:pt x="51" y="88"/>
                  </a:lnTo>
                  <a:lnTo>
                    <a:pt x="47" y="88"/>
                  </a:lnTo>
                  <a:lnTo>
                    <a:pt x="47" y="90"/>
                  </a:lnTo>
                  <a:lnTo>
                    <a:pt x="47" y="92"/>
                  </a:lnTo>
                  <a:lnTo>
                    <a:pt x="47" y="98"/>
                  </a:lnTo>
                  <a:lnTo>
                    <a:pt x="49" y="94"/>
                  </a:lnTo>
                  <a:lnTo>
                    <a:pt x="52" y="94"/>
                  </a:lnTo>
                  <a:lnTo>
                    <a:pt x="54" y="94"/>
                  </a:lnTo>
                  <a:lnTo>
                    <a:pt x="56" y="98"/>
                  </a:lnTo>
                  <a:lnTo>
                    <a:pt x="58" y="107"/>
                  </a:lnTo>
                  <a:lnTo>
                    <a:pt x="56" y="111"/>
                  </a:lnTo>
                  <a:lnTo>
                    <a:pt x="52" y="107"/>
                  </a:lnTo>
                  <a:lnTo>
                    <a:pt x="51" y="107"/>
                  </a:lnTo>
                  <a:lnTo>
                    <a:pt x="49" y="109"/>
                  </a:lnTo>
                  <a:lnTo>
                    <a:pt x="47" y="109"/>
                  </a:lnTo>
                  <a:lnTo>
                    <a:pt x="43" y="109"/>
                  </a:lnTo>
                  <a:lnTo>
                    <a:pt x="43" y="113"/>
                  </a:lnTo>
                  <a:lnTo>
                    <a:pt x="39" y="117"/>
                  </a:lnTo>
                  <a:lnTo>
                    <a:pt x="39" y="115"/>
                  </a:lnTo>
                  <a:lnTo>
                    <a:pt x="37" y="115"/>
                  </a:lnTo>
                  <a:lnTo>
                    <a:pt x="37" y="111"/>
                  </a:lnTo>
                  <a:lnTo>
                    <a:pt x="30" y="107"/>
                  </a:lnTo>
                  <a:lnTo>
                    <a:pt x="30" y="103"/>
                  </a:lnTo>
                  <a:lnTo>
                    <a:pt x="20" y="98"/>
                  </a:lnTo>
                  <a:lnTo>
                    <a:pt x="17" y="92"/>
                  </a:lnTo>
                  <a:lnTo>
                    <a:pt x="17" y="90"/>
                  </a:lnTo>
                  <a:lnTo>
                    <a:pt x="15" y="86"/>
                  </a:lnTo>
                  <a:lnTo>
                    <a:pt x="11" y="83"/>
                  </a:lnTo>
                  <a:lnTo>
                    <a:pt x="9" y="79"/>
                  </a:lnTo>
                  <a:lnTo>
                    <a:pt x="9" y="73"/>
                  </a:lnTo>
                  <a:lnTo>
                    <a:pt x="5" y="69"/>
                  </a:lnTo>
                  <a:lnTo>
                    <a:pt x="5" y="68"/>
                  </a:lnTo>
                  <a:lnTo>
                    <a:pt x="4" y="64"/>
                  </a:lnTo>
                  <a:lnTo>
                    <a:pt x="0" y="56"/>
                  </a:lnTo>
                  <a:lnTo>
                    <a:pt x="0" y="54"/>
                  </a:lnTo>
                  <a:lnTo>
                    <a:pt x="4" y="56"/>
                  </a:lnTo>
                  <a:lnTo>
                    <a:pt x="7" y="53"/>
                  </a:lnTo>
                  <a:lnTo>
                    <a:pt x="9" y="43"/>
                  </a:lnTo>
                  <a:lnTo>
                    <a:pt x="9" y="39"/>
                  </a:lnTo>
                  <a:lnTo>
                    <a:pt x="11" y="39"/>
                  </a:lnTo>
                  <a:lnTo>
                    <a:pt x="19" y="39"/>
                  </a:lnTo>
                  <a:lnTo>
                    <a:pt x="15" y="37"/>
                  </a:lnTo>
                  <a:lnTo>
                    <a:pt x="11" y="30"/>
                  </a:lnTo>
                  <a:lnTo>
                    <a:pt x="15" y="30"/>
                  </a:lnTo>
                  <a:lnTo>
                    <a:pt x="15" y="26"/>
                  </a:lnTo>
                  <a:lnTo>
                    <a:pt x="15" y="26"/>
                  </a:lnTo>
                  <a:lnTo>
                    <a:pt x="17" y="24"/>
                  </a:lnTo>
                  <a:lnTo>
                    <a:pt x="20" y="24"/>
                  </a:lnTo>
                  <a:lnTo>
                    <a:pt x="20" y="24"/>
                  </a:lnTo>
                  <a:lnTo>
                    <a:pt x="47" y="26"/>
                  </a:lnTo>
                  <a:lnTo>
                    <a:pt x="47" y="4"/>
                  </a:lnTo>
                  <a:lnTo>
                    <a:pt x="47" y="4"/>
                  </a:lnTo>
                  <a:lnTo>
                    <a:pt x="47" y="4"/>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46" name="Freeform 131">
              <a:extLst>
                <a:ext uri="{FF2B5EF4-FFF2-40B4-BE49-F238E27FC236}">
                  <a16:creationId xmlns:a16="http://schemas.microsoft.com/office/drawing/2014/main" id="{ADC701E3-DA54-48BD-B614-E98E27A43FDA}"/>
                </a:ext>
              </a:extLst>
            </p:cNvPr>
            <p:cNvSpPr>
              <a:spLocks/>
            </p:cNvSpPr>
            <p:nvPr/>
          </p:nvSpPr>
          <p:spPr bwMode="auto">
            <a:xfrm>
              <a:off x="9351751" y="2790314"/>
              <a:ext cx="34980" cy="40927"/>
            </a:xfrm>
            <a:custGeom>
              <a:avLst/>
              <a:gdLst/>
              <a:ahLst/>
              <a:cxnLst>
                <a:cxn ang="0">
                  <a:pos x="47" y="4"/>
                </a:cxn>
                <a:cxn ang="0">
                  <a:pos x="49" y="0"/>
                </a:cxn>
                <a:cxn ang="0">
                  <a:pos x="56" y="0"/>
                </a:cxn>
                <a:cxn ang="0">
                  <a:pos x="62" y="0"/>
                </a:cxn>
                <a:cxn ang="0">
                  <a:pos x="68" y="0"/>
                </a:cxn>
                <a:cxn ang="0">
                  <a:pos x="69" y="0"/>
                </a:cxn>
                <a:cxn ang="0">
                  <a:pos x="77" y="0"/>
                </a:cxn>
                <a:cxn ang="0">
                  <a:pos x="77" y="4"/>
                </a:cxn>
                <a:cxn ang="0">
                  <a:pos x="77" y="5"/>
                </a:cxn>
                <a:cxn ang="0">
                  <a:pos x="77" y="15"/>
                </a:cxn>
                <a:cxn ang="0">
                  <a:pos x="77" y="21"/>
                </a:cxn>
                <a:cxn ang="0">
                  <a:pos x="83" y="19"/>
                </a:cxn>
                <a:cxn ang="0">
                  <a:pos x="90" y="19"/>
                </a:cxn>
                <a:cxn ang="0">
                  <a:pos x="100" y="17"/>
                </a:cxn>
                <a:cxn ang="0">
                  <a:pos x="100" y="24"/>
                </a:cxn>
                <a:cxn ang="0">
                  <a:pos x="100" y="30"/>
                </a:cxn>
                <a:cxn ang="0">
                  <a:pos x="96" y="34"/>
                </a:cxn>
                <a:cxn ang="0">
                  <a:pos x="94" y="39"/>
                </a:cxn>
                <a:cxn ang="0">
                  <a:pos x="96" y="43"/>
                </a:cxn>
                <a:cxn ang="0">
                  <a:pos x="94" y="43"/>
                </a:cxn>
                <a:cxn ang="0">
                  <a:pos x="90" y="45"/>
                </a:cxn>
                <a:cxn ang="0">
                  <a:pos x="94" y="47"/>
                </a:cxn>
                <a:cxn ang="0">
                  <a:pos x="96" y="51"/>
                </a:cxn>
                <a:cxn ang="0">
                  <a:pos x="100" y="56"/>
                </a:cxn>
                <a:cxn ang="0">
                  <a:pos x="100" y="62"/>
                </a:cxn>
                <a:cxn ang="0">
                  <a:pos x="96" y="83"/>
                </a:cxn>
                <a:cxn ang="0">
                  <a:pos x="96" y="88"/>
                </a:cxn>
                <a:cxn ang="0">
                  <a:pos x="92" y="86"/>
                </a:cxn>
                <a:cxn ang="0">
                  <a:pos x="84" y="85"/>
                </a:cxn>
                <a:cxn ang="0">
                  <a:pos x="81" y="86"/>
                </a:cxn>
                <a:cxn ang="0">
                  <a:pos x="75" y="85"/>
                </a:cxn>
                <a:cxn ang="0">
                  <a:pos x="68" y="75"/>
                </a:cxn>
                <a:cxn ang="0">
                  <a:pos x="66" y="83"/>
                </a:cxn>
                <a:cxn ang="0">
                  <a:pos x="58" y="86"/>
                </a:cxn>
                <a:cxn ang="0">
                  <a:pos x="56" y="88"/>
                </a:cxn>
                <a:cxn ang="0">
                  <a:pos x="51" y="88"/>
                </a:cxn>
                <a:cxn ang="0">
                  <a:pos x="47" y="90"/>
                </a:cxn>
                <a:cxn ang="0">
                  <a:pos x="47" y="98"/>
                </a:cxn>
                <a:cxn ang="0">
                  <a:pos x="52" y="94"/>
                </a:cxn>
                <a:cxn ang="0">
                  <a:pos x="56" y="98"/>
                </a:cxn>
                <a:cxn ang="0">
                  <a:pos x="56" y="111"/>
                </a:cxn>
                <a:cxn ang="0">
                  <a:pos x="51" y="107"/>
                </a:cxn>
                <a:cxn ang="0">
                  <a:pos x="47" y="109"/>
                </a:cxn>
                <a:cxn ang="0">
                  <a:pos x="43" y="113"/>
                </a:cxn>
                <a:cxn ang="0">
                  <a:pos x="39" y="115"/>
                </a:cxn>
                <a:cxn ang="0">
                  <a:pos x="37" y="111"/>
                </a:cxn>
                <a:cxn ang="0">
                  <a:pos x="30" y="103"/>
                </a:cxn>
                <a:cxn ang="0">
                  <a:pos x="17" y="92"/>
                </a:cxn>
                <a:cxn ang="0">
                  <a:pos x="15" y="86"/>
                </a:cxn>
                <a:cxn ang="0">
                  <a:pos x="9" y="79"/>
                </a:cxn>
                <a:cxn ang="0">
                  <a:pos x="5" y="69"/>
                </a:cxn>
                <a:cxn ang="0">
                  <a:pos x="4" y="64"/>
                </a:cxn>
                <a:cxn ang="0">
                  <a:pos x="0" y="54"/>
                </a:cxn>
                <a:cxn ang="0">
                  <a:pos x="7" y="53"/>
                </a:cxn>
                <a:cxn ang="0">
                  <a:pos x="9" y="39"/>
                </a:cxn>
                <a:cxn ang="0">
                  <a:pos x="19" y="39"/>
                </a:cxn>
                <a:cxn ang="0">
                  <a:pos x="11" y="30"/>
                </a:cxn>
                <a:cxn ang="0">
                  <a:pos x="15" y="26"/>
                </a:cxn>
                <a:cxn ang="0">
                  <a:pos x="17" y="24"/>
                </a:cxn>
                <a:cxn ang="0">
                  <a:pos x="20" y="24"/>
                </a:cxn>
                <a:cxn ang="0">
                  <a:pos x="47" y="4"/>
                </a:cxn>
                <a:cxn ang="0">
                  <a:pos x="47" y="4"/>
                </a:cxn>
              </a:cxnLst>
              <a:rect l="0" t="0" r="r" b="b"/>
              <a:pathLst>
                <a:path w="100" h="117">
                  <a:moveTo>
                    <a:pt x="47" y="4"/>
                  </a:moveTo>
                  <a:lnTo>
                    <a:pt x="47" y="4"/>
                  </a:lnTo>
                  <a:lnTo>
                    <a:pt x="47" y="0"/>
                  </a:lnTo>
                  <a:lnTo>
                    <a:pt x="49" y="0"/>
                  </a:lnTo>
                  <a:lnTo>
                    <a:pt x="51" y="0"/>
                  </a:lnTo>
                  <a:lnTo>
                    <a:pt x="56" y="0"/>
                  </a:lnTo>
                  <a:lnTo>
                    <a:pt x="58" y="0"/>
                  </a:lnTo>
                  <a:lnTo>
                    <a:pt x="62" y="0"/>
                  </a:lnTo>
                  <a:lnTo>
                    <a:pt x="64" y="0"/>
                  </a:lnTo>
                  <a:lnTo>
                    <a:pt x="68" y="0"/>
                  </a:lnTo>
                  <a:lnTo>
                    <a:pt x="69" y="0"/>
                  </a:lnTo>
                  <a:lnTo>
                    <a:pt x="69" y="0"/>
                  </a:lnTo>
                  <a:lnTo>
                    <a:pt x="75" y="0"/>
                  </a:lnTo>
                  <a:lnTo>
                    <a:pt x="77" y="0"/>
                  </a:lnTo>
                  <a:lnTo>
                    <a:pt x="77" y="0"/>
                  </a:lnTo>
                  <a:lnTo>
                    <a:pt x="77" y="4"/>
                  </a:lnTo>
                  <a:lnTo>
                    <a:pt x="77" y="4"/>
                  </a:lnTo>
                  <a:lnTo>
                    <a:pt x="77" y="5"/>
                  </a:lnTo>
                  <a:lnTo>
                    <a:pt x="77" y="9"/>
                  </a:lnTo>
                  <a:lnTo>
                    <a:pt x="77" y="15"/>
                  </a:lnTo>
                  <a:lnTo>
                    <a:pt x="77" y="17"/>
                  </a:lnTo>
                  <a:lnTo>
                    <a:pt x="77" y="21"/>
                  </a:lnTo>
                  <a:lnTo>
                    <a:pt x="81" y="21"/>
                  </a:lnTo>
                  <a:lnTo>
                    <a:pt x="83" y="19"/>
                  </a:lnTo>
                  <a:lnTo>
                    <a:pt x="84" y="21"/>
                  </a:lnTo>
                  <a:lnTo>
                    <a:pt x="90" y="19"/>
                  </a:lnTo>
                  <a:lnTo>
                    <a:pt x="94" y="17"/>
                  </a:lnTo>
                  <a:lnTo>
                    <a:pt x="100" y="17"/>
                  </a:lnTo>
                  <a:lnTo>
                    <a:pt x="100" y="19"/>
                  </a:lnTo>
                  <a:lnTo>
                    <a:pt x="100" y="24"/>
                  </a:lnTo>
                  <a:lnTo>
                    <a:pt x="100" y="28"/>
                  </a:lnTo>
                  <a:lnTo>
                    <a:pt x="100" y="30"/>
                  </a:lnTo>
                  <a:lnTo>
                    <a:pt x="100" y="34"/>
                  </a:lnTo>
                  <a:lnTo>
                    <a:pt x="96" y="34"/>
                  </a:lnTo>
                  <a:lnTo>
                    <a:pt x="94" y="34"/>
                  </a:lnTo>
                  <a:lnTo>
                    <a:pt x="94" y="39"/>
                  </a:lnTo>
                  <a:lnTo>
                    <a:pt x="94" y="39"/>
                  </a:lnTo>
                  <a:lnTo>
                    <a:pt x="96" y="43"/>
                  </a:lnTo>
                  <a:lnTo>
                    <a:pt x="94" y="43"/>
                  </a:lnTo>
                  <a:lnTo>
                    <a:pt x="94" y="43"/>
                  </a:lnTo>
                  <a:lnTo>
                    <a:pt x="90" y="43"/>
                  </a:lnTo>
                  <a:lnTo>
                    <a:pt x="90" y="45"/>
                  </a:lnTo>
                  <a:lnTo>
                    <a:pt x="92" y="47"/>
                  </a:lnTo>
                  <a:lnTo>
                    <a:pt x="94" y="47"/>
                  </a:lnTo>
                  <a:lnTo>
                    <a:pt x="96" y="49"/>
                  </a:lnTo>
                  <a:lnTo>
                    <a:pt x="96" y="51"/>
                  </a:lnTo>
                  <a:lnTo>
                    <a:pt x="100" y="53"/>
                  </a:lnTo>
                  <a:lnTo>
                    <a:pt x="100" y="56"/>
                  </a:lnTo>
                  <a:lnTo>
                    <a:pt x="100" y="58"/>
                  </a:lnTo>
                  <a:lnTo>
                    <a:pt x="100" y="62"/>
                  </a:lnTo>
                  <a:lnTo>
                    <a:pt x="100" y="69"/>
                  </a:lnTo>
                  <a:lnTo>
                    <a:pt x="96" y="83"/>
                  </a:lnTo>
                  <a:lnTo>
                    <a:pt x="96" y="85"/>
                  </a:lnTo>
                  <a:lnTo>
                    <a:pt x="96" y="88"/>
                  </a:lnTo>
                  <a:lnTo>
                    <a:pt x="94" y="88"/>
                  </a:lnTo>
                  <a:lnTo>
                    <a:pt x="92" y="86"/>
                  </a:lnTo>
                  <a:lnTo>
                    <a:pt x="88" y="85"/>
                  </a:lnTo>
                  <a:lnTo>
                    <a:pt x="84" y="85"/>
                  </a:lnTo>
                  <a:lnTo>
                    <a:pt x="83" y="86"/>
                  </a:lnTo>
                  <a:lnTo>
                    <a:pt x="81" y="86"/>
                  </a:lnTo>
                  <a:lnTo>
                    <a:pt x="77" y="86"/>
                  </a:lnTo>
                  <a:lnTo>
                    <a:pt x="75" y="85"/>
                  </a:lnTo>
                  <a:lnTo>
                    <a:pt x="71" y="75"/>
                  </a:lnTo>
                  <a:lnTo>
                    <a:pt x="68" y="75"/>
                  </a:lnTo>
                  <a:lnTo>
                    <a:pt x="66" y="77"/>
                  </a:lnTo>
                  <a:lnTo>
                    <a:pt x="66" y="83"/>
                  </a:lnTo>
                  <a:lnTo>
                    <a:pt x="66" y="86"/>
                  </a:lnTo>
                  <a:lnTo>
                    <a:pt x="58" y="86"/>
                  </a:lnTo>
                  <a:lnTo>
                    <a:pt x="58" y="86"/>
                  </a:lnTo>
                  <a:lnTo>
                    <a:pt x="56" y="88"/>
                  </a:lnTo>
                  <a:lnTo>
                    <a:pt x="54" y="90"/>
                  </a:lnTo>
                  <a:lnTo>
                    <a:pt x="51" y="88"/>
                  </a:lnTo>
                  <a:lnTo>
                    <a:pt x="47" y="88"/>
                  </a:lnTo>
                  <a:lnTo>
                    <a:pt x="47" y="90"/>
                  </a:lnTo>
                  <a:lnTo>
                    <a:pt x="47" y="92"/>
                  </a:lnTo>
                  <a:lnTo>
                    <a:pt x="47" y="98"/>
                  </a:lnTo>
                  <a:lnTo>
                    <a:pt x="49" y="94"/>
                  </a:lnTo>
                  <a:lnTo>
                    <a:pt x="52" y="94"/>
                  </a:lnTo>
                  <a:lnTo>
                    <a:pt x="54" y="94"/>
                  </a:lnTo>
                  <a:lnTo>
                    <a:pt x="56" y="98"/>
                  </a:lnTo>
                  <a:lnTo>
                    <a:pt x="58" y="107"/>
                  </a:lnTo>
                  <a:lnTo>
                    <a:pt x="56" y="111"/>
                  </a:lnTo>
                  <a:lnTo>
                    <a:pt x="52" y="107"/>
                  </a:lnTo>
                  <a:lnTo>
                    <a:pt x="51" y="107"/>
                  </a:lnTo>
                  <a:lnTo>
                    <a:pt x="49" y="109"/>
                  </a:lnTo>
                  <a:lnTo>
                    <a:pt x="47" y="109"/>
                  </a:lnTo>
                  <a:lnTo>
                    <a:pt x="43" y="109"/>
                  </a:lnTo>
                  <a:lnTo>
                    <a:pt x="43" y="113"/>
                  </a:lnTo>
                  <a:lnTo>
                    <a:pt x="39" y="117"/>
                  </a:lnTo>
                  <a:lnTo>
                    <a:pt x="39" y="115"/>
                  </a:lnTo>
                  <a:lnTo>
                    <a:pt x="37" y="115"/>
                  </a:lnTo>
                  <a:lnTo>
                    <a:pt x="37" y="111"/>
                  </a:lnTo>
                  <a:lnTo>
                    <a:pt x="30" y="107"/>
                  </a:lnTo>
                  <a:lnTo>
                    <a:pt x="30" y="103"/>
                  </a:lnTo>
                  <a:lnTo>
                    <a:pt x="20" y="98"/>
                  </a:lnTo>
                  <a:lnTo>
                    <a:pt x="17" y="92"/>
                  </a:lnTo>
                  <a:lnTo>
                    <a:pt x="17" y="90"/>
                  </a:lnTo>
                  <a:lnTo>
                    <a:pt x="15" y="86"/>
                  </a:lnTo>
                  <a:lnTo>
                    <a:pt x="11" y="83"/>
                  </a:lnTo>
                  <a:lnTo>
                    <a:pt x="9" y="79"/>
                  </a:lnTo>
                  <a:lnTo>
                    <a:pt x="9" y="73"/>
                  </a:lnTo>
                  <a:lnTo>
                    <a:pt x="5" y="69"/>
                  </a:lnTo>
                  <a:lnTo>
                    <a:pt x="5" y="68"/>
                  </a:lnTo>
                  <a:lnTo>
                    <a:pt x="4" y="64"/>
                  </a:lnTo>
                  <a:lnTo>
                    <a:pt x="0" y="56"/>
                  </a:lnTo>
                  <a:lnTo>
                    <a:pt x="0" y="54"/>
                  </a:lnTo>
                  <a:lnTo>
                    <a:pt x="4" y="56"/>
                  </a:lnTo>
                  <a:lnTo>
                    <a:pt x="7" y="53"/>
                  </a:lnTo>
                  <a:lnTo>
                    <a:pt x="9" y="43"/>
                  </a:lnTo>
                  <a:lnTo>
                    <a:pt x="9" y="39"/>
                  </a:lnTo>
                  <a:lnTo>
                    <a:pt x="11" y="39"/>
                  </a:lnTo>
                  <a:lnTo>
                    <a:pt x="19" y="39"/>
                  </a:lnTo>
                  <a:lnTo>
                    <a:pt x="15" y="37"/>
                  </a:lnTo>
                  <a:lnTo>
                    <a:pt x="11" y="30"/>
                  </a:lnTo>
                  <a:lnTo>
                    <a:pt x="15" y="30"/>
                  </a:lnTo>
                  <a:lnTo>
                    <a:pt x="15" y="26"/>
                  </a:lnTo>
                  <a:lnTo>
                    <a:pt x="15" y="26"/>
                  </a:lnTo>
                  <a:lnTo>
                    <a:pt x="17" y="24"/>
                  </a:lnTo>
                  <a:lnTo>
                    <a:pt x="20" y="24"/>
                  </a:lnTo>
                  <a:lnTo>
                    <a:pt x="20" y="24"/>
                  </a:lnTo>
                  <a:lnTo>
                    <a:pt x="47" y="26"/>
                  </a:lnTo>
                  <a:lnTo>
                    <a:pt x="47" y="4"/>
                  </a:lnTo>
                  <a:lnTo>
                    <a:pt x="47" y="4"/>
                  </a:lnTo>
                  <a:lnTo>
                    <a:pt x="47" y="4"/>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47" name="Freeform 132">
              <a:extLst>
                <a:ext uri="{FF2B5EF4-FFF2-40B4-BE49-F238E27FC236}">
                  <a16:creationId xmlns:a16="http://schemas.microsoft.com/office/drawing/2014/main" id="{14C4AC67-E302-46C1-B70D-E31ED65A94E6}"/>
                </a:ext>
              </a:extLst>
            </p:cNvPr>
            <p:cNvSpPr>
              <a:spLocks/>
            </p:cNvSpPr>
            <p:nvPr/>
          </p:nvSpPr>
          <p:spPr bwMode="auto">
            <a:xfrm>
              <a:off x="9353500" y="2790314"/>
              <a:ext cx="14692" cy="9095"/>
            </a:xfrm>
            <a:custGeom>
              <a:avLst/>
              <a:gdLst/>
              <a:ahLst/>
              <a:cxnLst>
                <a:cxn ang="0">
                  <a:pos x="6" y="26"/>
                </a:cxn>
                <a:cxn ang="0">
                  <a:pos x="8" y="26"/>
                </a:cxn>
                <a:cxn ang="0">
                  <a:pos x="8" y="26"/>
                </a:cxn>
                <a:cxn ang="0">
                  <a:pos x="14" y="26"/>
                </a:cxn>
                <a:cxn ang="0">
                  <a:pos x="14" y="26"/>
                </a:cxn>
                <a:cxn ang="0">
                  <a:pos x="42" y="26"/>
                </a:cxn>
                <a:cxn ang="0">
                  <a:pos x="42" y="0"/>
                </a:cxn>
                <a:cxn ang="0">
                  <a:pos x="17" y="0"/>
                </a:cxn>
                <a:cxn ang="0">
                  <a:pos x="17" y="0"/>
                </a:cxn>
                <a:cxn ang="0">
                  <a:pos x="14" y="0"/>
                </a:cxn>
                <a:cxn ang="0">
                  <a:pos x="12" y="0"/>
                </a:cxn>
                <a:cxn ang="0">
                  <a:pos x="8" y="0"/>
                </a:cxn>
                <a:cxn ang="0">
                  <a:pos x="12" y="4"/>
                </a:cxn>
                <a:cxn ang="0">
                  <a:pos x="6" y="13"/>
                </a:cxn>
                <a:cxn ang="0">
                  <a:pos x="0" y="24"/>
                </a:cxn>
                <a:cxn ang="0">
                  <a:pos x="6" y="26"/>
                </a:cxn>
                <a:cxn ang="0">
                  <a:pos x="6" y="26"/>
                </a:cxn>
                <a:cxn ang="0">
                  <a:pos x="6" y="26"/>
                </a:cxn>
                <a:cxn ang="0">
                  <a:pos x="6" y="26"/>
                </a:cxn>
              </a:cxnLst>
              <a:rect l="0" t="0" r="r" b="b"/>
              <a:pathLst>
                <a:path w="42" h="26">
                  <a:moveTo>
                    <a:pt x="6" y="26"/>
                  </a:moveTo>
                  <a:lnTo>
                    <a:pt x="8" y="26"/>
                  </a:lnTo>
                  <a:lnTo>
                    <a:pt x="8" y="26"/>
                  </a:lnTo>
                  <a:lnTo>
                    <a:pt x="14" y="26"/>
                  </a:lnTo>
                  <a:lnTo>
                    <a:pt x="14" y="26"/>
                  </a:lnTo>
                  <a:lnTo>
                    <a:pt x="42" y="26"/>
                  </a:lnTo>
                  <a:lnTo>
                    <a:pt x="42" y="0"/>
                  </a:lnTo>
                  <a:lnTo>
                    <a:pt x="17" y="0"/>
                  </a:lnTo>
                  <a:lnTo>
                    <a:pt x="17" y="0"/>
                  </a:lnTo>
                  <a:lnTo>
                    <a:pt x="14" y="0"/>
                  </a:lnTo>
                  <a:lnTo>
                    <a:pt x="12" y="0"/>
                  </a:lnTo>
                  <a:lnTo>
                    <a:pt x="8" y="0"/>
                  </a:lnTo>
                  <a:lnTo>
                    <a:pt x="12" y="4"/>
                  </a:lnTo>
                  <a:lnTo>
                    <a:pt x="6" y="13"/>
                  </a:lnTo>
                  <a:lnTo>
                    <a:pt x="0" y="24"/>
                  </a:lnTo>
                  <a:lnTo>
                    <a:pt x="6" y="26"/>
                  </a:lnTo>
                  <a:lnTo>
                    <a:pt x="6" y="26"/>
                  </a:lnTo>
                  <a:lnTo>
                    <a:pt x="6" y="26"/>
                  </a:lnTo>
                  <a:lnTo>
                    <a:pt x="6" y="26"/>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48" name="Freeform 133">
              <a:extLst>
                <a:ext uri="{FF2B5EF4-FFF2-40B4-BE49-F238E27FC236}">
                  <a16:creationId xmlns:a16="http://schemas.microsoft.com/office/drawing/2014/main" id="{E75A5747-9844-4B3C-8F97-86886A6F3676}"/>
                </a:ext>
              </a:extLst>
            </p:cNvPr>
            <p:cNvSpPr>
              <a:spLocks/>
            </p:cNvSpPr>
            <p:nvPr/>
          </p:nvSpPr>
          <p:spPr bwMode="auto">
            <a:xfrm>
              <a:off x="9353500" y="2790314"/>
              <a:ext cx="14692" cy="9095"/>
            </a:xfrm>
            <a:custGeom>
              <a:avLst/>
              <a:gdLst/>
              <a:ahLst/>
              <a:cxnLst>
                <a:cxn ang="0">
                  <a:pos x="6" y="26"/>
                </a:cxn>
                <a:cxn ang="0">
                  <a:pos x="8" y="26"/>
                </a:cxn>
                <a:cxn ang="0">
                  <a:pos x="8" y="26"/>
                </a:cxn>
                <a:cxn ang="0">
                  <a:pos x="14" y="26"/>
                </a:cxn>
                <a:cxn ang="0">
                  <a:pos x="14" y="26"/>
                </a:cxn>
                <a:cxn ang="0">
                  <a:pos x="42" y="26"/>
                </a:cxn>
                <a:cxn ang="0">
                  <a:pos x="42" y="0"/>
                </a:cxn>
                <a:cxn ang="0">
                  <a:pos x="17" y="0"/>
                </a:cxn>
                <a:cxn ang="0">
                  <a:pos x="17" y="0"/>
                </a:cxn>
                <a:cxn ang="0">
                  <a:pos x="14" y="0"/>
                </a:cxn>
                <a:cxn ang="0">
                  <a:pos x="12" y="0"/>
                </a:cxn>
                <a:cxn ang="0">
                  <a:pos x="8" y="0"/>
                </a:cxn>
                <a:cxn ang="0">
                  <a:pos x="12" y="4"/>
                </a:cxn>
                <a:cxn ang="0">
                  <a:pos x="6" y="13"/>
                </a:cxn>
                <a:cxn ang="0">
                  <a:pos x="0" y="24"/>
                </a:cxn>
                <a:cxn ang="0">
                  <a:pos x="6" y="26"/>
                </a:cxn>
                <a:cxn ang="0">
                  <a:pos x="6" y="26"/>
                </a:cxn>
                <a:cxn ang="0">
                  <a:pos x="6" y="26"/>
                </a:cxn>
                <a:cxn ang="0">
                  <a:pos x="6" y="26"/>
                </a:cxn>
              </a:cxnLst>
              <a:rect l="0" t="0" r="r" b="b"/>
              <a:pathLst>
                <a:path w="42" h="26">
                  <a:moveTo>
                    <a:pt x="6" y="26"/>
                  </a:moveTo>
                  <a:lnTo>
                    <a:pt x="8" y="26"/>
                  </a:lnTo>
                  <a:lnTo>
                    <a:pt x="8" y="26"/>
                  </a:lnTo>
                  <a:lnTo>
                    <a:pt x="14" y="26"/>
                  </a:lnTo>
                  <a:lnTo>
                    <a:pt x="14" y="26"/>
                  </a:lnTo>
                  <a:lnTo>
                    <a:pt x="42" y="26"/>
                  </a:lnTo>
                  <a:lnTo>
                    <a:pt x="42" y="0"/>
                  </a:lnTo>
                  <a:lnTo>
                    <a:pt x="17" y="0"/>
                  </a:lnTo>
                  <a:lnTo>
                    <a:pt x="17" y="0"/>
                  </a:lnTo>
                  <a:lnTo>
                    <a:pt x="14" y="0"/>
                  </a:lnTo>
                  <a:lnTo>
                    <a:pt x="12" y="0"/>
                  </a:lnTo>
                  <a:lnTo>
                    <a:pt x="8" y="0"/>
                  </a:lnTo>
                  <a:lnTo>
                    <a:pt x="12" y="4"/>
                  </a:lnTo>
                  <a:lnTo>
                    <a:pt x="6" y="13"/>
                  </a:lnTo>
                  <a:lnTo>
                    <a:pt x="0" y="24"/>
                  </a:lnTo>
                  <a:lnTo>
                    <a:pt x="6" y="26"/>
                  </a:lnTo>
                  <a:lnTo>
                    <a:pt x="6" y="26"/>
                  </a:lnTo>
                  <a:lnTo>
                    <a:pt x="6" y="26"/>
                  </a:lnTo>
                  <a:lnTo>
                    <a:pt x="6" y="26"/>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49" name="Freeform 134">
              <a:extLst>
                <a:ext uri="{FF2B5EF4-FFF2-40B4-BE49-F238E27FC236}">
                  <a16:creationId xmlns:a16="http://schemas.microsoft.com/office/drawing/2014/main" id="{661A768F-E27B-4640-8A06-107171CFA5C0}"/>
                </a:ext>
              </a:extLst>
            </p:cNvPr>
            <p:cNvSpPr>
              <a:spLocks/>
            </p:cNvSpPr>
            <p:nvPr/>
          </p:nvSpPr>
          <p:spPr bwMode="auto">
            <a:xfrm>
              <a:off x="9364693" y="2779820"/>
              <a:ext cx="51421" cy="58417"/>
            </a:xfrm>
            <a:custGeom>
              <a:avLst/>
              <a:gdLst/>
              <a:ahLst/>
              <a:cxnLst>
                <a:cxn ang="0">
                  <a:pos x="4" y="139"/>
                </a:cxn>
                <a:cxn ang="0">
                  <a:pos x="12" y="137"/>
                </a:cxn>
                <a:cxn ang="0">
                  <a:pos x="19" y="137"/>
                </a:cxn>
                <a:cxn ang="0">
                  <a:pos x="14" y="124"/>
                </a:cxn>
                <a:cxn ang="0">
                  <a:pos x="8" y="122"/>
                </a:cxn>
                <a:cxn ang="0">
                  <a:pos x="12" y="118"/>
                </a:cxn>
                <a:cxn ang="0">
                  <a:pos x="19" y="116"/>
                </a:cxn>
                <a:cxn ang="0">
                  <a:pos x="29" y="113"/>
                </a:cxn>
                <a:cxn ang="0">
                  <a:pos x="32" y="105"/>
                </a:cxn>
                <a:cxn ang="0">
                  <a:pos x="44" y="116"/>
                </a:cxn>
                <a:cxn ang="0">
                  <a:pos x="51" y="115"/>
                </a:cxn>
                <a:cxn ang="0">
                  <a:pos x="59" y="118"/>
                </a:cxn>
                <a:cxn ang="0">
                  <a:pos x="63" y="98"/>
                </a:cxn>
                <a:cxn ang="0">
                  <a:pos x="63" y="84"/>
                </a:cxn>
                <a:cxn ang="0">
                  <a:pos x="59" y="79"/>
                </a:cxn>
                <a:cxn ang="0">
                  <a:pos x="53" y="75"/>
                </a:cxn>
                <a:cxn ang="0">
                  <a:pos x="57" y="71"/>
                </a:cxn>
                <a:cxn ang="0">
                  <a:pos x="57" y="67"/>
                </a:cxn>
                <a:cxn ang="0">
                  <a:pos x="64" y="62"/>
                </a:cxn>
                <a:cxn ang="0">
                  <a:pos x="64" y="52"/>
                </a:cxn>
                <a:cxn ang="0">
                  <a:pos x="57" y="47"/>
                </a:cxn>
                <a:cxn ang="0">
                  <a:pos x="46" y="49"/>
                </a:cxn>
                <a:cxn ang="0">
                  <a:pos x="40" y="47"/>
                </a:cxn>
                <a:cxn ang="0">
                  <a:pos x="38" y="35"/>
                </a:cxn>
                <a:cxn ang="0">
                  <a:pos x="68" y="34"/>
                </a:cxn>
                <a:cxn ang="0">
                  <a:pos x="70" y="34"/>
                </a:cxn>
                <a:cxn ang="0">
                  <a:pos x="78" y="35"/>
                </a:cxn>
                <a:cxn ang="0">
                  <a:pos x="79" y="35"/>
                </a:cxn>
                <a:cxn ang="0">
                  <a:pos x="89" y="35"/>
                </a:cxn>
                <a:cxn ang="0">
                  <a:pos x="93" y="37"/>
                </a:cxn>
                <a:cxn ang="0">
                  <a:pos x="96" y="35"/>
                </a:cxn>
                <a:cxn ang="0">
                  <a:pos x="98" y="28"/>
                </a:cxn>
                <a:cxn ang="0">
                  <a:pos x="113" y="7"/>
                </a:cxn>
                <a:cxn ang="0">
                  <a:pos x="125" y="0"/>
                </a:cxn>
                <a:cxn ang="0">
                  <a:pos x="134" y="0"/>
                </a:cxn>
                <a:cxn ang="0">
                  <a:pos x="142" y="3"/>
                </a:cxn>
                <a:cxn ang="0">
                  <a:pos x="145" y="3"/>
                </a:cxn>
                <a:cxn ang="0">
                  <a:pos x="143" y="17"/>
                </a:cxn>
                <a:cxn ang="0">
                  <a:pos x="136" y="35"/>
                </a:cxn>
                <a:cxn ang="0">
                  <a:pos x="130" y="49"/>
                </a:cxn>
                <a:cxn ang="0">
                  <a:pos x="130" y="60"/>
                </a:cxn>
                <a:cxn ang="0">
                  <a:pos x="128" y="69"/>
                </a:cxn>
                <a:cxn ang="0">
                  <a:pos x="119" y="92"/>
                </a:cxn>
                <a:cxn ang="0">
                  <a:pos x="110" y="94"/>
                </a:cxn>
                <a:cxn ang="0">
                  <a:pos x="104" y="105"/>
                </a:cxn>
                <a:cxn ang="0">
                  <a:pos x="96" y="122"/>
                </a:cxn>
                <a:cxn ang="0">
                  <a:pos x="95" y="137"/>
                </a:cxn>
                <a:cxn ang="0">
                  <a:pos x="89" y="147"/>
                </a:cxn>
                <a:cxn ang="0">
                  <a:pos x="78" y="160"/>
                </a:cxn>
                <a:cxn ang="0">
                  <a:pos x="64" y="164"/>
                </a:cxn>
                <a:cxn ang="0">
                  <a:pos x="64" y="154"/>
                </a:cxn>
                <a:cxn ang="0">
                  <a:pos x="55" y="158"/>
                </a:cxn>
                <a:cxn ang="0">
                  <a:pos x="49" y="162"/>
                </a:cxn>
                <a:cxn ang="0">
                  <a:pos x="44" y="164"/>
                </a:cxn>
                <a:cxn ang="0">
                  <a:pos x="38" y="162"/>
                </a:cxn>
                <a:cxn ang="0">
                  <a:pos x="38" y="154"/>
                </a:cxn>
                <a:cxn ang="0">
                  <a:pos x="29" y="158"/>
                </a:cxn>
                <a:cxn ang="0">
                  <a:pos x="23" y="164"/>
                </a:cxn>
                <a:cxn ang="0">
                  <a:pos x="17" y="167"/>
                </a:cxn>
                <a:cxn ang="0">
                  <a:pos x="12" y="160"/>
                </a:cxn>
                <a:cxn ang="0">
                  <a:pos x="6" y="150"/>
                </a:cxn>
                <a:cxn ang="0">
                  <a:pos x="0" y="147"/>
                </a:cxn>
              </a:cxnLst>
              <a:rect l="0" t="0" r="r" b="b"/>
              <a:pathLst>
                <a:path w="147" h="167">
                  <a:moveTo>
                    <a:pt x="0" y="147"/>
                  </a:moveTo>
                  <a:lnTo>
                    <a:pt x="4" y="143"/>
                  </a:lnTo>
                  <a:lnTo>
                    <a:pt x="4" y="139"/>
                  </a:lnTo>
                  <a:lnTo>
                    <a:pt x="6" y="139"/>
                  </a:lnTo>
                  <a:lnTo>
                    <a:pt x="10" y="139"/>
                  </a:lnTo>
                  <a:lnTo>
                    <a:pt x="12" y="137"/>
                  </a:lnTo>
                  <a:lnTo>
                    <a:pt x="14" y="137"/>
                  </a:lnTo>
                  <a:lnTo>
                    <a:pt x="17" y="141"/>
                  </a:lnTo>
                  <a:lnTo>
                    <a:pt x="19" y="137"/>
                  </a:lnTo>
                  <a:lnTo>
                    <a:pt x="17" y="128"/>
                  </a:lnTo>
                  <a:lnTo>
                    <a:pt x="15" y="124"/>
                  </a:lnTo>
                  <a:lnTo>
                    <a:pt x="14" y="124"/>
                  </a:lnTo>
                  <a:lnTo>
                    <a:pt x="10" y="124"/>
                  </a:lnTo>
                  <a:lnTo>
                    <a:pt x="6" y="128"/>
                  </a:lnTo>
                  <a:lnTo>
                    <a:pt x="8" y="122"/>
                  </a:lnTo>
                  <a:lnTo>
                    <a:pt x="6" y="118"/>
                  </a:lnTo>
                  <a:lnTo>
                    <a:pt x="8" y="118"/>
                  </a:lnTo>
                  <a:lnTo>
                    <a:pt x="12" y="118"/>
                  </a:lnTo>
                  <a:lnTo>
                    <a:pt x="15" y="118"/>
                  </a:lnTo>
                  <a:lnTo>
                    <a:pt x="17" y="118"/>
                  </a:lnTo>
                  <a:lnTo>
                    <a:pt x="19" y="116"/>
                  </a:lnTo>
                  <a:lnTo>
                    <a:pt x="19" y="116"/>
                  </a:lnTo>
                  <a:lnTo>
                    <a:pt x="29" y="116"/>
                  </a:lnTo>
                  <a:lnTo>
                    <a:pt x="29" y="113"/>
                  </a:lnTo>
                  <a:lnTo>
                    <a:pt x="29" y="107"/>
                  </a:lnTo>
                  <a:lnTo>
                    <a:pt x="29" y="105"/>
                  </a:lnTo>
                  <a:lnTo>
                    <a:pt x="32" y="105"/>
                  </a:lnTo>
                  <a:lnTo>
                    <a:pt x="38" y="115"/>
                  </a:lnTo>
                  <a:lnTo>
                    <a:pt x="38" y="116"/>
                  </a:lnTo>
                  <a:lnTo>
                    <a:pt x="44" y="116"/>
                  </a:lnTo>
                  <a:lnTo>
                    <a:pt x="46" y="116"/>
                  </a:lnTo>
                  <a:lnTo>
                    <a:pt x="47" y="115"/>
                  </a:lnTo>
                  <a:lnTo>
                    <a:pt x="51" y="115"/>
                  </a:lnTo>
                  <a:lnTo>
                    <a:pt x="55" y="116"/>
                  </a:lnTo>
                  <a:lnTo>
                    <a:pt x="57" y="118"/>
                  </a:lnTo>
                  <a:lnTo>
                    <a:pt x="59" y="118"/>
                  </a:lnTo>
                  <a:lnTo>
                    <a:pt x="59" y="115"/>
                  </a:lnTo>
                  <a:lnTo>
                    <a:pt x="59" y="113"/>
                  </a:lnTo>
                  <a:lnTo>
                    <a:pt x="63" y="98"/>
                  </a:lnTo>
                  <a:lnTo>
                    <a:pt x="64" y="92"/>
                  </a:lnTo>
                  <a:lnTo>
                    <a:pt x="64" y="88"/>
                  </a:lnTo>
                  <a:lnTo>
                    <a:pt x="63" y="84"/>
                  </a:lnTo>
                  <a:lnTo>
                    <a:pt x="63" y="83"/>
                  </a:lnTo>
                  <a:lnTo>
                    <a:pt x="59" y="79"/>
                  </a:lnTo>
                  <a:lnTo>
                    <a:pt x="59" y="79"/>
                  </a:lnTo>
                  <a:lnTo>
                    <a:pt x="57" y="77"/>
                  </a:lnTo>
                  <a:lnTo>
                    <a:pt x="55" y="77"/>
                  </a:lnTo>
                  <a:lnTo>
                    <a:pt x="53" y="75"/>
                  </a:lnTo>
                  <a:lnTo>
                    <a:pt x="53" y="73"/>
                  </a:lnTo>
                  <a:lnTo>
                    <a:pt x="57" y="71"/>
                  </a:lnTo>
                  <a:lnTo>
                    <a:pt x="57" y="71"/>
                  </a:lnTo>
                  <a:lnTo>
                    <a:pt x="59" y="71"/>
                  </a:lnTo>
                  <a:lnTo>
                    <a:pt x="57" y="67"/>
                  </a:lnTo>
                  <a:lnTo>
                    <a:pt x="57" y="67"/>
                  </a:lnTo>
                  <a:lnTo>
                    <a:pt x="57" y="64"/>
                  </a:lnTo>
                  <a:lnTo>
                    <a:pt x="61" y="62"/>
                  </a:lnTo>
                  <a:lnTo>
                    <a:pt x="64" y="62"/>
                  </a:lnTo>
                  <a:lnTo>
                    <a:pt x="64" y="58"/>
                  </a:lnTo>
                  <a:lnTo>
                    <a:pt x="64" y="56"/>
                  </a:lnTo>
                  <a:lnTo>
                    <a:pt x="64" y="52"/>
                  </a:lnTo>
                  <a:lnTo>
                    <a:pt x="64" y="49"/>
                  </a:lnTo>
                  <a:lnTo>
                    <a:pt x="63" y="47"/>
                  </a:lnTo>
                  <a:lnTo>
                    <a:pt x="57" y="47"/>
                  </a:lnTo>
                  <a:lnTo>
                    <a:pt x="53" y="49"/>
                  </a:lnTo>
                  <a:lnTo>
                    <a:pt x="47" y="49"/>
                  </a:lnTo>
                  <a:lnTo>
                    <a:pt x="46" y="49"/>
                  </a:lnTo>
                  <a:lnTo>
                    <a:pt x="42" y="49"/>
                  </a:lnTo>
                  <a:lnTo>
                    <a:pt x="40" y="49"/>
                  </a:lnTo>
                  <a:lnTo>
                    <a:pt x="40" y="47"/>
                  </a:lnTo>
                  <a:lnTo>
                    <a:pt x="40" y="43"/>
                  </a:lnTo>
                  <a:lnTo>
                    <a:pt x="40" y="39"/>
                  </a:lnTo>
                  <a:lnTo>
                    <a:pt x="38" y="35"/>
                  </a:lnTo>
                  <a:lnTo>
                    <a:pt x="40" y="32"/>
                  </a:lnTo>
                  <a:lnTo>
                    <a:pt x="64" y="32"/>
                  </a:lnTo>
                  <a:lnTo>
                    <a:pt x="68" y="34"/>
                  </a:lnTo>
                  <a:lnTo>
                    <a:pt x="68" y="32"/>
                  </a:lnTo>
                  <a:lnTo>
                    <a:pt x="70" y="32"/>
                  </a:lnTo>
                  <a:lnTo>
                    <a:pt x="70" y="34"/>
                  </a:lnTo>
                  <a:lnTo>
                    <a:pt x="74" y="34"/>
                  </a:lnTo>
                  <a:lnTo>
                    <a:pt x="74" y="34"/>
                  </a:lnTo>
                  <a:lnTo>
                    <a:pt x="78" y="35"/>
                  </a:lnTo>
                  <a:lnTo>
                    <a:pt x="79" y="35"/>
                  </a:lnTo>
                  <a:lnTo>
                    <a:pt x="79" y="34"/>
                  </a:lnTo>
                  <a:lnTo>
                    <a:pt x="79" y="35"/>
                  </a:lnTo>
                  <a:lnTo>
                    <a:pt x="83" y="37"/>
                  </a:lnTo>
                  <a:lnTo>
                    <a:pt x="85" y="35"/>
                  </a:lnTo>
                  <a:lnTo>
                    <a:pt x="89" y="35"/>
                  </a:lnTo>
                  <a:lnTo>
                    <a:pt x="91" y="37"/>
                  </a:lnTo>
                  <a:lnTo>
                    <a:pt x="93" y="37"/>
                  </a:lnTo>
                  <a:lnTo>
                    <a:pt x="93" y="37"/>
                  </a:lnTo>
                  <a:lnTo>
                    <a:pt x="95" y="37"/>
                  </a:lnTo>
                  <a:lnTo>
                    <a:pt x="96" y="37"/>
                  </a:lnTo>
                  <a:lnTo>
                    <a:pt x="96" y="35"/>
                  </a:lnTo>
                  <a:lnTo>
                    <a:pt x="95" y="34"/>
                  </a:lnTo>
                  <a:lnTo>
                    <a:pt x="96" y="32"/>
                  </a:lnTo>
                  <a:lnTo>
                    <a:pt x="98" y="28"/>
                  </a:lnTo>
                  <a:lnTo>
                    <a:pt x="98" y="26"/>
                  </a:lnTo>
                  <a:lnTo>
                    <a:pt x="108" y="9"/>
                  </a:lnTo>
                  <a:lnTo>
                    <a:pt x="113" y="7"/>
                  </a:lnTo>
                  <a:lnTo>
                    <a:pt x="115" y="3"/>
                  </a:lnTo>
                  <a:lnTo>
                    <a:pt x="119" y="3"/>
                  </a:lnTo>
                  <a:lnTo>
                    <a:pt x="125" y="0"/>
                  </a:lnTo>
                  <a:lnTo>
                    <a:pt x="128" y="2"/>
                  </a:lnTo>
                  <a:lnTo>
                    <a:pt x="130" y="0"/>
                  </a:lnTo>
                  <a:lnTo>
                    <a:pt x="134" y="0"/>
                  </a:lnTo>
                  <a:lnTo>
                    <a:pt x="136" y="0"/>
                  </a:lnTo>
                  <a:lnTo>
                    <a:pt x="138" y="2"/>
                  </a:lnTo>
                  <a:lnTo>
                    <a:pt x="142" y="3"/>
                  </a:lnTo>
                  <a:lnTo>
                    <a:pt x="143" y="2"/>
                  </a:lnTo>
                  <a:lnTo>
                    <a:pt x="145" y="2"/>
                  </a:lnTo>
                  <a:lnTo>
                    <a:pt x="145" y="3"/>
                  </a:lnTo>
                  <a:lnTo>
                    <a:pt x="147" y="7"/>
                  </a:lnTo>
                  <a:lnTo>
                    <a:pt x="147" y="13"/>
                  </a:lnTo>
                  <a:lnTo>
                    <a:pt x="143" y="17"/>
                  </a:lnTo>
                  <a:lnTo>
                    <a:pt x="142" y="18"/>
                  </a:lnTo>
                  <a:lnTo>
                    <a:pt x="134" y="30"/>
                  </a:lnTo>
                  <a:lnTo>
                    <a:pt x="136" y="35"/>
                  </a:lnTo>
                  <a:lnTo>
                    <a:pt x="134" y="41"/>
                  </a:lnTo>
                  <a:lnTo>
                    <a:pt x="134" y="43"/>
                  </a:lnTo>
                  <a:lnTo>
                    <a:pt x="130" y="49"/>
                  </a:lnTo>
                  <a:lnTo>
                    <a:pt x="130" y="52"/>
                  </a:lnTo>
                  <a:lnTo>
                    <a:pt x="130" y="54"/>
                  </a:lnTo>
                  <a:lnTo>
                    <a:pt x="130" y="60"/>
                  </a:lnTo>
                  <a:lnTo>
                    <a:pt x="130" y="62"/>
                  </a:lnTo>
                  <a:lnTo>
                    <a:pt x="130" y="67"/>
                  </a:lnTo>
                  <a:lnTo>
                    <a:pt x="128" y="69"/>
                  </a:lnTo>
                  <a:lnTo>
                    <a:pt x="128" y="75"/>
                  </a:lnTo>
                  <a:lnTo>
                    <a:pt x="128" y="83"/>
                  </a:lnTo>
                  <a:lnTo>
                    <a:pt x="119" y="92"/>
                  </a:lnTo>
                  <a:lnTo>
                    <a:pt x="115" y="92"/>
                  </a:lnTo>
                  <a:lnTo>
                    <a:pt x="113" y="94"/>
                  </a:lnTo>
                  <a:lnTo>
                    <a:pt x="110" y="94"/>
                  </a:lnTo>
                  <a:lnTo>
                    <a:pt x="108" y="98"/>
                  </a:lnTo>
                  <a:lnTo>
                    <a:pt x="104" y="101"/>
                  </a:lnTo>
                  <a:lnTo>
                    <a:pt x="104" y="105"/>
                  </a:lnTo>
                  <a:lnTo>
                    <a:pt x="96" y="111"/>
                  </a:lnTo>
                  <a:lnTo>
                    <a:pt x="95" y="116"/>
                  </a:lnTo>
                  <a:lnTo>
                    <a:pt x="96" y="122"/>
                  </a:lnTo>
                  <a:lnTo>
                    <a:pt x="96" y="122"/>
                  </a:lnTo>
                  <a:lnTo>
                    <a:pt x="96" y="132"/>
                  </a:lnTo>
                  <a:lnTo>
                    <a:pt x="95" y="137"/>
                  </a:lnTo>
                  <a:lnTo>
                    <a:pt x="95" y="141"/>
                  </a:lnTo>
                  <a:lnTo>
                    <a:pt x="93" y="147"/>
                  </a:lnTo>
                  <a:lnTo>
                    <a:pt x="89" y="147"/>
                  </a:lnTo>
                  <a:lnTo>
                    <a:pt x="85" y="148"/>
                  </a:lnTo>
                  <a:lnTo>
                    <a:pt x="83" y="152"/>
                  </a:lnTo>
                  <a:lnTo>
                    <a:pt x="78" y="160"/>
                  </a:lnTo>
                  <a:lnTo>
                    <a:pt x="74" y="164"/>
                  </a:lnTo>
                  <a:lnTo>
                    <a:pt x="70" y="164"/>
                  </a:lnTo>
                  <a:lnTo>
                    <a:pt x="64" y="164"/>
                  </a:lnTo>
                  <a:lnTo>
                    <a:pt x="64" y="160"/>
                  </a:lnTo>
                  <a:lnTo>
                    <a:pt x="63" y="160"/>
                  </a:lnTo>
                  <a:lnTo>
                    <a:pt x="64" y="154"/>
                  </a:lnTo>
                  <a:lnTo>
                    <a:pt x="64" y="152"/>
                  </a:lnTo>
                  <a:lnTo>
                    <a:pt x="61" y="154"/>
                  </a:lnTo>
                  <a:lnTo>
                    <a:pt x="55" y="158"/>
                  </a:lnTo>
                  <a:lnTo>
                    <a:pt x="53" y="158"/>
                  </a:lnTo>
                  <a:lnTo>
                    <a:pt x="51" y="158"/>
                  </a:lnTo>
                  <a:lnTo>
                    <a:pt x="49" y="162"/>
                  </a:lnTo>
                  <a:lnTo>
                    <a:pt x="47" y="164"/>
                  </a:lnTo>
                  <a:lnTo>
                    <a:pt x="44" y="164"/>
                  </a:lnTo>
                  <a:lnTo>
                    <a:pt x="44" y="164"/>
                  </a:lnTo>
                  <a:lnTo>
                    <a:pt x="44" y="162"/>
                  </a:lnTo>
                  <a:lnTo>
                    <a:pt x="40" y="162"/>
                  </a:lnTo>
                  <a:lnTo>
                    <a:pt x="38" y="162"/>
                  </a:lnTo>
                  <a:lnTo>
                    <a:pt x="38" y="164"/>
                  </a:lnTo>
                  <a:lnTo>
                    <a:pt x="38" y="160"/>
                  </a:lnTo>
                  <a:lnTo>
                    <a:pt x="38" y="154"/>
                  </a:lnTo>
                  <a:lnTo>
                    <a:pt x="32" y="154"/>
                  </a:lnTo>
                  <a:lnTo>
                    <a:pt x="32" y="154"/>
                  </a:lnTo>
                  <a:lnTo>
                    <a:pt x="29" y="158"/>
                  </a:lnTo>
                  <a:lnTo>
                    <a:pt x="25" y="158"/>
                  </a:lnTo>
                  <a:lnTo>
                    <a:pt x="25" y="162"/>
                  </a:lnTo>
                  <a:lnTo>
                    <a:pt x="23" y="164"/>
                  </a:lnTo>
                  <a:lnTo>
                    <a:pt x="19" y="164"/>
                  </a:lnTo>
                  <a:lnTo>
                    <a:pt x="19" y="167"/>
                  </a:lnTo>
                  <a:lnTo>
                    <a:pt x="17" y="167"/>
                  </a:lnTo>
                  <a:lnTo>
                    <a:pt x="15" y="167"/>
                  </a:lnTo>
                  <a:lnTo>
                    <a:pt x="15" y="164"/>
                  </a:lnTo>
                  <a:lnTo>
                    <a:pt x="12" y="160"/>
                  </a:lnTo>
                  <a:lnTo>
                    <a:pt x="12" y="154"/>
                  </a:lnTo>
                  <a:lnTo>
                    <a:pt x="6" y="152"/>
                  </a:lnTo>
                  <a:lnTo>
                    <a:pt x="6" y="150"/>
                  </a:lnTo>
                  <a:lnTo>
                    <a:pt x="0" y="147"/>
                  </a:lnTo>
                  <a:lnTo>
                    <a:pt x="0" y="147"/>
                  </a:lnTo>
                  <a:lnTo>
                    <a:pt x="0" y="147"/>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50" name="Freeform 135">
              <a:extLst>
                <a:ext uri="{FF2B5EF4-FFF2-40B4-BE49-F238E27FC236}">
                  <a16:creationId xmlns:a16="http://schemas.microsoft.com/office/drawing/2014/main" id="{F478742B-30CA-4B1B-9831-F0B603DBE82D}"/>
                </a:ext>
              </a:extLst>
            </p:cNvPr>
            <p:cNvSpPr>
              <a:spLocks/>
            </p:cNvSpPr>
            <p:nvPr/>
          </p:nvSpPr>
          <p:spPr bwMode="auto">
            <a:xfrm>
              <a:off x="9364693" y="2779820"/>
              <a:ext cx="51421" cy="58417"/>
            </a:xfrm>
            <a:custGeom>
              <a:avLst/>
              <a:gdLst/>
              <a:ahLst/>
              <a:cxnLst>
                <a:cxn ang="0">
                  <a:pos x="4" y="139"/>
                </a:cxn>
                <a:cxn ang="0">
                  <a:pos x="12" y="137"/>
                </a:cxn>
                <a:cxn ang="0">
                  <a:pos x="19" y="137"/>
                </a:cxn>
                <a:cxn ang="0">
                  <a:pos x="14" y="124"/>
                </a:cxn>
                <a:cxn ang="0">
                  <a:pos x="8" y="122"/>
                </a:cxn>
                <a:cxn ang="0">
                  <a:pos x="12" y="118"/>
                </a:cxn>
                <a:cxn ang="0">
                  <a:pos x="19" y="116"/>
                </a:cxn>
                <a:cxn ang="0">
                  <a:pos x="29" y="113"/>
                </a:cxn>
                <a:cxn ang="0">
                  <a:pos x="32" y="105"/>
                </a:cxn>
                <a:cxn ang="0">
                  <a:pos x="44" y="116"/>
                </a:cxn>
                <a:cxn ang="0">
                  <a:pos x="51" y="115"/>
                </a:cxn>
                <a:cxn ang="0">
                  <a:pos x="59" y="118"/>
                </a:cxn>
                <a:cxn ang="0">
                  <a:pos x="63" y="98"/>
                </a:cxn>
                <a:cxn ang="0">
                  <a:pos x="63" y="84"/>
                </a:cxn>
                <a:cxn ang="0">
                  <a:pos x="59" y="79"/>
                </a:cxn>
                <a:cxn ang="0">
                  <a:pos x="53" y="75"/>
                </a:cxn>
                <a:cxn ang="0">
                  <a:pos x="57" y="71"/>
                </a:cxn>
                <a:cxn ang="0">
                  <a:pos x="57" y="67"/>
                </a:cxn>
                <a:cxn ang="0">
                  <a:pos x="64" y="62"/>
                </a:cxn>
                <a:cxn ang="0">
                  <a:pos x="64" y="52"/>
                </a:cxn>
                <a:cxn ang="0">
                  <a:pos x="57" y="47"/>
                </a:cxn>
                <a:cxn ang="0">
                  <a:pos x="46" y="49"/>
                </a:cxn>
                <a:cxn ang="0">
                  <a:pos x="40" y="47"/>
                </a:cxn>
                <a:cxn ang="0">
                  <a:pos x="38" y="35"/>
                </a:cxn>
                <a:cxn ang="0">
                  <a:pos x="68" y="34"/>
                </a:cxn>
                <a:cxn ang="0">
                  <a:pos x="70" y="34"/>
                </a:cxn>
                <a:cxn ang="0">
                  <a:pos x="78" y="35"/>
                </a:cxn>
                <a:cxn ang="0">
                  <a:pos x="79" y="35"/>
                </a:cxn>
                <a:cxn ang="0">
                  <a:pos x="89" y="35"/>
                </a:cxn>
                <a:cxn ang="0">
                  <a:pos x="93" y="37"/>
                </a:cxn>
                <a:cxn ang="0">
                  <a:pos x="96" y="35"/>
                </a:cxn>
                <a:cxn ang="0">
                  <a:pos x="98" y="28"/>
                </a:cxn>
                <a:cxn ang="0">
                  <a:pos x="113" y="7"/>
                </a:cxn>
                <a:cxn ang="0">
                  <a:pos x="125" y="0"/>
                </a:cxn>
                <a:cxn ang="0">
                  <a:pos x="134" y="0"/>
                </a:cxn>
                <a:cxn ang="0">
                  <a:pos x="142" y="3"/>
                </a:cxn>
                <a:cxn ang="0">
                  <a:pos x="145" y="3"/>
                </a:cxn>
                <a:cxn ang="0">
                  <a:pos x="143" y="17"/>
                </a:cxn>
                <a:cxn ang="0">
                  <a:pos x="136" y="35"/>
                </a:cxn>
                <a:cxn ang="0">
                  <a:pos x="130" y="49"/>
                </a:cxn>
                <a:cxn ang="0">
                  <a:pos x="130" y="60"/>
                </a:cxn>
                <a:cxn ang="0">
                  <a:pos x="128" y="69"/>
                </a:cxn>
                <a:cxn ang="0">
                  <a:pos x="119" y="92"/>
                </a:cxn>
                <a:cxn ang="0">
                  <a:pos x="110" y="94"/>
                </a:cxn>
                <a:cxn ang="0">
                  <a:pos x="104" y="105"/>
                </a:cxn>
                <a:cxn ang="0">
                  <a:pos x="96" y="122"/>
                </a:cxn>
                <a:cxn ang="0">
                  <a:pos x="95" y="137"/>
                </a:cxn>
                <a:cxn ang="0">
                  <a:pos x="89" y="147"/>
                </a:cxn>
                <a:cxn ang="0">
                  <a:pos x="78" y="160"/>
                </a:cxn>
                <a:cxn ang="0">
                  <a:pos x="64" y="164"/>
                </a:cxn>
                <a:cxn ang="0">
                  <a:pos x="64" y="154"/>
                </a:cxn>
                <a:cxn ang="0">
                  <a:pos x="55" y="158"/>
                </a:cxn>
                <a:cxn ang="0">
                  <a:pos x="49" y="162"/>
                </a:cxn>
                <a:cxn ang="0">
                  <a:pos x="44" y="164"/>
                </a:cxn>
                <a:cxn ang="0">
                  <a:pos x="38" y="162"/>
                </a:cxn>
                <a:cxn ang="0">
                  <a:pos x="38" y="154"/>
                </a:cxn>
                <a:cxn ang="0">
                  <a:pos x="29" y="158"/>
                </a:cxn>
                <a:cxn ang="0">
                  <a:pos x="23" y="164"/>
                </a:cxn>
                <a:cxn ang="0">
                  <a:pos x="17" y="167"/>
                </a:cxn>
                <a:cxn ang="0">
                  <a:pos x="12" y="160"/>
                </a:cxn>
                <a:cxn ang="0">
                  <a:pos x="6" y="150"/>
                </a:cxn>
                <a:cxn ang="0">
                  <a:pos x="0" y="147"/>
                </a:cxn>
              </a:cxnLst>
              <a:rect l="0" t="0" r="r" b="b"/>
              <a:pathLst>
                <a:path w="147" h="167">
                  <a:moveTo>
                    <a:pt x="0" y="147"/>
                  </a:moveTo>
                  <a:lnTo>
                    <a:pt x="4" y="143"/>
                  </a:lnTo>
                  <a:lnTo>
                    <a:pt x="4" y="139"/>
                  </a:lnTo>
                  <a:lnTo>
                    <a:pt x="6" y="139"/>
                  </a:lnTo>
                  <a:lnTo>
                    <a:pt x="10" y="139"/>
                  </a:lnTo>
                  <a:lnTo>
                    <a:pt x="12" y="137"/>
                  </a:lnTo>
                  <a:lnTo>
                    <a:pt x="14" y="137"/>
                  </a:lnTo>
                  <a:lnTo>
                    <a:pt x="17" y="141"/>
                  </a:lnTo>
                  <a:lnTo>
                    <a:pt x="19" y="137"/>
                  </a:lnTo>
                  <a:lnTo>
                    <a:pt x="17" y="128"/>
                  </a:lnTo>
                  <a:lnTo>
                    <a:pt x="15" y="124"/>
                  </a:lnTo>
                  <a:lnTo>
                    <a:pt x="14" y="124"/>
                  </a:lnTo>
                  <a:lnTo>
                    <a:pt x="10" y="124"/>
                  </a:lnTo>
                  <a:lnTo>
                    <a:pt x="6" y="128"/>
                  </a:lnTo>
                  <a:lnTo>
                    <a:pt x="8" y="122"/>
                  </a:lnTo>
                  <a:lnTo>
                    <a:pt x="6" y="118"/>
                  </a:lnTo>
                  <a:lnTo>
                    <a:pt x="8" y="118"/>
                  </a:lnTo>
                  <a:lnTo>
                    <a:pt x="12" y="118"/>
                  </a:lnTo>
                  <a:lnTo>
                    <a:pt x="15" y="118"/>
                  </a:lnTo>
                  <a:lnTo>
                    <a:pt x="17" y="118"/>
                  </a:lnTo>
                  <a:lnTo>
                    <a:pt x="19" y="116"/>
                  </a:lnTo>
                  <a:lnTo>
                    <a:pt x="19" y="116"/>
                  </a:lnTo>
                  <a:lnTo>
                    <a:pt x="29" y="116"/>
                  </a:lnTo>
                  <a:lnTo>
                    <a:pt x="29" y="113"/>
                  </a:lnTo>
                  <a:lnTo>
                    <a:pt x="29" y="107"/>
                  </a:lnTo>
                  <a:lnTo>
                    <a:pt x="29" y="105"/>
                  </a:lnTo>
                  <a:lnTo>
                    <a:pt x="32" y="105"/>
                  </a:lnTo>
                  <a:lnTo>
                    <a:pt x="38" y="115"/>
                  </a:lnTo>
                  <a:lnTo>
                    <a:pt x="38" y="116"/>
                  </a:lnTo>
                  <a:lnTo>
                    <a:pt x="44" y="116"/>
                  </a:lnTo>
                  <a:lnTo>
                    <a:pt x="46" y="116"/>
                  </a:lnTo>
                  <a:lnTo>
                    <a:pt x="47" y="115"/>
                  </a:lnTo>
                  <a:lnTo>
                    <a:pt x="51" y="115"/>
                  </a:lnTo>
                  <a:lnTo>
                    <a:pt x="55" y="116"/>
                  </a:lnTo>
                  <a:lnTo>
                    <a:pt x="57" y="118"/>
                  </a:lnTo>
                  <a:lnTo>
                    <a:pt x="59" y="118"/>
                  </a:lnTo>
                  <a:lnTo>
                    <a:pt x="59" y="115"/>
                  </a:lnTo>
                  <a:lnTo>
                    <a:pt x="59" y="113"/>
                  </a:lnTo>
                  <a:lnTo>
                    <a:pt x="63" y="98"/>
                  </a:lnTo>
                  <a:lnTo>
                    <a:pt x="64" y="92"/>
                  </a:lnTo>
                  <a:lnTo>
                    <a:pt x="64" y="88"/>
                  </a:lnTo>
                  <a:lnTo>
                    <a:pt x="63" y="84"/>
                  </a:lnTo>
                  <a:lnTo>
                    <a:pt x="63" y="83"/>
                  </a:lnTo>
                  <a:lnTo>
                    <a:pt x="59" y="79"/>
                  </a:lnTo>
                  <a:lnTo>
                    <a:pt x="59" y="79"/>
                  </a:lnTo>
                  <a:lnTo>
                    <a:pt x="57" y="77"/>
                  </a:lnTo>
                  <a:lnTo>
                    <a:pt x="55" y="77"/>
                  </a:lnTo>
                  <a:lnTo>
                    <a:pt x="53" y="75"/>
                  </a:lnTo>
                  <a:lnTo>
                    <a:pt x="53" y="73"/>
                  </a:lnTo>
                  <a:lnTo>
                    <a:pt x="57" y="71"/>
                  </a:lnTo>
                  <a:lnTo>
                    <a:pt x="57" y="71"/>
                  </a:lnTo>
                  <a:lnTo>
                    <a:pt x="59" y="71"/>
                  </a:lnTo>
                  <a:lnTo>
                    <a:pt x="57" y="67"/>
                  </a:lnTo>
                  <a:lnTo>
                    <a:pt x="57" y="67"/>
                  </a:lnTo>
                  <a:lnTo>
                    <a:pt x="57" y="64"/>
                  </a:lnTo>
                  <a:lnTo>
                    <a:pt x="61" y="62"/>
                  </a:lnTo>
                  <a:lnTo>
                    <a:pt x="64" y="62"/>
                  </a:lnTo>
                  <a:lnTo>
                    <a:pt x="64" y="58"/>
                  </a:lnTo>
                  <a:lnTo>
                    <a:pt x="64" y="56"/>
                  </a:lnTo>
                  <a:lnTo>
                    <a:pt x="64" y="52"/>
                  </a:lnTo>
                  <a:lnTo>
                    <a:pt x="64" y="49"/>
                  </a:lnTo>
                  <a:lnTo>
                    <a:pt x="63" y="47"/>
                  </a:lnTo>
                  <a:lnTo>
                    <a:pt x="57" y="47"/>
                  </a:lnTo>
                  <a:lnTo>
                    <a:pt x="53" y="49"/>
                  </a:lnTo>
                  <a:lnTo>
                    <a:pt x="47" y="49"/>
                  </a:lnTo>
                  <a:lnTo>
                    <a:pt x="46" y="49"/>
                  </a:lnTo>
                  <a:lnTo>
                    <a:pt x="42" y="49"/>
                  </a:lnTo>
                  <a:lnTo>
                    <a:pt x="40" y="49"/>
                  </a:lnTo>
                  <a:lnTo>
                    <a:pt x="40" y="47"/>
                  </a:lnTo>
                  <a:lnTo>
                    <a:pt x="40" y="43"/>
                  </a:lnTo>
                  <a:lnTo>
                    <a:pt x="40" y="39"/>
                  </a:lnTo>
                  <a:lnTo>
                    <a:pt x="38" y="35"/>
                  </a:lnTo>
                  <a:lnTo>
                    <a:pt x="40" y="32"/>
                  </a:lnTo>
                  <a:lnTo>
                    <a:pt x="64" y="32"/>
                  </a:lnTo>
                  <a:lnTo>
                    <a:pt x="68" y="34"/>
                  </a:lnTo>
                  <a:lnTo>
                    <a:pt x="68" y="32"/>
                  </a:lnTo>
                  <a:lnTo>
                    <a:pt x="70" y="32"/>
                  </a:lnTo>
                  <a:lnTo>
                    <a:pt x="70" y="34"/>
                  </a:lnTo>
                  <a:lnTo>
                    <a:pt x="74" y="34"/>
                  </a:lnTo>
                  <a:lnTo>
                    <a:pt x="74" y="34"/>
                  </a:lnTo>
                  <a:lnTo>
                    <a:pt x="78" y="35"/>
                  </a:lnTo>
                  <a:lnTo>
                    <a:pt x="79" y="35"/>
                  </a:lnTo>
                  <a:lnTo>
                    <a:pt x="79" y="34"/>
                  </a:lnTo>
                  <a:lnTo>
                    <a:pt x="79" y="35"/>
                  </a:lnTo>
                  <a:lnTo>
                    <a:pt x="83" y="37"/>
                  </a:lnTo>
                  <a:lnTo>
                    <a:pt x="85" y="35"/>
                  </a:lnTo>
                  <a:lnTo>
                    <a:pt x="89" y="35"/>
                  </a:lnTo>
                  <a:lnTo>
                    <a:pt x="91" y="37"/>
                  </a:lnTo>
                  <a:lnTo>
                    <a:pt x="93" y="37"/>
                  </a:lnTo>
                  <a:lnTo>
                    <a:pt x="93" y="37"/>
                  </a:lnTo>
                  <a:lnTo>
                    <a:pt x="95" y="37"/>
                  </a:lnTo>
                  <a:lnTo>
                    <a:pt x="96" y="37"/>
                  </a:lnTo>
                  <a:lnTo>
                    <a:pt x="96" y="35"/>
                  </a:lnTo>
                  <a:lnTo>
                    <a:pt x="95" y="34"/>
                  </a:lnTo>
                  <a:lnTo>
                    <a:pt x="96" y="32"/>
                  </a:lnTo>
                  <a:lnTo>
                    <a:pt x="98" y="28"/>
                  </a:lnTo>
                  <a:lnTo>
                    <a:pt x="98" y="26"/>
                  </a:lnTo>
                  <a:lnTo>
                    <a:pt x="108" y="9"/>
                  </a:lnTo>
                  <a:lnTo>
                    <a:pt x="113" y="7"/>
                  </a:lnTo>
                  <a:lnTo>
                    <a:pt x="115" y="3"/>
                  </a:lnTo>
                  <a:lnTo>
                    <a:pt x="119" y="3"/>
                  </a:lnTo>
                  <a:lnTo>
                    <a:pt x="125" y="0"/>
                  </a:lnTo>
                  <a:lnTo>
                    <a:pt x="128" y="2"/>
                  </a:lnTo>
                  <a:lnTo>
                    <a:pt x="130" y="0"/>
                  </a:lnTo>
                  <a:lnTo>
                    <a:pt x="134" y="0"/>
                  </a:lnTo>
                  <a:lnTo>
                    <a:pt x="136" y="0"/>
                  </a:lnTo>
                  <a:lnTo>
                    <a:pt x="138" y="2"/>
                  </a:lnTo>
                  <a:lnTo>
                    <a:pt x="142" y="3"/>
                  </a:lnTo>
                  <a:lnTo>
                    <a:pt x="143" y="2"/>
                  </a:lnTo>
                  <a:lnTo>
                    <a:pt x="145" y="2"/>
                  </a:lnTo>
                  <a:lnTo>
                    <a:pt x="145" y="3"/>
                  </a:lnTo>
                  <a:lnTo>
                    <a:pt x="147" y="7"/>
                  </a:lnTo>
                  <a:lnTo>
                    <a:pt x="147" y="13"/>
                  </a:lnTo>
                  <a:lnTo>
                    <a:pt x="143" y="17"/>
                  </a:lnTo>
                  <a:lnTo>
                    <a:pt x="142" y="18"/>
                  </a:lnTo>
                  <a:lnTo>
                    <a:pt x="134" y="30"/>
                  </a:lnTo>
                  <a:lnTo>
                    <a:pt x="136" y="35"/>
                  </a:lnTo>
                  <a:lnTo>
                    <a:pt x="134" y="41"/>
                  </a:lnTo>
                  <a:lnTo>
                    <a:pt x="134" y="43"/>
                  </a:lnTo>
                  <a:lnTo>
                    <a:pt x="130" y="49"/>
                  </a:lnTo>
                  <a:lnTo>
                    <a:pt x="130" y="52"/>
                  </a:lnTo>
                  <a:lnTo>
                    <a:pt x="130" y="54"/>
                  </a:lnTo>
                  <a:lnTo>
                    <a:pt x="130" y="60"/>
                  </a:lnTo>
                  <a:lnTo>
                    <a:pt x="130" y="62"/>
                  </a:lnTo>
                  <a:lnTo>
                    <a:pt x="130" y="67"/>
                  </a:lnTo>
                  <a:lnTo>
                    <a:pt x="128" y="69"/>
                  </a:lnTo>
                  <a:lnTo>
                    <a:pt x="128" y="75"/>
                  </a:lnTo>
                  <a:lnTo>
                    <a:pt x="128" y="83"/>
                  </a:lnTo>
                  <a:lnTo>
                    <a:pt x="119" y="92"/>
                  </a:lnTo>
                  <a:lnTo>
                    <a:pt x="115" y="92"/>
                  </a:lnTo>
                  <a:lnTo>
                    <a:pt x="113" y="94"/>
                  </a:lnTo>
                  <a:lnTo>
                    <a:pt x="110" y="94"/>
                  </a:lnTo>
                  <a:lnTo>
                    <a:pt x="108" y="98"/>
                  </a:lnTo>
                  <a:lnTo>
                    <a:pt x="104" y="101"/>
                  </a:lnTo>
                  <a:lnTo>
                    <a:pt x="104" y="105"/>
                  </a:lnTo>
                  <a:lnTo>
                    <a:pt x="96" y="111"/>
                  </a:lnTo>
                  <a:lnTo>
                    <a:pt x="95" y="116"/>
                  </a:lnTo>
                  <a:lnTo>
                    <a:pt x="96" y="122"/>
                  </a:lnTo>
                  <a:lnTo>
                    <a:pt x="96" y="122"/>
                  </a:lnTo>
                  <a:lnTo>
                    <a:pt x="96" y="132"/>
                  </a:lnTo>
                  <a:lnTo>
                    <a:pt x="95" y="137"/>
                  </a:lnTo>
                  <a:lnTo>
                    <a:pt x="95" y="141"/>
                  </a:lnTo>
                  <a:lnTo>
                    <a:pt x="93" y="147"/>
                  </a:lnTo>
                  <a:lnTo>
                    <a:pt x="89" y="147"/>
                  </a:lnTo>
                  <a:lnTo>
                    <a:pt x="85" y="148"/>
                  </a:lnTo>
                  <a:lnTo>
                    <a:pt x="83" y="152"/>
                  </a:lnTo>
                  <a:lnTo>
                    <a:pt x="78" y="160"/>
                  </a:lnTo>
                  <a:lnTo>
                    <a:pt x="74" y="164"/>
                  </a:lnTo>
                  <a:lnTo>
                    <a:pt x="70" y="164"/>
                  </a:lnTo>
                  <a:lnTo>
                    <a:pt x="64" y="164"/>
                  </a:lnTo>
                  <a:lnTo>
                    <a:pt x="64" y="160"/>
                  </a:lnTo>
                  <a:lnTo>
                    <a:pt x="63" y="160"/>
                  </a:lnTo>
                  <a:lnTo>
                    <a:pt x="64" y="154"/>
                  </a:lnTo>
                  <a:lnTo>
                    <a:pt x="64" y="152"/>
                  </a:lnTo>
                  <a:lnTo>
                    <a:pt x="61" y="154"/>
                  </a:lnTo>
                  <a:lnTo>
                    <a:pt x="55" y="158"/>
                  </a:lnTo>
                  <a:lnTo>
                    <a:pt x="53" y="158"/>
                  </a:lnTo>
                  <a:lnTo>
                    <a:pt x="51" y="158"/>
                  </a:lnTo>
                  <a:lnTo>
                    <a:pt x="49" y="162"/>
                  </a:lnTo>
                  <a:lnTo>
                    <a:pt x="47" y="164"/>
                  </a:lnTo>
                  <a:lnTo>
                    <a:pt x="44" y="164"/>
                  </a:lnTo>
                  <a:lnTo>
                    <a:pt x="44" y="164"/>
                  </a:lnTo>
                  <a:lnTo>
                    <a:pt x="44" y="162"/>
                  </a:lnTo>
                  <a:lnTo>
                    <a:pt x="40" y="162"/>
                  </a:lnTo>
                  <a:lnTo>
                    <a:pt x="38" y="162"/>
                  </a:lnTo>
                  <a:lnTo>
                    <a:pt x="38" y="164"/>
                  </a:lnTo>
                  <a:lnTo>
                    <a:pt x="38" y="160"/>
                  </a:lnTo>
                  <a:lnTo>
                    <a:pt x="38" y="154"/>
                  </a:lnTo>
                  <a:lnTo>
                    <a:pt x="32" y="154"/>
                  </a:lnTo>
                  <a:lnTo>
                    <a:pt x="32" y="154"/>
                  </a:lnTo>
                  <a:lnTo>
                    <a:pt x="29" y="158"/>
                  </a:lnTo>
                  <a:lnTo>
                    <a:pt x="25" y="158"/>
                  </a:lnTo>
                  <a:lnTo>
                    <a:pt x="25" y="162"/>
                  </a:lnTo>
                  <a:lnTo>
                    <a:pt x="23" y="164"/>
                  </a:lnTo>
                  <a:lnTo>
                    <a:pt x="19" y="164"/>
                  </a:lnTo>
                  <a:lnTo>
                    <a:pt x="19" y="167"/>
                  </a:lnTo>
                  <a:lnTo>
                    <a:pt x="17" y="167"/>
                  </a:lnTo>
                  <a:lnTo>
                    <a:pt x="15" y="167"/>
                  </a:lnTo>
                  <a:lnTo>
                    <a:pt x="15" y="164"/>
                  </a:lnTo>
                  <a:lnTo>
                    <a:pt x="12" y="160"/>
                  </a:lnTo>
                  <a:lnTo>
                    <a:pt x="12" y="154"/>
                  </a:lnTo>
                  <a:lnTo>
                    <a:pt x="6" y="152"/>
                  </a:lnTo>
                  <a:lnTo>
                    <a:pt x="6" y="150"/>
                  </a:lnTo>
                  <a:lnTo>
                    <a:pt x="0" y="147"/>
                  </a:lnTo>
                  <a:lnTo>
                    <a:pt x="0" y="147"/>
                  </a:lnTo>
                  <a:lnTo>
                    <a:pt x="0" y="147"/>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51" name="Freeform 136">
              <a:extLst>
                <a:ext uri="{FF2B5EF4-FFF2-40B4-BE49-F238E27FC236}">
                  <a16:creationId xmlns:a16="http://schemas.microsoft.com/office/drawing/2014/main" id="{7F075BF6-A452-489B-9235-1DF96AF91BE4}"/>
                </a:ext>
              </a:extLst>
            </p:cNvPr>
            <p:cNvSpPr>
              <a:spLocks/>
            </p:cNvSpPr>
            <p:nvPr/>
          </p:nvSpPr>
          <p:spPr bwMode="auto">
            <a:xfrm>
              <a:off x="9372039" y="2832990"/>
              <a:ext cx="7346" cy="11194"/>
            </a:xfrm>
            <a:custGeom>
              <a:avLst/>
              <a:gdLst/>
              <a:ahLst/>
              <a:cxnLst>
                <a:cxn ang="0">
                  <a:pos x="21" y="10"/>
                </a:cxn>
                <a:cxn ang="0">
                  <a:pos x="21" y="4"/>
                </a:cxn>
                <a:cxn ang="0">
                  <a:pos x="21" y="0"/>
                </a:cxn>
                <a:cxn ang="0">
                  <a:pos x="15" y="0"/>
                </a:cxn>
                <a:cxn ang="0">
                  <a:pos x="15" y="0"/>
                </a:cxn>
                <a:cxn ang="0">
                  <a:pos x="11" y="4"/>
                </a:cxn>
                <a:cxn ang="0">
                  <a:pos x="8" y="4"/>
                </a:cxn>
                <a:cxn ang="0">
                  <a:pos x="8" y="8"/>
                </a:cxn>
                <a:cxn ang="0">
                  <a:pos x="6" y="10"/>
                </a:cxn>
                <a:cxn ang="0">
                  <a:pos x="2" y="10"/>
                </a:cxn>
                <a:cxn ang="0">
                  <a:pos x="2" y="15"/>
                </a:cxn>
                <a:cxn ang="0">
                  <a:pos x="0" y="15"/>
                </a:cxn>
                <a:cxn ang="0">
                  <a:pos x="2" y="19"/>
                </a:cxn>
                <a:cxn ang="0">
                  <a:pos x="2" y="27"/>
                </a:cxn>
                <a:cxn ang="0">
                  <a:pos x="2" y="30"/>
                </a:cxn>
                <a:cxn ang="0">
                  <a:pos x="2" y="32"/>
                </a:cxn>
                <a:cxn ang="0">
                  <a:pos x="8" y="30"/>
                </a:cxn>
                <a:cxn ang="0">
                  <a:pos x="11" y="27"/>
                </a:cxn>
                <a:cxn ang="0">
                  <a:pos x="11" y="27"/>
                </a:cxn>
                <a:cxn ang="0">
                  <a:pos x="11" y="17"/>
                </a:cxn>
                <a:cxn ang="0">
                  <a:pos x="11" y="15"/>
                </a:cxn>
                <a:cxn ang="0">
                  <a:pos x="17" y="12"/>
                </a:cxn>
                <a:cxn ang="0">
                  <a:pos x="21" y="10"/>
                </a:cxn>
                <a:cxn ang="0">
                  <a:pos x="21" y="10"/>
                </a:cxn>
                <a:cxn ang="0">
                  <a:pos x="21" y="10"/>
                </a:cxn>
              </a:cxnLst>
              <a:rect l="0" t="0" r="r" b="b"/>
              <a:pathLst>
                <a:path w="21" h="32">
                  <a:moveTo>
                    <a:pt x="21" y="10"/>
                  </a:moveTo>
                  <a:lnTo>
                    <a:pt x="21" y="4"/>
                  </a:lnTo>
                  <a:lnTo>
                    <a:pt x="21" y="0"/>
                  </a:lnTo>
                  <a:lnTo>
                    <a:pt x="15" y="0"/>
                  </a:lnTo>
                  <a:lnTo>
                    <a:pt x="15" y="0"/>
                  </a:lnTo>
                  <a:lnTo>
                    <a:pt x="11" y="4"/>
                  </a:lnTo>
                  <a:lnTo>
                    <a:pt x="8" y="4"/>
                  </a:lnTo>
                  <a:lnTo>
                    <a:pt x="8" y="8"/>
                  </a:lnTo>
                  <a:lnTo>
                    <a:pt x="6" y="10"/>
                  </a:lnTo>
                  <a:lnTo>
                    <a:pt x="2" y="10"/>
                  </a:lnTo>
                  <a:lnTo>
                    <a:pt x="2" y="15"/>
                  </a:lnTo>
                  <a:lnTo>
                    <a:pt x="0" y="15"/>
                  </a:lnTo>
                  <a:lnTo>
                    <a:pt x="2" y="19"/>
                  </a:lnTo>
                  <a:lnTo>
                    <a:pt x="2" y="27"/>
                  </a:lnTo>
                  <a:lnTo>
                    <a:pt x="2" y="30"/>
                  </a:lnTo>
                  <a:lnTo>
                    <a:pt x="2" y="32"/>
                  </a:lnTo>
                  <a:lnTo>
                    <a:pt x="8" y="30"/>
                  </a:lnTo>
                  <a:lnTo>
                    <a:pt x="11" y="27"/>
                  </a:lnTo>
                  <a:lnTo>
                    <a:pt x="11" y="27"/>
                  </a:lnTo>
                  <a:lnTo>
                    <a:pt x="11" y="17"/>
                  </a:lnTo>
                  <a:lnTo>
                    <a:pt x="11" y="15"/>
                  </a:lnTo>
                  <a:lnTo>
                    <a:pt x="17" y="12"/>
                  </a:lnTo>
                  <a:lnTo>
                    <a:pt x="21" y="10"/>
                  </a:lnTo>
                  <a:lnTo>
                    <a:pt x="21" y="10"/>
                  </a:lnTo>
                  <a:lnTo>
                    <a:pt x="21" y="10"/>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52" name="Freeform 137">
              <a:extLst>
                <a:ext uri="{FF2B5EF4-FFF2-40B4-BE49-F238E27FC236}">
                  <a16:creationId xmlns:a16="http://schemas.microsoft.com/office/drawing/2014/main" id="{D4CC9DEB-8648-4795-BD5F-B33318D212D9}"/>
                </a:ext>
              </a:extLst>
            </p:cNvPr>
            <p:cNvSpPr>
              <a:spLocks/>
            </p:cNvSpPr>
            <p:nvPr/>
          </p:nvSpPr>
          <p:spPr bwMode="auto">
            <a:xfrm>
              <a:off x="9484675" y="2810603"/>
              <a:ext cx="71709" cy="74508"/>
            </a:xfrm>
            <a:custGeom>
              <a:avLst/>
              <a:gdLst/>
              <a:ahLst/>
              <a:cxnLst>
                <a:cxn ang="0">
                  <a:pos x="24" y="4"/>
                </a:cxn>
                <a:cxn ang="0">
                  <a:pos x="87" y="0"/>
                </a:cxn>
                <a:cxn ang="0">
                  <a:pos x="156" y="49"/>
                </a:cxn>
                <a:cxn ang="0">
                  <a:pos x="183" y="68"/>
                </a:cxn>
                <a:cxn ang="0">
                  <a:pos x="183" y="72"/>
                </a:cxn>
                <a:cxn ang="0">
                  <a:pos x="175" y="94"/>
                </a:cxn>
                <a:cxn ang="0">
                  <a:pos x="183" y="108"/>
                </a:cxn>
                <a:cxn ang="0">
                  <a:pos x="188" y="117"/>
                </a:cxn>
                <a:cxn ang="0">
                  <a:pos x="183" y="121"/>
                </a:cxn>
                <a:cxn ang="0">
                  <a:pos x="184" y="134"/>
                </a:cxn>
                <a:cxn ang="0">
                  <a:pos x="184" y="145"/>
                </a:cxn>
                <a:cxn ang="0">
                  <a:pos x="186" y="153"/>
                </a:cxn>
                <a:cxn ang="0">
                  <a:pos x="188" y="158"/>
                </a:cxn>
                <a:cxn ang="0">
                  <a:pos x="196" y="173"/>
                </a:cxn>
                <a:cxn ang="0">
                  <a:pos x="203" y="179"/>
                </a:cxn>
                <a:cxn ang="0">
                  <a:pos x="203" y="183"/>
                </a:cxn>
                <a:cxn ang="0">
                  <a:pos x="196" y="187"/>
                </a:cxn>
                <a:cxn ang="0">
                  <a:pos x="184" y="190"/>
                </a:cxn>
                <a:cxn ang="0">
                  <a:pos x="179" y="192"/>
                </a:cxn>
                <a:cxn ang="0">
                  <a:pos x="166" y="196"/>
                </a:cxn>
                <a:cxn ang="0">
                  <a:pos x="156" y="192"/>
                </a:cxn>
                <a:cxn ang="0">
                  <a:pos x="154" y="200"/>
                </a:cxn>
                <a:cxn ang="0">
                  <a:pos x="145" y="200"/>
                </a:cxn>
                <a:cxn ang="0">
                  <a:pos x="139" y="196"/>
                </a:cxn>
                <a:cxn ang="0">
                  <a:pos x="132" y="202"/>
                </a:cxn>
                <a:cxn ang="0">
                  <a:pos x="126" y="200"/>
                </a:cxn>
                <a:cxn ang="0">
                  <a:pos x="117" y="196"/>
                </a:cxn>
                <a:cxn ang="0">
                  <a:pos x="115" y="198"/>
                </a:cxn>
                <a:cxn ang="0">
                  <a:pos x="90" y="213"/>
                </a:cxn>
                <a:cxn ang="0">
                  <a:pos x="83" y="168"/>
                </a:cxn>
                <a:cxn ang="0">
                  <a:pos x="79" y="162"/>
                </a:cxn>
                <a:cxn ang="0">
                  <a:pos x="73" y="162"/>
                </a:cxn>
                <a:cxn ang="0">
                  <a:pos x="72" y="158"/>
                </a:cxn>
                <a:cxn ang="0">
                  <a:pos x="66" y="158"/>
                </a:cxn>
                <a:cxn ang="0">
                  <a:pos x="62" y="155"/>
                </a:cxn>
                <a:cxn ang="0">
                  <a:pos x="56" y="149"/>
                </a:cxn>
                <a:cxn ang="0">
                  <a:pos x="43" y="147"/>
                </a:cxn>
                <a:cxn ang="0">
                  <a:pos x="38" y="141"/>
                </a:cxn>
                <a:cxn ang="0">
                  <a:pos x="30" y="141"/>
                </a:cxn>
                <a:cxn ang="0">
                  <a:pos x="6" y="104"/>
                </a:cxn>
                <a:cxn ang="0">
                  <a:pos x="9" y="68"/>
                </a:cxn>
                <a:cxn ang="0">
                  <a:pos x="23" y="55"/>
                </a:cxn>
                <a:cxn ang="0">
                  <a:pos x="30" y="49"/>
                </a:cxn>
                <a:cxn ang="0">
                  <a:pos x="26" y="40"/>
                </a:cxn>
                <a:cxn ang="0">
                  <a:pos x="24" y="34"/>
                </a:cxn>
                <a:cxn ang="0">
                  <a:pos x="23" y="30"/>
                </a:cxn>
                <a:cxn ang="0">
                  <a:pos x="28" y="28"/>
                </a:cxn>
                <a:cxn ang="0">
                  <a:pos x="30" y="21"/>
                </a:cxn>
                <a:cxn ang="0">
                  <a:pos x="26" y="10"/>
                </a:cxn>
                <a:cxn ang="0">
                  <a:pos x="23" y="4"/>
                </a:cxn>
              </a:cxnLst>
              <a:rect l="0" t="0" r="r" b="b"/>
              <a:pathLst>
                <a:path w="205" h="213">
                  <a:moveTo>
                    <a:pt x="23" y="4"/>
                  </a:moveTo>
                  <a:lnTo>
                    <a:pt x="23" y="4"/>
                  </a:lnTo>
                  <a:lnTo>
                    <a:pt x="24" y="4"/>
                  </a:lnTo>
                  <a:lnTo>
                    <a:pt x="26" y="4"/>
                  </a:lnTo>
                  <a:lnTo>
                    <a:pt x="49" y="4"/>
                  </a:lnTo>
                  <a:lnTo>
                    <a:pt x="87" y="0"/>
                  </a:lnTo>
                  <a:lnTo>
                    <a:pt x="154" y="40"/>
                  </a:lnTo>
                  <a:lnTo>
                    <a:pt x="158" y="47"/>
                  </a:lnTo>
                  <a:lnTo>
                    <a:pt x="156" y="49"/>
                  </a:lnTo>
                  <a:lnTo>
                    <a:pt x="158" y="51"/>
                  </a:lnTo>
                  <a:lnTo>
                    <a:pt x="160" y="53"/>
                  </a:lnTo>
                  <a:lnTo>
                    <a:pt x="183" y="68"/>
                  </a:lnTo>
                  <a:lnTo>
                    <a:pt x="181" y="68"/>
                  </a:lnTo>
                  <a:lnTo>
                    <a:pt x="183" y="70"/>
                  </a:lnTo>
                  <a:lnTo>
                    <a:pt x="183" y="72"/>
                  </a:lnTo>
                  <a:lnTo>
                    <a:pt x="181" y="74"/>
                  </a:lnTo>
                  <a:lnTo>
                    <a:pt x="179" y="85"/>
                  </a:lnTo>
                  <a:lnTo>
                    <a:pt x="175" y="94"/>
                  </a:lnTo>
                  <a:lnTo>
                    <a:pt x="175" y="98"/>
                  </a:lnTo>
                  <a:lnTo>
                    <a:pt x="179" y="104"/>
                  </a:lnTo>
                  <a:lnTo>
                    <a:pt x="183" y="108"/>
                  </a:lnTo>
                  <a:lnTo>
                    <a:pt x="186" y="108"/>
                  </a:lnTo>
                  <a:lnTo>
                    <a:pt x="188" y="113"/>
                  </a:lnTo>
                  <a:lnTo>
                    <a:pt x="188" y="117"/>
                  </a:lnTo>
                  <a:lnTo>
                    <a:pt x="186" y="117"/>
                  </a:lnTo>
                  <a:lnTo>
                    <a:pt x="183" y="117"/>
                  </a:lnTo>
                  <a:lnTo>
                    <a:pt x="183" y="121"/>
                  </a:lnTo>
                  <a:lnTo>
                    <a:pt x="183" y="128"/>
                  </a:lnTo>
                  <a:lnTo>
                    <a:pt x="186" y="132"/>
                  </a:lnTo>
                  <a:lnTo>
                    <a:pt x="184" y="134"/>
                  </a:lnTo>
                  <a:lnTo>
                    <a:pt x="183" y="138"/>
                  </a:lnTo>
                  <a:lnTo>
                    <a:pt x="183" y="141"/>
                  </a:lnTo>
                  <a:lnTo>
                    <a:pt x="184" y="145"/>
                  </a:lnTo>
                  <a:lnTo>
                    <a:pt x="184" y="147"/>
                  </a:lnTo>
                  <a:lnTo>
                    <a:pt x="184" y="149"/>
                  </a:lnTo>
                  <a:lnTo>
                    <a:pt x="186" y="153"/>
                  </a:lnTo>
                  <a:lnTo>
                    <a:pt x="188" y="155"/>
                  </a:lnTo>
                  <a:lnTo>
                    <a:pt x="186" y="158"/>
                  </a:lnTo>
                  <a:lnTo>
                    <a:pt x="188" y="158"/>
                  </a:lnTo>
                  <a:lnTo>
                    <a:pt x="190" y="166"/>
                  </a:lnTo>
                  <a:lnTo>
                    <a:pt x="190" y="168"/>
                  </a:lnTo>
                  <a:lnTo>
                    <a:pt x="196" y="173"/>
                  </a:lnTo>
                  <a:lnTo>
                    <a:pt x="200" y="173"/>
                  </a:lnTo>
                  <a:lnTo>
                    <a:pt x="203" y="177"/>
                  </a:lnTo>
                  <a:lnTo>
                    <a:pt x="203" y="179"/>
                  </a:lnTo>
                  <a:lnTo>
                    <a:pt x="205" y="181"/>
                  </a:lnTo>
                  <a:lnTo>
                    <a:pt x="203" y="181"/>
                  </a:lnTo>
                  <a:lnTo>
                    <a:pt x="203" y="183"/>
                  </a:lnTo>
                  <a:lnTo>
                    <a:pt x="200" y="181"/>
                  </a:lnTo>
                  <a:lnTo>
                    <a:pt x="196" y="185"/>
                  </a:lnTo>
                  <a:lnTo>
                    <a:pt x="196" y="187"/>
                  </a:lnTo>
                  <a:lnTo>
                    <a:pt x="192" y="189"/>
                  </a:lnTo>
                  <a:lnTo>
                    <a:pt x="188" y="190"/>
                  </a:lnTo>
                  <a:lnTo>
                    <a:pt x="184" y="190"/>
                  </a:lnTo>
                  <a:lnTo>
                    <a:pt x="183" y="192"/>
                  </a:lnTo>
                  <a:lnTo>
                    <a:pt x="179" y="192"/>
                  </a:lnTo>
                  <a:lnTo>
                    <a:pt x="179" y="192"/>
                  </a:lnTo>
                  <a:lnTo>
                    <a:pt x="171" y="192"/>
                  </a:lnTo>
                  <a:lnTo>
                    <a:pt x="169" y="196"/>
                  </a:lnTo>
                  <a:lnTo>
                    <a:pt x="166" y="196"/>
                  </a:lnTo>
                  <a:lnTo>
                    <a:pt x="164" y="192"/>
                  </a:lnTo>
                  <a:lnTo>
                    <a:pt x="160" y="196"/>
                  </a:lnTo>
                  <a:lnTo>
                    <a:pt x="156" y="192"/>
                  </a:lnTo>
                  <a:lnTo>
                    <a:pt x="154" y="196"/>
                  </a:lnTo>
                  <a:lnTo>
                    <a:pt x="156" y="196"/>
                  </a:lnTo>
                  <a:lnTo>
                    <a:pt x="154" y="200"/>
                  </a:lnTo>
                  <a:lnTo>
                    <a:pt x="151" y="200"/>
                  </a:lnTo>
                  <a:lnTo>
                    <a:pt x="147" y="202"/>
                  </a:lnTo>
                  <a:lnTo>
                    <a:pt x="145" y="200"/>
                  </a:lnTo>
                  <a:lnTo>
                    <a:pt x="141" y="200"/>
                  </a:lnTo>
                  <a:lnTo>
                    <a:pt x="141" y="198"/>
                  </a:lnTo>
                  <a:lnTo>
                    <a:pt x="139" y="196"/>
                  </a:lnTo>
                  <a:lnTo>
                    <a:pt x="137" y="198"/>
                  </a:lnTo>
                  <a:lnTo>
                    <a:pt x="136" y="198"/>
                  </a:lnTo>
                  <a:lnTo>
                    <a:pt x="132" y="202"/>
                  </a:lnTo>
                  <a:lnTo>
                    <a:pt x="126" y="204"/>
                  </a:lnTo>
                  <a:lnTo>
                    <a:pt x="126" y="202"/>
                  </a:lnTo>
                  <a:lnTo>
                    <a:pt x="126" y="200"/>
                  </a:lnTo>
                  <a:lnTo>
                    <a:pt x="122" y="200"/>
                  </a:lnTo>
                  <a:lnTo>
                    <a:pt x="120" y="198"/>
                  </a:lnTo>
                  <a:lnTo>
                    <a:pt x="117" y="196"/>
                  </a:lnTo>
                  <a:lnTo>
                    <a:pt x="117" y="196"/>
                  </a:lnTo>
                  <a:lnTo>
                    <a:pt x="115" y="196"/>
                  </a:lnTo>
                  <a:lnTo>
                    <a:pt x="115" y="198"/>
                  </a:lnTo>
                  <a:lnTo>
                    <a:pt x="111" y="198"/>
                  </a:lnTo>
                  <a:lnTo>
                    <a:pt x="92" y="198"/>
                  </a:lnTo>
                  <a:lnTo>
                    <a:pt x="90" y="213"/>
                  </a:lnTo>
                  <a:lnTo>
                    <a:pt x="90" y="181"/>
                  </a:lnTo>
                  <a:lnTo>
                    <a:pt x="90" y="173"/>
                  </a:lnTo>
                  <a:lnTo>
                    <a:pt x="83" y="168"/>
                  </a:lnTo>
                  <a:lnTo>
                    <a:pt x="81" y="166"/>
                  </a:lnTo>
                  <a:lnTo>
                    <a:pt x="79" y="162"/>
                  </a:lnTo>
                  <a:lnTo>
                    <a:pt x="79" y="162"/>
                  </a:lnTo>
                  <a:lnTo>
                    <a:pt x="77" y="162"/>
                  </a:lnTo>
                  <a:lnTo>
                    <a:pt x="75" y="162"/>
                  </a:lnTo>
                  <a:lnTo>
                    <a:pt x="73" y="162"/>
                  </a:lnTo>
                  <a:lnTo>
                    <a:pt x="72" y="162"/>
                  </a:lnTo>
                  <a:lnTo>
                    <a:pt x="72" y="158"/>
                  </a:lnTo>
                  <a:lnTo>
                    <a:pt x="72" y="158"/>
                  </a:lnTo>
                  <a:lnTo>
                    <a:pt x="68" y="158"/>
                  </a:lnTo>
                  <a:lnTo>
                    <a:pt x="68" y="158"/>
                  </a:lnTo>
                  <a:lnTo>
                    <a:pt x="66" y="158"/>
                  </a:lnTo>
                  <a:lnTo>
                    <a:pt x="66" y="158"/>
                  </a:lnTo>
                  <a:lnTo>
                    <a:pt x="66" y="158"/>
                  </a:lnTo>
                  <a:lnTo>
                    <a:pt x="62" y="155"/>
                  </a:lnTo>
                  <a:lnTo>
                    <a:pt x="60" y="153"/>
                  </a:lnTo>
                  <a:lnTo>
                    <a:pt x="58" y="151"/>
                  </a:lnTo>
                  <a:lnTo>
                    <a:pt x="56" y="149"/>
                  </a:lnTo>
                  <a:lnTo>
                    <a:pt x="55" y="149"/>
                  </a:lnTo>
                  <a:lnTo>
                    <a:pt x="47" y="147"/>
                  </a:lnTo>
                  <a:lnTo>
                    <a:pt x="43" y="147"/>
                  </a:lnTo>
                  <a:lnTo>
                    <a:pt x="41" y="143"/>
                  </a:lnTo>
                  <a:lnTo>
                    <a:pt x="38" y="143"/>
                  </a:lnTo>
                  <a:lnTo>
                    <a:pt x="38" y="141"/>
                  </a:lnTo>
                  <a:lnTo>
                    <a:pt x="34" y="141"/>
                  </a:lnTo>
                  <a:lnTo>
                    <a:pt x="32" y="141"/>
                  </a:lnTo>
                  <a:lnTo>
                    <a:pt x="30" y="141"/>
                  </a:lnTo>
                  <a:lnTo>
                    <a:pt x="23" y="138"/>
                  </a:lnTo>
                  <a:lnTo>
                    <a:pt x="19" y="123"/>
                  </a:lnTo>
                  <a:lnTo>
                    <a:pt x="6" y="104"/>
                  </a:lnTo>
                  <a:lnTo>
                    <a:pt x="2" y="83"/>
                  </a:lnTo>
                  <a:lnTo>
                    <a:pt x="0" y="68"/>
                  </a:lnTo>
                  <a:lnTo>
                    <a:pt x="9" y="68"/>
                  </a:lnTo>
                  <a:lnTo>
                    <a:pt x="13" y="66"/>
                  </a:lnTo>
                  <a:lnTo>
                    <a:pt x="19" y="60"/>
                  </a:lnTo>
                  <a:lnTo>
                    <a:pt x="23" y="55"/>
                  </a:lnTo>
                  <a:lnTo>
                    <a:pt x="24" y="55"/>
                  </a:lnTo>
                  <a:lnTo>
                    <a:pt x="26" y="53"/>
                  </a:lnTo>
                  <a:lnTo>
                    <a:pt x="30" y="49"/>
                  </a:lnTo>
                  <a:lnTo>
                    <a:pt x="30" y="45"/>
                  </a:lnTo>
                  <a:lnTo>
                    <a:pt x="30" y="40"/>
                  </a:lnTo>
                  <a:lnTo>
                    <a:pt x="26" y="40"/>
                  </a:lnTo>
                  <a:lnTo>
                    <a:pt x="26" y="38"/>
                  </a:lnTo>
                  <a:lnTo>
                    <a:pt x="24" y="36"/>
                  </a:lnTo>
                  <a:lnTo>
                    <a:pt x="24" y="34"/>
                  </a:lnTo>
                  <a:lnTo>
                    <a:pt x="23" y="34"/>
                  </a:lnTo>
                  <a:lnTo>
                    <a:pt x="23" y="30"/>
                  </a:lnTo>
                  <a:lnTo>
                    <a:pt x="23" y="30"/>
                  </a:lnTo>
                  <a:lnTo>
                    <a:pt x="24" y="30"/>
                  </a:lnTo>
                  <a:lnTo>
                    <a:pt x="28" y="30"/>
                  </a:lnTo>
                  <a:lnTo>
                    <a:pt x="28" y="28"/>
                  </a:lnTo>
                  <a:lnTo>
                    <a:pt x="30" y="28"/>
                  </a:lnTo>
                  <a:lnTo>
                    <a:pt x="30" y="25"/>
                  </a:lnTo>
                  <a:lnTo>
                    <a:pt x="30" y="21"/>
                  </a:lnTo>
                  <a:lnTo>
                    <a:pt x="28" y="15"/>
                  </a:lnTo>
                  <a:lnTo>
                    <a:pt x="26" y="13"/>
                  </a:lnTo>
                  <a:lnTo>
                    <a:pt x="26" y="10"/>
                  </a:lnTo>
                  <a:lnTo>
                    <a:pt x="24" y="8"/>
                  </a:lnTo>
                  <a:lnTo>
                    <a:pt x="23" y="4"/>
                  </a:lnTo>
                  <a:lnTo>
                    <a:pt x="23" y="4"/>
                  </a:lnTo>
                  <a:lnTo>
                    <a:pt x="23" y="4"/>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53" name="Freeform 138">
              <a:extLst>
                <a:ext uri="{FF2B5EF4-FFF2-40B4-BE49-F238E27FC236}">
                  <a16:creationId xmlns:a16="http://schemas.microsoft.com/office/drawing/2014/main" id="{DAD5B96E-AEA3-41B1-BB35-BE49E36645F7}"/>
                </a:ext>
              </a:extLst>
            </p:cNvPr>
            <p:cNvSpPr>
              <a:spLocks/>
            </p:cNvSpPr>
            <p:nvPr/>
          </p:nvSpPr>
          <p:spPr bwMode="auto">
            <a:xfrm>
              <a:off x="9480827" y="2812702"/>
              <a:ext cx="12943" cy="11194"/>
            </a:xfrm>
            <a:custGeom>
              <a:avLst/>
              <a:gdLst/>
              <a:ahLst/>
              <a:cxnLst>
                <a:cxn ang="0">
                  <a:pos x="11" y="5"/>
                </a:cxn>
                <a:cxn ang="0">
                  <a:pos x="13" y="5"/>
                </a:cxn>
                <a:cxn ang="0">
                  <a:pos x="15" y="4"/>
                </a:cxn>
                <a:cxn ang="0">
                  <a:pos x="17" y="2"/>
                </a:cxn>
                <a:cxn ang="0">
                  <a:pos x="20" y="4"/>
                </a:cxn>
                <a:cxn ang="0">
                  <a:pos x="20" y="4"/>
                </a:cxn>
                <a:cxn ang="0">
                  <a:pos x="26" y="4"/>
                </a:cxn>
                <a:cxn ang="0">
                  <a:pos x="26" y="4"/>
                </a:cxn>
                <a:cxn ang="0">
                  <a:pos x="26" y="0"/>
                </a:cxn>
                <a:cxn ang="0">
                  <a:pos x="30" y="0"/>
                </a:cxn>
                <a:cxn ang="0">
                  <a:pos x="32" y="4"/>
                </a:cxn>
                <a:cxn ang="0">
                  <a:pos x="34" y="5"/>
                </a:cxn>
                <a:cxn ang="0">
                  <a:pos x="34" y="9"/>
                </a:cxn>
                <a:cxn ang="0">
                  <a:pos x="35" y="11"/>
                </a:cxn>
                <a:cxn ang="0">
                  <a:pos x="37" y="17"/>
                </a:cxn>
                <a:cxn ang="0">
                  <a:pos x="37" y="21"/>
                </a:cxn>
                <a:cxn ang="0">
                  <a:pos x="37" y="24"/>
                </a:cxn>
                <a:cxn ang="0">
                  <a:pos x="35" y="24"/>
                </a:cxn>
                <a:cxn ang="0">
                  <a:pos x="35" y="26"/>
                </a:cxn>
                <a:cxn ang="0">
                  <a:pos x="32" y="26"/>
                </a:cxn>
                <a:cxn ang="0">
                  <a:pos x="30" y="26"/>
                </a:cxn>
                <a:cxn ang="0">
                  <a:pos x="30" y="26"/>
                </a:cxn>
                <a:cxn ang="0">
                  <a:pos x="30" y="24"/>
                </a:cxn>
                <a:cxn ang="0">
                  <a:pos x="30" y="24"/>
                </a:cxn>
                <a:cxn ang="0">
                  <a:pos x="26" y="21"/>
                </a:cxn>
                <a:cxn ang="0">
                  <a:pos x="26" y="21"/>
                </a:cxn>
                <a:cxn ang="0">
                  <a:pos x="24" y="21"/>
                </a:cxn>
                <a:cxn ang="0">
                  <a:pos x="20" y="21"/>
                </a:cxn>
                <a:cxn ang="0">
                  <a:pos x="20" y="24"/>
                </a:cxn>
                <a:cxn ang="0">
                  <a:pos x="20" y="30"/>
                </a:cxn>
                <a:cxn ang="0">
                  <a:pos x="20" y="30"/>
                </a:cxn>
                <a:cxn ang="0">
                  <a:pos x="17" y="32"/>
                </a:cxn>
                <a:cxn ang="0">
                  <a:pos x="15" y="30"/>
                </a:cxn>
                <a:cxn ang="0">
                  <a:pos x="13" y="30"/>
                </a:cxn>
                <a:cxn ang="0">
                  <a:pos x="13" y="32"/>
                </a:cxn>
                <a:cxn ang="0">
                  <a:pos x="9" y="30"/>
                </a:cxn>
                <a:cxn ang="0">
                  <a:pos x="7" y="26"/>
                </a:cxn>
                <a:cxn ang="0">
                  <a:pos x="5" y="26"/>
                </a:cxn>
                <a:cxn ang="0">
                  <a:pos x="2" y="26"/>
                </a:cxn>
                <a:cxn ang="0">
                  <a:pos x="0" y="26"/>
                </a:cxn>
                <a:cxn ang="0">
                  <a:pos x="0" y="24"/>
                </a:cxn>
                <a:cxn ang="0">
                  <a:pos x="3" y="11"/>
                </a:cxn>
                <a:cxn ang="0">
                  <a:pos x="7" y="9"/>
                </a:cxn>
                <a:cxn ang="0">
                  <a:pos x="11" y="5"/>
                </a:cxn>
                <a:cxn ang="0">
                  <a:pos x="11" y="5"/>
                </a:cxn>
                <a:cxn ang="0">
                  <a:pos x="11" y="5"/>
                </a:cxn>
              </a:cxnLst>
              <a:rect l="0" t="0" r="r" b="b"/>
              <a:pathLst>
                <a:path w="37" h="32">
                  <a:moveTo>
                    <a:pt x="11" y="5"/>
                  </a:moveTo>
                  <a:lnTo>
                    <a:pt x="13" y="5"/>
                  </a:lnTo>
                  <a:lnTo>
                    <a:pt x="15" y="4"/>
                  </a:lnTo>
                  <a:lnTo>
                    <a:pt x="17" y="2"/>
                  </a:lnTo>
                  <a:lnTo>
                    <a:pt x="20" y="4"/>
                  </a:lnTo>
                  <a:lnTo>
                    <a:pt x="20" y="4"/>
                  </a:lnTo>
                  <a:lnTo>
                    <a:pt x="26" y="4"/>
                  </a:lnTo>
                  <a:lnTo>
                    <a:pt x="26" y="4"/>
                  </a:lnTo>
                  <a:lnTo>
                    <a:pt x="26" y="0"/>
                  </a:lnTo>
                  <a:lnTo>
                    <a:pt x="30" y="0"/>
                  </a:lnTo>
                  <a:lnTo>
                    <a:pt x="32" y="4"/>
                  </a:lnTo>
                  <a:lnTo>
                    <a:pt x="34" y="5"/>
                  </a:lnTo>
                  <a:lnTo>
                    <a:pt x="34" y="9"/>
                  </a:lnTo>
                  <a:lnTo>
                    <a:pt x="35" y="11"/>
                  </a:lnTo>
                  <a:lnTo>
                    <a:pt x="37" y="17"/>
                  </a:lnTo>
                  <a:lnTo>
                    <a:pt x="37" y="21"/>
                  </a:lnTo>
                  <a:lnTo>
                    <a:pt x="37" y="24"/>
                  </a:lnTo>
                  <a:lnTo>
                    <a:pt x="35" y="24"/>
                  </a:lnTo>
                  <a:lnTo>
                    <a:pt x="35" y="26"/>
                  </a:lnTo>
                  <a:lnTo>
                    <a:pt x="32" y="26"/>
                  </a:lnTo>
                  <a:lnTo>
                    <a:pt x="30" y="26"/>
                  </a:lnTo>
                  <a:lnTo>
                    <a:pt x="30" y="26"/>
                  </a:lnTo>
                  <a:lnTo>
                    <a:pt x="30" y="24"/>
                  </a:lnTo>
                  <a:lnTo>
                    <a:pt x="30" y="24"/>
                  </a:lnTo>
                  <a:lnTo>
                    <a:pt x="26" y="21"/>
                  </a:lnTo>
                  <a:lnTo>
                    <a:pt x="26" y="21"/>
                  </a:lnTo>
                  <a:lnTo>
                    <a:pt x="24" y="21"/>
                  </a:lnTo>
                  <a:lnTo>
                    <a:pt x="20" y="21"/>
                  </a:lnTo>
                  <a:lnTo>
                    <a:pt x="20" y="24"/>
                  </a:lnTo>
                  <a:lnTo>
                    <a:pt x="20" y="30"/>
                  </a:lnTo>
                  <a:lnTo>
                    <a:pt x="20" y="30"/>
                  </a:lnTo>
                  <a:lnTo>
                    <a:pt x="17" y="32"/>
                  </a:lnTo>
                  <a:lnTo>
                    <a:pt x="15" y="30"/>
                  </a:lnTo>
                  <a:lnTo>
                    <a:pt x="13" y="30"/>
                  </a:lnTo>
                  <a:lnTo>
                    <a:pt x="13" y="32"/>
                  </a:lnTo>
                  <a:lnTo>
                    <a:pt x="9" y="30"/>
                  </a:lnTo>
                  <a:lnTo>
                    <a:pt x="7" y="26"/>
                  </a:lnTo>
                  <a:lnTo>
                    <a:pt x="5" y="26"/>
                  </a:lnTo>
                  <a:lnTo>
                    <a:pt x="2" y="26"/>
                  </a:lnTo>
                  <a:lnTo>
                    <a:pt x="0" y="26"/>
                  </a:lnTo>
                  <a:lnTo>
                    <a:pt x="0" y="24"/>
                  </a:lnTo>
                  <a:lnTo>
                    <a:pt x="3" y="11"/>
                  </a:lnTo>
                  <a:lnTo>
                    <a:pt x="7" y="9"/>
                  </a:lnTo>
                  <a:lnTo>
                    <a:pt x="11" y="5"/>
                  </a:lnTo>
                  <a:lnTo>
                    <a:pt x="11" y="5"/>
                  </a:lnTo>
                  <a:lnTo>
                    <a:pt x="11" y="5"/>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54" name="Freeform 139">
              <a:extLst>
                <a:ext uri="{FF2B5EF4-FFF2-40B4-BE49-F238E27FC236}">
                  <a16:creationId xmlns:a16="http://schemas.microsoft.com/office/drawing/2014/main" id="{CAE51C91-1CD4-4E85-9515-D8EC145CCB6E}"/>
                </a:ext>
              </a:extLst>
            </p:cNvPr>
            <p:cNvSpPr>
              <a:spLocks/>
            </p:cNvSpPr>
            <p:nvPr/>
          </p:nvSpPr>
          <p:spPr bwMode="auto">
            <a:xfrm>
              <a:off x="9480827" y="2818648"/>
              <a:ext cx="12943" cy="16441"/>
            </a:xfrm>
            <a:custGeom>
              <a:avLst/>
              <a:gdLst/>
              <a:ahLst/>
              <a:cxnLst>
                <a:cxn ang="0">
                  <a:pos x="7" y="47"/>
                </a:cxn>
                <a:cxn ang="0">
                  <a:pos x="17" y="47"/>
                </a:cxn>
                <a:cxn ang="0">
                  <a:pos x="20" y="43"/>
                </a:cxn>
                <a:cxn ang="0">
                  <a:pos x="26" y="37"/>
                </a:cxn>
                <a:cxn ang="0">
                  <a:pos x="30" y="32"/>
                </a:cxn>
                <a:cxn ang="0">
                  <a:pos x="32" y="32"/>
                </a:cxn>
                <a:cxn ang="0">
                  <a:pos x="34" y="30"/>
                </a:cxn>
                <a:cxn ang="0">
                  <a:pos x="37" y="26"/>
                </a:cxn>
                <a:cxn ang="0">
                  <a:pos x="37" y="21"/>
                </a:cxn>
                <a:cxn ang="0">
                  <a:pos x="37" y="15"/>
                </a:cxn>
                <a:cxn ang="0">
                  <a:pos x="34" y="15"/>
                </a:cxn>
                <a:cxn ang="0">
                  <a:pos x="34" y="15"/>
                </a:cxn>
                <a:cxn ang="0">
                  <a:pos x="32" y="11"/>
                </a:cxn>
                <a:cxn ang="0">
                  <a:pos x="32" y="11"/>
                </a:cxn>
                <a:cxn ang="0">
                  <a:pos x="30" y="9"/>
                </a:cxn>
                <a:cxn ang="0">
                  <a:pos x="30" y="5"/>
                </a:cxn>
                <a:cxn ang="0">
                  <a:pos x="30" y="4"/>
                </a:cxn>
                <a:cxn ang="0">
                  <a:pos x="26" y="0"/>
                </a:cxn>
                <a:cxn ang="0">
                  <a:pos x="26" y="0"/>
                </a:cxn>
                <a:cxn ang="0">
                  <a:pos x="24" y="0"/>
                </a:cxn>
                <a:cxn ang="0">
                  <a:pos x="20" y="0"/>
                </a:cxn>
                <a:cxn ang="0">
                  <a:pos x="20" y="4"/>
                </a:cxn>
                <a:cxn ang="0">
                  <a:pos x="20" y="9"/>
                </a:cxn>
                <a:cxn ang="0">
                  <a:pos x="20" y="11"/>
                </a:cxn>
                <a:cxn ang="0">
                  <a:pos x="17" y="11"/>
                </a:cxn>
                <a:cxn ang="0">
                  <a:pos x="15" y="11"/>
                </a:cxn>
                <a:cxn ang="0">
                  <a:pos x="13" y="11"/>
                </a:cxn>
                <a:cxn ang="0">
                  <a:pos x="13" y="11"/>
                </a:cxn>
                <a:cxn ang="0">
                  <a:pos x="9" y="11"/>
                </a:cxn>
                <a:cxn ang="0">
                  <a:pos x="7" y="5"/>
                </a:cxn>
                <a:cxn ang="0">
                  <a:pos x="5" y="5"/>
                </a:cxn>
                <a:cxn ang="0">
                  <a:pos x="2" y="5"/>
                </a:cxn>
                <a:cxn ang="0">
                  <a:pos x="0" y="5"/>
                </a:cxn>
                <a:cxn ang="0">
                  <a:pos x="0" y="9"/>
                </a:cxn>
                <a:cxn ang="0">
                  <a:pos x="2" y="11"/>
                </a:cxn>
                <a:cxn ang="0">
                  <a:pos x="3" y="17"/>
                </a:cxn>
                <a:cxn ang="0">
                  <a:pos x="3" y="21"/>
                </a:cxn>
                <a:cxn ang="0">
                  <a:pos x="7" y="47"/>
                </a:cxn>
                <a:cxn ang="0">
                  <a:pos x="7" y="47"/>
                </a:cxn>
                <a:cxn ang="0">
                  <a:pos x="7" y="47"/>
                </a:cxn>
              </a:cxnLst>
              <a:rect l="0" t="0" r="r" b="b"/>
              <a:pathLst>
                <a:path w="37" h="47">
                  <a:moveTo>
                    <a:pt x="7" y="47"/>
                  </a:moveTo>
                  <a:lnTo>
                    <a:pt x="17" y="47"/>
                  </a:lnTo>
                  <a:lnTo>
                    <a:pt x="20" y="43"/>
                  </a:lnTo>
                  <a:lnTo>
                    <a:pt x="26" y="37"/>
                  </a:lnTo>
                  <a:lnTo>
                    <a:pt x="30" y="32"/>
                  </a:lnTo>
                  <a:lnTo>
                    <a:pt x="32" y="32"/>
                  </a:lnTo>
                  <a:lnTo>
                    <a:pt x="34" y="30"/>
                  </a:lnTo>
                  <a:lnTo>
                    <a:pt x="37" y="26"/>
                  </a:lnTo>
                  <a:lnTo>
                    <a:pt x="37" y="21"/>
                  </a:lnTo>
                  <a:lnTo>
                    <a:pt x="37" y="15"/>
                  </a:lnTo>
                  <a:lnTo>
                    <a:pt x="34" y="15"/>
                  </a:lnTo>
                  <a:lnTo>
                    <a:pt x="34" y="15"/>
                  </a:lnTo>
                  <a:lnTo>
                    <a:pt x="32" y="11"/>
                  </a:lnTo>
                  <a:lnTo>
                    <a:pt x="32" y="11"/>
                  </a:lnTo>
                  <a:lnTo>
                    <a:pt x="30" y="9"/>
                  </a:lnTo>
                  <a:lnTo>
                    <a:pt x="30" y="5"/>
                  </a:lnTo>
                  <a:lnTo>
                    <a:pt x="30" y="4"/>
                  </a:lnTo>
                  <a:lnTo>
                    <a:pt x="26" y="0"/>
                  </a:lnTo>
                  <a:lnTo>
                    <a:pt x="26" y="0"/>
                  </a:lnTo>
                  <a:lnTo>
                    <a:pt x="24" y="0"/>
                  </a:lnTo>
                  <a:lnTo>
                    <a:pt x="20" y="0"/>
                  </a:lnTo>
                  <a:lnTo>
                    <a:pt x="20" y="4"/>
                  </a:lnTo>
                  <a:lnTo>
                    <a:pt x="20" y="9"/>
                  </a:lnTo>
                  <a:lnTo>
                    <a:pt x="20" y="11"/>
                  </a:lnTo>
                  <a:lnTo>
                    <a:pt x="17" y="11"/>
                  </a:lnTo>
                  <a:lnTo>
                    <a:pt x="15" y="11"/>
                  </a:lnTo>
                  <a:lnTo>
                    <a:pt x="13" y="11"/>
                  </a:lnTo>
                  <a:lnTo>
                    <a:pt x="13" y="11"/>
                  </a:lnTo>
                  <a:lnTo>
                    <a:pt x="9" y="11"/>
                  </a:lnTo>
                  <a:lnTo>
                    <a:pt x="7" y="5"/>
                  </a:lnTo>
                  <a:lnTo>
                    <a:pt x="5" y="5"/>
                  </a:lnTo>
                  <a:lnTo>
                    <a:pt x="2" y="5"/>
                  </a:lnTo>
                  <a:lnTo>
                    <a:pt x="0" y="5"/>
                  </a:lnTo>
                  <a:lnTo>
                    <a:pt x="0" y="9"/>
                  </a:lnTo>
                  <a:lnTo>
                    <a:pt x="2" y="11"/>
                  </a:lnTo>
                  <a:lnTo>
                    <a:pt x="3" y="17"/>
                  </a:lnTo>
                  <a:lnTo>
                    <a:pt x="3" y="21"/>
                  </a:lnTo>
                  <a:lnTo>
                    <a:pt x="7" y="47"/>
                  </a:lnTo>
                  <a:lnTo>
                    <a:pt x="7" y="47"/>
                  </a:lnTo>
                  <a:lnTo>
                    <a:pt x="7" y="47"/>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55" name="Freeform 140">
              <a:extLst>
                <a:ext uri="{FF2B5EF4-FFF2-40B4-BE49-F238E27FC236}">
                  <a16:creationId xmlns:a16="http://schemas.microsoft.com/office/drawing/2014/main" id="{AA2BD562-A3F1-4A23-AFC1-0FA6A4506D3A}"/>
                </a:ext>
              </a:extLst>
            </p:cNvPr>
            <p:cNvSpPr>
              <a:spLocks/>
            </p:cNvSpPr>
            <p:nvPr/>
          </p:nvSpPr>
          <p:spPr bwMode="auto">
            <a:xfrm>
              <a:off x="9480827" y="2818648"/>
              <a:ext cx="12943" cy="16441"/>
            </a:xfrm>
            <a:custGeom>
              <a:avLst/>
              <a:gdLst/>
              <a:ahLst/>
              <a:cxnLst>
                <a:cxn ang="0">
                  <a:pos x="7" y="47"/>
                </a:cxn>
                <a:cxn ang="0">
                  <a:pos x="17" y="47"/>
                </a:cxn>
                <a:cxn ang="0">
                  <a:pos x="20" y="43"/>
                </a:cxn>
                <a:cxn ang="0">
                  <a:pos x="26" y="37"/>
                </a:cxn>
                <a:cxn ang="0">
                  <a:pos x="30" y="32"/>
                </a:cxn>
                <a:cxn ang="0">
                  <a:pos x="32" y="32"/>
                </a:cxn>
                <a:cxn ang="0">
                  <a:pos x="34" y="30"/>
                </a:cxn>
                <a:cxn ang="0">
                  <a:pos x="37" y="26"/>
                </a:cxn>
                <a:cxn ang="0">
                  <a:pos x="37" y="21"/>
                </a:cxn>
                <a:cxn ang="0">
                  <a:pos x="37" y="15"/>
                </a:cxn>
                <a:cxn ang="0">
                  <a:pos x="34" y="15"/>
                </a:cxn>
                <a:cxn ang="0">
                  <a:pos x="34" y="15"/>
                </a:cxn>
                <a:cxn ang="0">
                  <a:pos x="32" y="11"/>
                </a:cxn>
                <a:cxn ang="0">
                  <a:pos x="32" y="11"/>
                </a:cxn>
                <a:cxn ang="0">
                  <a:pos x="30" y="9"/>
                </a:cxn>
                <a:cxn ang="0">
                  <a:pos x="30" y="5"/>
                </a:cxn>
                <a:cxn ang="0">
                  <a:pos x="30" y="4"/>
                </a:cxn>
                <a:cxn ang="0">
                  <a:pos x="26" y="0"/>
                </a:cxn>
                <a:cxn ang="0">
                  <a:pos x="26" y="0"/>
                </a:cxn>
                <a:cxn ang="0">
                  <a:pos x="24" y="0"/>
                </a:cxn>
                <a:cxn ang="0">
                  <a:pos x="20" y="0"/>
                </a:cxn>
                <a:cxn ang="0">
                  <a:pos x="20" y="4"/>
                </a:cxn>
                <a:cxn ang="0">
                  <a:pos x="20" y="9"/>
                </a:cxn>
                <a:cxn ang="0">
                  <a:pos x="20" y="11"/>
                </a:cxn>
                <a:cxn ang="0">
                  <a:pos x="17" y="11"/>
                </a:cxn>
                <a:cxn ang="0">
                  <a:pos x="15" y="11"/>
                </a:cxn>
                <a:cxn ang="0">
                  <a:pos x="13" y="11"/>
                </a:cxn>
                <a:cxn ang="0">
                  <a:pos x="13" y="11"/>
                </a:cxn>
                <a:cxn ang="0">
                  <a:pos x="9" y="11"/>
                </a:cxn>
                <a:cxn ang="0">
                  <a:pos x="7" y="5"/>
                </a:cxn>
                <a:cxn ang="0">
                  <a:pos x="5" y="5"/>
                </a:cxn>
                <a:cxn ang="0">
                  <a:pos x="2" y="5"/>
                </a:cxn>
                <a:cxn ang="0">
                  <a:pos x="0" y="5"/>
                </a:cxn>
                <a:cxn ang="0">
                  <a:pos x="0" y="9"/>
                </a:cxn>
                <a:cxn ang="0">
                  <a:pos x="2" y="11"/>
                </a:cxn>
                <a:cxn ang="0">
                  <a:pos x="3" y="17"/>
                </a:cxn>
                <a:cxn ang="0">
                  <a:pos x="3" y="21"/>
                </a:cxn>
                <a:cxn ang="0">
                  <a:pos x="7" y="47"/>
                </a:cxn>
                <a:cxn ang="0">
                  <a:pos x="7" y="47"/>
                </a:cxn>
                <a:cxn ang="0">
                  <a:pos x="7" y="47"/>
                </a:cxn>
              </a:cxnLst>
              <a:rect l="0" t="0" r="r" b="b"/>
              <a:pathLst>
                <a:path w="37" h="47">
                  <a:moveTo>
                    <a:pt x="7" y="47"/>
                  </a:moveTo>
                  <a:lnTo>
                    <a:pt x="17" y="47"/>
                  </a:lnTo>
                  <a:lnTo>
                    <a:pt x="20" y="43"/>
                  </a:lnTo>
                  <a:lnTo>
                    <a:pt x="26" y="37"/>
                  </a:lnTo>
                  <a:lnTo>
                    <a:pt x="30" y="32"/>
                  </a:lnTo>
                  <a:lnTo>
                    <a:pt x="32" y="32"/>
                  </a:lnTo>
                  <a:lnTo>
                    <a:pt x="34" y="30"/>
                  </a:lnTo>
                  <a:lnTo>
                    <a:pt x="37" y="26"/>
                  </a:lnTo>
                  <a:lnTo>
                    <a:pt x="37" y="21"/>
                  </a:lnTo>
                  <a:lnTo>
                    <a:pt x="37" y="15"/>
                  </a:lnTo>
                  <a:lnTo>
                    <a:pt x="34" y="15"/>
                  </a:lnTo>
                  <a:lnTo>
                    <a:pt x="34" y="15"/>
                  </a:lnTo>
                  <a:lnTo>
                    <a:pt x="32" y="11"/>
                  </a:lnTo>
                  <a:lnTo>
                    <a:pt x="32" y="11"/>
                  </a:lnTo>
                  <a:lnTo>
                    <a:pt x="30" y="9"/>
                  </a:lnTo>
                  <a:lnTo>
                    <a:pt x="30" y="5"/>
                  </a:lnTo>
                  <a:lnTo>
                    <a:pt x="30" y="4"/>
                  </a:lnTo>
                  <a:lnTo>
                    <a:pt x="26" y="0"/>
                  </a:lnTo>
                  <a:lnTo>
                    <a:pt x="26" y="0"/>
                  </a:lnTo>
                  <a:lnTo>
                    <a:pt x="24" y="0"/>
                  </a:lnTo>
                  <a:lnTo>
                    <a:pt x="20" y="0"/>
                  </a:lnTo>
                  <a:lnTo>
                    <a:pt x="20" y="4"/>
                  </a:lnTo>
                  <a:lnTo>
                    <a:pt x="20" y="9"/>
                  </a:lnTo>
                  <a:lnTo>
                    <a:pt x="20" y="11"/>
                  </a:lnTo>
                  <a:lnTo>
                    <a:pt x="17" y="11"/>
                  </a:lnTo>
                  <a:lnTo>
                    <a:pt x="15" y="11"/>
                  </a:lnTo>
                  <a:lnTo>
                    <a:pt x="13" y="11"/>
                  </a:lnTo>
                  <a:lnTo>
                    <a:pt x="13" y="11"/>
                  </a:lnTo>
                  <a:lnTo>
                    <a:pt x="9" y="11"/>
                  </a:lnTo>
                  <a:lnTo>
                    <a:pt x="7" y="5"/>
                  </a:lnTo>
                  <a:lnTo>
                    <a:pt x="5" y="5"/>
                  </a:lnTo>
                  <a:lnTo>
                    <a:pt x="2" y="5"/>
                  </a:lnTo>
                  <a:lnTo>
                    <a:pt x="0" y="5"/>
                  </a:lnTo>
                  <a:lnTo>
                    <a:pt x="0" y="9"/>
                  </a:lnTo>
                  <a:lnTo>
                    <a:pt x="2" y="11"/>
                  </a:lnTo>
                  <a:lnTo>
                    <a:pt x="3" y="17"/>
                  </a:lnTo>
                  <a:lnTo>
                    <a:pt x="3" y="21"/>
                  </a:lnTo>
                  <a:lnTo>
                    <a:pt x="7" y="47"/>
                  </a:lnTo>
                  <a:lnTo>
                    <a:pt x="7" y="47"/>
                  </a:lnTo>
                  <a:lnTo>
                    <a:pt x="7" y="47"/>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56" name="Freeform 141">
              <a:extLst>
                <a:ext uri="{FF2B5EF4-FFF2-40B4-BE49-F238E27FC236}">
                  <a16:creationId xmlns:a16="http://schemas.microsoft.com/office/drawing/2014/main" id="{123D3CD1-63BB-4042-8909-400E7BBACC11}"/>
                </a:ext>
              </a:extLst>
            </p:cNvPr>
            <p:cNvSpPr>
              <a:spLocks/>
            </p:cNvSpPr>
            <p:nvPr/>
          </p:nvSpPr>
          <p:spPr bwMode="auto">
            <a:xfrm>
              <a:off x="9372039" y="2770376"/>
              <a:ext cx="123829" cy="122080"/>
            </a:xfrm>
            <a:custGeom>
              <a:avLst/>
              <a:gdLst/>
              <a:ahLst/>
              <a:cxnLst>
                <a:cxn ang="0">
                  <a:pos x="10" y="192"/>
                </a:cxn>
                <a:cxn ang="0">
                  <a:pos x="23" y="189"/>
                </a:cxn>
                <a:cxn ang="0">
                  <a:pos x="40" y="179"/>
                </a:cxn>
                <a:cxn ang="0">
                  <a:pos x="49" y="189"/>
                </a:cxn>
                <a:cxn ang="0">
                  <a:pos x="72" y="172"/>
                </a:cxn>
                <a:cxn ang="0">
                  <a:pos x="74" y="142"/>
                </a:cxn>
                <a:cxn ang="0">
                  <a:pos x="90" y="121"/>
                </a:cxn>
                <a:cxn ang="0">
                  <a:pos x="107" y="94"/>
                </a:cxn>
                <a:cxn ang="0">
                  <a:pos x="111" y="70"/>
                </a:cxn>
                <a:cxn ang="0">
                  <a:pos x="124" y="42"/>
                </a:cxn>
                <a:cxn ang="0">
                  <a:pos x="122" y="17"/>
                </a:cxn>
                <a:cxn ang="0">
                  <a:pos x="128" y="8"/>
                </a:cxn>
                <a:cxn ang="0">
                  <a:pos x="141" y="2"/>
                </a:cxn>
                <a:cxn ang="0">
                  <a:pos x="158" y="17"/>
                </a:cxn>
                <a:cxn ang="0">
                  <a:pos x="179" y="17"/>
                </a:cxn>
                <a:cxn ang="0">
                  <a:pos x="190" y="17"/>
                </a:cxn>
                <a:cxn ang="0">
                  <a:pos x="205" y="12"/>
                </a:cxn>
                <a:cxn ang="0">
                  <a:pos x="230" y="2"/>
                </a:cxn>
                <a:cxn ang="0">
                  <a:pos x="241" y="6"/>
                </a:cxn>
                <a:cxn ang="0">
                  <a:pos x="249" y="0"/>
                </a:cxn>
                <a:cxn ang="0">
                  <a:pos x="266" y="4"/>
                </a:cxn>
                <a:cxn ang="0">
                  <a:pos x="288" y="4"/>
                </a:cxn>
                <a:cxn ang="0">
                  <a:pos x="303" y="17"/>
                </a:cxn>
                <a:cxn ang="0">
                  <a:pos x="314" y="15"/>
                </a:cxn>
                <a:cxn ang="0">
                  <a:pos x="330" y="10"/>
                </a:cxn>
                <a:cxn ang="0">
                  <a:pos x="343" y="25"/>
                </a:cxn>
                <a:cxn ang="0">
                  <a:pos x="352" y="32"/>
                </a:cxn>
                <a:cxn ang="0">
                  <a:pos x="350" y="55"/>
                </a:cxn>
                <a:cxn ang="0">
                  <a:pos x="337" y="85"/>
                </a:cxn>
                <a:cxn ang="0">
                  <a:pos x="326" y="123"/>
                </a:cxn>
                <a:cxn ang="0">
                  <a:pos x="316" y="155"/>
                </a:cxn>
                <a:cxn ang="0">
                  <a:pos x="341" y="251"/>
                </a:cxn>
                <a:cxn ang="0">
                  <a:pos x="309" y="281"/>
                </a:cxn>
                <a:cxn ang="0">
                  <a:pos x="305" y="296"/>
                </a:cxn>
                <a:cxn ang="0">
                  <a:pos x="299" y="317"/>
                </a:cxn>
                <a:cxn ang="0">
                  <a:pos x="320" y="330"/>
                </a:cxn>
                <a:cxn ang="0">
                  <a:pos x="326" y="349"/>
                </a:cxn>
                <a:cxn ang="0">
                  <a:pos x="313" y="349"/>
                </a:cxn>
                <a:cxn ang="0">
                  <a:pos x="288" y="326"/>
                </a:cxn>
                <a:cxn ang="0">
                  <a:pos x="275" y="315"/>
                </a:cxn>
                <a:cxn ang="0">
                  <a:pos x="262" y="324"/>
                </a:cxn>
                <a:cxn ang="0">
                  <a:pos x="243" y="317"/>
                </a:cxn>
                <a:cxn ang="0">
                  <a:pos x="235" y="307"/>
                </a:cxn>
                <a:cxn ang="0">
                  <a:pos x="224" y="311"/>
                </a:cxn>
                <a:cxn ang="0">
                  <a:pos x="218" y="304"/>
                </a:cxn>
                <a:cxn ang="0">
                  <a:pos x="203" y="307"/>
                </a:cxn>
                <a:cxn ang="0">
                  <a:pos x="190" y="305"/>
                </a:cxn>
                <a:cxn ang="0">
                  <a:pos x="186" y="300"/>
                </a:cxn>
                <a:cxn ang="0">
                  <a:pos x="185" y="287"/>
                </a:cxn>
                <a:cxn ang="0">
                  <a:pos x="181" y="277"/>
                </a:cxn>
                <a:cxn ang="0">
                  <a:pos x="179" y="260"/>
                </a:cxn>
                <a:cxn ang="0">
                  <a:pos x="177" y="245"/>
                </a:cxn>
                <a:cxn ang="0">
                  <a:pos x="156" y="232"/>
                </a:cxn>
                <a:cxn ang="0">
                  <a:pos x="132" y="234"/>
                </a:cxn>
                <a:cxn ang="0">
                  <a:pos x="115" y="249"/>
                </a:cxn>
                <a:cxn ang="0">
                  <a:pos x="96" y="241"/>
                </a:cxn>
                <a:cxn ang="0">
                  <a:pos x="87" y="226"/>
                </a:cxn>
                <a:cxn ang="0">
                  <a:pos x="83" y="213"/>
                </a:cxn>
                <a:cxn ang="0">
                  <a:pos x="40" y="207"/>
                </a:cxn>
                <a:cxn ang="0">
                  <a:pos x="19" y="207"/>
                </a:cxn>
                <a:cxn ang="0">
                  <a:pos x="10" y="211"/>
                </a:cxn>
                <a:cxn ang="0">
                  <a:pos x="0" y="207"/>
                </a:cxn>
              </a:cxnLst>
              <a:rect l="0" t="0" r="r" b="b"/>
              <a:pathLst>
                <a:path w="354" h="349">
                  <a:moveTo>
                    <a:pt x="0" y="207"/>
                  </a:moveTo>
                  <a:lnTo>
                    <a:pt x="4" y="206"/>
                  </a:lnTo>
                  <a:lnTo>
                    <a:pt x="8" y="204"/>
                  </a:lnTo>
                  <a:lnTo>
                    <a:pt x="10" y="202"/>
                  </a:lnTo>
                  <a:lnTo>
                    <a:pt x="10" y="194"/>
                  </a:lnTo>
                  <a:lnTo>
                    <a:pt x="10" y="192"/>
                  </a:lnTo>
                  <a:lnTo>
                    <a:pt x="15" y="189"/>
                  </a:lnTo>
                  <a:lnTo>
                    <a:pt x="19" y="187"/>
                  </a:lnTo>
                  <a:lnTo>
                    <a:pt x="19" y="187"/>
                  </a:lnTo>
                  <a:lnTo>
                    <a:pt x="23" y="187"/>
                  </a:lnTo>
                  <a:lnTo>
                    <a:pt x="23" y="187"/>
                  </a:lnTo>
                  <a:lnTo>
                    <a:pt x="23" y="189"/>
                  </a:lnTo>
                  <a:lnTo>
                    <a:pt x="28" y="189"/>
                  </a:lnTo>
                  <a:lnTo>
                    <a:pt x="28" y="187"/>
                  </a:lnTo>
                  <a:lnTo>
                    <a:pt x="32" y="183"/>
                  </a:lnTo>
                  <a:lnTo>
                    <a:pt x="32" y="183"/>
                  </a:lnTo>
                  <a:lnTo>
                    <a:pt x="34" y="183"/>
                  </a:lnTo>
                  <a:lnTo>
                    <a:pt x="40" y="179"/>
                  </a:lnTo>
                  <a:lnTo>
                    <a:pt x="43" y="177"/>
                  </a:lnTo>
                  <a:lnTo>
                    <a:pt x="43" y="179"/>
                  </a:lnTo>
                  <a:lnTo>
                    <a:pt x="42" y="183"/>
                  </a:lnTo>
                  <a:lnTo>
                    <a:pt x="43" y="183"/>
                  </a:lnTo>
                  <a:lnTo>
                    <a:pt x="43" y="187"/>
                  </a:lnTo>
                  <a:lnTo>
                    <a:pt x="49" y="189"/>
                  </a:lnTo>
                  <a:lnTo>
                    <a:pt x="53" y="187"/>
                  </a:lnTo>
                  <a:lnTo>
                    <a:pt x="57" y="183"/>
                  </a:lnTo>
                  <a:lnTo>
                    <a:pt x="62" y="177"/>
                  </a:lnTo>
                  <a:lnTo>
                    <a:pt x="64" y="174"/>
                  </a:lnTo>
                  <a:lnTo>
                    <a:pt x="68" y="172"/>
                  </a:lnTo>
                  <a:lnTo>
                    <a:pt x="72" y="172"/>
                  </a:lnTo>
                  <a:lnTo>
                    <a:pt x="74" y="166"/>
                  </a:lnTo>
                  <a:lnTo>
                    <a:pt x="74" y="162"/>
                  </a:lnTo>
                  <a:lnTo>
                    <a:pt x="74" y="159"/>
                  </a:lnTo>
                  <a:lnTo>
                    <a:pt x="74" y="147"/>
                  </a:lnTo>
                  <a:lnTo>
                    <a:pt x="74" y="147"/>
                  </a:lnTo>
                  <a:lnTo>
                    <a:pt x="74" y="142"/>
                  </a:lnTo>
                  <a:lnTo>
                    <a:pt x="74" y="138"/>
                  </a:lnTo>
                  <a:lnTo>
                    <a:pt x="81" y="130"/>
                  </a:lnTo>
                  <a:lnTo>
                    <a:pt x="81" y="128"/>
                  </a:lnTo>
                  <a:lnTo>
                    <a:pt x="87" y="123"/>
                  </a:lnTo>
                  <a:lnTo>
                    <a:pt x="89" y="121"/>
                  </a:lnTo>
                  <a:lnTo>
                    <a:pt x="90" y="121"/>
                  </a:lnTo>
                  <a:lnTo>
                    <a:pt x="94" y="119"/>
                  </a:lnTo>
                  <a:lnTo>
                    <a:pt x="98" y="117"/>
                  </a:lnTo>
                  <a:lnTo>
                    <a:pt x="106" y="108"/>
                  </a:lnTo>
                  <a:lnTo>
                    <a:pt x="106" y="100"/>
                  </a:lnTo>
                  <a:lnTo>
                    <a:pt x="107" y="96"/>
                  </a:lnTo>
                  <a:lnTo>
                    <a:pt x="107" y="94"/>
                  </a:lnTo>
                  <a:lnTo>
                    <a:pt x="107" y="89"/>
                  </a:lnTo>
                  <a:lnTo>
                    <a:pt x="107" y="87"/>
                  </a:lnTo>
                  <a:lnTo>
                    <a:pt x="107" y="81"/>
                  </a:lnTo>
                  <a:lnTo>
                    <a:pt x="107" y="79"/>
                  </a:lnTo>
                  <a:lnTo>
                    <a:pt x="107" y="76"/>
                  </a:lnTo>
                  <a:lnTo>
                    <a:pt x="111" y="70"/>
                  </a:lnTo>
                  <a:lnTo>
                    <a:pt x="111" y="68"/>
                  </a:lnTo>
                  <a:lnTo>
                    <a:pt x="113" y="62"/>
                  </a:lnTo>
                  <a:lnTo>
                    <a:pt x="111" y="57"/>
                  </a:lnTo>
                  <a:lnTo>
                    <a:pt x="119" y="45"/>
                  </a:lnTo>
                  <a:lnTo>
                    <a:pt x="121" y="44"/>
                  </a:lnTo>
                  <a:lnTo>
                    <a:pt x="124" y="42"/>
                  </a:lnTo>
                  <a:lnTo>
                    <a:pt x="124" y="34"/>
                  </a:lnTo>
                  <a:lnTo>
                    <a:pt x="122" y="30"/>
                  </a:lnTo>
                  <a:lnTo>
                    <a:pt x="122" y="25"/>
                  </a:lnTo>
                  <a:lnTo>
                    <a:pt x="122" y="25"/>
                  </a:lnTo>
                  <a:lnTo>
                    <a:pt x="124" y="21"/>
                  </a:lnTo>
                  <a:lnTo>
                    <a:pt x="122" y="17"/>
                  </a:lnTo>
                  <a:lnTo>
                    <a:pt x="122" y="17"/>
                  </a:lnTo>
                  <a:lnTo>
                    <a:pt x="124" y="17"/>
                  </a:lnTo>
                  <a:lnTo>
                    <a:pt x="126" y="15"/>
                  </a:lnTo>
                  <a:lnTo>
                    <a:pt x="126" y="12"/>
                  </a:lnTo>
                  <a:lnTo>
                    <a:pt x="128" y="10"/>
                  </a:lnTo>
                  <a:lnTo>
                    <a:pt x="128" y="8"/>
                  </a:lnTo>
                  <a:lnTo>
                    <a:pt x="130" y="6"/>
                  </a:lnTo>
                  <a:lnTo>
                    <a:pt x="132" y="6"/>
                  </a:lnTo>
                  <a:lnTo>
                    <a:pt x="136" y="4"/>
                  </a:lnTo>
                  <a:lnTo>
                    <a:pt x="136" y="4"/>
                  </a:lnTo>
                  <a:lnTo>
                    <a:pt x="138" y="2"/>
                  </a:lnTo>
                  <a:lnTo>
                    <a:pt x="141" y="2"/>
                  </a:lnTo>
                  <a:lnTo>
                    <a:pt x="141" y="4"/>
                  </a:lnTo>
                  <a:lnTo>
                    <a:pt x="143" y="4"/>
                  </a:lnTo>
                  <a:lnTo>
                    <a:pt x="151" y="10"/>
                  </a:lnTo>
                  <a:lnTo>
                    <a:pt x="153" y="12"/>
                  </a:lnTo>
                  <a:lnTo>
                    <a:pt x="158" y="15"/>
                  </a:lnTo>
                  <a:lnTo>
                    <a:pt x="158" y="17"/>
                  </a:lnTo>
                  <a:lnTo>
                    <a:pt x="162" y="15"/>
                  </a:lnTo>
                  <a:lnTo>
                    <a:pt x="166" y="17"/>
                  </a:lnTo>
                  <a:lnTo>
                    <a:pt x="170" y="17"/>
                  </a:lnTo>
                  <a:lnTo>
                    <a:pt x="173" y="17"/>
                  </a:lnTo>
                  <a:lnTo>
                    <a:pt x="175" y="17"/>
                  </a:lnTo>
                  <a:lnTo>
                    <a:pt x="179" y="17"/>
                  </a:lnTo>
                  <a:lnTo>
                    <a:pt x="183" y="17"/>
                  </a:lnTo>
                  <a:lnTo>
                    <a:pt x="186" y="21"/>
                  </a:lnTo>
                  <a:lnTo>
                    <a:pt x="186" y="21"/>
                  </a:lnTo>
                  <a:lnTo>
                    <a:pt x="190" y="21"/>
                  </a:lnTo>
                  <a:lnTo>
                    <a:pt x="194" y="17"/>
                  </a:lnTo>
                  <a:lnTo>
                    <a:pt x="190" y="17"/>
                  </a:lnTo>
                  <a:lnTo>
                    <a:pt x="190" y="15"/>
                  </a:lnTo>
                  <a:lnTo>
                    <a:pt x="194" y="12"/>
                  </a:lnTo>
                  <a:lnTo>
                    <a:pt x="196" y="8"/>
                  </a:lnTo>
                  <a:lnTo>
                    <a:pt x="200" y="8"/>
                  </a:lnTo>
                  <a:lnTo>
                    <a:pt x="203" y="10"/>
                  </a:lnTo>
                  <a:lnTo>
                    <a:pt x="205" y="12"/>
                  </a:lnTo>
                  <a:lnTo>
                    <a:pt x="207" y="10"/>
                  </a:lnTo>
                  <a:lnTo>
                    <a:pt x="217" y="10"/>
                  </a:lnTo>
                  <a:lnTo>
                    <a:pt x="218" y="8"/>
                  </a:lnTo>
                  <a:lnTo>
                    <a:pt x="220" y="6"/>
                  </a:lnTo>
                  <a:lnTo>
                    <a:pt x="228" y="2"/>
                  </a:lnTo>
                  <a:lnTo>
                    <a:pt x="230" y="2"/>
                  </a:lnTo>
                  <a:lnTo>
                    <a:pt x="230" y="4"/>
                  </a:lnTo>
                  <a:lnTo>
                    <a:pt x="232" y="4"/>
                  </a:lnTo>
                  <a:lnTo>
                    <a:pt x="232" y="8"/>
                  </a:lnTo>
                  <a:lnTo>
                    <a:pt x="234" y="8"/>
                  </a:lnTo>
                  <a:lnTo>
                    <a:pt x="237" y="6"/>
                  </a:lnTo>
                  <a:lnTo>
                    <a:pt x="241" y="6"/>
                  </a:lnTo>
                  <a:lnTo>
                    <a:pt x="245" y="4"/>
                  </a:lnTo>
                  <a:lnTo>
                    <a:pt x="245" y="4"/>
                  </a:lnTo>
                  <a:lnTo>
                    <a:pt x="249" y="0"/>
                  </a:lnTo>
                  <a:lnTo>
                    <a:pt x="249" y="0"/>
                  </a:lnTo>
                  <a:lnTo>
                    <a:pt x="249" y="0"/>
                  </a:lnTo>
                  <a:lnTo>
                    <a:pt x="249" y="0"/>
                  </a:lnTo>
                  <a:lnTo>
                    <a:pt x="250" y="0"/>
                  </a:lnTo>
                  <a:lnTo>
                    <a:pt x="256" y="0"/>
                  </a:lnTo>
                  <a:lnTo>
                    <a:pt x="258" y="0"/>
                  </a:lnTo>
                  <a:lnTo>
                    <a:pt x="260" y="0"/>
                  </a:lnTo>
                  <a:lnTo>
                    <a:pt x="262" y="2"/>
                  </a:lnTo>
                  <a:lnTo>
                    <a:pt x="266" y="4"/>
                  </a:lnTo>
                  <a:lnTo>
                    <a:pt x="273" y="4"/>
                  </a:lnTo>
                  <a:lnTo>
                    <a:pt x="273" y="4"/>
                  </a:lnTo>
                  <a:lnTo>
                    <a:pt x="279" y="0"/>
                  </a:lnTo>
                  <a:lnTo>
                    <a:pt x="282" y="2"/>
                  </a:lnTo>
                  <a:lnTo>
                    <a:pt x="288" y="4"/>
                  </a:lnTo>
                  <a:lnTo>
                    <a:pt x="288" y="4"/>
                  </a:lnTo>
                  <a:lnTo>
                    <a:pt x="288" y="8"/>
                  </a:lnTo>
                  <a:lnTo>
                    <a:pt x="290" y="10"/>
                  </a:lnTo>
                  <a:lnTo>
                    <a:pt x="292" y="10"/>
                  </a:lnTo>
                  <a:lnTo>
                    <a:pt x="294" y="12"/>
                  </a:lnTo>
                  <a:lnTo>
                    <a:pt x="299" y="15"/>
                  </a:lnTo>
                  <a:lnTo>
                    <a:pt x="303" y="17"/>
                  </a:lnTo>
                  <a:lnTo>
                    <a:pt x="303" y="17"/>
                  </a:lnTo>
                  <a:lnTo>
                    <a:pt x="305" y="15"/>
                  </a:lnTo>
                  <a:lnTo>
                    <a:pt x="309" y="12"/>
                  </a:lnTo>
                  <a:lnTo>
                    <a:pt x="313" y="12"/>
                  </a:lnTo>
                  <a:lnTo>
                    <a:pt x="314" y="12"/>
                  </a:lnTo>
                  <a:lnTo>
                    <a:pt x="314" y="15"/>
                  </a:lnTo>
                  <a:lnTo>
                    <a:pt x="316" y="15"/>
                  </a:lnTo>
                  <a:lnTo>
                    <a:pt x="320" y="12"/>
                  </a:lnTo>
                  <a:lnTo>
                    <a:pt x="322" y="12"/>
                  </a:lnTo>
                  <a:lnTo>
                    <a:pt x="324" y="8"/>
                  </a:lnTo>
                  <a:lnTo>
                    <a:pt x="330" y="10"/>
                  </a:lnTo>
                  <a:lnTo>
                    <a:pt x="330" y="10"/>
                  </a:lnTo>
                  <a:lnTo>
                    <a:pt x="333" y="15"/>
                  </a:lnTo>
                  <a:lnTo>
                    <a:pt x="333" y="17"/>
                  </a:lnTo>
                  <a:lnTo>
                    <a:pt x="333" y="17"/>
                  </a:lnTo>
                  <a:lnTo>
                    <a:pt x="339" y="21"/>
                  </a:lnTo>
                  <a:lnTo>
                    <a:pt x="341" y="21"/>
                  </a:lnTo>
                  <a:lnTo>
                    <a:pt x="343" y="25"/>
                  </a:lnTo>
                  <a:lnTo>
                    <a:pt x="345" y="27"/>
                  </a:lnTo>
                  <a:lnTo>
                    <a:pt x="345" y="29"/>
                  </a:lnTo>
                  <a:lnTo>
                    <a:pt x="345" y="30"/>
                  </a:lnTo>
                  <a:lnTo>
                    <a:pt x="346" y="30"/>
                  </a:lnTo>
                  <a:lnTo>
                    <a:pt x="350" y="30"/>
                  </a:lnTo>
                  <a:lnTo>
                    <a:pt x="352" y="32"/>
                  </a:lnTo>
                  <a:lnTo>
                    <a:pt x="352" y="36"/>
                  </a:lnTo>
                  <a:lnTo>
                    <a:pt x="350" y="38"/>
                  </a:lnTo>
                  <a:lnTo>
                    <a:pt x="350" y="44"/>
                  </a:lnTo>
                  <a:lnTo>
                    <a:pt x="348" y="49"/>
                  </a:lnTo>
                  <a:lnTo>
                    <a:pt x="348" y="53"/>
                  </a:lnTo>
                  <a:lnTo>
                    <a:pt x="350" y="55"/>
                  </a:lnTo>
                  <a:lnTo>
                    <a:pt x="352" y="57"/>
                  </a:lnTo>
                  <a:lnTo>
                    <a:pt x="354" y="61"/>
                  </a:lnTo>
                  <a:lnTo>
                    <a:pt x="354" y="62"/>
                  </a:lnTo>
                  <a:lnTo>
                    <a:pt x="343" y="76"/>
                  </a:lnTo>
                  <a:lnTo>
                    <a:pt x="337" y="81"/>
                  </a:lnTo>
                  <a:lnTo>
                    <a:pt x="337" y="85"/>
                  </a:lnTo>
                  <a:lnTo>
                    <a:pt x="330" y="98"/>
                  </a:lnTo>
                  <a:lnTo>
                    <a:pt x="328" y="100"/>
                  </a:lnTo>
                  <a:lnTo>
                    <a:pt x="328" y="104"/>
                  </a:lnTo>
                  <a:lnTo>
                    <a:pt x="328" y="111"/>
                  </a:lnTo>
                  <a:lnTo>
                    <a:pt x="324" y="119"/>
                  </a:lnTo>
                  <a:lnTo>
                    <a:pt x="326" y="123"/>
                  </a:lnTo>
                  <a:lnTo>
                    <a:pt x="320" y="128"/>
                  </a:lnTo>
                  <a:lnTo>
                    <a:pt x="316" y="130"/>
                  </a:lnTo>
                  <a:lnTo>
                    <a:pt x="313" y="142"/>
                  </a:lnTo>
                  <a:lnTo>
                    <a:pt x="313" y="147"/>
                  </a:lnTo>
                  <a:lnTo>
                    <a:pt x="314" y="149"/>
                  </a:lnTo>
                  <a:lnTo>
                    <a:pt x="316" y="155"/>
                  </a:lnTo>
                  <a:lnTo>
                    <a:pt x="316" y="159"/>
                  </a:lnTo>
                  <a:lnTo>
                    <a:pt x="322" y="196"/>
                  </a:lnTo>
                  <a:lnTo>
                    <a:pt x="326" y="219"/>
                  </a:lnTo>
                  <a:lnTo>
                    <a:pt x="339" y="238"/>
                  </a:lnTo>
                  <a:lnTo>
                    <a:pt x="343" y="251"/>
                  </a:lnTo>
                  <a:lnTo>
                    <a:pt x="341" y="251"/>
                  </a:lnTo>
                  <a:lnTo>
                    <a:pt x="313" y="258"/>
                  </a:lnTo>
                  <a:lnTo>
                    <a:pt x="303" y="272"/>
                  </a:lnTo>
                  <a:lnTo>
                    <a:pt x="303" y="275"/>
                  </a:lnTo>
                  <a:lnTo>
                    <a:pt x="305" y="277"/>
                  </a:lnTo>
                  <a:lnTo>
                    <a:pt x="309" y="279"/>
                  </a:lnTo>
                  <a:lnTo>
                    <a:pt x="309" y="281"/>
                  </a:lnTo>
                  <a:lnTo>
                    <a:pt x="305" y="283"/>
                  </a:lnTo>
                  <a:lnTo>
                    <a:pt x="309" y="285"/>
                  </a:lnTo>
                  <a:lnTo>
                    <a:pt x="305" y="287"/>
                  </a:lnTo>
                  <a:lnTo>
                    <a:pt x="309" y="290"/>
                  </a:lnTo>
                  <a:lnTo>
                    <a:pt x="305" y="292"/>
                  </a:lnTo>
                  <a:lnTo>
                    <a:pt x="305" y="296"/>
                  </a:lnTo>
                  <a:lnTo>
                    <a:pt x="305" y="296"/>
                  </a:lnTo>
                  <a:lnTo>
                    <a:pt x="303" y="300"/>
                  </a:lnTo>
                  <a:lnTo>
                    <a:pt x="299" y="300"/>
                  </a:lnTo>
                  <a:lnTo>
                    <a:pt x="299" y="304"/>
                  </a:lnTo>
                  <a:lnTo>
                    <a:pt x="299" y="315"/>
                  </a:lnTo>
                  <a:lnTo>
                    <a:pt x="299" y="317"/>
                  </a:lnTo>
                  <a:lnTo>
                    <a:pt x="303" y="320"/>
                  </a:lnTo>
                  <a:lnTo>
                    <a:pt x="309" y="324"/>
                  </a:lnTo>
                  <a:lnTo>
                    <a:pt x="309" y="330"/>
                  </a:lnTo>
                  <a:lnTo>
                    <a:pt x="313" y="330"/>
                  </a:lnTo>
                  <a:lnTo>
                    <a:pt x="318" y="330"/>
                  </a:lnTo>
                  <a:lnTo>
                    <a:pt x="320" y="330"/>
                  </a:lnTo>
                  <a:lnTo>
                    <a:pt x="318" y="330"/>
                  </a:lnTo>
                  <a:lnTo>
                    <a:pt x="318" y="326"/>
                  </a:lnTo>
                  <a:lnTo>
                    <a:pt x="322" y="326"/>
                  </a:lnTo>
                  <a:lnTo>
                    <a:pt x="326" y="326"/>
                  </a:lnTo>
                  <a:lnTo>
                    <a:pt x="326" y="345"/>
                  </a:lnTo>
                  <a:lnTo>
                    <a:pt x="326" y="349"/>
                  </a:lnTo>
                  <a:lnTo>
                    <a:pt x="322" y="349"/>
                  </a:lnTo>
                  <a:lnTo>
                    <a:pt x="322" y="345"/>
                  </a:lnTo>
                  <a:lnTo>
                    <a:pt x="320" y="345"/>
                  </a:lnTo>
                  <a:lnTo>
                    <a:pt x="316" y="349"/>
                  </a:lnTo>
                  <a:lnTo>
                    <a:pt x="314" y="349"/>
                  </a:lnTo>
                  <a:lnTo>
                    <a:pt x="313" y="349"/>
                  </a:lnTo>
                  <a:lnTo>
                    <a:pt x="309" y="345"/>
                  </a:lnTo>
                  <a:lnTo>
                    <a:pt x="303" y="341"/>
                  </a:lnTo>
                  <a:lnTo>
                    <a:pt x="299" y="337"/>
                  </a:lnTo>
                  <a:lnTo>
                    <a:pt x="298" y="332"/>
                  </a:lnTo>
                  <a:lnTo>
                    <a:pt x="294" y="330"/>
                  </a:lnTo>
                  <a:lnTo>
                    <a:pt x="288" y="326"/>
                  </a:lnTo>
                  <a:lnTo>
                    <a:pt x="281" y="324"/>
                  </a:lnTo>
                  <a:lnTo>
                    <a:pt x="281" y="324"/>
                  </a:lnTo>
                  <a:lnTo>
                    <a:pt x="279" y="320"/>
                  </a:lnTo>
                  <a:lnTo>
                    <a:pt x="279" y="315"/>
                  </a:lnTo>
                  <a:lnTo>
                    <a:pt x="279" y="315"/>
                  </a:lnTo>
                  <a:lnTo>
                    <a:pt x="275" y="315"/>
                  </a:lnTo>
                  <a:lnTo>
                    <a:pt x="273" y="315"/>
                  </a:lnTo>
                  <a:lnTo>
                    <a:pt x="271" y="320"/>
                  </a:lnTo>
                  <a:lnTo>
                    <a:pt x="271" y="320"/>
                  </a:lnTo>
                  <a:lnTo>
                    <a:pt x="266" y="324"/>
                  </a:lnTo>
                  <a:lnTo>
                    <a:pt x="262" y="324"/>
                  </a:lnTo>
                  <a:lnTo>
                    <a:pt x="262" y="324"/>
                  </a:lnTo>
                  <a:lnTo>
                    <a:pt x="258" y="320"/>
                  </a:lnTo>
                  <a:lnTo>
                    <a:pt x="254" y="320"/>
                  </a:lnTo>
                  <a:lnTo>
                    <a:pt x="249" y="317"/>
                  </a:lnTo>
                  <a:lnTo>
                    <a:pt x="249" y="317"/>
                  </a:lnTo>
                  <a:lnTo>
                    <a:pt x="245" y="317"/>
                  </a:lnTo>
                  <a:lnTo>
                    <a:pt x="243" y="317"/>
                  </a:lnTo>
                  <a:lnTo>
                    <a:pt x="243" y="315"/>
                  </a:lnTo>
                  <a:lnTo>
                    <a:pt x="243" y="313"/>
                  </a:lnTo>
                  <a:lnTo>
                    <a:pt x="243" y="311"/>
                  </a:lnTo>
                  <a:lnTo>
                    <a:pt x="243" y="307"/>
                  </a:lnTo>
                  <a:lnTo>
                    <a:pt x="241" y="307"/>
                  </a:lnTo>
                  <a:lnTo>
                    <a:pt x="235" y="307"/>
                  </a:lnTo>
                  <a:lnTo>
                    <a:pt x="235" y="309"/>
                  </a:lnTo>
                  <a:lnTo>
                    <a:pt x="232" y="309"/>
                  </a:lnTo>
                  <a:lnTo>
                    <a:pt x="230" y="311"/>
                  </a:lnTo>
                  <a:lnTo>
                    <a:pt x="226" y="313"/>
                  </a:lnTo>
                  <a:lnTo>
                    <a:pt x="226" y="313"/>
                  </a:lnTo>
                  <a:lnTo>
                    <a:pt x="224" y="311"/>
                  </a:lnTo>
                  <a:lnTo>
                    <a:pt x="224" y="307"/>
                  </a:lnTo>
                  <a:lnTo>
                    <a:pt x="224" y="305"/>
                  </a:lnTo>
                  <a:lnTo>
                    <a:pt x="220" y="305"/>
                  </a:lnTo>
                  <a:lnTo>
                    <a:pt x="220" y="305"/>
                  </a:lnTo>
                  <a:lnTo>
                    <a:pt x="218" y="304"/>
                  </a:lnTo>
                  <a:lnTo>
                    <a:pt x="218" y="304"/>
                  </a:lnTo>
                  <a:lnTo>
                    <a:pt x="215" y="304"/>
                  </a:lnTo>
                  <a:lnTo>
                    <a:pt x="211" y="305"/>
                  </a:lnTo>
                  <a:lnTo>
                    <a:pt x="209" y="307"/>
                  </a:lnTo>
                  <a:lnTo>
                    <a:pt x="207" y="307"/>
                  </a:lnTo>
                  <a:lnTo>
                    <a:pt x="205" y="307"/>
                  </a:lnTo>
                  <a:lnTo>
                    <a:pt x="203" y="307"/>
                  </a:lnTo>
                  <a:lnTo>
                    <a:pt x="200" y="307"/>
                  </a:lnTo>
                  <a:lnTo>
                    <a:pt x="196" y="307"/>
                  </a:lnTo>
                  <a:lnTo>
                    <a:pt x="194" y="305"/>
                  </a:lnTo>
                  <a:lnTo>
                    <a:pt x="190" y="305"/>
                  </a:lnTo>
                  <a:lnTo>
                    <a:pt x="190" y="305"/>
                  </a:lnTo>
                  <a:lnTo>
                    <a:pt x="190" y="305"/>
                  </a:lnTo>
                  <a:lnTo>
                    <a:pt x="186" y="307"/>
                  </a:lnTo>
                  <a:lnTo>
                    <a:pt x="186" y="307"/>
                  </a:lnTo>
                  <a:lnTo>
                    <a:pt x="186" y="305"/>
                  </a:lnTo>
                  <a:lnTo>
                    <a:pt x="186" y="302"/>
                  </a:lnTo>
                  <a:lnTo>
                    <a:pt x="186" y="302"/>
                  </a:lnTo>
                  <a:lnTo>
                    <a:pt x="186" y="300"/>
                  </a:lnTo>
                  <a:lnTo>
                    <a:pt x="186" y="300"/>
                  </a:lnTo>
                  <a:lnTo>
                    <a:pt x="186" y="296"/>
                  </a:lnTo>
                  <a:lnTo>
                    <a:pt x="185" y="292"/>
                  </a:lnTo>
                  <a:lnTo>
                    <a:pt x="186" y="292"/>
                  </a:lnTo>
                  <a:lnTo>
                    <a:pt x="186" y="290"/>
                  </a:lnTo>
                  <a:lnTo>
                    <a:pt x="185" y="287"/>
                  </a:lnTo>
                  <a:lnTo>
                    <a:pt x="185" y="285"/>
                  </a:lnTo>
                  <a:lnTo>
                    <a:pt x="185" y="283"/>
                  </a:lnTo>
                  <a:lnTo>
                    <a:pt x="185" y="281"/>
                  </a:lnTo>
                  <a:lnTo>
                    <a:pt x="183" y="281"/>
                  </a:lnTo>
                  <a:lnTo>
                    <a:pt x="181" y="277"/>
                  </a:lnTo>
                  <a:lnTo>
                    <a:pt x="181" y="277"/>
                  </a:lnTo>
                  <a:lnTo>
                    <a:pt x="181" y="275"/>
                  </a:lnTo>
                  <a:lnTo>
                    <a:pt x="179" y="272"/>
                  </a:lnTo>
                  <a:lnTo>
                    <a:pt x="179" y="272"/>
                  </a:lnTo>
                  <a:lnTo>
                    <a:pt x="177" y="268"/>
                  </a:lnTo>
                  <a:lnTo>
                    <a:pt x="179" y="266"/>
                  </a:lnTo>
                  <a:lnTo>
                    <a:pt x="179" y="260"/>
                  </a:lnTo>
                  <a:lnTo>
                    <a:pt x="177" y="256"/>
                  </a:lnTo>
                  <a:lnTo>
                    <a:pt x="177" y="255"/>
                  </a:lnTo>
                  <a:lnTo>
                    <a:pt x="179" y="255"/>
                  </a:lnTo>
                  <a:lnTo>
                    <a:pt x="179" y="251"/>
                  </a:lnTo>
                  <a:lnTo>
                    <a:pt x="177" y="249"/>
                  </a:lnTo>
                  <a:lnTo>
                    <a:pt x="177" y="245"/>
                  </a:lnTo>
                  <a:lnTo>
                    <a:pt x="179" y="241"/>
                  </a:lnTo>
                  <a:lnTo>
                    <a:pt x="179" y="241"/>
                  </a:lnTo>
                  <a:lnTo>
                    <a:pt x="179" y="238"/>
                  </a:lnTo>
                  <a:lnTo>
                    <a:pt x="179" y="236"/>
                  </a:lnTo>
                  <a:lnTo>
                    <a:pt x="158" y="234"/>
                  </a:lnTo>
                  <a:lnTo>
                    <a:pt x="156" y="232"/>
                  </a:lnTo>
                  <a:lnTo>
                    <a:pt x="158" y="230"/>
                  </a:lnTo>
                  <a:lnTo>
                    <a:pt x="158" y="226"/>
                  </a:lnTo>
                  <a:lnTo>
                    <a:pt x="153" y="226"/>
                  </a:lnTo>
                  <a:lnTo>
                    <a:pt x="153" y="228"/>
                  </a:lnTo>
                  <a:lnTo>
                    <a:pt x="136" y="228"/>
                  </a:lnTo>
                  <a:lnTo>
                    <a:pt x="132" y="234"/>
                  </a:lnTo>
                  <a:lnTo>
                    <a:pt x="132" y="238"/>
                  </a:lnTo>
                  <a:lnTo>
                    <a:pt x="132" y="238"/>
                  </a:lnTo>
                  <a:lnTo>
                    <a:pt x="132" y="241"/>
                  </a:lnTo>
                  <a:lnTo>
                    <a:pt x="132" y="245"/>
                  </a:lnTo>
                  <a:lnTo>
                    <a:pt x="117" y="247"/>
                  </a:lnTo>
                  <a:lnTo>
                    <a:pt x="115" y="249"/>
                  </a:lnTo>
                  <a:lnTo>
                    <a:pt x="107" y="247"/>
                  </a:lnTo>
                  <a:lnTo>
                    <a:pt x="107" y="247"/>
                  </a:lnTo>
                  <a:lnTo>
                    <a:pt x="104" y="247"/>
                  </a:lnTo>
                  <a:lnTo>
                    <a:pt x="98" y="247"/>
                  </a:lnTo>
                  <a:lnTo>
                    <a:pt x="96" y="247"/>
                  </a:lnTo>
                  <a:lnTo>
                    <a:pt x="96" y="241"/>
                  </a:lnTo>
                  <a:lnTo>
                    <a:pt x="92" y="238"/>
                  </a:lnTo>
                  <a:lnTo>
                    <a:pt x="90" y="236"/>
                  </a:lnTo>
                  <a:lnTo>
                    <a:pt x="89" y="234"/>
                  </a:lnTo>
                  <a:lnTo>
                    <a:pt x="89" y="232"/>
                  </a:lnTo>
                  <a:lnTo>
                    <a:pt x="89" y="230"/>
                  </a:lnTo>
                  <a:lnTo>
                    <a:pt x="87" y="226"/>
                  </a:lnTo>
                  <a:lnTo>
                    <a:pt x="87" y="223"/>
                  </a:lnTo>
                  <a:lnTo>
                    <a:pt x="87" y="219"/>
                  </a:lnTo>
                  <a:lnTo>
                    <a:pt x="87" y="217"/>
                  </a:lnTo>
                  <a:lnTo>
                    <a:pt x="87" y="217"/>
                  </a:lnTo>
                  <a:lnTo>
                    <a:pt x="87" y="213"/>
                  </a:lnTo>
                  <a:lnTo>
                    <a:pt x="83" y="213"/>
                  </a:lnTo>
                  <a:lnTo>
                    <a:pt x="87" y="211"/>
                  </a:lnTo>
                  <a:lnTo>
                    <a:pt x="87" y="207"/>
                  </a:lnTo>
                  <a:lnTo>
                    <a:pt x="66" y="207"/>
                  </a:lnTo>
                  <a:lnTo>
                    <a:pt x="53" y="207"/>
                  </a:lnTo>
                  <a:lnTo>
                    <a:pt x="47" y="207"/>
                  </a:lnTo>
                  <a:lnTo>
                    <a:pt x="40" y="207"/>
                  </a:lnTo>
                  <a:lnTo>
                    <a:pt x="38" y="207"/>
                  </a:lnTo>
                  <a:lnTo>
                    <a:pt x="32" y="207"/>
                  </a:lnTo>
                  <a:lnTo>
                    <a:pt x="28" y="207"/>
                  </a:lnTo>
                  <a:lnTo>
                    <a:pt x="23" y="207"/>
                  </a:lnTo>
                  <a:lnTo>
                    <a:pt x="23" y="207"/>
                  </a:lnTo>
                  <a:lnTo>
                    <a:pt x="19" y="207"/>
                  </a:lnTo>
                  <a:lnTo>
                    <a:pt x="15" y="207"/>
                  </a:lnTo>
                  <a:lnTo>
                    <a:pt x="13" y="207"/>
                  </a:lnTo>
                  <a:lnTo>
                    <a:pt x="11" y="211"/>
                  </a:lnTo>
                  <a:lnTo>
                    <a:pt x="10" y="211"/>
                  </a:lnTo>
                  <a:lnTo>
                    <a:pt x="10" y="211"/>
                  </a:lnTo>
                  <a:lnTo>
                    <a:pt x="10" y="211"/>
                  </a:lnTo>
                  <a:lnTo>
                    <a:pt x="8" y="211"/>
                  </a:lnTo>
                  <a:lnTo>
                    <a:pt x="8" y="211"/>
                  </a:lnTo>
                  <a:lnTo>
                    <a:pt x="6" y="207"/>
                  </a:lnTo>
                  <a:lnTo>
                    <a:pt x="0" y="207"/>
                  </a:lnTo>
                  <a:lnTo>
                    <a:pt x="0" y="207"/>
                  </a:lnTo>
                  <a:lnTo>
                    <a:pt x="0" y="207"/>
                  </a:lnTo>
                  <a:lnTo>
                    <a:pt x="0" y="207"/>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57" name="Freeform 142">
              <a:extLst>
                <a:ext uri="{FF2B5EF4-FFF2-40B4-BE49-F238E27FC236}">
                  <a16:creationId xmlns:a16="http://schemas.microsoft.com/office/drawing/2014/main" id="{735621CC-EB77-4249-98BE-7C6FC57ACB7C}"/>
                </a:ext>
              </a:extLst>
            </p:cNvPr>
            <p:cNvSpPr>
              <a:spLocks/>
            </p:cNvSpPr>
            <p:nvPr/>
          </p:nvSpPr>
          <p:spPr bwMode="auto">
            <a:xfrm>
              <a:off x="9504963" y="2866571"/>
              <a:ext cx="20638" cy="51421"/>
            </a:xfrm>
            <a:custGeom>
              <a:avLst/>
              <a:gdLst/>
              <a:ahLst/>
              <a:cxnLst>
                <a:cxn ang="0">
                  <a:pos x="6" y="0"/>
                </a:cxn>
                <a:cxn ang="0">
                  <a:pos x="10" y="0"/>
                </a:cxn>
                <a:cxn ang="0">
                  <a:pos x="12" y="4"/>
                </a:cxn>
                <a:cxn ang="0">
                  <a:pos x="15" y="4"/>
                </a:cxn>
                <a:cxn ang="0">
                  <a:pos x="19" y="4"/>
                </a:cxn>
                <a:cxn ang="0">
                  <a:pos x="21" y="8"/>
                </a:cxn>
                <a:cxn ang="0">
                  <a:pos x="30" y="15"/>
                </a:cxn>
                <a:cxn ang="0">
                  <a:pos x="30" y="55"/>
                </a:cxn>
                <a:cxn ang="0">
                  <a:pos x="32" y="74"/>
                </a:cxn>
                <a:cxn ang="0">
                  <a:pos x="40" y="79"/>
                </a:cxn>
                <a:cxn ang="0">
                  <a:pos x="44" y="83"/>
                </a:cxn>
                <a:cxn ang="0">
                  <a:pos x="51" y="93"/>
                </a:cxn>
                <a:cxn ang="0">
                  <a:pos x="59" y="102"/>
                </a:cxn>
                <a:cxn ang="0">
                  <a:pos x="59" y="106"/>
                </a:cxn>
                <a:cxn ang="0">
                  <a:pos x="57" y="108"/>
                </a:cxn>
                <a:cxn ang="0">
                  <a:pos x="53" y="111"/>
                </a:cxn>
                <a:cxn ang="0">
                  <a:pos x="53" y="113"/>
                </a:cxn>
                <a:cxn ang="0">
                  <a:pos x="55" y="121"/>
                </a:cxn>
                <a:cxn ang="0">
                  <a:pos x="51" y="126"/>
                </a:cxn>
                <a:cxn ang="0">
                  <a:pos x="46" y="134"/>
                </a:cxn>
                <a:cxn ang="0">
                  <a:pos x="44" y="138"/>
                </a:cxn>
                <a:cxn ang="0">
                  <a:pos x="44" y="147"/>
                </a:cxn>
                <a:cxn ang="0">
                  <a:pos x="38" y="145"/>
                </a:cxn>
                <a:cxn ang="0">
                  <a:pos x="38" y="142"/>
                </a:cxn>
                <a:cxn ang="0">
                  <a:pos x="32" y="138"/>
                </a:cxn>
                <a:cxn ang="0">
                  <a:pos x="27" y="130"/>
                </a:cxn>
                <a:cxn ang="0">
                  <a:pos x="27" y="123"/>
                </a:cxn>
                <a:cxn ang="0">
                  <a:pos x="27" y="117"/>
                </a:cxn>
                <a:cxn ang="0">
                  <a:pos x="32" y="108"/>
                </a:cxn>
                <a:cxn ang="0">
                  <a:pos x="32" y="100"/>
                </a:cxn>
                <a:cxn ang="0">
                  <a:pos x="27" y="94"/>
                </a:cxn>
                <a:cxn ang="0">
                  <a:pos x="21" y="96"/>
                </a:cxn>
                <a:cxn ang="0">
                  <a:pos x="17" y="98"/>
                </a:cxn>
                <a:cxn ang="0">
                  <a:pos x="14" y="93"/>
                </a:cxn>
                <a:cxn ang="0">
                  <a:pos x="10" y="89"/>
                </a:cxn>
                <a:cxn ang="0">
                  <a:pos x="4" y="89"/>
                </a:cxn>
                <a:cxn ang="0">
                  <a:pos x="2" y="83"/>
                </a:cxn>
                <a:cxn ang="0">
                  <a:pos x="0" y="79"/>
                </a:cxn>
                <a:cxn ang="0">
                  <a:pos x="4" y="76"/>
                </a:cxn>
                <a:cxn ang="0">
                  <a:pos x="4" y="70"/>
                </a:cxn>
                <a:cxn ang="0">
                  <a:pos x="4" y="66"/>
                </a:cxn>
                <a:cxn ang="0">
                  <a:pos x="8" y="62"/>
                </a:cxn>
                <a:cxn ang="0">
                  <a:pos x="14" y="59"/>
                </a:cxn>
                <a:cxn ang="0">
                  <a:pos x="14" y="57"/>
                </a:cxn>
                <a:cxn ang="0">
                  <a:pos x="12" y="55"/>
                </a:cxn>
                <a:cxn ang="0">
                  <a:pos x="12" y="51"/>
                </a:cxn>
                <a:cxn ang="0">
                  <a:pos x="12" y="45"/>
                </a:cxn>
                <a:cxn ang="0">
                  <a:pos x="12" y="42"/>
                </a:cxn>
                <a:cxn ang="0">
                  <a:pos x="10" y="34"/>
                </a:cxn>
                <a:cxn ang="0">
                  <a:pos x="15" y="29"/>
                </a:cxn>
                <a:cxn ang="0">
                  <a:pos x="15" y="27"/>
                </a:cxn>
                <a:cxn ang="0">
                  <a:pos x="15" y="19"/>
                </a:cxn>
                <a:cxn ang="0">
                  <a:pos x="12" y="15"/>
                </a:cxn>
                <a:cxn ang="0">
                  <a:pos x="14" y="8"/>
                </a:cxn>
                <a:cxn ang="0">
                  <a:pos x="8" y="8"/>
                </a:cxn>
                <a:cxn ang="0">
                  <a:pos x="6" y="4"/>
                </a:cxn>
                <a:cxn ang="0">
                  <a:pos x="4" y="0"/>
                </a:cxn>
              </a:cxnLst>
              <a:rect l="0" t="0" r="r" b="b"/>
              <a:pathLst>
                <a:path w="59" h="147">
                  <a:moveTo>
                    <a:pt x="4" y="0"/>
                  </a:moveTo>
                  <a:lnTo>
                    <a:pt x="6" y="0"/>
                  </a:lnTo>
                  <a:lnTo>
                    <a:pt x="8" y="0"/>
                  </a:lnTo>
                  <a:lnTo>
                    <a:pt x="10" y="0"/>
                  </a:lnTo>
                  <a:lnTo>
                    <a:pt x="12" y="0"/>
                  </a:lnTo>
                  <a:lnTo>
                    <a:pt x="12" y="4"/>
                  </a:lnTo>
                  <a:lnTo>
                    <a:pt x="14" y="4"/>
                  </a:lnTo>
                  <a:lnTo>
                    <a:pt x="15" y="4"/>
                  </a:lnTo>
                  <a:lnTo>
                    <a:pt x="17" y="4"/>
                  </a:lnTo>
                  <a:lnTo>
                    <a:pt x="19" y="4"/>
                  </a:lnTo>
                  <a:lnTo>
                    <a:pt x="19" y="4"/>
                  </a:lnTo>
                  <a:lnTo>
                    <a:pt x="21" y="8"/>
                  </a:lnTo>
                  <a:lnTo>
                    <a:pt x="23" y="8"/>
                  </a:lnTo>
                  <a:lnTo>
                    <a:pt x="30" y="15"/>
                  </a:lnTo>
                  <a:lnTo>
                    <a:pt x="30" y="23"/>
                  </a:lnTo>
                  <a:lnTo>
                    <a:pt x="30" y="55"/>
                  </a:lnTo>
                  <a:lnTo>
                    <a:pt x="30" y="57"/>
                  </a:lnTo>
                  <a:lnTo>
                    <a:pt x="32" y="74"/>
                  </a:lnTo>
                  <a:lnTo>
                    <a:pt x="38" y="78"/>
                  </a:lnTo>
                  <a:lnTo>
                    <a:pt x="40" y="79"/>
                  </a:lnTo>
                  <a:lnTo>
                    <a:pt x="42" y="81"/>
                  </a:lnTo>
                  <a:lnTo>
                    <a:pt x="44" y="83"/>
                  </a:lnTo>
                  <a:lnTo>
                    <a:pt x="51" y="87"/>
                  </a:lnTo>
                  <a:lnTo>
                    <a:pt x="51" y="93"/>
                  </a:lnTo>
                  <a:lnTo>
                    <a:pt x="57" y="96"/>
                  </a:lnTo>
                  <a:lnTo>
                    <a:pt x="59" y="102"/>
                  </a:lnTo>
                  <a:lnTo>
                    <a:pt x="59" y="104"/>
                  </a:lnTo>
                  <a:lnTo>
                    <a:pt x="59" y="106"/>
                  </a:lnTo>
                  <a:lnTo>
                    <a:pt x="57" y="108"/>
                  </a:lnTo>
                  <a:lnTo>
                    <a:pt x="57" y="108"/>
                  </a:lnTo>
                  <a:lnTo>
                    <a:pt x="53" y="108"/>
                  </a:lnTo>
                  <a:lnTo>
                    <a:pt x="53" y="111"/>
                  </a:lnTo>
                  <a:lnTo>
                    <a:pt x="55" y="111"/>
                  </a:lnTo>
                  <a:lnTo>
                    <a:pt x="53" y="113"/>
                  </a:lnTo>
                  <a:lnTo>
                    <a:pt x="55" y="117"/>
                  </a:lnTo>
                  <a:lnTo>
                    <a:pt x="55" y="121"/>
                  </a:lnTo>
                  <a:lnTo>
                    <a:pt x="55" y="125"/>
                  </a:lnTo>
                  <a:lnTo>
                    <a:pt x="51" y="126"/>
                  </a:lnTo>
                  <a:lnTo>
                    <a:pt x="47" y="128"/>
                  </a:lnTo>
                  <a:lnTo>
                    <a:pt x="46" y="134"/>
                  </a:lnTo>
                  <a:lnTo>
                    <a:pt x="46" y="138"/>
                  </a:lnTo>
                  <a:lnTo>
                    <a:pt x="44" y="138"/>
                  </a:lnTo>
                  <a:lnTo>
                    <a:pt x="44" y="145"/>
                  </a:lnTo>
                  <a:lnTo>
                    <a:pt x="44" y="147"/>
                  </a:lnTo>
                  <a:lnTo>
                    <a:pt x="40" y="147"/>
                  </a:lnTo>
                  <a:lnTo>
                    <a:pt x="38" y="145"/>
                  </a:lnTo>
                  <a:lnTo>
                    <a:pt x="40" y="145"/>
                  </a:lnTo>
                  <a:lnTo>
                    <a:pt x="38" y="142"/>
                  </a:lnTo>
                  <a:lnTo>
                    <a:pt x="36" y="138"/>
                  </a:lnTo>
                  <a:lnTo>
                    <a:pt x="32" y="138"/>
                  </a:lnTo>
                  <a:lnTo>
                    <a:pt x="30" y="134"/>
                  </a:lnTo>
                  <a:lnTo>
                    <a:pt x="27" y="130"/>
                  </a:lnTo>
                  <a:lnTo>
                    <a:pt x="27" y="128"/>
                  </a:lnTo>
                  <a:lnTo>
                    <a:pt x="27" y="123"/>
                  </a:lnTo>
                  <a:lnTo>
                    <a:pt x="25" y="121"/>
                  </a:lnTo>
                  <a:lnTo>
                    <a:pt x="27" y="117"/>
                  </a:lnTo>
                  <a:lnTo>
                    <a:pt x="27" y="113"/>
                  </a:lnTo>
                  <a:lnTo>
                    <a:pt x="32" y="108"/>
                  </a:lnTo>
                  <a:lnTo>
                    <a:pt x="32" y="104"/>
                  </a:lnTo>
                  <a:lnTo>
                    <a:pt x="32" y="100"/>
                  </a:lnTo>
                  <a:lnTo>
                    <a:pt x="32" y="96"/>
                  </a:lnTo>
                  <a:lnTo>
                    <a:pt x="27" y="94"/>
                  </a:lnTo>
                  <a:lnTo>
                    <a:pt x="23" y="94"/>
                  </a:lnTo>
                  <a:lnTo>
                    <a:pt x="21" y="96"/>
                  </a:lnTo>
                  <a:lnTo>
                    <a:pt x="17" y="96"/>
                  </a:lnTo>
                  <a:lnTo>
                    <a:pt x="17" y="98"/>
                  </a:lnTo>
                  <a:lnTo>
                    <a:pt x="14" y="96"/>
                  </a:lnTo>
                  <a:lnTo>
                    <a:pt x="14" y="93"/>
                  </a:lnTo>
                  <a:lnTo>
                    <a:pt x="12" y="93"/>
                  </a:lnTo>
                  <a:lnTo>
                    <a:pt x="10" y="89"/>
                  </a:lnTo>
                  <a:lnTo>
                    <a:pt x="10" y="87"/>
                  </a:lnTo>
                  <a:lnTo>
                    <a:pt x="4" y="89"/>
                  </a:lnTo>
                  <a:lnTo>
                    <a:pt x="4" y="87"/>
                  </a:lnTo>
                  <a:lnTo>
                    <a:pt x="2" y="83"/>
                  </a:lnTo>
                  <a:lnTo>
                    <a:pt x="0" y="81"/>
                  </a:lnTo>
                  <a:lnTo>
                    <a:pt x="0" y="79"/>
                  </a:lnTo>
                  <a:lnTo>
                    <a:pt x="0" y="79"/>
                  </a:lnTo>
                  <a:lnTo>
                    <a:pt x="4" y="76"/>
                  </a:lnTo>
                  <a:lnTo>
                    <a:pt x="4" y="72"/>
                  </a:lnTo>
                  <a:lnTo>
                    <a:pt x="4" y="70"/>
                  </a:lnTo>
                  <a:lnTo>
                    <a:pt x="4" y="68"/>
                  </a:lnTo>
                  <a:lnTo>
                    <a:pt x="4" y="66"/>
                  </a:lnTo>
                  <a:lnTo>
                    <a:pt x="4" y="64"/>
                  </a:lnTo>
                  <a:lnTo>
                    <a:pt x="8" y="62"/>
                  </a:lnTo>
                  <a:lnTo>
                    <a:pt x="12" y="62"/>
                  </a:lnTo>
                  <a:lnTo>
                    <a:pt x="14" y="59"/>
                  </a:lnTo>
                  <a:lnTo>
                    <a:pt x="15" y="59"/>
                  </a:lnTo>
                  <a:lnTo>
                    <a:pt x="14" y="57"/>
                  </a:lnTo>
                  <a:lnTo>
                    <a:pt x="12" y="57"/>
                  </a:lnTo>
                  <a:lnTo>
                    <a:pt x="12" y="55"/>
                  </a:lnTo>
                  <a:lnTo>
                    <a:pt x="12" y="51"/>
                  </a:lnTo>
                  <a:lnTo>
                    <a:pt x="12" y="51"/>
                  </a:lnTo>
                  <a:lnTo>
                    <a:pt x="14" y="49"/>
                  </a:lnTo>
                  <a:lnTo>
                    <a:pt x="12" y="45"/>
                  </a:lnTo>
                  <a:lnTo>
                    <a:pt x="12" y="44"/>
                  </a:lnTo>
                  <a:lnTo>
                    <a:pt x="12" y="42"/>
                  </a:lnTo>
                  <a:lnTo>
                    <a:pt x="12" y="38"/>
                  </a:lnTo>
                  <a:lnTo>
                    <a:pt x="10" y="34"/>
                  </a:lnTo>
                  <a:lnTo>
                    <a:pt x="12" y="32"/>
                  </a:lnTo>
                  <a:lnTo>
                    <a:pt x="15" y="29"/>
                  </a:lnTo>
                  <a:lnTo>
                    <a:pt x="15" y="27"/>
                  </a:lnTo>
                  <a:lnTo>
                    <a:pt x="15" y="27"/>
                  </a:lnTo>
                  <a:lnTo>
                    <a:pt x="15" y="21"/>
                  </a:lnTo>
                  <a:lnTo>
                    <a:pt x="15" y="19"/>
                  </a:lnTo>
                  <a:lnTo>
                    <a:pt x="12" y="17"/>
                  </a:lnTo>
                  <a:lnTo>
                    <a:pt x="12" y="15"/>
                  </a:lnTo>
                  <a:lnTo>
                    <a:pt x="14" y="10"/>
                  </a:lnTo>
                  <a:lnTo>
                    <a:pt x="14" y="8"/>
                  </a:lnTo>
                  <a:lnTo>
                    <a:pt x="12" y="8"/>
                  </a:lnTo>
                  <a:lnTo>
                    <a:pt x="8" y="8"/>
                  </a:lnTo>
                  <a:lnTo>
                    <a:pt x="8" y="4"/>
                  </a:lnTo>
                  <a:lnTo>
                    <a:pt x="6" y="4"/>
                  </a:lnTo>
                  <a:lnTo>
                    <a:pt x="4" y="0"/>
                  </a:lnTo>
                  <a:lnTo>
                    <a:pt x="4" y="0"/>
                  </a:lnTo>
                  <a:lnTo>
                    <a:pt x="4" y="0"/>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58" name="Freeform 143">
              <a:extLst>
                <a:ext uri="{FF2B5EF4-FFF2-40B4-BE49-F238E27FC236}">
                  <a16:creationId xmlns:a16="http://schemas.microsoft.com/office/drawing/2014/main" id="{CA743CCA-1D56-40F6-BF52-DE74D4A22E24}"/>
                </a:ext>
              </a:extLst>
            </p:cNvPr>
            <p:cNvSpPr>
              <a:spLocks/>
            </p:cNvSpPr>
            <p:nvPr/>
          </p:nvSpPr>
          <p:spPr bwMode="auto">
            <a:xfrm>
              <a:off x="9504963" y="2866571"/>
              <a:ext cx="20638" cy="51421"/>
            </a:xfrm>
            <a:custGeom>
              <a:avLst/>
              <a:gdLst/>
              <a:ahLst/>
              <a:cxnLst>
                <a:cxn ang="0">
                  <a:pos x="6" y="0"/>
                </a:cxn>
                <a:cxn ang="0">
                  <a:pos x="10" y="0"/>
                </a:cxn>
                <a:cxn ang="0">
                  <a:pos x="12" y="4"/>
                </a:cxn>
                <a:cxn ang="0">
                  <a:pos x="15" y="4"/>
                </a:cxn>
                <a:cxn ang="0">
                  <a:pos x="19" y="4"/>
                </a:cxn>
                <a:cxn ang="0">
                  <a:pos x="21" y="8"/>
                </a:cxn>
                <a:cxn ang="0">
                  <a:pos x="30" y="15"/>
                </a:cxn>
                <a:cxn ang="0">
                  <a:pos x="30" y="55"/>
                </a:cxn>
                <a:cxn ang="0">
                  <a:pos x="32" y="74"/>
                </a:cxn>
                <a:cxn ang="0">
                  <a:pos x="40" y="79"/>
                </a:cxn>
                <a:cxn ang="0">
                  <a:pos x="44" y="83"/>
                </a:cxn>
                <a:cxn ang="0">
                  <a:pos x="51" y="93"/>
                </a:cxn>
                <a:cxn ang="0">
                  <a:pos x="59" y="102"/>
                </a:cxn>
                <a:cxn ang="0">
                  <a:pos x="59" y="106"/>
                </a:cxn>
                <a:cxn ang="0">
                  <a:pos x="57" y="108"/>
                </a:cxn>
                <a:cxn ang="0">
                  <a:pos x="53" y="111"/>
                </a:cxn>
                <a:cxn ang="0">
                  <a:pos x="53" y="113"/>
                </a:cxn>
                <a:cxn ang="0">
                  <a:pos x="55" y="121"/>
                </a:cxn>
                <a:cxn ang="0">
                  <a:pos x="51" y="126"/>
                </a:cxn>
                <a:cxn ang="0">
                  <a:pos x="46" y="134"/>
                </a:cxn>
                <a:cxn ang="0">
                  <a:pos x="44" y="138"/>
                </a:cxn>
                <a:cxn ang="0">
                  <a:pos x="44" y="147"/>
                </a:cxn>
                <a:cxn ang="0">
                  <a:pos x="38" y="145"/>
                </a:cxn>
                <a:cxn ang="0">
                  <a:pos x="38" y="142"/>
                </a:cxn>
                <a:cxn ang="0">
                  <a:pos x="32" y="138"/>
                </a:cxn>
                <a:cxn ang="0">
                  <a:pos x="27" y="130"/>
                </a:cxn>
                <a:cxn ang="0">
                  <a:pos x="27" y="123"/>
                </a:cxn>
                <a:cxn ang="0">
                  <a:pos x="27" y="117"/>
                </a:cxn>
                <a:cxn ang="0">
                  <a:pos x="32" y="108"/>
                </a:cxn>
                <a:cxn ang="0">
                  <a:pos x="32" y="100"/>
                </a:cxn>
                <a:cxn ang="0">
                  <a:pos x="27" y="94"/>
                </a:cxn>
                <a:cxn ang="0">
                  <a:pos x="21" y="96"/>
                </a:cxn>
                <a:cxn ang="0">
                  <a:pos x="17" y="98"/>
                </a:cxn>
                <a:cxn ang="0">
                  <a:pos x="14" y="93"/>
                </a:cxn>
                <a:cxn ang="0">
                  <a:pos x="10" y="89"/>
                </a:cxn>
                <a:cxn ang="0">
                  <a:pos x="4" y="89"/>
                </a:cxn>
                <a:cxn ang="0">
                  <a:pos x="2" y="83"/>
                </a:cxn>
                <a:cxn ang="0">
                  <a:pos x="0" y="79"/>
                </a:cxn>
                <a:cxn ang="0">
                  <a:pos x="4" y="76"/>
                </a:cxn>
                <a:cxn ang="0">
                  <a:pos x="4" y="70"/>
                </a:cxn>
                <a:cxn ang="0">
                  <a:pos x="4" y="66"/>
                </a:cxn>
                <a:cxn ang="0">
                  <a:pos x="8" y="62"/>
                </a:cxn>
                <a:cxn ang="0">
                  <a:pos x="14" y="59"/>
                </a:cxn>
                <a:cxn ang="0">
                  <a:pos x="14" y="57"/>
                </a:cxn>
                <a:cxn ang="0">
                  <a:pos x="12" y="55"/>
                </a:cxn>
                <a:cxn ang="0">
                  <a:pos x="12" y="51"/>
                </a:cxn>
                <a:cxn ang="0">
                  <a:pos x="12" y="45"/>
                </a:cxn>
                <a:cxn ang="0">
                  <a:pos x="12" y="42"/>
                </a:cxn>
                <a:cxn ang="0">
                  <a:pos x="10" y="34"/>
                </a:cxn>
                <a:cxn ang="0">
                  <a:pos x="15" y="29"/>
                </a:cxn>
                <a:cxn ang="0">
                  <a:pos x="15" y="27"/>
                </a:cxn>
                <a:cxn ang="0">
                  <a:pos x="15" y="19"/>
                </a:cxn>
                <a:cxn ang="0">
                  <a:pos x="12" y="15"/>
                </a:cxn>
                <a:cxn ang="0">
                  <a:pos x="14" y="8"/>
                </a:cxn>
                <a:cxn ang="0">
                  <a:pos x="8" y="8"/>
                </a:cxn>
                <a:cxn ang="0">
                  <a:pos x="6" y="4"/>
                </a:cxn>
                <a:cxn ang="0">
                  <a:pos x="4" y="0"/>
                </a:cxn>
              </a:cxnLst>
              <a:rect l="0" t="0" r="r" b="b"/>
              <a:pathLst>
                <a:path w="59" h="147">
                  <a:moveTo>
                    <a:pt x="4" y="0"/>
                  </a:moveTo>
                  <a:lnTo>
                    <a:pt x="6" y="0"/>
                  </a:lnTo>
                  <a:lnTo>
                    <a:pt x="8" y="0"/>
                  </a:lnTo>
                  <a:lnTo>
                    <a:pt x="10" y="0"/>
                  </a:lnTo>
                  <a:lnTo>
                    <a:pt x="12" y="0"/>
                  </a:lnTo>
                  <a:lnTo>
                    <a:pt x="12" y="4"/>
                  </a:lnTo>
                  <a:lnTo>
                    <a:pt x="14" y="4"/>
                  </a:lnTo>
                  <a:lnTo>
                    <a:pt x="15" y="4"/>
                  </a:lnTo>
                  <a:lnTo>
                    <a:pt x="17" y="4"/>
                  </a:lnTo>
                  <a:lnTo>
                    <a:pt x="19" y="4"/>
                  </a:lnTo>
                  <a:lnTo>
                    <a:pt x="19" y="4"/>
                  </a:lnTo>
                  <a:lnTo>
                    <a:pt x="21" y="8"/>
                  </a:lnTo>
                  <a:lnTo>
                    <a:pt x="23" y="8"/>
                  </a:lnTo>
                  <a:lnTo>
                    <a:pt x="30" y="15"/>
                  </a:lnTo>
                  <a:lnTo>
                    <a:pt x="30" y="23"/>
                  </a:lnTo>
                  <a:lnTo>
                    <a:pt x="30" y="55"/>
                  </a:lnTo>
                  <a:lnTo>
                    <a:pt x="30" y="57"/>
                  </a:lnTo>
                  <a:lnTo>
                    <a:pt x="32" y="74"/>
                  </a:lnTo>
                  <a:lnTo>
                    <a:pt x="38" y="78"/>
                  </a:lnTo>
                  <a:lnTo>
                    <a:pt x="40" y="79"/>
                  </a:lnTo>
                  <a:lnTo>
                    <a:pt x="42" y="81"/>
                  </a:lnTo>
                  <a:lnTo>
                    <a:pt x="44" y="83"/>
                  </a:lnTo>
                  <a:lnTo>
                    <a:pt x="51" y="87"/>
                  </a:lnTo>
                  <a:lnTo>
                    <a:pt x="51" y="93"/>
                  </a:lnTo>
                  <a:lnTo>
                    <a:pt x="57" y="96"/>
                  </a:lnTo>
                  <a:lnTo>
                    <a:pt x="59" y="102"/>
                  </a:lnTo>
                  <a:lnTo>
                    <a:pt x="59" y="104"/>
                  </a:lnTo>
                  <a:lnTo>
                    <a:pt x="59" y="106"/>
                  </a:lnTo>
                  <a:lnTo>
                    <a:pt x="57" y="108"/>
                  </a:lnTo>
                  <a:lnTo>
                    <a:pt x="57" y="108"/>
                  </a:lnTo>
                  <a:lnTo>
                    <a:pt x="53" y="108"/>
                  </a:lnTo>
                  <a:lnTo>
                    <a:pt x="53" y="111"/>
                  </a:lnTo>
                  <a:lnTo>
                    <a:pt x="55" y="111"/>
                  </a:lnTo>
                  <a:lnTo>
                    <a:pt x="53" y="113"/>
                  </a:lnTo>
                  <a:lnTo>
                    <a:pt x="55" y="117"/>
                  </a:lnTo>
                  <a:lnTo>
                    <a:pt x="55" y="121"/>
                  </a:lnTo>
                  <a:lnTo>
                    <a:pt x="55" y="125"/>
                  </a:lnTo>
                  <a:lnTo>
                    <a:pt x="51" y="126"/>
                  </a:lnTo>
                  <a:lnTo>
                    <a:pt x="47" y="128"/>
                  </a:lnTo>
                  <a:lnTo>
                    <a:pt x="46" y="134"/>
                  </a:lnTo>
                  <a:lnTo>
                    <a:pt x="46" y="138"/>
                  </a:lnTo>
                  <a:lnTo>
                    <a:pt x="44" y="138"/>
                  </a:lnTo>
                  <a:lnTo>
                    <a:pt x="44" y="145"/>
                  </a:lnTo>
                  <a:lnTo>
                    <a:pt x="44" y="147"/>
                  </a:lnTo>
                  <a:lnTo>
                    <a:pt x="40" y="147"/>
                  </a:lnTo>
                  <a:lnTo>
                    <a:pt x="38" y="145"/>
                  </a:lnTo>
                  <a:lnTo>
                    <a:pt x="40" y="145"/>
                  </a:lnTo>
                  <a:lnTo>
                    <a:pt x="38" y="142"/>
                  </a:lnTo>
                  <a:lnTo>
                    <a:pt x="36" y="138"/>
                  </a:lnTo>
                  <a:lnTo>
                    <a:pt x="32" y="138"/>
                  </a:lnTo>
                  <a:lnTo>
                    <a:pt x="30" y="134"/>
                  </a:lnTo>
                  <a:lnTo>
                    <a:pt x="27" y="130"/>
                  </a:lnTo>
                  <a:lnTo>
                    <a:pt x="27" y="128"/>
                  </a:lnTo>
                  <a:lnTo>
                    <a:pt x="27" y="123"/>
                  </a:lnTo>
                  <a:lnTo>
                    <a:pt x="25" y="121"/>
                  </a:lnTo>
                  <a:lnTo>
                    <a:pt x="27" y="117"/>
                  </a:lnTo>
                  <a:lnTo>
                    <a:pt x="27" y="113"/>
                  </a:lnTo>
                  <a:lnTo>
                    <a:pt x="32" y="108"/>
                  </a:lnTo>
                  <a:lnTo>
                    <a:pt x="32" y="104"/>
                  </a:lnTo>
                  <a:lnTo>
                    <a:pt x="32" y="100"/>
                  </a:lnTo>
                  <a:lnTo>
                    <a:pt x="32" y="96"/>
                  </a:lnTo>
                  <a:lnTo>
                    <a:pt x="27" y="94"/>
                  </a:lnTo>
                  <a:lnTo>
                    <a:pt x="23" y="94"/>
                  </a:lnTo>
                  <a:lnTo>
                    <a:pt x="21" y="96"/>
                  </a:lnTo>
                  <a:lnTo>
                    <a:pt x="17" y="96"/>
                  </a:lnTo>
                  <a:lnTo>
                    <a:pt x="17" y="98"/>
                  </a:lnTo>
                  <a:lnTo>
                    <a:pt x="14" y="96"/>
                  </a:lnTo>
                  <a:lnTo>
                    <a:pt x="14" y="93"/>
                  </a:lnTo>
                  <a:lnTo>
                    <a:pt x="12" y="93"/>
                  </a:lnTo>
                  <a:lnTo>
                    <a:pt x="10" y="89"/>
                  </a:lnTo>
                  <a:lnTo>
                    <a:pt x="10" y="87"/>
                  </a:lnTo>
                  <a:lnTo>
                    <a:pt x="4" y="89"/>
                  </a:lnTo>
                  <a:lnTo>
                    <a:pt x="4" y="87"/>
                  </a:lnTo>
                  <a:lnTo>
                    <a:pt x="2" y="83"/>
                  </a:lnTo>
                  <a:lnTo>
                    <a:pt x="0" y="81"/>
                  </a:lnTo>
                  <a:lnTo>
                    <a:pt x="0" y="79"/>
                  </a:lnTo>
                  <a:lnTo>
                    <a:pt x="0" y="79"/>
                  </a:lnTo>
                  <a:lnTo>
                    <a:pt x="4" y="76"/>
                  </a:lnTo>
                  <a:lnTo>
                    <a:pt x="4" y="72"/>
                  </a:lnTo>
                  <a:lnTo>
                    <a:pt x="4" y="70"/>
                  </a:lnTo>
                  <a:lnTo>
                    <a:pt x="4" y="68"/>
                  </a:lnTo>
                  <a:lnTo>
                    <a:pt x="4" y="66"/>
                  </a:lnTo>
                  <a:lnTo>
                    <a:pt x="4" y="64"/>
                  </a:lnTo>
                  <a:lnTo>
                    <a:pt x="8" y="62"/>
                  </a:lnTo>
                  <a:lnTo>
                    <a:pt x="12" y="62"/>
                  </a:lnTo>
                  <a:lnTo>
                    <a:pt x="14" y="59"/>
                  </a:lnTo>
                  <a:lnTo>
                    <a:pt x="15" y="59"/>
                  </a:lnTo>
                  <a:lnTo>
                    <a:pt x="14" y="57"/>
                  </a:lnTo>
                  <a:lnTo>
                    <a:pt x="12" y="57"/>
                  </a:lnTo>
                  <a:lnTo>
                    <a:pt x="12" y="55"/>
                  </a:lnTo>
                  <a:lnTo>
                    <a:pt x="12" y="51"/>
                  </a:lnTo>
                  <a:lnTo>
                    <a:pt x="12" y="51"/>
                  </a:lnTo>
                  <a:lnTo>
                    <a:pt x="14" y="49"/>
                  </a:lnTo>
                  <a:lnTo>
                    <a:pt x="12" y="45"/>
                  </a:lnTo>
                  <a:lnTo>
                    <a:pt x="12" y="44"/>
                  </a:lnTo>
                  <a:lnTo>
                    <a:pt x="12" y="42"/>
                  </a:lnTo>
                  <a:lnTo>
                    <a:pt x="12" y="38"/>
                  </a:lnTo>
                  <a:lnTo>
                    <a:pt x="10" y="34"/>
                  </a:lnTo>
                  <a:lnTo>
                    <a:pt x="12" y="32"/>
                  </a:lnTo>
                  <a:lnTo>
                    <a:pt x="15" y="29"/>
                  </a:lnTo>
                  <a:lnTo>
                    <a:pt x="15" y="27"/>
                  </a:lnTo>
                  <a:lnTo>
                    <a:pt x="15" y="27"/>
                  </a:lnTo>
                  <a:lnTo>
                    <a:pt x="15" y="21"/>
                  </a:lnTo>
                  <a:lnTo>
                    <a:pt x="15" y="19"/>
                  </a:lnTo>
                  <a:lnTo>
                    <a:pt x="12" y="17"/>
                  </a:lnTo>
                  <a:lnTo>
                    <a:pt x="12" y="15"/>
                  </a:lnTo>
                  <a:lnTo>
                    <a:pt x="14" y="10"/>
                  </a:lnTo>
                  <a:lnTo>
                    <a:pt x="14" y="8"/>
                  </a:lnTo>
                  <a:lnTo>
                    <a:pt x="12" y="8"/>
                  </a:lnTo>
                  <a:lnTo>
                    <a:pt x="8" y="8"/>
                  </a:lnTo>
                  <a:lnTo>
                    <a:pt x="8" y="4"/>
                  </a:lnTo>
                  <a:lnTo>
                    <a:pt x="6" y="4"/>
                  </a:lnTo>
                  <a:lnTo>
                    <a:pt x="4" y="0"/>
                  </a:lnTo>
                  <a:lnTo>
                    <a:pt x="4" y="0"/>
                  </a:lnTo>
                  <a:lnTo>
                    <a:pt x="4" y="0"/>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59" name="Freeform 144">
              <a:extLst>
                <a:ext uri="{FF2B5EF4-FFF2-40B4-BE49-F238E27FC236}">
                  <a16:creationId xmlns:a16="http://schemas.microsoft.com/office/drawing/2014/main" id="{5F0DDD0C-BF67-49E3-AA26-EB6F21F9AB03}"/>
                </a:ext>
              </a:extLst>
            </p:cNvPr>
            <p:cNvSpPr>
              <a:spLocks/>
            </p:cNvSpPr>
            <p:nvPr/>
          </p:nvSpPr>
          <p:spPr bwMode="auto">
            <a:xfrm>
              <a:off x="9434653" y="2858875"/>
              <a:ext cx="75557" cy="65063"/>
            </a:xfrm>
            <a:custGeom>
              <a:avLst/>
              <a:gdLst/>
              <a:ahLst/>
              <a:cxnLst>
                <a:cxn ang="0">
                  <a:pos x="47" y="54"/>
                </a:cxn>
                <a:cxn ang="0">
                  <a:pos x="49" y="62"/>
                </a:cxn>
                <a:cxn ang="0">
                  <a:pos x="58" y="56"/>
                </a:cxn>
                <a:cxn ang="0">
                  <a:pos x="66" y="62"/>
                </a:cxn>
                <a:cxn ang="0">
                  <a:pos x="71" y="67"/>
                </a:cxn>
                <a:cxn ang="0">
                  <a:pos x="83" y="73"/>
                </a:cxn>
                <a:cxn ang="0">
                  <a:pos x="92" y="69"/>
                </a:cxn>
                <a:cxn ang="0">
                  <a:pos x="100" y="64"/>
                </a:cxn>
                <a:cxn ang="0">
                  <a:pos x="109" y="75"/>
                </a:cxn>
                <a:cxn ang="0">
                  <a:pos x="126" y="90"/>
                </a:cxn>
                <a:cxn ang="0">
                  <a:pos x="139" y="98"/>
                </a:cxn>
                <a:cxn ang="0">
                  <a:pos x="147" y="98"/>
                </a:cxn>
                <a:cxn ang="0">
                  <a:pos x="139" y="75"/>
                </a:cxn>
                <a:cxn ang="0">
                  <a:pos x="134" y="81"/>
                </a:cxn>
                <a:cxn ang="0">
                  <a:pos x="122" y="67"/>
                </a:cxn>
                <a:cxn ang="0">
                  <a:pos x="126" y="49"/>
                </a:cxn>
                <a:cxn ang="0">
                  <a:pos x="130" y="39"/>
                </a:cxn>
                <a:cxn ang="0">
                  <a:pos x="130" y="30"/>
                </a:cxn>
                <a:cxn ang="0">
                  <a:pos x="124" y="20"/>
                </a:cxn>
                <a:cxn ang="0">
                  <a:pos x="173" y="3"/>
                </a:cxn>
                <a:cxn ang="0">
                  <a:pos x="183" y="7"/>
                </a:cxn>
                <a:cxn ang="0">
                  <a:pos x="198" y="13"/>
                </a:cxn>
                <a:cxn ang="0">
                  <a:pos x="207" y="20"/>
                </a:cxn>
                <a:cxn ang="0">
                  <a:pos x="209" y="30"/>
                </a:cxn>
                <a:cxn ang="0">
                  <a:pos x="213" y="37"/>
                </a:cxn>
                <a:cxn ang="0">
                  <a:pos x="216" y="49"/>
                </a:cxn>
                <a:cxn ang="0">
                  <a:pos x="211" y="56"/>
                </a:cxn>
                <a:cxn ang="0">
                  <a:pos x="213" y="67"/>
                </a:cxn>
                <a:cxn ang="0">
                  <a:pos x="213" y="75"/>
                </a:cxn>
                <a:cxn ang="0">
                  <a:pos x="215" y="81"/>
                </a:cxn>
                <a:cxn ang="0">
                  <a:pos x="207" y="88"/>
                </a:cxn>
                <a:cxn ang="0">
                  <a:pos x="207" y="98"/>
                </a:cxn>
                <a:cxn ang="0">
                  <a:pos x="203" y="105"/>
                </a:cxn>
                <a:cxn ang="0">
                  <a:pos x="201" y="115"/>
                </a:cxn>
                <a:cxn ang="0">
                  <a:pos x="164" y="126"/>
                </a:cxn>
                <a:cxn ang="0">
                  <a:pos x="158" y="139"/>
                </a:cxn>
                <a:cxn ang="0">
                  <a:pos x="149" y="139"/>
                </a:cxn>
                <a:cxn ang="0">
                  <a:pos x="135" y="143"/>
                </a:cxn>
                <a:cxn ang="0">
                  <a:pos x="128" y="150"/>
                </a:cxn>
                <a:cxn ang="0">
                  <a:pos x="126" y="156"/>
                </a:cxn>
                <a:cxn ang="0">
                  <a:pos x="96" y="184"/>
                </a:cxn>
                <a:cxn ang="0">
                  <a:pos x="83" y="182"/>
                </a:cxn>
                <a:cxn ang="0">
                  <a:pos x="75" y="182"/>
                </a:cxn>
                <a:cxn ang="0">
                  <a:pos x="66" y="181"/>
                </a:cxn>
                <a:cxn ang="0">
                  <a:pos x="56" y="177"/>
                </a:cxn>
                <a:cxn ang="0">
                  <a:pos x="51" y="175"/>
                </a:cxn>
                <a:cxn ang="0">
                  <a:pos x="28" y="179"/>
                </a:cxn>
                <a:cxn ang="0">
                  <a:pos x="19" y="169"/>
                </a:cxn>
                <a:cxn ang="0">
                  <a:pos x="7" y="160"/>
                </a:cxn>
                <a:cxn ang="0">
                  <a:pos x="0" y="152"/>
                </a:cxn>
                <a:cxn ang="0">
                  <a:pos x="41" y="84"/>
                </a:cxn>
                <a:cxn ang="0">
                  <a:pos x="41" y="71"/>
                </a:cxn>
                <a:cxn ang="0">
                  <a:pos x="41" y="54"/>
                </a:cxn>
              </a:cxnLst>
              <a:rect l="0" t="0" r="r" b="b"/>
              <a:pathLst>
                <a:path w="216" h="186">
                  <a:moveTo>
                    <a:pt x="41" y="54"/>
                  </a:moveTo>
                  <a:lnTo>
                    <a:pt x="43" y="54"/>
                  </a:lnTo>
                  <a:lnTo>
                    <a:pt x="43" y="54"/>
                  </a:lnTo>
                  <a:lnTo>
                    <a:pt x="47" y="54"/>
                  </a:lnTo>
                  <a:lnTo>
                    <a:pt x="47" y="56"/>
                  </a:lnTo>
                  <a:lnTo>
                    <a:pt x="47" y="60"/>
                  </a:lnTo>
                  <a:lnTo>
                    <a:pt x="49" y="62"/>
                  </a:lnTo>
                  <a:lnTo>
                    <a:pt x="49" y="62"/>
                  </a:lnTo>
                  <a:lnTo>
                    <a:pt x="53" y="60"/>
                  </a:lnTo>
                  <a:lnTo>
                    <a:pt x="55" y="58"/>
                  </a:lnTo>
                  <a:lnTo>
                    <a:pt x="58" y="58"/>
                  </a:lnTo>
                  <a:lnTo>
                    <a:pt x="58" y="56"/>
                  </a:lnTo>
                  <a:lnTo>
                    <a:pt x="64" y="56"/>
                  </a:lnTo>
                  <a:lnTo>
                    <a:pt x="66" y="56"/>
                  </a:lnTo>
                  <a:lnTo>
                    <a:pt x="66" y="60"/>
                  </a:lnTo>
                  <a:lnTo>
                    <a:pt x="66" y="62"/>
                  </a:lnTo>
                  <a:lnTo>
                    <a:pt x="66" y="64"/>
                  </a:lnTo>
                  <a:lnTo>
                    <a:pt x="66" y="66"/>
                  </a:lnTo>
                  <a:lnTo>
                    <a:pt x="68" y="66"/>
                  </a:lnTo>
                  <a:lnTo>
                    <a:pt x="71" y="67"/>
                  </a:lnTo>
                  <a:lnTo>
                    <a:pt x="71" y="67"/>
                  </a:lnTo>
                  <a:lnTo>
                    <a:pt x="77" y="71"/>
                  </a:lnTo>
                  <a:lnTo>
                    <a:pt x="81" y="71"/>
                  </a:lnTo>
                  <a:lnTo>
                    <a:pt x="83" y="73"/>
                  </a:lnTo>
                  <a:lnTo>
                    <a:pt x="83" y="73"/>
                  </a:lnTo>
                  <a:lnTo>
                    <a:pt x="87" y="73"/>
                  </a:lnTo>
                  <a:lnTo>
                    <a:pt x="92" y="71"/>
                  </a:lnTo>
                  <a:lnTo>
                    <a:pt x="92" y="69"/>
                  </a:lnTo>
                  <a:lnTo>
                    <a:pt x="96" y="64"/>
                  </a:lnTo>
                  <a:lnTo>
                    <a:pt x="98" y="64"/>
                  </a:lnTo>
                  <a:lnTo>
                    <a:pt x="100" y="64"/>
                  </a:lnTo>
                  <a:lnTo>
                    <a:pt x="100" y="64"/>
                  </a:lnTo>
                  <a:lnTo>
                    <a:pt x="100" y="69"/>
                  </a:lnTo>
                  <a:lnTo>
                    <a:pt x="103" y="73"/>
                  </a:lnTo>
                  <a:lnTo>
                    <a:pt x="103" y="75"/>
                  </a:lnTo>
                  <a:lnTo>
                    <a:pt x="109" y="75"/>
                  </a:lnTo>
                  <a:lnTo>
                    <a:pt x="115" y="81"/>
                  </a:lnTo>
                  <a:lnTo>
                    <a:pt x="119" y="81"/>
                  </a:lnTo>
                  <a:lnTo>
                    <a:pt x="122" y="86"/>
                  </a:lnTo>
                  <a:lnTo>
                    <a:pt x="126" y="90"/>
                  </a:lnTo>
                  <a:lnTo>
                    <a:pt x="130" y="94"/>
                  </a:lnTo>
                  <a:lnTo>
                    <a:pt x="134" y="98"/>
                  </a:lnTo>
                  <a:lnTo>
                    <a:pt x="135" y="98"/>
                  </a:lnTo>
                  <a:lnTo>
                    <a:pt x="139" y="98"/>
                  </a:lnTo>
                  <a:lnTo>
                    <a:pt x="141" y="96"/>
                  </a:lnTo>
                  <a:lnTo>
                    <a:pt x="143" y="96"/>
                  </a:lnTo>
                  <a:lnTo>
                    <a:pt x="143" y="98"/>
                  </a:lnTo>
                  <a:lnTo>
                    <a:pt x="147" y="98"/>
                  </a:lnTo>
                  <a:lnTo>
                    <a:pt x="147" y="96"/>
                  </a:lnTo>
                  <a:lnTo>
                    <a:pt x="147" y="75"/>
                  </a:lnTo>
                  <a:lnTo>
                    <a:pt x="143" y="75"/>
                  </a:lnTo>
                  <a:lnTo>
                    <a:pt x="139" y="75"/>
                  </a:lnTo>
                  <a:lnTo>
                    <a:pt x="139" y="79"/>
                  </a:lnTo>
                  <a:lnTo>
                    <a:pt x="141" y="81"/>
                  </a:lnTo>
                  <a:lnTo>
                    <a:pt x="139" y="81"/>
                  </a:lnTo>
                  <a:lnTo>
                    <a:pt x="134" y="81"/>
                  </a:lnTo>
                  <a:lnTo>
                    <a:pt x="132" y="79"/>
                  </a:lnTo>
                  <a:lnTo>
                    <a:pt x="130" y="75"/>
                  </a:lnTo>
                  <a:lnTo>
                    <a:pt x="126" y="69"/>
                  </a:lnTo>
                  <a:lnTo>
                    <a:pt x="122" y="67"/>
                  </a:lnTo>
                  <a:lnTo>
                    <a:pt x="122" y="64"/>
                  </a:lnTo>
                  <a:lnTo>
                    <a:pt x="122" y="54"/>
                  </a:lnTo>
                  <a:lnTo>
                    <a:pt x="122" y="51"/>
                  </a:lnTo>
                  <a:lnTo>
                    <a:pt x="126" y="49"/>
                  </a:lnTo>
                  <a:lnTo>
                    <a:pt x="128" y="45"/>
                  </a:lnTo>
                  <a:lnTo>
                    <a:pt x="128" y="45"/>
                  </a:lnTo>
                  <a:lnTo>
                    <a:pt x="128" y="41"/>
                  </a:lnTo>
                  <a:lnTo>
                    <a:pt x="130" y="39"/>
                  </a:lnTo>
                  <a:lnTo>
                    <a:pt x="128" y="37"/>
                  </a:lnTo>
                  <a:lnTo>
                    <a:pt x="130" y="34"/>
                  </a:lnTo>
                  <a:lnTo>
                    <a:pt x="128" y="32"/>
                  </a:lnTo>
                  <a:lnTo>
                    <a:pt x="130" y="30"/>
                  </a:lnTo>
                  <a:lnTo>
                    <a:pt x="130" y="30"/>
                  </a:lnTo>
                  <a:lnTo>
                    <a:pt x="128" y="26"/>
                  </a:lnTo>
                  <a:lnTo>
                    <a:pt x="126" y="24"/>
                  </a:lnTo>
                  <a:lnTo>
                    <a:pt x="124" y="20"/>
                  </a:lnTo>
                  <a:lnTo>
                    <a:pt x="134" y="7"/>
                  </a:lnTo>
                  <a:lnTo>
                    <a:pt x="164" y="0"/>
                  </a:lnTo>
                  <a:lnTo>
                    <a:pt x="171" y="3"/>
                  </a:lnTo>
                  <a:lnTo>
                    <a:pt x="173" y="3"/>
                  </a:lnTo>
                  <a:lnTo>
                    <a:pt x="175" y="5"/>
                  </a:lnTo>
                  <a:lnTo>
                    <a:pt x="179" y="5"/>
                  </a:lnTo>
                  <a:lnTo>
                    <a:pt x="179" y="7"/>
                  </a:lnTo>
                  <a:lnTo>
                    <a:pt x="183" y="7"/>
                  </a:lnTo>
                  <a:lnTo>
                    <a:pt x="183" y="11"/>
                  </a:lnTo>
                  <a:lnTo>
                    <a:pt x="186" y="11"/>
                  </a:lnTo>
                  <a:lnTo>
                    <a:pt x="196" y="13"/>
                  </a:lnTo>
                  <a:lnTo>
                    <a:pt x="198" y="13"/>
                  </a:lnTo>
                  <a:lnTo>
                    <a:pt x="199" y="15"/>
                  </a:lnTo>
                  <a:lnTo>
                    <a:pt x="201" y="17"/>
                  </a:lnTo>
                  <a:lnTo>
                    <a:pt x="203" y="17"/>
                  </a:lnTo>
                  <a:lnTo>
                    <a:pt x="207" y="20"/>
                  </a:lnTo>
                  <a:lnTo>
                    <a:pt x="207" y="20"/>
                  </a:lnTo>
                  <a:lnTo>
                    <a:pt x="207" y="24"/>
                  </a:lnTo>
                  <a:lnTo>
                    <a:pt x="209" y="24"/>
                  </a:lnTo>
                  <a:lnTo>
                    <a:pt x="209" y="30"/>
                  </a:lnTo>
                  <a:lnTo>
                    <a:pt x="213" y="30"/>
                  </a:lnTo>
                  <a:lnTo>
                    <a:pt x="215" y="30"/>
                  </a:lnTo>
                  <a:lnTo>
                    <a:pt x="215" y="32"/>
                  </a:lnTo>
                  <a:lnTo>
                    <a:pt x="213" y="37"/>
                  </a:lnTo>
                  <a:lnTo>
                    <a:pt x="213" y="39"/>
                  </a:lnTo>
                  <a:lnTo>
                    <a:pt x="216" y="41"/>
                  </a:lnTo>
                  <a:lnTo>
                    <a:pt x="216" y="41"/>
                  </a:lnTo>
                  <a:lnTo>
                    <a:pt x="216" y="49"/>
                  </a:lnTo>
                  <a:lnTo>
                    <a:pt x="216" y="49"/>
                  </a:lnTo>
                  <a:lnTo>
                    <a:pt x="216" y="51"/>
                  </a:lnTo>
                  <a:lnTo>
                    <a:pt x="213" y="54"/>
                  </a:lnTo>
                  <a:lnTo>
                    <a:pt x="211" y="56"/>
                  </a:lnTo>
                  <a:lnTo>
                    <a:pt x="213" y="60"/>
                  </a:lnTo>
                  <a:lnTo>
                    <a:pt x="213" y="64"/>
                  </a:lnTo>
                  <a:lnTo>
                    <a:pt x="213" y="66"/>
                  </a:lnTo>
                  <a:lnTo>
                    <a:pt x="213" y="67"/>
                  </a:lnTo>
                  <a:lnTo>
                    <a:pt x="215" y="71"/>
                  </a:lnTo>
                  <a:lnTo>
                    <a:pt x="213" y="73"/>
                  </a:lnTo>
                  <a:lnTo>
                    <a:pt x="213" y="73"/>
                  </a:lnTo>
                  <a:lnTo>
                    <a:pt x="213" y="75"/>
                  </a:lnTo>
                  <a:lnTo>
                    <a:pt x="213" y="79"/>
                  </a:lnTo>
                  <a:lnTo>
                    <a:pt x="215" y="79"/>
                  </a:lnTo>
                  <a:lnTo>
                    <a:pt x="216" y="81"/>
                  </a:lnTo>
                  <a:lnTo>
                    <a:pt x="215" y="81"/>
                  </a:lnTo>
                  <a:lnTo>
                    <a:pt x="213" y="84"/>
                  </a:lnTo>
                  <a:lnTo>
                    <a:pt x="209" y="84"/>
                  </a:lnTo>
                  <a:lnTo>
                    <a:pt x="207" y="86"/>
                  </a:lnTo>
                  <a:lnTo>
                    <a:pt x="207" y="88"/>
                  </a:lnTo>
                  <a:lnTo>
                    <a:pt x="207" y="90"/>
                  </a:lnTo>
                  <a:lnTo>
                    <a:pt x="207" y="92"/>
                  </a:lnTo>
                  <a:lnTo>
                    <a:pt x="207" y="94"/>
                  </a:lnTo>
                  <a:lnTo>
                    <a:pt x="207" y="98"/>
                  </a:lnTo>
                  <a:lnTo>
                    <a:pt x="203" y="101"/>
                  </a:lnTo>
                  <a:lnTo>
                    <a:pt x="201" y="101"/>
                  </a:lnTo>
                  <a:lnTo>
                    <a:pt x="201" y="103"/>
                  </a:lnTo>
                  <a:lnTo>
                    <a:pt x="203" y="105"/>
                  </a:lnTo>
                  <a:lnTo>
                    <a:pt x="207" y="109"/>
                  </a:lnTo>
                  <a:lnTo>
                    <a:pt x="207" y="111"/>
                  </a:lnTo>
                  <a:lnTo>
                    <a:pt x="207" y="111"/>
                  </a:lnTo>
                  <a:lnTo>
                    <a:pt x="201" y="115"/>
                  </a:lnTo>
                  <a:lnTo>
                    <a:pt x="190" y="116"/>
                  </a:lnTo>
                  <a:lnTo>
                    <a:pt x="186" y="118"/>
                  </a:lnTo>
                  <a:lnTo>
                    <a:pt x="167" y="126"/>
                  </a:lnTo>
                  <a:lnTo>
                    <a:pt x="164" y="126"/>
                  </a:lnTo>
                  <a:lnTo>
                    <a:pt x="158" y="130"/>
                  </a:lnTo>
                  <a:lnTo>
                    <a:pt x="154" y="133"/>
                  </a:lnTo>
                  <a:lnTo>
                    <a:pt x="158" y="139"/>
                  </a:lnTo>
                  <a:lnTo>
                    <a:pt x="158" y="139"/>
                  </a:lnTo>
                  <a:lnTo>
                    <a:pt x="154" y="139"/>
                  </a:lnTo>
                  <a:lnTo>
                    <a:pt x="154" y="139"/>
                  </a:lnTo>
                  <a:lnTo>
                    <a:pt x="151" y="139"/>
                  </a:lnTo>
                  <a:lnTo>
                    <a:pt x="149" y="139"/>
                  </a:lnTo>
                  <a:lnTo>
                    <a:pt x="149" y="139"/>
                  </a:lnTo>
                  <a:lnTo>
                    <a:pt x="143" y="139"/>
                  </a:lnTo>
                  <a:lnTo>
                    <a:pt x="139" y="139"/>
                  </a:lnTo>
                  <a:lnTo>
                    <a:pt x="135" y="143"/>
                  </a:lnTo>
                  <a:lnTo>
                    <a:pt x="135" y="143"/>
                  </a:lnTo>
                  <a:lnTo>
                    <a:pt x="130" y="145"/>
                  </a:lnTo>
                  <a:lnTo>
                    <a:pt x="128" y="148"/>
                  </a:lnTo>
                  <a:lnTo>
                    <a:pt x="128" y="150"/>
                  </a:lnTo>
                  <a:lnTo>
                    <a:pt x="128" y="152"/>
                  </a:lnTo>
                  <a:lnTo>
                    <a:pt x="128" y="154"/>
                  </a:lnTo>
                  <a:lnTo>
                    <a:pt x="128" y="154"/>
                  </a:lnTo>
                  <a:lnTo>
                    <a:pt x="126" y="156"/>
                  </a:lnTo>
                  <a:lnTo>
                    <a:pt x="119" y="158"/>
                  </a:lnTo>
                  <a:lnTo>
                    <a:pt x="109" y="167"/>
                  </a:lnTo>
                  <a:lnTo>
                    <a:pt x="100" y="177"/>
                  </a:lnTo>
                  <a:lnTo>
                    <a:pt x="96" y="184"/>
                  </a:lnTo>
                  <a:lnTo>
                    <a:pt x="90" y="186"/>
                  </a:lnTo>
                  <a:lnTo>
                    <a:pt x="87" y="186"/>
                  </a:lnTo>
                  <a:lnTo>
                    <a:pt x="83" y="182"/>
                  </a:lnTo>
                  <a:lnTo>
                    <a:pt x="83" y="182"/>
                  </a:lnTo>
                  <a:lnTo>
                    <a:pt x="83" y="182"/>
                  </a:lnTo>
                  <a:lnTo>
                    <a:pt x="81" y="182"/>
                  </a:lnTo>
                  <a:lnTo>
                    <a:pt x="79" y="182"/>
                  </a:lnTo>
                  <a:lnTo>
                    <a:pt x="75" y="182"/>
                  </a:lnTo>
                  <a:lnTo>
                    <a:pt x="71" y="184"/>
                  </a:lnTo>
                  <a:lnTo>
                    <a:pt x="71" y="184"/>
                  </a:lnTo>
                  <a:lnTo>
                    <a:pt x="68" y="182"/>
                  </a:lnTo>
                  <a:lnTo>
                    <a:pt x="66" y="181"/>
                  </a:lnTo>
                  <a:lnTo>
                    <a:pt x="62" y="181"/>
                  </a:lnTo>
                  <a:lnTo>
                    <a:pt x="60" y="181"/>
                  </a:lnTo>
                  <a:lnTo>
                    <a:pt x="56" y="177"/>
                  </a:lnTo>
                  <a:lnTo>
                    <a:pt x="56" y="177"/>
                  </a:lnTo>
                  <a:lnTo>
                    <a:pt x="55" y="175"/>
                  </a:lnTo>
                  <a:lnTo>
                    <a:pt x="53" y="177"/>
                  </a:lnTo>
                  <a:lnTo>
                    <a:pt x="51" y="175"/>
                  </a:lnTo>
                  <a:lnTo>
                    <a:pt x="51" y="175"/>
                  </a:lnTo>
                  <a:lnTo>
                    <a:pt x="49" y="175"/>
                  </a:lnTo>
                  <a:lnTo>
                    <a:pt x="47" y="175"/>
                  </a:lnTo>
                  <a:lnTo>
                    <a:pt x="43" y="175"/>
                  </a:lnTo>
                  <a:lnTo>
                    <a:pt x="28" y="179"/>
                  </a:lnTo>
                  <a:lnTo>
                    <a:pt x="24" y="177"/>
                  </a:lnTo>
                  <a:lnTo>
                    <a:pt x="23" y="175"/>
                  </a:lnTo>
                  <a:lnTo>
                    <a:pt x="23" y="173"/>
                  </a:lnTo>
                  <a:lnTo>
                    <a:pt x="19" y="169"/>
                  </a:lnTo>
                  <a:lnTo>
                    <a:pt x="17" y="169"/>
                  </a:lnTo>
                  <a:lnTo>
                    <a:pt x="15" y="169"/>
                  </a:lnTo>
                  <a:lnTo>
                    <a:pt x="11" y="164"/>
                  </a:lnTo>
                  <a:lnTo>
                    <a:pt x="7" y="160"/>
                  </a:lnTo>
                  <a:lnTo>
                    <a:pt x="7" y="160"/>
                  </a:lnTo>
                  <a:lnTo>
                    <a:pt x="4" y="158"/>
                  </a:lnTo>
                  <a:lnTo>
                    <a:pt x="4" y="154"/>
                  </a:lnTo>
                  <a:lnTo>
                    <a:pt x="0" y="152"/>
                  </a:lnTo>
                  <a:lnTo>
                    <a:pt x="4" y="90"/>
                  </a:lnTo>
                  <a:lnTo>
                    <a:pt x="43" y="90"/>
                  </a:lnTo>
                  <a:lnTo>
                    <a:pt x="41" y="88"/>
                  </a:lnTo>
                  <a:lnTo>
                    <a:pt x="41" y="84"/>
                  </a:lnTo>
                  <a:lnTo>
                    <a:pt x="43" y="81"/>
                  </a:lnTo>
                  <a:lnTo>
                    <a:pt x="43" y="79"/>
                  </a:lnTo>
                  <a:lnTo>
                    <a:pt x="41" y="75"/>
                  </a:lnTo>
                  <a:lnTo>
                    <a:pt x="41" y="71"/>
                  </a:lnTo>
                  <a:lnTo>
                    <a:pt x="41" y="64"/>
                  </a:lnTo>
                  <a:lnTo>
                    <a:pt x="39" y="56"/>
                  </a:lnTo>
                  <a:lnTo>
                    <a:pt x="41" y="54"/>
                  </a:lnTo>
                  <a:lnTo>
                    <a:pt x="41" y="54"/>
                  </a:lnTo>
                  <a:lnTo>
                    <a:pt x="41" y="54"/>
                  </a:lnTo>
                  <a:lnTo>
                    <a:pt x="41" y="54"/>
                  </a:lnTo>
                  <a:lnTo>
                    <a:pt x="41" y="54"/>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60" name="Freeform 145">
              <a:extLst>
                <a:ext uri="{FF2B5EF4-FFF2-40B4-BE49-F238E27FC236}">
                  <a16:creationId xmlns:a16="http://schemas.microsoft.com/office/drawing/2014/main" id="{C65CCCE9-E8CA-4F62-9F3F-8565A74AF126}"/>
                </a:ext>
              </a:extLst>
            </p:cNvPr>
            <p:cNvSpPr>
              <a:spLocks/>
            </p:cNvSpPr>
            <p:nvPr/>
          </p:nvSpPr>
          <p:spPr bwMode="auto">
            <a:xfrm>
              <a:off x="9368191" y="2844184"/>
              <a:ext cx="81503" cy="79755"/>
            </a:xfrm>
            <a:custGeom>
              <a:avLst/>
              <a:gdLst/>
              <a:ahLst/>
              <a:cxnLst>
                <a:cxn ang="0">
                  <a:pos x="213" y="215"/>
                </a:cxn>
                <a:cxn ang="0">
                  <a:pos x="199" y="206"/>
                </a:cxn>
                <a:cxn ang="0">
                  <a:pos x="192" y="196"/>
                </a:cxn>
                <a:cxn ang="0">
                  <a:pos x="231" y="132"/>
                </a:cxn>
                <a:cxn ang="0">
                  <a:pos x="231" y="119"/>
                </a:cxn>
                <a:cxn ang="0">
                  <a:pos x="231" y="98"/>
                </a:cxn>
                <a:cxn ang="0">
                  <a:pos x="224" y="98"/>
                </a:cxn>
                <a:cxn ang="0">
                  <a:pos x="216" y="100"/>
                </a:cxn>
                <a:cxn ang="0">
                  <a:pos x="203" y="98"/>
                </a:cxn>
                <a:cxn ang="0">
                  <a:pos x="199" y="100"/>
                </a:cxn>
                <a:cxn ang="0">
                  <a:pos x="199" y="93"/>
                </a:cxn>
                <a:cxn ang="0">
                  <a:pos x="199" y="83"/>
                </a:cxn>
                <a:cxn ang="0">
                  <a:pos x="197" y="76"/>
                </a:cxn>
                <a:cxn ang="0">
                  <a:pos x="194" y="70"/>
                </a:cxn>
                <a:cxn ang="0">
                  <a:pos x="190" y="61"/>
                </a:cxn>
                <a:cxn ang="0">
                  <a:pos x="190" y="47"/>
                </a:cxn>
                <a:cxn ang="0">
                  <a:pos x="190" y="38"/>
                </a:cxn>
                <a:cxn ang="0">
                  <a:pos x="192" y="29"/>
                </a:cxn>
                <a:cxn ang="0">
                  <a:pos x="169" y="19"/>
                </a:cxn>
                <a:cxn ang="0">
                  <a:pos x="145" y="27"/>
                </a:cxn>
                <a:cxn ang="0">
                  <a:pos x="145" y="38"/>
                </a:cxn>
                <a:cxn ang="0">
                  <a:pos x="118" y="40"/>
                </a:cxn>
                <a:cxn ang="0">
                  <a:pos x="109" y="34"/>
                </a:cxn>
                <a:cxn ang="0">
                  <a:pos x="101" y="25"/>
                </a:cxn>
                <a:cxn ang="0">
                  <a:pos x="98" y="12"/>
                </a:cxn>
                <a:cxn ang="0">
                  <a:pos x="96" y="6"/>
                </a:cxn>
                <a:cxn ang="0">
                  <a:pos x="64" y="0"/>
                </a:cxn>
                <a:cxn ang="0">
                  <a:pos x="45" y="2"/>
                </a:cxn>
                <a:cxn ang="0">
                  <a:pos x="30" y="0"/>
                </a:cxn>
                <a:cxn ang="0">
                  <a:pos x="21" y="4"/>
                </a:cxn>
                <a:cxn ang="0">
                  <a:pos x="15" y="6"/>
                </a:cxn>
                <a:cxn ang="0">
                  <a:pos x="30" y="36"/>
                </a:cxn>
                <a:cxn ang="0">
                  <a:pos x="30" y="61"/>
                </a:cxn>
                <a:cxn ang="0">
                  <a:pos x="39" y="89"/>
                </a:cxn>
                <a:cxn ang="0">
                  <a:pos x="34" y="125"/>
                </a:cxn>
                <a:cxn ang="0">
                  <a:pos x="15" y="143"/>
                </a:cxn>
                <a:cxn ang="0">
                  <a:pos x="7" y="172"/>
                </a:cxn>
                <a:cxn ang="0">
                  <a:pos x="0" y="198"/>
                </a:cxn>
                <a:cxn ang="0">
                  <a:pos x="0" y="215"/>
                </a:cxn>
                <a:cxn ang="0">
                  <a:pos x="5" y="211"/>
                </a:cxn>
                <a:cxn ang="0">
                  <a:pos x="17" y="211"/>
                </a:cxn>
                <a:cxn ang="0">
                  <a:pos x="26" y="209"/>
                </a:cxn>
                <a:cxn ang="0">
                  <a:pos x="32" y="209"/>
                </a:cxn>
                <a:cxn ang="0">
                  <a:pos x="36" y="211"/>
                </a:cxn>
                <a:cxn ang="0">
                  <a:pos x="49" y="215"/>
                </a:cxn>
                <a:cxn ang="0">
                  <a:pos x="124" y="215"/>
                </a:cxn>
                <a:cxn ang="0">
                  <a:pos x="132" y="223"/>
                </a:cxn>
                <a:cxn ang="0">
                  <a:pos x="141" y="224"/>
                </a:cxn>
                <a:cxn ang="0">
                  <a:pos x="152" y="224"/>
                </a:cxn>
                <a:cxn ang="0">
                  <a:pos x="160" y="223"/>
                </a:cxn>
                <a:cxn ang="0">
                  <a:pos x="173" y="226"/>
                </a:cxn>
                <a:cxn ang="0">
                  <a:pos x="179" y="226"/>
                </a:cxn>
                <a:cxn ang="0">
                  <a:pos x="182" y="228"/>
                </a:cxn>
                <a:cxn ang="0">
                  <a:pos x="216" y="221"/>
                </a:cxn>
              </a:cxnLst>
              <a:rect l="0" t="0" r="r" b="b"/>
              <a:pathLst>
                <a:path w="233" h="228">
                  <a:moveTo>
                    <a:pt x="216" y="221"/>
                  </a:moveTo>
                  <a:lnTo>
                    <a:pt x="214" y="219"/>
                  </a:lnTo>
                  <a:lnTo>
                    <a:pt x="213" y="217"/>
                  </a:lnTo>
                  <a:lnTo>
                    <a:pt x="213" y="215"/>
                  </a:lnTo>
                  <a:lnTo>
                    <a:pt x="209" y="211"/>
                  </a:lnTo>
                  <a:lnTo>
                    <a:pt x="207" y="211"/>
                  </a:lnTo>
                  <a:lnTo>
                    <a:pt x="203" y="211"/>
                  </a:lnTo>
                  <a:lnTo>
                    <a:pt x="199" y="206"/>
                  </a:lnTo>
                  <a:lnTo>
                    <a:pt x="197" y="204"/>
                  </a:lnTo>
                  <a:lnTo>
                    <a:pt x="197" y="202"/>
                  </a:lnTo>
                  <a:lnTo>
                    <a:pt x="194" y="200"/>
                  </a:lnTo>
                  <a:lnTo>
                    <a:pt x="192" y="196"/>
                  </a:lnTo>
                  <a:lnTo>
                    <a:pt x="190" y="194"/>
                  </a:lnTo>
                  <a:lnTo>
                    <a:pt x="192" y="134"/>
                  </a:lnTo>
                  <a:lnTo>
                    <a:pt x="233" y="134"/>
                  </a:lnTo>
                  <a:lnTo>
                    <a:pt x="231" y="132"/>
                  </a:lnTo>
                  <a:lnTo>
                    <a:pt x="231" y="126"/>
                  </a:lnTo>
                  <a:lnTo>
                    <a:pt x="233" y="125"/>
                  </a:lnTo>
                  <a:lnTo>
                    <a:pt x="233" y="121"/>
                  </a:lnTo>
                  <a:lnTo>
                    <a:pt x="231" y="119"/>
                  </a:lnTo>
                  <a:lnTo>
                    <a:pt x="231" y="113"/>
                  </a:lnTo>
                  <a:lnTo>
                    <a:pt x="231" y="108"/>
                  </a:lnTo>
                  <a:lnTo>
                    <a:pt x="229" y="100"/>
                  </a:lnTo>
                  <a:lnTo>
                    <a:pt x="231" y="98"/>
                  </a:lnTo>
                  <a:lnTo>
                    <a:pt x="231" y="98"/>
                  </a:lnTo>
                  <a:lnTo>
                    <a:pt x="231" y="96"/>
                  </a:lnTo>
                  <a:lnTo>
                    <a:pt x="228" y="96"/>
                  </a:lnTo>
                  <a:lnTo>
                    <a:pt x="224" y="98"/>
                  </a:lnTo>
                  <a:lnTo>
                    <a:pt x="222" y="100"/>
                  </a:lnTo>
                  <a:lnTo>
                    <a:pt x="220" y="100"/>
                  </a:lnTo>
                  <a:lnTo>
                    <a:pt x="218" y="100"/>
                  </a:lnTo>
                  <a:lnTo>
                    <a:pt x="216" y="100"/>
                  </a:lnTo>
                  <a:lnTo>
                    <a:pt x="213" y="100"/>
                  </a:lnTo>
                  <a:lnTo>
                    <a:pt x="209" y="100"/>
                  </a:lnTo>
                  <a:lnTo>
                    <a:pt x="207" y="98"/>
                  </a:lnTo>
                  <a:lnTo>
                    <a:pt x="203" y="98"/>
                  </a:lnTo>
                  <a:lnTo>
                    <a:pt x="203" y="98"/>
                  </a:lnTo>
                  <a:lnTo>
                    <a:pt x="203" y="98"/>
                  </a:lnTo>
                  <a:lnTo>
                    <a:pt x="199" y="100"/>
                  </a:lnTo>
                  <a:lnTo>
                    <a:pt x="199" y="100"/>
                  </a:lnTo>
                  <a:lnTo>
                    <a:pt x="199" y="98"/>
                  </a:lnTo>
                  <a:lnTo>
                    <a:pt x="199" y="94"/>
                  </a:lnTo>
                  <a:lnTo>
                    <a:pt x="199" y="94"/>
                  </a:lnTo>
                  <a:lnTo>
                    <a:pt x="199" y="93"/>
                  </a:lnTo>
                  <a:lnTo>
                    <a:pt x="199" y="93"/>
                  </a:lnTo>
                  <a:lnTo>
                    <a:pt x="199" y="89"/>
                  </a:lnTo>
                  <a:lnTo>
                    <a:pt x="197" y="85"/>
                  </a:lnTo>
                  <a:lnTo>
                    <a:pt x="199" y="83"/>
                  </a:lnTo>
                  <a:lnTo>
                    <a:pt x="199" y="83"/>
                  </a:lnTo>
                  <a:lnTo>
                    <a:pt x="197" y="79"/>
                  </a:lnTo>
                  <a:lnTo>
                    <a:pt x="197" y="77"/>
                  </a:lnTo>
                  <a:lnTo>
                    <a:pt x="197" y="76"/>
                  </a:lnTo>
                  <a:lnTo>
                    <a:pt x="197" y="74"/>
                  </a:lnTo>
                  <a:lnTo>
                    <a:pt x="196" y="74"/>
                  </a:lnTo>
                  <a:lnTo>
                    <a:pt x="194" y="70"/>
                  </a:lnTo>
                  <a:lnTo>
                    <a:pt x="194" y="70"/>
                  </a:lnTo>
                  <a:lnTo>
                    <a:pt x="194" y="68"/>
                  </a:lnTo>
                  <a:lnTo>
                    <a:pt x="192" y="64"/>
                  </a:lnTo>
                  <a:lnTo>
                    <a:pt x="192" y="62"/>
                  </a:lnTo>
                  <a:lnTo>
                    <a:pt x="190" y="61"/>
                  </a:lnTo>
                  <a:lnTo>
                    <a:pt x="192" y="59"/>
                  </a:lnTo>
                  <a:lnTo>
                    <a:pt x="192" y="53"/>
                  </a:lnTo>
                  <a:lnTo>
                    <a:pt x="190" y="49"/>
                  </a:lnTo>
                  <a:lnTo>
                    <a:pt x="190" y="47"/>
                  </a:lnTo>
                  <a:lnTo>
                    <a:pt x="192" y="47"/>
                  </a:lnTo>
                  <a:lnTo>
                    <a:pt x="192" y="44"/>
                  </a:lnTo>
                  <a:lnTo>
                    <a:pt x="190" y="42"/>
                  </a:lnTo>
                  <a:lnTo>
                    <a:pt x="190" y="38"/>
                  </a:lnTo>
                  <a:lnTo>
                    <a:pt x="192" y="34"/>
                  </a:lnTo>
                  <a:lnTo>
                    <a:pt x="192" y="34"/>
                  </a:lnTo>
                  <a:lnTo>
                    <a:pt x="192" y="30"/>
                  </a:lnTo>
                  <a:lnTo>
                    <a:pt x="192" y="29"/>
                  </a:lnTo>
                  <a:lnTo>
                    <a:pt x="169" y="27"/>
                  </a:lnTo>
                  <a:lnTo>
                    <a:pt x="169" y="25"/>
                  </a:lnTo>
                  <a:lnTo>
                    <a:pt x="169" y="23"/>
                  </a:lnTo>
                  <a:lnTo>
                    <a:pt x="169" y="19"/>
                  </a:lnTo>
                  <a:lnTo>
                    <a:pt x="165" y="19"/>
                  </a:lnTo>
                  <a:lnTo>
                    <a:pt x="165" y="21"/>
                  </a:lnTo>
                  <a:lnTo>
                    <a:pt x="149" y="21"/>
                  </a:lnTo>
                  <a:lnTo>
                    <a:pt x="145" y="27"/>
                  </a:lnTo>
                  <a:lnTo>
                    <a:pt x="145" y="30"/>
                  </a:lnTo>
                  <a:lnTo>
                    <a:pt x="145" y="30"/>
                  </a:lnTo>
                  <a:lnTo>
                    <a:pt x="145" y="34"/>
                  </a:lnTo>
                  <a:lnTo>
                    <a:pt x="145" y="38"/>
                  </a:lnTo>
                  <a:lnTo>
                    <a:pt x="130" y="40"/>
                  </a:lnTo>
                  <a:lnTo>
                    <a:pt x="128" y="42"/>
                  </a:lnTo>
                  <a:lnTo>
                    <a:pt x="120" y="40"/>
                  </a:lnTo>
                  <a:lnTo>
                    <a:pt x="118" y="40"/>
                  </a:lnTo>
                  <a:lnTo>
                    <a:pt x="115" y="40"/>
                  </a:lnTo>
                  <a:lnTo>
                    <a:pt x="111" y="40"/>
                  </a:lnTo>
                  <a:lnTo>
                    <a:pt x="109" y="40"/>
                  </a:lnTo>
                  <a:lnTo>
                    <a:pt x="109" y="34"/>
                  </a:lnTo>
                  <a:lnTo>
                    <a:pt x="105" y="30"/>
                  </a:lnTo>
                  <a:lnTo>
                    <a:pt x="103" y="29"/>
                  </a:lnTo>
                  <a:lnTo>
                    <a:pt x="101" y="27"/>
                  </a:lnTo>
                  <a:lnTo>
                    <a:pt x="101" y="25"/>
                  </a:lnTo>
                  <a:lnTo>
                    <a:pt x="101" y="23"/>
                  </a:lnTo>
                  <a:lnTo>
                    <a:pt x="100" y="19"/>
                  </a:lnTo>
                  <a:lnTo>
                    <a:pt x="98" y="15"/>
                  </a:lnTo>
                  <a:lnTo>
                    <a:pt x="98" y="12"/>
                  </a:lnTo>
                  <a:lnTo>
                    <a:pt x="100" y="10"/>
                  </a:lnTo>
                  <a:lnTo>
                    <a:pt x="100" y="10"/>
                  </a:lnTo>
                  <a:lnTo>
                    <a:pt x="98" y="6"/>
                  </a:lnTo>
                  <a:lnTo>
                    <a:pt x="96" y="6"/>
                  </a:lnTo>
                  <a:lnTo>
                    <a:pt x="98" y="4"/>
                  </a:lnTo>
                  <a:lnTo>
                    <a:pt x="98" y="2"/>
                  </a:lnTo>
                  <a:lnTo>
                    <a:pt x="79" y="0"/>
                  </a:lnTo>
                  <a:lnTo>
                    <a:pt x="64" y="0"/>
                  </a:lnTo>
                  <a:lnTo>
                    <a:pt x="60" y="2"/>
                  </a:lnTo>
                  <a:lnTo>
                    <a:pt x="51" y="2"/>
                  </a:lnTo>
                  <a:lnTo>
                    <a:pt x="51" y="0"/>
                  </a:lnTo>
                  <a:lnTo>
                    <a:pt x="45" y="2"/>
                  </a:lnTo>
                  <a:lnTo>
                    <a:pt x="39" y="2"/>
                  </a:lnTo>
                  <a:lnTo>
                    <a:pt x="36" y="2"/>
                  </a:lnTo>
                  <a:lnTo>
                    <a:pt x="34" y="2"/>
                  </a:lnTo>
                  <a:lnTo>
                    <a:pt x="30" y="0"/>
                  </a:lnTo>
                  <a:lnTo>
                    <a:pt x="26" y="2"/>
                  </a:lnTo>
                  <a:lnTo>
                    <a:pt x="26" y="2"/>
                  </a:lnTo>
                  <a:lnTo>
                    <a:pt x="24" y="4"/>
                  </a:lnTo>
                  <a:lnTo>
                    <a:pt x="21" y="4"/>
                  </a:lnTo>
                  <a:lnTo>
                    <a:pt x="21" y="4"/>
                  </a:lnTo>
                  <a:lnTo>
                    <a:pt x="21" y="4"/>
                  </a:lnTo>
                  <a:lnTo>
                    <a:pt x="21" y="4"/>
                  </a:lnTo>
                  <a:lnTo>
                    <a:pt x="15" y="6"/>
                  </a:lnTo>
                  <a:lnTo>
                    <a:pt x="17" y="10"/>
                  </a:lnTo>
                  <a:lnTo>
                    <a:pt x="17" y="12"/>
                  </a:lnTo>
                  <a:lnTo>
                    <a:pt x="26" y="23"/>
                  </a:lnTo>
                  <a:lnTo>
                    <a:pt x="30" y="36"/>
                  </a:lnTo>
                  <a:lnTo>
                    <a:pt x="34" y="45"/>
                  </a:lnTo>
                  <a:lnTo>
                    <a:pt x="32" y="53"/>
                  </a:lnTo>
                  <a:lnTo>
                    <a:pt x="26" y="59"/>
                  </a:lnTo>
                  <a:lnTo>
                    <a:pt x="30" y="61"/>
                  </a:lnTo>
                  <a:lnTo>
                    <a:pt x="30" y="68"/>
                  </a:lnTo>
                  <a:lnTo>
                    <a:pt x="32" y="74"/>
                  </a:lnTo>
                  <a:lnTo>
                    <a:pt x="32" y="77"/>
                  </a:lnTo>
                  <a:lnTo>
                    <a:pt x="39" y="89"/>
                  </a:lnTo>
                  <a:lnTo>
                    <a:pt x="39" y="93"/>
                  </a:lnTo>
                  <a:lnTo>
                    <a:pt x="41" y="94"/>
                  </a:lnTo>
                  <a:lnTo>
                    <a:pt x="41" y="109"/>
                  </a:lnTo>
                  <a:lnTo>
                    <a:pt x="34" y="125"/>
                  </a:lnTo>
                  <a:lnTo>
                    <a:pt x="32" y="125"/>
                  </a:lnTo>
                  <a:lnTo>
                    <a:pt x="24" y="128"/>
                  </a:lnTo>
                  <a:lnTo>
                    <a:pt x="24" y="134"/>
                  </a:lnTo>
                  <a:lnTo>
                    <a:pt x="15" y="143"/>
                  </a:lnTo>
                  <a:lnTo>
                    <a:pt x="13" y="151"/>
                  </a:lnTo>
                  <a:lnTo>
                    <a:pt x="11" y="151"/>
                  </a:lnTo>
                  <a:lnTo>
                    <a:pt x="11" y="166"/>
                  </a:lnTo>
                  <a:lnTo>
                    <a:pt x="7" y="172"/>
                  </a:lnTo>
                  <a:lnTo>
                    <a:pt x="5" y="179"/>
                  </a:lnTo>
                  <a:lnTo>
                    <a:pt x="0" y="187"/>
                  </a:lnTo>
                  <a:lnTo>
                    <a:pt x="0" y="190"/>
                  </a:lnTo>
                  <a:lnTo>
                    <a:pt x="0" y="198"/>
                  </a:lnTo>
                  <a:lnTo>
                    <a:pt x="0" y="207"/>
                  </a:lnTo>
                  <a:lnTo>
                    <a:pt x="0" y="211"/>
                  </a:lnTo>
                  <a:lnTo>
                    <a:pt x="0" y="215"/>
                  </a:lnTo>
                  <a:lnTo>
                    <a:pt x="0" y="215"/>
                  </a:lnTo>
                  <a:lnTo>
                    <a:pt x="2" y="215"/>
                  </a:lnTo>
                  <a:lnTo>
                    <a:pt x="4" y="215"/>
                  </a:lnTo>
                  <a:lnTo>
                    <a:pt x="5" y="215"/>
                  </a:lnTo>
                  <a:lnTo>
                    <a:pt x="5" y="211"/>
                  </a:lnTo>
                  <a:lnTo>
                    <a:pt x="7" y="211"/>
                  </a:lnTo>
                  <a:lnTo>
                    <a:pt x="11" y="211"/>
                  </a:lnTo>
                  <a:lnTo>
                    <a:pt x="15" y="215"/>
                  </a:lnTo>
                  <a:lnTo>
                    <a:pt x="17" y="211"/>
                  </a:lnTo>
                  <a:lnTo>
                    <a:pt x="17" y="211"/>
                  </a:lnTo>
                  <a:lnTo>
                    <a:pt x="21" y="207"/>
                  </a:lnTo>
                  <a:lnTo>
                    <a:pt x="24" y="207"/>
                  </a:lnTo>
                  <a:lnTo>
                    <a:pt x="26" y="209"/>
                  </a:lnTo>
                  <a:lnTo>
                    <a:pt x="30" y="209"/>
                  </a:lnTo>
                  <a:lnTo>
                    <a:pt x="30" y="207"/>
                  </a:lnTo>
                  <a:lnTo>
                    <a:pt x="30" y="207"/>
                  </a:lnTo>
                  <a:lnTo>
                    <a:pt x="32" y="209"/>
                  </a:lnTo>
                  <a:lnTo>
                    <a:pt x="34" y="209"/>
                  </a:lnTo>
                  <a:lnTo>
                    <a:pt x="36" y="211"/>
                  </a:lnTo>
                  <a:lnTo>
                    <a:pt x="36" y="211"/>
                  </a:lnTo>
                  <a:lnTo>
                    <a:pt x="36" y="211"/>
                  </a:lnTo>
                  <a:lnTo>
                    <a:pt x="39" y="215"/>
                  </a:lnTo>
                  <a:lnTo>
                    <a:pt x="45" y="217"/>
                  </a:lnTo>
                  <a:lnTo>
                    <a:pt x="47" y="215"/>
                  </a:lnTo>
                  <a:lnTo>
                    <a:pt x="49" y="215"/>
                  </a:lnTo>
                  <a:lnTo>
                    <a:pt x="51" y="215"/>
                  </a:lnTo>
                  <a:lnTo>
                    <a:pt x="51" y="215"/>
                  </a:lnTo>
                  <a:lnTo>
                    <a:pt x="54" y="215"/>
                  </a:lnTo>
                  <a:lnTo>
                    <a:pt x="124" y="215"/>
                  </a:lnTo>
                  <a:lnTo>
                    <a:pt x="124" y="215"/>
                  </a:lnTo>
                  <a:lnTo>
                    <a:pt x="126" y="219"/>
                  </a:lnTo>
                  <a:lnTo>
                    <a:pt x="128" y="221"/>
                  </a:lnTo>
                  <a:lnTo>
                    <a:pt x="132" y="223"/>
                  </a:lnTo>
                  <a:lnTo>
                    <a:pt x="135" y="223"/>
                  </a:lnTo>
                  <a:lnTo>
                    <a:pt x="139" y="223"/>
                  </a:lnTo>
                  <a:lnTo>
                    <a:pt x="141" y="223"/>
                  </a:lnTo>
                  <a:lnTo>
                    <a:pt x="141" y="224"/>
                  </a:lnTo>
                  <a:lnTo>
                    <a:pt x="145" y="226"/>
                  </a:lnTo>
                  <a:lnTo>
                    <a:pt x="145" y="224"/>
                  </a:lnTo>
                  <a:lnTo>
                    <a:pt x="149" y="223"/>
                  </a:lnTo>
                  <a:lnTo>
                    <a:pt x="152" y="224"/>
                  </a:lnTo>
                  <a:lnTo>
                    <a:pt x="156" y="224"/>
                  </a:lnTo>
                  <a:lnTo>
                    <a:pt x="156" y="223"/>
                  </a:lnTo>
                  <a:lnTo>
                    <a:pt x="158" y="223"/>
                  </a:lnTo>
                  <a:lnTo>
                    <a:pt x="160" y="223"/>
                  </a:lnTo>
                  <a:lnTo>
                    <a:pt x="164" y="226"/>
                  </a:lnTo>
                  <a:lnTo>
                    <a:pt x="167" y="228"/>
                  </a:lnTo>
                  <a:lnTo>
                    <a:pt x="169" y="228"/>
                  </a:lnTo>
                  <a:lnTo>
                    <a:pt x="173" y="226"/>
                  </a:lnTo>
                  <a:lnTo>
                    <a:pt x="173" y="226"/>
                  </a:lnTo>
                  <a:lnTo>
                    <a:pt x="175" y="224"/>
                  </a:lnTo>
                  <a:lnTo>
                    <a:pt x="175" y="226"/>
                  </a:lnTo>
                  <a:lnTo>
                    <a:pt x="179" y="226"/>
                  </a:lnTo>
                  <a:lnTo>
                    <a:pt x="179" y="226"/>
                  </a:lnTo>
                  <a:lnTo>
                    <a:pt x="179" y="228"/>
                  </a:lnTo>
                  <a:lnTo>
                    <a:pt x="181" y="228"/>
                  </a:lnTo>
                  <a:lnTo>
                    <a:pt x="182" y="228"/>
                  </a:lnTo>
                  <a:lnTo>
                    <a:pt x="184" y="228"/>
                  </a:lnTo>
                  <a:lnTo>
                    <a:pt x="186" y="228"/>
                  </a:lnTo>
                  <a:lnTo>
                    <a:pt x="186" y="228"/>
                  </a:lnTo>
                  <a:lnTo>
                    <a:pt x="216" y="221"/>
                  </a:lnTo>
                  <a:lnTo>
                    <a:pt x="216" y="221"/>
                  </a:lnTo>
                  <a:lnTo>
                    <a:pt x="216" y="221"/>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61" name="Freeform 146">
              <a:extLst>
                <a:ext uri="{FF2B5EF4-FFF2-40B4-BE49-F238E27FC236}">
                  <a16:creationId xmlns:a16="http://schemas.microsoft.com/office/drawing/2014/main" id="{15B13FB1-51DA-4ABF-B654-846F8CC18FC7}"/>
                </a:ext>
              </a:extLst>
            </p:cNvPr>
            <p:cNvSpPr>
              <a:spLocks/>
            </p:cNvSpPr>
            <p:nvPr/>
          </p:nvSpPr>
          <p:spPr bwMode="auto">
            <a:xfrm>
              <a:off x="9454942" y="2906798"/>
              <a:ext cx="51421" cy="46873"/>
            </a:xfrm>
            <a:custGeom>
              <a:avLst/>
              <a:gdLst/>
              <a:ahLst/>
              <a:cxnLst>
                <a:cxn ang="0">
                  <a:pos x="8" y="42"/>
                </a:cxn>
                <a:cxn ang="0">
                  <a:pos x="13" y="45"/>
                </a:cxn>
                <a:cxn ang="0">
                  <a:pos x="23" y="44"/>
                </a:cxn>
                <a:cxn ang="0">
                  <a:pos x="25" y="44"/>
                </a:cxn>
                <a:cxn ang="0">
                  <a:pos x="38" y="45"/>
                </a:cxn>
                <a:cxn ang="0">
                  <a:pos x="62" y="19"/>
                </a:cxn>
                <a:cxn ang="0">
                  <a:pos x="70" y="15"/>
                </a:cxn>
                <a:cxn ang="0">
                  <a:pos x="70" y="10"/>
                </a:cxn>
                <a:cxn ang="0">
                  <a:pos x="79" y="4"/>
                </a:cxn>
                <a:cxn ang="0">
                  <a:pos x="93" y="0"/>
                </a:cxn>
                <a:cxn ang="0">
                  <a:pos x="98" y="0"/>
                </a:cxn>
                <a:cxn ang="0">
                  <a:pos x="102" y="8"/>
                </a:cxn>
                <a:cxn ang="0">
                  <a:pos x="113" y="11"/>
                </a:cxn>
                <a:cxn ang="0">
                  <a:pos x="119" y="10"/>
                </a:cxn>
                <a:cxn ang="0">
                  <a:pos x="132" y="17"/>
                </a:cxn>
                <a:cxn ang="0">
                  <a:pos x="143" y="25"/>
                </a:cxn>
                <a:cxn ang="0">
                  <a:pos x="147" y="30"/>
                </a:cxn>
                <a:cxn ang="0">
                  <a:pos x="147" y="36"/>
                </a:cxn>
                <a:cxn ang="0">
                  <a:pos x="143" y="47"/>
                </a:cxn>
                <a:cxn ang="0">
                  <a:pos x="147" y="53"/>
                </a:cxn>
                <a:cxn ang="0">
                  <a:pos x="143" y="60"/>
                </a:cxn>
                <a:cxn ang="0">
                  <a:pos x="140" y="66"/>
                </a:cxn>
                <a:cxn ang="0">
                  <a:pos x="143" y="74"/>
                </a:cxn>
                <a:cxn ang="0">
                  <a:pos x="143" y="83"/>
                </a:cxn>
                <a:cxn ang="0">
                  <a:pos x="138" y="91"/>
                </a:cxn>
                <a:cxn ang="0">
                  <a:pos x="134" y="98"/>
                </a:cxn>
                <a:cxn ang="0">
                  <a:pos x="134" y="106"/>
                </a:cxn>
                <a:cxn ang="0">
                  <a:pos x="108" y="130"/>
                </a:cxn>
                <a:cxn ang="0">
                  <a:pos x="94" y="130"/>
                </a:cxn>
                <a:cxn ang="0">
                  <a:pos x="87" y="128"/>
                </a:cxn>
                <a:cxn ang="0">
                  <a:pos x="74" y="125"/>
                </a:cxn>
                <a:cxn ang="0">
                  <a:pos x="74" y="121"/>
                </a:cxn>
                <a:cxn ang="0">
                  <a:pos x="64" y="115"/>
                </a:cxn>
                <a:cxn ang="0">
                  <a:pos x="55" y="115"/>
                </a:cxn>
                <a:cxn ang="0">
                  <a:pos x="45" y="109"/>
                </a:cxn>
                <a:cxn ang="0">
                  <a:pos x="42" y="98"/>
                </a:cxn>
                <a:cxn ang="0">
                  <a:pos x="38" y="94"/>
                </a:cxn>
                <a:cxn ang="0">
                  <a:pos x="38" y="91"/>
                </a:cxn>
                <a:cxn ang="0">
                  <a:pos x="29" y="83"/>
                </a:cxn>
                <a:cxn ang="0">
                  <a:pos x="19" y="70"/>
                </a:cxn>
                <a:cxn ang="0">
                  <a:pos x="15" y="66"/>
                </a:cxn>
                <a:cxn ang="0">
                  <a:pos x="10" y="59"/>
                </a:cxn>
                <a:cxn ang="0">
                  <a:pos x="8" y="53"/>
                </a:cxn>
                <a:cxn ang="0">
                  <a:pos x="0" y="49"/>
                </a:cxn>
                <a:cxn ang="0">
                  <a:pos x="0" y="44"/>
                </a:cxn>
                <a:cxn ang="0">
                  <a:pos x="0" y="42"/>
                </a:cxn>
              </a:cxnLst>
              <a:rect l="0" t="0" r="r" b="b"/>
              <a:pathLst>
                <a:path w="147" h="134">
                  <a:moveTo>
                    <a:pt x="0" y="42"/>
                  </a:moveTo>
                  <a:lnTo>
                    <a:pt x="2" y="42"/>
                  </a:lnTo>
                  <a:lnTo>
                    <a:pt x="8" y="42"/>
                  </a:lnTo>
                  <a:lnTo>
                    <a:pt x="10" y="44"/>
                  </a:lnTo>
                  <a:lnTo>
                    <a:pt x="12" y="45"/>
                  </a:lnTo>
                  <a:lnTo>
                    <a:pt x="13" y="45"/>
                  </a:lnTo>
                  <a:lnTo>
                    <a:pt x="17" y="44"/>
                  </a:lnTo>
                  <a:lnTo>
                    <a:pt x="21" y="44"/>
                  </a:lnTo>
                  <a:lnTo>
                    <a:pt x="23" y="44"/>
                  </a:lnTo>
                  <a:lnTo>
                    <a:pt x="25" y="44"/>
                  </a:lnTo>
                  <a:lnTo>
                    <a:pt x="25" y="44"/>
                  </a:lnTo>
                  <a:lnTo>
                    <a:pt x="25" y="44"/>
                  </a:lnTo>
                  <a:lnTo>
                    <a:pt x="29" y="47"/>
                  </a:lnTo>
                  <a:lnTo>
                    <a:pt x="32" y="47"/>
                  </a:lnTo>
                  <a:lnTo>
                    <a:pt x="38" y="45"/>
                  </a:lnTo>
                  <a:lnTo>
                    <a:pt x="42" y="38"/>
                  </a:lnTo>
                  <a:lnTo>
                    <a:pt x="51" y="28"/>
                  </a:lnTo>
                  <a:lnTo>
                    <a:pt x="62" y="19"/>
                  </a:lnTo>
                  <a:lnTo>
                    <a:pt x="68" y="17"/>
                  </a:lnTo>
                  <a:lnTo>
                    <a:pt x="70" y="15"/>
                  </a:lnTo>
                  <a:lnTo>
                    <a:pt x="70" y="15"/>
                  </a:lnTo>
                  <a:lnTo>
                    <a:pt x="70" y="13"/>
                  </a:lnTo>
                  <a:lnTo>
                    <a:pt x="70" y="11"/>
                  </a:lnTo>
                  <a:lnTo>
                    <a:pt x="70" y="10"/>
                  </a:lnTo>
                  <a:lnTo>
                    <a:pt x="74" y="6"/>
                  </a:lnTo>
                  <a:lnTo>
                    <a:pt x="77" y="4"/>
                  </a:lnTo>
                  <a:lnTo>
                    <a:pt x="79" y="4"/>
                  </a:lnTo>
                  <a:lnTo>
                    <a:pt x="83" y="0"/>
                  </a:lnTo>
                  <a:lnTo>
                    <a:pt x="87" y="0"/>
                  </a:lnTo>
                  <a:lnTo>
                    <a:pt x="93" y="0"/>
                  </a:lnTo>
                  <a:lnTo>
                    <a:pt x="93" y="0"/>
                  </a:lnTo>
                  <a:lnTo>
                    <a:pt x="94" y="0"/>
                  </a:lnTo>
                  <a:lnTo>
                    <a:pt x="98" y="0"/>
                  </a:lnTo>
                  <a:lnTo>
                    <a:pt x="100" y="0"/>
                  </a:lnTo>
                  <a:lnTo>
                    <a:pt x="102" y="0"/>
                  </a:lnTo>
                  <a:lnTo>
                    <a:pt x="102" y="8"/>
                  </a:lnTo>
                  <a:lnTo>
                    <a:pt x="108" y="8"/>
                  </a:lnTo>
                  <a:lnTo>
                    <a:pt x="109" y="8"/>
                  </a:lnTo>
                  <a:lnTo>
                    <a:pt x="113" y="11"/>
                  </a:lnTo>
                  <a:lnTo>
                    <a:pt x="113" y="10"/>
                  </a:lnTo>
                  <a:lnTo>
                    <a:pt x="115" y="8"/>
                  </a:lnTo>
                  <a:lnTo>
                    <a:pt x="119" y="10"/>
                  </a:lnTo>
                  <a:lnTo>
                    <a:pt x="125" y="13"/>
                  </a:lnTo>
                  <a:lnTo>
                    <a:pt x="128" y="17"/>
                  </a:lnTo>
                  <a:lnTo>
                    <a:pt x="132" y="17"/>
                  </a:lnTo>
                  <a:lnTo>
                    <a:pt x="138" y="19"/>
                  </a:lnTo>
                  <a:lnTo>
                    <a:pt x="140" y="21"/>
                  </a:lnTo>
                  <a:lnTo>
                    <a:pt x="143" y="25"/>
                  </a:lnTo>
                  <a:lnTo>
                    <a:pt x="147" y="25"/>
                  </a:lnTo>
                  <a:lnTo>
                    <a:pt x="147" y="28"/>
                  </a:lnTo>
                  <a:lnTo>
                    <a:pt x="147" y="30"/>
                  </a:lnTo>
                  <a:lnTo>
                    <a:pt x="147" y="34"/>
                  </a:lnTo>
                  <a:lnTo>
                    <a:pt x="147" y="34"/>
                  </a:lnTo>
                  <a:lnTo>
                    <a:pt x="147" y="36"/>
                  </a:lnTo>
                  <a:lnTo>
                    <a:pt x="147" y="40"/>
                  </a:lnTo>
                  <a:lnTo>
                    <a:pt x="143" y="42"/>
                  </a:lnTo>
                  <a:lnTo>
                    <a:pt x="143" y="47"/>
                  </a:lnTo>
                  <a:lnTo>
                    <a:pt x="143" y="51"/>
                  </a:lnTo>
                  <a:lnTo>
                    <a:pt x="143" y="53"/>
                  </a:lnTo>
                  <a:lnTo>
                    <a:pt x="147" y="53"/>
                  </a:lnTo>
                  <a:lnTo>
                    <a:pt x="147" y="55"/>
                  </a:lnTo>
                  <a:lnTo>
                    <a:pt x="143" y="59"/>
                  </a:lnTo>
                  <a:lnTo>
                    <a:pt x="143" y="60"/>
                  </a:lnTo>
                  <a:lnTo>
                    <a:pt x="143" y="64"/>
                  </a:lnTo>
                  <a:lnTo>
                    <a:pt x="140" y="64"/>
                  </a:lnTo>
                  <a:lnTo>
                    <a:pt x="140" y="66"/>
                  </a:lnTo>
                  <a:lnTo>
                    <a:pt x="143" y="70"/>
                  </a:lnTo>
                  <a:lnTo>
                    <a:pt x="143" y="72"/>
                  </a:lnTo>
                  <a:lnTo>
                    <a:pt x="143" y="74"/>
                  </a:lnTo>
                  <a:lnTo>
                    <a:pt x="143" y="77"/>
                  </a:lnTo>
                  <a:lnTo>
                    <a:pt x="143" y="79"/>
                  </a:lnTo>
                  <a:lnTo>
                    <a:pt x="143" y="83"/>
                  </a:lnTo>
                  <a:lnTo>
                    <a:pt x="143" y="85"/>
                  </a:lnTo>
                  <a:lnTo>
                    <a:pt x="140" y="89"/>
                  </a:lnTo>
                  <a:lnTo>
                    <a:pt x="138" y="91"/>
                  </a:lnTo>
                  <a:lnTo>
                    <a:pt x="134" y="91"/>
                  </a:lnTo>
                  <a:lnTo>
                    <a:pt x="134" y="94"/>
                  </a:lnTo>
                  <a:lnTo>
                    <a:pt x="134" y="98"/>
                  </a:lnTo>
                  <a:lnTo>
                    <a:pt x="134" y="98"/>
                  </a:lnTo>
                  <a:lnTo>
                    <a:pt x="134" y="104"/>
                  </a:lnTo>
                  <a:lnTo>
                    <a:pt x="134" y="106"/>
                  </a:lnTo>
                  <a:lnTo>
                    <a:pt x="134" y="113"/>
                  </a:lnTo>
                  <a:lnTo>
                    <a:pt x="113" y="134"/>
                  </a:lnTo>
                  <a:lnTo>
                    <a:pt x="108" y="130"/>
                  </a:lnTo>
                  <a:lnTo>
                    <a:pt x="104" y="128"/>
                  </a:lnTo>
                  <a:lnTo>
                    <a:pt x="98" y="130"/>
                  </a:lnTo>
                  <a:lnTo>
                    <a:pt x="94" y="130"/>
                  </a:lnTo>
                  <a:lnTo>
                    <a:pt x="94" y="130"/>
                  </a:lnTo>
                  <a:lnTo>
                    <a:pt x="91" y="128"/>
                  </a:lnTo>
                  <a:lnTo>
                    <a:pt x="87" y="128"/>
                  </a:lnTo>
                  <a:lnTo>
                    <a:pt x="85" y="125"/>
                  </a:lnTo>
                  <a:lnTo>
                    <a:pt x="81" y="125"/>
                  </a:lnTo>
                  <a:lnTo>
                    <a:pt x="74" y="125"/>
                  </a:lnTo>
                  <a:lnTo>
                    <a:pt x="74" y="125"/>
                  </a:lnTo>
                  <a:lnTo>
                    <a:pt x="74" y="123"/>
                  </a:lnTo>
                  <a:lnTo>
                    <a:pt x="74" y="121"/>
                  </a:lnTo>
                  <a:lnTo>
                    <a:pt x="70" y="119"/>
                  </a:lnTo>
                  <a:lnTo>
                    <a:pt x="68" y="119"/>
                  </a:lnTo>
                  <a:lnTo>
                    <a:pt x="64" y="115"/>
                  </a:lnTo>
                  <a:lnTo>
                    <a:pt x="62" y="115"/>
                  </a:lnTo>
                  <a:lnTo>
                    <a:pt x="57" y="115"/>
                  </a:lnTo>
                  <a:lnTo>
                    <a:pt x="55" y="115"/>
                  </a:lnTo>
                  <a:lnTo>
                    <a:pt x="51" y="115"/>
                  </a:lnTo>
                  <a:lnTo>
                    <a:pt x="49" y="111"/>
                  </a:lnTo>
                  <a:lnTo>
                    <a:pt x="45" y="109"/>
                  </a:lnTo>
                  <a:lnTo>
                    <a:pt x="44" y="106"/>
                  </a:lnTo>
                  <a:lnTo>
                    <a:pt x="44" y="104"/>
                  </a:lnTo>
                  <a:lnTo>
                    <a:pt x="42" y="98"/>
                  </a:lnTo>
                  <a:lnTo>
                    <a:pt x="44" y="98"/>
                  </a:lnTo>
                  <a:lnTo>
                    <a:pt x="40" y="94"/>
                  </a:lnTo>
                  <a:lnTo>
                    <a:pt x="38" y="94"/>
                  </a:lnTo>
                  <a:lnTo>
                    <a:pt x="38" y="91"/>
                  </a:lnTo>
                  <a:lnTo>
                    <a:pt x="38" y="91"/>
                  </a:lnTo>
                  <a:lnTo>
                    <a:pt x="38" y="91"/>
                  </a:lnTo>
                  <a:lnTo>
                    <a:pt x="34" y="89"/>
                  </a:lnTo>
                  <a:lnTo>
                    <a:pt x="34" y="85"/>
                  </a:lnTo>
                  <a:lnTo>
                    <a:pt x="29" y="83"/>
                  </a:lnTo>
                  <a:lnTo>
                    <a:pt x="25" y="81"/>
                  </a:lnTo>
                  <a:lnTo>
                    <a:pt x="21" y="74"/>
                  </a:lnTo>
                  <a:lnTo>
                    <a:pt x="19" y="70"/>
                  </a:lnTo>
                  <a:lnTo>
                    <a:pt x="17" y="70"/>
                  </a:lnTo>
                  <a:lnTo>
                    <a:pt x="15" y="68"/>
                  </a:lnTo>
                  <a:lnTo>
                    <a:pt x="15" y="66"/>
                  </a:lnTo>
                  <a:lnTo>
                    <a:pt x="13" y="64"/>
                  </a:lnTo>
                  <a:lnTo>
                    <a:pt x="12" y="60"/>
                  </a:lnTo>
                  <a:lnTo>
                    <a:pt x="10" y="59"/>
                  </a:lnTo>
                  <a:lnTo>
                    <a:pt x="10" y="59"/>
                  </a:lnTo>
                  <a:lnTo>
                    <a:pt x="10" y="57"/>
                  </a:lnTo>
                  <a:lnTo>
                    <a:pt x="8" y="53"/>
                  </a:lnTo>
                  <a:lnTo>
                    <a:pt x="4" y="53"/>
                  </a:lnTo>
                  <a:lnTo>
                    <a:pt x="4" y="51"/>
                  </a:lnTo>
                  <a:lnTo>
                    <a:pt x="0" y="49"/>
                  </a:lnTo>
                  <a:lnTo>
                    <a:pt x="0" y="47"/>
                  </a:lnTo>
                  <a:lnTo>
                    <a:pt x="0" y="45"/>
                  </a:lnTo>
                  <a:lnTo>
                    <a:pt x="0" y="44"/>
                  </a:lnTo>
                  <a:lnTo>
                    <a:pt x="0" y="42"/>
                  </a:lnTo>
                  <a:lnTo>
                    <a:pt x="0" y="42"/>
                  </a:lnTo>
                  <a:lnTo>
                    <a:pt x="0" y="42"/>
                  </a:lnTo>
                  <a:lnTo>
                    <a:pt x="0" y="42"/>
                  </a:lnTo>
                  <a:lnTo>
                    <a:pt x="0" y="42"/>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62" name="Freeform 147">
              <a:extLst>
                <a:ext uri="{FF2B5EF4-FFF2-40B4-BE49-F238E27FC236}">
                  <a16:creationId xmlns:a16="http://schemas.microsoft.com/office/drawing/2014/main" id="{BDDE128D-DE03-4E81-971A-DCECC3D29BAD}"/>
                </a:ext>
              </a:extLst>
            </p:cNvPr>
            <p:cNvSpPr>
              <a:spLocks/>
            </p:cNvSpPr>
            <p:nvPr/>
          </p:nvSpPr>
          <p:spPr bwMode="auto">
            <a:xfrm>
              <a:off x="9454942" y="2906798"/>
              <a:ext cx="51421" cy="46873"/>
            </a:xfrm>
            <a:custGeom>
              <a:avLst/>
              <a:gdLst/>
              <a:ahLst/>
              <a:cxnLst>
                <a:cxn ang="0">
                  <a:pos x="8" y="42"/>
                </a:cxn>
                <a:cxn ang="0">
                  <a:pos x="13" y="45"/>
                </a:cxn>
                <a:cxn ang="0">
                  <a:pos x="23" y="44"/>
                </a:cxn>
                <a:cxn ang="0">
                  <a:pos x="25" y="44"/>
                </a:cxn>
                <a:cxn ang="0">
                  <a:pos x="38" y="45"/>
                </a:cxn>
                <a:cxn ang="0">
                  <a:pos x="62" y="19"/>
                </a:cxn>
                <a:cxn ang="0">
                  <a:pos x="70" y="15"/>
                </a:cxn>
                <a:cxn ang="0">
                  <a:pos x="70" y="10"/>
                </a:cxn>
                <a:cxn ang="0">
                  <a:pos x="79" y="4"/>
                </a:cxn>
                <a:cxn ang="0">
                  <a:pos x="93" y="0"/>
                </a:cxn>
                <a:cxn ang="0">
                  <a:pos x="98" y="0"/>
                </a:cxn>
                <a:cxn ang="0">
                  <a:pos x="102" y="8"/>
                </a:cxn>
                <a:cxn ang="0">
                  <a:pos x="113" y="11"/>
                </a:cxn>
                <a:cxn ang="0">
                  <a:pos x="119" y="10"/>
                </a:cxn>
                <a:cxn ang="0">
                  <a:pos x="132" y="17"/>
                </a:cxn>
                <a:cxn ang="0">
                  <a:pos x="143" y="25"/>
                </a:cxn>
                <a:cxn ang="0">
                  <a:pos x="147" y="30"/>
                </a:cxn>
                <a:cxn ang="0">
                  <a:pos x="147" y="36"/>
                </a:cxn>
                <a:cxn ang="0">
                  <a:pos x="143" y="47"/>
                </a:cxn>
                <a:cxn ang="0">
                  <a:pos x="147" y="53"/>
                </a:cxn>
                <a:cxn ang="0">
                  <a:pos x="143" y="60"/>
                </a:cxn>
                <a:cxn ang="0">
                  <a:pos x="140" y="66"/>
                </a:cxn>
                <a:cxn ang="0">
                  <a:pos x="143" y="74"/>
                </a:cxn>
                <a:cxn ang="0">
                  <a:pos x="143" y="83"/>
                </a:cxn>
                <a:cxn ang="0">
                  <a:pos x="138" y="91"/>
                </a:cxn>
                <a:cxn ang="0">
                  <a:pos x="134" y="98"/>
                </a:cxn>
                <a:cxn ang="0">
                  <a:pos x="134" y="106"/>
                </a:cxn>
                <a:cxn ang="0">
                  <a:pos x="108" y="130"/>
                </a:cxn>
                <a:cxn ang="0">
                  <a:pos x="94" y="130"/>
                </a:cxn>
                <a:cxn ang="0">
                  <a:pos x="87" y="128"/>
                </a:cxn>
                <a:cxn ang="0">
                  <a:pos x="74" y="125"/>
                </a:cxn>
                <a:cxn ang="0">
                  <a:pos x="74" y="121"/>
                </a:cxn>
                <a:cxn ang="0">
                  <a:pos x="64" y="115"/>
                </a:cxn>
                <a:cxn ang="0">
                  <a:pos x="55" y="115"/>
                </a:cxn>
                <a:cxn ang="0">
                  <a:pos x="45" y="109"/>
                </a:cxn>
                <a:cxn ang="0">
                  <a:pos x="42" y="98"/>
                </a:cxn>
                <a:cxn ang="0">
                  <a:pos x="38" y="94"/>
                </a:cxn>
                <a:cxn ang="0">
                  <a:pos x="38" y="91"/>
                </a:cxn>
                <a:cxn ang="0">
                  <a:pos x="29" y="83"/>
                </a:cxn>
                <a:cxn ang="0">
                  <a:pos x="19" y="70"/>
                </a:cxn>
                <a:cxn ang="0">
                  <a:pos x="15" y="66"/>
                </a:cxn>
                <a:cxn ang="0">
                  <a:pos x="10" y="59"/>
                </a:cxn>
                <a:cxn ang="0">
                  <a:pos x="8" y="53"/>
                </a:cxn>
                <a:cxn ang="0">
                  <a:pos x="0" y="49"/>
                </a:cxn>
                <a:cxn ang="0">
                  <a:pos x="0" y="44"/>
                </a:cxn>
                <a:cxn ang="0">
                  <a:pos x="0" y="42"/>
                </a:cxn>
              </a:cxnLst>
              <a:rect l="0" t="0" r="r" b="b"/>
              <a:pathLst>
                <a:path w="147" h="134">
                  <a:moveTo>
                    <a:pt x="0" y="42"/>
                  </a:moveTo>
                  <a:lnTo>
                    <a:pt x="2" y="42"/>
                  </a:lnTo>
                  <a:lnTo>
                    <a:pt x="8" y="42"/>
                  </a:lnTo>
                  <a:lnTo>
                    <a:pt x="10" y="44"/>
                  </a:lnTo>
                  <a:lnTo>
                    <a:pt x="12" y="45"/>
                  </a:lnTo>
                  <a:lnTo>
                    <a:pt x="13" y="45"/>
                  </a:lnTo>
                  <a:lnTo>
                    <a:pt x="17" y="44"/>
                  </a:lnTo>
                  <a:lnTo>
                    <a:pt x="21" y="44"/>
                  </a:lnTo>
                  <a:lnTo>
                    <a:pt x="23" y="44"/>
                  </a:lnTo>
                  <a:lnTo>
                    <a:pt x="25" y="44"/>
                  </a:lnTo>
                  <a:lnTo>
                    <a:pt x="25" y="44"/>
                  </a:lnTo>
                  <a:lnTo>
                    <a:pt x="25" y="44"/>
                  </a:lnTo>
                  <a:lnTo>
                    <a:pt x="29" y="47"/>
                  </a:lnTo>
                  <a:lnTo>
                    <a:pt x="32" y="47"/>
                  </a:lnTo>
                  <a:lnTo>
                    <a:pt x="38" y="45"/>
                  </a:lnTo>
                  <a:lnTo>
                    <a:pt x="42" y="38"/>
                  </a:lnTo>
                  <a:lnTo>
                    <a:pt x="51" y="28"/>
                  </a:lnTo>
                  <a:lnTo>
                    <a:pt x="62" y="19"/>
                  </a:lnTo>
                  <a:lnTo>
                    <a:pt x="68" y="17"/>
                  </a:lnTo>
                  <a:lnTo>
                    <a:pt x="70" y="15"/>
                  </a:lnTo>
                  <a:lnTo>
                    <a:pt x="70" y="15"/>
                  </a:lnTo>
                  <a:lnTo>
                    <a:pt x="70" y="13"/>
                  </a:lnTo>
                  <a:lnTo>
                    <a:pt x="70" y="11"/>
                  </a:lnTo>
                  <a:lnTo>
                    <a:pt x="70" y="10"/>
                  </a:lnTo>
                  <a:lnTo>
                    <a:pt x="74" y="6"/>
                  </a:lnTo>
                  <a:lnTo>
                    <a:pt x="77" y="4"/>
                  </a:lnTo>
                  <a:lnTo>
                    <a:pt x="79" y="4"/>
                  </a:lnTo>
                  <a:lnTo>
                    <a:pt x="83" y="0"/>
                  </a:lnTo>
                  <a:lnTo>
                    <a:pt x="87" y="0"/>
                  </a:lnTo>
                  <a:lnTo>
                    <a:pt x="93" y="0"/>
                  </a:lnTo>
                  <a:lnTo>
                    <a:pt x="93" y="0"/>
                  </a:lnTo>
                  <a:lnTo>
                    <a:pt x="94" y="0"/>
                  </a:lnTo>
                  <a:lnTo>
                    <a:pt x="98" y="0"/>
                  </a:lnTo>
                  <a:lnTo>
                    <a:pt x="100" y="0"/>
                  </a:lnTo>
                  <a:lnTo>
                    <a:pt x="102" y="0"/>
                  </a:lnTo>
                  <a:lnTo>
                    <a:pt x="102" y="8"/>
                  </a:lnTo>
                  <a:lnTo>
                    <a:pt x="108" y="8"/>
                  </a:lnTo>
                  <a:lnTo>
                    <a:pt x="109" y="8"/>
                  </a:lnTo>
                  <a:lnTo>
                    <a:pt x="113" y="11"/>
                  </a:lnTo>
                  <a:lnTo>
                    <a:pt x="113" y="10"/>
                  </a:lnTo>
                  <a:lnTo>
                    <a:pt x="115" y="8"/>
                  </a:lnTo>
                  <a:lnTo>
                    <a:pt x="119" y="10"/>
                  </a:lnTo>
                  <a:lnTo>
                    <a:pt x="125" y="13"/>
                  </a:lnTo>
                  <a:lnTo>
                    <a:pt x="128" y="17"/>
                  </a:lnTo>
                  <a:lnTo>
                    <a:pt x="132" y="17"/>
                  </a:lnTo>
                  <a:lnTo>
                    <a:pt x="138" y="19"/>
                  </a:lnTo>
                  <a:lnTo>
                    <a:pt x="140" y="21"/>
                  </a:lnTo>
                  <a:lnTo>
                    <a:pt x="143" y="25"/>
                  </a:lnTo>
                  <a:lnTo>
                    <a:pt x="147" y="25"/>
                  </a:lnTo>
                  <a:lnTo>
                    <a:pt x="147" y="28"/>
                  </a:lnTo>
                  <a:lnTo>
                    <a:pt x="147" y="30"/>
                  </a:lnTo>
                  <a:lnTo>
                    <a:pt x="147" y="34"/>
                  </a:lnTo>
                  <a:lnTo>
                    <a:pt x="147" y="34"/>
                  </a:lnTo>
                  <a:lnTo>
                    <a:pt x="147" y="36"/>
                  </a:lnTo>
                  <a:lnTo>
                    <a:pt x="147" y="40"/>
                  </a:lnTo>
                  <a:lnTo>
                    <a:pt x="143" y="42"/>
                  </a:lnTo>
                  <a:lnTo>
                    <a:pt x="143" y="47"/>
                  </a:lnTo>
                  <a:lnTo>
                    <a:pt x="143" y="51"/>
                  </a:lnTo>
                  <a:lnTo>
                    <a:pt x="143" y="53"/>
                  </a:lnTo>
                  <a:lnTo>
                    <a:pt x="147" y="53"/>
                  </a:lnTo>
                  <a:lnTo>
                    <a:pt x="147" y="55"/>
                  </a:lnTo>
                  <a:lnTo>
                    <a:pt x="143" y="59"/>
                  </a:lnTo>
                  <a:lnTo>
                    <a:pt x="143" y="60"/>
                  </a:lnTo>
                  <a:lnTo>
                    <a:pt x="143" y="64"/>
                  </a:lnTo>
                  <a:lnTo>
                    <a:pt x="140" y="64"/>
                  </a:lnTo>
                  <a:lnTo>
                    <a:pt x="140" y="66"/>
                  </a:lnTo>
                  <a:lnTo>
                    <a:pt x="143" y="70"/>
                  </a:lnTo>
                  <a:lnTo>
                    <a:pt x="143" y="72"/>
                  </a:lnTo>
                  <a:lnTo>
                    <a:pt x="143" y="74"/>
                  </a:lnTo>
                  <a:lnTo>
                    <a:pt x="143" y="77"/>
                  </a:lnTo>
                  <a:lnTo>
                    <a:pt x="143" y="79"/>
                  </a:lnTo>
                  <a:lnTo>
                    <a:pt x="143" y="83"/>
                  </a:lnTo>
                  <a:lnTo>
                    <a:pt x="143" y="85"/>
                  </a:lnTo>
                  <a:lnTo>
                    <a:pt x="140" y="89"/>
                  </a:lnTo>
                  <a:lnTo>
                    <a:pt x="138" y="91"/>
                  </a:lnTo>
                  <a:lnTo>
                    <a:pt x="134" y="91"/>
                  </a:lnTo>
                  <a:lnTo>
                    <a:pt x="134" y="94"/>
                  </a:lnTo>
                  <a:lnTo>
                    <a:pt x="134" y="98"/>
                  </a:lnTo>
                  <a:lnTo>
                    <a:pt x="134" y="98"/>
                  </a:lnTo>
                  <a:lnTo>
                    <a:pt x="134" y="104"/>
                  </a:lnTo>
                  <a:lnTo>
                    <a:pt x="134" y="106"/>
                  </a:lnTo>
                  <a:lnTo>
                    <a:pt x="134" y="113"/>
                  </a:lnTo>
                  <a:lnTo>
                    <a:pt x="113" y="134"/>
                  </a:lnTo>
                  <a:lnTo>
                    <a:pt x="108" y="130"/>
                  </a:lnTo>
                  <a:lnTo>
                    <a:pt x="104" y="128"/>
                  </a:lnTo>
                  <a:lnTo>
                    <a:pt x="98" y="130"/>
                  </a:lnTo>
                  <a:lnTo>
                    <a:pt x="94" y="130"/>
                  </a:lnTo>
                  <a:lnTo>
                    <a:pt x="94" y="130"/>
                  </a:lnTo>
                  <a:lnTo>
                    <a:pt x="91" y="128"/>
                  </a:lnTo>
                  <a:lnTo>
                    <a:pt x="87" y="128"/>
                  </a:lnTo>
                  <a:lnTo>
                    <a:pt x="85" y="125"/>
                  </a:lnTo>
                  <a:lnTo>
                    <a:pt x="81" y="125"/>
                  </a:lnTo>
                  <a:lnTo>
                    <a:pt x="74" y="125"/>
                  </a:lnTo>
                  <a:lnTo>
                    <a:pt x="74" y="125"/>
                  </a:lnTo>
                  <a:lnTo>
                    <a:pt x="74" y="123"/>
                  </a:lnTo>
                  <a:lnTo>
                    <a:pt x="74" y="121"/>
                  </a:lnTo>
                  <a:lnTo>
                    <a:pt x="70" y="119"/>
                  </a:lnTo>
                  <a:lnTo>
                    <a:pt x="68" y="119"/>
                  </a:lnTo>
                  <a:lnTo>
                    <a:pt x="64" y="115"/>
                  </a:lnTo>
                  <a:lnTo>
                    <a:pt x="62" y="115"/>
                  </a:lnTo>
                  <a:lnTo>
                    <a:pt x="57" y="115"/>
                  </a:lnTo>
                  <a:lnTo>
                    <a:pt x="55" y="115"/>
                  </a:lnTo>
                  <a:lnTo>
                    <a:pt x="51" y="115"/>
                  </a:lnTo>
                  <a:lnTo>
                    <a:pt x="49" y="111"/>
                  </a:lnTo>
                  <a:lnTo>
                    <a:pt x="45" y="109"/>
                  </a:lnTo>
                  <a:lnTo>
                    <a:pt x="44" y="106"/>
                  </a:lnTo>
                  <a:lnTo>
                    <a:pt x="44" y="104"/>
                  </a:lnTo>
                  <a:lnTo>
                    <a:pt x="42" y="98"/>
                  </a:lnTo>
                  <a:lnTo>
                    <a:pt x="44" y="98"/>
                  </a:lnTo>
                  <a:lnTo>
                    <a:pt x="40" y="94"/>
                  </a:lnTo>
                  <a:lnTo>
                    <a:pt x="38" y="94"/>
                  </a:lnTo>
                  <a:lnTo>
                    <a:pt x="38" y="91"/>
                  </a:lnTo>
                  <a:lnTo>
                    <a:pt x="38" y="91"/>
                  </a:lnTo>
                  <a:lnTo>
                    <a:pt x="38" y="91"/>
                  </a:lnTo>
                  <a:lnTo>
                    <a:pt x="34" y="89"/>
                  </a:lnTo>
                  <a:lnTo>
                    <a:pt x="34" y="85"/>
                  </a:lnTo>
                  <a:lnTo>
                    <a:pt x="29" y="83"/>
                  </a:lnTo>
                  <a:lnTo>
                    <a:pt x="25" y="81"/>
                  </a:lnTo>
                  <a:lnTo>
                    <a:pt x="21" y="74"/>
                  </a:lnTo>
                  <a:lnTo>
                    <a:pt x="19" y="70"/>
                  </a:lnTo>
                  <a:lnTo>
                    <a:pt x="17" y="70"/>
                  </a:lnTo>
                  <a:lnTo>
                    <a:pt x="15" y="68"/>
                  </a:lnTo>
                  <a:lnTo>
                    <a:pt x="15" y="66"/>
                  </a:lnTo>
                  <a:lnTo>
                    <a:pt x="13" y="64"/>
                  </a:lnTo>
                  <a:lnTo>
                    <a:pt x="12" y="60"/>
                  </a:lnTo>
                  <a:lnTo>
                    <a:pt x="10" y="59"/>
                  </a:lnTo>
                  <a:lnTo>
                    <a:pt x="10" y="59"/>
                  </a:lnTo>
                  <a:lnTo>
                    <a:pt x="10" y="57"/>
                  </a:lnTo>
                  <a:lnTo>
                    <a:pt x="8" y="53"/>
                  </a:lnTo>
                  <a:lnTo>
                    <a:pt x="4" y="53"/>
                  </a:lnTo>
                  <a:lnTo>
                    <a:pt x="4" y="51"/>
                  </a:lnTo>
                  <a:lnTo>
                    <a:pt x="0" y="49"/>
                  </a:lnTo>
                  <a:lnTo>
                    <a:pt x="0" y="47"/>
                  </a:lnTo>
                  <a:lnTo>
                    <a:pt x="0" y="45"/>
                  </a:lnTo>
                  <a:lnTo>
                    <a:pt x="0" y="44"/>
                  </a:lnTo>
                  <a:lnTo>
                    <a:pt x="0" y="42"/>
                  </a:lnTo>
                  <a:lnTo>
                    <a:pt x="0" y="42"/>
                  </a:lnTo>
                  <a:lnTo>
                    <a:pt x="0" y="42"/>
                  </a:lnTo>
                  <a:lnTo>
                    <a:pt x="0" y="42"/>
                  </a:lnTo>
                  <a:lnTo>
                    <a:pt x="0" y="42"/>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63" name="Freeform 148">
              <a:extLst>
                <a:ext uri="{FF2B5EF4-FFF2-40B4-BE49-F238E27FC236}">
                  <a16:creationId xmlns:a16="http://schemas.microsoft.com/office/drawing/2014/main" id="{AE938A72-F636-4FA9-A79F-7EC1B70E2219}"/>
                </a:ext>
              </a:extLst>
            </p:cNvPr>
            <p:cNvSpPr>
              <a:spLocks/>
            </p:cNvSpPr>
            <p:nvPr/>
          </p:nvSpPr>
          <p:spPr bwMode="auto">
            <a:xfrm>
              <a:off x="9420311" y="2922189"/>
              <a:ext cx="60515" cy="60515"/>
            </a:xfrm>
            <a:custGeom>
              <a:avLst/>
              <a:gdLst/>
              <a:ahLst/>
              <a:cxnLst>
                <a:cxn ang="0">
                  <a:pos x="99" y="3"/>
                </a:cxn>
                <a:cxn ang="0">
                  <a:pos x="103" y="9"/>
                </a:cxn>
                <a:cxn ang="0">
                  <a:pos x="109" y="13"/>
                </a:cxn>
                <a:cxn ang="0">
                  <a:pos x="112" y="18"/>
                </a:cxn>
                <a:cxn ang="0">
                  <a:pos x="114" y="26"/>
                </a:cxn>
                <a:cxn ang="0">
                  <a:pos x="120" y="32"/>
                </a:cxn>
                <a:cxn ang="0">
                  <a:pos x="133" y="43"/>
                </a:cxn>
                <a:cxn ang="0">
                  <a:pos x="137" y="47"/>
                </a:cxn>
                <a:cxn ang="0">
                  <a:pos x="139" y="52"/>
                </a:cxn>
                <a:cxn ang="0">
                  <a:pos x="143" y="60"/>
                </a:cxn>
                <a:cxn ang="0">
                  <a:pos x="148" y="67"/>
                </a:cxn>
                <a:cxn ang="0">
                  <a:pos x="156" y="73"/>
                </a:cxn>
                <a:cxn ang="0">
                  <a:pos x="167" y="77"/>
                </a:cxn>
                <a:cxn ang="0">
                  <a:pos x="173" y="81"/>
                </a:cxn>
                <a:cxn ang="0">
                  <a:pos x="173" y="84"/>
                </a:cxn>
                <a:cxn ang="0">
                  <a:pos x="163" y="86"/>
                </a:cxn>
                <a:cxn ang="0">
                  <a:pos x="161" y="92"/>
                </a:cxn>
                <a:cxn ang="0">
                  <a:pos x="154" y="96"/>
                </a:cxn>
                <a:cxn ang="0">
                  <a:pos x="144" y="97"/>
                </a:cxn>
                <a:cxn ang="0">
                  <a:pos x="139" y="105"/>
                </a:cxn>
                <a:cxn ang="0">
                  <a:pos x="133" y="105"/>
                </a:cxn>
                <a:cxn ang="0">
                  <a:pos x="126" y="118"/>
                </a:cxn>
                <a:cxn ang="0">
                  <a:pos x="124" y="124"/>
                </a:cxn>
                <a:cxn ang="0">
                  <a:pos x="118" y="129"/>
                </a:cxn>
                <a:cxn ang="0">
                  <a:pos x="114" y="131"/>
                </a:cxn>
                <a:cxn ang="0">
                  <a:pos x="107" y="135"/>
                </a:cxn>
                <a:cxn ang="0">
                  <a:pos x="103" y="145"/>
                </a:cxn>
                <a:cxn ang="0">
                  <a:pos x="103" y="152"/>
                </a:cxn>
                <a:cxn ang="0">
                  <a:pos x="96" y="152"/>
                </a:cxn>
                <a:cxn ang="0">
                  <a:pos x="84" y="154"/>
                </a:cxn>
                <a:cxn ang="0">
                  <a:pos x="69" y="150"/>
                </a:cxn>
                <a:cxn ang="0">
                  <a:pos x="60" y="146"/>
                </a:cxn>
                <a:cxn ang="0">
                  <a:pos x="48" y="160"/>
                </a:cxn>
                <a:cxn ang="0">
                  <a:pos x="37" y="165"/>
                </a:cxn>
                <a:cxn ang="0">
                  <a:pos x="26" y="173"/>
                </a:cxn>
                <a:cxn ang="0">
                  <a:pos x="15" y="171"/>
                </a:cxn>
                <a:cxn ang="0">
                  <a:pos x="13" y="162"/>
                </a:cxn>
                <a:cxn ang="0">
                  <a:pos x="5" y="143"/>
                </a:cxn>
                <a:cxn ang="0">
                  <a:pos x="0" y="137"/>
                </a:cxn>
                <a:cxn ang="0">
                  <a:pos x="18" y="81"/>
                </a:cxn>
                <a:cxn ang="0">
                  <a:pos x="54" y="9"/>
                </a:cxn>
                <a:cxn ang="0">
                  <a:pos x="64" y="7"/>
                </a:cxn>
                <a:cxn ang="0">
                  <a:pos x="67" y="13"/>
                </a:cxn>
                <a:cxn ang="0">
                  <a:pos x="67" y="16"/>
                </a:cxn>
                <a:cxn ang="0">
                  <a:pos x="82" y="3"/>
                </a:cxn>
                <a:cxn ang="0">
                  <a:pos x="88" y="5"/>
                </a:cxn>
                <a:cxn ang="0">
                  <a:pos x="99" y="0"/>
                </a:cxn>
                <a:cxn ang="0">
                  <a:pos x="99" y="0"/>
                </a:cxn>
              </a:cxnLst>
              <a:rect l="0" t="0" r="r" b="b"/>
              <a:pathLst>
                <a:path w="173" h="173">
                  <a:moveTo>
                    <a:pt x="99" y="0"/>
                  </a:moveTo>
                  <a:lnTo>
                    <a:pt x="99" y="1"/>
                  </a:lnTo>
                  <a:lnTo>
                    <a:pt x="99" y="3"/>
                  </a:lnTo>
                  <a:lnTo>
                    <a:pt x="99" y="5"/>
                  </a:lnTo>
                  <a:lnTo>
                    <a:pt x="99" y="7"/>
                  </a:lnTo>
                  <a:lnTo>
                    <a:pt x="103" y="9"/>
                  </a:lnTo>
                  <a:lnTo>
                    <a:pt x="103" y="11"/>
                  </a:lnTo>
                  <a:lnTo>
                    <a:pt x="109" y="11"/>
                  </a:lnTo>
                  <a:lnTo>
                    <a:pt x="109" y="13"/>
                  </a:lnTo>
                  <a:lnTo>
                    <a:pt x="109" y="16"/>
                  </a:lnTo>
                  <a:lnTo>
                    <a:pt x="109" y="16"/>
                  </a:lnTo>
                  <a:lnTo>
                    <a:pt x="112" y="18"/>
                  </a:lnTo>
                  <a:lnTo>
                    <a:pt x="112" y="22"/>
                  </a:lnTo>
                  <a:lnTo>
                    <a:pt x="114" y="24"/>
                  </a:lnTo>
                  <a:lnTo>
                    <a:pt x="114" y="26"/>
                  </a:lnTo>
                  <a:lnTo>
                    <a:pt x="116" y="28"/>
                  </a:lnTo>
                  <a:lnTo>
                    <a:pt x="118" y="28"/>
                  </a:lnTo>
                  <a:lnTo>
                    <a:pt x="120" y="32"/>
                  </a:lnTo>
                  <a:lnTo>
                    <a:pt x="126" y="39"/>
                  </a:lnTo>
                  <a:lnTo>
                    <a:pt x="129" y="41"/>
                  </a:lnTo>
                  <a:lnTo>
                    <a:pt x="133" y="43"/>
                  </a:lnTo>
                  <a:lnTo>
                    <a:pt x="133" y="47"/>
                  </a:lnTo>
                  <a:lnTo>
                    <a:pt x="137" y="47"/>
                  </a:lnTo>
                  <a:lnTo>
                    <a:pt x="137" y="47"/>
                  </a:lnTo>
                  <a:lnTo>
                    <a:pt x="137" y="48"/>
                  </a:lnTo>
                  <a:lnTo>
                    <a:pt x="137" y="50"/>
                  </a:lnTo>
                  <a:lnTo>
                    <a:pt x="139" y="52"/>
                  </a:lnTo>
                  <a:lnTo>
                    <a:pt x="143" y="56"/>
                  </a:lnTo>
                  <a:lnTo>
                    <a:pt x="143" y="56"/>
                  </a:lnTo>
                  <a:lnTo>
                    <a:pt x="143" y="60"/>
                  </a:lnTo>
                  <a:lnTo>
                    <a:pt x="143" y="64"/>
                  </a:lnTo>
                  <a:lnTo>
                    <a:pt x="144" y="67"/>
                  </a:lnTo>
                  <a:lnTo>
                    <a:pt x="148" y="67"/>
                  </a:lnTo>
                  <a:lnTo>
                    <a:pt x="150" y="73"/>
                  </a:lnTo>
                  <a:lnTo>
                    <a:pt x="154" y="73"/>
                  </a:lnTo>
                  <a:lnTo>
                    <a:pt x="156" y="73"/>
                  </a:lnTo>
                  <a:lnTo>
                    <a:pt x="161" y="73"/>
                  </a:lnTo>
                  <a:lnTo>
                    <a:pt x="163" y="73"/>
                  </a:lnTo>
                  <a:lnTo>
                    <a:pt x="167" y="77"/>
                  </a:lnTo>
                  <a:lnTo>
                    <a:pt x="169" y="77"/>
                  </a:lnTo>
                  <a:lnTo>
                    <a:pt x="173" y="77"/>
                  </a:lnTo>
                  <a:lnTo>
                    <a:pt x="173" y="81"/>
                  </a:lnTo>
                  <a:lnTo>
                    <a:pt x="173" y="81"/>
                  </a:lnTo>
                  <a:lnTo>
                    <a:pt x="173" y="82"/>
                  </a:lnTo>
                  <a:lnTo>
                    <a:pt x="173" y="84"/>
                  </a:lnTo>
                  <a:lnTo>
                    <a:pt x="169" y="84"/>
                  </a:lnTo>
                  <a:lnTo>
                    <a:pt x="167" y="84"/>
                  </a:lnTo>
                  <a:lnTo>
                    <a:pt x="163" y="86"/>
                  </a:lnTo>
                  <a:lnTo>
                    <a:pt x="163" y="88"/>
                  </a:lnTo>
                  <a:lnTo>
                    <a:pt x="163" y="92"/>
                  </a:lnTo>
                  <a:lnTo>
                    <a:pt x="161" y="92"/>
                  </a:lnTo>
                  <a:lnTo>
                    <a:pt x="160" y="96"/>
                  </a:lnTo>
                  <a:lnTo>
                    <a:pt x="156" y="96"/>
                  </a:lnTo>
                  <a:lnTo>
                    <a:pt x="154" y="96"/>
                  </a:lnTo>
                  <a:lnTo>
                    <a:pt x="152" y="96"/>
                  </a:lnTo>
                  <a:lnTo>
                    <a:pt x="148" y="96"/>
                  </a:lnTo>
                  <a:lnTo>
                    <a:pt x="144" y="97"/>
                  </a:lnTo>
                  <a:lnTo>
                    <a:pt x="143" y="101"/>
                  </a:lnTo>
                  <a:lnTo>
                    <a:pt x="143" y="101"/>
                  </a:lnTo>
                  <a:lnTo>
                    <a:pt x="139" y="105"/>
                  </a:lnTo>
                  <a:lnTo>
                    <a:pt x="139" y="105"/>
                  </a:lnTo>
                  <a:lnTo>
                    <a:pt x="137" y="105"/>
                  </a:lnTo>
                  <a:lnTo>
                    <a:pt x="133" y="105"/>
                  </a:lnTo>
                  <a:lnTo>
                    <a:pt x="131" y="107"/>
                  </a:lnTo>
                  <a:lnTo>
                    <a:pt x="128" y="114"/>
                  </a:lnTo>
                  <a:lnTo>
                    <a:pt x="126" y="118"/>
                  </a:lnTo>
                  <a:lnTo>
                    <a:pt x="128" y="120"/>
                  </a:lnTo>
                  <a:lnTo>
                    <a:pt x="128" y="124"/>
                  </a:lnTo>
                  <a:lnTo>
                    <a:pt x="124" y="124"/>
                  </a:lnTo>
                  <a:lnTo>
                    <a:pt x="124" y="126"/>
                  </a:lnTo>
                  <a:lnTo>
                    <a:pt x="120" y="126"/>
                  </a:lnTo>
                  <a:lnTo>
                    <a:pt x="118" y="129"/>
                  </a:lnTo>
                  <a:lnTo>
                    <a:pt x="116" y="131"/>
                  </a:lnTo>
                  <a:lnTo>
                    <a:pt x="116" y="131"/>
                  </a:lnTo>
                  <a:lnTo>
                    <a:pt x="114" y="131"/>
                  </a:lnTo>
                  <a:lnTo>
                    <a:pt x="112" y="135"/>
                  </a:lnTo>
                  <a:lnTo>
                    <a:pt x="109" y="135"/>
                  </a:lnTo>
                  <a:lnTo>
                    <a:pt x="107" y="135"/>
                  </a:lnTo>
                  <a:lnTo>
                    <a:pt x="103" y="139"/>
                  </a:lnTo>
                  <a:lnTo>
                    <a:pt x="103" y="143"/>
                  </a:lnTo>
                  <a:lnTo>
                    <a:pt x="103" y="145"/>
                  </a:lnTo>
                  <a:lnTo>
                    <a:pt x="103" y="148"/>
                  </a:lnTo>
                  <a:lnTo>
                    <a:pt x="103" y="152"/>
                  </a:lnTo>
                  <a:lnTo>
                    <a:pt x="103" y="152"/>
                  </a:lnTo>
                  <a:lnTo>
                    <a:pt x="99" y="156"/>
                  </a:lnTo>
                  <a:lnTo>
                    <a:pt x="97" y="154"/>
                  </a:lnTo>
                  <a:lnTo>
                    <a:pt x="96" y="152"/>
                  </a:lnTo>
                  <a:lnTo>
                    <a:pt x="92" y="154"/>
                  </a:lnTo>
                  <a:lnTo>
                    <a:pt x="88" y="154"/>
                  </a:lnTo>
                  <a:lnTo>
                    <a:pt x="84" y="154"/>
                  </a:lnTo>
                  <a:lnTo>
                    <a:pt x="82" y="154"/>
                  </a:lnTo>
                  <a:lnTo>
                    <a:pt x="79" y="154"/>
                  </a:lnTo>
                  <a:lnTo>
                    <a:pt x="69" y="150"/>
                  </a:lnTo>
                  <a:lnTo>
                    <a:pt x="69" y="150"/>
                  </a:lnTo>
                  <a:lnTo>
                    <a:pt x="67" y="146"/>
                  </a:lnTo>
                  <a:lnTo>
                    <a:pt x="60" y="146"/>
                  </a:lnTo>
                  <a:lnTo>
                    <a:pt x="56" y="146"/>
                  </a:lnTo>
                  <a:lnTo>
                    <a:pt x="50" y="150"/>
                  </a:lnTo>
                  <a:lnTo>
                    <a:pt x="48" y="160"/>
                  </a:lnTo>
                  <a:lnTo>
                    <a:pt x="45" y="162"/>
                  </a:lnTo>
                  <a:lnTo>
                    <a:pt x="39" y="165"/>
                  </a:lnTo>
                  <a:lnTo>
                    <a:pt x="37" y="165"/>
                  </a:lnTo>
                  <a:lnTo>
                    <a:pt x="33" y="169"/>
                  </a:lnTo>
                  <a:lnTo>
                    <a:pt x="30" y="169"/>
                  </a:lnTo>
                  <a:lnTo>
                    <a:pt x="26" y="173"/>
                  </a:lnTo>
                  <a:lnTo>
                    <a:pt x="22" y="171"/>
                  </a:lnTo>
                  <a:lnTo>
                    <a:pt x="18" y="173"/>
                  </a:lnTo>
                  <a:lnTo>
                    <a:pt x="15" y="171"/>
                  </a:lnTo>
                  <a:lnTo>
                    <a:pt x="9" y="173"/>
                  </a:lnTo>
                  <a:lnTo>
                    <a:pt x="9" y="169"/>
                  </a:lnTo>
                  <a:lnTo>
                    <a:pt x="13" y="162"/>
                  </a:lnTo>
                  <a:lnTo>
                    <a:pt x="13" y="160"/>
                  </a:lnTo>
                  <a:lnTo>
                    <a:pt x="9" y="148"/>
                  </a:lnTo>
                  <a:lnTo>
                    <a:pt x="5" y="143"/>
                  </a:lnTo>
                  <a:lnTo>
                    <a:pt x="0" y="137"/>
                  </a:lnTo>
                  <a:lnTo>
                    <a:pt x="0" y="137"/>
                  </a:lnTo>
                  <a:lnTo>
                    <a:pt x="0" y="137"/>
                  </a:lnTo>
                  <a:lnTo>
                    <a:pt x="0" y="137"/>
                  </a:lnTo>
                  <a:lnTo>
                    <a:pt x="3" y="81"/>
                  </a:lnTo>
                  <a:lnTo>
                    <a:pt x="18" y="81"/>
                  </a:lnTo>
                  <a:lnTo>
                    <a:pt x="22" y="13"/>
                  </a:lnTo>
                  <a:lnTo>
                    <a:pt x="37" y="13"/>
                  </a:lnTo>
                  <a:lnTo>
                    <a:pt x="54" y="9"/>
                  </a:lnTo>
                  <a:lnTo>
                    <a:pt x="60" y="7"/>
                  </a:lnTo>
                  <a:lnTo>
                    <a:pt x="64" y="7"/>
                  </a:lnTo>
                  <a:lnTo>
                    <a:pt x="64" y="7"/>
                  </a:lnTo>
                  <a:lnTo>
                    <a:pt x="65" y="7"/>
                  </a:lnTo>
                  <a:lnTo>
                    <a:pt x="65" y="11"/>
                  </a:lnTo>
                  <a:lnTo>
                    <a:pt x="67" y="13"/>
                  </a:lnTo>
                  <a:lnTo>
                    <a:pt x="65" y="13"/>
                  </a:lnTo>
                  <a:lnTo>
                    <a:pt x="65" y="16"/>
                  </a:lnTo>
                  <a:lnTo>
                    <a:pt x="67" y="16"/>
                  </a:lnTo>
                  <a:lnTo>
                    <a:pt x="73" y="13"/>
                  </a:lnTo>
                  <a:lnTo>
                    <a:pt x="79" y="7"/>
                  </a:lnTo>
                  <a:lnTo>
                    <a:pt x="82" y="3"/>
                  </a:lnTo>
                  <a:lnTo>
                    <a:pt x="84" y="3"/>
                  </a:lnTo>
                  <a:lnTo>
                    <a:pt x="84" y="3"/>
                  </a:lnTo>
                  <a:lnTo>
                    <a:pt x="88" y="5"/>
                  </a:lnTo>
                  <a:lnTo>
                    <a:pt x="90" y="3"/>
                  </a:lnTo>
                  <a:lnTo>
                    <a:pt x="96" y="0"/>
                  </a:lnTo>
                  <a:lnTo>
                    <a:pt x="99" y="0"/>
                  </a:lnTo>
                  <a:lnTo>
                    <a:pt x="99" y="0"/>
                  </a:lnTo>
                  <a:lnTo>
                    <a:pt x="99" y="0"/>
                  </a:lnTo>
                  <a:lnTo>
                    <a:pt x="99" y="0"/>
                  </a:lnTo>
                  <a:lnTo>
                    <a:pt x="99" y="0"/>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64" name="Freeform 149">
              <a:extLst>
                <a:ext uri="{FF2B5EF4-FFF2-40B4-BE49-F238E27FC236}">
                  <a16:creationId xmlns:a16="http://schemas.microsoft.com/office/drawing/2014/main" id="{40A54D0B-7FD0-4E8E-9BF8-047AB5E63F88}"/>
                </a:ext>
              </a:extLst>
            </p:cNvPr>
            <p:cNvSpPr>
              <a:spLocks/>
            </p:cNvSpPr>
            <p:nvPr/>
          </p:nvSpPr>
          <p:spPr bwMode="auto">
            <a:xfrm>
              <a:off x="9368191" y="2916242"/>
              <a:ext cx="86750" cy="81504"/>
            </a:xfrm>
            <a:custGeom>
              <a:avLst/>
              <a:gdLst/>
              <a:ahLst/>
              <a:cxnLst>
                <a:cxn ang="0">
                  <a:pos x="152" y="96"/>
                </a:cxn>
                <a:cxn ang="0">
                  <a:pos x="186" y="30"/>
                </a:cxn>
                <a:cxn ang="0">
                  <a:pos x="213" y="24"/>
                </a:cxn>
                <a:cxn ang="0">
                  <a:pos x="213" y="28"/>
                </a:cxn>
                <a:cxn ang="0">
                  <a:pos x="213" y="33"/>
                </a:cxn>
                <a:cxn ang="0">
                  <a:pos x="226" y="24"/>
                </a:cxn>
                <a:cxn ang="0">
                  <a:pos x="233" y="20"/>
                </a:cxn>
                <a:cxn ang="0">
                  <a:pos x="243" y="17"/>
                </a:cxn>
                <a:cxn ang="0">
                  <a:pos x="246" y="13"/>
                </a:cxn>
                <a:cxn ang="0">
                  <a:pos x="241" y="11"/>
                </a:cxn>
                <a:cxn ang="0">
                  <a:pos x="235" y="11"/>
                </a:cxn>
                <a:cxn ang="0">
                  <a:pos x="186" y="20"/>
                </a:cxn>
                <a:cxn ang="0">
                  <a:pos x="181" y="20"/>
                </a:cxn>
                <a:cxn ang="0">
                  <a:pos x="177" y="20"/>
                </a:cxn>
                <a:cxn ang="0">
                  <a:pos x="171" y="20"/>
                </a:cxn>
                <a:cxn ang="0">
                  <a:pos x="167" y="20"/>
                </a:cxn>
                <a:cxn ang="0">
                  <a:pos x="158" y="17"/>
                </a:cxn>
                <a:cxn ang="0">
                  <a:pos x="152" y="18"/>
                </a:cxn>
                <a:cxn ang="0">
                  <a:pos x="143" y="20"/>
                </a:cxn>
                <a:cxn ang="0">
                  <a:pos x="137" y="17"/>
                </a:cxn>
                <a:cxn ang="0">
                  <a:pos x="128" y="15"/>
                </a:cxn>
                <a:cxn ang="0">
                  <a:pos x="122" y="9"/>
                </a:cxn>
                <a:cxn ang="0">
                  <a:pos x="51" y="7"/>
                </a:cxn>
                <a:cxn ang="0">
                  <a:pos x="45" y="11"/>
                </a:cxn>
                <a:cxn ang="0">
                  <a:pos x="36" y="5"/>
                </a:cxn>
                <a:cxn ang="0">
                  <a:pos x="32" y="3"/>
                </a:cxn>
                <a:cxn ang="0">
                  <a:pos x="30" y="3"/>
                </a:cxn>
                <a:cxn ang="0">
                  <a:pos x="21" y="0"/>
                </a:cxn>
                <a:cxn ang="0">
                  <a:pos x="15" y="7"/>
                </a:cxn>
                <a:cxn ang="0">
                  <a:pos x="5" y="5"/>
                </a:cxn>
                <a:cxn ang="0">
                  <a:pos x="2" y="9"/>
                </a:cxn>
                <a:cxn ang="0">
                  <a:pos x="0" y="24"/>
                </a:cxn>
                <a:cxn ang="0">
                  <a:pos x="26" y="65"/>
                </a:cxn>
                <a:cxn ang="0">
                  <a:pos x="37" y="92"/>
                </a:cxn>
                <a:cxn ang="0">
                  <a:pos x="45" y="114"/>
                </a:cxn>
                <a:cxn ang="0">
                  <a:pos x="54" y="152"/>
                </a:cxn>
                <a:cxn ang="0">
                  <a:pos x="51" y="167"/>
                </a:cxn>
                <a:cxn ang="0">
                  <a:pos x="58" y="180"/>
                </a:cxn>
                <a:cxn ang="0">
                  <a:pos x="58" y="190"/>
                </a:cxn>
                <a:cxn ang="0">
                  <a:pos x="64" y="205"/>
                </a:cxn>
                <a:cxn ang="0">
                  <a:pos x="75" y="220"/>
                </a:cxn>
                <a:cxn ang="0">
                  <a:pos x="86" y="222"/>
                </a:cxn>
                <a:cxn ang="0">
                  <a:pos x="88" y="214"/>
                </a:cxn>
                <a:cxn ang="0">
                  <a:pos x="98" y="218"/>
                </a:cxn>
                <a:cxn ang="0">
                  <a:pos x="105" y="229"/>
                </a:cxn>
                <a:cxn ang="0">
                  <a:pos x="115" y="231"/>
                </a:cxn>
                <a:cxn ang="0">
                  <a:pos x="122" y="229"/>
                </a:cxn>
                <a:cxn ang="0">
                  <a:pos x="128" y="233"/>
                </a:cxn>
                <a:cxn ang="0">
                  <a:pos x="133" y="226"/>
                </a:cxn>
                <a:cxn ang="0">
                  <a:pos x="145" y="220"/>
                </a:cxn>
                <a:cxn ang="0">
                  <a:pos x="149" y="152"/>
                </a:cxn>
              </a:cxnLst>
              <a:rect l="0" t="0" r="r" b="b"/>
              <a:pathLst>
                <a:path w="248" h="233">
                  <a:moveTo>
                    <a:pt x="149" y="152"/>
                  </a:moveTo>
                  <a:lnTo>
                    <a:pt x="149" y="152"/>
                  </a:lnTo>
                  <a:lnTo>
                    <a:pt x="152" y="96"/>
                  </a:lnTo>
                  <a:lnTo>
                    <a:pt x="167" y="96"/>
                  </a:lnTo>
                  <a:lnTo>
                    <a:pt x="171" y="28"/>
                  </a:lnTo>
                  <a:lnTo>
                    <a:pt x="186" y="30"/>
                  </a:lnTo>
                  <a:lnTo>
                    <a:pt x="203" y="24"/>
                  </a:lnTo>
                  <a:lnTo>
                    <a:pt x="209" y="24"/>
                  </a:lnTo>
                  <a:lnTo>
                    <a:pt x="213" y="24"/>
                  </a:lnTo>
                  <a:lnTo>
                    <a:pt x="213" y="24"/>
                  </a:lnTo>
                  <a:lnTo>
                    <a:pt x="213" y="24"/>
                  </a:lnTo>
                  <a:lnTo>
                    <a:pt x="213" y="28"/>
                  </a:lnTo>
                  <a:lnTo>
                    <a:pt x="216" y="28"/>
                  </a:lnTo>
                  <a:lnTo>
                    <a:pt x="213" y="28"/>
                  </a:lnTo>
                  <a:lnTo>
                    <a:pt x="213" y="33"/>
                  </a:lnTo>
                  <a:lnTo>
                    <a:pt x="216" y="33"/>
                  </a:lnTo>
                  <a:lnTo>
                    <a:pt x="222" y="28"/>
                  </a:lnTo>
                  <a:lnTo>
                    <a:pt x="226" y="24"/>
                  </a:lnTo>
                  <a:lnTo>
                    <a:pt x="229" y="20"/>
                  </a:lnTo>
                  <a:lnTo>
                    <a:pt x="233" y="20"/>
                  </a:lnTo>
                  <a:lnTo>
                    <a:pt x="233" y="20"/>
                  </a:lnTo>
                  <a:lnTo>
                    <a:pt x="237" y="20"/>
                  </a:lnTo>
                  <a:lnTo>
                    <a:pt x="239" y="20"/>
                  </a:lnTo>
                  <a:lnTo>
                    <a:pt x="243" y="17"/>
                  </a:lnTo>
                  <a:lnTo>
                    <a:pt x="248" y="17"/>
                  </a:lnTo>
                  <a:lnTo>
                    <a:pt x="246" y="13"/>
                  </a:lnTo>
                  <a:lnTo>
                    <a:pt x="246" y="13"/>
                  </a:lnTo>
                  <a:lnTo>
                    <a:pt x="243" y="11"/>
                  </a:lnTo>
                  <a:lnTo>
                    <a:pt x="243" y="13"/>
                  </a:lnTo>
                  <a:lnTo>
                    <a:pt x="241" y="11"/>
                  </a:lnTo>
                  <a:lnTo>
                    <a:pt x="241" y="11"/>
                  </a:lnTo>
                  <a:lnTo>
                    <a:pt x="239" y="11"/>
                  </a:lnTo>
                  <a:lnTo>
                    <a:pt x="235" y="11"/>
                  </a:lnTo>
                  <a:lnTo>
                    <a:pt x="233" y="11"/>
                  </a:lnTo>
                  <a:lnTo>
                    <a:pt x="186" y="20"/>
                  </a:lnTo>
                  <a:lnTo>
                    <a:pt x="186" y="20"/>
                  </a:lnTo>
                  <a:lnTo>
                    <a:pt x="184" y="20"/>
                  </a:lnTo>
                  <a:lnTo>
                    <a:pt x="182" y="20"/>
                  </a:lnTo>
                  <a:lnTo>
                    <a:pt x="181" y="20"/>
                  </a:lnTo>
                  <a:lnTo>
                    <a:pt x="179" y="20"/>
                  </a:lnTo>
                  <a:lnTo>
                    <a:pt x="179" y="20"/>
                  </a:lnTo>
                  <a:lnTo>
                    <a:pt x="177" y="20"/>
                  </a:lnTo>
                  <a:lnTo>
                    <a:pt x="175" y="20"/>
                  </a:lnTo>
                  <a:lnTo>
                    <a:pt x="173" y="18"/>
                  </a:lnTo>
                  <a:lnTo>
                    <a:pt x="171" y="20"/>
                  </a:lnTo>
                  <a:lnTo>
                    <a:pt x="171" y="20"/>
                  </a:lnTo>
                  <a:lnTo>
                    <a:pt x="169" y="20"/>
                  </a:lnTo>
                  <a:lnTo>
                    <a:pt x="167" y="20"/>
                  </a:lnTo>
                  <a:lnTo>
                    <a:pt x="164" y="20"/>
                  </a:lnTo>
                  <a:lnTo>
                    <a:pt x="160" y="17"/>
                  </a:lnTo>
                  <a:lnTo>
                    <a:pt x="158" y="17"/>
                  </a:lnTo>
                  <a:lnTo>
                    <a:pt x="154" y="17"/>
                  </a:lnTo>
                  <a:lnTo>
                    <a:pt x="154" y="18"/>
                  </a:lnTo>
                  <a:lnTo>
                    <a:pt x="152" y="18"/>
                  </a:lnTo>
                  <a:lnTo>
                    <a:pt x="149" y="17"/>
                  </a:lnTo>
                  <a:lnTo>
                    <a:pt x="145" y="18"/>
                  </a:lnTo>
                  <a:lnTo>
                    <a:pt x="143" y="20"/>
                  </a:lnTo>
                  <a:lnTo>
                    <a:pt x="139" y="18"/>
                  </a:lnTo>
                  <a:lnTo>
                    <a:pt x="139" y="17"/>
                  </a:lnTo>
                  <a:lnTo>
                    <a:pt x="137" y="17"/>
                  </a:lnTo>
                  <a:lnTo>
                    <a:pt x="133" y="17"/>
                  </a:lnTo>
                  <a:lnTo>
                    <a:pt x="130" y="17"/>
                  </a:lnTo>
                  <a:lnTo>
                    <a:pt x="128" y="15"/>
                  </a:lnTo>
                  <a:lnTo>
                    <a:pt x="126" y="13"/>
                  </a:lnTo>
                  <a:lnTo>
                    <a:pt x="124" y="9"/>
                  </a:lnTo>
                  <a:lnTo>
                    <a:pt x="122" y="9"/>
                  </a:lnTo>
                  <a:lnTo>
                    <a:pt x="54" y="9"/>
                  </a:lnTo>
                  <a:lnTo>
                    <a:pt x="51" y="7"/>
                  </a:lnTo>
                  <a:lnTo>
                    <a:pt x="51" y="7"/>
                  </a:lnTo>
                  <a:lnTo>
                    <a:pt x="49" y="9"/>
                  </a:lnTo>
                  <a:lnTo>
                    <a:pt x="47" y="9"/>
                  </a:lnTo>
                  <a:lnTo>
                    <a:pt x="45" y="11"/>
                  </a:lnTo>
                  <a:lnTo>
                    <a:pt x="39" y="9"/>
                  </a:lnTo>
                  <a:lnTo>
                    <a:pt x="36" y="5"/>
                  </a:lnTo>
                  <a:lnTo>
                    <a:pt x="36" y="5"/>
                  </a:lnTo>
                  <a:lnTo>
                    <a:pt x="36" y="3"/>
                  </a:lnTo>
                  <a:lnTo>
                    <a:pt x="34" y="3"/>
                  </a:lnTo>
                  <a:lnTo>
                    <a:pt x="32" y="3"/>
                  </a:lnTo>
                  <a:lnTo>
                    <a:pt x="30" y="0"/>
                  </a:lnTo>
                  <a:lnTo>
                    <a:pt x="30" y="0"/>
                  </a:lnTo>
                  <a:lnTo>
                    <a:pt x="30" y="3"/>
                  </a:lnTo>
                  <a:lnTo>
                    <a:pt x="26" y="3"/>
                  </a:lnTo>
                  <a:lnTo>
                    <a:pt x="24" y="0"/>
                  </a:lnTo>
                  <a:lnTo>
                    <a:pt x="21" y="0"/>
                  </a:lnTo>
                  <a:lnTo>
                    <a:pt x="17" y="3"/>
                  </a:lnTo>
                  <a:lnTo>
                    <a:pt x="17" y="5"/>
                  </a:lnTo>
                  <a:lnTo>
                    <a:pt x="15" y="7"/>
                  </a:lnTo>
                  <a:lnTo>
                    <a:pt x="11" y="5"/>
                  </a:lnTo>
                  <a:lnTo>
                    <a:pt x="7" y="5"/>
                  </a:lnTo>
                  <a:lnTo>
                    <a:pt x="5" y="5"/>
                  </a:lnTo>
                  <a:lnTo>
                    <a:pt x="5" y="9"/>
                  </a:lnTo>
                  <a:lnTo>
                    <a:pt x="4" y="9"/>
                  </a:lnTo>
                  <a:lnTo>
                    <a:pt x="2" y="9"/>
                  </a:lnTo>
                  <a:lnTo>
                    <a:pt x="0" y="7"/>
                  </a:lnTo>
                  <a:lnTo>
                    <a:pt x="0" y="7"/>
                  </a:lnTo>
                  <a:lnTo>
                    <a:pt x="0" y="24"/>
                  </a:lnTo>
                  <a:lnTo>
                    <a:pt x="11" y="33"/>
                  </a:lnTo>
                  <a:lnTo>
                    <a:pt x="17" y="45"/>
                  </a:lnTo>
                  <a:lnTo>
                    <a:pt x="26" y="65"/>
                  </a:lnTo>
                  <a:lnTo>
                    <a:pt x="30" y="73"/>
                  </a:lnTo>
                  <a:lnTo>
                    <a:pt x="37" y="86"/>
                  </a:lnTo>
                  <a:lnTo>
                    <a:pt x="37" y="92"/>
                  </a:lnTo>
                  <a:lnTo>
                    <a:pt x="49" y="107"/>
                  </a:lnTo>
                  <a:lnTo>
                    <a:pt x="49" y="113"/>
                  </a:lnTo>
                  <a:lnTo>
                    <a:pt x="45" y="114"/>
                  </a:lnTo>
                  <a:lnTo>
                    <a:pt x="49" y="124"/>
                  </a:lnTo>
                  <a:lnTo>
                    <a:pt x="49" y="137"/>
                  </a:lnTo>
                  <a:lnTo>
                    <a:pt x="54" y="152"/>
                  </a:lnTo>
                  <a:lnTo>
                    <a:pt x="54" y="160"/>
                  </a:lnTo>
                  <a:lnTo>
                    <a:pt x="54" y="165"/>
                  </a:lnTo>
                  <a:lnTo>
                    <a:pt x="51" y="167"/>
                  </a:lnTo>
                  <a:lnTo>
                    <a:pt x="54" y="169"/>
                  </a:lnTo>
                  <a:lnTo>
                    <a:pt x="54" y="180"/>
                  </a:lnTo>
                  <a:lnTo>
                    <a:pt x="58" y="180"/>
                  </a:lnTo>
                  <a:lnTo>
                    <a:pt x="60" y="182"/>
                  </a:lnTo>
                  <a:lnTo>
                    <a:pt x="58" y="186"/>
                  </a:lnTo>
                  <a:lnTo>
                    <a:pt x="58" y="190"/>
                  </a:lnTo>
                  <a:lnTo>
                    <a:pt x="60" y="192"/>
                  </a:lnTo>
                  <a:lnTo>
                    <a:pt x="60" y="199"/>
                  </a:lnTo>
                  <a:lnTo>
                    <a:pt x="64" y="205"/>
                  </a:lnTo>
                  <a:lnTo>
                    <a:pt x="69" y="214"/>
                  </a:lnTo>
                  <a:lnTo>
                    <a:pt x="73" y="216"/>
                  </a:lnTo>
                  <a:lnTo>
                    <a:pt x="75" y="220"/>
                  </a:lnTo>
                  <a:lnTo>
                    <a:pt x="79" y="224"/>
                  </a:lnTo>
                  <a:lnTo>
                    <a:pt x="85" y="224"/>
                  </a:lnTo>
                  <a:lnTo>
                    <a:pt x="86" y="222"/>
                  </a:lnTo>
                  <a:lnTo>
                    <a:pt x="86" y="220"/>
                  </a:lnTo>
                  <a:lnTo>
                    <a:pt x="86" y="218"/>
                  </a:lnTo>
                  <a:lnTo>
                    <a:pt x="88" y="214"/>
                  </a:lnTo>
                  <a:lnTo>
                    <a:pt x="92" y="214"/>
                  </a:lnTo>
                  <a:lnTo>
                    <a:pt x="94" y="218"/>
                  </a:lnTo>
                  <a:lnTo>
                    <a:pt x="98" y="218"/>
                  </a:lnTo>
                  <a:lnTo>
                    <a:pt x="96" y="222"/>
                  </a:lnTo>
                  <a:lnTo>
                    <a:pt x="100" y="226"/>
                  </a:lnTo>
                  <a:lnTo>
                    <a:pt x="105" y="229"/>
                  </a:lnTo>
                  <a:lnTo>
                    <a:pt x="109" y="231"/>
                  </a:lnTo>
                  <a:lnTo>
                    <a:pt x="111" y="231"/>
                  </a:lnTo>
                  <a:lnTo>
                    <a:pt x="115" y="231"/>
                  </a:lnTo>
                  <a:lnTo>
                    <a:pt x="117" y="231"/>
                  </a:lnTo>
                  <a:lnTo>
                    <a:pt x="118" y="229"/>
                  </a:lnTo>
                  <a:lnTo>
                    <a:pt x="122" y="229"/>
                  </a:lnTo>
                  <a:lnTo>
                    <a:pt x="124" y="233"/>
                  </a:lnTo>
                  <a:lnTo>
                    <a:pt x="126" y="233"/>
                  </a:lnTo>
                  <a:lnTo>
                    <a:pt x="128" y="233"/>
                  </a:lnTo>
                  <a:lnTo>
                    <a:pt x="128" y="229"/>
                  </a:lnTo>
                  <a:lnTo>
                    <a:pt x="130" y="226"/>
                  </a:lnTo>
                  <a:lnTo>
                    <a:pt x="133" y="226"/>
                  </a:lnTo>
                  <a:lnTo>
                    <a:pt x="133" y="222"/>
                  </a:lnTo>
                  <a:lnTo>
                    <a:pt x="137" y="220"/>
                  </a:lnTo>
                  <a:lnTo>
                    <a:pt x="145" y="220"/>
                  </a:lnTo>
                  <a:lnTo>
                    <a:pt x="147" y="220"/>
                  </a:lnTo>
                  <a:lnTo>
                    <a:pt x="149" y="152"/>
                  </a:lnTo>
                  <a:lnTo>
                    <a:pt x="149" y="152"/>
                  </a:lnTo>
                  <a:lnTo>
                    <a:pt x="149" y="152"/>
                  </a:lnTo>
                  <a:lnTo>
                    <a:pt x="149" y="152"/>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65" name="Freeform 150">
              <a:extLst>
                <a:ext uri="{FF2B5EF4-FFF2-40B4-BE49-F238E27FC236}">
                  <a16:creationId xmlns:a16="http://schemas.microsoft.com/office/drawing/2014/main" id="{EF63F4C5-E034-4F33-A9E6-FDB80A0BE344}"/>
                </a:ext>
              </a:extLst>
            </p:cNvPr>
            <p:cNvSpPr>
              <a:spLocks noEditPoints="1"/>
            </p:cNvSpPr>
            <p:nvPr/>
          </p:nvSpPr>
          <p:spPr bwMode="auto">
            <a:xfrm>
              <a:off x="9569676" y="2883011"/>
              <a:ext cx="47923" cy="92347"/>
            </a:xfrm>
            <a:custGeom>
              <a:avLst/>
              <a:gdLst/>
              <a:ahLst/>
              <a:cxnLst>
                <a:cxn ang="0">
                  <a:pos x="39" y="260"/>
                </a:cxn>
                <a:cxn ang="0">
                  <a:pos x="64" y="253"/>
                </a:cxn>
                <a:cxn ang="0">
                  <a:pos x="71" y="240"/>
                </a:cxn>
                <a:cxn ang="0">
                  <a:pos x="75" y="226"/>
                </a:cxn>
                <a:cxn ang="0">
                  <a:pos x="79" y="217"/>
                </a:cxn>
                <a:cxn ang="0">
                  <a:pos x="90" y="191"/>
                </a:cxn>
                <a:cxn ang="0">
                  <a:pos x="103" y="153"/>
                </a:cxn>
                <a:cxn ang="0">
                  <a:pos x="113" y="132"/>
                </a:cxn>
                <a:cxn ang="0">
                  <a:pos x="120" y="108"/>
                </a:cxn>
                <a:cxn ang="0">
                  <a:pos x="122" y="91"/>
                </a:cxn>
                <a:cxn ang="0">
                  <a:pos x="126" y="78"/>
                </a:cxn>
                <a:cxn ang="0">
                  <a:pos x="126" y="68"/>
                </a:cxn>
                <a:cxn ang="0">
                  <a:pos x="133" y="78"/>
                </a:cxn>
                <a:cxn ang="0">
                  <a:pos x="135" y="68"/>
                </a:cxn>
                <a:cxn ang="0">
                  <a:pos x="132" y="53"/>
                </a:cxn>
                <a:cxn ang="0">
                  <a:pos x="133" y="40"/>
                </a:cxn>
                <a:cxn ang="0">
                  <a:pos x="128" y="15"/>
                </a:cxn>
                <a:cxn ang="0">
                  <a:pos x="122" y="10"/>
                </a:cxn>
                <a:cxn ang="0">
                  <a:pos x="118" y="8"/>
                </a:cxn>
                <a:cxn ang="0">
                  <a:pos x="113" y="14"/>
                </a:cxn>
                <a:cxn ang="0">
                  <a:pos x="111" y="21"/>
                </a:cxn>
                <a:cxn ang="0">
                  <a:pos x="103" y="32"/>
                </a:cxn>
                <a:cxn ang="0">
                  <a:pos x="100" y="32"/>
                </a:cxn>
                <a:cxn ang="0">
                  <a:pos x="98" y="44"/>
                </a:cxn>
                <a:cxn ang="0">
                  <a:pos x="92" y="44"/>
                </a:cxn>
                <a:cxn ang="0">
                  <a:pos x="96" y="53"/>
                </a:cxn>
                <a:cxn ang="0">
                  <a:pos x="85" y="59"/>
                </a:cxn>
                <a:cxn ang="0">
                  <a:pos x="83" y="55"/>
                </a:cxn>
                <a:cxn ang="0">
                  <a:pos x="79" y="64"/>
                </a:cxn>
                <a:cxn ang="0">
                  <a:pos x="77" y="68"/>
                </a:cxn>
                <a:cxn ang="0">
                  <a:pos x="75" y="63"/>
                </a:cxn>
                <a:cxn ang="0">
                  <a:pos x="66" y="78"/>
                </a:cxn>
                <a:cxn ang="0">
                  <a:pos x="60" y="72"/>
                </a:cxn>
                <a:cxn ang="0">
                  <a:pos x="51" y="74"/>
                </a:cxn>
                <a:cxn ang="0">
                  <a:pos x="49" y="78"/>
                </a:cxn>
                <a:cxn ang="0">
                  <a:pos x="36" y="81"/>
                </a:cxn>
                <a:cxn ang="0">
                  <a:pos x="26" y="83"/>
                </a:cxn>
                <a:cxn ang="0">
                  <a:pos x="19" y="104"/>
                </a:cxn>
                <a:cxn ang="0">
                  <a:pos x="21" y="119"/>
                </a:cxn>
                <a:cxn ang="0">
                  <a:pos x="26" y="140"/>
                </a:cxn>
                <a:cxn ang="0">
                  <a:pos x="22" y="153"/>
                </a:cxn>
                <a:cxn ang="0">
                  <a:pos x="17" y="166"/>
                </a:cxn>
                <a:cxn ang="0">
                  <a:pos x="5" y="179"/>
                </a:cxn>
                <a:cxn ang="0">
                  <a:pos x="2" y="196"/>
                </a:cxn>
                <a:cxn ang="0">
                  <a:pos x="5" y="213"/>
                </a:cxn>
                <a:cxn ang="0">
                  <a:pos x="11" y="221"/>
                </a:cxn>
                <a:cxn ang="0">
                  <a:pos x="5" y="232"/>
                </a:cxn>
                <a:cxn ang="0">
                  <a:pos x="7" y="247"/>
                </a:cxn>
                <a:cxn ang="0">
                  <a:pos x="17" y="255"/>
                </a:cxn>
                <a:cxn ang="0">
                  <a:pos x="26" y="260"/>
                </a:cxn>
                <a:cxn ang="0">
                  <a:pos x="30" y="264"/>
                </a:cxn>
                <a:cxn ang="0">
                  <a:pos x="107" y="19"/>
                </a:cxn>
                <a:cxn ang="0">
                  <a:pos x="107" y="19"/>
                </a:cxn>
                <a:cxn ang="0">
                  <a:pos x="107" y="25"/>
                </a:cxn>
                <a:cxn ang="0">
                  <a:pos x="107" y="25"/>
                </a:cxn>
                <a:cxn ang="0">
                  <a:pos x="101" y="23"/>
                </a:cxn>
                <a:cxn ang="0">
                  <a:pos x="101" y="27"/>
                </a:cxn>
                <a:cxn ang="0">
                  <a:pos x="101" y="25"/>
                </a:cxn>
                <a:cxn ang="0">
                  <a:pos x="126" y="95"/>
                </a:cxn>
                <a:cxn ang="0">
                  <a:pos x="128" y="93"/>
                </a:cxn>
                <a:cxn ang="0">
                  <a:pos x="126" y="98"/>
                </a:cxn>
              </a:cxnLst>
              <a:rect l="0" t="0" r="r" b="b"/>
              <a:pathLst>
                <a:path w="137" h="264">
                  <a:moveTo>
                    <a:pt x="30" y="264"/>
                  </a:moveTo>
                  <a:lnTo>
                    <a:pt x="30" y="262"/>
                  </a:lnTo>
                  <a:lnTo>
                    <a:pt x="36" y="262"/>
                  </a:lnTo>
                  <a:lnTo>
                    <a:pt x="39" y="260"/>
                  </a:lnTo>
                  <a:lnTo>
                    <a:pt x="41" y="257"/>
                  </a:lnTo>
                  <a:lnTo>
                    <a:pt x="54" y="255"/>
                  </a:lnTo>
                  <a:lnTo>
                    <a:pt x="58" y="255"/>
                  </a:lnTo>
                  <a:lnTo>
                    <a:pt x="64" y="253"/>
                  </a:lnTo>
                  <a:lnTo>
                    <a:pt x="64" y="251"/>
                  </a:lnTo>
                  <a:lnTo>
                    <a:pt x="68" y="251"/>
                  </a:lnTo>
                  <a:lnTo>
                    <a:pt x="69" y="245"/>
                  </a:lnTo>
                  <a:lnTo>
                    <a:pt x="71" y="240"/>
                  </a:lnTo>
                  <a:lnTo>
                    <a:pt x="73" y="236"/>
                  </a:lnTo>
                  <a:lnTo>
                    <a:pt x="77" y="234"/>
                  </a:lnTo>
                  <a:lnTo>
                    <a:pt x="75" y="228"/>
                  </a:lnTo>
                  <a:lnTo>
                    <a:pt x="75" y="226"/>
                  </a:lnTo>
                  <a:lnTo>
                    <a:pt x="77" y="225"/>
                  </a:lnTo>
                  <a:lnTo>
                    <a:pt x="79" y="221"/>
                  </a:lnTo>
                  <a:lnTo>
                    <a:pt x="79" y="217"/>
                  </a:lnTo>
                  <a:lnTo>
                    <a:pt x="79" y="217"/>
                  </a:lnTo>
                  <a:lnTo>
                    <a:pt x="85" y="213"/>
                  </a:lnTo>
                  <a:lnTo>
                    <a:pt x="85" y="200"/>
                  </a:lnTo>
                  <a:lnTo>
                    <a:pt x="88" y="193"/>
                  </a:lnTo>
                  <a:lnTo>
                    <a:pt x="90" y="191"/>
                  </a:lnTo>
                  <a:lnTo>
                    <a:pt x="92" y="183"/>
                  </a:lnTo>
                  <a:lnTo>
                    <a:pt x="98" y="174"/>
                  </a:lnTo>
                  <a:lnTo>
                    <a:pt x="101" y="159"/>
                  </a:lnTo>
                  <a:lnTo>
                    <a:pt x="103" y="153"/>
                  </a:lnTo>
                  <a:lnTo>
                    <a:pt x="103" y="147"/>
                  </a:lnTo>
                  <a:lnTo>
                    <a:pt x="107" y="140"/>
                  </a:lnTo>
                  <a:lnTo>
                    <a:pt x="109" y="138"/>
                  </a:lnTo>
                  <a:lnTo>
                    <a:pt x="113" y="132"/>
                  </a:lnTo>
                  <a:lnTo>
                    <a:pt x="115" y="121"/>
                  </a:lnTo>
                  <a:lnTo>
                    <a:pt x="117" y="113"/>
                  </a:lnTo>
                  <a:lnTo>
                    <a:pt x="118" y="112"/>
                  </a:lnTo>
                  <a:lnTo>
                    <a:pt x="120" y="108"/>
                  </a:lnTo>
                  <a:lnTo>
                    <a:pt x="118" y="102"/>
                  </a:lnTo>
                  <a:lnTo>
                    <a:pt x="120" y="98"/>
                  </a:lnTo>
                  <a:lnTo>
                    <a:pt x="122" y="93"/>
                  </a:lnTo>
                  <a:lnTo>
                    <a:pt x="122" y="91"/>
                  </a:lnTo>
                  <a:lnTo>
                    <a:pt x="126" y="87"/>
                  </a:lnTo>
                  <a:lnTo>
                    <a:pt x="126" y="83"/>
                  </a:lnTo>
                  <a:lnTo>
                    <a:pt x="122" y="81"/>
                  </a:lnTo>
                  <a:lnTo>
                    <a:pt x="126" y="78"/>
                  </a:lnTo>
                  <a:lnTo>
                    <a:pt x="122" y="74"/>
                  </a:lnTo>
                  <a:lnTo>
                    <a:pt x="122" y="74"/>
                  </a:lnTo>
                  <a:lnTo>
                    <a:pt x="122" y="68"/>
                  </a:lnTo>
                  <a:lnTo>
                    <a:pt x="126" y="68"/>
                  </a:lnTo>
                  <a:lnTo>
                    <a:pt x="126" y="68"/>
                  </a:lnTo>
                  <a:lnTo>
                    <a:pt x="126" y="74"/>
                  </a:lnTo>
                  <a:lnTo>
                    <a:pt x="130" y="78"/>
                  </a:lnTo>
                  <a:lnTo>
                    <a:pt x="133" y="78"/>
                  </a:lnTo>
                  <a:lnTo>
                    <a:pt x="133" y="74"/>
                  </a:lnTo>
                  <a:lnTo>
                    <a:pt x="133" y="72"/>
                  </a:lnTo>
                  <a:lnTo>
                    <a:pt x="135" y="72"/>
                  </a:lnTo>
                  <a:lnTo>
                    <a:pt x="135" y="68"/>
                  </a:lnTo>
                  <a:lnTo>
                    <a:pt x="137" y="64"/>
                  </a:lnTo>
                  <a:lnTo>
                    <a:pt x="137" y="63"/>
                  </a:lnTo>
                  <a:lnTo>
                    <a:pt x="133" y="57"/>
                  </a:lnTo>
                  <a:lnTo>
                    <a:pt x="132" y="53"/>
                  </a:lnTo>
                  <a:lnTo>
                    <a:pt x="133" y="51"/>
                  </a:lnTo>
                  <a:lnTo>
                    <a:pt x="133" y="47"/>
                  </a:lnTo>
                  <a:lnTo>
                    <a:pt x="132" y="44"/>
                  </a:lnTo>
                  <a:lnTo>
                    <a:pt x="133" y="40"/>
                  </a:lnTo>
                  <a:lnTo>
                    <a:pt x="133" y="32"/>
                  </a:lnTo>
                  <a:lnTo>
                    <a:pt x="130" y="29"/>
                  </a:lnTo>
                  <a:lnTo>
                    <a:pt x="130" y="19"/>
                  </a:lnTo>
                  <a:lnTo>
                    <a:pt x="128" y="15"/>
                  </a:lnTo>
                  <a:lnTo>
                    <a:pt x="128" y="19"/>
                  </a:lnTo>
                  <a:lnTo>
                    <a:pt x="126" y="14"/>
                  </a:lnTo>
                  <a:lnTo>
                    <a:pt x="122" y="10"/>
                  </a:lnTo>
                  <a:lnTo>
                    <a:pt x="122" y="10"/>
                  </a:lnTo>
                  <a:lnTo>
                    <a:pt x="122" y="4"/>
                  </a:lnTo>
                  <a:lnTo>
                    <a:pt x="122" y="0"/>
                  </a:lnTo>
                  <a:lnTo>
                    <a:pt x="117" y="6"/>
                  </a:lnTo>
                  <a:lnTo>
                    <a:pt x="118" y="8"/>
                  </a:lnTo>
                  <a:lnTo>
                    <a:pt x="115" y="10"/>
                  </a:lnTo>
                  <a:lnTo>
                    <a:pt x="111" y="8"/>
                  </a:lnTo>
                  <a:lnTo>
                    <a:pt x="109" y="8"/>
                  </a:lnTo>
                  <a:lnTo>
                    <a:pt x="113" y="14"/>
                  </a:lnTo>
                  <a:lnTo>
                    <a:pt x="113" y="14"/>
                  </a:lnTo>
                  <a:lnTo>
                    <a:pt x="115" y="15"/>
                  </a:lnTo>
                  <a:lnTo>
                    <a:pt x="115" y="19"/>
                  </a:lnTo>
                  <a:lnTo>
                    <a:pt x="111" y="21"/>
                  </a:lnTo>
                  <a:lnTo>
                    <a:pt x="111" y="27"/>
                  </a:lnTo>
                  <a:lnTo>
                    <a:pt x="109" y="31"/>
                  </a:lnTo>
                  <a:lnTo>
                    <a:pt x="107" y="29"/>
                  </a:lnTo>
                  <a:lnTo>
                    <a:pt x="103" y="32"/>
                  </a:lnTo>
                  <a:lnTo>
                    <a:pt x="103" y="34"/>
                  </a:lnTo>
                  <a:lnTo>
                    <a:pt x="101" y="38"/>
                  </a:lnTo>
                  <a:lnTo>
                    <a:pt x="100" y="34"/>
                  </a:lnTo>
                  <a:lnTo>
                    <a:pt x="100" y="32"/>
                  </a:lnTo>
                  <a:lnTo>
                    <a:pt x="98" y="32"/>
                  </a:lnTo>
                  <a:lnTo>
                    <a:pt x="94" y="34"/>
                  </a:lnTo>
                  <a:lnTo>
                    <a:pt x="94" y="38"/>
                  </a:lnTo>
                  <a:lnTo>
                    <a:pt x="98" y="44"/>
                  </a:lnTo>
                  <a:lnTo>
                    <a:pt x="100" y="44"/>
                  </a:lnTo>
                  <a:lnTo>
                    <a:pt x="98" y="44"/>
                  </a:lnTo>
                  <a:lnTo>
                    <a:pt x="96" y="44"/>
                  </a:lnTo>
                  <a:lnTo>
                    <a:pt x="92" y="44"/>
                  </a:lnTo>
                  <a:lnTo>
                    <a:pt x="92" y="47"/>
                  </a:lnTo>
                  <a:lnTo>
                    <a:pt x="96" y="49"/>
                  </a:lnTo>
                  <a:lnTo>
                    <a:pt x="98" y="51"/>
                  </a:lnTo>
                  <a:lnTo>
                    <a:pt x="96" y="53"/>
                  </a:lnTo>
                  <a:lnTo>
                    <a:pt x="94" y="51"/>
                  </a:lnTo>
                  <a:lnTo>
                    <a:pt x="90" y="53"/>
                  </a:lnTo>
                  <a:lnTo>
                    <a:pt x="90" y="55"/>
                  </a:lnTo>
                  <a:lnTo>
                    <a:pt x="85" y="59"/>
                  </a:lnTo>
                  <a:lnTo>
                    <a:pt x="85" y="55"/>
                  </a:lnTo>
                  <a:lnTo>
                    <a:pt x="85" y="55"/>
                  </a:lnTo>
                  <a:lnTo>
                    <a:pt x="85" y="51"/>
                  </a:lnTo>
                  <a:lnTo>
                    <a:pt x="83" y="55"/>
                  </a:lnTo>
                  <a:lnTo>
                    <a:pt x="85" y="57"/>
                  </a:lnTo>
                  <a:lnTo>
                    <a:pt x="83" y="59"/>
                  </a:lnTo>
                  <a:lnTo>
                    <a:pt x="79" y="61"/>
                  </a:lnTo>
                  <a:lnTo>
                    <a:pt x="79" y="64"/>
                  </a:lnTo>
                  <a:lnTo>
                    <a:pt x="83" y="64"/>
                  </a:lnTo>
                  <a:lnTo>
                    <a:pt x="83" y="68"/>
                  </a:lnTo>
                  <a:lnTo>
                    <a:pt x="79" y="68"/>
                  </a:lnTo>
                  <a:lnTo>
                    <a:pt x="77" y="68"/>
                  </a:lnTo>
                  <a:lnTo>
                    <a:pt x="77" y="68"/>
                  </a:lnTo>
                  <a:lnTo>
                    <a:pt x="75" y="68"/>
                  </a:lnTo>
                  <a:lnTo>
                    <a:pt x="77" y="64"/>
                  </a:lnTo>
                  <a:lnTo>
                    <a:pt x="75" y="63"/>
                  </a:lnTo>
                  <a:lnTo>
                    <a:pt x="68" y="68"/>
                  </a:lnTo>
                  <a:lnTo>
                    <a:pt x="68" y="74"/>
                  </a:lnTo>
                  <a:lnTo>
                    <a:pt x="68" y="78"/>
                  </a:lnTo>
                  <a:lnTo>
                    <a:pt x="66" y="78"/>
                  </a:lnTo>
                  <a:lnTo>
                    <a:pt x="64" y="78"/>
                  </a:lnTo>
                  <a:lnTo>
                    <a:pt x="64" y="78"/>
                  </a:lnTo>
                  <a:lnTo>
                    <a:pt x="64" y="72"/>
                  </a:lnTo>
                  <a:lnTo>
                    <a:pt x="60" y="72"/>
                  </a:lnTo>
                  <a:lnTo>
                    <a:pt x="58" y="74"/>
                  </a:lnTo>
                  <a:lnTo>
                    <a:pt x="53" y="74"/>
                  </a:lnTo>
                  <a:lnTo>
                    <a:pt x="53" y="74"/>
                  </a:lnTo>
                  <a:lnTo>
                    <a:pt x="51" y="74"/>
                  </a:lnTo>
                  <a:lnTo>
                    <a:pt x="51" y="78"/>
                  </a:lnTo>
                  <a:lnTo>
                    <a:pt x="49" y="78"/>
                  </a:lnTo>
                  <a:lnTo>
                    <a:pt x="49" y="79"/>
                  </a:lnTo>
                  <a:lnTo>
                    <a:pt x="49" y="78"/>
                  </a:lnTo>
                  <a:lnTo>
                    <a:pt x="45" y="74"/>
                  </a:lnTo>
                  <a:lnTo>
                    <a:pt x="45" y="78"/>
                  </a:lnTo>
                  <a:lnTo>
                    <a:pt x="41" y="74"/>
                  </a:lnTo>
                  <a:lnTo>
                    <a:pt x="36" y="81"/>
                  </a:lnTo>
                  <a:lnTo>
                    <a:pt x="34" y="81"/>
                  </a:lnTo>
                  <a:lnTo>
                    <a:pt x="32" y="81"/>
                  </a:lnTo>
                  <a:lnTo>
                    <a:pt x="30" y="81"/>
                  </a:lnTo>
                  <a:lnTo>
                    <a:pt x="26" y="83"/>
                  </a:lnTo>
                  <a:lnTo>
                    <a:pt x="30" y="89"/>
                  </a:lnTo>
                  <a:lnTo>
                    <a:pt x="22" y="98"/>
                  </a:lnTo>
                  <a:lnTo>
                    <a:pt x="22" y="98"/>
                  </a:lnTo>
                  <a:lnTo>
                    <a:pt x="19" y="104"/>
                  </a:lnTo>
                  <a:lnTo>
                    <a:pt x="19" y="108"/>
                  </a:lnTo>
                  <a:lnTo>
                    <a:pt x="21" y="110"/>
                  </a:lnTo>
                  <a:lnTo>
                    <a:pt x="19" y="113"/>
                  </a:lnTo>
                  <a:lnTo>
                    <a:pt x="21" y="119"/>
                  </a:lnTo>
                  <a:lnTo>
                    <a:pt x="21" y="125"/>
                  </a:lnTo>
                  <a:lnTo>
                    <a:pt x="26" y="132"/>
                  </a:lnTo>
                  <a:lnTo>
                    <a:pt x="22" y="136"/>
                  </a:lnTo>
                  <a:lnTo>
                    <a:pt x="26" y="140"/>
                  </a:lnTo>
                  <a:lnTo>
                    <a:pt x="26" y="142"/>
                  </a:lnTo>
                  <a:lnTo>
                    <a:pt x="26" y="144"/>
                  </a:lnTo>
                  <a:lnTo>
                    <a:pt x="26" y="145"/>
                  </a:lnTo>
                  <a:lnTo>
                    <a:pt x="22" y="153"/>
                  </a:lnTo>
                  <a:lnTo>
                    <a:pt x="21" y="159"/>
                  </a:lnTo>
                  <a:lnTo>
                    <a:pt x="21" y="162"/>
                  </a:lnTo>
                  <a:lnTo>
                    <a:pt x="17" y="162"/>
                  </a:lnTo>
                  <a:lnTo>
                    <a:pt x="17" y="166"/>
                  </a:lnTo>
                  <a:lnTo>
                    <a:pt x="13" y="168"/>
                  </a:lnTo>
                  <a:lnTo>
                    <a:pt x="13" y="176"/>
                  </a:lnTo>
                  <a:lnTo>
                    <a:pt x="11" y="177"/>
                  </a:lnTo>
                  <a:lnTo>
                    <a:pt x="5" y="179"/>
                  </a:lnTo>
                  <a:lnTo>
                    <a:pt x="5" y="181"/>
                  </a:lnTo>
                  <a:lnTo>
                    <a:pt x="5" y="187"/>
                  </a:lnTo>
                  <a:lnTo>
                    <a:pt x="2" y="191"/>
                  </a:lnTo>
                  <a:lnTo>
                    <a:pt x="2" y="196"/>
                  </a:lnTo>
                  <a:lnTo>
                    <a:pt x="0" y="198"/>
                  </a:lnTo>
                  <a:lnTo>
                    <a:pt x="2" y="200"/>
                  </a:lnTo>
                  <a:lnTo>
                    <a:pt x="2" y="208"/>
                  </a:lnTo>
                  <a:lnTo>
                    <a:pt x="5" y="213"/>
                  </a:lnTo>
                  <a:lnTo>
                    <a:pt x="5" y="217"/>
                  </a:lnTo>
                  <a:lnTo>
                    <a:pt x="5" y="221"/>
                  </a:lnTo>
                  <a:lnTo>
                    <a:pt x="7" y="221"/>
                  </a:lnTo>
                  <a:lnTo>
                    <a:pt x="11" y="221"/>
                  </a:lnTo>
                  <a:lnTo>
                    <a:pt x="7" y="221"/>
                  </a:lnTo>
                  <a:lnTo>
                    <a:pt x="5" y="223"/>
                  </a:lnTo>
                  <a:lnTo>
                    <a:pt x="5" y="226"/>
                  </a:lnTo>
                  <a:lnTo>
                    <a:pt x="5" y="232"/>
                  </a:lnTo>
                  <a:lnTo>
                    <a:pt x="5" y="241"/>
                  </a:lnTo>
                  <a:lnTo>
                    <a:pt x="7" y="241"/>
                  </a:lnTo>
                  <a:lnTo>
                    <a:pt x="7" y="245"/>
                  </a:lnTo>
                  <a:lnTo>
                    <a:pt x="7" y="247"/>
                  </a:lnTo>
                  <a:lnTo>
                    <a:pt x="11" y="251"/>
                  </a:lnTo>
                  <a:lnTo>
                    <a:pt x="11" y="251"/>
                  </a:lnTo>
                  <a:lnTo>
                    <a:pt x="13" y="253"/>
                  </a:lnTo>
                  <a:lnTo>
                    <a:pt x="17" y="255"/>
                  </a:lnTo>
                  <a:lnTo>
                    <a:pt x="19" y="255"/>
                  </a:lnTo>
                  <a:lnTo>
                    <a:pt x="21" y="257"/>
                  </a:lnTo>
                  <a:lnTo>
                    <a:pt x="22" y="257"/>
                  </a:lnTo>
                  <a:lnTo>
                    <a:pt x="26" y="260"/>
                  </a:lnTo>
                  <a:lnTo>
                    <a:pt x="26" y="262"/>
                  </a:lnTo>
                  <a:lnTo>
                    <a:pt x="30" y="262"/>
                  </a:lnTo>
                  <a:lnTo>
                    <a:pt x="30" y="264"/>
                  </a:lnTo>
                  <a:lnTo>
                    <a:pt x="30" y="264"/>
                  </a:lnTo>
                  <a:lnTo>
                    <a:pt x="30" y="264"/>
                  </a:lnTo>
                  <a:lnTo>
                    <a:pt x="30" y="264"/>
                  </a:lnTo>
                  <a:close/>
                  <a:moveTo>
                    <a:pt x="107" y="19"/>
                  </a:moveTo>
                  <a:lnTo>
                    <a:pt x="107" y="19"/>
                  </a:lnTo>
                  <a:lnTo>
                    <a:pt x="109" y="14"/>
                  </a:lnTo>
                  <a:lnTo>
                    <a:pt x="109" y="15"/>
                  </a:lnTo>
                  <a:lnTo>
                    <a:pt x="107" y="19"/>
                  </a:lnTo>
                  <a:lnTo>
                    <a:pt x="107" y="19"/>
                  </a:lnTo>
                  <a:lnTo>
                    <a:pt x="107" y="19"/>
                  </a:lnTo>
                  <a:lnTo>
                    <a:pt x="107" y="19"/>
                  </a:lnTo>
                  <a:close/>
                  <a:moveTo>
                    <a:pt x="107" y="25"/>
                  </a:moveTo>
                  <a:lnTo>
                    <a:pt x="107" y="25"/>
                  </a:lnTo>
                  <a:lnTo>
                    <a:pt x="107" y="27"/>
                  </a:lnTo>
                  <a:lnTo>
                    <a:pt x="107" y="27"/>
                  </a:lnTo>
                  <a:lnTo>
                    <a:pt x="107" y="25"/>
                  </a:lnTo>
                  <a:lnTo>
                    <a:pt x="107" y="25"/>
                  </a:lnTo>
                  <a:lnTo>
                    <a:pt x="107" y="25"/>
                  </a:lnTo>
                  <a:lnTo>
                    <a:pt x="107" y="25"/>
                  </a:lnTo>
                  <a:close/>
                  <a:moveTo>
                    <a:pt x="101" y="25"/>
                  </a:moveTo>
                  <a:lnTo>
                    <a:pt x="101" y="23"/>
                  </a:lnTo>
                  <a:lnTo>
                    <a:pt x="101" y="25"/>
                  </a:lnTo>
                  <a:lnTo>
                    <a:pt x="103" y="25"/>
                  </a:lnTo>
                  <a:lnTo>
                    <a:pt x="103" y="29"/>
                  </a:lnTo>
                  <a:lnTo>
                    <a:pt x="101" y="27"/>
                  </a:lnTo>
                  <a:lnTo>
                    <a:pt x="100" y="27"/>
                  </a:lnTo>
                  <a:lnTo>
                    <a:pt x="101" y="25"/>
                  </a:lnTo>
                  <a:lnTo>
                    <a:pt x="101" y="25"/>
                  </a:lnTo>
                  <a:lnTo>
                    <a:pt x="101" y="25"/>
                  </a:lnTo>
                  <a:lnTo>
                    <a:pt x="101" y="25"/>
                  </a:lnTo>
                  <a:close/>
                  <a:moveTo>
                    <a:pt x="126" y="98"/>
                  </a:moveTo>
                  <a:lnTo>
                    <a:pt x="126" y="96"/>
                  </a:lnTo>
                  <a:lnTo>
                    <a:pt x="126" y="95"/>
                  </a:lnTo>
                  <a:lnTo>
                    <a:pt x="126" y="93"/>
                  </a:lnTo>
                  <a:lnTo>
                    <a:pt x="126" y="93"/>
                  </a:lnTo>
                  <a:lnTo>
                    <a:pt x="128" y="91"/>
                  </a:lnTo>
                  <a:lnTo>
                    <a:pt x="128" y="93"/>
                  </a:lnTo>
                  <a:lnTo>
                    <a:pt x="126" y="96"/>
                  </a:lnTo>
                  <a:lnTo>
                    <a:pt x="126" y="98"/>
                  </a:lnTo>
                  <a:lnTo>
                    <a:pt x="126" y="98"/>
                  </a:lnTo>
                  <a:lnTo>
                    <a:pt x="126" y="98"/>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66" name="Freeform 151">
              <a:extLst>
                <a:ext uri="{FF2B5EF4-FFF2-40B4-BE49-F238E27FC236}">
                  <a16:creationId xmlns:a16="http://schemas.microsoft.com/office/drawing/2014/main" id="{4C080C99-EFD9-4E58-86FD-EEA716169421}"/>
                </a:ext>
              </a:extLst>
            </p:cNvPr>
            <p:cNvSpPr>
              <a:spLocks/>
            </p:cNvSpPr>
            <p:nvPr/>
          </p:nvSpPr>
          <p:spPr bwMode="auto">
            <a:xfrm>
              <a:off x="9487823" y="2873917"/>
              <a:ext cx="68561" cy="108788"/>
            </a:xfrm>
            <a:custGeom>
              <a:avLst/>
              <a:gdLst/>
              <a:ahLst/>
              <a:cxnLst>
                <a:cxn ang="0">
                  <a:pos x="34" y="194"/>
                </a:cxn>
                <a:cxn ang="0">
                  <a:pos x="40" y="183"/>
                </a:cxn>
                <a:cxn ang="0">
                  <a:pos x="44" y="170"/>
                </a:cxn>
                <a:cxn ang="0">
                  <a:pos x="44" y="158"/>
                </a:cxn>
                <a:cxn ang="0">
                  <a:pos x="46" y="147"/>
                </a:cxn>
                <a:cxn ang="0">
                  <a:pos x="47" y="130"/>
                </a:cxn>
                <a:cxn ang="0">
                  <a:pos x="49" y="119"/>
                </a:cxn>
                <a:cxn ang="0">
                  <a:pos x="31" y="111"/>
                </a:cxn>
                <a:cxn ang="0">
                  <a:pos x="14" y="105"/>
                </a:cxn>
                <a:cxn ang="0">
                  <a:pos x="0" y="89"/>
                </a:cxn>
                <a:cxn ang="0">
                  <a:pos x="36" y="72"/>
                </a:cxn>
                <a:cxn ang="0">
                  <a:pos x="61" y="70"/>
                </a:cxn>
                <a:cxn ang="0">
                  <a:pos x="68" y="73"/>
                </a:cxn>
                <a:cxn ang="0">
                  <a:pos x="81" y="81"/>
                </a:cxn>
                <a:cxn ang="0">
                  <a:pos x="74" y="100"/>
                </a:cxn>
                <a:cxn ang="0">
                  <a:pos x="85" y="117"/>
                </a:cxn>
                <a:cxn ang="0">
                  <a:pos x="91" y="126"/>
                </a:cxn>
                <a:cxn ang="0">
                  <a:pos x="95" y="105"/>
                </a:cxn>
                <a:cxn ang="0">
                  <a:pos x="100" y="90"/>
                </a:cxn>
                <a:cxn ang="0">
                  <a:pos x="104" y="85"/>
                </a:cxn>
                <a:cxn ang="0">
                  <a:pos x="98" y="70"/>
                </a:cxn>
                <a:cxn ang="0">
                  <a:pos x="85" y="55"/>
                </a:cxn>
                <a:cxn ang="0">
                  <a:pos x="102" y="17"/>
                </a:cxn>
                <a:cxn ang="0">
                  <a:pos x="111" y="19"/>
                </a:cxn>
                <a:cxn ang="0">
                  <a:pos x="123" y="17"/>
                </a:cxn>
                <a:cxn ang="0">
                  <a:pos x="132" y="19"/>
                </a:cxn>
                <a:cxn ang="0">
                  <a:pos x="143" y="13"/>
                </a:cxn>
                <a:cxn ang="0">
                  <a:pos x="157" y="13"/>
                </a:cxn>
                <a:cxn ang="0">
                  <a:pos x="174" y="9"/>
                </a:cxn>
                <a:cxn ang="0">
                  <a:pos x="189" y="0"/>
                </a:cxn>
                <a:cxn ang="0">
                  <a:pos x="194" y="4"/>
                </a:cxn>
                <a:cxn ang="0">
                  <a:pos x="191" y="15"/>
                </a:cxn>
                <a:cxn ang="0">
                  <a:pos x="192" y="30"/>
                </a:cxn>
                <a:cxn ang="0">
                  <a:pos x="191" y="47"/>
                </a:cxn>
                <a:cxn ang="0">
                  <a:pos x="187" y="66"/>
                </a:cxn>
                <a:cxn ang="0">
                  <a:pos x="194" y="79"/>
                </a:cxn>
                <a:cxn ang="0">
                  <a:pos x="189" y="85"/>
                </a:cxn>
                <a:cxn ang="0">
                  <a:pos x="189" y="90"/>
                </a:cxn>
                <a:cxn ang="0">
                  <a:pos x="177" y="109"/>
                </a:cxn>
                <a:cxn ang="0">
                  <a:pos x="159" y="121"/>
                </a:cxn>
                <a:cxn ang="0">
                  <a:pos x="130" y="134"/>
                </a:cxn>
                <a:cxn ang="0">
                  <a:pos x="119" y="139"/>
                </a:cxn>
                <a:cxn ang="0">
                  <a:pos x="110" y="154"/>
                </a:cxn>
                <a:cxn ang="0">
                  <a:pos x="91" y="166"/>
                </a:cxn>
                <a:cxn ang="0">
                  <a:pos x="79" y="173"/>
                </a:cxn>
                <a:cxn ang="0">
                  <a:pos x="78" y="181"/>
                </a:cxn>
                <a:cxn ang="0">
                  <a:pos x="79" y="200"/>
                </a:cxn>
                <a:cxn ang="0">
                  <a:pos x="85" y="224"/>
                </a:cxn>
                <a:cxn ang="0">
                  <a:pos x="89" y="224"/>
                </a:cxn>
                <a:cxn ang="0">
                  <a:pos x="89" y="235"/>
                </a:cxn>
                <a:cxn ang="0">
                  <a:pos x="83" y="251"/>
                </a:cxn>
                <a:cxn ang="0">
                  <a:pos x="85" y="264"/>
                </a:cxn>
                <a:cxn ang="0">
                  <a:pos x="40" y="286"/>
                </a:cxn>
                <a:cxn ang="0">
                  <a:pos x="31" y="294"/>
                </a:cxn>
                <a:cxn ang="0">
                  <a:pos x="36" y="303"/>
                </a:cxn>
                <a:cxn ang="0">
                  <a:pos x="34" y="309"/>
                </a:cxn>
                <a:cxn ang="0">
                  <a:pos x="23" y="309"/>
                </a:cxn>
                <a:cxn ang="0">
                  <a:pos x="21" y="298"/>
                </a:cxn>
                <a:cxn ang="0">
                  <a:pos x="21" y="279"/>
                </a:cxn>
                <a:cxn ang="0">
                  <a:pos x="19" y="252"/>
                </a:cxn>
                <a:cxn ang="0">
                  <a:pos x="14" y="228"/>
                </a:cxn>
              </a:cxnLst>
              <a:rect l="0" t="0" r="r" b="b"/>
              <a:pathLst>
                <a:path w="196" h="311">
                  <a:moveTo>
                    <a:pt x="14" y="228"/>
                  </a:moveTo>
                  <a:lnTo>
                    <a:pt x="34" y="207"/>
                  </a:lnTo>
                  <a:lnTo>
                    <a:pt x="34" y="200"/>
                  </a:lnTo>
                  <a:lnTo>
                    <a:pt x="34" y="200"/>
                  </a:lnTo>
                  <a:lnTo>
                    <a:pt x="34" y="194"/>
                  </a:lnTo>
                  <a:lnTo>
                    <a:pt x="36" y="192"/>
                  </a:lnTo>
                  <a:lnTo>
                    <a:pt x="36" y="188"/>
                  </a:lnTo>
                  <a:lnTo>
                    <a:pt x="36" y="186"/>
                  </a:lnTo>
                  <a:lnTo>
                    <a:pt x="40" y="185"/>
                  </a:lnTo>
                  <a:lnTo>
                    <a:pt x="40" y="183"/>
                  </a:lnTo>
                  <a:lnTo>
                    <a:pt x="44" y="181"/>
                  </a:lnTo>
                  <a:lnTo>
                    <a:pt x="46" y="177"/>
                  </a:lnTo>
                  <a:lnTo>
                    <a:pt x="46" y="173"/>
                  </a:lnTo>
                  <a:lnTo>
                    <a:pt x="44" y="173"/>
                  </a:lnTo>
                  <a:lnTo>
                    <a:pt x="44" y="170"/>
                  </a:lnTo>
                  <a:lnTo>
                    <a:pt x="46" y="166"/>
                  </a:lnTo>
                  <a:lnTo>
                    <a:pt x="44" y="164"/>
                  </a:lnTo>
                  <a:lnTo>
                    <a:pt x="42" y="160"/>
                  </a:lnTo>
                  <a:lnTo>
                    <a:pt x="42" y="160"/>
                  </a:lnTo>
                  <a:lnTo>
                    <a:pt x="44" y="158"/>
                  </a:lnTo>
                  <a:lnTo>
                    <a:pt x="44" y="154"/>
                  </a:lnTo>
                  <a:lnTo>
                    <a:pt x="44" y="153"/>
                  </a:lnTo>
                  <a:lnTo>
                    <a:pt x="47" y="149"/>
                  </a:lnTo>
                  <a:lnTo>
                    <a:pt x="47" y="147"/>
                  </a:lnTo>
                  <a:lnTo>
                    <a:pt x="46" y="147"/>
                  </a:lnTo>
                  <a:lnTo>
                    <a:pt x="44" y="145"/>
                  </a:lnTo>
                  <a:lnTo>
                    <a:pt x="46" y="141"/>
                  </a:lnTo>
                  <a:lnTo>
                    <a:pt x="46" y="136"/>
                  </a:lnTo>
                  <a:lnTo>
                    <a:pt x="47" y="134"/>
                  </a:lnTo>
                  <a:lnTo>
                    <a:pt x="47" y="130"/>
                  </a:lnTo>
                  <a:lnTo>
                    <a:pt x="47" y="130"/>
                  </a:lnTo>
                  <a:lnTo>
                    <a:pt x="47" y="128"/>
                  </a:lnTo>
                  <a:lnTo>
                    <a:pt x="47" y="124"/>
                  </a:lnTo>
                  <a:lnTo>
                    <a:pt x="49" y="122"/>
                  </a:lnTo>
                  <a:lnTo>
                    <a:pt x="49" y="119"/>
                  </a:lnTo>
                  <a:lnTo>
                    <a:pt x="44" y="119"/>
                  </a:lnTo>
                  <a:lnTo>
                    <a:pt x="42" y="115"/>
                  </a:lnTo>
                  <a:lnTo>
                    <a:pt x="40" y="113"/>
                  </a:lnTo>
                  <a:lnTo>
                    <a:pt x="34" y="111"/>
                  </a:lnTo>
                  <a:lnTo>
                    <a:pt x="31" y="111"/>
                  </a:lnTo>
                  <a:lnTo>
                    <a:pt x="27" y="109"/>
                  </a:lnTo>
                  <a:lnTo>
                    <a:pt x="21" y="104"/>
                  </a:lnTo>
                  <a:lnTo>
                    <a:pt x="17" y="104"/>
                  </a:lnTo>
                  <a:lnTo>
                    <a:pt x="15" y="104"/>
                  </a:lnTo>
                  <a:lnTo>
                    <a:pt x="14" y="105"/>
                  </a:lnTo>
                  <a:lnTo>
                    <a:pt x="12" y="104"/>
                  </a:lnTo>
                  <a:lnTo>
                    <a:pt x="10" y="104"/>
                  </a:lnTo>
                  <a:lnTo>
                    <a:pt x="4" y="104"/>
                  </a:lnTo>
                  <a:lnTo>
                    <a:pt x="4" y="94"/>
                  </a:lnTo>
                  <a:lnTo>
                    <a:pt x="0" y="89"/>
                  </a:lnTo>
                  <a:lnTo>
                    <a:pt x="4" y="85"/>
                  </a:lnTo>
                  <a:lnTo>
                    <a:pt x="10" y="81"/>
                  </a:lnTo>
                  <a:lnTo>
                    <a:pt x="14" y="81"/>
                  </a:lnTo>
                  <a:lnTo>
                    <a:pt x="34" y="73"/>
                  </a:lnTo>
                  <a:lnTo>
                    <a:pt x="36" y="72"/>
                  </a:lnTo>
                  <a:lnTo>
                    <a:pt x="47" y="70"/>
                  </a:lnTo>
                  <a:lnTo>
                    <a:pt x="53" y="66"/>
                  </a:lnTo>
                  <a:lnTo>
                    <a:pt x="59" y="66"/>
                  </a:lnTo>
                  <a:lnTo>
                    <a:pt x="59" y="66"/>
                  </a:lnTo>
                  <a:lnTo>
                    <a:pt x="61" y="70"/>
                  </a:lnTo>
                  <a:lnTo>
                    <a:pt x="61" y="70"/>
                  </a:lnTo>
                  <a:lnTo>
                    <a:pt x="61" y="73"/>
                  </a:lnTo>
                  <a:lnTo>
                    <a:pt x="64" y="75"/>
                  </a:lnTo>
                  <a:lnTo>
                    <a:pt x="64" y="73"/>
                  </a:lnTo>
                  <a:lnTo>
                    <a:pt x="68" y="73"/>
                  </a:lnTo>
                  <a:lnTo>
                    <a:pt x="70" y="72"/>
                  </a:lnTo>
                  <a:lnTo>
                    <a:pt x="74" y="72"/>
                  </a:lnTo>
                  <a:lnTo>
                    <a:pt x="79" y="73"/>
                  </a:lnTo>
                  <a:lnTo>
                    <a:pt x="81" y="79"/>
                  </a:lnTo>
                  <a:lnTo>
                    <a:pt x="81" y="81"/>
                  </a:lnTo>
                  <a:lnTo>
                    <a:pt x="79" y="87"/>
                  </a:lnTo>
                  <a:lnTo>
                    <a:pt x="76" y="90"/>
                  </a:lnTo>
                  <a:lnTo>
                    <a:pt x="76" y="96"/>
                  </a:lnTo>
                  <a:lnTo>
                    <a:pt x="72" y="98"/>
                  </a:lnTo>
                  <a:lnTo>
                    <a:pt x="74" y="100"/>
                  </a:lnTo>
                  <a:lnTo>
                    <a:pt x="74" y="105"/>
                  </a:lnTo>
                  <a:lnTo>
                    <a:pt x="76" y="109"/>
                  </a:lnTo>
                  <a:lnTo>
                    <a:pt x="78" y="111"/>
                  </a:lnTo>
                  <a:lnTo>
                    <a:pt x="81" y="115"/>
                  </a:lnTo>
                  <a:lnTo>
                    <a:pt x="85" y="117"/>
                  </a:lnTo>
                  <a:lnTo>
                    <a:pt x="85" y="119"/>
                  </a:lnTo>
                  <a:lnTo>
                    <a:pt x="89" y="122"/>
                  </a:lnTo>
                  <a:lnTo>
                    <a:pt x="85" y="124"/>
                  </a:lnTo>
                  <a:lnTo>
                    <a:pt x="89" y="126"/>
                  </a:lnTo>
                  <a:lnTo>
                    <a:pt x="91" y="126"/>
                  </a:lnTo>
                  <a:lnTo>
                    <a:pt x="91" y="122"/>
                  </a:lnTo>
                  <a:lnTo>
                    <a:pt x="91" y="117"/>
                  </a:lnTo>
                  <a:lnTo>
                    <a:pt x="95" y="115"/>
                  </a:lnTo>
                  <a:lnTo>
                    <a:pt x="95" y="111"/>
                  </a:lnTo>
                  <a:lnTo>
                    <a:pt x="95" y="105"/>
                  </a:lnTo>
                  <a:lnTo>
                    <a:pt x="98" y="104"/>
                  </a:lnTo>
                  <a:lnTo>
                    <a:pt x="102" y="104"/>
                  </a:lnTo>
                  <a:lnTo>
                    <a:pt x="102" y="100"/>
                  </a:lnTo>
                  <a:lnTo>
                    <a:pt x="102" y="94"/>
                  </a:lnTo>
                  <a:lnTo>
                    <a:pt x="100" y="90"/>
                  </a:lnTo>
                  <a:lnTo>
                    <a:pt x="102" y="89"/>
                  </a:lnTo>
                  <a:lnTo>
                    <a:pt x="100" y="89"/>
                  </a:lnTo>
                  <a:lnTo>
                    <a:pt x="100" y="87"/>
                  </a:lnTo>
                  <a:lnTo>
                    <a:pt x="104" y="87"/>
                  </a:lnTo>
                  <a:lnTo>
                    <a:pt x="104" y="85"/>
                  </a:lnTo>
                  <a:lnTo>
                    <a:pt x="106" y="83"/>
                  </a:lnTo>
                  <a:lnTo>
                    <a:pt x="106" y="81"/>
                  </a:lnTo>
                  <a:lnTo>
                    <a:pt x="106" y="79"/>
                  </a:lnTo>
                  <a:lnTo>
                    <a:pt x="104" y="73"/>
                  </a:lnTo>
                  <a:lnTo>
                    <a:pt x="98" y="70"/>
                  </a:lnTo>
                  <a:lnTo>
                    <a:pt x="98" y="66"/>
                  </a:lnTo>
                  <a:lnTo>
                    <a:pt x="91" y="60"/>
                  </a:lnTo>
                  <a:lnTo>
                    <a:pt x="89" y="58"/>
                  </a:lnTo>
                  <a:lnTo>
                    <a:pt x="89" y="57"/>
                  </a:lnTo>
                  <a:lnTo>
                    <a:pt x="85" y="55"/>
                  </a:lnTo>
                  <a:lnTo>
                    <a:pt x="79" y="51"/>
                  </a:lnTo>
                  <a:lnTo>
                    <a:pt x="78" y="34"/>
                  </a:lnTo>
                  <a:lnTo>
                    <a:pt x="81" y="17"/>
                  </a:lnTo>
                  <a:lnTo>
                    <a:pt x="98" y="17"/>
                  </a:lnTo>
                  <a:lnTo>
                    <a:pt x="102" y="17"/>
                  </a:lnTo>
                  <a:lnTo>
                    <a:pt x="102" y="15"/>
                  </a:lnTo>
                  <a:lnTo>
                    <a:pt x="106" y="15"/>
                  </a:lnTo>
                  <a:lnTo>
                    <a:pt x="106" y="15"/>
                  </a:lnTo>
                  <a:lnTo>
                    <a:pt x="108" y="17"/>
                  </a:lnTo>
                  <a:lnTo>
                    <a:pt x="111" y="19"/>
                  </a:lnTo>
                  <a:lnTo>
                    <a:pt x="113" y="19"/>
                  </a:lnTo>
                  <a:lnTo>
                    <a:pt x="115" y="21"/>
                  </a:lnTo>
                  <a:lnTo>
                    <a:pt x="115" y="23"/>
                  </a:lnTo>
                  <a:lnTo>
                    <a:pt x="119" y="21"/>
                  </a:lnTo>
                  <a:lnTo>
                    <a:pt x="123" y="17"/>
                  </a:lnTo>
                  <a:lnTo>
                    <a:pt x="125" y="17"/>
                  </a:lnTo>
                  <a:lnTo>
                    <a:pt x="128" y="15"/>
                  </a:lnTo>
                  <a:lnTo>
                    <a:pt x="128" y="17"/>
                  </a:lnTo>
                  <a:lnTo>
                    <a:pt x="128" y="19"/>
                  </a:lnTo>
                  <a:lnTo>
                    <a:pt x="132" y="19"/>
                  </a:lnTo>
                  <a:lnTo>
                    <a:pt x="134" y="21"/>
                  </a:lnTo>
                  <a:lnTo>
                    <a:pt x="138" y="19"/>
                  </a:lnTo>
                  <a:lnTo>
                    <a:pt x="143" y="19"/>
                  </a:lnTo>
                  <a:lnTo>
                    <a:pt x="143" y="15"/>
                  </a:lnTo>
                  <a:lnTo>
                    <a:pt x="143" y="13"/>
                  </a:lnTo>
                  <a:lnTo>
                    <a:pt x="143" y="11"/>
                  </a:lnTo>
                  <a:lnTo>
                    <a:pt x="149" y="13"/>
                  </a:lnTo>
                  <a:lnTo>
                    <a:pt x="153" y="11"/>
                  </a:lnTo>
                  <a:lnTo>
                    <a:pt x="153" y="13"/>
                  </a:lnTo>
                  <a:lnTo>
                    <a:pt x="157" y="13"/>
                  </a:lnTo>
                  <a:lnTo>
                    <a:pt x="159" y="11"/>
                  </a:lnTo>
                  <a:lnTo>
                    <a:pt x="166" y="9"/>
                  </a:lnTo>
                  <a:lnTo>
                    <a:pt x="168" y="11"/>
                  </a:lnTo>
                  <a:lnTo>
                    <a:pt x="172" y="9"/>
                  </a:lnTo>
                  <a:lnTo>
                    <a:pt x="174" y="9"/>
                  </a:lnTo>
                  <a:lnTo>
                    <a:pt x="177" y="9"/>
                  </a:lnTo>
                  <a:lnTo>
                    <a:pt x="179" y="6"/>
                  </a:lnTo>
                  <a:lnTo>
                    <a:pt x="183" y="6"/>
                  </a:lnTo>
                  <a:lnTo>
                    <a:pt x="185" y="4"/>
                  </a:lnTo>
                  <a:lnTo>
                    <a:pt x="189" y="0"/>
                  </a:lnTo>
                  <a:lnTo>
                    <a:pt x="191" y="0"/>
                  </a:lnTo>
                  <a:lnTo>
                    <a:pt x="192" y="0"/>
                  </a:lnTo>
                  <a:lnTo>
                    <a:pt x="194" y="0"/>
                  </a:lnTo>
                  <a:lnTo>
                    <a:pt x="196" y="0"/>
                  </a:lnTo>
                  <a:lnTo>
                    <a:pt x="194" y="4"/>
                  </a:lnTo>
                  <a:lnTo>
                    <a:pt x="194" y="6"/>
                  </a:lnTo>
                  <a:lnTo>
                    <a:pt x="194" y="6"/>
                  </a:lnTo>
                  <a:lnTo>
                    <a:pt x="191" y="11"/>
                  </a:lnTo>
                  <a:lnTo>
                    <a:pt x="191" y="13"/>
                  </a:lnTo>
                  <a:lnTo>
                    <a:pt x="191" y="15"/>
                  </a:lnTo>
                  <a:lnTo>
                    <a:pt x="191" y="17"/>
                  </a:lnTo>
                  <a:lnTo>
                    <a:pt x="191" y="19"/>
                  </a:lnTo>
                  <a:lnTo>
                    <a:pt x="191" y="24"/>
                  </a:lnTo>
                  <a:lnTo>
                    <a:pt x="192" y="30"/>
                  </a:lnTo>
                  <a:lnTo>
                    <a:pt x="192" y="30"/>
                  </a:lnTo>
                  <a:lnTo>
                    <a:pt x="192" y="36"/>
                  </a:lnTo>
                  <a:lnTo>
                    <a:pt x="192" y="36"/>
                  </a:lnTo>
                  <a:lnTo>
                    <a:pt x="192" y="40"/>
                  </a:lnTo>
                  <a:lnTo>
                    <a:pt x="191" y="41"/>
                  </a:lnTo>
                  <a:lnTo>
                    <a:pt x="191" y="47"/>
                  </a:lnTo>
                  <a:lnTo>
                    <a:pt x="191" y="57"/>
                  </a:lnTo>
                  <a:lnTo>
                    <a:pt x="189" y="57"/>
                  </a:lnTo>
                  <a:lnTo>
                    <a:pt x="191" y="58"/>
                  </a:lnTo>
                  <a:lnTo>
                    <a:pt x="191" y="66"/>
                  </a:lnTo>
                  <a:lnTo>
                    <a:pt x="187" y="66"/>
                  </a:lnTo>
                  <a:lnTo>
                    <a:pt x="187" y="70"/>
                  </a:lnTo>
                  <a:lnTo>
                    <a:pt x="189" y="70"/>
                  </a:lnTo>
                  <a:lnTo>
                    <a:pt x="192" y="70"/>
                  </a:lnTo>
                  <a:lnTo>
                    <a:pt x="192" y="70"/>
                  </a:lnTo>
                  <a:lnTo>
                    <a:pt x="194" y="79"/>
                  </a:lnTo>
                  <a:lnTo>
                    <a:pt x="192" y="79"/>
                  </a:lnTo>
                  <a:lnTo>
                    <a:pt x="191" y="81"/>
                  </a:lnTo>
                  <a:lnTo>
                    <a:pt x="191" y="83"/>
                  </a:lnTo>
                  <a:lnTo>
                    <a:pt x="191" y="85"/>
                  </a:lnTo>
                  <a:lnTo>
                    <a:pt x="189" y="85"/>
                  </a:lnTo>
                  <a:lnTo>
                    <a:pt x="185" y="89"/>
                  </a:lnTo>
                  <a:lnTo>
                    <a:pt x="187" y="89"/>
                  </a:lnTo>
                  <a:lnTo>
                    <a:pt x="187" y="89"/>
                  </a:lnTo>
                  <a:lnTo>
                    <a:pt x="191" y="89"/>
                  </a:lnTo>
                  <a:lnTo>
                    <a:pt x="189" y="90"/>
                  </a:lnTo>
                  <a:lnTo>
                    <a:pt x="187" y="94"/>
                  </a:lnTo>
                  <a:lnTo>
                    <a:pt x="185" y="96"/>
                  </a:lnTo>
                  <a:lnTo>
                    <a:pt x="183" y="100"/>
                  </a:lnTo>
                  <a:lnTo>
                    <a:pt x="183" y="104"/>
                  </a:lnTo>
                  <a:lnTo>
                    <a:pt x="177" y="109"/>
                  </a:lnTo>
                  <a:lnTo>
                    <a:pt x="174" y="109"/>
                  </a:lnTo>
                  <a:lnTo>
                    <a:pt x="174" y="111"/>
                  </a:lnTo>
                  <a:lnTo>
                    <a:pt x="162" y="119"/>
                  </a:lnTo>
                  <a:lnTo>
                    <a:pt x="160" y="119"/>
                  </a:lnTo>
                  <a:lnTo>
                    <a:pt x="159" y="121"/>
                  </a:lnTo>
                  <a:lnTo>
                    <a:pt x="149" y="128"/>
                  </a:lnTo>
                  <a:lnTo>
                    <a:pt x="143" y="126"/>
                  </a:lnTo>
                  <a:lnTo>
                    <a:pt x="143" y="128"/>
                  </a:lnTo>
                  <a:lnTo>
                    <a:pt x="138" y="130"/>
                  </a:lnTo>
                  <a:lnTo>
                    <a:pt x="130" y="134"/>
                  </a:lnTo>
                  <a:lnTo>
                    <a:pt x="128" y="134"/>
                  </a:lnTo>
                  <a:lnTo>
                    <a:pt x="128" y="136"/>
                  </a:lnTo>
                  <a:lnTo>
                    <a:pt x="123" y="141"/>
                  </a:lnTo>
                  <a:lnTo>
                    <a:pt x="123" y="141"/>
                  </a:lnTo>
                  <a:lnTo>
                    <a:pt x="119" y="139"/>
                  </a:lnTo>
                  <a:lnTo>
                    <a:pt x="119" y="145"/>
                  </a:lnTo>
                  <a:lnTo>
                    <a:pt x="119" y="145"/>
                  </a:lnTo>
                  <a:lnTo>
                    <a:pt x="117" y="147"/>
                  </a:lnTo>
                  <a:lnTo>
                    <a:pt x="110" y="153"/>
                  </a:lnTo>
                  <a:lnTo>
                    <a:pt x="110" y="154"/>
                  </a:lnTo>
                  <a:lnTo>
                    <a:pt x="108" y="156"/>
                  </a:lnTo>
                  <a:lnTo>
                    <a:pt x="106" y="156"/>
                  </a:lnTo>
                  <a:lnTo>
                    <a:pt x="106" y="160"/>
                  </a:lnTo>
                  <a:lnTo>
                    <a:pt x="100" y="160"/>
                  </a:lnTo>
                  <a:lnTo>
                    <a:pt x="91" y="166"/>
                  </a:lnTo>
                  <a:lnTo>
                    <a:pt x="91" y="170"/>
                  </a:lnTo>
                  <a:lnTo>
                    <a:pt x="89" y="173"/>
                  </a:lnTo>
                  <a:lnTo>
                    <a:pt x="85" y="173"/>
                  </a:lnTo>
                  <a:lnTo>
                    <a:pt x="83" y="175"/>
                  </a:lnTo>
                  <a:lnTo>
                    <a:pt x="79" y="173"/>
                  </a:lnTo>
                  <a:lnTo>
                    <a:pt x="78" y="173"/>
                  </a:lnTo>
                  <a:lnTo>
                    <a:pt x="78" y="173"/>
                  </a:lnTo>
                  <a:lnTo>
                    <a:pt x="79" y="177"/>
                  </a:lnTo>
                  <a:lnTo>
                    <a:pt x="79" y="179"/>
                  </a:lnTo>
                  <a:lnTo>
                    <a:pt x="78" y="181"/>
                  </a:lnTo>
                  <a:lnTo>
                    <a:pt x="78" y="185"/>
                  </a:lnTo>
                  <a:lnTo>
                    <a:pt x="76" y="186"/>
                  </a:lnTo>
                  <a:lnTo>
                    <a:pt x="81" y="194"/>
                  </a:lnTo>
                  <a:lnTo>
                    <a:pt x="81" y="198"/>
                  </a:lnTo>
                  <a:lnTo>
                    <a:pt x="79" y="200"/>
                  </a:lnTo>
                  <a:lnTo>
                    <a:pt x="81" y="200"/>
                  </a:lnTo>
                  <a:lnTo>
                    <a:pt x="83" y="203"/>
                  </a:lnTo>
                  <a:lnTo>
                    <a:pt x="83" y="207"/>
                  </a:lnTo>
                  <a:lnTo>
                    <a:pt x="85" y="211"/>
                  </a:lnTo>
                  <a:lnTo>
                    <a:pt x="85" y="224"/>
                  </a:lnTo>
                  <a:lnTo>
                    <a:pt x="85" y="228"/>
                  </a:lnTo>
                  <a:lnTo>
                    <a:pt x="85" y="228"/>
                  </a:lnTo>
                  <a:lnTo>
                    <a:pt x="85" y="224"/>
                  </a:lnTo>
                  <a:lnTo>
                    <a:pt x="89" y="219"/>
                  </a:lnTo>
                  <a:lnTo>
                    <a:pt x="89" y="224"/>
                  </a:lnTo>
                  <a:lnTo>
                    <a:pt x="89" y="224"/>
                  </a:lnTo>
                  <a:lnTo>
                    <a:pt x="89" y="228"/>
                  </a:lnTo>
                  <a:lnTo>
                    <a:pt x="89" y="230"/>
                  </a:lnTo>
                  <a:lnTo>
                    <a:pt x="89" y="234"/>
                  </a:lnTo>
                  <a:lnTo>
                    <a:pt x="89" y="235"/>
                  </a:lnTo>
                  <a:lnTo>
                    <a:pt x="85" y="243"/>
                  </a:lnTo>
                  <a:lnTo>
                    <a:pt x="85" y="245"/>
                  </a:lnTo>
                  <a:lnTo>
                    <a:pt x="85" y="247"/>
                  </a:lnTo>
                  <a:lnTo>
                    <a:pt x="85" y="251"/>
                  </a:lnTo>
                  <a:lnTo>
                    <a:pt x="83" y="251"/>
                  </a:lnTo>
                  <a:lnTo>
                    <a:pt x="85" y="254"/>
                  </a:lnTo>
                  <a:lnTo>
                    <a:pt x="85" y="252"/>
                  </a:lnTo>
                  <a:lnTo>
                    <a:pt x="89" y="254"/>
                  </a:lnTo>
                  <a:lnTo>
                    <a:pt x="85" y="258"/>
                  </a:lnTo>
                  <a:lnTo>
                    <a:pt x="85" y="264"/>
                  </a:lnTo>
                  <a:lnTo>
                    <a:pt x="78" y="269"/>
                  </a:lnTo>
                  <a:lnTo>
                    <a:pt x="64" y="275"/>
                  </a:lnTo>
                  <a:lnTo>
                    <a:pt x="49" y="279"/>
                  </a:lnTo>
                  <a:lnTo>
                    <a:pt x="42" y="284"/>
                  </a:lnTo>
                  <a:lnTo>
                    <a:pt x="40" y="286"/>
                  </a:lnTo>
                  <a:lnTo>
                    <a:pt x="36" y="288"/>
                  </a:lnTo>
                  <a:lnTo>
                    <a:pt x="34" y="290"/>
                  </a:lnTo>
                  <a:lnTo>
                    <a:pt x="34" y="294"/>
                  </a:lnTo>
                  <a:lnTo>
                    <a:pt x="31" y="294"/>
                  </a:lnTo>
                  <a:lnTo>
                    <a:pt x="31" y="294"/>
                  </a:lnTo>
                  <a:lnTo>
                    <a:pt x="31" y="298"/>
                  </a:lnTo>
                  <a:lnTo>
                    <a:pt x="31" y="300"/>
                  </a:lnTo>
                  <a:lnTo>
                    <a:pt x="31" y="303"/>
                  </a:lnTo>
                  <a:lnTo>
                    <a:pt x="34" y="303"/>
                  </a:lnTo>
                  <a:lnTo>
                    <a:pt x="36" y="303"/>
                  </a:lnTo>
                  <a:lnTo>
                    <a:pt x="36" y="298"/>
                  </a:lnTo>
                  <a:lnTo>
                    <a:pt x="40" y="298"/>
                  </a:lnTo>
                  <a:lnTo>
                    <a:pt x="40" y="300"/>
                  </a:lnTo>
                  <a:lnTo>
                    <a:pt x="36" y="305"/>
                  </a:lnTo>
                  <a:lnTo>
                    <a:pt x="34" y="309"/>
                  </a:lnTo>
                  <a:lnTo>
                    <a:pt x="34" y="311"/>
                  </a:lnTo>
                  <a:lnTo>
                    <a:pt x="31" y="311"/>
                  </a:lnTo>
                  <a:lnTo>
                    <a:pt x="27" y="311"/>
                  </a:lnTo>
                  <a:lnTo>
                    <a:pt x="25" y="311"/>
                  </a:lnTo>
                  <a:lnTo>
                    <a:pt x="23" y="309"/>
                  </a:lnTo>
                  <a:lnTo>
                    <a:pt x="25" y="305"/>
                  </a:lnTo>
                  <a:lnTo>
                    <a:pt x="25" y="303"/>
                  </a:lnTo>
                  <a:lnTo>
                    <a:pt x="25" y="303"/>
                  </a:lnTo>
                  <a:lnTo>
                    <a:pt x="23" y="300"/>
                  </a:lnTo>
                  <a:lnTo>
                    <a:pt x="21" y="298"/>
                  </a:lnTo>
                  <a:lnTo>
                    <a:pt x="19" y="298"/>
                  </a:lnTo>
                  <a:lnTo>
                    <a:pt x="19" y="298"/>
                  </a:lnTo>
                  <a:lnTo>
                    <a:pt x="19" y="290"/>
                  </a:lnTo>
                  <a:lnTo>
                    <a:pt x="19" y="284"/>
                  </a:lnTo>
                  <a:lnTo>
                    <a:pt x="21" y="279"/>
                  </a:lnTo>
                  <a:lnTo>
                    <a:pt x="21" y="264"/>
                  </a:lnTo>
                  <a:lnTo>
                    <a:pt x="19" y="260"/>
                  </a:lnTo>
                  <a:lnTo>
                    <a:pt x="19" y="256"/>
                  </a:lnTo>
                  <a:lnTo>
                    <a:pt x="19" y="252"/>
                  </a:lnTo>
                  <a:lnTo>
                    <a:pt x="19" y="252"/>
                  </a:lnTo>
                  <a:lnTo>
                    <a:pt x="19" y="243"/>
                  </a:lnTo>
                  <a:lnTo>
                    <a:pt x="17" y="237"/>
                  </a:lnTo>
                  <a:lnTo>
                    <a:pt x="15" y="234"/>
                  </a:lnTo>
                  <a:lnTo>
                    <a:pt x="14" y="230"/>
                  </a:lnTo>
                  <a:lnTo>
                    <a:pt x="14" y="228"/>
                  </a:lnTo>
                  <a:lnTo>
                    <a:pt x="14" y="228"/>
                  </a:lnTo>
                  <a:lnTo>
                    <a:pt x="14" y="228"/>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67" name="Freeform 152">
              <a:extLst>
                <a:ext uri="{FF2B5EF4-FFF2-40B4-BE49-F238E27FC236}">
                  <a16:creationId xmlns:a16="http://schemas.microsoft.com/office/drawing/2014/main" id="{FF940D1E-ADE5-4A15-B411-0C948DCCC6FD}"/>
                </a:ext>
              </a:extLst>
            </p:cNvPr>
            <p:cNvSpPr>
              <a:spLocks/>
            </p:cNvSpPr>
            <p:nvPr/>
          </p:nvSpPr>
          <p:spPr bwMode="auto">
            <a:xfrm>
              <a:off x="9487823" y="2975359"/>
              <a:ext cx="9445" cy="9095"/>
            </a:xfrm>
            <a:custGeom>
              <a:avLst/>
              <a:gdLst/>
              <a:ahLst/>
              <a:cxnLst>
                <a:cxn ang="0">
                  <a:pos x="23" y="8"/>
                </a:cxn>
                <a:cxn ang="0">
                  <a:pos x="23" y="8"/>
                </a:cxn>
                <a:cxn ang="0">
                  <a:pos x="23" y="8"/>
                </a:cxn>
                <a:cxn ang="0">
                  <a:pos x="25" y="10"/>
                </a:cxn>
                <a:cxn ang="0">
                  <a:pos x="27" y="11"/>
                </a:cxn>
                <a:cxn ang="0">
                  <a:pos x="27" y="13"/>
                </a:cxn>
                <a:cxn ang="0">
                  <a:pos x="27" y="15"/>
                </a:cxn>
                <a:cxn ang="0">
                  <a:pos x="25" y="17"/>
                </a:cxn>
                <a:cxn ang="0">
                  <a:pos x="27" y="21"/>
                </a:cxn>
                <a:cxn ang="0">
                  <a:pos x="25" y="21"/>
                </a:cxn>
                <a:cxn ang="0">
                  <a:pos x="23" y="21"/>
                </a:cxn>
                <a:cxn ang="0">
                  <a:pos x="23" y="23"/>
                </a:cxn>
                <a:cxn ang="0">
                  <a:pos x="23" y="26"/>
                </a:cxn>
                <a:cxn ang="0">
                  <a:pos x="19" y="26"/>
                </a:cxn>
                <a:cxn ang="0">
                  <a:pos x="14" y="26"/>
                </a:cxn>
                <a:cxn ang="0">
                  <a:pos x="8" y="25"/>
                </a:cxn>
                <a:cxn ang="0">
                  <a:pos x="4" y="21"/>
                </a:cxn>
                <a:cxn ang="0">
                  <a:pos x="4" y="17"/>
                </a:cxn>
                <a:cxn ang="0">
                  <a:pos x="0" y="17"/>
                </a:cxn>
                <a:cxn ang="0">
                  <a:pos x="4" y="13"/>
                </a:cxn>
                <a:cxn ang="0">
                  <a:pos x="8" y="6"/>
                </a:cxn>
                <a:cxn ang="0">
                  <a:pos x="8" y="2"/>
                </a:cxn>
                <a:cxn ang="0">
                  <a:pos x="12" y="0"/>
                </a:cxn>
                <a:cxn ang="0">
                  <a:pos x="17" y="4"/>
                </a:cxn>
                <a:cxn ang="0">
                  <a:pos x="19" y="6"/>
                </a:cxn>
                <a:cxn ang="0">
                  <a:pos x="23" y="8"/>
                </a:cxn>
                <a:cxn ang="0">
                  <a:pos x="23" y="8"/>
                </a:cxn>
                <a:cxn ang="0">
                  <a:pos x="23" y="8"/>
                </a:cxn>
                <a:cxn ang="0">
                  <a:pos x="23" y="8"/>
                </a:cxn>
              </a:cxnLst>
              <a:rect l="0" t="0" r="r" b="b"/>
              <a:pathLst>
                <a:path w="27" h="26">
                  <a:moveTo>
                    <a:pt x="23" y="8"/>
                  </a:moveTo>
                  <a:lnTo>
                    <a:pt x="23" y="8"/>
                  </a:lnTo>
                  <a:lnTo>
                    <a:pt x="23" y="8"/>
                  </a:lnTo>
                  <a:lnTo>
                    <a:pt x="25" y="10"/>
                  </a:lnTo>
                  <a:lnTo>
                    <a:pt x="27" y="11"/>
                  </a:lnTo>
                  <a:lnTo>
                    <a:pt x="27" y="13"/>
                  </a:lnTo>
                  <a:lnTo>
                    <a:pt x="27" y="15"/>
                  </a:lnTo>
                  <a:lnTo>
                    <a:pt x="25" y="17"/>
                  </a:lnTo>
                  <a:lnTo>
                    <a:pt x="27" y="21"/>
                  </a:lnTo>
                  <a:lnTo>
                    <a:pt x="25" y="21"/>
                  </a:lnTo>
                  <a:lnTo>
                    <a:pt x="23" y="21"/>
                  </a:lnTo>
                  <a:lnTo>
                    <a:pt x="23" y="23"/>
                  </a:lnTo>
                  <a:lnTo>
                    <a:pt x="23" y="26"/>
                  </a:lnTo>
                  <a:lnTo>
                    <a:pt x="19" y="26"/>
                  </a:lnTo>
                  <a:lnTo>
                    <a:pt x="14" y="26"/>
                  </a:lnTo>
                  <a:lnTo>
                    <a:pt x="8" y="25"/>
                  </a:lnTo>
                  <a:lnTo>
                    <a:pt x="4" y="21"/>
                  </a:lnTo>
                  <a:lnTo>
                    <a:pt x="4" y="17"/>
                  </a:lnTo>
                  <a:lnTo>
                    <a:pt x="0" y="17"/>
                  </a:lnTo>
                  <a:lnTo>
                    <a:pt x="4" y="13"/>
                  </a:lnTo>
                  <a:lnTo>
                    <a:pt x="8" y="6"/>
                  </a:lnTo>
                  <a:lnTo>
                    <a:pt x="8" y="2"/>
                  </a:lnTo>
                  <a:lnTo>
                    <a:pt x="12" y="0"/>
                  </a:lnTo>
                  <a:lnTo>
                    <a:pt x="17" y="4"/>
                  </a:lnTo>
                  <a:lnTo>
                    <a:pt x="19" y="6"/>
                  </a:lnTo>
                  <a:lnTo>
                    <a:pt x="23" y="8"/>
                  </a:lnTo>
                  <a:lnTo>
                    <a:pt x="23" y="8"/>
                  </a:lnTo>
                  <a:lnTo>
                    <a:pt x="23" y="8"/>
                  </a:lnTo>
                  <a:lnTo>
                    <a:pt x="23" y="8"/>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68" name="Freeform 153">
              <a:extLst>
                <a:ext uri="{FF2B5EF4-FFF2-40B4-BE49-F238E27FC236}">
                  <a16:creationId xmlns:a16="http://schemas.microsoft.com/office/drawing/2014/main" id="{5E4DFF61-9280-4820-95BF-91CD8D75BB77}"/>
                </a:ext>
              </a:extLst>
            </p:cNvPr>
            <p:cNvSpPr>
              <a:spLocks/>
            </p:cNvSpPr>
            <p:nvPr/>
          </p:nvSpPr>
          <p:spPr bwMode="auto">
            <a:xfrm>
              <a:off x="9462287" y="2995647"/>
              <a:ext cx="16441" cy="15391"/>
            </a:xfrm>
            <a:custGeom>
              <a:avLst/>
              <a:gdLst/>
              <a:ahLst/>
              <a:cxnLst>
                <a:cxn ang="0">
                  <a:pos x="6" y="34"/>
                </a:cxn>
                <a:cxn ang="0">
                  <a:pos x="6" y="33"/>
                </a:cxn>
                <a:cxn ang="0">
                  <a:pos x="6" y="29"/>
                </a:cxn>
                <a:cxn ang="0">
                  <a:pos x="6" y="25"/>
                </a:cxn>
                <a:cxn ang="0">
                  <a:pos x="0" y="25"/>
                </a:cxn>
                <a:cxn ang="0">
                  <a:pos x="0" y="21"/>
                </a:cxn>
                <a:cxn ang="0">
                  <a:pos x="2" y="19"/>
                </a:cxn>
                <a:cxn ang="0">
                  <a:pos x="9" y="16"/>
                </a:cxn>
                <a:cxn ang="0">
                  <a:pos x="11" y="10"/>
                </a:cxn>
                <a:cxn ang="0">
                  <a:pos x="15" y="8"/>
                </a:cxn>
                <a:cxn ang="0">
                  <a:pos x="23" y="4"/>
                </a:cxn>
                <a:cxn ang="0">
                  <a:pos x="23" y="2"/>
                </a:cxn>
                <a:cxn ang="0">
                  <a:pos x="26" y="2"/>
                </a:cxn>
                <a:cxn ang="0">
                  <a:pos x="26" y="0"/>
                </a:cxn>
                <a:cxn ang="0">
                  <a:pos x="30" y="0"/>
                </a:cxn>
                <a:cxn ang="0">
                  <a:pos x="32" y="2"/>
                </a:cxn>
                <a:cxn ang="0">
                  <a:pos x="34" y="0"/>
                </a:cxn>
                <a:cxn ang="0">
                  <a:pos x="36" y="2"/>
                </a:cxn>
                <a:cxn ang="0">
                  <a:pos x="40" y="2"/>
                </a:cxn>
                <a:cxn ang="0">
                  <a:pos x="43" y="4"/>
                </a:cxn>
                <a:cxn ang="0">
                  <a:pos x="47" y="12"/>
                </a:cxn>
                <a:cxn ang="0">
                  <a:pos x="47" y="17"/>
                </a:cxn>
                <a:cxn ang="0">
                  <a:pos x="43" y="21"/>
                </a:cxn>
                <a:cxn ang="0">
                  <a:pos x="40" y="23"/>
                </a:cxn>
                <a:cxn ang="0">
                  <a:pos x="40" y="25"/>
                </a:cxn>
                <a:cxn ang="0">
                  <a:pos x="41" y="25"/>
                </a:cxn>
                <a:cxn ang="0">
                  <a:pos x="41" y="29"/>
                </a:cxn>
                <a:cxn ang="0">
                  <a:pos x="38" y="33"/>
                </a:cxn>
                <a:cxn ang="0">
                  <a:pos x="34" y="31"/>
                </a:cxn>
                <a:cxn ang="0">
                  <a:pos x="32" y="33"/>
                </a:cxn>
                <a:cxn ang="0">
                  <a:pos x="28" y="33"/>
                </a:cxn>
                <a:cxn ang="0">
                  <a:pos x="23" y="34"/>
                </a:cxn>
                <a:cxn ang="0">
                  <a:pos x="23" y="38"/>
                </a:cxn>
                <a:cxn ang="0">
                  <a:pos x="23" y="38"/>
                </a:cxn>
                <a:cxn ang="0">
                  <a:pos x="21" y="40"/>
                </a:cxn>
                <a:cxn ang="0">
                  <a:pos x="17" y="44"/>
                </a:cxn>
                <a:cxn ang="0">
                  <a:pos x="11" y="40"/>
                </a:cxn>
                <a:cxn ang="0">
                  <a:pos x="11" y="38"/>
                </a:cxn>
                <a:cxn ang="0">
                  <a:pos x="6" y="34"/>
                </a:cxn>
                <a:cxn ang="0">
                  <a:pos x="6" y="34"/>
                </a:cxn>
                <a:cxn ang="0">
                  <a:pos x="6" y="34"/>
                </a:cxn>
              </a:cxnLst>
              <a:rect l="0" t="0" r="r" b="b"/>
              <a:pathLst>
                <a:path w="47" h="44">
                  <a:moveTo>
                    <a:pt x="6" y="34"/>
                  </a:moveTo>
                  <a:lnTo>
                    <a:pt x="6" y="33"/>
                  </a:lnTo>
                  <a:lnTo>
                    <a:pt x="6" y="29"/>
                  </a:lnTo>
                  <a:lnTo>
                    <a:pt x="6" y="25"/>
                  </a:lnTo>
                  <a:lnTo>
                    <a:pt x="0" y="25"/>
                  </a:lnTo>
                  <a:lnTo>
                    <a:pt x="0" y="21"/>
                  </a:lnTo>
                  <a:lnTo>
                    <a:pt x="2" y="19"/>
                  </a:lnTo>
                  <a:lnTo>
                    <a:pt x="9" y="16"/>
                  </a:lnTo>
                  <a:lnTo>
                    <a:pt x="11" y="10"/>
                  </a:lnTo>
                  <a:lnTo>
                    <a:pt x="15" y="8"/>
                  </a:lnTo>
                  <a:lnTo>
                    <a:pt x="23" y="4"/>
                  </a:lnTo>
                  <a:lnTo>
                    <a:pt x="23" y="2"/>
                  </a:lnTo>
                  <a:lnTo>
                    <a:pt x="26" y="2"/>
                  </a:lnTo>
                  <a:lnTo>
                    <a:pt x="26" y="0"/>
                  </a:lnTo>
                  <a:lnTo>
                    <a:pt x="30" y="0"/>
                  </a:lnTo>
                  <a:lnTo>
                    <a:pt x="32" y="2"/>
                  </a:lnTo>
                  <a:lnTo>
                    <a:pt x="34" y="0"/>
                  </a:lnTo>
                  <a:lnTo>
                    <a:pt x="36" y="2"/>
                  </a:lnTo>
                  <a:lnTo>
                    <a:pt x="40" y="2"/>
                  </a:lnTo>
                  <a:lnTo>
                    <a:pt x="43" y="4"/>
                  </a:lnTo>
                  <a:lnTo>
                    <a:pt x="47" y="12"/>
                  </a:lnTo>
                  <a:lnTo>
                    <a:pt x="47" y="17"/>
                  </a:lnTo>
                  <a:lnTo>
                    <a:pt x="43" y="21"/>
                  </a:lnTo>
                  <a:lnTo>
                    <a:pt x="40" y="23"/>
                  </a:lnTo>
                  <a:lnTo>
                    <a:pt x="40" y="25"/>
                  </a:lnTo>
                  <a:lnTo>
                    <a:pt x="41" y="25"/>
                  </a:lnTo>
                  <a:lnTo>
                    <a:pt x="41" y="29"/>
                  </a:lnTo>
                  <a:lnTo>
                    <a:pt x="38" y="33"/>
                  </a:lnTo>
                  <a:lnTo>
                    <a:pt x="34" y="31"/>
                  </a:lnTo>
                  <a:lnTo>
                    <a:pt x="32" y="33"/>
                  </a:lnTo>
                  <a:lnTo>
                    <a:pt x="28" y="33"/>
                  </a:lnTo>
                  <a:lnTo>
                    <a:pt x="23" y="34"/>
                  </a:lnTo>
                  <a:lnTo>
                    <a:pt x="23" y="38"/>
                  </a:lnTo>
                  <a:lnTo>
                    <a:pt x="23" y="38"/>
                  </a:lnTo>
                  <a:lnTo>
                    <a:pt x="21" y="40"/>
                  </a:lnTo>
                  <a:lnTo>
                    <a:pt x="17" y="44"/>
                  </a:lnTo>
                  <a:lnTo>
                    <a:pt x="11" y="40"/>
                  </a:lnTo>
                  <a:lnTo>
                    <a:pt x="11" y="38"/>
                  </a:lnTo>
                  <a:lnTo>
                    <a:pt x="6" y="34"/>
                  </a:lnTo>
                  <a:lnTo>
                    <a:pt x="6" y="34"/>
                  </a:lnTo>
                  <a:lnTo>
                    <a:pt x="6" y="34"/>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69" name="Freeform 154">
              <a:extLst>
                <a:ext uri="{FF2B5EF4-FFF2-40B4-BE49-F238E27FC236}">
                  <a16:creationId xmlns:a16="http://schemas.microsoft.com/office/drawing/2014/main" id="{3123DC9B-54E2-4DAD-8315-9C41139FF5D8}"/>
                </a:ext>
              </a:extLst>
            </p:cNvPr>
            <p:cNvSpPr>
              <a:spLocks noEditPoints="1"/>
            </p:cNvSpPr>
            <p:nvPr/>
          </p:nvSpPr>
          <p:spPr bwMode="auto">
            <a:xfrm>
              <a:off x="9335310" y="2076721"/>
              <a:ext cx="68211" cy="73808"/>
            </a:xfrm>
            <a:custGeom>
              <a:avLst/>
              <a:gdLst/>
              <a:ahLst/>
              <a:cxnLst>
                <a:cxn ang="0">
                  <a:pos x="88" y="21"/>
                </a:cxn>
                <a:cxn ang="0">
                  <a:pos x="131" y="43"/>
                </a:cxn>
                <a:cxn ang="0">
                  <a:pos x="122" y="54"/>
                </a:cxn>
                <a:cxn ang="0">
                  <a:pos x="120" y="60"/>
                </a:cxn>
                <a:cxn ang="0">
                  <a:pos x="150" y="75"/>
                </a:cxn>
                <a:cxn ang="0">
                  <a:pos x="180" y="62"/>
                </a:cxn>
                <a:cxn ang="0">
                  <a:pos x="192" y="24"/>
                </a:cxn>
                <a:cxn ang="0">
                  <a:pos x="162" y="11"/>
                </a:cxn>
                <a:cxn ang="0">
                  <a:pos x="152" y="9"/>
                </a:cxn>
                <a:cxn ang="0">
                  <a:pos x="143" y="11"/>
                </a:cxn>
                <a:cxn ang="0">
                  <a:pos x="131" y="7"/>
                </a:cxn>
                <a:cxn ang="0">
                  <a:pos x="128" y="17"/>
                </a:cxn>
                <a:cxn ang="0">
                  <a:pos x="107" y="9"/>
                </a:cxn>
                <a:cxn ang="0">
                  <a:pos x="101" y="21"/>
                </a:cxn>
                <a:cxn ang="0">
                  <a:pos x="86" y="22"/>
                </a:cxn>
                <a:cxn ang="0">
                  <a:pos x="90" y="43"/>
                </a:cxn>
                <a:cxn ang="0">
                  <a:pos x="143" y="124"/>
                </a:cxn>
                <a:cxn ang="0">
                  <a:pos x="167" y="137"/>
                </a:cxn>
                <a:cxn ang="0">
                  <a:pos x="162" y="167"/>
                </a:cxn>
                <a:cxn ang="0">
                  <a:pos x="150" y="158"/>
                </a:cxn>
                <a:cxn ang="0">
                  <a:pos x="141" y="147"/>
                </a:cxn>
                <a:cxn ang="0">
                  <a:pos x="116" y="83"/>
                </a:cxn>
                <a:cxn ang="0">
                  <a:pos x="124" y="113"/>
                </a:cxn>
                <a:cxn ang="0">
                  <a:pos x="145" y="117"/>
                </a:cxn>
                <a:cxn ang="0">
                  <a:pos x="131" y="102"/>
                </a:cxn>
                <a:cxn ang="0">
                  <a:pos x="15" y="122"/>
                </a:cxn>
                <a:cxn ang="0">
                  <a:pos x="9" y="103"/>
                </a:cxn>
                <a:cxn ang="0">
                  <a:pos x="19" y="128"/>
                </a:cxn>
                <a:cxn ang="0">
                  <a:pos x="79" y="201"/>
                </a:cxn>
                <a:cxn ang="0">
                  <a:pos x="71" y="188"/>
                </a:cxn>
                <a:cxn ang="0">
                  <a:pos x="52" y="173"/>
                </a:cxn>
                <a:cxn ang="0">
                  <a:pos x="54" y="160"/>
                </a:cxn>
                <a:cxn ang="0">
                  <a:pos x="56" y="152"/>
                </a:cxn>
                <a:cxn ang="0">
                  <a:pos x="83" y="141"/>
                </a:cxn>
                <a:cxn ang="0">
                  <a:pos x="54" y="147"/>
                </a:cxn>
                <a:cxn ang="0">
                  <a:pos x="49" y="135"/>
                </a:cxn>
                <a:cxn ang="0">
                  <a:pos x="73" y="118"/>
                </a:cxn>
                <a:cxn ang="0">
                  <a:pos x="73" y="100"/>
                </a:cxn>
                <a:cxn ang="0">
                  <a:pos x="60" y="102"/>
                </a:cxn>
                <a:cxn ang="0">
                  <a:pos x="49" y="102"/>
                </a:cxn>
                <a:cxn ang="0">
                  <a:pos x="37" y="130"/>
                </a:cxn>
                <a:cxn ang="0">
                  <a:pos x="28" y="109"/>
                </a:cxn>
                <a:cxn ang="0">
                  <a:pos x="9" y="92"/>
                </a:cxn>
                <a:cxn ang="0">
                  <a:pos x="15" y="88"/>
                </a:cxn>
                <a:cxn ang="0">
                  <a:pos x="7" y="83"/>
                </a:cxn>
                <a:cxn ang="0">
                  <a:pos x="3" y="51"/>
                </a:cxn>
                <a:cxn ang="0">
                  <a:pos x="19" y="49"/>
                </a:cxn>
                <a:cxn ang="0">
                  <a:pos x="24" y="54"/>
                </a:cxn>
                <a:cxn ang="0">
                  <a:pos x="34" y="62"/>
                </a:cxn>
                <a:cxn ang="0">
                  <a:pos x="43" y="49"/>
                </a:cxn>
                <a:cxn ang="0">
                  <a:pos x="54" y="79"/>
                </a:cxn>
                <a:cxn ang="0">
                  <a:pos x="60" y="64"/>
                </a:cxn>
                <a:cxn ang="0">
                  <a:pos x="69" y="39"/>
                </a:cxn>
                <a:cxn ang="0">
                  <a:pos x="83" y="69"/>
                </a:cxn>
                <a:cxn ang="0">
                  <a:pos x="107" y="75"/>
                </a:cxn>
                <a:cxn ang="0">
                  <a:pos x="122" y="100"/>
                </a:cxn>
                <a:cxn ang="0">
                  <a:pos x="107" y="134"/>
                </a:cxn>
                <a:cxn ang="0">
                  <a:pos x="98" y="162"/>
                </a:cxn>
                <a:cxn ang="0">
                  <a:pos x="94" y="201"/>
                </a:cxn>
              </a:cxnLst>
              <a:rect l="0" t="0" r="r" b="b"/>
              <a:pathLst>
                <a:path w="195" h="211">
                  <a:moveTo>
                    <a:pt x="88" y="21"/>
                  </a:moveTo>
                  <a:lnTo>
                    <a:pt x="86" y="17"/>
                  </a:lnTo>
                  <a:lnTo>
                    <a:pt x="84" y="15"/>
                  </a:lnTo>
                  <a:lnTo>
                    <a:pt x="86" y="13"/>
                  </a:lnTo>
                  <a:lnTo>
                    <a:pt x="88" y="11"/>
                  </a:lnTo>
                  <a:lnTo>
                    <a:pt x="90" y="13"/>
                  </a:lnTo>
                  <a:lnTo>
                    <a:pt x="92" y="15"/>
                  </a:lnTo>
                  <a:lnTo>
                    <a:pt x="92" y="17"/>
                  </a:lnTo>
                  <a:lnTo>
                    <a:pt x="90" y="19"/>
                  </a:lnTo>
                  <a:lnTo>
                    <a:pt x="88" y="21"/>
                  </a:lnTo>
                  <a:lnTo>
                    <a:pt x="88" y="21"/>
                  </a:lnTo>
                  <a:lnTo>
                    <a:pt x="88" y="21"/>
                  </a:lnTo>
                  <a:lnTo>
                    <a:pt x="88" y="21"/>
                  </a:lnTo>
                  <a:close/>
                  <a:moveTo>
                    <a:pt x="107" y="49"/>
                  </a:moveTo>
                  <a:lnTo>
                    <a:pt x="107" y="49"/>
                  </a:lnTo>
                  <a:lnTo>
                    <a:pt x="107" y="47"/>
                  </a:lnTo>
                  <a:lnTo>
                    <a:pt x="111" y="45"/>
                  </a:lnTo>
                  <a:lnTo>
                    <a:pt x="113" y="43"/>
                  </a:lnTo>
                  <a:lnTo>
                    <a:pt x="120" y="43"/>
                  </a:lnTo>
                  <a:lnTo>
                    <a:pt x="126" y="43"/>
                  </a:lnTo>
                  <a:lnTo>
                    <a:pt x="128" y="41"/>
                  </a:lnTo>
                  <a:lnTo>
                    <a:pt x="131" y="41"/>
                  </a:lnTo>
                  <a:lnTo>
                    <a:pt x="131" y="41"/>
                  </a:lnTo>
                  <a:lnTo>
                    <a:pt x="131" y="43"/>
                  </a:lnTo>
                  <a:lnTo>
                    <a:pt x="131" y="45"/>
                  </a:lnTo>
                  <a:lnTo>
                    <a:pt x="128" y="47"/>
                  </a:lnTo>
                  <a:lnTo>
                    <a:pt x="128" y="49"/>
                  </a:lnTo>
                  <a:lnTo>
                    <a:pt x="124" y="47"/>
                  </a:lnTo>
                  <a:lnTo>
                    <a:pt x="118" y="49"/>
                  </a:lnTo>
                  <a:lnTo>
                    <a:pt x="115" y="47"/>
                  </a:lnTo>
                  <a:lnTo>
                    <a:pt x="115" y="49"/>
                  </a:lnTo>
                  <a:lnTo>
                    <a:pt x="116" y="51"/>
                  </a:lnTo>
                  <a:lnTo>
                    <a:pt x="122" y="51"/>
                  </a:lnTo>
                  <a:lnTo>
                    <a:pt x="124" y="53"/>
                  </a:lnTo>
                  <a:lnTo>
                    <a:pt x="124" y="54"/>
                  </a:lnTo>
                  <a:lnTo>
                    <a:pt x="122" y="54"/>
                  </a:lnTo>
                  <a:lnTo>
                    <a:pt x="118" y="53"/>
                  </a:lnTo>
                  <a:lnTo>
                    <a:pt x="116" y="54"/>
                  </a:lnTo>
                  <a:lnTo>
                    <a:pt x="115" y="54"/>
                  </a:lnTo>
                  <a:lnTo>
                    <a:pt x="111" y="53"/>
                  </a:lnTo>
                  <a:lnTo>
                    <a:pt x="107" y="51"/>
                  </a:lnTo>
                  <a:lnTo>
                    <a:pt x="103" y="53"/>
                  </a:lnTo>
                  <a:lnTo>
                    <a:pt x="103" y="54"/>
                  </a:lnTo>
                  <a:lnTo>
                    <a:pt x="107" y="54"/>
                  </a:lnTo>
                  <a:lnTo>
                    <a:pt x="113" y="60"/>
                  </a:lnTo>
                  <a:lnTo>
                    <a:pt x="115" y="60"/>
                  </a:lnTo>
                  <a:lnTo>
                    <a:pt x="118" y="58"/>
                  </a:lnTo>
                  <a:lnTo>
                    <a:pt x="120" y="60"/>
                  </a:lnTo>
                  <a:lnTo>
                    <a:pt x="122" y="64"/>
                  </a:lnTo>
                  <a:lnTo>
                    <a:pt x="122" y="66"/>
                  </a:lnTo>
                  <a:lnTo>
                    <a:pt x="124" y="68"/>
                  </a:lnTo>
                  <a:lnTo>
                    <a:pt x="128" y="66"/>
                  </a:lnTo>
                  <a:lnTo>
                    <a:pt x="131" y="66"/>
                  </a:lnTo>
                  <a:lnTo>
                    <a:pt x="137" y="64"/>
                  </a:lnTo>
                  <a:lnTo>
                    <a:pt x="141" y="64"/>
                  </a:lnTo>
                  <a:lnTo>
                    <a:pt x="145" y="62"/>
                  </a:lnTo>
                  <a:lnTo>
                    <a:pt x="147" y="64"/>
                  </a:lnTo>
                  <a:lnTo>
                    <a:pt x="145" y="68"/>
                  </a:lnTo>
                  <a:lnTo>
                    <a:pt x="147" y="71"/>
                  </a:lnTo>
                  <a:lnTo>
                    <a:pt x="150" y="75"/>
                  </a:lnTo>
                  <a:lnTo>
                    <a:pt x="154" y="75"/>
                  </a:lnTo>
                  <a:lnTo>
                    <a:pt x="160" y="73"/>
                  </a:lnTo>
                  <a:lnTo>
                    <a:pt x="162" y="71"/>
                  </a:lnTo>
                  <a:lnTo>
                    <a:pt x="162" y="69"/>
                  </a:lnTo>
                  <a:lnTo>
                    <a:pt x="162" y="68"/>
                  </a:lnTo>
                  <a:lnTo>
                    <a:pt x="162" y="66"/>
                  </a:lnTo>
                  <a:lnTo>
                    <a:pt x="165" y="62"/>
                  </a:lnTo>
                  <a:lnTo>
                    <a:pt x="167" y="62"/>
                  </a:lnTo>
                  <a:lnTo>
                    <a:pt x="171" y="64"/>
                  </a:lnTo>
                  <a:lnTo>
                    <a:pt x="173" y="66"/>
                  </a:lnTo>
                  <a:lnTo>
                    <a:pt x="175" y="66"/>
                  </a:lnTo>
                  <a:lnTo>
                    <a:pt x="180" y="62"/>
                  </a:lnTo>
                  <a:lnTo>
                    <a:pt x="180" y="60"/>
                  </a:lnTo>
                  <a:lnTo>
                    <a:pt x="180" y="54"/>
                  </a:lnTo>
                  <a:lnTo>
                    <a:pt x="179" y="54"/>
                  </a:lnTo>
                  <a:lnTo>
                    <a:pt x="182" y="53"/>
                  </a:lnTo>
                  <a:lnTo>
                    <a:pt x="184" y="49"/>
                  </a:lnTo>
                  <a:lnTo>
                    <a:pt x="186" y="43"/>
                  </a:lnTo>
                  <a:lnTo>
                    <a:pt x="190" y="39"/>
                  </a:lnTo>
                  <a:lnTo>
                    <a:pt x="192" y="36"/>
                  </a:lnTo>
                  <a:lnTo>
                    <a:pt x="195" y="34"/>
                  </a:lnTo>
                  <a:lnTo>
                    <a:pt x="195" y="30"/>
                  </a:lnTo>
                  <a:lnTo>
                    <a:pt x="192" y="28"/>
                  </a:lnTo>
                  <a:lnTo>
                    <a:pt x="192" y="24"/>
                  </a:lnTo>
                  <a:lnTo>
                    <a:pt x="192" y="22"/>
                  </a:lnTo>
                  <a:lnTo>
                    <a:pt x="192" y="21"/>
                  </a:lnTo>
                  <a:lnTo>
                    <a:pt x="192" y="19"/>
                  </a:lnTo>
                  <a:lnTo>
                    <a:pt x="186" y="19"/>
                  </a:lnTo>
                  <a:lnTo>
                    <a:pt x="184" y="17"/>
                  </a:lnTo>
                  <a:lnTo>
                    <a:pt x="182" y="17"/>
                  </a:lnTo>
                  <a:lnTo>
                    <a:pt x="175" y="17"/>
                  </a:lnTo>
                  <a:lnTo>
                    <a:pt x="173" y="17"/>
                  </a:lnTo>
                  <a:lnTo>
                    <a:pt x="171" y="15"/>
                  </a:lnTo>
                  <a:lnTo>
                    <a:pt x="165" y="15"/>
                  </a:lnTo>
                  <a:lnTo>
                    <a:pt x="165" y="13"/>
                  </a:lnTo>
                  <a:lnTo>
                    <a:pt x="162" y="11"/>
                  </a:lnTo>
                  <a:lnTo>
                    <a:pt x="162" y="9"/>
                  </a:lnTo>
                  <a:lnTo>
                    <a:pt x="160" y="11"/>
                  </a:lnTo>
                  <a:lnTo>
                    <a:pt x="160" y="11"/>
                  </a:lnTo>
                  <a:lnTo>
                    <a:pt x="160" y="7"/>
                  </a:lnTo>
                  <a:lnTo>
                    <a:pt x="160" y="5"/>
                  </a:lnTo>
                  <a:lnTo>
                    <a:pt x="158" y="7"/>
                  </a:lnTo>
                  <a:lnTo>
                    <a:pt x="156" y="11"/>
                  </a:lnTo>
                  <a:lnTo>
                    <a:pt x="154" y="11"/>
                  </a:lnTo>
                  <a:lnTo>
                    <a:pt x="154" y="7"/>
                  </a:lnTo>
                  <a:lnTo>
                    <a:pt x="152" y="5"/>
                  </a:lnTo>
                  <a:lnTo>
                    <a:pt x="152" y="7"/>
                  </a:lnTo>
                  <a:lnTo>
                    <a:pt x="152" y="9"/>
                  </a:lnTo>
                  <a:lnTo>
                    <a:pt x="152" y="11"/>
                  </a:lnTo>
                  <a:lnTo>
                    <a:pt x="148" y="15"/>
                  </a:lnTo>
                  <a:lnTo>
                    <a:pt x="148" y="17"/>
                  </a:lnTo>
                  <a:lnTo>
                    <a:pt x="148" y="21"/>
                  </a:lnTo>
                  <a:lnTo>
                    <a:pt x="145" y="19"/>
                  </a:lnTo>
                  <a:lnTo>
                    <a:pt x="145" y="17"/>
                  </a:lnTo>
                  <a:lnTo>
                    <a:pt x="143" y="17"/>
                  </a:lnTo>
                  <a:lnTo>
                    <a:pt x="143" y="19"/>
                  </a:lnTo>
                  <a:lnTo>
                    <a:pt x="143" y="21"/>
                  </a:lnTo>
                  <a:lnTo>
                    <a:pt x="141" y="19"/>
                  </a:lnTo>
                  <a:lnTo>
                    <a:pt x="141" y="17"/>
                  </a:lnTo>
                  <a:lnTo>
                    <a:pt x="143" y="11"/>
                  </a:lnTo>
                  <a:lnTo>
                    <a:pt x="143" y="5"/>
                  </a:lnTo>
                  <a:lnTo>
                    <a:pt x="141" y="4"/>
                  </a:lnTo>
                  <a:lnTo>
                    <a:pt x="137" y="0"/>
                  </a:lnTo>
                  <a:lnTo>
                    <a:pt x="137" y="0"/>
                  </a:lnTo>
                  <a:lnTo>
                    <a:pt x="135" y="0"/>
                  </a:lnTo>
                  <a:lnTo>
                    <a:pt x="135" y="4"/>
                  </a:lnTo>
                  <a:lnTo>
                    <a:pt x="137" y="4"/>
                  </a:lnTo>
                  <a:lnTo>
                    <a:pt x="137" y="5"/>
                  </a:lnTo>
                  <a:lnTo>
                    <a:pt x="135" y="5"/>
                  </a:lnTo>
                  <a:lnTo>
                    <a:pt x="131" y="4"/>
                  </a:lnTo>
                  <a:lnTo>
                    <a:pt x="131" y="4"/>
                  </a:lnTo>
                  <a:lnTo>
                    <a:pt x="131" y="7"/>
                  </a:lnTo>
                  <a:lnTo>
                    <a:pt x="135" y="11"/>
                  </a:lnTo>
                  <a:lnTo>
                    <a:pt x="135" y="15"/>
                  </a:lnTo>
                  <a:lnTo>
                    <a:pt x="135" y="19"/>
                  </a:lnTo>
                  <a:lnTo>
                    <a:pt x="135" y="22"/>
                  </a:lnTo>
                  <a:lnTo>
                    <a:pt x="137" y="28"/>
                  </a:lnTo>
                  <a:lnTo>
                    <a:pt x="135" y="30"/>
                  </a:lnTo>
                  <a:lnTo>
                    <a:pt x="135" y="30"/>
                  </a:lnTo>
                  <a:lnTo>
                    <a:pt x="131" y="28"/>
                  </a:lnTo>
                  <a:lnTo>
                    <a:pt x="128" y="24"/>
                  </a:lnTo>
                  <a:lnTo>
                    <a:pt x="126" y="22"/>
                  </a:lnTo>
                  <a:lnTo>
                    <a:pt x="126" y="21"/>
                  </a:lnTo>
                  <a:lnTo>
                    <a:pt x="128" y="17"/>
                  </a:lnTo>
                  <a:lnTo>
                    <a:pt x="128" y="15"/>
                  </a:lnTo>
                  <a:lnTo>
                    <a:pt x="126" y="15"/>
                  </a:lnTo>
                  <a:lnTo>
                    <a:pt x="122" y="17"/>
                  </a:lnTo>
                  <a:lnTo>
                    <a:pt x="120" y="17"/>
                  </a:lnTo>
                  <a:lnTo>
                    <a:pt x="118" y="17"/>
                  </a:lnTo>
                  <a:lnTo>
                    <a:pt x="116" y="21"/>
                  </a:lnTo>
                  <a:lnTo>
                    <a:pt x="113" y="19"/>
                  </a:lnTo>
                  <a:lnTo>
                    <a:pt x="113" y="17"/>
                  </a:lnTo>
                  <a:lnTo>
                    <a:pt x="113" y="15"/>
                  </a:lnTo>
                  <a:lnTo>
                    <a:pt x="111" y="15"/>
                  </a:lnTo>
                  <a:lnTo>
                    <a:pt x="109" y="11"/>
                  </a:lnTo>
                  <a:lnTo>
                    <a:pt x="107" y="9"/>
                  </a:lnTo>
                  <a:lnTo>
                    <a:pt x="107" y="7"/>
                  </a:lnTo>
                  <a:lnTo>
                    <a:pt x="103" y="7"/>
                  </a:lnTo>
                  <a:lnTo>
                    <a:pt x="103" y="5"/>
                  </a:lnTo>
                  <a:lnTo>
                    <a:pt x="103" y="4"/>
                  </a:lnTo>
                  <a:lnTo>
                    <a:pt x="101" y="0"/>
                  </a:lnTo>
                  <a:lnTo>
                    <a:pt x="101" y="0"/>
                  </a:lnTo>
                  <a:lnTo>
                    <a:pt x="99" y="4"/>
                  </a:lnTo>
                  <a:lnTo>
                    <a:pt x="98" y="5"/>
                  </a:lnTo>
                  <a:lnTo>
                    <a:pt x="99" y="11"/>
                  </a:lnTo>
                  <a:lnTo>
                    <a:pt x="101" y="15"/>
                  </a:lnTo>
                  <a:lnTo>
                    <a:pt x="101" y="21"/>
                  </a:lnTo>
                  <a:lnTo>
                    <a:pt x="101" y="21"/>
                  </a:lnTo>
                  <a:lnTo>
                    <a:pt x="98" y="19"/>
                  </a:lnTo>
                  <a:lnTo>
                    <a:pt x="98" y="15"/>
                  </a:lnTo>
                  <a:lnTo>
                    <a:pt x="96" y="13"/>
                  </a:lnTo>
                  <a:lnTo>
                    <a:pt x="96" y="17"/>
                  </a:lnTo>
                  <a:lnTo>
                    <a:pt x="96" y="21"/>
                  </a:lnTo>
                  <a:lnTo>
                    <a:pt x="98" y="24"/>
                  </a:lnTo>
                  <a:lnTo>
                    <a:pt x="98" y="24"/>
                  </a:lnTo>
                  <a:lnTo>
                    <a:pt x="98" y="30"/>
                  </a:lnTo>
                  <a:lnTo>
                    <a:pt x="96" y="28"/>
                  </a:lnTo>
                  <a:lnTo>
                    <a:pt x="94" y="24"/>
                  </a:lnTo>
                  <a:lnTo>
                    <a:pt x="92" y="22"/>
                  </a:lnTo>
                  <a:lnTo>
                    <a:pt x="86" y="22"/>
                  </a:lnTo>
                  <a:lnTo>
                    <a:pt x="83" y="21"/>
                  </a:lnTo>
                  <a:lnTo>
                    <a:pt x="83" y="22"/>
                  </a:lnTo>
                  <a:lnTo>
                    <a:pt x="83" y="28"/>
                  </a:lnTo>
                  <a:lnTo>
                    <a:pt x="84" y="24"/>
                  </a:lnTo>
                  <a:lnTo>
                    <a:pt x="88" y="28"/>
                  </a:lnTo>
                  <a:lnTo>
                    <a:pt x="86" y="30"/>
                  </a:lnTo>
                  <a:lnTo>
                    <a:pt x="86" y="30"/>
                  </a:lnTo>
                  <a:lnTo>
                    <a:pt x="90" y="30"/>
                  </a:lnTo>
                  <a:lnTo>
                    <a:pt x="92" y="34"/>
                  </a:lnTo>
                  <a:lnTo>
                    <a:pt x="86" y="36"/>
                  </a:lnTo>
                  <a:lnTo>
                    <a:pt x="86" y="37"/>
                  </a:lnTo>
                  <a:lnTo>
                    <a:pt x="90" y="43"/>
                  </a:lnTo>
                  <a:lnTo>
                    <a:pt x="94" y="45"/>
                  </a:lnTo>
                  <a:lnTo>
                    <a:pt x="96" y="47"/>
                  </a:lnTo>
                  <a:lnTo>
                    <a:pt x="101" y="47"/>
                  </a:lnTo>
                  <a:lnTo>
                    <a:pt x="103" y="47"/>
                  </a:lnTo>
                  <a:lnTo>
                    <a:pt x="107" y="49"/>
                  </a:lnTo>
                  <a:lnTo>
                    <a:pt x="107" y="49"/>
                  </a:lnTo>
                  <a:lnTo>
                    <a:pt x="107" y="49"/>
                  </a:lnTo>
                  <a:lnTo>
                    <a:pt x="107" y="49"/>
                  </a:lnTo>
                  <a:close/>
                  <a:moveTo>
                    <a:pt x="131" y="132"/>
                  </a:moveTo>
                  <a:lnTo>
                    <a:pt x="131" y="128"/>
                  </a:lnTo>
                  <a:lnTo>
                    <a:pt x="137" y="126"/>
                  </a:lnTo>
                  <a:lnTo>
                    <a:pt x="143" y="124"/>
                  </a:lnTo>
                  <a:lnTo>
                    <a:pt x="147" y="122"/>
                  </a:lnTo>
                  <a:lnTo>
                    <a:pt x="152" y="118"/>
                  </a:lnTo>
                  <a:lnTo>
                    <a:pt x="158" y="117"/>
                  </a:lnTo>
                  <a:lnTo>
                    <a:pt x="158" y="120"/>
                  </a:lnTo>
                  <a:lnTo>
                    <a:pt x="162" y="124"/>
                  </a:lnTo>
                  <a:lnTo>
                    <a:pt x="162" y="126"/>
                  </a:lnTo>
                  <a:lnTo>
                    <a:pt x="158" y="128"/>
                  </a:lnTo>
                  <a:lnTo>
                    <a:pt x="158" y="130"/>
                  </a:lnTo>
                  <a:lnTo>
                    <a:pt x="158" y="134"/>
                  </a:lnTo>
                  <a:lnTo>
                    <a:pt x="162" y="137"/>
                  </a:lnTo>
                  <a:lnTo>
                    <a:pt x="165" y="141"/>
                  </a:lnTo>
                  <a:lnTo>
                    <a:pt x="167" y="137"/>
                  </a:lnTo>
                  <a:lnTo>
                    <a:pt x="173" y="137"/>
                  </a:lnTo>
                  <a:lnTo>
                    <a:pt x="175" y="137"/>
                  </a:lnTo>
                  <a:lnTo>
                    <a:pt x="177" y="141"/>
                  </a:lnTo>
                  <a:lnTo>
                    <a:pt x="180" y="141"/>
                  </a:lnTo>
                  <a:lnTo>
                    <a:pt x="179" y="141"/>
                  </a:lnTo>
                  <a:lnTo>
                    <a:pt x="175" y="143"/>
                  </a:lnTo>
                  <a:lnTo>
                    <a:pt x="171" y="149"/>
                  </a:lnTo>
                  <a:lnTo>
                    <a:pt x="171" y="152"/>
                  </a:lnTo>
                  <a:lnTo>
                    <a:pt x="171" y="160"/>
                  </a:lnTo>
                  <a:lnTo>
                    <a:pt x="165" y="162"/>
                  </a:lnTo>
                  <a:lnTo>
                    <a:pt x="162" y="162"/>
                  </a:lnTo>
                  <a:lnTo>
                    <a:pt x="162" y="167"/>
                  </a:lnTo>
                  <a:lnTo>
                    <a:pt x="162" y="167"/>
                  </a:lnTo>
                  <a:lnTo>
                    <a:pt x="158" y="171"/>
                  </a:lnTo>
                  <a:lnTo>
                    <a:pt x="156" y="171"/>
                  </a:lnTo>
                  <a:lnTo>
                    <a:pt x="156" y="167"/>
                  </a:lnTo>
                  <a:lnTo>
                    <a:pt x="158" y="166"/>
                  </a:lnTo>
                  <a:lnTo>
                    <a:pt x="156" y="162"/>
                  </a:lnTo>
                  <a:lnTo>
                    <a:pt x="158" y="156"/>
                  </a:lnTo>
                  <a:lnTo>
                    <a:pt x="158" y="152"/>
                  </a:lnTo>
                  <a:lnTo>
                    <a:pt x="156" y="152"/>
                  </a:lnTo>
                  <a:lnTo>
                    <a:pt x="154" y="152"/>
                  </a:lnTo>
                  <a:lnTo>
                    <a:pt x="152" y="154"/>
                  </a:lnTo>
                  <a:lnTo>
                    <a:pt x="150" y="158"/>
                  </a:lnTo>
                  <a:lnTo>
                    <a:pt x="147" y="160"/>
                  </a:lnTo>
                  <a:lnTo>
                    <a:pt x="145" y="160"/>
                  </a:lnTo>
                  <a:lnTo>
                    <a:pt x="141" y="162"/>
                  </a:lnTo>
                  <a:lnTo>
                    <a:pt x="137" y="162"/>
                  </a:lnTo>
                  <a:lnTo>
                    <a:pt x="135" y="166"/>
                  </a:lnTo>
                  <a:lnTo>
                    <a:pt x="131" y="166"/>
                  </a:lnTo>
                  <a:lnTo>
                    <a:pt x="131" y="162"/>
                  </a:lnTo>
                  <a:lnTo>
                    <a:pt x="135" y="160"/>
                  </a:lnTo>
                  <a:lnTo>
                    <a:pt x="131" y="158"/>
                  </a:lnTo>
                  <a:lnTo>
                    <a:pt x="137" y="154"/>
                  </a:lnTo>
                  <a:lnTo>
                    <a:pt x="137" y="149"/>
                  </a:lnTo>
                  <a:lnTo>
                    <a:pt x="141" y="147"/>
                  </a:lnTo>
                  <a:lnTo>
                    <a:pt x="141" y="141"/>
                  </a:lnTo>
                  <a:lnTo>
                    <a:pt x="141" y="137"/>
                  </a:lnTo>
                  <a:lnTo>
                    <a:pt x="141" y="137"/>
                  </a:lnTo>
                  <a:lnTo>
                    <a:pt x="137" y="137"/>
                  </a:lnTo>
                  <a:lnTo>
                    <a:pt x="131" y="134"/>
                  </a:lnTo>
                  <a:lnTo>
                    <a:pt x="131" y="132"/>
                  </a:lnTo>
                  <a:lnTo>
                    <a:pt x="131" y="132"/>
                  </a:lnTo>
                  <a:lnTo>
                    <a:pt x="131" y="132"/>
                  </a:lnTo>
                  <a:lnTo>
                    <a:pt x="131" y="132"/>
                  </a:lnTo>
                  <a:close/>
                  <a:moveTo>
                    <a:pt x="113" y="79"/>
                  </a:moveTo>
                  <a:lnTo>
                    <a:pt x="115" y="83"/>
                  </a:lnTo>
                  <a:lnTo>
                    <a:pt x="116" y="83"/>
                  </a:lnTo>
                  <a:lnTo>
                    <a:pt x="120" y="86"/>
                  </a:lnTo>
                  <a:lnTo>
                    <a:pt x="124" y="83"/>
                  </a:lnTo>
                  <a:lnTo>
                    <a:pt x="124" y="79"/>
                  </a:lnTo>
                  <a:lnTo>
                    <a:pt x="120" y="79"/>
                  </a:lnTo>
                  <a:lnTo>
                    <a:pt x="115" y="77"/>
                  </a:lnTo>
                  <a:lnTo>
                    <a:pt x="113" y="77"/>
                  </a:lnTo>
                  <a:lnTo>
                    <a:pt x="113" y="79"/>
                  </a:lnTo>
                  <a:lnTo>
                    <a:pt x="113" y="79"/>
                  </a:lnTo>
                  <a:lnTo>
                    <a:pt x="113" y="79"/>
                  </a:lnTo>
                  <a:lnTo>
                    <a:pt x="113" y="79"/>
                  </a:lnTo>
                  <a:close/>
                  <a:moveTo>
                    <a:pt x="120" y="111"/>
                  </a:moveTo>
                  <a:lnTo>
                    <a:pt x="124" y="113"/>
                  </a:lnTo>
                  <a:lnTo>
                    <a:pt x="128" y="113"/>
                  </a:lnTo>
                  <a:lnTo>
                    <a:pt x="128" y="117"/>
                  </a:lnTo>
                  <a:lnTo>
                    <a:pt x="128" y="117"/>
                  </a:lnTo>
                  <a:lnTo>
                    <a:pt x="128" y="118"/>
                  </a:lnTo>
                  <a:lnTo>
                    <a:pt x="131" y="120"/>
                  </a:lnTo>
                  <a:lnTo>
                    <a:pt x="128" y="124"/>
                  </a:lnTo>
                  <a:lnTo>
                    <a:pt x="131" y="122"/>
                  </a:lnTo>
                  <a:lnTo>
                    <a:pt x="135" y="124"/>
                  </a:lnTo>
                  <a:lnTo>
                    <a:pt x="135" y="122"/>
                  </a:lnTo>
                  <a:lnTo>
                    <a:pt x="141" y="118"/>
                  </a:lnTo>
                  <a:lnTo>
                    <a:pt x="143" y="118"/>
                  </a:lnTo>
                  <a:lnTo>
                    <a:pt x="145" y="117"/>
                  </a:lnTo>
                  <a:lnTo>
                    <a:pt x="145" y="117"/>
                  </a:lnTo>
                  <a:lnTo>
                    <a:pt x="145" y="113"/>
                  </a:lnTo>
                  <a:lnTo>
                    <a:pt x="147" y="111"/>
                  </a:lnTo>
                  <a:lnTo>
                    <a:pt x="148" y="107"/>
                  </a:lnTo>
                  <a:lnTo>
                    <a:pt x="147" y="103"/>
                  </a:lnTo>
                  <a:lnTo>
                    <a:pt x="143" y="103"/>
                  </a:lnTo>
                  <a:lnTo>
                    <a:pt x="143" y="102"/>
                  </a:lnTo>
                  <a:lnTo>
                    <a:pt x="141" y="102"/>
                  </a:lnTo>
                  <a:lnTo>
                    <a:pt x="141" y="103"/>
                  </a:lnTo>
                  <a:lnTo>
                    <a:pt x="135" y="103"/>
                  </a:lnTo>
                  <a:lnTo>
                    <a:pt x="135" y="103"/>
                  </a:lnTo>
                  <a:lnTo>
                    <a:pt x="131" y="102"/>
                  </a:lnTo>
                  <a:lnTo>
                    <a:pt x="128" y="103"/>
                  </a:lnTo>
                  <a:lnTo>
                    <a:pt x="128" y="107"/>
                  </a:lnTo>
                  <a:lnTo>
                    <a:pt x="128" y="107"/>
                  </a:lnTo>
                  <a:lnTo>
                    <a:pt x="126" y="107"/>
                  </a:lnTo>
                  <a:lnTo>
                    <a:pt x="122" y="111"/>
                  </a:lnTo>
                  <a:lnTo>
                    <a:pt x="120" y="111"/>
                  </a:lnTo>
                  <a:lnTo>
                    <a:pt x="120" y="111"/>
                  </a:lnTo>
                  <a:lnTo>
                    <a:pt x="120" y="111"/>
                  </a:lnTo>
                  <a:lnTo>
                    <a:pt x="120" y="111"/>
                  </a:lnTo>
                  <a:close/>
                  <a:moveTo>
                    <a:pt x="19" y="128"/>
                  </a:moveTo>
                  <a:lnTo>
                    <a:pt x="15" y="122"/>
                  </a:lnTo>
                  <a:lnTo>
                    <a:pt x="15" y="122"/>
                  </a:lnTo>
                  <a:lnTo>
                    <a:pt x="15" y="118"/>
                  </a:lnTo>
                  <a:lnTo>
                    <a:pt x="11" y="117"/>
                  </a:lnTo>
                  <a:lnTo>
                    <a:pt x="7" y="117"/>
                  </a:lnTo>
                  <a:lnTo>
                    <a:pt x="5" y="113"/>
                  </a:lnTo>
                  <a:lnTo>
                    <a:pt x="5" y="107"/>
                  </a:lnTo>
                  <a:lnTo>
                    <a:pt x="3" y="103"/>
                  </a:lnTo>
                  <a:lnTo>
                    <a:pt x="2" y="102"/>
                  </a:lnTo>
                  <a:lnTo>
                    <a:pt x="2" y="96"/>
                  </a:lnTo>
                  <a:lnTo>
                    <a:pt x="2" y="94"/>
                  </a:lnTo>
                  <a:lnTo>
                    <a:pt x="3" y="96"/>
                  </a:lnTo>
                  <a:lnTo>
                    <a:pt x="7" y="100"/>
                  </a:lnTo>
                  <a:lnTo>
                    <a:pt x="9" y="103"/>
                  </a:lnTo>
                  <a:lnTo>
                    <a:pt x="7" y="107"/>
                  </a:lnTo>
                  <a:lnTo>
                    <a:pt x="11" y="111"/>
                  </a:lnTo>
                  <a:lnTo>
                    <a:pt x="13" y="113"/>
                  </a:lnTo>
                  <a:lnTo>
                    <a:pt x="15" y="113"/>
                  </a:lnTo>
                  <a:lnTo>
                    <a:pt x="15" y="113"/>
                  </a:lnTo>
                  <a:lnTo>
                    <a:pt x="15" y="113"/>
                  </a:lnTo>
                  <a:lnTo>
                    <a:pt x="19" y="117"/>
                  </a:lnTo>
                  <a:lnTo>
                    <a:pt x="19" y="122"/>
                  </a:lnTo>
                  <a:lnTo>
                    <a:pt x="22" y="126"/>
                  </a:lnTo>
                  <a:lnTo>
                    <a:pt x="22" y="128"/>
                  </a:lnTo>
                  <a:lnTo>
                    <a:pt x="19" y="128"/>
                  </a:lnTo>
                  <a:lnTo>
                    <a:pt x="19" y="128"/>
                  </a:lnTo>
                  <a:lnTo>
                    <a:pt x="19" y="128"/>
                  </a:lnTo>
                  <a:lnTo>
                    <a:pt x="19" y="128"/>
                  </a:lnTo>
                  <a:lnTo>
                    <a:pt x="19" y="128"/>
                  </a:lnTo>
                  <a:lnTo>
                    <a:pt x="19" y="128"/>
                  </a:lnTo>
                  <a:close/>
                  <a:moveTo>
                    <a:pt x="86" y="211"/>
                  </a:moveTo>
                  <a:lnTo>
                    <a:pt x="84" y="209"/>
                  </a:lnTo>
                  <a:lnTo>
                    <a:pt x="83" y="209"/>
                  </a:lnTo>
                  <a:lnTo>
                    <a:pt x="83" y="211"/>
                  </a:lnTo>
                  <a:lnTo>
                    <a:pt x="83" y="211"/>
                  </a:lnTo>
                  <a:lnTo>
                    <a:pt x="83" y="209"/>
                  </a:lnTo>
                  <a:lnTo>
                    <a:pt x="83" y="205"/>
                  </a:lnTo>
                  <a:lnTo>
                    <a:pt x="79" y="201"/>
                  </a:lnTo>
                  <a:lnTo>
                    <a:pt x="77" y="201"/>
                  </a:lnTo>
                  <a:lnTo>
                    <a:pt x="73" y="196"/>
                  </a:lnTo>
                  <a:lnTo>
                    <a:pt x="73" y="192"/>
                  </a:lnTo>
                  <a:lnTo>
                    <a:pt x="77" y="192"/>
                  </a:lnTo>
                  <a:lnTo>
                    <a:pt x="77" y="192"/>
                  </a:lnTo>
                  <a:lnTo>
                    <a:pt x="77" y="190"/>
                  </a:lnTo>
                  <a:lnTo>
                    <a:pt x="77" y="188"/>
                  </a:lnTo>
                  <a:lnTo>
                    <a:pt x="77" y="186"/>
                  </a:lnTo>
                  <a:lnTo>
                    <a:pt x="77" y="186"/>
                  </a:lnTo>
                  <a:lnTo>
                    <a:pt x="73" y="186"/>
                  </a:lnTo>
                  <a:lnTo>
                    <a:pt x="73" y="186"/>
                  </a:lnTo>
                  <a:lnTo>
                    <a:pt x="71" y="188"/>
                  </a:lnTo>
                  <a:lnTo>
                    <a:pt x="67" y="190"/>
                  </a:lnTo>
                  <a:lnTo>
                    <a:pt x="64" y="186"/>
                  </a:lnTo>
                  <a:lnTo>
                    <a:pt x="64" y="184"/>
                  </a:lnTo>
                  <a:lnTo>
                    <a:pt x="62" y="183"/>
                  </a:lnTo>
                  <a:lnTo>
                    <a:pt x="60" y="181"/>
                  </a:lnTo>
                  <a:lnTo>
                    <a:pt x="58" y="181"/>
                  </a:lnTo>
                  <a:lnTo>
                    <a:pt x="56" y="181"/>
                  </a:lnTo>
                  <a:lnTo>
                    <a:pt x="54" y="177"/>
                  </a:lnTo>
                  <a:lnTo>
                    <a:pt x="54" y="175"/>
                  </a:lnTo>
                  <a:lnTo>
                    <a:pt x="52" y="173"/>
                  </a:lnTo>
                  <a:lnTo>
                    <a:pt x="52" y="173"/>
                  </a:lnTo>
                  <a:lnTo>
                    <a:pt x="52" y="173"/>
                  </a:lnTo>
                  <a:lnTo>
                    <a:pt x="52" y="171"/>
                  </a:lnTo>
                  <a:lnTo>
                    <a:pt x="49" y="171"/>
                  </a:lnTo>
                  <a:lnTo>
                    <a:pt x="49" y="167"/>
                  </a:lnTo>
                  <a:lnTo>
                    <a:pt x="49" y="167"/>
                  </a:lnTo>
                  <a:lnTo>
                    <a:pt x="49" y="167"/>
                  </a:lnTo>
                  <a:lnTo>
                    <a:pt x="49" y="162"/>
                  </a:lnTo>
                  <a:lnTo>
                    <a:pt x="49" y="162"/>
                  </a:lnTo>
                  <a:lnTo>
                    <a:pt x="47" y="160"/>
                  </a:lnTo>
                  <a:lnTo>
                    <a:pt x="47" y="158"/>
                  </a:lnTo>
                  <a:lnTo>
                    <a:pt x="49" y="156"/>
                  </a:lnTo>
                  <a:lnTo>
                    <a:pt x="52" y="156"/>
                  </a:lnTo>
                  <a:lnTo>
                    <a:pt x="54" y="160"/>
                  </a:lnTo>
                  <a:lnTo>
                    <a:pt x="54" y="160"/>
                  </a:lnTo>
                  <a:lnTo>
                    <a:pt x="56" y="160"/>
                  </a:lnTo>
                  <a:lnTo>
                    <a:pt x="58" y="158"/>
                  </a:lnTo>
                  <a:lnTo>
                    <a:pt x="60" y="160"/>
                  </a:lnTo>
                  <a:lnTo>
                    <a:pt x="62" y="160"/>
                  </a:lnTo>
                  <a:lnTo>
                    <a:pt x="66" y="160"/>
                  </a:lnTo>
                  <a:lnTo>
                    <a:pt x="71" y="160"/>
                  </a:lnTo>
                  <a:lnTo>
                    <a:pt x="73" y="158"/>
                  </a:lnTo>
                  <a:lnTo>
                    <a:pt x="69" y="156"/>
                  </a:lnTo>
                  <a:lnTo>
                    <a:pt x="66" y="156"/>
                  </a:lnTo>
                  <a:lnTo>
                    <a:pt x="60" y="154"/>
                  </a:lnTo>
                  <a:lnTo>
                    <a:pt x="56" y="152"/>
                  </a:lnTo>
                  <a:lnTo>
                    <a:pt x="56" y="152"/>
                  </a:lnTo>
                  <a:lnTo>
                    <a:pt x="60" y="150"/>
                  </a:lnTo>
                  <a:lnTo>
                    <a:pt x="62" y="150"/>
                  </a:lnTo>
                  <a:lnTo>
                    <a:pt x="69" y="149"/>
                  </a:lnTo>
                  <a:lnTo>
                    <a:pt x="73" y="147"/>
                  </a:lnTo>
                  <a:lnTo>
                    <a:pt x="77" y="147"/>
                  </a:lnTo>
                  <a:lnTo>
                    <a:pt x="79" y="147"/>
                  </a:lnTo>
                  <a:lnTo>
                    <a:pt x="79" y="147"/>
                  </a:lnTo>
                  <a:lnTo>
                    <a:pt x="83" y="147"/>
                  </a:lnTo>
                  <a:lnTo>
                    <a:pt x="83" y="143"/>
                  </a:lnTo>
                  <a:lnTo>
                    <a:pt x="83" y="141"/>
                  </a:lnTo>
                  <a:lnTo>
                    <a:pt x="83" y="141"/>
                  </a:lnTo>
                  <a:lnTo>
                    <a:pt x="83" y="141"/>
                  </a:lnTo>
                  <a:lnTo>
                    <a:pt x="79" y="141"/>
                  </a:lnTo>
                  <a:lnTo>
                    <a:pt x="77" y="143"/>
                  </a:lnTo>
                  <a:lnTo>
                    <a:pt x="71" y="143"/>
                  </a:lnTo>
                  <a:lnTo>
                    <a:pt x="67" y="143"/>
                  </a:lnTo>
                  <a:lnTo>
                    <a:pt x="67" y="141"/>
                  </a:lnTo>
                  <a:lnTo>
                    <a:pt x="64" y="141"/>
                  </a:lnTo>
                  <a:lnTo>
                    <a:pt x="64" y="143"/>
                  </a:lnTo>
                  <a:lnTo>
                    <a:pt x="62" y="143"/>
                  </a:lnTo>
                  <a:lnTo>
                    <a:pt x="60" y="147"/>
                  </a:lnTo>
                  <a:lnTo>
                    <a:pt x="56" y="147"/>
                  </a:lnTo>
                  <a:lnTo>
                    <a:pt x="54" y="147"/>
                  </a:lnTo>
                  <a:lnTo>
                    <a:pt x="52" y="149"/>
                  </a:lnTo>
                  <a:lnTo>
                    <a:pt x="49" y="149"/>
                  </a:lnTo>
                  <a:lnTo>
                    <a:pt x="47" y="150"/>
                  </a:lnTo>
                  <a:lnTo>
                    <a:pt x="43" y="150"/>
                  </a:lnTo>
                  <a:lnTo>
                    <a:pt x="43" y="149"/>
                  </a:lnTo>
                  <a:lnTo>
                    <a:pt x="43" y="147"/>
                  </a:lnTo>
                  <a:lnTo>
                    <a:pt x="41" y="141"/>
                  </a:lnTo>
                  <a:lnTo>
                    <a:pt x="43" y="137"/>
                  </a:lnTo>
                  <a:lnTo>
                    <a:pt x="43" y="137"/>
                  </a:lnTo>
                  <a:lnTo>
                    <a:pt x="43" y="135"/>
                  </a:lnTo>
                  <a:lnTo>
                    <a:pt x="47" y="134"/>
                  </a:lnTo>
                  <a:lnTo>
                    <a:pt x="49" y="135"/>
                  </a:lnTo>
                  <a:lnTo>
                    <a:pt x="49" y="137"/>
                  </a:lnTo>
                  <a:lnTo>
                    <a:pt x="49" y="137"/>
                  </a:lnTo>
                  <a:lnTo>
                    <a:pt x="49" y="135"/>
                  </a:lnTo>
                  <a:lnTo>
                    <a:pt x="52" y="134"/>
                  </a:lnTo>
                  <a:lnTo>
                    <a:pt x="54" y="134"/>
                  </a:lnTo>
                  <a:lnTo>
                    <a:pt x="56" y="130"/>
                  </a:lnTo>
                  <a:lnTo>
                    <a:pt x="60" y="126"/>
                  </a:lnTo>
                  <a:lnTo>
                    <a:pt x="64" y="124"/>
                  </a:lnTo>
                  <a:lnTo>
                    <a:pt x="64" y="122"/>
                  </a:lnTo>
                  <a:lnTo>
                    <a:pt x="64" y="120"/>
                  </a:lnTo>
                  <a:lnTo>
                    <a:pt x="69" y="118"/>
                  </a:lnTo>
                  <a:lnTo>
                    <a:pt x="73" y="118"/>
                  </a:lnTo>
                  <a:lnTo>
                    <a:pt x="77" y="117"/>
                  </a:lnTo>
                  <a:lnTo>
                    <a:pt x="83" y="117"/>
                  </a:lnTo>
                  <a:lnTo>
                    <a:pt x="83" y="113"/>
                  </a:lnTo>
                  <a:lnTo>
                    <a:pt x="83" y="113"/>
                  </a:lnTo>
                  <a:lnTo>
                    <a:pt x="83" y="113"/>
                  </a:lnTo>
                  <a:lnTo>
                    <a:pt x="77" y="113"/>
                  </a:lnTo>
                  <a:lnTo>
                    <a:pt x="77" y="117"/>
                  </a:lnTo>
                  <a:lnTo>
                    <a:pt x="73" y="113"/>
                  </a:lnTo>
                  <a:lnTo>
                    <a:pt x="73" y="111"/>
                  </a:lnTo>
                  <a:lnTo>
                    <a:pt x="73" y="107"/>
                  </a:lnTo>
                  <a:lnTo>
                    <a:pt x="73" y="103"/>
                  </a:lnTo>
                  <a:lnTo>
                    <a:pt x="73" y="100"/>
                  </a:lnTo>
                  <a:lnTo>
                    <a:pt x="71" y="100"/>
                  </a:lnTo>
                  <a:lnTo>
                    <a:pt x="71" y="103"/>
                  </a:lnTo>
                  <a:lnTo>
                    <a:pt x="71" y="107"/>
                  </a:lnTo>
                  <a:lnTo>
                    <a:pt x="69" y="111"/>
                  </a:lnTo>
                  <a:lnTo>
                    <a:pt x="64" y="117"/>
                  </a:lnTo>
                  <a:lnTo>
                    <a:pt x="62" y="117"/>
                  </a:lnTo>
                  <a:lnTo>
                    <a:pt x="60" y="117"/>
                  </a:lnTo>
                  <a:lnTo>
                    <a:pt x="58" y="111"/>
                  </a:lnTo>
                  <a:lnTo>
                    <a:pt x="60" y="109"/>
                  </a:lnTo>
                  <a:lnTo>
                    <a:pt x="62" y="107"/>
                  </a:lnTo>
                  <a:lnTo>
                    <a:pt x="62" y="103"/>
                  </a:lnTo>
                  <a:lnTo>
                    <a:pt x="60" y="102"/>
                  </a:lnTo>
                  <a:lnTo>
                    <a:pt x="60" y="98"/>
                  </a:lnTo>
                  <a:lnTo>
                    <a:pt x="58" y="96"/>
                  </a:lnTo>
                  <a:lnTo>
                    <a:pt x="56" y="96"/>
                  </a:lnTo>
                  <a:lnTo>
                    <a:pt x="56" y="98"/>
                  </a:lnTo>
                  <a:lnTo>
                    <a:pt x="56" y="103"/>
                  </a:lnTo>
                  <a:lnTo>
                    <a:pt x="56" y="107"/>
                  </a:lnTo>
                  <a:lnTo>
                    <a:pt x="54" y="109"/>
                  </a:lnTo>
                  <a:lnTo>
                    <a:pt x="52" y="107"/>
                  </a:lnTo>
                  <a:lnTo>
                    <a:pt x="54" y="103"/>
                  </a:lnTo>
                  <a:lnTo>
                    <a:pt x="52" y="102"/>
                  </a:lnTo>
                  <a:lnTo>
                    <a:pt x="52" y="102"/>
                  </a:lnTo>
                  <a:lnTo>
                    <a:pt x="49" y="102"/>
                  </a:lnTo>
                  <a:lnTo>
                    <a:pt x="49" y="103"/>
                  </a:lnTo>
                  <a:lnTo>
                    <a:pt x="49" y="107"/>
                  </a:lnTo>
                  <a:lnTo>
                    <a:pt x="49" y="111"/>
                  </a:lnTo>
                  <a:lnTo>
                    <a:pt x="52" y="113"/>
                  </a:lnTo>
                  <a:lnTo>
                    <a:pt x="52" y="117"/>
                  </a:lnTo>
                  <a:lnTo>
                    <a:pt x="52" y="120"/>
                  </a:lnTo>
                  <a:lnTo>
                    <a:pt x="52" y="118"/>
                  </a:lnTo>
                  <a:lnTo>
                    <a:pt x="49" y="120"/>
                  </a:lnTo>
                  <a:lnTo>
                    <a:pt x="47" y="124"/>
                  </a:lnTo>
                  <a:lnTo>
                    <a:pt x="47" y="128"/>
                  </a:lnTo>
                  <a:lnTo>
                    <a:pt x="43" y="130"/>
                  </a:lnTo>
                  <a:lnTo>
                    <a:pt x="37" y="130"/>
                  </a:lnTo>
                  <a:lnTo>
                    <a:pt x="34" y="130"/>
                  </a:lnTo>
                  <a:lnTo>
                    <a:pt x="34" y="128"/>
                  </a:lnTo>
                  <a:lnTo>
                    <a:pt x="35" y="126"/>
                  </a:lnTo>
                  <a:lnTo>
                    <a:pt x="34" y="122"/>
                  </a:lnTo>
                  <a:lnTo>
                    <a:pt x="30" y="118"/>
                  </a:lnTo>
                  <a:lnTo>
                    <a:pt x="28" y="118"/>
                  </a:lnTo>
                  <a:lnTo>
                    <a:pt x="28" y="118"/>
                  </a:lnTo>
                  <a:lnTo>
                    <a:pt x="22" y="117"/>
                  </a:lnTo>
                  <a:lnTo>
                    <a:pt x="22" y="113"/>
                  </a:lnTo>
                  <a:lnTo>
                    <a:pt x="28" y="113"/>
                  </a:lnTo>
                  <a:lnTo>
                    <a:pt x="30" y="111"/>
                  </a:lnTo>
                  <a:lnTo>
                    <a:pt x="28" y="109"/>
                  </a:lnTo>
                  <a:lnTo>
                    <a:pt x="28" y="109"/>
                  </a:lnTo>
                  <a:lnTo>
                    <a:pt x="24" y="111"/>
                  </a:lnTo>
                  <a:lnTo>
                    <a:pt x="22" y="109"/>
                  </a:lnTo>
                  <a:lnTo>
                    <a:pt x="22" y="107"/>
                  </a:lnTo>
                  <a:lnTo>
                    <a:pt x="19" y="103"/>
                  </a:lnTo>
                  <a:lnTo>
                    <a:pt x="15" y="103"/>
                  </a:lnTo>
                  <a:lnTo>
                    <a:pt x="15" y="100"/>
                  </a:lnTo>
                  <a:lnTo>
                    <a:pt x="15" y="98"/>
                  </a:lnTo>
                  <a:lnTo>
                    <a:pt x="15" y="98"/>
                  </a:lnTo>
                  <a:lnTo>
                    <a:pt x="15" y="96"/>
                  </a:lnTo>
                  <a:lnTo>
                    <a:pt x="11" y="94"/>
                  </a:lnTo>
                  <a:lnTo>
                    <a:pt x="9" y="92"/>
                  </a:lnTo>
                  <a:lnTo>
                    <a:pt x="9" y="88"/>
                  </a:lnTo>
                  <a:lnTo>
                    <a:pt x="11" y="88"/>
                  </a:lnTo>
                  <a:lnTo>
                    <a:pt x="15" y="92"/>
                  </a:lnTo>
                  <a:lnTo>
                    <a:pt x="15" y="94"/>
                  </a:lnTo>
                  <a:lnTo>
                    <a:pt x="15" y="94"/>
                  </a:lnTo>
                  <a:lnTo>
                    <a:pt x="19" y="94"/>
                  </a:lnTo>
                  <a:lnTo>
                    <a:pt x="19" y="92"/>
                  </a:lnTo>
                  <a:lnTo>
                    <a:pt x="19" y="88"/>
                  </a:lnTo>
                  <a:lnTo>
                    <a:pt x="19" y="88"/>
                  </a:lnTo>
                  <a:lnTo>
                    <a:pt x="19" y="88"/>
                  </a:lnTo>
                  <a:lnTo>
                    <a:pt x="15" y="88"/>
                  </a:lnTo>
                  <a:lnTo>
                    <a:pt x="15" y="88"/>
                  </a:lnTo>
                  <a:lnTo>
                    <a:pt x="13" y="83"/>
                  </a:lnTo>
                  <a:lnTo>
                    <a:pt x="13" y="83"/>
                  </a:lnTo>
                  <a:lnTo>
                    <a:pt x="13" y="83"/>
                  </a:lnTo>
                  <a:lnTo>
                    <a:pt x="15" y="77"/>
                  </a:lnTo>
                  <a:lnTo>
                    <a:pt x="15" y="73"/>
                  </a:lnTo>
                  <a:lnTo>
                    <a:pt x="15" y="73"/>
                  </a:lnTo>
                  <a:lnTo>
                    <a:pt x="13" y="73"/>
                  </a:lnTo>
                  <a:lnTo>
                    <a:pt x="11" y="71"/>
                  </a:lnTo>
                  <a:lnTo>
                    <a:pt x="9" y="71"/>
                  </a:lnTo>
                  <a:lnTo>
                    <a:pt x="9" y="77"/>
                  </a:lnTo>
                  <a:lnTo>
                    <a:pt x="9" y="79"/>
                  </a:lnTo>
                  <a:lnTo>
                    <a:pt x="7" y="83"/>
                  </a:lnTo>
                  <a:lnTo>
                    <a:pt x="5" y="83"/>
                  </a:lnTo>
                  <a:lnTo>
                    <a:pt x="5" y="79"/>
                  </a:lnTo>
                  <a:lnTo>
                    <a:pt x="0" y="75"/>
                  </a:lnTo>
                  <a:lnTo>
                    <a:pt x="0" y="69"/>
                  </a:lnTo>
                  <a:lnTo>
                    <a:pt x="0" y="66"/>
                  </a:lnTo>
                  <a:lnTo>
                    <a:pt x="0" y="62"/>
                  </a:lnTo>
                  <a:lnTo>
                    <a:pt x="2" y="62"/>
                  </a:lnTo>
                  <a:lnTo>
                    <a:pt x="3" y="58"/>
                  </a:lnTo>
                  <a:lnTo>
                    <a:pt x="5" y="58"/>
                  </a:lnTo>
                  <a:lnTo>
                    <a:pt x="5" y="54"/>
                  </a:lnTo>
                  <a:lnTo>
                    <a:pt x="3" y="54"/>
                  </a:lnTo>
                  <a:lnTo>
                    <a:pt x="3" y="51"/>
                  </a:lnTo>
                  <a:lnTo>
                    <a:pt x="7" y="47"/>
                  </a:lnTo>
                  <a:lnTo>
                    <a:pt x="11" y="47"/>
                  </a:lnTo>
                  <a:lnTo>
                    <a:pt x="13" y="53"/>
                  </a:lnTo>
                  <a:lnTo>
                    <a:pt x="15" y="54"/>
                  </a:lnTo>
                  <a:lnTo>
                    <a:pt x="15" y="54"/>
                  </a:lnTo>
                  <a:lnTo>
                    <a:pt x="19" y="54"/>
                  </a:lnTo>
                  <a:lnTo>
                    <a:pt x="15" y="49"/>
                  </a:lnTo>
                  <a:lnTo>
                    <a:pt x="15" y="45"/>
                  </a:lnTo>
                  <a:lnTo>
                    <a:pt x="15" y="45"/>
                  </a:lnTo>
                  <a:lnTo>
                    <a:pt x="19" y="45"/>
                  </a:lnTo>
                  <a:lnTo>
                    <a:pt x="19" y="49"/>
                  </a:lnTo>
                  <a:lnTo>
                    <a:pt x="19" y="49"/>
                  </a:lnTo>
                  <a:lnTo>
                    <a:pt x="22" y="49"/>
                  </a:lnTo>
                  <a:lnTo>
                    <a:pt x="28" y="41"/>
                  </a:lnTo>
                  <a:lnTo>
                    <a:pt x="34" y="41"/>
                  </a:lnTo>
                  <a:lnTo>
                    <a:pt x="35" y="43"/>
                  </a:lnTo>
                  <a:lnTo>
                    <a:pt x="37" y="47"/>
                  </a:lnTo>
                  <a:lnTo>
                    <a:pt x="37" y="51"/>
                  </a:lnTo>
                  <a:lnTo>
                    <a:pt x="34" y="53"/>
                  </a:lnTo>
                  <a:lnTo>
                    <a:pt x="32" y="53"/>
                  </a:lnTo>
                  <a:lnTo>
                    <a:pt x="32" y="51"/>
                  </a:lnTo>
                  <a:lnTo>
                    <a:pt x="30" y="51"/>
                  </a:lnTo>
                  <a:lnTo>
                    <a:pt x="24" y="54"/>
                  </a:lnTo>
                  <a:lnTo>
                    <a:pt x="24" y="54"/>
                  </a:lnTo>
                  <a:lnTo>
                    <a:pt x="22" y="54"/>
                  </a:lnTo>
                  <a:lnTo>
                    <a:pt x="22" y="58"/>
                  </a:lnTo>
                  <a:lnTo>
                    <a:pt x="24" y="58"/>
                  </a:lnTo>
                  <a:lnTo>
                    <a:pt x="28" y="58"/>
                  </a:lnTo>
                  <a:lnTo>
                    <a:pt x="32" y="54"/>
                  </a:lnTo>
                  <a:lnTo>
                    <a:pt x="34" y="58"/>
                  </a:lnTo>
                  <a:lnTo>
                    <a:pt x="34" y="58"/>
                  </a:lnTo>
                  <a:lnTo>
                    <a:pt x="30" y="60"/>
                  </a:lnTo>
                  <a:lnTo>
                    <a:pt x="30" y="62"/>
                  </a:lnTo>
                  <a:lnTo>
                    <a:pt x="32" y="64"/>
                  </a:lnTo>
                  <a:lnTo>
                    <a:pt x="32" y="62"/>
                  </a:lnTo>
                  <a:lnTo>
                    <a:pt x="34" y="62"/>
                  </a:lnTo>
                  <a:lnTo>
                    <a:pt x="35" y="64"/>
                  </a:lnTo>
                  <a:lnTo>
                    <a:pt x="37" y="66"/>
                  </a:lnTo>
                  <a:lnTo>
                    <a:pt x="37" y="68"/>
                  </a:lnTo>
                  <a:lnTo>
                    <a:pt x="37" y="73"/>
                  </a:lnTo>
                  <a:lnTo>
                    <a:pt x="39" y="75"/>
                  </a:lnTo>
                  <a:lnTo>
                    <a:pt x="41" y="75"/>
                  </a:lnTo>
                  <a:lnTo>
                    <a:pt x="41" y="69"/>
                  </a:lnTo>
                  <a:lnTo>
                    <a:pt x="37" y="66"/>
                  </a:lnTo>
                  <a:lnTo>
                    <a:pt x="37" y="62"/>
                  </a:lnTo>
                  <a:lnTo>
                    <a:pt x="39" y="58"/>
                  </a:lnTo>
                  <a:lnTo>
                    <a:pt x="43" y="53"/>
                  </a:lnTo>
                  <a:lnTo>
                    <a:pt x="43" y="49"/>
                  </a:lnTo>
                  <a:lnTo>
                    <a:pt x="43" y="47"/>
                  </a:lnTo>
                  <a:lnTo>
                    <a:pt x="47" y="47"/>
                  </a:lnTo>
                  <a:lnTo>
                    <a:pt x="49" y="53"/>
                  </a:lnTo>
                  <a:lnTo>
                    <a:pt x="52" y="54"/>
                  </a:lnTo>
                  <a:lnTo>
                    <a:pt x="52" y="54"/>
                  </a:lnTo>
                  <a:lnTo>
                    <a:pt x="52" y="62"/>
                  </a:lnTo>
                  <a:lnTo>
                    <a:pt x="56" y="71"/>
                  </a:lnTo>
                  <a:lnTo>
                    <a:pt x="56" y="73"/>
                  </a:lnTo>
                  <a:lnTo>
                    <a:pt x="56" y="77"/>
                  </a:lnTo>
                  <a:lnTo>
                    <a:pt x="52" y="79"/>
                  </a:lnTo>
                  <a:lnTo>
                    <a:pt x="52" y="79"/>
                  </a:lnTo>
                  <a:lnTo>
                    <a:pt x="54" y="79"/>
                  </a:lnTo>
                  <a:lnTo>
                    <a:pt x="56" y="79"/>
                  </a:lnTo>
                  <a:lnTo>
                    <a:pt x="60" y="79"/>
                  </a:lnTo>
                  <a:lnTo>
                    <a:pt x="62" y="83"/>
                  </a:lnTo>
                  <a:lnTo>
                    <a:pt x="64" y="88"/>
                  </a:lnTo>
                  <a:lnTo>
                    <a:pt x="66" y="92"/>
                  </a:lnTo>
                  <a:lnTo>
                    <a:pt x="67" y="92"/>
                  </a:lnTo>
                  <a:lnTo>
                    <a:pt x="69" y="88"/>
                  </a:lnTo>
                  <a:lnTo>
                    <a:pt x="66" y="83"/>
                  </a:lnTo>
                  <a:lnTo>
                    <a:pt x="66" y="79"/>
                  </a:lnTo>
                  <a:lnTo>
                    <a:pt x="62" y="75"/>
                  </a:lnTo>
                  <a:lnTo>
                    <a:pt x="60" y="69"/>
                  </a:lnTo>
                  <a:lnTo>
                    <a:pt x="60" y="64"/>
                  </a:lnTo>
                  <a:lnTo>
                    <a:pt x="60" y="54"/>
                  </a:lnTo>
                  <a:lnTo>
                    <a:pt x="58" y="53"/>
                  </a:lnTo>
                  <a:lnTo>
                    <a:pt x="58" y="51"/>
                  </a:lnTo>
                  <a:lnTo>
                    <a:pt x="58" y="47"/>
                  </a:lnTo>
                  <a:lnTo>
                    <a:pt x="58" y="43"/>
                  </a:lnTo>
                  <a:lnTo>
                    <a:pt x="60" y="39"/>
                  </a:lnTo>
                  <a:lnTo>
                    <a:pt x="60" y="34"/>
                  </a:lnTo>
                  <a:lnTo>
                    <a:pt x="62" y="30"/>
                  </a:lnTo>
                  <a:lnTo>
                    <a:pt x="64" y="30"/>
                  </a:lnTo>
                  <a:lnTo>
                    <a:pt x="66" y="30"/>
                  </a:lnTo>
                  <a:lnTo>
                    <a:pt x="69" y="36"/>
                  </a:lnTo>
                  <a:lnTo>
                    <a:pt x="69" y="39"/>
                  </a:lnTo>
                  <a:lnTo>
                    <a:pt x="71" y="41"/>
                  </a:lnTo>
                  <a:lnTo>
                    <a:pt x="73" y="37"/>
                  </a:lnTo>
                  <a:lnTo>
                    <a:pt x="77" y="36"/>
                  </a:lnTo>
                  <a:lnTo>
                    <a:pt x="77" y="37"/>
                  </a:lnTo>
                  <a:lnTo>
                    <a:pt x="83" y="43"/>
                  </a:lnTo>
                  <a:lnTo>
                    <a:pt x="83" y="49"/>
                  </a:lnTo>
                  <a:lnTo>
                    <a:pt x="83" y="53"/>
                  </a:lnTo>
                  <a:lnTo>
                    <a:pt x="83" y="54"/>
                  </a:lnTo>
                  <a:lnTo>
                    <a:pt x="83" y="60"/>
                  </a:lnTo>
                  <a:lnTo>
                    <a:pt x="83" y="66"/>
                  </a:lnTo>
                  <a:lnTo>
                    <a:pt x="83" y="68"/>
                  </a:lnTo>
                  <a:lnTo>
                    <a:pt x="83" y="69"/>
                  </a:lnTo>
                  <a:lnTo>
                    <a:pt x="84" y="66"/>
                  </a:lnTo>
                  <a:lnTo>
                    <a:pt x="84" y="62"/>
                  </a:lnTo>
                  <a:lnTo>
                    <a:pt x="84" y="54"/>
                  </a:lnTo>
                  <a:lnTo>
                    <a:pt x="84" y="53"/>
                  </a:lnTo>
                  <a:lnTo>
                    <a:pt x="88" y="51"/>
                  </a:lnTo>
                  <a:lnTo>
                    <a:pt x="92" y="54"/>
                  </a:lnTo>
                  <a:lnTo>
                    <a:pt x="96" y="60"/>
                  </a:lnTo>
                  <a:lnTo>
                    <a:pt x="98" y="69"/>
                  </a:lnTo>
                  <a:lnTo>
                    <a:pt x="98" y="71"/>
                  </a:lnTo>
                  <a:lnTo>
                    <a:pt x="99" y="75"/>
                  </a:lnTo>
                  <a:lnTo>
                    <a:pt x="103" y="75"/>
                  </a:lnTo>
                  <a:lnTo>
                    <a:pt x="107" y="75"/>
                  </a:lnTo>
                  <a:lnTo>
                    <a:pt x="109" y="79"/>
                  </a:lnTo>
                  <a:lnTo>
                    <a:pt x="111" y="83"/>
                  </a:lnTo>
                  <a:lnTo>
                    <a:pt x="116" y="88"/>
                  </a:lnTo>
                  <a:lnTo>
                    <a:pt x="120" y="88"/>
                  </a:lnTo>
                  <a:lnTo>
                    <a:pt x="128" y="92"/>
                  </a:lnTo>
                  <a:lnTo>
                    <a:pt x="131" y="92"/>
                  </a:lnTo>
                  <a:lnTo>
                    <a:pt x="131" y="96"/>
                  </a:lnTo>
                  <a:lnTo>
                    <a:pt x="131" y="98"/>
                  </a:lnTo>
                  <a:lnTo>
                    <a:pt x="128" y="102"/>
                  </a:lnTo>
                  <a:lnTo>
                    <a:pt x="128" y="102"/>
                  </a:lnTo>
                  <a:lnTo>
                    <a:pt x="126" y="98"/>
                  </a:lnTo>
                  <a:lnTo>
                    <a:pt x="122" y="100"/>
                  </a:lnTo>
                  <a:lnTo>
                    <a:pt x="120" y="100"/>
                  </a:lnTo>
                  <a:lnTo>
                    <a:pt x="115" y="103"/>
                  </a:lnTo>
                  <a:lnTo>
                    <a:pt x="111" y="103"/>
                  </a:lnTo>
                  <a:lnTo>
                    <a:pt x="111" y="103"/>
                  </a:lnTo>
                  <a:lnTo>
                    <a:pt x="111" y="107"/>
                  </a:lnTo>
                  <a:lnTo>
                    <a:pt x="111" y="109"/>
                  </a:lnTo>
                  <a:lnTo>
                    <a:pt x="107" y="113"/>
                  </a:lnTo>
                  <a:lnTo>
                    <a:pt x="107" y="113"/>
                  </a:lnTo>
                  <a:lnTo>
                    <a:pt x="107" y="118"/>
                  </a:lnTo>
                  <a:lnTo>
                    <a:pt x="107" y="126"/>
                  </a:lnTo>
                  <a:lnTo>
                    <a:pt x="107" y="128"/>
                  </a:lnTo>
                  <a:lnTo>
                    <a:pt x="107" y="134"/>
                  </a:lnTo>
                  <a:lnTo>
                    <a:pt x="107" y="134"/>
                  </a:lnTo>
                  <a:lnTo>
                    <a:pt x="107" y="137"/>
                  </a:lnTo>
                  <a:lnTo>
                    <a:pt x="103" y="135"/>
                  </a:lnTo>
                  <a:lnTo>
                    <a:pt x="103" y="137"/>
                  </a:lnTo>
                  <a:lnTo>
                    <a:pt x="103" y="141"/>
                  </a:lnTo>
                  <a:lnTo>
                    <a:pt x="103" y="147"/>
                  </a:lnTo>
                  <a:lnTo>
                    <a:pt x="103" y="149"/>
                  </a:lnTo>
                  <a:lnTo>
                    <a:pt x="103" y="152"/>
                  </a:lnTo>
                  <a:lnTo>
                    <a:pt x="103" y="158"/>
                  </a:lnTo>
                  <a:lnTo>
                    <a:pt x="103" y="162"/>
                  </a:lnTo>
                  <a:lnTo>
                    <a:pt x="103" y="162"/>
                  </a:lnTo>
                  <a:lnTo>
                    <a:pt x="98" y="162"/>
                  </a:lnTo>
                  <a:lnTo>
                    <a:pt x="96" y="162"/>
                  </a:lnTo>
                  <a:lnTo>
                    <a:pt x="98" y="166"/>
                  </a:lnTo>
                  <a:lnTo>
                    <a:pt x="98" y="167"/>
                  </a:lnTo>
                  <a:lnTo>
                    <a:pt x="96" y="167"/>
                  </a:lnTo>
                  <a:lnTo>
                    <a:pt x="96" y="171"/>
                  </a:lnTo>
                  <a:lnTo>
                    <a:pt x="96" y="173"/>
                  </a:lnTo>
                  <a:lnTo>
                    <a:pt x="94" y="186"/>
                  </a:lnTo>
                  <a:lnTo>
                    <a:pt x="94" y="190"/>
                  </a:lnTo>
                  <a:lnTo>
                    <a:pt x="92" y="192"/>
                  </a:lnTo>
                  <a:lnTo>
                    <a:pt x="92" y="196"/>
                  </a:lnTo>
                  <a:lnTo>
                    <a:pt x="94" y="199"/>
                  </a:lnTo>
                  <a:lnTo>
                    <a:pt x="94" y="201"/>
                  </a:lnTo>
                  <a:lnTo>
                    <a:pt x="92" y="205"/>
                  </a:lnTo>
                  <a:lnTo>
                    <a:pt x="92" y="207"/>
                  </a:lnTo>
                  <a:lnTo>
                    <a:pt x="90" y="211"/>
                  </a:lnTo>
                  <a:lnTo>
                    <a:pt x="86" y="211"/>
                  </a:lnTo>
                  <a:lnTo>
                    <a:pt x="86" y="211"/>
                  </a:lnTo>
                  <a:lnTo>
                    <a:pt x="86" y="211"/>
                  </a:lnTo>
                  <a:lnTo>
                    <a:pt x="86" y="211"/>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70" name="Freeform 155">
              <a:extLst>
                <a:ext uri="{FF2B5EF4-FFF2-40B4-BE49-F238E27FC236}">
                  <a16:creationId xmlns:a16="http://schemas.microsoft.com/office/drawing/2014/main" id="{56F9BB2D-7A90-46BF-8BE0-CE8E446E2C29}"/>
                </a:ext>
              </a:extLst>
            </p:cNvPr>
            <p:cNvSpPr>
              <a:spLocks noEditPoints="1"/>
            </p:cNvSpPr>
            <p:nvPr/>
          </p:nvSpPr>
          <p:spPr bwMode="auto">
            <a:xfrm>
              <a:off x="9165307" y="2285552"/>
              <a:ext cx="57367" cy="36729"/>
            </a:xfrm>
            <a:custGeom>
              <a:avLst/>
              <a:gdLst/>
              <a:ahLst/>
              <a:cxnLst>
                <a:cxn ang="0">
                  <a:pos x="60" y="104"/>
                </a:cxn>
                <a:cxn ang="0">
                  <a:pos x="49" y="88"/>
                </a:cxn>
                <a:cxn ang="0">
                  <a:pos x="62" y="94"/>
                </a:cxn>
                <a:cxn ang="0">
                  <a:pos x="89" y="100"/>
                </a:cxn>
                <a:cxn ang="0">
                  <a:pos x="96" y="94"/>
                </a:cxn>
                <a:cxn ang="0">
                  <a:pos x="104" y="90"/>
                </a:cxn>
                <a:cxn ang="0">
                  <a:pos x="115" y="87"/>
                </a:cxn>
                <a:cxn ang="0">
                  <a:pos x="137" y="73"/>
                </a:cxn>
                <a:cxn ang="0">
                  <a:pos x="141" y="71"/>
                </a:cxn>
                <a:cxn ang="0">
                  <a:pos x="149" y="62"/>
                </a:cxn>
                <a:cxn ang="0">
                  <a:pos x="154" y="60"/>
                </a:cxn>
                <a:cxn ang="0">
                  <a:pos x="154" y="45"/>
                </a:cxn>
                <a:cxn ang="0">
                  <a:pos x="164" y="36"/>
                </a:cxn>
                <a:cxn ang="0">
                  <a:pos x="154" y="26"/>
                </a:cxn>
                <a:cxn ang="0">
                  <a:pos x="151" y="21"/>
                </a:cxn>
                <a:cxn ang="0">
                  <a:pos x="143" y="11"/>
                </a:cxn>
                <a:cxn ang="0">
                  <a:pos x="149" y="2"/>
                </a:cxn>
                <a:cxn ang="0">
                  <a:pos x="134" y="9"/>
                </a:cxn>
                <a:cxn ang="0">
                  <a:pos x="124" y="2"/>
                </a:cxn>
                <a:cxn ang="0">
                  <a:pos x="119" y="11"/>
                </a:cxn>
                <a:cxn ang="0">
                  <a:pos x="109" y="15"/>
                </a:cxn>
                <a:cxn ang="0">
                  <a:pos x="94" y="11"/>
                </a:cxn>
                <a:cxn ang="0">
                  <a:pos x="90" y="21"/>
                </a:cxn>
                <a:cxn ang="0">
                  <a:pos x="79" y="15"/>
                </a:cxn>
                <a:cxn ang="0">
                  <a:pos x="72" y="21"/>
                </a:cxn>
                <a:cxn ang="0">
                  <a:pos x="62" y="21"/>
                </a:cxn>
                <a:cxn ang="0">
                  <a:pos x="60" y="30"/>
                </a:cxn>
                <a:cxn ang="0">
                  <a:pos x="49" y="38"/>
                </a:cxn>
                <a:cxn ang="0">
                  <a:pos x="45" y="26"/>
                </a:cxn>
                <a:cxn ang="0">
                  <a:pos x="51" y="17"/>
                </a:cxn>
                <a:cxn ang="0">
                  <a:pos x="43" y="9"/>
                </a:cxn>
                <a:cxn ang="0">
                  <a:pos x="30" y="0"/>
                </a:cxn>
                <a:cxn ang="0">
                  <a:pos x="26" y="2"/>
                </a:cxn>
                <a:cxn ang="0">
                  <a:pos x="30" y="6"/>
                </a:cxn>
                <a:cxn ang="0">
                  <a:pos x="34" y="15"/>
                </a:cxn>
                <a:cxn ang="0">
                  <a:pos x="25" y="15"/>
                </a:cxn>
                <a:cxn ang="0">
                  <a:pos x="19" y="11"/>
                </a:cxn>
                <a:cxn ang="0">
                  <a:pos x="15" y="15"/>
                </a:cxn>
                <a:cxn ang="0">
                  <a:pos x="13" y="21"/>
                </a:cxn>
                <a:cxn ang="0">
                  <a:pos x="15" y="24"/>
                </a:cxn>
                <a:cxn ang="0">
                  <a:pos x="9" y="30"/>
                </a:cxn>
                <a:cxn ang="0">
                  <a:pos x="4" y="30"/>
                </a:cxn>
                <a:cxn ang="0">
                  <a:pos x="21" y="24"/>
                </a:cxn>
                <a:cxn ang="0">
                  <a:pos x="25" y="30"/>
                </a:cxn>
                <a:cxn ang="0">
                  <a:pos x="32" y="30"/>
                </a:cxn>
                <a:cxn ang="0">
                  <a:pos x="40" y="30"/>
                </a:cxn>
                <a:cxn ang="0">
                  <a:pos x="32" y="38"/>
                </a:cxn>
                <a:cxn ang="0">
                  <a:pos x="38" y="39"/>
                </a:cxn>
                <a:cxn ang="0">
                  <a:pos x="30" y="45"/>
                </a:cxn>
                <a:cxn ang="0">
                  <a:pos x="21" y="43"/>
                </a:cxn>
                <a:cxn ang="0">
                  <a:pos x="15" y="47"/>
                </a:cxn>
                <a:cxn ang="0">
                  <a:pos x="6" y="51"/>
                </a:cxn>
                <a:cxn ang="0">
                  <a:pos x="25" y="55"/>
                </a:cxn>
                <a:cxn ang="0">
                  <a:pos x="30" y="62"/>
                </a:cxn>
                <a:cxn ang="0">
                  <a:pos x="32" y="66"/>
                </a:cxn>
                <a:cxn ang="0">
                  <a:pos x="43" y="71"/>
                </a:cxn>
                <a:cxn ang="0">
                  <a:pos x="30" y="75"/>
                </a:cxn>
                <a:cxn ang="0">
                  <a:pos x="21" y="73"/>
                </a:cxn>
                <a:cxn ang="0">
                  <a:pos x="21" y="81"/>
                </a:cxn>
                <a:cxn ang="0">
                  <a:pos x="34" y="88"/>
                </a:cxn>
                <a:cxn ang="0">
                  <a:pos x="49" y="88"/>
                </a:cxn>
              </a:cxnLst>
              <a:rect l="0" t="0" r="r" b="b"/>
              <a:pathLst>
                <a:path w="164" h="105">
                  <a:moveTo>
                    <a:pt x="57" y="105"/>
                  </a:moveTo>
                  <a:lnTo>
                    <a:pt x="55" y="104"/>
                  </a:lnTo>
                  <a:lnTo>
                    <a:pt x="57" y="100"/>
                  </a:lnTo>
                  <a:lnTo>
                    <a:pt x="60" y="100"/>
                  </a:lnTo>
                  <a:lnTo>
                    <a:pt x="60" y="104"/>
                  </a:lnTo>
                  <a:lnTo>
                    <a:pt x="57" y="105"/>
                  </a:lnTo>
                  <a:lnTo>
                    <a:pt x="57" y="105"/>
                  </a:lnTo>
                  <a:lnTo>
                    <a:pt x="57" y="105"/>
                  </a:lnTo>
                  <a:lnTo>
                    <a:pt x="57" y="105"/>
                  </a:lnTo>
                  <a:close/>
                  <a:moveTo>
                    <a:pt x="49" y="88"/>
                  </a:moveTo>
                  <a:lnTo>
                    <a:pt x="51" y="87"/>
                  </a:lnTo>
                  <a:lnTo>
                    <a:pt x="51" y="90"/>
                  </a:lnTo>
                  <a:lnTo>
                    <a:pt x="57" y="96"/>
                  </a:lnTo>
                  <a:lnTo>
                    <a:pt x="60" y="98"/>
                  </a:lnTo>
                  <a:lnTo>
                    <a:pt x="62" y="94"/>
                  </a:lnTo>
                  <a:lnTo>
                    <a:pt x="66" y="94"/>
                  </a:lnTo>
                  <a:lnTo>
                    <a:pt x="72" y="102"/>
                  </a:lnTo>
                  <a:lnTo>
                    <a:pt x="79" y="100"/>
                  </a:lnTo>
                  <a:lnTo>
                    <a:pt x="81" y="102"/>
                  </a:lnTo>
                  <a:lnTo>
                    <a:pt x="89" y="100"/>
                  </a:lnTo>
                  <a:lnTo>
                    <a:pt x="89" y="96"/>
                  </a:lnTo>
                  <a:lnTo>
                    <a:pt x="89" y="94"/>
                  </a:lnTo>
                  <a:lnTo>
                    <a:pt x="90" y="96"/>
                  </a:lnTo>
                  <a:lnTo>
                    <a:pt x="94" y="98"/>
                  </a:lnTo>
                  <a:lnTo>
                    <a:pt x="96" y="94"/>
                  </a:lnTo>
                  <a:lnTo>
                    <a:pt x="98" y="88"/>
                  </a:lnTo>
                  <a:lnTo>
                    <a:pt x="102" y="88"/>
                  </a:lnTo>
                  <a:lnTo>
                    <a:pt x="100" y="90"/>
                  </a:lnTo>
                  <a:lnTo>
                    <a:pt x="102" y="92"/>
                  </a:lnTo>
                  <a:lnTo>
                    <a:pt x="104" y="90"/>
                  </a:lnTo>
                  <a:lnTo>
                    <a:pt x="105" y="90"/>
                  </a:lnTo>
                  <a:lnTo>
                    <a:pt x="109" y="85"/>
                  </a:lnTo>
                  <a:lnTo>
                    <a:pt x="111" y="87"/>
                  </a:lnTo>
                  <a:lnTo>
                    <a:pt x="113" y="87"/>
                  </a:lnTo>
                  <a:lnTo>
                    <a:pt x="115" y="87"/>
                  </a:lnTo>
                  <a:lnTo>
                    <a:pt x="115" y="87"/>
                  </a:lnTo>
                  <a:lnTo>
                    <a:pt x="119" y="87"/>
                  </a:lnTo>
                  <a:lnTo>
                    <a:pt x="124" y="81"/>
                  </a:lnTo>
                  <a:lnTo>
                    <a:pt x="128" y="75"/>
                  </a:lnTo>
                  <a:lnTo>
                    <a:pt x="137" y="73"/>
                  </a:lnTo>
                  <a:lnTo>
                    <a:pt x="139" y="71"/>
                  </a:lnTo>
                  <a:lnTo>
                    <a:pt x="137" y="68"/>
                  </a:lnTo>
                  <a:lnTo>
                    <a:pt x="139" y="66"/>
                  </a:lnTo>
                  <a:lnTo>
                    <a:pt x="141" y="66"/>
                  </a:lnTo>
                  <a:lnTo>
                    <a:pt x="141" y="71"/>
                  </a:lnTo>
                  <a:lnTo>
                    <a:pt x="145" y="71"/>
                  </a:lnTo>
                  <a:lnTo>
                    <a:pt x="149" y="68"/>
                  </a:lnTo>
                  <a:lnTo>
                    <a:pt x="149" y="66"/>
                  </a:lnTo>
                  <a:lnTo>
                    <a:pt x="149" y="66"/>
                  </a:lnTo>
                  <a:lnTo>
                    <a:pt x="149" y="62"/>
                  </a:lnTo>
                  <a:lnTo>
                    <a:pt x="149" y="62"/>
                  </a:lnTo>
                  <a:lnTo>
                    <a:pt x="149" y="58"/>
                  </a:lnTo>
                  <a:lnTo>
                    <a:pt x="149" y="56"/>
                  </a:lnTo>
                  <a:lnTo>
                    <a:pt x="154" y="58"/>
                  </a:lnTo>
                  <a:lnTo>
                    <a:pt x="154" y="60"/>
                  </a:lnTo>
                  <a:lnTo>
                    <a:pt x="156" y="60"/>
                  </a:lnTo>
                  <a:lnTo>
                    <a:pt x="158" y="56"/>
                  </a:lnTo>
                  <a:lnTo>
                    <a:pt x="158" y="53"/>
                  </a:lnTo>
                  <a:lnTo>
                    <a:pt x="154" y="49"/>
                  </a:lnTo>
                  <a:lnTo>
                    <a:pt x="154" y="45"/>
                  </a:lnTo>
                  <a:lnTo>
                    <a:pt x="156" y="43"/>
                  </a:lnTo>
                  <a:lnTo>
                    <a:pt x="156" y="39"/>
                  </a:lnTo>
                  <a:lnTo>
                    <a:pt x="160" y="38"/>
                  </a:lnTo>
                  <a:lnTo>
                    <a:pt x="162" y="38"/>
                  </a:lnTo>
                  <a:lnTo>
                    <a:pt x="164" y="36"/>
                  </a:lnTo>
                  <a:lnTo>
                    <a:pt x="160" y="32"/>
                  </a:lnTo>
                  <a:lnTo>
                    <a:pt x="154" y="32"/>
                  </a:lnTo>
                  <a:lnTo>
                    <a:pt x="151" y="34"/>
                  </a:lnTo>
                  <a:lnTo>
                    <a:pt x="154" y="30"/>
                  </a:lnTo>
                  <a:lnTo>
                    <a:pt x="154" y="26"/>
                  </a:lnTo>
                  <a:lnTo>
                    <a:pt x="149" y="26"/>
                  </a:lnTo>
                  <a:lnTo>
                    <a:pt x="149" y="30"/>
                  </a:lnTo>
                  <a:lnTo>
                    <a:pt x="145" y="24"/>
                  </a:lnTo>
                  <a:lnTo>
                    <a:pt x="149" y="21"/>
                  </a:lnTo>
                  <a:lnTo>
                    <a:pt x="151" y="21"/>
                  </a:lnTo>
                  <a:lnTo>
                    <a:pt x="151" y="15"/>
                  </a:lnTo>
                  <a:lnTo>
                    <a:pt x="149" y="15"/>
                  </a:lnTo>
                  <a:lnTo>
                    <a:pt x="145" y="15"/>
                  </a:lnTo>
                  <a:lnTo>
                    <a:pt x="145" y="15"/>
                  </a:lnTo>
                  <a:lnTo>
                    <a:pt x="143" y="11"/>
                  </a:lnTo>
                  <a:lnTo>
                    <a:pt x="145" y="11"/>
                  </a:lnTo>
                  <a:lnTo>
                    <a:pt x="145" y="6"/>
                  </a:lnTo>
                  <a:lnTo>
                    <a:pt x="149" y="6"/>
                  </a:lnTo>
                  <a:lnTo>
                    <a:pt x="151" y="6"/>
                  </a:lnTo>
                  <a:lnTo>
                    <a:pt x="149" y="2"/>
                  </a:lnTo>
                  <a:lnTo>
                    <a:pt x="145" y="2"/>
                  </a:lnTo>
                  <a:lnTo>
                    <a:pt x="139" y="11"/>
                  </a:lnTo>
                  <a:lnTo>
                    <a:pt x="137" y="11"/>
                  </a:lnTo>
                  <a:lnTo>
                    <a:pt x="136" y="11"/>
                  </a:lnTo>
                  <a:lnTo>
                    <a:pt x="134" y="9"/>
                  </a:lnTo>
                  <a:lnTo>
                    <a:pt x="134" y="6"/>
                  </a:lnTo>
                  <a:lnTo>
                    <a:pt x="132" y="6"/>
                  </a:lnTo>
                  <a:lnTo>
                    <a:pt x="132" y="2"/>
                  </a:lnTo>
                  <a:lnTo>
                    <a:pt x="128" y="2"/>
                  </a:lnTo>
                  <a:lnTo>
                    <a:pt x="124" y="2"/>
                  </a:lnTo>
                  <a:lnTo>
                    <a:pt x="124" y="2"/>
                  </a:lnTo>
                  <a:lnTo>
                    <a:pt x="121" y="6"/>
                  </a:lnTo>
                  <a:lnTo>
                    <a:pt x="124" y="9"/>
                  </a:lnTo>
                  <a:lnTo>
                    <a:pt x="121" y="11"/>
                  </a:lnTo>
                  <a:lnTo>
                    <a:pt x="119" y="11"/>
                  </a:lnTo>
                  <a:lnTo>
                    <a:pt x="115" y="15"/>
                  </a:lnTo>
                  <a:lnTo>
                    <a:pt x="115" y="11"/>
                  </a:lnTo>
                  <a:lnTo>
                    <a:pt x="113" y="9"/>
                  </a:lnTo>
                  <a:lnTo>
                    <a:pt x="111" y="11"/>
                  </a:lnTo>
                  <a:lnTo>
                    <a:pt x="109" y="15"/>
                  </a:lnTo>
                  <a:lnTo>
                    <a:pt x="105" y="15"/>
                  </a:lnTo>
                  <a:lnTo>
                    <a:pt x="102" y="11"/>
                  </a:lnTo>
                  <a:lnTo>
                    <a:pt x="98" y="11"/>
                  </a:lnTo>
                  <a:lnTo>
                    <a:pt x="98" y="11"/>
                  </a:lnTo>
                  <a:lnTo>
                    <a:pt x="94" y="11"/>
                  </a:lnTo>
                  <a:lnTo>
                    <a:pt x="94" y="15"/>
                  </a:lnTo>
                  <a:lnTo>
                    <a:pt x="96" y="23"/>
                  </a:lnTo>
                  <a:lnTo>
                    <a:pt x="94" y="32"/>
                  </a:lnTo>
                  <a:lnTo>
                    <a:pt x="94" y="24"/>
                  </a:lnTo>
                  <a:lnTo>
                    <a:pt x="90" y="21"/>
                  </a:lnTo>
                  <a:lnTo>
                    <a:pt x="90" y="15"/>
                  </a:lnTo>
                  <a:lnTo>
                    <a:pt x="90" y="15"/>
                  </a:lnTo>
                  <a:lnTo>
                    <a:pt x="90" y="11"/>
                  </a:lnTo>
                  <a:lnTo>
                    <a:pt x="85" y="9"/>
                  </a:lnTo>
                  <a:lnTo>
                    <a:pt x="79" y="15"/>
                  </a:lnTo>
                  <a:lnTo>
                    <a:pt x="77" y="17"/>
                  </a:lnTo>
                  <a:lnTo>
                    <a:pt x="79" y="21"/>
                  </a:lnTo>
                  <a:lnTo>
                    <a:pt x="75" y="24"/>
                  </a:lnTo>
                  <a:lnTo>
                    <a:pt x="73" y="24"/>
                  </a:lnTo>
                  <a:lnTo>
                    <a:pt x="72" y="21"/>
                  </a:lnTo>
                  <a:lnTo>
                    <a:pt x="70" y="21"/>
                  </a:lnTo>
                  <a:lnTo>
                    <a:pt x="70" y="11"/>
                  </a:lnTo>
                  <a:lnTo>
                    <a:pt x="66" y="9"/>
                  </a:lnTo>
                  <a:lnTo>
                    <a:pt x="62" y="11"/>
                  </a:lnTo>
                  <a:lnTo>
                    <a:pt x="62" y="21"/>
                  </a:lnTo>
                  <a:lnTo>
                    <a:pt x="64" y="24"/>
                  </a:lnTo>
                  <a:lnTo>
                    <a:pt x="64" y="30"/>
                  </a:lnTo>
                  <a:lnTo>
                    <a:pt x="62" y="34"/>
                  </a:lnTo>
                  <a:lnTo>
                    <a:pt x="60" y="34"/>
                  </a:lnTo>
                  <a:lnTo>
                    <a:pt x="60" y="30"/>
                  </a:lnTo>
                  <a:lnTo>
                    <a:pt x="55" y="30"/>
                  </a:lnTo>
                  <a:lnTo>
                    <a:pt x="55" y="36"/>
                  </a:lnTo>
                  <a:lnTo>
                    <a:pt x="51" y="38"/>
                  </a:lnTo>
                  <a:lnTo>
                    <a:pt x="51" y="43"/>
                  </a:lnTo>
                  <a:lnTo>
                    <a:pt x="49" y="38"/>
                  </a:lnTo>
                  <a:lnTo>
                    <a:pt x="47" y="36"/>
                  </a:lnTo>
                  <a:lnTo>
                    <a:pt x="47" y="34"/>
                  </a:lnTo>
                  <a:lnTo>
                    <a:pt x="49" y="30"/>
                  </a:lnTo>
                  <a:lnTo>
                    <a:pt x="49" y="26"/>
                  </a:lnTo>
                  <a:lnTo>
                    <a:pt x="45" y="26"/>
                  </a:lnTo>
                  <a:lnTo>
                    <a:pt x="47" y="24"/>
                  </a:lnTo>
                  <a:lnTo>
                    <a:pt x="45" y="21"/>
                  </a:lnTo>
                  <a:lnTo>
                    <a:pt x="47" y="23"/>
                  </a:lnTo>
                  <a:lnTo>
                    <a:pt x="51" y="21"/>
                  </a:lnTo>
                  <a:lnTo>
                    <a:pt x="51" y="17"/>
                  </a:lnTo>
                  <a:lnTo>
                    <a:pt x="47" y="15"/>
                  </a:lnTo>
                  <a:lnTo>
                    <a:pt x="49" y="11"/>
                  </a:lnTo>
                  <a:lnTo>
                    <a:pt x="47" y="11"/>
                  </a:lnTo>
                  <a:lnTo>
                    <a:pt x="45" y="11"/>
                  </a:lnTo>
                  <a:lnTo>
                    <a:pt x="43" y="9"/>
                  </a:lnTo>
                  <a:lnTo>
                    <a:pt x="38" y="6"/>
                  </a:lnTo>
                  <a:lnTo>
                    <a:pt x="38" y="2"/>
                  </a:lnTo>
                  <a:lnTo>
                    <a:pt x="36" y="0"/>
                  </a:lnTo>
                  <a:lnTo>
                    <a:pt x="32" y="0"/>
                  </a:lnTo>
                  <a:lnTo>
                    <a:pt x="30" y="0"/>
                  </a:lnTo>
                  <a:lnTo>
                    <a:pt x="25" y="0"/>
                  </a:lnTo>
                  <a:lnTo>
                    <a:pt x="21" y="2"/>
                  </a:lnTo>
                  <a:lnTo>
                    <a:pt x="25" y="2"/>
                  </a:lnTo>
                  <a:lnTo>
                    <a:pt x="26" y="2"/>
                  </a:lnTo>
                  <a:lnTo>
                    <a:pt x="26" y="2"/>
                  </a:lnTo>
                  <a:lnTo>
                    <a:pt x="30" y="2"/>
                  </a:lnTo>
                  <a:lnTo>
                    <a:pt x="32" y="2"/>
                  </a:lnTo>
                  <a:lnTo>
                    <a:pt x="34" y="2"/>
                  </a:lnTo>
                  <a:lnTo>
                    <a:pt x="32" y="6"/>
                  </a:lnTo>
                  <a:lnTo>
                    <a:pt x="30" y="6"/>
                  </a:lnTo>
                  <a:lnTo>
                    <a:pt x="26" y="6"/>
                  </a:lnTo>
                  <a:lnTo>
                    <a:pt x="26" y="6"/>
                  </a:lnTo>
                  <a:lnTo>
                    <a:pt x="32" y="9"/>
                  </a:lnTo>
                  <a:lnTo>
                    <a:pt x="36" y="15"/>
                  </a:lnTo>
                  <a:lnTo>
                    <a:pt x="34" y="15"/>
                  </a:lnTo>
                  <a:lnTo>
                    <a:pt x="32" y="15"/>
                  </a:lnTo>
                  <a:lnTo>
                    <a:pt x="32" y="15"/>
                  </a:lnTo>
                  <a:lnTo>
                    <a:pt x="30" y="11"/>
                  </a:lnTo>
                  <a:lnTo>
                    <a:pt x="26" y="15"/>
                  </a:lnTo>
                  <a:lnTo>
                    <a:pt x="25" y="15"/>
                  </a:lnTo>
                  <a:lnTo>
                    <a:pt x="25" y="11"/>
                  </a:lnTo>
                  <a:lnTo>
                    <a:pt x="21" y="6"/>
                  </a:lnTo>
                  <a:lnTo>
                    <a:pt x="19" y="6"/>
                  </a:lnTo>
                  <a:lnTo>
                    <a:pt x="17" y="6"/>
                  </a:lnTo>
                  <a:lnTo>
                    <a:pt x="19" y="11"/>
                  </a:lnTo>
                  <a:lnTo>
                    <a:pt x="19" y="11"/>
                  </a:lnTo>
                  <a:lnTo>
                    <a:pt x="17" y="9"/>
                  </a:lnTo>
                  <a:lnTo>
                    <a:pt x="13" y="9"/>
                  </a:lnTo>
                  <a:lnTo>
                    <a:pt x="11" y="11"/>
                  </a:lnTo>
                  <a:lnTo>
                    <a:pt x="15" y="15"/>
                  </a:lnTo>
                  <a:lnTo>
                    <a:pt x="17" y="15"/>
                  </a:lnTo>
                  <a:lnTo>
                    <a:pt x="19" y="15"/>
                  </a:lnTo>
                  <a:lnTo>
                    <a:pt x="15" y="15"/>
                  </a:lnTo>
                  <a:lnTo>
                    <a:pt x="11" y="15"/>
                  </a:lnTo>
                  <a:lnTo>
                    <a:pt x="13" y="21"/>
                  </a:lnTo>
                  <a:lnTo>
                    <a:pt x="19" y="21"/>
                  </a:lnTo>
                  <a:lnTo>
                    <a:pt x="15" y="21"/>
                  </a:lnTo>
                  <a:lnTo>
                    <a:pt x="15" y="23"/>
                  </a:lnTo>
                  <a:lnTo>
                    <a:pt x="15" y="24"/>
                  </a:lnTo>
                  <a:lnTo>
                    <a:pt x="15" y="24"/>
                  </a:lnTo>
                  <a:lnTo>
                    <a:pt x="9" y="21"/>
                  </a:lnTo>
                  <a:lnTo>
                    <a:pt x="8" y="21"/>
                  </a:lnTo>
                  <a:lnTo>
                    <a:pt x="6" y="21"/>
                  </a:lnTo>
                  <a:lnTo>
                    <a:pt x="8" y="24"/>
                  </a:lnTo>
                  <a:lnTo>
                    <a:pt x="9" y="30"/>
                  </a:lnTo>
                  <a:lnTo>
                    <a:pt x="8" y="30"/>
                  </a:lnTo>
                  <a:lnTo>
                    <a:pt x="4" y="24"/>
                  </a:lnTo>
                  <a:lnTo>
                    <a:pt x="2" y="23"/>
                  </a:lnTo>
                  <a:lnTo>
                    <a:pt x="0" y="26"/>
                  </a:lnTo>
                  <a:lnTo>
                    <a:pt x="4" y="30"/>
                  </a:lnTo>
                  <a:lnTo>
                    <a:pt x="6" y="32"/>
                  </a:lnTo>
                  <a:lnTo>
                    <a:pt x="11" y="34"/>
                  </a:lnTo>
                  <a:lnTo>
                    <a:pt x="13" y="30"/>
                  </a:lnTo>
                  <a:lnTo>
                    <a:pt x="19" y="30"/>
                  </a:lnTo>
                  <a:lnTo>
                    <a:pt x="21" y="24"/>
                  </a:lnTo>
                  <a:lnTo>
                    <a:pt x="21" y="26"/>
                  </a:lnTo>
                  <a:lnTo>
                    <a:pt x="21" y="30"/>
                  </a:lnTo>
                  <a:lnTo>
                    <a:pt x="21" y="30"/>
                  </a:lnTo>
                  <a:lnTo>
                    <a:pt x="25" y="26"/>
                  </a:lnTo>
                  <a:lnTo>
                    <a:pt x="25" y="30"/>
                  </a:lnTo>
                  <a:lnTo>
                    <a:pt x="26" y="30"/>
                  </a:lnTo>
                  <a:lnTo>
                    <a:pt x="30" y="30"/>
                  </a:lnTo>
                  <a:lnTo>
                    <a:pt x="30" y="26"/>
                  </a:lnTo>
                  <a:lnTo>
                    <a:pt x="30" y="30"/>
                  </a:lnTo>
                  <a:lnTo>
                    <a:pt x="32" y="30"/>
                  </a:lnTo>
                  <a:lnTo>
                    <a:pt x="36" y="26"/>
                  </a:lnTo>
                  <a:lnTo>
                    <a:pt x="36" y="30"/>
                  </a:lnTo>
                  <a:lnTo>
                    <a:pt x="34" y="32"/>
                  </a:lnTo>
                  <a:lnTo>
                    <a:pt x="36" y="34"/>
                  </a:lnTo>
                  <a:lnTo>
                    <a:pt x="40" y="30"/>
                  </a:lnTo>
                  <a:lnTo>
                    <a:pt x="43" y="34"/>
                  </a:lnTo>
                  <a:lnTo>
                    <a:pt x="41" y="34"/>
                  </a:lnTo>
                  <a:lnTo>
                    <a:pt x="38" y="34"/>
                  </a:lnTo>
                  <a:lnTo>
                    <a:pt x="36" y="36"/>
                  </a:lnTo>
                  <a:lnTo>
                    <a:pt x="32" y="38"/>
                  </a:lnTo>
                  <a:lnTo>
                    <a:pt x="26" y="39"/>
                  </a:lnTo>
                  <a:lnTo>
                    <a:pt x="26" y="39"/>
                  </a:lnTo>
                  <a:lnTo>
                    <a:pt x="34" y="41"/>
                  </a:lnTo>
                  <a:lnTo>
                    <a:pt x="38" y="41"/>
                  </a:lnTo>
                  <a:lnTo>
                    <a:pt x="38" y="39"/>
                  </a:lnTo>
                  <a:lnTo>
                    <a:pt x="41" y="38"/>
                  </a:lnTo>
                  <a:lnTo>
                    <a:pt x="41" y="41"/>
                  </a:lnTo>
                  <a:lnTo>
                    <a:pt x="38" y="45"/>
                  </a:lnTo>
                  <a:lnTo>
                    <a:pt x="32" y="45"/>
                  </a:lnTo>
                  <a:lnTo>
                    <a:pt x="30" y="45"/>
                  </a:lnTo>
                  <a:lnTo>
                    <a:pt x="26" y="47"/>
                  </a:lnTo>
                  <a:lnTo>
                    <a:pt x="25" y="45"/>
                  </a:lnTo>
                  <a:lnTo>
                    <a:pt x="25" y="45"/>
                  </a:lnTo>
                  <a:lnTo>
                    <a:pt x="25" y="43"/>
                  </a:lnTo>
                  <a:lnTo>
                    <a:pt x="21" y="43"/>
                  </a:lnTo>
                  <a:lnTo>
                    <a:pt x="21" y="43"/>
                  </a:lnTo>
                  <a:lnTo>
                    <a:pt x="21" y="45"/>
                  </a:lnTo>
                  <a:lnTo>
                    <a:pt x="21" y="47"/>
                  </a:lnTo>
                  <a:lnTo>
                    <a:pt x="19" y="45"/>
                  </a:lnTo>
                  <a:lnTo>
                    <a:pt x="15" y="47"/>
                  </a:lnTo>
                  <a:lnTo>
                    <a:pt x="11" y="47"/>
                  </a:lnTo>
                  <a:lnTo>
                    <a:pt x="8" y="47"/>
                  </a:lnTo>
                  <a:lnTo>
                    <a:pt x="4" y="47"/>
                  </a:lnTo>
                  <a:lnTo>
                    <a:pt x="2" y="47"/>
                  </a:lnTo>
                  <a:lnTo>
                    <a:pt x="6" y="51"/>
                  </a:lnTo>
                  <a:lnTo>
                    <a:pt x="8" y="55"/>
                  </a:lnTo>
                  <a:lnTo>
                    <a:pt x="11" y="55"/>
                  </a:lnTo>
                  <a:lnTo>
                    <a:pt x="11" y="55"/>
                  </a:lnTo>
                  <a:lnTo>
                    <a:pt x="19" y="56"/>
                  </a:lnTo>
                  <a:lnTo>
                    <a:pt x="25" y="55"/>
                  </a:lnTo>
                  <a:lnTo>
                    <a:pt x="30" y="55"/>
                  </a:lnTo>
                  <a:lnTo>
                    <a:pt x="30" y="56"/>
                  </a:lnTo>
                  <a:lnTo>
                    <a:pt x="25" y="58"/>
                  </a:lnTo>
                  <a:lnTo>
                    <a:pt x="25" y="60"/>
                  </a:lnTo>
                  <a:lnTo>
                    <a:pt x="30" y="62"/>
                  </a:lnTo>
                  <a:lnTo>
                    <a:pt x="30" y="66"/>
                  </a:lnTo>
                  <a:lnTo>
                    <a:pt x="32" y="66"/>
                  </a:lnTo>
                  <a:lnTo>
                    <a:pt x="38" y="62"/>
                  </a:lnTo>
                  <a:lnTo>
                    <a:pt x="36" y="62"/>
                  </a:lnTo>
                  <a:lnTo>
                    <a:pt x="32" y="66"/>
                  </a:lnTo>
                  <a:lnTo>
                    <a:pt x="30" y="68"/>
                  </a:lnTo>
                  <a:lnTo>
                    <a:pt x="34" y="71"/>
                  </a:lnTo>
                  <a:lnTo>
                    <a:pt x="40" y="66"/>
                  </a:lnTo>
                  <a:lnTo>
                    <a:pt x="43" y="68"/>
                  </a:lnTo>
                  <a:lnTo>
                    <a:pt x="43" y="71"/>
                  </a:lnTo>
                  <a:lnTo>
                    <a:pt x="41" y="68"/>
                  </a:lnTo>
                  <a:lnTo>
                    <a:pt x="38" y="71"/>
                  </a:lnTo>
                  <a:lnTo>
                    <a:pt x="36" y="71"/>
                  </a:lnTo>
                  <a:lnTo>
                    <a:pt x="32" y="71"/>
                  </a:lnTo>
                  <a:lnTo>
                    <a:pt x="30" y="75"/>
                  </a:lnTo>
                  <a:lnTo>
                    <a:pt x="30" y="77"/>
                  </a:lnTo>
                  <a:lnTo>
                    <a:pt x="26" y="77"/>
                  </a:lnTo>
                  <a:lnTo>
                    <a:pt x="25" y="77"/>
                  </a:lnTo>
                  <a:lnTo>
                    <a:pt x="25" y="75"/>
                  </a:lnTo>
                  <a:lnTo>
                    <a:pt x="21" y="73"/>
                  </a:lnTo>
                  <a:lnTo>
                    <a:pt x="21" y="75"/>
                  </a:lnTo>
                  <a:lnTo>
                    <a:pt x="21" y="75"/>
                  </a:lnTo>
                  <a:lnTo>
                    <a:pt x="21" y="81"/>
                  </a:lnTo>
                  <a:lnTo>
                    <a:pt x="21" y="81"/>
                  </a:lnTo>
                  <a:lnTo>
                    <a:pt x="21" y="81"/>
                  </a:lnTo>
                  <a:lnTo>
                    <a:pt x="21" y="88"/>
                  </a:lnTo>
                  <a:lnTo>
                    <a:pt x="25" y="88"/>
                  </a:lnTo>
                  <a:lnTo>
                    <a:pt x="25" y="87"/>
                  </a:lnTo>
                  <a:lnTo>
                    <a:pt x="30" y="88"/>
                  </a:lnTo>
                  <a:lnTo>
                    <a:pt x="34" y="88"/>
                  </a:lnTo>
                  <a:lnTo>
                    <a:pt x="40" y="85"/>
                  </a:lnTo>
                  <a:lnTo>
                    <a:pt x="43" y="87"/>
                  </a:lnTo>
                  <a:lnTo>
                    <a:pt x="47" y="85"/>
                  </a:lnTo>
                  <a:lnTo>
                    <a:pt x="47" y="88"/>
                  </a:lnTo>
                  <a:lnTo>
                    <a:pt x="49" y="88"/>
                  </a:lnTo>
                  <a:lnTo>
                    <a:pt x="49" y="88"/>
                  </a:lnTo>
                  <a:lnTo>
                    <a:pt x="49" y="88"/>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71" name="Freeform 156">
              <a:extLst>
                <a:ext uri="{FF2B5EF4-FFF2-40B4-BE49-F238E27FC236}">
                  <a16:creationId xmlns:a16="http://schemas.microsoft.com/office/drawing/2014/main" id="{8DF566B1-CA20-4D22-AB01-5B853BC2A0BC}"/>
                </a:ext>
              </a:extLst>
            </p:cNvPr>
            <p:cNvSpPr>
              <a:spLocks noEditPoints="1"/>
            </p:cNvSpPr>
            <p:nvPr/>
          </p:nvSpPr>
          <p:spPr bwMode="auto">
            <a:xfrm>
              <a:off x="8973617" y="1999065"/>
              <a:ext cx="273194" cy="352949"/>
            </a:xfrm>
            <a:custGeom>
              <a:avLst/>
              <a:gdLst/>
              <a:ahLst/>
              <a:cxnLst>
                <a:cxn ang="0">
                  <a:pos x="194" y="958"/>
                </a:cxn>
                <a:cxn ang="0">
                  <a:pos x="147" y="924"/>
                </a:cxn>
                <a:cxn ang="0">
                  <a:pos x="141" y="866"/>
                </a:cxn>
                <a:cxn ang="0">
                  <a:pos x="126" y="832"/>
                </a:cxn>
                <a:cxn ang="0">
                  <a:pos x="156" y="777"/>
                </a:cxn>
                <a:cxn ang="0">
                  <a:pos x="117" y="755"/>
                </a:cxn>
                <a:cxn ang="0">
                  <a:pos x="132" y="734"/>
                </a:cxn>
                <a:cxn ang="0">
                  <a:pos x="175" y="706"/>
                </a:cxn>
                <a:cxn ang="0">
                  <a:pos x="145" y="644"/>
                </a:cxn>
                <a:cxn ang="0">
                  <a:pos x="173" y="615"/>
                </a:cxn>
                <a:cxn ang="0">
                  <a:pos x="141" y="604"/>
                </a:cxn>
                <a:cxn ang="0">
                  <a:pos x="155" y="514"/>
                </a:cxn>
                <a:cxn ang="0">
                  <a:pos x="132" y="393"/>
                </a:cxn>
                <a:cxn ang="0">
                  <a:pos x="27" y="344"/>
                </a:cxn>
                <a:cxn ang="0">
                  <a:pos x="72" y="291"/>
                </a:cxn>
                <a:cxn ang="0">
                  <a:pos x="49" y="231"/>
                </a:cxn>
                <a:cxn ang="0">
                  <a:pos x="130" y="163"/>
                </a:cxn>
                <a:cxn ang="0">
                  <a:pos x="224" y="94"/>
                </a:cxn>
                <a:cxn ang="0">
                  <a:pos x="322" y="94"/>
                </a:cxn>
                <a:cxn ang="0">
                  <a:pos x="396" y="88"/>
                </a:cxn>
                <a:cxn ang="0">
                  <a:pos x="460" y="56"/>
                </a:cxn>
                <a:cxn ang="0">
                  <a:pos x="490" y="33"/>
                </a:cxn>
                <a:cxn ang="0">
                  <a:pos x="635" y="30"/>
                </a:cxn>
                <a:cxn ang="0">
                  <a:pos x="554" y="47"/>
                </a:cxn>
                <a:cxn ang="0">
                  <a:pos x="674" y="69"/>
                </a:cxn>
                <a:cxn ang="0">
                  <a:pos x="571" y="118"/>
                </a:cxn>
                <a:cxn ang="0">
                  <a:pos x="640" y="152"/>
                </a:cxn>
                <a:cxn ang="0">
                  <a:pos x="669" y="182"/>
                </a:cxn>
                <a:cxn ang="0">
                  <a:pos x="744" y="197"/>
                </a:cxn>
                <a:cxn ang="0">
                  <a:pos x="674" y="248"/>
                </a:cxn>
                <a:cxn ang="0">
                  <a:pos x="670" y="384"/>
                </a:cxn>
                <a:cxn ang="0">
                  <a:pos x="633" y="418"/>
                </a:cxn>
                <a:cxn ang="0">
                  <a:pos x="644" y="487"/>
                </a:cxn>
                <a:cxn ang="0">
                  <a:pos x="644" y="525"/>
                </a:cxn>
                <a:cxn ang="0">
                  <a:pos x="588" y="550"/>
                </a:cxn>
                <a:cxn ang="0">
                  <a:pos x="539" y="568"/>
                </a:cxn>
                <a:cxn ang="0">
                  <a:pos x="573" y="599"/>
                </a:cxn>
                <a:cxn ang="0">
                  <a:pos x="601" y="678"/>
                </a:cxn>
                <a:cxn ang="0">
                  <a:pos x="533" y="636"/>
                </a:cxn>
                <a:cxn ang="0">
                  <a:pos x="524" y="691"/>
                </a:cxn>
                <a:cxn ang="0">
                  <a:pos x="546" y="727"/>
                </a:cxn>
                <a:cxn ang="0">
                  <a:pos x="441" y="734"/>
                </a:cxn>
                <a:cxn ang="0">
                  <a:pos x="377" y="821"/>
                </a:cxn>
                <a:cxn ang="0">
                  <a:pos x="311" y="845"/>
                </a:cxn>
                <a:cxn ang="0">
                  <a:pos x="279" y="906"/>
                </a:cxn>
                <a:cxn ang="0">
                  <a:pos x="252" y="949"/>
                </a:cxn>
                <a:cxn ang="0">
                  <a:pos x="234" y="998"/>
                </a:cxn>
                <a:cxn ang="0">
                  <a:pos x="262" y="923"/>
                </a:cxn>
                <a:cxn ang="0">
                  <a:pos x="347" y="832"/>
                </a:cxn>
                <a:cxn ang="0">
                  <a:pos x="599" y="597"/>
                </a:cxn>
                <a:cxn ang="0">
                  <a:pos x="578" y="563"/>
                </a:cxn>
                <a:cxn ang="0">
                  <a:pos x="682" y="497"/>
                </a:cxn>
                <a:cxn ang="0">
                  <a:pos x="661" y="363"/>
                </a:cxn>
                <a:cxn ang="0">
                  <a:pos x="719" y="146"/>
                </a:cxn>
                <a:cxn ang="0">
                  <a:pos x="484" y="20"/>
                </a:cxn>
                <a:cxn ang="0">
                  <a:pos x="401" y="107"/>
                </a:cxn>
                <a:cxn ang="0">
                  <a:pos x="17" y="295"/>
                </a:cxn>
                <a:cxn ang="0">
                  <a:pos x="155" y="521"/>
                </a:cxn>
                <a:cxn ang="0">
                  <a:pos x="147" y="551"/>
                </a:cxn>
                <a:cxn ang="0">
                  <a:pos x="187" y="973"/>
                </a:cxn>
                <a:cxn ang="0">
                  <a:pos x="117" y="777"/>
                </a:cxn>
                <a:cxn ang="0">
                  <a:pos x="179" y="634"/>
                </a:cxn>
                <a:cxn ang="0">
                  <a:pos x="175" y="668"/>
                </a:cxn>
              </a:cxnLst>
              <a:rect l="0" t="0" r="r" b="b"/>
              <a:pathLst>
                <a:path w="781" h="1009">
                  <a:moveTo>
                    <a:pt x="234" y="998"/>
                  </a:moveTo>
                  <a:lnTo>
                    <a:pt x="224" y="994"/>
                  </a:lnTo>
                  <a:lnTo>
                    <a:pt x="220" y="994"/>
                  </a:lnTo>
                  <a:lnTo>
                    <a:pt x="219" y="994"/>
                  </a:lnTo>
                  <a:lnTo>
                    <a:pt x="220" y="990"/>
                  </a:lnTo>
                  <a:lnTo>
                    <a:pt x="220" y="990"/>
                  </a:lnTo>
                  <a:lnTo>
                    <a:pt x="220" y="988"/>
                  </a:lnTo>
                  <a:lnTo>
                    <a:pt x="219" y="988"/>
                  </a:lnTo>
                  <a:lnTo>
                    <a:pt x="217" y="990"/>
                  </a:lnTo>
                  <a:lnTo>
                    <a:pt x="217" y="990"/>
                  </a:lnTo>
                  <a:lnTo>
                    <a:pt x="215" y="994"/>
                  </a:lnTo>
                  <a:lnTo>
                    <a:pt x="213" y="994"/>
                  </a:lnTo>
                  <a:lnTo>
                    <a:pt x="211" y="994"/>
                  </a:lnTo>
                  <a:lnTo>
                    <a:pt x="211" y="994"/>
                  </a:lnTo>
                  <a:lnTo>
                    <a:pt x="211" y="998"/>
                  </a:lnTo>
                  <a:lnTo>
                    <a:pt x="209" y="1000"/>
                  </a:lnTo>
                  <a:lnTo>
                    <a:pt x="207" y="998"/>
                  </a:lnTo>
                  <a:lnTo>
                    <a:pt x="209" y="994"/>
                  </a:lnTo>
                  <a:lnTo>
                    <a:pt x="209" y="994"/>
                  </a:lnTo>
                  <a:lnTo>
                    <a:pt x="209" y="990"/>
                  </a:lnTo>
                  <a:lnTo>
                    <a:pt x="213" y="987"/>
                  </a:lnTo>
                  <a:lnTo>
                    <a:pt x="213" y="985"/>
                  </a:lnTo>
                  <a:lnTo>
                    <a:pt x="211" y="987"/>
                  </a:lnTo>
                  <a:lnTo>
                    <a:pt x="207" y="994"/>
                  </a:lnTo>
                  <a:lnTo>
                    <a:pt x="204" y="994"/>
                  </a:lnTo>
                  <a:lnTo>
                    <a:pt x="204" y="994"/>
                  </a:lnTo>
                  <a:lnTo>
                    <a:pt x="204" y="994"/>
                  </a:lnTo>
                  <a:lnTo>
                    <a:pt x="207" y="990"/>
                  </a:lnTo>
                  <a:lnTo>
                    <a:pt x="207" y="987"/>
                  </a:lnTo>
                  <a:lnTo>
                    <a:pt x="209" y="983"/>
                  </a:lnTo>
                  <a:lnTo>
                    <a:pt x="207" y="983"/>
                  </a:lnTo>
                  <a:lnTo>
                    <a:pt x="205" y="983"/>
                  </a:lnTo>
                  <a:lnTo>
                    <a:pt x="204" y="987"/>
                  </a:lnTo>
                  <a:lnTo>
                    <a:pt x="204" y="987"/>
                  </a:lnTo>
                  <a:lnTo>
                    <a:pt x="204" y="987"/>
                  </a:lnTo>
                  <a:lnTo>
                    <a:pt x="204" y="983"/>
                  </a:lnTo>
                  <a:lnTo>
                    <a:pt x="205" y="981"/>
                  </a:lnTo>
                  <a:lnTo>
                    <a:pt x="204" y="979"/>
                  </a:lnTo>
                  <a:lnTo>
                    <a:pt x="204" y="981"/>
                  </a:lnTo>
                  <a:lnTo>
                    <a:pt x="200" y="983"/>
                  </a:lnTo>
                  <a:lnTo>
                    <a:pt x="200" y="983"/>
                  </a:lnTo>
                  <a:lnTo>
                    <a:pt x="200" y="987"/>
                  </a:lnTo>
                  <a:lnTo>
                    <a:pt x="198" y="983"/>
                  </a:lnTo>
                  <a:lnTo>
                    <a:pt x="198" y="981"/>
                  </a:lnTo>
                  <a:lnTo>
                    <a:pt x="196" y="981"/>
                  </a:lnTo>
                  <a:lnTo>
                    <a:pt x="194" y="983"/>
                  </a:lnTo>
                  <a:lnTo>
                    <a:pt x="192" y="983"/>
                  </a:lnTo>
                  <a:lnTo>
                    <a:pt x="194" y="981"/>
                  </a:lnTo>
                  <a:lnTo>
                    <a:pt x="200" y="977"/>
                  </a:lnTo>
                  <a:lnTo>
                    <a:pt x="200" y="975"/>
                  </a:lnTo>
                  <a:lnTo>
                    <a:pt x="200" y="973"/>
                  </a:lnTo>
                  <a:lnTo>
                    <a:pt x="204" y="973"/>
                  </a:lnTo>
                  <a:lnTo>
                    <a:pt x="204" y="970"/>
                  </a:lnTo>
                  <a:lnTo>
                    <a:pt x="200" y="973"/>
                  </a:lnTo>
                  <a:lnTo>
                    <a:pt x="198" y="973"/>
                  </a:lnTo>
                  <a:lnTo>
                    <a:pt x="196" y="973"/>
                  </a:lnTo>
                  <a:lnTo>
                    <a:pt x="198" y="973"/>
                  </a:lnTo>
                  <a:lnTo>
                    <a:pt x="200" y="973"/>
                  </a:lnTo>
                  <a:lnTo>
                    <a:pt x="204" y="970"/>
                  </a:lnTo>
                  <a:lnTo>
                    <a:pt x="205" y="970"/>
                  </a:lnTo>
                  <a:lnTo>
                    <a:pt x="207" y="968"/>
                  </a:lnTo>
                  <a:lnTo>
                    <a:pt x="207" y="964"/>
                  </a:lnTo>
                  <a:lnTo>
                    <a:pt x="207" y="960"/>
                  </a:lnTo>
                  <a:lnTo>
                    <a:pt x="205" y="960"/>
                  </a:lnTo>
                  <a:lnTo>
                    <a:pt x="204" y="968"/>
                  </a:lnTo>
                  <a:lnTo>
                    <a:pt x="198" y="970"/>
                  </a:lnTo>
                  <a:lnTo>
                    <a:pt x="194" y="970"/>
                  </a:lnTo>
                  <a:lnTo>
                    <a:pt x="192" y="970"/>
                  </a:lnTo>
                  <a:lnTo>
                    <a:pt x="194" y="970"/>
                  </a:lnTo>
                  <a:lnTo>
                    <a:pt x="196" y="970"/>
                  </a:lnTo>
                  <a:lnTo>
                    <a:pt x="200" y="964"/>
                  </a:lnTo>
                  <a:lnTo>
                    <a:pt x="200" y="960"/>
                  </a:lnTo>
                  <a:lnTo>
                    <a:pt x="198" y="958"/>
                  </a:lnTo>
                  <a:lnTo>
                    <a:pt x="196" y="958"/>
                  </a:lnTo>
                  <a:lnTo>
                    <a:pt x="194" y="958"/>
                  </a:lnTo>
                  <a:lnTo>
                    <a:pt x="194" y="960"/>
                  </a:lnTo>
                  <a:lnTo>
                    <a:pt x="196" y="960"/>
                  </a:lnTo>
                  <a:lnTo>
                    <a:pt x="196" y="964"/>
                  </a:lnTo>
                  <a:lnTo>
                    <a:pt x="194" y="964"/>
                  </a:lnTo>
                  <a:lnTo>
                    <a:pt x="192" y="964"/>
                  </a:lnTo>
                  <a:lnTo>
                    <a:pt x="188" y="964"/>
                  </a:lnTo>
                  <a:lnTo>
                    <a:pt x="187" y="964"/>
                  </a:lnTo>
                  <a:lnTo>
                    <a:pt x="185" y="968"/>
                  </a:lnTo>
                  <a:lnTo>
                    <a:pt x="183" y="970"/>
                  </a:lnTo>
                  <a:lnTo>
                    <a:pt x="181" y="970"/>
                  </a:lnTo>
                  <a:lnTo>
                    <a:pt x="179" y="970"/>
                  </a:lnTo>
                  <a:lnTo>
                    <a:pt x="179" y="970"/>
                  </a:lnTo>
                  <a:lnTo>
                    <a:pt x="175" y="970"/>
                  </a:lnTo>
                  <a:lnTo>
                    <a:pt x="173" y="970"/>
                  </a:lnTo>
                  <a:lnTo>
                    <a:pt x="172" y="970"/>
                  </a:lnTo>
                  <a:lnTo>
                    <a:pt x="170" y="970"/>
                  </a:lnTo>
                  <a:lnTo>
                    <a:pt x="170" y="973"/>
                  </a:lnTo>
                  <a:lnTo>
                    <a:pt x="170" y="973"/>
                  </a:lnTo>
                  <a:lnTo>
                    <a:pt x="170" y="973"/>
                  </a:lnTo>
                  <a:lnTo>
                    <a:pt x="164" y="973"/>
                  </a:lnTo>
                  <a:lnTo>
                    <a:pt x="162" y="970"/>
                  </a:lnTo>
                  <a:lnTo>
                    <a:pt x="164" y="970"/>
                  </a:lnTo>
                  <a:lnTo>
                    <a:pt x="168" y="970"/>
                  </a:lnTo>
                  <a:lnTo>
                    <a:pt x="170" y="968"/>
                  </a:lnTo>
                  <a:lnTo>
                    <a:pt x="170" y="964"/>
                  </a:lnTo>
                  <a:lnTo>
                    <a:pt x="166" y="964"/>
                  </a:lnTo>
                  <a:lnTo>
                    <a:pt x="166" y="960"/>
                  </a:lnTo>
                  <a:lnTo>
                    <a:pt x="162" y="958"/>
                  </a:lnTo>
                  <a:lnTo>
                    <a:pt x="162" y="956"/>
                  </a:lnTo>
                  <a:lnTo>
                    <a:pt x="160" y="958"/>
                  </a:lnTo>
                  <a:lnTo>
                    <a:pt x="155" y="960"/>
                  </a:lnTo>
                  <a:lnTo>
                    <a:pt x="155" y="960"/>
                  </a:lnTo>
                  <a:lnTo>
                    <a:pt x="151" y="958"/>
                  </a:lnTo>
                  <a:lnTo>
                    <a:pt x="155" y="955"/>
                  </a:lnTo>
                  <a:lnTo>
                    <a:pt x="155" y="953"/>
                  </a:lnTo>
                  <a:lnTo>
                    <a:pt x="151" y="953"/>
                  </a:lnTo>
                  <a:lnTo>
                    <a:pt x="151" y="953"/>
                  </a:lnTo>
                  <a:lnTo>
                    <a:pt x="155" y="951"/>
                  </a:lnTo>
                  <a:lnTo>
                    <a:pt x="158" y="951"/>
                  </a:lnTo>
                  <a:lnTo>
                    <a:pt x="158" y="949"/>
                  </a:lnTo>
                  <a:lnTo>
                    <a:pt x="158" y="947"/>
                  </a:lnTo>
                  <a:lnTo>
                    <a:pt x="156" y="947"/>
                  </a:lnTo>
                  <a:lnTo>
                    <a:pt x="155" y="947"/>
                  </a:lnTo>
                  <a:lnTo>
                    <a:pt x="151" y="949"/>
                  </a:lnTo>
                  <a:lnTo>
                    <a:pt x="147" y="951"/>
                  </a:lnTo>
                  <a:lnTo>
                    <a:pt x="141" y="949"/>
                  </a:lnTo>
                  <a:lnTo>
                    <a:pt x="145" y="947"/>
                  </a:lnTo>
                  <a:lnTo>
                    <a:pt x="147" y="947"/>
                  </a:lnTo>
                  <a:lnTo>
                    <a:pt x="149" y="945"/>
                  </a:lnTo>
                  <a:lnTo>
                    <a:pt x="149" y="943"/>
                  </a:lnTo>
                  <a:lnTo>
                    <a:pt x="151" y="939"/>
                  </a:lnTo>
                  <a:lnTo>
                    <a:pt x="155" y="939"/>
                  </a:lnTo>
                  <a:lnTo>
                    <a:pt x="155" y="939"/>
                  </a:lnTo>
                  <a:lnTo>
                    <a:pt x="151" y="936"/>
                  </a:lnTo>
                  <a:lnTo>
                    <a:pt x="149" y="939"/>
                  </a:lnTo>
                  <a:lnTo>
                    <a:pt x="145" y="939"/>
                  </a:lnTo>
                  <a:lnTo>
                    <a:pt x="141" y="939"/>
                  </a:lnTo>
                  <a:lnTo>
                    <a:pt x="145" y="936"/>
                  </a:lnTo>
                  <a:lnTo>
                    <a:pt x="147" y="934"/>
                  </a:lnTo>
                  <a:lnTo>
                    <a:pt x="151" y="936"/>
                  </a:lnTo>
                  <a:lnTo>
                    <a:pt x="151" y="934"/>
                  </a:lnTo>
                  <a:lnTo>
                    <a:pt x="155" y="934"/>
                  </a:lnTo>
                  <a:lnTo>
                    <a:pt x="155" y="930"/>
                  </a:lnTo>
                  <a:lnTo>
                    <a:pt x="155" y="930"/>
                  </a:lnTo>
                  <a:lnTo>
                    <a:pt x="155" y="928"/>
                  </a:lnTo>
                  <a:lnTo>
                    <a:pt x="149" y="930"/>
                  </a:lnTo>
                  <a:lnTo>
                    <a:pt x="149" y="930"/>
                  </a:lnTo>
                  <a:lnTo>
                    <a:pt x="147" y="934"/>
                  </a:lnTo>
                  <a:lnTo>
                    <a:pt x="141" y="934"/>
                  </a:lnTo>
                  <a:lnTo>
                    <a:pt x="145" y="930"/>
                  </a:lnTo>
                  <a:lnTo>
                    <a:pt x="147" y="930"/>
                  </a:lnTo>
                  <a:lnTo>
                    <a:pt x="147" y="928"/>
                  </a:lnTo>
                  <a:lnTo>
                    <a:pt x="145" y="926"/>
                  </a:lnTo>
                  <a:lnTo>
                    <a:pt x="147" y="924"/>
                  </a:lnTo>
                  <a:lnTo>
                    <a:pt x="147" y="924"/>
                  </a:lnTo>
                  <a:lnTo>
                    <a:pt x="145" y="923"/>
                  </a:lnTo>
                  <a:lnTo>
                    <a:pt x="141" y="923"/>
                  </a:lnTo>
                  <a:lnTo>
                    <a:pt x="141" y="923"/>
                  </a:lnTo>
                  <a:lnTo>
                    <a:pt x="145" y="921"/>
                  </a:lnTo>
                  <a:lnTo>
                    <a:pt x="141" y="917"/>
                  </a:lnTo>
                  <a:lnTo>
                    <a:pt x="141" y="917"/>
                  </a:lnTo>
                  <a:lnTo>
                    <a:pt x="140" y="919"/>
                  </a:lnTo>
                  <a:lnTo>
                    <a:pt x="138" y="919"/>
                  </a:lnTo>
                  <a:lnTo>
                    <a:pt x="138" y="917"/>
                  </a:lnTo>
                  <a:lnTo>
                    <a:pt x="140" y="915"/>
                  </a:lnTo>
                  <a:lnTo>
                    <a:pt x="141" y="911"/>
                  </a:lnTo>
                  <a:lnTo>
                    <a:pt x="141" y="911"/>
                  </a:lnTo>
                  <a:lnTo>
                    <a:pt x="145" y="909"/>
                  </a:lnTo>
                  <a:lnTo>
                    <a:pt x="141" y="906"/>
                  </a:lnTo>
                  <a:lnTo>
                    <a:pt x="145" y="906"/>
                  </a:lnTo>
                  <a:lnTo>
                    <a:pt x="145" y="904"/>
                  </a:lnTo>
                  <a:lnTo>
                    <a:pt x="145" y="900"/>
                  </a:lnTo>
                  <a:lnTo>
                    <a:pt x="141" y="904"/>
                  </a:lnTo>
                  <a:lnTo>
                    <a:pt x="141" y="904"/>
                  </a:lnTo>
                  <a:lnTo>
                    <a:pt x="141" y="900"/>
                  </a:lnTo>
                  <a:lnTo>
                    <a:pt x="138" y="900"/>
                  </a:lnTo>
                  <a:lnTo>
                    <a:pt x="138" y="904"/>
                  </a:lnTo>
                  <a:lnTo>
                    <a:pt x="136" y="904"/>
                  </a:lnTo>
                  <a:lnTo>
                    <a:pt x="134" y="900"/>
                  </a:lnTo>
                  <a:lnTo>
                    <a:pt x="136" y="898"/>
                  </a:lnTo>
                  <a:lnTo>
                    <a:pt x="140" y="896"/>
                  </a:lnTo>
                  <a:lnTo>
                    <a:pt x="140" y="894"/>
                  </a:lnTo>
                  <a:lnTo>
                    <a:pt x="138" y="892"/>
                  </a:lnTo>
                  <a:lnTo>
                    <a:pt x="134" y="892"/>
                  </a:lnTo>
                  <a:lnTo>
                    <a:pt x="132" y="894"/>
                  </a:lnTo>
                  <a:lnTo>
                    <a:pt x="130" y="894"/>
                  </a:lnTo>
                  <a:lnTo>
                    <a:pt x="130" y="892"/>
                  </a:lnTo>
                  <a:lnTo>
                    <a:pt x="130" y="890"/>
                  </a:lnTo>
                  <a:lnTo>
                    <a:pt x="132" y="890"/>
                  </a:lnTo>
                  <a:lnTo>
                    <a:pt x="136" y="890"/>
                  </a:lnTo>
                  <a:lnTo>
                    <a:pt x="140" y="890"/>
                  </a:lnTo>
                  <a:lnTo>
                    <a:pt x="141" y="889"/>
                  </a:lnTo>
                  <a:lnTo>
                    <a:pt x="140" y="889"/>
                  </a:lnTo>
                  <a:lnTo>
                    <a:pt x="138" y="887"/>
                  </a:lnTo>
                  <a:lnTo>
                    <a:pt x="134" y="887"/>
                  </a:lnTo>
                  <a:lnTo>
                    <a:pt x="132" y="889"/>
                  </a:lnTo>
                  <a:lnTo>
                    <a:pt x="130" y="889"/>
                  </a:lnTo>
                  <a:lnTo>
                    <a:pt x="130" y="887"/>
                  </a:lnTo>
                  <a:lnTo>
                    <a:pt x="132" y="883"/>
                  </a:lnTo>
                  <a:lnTo>
                    <a:pt x="136" y="883"/>
                  </a:lnTo>
                  <a:lnTo>
                    <a:pt x="138" y="883"/>
                  </a:lnTo>
                  <a:lnTo>
                    <a:pt x="136" y="881"/>
                  </a:lnTo>
                  <a:lnTo>
                    <a:pt x="134" y="881"/>
                  </a:lnTo>
                  <a:lnTo>
                    <a:pt x="132" y="879"/>
                  </a:lnTo>
                  <a:lnTo>
                    <a:pt x="134" y="879"/>
                  </a:lnTo>
                  <a:lnTo>
                    <a:pt x="136" y="879"/>
                  </a:lnTo>
                  <a:lnTo>
                    <a:pt x="138" y="881"/>
                  </a:lnTo>
                  <a:lnTo>
                    <a:pt x="141" y="879"/>
                  </a:lnTo>
                  <a:lnTo>
                    <a:pt x="141" y="879"/>
                  </a:lnTo>
                  <a:lnTo>
                    <a:pt x="141" y="875"/>
                  </a:lnTo>
                  <a:lnTo>
                    <a:pt x="141" y="879"/>
                  </a:lnTo>
                  <a:lnTo>
                    <a:pt x="138" y="879"/>
                  </a:lnTo>
                  <a:lnTo>
                    <a:pt x="136" y="879"/>
                  </a:lnTo>
                  <a:lnTo>
                    <a:pt x="134" y="879"/>
                  </a:lnTo>
                  <a:lnTo>
                    <a:pt x="132" y="879"/>
                  </a:lnTo>
                  <a:lnTo>
                    <a:pt x="130" y="879"/>
                  </a:lnTo>
                  <a:lnTo>
                    <a:pt x="130" y="881"/>
                  </a:lnTo>
                  <a:lnTo>
                    <a:pt x="126" y="879"/>
                  </a:lnTo>
                  <a:lnTo>
                    <a:pt x="126" y="875"/>
                  </a:lnTo>
                  <a:lnTo>
                    <a:pt x="126" y="875"/>
                  </a:lnTo>
                  <a:lnTo>
                    <a:pt x="130" y="875"/>
                  </a:lnTo>
                  <a:lnTo>
                    <a:pt x="134" y="874"/>
                  </a:lnTo>
                  <a:lnTo>
                    <a:pt x="134" y="870"/>
                  </a:lnTo>
                  <a:lnTo>
                    <a:pt x="130" y="874"/>
                  </a:lnTo>
                  <a:lnTo>
                    <a:pt x="126" y="870"/>
                  </a:lnTo>
                  <a:lnTo>
                    <a:pt x="126" y="870"/>
                  </a:lnTo>
                  <a:lnTo>
                    <a:pt x="126" y="866"/>
                  </a:lnTo>
                  <a:lnTo>
                    <a:pt x="130" y="866"/>
                  </a:lnTo>
                  <a:lnTo>
                    <a:pt x="138" y="866"/>
                  </a:lnTo>
                  <a:lnTo>
                    <a:pt x="141" y="866"/>
                  </a:lnTo>
                  <a:lnTo>
                    <a:pt x="147" y="866"/>
                  </a:lnTo>
                  <a:lnTo>
                    <a:pt x="149" y="862"/>
                  </a:lnTo>
                  <a:lnTo>
                    <a:pt x="149" y="862"/>
                  </a:lnTo>
                  <a:lnTo>
                    <a:pt x="147" y="862"/>
                  </a:lnTo>
                  <a:lnTo>
                    <a:pt x="141" y="860"/>
                  </a:lnTo>
                  <a:lnTo>
                    <a:pt x="140" y="862"/>
                  </a:lnTo>
                  <a:lnTo>
                    <a:pt x="134" y="864"/>
                  </a:lnTo>
                  <a:lnTo>
                    <a:pt x="132" y="866"/>
                  </a:lnTo>
                  <a:lnTo>
                    <a:pt x="130" y="866"/>
                  </a:lnTo>
                  <a:lnTo>
                    <a:pt x="126" y="864"/>
                  </a:lnTo>
                  <a:lnTo>
                    <a:pt x="130" y="862"/>
                  </a:lnTo>
                  <a:lnTo>
                    <a:pt x="134" y="864"/>
                  </a:lnTo>
                  <a:lnTo>
                    <a:pt x="136" y="862"/>
                  </a:lnTo>
                  <a:lnTo>
                    <a:pt x="140" y="857"/>
                  </a:lnTo>
                  <a:lnTo>
                    <a:pt x="141" y="857"/>
                  </a:lnTo>
                  <a:lnTo>
                    <a:pt x="145" y="857"/>
                  </a:lnTo>
                  <a:lnTo>
                    <a:pt x="147" y="860"/>
                  </a:lnTo>
                  <a:lnTo>
                    <a:pt x="149" y="860"/>
                  </a:lnTo>
                  <a:lnTo>
                    <a:pt x="151" y="858"/>
                  </a:lnTo>
                  <a:lnTo>
                    <a:pt x="149" y="858"/>
                  </a:lnTo>
                  <a:lnTo>
                    <a:pt x="145" y="855"/>
                  </a:lnTo>
                  <a:lnTo>
                    <a:pt x="141" y="855"/>
                  </a:lnTo>
                  <a:lnTo>
                    <a:pt x="141" y="853"/>
                  </a:lnTo>
                  <a:lnTo>
                    <a:pt x="141" y="851"/>
                  </a:lnTo>
                  <a:lnTo>
                    <a:pt x="145" y="851"/>
                  </a:lnTo>
                  <a:lnTo>
                    <a:pt x="147" y="849"/>
                  </a:lnTo>
                  <a:lnTo>
                    <a:pt x="147" y="849"/>
                  </a:lnTo>
                  <a:lnTo>
                    <a:pt x="149" y="853"/>
                  </a:lnTo>
                  <a:lnTo>
                    <a:pt x="151" y="857"/>
                  </a:lnTo>
                  <a:lnTo>
                    <a:pt x="155" y="858"/>
                  </a:lnTo>
                  <a:lnTo>
                    <a:pt x="155" y="857"/>
                  </a:lnTo>
                  <a:lnTo>
                    <a:pt x="155" y="855"/>
                  </a:lnTo>
                  <a:lnTo>
                    <a:pt x="151" y="853"/>
                  </a:lnTo>
                  <a:lnTo>
                    <a:pt x="151" y="849"/>
                  </a:lnTo>
                  <a:lnTo>
                    <a:pt x="155" y="845"/>
                  </a:lnTo>
                  <a:lnTo>
                    <a:pt x="155" y="845"/>
                  </a:lnTo>
                  <a:lnTo>
                    <a:pt x="151" y="845"/>
                  </a:lnTo>
                  <a:lnTo>
                    <a:pt x="151" y="845"/>
                  </a:lnTo>
                  <a:lnTo>
                    <a:pt x="149" y="845"/>
                  </a:lnTo>
                  <a:lnTo>
                    <a:pt x="147" y="845"/>
                  </a:lnTo>
                  <a:lnTo>
                    <a:pt x="145" y="845"/>
                  </a:lnTo>
                  <a:lnTo>
                    <a:pt x="141" y="849"/>
                  </a:lnTo>
                  <a:lnTo>
                    <a:pt x="140" y="849"/>
                  </a:lnTo>
                  <a:lnTo>
                    <a:pt x="138" y="849"/>
                  </a:lnTo>
                  <a:lnTo>
                    <a:pt x="138" y="849"/>
                  </a:lnTo>
                  <a:lnTo>
                    <a:pt x="140" y="845"/>
                  </a:lnTo>
                  <a:lnTo>
                    <a:pt x="140" y="845"/>
                  </a:lnTo>
                  <a:lnTo>
                    <a:pt x="138" y="845"/>
                  </a:lnTo>
                  <a:lnTo>
                    <a:pt x="136" y="849"/>
                  </a:lnTo>
                  <a:lnTo>
                    <a:pt x="134" y="849"/>
                  </a:lnTo>
                  <a:lnTo>
                    <a:pt x="130" y="853"/>
                  </a:lnTo>
                  <a:lnTo>
                    <a:pt x="130" y="855"/>
                  </a:lnTo>
                  <a:lnTo>
                    <a:pt x="126" y="858"/>
                  </a:lnTo>
                  <a:lnTo>
                    <a:pt x="124" y="858"/>
                  </a:lnTo>
                  <a:lnTo>
                    <a:pt x="124" y="855"/>
                  </a:lnTo>
                  <a:lnTo>
                    <a:pt x="124" y="851"/>
                  </a:lnTo>
                  <a:lnTo>
                    <a:pt x="126" y="849"/>
                  </a:lnTo>
                  <a:lnTo>
                    <a:pt x="123" y="849"/>
                  </a:lnTo>
                  <a:lnTo>
                    <a:pt x="124" y="845"/>
                  </a:lnTo>
                  <a:lnTo>
                    <a:pt x="124" y="842"/>
                  </a:lnTo>
                  <a:lnTo>
                    <a:pt x="126" y="842"/>
                  </a:lnTo>
                  <a:lnTo>
                    <a:pt x="130" y="842"/>
                  </a:lnTo>
                  <a:lnTo>
                    <a:pt x="134" y="842"/>
                  </a:lnTo>
                  <a:lnTo>
                    <a:pt x="136" y="836"/>
                  </a:lnTo>
                  <a:lnTo>
                    <a:pt x="138" y="836"/>
                  </a:lnTo>
                  <a:lnTo>
                    <a:pt x="136" y="836"/>
                  </a:lnTo>
                  <a:lnTo>
                    <a:pt x="134" y="836"/>
                  </a:lnTo>
                  <a:lnTo>
                    <a:pt x="132" y="836"/>
                  </a:lnTo>
                  <a:lnTo>
                    <a:pt x="130" y="836"/>
                  </a:lnTo>
                  <a:lnTo>
                    <a:pt x="130" y="840"/>
                  </a:lnTo>
                  <a:lnTo>
                    <a:pt x="126" y="842"/>
                  </a:lnTo>
                  <a:lnTo>
                    <a:pt x="126" y="842"/>
                  </a:lnTo>
                  <a:lnTo>
                    <a:pt x="124" y="836"/>
                  </a:lnTo>
                  <a:lnTo>
                    <a:pt x="124" y="832"/>
                  </a:lnTo>
                  <a:lnTo>
                    <a:pt x="126" y="832"/>
                  </a:lnTo>
                  <a:lnTo>
                    <a:pt x="126" y="828"/>
                  </a:lnTo>
                  <a:lnTo>
                    <a:pt x="124" y="825"/>
                  </a:lnTo>
                  <a:lnTo>
                    <a:pt x="124" y="825"/>
                  </a:lnTo>
                  <a:lnTo>
                    <a:pt x="123" y="828"/>
                  </a:lnTo>
                  <a:lnTo>
                    <a:pt x="121" y="826"/>
                  </a:lnTo>
                  <a:lnTo>
                    <a:pt x="117" y="825"/>
                  </a:lnTo>
                  <a:lnTo>
                    <a:pt x="123" y="823"/>
                  </a:lnTo>
                  <a:lnTo>
                    <a:pt x="126" y="823"/>
                  </a:lnTo>
                  <a:lnTo>
                    <a:pt x="126" y="821"/>
                  </a:lnTo>
                  <a:lnTo>
                    <a:pt x="132" y="819"/>
                  </a:lnTo>
                  <a:lnTo>
                    <a:pt x="134" y="817"/>
                  </a:lnTo>
                  <a:lnTo>
                    <a:pt x="136" y="817"/>
                  </a:lnTo>
                  <a:lnTo>
                    <a:pt x="136" y="815"/>
                  </a:lnTo>
                  <a:lnTo>
                    <a:pt x="138" y="811"/>
                  </a:lnTo>
                  <a:lnTo>
                    <a:pt x="140" y="815"/>
                  </a:lnTo>
                  <a:lnTo>
                    <a:pt x="140" y="811"/>
                  </a:lnTo>
                  <a:lnTo>
                    <a:pt x="147" y="811"/>
                  </a:lnTo>
                  <a:lnTo>
                    <a:pt x="149" y="815"/>
                  </a:lnTo>
                  <a:lnTo>
                    <a:pt x="151" y="815"/>
                  </a:lnTo>
                  <a:lnTo>
                    <a:pt x="151" y="811"/>
                  </a:lnTo>
                  <a:lnTo>
                    <a:pt x="147" y="811"/>
                  </a:lnTo>
                  <a:lnTo>
                    <a:pt x="145" y="809"/>
                  </a:lnTo>
                  <a:lnTo>
                    <a:pt x="141" y="809"/>
                  </a:lnTo>
                  <a:lnTo>
                    <a:pt x="136" y="811"/>
                  </a:lnTo>
                  <a:lnTo>
                    <a:pt x="134" y="811"/>
                  </a:lnTo>
                  <a:lnTo>
                    <a:pt x="132" y="811"/>
                  </a:lnTo>
                  <a:lnTo>
                    <a:pt x="132" y="815"/>
                  </a:lnTo>
                  <a:lnTo>
                    <a:pt x="130" y="817"/>
                  </a:lnTo>
                  <a:lnTo>
                    <a:pt x="126" y="817"/>
                  </a:lnTo>
                  <a:lnTo>
                    <a:pt x="126" y="821"/>
                  </a:lnTo>
                  <a:lnTo>
                    <a:pt x="124" y="821"/>
                  </a:lnTo>
                  <a:lnTo>
                    <a:pt x="123" y="819"/>
                  </a:lnTo>
                  <a:lnTo>
                    <a:pt x="124" y="817"/>
                  </a:lnTo>
                  <a:lnTo>
                    <a:pt x="121" y="815"/>
                  </a:lnTo>
                  <a:lnTo>
                    <a:pt x="123" y="815"/>
                  </a:lnTo>
                  <a:lnTo>
                    <a:pt x="124" y="811"/>
                  </a:lnTo>
                  <a:lnTo>
                    <a:pt x="121" y="811"/>
                  </a:lnTo>
                  <a:lnTo>
                    <a:pt x="117" y="811"/>
                  </a:lnTo>
                  <a:lnTo>
                    <a:pt x="117" y="809"/>
                  </a:lnTo>
                  <a:lnTo>
                    <a:pt x="117" y="806"/>
                  </a:lnTo>
                  <a:lnTo>
                    <a:pt x="121" y="806"/>
                  </a:lnTo>
                  <a:lnTo>
                    <a:pt x="124" y="804"/>
                  </a:lnTo>
                  <a:lnTo>
                    <a:pt x="126" y="804"/>
                  </a:lnTo>
                  <a:lnTo>
                    <a:pt x="126" y="806"/>
                  </a:lnTo>
                  <a:lnTo>
                    <a:pt x="130" y="806"/>
                  </a:lnTo>
                  <a:lnTo>
                    <a:pt x="132" y="804"/>
                  </a:lnTo>
                  <a:lnTo>
                    <a:pt x="134" y="802"/>
                  </a:lnTo>
                  <a:lnTo>
                    <a:pt x="138" y="802"/>
                  </a:lnTo>
                  <a:lnTo>
                    <a:pt x="138" y="800"/>
                  </a:lnTo>
                  <a:lnTo>
                    <a:pt x="138" y="800"/>
                  </a:lnTo>
                  <a:lnTo>
                    <a:pt x="134" y="798"/>
                  </a:lnTo>
                  <a:lnTo>
                    <a:pt x="130" y="802"/>
                  </a:lnTo>
                  <a:lnTo>
                    <a:pt x="130" y="804"/>
                  </a:lnTo>
                  <a:lnTo>
                    <a:pt x="126" y="802"/>
                  </a:lnTo>
                  <a:lnTo>
                    <a:pt x="126" y="800"/>
                  </a:lnTo>
                  <a:lnTo>
                    <a:pt x="124" y="800"/>
                  </a:lnTo>
                  <a:lnTo>
                    <a:pt x="123" y="802"/>
                  </a:lnTo>
                  <a:lnTo>
                    <a:pt x="117" y="804"/>
                  </a:lnTo>
                  <a:lnTo>
                    <a:pt x="117" y="802"/>
                  </a:lnTo>
                  <a:lnTo>
                    <a:pt x="117" y="802"/>
                  </a:lnTo>
                  <a:lnTo>
                    <a:pt x="115" y="802"/>
                  </a:lnTo>
                  <a:lnTo>
                    <a:pt x="113" y="802"/>
                  </a:lnTo>
                  <a:lnTo>
                    <a:pt x="113" y="800"/>
                  </a:lnTo>
                  <a:lnTo>
                    <a:pt x="115" y="800"/>
                  </a:lnTo>
                  <a:lnTo>
                    <a:pt x="121" y="798"/>
                  </a:lnTo>
                  <a:lnTo>
                    <a:pt x="126" y="794"/>
                  </a:lnTo>
                  <a:lnTo>
                    <a:pt x="130" y="794"/>
                  </a:lnTo>
                  <a:lnTo>
                    <a:pt x="134" y="793"/>
                  </a:lnTo>
                  <a:lnTo>
                    <a:pt x="136" y="789"/>
                  </a:lnTo>
                  <a:lnTo>
                    <a:pt x="141" y="785"/>
                  </a:lnTo>
                  <a:lnTo>
                    <a:pt x="149" y="781"/>
                  </a:lnTo>
                  <a:lnTo>
                    <a:pt x="151" y="779"/>
                  </a:lnTo>
                  <a:lnTo>
                    <a:pt x="155" y="779"/>
                  </a:lnTo>
                  <a:lnTo>
                    <a:pt x="156" y="777"/>
                  </a:lnTo>
                  <a:lnTo>
                    <a:pt x="156" y="777"/>
                  </a:lnTo>
                  <a:lnTo>
                    <a:pt x="155" y="776"/>
                  </a:lnTo>
                  <a:lnTo>
                    <a:pt x="151" y="777"/>
                  </a:lnTo>
                  <a:lnTo>
                    <a:pt x="140" y="781"/>
                  </a:lnTo>
                  <a:lnTo>
                    <a:pt x="136" y="785"/>
                  </a:lnTo>
                  <a:lnTo>
                    <a:pt x="134" y="789"/>
                  </a:lnTo>
                  <a:lnTo>
                    <a:pt x="130" y="791"/>
                  </a:lnTo>
                  <a:lnTo>
                    <a:pt x="124" y="793"/>
                  </a:lnTo>
                  <a:lnTo>
                    <a:pt x="123" y="794"/>
                  </a:lnTo>
                  <a:lnTo>
                    <a:pt x="115" y="796"/>
                  </a:lnTo>
                  <a:lnTo>
                    <a:pt x="111" y="796"/>
                  </a:lnTo>
                  <a:lnTo>
                    <a:pt x="111" y="794"/>
                  </a:lnTo>
                  <a:lnTo>
                    <a:pt x="113" y="794"/>
                  </a:lnTo>
                  <a:lnTo>
                    <a:pt x="113" y="787"/>
                  </a:lnTo>
                  <a:lnTo>
                    <a:pt x="115" y="785"/>
                  </a:lnTo>
                  <a:lnTo>
                    <a:pt x="117" y="785"/>
                  </a:lnTo>
                  <a:lnTo>
                    <a:pt x="117" y="787"/>
                  </a:lnTo>
                  <a:lnTo>
                    <a:pt x="123" y="785"/>
                  </a:lnTo>
                  <a:lnTo>
                    <a:pt x="126" y="785"/>
                  </a:lnTo>
                  <a:lnTo>
                    <a:pt x="130" y="785"/>
                  </a:lnTo>
                  <a:lnTo>
                    <a:pt x="126" y="785"/>
                  </a:lnTo>
                  <a:lnTo>
                    <a:pt x="126" y="785"/>
                  </a:lnTo>
                  <a:lnTo>
                    <a:pt x="123" y="785"/>
                  </a:lnTo>
                  <a:lnTo>
                    <a:pt x="121" y="785"/>
                  </a:lnTo>
                  <a:lnTo>
                    <a:pt x="117" y="785"/>
                  </a:lnTo>
                  <a:lnTo>
                    <a:pt x="117" y="781"/>
                  </a:lnTo>
                  <a:lnTo>
                    <a:pt x="117" y="781"/>
                  </a:lnTo>
                  <a:lnTo>
                    <a:pt x="121" y="779"/>
                  </a:lnTo>
                  <a:lnTo>
                    <a:pt x="124" y="781"/>
                  </a:lnTo>
                  <a:lnTo>
                    <a:pt x="126" y="781"/>
                  </a:lnTo>
                  <a:lnTo>
                    <a:pt x="130" y="781"/>
                  </a:lnTo>
                  <a:lnTo>
                    <a:pt x="130" y="779"/>
                  </a:lnTo>
                  <a:lnTo>
                    <a:pt x="126" y="779"/>
                  </a:lnTo>
                  <a:lnTo>
                    <a:pt x="126" y="779"/>
                  </a:lnTo>
                  <a:lnTo>
                    <a:pt x="126" y="777"/>
                  </a:lnTo>
                  <a:lnTo>
                    <a:pt x="126" y="776"/>
                  </a:lnTo>
                  <a:lnTo>
                    <a:pt x="130" y="776"/>
                  </a:lnTo>
                  <a:lnTo>
                    <a:pt x="130" y="776"/>
                  </a:lnTo>
                  <a:lnTo>
                    <a:pt x="130" y="776"/>
                  </a:lnTo>
                  <a:lnTo>
                    <a:pt x="132" y="776"/>
                  </a:lnTo>
                  <a:lnTo>
                    <a:pt x="134" y="776"/>
                  </a:lnTo>
                  <a:lnTo>
                    <a:pt x="134" y="772"/>
                  </a:lnTo>
                  <a:lnTo>
                    <a:pt x="134" y="770"/>
                  </a:lnTo>
                  <a:lnTo>
                    <a:pt x="134" y="770"/>
                  </a:lnTo>
                  <a:lnTo>
                    <a:pt x="130" y="770"/>
                  </a:lnTo>
                  <a:lnTo>
                    <a:pt x="130" y="772"/>
                  </a:lnTo>
                  <a:lnTo>
                    <a:pt x="126" y="772"/>
                  </a:lnTo>
                  <a:lnTo>
                    <a:pt x="117" y="768"/>
                  </a:lnTo>
                  <a:lnTo>
                    <a:pt x="117" y="768"/>
                  </a:lnTo>
                  <a:lnTo>
                    <a:pt x="113" y="766"/>
                  </a:lnTo>
                  <a:lnTo>
                    <a:pt x="115" y="766"/>
                  </a:lnTo>
                  <a:lnTo>
                    <a:pt x="117" y="766"/>
                  </a:lnTo>
                  <a:lnTo>
                    <a:pt x="121" y="766"/>
                  </a:lnTo>
                  <a:lnTo>
                    <a:pt x="123" y="766"/>
                  </a:lnTo>
                  <a:lnTo>
                    <a:pt x="121" y="764"/>
                  </a:lnTo>
                  <a:lnTo>
                    <a:pt x="117" y="764"/>
                  </a:lnTo>
                  <a:lnTo>
                    <a:pt x="117" y="762"/>
                  </a:lnTo>
                  <a:lnTo>
                    <a:pt x="117" y="761"/>
                  </a:lnTo>
                  <a:lnTo>
                    <a:pt x="123" y="761"/>
                  </a:lnTo>
                  <a:lnTo>
                    <a:pt x="123" y="761"/>
                  </a:lnTo>
                  <a:lnTo>
                    <a:pt x="126" y="761"/>
                  </a:lnTo>
                  <a:lnTo>
                    <a:pt x="138" y="761"/>
                  </a:lnTo>
                  <a:lnTo>
                    <a:pt x="141" y="761"/>
                  </a:lnTo>
                  <a:lnTo>
                    <a:pt x="145" y="761"/>
                  </a:lnTo>
                  <a:lnTo>
                    <a:pt x="147" y="761"/>
                  </a:lnTo>
                  <a:lnTo>
                    <a:pt x="147" y="761"/>
                  </a:lnTo>
                  <a:lnTo>
                    <a:pt x="141" y="757"/>
                  </a:lnTo>
                  <a:lnTo>
                    <a:pt x="136" y="757"/>
                  </a:lnTo>
                  <a:lnTo>
                    <a:pt x="130" y="757"/>
                  </a:lnTo>
                  <a:lnTo>
                    <a:pt x="126" y="761"/>
                  </a:lnTo>
                  <a:lnTo>
                    <a:pt x="126" y="757"/>
                  </a:lnTo>
                  <a:lnTo>
                    <a:pt x="124" y="757"/>
                  </a:lnTo>
                  <a:lnTo>
                    <a:pt x="121" y="757"/>
                  </a:lnTo>
                  <a:lnTo>
                    <a:pt x="117" y="761"/>
                  </a:lnTo>
                  <a:lnTo>
                    <a:pt x="117" y="761"/>
                  </a:lnTo>
                  <a:lnTo>
                    <a:pt x="117" y="755"/>
                  </a:lnTo>
                  <a:lnTo>
                    <a:pt x="121" y="755"/>
                  </a:lnTo>
                  <a:lnTo>
                    <a:pt x="123" y="751"/>
                  </a:lnTo>
                  <a:lnTo>
                    <a:pt x="126" y="751"/>
                  </a:lnTo>
                  <a:lnTo>
                    <a:pt x="130" y="747"/>
                  </a:lnTo>
                  <a:lnTo>
                    <a:pt x="130" y="745"/>
                  </a:lnTo>
                  <a:lnTo>
                    <a:pt x="132" y="742"/>
                  </a:lnTo>
                  <a:lnTo>
                    <a:pt x="134" y="742"/>
                  </a:lnTo>
                  <a:lnTo>
                    <a:pt x="136" y="745"/>
                  </a:lnTo>
                  <a:lnTo>
                    <a:pt x="140" y="742"/>
                  </a:lnTo>
                  <a:lnTo>
                    <a:pt x="141" y="742"/>
                  </a:lnTo>
                  <a:lnTo>
                    <a:pt x="141" y="742"/>
                  </a:lnTo>
                  <a:lnTo>
                    <a:pt x="145" y="745"/>
                  </a:lnTo>
                  <a:lnTo>
                    <a:pt x="149" y="745"/>
                  </a:lnTo>
                  <a:lnTo>
                    <a:pt x="151" y="747"/>
                  </a:lnTo>
                  <a:lnTo>
                    <a:pt x="155" y="747"/>
                  </a:lnTo>
                  <a:lnTo>
                    <a:pt x="158" y="751"/>
                  </a:lnTo>
                  <a:lnTo>
                    <a:pt x="162" y="755"/>
                  </a:lnTo>
                  <a:lnTo>
                    <a:pt x="166" y="755"/>
                  </a:lnTo>
                  <a:lnTo>
                    <a:pt x="172" y="757"/>
                  </a:lnTo>
                  <a:lnTo>
                    <a:pt x="173" y="755"/>
                  </a:lnTo>
                  <a:lnTo>
                    <a:pt x="175" y="755"/>
                  </a:lnTo>
                  <a:lnTo>
                    <a:pt x="175" y="755"/>
                  </a:lnTo>
                  <a:lnTo>
                    <a:pt x="175" y="755"/>
                  </a:lnTo>
                  <a:lnTo>
                    <a:pt x="172" y="755"/>
                  </a:lnTo>
                  <a:lnTo>
                    <a:pt x="172" y="755"/>
                  </a:lnTo>
                  <a:lnTo>
                    <a:pt x="168" y="755"/>
                  </a:lnTo>
                  <a:lnTo>
                    <a:pt x="164" y="751"/>
                  </a:lnTo>
                  <a:lnTo>
                    <a:pt x="160" y="747"/>
                  </a:lnTo>
                  <a:lnTo>
                    <a:pt x="160" y="747"/>
                  </a:lnTo>
                  <a:lnTo>
                    <a:pt x="162" y="747"/>
                  </a:lnTo>
                  <a:lnTo>
                    <a:pt x="168" y="747"/>
                  </a:lnTo>
                  <a:lnTo>
                    <a:pt x="173" y="745"/>
                  </a:lnTo>
                  <a:lnTo>
                    <a:pt x="175" y="742"/>
                  </a:lnTo>
                  <a:lnTo>
                    <a:pt x="173" y="742"/>
                  </a:lnTo>
                  <a:lnTo>
                    <a:pt x="170" y="740"/>
                  </a:lnTo>
                  <a:lnTo>
                    <a:pt x="168" y="740"/>
                  </a:lnTo>
                  <a:lnTo>
                    <a:pt x="168" y="742"/>
                  </a:lnTo>
                  <a:lnTo>
                    <a:pt x="168" y="742"/>
                  </a:lnTo>
                  <a:lnTo>
                    <a:pt x="168" y="742"/>
                  </a:lnTo>
                  <a:lnTo>
                    <a:pt x="162" y="742"/>
                  </a:lnTo>
                  <a:lnTo>
                    <a:pt x="160" y="742"/>
                  </a:lnTo>
                  <a:lnTo>
                    <a:pt x="160" y="740"/>
                  </a:lnTo>
                  <a:lnTo>
                    <a:pt x="162" y="740"/>
                  </a:lnTo>
                  <a:lnTo>
                    <a:pt x="164" y="740"/>
                  </a:lnTo>
                  <a:lnTo>
                    <a:pt x="164" y="738"/>
                  </a:lnTo>
                  <a:lnTo>
                    <a:pt x="162" y="736"/>
                  </a:lnTo>
                  <a:lnTo>
                    <a:pt x="160" y="736"/>
                  </a:lnTo>
                  <a:lnTo>
                    <a:pt x="160" y="736"/>
                  </a:lnTo>
                  <a:lnTo>
                    <a:pt x="158" y="736"/>
                  </a:lnTo>
                  <a:lnTo>
                    <a:pt x="156" y="736"/>
                  </a:lnTo>
                  <a:lnTo>
                    <a:pt x="156" y="738"/>
                  </a:lnTo>
                  <a:lnTo>
                    <a:pt x="156" y="740"/>
                  </a:lnTo>
                  <a:lnTo>
                    <a:pt x="156" y="742"/>
                  </a:lnTo>
                  <a:lnTo>
                    <a:pt x="155" y="745"/>
                  </a:lnTo>
                  <a:lnTo>
                    <a:pt x="151" y="747"/>
                  </a:lnTo>
                  <a:lnTo>
                    <a:pt x="151" y="745"/>
                  </a:lnTo>
                  <a:lnTo>
                    <a:pt x="147" y="742"/>
                  </a:lnTo>
                  <a:lnTo>
                    <a:pt x="145" y="742"/>
                  </a:lnTo>
                  <a:lnTo>
                    <a:pt x="141" y="740"/>
                  </a:lnTo>
                  <a:lnTo>
                    <a:pt x="141" y="738"/>
                  </a:lnTo>
                  <a:lnTo>
                    <a:pt x="141" y="738"/>
                  </a:lnTo>
                  <a:lnTo>
                    <a:pt x="140" y="740"/>
                  </a:lnTo>
                  <a:lnTo>
                    <a:pt x="136" y="742"/>
                  </a:lnTo>
                  <a:lnTo>
                    <a:pt x="132" y="742"/>
                  </a:lnTo>
                  <a:lnTo>
                    <a:pt x="130" y="742"/>
                  </a:lnTo>
                  <a:lnTo>
                    <a:pt x="126" y="747"/>
                  </a:lnTo>
                  <a:lnTo>
                    <a:pt x="124" y="747"/>
                  </a:lnTo>
                  <a:lnTo>
                    <a:pt x="123" y="747"/>
                  </a:lnTo>
                  <a:lnTo>
                    <a:pt x="123" y="745"/>
                  </a:lnTo>
                  <a:lnTo>
                    <a:pt x="126" y="740"/>
                  </a:lnTo>
                  <a:lnTo>
                    <a:pt x="130" y="740"/>
                  </a:lnTo>
                  <a:lnTo>
                    <a:pt x="130" y="738"/>
                  </a:lnTo>
                  <a:lnTo>
                    <a:pt x="130" y="736"/>
                  </a:lnTo>
                  <a:lnTo>
                    <a:pt x="130" y="736"/>
                  </a:lnTo>
                  <a:lnTo>
                    <a:pt x="132" y="734"/>
                  </a:lnTo>
                  <a:lnTo>
                    <a:pt x="132" y="732"/>
                  </a:lnTo>
                  <a:lnTo>
                    <a:pt x="134" y="730"/>
                  </a:lnTo>
                  <a:lnTo>
                    <a:pt x="136" y="730"/>
                  </a:lnTo>
                  <a:lnTo>
                    <a:pt x="138" y="732"/>
                  </a:lnTo>
                  <a:lnTo>
                    <a:pt x="141" y="734"/>
                  </a:lnTo>
                  <a:lnTo>
                    <a:pt x="147" y="734"/>
                  </a:lnTo>
                  <a:lnTo>
                    <a:pt x="147" y="734"/>
                  </a:lnTo>
                  <a:lnTo>
                    <a:pt x="145" y="732"/>
                  </a:lnTo>
                  <a:lnTo>
                    <a:pt x="141" y="732"/>
                  </a:lnTo>
                  <a:lnTo>
                    <a:pt x="140" y="730"/>
                  </a:lnTo>
                  <a:lnTo>
                    <a:pt x="136" y="727"/>
                  </a:lnTo>
                  <a:lnTo>
                    <a:pt x="134" y="725"/>
                  </a:lnTo>
                  <a:lnTo>
                    <a:pt x="132" y="723"/>
                  </a:lnTo>
                  <a:lnTo>
                    <a:pt x="132" y="721"/>
                  </a:lnTo>
                  <a:lnTo>
                    <a:pt x="134" y="721"/>
                  </a:lnTo>
                  <a:lnTo>
                    <a:pt x="138" y="721"/>
                  </a:lnTo>
                  <a:lnTo>
                    <a:pt x="141" y="727"/>
                  </a:lnTo>
                  <a:lnTo>
                    <a:pt x="145" y="730"/>
                  </a:lnTo>
                  <a:lnTo>
                    <a:pt x="145" y="728"/>
                  </a:lnTo>
                  <a:lnTo>
                    <a:pt x="145" y="727"/>
                  </a:lnTo>
                  <a:lnTo>
                    <a:pt x="141" y="723"/>
                  </a:lnTo>
                  <a:lnTo>
                    <a:pt x="145" y="723"/>
                  </a:lnTo>
                  <a:lnTo>
                    <a:pt x="147" y="727"/>
                  </a:lnTo>
                  <a:lnTo>
                    <a:pt x="147" y="728"/>
                  </a:lnTo>
                  <a:lnTo>
                    <a:pt x="155" y="732"/>
                  </a:lnTo>
                  <a:lnTo>
                    <a:pt x="155" y="732"/>
                  </a:lnTo>
                  <a:lnTo>
                    <a:pt x="156" y="730"/>
                  </a:lnTo>
                  <a:lnTo>
                    <a:pt x="160" y="730"/>
                  </a:lnTo>
                  <a:lnTo>
                    <a:pt x="162" y="732"/>
                  </a:lnTo>
                  <a:lnTo>
                    <a:pt x="166" y="736"/>
                  </a:lnTo>
                  <a:lnTo>
                    <a:pt x="170" y="736"/>
                  </a:lnTo>
                  <a:lnTo>
                    <a:pt x="170" y="738"/>
                  </a:lnTo>
                  <a:lnTo>
                    <a:pt x="173" y="738"/>
                  </a:lnTo>
                  <a:lnTo>
                    <a:pt x="173" y="736"/>
                  </a:lnTo>
                  <a:lnTo>
                    <a:pt x="170" y="734"/>
                  </a:lnTo>
                  <a:lnTo>
                    <a:pt x="162" y="727"/>
                  </a:lnTo>
                  <a:lnTo>
                    <a:pt x="160" y="725"/>
                  </a:lnTo>
                  <a:lnTo>
                    <a:pt x="162" y="723"/>
                  </a:lnTo>
                  <a:lnTo>
                    <a:pt x="166" y="723"/>
                  </a:lnTo>
                  <a:lnTo>
                    <a:pt x="166" y="721"/>
                  </a:lnTo>
                  <a:lnTo>
                    <a:pt x="168" y="717"/>
                  </a:lnTo>
                  <a:lnTo>
                    <a:pt x="170" y="717"/>
                  </a:lnTo>
                  <a:lnTo>
                    <a:pt x="170" y="717"/>
                  </a:lnTo>
                  <a:lnTo>
                    <a:pt x="166" y="717"/>
                  </a:lnTo>
                  <a:lnTo>
                    <a:pt x="164" y="717"/>
                  </a:lnTo>
                  <a:lnTo>
                    <a:pt x="158" y="717"/>
                  </a:lnTo>
                  <a:lnTo>
                    <a:pt x="156" y="717"/>
                  </a:lnTo>
                  <a:lnTo>
                    <a:pt x="158" y="721"/>
                  </a:lnTo>
                  <a:lnTo>
                    <a:pt x="160" y="721"/>
                  </a:lnTo>
                  <a:lnTo>
                    <a:pt x="160" y="723"/>
                  </a:lnTo>
                  <a:lnTo>
                    <a:pt x="155" y="723"/>
                  </a:lnTo>
                  <a:lnTo>
                    <a:pt x="155" y="723"/>
                  </a:lnTo>
                  <a:lnTo>
                    <a:pt x="151" y="723"/>
                  </a:lnTo>
                  <a:lnTo>
                    <a:pt x="149" y="723"/>
                  </a:lnTo>
                  <a:lnTo>
                    <a:pt x="147" y="721"/>
                  </a:lnTo>
                  <a:lnTo>
                    <a:pt x="145" y="721"/>
                  </a:lnTo>
                  <a:lnTo>
                    <a:pt x="141" y="717"/>
                  </a:lnTo>
                  <a:lnTo>
                    <a:pt x="145" y="717"/>
                  </a:lnTo>
                  <a:lnTo>
                    <a:pt x="147" y="717"/>
                  </a:lnTo>
                  <a:lnTo>
                    <a:pt x="145" y="717"/>
                  </a:lnTo>
                  <a:lnTo>
                    <a:pt x="141" y="717"/>
                  </a:lnTo>
                  <a:lnTo>
                    <a:pt x="141" y="717"/>
                  </a:lnTo>
                  <a:lnTo>
                    <a:pt x="145" y="715"/>
                  </a:lnTo>
                  <a:lnTo>
                    <a:pt x="151" y="713"/>
                  </a:lnTo>
                  <a:lnTo>
                    <a:pt x="151" y="712"/>
                  </a:lnTo>
                  <a:lnTo>
                    <a:pt x="155" y="712"/>
                  </a:lnTo>
                  <a:lnTo>
                    <a:pt x="156" y="713"/>
                  </a:lnTo>
                  <a:lnTo>
                    <a:pt x="160" y="713"/>
                  </a:lnTo>
                  <a:lnTo>
                    <a:pt x="164" y="713"/>
                  </a:lnTo>
                  <a:lnTo>
                    <a:pt x="168" y="713"/>
                  </a:lnTo>
                  <a:lnTo>
                    <a:pt x="168" y="712"/>
                  </a:lnTo>
                  <a:lnTo>
                    <a:pt x="170" y="710"/>
                  </a:lnTo>
                  <a:lnTo>
                    <a:pt x="172" y="710"/>
                  </a:lnTo>
                  <a:lnTo>
                    <a:pt x="173" y="708"/>
                  </a:lnTo>
                  <a:lnTo>
                    <a:pt x="175" y="706"/>
                  </a:lnTo>
                  <a:lnTo>
                    <a:pt x="173" y="704"/>
                  </a:lnTo>
                  <a:lnTo>
                    <a:pt x="172" y="708"/>
                  </a:lnTo>
                  <a:lnTo>
                    <a:pt x="170" y="708"/>
                  </a:lnTo>
                  <a:lnTo>
                    <a:pt x="168" y="706"/>
                  </a:lnTo>
                  <a:lnTo>
                    <a:pt x="170" y="702"/>
                  </a:lnTo>
                  <a:lnTo>
                    <a:pt x="172" y="696"/>
                  </a:lnTo>
                  <a:lnTo>
                    <a:pt x="172" y="691"/>
                  </a:lnTo>
                  <a:lnTo>
                    <a:pt x="173" y="691"/>
                  </a:lnTo>
                  <a:lnTo>
                    <a:pt x="175" y="691"/>
                  </a:lnTo>
                  <a:lnTo>
                    <a:pt x="175" y="696"/>
                  </a:lnTo>
                  <a:lnTo>
                    <a:pt x="175" y="696"/>
                  </a:lnTo>
                  <a:lnTo>
                    <a:pt x="175" y="698"/>
                  </a:lnTo>
                  <a:lnTo>
                    <a:pt x="179" y="698"/>
                  </a:lnTo>
                  <a:lnTo>
                    <a:pt x="179" y="698"/>
                  </a:lnTo>
                  <a:lnTo>
                    <a:pt x="181" y="700"/>
                  </a:lnTo>
                  <a:lnTo>
                    <a:pt x="183" y="700"/>
                  </a:lnTo>
                  <a:lnTo>
                    <a:pt x="185" y="698"/>
                  </a:lnTo>
                  <a:lnTo>
                    <a:pt x="187" y="700"/>
                  </a:lnTo>
                  <a:lnTo>
                    <a:pt x="187" y="700"/>
                  </a:lnTo>
                  <a:lnTo>
                    <a:pt x="187" y="698"/>
                  </a:lnTo>
                  <a:lnTo>
                    <a:pt x="185" y="696"/>
                  </a:lnTo>
                  <a:lnTo>
                    <a:pt x="181" y="696"/>
                  </a:lnTo>
                  <a:lnTo>
                    <a:pt x="181" y="696"/>
                  </a:lnTo>
                  <a:lnTo>
                    <a:pt x="183" y="696"/>
                  </a:lnTo>
                  <a:lnTo>
                    <a:pt x="187" y="693"/>
                  </a:lnTo>
                  <a:lnTo>
                    <a:pt x="187" y="693"/>
                  </a:lnTo>
                  <a:lnTo>
                    <a:pt x="185" y="691"/>
                  </a:lnTo>
                  <a:lnTo>
                    <a:pt x="183" y="691"/>
                  </a:lnTo>
                  <a:lnTo>
                    <a:pt x="183" y="691"/>
                  </a:lnTo>
                  <a:lnTo>
                    <a:pt x="181" y="691"/>
                  </a:lnTo>
                  <a:lnTo>
                    <a:pt x="179" y="691"/>
                  </a:lnTo>
                  <a:lnTo>
                    <a:pt x="179" y="691"/>
                  </a:lnTo>
                  <a:lnTo>
                    <a:pt x="175" y="691"/>
                  </a:lnTo>
                  <a:lnTo>
                    <a:pt x="175" y="687"/>
                  </a:lnTo>
                  <a:lnTo>
                    <a:pt x="175" y="687"/>
                  </a:lnTo>
                  <a:lnTo>
                    <a:pt x="179" y="687"/>
                  </a:lnTo>
                  <a:lnTo>
                    <a:pt x="181" y="683"/>
                  </a:lnTo>
                  <a:lnTo>
                    <a:pt x="183" y="681"/>
                  </a:lnTo>
                  <a:lnTo>
                    <a:pt x="185" y="681"/>
                  </a:lnTo>
                  <a:lnTo>
                    <a:pt x="187" y="681"/>
                  </a:lnTo>
                  <a:lnTo>
                    <a:pt x="188" y="681"/>
                  </a:lnTo>
                  <a:lnTo>
                    <a:pt x="188" y="678"/>
                  </a:lnTo>
                  <a:lnTo>
                    <a:pt x="185" y="678"/>
                  </a:lnTo>
                  <a:lnTo>
                    <a:pt x="183" y="678"/>
                  </a:lnTo>
                  <a:lnTo>
                    <a:pt x="181" y="678"/>
                  </a:lnTo>
                  <a:lnTo>
                    <a:pt x="183" y="676"/>
                  </a:lnTo>
                  <a:lnTo>
                    <a:pt x="187" y="674"/>
                  </a:lnTo>
                  <a:lnTo>
                    <a:pt x="188" y="672"/>
                  </a:lnTo>
                  <a:lnTo>
                    <a:pt x="190" y="672"/>
                  </a:lnTo>
                  <a:lnTo>
                    <a:pt x="190" y="670"/>
                  </a:lnTo>
                  <a:lnTo>
                    <a:pt x="194" y="668"/>
                  </a:lnTo>
                  <a:lnTo>
                    <a:pt x="192" y="666"/>
                  </a:lnTo>
                  <a:lnTo>
                    <a:pt x="188" y="666"/>
                  </a:lnTo>
                  <a:lnTo>
                    <a:pt x="188" y="666"/>
                  </a:lnTo>
                  <a:lnTo>
                    <a:pt x="192" y="663"/>
                  </a:lnTo>
                  <a:lnTo>
                    <a:pt x="194" y="666"/>
                  </a:lnTo>
                  <a:lnTo>
                    <a:pt x="194" y="661"/>
                  </a:lnTo>
                  <a:lnTo>
                    <a:pt x="192" y="661"/>
                  </a:lnTo>
                  <a:lnTo>
                    <a:pt x="188" y="661"/>
                  </a:lnTo>
                  <a:lnTo>
                    <a:pt x="185" y="663"/>
                  </a:lnTo>
                  <a:lnTo>
                    <a:pt x="183" y="663"/>
                  </a:lnTo>
                  <a:lnTo>
                    <a:pt x="179" y="661"/>
                  </a:lnTo>
                  <a:lnTo>
                    <a:pt x="179" y="663"/>
                  </a:lnTo>
                  <a:lnTo>
                    <a:pt x="175" y="661"/>
                  </a:lnTo>
                  <a:lnTo>
                    <a:pt x="175" y="661"/>
                  </a:lnTo>
                  <a:lnTo>
                    <a:pt x="173" y="661"/>
                  </a:lnTo>
                  <a:lnTo>
                    <a:pt x="170" y="661"/>
                  </a:lnTo>
                  <a:lnTo>
                    <a:pt x="168" y="657"/>
                  </a:lnTo>
                  <a:lnTo>
                    <a:pt x="164" y="657"/>
                  </a:lnTo>
                  <a:lnTo>
                    <a:pt x="162" y="657"/>
                  </a:lnTo>
                  <a:lnTo>
                    <a:pt x="162" y="653"/>
                  </a:lnTo>
                  <a:lnTo>
                    <a:pt x="160" y="651"/>
                  </a:lnTo>
                  <a:lnTo>
                    <a:pt x="156" y="649"/>
                  </a:lnTo>
                  <a:lnTo>
                    <a:pt x="151" y="646"/>
                  </a:lnTo>
                  <a:lnTo>
                    <a:pt x="145" y="644"/>
                  </a:lnTo>
                  <a:lnTo>
                    <a:pt x="141" y="640"/>
                  </a:lnTo>
                  <a:lnTo>
                    <a:pt x="141" y="638"/>
                  </a:lnTo>
                  <a:lnTo>
                    <a:pt x="141" y="634"/>
                  </a:lnTo>
                  <a:lnTo>
                    <a:pt x="138" y="632"/>
                  </a:lnTo>
                  <a:lnTo>
                    <a:pt x="136" y="629"/>
                  </a:lnTo>
                  <a:lnTo>
                    <a:pt x="136" y="627"/>
                  </a:lnTo>
                  <a:lnTo>
                    <a:pt x="141" y="623"/>
                  </a:lnTo>
                  <a:lnTo>
                    <a:pt x="145" y="623"/>
                  </a:lnTo>
                  <a:lnTo>
                    <a:pt x="147" y="623"/>
                  </a:lnTo>
                  <a:lnTo>
                    <a:pt x="149" y="623"/>
                  </a:lnTo>
                  <a:lnTo>
                    <a:pt x="151" y="623"/>
                  </a:lnTo>
                  <a:lnTo>
                    <a:pt x="155" y="627"/>
                  </a:lnTo>
                  <a:lnTo>
                    <a:pt x="158" y="627"/>
                  </a:lnTo>
                  <a:lnTo>
                    <a:pt x="160" y="629"/>
                  </a:lnTo>
                  <a:lnTo>
                    <a:pt x="162" y="629"/>
                  </a:lnTo>
                  <a:lnTo>
                    <a:pt x="166" y="629"/>
                  </a:lnTo>
                  <a:lnTo>
                    <a:pt x="168" y="632"/>
                  </a:lnTo>
                  <a:lnTo>
                    <a:pt x="172" y="632"/>
                  </a:lnTo>
                  <a:lnTo>
                    <a:pt x="173" y="632"/>
                  </a:lnTo>
                  <a:lnTo>
                    <a:pt x="175" y="634"/>
                  </a:lnTo>
                  <a:lnTo>
                    <a:pt x="175" y="642"/>
                  </a:lnTo>
                  <a:lnTo>
                    <a:pt x="179" y="646"/>
                  </a:lnTo>
                  <a:lnTo>
                    <a:pt x="181" y="648"/>
                  </a:lnTo>
                  <a:lnTo>
                    <a:pt x="185" y="651"/>
                  </a:lnTo>
                  <a:lnTo>
                    <a:pt x="188" y="651"/>
                  </a:lnTo>
                  <a:lnTo>
                    <a:pt x="190" y="651"/>
                  </a:lnTo>
                  <a:lnTo>
                    <a:pt x="192" y="648"/>
                  </a:lnTo>
                  <a:lnTo>
                    <a:pt x="192" y="648"/>
                  </a:lnTo>
                  <a:lnTo>
                    <a:pt x="188" y="648"/>
                  </a:lnTo>
                  <a:lnTo>
                    <a:pt x="188" y="649"/>
                  </a:lnTo>
                  <a:lnTo>
                    <a:pt x="185" y="648"/>
                  </a:lnTo>
                  <a:lnTo>
                    <a:pt x="181" y="642"/>
                  </a:lnTo>
                  <a:lnTo>
                    <a:pt x="181" y="640"/>
                  </a:lnTo>
                  <a:lnTo>
                    <a:pt x="183" y="640"/>
                  </a:lnTo>
                  <a:lnTo>
                    <a:pt x="187" y="644"/>
                  </a:lnTo>
                  <a:lnTo>
                    <a:pt x="188" y="644"/>
                  </a:lnTo>
                  <a:lnTo>
                    <a:pt x="188" y="642"/>
                  </a:lnTo>
                  <a:lnTo>
                    <a:pt x="190" y="642"/>
                  </a:lnTo>
                  <a:lnTo>
                    <a:pt x="190" y="640"/>
                  </a:lnTo>
                  <a:lnTo>
                    <a:pt x="187" y="638"/>
                  </a:lnTo>
                  <a:lnTo>
                    <a:pt x="181" y="634"/>
                  </a:lnTo>
                  <a:lnTo>
                    <a:pt x="181" y="632"/>
                  </a:lnTo>
                  <a:lnTo>
                    <a:pt x="181" y="632"/>
                  </a:lnTo>
                  <a:lnTo>
                    <a:pt x="183" y="632"/>
                  </a:lnTo>
                  <a:lnTo>
                    <a:pt x="185" y="634"/>
                  </a:lnTo>
                  <a:lnTo>
                    <a:pt x="187" y="634"/>
                  </a:lnTo>
                  <a:lnTo>
                    <a:pt x="185" y="632"/>
                  </a:lnTo>
                  <a:lnTo>
                    <a:pt x="181" y="627"/>
                  </a:lnTo>
                  <a:lnTo>
                    <a:pt x="179" y="623"/>
                  </a:lnTo>
                  <a:lnTo>
                    <a:pt x="179" y="623"/>
                  </a:lnTo>
                  <a:lnTo>
                    <a:pt x="179" y="621"/>
                  </a:lnTo>
                  <a:lnTo>
                    <a:pt x="181" y="623"/>
                  </a:lnTo>
                  <a:lnTo>
                    <a:pt x="188" y="623"/>
                  </a:lnTo>
                  <a:lnTo>
                    <a:pt x="192" y="623"/>
                  </a:lnTo>
                  <a:lnTo>
                    <a:pt x="192" y="623"/>
                  </a:lnTo>
                  <a:lnTo>
                    <a:pt x="188" y="619"/>
                  </a:lnTo>
                  <a:lnTo>
                    <a:pt x="187" y="619"/>
                  </a:lnTo>
                  <a:lnTo>
                    <a:pt x="185" y="619"/>
                  </a:lnTo>
                  <a:lnTo>
                    <a:pt x="183" y="621"/>
                  </a:lnTo>
                  <a:lnTo>
                    <a:pt x="179" y="619"/>
                  </a:lnTo>
                  <a:lnTo>
                    <a:pt x="179" y="617"/>
                  </a:lnTo>
                  <a:lnTo>
                    <a:pt x="179" y="617"/>
                  </a:lnTo>
                  <a:lnTo>
                    <a:pt x="183" y="614"/>
                  </a:lnTo>
                  <a:lnTo>
                    <a:pt x="185" y="615"/>
                  </a:lnTo>
                  <a:lnTo>
                    <a:pt x="187" y="617"/>
                  </a:lnTo>
                  <a:lnTo>
                    <a:pt x="188" y="615"/>
                  </a:lnTo>
                  <a:lnTo>
                    <a:pt x="188" y="614"/>
                  </a:lnTo>
                  <a:lnTo>
                    <a:pt x="185" y="610"/>
                  </a:lnTo>
                  <a:lnTo>
                    <a:pt x="185" y="610"/>
                  </a:lnTo>
                  <a:lnTo>
                    <a:pt x="183" y="612"/>
                  </a:lnTo>
                  <a:lnTo>
                    <a:pt x="181" y="612"/>
                  </a:lnTo>
                  <a:lnTo>
                    <a:pt x="179" y="614"/>
                  </a:lnTo>
                  <a:lnTo>
                    <a:pt x="175" y="617"/>
                  </a:lnTo>
                  <a:lnTo>
                    <a:pt x="173" y="617"/>
                  </a:lnTo>
                  <a:lnTo>
                    <a:pt x="173" y="615"/>
                  </a:lnTo>
                  <a:lnTo>
                    <a:pt x="175" y="614"/>
                  </a:lnTo>
                  <a:lnTo>
                    <a:pt x="175" y="612"/>
                  </a:lnTo>
                  <a:lnTo>
                    <a:pt x="179" y="608"/>
                  </a:lnTo>
                  <a:lnTo>
                    <a:pt x="179" y="608"/>
                  </a:lnTo>
                  <a:lnTo>
                    <a:pt x="181" y="608"/>
                  </a:lnTo>
                  <a:lnTo>
                    <a:pt x="183" y="606"/>
                  </a:lnTo>
                  <a:lnTo>
                    <a:pt x="187" y="606"/>
                  </a:lnTo>
                  <a:lnTo>
                    <a:pt x="188" y="604"/>
                  </a:lnTo>
                  <a:lnTo>
                    <a:pt x="187" y="604"/>
                  </a:lnTo>
                  <a:lnTo>
                    <a:pt x="183" y="602"/>
                  </a:lnTo>
                  <a:lnTo>
                    <a:pt x="179" y="606"/>
                  </a:lnTo>
                  <a:lnTo>
                    <a:pt x="179" y="606"/>
                  </a:lnTo>
                  <a:lnTo>
                    <a:pt x="175" y="604"/>
                  </a:lnTo>
                  <a:lnTo>
                    <a:pt x="173" y="606"/>
                  </a:lnTo>
                  <a:lnTo>
                    <a:pt x="172" y="604"/>
                  </a:lnTo>
                  <a:lnTo>
                    <a:pt x="172" y="602"/>
                  </a:lnTo>
                  <a:lnTo>
                    <a:pt x="173" y="602"/>
                  </a:lnTo>
                  <a:lnTo>
                    <a:pt x="175" y="599"/>
                  </a:lnTo>
                  <a:lnTo>
                    <a:pt x="179" y="599"/>
                  </a:lnTo>
                  <a:lnTo>
                    <a:pt x="185" y="597"/>
                  </a:lnTo>
                  <a:lnTo>
                    <a:pt x="190" y="597"/>
                  </a:lnTo>
                  <a:lnTo>
                    <a:pt x="190" y="593"/>
                  </a:lnTo>
                  <a:lnTo>
                    <a:pt x="188" y="593"/>
                  </a:lnTo>
                  <a:lnTo>
                    <a:pt x="187" y="593"/>
                  </a:lnTo>
                  <a:lnTo>
                    <a:pt x="185" y="597"/>
                  </a:lnTo>
                  <a:lnTo>
                    <a:pt x="181" y="597"/>
                  </a:lnTo>
                  <a:lnTo>
                    <a:pt x="179" y="597"/>
                  </a:lnTo>
                  <a:lnTo>
                    <a:pt x="179" y="593"/>
                  </a:lnTo>
                  <a:lnTo>
                    <a:pt x="175" y="593"/>
                  </a:lnTo>
                  <a:lnTo>
                    <a:pt x="173" y="593"/>
                  </a:lnTo>
                  <a:lnTo>
                    <a:pt x="173" y="593"/>
                  </a:lnTo>
                  <a:lnTo>
                    <a:pt x="173" y="591"/>
                  </a:lnTo>
                  <a:lnTo>
                    <a:pt x="175" y="589"/>
                  </a:lnTo>
                  <a:lnTo>
                    <a:pt x="175" y="583"/>
                  </a:lnTo>
                  <a:lnTo>
                    <a:pt x="179" y="583"/>
                  </a:lnTo>
                  <a:lnTo>
                    <a:pt x="179" y="582"/>
                  </a:lnTo>
                  <a:lnTo>
                    <a:pt x="179" y="580"/>
                  </a:lnTo>
                  <a:lnTo>
                    <a:pt x="179" y="580"/>
                  </a:lnTo>
                  <a:lnTo>
                    <a:pt x="175" y="582"/>
                  </a:lnTo>
                  <a:lnTo>
                    <a:pt x="173" y="585"/>
                  </a:lnTo>
                  <a:lnTo>
                    <a:pt x="173" y="587"/>
                  </a:lnTo>
                  <a:lnTo>
                    <a:pt x="170" y="589"/>
                  </a:lnTo>
                  <a:lnTo>
                    <a:pt x="170" y="591"/>
                  </a:lnTo>
                  <a:lnTo>
                    <a:pt x="168" y="591"/>
                  </a:lnTo>
                  <a:lnTo>
                    <a:pt x="168" y="587"/>
                  </a:lnTo>
                  <a:lnTo>
                    <a:pt x="170" y="583"/>
                  </a:lnTo>
                  <a:lnTo>
                    <a:pt x="170" y="578"/>
                  </a:lnTo>
                  <a:lnTo>
                    <a:pt x="168" y="574"/>
                  </a:lnTo>
                  <a:lnTo>
                    <a:pt x="168" y="572"/>
                  </a:lnTo>
                  <a:lnTo>
                    <a:pt x="168" y="568"/>
                  </a:lnTo>
                  <a:lnTo>
                    <a:pt x="168" y="567"/>
                  </a:lnTo>
                  <a:lnTo>
                    <a:pt x="168" y="567"/>
                  </a:lnTo>
                  <a:lnTo>
                    <a:pt x="166" y="568"/>
                  </a:lnTo>
                  <a:lnTo>
                    <a:pt x="166" y="574"/>
                  </a:lnTo>
                  <a:lnTo>
                    <a:pt x="166" y="576"/>
                  </a:lnTo>
                  <a:lnTo>
                    <a:pt x="168" y="580"/>
                  </a:lnTo>
                  <a:lnTo>
                    <a:pt x="168" y="583"/>
                  </a:lnTo>
                  <a:lnTo>
                    <a:pt x="168" y="589"/>
                  </a:lnTo>
                  <a:lnTo>
                    <a:pt x="166" y="591"/>
                  </a:lnTo>
                  <a:lnTo>
                    <a:pt x="164" y="591"/>
                  </a:lnTo>
                  <a:lnTo>
                    <a:pt x="162" y="589"/>
                  </a:lnTo>
                  <a:lnTo>
                    <a:pt x="160" y="587"/>
                  </a:lnTo>
                  <a:lnTo>
                    <a:pt x="160" y="593"/>
                  </a:lnTo>
                  <a:lnTo>
                    <a:pt x="158" y="593"/>
                  </a:lnTo>
                  <a:lnTo>
                    <a:pt x="156" y="593"/>
                  </a:lnTo>
                  <a:lnTo>
                    <a:pt x="155" y="593"/>
                  </a:lnTo>
                  <a:lnTo>
                    <a:pt x="156" y="593"/>
                  </a:lnTo>
                  <a:lnTo>
                    <a:pt x="158" y="597"/>
                  </a:lnTo>
                  <a:lnTo>
                    <a:pt x="156" y="599"/>
                  </a:lnTo>
                  <a:lnTo>
                    <a:pt x="155" y="602"/>
                  </a:lnTo>
                  <a:lnTo>
                    <a:pt x="155" y="602"/>
                  </a:lnTo>
                  <a:lnTo>
                    <a:pt x="151" y="602"/>
                  </a:lnTo>
                  <a:lnTo>
                    <a:pt x="151" y="602"/>
                  </a:lnTo>
                  <a:lnTo>
                    <a:pt x="149" y="604"/>
                  </a:lnTo>
                  <a:lnTo>
                    <a:pt x="141" y="604"/>
                  </a:lnTo>
                  <a:lnTo>
                    <a:pt x="141" y="602"/>
                  </a:lnTo>
                  <a:lnTo>
                    <a:pt x="141" y="602"/>
                  </a:lnTo>
                  <a:lnTo>
                    <a:pt x="141" y="597"/>
                  </a:lnTo>
                  <a:lnTo>
                    <a:pt x="140" y="597"/>
                  </a:lnTo>
                  <a:lnTo>
                    <a:pt x="138" y="597"/>
                  </a:lnTo>
                  <a:lnTo>
                    <a:pt x="138" y="599"/>
                  </a:lnTo>
                  <a:lnTo>
                    <a:pt x="136" y="599"/>
                  </a:lnTo>
                  <a:lnTo>
                    <a:pt x="136" y="597"/>
                  </a:lnTo>
                  <a:lnTo>
                    <a:pt x="136" y="593"/>
                  </a:lnTo>
                  <a:lnTo>
                    <a:pt x="136" y="591"/>
                  </a:lnTo>
                  <a:lnTo>
                    <a:pt x="134" y="589"/>
                  </a:lnTo>
                  <a:lnTo>
                    <a:pt x="134" y="587"/>
                  </a:lnTo>
                  <a:lnTo>
                    <a:pt x="138" y="585"/>
                  </a:lnTo>
                  <a:lnTo>
                    <a:pt x="141" y="585"/>
                  </a:lnTo>
                  <a:lnTo>
                    <a:pt x="141" y="585"/>
                  </a:lnTo>
                  <a:lnTo>
                    <a:pt x="141" y="583"/>
                  </a:lnTo>
                  <a:lnTo>
                    <a:pt x="145" y="582"/>
                  </a:lnTo>
                  <a:lnTo>
                    <a:pt x="151" y="582"/>
                  </a:lnTo>
                  <a:lnTo>
                    <a:pt x="151" y="582"/>
                  </a:lnTo>
                  <a:lnTo>
                    <a:pt x="155" y="578"/>
                  </a:lnTo>
                  <a:lnTo>
                    <a:pt x="158" y="572"/>
                  </a:lnTo>
                  <a:lnTo>
                    <a:pt x="158" y="572"/>
                  </a:lnTo>
                  <a:lnTo>
                    <a:pt x="158" y="572"/>
                  </a:lnTo>
                  <a:lnTo>
                    <a:pt x="156" y="572"/>
                  </a:lnTo>
                  <a:lnTo>
                    <a:pt x="155" y="574"/>
                  </a:lnTo>
                  <a:lnTo>
                    <a:pt x="151" y="578"/>
                  </a:lnTo>
                  <a:lnTo>
                    <a:pt x="149" y="580"/>
                  </a:lnTo>
                  <a:lnTo>
                    <a:pt x="141" y="578"/>
                  </a:lnTo>
                  <a:lnTo>
                    <a:pt x="141" y="576"/>
                  </a:lnTo>
                  <a:lnTo>
                    <a:pt x="141" y="574"/>
                  </a:lnTo>
                  <a:lnTo>
                    <a:pt x="145" y="572"/>
                  </a:lnTo>
                  <a:lnTo>
                    <a:pt x="149" y="568"/>
                  </a:lnTo>
                  <a:lnTo>
                    <a:pt x="151" y="568"/>
                  </a:lnTo>
                  <a:lnTo>
                    <a:pt x="151" y="568"/>
                  </a:lnTo>
                  <a:lnTo>
                    <a:pt x="151" y="567"/>
                  </a:lnTo>
                  <a:lnTo>
                    <a:pt x="151" y="563"/>
                  </a:lnTo>
                  <a:lnTo>
                    <a:pt x="155" y="563"/>
                  </a:lnTo>
                  <a:lnTo>
                    <a:pt x="155" y="563"/>
                  </a:lnTo>
                  <a:lnTo>
                    <a:pt x="155" y="563"/>
                  </a:lnTo>
                  <a:lnTo>
                    <a:pt x="155" y="559"/>
                  </a:lnTo>
                  <a:lnTo>
                    <a:pt x="155" y="559"/>
                  </a:lnTo>
                  <a:lnTo>
                    <a:pt x="151" y="559"/>
                  </a:lnTo>
                  <a:lnTo>
                    <a:pt x="151" y="559"/>
                  </a:lnTo>
                  <a:lnTo>
                    <a:pt x="145" y="559"/>
                  </a:lnTo>
                  <a:lnTo>
                    <a:pt x="145" y="559"/>
                  </a:lnTo>
                  <a:lnTo>
                    <a:pt x="141" y="559"/>
                  </a:lnTo>
                  <a:lnTo>
                    <a:pt x="145" y="557"/>
                  </a:lnTo>
                  <a:lnTo>
                    <a:pt x="149" y="555"/>
                  </a:lnTo>
                  <a:lnTo>
                    <a:pt x="151" y="555"/>
                  </a:lnTo>
                  <a:lnTo>
                    <a:pt x="151" y="557"/>
                  </a:lnTo>
                  <a:lnTo>
                    <a:pt x="155" y="557"/>
                  </a:lnTo>
                  <a:lnTo>
                    <a:pt x="156" y="555"/>
                  </a:lnTo>
                  <a:lnTo>
                    <a:pt x="160" y="550"/>
                  </a:lnTo>
                  <a:lnTo>
                    <a:pt x="158" y="548"/>
                  </a:lnTo>
                  <a:lnTo>
                    <a:pt x="158" y="546"/>
                  </a:lnTo>
                  <a:lnTo>
                    <a:pt x="162" y="542"/>
                  </a:lnTo>
                  <a:lnTo>
                    <a:pt x="162" y="538"/>
                  </a:lnTo>
                  <a:lnTo>
                    <a:pt x="162" y="534"/>
                  </a:lnTo>
                  <a:lnTo>
                    <a:pt x="160" y="533"/>
                  </a:lnTo>
                  <a:lnTo>
                    <a:pt x="158" y="533"/>
                  </a:lnTo>
                  <a:lnTo>
                    <a:pt x="156" y="533"/>
                  </a:lnTo>
                  <a:lnTo>
                    <a:pt x="155" y="529"/>
                  </a:lnTo>
                  <a:lnTo>
                    <a:pt x="155" y="529"/>
                  </a:lnTo>
                  <a:lnTo>
                    <a:pt x="151" y="529"/>
                  </a:lnTo>
                  <a:lnTo>
                    <a:pt x="151" y="529"/>
                  </a:lnTo>
                  <a:lnTo>
                    <a:pt x="151" y="527"/>
                  </a:lnTo>
                  <a:lnTo>
                    <a:pt x="155" y="529"/>
                  </a:lnTo>
                  <a:lnTo>
                    <a:pt x="156" y="527"/>
                  </a:lnTo>
                  <a:lnTo>
                    <a:pt x="158" y="525"/>
                  </a:lnTo>
                  <a:lnTo>
                    <a:pt x="158" y="521"/>
                  </a:lnTo>
                  <a:lnTo>
                    <a:pt x="160" y="519"/>
                  </a:lnTo>
                  <a:lnTo>
                    <a:pt x="160" y="518"/>
                  </a:lnTo>
                  <a:lnTo>
                    <a:pt x="158" y="516"/>
                  </a:lnTo>
                  <a:lnTo>
                    <a:pt x="156" y="516"/>
                  </a:lnTo>
                  <a:lnTo>
                    <a:pt x="155" y="514"/>
                  </a:lnTo>
                  <a:lnTo>
                    <a:pt x="155" y="512"/>
                  </a:lnTo>
                  <a:lnTo>
                    <a:pt x="156" y="510"/>
                  </a:lnTo>
                  <a:lnTo>
                    <a:pt x="158" y="510"/>
                  </a:lnTo>
                  <a:lnTo>
                    <a:pt x="158" y="508"/>
                  </a:lnTo>
                  <a:lnTo>
                    <a:pt x="155" y="504"/>
                  </a:lnTo>
                  <a:lnTo>
                    <a:pt x="155" y="502"/>
                  </a:lnTo>
                  <a:lnTo>
                    <a:pt x="156" y="502"/>
                  </a:lnTo>
                  <a:lnTo>
                    <a:pt x="158" y="504"/>
                  </a:lnTo>
                  <a:lnTo>
                    <a:pt x="158" y="502"/>
                  </a:lnTo>
                  <a:lnTo>
                    <a:pt x="156" y="499"/>
                  </a:lnTo>
                  <a:lnTo>
                    <a:pt x="156" y="499"/>
                  </a:lnTo>
                  <a:lnTo>
                    <a:pt x="158" y="495"/>
                  </a:lnTo>
                  <a:lnTo>
                    <a:pt x="158" y="491"/>
                  </a:lnTo>
                  <a:lnTo>
                    <a:pt x="156" y="489"/>
                  </a:lnTo>
                  <a:lnTo>
                    <a:pt x="156" y="486"/>
                  </a:lnTo>
                  <a:lnTo>
                    <a:pt x="155" y="484"/>
                  </a:lnTo>
                  <a:lnTo>
                    <a:pt x="156" y="482"/>
                  </a:lnTo>
                  <a:lnTo>
                    <a:pt x="158" y="478"/>
                  </a:lnTo>
                  <a:lnTo>
                    <a:pt x="156" y="478"/>
                  </a:lnTo>
                  <a:lnTo>
                    <a:pt x="155" y="478"/>
                  </a:lnTo>
                  <a:lnTo>
                    <a:pt x="151" y="482"/>
                  </a:lnTo>
                  <a:lnTo>
                    <a:pt x="151" y="482"/>
                  </a:lnTo>
                  <a:lnTo>
                    <a:pt x="149" y="482"/>
                  </a:lnTo>
                  <a:lnTo>
                    <a:pt x="147" y="484"/>
                  </a:lnTo>
                  <a:lnTo>
                    <a:pt x="145" y="482"/>
                  </a:lnTo>
                  <a:lnTo>
                    <a:pt x="147" y="482"/>
                  </a:lnTo>
                  <a:lnTo>
                    <a:pt x="151" y="478"/>
                  </a:lnTo>
                  <a:lnTo>
                    <a:pt x="151" y="478"/>
                  </a:lnTo>
                  <a:lnTo>
                    <a:pt x="155" y="478"/>
                  </a:lnTo>
                  <a:lnTo>
                    <a:pt x="155" y="474"/>
                  </a:lnTo>
                  <a:lnTo>
                    <a:pt x="156" y="470"/>
                  </a:lnTo>
                  <a:lnTo>
                    <a:pt x="160" y="469"/>
                  </a:lnTo>
                  <a:lnTo>
                    <a:pt x="160" y="469"/>
                  </a:lnTo>
                  <a:lnTo>
                    <a:pt x="160" y="465"/>
                  </a:lnTo>
                  <a:lnTo>
                    <a:pt x="158" y="463"/>
                  </a:lnTo>
                  <a:lnTo>
                    <a:pt x="156" y="461"/>
                  </a:lnTo>
                  <a:lnTo>
                    <a:pt x="155" y="457"/>
                  </a:lnTo>
                  <a:lnTo>
                    <a:pt x="155" y="455"/>
                  </a:lnTo>
                  <a:lnTo>
                    <a:pt x="155" y="455"/>
                  </a:lnTo>
                  <a:lnTo>
                    <a:pt x="151" y="453"/>
                  </a:lnTo>
                  <a:lnTo>
                    <a:pt x="151" y="452"/>
                  </a:lnTo>
                  <a:lnTo>
                    <a:pt x="155" y="450"/>
                  </a:lnTo>
                  <a:lnTo>
                    <a:pt x="151" y="448"/>
                  </a:lnTo>
                  <a:lnTo>
                    <a:pt x="151" y="444"/>
                  </a:lnTo>
                  <a:lnTo>
                    <a:pt x="151" y="440"/>
                  </a:lnTo>
                  <a:lnTo>
                    <a:pt x="145" y="435"/>
                  </a:lnTo>
                  <a:lnTo>
                    <a:pt x="145" y="435"/>
                  </a:lnTo>
                  <a:lnTo>
                    <a:pt x="141" y="433"/>
                  </a:lnTo>
                  <a:lnTo>
                    <a:pt x="141" y="433"/>
                  </a:lnTo>
                  <a:lnTo>
                    <a:pt x="141" y="431"/>
                  </a:lnTo>
                  <a:lnTo>
                    <a:pt x="141" y="429"/>
                  </a:lnTo>
                  <a:lnTo>
                    <a:pt x="147" y="427"/>
                  </a:lnTo>
                  <a:lnTo>
                    <a:pt x="149" y="425"/>
                  </a:lnTo>
                  <a:lnTo>
                    <a:pt x="151" y="423"/>
                  </a:lnTo>
                  <a:lnTo>
                    <a:pt x="149" y="421"/>
                  </a:lnTo>
                  <a:lnTo>
                    <a:pt x="147" y="421"/>
                  </a:lnTo>
                  <a:lnTo>
                    <a:pt x="147" y="421"/>
                  </a:lnTo>
                  <a:lnTo>
                    <a:pt x="149" y="420"/>
                  </a:lnTo>
                  <a:lnTo>
                    <a:pt x="151" y="416"/>
                  </a:lnTo>
                  <a:lnTo>
                    <a:pt x="151" y="414"/>
                  </a:lnTo>
                  <a:lnTo>
                    <a:pt x="151" y="414"/>
                  </a:lnTo>
                  <a:lnTo>
                    <a:pt x="151" y="410"/>
                  </a:lnTo>
                  <a:lnTo>
                    <a:pt x="151" y="410"/>
                  </a:lnTo>
                  <a:lnTo>
                    <a:pt x="151" y="408"/>
                  </a:lnTo>
                  <a:lnTo>
                    <a:pt x="149" y="406"/>
                  </a:lnTo>
                  <a:lnTo>
                    <a:pt x="145" y="403"/>
                  </a:lnTo>
                  <a:lnTo>
                    <a:pt x="141" y="401"/>
                  </a:lnTo>
                  <a:lnTo>
                    <a:pt x="141" y="397"/>
                  </a:lnTo>
                  <a:lnTo>
                    <a:pt x="140" y="395"/>
                  </a:lnTo>
                  <a:lnTo>
                    <a:pt x="138" y="397"/>
                  </a:lnTo>
                  <a:lnTo>
                    <a:pt x="138" y="399"/>
                  </a:lnTo>
                  <a:lnTo>
                    <a:pt x="136" y="399"/>
                  </a:lnTo>
                  <a:lnTo>
                    <a:pt x="134" y="397"/>
                  </a:lnTo>
                  <a:lnTo>
                    <a:pt x="134" y="395"/>
                  </a:lnTo>
                  <a:lnTo>
                    <a:pt x="132" y="393"/>
                  </a:lnTo>
                  <a:lnTo>
                    <a:pt x="130" y="391"/>
                  </a:lnTo>
                  <a:lnTo>
                    <a:pt x="126" y="389"/>
                  </a:lnTo>
                  <a:lnTo>
                    <a:pt x="126" y="388"/>
                  </a:lnTo>
                  <a:lnTo>
                    <a:pt x="126" y="389"/>
                  </a:lnTo>
                  <a:lnTo>
                    <a:pt x="124" y="389"/>
                  </a:lnTo>
                  <a:lnTo>
                    <a:pt x="124" y="388"/>
                  </a:lnTo>
                  <a:lnTo>
                    <a:pt x="124" y="384"/>
                  </a:lnTo>
                  <a:lnTo>
                    <a:pt x="121" y="380"/>
                  </a:lnTo>
                  <a:lnTo>
                    <a:pt x="117" y="380"/>
                  </a:lnTo>
                  <a:lnTo>
                    <a:pt x="115" y="380"/>
                  </a:lnTo>
                  <a:lnTo>
                    <a:pt x="113" y="380"/>
                  </a:lnTo>
                  <a:lnTo>
                    <a:pt x="111" y="380"/>
                  </a:lnTo>
                  <a:lnTo>
                    <a:pt x="106" y="376"/>
                  </a:lnTo>
                  <a:lnTo>
                    <a:pt x="102" y="374"/>
                  </a:lnTo>
                  <a:lnTo>
                    <a:pt x="98" y="371"/>
                  </a:lnTo>
                  <a:lnTo>
                    <a:pt x="96" y="371"/>
                  </a:lnTo>
                  <a:lnTo>
                    <a:pt x="92" y="371"/>
                  </a:lnTo>
                  <a:lnTo>
                    <a:pt x="91" y="371"/>
                  </a:lnTo>
                  <a:lnTo>
                    <a:pt x="87" y="376"/>
                  </a:lnTo>
                  <a:lnTo>
                    <a:pt x="85" y="380"/>
                  </a:lnTo>
                  <a:lnTo>
                    <a:pt x="83" y="380"/>
                  </a:lnTo>
                  <a:lnTo>
                    <a:pt x="83" y="376"/>
                  </a:lnTo>
                  <a:lnTo>
                    <a:pt x="85" y="374"/>
                  </a:lnTo>
                  <a:lnTo>
                    <a:pt x="83" y="371"/>
                  </a:lnTo>
                  <a:lnTo>
                    <a:pt x="83" y="371"/>
                  </a:lnTo>
                  <a:lnTo>
                    <a:pt x="81" y="369"/>
                  </a:lnTo>
                  <a:lnTo>
                    <a:pt x="77" y="371"/>
                  </a:lnTo>
                  <a:lnTo>
                    <a:pt x="77" y="374"/>
                  </a:lnTo>
                  <a:lnTo>
                    <a:pt x="74" y="376"/>
                  </a:lnTo>
                  <a:lnTo>
                    <a:pt x="72" y="374"/>
                  </a:lnTo>
                  <a:lnTo>
                    <a:pt x="72" y="371"/>
                  </a:lnTo>
                  <a:lnTo>
                    <a:pt x="68" y="369"/>
                  </a:lnTo>
                  <a:lnTo>
                    <a:pt x="68" y="371"/>
                  </a:lnTo>
                  <a:lnTo>
                    <a:pt x="68" y="376"/>
                  </a:lnTo>
                  <a:lnTo>
                    <a:pt x="66" y="380"/>
                  </a:lnTo>
                  <a:lnTo>
                    <a:pt x="62" y="376"/>
                  </a:lnTo>
                  <a:lnTo>
                    <a:pt x="62" y="374"/>
                  </a:lnTo>
                  <a:lnTo>
                    <a:pt x="64" y="371"/>
                  </a:lnTo>
                  <a:lnTo>
                    <a:pt x="68" y="369"/>
                  </a:lnTo>
                  <a:lnTo>
                    <a:pt x="66" y="367"/>
                  </a:lnTo>
                  <a:lnTo>
                    <a:pt x="64" y="367"/>
                  </a:lnTo>
                  <a:lnTo>
                    <a:pt x="62" y="367"/>
                  </a:lnTo>
                  <a:lnTo>
                    <a:pt x="59" y="369"/>
                  </a:lnTo>
                  <a:lnTo>
                    <a:pt x="57" y="369"/>
                  </a:lnTo>
                  <a:lnTo>
                    <a:pt x="57" y="371"/>
                  </a:lnTo>
                  <a:lnTo>
                    <a:pt x="57" y="371"/>
                  </a:lnTo>
                  <a:lnTo>
                    <a:pt x="53" y="371"/>
                  </a:lnTo>
                  <a:lnTo>
                    <a:pt x="53" y="367"/>
                  </a:lnTo>
                  <a:lnTo>
                    <a:pt x="53" y="365"/>
                  </a:lnTo>
                  <a:lnTo>
                    <a:pt x="51" y="361"/>
                  </a:lnTo>
                  <a:lnTo>
                    <a:pt x="51" y="361"/>
                  </a:lnTo>
                  <a:lnTo>
                    <a:pt x="49" y="361"/>
                  </a:lnTo>
                  <a:lnTo>
                    <a:pt x="47" y="363"/>
                  </a:lnTo>
                  <a:lnTo>
                    <a:pt x="47" y="369"/>
                  </a:lnTo>
                  <a:lnTo>
                    <a:pt x="47" y="369"/>
                  </a:lnTo>
                  <a:lnTo>
                    <a:pt x="47" y="371"/>
                  </a:lnTo>
                  <a:lnTo>
                    <a:pt x="47" y="376"/>
                  </a:lnTo>
                  <a:lnTo>
                    <a:pt x="47" y="380"/>
                  </a:lnTo>
                  <a:lnTo>
                    <a:pt x="47" y="380"/>
                  </a:lnTo>
                  <a:lnTo>
                    <a:pt x="44" y="380"/>
                  </a:lnTo>
                  <a:lnTo>
                    <a:pt x="40" y="376"/>
                  </a:lnTo>
                  <a:lnTo>
                    <a:pt x="36" y="374"/>
                  </a:lnTo>
                  <a:lnTo>
                    <a:pt x="32" y="371"/>
                  </a:lnTo>
                  <a:lnTo>
                    <a:pt x="30" y="369"/>
                  </a:lnTo>
                  <a:lnTo>
                    <a:pt x="27" y="367"/>
                  </a:lnTo>
                  <a:lnTo>
                    <a:pt x="27" y="365"/>
                  </a:lnTo>
                  <a:lnTo>
                    <a:pt x="28" y="365"/>
                  </a:lnTo>
                  <a:lnTo>
                    <a:pt x="25" y="363"/>
                  </a:lnTo>
                  <a:lnTo>
                    <a:pt x="23" y="359"/>
                  </a:lnTo>
                  <a:lnTo>
                    <a:pt x="23" y="356"/>
                  </a:lnTo>
                  <a:lnTo>
                    <a:pt x="19" y="352"/>
                  </a:lnTo>
                  <a:lnTo>
                    <a:pt x="19" y="346"/>
                  </a:lnTo>
                  <a:lnTo>
                    <a:pt x="19" y="346"/>
                  </a:lnTo>
                  <a:lnTo>
                    <a:pt x="25" y="346"/>
                  </a:lnTo>
                  <a:lnTo>
                    <a:pt x="27" y="344"/>
                  </a:lnTo>
                  <a:lnTo>
                    <a:pt x="28" y="342"/>
                  </a:lnTo>
                  <a:lnTo>
                    <a:pt x="34" y="342"/>
                  </a:lnTo>
                  <a:lnTo>
                    <a:pt x="36" y="344"/>
                  </a:lnTo>
                  <a:lnTo>
                    <a:pt x="38" y="342"/>
                  </a:lnTo>
                  <a:lnTo>
                    <a:pt x="40" y="340"/>
                  </a:lnTo>
                  <a:lnTo>
                    <a:pt x="40" y="339"/>
                  </a:lnTo>
                  <a:lnTo>
                    <a:pt x="36" y="339"/>
                  </a:lnTo>
                  <a:lnTo>
                    <a:pt x="30" y="337"/>
                  </a:lnTo>
                  <a:lnTo>
                    <a:pt x="28" y="337"/>
                  </a:lnTo>
                  <a:lnTo>
                    <a:pt x="27" y="339"/>
                  </a:lnTo>
                  <a:lnTo>
                    <a:pt x="23" y="333"/>
                  </a:lnTo>
                  <a:lnTo>
                    <a:pt x="23" y="327"/>
                  </a:lnTo>
                  <a:lnTo>
                    <a:pt x="23" y="325"/>
                  </a:lnTo>
                  <a:lnTo>
                    <a:pt x="27" y="324"/>
                  </a:lnTo>
                  <a:lnTo>
                    <a:pt x="28" y="320"/>
                  </a:lnTo>
                  <a:lnTo>
                    <a:pt x="28" y="320"/>
                  </a:lnTo>
                  <a:lnTo>
                    <a:pt x="27" y="320"/>
                  </a:lnTo>
                  <a:lnTo>
                    <a:pt x="25" y="320"/>
                  </a:lnTo>
                  <a:lnTo>
                    <a:pt x="23" y="324"/>
                  </a:lnTo>
                  <a:lnTo>
                    <a:pt x="23" y="324"/>
                  </a:lnTo>
                  <a:lnTo>
                    <a:pt x="19" y="324"/>
                  </a:lnTo>
                  <a:lnTo>
                    <a:pt x="19" y="327"/>
                  </a:lnTo>
                  <a:lnTo>
                    <a:pt x="13" y="325"/>
                  </a:lnTo>
                  <a:lnTo>
                    <a:pt x="13" y="322"/>
                  </a:lnTo>
                  <a:lnTo>
                    <a:pt x="13" y="320"/>
                  </a:lnTo>
                  <a:lnTo>
                    <a:pt x="17" y="320"/>
                  </a:lnTo>
                  <a:lnTo>
                    <a:pt x="15" y="316"/>
                  </a:lnTo>
                  <a:lnTo>
                    <a:pt x="13" y="316"/>
                  </a:lnTo>
                  <a:lnTo>
                    <a:pt x="12" y="316"/>
                  </a:lnTo>
                  <a:lnTo>
                    <a:pt x="12" y="316"/>
                  </a:lnTo>
                  <a:lnTo>
                    <a:pt x="12" y="312"/>
                  </a:lnTo>
                  <a:lnTo>
                    <a:pt x="13" y="310"/>
                  </a:lnTo>
                  <a:lnTo>
                    <a:pt x="15" y="310"/>
                  </a:lnTo>
                  <a:lnTo>
                    <a:pt x="17" y="308"/>
                  </a:lnTo>
                  <a:lnTo>
                    <a:pt x="19" y="308"/>
                  </a:lnTo>
                  <a:lnTo>
                    <a:pt x="19" y="310"/>
                  </a:lnTo>
                  <a:lnTo>
                    <a:pt x="19" y="307"/>
                  </a:lnTo>
                  <a:lnTo>
                    <a:pt x="25" y="305"/>
                  </a:lnTo>
                  <a:lnTo>
                    <a:pt x="32" y="305"/>
                  </a:lnTo>
                  <a:lnTo>
                    <a:pt x="36" y="308"/>
                  </a:lnTo>
                  <a:lnTo>
                    <a:pt x="44" y="308"/>
                  </a:lnTo>
                  <a:lnTo>
                    <a:pt x="47" y="312"/>
                  </a:lnTo>
                  <a:lnTo>
                    <a:pt x="53" y="312"/>
                  </a:lnTo>
                  <a:lnTo>
                    <a:pt x="57" y="314"/>
                  </a:lnTo>
                  <a:lnTo>
                    <a:pt x="64" y="316"/>
                  </a:lnTo>
                  <a:lnTo>
                    <a:pt x="66" y="316"/>
                  </a:lnTo>
                  <a:lnTo>
                    <a:pt x="68" y="316"/>
                  </a:lnTo>
                  <a:lnTo>
                    <a:pt x="72" y="316"/>
                  </a:lnTo>
                  <a:lnTo>
                    <a:pt x="68" y="316"/>
                  </a:lnTo>
                  <a:lnTo>
                    <a:pt x="66" y="316"/>
                  </a:lnTo>
                  <a:lnTo>
                    <a:pt x="60" y="314"/>
                  </a:lnTo>
                  <a:lnTo>
                    <a:pt x="57" y="308"/>
                  </a:lnTo>
                  <a:lnTo>
                    <a:pt x="51" y="308"/>
                  </a:lnTo>
                  <a:lnTo>
                    <a:pt x="47" y="308"/>
                  </a:lnTo>
                  <a:lnTo>
                    <a:pt x="44" y="305"/>
                  </a:lnTo>
                  <a:lnTo>
                    <a:pt x="44" y="303"/>
                  </a:lnTo>
                  <a:lnTo>
                    <a:pt x="49" y="301"/>
                  </a:lnTo>
                  <a:lnTo>
                    <a:pt x="57" y="303"/>
                  </a:lnTo>
                  <a:lnTo>
                    <a:pt x="62" y="303"/>
                  </a:lnTo>
                  <a:lnTo>
                    <a:pt x="68" y="305"/>
                  </a:lnTo>
                  <a:lnTo>
                    <a:pt x="72" y="308"/>
                  </a:lnTo>
                  <a:lnTo>
                    <a:pt x="72" y="308"/>
                  </a:lnTo>
                  <a:lnTo>
                    <a:pt x="74" y="310"/>
                  </a:lnTo>
                  <a:lnTo>
                    <a:pt x="76" y="312"/>
                  </a:lnTo>
                  <a:lnTo>
                    <a:pt x="76" y="310"/>
                  </a:lnTo>
                  <a:lnTo>
                    <a:pt x="76" y="308"/>
                  </a:lnTo>
                  <a:lnTo>
                    <a:pt x="76" y="305"/>
                  </a:lnTo>
                  <a:lnTo>
                    <a:pt x="81" y="303"/>
                  </a:lnTo>
                  <a:lnTo>
                    <a:pt x="81" y="303"/>
                  </a:lnTo>
                  <a:lnTo>
                    <a:pt x="81" y="297"/>
                  </a:lnTo>
                  <a:lnTo>
                    <a:pt x="77" y="295"/>
                  </a:lnTo>
                  <a:lnTo>
                    <a:pt x="76" y="295"/>
                  </a:lnTo>
                  <a:lnTo>
                    <a:pt x="74" y="295"/>
                  </a:lnTo>
                  <a:lnTo>
                    <a:pt x="76" y="291"/>
                  </a:lnTo>
                  <a:lnTo>
                    <a:pt x="72" y="291"/>
                  </a:lnTo>
                  <a:lnTo>
                    <a:pt x="72" y="291"/>
                  </a:lnTo>
                  <a:lnTo>
                    <a:pt x="68" y="295"/>
                  </a:lnTo>
                  <a:lnTo>
                    <a:pt x="64" y="295"/>
                  </a:lnTo>
                  <a:lnTo>
                    <a:pt x="59" y="295"/>
                  </a:lnTo>
                  <a:lnTo>
                    <a:pt x="57" y="291"/>
                  </a:lnTo>
                  <a:lnTo>
                    <a:pt x="57" y="290"/>
                  </a:lnTo>
                  <a:lnTo>
                    <a:pt x="57" y="290"/>
                  </a:lnTo>
                  <a:lnTo>
                    <a:pt x="51" y="286"/>
                  </a:lnTo>
                  <a:lnTo>
                    <a:pt x="49" y="286"/>
                  </a:lnTo>
                  <a:lnTo>
                    <a:pt x="49" y="286"/>
                  </a:lnTo>
                  <a:lnTo>
                    <a:pt x="49" y="290"/>
                  </a:lnTo>
                  <a:lnTo>
                    <a:pt x="51" y="290"/>
                  </a:lnTo>
                  <a:lnTo>
                    <a:pt x="51" y="295"/>
                  </a:lnTo>
                  <a:lnTo>
                    <a:pt x="49" y="295"/>
                  </a:lnTo>
                  <a:lnTo>
                    <a:pt x="44" y="295"/>
                  </a:lnTo>
                  <a:lnTo>
                    <a:pt x="40" y="295"/>
                  </a:lnTo>
                  <a:lnTo>
                    <a:pt x="34" y="290"/>
                  </a:lnTo>
                  <a:lnTo>
                    <a:pt x="36" y="286"/>
                  </a:lnTo>
                  <a:lnTo>
                    <a:pt x="40" y="286"/>
                  </a:lnTo>
                  <a:lnTo>
                    <a:pt x="44" y="282"/>
                  </a:lnTo>
                  <a:lnTo>
                    <a:pt x="44" y="282"/>
                  </a:lnTo>
                  <a:lnTo>
                    <a:pt x="44" y="282"/>
                  </a:lnTo>
                  <a:lnTo>
                    <a:pt x="40" y="282"/>
                  </a:lnTo>
                  <a:lnTo>
                    <a:pt x="36" y="286"/>
                  </a:lnTo>
                  <a:lnTo>
                    <a:pt x="32" y="282"/>
                  </a:lnTo>
                  <a:lnTo>
                    <a:pt x="32" y="282"/>
                  </a:lnTo>
                  <a:lnTo>
                    <a:pt x="34" y="280"/>
                  </a:lnTo>
                  <a:lnTo>
                    <a:pt x="38" y="278"/>
                  </a:lnTo>
                  <a:lnTo>
                    <a:pt x="40" y="276"/>
                  </a:lnTo>
                  <a:lnTo>
                    <a:pt x="44" y="273"/>
                  </a:lnTo>
                  <a:lnTo>
                    <a:pt x="42" y="271"/>
                  </a:lnTo>
                  <a:lnTo>
                    <a:pt x="40" y="269"/>
                  </a:lnTo>
                  <a:lnTo>
                    <a:pt x="40" y="271"/>
                  </a:lnTo>
                  <a:lnTo>
                    <a:pt x="38" y="273"/>
                  </a:lnTo>
                  <a:lnTo>
                    <a:pt x="34" y="275"/>
                  </a:lnTo>
                  <a:lnTo>
                    <a:pt x="28" y="276"/>
                  </a:lnTo>
                  <a:lnTo>
                    <a:pt x="27" y="276"/>
                  </a:lnTo>
                  <a:lnTo>
                    <a:pt x="25" y="273"/>
                  </a:lnTo>
                  <a:lnTo>
                    <a:pt x="25" y="271"/>
                  </a:lnTo>
                  <a:lnTo>
                    <a:pt x="27" y="269"/>
                  </a:lnTo>
                  <a:lnTo>
                    <a:pt x="28" y="267"/>
                  </a:lnTo>
                  <a:lnTo>
                    <a:pt x="28" y="265"/>
                  </a:lnTo>
                  <a:lnTo>
                    <a:pt x="27" y="265"/>
                  </a:lnTo>
                  <a:lnTo>
                    <a:pt x="23" y="265"/>
                  </a:lnTo>
                  <a:lnTo>
                    <a:pt x="23" y="265"/>
                  </a:lnTo>
                  <a:lnTo>
                    <a:pt x="19" y="256"/>
                  </a:lnTo>
                  <a:lnTo>
                    <a:pt x="17" y="256"/>
                  </a:lnTo>
                  <a:lnTo>
                    <a:pt x="13" y="252"/>
                  </a:lnTo>
                  <a:lnTo>
                    <a:pt x="13" y="252"/>
                  </a:lnTo>
                  <a:lnTo>
                    <a:pt x="15" y="250"/>
                  </a:lnTo>
                  <a:lnTo>
                    <a:pt x="19" y="248"/>
                  </a:lnTo>
                  <a:lnTo>
                    <a:pt x="19" y="246"/>
                  </a:lnTo>
                  <a:lnTo>
                    <a:pt x="19" y="244"/>
                  </a:lnTo>
                  <a:lnTo>
                    <a:pt x="23" y="244"/>
                  </a:lnTo>
                  <a:lnTo>
                    <a:pt x="23" y="246"/>
                  </a:lnTo>
                  <a:lnTo>
                    <a:pt x="23" y="244"/>
                  </a:lnTo>
                  <a:lnTo>
                    <a:pt x="23" y="243"/>
                  </a:lnTo>
                  <a:lnTo>
                    <a:pt x="19" y="243"/>
                  </a:lnTo>
                  <a:lnTo>
                    <a:pt x="17" y="241"/>
                  </a:lnTo>
                  <a:lnTo>
                    <a:pt x="19" y="239"/>
                  </a:lnTo>
                  <a:lnTo>
                    <a:pt x="23" y="239"/>
                  </a:lnTo>
                  <a:lnTo>
                    <a:pt x="27" y="237"/>
                  </a:lnTo>
                  <a:lnTo>
                    <a:pt x="27" y="235"/>
                  </a:lnTo>
                  <a:lnTo>
                    <a:pt x="27" y="231"/>
                  </a:lnTo>
                  <a:lnTo>
                    <a:pt x="30" y="231"/>
                  </a:lnTo>
                  <a:lnTo>
                    <a:pt x="32" y="231"/>
                  </a:lnTo>
                  <a:lnTo>
                    <a:pt x="34" y="231"/>
                  </a:lnTo>
                  <a:lnTo>
                    <a:pt x="36" y="231"/>
                  </a:lnTo>
                  <a:lnTo>
                    <a:pt x="40" y="231"/>
                  </a:lnTo>
                  <a:lnTo>
                    <a:pt x="42" y="227"/>
                  </a:lnTo>
                  <a:lnTo>
                    <a:pt x="44" y="227"/>
                  </a:lnTo>
                  <a:lnTo>
                    <a:pt x="47" y="231"/>
                  </a:lnTo>
                  <a:lnTo>
                    <a:pt x="47" y="231"/>
                  </a:lnTo>
                  <a:lnTo>
                    <a:pt x="47" y="231"/>
                  </a:lnTo>
                  <a:lnTo>
                    <a:pt x="49" y="231"/>
                  </a:lnTo>
                  <a:lnTo>
                    <a:pt x="49" y="227"/>
                  </a:lnTo>
                  <a:lnTo>
                    <a:pt x="53" y="226"/>
                  </a:lnTo>
                  <a:lnTo>
                    <a:pt x="57" y="227"/>
                  </a:lnTo>
                  <a:lnTo>
                    <a:pt x="57" y="227"/>
                  </a:lnTo>
                  <a:lnTo>
                    <a:pt x="59" y="226"/>
                  </a:lnTo>
                  <a:lnTo>
                    <a:pt x="59" y="226"/>
                  </a:lnTo>
                  <a:lnTo>
                    <a:pt x="62" y="226"/>
                  </a:lnTo>
                  <a:lnTo>
                    <a:pt x="76" y="222"/>
                  </a:lnTo>
                  <a:lnTo>
                    <a:pt x="77" y="222"/>
                  </a:lnTo>
                  <a:lnTo>
                    <a:pt x="81" y="226"/>
                  </a:lnTo>
                  <a:lnTo>
                    <a:pt x="81" y="222"/>
                  </a:lnTo>
                  <a:lnTo>
                    <a:pt x="81" y="222"/>
                  </a:lnTo>
                  <a:lnTo>
                    <a:pt x="81" y="220"/>
                  </a:lnTo>
                  <a:lnTo>
                    <a:pt x="85" y="216"/>
                  </a:lnTo>
                  <a:lnTo>
                    <a:pt x="91" y="216"/>
                  </a:lnTo>
                  <a:lnTo>
                    <a:pt x="92" y="216"/>
                  </a:lnTo>
                  <a:lnTo>
                    <a:pt x="96" y="218"/>
                  </a:lnTo>
                  <a:lnTo>
                    <a:pt x="98" y="218"/>
                  </a:lnTo>
                  <a:lnTo>
                    <a:pt x="102" y="216"/>
                  </a:lnTo>
                  <a:lnTo>
                    <a:pt x="106" y="214"/>
                  </a:lnTo>
                  <a:lnTo>
                    <a:pt x="111" y="216"/>
                  </a:lnTo>
                  <a:lnTo>
                    <a:pt x="113" y="218"/>
                  </a:lnTo>
                  <a:lnTo>
                    <a:pt x="117" y="218"/>
                  </a:lnTo>
                  <a:lnTo>
                    <a:pt x="117" y="220"/>
                  </a:lnTo>
                  <a:lnTo>
                    <a:pt x="123" y="222"/>
                  </a:lnTo>
                  <a:lnTo>
                    <a:pt x="124" y="222"/>
                  </a:lnTo>
                  <a:lnTo>
                    <a:pt x="126" y="222"/>
                  </a:lnTo>
                  <a:lnTo>
                    <a:pt x="126" y="220"/>
                  </a:lnTo>
                  <a:lnTo>
                    <a:pt x="130" y="216"/>
                  </a:lnTo>
                  <a:lnTo>
                    <a:pt x="132" y="212"/>
                  </a:lnTo>
                  <a:lnTo>
                    <a:pt x="134" y="209"/>
                  </a:lnTo>
                  <a:lnTo>
                    <a:pt x="140" y="207"/>
                  </a:lnTo>
                  <a:lnTo>
                    <a:pt x="140" y="205"/>
                  </a:lnTo>
                  <a:lnTo>
                    <a:pt x="141" y="201"/>
                  </a:lnTo>
                  <a:lnTo>
                    <a:pt x="147" y="197"/>
                  </a:lnTo>
                  <a:lnTo>
                    <a:pt x="149" y="195"/>
                  </a:lnTo>
                  <a:lnTo>
                    <a:pt x="145" y="195"/>
                  </a:lnTo>
                  <a:lnTo>
                    <a:pt x="145" y="192"/>
                  </a:lnTo>
                  <a:lnTo>
                    <a:pt x="149" y="188"/>
                  </a:lnTo>
                  <a:lnTo>
                    <a:pt x="151" y="188"/>
                  </a:lnTo>
                  <a:lnTo>
                    <a:pt x="155" y="188"/>
                  </a:lnTo>
                  <a:lnTo>
                    <a:pt x="158" y="184"/>
                  </a:lnTo>
                  <a:lnTo>
                    <a:pt x="160" y="182"/>
                  </a:lnTo>
                  <a:lnTo>
                    <a:pt x="158" y="180"/>
                  </a:lnTo>
                  <a:lnTo>
                    <a:pt x="155" y="180"/>
                  </a:lnTo>
                  <a:lnTo>
                    <a:pt x="151" y="178"/>
                  </a:lnTo>
                  <a:lnTo>
                    <a:pt x="151" y="177"/>
                  </a:lnTo>
                  <a:lnTo>
                    <a:pt x="151" y="175"/>
                  </a:lnTo>
                  <a:lnTo>
                    <a:pt x="155" y="173"/>
                  </a:lnTo>
                  <a:lnTo>
                    <a:pt x="160" y="175"/>
                  </a:lnTo>
                  <a:lnTo>
                    <a:pt x="164" y="173"/>
                  </a:lnTo>
                  <a:lnTo>
                    <a:pt x="168" y="171"/>
                  </a:lnTo>
                  <a:lnTo>
                    <a:pt x="170" y="167"/>
                  </a:lnTo>
                  <a:lnTo>
                    <a:pt x="168" y="167"/>
                  </a:lnTo>
                  <a:lnTo>
                    <a:pt x="168" y="163"/>
                  </a:lnTo>
                  <a:lnTo>
                    <a:pt x="168" y="163"/>
                  </a:lnTo>
                  <a:lnTo>
                    <a:pt x="164" y="167"/>
                  </a:lnTo>
                  <a:lnTo>
                    <a:pt x="164" y="171"/>
                  </a:lnTo>
                  <a:lnTo>
                    <a:pt x="162" y="171"/>
                  </a:lnTo>
                  <a:lnTo>
                    <a:pt x="156" y="171"/>
                  </a:lnTo>
                  <a:lnTo>
                    <a:pt x="155" y="171"/>
                  </a:lnTo>
                  <a:lnTo>
                    <a:pt x="151" y="171"/>
                  </a:lnTo>
                  <a:lnTo>
                    <a:pt x="149" y="173"/>
                  </a:lnTo>
                  <a:lnTo>
                    <a:pt x="147" y="173"/>
                  </a:lnTo>
                  <a:lnTo>
                    <a:pt x="145" y="171"/>
                  </a:lnTo>
                  <a:lnTo>
                    <a:pt x="141" y="167"/>
                  </a:lnTo>
                  <a:lnTo>
                    <a:pt x="140" y="171"/>
                  </a:lnTo>
                  <a:lnTo>
                    <a:pt x="138" y="171"/>
                  </a:lnTo>
                  <a:lnTo>
                    <a:pt x="136" y="171"/>
                  </a:lnTo>
                  <a:lnTo>
                    <a:pt x="134" y="171"/>
                  </a:lnTo>
                  <a:lnTo>
                    <a:pt x="132" y="171"/>
                  </a:lnTo>
                  <a:lnTo>
                    <a:pt x="130" y="171"/>
                  </a:lnTo>
                  <a:lnTo>
                    <a:pt x="130" y="167"/>
                  </a:lnTo>
                  <a:lnTo>
                    <a:pt x="130" y="163"/>
                  </a:lnTo>
                  <a:lnTo>
                    <a:pt x="130" y="163"/>
                  </a:lnTo>
                  <a:lnTo>
                    <a:pt x="130" y="162"/>
                  </a:lnTo>
                  <a:lnTo>
                    <a:pt x="130" y="158"/>
                  </a:lnTo>
                  <a:lnTo>
                    <a:pt x="132" y="158"/>
                  </a:lnTo>
                  <a:lnTo>
                    <a:pt x="134" y="156"/>
                  </a:lnTo>
                  <a:lnTo>
                    <a:pt x="136" y="154"/>
                  </a:lnTo>
                  <a:lnTo>
                    <a:pt x="138" y="154"/>
                  </a:lnTo>
                  <a:lnTo>
                    <a:pt x="138" y="152"/>
                  </a:lnTo>
                  <a:lnTo>
                    <a:pt x="136" y="150"/>
                  </a:lnTo>
                  <a:lnTo>
                    <a:pt x="136" y="148"/>
                  </a:lnTo>
                  <a:lnTo>
                    <a:pt x="138" y="146"/>
                  </a:lnTo>
                  <a:lnTo>
                    <a:pt x="140" y="146"/>
                  </a:lnTo>
                  <a:lnTo>
                    <a:pt x="141" y="145"/>
                  </a:lnTo>
                  <a:lnTo>
                    <a:pt x="145" y="143"/>
                  </a:lnTo>
                  <a:lnTo>
                    <a:pt x="147" y="141"/>
                  </a:lnTo>
                  <a:lnTo>
                    <a:pt x="151" y="139"/>
                  </a:lnTo>
                  <a:lnTo>
                    <a:pt x="155" y="137"/>
                  </a:lnTo>
                  <a:lnTo>
                    <a:pt x="155" y="133"/>
                  </a:lnTo>
                  <a:lnTo>
                    <a:pt x="160" y="137"/>
                  </a:lnTo>
                  <a:lnTo>
                    <a:pt x="162" y="133"/>
                  </a:lnTo>
                  <a:lnTo>
                    <a:pt x="162" y="133"/>
                  </a:lnTo>
                  <a:lnTo>
                    <a:pt x="160" y="133"/>
                  </a:lnTo>
                  <a:lnTo>
                    <a:pt x="160" y="131"/>
                  </a:lnTo>
                  <a:lnTo>
                    <a:pt x="162" y="131"/>
                  </a:lnTo>
                  <a:lnTo>
                    <a:pt x="166" y="131"/>
                  </a:lnTo>
                  <a:lnTo>
                    <a:pt x="166" y="133"/>
                  </a:lnTo>
                  <a:lnTo>
                    <a:pt x="168" y="131"/>
                  </a:lnTo>
                  <a:lnTo>
                    <a:pt x="173" y="128"/>
                  </a:lnTo>
                  <a:lnTo>
                    <a:pt x="172" y="124"/>
                  </a:lnTo>
                  <a:lnTo>
                    <a:pt x="173" y="122"/>
                  </a:lnTo>
                  <a:lnTo>
                    <a:pt x="175" y="118"/>
                  </a:lnTo>
                  <a:lnTo>
                    <a:pt x="179" y="118"/>
                  </a:lnTo>
                  <a:lnTo>
                    <a:pt x="181" y="114"/>
                  </a:lnTo>
                  <a:lnTo>
                    <a:pt x="185" y="114"/>
                  </a:lnTo>
                  <a:lnTo>
                    <a:pt x="187" y="114"/>
                  </a:lnTo>
                  <a:lnTo>
                    <a:pt x="187" y="114"/>
                  </a:lnTo>
                  <a:lnTo>
                    <a:pt x="188" y="118"/>
                  </a:lnTo>
                  <a:lnTo>
                    <a:pt x="188" y="126"/>
                  </a:lnTo>
                  <a:lnTo>
                    <a:pt x="188" y="128"/>
                  </a:lnTo>
                  <a:lnTo>
                    <a:pt x="188" y="133"/>
                  </a:lnTo>
                  <a:lnTo>
                    <a:pt x="188" y="139"/>
                  </a:lnTo>
                  <a:lnTo>
                    <a:pt x="190" y="139"/>
                  </a:lnTo>
                  <a:lnTo>
                    <a:pt x="190" y="137"/>
                  </a:lnTo>
                  <a:lnTo>
                    <a:pt x="192" y="133"/>
                  </a:lnTo>
                  <a:lnTo>
                    <a:pt x="190" y="128"/>
                  </a:lnTo>
                  <a:lnTo>
                    <a:pt x="190" y="124"/>
                  </a:lnTo>
                  <a:lnTo>
                    <a:pt x="190" y="120"/>
                  </a:lnTo>
                  <a:lnTo>
                    <a:pt x="190" y="116"/>
                  </a:lnTo>
                  <a:lnTo>
                    <a:pt x="192" y="114"/>
                  </a:lnTo>
                  <a:lnTo>
                    <a:pt x="194" y="114"/>
                  </a:lnTo>
                  <a:lnTo>
                    <a:pt x="196" y="113"/>
                  </a:lnTo>
                  <a:lnTo>
                    <a:pt x="198" y="111"/>
                  </a:lnTo>
                  <a:lnTo>
                    <a:pt x="200" y="111"/>
                  </a:lnTo>
                  <a:lnTo>
                    <a:pt x="200" y="113"/>
                  </a:lnTo>
                  <a:lnTo>
                    <a:pt x="200" y="114"/>
                  </a:lnTo>
                  <a:lnTo>
                    <a:pt x="200" y="114"/>
                  </a:lnTo>
                  <a:lnTo>
                    <a:pt x="204" y="116"/>
                  </a:lnTo>
                  <a:lnTo>
                    <a:pt x="204" y="118"/>
                  </a:lnTo>
                  <a:lnTo>
                    <a:pt x="204" y="120"/>
                  </a:lnTo>
                  <a:lnTo>
                    <a:pt x="205" y="122"/>
                  </a:lnTo>
                  <a:lnTo>
                    <a:pt x="211" y="122"/>
                  </a:lnTo>
                  <a:lnTo>
                    <a:pt x="213" y="122"/>
                  </a:lnTo>
                  <a:lnTo>
                    <a:pt x="215" y="122"/>
                  </a:lnTo>
                  <a:lnTo>
                    <a:pt x="217" y="120"/>
                  </a:lnTo>
                  <a:lnTo>
                    <a:pt x="215" y="116"/>
                  </a:lnTo>
                  <a:lnTo>
                    <a:pt x="217" y="114"/>
                  </a:lnTo>
                  <a:lnTo>
                    <a:pt x="219" y="113"/>
                  </a:lnTo>
                  <a:lnTo>
                    <a:pt x="219" y="109"/>
                  </a:lnTo>
                  <a:lnTo>
                    <a:pt x="220" y="109"/>
                  </a:lnTo>
                  <a:lnTo>
                    <a:pt x="222" y="107"/>
                  </a:lnTo>
                  <a:lnTo>
                    <a:pt x="228" y="107"/>
                  </a:lnTo>
                  <a:lnTo>
                    <a:pt x="228" y="103"/>
                  </a:lnTo>
                  <a:lnTo>
                    <a:pt x="228" y="97"/>
                  </a:lnTo>
                  <a:lnTo>
                    <a:pt x="228" y="97"/>
                  </a:lnTo>
                  <a:lnTo>
                    <a:pt x="224" y="97"/>
                  </a:lnTo>
                  <a:lnTo>
                    <a:pt x="224" y="94"/>
                  </a:lnTo>
                  <a:lnTo>
                    <a:pt x="224" y="94"/>
                  </a:lnTo>
                  <a:lnTo>
                    <a:pt x="228" y="90"/>
                  </a:lnTo>
                  <a:lnTo>
                    <a:pt x="228" y="86"/>
                  </a:lnTo>
                  <a:lnTo>
                    <a:pt x="228" y="84"/>
                  </a:lnTo>
                  <a:lnTo>
                    <a:pt x="230" y="79"/>
                  </a:lnTo>
                  <a:lnTo>
                    <a:pt x="234" y="77"/>
                  </a:lnTo>
                  <a:lnTo>
                    <a:pt x="237" y="77"/>
                  </a:lnTo>
                  <a:lnTo>
                    <a:pt x="241" y="73"/>
                  </a:lnTo>
                  <a:lnTo>
                    <a:pt x="247" y="73"/>
                  </a:lnTo>
                  <a:lnTo>
                    <a:pt x="247" y="73"/>
                  </a:lnTo>
                  <a:lnTo>
                    <a:pt x="249" y="77"/>
                  </a:lnTo>
                  <a:lnTo>
                    <a:pt x="249" y="79"/>
                  </a:lnTo>
                  <a:lnTo>
                    <a:pt x="252" y="82"/>
                  </a:lnTo>
                  <a:lnTo>
                    <a:pt x="252" y="86"/>
                  </a:lnTo>
                  <a:lnTo>
                    <a:pt x="249" y="94"/>
                  </a:lnTo>
                  <a:lnTo>
                    <a:pt x="249" y="101"/>
                  </a:lnTo>
                  <a:lnTo>
                    <a:pt x="252" y="103"/>
                  </a:lnTo>
                  <a:lnTo>
                    <a:pt x="258" y="107"/>
                  </a:lnTo>
                  <a:lnTo>
                    <a:pt x="258" y="109"/>
                  </a:lnTo>
                  <a:lnTo>
                    <a:pt x="260" y="111"/>
                  </a:lnTo>
                  <a:lnTo>
                    <a:pt x="260" y="109"/>
                  </a:lnTo>
                  <a:lnTo>
                    <a:pt x="260" y="103"/>
                  </a:lnTo>
                  <a:lnTo>
                    <a:pt x="260" y="101"/>
                  </a:lnTo>
                  <a:lnTo>
                    <a:pt x="254" y="94"/>
                  </a:lnTo>
                  <a:lnTo>
                    <a:pt x="254" y="88"/>
                  </a:lnTo>
                  <a:lnTo>
                    <a:pt x="258" y="84"/>
                  </a:lnTo>
                  <a:lnTo>
                    <a:pt x="258" y="81"/>
                  </a:lnTo>
                  <a:lnTo>
                    <a:pt x="258" y="79"/>
                  </a:lnTo>
                  <a:lnTo>
                    <a:pt x="254" y="77"/>
                  </a:lnTo>
                  <a:lnTo>
                    <a:pt x="254" y="73"/>
                  </a:lnTo>
                  <a:lnTo>
                    <a:pt x="254" y="69"/>
                  </a:lnTo>
                  <a:lnTo>
                    <a:pt x="254" y="69"/>
                  </a:lnTo>
                  <a:lnTo>
                    <a:pt x="258" y="64"/>
                  </a:lnTo>
                  <a:lnTo>
                    <a:pt x="262" y="64"/>
                  </a:lnTo>
                  <a:lnTo>
                    <a:pt x="264" y="67"/>
                  </a:lnTo>
                  <a:lnTo>
                    <a:pt x="266" y="64"/>
                  </a:lnTo>
                  <a:lnTo>
                    <a:pt x="269" y="64"/>
                  </a:lnTo>
                  <a:lnTo>
                    <a:pt x="273" y="67"/>
                  </a:lnTo>
                  <a:lnTo>
                    <a:pt x="283" y="67"/>
                  </a:lnTo>
                  <a:lnTo>
                    <a:pt x="288" y="64"/>
                  </a:lnTo>
                  <a:lnTo>
                    <a:pt x="296" y="64"/>
                  </a:lnTo>
                  <a:lnTo>
                    <a:pt x="298" y="64"/>
                  </a:lnTo>
                  <a:lnTo>
                    <a:pt x="298" y="69"/>
                  </a:lnTo>
                  <a:lnTo>
                    <a:pt x="298" y="73"/>
                  </a:lnTo>
                  <a:lnTo>
                    <a:pt x="298" y="73"/>
                  </a:lnTo>
                  <a:lnTo>
                    <a:pt x="301" y="73"/>
                  </a:lnTo>
                  <a:lnTo>
                    <a:pt x="303" y="69"/>
                  </a:lnTo>
                  <a:lnTo>
                    <a:pt x="301" y="67"/>
                  </a:lnTo>
                  <a:lnTo>
                    <a:pt x="301" y="64"/>
                  </a:lnTo>
                  <a:lnTo>
                    <a:pt x="307" y="60"/>
                  </a:lnTo>
                  <a:lnTo>
                    <a:pt x="311" y="62"/>
                  </a:lnTo>
                  <a:lnTo>
                    <a:pt x="311" y="64"/>
                  </a:lnTo>
                  <a:lnTo>
                    <a:pt x="311" y="69"/>
                  </a:lnTo>
                  <a:lnTo>
                    <a:pt x="313" y="69"/>
                  </a:lnTo>
                  <a:lnTo>
                    <a:pt x="315" y="67"/>
                  </a:lnTo>
                  <a:lnTo>
                    <a:pt x="315" y="62"/>
                  </a:lnTo>
                  <a:lnTo>
                    <a:pt x="311" y="60"/>
                  </a:lnTo>
                  <a:lnTo>
                    <a:pt x="311" y="58"/>
                  </a:lnTo>
                  <a:lnTo>
                    <a:pt x="311" y="56"/>
                  </a:lnTo>
                  <a:lnTo>
                    <a:pt x="315" y="56"/>
                  </a:lnTo>
                  <a:lnTo>
                    <a:pt x="318" y="58"/>
                  </a:lnTo>
                  <a:lnTo>
                    <a:pt x="322" y="56"/>
                  </a:lnTo>
                  <a:lnTo>
                    <a:pt x="326" y="54"/>
                  </a:lnTo>
                  <a:lnTo>
                    <a:pt x="332" y="56"/>
                  </a:lnTo>
                  <a:lnTo>
                    <a:pt x="332" y="58"/>
                  </a:lnTo>
                  <a:lnTo>
                    <a:pt x="332" y="67"/>
                  </a:lnTo>
                  <a:lnTo>
                    <a:pt x="328" y="73"/>
                  </a:lnTo>
                  <a:lnTo>
                    <a:pt x="328" y="77"/>
                  </a:lnTo>
                  <a:lnTo>
                    <a:pt x="326" y="81"/>
                  </a:lnTo>
                  <a:lnTo>
                    <a:pt x="326" y="84"/>
                  </a:lnTo>
                  <a:lnTo>
                    <a:pt x="326" y="86"/>
                  </a:lnTo>
                  <a:lnTo>
                    <a:pt x="324" y="90"/>
                  </a:lnTo>
                  <a:lnTo>
                    <a:pt x="322" y="90"/>
                  </a:lnTo>
                  <a:lnTo>
                    <a:pt x="320" y="92"/>
                  </a:lnTo>
                  <a:lnTo>
                    <a:pt x="322" y="94"/>
                  </a:lnTo>
                  <a:lnTo>
                    <a:pt x="322" y="94"/>
                  </a:lnTo>
                  <a:lnTo>
                    <a:pt x="322" y="97"/>
                  </a:lnTo>
                  <a:lnTo>
                    <a:pt x="318" y="101"/>
                  </a:lnTo>
                  <a:lnTo>
                    <a:pt x="316" y="107"/>
                  </a:lnTo>
                  <a:lnTo>
                    <a:pt x="313" y="107"/>
                  </a:lnTo>
                  <a:lnTo>
                    <a:pt x="311" y="109"/>
                  </a:lnTo>
                  <a:lnTo>
                    <a:pt x="311" y="113"/>
                  </a:lnTo>
                  <a:lnTo>
                    <a:pt x="311" y="116"/>
                  </a:lnTo>
                  <a:lnTo>
                    <a:pt x="307" y="120"/>
                  </a:lnTo>
                  <a:lnTo>
                    <a:pt x="311" y="122"/>
                  </a:lnTo>
                  <a:lnTo>
                    <a:pt x="311" y="122"/>
                  </a:lnTo>
                  <a:lnTo>
                    <a:pt x="313" y="116"/>
                  </a:lnTo>
                  <a:lnTo>
                    <a:pt x="316" y="114"/>
                  </a:lnTo>
                  <a:lnTo>
                    <a:pt x="316" y="113"/>
                  </a:lnTo>
                  <a:lnTo>
                    <a:pt x="318" y="111"/>
                  </a:lnTo>
                  <a:lnTo>
                    <a:pt x="322" y="107"/>
                  </a:lnTo>
                  <a:lnTo>
                    <a:pt x="324" y="103"/>
                  </a:lnTo>
                  <a:lnTo>
                    <a:pt x="326" y="101"/>
                  </a:lnTo>
                  <a:lnTo>
                    <a:pt x="328" y="101"/>
                  </a:lnTo>
                  <a:lnTo>
                    <a:pt x="328" y="97"/>
                  </a:lnTo>
                  <a:lnTo>
                    <a:pt x="328" y="94"/>
                  </a:lnTo>
                  <a:lnTo>
                    <a:pt x="332" y="94"/>
                  </a:lnTo>
                  <a:lnTo>
                    <a:pt x="332" y="90"/>
                  </a:lnTo>
                  <a:lnTo>
                    <a:pt x="335" y="88"/>
                  </a:lnTo>
                  <a:lnTo>
                    <a:pt x="335" y="90"/>
                  </a:lnTo>
                  <a:lnTo>
                    <a:pt x="335" y="94"/>
                  </a:lnTo>
                  <a:lnTo>
                    <a:pt x="337" y="94"/>
                  </a:lnTo>
                  <a:lnTo>
                    <a:pt x="337" y="97"/>
                  </a:lnTo>
                  <a:lnTo>
                    <a:pt x="341" y="103"/>
                  </a:lnTo>
                  <a:lnTo>
                    <a:pt x="341" y="107"/>
                  </a:lnTo>
                  <a:lnTo>
                    <a:pt x="343" y="111"/>
                  </a:lnTo>
                  <a:lnTo>
                    <a:pt x="345" y="113"/>
                  </a:lnTo>
                  <a:lnTo>
                    <a:pt x="347" y="113"/>
                  </a:lnTo>
                  <a:lnTo>
                    <a:pt x="348" y="114"/>
                  </a:lnTo>
                  <a:lnTo>
                    <a:pt x="350" y="114"/>
                  </a:lnTo>
                  <a:lnTo>
                    <a:pt x="350" y="113"/>
                  </a:lnTo>
                  <a:lnTo>
                    <a:pt x="350" y="111"/>
                  </a:lnTo>
                  <a:lnTo>
                    <a:pt x="350" y="109"/>
                  </a:lnTo>
                  <a:lnTo>
                    <a:pt x="348" y="107"/>
                  </a:lnTo>
                  <a:lnTo>
                    <a:pt x="347" y="103"/>
                  </a:lnTo>
                  <a:lnTo>
                    <a:pt x="348" y="103"/>
                  </a:lnTo>
                  <a:lnTo>
                    <a:pt x="350" y="103"/>
                  </a:lnTo>
                  <a:lnTo>
                    <a:pt x="352" y="107"/>
                  </a:lnTo>
                  <a:lnTo>
                    <a:pt x="356" y="107"/>
                  </a:lnTo>
                  <a:lnTo>
                    <a:pt x="360" y="107"/>
                  </a:lnTo>
                  <a:lnTo>
                    <a:pt x="360" y="109"/>
                  </a:lnTo>
                  <a:lnTo>
                    <a:pt x="360" y="109"/>
                  </a:lnTo>
                  <a:lnTo>
                    <a:pt x="362" y="107"/>
                  </a:lnTo>
                  <a:lnTo>
                    <a:pt x="365" y="107"/>
                  </a:lnTo>
                  <a:lnTo>
                    <a:pt x="365" y="109"/>
                  </a:lnTo>
                  <a:lnTo>
                    <a:pt x="367" y="109"/>
                  </a:lnTo>
                  <a:lnTo>
                    <a:pt x="365" y="103"/>
                  </a:lnTo>
                  <a:lnTo>
                    <a:pt x="365" y="97"/>
                  </a:lnTo>
                  <a:lnTo>
                    <a:pt x="367" y="94"/>
                  </a:lnTo>
                  <a:lnTo>
                    <a:pt x="367" y="90"/>
                  </a:lnTo>
                  <a:lnTo>
                    <a:pt x="365" y="86"/>
                  </a:lnTo>
                  <a:lnTo>
                    <a:pt x="365" y="82"/>
                  </a:lnTo>
                  <a:lnTo>
                    <a:pt x="365" y="77"/>
                  </a:lnTo>
                  <a:lnTo>
                    <a:pt x="367" y="73"/>
                  </a:lnTo>
                  <a:lnTo>
                    <a:pt x="369" y="69"/>
                  </a:lnTo>
                  <a:lnTo>
                    <a:pt x="367" y="67"/>
                  </a:lnTo>
                  <a:lnTo>
                    <a:pt x="369" y="64"/>
                  </a:lnTo>
                  <a:lnTo>
                    <a:pt x="369" y="60"/>
                  </a:lnTo>
                  <a:lnTo>
                    <a:pt x="371" y="58"/>
                  </a:lnTo>
                  <a:lnTo>
                    <a:pt x="373" y="58"/>
                  </a:lnTo>
                  <a:lnTo>
                    <a:pt x="377" y="60"/>
                  </a:lnTo>
                  <a:lnTo>
                    <a:pt x="379" y="60"/>
                  </a:lnTo>
                  <a:lnTo>
                    <a:pt x="381" y="62"/>
                  </a:lnTo>
                  <a:lnTo>
                    <a:pt x="381" y="64"/>
                  </a:lnTo>
                  <a:lnTo>
                    <a:pt x="386" y="64"/>
                  </a:lnTo>
                  <a:lnTo>
                    <a:pt x="386" y="69"/>
                  </a:lnTo>
                  <a:lnTo>
                    <a:pt x="390" y="77"/>
                  </a:lnTo>
                  <a:lnTo>
                    <a:pt x="390" y="79"/>
                  </a:lnTo>
                  <a:lnTo>
                    <a:pt x="392" y="84"/>
                  </a:lnTo>
                  <a:lnTo>
                    <a:pt x="396" y="88"/>
                  </a:lnTo>
                  <a:lnTo>
                    <a:pt x="396" y="97"/>
                  </a:lnTo>
                  <a:lnTo>
                    <a:pt x="396" y="97"/>
                  </a:lnTo>
                  <a:lnTo>
                    <a:pt x="394" y="101"/>
                  </a:lnTo>
                  <a:lnTo>
                    <a:pt x="394" y="103"/>
                  </a:lnTo>
                  <a:lnTo>
                    <a:pt x="394" y="107"/>
                  </a:lnTo>
                  <a:lnTo>
                    <a:pt x="396" y="109"/>
                  </a:lnTo>
                  <a:lnTo>
                    <a:pt x="397" y="114"/>
                  </a:lnTo>
                  <a:lnTo>
                    <a:pt x="397" y="120"/>
                  </a:lnTo>
                  <a:lnTo>
                    <a:pt x="397" y="124"/>
                  </a:lnTo>
                  <a:lnTo>
                    <a:pt x="399" y="126"/>
                  </a:lnTo>
                  <a:lnTo>
                    <a:pt x="403" y="126"/>
                  </a:lnTo>
                  <a:lnTo>
                    <a:pt x="407" y="128"/>
                  </a:lnTo>
                  <a:lnTo>
                    <a:pt x="411" y="128"/>
                  </a:lnTo>
                  <a:lnTo>
                    <a:pt x="414" y="128"/>
                  </a:lnTo>
                  <a:lnTo>
                    <a:pt x="414" y="122"/>
                  </a:lnTo>
                  <a:lnTo>
                    <a:pt x="416" y="120"/>
                  </a:lnTo>
                  <a:lnTo>
                    <a:pt x="418" y="122"/>
                  </a:lnTo>
                  <a:lnTo>
                    <a:pt x="418" y="124"/>
                  </a:lnTo>
                  <a:lnTo>
                    <a:pt x="418" y="128"/>
                  </a:lnTo>
                  <a:lnTo>
                    <a:pt x="420" y="126"/>
                  </a:lnTo>
                  <a:lnTo>
                    <a:pt x="422" y="126"/>
                  </a:lnTo>
                  <a:lnTo>
                    <a:pt x="424" y="128"/>
                  </a:lnTo>
                  <a:lnTo>
                    <a:pt x="426" y="128"/>
                  </a:lnTo>
                  <a:lnTo>
                    <a:pt x="426" y="131"/>
                  </a:lnTo>
                  <a:lnTo>
                    <a:pt x="428" y="133"/>
                  </a:lnTo>
                  <a:lnTo>
                    <a:pt x="429" y="133"/>
                  </a:lnTo>
                  <a:lnTo>
                    <a:pt x="431" y="133"/>
                  </a:lnTo>
                  <a:lnTo>
                    <a:pt x="435" y="133"/>
                  </a:lnTo>
                  <a:lnTo>
                    <a:pt x="435" y="133"/>
                  </a:lnTo>
                  <a:lnTo>
                    <a:pt x="435" y="133"/>
                  </a:lnTo>
                  <a:lnTo>
                    <a:pt x="431" y="128"/>
                  </a:lnTo>
                  <a:lnTo>
                    <a:pt x="431" y="128"/>
                  </a:lnTo>
                  <a:lnTo>
                    <a:pt x="431" y="126"/>
                  </a:lnTo>
                  <a:lnTo>
                    <a:pt x="428" y="126"/>
                  </a:lnTo>
                  <a:lnTo>
                    <a:pt x="426" y="124"/>
                  </a:lnTo>
                  <a:lnTo>
                    <a:pt x="428" y="120"/>
                  </a:lnTo>
                  <a:lnTo>
                    <a:pt x="426" y="116"/>
                  </a:lnTo>
                  <a:lnTo>
                    <a:pt x="420" y="114"/>
                  </a:lnTo>
                  <a:lnTo>
                    <a:pt x="420" y="111"/>
                  </a:lnTo>
                  <a:lnTo>
                    <a:pt x="420" y="107"/>
                  </a:lnTo>
                  <a:lnTo>
                    <a:pt x="418" y="103"/>
                  </a:lnTo>
                  <a:lnTo>
                    <a:pt x="418" y="103"/>
                  </a:lnTo>
                  <a:lnTo>
                    <a:pt x="418" y="97"/>
                  </a:lnTo>
                  <a:lnTo>
                    <a:pt x="418" y="94"/>
                  </a:lnTo>
                  <a:lnTo>
                    <a:pt x="414" y="90"/>
                  </a:lnTo>
                  <a:lnTo>
                    <a:pt x="414" y="86"/>
                  </a:lnTo>
                  <a:lnTo>
                    <a:pt x="416" y="84"/>
                  </a:lnTo>
                  <a:lnTo>
                    <a:pt x="414" y="79"/>
                  </a:lnTo>
                  <a:lnTo>
                    <a:pt x="414" y="77"/>
                  </a:lnTo>
                  <a:lnTo>
                    <a:pt x="414" y="73"/>
                  </a:lnTo>
                  <a:lnTo>
                    <a:pt x="414" y="69"/>
                  </a:lnTo>
                  <a:lnTo>
                    <a:pt x="411" y="64"/>
                  </a:lnTo>
                  <a:lnTo>
                    <a:pt x="411" y="64"/>
                  </a:lnTo>
                  <a:lnTo>
                    <a:pt x="411" y="60"/>
                  </a:lnTo>
                  <a:lnTo>
                    <a:pt x="411" y="54"/>
                  </a:lnTo>
                  <a:lnTo>
                    <a:pt x="411" y="52"/>
                  </a:lnTo>
                  <a:lnTo>
                    <a:pt x="416" y="54"/>
                  </a:lnTo>
                  <a:lnTo>
                    <a:pt x="418" y="56"/>
                  </a:lnTo>
                  <a:lnTo>
                    <a:pt x="420" y="56"/>
                  </a:lnTo>
                  <a:lnTo>
                    <a:pt x="422" y="54"/>
                  </a:lnTo>
                  <a:lnTo>
                    <a:pt x="424" y="54"/>
                  </a:lnTo>
                  <a:lnTo>
                    <a:pt x="429" y="62"/>
                  </a:lnTo>
                  <a:lnTo>
                    <a:pt x="435" y="64"/>
                  </a:lnTo>
                  <a:lnTo>
                    <a:pt x="435" y="64"/>
                  </a:lnTo>
                  <a:lnTo>
                    <a:pt x="435" y="60"/>
                  </a:lnTo>
                  <a:lnTo>
                    <a:pt x="435" y="58"/>
                  </a:lnTo>
                  <a:lnTo>
                    <a:pt x="435" y="52"/>
                  </a:lnTo>
                  <a:lnTo>
                    <a:pt x="439" y="52"/>
                  </a:lnTo>
                  <a:lnTo>
                    <a:pt x="441" y="52"/>
                  </a:lnTo>
                  <a:lnTo>
                    <a:pt x="445" y="52"/>
                  </a:lnTo>
                  <a:lnTo>
                    <a:pt x="448" y="50"/>
                  </a:lnTo>
                  <a:lnTo>
                    <a:pt x="452" y="50"/>
                  </a:lnTo>
                  <a:lnTo>
                    <a:pt x="456" y="52"/>
                  </a:lnTo>
                  <a:lnTo>
                    <a:pt x="458" y="54"/>
                  </a:lnTo>
                  <a:lnTo>
                    <a:pt x="460" y="56"/>
                  </a:lnTo>
                  <a:lnTo>
                    <a:pt x="460" y="62"/>
                  </a:lnTo>
                  <a:lnTo>
                    <a:pt x="460" y="64"/>
                  </a:lnTo>
                  <a:lnTo>
                    <a:pt x="463" y="67"/>
                  </a:lnTo>
                  <a:lnTo>
                    <a:pt x="463" y="69"/>
                  </a:lnTo>
                  <a:lnTo>
                    <a:pt x="463" y="73"/>
                  </a:lnTo>
                  <a:lnTo>
                    <a:pt x="465" y="79"/>
                  </a:lnTo>
                  <a:lnTo>
                    <a:pt x="465" y="84"/>
                  </a:lnTo>
                  <a:lnTo>
                    <a:pt x="465" y="86"/>
                  </a:lnTo>
                  <a:lnTo>
                    <a:pt x="469" y="88"/>
                  </a:lnTo>
                  <a:lnTo>
                    <a:pt x="473" y="88"/>
                  </a:lnTo>
                  <a:lnTo>
                    <a:pt x="478" y="92"/>
                  </a:lnTo>
                  <a:lnTo>
                    <a:pt x="484" y="94"/>
                  </a:lnTo>
                  <a:lnTo>
                    <a:pt x="482" y="92"/>
                  </a:lnTo>
                  <a:lnTo>
                    <a:pt x="482" y="90"/>
                  </a:lnTo>
                  <a:lnTo>
                    <a:pt x="478" y="88"/>
                  </a:lnTo>
                  <a:lnTo>
                    <a:pt x="477" y="84"/>
                  </a:lnTo>
                  <a:lnTo>
                    <a:pt x="473" y="84"/>
                  </a:lnTo>
                  <a:lnTo>
                    <a:pt x="469" y="82"/>
                  </a:lnTo>
                  <a:lnTo>
                    <a:pt x="469" y="81"/>
                  </a:lnTo>
                  <a:lnTo>
                    <a:pt x="469" y="77"/>
                  </a:lnTo>
                  <a:lnTo>
                    <a:pt x="465" y="73"/>
                  </a:lnTo>
                  <a:lnTo>
                    <a:pt x="465" y="69"/>
                  </a:lnTo>
                  <a:lnTo>
                    <a:pt x="467" y="64"/>
                  </a:lnTo>
                  <a:lnTo>
                    <a:pt x="467" y="62"/>
                  </a:lnTo>
                  <a:lnTo>
                    <a:pt x="467" y="58"/>
                  </a:lnTo>
                  <a:lnTo>
                    <a:pt x="469" y="58"/>
                  </a:lnTo>
                  <a:lnTo>
                    <a:pt x="467" y="54"/>
                  </a:lnTo>
                  <a:lnTo>
                    <a:pt x="463" y="52"/>
                  </a:lnTo>
                  <a:lnTo>
                    <a:pt x="460" y="47"/>
                  </a:lnTo>
                  <a:lnTo>
                    <a:pt x="458" y="47"/>
                  </a:lnTo>
                  <a:lnTo>
                    <a:pt x="454" y="47"/>
                  </a:lnTo>
                  <a:lnTo>
                    <a:pt x="452" y="49"/>
                  </a:lnTo>
                  <a:lnTo>
                    <a:pt x="450" y="49"/>
                  </a:lnTo>
                  <a:lnTo>
                    <a:pt x="445" y="47"/>
                  </a:lnTo>
                  <a:lnTo>
                    <a:pt x="445" y="43"/>
                  </a:lnTo>
                  <a:lnTo>
                    <a:pt x="446" y="39"/>
                  </a:lnTo>
                  <a:lnTo>
                    <a:pt x="450" y="39"/>
                  </a:lnTo>
                  <a:lnTo>
                    <a:pt x="450" y="37"/>
                  </a:lnTo>
                  <a:lnTo>
                    <a:pt x="445" y="33"/>
                  </a:lnTo>
                  <a:lnTo>
                    <a:pt x="445" y="30"/>
                  </a:lnTo>
                  <a:lnTo>
                    <a:pt x="445" y="26"/>
                  </a:lnTo>
                  <a:lnTo>
                    <a:pt x="446" y="22"/>
                  </a:lnTo>
                  <a:lnTo>
                    <a:pt x="448" y="22"/>
                  </a:lnTo>
                  <a:lnTo>
                    <a:pt x="450" y="26"/>
                  </a:lnTo>
                  <a:lnTo>
                    <a:pt x="452" y="30"/>
                  </a:lnTo>
                  <a:lnTo>
                    <a:pt x="454" y="30"/>
                  </a:lnTo>
                  <a:lnTo>
                    <a:pt x="458" y="24"/>
                  </a:lnTo>
                  <a:lnTo>
                    <a:pt x="460" y="22"/>
                  </a:lnTo>
                  <a:lnTo>
                    <a:pt x="463" y="20"/>
                  </a:lnTo>
                  <a:lnTo>
                    <a:pt x="463" y="18"/>
                  </a:lnTo>
                  <a:lnTo>
                    <a:pt x="467" y="15"/>
                  </a:lnTo>
                  <a:lnTo>
                    <a:pt x="473" y="15"/>
                  </a:lnTo>
                  <a:lnTo>
                    <a:pt x="467" y="16"/>
                  </a:lnTo>
                  <a:lnTo>
                    <a:pt x="467" y="18"/>
                  </a:lnTo>
                  <a:lnTo>
                    <a:pt x="467" y="20"/>
                  </a:lnTo>
                  <a:lnTo>
                    <a:pt x="473" y="18"/>
                  </a:lnTo>
                  <a:lnTo>
                    <a:pt x="473" y="18"/>
                  </a:lnTo>
                  <a:lnTo>
                    <a:pt x="475" y="20"/>
                  </a:lnTo>
                  <a:lnTo>
                    <a:pt x="475" y="24"/>
                  </a:lnTo>
                  <a:lnTo>
                    <a:pt x="478" y="26"/>
                  </a:lnTo>
                  <a:lnTo>
                    <a:pt x="478" y="28"/>
                  </a:lnTo>
                  <a:lnTo>
                    <a:pt x="477" y="30"/>
                  </a:lnTo>
                  <a:lnTo>
                    <a:pt x="477" y="32"/>
                  </a:lnTo>
                  <a:lnTo>
                    <a:pt x="478" y="30"/>
                  </a:lnTo>
                  <a:lnTo>
                    <a:pt x="482" y="26"/>
                  </a:lnTo>
                  <a:lnTo>
                    <a:pt x="484" y="28"/>
                  </a:lnTo>
                  <a:lnTo>
                    <a:pt x="488" y="30"/>
                  </a:lnTo>
                  <a:lnTo>
                    <a:pt x="488" y="33"/>
                  </a:lnTo>
                  <a:lnTo>
                    <a:pt x="490" y="39"/>
                  </a:lnTo>
                  <a:lnTo>
                    <a:pt x="490" y="43"/>
                  </a:lnTo>
                  <a:lnTo>
                    <a:pt x="490" y="47"/>
                  </a:lnTo>
                  <a:lnTo>
                    <a:pt x="493" y="45"/>
                  </a:lnTo>
                  <a:lnTo>
                    <a:pt x="493" y="39"/>
                  </a:lnTo>
                  <a:lnTo>
                    <a:pt x="492" y="37"/>
                  </a:lnTo>
                  <a:lnTo>
                    <a:pt x="490" y="33"/>
                  </a:lnTo>
                  <a:lnTo>
                    <a:pt x="490" y="32"/>
                  </a:lnTo>
                  <a:lnTo>
                    <a:pt x="490" y="30"/>
                  </a:lnTo>
                  <a:lnTo>
                    <a:pt x="490" y="30"/>
                  </a:lnTo>
                  <a:lnTo>
                    <a:pt x="493" y="32"/>
                  </a:lnTo>
                  <a:lnTo>
                    <a:pt x="499" y="33"/>
                  </a:lnTo>
                  <a:lnTo>
                    <a:pt x="503" y="39"/>
                  </a:lnTo>
                  <a:lnTo>
                    <a:pt x="507" y="43"/>
                  </a:lnTo>
                  <a:lnTo>
                    <a:pt x="512" y="43"/>
                  </a:lnTo>
                  <a:lnTo>
                    <a:pt x="512" y="43"/>
                  </a:lnTo>
                  <a:lnTo>
                    <a:pt x="509" y="39"/>
                  </a:lnTo>
                  <a:lnTo>
                    <a:pt x="505" y="39"/>
                  </a:lnTo>
                  <a:lnTo>
                    <a:pt x="501" y="33"/>
                  </a:lnTo>
                  <a:lnTo>
                    <a:pt x="501" y="30"/>
                  </a:lnTo>
                  <a:lnTo>
                    <a:pt x="503" y="24"/>
                  </a:lnTo>
                  <a:lnTo>
                    <a:pt x="507" y="24"/>
                  </a:lnTo>
                  <a:lnTo>
                    <a:pt x="509" y="24"/>
                  </a:lnTo>
                  <a:lnTo>
                    <a:pt x="512" y="26"/>
                  </a:lnTo>
                  <a:lnTo>
                    <a:pt x="518" y="26"/>
                  </a:lnTo>
                  <a:lnTo>
                    <a:pt x="518" y="24"/>
                  </a:lnTo>
                  <a:lnTo>
                    <a:pt x="518" y="22"/>
                  </a:lnTo>
                  <a:lnTo>
                    <a:pt x="514" y="22"/>
                  </a:lnTo>
                  <a:lnTo>
                    <a:pt x="514" y="20"/>
                  </a:lnTo>
                  <a:lnTo>
                    <a:pt x="518" y="16"/>
                  </a:lnTo>
                  <a:lnTo>
                    <a:pt x="522" y="13"/>
                  </a:lnTo>
                  <a:lnTo>
                    <a:pt x="522" y="13"/>
                  </a:lnTo>
                  <a:lnTo>
                    <a:pt x="518" y="9"/>
                  </a:lnTo>
                  <a:lnTo>
                    <a:pt x="518" y="7"/>
                  </a:lnTo>
                  <a:lnTo>
                    <a:pt x="522" y="7"/>
                  </a:lnTo>
                  <a:lnTo>
                    <a:pt x="524" y="7"/>
                  </a:lnTo>
                  <a:lnTo>
                    <a:pt x="525" y="5"/>
                  </a:lnTo>
                  <a:lnTo>
                    <a:pt x="525" y="0"/>
                  </a:lnTo>
                  <a:lnTo>
                    <a:pt x="527" y="0"/>
                  </a:lnTo>
                  <a:lnTo>
                    <a:pt x="529" y="0"/>
                  </a:lnTo>
                  <a:lnTo>
                    <a:pt x="531" y="0"/>
                  </a:lnTo>
                  <a:lnTo>
                    <a:pt x="533" y="3"/>
                  </a:lnTo>
                  <a:lnTo>
                    <a:pt x="533" y="5"/>
                  </a:lnTo>
                  <a:lnTo>
                    <a:pt x="533" y="9"/>
                  </a:lnTo>
                  <a:lnTo>
                    <a:pt x="537" y="9"/>
                  </a:lnTo>
                  <a:lnTo>
                    <a:pt x="539" y="9"/>
                  </a:lnTo>
                  <a:lnTo>
                    <a:pt x="539" y="7"/>
                  </a:lnTo>
                  <a:lnTo>
                    <a:pt x="539" y="3"/>
                  </a:lnTo>
                  <a:lnTo>
                    <a:pt x="539" y="0"/>
                  </a:lnTo>
                  <a:lnTo>
                    <a:pt x="539" y="0"/>
                  </a:lnTo>
                  <a:lnTo>
                    <a:pt x="542" y="0"/>
                  </a:lnTo>
                  <a:lnTo>
                    <a:pt x="546" y="0"/>
                  </a:lnTo>
                  <a:lnTo>
                    <a:pt x="552" y="0"/>
                  </a:lnTo>
                  <a:lnTo>
                    <a:pt x="554" y="0"/>
                  </a:lnTo>
                  <a:lnTo>
                    <a:pt x="556" y="3"/>
                  </a:lnTo>
                  <a:lnTo>
                    <a:pt x="556" y="0"/>
                  </a:lnTo>
                  <a:lnTo>
                    <a:pt x="557" y="0"/>
                  </a:lnTo>
                  <a:lnTo>
                    <a:pt x="563" y="0"/>
                  </a:lnTo>
                  <a:lnTo>
                    <a:pt x="567" y="0"/>
                  </a:lnTo>
                  <a:lnTo>
                    <a:pt x="571" y="3"/>
                  </a:lnTo>
                  <a:lnTo>
                    <a:pt x="573" y="3"/>
                  </a:lnTo>
                  <a:lnTo>
                    <a:pt x="574" y="3"/>
                  </a:lnTo>
                  <a:lnTo>
                    <a:pt x="576" y="5"/>
                  </a:lnTo>
                  <a:lnTo>
                    <a:pt x="578" y="7"/>
                  </a:lnTo>
                  <a:lnTo>
                    <a:pt x="584" y="9"/>
                  </a:lnTo>
                  <a:lnTo>
                    <a:pt x="586" y="9"/>
                  </a:lnTo>
                  <a:lnTo>
                    <a:pt x="586" y="9"/>
                  </a:lnTo>
                  <a:lnTo>
                    <a:pt x="588" y="7"/>
                  </a:lnTo>
                  <a:lnTo>
                    <a:pt x="591" y="9"/>
                  </a:lnTo>
                  <a:lnTo>
                    <a:pt x="595" y="9"/>
                  </a:lnTo>
                  <a:lnTo>
                    <a:pt x="599" y="15"/>
                  </a:lnTo>
                  <a:lnTo>
                    <a:pt x="606" y="15"/>
                  </a:lnTo>
                  <a:lnTo>
                    <a:pt x="608" y="16"/>
                  </a:lnTo>
                  <a:lnTo>
                    <a:pt x="612" y="15"/>
                  </a:lnTo>
                  <a:lnTo>
                    <a:pt x="614" y="16"/>
                  </a:lnTo>
                  <a:lnTo>
                    <a:pt x="616" y="18"/>
                  </a:lnTo>
                  <a:lnTo>
                    <a:pt x="620" y="16"/>
                  </a:lnTo>
                  <a:lnTo>
                    <a:pt x="620" y="18"/>
                  </a:lnTo>
                  <a:lnTo>
                    <a:pt x="623" y="20"/>
                  </a:lnTo>
                  <a:lnTo>
                    <a:pt x="629" y="22"/>
                  </a:lnTo>
                  <a:lnTo>
                    <a:pt x="633" y="26"/>
                  </a:lnTo>
                  <a:lnTo>
                    <a:pt x="635" y="30"/>
                  </a:lnTo>
                  <a:lnTo>
                    <a:pt x="638" y="30"/>
                  </a:lnTo>
                  <a:lnTo>
                    <a:pt x="644" y="33"/>
                  </a:lnTo>
                  <a:lnTo>
                    <a:pt x="644" y="33"/>
                  </a:lnTo>
                  <a:lnTo>
                    <a:pt x="640" y="39"/>
                  </a:lnTo>
                  <a:lnTo>
                    <a:pt x="638" y="39"/>
                  </a:lnTo>
                  <a:lnTo>
                    <a:pt x="635" y="39"/>
                  </a:lnTo>
                  <a:lnTo>
                    <a:pt x="633" y="39"/>
                  </a:lnTo>
                  <a:lnTo>
                    <a:pt x="631" y="43"/>
                  </a:lnTo>
                  <a:lnTo>
                    <a:pt x="627" y="43"/>
                  </a:lnTo>
                  <a:lnTo>
                    <a:pt x="625" y="39"/>
                  </a:lnTo>
                  <a:lnTo>
                    <a:pt x="621" y="43"/>
                  </a:lnTo>
                  <a:lnTo>
                    <a:pt x="620" y="43"/>
                  </a:lnTo>
                  <a:lnTo>
                    <a:pt x="612" y="39"/>
                  </a:lnTo>
                  <a:lnTo>
                    <a:pt x="608" y="37"/>
                  </a:lnTo>
                  <a:lnTo>
                    <a:pt x="606" y="37"/>
                  </a:lnTo>
                  <a:lnTo>
                    <a:pt x="603" y="37"/>
                  </a:lnTo>
                  <a:lnTo>
                    <a:pt x="599" y="37"/>
                  </a:lnTo>
                  <a:lnTo>
                    <a:pt x="597" y="37"/>
                  </a:lnTo>
                  <a:lnTo>
                    <a:pt x="595" y="39"/>
                  </a:lnTo>
                  <a:lnTo>
                    <a:pt x="595" y="37"/>
                  </a:lnTo>
                  <a:lnTo>
                    <a:pt x="591" y="37"/>
                  </a:lnTo>
                  <a:lnTo>
                    <a:pt x="584" y="39"/>
                  </a:lnTo>
                  <a:lnTo>
                    <a:pt x="582" y="39"/>
                  </a:lnTo>
                  <a:lnTo>
                    <a:pt x="578" y="39"/>
                  </a:lnTo>
                  <a:lnTo>
                    <a:pt x="576" y="39"/>
                  </a:lnTo>
                  <a:lnTo>
                    <a:pt x="571" y="39"/>
                  </a:lnTo>
                  <a:lnTo>
                    <a:pt x="567" y="39"/>
                  </a:lnTo>
                  <a:lnTo>
                    <a:pt x="565" y="39"/>
                  </a:lnTo>
                  <a:lnTo>
                    <a:pt x="565" y="33"/>
                  </a:lnTo>
                  <a:lnTo>
                    <a:pt x="567" y="33"/>
                  </a:lnTo>
                  <a:lnTo>
                    <a:pt x="567" y="33"/>
                  </a:lnTo>
                  <a:lnTo>
                    <a:pt x="567" y="32"/>
                  </a:lnTo>
                  <a:lnTo>
                    <a:pt x="567" y="30"/>
                  </a:lnTo>
                  <a:lnTo>
                    <a:pt x="565" y="30"/>
                  </a:lnTo>
                  <a:lnTo>
                    <a:pt x="563" y="30"/>
                  </a:lnTo>
                  <a:lnTo>
                    <a:pt x="557" y="33"/>
                  </a:lnTo>
                  <a:lnTo>
                    <a:pt x="557" y="37"/>
                  </a:lnTo>
                  <a:lnTo>
                    <a:pt x="561" y="39"/>
                  </a:lnTo>
                  <a:lnTo>
                    <a:pt x="565" y="39"/>
                  </a:lnTo>
                  <a:lnTo>
                    <a:pt x="563" y="43"/>
                  </a:lnTo>
                  <a:lnTo>
                    <a:pt x="561" y="43"/>
                  </a:lnTo>
                  <a:lnTo>
                    <a:pt x="557" y="43"/>
                  </a:lnTo>
                  <a:lnTo>
                    <a:pt x="556" y="43"/>
                  </a:lnTo>
                  <a:lnTo>
                    <a:pt x="552" y="43"/>
                  </a:lnTo>
                  <a:lnTo>
                    <a:pt x="550" y="43"/>
                  </a:lnTo>
                  <a:lnTo>
                    <a:pt x="546" y="43"/>
                  </a:lnTo>
                  <a:lnTo>
                    <a:pt x="542" y="43"/>
                  </a:lnTo>
                  <a:lnTo>
                    <a:pt x="539" y="43"/>
                  </a:lnTo>
                  <a:lnTo>
                    <a:pt x="533" y="45"/>
                  </a:lnTo>
                  <a:lnTo>
                    <a:pt x="527" y="49"/>
                  </a:lnTo>
                  <a:lnTo>
                    <a:pt x="525" y="52"/>
                  </a:lnTo>
                  <a:lnTo>
                    <a:pt x="525" y="58"/>
                  </a:lnTo>
                  <a:lnTo>
                    <a:pt x="525" y="60"/>
                  </a:lnTo>
                  <a:lnTo>
                    <a:pt x="524" y="62"/>
                  </a:lnTo>
                  <a:lnTo>
                    <a:pt x="525" y="64"/>
                  </a:lnTo>
                  <a:lnTo>
                    <a:pt x="529" y="64"/>
                  </a:lnTo>
                  <a:lnTo>
                    <a:pt x="529" y="60"/>
                  </a:lnTo>
                  <a:lnTo>
                    <a:pt x="529" y="56"/>
                  </a:lnTo>
                  <a:lnTo>
                    <a:pt x="529" y="56"/>
                  </a:lnTo>
                  <a:lnTo>
                    <a:pt x="531" y="54"/>
                  </a:lnTo>
                  <a:lnTo>
                    <a:pt x="533" y="54"/>
                  </a:lnTo>
                  <a:lnTo>
                    <a:pt x="539" y="52"/>
                  </a:lnTo>
                  <a:lnTo>
                    <a:pt x="539" y="54"/>
                  </a:lnTo>
                  <a:lnTo>
                    <a:pt x="539" y="56"/>
                  </a:lnTo>
                  <a:lnTo>
                    <a:pt x="537" y="60"/>
                  </a:lnTo>
                  <a:lnTo>
                    <a:pt x="537" y="62"/>
                  </a:lnTo>
                  <a:lnTo>
                    <a:pt x="539" y="62"/>
                  </a:lnTo>
                  <a:lnTo>
                    <a:pt x="539" y="60"/>
                  </a:lnTo>
                  <a:lnTo>
                    <a:pt x="539" y="54"/>
                  </a:lnTo>
                  <a:lnTo>
                    <a:pt x="539" y="54"/>
                  </a:lnTo>
                  <a:lnTo>
                    <a:pt x="542" y="50"/>
                  </a:lnTo>
                  <a:lnTo>
                    <a:pt x="542" y="50"/>
                  </a:lnTo>
                  <a:lnTo>
                    <a:pt x="546" y="49"/>
                  </a:lnTo>
                  <a:lnTo>
                    <a:pt x="548" y="49"/>
                  </a:lnTo>
                  <a:lnTo>
                    <a:pt x="554" y="47"/>
                  </a:lnTo>
                  <a:lnTo>
                    <a:pt x="557" y="47"/>
                  </a:lnTo>
                  <a:lnTo>
                    <a:pt x="557" y="47"/>
                  </a:lnTo>
                  <a:lnTo>
                    <a:pt x="561" y="47"/>
                  </a:lnTo>
                  <a:lnTo>
                    <a:pt x="561" y="49"/>
                  </a:lnTo>
                  <a:lnTo>
                    <a:pt x="565" y="54"/>
                  </a:lnTo>
                  <a:lnTo>
                    <a:pt x="567" y="56"/>
                  </a:lnTo>
                  <a:lnTo>
                    <a:pt x="567" y="56"/>
                  </a:lnTo>
                  <a:lnTo>
                    <a:pt x="567" y="52"/>
                  </a:lnTo>
                  <a:lnTo>
                    <a:pt x="567" y="49"/>
                  </a:lnTo>
                  <a:lnTo>
                    <a:pt x="567" y="47"/>
                  </a:lnTo>
                  <a:lnTo>
                    <a:pt x="571" y="47"/>
                  </a:lnTo>
                  <a:lnTo>
                    <a:pt x="573" y="47"/>
                  </a:lnTo>
                  <a:lnTo>
                    <a:pt x="578" y="47"/>
                  </a:lnTo>
                  <a:lnTo>
                    <a:pt x="582" y="47"/>
                  </a:lnTo>
                  <a:lnTo>
                    <a:pt x="588" y="43"/>
                  </a:lnTo>
                  <a:lnTo>
                    <a:pt x="591" y="43"/>
                  </a:lnTo>
                  <a:lnTo>
                    <a:pt x="597" y="43"/>
                  </a:lnTo>
                  <a:lnTo>
                    <a:pt x="603" y="43"/>
                  </a:lnTo>
                  <a:lnTo>
                    <a:pt x="606" y="45"/>
                  </a:lnTo>
                  <a:lnTo>
                    <a:pt x="610" y="47"/>
                  </a:lnTo>
                  <a:lnTo>
                    <a:pt x="612" y="47"/>
                  </a:lnTo>
                  <a:lnTo>
                    <a:pt x="616" y="49"/>
                  </a:lnTo>
                  <a:lnTo>
                    <a:pt x="620" y="50"/>
                  </a:lnTo>
                  <a:lnTo>
                    <a:pt x="620" y="52"/>
                  </a:lnTo>
                  <a:lnTo>
                    <a:pt x="621" y="50"/>
                  </a:lnTo>
                  <a:lnTo>
                    <a:pt x="625" y="50"/>
                  </a:lnTo>
                  <a:lnTo>
                    <a:pt x="627" y="50"/>
                  </a:lnTo>
                  <a:lnTo>
                    <a:pt x="627" y="52"/>
                  </a:lnTo>
                  <a:lnTo>
                    <a:pt x="629" y="52"/>
                  </a:lnTo>
                  <a:lnTo>
                    <a:pt x="633" y="50"/>
                  </a:lnTo>
                  <a:lnTo>
                    <a:pt x="635" y="50"/>
                  </a:lnTo>
                  <a:lnTo>
                    <a:pt x="638" y="50"/>
                  </a:lnTo>
                  <a:lnTo>
                    <a:pt x="644" y="47"/>
                  </a:lnTo>
                  <a:lnTo>
                    <a:pt x="646" y="45"/>
                  </a:lnTo>
                  <a:lnTo>
                    <a:pt x="650" y="43"/>
                  </a:lnTo>
                  <a:lnTo>
                    <a:pt x="650" y="45"/>
                  </a:lnTo>
                  <a:lnTo>
                    <a:pt x="652" y="49"/>
                  </a:lnTo>
                  <a:lnTo>
                    <a:pt x="655" y="50"/>
                  </a:lnTo>
                  <a:lnTo>
                    <a:pt x="655" y="50"/>
                  </a:lnTo>
                  <a:lnTo>
                    <a:pt x="653" y="54"/>
                  </a:lnTo>
                  <a:lnTo>
                    <a:pt x="653" y="54"/>
                  </a:lnTo>
                  <a:lnTo>
                    <a:pt x="655" y="56"/>
                  </a:lnTo>
                  <a:lnTo>
                    <a:pt x="655" y="58"/>
                  </a:lnTo>
                  <a:lnTo>
                    <a:pt x="655" y="60"/>
                  </a:lnTo>
                  <a:lnTo>
                    <a:pt x="650" y="64"/>
                  </a:lnTo>
                  <a:lnTo>
                    <a:pt x="644" y="67"/>
                  </a:lnTo>
                  <a:lnTo>
                    <a:pt x="644" y="64"/>
                  </a:lnTo>
                  <a:lnTo>
                    <a:pt x="640" y="64"/>
                  </a:lnTo>
                  <a:lnTo>
                    <a:pt x="638" y="62"/>
                  </a:lnTo>
                  <a:lnTo>
                    <a:pt x="637" y="64"/>
                  </a:lnTo>
                  <a:lnTo>
                    <a:pt x="637" y="64"/>
                  </a:lnTo>
                  <a:lnTo>
                    <a:pt x="640" y="67"/>
                  </a:lnTo>
                  <a:lnTo>
                    <a:pt x="640" y="69"/>
                  </a:lnTo>
                  <a:lnTo>
                    <a:pt x="640" y="69"/>
                  </a:lnTo>
                  <a:lnTo>
                    <a:pt x="637" y="69"/>
                  </a:lnTo>
                  <a:lnTo>
                    <a:pt x="635" y="67"/>
                  </a:lnTo>
                  <a:lnTo>
                    <a:pt x="633" y="67"/>
                  </a:lnTo>
                  <a:lnTo>
                    <a:pt x="633" y="69"/>
                  </a:lnTo>
                  <a:lnTo>
                    <a:pt x="633" y="69"/>
                  </a:lnTo>
                  <a:lnTo>
                    <a:pt x="637" y="73"/>
                  </a:lnTo>
                  <a:lnTo>
                    <a:pt x="640" y="73"/>
                  </a:lnTo>
                  <a:lnTo>
                    <a:pt x="644" y="73"/>
                  </a:lnTo>
                  <a:lnTo>
                    <a:pt x="646" y="73"/>
                  </a:lnTo>
                  <a:lnTo>
                    <a:pt x="652" y="69"/>
                  </a:lnTo>
                  <a:lnTo>
                    <a:pt x="653" y="69"/>
                  </a:lnTo>
                  <a:lnTo>
                    <a:pt x="655" y="73"/>
                  </a:lnTo>
                  <a:lnTo>
                    <a:pt x="655" y="69"/>
                  </a:lnTo>
                  <a:lnTo>
                    <a:pt x="655" y="69"/>
                  </a:lnTo>
                  <a:lnTo>
                    <a:pt x="659" y="69"/>
                  </a:lnTo>
                  <a:lnTo>
                    <a:pt x="665" y="69"/>
                  </a:lnTo>
                  <a:lnTo>
                    <a:pt x="669" y="69"/>
                  </a:lnTo>
                  <a:lnTo>
                    <a:pt x="669" y="73"/>
                  </a:lnTo>
                  <a:lnTo>
                    <a:pt x="670" y="73"/>
                  </a:lnTo>
                  <a:lnTo>
                    <a:pt x="670" y="73"/>
                  </a:lnTo>
                  <a:lnTo>
                    <a:pt x="674" y="69"/>
                  </a:lnTo>
                  <a:lnTo>
                    <a:pt x="674" y="73"/>
                  </a:lnTo>
                  <a:lnTo>
                    <a:pt x="674" y="73"/>
                  </a:lnTo>
                  <a:lnTo>
                    <a:pt x="678" y="77"/>
                  </a:lnTo>
                  <a:lnTo>
                    <a:pt x="682" y="77"/>
                  </a:lnTo>
                  <a:lnTo>
                    <a:pt x="685" y="79"/>
                  </a:lnTo>
                  <a:lnTo>
                    <a:pt x="685" y="81"/>
                  </a:lnTo>
                  <a:lnTo>
                    <a:pt x="689" y="84"/>
                  </a:lnTo>
                  <a:lnTo>
                    <a:pt x="693" y="86"/>
                  </a:lnTo>
                  <a:lnTo>
                    <a:pt x="695" y="88"/>
                  </a:lnTo>
                  <a:lnTo>
                    <a:pt x="699" y="90"/>
                  </a:lnTo>
                  <a:lnTo>
                    <a:pt x="699" y="94"/>
                  </a:lnTo>
                  <a:lnTo>
                    <a:pt x="695" y="94"/>
                  </a:lnTo>
                  <a:lnTo>
                    <a:pt x="695" y="97"/>
                  </a:lnTo>
                  <a:lnTo>
                    <a:pt x="695" y="97"/>
                  </a:lnTo>
                  <a:lnTo>
                    <a:pt x="693" y="101"/>
                  </a:lnTo>
                  <a:lnTo>
                    <a:pt x="689" y="103"/>
                  </a:lnTo>
                  <a:lnTo>
                    <a:pt x="687" y="103"/>
                  </a:lnTo>
                  <a:lnTo>
                    <a:pt x="685" y="103"/>
                  </a:lnTo>
                  <a:lnTo>
                    <a:pt x="684" y="103"/>
                  </a:lnTo>
                  <a:lnTo>
                    <a:pt x="684" y="107"/>
                  </a:lnTo>
                  <a:lnTo>
                    <a:pt x="684" y="107"/>
                  </a:lnTo>
                  <a:lnTo>
                    <a:pt x="680" y="109"/>
                  </a:lnTo>
                  <a:lnTo>
                    <a:pt x="674" y="111"/>
                  </a:lnTo>
                  <a:lnTo>
                    <a:pt x="670" y="113"/>
                  </a:lnTo>
                  <a:lnTo>
                    <a:pt x="669" y="113"/>
                  </a:lnTo>
                  <a:lnTo>
                    <a:pt x="665" y="113"/>
                  </a:lnTo>
                  <a:lnTo>
                    <a:pt x="663" y="111"/>
                  </a:lnTo>
                  <a:lnTo>
                    <a:pt x="661" y="109"/>
                  </a:lnTo>
                  <a:lnTo>
                    <a:pt x="661" y="109"/>
                  </a:lnTo>
                  <a:lnTo>
                    <a:pt x="661" y="111"/>
                  </a:lnTo>
                  <a:lnTo>
                    <a:pt x="663" y="113"/>
                  </a:lnTo>
                  <a:lnTo>
                    <a:pt x="663" y="114"/>
                  </a:lnTo>
                  <a:lnTo>
                    <a:pt x="659" y="114"/>
                  </a:lnTo>
                  <a:lnTo>
                    <a:pt x="655" y="113"/>
                  </a:lnTo>
                  <a:lnTo>
                    <a:pt x="652" y="114"/>
                  </a:lnTo>
                  <a:lnTo>
                    <a:pt x="650" y="114"/>
                  </a:lnTo>
                  <a:lnTo>
                    <a:pt x="650" y="113"/>
                  </a:lnTo>
                  <a:lnTo>
                    <a:pt x="644" y="113"/>
                  </a:lnTo>
                  <a:lnTo>
                    <a:pt x="644" y="114"/>
                  </a:lnTo>
                  <a:lnTo>
                    <a:pt x="638" y="116"/>
                  </a:lnTo>
                  <a:lnTo>
                    <a:pt x="635" y="116"/>
                  </a:lnTo>
                  <a:lnTo>
                    <a:pt x="633" y="116"/>
                  </a:lnTo>
                  <a:lnTo>
                    <a:pt x="631" y="116"/>
                  </a:lnTo>
                  <a:lnTo>
                    <a:pt x="627" y="114"/>
                  </a:lnTo>
                  <a:lnTo>
                    <a:pt x="625" y="114"/>
                  </a:lnTo>
                  <a:lnTo>
                    <a:pt x="623" y="116"/>
                  </a:lnTo>
                  <a:lnTo>
                    <a:pt x="620" y="116"/>
                  </a:lnTo>
                  <a:lnTo>
                    <a:pt x="616" y="116"/>
                  </a:lnTo>
                  <a:lnTo>
                    <a:pt x="614" y="113"/>
                  </a:lnTo>
                  <a:lnTo>
                    <a:pt x="612" y="113"/>
                  </a:lnTo>
                  <a:lnTo>
                    <a:pt x="610" y="111"/>
                  </a:lnTo>
                  <a:lnTo>
                    <a:pt x="606" y="111"/>
                  </a:lnTo>
                  <a:lnTo>
                    <a:pt x="603" y="111"/>
                  </a:lnTo>
                  <a:lnTo>
                    <a:pt x="601" y="109"/>
                  </a:lnTo>
                  <a:lnTo>
                    <a:pt x="597" y="111"/>
                  </a:lnTo>
                  <a:lnTo>
                    <a:pt x="595" y="111"/>
                  </a:lnTo>
                  <a:lnTo>
                    <a:pt x="591" y="109"/>
                  </a:lnTo>
                  <a:lnTo>
                    <a:pt x="589" y="109"/>
                  </a:lnTo>
                  <a:lnTo>
                    <a:pt x="588" y="113"/>
                  </a:lnTo>
                  <a:lnTo>
                    <a:pt x="584" y="113"/>
                  </a:lnTo>
                  <a:lnTo>
                    <a:pt x="580" y="113"/>
                  </a:lnTo>
                  <a:lnTo>
                    <a:pt x="576" y="114"/>
                  </a:lnTo>
                  <a:lnTo>
                    <a:pt x="576" y="114"/>
                  </a:lnTo>
                  <a:lnTo>
                    <a:pt x="574" y="114"/>
                  </a:lnTo>
                  <a:lnTo>
                    <a:pt x="574" y="111"/>
                  </a:lnTo>
                  <a:lnTo>
                    <a:pt x="573" y="111"/>
                  </a:lnTo>
                  <a:lnTo>
                    <a:pt x="571" y="111"/>
                  </a:lnTo>
                  <a:lnTo>
                    <a:pt x="567" y="111"/>
                  </a:lnTo>
                  <a:lnTo>
                    <a:pt x="567" y="111"/>
                  </a:lnTo>
                  <a:lnTo>
                    <a:pt x="567" y="111"/>
                  </a:lnTo>
                  <a:lnTo>
                    <a:pt x="567" y="113"/>
                  </a:lnTo>
                  <a:lnTo>
                    <a:pt x="571" y="113"/>
                  </a:lnTo>
                  <a:lnTo>
                    <a:pt x="571" y="113"/>
                  </a:lnTo>
                  <a:lnTo>
                    <a:pt x="573" y="114"/>
                  </a:lnTo>
                  <a:lnTo>
                    <a:pt x="571" y="118"/>
                  </a:lnTo>
                  <a:lnTo>
                    <a:pt x="571" y="118"/>
                  </a:lnTo>
                  <a:lnTo>
                    <a:pt x="567" y="118"/>
                  </a:lnTo>
                  <a:lnTo>
                    <a:pt x="565" y="118"/>
                  </a:lnTo>
                  <a:lnTo>
                    <a:pt x="563" y="120"/>
                  </a:lnTo>
                  <a:lnTo>
                    <a:pt x="557" y="122"/>
                  </a:lnTo>
                  <a:lnTo>
                    <a:pt x="554" y="122"/>
                  </a:lnTo>
                  <a:lnTo>
                    <a:pt x="552" y="124"/>
                  </a:lnTo>
                  <a:lnTo>
                    <a:pt x="550" y="126"/>
                  </a:lnTo>
                  <a:lnTo>
                    <a:pt x="546" y="128"/>
                  </a:lnTo>
                  <a:lnTo>
                    <a:pt x="542" y="128"/>
                  </a:lnTo>
                  <a:lnTo>
                    <a:pt x="539" y="128"/>
                  </a:lnTo>
                  <a:lnTo>
                    <a:pt x="539" y="128"/>
                  </a:lnTo>
                  <a:lnTo>
                    <a:pt x="537" y="131"/>
                  </a:lnTo>
                  <a:lnTo>
                    <a:pt x="537" y="133"/>
                  </a:lnTo>
                  <a:lnTo>
                    <a:pt x="539" y="137"/>
                  </a:lnTo>
                  <a:lnTo>
                    <a:pt x="539" y="137"/>
                  </a:lnTo>
                  <a:lnTo>
                    <a:pt x="539" y="141"/>
                  </a:lnTo>
                  <a:lnTo>
                    <a:pt x="539" y="143"/>
                  </a:lnTo>
                  <a:lnTo>
                    <a:pt x="542" y="143"/>
                  </a:lnTo>
                  <a:lnTo>
                    <a:pt x="542" y="141"/>
                  </a:lnTo>
                  <a:lnTo>
                    <a:pt x="542" y="137"/>
                  </a:lnTo>
                  <a:lnTo>
                    <a:pt x="546" y="137"/>
                  </a:lnTo>
                  <a:lnTo>
                    <a:pt x="548" y="137"/>
                  </a:lnTo>
                  <a:lnTo>
                    <a:pt x="552" y="133"/>
                  </a:lnTo>
                  <a:lnTo>
                    <a:pt x="554" y="133"/>
                  </a:lnTo>
                  <a:lnTo>
                    <a:pt x="557" y="133"/>
                  </a:lnTo>
                  <a:lnTo>
                    <a:pt x="557" y="133"/>
                  </a:lnTo>
                  <a:lnTo>
                    <a:pt x="561" y="128"/>
                  </a:lnTo>
                  <a:lnTo>
                    <a:pt x="567" y="128"/>
                  </a:lnTo>
                  <a:lnTo>
                    <a:pt x="573" y="126"/>
                  </a:lnTo>
                  <a:lnTo>
                    <a:pt x="576" y="126"/>
                  </a:lnTo>
                  <a:lnTo>
                    <a:pt x="576" y="128"/>
                  </a:lnTo>
                  <a:lnTo>
                    <a:pt x="574" y="128"/>
                  </a:lnTo>
                  <a:lnTo>
                    <a:pt x="576" y="128"/>
                  </a:lnTo>
                  <a:lnTo>
                    <a:pt x="578" y="128"/>
                  </a:lnTo>
                  <a:lnTo>
                    <a:pt x="578" y="126"/>
                  </a:lnTo>
                  <a:lnTo>
                    <a:pt x="582" y="122"/>
                  </a:lnTo>
                  <a:lnTo>
                    <a:pt x="584" y="120"/>
                  </a:lnTo>
                  <a:lnTo>
                    <a:pt x="588" y="122"/>
                  </a:lnTo>
                  <a:lnTo>
                    <a:pt x="589" y="122"/>
                  </a:lnTo>
                  <a:lnTo>
                    <a:pt x="591" y="122"/>
                  </a:lnTo>
                  <a:lnTo>
                    <a:pt x="597" y="122"/>
                  </a:lnTo>
                  <a:lnTo>
                    <a:pt x="601" y="124"/>
                  </a:lnTo>
                  <a:lnTo>
                    <a:pt x="605" y="124"/>
                  </a:lnTo>
                  <a:lnTo>
                    <a:pt x="614" y="124"/>
                  </a:lnTo>
                  <a:lnTo>
                    <a:pt x="616" y="124"/>
                  </a:lnTo>
                  <a:lnTo>
                    <a:pt x="620" y="126"/>
                  </a:lnTo>
                  <a:lnTo>
                    <a:pt x="625" y="128"/>
                  </a:lnTo>
                  <a:lnTo>
                    <a:pt x="631" y="128"/>
                  </a:lnTo>
                  <a:lnTo>
                    <a:pt x="635" y="128"/>
                  </a:lnTo>
                  <a:lnTo>
                    <a:pt x="635" y="128"/>
                  </a:lnTo>
                  <a:lnTo>
                    <a:pt x="637" y="131"/>
                  </a:lnTo>
                  <a:lnTo>
                    <a:pt x="637" y="133"/>
                  </a:lnTo>
                  <a:lnTo>
                    <a:pt x="633" y="133"/>
                  </a:lnTo>
                  <a:lnTo>
                    <a:pt x="633" y="137"/>
                  </a:lnTo>
                  <a:lnTo>
                    <a:pt x="631" y="139"/>
                  </a:lnTo>
                  <a:lnTo>
                    <a:pt x="629" y="141"/>
                  </a:lnTo>
                  <a:lnTo>
                    <a:pt x="620" y="141"/>
                  </a:lnTo>
                  <a:lnTo>
                    <a:pt x="616" y="143"/>
                  </a:lnTo>
                  <a:lnTo>
                    <a:pt x="616" y="145"/>
                  </a:lnTo>
                  <a:lnTo>
                    <a:pt x="614" y="143"/>
                  </a:lnTo>
                  <a:lnTo>
                    <a:pt x="612" y="143"/>
                  </a:lnTo>
                  <a:lnTo>
                    <a:pt x="612" y="146"/>
                  </a:lnTo>
                  <a:lnTo>
                    <a:pt x="612" y="148"/>
                  </a:lnTo>
                  <a:lnTo>
                    <a:pt x="610" y="152"/>
                  </a:lnTo>
                  <a:lnTo>
                    <a:pt x="612" y="154"/>
                  </a:lnTo>
                  <a:lnTo>
                    <a:pt x="612" y="154"/>
                  </a:lnTo>
                  <a:lnTo>
                    <a:pt x="616" y="152"/>
                  </a:lnTo>
                  <a:lnTo>
                    <a:pt x="620" y="152"/>
                  </a:lnTo>
                  <a:lnTo>
                    <a:pt x="623" y="150"/>
                  </a:lnTo>
                  <a:lnTo>
                    <a:pt x="623" y="150"/>
                  </a:lnTo>
                  <a:lnTo>
                    <a:pt x="631" y="150"/>
                  </a:lnTo>
                  <a:lnTo>
                    <a:pt x="631" y="150"/>
                  </a:lnTo>
                  <a:lnTo>
                    <a:pt x="638" y="152"/>
                  </a:lnTo>
                  <a:lnTo>
                    <a:pt x="640" y="152"/>
                  </a:lnTo>
                  <a:lnTo>
                    <a:pt x="640" y="154"/>
                  </a:lnTo>
                  <a:lnTo>
                    <a:pt x="644" y="152"/>
                  </a:lnTo>
                  <a:lnTo>
                    <a:pt x="644" y="150"/>
                  </a:lnTo>
                  <a:lnTo>
                    <a:pt x="644" y="150"/>
                  </a:lnTo>
                  <a:lnTo>
                    <a:pt x="650" y="150"/>
                  </a:lnTo>
                  <a:lnTo>
                    <a:pt x="650" y="152"/>
                  </a:lnTo>
                  <a:lnTo>
                    <a:pt x="653" y="148"/>
                  </a:lnTo>
                  <a:lnTo>
                    <a:pt x="653" y="143"/>
                  </a:lnTo>
                  <a:lnTo>
                    <a:pt x="653" y="137"/>
                  </a:lnTo>
                  <a:lnTo>
                    <a:pt x="655" y="137"/>
                  </a:lnTo>
                  <a:lnTo>
                    <a:pt x="655" y="133"/>
                  </a:lnTo>
                  <a:lnTo>
                    <a:pt x="655" y="133"/>
                  </a:lnTo>
                  <a:lnTo>
                    <a:pt x="657" y="131"/>
                  </a:lnTo>
                  <a:lnTo>
                    <a:pt x="663" y="131"/>
                  </a:lnTo>
                  <a:lnTo>
                    <a:pt x="665" y="131"/>
                  </a:lnTo>
                  <a:lnTo>
                    <a:pt x="670" y="131"/>
                  </a:lnTo>
                  <a:lnTo>
                    <a:pt x="674" y="131"/>
                  </a:lnTo>
                  <a:lnTo>
                    <a:pt x="676" y="131"/>
                  </a:lnTo>
                  <a:lnTo>
                    <a:pt x="678" y="133"/>
                  </a:lnTo>
                  <a:lnTo>
                    <a:pt x="678" y="141"/>
                  </a:lnTo>
                  <a:lnTo>
                    <a:pt x="678" y="145"/>
                  </a:lnTo>
                  <a:lnTo>
                    <a:pt x="674" y="148"/>
                  </a:lnTo>
                  <a:lnTo>
                    <a:pt x="670" y="156"/>
                  </a:lnTo>
                  <a:lnTo>
                    <a:pt x="670" y="158"/>
                  </a:lnTo>
                  <a:lnTo>
                    <a:pt x="670" y="162"/>
                  </a:lnTo>
                  <a:lnTo>
                    <a:pt x="659" y="171"/>
                  </a:lnTo>
                  <a:lnTo>
                    <a:pt x="657" y="171"/>
                  </a:lnTo>
                  <a:lnTo>
                    <a:pt x="655" y="171"/>
                  </a:lnTo>
                  <a:lnTo>
                    <a:pt x="653" y="173"/>
                  </a:lnTo>
                  <a:lnTo>
                    <a:pt x="652" y="175"/>
                  </a:lnTo>
                  <a:lnTo>
                    <a:pt x="650" y="173"/>
                  </a:lnTo>
                  <a:lnTo>
                    <a:pt x="646" y="175"/>
                  </a:lnTo>
                  <a:lnTo>
                    <a:pt x="644" y="178"/>
                  </a:lnTo>
                  <a:lnTo>
                    <a:pt x="644" y="180"/>
                  </a:lnTo>
                  <a:lnTo>
                    <a:pt x="640" y="182"/>
                  </a:lnTo>
                  <a:lnTo>
                    <a:pt x="640" y="186"/>
                  </a:lnTo>
                  <a:lnTo>
                    <a:pt x="638" y="184"/>
                  </a:lnTo>
                  <a:lnTo>
                    <a:pt x="637" y="184"/>
                  </a:lnTo>
                  <a:lnTo>
                    <a:pt x="637" y="186"/>
                  </a:lnTo>
                  <a:lnTo>
                    <a:pt x="637" y="188"/>
                  </a:lnTo>
                  <a:lnTo>
                    <a:pt x="635" y="188"/>
                  </a:lnTo>
                  <a:lnTo>
                    <a:pt x="631" y="195"/>
                  </a:lnTo>
                  <a:lnTo>
                    <a:pt x="629" y="197"/>
                  </a:lnTo>
                  <a:lnTo>
                    <a:pt x="627" y="201"/>
                  </a:lnTo>
                  <a:lnTo>
                    <a:pt x="621" y="203"/>
                  </a:lnTo>
                  <a:lnTo>
                    <a:pt x="620" y="207"/>
                  </a:lnTo>
                  <a:lnTo>
                    <a:pt x="616" y="207"/>
                  </a:lnTo>
                  <a:lnTo>
                    <a:pt x="612" y="210"/>
                  </a:lnTo>
                  <a:lnTo>
                    <a:pt x="612" y="212"/>
                  </a:lnTo>
                  <a:lnTo>
                    <a:pt x="608" y="212"/>
                  </a:lnTo>
                  <a:lnTo>
                    <a:pt x="608" y="216"/>
                  </a:lnTo>
                  <a:lnTo>
                    <a:pt x="608" y="220"/>
                  </a:lnTo>
                  <a:lnTo>
                    <a:pt x="606" y="222"/>
                  </a:lnTo>
                  <a:lnTo>
                    <a:pt x="608" y="226"/>
                  </a:lnTo>
                  <a:lnTo>
                    <a:pt x="608" y="222"/>
                  </a:lnTo>
                  <a:lnTo>
                    <a:pt x="610" y="220"/>
                  </a:lnTo>
                  <a:lnTo>
                    <a:pt x="614" y="216"/>
                  </a:lnTo>
                  <a:lnTo>
                    <a:pt x="616" y="212"/>
                  </a:lnTo>
                  <a:lnTo>
                    <a:pt x="620" y="210"/>
                  </a:lnTo>
                  <a:lnTo>
                    <a:pt x="620" y="210"/>
                  </a:lnTo>
                  <a:lnTo>
                    <a:pt x="620" y="210"/>
                  </a:lnTo>
                  <a:lnTo>
                    <a:pt x="623" y="207"/>
                  </a:lnTo>
                  <a:lnTo>
                    <a:pt x="631" y="203"/>
                  </a:lnTo>
                  <a:lnTo>
                    <a:pt x="633" y="201"/>
                  </a:lnTo>
                  <a:lnTo>
                    <a:pt x="633" y="201"/>
                  </a:lnTo>
                  <a:lnTo>
                    <a:pt x="638" y="195"/>
                  </a:lnTo>
                  <a:lnTo>
                    <a:pt x="644" y="188"/>
                  </a:lnTo>
                  <a:lnTo>
                    <a:pt x="644" y="188"/>
                  </a:lnTo>
                  <a:lnTo>
                    <a:pt x="650" y="188"/>
                  </a:lnTo>
                  <a:lnTo>
                    <a:pt x="650" y="188"/>
                  </a:lnTo>
                  <a:lnTo>
                    <a:pt x="653" y="188"/>
                  </a:lnTo>
                  <a:lnTo>
                    <a:pt x="653" y="186"/>
                  </a:lnTo>
                  <a:lnTo>
                    <a:pt x="657" y="186"/>
                  </a:lnTo>
                  <a:lnTo>
                    <a:pt x="663" y="186"/>
                  </a:lnTo>
                  <a:lnTo>
                    <a:pt x="669" y="182"/>
                  </a:lnTo>
                  <a:lnTo>
                    <a:pt x="670" y="178"/>
                  </a:lnTo>
                  <a:lnTo>
                    <a:pt x="674" y="178"/>
                  </a:lnTo>
                  <a:lnTo>
                    <a:pt x="676" y="177"/>
                  </a:lnTo>
                  <a:lnTo>
                    <a:pt x="678" y="175"/>
                  </a:lnTo>
                  <a:lnTo>
                    <a:pt x="682" y="175"/>
                  </a:lnTo>
                  <a:lnTo>
                    <a:pt x="684" y="171"/>
                  </a:lnTo>
                  <a:lnTo>
                    <a:pt x="689" y="167"/>
                  </a:lnTo>
                  <a:lnTo>
                    <a:pt x="689" y="162"/>
                  </a:lnTo>
                  <a:lnTo>
                    <a:pt x="689" y="162"/>
                  </a:lnTo>
                  <a:lnTo>
                    <a:pt x="693" y="158"/>
                  </a:lnTo>
                  <a:lnTo>
                    <a:pt x="693" y="158"/>
                  </a:lnTo>
                  <a:lnTo>
                    <a:pt x="695" y="156"/>
                  </a:lnTo>
                  <a:lnTo>
                    <a:pt x="695" y="158"/>
                  </a:lnTo>
                  <a:lnTo>
                    <a:pt x="695" y="162"/>
                  </a:lnTo>
                  <a:lnTo>
                    <a:pt x="695" y="162"/>
                  </a:lnTo>
                  <a:lnTo>
                    <a:pt x="695" y="167"/>
                  </a:lnTo>
                  <a:lnTo>
                    <a:pt x="699" y="167"/>
                  </a:lnTo>
                  <a:lnTo>
                    <a:pt x="699" y="171"/>
                  </a:lnTo>
                  <a:lnTo>
                    <a:pt x="695" y="173"/>
                  </a:lnTo>
                  <a:lnTo>
                    <a:pt x="699" y="175"/>
                  </a:lnTo>
                  <a:lnTo>
                    <a:pt x="699" y="173"/>
                  </a:lnTo>
                  <a:lnTo>
                    <a:pt x="699" y="171"/>
                  </a:lnTo>
                  <a:lnTo>
                    <a:pt x="701" y="167"/>
                  </a:lnTo>
                  <a:lnTo>
                    <a:pt x="699" y="167"/>
                  </a:lnTo>
                  <a:lnTo>
                    <a:pt x="699" y="163"/>
                  </a:lnTo>
                  <a:lnTo>
                    <a:pt x="701" y="162"/>
                  </a:lnTo>
                  <a:lnTo>
                    <a:pt x="702" y="162"/>
                  </a:lnTo>
                  <a:lnTo>
                    <a:pt x="702" y="167"/>
                  </a:lnTo>
                  <a:lnTo>
                    <a:pt x="704" y="167"/>
                  </a:lnTo>
                  <a:lnTo>
                    <a:pt x="708" y="167"/>
                  </a:lnTo>
                  <a:lnTo>
                    <a:pt x="712" y="167"/>
                  </a:lnTo>
                  <a:lnTo>
                    <a:pt x="712" y="163"/>
                  </a:lnTo>
                  <a:lnTo>
                    <a:pt x="712" y="162"/>
                  </a:lnTo>
                  <a:lnTo>
                    <a:pt x="712" y="162"/>
                  </a:lnTo>
                  <a:lnTo>
                    <a:pt x="714" y="162"/>
                  </a:lnTo>
                  <a:lnTo>
                    <a:pt x="716" y="158"/>
                  </a:lnTo>
                  <a:lnTo>
                    <a:pt x="716" y="154"/>
                  </a:lnTo>
                  <a:lnTo>
                    <a:pt x="716" y="152"/>
                  </a:lnTo>
                  <a:lnTo>
                    <a:pt x="716" y="150"/>
                  </a:lnTo>
                  <a:lnTo>
                    <a:pt x="717" y="148"/>
                  </a:lnTo>
                  <a:lnTo>
                    <a:pt x="719" y="150"/>
                  </a:lnTo>
                  <a:lnTo>
                    <a:pt x="723" y="152"/>
                  </a:lnTo>
                  <a:lnTo>
                    <a:pt x="727" y="150"/>
                  </a:lnTo>
                  <a:lnTo>
                    <a:pt x="727" y="148"/>
                  </a:lnTo>
                  <a:lnTo>
                    <a:pt x="733" y="146"/>
                  </a:lnTo>
                  <a:lnTo>
                    <a:pt x="736" y="146"/>
                  </a:lnTo>
                  <a:lnTo>
                    <a:pt x="738" y="146"/>
                  </a:lnTo>
                  <a:lnTo>
                    <a:pt x="744" y="146"/>
                  </a:lnTo>
                  <a:lnTo>
                    <a:pt x="748" y="150"/>
                  </a:lnTo>
                  <a:lnTo>
                    <a:pt x="751" y="152"/>
                  </a:lnTo>
                  <a:lnTo>
                    <a:pt x="757" y="152"/>
                  </a:lnTo>
                  <a:lnTo>
                    <a:pt x="759" y="154"/>
                  </a:lnTo>
                  <a:lnTo>
                    <a:pt x="761" y="156"/>
                  </a:lnTo>
                  <a:lnTo>
                    <a:pt x="765" y="156"/>
                  </a:lnTo>
                  <a:lnTo>
                    <a:pt x="768" y="158"/>
                  </a:lnTo>
                  <a:lnTo>
                    <a:pt x="768" y="162"/>
                  </a:lnTo>
                  <a:lnTo>
                    <a:pt x="768" y="162"/>
                  </a:lnTo>
                  <a:lnTo>
                    <a:pt x="776" y="167"/>
                  </a:lnTo>
                  <a:lnTo>
                    <a:pt x="776" y="171"/>
                  </a:lnTo>
                  <a:lnTo>
                    <a:pt x="778" y="171"/>
                  </a:lnTo>
                  <a:lnTo>
                    <a:pt x="781" y="177"/>
                  </a:lnTo>
                  <a:lnTo>
                    <a:pt x="778" y="180"/>
                  </a:lnTo>
                  <a:lnTo>
                    <a:pt x="776" y="184"/>
                  </a:lnTo>
                  <a:lnTo>
                    <a:pt x="772" y="184"/>
                  </a:lnTo>
                  <a:lnTo>
                    <a:pt x="772" y="188"/>
                  </a:lnTo>
                  <a:lnTo>
                    <a:pt x="768" y="188"/>
                  </a:lnTo>
                  <a:lnTo>
                    <a:pt x="768" y="188"/>
                  </a:lnTo>
                  <a:lnTo>
                    <a:pt x="765" y="192"/>
                  </a:lnTo>
                  <a:lnTo>
                    <a:pt x="761" y="197"/>
                  </a:lnTo>
                  <a:lnTo>
                    <a:pt x="759" y="201"/>
                  </a:lnTo>
                  <a:lnTo>
                    <a:pt x="757" y="201"/>
                  </a:lnTo>
                  <a:lnTo>
                    <a:pt x="757" y="201"/>
                  </a:lnTo>
                  <a:lnTo>
                    <a:pt x="751" y="197"/>
                  </a:lnTo>
                  <a:lnTo>
                    <a:pt x="748" y="197"/>
                  </a:lnTo>
                  <a:lnTo>
                    <a:pt x="744" y="197"/>
                  </a:lnTo>
                  <a:lnTo>
                    <a:pt x="744" y="201"/>
                  </a:lnTo>
                  <a:lnTo>
                    <a:pt x="744" y="203"/>
                  </a:lnTo>
                  <a:lnTo>
                    <a:pt x="744" y="203"/>
                  </a:lnTo>
                  <a:lnTo>
                    <a:pt x="744" y="205"/>
                  </a:lnTo>
                  <a:lnTo>
                    <a:pt x="748" y="209"/>
                  </a:lnTo>
                  <a:lnTo>
                    <a:pt x="748" y="209"/>
                  </a:lnTo>
                  <a:lnTo>
                    <a:pt x="748" y="212"/>
                  </a:lnTo>
                  <a:lnTo>
                    <a:pt x="748" y="214"/>
                  </a:lnTo>
                  <a:lnTo>
                    <a:pt x="744" y="214"/>
                  </a:lnTo>
                  <a:lnTo>
                    <a:pt x="742" y="214"/>
                  </a:lnTo>
                  <a:lnTo>
                    <a:pt x="736" y="218"/>
                  </a:lnTo>
                  <a:lnTo>
                    <a:pt x="733" y="220"/>
                  </a:lnTo>
                  <a:lnTo>
                    <a:pt x="731" y="220"/>
                  </a:lnTo>
                  <a:lnTo>
                    <a:pt x="727" y="220"/>
                  </a:lnTo>
                  <a:lnTo>
                    <a:pt x="727" y="218"/>
                  </a:lnTo>
                  <a:lnTo>
                    <a:pt x="723" y="218"/>
                  </a:lnTo>
                  <a:lnTo>
                    <a:pt x="719" y="218"/>
                  </a:lnTo>
                  <a:lnTo>
                    <a:pt x="719" y="216"/>
                  </a:lnTo>
                  <a:lnTo>
                    <a:pt x="717" y="216"/>
                  </a:lnTo>
                  <a:lnTo>
                    <a:pt x="716" y="214"/>
                  </a:lnTo>
                  <a:lnTo>
                    <a:pt x="714" y="214"/>
                  </a:lnTo>
                  <a:lnTo>
                    <a:pt x="714" y="214"/>
                  </a:lnTo>
                  <a:lnTo>
                    <a:pt x="712" y="216"/>
                  </a:lnTo>
                  <a:lnTo>
                    <a:pt x="712" y="216"/>
                  </a:lnTo>
                  <a:lnTo>
                    <a:pt x="708" y="216"/>
                  </a:lnTo>
                  <a:lnTo>
                    <a:pt x="708" y="218"/>
                  </a:lnTo>
                  <a:lnTo>
                    <a:pt x="706" y="220"/>
                  </a:lnTo>
                  <a:lnTo>
                    <a:pt x="704" y="220"/>
                  </a:lnTo>
                  <a:lnTo>
                    <a:pt x="702" y="218"/>
                  </a:lnTo>
                  <a:lnTo>
                    <a:pt x="701" y="220"/>
                  </a:lnTo>
                  <a:lnTo>
                    <a:pt x="699" y="222"/>
                  </a:lnTo>
                  <a:lnTo>
                    <a:pt x="695" y="220"/>
                  </a:lnTo>
                  <a:lnTo>
                    <a:pt x="693" y="220"/>
                  </a:lnTo>
                  <a:lnTo>
                    <a:pt x="689" y="220"/>
                  </a:lnTo>
                  <a:lnTo>
                    <a:pt x="685" y="222"/>
                  </a:lnTo>
                  <a:lnTo>
                    <a:pt x="682" y="222"/>
                  </a:lnTo>
                  <a:lnTo>
                    <a:pt x="680" y="222"/>
                  </a:lnTo>
                  <a:lnTo>
                    <a:pt x="682" y="222"/>
                  </a:lnTo>
                  <a:lnTo>
                    <a:pt x="685" y="222"/>
                  </a:lnTo>
                  <a:lnTo>
                    <a:pt x="693" y="222"/>
                  </a:lnTo>
                  <a:lnTo>
                    <a:pt x="695" y="222"/>
                  </a:lnTo>
                  <a:lnTo>
                    <a:pt x="699" y="222"/>
                  </a:lnTo>
                  <a:lnTo>
                    <a:pt x="701" y="222"/>
                  </a:lnTo>
                  <a:lnTo>
                    <a:pt x="704" y="222"/>
                  </a:lnTo>
                  <a:lnTo>
                    <a:pt x="712" y="222"/>
                  </a:lnTo>
                  <a:lnTo>
                    <a:pt x="716" y="226"/>
                  </a:lnTo>
                  <a:lnTo>
                    <a:pt x="716" y="226"/>
                  </a:lnTo>
                  <a:lnTo>
                    <a:pt x="719" y="222"/>
                  </a:lnTo>
                  <a:lnTo>
                    <a:pt x="719" y="222"/>
                  </a:lnTo>
                  <a:lnTo>
                    <a:pt x="723" y="226"/>
                  </a:lnTo>
                  <a:lnTo>
                    <a:pt x="723" y="226"/>
                  </a:lnTo>
                  <a:lnTo>
                    <a:pt x="727" y="226"/>
                  </a:lnTo>
                  <a:lnTo>
                    <a:pt x="729" y="231"/>
                  </a:lnTo>
                  <a:lnTo>
                    <a:pt x="729" y="231"/>
                  </a:lnTo>
                  <a:lnTo>
                    <a:pt x="727" y="235"/>
                  </a:lnTo>
                  <a:lnTo>
                    <a:pt x="723" y="235"/>
                  </a:lnTo>
                  <a:lnTo>
                    <a:pt x="723" y="235"/>
                  </a:lnTo>
                  <a:lnTo>
                    <a:pt x="723" y="237"/>
                  </a:lnTo>
                  <a:lnTo>
                    <a:pt x="723" y="239"/>
                  </a:lnTo>
                  <a:lnTo>
                    <a:pt x="719" y="241"/>
                  </a:lnTo>
                  <a:lnTo>
                    <a:pt x="714" y="243"/>
                  </a:lnTo>
                  <a:lnTo>
                    <a:pt x="710" y="243"/>
                  </a:lnTo>
                  <a:lnTo>
                    <a:pt x="706" y="244"/>
                  </a:lnTo>
                  <a:lnTo>
                    <a:pt x="699" y="243"/>
                  </a:lnTo>
                  <a:lnTo>
                    <a:pt x="699" y="241"/>
                  </a:lnTo>
                  <a:lnTo>
                    <a:pt x="691" y="235"/>
                  </a:lnTo>
                  <a:lnTo>
                    <a:pt x="685" y="235"/>
                  </a:lnTo>
                  <a:lnTo>
                    <a:pt x="684" y="235"/>
                  </a:lnTo>
                  <a:lnTo>
                    <a:pt x="680" y="237"/>
                  </a:lnTo>
                  <a:lnTo>
                    <a:pt x="678" y="243"/>
                  </a:lnTo>
                  <a:lnTo>
                    <a:pt x="674" y="244"/>
                  </a:lnTo>
                  <a:lnTo>
                    <a:pt x="674" y="246"/>
                  </a:lnTo>
                  <a:lnTo>
                    <a:pt x="670" y="246"/>
                  </a:lnTo>
                  <a:lnTo>
                    <a:pt x="674" y="248"/>
                  </a:lnTo>
                  <a:lnTo>
                    <a:pt x="674" y="248"/>
                  </a:lnTo>
                  <a:lnTo>
                    <a:pt x="674" y="250"/>
                  </a:lnTo>
                  <a:lnTo>
                    <a:pt x="674" y="252"/>
                  </a:lnTo>
                  <a:lnTo>
                    <a:pt x="674" y="252"/>
                  </a:lnTo>
                  <a:lnTo>
                    <a:pt x="670" y="252"/>
                  </a:lnTo>
                  <a:lnTo>
                    <a:pt x="670" y="256"/>
                  </a:lnTo>
                  <a:lnTo>
                    <a:pt x="674" y="258"/>
                  </a:lnTo>
                  <a:lnTo>
                    <a:pt x="676" y="258"/>
                  </a:lnTo>
                  <a:lnTo>
                    <a:pt x="678" y="258"/>
                  </a:lnTo>
                  <a:lnTo>
                    <a:pt x="680" y="256"/>
                  </a:lnTo>
                  <a:lnTo>
                    <a:pt x="684" y="256"/>
                  </a:lnTo>
                  <a:lnTo>
                    <a:pt x="685" y="252"/>
                  </a:lnTo>
                  <a:lnTo>
                    <a:pt x="689" y="250"/>
                  </a:lnTo>
                  <a:lnTo>
                    <a:pt x="695" y="248"/>
                  </a:lnTo>
                  <a:lnTo>
                    <a:pt x="699" y="246"/>
                  </a:lnTo>
                  <a:lnTo>
                    <a:pt x="702" y="246"/>
                  </a:lnTo>
                  <a:lnTo>
                    <a:pt x="704" y="248"/>
                  </a:lnTo>
                  <a:lnTo>
                    <a:pt x="706" y="250"/>
                  </a:lnTo>
                  <a:lnTo>
                    <a:pt x="708" y="250"/>
                  </a:lnTo>
                  <a:lnTo>
                    <a:pt x="712" y="252"/>
                  </a:lnTo>
                  <a:lnTo>
                    <a:pt x="712" y="252"/>
                  </a:lnTo>
                  <a:lnTo>
                    <a:pt x="710" y="256"/>
                  </a:lnTo>
                  <a:lnTo>
                    <a:pt x="706" y="258"/>
                  </a:lnTo>
                  <a:lnTo>
                    <a:pt x="704" y="261"/>
                  </a:lnTo>
                  <a:lnTo>
                    <a:pt x="701" y="265"/>
                  </a:lnTo>
                  <a:lnTo>
                    <a:pt x="701" y="267"/>
                  </a:lnTo>
                  <a:lnTo>
                    <a:pt x="695" y="273"/>
                  </a:lnTo>
                  <a:lnTo>
                    <a:pt x="693" y="276"/>
                  </a:lnTo>
                  <a:lnTo>
                    <a:pt x="687" y="286"/>
                  </a:lnTo>
                  <a:lnTo>
                    <a:pt x="685" y="290"/>
                  </a:lnTo>
                  <a:lnTo>
                    <a:pt x="682" y="291"/>
                  </a:lnTo>
                  <a:lnTo>
                    <a:pt x="682" y="295"/>
                  </a:lnTo>
                  <a:lnTo>
                    <a:pt x="680" y="301"/>
                  </a:lnTo>
                  <a:lnTo>
                    <a:pt x="680" y="303"/>
                  </a:lnTo>
                  <a:lnTo>
                    <a:pt x="678" y="305"/>
                  </a:lnTo>
                  <a:lnTo>
                    <a:pt x="678" y="310"/>
                  </a:lnTo>
                  <a:lnTo>
                    <a:pt x="676" y="316"/>
                  </a:lnTo>
                  <a:lnTo>
                    <a:pt x="674" y="322"/>
                  </a:lnTo>
                  <a:lnTo>
                    <a:pt x="676" y="324"/>
                  </a:lnTo>
                  <a:lnTo>
                    <a:pt x="676" y="327"/>
                  </a:lnTo>
                  <a:lnTo>
                    <a:pt x="676" y="333"/>
                  </a:lnTo>
                  <a:lnTo>
                    <a:pt x="674" y="335"/>
                  </a:lnTo>
                  <a:lnTo>
                    <a:pt x="670" y="337"/>
                  </a:lnTo>
                  <a:lnTo>
                    <a:pt x="670" y="342"/>
                  </a:lnTo>
                  <a:lnTo>
                    <a:pt x="670" y="344"/>
                  </a:lnTo>
                  <a:lnTo>
                    <a:pt x="670" y="346"/>
                  </a:lnTo>
                  <a:lnTo>
                    <a:pt x="670" y="350"/>
                  </a:lnTo>
                  <a:lnTo>
                    <a:pt x="669" y="354"/>
                  </a:lnTo>
                  <a:lnTo>
                    <a:pt x="665" y="359"/>
                  </a:lnTo>
                  <a:lnTo>
                    <a:pt x="663" y="356"/>
                  </a:lnTo>
                  <a:lnTo>
                    <a:pt x="661" y="354"/>
                  </a:lnTo>
                  <a:lnTo>
                    <a:pt x="661" y="352"/>
                  </a:lnTo>
                  <a:lnTo>
                    <a:pt x="659" y="350"/>
                  </a:lnTo>
                  <a:lnTo>
                    <a:pt x="657" y="350"/>
                  </a:lnTo>
                  <a:lnTo>
                    <a:pt x="661" y="350"/>
                  </a:lnTo>
                  <a:lnTo>
                    <a:pt x="659" y="346"/>
                  </a:lnTo>
                  <a:lnTo>
                    <a:pt x="657" y="346"/>
                  </a:lnTo>
                  <a:lnTo>
                    <a:pt x="655" y="346"/>
                  </a:lnTo>
                  <a:lnTo>
                    <a:pt x="653" y="346"/>
                  </a:lnTo>
                  <a:lnTo>
                    <a:pt x="652" y="350"/>
                  </a:lnTo>
                  <a:lnTo>
                    <a:pt x="652" y="350"/>
                  </a:lnTo>
                  <a:lnTo>
                    <a:pt x="653" y="350"/>
                  </a:lnTo>
                  <a:lnTo>
                    <a:pt x="653" y="352"/>
                  </a:lnTo>
                  <a:lnTo>
                    <a:pt x="652" y="354"/>
                  </a:lnTo>
                  <a:lnTo>
                    <a:pt x="652" y="356"/>
                  </a:lnTo>
                  <a:lnTo>
                    <a:pt x="653" y="359"/>
                  </a:lnTo>
                  <a:lnTo>
                    <a:pt x="655" y="359"/>
                  </a:lnTo>
                  <a:lnTo>
                    <a:pt x="657" y="363"/>
                  </a:lnTo>
                  <a:lnTo>
                    <a:pt x="659" y="365"/>
                  </a:lnTo>
                  <a:lnTo>
                    <a:pt x="661" y="369"/>
                  </a:lnTo>
                  <a:lnTo>
                    <a:pt x="665" y="371"/>
                  </a:lnTo>
                  <a:lnTo>
                    <a:pt x="669" y="371"/>
                  </a:lnTo>
                  <a:lnTo>
                    <a:pt x="670" y="376"/>
                  </a:lnTo>
                  <a:lnTo>
                    <a:pt x="674" y="380"/>
                  </a:lnTo>
                  <a:lnTo>
                    <a:pt x="670" y="380"/>
                  </a:lnTo>
                  <a:lnTo>
                    <a:pt x="670" y="384"/>
                  </a:lnTo>
                  <a:lnTo>
                    <a:pt x="665" y="380"/>
                  </a:lnTo>
                  <a:lnTo>
                    <a:pt x="663" y="376"/>
                  </a:lnTo>
                  <a:lnTo>
                    <a:pt x="663" y="374"/>
                  </a:lnTo>
                  <a:lnTo>
                    <a:pt x="659" y="374"/>
                  </a:lnTo>
                  <a:lnTo>
                    <a:pt x="659" y="371"/>
                  </a:lnTo>
                  <a:lnTo>
                    <a:pt x="657" y="374"/>
                  </a:lnTo>
                  <a:lnTo>
                    <a:pt x="657" y="376"/>
                  </a:lnTo>
                  <a:lnTo>
                    <a:pt x="657" y="376"/>
                  </a:lnTo>
                  <a:lnTo>
                    <a:pt x="659" y="380"/>
                  </a:lnTo>
                  <a:lnTo>
                    <a:pt x="659" y="380"/>
                  </a:lnTo>
                  <a:lnTo>
                    <a:pt x="657" y="380"/>
                  </a:lnTo>
                  <a:lnTo>
                    <a:pt x="655" y="380"/>
                  </a:lnTo>
                  <a:lnTo>
                    <a:pt x="655" y="380"/>
                  </a:lnTo>
                  <a:lnTo>
                    <a:pt x="655" y="384"/>
                  </a:lnTo>
                  <a:lnTo>
                    <a:pt x="659" y="384"/>
                  </a:lnTo>
                  <a:lnTo>
                    <a:pt x="657" y="386"/>
                  </a:lnTo>
                  <a:lnTo>
                    <a:pt x="657" y="386"/>
                  </a:lnTo>
                  <a:lnTo>
                    <a:pt x="657" y="388"/>
                  </a:lnTo>
                  <a:lnTo>
                    <a:pt x="661" y="388"/>
                  </a:lnTo>
                  <a:lnTo>
                    <a:pt x="665" y="388"/>
                  </a:lnTo>
                  <a:lnTo>
                    <a:pt x="665" y="389"/>
                  </a:lnTo>
                  <a:lnTo>
                    <a:pt x="665" y="393"/>
                  </a:lnTo>
                  <a:lnTo>
                    <a:pt x="665" y="393"/>
                  </a:lnTo>
                  <a:lnTo>
                    <a:pt x="665" y="395"/>
                  </a:lnTo>
                  <a:lnTo>
                    <a:pt x="669" y="395"/>
                  </a:lnTo>
                  <a:lnTo>
                    <a:pt x="670" y="391"/>
                  </a:lnTo>
                  <a:lnTo>
                    <a:pt x="674" y="388"/>
                  </a:lnTo>
                  <a:lnTo>
                    <a:pt x="674" y="388"/>
                  </a:lnTo>
                  <a:lnTo>
                    <a:pt x="674" y="389"/>
                  </a:lnTo>
                  <a:lnTo>
                    <a:pt x="674" y="391"/>
                  </a:lnTo>
                  <a:lnTo>
                    <a:pt x="676" y="391"/>
                  </a:lnTo>
                  <a:lnTo>
                    <a:pt x="678" y="393"/>
                  </a:lnTo>
                  <a:lnTo>
                    <a:pt x="682" y="393"/>
                  </a:lnTo>
                  <a:lnTo>
                    <a:pt x="682" y="397"/>
                  </a:lnTo>
                  <a:lnTo>
                    <a:pt x="682" y="399"/>
                  </a:lnTo>
                  <a:lnTo>
                    <a:pt x="680" y="401"/>
                  </a:lnTo>
                  <a:lnTo>
                    <a:pt x="680" y="406"/>
                  </a:lnTo>
                  <a:lnTo>
                    <a:pt x="680" y="410"/>
                  </a:lnTo>
                  <a:lnTo>
                    <a:pt x="680" y="410"/>
                  </a:lnTo>
                  <a:lnTo>
                    <a:pt x="678" y="416"/>
                  </a:lnTo>
                  <a:lnTo>
                    <a:pt x="676" y="418"/>
                  </a:lnTo>
                  <a:lnTo>
                    <a:pt x="676" y="421"/>
                  </a:lnTo>
                  <a:lnTo>
                    <a:pt x="674" y="423"/>
                  </a:lnTo>
                  <a:lnTo>
                    <a:pt x="674" y="423"/>
                  </a:lnTo>
                  <a:lnTo>
                    <a:pt x="674" y="420"/>
                  </a:lnTo>
                  <a:lnTo>
                    <a:pt x="670" y="418"/>
                  </a:lnTo>
                  <a:lnTo>
                    <a:pt x="669" y="416"/>
                  </a:lnTo>
                  <a:lnTo>
                    <a:pt x="665" y="416"/>
                  </a:lnTo>
                  <a:lnTo>
                    <a:pt x="665" y="416"/>
                  </a:lnTo>
                  <a:lnTo>
                    <a:pt x="661" y="416"/>
                  </a:lnTo>
                  <a:lnTo>
                    <a:pt x="661" y="414"/>
                  </a:lnTo>
                  <a:lnTo>
                    <a:pt x="661" y="410"/>
                  </a:lnTo>
                  <a:lnTo>
                    <a:pt x="659" y="410"/>
                  </a:lnTo>
                  <a:lnTo>
                    <a:pt x="657" y="410"/>
                  </a:lnTo>
                  <a:lnTo>
                    <a:pt x="657" y="410"/>
                  </a:lnTo>
                  <a:lnTo>
                    <a:pt x="655" y="410"/>
                  </a:lnTo>
                  <a:lnTo>
                    <a:pt x="652" y="406"/>
                  </a:lnTo>
                  <a:lnTo>
                    <a:pt x="650" y="406"/>
                  </a:lnTo>
                  <a:lnTo>
                    <a:pt x="646" y="408"/>
                  </a:lnTo>
                  <a:lnTo>
                    <a:pt x="646" y="410"/>
                  </a:lnTo>
                  <a:lnTo>
                    <a:pt x="650" y="410"/>
                  </a:lnTo>
                  <a:lnTo>
                    <a:pt x="644" y="410"/>
                  </a:lnTo>
                  <a:lnTo>
                    <a:pt x="644" y="410"/>
                  </a:lnTo>
                  <a:lnTo>
                    <a:pt x="640" y="410"/>
                  </a:lnTo>
                  <a:lnTo>
                    <a:pt x="638" y="410"/>
                  </a:lnTo>
                  <a:lnTo>
                    <a:pt x="640" y="410"/>
                  </a:lnTo>
                  <a:lnTo>
                    <a:pt x="640" y="410"/>
                  </a:lnTo>
                  <a:lnTo>
                    <a:pt x="644" y="414"/>
                  </a:lnTo>
                  <a:lnTo>
                    <a:pt x="646" y="414"/>
                  </a:lnTo>
                  <a:lnTo>
                    <a:pt x="644" y="414"/>
                  </a:lnTo>
                  <a:lnTo>
                    <a:pt x="644" y="414"/>
                  </a:lnTo>
                  <a:lnTo>
                    <a:pt x="640" y="418"/>
                  </a:lnTo>
                  <a:lnTo>
                    <a:pt x="637" y="421"/>
                  </a:lnTo>
                  <a:lnTo>
                    <a:pt x="635" y="420"/>
                  </a:lnTo>
                  <a:lnTo>
                    <a:pt x="633" y="418"/>
                  </a:lnTo>
                  <a:lnTo>
                    <a:pt x="633" y="416"/>
                  </a:lnTo>
                  <a:lnTo>
                    <a:pt x="633" y="414"/>
                  </a:lnTo>
                  <a:lnTo>
                    <a:pt x="631" y="416"/>
                  </a:lnTo>
                  <a:lnTo>
                    <a:pt x="631" y="418"/>
                  </a:lnTo>
                  <a:lnTo>
                    <a:pt x="631" y="421"/>
                  </a:lnTo>
                  <a:lnTo>
                    <a:pt x="631" y="423"/>
                  </a:lnTo>
                  <a:lnTo>
                    <a:pt x="631" y="423"/>
                  </a:lnTo>
                  <a:lnTo>
                    <a:pt x="631" y="427"/>
                  </a:lnTo>
                  <a:lnTo>
                    <a:pt x="631" y="429"/>
                  </a:lnTo>
                  <a:lnTo>
                    <a:pt x="631" y="429"/>
                  </a:lnTo>
                  <a:lnTo>
                    <a:pt x="631" y="431"/>
                  </a:lnTo>
                  <a:lnTo>
                    <a:pt x="631" y="433"/>
                  </a:lnTo>
                  <a:lnTo>
                    <a:pt x="627" y="431"/>
                  </a:lnTo>
                  <a:lnTo>
                    <a:pt x="623" y="431"/>
                  </a:lnTo>
                  <a:lnTo>
                    <a:pt x="623" y="433"/>
                  </a:lnTo>
                  <a:lnTo>
                    <a:pt x="625" y="435"/>
                  </a:lnTo>
                  <a:lnTo>
                    <a:pt x="627" y="435"/>
                  </a:lnTo>
                  <a:lnTo>
                    <a:pt x="633" y="435"/>
                  </a:lnTo>
                  <a:lnTo>
                    <a:pt x="633" y="435"/>
                  </a:lnTo>
                  <a:lnTo>
                    <a:pt x="633" y="438"/>
                  </a:lnTo>
                  <a:lnTo>
                    <a:pt x="633" y="440"/>
                  </a:lnTo>
                  <a:lnTo>
                    <a:pt x="635" y="440"/>
                  </a:lnTo>
                  <a:lnTo>
                    <a:pt x="635" y="440"/>
                  </a:lnTo>
                  <a:lnTo>
                    <a:pt x="638" y="440"/>
                  </a:lnTo>
                  <a:lnTo>
                    <a:pt x="640" y="440"/>
                  </a:lnTo>
                  <a:lnTo>
                    <a:pt x="644" y="440"/>
                  </a:lnTo>
                  <a:lnTo>
                    <a:pt x="646" y="440"/>
                  </a:lnTo>
                  <a:lnTo>
                    <a:pt x="650" y="440"/>
                  </a:lnTo>
                  <a:lnTo>
                    <a:pt x="652" y="440"/>
                  </a:lnTo>
                  <a:lnTo>
                    <a:pt x="653" y="440"/>
                  </a:lnTo>
                  <a:lnTo>
                    <a:pt x="655" y="440"/>
                  </a:lnTo>
                  <a:lnTo>
                    <a:pt x="655" y="444"/>
                  </a:lnTo>
                  <a:lnTo>
                    <a:pt x="655" y="446"/>
                  </a:lnTo>
                  <a:lnTo>
                    <a:pt x="655" y="448"/>
                  </a:lnTo>
                  <a:lnTo>
                    <a:pt x="655" y="450"/>
                  </a:lnTo>
                  <a:lnTo>
                    <a:pt x="653" y="450"/>
                  </a:lnTo>
                  <a:lnTo>
                    <a:pt x="652" y="450"/>
                  </a:lnTo>
                  <a:lnTo>
                    <a:pt x="650" y="448"/>
                  </a:lnTo>
                  <a:lnTo>
                    <a:pt x="646" y="450"/>
                  </a:lnTo>
                  <a:lnTo>
                    <a:pt x="644" y="450"/>
                  </a:lnTo>
                  <a:lnTo>
                    <a:pt x="644" y="448"/>
                  </a:lnTo>
                  <a:lnTo>
                    <a:pt x="638" y="450"/>
                  </a:lnTo>
                  <a:lnTo>
                    <a:pt x="635" y="450"/>
                  </a:lnTo>
                  <a:lnTo>
                    <a:pt x="633" y="450"/>
                  </a:lnTo>
                  <a:lnTo>
                    <a:pt x="631" y="448"/>
                  </a:lnTo>
                  <a:lnTo>
                    <a:pt x="631" y="450"/>
                  </a:lnTo>
                  <a:lnTo>
                    <a:pt x="631" y="452"/>
                  </a:lnTo>
                  <a:lnTo>
                    <a:pt x="633" y="452"/>
                  </a:lnTo>
                  <a:lnTo>
                    <a:pt x="635" y="452"/>
                  </a:lnTo>
                  <a:lnTo>
                    <a:pt x="638" y="452"/>
                  </a:lnTo>
                  <a:lnTo>
                    <a:pt x="644" y="452"/>
                  </a:lnTo>
                  <a:lnTo>
                    <a:pt x="644" y="453"/>
                  </a:lnTo>
                  <a:lnTo>
                    <a:pt x="646" y="455"/>
                  </a:lnTo>
                  <a:lnTo>
                    <a:pt x="650" y="455"/>
                  </a:lnTo>
                  <a:lnTo>
                    <a:pt x="652" y="457"/>
                  </a:lnTo>
                  <a:lnTo>
                    <a:pt x="653" y="459"/>
                  </a:lnTo>
                  <a:lnTo>
                    <a:pt x="655" y="461"/>
                  </a:lnTo>
                  <a:lnTo>
                    <a:pt x="659" y="465"/>
                  </a:lnTo>
                  <a:lnTo>
                    <a:pt x="659" y="465"/>
                  </a:lnTo>
                  <a:lnTo>
                    <a:pt x="659" y="465"/>
                  </a:lnTo>
                  <a:lnTo>
                    <a:pt x="655" y="465"/>
                  </a:lnTo>
                  <a:lnTo>
                    <a:pt x="655" y="465"/>
                  </a:lnTo>
                  <a:lnTo>
                    <a:pt x="655" y="465"/>
                  </a:lnTo>
                  <a:lnTo>
                    <a:pt x="653" y="469"/>
                  </a:lnTo>
                  <a:lnTo>
                    <a:pt x="655" y="470"/>
                  </a:lnTo>
                  <a:lnTo>
                    <a:pt x="655" y="474"/>
                  </a:lnTo>
                  <a:lnTo>
                    <a:pt x="655" y="478"/>
                  </a:lnTo>
                  <a:lnTo>
                    <a:pt x="655" y="480"/>
                  </a:lnTo>
                  <a:lnTo>
                    <a:pt x="655" y="482"/>
                  </a:lnTo>
                  <a:lnTo>
                    <a:pt x="655" y="484"/>
                  </a:lnTo>
                  <a:lnTo>
                    <a:pt x="652" y="489"/>
                  </a:lnTo>
                  <a:lnTo>
                    <a:pt x="650" y="493"/>
                  </a:lnTo>
                  <a:lnTo>
                    <a:pt x="650" y="493"/>
                  </a:lnTo>
                  <a:lnTo>
                    <a:pt x="646" y="491"/>
                  </a:lnTo>
                  <a:lnTo>
                    <a:pt x="644" y="487"/>
                  </a:lnTo>
                  <a:lnTo>
                    <a:pt x="650" y="486"/>
                  </a:lnTo>
                  <a:lnTo>
                    <a:pt x="646" y="484"/>
                  </a:lnTo>
                  <a:lnTo>
                    <a:pt x="644" y="484"/>
                  </a:lnTo>
                  <a:lnTo>
                    <a:pt x="644" y="484"/>
                  </a:lnTo>
                  <a:lnTo>
                    <a:pt x="640" y="484"/>
                  </a:lnTo>
                  <a:lnTo>
                    <a:pt x="638" y="478"/>
                  </a:lnTo>
                  <a:lnTo>
                    <a:pt x="635" y="478"/>
                  </a:lnTo>
                  <a:lnTo>
                    <a:pt x="631" y="474"/>
                  </a:lnTo>
                  <a:lnTo>
                    <a:pt x="631" y="470"/>
                  </a:lnTo>
                  <a:lnTo>
                    <a:pt x="629" y="469"/>
                  </a:lnTo>
                  <a:lnTo>
                    <a:pt x="625" y="465"/>
                  </a:lnTo>
                  <a:lnTo>
                    <a:pt x="623" y="463"/>
                  </a:lnTo>
                  <a:lnTo>
                    <a:pt x="621" y="463"/>
                  </a:lnTo>
                  <a:lnTo>
                    <a:pt x="621" y="465"/>
                  </a:lnTo>
                  <a:lnTo>
                    <a:pt x="623" y="465"/>
                  </a:lnTo>
                  <a:lnTo>
                    <a:pt x="627" y="469"/>
                  </a:lnTo>
                  <a:lnTo>
                    <a:pt x="627" y="470"/>
                  </a:lnTo>
                  <a:lnTo>
                    <a:pt x="625" y="470"/>
                  </a:lnTo>
                  <a:lnTo>
                    <a:pt x="621" y="470"/>
                  </a:lnTo>
                  <a:lnTo>
                    <a:pt x="620" y="469"/>
                  </a:lnTo>
                  <a:lnTo>
                    <a:pt x="616" y="465"/>
                  </a:lnTo>
                  <a:lnTo>
                    <a:pt x="616" y="465"/>
                  </a:lnTo>
                  <a:lnTo>
                    <a:pt x="616" y="465"/>
                  </a:lnTo>
                  <a:lnTo>
                    <a:pt x="616" y="469"/>
                  </a:lnTo>
                  <a:lnTo>
                    <a:pt x="620" y="474"/>
                  </a:lnTo>
                  <a:lnTo>
                    <a:pt x="623" y="474"/>
                  </a:lnTo>
                  <a:lnTo>
                    <a:pt x="629" y="474"/>
                  </a:lnTo>
                  <a:lnTo>
                    <a:pt x="635" y="478"/>
                  </a:lnTo>
                  <a:lnTo>
                    <a:pt x="640" y="486"/>
                  </a:lnTo>
                  <a:lnTo>
                    <a:pt x="640" y="487"/>
                  </a:lnTo>
                  <a:lnTo>
                    <a:pt x="640" y="489"/>
                  </a:lnTo>
                  <a:lnTo>
                    <a:pt x="640" y="489"/>
                  </a:lnTo>
                  <a:lnTo>
                    <a:pt x="637" y="487"/>
                  </a:lnTo>
                  <a:lnTo>
                    <a:pt x="635" y="487"/>
                  </a:lnTo>
                  <a:lnTo>
                    <a:pt x="631" y="489"/>
                  </a:lnTo>
                  <a:lnTo>
                    <a:pt x="627" y="493"/>
                  </a:lnTo>
                  <a:lnTo>
                    <a:pt x="625" y="493"/>
                  </a:lnTo>
                  <a:lnTo>
                    <a:pt x="623" y="491"/>
                  </a:lnTo>
                  <a:lnTo>
                    <a:pt x="621" y="489"/>
                  </a:lnTo>
                  <a:lnTo>
                    <a:pt x="621" y="487"/>
                  </a:lnTo>
                  <a:lnTo>
                    <a:pt x="621" y="486"/>
                  </a:lnTo>
                  <a:lnTo>
                    <a:pt x="620" y="484"/>
                  </a:lnTo>
                  <a:lnTo>
                    <a:pt x="620" y="487"/>
                  </a:lnTo>
                  <a:lnTo>
                    <a:pt x="620" y="489"/>
                  </a:lnTo>
                  <a:lnTo>
                    <a:pt x="621" y="493"/>
                  </a:lnTo>
                  <a:lnTo>
                    <a:pt x="621" y="495"/>
                  </a:lnTo>
                  <a:lnTo>
                    <a:pt x="625" y="495"/>
                  </a:lnTo>
                  <a:lnTo>
                    <a:pt x="629" y="495"/>
                  </a:lnTo>
                  <a:lnTo>
                    <a:pt x="633" y="491"/>
                  </a:lnTo>
                  <a:lnTo>
                    <a:pt x="635" y="491"/>
                  </a:lnTo>
                  <a:lnTo>
                    <a:pt x="638" y="493"/>
                  </a:lnTo>
                  <a:lnTo>
                    <a:pt x="638" y="495"/>
                  </a:lnTo>
                  <a:lnTo>
                    <a:pt x="638" y="497"/>
                  </a:lnTo>
                  <a:lnTo>
                    <a:pt x="637" y="502"/>
                  </a:lnTo>
                  <a:lnTo>
                    <a:pt x="637" y="504"/>
                  </a:lnTo>
                  <a:lnTo>
                    <a:pt x="635" y="504"/>
                  </a:lnTo>
                  <a:lnTo>
                    <a:pt x="635" y="504"/>
                  </a:lnTo>
                  <a:lnTo>
                    <a:pt x="637" y="508"/>
                  </a:lnTo>
                  <a:lnTo>
                    <a:pt x="638" y="508"/>
                  </a:lnTo>
                  <a:lnTo>
                    <a:pt x="640" y="508"/>
                  </a:lnTo>
                  <a:lnTo>
                    <a:pt x="644" y="510"/>
                  </a:lnTo>
                  <a:lnTo>
                    <a:pt x="650" y="512"/>
                  </a:lnTo>
                  <a:lnTo>
                    <a:pt x="650" y="510"/>
                  </a:lnTo>
                  <a:lnTo>
                    <a:pt x="652" y="510"/>
                  </a:lnTo>
                  <a:lnTo>
                    <a:pt x="655" y="510"/>
                  </a:lnTo>
                  <a:lnTo>
                    <a:pt x="655" y="512"/>
                  </a:lnTo>
                  <a:lnTo>
                    <a:pt x="653" y="514"/>
                  </a:lnTo>
                  <a:lnTo>
                    <a:pt x="653" y="516"/>
                  </a:lnTo>
                  <a:lnTo>
                    <a:pt x="655" y="519"/>
                  </a:lnTo>
                  <a:lnTo>
                    <a:pt x="655" y="521"/>
                  </a:lnTo>
                  <a:lnTo>
                    <a:pt x="652" y="527"/>
                  </a:lnTo>
                  <a:lnTo>
                    <a:pt x="646" y="529"/>
                  </a:lnTo>
                  <a:lnTo>
                    <a:pt x="644" y="529"/>
                  </a:lnTo>
                  <a:lnTo>
                    <a:pt x="644" y="527"/>
                  </a:lnTo>
                  <a:lnTo>
                    <a:pt x="644" y="525"/>
                  </a:lnTo>
                  <a:lnTo>
                    <a:pt x="640" y="523"/>
                  </a:lnTo>
                  <a:lnTo>
                    <a:pt x="640" y="519"/>
                  </a:lnTo>
                  <a:lnTo>
                    <a:pt x="638" y="516"/>
                  </a:lnTo>
                  <a:lnTo>
                    <a:pt x="635" y="516"/>
                  </a:lnTo>
                  <a:lnTo>
                    <a:pt x="633" y="514"/>
                  </a:lnTo>
                  <a:lnTo>
                    <a:pt x="629" y="512"/>
                  </a:lnTo>
                  <a:lnTo>
                    <a:pt x="627" y="514"/>
                  </a:lnTo>
                  <a:lnTo>
                    <a:pt x="625" y="514"/>
                  </a:lnTo>
                  <a:lnTo>
                    <a:pt x="623" y="514"/>
                  </a:lnTo>
                  <a:lnTo>
                    <a:pt x="621" y="510"/>
                  </a:lnTo>
                  <a:lnTo>
                    <a:pt x="620" y="508"/>
                  </a:lnTo>
                  <a:lnTo>
                    <a:pt x="620" y="508"/>
                  </a:lnTo>
                  <a:lnTo>
                    <a:pt x="620" y="510"/>
                  </a:lnTo>
                  <a:lnTo>
                    <a:pt x="620" y="512"/>
                  </a:lnTo>
                  <a:lnTo>
                    <a:pt x="620" y="516"/>
                  </a:lnTo>
                  <a:lnTo>
                    <a:pt x="620" y="519"/>
                  </a:lnTo>
                  <a:lnTo>
                    <a:pt x="616" y="521"/>
                  </a:lnTo>
                  <a:lnTo>
                    <a:pt x="616" y="521"/>
                  </a:lnTo>
                  <a:lnTo>
                    <a:pt x="614" y="521"/>
                  </a:lnTo>
                  <a:lnTo>
                    <a:pt x="616" y="521"/>
                  </a:lnTo>
                  <a:lnTo>
                    <a:pt x="616" y="523"/>
                  </a:lnTo>
                  <a:lnTo>
                    <a:pt x="616" y="525"/>
                  </a:lnTo>
                  <a:lnTo>
                    <a:pt x="614" y="529"/>
                  </a:lnTo>
                  <a:lnTo>
                    <a:pt x="612" y="529"/>
                  </a:lnTo>
                  <a:lnTo>
                    <a:pt x="612" y="533"/>
                  </a:lnTo>
                  <a:lnTo>
                    <a:pt x="612" y="533"/>
                  </a:lnTo>
                  <a:lnTo>
                    <a:pt x="614" y="533"/>
                  </a:lnTo>
                  <a:lnTo>
                    <a:pt x="616" y="538"/>
                  </a:lnTo>
                  <a:lnTo>
                    <a:pt x="616" y="538"/>
                  </a:lnTo>
                  <a:lnTo>
                    <a:pt x="620" y="542"/>
                  </a:lnTo>
                  <a:lnTo>
                    <a:pt x="616" y="546"/>
                  </a:lnTo>
                  <a:lnTo>
                    <a:pt x="616" y="548"/>
                  </a:lnTo>
                  <a:lnTo>
                    <a:pt x="620" y="546"/>
                  </a:lnTo>
                  <a:lnTo>
                    <a:pt x="620" y="542"/>
                  </a:lnTo>
                  <a:lnTo>
                    <a:pt x="620" y="540"/>
                  </a:lnTo>
                  <a:lnTo>
                    <a:pt x="620" y="538"/>
                  </a:lnTo>
                  <a:lnTo>
                    <a:pt x="620" y="534"/>
                  </a:lnTo>
                  <a:lnTo>
                    <a:pt x="620" y="533"/>
                  </a:lnTo>
                  <a:lnTo>
                    <a:pt x="620" y="533"/>
                  </a:lnTo>
                  <a:lnTo>
                    <a:pt x="621" y="534"/>
                  </a:lnTo>
                  <a:lnTo>
                    <a:pt x="623" y="538"/>
                  </a:lnTo>
                  <a:lnTo>
                    <a:pt x="625" y="538"/>
                  </a:lnTo>
                  <a:lnTo>
                    <a:pt x="627" y="542"/>
                  </a:lnTo>
                  <a:lnTo>
                    <a:pt x="629" y="540"/>
                  </a:lnTo>
                  <a:lnTo>
                    <a:pt x="629" y="540"/>
                  </a:lnTo>
                  <a:lnTo>
                    <a:pt x="631" y="542"/>
                  </a:lnTo>
                  <a:lnTo>
                    <a:pt x="633" y="540"/>
                  </a:lnTo>
                  <a:lnTo>
                    <a:pt x="635" y="538"/>
                  </a:lnTo>
                  <a:lnTo>
                    <a:pt x="638" y="540"/>
                  </a:lnTo>
                  <a:lnTo>
                    <a:pt x="638" y="542"/>
                  </a:lnTo>
                  <a:lnTo>
                    <a:pt x="638" y="544"/>
                  </a:lnTo>
                  <a:lnTo>
                    <a:pt x="637" y="548"/>
                  </a:lnTo>
                  <a:lnTo>
                    <a:pt x="635" y="551"/>
                  </a:lnTo>
                  <a:lnTo>
                    <a:pt x="635" y="555"/>
                  </a:lnTo>
                  <a:lnTo>
                    <a:pt x="635" y="559"/>
                  </a:lnTo>
                  <a:lnTo>
                    <a:pt x="633" y="559"/>
                  </a:lnTo>
                  <a:lnTo>
                    <a:pt x="629" y="559"/>
                  </a:lnTo>
                  <a:lnTo>
                    <a:pt x="625" y="559"/>
                  </a:lnTo>
                  <a:lnTo>
                    <a:pt x="623" y="559"/>
                  </a:lnTo>
                  <a:lnTo>
                    <a:pt x="621" y="559"/>
                  </a:lnTo>
                  <a:lnTo>
                    <a:pt x="620" y="559"/>
                  </a:lnTo>
                  <a:lnTo>
                    <a:pt x="616" y="559"/>
                  </a:lnTo>
                  <a:lnTo>
                    <a:pt x="616" y="563"/>
                  </a:lnTo>
                  <a:lnTo>
                    <a:pt x="616" y="563"/>
                  </a:lnTo>
                  <a:lnTo>
                    <a:pt x="614" y="563"/>
                  </a:lnTo>
                  <a:lnTo>
                    <a:pt x="612" y="563"/>
                  </a:lnTo>
                  <a:lnTo>
                    <a:pt x="610" y="568"/>
                  </a:lnTo>
                  <a:lnTo>
                    <a:pt x="610" y="568"/>
                  </a:lnTo>
                  <a:lnTo>
                    <a:pt x="608" y="568"/>
                  </a:lnTo>
                  <a:lnTo>
                    <a:pt x="606" y="568"/>
                  </a:lnTo>
                  <a:lnTo>
                    <a:pt x="603" y="567"/>
                  </a:lnTo>
                  <a:lnTo>
                    <a:pt x="597" y="563"/>
                  </a:lnTo>
                  <a:lnTo>
                    <a:pt x="595" y="559"/>
                  </a:lnTo>
                  <a:lnTo>
                    <a:pt x="588" y="553"/>
                  </a:lnTo>
                  <a:lnTo>
                    <a:pt x="588" y="550"/>
                  </a:lnTo>
                  <a:lnTo>
                    <a:pt x="588" y="548"/>
                  </a:lnTo>
                  <a:lnTo>
                    <a:pt x="588" y="548"/>
                  </a:lnTo>
                  <a:lnTo>
                    <a:pt x="589" y="548"/>
                  </a:lnTo>
                  <a:lnTo>
                    <a:pt x="591" y="548"/>
                  </a:lnTo>
                  <a:lnTo>
                    <a:pt x="591" y="550"/>
                  </a:lnTo>
                  <a:lnTo>
                    <a:pt x="597" y="551"/>
                  </a:lnTo>
                  <a:lnTo>
                    <a:pt x="601" y="555"/>
                  </a:lnTo>
                  <a:lnTo>
                    <a:pt x="603" y="555"/>
                  </a:lnTo>
                  <a:lnTo>
                    <a:pt x="608" y="553"/>
                  </a:lnTo>
                  <a:lnTo>
                    <a:pt x="608" y="551"/>
                  </a:lnTo>
                  <a:lnTo>
                    <a:pt x="606" y="551"/>
                  </a:lnTo>
                  <a:lnTo>
                    <a:pt x="605" y="551"/>
                  </a:lnTo>
                  <a:lnTo>
                    <a:pt x="603" y="551"/>
                  </a:lnTo>
                  <a:lnTo>
                    <a:pt x="601" y="551"/>
                  </a:lnTo>
                  <a:lnTo>
                    <a:pt x="595" y="548"/>
                  </a:lnTo>
                  <a:lnTo>
                    <a:pt x="589" y="544"/>
                  </a:lnTo>
                  <a:lnTo>
                    <a:pt x="588" y="544"/>
                  </a:lnTo>
                  <a:lnTo>
                    <a:pt x="588" y="542"/>
                  </a:lnTo>
                  <a:lnTo>
                    <a:pt x="588" y="540"/>
                  </a:lnTo>
                  <a:lnTo>
                    <a:pt x="586" y="540"/>
                  </a:lnTo>
                  <a:lnTo>
                    <a:pt x="584" y="540"/>
                  </a:lnTo>
                  <a:lnTo>
                    <a:pt x="582" y="542"/>
                  </a:lnTo>
                  <a:lnTo>
                    <a:pt x="582" y="546"/>
                  </a:lnTo>
                  <a:lnTo>
                    <a:pt x="582" y="551"/>
                  </a:lnTo>
                  <a:lnTo>
                    <a:pt x="582" y="553"/>
                  </a:lnTo>
                  <a:lnTo>
                    <a:pt x="580" y="555"/>
                  </a:lnTo>
                  <a:lnTo>
                    <a:pt x="580" y="555"/>
                  </a:lnTo>
                  <a:lnTo>
                    <a:pt x="573" y="548"/>
                  </a:lnTo>
                  <a:lnTo>
                    <a:pt x="571" y="540"/>
                  </a:lnTo>
                  <a:lnTo>
                    <a:pt x="571" y="538"/>
                  </a:lnTo>
                  <a:lnTo>
                    <a:pt x="567" y="538"/>
                  </a:lnTo>
                  <a:lnTo>
                    <a:pt x="567" y="534"/>
                  </a:lnTo>
                  <a:lnTo>
                    <a:pt x="567" y="534"/>
                  </a:lnTo>
                  <a:lnTo>
                    <a:pt x="567" y="538"/>
                  </a:lnTo>
                  <a:lnTo>
                    <a:pt x="567" y="538"/>
                  </a:lnTo>
                  <a:lnTo>
                    <a:pt x="567" y="540"/>
                  </a:lnTo>
                  <a:lnTo>
                    <a:pt x="571" y="548"/>
                  </a:lnTo>
                  <a:lnTo>
                    <a:pt x="573" y="550"/>
                  </a:lnTo>
                  <a:lnTo>
                    <a:pt x="574" y="551"/>
                  </a:lnTo>
                  <a:lnTo>
                    <a:pt x="574" y="553"/>
                  </a:lnTo>
                  <a:lnTo>
                    <a:pt x="574" y="555"/>
                  </a:lnTo>
                  <a:lnTo>
                    <a:pt x="573" y="555"/>
                  </a:lnTo>
                  <a:lnTo>
                    <a:pt x="571" y="557"/>
                  </a:lnTo>
                  <a:lnTo>
                    <a:pt x="567" y="559"/>
                  </a:lnTo>
                  <a:lnTo>
                    <a:pt x="567" y="559"/>
                  </a:lnTo>
                  <a:lnTo>
                    <a:pt x="565" y="559"/>
                  </a:lnTo>
                  <a:lnTo>
                    <a:pt x="563" y="563"/>
                  </a:lnTo>
                  <a:lnTo>
                    <a:pt x="557" y="563"/>
                  </a:lnTo>
                  <a:lnTo>
                    <a:pt x="556" y="563"/>
                  </a:lnTo>
                  <a:lnTo>
                    <a:pt x="554" y="559"/>
                  </a:lnTo>
                  <a:lnTo>
                    <a:pt x="552" y="559"/>
                  </a:lnTo>
                  <a:lnTo>
                    <a:pt x="550" y="559"/>
                  </a:lnTo>
                  <a:lnTo>
                    <a:pt x="550" y="559"/>
                  </a:lnTo>
                  <a:lnTo>
                    <a:pt x="546" y="555"/>
                  </a:lnTo>
                  <a:lnTo>
                    <a:pt x="542" y="553"/>
                  </a:lnTo>
                  <a:lnTo>
                    <a:pt x="542" y="551"/>
                  </a:lnTo>
                  <a:lnTo>
                    <a:pt x="542" y="550"/>
                  </a:lnTo>
                  <a:lnTo>
                    <a:pt x="542" y="550"/>
                  </a:lnTo>
                  <a:lnTo>
                    <a:pt x="542" y="550"/>
                  </a:lnTo>
                  <a:lnTo>
                    <a:pt x="542" y="553"/>
                  </a:lnTo>
                  <a:lnTo>
                    <a:pt x="542" y="555"/>
                  </a:lnTo>
                  <a:lnTo>
                    <a:pt x="546" y="557"/>
                  </a:lnTo>
                  <a:lnTo>
                    <a:pt x="548" y="559"/>
                  </a:lnTo>
                  <a:lnTo>
                    <a:pt x="550" y="563"/>
                  </a:lnTo>
                  <a:lnTo>
                    <a:pt x="550" y="563"/>
                  </a:lnTo>
                  <a:lnTo>
                    <a:pt x="548" y="567"/>
                  </a:lnTo>
                  <a:lnTo>
                    <a:pt x="542" y="567"/>
                  </a:lnTo>
                  <a:lnTo>
                    <a:pt x="539" y="563"/>
                  </a:lnTo>
                  <a:lnTo>
                    <a:pt x="537" y="567"/>
                  </a:lnTo>
                  <a:lnTo>
                    <a:pt x="533" y="568"/>
                  </a:lnTo>
                  <a:lnTo>
                    <a:pt x="533" y="568"/>
                  </a:lnTo>
                  <a:lnTo>
                    <a:pt x="537" y="568"/>
                  </a:lnTo>
                  <a:lnTo>
                    <a:pt x="539" y="572"/>
                  </a:lnTo>
                  <a:lnTo>
                    <a:pt x="539" y="572"/>
                  </a:lnTo>
                  <a:lnTo>
                    <a:pt x="539" y="568"/>
                  </a:lnTo>
                  <a:lnTo>
                    <a:pt x="539" y="568"/>
                  </a:lnTo>
                  <a:lnTo>
                    <a:pt x="542" y="568"/>
                  </a:lnTo>
                  <a:lnTo>
                    <a:pt x="542" y="568"/>
                  </a:lnTo>
                  <a:lnTo>
                    <a:pt x="546" y="568"/>
                  </a:lnTo>
                  <a:lnTo>
                    <a:pt x="546" y="568"/>
                  </a:lnTo>
                  <a:lnTo>
                    <a:pt x="548" y="568"/>
                  </a:lnTo>
                  <a:lnTo>
                    <a:pt x="550" y="568"/>
                  </a:lnTo>
                  <a:lnTo>
                    <a:pt x="552" y="567"/>
                  </a:lnTo>
                  <a:lnTo>
                    <a:pt x="554" y="567"/>
                  </a:lnTo>
                  <a:lnTo>
                    <a:pt x="557" y="567"/>
                  </a:lnTo>
                  <a:lnTo>
                    <a:pt x="561" y="567"/>
                  </a:lnTo>
                  <a:lnTo>
                    <a:pt x="563" y="568"/>
                  </a:lnTo>
                  <a:lnTo>
                    <a:pt x="565" y="568"/>
                  </a:lnTo>
                  <a:lnTo>
                    <a:pt x="567" y="568"/>
                  </a:lnTo>
                  <a:lnTo>
                    <a:pt x="571" y="572"/>
                  </a:lnTo>
                  <a:lnTo>
                    <a:pt x="571" y="572"/>
                  </a:lnTo>
                  <a:lnTo>
                    <a:pt x="571" y="574"/>
                  </a:lnTo>
                  <a:lnTo>
                    <a:pt x="571" y="576"/>
                  </a:lnTo>
                  <a:lnTo>
                    <a:pt x="567" y="578"/>
                  </a:lnTo>
                  <a:lnTo>
                    <a:pt x="565" y="578"/>
                  </a:lnTo>
                  <a:lnTo>
                    <a:pt x="561" y="578"/>
                  </a:lnTo>
                  <a:lnTo>
                    <a:pt x="557" y="582"/>
                  </a:lnTo>
                  <a:lnTo>
                    <a:pt x="556" y="582"/>
                  </a:lnTo>
                  <a:lnTo>
                    <a:pt x="554" y="582"/>
                  </a:lnTo>
                  <a:lnTo>
                    <a:pt x="550" y="578"/>
                  </a:lnTo>
                  <a:lnTo>
                    <a:pt x="548" y="576"/>
                  </a:lnTo>
                  <a:lnTo>
                    <a:pt x="546" y="578"/>
                  </a:lnTo>
                  <a:lnTo>
                    <a:pt x="546" y="578"/>
                  </a:lnTo>
                  <a:lnTo>
                    <a:pt x="542" y="580"/>
                  </a:lnTo>
                  <a:lnTo>
                    <a:pt x="542" y="578"/>
                  </a:lnTo>
                  <a:lnTo>
                    <a:pt x="539" y="578"/>
                  </a:lnTo>
                  <a:lnTo>
                    <a:pt x="539" y="580"/>
                  </a:lnTo>
                  <a:lnTo>
                    <a:pt x="542" y="580"/>
                  </a:lnTo>
                  <a:lnTo>
                    <a:pt x="546" y="580"/>
                  </a:lnTo>
                  <a:lnTo>
                    <a:pt x="546" y="580"/>
                  </a:lnTo>
                  <a:lnTo>
                    <a:pt x="548" y="580"/>
                  </a:lnTo>
                  <a:lnTo>
                    <a:pt x="550" y="582"/>
                  </a:lnTo>
                  <a:lnTo>
                    <a:pt x="548" y="583"/>
                  </a:lnTo>
                  <a:lnTo>
                    <a:pt x="546" y="583"/>
                  </a:lnTo>
                  <a:lnTo>
                    <a:pt x="542" y="585"/>
                  </a:lnTo>
                  <a:lnTo>
                    <a:pt x="542" y="587"/>
                  </a:lnTo>
                  <a:lnTo>
                    <a:pt x="542" y="587"/>
                  </a:lnTo>
                  <a:lnTo>
                    <a:pt x="546" y="585"/>
                  </a:lnTo>
                  <a:lnTo>
                    <a:pt x="548" y="585"/>
                  </a:lnTo>
                  <a:lnTo>
                    <a:pt x="550" y="585"/>
                  </a:lnTo>
                  <a:lnTo>
                    <a:pt x="552" y="585"/>
                  </a:lnTo>
                  <a:lnTo>
                    <a:pt x="552" y="589"/>
                  </a:lnTo>
                  <a:lnTo>
                    <a:pt x="552" y="589"/>
                  </a:lnTo>
                  <a:lnTo>
                    <a:pt x="554" y="585"/>
                  </a:lnTo>
                  <a:lnTo>
                    <a:pt x="557" y="585"/>
                  </a:lnTo>
                  <a:lnTo>
                    <a:pt x="557" y="585"/>
                  </a:lnTo>
                  <a:lnTo>
                    <a:pt x="561" y="582"/>
                  </a:lnTo>
                  <a:lnTo>
                    <a:pt x="563" y="582"/>
                  </a:lnTo>
                  <a:lnTo>
                    <a:pt x="565" y="583"/>
                  </a:lnTo>
                  <a:lnTo>
                    <a:pt x="571" y="587"/>
                  </a:lnTo>
                  <a:lnTo>
                    <a:pt x="571" y="587"/>
                  </a:lnTo>
                  <a:lnTo>
                    <a:pt x="571" y="587"/>
                  </a:lnTo>
                  <a:lnTo>
                    <a:pt x="571" y="589"/>
                  </a:lnTo>
                  <a:lnTo>
                    <a:pt x="571" y="597"/>
                  </a:lnTo>
                  <a:lnTo>
                    <a:pt x="571" y="597"/>
                  </a:lnTo>
                  <a:lnTo>
                    <a:pt x="567" y="597"/>
                  </a:lnTo>
                  <a:lnTo>
                    <a:pt x="563" y="597"/>
                  </a:lnTo>
                  <a:lnTo>
                    <a:pt x="561" y="597"/>
                  </a:lnTo>
                  <a:lnTo>
                    <a:pt x="554" y="597"/>
                  </a:lnTo>
                  <a:lnTo>
                    <a:pt x="552" y="597"/>
                  </a:lnTo>
                  <a:lnTo>
                    <a:pt x="550" y="597"/>
                  </a:lnTo>
                  <a:lnTo>
                    <a:pt x="552" y="599"/>
                  </a:lnTo>
                  <a:lnTo>
                    <a:pt x="554" y="597"/>
                  </a:lnTo>
                  <a:lnTo>
                    <a:pt x="557" y="597"/>
                  </a:lnTo>
                  <a:lnTo>
                    <a:pt x="563" y="599"/>
                  </a:lnTo>
                  <a:lnTo>
                    <a:pt x="565" y="602"/>
                  </a:lnTo>
                  <a:lnTo>
                    <a:pt x="565" y="602"/>
                  </a:lnTo>
                  <a:lnTo>
                    <a:pt x="567" y="602"/>
                  </a:lnTo>
                  <a:lnTo>
                    <a:pt x="571" y="599"/>
                  </a:lnTo>
                  <a:lnTo>
                    <a:pt x="573" y="599"/>
                  </a:lnTo>
                  <a:lnTo>
                    <a:pt x="576" y="602"/>
                  </a:lnTo>
                  <a:lnTo>
                    <a:pt x="576" y="602"/>
                  </a:lnTo>
                  <a:lnTo>
                    <a:pt x="584" y="606"/>
                  </a:lnTo>
                  <a:lnTo>
                    <a:pt x="584" y="608"/>
                  </a:lnTo>
                  <a:lnTo>
                    <a:pt x="584" y="610"/>
                  </a:lnTo>
                  <a:lnTo>
                    <a:pt x="586" y="610"/>
                  </a:lnTo>
                  <a:lnTo>
                    <a:pt x="588" y="612"/>
                  </a:lnTo>
                  <a:lnTo>
                    <a:pt x="589" y="612"/>
                  </a:lnTo>
                  <a:lnTo>
                    <a:pt x="591" y="614"/>
                  </a:lnTo>
                  <a:lnTo>
                    <a:pt x="591" y="615"/>
                  </a:lnTo>
                  <a:lnTo>
                    <a:pt x="595" y="617"/>
                  </a:lnTo>
                  <a:lnTo>
                    <a:pt x="595" y="619"/>
                  </a:lnTo>
                  <a:lnTo>
                    <a:pt x="595" y="619"/>
                  </a:lnTo>
                  <a:lnTo>
                    <a:pt x="597" y="621"/>
                  </a:lnTo>
                  <a:lnTo>
                    <a:pt x="599" y="623"/>
                  </a:lnTo>
                  <a:lnTo>
                    <a:pt x="599" y="623"/>
                  </a:lnTo>
                  <a:lnTo>
                    <a:pt x="597" y="627"/>
                  </a:lnTo>
                  <a:lnTo>
                    <a:pt x="595" y="627"/>
                  </a:lnTo>
                  <a:lnTo>
                    <a:pt x="595" y="629"/>
                  </a:lnTo>
                  <a:lnTo>
                    <a:pt x="595" y="632"/>
                  </a:lnTo>
                  <a:lnTo>
                    <a:pt x="595" y="632"/>
                  </a:lnTo>
                  <a:lnTo>
                    <a:pt x="595" y="632"/>
                  </a:lnTo>
                  <a:lnTo>
                    <a:pt x="599" y="627"/>
                  </a:lnTo>
                  <a:lnTo>
                    <a:pt x="601" y="627"/>
                  </a:lnTo>
                  <a:lnTo>
                    <a:pt x="601" y="627"/>
                  </a:lnTo>
                  <a:lnTo>
                    <a:pt x="601" y="629"/>
                  </a:lnTo>
                  <a:lnTo>
                    <a:pt x="599" y="632"/>
                  </a:lnTo>
                  <a:lnTo>
                    <a:pt x="601" y="632"/>
                  </a:lnTo>
                  <a:lnTo>
                    <a:pt x="601" y="629"/>
                  </a:lnTo>
                  <a:lnTo>
                    <a:pt x="603" y="629"/>
                  </a:lnTo>
                  <a:lnTo>
                    <a:pt x="605" y="629"/>
                  </a:lnTo>
                  <a:lnTo>
                    <a:pt x="606" y="632"/>
                  </a:lnTo>
                  <a:lnTo>
                    <a:pt x="606" y="632"/>
                  </a:lnTo>
                  <a:lnTo>
                    <a:pt x="603" y="634"/>
                  </a:lnTo>
                  <a:lnTo>
                    <a:pt x="599" y="636"/>
                  </a:lnTo>
                  <a:lnTo>
                    <a:pt x="599" y="640"/>
                  </a:lnTo>
                  <a:lnTo>
                    <a:pt x="599" y="642"/>
                  </a:lnTo>
                  <a:lnTo>
                    <a:pt x="601" y="644"/>
                  </a:lnTo>
                  <a:lnTo>
                    <a:pt x="599" y="646"/>
                  </a:lnTo>
                  <a:lnTo>
                    <a:pt x="599" y="649"/>
                  </a:lnTo>
                  <a:lnTo>
                    <a:pt x="599" y="651"/>
                  </a:lnTo>
                  <a:lnTo>
                    <a:pt x="601" y="649"/>
                  </a:lnTo>
                  <a:lnTo>
                    <a:pt x="601" y="646"/>
                  </a:lnTo>
                  <a:lnTo>
                    <a:pt x="605" y="640"/>
                  </a:lnTo>
                  <a:lnTo>
                    <a:pt x="606" y="640"/>
                  </a:lnTo>
                  <a:lnTo>
                    <a:pt x="608" y="640"/>
                  </a:lnTo>
                  <a:lnTo>
                    <a:pt x="608" y="640"/>
                  </a:lnTo>
                  <a:lnTo>
                    <a:pt x="606" y="644"/>
                  </a:lnTo>
                  <a:lnTo>
                    <a:pt x="605" y="648"/>
                  </a:lnTo>
                  <a:lnTo>
                    <a:pt x="606" y="649"/>
                  </a:lnTo>
                  <a:lnTo>
                    <a:pt x="608" y="648"/>
                  </a:lnTo>
                  <a:lnTo>
                    <a:pt x="608" y="649"/>
                  </a:lnTo>
                  <a:lnTo>
                    <a:pt x="608" y="653"/>
                  </a:lnTo>
                  <a:lnTo>
                    <a:pt x="606" y="653"/>
                  </a:lnTo>
                  <a:lnTo>
                    <a:pt x="603" y="653"/>
                  </a:lnTo>
                  <a:lnTo>
                    <a:pt x="603" y="657"/>
                  </a:lnTo>
                  <a:lnTo>
                    <a:pt x="603" y="657"/>
                  </a:lnTo>
                  <a:lnTo>
                    <a:pt x="606" y="657"/>
                  </a:lnTo>
                  <a:lnTo>
                    <a:pt x="608" y="657"/>
                  </a:lnTo>
                  <a:lnTo>
                    <a:pt x="606" y="661"/>
                  </a:lnTo>
                  <a:lnTo>
                    <a:pt x="606" y="661"/>
                  </a:lnTo>
                  <a:lnTo>
                    <a:pt x="608" y="661"/>
                  </a:lnTo>
                  <a:lnTo>
                    <a:pt x="608" y="663"/>
                  </a:lnTo>
                  <a:lnTo>
                    <a:pt x="608" y="666"/>
                  </a:lnTo>
                  <a:lnTo>
                    <a:pt x="608" y="668"/>
                  </a:lnTo>
                  <a:lnTo>
                    <a:pt x="606" y="670"/>
                  </a:lnTo>
                  <a:lnTo>
                    <a:pt x="606" y="676"/>
                  </a:lnTo>
                  <a:lnTo>
                    <a:pt x="606" y="678"/>
                  </a:lnTo>
                  <a:lnTo>
                    <a:pt x="606" y="681"/>
                  </a:lnTo>
                  <a:lnTo>
                    <a:pt x="605" y="683"/>
                  </a:lnTo>
                  <a:lnTo>
                    <a:pt x="603" y="683"/>
                  </a:lnTo>
                  <a:lnTo>
                    <a:pt x="603" y="683"/>
                  </a:lnTo>
                  <a:lnTo>
                    <a:pt x="601" y="681"/>
                  </a:lnTo>
                  <a:lnTo>
                    <a:pt x="603" y="678"/>
                  </a:lnTo>
                  <a:lnTo>
                    <a:pt x="601" y="678"/>
                  </a:lnTo>
                  <a:lnTo>
                    <a:pt x="599" y="678"/>
                  </a:lnTo>
                  <a:lnTo>
                    <a:pt x="597" y="678"/>
                  </a:lnTo>
                  <a:lnTo>
                    <a:pt x="595" y="678"/>
                  </a:lnTo>
                  <a:lnTo>
                    <a:pt x="595" y="678"/>
                  </a:lnTo>
                  <a:lnTo>
                    <a:pt x="595" y="676"/>
                  </a:lnTo>
                  <a:lnTo>
                    <a:pt x="595" y="672"/>
                  </a:lnTo>
                  <a:lnTo>
                    <a:pt x="595" y="670"/>
                  </a:lnTo>
                  <a:lnTo>
                    <a:pt x="595" y="666"/>
                  </a:lnTo>
                  <a:lnTo>
                    <a:pt x="595" y="663"/>
                  </a:lnTo>
                  <a:lnTo>
                    <a:pt x="595" y="663"/>
                  </a:lnTo>
                  <a:lnTo>
                    <a:pt x="595" y="663"/>
                  </a:lnTo>
                  <a:lnTo>
                    <a:pt x="591" y="666"/>
                  </a:lnTo>
                  <a:lnTo>
                    <a:pt x="591" y="668"/>
                  </a:lnTo>
                  <a:lnTo>
                    <a:pt x="591" y="672"/>
                  </a:lnTo>
                  <a:lnTo>
                    <a:pt x="591" y="678"/>
                  </a:lnTo>
                  <a:lnTo>
                    <a:pt x="591" y="678"/>
                  </a:lnTo>
                  <a:lnTo>
                    <a:pt x="591" y="678"/>
                  </a:lnTo>
                  <a:lnTo>
                    <a:pt x="589" y="678"/>
                  </a:lnTo>
                  <a:lnTo>
                    <a:pt x="588" y="681"/>
                  </a:lnTo>
                  <a:lnTo>
                    <a:pt x="584" y="681"/>
                  </a:lnTo>
                  <a:lnTo>
                    <a:pt x="582" y="678"/>
                  </a:lnTo>
                  <a:lnTo>
                    <a:pt x="578" y="676"/>
                  </a:lnTo>
                  <a:lnTo>
                    <a:pt x="574" y="670"/>
                  </a:lnTo>
                  <a:lnTo>
                    <a:pt x="573" y="666"/>
                  </a:lnTo>
                  <a:lnTo>
                    <a:pt x="571" y="666"/>
                  </a:lnTo>
                  <a:lnTo>
                    <a:pt x="571" y="661"/>
                  </a:lnTo>
                  <a:lnTo>
                    <a:pt x="567" y="657"/>
                  </a:lnTo>
                  <a:lnTo>
                    <a:pt x="567" y="653"/>
                  </a:lnTo>
                  <a:lnTo>
                    <a:pt x="567" y="651"/>
                  </a:lnTo>
                  <a:lnTo>
                    <a:pt x="567" y="648"/>
                  </a:lnTo>
                  <a:lnTo>
                    <a:pt x="567" y="644"/>
                  </a:lnTo>
                  <a:lnTo>
                    <a:pt x="567" y="642"/>
                  </a:lnTo>
                  <a:lnTo>
                    <a:pt x="567" y="642"/>
                  </a:lnTo>
                  <a:lnTo>
                    <a:pt x="563" y="644"/>
                  </a:lnTo>
                  <a:lnTo>
                    <a:pt x="561" y="646"/>
                  </a:lnTo>
                  <a:lnTo>
                    <a:pt x="557" y="644"/>
                  </a:lnTo>
                  <a:lnTo>
                    <a:pt x="552" y="634"/>
                  </a:lnTo>
                  <a:lnTo>
                    <a:pt x="552" y="632"/>
                  </a:lnTo>
                  <a:lnTo>
                    <a:pt x="550" y="632"/>
                  </a:lnTo>
                  <a:lnTo>
                    <a:pt x="548" y="632"/>
                  </a:lnTo>
                  <a:lnTo>
                    <a:pt x="546" y="632"/>
                  </a:lnTo>
                  <a:lnTo>
                    <a:pt x="542" y="632"/>
                  </a:lnTo>
                  <a:lnTo>
                    <a:pt x="542" y="632"/>
                  </a:lnTo>
                  <a:lnTo>
                    <a:pt x="539" y="632"/>
                  </a:lnTo>
                  <a:lnTo>
                    <a:pt x="537" y="632"/>
                  </a:lnTo>
                  <a:lnTo>
                    <a:pt x="533" y="629"/>
                  </a:lnTo>
                  <a:lnTo>
                    <a:pt x="533" y="627"/>
                  </a:lnTo>
                  <a:lnTo>
                    <a:pt x="531" y="623"/>
                  </a:lnTo>
                  <a:lnTo>
                    <a:pt x="531" y="623"/>
                  </a:lnTo>
                  <a:lnTo>
                    <a:pt x="529" y="619"/>
                  </a:lnTo>
                  <a:lnTo>
                    <a:pt x="527" y="615"/>
                  </a:lnTo>
                  <a:lnTo>
                    <a:pt x="525" y="614"/>
                  </a:lnTo>
                  <a:lnTo>
                    <a:pt x="524" y="615"/>
                  </a:lnTo>
                  <a:lnTo>
                    <a:pt x="525" y="619"/>
                  </a:lnTo>
                  <a:lnTo>
                    <a:pt x="525" y="621"/>
                  </a:lnTo>
                  <a:lnTo>
                    <a:pt x="522" y="623"/>
                  </a:lnTo>
                  <a:lnTo>
                    <a:pt x="522" y="623"/>
                  </a:lnTo>
                  <a:lnTo>
                    <a:pt x="524" y="623"/>
                  </a:lnTo>
                  <a:lnTo>
                    <a:pt x="525" y="623"/>
                  </a:lnTo>
                  <a:lnTo>
                    <a:pt x="527" y="627"/>
                  </a:lnTo>
                  <a:lnTo>
                    <a:pt x="529" y="629"/>
                  </a:lnTo>
                  <a:lnTo>
                    <a:pt x="529" y="632"/>
                  </a:lnTo>
                  <a:lnTo>
                    <a:pt x="524" y="632"/>
                  </a:lnTo>
                  <a:lnTo>
                    <a:pt x="524" y="632"/>
                  </a:lnTo>
                  <a:lnTo>
                    <a:pt x="522" y="634"/>
                  </a:lnTo>
                  <a:lnTo>
                    <a:pt x="518" y="632"/>
                  </a:lnTo>
                  <a:lnTo>
                    <a:pt x="518" y="634"/>
                  </a:lnTo>
                  <a:lnTo>
                    <a:pt x="522" y="636"/>
                  </a:lnTo>
                  <a:lnTo>
                    <a:pt x="524" y="636"/>
                  </a:lnTo>
                  <a:lnTo>
                    <a:pt x="527" y="632"/>
                  </a:lnTo>
                  <a:lnTo>
                    <a:pt x="529" y="632"/>
                  </a:lnTo>
                  <a:lnTo>
                    <a:pt x="533" y="632"/>
                  </a:lnTo>
                  <a:lnTo>
                    <a:pt x="533" y="632"/>
                  </a:lnTo>
                  <a:lnTo>
                    <a:pt x="533" y="634"/>
                  </a:lnTo>
                  <a:lnTo>
                    <a:pt x="533" y="636"/>
                  </a:lnTo>
                  <a:lnTo>
                    <a:pt x="539" y="634"/>
                  </a:lnTo>
                  <a:lnTo>
                    <a:pt x="539" y="634"/>
                  </a:lnTo>
                  <a:lnTo>
                    <a:pt x="548" y="638"/>
                  </a:lnTo>
                  <a:lnTo>
                    <a:pt x="552" y="640"/>
                  </a:lnTo>
                  <a:lnTo>
                    <a:pt x="554" y="640"/>
                  </a:lnTo>
                  <a:lnTo>
                    <a:pt x="554" y="642"/>
                  </a:lnTo>
                  <a:lnTo>
                    <a:pt x="556" y="646"/>
                  </a:lnTo>
                  <a:lnTo>
                    <a:pt x="554" y="649"/>
                  </a:lnTo>
                  <a:lnTo>
                    <a:pt x="552" y="651"/>
                  </a:lnTo>
                  <a:lnTo>
                    <a:pt x="550" y="653"/>
                  </a:lnTo>
                  <a:lnTo>
                    <a:pt x="548" y="653"/>
                  </a:lnTo>
                  <a:lnTo>
                    <a:pt x="546" y="653"/>
                  </a:lnTo>
                  <a:lnTo>
                    <a:pt x="537" y="657"/>
                  </a:lnTo>
                  <a:lnTo>
                    <a:pt x="531" y="657"/>
                  </a:lnTo>
                  <a:lnTo>
                    <a:pt x="529" y="661"/>
                  </a:lnTo>
                  <a:lnTo>
                    <a:pt x="525" y="657"/>
                  </a:lnTo>
                  <a:lnTo>
                    <a:pt x="524" y="653"/>
                  </a:lnTo>
                  <a:lnTo>
                    <a:pt x="524" y="653"/>
                  </a:lnTo>
                  <a:lnTo>
                    <a:pt x="524" y="651"/>
                  </a:lnTo>
                  <a:lnTo>
                    <a:pt x="522" y="649"/>
                  </a:lnTo>
                  <a:lnTo>
                    <a:pt x="522" y="653"/>
                  </a:lnTo>
                  <a:lnTo>
                    <a:pt x="522" y="653"/>
                  </a:lnTo>
                  <a:lnTo>
                    <a:pt x="522" y="657"/>
                  </a:lnTo>
                  <a:lnTo>
                    <a:pt x="522" y="657"/>
                  </a:lnTo>
                  <a:lnTo>
                    <a:pt x="518" y="657"/>
                  </a:lnTo>
                  <a:lnTo>
                    <a:pt x="518" y="657"/>
                  </a:lnTo>
                  <a:lnTo>
                    <a:pt x="518" y="657"/>
                  </a:lnTo>
                  <a:lnTo>
                    <a:pt x="514" y="657"/>
                  </a:lnTo>
                  <a:lnTo>
                    <a:pt x="514" y="657"/>
                  </a:lnTo>
                  <a:lnTo>
                    <a:pt x="518" y="661"/>
                  </a:lnTo>
                  <a:lnTo>
                    <a:pt x="522" y="661"/>
                  </a:lnTo>
                  <a:lnTo>
                    <a:pt x="522" y="663"/>
                  </a:lnTo>
                  <a:lnTo>
                    <a:pt x="518" y="666"/>
                  </a:lnTo>
                  <a:lnTo>
                    <a:pt x="518" y="666"/>
                  </a:lnTo>
                  <a:lnTo>
                    <a:pt x="514" y="666"/>
                  </a:lnTo>
                  <a:lnTo>
                    <a:pt x="512" y="666"/>
                  </a:lnTo>
                  <a:lnTo>
                    <a:pt x="512" y="670"/>
                  </a:lnTo>
                  <a:lnTo>
                    <a:pt x="512" y="672"/>
                  </a:lnTo>
                  <a:lnTo>
                    <a:pt x="507" y="674"/>
                  </a:lnTo>
                  <a:lnTo>
                    <a:pt x="503" y="674"/>
                  </a:lnTo>
                  <a:lnTo>
                    <a:pt x="501" y="674"/>
                  </a:lnTo>
                  <a:lnTo>
                    <a:pt x="497" y="676"/>
                  </a:lnTo>
                  <a:lnTo>
                    <a:pt x="497" y="678"/>
                  </a:lnTo>
                  <a:lnTo>
                    <a:pt x="497" y="678"/>
                  </a:lnTo>
                  <a:lnTo>
                    <a:pt x="503" y="678"/>
                  </a:lnTo>
                  <a:lnTo>
                    <a:pt x="507" y="678"/>
                  </a:lnTo>
                  <a:lnTo>
                    <a:pt x="509" y="676"/>
                  </a:lnTo>
                  <a:lnTo>
                    <a:pt x="512" y="676"/>
                  </a:lnTo>
                  <a:lnTo>
                    <a:pt x="512" y="678"/>
                  </a:lnTo>
                  <a:lnTo>
                    <a:pt x="518" y="678"/>
                  </a:lnTo>
                  <a:lnTo>
                    <a:pt x="522" y="678"/>
                  </a:lnTo>
                  <a:lnTo>
                    <a:pt x="524" y="678"/>
                  </a:lnTo>
                  <a:lnTo>
                    <a:pt x="529" y="678"/>
                  </a:lnTo>
                  <a:lnTo>
                    <a:pt x="531" y="678"/>
                  </a:lnTo>
                  <a:lnTo>
                    <a:pt x="533" y="678"/>
                  </a:lnTo>
                  <a:lnTo>
                    <a:pt x="537" y="678"/>
                  </a:lnTo>
                  <a:lnTo>
                    <a:pt x="539" y="678"/>
                  </a:lnTo>
                  <a:lnTo>
                    <a:pt x="539" y="678"/>
                  </a:lnTo>
                  <a:lnTo>
                    <a:pt x="539" y="681"/>
                  </a:lnTo>
                  <a:lnTo>
                    <a:pt x="539" y="683"/>
                  </a:lnTo>
                  <a:lnTo>
                    <a:pt x="537" y="685"/>
                  </a:lnTo>
                  <a:lnTo>
                    <a:pt x="533" y="683"/>
                  </a:lnTo>
                  <a:lnTo>
                    <a:pt x="529" y="683"/>
                  </a:lnTo>
                  <a:lnTo>
                    <a:pt x="527" y="687"/>
                  </a:lnTo>
                  <a:lnTo>
                    <a:pt x="522" y="687"/>
                  </a:lnTo>
                  <a:lnTo>
                    <a:pt x="518" y="687"/>
                  </a:lnTo>
                  <a:lnTo>
                    <a:pt x="518" y="687"/>
                  </a:lnTo>
                  <a:lnTo>
                    <a:pt x="514" y="687"/>
                  </a:lnTo>
                  <a:lnTo>
                    <a:pt x="512" y="687"/>
                  </a:lnTo>
                  <a:lnTo>
                    <a:pt x="509" y="687"/>
                  </a:lnTo>
                  <a:lnTo>
                    <a:pt x="512" y="691"/>
                  </a:lnTo>
                  <a:lnTo>
                    <a:pt x="512" y="687"/>
                  </a:lnTo>
                  <a:lnTo>
                    <a:pt x="514" y="691"/>
                  </a:lnTo>
                  <a:lnTo>
                    <a:pt x="522" y="691"/>
                  </a:lnTo>
                  <a:lnTo>
                    <a:pt x="524" y="691"/>
                  </a:lnTo>
                  <a:lnTo>
                    <a:pt x="524" y="693"/>
                  </a:lnTo>
                  <a:lnTo>
                    <a:pt x="525" y="691"/>
                  </a:lnTo>
                  <a:lnTo>
                    <a:pt x="531" y="687"/>
                  </a:lnTo>
                  <a:lnTo>
                    <a:pt x="531" y="687"/>
                  </a:lnTo>
                  <a:lnTo>
                    <a:pt x="533" y="687"/>
                  </a:lnTo>
                  <a:lnTo>
                    <a:pt x="533" y="687"/>
                  </a:lnTo>
                  <a:lnTo>
                    <a:pt x="537" y="687"/>
                  </a:lnTo>
                  <a:lnTo>
                    <a:pt x="539" y="687"/>
                  </a:lnTo>
                  <a:lnTo>
                    <a:pt x="539" y="687"/>
                  </a:lnTo>
                  <a:lnTo>
                    <a:pt x="542" y="687"/>
                  </a:lnTo>
                  <a:lnTo>
                    <a:pt x="546" y="687"/>
                  </a:lnTo>
                  <a:lnTo>
                    <a:pt x="548" y="687"/>
                  </a:lnTo>
                  <a:lnTo>
                    <a:pt x="554" y="681"/>
                  </a:lnTo>
                  <a:lnTo>
                    <a:pt x="556" y="678"/>
                  </a:lnTo>
                  <a:lnTo>
                    <a:pt x="556" y="681"/>
                  </a:lnTo>
                  <a:lnTo>
                    <a:pt x="556" y="683"/>
                  </a:lnTo>
                  <a:lnTo>
                    <a:pt x="556" y="683"/>
                  </a:lnTo>
                  <a:lnTo>
                    <a:pt x="557" y="681"/>
                  </a:lnTo>
                  <a:lnTo>
                    <a:pt x="557" y="681"/>
                  </a:lnTo>
                  <a:lnTo>
                    <a:pt x="561" y="683"/>
                  </a:lnTo>
                  <a:lnTo>
                    <a:pt x="567" y="687"/>
                  </a:lnTo>
                  <a:lnTo>
                    <a:pt x="571" y="687"/>
                  </a:lnTo>
                  <a:lnTo>
                    <a:pt x="574" y="691"/>
                  </a:lnTo>
                  <a:lnTo>
                    <a:pt x="578" y="691"/>
                  </a:lnTo>
                  <a:lnTo>
                    <a:pt x="582" y="691"/>
                  </a:lnTo>
                  <a:lnTo>
                    <a:pt x="588" y="691"/>
                  </a:lnTo>
                  <a:lnTo>
                    <a:pt x="589" y="691"/>
                  </a:lnTo>
                  <a:lnTo>
                    <a:pt x="591" y="691"/>
                  </a:lnTo>
                  <a:lnTo>
                    <a:pt x="597" y="691"/>
                  </a:lnTo>
                  <a:lnTo>
                    <a:pt x="597" y="691"/>
                  </a:lnTo>
                  <a:lnTo>
                    <a:pt x="595" y="696"/>
                  </a:lnTo>
                  <a:lnTo>
                    <a:pt x="591" y="696"/>
                  </a:lnTo>
                  <a:lnTo>
                    <a:pt x="588" y="696"/>
                  </a:lnTo>
                  <a:lnTo>
                    <a:pt x="588" y="696"/>
                  </a:lnTo>
                  <a:lnTo>
                    <a:pt x="584" y="698"/>
                  </a:lnTo>
                  <a:lnTo>
                    <a:pt x="584" y="700"/>
                  </a:lnTo>
                  <a:lnTo>
                    <a:pt x="586" y="702"/>
                  </a:lnTo>
                  <a:lnTo>
                    <a:pt x="586" y="704"/>
                  </a:lnTo>
                  <a:lnTo>
                    <a:pt x="586" y="704"/>
                  </a:lnTo>
                  <a:lnTo>
                    <a:pt x="584" y="704"/>
                  </a:lnTo>
                  <a:lnTo>
                    <a:pt x="582" y="702"/>
                  </a:lnTo>
                  <a:lnTo>
                    <a:pt x="580" y="702"/>
                  </a:lnTo>
                  <a:lnTo>
                    <a:pt x="578" y="704"/>
                  </a:lnTo>
                  <a:lnTo>
                    <a:pt x="578" y="706"/>
                  </a:lnTo>
                  <a:lnTo>
                    <a:pt x="576" y="704"/>
                  </a:lnTo>
                  <a:lnTo>
                    <a:pt x="573" y="704"/>
                  </a:lnTo>
                  <a:lnTo>
                    <a:pt x="573" y="706"/>
                  </a:lnTo>
                  <a:lnTo>
                    <a:pt x="573" y="708"/>
                  </a:lnTo>
                  <a:lnTo>
                    <a:pt x="574" y="708"/>
                  </a:lnTo>
                  <a:lnTo>
                    <a:pt x="574" y="710"/>
                  </a:lnTo>
                  <a:lnTo>
                    <a:pt x="573" y="712"/>
                  </a:lnTo>
                  <a:lnTo>
                    <a:pt x="571" y="713"/>
                  </a:lnTo>
                  <a:lnTo>
                    <a:pt x="571" y="712"/>
                  </a:lnTo>
                  <a:lnTo>
                    <a:pt x="567" y="710"/>
                  </a:lnTo>
                  <a:lnTo>
                    <a:pt x="567" y="712"/>
                  </a:lnTo>
                  <a:lnTo>
                    <a:pt x="567" y="713"/>
                  </a:lnTo>
                  <a:lnTo>
                    <a:pt x="567" y="715"/>
                  </a:lnTo>
                  <a:lnTo>
                    <a:pt x="565" y="715"/>
                  </a:lnTo>
                  <a:lnTo>
                    <a:pt x="565" y="717"/>
                  </a:lnTo>
                  <a:lnTo>
                    <a:pt x="563" y="717"/>
                  </a:lnTo>
                  <a:lnTo>
                    <a:pt x="557" y="717"/>
                  </a:lnTo>
                  <a:lnTo>
                    <a:pt x="557" y="715"/>
                  </a:lnTo>
                  <a:lnTo>
                    <a:pt x="557" y="715"/>
                  </a:lnTo>
                  <a:lnTo>
                    <a:pt x="557" y="717"/>
                  </a:lnTo>
                  <a:lnTo>
                    <a:pt x="557" y="721"/>
                  </a:lnTo>
                  <a:lnTo>
                    <a:pt x="557" y="723"/>
                  </a:lnTo>
                  <a:lnTo>
                    <a:pt x="554" y="721"/>
                  </a:lnTo>
                  <a:lnTo>
                    <a:pt x="554" y="721"/>
                  </a:lnTo>
                  <a:lnTo>
                    <a:pt x="552" y="721"/>
                  </a:lnTo>
                  <a:lnTo>
                    <a:pt x="550" y="721"/>
                  </a:lnTo>
                  <a:lnTo>
                    <a:pt x="552" y="723"/>
                  </a:lnTo>
                  <a:lnTo>
                    <a:pt x="552" y="725"/>
                  </a:lnTo>
                  <a:lnTo>
                    <a:pt x="548" y="728"/>
                  </a:lnTo>
                  <a:lnTo>
                    <a:pt x="546" y="728"/>
                  </a:lnTo>
                  <a:lnTo>
                    <a:pt x="546" y="727"/>
                  </a:lnTo>
                  <a:lnTo>
                    <a:pt x="546" y="725"/>
                  </a:lnTo>
                  <a:lnTo>
                    <a:pt x="542" y="725"/>
                  </a:lnTo>
                  <a:lnTo>
                    <a:pt x="542" y="727"/>
                  </a:lnTo>
                  <a:lnTo>
                    <a:pt x="542" y="728"/>
                  </a:lnTo>
                  <a:lnTo>
                    <a:pt x="542" y="730"/>
                  </a:lnTo>
                  <a:lnTo>
                    <a:pt x="542" y="732"/>
                  </a:lnTo>
                  <a:lnTo>
                    <a:pt x="539" y="734"/>
                  </a:lnTo>
                  <a:lnTo>
                    <a:pt x="539" y="734"/>
                  </a:lnTo>
                  <a:lnTo>
                    <a:pt x="533" y="736"/>
                  </a:lnTo>
                  <a:lnTo>
                    <a:pt x="533" y="738"/>
                  </a:lnTo>
                  <a:lnTo>
                    <a:pt x="531" y="740"/>
                  </a:lnTo>
                  <a:lnTo>
                    <a:pt x="529" y="740"/>
                  </a:lnTo>
                  <a:lnTo>
                    <a:pt x="529" y="738"/>
                  </a:lnTo>
                  <a:lnTo>
                    <a:pt x="527" y="738"/>
                  </a:lnTo>
                  <a:lnTo>
                    <a:pt x="524" y="740"/>
                  </a:lnTo>
                  <a:lnTo>
                    <a:pt x="522" y="740"/>
                  </a:lnTo>
                  <a:lnTo>
                    <a:pt x="518" y="740"/>
                  </a:lnTo>
                  <a:lnTo>
                    <a:pt x="518" y="742"/>
                  </a:lnTo>
                  <a:lnTo>
                    <a:pt x="518" y="742"/>
                  </a:lnTo>
                  <a:lnTo>
                    <a:pt x="514" y="742"/>
                  </a:lnTo>
                  <a:lnTo>
                    <a:pt x="512" y="742"/>
                  </a:lnTo>
                  <a:lnTo>
                    <a:pt x="512" y="742"/>
                  </a:lnTo>
                  <a:lnTo>
                    <a:pt x="509" y="745"/>
                  </a:lnTo>
                  <a:lnTo>
                    <a:pt x="509" y="742"/>
                  </a:lnTo>
                  <a:lnTo>
                    <a:pt x="509" y="742"/>
                  </a:lnTo>
                  <a:lnTo>
                    <a:pt x="507" y="742"/>
                  </a:lnTo>
                  <a:lnTo>
                    <a:pt x="507" y="742"/>
                  </a:lnTo>
                  <a:lnTo>
                    <a:pt x="505" y="745"/>
                  </a:lnTo>
                  <a:lnTo>
                    <a:pt x="503" y="745"/>
                  </a:lnTo>
                  <a:lnTo>
                    <a:pt x="501" y="742"/>
                  </a:lnTo>
                  <a:lnTo>
                    <a:pt x="501" y="742"/>
                  </a:lnTo>
                  <a:lnTo>
                    <a:pt x="501" y="745"/>
                  </a:lnTo>
                  <a:lnTo>
                    <a:pt x="499" y="745"/>
                  </a:lnTo>
                  <a:lnTo>
                    <a:pt x="497" y="745"/>
                  </a:lnTo>
                  <a:lnTo>
                    <a:pt x="493" y="745"/>
                  </a:lnTo>
                  <a:lnTo>
                    <a:pt x="497" y="747"/>
                  </a:lnTo>
                  <a:lnTo>
                    <a:pt x="493" y="747"/>
                  </a:lnTo>
                  <a:lnTo>
                    <a:pt x="492" y="747"/>
                  </a:lnTo>
                  <a:lnTo>
                    <a:pt x="490" y="747"/>
                  </a:lnTo>
                  <a:lnTo>
                    <a:pt x="490" y="747"/>
                  </a:lnTo>
                  <a:lnTo>
                    <a:pt x="488" y="751"/>
                  </a:lnTo>
                  <a:lnTo>
                    <a:pt x="488" y="751"/>
                  </a:lnTo>
                  <a:lnTo>
                    <a:pt x="488" y="747"/>
                  </a:lnTo>
                  <a:lnTo>
                    <a:pt x="488" y="747"/>
                  </a:lnTo>
                  <a:lnTo>
                    <a:pt x="484" y="751"/>
                  </a:lnTo>
                  <a:lnTo>
                    <a:pt x="484" y="755"/>
                  </a:lnTo>
                  <a:lnTo>
                    <a:pt x="484" y="755"/>
                  </a:lnTo>
                  <a:lnTo>
                    <a:pt x="482" y="755"/>
                  </a:lnTo>
                  <a:lnTo>
                    <a:pt x="480" y="751"/>
                  </a:lnTo>
                  <a:lnTo>
                    <a:pt x="477" y="747"/>
                  </a:lnTo>
                  <a:lnTo>
                    <a:pt x="475" y="747"/>
                  </a:lnTo>
                  <a:lnTo>
                    <a:pt x="473" y="747"/>
                  </a:lnTo>
                  <a:lnTo>
                    <a:pt x="473" y="751"/>
                  </a:lnTo>
                  <a:lnTo>
                    <a:pt x="473" y="751"/>
                  </a:lnTo>
                  <a:lnTo>
                    <a:pt x="473" y="751"/>
                  </a:lnTo>
                  <a:lnTo>
                    <a:pt x="467" y="755"/>
                  </a:lnTo>
                  <a:lnTo>
                    <a:pt x="465" y="755"/>
                  </a:lnTo>
                  <a:lnTo>
                    <a:pt x="465" y="755"/>
                  </a:lnTo>
                  <a:lnTo>
                    <a:pt x="463" y="755"/>
                  </a:lnTo>
                  <a:lnTo>
                    <a:pt x="460" y="755"/>
                  </a:lnTo>
                  <a:lnTo>
                    <a:pt x="460" y="755"/>
                  </a:lnTo>
                  <a:lnTo>
                    <a:pt x="458" y="755"/>
                  </a:lnTo>
                  <a:lnTo>
                    <a:pt x="456" y="755"/>
                  </a:lnTo>
                  <a:lnTo>
                    <a:pt x="454" y="755"/>
                  </a:lnTo>
                  <a:lnTo>
                    <a:pt x="454" y="755"/>
                  </a:lnTo>
                  <a:lnTo>
                    <a:pt x="452" y="755"/>
                  </a:lnTo>
                  <a:lnTo>
                    <a:pt x="450" y="755"/>
                  </a:lnTo>
                  <a:lnTo>
                    <a:pt x="448" y="751"/>
                  </a:lnTo>
                  <a:lnTo>
                    <a:pt x="448" y="747"/>
                  </a:lnTo>
                  <a:lnTo>
                    <a:pt x="446" y="747"/>
                  </a:lnTo>
                  <a:lnTo>
                    <a:pt x="445" y="747"/>
                  </a:lnTo>
                  <a:lnTo>
                    <a:pt x="443" y="742"/>
                  </a:lnTo>
                  <a:lnTo>
                    <a:pt x="443" y="742"/>
                  </a:lnTo>
                  <a:lnTo>
                    <a:pt x="443" y="738"/>
                  </a:lnTo>
                  <a:lnTo>
                    <a:pt x="441" y="734"/>
                  </a:lnTo>
                  <a:lnTo>
                    <a:pt x="439" y="734"/>
                  </a:lnTo>
                  <a:lnTo>
                    <a:pt x="439" y="734"/>
                  </a:lnTo>
                  <a:lnTo>
                    <a:pt x="439" y="738"/>
                  </a:lnTo>
                  <a:lnTo>
                    <a:pt x="439" y="738"/>
                  </a:lnTo>
                  <a:lnTo>
                    <a:pt x="439" y="742"/>
                  </a:lnTo>
                  <a:lnTo>
                    <a:pt x="441" y="742"/>
                  </a:lnTo>
                  <a:lnTo>
                    <a:pt x="443" y="745"/>
                  </a:lnTo>
                  <a:lnTo>
                    <a:pt x="443" y="747"/>
                  </a:lnTo>
                  <a:lnTo>
                    <a:pt x="441" y="751"/>
                  </a:lnTo>
                  <a:lnTo>
                    <a:pt x="443" y="751"/>
                  </a:lnTo>
                  <a:lnTo>
                    <a:pt x="445" y="751"/>
                  </a:lnTo>
                  <a:lnTo>
                    <a:pt x="445" y="755"/>
                  </a:lnTo>
                  <a:lnTo>
                    <a:pt x="445" y="761"/>
                  </a:lnTo>
                  <a:lnTo>
                    <a:pt x="443" y="762"/>
                  </a:lnTo>
                  <a:lnTo>
                    <a:pt x="439" y="764"/>
                  </a:lnTo>
                  <a:lnTo>
                    <a:pt x="439" y="762"/>
                  </a:lnTo>
                  <a:lnTo>
                    <a:pt x="439" y="762"/>
                  </a:lnTo>
                  <a:lnTo>
                    <a:pt x="435" y="764"/>
                  </a:lnTo>
                  <a:lnTo>
                    <a:pt x="433" y="768"/>
                  </a:lnTo>
                  <a:lnTo>
                    <a:pt x="431" y="768"/>
                  </a:lnTo>
                  <a:lnTo>
                    <a:pt x="429" y="768"/>
                  </a:lnTo>
                  <a:lnTo>
                    <a:pt x="428" y="770"/>
                  </a:lnTo>
                  <a:lnTo>
                    <a:pt x="429" y="770"/>
                  </a:lnTo>
                  <a:lnTo>
                    <a:pt x="428" y="772"/>
                  </a:lnTo>
                  <a:lnTo>
                    <a:pt x="426" y="772"/>
                  </a:lnTo>
                  <a:lnTo>
                    <a:pt x="424" y="772"/>
                  </a:lnTo>
                  <a:lnTo>
                    <a:pt x="424" y="777"/>
                  </a:lnTo>
                  <a:lnTo>
                    <a:pt x="424" y="779"/>
                  </a:lnTo>
                  <a:lnTo>
                    <a:pt x="422" y="781"/>
                  </a:lnTo>
                  <a:lnTo>
                    <a:pt x="420" y="779"/>
                  </a:lnTo>
                  <a:lnTo>
                    <a:pt x="418" y="777"/>
                  </a:lnTo>
                  <a:lnTo>
                    <a:pt x="420" y="779"/>
                  </a:lnTo>
                  <a:lnTo>
                    <a:pt x="420" y="781"/>
                  </a:lnTo>
                  <a:lnTo>
                    <a:pt x="420" y="785"/>
                  </a:lnTo>
                  <a:lnTo>
                    <a:pt x="418" y="785"/>
                  </a:lnTo>
                  <a:lnTo>
                    <a:pt x="418" y="781"/>
                  </a:lnTo>
                  <a:lnTo>
                    <a:pt x="416" y="781"/>
                  </a:lnTo>
                  <a:lnTo>
                    <a:pt x="414" y="781"/>
                  </a:lnTo>
                  <a:lnTo>
                    <a:pt x="416" y="785"/>
                  </a:lnTo>
                  <a:lnTo>
                    <a:pt x="416" y="785"/>
                  </a:lnTo>
                  <a:lnTo>
                    <a:pt x="414" y="787"/>
                  </a:lnTo>
                  <a:lnTo>
                    <a:pt x="411" y="789"/>
                  </a:lnTo>
                  <a:lnTo>
                    <a:pt x="409" y="793"/>
                  </a:lnTo>
                  <a:lnTo>
                    <a:pt x="409" y="794"/>
                  </a:lnTo>
                  <a:lnTo>
                    <a:pt x="409" y="798"/>
                  </a:lnTo>
                  <a:lnTo>
                    <a:pt x="409" y="800"/>
                  </a:lnTo>
                  <a:lnTo>
                    <a:pt x="405" y="804"/>
                  </a:lnTo>
                  <a:lnTo>
                    <a:pt x="403" y="806"/>
                  </a:lnTo>
                  <a:lnTo>
                    <a:pt x="403" y="804"/>
                  </a:lnTo>
                  <a:lnTo>
                    <a:pt x="401" y="804"/>
                  </a:lnTo>
                  <a:lnTo>
                    <a:pt x="403" y="802"/>
                  </a:lnTo>
                  <a:lnTo>
                    <a:pt x="401" y="802"/>
                  </a:lnTo>
                  <a:lnTo>
                    <a:pt x="399" y="804"/>
                  </a:lnTo>
                  <a:lnTo>
                    <a:pt x="399" y="806"/>
                  </a:lnTo>
                  <a:lnTo>
                    <a:pt x="399" y="806"/>
                  </a:lnTo>
                  <a:lnTo>
                    <a:pt x="399" y="809"/>
                  </a:lnTo>
                  <a:lnTo>
                    <a:pt x="394" y="811"/>
                  </a:lnTo>
                  <a:lnTo>
                    <a:pt x="392" y="815"/>
                  </a:lnTo>
                  <a:lnTo>
                    <a:pt x="390" y="811"/>
                  </a:lnTo>
                  <a:lnTo>
                    <a:pt x="390" y="811"/>
                  </a:lnTo>
                  <a:lnTo>
                    <a:pt x="390" y="809"/>
                  </a:lnTo>
                  <a:lnTo>
                    <a:pt x="390" y="809"/>
                  </a:lnTo>
                  <a:lnTo>
                    <a:pt x="390" y="811"/>
                  </a:lnTo>
                  <a:lnTo>
                    <a:pt x="386" y="811"/>
                  </a:lnTo>
                  <a:lnTo>
                    <a:pt x="384" y="811"/>
                  </a:lnTo>
                  <a:lnTo>
                    <a:pt x="381" y="809"/>
                  </a:lnTo>
                  <a:lnTo>
                    <a:pt x="381" y="806"/>
                  </a:lnTo>
                  <a:lnTo>
                    <a:pt x="381" y="809"/>
                  </a:lnTo>
                  <a:lnTo>
                    <a:pt x="381" y="811"/>
                  </a:lnTo>
                  <a:lnTo>
                    <a:pt x="384" y="811"/>
                  </a:lnTo>
                  <a:lnTo>
                    <a:pt x="384" y="815"/>
                  </a:lnTo>
                  <a:lnTo>
                    <a:pt x="384" y="815"/>
                  </a:lnTo>
                  <a:lnTo>
                    <a:pt x="381" y="817"/>
                  </a:lnTo>
                  <a:lnTo>
                    <a:pt x="381" y="817"/>
                  </a:lnTo>
                  <a:lnTo>
                    <a:pt x="377" y="821"/>
                  </a:lnTo>
                  <a:lnTo>
                    <a:pt x="373" y="823"/>
                  </a:lnTo>
                  <a:lnTo>
                    <a:pt x="371" y="823"/>
                  </a:lnTo>
                  <a:lnTo>
                    <a:pt x="369" y="823"/>
                  </a:lnTo>
                  <a:lnTo>
                    <a:pt x="369" y="821"/>
                  </a:lnTo>
                  <a:lnTo>
                    <a:pt x="369" y="819"/>
                  </a:lnTo>
                  <a:lnTo>
                    <a:pt x="369" y="817"/>
                  </a:lnTo>
                  <a:lnTo>
                    <a:pt x="367" y="817"/>
                  </a:lnTo>
                  <a:lnTo>
                    <a:pt x="367" y="821"/>
                  </a:lnTo>
                  <a:lnTo>
                    <a:pt x="367" y="821"/>
                  </a:lnTo>
                  <a:lnTo>
                    <a:pt x="365" y="825"/>
                  </a:lnTo>
                  <a:lnTo>
                    <a:pt x="365" y="825"/>
                  </a:lnTo>
                  <a:lnTo>
                    <a:pt x="362" y="825"/>
                  </a:lnTo>
                  <a:lnTo>
                    <a:pt x="360" y="825"/>
                  </a:lnTo>
                  <a:lnTo>
                    <a:pt x="356" y="821"/>
                  </a:lnTo>
                  <a:lnTo>
                    <a:pt x="356" y="819"/>
                  </a:lnTo>
                  <a:lnTo>
                    <a:pt x="360" y="815"/>
                  </a:lnTo>
                  <a:lnTo>
                    <a:pt x="356" y="815"/>
                  </a:lnTo>
                  <a:lnTo>
                    <a:pt x="356" y="815"/>
                  </a:lnTo>
                  <a:lnTo>
                    <a:pt x="356" y="817"/>
                  </a:lnTo>
                  <a:lnTo>
                    <a:pt x="356" y="821"/>
                  </a:lnTo>
                  <a:lnTo>
                    <a:pt x="356" y="823"/>
                  </a:lnTo>
                  <a:lnTo>
                    <a:pt x="356" y="825"/>
                  </a:lnTo>
                  <a:lnTo>
                    <a:pt x="352" y="825"/>
                  </a:lnTo>
                  <a:lnTo>
                    <a:pt x="350" y="819"/>
                  </a:lnTo>
                  <a:lnTo>
                    <a:pt x="350" y="817"/>
                  </a:lnTo>
                  <a:lnTo>
                    <a:pt x="350" y="815"/>
                  </a:lnTo>
                  <a:lnTo>
                    <a:pt x="352" y="811"/>
                  </a:lnTo>
                  <a:lnTo>
                    <a:pt x="356" y="811"/>
                  </a:lnTo>
                  <a:lnTo>
                    <a:pt x="352" y="809"/>
                  </a:lnTo>
                  <a:lnTo>
                    <a:pt x="350" y="809"/>
                  </a:lnTo>
                  <a:lnTo>
                    <a:pt x="348" y="806"/>
                  </a:lnTo>
                  <a:lnTo>
                    <a:pt x="348" y="806"/>
                  </a:lnTo>
                  <a:lnTo>
                    <a:pt x="348" y="804"/>
                  </a:lnTo>
                  <a:lnTo>
                    <a:pt x="347" y="806"/>
                  </a:lnTo>
                  <a:lnTo>
                    <a:pt x="345" y="806"/>
                  </a:lnTo>
                  <a:lnTo>
                    <a:pt x="345" y="809"/>
                  </a:lnTo>
                  <a:lnTo>
                    <a:pt x="348" y="811"/>
                  </a:lnTo>
                  <a:lnTo>
                    <a:pt x="347" y="811"/>
                  </a:lnTo>
                  <a:lnTo>
                    <a:pt x="345" y="815"/>
                  </a:lnTo>
                  <a:lnTo>
                    <a:pt x="345" y="817"/>
                  </a:lnTo>
                  <a:lnTo>
                    <a:pt x="343" y="819"/>
                  </a:lnTo>
                  <a:lnTo>
                    <a:pt x="341" y="821"/>
                  </a:lnTo>
                  <a:lnTo>
                    <a:pt x="341" y="817"/>
                  </a:lnTo>
                  <a:lnTo>
                    <a:pt x="341" y="815"/>
                  </a:lnTo>
                  <a:lnTo>
                    <a:pt x="337" y="817"/>
                  </a:lnTo>
                  <a:lnTo>
                    <a:pt x="337" y="821"/>
                  </a:lnTo>
                  <a:lnTo>
                    <a:pt x="341" y="825"/>
                  </a:lnTo>
                  <a:lnTo>
                    <a:pt x="341" y="826"/>
                  </a:lnTo>
                  <a:lnTo>
                    <a:pt x="341" y="828"/>
                  </a:lnTo>
                  <a:lnTo>
                    <a:pt x="341" y="828"/>
                  </a:lnTo>
                  <a:lnTo>
                    <a:pt x="341" y="832"/>
                  </a:lnTo>
                  <a:lnTo>
                    <a:pt x="335" y="832"/>
                  </a:lnTo>
                  <a:lnTo>
                    <a:pt x="335" y="832"/>
                  </a:lnTo>
                  <a:lnTo>
                    <a:pt x="332" y="830"/>
                  </a:lnTo>
                  <a:lnTo>
                    <a:pt x="332" y="832"/>
                  </a:lnTo>
                  <a:lnTo>
                    <a:pt x="332" y="834"/>
                  </a:lnTo>
                  <a:lnTo>
                    <a:pt x="328" y="836"/>
                  </a:lnTo>
                  <a:lnTo>
                    <a:pt x="326" y="834"/>
                  </a:lnTo>
                  <a:lnTo>
                    <a:pt x="326" y="830"/>
                  </a:lnTo>
                  <a:lnTo>
                    <a:pt x="324" y="828"/>
                  </a:lnTo>
                  <a:lnTo>
                    <a:pt x="322" y="828"/>
                  </a:lnTo>
                  <a:lnTo>
                    <a:pt x="322" y="830"/>
                  </a:lnTo>
                  <a:lnTo>
                    <a:pt x="322" y="832"/>
                  </a:lnTo>
                  <a:lnTo>
                    <a:pt x="320" y="834"/>
                  </a:lnTo>
                  <a:lnTo>
                    <a:pt x="318" y="834"/>
                  </a:lnTo>
                  <a:lnTo>
                    <a:pt x="316" y="830"/>
                  </a:lnTo>
                  <a:lnTo>
                    <a:pt x="316" y="828"/>
                  </a:lnTo>
                  <a:lnTo>
                    <a:pt x="315" y="828"/>
                  </a:lnTo>
                  <a:lnTo>
                    <a:pt x="313" y="830"/>
                  </a:lnTo>
                  <a:lnTo>
                    <a:pt x="311" y="830"/>
                  </a:lnTo>
                  <a:lnTo>
                    <a:pt x="311" y="832"/>
                  </a:lnTo>
                  <a:lnTo>
                    <a:pt x="311" y="834"/>
                  </a:lnTo>
                  <a:lnTo>
                    <a:pt x="311" y="836"/>
                  </a:lnTo>
                  <a:lnTo>
                    <a:pt x="311" y="842"/>
                  </a:lnTo>
                  <a:lnTo>
                    <a:pt x="311" y="845"/>
                  </a:lnTo>
                  <a:lnTo>
                    <a:pt x="307" y="849"/>
                  </a:lnTo>
                  <a:lnTo>
                    <a:pt x="303" y="849"/>
                  </a:lnTo>
                  <a:lnTo>
                    <a:pt x="303" y="849"/>
                  </a:lnTo>
                  <a:lnTo>
                    <a:pt x="303" y="842"/>
                  </a:lnTo>
                  <a:lnTo>
                    <a:pt x="301" y="842"/>
                  </a:lnTo>
                  <a:lnTo>
                    <a:pt x="300" y="842"/>
                  </a:lnTo>
                  <a:lnTo>
                    <a:pt x="300" y="845"/>
                  </a:lnTo>
                  <a:lnTo>
                    <a:pt x="296" y="845"/>
                  </a:lnTo>
                  <a:lnTo>
                    <a:pt x="294" y="842"/>
                  </a:lnTo>
                  <a:lnTo>
                    <a:pt x="294" y="842"/>
                  </a:lnTo>
                  <a:lnTo>
                    <a:pt x="292" y="842"/>
                  </a:lnTo>
                  <a:lnTo>
                    <a:pt x="294" y="845"/>
                  </a:lnTo>
                  <a:lnTo>
                    <a:pt x="294" y="845"/>
                  </a:lnTo>
                  <a:lnTo>
                    <a:pt x="292" y="849"/>
                  </a:lnTo>
                  <a:lnTo>
                    <a:pt x="292" y="849"/>
                  </a:lnTo>
                  <a:lnTo>
                    <a:pt x="294" y="853"/>
                  </a:lnTo>
                  <a:lnTo>
                    <a:pt x="296" y="855"/>
                  </a:lnTo>
                  <a:lnTo>
                    <a:pt x="296" y="858"/>
                  </a:lnTo>
                  <a:lnTo>
                    <a:pt x="298" y="864"/>
                  </a:lnTo>
                  <a:lnTo>
                    <a:pt x="296" y="866"/>
                  </a:lnTo>
                  <a:lnTo>
                    <a:pt x="294" y="866"/>
                  </a:lnTo>
                  <a:lnTo>
                    <a:pt x="292" y="866"/>
                  </a:lnTo>
                  <a:lnTo>
                    <a:pt x="292" y="866"/>
                  </a:lnTo>
                  <a:lnTo>
                    <a:pt x="288" y="866"/>
                  </a:lnTo>
                  <a:lnTo>
                    <a:pt x="286" y="866"/>
                  </a:lnTo>
                  <a:lnTo>
                    <a:pt x="283" y="866"/>
                  </a:lnTo>
                  <a:lnTo>
                    <a:pt x="283" y="866"/>
                  </a:lnTo>
                  <a:lnTo>
                    <a:pt x="283" y="870"/>
                  </a:lnTo>
                  <a:lnTo>
                    <a:pt x="286" y="870"/>
                  </a:lnTo>
                  <a:lnTo>
                    <a:pt x="288" y="874"/>
                  </a:lnTo>
                  <a:lnTo>
                    <a:pt x="290" y="875"/>
                  </a:lnTo>
                  <a:lnTo>
                    <a:pt x="292" y="875"/>
                  </a:lnTo>
                  <a:lnTo>
                    <a:pt x="292" y="875"/>
                  </a:lnTo>
                  <a:lnTo>
                    <a:pt x="296" y="875"/>
                  </a:lnTo>
                  <a:lnTo>
                    <a:pt x="296" y="875"/>
                  </a:lnTo>
                  <a:lnTo>
                    <a:pt x="294" y="879"/>
                  </a:lnTo>
                  <a:lnTo>
                    <a:pt x="292" y="879"/>
                  </a:lnTo>
                  <a:lnTo>
                    <a:pt x="290" y="879"/>
                  </a:lnTo>
                  <a:lnTo>
                    <a:pt x="290" y="879"/>
                  </a:lnTo>
                  <a:lnTo>
                    <a:pt x="292" y="881"/>
                  </a:lnTo>
                  <a:lnTo>
                    <a:pt x="292" y="883"/>
                  </a:lnTo>
                  <a:lnTo>
                    <a:pt x="292" y="885"/>
                  </a:lnTo>
                  <a:lnTo>
                    <a:pt x="292" y="889"/>
                  </a:lnTo>
                  <a:lnTo>
                    <a:pt x="292" y="889"/>
                  </a:lnTo>
                  <a:lnTo>
                    <a:pt x="290" y="890"/>
                  </a:lnTo>
                  <a:lnTo>
                    <a:pt x="288" y="889"/>
                  </a:lnTo>
                  <a:lnTo>
                    <a:pt x="286" y="885"/>
                  </a:lnTo>
                  <a:lnTo>
                    <a:pt x="283" y="885"/>
                  </a:lnTo>
                  <a:lnTo>
                    <a:pt x="283" y="885"/>
                  </a:lnTo>
                  <a:lnTo>
                    <a:pt x="279" y="881"/>
                  </a:lnTo>
                  <a:lnTo>
                    <a:pt x="279" y="881"/>
                  </a:lnTo>
                  <a:lnTo>
                    <a:pt x="279" y="883"/>
                  </a:lnTo>
                  <a:lnTo>
                    <a:pt x="277" y="885"/>
                  </a:lnTo>
                  <a:lnTo>
                    <a:pt x="279" y="885"/>
                  </a:lnTo>
                  <a:lnTo>
                    <a:pt x="283" y="887"/>
                  </a:lnTo>
                  <a:lnTo>
                    <a:pt x="286" y="889"/>
                  </a:lnTo>
                  <a:lnTo>
                    <a:pt x="286" y="890"/>
                  </a:lnTo>
                  <a:lnTo>
                    <a:pt x="290" y="890"/>
                  </a:lnTo>
                  <a:lnTo>
                    <a:pt x="290" y="892"/>
                  </a:lnTo>
                  <a:lnTo>
                    <a:pt x="288" y="894"/>
                  </a:lnTo>
                  <a:lnTo>
                    <a:pt x="286" y="896"/>
                  </a:lnTo>
                  <a:lnTo>
                    <a:pt x="286" y="896"/>
                  </a:lnTo>
                  <a:lnTo>
                    <a:pt x="283" y="896"/>
                  </a:lnTo>
                  <a:lnTo>
                    <a:pt x="279" y="896"/>
                  </a:lnTo>
                  <a:lnTo>
                    <a:pt x="277" y="892"/>
                  </a:lnTo>
                  <a:lnTo>
                    <a:pt x="277" y="890"/>
                  </a:lnTo>
                  <a:lnTo>
                    <a:pt x="273" y="890"/>
                  </a:lnTo>
                  <a:lnTo>
                    <a:pt x="273" y="892"/>
                  </a:lnTo>
                  <a:lnTo>
                    <a:pt x="271" y="894"/>
                  </a:lnTo>
                  <a:lnTo>
                    <a:pt x="271" y="896"/>
                  </a:lnTo>
                  <a:lnTo>
                    <a:pt x="273" y="900"/>
                  </a:lnTo>
                  <a:lnTo>
                    <a:pt x="279" y="900"/>
                  </a:lnTo>
                  <a:lnTo>
                    <a:pt x="279" y="904"/>
                  </a:lnTo>
                  <a:lnTo>
                    <a:pt x="279" y="904"/>
                  </a:lnTo>
                  <a:lnTo>
                    <a:pt x="279" y="906"/>
                  </a:lnTo>
                  <a:lnTo>
                    <a:pt x="273" y="904"/>
                  </a:lnTo>
                  <a:lnTo>
                    <a:pt x="273" y="904"/>
                  </a:lnTo>
                  <a:lnTo>
                    <a:pt x="269" y="900"/>
                  </a:lnTo>
                  <a:lnTo>
                    <a:pt x="268" y="898"/>
                  </a:lnTo>
                  <a:lnTo>
                    <a:pt x="268" y="898"/>
                  </a:lnTo>
                  <a:lnTo>
                    <a:pt x="268" y="900"/>
                  </a:lnTo>
                  <a:lnTo>
                    <a:pt x="271" y="904"/>
                  </a:lnTo>
                  <a:lnTo>
                    <a:pt x="273" y="906"/>
                  </a:lnTo>
                  <a:lnTo>
                    <a:pt x="273" y="906"/>
                  </a:lnTo>
                  <a:lnTo>
                    <a:pt x="273" y="909"/>
                  </a:lnTo>
                  <a:lnTo>
                    <a:pt x="273" y="909"/>
                  </a:lnTo>
                  <a:lnTo>
                    <a:pt x="269" y="909"/>
                  </a:lnTo>
                  <a:lnTo>
                    <a:pt x="268" y="906"/>
                  </a:lnTo>
                  <a:lnTo>
                    <a:pt x="268" y="906"/>
                  </a:lnTo>
                  <a:lnTo>
                    <a:pt x="266" y="904"/>
                  </a:lnTo>
                  <a:lnTo>
                    <a:pt x="264" y="904"/>
                  </a:lnTo>
                  <a:lnTo>
                    <a:pt x="262" y="906"/>
                  </a:lnTo>
                  <a:lnTo>
                    <a:pt x="262" y="906"/>
                  </a:lnTo>
                  <a:lnTo>
                    <a:pt x="264" y="909"/>
                  </a:lnTo>
                  <a:lnTo>
                    <a:pt x="266" y="909"/>
                  </a:lnTo>
                  <a:lnTo>
                    <a:pt x="264" y="909"/>
                  </a:lnTo>
                  <a:lnTo>
                    <a:pt x="266" y="911"/>
                  </a:lnTo>
                  <a:lnTo>
                    <a:pt x="271" y="911"/>
                  </a:lnTo>
                  <a:lnTo>
                    <a:pt x="273" y="911"/>
                  </a:lnTo>
                  <a:lnTo>
                    <a:pt x="273" y="915"/>
                  </a:lnTo>
                  <a:lnTo>
                    <a:pt x="273" y="915"/>
                  </a:lnTo>
                  <a:lnTo>
                    <a:pt x="271" y="917"/>
                  </a:lnTo>
                  <a:lnTo>
                    <a:pt x="271" y="919"/>
                  </a:lnTo>
                  <a:lnTo>
                    <a:pt x="268" y="919"/>
                  </a:lnTo>
                  <a:lnTo>
                    <a:pt x="266" y="917"/>
                  </a:lnTo>
                  <a:lnTo>
                    <a:pt x="264" y="917"/>
                  </a:lnTo>
                  <a:lnTo>
                    <a:pt x="260" y="915"/>
                  </a:lnTo>
                  <a:lnTo>
                    <a:pt x="260" y="913"/>
                  </a:lnTo>
                  <a:lnTo>
                    <a:pt x="260" y="913"/>
                  </a:lnTo>
                  <a:lnTo>
                    <a:pt x="258" y="911"/>
                  </a:lnTo>
                  <a:lnTo>
                    <a:pt x="258" y="911"/>
                  </a:lnTo>
                  <a:lnTo>
                    <a:pt x="258" y="915"/>
                  </a:lnTo>
                  <a:lnTo>
                    <a:pt x="258" y="917"/>
                  </a:lnTo>
                  <a:lnTo>
                    <a:pt x="254" y="919"/>
                  </a:lnTo>
                  <a:lnTo>
                    <a:pt x="254" y="919"/>
                  </a:lnTo>
                  <a:lnTo>
                    <a:pt x="252" y="917"/>
                  </a:lnTo>
                  <a:lnTo>
                    <a:pt x="249" y="917"/>
                  </a:lnTo>
                  <a:lnTo>
                    <a:pt x="249" y="917"/>
                  </a:lnTo>
                  <a:lnTo>
                    <a:pt x="249" y="919"/>
                  </a:lnTo>
                  <a:lnTo>
                    <a:pt x="249" y="921"/>
                  </a:lnTo>
                  <a:lnTo>
                    <a:pt x="254" y="923"/>
                  </a:lnTo>
                  <a:lnTo>
                    <a:pt x="258" y="924"/>
                  </a:lnTo>
                  <a:lnTo>
                    <a:pt x="260" y="926"/>
                  </a:lnTo>
                  <a:lnTo>
                    <a:pt x="262" y="930"/>
                  </a:lnTo>
                  <a:lnTo>
                    <a:pt x="260" y="930"/>
                  </a:lnTo>
                  <a:lnTo>
                    <a:pt x="258" y="930"/>
                  </a:lnTo>
                  <a:lnTo>
                    <a:pt x="254" y="930"/>
                  </a:lnTo>
                  <a:lnTo>
                    <a:pt x="252" y="926"/>
                  </a:lnTo>
                  <a:lnTo>
                    <a:pt x="249" y="924"/>
                  </a:lnTo>
                  <a:lnTo>
                    <a:pt x="249" y="924"/>
                  </a:lnTo>
                  <a:lnTo>
                    <a:pt x="249" y="926"/>
                  </a:lnTo>
                  <a:lnTo>
                    <a:pt x="249" y="928"/>
                  </a:lnTo>
                  <a:lnTo>
                    <a:pt x="252" y="928"/>
                  </a:lnTo>
                  <a:lnTo>
                    <a:pt x="258" y="930"/>
                  </a:lnTo>
                  <a:lnTo>
                    <a:pt x="258" y="934"/>
                  </a:lnTo>
                  <a:lnTo>
                    <a:pt x="258" y="936"/>
                  </a:lnTo>
                  <a:lnTo>
                    <a:pt x="258" y="939"/>
                  </a:lnTo>
                  <a:lnTo>
                    <a:pt x="258" y="943"/>
                  </a:lnTo>
                  <a:lnTo>
                    <a:pt x="258" y="943"/>
                  </a:lnTo>
                  <a:lnTo>
                    <a:pt x="258" y="943"/>
                  </a:lnTo>
                  <a:lnTo>
                    <a:pt x="258" y="945"/>
                  </a:lnTo>
                  <a:lnTo>
                    <a:pt x="254" y="949"/>
                  </a:lnTo>
                  <a:lnTo>
                    <a:pt x="254" y="949"/>
                  </a:lnTo>
                  <a:lnTo>
                    <a:pt x="252" y="947"/>
                  </a:lnTo>
                  <a:lnTo>
                    <a:pt x="249" y="947"/>
                  </a:lnTo>
                  <a:lnTo>
                    <a:pt x="247" y="945"/>
                  </a:lnTo>
                  <a:lnTo>
                    <a:pt x="245" y="945"/>
                  </a:lnTo>
                  <a:lnTo>
                    <a:pt x="245" y="947"/>
                  </a:lnTo>
                  <a:lnTo>
                    <a:pt x="249" y="949"/>
                  </a:lnTo>
                  <a:lnTo>
                    <a:pt x="252" y="949"/>
                  </a:lnTo>
                  <a:lnTo>
                    <a:pt x="252" y="951"/>
                  </a:lnTo>
                  <a:lnTo>
                    <a:pt x="249" y="953"/>
                  </a:lnTo>
                  <a:lnTo>
                    <a:pt x="249" y="953"/>
                  </a:lnTo>
                  <a:lnTo>
                    <a:pt x="247" y="951"/>
                  </a:lnTo>
                  <a:lnTo>
                    <a:pt x="245" y="953"/>
                  </a:lnTo>
                  <a:lnTo>
                    <a:pt x="245" y="953"/>
                  </a:lnTo>
                  <a:lnTo>
                    <a:pt x="249" y="955"/>
                  </a:lnTo>
                  <a:lnTo>
                    <a:pt x="249" y="955"/>
                  </a:lnTo>
                  <a:lnTo>
                    <a:pt x="249" y="956"/>
                  </a:lnTo>
                  <a:lnTo>
                    <a:pt x="247" y="958"/>
                  </a:lnTo>
                  <a:lnTo>
                    <a:pt x="245" y="960"/>
                  </a:lnTo>
                  <a:lnTo>
                    <a:pt x="243" y="958"/>
                  </a:lnTo>
                  <a:lnTo>
                    <a:pt x="241" y="958"/>
                  </a:lnTo>
                  <a:lnTo>
                    <a:pt x="239" y="958"/>
                  </a:lnTo>
                  <a:lnTo>
                    <a:pt x="241" y="960"/>
                  </a:lnTo>
                  <a:lnTo>
                    <a:pt x="243" y="960"/>
                  </a:lnTo>
                  <a:lnTo>
                    <a:pt x="245" y="960"/>
                  </a:lnTo>
                  <a:lnTo>
                    <a:pt x="245" y="964"/>
                  </a:lnTo>
                  <a:lnTo>
                    <a:pt x="243" y="964"/>
                  </a:lnTo>
                  <a:lnTo>
                    <a:pt x="237" y="964"/>
                  </a:lnTo>
                  <a:lnTo>
                    <a:pt x="236" y="964"/>
                  </a:lnTo>
                  <a:lnTo>
                    <a:pt x="234" y="964"/>
                  </a:lnTo>
                  <a:lnTo>
                    <a:pt x="234" y="964"/>
                  </a:lnTo>
                  <a:lnTo>
                    <a:pt x="237" y="968"/>
                  </a:lnTo>
                  <a:lnTo>
                    <a:pt x="243" y="968"/>
                  </a:lnTo>
                  <a:lnTo>
                    <a:pt x="247" y="970"/>
                  </a:lnTo>
                  <a:lnTo>
                    <a:pt x="247" y="970"/>
                  </a:lnTo>
                  <a:lnTo>
                    <a:pt x="247" y="970"/>
                  </a:lnTo>
                  <a:lnTo>
                    <a:pt x="243" y="973"/>
                  </a:lnTo>
                  <a:lnTo>
                    <a:pt x="239" y="973"/>
                  </a:lnTo>
                  <a:lnTo>
                    <a:pt x="236" y="973"/>
                  </a:lnTo>
                  <a:lnTo>
                    <a:pt x="234" y="970"/>
                  </a:lnTo>
                  <a:lnTo>
                    <a:pt x="234" y="973"/>
                  </a:lnTo>
                  <a:lnTo>
                    <a:pt x="234" y="973"/>
                  </a:lnTo>
                  <a:lnTo>
                    <a:pt x="237" y="973"/>
                  </a:lnTo>
                  <a:lnTo>
                    <a:pt x="237" y="975"/>
                  </a:lnTo>
                  <a:lnTo>
                    <a:pt x="237" y="975"/>
                  </a:lnTo>
                  <a:lnTo>
                    <a:pt x="236" y="977"/>
                  </a:lnTo>
                  <a:lnTo>
                    <a:pt x="236" y="977"/>
                  </a:lnTo>
                  <a:lnTo>
                    <a:pt x="237" y="977"/>
                  </a:lnTo>
                  <a:lnTo>
                    <a:pt x="241" y="979"/>
                  </a:lnTo>
                  <a:lnTo>
                    <a:pt x="241" y="981"/>
                  </a:lnTo>
                  <a:lnTo>
                    <a:pt x="239" y="981"/>
                  </a:lnTo>
                  <a:lnTo>
                    <a:pt x="236" y="981"/>
                  </a:lnTo>
                  <a:lnTo>
                    <a:pt x="236" y="981"/>
                  </a:lnTo>
                  <a:lnTo>
                    <a:pt x="234" y="983"/>
                  </a:lnTo>
                  <a:lnTo>
                    <a:pt x="236" y="985"/>
                  </a:lnTo>
                  <a:lnTo>
                    <a:pt x="239" y="983"/>
                  </a:lnTo>
                  <a:lnTo>
                    <a:pt x="243" y="985"/>
                  </a:lnTo>
                  <a:lnTo>
                    <a:pt x="241" y="985"/>
                  </a:lnTo>
                  <a:lnTo>
                    <a:pt x="239" y="987"/>
                  </a:lnTo>
                  <a:lnTo>
                    <a:pt x="236" y="988"/>
                  </a:lnTo>
                  <a:lnTo>
                    <a:pt x="234" y="988"/>
                  </a:lnTo>
                  <a:lnTo>
                    <a:pt x="234" y="987"/>
                  </a:lnTo>
                  <a:lnTo>
                    <a:pt x="228" y="985"/>
                  </a:lnTo>
                  <a:lnTo>
                    <a:pt x="228" y="983"/>
                  </a:lnTo>
                  <a:lnTo>
                    <a:pt x="228" y="983"/>
                  </a:lnTo>
                  <a:lnTo>
                    <a:pt x="224" y="983"/>
                  </a:lnTo>
                  <a:lnTo>
                    <a:pt x="224" y="983"/>
                  </a:lnTo>
                  <a:lnTo>
                    <a:pt x="222" y="983"/>
                  </a:lnTo>
                  <a:lnTo>
                    <a:pt x="224" y="985"/>
                  </a:lnTo>
                  <a:lnTo>
                    <a:pt x="228" y="987"/>
                  </a:lnTo>
                  <a:lnTo>
                    <a:pt x="234" y="990"/>
                  </a:lnTo>
                  <a:lnTo>
                    <a:pt x="234" y="990"/>
                  </a:lnTo>
                  <a:lnTo>
                    <a:pt x="230" y="992"/>
                  </a:lnTo>
                  <a:lnTo>
                    <a:pt x="230" y="994"/>
                  </a:lnTo>
                  <a:lnTo>
                    <a:pt x="234" y="994"/>
                  </a:lnTo>
                  <a:lnTo>
                    <a:pt x="234" y="994"/>
                  </a:lnTo>
                  <a:lnTo>
                    <a:pt x="236" y="994"/>
                  </a:lnTo>
                  <a:lnTo>
                    <a:pt x="237" y="994"/>
                  </a:lnTo>
                  <a:lnTo>
                    <a:pt x="237" y="994"/>
                  </a:lnTo>
                  <a:lnTo>
                    <a:pt x="236" y="998"/>
                  </a:lnTo>
                  <a:lnTo>
                    <a:pt x="234" y="998"/>
                  </a:lnTo>
                  <a:lnTo>
                    <a:pt x="234" y="998"/>
                  </a:lnTo>
                  <a:lnTo>
                    <a:pt x="234" y="998"/>
                  </a:lnTo>
                  <a:lnTo>
                    <a:pt x="234" y="998"/>
                  </a:lnTo>
                  <a:lnTo>
                    <a:pt x="234" y="998"/>
                  </a:lnTo>
                  <a:lnTo>
                    <a:pt x="234" y="998"/>
                  </a:lnTo>
                  <a:close/>
                  <a:moveTo>
                    <a:pt x="228" y="1000"/>
                  </a:moveTo>
                  <a:lnTo>
                    <a:pt x="222" y="998"/>
                  </a:lnTo>
                  <a:lnTo>
                    <a:pt x="220" y="998"/>
                  </a:lnTo>
                  <a:lnTo>
                    <a:pt x="220" y="998"/>
                  </a:lnTo>
                  <a:lnTo>
                    <a:pt x="224" y="1000"/>
                  </a:lnTo>
                  <a:lnTo>
                    <a:pt x="224" y="1004"/>
                  </a:lnTo>
                  <a:lnTo>
                    <a:pt x="228" y="1000"/>
                  </a:lnTo>
                  <a:lnTo>
                    <a:pt x="228" y="1000"/>
                  </a:lnTo>
                  <a:lnTo>
                    <a:pt x="228" y="1000"/>
                  </a:lnTo>
                  <a:lnTo>
                    <a:pt x="228" y="1000"/>
                  </a:lnTo>
                  <a:close/>
                  <a:moveTo>
                    <a:pt x="514" y="676"/>
                  </a:moveTo>
                  <a:lnTo>
                    <a:pt x="518" y="678"/>
                  </a:lnTo>
                  <a:lnTo>
                    <a:pt x="522" y="676"/>
                  </a:lnTo>
                  <a:lnTo>
                    <a:pt x="529" y="674"/>
                  </a:lnTo>
                  <a:lnTo>
                    <a:pt x="537" y="676"/>
                  </a:lnTo>
                  <a:lnTo>
                    <a:pt x="539" y="674"/>
                  </a:lnTo>
                  <a:lnTo>
                    <a:pt x="542" y="672"/>
                  </a:lnTo>
                  <a:lnTo>
                    <a:pt x="546" y="676"/>
                  </a:lnTo>
                  <a:lnTo>
                    <a:pt x="550" y="674"/>
                  </a:lnTo>
                  <a:lnTo>
                    <a:pt x="552" y="674"/>
                  </a:lnTo>
                  <a:lnTo>
                    <a:pt x="557" y="670"/>
                  </a:lnTo>
                  <a:lnTo>
                    <a:pt x="557" y="661"/>
                  </a:lnTo>
                  <a:lnTo>
                    <a:pt x="556" y="657"/>
                  </a:lnTo>
                  <a:lnTo>
                    <a:pt x="554" y="653"/>
                  </a:lnTo>
                  <a:lnTo>
                    <a:pt x="550" y="653"/>
                  </a:lnTo>
                  <a:lnTo>
                    <a:pt x="539" y="661"/>
                  </a:lnTo>
                  <a:lnTo>
                    <a:pt x="529" y="661"/>
                  </a:lnTo>
                  <a:lnTo>
                    <a:pt x="527" y="663"/>
                  </a:lnTo>
                  <a:lnTo>
                    <a:pt x="524" y="666"/>
                  </a:lnTo>
                  <a:lnTo>
                    <a:pt x="522" y="668"/>
                  </a:lnTo>
                  <a:lnTo>
                    <a:pt x="518" y="670"/>
                  </a:lnTo>
                  <a:lnTo>
                    <a:pt x="518" y="672"/>
                  </a:lnTo>
                  <a:lnTo>
                    <a:pt x="514" y="676"/>
                  </a:lnTo>
                  <a:lnTo>
                    <a:pt x="514" y="676"/>
                  </a:lnTo>
                  <a:lnTo>
                    <a:pt x="514" y="676"/>
                  </a:lnTo>
                  <a:lnTo>
                    <a:pt x="514" y="676"/>
                  </a:lnTo>
                  <a:close/>
                  <a:moveTo>
                    <a:pt x="241" y="975"/>
                  </a:moveTo>
                  <a:lnTo>
                    <a:pt x="243" y="977"/>
                  </a:lnTo>
                  <a:lnTo>
                    <a:pt x="245" y="975"/>
                  </a:lnTo>
                  <a:lnTo>
                    <a:pt x="245" y="973"/>
                  </a:lnTo>
                  <a:lnTo>
                    <a:pt x="243" y="973"/>
                  </a:lnTo>
                  <a:lnTo>
                    <a:pt x="241" y="975"/>
                  </a:lnTo>
                  <a:lnTo>
                    <a:pt x="241" y="975"/>
                  </a:lnTo>
                  <a:lnTo>
                    <a:pt x="241" y="975"/>
                  </a:lnTo>
                  <a:lnTo>
                    <a:pt x="241" y="975"/>
                  </a:lnTo>
                  <a:close/>
                  <a:moveTo>
                    <a:pt x="258" y="939"/>
                  </a:moveTo>
                  <a:lnTo>
                    <a:pt x="260" y="939"/>
                  </a:lnTo>
                  <a:lnTo>
                    <a:pt x="260" y="939"/>
                  </a:lnTo>
                  <a:lnTo>
                    <a:pt x="258" y="939"/>
                  </a:lnTo>
                  <a:lnTo>
                    <a:pt x="258" y="939"/>
                  </a:lnTo>
                  <a:lnTo>
                    <a:pt x="258" y="939"/>
                  </a:lnTo>
                  <a:lnTo>
                    <a:pt x="258" y="939"/>
                  </a:lnTo>
                  <a:close/>
                  <a:moveTo>
                    <a:pt x="260" y="934"/>
                  </a:moveTo>
                  <a:lnTo>
                    <a:pt x="260" y="934"/>
                  </a:lnTo>
                  <a:lnTo>
                    <a:pt x="262" y="934"/>
                  </a:lnTo>
                  <a:lnTo>
                    <a:pt x="262" y="934"/>
                  </a:lnTo>
                  <a:lnTo>
                    <a:pt x="260" y="934"/>
                  </a:lnTo>
                  <a:lnTo>
                    <a:pt x="260" y="934"/>
                  </a:lnTo>
                  <a:lnTo>
                    <a:pt x="260" y="934"/>
                  </a:lnTo>
                  <a:lnTo>
                    <a:pt x="260" y="934"/>
                  </a:lnTo>
                  <a:close/>
                  <a:moveTo>
                    <a:pt x="262" y="928"/>
                  </a:moveTo>
                  <a:lnTo>
                    <a:pt x="264" y="928"/>
                  </a:lnTo>
                  <a:lnTo>
                    <a:pt x="264" y="928"/>
                  </a:lnTo>
                  <a:lnTo>
                    <a:pt x="264" y="926"/>
                  </a:lnTo>
                  <a:lnTo>
                    <a:pt x="264" y="926"/>
                  </a:lnTo>
                  <a:lnTo>
                    <a:pt x="262" y="928"/>
                  </a:lnTo>
                  <a:lnTo>
                    <a:pt x="262" y="928"/>
                  </a:lnTo>
                  <a:lnTo>
                    <a:pt x="262" y="928"/>
                  </a:lnTo>
                  <a:lnTo>
                    <a:pt x="262" y="928"/>
                  </a:lnTo>
                  <a:close/>
                  <a:moveTo>
                    <a:pt x="260" y="919"/>
                  </a:moveTo>
                  <a:lnTo>
                    <a:pt x="260" y="921"/>
                  </a:lnTo>
                  <a:lnTo>
                    <a:pt x="262" y="923"/>
                  </a:lnTo>
                  <a:lnTo>
                    <a:pt x="264" y="923"/>
                  </a:lnTo>
                  <a:lnTo>
                    <a:pt x="268" y="923"/>
                  </a:lnTo>
                  <a:lnTo>
                    <a:pt x="268" y="923"/>
                  </a:lnTo>
                  <a:lnTo>
                    <a:pt x="266" y="921"/>
                  </a:lnTo>
                  <a:lnTo>
                    <a:pt x="262" y="921"/>
                  </a:lnTo>
                  <a:lnTo>
                    <a:pt x="260" y="919"/>
                  </a:lnTo>
                  <a:lnTo>
                    <a:pt x="260" y="919"/>
                  </a:lnTo>
                  <a:lnTo>
                    <a:pt x="260" y="919"/>
                  </a:lnTo>
                  <a:lnTo>
                    <a:pt x="260" y="919"/>
                  </a:lnTo>
                  <a:lnTo>
                    <a:pt x="260" y="919"/>
                  </a:lnTo>
                  <a:close/>
                  <a:moveTo>
                    <a:pt x="273" y="917"/>
                  </a:moveTo>
                  <a:lnTo>
                    <a:pt x="277" y="915"/>
                  </a:lnTo>
                  <a:lnTo>
                    <a:pt x="277" y="913"/>
                  </a:lnTo>
                  <a:lnTo>
                    <a:pt x="273" y="913"/>
                  </a:lnTo>
                  <a:lnTo>
                    <a:pt x="273" y="917"/>
                  </a:lnTo>
                  <a:lnTo>
                    <a:pt x="273" y="917"/>
                  </a:lnTo>
                  <a:lnTo>
                    <a:pt x="273" y="917"/>
                  </a:lnTo>
                  <a:lnTo>
                    <a:pt x="273" y="917"/>
                  </a:lnTo>
                  <a:close/>
                  <a:moveTo>
                    <a:pt x="273" y="894"/>
                  </a:moveTo>
                  <a:lnTo>
                    <a:pt x="273" y="896"/>
                  </a:lnTo>
                  <a:lnTo>
                    <a:pt x="277" y="898"/>
                  </a:lnTo>
                  <a:lnTo>
                    <a:pt x="279" y="900"/>
                  </a:lnTo>
                  <a:lnTo>
                    <a:pt x="279" y="900"/>
                  </a:lnTo>
                  <a:lnTo>
                    <a:pt x="283" y="900"/>
                  </a:lnTo>
                  <a:lnTo>
                    <a:pt x="279" y="898"/>
                  </a:lnTo>
                  <a:lnTo>
                    <a:pt x="277" y="896"/>
                  </a:lnTo>
                  <a:lnTo>
                    <a:pt x="273" y="894"/>
                  </a:lnTo>
                  <a:lnTo>
                    <a:pt x="273" y="894"/>
                  </a:lnTo>
                  <a:lnTo>
                    <a:pt x="273" y="894"/>
                  </a:lnTo>
                  <a:lnTo>
                    <a:pt x="273" y="894"/>
                  </a:lnTo>
                  <a:lnTo>
                    <a:pt x="273" y="894"/>
                  </a:lnTo>
                  <a:close/>
                  <a:moveTo>
                    <a:pt x="298" y="851"/>
                  </a:moveTo>
                  <a:lnTo>
                    <a:pt x="298" y="855"/>
                  </a:lnTo>
                  <a:lnTo>
                    <a:pt x="300" y="857"/>
                  </a:lnTo>
                  <a:lnTo>
                    <a:pt x="300" y="862"/>
                  </a:lnTo>
                  <a:lnTo>
                    <a:pt x="301" y="864"/>
                  </a:lnTo>
                  <a:lnTo>
                    <a:pt x="303" y="866"/>
                  </a:lnTo>
                  <a:lnTo>
                    <a:pt x="301" y="860"/>
                  </a:lnTo>
                  <a:lnTo>
                    <a:pt x="303" y="857"/>
                  </a:lnTo>
                  <a:lnTo>
                    <a:pt x="301" y="855"/>
                  </a:lnTo>
                  <a:lnTo>
                    <a:pt x="300" y="851"/>
                  </a:lnTo>
                  <a:lnTo>
                    <a:pt x="298" y="849"/>
                  </a:lnTo>
                  <a:lnTo>
                    <a:pt x="298" y="851"/>
                  </a:lnTo>
                  <a:lnTo>
                    <a:pt x="298" y="851"/>
                  </a:lnTo>
                  <a:lnTo>
                    <a:pt x="298" y="851"/>
                  </a:lnTo>
                  <a:lnTo>
                    <a:pt x="298" y="851"/>
                  </a:lnTo>
                  <a:close/>
                  <a:moveTo>
                    <a:pt x="315" y="842"/>
                  </a:moveTo>
                  <a:lnTo>
                    <a:pt x="315" y="842"/>
                  </a:lnTo>
                  <a:lnTo>
                    <a:pt x="316" y="842"/>
                  </a:lnTo>
                  <a:lnTo>
                    <a:pt x="316" y="842"/>
                  </a:lnTo>
                  <a:lnTo>
                    <a:pt x="315" y="842"/>
                  </a:lnTo>
                  <a:lnTo>
                    <a:pt x="315" y="842"/>
                  </a:lnTo>
                  <a:lnTo>
                    <a:pt x="315" y="842"/>
                  </a:lnTo>
                  <a:lnTo>
                    <a:pt x="315" y="842"/>
                  </a:lnTo>
                  <a:lnTo>
                    <a:pt x="315" y="842"/>
                  </a:lnTo>
                  <a:close/>
                  <a:moveTo>
                    <a:pt x="320" y="836"/>
                  </a:moveTo>
                  <a:lnTo>
                    <a:pt x="320" y="836"/>
                  </a:lnTo>
                  <a:lnTo>
                    <a:pt x="320" y="836"/>
                  </a:lnTo>
                  <a:lnTo>
                    <a:pt x="320" y="836"/>
                  </a:lnTo>
                  <a:lnTo>
                    <a:pt x="320" y="836"/>
                  </a:lnTo>
                  <a:lnTo>
                    <a:pt x="320" y="836"/>
                  </a:lnTo>
                  <a:lnTo>
                    <a:pt x="320" y="836"/>
                  </a:lnTo>
                  <a:lnTo>
                    <a:pt x="320" y="836"/>
                  </a:lnTo>
                  <a:close/>
                  <a:moveTo>
                    <a:pt x="348" y="834"/>
                  </a:moveTo>
                  <a:lnTo>
                    <a:pt x="350" y="832"/>
                  </a:lnTo>
                  <a:lnTo>
                    <a:pt x="352" y="832"/>
                  </a:lnTo>
                  <a:lnTo>
                    <a:pt x="352" y="830"/>
                  </a:lnTo>
                  <a:lnTo>
                    <a:pt x="352" y="826"/>
                  </a:lnTo>
                  <a:lnTo>
                    <a:pt x="350" y="825"/>
                  </a:lnTo>
                  <a:lnTo>
                    <a:pt x="350" y="823"/>
                  </a:lnTo>
                  <a:lnTo>
                    <a:pt x="348" y="823"/>
                  </a:lnTo>
                  <a:lnTo>
                    <a:pt x="345" y="826"/>
                  </a:lnTo>
                  <a:lnTo>
                    <a:pt x="345" y="828"/>
                  </a:lnTo>
                  <a:lnTo>
                    <a:pt x="345" y="830"/>
                  </a:lnTo>
                  <a:lnTo>
                    <a:pt x="347" y="832"/>
                  </a:lnTo>
                  <a:lnTo>
                    <a:pt x="347" y="834"/>
                  </a:lnTo>
                  <a:lnTo>
                    <a:pt x="348" y="834"/>
                  </a:lnTo>
                  <a:lnTo>
                    <a:pt x="348" y="834"/>
                  </a:lnTo>
                  <a:lnTo>
                    <a:pt x="348" y="834"/>
                  </a:lnTo>
                  <a:lnTo>
                    <a:pt x="348" y="834"/>
                  </a:lnTo>
                  <a:close/>
                  <a:moveTo>
                    <a:pt x="360" y="832"/>
                  </a:moveTo>
                  <a:lnTo>
                    <a:pt x="360" y="830"/>
                  </a:lnTo>
                  <a:lnTo>
                    <a:pt x="360" y="828"/>
                  </a:lnTo>
                  <a:lnTo>
                    <a:pt x="360" y="830"/>
                  </a:lnTo>
                  <a:lnTo>
                    <a:pt x="360" y="832"/>
                  </a:lnTo>
                  <a:lnTo>
                    <a:pt x="360" y="832"/>
                  </a:lnTo>
                  <a:lnTo>
                    <a:pt x="360" y="832"/>
                  </a:lnTo>
                  <a:lnTo>
                    <a:pt x="360" y="832"/>
                  </a:lnTo>
                  <a:lnTo>
                    <a:pt x="360" y="832"/>
                  </a:lnTo>
                  <a:lnTo>
                    <a:pt x="360" y="832"/>
                  </a:lnTo>
                  <a:close/>
                  <a:moveTo>
                    <a:pt x="578" y="710"/>
                  </a:moveTo>
                  <a:lnTo>
                    <a:pt x="578" y="710"/>
                  </a:lnTo>
                  <a:lnTo>
                    <a:pt x="580" y="708"/>
                  </a:lnTo>
                  <a:lnTo>
                    <a:pt x="580" y="706"/>
                  </a:lnTo>
                  <a:lnTo>
                    <a:pt x="578" y="708"/>
                  </a:lnTo>
                  <a:lnTo>
                    <a:pt x="578" y="710"/>
                  </a:lnTo>
                  <a:lnTo>
                    <a:pt x="578" y="710"/>
                  </a:lnTo>
                  <a:lnTo>
                    <a:pt x="578" y="710"/>
                  </a:lnTo>
                  <a:lnTo>
                    <a:pt x="578" y="710"/>
                  </a:lnTo>
                  <a:close/>
                  <a:moveTo>
                    <a:pt x="539" y="678"/>
                  </a:moveTo>
                  <a:lnTo>
                    <a:pt x="542" y="678"/>
                  </a:lnTo>
                  <a:lnTo>
                    <a:pt x="542" y="678"/>
                  </a:lnTo>
                  <a:lnTo>
                    <a:pt x="542" y="676"/>
                  </a:lnTo>
                  <a:lnTo>
                    <a:pt x="539" y="676"/>
                  </a:lnTo>
                  <a:lnTo>
                    <a:pt x="539" y="676"/>
                  </a:lnTo>
                  <a:lnTo>
                    <a:pt x="539" y="678"/>
                  </a:lnTo>
                  <a:lnTo>
                    <a:pt x="539" y="678"/>
                  </a:lnTo>
                  <a:lnTo>
                    <a:pt x="539" y="678"/>
                  </a:lnTo>
                  <a:lnTo>
                    <a:pt x="539" y="678"/>
                  </a:lnTo>
                  <a:close/>
                  <a:moveTo>
                    <a:pt x="522" y="661"/>
                  </a:moveTo>
                  <a:lnTo>
                    <a:pt x="524" y="663"/>
                  </a:lnTo>
                  <a:lnTo>
                    <a:pt x="525" y="661"/>
                  </a:lnTo>
                  <a:lnTo>
                    <a:pt x="527" y="661"/>
                  </a:lnTo>
                  <a:lnTo>
                    <a:pt x="524" y="661"/>
                  </a:lnTo>
                  <a:lnTo>
                    <a:pt x="522" y="661"/>
                  </a:lnTo>
                  <a:lnTo>
                    <a:pt x="522" y="661"/>
                  </a:lnTo>
                  <a:lnTo>
                    <a:pt x="522" y="661"/>
                  </a:lnTo>
                  <a:lnTo>
                    <a:pt x="522" y="661"/>
                  </a:lnTo>
                  <a:close/>
                  <a:moveTo>
                    <a:pt x="556" y="653"/>
                  </a:moveTo>
                  <a:lnTo>
                    <a:pt x="556" y="653"/>
                  </a:lnTo>
                  <a:lnTo>
                    <a:pt x="557" y="657"/>
                  </a:lnTo>
                  <a:lnTo>
                    <a:pt x="557" y="653"/>
                  </a:lnTo>
                  <a:lnTo>
                    <a:pt x="557" y="653"/>
                  </a:lnTo>
                  <a:lnTo>
                    <a:pt x="556" y="651"/>
                  </a:lnTo>
                  <a:lnTo>
                    <a:pt x="556" y="653"/>
                  </a:lnTo>
                  <a:lnTo>
                    <a:pt x="556" y="653"/>
                  </a:lnTo>
                  <a:lnTo>
                    <a:pt x="556" y="653"/>
                  </a:lnTo>
                  <a:lnTo>
                    <a:pt x="556" y="653"/>
                  </a:lnTo>
                  <a:close/>
                  <a:moveTo>
                    <a:pt x="578" y="582"/>
                  </a:moveTo>
                  <a:lnTo>
                    <a:pt x="578" y="585"/>
                  </a:lnTo>
                  <a:lnTo>
                    <a:pt x="578" y="585"/>
                  </a:lnTo>
                  <a:lnTo>
                    <a:pt x="578" y="589"/>
                  </a:lnTo>
                  <a:lnTo>
                    <a:pt x="582" y="593"/>
                  </a:lnTo>
                  <a:lnTo>
                    <a:pt x="582" y="597"/>
                  </a:lnTo>
                  <a:lnTo>
                    <a:pt x="588" y="599"/>
                  </a:lnTo>
                  <a:lnTo>
                    <a:pt x="591" y="602"/>
                  </a:lnTo>
                  <a:lnTo>
                    <a:pt x="595" y="606"/>
                  </a:lnTo>
                  <a:lnTo>
                    <a:pt x="597" y="608"/>
                  </a:lnTo>
                  <a:lnTo>
                    <a:pt x="599" y="608"/>
                  </a:lnTo>
                  <a:lnTo>
                    <a:pt x="601" y="610"/>
                  </a:lnTo>
                  <a:lnTo>
                    <a:pt x="605" y="612"/>
                  </a:lnTo>
                  <a:lnTo>
                    <a:pt x="605" y="610"/>
                  </a:lnTo>
                  <a:lnTo>
                    <a:pt x="605" y="608"/>
                  </a:lnTo>
                  <a:lnTo>
                    <a:pt x="606" y="606"/>
                  </a:lnTo>
                  <a:lnTo>
                    <a:pt x="605" y="602"/>
                  </a:lnTo>
                  <a:lnTo>
                    <a:pt x="601" y="602"/>
                  </a:lnTo>
                  <a:lnTo>
                    <a:pt x="599" y="602"/>
                  </a:lnTo>
                  <a:lnTo>
                    <a:pt x="597" y="599"/>
                  </a:lnTo>
                  <a:lnTo>
                    <a:pt x="599" y="597"/>
                  </a:lnTo>
                  <a:lnTo>
                    <a:pt x="599" y="597"/>
                  </a:lnTo>
                  <a:lnTo>
                    <a:pt x="601" y="597"/>
                  </a:lnTo>
                  <a:lnTo>
                    <a:pt x="605" y="599"/>
                  </a:lnTo>
                  <a:lnTo>
                    <a:pt x="608" y="599"/>
                  </a:lnTo>
                  <a:lnTo>
                    <a:pt x="610" y="602"/>
                  </a:lnTo>
                  <a:lnTo>
                    <a:pt x="610" y="599"/>
                  </a:lnTo>
                  <a:lnTo>
                    <a:pt x="608" y="597"/>
                  </a:lnTo>
                  <a:lnTo>
                    <a:pt x="599" y="593"/>
                  </a:lnTo>
                  <a:lnTo>
                    <a:pt x="597" y="587"/>
                  </a:lnTo>
                  <a:lnTo>
                    <a:pt x="595" y="585"/>
                  </a:lnTo>
                  <a:lnTo>
                    <a:pt x="591" y="585"/>
                  </a:lnTo>
                  <a:lnTo>
                    <a:pt x="588" y="582"/>
                  </a:lnTo>
                  <a:lnTo>
                    <a:pt x="586" y="582"/>
                  </a:lnTo>
                  <a:lnTo>
                    <a:pt x="584" y="582"/>
                  </a:lnTo>
                  <a:lnTo>
                    <a:pt x="580" y="582"/>
                  </a:lnTo>
                  <a:lnTo>
                    <a:pt x="578" y="582"/>
                  </a:lnTo>
                  <a:lnTo>
                    <a:pt x="578" y="582"/>
                  </a:lnTo>
                  <a:lnTo>
                    <a:pt x="578" y="582"/>
                  </a:lnTo>
                  <a:lnTo>
                    <a:pt x="578" y="582"/>
                  </a:lnTo>
                  <a:close/>
                  <a:moveTo>
                    <a:pt x="571" y="583"/>
                  </a:moveTo>
                  <a:lnTo>
                    <a:pt x="571" y="583"/>
                  </a:lnTo>
                  <a:lnTo>
                    <a:pt x="571" y="582"/>
                  </a:lnTo>
                  <a:lnTo>
                    <a:pt x="573" y="578"/>
                  </a:lnTo>
                  <a:lnTo>
                    <a:pt x="567" y="580"/>
                  </a:lnTo>
                  <a:lnTo>
                    <a:pt x="567" y="583"/>
                  </a:lnTo>
                  <a:lnTo>
                    <a:pt x="571" y="583"/>
                  </a:lnTo>
                  <a:lnTo>
                    <a:pt x="571" y="583"/>
                  </a:lnTo>
                  <a:lnTo>
                    <a:pt x="571" y="583"/>
                  </a:lnTo>
                  <a:lnTo>
                    <a:pt x="571" y="583"/>
                  </a:lnTo>
                  <a:close/>
                  <a:moveTo>
                    <a:pt x="578" y="578"/>
                  </a:moveTo>
                  <a:lnTo>
                    <a:pt x="580" y="580"/>
                  </a:lnTo>
                  <a:lnTo>
                    <a:pt x="586" y="580"/>
                  </a:lnTo>
                  <a:lnTo>
                    <a:pt x="589" y="582"/>
                  </a:lnTo>
                  <a:lnTo>
                    <a:pt x="595" y="582"/>
                  </a:lnTo>
                  <a:lnTo>
                    <a:pt x="597" y="585"/>
                  </a:lnTo>
                  <a:lnTo>
                    <a:pt x="601" y="583"/>
                  </a:lnTo>
                  <a:lnTo>
                    <a:pt x="603" y="585"/>
                  </a:lnTo>
                  <a:lnTo>
                    <a:pt x="603" y="587"/>
                  </a:lnTo>
                  <a:lnTo>
                    <a:pt x="605" y="589"/>
                  </a:lnTo>
                  <a:lnTo>
                    <a:pt x="608" y="589"/>
                  </a:lnTo>
                  <a:lnTo>
                    <a:pt x="610" y="589"/>
                  </a:lnTo>
                  <a:lnTo>
                    <a:pt x="612" y="589"/>
                  </a:lnTo>
                  <a:lnTo>
                    <a:pt x="612" y="587"/>
                  </a:lnTo>
                  <a:lnTo>
                    <a:pt x="612" y="585"/>
                  </a:lnTo>
                  <a:lnTo>
                    <a:pt x="612" y="582"/>
                  </a:lnTo>
                  <a:lnTo>
                    <a:pt x="614" y="582"/>
                  </a:lnTo>
                  <a:lnTo>
                    <a:pt x="610" y="578"/>
                  </a:lnTo>
                  <a:lnTo>
                    <a:pt x="606" y="578"/>
                  </a:lnTo>
                  <a:lnTo>
                    <a:pt x="601" y="574"/>
                  </a:lnTo>
                  <a:lnTo>
                    <a:pt x="597" y="574"/>
                  </a:lnTo>
                  <a:lnTo>
                    <a:pt x="591" y="576"/>
                  </a:lnTo>
                  <a:lnTo>
                    <a:pt x="588" y="574"/>
                  </a:lnTo>
                  <a:lnTo>
                    <a:pt x="582" y="576"/>
                  </a:lnTo>
                  <a:lnTo>
                    <a:pt x="578" y="576"/>
                  </a:lnTo>
                  <a:lnTo>
                    <a:pt x="578" y="576"/>
                  </a:lnTo>
                  <a:lnTo>
                    <a:pt x="578" y="578"/>
                  </a:lnTo>
                  <a:lnTo>
                    <a:pt x="578" y="578"/>
                  </a:lnTo>
                  <a:lnTo>
                    <a:pt x="578" y="578"/>
                  </a:lnTo>
                  <a:lnTo>
                    <a:pt x="578" y="578"/>
                  </a:lnTo>
                  <a:close/>
                  <a:moveTo>
                    <a:pt x="563" y="563"/>
                  </a:moveTo>
                  <a:lnTo>
                    <a:pt x="567" y="568"/>
                  </a:lnTo>
                  <a:lnTo>
                    <a:pt x="571" y="568"/>
                  </a:lnTo>
                  <a:lnTo>
                    <a:pt x="574" y="572"/>
                  </a:lnTo>
                  <a:lnTo>
                    <a:pt x="580" y="574"/>
                  </a:lnTo>
                  <a:lnTo>
                    <a:pt x="588" y="572"/>
                  </a:lnTo>
                  <a:lnTo>
                    <a:pt x="597" y="574"/>
                  </a:lnTo>
                  <a:lnTo>
                    <a:pt x="601" y="572"/>
                  </a:lnTo>
                  <a:lnTo>
                    <a:pt x="601" y="572"/>
                  </a:lnTo>
                  <a:lnTo>
                    <a:pt x="597" y="572"/>
                  </a:lnTo>
                  <a:lnTo>
                    <a:pt x="589" y="572"/>
                  </a:lnTo>
                  <a:lnTo>
                    <a:pt x="586" y="568"/>
                  </a:lnTo>
                  <a:lnTo>
                    <a:pt x="580" y="568"/>
                  </a:lnTo>
                  <a:lnTo>
                    <a:pt x="576" y="567"/>
                  </a:lnTo>
                  <a:lnTo>
                    <a:pt x="574" y="563"/>
                  </a:lnTo>
                  <a:lnTo>
                    <a:pt x="576" y="563"/>
                  </a:lnTo>
                  <a:lnTo>
                    <a:pt x="578" y="563"/>
                  </a:lnTo>
                  <a:lnTo>
                    <a:pt x="586" y="568"/>
                  </a:lnTo>
                  <a:lnTo>
                    <a:pt x="591" y="568"/>
                  </a:lnTo>
                  <a:lnTo>
                    <a:pt x="595" y="568"/>
                  </a:lnTo>
                  <a:lnTo>
                    <a:pt x="591" y="567"/>
                  </a:lnTo>
                  <a:lnTo>
                    <a:pt x="584" y="559"/>
                  </a:lnTo>
                  <a:lnTo>
                    <a:pt x="573" y="559"/>
                  </a:lnTo>
                  <a:lnTo>
                    <a:pt x="571" y="559"/>
                  </a:lnTo>
                  <a:lnTo>
                    <a:pt x="571" y="559"/>
                  </a:lnTo>
                  <a:lnTo>
                    <a:pt x="565" y="563"/>
                  </a:lnTo>
                  <a:lnTo>
                    <a:pt x="563" y="563"/>
                  </a:lnTo>
                  <a:lnTo>
                    <a:pt x="563" y="563"/>
                  </a:lnTo>
                  <a:lnTo>
                    <a:pt x="563" y="563"/>
                  </a:lnTo>
                  <a:lnTo>
                    <a:pt x="563" y="563"/>
                  </a:lnTo>
                  <a:close/>
                  <a:moveTo>
                    <a:pt x="620" y="574"/>
                  </a:moveTo>
                  <a:lnTo>
                    <a:pt x="620" y="574"/>
                  </a:lnTo>
                  <a:lnTo>
                    <a:pt x="621" y="574"/>
                  </a:lnTo>
                  <a:lnTo>
                    <a:pt x="621" y="572"/>
                  </a:lnTo>
                  <a:lnTo>
                    <a:pt x="620" y="572"/>
                  </a:lnTo>
                  <a:lnTo>
                    <a:pt x="620" y="574"/>
                  </a:lnTo>
                  <a:lnTo>
                    <a:pt x="620" y="574"/>
                  </a:lnTo>
                  <a:lnTo>
                    <a:pt x="620" y="574"/>
                  </a:lnTo>
                  <a:lnTo>
                    <a:pt x="620" y="574"/>
                  </a:lnTo>
                  <a:close/>
                  <a:moveTo>
                    <a:pt x="621" y="518"/>
                  </a:moveTo>
                  <a:lnTo>
                    <a:pt x="620" y="523"/>
                  </a:lnTo>
                  <a:lnTo>
                    <a:pt x="620" y="527"/>
                  </a:lnTo>
                  <a:lnTo>
                    <a:pt x="621" y="529"/>
                  </a:lnTo>
                  <a:lnTo>
                    <a:pt x="625" y="529"/>
                  </a:lnTo>
                  <a:lnTo>
                    <a:pt x="629" y="533"/>
                  </a:lnTo>
                  <a:lnTo>
                    <a:pt x="631" y="533"/>
                  </a:lnTo>
                  <a:lnTo>
                    <a:pt x="635" y="533"/>
                  </a:lnTo>
                  <a:lnTo>
                    <a:pt x="638" y="533"/>
                  </a:lnTo>
                  <a:lnTo>
                    <a:pt x="638" y="529"/>
                  </a:lnTo>
                  <a:lnTo>
                    <a:pt x="640" y="525"/>
                  </a:lnTo>
                  <a:lnTo>
                    <a:pt x="640" y="521"/>
                  </a:lnTo>
                  <a:lnTo>
                    <a:pt x="633" y="516"/>
                  </a:lnTo>
                  <a:lnTo>
                    <a:pt x="627" y="518"/>
                  </a:lnTo>
                  <a:lnTo>
                    <a:pt x="621" y="518"/>
                  </a:lnTo>
                  <a:lnTo>
                    <a:pt x="621" y="518"/>
                  </a:lnTo>
                  <a:lnTo>
                    <a:pt x="621" y="518"/>
                  </a:lnTo>
                  <a:lnTo>
                    <a:pt x="621" y="518"/>
                  </a:lnTo>
                  <a:close/>
                  <a:moveTo>
                    <a:pt x="657" y="516"/>
                  </a:moveTo>
                  <a:lnTo>
                    <a:pt x="659" y="516"/>
                  </a:lnTo>
                  <a:lnTo>
                    <a:pt x="661" y="512"/>
                  </a:lnTo>
                  <a:lnTo>
                    <a:pt x="661" y="510"/>
                  </a:lnTo>
                  <a:lnTo>
                    <a:pt x="659" y="510"/>
                  </a:lnTo>
                  <a:lnTo>
                    <a:pt x="657" y="512"/>
                  </a:lnTo>
                  <a:lnTo>
                    <a:pt x="657" y="516"/>
                  </a:lnTo>
                  <a:lnTo>
                    <a:pt x="657" y="516"/>
                  </a:lnTo>
                  <a:lnTo>
                    <a:pt x="657" y="516"/>
                  </a:lnTo>
                  <a:lnTo>
                    <a:pt x="657" y="516"/>
                  </a:lnTo>
                  <a:close/>
                  <a:moveTo>
                    <a:pt x="640" y="495"/>
                  </a:moveTo>
                  <a:lnTo>
                    <a:pt x="640" y="497"/>
                  </a:lnTo>
                  <a:lnTo>
                    <a:pt x="640" y="502"/>
                  </a:lnTo>
                  <a:lnTo>
                    <a:pt x="640" y="504"/>
                  </a:lnTo>
                  <a:lnTo>
                    <a:pt x="644" y="508"/>
                  </a:lnTo>
                  <a:lnTo>
                    <a:pt x="646" y="504"/>
                  </a:lnTo>
                  <a:lnTo>
                    <a:pt x="646" y="502"/>
                  </a:lnTo>
                  <a:lnTo>
                    <a:pt x="650" y="499"/>
                  </a:lnTo>
                  <a:lnTo>
                    <a:pt x="650" y="499"/>
                  </a:lnTo>
                  <a:lnTo>
                    <a:pt x="644" y="495"/>
                  </a:lnTo>
                  <a:lnTo>
                    <a:pt x="640" y="495"/>
                  </a:lnTo>
                  <a:lnTo>
                    <a:pt x="640" y="495"/>
                  </a:lnTo>
                  <a:lnTo>
                    <a:pt x="640" y="495"/>
                  </a:lnTo>
                  <a:lnTo>
                    <a:pt x="640" y="495"/>
                  </a:lnTo>
                  <a:close/>
                  <a:moveTo>
                    <a:pt x="665" y="480"/>
                  </a:moveTo>
                  <a:lnTo>
                    <a:pt x="665" y="487"/>
                  </a:lnTo>
                  <a:lnTo>
                    <a:pt x="663" y="493"/>
                  </a:lnTo>
                  <a:lnTo>
                    <a:pt x="665" y="495"/>
                  </a:lnTo>
                  <a:lnTo>
                    <a:pt x="669" y="499"/>
                  </a:lnTo>
                  <a:lnTo>
                    <a:pt x="670" y="497"/>
                  </a:lnTo>
                  <a:lnTo>
                    <a:pt x="674" y="497"/>
                  </a:lnTo>
                  <a:lnTo>
                    <a:pt x="676" y="497"/>
                  </a:lnTo>
                  <a:lnTo>
                    <a:pt x="676" y="499"/>
                  </a:lnTo>
                  <a:lnTo>
                    <a:pt x="680" y="499"/>
                  </a:lnTo>
                  <a:lnTo>
                    <a:pt x="682" y="497"/>
                  </a:lnTo>
                  <a:lnTo>
                    <a:pt x="684" y="495"/>
                  </a:lnTo>
                  <a:lnTo>
                    <a:pt x="684" y="489"/>
                  </a:lnTo>
                  <a:lnTo>
                    <a:pt x="680" y="487"/>
                  </a:lnTo>
                  <a:lnTo>
                    <a:pt x="680" y="491"/>
                  </a:lnTo>
                  <a:lnTo>
                    <a:pt x="680" y="493"/>
                  </a:lnTo>
                  <a:lnTo>
                    <a:pt x="678" y="491"/>
                  </a:lnTo>
                  <a:lnTo>
                    <a:pt x="674" y="487"/>
                  </a:lnTo>
                  <a:lnTo>
                    <a:pt x="674" y="486"/>
                  </a:lnTo>
                  <a:lnTo>
                    <a:pt x="674" y="482"/>
                  </a:lnTo>
                  <a:lnTo>
                    <a:pt x="674" y="480"/>
                  </a:lnTo>
                  <a:lnTo>
                    <a:pt x="676" y="480"/>
                  </a:lnTo>
                  <a:lnTo>
                    <a:pt x="676" y="478"/>
                  </a:lnTo>
                  <a:lnTo>
                    <a:pt x="674" y="478"/>
                  </a:lnTo>
                  <a:lnTo>
                    <a:pt x="670" y="480"/>
                  </a:lnTo>
                  <a:lnTo>
                    <a:pt x="669" y="478"/>
                  </a:lnTo>
                  <a:lnTo>
                    <a:pt x="669" y="480"/>
                  </a:lnTo>
                  <a:lnTo>
                    <a:pt x="665" y="480"/>
                  </a:lnTo>
                  <a:lnTo>
                    <a:pt x="665" y="480"/>
                  </a:lnTo>
                  <a:lnTo>
                    <a:pt x="665" y="480"/>
                  </a:lnTo>
                  <a:lnTo>
                    <a:pt x="665" y="480"/>
                  </a:lnTo>
                  <a:close/>
                  <a:moveTo>
                    <a:pt x="670" y="421"/>
                  </a:moveTo>
                  <a:lnTo>
                    <a:pt x="665" y="423"/>
                  </a:lnTo>
                  <a:lnTo>
                    <a:pt x="665" y="425"/>
                  </a:lnTo>
                  <a:lnTo>
                    <a:pt x="669" y="427"/>
                  </a:lnTo>
                  <a:lnTo>
                    <a:pt x="670" y="429"/>
                  </a:lnTo>
                  <a:lnTo>
                    <a:pt x="669" y="431"/>
                  </a:lnTo>
                  <a:lnTo>
                    <a:pt x="669" y="435"/>
                  </a:lnTo>
                  <a:lnTo>
                    <a:pt x="670" y="440"/>
                  </a:lnTo>
                  <a:lnTo>
                    <a:pt x="670" y="444"/>
                  </a:lnTo>
                  <a:lnTo>
                    <a:pt x="669" y="450"/>
                  </a:lnTo>
                  <a:lnTo>
                    <a:pt x="669" y="453"/>
                  </a:lnTo>
                  <a:lnTo>
                    <a:pt x="670" y="455"/>
                  </a:lnTo>
                  <a:lnTo>
                    <a:pt x="670" y="453"/>
                  </a:lnTo>
                  <a:lnTo>
                    <a:pt x="670" y="448"/>
                  </a:lnTo>
                  <a:lnTo>
                    <a:pt x="674" y="446"/>
                  </a:lnTo>
                  <a:lnTo>
                    <a:pt x="674" y="440"/>
                  </a:lnTo>
                  <a:lnTo>
                    <a:pt x="670" y="438"/>
                  </a:lnTo>
                  <a:lnTo>
                    <a:pt x="670" y="431"/>
                  </a:lnTo>
                  <a:lnTo>
                    <a:pt x="670" y="425"/>
                  </a:lnTo>
                  <a:lnTo>
                    <a:pt x="670" y="423"/>
                  </a:lnTo>
                  <a:lnTo>
                    <a:pt x="670" y="421"/>
                  </a:lnTo>
                  <a:lnTo>
                    <a:pt x="670" y="421"/>
                  </a:lnTo>
                  <a:lnTo>
                    <a:pt x="670" y="421"/>
                  </a:lnTo>
                  <a:lnTo>
                    <a:pt x="670" y="421"/>
                  </a:lnTo>
                  <a:close/>
                  <a:moveTo>
                    <a:pt x="640" y="431"/>
                  </a:moveTo>
                  <a:lnTo>
                    <a:pt x="640" y="433"/>
                  </a:lnTo>
                  <a:lnTo>
                    <a:pt x="640" y="435"/>
                  </a:lnTo>
                  <a:lnTo>
                    <a:pt x="644" y="435"/>
                  </a:lnTo>
                  <a:lnTo>
                    <a:pt x="646" y="433"/>
                  </a:lnTo>
                  <a:lnTo>
                    <a:pt x="644" y="429"/>
                  </a:lnTo>
                  <a:lnTo>
                    <a:pt x="644" y="429"/>
                  </a:lnTo>
                  <a:lnTo>
                    <a:pt x="640" y="431"/>
                  </a:lnTo>
                  <a:lnTo>
                    <a:pt x="640" y="431"/>
                  </a:lnTo>
                  <a:lnTo>
                    <a:pt x="640" y="431"/>
                  </a:lnTo>
                  <a:lnTo>
                    <a:pt x="640" y="431"/>
                  </a:lnTo>
                  <a:close/>
                  <a:moveTo>
                    <a:pt x="637" y="423"/>
                  </a:moveTo>
                  <a:lnTo>
                    <a:pt x="638" y="427"/>
                  </a:lnTo>
                  <a:lnTo>
                    <a:pt x="640" y="425"/>
                  </a:lnTo>
                  <a:lnTo>
                    <a:pt x="640" y="423"/>
                  </a:lnTo>
                  <a:lnTo>
                    <a:pt x="638" y="423"/>
                  </a:lnTo>
                  <a:lnTo>
                    <a:pt x="637" y="423"/>
                  </a:lnTo>
                  <a:lnTo>
                    <a:pt x="637" y="423"/>
                  </a:lnTo>
                  <a:lnTo>
                    <a:pt x="637" y="423"/>
                  </a:lnTo>
                  <a:lnTo>
                    <a:pt x="637" y="423"/>
                  </a:lnTo>
                  <a:close/>
                  <a:moveTo>
                    <a:pt x="661" y="363"/>
                  </a:moveTo>
                  <a:lnTo>
                    <a:pt x="663" y="367"/>
                  </a:lnTo>
                  <a:lnTo>
                    <a:pt x="665" y="369"/>
                  </a:lnTo>
                  <a:lnTo>
                    <a:pt x="669" y="369"/>
                  </a:lnTo>
                  <a:lnTo>
                    <a:pt x="669" y="367"/>
                  </a:lnTo>
                  <a:lnTo>
                    <a:pt x="665" y="365"/>
                  </a:lnTo>
                  <a:lnTo>
                    <a:pt x="663" y="361"/>
                  </a:lnTo>
                  <a:lnTo>
                    <a:pt x="661" y="361"/>
                  </a:lnTo>
                  <a:lnTo>
                    <a:pt x="661" y="363"/>
                  </a:lnTo>
                  <a:lnTo>
                    <a:pt x="661" y="363"/>
                  </a:lnTo>
                  <a:lnTo>
                    <a:pt x="661" y="363"/>
                  </a:lnTo>
                  <a:lnTo>
                    <a:pt x="661" y="363"/>
                  </a:lnTo>
                  <a:close/>
                  <a:moveTo>
                    <a:pt x="684" y="376"/>
                  </a:moveTo>
                  <a:lnTo>
                    <a:pt x="684" y="376"/>
                  </a:lnTo>
                  <a:lnTo>
                    <a:pt x="685" y="380"/>
                  </a:lnTo>
                  <a:lnTo>
                    <a:pt x="687" y="380"/>
                  </a:lnTo>
                  <a:lnTo>
                    <a:pt x="689" y="376"/>
                  </a:lnTo>
                  <a:lnTo>
                    <a:pt x="689" y="376"/>
                  </a:lnTo>
                  <a:lnTo>
                    <a:pt x="689" y="371"/>
                  </a:lnTo>
                  <a:lnTo>
                    <a:pt x="691" y="371"/>
                  </a:lnTo>
                  <a:lnTo>
                    <a:pt x="691" y="365"/>
                  </a:lnTo>
                  <a:lnTo>
                    <a:pt x="685" y="371"/>
                  </a:lnTo>
                  <a:lnTo>
                    <a:pt x="685" y="374"/>
                  </a:lnTo>
                  <a:lnTo>
                    <a:pt x="684" y="376"/>
                  </a:lnTo>
                  <a:lnTo>
                    <a:pt x="684" y="376"/>
                  </a:lnTo>
                  <a:lnTo>
                    <a:pt x="684" y="376"/>
                  </a:lnTo>
                  <a:lnTo>
                    <a:pt x="684" y="376"/>
                  </a:lnTo>
                  <a:close/>
                  <a:moveTo>
                    <a:pt x="674" y="356"/>
                  </a:moveTo>
                  <a:lnTo>
                    <a:pt x="674" y="356"/>
                  </a:lnTo>
                  <a:lnTo>
                    <a:pt x="676" y="356"/>
                  </a:lnTo>
                  <a:lnTo>
                    <a:pt x="676" y="352"/>
                  </a:lnTo>
                  <a:lnTo>
                    <a:pt x="676" y="350"/>
                  </a:lnTo>
                  <a:lnTo>
                    <a:pt x="674" y="350"/>
                  </a:lnTo>
                  <a:lnTo>
                    <a:pt x="674" y="356"/>
                  </a:lnTo>
                  <a:lnTo>
                    <a:pt x="674" y="356"/>
                  </a:lnTo>
                  <a:lnTo>
                    <a:pt x="674" y="356"/>
                  </a:lnTo>
                  <a:lnTo>
                    <a:pt x="674" y="356"/>
                  </a:lnTo>
                  <a:close/>
                  <a:moveTo>
                    <a:pt x="674" y="342"/>
                  </a:moveTo>
                  <a:lnTo>
                    <a:pt x="674" y="344"/>
                  </a:lnTo>
                  <a:lnTo>
                    <a:pt x="676" y="346"/>
                  </a:lnTo>
                  <a:lnTo>
                    <a:pt x="676" y="344"/>
                  </a:lnTo>
                  <a:lnTo>
                    <a:pt x="676" y="342"/>
                  </a:lnTo>
                  <a:lnTo>
                    <a:pt x="674" y="342"/>
                  </a:lnTo>
                  <a:lnTo>
                    <a:pt x="674" y="342"/>
                  </a:lnTo>
                  <a:lnTo>
                    <a:pt x="674" y="342"/>
                  </a:lnTo>
                  <a:lnTo>
                    <a:pt x="674" y="342"/>
                  </a:lnTo>
                  <a:close/>
                  <a:moveTo>
                    <a:pt x="693" y="303"/>
                  </a:moveTo>
                  <a:lnTo>
                    <a:pt x="695" y="307"/>
                  </a:lnTo>
                  <a:lnTo>
                    <a:pt x="695" y="308"/>
                  </a:lnTo>
                  <a:lnTo>
                    <a:pt x="699" y="305"/>
                  </a:lnTo>
                  <a:lnTo>
                    <a:pt x="699" y="301"/>
                  </a:lnTo>
                  <a:lnTo>
                    <a:pt x="699" y="297"/>
                  </a:lnTo>
                  <a:lnTo>
                    <a:pt x="699" y="295"/>
                  </a:lnTo>
                  <a:lnTo>
                    <a:pt x="699" y="291"/>
                  </a:lnTo>
                  <a:lnTo>
                    <a:pt x="695" y="295"/>
                  </a:lnTo>
                  <a:lnTo>
                    <a:pt x="695" y="297"/>
                  </a:lnTo>
                  <a:lnTo>
                    <a:pt x="693" y="303"/>
                  </a:lnTo>
                  <a:lnTo>
                    <a:pt x="693" y="303"/>
                  </a:lnTo>
                  <a:lnTo>
                    <a:pt x="693" y="303"/>
                  </a:lnTo>
                  <a:lnTo>
                    <a:pt x="693" y="303"/>
                  </a:lnTo>
                  <a:close/>
                  <a:moveTo>
                    <a:pt x="682" y="248"/>
                  </a:moveTo>
                  <a:lnTo>
                    <a:pt x="682" y="248"/>
                  </a:lnTo>
                  <a:lnTo>
                    <a:pt x="684" y="246"/>
                  </a:lnTo>
                  <a:lnTo>
                    <a:pt x="689" y="248"/>
                  </a:lnTo>
                  <a:lnTo>
                    <a:pt x="691" y="244"/>
                  </a:lnTo>
                  <a:lnTo>
                    <a:pt x="691" y="241"/>
                  </a:lnTo>
                  <a:lnTo>
                    <a:pt x="689" y="237"/>
                  </a:lnTo>
                  <a:lnTo>
                    <a:pt x="682" y="241"/>
                  </a:lnTo>
                  <a:lnTo>
                    <a:pt x="680" y="246"/>
                  </a:lnTo>
                  <a:lnTo>
                    <a:pt x="682" y="248"/>
                  </a:lnTo>
                  <a:lnTo>
                    <a:pt x="682" y="248"/>
                  </a:lnTo>
                  <a:lnTo>
                    <a:pt x="682" y="248"/>
                  </a:lnTo>
                  <a:lnTo>
                    <a:pt x="682" y="248"/>
                  </a:lnTo>
                  <a:close/>
                  <a:moveTo>
                    <a:pt x="719" y="146"/>
                  </a:moveTo>
                  <a:lnTo>
                    <a:pt x="719" y="145"/>
                  </a:lnTo>
                  <a:lnTo>
                    <a:pt x="719" y="141"/>
                  </a:lnTo>
                  <a:lnTo>
                    <a:pt x="719" y="133"/>
                  </a:lnTo>
                  <a:lnTo>
                    <a:pt x="719" y="133"/>
                  </a:lnTo>
                  <a:lnTo>
                    <a:pt x="719" y="128"/>
                  </a:lnTo>
                  <a:lnTo>
                    <a:pt x="717" y="131"/>
                  </a:lnTo>
                  <a:lnTo>
                    <a:pt x="717" y="133"/>
                  </a:lnTo>
                  <a:lnTo>
                    <a:pt x="719" y="133"/>
                  </a:lnTo>
                  <a:lnTo>
                    <a:pt x="719" y="137"/>
                  </a:lnTo>
                  <a:lnTo>
                    <a:pt x="717" y="141"/>
                  </a:lnTo>
                  <a:lnTo>
                    <a:pt x="719" y="146"/>
                  </a:lnTo>
                  <a:lnTo>
                    <a:pt x="719" y="146"/>
                  </a:lnTo>
                  <a:lnTo>
                    <a:pt x="719" y="146"/>
                  </a:lnTo>
                  <a:lnTo>
                    <a:pt x="719" y="146"/>
                  </a:lnTo>
                  <a:close/>
                  <a:moveTo>
                    <a:pt x="708" y="158"/>
                  </a:moveTo>
                  <a:lnTo>
                    <a:pt x="708" y="158"/>
                  </a:lnTo>
                  <a:lnTo>
                    <a:pt x="710" y="158"/>
                  </a:lnTo>
                  <a:lnTo>
                    <a:pt x="710" y="156"/>
                  </a:lnTo>
                  <a:lnTo>
                    <a:pt x="710" y="150"/>
                  </a:lnTo>
                  <a:lnTo>
                    <a:pt x="708" y="148"/>
                  </a:lnTo>
                  <a:lnTo>
                    <a:pt x="706" y="150"/>
                  </a:lnTo>
                  <a:lnTo>
                    <a:pt x="706" y="154"/>
                  </a:lnTo>
                  <a:lnTo>
                    <a:pt x="708" y="158"/>
                  </a:lnTo>
                  <a:lnTo>
                    <a:pt x="708" y="158"/>
                  </a:lnTo>
                  <a:lnTo>
                    <a:pt x="708" y="158"/>
                  </a:lnTo>
                  <a:lnTo>
                    <a:pt x="708" y="158"/>
                  </a:lnTo>
                  <a:close/>
                  <a:moveTo>
                    <a:pt x="701" y="146"/>
                  </a:moveTo>
                  <a:lnTo>
                    <a:pt x="702" y="148"/>
                  </a:lnTo>
                  <a:lnTo>
                    <a:pt x="704" y="146"/>
                  </a:lnTo>
                  <a:lnTo>
                    <a:pt x="706" y="141"/>
                  </a:lnTo>
                  <a:lnTo>
                    <a:pt x="706" y="139"/>
                  </a:lnTo>
                  <a:lnTo>
                    <a:pt x="706" y="137"/>
                  </a:lnTo>
                  <a:lnTo>
                    <a:pt x="704" y="137"/>
                  </a:lnTo>
                  <a:lnTo>
                    <a:pt x="702" y="137"/>
                  </a:lnTo>
                  <a:lnTo>
                    <a:pt x="701" y="139"/>
                  </a:lnTo>
                  <a:lnTo>
                    <a:pt x="701" y="143"/>
                  </a:lnTo>
                  <a:lnTo>
                    <a:pt x="701" y="146"/>
                  </a:lnTo>
                  <a:lnTo>
                    <a:pt x="701" y="146"/>
                  </a:lnTo>
                  <a:lnTo>
                    <a:pt x="701" y="146"/>
                  </a:lnTo>
                  <a:lnTo>
                    <a:pt x="701" y="146"/>
                  </a:lnTo>
                  <a:close/>
                  <a:moveTo>
                    <a:pt x="509" y="9"/>
                  </a:moveTo>
                  <a:lnTo>
                    <a:pt x="509" y="9"/>
                  </a:lnTo>
                  <a:lnTo>
                    <a:pt x="509" y="9"/>
                  </a:lnTo>
                  <a:lnTo>
                    <a:pt x="512" y="7"/>
                  </a:lnTo>
                  <a:lnTo>
                    <a:pt x="509" y="5"/>
                  </a:lnTo>
                  <a:lnTo>
                    <a:pt x="509" y="5"/>
                  </a:lnTo>
                  <a:lnTo>
                    <a:pt x="507" y="7"/>
                  </a:lnTo>
                  <a:lnTo>
                    <a:pt x="509" y="9"/>
                  </a:lnTo>
                  <a:lnTo>
                    <a:pt x="509" y="9"/>
                  </a:lnTo>
                  <a:lnTo>
                    <a:pt x="509" y="9"/>
                  </a:lnTo>
                  <a:lnTo>
                    <a:pt x="509" y="9"/>
                  </a:lnTo>
                  <a:close/>
                  <a:moveTo>
                    <a:pt x="509" y="16"/>
                  </a:moveTo>
                  <a:lnTo>
                    <a:pt x="509" y="18"/>
                  </a:lnTo>
                  <a:lnTo>
                    <a:pt x="512" y="18"/>
                  </a:lnTo>
                  <a:lnTo>
                    <a:pt x="512" y="15"/>
                  </a:lnTo>
                  <a:lnTo>
                    <a:pt x="512" y="13"/>
                  </a:lnTo>
                  <a:lnTo>
                    <a:pt x="512" y="13"/>
                  </a:lnTo>
                  <a:lnTo>
                    <a:pt x="509" y="15"/>
                  </a:lnTo>
                  <a:lnTo>
                    <a:pt x="509" y="16"/>
                  </a:lnTo>
                  <a:lnTo>
                    <a:pt x="509" y="16"/>
                  </a:lnTo>
                  <a:lnTo>
                    <a:pt x="509" y="16"/>
                  </a:lnTo>
                  <a:lnTo>
                    <a:pt x="509" y="16"/>
                  </a:lnTo>
                  <a:close/>
                  <a:moveTo>
                    <a:pt x="493" y="16"/>
                  </a:moveTo>
                  <a:lnTo>
                    <a:pt x="497" y="20"/>
                  </a:lnTo>
                  <a:lnTo>
                    <a:pt x="497" y="24"/>
                  </a:lnTo>
                  <a:lnTo>
                    <a:pt x="499" y="24"/>
                  </a:lnTo>
                  <a:lnTo>
                    <a:pt x="501" y="20"/>
                  </a:lnTo>
                  <a:lnTo>
                    <a:pt x="503" y="20"/>
                  </a:lnTo>
                  <a:lnTo>
                    <a:pt x="497" y="15"/>
                  </a:lnTo>
                  <a:lnTo>
                    <a:pt x="497" y="13"/>
                  </a:lnTo>
                  <a:lnTo>
                    <a:pt x="497" y="9"/>
                  </a:lnTo>
                  <a:lnTo>
                    <a:pt x="493" y="13"/>
                  </a:lnTo>
                  <a:lnTo>
                    <a:pt x="493" y="15"/>
                  </a:lnTo>
                  <a:lnTo>
                    <a:pt x="492" y="15"/>
                  </a:lnTo>
                  <a:lnTo>
                    <a:pt x="493" y="16"/>
                  </a:lnTo>
                  <a:lnTo>
                    <a:pt x="493" y="16"/>
                  </a:lnTo>
                  <a:lnTo>
                    <a:pt x="493" y="16"/>
                  </a:lnTo>
                  <a:lnTo>
                    <a:pt x="493" y="16"/>
                  </a:lnTo>
                  <a:close/>
                  <a:moveTo>
                    <a:pt x="484" y="20"/>
                  </a:moveTo>
                  <a:lnTo>
                    <a:pt x="484" y="24"/>
                  </a:lnTo>
                  <a:lnTo>
                    <a:pt x="484" y="24"/>
                  </a:lnTo>
                  <a:lnTo>
                    <a:pt x="488" y="24"/>
                  </a:lnTo>
                  <a:lnTo>
                    <a:pt x="488" y="22"/>
                  </a:lnTo>
                  <a:lnTo>
                    <a:pt x="484" y="20"/>
                  </a:lnTo>
                  <a:lnTo>
                    <a:pt x="484" y="20"/>
                  </a:lnTo>
                  <a:lnTo>
                    <a:pt x="484" y="20"/>
                  </a:lnTo>
                  <a:lnTo>
                    <a:pt x="484" y="20"/>
                  </a:lnTo>
                  <a:lnTo>
                    <a:pt x="484" y="20"/>
                  </a:lnTo>
                  <a:close/>
                  <a:moveTo>
                    <a:pt x="429" y="37"/>
                  </a:moveTo>
                  <a:lnTo>
                    <a:pt x="431" y="39"/>
                  </a:lnTo>
                  <a:lnTo>
                    <a:pt x="433" y="39"/>
                  </a:lnTo>
                  <a:lnTo>
                    <a:pt x="439" y="45"/>
                  </a:lnTo>
                  <a:lnTo>
                    <a:pt x="439" y="45"/>
                  </a:lnTo>
                  <a:lnTo>
                    <a:pt x="441" y="43"/>
                  </a:lnTo>
                  <a:lnTo>
                    <a:pt x="441" y="39"/>
                  </a:lnTo>
                  <a:lnTo>
                    <a:pt x="443" y="37"/>
                  </a:lnTo>
                  <a:lnTo>
                    <a:pt x="443" y="33"/>
                  </a:lnTo>
                  <a:lnTo>
                    <a:pt x="439" y="33"/>
                  </a:lnTo>
                  <a:lnTo>
                    <a:pt x="439" y="30"/>
                  </a:lnTo>
                  <a:lnTo>
                    <a:pt x="435" y="30"/>
                  </a:lnTo>
                  <a:lnTo>
                    <a:pt x="433" y="32"/>
                  </a:lnTo>
                  <a:lnTo>
                    <a:pt x="435" y="33"/>
                  </a:lnTo>
                  <a:lnTo>
                    <a:pt x="435" y="37"/>
                  </a:lnTo>
                  <a:lnTo>
                    <a:pt x="433" y="39"/>
                  </a:lnTo>
                  <a:lnTo>
                    <a:pt x="431" y="33"/>
                  </a:lnTo>
                  <a:lnTo>
                    <a:pt x="429" y="37"/>
                  </a:lnTo>
                  <a:lnTo>
                    <a:pt x="429" y="37"/>
                  </a:lnTo>
                  <a:lnTo>
                    <a:pt x="429" y="37"/>
                  </a:lnTo>
                  <a:lnTo>
                    <a:pt x="429" y="37"/>
                  </a:lnTo>
                  <a:close/>
                  <a:moveTo>
                    <a:pt x="426" y="39"/>
                  </a:moveTo>
                  <a:lnTo>
                    <a:pt x="428" y="43"/>
                  </a:lnTo>
                  <a:lnTo>
                    <a:pt x="429" y="45"/>
                  </a:lnTo>
                  <a:lnTo>
                    <a:pt x="429" y="39"/>
                  </a:lnTo>
                  <a:lnTo>
                    <a:pt x="428" y="39"/>
                  </a:lnTo>
                  <a:lnTo>
                    <a:pt x="426" y="39"/>
                  </a:lnTo>
                  <a:lnTo>
                    <a:pt x="426" y="39"/>
                  </a:lnTo>
                  <a:lnTo>
                    <a:pt x="426" y="39"/>
                  </a:lnTo>
                  <a:lnTo>
                    <a:pt x="426" y="39"/>
                  </a:lnTo>
                  <a:close/>
                  <a:moveTo>
                    <a:pt x="409" y="39"/>
                  </a:moveTo>
                  <a:lnTo>
                    <a:pt x="409" y="39"/>
                  </a:lnTo>
                  <a:lnTo>
                    <a:pt x="414" y="43"/>
                  </a:lnTo>
                  <a:lnTo>
                    <a:pt x="414" y="43"/>
                  </a:lnTo>
                  <a:lnTo>
                    <a:pt x="416" y="43"/>
                  </a:lnTo>
                  <a:lnTo>
                    <a:pt x="416" y="39"/>
                  </a:lnTo>
                  <a:lnTo>
                    <a:pt x="414" y="39"/>
                  </a:lnTo>
                  <a:lnTo>
                    <a:pt x="414" y="39"/>
                  </a:lnTo>
                  <a:lnTo>
                    <a:pt x="414" y="33"/>
                  </a:lnTo>
                  <a:lnTo>
                    <a:pt x="411" y="33"/>
                  </a:lnTo>
                  <a:lnTo>
                    <a:pt x="409" y="37"/>
                  </a:lnTo>
                  <a:lnTo>
                    <a:pt x="409" y="39"/>
                  </a:lnTo>
                  <a:lnTo>
                    <a:pt x="409" y="39"/>
                  </a:lnTo>
                  <a:lnTo>
                    <a:pt x="409" y="39"/>
                  </a:lnTo>
                  <a:lnTo>
                    <a:pt x="409" y="39"/>
                  </a:lnTo>
                  <a:close/>
                  <a:moveTo>
                    <a:pt x="397" y="73"/>
                  </a:moveTo>
                  <a:lnTo>
                    <a:pt x="397" y="73"/>
                  </a:lnTo>
                  <a:lnTo>
                    <a:pt x="401" y="73"/>
                  </a:lnTo>
                  <a:lnTo>
                    <a:pt x="401" y="69"/>
                  </a:lnTo>
                  <a:lnTo>
                    <a:pt x="399" y="67"/>
                  </a:lnTo>
                  <a:lnTo>
                    <a:pt x="397" y="64"/>
                  </a:lnTo>
                  <a:lnTo>
                    <a:pt x="396" y="60"/>
                  </a:lnTo>
                  <a:lnTo>
                    <a:pt x="394" y="60"/>
                  </a:lnTo>
                  <a:lnTo>
                    <a:pt x="394" y="64"/>
                  </a:lnTo>
                  <a:lnTo>
                    <a:pt x="396" y="67"/>
                  </a:lnTo>
                  <a:lnTo>
                    <a:pt x="396" y="69"/>
                  </a:lnTo>
                  <a:lnTo>
                    <a:pt x="397" y="73"/>
                  </a:lnTo>
                  <a:lnTo>
                    <a:pt x="397" y="73"/>
                  </a:lnTo>
                  <a:lnTo>
                    <a:pt x="397" y="73"/>
                  </a:lnTo>
                  <a:lnTo>
                    <a:pt x="397" y="73"/>
                  </a:lnTo>
                  <a:close/>
                  <a:moveTo>
                    <a:pt x="401" y="107"/>
                  </a:moveTo>
                  <a:lnTo>
                    <a:pt x="407" y="107"/>
                  </a:lnTo>
                  <a:lnTo>
                    <a:pt x="409" y="107"/>
                  </a:lnTo>
                  <a:lnTo>
                    <a:pt x="409" y="103"/>
                  </a:lnTo>
                  <a:lnTo>
                    <a:pt x="405" y="101"/>
                  </a:lnTo>
                  <a:lnTo>
                    <a:pt x="405" y="97"/>
                  </a:lnTo>
                  <a:lnTo>
                    <a:pt x="403" y="97"/>
                  </a:lnTo>
                  <a:lnTo>
                    <a:pt x="399" y="97"/>
                  </a:lnTo>
                  <a:lnTo>
                    <a:pt x="397" y="103"/>
                  </a:lnTo>
                  <a:lnTo>
                    <a:pt x="397" y="103"/>
                  </a:lnTo>
                  <a:lnTo>
                    <a:pt x="401" y="107"/>
                  </a:lnTo>
                  <a:lnTo>
                    <a:pt x="401" y="107"/>
                  </a:lnTo>
                  <a:lnTo>
                    <a:pt x="401" y="107"/>
                  </a:lnTo>
                  <a:lnTo>
                    <a:pt x="401" y="107"/>
                  </a:lnTo>
                  <a:lnTo>
                    <a:pt x="401" y="107"/>
                  </a:lnTo>
                  <a:close/>
                  <a:moveTo>
                    <a:pt x="401" y="113"/>
                  </a:moveTo>
                  <a:lnTo>
                    <a:pt x="401" y="116"/>
                  </a:lnTo>
                  <a:lnTo>
                    <a:pt x="403" y="118"/>
                  </a:lnTo>
                  <a:lnTo>
                    <a:pt x="401" y="122"/>
                  </a:lnTo>
                  <a:lnTo>
                    <a:pt x="407" y="126"/>
                  </a:lnTo>
                  <a:lnTo>
                    <a:pt x="411" y="124"/>
                  </a:lnTo>
                  <a:lnTo>
                    <a:pt x="409" y="114"/>
                  </a:lnTo>
                  <a:lnTo>
                    <a:pt x="407" y="113"/>
                  </a:lnTo>
                  <a:lnTo>
                    <a:pt x="405" y="111"/>
                  </a:lnTo>
                  <a:lnTo>
                    <a:pt x="401" y="113"/>
                  </a:lnTo>
                  <a:lnTo>
                    <a:pt x="401" y="113"/>
                  </a:lnTo>
                  <a:lnTo>
                    <a:pt x="401" y="113"/>
                  </a:lnTo>
                  <a:lnTo>
                    <a:pt x="401" y="113"/>
                  </a:lnTo>
                  <a:close/>
                  <a:moveTo>
                    <a:pt x="350" y="77"/>
                  </a:moveTo>
                  <a:lnTo>
                    <a:pt x="352" y="77"/>
                  </a:lnTo>
                  <a:lnTo>
                    <a:pt x="350" y="73"/>
                  </a:lnTo>
                  <a:lnTo>
                    <a:pt x="350" y="73"/>
                  </a:lnTo>
                  <a:lnTo>
                    <a:pt x="350" y="69"/>
                  </a:lnTo>
                  <a:lnTo>
                    <a:pt x="348" y="69"/>
                  </a:lnTo>
                  <a:lnTo>
                    <a:pt x="348" y="73"/>
                  </a:lnTo>
                  <a:lnTo>
                    <a:pt x="350" y="77"/>
                  </a:lnTo>
                  <a:lnTo>
                    <a:pt x="350" y="77"/>
                  </a:lnTo>
                  <a:lnTo>
                    <a:pt x="350" y="77"/>
                  </a:lnTo>
                  <a:lnTo>
                    <a:pt x="350" y="77"/>
                  </a:lnTo>
                  <a:close/>
                  <a:moveTo>
                    <a:pt x="343" y="101"/>
                  </a:moveTo>
                  <a:lnTo>
                    <a:pt x="345" y="103"/>
                  </a:lnTo>
                  <a:lnTo>
                    <a:pt x="347" y="97"/>
                  </a:lnTo>
                  <a:lnTo>
                    <a:pt x="345" y="94"/>
                  </a:lnTo>
                  <a:lnTo>
                    <a:pt x="341" y="88"/>
                  </a:lnTo>
                  <a:lnTo>
                    <a:pt x="341" y="82"/>
                  </a:lnTo>
                  <a:lnTo>
                    <a:pt x="343" y="77"/>
                  </a:lnTo>
                  <a:lnTo>
                    <a:pt x="343" y="73"/>
                  </a:lnTo>
                  <a:lnTo>
                    <a:pt x="341" y="69"/>
                  </a:lnTo>
                  <a:lnTo>
                    <a:pt x="341" y="62"/>
                  </a:lnTo>
                  <a:lnTo>
                    <a:pt x="341" y="60"/>
                  </a:lnTo>
                  <a:lnTo>
                    <a:pt x="335" y="64"/>
                  </a:lnTo>
                  <a:lnTo>
                    <a:pt x="335" y="73"/>
                  </a:lnTo>
                  <a:lnTo>
                    <a:pt x="335" y="77"/>
                  </a:lnTo>
                  <a:lnTo>
                    <a:pt x="335" y="81"/>
                  </a:lnTo>
                  <a:lnTo>
                    <a:pt x="341" y="88"/>
                  </a:lnTo>
                  <a:lnTo>
                    <a:pt x="341" y="94"/>
                  </a:lnTo>
                  <a:lnTo>
                    <a:pt x="343" y="101"/>
                  </a:lnTo>
                  <a:lnTo>
                    <a:pt x="343" y="101"/>
                  </a:lnTo>
                  <a:lnTo>
                    <a:pt x="343" y="101"/>
                  </a:lnTo>
                  <a:lnTo>
                    <a:pt x="343" y="101"/>
                  </a:lnTo>
                  <a:close/>
                  <a:moveTo>
                    <a:pt x="145" y="131"/>
                  </a:moveTo>
                  <a:lnTo>
                    <a:pt x="147" y="133"/>
                  </a:lnTo>
                  <a:lnTo>
                    <a:pt x="147" y="133"/>
                  </a:lnTo>
                  <a:lnTo>
                    <a:pt x="151" y="137"/>
                  </a:lnTo>
                  <a:lnTo>
                    <a:pt x="151" y="133"/>
                  </a:lnTo>
                  <a:lnTo>
                    <a:pt x="149" y="131"/>
                  </a:lnTo>
                  <a:lnTo>
                    <a:pt x="145" y="131"/>
                  </a:lnTo>
                  <a:lnTo>
                    <a:pt x="145" y="131"/>
                  </a:lnTo>
                  <a:lnTo>
                    <a:pt x="145" y="131"/>
                  </a:lnTo>
                  <a:lnTo>
                    <a:pt x="145" y="131"/>
                  </a:lnTo>
                  <a:close/>
                  <a:moveTo>
                    <a:pt x="19" y="291"/>
                  </a:moveTo>
                  <a:lnTo>
                    <a:pt x="23" y="295"/>
                  </a:lnTo>
                  <a:lnTo>
                    <a:pt x="27" y="295"/>
                  </a:lnTo>
                  <a:lnTo>
                    <a:pt x="28" y="297"/>
                  </a:lnTo>
                  <a:lnTo>
                    <a:pt x="32" y="297"/>
                  </a:lnTo>
                  <a:lnTo>
                    <a:pt x="30" y="295"/>
                  </a:lnTo>
                  <a:lnTo>
                    <a:pt x="28" y="295"/>
                  </a:lnTo>
                  <a:lnTo>
                    <a:pt x="25" y="290"/>
                  </a:lnTo>
                  <a:lnTo>
                    <a:pt x="23" y="290"/>
                  </a:lnTo>
                  <a:lnTo>
                    <a:pt x="19" y="290"/>
                  </a:lnTo>
                  <a:lnTo>
                    <a:pt x="19" y="291"/>
                  </a:lnTo>
                  <a:lnTo>
                    <a:pt x="19" y="291"/>
                  </a:lnTo>
                  <a:lnTo>
                    <a:pt x="19" y="291"/>
                  </a:lnTo>
                  <a:lnTo>
                    <a:pt x="19" y="291"/>
                  </a:lnTo>
                  <a:close/>
                  <a:moveTo>
                    <a:pt x="0" y="291"/>
                  </a:moveTo>
                  <a:lnTo>
                    <a:pt x="4" y="297"/>
                  </a:lnTo>
                  <a:lnTo>
                    <a:pt x="10" y="297"/>
                  </a:lnTo>
                  <a:lnTo>
                    <a:pt x="13" y="299"/>
                  </a:lnTo>
                  <a:lnTo>
                    <a:pt x="17" y="295"/>
                  </a:lnTo>
                  <a:lnTo>
                    <a:pt x="13" y="291"/>
                  </a:lnTo>
                  <a:lnTo>
                    <a:pt x="8" y="290"/>
                  </a:lnTo>
                  <a:lnTo>
                    <a:pt x="2" y="290"/>
                  </a:lnTo>
                  <a:lnTo>
                    <a:pt x="0" y="291"/>
                  </a:lnTo>
                  <a:lnTo>
                    <a:pt x="0" y="291"/>
                  </a:lnTo>
                  <a:lnTo>
                    <a:pt x="0" y="291"/>
                  </a:lnTo>
                  <a:lnTo>
                    <a:pt x="0" y="291"/>
                  </a:lnTo>
                  <a:close/>
                  <a:moveTo>
                    <a:pt x="141" y="446"/>
                  </a:moveTo>
                  <a:lnTo>
                    <a:pt x="141" y="448"/>
                  </a:lnTo>
                  <a:lnTo>
                    <a:pt x="141" y="450"/>
                  </a:lnTo>
                  <a:lnTo>
                    <a:pt x="145" y="448"/>
                  </a:lnTo>
                  <a:lnTo>
                    <a:pt x="141" y="446"/>
                  </a:lnTo>
                  <a:lnTo>
                    <a:pt x="141" y="446"/>
                  </a:lnTo>
                  <a:lnTo>
                    <a:pt x="141" y="446"/>
                  </a:lnTo>
                  <a:lnTo>
                    <a:pt x="141" y="446"/>
                  </a:lnTo>
                  <a:lnTo>
                    <a:pt x="141" y="446"/>
                  </a:lnTo>
                  <a:close/>
                  <a:moveTo>
                    <a:pt x="141" y="463"/>
                  </a:moveTo>
                  <a:lnTo>
                    <a:pt x="145" y="465"/>
                  </a:lnTo>
                  <a:lnTo>
                    <a:pt x="147" y="465"/>
                  </a:lnTo>
                  <a:lnTo>
                    <a:pt x="155" y="465"/>
                  </a:lnTo>
                  <a:lnTo>
                    <a:pt x="155" y="465"/>
                  </a:lnTo>
                  <a:lnTo>
                    <a:pt x="156" y="465"/>
                  </a:lnTo>
                  <a:lnTo>
                    <a:pt x="156" y="465"/>
                  </a:lnTo>
                  <a:lnTo>
                    <a:pt x="155" y="463"/>
                  </a:lnTo>
                  <a:lnTo>
                    <a:pt x="151" y="461"/>
                  </a:lnTo>
                  <a:lnTo>
                    <a:pt x="149" y="463"/>
                  </a:lnTo>
                  <a:lnTo>
                    <a:pt x="147" y="459"/>
                  </a:lnTo>
                  <a:lnTo>
                    <a:pt x="141" y="459"/>
                  </a:lnTo>
                  <a:lnTo>
                    <a:pt x="141" y="461"/>
                  </a:lnTo>
                  <a:lnTo>
                    <a:pt x="141" y="463"/>
                  </a:lnTo>
                  <a:lnTo>
                    <a:pt x="141" y="463"/>
                  </a:lnTo>
                  <a:lnTo>
                    <a:pt x="141" y="463"/>
                  </a:lnTo>
                  <a:lnTo>
                    <a:pt x="141" y="463"/>
                  </a:lnTo>
                  <a:close/>
                  <a:moveTo>
                    <a:pt x="147" y="469"/>
                  </a:moveTo>
                  <a:lnTo>
                    <a:pt x="149" y="469"/>
                  </a:lnTo>
                  <a:lnTo>
                    <a:pt x="151" y="469"/>
                  </a:lnTo>
                  <a:lnTo>
                    <a:pt x="149" y="469"/>
                  </a:lnTo>
                  <a:lnTo>
                    <a:pt x="147" y="469"/>
                  </a:lnTo>
                  <a:lnTo>
                    <a:pt x="147" y="469"/>
                  </a:lnTo>
                  <a:lnTo>
                    <a:pt x="147" y="469"/>
                  </a:lnTo>
                  <a:lnTo>
                    <a:pt x="147" y="469"/>
                  </a:lnTo>
                  <a:close/>
                  <a:moveTo>
                    <a:pt x="149" y="493"/>
                  </a:moveTo>
                  <a:lnTo>
                    <a:pt x="151" y="495"/>
                  </a:lnTo>
                  <a:lnTo>
                    <a:pt x="151" y="495"/>
                  </a:lnTo>
                  <a:lnTo>
                    <a:pt x="155" y="497"/>
                  </a:lnTo>
                  <a:lnTo>
                    <a:pt x="155" y="495"/>
                  </a:lnTo>
                  <a:lnTo>
                    <a:pt x="155" y="493"/>
                  </a:lnTo>
                  <a:lnTo>
                    <a:pt x="151" y="491"/>
                  </a:lnTo>
                  <a:lnTo>
                    <a:pt x="149" y="491"/>
                  </a:lnTo>
                  <a:lnTo>
                    <a:pt x="149" y="493"/>
                  </a:lnTo>
                  <a:lnTo>
                    <a:pt x="149" y="493"/>
                  </a:lnTo>
                  <a:lnTo>
                    <a:pt x="149" y="493"/>
                  </a:lnTo>
                  <a:lnTo>
                    <a:pt x="149" y="493"/>
                  </a:lnTo>
                  <a:close/>
                  <a:moveTo>
                    <a:pt x="145" y="502"/>
                  </a:moveTo>
                  <a:lnTo>
                    <a:pt x="145" y="504"/>
                  </a:lnTo>
                  <a:lnTo>
                    <a:pt x="149" y="504"/>
                  </a:lnTo>
                  <a:lnTo>
                    <a:pt x="151" y="502"/>
                  </a:lnTo>
                  <a:lnTo>
                    <a:pt x="147" y="499"/>
                  </a:lnTo>
                  <a:lnTo>
                    <a:pt x="145" y="499"/>
                  </a:lnTo>
                  <a:lnTo>
                    <a:pt x="145" y="502"/>
                  </a:lnTo>
                  <a:lnTo>
                    <a:pt x="145" y="502"/>
                  </a:lnTo>
                  <a:lnTo>
                    <a:pt x="145" y="502"/>
                  </a:lnTo>
                  <a:lnTo>
                    <a:pt x="145" y="502"/>
                  </a:lnTo>
                  <a:close/>
                  <a:moveTo>
                    <a:pt x="151" y="516"/>
                  </a:moveTo>
                  <a:lnTo>
                    <a:pt x="151" y="516"/>
                  </a:lnTo>
                  <a:lnTo>
                    <a:pt x="151" y="514"/>
                  </a:lnTo>
                  <a:lnTo>
                    <a:pt x="151" y="512"/>
                  </a:lnTo>
                  <a:lnTo>
                    <a:pt x="151" y="510"/>
                  </a:lnTo>
                  <a:lnTo>
                    <a:pt x="151" y="512"/>
                  </a:lnTo>
                  <a:lnTo>
                    <a:pt x="151" y="516"/>
                  </a:lnTo>
                  <a:lnTo>
                    <a:pt x="151" y="516"/>
                  </a:lnTo>
                  <a:lnTo>
                    <a:pt x="151" y="516"/>
                  </a:lnTo>
                  <a:lnTo>
                    <a:pt x="151" y="516"/>
                  </a:lnTo>
                  <a:close/>
                  <a:moveTo>
                    <a:pt x="155" y="519"/>
                  </a:moveTo>
                  <a:lnTo>
                    <a:pt x="155" y="521"/>
                  </a:lnTo>
                  <a:lnTo>
                    <a:pt x="155" y="521"/>
                  </a:lnTo>
                  <a:lnTo>
                    <a:pt x="155" y="519"/>
                  </a:lnTo>
                  <a:lnTo>
                    <a:pt x="155" y="519"/>
                  </a:lnTo>
                  <a:lnTo>
                    <a:pt x="155" y="519"/>
                  </a:lnTo>
                  <a:lnTo>
                    <a:pt x="155" y="519"/>
                  </a:lnTo>
                  <a:lnTo>
                    <a:pt x="155" y="519"/>
                  </a:lnTo>
                  <a:close/>
                  <a:moveTo>
                    <a:pt x="141" y="523"/>
                  </a:moveTo>
                  <a:lnTo>
                    <a:pt x="145" y="521"/>
                  </a:lnTo>
                  <a:lnTo>
                    <a:pt x="145" y="519"/>
                  </a:lnTo>
                  <a:lnTo>
                    <a:pt x="141" y="521"/>
                  </a:lnTo>
                  <a:lnTo>
                    <a:pt x="141" y="523"/>
                  </a:lnTo>
                  <a:lnTo>
                    <a:pt x="141" y="523"/>
                  </a:lnTo>
                  <a:lnTo>
                    <a:pt x="141" y="523"/>
                  </a:lnTo>
                  <a:lnTo>
                    <a:pt x="141" y="523"/>
                  </a:lnTo>
                  <a:close/>
                  <a:moveTo>
                    <a:pt x="149" y="521"/>
                  </a:moveTo>
                  <a:lnTo>
                    <a:pt x="151" y="521"/>
                  </a:lnTo>
                  <a:lnTo>
                    <a:pt x="151" y="521"/>
                  </a:lnTo>
                  <a:lnTo>
                    <a:pt x="151" y="519"/>
                  </a:lnTo>
                  <a:lnTo>
                    <a:pt x="149" y="521"/>
                  </a:lnTo>
                  <a:lnTo>
                    <a:pt x="149" y="521"/>
                  </a:lnTo>
                  <a:lnTo>
                    <a:pt x="149" y="521"/>
                  </a:lnTo>
                  <a:lnTo>
                    <a:pt x="149" y="521"/>
                  </a:lnTo>
                  <a:close/>
                  <a:moveTo>
                    <a:pt x="147" y="527"/>
                  </a:moveTo>
                  <a:lnTo>
                    <a:pt x="149" y="525"/>
                  </a:lnTo>
                  <a:lnTo>
                    <a:pt x="151" y="525"/>
                  </a:lnTo>
                  <a:lnTo>
                    <a:pt x="149" y="525"/>
                  </a:lnTo>
                  <a:lnTo>
                    <a:pt x="147" y="527"/>
                  </a:lnTo>
                  <a:lnTo>
                    <a:pt x="147" y="527"/>
                  </a:lnTo>
                  <a:lnTo>
                    <a:pt x="147" y="527"/>
                  </a:lnTo>
                  <a:lnTo>
                    <a:pt x="147" y="527"/>
                  </a:lnTo>
                  <a:close/>
                  <a:moveTo>
                    <a:pt x="151" y="533"/>
                  </a:moveTo>
                  <a:lnTo>
                    <a:pt x="151" y="533"/>
                  </a:lnTo>
                  <a:lnTo>
                    <a:pt x="149" y="533"/>
                  </a:lnTo>
                  <a:lnTo>
                    <a:pt x="147" y="529"/>
                  </a:lnTo>
                  <a:lnTo>
                    <a:pt x="147" y="533"/>
                  </a:lnTo>
                  <a:lnTo>
                    <a:pt x="151" y="533"/>
                  </a:lnTo>
                  <a:lnTo>
                    <a:pt x="151" y="533"/>
                  </a:lnTo>
                  <a:lnTo>
                    <a:pt x="151" y="533"/>
                  </a:lnTo>
                  <a:lnTo>
                    <a:pt x="151" y="533"/>
                  </a:lnTo>
                  <a:close/>
                  <a:moveTo>
                    <a:pt x="151" y="534"/>
                  </a:moveTo>
                  <a:lnTo>
                    <a:pt x="155" y="534"/>
                  </a:lnTo>
                  <a:lnTo>
                    <a:pt x="155" y="533"/>
                  </a:lnTo>
                  <a:lnTo>
                    <a:pt x="155" y="533"/>
                  </a:lnTo>
                  <a:lnTo>
                    <a:pt x="151" y="533"/>
                  </a:lnTo>
                  <a:lnTo>
                    <a:pt x="151" y="533"/>
                  </a:lnTo>
                  <a:lnTo>
                    <a:pt x="151" y="534"/>
                  </a:lnTo>
                  <a:lnTo>
                    <a:pt x="151" y="534"/>
                  </a:lnTo>
                  <a:lnTo>
                    <a:pt x="151" y="534"/>
                  </a:lnTo>
                  <a:lnTo>
                    <a:pt x="151" y="534"/>
                  </a:lnTo>
                  <a:close/>
                  <a:moveTo>
                    <a:pt x="141" y="544"/>
                  </a:moveTo>
                  <a:lnTo>
                    <a:pt x="145" y="542"/>
                  </a:lnTo>
                  <a:lnTo>
                    <a:pt x="145" y="542"/>
                  </a:lnTo>
                  <a:lnTo>
                    <a:pt x="145" y="542"/>
                  </a:lnTo>
                  <a:lnTo>
                    <a:pt x="141" y="542"/>
                  </a:lnTo>
                  <a:lnTo>
                    <a:pt x="140" y="544"/>
                  </a:lnTo>
                  <a:lnTo>
                    <a:pt x="141" y="544"/>
                  </a:lnTo>
                  <a:lnTo>
                    <a:pt x="141" y="544"/>
                  </a:lnTo>
                  <a:lnTo>
                    <a:pt x="141" y="544"/>
                  </a:lnTo>
                  <a:lnTo>
                    <a:pt x="141" y="544"/>
                  </a:lnTo>
                  <a:close/>
                  <a:moveTo>
                    <a:pt x="147" y="551"/>
                  </a:moveTo>
                  <a:lnTo>
                    <a:pt x="155" y="546"/>
                  </a:lnTo>
                  <a:lnTo>
                    <a:pt x="155" y="542"/>
                  </a:lnTo>
                  <a:lnTo>
                    <a:pt x="155" y="540"/>
                  </a:lnTo>
                  <a:lnTo>
                    <a:pt x="155" y="540"/>
                  </a:lnTo>
                  <a:lnTo>
                    <a:pt x="151" y="544"/>
                  </a:lnTo>
                  <a:lnTo>
                    <a:pt x="147" y="544"/>
                  </a:lnTo>
                  <a:lnTo>
                    <a:pt x="147" y="546"/>
                  </a:lnTo>
                  <a:lnTo>
                    <a:pt x="145" y="548"/>
                  </a:lnTo>
                  <a:lnTo>
                    <a:pt x="145" y="550"/>
                  </a:lnTo>
                  <a:lnTo>
                    <a:pt x="145" y="551"/>
                  </a:lnTo>
                  <a:lnTo>
                    <a:pt x="147" y="551"/>
                  </a:lnTo>
                  <a:lnTo>
                    <a:pt x="147" y="551"/>
                  </a:lnTo>
                  <a:lnTo>
                    <a:pt x="147" y="551"/>
                  </a:lnTo>
                  <a:lnTo>
                    <a:pt x="147" y="551"/>
                  </a:lnTo>
                  <a:lnTo>
                    <a:pt x="147" y="551"/>
                  </a:lnTo>
                  <a:close/>
                  <a:moveTo>
                    <a:pt x="155" y="550"/>
                  </a:moveTo>
                  <a:lnTo>
                    <a:pt x="155" y="550"/>
                  </a:lnTo>
                  <a:lnTo>
                    <a:pt x="155" y="548"/>
                  </a:lnTo>
                  <a:lnTo>
                    <a:pt x="155" y="548"/>
                  </a:lnTo>
                  <a:lnTo>
                    <a:pt x="155" y="550"/>
                  </a:lnTo>
                  <a:lnTo>
                    <a:pt x="155" y="550"/>
                  </a:lnTo>
                  <a:lnTo>
                    <a:pt x="155" y="550"/>
                  </a:lnTo>
                  <a:lnTo>
                    <a:pt x="155" y="550"/>
                  </a:lnTo>
                  <a:close/>
                  <a:moveTo>
                    <a:pt x="151" y="553"/>
                  </a:moveTo>
                  <a:lnTo>
                    <a:pt x="151" y="553"/>
                  </a:lnTo>
                  <a:lnTo>
                    <a:pt x="151" y="551"/>
                  </a:lnTo>
                  <a:lnTo>
                    <a:pt x="151" y="551"/>
                  </a:lnTo>
                  <a:lnTo>
                    <a:pt x="151" y="553"/>
                  </a:lnTo>
                  <a:lnTo>
                    <a:pt x="151" y="553"/>
                  </a:lnTo>
                  <a:lnTo>
                    <a:pt x="151" y="553"/>
                  </a:lnTo>
                  <a:lnTo>
                    <a:pt x="151" y="553"/>
                  </a:lnTo>
                  <a:close/>
                  <a:moveTo>
                    <a:pt x="145" y="555"/>
                  </a:moveTo>
                  <a:lnTo>
                    <a:pt x="147" y="553"/>
                  </a:lnTo>
                  <a:lnTo>
                    <a:pt x="145" y="553"/>
                  </a:lnTo>
                  <a:lnTo>
                    <a:pt x="145" y="553"/>
                  </a:lnTo>
                  <a:lnTo>
                    <a:pt x="145" y="555"/>
                  </a:lnTo>
                  <a:lnTo>
                    <a:pt x="145" y="555"/>
                  </a:lnTo>
                  <a:lnTo>
                    <a:pt x="145" y="555"/>
                  </a:lnTo>
                  <a:lnTo>
                    <a:pt x="145" y="555"/>
                  </a:lnTo>
                  <a:lnTo>
                    <a:pt x="145" y="555"/>
                  </a:lnTo>
                  <a:close/>
                  <a:moveTo>
                    <a:pt x="140" y="568"/>
                  </a:moveTo>
                  <a:lnTo>
                    <a:pt x="140" y="572"/>
                  </a:lnTo>
                  <a:lnTo>
                    <a:pt x="141" y="572"/>
                  </a:lnTo>
                  <a:lnTo>
                    <a:pt x="145" y="568"/>
                  </a:lnTo>
                  <a:lnTo>
                    <a:pt x="149" y="567"/>
                  </a:lnTo>
                  <a:lnTo>
                    <a:pt x="149" y="563"/>
                  </a:lnTo>
                  <a:lnTo>
                    <a:pt x="147" y="563"/>
                  </a:lnTo>
                  <a:lnTo>
                    <a:pt x="145" y="563"/>
                  </a:lnTo>
                  <a:lnTo>
                    <a:pt x="141" y="563"/>
                  </a:lnTo>
                  <a:lnTo>
                    <a:pt x="141" y="568"/>
                  </a:lnTo>
                  <a:lnTo>
                    <a:pt x="141" y="568"/>
                  </a:lnTo>
                  <a:lnTo>
                    <a:pt x="140" y="568"/>
                  </a:lnTo>
                  <a:lnTo>
                    <a:pt x="140" y="568"/>
                  </a:lnTo>
                  <a:lnTo>
                    <a:pt x="140" y="568"/>
                  </a:lnTo>
                  <a:lnTo>
                    <a:pt x="140" y="568"/>
                  </a:lnTo>
                  <a:close/>
                  <a:moveTo>
                    <a:pt x="136" y="578"/>
                  </a:moveTo>
                  <a:lnTo>
                    <a:pt x="138" y="582"/>
                  </a:lnTo>
                  <a:lnTo>
                    <a:pt x="140" y="582"/>
                  </a:lnTo>
                  <a:lnTo>
                    <a:pt x="141" y="580"/>
                  </a:lnTo>
                  <a:lnTo>
                    <a:pt x="138" y="578"/>
                  </a:lnTo>
                  <a:lnTo>
                    <a:pt x="136" y="578"/>
                  </a:lnTo>
                  <a:lnTo>
                    <a:pt x="136" y="578"/>
                  </a:lnTo>
                  <a:lnTo>
                    <a:pt x="136" y="578"/>
                  </a:lnTo>
                  <a:lnTo>
                    <a:pt x="136" y="578"/>
                  </a:lnTo>
                  <a:close/>
                  <a:moveTo>
                    <a:pt x="217" y="1007"/>
                  </a:moveTo>
                  <a:lnTo>
                    <a:pt x="220" y="1005"/>
                  </a:lnTo>
                  <a:lnTo>
                    <a:pt x="222" y="1004"/>
                  </a:lnTo>
                  <a:lnTo>
                    <a:pt x="224" y="1005"/>
                  </a:lnTo>
                  <a:lnTo>
                    <a:pt x="222" y="1007"/>
                  </a:lnTo>
                  <a:lnTo>
                    <a:pt x="220" y="1007"/>
                  </a:lnTo>
                  <a:lnTo>
                    <a:pt x="219" y="1009"/>
                  </a:lnTo>
                  <a:lnTo>
                    <a:pt x="217" y="1007"/>
                  </a:lnTo>
                  <a:lnTo>
                    <a:pt x="217" y="1007"/>
                  </a:lnTo>
                  <a:lnTo>
                    <a:pt x="217" y="1007"/>
                  </a:lnTo>
                  <a:lnTo>
                    <a:pt x="217" y="1007"/>
                  </a:lnTo>
                  <a:close/>
                  <a:moveTo>
                    <a:pt x="198" y="998"/>
                  </a:moveTo>
                  <a:lnTo>
                    <a:pt x="200" y="998"/>
                  </a:lnTo>
                  <a:lnTo>
                    <a:pt x="200" y="994"/>
                  </a:lnTo>
                  <a:lnTo>
                    <a:pt x="200" y="994"/>
                  </a:lnTo>
                  <a:lnTo>
                    <a:pt x="200" y="990"/>
                  </a:lnTo>
                  <a:lnTo>
                    <a:pt x="200" y="990"/>
                  </a:lnTo>
                  <a:lnTo>
                    <a:pt x="200" y="992"/>
                  </a:lnTo>
                  <a:lnTo>
                    <a:pt x="198" y="994"/>
                  </a:lnTo>
                  <a:lnTo>
                    <a:pt x="198" y="998"/>
                  </a:lnTo>
                  <a:lnTo>
                    <a:pt x="198" y="998"/>
                  </a:lnTo>
                  <a:lnTo>
                    <a:pt x="198" y="998"/>
                  </a:lnTo>
                  <a:lnTo>
                    <a:pt x="198" y="998"/>
                  </a:lnTo>
                  <a:close/>
                  <a:moveTo>
                    <a:pt x="183" y="973"/>
                  </a:moveTo>
                  <a:lnTo>
                    <a:pt x="185" y="973"/>
                  </a:lnTo>
                  <a:lnTo>
                    <a:pt x="187" y="973"/>
                  </a:lnTo>
                  <a:lnTo>
                    <a:pt x="188" y="973"/>
                  </a:lnTo>
                  <a:lnTo>
                    <a:pt x="188" y="970"/>
                  </a:lnTo>
                  <a:lnTo>
                    <a:pt x="187" y="970"/>
                  </a:lnTo>
                  <a:lnTo>
                    <a:pt x="183" y="973"/>
                  </a:lnTo>
                  <a:lnTo>
                    <a:pt x="183" y="973"/>
                  </a:lnTo>
                  <a:lnTo>
                    <a:pt x="183" y="973"/>
                  </a:lnTo>
                  <a:lnTo>
                    <a:pt x="183" y="973"/>
                  </a:lnTo>
                  <a:close/>
                  <a:moveTo>
                    <a:pt x="175" y="973"/>
                  </a:moveTo>
                  <a:lnTo>
                    <a:pt x="179" y="973"/>
                  </a:lnTo>
                  <a:lnTo>
                    <a:pt x="179" y="973"/>
                  </a:lnTo>
                  <a:lnTo>
                    <a:pt x="179" y="973"/>
                  </a:lnTo>
                  <a:lnTo>
                    <a:pt x="179" y="970"/>
                  </a:lnTo>
                  <a:lnTo>
                    <a:pt x="175" y="973"/>
                  </a:lnTo>
                  <a:lnTo>
                    <a:pt x="175" y="973"/>
                  </a:lnTo>
                  <a:lnTo>
                    <a:pt x="175" y="973"/>
                  </a:lnTo>
                  <a:lnTo>
                    <a:pt x="175" y="973"/>
                  </a:lnTo>
                  <a:close/>
                  <a:moveTo>
                    <a:pt x="156" y="973"/>
                  </a:moveTo>
                  <a:lnTo>
                    <a:pt x="156" y="973"/>
                  </a:lnTo>
                  <a:lnTo>
                    <a:pt x="158" y="975"/>
                  </a:lnTo>
                  <a:lnTo>
                    <a:pt x="160" y="977"/>
                  </a:lnTo>
                  <a:lnTo>
                    <a:pt x="162" y="975"/>
                  </a:lnTo>
                  <a:lnTo>
                    <a:pt x="160" y="973"/>
                  </a:lnTo>
                  <a:lnTo>
                    <a:pt x="158" y="973"/>
                  </a:lnTo>
                  <a:lnTo>
                    <a:pt x="156" y="973"/>
                  </a:lnTo>
                  <a:lnTo>
                    <a:pt x="156" y="973"/>
                  </a:lnTo>
                  <a:lnTo>
                    <a:pt x="156" y="973"/>
                  </a:lnTo>
                  <a:lnTo>
                    <a:pt x="156" y="973"/>
                  </a:lnTo>
                  <a:close/>
                  <a:moveTo>
                    <a:pt x="132" y="860"/>
                  </a:moveTo>
                  <a:lnTo>
                    <a:pt x="132" y="860"/>
                  </a:lnTo>
                  <a:lnTo>
                    <a:pt x="136" y="857"/>
                  </a:lnTo>
                  <a:lnTo>
                    <a:pt x="140" y="853"/>
                  </a:lnTo>
                  <a:lnTo>
                    <a:pt x="138" y="853"/>
                  </a:lnTo>
                  <a:lnTo>
                    <a:pt x="136" y="857"/>
                  </a:lnTo>
                  <a:lnTo>
                    <a:pt x="132" y="860"/>
                  </a:lnTo>
                  <a:lnTo>
                    <a:pt x="132" y="860"/>
                  </a:lnTo>
                  <a:lnTo>
                    <a:pt x="132" y="860"/>
                  </a:lnTo>
                  <a:lnTo>
                    <a:pt x="132" y="860"/>
                  </a:lnTo>
                  <a:close/>
                  <a:moveTo>
                    <a:pt x="132" y="855"/>
                  </a:moveTo>
                  <a:lnTo>
                    <a:pt x="132" y="855"/>
                  </a:lnTo>
                  <a:lnTo>
                    <a:pt x="132" y="857"/>
                  </a:lnTo>
                  <a:lnTo>
                    <a:pt x="132" y="857"/>
                  </a:lnTo>
                  <a:lnTo>
                    <a:pt x="134" y="855"/>
                  </a:lnTo>
                  <a:lnTo>
                    <a:pt x="136" y="853"/>
                  </a:lnTo>
                  <a:lnTo>
                    <a:pt x="134" y="853"/>
                  </a:lnTo>
                  <a:lnTo>
                    <a:pt x="132" y="855"/>
                  </a:lnTo>
                  <a:lnTo>
                    <a:pt x="132" y="855"/>
                  </a:lnTo>
                  <a:lnTo>
                    <a:pt x="132" y="855"/>
                  </a:lnTo>
                  <a:lnTo>
                    <a:pt x="132" y="855"/>
                  </a:lnTo>
                  <a:close/>
                  <a:moveTo>
                    <a:pt x="117" y="817"/>
                  </a:moveTo>
                  <a:lnTo>
                    <a:pt x="115" y="819"/>
                  </a:lnTo>
                  <a:lnTo>
                    <a:pt x="117" y="819"/>
                  </a:lnTo>
                  <a:lnTo>
                    <a:pt x="117" y="819"/>
                  </a:lnTo>
                  <a:lnTo>
                    <a:pt x="117" y="817"/>
                  </a:lnTo>
                  <a:lnTo>
                    <a:pt x="117" y="817"/>
                  </a:lnTo>
                  <a:lnTo>
                    <a:pt x="117" y="817"/>
                  </a:lnTo>
                  <a:lnTo>
                    <a:pt x="117" y="817"/>
                  </a:lnTo>
                  <a:lnTo>
                    <a:pt x="117" y="817"/>
                  </a:lnTo>
                  <a:lnTo>
                    <a:pt x="117" y="817"/>
                  </a:lnTo>
                  <a:close/>
                  <a:moveTo>
                    <a:pt x="115" y="811"/>
                  </a:moveTo>
                  <a:lnTo>
                    <a:pt x="115" y="815"/>
                  </a:lnTo>
                  <a:lnTo>
                    <a:pt x="117" y="815"/>
                  </a:lnTo>
                  <a:lnTo>
                    <a:pt x="117" y="811"/>
                  </a:lnTo>
                  <a:lnTo>
                    <a:pt x="117" y="811"/>
                  </a:lnTo>
                  <a:lnTo>
                    <a:pt x="115" y="811"/>
                  </a:lnTo>
                  <a:lnTo>
                    <a:pt x="115" y="811"/>
                  </a:lnTo>
                  <a:lnTo>
                    <a:pt x="115" y="811"/>
                  </a:lnTo>
                  <a:lnTo>
                    <a:pt x="115" y="811"/>
                  </a:lnTo>
                  <a:close/>
                  <a:moveTo>
                    <a:pt x="117" y="777"/>
                  </a:moveTo>
                  <a:lnTo>
                    <a:pt x="121" y="779"/>
                  </a:lnTo>
                  <a:lnTo>
                    <a:pt x="123" y="777"/>
                  </a:lnTo>
                  <a:lnTo>
                    <a:pt x="121" y="776"/>
                  </a:lnTo>
                  <a:lnTo>
                    <a:pt x="117" y="777"/>
                  </a:lnTo>
                  <a:lnTo>
                    <a:pt x="117" y="777"/>
                  </a:lnTo>
                  <a:lnTo>
                    <a:pt x="117" y="777"/>
                  </a:lnTo>
                  <a:lnTo>
                    <a:pt x="117" y="777"/>
                  </a:lnTo>
                  <a:close/>
                  <a:moveTo>
                    <a:pt x="117" y="772"/>
                  </a:moveTo>
                  <a:lnTo>
                    <a:pt x="121" y="772"/>
                  </a:lnTo>
                  <a:lnTo>
                    <a:pt x="123" y="772"/>
                  </a:lnTo>
                  <a:lnTo>
                    <a:pt x="126" y="772"/>
                  </a:lnTo>
                  <a:lnTo>
                    <a:pt x="123" y="772"/>
                  </a:lnTo>
                  <a:lnTo>
                    <a:pt x="117" y="772"/>
                  </a:lnTo>
                  <a:lnTo>
                    <a:pt x="117" y="772"/>
                  </a:lnTo>
                  <a:lnTo>
                    <a:pt x="117" y="772"/>
                  </a:lnTo>
                  <a:lnTo>
                    <a:pt x="117" y="772"/>
                  </a:lnTo>
                  <a:lnTo>
                    <a:pt x="117" y="772"/>
                  </a:lnTo>
                  <a:close/>
                  <a:moveTo>
                    <a:pt x="111" y="772"/>
                  </a:moveTo>
                  <a:lnTo>
                    <a:pt x="113" y="772"/>
                  </a:lnTo>
                  <a:lnTo>
                    <a:pt x="115" y="772"/>
                  </a:lnTo>
                  <a:lnTo>
                    <a:pt x="113" y="772"/>
                  </a:lnTo>
                  <a:lnTo>
                    <a:pt x="113" y="772"/>
                  </a:lnTo>
                  <a:lnTo>
                    <a:pt x="111" y="772"/>
                  </a:lnTo>
                  <a:lnTo>
                    <a:pt x="111" y="772"/>
                  </a:lnTo>
                  <a:lnTo>
                    <a:pt x="111" y="772"/>
                  </a:lnTo>
                  <a:lnTo>
                    <a:pt x="111" y="772"/>
                  </a:lnTo>
                  <a:close/>
                  <a:moveTo>
                    <a:pt x="123" y="740"/>
                  </a:moveTo>
                  <a:lnTo>
                    <a:pt x="121" y="742"/>
                  </a:lnTo>
                  <a:lnTo>
                    <a:pt x="123" y="742"/>
                  </a:lnTo>
                  <a:lnTo>
                    <a:pt x="124" y="742"/>
                  </a:lnTo>
                  <a:lnTo>
                    <a:pt x="126" y="740"/>
                  </a:lnTo>
                  <a:lnTo>
                    <a:pt x="126" y="738"/>
                  </a:lnTo>
                  <a:lnTo>
                    <a:pt x="124" y="738"/>
                  </a:lnTo>
                  <a:lnTo>
                    <a:pt x="123" y="740"/>
                  </a:lnTo>
                  <a:lnTo>
                    <a:pt x="123" y="740"/>
                  </a:lnTo>
                  <a:lnTo>
                    <a:pt x="123" y="740"/>
                  </a:lnTo>
                  <a:lnTo>
                    <a:pt x="123" y="740"/>
                  </a:lnTo>
                  <a:close/>
                  <a:moveTo>
                    <a:pt x="151" y="727"/>
                  </a:moveTo>
                  <a:lnTo>
                    <a:pt x="155" y="728"/>
                  </a:lnTo>
                  <a:lnTo>
                    <a:pt x="158" y="727"/>
                  </a:lnTo>
                  <a:lnTo>
                    <a:pt x="156" y="725"/>
                  </a:lnTo>
                  <a:lnTo>
                    <a:pt x="155" y="725"/>
                  </a:lnTo>
                  <a:lnTo>
                    <a:pt x="151" y="725"/>
                  </a:lnTo>
                  <a:lnTo>
                    <a:pt x="151" y="727"/>
                  </a:lnTo>
                  <a:lnTo>
                    <a:pt x="151" y="727"/>
                  </a:lnTo>
                  <a:lnTo>
                    <a:pt x="151" y="727"/>
                  </a:lnTo>
                  <a:lnTo>
                    <a:pt x="151" y="727"/>
                  </a:lnTo>
                  <a:close/>
                  <a:moveTo>
                    <a:pt x="140" y="710"/>
                  </a:moveTo>
                  <a:lnTo>
                    <a:pt x="140" y="712"/>
                  </a:lnTo>
                  <a:lnTo>
                    <a:pt x="140" y="713"/>
                  </a:lnTo>
                  <a:lnTo>
                    <a:pt x="145" y="712"/>
                  </a:lnTo>
                  <a:lnTo>
                    <a:pt x="145" y="710"/>
                  </a:lnTo>
                  <a:lnTo>
                    <a:pt x="141" y="710"/>
                  </a:lnTo>
                  <a:lnTo>
                    <a:pt x="140" y="710"/>
                  </a:lnTo>
                  <a:lnTo>
                    <a:pt x="140" y="710"/>
                  </a:lnTo>
                  <a:lnTo>
                    <a:pt x="140" y="710"/>
                  </a:lnTo>
                  <a:lnTo>
                    <a:pt x="140" y="710"/>
                  </a:lnTo>
                  <a:close/>
                  <a:moveTo>
                    <a:pt x="155" y="710"/>
                  </a:moveTo>
                  <a:lnTo>
                    <a:pt x="155" y="712"/>
                  </a:lnTo>
                  <a:lnTo>
                    <a:pt x="156" y="712"/>
                  </a:lnTo>
                  <a:lnTo>
                    <a:pt x="158" y="710"/>
                  </a:lnTo>
                  <a:lnTo>
                    <a:pt x="156" y="708"/>
                  </a:lnTo>
                  <a:lnTo>
                    <a:pt x="155" y="710"/>
                  </a:lnTo>
                  <a:lnTo>
                    <a:pt x="155" y="710"/>
                  </a:lnTo>
                  <a:lnTo>
                    <a:pt x="155" y="710"/>
                  </a:lnTo>
                  <a:lnTo>
                    <a:pt x="155" y="710"/>
                  </a:lnTo>
                  <a:close/>
                  <a:moveTo>
                    <a:pt x="145" y="706"/>
                  </a:moveTo>
                  <a:lnTo>
                    <a:pt x="151" y="708"/>
                  </a:lnTo>
                  <a:lnTo>
                    <a:pt x="151" y="708"/>
                  </a:lnTo>
                  <a:lnTo>
                    <a:pt x="155" y="706"/>
                  </a:lnTo>
                  <a:lnTo>
                    <a:pt x="151" y="706"/>
                  </a:lnTo>
                  <a:lnTo>
                    <a:pt x="149" y="704"/>
                  </a:lnTo>
                  <a:lnTo>
                    <a:pt x="145" y="706"/>
                  </a:lnTo>
                  <a:lnTo>
                    <a:pt x="145" y="706"/>
                  </a:lnTo>
                  <a:lnTo>
                    <a:pt x="145" y="706"/>
                  </a:lnTo>
                  <a:lnTo>
                    <a:pt x="145" y="706"/>
                  </a:lnTo>
                  <a:lnTo>
                    <a:pt x="145" y="706"/>
                  </a:lnTo>
                  <a:close/>
                  <a:moveTo>
                    <a:pt x="179" y="634"/>
                  </a:moveTo>
                  <a:lnTo>
                    <a:pt x="179" y="636"/>
                  </a:lnTo>
                  <a:lnTo>
                    <a:pt x="179" y="638"/>
                  </a:lnTo>
                  <a:lnTo>
                    <a:pt x="181" y="636"/>
                  </a:lnTo>
                  <a:lnTo>
                    <a:pt x="179" y="634"/>
                  </a:lnTo>
                  <a:lnTo>
                    <a:pt x="179" y="634"/>
                  </a:lnTo>
                  <a:lnTo>
                    <a:pt x="179" y="634"/>
                  </a:lnTo>
                  <a:lnTo>
                    <a:pt x="179" y="634"/>
                  </a:lnTo>
                  <a:lnTo>
                    <a:pt x="179" y="634"/>
                  </a:lnTo>
                  <a:close/>
                  <a:moveTo>
                    <a:pt x="175" y="627"/>
                  </a:moveTo>
                  <a:lnTo>
                    <a:pt x="175" y="627"/>
                  </a:lnTo>
                  <a:lnTo>
                    <a:pt x="179" y="629"/>
                  </a:lnTo>
                  <a:lnTo>
                    <a:pt x="179" y="629"/>
                  </a:lnTo>
                  <a:lnTo>
                    <a:pt x="179" y="627"/>
                  </a:lnTo>
                  <a:lnTo>
                    <a:pt x="179" y="627"/>
                  </a:lnTo>
                  <a:lnTo>
                    <a:pt x="175" y="627"/>
                  </a:lnTo>
                  <a:lnTo>
                    <a:pt x="175" y="627"/>
                  </a:lnTo>
                  <a:lnTo>
                    <a:pt x="175" y="627"/>
                  </a:lnTo>
                  <a:lnTo>
                    <a:pt x="175" y="627"/>
                  </a:lnTo>
                  <a:close/>
                  <a:moveTo>
                    <a:pt x="166" y="602"/>
                  </a:moveTo>
                  <a:lnTo>
                    <a:pt x="168" y="602"/>
                  </a:lnTo>
                  <a:lnTo>
                    <a:pt x="172" y="597"/>
                  </a:lnTo>
                  <a:lnTo>
                    <a:pt x="173" y="597"/>
                  </a:lnTo>
                  <a:lnTo>
                    <a:pt x="173" y="597"/>
                  </a:lnTo>
                  <a:lnTo>
                    <a:pt x="170" y="597"/>
                  </a:lnTo>
                  <a:lnTo>
                    <a:pt x="168" y="593"/>
                  </a:lnTo>
                  <a:lnTo>
                    <a:pt x="166" y="597"/>
                  </a:lnTo>
                  <a:lnTo>
                    <a:pt x="164" y="597"/>
                  </a:lnTo>
                  <a:lnTo>
                    <a:pt x="166" y="602"/>
                  </a:lnTo>
                  <a:lnTo>
                    <a:pt x="166" y="602"/>
                  </a:lnTo>
                  <a:lnTo>
                    <a:pt x="166" y="602"/>
                  </a:lnTo>
                  <a:lnTo>
                    <a:pt x="166" y="602"/>
                  </a:lnTo>
                  <a:close/>
                  <a:moveTo>
                    <a:pt x="166" y="615"/>
                  </a:moveTo>
                  <a:lnTo>
                    <a:pt x="168" y="615"/>
                  </a:lnTo>
                  <a:lnTo>
                    <a:pt x="170" y="615"/>
                  </a:lnTo>
                  <a:lnTo>
                    <a:pt x="173" y="612"/>
                  </a:lnTo>
                  <a:lnTo>
                    <a:pt x="173" y="608"/>
                  </a:lnTo>
                  <a:lnTo>
                    <a:pt x="170" y="606"/>
                  </a:lnTo>
                  <a:lnTo>
                    <a:pt x="166" y="608"/>
                  </a:lnTo>
                  <a:lnTo>
                    <a:pt x="166" y="615"/>
                  </a:lnTo>
                  <a:lnTo>
                    <a:pt x="166" y="615"/>
                  </a:lnTo>
                  <a:lnTo>
                    <a:pt x="166" y="615"/>
                  </a:lnTo>
                  <a:lnTo>
                    <a:pt x="166" y="615"/>
                  </a:lnTo>
                  <a:close/>
                  <a:moveTo>
                    <a:pt x="155" y="615"/>
                  </a:moveTo>
                  <a:lnTo>
                    <a:pt x="156" y="617"/>
                  </a:lnTo>
                  <a:lnTo>
                    <a:pt x="158" y="614"/>
                  </a:lnTo>
                  <a:lnTo>
                    <a:pt x="158" y="612"/>
                  </a:lnTo>
                  <a:lnTo>
                    <a:pt x="160" y="606"/>
                  </a:lnTo>
                  <a:lnTo>
                    <a:pt x="155" y="610"/>
                  </a:lnTo>
                  <a:lnTo>
                    <a:pt x="155" y="612"/>
                  </a:lnTo>
                  <a:lnTo>
                    <a:pt x="155" y="615"/>
                  </a:lnTo>
                  <a:lnTo>
                    <a:pt x="155" y="615"/>
                  </a:lnTo>
                  <a:lnTo>
                    <a:pt x="155" y="615"/>
                  </a:lnTo>
                  <a:lnTo>
                    <a:pt x="155" y="615"/>
                  </a:lnTo>
                  <a:close/>
                  <a:moveTo>
                    <a:pt x="132" y="632"/>
                  </a:moveTo>
                  <a:lnTo>
                    <a:pt x="130" y="634"/>
                  </a:lnTo>
                  <a:lnTo>
                    <a:pt x="132" y="638"/>
                  </a:lnTo>
                  <a:lnTo>
                    <a:pt x="134" y="638"/>
                  </a:lnTo>
                  <a:lnTo>
                    <a:pt x="136" y="636"/>
                  </a:lnTo>
                  <a:lnTo>
                    <a:pt x="134" y="632"/>
                  </a:lnTo>
                  <a:lnTo>
                    <a:pt x="132" y="632"/>
                  </a:lnTo>
                  <a:lnTo>
                    <a:pt x="132" y="632"/>
                  </a:lnTo>
                  <a:lnTo>
                    <a:pt x="132" y="632"/>
                  </a:lnTo>
                  <a:lnTo>
                    <a:pt x="132" y="632"/>
                  </a:lnTo>
                  <a:close/>
                  <a:moveTo>
                    <a:pt x="175" y="668"/>
                  </a:moveTo>
                  <a:lnTo>
                    <a:pt x="175" y="670"/>
                  </a:lnTo>
                  <a:lnTo>
                    <a:pt x="175" y="668"/>
                  </a:lnTo>
                  <a:lnTo>
                    <a:pt x="175" y="672"/>
                  </a:lnTo>
                  <a:lnTo>
                    <a:pt x="175" y="676"/>
                  </a:lnTo>
                  <a:lnTo>
                    <a:pt x="179" y="678"/>
                  </a:lnTo>
                  <a:lnTo>
                    <a:pt x="179" y="676"/>
                  </a:lnTo>
                  <a:lnTo>
                    <a:pt x="181" y="670"/>
                  </a:lnTo>
                  <a:lnTo>
                    <a:pt x="183" y="666"/>
                  </a:lnTo>
                  <a:lnTo>
                    <a:pt x="183" y="666"/>
                  </a:lnTo>
                  <a:lnTo>
                    <a:pt x="181" y="666"/>
                  </a:lnTo>
                  <a:lnTo>
                    <a:pt x="179" y="666"/>
                  </a:lnTo>
                  <a:lnTo>
                    <a:pt x="175" y="668"/>
                  </a:lnTo>
                  <a:lnTo>
                    <a:pt x="175" y="668"/>
                  </a:lnTo>
                  <a:lnTo>
                    <a:pt x="175" y="668"/>
                  </a:lnTo>
                  <a:lnTo>
                    <a:pt x="175" y="668"/>
                  </a:lnTo>
                  <a:close/>
                  <a:moveTo>
                    <a:pt x="130" y="681"/>
                  </a:moveTo>
                  <a:lnTo>
                    <a:pt x="134" y="683"/>
                  </a:lnTo>
                  <a:lnTo>
                    <a:pt x="140" y="683"/>
                  </a:lnTo>
                  <a:lnTo>
                    <a:pt x="140" y="685"/>
                  </a:lnTo>
                  <a:lnTo>
                    <a:pt x="141" y="687"/>
                  </a:lnTo>
                  <a:lnTo>
                    <a:pt x="145" y="685"/>
                  </a:lnTo>
                  <a:lnTo>
                    <a:pt x="155" y="683"/>
                  </a:lnTo>
                  <a:lnTo>
                    <a:pt x="160" y="683"/>
                  </a:lnTo>
                  <a:lnTo>
                    <a:pt x="168" y="678"/>
                  </a:lnTo>
                  <a:lnTo>
                    <a:pt x="166" y="672"/>
                  </a:lnTo>
                  <a:lnTo>
                    <a:pt x="164" y="666"/>
                  </a:lnTo>
                  <a:lnTo>
                    <a:pt x="160" y="666"/>
                  </a:lnTo>
                  <a:lnTo>
                    <a:pt x="156" y="666"/>
                  </a:lnTo>
                  <a:lnTo>
                    <a:pt x="155" y="657"/>
                  </a:lnTo>
                  <a:lnTo>
                    <a:pt x="151" y="651"/>
                  </a:lnTo>
                  <a:lnTo>
                    <a:pt x="145" y="649"/>
                  </a:lnTo>
                  <a:lnTo>
                    <a:pt x="141" y="646"/>
                  </a:lnTo>
                  <a:lnTo>
                    <a:pt x="136" y="644"/>
                  </a:lnTo>
                  <a:lnTo>
                    <a:pt x="132" y="642"/>
                  </a:lnTo>
                  <a:lnTo>
                    <a:pt x="132" y="646"/>
                  </a:lnTo>
                  <a:lnTo>
                    <a:pt x="126" y="649"/>
                  </a:lnTo>
                  <a:lnTo>
                    <a:pt x="126" y="653"/>
                  </a:lnTo>
                  <a:lnTo>
                    <a:pt x="132" y="657"/>
                  </a:lnTo>
                  <a:lnTo>
                    <a:pt x="134" y="661"/>
                  </a:lnTo>
                  <a:lnTo>
                    <a:pt x="130" y="657"/>
                  </a:lnTo>
                  <a:lnTo>
                    <a:pt x="126" y="657"/>
                  </a:lnTo>
                  <a:lnTo>
                    <a:pt x="126" y="661"/>
                  </a:lnTo>
                  <a:lnTo>
                    <a:pt x="126" y="663"/>
                  </a:lnTo>
                  <a:lnTo>
                    <a:pt x="130" y="666"/>
                  </a:lnTo>
                  <a:lnTo>
                    <a:pt x="126" y="668"/>
                  </a:lnTo>
                  <a:lnTo>
                    <a:pt x="126" y="668"/>
                  </a:lnTo>
                  <a:lnTo>
                    <a:pt x="126" y="672"/>
                  </a:lnTo>
                  <a:lnTo>
                    <a:pt x="136" y="674"/>
                  </a:lnTo>
                  <a:lnTo>
                    <a:pt x="138" y="676"/>
                  </a:lnTo>
                  <a:lnTo>
                    <a:pt x="140" y="678"/>
                  </a:lnTo>
                  <a:lnTo>
                    <a:pt x="147" y="674"/>
                  </a:lnTo>
                  <a:lnTo>
                    <a:pt x="141" y="678"/>
                  </a:lnTo>
                  <a:lnTo>
                    <a:pt x="140" y="678"/>
                  </a:lnTo>
                  <a:lnTo>
                    <a:pt x="134" y="678"/>
                  </a:lnTo>
                  <a:lnTo>
                    <a:pt x="132" y="678"/>
                  </a:lnTo>
                  <a:lnTo>
                    <a:pt x="130" y="681"/>
                  </a:lnTo>
                  <a:lnTo>
                    <a:pt x="130" y="681"/>
                  </a:lnTo>
                  <a:lnTo>
                    <a:pt x="130" y="681"/>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72" name="Freeform 157">
              <a:extLst>
                <a:ext uri="{FF2B5EF4-FFF2-40B4-BE49-F238E27FC236}">
                  <a16:creationId xmlns:a16="http://schemas.microsoft.com/office/drawing/2014/main" id="{BCE276FA-7967-46D3-90A6-3B5C83616FF3}"/>
                </a:ext>
              </a:extLst>
            </p:cNvPr>
            <p:cNvSpPr>
              <a:spLocks noEditPoints="1"/>
            </p:cNvSpPr>
            <p:nvPr/>
          </p:nvSpPr>
          <p:spPr bwMode="auto">
            <a:xfrm>
              <a:off x="8837545" y="2672432"/>
              <a:ext cx="25535" cy="16441"/>
            </a:xfrm>
            <a:custGeom>
              <a:avLst/>
              <a:gdLst/>
              <a:ahLst/>
              <a:cxnLst>
                <a:cxn ang="0">
                  <a:pos x="65" y="35"/>
                </a:cxn>
                <a:cxn ang="0">
                  <a:pos x="67" y="35"/>
                </a:cxn>
                <a:cxn ang="0">
                  <a:pos x="64" y="32"/>
                </a:cxn>
                <a:cxn ang="0">
                  <a:pos x="64" y="32"/>
                </a:cxn>
                <a:cxn ang="0">
                  <a:pos x="64" y="32"/>
                </a:cxn>
                <a:cxn ang="0">
                  <a:pos x="9" y="5"/>
                </a:cxn>
                <a:cxn ang="0">
                  <a:pos x="9" y="11"/>
                </a:cxn>
                <a:cxn ang="0">
                  <a:pos x="3" y="17"/>
                </a:cxn>
                <a:cxn ang="0">
                  <a:pos x="5" y="22"/>
                </a:cxn>
                <a:cxn ang="0">
                  <a:pos x="5" y="26"/>
                </a:cxn>
                <a:cxn ang="0">
                  <a:pos x="0" y="35"/>
                </a:cxn>
                <a:cxn ang="0">
                  <a:pos x="5" y="41"/>
                </a:cxn>
                <a:cxn ang="0">
                  <a:pos x="7" y="45"/>
                </a:cxn>
                <a:cxn ang="0">
                  <a:pos x="9" y="47"/>
                </a:cxn>
                <a:cxn ang="0">
                  <a:pos x="18" y="35"/>
                </a:cxn>
                <a:cxn ang="0">
                  <a:pos x="18" y="32"/>
                </a:cxn>
                <a:cxn ang="0">
                  <a:pos x="22" y="32"/>
                </a:cxn>
                <a:cxn ang="0">
                  <a:pos x="28" y="32"/>
                </a:cxn>
                <a:cxn ang="0">
                  <a:pos x="30" y="35"/>
                </a:cxn>
                <a:cxn ang="0">
                  <a:pos x="39" y="30"/>
                </a:cxn>
                <a:cxn ang="0">
                  <a:pos x="52" y="30"/>
                </a:cxn>
                <a:cxn ang="0">
                  <a:pos x="58" y="30"/>
                </a:cxn>
                <a:cxn ang="0">
                  <a:pos x="67" y="32"/>
                </a:cxn>
                <a:cxn ang="0">
                  <a:pos x="71" y="30"/>
                </a:cxn>
                <a:cxn ang="0">
                  <a:pos x="71" y="22"/>
                </a:cxn>
                <a:cxn ang="0">
                  <a:pos x="60" y="18"/>
                </a:cxn>
                <a:cxn ang="0">
                  <a:pos x="52" y="17"/>
                </a:cxn>
                <a:cxn ang="0">
                  <a:pos x="43" y="11"/>
                </a:cxn>
                <a:cxn ang="0">
                  <a:pos x="39" y="11"/>
                </a:cxn>
                <a:cxn ang="0">
                  <a:pos x="54" y="13"/>
                </a:cxn>
                <a:cxn ang="0">
                  <a:pos x="54" y="9"/>
                </a:cxn>
                <a:cxn ang="0">
                  <a:pos x="49" y="9"/>
                </a:cxn>
                <a:cxn ang="0">
                  <a:pos x="39" y="1"/>
                </a:cxn>
                <a:cxn ang="0">
                  <a:pos x="37" y="1"/>
                </a:cxn>
                <a:cxn ang="0">
                  <a:pos x="18" y="0"/>
                </a:cxn>
                <a:cxn ang="0">
                  <a:pos x="9" y="0"/>
                </a:cxn>
                <a:cxn ang="0">
                  <a:pos x="7" y="5"/>
                </a:cxn>
              </a:cxnLst>
              <a:rect l="0" t="0" r="r" b="b"/>
              <a:pathLst>
                <a:path w="73" h="47">
                  <a:moveTo>
                    <a:pt x="64" y="32"/>
                  </a:moveTo>
                  <a:lnTo>
                    <a:pt x="65" y="35"/>
                  </a:lnTo>
                  <a:lnTo>
                    <a:pt x="69" y="35"/>
                  </a:lnTo>
                  <a:lnTo>
                    <a:pt x="67" y="35"/>
                  </a:lnTo>
                  <a:lnTo>
                    <a:pt x="64" y="35"/>
                  </a:lnTo>
                  <a:lnTo>
                    <a:pt x="64" y="32"/>
                  </a:lnTo>
                  <a:lnTo>
                    <a:pt x="64" y="32"/>
                  </a:lnTo>
                  <a:lnTo>
                    <a:pt x="64" y="32"/>
                  </a:lnTo>
                  <a:lnTo>
                    <a:pt x="64" y="32"/>
                  </a:lnTo>
                  <a:lnTo>
                    <a:pt x="64" y="32"/>
                  </a:lnTo>
                  <a:close/>
                  <a:moveTo>
                    <a:pt x="7" y="5"/>
                  </a:moveTo>
                  <a:lnTo>
                    <a:pt x="9" y="5"/>
                  </a:lnTo>
                  <a:lnTo>
                    <a:pt x="7" y="9"/>
                  </a:lnTo>
                  <a:lnTo>
                    <a:pt x="9" y="11"/>
                  </a:lnTo>
                  <a:lnTo>
                    <a:pt x="7" y="17"/>
                  </a:lnTo>
                  <a:lnTo>
                    <a:pt x="3" y="17"/>
                  </a:lnTo>
                  <a:lnTo>
                    <a:pt x="3" y="18"/>
                  </a:lnTo>
                  <a:lnTo>
                    <a:pt x="5" y="22"/>
                  </a:lnTo>
                  <a:lnTo>
                    <a:pt x="5" y="26"/>
                  </a:lnTo>
                  <a:lnTo>
                    <a:pt x="5" y="26"/>
                  </a:lnTo>
                  <a:lnTo>
                    <a:pt x="0" y="32"/>
                  </a:lnTo>
                  <a:lnTo>
                    <a:pt x="0" y="35"/>
                  </a:lnTo>
                  <a:lnTo>
                    <a:pt x="1" y="35"/>
                  </a:lnTo>
                  <a:lnTo>
                    <a:pt x="5" y="41"/>
                  </a:lnTo>
                  <a:lnTo>
                    <a:pt x="3" y="41"/>
                  </a:lnTo>
                  <a:lnTo>
                    <a:pt x="7" y="45"/>
                  </a:lnTo>
                  <a:lnTo>
                    <a:pt x="7" y="45"/>
                  </a:lnTo>
                  <a:lnTo>
                    <a:pt x="9" y="47"/>
                  </a:lnTo>
                  <a:lnTo>
                    <a:pt x="13" y="41"/>
                  </a:lnTo>
                  <a:lnTo>
                    <a:pt x="18" y="35"/>
                  </a:lnTo>
                  <a:lnTo>
                    <a:pt x="15" y="32"/>
                  </a:lnTo>
                  <a:lnTo>
                    <a:pt x="18" y="32"/>
                  </a:lnTo>
                  <a:lnTo>
                    <a:pt x="18" y="32"/>
                  </a:lnTo>
                  <a:lnTo>
                    <a:pt x="22" y="32"/>
                  </a:lnTo>
                  <a:lnTo>
                    <a:pt x="24" y="30"/>
                  </a:lnTo>
                  <a:lnTo>
                    <a:pt x="28" y="32"/>
                  </a:lnTo>
                  <a:lnTo>
                    <a:pt x="28" y="35"/>
                  </a:lnTo>
                  <a:lnTo>
                    <a:pt x="30" y="35"/>
                  </a:lnTo>
                  <a:lnTo>
                    <a:pt x="35" y="35"/>
                  </a:lnTo>
                  <a:lnTo>
                    <a:pt x="39" y="30"/>
                  </a:lnTo>
                  <a:lnTo>
                    <a:pt x="45" y="26"/>
                  </a:lnTo>
                  <a:lnTo>
                    <a:pt x="52" y="30"/>
                  </a:lnTo>
                  <a:lnTo>
                    <a:pt x="54" y="26"/>
                  </a:lnTo>
                  <a:lnTo>
                    <a:pt x="58" y="30"/>
                  </a:lnTo>
                  <a:lnTo>
                    <a:pt x="62" y="32"/>
                  </a:lnTo>
                  <a:lnTo>
                    <a:pt x="67" y="32"/>
                  </a:lnTo>
                  <a:lnTo>
                    <a:pt x="67" y="30"/>
                  </a:lnTo>
                  <a:lnTo>
                    <a:pt x="71" y="30"/>
                  </a:lnTo>
                  <a:lnTo>
                    <a:pt x="73" y="26"/>
                  </a:lnTo>
                  <a:lnTo>
                    <a:pt x="71" y="22"/>
                  </a:lnTo>
                  <a:lnTo>
                    <a:pt x="62" y="18"/>
                  </a:lnTo>
                  <a:lnTo>
                    <a:pt x="60" y="18"/>
                  </a:lnTo>
                  <a:lnTo>
                    <a:pt x="54" y="17"/>
                  </a:lnTo>
                  <a:lnTo>
                    <a:pt x="52" y="17"/>
                  </a:lnTo>
                  <a:lnTo>
                    <a:pt x="49" y="15"/>
                  </a:lnTo>
                  <a:lnTo>
                    <a:pt x="43" y="11"/>
                  </a:lnTo>
                  <a:lnTo>
                    <a:pt x="39" y="11"/>
                  </a:lnTo>
                  <a:lnTo>
                    <a:pt x="39" y="11"/>
                  </a:lnTo>
                  <a:lnTo>
                    <a:pt x="45" y="11"/>
                  </a:lnTo>
                  <a:lnTo>
                    <a:pt x="54" y="13"/>
                  </a:lnTo>
                  <a:lnTo>
                    <a:pt x="58" y="11"/>
                  </a:lnTo>
                  <a:lnTo>
                    <a:pt x="54" y="9"/>
                  </a:lnTo>
                  <a:lnTo>
                    <a:pt x="52" y="9"/>
                  </a:lnTo>
                  <a:lnTo>
                    <a:pt x="49" y="9"/>
                  </a:lnTo>
                  <a:lnTo>
                    <a:pt x="45" y="1"/>
                  </a:lnTo>
                  <a:lnTo>
                    <a:pt x="39" y="1"/>
                  </a:lnTo>
                  <a:lnTo>
                    <a:pt x="39" y="5"/>
                  </a:lnTo>
                  <a:lnTo>
                    <a:pt x="37" y="1"/>
                  </a:lnTo>
                  <a:lnTo>
                    <a:pt x="20" y="0"/>
                  </a:lnTo>
                  <a:lnTo>
                    <a:pt x="18" y="0"/>
                  </a:lnTo>
                  <a:lnTo>
                    <a:pt x="15" y="0"/>
                  </a:lnTo>
                  <a:lnTo>
                    <a:pt x="9" y="0"/>
                  </a:lnTo>
                  <a:lnTo>
                    <a:pt x="7" y="5"/>
                  </a:lnTo>
                  <a:lnTo>
                    <a:pt x="7" y="5"/>
                  </a:lnTo>
                  <a:lnTo>
                    <a:pt x="7" y="5"/>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73" name="Freeform 158">
              <a:extLst>
                <a:ext uri="{FF2B5EF4-FFF2-40B4-BE49-F238E27FC236}">
                  <a16:creationId xmlns:a16="http://schemas.microsoft.com/office/drawing/2014/main" id="{26F023D6-974E-4C77-9F67-78AFED23C4AA}"/>
                </a:ext>
              </a:extLst>
            </p:cNvPr>
            <p:cNvSpPr>
              <a:spLocks/>
            </p:cNvSpPr>
            <p:nvPr/>
          </p:nvSpPr>
          <p:spPr bwMode="auto">
            <a:xfrm>
              <a:off x="8796618" y="2681526"/>
              <a:ext cx="14342" cy="5247"/>
            </a:xfrm>
            <a:custGeom>
              <a:avLst/>
              <a:gdLst/>
              <a:ahLst/>
              <a:cxnLst>
                <a:cxn ang="0">
                  <a:pos x="6" y="0"/>
                </a:cxn>
                <a:cxn ang="0">
                  <a:pos x="9" y="2"/>
                </a:cxn>
                <a:cxn ang="0">
                  <a:pos x="17" y="0"/>
                </a:cxn>
                <a:cxn ang="0">
                  <a:pos x="30" y="0"/>
                </a:cxn>
                <a:cxn ang="0">
                  <a:pos x="34" y="4"/>
                </a:cxn>
                <a:cxn ang="0">
                  <a:pos x="38" y="8"/>
                </a:cxn>
                <a:cxn ang="0">
                  <a:pos x="41" y="9"/>
                </a:cxn>
                <a:cxn ang="0">
                  <a:pos x="41" y="11"/>
                </a:cxn>
                <a:cxn ang="0">
                  <a:pos x="36" y="11"/>
                </a:cxn>
                <a:cxn ang="0">
                  <a:pos x="32" y="9"/>
                </a:cxn>
                <a:cxn ang="0">
                  <a:pos x="32" y="13"/>
                </a:cxn>
                <a:cxn ang="0">
                  <a:pos x="30" y="13"/>
                </a:cxn>
                <a:cxn ang="0">
                  <a:pos x="28" y="11"/>
                </a:cxn>
                <a:cxn ang="0">
                  <a:pos x="26" y="11"/>
                </a:cxn>
                <a:cxn ang="0">
                  <a:pos x="26" y="15"/>
                </a:cxn>
                <a:cxn ang="0">
                  <a:pos x="19" y="15"/>
                </a:cxn>
                <a:cxn ang="0">
                  <a:pos x="19" y="13"/>
                </a:cxn>
                <a:cxn ang="0">
                  <a:pos x="13" y="13"/>
                </a:cxn>
                <a:cxn ang="0">
                  <a:pos x="11" y="11"/>
                </a:cxn>
                <a:cxn ang="0">
                  <a:pos x="9" y="8"/>
                </a:cxn>
                <a:cxn ang="0">
                  <a:pos x="6" y="8"/>
                </a:cxn>
                <a:cxn ang="0">
                  <a:pos x="4" y="8"/>
                </a:cxn>
                <a:cxn ang="0">
                  <a:pos x="0" y="4"/>
                </a:cxn>
                <a:cxn ang="0">
                  <a:pos x="2" y="2"/>
                </a:cxn>
                <a:cxn ang="0">
                  <a:pos x="6" y="0"/>
                </a:cxn>
                <a:cxn ang="0">
                  <a:pos x="6" y="0"/>
                </a:cxn>
                <a:cxn ang="0">
                  <a:pos x="6" y="0"/>
                </a:cxn>
              </a:cxnLst>
              <a:rect l="0" t="0" r="r" b="b"/>
              <a:pathLst>
                <a:path w="41" h="15">
                  <a:moveTo>
                    <a:pt x="6" y="0"/>
                  </a:moveTo>
                  <a:lnTo>
                    <a:pt x="9" y="2"/>
                  </a:lnTo>
                  <a:lnTo>
                    <a:pt x="17" y="0"/>
                  </a:lnTo>
                  <a:lnTo>
                    <a:pt x="30" y="0"/>
                  </a:lnTo>
                  <a:lnTo>
                    <a:pt x="34" y="4"/>
                  </a:lnTo>
                  <a:lnTo>
                    <a:pt x="38" y="8"/>
                  </a:lnTo>
                  <a:lnTo>
                    <a:pt x="41" y="9"/>
                  </a:lnTo>
                  <a:lnTo>
                    <a:pt x="41" y="11"/>
                  </a:lnTo>
                  <a:lnTo>
                    <a:pt x="36" y="11"/>
                  </a:lnTo>
                  <a:lnTo>
                    <a:pt x="32" y="9"/>
                  </a:lnTo>
                  <a:lnTo>
                    <a:pt x="32" y="13"/>
                  </a:lnTo>
                  <a:lnTo>
                    <a:pt x="30" y="13"/>
                  </a:lnTo>
                  <a:lnTo>
                    <a:pt x="28" y="11"/>
                  </a:lnTo>
                  <a:lnTo>
                    <a:pt x="26" y="11"/>
                  </a:lnTo>
                  <a:lnTo>
                    <a:pt x="26" y="15"/>
                  </a:lnTo>
                  <a:lnTo>
                    <a:pt x="19" y="15"/>
                  </a:lnTo>
                  <a:lnTo>
                    <a:pt x="19" y="13"/>
                  </a:lnTo>
                  <a:lnTo>
                    <a:pt x="13" y="13"/>
                  </a:lnTo>
                  <a:lnTo>
                    <a:pt x="11" y="11"/>
                  </a:lnTo>
                  <a:lnTo>
                    <a:pt x="9" y="8"/>
                  </a:lnTo>
                  <a:lnTo>
                    <a:pt x="6" y="8"/>
                  </a:lnTo>
                  <a:lnTo>
                    <a:pt x="4" y="8"/>
                  </a:lnTo>
                  <a:lnTo>
                    <a:pt x="0" y="4"/>
                  </a:lnTo>
                  <a:lnTo>
                    <a:pt x="2" y="2"/>
                  </a:lnTo>
                  <a:lnTo>
                    <a:pt x="6" y="0"/>
                  </a:lnTo>
                  <a:lnTo>
                    <a:pt x="6" y="0"/>
                  </a:lnTo>
                  <a:lnTo>
                    <a:pt x="6" y="0"/>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74" name="Freeform 159">
              <a:extLst>
                <a:ext uri="{FF2B5EF4-FFF2-40B4-BE49-F238E27FC236}">
                  <a16:creationId xmlns:a16="http://schemas.microsoft.com/office/drawing/2014/main" id="{FE5B3114-85B9-4E5B-81C2-94FEF15160D2}"/>
                </a:ext>
              </a:extLst>
            </p:cNvPr>
            <p:cNvSpPr>
              <a:spLocks noEditPoints="1"/>
            </p:cNvSpPr>
            <p:nvPr/>
          </p:nvSpPr>
          <p:spPr bwMode="auto">
            <a:xfrm>
              <a:off x="8821104" y="2670333"/>
              <a:ext cx="19589" cy="14342"/>
            </a:xfrm>
            <a:custGeom>
              <a:avLst/>
              <a:gdLst/>
              <a:ahLst/>
              <a:cxnLst>
                <a:cxn ang="0">
                  <a:pos x="47" y="38"/>
                </a:cxn>
                <a:cxn ang="0">
                  <a:pos x="52" y="32"/>
                </a:cxn>
                <a:cxn ang="0">
                  <a:pos x="50" y="24"/>
                </a:cxn>
                <a:cxn ang="0">
                  <a:pos x="56" y="23"/>
                </a:cxn>
                <a:cxn ang="0">
                  <a:pos x="56" y="17"/>
                </a:cxn>
                <a:cxn ang="0">
                  <a:pos x="56" y="11"/>
                </a:cxn>
                <a:cxn ang="0">
                  <a:pos x="52" y="9"/>
                </a:cxn>
                <a:cxn ang="0">
                  <a:pos x="45" y="7"/>
                </a:cxn>
                <a:cxn ang="0">
                  <a:pos x="33" y="7"/>
                </a:cxn>
                <a:cxn ang="0">
                  <a:pos x="22" y="6"/>
                </a:cxn>
                <a:cxn ang="0">
                  <a:pos x="22" y="9"/>
                </a:cxn>
                <a:cxn ang="0">
                  <a:pos x="37" y="13"/>
                </a:cxn>
                <a:cxn ang="0">
                  <a:pos x="37" y="17"/>
                </a:cxn>
                <a:cxn ang="0">
                  <a:pos x="37" y="26"/>
                </a:cxn>
                <a:cxn ang="0">
                  <a:pos x="45" y="30"/>
                </a:cxn>
                <a:cxn ang="0">
                  <a:pos x="35" y="34"/>
                </a:cxn>
                <a:cxn ang="0">
                  <a:pos x="32" y="34"/>
                </a:cxn>
                <a:cxn ang="0">
                  <a:pos x="22" y="32"/>
                </a:cxn>
                <a:cxn ang="0">
                  <a:pos x="16" y="32"/>
                </a:cxn>
                <a:cxn ang="0">
                  <a:pos x="9" y="32"/>
                </a:cxn>
                <a:cxn ang="0">
                  <a:pos x="1" y="32"/>
                </a:cxn>
                <a:cxn ang="0">
                  <a:pos x="1" y="38"/>
                </a:cxn>
                <a:cxn ang="0">
                  <a:pos x="11" y="41"/>
                </a:cxn>
                <a:cxn ang="0">
                  <a:pos x="15" y="41"/>
                </a:cxn>
                <a:cxn ang="0">
                  <a:pos x="24" y="38"/>
                </a:cxn>
                <a:cxn ang="0">
                  <a:pos x="39" y="41"/>
                </a:cxn>
                <a:cxn ang="0">
                  <a:pos x="45" y="41"/>
                </a:cxn>
                <a:cxn ang="0">
                  <a:pos x="47" y="41"/>
                </a:cxn>
                <a:cxn ang="0">
                  <a:pos x="47" y="41"/>
                </a:cxn>
                <a:cxn ang="0">
                  <a:pos x="35" y="0"/>
                </a:cxn>
                <a:cxn ang="0">
                  <a:pos x="35" y="4"/>
                </a:cxn>
                <a:cxn ang="0">
                  <a:pos x="32" y="2"/>
                </a:cxn>
                <a:cxn ang="0">
                  <a:pos x="32" y="2"/>
                </a:cxn>
                <a:cxn ang="0">
                  <a:pos x="28" y="23"/>
                </a:cxn>
                <a:cxn ang="0">
                  <a:pos x="33" y="28"/>
                </a:cxn>
                <a:cxn ang="0">
                  <a:pos x="24" y="24"/>
                </a:cxn>
                <a:cxn ang="0">
                  <a:pos x="24" y="24"/>
                </a:cxn>
              </a:cxnLst>
              <a:rect l="0" t="0" r="r" b="b"/>
              <a:pathLst>
                <a:path w="56" h="41">
                  <a:moveTo>
                    <a:pt x="47" y="41"/>
                  </a:moveTo>
                  <a:lnTo>
                    <a:pt x="47" y="38"/>
                  </a:lnTo>
                  <a:lnTo>
                    <a:pt x="52" y="34"/>
                  </a:lnTo>
                  <a:lnTo>
                    <a:pt x="52" y="32"/>
                  </a:lnTo>
                  <a:lnTo>
                    <a:pt x="52" y="28"/>
                  </a:lnTo>
                  <a:lnTo>
                    <a:pt x="50" y="24"/>
                  </a:lnTo>
                  <a:lnTo>
                    <a:pt x="50" y="23"/>
                  </a:lnTo>
                  <a:lnTo>
                    <a:pt x="56" y="23"/>
                  </a:lnTo>
                  <a:lnTo>
                    <a:pt x="56" y="17"/>
                  </a:lnTo>
                  <a:lnTo>
                    <a:pt x="56" y="17"/>
                  </a:lnTo>
                  <a:lnTo>
                    <a:pt x="56" y="13"/>
                  </a:lnTo>
                  <a:lnTo>
                    <a:pt x="56" y="11"/>
                  </a:lnTo>
                  <a:lnTo>
                    <a:pt x="56" y="11"/>
                  </a:lnTo>
                  <a:lnTo>
                    <a:pt x="52" y="9"/>
                  </a:lnTo>
                  <a:lnTo>
                    <a:pt x="50" y="11"/>
                  </a:lnTo>
                  <a:lnTo>
                    <a:pt x="45" y="7"/>
                  </a:lnTo>
                  <a:lnTo>
                    <a:pt x="35" y="6"/>
                  </a:lnTo>
                  <a:lnTo>
                    <a:pt x="33" y="7"/>
                  </a:lnTo>
                  <a:lnTo>
                    <a:pt x="30" y="6"/>
                  </a:lnTo>
                  <a:lnTo>
                    <a:pt x="22" y="6"/>
                  </a:lnTo>
                  <a:lnTo>
                    <a:pt x="22" y="9"/>
                  </a:lnTo>
                  <a:lnTo>
                    <a:pt x="22" y="9"/>
                  </a:lnTo>
                  <a:lnTo>
                    <a:pt x="26" y="11"/>
                  </a:lnTo>
                  <a:lnTo>
                    <a:pt x="37" y="13"/>
                  </a:lnTo>
                  <a:lnTo>
                    <a:pt x="35" y="17"/>
                  </a:lnTo>
                  <a:lnTo>
                    <a:pt x="37" y="17"/>
                  </a:lnTo>
                  <a:lnTo>
                    <a:pt x="35" y="23"/>
                  </a:lnTo>
                  <a:lnTo>
                    <a:pt x="37" y="26"/>
                  </a:lnTo>
                  <a:lnTo>
                    <a:pt x="41" y="26"/>
                  </a:lnTo>
                  <a:lnTo>
                    <a:pt x="45" y="30"/>
                  </a:lnTo>
                  <a:lnTo>
                    <a:pt x="45" y="34"/>
                  </a:lnTo>
                  <a:lnTo>
                    <a:pt x="35" y="34"/>
                  </a:lnTo>
                  <a:lnTo>
                    <a:pt x="33" y="34"/>
                  </a:lnTo>
                  <a:lnTo>
                    <a:pt x="32" y="34"/>
                  </a:lnTo>
                  <a:lnTo>
                    <a:pt x="26" y="34"/>
                  </a:lnTo>
                  <a:lnTo>
                    <a:pt x="22" y="32"/>
                  </a:lnTo>
                  <a:lnTo>
                    <a:pt x="16" y="34"/>
                  </a:lnTo>
                  <a:lnTo>
                    <a:pt x="16" y="32"/>
                  </a:lnTo>
                  <a:lnTo>
                    <a:pt x="15" y="32"/>
                  </a:lnTo>
                  <a:lnTo>
                    <a:pt x="9" y="32"/>
                  </a:lnTo>
                  <a:lnTo>
                    <a:pt x="5" y="30"/>
                  </a:lnTo>
                  <a:lnTo>
                    <a:pt x="1" y="32"/>
                  </a:lnTo>
                  <a:lnTo>
                    <a:pt x="0" y="34"/>
                  </a:lnTo>
                  <a:lnTo>
                    <a:pt x="1" y="38"/>
                  </a:lnTo>
                  <a:lnTo>
                    <a:pt x="7" y="38"/>
                  </a:lnTo>
                  <a:lnTo>
                    <a:pt x="11" y="41"/>
                  </a:lnTo>
                  <a:lnTo>
                    <a:pt x="13" y="41"/>
                  </a:lnTo>
                  <a:lnTo>
                    <a:pt x="15" y="41"/>
                  </a:lnTo>
                  <a:lnTo>
                    <a:pt x="16" y="38"/>
                  </a:lnTo>
                  <a:lnTo>
                    <a:pt x="24" y="38"/>
                  </a:lnTo>
                  <a:lnTo>
                    <a:pt x="28" y="41"/>
                  </a:lnTo>
                  <a:lnTo>
                    <a:pt x="39" y="41"/>
                  </a:lnTo>
                  <a:lnTo>
                    <a:pt x="41" y="38"/>
                  </a:lnTo>
                  <a:lnTo>
                    <a:pt x="45" y="41"/>
                  </a:lnTo>
                  <a:lnTo>
                    <a:pt x="47" y="41"/>
                  </a:lnTo>
                  <a:lnTo>
                    <a:pt x="47" y="41"/>
                  </a:lnTo>
                  <a:lnTo>
                    <a:pt x="47" y="41"/>
                  </a:lnTo>
                  <a:lnTo>
                    <a:pt x="47" y="41"/>
                  </a:lnTo>
                  <a:close/>
                  <a:moveTo>
                    <a:pt x="32" y="2"/>
                  </a:moveTo>
                  <a:lnTo>
                    <a:pt x="35" y="0"/>
                  </a:lnTo>
                  <a:lnTo>
                    <a:pt x="43" y="4"/>
                  </a:lnTo>
                  <a:lnTo>
                    <a:pt x="35" y="4"/>
                  </a:lnTo>
                  <a:lnTo>
                    <a:pt x="32" y="2"/>
                  </a:lnTo>
                  <a:lnTo>
                    <a:pt x="32" y="2"/>
                  </a:lnTo>
                  <a:lnTo>
                    <a:pt x="32" y="2"/>
                  </a:lnTo>
                  <a:lnTo>
                    <a:pt x="32" y="2"/>
                  </a:lnTo>
                  <a:close/>
                  <a:moveTo>
                    <a:pt x="24" y="24"/>
                  </a:moveTo>
                  <a:lnTo>
                    <a:pt x="28" y="23"/>
                  </a:lnTo>
                  <a:lnTo>
                    <a:pt x="32" y="26"/>
                  </a:lnTo>
                  <a:lnTo>
                    <a:pt x="33" y="28"/>
                  </a:lnTo>
                  <a:lnTo>
                    <a:pt x="28" y="26"/>
                  </a:lnTo>
                  <a:lnTo>
                    <a:pt x="24" y="24"/>
                  </a:lnTo>
                  <a:lnTo>
                    <a:pt x="24" y="24"/>
                  </a:lnTo>
                  <a:lnTo>
                    <a:pt x="24" y="24"/>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75" name="Freeform 160">
              <a:extLst>
                <a:ext uri="{FF2B5EF4-FFF2-40B4-BE49-F238E27FC236}">
                  <a16:creationId xmlns:a16="http://schemas.microsoft.com/office/drawing/2014/main" id="{D631AB80-431A-4B56-8698-0BEBCD08A68B}"/>
                </a:ext>
              </a:extLst>
            </p:cNvPr>
            <p:cNvSpPr>
              <a:spLocks noEditPoints="1"/>
            </p:cNvSpPr>
            <p:nvPr/>
          </p:nvSpPr>
          <p:spPr bwMode="auto">
            <a:xfrm>
              <a:off x="8821104" y="2670333"/>
              <a:ext cx="19589" cy="14342"/>
            </a:xfrm>
            <a:custGeom>
              <a:avLst/>
              <a:gdLst/>
              <a:ahLst/>
              <a:cxnLst>
                <a:cxn ang="0">
                  <a:pos x="47" y="38"/>
                </a:cxn>
                <a:cxn ang="0">
                  <a:pos x="52" y="32"/>
                </a:cxn>
                <a:cxn ang="0">
                  <a:pos x="50" y="24"/>
                </a:cxn>
                <a:cxn ang="0">
                  <a:pos x="56" y="23"/>
                </a:cxn>
                <a:cxn ang="0">
                  <a:pos x="56" y="17"/>
                </a:cxn>
                <a:cxn ang="0">
                  <a:pos x="56" y="11"/>
                </a:cxn>
                <a:cxn ang="0">
                  <a:pos x="52" y="9"/>
                </a:cxn>
                <a:cxn ang="0">
                  <a:pos x="45" y="7"/>
                </a:cxn>
                <a:cxn ang="0">
                  <a:pos x="33" y="7"/>
                </a:cxn>
                <a:cxn ang="0">
                  <a:pos x="22" y="6"/>
                </a:cxn>
                <a:cxn ang="0">
                  <a:pos x="22" y="9"/>
                </a:cxn>
                <a:cxn ang="0">
                  <a:pos x="37" y="13"/>
                </a:cxn>
                <a:cxn ang="0">
                  <a:pos x="37" y="17"/>
                </a:cxn>
                <a:cxn ang="0">
                  <a:pos x="37" y="26"/>
                </a:cxn>
                <a:cxn ang="0">
                  <a:pos x="45" y="30"/>
                </a:cxn>
                <a:cxn ang="0">
                  <a:pos x="35" y="34"/>
                </a:cxn>
                <a:cxn ang="0">
                  <a:pos x="32" y="34"/>
                </a:cxn>
                <a:cxn ang="0">
                  <a:pos x="22" y="32"/>
                </a:cxn>
                <a:cxn ang="0">
                  <a:pos x="16" y="32"/>
                </a:cxn>
                <a:cxn ang="0">
                  <a:pos x="9" y="32"/>
                </a:cxn>
                <a:cxn ang="0">
                  <a:pos x="1" y="32"/>
                </a:cxn>
                <a:cxn ang="0">
                  <a:pos x="1" y="38"/>
                </a:cxn>
                <a:cxn ang="0">
                  <a:pos x="11" y="41"/>
                </a:cxn>
                <a:cxn ang="0">
                  <a:pos x="15" y="41"/>
                </a:cxn>
                <a:cxn ang="0">
                  <a:pos x="24" y="38"/>
                </a:cxn>
                <a:cxn ang="0">
                  <a:pos x="39" y="41"/>
                </a:cxn>
                <a:cxn ang="0">
                  <a:pos x="45" y="41"/>
                </a:cxn>
                <a:cxn ang="0">
                  <a:pos x="47" y="41"/>
                </a:cxn>
                <a:cxn ang="0">
                  <a:pos x="47" y="41"/>
                </a:cxn>
                <a:cxn ang="0">
                  <a:pos x="35" y="0"/>
                </a:cxn>
                <a:cxn ang="0">
                  <a:pos x="35" y="4"/>
                </a:cxn>
                <a:cxn ang="0">
                  <a:pos x="32" y="2"/>
                </a:cxn>
                <a:cxn ang="0">
                  <a:pos x="32" y="2"/>
                </a:cxn>
                <a:cxn ang="0">
                  <a:pos x="28" y="23"/>
                </a:cxn>
                <a:cxn ang="0">
                  <a:pos x="33" y="28"/>
                </a:cxn>
                <a:cxn ang="0">
                  <a:pos x="24" y="24"/>
                </a:cxn>
                <a:cxn ang="0">
                  <a:pos x="24" y="24"/>
                </a:cxn>
              </a:cxnLst>
              <a:rect l="0" t="0" r="r" b="b"/>
              <a:pathLst>
                <a:path w="56" h="41">
                  <a:moveTo>
                    <a:pt x="47" y="41"/>
                  </a:moveTo>
                  <a:lnTo>
                    <a:pt x="47" y="38"/>
                  </a:lnTo>
                  <a:lnTo>
                    <a:pt x="52" y="34"/>
                  </a:lnTo>
                  <a:lnTo>
                    <a:pt x="52" y="32"/>
                  </a:lnTo>
                  <a:lnTo>
                    <a:pt x="52" y="28"/>
                  </a:lnTo>
                  <a:lnTo>
                    <a:pt x="50" y="24"/>
                  </a:lnTo>
                  <a:lnTo>
                    <a:pt x="50" y="23"/>
                  </a:lnTo>
                  <a:lnTo>
                    <a:pt x="56" y="23"/>
                  </a:lnTo>
                  <a:lnTo>
                    <a:pt x="56" y="17"/>
                  </a:lnTo>
                  <a:lnTo>
                    <a:pt x="56" y="17"/>
                  </a:lnTo>
                  <a:lnTo>
                    <a:pt x="56" y="13"/>
                  </a:lnTo>
                  <a:lnTo>
                    <a:pt x="56" y="11"/>
                  </a:lnTo>
                  <a:lnTo>
                    <a:pt x="56" y="11"/>
                  </a:lnTo>
                  <a:lnTo>
                    <a:pt x="52" y="9"/>
                  </a:lnTo>
                  <a:lnTo>
                    <a:pt x="50" y="11"/>
                  </a:lnTo>
                  <a:lnTo>
                    <a:pt x="45" y="7"/>
                  </a:lnTo>
                  <a:lnTo>
                    <a:pt x="35" y="6"/>
                  </a:lnTo>
                  <a:lnTo>
                    <a:pt x="33" y="7"/>
                  </a:lnTo>
                  <a:lnTo>
                    <a:pt x="30" y="6"/>
                  </a:lnTo>
                  <a:lnTo>
                    <a:pt x="22" y="6"/>
                  </a:lnTo>
                  <a:lnTo>
                    <a:pt x="22" y="9"/>
                  </a:lnTo>
                  <a:lnTo>
                    <a:pt x="22" y="9"/>
                  </a:lnTo>
                  <a:lnTo>
                    <a:pt x="26" y="11"/>
                  </a:lnTo>
                  <a:lnTo>
                    <a:pt x="37" y="13"/>
                  </a:lnTo>
                  <a:lnTo>
                    <a:pt x="35" y="17"/>
                  </a:lnTo>
                  <a:lnTo>
                    <a:pt x="37" y="17"/>
                  </a:lnTo>
                  <a:lnTo>
                    <a:pt x="35" y="23"/>
                  </a:lnTo>
                  <a:lnTo>
                    <a:pt x="37" y="26"/>
                  </a:lnTo>
                  <a:lnTo>
                    <a:pt x="41" y="26"/>
                  </a:lnTo>
                  <a:lnTo>
                    <a:pt x="45" y="30"/>
                  </a:lnTo>
                  <a:lnTo>
                    <a:pt x="45" y="34"/>
                  </a:lnTo>
                  <a:lnTo>
                    <a:pt x="35" y="34"/>
                  </a:lnTo>
                  <a:lnTo>
                    <a:pt x="33" y="34"/>
                  </a:lnTo>
                  <a:lnTo>
                    <a:pt x="32" y="34"/>
                  </a:lnTo>
                  <a:lnTo>
                    <a:pt x="26" y="34"/>
                  </a:lnTo>
                  <a:lnTo>
                    <a:pt x="22" y="32"/>
                  </a:lnTo>
                  <a:lnTo>
                    <a:pt x="16" y="34"/>
                  </a:lnTo>
                  <a:lnTo>
                    <a:pt x="16" y="32"/>
                  </a:lnTo>
                  <a:lnTo>
                    <a:pt x="15" y="32"/>
                  </a:lnTo>
                  <a:lnTo>
                    <a:pt x="9" y="32"/>
                  </a:lnTo>
                  <a:lnTo>
                    <a:pt x="5" y="30"/>
                  </a:lnTo>
                  <a:lnTo>
                    <a:pt x="1" y="32"/>
                  </a:lnTo>
                  <a:lnTo>
                    <a:pt x="0" y="34"/>
                  </a:lnTo>
                  <a:lnTo>
                    <a:pt x="1" y="38"/>
                  </a:lnTo>
                  <a:lnTo>
                    <a:pt x="7" y="38"/>
                  </a:lnTo>
                  <a:lnTo>
                    <a:pt x="11" y="41"/>
                  </a:lnTo>
                  <a:lnTo>
                    <a:pt x="13" y="41"/>
                  </a:lnTo>
                  <a:lnTo>
                    <a:pt x="15" y="41"/>
                  </a:lnTo>
                  <a:lnTo>
                    <a:pt x="16" y="38"/>
                  </a:lnTo>
                  <a:lnTo>
                    <a:pt x="24" y="38"/>
                  </a:lnTo>
                  <a:lnTo>
                    <a:pt x="28" y="41"/>
                  </a:lnTo>
                  <a:lnTo>
                    <a:pt x="39" y="41"/>
                  </a:lnTo>
                  <a:lnTo>
                    <a:pt x="41" y="38"/>
                  </a:lnTo>
                  <a:lnTo>
                    <a:pt x="45" y="41"/>
                  </a:lnTo>
                  <a:lnTo>
                    <a:pt x="47" y="41"/>
                  </a:lnTo>
                  <a:lnTo>
                    <a:pt x="47" y="41"/>
                  </a:lnTo>
                  <a:lnTo>
                    <a:pt x="47" y="41"/>
                  </a:lnTo>
                  <a:lnTo>
                    <a:pt x="47" y="41"/>
                  </a:lnTo>
                  <a:close/>
                  <a:moveTo>
                    <a:pt x="32" y="2"/>
                  </a:moveTo>
                  <a:lnTo>
                    <a:pt x="35" y="0"/>
                  </a:lnTo>
                  <a:lnTo>
                    <a:pt x="43" y="4"/>
                  </a:lnTo>
                  <a:lnTo>
                    <a:pt x="35" y="4"/>
                  </a:lnTo>
                  <a:lnTo>
                    <a:pt x="32" y="2"/>
                  </a:lnTo>
                  <a:lnTo>
                    <a:pt x="32" y="2"/>
                  </a:lnTo>
                  <a:lnTo>
                    <a:pt x="32" y="2"/>
                  </a:lnTo>
                  <a:lnTo>
                    <a:pt x="32" y="2"/>
                  </a:lnTo>
                  <a:close/>
                  <a:moveTo>
                    <a:pt x="24" y="24"/>
                  </a:moveTo>
                  <a:lnTo>
                    <a:pt x="28" y="23"/>
                  </a:lnTo>
                  <a:lnTo>
                    <a:pt x="32" y="26"/>
                  </a:lnTo>
                  <a:lnTo>
                    <a:pt x="33" y="28"/>
                  </a:lnTo>
                  <a:lnTo>
                    <a:pt x="28" y="26"/>
                  </a:lnTo>
                  <a:lnTo>
                    <a:pt x="24" y="24"/>
                  </a:lnTo>
                  <a:lnTo>
                    <a:pt x="24" y="24"/>
                  </a:lnTo>
                  <a:lnTo>
                    <a:pt x="24" y="24"/>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76" name="Freeform 161">
              <a:extLst>
                <a:ext uri="{FF2B5EF4-FFF2-40B4-BE49-F238E27FC236}">
                  <a16:creationId xmlns:a16="http://schemas.microsoft.com/office/drawing/2014/main" id="{DCC6D931-16F2-45CC-9AE3-639328A92BDA}"/>
                </a:ext>
              </a:extLst>
            </p:cNvPr>
            <p:cNvSpPr>
              <a:spLocks noEditPoints="1"/>
            </p:cNvSpPr>
            <p:nvPr/>
          </p:nvSpPr>
          <p:spPr bwMode="auto">
            <a:xfrm>
              <a:off x="8755692" y="2647945"/>
              <a:ext cx="68561" cy="24486"/>
            </a:xfrm>
            <a:custGeom>
              <a:avLst/>
              <a:gdLst/>
              <a:ahLst/>
              <a:cxnLst>
                <a:cxn ang="0">
                  <a:pos x="42" y="26"/>
                </a:cxn>
                <a:cxn ang="0">
                  <a:pos x="40" y="34"/>
                </a:cxn>
                <a:cxn ang="0">
                  <a:pos x="36" y="34"/>
                </a:cxn>
                <a:cxn ang="0">
                  <a:pos x="38" y="30"/>
                </a:cxn>
                <a:cxn ang="0">
                  <a:pos x="38" y="28"/>
                </a:cxn>
                <a:cxn ang="0">
                  <a:pos x="13" y="23"/>
                </a:cxn>
                <a:cxn ang="0">
                  <a:pos x="2" y="26"/>
                </a:cxn>
                <a:cxn ang="0">
                  <a:pos x="6" y="30"/>
                </a:cxn>
                <a:cxn ang="0">
                  <a:pos x="10" y="30"/>
                </a:cxn>
                <a:cxn ang="0">
                  <a:pos x="21" y="21"/>
                </a:cxn>
                <a:cxn ang="0">
                  <a:pos x="30" y="21"/>
                </a:cxn>
                <a:cxn ang="0">
                  <a:pos x="42" y="15"/>
                </a:cxn>
                <a:cxn ang="0">
                  <a:pos x="55" y="11"/>
                </a:cxn>
                <a:cxn ang="0">
                  <a:pos x="60" y="15"/>
                </a:cxn>
                <a:cxn ang="0">
                  <a:pos x="57" y="21"/>
                </a:cxn>
                <a:cxn ang="0">
                  <a:pos x="74" y="21"/>
                </a:cxn>
                <a:cxn ang="0">
                  <a:pos x="83" y="24"/>
                </a:cxn>
                <a:cxn ang="0">
                  <a:pos x="87" y="26"/>
                </a:cxn>
                <a:cxn ang="0">
                  <a:pos x="100" y="30"/>
                </a:cxn>
                <a:cxn ang="0">
                  <a:pos x="109" y="34"/>
                </a:cxn>
                <a:cxn ang="0">
                  <a:pos x="121" y="43"/>
                </a:cxn>
                <a:cxn ang="0">
                  <a:pos x="130" y="49"/>
                </a:cxn>
                <a:cxn ang="0">
                  <a:pos x="141" y="55"/>
                </a:cxn>
                <a:cxn ang="0">
                  <a:pos x="139" y="58"/>
                </a:cxn>
                <a:cxn ang="0">
                  <a:pos x="139" y="70"/>
                </a:cxn>
                <a:cxn ang="0">
                  <a:pos x="158" y="66"/>
                </a:cxn>
                <a:cxn ang="0">
                  <a:pos x="177" y="68"/>
                </a:cxn>
                <a:cxn ang="0">
                  <a:pos x="183" y="62"/>
                </a:cxn>
                <a:cxn ang="0">
                  <a:pos x="196" y="58"/>
                </a:cxn>
                <a:cxn ang="0">
                  <a:pos x="188" y="53"/>
                </a:cxn>
                <a:cxn ang="0">
                  <a:pos x="170" y="49"/>
                </a:cxn>
                <a:cxn ang="0">
                  <a:pos x="170" y="43"/>
                </a:cxn>
                <a:cxn ang="0">
                  <a:pos x="158" y="36"/>
                </a:cxn>
                <a:cxn ang="0">
                  <a:pos x="147" y="34"/>
                </a:cxn>
                <a:cxn ang="0">
                  <a:pos x="143" y="30"/>
                </a:cxn>
                <a:cxn ang="0">
                  <a:pos x="138" y="30"/>
                </a:cxn>
                <a:cxn ang="0">
                  <a:pos x="123" y="23"/>
                </a:cxn>
                <a:cxn ang="0">
                  <a:pos x="104" y="15"/>
                </a:cxn>
                <a:cxn ang="0">
                  <a:pos x="96" y="9"/>
                </a:cxn>
                <a:cxn ang="0">
                  <a:pos x="75" y="7"/>
                </a:cxn>
                <a:cxn ang="0">
                  <a:pos x="57" y="0"/>
                </a:cxn>
                <a:cxn ang="0">
                  <a:pos x="36" y="4"/>
                </a:cxn>
                <a:cxn ang="0">
                  <a:pos x="17" y="11"/>
                </a:cxn>
                <a:cxn ang="0">
                  <a:pos x="11" y="19"/>
                </a:cxn>
              </a:cxnLst>
              <a:rect l="0" t="0" r="r" b="b"/>
              <a:pathLst>
                <a:path w="196" h="70">
                  <a:moveTo>
                    <a:pt x="38" y="28"/>
                  </a:moveTo>
                  <a:lnTo>
                    <a:pt x="40" y="26"/>
                  </a:lnTo>
                  <a:lnTo>
                    <a:pt x="42" y="26"/>
                  </a:lnTo>
                  <a:lnTo>
                    <a:pt x="45" y="30"/>
                  </a:lnTo>
                  <a:lnTo>
                    <a:pt x="45" y="34"/>
                  </a:lnTo>
                  <a:lnTo>
                    <a:pt x="40" y="34"/>
                  </a:lnTo>
                  <a:lnTo>
                    <a:pt x="36" y="34"/>
                  </a:lnTo>
                  <a:lnTo>
                    <a:pt x="34" y="30"/>
                  </a:lnTo>
                  <a:lnTo>
                    <a:pt x="36" y="34"/>
                  </a:lnTo>
                  <a:lnTo>
                    <a:pt x="38" y="34"/>
                  </a:lnTo>
                  <a:lnTo>
                    <a:pt x="40" y="30"/>
                  </a:lnTo>
                  <a:lnTo>
                    <a:pt x="38" y="30"/>
                  </a:lnTo>
                  <a:lnTo>
                    <a:pt x="38" y="28"/>
                  </a:lnTo>
                  <a:lnTo>
                    <a:pt x="38" y="28"/>
                  </a:lnTo>
                  <a:lnTo>
                    <a:pt x="38" y="28"/>
                  </a:lnTo>
                  <a:lnTo>
                    <a:pt x="38" y="28"/>
                  </a:lnTo>
                  <a:close/>
                  <a:moveTo>
                    <a:pt x="11" y="19"/>
                  </a:moveTo>
                  <a:lnTo>
                    <a:pt x="13" y="23"/>
                  </a:lnTo>
                  <a:lnTo>
                    <a:pt x="13" y="24"/>
                  </a:lnTo>
                  <a:lnTo>
                    <a:pt x="10" y="23"/>
                  </a:lnTo>
                  <a:lnTo>
                    <a:pt x="2" y="26"/>
                  </a:lnTo>
                  <a:lnTo>
                    <a:pt x="0" y="24"/>
                  </a:lnTo>
                  <a:lnTo>
                    <a:pt x="0" y="28"/>
                  </a:lnTo>
                  <a:lnTo>
                    <a:pt x="6" y="30"/>
                  </a:lnTo>
                  <a:lnTo>
                    <a:pt x="8" y="24"/>
                  </a:lnTo>
                  <a:lnTo>
                    <a:pt x="10" y="26"/>
                  </a:lnTo>
                  <a:lnTo>
                    <a:pt x="10" y="30"/>
                  </a:lnTo>
                  <a:lnTo>
                    <a:pt x="13" y="26"/>
                  </a:lnTo>
                  <a:lnTo>
                    <a:pt x="17" y="26"/>
                  </a:lnTo>
                  <a:lnTo>
                    <a:pt x="21" y="21"/>
                  </a:lnTo>
                  <a:lnTo>
                    <a:pt x="27" y="21"/>
                  </a:lnTo>
                  <a:lnTo>
                    <a:pt x="27" y="19"/>
                  </a:lnTo>
                  <a:lnTo>
                    <a:pt x="30" y="21"/>
                  </a:lnTo>
                  <a:lnTo>
                    <a:pt x="32" y="21"/>
                  </a:lnTo>
                  <a:lnTo>
                    <a:pt x="40" y="15"/>
                  </a:lnTo>
                  <a:lnTo>
                    <a:pt x="42" y="15"/>
                  </a:lnTo>
                  <a:lnTo>
                    <a:pt x="45" y="11"/>
                  </a:lnTo>
                  <a:lnTo>
                    <a:pt x="51" y="11"/>
                  </a:lnTo>
                  <a:lnTo>
                    <a:pt x="55" y="11"/>
                  </a:lnTo>
                  <a:lnTo>
                    <a:pt x="60" y="11"/>
                  </a:lnTo>
                  <a:lnTo>
                    <a:pt x="62" y="15"/>
                  </a:lnTo>
                  <a:lnTo>
                    <a:pt x="60" y="15"/>
                  </a:lnTo>
                  <a:lnTo>
                    <a:pt x="57" y="15"/>
                  </a:lnTo>
                  <a:lnTo>
                    <a:pt x="55" y="17"/>
                  </a:lnTo>
                  <a:lnTo>
                    <a:pt x="57" y="21"/>
                  </a:lnTo>
                  <a:lnTo>
                    <a:pt x="66" y="23"/>
                  </a:lnTo>
                  <a:lnTo>
                    <a:pt x="70" y="21"/>
                  </a:lnTo>
                  <a:lnTo>
                    <a:pt x="74" y="21"/>
                  </a:lnTo>
                  <a:lnTo>
                    <a:pt x="75" y="23"/>
                  </a:lnTo>
                  <a:lnTo>
                    <a:pt x="81" y="24"/>
                  </a:lnTo>
                  <a:lnTo>
                    <a:pt x="83" y="24"/>
                  </a:lnTo>
                  <a:lnTo>
                    <a:pt x="85" y="23"/>
                  </a:lnTo>
                  <a:lnTo>
                    <a:pt x="87" y="24"/>
                  </a:lnTo>
                  <a:lnTo>
                    <a:pt x="87" y="26"/>
                  </a:lnTo>
                  <a:lnTo>
                    <a:pt x="94" y="30"/>
                  </a:lnTo>
                  <a:lnTo>
                    <a:pt x="100" y="30"/>
                  </a:lnTo>
                  <a:lnTo>
                    <a:pt x="100" y="30"/>
                  </a:lnTo>
                  <a:lnTo>
                    <a:pt x="104" y="34"/>
                  </a:lnTo>
                  <a:lnTo>
                    <a:pt x="106" y="30"/>
                  </a:lnTo>
                  <a:lnTo>
                    <a:pt x="109" y="34"/>
                  </a:lnTo>
                  <a:lnTo>
                    <a:pt x="115" y="30"/>
                  </a:lnTo>
                  <a:lnTo>
                    <a:pt x="117" y="30"/>
                  </a:lnTo>
                  <a:lnTo>
                    <a:pt x="121" y="43"/>
                  </a:lnTo>
                  <a:lnTo>
                    <a:pt x="124" y="51"/>
                  </a:lnTo>
                  <a:lnTo>
                    <a:pt x="128" y="51"/>
                  </a:lnTo>
                  <a:lnTo>
                    <a:pt x="130" y="49"/>
                  </a:lnTo>
                  <a:lnTo>
                    <a:pt x="134" y="53"/>
                  </a:lnTo>
                  <a:lnTo>
                    <a:pt x="141" y="53"/>
                  </a:lnTo>
                  <a:lnTo>
                    <a:pt x="141" y="55"/>
                  </a:lnTo>
                  <a:lnTo>
                    <a:pt x="145" y="55"/>
                  </a:lnTo>
                  <a:lnTo>
                    <a:pt x="145" y="58"/>
                  </a:lnTo>
                  <a:lnTo>
                    <a:pt x="139" y="58"/>
                  </a:lnTo>
                  <a:lnTo>
                    <a:pt x="134" y="64"/>
                  </a:lnTo>
                  <a:lnTo>
                    <a:pt x="134" y="68"/>
                  </a:lnTo>
                  <a:lnTo>
                    <a:pt x="139" y="70"/>
                  </a:lnTo>
                  <a:lnTo>
                    <a:pt x="145" y="66"/>
                  </a:lnTo>
                  <a:lnTo>
                    <a:pt x="149" y="68"/>
                  </a:lnTo>
                  <a:lnTo>
                    <a:pt x="158" y="66"/>
                  </a:lnTo>
                  <a:lnTo>
                    <a:pt x="160" y="66"/>
                  </a:lnTo>
                  <a:lnTo>
                    <a:pt x="168" y="70"/>
                  </a:lnTo>
                  <a:lnTo>
                    <a:pt x="177" y="68"/>
                  </a:lnTo>
                  <a:lnTo>
                    <a:pt x="177" y="64"/>
                  </a:lnTo>
                  <a:lnTo>
                    <a:pt x="179" y="66"/>
                  </a:lnTo>
                  <a:lnTo>
                    <a:pt x="183" y="62"/>
                  </a:lnTo>
                  <a:lnTo>
                    <a:pt x="190" y="64"/>
                  </a:lnTo>
                  <a:lnTo>
                    <a:pt x="194" y="62"/>
                  </a:lnTo>
                  <a:lnTo>
                    <a:pt x="196" y="58"/>
                  </a:lnTo>
                  <a:lnTo>
                    <a:pt x="194" y="58"/>
                  </a:lnTo>
                  <a:lnTo>
                    <a:pt x="192" y="58"/>
                  </a:lnTo>
                  <a:lnTo>
                    <a:pt x="188" y="53"/>
                  </a:lnTo>
                  <a:lnTo>
                    <a:pt x="183" y="49"/>
                  </a:lnTo>
                  <a:lnTo>
                    <a:pt x="171" y="49"/>
                  </a:lnTo>
                  <a:lnTo>
                    <a:pt x="170" y="49"/>
                  </a:lnTo>
                  <a:lnTo>
                    <a:pt x="171" y="47"/>
                  </a:lnTo>
                  <a:lnTo>
                    <a:pt x="173" y="43"/>
                  </a:lnTo>
                  <a:lnTo>
                    <a:pt x="170" y="43"/>
                  </a:lnTo>
                  <a:lnTo>
                    <a:pt x="168" y="43"/>
                  </a:lnTo>
                  <a:lnTo>
                    <a:pt x="164" y="43"/>
                  </a:lnTo>
                  <a:lnTo>
                    <a:pt x="158" y="36"/>
                  </a:lnTo>
                  <a:lnTo>
                    <a:pt x="155" y="39"/>
                  </a:lnTo>
                  <a:lnTo>
                    <a:pt x="153" y="36"/>
                  </a:lnTo>
                  <a:lnTo>
                    <a:pt x="147" y="34"/>
                  </a:lnTo>
                  <a:lnTo>
                    <a:pt x="145" y="34"/>
                  </a:lnTo>
                  <a:lnTo>
                    <a:pt x="143" y="34"/>
                  </a:lnTo>
                  <a:lnTo>
                    <a:pt x="143" y="30"/>
                  </a:lnTo>
                  <a:lnTo>
                    <a:pt x="141" y="30"/>
                  </a:lnTo>
                  <a:lnTo>
                    <a:pt x="141" y="34"/>
                  </a:lnTo>
                  <a:lnTo>
                    <a:pt x="138" y="30"/>
                  </a:lnTo>
                  <a:lnTo>
                    <a:pt x="130" y="30"/>
                  </a:lnTo>
                  <a:lnTo>
                    <a:pt x="128" y="24"/>
                  </a:lnTo>
                  <a:lnTo>
                    <a:pt x="123" y="23"/>
                  </a:lnTo>
                  <a:lnTo>
                    <a:pt x="119" y="19"/>
                  </a:lnTo>
                  <a:lnTo>
                    <a:pt x="107" y="17"/>
                  </a:lnTo>
                  <a:lnTo>
                    <a:pt x="104" y="15"/>
                  </a:lnTo>
                  <a:lnTo>
                    <a:pt x="104" y="11"/>
                  </a:lnTo>
                  <a:lnTo>
                    <a:pt x="100" y="9"/>
                  </a:lnTo>
                  <a:lnTo>
                    <a:pt x="96" y="9"/>
                  </a:lnTo>
                  <a:lnTo>
                    <a:pt x="94" y="7"/>
                  </a:lnTo>
                  <a:lnTo>
                    <a:pt x="79" y="6"/>
                  </a:lnTo>
                  <a:lnTo>
                    <a:pt x="75" y="7"/>
                  </a:lnTo>
                  <a:lnTo>
                    <a:pt x="70" y="6"/>
                  </a:lnTo>
                  <a:lnTo>
                    <a:pt x="66" y="2"/>
                  </a:lnTo>
                  <a:lnTo>
                    <a:pt x="57" y="0"/>
                  </a:lnTo>
                  <a:lnTo>
                    <a:pt x="51" y="0"/>
                  </a:lnTo>
                  <a:lnTo>
                    <a:pt x="45" y="4"/>
                  </a:lnTo>
                  <a:lnTo>
                    <a:pt x="36" y="4"/>
                  </a:lnTo>
                  <a:lnTo>
                    <a:pt x="30" y="6"/>
                  </a:lnTo>
                  <a:lnTo>
                    <a:pt x="27" y="9"/>
                  </a:lnTo>
                  <a:lnTo>
                    <a:pt x="17" y="11"/>
                  </a:lnTo>
                  <a:lnTo>
                    <a:pt x="15" y="15"/>
                  </a:lnTo>
                  <a:lnTo>
                    <a:pt x="11" y="15"/>
                  </a:lnTo>
                  <a:lnTo>
                    <a:pt x="11" y="19"/>
                  </a:lnTo>
                  <a:lnTo>
                    <a:pt x="11" y="19"/>
                  </a:lnTo>
                  <a:lnTo>
                    <a:pt x="11" y="19"/>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77" name="Freeform 162">
              <a:extLst>
                <a:ext uri="{FF2B5EF4-FFF2-40B4-BE49-F238E27FC236}">
                  <a16:creationId xmlns:a16="http://schemas.microsoft.com/office/drawing/2014/main" id="{07B9CC27-87C5-4A07-AA8D-A5F3C1B36ADD}"/>
                </a:ext>
              </a:extLst>
            </p:cNvPr>
            <p:cNvSpPr>
              <a:spLocks/>
            </p:cNvSpPr>
            <p:nvPr/>
          </p:nvSpPr>
          <p:spPr bwMode="auto">
            <a:xfrm>
              <a:off x="8768984" y="2742042"/>
              <a:ext cx="31482" cy="15391"/>
            </a:xfrm>
            <a:custGeom>
              <a:avLst/>
              <a:gdLst/>
              <a:ahLst/>
              <a:cxnLst>
                <a:cxn ang="0">
                  <a:pos x="77" y="38"/>
                </a:cxn>
                <a:cxn ang="0">
                  <a:pos x="71" y="30"/>
                </a:cxn>
                <a:cxn ang="0">
                  <a:pos x="75" y="23"/>
                </a:cxn>
                <a:cxn ang="0">
                  <a:pos x="79" y="23"/>
                </a:cxn>
                <a:cxn ang="0">
                  <a:pos x="77" y="21"/>
                </a:cxn>
                <a:cxn ang="0">
                  <a:pos x="75" y="23"/>
                </a:cxn>
                <a:cxn ang="0">
                  <a:pos x="71" y="19"/>
                </a:cxn>
                <a:cxn ang="0">
                  <a:pos x="66" y="13"/>
                </a:cxn>
                <a:cxn ang="0">
                  <a:pos x="60" y="10"/>
                </a:cxn>
                <a:cxn ang="0">
                  <a:pos x="53" y="13"/>
                </a:cxn>
                <a:cxn ang="0">
                  <a:pos x="53" y="17"/>
                </a:cxn>
                <a:cxn ang="0">
                  <a:pos x="49" y="23"/>
                </a:cxn>
                <a:cxn ang="0">
                  <a:pos x="41" y="27"/>
                </a:cxn>
                <a:cxn ang="0">
                  <a:pos x="41" y="30"/>
                </a:cxn>
                <a:cxn ang="0">
                  <a:pos x="47" y="36"/>
                </a:cxn>
                <a:cxn ang="0">
                  <a:pos x="45" y="38"/>
                </a:cxn>
                <a:cxn ang="0">
                  <a:pos x="41" y="40"/>
                </a:cxn>
                <a:cxn ang="0">
                  <a:pos x="34" y="44"/>
                </a:cxn>
                <a:cxn ang="0">
                  <a:pos x="34" y="38"/>
                </a:cxn>
                <a:cxn ang="0">
                  <a:pos x="34" y="32"/>
                </a:cxn>
                <a:cxn ang="0">
                  <a:pos x="28" y="32"/>
                </a:cxn>
                <a:cxn ang="0">
                  <a:pos x="28" y="36"/>
                </a:cxn>
                <a:cxn ang="0">
                  <a:pos x="26" y="36"/>
                </a:cxn>
                <a:cxn ang="0">
                  <a:pos x="21" y="32"/>
                </a:cxn>
                <a:cxn ang="0">
                  <a:pos x="13" y="27"/>
                </a:cxn>
                <a:cxn ang="0">
                  <a:pos x="13" y="23"/>
                </a:cxn>
                <a:cxn ang="0">
                  <a:pos x="11" y="23"/>
                </a:cxn>
                <a:cxn ang="0">
                  <a:pos x="4" y="23"/>
                </a:cxn>
                <a:cxn ang="0">
                  <a:pos x="0" y="23"/>
                </a:cxn>
                <a:cxn ang="0">
                  <a:pos x="2" y="17"/>
                </a:cxn>
                <a:cxn ang="0">
                  <a:pos x="2" y="13"/>
                </a:cxn>
                <a:cxn ang="0">
                  <a:pos x="0" y="10"/>
                </a:cxn>
                <a:cxn ang="0">
                  <a:pos x="2" y="4"/>
                </a:cxn>
                <a:cxn ang="0">
                  <a:pos x="7" y="2"/>
                </a:cxn>
                <a:cxn ang="0">
                  <a:pos x="9" y="6"/>
                </a:cxn>
                <a:cxn ang="0">
                  <a:pos x="13" y="8"/>
                </a:cxn>
                <a:cxn ang="0">
                  <a:pos x="13" y="10"/>
                </a:cxn>
                <a:cxn ang="0">
                  <a:pos x="13" y="12"/>
                </a:cxn>
                <a:cxn ang="0">
                  <a:pos x="17" y="12"/>
                </a:cxn>
                <a:cxn ang="0">
                  <a:pos x="17" y="10"/>
                </a:cxn>
                <a:cxn ang="0">
                  <a:pos x="21" y="10"/>
                </a:cxn>
                <a:cxn ang="0">
                  <a:pos x="32" y="15"/>
                </a:cxn>
                <a:cxn ang="0">
                  <a:pos x="37" y="12"/>
                </a:cxn>
                <a:cxn ang="0">
                  <a:pos x="53" y="4"/>
                </a:cxn>
                <a:cxn ang="0">
                  <a:pos x="60" y="0"/>
                </a:cxn>
                <a:cxn ang="0">
                  <a:pos x="62" y="4"/>
                </a:cxn>
                <a:cxn ang="0">
                  <a:pos x="71" y="4"/>
                </a:cxn>
                <a:cxn ang="0">
                  <a:pos x="81" y="10"/>
                </a:cxn>
                <a:cxn ang="0">
                  <a:pos x="85" y="15"/>
                </a:cxn>
                <a:cxn ang="0">
                  <a:pos x="88" y="17"/>
                </a:cxn>
                <a:cxn ang="0">
                  <a:pos x="88" y="23"/>
                </a:cxn>
                <a:cxn ang="0">
                  <a:pos x="88" y="32"/>
                </a:cxn>
                <a:cxn ang="0">
                  <a:pos x="85" y="36"/>
                </a:cxn>
                <a:cxn ang="0">
                  <a:pos x="81" y="42"/>
                </a:cxn>
                <a:cxn ang="0">
                  <a:pos x="81" y="42"/>
                </a:cxn>
              </a:cxnLst>
              <a:rect l="0" t="0" r="r" b="b"/>
              <a:pathLst>
                <a:path w="90" h="44">
                  <a:moveTo>
                    <a:pt x="81" y="42"/>
                  </a:moveTo>
                  <a:lnTo>
                    <a:pt x="77" y="38"/>
                  </a:lnTo>
                  <a:lnTo>
                    <a:pt x="75" y="32"/>
                  </a:lnTo>
                  <a:lnTo>
                    <a:pt x="71" y="30"/>
                  </a:lnTo>
                  <a:lnTo>
                    <a:pt x="75" y="27"/>
                  </a:lnTo>
                  <a:lnTo>
                    <a:pt x="75" y="23"/>
                  </a:lnTo>
                  <a:lnTo>
                    <a:pt x="77" y="23"/>
                  </a:lnTo>
                  <a:lnTo>
                    <a:pt x="79" y="23"/>
                  </a:lnTo>
                  <a:lnTo>
                    <a:pt x="79" y="19"/>
                  </a:lnTo>
                  <a:lnTo>
                    <a:pt x="77" y="21"/>
                  </a:lnTo>
                  <a:lnTo>
                    <a:pt x="75" y="23"/>
                  </a:lnTo>
                  <a:lnTo>
                    <a:pt x="75" y="23"/>
                  </a:lnTo>
                  <a:lnTo>
                    <a:pt x="71" y="23"/>
                  </a:lnTo>
                  <a:lnTo>
                    <a:pt x="71" y="19"/>
                  </a:lnTo>
                  <a:lnTo>
                    <a:pt x="68" y="15"/>
                  </a:lnTo>
                  <a:lnTo>
                    <a:pt x="66" y="13"/>
                  </a:lnTo>
                  <a:lnTo>
                    <a:pt x="64" y="12"/>
                  </a:lnTo>
                  <a:lnTo>
                    <a:pt x="60" y="10"/>
                  </a:lnTo>
                  <a:lnTo>
                    <a:pt x="56" y="10"/>
                  </a:lnTo>
                  <a:lnTo>
                    <a:pt x="53" y="13"/>
                  </a:lnTo>
                  <a:lnTo>
                    <a:pt x="53" y="17"/>
                  </a:lnTo>
                  <a:lnTo>
                    <a:pt x="53" y="17"/>
                  </a:lnTo>
                  <a:lnTo>
                    <a:pt x="53" y="19"/>
                  </a:lnTo>
                  <a:lnTo>
                    <a:pt x="49" y="23"/>
                  </a:lnTo>
                  <a:lnTo>
                    <a:pt x="43" y="23"/>
                  </a:lnTo>
                  <a:lnTo>
                    <a:pt x="41" y="27"/>
                  </a:lnTo>
                  <a:lnTo>
                    <a:pt x="41" y="27"/>
                  </a:lnTo>
                  <a:lnTo>
                    <a:pt x="41" y="30"/>
                  </a:lnTo>
                  <a:lnTo>
                    <a:pt x="43" y="32"/>
                  </a:lnTo>
                  <a:lnTo>
                    <a:pt x="47" y="36"/>
                  </a:lnTo>
                  <a:lnTo>
                    <a:pt x="47" y="38"/>
                  </a:lnTo>
                  <a:lnTo>
                    <a:pt x="45" y="38"/>
                  </a:lnTo>
                  <a:lnTo>
                    <a:pt x="41" y="38"/>
                  </a:lnTo>
                  <a:lnTo>
                    <a:pt x="41" y="40"/>
                  </a:lnTo>
                  <a:lnTo>
                    <a:pt x="37" y="44"/>
                  </a:lnTo>
                  <a:lnTo>
                    <a:pt x="34" y="44"/>
                  </a:lnTo>
                  <a:lnTo>
                    <a:pt x="32" y="40"/>
                  </a:lnTo>
                  <a:lnTo>
                    <a:pt x="34" y="38"/>
                  </a:lnTo>
                  <a:lnTo>
                    <a:pt x="32" y="36"/>
                  </a:lnTo>
                  <a:lnTo>
                    <a:pt x="34" y="32"/>
                  </a:lnTo>
                  <a:lnTo>
                    <a:pt x="32" y="32"/>
                  </a:lnTo>
                  <a:lnTo>
                    <a:pt x="28" y="32"/>
                  </a:lnTo>
                  <a:lnTo>
                    <a:pt x="28" y="32"/>
                  </a:lnTo>
                  <a:lnTo>
                    <a:pt x="28" y="36"/>
                  </a:lnTo>
                  <a:lnTo>
                    <a:pt x="28" y="36"/>
                  </a:lnTo>
                  <a:lnTo>
                    <a:pt x="26" y="36"/>
                  </a:lnTo>
                  <a:lnTo>
                    <a:pt x="22" y="36"/>
                  </a:lnTo>
                  <a:lnTo>
                    <a:pt x="21" y="32"/>
                  </a:lnTo>
                  <a:lnTo>
                    <a:pt x="21" y="27"/>
                  </a:lnTo>
                  <a:lnTo>
                    <a:pt x="13" y="27"/>
                  </a:lnTo>
                  <a:lnTo>
                    <a:pt x="13" y="27"/>
                  </a:lnTo>
                  <a:lnTo>
                    <a:pt x="13" y="23"/>
                  </a:lnTo>
                  <a:lnTo>
                    <a:pt x="11" y="23"/>
                  </a:lnTo>
                  <a:lnTo>
                    <a:pt x="11" y="23"/>
                  </a:lnTo>
                  <a:lnTo>
                    <a:pt x="7" y="23"/>
                  </a:lnTo>
                  <a:lnTo>
                    <a:pt x="4" y="23"/>
                  </a:lnTo>
                  <a:lnTo>
                    <a:pt x="2" y="23"/>
                  </a:lnTo>
                  <a:lnTo>
                    <a:pt x="0" y="23"/>
                  </a:lnTo>
                  <a:lnTo>
                    <a:pt x="0" y="21"/>
                  </a:lnTo>
                  <a:lnTo>
                    <a:pt x="2" y="17"/>
                  </a:lnTo>
                  <a:lnTo>
                    <a:pt x="4" y="15"/>
                  </a:lnTo>
                  <a:lnTo>
                    <a:pt x="2" y="13"/>
                  </a:lnTo>
                  <a:lnTo>
                    <a:pt x="0" y="12"/>
                  </a:lnTo>
                  <a:lnTo>
                    <a:pt x="0" y="10"/>
                  </a:lnTo>
                  <a:lnTo>
                    <a:pt x="2" y="8"/>
                  </a:lnTo>
                  <a:lnTo>
                    <a:pt x="2" y="4"/>
                  </a:lnTo>
                  <a:lnTo>
                    <a:pt x="4" y="2"/>
                  </a:lnTo>
                  <a:lnTo>
                    <a:pt x="7" y="2"/>
                  </a:lnTo>
                  <a:lnTo>
                    <a:pt x="7" y="4"/>
                  </a:lnTo>
                  <a:lnTo>
                    <a:pt x="9" y="6"/>
                  </a:lnTo>
                  <a:lnTo>
                    <a:pt x="11" y="8"/>
                  </a:lnTo>
                  <a:lnTo>
                    <a:pt x="13" y="8"/>
                  </a:lnTo>
                  <a:lnTo>
                    <a:pt x="13" y="8"/>
                  </a:lnTo>
                  <a:lnTo>
                    <a:pt x="13" y="10"/>
                  </a:lnTo>
                  <a:lnTo>
                    <a:pt x="13" y="10"/>
                  </a:lnTo>
                  <a:lnTo>
                    <a:pt x="13" y="12"/>
                  </a:lnTo>
                  <a:lnTo>
                    <a:pt x="17" y="13"/>
                  </a:lnTo>
                  <a:lnTo>
                    <a:pt x="17" y="12"/>
                  </a:lnTo>
                  <a:lnTo>
                    <a:pt x="17" y="10"/>
                  </a:lnTo>
                  <a:lnTo>
                    <a:pt x="17" y="10"/>
                  </a:lnTo>
                  <a:lnTo>
                    <a:pt x="17" y="8"/>
                  </a:lnTo>
                  <a:lnTo>
                    <a:pt x="21" y="10"/>
                  </a:lnTo>
                  <a:lnTo>
                    <a:pt x="26" y="13"/>
                  </a:lnTo>
                  <a:lnTo>
                    <a:pt x="32" y="15"/>
                  </a:lnTo>
                  <a:lnTo>
                    <a:pt x="36" y="13"/>
                  </a:lnTo>
                  <a:lnTo>
                    <a:pt x="37" y="12"/>
                  </a:lnTo>
                  <a:lnTo>
                    <a:pt x="47" y="6"/>
                  </a:lnTo>
                  <a:lnTo>
                    <a:pt x="53" y="4"/>
                  </a:lnTo>
                  <a:lnTo>
                    <a:pt x="56" y="0"/>
                  </a:lnTo>
                  <a:lnTo>
                    <a:pt x="60" y="0"/>
                  </a:lnTo>
                  <a:lnTo>
                    <a:pt x="60" y="2"/>
                  </a:lnTo>
                  <a:lnTo>
                    <a:pt x="62" y="4"/>
                  </a:lnTo>
                  <a:lnTo>
                    <a:pt x="64" y="4"/>
                  </a:lnTo>
                  <a:lnTo>
                    <a:pt x="71" y="4"/>
                  </a:lnTo>
                  <a:lnTo>
                    <a:pt x="75" y="4"/>
                  </a:lnTo>
                  <a:lnTo>
                    <a:pt x="81" y="10"/>
                  </a:lnTo>
                  <a:lnTo>
                    <a:pt x="85" y="13"/>
                  </a:lnTo>
                  <a:lnTo>
                    <a:pt x="85" y="15"/>
                  </a:lnTo>
                  <a:lnTo>
                    <a:pt x="88" y="15"/>
                  </a:lnTo>
                  <a:lnTo>
                    <a:pt x="88" y="17"/>
                  </a:lnTo>
                  <a:lnTo>
                    <a:pt x="88" y="21"/>
                  </a:lnTo>
                  <a:lnTo>
                    <a:pt x="88" y="23"/>
                  </a:lnTo>
                  <a:lnTo>
                    <a:pt x="90" y="27"/>
                  </a:lnTo>
                  <a:lnTo>
                    <a:pt x="88" y="32"/>
                  </a:lnTo>
                  <a:lnTo>
                    <a:pt x="86" y="36"/>
                  </a:lnTo>
                  <a:lnTo>
                    <a:pt x="85" y="36"/>
                  </a:lnTo>
                  <a:lnTo>
                    <a:pt x="83" y="36"/>
                  </a:lnTo>
                  <a:lnTo>
                    <a:pt x="81" y="42"/>
                  </a:lnTo>
                  <a:lnTo>
                    <a:pt x="81" y="42"/>
                  </a:lnTo>
                  <a:lnTo>
                    <a:pt x="81" y="42"/>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78" name="Freeform 163">
              <a:extLst>
                <a:ext uri="{FF2B5EF4-FFF2-40B4-BE49-F238E27FC236}">
                  <a16:creationId xmlns:a16="http://schemas.microsoft.com/office/drawing/2014/main" id="{446E8290-BB53-441C-B869-BEC829990DDB}"/>
                </a:ext>
              </a:extLst>
            </p:cNvPr>
            <p:cNvSpPr>
              <a:spLocks/>
            </p:cNvSpPr>
            <p:nvPr/>
          </p:nvSpPr>
          <p:spPr bwMode="auto">
            <a:xfrm>
              <a:off x="8745198" y="2731548"/>
              <a:ext cx="21688" cy="19939"/>
            </a:xfrm>
            <a:custGeom>
              <a:avLst/>
              <a:gdLst/>
              <a:ahLst/>
              <a:cxnLst>
                <a:cxn ang="0">
                  <a:pos x="55" y="53"/>
                </a:cxn>
                <a:cxn ang="0">
                  <a:pos x="57" y="53"/>
                </a:cxn>
                <a:cxn ang="0">
                  <a:pos x="57" y="57"/>
                </a:cxn>
                <a:cxn ang="0">
                  <a:pos x="53" y="55"/>
                </a:cxn>
                <a:cxn ang="0">
                  <a:pos x="49" y="53"/>
                </a:cxn>
                <a:cxn ang="0">
                  <a:pos x="49" y="47"/>
                </a:cxn>
                <a:cxn ang="0">
                  <a:pos x="43" y="47"/>
                </a:cxn>
                <a:cxn ang="0">
                  <a:pos x="45" y="49"/>
                </a:cxn>
                <a:cxn ang="0">
                  <a:pos x="49" y="53"/>
                </a:cxn>
                <a:cxn ang="0">
                  <a:pos x="43" y="53"/>
                </a:cxn>
                <a:cxn ang="0">
                  <a:pos x="38" y="49"/>
                </a:cxn>
                <a:cxn ang="0">
                  <a:pos x="40" y="43"/>
                </a:cxn>
                <a:cxn ang="0">
                  <a:pos x="36" y="36"/>
                </a:cxn>
                <a:cxn ang="0">
                  <a:pos x="30" y="34"/>
                </a:cxn>
                <a:cxn ang="0">
                  <a:pos x="25" y="27"/>
                </a:cxn>
                <a:cxn ang="0">
                  <a:pos x="21" y="21"/>
                </a:cxn>
                <a:cxn ang="0">
                  <a:pos x="13" y="19"/>
                </a:cxn>
                <a:cxn ang="0">
                  <a:pos x="13" y="21"/>
                </a:cxn>
                <a:cxn ang="0">
                  <a:pos x="19" y="28"/>
                </a:cxn>
                <a:cxn ang="0">
                  <a:pos x="15" y="30"/>
                </a:cxn>
                <a:cxn ang="0">
                  <a:pos x="9" y="27"/>
                </a:cxn>
                <a:cxn ang="0">
                  <a:pos x="0" y="21"/>
                </a:cxn>
                <a:cxn ang="0">
                  <a:pos x="0" y="15"/>
                </a:cxn>
                <a:cxn ang="0">
                  <a:pos x="4" y="10"/>
                </a:cxn>
                <a:cxn ang="0">
                  <a:pos x="0" y="8"/>
                </a:cxn>
                <a:cxn ang="0">
                  <a:pos x="4" y="2"/>
                </a:cxn>
                <a:cxn ang="0">
                  <a:pos x="4" y="0"/>
                </a:cxn>
                <a:cxn ang="0">
                  <a:pos x="9" y="0"/>
                </a:cxn>
                <a:cxn ang="0">
                  <a:pos x="23" y="2"/>
                </a:cxn>
                <a:cxn ang="0">
                  <a:pos x="30" y="4"/>
                </a:cxn>
                <a:cxn ang="0">
                  <a:pos x="32" y="6"/>
                </a:cxn>
                <a:cxn ang="0">
                  <a:pos x="40" y="10"/>
                </a:cxn>
                <a:cxn ang="0">
                  <a:pos x="40" y="11"/>
                </a:cxn>
                <a:cxn ang="0">
                  <a:pos x="43" y="10"/>
                </a:cxn>
                <a:cxn ang="0">
                  <a:pos x="49" y="11"/>
                </a:cxn>
                <a:cxn ang="0">
                  <a:pos x="49" y="19"/>
                </a:cxn>
                <a:cxn ang="0">
                  <a:pos x="55" y="25"/>
                </a:cxn>
                <a:cxn ang="0">
                  <a:pos x="60" y="28"/>
                </a:cxn>
                <a:cxn ang="0">
                  <a:pos x="62" y="30"/>
                </a:cxn>
                <a:cxn ang="0">
                  <a:pos x="58" y="30"/>
                </a:cxn>
                <a:cxn ang="0">
                  <a:pos x="55" y="38"/>
                </a:cxn>
                <a:cxn ang="0">
                  <a:pos x="57" y="42"/>
                </a:cxn>
                <a:cxn ang="0">
                  <a:pos x="57" y="47"/>
                </a:cxn>
                <a:cxn ang="0">
                  <a:pos x="55" y="53"/>
                </a:cxn>
                <a:cxn ang="0">
                  <a:pos x="55" y="53"/>
                </a:cxn>
                <a:cxn ang="0">
                  <a:pos x="55" y="53"/>
                </a:cxn>
              </a:cxnLst>
              <a:rect l="0" t="0" r="r" b="b"/>
              <a:pathLst>
                <a:path w="62" h="57">
                  <a:moveTo>
                    <a:pt x="55" y="53"/>
                  </a:moveTo>
                  <a:lnTo>
                    <a:pt x="55" y="53"/>
                  </a:lnTo>
                  <a:lnTo>
                    <a:pt x="57" y="53"/>
                  </a:lnTo>
                  <a:lnTo>
                    <a:pt x="57" y="53"/>
                  </a:lnTo>
                  <a:lnTo>
                    <a:pt x="57" y="55"/>
                  </a:lnTo>
                  <a:lnTo>
                    <a:pt x="57" y="57"/>
                  </a:lnTo>
                  <a:lnTo>
                    <a:pt x="53" y="57"/>
                  </a:lnTo>
                  <a:lnTo>
                    <a:pt x="53" y="55"/>
                  </a:lnTo>
                  <a:lnTo>
                    <a:pt x="51" y="55"/>
                  </a:lnTo>
                  <a:lnTo>
                    <a:pt x="49" y="53"/>
                  </a:lnTo>
                  <a:lnTo>
                    <a:pt x="49" y="49"/>
                  </a:lnTo>
                  <a:lnTo>
                    <a:pt x="49" y="47"/>
                  </a:lnTo>
                  <a:lnTo>
                    <a:pt x="43" y="45"/>
                  </a:lnTo>
                  <a:lnTo>
                    <a:pt x="43" y="47"/>
                  </a:lnTo>
                  <a:lnTo>
                    <a:pt x="43" y="47"/>
                  </a:lnTo>
                  <a:lnTo>
                    <a:pt x="45" y="49"/>
                  </a:lnTo>
                  <a:lnTo>
                    <a:pt x="49" y="49"/>
                  </a:lnTo>
                  <a:lnTo>
                    <a:pt x="49" y="53"/>
                  </a:lnTo>
                  <a:lnTo>
                    <a:pt x="45" y="55"/>
                  </a:lnTo>
                  <a:lnTo>
                    <a:pt x="43" y="53"/>
                  </a:lnTo>
                  <a:lnTo>
                    <a:pt x="40" y="53"/>
                  </a:lnTo>
                  <a:lnTo>
                    <a:pt x="38" y="49"/>
                  </a:lnTo>
                  <a:lnTo>
                    <a:pt x="38" y="47"/>
                  </a:lnTo>
                  <a:lnTo>
                    <a:pt x="40" y="43"/>
                  </a:lnTo>
                  <a:lnTo>
                    <a:pt x="40" y="42"/>
                  </a:lnTo>
                  <a:lnTo>
                    <a:pt x="36" y="36"/>
                  </a:lnTo>
                  <a:lnTo>
                    <a:pt x="34" y="36"/>
                  </a:lnTo>
                  <a:lnTo>
                    <a:pt x="30" y="34"/>
                  </a:lnTo>
                  <a:lnTo>
                    <a:pt x="25" y="30"/>
                  </a:lnTo>
                  <a:lnTo>
                    <a:pt x="25" y="27"/>
                  </a:lnTo>
                  <a:lnTo>
                    <a:pt x="21" y="25"/>
                  </a:lnTo>
                  <a:lnTo>
                    <a:pt x="21" y="21"/>
                  </a:lnTo>
                  <a:lnTo>
                    <a:pt x="17" y="19"/>
                  </a:lnTo>
                  <a:lnTo>
                    <a:pt x="13" y="19"/>
                  </a:lnTo>
                  <a:lnTo>
                    <a:pt x="13" y="19"/>
                  </a:lnTo>
                  <a:lnTo>
                    <a:pt x="13" y="21"/>
                  </a:lnTo>
                  <a:lnTo>
                    <a:pt x="17" y="25"/>
                  </a:lnTo>
                  <a:lnTo>
                    <a:pt x="19" y="28"/>
                  </a:lnTo>
                  <a:lnTo>
                    <a:pt x="17" y="30"/>
                  </a:lnTo>
                  <a:lnTo>
                    <a:pt x="15" y="30"/>
                  </a:lnTo>
                  <a:lnTo>
                    <a:pt x="13" y="28"/>
                  </a:lnTo>
                  <a:lnTo>
                    <a:pt x="9" y="27"/>
                  </a:lnTo>
                  <a:lnTo>
                    <a:pt x="4" y="27"/>
                  </a:lnTo>
                  <a:lnTo>
                    <a:pt x="0" y="21"/>
                  </a:lnTo>
                  <a:lnTo>
                    <a:pt x="0" y="19"/>
                  </a:lnTo>
                  <a:lnTo>
                    <a:pt x="0" y="15"/>
                  </a:lnTo>
                  <a:lnTo>
                    <a:pt x="4" y="11"/>
                  </a:lnTo>
                  <a:lnTo>
                    <a:pt x="4" y="10"/>
                  </a:lnTo>
                  <a:lnTo>
                    <a:pt x="0" y="8"/>
                  </a:lnTo>
                  <a:lnTo>
                    <a:pt x="0" y="8"/>
                  </a:lnTo>
                  <a:lnTo>
                    <a:pt x="0" y="6"/>
                  </a:lnTo>
                  <a:lnTo>
                    <a:pt x="4" y="2"/>
                  </a:lnTo>
                  <a:lnTo>
                    <a:pt x="0" y="2"/>
                  </a:lnTo>
                  <a:lnTo>
                    <a:pt x="4" y="0"/>
                  </a:lnTo>
                  <a:lnTo>
                    <a:pt x="4" y="0"/>
                  </a:lnTo>
                  <a:lnTo>
                    <a:pt x="9" y="0"/>
                  </a:lnTo>
                  <a:lnTo>
                    <a:pt x="19" y="2"/>
                  </a:lnTo>
                  <a:lnTo>
                    <a:pt x="23" y="2"/>
                  </a:lnTo>
                  <a:lnTo>
                    <a:pt x="28" y="2"/>
                  </a:lnTo>
                  <a:lnTo>
                    <a:pt x="30" y="4"/>
                  </a:lnTo>
                  <a:lnTo>
                    <a:pt x="32" y="6"/>
                  </a:lnTo>
                  <a:lnTo>
                    <a:pt x="32" y="6"/>
                  </a:lnTo>
                  <a:lnTo>
                    <a:pt x="38" y="10"/>
                  </a:lnTo>
                  <a:lnTo>
                    <a:pt x="40" y="10"/>
                  </a:lnTo>
                  <a:lnTo>
                    <a:pt x="40" y="10"/>
                  </a:lnTo>
                  <a:lnTo>
                    <a:pt x="40" y="11"/>
                  </a:lnTo>
                  <a:lnTo>
                    <a:pt x="43" y="11"/>
                  </a:lnTo>
                  <a:lnTo>
                    <a:pt x="43" y="10"/>
                  </a:lnTo>
                  <a:lnTo>
                    <a:pt x="45" y="8"/>
                  </a:lnTo>
                  <a:lnTo>
                    <a:pt x="49" y="11"/>
                  </a:lnTo>
                  <a:lnTo>
                    <a:pt x="49" y="15"/>
                  </a:lnTo>
                  <a:lnTo>
                    <a:pt x="49" y="19"/>
                  </a:lnTo>
                  <a:lnTo>
                    <a:pt x="53" y="23"/>
                  </a:lnTo>
                  <a:lnTo>
                    <a:pt x="55" y="25"/>
                  </a:lnTo>
                  <a:lnTo>
                    <a:pt x="57" y="28"/>
                  </a:lnTo>
                  <a:lnTo>
                    <a:pt x="60" y="28"/>
                  </a:lnTo>
                  <a:lnTo>
                    <a:pt x="62" y="30"/>
                  </a:lnTo>
                  <a:lnTo>
                    <a:pt x="62" y="30"/>
                  </a:lnTo>
                  <a:lnTo>
                    <a:pt x="60" y="30"/>
                  </a:lnTo>
                  <a:lnTo>
                    <a:pt x="58" y="30"/>
                  </a:lnTo>
                  <a:lnTo>
                    <a:pt x="58" y="34"/>
                  </a:lnTo>
                  <a:lnTo>
                    <a:pt x="55" y="38"/>
                  </a:lnTo>
                  <a:lnTo>
                    <a:pt x="55" y="40"/>
                  </a:lnTo>
                  <a:lnTo>
                    <a:pt x="57" y="42"/>
                  </a:lnTo>
                  <a:lnTo>
                    <a:pt x="60" y="45"/>
                  </a:lnTo>
                  <a:lnTo>
                    <a:pt x="57" y="47"/>
                  </a:lnTo>
                  <a:lnTo>
                    <a:pt x="55" y="49"/>
                  </a:lnTo>
                  <a:lnTo>
                    <a:pt x="55" y="53"/>
                  </a:lnTo>
                  <a:lnTo>
                    <a:pt x="55" y="53"/>
                  </a:lnTo>
                  <a:lnTo>
                    <a:pt x="55" y="53"/>
                  </a:lnTo>
                  <a:lnTo>
                    <a:pt x="55" y="53"/>
                  </a:lnTo>
                  <a:lnTo>
                    <a:pt x="55" y="53"/>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79" name="Freeform 164">
              <a:extLst>
                <a:ext uri="{FF2B5EF4-FFF2-40B4-BE49-F238E27FC236}">
                  <a16:creationId xmlns:a16="http://schemas.microsoft.com/office/drawing/2014/main" id="{B73732CB-57B5-4379-A085-1A22A14D3CB0}"/>
                </a:ext>
              </a:extLst>
            </p:cNvPr>
            <p:cNvSpPr>
              <a:spLocks/>
            </p:cNvSpPr>
            <p:nvPr/>
          </p:nvSpPr>
          <p:spPr bwMode="auto">
            <a:xfrm>
              <a:off x="8736103" y="2705313"/>
              <a:ext cx="29033" cy="29733"/>
            </a:xfrm>
            <a:custGeom>
              <a:avLst/>
              <a:gdLst/>
              <a:ahLst/>
              <a:cxnLst>
                <a:cxn ang="0">
                  <a:pos x="34" y="75"/>
                </a:cxn>
                <a:cxn ang="0">
                  <a:pos x="39" y="75"/>
                </a:cxn>
                <a:cxn ang="0">
                  <a:pos x="52" y="77"/>
                </a:cxn>
                <a:cxn ang="0">
                  <a:pos x="58" y="79"/>
                </a:cxn>
                <a:cxn ang="0">
                  <a:pos x="62" y="81"/>
                </a:cxn>
                <a:cxn ang="0">
                  <a:pos x="67" y="85"/>
                </a:cxn>
                <a:cxn ang="0">
                  <a:pos x="69" y="85"/>
                </a:cxn>
                <a:cxn ang="0">
                  <a:pos x="71" y="79"/>
                </a:cxn>
                <a:cxn ang="0">
                  <a:pos x="67" y="75"/>
                </a:cxn>
                <a:cxn ang="0">
                  <a:pos x="71" y="66"/>
                </a:cxn>
                <a:cxn ang="0">
                  <a:pos x="69" y="66"/>
                </a:cxn>
                <a:cxn ang="0">
                  <a:pos x="67" y="66"/>
                </a:cxn>
                <a:cxn ang="0">
                  <a:pos x="69" y="62"/>
                </a:cxn>
                <a:cxn ang="0">
                  <a:pos x="69" y="56"/>
                </a:cxn>
                <a:cxn ang="0">
                  <a:pos x="73" y="47"/>
                </a:cxn>
                <a:cxn ang="0">
                  <a:pos x="73" y="49"/>
                </a:cxn>
                <a:cxn ang="0">
                  <a:pos x="73" y="53"/>
                </a:cxn>
                <a:cxn ang="0">
                  <a:pos x="73" y="56"/>
                </a:cxn>
                <a:cxn ang="0">
                  <a:pos x="75" y="54"/>
                </a:cxn>
                <a:cxn ang="0">
                  <a:pos x="77" y="37"/>
                </a:cxn>
                <a:cxn ang="0">
                  <a:pos x="75" y="32"/>
                </a:cxn>
                <a:cxn ang="0">
                  <a:pos x="75" y="30"/>
                </a:cxn>
                <a:cxn ang="0">
                  <a:pos x="77" y="30"/>
                </a:cxn>
                <a:cxn ang="0">
                  <a:pos x="79" y="26"/>
                </a:cxn>
                <a:cxn ang="0">
                  <a:pos x="83" y="21"/>
                </a:cxn>
                <a:cxn ang="0">
                  <a:pos x="83" y="17"/>
                </a:cxn>
                <a:cxn ang="0">
                  <a:pos x="83" y="13"/>
                </a:cxn>
                <a:cxn ang="0">
                  <a:pos x="83" y="4"/>
                </a:cxn>
                <a:cxn ang="0">
                  <a:pos x="83" y="0"/>
                </a:cxn>
                <a:cxn ang="0">
                  <a:pos x="79" y="2"/>
                </a:cxn>
                <a:cxn ang="0">
                  <a:pos x="77" y="0"/>
                </a:cxn>
                <a:cxn ang="0">
                  <a:pos x="75" y="4"/>
                </a:cxn>
                <a:cxn ang="0">
                  <a:pos x="69" y="7"/>
                </a:cxn>
                <a:cxn ang="0">
                  <a:pos x="64" y="9"/>
                </a:cxn>
                <a:cxn ang="0">
                  <a:pos x="58" y="9"/>
                </a:cxn>
                <a:cxn ang="0">
                  <a:pos x="54" y="5"/>
                </a:cxn>
                <a:cxn ang="0">
                  <a:pos x="54" y="9"/>
                </a:cxn>
                <a:cxn ang="0">
                  <a:pos x="47" y="15"/>
                </a:cxn>
                <a:cxn ang="0">
                  <a:pos x="45" y="17"/>
                </a:cxn>
                <a:cxn ang="0">
                  <a:pos x="37" y="22"/>
                </a:cxn>
                <a:cxn ang="0">
                  <a:pos x="34" y="24"/>
                </a:cxn>
                <a:cxn ang="0">
                  <a:pos x="30" y="22"/>
                </a:cxn>
                <a:cxn ang="0">
                  <a:pos x="20" y="26"/>
                </a:cxn>
                <a:cxn ang="0">
                  <a:pos x="15" y="30"/>
                </a:cxn>
                <a:cxn ang="0">
                  <a:pos x="13" y="36"/>
                </a:cxn>
                <a:cxn ang="0">
                  <a:pos x="7" y="39"/>
                </a:cxn>
                <a:cxn ang="0">
                  <a:pos x="3" y="41"/>
                </a:cxn>
                <a:cxn ang="0">
                  <a:pos x="0" y="41"/>
                </a:cxn>
                <a:cxn ang="0">
                  <a:pos x="5" y="51"/>
                </a:cxn>
                <a:cxn ang="0">
                  <a:pos x="9" y="56"/>
                </a:cxn>
                <a:cxn ang="0">
                  <a:pos x="19" y="66"/>
                </a:cxn>
                <a:cxn ang="0">
                  <a:pos x="30" y="75"/>
                </a:cxn>
                <a:cxn ang="0">
                  <a:pos x="30" y="77"/>
                </a:cxn>
              </a:cxnLst>
              <a:rect l="0" t="0" r="r" b="b"/>
              <a:pathLst>
                <a:path w="83" h="85">
                  <a:moveTo>
                    <a:pt x="30" y="77"/>
                  </a:moveTo>
                  <a:lnTo>
                    <a:pt x="34" y="75"/>
                  </a:lnTo>
                  <a:lnTo>
                    <a:pt x="34" y="75"/>
                  </a:lnTo>
                  <a:lnTo>
                    <a:pt x="39" y="75"/>
                  </a:lnTo>
                  <a:lnTo>
                    <a:pt x="49" y="77"/>
                  </a:lnTo>
                  <a:lnTo>
                    <a:pt x="52" y="77"/>
                  </a:lnTo>
                  <a:lnTo>
                    <a:pt x="58" y="77"/>
                  </a:lnTo>
                  <a:lnTo>
                    <a:pt x="58" y="79"/>
                  </a:lnTo>
                  <a:lnTo>
                    <a:pt x="62" y="81"/>
                  </a:lnTo>
                  <a:lnTo>
                    <a:pt x="62" y="81"/>
                  </a:lnTo>
                  <a:lnTo>
                    <a:pt x="67" y="85"/>
                  </a:lnTo>
                  <a:lnTo>
                    <a:pt x="67" y="85"/>
                  </a:lnTo>
                  <a:lnTo>
                    <a:pt x="69" y="85"/>
                  </a:lnTo>
                  <a:lnTo>
                    <a:pt x="69" y="85"/>
                  </a:lnTo>
                  <a:lnTo>
                    <a:pt x="71" y="83"/>
                  </a:lnTo>
                  <a:lnTo>
                    <a:pt x="71" y="79"/>
                  </a:lnTo>
                  <a:lnTo>
                    <a:pt x="67" y="77"/>
                  </a:lnTo>
                  <a:lnTo>
                    <a:pt x="67" y="75"/>
                  </a:lnTo>
                  <a:lnTo>
                    <a:pt x="69" y="69"/>
                  </a:lnTo>
                  <a:lnTo>
                    <a:pt x="71" y="66"/>
                  </a:lnTo>
                  <a:lnTo>
                    <a:pt x="71" y="62"/>
                  </a:lnTo>
                  <a:lnTo>
                    <a:pt x="69" y="66"/>
                  </a:lnTo>
                  <a:lnTo>
                    <a:pt x="69" y="66"/>
                  </a:lnTo>
                  <a:lnTo>
                    <a:pt x="67" y="66"/>
                  </a:lnTo>
                  <a:lnTo>
                    <a:pt x="67" y="66"/>
                  </a:lnTo>
                  <a:lnTo>
                    <a:pt x="69" y="62"/>
                  </a:lnTo>
                  <a:lnTo>
                    <a:pt x="71" y="56"/>
                  </a:lnTo>
                  <a:lnTo>
                    <a:pt x="69" y="56"/>
                  </a:lnTo>
                  <a:lnTo>
                    <a:pt x="69" y="53"/>
                  </a:lnTo>
                  <a:lnTo>
                    <a:pt x="73" y="47"/>
                  </a:lnTo>
                  <a:lnTo>
                    <a:pt x="73" y="47"/>
                  </a:lnTo>
                  <a:lnTo>
                    <a:pt x="73" y="49"/>
                  </a:lnTo>
                  <a:lnTo>
                    <a:pt x="73" y="49"/>
                  </a:lnTo>
                  <a:lnTo>
                    <a:pt x="73" y="53"/>
                  </a:lnTo>
                  <a:lnTo>
                    <a:pt x="73" y="53"/>
                  </a:lnTo>
                  <a:lnTo>
                    <a:pt x="73" y="56"/>
                  </a:lnTo>
                  <a:lnTo>
                    <a:pt x="75" y="56"/>
                  </a:lnTo>
                  <a:lnTo>
                    <a:pt x="75" y="54"/>
                  </a:lnTo>
                  <a:lnTo>
                    <a:pt x="77" y="47"/>
                  </a:lnTo>
                  <a:lnTo>
                    <a:pt x="77" y="37"/>
                  </a:lnTo>
                  <a:lnTo>
                    <a:pt x="77" y="36"/>
                  </a:lnTo>
                  <a:lnTo>
                    <a:pt x="75" y="32"/>
                  </a:lnTo>
                  <a:lnTo>
                    <a:pt x="75" y="32"/>
                  </a:lnTo>
                  <a:lnTo>
                    <a:pt x="75" y="30"/>
                  </a:lnTo>
                  <a:lnTo>
                    <a:pt x="75" y="30"/>
                  </a:lnTo>
                  <a:lnTo>
                    <a:pt x="77" y="30"/>
                  </a:lnTo>
                  <a:lnTo>
                    <a:pt x="79" y="30"/>
                  </a:lnTo>
                  <a:lnTo>
                    <a:pt x="79" y="26"/>
                  </a:lnTo>
                  <a:lnTo>
                    <a:pt x="83" y="22"/>
                  </a:lnTo>
                  <a:lnTo>
                    <a:pt x="83" y="21"/>
                  </a:lnTo>
                  <a:lnTo>
                    <a:pt x="83" y="17"/>
                  </a:lnTo>
                  <a:lnTo>
                    <a:pt x="83" y="17"/>
                  </a:lnTo>
                  <a:lnTo>
                    <a:pt x="83" y="15"/>
                  </a:lnTo>
                  <a:lnTo>
                    <a:pt x="83" y="13"/>
                  </a:lnTo>
                  <a:lnTo>
                    <a:pt x="83" y="9"/>
                  </a:lnTo>
                  <a:lnTo>
                    <a:pt x="83" y="4"/>
                  </a:lnTo>
                  <a:lnTo>
                    <a:pt x="83" y="2"/>
                  </a:lnTo>
                  <a:lnTo>
                    <a:pt x="83" y="0"/>
                  </a:lnTo>
                  <a:lnTo>
                    <a:pt x="83" y="2"/>
                  </a:lnTo>
                  <a:lnTo>
                    <a:pt x="79" y="2"/>
                  </a:lnTo>
                  <a:lnTo>
                    <a:pt x="79" y="0"/>
                  </a:lnTo>
                  <a:lnTo>
                    <a:pt x="77" y="0"/>
                  </a:lnTo>
                  <a:lnTo>
                    <a:pt x="75" y="2"/>
                  </a:lnTo>
                  <a:lnTo>
                    <a:pt x="75" y="4"/>
                  </a:lnTo>
                  <a:lnTo>
                    <a:pt x="71" y="5"/>
                  </a:lnTo>
                  <a:lnTo>
                    <a:pt x="69" y="7"/>
                  </a:lnTo>
                  <a:lnTo>
                    <a:pt x="67" y="7"/>
                  </a:lnTo>
                  <a:lnTo>
                    <a:pt x="64" y="9"/>
                  </a:lnTo>
                  <a:lnTo>
                    <a:pt x="62" y="9"/>
                  </a:lnTo>
                  <a:lnTo>
                    <a:pt x="58" y="9"/>
                  </a:lnTo>
                  <a:lnTo>
                    <a:pt x="58" y="7"/>
                  </a:lnTo>
                  <a:lnTo>
                    <a:pt x="54" y="5"/>
                  </a:lnTo>
                  <a:lnTo>
                    <a:pt x="54" y="5"/>
                  </a:lnTo>
                  <a:lnTo>
                    <a:pt x="54" y="9"/>
                  </a:lnTo>
                  <a:lnTo>
                    <a:pt x="51" y="9"/>
                  </a:lnTo>
                  <a:lnTo>
                    <a:pt x="47" y="15"/>
                  </a:lnTo>
                  <a:lnTo>
                    <a:pt x="47" y="17"/>
                  </a:lnTo>
                  <a:lnTo>
                    <a:pt x="45" y="17"/>
                  </a:lnTo>
                  <a:lnTo>
                    <a:pt x="41" y="21"/>
                  </a:lnTo>
                  <a:lnTo>
                    <a:pt x="37" y="22"/>
                  </a:lnTo>
                  <a:lnTo>
                    <a:pt x="37" y="24"/>
                  </a:lnTo>
                  <a:lnTo>
                    <a:pt x="34" y="24"/>
                  </a:lnTo>
                  <a:lnTo>
                    <a:pt x="34" y="24"/>
                  </a:lnTo>
                  <a:lnTo>
                    <a:pt x="30" y="22"/>
                  </a:lnTo>
                  <a:lnTo>
                    <a:pt x="24" y="22"/>
                  </a:lnTo>
                  <a:lnTo>
                    <a:pt x="20" y="26"/>
                  </a:lnTo>
                  <a:lnTo>
                    <a:pt x="15" y="26"/>
                  </a:lnTo>
                  <a:lnTo>
                    <a:pt x="15" y="30"/>
                  </a:lnTo>
                  <a:lnTo>
                    <a:pt x="15" y="30"/>
                  </a:lnTo>
                  <a:lnTo>
                    <a:pt x="13" y="36"/>
                  </a:lnTo>
                  <a:lnTo>
                    <a:pt x="13" y="39"/>
                  </a:lnTo>
                  <a:lnTo>
                    <a:pt x="7" y="39"/>
                  </a:lnTo>
                  <a:lnTo>
                    <a:pt x="3" y="39"/>
                  </a:lnTo>
                  <a:lnTo>
                    <a:pt x="3" y="41"/>
                  </a:lnTo>
                  <a:lnTo>
                    <a:pt x="3" y="41"/>
                  </a:lnTo>
                  <a:lnTo>
                    <a:pt x="0" y="41"/>
                  </a:lnTo>
                  <a:lnTo>
                    <a:pt x="0" y="41"/>
                  </a:lnTo>
                  <a:lnTo>
                    <a:pt x="5" y="51"/>
                  </a:lnTo>
                  <a:lnTo>
                    <a:pt x="9" y="53"/>
                  </a:lnTo>
                  <a:lnTo>
                    <a:pt x="9" y="56"/>
                  </a:lnTo>
                  <a:lnTo>
                    <a:pt x="15" y="60"/>
                  </a:lnTo>
                  <a:lnTo>
                    <a:pt x="19" y="66"/>
                  </a:lnTo>
                  <a:lnTo>
                    <a:pt x="28" y="75"/>
                  </a:lnTo>
                  <a:lnTo>
                    <a:pt x="30" y="75"/>
                  </a:lnTo>
                  <a:lnTo>
                    <a:pt x="30" y="77"/>
                  </a:lnTo>
                  <a:lnTo>
                    <a:pt x="30" y="77"/>
                  </a:lnTo>
                  <a:lnTo>
                    <a:pt x="30" y="77"/>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80" name="Freeform 165">
              <a:extLst>
                <a:ext uri="{FF2B5EF4-FFF2-40B4-BE49-F238E27FC236}">
                  <a16:creationId xmlns:a16="http://schemas.microsoft.com/office/drawing/2014/main" id="{B5EA43EE-7B15-452A-A639-FD2BE4839368}"/>
                </a:ext>
              </a:extLst>
            </p:cNvPr>
            <p:cNvSpPr>
              <a:spLocks/>
            </p:cNvSpPr>
            <p:nvPr/>
          </p:nvSpPr>
          <p:spPr bwMode="auto">
            <a:xfrm>
              <a:off x="8722810" y="2697967"/>
              <a:ext cx="42326" cy="20288"/>
            </a:xfrm>
            <a:custGeom>
              <a:avLst/>
              <a:gdLst/>
              <a:ahLst/>
              <a:cxnLst>
                <a:cxn ang="0">
                  <a:pos x="45" y="58"/>
                </a:cxn>
                <a:cxn ang="0">
                  <a:pos x="51" y="55"/>
                </a:cxn>
                <a:cxn ang="0">
                  <a:pos x="53" y="49"/>
                </a:cxn>
                <a:cxn ang="0">
                  <a:pos x="57" y="45"/>
                </a:cxn>
                <a:cxn ang="0">
                  <a:pos x="68" y="42"/>
                </a:cxn>
                <a:cxn ang="0">
                  <a:pos x="72" y="43"/>
                </a:cxn>
                <a:cxn ang="0">
                  <a:pos x="75" y="42"/>
                </a:cxn>
                <a:cxn ang="0">
                  <a:pos x="81" y="36"/>
                </a:cxn>
                <a:cxn ang="0">
                  <a:pos x="83" y="34"/>
                </a:cxn>
                <a:cxn ang="0">
                  <a:pos x="90" y="28"/>
                </a:cxn>
                <a:cxn ang="0">
                  <a:pos x="90" y="25"/>
                </a:cxn>
                <a:cxn ang="0">
                  <a:pos x="94" y="28"/>
                </a:cxn>
                <a:cxn ang="0">
                  <a:pos x="100" y="28"/>
                </a:cxn>
                <a:cxn ang="0">
                  <a:pos x="105" y="26"/>
                </a:cxn>
                <a:cxn ang="0">
                  <a:pos x="109" y="25"/>
                </a:cxn>
                <a:cxn ang="0">
                  <a:pos x="113" y="21"/>
                </a:cxn>
                <a:cxn ang="0">
                  <a:pos x="115" y="21"/>
                </a:cxn>
                <a:cxn ang="0">
                  <a:pos x="119" y="21"/>
                </a:cxn>
                <a:cxn ang="0">
                  <a:pos x="119" y="19"/>
                </a:cxn>
                <a:cxn ang="0">
                  <a:pos x="113" y="13"/>
                </a:cxn>
                <a:cxn ang="0">
                  <a:pos x="113" y="17"/>
                </a:cxn>
                <a:cxn ang="0">
                  <a:pos x="105" y="17"/>
                </a:cxn>
                <a:cxn ang="0">
                  <a:pos x="100" y="13"/>
                </a:cxn>
                <a:cxn ang="0">
                  <a:pos x="98" y="13"/>
                </a:cxn>
                <a:cxn ang="0">
                  <a:pos x="98" y="9"/>
                </a:cxn>
                <a:cxn ang="0">
                  <a:pos x="104" y="9"/>
                </a:cxn>
                <a:cxn ang="0">
                  <a:pos x="109" y="11"/>
                </a:cxn>
                <a:cxn ang="0">
                  <a:pos x="102" y="6"/>
                </a:cxn>
                <a:cxn ang="0">
                  <a:pos x="94" y="6"/>
                </a:cxn>
                <a:cxn ang="0">
                  <a:pos x="94" y="8"/>
                </a:cxn>
                <a:cxn ang="0">
                  <a:pos x="83" y="6"/>
                </a:cxn>
                <a:cxn ang="0">
                  <a:pos x="72" y="2"/>
                </a:cxn>
                <a:cxn ang="0">
                  <a:pos x="66" y="2"/>
                </a:cxn>
                <a:cxn ang="0">
                  <a:pos x="64" y="6"/>
                </a:cxn>
                <a:cxn ang="0">
                  <a:pos x="60" y="6"/>
                </a:cxn>
                <a:cxn ang="0">
                  <a:pos x="47" y="6"/>
                </a:cxn>
                <a:cxn ang="0">
                  <a:pos x="32" y="8"/>
                </a:cxn>
                <a:cxn ang="0">
                  <a:pos x="28" y="8"/>
                </a:cxn>
                <a:cxn ang="0">
                  <a:pos x="25" y="13"/>
                </a:cxn>
                <a:cxn ang="0">
                  <a:pos x="17" y="15"/>
                </a:cxn>
                <a:cxn ang="0">
                  <a:pos x="9" y="25"/>
                </a:cxn>
                <a:cxn ang="0">
                  <a:pos x="8" y="32"/>
                </a:cxn>
                <a:cxn ang="0">
                  <a:pos x="4" y="36"/>
                </a:cxn>
                <a:cxn ang="0">
                  <a:pos x="2" y="38"/>
                </a:cxn>
                <a:cxn ang="0">
                  <a:pos x="4" y="51"/>
                </a:cxn>
                <a:cxn ang="0">
                  <a:pos x="11" y="53"/>
                </a:cxn>
                <a:cxn ang="0">
                  <a:pos x="17" y="55"/>
                </a:cxn>
                <a:cxn ang="0">
                  <a:pos x="17" y="53"/>
                </a:cxn>
                <a:cxn ang="0">
                  <a:pos x="23" y="57"/>
                </a:cxn>
                <a:cxn ang="0">
                  <a:pos x="32" y="58"/>
                </a:cxn>
                <a:cxn ang="0">
                  <a:pos x="32" y="53"/>
                </a:cxn>
                <a:cxn ang="0">
                  <a:pos x="38" y="53"/>
                </a:cxn>
                <a:cxn ang="0">
                  <a:pos x="41" y="55"/>
                </a:cxn>
                <a:cxn ang="0">
                  <a:pos x="41" y="55"/>
                </a:cxn>
                <a:cxn ang="0">
                  <a:pos x="41" y="58"/>
                </a:cxn>
                <a:cxn ang="0">
                  <a:pos x="41" y="58"/>
                </a:cxn>
              </a:cxnLst>
              <a:rect l="0" t="0" r="r" b="b"/>
              <a:pathLst>
                <a:path w="121" h="58">
                  <a:moveTo>
                    <a:pt x="41" y="58"/>
                  </a:moveTo>
                  <a:lnTo>
                    <a:pt x="45" y="58"/>
                  </a:lnTo>
                  <a:lnTo>
                    <a:pt x="51" y="58"/>
                  </a:lnTo>
                  <a:lnTo>
                    <a:pt x="51" y="55"/>
                  </a:lnTo>
                  <a:lnTo>
                    <a:pt x="53" y="49"/>
                  </a:lnTo>
                  <a:lnTo>
                    <a:pt x="53" y="49"/>
                  </a:lnTo>
                  <a:lnTo>
                    <a:pt x="53" y="45"/>
                  </a:lnTo>
                  <a:lnTo>
                    <a:pt x="57" y="45"/>
                  </a:lnTo>
                  <a:lnTo>
                    <a:pt x="62" y="42"/>
                  </a:lnTo>
                  <a:lnTo>
                    <a:pt x="68" y="42"/>
                  </a:lnTo>
                  <a:lnTo>
                    <a:pt x="70" y="43"/>
                  </a:lnTo>
                  <a:lnTo>
                    <a:pt x="72" y="43"/>
                  </a:lnTo>
                  <a:lnTo>
                    <a:pt x="73" y="43"/>
                  </a:lnTo>
                  <a:lnTo>
                    <a:pt x="75" y="42"/>
                  </a:lnTo>
                  <a:lnTo>
                    <a:pt x="79" y="40"/>
                  </a:lnTo>
                  <a:lnTo>
                    <a:pt x="81" y="36"/>
                  </a:lnTo>
                  <a:lnTo>
                    <a:pt x="83" y="36"/>
                  </a:lnTo>
                  <a:lnTo>
                    <a:pt x="83" y="34"/>
                  </a:lnTo>
                  <a:lnTo>
                    <a:pt x="87" y="28"/>
                  </a:lnTo>
                  <a:lnTo>
                    <a:pt x="90" y="28"/>
                  </a:lnTo>
                  <a:lnTo>
                    <a:pt x="90" y="25"/>
                  </a:lnTo>
                  <a:lnTo>
                    <a:pt x="90" y="25"/>
                  </a:lnTo>
                  <a:lnTo>
                    <a:pt x="94" y="26"/>
                  </a:lnTo>
                  <a:lnTo>
                    <a:pt x="94" y="28"/>
                  </a:lnTo>
                  <a:lnTo>
                    <a:pt x="98" y="28"/>
                  </a:lnTo>
                  <a:lnTo>
                    <a:pt x="100" y="28"/>
                  </a:lnTo>
                  <a:lnTo>
                    <a:pt x="102" y="26"/>
                  </a:lnTo>
                  <a:lnTo>
                    <a:pt x="105" y="26"/>
                  </a:lnTo>
                  <a:lnTo>
                    <a:pt x="107" y="25"/>
                  </a:lnTo>
                  <a:lnTo>
                    <a:pt x="109" y="25"/>
                  </a:lnTo>
                  <a:lnTo>
                    <a:pt x="109" y="21"/>
                  </a:lnTo>
                  <a:lnTo>
                    <a:pt x="113" y="21"/>
                  </a:lnTo>
                  <a:lnTo>
                    <a:pt x="113" y="21"/>
                  </a:lnTo>
                  <a:lnTo>
                    <a:pt x="115" y="21"/>
                  </a:lnTo>
                  <a:lnTo>
                    <a:pt x="117" y="21"/>
                  </a:lnTo>
                  <a:lnTo>
                    <a:pt x="119" y="21"/>
                  </a:lnTo>
                  <a:lnTo>
                    <a:pt x="121" y="21"/>
                  </a:lnTo>
                  <a:lnTo>
                    <a:pt x="119" y="19"/>
                  </a:lnTo>
                  <a:lnTo>
                    <a:pt x="115" y="15"/>
                  </a:lnTo>
                  <a:lnTo>
                    <a:pt x="113" y="13"/>
                  </a:lnTo>
                  <a:lnTo>
                    <a:pt x="113" y="13"/>
                  </a:lnTo>
                  <a:lnTo>
                    <a:pt x="113" y="17"/>
                  </a:lnTo>
                  <a:lnTo>
                    <a:pt x="109" y="17"/>
                  </a:lnTo>
                  <a:lnTo>
                    <a:pt x="105" y="17"/>
                  </a:lnTo>
                  <a:lnTo>
                    <a:pt x="104" y="15"/>
                  </a:lnTo>
                  <a:lnTo>
                    <a:pt x="100" y="13"/>
                  </a:lnTo>
                  <a:lnTo>
                    <a:pt x="98" y="13"/>
                  </a:lnTo>
                  <a:lnTo>
                    <a:pt x="98" y="13"/>
                  </a:lnTo>
                  <a:lnTo>
                    <a:pt x="100" y="11"/>
                  </a:lnTo>
                  <a:lnTo>
                    <a:pt x="98" y="9"/>
                  </a:lnTo>
                  <a:lnTo>
                    <a:pt x="100" y="9"/>
                  </a:lnTo>
                  <a:lnTo>
                    <a:pt x="104" y="9"/>
                  </a:lnTo>
                  <a:lnTo>
                    <a:pt x="109" y="11"/>
                  </a:lnTo>
                  <a:lnTo>
                    <a:pt x="109" y="11"/>
                  </a:lnTo>
                  <a:lnTo>
                    <a:pt x="105" y="8"/>
                  </a:lnTo>
                  <a:lnTo>
                    <a:pt x="102" y="6"/>
                  </a:lnTo>
                  <a:lnTo>
                    <a:pt x="98" y="6"/>
                  </a:lnTo>
                  <a:lnTo>
                    <a:pt x="94" y="6"/>
                  </a:lnTo>
                  <a:lnTo>
                    <a:pt x="94" y="6"/>
                  </a:lnTo>
                  <a:lnTo>
                    <a:pt x="94" y="8"/>
                  </a:lnTo>
                  <a:lnTo>
                    <a:pt x="90" y="6"/>
                  </a:lnTo>
                  <a:lnTo>
                    <a:pt x="83" y="6"/>
                  </a:lnTo>
                  <a:lnTo>
                    <a:pt x="75" y="6"/>
                  </a:lnTo>
                  <a:lnTo>
                    <a:pt x="72" y="2"/>
                  </a:lnTo>
                  <a:lnTo>
                    <a:pt x="68" y="0"/>
                  </a:lnTo>
                  <a:lnTo>
                    <a:pt x="66" y="2"/>
                  </a:lnTo>
                  <a:lnTo>
                    <a:pt x="68" y="2"/>
                  </a:lnTo>
                  <a:lnTo>
                    <a:pt x="64" y="6"/>
                  </a:lnTo>
                  <a:lnTo>
                    <a:pt x="62" y="6"/>
                  </a:lnTo>
                  <a:lnTo>
                    <a:pt x="60" y="6"/>
                  </a:lnTo>
                  <a:lnTo>
                    <a:pt x="55" y="6"/>
                  </a:lnTo>
                  <a:lnTo>
                    <a:pt x="47" y="6"/>
                  </a:lnTo>
                  <a:lnTo>
                    <a:pt x="36" y="6"/>
                  </a:lnTo>
                  <a:lnTo>
                    <a:pt x="32" y="8"/>
                  </a:lnTo>
                  <a:lnTo>
                    <a:pt x="28" y="6"/>
                  </a:lnTo>
                  <a:lnTo>
                    <a:pt x="28" y="8"/>
                  </a:lnTo>
                  <a:lnTo>
                    <a:pt x="26" y="9"/>
                  </a:lnTo>
                  <a:lnTo>
                    <a:pt x="25" y="13"/>
                  </a:lnTo>
                  <a:lnTo>
                    <a:pt x="19" y="17"/>
                  </a:lnTo>
                  <a:lnTo>
                    <a:pt x="17" y="15"/>
                  </a:lnTo>
                  <a:lnTo>
                    <a:pt x="13" y="21"/>
                  </a:lnTo>
                  <a:lnTo>
                    <a:pt x="9" y="25"/>
                  </a:lnTo>
                  <a:lnTo>
                    <a:pt x="11" y="26"/>
                  </a:lnTo>
                  <a:lnTo>
                    <a:pt x="8" y="32"/>
                  </a:lnTo>
                  <a:lnTo>
                    <a:pt x="4" y="36"/>
                  </a:lnTo>
                  <a:lnTo>
                    <a:pt x="4" y="36"/>
                  </a:lnTo>
                  <a:lnTo>
                    <a:pt x="4" y="38"/>
                  </a:lnTo>
                  <a:lnTo>
                    <a:pt x="2" y="38"/>
                  </a:lnTo>
                  <a:lnTo>
                    <a:pt x="0" y="45"/>
                  </a:lnTo>
                  <a:lnTo>
                    <a:pt x="4" y="51"/>
                  </a:lnTo>
                  <a:lnTo>
                    <a:pt x="6" y="51"/>
                  </a:lnTo>
                  <a:lnTo>
                    <a:pt x="11" y="53"/>
                  </a:lnTo>
                  <a:lnTo>
                    <a:pt x="17" y="57"/>
                  </a:lnTo>
                  <a:lnTo>
                    <a:pt x="17" y="55"/>
                  </a:lnTo>
                  <a:lnTo>
                    <a:pt x="13" y="53"/>
                  </a:lnTo>
                  <a:lnTo>
                    <a:pt x="17" y="53"/>
                  </a:lnTo>
                  <a:lnTo>
                    <a:pt x="19" y="53"/>
                  </a:lnTo>
                  <a:lnTo>
                    <a:pt x="23" y="57"/>
                  </a:lnTo>
                  <a:lnTo>
                    <a:pt x="25" y="58"/>
                  </a:lnTo>
                  <a:lnTo>
                    <a:pt x="32" y="58"/>
                  </a:lnTo>
                  <a:lnTo>
                    <a:pt x="36" y="55"/>
                  </a:lnTo>
                  <a:lnTo>
                    <a:pt x="32" y="53"/>
                  </a:lnTo>
                  <a:lnTo>
                    <a:pt x="36" y="53"/>
                  </a:lnTo>
                  <a:lnTo>
                    <a:pt x="38" y="53"/>
                  </a:lnTo>
                  <a:lnTo>
                    <a:pt x="38" y="55"/>
                  </a:lnTo>
                  <a:lnTo>
                    <a:pt x="41" y="55"/>
                  </a:lnTo>
                  <a:lnTo>
                    <a:pt x="41" y="53"/>
                  </a:lnTo>
                  <a:lnTo>
                    <a:pt x="41" y="55"/>
                  </a:lnTo>
                  <a:lnTo>
                    <a:pt x="41" y="57"/>
                  </a:lnTo>
                  <a:lnTo>
                    <a:pt x="41" y="58"/>
                  </a:lnTo>
                  <a:lnTo>
                    <a:pt x="41" y="58"/>
                  </a:lnTo>
                  <a:lnTo>
                    <a:pt x="41" y="58"/>
                  </a:lnTo>
                  <a:lnTo>
                    <a:pt x="41" y="58"/>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81" name="Freeform 166">
              <a:extLst>
                <a:ext uri="{FF2B5EF4-FFF2-40B4-BE49-F238E27FC236}">
                  <a16:creationId xmlns:a16="http://schemas.microsoft.com/office/drawing/2014/main" id="{147D0DE1-CE56-4CD7-B8E0-F78179F46D8F}"/>
                </a:ext>
              </a:extLst>
            </p:cNvPr>
            <p:cNvSpPr>
              <a:spLocks/>
            </p:cNvSpPr>
            <p:nvPr/>
          </p:nvSpPr>
          <p:spPr bwMode="auto">
            <a:xfrm>
              <a:off x="8726658" y="2683625"/>
              <a:ext cx="7346" cy="14342"/>
            </a:xfrm>
            <a:custGeom>
              <a:avLst/>
              <a:gdLst/>
              <a:ahLst/>
              <a:cxnLst>
                <a:cxn ang="0">
                  <a:pos x="0" y="9"/>
                </a:cxn>
                <a:cxn ang="0">
                  <a:pos x="0" y="9"/>
                </a:cxn>
                <a:cxn ang="0">
                  <a:pos x="0" y="9"/>
                </a:cxn>
                <a:cxn ang="0">
                  <a:pos x="2" y="5"/>
                </a:cxn>
                <a:cxn ang="0">
                  <a:pos x="4" y="5"/>
                </a:cxn>
                <a:cxn ang="0">
                  <a:pos x="4" y="9"/>
                </a:cxn>
                <a:cxn ang="0">
                  <a:pos x="6" y="9"/>
                </a:cxn>
                <a:cxn ang="0">
                  <a:pos x="6" y="9"/>
                </a:cxn>
                <a:cxn ang="0">
                  <a:pos x="8" y="9"/>
                </a:cxn>
                <a:cxn ang="0">
                  <a:pos x="8" y="5"/>
                </a:cxn>
                <a:cxn ang="0">
                  <a:pos x="10" y="3"/>
                </a:cxn>
                <a:cxn ang="0">
                  <a:pos x="12" y="2"/>
                </a:cxn>
                <a:cxn ang="0">
                  <a:pos x="12" y="0"/>
                </a:cxn>
                <a:cxn ang="0">
                  <a:pos x="14" y="0"/>
                </a:cxn>
                <a:cxn ang="0">
                  <a:pos x="15" y="0"/>
                </a:cxn>
                <a:cxn ang="0">
                  <a:pos x="17" y="0"/>
                </a:cxn>
                <a:cxn ang="0">
                  <a:pos x="19" y="0"/>
                </a:cxn>
                <a:cxn ang="0">
                  <a:pos x="21" y="0"/>
                </a:cxn>
                <a:cxn ang="0">
                  <a:pos x="21" y="2"/>
                </a:cxn>
                <a:cxn ang="0">
                  <a:pos x="21" y="3"/>
                </a:cxn>
                <a:cxn ang="0">
                  <a:pos x="21" y="11"/>
                </a:cxn>
                <a:cxn ang="0">
                  <a:pos x="19" y="15"/>
                </a:cxn>
                <a:cxn ang="0">
                  <a:pos x="17" y="18"/>
                </a:cxn>
                <a:cxn ang="0">
                  <a:pos x="19" y="20"/>
                </a:cxn>
                <a:cxn ang="0">
                  <a:pos x="19" y="26"/>
                </a:cxn>
                <a:cxn ang="0">
                  <a:pos x="17" y="30"/>
                </a:cxn>
                <a:cxn ang="0">
                  <a:pos x="12" y="37"/>
                </a:cxn>
                <a:cxn ang="0">
                  <a:pos x="10" y="35"/>
                </a:cxn>
                <a:cxn ang="0">
                  <a:pos x="6" y="39"/>
                </a:cxn>
                <a:cxn ang="0">
                  <a:pos x="4" y="41"/>
                </a:cxn>
                <a:cxn ang="0">
                  <a:pos x="4" y="41"/>
                </a:cxn>
                <a:cxn ang="0">
                  <a:pos x="2" y="41"/>
                </a:cxn>
                <a:cxn ang="0">
                  <a:pos x="2" y="41"/>
                </a:cxn>
                <a:cxn ang="0">
                  <a:pos x="0" y="41"/>
                </a:cxn>
                <a:cxn ang="0">
                  <a:pos x="0" y="9"/>
                </a:cxn>
                <a:cxn ang="0">
                  <a:pos x="0" y="9"/>
                </a:cxn>
                <a:cxn ang="0">
                  <a:pos x="0" y="9"/>
                </a:cxn>
                <a:cxn ang="0">
                  <a:pos x="0" y="9"/>
                </a:cxn>
              </a:cxnLst>
              <a:rect l="0" t="0" r="r" b="b"/>
              <a:pathLst>
                <a:path w="21" h="41">
                  <a:moveTo>
                    <a:pt x="0" y="9"/>
                  </a:moveTo>
                  <a:lnTo>
                    <a:pt x="0" y="9"/>
                  </a:lnTo>
                  <a:lnTo>
                    <a:pt x="0" y="9"/>
                  </a:lnTo>
                  <a:lnTo>
                    <a:pt x="2" y="5"/>
                  </a:lnTo>
                  <a:lnTo>
                    <a:pt x="4" y="5"/>
                  </a:lnTo>
                  <a:lnTo>
                    <a:pt x="4" y="9"/>
                  </a:lnTo>
                  <a:lnTo>
                    <a:pt x="6" y="9"/>
                  </a:lnTo>
                  <a:lnTo>
                    <a:pt x="6" y="9"/>
                  </a:lnTo>
                  <a:lnTo>
                    <a:pt x="8" y="9"/>
                  </a:lnTo>
                  <a:lnTo>
                    <a:pt x="8" y="5"/>
                  </a:lnTo>
                  <a:lnTo>
                    <a:pt x="10" y="3"/>
                  </a:lnTo>
                  <a:lnTo>
                    <a:pt x="12" y="2"/>
                  </a:lnTo>
                  <a:lnTo>
                    <a:pt x="12" y="0"/>
                  </a:lnTo>
                  <a:lnTo>
                    <a:pt x="14" y="0"/>
                  </a:lnTo>
                  <a:lnTo>
                    <a:pt x="15" y="0"/>
                  </a:lnTo>
                  <a:lnTo>
                    <a:pt x="17" y="0"/>
                  </a:lnTo>
                  <a:lnTo>
                    <a:pt x="19" y="0"/>
                  </a:lnTo>
                  <a:lnTo>
                    <a:pt x="21" y="0"/>
                  </a:lnTo>
                  <a:lnTo>
                    <a:pt x="21" y="2"/>
                  </a:lnTo>
                  <a:lnTo>
                    <a:pt x="21" y="3"/>
                  </a:lnTo>
                  <a:lnTo>
                    <a:pt x="21" y="11"/>
                  </a:lnTo>
                  <a:lnTo>
                    <a:pt x="19" y="15"/>
                  </a:lnTo>
                  <a:lnTo>
                    <a:pt x="17" y="18"/>
                  </a:lnTo>
                  <a:lnTo>
                    <a:pt x="19" y="20"/>
                  </a:lnTo>
                  <a:lnTo>
                    <a:pt x="19" y="26"/>
                  </a:lnTo>
                  <a:lnTo>
                    <a:pt x="17" y="30"/>
                  </a:lnTo>
                  <a:lnTo>
                    <a:pt x="12" y="37"/>
                  </a:lnTo>
                  <a:lnTo>
                    <a:pt x="10" y="35"/>
                  </a:lnTo>
                  <a:lnTo>
                    <a:pt x="6" y="39"/>
                  </a:lnTo>
                  <a:lnTo>
                    <a:pt x="4" y="41"/>
                  </a:lnTo>
                  <a:lnTo>
                    <a:pt x="4" y="41"/>
                  </a:lnTo>
                  <a:lnTo>
                    <a:pt x="2" y="41"/>
                  </a:lnTo>
                  <a:lnTo>
                    <a:pt x="2" y="41"/>
                  </a:lnTo>
                  <a:lnTo>
                    <a:pt x="0" y="41"/>
                  </a:lnTo>
                  <a:lnTo>
                    <a:pt x="0" y="9"/>
                  </a:lnTo>
                  <a:lnTo>
                    <a:pt x="0" y="9"/>
                  </a:lnTo>
                  <a:lnTo>
                    <a:pt x="0" y="9"/>
                  </a:lnTo>
                  <a:lnTo>
                    <a:pt x="0" y="9"/>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82" name="Freeform 167">
              <a:extLst>
                <a:ext uri="{FF2B5EF4-FFF2-40B4-BE49-F238E27FC236}">
                  <a16:creationId xmlns:a16="http://schemas.microsoft.com/office/drawing/2014/main" id="{3046D7F2-2D3C-4641-B299-1872DE6C0D9B}"/>
                </a:ext>
              </a:extLst>
            </p:cNvPr>
            <p:cNvSpPr>
              <a:spLocks/>
            </p:cNvSpPr>
            <p:nvPr/>
          </p:nvSpPr>
          <p:spPr bwMode="auto">
            <a:xfrm>
              <a:off x="8948081" y="2768627"/>
              <a:ext cx="18539" cy="25535"/>
            </a:xfrm>
            <a:custGeom>
              <a:avLst/>
              <a:gdLst/>
              <a:ahLst/>
              <a:cxnLst>
                <a:cxn ang="0">
                  <a:pos x="0" y="56"/>
                </a:cxn>
                <a:cxn ang="0">
                  <a:pos x="0" y="60"/>
                </a:cxn>
                <a:cxn ang="0">
                  <a:pos x="0" y="62"/>
                </a:cxn>
                <a:cxn ang="0">
                  <a:pos x="4" y="62"/>
                </a:cxn>
                <a:cxn ang="0">
                  <a:pos x="4" y="64"/>
                </a:cxn>
                <a:cxn ang="0">
                  <a:pos x="5" y="67"/>
                </a:cxn>
                <a:cxn ang="0">
                  <a:pos x="9" y="67"/>
                </a:cxn>
                <a:cxn ang="0">
                  <a:pos x="11" y="66"/>
                </a:cxn>
                <a:cxn ang="0">
                  <a:pos x="13" y="64"/>
                </a:cxn>
                <a:cxn ang="0">
                  <a:pos x="15" y="64"/>
                </a:cxn>
                <a:cxn ang="0">
                  <a:pos x="15" y="66"/>
                </a:cxn>
                <a:cxn ang="0">
                  <a:pos x="19" y="67"/>
                </a:cxn>
                <a:cxn ang="0">
                  <a:pos x="19" y="71"/>
                </a:cxn>
                <a:cxn ang="0">
                  <a:pos x="21" y="73"/>
                </a:cxn>
                <a:cxn ang="0">
                  <a:pos x="24" y="69"/>
                </a:cxn>
                <a:cxn ang="0">
                  <a:pos x="24" y="67"/>
                </a:cxn>
                <a:cxn ang="0">
                  <a:pos x="24" y="66"/>
                </a:cxn>
                <a:cxn ang="0">
                  <a:pos x="30" y="66"/>
                </a:cxn>
                <a:cxn ang="0">
                  <a:pos x="30" y="60"/>
                </a:cxn>
                <a:cxn ang="0">
                  <a:pos x="34" y="56"/>
                </a:cxn>
                <a:cxn ang="0">
                  <a:pos x="39" y="49"/>
                </a:cxn>
                <a:cxn ang="0">
                  <a:pos x="39" y="45"/>
                </a:cxn>
                <a:cxn ang="0">
                  <a:pos x="43" y="41"/>
                </a:cxn>
                <a:cxn ang="0">
                  <a:pos x="47" y="34"/>
                </a:cxn>
                <a:cxn ang="0">
                  <a:pos x="49" y="32"/>
                </a:cxn>
                <a:cxn ang="0">
                  <a:pos x="49" y="32"/>
                </a:cxn>
                <a:cxn ang="0">
                  <a:pos x="53" y="28"/>
                </a:cxn>
                <a:cxn ang="0">
                  <a:pos x="53" y="22"/>
                </a:cxn>
                <a:cxn ang="0">
                  <a:pos x="49" y="18"/>
                </a:cxn>
                <a:cxn ang="0">
                  <a:pos x="47" y="22"/>
                </a:cxn>
                <a:cxn ang="0">
                  <a:pos x="45" y="18"/>
                </a:cxn>
                <a:cxn ang="0">
                  <a:pos x="45" y="17"/>
                </a:cxn>
                <a:cxn ang="0">
                  <a:pos x="39" y="9"/>
                </a:cxn>
                <a:cxn ang="0">
                  <a:pos x="36" y="9"/>
                </a:cxn>
                <a:cxn ang="0">
                  <a:pos x="34" y="7"/>
                </a:cxn>
                <a:cxn ang="0">
                  <a:pos x="21" y="3"/>
                </a:cxn>
                <a:cxn ang="0">
                  <a:pos x="15" y="0"/>
                </a:cxn>
                <a:cxn ang="0">
                  <a:pos x="11" y="0"/>
                </a:cxn>
                <a:cxn ang="0">
                  <a:pos x="7" y="3"/>
                </a:cxn>
                <a:cxn ang="0">
                  <a:pos x="4" y="3"/>
                </a:cxn>
                <a:cxn ang="0">
                  <a:pos x="4" y="3"/>
                </a:cxn>
                <a:cxn ang="0">
                  <a:pos x="4" y="3"/>
                </a:cxn>
                <a:cxn ang="0">
                  <a:pos x="0" y="7"/>
                </a:cxn>
                <a:cxn ang="0">
                  <a:pos x="0" y="9"/>
                </a:cxn>
                <a:cxn ang="0">
                  <a:pos x="0" y="15"/>
                </a:cxn>
                <a:cxn ang="0">
                  <a:pos x="0" y="18"/>
                </a:cxn>
                <a:cxn ang="0">
                  <a:pos x="0" y="22"/>
                </a:cxn>
                <a:cxn ang="0">
                  <a:pos x="0" y="24"/>
                </a:cxn>
                <a:cxn ang="0">
                  <a:pos x="4" y="26"/>
                </a:cxn>
                <a:cxn ang="0">
                  <a:pos x="5" y="30"/>
                </a:cxn>
                <a:cxn ang="0">
                  <a:pos x="7" y="34"/>
                </a:cxn>
                <a:cxn ang="0">
                  <a:pos x="9" y="37"/>
                </a:cxn>
                <a:cxn ang="0">
                  <a:pos x="9" y="37"/>
                </a:cxn>
                <a:cxn ang="0">
                  <a:pos x="9" y="41"/>
                </a:cxn>
                <a:cxn ang="0">
                  <a:pos x="5" y="43"/>
                </a:cxn>
                <a:cxn ang="0">
                  <a:pos x="5" y="49"/>
                </a:cxn>
                <a:cxn ang="0">
                  <a:pos x="7" y="50"/>
                </a:cxn>
                <a:cxn ang="0">
                  <a:pos x="5" y="54"/>
                </a:cxn>
                <a:cxn ang="0">
                  <a:pos x="0" y="56"/>
                </a:cxn>
                <a:cxn ang="0">
                  <a:pos x="0" y="56"/>
                </a:cxn>
                <a:cxn ang="0">
                  <a:pos x="0" y="56"/>
                </a:cxn>
                <a:cxn ang="0">
                  <a:pos x="0" y="56"/>
                </a:cxn>
              </a:cxnLst>
              <a:rect l="0" t="0" r="r" b="b"/>
              <a:pathLst>
                <a:path w="53" h="73">
                  <a:moveTo>
                    <a:pt x="0" y="56"/>
                  </a:moveTo>
                  <a:lnTo>
                    <a:pt x="0" y="60"/>
                  </a:lnTo>
                  <a:lnTo>
                    <a:pt x="0" y="62"/>
                  </a:lnTo>
                  <a:lnTo>
                    <a:pt x="4" y="62"/>
                  </a:lnTo>
                  <a:lnTo>
                    <a:pt x="4" y="64"/>
                  </a:lnTo>
                  <a:lnTo>
                    <a:pt x="5" y="67"/>
                  </a:lnTo>
                  <a:lnTo>
                    <a:pt x="9" y="67"/>
                  </a:lnTo>
                  <a:lnTo>
                    <a:pt x="11" y="66"/>
                  </a:lnTo>
                  <a:lnTo>
                    <a:pt x="13" y="64"/>
                  </a:lnTo>
                  <a:lnTo>
                    <a:pt x="15" y="64"/>
                  </a:lnTo>
                  <a:lnTo>
                    <a:pt x="15" y="66"/>
                  </a:lnTo>
                  <a:lnTo>
                    <a:pt x="19" y="67"/>
                  </a:lnTo>
                  <a:lnTo>
                    <a:pt x="19" y="71"/>
                  </a:lnTo>
                  <a:lnTo>
                    <a:pt x="21" y="73"/>
                  </a:lnTo>
                  <a:lnTo>
                    <a:pt x="24" y="69"/>
                  </a:lnTo>
                  <a:lnTo>
                    <a:pt x="24" y="67"/>
                  </a:lnTo>
                  <a:lnTo>
                    <a:pt x="24" y="66"/>
                  </a:lnTo>
                  <a:lnTo>
                    <a:pt x="30" y="66"/>
                  </a:lnTo>
                  <a:lnTo>
                    <a:pt x="30" y="60"/>
                  </a:lnTo>
                  <a:lnTo>
                    <a:pt x="34" y="56"/>
                  </a:lnTo>
                  <a:lnTo>
                    <a:pt x="39" y="49"/>
                  </a:lnTo>
                  <a:lnTo>
                    <a:pt x="39" y="45"/>
                  </a:lnTo>
                  <a:lnTo>
                    <a:pt x="43" y="41"/>
                  </a:lnTo>
                  <a:lnTo>
                    <a:pt x="47" y="34"/>
                  </a:lnTo>
                  <a:lnTo>
                    <a:pt x="49" y="32"/>
                  </a:lnTo>
                  <a:lnTo>
                    <a:pt x="49" y="32"/>
                  </a:lnTo>
                  <a:lnTo>
                    <a:pt x="53" y="28"/>
                  </a:lnTo>
                  <a:lnTo>
                    <a:pt x="53" y="22"/>
                  </a:lnTo>
                  <a:lnTo>
                    <a:pt x="49" y="18"/>
                  </a:lnTo>
                  <a:lnTo>
                    <a:pt x="47" y="22"/>
                  </a:lnTo>
                  <a:lnTo>
                    <a:pt x="45" y="18"/>
                  </a:lnTo>
                  <a:lnTo>
                    <a:pt x="45" y="17"/>
                  </a:lnTo>
                  <a:lnTo>
                    <a:pt x="39" y="9"/>
                  </a:lnTo>
                  <a:lnTo>
                    <a:pt x="36" y="9"/>
                  </a:lnTo>
                  <a:lnTo>
                    <a:pt x="34" y="7"/>
                  </a:lnTo>
                  <a:lnTo>
                    <a:pt x="21" y="3"/>
                  </a:lnTo>
                  <a:lnTo>
                    <a:pt x="15" y="0"/>
                  </a:lnTo>
                  <a:lnTo>
                    <a:pt x="11" y="0"/>
                  </a:lnTo>
                  <a:lnTo>
                    <a:pt x="7" y="3"/>
                  </a:lnTo>
                  <a:lnTo>
                    <a:pt x="4" y="3"/>
                  </a:lnTo>
                  <a:lnTo>
                    <a:pt x="4" y="3"/>
                  </a:lnTo>
                  <a:lnTo>
                    <a:pt x="4" y="3"/>
                  </a:lnTo>
                  <a:lnTo>
                    <a:pt x="0" y="7"/>
                  </a:lnTo>
                  <a:lnTo>
                    <a:pt x="0" y="9"/>
                  </a:lnTo>
                  <a:lnTo>
                    <a:pt x="0" y="15"/>
                  </a:lnTo>
                  <a:lnTo>
                    <a:pt x="0" y="18"/>
                  </a:lnTo>
                  <a:lnTo>
                    <a:pt x="0" y="22"/>
                  </a:lnTo>
                  <a:lnTo>
                    <a:pt x="0" y="24"/>
                  </a:lnTo>
                  <a:lnTo>
                    <a:pt x="4" y="26"/>
                  </a:lnTo>
                  <a:lnTo>
                    <a:pt x="5" y="30"/>
                  </a:lnTo>
                  <a:lnTo>
                    <a:pt x="7" y="34"/>
                  </a:lnTo>
                  <a:lnTo>
                    <a:pt x="9" y="37"/>
                  </a:lnTo>
                  <a:lnTo>
                    <a:pt x="9" y="37"/>
                  </a:lnTo>
                  <a:lnTo>
                    <a:pt x="9" y="41"/>
                  </a:lnTo>
                  <a:lnTo>
                    <a:pt x="5" y="43"/>
                  </a:lnTo>
                  <a:lnTo>
                    <a:pt x="5" y="49"/>
                  </a:lnTo>
                  <a:lnTo>
                    <a:pt x="7" y="50"/>
                  </a:lnTo>
                  <a:lnTo>
                    <a:pt x="5" y="54"/>
                  </a:lnTo>
                  <a:lnTo>
                    <a:pt x="0" y="56"/>
                  </a:lnTo>
                  <a:lnTo>
                    <a:pt x="0" y="56"/>
                  </a:lnTo>
                  <a:lnTo>
                    <a:pt x="0" y="56"/>
                  </a:lnTo>
                  <a:lnTo>
                    <a:pt x="0" y="56"/>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83" name="Freeform 168">
              <a:extLst>
                <a:ext uri="{FF2B5EF4-FFF2-40B4-BE49-F238E27FC236}">
                  <a16:creationId xmlns:a16="http://schemas.microsoft.com/office/drawing/2014/main" id="{0C44C3B9-CCF2-4521-AAF2-4F5700AB4ED9}"/>
                </a:ext>
              </a:extLst>
            </p:cNvPr>
            <p:cNvSpPr>
              <a:spLocks/>
            </p:cNvSpPr>
            <p:nvPr/>
          </p:nvSpPr>
          <p:spPr bwMode="auto">
            <a:xfrm>
              <a:off x="8948081" y="2768627"/>
              <a:ext cx="18539" cy="25535"/>
            </a:xfrm>
            <a:custGeom>
              <a:avLst/>
              <a:gdLst/>
              <a:ahLst/>
              <a:cxnLst>
                <a:cxn ang="0">
                  <a:pos x="0" y="56"/>
                </a:cxn>
                <a:cxn ang="0">
                  <a:pos x="0" y="60"/>
                </a:cxn>
                <a:cxn ang="0">
                  <a:pos x="0" y="62"/>
                </a:cxn>
                <a:cxn ang="0">
                  <a:pos x="4" y="62"/>
                </a:cxn>
                <a:cxn ang="0">
                  <a:pos x="4" y="64"/>
                </a:cxn>
                <a:cxn ang="0">
                  <a:pos x="5" y="67"/>
                </a:cxn>
                <a:cxn ang="0">
                  <a:pos x="9" y="67"/>
                </a:cxn>
                <a:cxn ang="0">
                  <a:pos x="11" y="66"/>
                </a:cxn>
                <a:cxn ang="0">
                  <a:pos x="13" y="64"/>
                </a:cxn>
                <a:cxn ang="0">
                  <a:pos x="15" y="64"/>
                </a:cxn>
                <a:cxn ang="0">
                  <a:pos x="15" y="66"/>
                </a:cxn>
                <a:cxn ang="0">
                  <a:pos x="19" y="67"/>
                </a:cxn>
                <a:cxn ang="0">
                  <a:pos x="19" y="71"/>
                </a:cxn>
                <a:cxn ang="0">
                  <a:pos x="21" y="73"/>
                </a:cxn>
                <a:cxn ang="0">
                  <a:pos x="24" y="69"/>
                </a:cxn>
                <a:cxn ang="0">
                  <a:pos x="24" y="67"/>
                </a:cxn>
                <a:cxn ang="0">
                  <a:pos x="24" y="66"/>
                </a:cxn>
                <a:cxn ang="0">
                  <a:pos x="30" y="66"/>
                </a:cxn>
                <a:cxn ang="0">
                  <a:pos x="30" y="60"/>
                </a:cxn>
                <a:cxn ang="0">
                  <a:pos x="34" y="56"/>
                </a:cxn>
                <a:cxn ang="0">
                  <a:pos x="39" y="49"/>
                </a:cxn>
                <a:cxn ang="0">
                  <a:pos x="39" y="45"/>
                </a:cxn>
                <a:cxn ang="0">
                  <a:pos x="43" y="41"/>
                </a:cxn>
                <a:cxn ang="0">
                  <a:pos x="47" y="34"/>
                </a:cxn>
                <a:cxn ang="0">
                  <a:pos x="49" y="32"/>
                </a:cxn>
                <a:cxn ang="0">
                  <a:pos x="49" y="32"/>
                </a:cxn>
                <a:cxn ang="0">
                  <a:pos x="53" y="28"/>
                </a:cxn>
                <a:cxn ang="0">
                  <a:pos x="53" y="22"/>
                </a:cxn>
                <a:cxn ang="0">
                  <a:pos x="49" y="18"/>
                </a:cxn>
                <a:cxn ang="0">
                  <a:pos x="47" y="22"/>
                </a:cxn>
                <a:cxn ang="0">
                  <a:pos x="45" y="18"/>
                </a:cxn>
                <a:cxn ang="0">
                  <a:pos x="45" y="17"/>
                </a:cxn>
                <a:cxn ang="0">
                  <a:pos x="39" y="9"/>
                </a:cxn>
                <a:cxn ang="0">
                  <a:pos x="36" y="9"/>
                </a:cxn>
                <a:cxn ang="0">
                  <a:pos x="34" y="7"/>
                </a:cxn>
                <a:cxn ang="0">
                  <a:pos x="21" y="3"/>
                </a:cxn>
                <a:cxn ang="0">
                  <a:pos x="15" y="0"/>
                </a:cxn>
                <a:cxn ang="0">
                  <a:pos x="11" y="0"/>
                </a:cxn>
                <a:cxn ang="0">
                  <a:pos x="7" y="3"/>
                </a:cxn>
                <a:cxn ang="0">
                  <a:pos x="4" y="3"/>
                </a:cxn>
                <a:cxn ang="0">
                  <a:pos x="4" y="3"/>
                </a:cxn>
                <a:cxn ang="0">
                  <a:pos x="4" y="3"/>
                </a:cxn>
                <a:cxn ang="0">
                  <a:pos x="0" y="7"/>
                </a:cxn>
                <a:cxn ang="0">
                  <a:pos x="0" y="9"/>
                </a:cxn>
                <a:cxn ang="0">
                  <a:pos x="0" y="15"/>
                </a:cxn>
                <a:cxn ang="0">
                  <a:pos x="0" y="18"/>
                </a:cxn>
                <a:cxn ang="0">
                  <a:pos x="0" y="22"/>
                </a:cxn>
                <a:cxn ang="0">
                  <a:pos x="0" y="24"/>
                </a:cxn>
                <a:cxn ang="0">
                  <a:pos x="4" y="26"/>
                </a:cxn>
                <a:cxn ang="0">
                  <a:pos x="5" y="30"/>
                </a:cxn>
                <a:cxn ang="0">
                  <a:pos x="7" y="34"/>
                </a:cxn>
                <a:cxn ang="0">
                  <a:pos x="9" y="37"/>
                </a:cxn>
                <a:cxn ang="0">
                  <a:pos x="9" y="37"/>
                </a:cxn>
                <a:cxn ang="0">
                  <a:pos x="9" y="41"/>
                </a:cxn>
                <a:cxn ang="0">
                  <a:pos x="5" y="43"/>
                </a:cxn>
                <a:cxn ang="0">
                  <a:pos x="5" y="49"/>
                </a:cxn>
                <a:cxn ang="0">
                  <a:pos x="7" y="50"/>
                </a:cxn>
                <a:cxn ang="0">
                  <a:pos x="5" y="54"/>
                </a:cxn>
                <a:cxn ang="0">
                  <a:pos x="0" y="56"/>
                </a:cxn>
                <a:cxn ang="0">
                  <a:pos x="0" y="56"/>
                </a:cxn>
                <a:cxn ang="0">
                  <a:pos x="0" y="56"/>
                </a:cxn>
                <a:cxn ang="0">
                  <a:pos x="0" y="56"/>
                </a:cxn>
              </a:cxnLst>
              <a:rect l="0" t="0" r="r" b="b"/>
              <a:pathLst>
                <a:path w="53" h="73">
                  <a:moveTo>
                    <a:pt x="0" y="56"/>
                  </a:moveTo>
                  <a:lnTo>
                    <a:pt x="0" y="60"/>
                  </a:lnTo>
                  <a:lnTo>
                    <a:pt x="0" y="62"/>
                  </a:lnTo>
                  <a:lnTo>
                    <a:pt x="4" y="62"/>
                  </a:lnTo>
                  <a:lnTo>
                    <a:pt x="4" y="64"/>
                  </a:lnTo>
                  <a:lnTo>
                    <a:pt x="5" y="67"/>
                  </a:lnTo>
                  <a:lnTo>
                    <a:pt x="9" y="67"/>
                  </a:lnTo>
                  <a:lnTo>
                    <a:pt x="11" y="66"/>
                  </a:lnTo>
                  <a:lnTo>
                    <a:pt x="13" y="64"/>
                  </a:lnTo>
                  <a:lnTo>
                    <a:pt x="15" y="64"/>
                  </a:lnTo>
                  <a:lnTo>
                    <a:pt x="15" y="66"/>
                  </a:lnTo>
                  <a:lnTo>
                    <a:pt x="19" y="67"/>
                  </a:lnTo>
                  <a:lnTo>
                    <a:pt x="19" y="71"/>
                  </a:lnTo>
                  <a:lnTo>
                    <a:pt x="21" y="73"/>
                  </a:lnTo>
                  <a:lnTo>
                    <a:pt x="24" y="69"/>
                  </a:lnTo>
                  <a:lnTo>
                    <a:pt x="24" y="67"/>
                  </a:lnTo>
                  <a:lnTo>
                    <a:pt x="24" y="66"/>
                  </a:lnTo>
                  <a:lnTo>
                    <a:pt x="30" y="66"/>
                  </a:lnTo>
                  <a:lnTo>
                    <a:pt x="30" y="60"/>
                  </a:lnTo>
                  <a:lnTo>
                    <a:pt x="34" y="56"/>
                  </a:lnTo>
                  <a:lnTo>
                    <a:pt x="39" y="49"/>
                  </a:lnTo>
                  <a:lnTo>
                    <a:pt x="39" y="45"/>
                  </a:lnTo>
                  <a:lnTo>
                    <a:pt x="43" y="41"/>
                  </a:lnTo>
                  <a:lnTo>
                    <a:pt x="47" y="34"/>
                  </a:lnTo>
                  <a:lnTo>
                    <a:pt x="49" y="32"/>
                  </a:lnTo>
                  <a:lnTo>
                    <a:pt x="49" y="32"/>
                  </a:lnTo>
                  <a:lnTo>
                    <a:pt x="53" y="28"/>
                  </a:lnTo>
                  <a:lnTo>
                    <a:pt x="53" y="22"/>
                  </a:lnTo>
                  <a:lnTo>
                    <a:pt x="49" y="18"/>
                  </a:lnTo>
                  <a:lnTo>
                    <a:pt x="47" y="22"/>
                  </a:lnTo>
                  <a:lnTo>
                    <a:pt x="45" y="18"/>
                  </a:lnTo>
                  <a:lnTo>
                    <a:pt x="45" y="17"/>
                  </a:lnTo>
                  <a:lnTo>
                    <a:pt x="39" y="9"/>
                  </a:lnTo>
                  <a:lnTo>
                    <a:pt x="36" y="9"/>
                  </a:lnTo>
                  <a:lnTo>
                    <a:pt x="34" y="7"/>
                  </a:lnTo>
                  <a:lnTo>
                    <a:pt x="21" y="3"/>
                  </a:lnTo>
                  <a:lnTo>
                    <a:pt x="15" y="0"/>
                  </a:lnTo>
                  <a:lnTo>
                    <a:pt x="11" y="0"/>
                  </a:lnTo>
                  <a:lnTo>
                    <a:pt x="7" y="3"/>
                  </a:lnTo>
                  <a:lnTo>
                    <a:pt x="4" y="3"/>
                  </a:lnTo>
                  <a:lnTo>
                    <a:pt x="4" y="3"/>
                  </a:lnTo>
                  <a:lnTo>
                    <a:pt x="4" y="3"/>
                  </a:lnTo>
                  <a:lnTo>
                    <a:pt x="0" y="7"/>
                  </a:lnTo>
                  <a:lnTo>
                    <a:pt x="0" y="9"/>
                  </a:lnTo>
                  <a:lnTo>
                    <a:pt x="0" y="15"/>
                  </a:lnTo>
                  <a:lnTo>
                    <a:pt x="0" y="18"/>
                  </a:lnTo>
                  <a:lnTo>
                    <a:pt x="0" y="22"/>
                  </a:lnTo>
                  <a:lnTo>
                    <a:pt x="0" y="24"/>
                  </a:lnTo>
                  <a:lnTo>
                    <a:pt x="4" y="26"/>
                  </a:lnTo>
                  <a:lnTo>
                    <a:pt x="5" y="30"/>
                  </a:lnTo>
                  <a:lnTo>
                    <a:pt x="7" y="34"/>
                  </a:lnTo>
                  <a:lnTo>
                    <a:pt x="9" y="37"/>
                  </a:lnTo>
                  <a:lnTo>
                    <a:pt x="9" y="37"/>
                  </a:lnTo>
                  <a:lnTo>
                    <a:pt x="9" y="41"/>
                  </a:lnTo>
                  <a:lnTo>
                    <a:pt x="5" y="43"/>
                  </a:lnTo>
                  <a:lnTo>
                    <a:pt x="5" y="49"/>
                  </a:lnTo>
                  <a:lnTo>
                    <a:pt x="7" y="50"/>
                  </a:lnTo>
                  <a:lnTo>
                    <a:pt x="5" y="54"/>
                  </a:lnTo>
                  <a:lnTo>
                    <a:pt x="0" y="56"/>
                  </a:lnTo>
                  <a:lnTo>
                    <a:pt x="0" y="56"/>
                  </a:lnTo>
                  <a:lnTo>
                    <a:pt x="0" y="56"/>
                  </a:lnTo>
                  <a:lnTo>
                    <a:pt x="0" y="56"/>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84" name="Freeform 169">
              <a:extLst>
                <a:ext uri="{FF2B5EF4-FFF2-40B4-BE49-F238E27FC236}">
                  <a16:creationId xmlns:a16="http://schemas.microsoft.com/office/drawing/2014/main" id="{25CCB3EB-F4C8-429D-9143-0D3B6801DA0A}"/>
                </a:ext>
              </a:extLst>
            </p:cNvPr>
            <p:cNvSpPr>
              <a:spLocks/>
            </p:cNvSpPr>
            <p:nvPr/>
          </p:nvSpPr>
          <p:spPr bwMode="auto">
            <a:xfrm>
              <a:off x="8925694" y="2764429"/>
              <a:ext cx="25535" cy="29733"/>
            </a:xfrm>
            <a:custGeom>
              <a:avLst/>
              <a:gdLst/>
              <a:ahLst/>
              <a:cxnLst>
                <a:cxn ang="0">
                  <a:pos x="30" y="81"/>
                </a:cxn>
                <a:cxn ang="0">
                  <a:pos x="32" y="83"/>
                </a:cxn>
                <a:cxn ang="0">
                  <a:pos x="39" y="85"/>
                </a:cxn>
                <a:cxn ang="0">
                  <a:pos x="39" y="79"/>
                </a:cxn>
                <a:cxn ang="0">
                  <a:pos x="36" y="74"/>
                </a:cxn>
                <a:cxn ang="0">
                  <a:pos x="39" y="68"/>
                </a:cxn>
                <a:cxn ang="0">
                  <a:pos x="51" y="70"/>
                </a:cxn>
                <a:cxn ang="0">
                  <a:pos x="60" y="68"/>
                </a:cxn>
                <a:cxn ang="0">
                  <a:pos x="66" y="70"/>
                </a:cxn>
                <a:cxn ang="0">
                  <a:pos x="73" y="64"/>
                </a:cxn>
                <a:cxn ang="0">
                  <a:pos x="69" y="57"/>
                </a:cxn>
                <a:cxn ang="0">
                  <a:pos x="73" y="51"/>
                </a:cxn>
                <a:cxn ang="0">
                  <a:pos x="73" y="46"/>
                </a:cxn>
                <a:cxn ang="0">
                  <a:pos x="69" y="38"/>
                </a:cxn>
                <a:cxn ang="0">
                  <a:pos x="66" y="34"/>
                </a:cxn>
                <a:cxn ang="0">
                  <a:pos x="66" y="25"/>
                </a:cxn>
                <a:cxn ang="0">
                  <a:pos x="66" y="17"/>
                </a:cxn>
                <a:cxn ang="0">
                  <a:pos x="69" y="15"/>
                </a:cxn>
                <a:cxn ang="0">
                  <a:pos x="73" y="8"/>
                </a:cxn>
                <a:cxn ang="0">
                  <a:pos x="60" y="4"/>
                </a:cxn>
                <a:cxn ang="0">
                  <a:pos x="53" y="4"/>
                </a:cxn>
                <a:cxn ang="0">
                  <a:pos x="45" y="4"/>
                </a:cxn>
                <a:cxn ang="0">
                  <a:pos x="30" y="4"/>
                </a:cxn>
                <a:cxn ang="0">
                  <a:pos x="17" y="4"/>
                </a:cxn>
                <a:cxn ang="0">
                  <a:pos x="17" y="10"/>
                </a:cxn>
                <a:cxn ang="0">
                  <a:pos x="15" y="15"/>
                </a:cxn>
                <a:cxn ang="0">
                  <a:pos x="11" y="21"/>
                </a:cxn>
                <a:cxn ang="0">
                  <a:pos x="4" y="25"/>
                </a:cxn>
                <a:cxn ang="0">
                  <a:pos x="0" y="36"/>
                </a:cxn>
                <a:cxn ang="0">
                  <a:pos x="4" y="44"/>
                </a:cxn>
                <a:cxn ang="0">
                  <a:pos x="7" y="46"/>
                </a:cxn>
                <a:cxn ang="0">
                  <a:pos x="9" y="51"/>
                </a:cxn>
                <a:cxn ang="0">
                  <a:pos x="11" y="53"/>
                </a:cxn>
                <a:cxn ang="0">
                  <a:pos x="15" y="57"/>
                </a:cxn>
                <a:cxn ang="0">
                  <a:pos x="15" y="68"/>
                </a:cxn>
                <a:cxn ang="0">
                  <a:pos x="21" y="70"/>
                </a:cxn>
                <a:cxn ang="0">
                  <a:pos x="26" y="76"/>
                </a:cxn>
                <a:cxn ang="0">
                  <a:pos x="26" y="79"/>
                </a:cxn>
                <a:cxn ang="0">
                  <a:pos x="30" y="81"/>
                </a:cxn>
              </a:cxnLst>
              <a:rect l="0" t="0" r="r" b="b"/>
              <a:pathLst>
                <a:path w="73" h="85">
                  <a:moveTo>
                    <a:pt x="30" y="81"/>
                  </a:moveTo>
                  <a:lnTo>
                    <a:pt x="30" y="81"/>
                  </a:lnTo>
                  <a:lnTo>
                    <a:pt x="32" y="81"/>
                  </a:lnTo>
                  <a:lnTo>
                    <a:pt x="32" y="83"/>
                  </a:lnTo>
                  <a:lnTo>
                    <a:pt x="36" y="85"/>
                  </a:lnTo>
                  <a:lnTo>
                    <a:pt x="39" y="85"/>
                  </a:lnTo>
                  <a:lnTo>
                    <a:pt x="39" y="83"/>
                  </a:lnTo>
                  <a:lnTo>
                    <a:pt x="39" y="79"/>
                  </a:lnTo>
                  <a:lnTo>
                    <a:pt x="39" y="76"/>
                  </a:lnTo>
                  <a:lnTo>
                    <a:pt x="36" y="74"/>
                  </a:lnTo>
                  <a:lnTo>
                    <a:pt x="36" y="70"/>
                  </a:lnTo>
                  <a:lnTo>
                    <a:pt x="39" y="68"/>
                  </a:lnTo>
                  <a:lnTo>
                    <a:pt x="41" y="70"/>
                  </a:lnTo>
                  <a:lnTo>
                    <a:pt x="51" y="70"/>
                  </a:lnTo>
                  <a:lnTo>
                    <a:pt x="54" y="68"/>
                  </a:lnTo>
                  <a:lnTo>
                    <a:pt x="60" y="68"/>
                  </a:lnTo>
                  <a:lnTo>
                    <a:pt x="64" y="70"/>
                  </a:lnTo>
                  <a:lnTo>
                    <a:pt x="66" y="70"/>
                  </a:lnTo>
                  <a:lnTo>
                    <a:pt x="69" y="68"/>
                  </a:lnTo>
                  <a:lnTo>
                    <a:pt x="73" y="64"/>
                  </a:lnTo>
                  <a:lnTo>
                    <a:pt x="69" y="62"/>
                  </a:lnTo>
                  <a:lnTo>
                    <a:pt x="69" y="57"/>
                  </a:lnTo>
                  <a:lnTo>
                    <a:pt x="73" y="53"/>
                  </a:lnTo>
                  <a:lnTo>
                    <a:pt x="73" y="51"/>
                  </a:lnTo>
                  <a:lnTo>
                    <a:pt x="73" y="49"/>
                  </a:lnTo>
                  <a:lnTo>
                    <a:pt x="73" y="46"/>
                  </a:lnTo>
                  <a:lnTo>
                    <a:pt x="69" y="44"/>
                  </a:lnTo>
                  <a:lnTo>
                    <a:pt x="69" y="38"/>
                  </a:lnTo>
                  <a:lnTo>
                    <a:pt x="66" y="36"/>
                  </a:lnTo>
                  <a:lnTo>
                    <a:pt x="66" y="34"/>
                  </a:lnTo>
                  <a:lnTo>
                    <a:pt x="66" y="30"/>
                  </a:lnTo>
                  <a:lnTo>
                    <a:pt x="66" y="25"/>
                  </a:lnTo>
                  <a:lnTo>
                    <a:pt x="66" y="21"/>
                  </a:lnTo>
                  <a:lnTo>
                    <a:pt x="66" y="17"/>
                  </a:lnTo>
                  <a:lnTo>
                    <a:pt x="69" y="15"/>
                  </a:lnTo>
                  <a:lnTo>
                    <a:pt x="69" y="15"/>
                  </a:lnTo>
                  <a:lnTo>
                    <a:pt x="73" y="10"/>
                  </a:lnTo>
                  <a:lnTo>
                    <a:pt x="73" y="8"/>
                  </a:lnTo>
                  <a:lnTo>
                    <a:pt x="69" y="6"/>
                  </a:lnTo>
                  <a:lnTo>
                    <a:pt x="60" y="4"/>
                  </a:lnTo>
                  <a:lnTo>
                    <a:pt x="54" y="0"/>
                  </a:lnTo>
                  <a:lnTo>
                    <a:pt x="53" y="4"/>
                  </a:lnTo>
                  <a:lnTo>
                    <a:pt x="49" y="4"/>
                  </a:lnTo>
                  <a:lnTo>
                    <a:pt x="45" y="4"/>
                  </a:lnTo>
                  <a:lnTo>
                    <a:pt x="36" y="4"/>
                  </a:lnTo>
                  <a:lnTo>
                    <a:pt x="30" y="4"/>
                  </a:lnTo>
                  <a:lnTo>
                    <a:pt x="22" y="4"/>
                  </a:lnTo>
                  <a:lnTo>
                    <a:pt x="17" y="4"/>
                  </a:lnTo>
                  <a:lnTo>
                    <a:pt x="17" y="8"/>
                  </a:lnTo>
                  <a:lnTo>
                    <a:pt x="17" y="10"/>
                  </a:lnTo>
                  <a:lnTo>
                    <a:pt x="15" y="14"/>
                  </a:lnTo>
                  <a:lnTo>
                    <a:pt x="15" y="15"/>
                  </a:lnTo>
                  <a:lnTo>
                    <a:pt x="15" y="19"/>
                  </a:lnTo>
                  <a:lnTo>
                    <a:pt x="11" y="21"/>
                  </a:lnTo>
                  <a:lnTo>
                    <a:pt x="5" y="21"/>
                  </a:lnTo>
                  <a:lnTo>
                    <a:pt x="4" y="25"/>
                  </a:lnTo>
                  <a:lnTo>
                    <a:pt x="4" y="30"/>
                  </a:lnTo>
                  <a:lnTo>
                    <a:pt x="0" y="36"/>
                  </a:lnTo>
                  <a:lnTo>
                    <a:pt x="0" y="40"/>
                  </a:lnTo>
                  <a:lnTo>
                    <a:pt x="4" y="44"/>
                  </a:lnTo>
                  <a:lnTo>
                    <a:pt x="5" y="44"/>
                  </a:lnTo>
                  <a:lnTo>
                    <a:pt x="7" y="46"/>
                  </a:lnTo>
                  <a:lnTo>
                    <a:pt x="9" y="49"/>
                  </a:lnTo>
                  <a:lnTo>
                    <a:pt x="9" y="51"/>
                  </a:lnTo>
                  <a:lnTo>
                    <a:pt x="11" y="53"/>
                  </a:lnTo>
                  <a:lnTo>
                    <a:pt x="11" y="53"/>
                  </a:lnTo>
                  <a:lnTo>
                    <a:pt x="15" y="55"/>
                  </a:lnTo>
                  <a:lnTo>
                    <a:pt x="15" y="57"/>
                  </a:lnTo>
                  <a:lnTo>
                    <a:pt x="15" y="64"/>
                  </a:lnTo>
                  <a:lnTo>
                    <a:pt x="15" y="68"/>
                  </a:lnTo>
                  <a:lnTo>
                    <a:pt x="17" y="68"/>
                  </a:lnTo>
                  <a:lnTo>
                    <a:pt x="21" y="70"/>
                  </a:lnTo>
                  <a:lnTo>
                    <a:pt x="21" y="74"/>
                  </a:lnTo>
                  <a:lnTo>
                    <a:pt x="26" y="76"/>
                  </a:lnTo>
                  <a:lnTo>
                    <a:pt x="26" y="79"/>
                  </a:lnTo>
                  <a:lnTo>
                    <a:pt x="26" y="79"/>
                  </a:lnTo>
                  <a:lnTo>
                    <a:pt x="30" y="81"/>
                  </a:lnTo>
                  <a:lnTo>
                    <a:pt x="30" y="81"/>
                  </a:lnTo>
                  <a:lnTo>
                    <a:pt x="30" y="81"/>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85" name="Freeform 170">
              <a:extLst>
                <a:ext uri="{FF2B5EF4-FFF2-40B4-BE49-F238E27FC236}">
                  <a16:creationId xmlns:a16="http://schemas.microsoft.com/office/drawing/2014/main" id="{C1879686-695B-4230-B525-01F6DF160F01}"/>
                </a:ext>
              </a:extLst>
            </p:cNvPr>
            <p:cNvSpPr>
              <a:spLocks/>
            </p:cNvSpPr>
            <p:nvPr/>
          </p:nvSpPr>
          <p:spPr bwMode="auto">
            <a:xfrm>
              <a:off x="8925694" y="2764429"/>
              <a:ext cx="25535" cy="29733"/>
            </a:xfrm>
            <a:custGeom>
              <a:avLst/>
              <a:gdLst/>
              <a:ahLst/>
              <a:cxnLst>
                <a:cxn ang="0">
                  <a:pos x="30" y="81"/>
                </a:cxn>
                <a:cxn ang="0">
                  <a:pos x="32" y="83"/>
                </a:cxn>
                <a:cxn ang="0">
                  <a:pos x="39" y="85"/>
                </a:cxn>
                <a:cxn ang="0">
                  <a:pos x="39" y="79"/>
                </a:cxn>
                <a:cxn ang="0">
                  <a:pos x="36" y="74"/>
                </a:cxn>
                <a:cxn ang="0">
                  <a:pos x="39" y="68"/>
                </a:cxn>
                <a:cxn ang="0">
                  <a:pos x="51" y="70"/>
                </a:cxn>
                <a:cxn ang="0">
                  <a:pos x="60" y="68"/>
                </a:cxn>
                <a:cxn ang="0">
                  <a:pos x="66" y="70"/>
                </a:cxn>
                <a:cxn ang="0">
                  <a:pos x="73" y="64"/>
                </a:cxn>
                <a:cxn ang="0">
                  <a:pos x="69" y="57"/>
                </a:cxn>
                <a:cxn ang="0">
                  <a:pos x="73" y="51"/>
                </a:cxn>
                <a:cxn ang="0">
                  <a:pos x="73" y="46"/>
                </a:cxn>
                <a:cxn ang="0">
                  <a:pos x="69" y="38"/>
                </a:cxn>
                <a:cxn ang="0">
                  <a:pos x="66" y="34"/>
                </a:cxn>
                <a:cxn ang="0">
                  <a:pos x="66" y="25"/>
                </a:cxn>
                <a:cxn ang="0">
                  <a:pos x="66" y="17"/>
                </a:cxn>
                <a:cxn ang="0">
                  <a:pos x="69" y="15"/>
                </a:cxn>
                <a:cxn ang="0">
                  <a:pos x="73" y="8"/>
                </a:cxn>
                <a:cxn ang="0">
                  <a:pos x="60" y="4"/>
                </a:cxn>
                <a:cxn ang="0">
                  <a:pos x="53" y="4"/>
                </a:cxn>
                <a:cxn ang="0">
                  <a:pos x="45" y="4"/>
                </a:cxn>
                <a:cxn ang="0">
                  <a:pos x="30" y="4"/>
                </a:cxn>
                <a:cxn ang="0">
                  <a:pos x="17" y="4"/>
                </a:cxn>
                <a:cxn ang="0">
                  <a:pos x="17" y="10"/>
                </a:cxn>
                <a:cxn ang="0">
                  <a:pos x="15" y="15"/>
                </a:cxn>
                <a:cxn ang="0">
                  <a:pos x="11" y="21"/>
                </a:cxn>
                <a:cxn ang="0">
                  <a:pos x="4" y="25"/>
                </a:cxn>
                <a:cxn ang="0">
                  <a:pos x="0" y="36"/>
                </a:cxn>
                <a:cxn ang="0">
                  <a:pos x="4" y="44"/>
                </a:cxn>
                <a:cxn ang="0">
                  <a:pos x="7" y="46"/>
                </a:cxn>
                <a:cxn ang="0">
                  <a:pos x="9" y="51"/>
                </a:cxn>
                <a:cxn ang="0">
                  <a:pos x="11" y="53"/>
                </a:cxn>
                <a:cxn ang="0">
                  <a:pos x="15" y="57"/>
                </a:cxn>
                <a:cxn ang="0">
                  <a:pos x="15" y="68"/>
                </a:cxn>
                <a:cxn ang="0">
                  <a:pos x="21" y="70"/>
                </a:cxn>
                <a:cxn ang="0">
                  <a:pos x="26" y="76"/>
                </a:cxn>
                <a:cxn ang="0">
                  <a:pos x="26" y="79"/>
                </a:cxn>
                <a:cxn ang="0">
                  <a:pos x="30" y="81"/>
                </a:cxn>
              </a:cxnLst>
              <a:rect l="0" t="0" r="r" b="b"/>
              <a:pathLst>
                <a:path w="73" h="85">
                  <a:moveTo>
                    <a:pt x="30" y="81"/>
                  </a:moveTo>
                  <a:lnTo>
                    <a:pt x="30" y="81"/>
                  </a:lnTo>
                  <a:lnTo>
                    <a:pt x="32" y="81"/>
                  </a:lnTo>
                  <a:lnTo>
                    <a:pt x="32" y="83"/>
                  </a:lnTo>
                  <a:lnTo>
                    <a:pt x="36" y="85"/>
                  </a:lnTo>
                  <a:lnTo>
                    <a:pt x="39" y="85"/>
                  </a:lnTo>
                  <a:lnTo>
                    <a:pt x="39" y="83"/>
                  </a:lnTo>
                  <a:lnTo>
                    <a:pt x="39" y="79"/>
                  </a:lnTo>
                  <a:lnTo>
                    <a:pt x="39" y="76"/>
                  </a:lnTo>
                  <a:lnTo>
                    <a:pt x="36" y="74"/>
                  </a:lnTo>
                  <a:lnTo>
                    <a:pt x="36" y="70"/>
                  </a:lnTo>
                  <a:lnTo>
                    <a:pt x="39" y="68"/>
                  </a:lnTo>
                  <a:lnTo>
                    <a:pt x="41" y="70"/>
                  </a:lnTo>
                  <a:lnTo>
                    <a:pt x="51" y="70"/>
                  </a:lnTo>
                  <a:lnTo>
                    <a:pt x="54" y="68"/>
                  </a:lnTo>
                  <a:lnTo>
                    <a:pt x="60" y="68"/>
                  </a:lnTo>
                  <a:lnTo>
                    <a:pt x="64" y="70"/>
                  </a:lnTo>
                  <a:lnTo>
                    <a:pt x="66" y="70"/>
                  </a:lnTo>
                  <a:lnTo>
                    <a:pt x="69" y="68"/>
                  </a:lnTo>
                  <a:lnTo>
                    <a:pt x="73" y="64"/>
                  </a:lnTo>
                  <a:lnTo>
                    <a:pt x="69" y="62"/>
                  </a:lnTo>
                  <a:lnTo>
                    <a:pt x="69" y="57"/>
                  </a:lnTo>
                  <a:lnTo>
                    <a:pt x="73" y="53"/>
                  </a:lnTo>
                  <a:lnTo>
                    <a:pt x="73" y="51"/>
                  </a:lnTo>
                  <a:lnTo>
                    <a:pt x="73" y="49"/>
                  </a:lnTo>
                  <a:lnTo>
                    <a:pt x="73" y="46"/>
                  </a:lnTo>
                  <a:lnTo>
                    <a:pt x="69" y="44"/>
                  </a:lnTo>
                  <a:lnTo>
                    <a:pt x="69" y="38"/>
                  </a:lnTo>
                  <a:lnTo>
                    <a:pt x="66" y="36"/>
                  </a:lnTo>
                  <a:lnTo>
                    <a:pt x="66" y="34"/>
                  </a:lnTo>
                  <a:lnTo>
                    <a:pt x="66" y="30"/>
                  </a:lnTo>
                  <a:lnTo>
                    <a:pt x="66" y="25"/>
                  </a:lnTo>
                  <a:lnTo>
                    <a:pt x="66" y="21"/>
                  </a:lnTo>
                  <a:lnTo>
                    <a:pt x="66" y="17"/>
                  </a:lnTo>
                  <a:lnTo>
                    <a:pt x="69" y="15"/>
                  </a:lnTo>
                  <a:lnTo>
                    <a:pt x="69" y="15"/>
                  </a:lnTo>
                  <a:lnTo>
                    <a:pt x="73" y="10"/>
                  </a:lnTo>
                  <a:lnTo>
                    <a:pt x="73" y="8"/>
                  </a:lnTo>
                  <a:lnTo>
                    <a:pt x="69" y="6"/>
                  </a:lnTo>
                  <a:lnTo>
                    <a:pt x="60" y="4"/>
                  </a:lnTo>
                  <a:lnTo>
                    <a:pt x="54" y="0"/>
                  </a:lnTo>
                  <a:lnTo>
                    <a:pt x="53" y="4"/>
                  </a:lnTo>
                  <a:lnTo>
                    <a:pt x="49" y="4"/>
                  </a:lnTo>
                  <a:lnTo>
                    <a:pt x="45" y="4"/>
                  </a:lnTo>
                  <a:lnTo>
                    <a:pt x="36" y="4"/>
                  </a:lnTo>
                  <a:lnTo>
                    <a:pt x="30" y="4"/>
                  </a:lnTo>
                  <a:lnTo>
                    <a:pt x="22" y="4"/>
                  </a:lnTo>
                  <a:lnTo>
                    <a:pt x="17" y="4"/>
                  </a:lnTo>
                  <a:lnTo>
                    <a:pt x="17" y="8"/>
                  </a:lnTo>
                  <a:lnTo>
                    <a:pt x="17" y="10"/>
                  </a:lnTo>
                  <a:lnTo>
                    <a:pt x="15" y="14"/>
                  </a:lnTo>
                  <a:lnTo>
                    <a:pt x="15" y="15"/>
                  </a:lnTo>
                  <a:lnTo>
                    <a:pt x="15" y="19"/>
                  </a:lnTo>
                  <a:lnTo>
                    <a:pt x="11" y="21"/>
                  </a:lnTo>
                  <a:lnTo>
                    <a:pt x="5" y="21"/>
                  </a:lnTo>
                  <a:lnTo>
                    <a:pt x="4" y="25"/>
                  </a:lnTo>
                  <a:lnTo>
                    <a:pt x="4" y="30"/>
                  </a:lnTo>
                  <a:lnTo>
                    <a:pt x="0" y="36"/>
                  </a:lnTo>
                  <a:lnTo>
                    <a:pt x="0" y="40"/>
                  </a:lnTo>
                  <a:lnTo>
                    <a:pt x="4" y="44"/>
                  </a:lnTo>
                  <a:lnTo>
                    <a:pt x="5" y="44"/>
                  </a:lnTo>
                  <a:lnTo>
                    <a:pt x="7" y="46"/>
                  </a:lnTo>
                  <a:lnTo>
                    <a:pt x="9" y="49"/>
                  </a:lnTo>
                  <a:lnTo>
                    <a:pt x="9" y="51"/>
                  </a:lnTo>
                  <a:lnTo>
                    <a:pt x="11" y="53"/>
                  </a:lnTo>
                  <a:lnTo>
                    <a:pt x="11" y="53"/>
                  </a:lnTo>
                  <a:lnTo>
                    <a:pt x="15" y="55"/>
                  </a:lnTo>
                  <a:lnTo>
                    <a:pt x="15" y="57"/>
                  </a:lnTo>
                  <a:lnTo>
                    <a:pt x="15" y="64"/>
                  </a:lnTo>
                  <a:lnTo>
                    <a:pt x="15" y="68"/>
                  </a:lnTo>
                  <a:lnTo>
                    <a:pt x="17" y="68"/>
                  </a:lnTo>
                  <a:lnTo>
                    <a:pt x="21" y="70"/>
                  </a:lnTo>
                  <a:lnTo>
                    <a:pt x="21" y="74"/>
                  </a:lnTo>
                  <a:lnTo>
                    <a:pt x="26" y="76"/>
                  </a:lnTo>
                  <a:lnTo>
                    <a:pt x="26" y="79"/>
                  </a:lnTo>
                  <a:lnTo>
                    <a:pt x="26" y="79"/>
                  </a:lnTo>
                  <a:lnTo>
                    <a:pt x="30" y="81"/>
                  </a:lnTo>
                  <a:lnTo>
                    <a:pt x="30" y="81"/>
                  </a:lnTo>
                  <a:lnTo>
                    <a:pt x="30" y="81"/>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86" name="Freeform 171">
              <a:extLst>
                <a:ext uri="{FF2B5EF4-FFF2-40B4-BE49-F238E27FC236}">
                  <a16:creationId xmlns:a16="http://schemas.microsoft.com/office/drawing/2014/main" id="{DD71FDAA-A671-43D3-A6C6-6E0722E8C659}"/>
                </a:ext>
              </a:extLst>
            </p:cNvPr>
            <p:cNvSpPr>
              <a:spLocks/>
            </p:cNvSpPr>
            <p:nvPr/>
          </p:nvSpPr>
          <p:spPr bwMode="auto">
            <a:xfrm>
              <a:off x="8904007" y="2750087"/>
              <a:ext cx="32881" cy="47923"/>
            </a:xfrm>
            <a:custGeom>
              <a:avLst/>
              <a:gdLst/>
              <a:ahLst/>
              <a:cxnLst>
                <a:cxn ang="0">
                  <a:pos x="15" y="60"/>
                </a:cxn>
                <a:cxn ang="0">
                  <a:pos x="19" y="60"/>
                </a:cxn>
                <a:cxn ang="0">
                  <a:pos x="26" y="64"/>
                </a:cxn>
                <a:cxn ang="0">
                  <a:pos x="22" y="71"/>
                </a:cxn>
                <a:cxn ang="0">
                  <a:pos x="24" y="75"/>
                </a:cxn>
                <a:cxn ang="0">
                  <a:pos x="30" y="79"/>
                </a:cxn>
                <a:cxn ang="0">
                  <a:pos x="34" y="81"/>
                </a:cxn>
                <a:cxn ang="0">
                  <a:pos x="30" y="87"/>
                </a:cxn>
                <a:cxn ang="0">
                  <a:pos x="28" y="98"/>
                </a:cxn>
                <a:cxn ang="0">
                  <a:pos x="26" y="105"/>
                </a:cxn>
                <a:cxn ang="0">
                  <a:pos x="26" y="109"/>
                </a:cxn>
                <a:cxn ang="0">
                  <a:pos x="26" y="115"/>
                </a:cxn>
                <a:cxn ang="0">
                  <a:pos x="34" y="122"/>
                </a:cxn>
                <a:cxn ang="0">
                  <a:pos x="35" y="130"/>
                </a:cxn>
                <a:cxn ang="0">
                  <a:pos x="45" y="137"/>
                </a:cxn>
                <a:cxn ang="0">
                  <a:pos x="51" y="134"/>
                </a:cxn>
                <a:cxn ang="0">
                  <a:pos x="56" y="134"/>
                </a:cxn>
                <a:cxn ang="0">
                  <a:pos x="60" y="130"/>
                </a:cxn>
                <a:cxn ang="0">
                  <a:pos x="69" y="128"/>
                </a:cxn>
                <a:cxn ang="0">
                  <a:pos x="79" y="120"/>
                </a:cxn>
                <a:cxn ang="0">
                  <a:pos x="83" y="122"/>
                </a:cxn>
                <a:cxn ang="0">
                  <a:pos x="94" y="120"/>
                </a:cxn>
                <a:cxn ang="0">
                  <a:pos x="90" y="119"/>
                </a:cxn>
                <a:cxn ang="0">
                  <a:pos x="84" y="115"/>
                </a:cxn>
                <a:cxn ang="0">
                  <a:pos x="81" y="107"/>
                </a:cxn>
                <a:cxn ang="0">
                  <a:pos x="79" y="103"/>
                </a:cxn>
                <a:cxn ang="0">
                  <a:pos x="79" y="94"/>
                </a:cxn>
                <a:cxn ang="0">
                  <a:pos x="73" y="94"/>
                </a:cxn>
                <a:cxn ang="0">
                  <a:pos x="73" y="90"/>
                </a:cxn>
                <a:cxn ang="0">
                  <a:pos x="69" y="85"/>
                </a:cxn>
                <a:cxn ang="0">
                  <a:pos x="64" y="81"/>
                </a:cxn>
                <a:cxn ang="0">
                  <a:pos x="67" y="71"/>
                </a:cxn>
                <a:cxn ang="0">
                  <a:pos x="69" y="62"/>
                </a:cxn>
                <a:cxn ang="0">
                  <a:pos x="79" y="60"/>
                </a:cxn>
                <a:cxn ang="0">
                  <a:pos x="79" y="55"/>
                </a:cxn>
                <a:cxn ang="0">
                  <a:pos x="81" y="51"/>
                </a:cxn>
                <a:cxn ang="0">
                  <a:pos x="79" y="47"/>
                </a:cxn>
                <a:cxn ang="0">
                  <a:pos x="79" y="39"/>
                </a:cxn>
                <a:cxn ang="0">
                  <a:pos x="66" y="32"/>
                </a:cxn>
                <a:cxn ang="0">
                  <a:pos x="60" y="32"/>
                </a:cxn>
                <a:cxn ang="0">
                  <a:pos x="52" y="36"/>
                </a:cxn>
                <a:cxn ang="0">
                  <a:pos x="51" y="36"/>
                </a:cxn>
                <a:cxn ang="0">
                  <a:pos x="52" y="24"/>
                </a:cxn>
                <a:cxn ang="0">
                  <a:pos x="49" y="17"/>
                </a:cxn>
                <a:cxn ang="0">
                  <a:pos x="35" y="7"/>
                </a:cxn>
                <a:cxn ang="0">
                  <a:pos x="34" y="2"/>
                </a:cxn>
                <a:cxn ang="0">
                  <a:pos x="28" y="0"/>
                </a:cxn>
                <a:cxn ang="0">
                  <a:pos x="22" y="7"/>
                </a:cxn>
                <a:cxn ang="0">
                  <a:pos x="15" y="11"/>
                </a:cxn>
                <a:cxn ang="0">
                  <a:pos x="11" y="19"/>
                </a:cxn>
                <a:cxn ang="0">
                  <a:pos x="17" y="22"/>
                </a:cxn>
                <a:cxn ang="0">
                  <a:pos x="20" y="28"/>
                </a:cxn>
                <a:cxn ang="0">
                  <a:pos x="11" y="32"/>
                </a:cxn>
                <a:cxn ang="0">
                  <a:pos x="5" y="32"/>
                </a:cxn>
                <a:cxn ang="0">
                  <a:pos x="3" y="39"/>
                </a:cxn>
                <a:cxn ang="0">
                  <a:pos x="0" y="47"/>
                </a:cxn>
                <a:cxn ang="0">
                  <a:pos x="13" y="58"/>
                </a:cxn>
                <a:cxn ang="0">
                  <a:pos x="13" y="60"/>
                </a:cxn>
              </a:cxnLst>
              <a:rect l="0" t="0" r="r" b="b"/>
              <a:pathLst>
                <a:path w="94" h="137">
                  <a:moveTo>
                    <a:pt x="13" y="60"/>
                  </a:moveTo>
                  <a:lnTo>
                    <a:pt x="15" y="60"/>
                  </a:lnTo>
                  <a:lnTo>
                    <a:pt x="15" y="62"/>
                  </a:lnTo>
                  <a:lnTo>
                    <a:pt x="19" y="60"/>
                  </a:lnTo>
                  <a:lnTo>
                    <a:pt x="22" y="60"/>
                  </a:lnTo>
                  <a:lnTo>
                    <a:pt x="26" y="64"/>
                  </a:lnTo>
                  <a:lnTo>
                    <a:pt x="26" y="70"/>
                  </a:lnTo>
                  <a:lnTo>
                    <a:pt x="22" y="71"/>
                  </a:lnTo>
                  <a:lnTo>
                    <a:pt x="20" y="75"/>
                  </a:lnTo>
                  <a:lnTo>
                    <a:pt x="24" y="75"/>
                  </a:lnTo>
                  <a:lnTo>
                    <a:pt x="28" y="75"/>
                  </a:lnTo>
                  <a:lnTo>
                    <a:pt x="30" y="79"/>
                  </a:lnTo>
                  <a:lnTo>
                    <a:pt x="30" y="81"/>
                  </a:lnTo>
                  <a:lnTo>
                    <a:pt x="34" y="81"/>
                  </a:lnTo>
                  <a:lnTo>
                    <a:pt x="34" y="83"/>
                  </a:lnTo>
                  <a:lnTo>
                    <a:pt x="30" y="87"/>
                  </a:lnTo>
                  <a:lnTo>
                    <a:pt x="30" y="90"/>
                  </a:lnTo>
                  <a:lnTo>
                    <a:pt x="28" y="98"/>
                  </a:lnTo>
                  <a:lnTo>
                    <a:pt x="28" y="102"/>
                  </a:lnTo>
                  <a:lnTo>
                    <a:pt x="26" y="105"/>
                  </a:lnTo>
                  <a:lnTo>
                    <a:pt x="26" y="109"/>
                  </a:lnTo>
                  <a:lnTo>
                    <a:pt x="26" y="109"/>
                  </a:lnTo>
                  <a:lnTo>
                    <a:pt x="26" y="113"/>
                  </a:lnTo>
                  <a:lnTo>
                    <a:pt x="26" y="115"/>
                  </a:lnTo>
                  <a:lnTo>
                    <a:pt x="30" y="119"/>
                  </a:lnTo>
                  <a:lnTo>
                    <a:pt x="34" y="122"/>
                  </a:lnTo>
                  <a:lnTo>
                    <a:pt x="34" y="126"/>
                  </a:lnTo>
                  <a:lnTo>
                    <a:pt x="35" y="130"/>
                  </a:lnTo>
                  <a:lnTo>
                    <a:pt x="43" y="134"/>
                  </a:lnTo>
                  <a:lnTo>
                    <a:pt x="45" y="137"/>
                  </a:lnTo>
                  <a:lnTo>
                    <a:pt x="49" y="134"/>
                  </a:lnTo>
                  <a:lnTo>
                    <a:pt x="51" y="134"/>
                  </a:lnTo>
                  <a:lnTo>
                    <a:pt x="51" y="134"/>
                  </a:lnTo>
                  <a:lnTo>
                    <a:pt x="56" y="134"/>
                  </a:lnTo>
                  <a:lnTo>
                    <a:pt x="58" y="132"/>
                  </a:lnTo>
                  <a:lnTo>
                    <a:pt x="60" y="130"/>
                  </a:lnTo>
                  <a:lnTo>
                    <a:pt x="64" y="128"/>
                  </a:lnTo>
                  <a:lnTo>
                    <a:pt x="69" y="128"/>
                  </a:lnTo>
                  <a:lnTo>
                    <a:pt x="73" y="122"/>
                  </a:lnTo>
                  <a:lnTo>
                    <a:pt x="79" y="120"/>
                  </a:lnTo>
                  <a:lnTo>
                    <a:pt x="83" y="120"/>
                  </a:lnTo>
                  <a:lnTo>
                    <a:pt x="83" y="122"/>
                  </a:lnTo>
                  <a:lnTo>
                    <a:pt x="86" y="120"/>
                  </a:lnTo>
                  <a:lnTo>
                    <a:pt x="94" y="120"/>
                  </a:lnTo>
                  <a:lnTo>
                    <a:pt x="90" y="119"/>
                  </a:lnTo>
                  <a:lnTo>
                    <a:pt x="90" y="119"/>
                  </a:lnTo>
                  <a:lnTo>
                    <a:pt x="90" y="115"/>
                  </a:lnTo>
                  <a:lnTo>
                    <a:pt x="84" y="115"/>
                  </a:lnTo>
                  <a:lnTo>
                    <a:pt x="84" y="109"/>
                  </a:lnTo>
                  <a:lnTo>
                    <a:pt x="81" y="107"/>
                  </a:lnTo>
                  <a:lnTo>
                    <a:pt x="79" y="107"/>
                  </a:lnTo>
                  <a:lnTo>
                    <a:pt x="79" y="103"/>
                  </a:lnTo>
                  <a:lnTo>
                    <a:pt x="79" y="96"/>
                  </a:lnTo>
                  <a:lnTo>
                    <a:pt x="79" y="94"/>
                  </a:lnTo>
                  <a:lnTo>
                    <a:pt x="75" y="94"/>
                  </a:lnTo>
                  <a:lnTo>
                    <a:pt x="73" y="94"/>
                  </a:lnTo>
                  <a:lnTo>
                    <a:pt x="73" y="90"/>
                  </a:lnTo>
                  <a:lnTo>
                    <a:pt x="73" y="90"/>
                  </a:lnTo>
                  <a:lnTo>
                    <a:pt x="69" y="87"/>
                  </a:lnTo>
                  <a:lnTo>
                    <a:pt x="69" y="85"/>
                  </a:lnTo>
                  <a:lnTo>
                    <a:pt x="67" y="83"/>
                  </a:lnTo>
                  <a:lnTo>
                    <a:pt x="64" y="81"/>
                  </a:lnTo>
                  <a:lnTo>
                    <a:pt x="64" y="77"/>
                  </a:lnTo>
                  <a:lnTo>
                    <a:pt x="67" y="71"/>
                  </a:lnTo>
                  <a:lnTo>
                    <a:pt x="67" y="66"/>
                  </a:lnTo>
                  <a:lnTo>
                    <a:pt x="69" y="62"/>
                  </a:lnTo>
                  <a:lnTo>
                    <a:pt x="73" y="62"/>
                  </a:lnTo>
                  <a:lnTo>
                    <a:pt x="79" y="60"/>
                  </a:lnTo>
                  <a:lnTo>
                    <a:pt x="79" y="56"/>
                  </a:lnTo>
                  <a:lnTo>
                    <a:pt x="79" y="55"/>
                  </a:lnTo>
                  <a:lnTo>
                    <a:pt x="81" y="51"/>
                  </a:lnTo>
                  <a:lnTo>
                    <a:pt x="81" y="51"/>
                  </a:lnTo>
                  <a:lnTo>
                    <a:pt x="79" y="51"/>
                  </a:lnTo>
                  <a:lnTo>
                    <a:pt x="79" y="47"/>
                  </a:lnTo>
                  <a:lnTo>
                    <a:pt x="79" y="43"/>
                  </a:lnTo>
                  <a:lnTo>
                    <a:pt x="79" y="39"/>
                  </a:lnTo>
                  <a:lnTo>
                    <a:pt x="69" y="38"/>
                  </a:lnTo>
                  <a:lnTo>
                    <a:pt x="66" y="32"/>
                  </a:lnTo>
                  <a:lnTo>
                    <a:pt x="60" y="28"/>
                  </a:lnTo>
                  <a:lnTo>
                    <a:pt x="60" y="32"/>
                  </a:lnTo>
                  <a:lnTo>
                    <a:pt x="56" y="32"/>
                  </a:lnTo>
                  <a:lnTo>
                    <a:pt x="52" y="36"/>
                  </a:lnTo>
                  <a:lnTo>
                    <a:pt x="52" y="38"/>
                  </a:lnTo>
                  <a:lnTo>
                    <a:pt x="51" y="36"/>
                  </a:lnTo>
                  <a:lnTo>
                    <a:pt x="52" y="28"/>
                  </a:lnTo>
                  <a:lnTo>
                    <a:pt x="52" y="24"/>
                  </a:lnTo>
                  <a:lnTo>
                    <a:pt x="51" y="19"/>
                  </a:lnTo>
                  <a:lnTo>
                    <a:pt x="49" y="17"/>
                  </a:lnTo>
                  <a:lnTo>
                    <a:pt x="41" y="11"/>
                  </a:lnTo>
                  <a:lnTo>
                    <a:pt x="35" y="7"/>
                  </a:lnTo>
                  <a:lnTo>
                    <a:pt x="35" y="4"/>
                  </a:lnTo>
                  <a:lnTo>
                    <a:pt x="34" y="2"/>
                  </a:lnTo>
                  <a:lnTo>
                    <a:pt x="30" y="0"/>
                  </a:lnTo>
                  <a:lnTo>
                    <a:pt x="28" y="0"/>
                  </a:lnTo>
                  <a:lnTo>
                    <a:pt x="28" y="2"/>
                  </a:lnTo>
                  <a:lnTo>
                    <a:pt x="22" y="7"/>
                  </a:lnTo>
                  <a:lnTo>
                    <a:pt x="19" y="11"/>
                  </a:lnTo>
                  <a:lnTo>
                    <a:pt x="15" y="11"/>
                  </a:lnTo>
                  <a:lnTo>
                    <a:pt x="9" y="15"/>
                  </a:lnTo>
                  <a:lnTo>
                    <a:pt x="11" y="19"/>
                  </a:lnTo>
                  <a:lnTo>
                    <a:pt x="13" y="22"/>
                  </a:lnTo>
                  <a:lnTo>
                    <a:pt x="17" y="22"/>
                  </a:lnTo>
                  <a:lnTo>
                    <a:pt x="20" y="26"/>
                  </a:lnTo>
                  <a:lnTo>
                    <a:pt x="20" y="28"/>
                  </a:lnTo>
                  <a:lnTo>
                    <a:pt x="15" y="32"/>
                  </a:lnTo>
                  <a:lnTo>
                    <a:pt x="11" y="32"/>
                  </a:lnTo>
                  <a:lnTo>
                    <a:pt x="9" y="32"/>
                  </a:lnTo>
                  <a:lnTo>
                    <a:pt x="5" y="32"/>
                  </a:lnTo>
                  <a:lnTo>
                    <a:pt x="3" y="36"/>
                  </a:lnTo>
                  <a:lnTo>
                    <a:pt x="3" y="39"/>
                  </a:lnTo>
                  <a:lnTo>
                    <a:pt x="0" y="43"/>
                  </a:lnTo>
                  <a:lnTo>
                    <a:pt x="0" y="47"/>
                  </a:lnTo>
                  <a:lnTo>
                    <a:pt x="5" y="53"/>
                  </a:lnTo>
                  <a:lnTo>
                    <a:pt x="13" y="58"/>
                  </a:lnTo>
                  <a:lnTo>
                    <a:pt x="13" y="60"/>
                  </a:lnTo>
                  <a:lnTo>
                    <a:pt x="13" y="60"/>
                  </a:lnTo>
                  <a:lnTo>
                    <a:pt x="13" y="60"/>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87" name="Freeform 172">
              <a:extLst>
                <a:ext uri="{FF2B5EF4-FFF2-40B4-BE49-F238E27FC236}">
                  <a16:creationId xmlns:a16="http://schemas.microsoft.com/office/drawing/2014/main" id="{E03EFB97-926A-4098-9E98-9E3C16C29346}"/>
                </a:ext>
              </a:extLst>
            </p:cNvPr>
            <p:cNvSpPr>
              <a:spLocks/>
            </p:cNvSpPr>
            <p:nvPr/>
          </p:nvSpPr>
          <p:spPr bwMode="auto">
            <a:xfrm>
              <a:off x="8904007" y="2750087"/>
              <a:ext cx="32881" cy="47923"/>
            </a:xfrm>
            <a:custGeom>
              <a:avLst/>
              <a:gdLst/>
              <a:ahLst/>
              <a:cxnLst>
                <a:cxn ang="0">
                  <a:pos x="15" y="60"/>
                </a:cxn>
                <a:cxn ang="0">
                  <a:pos x="19" y="60"/>
                </a:cxn>
                <a:cxn ang="0">
                  <a:pos x="26" y="64"/>
                </a:cxn>
                <a:cxn ang="0">
                  <a:pos x="22" y="71"/>
                </a:cxn>
                <a:cxn ang="0">
                  <a:pos x="24" y="75"/>
                </a:cxn>
                <a:cxn ang="0">
                  <a:pos x="30" y="79"/>
                </a:cxn>
                <a:cxn ang="0">
                  <a:pos x="34" y="81"/>
                </a:cxn>
                <a:cxn ang="0">
                  <a:pos x="30" y="87"/>
                </a:cxn>
                <a:cxn ang="0">
                  <a:pos x="28" y="98"/>
                </a:cxn>
                <a:cxn ang="0">
                  <a:pos x="26" y="105"/>
                </a:cxn>
                <a:cxn ang="0">
                  <a:pos x="26" y="109"/>
                </a:cxn>
                <a:cxn ang="0">
                  <a:pos x="26" y="115"/>
                </a:cxn>
                <a:cxn ang="0">
                  <a:pos x="34" y="122"/>
                </a:cxn>
                <a:cxn ang="0">
                  <a:pos x="35" y="130"/>
                </a:cxn>
                <a:cxn ang="0">
                  <a:pos x="45" y="137"/>
                </a:cxn>
                <a:cxn ang="0">
                  <a:pos x="51" y="134"/>
                </a:cxn>
                <a:cxn ang="0">
                  <a:pos x="56" y="134"/>
                </a:cxn>
                <a:cxn ang="0">
                  <a:pos x="60" y="130"/>
                </a:cxn>
                <a:cxn ang="0">
                  <a:pos x="69" y="128"/>
                </a:cxn>
                <a:cxn ang="0">
                  <a:pos x="79" y="120"/>
                </a:cxn>
                <a:cxn ang="0">
                  <a:pos x="83" y="122"/>
                </a:cxn>
                <a:cxn ang="0">
                  <a:pos x="94" y="120"/>
                </a:cxn>
                <a:cxn ang="0">
                  <a:pos x="90" y="119"/>
                </a:cxn>
                <a:cxn ang="0">
                  <a:pos x="84" y="115"/>
                </a:cxn>
                <a:cxn ang="0">
                  <a:pos x="81" y="107"/>
                </a:cxn>
                <a:cxn ang="0">
                  <a:pos x="79" y="103"/>
                </a:cxn>
                <a:cxn ang="0">
                  <a:pos x="79" y="94"/>
                </a:cxn>
                <a:cxn ang="0">
                  <a:pos x="73" y="94"/>
                </a:cxn>
                <a:cxn ang="0">
                  <a:pos x="73" y="90"/>
                </a:cxn>
                <a:cxn ang="0">
                  <a:pos x="69" y="85"/>
                </a:cxn>
                <a:cxn ang="0">
                  <a:pos x="64" y="81"/>
                </a:cxn>
                <a:cxn ang="0">
                  <a:pos x="67" y="71"/>
                </a:cxn>
                <a:cxn ang="0">
                  <a:pos x="69" y="62"/>
                </a:cxn>
                <a:cxn ang="0">
                  <a:pos x="79" y="60"/>
                </a:cxn>
                <a:cxn ang="0">
                  <a:pos x="79" y="55"/>
                </a:cxn>
                <a:cxn ang="0">
                  <a:pos x="81" y="51"/>
                </a:cxn>
                <a:cxn ang="0">
                  <a:pos x="79" y="47"/>
                </a:cxn>
                <a:cxn ang="0">
                  <a:pos x="79" y="39"/>
                </a:cxn>
                <a:cxn ang="0">
                  <a:pos x="66" y="32"/>
                </a:cxn>
                <a:cxn ang="0">
                  <a:pos x="60" y="32"/>
                </a:cxn>
                <a:cxn ang="0">
                  <a:pos x="52" y="36"/>
                </a:cxn>
                <a:cxn ang="0">
                  <a:pos x="51" y="36"/>
                </a:cxn>
                <a:cxn ang="0">
                  <a:pos x="52" y="24"/>
                </a:cxn>
                <a:cxn ang="0">
                  <a:pos x="49" y="17"/>
                </a:cxn>
                <a:cxn ang="0">
                  <a:pos x="35" y="7"/>
                </a:cxn>
                <a:cxn ang="0">
                  <a:pos x="34" y="2"/>
                </a:cxn>
                <a:cxn ang="0">
                  <a:pos x="28" y="0"/>
                </a:cxn>
                <a:cxn ang="0">
                  <a:pos x="22" y="7"/>
                </a:cxn>
                <a:cxn ang="0">
                  <a:pos x="15" y="11"/>
                </a:cxn>
                <a:cxn ang="0">
                  <a:pos x="11" y="19"/>
                </a:cxn>
                <a:cxn ang="0">
                  <a:pos x="17" y="22"/>
                </a:cxn>
                <a:cxn ang="0">
                  <a:pos x="20" y="28"/>
                </a:cxn>
                <a:cxn ang="0">
                  <a:pos x="11" y="32"/>
                </a:cxn>
                <a:cxn ang="0">
                  <a:pos x="5" y="32"/>
                </a:cxn>
                <a:cxn ang="0">
                  <a:pos x="3" y="39"/>
                </a:cxn>
                <a:cxn ang="0">
                  <a:pos x="0" y="47"/>
                </a:cxn>
                <a:cxn ang="0">
                  <a:pos x="13" y="58"/>
                </a:cxn>
                <a:cxn ang="0">
                  <a:pos x="13" y="60"/>
                </a:cxn>
              </a:cxnLst>
              <a:rect l="0" t="0" r="r" b="b"/>
              <a:pathLst>
                <a:path w="94" h="137">
                  <a:moveTo>
                    <a:pt x="13" y="60"/>
                  </a:moveTo>
                  <a:lnTo>
                    <a:pt x="15" y="60"/>
                  </a:lnTo>
                  <a:lnTo>
                    <a:pt x="15" y="62"/>
                  </a:lnTo>
                  <a:lnTo>
                    <a:pt x="19" y="60"/>
                  </a:lnTo>
                  <a:lnTo>
                    <a:pt x="22" y="60"/>
                  </a:lnTo>
                  <a:lnTo>
                    <a:pt x="26" y="64"/>
                  </a:lnTo>
                  <a:lnTo>
                    <a:pt x="26" y="70"/>
                  </a:lnTo>
                  <a:lnTo>
                    <a:pt x="22" y="71"/>
                  </a:lnTo>
                  <a:lnTo>
                    <a:pt x="20" y="75"/>
                  </a:lnTo>
                  <a:lnTo>
                    <a:pt x="24" y="75"/>
                  </a:lnTo>
                  <a:lnTo>
                    <a:pt x="28" y="75"/>
                  </a:lnTo>
                  <a:lnTo>
                    <a:pt x="30" y="79"/>
                  </a:lnTo>
                  <a:lnTo>
                    <a:pt x="30" y="81"/>
                  </a:lnTo>
                  <a:lnTo>
                    <a:pt x="34" y="81"/>
                  </a:lnTo>
                  <a:lnTo>
                    <a:pt x="34" y="83"/>
                  </a:lnTo>
                  <a:lnTo>
                    <a:pt x="30" y="87"/>
                  </a:lnTo>
                  <a:lnTo>
                    <a:pt x="30" y="90"/>
                  </a:lnTo>
                  <a:lnTo>
                    <a:pt x="28" y="98"/>
                  </a:lnTo>
                  <a:lnTo>
                    <a:pt x="28" y="102"/>
                  </a:lnTo>
                  <a:lnTo>
                    <a:pt x="26" y="105"/>
                  </a:lnTo>
                  <a:lnTo>
                    <a:pt x="26" y="109"/>
                  </a:lnTo>
                  <a:lnTo>
                    <a:pt x="26" y="109"/>
                  </a:lnTo>
                  <a:lnTo>
                    <a:pt x="26" y="113"/>
                  </a:lnTo>
                  <a:lnTo>
                    <a:pt x="26" y="115"/>
                  </a:lnTo>
                  <a:lnTo>
                    <a:pt x="30" y="119"/>
                  </a:lnTo>
                  <a:lnTo>
                    <a:pt x="34" y="122"/>
                  </a:lnTo>
                  <a:lnTo>
                    <a:pt x="34" y="126"/>
                  </a:lnTo>
                  <a:lnTo>
                    <a:pt x="35" y="130"/>
                  </a:lnTo>
                  <a:lnTo>
                    <a:pt x="43" y="134"/>
                  </a:lnTo>
                  <a:lnTo>
                    <a:pt x="45" y="137"/>
                  </a:lnTo>
                  <a:lnTo>
                    <a:pt x="49" y="134"/>
                  </a:lnTo>
                  <a:lnTo>
                    <a:pt x="51" y="134"/>
                  </a:lnTo>
                  <a:lnTo>
                    <a:pt x="51" y="134"/>
                  </a:lnTo>
                  <a:lnTo>
                    <a:pt x="56" y="134"/>
                  </a:lnTo>
                  <a:lnTo>
                    <a:pt x="58" y="132"/>
                  </a:lnTo>
                  <a:lnTo>
                    <a:pt x="60" y="130"/>
                  </a:lnTo>
                  <a:lnTo>
                    <a:pt x="64" y="128"/>
                  </a:lnTo>
                  <a:lnTo>
                    <a:pt x="69" y="128"/>
                  </a:lnTo>
                  <a:lnTo>
                    <a:pt x="73" y="122"/>
                  </a:lnTo>
                  <a:lnTo>
                    <a:pt x="79" y="120"/>
                  </a:lnTo>
                  <a:lnTo>
                    <a:pt x="83" y="120"/>
                  </a:lnTo>
                  <a:lnTo>
                    <a:pt x="83" y="122"/>
                  </a:lnTo>
                  <a:lnTo>
                    <a:pt x="86" y="120"/>
                  </a:lnTo>
                  <a:lnTo>
                    <a:pt x="94" y="120"/>
                  </a:lnTo>
                  <a:lnTo>
                    <a:pt x="90" y="119"/>
                  </a:lnTo>
                  <a:lnTo>
                    <a:pt x="90" y="119"/>
                  </a:lnTo>
                  <a:lnTo>
                    <a:pt x="90" y="115"/>
                  </a:lnTo>
                  <a:lnTo>
                    <a:pt x="84" y="115"/>
                  </a:lnTo>
                  <a:lnTo>
                    <a:pt x="84" y="109"/>
                  </a:lnTo>
                  <a:lnTo>
                    <a:pt x="81" y="107"/>
                  </a:lnTo>
                  <a:lnTo>
                    <a:pt x="79" y="107"/>
                  </a:lnTo>
                  <a:lnTo>
                    <a:pt x="79" y="103"/>
                  </a:lnTo>
                  <a:lnTo>
                    <a:pt x="79" y="96"/>
                  </a:lnTo>
                  <a:lnTo>
                    <a:pt x="79" y="94"/>
                  </a:lnTo>
                  <a:lnTo>
                    <a:pt x="75" y="94"/>
                  </a:lnTo>
                  <a:lnTo>
                    <a:pt x="73" y="94"/>
                  </a:lnTo>
                  <a:lnTo>
                    <a:pt x="73" y="90"/>
                  </a:lnTo>
                  <a:lnTo>
                    <a:pt x="73" y="90"/>
                  </a:lnTo>
                  <a:lnTo>
                    <a:pt x="69" y="87"/>
                  </a:lnTo>
                  <a:lnTo>
                    <a:pt x="69" y="85"/>
                  </a:lnTo>
                  <a:lnTo>
                    <a:pt x="67" y="83"/>
                  </a:lnTo>
                  <a:lnTo>
                    <a:pt x="64" y="81"/>
                  </a:lnTo>
                  <a:lnTo>
                    <a:pt x="64" y="77"/>
                  </a:lnTo>
                  <a:lnTo>
                    <a:pt x="67" y="71"/>
                  </a:lnTo>
                  <a:lnTo>
                    <a:pt x="67" y="66"/>
                  </a:lnTo>
                  <a:lnTo>
                    <a:pt x="69" y="62"/>
                  </a:lnTo>
                  <a:lnTo>
                    <a:pt x="73" y="62"/>
                  </a:lnTo>
                  <a:lnTo>
                    <a:pt x="79" y="60"/>
                  </a:lnTo>
                  <a:lnTo>
                    <a:pt x="79" y="56"/>
                  </a:lnTo>
                  <a:lnTo>
                    <a:pt x="79" y="55"/>
                  </a:lnTo>
                  <a:lnTo>
                    <a:pt x="81" y="51"/>
                  </a:lnTo>
                  <a:lnTo>
                    <a:pt x="81" y="51"/>
                  </a:lnTo>
                  <a:lnTo>
                    <a:pt x="79" y="51"/>
                  </a:lnTo>
                  <a:lnTo>
                    <a:pt x="79" y="47"/>
                  </a:lnTo>
                  <a:lnTo>
                    <a:pt x="79" y="43"/>
                  </a:lnTo>
                  <a:lnTo>
                    <a:pt x="79" y="39"/>
                  </a:lnTo>
                  <a:lnTo>
                    <a:pt x="69" y="38"/>
                  </a:lnTo>
                  <a:lnTo>
                    <a:pt x="66" y="32"/>
                  </a:lnTo>
                  <a:lnTo>
                    <a:pt x="60" y="28"/>
                  </a:lnTo>
                  <a:lnTo>
                    <a:pt x="60" y="32"/>
                  </a:lnTo>
                  <a:lnTo>
                    <a:pt x="56" y="32"/>
                  </a:lnTo>
                  <a:lnTo>
                    <a:pt x="52" y="36"/>
                  </a:lnTo>
                  <a:lnTo>
                    <a:pt x="52" y="38"/>
                  </a:lnTo>
                  <a:lnTo>
                    <a:pt x="51" y="36"/>
                  </a:lnTo>
                  <a:lnTo>
                    <a:pt x="52" y="28"/>
                  </a:lnTo>
                  <a:lnTo>
                    <a:pt x="52" y="24"/>
                  </a:lnTo>
                  <a:lnTo>
                    <a:pt x="51" y="19"/>
                  </a:lnTo>
                  <a:lnTo>
                    <a:pt x="49" y="17"/>
                  </a:lnTo>
                  <a:lnTo>
                    <a:pt x="41" y="11"/>
                  </a:lnTo>
                  <a:lnTo>
                    <a:pt x="35" y="7"/>
                  </a:lnTo>
                  <a:lnTo>
                    <a:pt x="35" y="4"/>
                  </a:lnTo>
                  <a:lnTo>
                    <a:pt x="34" y="2"/>
                  </a:lnTo>
                  <a:lnTo>
                    <a:pt x="30" y="0"/>
                  </a:lnTo>
                  <a:lnTo>
                    <a:pt x="28" y="0"/>
                  </a:lnTo>
                  <a:lnTo>
                    <a:pt x="28" y="2"/>
                  </a:lnTo>
                  <a:lnTo>
                    <a:pt x="22" y="7"/>
                  </a:lnTo>
                  <a:lnTo>
                    <a:pt x="19" y="11"/>
                  </a:lnTo>
                  <a:lnTo>
                    <a:pt x="15" y="11"/>
                  </a:lnTo>
                  <a:lnTo>
                    <a:pt x="9" y="15"/>
                  </a:lnTo>
                  <a:lnTo>
                    <a:pt x="11" y="19"/>
                  </a:lnTo>
                  <a:lnTo>
                    <a:pt x="13" y="22"/>
                  </a:lnTo>
                  <a:lnTo>
                    <a:pt x="17" y="22"/>
                  </a:lnTo>
                  <a:lnTo>
                    <a:pt x="20" y="26"/>
                  </a:lnTo>
                  <a:lnTo>
                    <a:pt x="20" y="28"/>
                  </a:lnTo>
                  <a:lnTo>
                    <a:pt x="15" y="32"/>
                  </a:lnTo>
                  <a:lnTo>
                    <a:pt x="11" y="32"/>
                  </a:lnTo>
                  <a:lnTo>
                    <a:pt x="9" y="32"/>
                  </a:lnTo>
                  <a:lnTo>
                    <a:pt x="5" y="32"/>
                  </a:lnTo>
                  <a:lnTo>
                    <a:pt x="3" y="36"/>
                  </a:lnTo>
                  <a:lnTo>
                    <a:pt x="3" y="39"/>
                  </a:lnTo>
                  <a:lnTo>
                    <a:pt x="0" y="43"/>
                  </a:lnTo>
                  <a:lnTo>
                    <a:pt x="0" y="47"/>
                  </a:lnTo>
                  <a:lnTo>
                    <a:pt x="5" y="53"/>
                  </a:lnTo>
                  <a:lnTo>
                    <a:pt x="13" y="58"/>
                  </a:lnTo>
                  <a:lnTo>
                    <a:pt x="13" y="60"/>
                  </a:lnTo>
                  <a:lnTo>
                    <a:pt x="13" y="60"/>
                  </a:lnTo>
                  <a:lnTo>
                    <a:pt x="13" y="60"/>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88" name="Freeform 173">
              <a:extLst>
                <a:ext uri="{FF2B5EF4-FFF2-40B4-BE49-F238E27FC236}">
                  <a16:creationId xmlns:a16="http://schemas.microsoft.com/office/drawing/2014/main" id="{F9084BF1-D7C4-49B6-B885-11B2D0C7C031}"/>
                </a:ext>
              </a:extLst>
            </p:cNvPr>
            <p:cNvSpPr>
              <a:spLocks noEditPoints="1"/>
            </p:cNvSpPr>
            <p:nvPr/>
          </p:nvSpPr>
          <p:spPr bwMode="auto">
            <a:xfrm>
              <a:off x="8826351" y="2722453"/>
              <a:ext cx="86750" cy="79055"/>
            </a:xfrm>
            <a:custGeom>
              <a:avLst/>
              <a:gdLst/>
              <a:ahLst/>
              <a:cxnLst>
                <a:cxn ang="0">
                  <a:pos x="139" y="226"/>
                </a:cxn>
                <a:cxn ang="0">
                  <a:pos x="165" y="203"/>
                </a:cxn>
                <a:cxn ang="0">
                  <a:pos x="175" y="194"/>
                </a:cxn>
                <a:cxn ang="0">
                  <a:pos x="165" y="171"/>
                </a:cxn>
                <a:cxn ang="0">
                  <a:pos x="160" y="160"/>
                </a:cxn>
                <a:cxn ang="0">
                  <a:pos x="186" y="164"/>
                </a:cxn>
                <a:cxn ang="0">
                  <a:pos x="214" y="154"/>
                </a:cxn>
                <a:cxn ang="0">
                  <a:pos x="225" y="132"/>
                </a:cxn>
                <a:cxn ang="0">
                  <a:pos x="225" y="109"/>
                </a:cxn>
                <a:cxn ang="0">
                  <a:pos x="239" y="103"/>
                </a:cxn>
                <a:cxn ang="0">
                  <a:pos x="235" y="88"/>
                </a:cxn>
                <a:cxn ang="0">
                  <a:pos x="248" y="75"/>
                </a:cxn>
                <a:cxn ang="0">
                  <a:pos x="227" y="73"/>
                </a:cxn>
                <a:cxn ang="0">
                  <a:pos x="218" y="73"/>
                </a:cxn>
                <a:cxn ang="0">
                  <a:pos x="227" y="64"/>
                </a:cxn>
                <a:cxn ang="0">
                  <a:pos x="214" y="54"/>
                </a:cxn>
                <a:cxn ang="0">
                  <a:pos x="201" y="47"/>
                </a:cxn>
                <a:cxn ang="0">
                  <a:pos x="190" y="41"/>
                </a:cxn>
                <a:cxn ang="0">
                  <a:pos x="209" y="36"/>
                </a:cxn>
                <a:cxn ang="0">
                  <a:pos x="186" y="32"/>
                </a:cxn>
                <a:cxn ang="0">
                  <a:pos x="161" y="39"/>
                </a:cxn>
                <a:cxn ang="0">
                  <a:pos x="146" y="45"/>
                </a:cxn>
                <a:cxn ang="0">
                  <a:pos x="107" y="39"/>
                </a:cxn>
                <a:cxn ang="0">
                  <a:pos x="97" y="32"/>
                </a:cxn>
                <a:cxn ang="0">
                  <a:pos x="77" y="20"/>
                </a:cxn>
                <a:cxn ang="0">
                  <a:pos x="67" y="5"/>
                </a:cxn>
                <a:cxn ang="0">
                  <a:pos x="56" y="19"/>
                </a:cxn>
                <a:cxn ang="0">
                  <a:pos x="64" y="24"/>
                </a:cxn>
                <a:cxn ang="0">
                  <a:pos x="52" y="26"/>
                </a:cxn>
                <a:cxn ang="0">
                  <a:pos x="35" y="39"/>
                </a:cxn>
                <a:cxn ang="0">
                  <a:pos x="30" y="66"/>
                </a:cxn>
                <a:cxn ang="0">
                  <a:pos x="24" y="51"/>
                </a:cxn>
                <a:cxn ang="0">
                  <a:pos x="30" y="30"/>
                </a:cxn>
                <a:cxn ang="0">
                  <a:pos x="30" y="17"/>
                </a:cxn>
                <a:cxn ang="0">
                  <a:pos x="26" y="17"/>
                </a:cxn>
                <a:cxn ang="0">
                  <a:pos x="11" y="34"/>
                </a:cxn>
                <a:cxn ang="0">
                  <a:pos x="1" y="60"/>
                </a:cxn>
                <a:cxn ang="0">
                  <a:pos x="18" y="83"/>
                </a:cxn>
                <a:cxn ang="0">
                  <a:pos x="17" y="96"/>
                </a:cxn>
                <a:cxn ang="0">
                  <a:pos x="35" y="103"/>
                </a:cxn>
                <a:cxn ang="0">
                  <a:pos x="56" y="103"/>
                </a:cxn>
                <a:cxn ang="0">
                  <a:pos x="81" y="120"/>
                </a:cxn>
                <a:cxn ang="0">
                  <a:pos x="101" y="120"/>
                </a:cxn>
                <a:cxn ang="0">
                  <a:pos x="107" y="130"/>
                </a:cxn>
                <a:cxn ang="0">
                  <a:pos x="101" y="147"/>
                </a:cxn>
                <a:cxn ang="0">
                  <a:pos x="101" y="164"/>
                </a:cxn>
                <a:cxn ang="0">
                  <a:pos x="105" y="188"/>
                </a:cxn>
                <a:cxn ang="0">
                  <a:pos x="107" y="199"/>
                </a:cxn>
                <a:cxn ang="0">
                  <a:pos x="114" y="216"/>
                </a:cxn>
                <a:cxn ang="0">
                  <a:pos x="97" y="7"/>
                </a:cxn>
                <a:cxn ang="0">
                  <a:pos x="90" y="4"/>
                </a:cxn>
                <a:cxn ang="0">
                  <a:pos x="84" y="5"/>
                </a:cxn>
                <a:cxn ang="0">
                  <a:pos x="77" y="2"/>
                </a:cxn>
                <a:cxn ang="0">
                  <a:pos x="65" y="0"/>
                </a:cxn>
                <a:cxn ang="0">
                  <a:pos x="60" y="0"/>
                </a:cxn>
                <a:cxn ang="0">
                  <a:pos x="177" y="26"/>
                </a:cxn>
                <a:cxn ang="0">
                  <a:pos x="163" y="30"/>
                </a:cxn>
              </a:cxnLst>
              <a:rect l="0" t="0" r="r" b="b"/>
              <a:pathLst>
                <a:path w="248" h="226">
                  <a:moveTo>
                    <a:pt x="114" y="216"/>
                  </a:moveTo>
                  <a:lnTo>
                    <a:pt x="122" y="220"/>
                  </a:lnTo>
                  <a:lnTo>
                    <a:pt x="129" y="226"/>
                  </a:lnTo>
                  <a:lnTo>
                    <a:pt x="131" y="226"/>
                  </a:lnTo>
                  <a:lnTo>
                    <a:pt x="139" y="226"/>
                  </a:lnTo>
                  <a:lnTo>
                    <a:pt x="145" y="220"/>
                  </a:lnTo>
                  <a:lnTo>
                    <a:pt x="152" y="218"/>
                  </a:lnTo>
                  <a:lnTo>
                    <a:pt x="154" y="215"/>
                  </a:lnTo>
                  <a:lnTo>
                    <a:pt x="163" y="209"/>
                  </a:lnTo>
                  <a:lnTo>
                    <a:pt x="165" y="203"/>
                  </a:lnTo>
                  <a:lnTo>
                    <a:pt x="167" y="199"/>
                  </a:lnTo>
                  <a:lnTo>
                    <a:pt x="177" y="199"/>
                  </a:lnTo>
                  <a:lnTo>
                    <a:pt x="180" y="196"/>
                  </a:lnTo>
                  <a:lnTo>
                    <a:pt x="180" y="194"/>
                  </a:lnTo>
                  <a:lnTo>
                    <a:pt x="175" y="194"/>
                  </a:lnTo>
                  <a:lnTo>
                    <a:pt x="169" y="194"/>
                  </a:lnTo>
                  <a:lnTo>
                    <a:pt x="160" y="190"/>
                  </a:lnTo>
                  <a:lnTo>
                    <a:pt x="161" y="184"/>
                  </a:lnTo>
                  <a:lnTo>
                    <a:pt x="160" y="181"/>
                  </a:lnTo>
                  <a:lnTo>
                    <a:pt x="165" y="171"/>
                  </a:lnTo>
                  <a:lnTo>
                    <a:pt x="163" y="169"/>
                  </a:lnTo>
                  <a:lnTo>
                    <a:pt x="160" y="164"/>
                  </a:lnTo>
                  <a:lnTo>
                    <a:pt x="156" y="164"/>
                  </a:lnTo>
                  <a:lnTo>
                    <a:pt x="154" y="160"/>
                  </a:lnTo>
                  <a:lnTo>
                    <a:pt x="160" y="160"/>
                  </a:lnTo>
                  <a:lnTo>
                    <a:pt x="163" y="160"/>
                  </a:lnTo>
                  <a:lnTo>
                    <a:pt x="169" y="164"/>
                  </a:lnTo>
                  <a:lnTo>
                    <a:pt x="177" y="164"/>
                  </a:lnTo>
                  <a:lnTo>
                    <a:pt x="184" y="164"/>
                  </a:lnTo>
                  <a:lnTo>
                    <a:pt x="186" y="164"/>
                  </a:lnTo>
                  <a:lnTo>
                    <a:pt x="193" y="164"/>
                  </a:lnTo>
                  <a:lnTo>
                    <a:pt x="199" y="156"/>
                  </a:lnTo>
                  <a:lnTo>
                    <a:pt x="205" y="156"/>
                  </a:lnTo>
                  <a:lnTo>
                    <a:pt x="205" y="156"/>
                  </a:lnTo>
                  <a:lnTo>
                    <a:pt x="214" y="154"/>
                  </a:lnTo>
                  <a:lnTo>
                    <a:pt x="220" y="154"/>
                  </a:lnTo>
                  <a:lnTo>
                    <a:pt x="231" y="147"/>
                  </a:lnTo>
                  <a:lnTo>
                    <a:pt x="233" y="143"/>
                  </a:lnTo>
                  <a:lnTo>
                    <a:pt x="233" y="139"/>
                  </a:lnTo>
                  <a:lnTo>
                    <a:pt x="225" y="132"/>
                  </a:lnTo>
                  <a:lnTo>
                    <a:pt x="220" y="126"/>
                  </a:lnTo>
                  <a:lnTo>
                    <a:pt x="218" y="120"/>
                  </a:lnTo>
                  <a:lnTo>
                    <a:pt x="222" y="118"/>
                  </a:lnTo>
                  <a:lnTo>
                    <a:pt x="222" y="113"/>
                  </a:lnTo>
                  <a:lnTo>
                    <a:pt x="225" y="109"/>
                  </a:lnTo>
                  <a:lnTo>
                    <a:pt x="229" y="111"/>
                  </a:lnTo>
                  <a:lnTo>
                    <a:pt x="231" y="109"/>
                  </a:lnTo>
                  <a:lnTo>
                    <a:pt x="235" y="111"/>
                  </a:lnTo>
                  <a:lnTo>
                    <a:pt x="239" y="107"/>
                  </a:lnTo>
                  <a:lnTo>
                    <a:pt x="239" y="103"/>
                  </a:lnTo>
                  <a:lnTo>
                    <a:pt x="235" y="100"/>
                  </a:lnTo>
                  <a:lnTo>
                    <a:pt x="233" y="100"/>
                  </a:lnTo>
                  <a:lnTo>
                    <a:pt x="231" y="96"/>
                  </a:lnTo>
                  <a:lnTo>
                    <a:pt x="229" y="94"/>
                  </a:lnTo>
                  <a:lnTo>
                    <a:pt x="235" y="88"/>
                  </a:lnTo>
                  <a:lnTo>
                    <a:pt x="239" y="88"/>
                  </a:lnTo>
                  <a:lnTo>
                    <a:pt x="242" y="85"/>
                  </a:lnTo>
                  <a:lnTo>
                    <a:pt x="248" y="79"/>
                  </a:lnTo>
                  <a:lnTo>
                    <a:pt x="248" y="77"/>
                  </a:lnTo>
                  <a:lnTo>
                    <a:pt x="248" y="75"/>
                  </a:lnTo>
                  <a:lnTo>
                    <a:pt x="239" y="73"/>
                  </a:lnTo>
                  <a:lnTo>
                    <a:pt x="235" y="73"/>
                  </a:lnTo>
                  <a:lnTo>
                    <a:pt x="235" y="73"/>
                  </a:lnTo>
                  <a:lnTo>
                    <a:pt x="231" y="73"/>
                  </a:lnTo>
                  <a:lnTo>
                    <a:pt x="227" y="73"/>
                  </a:lnTo>
                  <a:lnTo>
                    <a:pt x="225" y="73"/>
                  </a:lnTo>
                  <a:lnTo>
                    <a:pt x="218" y="75"/>
                  </a:lnTo>
                  <a:lnTo>
                    <a:pt x="214" y="75"/>
                  </a:lnTo>
                  <a:lnTo>
                    <a:pt x="214" y="75"/>
                  </a:lnTo>
                  <a:lnTo>
                    <a:pt x="218" y="73"/>
                  </a:lnTo>
                  <a:lnTo>
                    <a:pt x="218" y="73"/>
                  </a:lnTo>
                  <a:lnTo>
                    <a:pt x="222" y="71"/>
                  </a:lnTo>
                  <a:lnTo>
                    <a:pt x="224" y="69"/>
                  </a:lnTo>
                  <a:lnTo>
                    <a:pt x="227" y="66"/>
                  </a:lnTo>
                  <a:lnTo>
                    <a:pt x="227" y="64"/>
                  </a:lnTo>
                  <a:lnTo>
                    <a:pt x="225" y="62"/>
                  </a:lnTo>
                  <a:lnTo>
                    <a:pt x="225" y="60"/>
                  </a:lnTo>
                  <a:lnTo>
                    <a:pt x="224" y="60"/>
                  </a:lnTo>
                  <a:lnTo>
                    <a:pt x="218" y="56"/>
                  </a:lnTo>
                  <a:lnTo>
                    <a:pt x="214" y="54"/>
                  </a:lnTo>
                  <a:lnTo>
                    <a:pt x="210" y="51"/>
                  </a:lnTo>
                  <a:lnTo>
                    <a:pt x="210" y="51"/>
                  </a:lnTo>
                  <a:lnTo>
                    <a:pt x="205" y="51"/>
                  </a:lnTo>
                  <a:lnTo>
                    <a:pt x="205" y="49"/>
                  </a:lnTo>
                  <a:lnTo>
                    <a:pt x="201" y="47"/>
                  </a:lnTo>
                  <a:lnTo>
                    <a:pt x="199" y="47"/>
                  </a:lnTo>
                  <a:lnTo>
                    <a:pt x="199" y="51"/>
                  </a:lnTo>
                  <a:lnTo>
                    <a:pt x="195" y="47"/>
                  </a:lnTo>
                  <a:lnTo>
                    <a:pt x="195" y="43"/>
                  </a:lnTo>
                  <a:lnTo>
                    <a:pt x="190" y="41"/>
                  </a:lnTo>
                  <a:lnTo>
                    <a:pt x="190" y="39"/>
                  </a:lnTo>
                  <a:lnTo>
                    <a:pt x="193" y="37"/>
                  </a:lnTo>
                  <a:lnTo>
                    <a:pt x="201" y="37"/>
                  </a:lnTo>
                  <a:lnTo>
                    <a:pt x="203" y="36"/>
                  </a:lnTo>
                  <a:lnTo>
                    <a:pt x="209" y="36"/>
                  </a:lnTo>
                  <a:lnTo>
                    <a:pt x="210" y="32"/>
                  </a:lnTo>
                  <a:lnTo>
                    <a:pt x="205" y="34"/>
                  </a:lnTo>
                  <a:lnTo>
                    <a:pt x="195" y="32"/>
                  </a:lnTo>
                  <a:lnTo>
                    <a:pt x="190" y="32"/>
                  </a:lnTo>
                  <a:lnTo>
                    <a:pt x="186" y="32"/>
                  </a:lnTo>
                  <a:lnTo>
                    <a:pt x="178" y="36"/>
                  </a:lnTo>
                  <a:lnTo>
                    <a:pt x="175" y="34"/>
                  </a:lnTo>
                  <a:lnTo>
                    <a:pt x="171" y="34"/>
                  </a:lnTo>
                  <a:lnTo>
                    <a:pt x="165" y="39"/>
                  </a:lnTo>
                  <a:lnTo>
                    <a:pt x="161" y="39"/>
                  </a:lnTo>
                  <a:lnTo>
                    <a:pt x="156" y="43"/>
                  </a:lnTo>
                  <a:lnTo>
                    <a:pt x="156" y="45"/>
                  </a:lnTo>
                  <a:lnTo>
                    <a:pt x="150" y="45"/>
                  </a:lnTo>
                  <a:lnTo>
                    <a:pt x="148" y="47"/>
                  </a:lnTo>
                  <a:lnTo>
                    <a:pt x="146" y="45"/>
                  </a:lnTo>
                  <a:lnTo>
                    <a:pt x="137" y="39"/>
                  </a:lnTo>
                  <a:lnTo>
                    <a:pt x="135" y="36"/>
                  </a:lnTo>
                  <a:lnTo>
                    <a:pt x="135" y="36"/>
                  </a:lnTo>
                  <a:lnTo>
                    <a:pt x="126" y="36"/>
                  </a:lnTo>
                  <a:lnTo>
                    <a:pt x="107" y="39"/>
                  </a:lnTo>
                  <a:lnTo>
                    <a:pt x="99" y="39"/>
                  </a:lnTo>
                  <a:lnTo>
                    <a:pt x="96" y="37"/>
                  </a:lnTo>
                  <a:lnTo>
                    <a:pt x="94" y="36"/>
                  </a:lnTo>
                  <a:lnTo>
                    <a:pt x="94" y="32"/>
                  </a:lnTo>
                  <a:lnTo>
                    <a:pt x="97" y="32"/>
                  </a:lnTo>
                  <a:lnTo>
                    <a:pt x="96" y="30"/>
                  </a:lnTo>
                  <a:lnTo>
                    <a:pt x="92" y="24"/>
                  </a:lnTo>
                  <a:lnTo>
                    <a:pt x="88" y="20"/>
                  </a:lnTo>
                  <a:lnTo>
                    <a:pt x="81" y="24"/>
                  </a:lnTo>
                  <a:lnTo>
                    <a:pt x="77" y="20"/>
                  </a:lnTo>
                  <a:lnTo>
                    <a:pt x="73" y="20"/>
                  </a:lnTo>
                  <a:lnTo>
                    <a:pt x="71" y="20"/>
                  </a:lnTo>
                  <a:lnTo>
                    <a:pt x="67" y="17"/>
                  </a:lnTo>
                  <a:lnTo>
                    <a:pt x="67" y="11"/>
                  </a:lnTo>
                  <a:lnTo>
                    <a:pt x="67" y="5"/>
                  </a:lnTo>
                  <a:lnTo>
                    <a:pt x="65" y="4"/>
                  </a:lnTo>
                  <a:lnTo>
                    <a:pt x="60" y="5"/>
                  </a:lnTo>
                  <a:lnTo>
                    <a:pt x="56" y="13"/>
                  </a:lnTo>
                  <a:lnTo>
                    <a:pt x="56" y="17"/>
                  </a:lnTo>
                  <a:lnTo>
                    <a:pt x="56" y="19"/>
                  </a:lnTo>
                  <a:lnTo>
                    <a:pt x="60" y="17"/>
                  </a:lnTo>
                  <a:lnTo>
                    <a:pt x="64" y="17"/>
                  </a:lnTo>
                  <a:lnTo>
                    <a:pt x="67" y="20"/>
                  </a:lnTo>
                  <a:lnTo>
                    <a:pt x="67" y="20"/>
                  </a:lnTo>
                  <a:lnTo>
                    <a:pt x="64" y="24"/>
                  </a:lnTo>
                  <a:lnTo>
                    <a:pt x="60" y="20"/>
                  </a:lnTo>
                  <a:lnTo>
                    <a:pt x="58" y="20"/>
                  </a:lnTo>
                  <a:lnTo>
                    <a:pt x="56" y="20"/>
                  </a:lnTo>
                  <a:lnTo>
                    <a:pt x="56" y="24"/>
                  </a:lnTo>
                  <a:lnTo>
                    <a:pt x="52" y="26"/>
                  </a:lnTo>
                  <a:lnTo>
                    <a:pt x="43" y="26"/>
                  </a:lnTo>
                  <a:lnTo>
                    <a:pt x="37" y="30"/>
                  </a:lnTo>
                  <a:lnTo>
                    <a:pt x="33" y="32"/>
                  </a:lnTo>
                  <a:lnTo>
                    <a:pt x="33" y="36"/>
                  </a:lnTo>
                  <a:lnTo>
                    <a:pt x="35" y="39"/>
                  </a:lnTo>
                  <a:lnTo>
                    <a:pt x="35" y="49"/>
                  </a:lnTo>
                  <a:lnTo>
                    <a:pt x="37" y="51"/>
                  </a:lnTo>
                  <a:lnTo>
                    <a:pt x="39" y="56"/>
                  </a:lnTo>
                  <a:lnTo>
                    <a:pt x="35" y="62"/>
                  </a:lnTo>
                  <a:lnTo>
                    <a:pt x="30" y="66"/>
                  </a:lnTo>
                  <a:lnTo>
                    <a:pt x="26" y="66"/>
                  </a:lnTo>
                  <a:lnTo>
                    <a:pt x="26" y="60"/>
                  </a:lnTo>
                  <a:lnTo>
                    <a:pt x="22" y="56"/>
                  </a:lnTo>
                  <a:lnTo>
                    <a:pt x="22" y="51"/>
                  </a:lnTo>
                  <a:lnTo>
                    <a:pt x="24" y="51"/>
                  </a:lnTo>
                  <a:lnTo>
                    <a:pt x="24" y="47"/>
                  </a:lnTo>
                  <a:lnTo>
                    <a:pt x="32" y="39"/>
                  </a:lnTo>
                  <a:lnTo>
                    <a:pt x="32" y="34"/>
                  </a:lnTo>
                  <a:lnTo>
                    <a:pt x="30" y="30"/>
                  </a:lnTo>
                  <a:lnTo>
                    <a:pt x="30" y="30"/>
                  </a:lnTo>
                  <a:lnTo>
                    <a:pt x="30" y="26"/>
                  </a:lnTo>
                  <a:lnTo>
                    <a:pt x="26" y="26"/>
                  </a:lnTo>
                  <a:lnTo>
                    <a:pt x="24" y="20"/>
                  </a:lnTo>
                  <a:lnTo>
                    <a:pt x="26" y="19"/>
                  </a:lnTo>
                  <a:lnTo>
                    <a:pt x="30" y="17"/>
                  </a:lnTo>
                  <a:lnTo>
                    <a:pt x="35" y="17"/>
                  </a:lnTo>
                  <a:lnTo>
                    <a:pt x="39" y="11"/>
                  </a:lnTo>
                  <a:lnTo>
                    <a:pt x="37" y="11"/>
                  </a:lnTo>
                  <a:lnTo>
                    <a:pt x="35" y="13"/>
                  </a:lnTo>
                  <a:lnTo>
                    <a:pt x="26" y="17"/>
                  </a:lnTo>
                  <a:lnTo>
                    <a:pt x="22" y="24"/>
                  </a:lnTo>
                  <a:lnTo>
                    <a:pt x="18" y="26"/>
                  </a:lnTo>
                  <a:lnTo>
                    <a:pt x="17" y="26"/>
                  </a:lnTo>
                  <a:lnTo>
                    <a:pt x="13" y="32"/>
                  </a:lnTo>
                  <a:lnTo>
                    <a:pt x="11" y="34"/>
                  </a:lnTo>
                  <a:lnTo>
                    <a:pt x="5" y="43"/>
                  </a:lnTo>
                  <a:lnTo>
                    <a:pt x="3" y="47"/>
                  </a:lnTo>
                  <a:lnTo>
                    <a:pt x="5" y="51"/>
                  </a:lnTo>
                  <a:lnTo>
                    <a:pt x="3" y="56"/>
                  </a:lnTo>
                  <a:lnTo>
                    <a:pt x="1" y="60"/>
                  </a:lnTo>
                  <a:lnTo>
                    <a:pt x="0" y="64"/>
                  </a:lnTo>
                  <a:lnTo>
                    <a:pt x="3" y="62"/>
                  </a:lnTo>
                  <a:lnTo>
                    <a:pt x="7" y="62"/>
                  </a:lnTo>
                  <a:lnTo>
                    <a:pt x="13" y="77"/>
                  </a:lnTo>
                  <a:lnTo>
                    <a:pt x="18" y="83"/>
                  </a:lnTo>
                  <a:lnTo>
                    <a:pt x="18" y="86"/>
                  </a:lnTo>
                  <a:lnTo>
                    <a:pt x="17" y="90"/>
                  </a:lnTo>
                  <a:lnTo>
                    <a:pt x="17" y="94"/>
                  </a:lnTo>
                  <a:lnTo>
                    <a:pt x="17" y="94"/>
                  </a:lnTo>
                  <a:lnTo>
                    <a:pt x="17" y="96"/>
                  </a:lnTo>
                  <a:lnTo>
                    <a:pt x="18" y="100"/>
                  </a:lnTo>
                  <a:lnTo>
                    <a:pt x="24" y="101"/>
                  </a:lnTo>
                  <a:lnTo>
                    <a:pt x="28" y="103"/>
                  </a:lnTo>
                  <a:lnTo>
                    <a:pt x="32" y="105"/>
                  </a:lnTo>
                  <a:lnTo>
                    <a:pt x="35" y="103"/>
                  </a:lnTo>
                  <a:lnTo>
                    <a:pt x="39" y="103"/>
                  </a:lnTo>
                  <a:lnTo>
                    <a:pt x="43" y="105"/>
                  </a:lnTo>
                  <a:lnTo>
                    <a:pt x="47" y="103"/>
                  </a:lnTo>
                  <a:lnTo>
                    <a:pt x="50" y="103"/>
                  </a:lnTo>
                  <a:lnTo>
                    <a:pt x="56" y="103"/>
                  </a:lnTo>
                  <a:lnTo>
                    <a:pt x="60" y="105"/>
                  </a:lnTo>
                  <a:lnTo>
                    <a:pt x="73" y="120"/>
                  </a:lnTo>
                  <a:lnTo>
                    <a:pt x="81" y="118"/>
                  </a:lnTo>
                  <a:lnTo>
                    <a:pt x="81" y="120"/>
                  </a:lnTo>
                  <a:lnTo>
                    <a:pt x="81" y="120"/>
                  </a:lnTo>
                  <a:lnTo>
                    <a:pt x="84" y="120"/>
                  </a:lnTo>
                  <a:lnTo>
                    <a:pt x="88" y="120"/>
                  </a:lnTo>
                  <a:lnTo>
                    <a:pt x="92" y="120"/>
                  </a:lnTo>
                  <a:lnTo>
                    <a:pt x="96" y="120"/>
                  </a:lnTo>
                  <a:lnTo>
                    <a:pt x="101" y="120"/>
                  </a:lnTo>
                  <a:lnTo>
                    <a:pt x="101" y="118"/>
                  </a:lnTo>
                  <a:lnTo>
                    <a:pt x="105" y="118"/>
                  </a:lnTo>
                  <a:lnTo>
                    <a:pt x="107" y="120"/>
                  </a:lnTo>
                  <a:lnTo>
                    <a:pt x="107" y="126"/>
                  </a:lnTo>
                  <a:lnTo>
                    <a:pt x="107" y="130"/>
                  </a:lnTo>
                  <a:lnTo>
                    <a:pt x="107" y="134"/>
                  </a:lnTo>
                  <a:lnTo>
                    <a:pt x="105" y="135"/>
                  </a:lnTo>
                  <a:lnTo>
                    <a:pt x="101" y="139"/>
                  </a:lnTo>
                  <a:lnTo>
                    <a:pt x="99" y="139"/>
                  </a:lnTo>
                  <a:lnTo>
                    <a:pt x="101" y="147"/>
                  </a:lnTo>
                  <a:lnTo>
                    <a:pt x="101" y="149"/>
                  </a:lnTo>
                  <a:lnTo>
                    <a:pt x="99" y="154"/>
                  </a:lnTo>
                  <a:lnTo>
                    <a:pt x="99" y="160"/>
                  </a:lnTo>
                  <a:lnTo>
                    <a:pt x="101" y="164"/>
                  </a:lnTo>
                  <a:lnTo>
                    <a:pt x="101" y="164"/>
                  </a:lnTo>
                  <a:lnTo>
                    <a:pt x="105" y="175"/>
                  </a:lnTo>
                  <a:lnTo>
                    <a:pt x="99" y="186"/>
                  </a:lnTo>
                  <a:lnTo>
                    <a:pt x="101" y="190"/>
                  </a:lnTo>
                  <a:lnTo>
                    <a:pt x="101" y="190"/>
                  </a:lnTo>
                  <a:lnTo>
                    <a:pt x="105" y="188"/>
                  </a:lnTo>
                  <a:lnTo>
                    <a:pt x="105" y="190"/>
                  </a:lnTo>
                  <a:lnTo>
                    <a:pt x="105" y="190"/>
                  </a:lnTo>
                  <a:lnTo>
                    <a:pt x="107" y="194"/>
                  </a:lnTo>
                  <a:lnTo>
                    <a:pt x="109" y="196"/>
                  </a:lnTo>
                  <a:lnTo>
                    <a:pt x="107" y="199"/>
                  </a:lnTo>
                  <a:lnTo>
                    <a:pt x="109" y="203"/>
                  </a:lnTo>
                  <a:lnTo>
                    <a:pt x="114" y="213"/>
                  </a:lnTo>
                  <a:lnTo>
                    <a:pt x="114" y="216"/>
                  </a:lnTo>
                  <a:lnTo>
                    <a:pt x="114" y="216"/>
                  </a:lnTo>
                  <a:lnTo>
                    <a:pt x="114" y="216"/>
                  </a:lnTo>
                  <a:lnTo>
                    <a:pt x="114" y="216"/>
                  </a:lnTo>
                  <a:lnTo>
                    <a:pt x="114" y="216"/>
                  </a:lnTo>
                  <a:close/>
                  <a:moveTo>
                    <a:pt x="90" y="4"/>
                  </a:moveTo>
                  <a:lnTo>
                    <a:pt x="94" y="4"/>
                  </a:lnTo>
                  <a:lnTo>
                    <a:pt x="97" y="7"/>
                  </a:lnTo>
                  <a:lnTo>
                    <a:pt x="96" y="9"/>
                  </a:lnTo>
                  <a:lnTo>
                    <a:pt x="94" y="7"/>
                  </a:lnTo>
                  <a:lnTo>
                    <a:pt x="92" y="5"/>
                  </a:lnTo>
                  <a:lnTo>
                    <a:pt x="90" y="4"/>
                  </a:lnTo>
                  <a:lnTo>
                    <a:pt x="90" y="4"/>
                  </a:lnTo>
                  <a:lnTo>
                    <a:pt x="90" y="4"/>
                  </a:lnTo>
                  <a:lnTo>
                    <a:pt x="90" y="4"/>
                  </a:lnTo>
                  <a:close/>
                  <a:moveTo>
                    <a:pt x="77" y="2"/>
                  </a:moveTo>
                  <a:lnTo>
                    <a:pt x="81" y="5"/>
                  </a:lnTo>
                  <a:lnTo>
                    <a:pt x="84" y="5"/>
                  </a:lnTo>
                  <a:lnTo>
                    <a:pt x="82" y="7"/>
                  </a:lnTo>
                  <a:lnTo>
                    <a:pt x="77" y="7"/>
                  </a:lnTo>
                  <a:lnTo>
                    <a:pt x="77" y="4"/>
                  </a:lnTo>
                  <a:lnTo>
                    <a:pt x="77" y="2"/>
                  </a:lnTo>
                  <a:lnTo>
                    <a:pt x="77" y="2"/>
                  </a:lnTo>
                  <a:lnTo>
                    <a:pt x="77" y="2"/>
                  </a:lnTo>
                  <a:lnTo>
                    <a:pt x="77" y="2"/>
                  </a:lnTo>
                  <a:close/>
                  <a:moveTo>
                    <a:pt x="60" y="0"/>
                  </a:moveTo>
                  <a:lnTo>
                    <a:pt x="62" y="0"/>
                  </a:lnTo>
                  <a:lnTo>
                    <a:pt x="65" y="0"/>
                  </a:lnTo>
                  <a:lnTo>
                    <a:pt x="62" y="0"/>
                  </a:lnTo>
                  <a:lnTo>
                    <a:pt x="60" y="0"/>
                  </a:lnTo>
                  <a:lnTo>
                    <a:pt x="60" y="0"/>
                  </a:lnTo>
                  <a:lnTo>
                    <a:pt x="60" y="0"/>
                  </a:lnTo>
                  <a:lnTo>
                    <a:pt x="60" y="0"/>
                  </a:lnTo>
                  <a:close/>
                  <a:moveTo>
                    <a:pt x="163" y="30"/>
                  </a:moveTo>
                  <a:lnTo>
                    <a:pt x="167" y="26"/>
                  </a:lnTo>
                  <a:lnTo>
                    <a:pt x="169" y="30"/>
                  </a:lnTo>
                  <a:lnTo>
                    <a:pt x="175" y="26"/>
                  </a:lnTo>
                  <a:lnTo>
                    <a:pt x="177" y="26"/>
                  </a:lnTo>
                  <a:lnTo>
                    <a:pt x="173" y="30"/>
                  </a:lnTo>
                  <a:lnTo>
                    <a:pt x="169" y="30"/>
                  </a:lnTo>
                  <a:lnTo>
                    <a:pt x="165" y="30"/>
                  </a:lnTo>
                  <a:lnTo>
                    <a:pt x="165" y="30"/>
                  </a:lnTo>
                  <a:lnTo>
                    <a:pt x="163" y="30"/>
                  </a:lnTo>
                  <a:lnTo>
                    <a:pt x="163" y="30"/>
                  </a:lnTo>
                  <a:lnTo>
                    <a:pt x="163" y="30"/>
                  </a:lnTo>
                  <a:lnTo>
                    <a:pt x="163" y="30"/>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89" name="Freeform 174">
              <a:extLst>
                <a:ext uri="{FF2B5EF4-FFF2-40B4-BE49-F238E27FC236}">
                  <a16:creationId xmlns:a16="http://schemas.microsoft.com/office/drawing/2014/main" id="{653DA05C-F07D-4D10-813D-EEE6688F12A0}"/>
                </a:ext>
              </a:extLst>
            </p:cNvPr>
            <p:cNvSpPr>
              <a:spLocks noEditPoints="1"/>
            </p:cNvSpPr>
            <p:nvPr/>
          </p:nvSpPr>
          <p:spPr bwMode="auto">
            <a:xfrm>
              <a:off x="8776330" y="2796261"/>
              <a:ext cx="38828" cy="41976"/>
            </a:xfrm>
            <a:custGeom>
              <a:avLst/>
              <a:gdLst/>
              <a:ahLst/>
              <a:cxnLst>
                <a:cxn ang="0">
                  <a:pos x="105" y="28"/>
                </a:cxn>
                <a:cxn ang="0">
                  <a:pos x="101" y="24"/>
                </a:cxn>
                <a:cxn ang="0">
                  <a:pos x="96" y="20"/>
                </a:cxn>
                <a:cxn ang="0">
                  <a:pos x="90" y="22"/>
                </a:cxn>
                <a:cxn ang="0">
                  <a:pos x="86" y="28"/>
                </a:cxn>
                <a:cxn ang="0">
                  <a:pos x="79" y="24"/>
                </a:cxn>
                <a:cxn ang="0">
                  <a:pos x="67" y="20"/>
                </a:cxn>
                <a:cxn ang="0">
                  <a:pos x="67" y="15"/>
                </a:cxn>
                <a:cxn ang="0">
                  <a:pos x="58" y="11"/>
                </a:cxn>
                <a:cxn ang="0">
                  <a:pos x="45" y="2"/>
                </a:cxn>
                <a:cxn ang="0">
                  <a:pos x="39" y="5"/>
                </a:cxn>
                <a:cxn ang="0">
                  <a:pos x="26" y="9"/>
                </a:cxn>
                <a:cxn ang="0">
                  <a:pos x="15" y="13"/>
                </a:cxn>
                <a:cxn ang="0">
                  <a:pos x="16" y="20"/>
                </a:cxn>
                <a:cxn ang="0">
                  <a:pos x="16" y="28"/>
                </a:cxn>
                <a:cxn ang="0">
                  <a:pos x="11" y="37"/>
                </a:cxn>
                <a:cxn ang="0">
                  <a:pos x="7" y="45"/>
                </a:cxn>
                <a:cxn ang="0">
                  <a:pos x="1" y="51"/>
                </a:cxn>
                <a:cxn ang="0">
                  <a:pos x="3" y="58"/>
                </a:cxn>
                <a:cxn ang="0">
                  <a:pos x="3" y="68"/>
                </a:cxn>
                <a:cxn ang="0">
                  <a:pos x="0" y="71"/>
                </a:cxn>
                <a:cxn ang="0">
                  <a:pos x="7" y="77"/>
                </a:cxn>
                <a:cxn ang="0">
                  <a:pos x="13" y="81"/>
                </a:cxn>
                <a:cxn ang="0">
                  <a:pos x="16" y="77"/>
                </a:cxn>
                <a:cxn ang="0">
                  <a:pos x="20" y="71"/>
                </a:cxn>
                <a:cxn ang="0">
                  <a:pos x="20" y="77"/>
                </a:cxn>
                <a:cxn ang="0">
                  <a:pos x="20" y="71"/>
                </a:cxn>
                <a:cxn ang="0">
                  <a:pos x="22" y="77"/>
                </a:cxn>
                <a:cxn ang="0">
                  <a:pos x="22" y="86"/>
                </a:cxn>
                <a:cxn ang="0">
                  <a:pos x="16" y="96"/>
                </a:cxn>
                <a:cxn ang="0">
                  <a:pos x="20" y="101"/>
                </a:cxn>
                <a:cxn ang="0">
                  <a:pos x="13" y="107"/>
                </a:cxn>
                <a:cxn ang="0">
                  <a:pos x="16" y="111"/>
                </a:cxn>
                <a:cxn ang="0">
                  <a:pos x="22" y="113"/>
                </a:cxn>
                <a:cxn ang="0">
                  <a:pos x="32" y="115"/>
                </a:cxn>
                <a:cxn ang="0">
                  <a:pos x="39" y="120"/>
                </a:cxn>
                <a:cxn ang="0">
                  <a:pos x="56" y="90"/>
                </a:cxn>
                <a:cxn ang="0">
                  <a:pos x="80" y="81"/>
                </a:cxn>
                <a:cxn ang="0">
                  <a:pos x="99" y="62"/>
                </a:cxn>
                <a:cxn ang="0">
                  <a:pos x="109" y="51"/>
                </a:cxn>
                <a:cxn ang="0">
                  <a:pos x="111" y="45"/>
                </a:cxn>
                <a:cxn ang="0">
                  <a:pos x="107" y="32"/>
                </a:cxn>
                <a:cxn ang="0">
                  <a:pos x="105" y="28"/>
                </a:cxn>
                <a:cxn ang="0">
                  <a:pos x="105" y="28"/>
                </a:cxn>
                <a:cxn ang="0">
                  <a:pos x="105" y="28"/>
                </a:cxn>
                <a:cxn ang="0">
                  <a:pos x="13" y="86"/>
                </a:cxn>
                <a:cxn ang="0">
                  <a:pos x="16" y="81"/>
                </a:cxn>
                <a:cxn ang="0">
                  <a:pos x="16" y="83"/>
                </a:cxn>
                <a:cxn ang="0">
                  <a:pos x="16" y="90"/>
                </a:cxn>
                <a:cxn ang="0">
                  <a:pos x="15" y="90"/>
                </a:cxn>
                <a:cxn ang="0">
                  <a:pos x="15" y="90"/>
                </a:cxn>
              </a:cxnLst>
              <a:rect l="0" t="0" r="r" b="b"/>
              <a:pathLst>
                <a:path w="111" h="120">
                  <a:moveTo>
                    <a:pt x="105" y="28"/>
                  </a:moveTo>
                  <a:lnTo>
                    <a:pt x="105" y="28"/>
                  </a:lnTo>
                  <a:lnTo>
                    <a:pt x="103" y="26"/>
                  </a:lnTo>
                  <a:lnTo>
                    <a:pt x="101" y="24"/>
                  </a:lnTo>
                  <a:lnTo>
                    <a:pt x="99" y="22"/>
                  </a:lnTo>
                  <a:lnTo>
                    <a:pt x="96" y="20"/>
                  </a:lnTo>
                  <a:lnTo>
                    <a:pt x="92" y="19"/>
                  </a:lnTo>
                  <a:lnTo>
                    <a:pt x="90" y="22"/>
                  </a:lnTo>
                  <a:lnTo>
                    <a:pt x="90" y="26"/>
                  </a:lnTo>
                  <a:lnTo>
                    <a:pt x="86" y="28"/>
                  </a:lnTo>
                  <a:lnTo>
                    <a:pt x="82" y="26"/>
                  </a:lnTo>
                  <a:lnTo>
                    <a:pt x="79" y="24"/>
                  </a:lnTo>
                  <a:lnTo>
                    <a:pt x="73" y="22"/>
                  </a:lnTo>
                  <a:lnTo>
                    <a:pt x="67" y="20"/>
                  </a:lnTo>
                  <a:lnTo>
                    <a:pt x="65" y="19"/>
                  </a:lnTo>
                  <a:lnTo>
                    <a:pt x="67" y="15"/>
                  </a:lnTo>
                  <a:lnTo>
                    <a:pt x="62" y="11"/>
                  </a:lnTo>
                  <a:lnTo>
                    <a:pt x="58" y="11"/>
                  </a:lnTo>
                  <a:lnTo>
                    <a:pt x="52" y="5"/>
                  </a:lnTo>
                  <a:lnTo>
                    <a:pt x="45" y="2"/>
                  </a:lnTo>
                  <a:lnTo>
                    <a:pt x="39" y="0"/>
                  </a:lnTo>
                  <a:lnTo>
                    <a:pt x="39" y="5"/>
                  </a:lnTo>
                  <a:lnTo>
                    <a:pt x="32" y="5"/>
                  </a:lnTo>
                  <a:lnTo>
                    <a:pt x="26" y="9"/>
                  </a:lnTo>
                  <a:lnTo>
                    <a:pt x="20" y="9"/>
                  </a:lnTo>
                  <a:lnTo>
                    <a:pt x="15" y="13"/>
                  </a:lnTo>
                  <a:lnTo>
                    <a:pt x="16" y="17"/>
                  </a:lnTo>
                  <a:lnTo>
                    <a:pt x="16" y="20"/>
                  </a:lnTo>
                  <a:lnTo>
                    <a:pt x="20" y="22"/>
                  </a:lnTo>
                  <a:lnTo>
                    <a:pt x="16" y="28"/>
                  </a:lnTo>
                  <a:lnTo>
                    <a:pt x="11" y="36"/>
                  </a:lnTo>
                  <a:lnTo>
                    <a:pt x="11" y="37"/>
                  </a:lnTo>
                  <a:lnTo>
                    <a:pt x="13" y="41"/>
                  </a:lnTo>
                  <a:lnTo>
                    <a:pt x="7" y="45"/>
                  </a:lnTo>
                  <a:lnTo>
                    <a:pt x="3" y="47"/>
                  </a:lnTo>
                  <a:lnTo>
                    <a:pt x="1" y="51"/>
                  </a:lnTo>
                  <a:lnTo>
                    <a:pt x="1" y="54"/>
                  </a:lnTo>
                  <a:lnTo>
                    <a:pt x="3" y="58"/>
                  </a:lnTo>
                  <a:lnTo>
                    <a:pt x="3" y="62"/>
                  </a:lnTo>
                  <a:lnTo>
                    <a:pt x="3" y="68"/>
                  </a:lnTo>
                  <a:lnTo>
                    <a:pt x="1" y="71"/>
                  </a:lnTo>
                  <a:lnTo>
                    <a:pt x="0" y="71"/>
                  </a:lnTo>
                  <a:lnTo>
                    <a:pt x="1" y="75"/>
                  </a:lnTo>
                  <a:lnTo>
                    <a:pt x="7" y="77"/>
                  </a:lnTo>
                  <a:lnTo>
                    <a:pt x="11" y="81"/>
                  </a:lnTo>
                  <a:lnTo>
                    <a:pt x="13" y="81"/>
                  </a:lnTo>
                  <a:lnTo>
                    <a:pt x="15" y="81"/>
                  </a:lnTo>
                  <a:lnTo>
                    <a:pt x="16" y="77"/>
                  </a:lnTo>
                  <a:lnTo>
                    <a:pt x="16" y="75"/>
                  </a:lnTo>
                  <a:lnTo>
                    <a:pt x="20" y="71"/>
                  </a:lnTo>
                  <a:lnTo>
                    <a:pt x="20" y="75"/>
                  </a:lnTo>
                  <a:lnTo>
                    <a:pt x="20" y="77"/>
                  </a:lnTo>
                  <a:lnTo>
                    <a:pt x="20" y="77"/>
                  </a:lnTo>
                  <a:lnTo>
                    <a:pt x="20" y="71"/>
                  </a:lnTo>
                  <a:lnTo>
                    <a:pt x="22" y="71"/>
                  </a:lnTo>
                  <a:lnTo>
                    <a:pt x="22" y="77"/>
                  </a:lnTo>
                  <a:lnTo>
                    <a:pt x="22" y="83"/>
                  </a:lnTo>
                  <a:lnTo>
                    <a:pt x="22" y="86"/>
                  </a:lnTo>
                  <a:lnTo>
                    <a:pt x="20" y="90"/>
                  </a:lnTo>
                  <a:lnTo>
                    <a:pt x="16" y="96"/>
                  </a:lnTo>
                  <a:lnTo>
                    <a:pt x="16" y="96"/>
                  </a:lnTo>
                  <a:lnTo>
                    <a:pt x="20" y="101"/>
                  </a:lnTo>
                  <a:lnTo>
                    <a:pt x="16" y="103"/>
                  </a:lnTo>
                  <a:lnTo>
                    <a:pt x="13" y="107"/>
                  </a:lnTo>
                  <a:lnTo>
                    <a:pt x="15" y="111"/>
                  </a:lnTo>
                  <a:lnTo>
                    <a:pt x="16" y="111"/>
                  </a:lnTo>
                  <a:lnTo>
                    <a:pt x="20" y="107"/>
                  </a:lnTo>
                  <a:lnTo>
                    <a:pt x="22" y="113"/>
                  </a:lnTo>
                  <a:lnTo>
                    <a:pt x="28" y="113"/>
                  </a:lnTo>
                  <a:lnTo>
                    <a:pt x="32" y="115"/>
                  </a:lnTo>
                  <a:lnTo>
                    <a:pt x="37" y="120"/>
                  </a:lnTo>
                  <a:lnTo>
                    <a:pt x="39" y="120"/>
                  </a:lnTo>
                  <a:lnTo>
                    <a:pt x="43" y="117"/>
                  </a:lnTo>
                  <a:lnTo>
                    <a:pt x="56" y="90"/>
                  </a:lnTo>
                  <a:lnTo>
                    <a:pt x="60" y="85"/>
                  </a:lnTo>
                  <a:lnTo>
                    <a:pt x="80" y="81"/>
                  </a:lnTo>
                  <a:lnTo>
                    <a:pt x="86" y="71"/>
                  </a:lnTo>
                  <a:lnTo>
                    <a:pt x="99" y="62"/>
                  </a:lnTo>
                  <a:lnTo>
                    <a:pt x="105" y="51"/>
                  </a:lnTo>
                  <a:lnTo>
                    <a:pt x="109" y="51"/>
                  </a:lnTo>
                  <a:lnTo>
                    <a:pt x="111" y="47"/>
                  </a:lnTo>
                  <a:lnTo>
                    <a:pt x="111" y="45"/>
                  </a:lnTo>
                  <a:lnTo>
                    <a:pt x="111" y="41"/>
                  </a:lnTo>
                  <a:lnTo>
                    <a:pt x="107" y="32"/>
                  </a:lnTo>
                  <a:lnTo>
                    <a:pt x="107" y="30"/>
                  </a:lnTo>
                  <a:lnTo>
                    <a:pt x="105" y="28"/>
                  </a:lnTo>
                  <a:lnTo>
                    <a:pt x="105" y="28"/>
                  </a:lnTo>
                  <a:lnTo>
                    <a:pt x="105" y="28"/>
                  </a:lnTo>
                  <a:lnTo>
                    <a:pt x="105" y="28"/>
                  </a:lnTo>
                  <a:lnTo>
                    <a:pt x="105" y="28"/>
                  </a:lnTo>
                  <a:close/>
                  <a:moveTo>
                    <a:pt x="15" y="90"/>
                  </a:moveTo>
                  <a:lnTo>
                    <a:pt x="13" y="86"/>
                  </a:lnTo>
                  <a:lnTo>
                    <a:pt x="16" y="83"/>
                  </a:lnTo>
                  <a:lnTo>
                    <a:pt x="16" y="81"/>
                  </a:lnTo>
                  <a:lnTo>
                    <a:pt x="20" y="81"/>
                  </a:lnTo>
                  <a:lnTo>
                    <a:pt x="16" y="83"/>
                  </a:lnTo>
                  <a:lnTo>
                    <a:pt x="16" y="86"/>
                  </a:lnTo>
                  <a:lnTo>
                    <a:pt x="16" y="90"/>
                  </a:lnTo>
                  <a:lnTo>
                    <a:pt x="15" y="90"/>
                  </a:lnTo>
                  <a:lnTo>
                    <a:pt x="15" y="90"/>
                  </a:lnTo>
                  <a:lnTo>
                    <a:pt x="15" y="90"/>
                  </a:lnTo>
                  <a:lnTo>
                    <a:pt x="15" y="90"/>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90" name="Freeform 175">
              <a:extLst>
                <a:ext uri="{FF2B5EF4-FFF2-40B4-BE49-F238E27FC236}">
                  <a16:creationId xmlns:a16="http://schemas.microsoft.com/office/drawing/2014/main" id="{FC22A201-64C8-4B63-825C-74BC11AE161A}"/>
                </a:ext>
              </a:extLst>
            </p:cNvPr>
            <p:cNvSpPr>
              <a:spLocks/>
            </p:cNvSpPr>
            <p:nvPr/>
          </p:nvSpPr>
          <p:spPr bwMode="auto">
            <a:xfrm>
              <a:off x="8774231" y="2805356"/>
              <a:ext cx="83602" cy="123829"/>
            </a:xfrm>
            <a:custGeom>
              <a:avLst/>
              <a:gdLst/>
              <a:ahLst/>
              <a:cxnLst>
                <a:cxn ang="0">
                  <a:pos x="218" y="207"/>
                </a:cxn>
                <a:cxn ang="0">
                  <a:pos x="203" y="207"/>
                </a:cxn>
                <a:cxn ang="0">
                  <a:pos x="205" y="185"/>
                </a:cxn>
                <a:cxn ang="0">
                  <a:pos x="188" y="188"/>
                </a:cxn>
                <a:cxn ang="0">
                  <a:pos x="166" y="177"/>
                </a:cxn>
                <a:cxn ang="0">
                  <a:pos x="145" y="156"/>
                </a:cxn>
                <a:cxn ang="0">
                  <a:pos x="141" y="143"/>
                </a:cxn>
                <a:cxn ang="0">
                  <a:pos x="143" y="130"/>
                </a:cxn>
                <a:cxn ang="0">
                  <a:pos x="150" y="121"/>
                </a:cxn>
                <a:cxn ang="0">
                  <a:pos x="154" y="104"/>
                </a:cxn>
                <a:cxn ang="0">
                  <a:pos x="167" y="91"/>
                </a:cxn>
                <a:cxn ang="0">
                  <a:pos x="194" y="83"/>
                </a:cxn>
                <a:cxn ang="0">
                  <a:pos x="201" y="79"/>
                </a:cxn>
                <a:cxn ang="0">
                  <a:pos x="209" y="79"/>
                </a:cxn>
                <a:cxn ang="0">
                  <a:pos x="198" y="74"/>
                </a:cxn>
                <a:cxn ang="0">
                  <a:pos x="205" y="49"/>
                </a:cxn>
                <a:cxn ang="0">
                  <a:pos x="196" y="43"/>
                </a:cxn>
                <a:cxn ang="0">
                  <a:pos x="175" y="42"/>
                </a:cxn>
                <a:cxn ang="0">
                  <a:pos x="160" y="45"/>
                </a:cxn>
                <a:cxn ang="0">
                  <a:pos x="154" y="42"/>
                </a:cxn>
                <a:cxn ang="0">
                  <a:pos x="149" y="28"/>
                </a:cxn>
                <a:cxn ang="0">
                  <a:pos x="130" y="15"/>
                </a:cxn>
                <a:cxn ang="0">
                  <a:pos x="120" y="4"/>
                </a:cxn>
                <a:cxn ang="0">
                  <a:pos x="111" y="2"/>
                </a:cxn>
                <a:cxn ang="0">
                  <a:pos x="115" y="19"/>
                </a:cxn>
                <a:cxn ang="0">
                  <a:pos x="92" y="45"/>
                </a:cxn>
                <a:cxn ang="0">
                  <a:pos x="47" y="89"/>
                </a:cxn>
                <a:cxn ang="0">
                  <a:pos x="34" y="83"/>
                </a:cxn>
                <a:cxn ang="0">
                  <a:pos x="21" y="83"/>
                </a:cxn>
                <a:cxn ang="0">
                  <a:pos x="22" y="68"/>
                </a:cxn>
                <a:cxn ang="0">
                  <a:pos x="9" y="74"/>
                </a:cxn>
                <a:cxn ang="0">
                  <a:pos x="0" y="91"/>
                </a:cxn>
                <a:cxn ang="0">
                  <a:pos x="2" y="100"/>
                </a:cxn>
                <a:cxn ang="0">
                  <a:pos x="6" y="113"/>
                </a:cxn>
                <a:cxn ang="0">
                  <a:pos x="7" y="121"/>
                </a:cxn>
                <a:cxn ang="0">
                  <a:pos x="30" y="132"/>
                </a:cxn>
                <a:cxn ang="0">
                  <a:pos x="38" y="149"/>
                </a:cxn>
                <a:cxn ang="0">
                  <a:pos x="51" y="168"/>
                </a:cxn>
                <a:cxn ang="0">
                  <a:pos x="60" y="185"/>
                </a:cxn>
                <a:cxn ang="0">
                  <a:pos x="70" y="207"/>
                </a:cxn>
                <a:cxn ang="0">
                  <a:pos x="71" y="215"/>
                </a:cxn>
                <a:cxn ang="0">
                  <a:pos x="83" y="232"/>
                </a:cxn>
                <a:cxn ang="0">
                  <a:pos x="96" y="251"/>
                </a:cxn>
                <a:cxn ang="0">
                  <a:pos x="100" y="262"/>
                </a:cxn>
                <a:cxn ang="0">
                  <a:pos x="102" y="271"/>
                </a:cxn>
                <a:cxn ang="0">
                  <a:pos x="109" y="281"/>
                </a:cxn>
                <a:cxn ang="0">
                  <a:pos x="122" y="290"/>
                </a:cxn>
                <a:cxn ang="0">
                  <a:pos x="132" y="296"/>
                </a:cxn>
                <a:cxn ang="0">
                  <a:pos x="143" y="305"/>
                </a:cxn>
                <a:cxn ang="0">
                  <a:pos x="154" y="313"/>
                </a:cxn>
                <a:cxn ang="0">
                  <a:pos x="169" y="318"/>
                </a:cxn>
                <a:cxn ang="0">
                  <a:pos x="181" y="326"/>
                </a:cxn>
                <a:cxn ang="0">
                  <a:pos x="190" y="335"/>
                </a:cxn>
                <a:cxn ang="0">
                  <a:pos x="199" y="343"/>
                </a:cxn>
                <a:cxn ang="0">
                  <a:pos x="213" y="354"/>
                </a:cxn>
                <a:cxn ang="0">
                  <a:pos x="228" y="347"/>
                </a:cxn>
                <a:cxn ang="0">
                  <a:pos x="230" y="335"/>
                </a:cxn>
                <a:cxn ang="0">
                  <a:pos x="228" y="332"/>
                </a:cxn>
                <a:cxn ang="0">
                  <a:pos x="239" y="313"/>
                </a:cxn>
                <a:cxn ang="0">
                  <a:pos x="233" y="290"/>
                </a:cxn>
                <a:cxn ang="0">
                  <a:pos x="233" y="266"/>
                </a:cxn>
                <a:cxn ang="0">
                  <a:pos x="239" y="237"/>
                </a:cxn>
                <a:cxn ang="0">
                  <a:pos x="222" y="211"/>
                </a:cxn>
              </a:cxnLst>
              <a:rect l="0" t="0" r="r" b="b"/>
              <a:pathLst>
                <a:path w="239" h="354">
                  <a:moveTo>
                    <a:pt x="222" y="211"/>
                  </a:moveTo>
                  <a:lnTo>
                    <a:pt x="220" y="207"/>
                  </a:lnTo>
                  <a:lnTo>
                    <a:pt x="218" y="207"/>
                  </a:lnTo>
                  <a:lnTo>
                    <a:pt x="218" y="207"/>
                  </a:lnTo>
                  <a:lnTo>
                    <a:pt x="213" y="207"/>
                  </a:lnTo>
                  <a:lnTo>
                    <a:pt x="209" y="211"/>
                  </a:lnTo>
                  <a:lnTo>
                    <a:pt x="207" y="211"/>
                  </a:lnTo>
                  <a:lnTo>
                    <a:pt x="203" y="207"/>
                  </a:lnTo>
                  <a:lnTo>
                    <a:pt x="203" y="202"/>
                  </a:lnTo>
                  <a:lnTo>
                    <a:pt x="203" y="192"/>
                  </a:lnTo>
                  <a:lnTo>
                    <a:pt x="203" y="187"/>
                  </a:lnTo>
                  <a:lnTo>
                    <a:pt x="205" y="185"/>
                  </a:lnTo>
                  <a:lnTo>
                    <a:pt x="205" y="181"/>
                  </a:lnTo>
                  <a:lnTo>
                    <a:pt x="203" y="177"/>
                  </a:lnTo>
                  <a:lnTo>
                    <a:pt x="196" y="181"/>
                  </a:lnTo>
                  <a:lnTo>
                    <a:pt x="188" y="188"/>
                  </a:lnTo>
                  <a:lnTo>
                    <a:pt x="181" y="188"/>
                  </a:lnTo>
                  <a:lnTo>
                    <a:pt x="171" y="188"/>
                  </a:lnTo>
                  <a:lnTo>
                    <a:pt x="169" y="183"/>
                  </a:lnTo>
                  <a:lnTo>
                    <a:pt x="166" y="177"/>
                  </a:lnTo>
                  <a:lnTo>
                    <a:pt x="160" y="177"/>
                  </a:lnTo>
                  <a:lnTo>
                    <a:pt x="150" y="177"/>
                  </a:lnTo>
                  <a:lnTo>
                    <a:pt x="154" y="172"/>
                  </a:lnTo>
                  <a:lnTo>
                    <a:pt x="145" y="156"/>
                  </a:lnTo>
                  <a:lnTo>
                    <a:pt x="139" y="151"/>
                  </a:lnTo>
                  <a:lnTo>
                    <a:pt x="141" y="149"/>
                  </a:lnTo>
                  <a:lnTo>
                    <a:pt x="139" y="147"/>
                  </a:lnTo>
                  <a:lnTo>
                    <a:pt x="141" y="143"/>
                  </a:lnTo>
                  <a:lnTo>
                    <a:pt x="141" y="138"/>
                  </a:lnTo>
                  <a:lnTo>
                    <a:pt x="139" y="136"/>
                  </a:lnTo>
                  <a:lnTo>
                    <a:pt x="143" y="134"/>
                  </a:lnTo>
                  <a:lnTo>
                    <a:pt x="143" y="130"/>
                  </a:lnTo>
                  <a:lnTo>
                    <a:pt x="149" y="126"/>
                  </a:lnTo>
                  <a:lnTo>
                    <a:pt x="150" y="126"/>
                  </a:lnTo>
                  <a:lnTo>
                    <a:pt x="154" y="124"/>
                  </a:lnTo>
                  <a:lnTo>
                    <a:pt x="150" y="121"/>
                  </a:lnTo>
                  <a:lnTo>
                    <a:pt x="150" y="113"/>
                  </a:lnTo>
                  <a:lnTo>
                    <a:pt x="154" y="109"/>
                  </a:lnTo>
                  <a:lnTo>
                    <a:pt x="154" y="107"/>
                  </a:lnTo>
                  <a:lnTo>
                    <a:pt x="154" y="104"/>
                  </a:lnTo>
                  <a:lnTo>
                    <a:pt x="154" y="98"/>
                  </a:lnTo>
                  <a:lnTo>
                    <a:pt x="160" y="96"/>
                  </a:lnTo>
                  <a:lnTo>
                    <a:pt x="164" y="94"/>
                  </a:lnTo>
                  <a:lnTo>
                    <a:pt x="167" y="91"/>
                  </a:lnTo>
                  <a:lnTo>
                    <a:pt x="169" y="89"/>
                  </a:lnTo>
                  <a:lnTo>
                    <a:pt x="171" y="87"/>
                  </a:lnTo>
                  <a:lnTo>
                    <a:pt x="182" y="87"/>
                  </a:lnTo>
                  <a:lnTo>
                    <a:pt x="194" y="83"/>
                  </a:lnTo>
                  <a:lnTo>
                    <a:pt x="194" y="79"/>
                  </a:lnTo>
                  <a:lnTo>
                    <a:pt x="196" y="79"/>
                  </a:lnTo>
                  <a:lnTo>
                    <a:pt x="199" y="79"/>
                  </a:lnTo>
                  <a:lnTo>
                    <a:pt x="201" y="79"/>
                  </a:lnTo>
                  <a:lnTo>
                    <a:pt x="207" y="83"/>
                  </a:lnTo>
                  <a:lnTo>
                    <a:pt x="205" y="83"/>
                  </a:lnTo>
                  <a:lnTo>
                    <a:pt x="209" y="83"/>
                  </a:lnTo>
                  <a:lnTo>
                    <a:pt x="209" y="79"/>
                  </a:lnTo>
                  <a:lnTo>
                    <a:pt x="209" y="74"/>
                  </a:lnTo>
                  <a:lnTo>
                    <a:pt x="207" y="72"/>
                  </a:lnTo>
                  <a:lnTo>
                    <a:pt x="203" y="74"/>
                  </a:lnTo>
                  <a:lnTo>
                    <a:pt x="198" y="74"/>
                  </a:lnTo>
                  <a:lnTo>
                    <a:pt x="198" y="72"/>
                  </a:lnTo>
                  <a:lnTo>
                    <a:pt x="209" y="49"/>
                  </a:lnTo>
                  <a:lnTo>
                    <a:pt x="209" y="49"/>
                  </a:lnTo>
                  <a:lnTo>
                    <a:pt x="205" y="49"/>
                  </a:lnTo>
                  <a:lnTo>
                    <a:pt x="203" y="47"/>
                  </a:lnTo>
                  <a:lnTo>
                    <a:pt x="199" y="45"/>
                  </a:lnTo>
                  <a:lnTo>
                    <a:pt x="198" y="45"/>
                  </a:lnTo>
                  <a:lnTo>
                    <a:pt x="196" y="43"/>
                  </a:lnTo>
                  <a:lnTo>
                    <a:pt x="192" y="43"/>
                  </a:lnTo>
                  <a:lnTo>
                    <a:pt x="184" y="45"/>
                  </a:lnTo>
                  <a:lnTo>
                    <a:pt x="182" y="43"/>
                  </a:lnTo>
                  <a:lnTo>
                    <a:pt x="175" y="42"/>
                  </a:lnTo>
                  <a:lnTo>
                    <a:pt x="171" y="45"/>
                  </a:lnTo>
                  <a:lnTo>
                    <a:pt x="169" y="47"/>
                  </a:lnTo>
                  <a:lnTo>
                    <a:pt x="164" y="47"/>
                  </a:lnTo>
                  <a:lnTo>
                    <a:pt x="160" y="45"/>
                  </a:lnTo>
                  <a:lnTo>
                    <a:pt x="158" y="47"/>
                  </a:lnTo>
                  <a:lnTo>
                    <a:pt x="154" y="45"/>
                  </a:lnTo>
                  <a:lnTo>
                    <a:pt x="154" y="43"/>
                  </a:lnTo>
                  <a:lnTo>
                    <a:pt x="154" y="42"/>
                  </a:lnTo>
                  <a:lnTo>
                    <a:pt x="150" y="36"/>
                  </a:lnTo>
                  <a:lnTo>
                    <a:pt x="150" y="34"/>
                  </a:lnTo>
                  <a:lnTo>
                    <a:pt x="149" y="34"/>
                  </a:lnTo>
                  <a:lnTo>
                    <a:pt x="149" y="28"/>
                  </a:lnTo>
                  <a:lnTo>
                    <a:pt x="145" y="23"/>
                  </a:lnTo>
                  <a:lnTo>
                    <a:pt x="135" y="23"/>
                  </a:lnTo>
                  <a:lnTo>
                    <a:pt x="134" y="23"/>
                  </a:lnTo>
                  <a:lnTo>
                    <a:pt x="130" y="15"/>
                  </a:lnTo>
                  <a:lnTo>
                    <a:pt x="130" y="10"/>
                  </a:lnTo>
                  <a:lnTo>
                    <a:pt x="126" y="8"/>
                  </a:lnTo>
                  <a:lnTo>
                    <a:pt x="124" y="4"/>
                  </a:lnTo>
                  <a:lnTo>
                    <a:pt x="120" y="4"/>
                  </a:lnTo>
                  <a:lnTo>
                    <a:pt x="113" y="2"/>
                  </a:lnTo>
                  <a:lnTo>
                    <a:pt x="111" y="0"/>
                  </a:lnTo>
                  <a:lnTo>
                    <a:pt x="109" y="0"/>
                  </a:lnTo>
                  <a:lnTo>
                    <a:pt x="111" y="2"/>
                  </a:lnTo>
                  <a:lnTo>
                    <a:pt x="111" y="4"/>
                  </a:lnTo>
                  <a:lnTo>
                    <a:pt x="115" y="13"/>
                  </a:lnTo>
                  <a:lnTo>
                    <a:pt x="115" y="17"/>
                  </a:lnTo>
                  <a:lnTo>
                    <a:pt x="115" y="19"/>
                  </a:lnTo>
                  <a:lnTo>
                    <a:pt x="113" y="23"/>
                  </a:lnTo>
                  <a:lnTo>
                    <a:pt x="109" y="23"/>
                  </a:lnTo>
                  <a:lnTo>
                    <a:pt x="105" y="34"/>
                  </a:lnTo>
                  <a:lnTo>
                    <a:pt x="92" y="45"/>
                  </a:lnTo>
                  <a:lnTo>
                    <a:pt x="85" y="53"/>
                  </a:lnTo>
                  <a:lnTo>
                    <a:pt x="66" y="57"/>
                  </a:lnTo>
                  <a:lnTo>
                    <a:pt x="62" y="62"/>
                  </a:lnTo>
                  <a:lnTo>
                    <a:pt x="47" y="89"/>
                  </a:lnTo>
                  <a:lnTo>
                    <a:pt x="45" y="92"/>
                  </a:lnTo>
                  <a:lnTo>
                    <a:pt x="43" y="92"/>
                  </a:lnTo>
                  <a:lnTo>
                    <a:pt x="38" y="87"/>
                  </a:lnTo>
                  <a:lnTo>
                    <a:pt x="34" y="83"/>
                  </a:lnTo>
                  <a:lnTo>
                    <a:pt x="28" y="83"/>
                  </a:lnTo>
                  <a:lnTo>
                    <a:pt x="26" y="79"/>
                  </a:lnTo>
                  <a:lnTo>
                    <a:pt x="22" y="83"/>
                  </a:lnTo>
                  <a:lnTo>
                    <a:pt x="21" y="83"/>
                  </a:lnTo>
                  <a:lnTo>
                    <a:pt x="17" y="79"/>
                  </a:lnTo>
                  <a:lnTo>
                    <a:pt x="21" y="74"/>
                  </a:lnTo>
                  <a:lnTo>
                    <a:pt x="26" y="74"/>
                  </a:lnTo>
                  <a:lnTo>
                    <a:pt x="22" y="68"/>
                  </a:lnTo>
                  <a:lnTo>
                    <a:pt x="21" y="68"/>
                  </a:lnTo>
                  <a:lnTo>
                    <a:pt x="21" y="68"/>
                  </a:lnTo>
                  <a:lnTo>
                    <a:pt x="13" y="72"/>
                  </a:lnTo>
                  <a:lnTo>
                    <a:pt x="9" y="74"/>
                  </a:lnTo>
                  <a:lnTo>
                    <a:pt x="4" y="79"/>
                  </a:lnTo>
                  <a:lnTo>
                    <a:pt x="2" y="87"/>
                  </a:lnTo>
                  <a:lnTo>
                    <a:pt x="0" y="89"/>
                  </a:lnTo>
                  <a:lnTo>
                    <a:pt x="0" y="91"/>
                  </a:lnTo>
                  <a:lnTo>
                    <a:pt x="4" y="92"/>
                  </a:lnTo>
                  <a:lnTo>
                    <a:pt x="4" y="96"/>
                  </a:lnTo>
                  <a:lnTo>
                    <a:pt x="2" y="98"/>
                  </a:lnTo>
                  <a:lnTo>
                    <a:pt x="2" y="100"/>
                  </a:lnTo>
                  <a:lnTo>
                    <a:pt x="6" y="104"/>
                  </a:lnTo>
                  <a:lnTo>
                    <a:pt x="7" y="109"/>
                  </a:lnTo>
                  <a:lnTo>
                    <a:pt x="7" y="113"/>
                  </a:lnTo>
                  <a:lnTo>
                    <a:pt x="6" y="113"/>
                  </a:lnTo>
                  <a:lnTo>
                    <a:pt x="2" y="113"/>
                  </a:lnTo>
                  <a:lnTo>
                    <a:pt x="0" y="117"/>
                  </a:lnTo>
                  <a:lnTo>
                    <a:pt x="4" y="119"/>
                  </a:lnTo>
                  <a:lnTo>
                    <a:pt x="7" y="121"/>
                  </a:lnTo>
                  <a:lnTo>
                    <a:pt x="13" y="124"/>
                  </a:lnTo>
                  <a:lnTo>
                    <a:pt x="17" y="126"/>
                  </a:lnTo>
                  <a:lnTo>
                    <a:pt x="26" y="130"/>
                  </a:lnTo>
                  <a:lnTo>
                    <a:pt x="30" y="132"/>
                  </a:lnTo>
                  <a:lnTo>
                    <a:pt x="30" y="136"/>
                  </a:lnTo>
                  <a:lnTo>
                    <a:pt x="34" y="141"/>
                  </a:lnTo>
                  <a:lnTo>
                    <a:pt x="36" y="147"/>
                  </a:lnTo>
                  <a:lnTo>
                    <a:pt x="38" y="149"/>
                  </a:lnTo>
                  <a:lnTo>
                    <a:pt x="45" y="153"/>
                  </a:lnTo>
                  <a:lnTo>
                    <a:pt x="47" y="158"/>
                  </a:lnTo>
                  <a:lnTo>
                    <a:pt x="51" y="164"/>
                  </a:lnTo>
                  <a:lnTo>
                    <a:pt x="51" y="168"/>
                  </a:lnTo>
                  <a:lnTo>
                    <a:pt x="51" y="173"/>
                  </a:lnTo>
                  <a:lnTo>
                    <a:pt x="54" y="177"/>
                  </a:lnTo>
                  <a:lnTo>
                    <a:pt x="56" y="181"/>
                  </a:lnTo>
                  <a:lnTo>
                    <a:pt x="60" y="185"/>
                  </a:lnTo>
                  <a:lnTo>
                    <a:pt x="62" y="190"/>
                  </a:lnTo>
                  <a:lnTo>
                    <a:pt x="60" y="192"/>
                  </a:lnTo>
                  <a:lnTo>
                    <a:pt x="64" y="198"/>
                  </a:lnTo>
                  <a:lnTo>
                    <a:pt x="70" y="207"/>
                  </a:lnTo>
                  <a:lnTo>
                    <a:pt x="71" y="211"/>
                  </a:lnTo>
                  <a:lnTo>
                    <a:pt x="71" y="211"/>
                  </a:lnTo>
                  <a:lnTo>
                    <a:pt x="71" y="215"/>
                  </a:lnTo>
                  <a:lnTo>
                    <a:pt x="71" y="215"/>
                  </a:lnTo>
                  <a:lnTo>
                    <a:pt x="79" y="222"/>
                  </a:lnTo>
                  <a:lnTo>
                    <a:pt x="81" y="224"/>
                  </a:lnTo>
                  <a:lnTo>
                    <a:pt x="81" y="230"/>
                  </a:lnTo>
                  <a:lnTo>
                    <a:pt x="83" y="232"/>
                  </a:lnTo>
                  <a:lnTo>
                    <a:pt x="88" y="236"/>
                  </a:lnTo>
                  <a:lnTo>
                    <a:pt x="88" y="237"/>
                  </a:lnTo>
                  <a:lnTo>
                    <a:pt x="94" y="247"/>
                  </a:lnTo>
                  <a:lnTo>
                    <a:pt x="96" y="251"/>
                  </a:lnTo>
                  <a:lnTo>
                    <a:pt x="102" y="260"/>
                  </a:lnTo>
                  <a:lnTo>
                    <a:pt x="102" y="262"/>
                  </a:lnTo>
                  <a:lnTo>
                    <a:pt x="102" y="266"/>
                  </a:lnTo>
                  <a:lnTo>
                    <a:pt x="100" y="262"/>
                  </a:lnTo>
                  <a:lnTo>
                    <a:pt x="100" y="266"/>
                  </a:lnTo>
                  <a:lnTo>
                    <a:pt x="100" y="268"/>
                  </a:lnTo>
                  <a:lnTo>
                    <a:pt x="100" y="271"/>
                  </a:lnTo>
                  <a:lnTo>
                    <a:pt x="102" y="271"/>
                  </a:lnTo>
                  <a:lnTo>
                    <a:pt x="105" y="271"/>
                  </a:lnTo>
                  <a:lnTo>
                    <a:pt x="105" y="275"/>
                  </a:lnTo>
                  <a:lnTo>
                    <a:pt x="105" y="275"/>
                  </a:lnTo>
                  <a:lnTo>
                    <a:pt x="109" y="281"/>
                  </a:lnTo>
                  <a:lnTo>
                    <a:pt x="115" y="283"/>
                  </a:lnTo>
                  <a:lnTo>
                    <a:pt x="117" y="286"/>
                  </a:lnTo>
                  <a:lnTo>
                    <a:pt x="118" y="290"/>
                  </a:lnTo>
                  <a:lnTo>
                    <a:pt x="122" y="290"/>
                  </a:lnTo>
                  <a:lnTo>
                    <a:pt x="124" y="292"/>
                  </a:lnTo>
                  <a:lnTo>
                    <a:pt x="126" y="296"/>
                  </a:lnTo>
                  <a:lnTo>
                    <a:pt x="126" y="296"/>
                  </a:lnTo>
                  <a:lnTo>
                    <a:pt x="132" y="296"/>
                  </a:lnTo>
                  <a:lnTo>
                    <a:pt x="134" y="294"/>
                  </a:lnTo>
                  <a:lnTo>
                    <a:pt x="134" y="296"/>
                  </a:lnTo>
                  <a:lnTo>
                    <a:pt x="135" y="301"/>
                  </a:lnTo>
                  <a:lnTo>
                    <a:pt x="143" y="305"/>
                  </a:lnTo>
                  <a:lnTo>
                    <a:pt x="145" y="305"/>
                  </a:lnTo>
                  <a:lnTo>
                    <a:pt x="145" y="309"/>
                  </a:lnTo>
                  <a:lnTo>
                    <a:pt x="149" y="311"/>
                  </a:lnTo>
                  <a:lnTo>
                    <a:pt x="154" y="313"/>
                  </a:lnTo>
                  <a:lnTo>
                    <a:pt x="154" y="311"/>
                  </a:lnTo>
                  <a:lnTo>
                    <a:pt x="158" y="313"/>
                  </a:lnTo>
                  <a:lnTo>
                    <a:pt x="164" y="317"/>
                  </a:lnTo>
                  <a:lnTo>
                    <a:pt x="169" y="318"/>
                  </a:lnTo>
                  <a:lnTo>
                    <a:pt x="173" y="320"/>
                  </a:lnTo>
                  <a:lnTo>
                    <a:pt x="175" y="320"/>
                  </a:lnTo>
                  <a:lnTo>
                    <a:pt x="175" y="322"/>
                  </a:lnTo>
                  <a:lnTo>
                    <a:pt x="181" y="326"/>
                  </a:lnTo>
                  <a:lnTo>
                    <a:pt x="184" y="330"/>
                  </a:lnTo>
                  <a:lnTo>
                    <a:pt x="188" y="332"/>
                  </a:lnTo>
                  <a:lnTo>
                    <a:pt x="190" y="332"/>
                  </a:lnTo>
                  <a:lnTo>
                    <a:pt x="190" y="335"/>
                  </a:lnTo>
                  <a:lnTo>
                    <a:pt x="190" y="337"/>
                  </a:lnTo>
                  <a:lnTo>
                    <a:pt x="190" y="339"/>
                  </a:lnTo>
                  <a:lnTo>
                    <a:pt x="196" y="341"/>
                  </a:lnTo>
                  <a:lnTo>
                    <a:pt x="199" y="343"/>
                  </a:lnTo>
                  <a:lnTo>
                    <a:pt x="205" y="349"/>
                  </a:lnTo>
                  <a:lnTo>
                    <a:pt x="209" y="352"/>
                  </a:lnTo>
                  <a:lnTo>
                    <a:pt x="213" y="354"/>
                  </a:lnTo>
                  <a:lnTo>
                    <a:pt x="213" y="354"/>
                  </a:lnTo>
                  <a:lnTo>
                    <a:pt x="218" y="352"/>
                  </a:lnTo>
                  <a:lnTo>
                    <a:pt x="222" y="349"/>
                  </a:lnTo>
                  <a:lnTo>
                    <a:pt x="224" y="350"/>
                  </a:lnTo>
                  <a:lnTo>
                    <a:pt x="228" y="347"/>
                  </a:lnTo>
                  <a:lnTo>
                    <a:pt x="230" y="345"/>
                  </a:lnTo>
                  <a:lnTo>
                    <a:pt x="226" y="341"/>
                  </a:lnTo>
                  <a:lnTo>
                    <a:pt x="228" y="337"/>
                  </a:lnTo>
                  <a:lnTo>
                    <a:pt x="230" y="335"/>
                  </a:lnTo>
                  <a:lnTo>
                    <a:pt x="231" y="335"/>
                  </a:lnTo>
                  <a:lnTo>
                    <a:pt x="231" y="332"/>
                  </a:lnTo>
                  <a:lnTo>
                    <a:pt x="230" y="332"/>
                  </a:lnTo>
                  <a:lnTo>
                    <a:pt x="228" y="332"/>
                  </a:lnTo>
                  <a:lnTo>
                    <a:pt x="230" y="326"/>
                  </a:lnTo>
                  <a:lnTo>
                    <a:pt x="233" y="322"/>
                  </a:lnTo>
                  <a:lnTo>
                    <a:pt x="239" y="317"/>
                  </a:lnTo>
                  <a:lnTo>
                    <a:pt x="239" y="313"/>
                  </a:lnTo>
                  <a:lnTo>
                    <a:pt x="233" y="301"/>
                  </a:lnTo>
                  <a:lnTo>
                    <a:pt x="233" y="296"/>
                  </a:lnTo>
                  <a:lnTo>
                    <a:pt x="233" y="292"/>
                  </a:lnTo>
                  <a:lnTo>
                    <a:pt x="233" y="290"/>
                  </a:lnTo>
                  <a:lnTo>
                    <a:pt x="233" y="286"/>
                  </a:lnTo>
                  <a:lnTo>
                    <a:pt x="233" y="285"/>
                  </a:lnTo>
                  <a:lnTo>
                    <a:pt x="237" y="277"/>
                  </a:lnTo>
                  <a:lnTo>
                    <a:pt x="233" y="266"/>
                  </a:lnTo>
                  <a:lnTo>
                    <a:pt x="233" y="260"/>
                  </a:lnTo>
                  <a:lnTo>
                    <a:pt x="237" y="254"/>
                  </a:lnTo>
                  <a:lnTo>
                    <a:pt x="237" y="241"/>
                  </a:lnTo>
                  <a:lnTo>
                    <a:pt x="239" y="237"/>
                  </a:lnTo>
                  <a:lnTo>
                    <a:pt x="239" y="232"/>
                  </a:lnTo>
                  <a:lnTo>
                    <a:pt x="222" y="211"/>
                  </a:lnTo>
                  <a:lnTo>
                    <a:pt x="222" y="211"/>
                  </a:lnTo>
                  <a:lnTo>
                    <a:pt x="222" y="211"/>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91" name="Freeform 176">
              <a:extLst>
                <a:ext uri="{FF2B5EF4-FFF2-40B4-BE49-F238E27FC236}">
                  <a16:creationId xmlns:a16="http://schemas.microsoft.com/office/drawing/2014/main" id="{247FD215-4240-4D64-BA77-EB104E42439B}"/>
                </a:ext>
              </a:extLst>
            </p:cNvPr>
            <p:cNvSpPr>
              <a:spLocks/>
            </p:cNvSpPr>
            <p:nvPr/>
          </p:nvSpPr>
          <p:spPr bwMode="auto">
            <a:xfrm>
              <a:off x="8851886" y="2870069"/>
              <a:ext cx="79754" cy="90948"/>
            </a:xfrm>
            <a:custGeom>
              <a:avLst/>
              <a:gdLst/>
              <a:ahLst/>
              <a:cxnLst>
                <a:cxn ang="0">
                  <a:pos x="218" y="190"/>
                </a:cxn>
                <a:cxn ang="0">
                  <a:pos x="216" y="147"/>
                </a:cxn>
                <a:cxn ang="0">
                  <a:pos x="207" y="124"/>
                </a:cxn>
                <a:cxn ang="0">
                  <a:pos x="168" y="103"/>
                </a:cxn>
                <a:cxn ang="0">
                  <a:pos x="169" y="83"/>
                </a:cxn>
                <a:cxn ang="0">
                  <a:pos x="151" y="77"/>
                </a:cxn>
                <a:cxn ang="0">
                  <a:pos x="141" y="68"/>
                </a:cxn>
                <a:cxn ang="0">
                  <a:pos x="124" y="64"/>
                </a:cxn>
                <a:cxn ang="0">
                  <a:pos x="107" y="52"/>
                </a:cxn>
                <a:cxn ang="0">
                  <a:pos x="94" y="52"/>
                </a:cxn>
                <a:cxn ang="0">
                  <a:pos x="83" y="39"/>
                </a:cxn>
                <a:cxn ang="0">
                  <a:pos x="77" y="28"/>
                </a:cxn>
                <a:cxn ang="0">
                  <a:pos x="75" y="7"/>
                </a:cxn>
                <a:cxn ang="0">
                  <a:pos x="70" y="3"/>
                </a:cxn>
                <a:cxn ang="0">
                  <a:pos x="56" y="3"/>
                </a:cxn>
                <a:cxn ang="0">
                  <a:pos x="40" y="19"/>
                </a:cxn>
                <a:cxn ang="0">
                  <a:pos x="24" y="24"/>
                </a:cxn>
                <a:cxn ang="0">
                  <a:pos x="11" y="24"/>
                </a:cxn>
                <a:cxn ang="0">
                  <a:pos x="15" y="54"/>
                </a:cxn>
                <a:cxn ang="0">
                  <a:pos x="11" y="77"/>
                </a:cxn>
                <a:cxn ang="0">
                  <a:pos x="11" y="101"/>
                </a:cxn>
                <a:cxn ang="0">
                  <a:pos x="11" y="109"/>
                </a:cxn>
                <a:cxn ang="0">
                  <a:pos x="15" y="130"/>
                </a:cxn>
                <a:cxn ang="0">
                  <a:pos x="8" y="143"/>
                </a:cxn>
                <a:cxn ang="0">
                  <a:pos x="9" y="149"/>
                </a:cxn>
                <a:cxn ang="0">
                  <a:pos x="11" y="156"/>
                </a:cxn>
                <a:cxn ang="0">
                  <a:pos x="15" y="165"/>
                </a:cxn>
                <a:cxn ang="0">
                  <a:pos x="17" y="177"/>
                </a:cxn>
                <a:cxn ang="0">
                  <a:pos x="30" y="192"/>
                </a:cxn>
                <a:cxn ang="0">
                  <a:pos x="24" y="209"/>
                </a:cxn>
                <a:cxn ang="0">
                  <a:pos x="49" y="260"/>
                </a:cxn>
                <a:cxn ang="0">
                  <a:pos x="58" y="256"/>
                </a:cxn>
                <a:cxn ang="0">
                  <a:pos x="64" y="246"/>
                </a:cxn>
                <a:cxn ang="0">
                  <a:pos x="81" y="241"/>
                </a:cxn>
                <a:cxn ang="0">
                  <a:pos x="92" y="241"/>
                </a:cxn>
                <a:cxn ang="0">
                  <a:pos x="104" y="245"/>
                </a:cxn>
                <a:cxn ang="0">
                  <a:pos x="109" y="254"/>
                </a:cxn>
                <a:cxn ang="0">
                  <a:pos x="109" y="243"/>
                </a:cxn>
                <a:cxn ang="0">
                  <a:pos x="134" y="237"/>
                </a:cxn>
                <a:cxn ang="0">
                  <a:pos x="143" y="226"/>
                </a:cxn>
                <a:cxn ang="0">
                  <a:pos x="141" y="213"/>
                </a:cxn>
                <a:cxn ang="0">
                  <a:pos x="149" y="192"/>
                </a:cxn>
                <a:cxn ang="0">
                  <a:pos x="200" y="184"/>
                </a:cxn>
                <a:cxn ang="0">
                  <a:pos x="216" y="197"/>
                </a:cxn>
              </a:cxnLst>
              <a:rect l="0" t="0" r="r" b="b"/>
              <a:pathLst>
                <a:path w="228" h="260">
                  <a:moveTo>
                    <a:pt x="216" y="197"/>
                  </a:moveTo>
                  <a:lnTo>
                    <a:pt x="218" y="192"/>
                  </a:lnTo>
                  <a:lnTo>
                    <a:pt x="218" y="190"/>
                  </a:lnTo>
                  <a:lnTo>
                    <a:pt x="228" y="171"/>
                  </a:lnTo>
                  <a:lnTo>
                    <a:pt x="228" y="164"/>
                  </a:lnTo>
                  <a:lnTo>
                    <a:pt x="216" y="147"/>
                  </a:lnTo>
                  <a:lnTo>
                    <a:pt x="207" y="143"/>
                  </a:lnTo>
                  <a:lnTo>
                    <a:pt x="207" y="137"/>
                  </a:lnTo>
                  <a:lnTo>
                    <a:pt x="207" y="124"/>
                  </a:lnTo>
                  <a:lnTo>
                    <a:pt x="175" y="124"/>
                  </a:lnTo>
                  <a:lnTo>
                    <a:pt x="175" y="116"/>
                  </a:lnTo>
                  <a:lnTo>
                    <a:pt x="168" y="103"/>
                  </a:lnTo>
                  <a:lnTo>
                    <a:pt x="169" y="100"/>
                  </a:lnTo>
                  <a:lnTo>
                    <a:pt x="169" y="92"/>
                  </a:lnTo>
                  <a:lnTo>
                    <a:pt x="169" y="83"/>
                  </a:lnTo>
                  <a:lnTo>
                    <a:pt x="168" y="79"/>
                  </a:lnTo>
                  <a:lnTo>
                    <a:pt x="162" y="77"/>
                  </a:lnTo>
                  <a:lnTo>
                    <a:pt x="151" y="77"/>
                  </a:lnTo>
                  <a:lnTo>
                    <a:pt x="145" y="75"/>
                  </a:lnTo>
                  <a:lnTo>
                    <a:pt x="141" y="73"/>
                  </a:lnTo>
                  <a:lnTo>
                    <a:pt x="141" y="68"/>
                  </a:lnTo>
                  <a:lnTo>
                    <a:pt x="137" y="66"/>
                  </a:lnTo>
                  <a:lnTo>
                    <a:pt x="128" y="64"/>
                  </a:lnTo>
                  <a:lnTo>
                    <a:pt x="124" y="64"/>
                  </a:lnTo>
                  <a:lnTo>
                    <a:pt x="119" y="58"/>
                  </a:lnTo>
                  <a:lnTo>
                    <a:pt x="113" y="58"/>
                  </a:lnTo>
                  <a:lnTo>
                    <a:pt x="107" y="52"/>
                  </a:lnTo>
                  <a:lnTo>
                    <a:pt x="100" y="54"/>
                  </a:lnTo>
                  <a:lnTo>
                    <a:pt x="98" y="54"/>
                  </a:lnTo>
                  <a:lnTo>
                    <a:pt x="94" y="52"/>
                  </a:lnTo>
                  <a:lnTo>
                    <a:pt x="88" y="49"/>
                  </a:lnTo>
                  <a:lnTo>
                    <a:pt x="85" y="47"/>
                  </a:lnTo>
                  <a:lnTo>
                    <a:pt x="83" y="39"/>
                  </a:lnTo>
                  <a:lnTo>
                    <a:pt x="79" y="37"/>
                  </a:lnTo>
                  <a:lnTo>
                    <a:pt x="75" y="30"/>
                  </a:lnTo>
                  <a:lnTo>
                    <a:pt x="77" y="28"/>
                  </a:lnTo>
                  <a:lnTo>
                    <a:pt x="75" y="19"/>
                  </a:lnTo>
                  <a:lnTo>
                    <a:pt x="77" y="13"/>
                  </a:lnTo>
                  <a:lnTo>
                    <a:pt x="75" y="7"/>
                  </a:lnTo>
                  <a:lnTo>
                    <a:pt x="75" y="3"/>
                  </a:lnTo>
                  <a:lnTo>
                    <a:pt x="73" y="0"/>
                  </a:lnTo>
                  <a:lnTo>
                    <a:pt x="70" y="3"/>
                  </a:lnTo>
                  <a:lnTo>
                    <a:pt x="66" y="0"/>
                  </a:lnTo>
                  <a:lnTo>
                    <a:pt x="60" y="0"/>
                  </a:lnTo>
                  <a:lnTo>
                    <a:pt x="56" y="3"/>
                  </a:lnTo>
                  <a:lnTo>
                    <a:pt x="51" y="3"/>
                  </a:lnTo>
                  <a:lnTo>
                    <a:pt x="41" y="11"/>
                  </a:lnTo>
                  <a:lnTo>
                    <a:pt x="40" y="19"/>
                  </a:lnTo>
                  <a:lnTo>
                    <a:pt x="34" y="20"/>
                  </a:lnTo>
                  <a:lnTo>
                    <a:pt x="28" y="20"/>
                  </a:lnTo>
                  <a:lnTo>
                    <a:pt x="24" y="24"/>
                  </a:lnTo>
                  <a:lnTo>
                    <a:pt x="21" y="24"/>
                  </a:lnTo>
                  <a:lnTo>
                    <a:pt x="15" y="28"/>
                  </a:lnTo>
                  <a:lnTo>
                    <a:pt x="11" y="24"/>
                  </a:lnTo>
                  <a:lnTo>
                    <a:pt x="0" y="28"/>
                  </a:lnTo>
                  <a:lnTo>
                    <a:pt x="15" y="49"/>
                  </a:lnTo>
                  <a:lnTo>
                    <a:pt x="15" y="54"/>
                  </a:lnTo>
                  <a:lnTo>
                    <a:pt x="15" y="58"/>
                  </a:lnTo>
                  <a:lnTo>
                    <a:pt x="15" y="71"/>
                  </a:lnTo>
                  <a:lnTo>
                    <a:pt x="11" y="77"/>
                  </a:lnTo>
                  <a:lnTo>
                    <a:pt x="11" y="83"/>
                  </a:lnTo>
                  <a:lnTo>
                    <a:pt x="15" y="94"/>
                  </a:lnTo>
                  <a:lnTo>
                    <a:pt x="11" y="101"/>
                  </a:lnTo>
                  <a:lnTo>
                    <a:pt x="11" y="103"/>
                  </a:lnTo>
                  <a:lnTo>
                    <a:pt x="11" y="107"/>
                  </a:lnTo>
                  <a:lnTo>
                    <a:pt x="11" y="109"/>
                  </a:lnTo>
                  <a:lnTo>
                    <a:pt x="11" y="113"/>
                  </a:lnTo>
                  <a:lnTo>
                    <a:pt x="11" y="116"/>
                  </a:lnTo>
                  <a:lnTo>
                    <a:pt x="15" y="130"/>
                  </a:lnTo>
                  <a:lnTo>
                    <a:pt x="15" y="133"/>
                  </a:lnTo>
                  <a:lnTo>
                    <a:pt x="11" y="137"/>
                  </a:lnTo>
                  <a:lnTo>
                    <a:pt x="8" y="143"/>
                  </a:lnTo>
                  <a:lnTo>
                    <a:pt x="6" y="147"/>
                  </a:lnTo>
                  <a:lnTo>
                    <a:pt x="8" y="149"/>
                  </a:lnTo>
                  <a:lnTo>
                    <a:pt x="9" y="149"/>
                  </a:lnTo>
                  <a:lnTo>
                    <a:pt x="9" y="152"/>
                  </a:lnTo>
                  <a:lnTo>
                    <a:pt x="11" y="152"/>
                  </a:lnTo>
                  <a:lnTo>
                    <a:pt x="11" y="156"/>
                  </a:lnTo>
                  <a:lnTo>
                    <a:pt x="15" y="160"/>
                  </a:lnTo>
                  <a:lnTo>
                    <a:pt x="15" y="162"/>
                  </a:lnTo>
                  <a:lnTo>
                    <a:pt x="15" y="165"/>
                  </a:lnTo>
                  <a:lnTo>
                    <a:pt x="15" y="167"/>
                  </a:lnTo>
                  <a:lnTo>
                    <a:pt x="15" y="171"/>
                  </a:lnTo>
                  <a:lnTo>
                    <a:pt x="17" y="177"/>
                  </a:lnTo>
                  <a:lnTo>
                    <a:pt x="19" y="181"/>
                  </a:lnTo>
                  <a:lnTo>
                    <a:pt x="28" y="188"/>
                  </a:lnTo>
                  <a:lnTo>
                    <a:pt x="30" y="192"/>
                  </a:lnTo>
                  <a:lnTo>
                    <a:pt x="26" y="197"/>
                  </a:lnTo>
                  <a:lnTo>
                    <a:pt x="28" y="201"/>
                  </a:lnTo>
                  <a:lnTo>
                    <a:pt x="24" y="209"/>
                  </a:lnTo>
                  <a:lnTo>
                    <a:pt x="26" y="214"/>
                  </a:lnTo>
                  <a:lnTo>
                    <a:pt x="36" y="222"/>
                  </a:lnTo>
                  <a:lnTo>
                    <a:pt x="49" y="260"/>
                  </a:lnTo>
                  <a:lnTo>
                    <a:pt x="55" y="260"/>
                  </a:lnTo>
                  <a:lnTo>
                    <a:pt x="56" y="256"/>
                  </a:lnTo>
                  <a:lnTo>
                    <a:pt x="58" y="256"/>
                  </a:lnTo>
                  <a:lnTo>
                    <a:pt x="58" y="256"/>
                  </a:lnTo>
                  <a:lnTo>
                    <a:pt x="60" y="254"/>
                  </a:lnTo>
                  <a:lnTo>
                    <a:pt x="64" y="246"/>
                  </a:lnTo>
                  <a:lnTo>
                    <a:pt x="70" y="239"/>
                  </a:lnTo>
                  <a:lnTo>
                    <a:pt x="75" y="237"/>
                  </a:lnTo>
                  <a:lnTo>
                    <a:pt x="81" y="241"/>
                  </a:lnTo>
                  <a:lnTo>
                    <a:pt x="85" y="241"/>
                  </a:lnTo>
                  <a:lnTo>
                    <a:pt x="88" y="239"/>
                  </a:lnTo>
                  <a:lnTo>
                    <a:pt x="92" y="241"/>
                  </a:lnTo>
                  <a:lnTo>
                    <a:pt x="100" y="239"/>
                  </a:lnTo>
                  <a:lnTo>
                    <a:pt x="104" y="239"/>
                  </a:lnTo>
                  <a:lnTo>
                    <a:pt x="104" y="245"/>
                  </a:lnTo>
                  <a:lnTo>
                    <a:pt x="107" y="254"/>
                  </a:lnTo>
                  <a:lnTo>
                    <a:pt x="107" y="256"/>
                  </a:lnTo>
                  <a:lnTo>
                    <a:pt x="109" y="254"/>
                  </a:lnTo>
                  <a:lnTo>
                    <a:pt x="109" y="250"/>
                  </a:lnTo>
                  <a:lnTo>
                    <a:pt x="109" y="246"/>
                  </a:lnTo>
                  <a:lnTo>
                    <a:pt x="109" y="243"/>
                  </a:lnTo>
                  <a:lnTo>
                    <a:pt x="113" y="237"/>
                  </a:lnTo>
                  <a:lnTo>
                    <a:pt x="124" y="237"/>
                  </a:lnTo>
                  <a:lnTo>
                    <a:pt x="134" y="237"/>
                  </a:lnTo>
                  <a:lnTo>
                    <a:pt x="137" y="241"/>
                  </a:lnTo>
                  <a:lnTo>
                    <a:pt x="137" y="235"/>
                  </a:lnTo>
                  <a:lnTo>
                    <a:pt x="143" y="226"/>
                  </a:lnTo>
                  <a:lnTo>
                    <a:pt x="143" y="220"/>
                  </a:lnTo>
                  <a:lnTo>
                    <a:pt x="143" y="214"/>
                  </a:lnTo>
                  <a:lnTo>
                    <a:pt x="141" y="213"/>
                  </a:lnTo>
                  <a:lnTo>
                    <a:pt x="147" y="205"/>
                  </a:lnTo>
                  <a:lnTo>
                    <a:pt x="149" y="197"/>
                  </a:lnTo>
                  <a:lnTo>
                    <a:pt x="149" y="192"/>
                  </a:lnTo>
                  <a:lnTo>
                    <a:pt x="154" y="192"/>
                  </a:lnTo>
                  <a:lnTo>
                    <a:pt x="179" y="184"/>
                  </a:lnTo>
                  <a:lnTo>
                    <a:pt x="200" y="184"/>
                  </a:lnTo>
                  <a:lnTo>
                    <a:pt x="211" y="192"/>
                  </a:lnTo>
                  <a:lnTo>
                    <a:pt x="215" y="192"/>
                  </a:lnTo>
                  <a:lnTo>
                    <a:pt x="216" y="197"/>
                  </a:lnTo>
                  <a:lnTo>
                    <a:pt x="216" y="197"/>
                  </a:lnTo>
                  <a:lnTo>
                    <a:pt x="216" y="197"/>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92" name="Freeform 177">
              <a:extLst>
                <a:ext uri="{FF2B5EF4-FFF2-40B4-BE49-F238E27FC236}">
                  <a16:creationId xmlns:a16="http://schemas.microsoft.com/office/drawing/2014/main" id="{365CA1D9-2EF1-45D9-B40B-9966E19FC0F4}"/>
                </a:ext>
              </a:extLst>
            </p:cNvPr>
            <p:cNvSpPr>
              <a:spLocks/>
            </p:cNvSpPr>
            <p:nvPr/>
          </p:nvSpPr>
          <p:spPr bwMode="auto">
            <a:xfrm>
              <a:off x="8899809" y="2934432"/>
              <a:ext cx="55618" cy="57367"/>
            </a:xfrm>
            <a:custGeom>
              <a:avLst/>
              <a:gdLst/>
              <a:ahLst/>
              <a:cxnLst>
                <a:cxn ang="0">
                  <a:pos x="2" y="51"/>
                </a:cxn>
                <a:cxn ang="0">
                  <a:pos x="6" y="36"/>
                </a:cxn>
                <a:cxn ang="0">
                  <a:pos x="6" y="29"/>
                </a:cxn>
                <a:cxn ang="0">
                  <a:pos x="12" y="13"/>
                </a:cxn>
                <a:cxn ang="0">
                  <a:pos x="17" y="8"/>
                </a:cxn>
                <a:cxn ang="0">
                  <a:pos x="64" y="0"/>
                </a:cxn>
                <a:cxn ang="0">
                  <a:pos x="79" y="10"/>
                </a:cxn>
                <a:cxn ang="0">
                  <a:pos x="81" y="17"/>
                </a:cxn>
                <a:cxn ang="0">
                  <a:pos x="85" y="27"/>
                </a:cxn>
                <a:cxn ang="0">
                  <a:pos x="89" y="46"/>
                </a:cxn>
                <a:cxn ang="0">
                  <a:pos x="89" y="51"/>
                </a:cxn>
                <a:cxn ang="0">
                  <a:pos x="95" y="55"/>
                </a:cxn>
                <a:cxn ang="0">
                  <a:pos x="108" y="57"/>
                </a:cxn>
                <a:cxn ang="0">
                  <a:pos x="121" y="55"/>
                </a:cxn>
                <a:cxn ang="0">
                  <a:pos x="128" y="59"/>
                </a:cxn>
                <a:cxn ang="0">
                  <a:pos x="136" y="83"/>
                </a:cxn>
                <a:cxn ang="0">
                  <a:pos x="140" y="91"/>
                </a:cxn>
                <a:cxn ang="0">
                  <a:pos x="153" y="89"/>
                </a:cxn>
                <a:cxn ang="0">
                  <a:pos x="159" y="91"/>
                </a:cxn>
                <a:cxn ang="0">
                  <a:pos x="157" y="113"/>
                </a:cxn>
                <a:cxn ang="0">
                  <a:pos x="155" y="115"/>
                </a:cxn>
                <a:cxn ang="0">
                  <a:pos x="155" y="119"/>
                </a:cxn>
                <a:cxn ang="0">
                  <a:pos x="153" y="121"/>
                </a:cxn>
                <a:cxn ang="0">
                  <a:pos x="153" y="128"/>
                </a:cxn>
                <a:cxn ang="0">
                  <a:pos x="149" y="140"/>
                </a:cxn>
                <a:cxn ang="0">
                  <a:pos x="147" y="145"/>
                </a:cxn>
                <a:cxn ang="0">
                  <a:pos x="136" y="157"/>
                </a:cxn>
                <a:cxn ang="0">
                  <a:pos x="128" y="160"/>
                </a:cxn>
                <a:cxn ang="0">
                  <a:pos x="123" y="164"/>
                </a:cxn>
                <a:cxn ang="0">
                  <a:pos x="119" y="164"/>
                </a:cxn>
                <a:cxn ang="0">
                  <a:pos x="108" y="162"/>
                </a:cxn>
                <a:cxn ang="0">
                  <a:pos x="83" y="160"/>
                </a:cxn>
                <a:cxn ang="0">
                  <a:pos x="81" y="157"/>
                </a:cxn>
                <a:cxn ang="0">
                  <a:pos x="89" y="143"/>
                </a:cxn>
                <a:cxn ang="0">
                  <a:pos x="89" y="136"/>
                </a:cxn>
                <a:cxn ang="0">
                  <a:pos x="96" y="128"/>
                </a:cxn>
                <a:cxn ang="0">
                  <a:pos x="95" y="121"/>
                </a:cxn>
                <a:cxn ang="0">
                  <a:pos x="85" y="111"/>
                </a:cxn>
                <a:cxn ang="0">
                  <a:pos x="66" y="106"/>
                </a:cxn>
                <a:cxn ang="0">
                  <a:pos x="55" y="100"/>
                </a:cxn>
                <a:cxn ang="0">
                  <a:pos x="36" y="91"/>
                </a:cxn>
                <a:cxn ang="0">
                  <a:pos x="31" y="83"/>
                </a:cxn>
                <a:cxn ang="0">
                  <a:pos x="12" y="70"/>
                </a:cxn>
                <a:cxn ang="0">
                  <a:pos x="6" y="62"/>
                </a:cxn>
                <a:cxn ang="0">
                  <a:pos x="0" y="57"/>
                </a:cxn>
                <a:cxn ang="0">
                  <a:pos x="0" y="57"/>
                </a:cxn>
              </a:cxnLst>
              <a:rect l="0" t="0" r="r" b="b"/>
              <a:pathLst>
                <a:path w="159" h="164">
                  <a:moveTo>
                    <a:pt x="0" y="57"/>
                  </a:moveTo>
                  <a:lnTo>
                    <a:pt x="2" y="51"/>
                  </a:lnTo>
                  <a:lnTo>
                    <a:pt x="6" y="42"/>
                  </a:lnTo>
                  <a:lnTo>
                    <a:pt x="6" y="36"/>
                  </a:lnTo>
                  <a:lnTo>
                    <a:pt x="6" y="30"/>
                  </a:lnTo>
                  <a:lnTo>
                    <a:pt x="6" y="29"/>
                  </a:lnTo>
                  <a:lnTo>
                    <a:pt x="10" y="21"/>
                  </a:lnTo>
                  <a:lnTo>
                    <a:pt x="12" y="13"/>
                  </a:lnTo>
                  <a:lnTo>
                    <a:pt x="12" y="10"/>
                  </a:lnTo>
                  <a:lnTo>
                    <a:pt x="17" y="8"/>
                  </a:lnTo>
                  <a:lnTo>
                    <a:pt x="42" y="0"/>
                  </a:lnTo>
                  <a:lnTo>
                    <a:pt x="64" y="0"/>
                  </a:lnTo>
                  <a:lnTo>
                    <a:pt x="76" y="10"/>
                  </a:lnTo>
                  <a:lnTo>
                    <a:pt x="79" y="10"/>
                  </a:lnTo>
                  <a:lnTo>
                    <a:pt x="83" y="13"/>
                  </a:lnTo>
                  <a:lnTo>
                    <a:pt x="81" y="17"/>
                  </a:lnTo>
                  <a:lnTo>
                    <a:pt x="85" y="21"/>
                  </a:lnTo>
                  <a:lnTo>
                    <a:pt x="85" y="27"/>
                  </a:lnTo>
                  <a:lnTo>
                    <a:pt x="89" y="32"/>
                  </a:lnTo>
                  <a:lnTo>
                    <a:pt x="89" y="46"/>
                  </a:lnTo>
                  <a:lnTo>
                    <a:pt x="89" y="47"/>
                  </a:lnTo>
                  <a:lnTo>
                    <a:pt x="89" y="51"/>
                  </a:lnTo>
                  <a:lnTo>
                    <a:pt x="89" y="57"/>
                  </a:lnTo>
                  <a:lnTo>
                    <a:pt x="95" y="55"/>
                  </a:lnTo>
                  <a:lnTo>
                    <a:pt x="98" y="57"/>
                  </a:lnTo>
                  <a:lnTo>
                    <a:pt x="108" y="57"/>
                  </a:lnTo>
                  <a:lnTo>
                    <a:pt x="113" y="59"/>
                  </a:lnTo>
                  <a:lnTo>
                    <a:pt x="121" y="55"/>
                  </a:lnTo>
                  <a:lnTo>
                    <a:pt x="125" y="59"/>
                  </a:lnTo>
                  <a:lnTo>
                    <a:pt x="128" y="59"/>
                  </a:lnTo>
                  <a:lnTo>
                    <a:pt x="130" y="62"/>
                  </a:lnTo>
                  <a:lnTo>
                    <a:pt x="136" y="83"/>
                  </a:lnTo>
                  <a:lnTo>
                    <a:pt x="140" y="91"/>
                  </a:lnTo>
                  <a:lnTo>
                    <a:pt x="140" y="91"/>
                  </a:lnTo>
                  <a:lnTo>
                    <a:pt x="149" y="87"/>
                  </a:lnTo>
                  <a:lnTo>
                    <a:pt x="153" y="89"/>
                  </a:lnTo>
                  <a:lnTo>
                    <a:pt x="157" y="91"/>
                  </a:lnTo>
                  <a:lnTo>
                    <a:pt x="159" y="91"/>
                  </a:lnTo>
                  <a:lnTo>
                    <a:pt x="157" y="94"/>
                  </a:lnTo>
                  <a:lnTo>
                    <a:pt x="157" y="113"/>
                  </a:lnTo>
                  <a:lnTo>
                    <a:pt x="155" y="115"/>
                  </a:lnTo>
                  <a:lnTo>
                    <a:pt x="155" y="115"/>
                  </a:lnTo>
                  <a:lnTo>
                    <a:pt x="155" y="115"/>
                  </a:lnTo>
                  <a:lnTo>
                    <a:pt x="155" y="119"/>
                  </a:lnTo>
                  <a:lnTo>
                    <a:pt x="155" y="121"/>
                  </a:lnTo>
                  <a:lnTo>
                    <a:pt x="153" y="121"/>
                  </a:lnTo>
                  <a:lnTo>
                    <a:pt x="153" y="127"/>
                  </a:lnTo>
                  <a:lnTo>
                    <a:pt x="153" y="128"/>
                  </a:lnTo>
                  <a:lnTo>
                    <a:pt x="153" y="136"/>
                  </a:lnTo>
                  <a:lnTo>
                    <a:pt x="149" y="140"/>
                  </a:lnTo>
                  <a:lnTo>
                    <a:pt x="147" y="143"/>
                  </a:lnTo>
                  <a:lnTo>
                    <a:pt x="147" y="145"/>
                  </a:lnTo>
                  <a:lnTo>
                    <a:pt x="138" y="153"/>
                  </a:lnTo>
                  <a:lnTo>
                    <a:pt x="136" y="157"/>
                  </a:lnTo>
                  <a:lnTo>
                    <a:pt x="134" y="162"/>
                  </a:lnTo>
                  <a:lnTo>
                    <a:pt x="128" y="160"/>
                  </a:lnTo>
                  <a:lnTo>
                    <a:pt x="127" y="162"/>
                  </a:lnTo>
                  <a:lnTo>
                    <a:pt x="123" y="164"/>
                  </a:lnTo>
                  <a:lnTo>
                    <a:pt x="121" y="164"/>
                  </a:lnTo>
                  <a:lnTo>
                    <a:pt x="119" y="164"/>
                  </a:lnTo>
                  <a:lnTo>
                    <a:pt x="115" y="164"/>
                  </a:lnTo>
                  <a:lnTo>
                    <a:pt x="108" y="162"/>
                  </a:lnTo>
                  <a:lnTo>
                    <a:pt x="96" y="159"/>
                  </a:lnTo>
                  <a:lnTo>
                    <a:pt x="83" y="160"/>
                  </a:lnTo>
                  <a:lnTo>
                    <a:pt x="81" y="160"/>
                  </a:lnTo>
                  <a:lnTo>
                    <a:pt x="81" y="157"/>
                  </a:lnTo>
                  <a:lnTo>
                    <a:pt x="85" y="149"/>
                  </a:lnTo>
                  <a:lnTo>
                    <a:pt x="89" y="143"/>
                  </a:lnTo>
                  <a:lnTo>
                    <a:pt x="89" y="140"/>
                  </a:lnTo>
                  <a:lnTo>
                    <a:pt x="89" y="136"/>
                  </a:lnTo>
                  <a:lnTo>
                    <a:pt x="95" y="134"/>
                  </a:lnTo>
                  <a:lnTo>
                    <a:pt x="96" y="128"/>
                  </a:lnTo>
                  <a:lnTo>
                    <a:pt x="96" y="125"/>
                  </a:lnTo>
                  <a:lnTo>
                    <a:pt x="95" y="121"/>
                  </a:lnTo>
                  <a:lnTo>
                    <a:pt x="89" y="115"/>
                  </a:lnTo>
                  <a:lnTo>
                    <a:pt x="85" y="111"/>
                  </a:lnTo>
                  <a:lnTo>
                    <a:pt x="74" y="110"/>
                  </a:lnTo>
                  <a:lnTo>
                    <a:pt x="66" y="106"/>
                  </a:lnTo>
                  <a:lnTo>
                    <a:pt x="59" y="100"/>
                  </a:lnTo>
                  <a:lnTo>
                    <a:pt x="55" y="100"/>
                  </a:lnTo>
                  <a:lnTo>
                    <a:pt x="47" y="94"/>
                  </a:lnTo>
                  <a:lnTo>
                    <a:pt x="36" y="91"/>
                  </a:lnTo>
                  <a:lnTo>
                    <a:pt x="34" y="87"/>
                  </a:lnTo>
                  <a:lnTo>
                    <a:pt x="31" y="83"/>
                  </a:lnTo>
                  <a:lnTo>
                    <a:pt x="25" y="83"/>
                  </a:lnTo>
                  <a:lnTo>
                    <a:pt x="12" y="70"/>
                  </a:lnTo>
                  <a:lnTo>
                    <a:pt x="10" y="62"/>
                  </a:lnTo>
                  <a:lnTo>
                    <a:pt x="6" y="62"/>
                  </a:lnTo>
                  <a:lnTo>
                    <a:pt x="2" y="59"/>
                  </a:lnTo>
                  <a:lnTo>
                    <a:pt x="0" y="57"/>
                  </a:lnTo>
                  <a:lnTo>
                    <a:pt x="0" y="57"/>
                  </a:lnTo>
                  <a:lnTo>
                    <a:pt x="0" y="57"/>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93" name="Freeform 178">
              <a:extLst>
                <a:ext uri="{FF2B5EF4-FFF2-40B4-BE49-F238E27FC236}">
                  <a16:creationId xmlns:a16="http://schemas.microsoft.com/office/drawing/2014/main" id="{20ECF90D-9DAD-49EC-A1E1-5A09BE53A822}"/>
                </a:ext>
              </a:extLst>
            </p:cNvPr>
            <p:cNvSpPr>
              <a:spLocks/>
            </p:cNvSpPr>
            <p:nvPr/>
          </p:nvSpPr>
          <p:spPr bwMode="auto">
            <a:xfrm>
              <a:off x="8933040" y="3008940"/>
              <a:ext cx="33581" cy="38828"/>
            </a:xfrm>
            <a:custGeom>
              <a:avLst/>
              <a:gdLst/>
              <a:ahLst/>
              <a:cxnLst>
                <a:cxn ang="0">
                  <a:pos x="13" y="2"/>
                </a:cxn>
                <a:cxn ang="0">
                  <a:pos x="26" y="0"/>
                </a:cxn>
                <a:cxn ang="0">
                  <a:pos x="33" y="10"/>
                </a:cxn>
                <a:cxn ang="0">
                  <a:pos x="39" y="17"/>
                </a:cxn>
                <a:cxn ang="0">
                  <a:pos x="45" y="25"/>
                </a:cxn>
                <a:cxn ang="0">
                  <a:pos x="52" y="21"/>
                </a:cxn>
                <a:cxn ang="0">
                  <a:pos x="62" y="30"/>
                </a:cxn>
                <a:cxn ang="0">
                  <a:pos x="69" y="34"/>
                </a:cxn>
                <a:cxn ang="0">
                  <a:pos x="75" y="40"/>
                </a:cxn>
                <a:cxn ang="0">
                  <a:pos x="84" y="49"/>
                </a:cxn>
                <a:cxn ang="0">
                  <a:pos x="94" y="59"/>
                </a:cxn>
                <a:cxn ang="0">
                  <a:pos x="90" y="68"/>
                </a:cxn>
                <a:cxn ang="0">
                  <a:pos x="92" y="76"/>
                </a:cxn>
                <a:cxn ang="0">
                  <a:pos x="96" y="79"/>
                </a:cxn>
                <a:cxn ang="0">
                  <a:pos x="94" y="83"/>
                </a:cxn>
                <a:cxn ang="0">
                  <a:pos x="92" y="91"/>
                </a:cxn>
                <a:cxn ang="0">
                  <a:pos x="88" y="98"/>
                </a:cxn>
                <a:cxn ang="0">
                  <a:pos x="84" y="100"/>
                </a:cxn>
                <a:cxn ang="0">
                  <a:pos x="75" y="108"/>
                </a:cxn>
                <a:cxn ang="0">
                  <a:pos x="69" y="108"/>
                </a:cxn>
                <a:cxn ang="0">
                  <a:pos x="69" y="111"/>
                </a:cxn>
                <a:cxn ang="0">
                  <a:pos x="64" y="111"/>
                </a:cxn>
                <a:cxn ang="0">
                  <a:pos x="60" y="108"/>
                </a:cxn>
                <a:cxn ang="0">
                  <a:pos x="52" y="108"/>
                </a:cxn>
                <a:cxn ang="0">
                  <a:pos x="43" y="111"/>
                </a:cxn>
                <a:cxn ang="0">
                  <a:pos x="43" y="108"/>
                </a:cxn>
                <a:cxn ang="0">
                  <a:pos x="39" y="108"/>
                </a:cxn>
                <a:cxn ang="0">
                  <a:pos x="32" y="102"/>
                </a:cxn>
                <a:cxn ang="0">
                  <a:pos x="18" y="102"/>
                </a:cxn>
                <a:cxn ang="0">
                  <a:pos x="13" y="98"/>
                </a:cxn>
                <a:cxn ang="0">
                  <a:pos x="3" y="89"/>
                </a:cxn>
                <a:cxn ang="0">
                  <a:pos x="0" y="74"/>
                </a:cxn>
                <a:cxn ang="0">
                  <a:pos x="0" y="72"/>
                </a:cxn>
                <a:cxn ang="0">
                  <a:pos x="7" y="66"/>
                </a:cxn>
                <a:cxn ang="0">
                  <a:pos x="3" y="51"/>
                </a:cxn>
                <a:cxn ang="0">
                  <a:pos x="3" y="43"/>
                </a:cxn>
                <a:cxn ang="0">
                  <a:pos x="3" y="34"/>
                </a:cxn>
                <a:cxn ang="0">
                  <a:pos x="7" y="25"/>
                </a:cxn>
                <a:cxn ang="0">
                  <a:pos x="7" y="19"/>
                </a:cxn>
                <a:cxn ang="0">
                  <a:pos x="9" y="8"/>
                </a:cxn>
                <a:cxn ang="0">
                  <a:pos x="13" y="2"/>
                </a:cxn>
                <a:cxn ang="0">
                  <a:pos x="13" y="2"/>
                </a:cxn>
              </a:cxnLst>
              <a:rect l="0" t="0" r="r" b="b"/>
              <a:pathLst>
                <a:path w="96" h="111">
                  <a:moveTo>
                    <a:pt x="13" y="2"/>
                  </a:moveTo>
                  <a:lnTo>
                    <a:pt x="13" y="2"/>
                  </a:lnTo>
                  <a:lnTo>
                    <a:pt x="15" y="4"/>
                  </a:lnTo>
                  <a:lnTo>
                    <a:pt x="26" y="0"/>
                  </a:lnTo>
                  <a:lnTo>
                    <a:pt x="30" y="4"/>
                  </a:lnTo>
                  <a:lnTo>
                    <a:pt x="33" y="10"/>
                  </a:lnTo>
                  <a:lnTo>
                    <a:pt x="37" y="10"/>
                  </a:lnTo>
                  <a:lnTo>
                    <a:pt x="39" y="17"/>
                  </a:lnTo>
                  <a:lnTo>
                    <a:pt x="43" y="25"/>
                  </a:lnTo>
                  <a:lnTo>
                    <a:pt x="45" y="25"/>
                  </a:lnTo>
                  <a:lnTo>
                    <a:pt x="48" y="21"/>
                  </a:lnTo>
                  <a:lnTo>
                    <a:pt x="52" y="21"/>
                  </a:lnTo>
                  <a:lnTo>
                    <a:pt x="56" y="28"/>
                  </a:lnTo>
                  <a:lnTo>
                    <a:pt x="62" y="30"/>
                  </a:lnTo>
                  <a:lnTo>
                    <a:pt x="65" y="30"/>
                  </a:lnTo>
                  <a:lnTo>
                    <a:pt x="69" y="34"/>
                  </a:lnTo>
                  <a:lnTo>
                    <a:pt x="69" y="40"/>
                  </a:lnTo>
                  <a:lnTo>
                    <a:pt x="75" y="40"/>
                  </a:lnTo>
                  <a:lnTo>
                    <a:pt x="82" y="43"/>
                  </a:lnTo>
                  <a:lnTo>
                    <a:pt x="84" y="49"/>
                  </a:lnTo>
                  <a:lnTo>
                    <a:pt x="90" y="55"/>
                  </a:lnTo>
                  <a:lnTo>
                    <a:pt x="94" y="59"/>
                  </a:lnTo>
                  <a:lnTo>
                    <a:pt x="94" y="64"/>
                  </a:lnTo>
                  <a:lnTo>
                    <a:pt x="90" y="68"/>
                  </a:lnTo>
                  <a:lnTo>
                    <a:pt x="92" y="74"/>
                  </a:lnTo>
                  <a:lnTo>
                    <a:pt x="92" y="76"/>
                  </a:lnTo>
                  <a:lnTo>
                    <a:pt x="92" y="77"/>
                  </a:lnTo>
                  <a:lnTo>
                    <a:pt x="96" y="79"/>
                  </a:lnTo>
                  <a:lnTo>
                    <a:pt x="96" y="81"/>
                  </a:lnTo>
                  <a:lnTo>
                    <a:pt x="94" y="83"/>
                  </a:lnTo>
                  <a:lnTo>
                    <a:pt x="92" y="87"/>
                  </a:lnTo>
                  <a:lnTo>
                    <a:pt x="92" y="91"/>
                  </a:lnTo>
                  <a:lnTo>
                    <a:pt x="88" y="94"/>
                  </a:lnTo>
                  <a:lnTo>
                    <a:pt x="88" y="98"/>
                  </a:lnTo>
                  <a:lnTo>
                    <a:pt x="88" y="98"/>
                  </a:lnTo>
                  <a:lnTo>
                    <a:pt x="84" y="100"/>
                  </a:lnTo>
                  <a:lnTo>
                    <a:pt x="82" y="106"/>
                  </a:lnTo>
                  <a:lnTo>
                    <a:pt x="75" y="108"/>
                  </a:lnTo>
                  <a:lnTo>
                    <a:pt x="73" y="108"/>
                  </a:lnTo>
                  <a:lnTo>
                    <a:pt x="69" y="108"/>
                  </a:lnTo>
                  <a:lnTo>
                    <a:pt x="69" y="111"/>
                  </a:lnTo>
                  <a:lnTo>
                    <a:pt x="69" y="111"/>
                  </a:lnTo>
                  <a:lnTo>
                    <a:pt x="67" y="111"/>
                  </a:lnTo>
                  <a:lnTo>
                    <a:pt x="64" y="111"/>
                  </a:lnTo>
                  <a:lnTo>
                    <a:pt x="62" y="111"/>
                  </a:lnTo>
                  <a:lnTo>
                    <a:pt x="60" y="108"/>
                  </a:lnTo>
                  <a:lnTo>
                    <a:pt x="56" y="108"/>
                  </a:lnTo>
                  <a:lnTo>
                    <a:pt x="52" y="108"/>
                  </a:lnTo>
                  <a:lnTo>
                    <a:pt x="45" y="111"/>
                  </a:lnTo>
                  <a:lnTo>
                    <a:pt x="43" y="111"/>
                  </a:lnTo>
                  <a:lnTo>
                    <a:pt x="43" y="108"/>
                  </a:lnTo>
                  <a:lnTo>
                    <a:pt x="43" y="108"/>
                  </a:lnTo>
                  <a:lnTo>
                    <a:pt x="43" y="108"/>
                  </a:lnTo>
                  <a:lnTo>
                    <a:pt x="39" y="108"/>
                  </a:lnTo>
                  <a:lnTo>
                    <a:pt x="37" y="106"/>
                  </a:lnTo>
                  <a:lnTo>
                    <a:pt x="32" y="102"/>
                  </a:lnTo>
                  <a:lnTo>
                    <a:pt x="28" y="102"/>
                  </a:lnTo>
                  <a:lnTo>
                    <a:pt x="18" y="102"/>
                  </a:lnTo>
                  <a:lnTo>
                    <a:pt x="15" y="102"/>
                  </a:lnTo>
                  <a:lnTo>
                    <a:pt x="13" y="98"/>
                  </a:lnTo>
                  <a:lnTo>
                    <a:pt x="9" y="96"/>
                  </a:lnTo>
                  <a:lnTo>
                    <a:pt x="3" y="89"/>
                  </a:lnTo>
                  <a:lnTo>
                    <a:pt x="0" y="81"/>
                  </a:lnTo>
                  <a:lnTo>
                    <a:pt x="0" y="74"/>
                  </a:lnTo>
                  <a:lnTo>
                    <a:pt x="0" y="74"/>
                  </a:lnTo>
                  <a:lnTo>
                    <a:pt x="0" y="72"/>
                  </a:lnTo>
                  <a:lnTo>
                    <a:pt x="3" y="68"/>
                  </a:lnTo>
                  <a:lnTo>
                    <a:pt x="7" y="66"/>
                  </a:lnTo>
                  <a:lnTo>
                    <a:pt x="3" y="60"/>
                  </a:lnTo>
                  <a:lnTo>
                    <a:pt x="3" y="51"/>
                  </a:lnTo>
                  <a:lnTo>
                    <a:pt x="3" y="49"/>
                  </a:lnTo>
                  <a:lnTo>
                    <a:pt x="3" y="43"/>
                  </a:lnTo>
                  <a:lnTo>
                    <a:pt x="3" y="40"/>
                  </a:lnTo>
                  <a:lnTo>
                    <a:pt x="3" y="34"/>
                  </a:lnTo>
                  <a:lnTo>
                    <a:pt x="7" y="34"/>
                  </a:lnTo>
                  <a:lnTo>
                    <a:pt x="7" y="25"/>
                  </a:lnTo>
                  <a:lnTo>
                    <a:pt x="3" y="21"/>
                  </a:lnTo>
                  <a:lnTo>
                    <a:pt x="7" y="19"/>
                  </a:lnTo>
                  <a:lnTo>
                    <a:pt x="7" y="10"/>
                  </a:lnTo>
                  <a:lnTo>
                    <a:pt x="9" y="8"/>
                  </a:lnTo>
                  <a:lnTo>
                    <a:pt x="9" y="4"/>
                  </a:lnTo>
                  <a:lnTo>
                    <a:pt x="13" y="2"/>
                  </a:lnTo>
                  <a:lnTo>
                    <a:pt x="13" y="2"/>
                  </a:lnTo>
                  <a:lnTo>
                    <a:pt x="13" y="2"/>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94" name="Freeform 179">
              <a:extLst>
                <a:ext uri="{FF2B5EF4-FFF2-40B4-BE49-F238E27FC236}">
                  <a16:creationId xmlns:a16="http://schemas.microsoft.com/office/drawing/2014/main" id="{C347DB3F-0C24-4C29-94EC-A3CBADBA0595}"/>
                </a:ext>
              </a:extLst>
            </p:cNvPr>
            <p:cNvSpPr>
              <a:spLocks noEditPoints="1"/>
            </p:cNvSpPr>
            <p:nvPr/>
          </p:nvSpPr>
          <p:spPr bwMode="auto">
            <a:xfrm>
              <a:off x="10080734" y="2512922"/>
              <a:ext cx="27634" cy="47923"/>
            </a:xfrm>
            <a:custGeom>
              <a:avLst/>
              <a:gdLst/>
              <a:ahLst/>
              <a:cxnLst>
                <a:cxn ang="0">
                  <a:pos x="50" y="100"/>
                </a:cxn>
                <a:cxn ang="0">
                  <a:pos x="48" y="98"/>
                </a:cxn>
                <a:cxn ang="0">
                  <a:pos x="22" y="113"/>
                </a:cxn>
                <a:cxn ang="0">
                  <a:pos x="22" y="109"/>
                </a:cxn>
                <a:cxn ang="0">
                  <a:pos x="24" y="111"/>
                </a:cxn>
                <a:cxn ang="0">
                  <a:pos x="22" y="113"/>
                </a:cxn>
                <a:cxn ang="0">
                  <a:pos x="64" y="92"/>
                </a:cxn>
                <a:cxn ang="0">
                  <a:pos x="62" y="100"/>
                </a:cxn>
                <a:cxn ang="0">
                  <a:pos x="64" y="92"/>
                </a:cxn>
                <a:cxn ang="0">
                  <a:pos x="64" y="92"/>
                </a:cxn>
                <a:cxn ang="0">
                  <a:pos x="73" y="115"/>
                </a:cxn>
                <a:cxn ang="0">
                  <a:pos x="77" y="115"/>
                </a:cxn>
                <a:cxn ang="0">
                  <a:pos x="75" y="117"/>
                </a:cxn>
                <a:cxn ang="0">
                  <a:pos x="77" y="109"/>
                </a:cxn>
                <a:cxn ang="0">
                  <a:pos x="75" y="105"/>
                </a:cxn>
                <a:cxn ang="0">
                  <a:pos x="79" y="105"/>
                </a:cxn>
                <a:cxn ang="0">
                  <a:pos x="77" y="109"/>
                </a:cxn>
                <a:cxn ang="0">
                  <a:pos x="26" y="137"/>
                </a:cxn>
                <a:cxn ang="0">
                  <a:pos x="35" y="130"/>
                </a:cxn>
                <a:cxn ang="0">
                  <a:pos x="35" y="137"/>
                </a:cxn>
                <a:cxn ang="0">
                  <a:pos x="26" y="137"/>
                </a:cxn>
                <a:cxn ang="0">
                  <a:pos x="0" y="24"/>
                </a:cxn>
                <a:cxn ang="0">
                  <a:pos x="7" y="22"/>
                </a:cxn>
                <a:cxn ang="0">
                  <a:pos x="16" y="36"/>
                </a:cxn>
                <a:cxn ang="0">
                  <a:pos x="20" y="45"/>
                </a:cxn>
                <a:cxn ang="0">
                  <a:pos x="15" y="41"/>
                </a:cxn>
                <a:cxn ang="0">
                  <a:pos x="7" y="51"/>
                </a:cxn>
                <a:cxn ang="0">
                  <a:pos x="16" y="58"/>
                </a:cxn>
                <a:cxn ang="0">
                  <a:pos x="22" y="66"/>
                </a:cxn>
                <a:cxn ang="0">
                  <a:pos x="20" y="79"/>
                </a:cxn>
                <a:cxn ang="0">
                  <a:pos x="20" y="86"/>
                </a:cxn>
                <a:cxn ang="0">
                  <a:pos x="20" y="92"/>
                </a:cxn>
                <a:cxn ang="0">
                  <a:pos x="26" y="107"/>
                </a:cxn>
                <a:cxn ang="0">
                  <a:pos x="32" y="109"/>
                </a:cxn>
                <a:cxn ang="0">
                  <a:pos x="35" y="101"/>
                </a:cxn>
                <a:cxn ang="0">
                  <a:pos x="47" y="96"/>
                </a:cxn>
                <a:cxn ang="0">
                  <a:pos x="54" y="96"/>
                </a:cxn>
                <a:cxn ang="0">
                  <a:pos x="58" y="96"/>
                </a:cxn>
                <a:cxn ang="0">
                  <a:pos x="67" y="90"/>
                </a:cxn>
                <a:cxn ang="0">
                  <a:pos x="71" y="81"/>
                </a:cxn>
                <a:cxn ang="0">
                  <a:pos x="67" y="68"/>
                </a:cxn>
                <a:cxn ang="0">
                  <a:pos x="64" y="45"/>
                </a:cxn>
                <a:cxn ang="0">
                  <a:pos x="43" y="13"/>
                </a:cxn>
                <a:cxn ang="0">
                  <a:pos x="16" y="5"/>
                </a:cxn>
                <a:cxn ang="0">
                  <a:pos x="0" y="20"/>
                </a:cxn>
                <a:cxn ang="0">
                  <a:pos x="0" y="24"/>
                </a:cxn>
              </a:cxnLst>
              <a:rect l="0" t="0" r="r" b="b"/>
              <a:pathLst>
                <a:path w="79" h="137">
                  <a:moveTo>
                    <a:pt x="48" y="98"/>
                  </a:moveTo>
                  <a:lnTo>
                    <a:pt x="50" y="98"/>
                  </a:lnTo>
                  <a:lnTo>
                    <a:pt x="50" y="100"/>
                  </a:lnTo>
                  <a:lnTo>
                    <a:pt x="48" y="100"/>
                  </a:lnTo>
                  <a:lnTo>
                    <a:pt x="48" y="98"/>
                  </a:lnTo>
                  <a:lnTo>
                    <a:pt x="48" y="98"/>
                  </a:lnTo>
                  <a:lnTo>
                    <a:pt x="48" y="98"/>
                  </a:lnTo>
                  <a:lnTo>
                    <a:pt x="48" y="98"/>
                  </a:lnTo>
                  <a:close/>
                  <a:moveTo>
                    <a:pt x="22" y="113"/>
                  </a:moveTo>
                  <a:lnTo>
                    <a:pt x="20" y="109"/>
                  </a:lnTo>
                  <a:lnTo>
                    <a:pt x="20" y="109"/>
                  </a:lnTo>
                  <a:lnTo>
                    <a:pt x="22" y="109"/>
                  </a:lnTo>
                  <a:lnTo>
                    <a:pt x="24" y="105"/>
                  </a:lnTo>
                  <a:lnTo>
                    <a:pt x="24" y="109"/>
                  </a:lnTo>
                  <a:lnTo>
                    <a:pt x="24" y="111"/>
                  </a:lnTo>
                  <a:lnTo>
                    <a:pt x="24" y="111"/>
                  </a:lnTo>
                  <a:lnTo>
                    <a:pt x="22" y="113"/>
                  </a:lnTo>
                  <a:lnTo>
                    <a:pt x="22" y="113"/>
                  </a:lnTo>
                  <a:lnTo>
                    <a:pt x="22" y="113"/>
                  </a:lnTo>
                  <a:lnTo>
                    <a:pt x="22" y="113"/>
                  </a:lnTo>
                  <a:close/>
                  <a:moveTo>
                    <a:pt x="64" y="92"/>
                  </a:moveTo>
                  <a:lnTo>
                    <a:pt x="60" y="96"/>
                  </a:lnTo>
                  <a:lnTo>
                    <a:pt x="60" y="96"/>
                  </a:lnTo>
                  <a:lnTo>
                    <a:pt x="62" y="100"/>
                  </a:lnTo>
                  <a:lnTo>
                    <a:pt x="64" y="98"/>
                  </a:lnTo>
                  <a:lnTo>
                    <a:pt x="64" y="96"/>
                  </a:lnTo>
                  <a:lnTo>
                    <a:pt x="64" y="92"/>
                  </a:lnTo>
                  <a:lnTo>
                    <a:pt x="64" y="92"/>
                  </a:lnTo>
                  <a:lnTo>
                    <a:pt x="64" y="92"/>
                  </a:lnTo>
                  <a:lnTo>
                    <a:pt x="64" y="92"/>
                  </a:lnTo>
                  <a:lnTo>
                    <a:pt x="64" y="92"/>
                  </a:lnTo>
                  <a:close/>
                  <a:moveTo>
                    <a:pt x="75" y="117"/>
                  </a:moveTo>
                  <a:lnTo>
                    <a:pt x="73" y="115"/>
                  </a:lnTo>
                  <a:lnTo>
                    <a:pt x="75" y="113"/>
                  </a:lnTo>
                  <a:lnTo>
                    <a:pt x="79" y="113"/>
                  </a:lnTo>
                  <a:lnTo>
                    <a:pt x="77" y="115"/>
                  </a:lnTo>
                  <a:lnTo>
                    <a:pt x="75" y="117"/>
                  </a:lnTo>
                  <a:lnTo>
                    <a:pt x="75" y="117"/>
                  </a:lnTo>
                  <a:lnTo>
                    <a:pt x="75" y="117"/>
                  </a:lnTo>
                  <a:lnTo>
                    <a:pt x="75" y="117"/>
                  </a:lnTo>
                  <a:lnTo>
                    <a:pt x="75" y="117"/>
                  </a:lnTo>
                  <a:close/>
                  <a:moveTo>
                    <a:pt x="77" y="109"/>
                  </a:moveTo>
                  <a:lnTo>
                    <a:pt x="75" y="111"/>
                  </a:lnTo>
                  <a:lnTo>
                    <a:pt x="75" y="107"/>
                  </a:lnTo>
                  <a:lnTo>
                    <a:pt x="75" y="105"/>
                  </a:lnTo>
                  <a:lnTo>
                    <a:pt x="77" y="101"/>
                  </a:lnTo>
                  <a:lnTo>
                    <a:pt x="79" y="101"/>
                  </a:lnTo>
                  <a:lnTo>
                    <a:pt x="79" y="105"/>
                  </a:lnTo>
                  <a:lnTo>
                    <a:pt x="79" y="105"/>
                  </a:lnTo>
                  <a:lnTo>
                    <a:pt x="77" y="109"/>
                  </a:lnTo>
                  <a:lnTo>
                    <a:pt x="77" y="109"/>
                  </a:lnTo>
                  <a:lnTo>
                    <a:pt x="77" y="109"/>
                  </a:lnTo>
                  <a:lnTo>
                    <a:pt x="77" y="109"/>
                  </a:lnTo>
                  <a:close/>
                  <a:moveTo>
                    <a:pt x="26" y="137"/>
                  </a:moveTo>
                  <a:lnTo>
                    <a:pt x="26" y="135"/>
                  </a:lnTo>
                  <a:lnTo>
                    <a:pt x="28" y="132"/>
                  </a:lnTo>
                  <a:lnTo>
                    <a:pt x="35" y="130"/>
                  </a:lnTo>
                  <a:lnTo>
                    <a:pt x="39" y="132"/>
                  </a:lnTo>
                  <a:lnTo>
                    <a:pt x="39" y="132"/>
                  </a:lnTo>
                  <a:lnTo>
                    <a:pt x="35" y="137"/>
                  </a:lnTo>
                  <a:lnTo>
                    <a:pt x="32" y="137"/>
                  </a:lnTo>
                  <a:lnTo>
                    <a:pt x="26" y="137"/>
                  </a:lnTo>
                  <a:lnTo>
                    <a:pt x="26" y="137"/>
                  </a:lnTo>
                  <a:lnTo>
                    <a:pt x="26" y="137"/>
                  </a:lnTo>
                  <a:lnTo>
                    <a:pt x="26" y="137"/>
                  </a:lnTo>
                  <a:close/>
                  <a:moveTo>
                    <a:pt x="0" y="24"/>
                  </a:moveTo>
                  <a:lnTo>
                    <a:pt x="0" y="24"/>
                  </a:lnTo>
                  <a:lnTo>
                    <a:pt x="3" y="22"/>
                  </a:lnTo>
                  <a:lnTo>
                    <a:pt x="7" y="22"/>
                  </a:lnTo>
                  <a:lnTo>
                    <a:pt x="3" y="24"/>
                  </a:lnTo>
                  <a:lnTo>
                    <a:pt x="11" y="30"/>
                  </a:lnTo>
                  <a:lnTo>
                    <a:pt x="16" y="36"/>
                  </a:lnTo>
                  <a:lnTo>
                    <a:pt x="20" y="39"/>
                  </a:lnTo>
                  <a:lnTo>
                    <a:pt x="16" y="41"/>
                  </a:lnTo>
                  <a:lnTo>
                    <a:pt x="20" y="45"/>
                  </a:lnTo>
                  <a:lnTo>
                    <a:pt x="20" y="47"/>
                  </a:lnTo>
                  <a:lnTo>
                    <a:pt x="16" y="45"/>
                  </a:lnTo>
                  <a:lnTo>
                    <a:pt x="15" y="41"/>
                  </a:lnTo>
                  <a:lnTo>
                    <a:pt x="13" y="45"/>
                  </a:lnTo>
                  <a:lnTo>
                    <a:pt x="11" y="45"/>
                  </a:lnTo>
                  <a:lnTo>
                    <a:pt x="7" y="51"/>
                  </a:lnTo>
                  <a:lnTo>
                    <a:pt x="15" y="54"/>
                  </a:lnTo>
                  <a:lnTo>
                    <a:pt x="16" y="54"/>
                  </a:lnTo>
                  <a:lnTo>
                    <a:pt x="16" y="58"/>
                  </a:lnTo>
                  <a:lnTo>
                    <a:pt x="20" y="66"/>
                  </a:lnTo>
                  <a:lnTo>
                    <a:pt x="20" y="68"/>
                  </a:lnTo>
                  <a:lnTo>
                    <a:pt x="22" y="66"/>
                  </a:lnTo>
                  <a:lnTo>
                    <a:pt x="24" y="73"/>
                  </a:lnTo>
                  <a:lnTo>
                    <a:pt x="20" y="77"/>
                  </a:lnTo>
                  <a:lnTo>
                    <a:pt x="20" y="79"/>
                  </a:lnTo>
                  <a:lnTo>
                    <a:pt x="20" y="83"/>
                  </a:lnTo>
                  <a:lnTo>
                    <a:pt x="20" y="85"/>
                  </a:lnTo>
                  <a:lnTo>
                    <a:pt x="20" y="86"/>
                  </a:lnTo>
                  <a:lnTo>
                    <a:pt x="20" y="90"/>
                  </a:lnTo>
                  <a:lnTo>
                    <a:pt x="20" y="92"/>
                  </a:lnTo>
                  <a:lnTo>
                    <a:pt x="20" y="92"/>
                  </a:lnTo>
                  <a:lnTo>
                    <a:pt x="22" y="101"/>
                  </a:lnTo>
                  <a:lnTo>
                    <a:pt x="26" y="101"/>
                  </a:lnTo>
                  <a:lnTo>
                    <a:pt x="26" y="107"/>
                  </a:lnTo>
                  <a:lnTo>
                    <a:pt x="28" y="107"/>
                  </a:lnTo>
                  <a:lnTo>
                    <a:pt x="28" y="111"/>
                  </a:lnTo>
                  <a:lnTo>
                    <a:pt x="32" y="109"/>
                  </a:lnTo>
                  <a:lnTo>
                    <a:pt x="32" y="105"/>
                  </a:lnTo>
                  <a:lnTo>
                    <a:pt x="33" y="105"/>
                  </a:lnTo>
                  <a:lnTo>
                    <a:pt x="35" y="101"/>
                  </a:lnTo>
                  <a:lnTo>
                    <a:pt x="43" y="96"/>
                  </a:lnTo>
                  <a:lnTo>
                    <a:pt x="47" y="96"/>
                  </a:lnTo>
                  <a:lnTo>
                    <a:pt x="47" y="96"/>
                  </a:lnTo>
                  <a:lnTo>
                    <a:pt x="50" y="92"/>
                  </a:lnTo>
                  <a:lnTo>
                    <a:pt x="50" y="92"/>
                  </a:lnTo>
                  <a:lnTo>
                    <a:pt x="54" y="96"/>
                  </a:lnTo>
                  <a:lnTo>
                    <a:pt x="56" y="96"/>
                  </a:lnTo>
                  <a:lnTo>
                    <a:pt x="56" y="98"/>
                  </a:lnTo>
                  <a:lnTo>
                    <a:pt x="58" y="96"/>
                  </a:lnTo>
                  <a:lnTo>
                    <a:pt x="58" y="92"/>
                  </a:lnTo>
                  <a:lnTo>
                    <a:pt x="62" y="90"/>
                  </a:lnTo>
                  <a:lnTo>
                    <a:pt x="67" y="90"/>
                  </a:lnTo>
                  <a:lnTo>
                    <a:pt x="69" y="85"/>
                  </a:lnTo>
                  <a:lnTo>
                    <a:pt x="69" y="83"/>
                  </a:lnTo>
                  <a:lnTo>
                    <a:pt x="71" y="81"/>
                  </a:lnTo>
                  <a:lnTo>
                    <a:pt x="71" y="66"/>
                  </a:lnTo>
                  <a:lnTo>
                    <a:pt x="69" y="66"/>
                  </a:lnTo>
                  <a:lnTo>
                    <a:pt x="67" y="68"/>
                  </a:lnTo>
                  <a:lnTo>
                    <a:pt x="67" y="62"/>
                  </a:lnTo>
                  <a:lnTo>
                    <a:pt x="67" y="51"/>
                  </a:lnTo>
                  <a:lnTo>
                    <a:pt x="64" y="45"/>
                  </a:lnTo>
                  <a:lnTo>
                    <a:pt x="64" y="39"/>
                  </a:lnTo>
                  <a:lnTo>
                    <a:pt x="54" y="24"/>
                  </a:lnTo>
                  <a:lnTo>
                    <a:pt x="43" y="13"/>
                  </a:lnTo>
                  <a:lnTo>
                    <a:pt x="35" y="0"/>
                  </a:lnTo>
                  <a:lnTo>
                    <a:pt x="30" y="5"/>
                  </a:lnTo>
                  <a:lnTo>
                    <a:pt x="16" y="5"/>
                  </a:lnTo>
                  <a:lnTo>
                    <a:pt x="11" y="13"/>
                  </a:lnTo>
                  <a:lnTo>
                    <a:pt x="7" y="13"/>
                  </a:lnTo>
                  <a:lnTo>
                    <a:pt x="0" y="20"/>
                  </a:lnTo>
                  <a:lnTo>
                    <a:pt x="0" y="24"/>
                  </a:lnTo>
                  <a:lnTo>
                    <a:pt x="0" y="24"/>
                  </a:lnTo>
                  <a:lnTo>
                    <a:pt x="0" y="24"/>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95" name="Freeform 180">
              <a:extLst>
                <a:ext uri="{FF2B5EF4-FFF2-40B4-BE49-F238E27FC236}">
                  <a16:creationId xmlns:a16="http://schemas.microsoft.com/office/drawing/2014/main" id="{E5B6EDC9-C5AD-44B9-BBC2-DCC87D7F9A94}"/>
                </a:ext>
              </a:extLst>
            </p:cNvPr>
            <p:cNvSpPr>
              <a:spLocks/>
            </p:cNvSpPr>
            <p:nvPr/>
          </p:nvSpPr>
          <p:spPr bwMode="auto">
            <a:xfrm>
              <a:off x="10065342" y="2470597"/>
              <a:ext cx="31832" cy="53519"/>
            </a:xfrm>
            <a:custGeom>
              <a:avLst/>
              <a:gdLst/>
              <a:ahLst/>
              <a:cxnLst>
                <a:cxn ang="0">
                  <a:pos x="0" y="85"/>
                </a:cxn>
                <a:cxn ang="0">
                  <a:pos x="8" y="76"/>
                </a:cxn>
                <a:cxn ang="0">
                  <a:pos x="13" y="70"/>
                </a:cxn>
                <a:cxn ang="0">
                  <a:pos x="21" y="62"/>
                </a:cxn>
                <a:cxn ang="0">
                  <a:pos x="25" y="49"/>
                </a:cxn>
                <a:cxn ang="0">
                  <a:pos x="25" y="40"/>
                </a:cxn>
                <a:cxn ang="0">
                  <a:pos x="32" y="44"/>
                </a:cxn>
                <a:cxn ang="0">
                  <a:pos x="38" y="45"/>
                </a:cxn>
                <a:cxn ang="0">
                  <a:pos x="45" y="45"/>
                </a:cxn>
                <a:cxn ang="0">
                  <a:pos x="57" y="45"/>
                </a:cxn>
                <a:cxn ang="0">
                  <a:pos x="60" y="40"/>
                </a:cxn>
                <a:cxn ang="0">
                  <a:pos x="53" y="30"/>
                </a:cxn>
                <a:cxn ang="0">
                  <a:pos x="59" y="30"/>
                </a:cxn>
                <a:cxn ang="0">
                  <a:pos x="66" y="19"/>
                </a:cxn>
                <a:cxn ang="0">
                  <a:pos x="74" y="15"/>
                </a:cxn>
                <a:cxn ang="0">
                  <a:pos x="74" y="10"/>
                </a:cxn>
                <a:cxn ang="0">
                  <a:pos x="74" y="0"/>
                </a:cxn>
                <a:cxn ang="0">
                  <a:pos x="79" y="4"/>
                </a:cxn>
                <a:cxn ang="0">
                  <a:pos x="79" y="10"/>
                </a:cxn>
                <a:cxn ang="0">
                  <a:pos x="91" y="15"/>
                </a:cxn>
                <a:cxn ang="0">
                  <a:pos x="83" y="23"/>
                </a:cxn>
                <a:cxn ang="0">
                  <a:pos x="83" y="27"/>
                </a:cxn>
                <a:cxn ang="0">
                  <a:pos x="79" y="40"/>
                </a:cxn>
                <a:cxn ang="0">
                  <a:pos x="83" y="53"/>
                </a:cxn>
                <a:cxn ang="0">
                  <a:pos x="85" y="60"/>
                </a:cxn>
                <a:cxn ang="0">
                  <a:pos x="83" y="66"/>
                </a:cxn>
                <a:cxn ang="0">
                  <a:pos x="74" y="77"/>
                </a:cxn>
                <a:cxn ang="0">
                  <a:pos x="70" y="83"/>
                </a:cxn>
                <a:cxn ang="0">
                  <a:pos x="62" y="85"/>
                </a:cxn>
                <a:cxn ang="0">
                  <a:pos x="55" y="93"/>
                </a:cxn>
                <a:cxn ang="0">
                  <a:pos x="57" y="100"/>
                </a:cxn>
                <a:cxn ang="0">
                  <a:pos x="57" y="108"/>
                </a:cxn>
                <a:cxn ang="0">
                  <a:pos x="64" y="113"/>
                </a:cxn>
                <a:cxn ang="0">
                  <a:pos x="79" y="125"/>
                </a:cxn>
                <a:cxn ang="0">
                  <a:pos x="60" y="130"/>
                </a:cxn>
                <a:cxn ang="0">
                  <a:pos x="47" y="138"/>
                </a:cxn>
                <a:cxn ang="0">
                  <a:pos x="40" y="147"/>
                </a:cxn>
                <a:cxn ang="0">
                  <a:pos x="34" y="143"/>
                </a:cxn>
                <a:cxn ang="0">
                  <a:pos x="32" y="151"/>
                </a:cxn>
                <a:cxn ang="0">
                  <a:pos x="25" y="153"/>
                </a:cxn>
                <a:cxn ang="0">
                  <a:pos x="27" y="143"/>
                </a:cxn>
                <a:cxn ang="0">
                  <a:pos x="19" y="145"/>
                </a:cxn>
                <a:cxn ang="0">
                  <a:pos x="19" y="140"/>
                </a:cxn>
                <a:cxn ang="0">
                  <a:pos x="23" y="128"/>
                </a:cxn>
                <a:cxn ang="0">
                  <a:pos x="30" y="125"/>
                </a:cxn>
                <a:cxn ang="0">
                  <a:pos x="21" y="126"/>
                </a:cxn>
                <a:cxn ang="0">
                  <a:pos x="19" y="115"/>
                </a:cxn>
                <a:cxn ang="0">
                  <a:pos x="21" y="104"/>
                </a:cxn>
                <a:cxn ang="0">
                  <a:pos x="25" y="100"/>
                </a:cxn>
                <a:cxn ang="0">
                  <a:pos x="19" y="104"/>
                </a:cxn>
                <a:cxn ang="0">
                  <a:pos x="13" y="100"/>
                </a:cxn>
                <a:cxn ang="0">
                  <a:pos x="8" y="100"/>
                </a:cxn>
                <a:cxn ang="0">
                  <a:pos x="4" y="96"/>
                </a:cxn>
                <a:cxn ang="0">
                  <a:pos x="0" y="96"/>
                </a:cxn>
                <a:cxn ang="0">
                  <a:pos x="0" y="96"/>
                </a:cxn>
              </a:cxnLst>
              <a:rect l="0" t="0" r="r" b="b"/>
              <a:pathLst>
                <a:path w="91" h="153">
                  <a:moveTo>
                    <a:pt x="0" y="96"/>
                  </a:moveTo>
                  <a:lnTo>
                    <a:pt x="0" y="85"/>
                  </a:lnTo>
                  <a:lnTo>
                    <a:pt x="8" y="81"/>
                  </a:lnTo>
                  <a:lnTo>
                    <a:pt x="8" y="76"/>
                  </a:lnTo>
                  <a:lnTo>
                    <a:pt x="8" y="74"/>
                  </a:lnTo>
                  <a:lnTo>
                    <a:pt x="13" y="70"/>
                  </a:lnTo>
                  <a:lnTo>
                    <a:pt x="17" y="64"/>
                  </a:lnTo>
                  <a:lnTo>
                    <a:pt x="21" y="62"/>
                  </a:lnTo>
                  <a:lnTo>
                    <a:pt x="23" y="53"/>
                  </a:lnTo>
                  <a:lnTo>
                    <a:pt x="25" y="49"/>
                  </a:lnTo>
                  <a:lnTo>
                    <a:pt x="25" y="47"/>
                  </a:lnTo>
                  <a:lnTo>
                    <a:pt x="25" y="40"/>
                  </a:lnTo>
                  <a:lnTo>
                    <a:pt x="28" y="38"/>
                  </a:lnTo>
                  <a:lnTo>
                    <a:pt x="32" y="44"/>
                  </a:lnTo>
                  <a:lnTo>
                    <a:pt x="34" y="44"/>
                  </a:lnTo>
                  <a:lnTo>
                    <a:pt x="38" y="45"/>
                  </a:lnTo>
                  <a:lnTo>
                    <a:pt x="40" y="45"/>
                  </a:lnTo>
                  <a:lnTo>
                    <a:pt x="45" y="45"/>
                  </a:lnTo>
                  <a:lnTo>
                    <a:pt x="53" y="45"/>
                  </a:lnTo>
                  <a:lnTo>
                    <a:pt x="57" y="45"/>
                  </a:lnTo>
                  <a:lnTo>
                    <a:pt x="60" y="44"/>
                  </a:lnTo>
                  <a:lnTo>
                    <a:pt x="60" y="40"/>
                  </a:lnTo>
                  <a:lnTo>
                    <a:pt x="55" y="34"/>
                  </a:lnTo>
                  <a:lnTo>
                    <a:pt x="53" y="30"/>
                  </a:lnTo>
                  <a:lnTo>
                    <a:pt x="55" y="30"/>
                  </a:lnTo>
                  <a:lnTo>
                    <a:pt x="59" y="30"/>
                  </a:lnTo>
                  <a:lnTo>
                    <a:pt x="66" y="23"/>
                  </a:lnTo>
                  <a:lnTo>
                    <a:pt x="66" y="19"/>
                  </a:lnTo>
                  <a:lnTo>
                    <a:pt x="70" y="15"/>
                  </a:lnTo>
                  <a:lnTo>
                    <a:pt x="74" y="15"/>
                  </a:lnTo>
                  <a:lnTo>
                    <a:pt x="74" y="13"/>
                  </a:lnTo>
                  <a:lnTo>
                    <a:pt x="74" y="10"/>
                  </a:lnTo>
                  <a:lnTo>
                    <a:pt x="74" y="4"/>
                  </a:lnTo>
                  <a:lnTo>
                    <a:pt x="74" y="0"/>
                  </a:lnTo>
                  <a:lnTo>
                    <a:pt x="77" y="0"/>
                  </a:lnTo>
                  <a:lnTo>
                    <a:pt x="79" y="4"/>
                  </a:lnTo>
                  <a:lnTo>
                    <a:pt x="79" y="6"/>
                  </a:lnTo>
                  <a:lnTo>
                    <a:pt x="79" y="10"/>
                  </a:lnTo>
                  <a:lnTo>
                    <a:pt x="87" y="10"/>
                  </a:lnTo>
                  <a:lnTo>
                    <a:pt x="91" y="15"/>
                  </a:lnTo>
                  <a:lnTo>
                    <a:pt x="91" y="15"/>
                  </a:lnTo>
                  <a:lnTo>
                    <a:pt x="83" y="23"/>
                  </a:lnTo>
                  <a:lnTo>
                    <a:pt x="83" y="21"/>
                  </a:lnTo>
                  <a:lnTo>
                    <a:pt x="83" y="27"/>
                  </a:lnTo>
                  <a:lnTo>
                    <a:pt x="79" y="34"/>
                  </a:lnTo>
                  <a:lnTo>
                    <a:pt x="79" y="40"/>
                  </a:lnTo>
                  <a:lnTo>
                    <a:pt x="83" y="44"/>
                  </a:lnTo>
                  <a:lnTo>
                    <a:pt x="83" y="53"/>
                  </a:lnTo>
                  <a:lnTo>
                    <a:pt x="87" y="57"/>
                  </a:lnTo>
                  <a:lnTo>
                    <a:pt x="85" y="60"/>
                  </a:lnTo>
                  <a:lnTo>
                    <a:pt x="79" y="64"/>
                  </a:lnTo>
                  <a:lnTo>
                    <a:pt x="83" y="66"/>
                  </a:lnTo>
                  <a:lnTo>
                    <a:pt x="70" y="76"/>
                  </a:lnTo>
                  <a:lnTo>
                    <a:pt x="74" y="77"/>
                  </a:lnTo>
                  <a:lnTo>
                    <a:pt x="70" y="81"/>
                  </a:lnTo>
                  <a:lnTo>
                    <a:pt x="70" y="83"/>
                  </a:lnTo>
                  <a:lnTo>
                    <a:pt x="66" y="83"/>
                  </a:lnTo>
                  <a:lnTo>
                    <a:pt x="62" y="85"/>
                  </a:lnTo>
                  <a:lnTo>
                    <a:pt x="60" y="89"/>
                  </a:lnTo>
                  <a:lnTo>
                    <a:pt x="55" y="93"/>
                  </a:lnTo>
                  <a:lnTo>
                    <a:pt x="55" y="98"/>
                  </a:lnTo>
                  <a:lnTo>
                    <a:pt x="57" y="100"/>
                  </a:lnTo>
                  <a:lnTo>
                    <a:pt x="55" y="104"/>
                  </a:lnTo>
                  <a:lnTo>
                    <a:pt x="57" y="108"/>
                  </a:lnTo>
                  <a:lnTo>
                    <a:pt x="62" y="109"/>
                  </a:lnTo>
                  <a:lnTo>
                    <a:pt x="64" y="113"/>
                  </a:lnTo>
                  <a:lnTo>
                    <a:pt x="79" y="121"/>
                  </a:lnTo>
                  <a:lnTo>
                    <a:pt x="79" y="125"/>
                  </a:lnTo>
                  <a:lnTo>
                    <a:pt x="74" y="130"/>
                  </a:lnTo>
                  <a:lnTo>
                    <a:pt x="60" y="130"/>
                  </a:lnTo>
                  <a:lnTo>
                    <a:pt x="53" y="138"/>
                  </a:lnTo>
                  <a:lnTo>
                    <a:pt x="47" y="138"/>
                  </a:lnTo>
                  <a:lnTo>
                    <a:pt x="40" y="143"/>
                  </a:lnTo>
                  <a:lnTo>
                    <a:pt x="40" y="147"/>
                  </a:lnTo>
                  <a:lnTo>
                    <a:pt x="34" y="143"/>
                  </a:lnTo>
                  <a:lnTo>
                    <a:pt x="34" y="143"/>
                  </a:lnTo>
                  <a:lnTo>
                    <a:pt x="34" y="145"/>
                  </a:lnTo>
                  <a:lnTo>
                    <a:pt x="32" y="151"/>
                  </a:lnTo>
                  <a:lnTo>
                    <a:pt x="28" y="149"/>
                  </a:lnTo>
                  <a:lnTo>
                    <a:pt x="25" y="153"/>
                  </a:lnTo>
                  <a:lnTo>
                    <a:pt x="23" y="149"/>
                  </a:lnTo>
                  <a:lnTo>
                    <a:pt x="27" y="143"/>
                  </a:lnTo>
                  <a:lnTo>
                    <a:pt x="23" y="143"/>
                  </a:lnTo>
                  <a:lnTo>
                    <a:pt x="19" y="145"/>
                  </a:lnTo>
                  <a:lnTo>
                    <a:pt x="17" y="143"/>
                  </a:lnTo>
                  <a:lnTo>
                    <a:pt x="19" y="140"/>
                  </a:lnTo>
                  <a:lnTo>
                    <a:pt x="19" y="134"/>
                  </a:lnTo>
                  <a:lnTo>
                    <a:pt x="23" y="128"/>
                  </a:lnTo>
                  <a:lnTo>
                    <a:pt x="27" y="128"/>
                  </a:lnTo>
                  <a:lnTo>
                    <a:pt x="30" y="125"/>
                  </a:lnTo>
                  <a:lnTo>
                    <a:pt x="27" y="126"/>
                  </a:lnTo>
                  <a:lnTo>
                    <a:pt x="21" y="126"/>
                  </a:lnTo>
                  <a:lnTo>
                    <a:pt x="19" y="125"/>
                  </a:lnTo>
                  <a:lnTo>
                    <a:pt x="19" y="115"/>
                  </a:lnTo>
                  <a:lnTo>
                    <a:pt x="23" y="108"/>
                  </a:lnTo>
                  <a:lnTo>
                    <a:pt x="21" y="104"/>
                  </a:lnTo>
                  <a:lnTo>
                    <a:pt x="23" y="104"/>
                  </a:lnTo>
                  <a:lnTo>
                    <a:pt x="25" y="100"/>
                  </a:lnTo>
                  <a:lnTo>
                    <a:pt x="21" y="100"/>
                  </a:lnTo>
                  <a:lnTo>
                    <a:pt x="19" y="104"/>
                  </a:lnTo>
                  <a:lnTo>
                    <a:pt x="13" y="104"/>
                  </a:lnTo>
                  <a:lnTo>
                    <a:pt x="13" y="100"/>
                  </a:lnTo>
                  <a:lnTo>
                    <a:pt x="8" y="98"/>
                  </a:lnTo>
                  <a:lnTo>
                    <a:pt x="8" y="100"/>
                  </a:lnTo>
                  <a:lnTo>
                    <a:pt x="4" y="104"/>
                  </a:lnTo>
                  <a:lnTo>
                    <a:pt x="4" y="96"/>
                  </a:lnTo>
                  <a:lnTo>
                    <a:pt x="4" y="98"/>
                  </a:lnTo>
                  <a:lnTo>
                    <a:pt x="0" y="96"/>
                  </a:lnTo>
                  <a:lnTo>
                    <a:pt x="0" y="96"/>
                  </a:lnTo>
                  <a:lnTo>
                    <a:pt x="0" y="96"/>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96" name="Freeform 181">
              <a:extLst>
                <a:ext uri="{FF2B5EF4-FFF2-40B4-BE49-F238E27FC236}">
                  <a16:creationId xmlns:a16="http://schemas.microsoft.com/office/drawing/2014/main" id="{6BF0874A-03DF-4FE0-9EF8-DA03A5B3193C}"/>
                </a:ext>
              </a:extLst>
            </p:cNvPr>
            <p:cNvSpPr>
              <a:spLocks noEditPoints="1"/>
            </p:cNvSpPr>
            <p:nvPr/>
          </p:nvSpPr>
          <p:spPr bwMode="auto">
            <a:xfrm>
              <a:off x="10098923" y="2864822"/>
              <a:ext cx="19939" cy="5247"/>
            </a:xfrm>
            <a:custGeom>
              <a:avLst/>
              <a:gdLst/>
              <a:ahLst/>
              <a:cxnLst>
                <a:cxn ang="0">
                  <a:pos x="0" y="11"/>
                </a:cxn>
                <a:cxn ang="0">
                  <a:pos x="4" y="15"/>
                </a:cxn>
                <a:cxn ang="0">
                  <a:pos x="8" y="13"/>
                </a:cxn>
                <a:cxn ang="0">
                  <a:pos x="10" y="13"/>
                </a:cxn>
                <a:cxn ang="0">
                  <a:pos x="10" y="9"/>
                </a:cxn>
                <a:cxn ang="0">
                  <a:pos x="8" y="9"/>
                </a:cxn>
                <a:cxn ang="0">
                  <a:pos x="4" y="11"/>
                </a:cxn>
                <a:cxn ang="0">
                  <a:pos x="0" y="11"/>
                </a:cxn>
                <a:cxn ang="0">
                  <a:pos x="0" y="11"/>
                </a:cxn>
                <a:cxn ang="0">
                  <a:pos x="0" y="11"/>
                </a:cxn>
                <a:cxn ang="0">
                  <a:pos x="0" y="11"/>
                </a:cxn>
                <a:cxn ang="0">
                  <a:pos x="15" y="7"/>
                </a:cxn>
                <a:cxn ang="0">
                  <a:pos x="19" y="11"/>
                </a:cxn>
                <a:cxn ang="0">
                  <a:pos x="23" y="15"/>
                </a:cxn>
                <a:cxn ang="0">
                  <a:pos x="23" y="15"/>
                </a:cxn>
                <a:cxn ang="0">
                  <a:pos x="27" y="11"/>
                </a:cxn>
                <a:cxn ang="0">
                  <a:pos x="30" y="11"/>
                </a:cxn>
                <a:cxn ang="0">
                  <a:pos x="32" y="11"/>
                </a:cxn>
                <a:cxn ang="0">
                  <a:pos x="42" y="11"/>
                </a:cxn>
                <a:cxn ang="0">
                  <a:pos x="45" y="7"/>
                </a:cxn>
                <a:cxn ang="0">
                  <a:pos x="51" y="5"/>
                </a:cxn>
                <a:cxn ang="0">
                  <a:pos x="53" y="5"/>
                </a:cxn>
                <a:cxn ang="0">
                  <a:pos x="55" y="5"/>
                </a:cxn>
                <a:cxn ang="0">
                  <a:pos x="57" y="2"/>
                </a:cxn>
                <a:cxn ang="0">
                  <a:pos x="57" y="0"/>
                </a:cxn>
                <a:cxn ang="0">
                  <a:pos x="57" y="0"/>
                </a:cxn>
                <a:cxn ang="0">
                  <a:pos x="49" y="0"/>
                </a:cxn>
                <a:cxn ang="0">
                  <a:pos x="44" y="0"/>
                </a:cxn>
                <a:cxn ang="0">
                  <a:pos x="42" y="2"/>
                </a:cxn>
                <a:cxn ang="0">
                  <a:pos x="38" y="2"/>
                </a:cxn>
                <a:cxn ang="0">
                  <a:pos x="32" y="2"/>
                </a:cxn>
                <a:cxn ang="0">
                  <a:pos x="25" y="2"/>
                </a:cxn>
                <a:cxn ang="0">
                  <a:pos x="19" y="5"/>
                </a:cxn>
                <a:cxn ang="0">
                  <a:pos x="15" y="7"/>
                </a:cxn>
                <a:cxn ang="0">
                  <a:pos x="15" y="7"/>
                </a:cxn>
                <a:cxn ang="0">
                  <a:pos x="15" y="7"/>
                </a:cxn>
              </a:cxnLst>
              <a:rect l="0" t="0" r="r" b="b"/>
              <a:pathLst>
                <a:path w="57" h="15">
                  <a:moveTo>
                    <a:pt x="0" y="11"/>
                  </a:moveTo>
                  <a:lnTo>
                    <a:pt x="4" y="15"/>
                  </a:lnTo>
                  <a:lnTo>
                    <a:pt x="8" y="13"/>
                  </a:lnTo>
                  <a:lnTo>
                    <a:pt x="10" y="13"/>
                  </a:lnTo>
                  <a:lnTo>
                    <a:pt x="10" y="9"/>
                  </a:lnTo>
                  <a:lnTo>
                    <a:pt x="8" y="9"/>
                  </a:lnTo>
                  <a:lnTo>
                    <a:pt x="4" y="11"/>
                  </a:lnTo>
                  <a:lnTo>
                    <a:pt x="0" y="11"/>
                  </a:lnTo>
                  <a:lnTo>
                    <a:pt x="0" y="11"/>
                  </a:lnTo>
                  <a:lnTo>
                    <a:pt x="0" y="11"/>
                  </a:lnTo>
                  <a:lnTo>
                    <a:pt x="0" y="11"/>
                  </a:lnTo>
                  <a:close/>
                  <a:moveTo>
                    <a:pt x="15" y="7"/>
                  </a:moveTo>
                  <a:lnTo>
                    <a:pt x="19" y="11"/>
                  </a:lnTo>
                  <a:lnTo>
                    <a:pt x="23" y="15"/>
                  </a:lnTo>
                  <a:lnTo>
                    <a:pt x="23" y="15"/>
                  </a:lnTo>
                  <a:lnTo>
                    <a:pt x="27" y="11"/>
                  </a:lnTo>
                  <a:lnTo>
                    <a:pt x="30" y="11"/>
                  </a:lnTo>
                  <a:lnTo>
                    <a:pt x="32" y="11"/>
                  </a:lnTo>
                  <a:lnTo>
                    <a:pt x="42" y="11"/>
                  </a:lnTo>
                  <a:lnTo>
                    <a:pt x="45" y="7"/>
                  </a:lnTo>
                  <a:lnTo>
                    <a:pt x="51" y="5"/>
                  </a:lnTo>
                  <a:lnTo>
                    <a:pt x="53" y="5"/>
                  </a:lnTo>
                  <a:lnTo>
                    <a:pt x="55" y="5"/>
                  </a:lnTo>
                  <a:lnTo>
                    <a:pt x="57" y="2"/>
                  </a:lnTo>
                  <a:lnTo>
                    <a:pt x="57" y="0"/>
                  </a:lnTo>
                  <a:lnTo>
                    <a:pt x="57" y="0"/>
                  </a:lnTo>
                  <a:lnTo>
                    <a:pt x="49" y="0"/>
                  </a:lnTo>
                  <a:lnTo>
                    <a:pt x="44" y="0"/>
                  </a:lnTo>
                  <a:lnTo>
                    <a:pt x="42" y="2"/>
                  </a:lnTo>
                  <a:lnTo>
                    <a:pt x="38" y="2"/>
                  </a:lnTo>
                  <a:lnTo>
                    <a:pt x="32" y="2"/>
                  </a:lnTo>
                  <a:lnTo>
                    <a:pt x="25" y="2"/>
                  </a:lnTo>
                  <a:lnTo>
                    <a:pt x="19" y="5"/>
                  </a:lnTo>
                  <a:lnTo>
                    <a:pt x="15" y="7"/>
                  </a:lnTo>
                  <a:lnTo>
                    <a:pt x="15" y="7"/>
                  </a:lnTo>
                  <a:lnTo>
                    <a:pt x="15" y="7"/>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97" name="Freeform 182">
              <a:extLst>
                <a:ext uri="{FF2B5EF4-FFF2-40B4-BE49-F238E27FC236}">
                  <a16:creationId xmlns:a16="http://schemas.microsoft.com/office/drawing/2014/main" id="{40B2F0B4-D4E0-4CAB-BD49-55744614C1BB}"/>
                </a:ext>
              </a:extLst>
            </p:cNvPr>
            <p:cNvSpPr>
              <a:spLocks noEditPoints="1"/>
            </p:cNvSpPr>
            <p:nvPr/>
          </p:nvSpPr>
          <p:spPr bwMode="auto">
            <a:xfrm>
              <a:off x="10035959" y="2771775"/>
              <a:ext cx="7696" cy="5947"/>
            </a:xfrm>
            <a:custGeom>
              <a:avLst/>
              <a:gdLst/>
              <a:ahLst/>
              <a:cxnLst>
                <a:cxn ang="0">
                  <a:pos x="0" y="8"/>
                </a:cxn>
                <a:cxn ang="0">
                  <a:pos x="5" y="11"/>
                </a:cxn>
                <a:cxn ang="0">
                  <a:pos x="5" y="11"/>
                </a:cxn>
                <a:cxn ang="0">
                  <a:pos x="9" y="15"/>
                </a:cxn>
                <a:cxn ang="0">
                  <a:pos x="13" y="17"/>
                </a:cxn>
                <a:cxn ang="0">
                  <a:pos x="15" y="17"/>
                </a:cxn>
                <a:cxn ang="0">
                  <a:pos x="13" y="8"/>
                </a:cxn>
                <a:cxn ang="0">
                  <a:pos x="15" y="6"/>
                </a:cxn>
                <a:cxn ang="0">
                  <a:pos x="16" y="6"/>
                </a:cxn>
                <a:cxn ang="0">
                  <a:pos x="16" y="6"/>
                </a:cxn>
                <a:cxn ang="0">
                  <a:pos x="16" y="0"/>
                </a:cxn>
                <a:cxn ang="0">
                  <a:pos x="13" y="2"/>
                </a:cxn>
                <a:cxn ang="0">
                  <a:pos x="7" y="6"/>
                </a:cxn>
                <a:cxn ang="0">
                  <a:pos x="1" y="8"/>
                </a:cxn>
                <a:cxn ang="0">
                  <a:pos x="0" y="8"/>
                </a:cxn>
                <a:cxn ang="0">
                  <a:pos x="0" y="8"/>
                </a:cxn>
                <a:cxn ang="0">
                  <a:pos x="0" y="8"/>
                </a:cxn>
                <a:cxn ang="0">
                  <a:pos x="0" y="8"/>
                </a:cxn>
                <a:cxn ang="0">
                  <a:pos x="16" y="8"/>
                </a:cxn>
                <a:cxn ang="0">
                  <a:pos x="18" y="11"/>
                </a:cxn>
                <a:cxn ang="0">
                  <a:pos x="18" y="13"/>
                </a:cxn>
                <a:cxn ang="0">
                  <a:pos x="20" y="15"/>
                </a:cxn>
                <a:cxn ang="0">
                  <a:pos x="22" y="11"/>
                </a:cxn>
                <a:cxn ang="0">
                  <a:pos x="20" y="8"/>
                </a:cxn>
                <a:cxn ang="0">
                  <a:pos x="20" y="6"/>
                </a:cxn>
                <a:cxn ang="0">
                  <a:pos x="18" y="6"/>
                </a:cxn>
                <a:cxn ang="0">
                  <a:pos x="16" y="8"/>
                </a:cxn>
                <a:cxn ang="0">
                  <a:pos x="16" y="8"/>
                </a:cxn>
                <a:cxn ang="0">
                  <a:pos x="16" y="8"/>
                </a:cxn>
              </a:cxnLst>
              <a:rect l="0" t="0" r="r" b="b"/>
              <a:pathLst>
                <a:path w="22" h="17">
                  <a:moveTo>
                    <a:pt x="0" y="8"/>
                  </a:moveTo>
                  <a:lnTo>
                    <a:pt x="5" y="11"/>
                  </a:lnTo>
                  <a:lnTo>
                    <a:pt x="5" y="11"/>
                  </a:lnTo>
                  <a:lnTo>
                    <a:pt x="9" y="15"/>
                  </a:lnTo>
                  <a:lnTo>
                    <a:pt x="13" y="17"/>
                  </a:lnTo>
                  <a:lnTo>
                    <a:pt x="15" y="17"/>
                  </a:lnTo>
                  <a:lnTo>
                    <a:pt x="13" y="8"/>
                  </a:lnTo>
                  <a:lnTo>
                    <a:pt x="15" y="6"/>
                  </a:lnTo>
                  <a:lnTo>
                    <a:pt x="16" y="6"/>
                  </a:lnTo>
                  <a:lnTo>
                    <a:pt x="16" y="6"/>
                  </a:lnTo>
                  <a:lnTo>
                    <a:pt x="16" y="0"/>
                  </a:lnTo>
                  <a:lnTo>
                    <a:pt x="13" y="2"/>
                  </a:lnTo>
                  <a:lnTo>
                    <a:pt x="7" y="6"/>
                  </a:lnTo>
                  <a:lnTo>
                    <a:pt x="1" y="8"/>
                  </a:lnTo>
                  <a:lnTo>
                    <a:pt x="0" y="8"/>
                  </a:lnTo>
                  <a:lnTo>
                    <a:pt x="0" y="8"/>
                  </a:lnTo>
                  <a:lnTo>
                    <a:pt x="0" y="8"/>
                  </a:lnTo>
                  <a:lnTo>
                    <a:pt x="0" y="8"/>
                  </a:lnTo>
                  <a:close/>
                  <a:moveTo>
                    <a:pt x="16" y="8"/>
                  </a:moveTo>
                  <a:lnTo>
                    <a:pt x="18" y="11"/>
                  </a:lnTo>
                  <a:lnTo>
                    <a:pt x="18" y="13"/>
                  </a:lnTo>
                  <a:lnTo>
                    <a:pt x="20" y="15"/>
                  </a:lnTo>
                  <a:lnTo>
                    <a:pt x="22" y="11"/>
                  </a:lnTo>
                  <a:lnTo>
                    <a:pt x="20" y="8"/>
                  </a:lnTo>
                  <a:lnTo>
                    <a:pt x="20" y="6"/>
                  </a:lnTo>
                  <a:lnTo>
                    <a:pt x="18" y="6"/>
                  </a:lnTo>
                  <a:lnTo>
                    <a:pt x="16" y="8"/>
                  </a:lnTo>
                  <a:lnTo>
                    <a:pt x="16" y="8"/>
                  </a:lnTo>
                  <a:lnTo>
                    <a:pt x="16" y="8"/>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98" name="Freeform 183">
              <a:extLst>
                <a:ext uri="{FF2B5EF4-FFF2-40B4-BE49-F238E27FC236}">
                  <a16:creationId xmlns:a16="http://schemas.microsoft.com/office/drawing/2014/main" id="{9A535534-1487-4EA4-A80F-92EF4A128F5A}"/>
                </a:ext>
              </a:extLst>
            </p:cNvPr>
            <p:cNvSpPr>
              <a:spLocks/>
            </p:cNvSpPr>
            <p:nvPr/>
          </p:nvSpPr>
          <p:spPr bwMode="auto">
            <a:xfrm>
              <a:off x="9956904" y="2707062"/>
              <a:ext cx="34630" cy="27984"/>
            </a:xfrm>
            <a:custGeom>
              <a:avLst/>
              <a:gdLst/>
              <a:ahLst/>
              <a:cxnLst>
                <a:cxn ang="0">
                  <a:pos x="47" y="78"/>
                </a:cxn>
                <a:cxn ang="0">
                  <a:pos x="54" y="70"/>
                </a:cxn>
                <a:cxn ang="0">
                  <a:pos x="60" y="72"/>
                </a:cxn>
                <a:cxn ang="0">
                  <a:pos x="71" y="72"/>
                </a:cxn>
                <a:cxn ang="0">
                  <a:pos x="81" y="74"/>
                </a:cxn>
                <a:cxn ang="0">
                  <a:pos x="77" y="68"/>
                </a:cxn>
                <a:cxn ang="0">
                  <a:pos x="71" y="64"/>
                </a:cxn>
                <a:cxn ang="0">
                  <a:pos x="75" y="55"/>
                </a:cxn>
                <a:cxn ang="0">
                  <a:pos x="82" y="51"/>
                </a:cxn>
                <a:cxn ang="0">
                  <a:pos x="92" y="46"/>
                </a:cxn>
                <a:cxn ang="0">
                  <a:pos x="98" y="44"/>
                </a:cxn>
                <a:cxn ang="0">
                  <a:pos x="99" y="34"/>
                </a:cxn>
                <a:cxn ang="0">
                  <a:pos x="99" y="25"/>
                </a:cxn>
                <a:cxn ang="0">
                  <a:pos x="96" y="12"/>
                </a:cxn>
                <a:cxn ang="0">
                  <a:pos x="90" y="6"/>
                </a:cxn>
                <a:cxn ang="0">
                  <a:pos x="82" y="2"/>
                </a:cxn>
                <a:cxn ang="0">
                  <a:pos x="81" y="0"/>
                </a:cxn>
                <a:cxn ang="0">
                  <a:pos x="71" y="2"/>
                </a:cxn>
                <a:cxn ang="0">
                  <a:pos x="71" y="10"/>
                </a:cxn>
                <a:cxn ang="0">
                  <a:pos x="75" y="17"/>
                </a:cxn>
                <a:cxn ang="0">
                  <a:pos x="66" y="10"/>
                </a:cxn>
                <a:cxn ang="0">
                  <a:pos x="56" y="6"/>
                </a:cxn>
                <a:cxn ang="0">
                  <a:pos x="50" y="6"/>
                </a:cxn>
                <a:cxn ang="0">
                  <a:pos x="41" y="2"/>
                </a:cxn>
                <a:cxn ang="0">
                  <a:pos x="34" y="2"/>
                </a:cxn>
                <a:cxn ang="0">
                  <a:pos x="26" y="2"/>
                </a:cxn>
                <a:cxn ang="0">
                  <a:pos x="13" y="6"/>
                </a:cxn>
                <a:cxn ang="0">
                  <a:pos x="5" y="10"/>
                </a:cxn>
                <a:cxn ang="0">
                  <a:pos x="0" y="19"/>
                </a:cxn>
                <a:cxn ang="0">
                  <a:pos x="2" y="34"/>
                </a:cxn>
                <a:cxn ang="0">
                  <a:pos x="7" y="40"/>
                </a:cxn>
                <a:cxn ang="0">
                  <a:pos x="5" y="48"/>
                </a:cxn>
                <a:cxn ang="0">
                  <a:pos x="9" y="51"/>
                </a:cxn>
                <a:cxn ang="0">
                  <a:pos x="11" y="57"/>
                </a:cxn>
                <a:cxn ang="0">
                  <a:pos x="15" y="64"/>
                </a:cxn>
                <a:cxn ang="0">
                  <a:pos x="18" y="64"/>
                </a:cxn>
                <a:cxn ang="0">
                  <a:pos x="18" y="70"/>
                </a:cxn>
                <a:cxn ang="0">
                  <a:pos x="20" y="74"/>
                </a:cxn>
                <a:cxn ang="0">
                  <a:pos x="24" y="70"/>
                </a:cxn>
                <a:cxn ang="0">
                  <a:pos x="26" y="68"/>
                </a:cxn>
                <a:cxn ang="0">
                  <a:pos x="30" y="72"/>
                </a:cxn>
                <a:cxn ang="0">
                  <a:pos x="26" y="78"/>
                </a:cxn>
                <a:cxn ang="0">
                  <a:pos x="30" y="80"/>
                </a:cxn>
                <a:cxn ang="0">
                  <a:pos x="32" y="78"/>
                </a:cxn>
                <a:cxn ang="0">
                  <a:pos x="35" y="80"/>
                </a:cxn>
                <a:cxn ang="0">
                  <a:pos x="39" y="80"/>
                </a:cxn>
                <a:cxn ang="0">
                  <a:pos x="43" y="80"/>
                </a:cxn>
              </a:cxnLst>
              <a:rect l="0" t="0" r="r" b="b"/>
              <a:pathLst>
                <a:path w="99" h="80">
                  <a:moveTo>
                    <a:pt x="43" y="80"/>
                  </a:moveTo>
                  <a:lnTo>
                    <a:pt x="47" y="78"/>
                  </a:lnTo>
                  <a:lnTo>
                    <a:pt x="52" y="76"/>
                  </a:lnTo>
                  <a:lnTo>
                    <a:pt x="54" y="70"/>
                  </a:lnTo>
                  <a:lnTo>
                    <a:pt x="56" y="70"/>
                  </a:lnTo>
                  <a:lnTo>
                    <a:pt x="60" y="72"/>
                  </a:lnTo>
                  <a:lnTo>
                    <a:pt x="69" y="70"/>
                  </a:lnTo>
                  <a:lnTo>
                    <a:pt x="71" y="72"/>
                  </a:lnTo>
                  <a:lnTo>
                    <a:pt x="75" y="76"/>
                  </a:lnTo>
                  <a:lnTo>
                    <a:pt x="81" y="74"/>
                  </a:lnTo>
                  <a:lnTo>
                    <a:pt x="77" y="70"/>
                  </a:lnTo>
                  <a:lnTo>
                    <a:pt x="77" y="68"/>
                  </a:lnTo>
                  <a:lnTo>
                    <a:pt x="75" y="64"/>
                  </a:lnTo>
                  <a:lnTo>
                    <a:pt x="71" y="64"/>
                  </a:lnTo>
                  <a:lnTo>
                    <a:pt x="71" y="57"/>
                  </a:lnTo>
                  <a:lnTo>
                    <a:pt x="75" y="55"/>
                  </a:lnTo>
                  <a:lnTo>
                    <a:pt x="81" y="55"/>
                  </a:lnTo>
                  <a:lnTo>
                    <a:pt x="82" y="51"/>
                  </a:lnTo>
                  <a:lnTo>
                    <a:pt x="90" y="48"/>
                  </a:lnTo>
                  <a:lnTo>
                    <a:pt x="92" y="46"/>
                  </a:lnTo>
                  <a:lnTo>
                    <a:pt x="94" y="44"/>
                  </a:lnTo>
                  <a:lnTo>
                    <a:pt x="98" y="44"/>
                  </a:lnTo>
                  <a:lnTo>
                    <a:pt x="99" y="38"/>
                  </a:lnTo>
                  <a:lnTo>
                    <a:pt x="99" y="34"/>
                  </a:lnTo>
                  <a:lnTo>
                    <a:pt x="99" y="29"/>
                  </a:lnTo>
                  <a:lnTo>
                    <a:pt x="99" y="25"/>
                  </a:lnTo>
                  <a:lnTo>
                    <a:pt x="99" y="21"/>
                  </a:lnTo>
                  <a:lnTo>
                    <a:pt x="96" y="12"/>
                  </a:lnTo>
                  <a:lnTo>
                    <a:pt x="92" y="10"/>
                  </a:lnTo>
                  <a:lnTo>
                    <a:pt x="90" y="6"/>
                  </a:lnTo>
                  <a:lnTo>
                    <a:pt x="90" y="6"/>
                  </a:lnTo>
                  <a:lnTo>
                    <a:pt x="82" y="2"/>
                  </a:lnTo>
                  <a:lnTo>
                    <a:pt x="81" y="2"/>
                  </a:lnTo>
                  <a:lnTo>
                    <a:pt x="81" y="0"/>
                  </a:lnTo>
                  <a:lnTo>
                    <a:pt x="71" y="2"/>
                  </a:lnTo>
                  <a:lnTo>
                    <a:pt x="71" y="2"/>
                  </a:lnTo>
                  <a:lnTo>
                    <a:pt x="75" y="8"/>
                  </a:lnTo>
                  <a:lnTo>
                    <a:pt x="71" y="10"/>
                  </a:lnTo>
                  <a:lnTo>
                    <a:pt x="75" y="14"/>
                  </a:lnTo>
                  <a:lnTo>
                    <a:pt x="75" y="17"/>
                  </a:lnTo>
                  <a:lnTo>
                    <a:pt x="69" y="16"/>
                  </a:lnTo>
                  <a:lnTo>
                    <a:pt x="66" y="10"/>
                  </a:lnTo>
                  <a:lnTo>
                    <a:pt x="60" y="8"/>
                  </a:lnTo>
                  <a:lnTo>
                    <a:pt x="56" y="6"/>
                  </a:lnTo>
                  <a:lnTo>
                    <a:pt x="52" y="2"/>
                  </a:lnTo>
                  <a:lnTo>
                    <a:pt x="50" y="6"/>
                  </a:lnTo>
                  <a:lnTo>
                    <a:pt x="47" y="2"/>
                  </a:lnTo>
                  <a:lnTo>
                    <a:pt x="41" y="2"/>
                  </a:lnTo>
                  <a:lnTo>
                    <a:pt x="39" y="2"/>
                  </a:lnTo>
                  <a:lnTo>
                    <a:pt x="34" y="2"/>
                  </a:lnTo>
                  <a:lnTo>
                    <a:pt x="30" y="2"/>
                  </a:lnTo>
                  <a:lnTo>
                    <a:pt x="26" y="2"/>
                  </a:lnTo>
                  <a:lnTo>
                    <a:pt x="20" y="2"/>
                  </a:lnTo>
                  <a:lnTo>
                    <a:pt x="13" y="6"/>
                  </a:lnTo>
                  <a:lnTo>
                    <a:pt x="9" y="6"/>
                  </a:lnTo>
                  <a:lnTo>
                    <a:pt x="5" y="10"/>
                  </a:lnTo>
                  <a:lnTo>
                    <a:pt x="3" y="16"/>
                  </a:lnTo>
                  <a:lnTo>
                    <a:pt x="0" y="19"/>
                  </a:lnTo>
                  <a:lnTo>
                    <a:pt x="0" y="27"/>
                  </a:lnTo>
                  <a:lnTo>
                    <a:pt x="2" y="34"/>
                  </a:lnTo>
                  <a:lnTo>
                    <a:pt x="5" y="36"/>
                  </a:lnTo>
                  <a:lnTo>
                    <a:pt x="7" y="40"/>
                  </a:lnTo>
                  <a:lnTo>
                    <a:pt x="7" y="46"/>
                  </a:lnTo>
                  <a:lnTo>
                    <a:pt x="5" y="48"/>
                  </a:lnTo>
                  <a:lnTo>
                    <a:pt x="5" y="48"/>
                  </a:lnTo>
                  <a:lnTo>
                    <a:pt x="9" y="51"/>
                  </a:lnTo>
                  <a:lnTo>
                    <a:pt x="9" y="55"/>
                  </a:lnTo>
                  <a:lnTo>
                    <a:pt x="11" y="57"/>
                  </a:lnTo>
                  <a:lnTo>
                    <a:pt x="11" y="61"/>
                  </a:lnTo>
                  <a:lnTo>
                    <a:pt x="15" y="64"/>
                  </a:lnTo>
                  <a:lnTo>
                    <a:pt x="15" y="64"/>
                  </a:lnTo>
                  <a:lnTo>
                    <a:pt x="18" y="64"/>
                  </a:lnTo>
                  <a:lnTo>
                    <a:pt x="15" y="68"/>
                  </a:lnTo>
                  <a:lnTo>
                    <a:pt x="18" y="70"/>
                  </a:lnTo>
                  <a:lnTo>
                    <a:pt x="18" y="74"/>
                  </a:lnTo>
                  <a:lnTo>
                    <a:pt x="20" y="74"/>
                  </a:lnTo>
                  <a:lnTo>
                    <a:pt x="24" y="74"/>
                  </a:lnTo>
                  <a:lnTo>
                    <a:pt x="24" y="70"/>
                  </a:lnTo>
                  <a:lnTo>
                    <a:pt x="26" y="68"/>
                  </a:lnTo>
                  <a:lnTo>
                    <a:pt x="26" y="68"/>
                  </a:lnTo>
                  <a:lnTo>
                    <a:pt x="26" y="70"/>
                  </a:lnTo>
                  <a:lnTo>
                    <a:pt x="30" y="72"/>
                  </a:lnTo>
                  <a:lnTo>
                    <a:pt x="30" y="76"/>
                  </a:lnTo>
                  <a:lnTo>
                    <a:pt x="26" y="78"/>
                  </a:lnTo>
                  <a:lnTo>
                    <a:pt x="26" y="80"/>
                  </a:lnTo>
                  <a:lnTo>
                    <a:pt x="30" y="80"/>
                  </a:lnTo>
                  <a:lnTo>
                    <a:pt x="30" y="80"/>
                  </a:lnTo>
                  <a:lnTo>
                    <a:pt x="32" y="78"/>
                  </a:lnTo>
                  <a:lnTo>
                    <a:pt x="34" y="78"/>
                  </a:lnTo>
                  <a:lnTo>
                    <a:pt x="35" y="80"/>
                  </a:lnTo>
                  <a:lnTo>
                    <a:pt x="39" y="80"/>
                  </a:lnTo>
                  <a:lnTo>
                    <a:pt x="39" y="80"/>
                  </a:lnTo>
                  <a:lnTo>
                    <a:pt x="43" y="80"/>
                  </a:lnTo>
                  <a:lnTo>
                    <a:pt x="43" y="80"/>
                  </a:lnTo>
                  <a:lnTo>
                    <a:pt x="43" y="80"/>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499" name="Freeform 184">
              <a:extLst>
                <a:ext uri="{FF2B5EF4-FFF2-40B4-BE49-F238E27FC236}">
                  <a16:creationId xmlns:a16="http://schemas.microsoft.com/office/drawing/2014/main" id="{C6FD9A2C-D908-40F4-ABBD-2C7007A837C2}"/>
                </a:ext>
              </a:extLst>
            </p:cNvPr>
            <p:cNvSpPr>
              <a:spLocks/>
            </p:cNvSpPr>
            <p:nvPr/>
          </p:nvSpPr>
          <p:spPr bwMode="auto">
            <a:xfrm>
              <a:off x="9938365" y="2651793"/>
              <a:ext cx="51421" cy="61215"/>
            </a:xfrm>
            <a:custGeom>
              <a:avLst/>
              <a:gdLst/>
              <a:ahLst/>
              <a:cxnLst>
                <a:cxn ang="0">
                  <a:pos x="21" y="25"/>
                </a:cxn>
                <a:cxn ang="0">
                  <a:pos x="26" y="19"/>
                </a:cxn>
                <a:cxn ang="0">
                  <a:pos x="24" y="6"/>
                </a:cxn>
                <a:cxn ang="0">
                  <a:pos x="34" y="0"/>
                </a:cxn>
                <a:cxn ang="0">
                  <a:pos x="45" y="10"/>
                </a:cxn>
                <a:cxn ang="0">
                  <a:pos x="47" y="19"/>
                </a:cxn>
                <a:cxn ang="0">
                  <a:pos x="66" y="30"/>
                </a:cxn>
                <a:cxn ang="0">
                  <a:pos x="79" y="30"/>
                </a:cxn>
                <a:cxn ang="0">
                  <a:pos x="87" y="40"/>
                </a:cxn>
                <a:cxn ang="0">
                  <a:pos x="92" y="45"/>
                </a:cxn>
                <a:cxn ang="0">
                  <a:pos x="85" y="57"/>
                </a:cxn>
                <a:cxn ang="0">
                  <a:pos x="73" y="59"/>
                </a:cxn>
                <a:cxn ang="0">
                  <a:pos x="75" y="70"/>
                </a:cxn>
                <a:cxn ang="0">
                  <a:pos x="83" y="76"/>
                </a:cxn>
                <a:cxn ang="0">
                  <a:pos x="96" y="81"/>
                </a:cxn>
                <a:cxn ang="0">
                  <a:pos x="109" y="94"/>
                </a:cxn>
                <a:cxn ang="0">
                  <a:pos x="117" y="108"/>
                </a:cxn>
                <a:cxn ang="0">
                  <a:pos x="126" y="113"/>
                </a:cxn>
                <a:cxn ang="0">
                  <a:pos x="132" y="119"/>
                </a:cxn>
                <a:cxn ang="0">
                  <a:pos x="134" y="125"/>
                </a:cxn>
                <a:cxn ang="0">
                  <a:pos x="143" y="128"/>
                </a:cxn>
                <a:cxn ang="0">
                  <a:pos x="145" y="132"/>
                </a:cxn>
                <a:cxn ang="0">
                  <a:pos x="147" y="140"/>
                </a:cxn>
                <a:cxn ang="0">
                  <a:pos x="143" y="153"/>
                </a:cxn>
                <a:cxn ang="0">
                  <a:pos x="141" y="162"/>
                </a:cxn>
                <a:cxn ang="0">
                  <a:pos x="132" y="158"/>
                </a:cxn>
                <a:cxn ang="0">
                  <a:pos x="122" y="160"/>
                </a:cxn>
                <a:cxn ang="0">
                  <a:pos x="126" y="170"/>
                </a:cxn>
                <a:cxn ang="0">
                  <a:pos x="117" y="168"/>
                </a:cxn>
                <a:cxn ang="0">
                  <a:pos x="103" y="160"/>
                </a:cxn>
                <a:cxn ang="0">
                  <a:pos x="109" y="149"/>
                </a:cxn>
                <a:cxn ang="0">
                  <a:pos x="109" y="141"/>
                </a:cxn>
                <a:cxn ang="0">
                  <a:pos x="107" y="132"/>
                </a:cxn>
                <a:cxn ang="0">
                  <a:pos x="98" y="128"/>
                </a:cxn>
                <a:cxn ang="0">
                  <a:pos x="94" y="119"/>
                </a:cxn>
                <a:cxn ang="0">
                  <a:pos x="94" y="108"/>
                </a:cxn>
                <a:cxn ang="0">
                  <a:pos x="87" y="96"/>
                </a:cxn>
                <a:cxn ang="0">
                  <a:pos x="70" y="83"/>
                </a:cxn>
                <a:cxn ang="0">
                  <a:pos x="53" y="94"/>
                </a:cxn>
                <a:cxn ang="0">
                  <a:pos x="38" y="85"/>
                </a:cxn>
                <a:cxn ang="0">
                  <a:pos x="28" y="94"/>
                </a:cxn>
                <a:cxn ang="0">
                  <a:pos x="23" y="81"/>
                </a:cxn>
                <a:cxn ang="0">
                  <a:pos x="23" y="70"/>
                </a:cxn>
                <a:cxn ang="0">
                  <a:pos x="23" y="60"/>
                </a:cxn>
                <a:cxn ang="0">
                  <a:pos x="9" y="60"/>
                </a:cxn>
                <a:cxn ang="0">
                  <a:pos x="9" y="47"/>
                </a:cxn>
                <a:cxn ang="0">
                  <a:pos x="0" y="40"/>
                </a:cxn>
                <a:cxn ang="0">
                  <a:pos x="6" y="34"/>
                </a:cxn>
                <a:cxn ang="0">
                  <a:pos x="6" y="25"/>
                </a:cxn>
                <a:cxn ang="0">
                  <a:pos x="15" y="19"/>
                </a:cxn>
              </a:cxnLst>
              <a:rect l="0" t="0" r="r" b="b"/>
              <a:pathLst>
                <a:path w="147" h="175">
                  <a:moveTo>
                    <a:pt x="15" y="19"/>
                  </a:moveTo>
                  <a:lnTo>
                    <a:pt x="19" y="21"/>
                  </a:lnTo>
                  <a:lnTo>
                    <a:pt x="21" y="25"/>
                  </a:lnTo>
                  <a:lnTo>
                    <a:pt x="24" y="23"/>
                  </a:lnTo>
                  <a:lnTo>
                    <a:pt x="28" y="25"/>
                  </a:lnTo>
                  <a:lnTo>
                    <a:pt x="26" y="19"/>
                  </a:lnTo>
                  <a:lnTo>
                    <a:pt x="26" y="15"/>
                  </a:lnTo>
                  <a:lnTo>
                    <a:pt x="26" y="10"/>
                  </a:lnTo>
                  <a:lnTo>
                    <a:pt x="24" y="6"/>
                  </a:lnTo>
                  <a:lnTo>
                    <a:pt x="28" y="2"/>
                  </a:lnTo>
                  <a:lnTo>
                    <a:pt x="28" y="0"/>
                  </a:lnTo>
                  <a:lnTo>
                    <a:pt x="34" y="0"/>
                  </a:lnTo>
                  <a:lnTo>
                    <a:pt x="36" y="2"/>
                  </a:lnTo>
                  <a:lnTo>
                    <a:pt x="41" y="6"/>
                  </a:lnTo>
                  <a:lnTo>
                    <a:pt x="45" y="10"/>
                  </a:lnTo>
                  <a:lnTo>
                    <a:pt x="49" y="12"/>
                  </a:lnTo>
                  <a:lnTo>
                    <a:pt x="49" y="17"/>
                  </a:lnTo>
                  <a:lnTo>
                    <a:pt x="47" y="19"/>
                  </a:lnTo>
                  <a:lnTo>
                    <a:pt x="55" y="27"/>
                  </a:lnTo>
                  <a:lnTo>
                    <a:pt x="58" y="30"/>
                  </a:lnTo>
                  <a:lnTo>
                    <a:pt x="66" y="30"/>
                  </a:lnTo>
                  <a:lnTo>
                    <a:pt x="70" y="34"/>
                  </a:lnTo>
                  <a:lnTo>
                    <a:pt x="73" y="30"/>
                  </a:lnTo>
                  <a:lnTo>
                    <a:pt x="79" y="30"/>
                  </a:lnTo>
                  <a:lnTo>
                    <a:pt x="83" y="36"/>
                  </a:lnTo>
                  <a:lnTo>
                    <a:pt x="87" y="36"/>
                  </a:lnTo>
                  <a:lnTo>
                    <a:pt x="87" y="40"/>
                  </a:lnTo>
                  <a:lnTo>
                    <a:pt x="87" y="42"/>
                  </a:lnTo>
                  <a:lnTo>
                    <a:pt x="92" y="44"/>
                  </a:lnTo>
                  <a:lnTo>
                    <a:pt x="92" y="45"/>
                  </a:lnTo>
                  <a:lnTo>
                    <a:pt x="88" y="47"/>
                  </a:lnTo>
                  <a:lnTo>
                    <a:pt x="87" y="55"/>
                  </a:lnTo>
                  <a:lnTo>
                    <a:pt x="85" y="57"/>
                  </a:lnTo>
                  <a:lnTo>
                    <a:pt x="83" y="57"/>
                  </a:lnTo>
                  <a:lnTo>
                    <a:pt x="77" y="59"/>
                  </a:lnTo>
                  <a:lnTo>
                    <a:pt x="73" y="59"/>
                  </a:lnTo>
                  <a:lnTo>
                    <a:pt x="75" y="60"/>
                  </a:lnTo>
                  <a:lnTo>
                    <a:pt x="79" y="66"/>
                  </a:lnTo>
                  <a:lnTo>
                    <a:pt x="75" y="70"/>
                  </a:lnTo>
                  <a:lnTo>
                    <a:pt x="77" y="72"/>
                  </a:lnTo>
                  <a:lnTo>
                    <a:pt x="79" y="72"/>
                  </a:lnTo>
                  <a:lnTo>
                    <a:pt x="83" y="76"/>
                  </a:lnTo>
                  <a:lnTo>
                    <a:pt x="87" y="77"/>
                  </a:lnTo>
                  <a:lnTo>
                    <a:pt x="92" y="79"/>
                  </a:lnTo>
                  <a:lnTo>
                    <a:pt x="96" y="81"/>
                  </a:lnTo>
                  <a:lnTo>
                    <a:pt x="102" y="85"/>
                  </a:lnTo>
                  <a:lnTo>
                    <a:pt x="107" y="91"/>
                  </a:lnTo>
                  <a:lnTo>
                    <a:pt x="109" y="94"/>
                  </a:lnTo>
                  <a:lnTo>
                    <a:pt x="109" y="96"/>
                  </a:lnTo>
                  <a:lnTo>
                    <a:pt x="115" y="104"/>
                  </a:lnTo>
                  <a:lnTo>
                    <a:pt x="117" y="108"/>
                  </a:lnTo>
                  <a:lnTo>
                    <a:pt x="120" y="109"/>
                  </a:lnTo>
                  <a:lnTo>
                    <a:pt x="122" y="109"/>
                  </a:lnTo>
                  <a:lnTo>
                    <a:pt x="126" y="113"/>
                  </a:lnTo>
                  <a:lnTo>
                    <a:pt x="126" y="115"/>
                  </a:lnTo>
                  <a:lnTo>
                    <a:pt x="128" y="119"/>
                  </a:lnTo>
                  <a:lnTo>
                    <a:pt x="132" y="119"/>
                  </a:lnTo>
                  <a:lnTo>
                    <a:pt x="132" y="119"/>
                  </a:lnTo>
                  <a:lnTo>
                    <a:pt x="132" y="121"/>
                  </a:lnTo>
                  <a:lnTo>
                    <a:pt x="134" y="125"/>
                  </a:lnTo>
                  <a:lnTo>
                    <a:pt x="137" y="125"/>
                  </a:lnTo>
                  <a:lnTo>
                    <a:pt x="139" y="128"/>
                  </a:lnTo>
                  <a:lnTo>
                    <a:pt x="143" y="128"/>
                  </a:lnTo>
                  <a:lnTo>
                    <a:pt x="147" y="128"/>
                  </a:lnTo>
                  <a:lnTo>
                    <a:pt x="147" y="128"/>
                  </a:lnTo>
                  <a:lnTo>
                    <a:pt x="145" y="132"/>
                  </a:lnTo>
                  <a:lnTo>
                    <a:pt x="143" y="136"/>
                  </a:lnTo>
                  <a:lnTo>
                    <a:pt x="145" y="140"/>
                  </a:lnTo>
                  <a:lnTo>
                    <a:pt x="147" y="140"/>
                  </a:lnTo>
                  <a:lnTo>
                    <a:pt x="147" y="143"/>
                  </a:lnTo>
                  <a:lnTo>
                    <a:pt x="143" y="149"/>
                  </a:lnTo>
                  <a:lnTo>
                    <a:pt x="143" y="153"/>
                  </a:lnTo>
                  <a:lnTo>
                    <a:pt x="145" y="155"/>
                  </a:lnTo>
                  <a:lnTo>
                    <a:pt x="145" y="160"/>
                  </a:lnTo>
                  <a:lnTo>
                    <a:pt x="141" y="162"/>
                  </a:lnTo>
                  <a:lnTo>
                    <a:pt x="139" y="162"/>
                  </a:lnTo>
                  <a:lnTo>
                    <a:pt x="134" y="160"/>
                  </a:lnTo>
                  <a:lnTo>
                    <a:pt x="132" y="158"/>
                  </a:lnTo>
                  <a:lnTo>
                    <a:pt x="132" y="158"/>
                  </a:lnTo>
                  <a:lnTo>
                    <a:pt x="122" y="158"/>
                  </a:lnTo>
                  <a:lnTo>
                    <a:pt x="122" y="160"/>
                  </a:lnTo>
                  <a:lnTo>
                    <a:pt x="126" y="166"/>
                  </a:lnTo>
                  <a:lnTo>
                    <a:pt x="122" y="168"/>
                  </a:lnTo>
                  <a:lnTo>
                    <a:pt x="126" y="170"/>
                  </a:lnTo>
                  <a:lnTo>
                    <a:pt x="126" y="175"/>
                  </a:lnTo>
                  <a:lnTo>
                    <a:pt x="120" y="174"/>
                  </a:lnTo>
                  <a:lnTo>
                    <a:pt x="117" y="168"/>
                  </a:lnTo>
                  <a:lnTo>
                    <a:pt x="111" y="166"/>
                  </a:lnTo>
                  <a:lnTo>
                    <a:pt x="109" y="164"/>
                  </a:lnTo>
                  <a:lnTo>
                    <a:pt x="103" y="160"/>
                  </a:lnTo>
                  <a:lnTo>
                    <a:pt x="107" y="160"/>
                  </a:lnTo>
                  <a:lnTo>
                    <a:pt x="109" y="158"/>
                  </a:lnTo>
                  <a:lnTo>
                    <a:pt x="109" y="149"/>
                  </a:lnTo>
                  <a:lnTo>
                    <a:pt x="107" y="149"/>
                  </a:lnTo>
                  <a:lnTo>
                    <a:pt x="109" y="145"/>
                  </a:lnTo>
                  <a:lnTo>
                    <a:pt x="109" y="141"/>
                  </a:lnTo>
                  <a:lnTo>
                    <a:pt x="111" y="138"/>
                  </a:lnTo>
                  <a:lnTo>
                    <a:pt x="109" y="136"/>
                  </a:lnTo>
                  <a:lnTo>
                    <a:pt x="107" y="132"/>
                  </a:lnTo>
                  <a:lnTo>
                    <a:pt x="107" y="130"/>
                  </a:lnTo>
                  <a:lnTo>
                    <a:pt x="103" y="128"/>
                  </a:lnTo>
                  <a:lnTo>
                    <a:pt x="98" y="128"/>
                  </a:lnTo>
                  <a:lnTo>
                    <a:pt x="96" y="125"/>
                  </a:lnTo>
                  <a:lnTo>
                    <a:pt x="92" y="121"/>
                  </a:lnTo>
                  <a:lnTo>
                    <a:pt x="94" y="119"/>
                  </a:lnTo>
                  <a:lnTo>
                    <a:pt x="94" y="115"/>
                  </a:lnTo>
                  <a:lnTo>
                    <a:pt x="92" y="109"/>
                  </a:lnTo>
                  <a:lnTo>
                    <a:pt x="94" y="108"/>
                  </a:lnTo>
                  <a:lnTo>
                    <a:pt x="94" y="104"/>
                  </a:lnTo>
                  <a:lnTo>
                    <a:pt x="92" y="100"/>
                  </a:lnTo>
                  <a:lnTo>
                    <a:pt x="87" y="96"/>
                  </a:lnTo>
                  <a:lnTo>
                    <a:pt x="79" y="91"/>
                  </a:lnTo>
                  <a:lnTo>
                    <a:pt x="77" y="85"/>
                  </a:lnTo>
                  <a:lnTo>
                    <a:pt x="70" y="83"/>
                  </a:lnTo>
                  <a:lnTo>
                    <a:pt x="62" y="85"/>
                  </a:lnTo>
                  <a:lnTo>
                    <a:pt x="58" y="94"/>
                  </a:lnTo>
                  <a:lnTo>
                    <a:pt x="53" y="94"/>
                  </a:lnTo>
                  <a:lnTo>
                    <a:pt x="49" y="91"/>
                  </a:lnTo>
                  <a:lnTo>
                    <a:pt x="45" y="91"/>
                  </a:lnTo>
                  <a:lnTo>
                    <a:pt x="38" y="85"/>
                  </a:lnTo>
                  <a:lnTo>
                    <a:pt x="34" y="91"/>
                  </a:lnTo>
                  <a:lnTo>
                    <a:pt x="34" y="94"/>
                  </a:lnTo>
                  <a:lnTo>
                    <a:pt x="28" y="94"/>
                  </a:lnTo>
                  <a:lnTo>
                    <a:pt x="23" y="96"/>
                  </a:lnTo>
                  <a:lnTo>
                    <a:pt x="23" y="89"/>
                  </a:lnTo>
                  <a:lnTo>
                    <a:pt x="23" y="81"/>
                  </a:lnTo>
                  <a:lnTo>
                    <a:pt x="21" y="76"/>
                  </a:lnTo>
                  <a:lnTo>
                    <a:pt x="23" y="74"/>
                  </a:lnTo>
                  <a:lnTo>
                    <a:pt x="23" y="70"/>
                  </a:lnTo>
                  <a:lnTo>
                    <a:pt x="21" y="66"/>
                  </a:lnTo>
                  <a:lnTo>
                    <a:pt x="23" y="64"/>
                  </a:lnTo>
                  <a:lnTo>
                    <a:pt x="23" y="60"/>
                  </a:lnTo>
                  <a:lnTo>
                    <a:pt x="15" y="60"/>
                  </a:lnTo>
                  <a:lnTo>
                    <a:pt x="13" y="60"/>
                  </a:lnTo>
                  <a:lnTo>
                    <a:pt x="9" y="60"/>
                  </a:lnTo>
                  <a:lnTo>
                    <a:pt x="6" y="57"/>
                  </a:lnTo>
                  <a:lnTo>
                    <a:pt x="9" y="55"/>
                  </a:lnTo>
                  <a:lnTo>
                    <a:pt x="9" y="47"/>
                  </a:lnTo>
                  <a:lnTo>
                    <a:pt x="6" y="44"/>
                  </a:lnTo>
                  <a:lnTo>
                    <a:pt x="2" y="45"/>
                  </a:lnTo>
                  <a:lnTo>
                    <a:pt x="0" y="40"/>
                  </a:lnTo>
                  <a:lnTo>
                    <a:pt x="2" y="36"/>
                  </a:lnTo>
                  <a:lnTo>
                    <a:pt x="4" y="36"/>
                  </a:lnTo>
                  <a:lnTo>
                    <a:pt x="6" y="34"/>
                  </a:lnTo>
                  <a:lnTo>
                    <a:pt x="6" y="30"/>
                  </a:lnTo>
                  <a:lnTo>
                    <a:pt x="6" y="27"/>
                  </a:lnTo>
                  <a:lnTo>
                    <a:pt x="6" y="25"/>
                  </a:lnTo>
                  <a:lnTo>
                    <a:pt x="11" y="23"/>
                  </a:lnTo>
                  <a:lnTo>
                    <a:pt x="15" y="19"/>
                  </a:lnTo>
                  <a:lnTo>
                    <a:pt x="15" y="19"/>
                  </a:lnTo>
                  <a:lnTo>
                    <a:pt x="15" y="19"/>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500" name="Freeform 185">
              <a:extLst>
                <a:ext uri="{FF2B5EF4-FFF2-40B4-BE49-F238E27FC236}">
                  <a16:creationId xmlns:a16="http://schemas.microsoft.com/office/drawing/2014/main" id="{A4B3ACBF-BF65-4998-BCD6-7BBCD3CBAF95}"/>
                </a:ext>
              </a:extLst>
            </p:cNvPr>
            <p:cNvSpPr>
              <a:spLocks noEditPoints="1"/>
            </p:cNvSpPr>
            <p:nvPr/>
          </p:nvSpPr>
          <p:spPr bwMode="auto">
            <a:xfrm>
              <a:off x="9921924" y="2665086"/>
              <a:ext cx="55268" cy="103541"/>
            </a:xfrm>
            <a:custGeom>
              <a:avLst/>
              <a:gdLst/>
              <a:ahLst/>
              <a:cxnLst>
                <a:cxn ang="0">
                  <a:pos x="51" y="15"/>
                </a:cxn>
                <a:cxn ang="0">
                  <a:pos x="66" y="26"/>
                </a:cxn>
                <a:cxn ang="0">
                  <a:pos x="68" y="56"/>
                </a:cxn>
                <a:cxn ang="0">
                  <a:pos x="94" y="49"/>
                </a:cxn>
                <a:cxn ang="0">
                  <a:pos x="126" y="51"/>
                </a:cxn>
                <a:cxn ang="0">
                  <a:pos x="139" y="75"/>
                </a:cxn>
                <a:cxn ang="0">
                  <a:pos x="152" y="90"/>
                </a:cxn>
                <a:cxn ang="0">
                  <a:pos x="154" y="109"/>
                </a:cxn>
                <a:cxn ang="0">
                  <a:pos x="139" y="120"/>
                </a:cxn>
                <a:cxn ang="0">
                  <a:pos x="113" y="122"/>
                </a:cxn>
                <a:cxn ang="0">
                  <a:pos x="100" y="154"/>
                </a:cxn>
                <a:cxn ang="0">
                  <a:pos x="103" y="169"/>
                </a:cxn>
                <a:cxn ang="0">
                  <a:pos x="94" y="164"/>
                </a:cxn>
                <a:cxn ang="0">
                  <a:pos x="85" y="160"/>
                </a:cxn>
                <a:cxn ang="0">
                  <a:pos x="73" y="154"/>
                </a:cxn>
                <a:cxn ang="0">
                  <a:pos x="68" y="143"/>
                </a:cxn>
                <a:cxn ang="0">
                  <a:pos x="56" y="145"/>
                </a:cxn>
                <a:cxn ang="0">
                  <a:pos x="56" y="151"/>
                </a:cxn>
                <a:cxn ang="0">
                  <a:pos x="54" y="171"/>
                </a:cxn>
                <a:cxn ang="0">
                  <a:pos x="43" y="207"/>
                </a:cxn>
                <a:cxn ang="0">
                  <a:pos x="45" y="218"/>
                </a:cxn>
                <a:cxn ang="0">
                  <a:pos x="51" y="224"/>
                </a:cxn>
                <a:cxn ang="0">
                  <a:pos x="58" y="239"/>
                </a:cxn>
                <a:cxn ang="0">
                  <a:pos x="66" y="241"/>
                </a:cxn>
                <a:cxn ang="0">
                  <a:pos x="70" y="260"/>
                </a:cxn>
                <a:cxn ang="0">
                  <a:pos x="73" y="264"/>
                </a:cxn>
                <a:cxn ang="0">
                  <a:pos x="88" y="275"/>
                </a:cxn>
                <a:cxn ang="0">
                  <a:pos x="100" y="288"/>
                </a:cxn>
                <a:cxn ang="0">
                  <a:pos x="81" y="294"/>
                </a:cxn>
                <a:cxn ang="0">
                  <a:pos x="75" y="279"/>
                </a:cxn>
                <a:cxn ang="0">
                  <a:pos x="54" y="275"/>
                </a:cxn>
                <a:cxn ang="0">
                  <a:pos x="51" y="265"/>
                </a:cxn>
                <a:cxn ang="0">
                  <a:pos x="38" y="245"/>
                </a:cxn>
                <a:cxn ang="0">
                  <a:pos x="30" y="245"/>
                </a:cxn>
                <a:cxn ang="0">
                  <a:pos x="32" y="224"/>
                </a:cxn>
                <a:cxn ang="0">
                  <a:pos x="32" y="211"/>
                </a:cxn>
                <a:cxn ang="0">
                  <a:pos x="45" y="179"/>
                </a:cxn>
                <a:cxn ang="0">
                  <a:pos x="43" y="154"/>
                </a:cxn>
                <a:cxn ang="0">
                  <a:pos x="34" y="126"/>
                </a:cxn>
                <a:cxn ang="0">
                  <a:pos x="26" y="102"/>
                </a:cxn>
                <a:cxn ang="0">
                  <a:pos x="24" y="79"/>
                </a:cxn>
                <a:cxn ang="0">
                  <a:pos x="6" y="53"/>
                </a:cxn>
                <a:cxn ang="0">
                  <a:pos x="6" y="34"/>
                </a:cxn>
                <a:cxn ang="0">
                  <a:pos x="21" y="17"/>
                </a:cxn>
                <a:cxn ang="0">
                  <a:pos x="36" y="6"/>
                </a:cxn>
                <a:cxn ang="0">
                  <a:pos x="45" y="0"/>
                </a:cxn>
                <a:cxn ang="0">
                  <a:pos x="56" y="279"/>
                </a:cxn>
                <a:cxn ang="0">
                  <a:pos x="43" y="258"/>
                </a:cxn>
                <a:cxn ang="0">
                  <a:pos x="43" y="258"/>
                </a:cxn>
                <a:cxn ang="0">
                  <a:pos x="32" y="254"/>
                </a:cxn>
                <a:cxn ang="0">
                  <a:pos x="30" y="249"/>
                </a:cxn>
                <a:cxn ang="0">
                  <a:pos x="96" y="168"/>
                </a:cxn>
                <a:cxn ang="0">
                  <a:pos x="60" y="215"/>
                </a:cxn>
                <a:cxn ang="0">
                  <a:pos x="58" y="220"/>
                </a:cxn>
              </a:cxnLst>
              <a:rect l="0" t="0" r="r" b="b"/>
              <a:pathLst>
                <a:path w="158" h="296">
                  <a:moveTo>
                    <a:pt x="45" y="0"/>
                  </a:moveTo>
                  <a:lnTo>
                    <a:pt x="47" y="4"/>
                  </a:lnTo>
                  <a:lnTo>
                    <a:pt x="51" y="4"/>
                  </a:lnTo>
                  <a:lnTo>
                    <a:pt x="54" y="6"/>
                  </a:lnTo>
                  <a:lnTo>
                    <a:pt x="54" y="13"/>
                  </a:lnTo>
                  <a:lnTo>
                    <a:pt x="51" y="15"/>
                  </a:lnTo>
                  <a:lnTo>
                    <a:pt x="54" y="21"/>
                  </a:lnTo>
                  <a:lnTo>
                    <a:pt x="58" y="21"/>
                  </a:lnTo>
                  <a:lnTo>
                    <a:pt x="60" y="19"/>
                  </a:lnTo>
                  <a:lnTo>
                    <a:pt x="68" y="19"/>
                  </a:lnTo>
                  <a:lnTo>
                    <a:pt x="68" y="22"/>
                  </a:lnTo>
                  <a:lnTo>
                    <a:pt x="66" y="26"/>
                  </a:lnTo>
                  <a:lnTo>
                    <a:pt x="68" y="30"/>
                  </a:lnTo>
                  <a:lnTo>
                    <a:pt x="68" y="34"/>
                  </a:lnTo>
                  <a:lnTo>
                    <a:pt x="66" y="34"/>
                  </a:lnTo>
                  <a:lnTo>
                    <a:pt x="68" y="39"/>
                  </a:lnTo>
                  <a:lnTo>
                    <a:pt x="68" y="47"/>
                  </a:lnTo>
                  <a:lnTo>
                    <a:pt x="68" y="56"/>
                  </a:lnTo>
                  <a:lnTo>
                    <a:pt x="73" y="55"/>
                  </a:lnTo>
                  <a:lnTo>
                    <a:pt x="79" y="53"/>
                  </a:lnTo>
                  <a:lnTo>
                    <a:pt x="79" y="49"/>
                  </a:lnTo>
                  <a:lnTo>
                    <a:pt x="85" y="45"/>
                  </a:lnTo>
                  <a:lnTo>
                    <a:pt x="90" y="49"/>
                  </a:lnTo>
                  <a:lnTo>
                    <a:pt x="94" y="49"/>
                  </a:lnTo>
                  <a:lnTo>
                    <a:pt x="98" y="53"/>
                  </a:lnTo>
                  <a:lnTo>
                    <a:pt x="105" y="53"/>
                  </a:lnTo>
                  <a:lnTo>
                    <a:pt x="109" y="43"/>
                  </a:lnTo>
                  <a:lnTo>
                    <a:pt x="115" y="43"/>
                  </a:lnTo>
                  <a:lnTo>
                    <a:pt x="122" y="45"/>
                  </a:lnTo>
                  <a:lnTo>
                    <a:pt x="126" y="51"/>
                  </a:lnTo>
                  <a:lnTo>
                    <a:pt x="134" y="56"/>
                  </a:lnTo>
                  <a:lnTo>
                    <a:pt x="137" y="60"/>
                  </a:lnTo>
                  <a:lnTo>
                    <a:pt x="139" y="64"/>
                  </a:lnTo>
                  <a:lnTo>
                    <a:pt x="139" y="68"/>
                  </a:lnTo>
                  <a:lnTo>
                    <a:pt x="137" y="70"/>
                  </a:lnTo>
                  <a:lnTo>
                    <a:pt x="139" y="75"/>
                  </a:lnTo>
                  <a:lnTo>
                    <a:pt x="139" y="79"/>
                  </a:lnTo>
                  <a:lnTo>
                    <a:pt x="137" y="81"/>
                  </a:lnTo>
                  <a:lnTo>
                    <a:pt x="143" y="85"/>
                  </a:lnTo>
                  <a:lnTo>
                    <a:pt x="145" y="88"/>
                  </a:lnTo>
                  <a:lnTo>
                    <a:pt x="149" y="88"/>
                  </a:lnTo>
                  <a:lnTo>
                    <a:pt x="152" y="90"/>
                  </a:lnTo>
                  <a:lnTo>
                    <a:pt x="152" y="92"/>
                  </a:lnTo>
                  <a:lnTo>
                    <a:pt x="154" y="96"/>
                  </a:lnTo>
                  <a:lnTo>
                    <a:pt x="158" y="98"/>
                  </a:lnTo>
                  <a:lnTo>
                    <a:pt x="154" y="102"/>
                  </a:lnTo>
                  <a:lnTo>
                    <a:pt x="154" y="105"/>
                  </a:lnTo>
                  <a:lnTo>
                    <a:pt x="154" y="109"/>
                  </a:lnTo>
                  <a:lnTo>
                    <a:pt x="154" y="109"/>
                  </a:lnTo>
                  <a:lnTo>
                    <a:pt x="154" y="119"/>
                  </a:lnTo>
                  <a:lnTo>
                    <a:pt x="154" y="120"/>
                  </a:lnTo>
                  <a:lnTo>
                    <a:pt x="149" y="122"/>
                  </a:lnTo>
                  <a:lnTo>
                    <a:pt x="145" y="119"/>
                  </a:lnTo>
                  <a:lnTo>
                    <a:pt x="139" y="120"/>
                  </a:lnTo>
                  <a:lnTo>
                    <a:pt x="137" y="119"/>
                  </a:lnTo>
                  <a:lnTo>
                    <a:pt x="134" y="119"/>
                  </a:lnTo>
                  <a:lnTo>
                    <a:pt x="128" y="120"/>
                  </a:lnTo>
                  <a:lnTo>
                    <a:pt x="126" y="119"/>
                  </a:lnTo>
                  <a:lnTo>
                    <a:pt x="120" y="119"/>
                  </a:lnTo>
                  <a:lnTo>
                    <a:pt x="113" y="122"/>
                  </a:lnTo>
                  <a:lnTo>
                    <a:pt x="109" y="122"/>
                  </a:lnTo>
                  <a:lnTo>
                    <a:pt x="105" y="128"/>
                  </a:lnTo>
                  <a:lnTo>
                    <a:pt x="103" y="134"/>
                  </a:lnTo>
                  <a:lnTo>
                    <a:pt x="100" y="137"/>
                  </a:lnTo>
                  <a:lnTo>
                    <a:pt x="100" y="145"/>
                  </a:lnTo>
                  <a:lnTo>
                    <a:pt x="100" y="154"/>
                  </a:lnTo>
                  <a:lnTo>
                    <a:pt x="105" y="154"/>
                  </a:lnTo>
                  <a:lnTo>
                    <a:pt x="105" y="158"/>
                  </a:lnTo>
                  <a:lnTo>
                    <a:pt x="105" y="166"/>
                  </a:lnTo>
                  <a:lnTo>
                    <a:pt x="105" y="168"/>
                  </a:lnTo>
                  <a:lnTo>
                    <a:pt x="105" y="168"/>
                  </a:lnTo>
                  <a:lnTo>
                    <a:pt x="103" y="169"/>
                  </a:lnTo>
                  <a:lnTo>
                    <a:pt x="103" y="171"/>
                  </a:lnTo>
                  <a:lnTo>
                    <a:pt x="103" y="169"/>
                  </a:lnTo>
                  <a:lnTo>
                    <a:pt x="100" y="166"/>
                  </a:lnTo>
                  <a:lnTo>
                    <a:pt x="98" y="166"/>
                  </a:lnTo>
                  <a:lnTo>
                    <a:pt x="98" y="164"/>
                  </a:lnTo>
                  <a:lnTo>
                    <a:pt x="94" y="164"/>
                  </a:lnTo>
                  <a:lnTo>
                    <a:pt x="90" y="158"/>
                  </a:lnTo>
                  <a:lnTo>
                    <a:pt x="86" y="158"/>
                  </a:lnTo>
                  <a:lnTo>
                    <a:pt x="85" y="158"/>
                  </a:lnTo>
                  <a:lnTo>
                    <a:pt x="85" y="160"/>
                  </a:lnTo>
                  <a:lnTo>
                    <a:pt x="85" y="160"/>
                  </a:lnTo>
                  <a:lnTo>
                    <a:pt x="85" y="160"/>
                  </a:lnTo>
                  <a:lnTo>
                    <a:pt x="79" y="158"/>
                  </a:lnTo>
                  <a:lnTo>
                    <a:pt x="75" y="160"/>
                  </a:lnTo>
                  <a:lnTo>
                    <a:pt x="73" y="158"/>
                  </a:lnTo>
                  <a:lnTo>
                    <a:pt x="71" y="158"/>
                  </a:lnTo>
                  <a:lnTo>
                    <a:pt x="71" y="158"/>
                  </a:lnTo>
                  <a:lnTo>
                    <a:pt x="73" y="154"/>
                  </a:lnTo>
                  <a:lnTo>
                    <a:pt x="71" y="151"/>
                  </a:lnTo>
                  <a:lnTo>
                    <a:pt x="71" y="145"/>
                  </a:lnTo>
                  <a:lnTo>
                    <a:pt x="73" y="145"/>
                  </a:lnTo>
                  <a:lnTo>
                    <a:pt x="71" y="143"/>
                  </a:lnTo>
                  <a:lnTo>
                    <a:pt x="68" y="143"/>
                  </a:lnTo>
                  <a:lnTo>
                    <a:pt x="68" y="143"/>
                  </a:lnTo>
                  <a:lnTo>
                    <a:pt x="66" y="143"/>
                  </a:lnTo>
                  <a:lnTo>
                    <a:pt x="66" y="141"/>
                  </a:lnTo>
                  <a:lnTo>
                    <a:pt x="62" y="143"/>
                  </a:lnTo>
                  <a:lnTo>
                    <a:pt x="60" y="143"/>
                  </a:lnTo>
                  <a:lnTo>
                    <a:pt x="58" y="143"/>
                  </a:lnTo>
                  <a:lnTo>
                    <a:pt x="56" y="145"/>
                  </a:lnTo>
                  <a:lnTo>
                    <a:pt x="54" y="145"/>
                  </a:lnTo>
                  <a:lnTo>
                    <a:pt x="54" y="143"/>
                  </a:lnTo>
                  <a:lnTo>
                    <a:pt x="54" y="145"/>
                  </a:lnTo>
                  <a:lnTo>
                    <a:pt x="54" y="145"/>
                  </a:lnTo>
                  <a:lnTo>
                    <a:pt x="56" y="149"/>
                  </a:lnTo>
                  <a:lnTo>
                    <a:pt x="56" y="151"/>
                  </a:lnTo>
                  <a:lnTo>
                    <a:pt x="54" y="154"/>
                  </a:lnTo>
                  <a:lnTo>
                    <a:pt x="54" y="158"/>
                  </a:lnTo>
                  <a:lnTo>
                    <a:pt x="54" y="160"/>
                  </a:lnTo>
                  <a:lnTo>
                    <a:pt x="54" y="164"/>
                  </a:lnTo>
                  <a:lnTo>
                    <a:pt x="54" y="168"/>
                  </a:lnTo>
                  <a:lnTo>
                    <a:pt x="54" y="171"/>
                  </a:lnTo>
                  <a:lnTo>
                    <a:pt x="51" y="175"/>
                  </a:lnTo>
                  <a:lnTo>
                    <a:pt x="51" y="179"/>
                  </a:lnTo>
                  <a:lnTo>
                    <a:pt x="49" y="194"/>
                  </a:lnTo>
                  <a:lnTo>
                    <a:pt x="45" y="200"/>
                  </a:lnTo>
                  <a:lnTo>
                    <a:pt x="45" y="201"/>
                  </a:lnTo>
                  <a:lnTo>
                    <a:pt x="43" y="207"/>
                  </a:lnTo>
                  <a:lnTo>
                    <a:pt x="45" y="207"/>
                  </a:lnTo>
                  <a:lnTo>
                    <a:pt x="45" y="207"/>
                  </a:lnTo>
                  <a:lnTo>
                    <a:pt x="43" y="211"/>
                  </a:lnTo>
                  <a:lnTo>
                    <a:pt x="43" y="211"/>
                  </a:lnTo>
                  <a:lnTo>
                    <a:pt x="45" y="217"/>
                  </a:lnTo>
                  <a:lnTo>
                    <a:pt x="45" y="218"/>
                  </a:lnTo>
                  <a:lnTo>
                    <a:pt x="49" y="224"/>
                  </a:lnTo>
                  <a:lnTo>
                    <a:pt x="47" y="226"/>
                  </a:lnTo>
                  <a:lnTo>
                    <a:pt x="49" y="230"/>
                  </a:lnTo>
                  <a:lnTo>
                    <a:pt x="51" y="230"/>
                  </a:lnTo>
                  <a:lnTo>
                    <a:pt x="51" y="226"/>
                  </a:lnTo>
                  <a:lnTo>
                    <a:pt x="51" y="224"/>
                  </a:lnTo>
                  <a:lnTo>
                    <a:pt x="51" y="226"/>
                  </a:lnTo>
                  <a:lnTo>
                    <a:pt x="54" y="226"/>
                  </a:lnTo>
                  <a:lnTo>
                    <a:pt x="56" y="226"/>
                  </a:lnTo>
                  <a:lnTo>
                    <a:pt x="56" y="230"/>
                  </a:lnTo>
                  <a:lnTo>
                    <a:pt x="58" y="233"/>
                  </a:lnTo>
                  <a:lnTo>
                    <a:pt x="58" y="239"/>
                  </a:lnTo>
                  <a:lnTo>
                    <a:pt x="60" y="239"/>
                  </a:lnTo>
                  <a:lnTo>
                    <a:pt x="62" y="241"/>
                  </a:lnTo>
                  <a:lnTo>
                    <a:pt x="64" y="241"/>
                  </a:lnTo>
                  <a:lnTo>
                    <a:pt x="64" y="239"/>
                  </a:lnTo>
                  <a:lnTo>
                    <a:pt x="64" y="239"/>
                  </a:lnTo>
                  <a:lnTo>
                    <a:pt x="66" y="241"/>
                  </a:lnTo>
                  <a:lnTo>
                    <a:pt x="68" y="245"/>
                  </a:lnTo>
                  <a:lnTo>
                    <a:pt x="68" y="247"/>
                  </a:lnTo>
                  <a:lnTo>
                    <a:pt x="70" y="249"/>
                  </a:lnTo>
                  <a:lnTo>
                    <a:pt x="71" y="256"/>
                  </a:lnTo>
                  <a:lnTo>
                    <a:pt x="71" y="258"/>
                  </a:lnTo>
                  <a:lnTo>
                    <a:pt x="70" y="260"/>
                  </a:lnTo>
                  <a:lnTo>
                    <a:pt x="70" y="258"/>
                  </a:lnTo>
                  <a:lnTo>
                    <a:pt x="66" y="260"/>
                  </a:lnTo>
                  <a:lnTo>
                    <a:pt x="66" y="264"/>
                  </a:lnTo>
                  <a:lnTo>
                    <a:pt x="71" y="265"/>
                  </a:lnTo>
                  <a:lnTo>
                    <a:pt x="71" y="260"/>
                  </a:lnTo>
                  <a:lnTo>
                    <a:pt x="73" y="264"/>
                  </a:lnTo>
                  <a:lnTo>
                    <a:pt x="73" y="265"/>
                  </a:lnTo>
                  <a:lnTo>
                    <a:pt x="75" y="269"/>
                  </a:lnTo>
                  <a:lnTo>
                    <a:pt x="79" y="275"/>
                  </a:lnTo>
                  <a:lnTo>
                    <a:pt x="85" y="275"/>
                  </a:lnTo>
                  <a:lnTo>
                    <a:pt x="85" y="275"/>
                  </a:lnTo>
                  <a:lnTo>
                    <a:pt x="88" y="275"/>
                  </a:lnTo>
                  <a:lnTo>
                    <a:pt x="92" y="275"/>
                  </a:lnTo>
                  <a:lnTo>
                    <a:pt x="94" y="281"/>
                  </a:lnTo>
                  <a:lnTo>
                    <a:pt x="96" y="282"/>
                  </a:lnTo>
                  <a:lnTo>
                    <a:pt x="100" y="286"/>
                  </a:lnTo>
                  <a:lnTo>
                    <a:pt x="100" y="288"/>
                  </a:lnTo>
                  <a:lnTo>
                    <a:pt x="100" y="288"/>
                  </a:lnTo>
                  <a:lnTo>
                    <a:pt x="100" y="292"/>
                  </a:lnTo>
                  <a:lnTo>
                    <a:pt x="96" y="294"/>
                  </a:lnTo>
                  <a:lnTo>
                    <a:pt x="94" y="292"/>
                  </a:lnTo>
                  <a:lnTo>
                    <a:pt x="90" y="292"/>
                  </a:lnTo>
                  <a:lnTo>
                    <a:pt x="86" y="296"/>
                  </a:lnTo>
                  <a:lnTo>
                    <a:pt x="81" y="294"/>
                  </a:lnTo>
                  <a:lnTo>
                    <a:pt x="81" y="292"/>
                  </a:lnTo>
                  <a:lnTo>
                    <a:pt x="85" y="288"/>
                  </a:lnTo>
                  <a:lnTo>
                    <a:pt x="85" y="282"/>
                  </a:lnTo>
                  <a:lnTo>
                    <a:pt x="81" y="281"/>
                  </a:lnTo>
                  <a:lnTo>
                    <a:pt x="79" y="281"/>
                  </a:lnTo>
                  <a:lnTo>
                    <a:pt x="75" y="279"/>
                  </a:lnTo>
                  <a:lnTo>
                    <a:pt x="71" y="279"/>
                  </a:lnTo>
                  <a:lnTo>
                    <a:pt x="68" y="275"/>
                  </a:lnTo>
                  <a:lnTo>
                    <a:pt x="66" y="279"/>
                  </a:lnTo>
                  <a:lnTo>
                    <a:pt x="64" y="281"/>
                  </a:lnTo>
                  <a:lnTo>
                    <a:pt x="64" y="279"/>
                  </a:lnTo>
                  <a:lnTo>
                    <a:pt x="54" y="275"/>
                  </a:lnTo>
                  <a:lnTo>
                    <a:pt x="54" y="271"/>
                  </a:lnTo>
                  <a:lnTo>
                    <a:pt x="56" y="269"/>
                  </a:lnTo>
                  <a:lnTo>
                    <a:pt x="56" y="269"/>
                  </a:lnTo>
                  <a:lnTo>
                    <a:pt x="54" y="269"/>
                  </a:lnTo>
                  <a:lnTo>
                    <a:pt x="54" y="265"/>
                  </a:lnTo>
                  <a:lnTo>
                    <a:pt x="51" y="265"/>
                  </a:lnTo>
                  <a:lnTo>
                    <a:pt x="51" y="260"/>
                  </a:lnTo>
                  <a:lnTo>
                    <a:pt x="47" y="256"/>
                  </a:lnTo>
                  <a:lnTo>
                    <a:pt x="43" y="256"/>
                  </a:lnTo>
                  <a:lnTo>
                    <a:pt x="41" y="249"/>
                  </a:lnTo>
                  <a:lnTo>
                    <a:pt x="38" y="249"/>
                  </a:lnTo>
                  <a:lnTo>
                    <a:pt x="38" y="245"/>
                  </a:lnTo>
                  <a:lnTo>
                    <a:pt x="36" y="243"/>
                  </a:lnTo>
                  <a:lnTo>
                    <a:pt x="36" y="241"/>
                  </a:lnTo>
                  <a:lnTo>
                    <a:pt x="32" y="243"/>
                  </a:lnTo>
                  <a:lnTo>
                    <a:pt x="32" y="247"/>
                  </a:lnTo>
                  <a:lnTo>
                    <a:pt x="30" y="247"/>
                  </a:lnTo>
                  <a:lnTo>
                    <a:pt x="30" y="245"/>
                  </a:lnTo>
                  <a:lnTo>
                    <a:pt x="26" y="239"/>
                  </a:lnTo>
                  <a:lnTo>
                    <a:pt x="30" y="235"/>
                  </a:lnTo>
                  <a:lnTo>
                    <a:pt x="26" y="230"/>
                  </a:lnTo>
                  <a:lnTo>
                    <a:pt x="30" y="230"/>
                  </a:lnTo>
                  <a:lnTo>
                    <a:pt x="30" y="224"/>
                  </a:lnTo>
                  <a:lnTo>
                    <a:pt x="32" y="224"/>
                  </a:lnTo>
                  <a:lnTo>
                    <a:pt x="32" y="220"/>
                  </a:lnTo>
                  <a:lnTo>
                    <a:pt x="30" y="220"/>
                  </a:lnTo>
                  <a:lnTo>
                    <a:pt x="34" y="217"/>
                  </a:lnTo>
                  <a:lnTo>
                    <a:pt x="32" y="215"/>
                  </a:lnTo>
                  <a:lnTo>
                    <a:pt x="36" y="211"/>
                  </a:lnTo>
                  <a:lnTo>
                    <a:pt x="32" y="211"/>
                  </a:lnTo>
                  <a:lnTo>
                    <a:pt x="34" y="203"/>
                  </a:lnTo>
                  <a:lnTo>
                    <a:pt x="34" y="201"/>
                  </a:lnTo>
                  <a:lnTo>
                    <a:pt x="36" y="200"/>
                  </a:lnTo>
                  <a:lnTo>
                    <a:pt x="38" y="194"/>
                  </a:lnTo>
                  <a:lnTo>
                    <a:pt x="41" y="190"/>
                  </a:lnTo>
                  <a:lnTo>
                    <a:pt x="45" y="179"/>
                  </a:lnTo>
                  <a:lnTo>
                    <a:pt x="49" y="177"/>
                  </a:lnTo>
                  <a:lnTo>
                    <a:pt x="49" y="171"/>
                  </a:lnTo>
                  <a:lnTo>
                    <a:pt x="45" y="168"/>
                  </a:lnTo>
                  <a:lnTo>
                    <a:pt x="47" y="164"/>
                  </a:lnTo>
                  <a:lnTo>
                    <a:pt x="45" y="158"/>
                  </a:lnTo>
                  <a:lnTo>
                    <a:pt x="43" y="154"/>
                  </a:lnTo>
                  <a:lnTo>
                    <a:pt x="41" y="151"/>
                  </a:lnTo>
                  <a:lnTo>
                    <a:pt x="41" y="145"/>
                  </a:lnTo>
                  <a:lnTo>
                    <a:pt x="41" y="143"/>
                  </a:lnTo>
                  <a:lnTo>
                    <a:pt x="43" y="139"/>
                  </a:lnTo>
                  <a:lnTo>
                    <a:pt x="39" y="132"/>
                  </a:lnTo>
                  <a:lnTo>
                    <a:pt x="34" y="126"/>
                  </a:lnTo>
                  <a:lnTo>
                    <a:pt x="30" y="122"/>
                  </a:lnTo>
                  <a:lnTo>
                    <a:pt x="24" y="115"/>
                  </a:lnTo>
                  <a:lnTo>
                    <a:pt x="24" y="113"/>
                  </a:lnTo>
                  <a:lnTo>
                    <a:pt x="21" y="105"/>
                  </a:lnTo>
                  <a:lnTo>
                    <a:pt x="26" y="103"/>
                  </a:lnTo>
                  <a:lnTo>
                    <a:pt x="26" y="102"/>
                  </a:lnTo>
                  <a:lnTo>
                    <a:pt x="24" y="92"/>
                  </a:lnTo>
                  <a:lnTo>
                    <a:pt x="26" y="88"/>
                  </a:lnTo>
                  <a:lnTo>
                    <a:pt x="30" y="88"/>
                  </a:lnTo>
                  <a:lnTo>
                    <a:pt x="30" y="83"/>
                  </a:lnTo>
                  <a:lnTo>
                    <a:pt x="26" y="81"/>
                  </a:lnTo>
                  <a:lnTo>
                    <a:pt x="24" y="79"/>
                  </a:lnTo>
                  <a:lnTo>
                    <a:pt x="21" y="73"/>
                  </a:lnTo>
                  <a:lnTo>
                    <a:pt x="19" y="70"/>
                  </a:lnTo>
                  <a:lnTo>
                    <a:pt x="15" y="62"/>
                  </a:lnTo>
                  <a:lnTo>
                    <a:pt x="9" y="58"/>
                  </a:lnTo>
                  <a:lnTo>
                    <a:pt x="9" y="55"/>
                  </a:lnTo>
                  <a:lnTo>
                    <a:pt x="6" y="53"/>
                  </a:lnTo>
                  <a:lnTo>
                    <a:pt x="2" y="47"/>
                  </a:lnTo>
                  <a:lnTo>
                    <a:pt x="0" y="45"/>
                  </a:lnTo>
                  <a:lnTo>
                    <a:pt x="0" y="43"/>
                  </a:lnTo>
                  <a:lnTo>
                    <a:pt x="4" y="43"/>
                  </a:lnTo>
                  <a:lnTo>
                    <a:pt x="7" y="39"/>
                  </a:lnTo>
                  <a:lnTo>
                    <a:pt x="6" y="34"/>
                  </a:lnTo>
                  <a:lnTo>
                    <a:pt x="6" y="30"/>
                  </a:lnTo>
                  <a:lnTo>
                    <a:pt x="9" y="28"/>
                  </a:lnTo>
                  <a:lnTo>
                    <a:pt x="7" y="21"/>
                  </a:lnTo>
                  <a:lnTo>
                    <a:pt x="11" y="17"/>
                  </a:lnTo>
                  <a:lnTo>
                    <a:pt x="19" y="21"/>
                  </a:lnTo>
                  <a:lnTo>
                    <a:pt x="21" y="17"/>
                  </a:lnTo>
                  <a:lnTo>
                    <a:pt x="26" y="17"/>
                  </a:lnTo>
                  <a:lnTo>
                    <a:pt x="26" y="15"/>
                  </a:lnTo>
                  <a:lnTo>
                    <a:pt x="26" y="9"/>
                  </a:lnTo>
                  <a:lnTo>
                    <a:pt x="30" y="7"/>
                  </a:lnTo>
                  <a:lnTo>
                    <a:pt x="34" y="7"/>
                  </a:lnTo>
                  <a:lnTo>
                    <a:pt x="36" y="6"/>
                  </a:lnTo>
                  <a:lnTo>
                    <a:pt x="34" y="4"/>
                  </a:lnTo>
                  <a:lnTo>
                    <a:pt x="34" y="0"/>
                  </a:lnTo>
                  <a:lnTo>
                    <a:pt x="38" y="0"/>
                  </a:lnTo>
                  <a:lnTo>
                    <a:pt x="43" y="0"/>
                  </a:lnTo>
                  <a:lnTo>
                    <a:pt x="45" y="0"/>
                  </a:lnTo>
                  <a:lnTo>
                    <a:pt x="45" y="0"/>
                  </a:lnTo>
                  <a:lnTo>
                    <a:pt x="45" y="0"/>
                  </a:lnTo>
                  <a:lnTo>
                    <a:pt x="45" y="0"/>
                  </a:lnTo>
                  <a:close/>
                  <a:moveTo>
                    <a:pt x="54" y="275"/>
                  </a:moveTo>
                  <a:lnTo>
                    <a:pt x="54" y="279"/>
                  </a:lnTo>
                  <a:lnTo>
                    <a:pt x="56" y="279"/>
                  </a:lnTo>
                  <a:lnTo>
                    <a:pt x="56" y="279"/>
                  </a:lnTo>
                  <a:lnTo>
                    <a:pt x="54" y="275"/>
                  </a:lnTo>
                  <a:lnTo>
                    <a:pt x="54" y="275"/>
                  </a:lnTo>
                  <a:lnTo>
                    <a:pt x="54" y="275"/>
                  </a:lnTo>
                  <a:lnTo>
                    <a:pt x="54" y="275"/>
                  </a:lnTo>
                  <a:lnTo>
                    <a:pt x="54" y="275"/>
                  </a:lnTo>
                  <a:close/>
                  <a:moveTo>
                    <a:pt x="43" y="258"/>
                  </a:moveTo>
                  <a:lnTo>
                    <a:pt x="43" y="260"/>
                  </a:lnTo>
                  <a:lnTo>
                    <a:pt x="43" y="260"/>
                  </a:lnTo>
                  <a:lnTo>
                    <a:pt x="43" y="258"/>
                  </a:lnTo>
                  <a:lnTo>
                    <a:pt x="43" y="258"/>
                  </a:lnTo>
                  <a:lnTo>
                    <a:pt x="43" y="258"/>
                  </a:lnTo>
                  <a:lnTo>
                    <a:pt x="43" y="258"/>
                  </a:lnTo>
                  <a:lnTo>
                    <a:pt x="43" y="258"/>
                  </a:lnTo>
                  <a:close/>
                  <a:moveTo>
                    <a:pt x="30" y="249"/>
                  </a:moveTo>
                  <a:lnTo>
                    <a:pt x="30" y="250"/>
                  </a:lnTo>
                  <a:lnTo>
                    <a:pt x="30" y="252"/>
                  </a:lnTo>
                  <a:lnTo>
                    <a:pt x="30" y="256"/>
                  </a:lnTo>
                  <a:lnTo>
                    <a:pt x="32" y="254"/>
                  </a:lnTo>
                  <a:lnTo>
                    <a:pt x="32" y="249"/>
                  </a:lnTo>
                  <a:lnTo>
                    <a:pt x="32" y="249"/>
                  </a:lnTo>
                  <a:lnTo>
                    <a:pt x="30" y="249"/>
                  </a:lnTo>
                  <a:lnTo>
                    <a:pt x="30" y="249"/>
                  </a:lnTo>
                  <a:lnTo>
                    <a:pt x="30" y="249"/>
                  </a:lnTo>
                  <a:lnTo>
                    <a:pt x="30" y="249"/>
                  </a:lnTo>
                  <a:close/>
                  <a:moveTo>
                    <a:pt x="96" y="168"/>
                  </a:moveTo>
                  <a:lnTo>
                    <a:pt x="98" y="171"/>
                  </a:lnTo>
                  <a:lnTo>
                    <a:pt x="100" y="173"/>
                  </a:lnTo>
                  <a:lnTo>
                    <a:pt x="100" y="173"/>
                  </a:lnTo>
                  <a:lnTo>
                    <a:pt x="96" y="168"/>
                  </a:lnTo>
                  <a:lnTo>
                    <a:pt x="96" y="168"/>
                  </a:lnTo>
                  <a:lnTo>
                    <a:pt x="96" y="168"/>
                  </a:lnTo>
                  <a:lnTo>
                    <a:pt x="96" y="168"/>
                  </a:lnTo>
                  <a:close/>
                  <a:moveTo>
                    <a:pt x="60" y="215"/>
                  </a:moveTo>
                  <a:lnTo>
                    <a:pt x="56" y="215"/>
                  </a:lnTo>
                  <a:lnTo>
                    <a:pt x="58" y="217"/>
                  </a:lnTo>
                  <a:lnTo>
                    <a:pt x="60" y="215"/>
                  </a:lnTo>
                  <a:lnTo>
                    <a:pt x="60" y="215"/>
                  </a:lnTo>
                  <a:lnTo>
                    <a:pt x="60" y="215"/>
                  </a:lnTo>
                  <a:lnTo>
                    <a:pt x="60" y="215"/>
                  </a:lnTo>
                  <a:close/>
                  <a:moveTo>
                    <a:pt x="60" y="218"/>
                  </a:moveTo>
                  <a:lnTo>
                    <a:pt x="58" y="220"/>
                  </a:lnTo>
                  <a:lnTo>
                    <a:pt x="58" y="220"/>
                  </a:lnTo>
                  <a:lnTo>
                    <a:pt x="60" y="226"/>
                  </a:lnTo>
                  <a:lnTo>
                    <a:pt x="62" y="220"/>
                  </a:lnTo>
                  <a:lnTo>
                    <a:pt x="60" y="218"/>
                  </a:lnTo>
                  <a:lnTo>
                    <a:pt x="60" y="218"/>
                  </a:lnTo>
                  <a:lnTo>
                    <a:pt x="60" y="218"/>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501" name="Freeform 186">
              <a:extLst>
                <a:ext uri="{FF2B5EF4-FFF2-40B4-BE49-F238E27FC236}">
                  <a16:creationId xmlns:a16="http://schemas.microsoft.com/office/drawing/2014/main" id="{0CDC2EAA-0A6F-4708-B4AB-606408C9067D}"/>
                </a:ext>
              </a:extLst>
            </p:cNvPr>
            <p:cNvSpPr>
              <a:spLocks noEditPoints="1"/>
            </p:cNvSpPr>
            <p:nvPr/>
          </p:nvSpPr>
          <p:spPr bwMode="auto">
            <a:xfrm>
              <a:off x="9886944" y="2609118"/>
              <a:ext cx="56668" cy="129776"/>
            </a:xfrm>
            <a:custGeom>
              <a:avLst/>
              <a:gdLst/>
              <a:ahLst/>
              <a:cxnLst>
                <a:cxn ang="0">
                  <a:pos x="90" y="5"/>
                </a:cxn>
                <a:cxn ang="0">
                  <a:pos x="106" y="28"/>
                </a:cxn>
                <a:cxn ang="0">
                  <a:pos x="100" y="53"/>
                </a:cxn>
                <a:cxn ang="0">
                  <a:pos x="90" y="64"/>
                </a:cxn>
                <a:cxn ang="0">
                  <a:pos x="94" y="79"/>
                </a:cxn>
                <a:cxn ang="0">
                  <a:pos x="111" y="88"/>
                </a:cxn>
                <a:cxn ang="0">
                  <a:pos x="121" y="102"/>
                </a:cxn>
                <a:cxn ang="0">
                  <a:pos x="136" y="105"/>
                </a:cxn>
                <a:cxn ang="0">
                  <a:pos x="126" y="126"/>
                </a:cxn>
                <a:cxn ang="0">
                  <a:pos x="141" y="134"/>
                </a:cxn>
                <a:cxn ang="0">
                  <a:pos x="162" y="135"/>
                </a:cxn>
                <a:cxn ang="0">
                  <a:pos x="153" y="152"/>
                </a:cxn>
                <a:cxn ang="0">
                  <a:pos x="136" y="164"/>
                </a:cxn>
                <a:cxn ang="0">
                  <a:pos x="128" y="177"/>
                </a:cxn>
                <a:cxn ang="0">
                  <a:pos x="107" y="190"/>
                </a:cxn>
                <a:cxn ang="0">
                  <a:pos x="104" y="207"/>
                </a:cxn>
                <a:cxn ang="0">
                  <a:pos x="122" y="231"/>
                </a:cxn>
                <a:cxn ang="0">
                  <a:pos x="124" y="252"/>
                </a:cxn>
                <a:cxn ang="0">
                  <a:pos x="130" y="282"/>
                </a:cxn>
                <a:cxn ang="0">
                  <a:pos x="141" y="309"/>
                </a:cxn>
                <a:cxn ang="0">
                  <a:pos x="149" y="333"/>
                </a:cxn>
                <a:cxn ang="0">
                  <a:pos x="136" y="361"/>
                </a:cxn>
                <a:cxn ang="0">
                  <a:pos x="130" y="358"/>
                </a:cxn>
                <a:cxn ang="0">
                  <a:pos x="134" y="346"/>
                </a:cxn>
                <a:cxn ang="0">
                  <a:pos x="136" y="329"/>
                </a:cxn>
                <a:cxn ang="0">
                  <a:pos x="130" y="305"/>
                </a:cxn>
                <a:cxn ang="0">
                  <a:pos x="121" y="297"/>
                </a:cxn>
                <a:cxn ang="0">
                  <a:pos x="113" y="275"/>
                </a:cxn>
                <a:cxn ang="0">
                  <a:pos x="111" y="248"/>
                </a:cxn>
                <a:cxn ang="0">
                  <a:pos x="106" y="241"/>
                </a:cxn>
                <a:cxn ang="0">
                  <a:pos x="92" y="224"/>
                </a:cxn>
                <a:cxn ang="0">
                  <a:pos x="92" y="228"/>
                </a:cxn>
                <a:cxn ang="0">
                  <a:pos x="83" y="237"/>
                </a:cxn>
                <a:cxn ang="0">
                  <a:pos x="77" y="245"/>
                </a:cxn>
                <a:cxn ang="0">
                  <a:pos x="62" y="252"/>
                </a:cxn>
                <a:cxn ang="0">
                  <a:pos x="51" y="258"/>
                </a:cxn>
                <a:cxn ang="0">
                  <a:pos x="49" y="248"/>
                </a:cxn>
                <a:cxn ang="0">
                  <a:pos x="53" y="224"/>
                </a:cxn>
                <a:cxn ang="0">
                  <a:pos x="45" y="205"/>
                </a:cxn>
                <a:cxn ang="0">
                  <a:pos x="32" y="186"/>
                </a:cxn>
                <a:cxn ang="0">
                  <a:pos x="21" y="184"/>
                </a:cxn>
                <a:cxn ang="0">
                  <a:pos x="28" y="184"/>
                </a:cxn>
                <a:cxn ang="0">
                  <a:pos x="28" y="173"/>
                </a:cxn>
                <a:cxn ang="0">
                  <a:pos x="13" y="169"/>
                </a:cxn>
                <a:cxn ang="0">
                  <a:pos x="11" y="169"/>
                </a:cxn>
                <a:cxn ang="0">
                  <a:pos x="0" y="147"/>
                </a:cxn>
                <a:cxn ang="0">
                  <a:pos x="10" y="130"/>
                </a:cxn>
                <a:cxn ang="0">
                  <a:pos x="17" y="109"/>
                </a:cxn>
                <a:cxn ang="0">
                  <a:pos x="28" y="90"/>
                </a:cxn>
                <a:cxn ang="0">
                  <a:pos x="38" y="53"/>
                </a:cxn>
                <a:cxn ang="0">
                  <a:pos x="53" y="22"/>
                </a:cxn>
                <a:cxn ang="0">
                  <a:pos x="72" y="13"/>
                </a:cxn>
                <a:cxn ang="0">
                  <a:pos x="74" y="2"/>
                </a:cxn>
                <a:cxn ang="0">
                  <a:pos x="26" y="194"/>
                </a:cxn>
              </a:cxnLst>
              <a:rect l="0" t="0" r="r" b="b"/>
              <a:pathLst>
                <a:path w="162" h="371">
                  <a:moveTo>
                    <a:pt x="74" y="2"/>
                  </a:moveTo>
                  <a:lnTo>
                    <a:pt x="77" y="0"/>
                  </a:lnTo>
                  <a:lnTo>
                    <a:pt x="81" y="2"/>
                  </a:lnTo>
                  <a:lnTo>
                    <a:pt x="83" y="0"/>
                  </a:lnTo>
                  <a:lnTo>
                    <a:pt x="87" y="0"/>
                  </a:lnTo>
                  <a:lnTo>
                    <a:pt x="90" y="5"/>
                  </a:lnTo>
                  <a:lnTo>
                    <a:pt x="94" y="7"/>
                  </a:lnTo>
                  <a:lnTo>
                    <a:pt x="94" y="15"/>
                  </a:lnTo>
                  <a:lnTo>
                    <a:pt x="98" y="15"/>
                  </a:lnTo>
                  <a:lnTo>
                    <a:pt x="102" y="17"/>
                  </a:lnTo>
                  <a:lnTo>
                    <a:pt x="102" y="22"/>
                  </a:lnTo>
                  <a:lnTo>
                    <a:pt x="106" y="28"/>
                  </a:lnTo>
                  <a:lnTo>
                    <a:pt x="106" y="36"/>
                  </a:lnTo>
                  <a:lnTo>
                    <a:pt x="104" y="41"/>
                  </a:lnTo>
                  <a:lnTo>
                    <a:pt x="104" y="47"/>
                  </a:lnTo>
                  <a:lnTo>
                    <a:pt x="104" y="47"/>
                  </a:lnTo>
                  <a:lnTo>
                    <a:pt x="100" y="51"/>
                  </a:lnTo>
                  <a:lnTo>
                    <a:pt x="100" y="53"/>
                  </a:lnTo>
                  <a:lnTo>
                    <a:pt x="98" y="54"/>
                  </a:lnTo>
                  <a:lnTo>
                    <a:pt x="96" y="56"/>
                  </a:lnTo>
                  <a:lnTo>
                    <a:pt x="98" y="60"/>
                  </a:lnTo>
                  <a:lnTo>
                    <a:pt x="96" y="62"/>
                  </a:lnTo>
                  <a:lnTo>
                    <a:pt x="94" y="62"/>
                  </a:lnTo>
                  <a:lnTo>
                    <a:pt x="90" y="64"/>
                  </a:lnTo>
                  <a:lnTo>
                    <a:pt x="90" y="68"/>
                  </a:lnTo>
                  <a:lnTo>
                    <a:pt x="92" y="69"/>
                  </a:lnTo>
                  <a:lnTo>
                    <a:pt x="90" y="71"/>
                  </a:lnTo>
                  <a:lnTo>
                    <a:pt x="90" y="75"/>
                  </a:lnTo>
                  <a:lnTo>
                    <a:pt x="92" y="75"/>
                  </a:lnTo>
                  <a:lnTo>
                    <a:pt x="94" y="79"/>
                  </a:lnTo>
                  <a:lnTo>
                    <a:pt x="98" y="81"/>
                  </a:lnTo>
                  <a:lnTo>
                    <a:pt x="96" y="86"/>
                  </a:lnTo>
                  <a:lnTo>
                    <a:pt x="98" y="90"/>
                  </a:lnTo>
                  <a:lnTo>
                    <a:pt x="104" y="86"/>
                  </a:lnTo>
                  <a:lnTo>
                    <a:pt x="111" y="85"/>
                  </a:lnTo>
                  <a:lnTo>
                    <a:pt x="111" y="88"/>
                  </a:lnTo>
                  <a:lnTo>
                    <a:pt x="111" y="90"/>
                  </a:lnTo>
                  <a:lnTo>
                    <a:pt x="113" y="92"/>
                  </a:lnTo>
                  <a:lnTo>
                    <a:pt x="117" y="92"/>
                  </a:lnTo>
                  <a:lnTo>
                    <a:pt x="121" y="94"/>
                  </a:lnTo>
                  <a:lnTo>
                    <a:pt x="117" y="96"/>
                  </a:lnTo>
                  <a:lnTo>
                    <a:pt x="121" y="102"/>
                  </a:lnTo>
                  <a:lnTo>
                    <a:pt x="124" y="102"/>
                  </a:lnTo>
                  <a:lnTo>
                    <a:pt x="124" y="102"/>
                  </a:lnTo>
                  <a:lnTo>
                    <a:pt x="124" y="105"/>
                  </a:lnTo>
                  <a:lnTo>
                    <a:pt x="126" y="105"/>
                  </a:lnTo>
                  <a:lnTo>
                    <a:pt x="132" y="105"/>
                  </a:lnTo>
                  <a:lnTo>
                    <a:pt x="136" y="105"/>
                  </a:lnTo>
                  <a:lnTo>
                    <a:pt x="136" y="109"/>
                  </a:lnTo>
                  <a:lnTo>
                    <a:pt x="134" y="111"/>
                  </a:lnTo>
                  <a:lnTo>
                    <a:pt x="134" y="115"/>
                  </a:lnTo>
                  <a:lnTo>
                    <a:pt x="130" y="120"/>
                  </a:lnTo>
                  <a:lnTo>
                    <a:pt x="126" y="124"/>
                  </a:lnTo>
                  <a:lnTo>
                    <a:pt x="126" y="126"/>
                  </a:lnTo>
                  <a:lnTo>
                    <a:pt x="130" y="126"/>
                  </a:lnTo>
                  <a:lnTo>
                    <a:pt x="136" y="126"/>
                  </a:lnTo>
                  <a:lnTo>
                    <a:pt x="136" y="126"/>
                  </a:lnTo>
                  <a:lnTo>
                    <a:pt x="138" y="124"/>
                  </a:lnTo>
                  <a:lnTo>
                    <a:pt x="141" y="126"/>
                  </a:lnTo>
                  <a:lnTo>
                    <a:pt x="141" y="134"/>
                  </a:lnTo>
                  <a:lnTo>
                    <a:pt x="141" y="135"/>
                  </a:lnTo>
                  <a:lnTo>
                    <a:pt x="145" y="139"/>
                  </a:lnTo>
                  <a:lnTo>
                    <a:pt x="147" y="135"/>
                  </a:lnTo>
                  <a:lnTo>
                    <a:pt x="153" y="135"/>
                  </a:lnTo>
                  <a:lnTo>
                    <a:pt x="160" y="134"/>
                  </a:lnTo>
                  <a:lnTo>
                    <a:pt x="162" y="135"/>
                  </a:lnTo>
                  <a:lnTo>
                    <a:pt x="162" y="139"/>
                  </a:lnTo>
                  <a:lnTo>
                    <a:pt x="158" y="141"/>
                  </a:lnTo>
                  <a:lnTo>
                    <a:pt x="153" y="143"/>
                  </a:lnTo>
                  <a:lnTo>
                    <a:pt x="153" y="147"/>
                  </a:lnTo>
                  <a:lnTo>
                    <a:pt x="151" y="149"/>
                  </a:lnTo>
                  <a:lnTo>
                    <a:pt x="153" y="152"/>
                  </a:lnTo>
                  <a:lnTo>
                    <a:pt x="149" y="154"/>
                  </a:lnTo>
                  <a:lnTo>
                    <a:pt x="147" y="154"/>
                  </a:lnTo>
                  <a:lnTo>
                    <a:pt x="145" y="160"/>
                  </a:lnTo>
                  <a:lnTo>
                    <a:pt x="138" y="160"/>
                  </a:lnTo>
                  <a:lnTo>
                    <a:pt x="136" y="160"/>
                  </a:lnTo>
                  <a:lnTo>
                    <a:pt x="136" y="164"/>
                  </a:lnTo>
                  <a:lnTo>
                    <a:pt x="138" y="166"/>
                  </a:lnTo>
                  <a:lnTo>
                    <a:pt x="136" y="169"/>
                  </a:lnTo>
                  <a:lnTo>
                    <a:pt x="132" y="169"/>
                  </a:lnTo>
                  <a:lnTo>
                    <a:pt x="128" y="169"/>
                  </a:lnTo>
                  <a:lnTo>
                    <a:pt x="128" y="175"/>
                  </a:lnTo>
                  <a:lnTo>
                    <a:pt x="128" y="177"/>
                  </a:lnTo>
                  <a:lnTo>
                    <a:pt x="122" y="177"/>
                  </a:lnTo>
                  <a:lnTo>
                    <a:pt x="121" y="181"/>
                  </a:lnTo>
                  <a:lnTo>
                    <a:pt x="111" y="177"/>
                  </a:lnTo>
                  <a:lnTo>
                    <a:pt x="107" y="181"/>
                  </a:lnTo>
                  <a:lnTo>
                    <a:pt x="111" y="188"/>
                  </a:lnTo>
                  <a:lnTo>
                    <a:pt x="107" y="190"/>
                  </a:lnTo>
                  <a:lnTo>
                    <a:pt x="107" y="194"/>
                  </a:lnTo>
                  <a:lnTo>
                    <a:pt x="107" y="198"/>
                  </a:lnTo>
                  <a:lnTo>
                    <a:pt x="106" y="203"/>
                  </a:lnTo>
                  <a:lnTo>
                    <a:pt x="100" y="203"/>
                  </a:lnTo>
                  <a:lnTo>
                    <a:pt x="102" y="205"/>
                  </a:lnTo>
                  <a:lnTo>
                    <a:pt x="104" y="207"/>
                  </a:lnTo>
                  <a:lnTo>
                    <a:pt x="107" y="213"/>
                  </a:lnTo>
                  <a:lnTo>
                    <a:pt x="111" y="215"/>
                  </a:lnTo>
                  <a:lnTo>
                    <a:pt x="111" y="218"/>
                  </a:lnTo>
                  <a:lnTo>
                    <a:pt x="117" y="222"/>
                  </a:lnTo>
                  <a:lnTo>
                    <a:pt x="121" y="230"/>
                  </a:lnTo>
                  <a:lnTo>
                    <a:pt x="122" y="231"/>
                  </a:lnTo>
                  <a:lnTo>
                    <a:pt x="124" y="237"/>
                  </a:lnTo>
                  <a:lnTo>
                    <a:pt x="126" y="241"/>
                  </a:lnTo>
                  <a:lnTo>
                    <a:pt x="130" y="243"/>
                  </a:lnTo>
                  <a:lnTo>
                    <a:pt x="130" y="247"/>
                  </a:lnTo>
                  <a:lnTo>
                    <a:pt x="126" y="248"/>
                  </a:lnTo>
                  <a:lnTo>
                    <a:pt x="124" y="252"/>
                  </a:lnTo>
                  <a:lnTo>
                    <a:pt x="126" y="260"/>
                  </a:lnTo>
                  <a:lnTo>
                    <a:pt x="126" y="262"/>
                  </a:lnTo>
                  <a:lnTo>
                    <a:pt x="122" y="265"/>
                  </a:lnTo>
                  <a:lnTo>
                    <a:pt x="124" y="271"/>
                  </a:lnTo>
                  <a:lnTo>
                    <a:pt x="124" y="275"/>
                  </a:lnTo>
                  <a:lnTo>
                    <a:pt x="130" y="282"/>
                  </a:lnTo>
                  <a:lnTo>
                    <a:pt x="136" y="284"/>
                  </a:lnTo>
                  <a:lnTo>
                    <a:pt x="141" y="290"/>
                  </a:lnTo>
                  <a:lnTo>
                    <a:pt x="145" y="297"/>
                  </a:lnTo>
                  <a:lnTo>
                    <a:pt x="141" y="301"/>
                  </a:lnTo>
                  <a:lnTo>
                    <a:pt x="141" y="305"/>
                  </a:lnTo>
                  <a:lnTo>
                    <a:pt x="141" y="309"/>
                  </a:lnTo>
                  <a:lnTo>
                    <a:pt x="145" y="312"/>
                  </a:lnTo>
                  <a:lnTo>
                    <a:pt x="145" y="316"/>
                  </a:lnTo>
                  <a:lnTo>
                    <a:pt x="147" y="322"/>
                  </a:lnTo>
                  <a:lnTo>
                    <a:pt x="145" y="326"/>
                  </a:lnTo>
                  <a:lnTo>
                    <a:pt x="149" y="329"/>
                  </a:lnTo>
                  <a:lnTo>
                    <a:pt x="149" y="333"/>
                  </a:lnTo>
                  <a:lnTo>
                    <a:pt x="145" y="337"/>
                  </a:lnTo>
                  <a:lnTo>
                    <a:pt x="141" y="348"/>
                  </a:lnTo>
                  <a:lnTo>
                    <a:pt x="138" y="352"/>
                  </a:lnTo>
                  <a:lnTo>
                    <a:pt x="138" y="356"/>
                  </a:lnTo>
                  <a:lnTo>
                    <a:pt x="136" y="360"/>
                  </a:lnTo>
                  <a:lnTo>
                    <a:pt x="136" y="361"/>
                  </a:lnTo>
                  <a:lnTo>
                    <a:pt x="136" y="361"/>
                  </a:lnTo>
                  <a:lnTo>
                    <a:pt x="134" y="365"/>
                  </a:lnTo>
                  <a:lnTo>
                    <a:pt x="134" y="371"/>
                  </a:lnTo>
                  <a:lnTo>
                    <a:pt x="132" y="365"/>
                  </a:lnTo>
                  <a:lnTo>
                    <a:pt x="132" y="360"/>
                  </a:lnTo>
                  <a:lnTo>
                    <a:pt x="130" y="358"/>
                  </a:lnTo>
                  <a:lnTo>
                    <a:pt x="130" y="356"/>
                  </a:lnTo>
                  <a:lnTo>
                    <a:pt x="132" y="356"/>
                  </a:lnTo>
                  <a:lnTo>
                    <a:pt x="132" y="354"/>
                  </a:lnTo>
                  <a:lnTo>
                    <a:pt x="136" y="350"/>
                  </a:lnTo>
                  <a:lnTo>
                    <a:pt x="136" y="348"/>
                  </a:lnTo>
                  <a:lnTo>
                    <a:pt x="134" y="346"/>
                  </a:lnTo>
                  <a:lnTo>
                    <a:pt x="134" y="343"/>
                  </a:lnTo>
                  <a:lnTo>
                    <a:pt x="136" y="343"/>
                  </a:lnTo>
                  <a:lnTo>
                    <a:pt x="138" y="341"/>
                  </a:lnTo>
                  <a:lnTo>
                    <a:pt x="136" y="333"/>
                  </a:lnTo>
                  <a:lnTo>
                    <a:pt x="138" y="333"/>
                  </a:lnTo>
                  <a:lnTo>
                    <a:pt x="136" y="329"/>
                  </a:lnTo>
                  <a:lnTo>
                    <a:pt x="134" y="326"/>
                  </a:lnTo>
                  <a:lnTo>
                    <a:pt x="132" y="322"/>
                  </a:lnTo>
                  <a:lnTo>
                    <a:pt x="134" y="322"/>
                  </a:lnTo>
                  <a:lnTo>
                    <a:pt x="134" y="316"/>
                  </a:lnTo>
                  <a:lnTo>
                    <a:pt x="130" y="316"/>
                  </a:lnTo>
                  <a:lnTo>
                    <a:pt x="130" y="305"/>
                  </a:lnTo>
                  <a:lnTo>
                    <a:pt x="126" y="301"/>
                  </a:lnTo>
                  <a:lnTo>
                    <a:pt x="126" y="297"/>
                  </a:lnTo>
                  <a:lnTo>
                    <a:pt x="122" y="294"/>
                  </a:lnTo>
                  <a:lnTo>
                    <a:pt x="122" y="299"/>
                  </a:lnTo>
                  <a:lnTo>
                    <a:pt x="121" y="299"/>
                  </a:lnTo>
                  <a:lnTo>
                    <a:pt x="121" y="297"/>
                  </a:lnTo>
                  <a:lnTo>
                    <a:pt x="121" y="294"/>
                  </a:lnTo>
                  <a:lnTo>
                    <a:pt x="121" y="284"/>
                  </a:lnTo>
                  <a:lnTo>
                    <a:pt x="117" y="282"/>
                  </a:lnTo>
                  <a:lnTo>
                    <a:pt x="117" y="279"/>
                  </a:lnTo>
                  <a:lnTo>
                    <a:pt x="121" y="277"/>
                  </a:lnTo>
                  <a:lnTo>
                    <a:pt x="113" y="275"/>
                  </a:lnTo>
                  <a:lnTo>
                    <a:pt x="113" y="267"/>
                  </a:lnTo>
                  <a:lnTo>
                    <a:pt x="111" y="267"/>
                  </a:lnTo>
                  <a:lnTo>
                    <a:pt x="111" y="254"/>
                  </a:lnTo>
                  <a:lnTo>
                    <a:pt x="107" y="254"/>
                  </a:lnTo>
                  <a:lnTo>
                    <a:pt x="107" y="248"/>
                  </a:lnTo>
                  <a:lnTo>
                    <a:pt x="111" y="248"/>
                  </a:lnTo>
                  <a:lnTo>
                    <a:pt x="111" y="247"/>
                  </a:lnTo>
                  <a:lnTo>
                    <a:pt x="107" y="243"/>
                  </a:lnTo>
                  <a:lnTo>
                    <a:pt x="107" y="241"/>
                  </a:lnTo>
                  <a:lnTo>
                    <a:pt x="107" y="237"/>
                  </a:lnTo>
                  <a:lnTo>
                    <a:pt x="107" y="241"/>
                  </a:lnTo>
                  <a:lnTo>
                    <a:pt x="106" y="241"/>
                  </a:lnTo>
                  <a:lnTo>
                    <a:pt x="102" y="241"/>
                  </a:lnTo>
                  <a:lnTo>
                    <a:pt x="100" y="237"/>
                  </a:lnTo>
                  <a:lnTo>
                    <a:pt x="100" y="235"/>
                  </a:lnTo>
                  <a:lnTo>
                    <a:pt x="96" y="228"/>
                  </a:lnTo>
                  <a:lnTo>
                    <a:pt x="94" y="224"/>
                  </a:lnTo>
                  <a:lnTo>
                    <a:pt x="92" y="224"/>
                  </a:lnTo>
                  <a:lnTo>
                    <a:pt x="92" y="224"/>
                  </a:lnTo>
                  <a:lnTo>
                    <a:pt x="89" y="222"/>
                  </a:lnTo>
                  <a:lnTo>
                    <a:pt x="90" y="224"/>
                  </a:lnTo>
                  <a:lnTo>
                    <a:pt x="90" y="224"/>
                  </a:lnTo>
                  <a:lnTo>
                    <a:pt x="90" y="228"/>
                  </a:lnTo>
                  <a:lnTo>
                    <a:pt x="92" y="228"/>
                  </a:lnTo>
                  <a:lnTo>
                    <a:pt x="92" y="231"/>
                  </a:lnTo>
                  <a:lnTo>
                    <a:pt x="90" y="233"/>
                  </a:lnTo>
                  <a:lnTo>
                    <a:pt x="90" y="237"/>
                  </a:lnTo>
                  <a:lnTo>
                    <a:pt x="87" y="241"/>
                  </a:lnTo>
                  <a:lnTo>
                    <a:pt x="83" y="239"/>
                  </a:lnTo>
                  <a:lnTo>
                    <a:pt x="83" y="237"/>
                  </a:lnTo>
                  <a:lnTo>
                    <a:pt x="81" y="237"/>
                  </a:lnTo>
                  <a:lnTo>
                    <a:pt x="83" y="241"/>
                  </a:lnTo>
                  <a:lnTo>
                    <a:pt x="83" y="241"/>
                  </a:lnTo>
                  <a:lnTo>
                    <a:pt x="83" y="243"/>
                  </a:lnTo>
                  <a:lnTo>
                    <a:pt x="81" y="245"/>
                  </a:lnTo>
                  <a:lnTo>
                    <a:pt x="77" y="245"/>
                  </a:lnTo>
                  <a:lnTo>
                    <a:pt x="75" y="243"/>
                  </a:lnTo>
                  <a:lnTo>
                    <a:pt x="75" y="247"/>
                  </a:lnTo>
                  <a:lnTo>
                    <a:pt x="68" y="252"/>
                  </a:lnTo>
                  <a:lnTo>
                    <a:pt x="64" y="252"/>
                  </a:lnTo>
                  <a:lnTo>
                    <a:pt x="62" y="252"/>
                  </a:lnTo>
                  <a:lnTo>
                    <a:pt x="62" y="252"/>
                  </a:lnTo>
                  <a:lnTo>
                    <a:pt x="62" y="252"/>
                  </a:lnTo>
                  <a:lnTo>
                    <a:pt x="62" y="254"/>
                  </a:lnTo>
                  <a:lnTo>
                    <a:pt x="58" y="254"/>
                  </a:lnTo>
                  <a:lnTo>
                    <a:pt x="58" y="252"/>
                  </a:lnTo>
                  <a:lnTo>
                    <a:pt x="53" y="254"/>
                  </a:lnTo>
                  <a:lnTo>
                    <a:pt x="51" y="258"/>
                  </a:lnTo>
                  <a:lnTo>
                    <a:pt x="49" y="258"/>
                  </a:lnTo>
                  <a:lnTo>
                    <a:pt x="49" y="252"/>
                  </a:lnTo>
                  <a:lnTo>
                    <a:pt x="53" y="247"/>
                  </a:lnTo>
                  <a:lnTo>
                    <a:pt x="53" y="241"/>
                  </a:lnTo>
                  <a:lnTo>
                    <a:pt x="53" y="247"/>
                  </a:lnTo>
                  <a:lnTo>
                    <a:pt x="49" y="248"/>
                  </a:lnTo>
                  <a:lnTo>
                    <a:pt x="45" y="254"/>
                  </a:lnTo>
                  <a:lnTo>
                    <a:pt x="45" y="252"/>
                  </a:lnTo>
                  <a:lnTo>
                    <a:pt x="45" y="252"/>
                  </a:lnTo>
                  <a:lnTo>
                    <a:pt x="45" y="247"/>
                  </a:lnTo>
                  <a:lnTo>
                    <a:pt x="47" y="228"/>
                  </a:lnTo>
                  <a:lnTo>
                    <a:pt x="53" y="224"/>
                  </a:lnTo>
                  <a:lnTo>
                    <a:pt x="51" y="224"/>
                  </a:lnTo>
                  <a:lnTo>
                    <a:pt x="47" y="215"/>
                  </a:lnTo>
                  <a:lnTo>
                    <a:pt x="47" y="209"/>
                  </a:lnTo>
                  <a:lnTo>
                    <a:pt x="45" y="207"/>
                  </a:lnTo>
                  <a:lnTo>
                    <a:pt x="43" y="205"/>
                  </a:lnTo>
                  <a:lnTo>
                    <a:pt x="45" y="205"/>
                  </a:lnTo>
                  <a:lnTo>
                    <a:pt x="42" y="203"/>
                  </a:lnTo>
                  <a:lnTo>
                    <a:pt x="40" y="198"/>
                  </a:lnTo>
                  <a:lnTo>
                    <a:pt x="38" y="194"/>
                  </a:lnTo>
                  <a:lnTo>
                    <a:pt x="38" y="190"/>
                  </a:lnTo>
                  <a:lnTo>
                    <a:pt x="38" y="190"/>
                  </a:lnTo>
                  <a:lnTo>
                    <a:pt x="32" y="186"/>
                  </a:lnTo>
                  <a:lnTo>
                    <a:pt x="34" y="190"/>
                  </a:lnTo>
                  <a:lnTo>
                    <a:pt x="34" y="194"/>
                  </a:lnTo>
                  <a:lnTo>
                    <a:pt x="28" y="194"/>
                  </a:lnTo>
                  <a:lnTo>
                    <a:pt x="25" y="190"/>
                  </a:lnTo>
                  <a:lnTo>
                    <a:pt x="25" y="188"/>
                  </a:lnTo>
                  <a:lnTo>
                    <a:pt x="21" y="184"/>
                  </a:lnTo>
                  <a:lnTo>
                    <a:pt x="21" y="182"/>
                  </a:lnTo>
                  <a:lnTo>
                    <a:pt x="25" y="182"/>
                  </a:lnTo>
                  <a:lnTo>
                    <a:pt x="26" y="186"/>
                  </a:lnTo>
                  <a:lnTo>
                    <a:pt x="28" y="186"/>
                  </a:lnTo>
                  <a:lnTo>
                    <a:pt x="28" y="186"/>
                  </a:lnTo>
                  <a:lnTo>
                    <a:pt x="28" y="184"/>
                  </a:lnTo>
                  <a:lnTo>
                    <a:pt x="26" y="182"/>
                  </a:lnTo>
                  <a:lnTo>
                    <a:pt x="28" y="181"/>
                  </a:lnTo>
                  <a:lnTo>
                    <a:pt x="28" y="182"/>
                  </a:lnTo>
                  <a:lnTo>
                    <a:pt x="32" y="182"/>
                  </a:lnTo>
                  <a:lnTo>
                    <a:pt x="32" y="179"/>
                  </a:lnTo>
                  <a:lnTo>
                    <a:pt x="28" y="173"/>
                  </a:lnTo>
                  <a:lnTo>
                    <a:pt x="23" y="171"/>
                  </a:lnTo>
                  <a:lnTo>
                    <a:pt x="23" y="169"/>
                  </a:lnTo>
                  <a:lnTo>
                    <a:pt x="19" y="169"/>
                  </a:lnTo>
                  <a:lnTo>
                    <a:pt x="17" y="166"/>
                  </a:lnTo>
                  <a:lnTo>
                    <a:pt x="17" y="169"/>
                  </a:lnTo>
                  <a:lnTo>
                    <a:pt x="13" y="169"/>
                  </a:lnTo>
                  <a:lnTo>
                    <a:pt x="13" y="169"/>
                  </a:lnTo>
                  <a:lnTo>
                    <a:pt x="15" y="164"/>
                  </a:lnTo>
                  <a:lnTo>
                    <a:pt x="13" y="164"/>
                  </a:lnTo>
                  <a:lnTo>
                    <a:pt x="10" y="164"/>
                  </a:lnTo>
                  <a:lnTo>
                    <a:pt x="10" y="164"/>
                  </a:lnTo>
                  <a:lnTo>
                    <a:pt x="11" y="169"/>
                  </a:lnTo>
                  <a:lnTo>
                    <a:pt x="4" y="160"/>
                  </a:lnTo>
                  <a:lnTo>
                    <a:pt x="0" y="156"/>
                  </a:lnTo>
                  <a:lnTo>
                    <a:pt x="0" y="152"/>
                  </a:lnTo>
                  <a:lnTo>
                    <a:pt x="0" y="152"/>
                  </a:lnTo>
                  <a:lnTo>
                    <a:pt x="0" y="150"/>
                  </a:lnTo>
                  <a:lnTo>
                    <a:pt x="0" y="147"/>
                  </a:lnTo>
                  <a:lnTo>
                    <a:pt x="4" y="143"/>
                  </a:lnTo>
                  <a:lnTo>
                    <a:pt x="4" y="143"/>
                  </a:lnTo>
                  <a:lnTo>
                    <a:pt x="8" y="139"/>
                  </a:lnTo>
                  <a:lnTo>
                    <a:pt x="8" y="134"/>
                  </a:lnTo>
                  <a:lnTo>
                    <a:pt x="8" y="130"/>
                  </a:lnTo>
                  <a:lnTo>
                    <a:pt x="10" y="130"/>
                  </a:lnTo>
                  <a:lnTo>
                    <a:pt x="11" y="130"/>
                  </a:lnTo>
                  <a:lnTo>
                    <a:pt x="13" y="122"/>
                  </a:lnTo>
                  <a:lnTo>
                    <a:pt x="13" y="118"/>
                  </a:lnTo>
                  <a:lnTo>
                    <a:pt x="13" y="115"/>
                  </a:lnTo>
                  <a:lnTo>
                    <a:pt x="13" y="109"/>
                  </a:lnTo>
                  <a:lnTo>
                    <a:pt x="17" y="109"/>
                  </a:lnTo>
                  <a:lnTo>
                    <a:pt x="17" y="102"/>
                  </a:lnTo>
                  <a:lnTo>
                    <a:pt x="17" y="100"/>
                  </a:lnTo>
                  <a:lnTo>
                    <a:pt x="15" y="90"/>
                  </a:lnTo>
                  <a:lnTo>
                    <a:pt x="19" y="90"/>
                  </a:lnTo>
                  <a:lnTo>
                    <a:pt x="23" y="90"/>
                  </a:lnTo>
                  <a:lnTo>
                    <a:pt x="28" y="90"/>
                  </a:lnTo>
                  <a:lnTo>
                    <a:pt x="28" y="85"/>
                  </a:lnTo>
                  <a:lnTo>
                    <a:pt x="32" y="75"/>
                  </a:lnTo>
                  <a:lnTo>
                    <a:pt x="38" y="66"/>
                  </a:lnTo>
                  <a:lnTo>
                    <a:pt x="32" y="64"/>
                  </a:lnTo>
                  <a:lnTo>
                    <a:pt x="32" y="62"/>
                  </a:lnTo>
                  <a:lnTo>
                    <a:pt x="38" y="53"/>
                  </a:lnTo>
                  <a:lnTo>
                    <a:pt x="38" y="47"/>
                  </a:lnTo>
                  <a:lnTo>
                    <a:pt x="38" y="41"/>
                  </a:lnTo>
                  <a:lnTo>
                    <a:pt x="38" y="39"/>
                  </a:lnTo>
                  <a:lnTo>
                    <a:pt x="43" y="28"/>
                  </a:lnTo>
                  <a:lnTo>
                    <a:pt x="49" y="28"/>
                  </a:lnTo>
                  <a:lnTo>
                    <a:pt x="53" y="22"/>
                  </a:lnTo>
                  <a:lnTo>
                    <a:pt x="53" y="17"/>
                  </a:lnTo>
                  <a:lnTo>
                    <a:pt x="62" y="17"/>
                  </a:lnTo>
                  <a:lnTo>
                    <a:pt x="66" y="13"/>
                  </a:lnTo>
                  <a:lnTo>
                    <a:pt x="68" y="15"/>
                  </a:lnTo>
                  <a:lnTo>
                    <a:pt x="72" y="17"/>
                  </a:lnTo>
                  <a:lnTo>
                    <a:pt x="72" y="13"/>
                  </a:lnTo>
                  <a:lnTo>
                    <a:pt x="72" y="7"/>
                  </a:lnTo>
                  <a:lnTo>
                    <a:pt x="75" y="5"/>
                  </a:lnTo>
                  <a:lnTo>
                    <a:pt x="75" y="2"/>
                  </a:lnTo>
                  <a:lnTo>
                    <a:pt x="74" y="2"/>
                  </a:lnTo>
                  <a:lnTo>
                    <a:pt x="74" y="2"/>
                  </a:lnTo>
                  <a:lnTo>
                    <a:pt x="74" y="2"/>
                  </a:lnTo>
                  <a:lnTo>
                    <a:pt x="74" y="2"/>
                  </a:lnTo>
                  <a:close/>
                  <a:moveTo>
                    <a:pt x="25" y="196"/>
                  </a:moveTo>
                  <a:lnTo>
                    <a:pt x="25" y="199"/>
                  </a:lnTo>
                  <a:lnTo>
                    <a:pt x="28" y="203"/>
                  </a:lnTo>
                  <a:lnTo>
                    <a:pt x="28" y="198"/>
                  </a:lnTo>
                  <a:lnTo>
                    <a:pt x="26" y="194"/>
                  </a:lnTo>
                  <a:lnTo>
                    <a:pt x="25" y="196"/>
                  </a:lnTo>
                  <a:lnTo>
                    <a:pt x="25" y="196"/>
                  </a:lnTo>
                  <a:lnTo>
                    <a:pt x="25" y="196"/>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502" name="Freeform 187">
              <a:extLst>
                <a:ext uri="{FF2B5EF4-FFF2-40B4-BE49-F238E27FC236}">
                  <a16:creationId xmlns:a16="http://schemas.microsoft.com/office/drawing/2014/main" id="{6982F1DC-7A6C-435B-BA53-D4AF3C3552E9}"/>
                </a:ext>
              </a:extLst>
            </p:cNvPr>
            <p:cNvSpPr>
              <a:spLocks noEditPoints="1"/>
            </p:cNvSpPr>
            <p:nvPr/>
          </p:nvSpPr>
          <p:spPr bwMode="auto">
            <a:xfrm>
              <a:off x="9844269" y="2620311"/>
              <a:ext cx="34980" cy="44774"/>
            </a:xfrm>
            <a:custGeom>
              <a:avLst/>
              <a:gdLst/>
              <a:ahLst/>
              <a:cxnLst>
                <a:cxn ang="0">
                  <a:pos x="96" y="113"/>
                </a:cxn>
                <a:cxn ang="0">
                  <a:pos x="90" y="122"/>
                </a:cxn>
                <a:cxn ang="0">
                  <a:pos x="84" y="113"/>
                </a:cxn>
                <a:cxn ang="0">
                  <a:pos x="84" y="109"/>
                </a:cxn>
                <a:cxn ang="0">
                  <a:pos x="81" y="103"/>
                </a:cxn>
                <a:cxn ang="0">
                  <a:pos x="73" y="83"/>
                </a:cxn>
                <a:cxn ang="0">
                  <a:pos x="66" y="85"/>
                </a:cxn>
                <a:cxn ang="0">
                  <a:pos x="54" y="79"/>
                </a:cxn>
                <a:cxn ang="0">
                  <a:pos x="54" y="83"/>
                </a:cxn>
                <a:cxn ang="0">
                  <a:pos x="54" y="96"/>
                </a:cxn>
                <a:cxn ang="0">
                  <a:pos x="49" y="98"/>
                </a:cxn>
                <a:cxn ang="0">
                  <a:pos x="43" y="100"/>
                </a:cxn>
                <a:cxn ang="0">
                  <a:pos x="43" y="86"/>
                </a:cxn>
                <a:cxn ang="0">
                  <a:pos x="39" y="96"/>
                </a:cxn>
                <a:cxn ang="0">
                  <a:pos x="39" y="103"/>
                </a:cxn>
                <a:cxn ang="0">
                  <a:pos x="34" y="105"/>
                </a:cxn>
                <a:cxn ang="0">
                  <a:pos x="28" y="96"/>
                </a:cxn>
                <a:cxn ang="0">
                  <a:pos x="19" y="73"/>
                </a:cxn>
                <a:cxn ang="0">
                  <a:pos x="13" y="53"/>
                </a:cxn>
                <a:cxn ang="0">
                  <a:pos x="7" y="37"/>
                </a:cxn>
                <a:cxn ang="0">
                  <a:pos x="19" y="30"/>
                </a:cxn>
                <a:cxn ang="0">
                  <a:pos x="7" y="24"/>
                </a:cxn>
                <a:cxn ang="0">
                  <a:pos x="5" y="7"/>
                </a:cxn>
                <a:cxn ang="0">
                  <a:pos x="7" y="0"/>
                </a:cxn>
                <a:cxn ang="0">
                  <a:pos x="13" y="11"/>
                </a:cxn>
                <a:cxn ang="0">
                  <a:pos x="19" y="7"/>
                </a:cxn>
                <a:cxn ang="0">
                  <a:pos x="28" y="11"/>
                </a:cxn>
                <a:cxn ang="0">
                  <a:pos x="34" y="21"/>
                </a:cxn>
                <a:cxn ang="0">
                  <a:pos x="39" y="30"/>
                </a:cxn>
                <a:cxn ang="0">
                  <a:pos x="58" y="32"/>
                </a:cxn>
                <a:cxn ang="0">
                  <a:pos x="75" y="32"/>
                </a:cxn>
                <a:cxn ang="0">
                  <a:pos x="81" y="39"/>
                </a:cxn>
                <a:cxn ang="0">
                  <a:pos x="75" y="54"/>
                </a:cxn>
                <a:cxn ang="0">
                  <a:pos x="69" y="56"/>
                </a:cxn>
                <a:cxn ang="0">
                  <a:pos x="69" y="68"/>
                </a:cxn>
                <a:cxn ang="0">
                  <a:pos x="75" y="79"/>
                </a:cxn>
                <a:cxn ang="0">
                  <a:pos x="79" y="70"/>
                </a:cxn>
                <a:cxn ang="0">
                  <a:pos x="81" y="66"/>
                </a:cxn>
                <a:cxn ang="0">
                  <a:pos x="88" y="70"/>
                </a:cxn>
                <a:cxn ang="0">
                  <a:pos x="94" y="90"/>
                </a:cxn>
                <a:cxn ang="0">
                  <a:pos x="100" y="102"/>
                </a:cxn>
                <a:cxn ang="0">
                  <a:pos x="100" y="103"/>
                </a:cxn>
                <a:cxn ang="0">
                  <a:pos x="69" y="88"/>
                </a:cxn>
                <a:cxn ang="0">
                  <a:pos x="73" y="88"/>
                </a:cxn>
                <a:cxn ang="0">
                  <a:pos x="64" y="90"/>
                </a:cxn>
                <a:cxn ang="0">
                  <a:pos x="69" y="88"/>
                </a:cxn>
                <a:cxn ang="0">
                  <a:pos x="64" y="86"/>
                </a:cxn>
                <a:cxn ang="0">
                  <a:pos x="54" y="86"/>
                </a:cxn>
                <a:cxn ang="0">
                  <a:pos x="60" y="88"/>
                </a:cxn>
              </a:cxnLst>
              <a:rect l="0" t="0" r="r" b="b"/>
              <a:pathLst>
                <a:path w="100" h="128">
                  <a:moveTo>
                    <a:pt x="100" y="103"/>
                  </a:moveTo>
                  <a:lnTo>
                    <a:pt x="100" y="109"/>
                  </a:lnTo>
                  <a:lnTo>
                    <a:pt x="96" y="113"/>
                  </a:lnTo>
                  <a:lnTo>
                    <a:pt x="96" y="113"/>
                  </a:lnTo>
                  <a:lnTo>
                    <a:pt x="92" y="115"/>
                  </a:lnTo>
                  <a:lnTo>
                    <a:pt x="90" y="118"/>
                  </a:lnTo>
                  <a:lnTo>
                    <a:pt x="90" y="122"/>
                  </a:lnTo>
                  <a:lnTo>
                    <a:pt x="90" y="122"/>
                  </a:lnTo>
                  <a:lnTo>
                    <a:pt x="92" y="128"/>
                  </a:lnTo>
                  <a:lnTo>
                    <a:pt x="90" y="128"/>
                  </a:lnTo>
                  <a:lnTo>
                    <a:pt x="88" y="118"/>
                  </a:lnTo>
                  <a:lnTo>
                    <a:pt x="84" y="113"/>
                  </a:lnTo>
                  <a:lnTo>
                    <a:pt x="84" y="113"/>
                  </a:lnTo>
                  <a:lnTo>
                    <a:pt x="84" y="109"/>
                  </a:lnTo>
                  <a:lnTo>
                    <a:pt x="84" y="107"/>
                  </a:lnTo>
                  <a:lnTo>
                    <a:pt x="84" y="109"/>
                  </a:lnTo>
                  <a:lnTo>
                    <a:pt x="81" y="109"/>
                  </a:lnTo>
                  <a:lnTo>
                    <a:pt x="81" y="109"/>
                  </a:lnTo>
                  <a:lnTo>
                    <a:pt x="81" y="105"/>
                  </a:lnTo>
                  <a:lnTo>
                    <a:pt x="81" y="103"/>
                  </a:lnTo>
                  <a:lnTo>
                    <a:pt x="81" y="100"/>
                  </a:lnTo>
                  <a:lnTo>
                    <a:pt x="81" y="96"/>
                  </a:lnTo>
                  <a:lnTo>
                    <a:pt x="79" y="94"/>
                  </a:lnTo>
                  <a:lnTo>
                    <a:pt x="73" y="83"/>
                  </a:lnTo>
                  <a:lnTo>
                    <a:pt x="73" y="83"/>
                  </a:lnTo>
                  <a:lnTo>
                    <a:pt x="73" y="83"/>
                  </a:lnTo>
                  <a:lnTo>
                    <a:pt x="69" y="83"/>
                  </a:lnTo>
                  <a:lnTo>
                    <a:pt x="66" y="85"/>
                  </a:lnTo>
                  <a:lnTo>
                    <a:pt x="58" y="83"/>
                  </a:lnTo>
                  <a:lnTo>
                    <a:pt x="58" y="79"/>
                  </a:lnTo>
                  <a:lnTo>
                    <a:pt x="58" y="79"/>
                  </a:lnTo>
                  <a:lnTo>
                    <a:pt x="54" y="79"/>
                  </a:lnTo>
                  <a:lnTo>
                    <a:pt x="52" y="73"/>
                  </a:lnTo>
                  <a:lnTo>
                    <a:pt x="52" y="79"/>
                  </a:lnTo>
                  <a:lnTo>
                    <a:pt x="54" y="83"/>
                  </a:lnTo>
                  <a:lnTo>
                    <a:pt x="54" y="83"/>
                  </a:lnTo>
                  <a:lnTo>
                    <a:pt x="49" y="85"/>
                  </a:lnTo>
                  <a:lnTo>
                    <a:pt x="54" y="86"/>
                  </a:lnTo>
                  <a:lnTo>
                    <a:pt x="54" y="90"/>
                  </a:lnTo>
                  <a:lnTo>
                    <a:pt x="54" y="96"/>
                  </a:lnTo>
                  <a:lnTo>
                    <a:pt x="52" y="98"/>
                  </a:lnTo>
                  <a:lnTo>
                    <a:pt x="49" y="103"/>
                  </a:lnTo>
                  <a:lnTo>
                    <a:pt x="47" y="102"/>
                  </a:lnTo>
                  <a:lnTo>
                    <a:pt x="49" y="98"/>
                  </a:lnTo>
                  <a:lnTo>
                    <a:pt x="49" y="98"/>
                  </a:lnTo>
                  <a:lnTo>
                    <a:pt x="49" y="96"/>
                  </a:lnTo>
                  <a:lnTo>
                    <a:pt x="47" y="96"/>
                  </a:lnTo>
                  <a:lnTo>
                    <a:pt x="43" y="100"/>
                  </a:lnTo>
                  <a:lnTo>
                    <a:pt x="43" y="96"/>
                  </a:lnTo>
                  <a:lnTo>
                    <a:pt x="43" y="90"/>
                  </a:lnTo>
                  <a:lnTo>
                    <a:pt x="43" y="88"/>
                  </a:lnTo>
                  <a:lnTo>
                    <a:pt x="43" y="86"/>
                  </a:lnTo>
                  <a:lnTo>
                    <a:pt x="43" y="88"/>
                  </a:lnTo>
                  <a:lnTo>
                    <a:pt x="43" y="92"/>
                  </a:lnTo>
                  <a:lnTo>
                    <a:pt x="39" y="96"/>
                  </a:lnTo>
                  <a:lnTo>
                    <a:pt x="39" y="96"/>
                  </a:lnTo>
                  <a:lnTo>
                    <a:pt x="43" y="100"/>
                  </a:lnTo>
                  <a:lnTo>
                    <a:pt x="43" y="103"/>
                  </a:lnTo>
                  <a:lnTo>
                    <a:pt x="39" y="105"/>
                  </a:lnTo>
                  <a:lnTo>
                    <a:pt x="39" y="103"/>
                  </a:lnTo>
                  <a:lnTo>
                    <a:pt x="37" y="103"/>
                  </a:lnTo>
                  <a:lnTo>
                    <a:pt x="34" y="103"/>
                  </a:lnTo>
                  <a:lnTo>
                    <a:pt x="34" y="105"/>
                  </a:lnTo>
                  <a:lnTo>
                    <a:pt x="34" y="105"/>
                  </a:lnTo>
                  <a:lnTo>
                    <a:pt x="32" y="103"/>
                  </a:lnTo>
                  <a:lnTo>
                    <a:pt x="28" y="100"/>
                  </a:lnTo>
                  <a:lnTo>
                    <a:pt x="28" y="102"/>
                  </a:lnTo>
                  <a:lnTo>
                    <a:pt x="28" y="96"/>
                  </a:lnTo>
                  <a:lnTo>
                    <a:pt x="26" y="92"/>
                  </a:lnTo>
                  <a:lnTo>
                    <a:pt x="26" y="86"/>
                  </a:lnTo>
                  <a:lnTo>
                    <a:pt x="19" y="79"/>
                  </a:lnTo>
                  <a:lnTo>
                    <a:pt x="19" y="73"/>
                  </a:lnTo>
                  <a:lnTo>
                    <a:pt x="19" y="70"/>
                  </a:lnTo>
                  <a:lnTo>
                    <a:pt x="19" y="66"/>
                  </a:lnTo>
                  <a:lnTo>
                    <a:pt x="19" y="58"/>
                  </a:lnTo>
                  <a:lnTo>
                    <a:pt x="13" y="53"/>
                  </a:lnTo>
                  <a:lnTo>
                    <a:pt x="7" y="53"/>
                  </a:lnTo>
                  <a:lnTo>
                    <a:pt x="5" y="45"/>
                  </a:lnTo>
                  <a:lnTo>
                    <a:pt x="5" y="37"/>
                  </a:lnTo>
                  <a:lnTo>
                    <a:pt x="7" y="37"/>
                  </a:lnTo>
                  <a:lnTo>
                    <a:pt x="7" y="34"/>
                  </a:lnTo>
                  <a:lnTo>
                    <a:pt x="13" y="32"/>
                  </a:lnTo>
                  <a:lnTo>
                    <a:pt x="13" y="34"/>
                  </a:lnTo>
                  <a:lnTo>
                    <a:pt x="19" y="30"/>
                  </a:lnTo>
                  <a:lnTo>
                    <a:pt x="17" y="26"/>
                  </a:lnTo>
                  <a:lnTo>
                    <a:pt x="17" y="22"/>
                  </a:lnTo>
                  <a:lnTo>
                    <a:pt x="13" y="22"/>
                  </a:lnTo>
                  <a:lnTo>
                    <a:pt x="7" y="24"/>
                  </a:lnTo>
                  <a:lnTo>
                    <a:pt x="0" y="21"/>
                  </a:lnTo>
                  <a:lnTo>
                    <a:pt x="0" y="17"/>
                  </a:lnTo>
                  <a:lnTo>
                    <a:pt x="4" y="11"/>
                  </a:lnTo>
                  <a:lnTo>
                    <a:pt x="5" y="7"/>
                  </a:lnTo>
                  <a:lnTo>
                    <a:pt x="4" y="7"/>
                  </a:lnTo>
                  <a:lnTo>
                    <a:pt x="4" y="4"/>
                  </a:lnTo>
                  <a:lnTo>
                    <a:pt x="5" y="4"/>
                  </a:lnTo>
                  <a:lnTo>
                    <a:pt x="7" y="0"/>
                  </a:lnTo>
                  <a:lnTo>
                    <a:pt x="7" y="4"/>
                  </a:lnTo>
                  <a:lnTo>
                    <a:pt x="11" y="7"/>
                  </a:lnTo>
                  <a:lnTo>
                    <a:pt x="11" y="7"/>
                  </a:lnTo>
                  <a:lnTo>
                    <a:pt x="13" y="11"/>
                  </a:lnTo>
                  <a:lnTo>
                    <a:pt x="19" y="11"/>
                  </a:lnTo>
                  <a:lnTo>
                    <a:pt x="19" y="9"/>
                  </a:lnTo>
                  <a:lnTo>
                    <a:pt x="17" y="9"/>
                  </a:lnTo>
                  <a:lnTo>
                    <a:pt x="19" y="7"/>
                  </a:lnTo>
                  <a:lnTo>
                    <a:pt x="19" y="7"/>
                  </a:lnTo>
                  <a:lnTo>
                    <a:pt x="22" y="9"/>
                  </a:lnTo>
                  <a:lnTo>
                    <a:pt x="22" y="11"/>
                  </a:lnTo>
                  <a:lnTo>
                    <a:pt x="28" y="11"/>
                  </a:lnTo>
                  <a:lnTo>
                    <a:pt x="28" y="11"/>
                  </a:lnTo>
                  <a:lnTo>
                    <a:pt x="28" y="9"/>
                  </a:lnTo>
                  <a:lnTo>
                    <a:pt x="34" y="15"/>
                  </a:lnTo>
                  <a:lnTo>
                    <a:pt x="34" y="21"/>
                  </a:lnTo>
                  <a:lnTo>
                    <a:pt x="34" y="22"/>
                  </a:lnTo>
                  <a:lnTo>
                    <a:pt x="34" y="26"/>
                  </a:lnTo>
                  <a:lnTo>
                    <a:pt x="34" y="30"/>
                  </a:lnTo>
                  <a:lnTo>
                    <a:pt x="39" y="30"/>
                  </a:lnTo>
                  <a:lnTo>
                    <a:pt x="43" y="30"/>
                  </a:lnTo>
                  <a:lnTo>
                    <a:pt x="47" y="32"/>
                  </a:lnTo>
                  <a:lnTo>
                    <a:pt x="52" y="32"/>
                  </a:lnTo>
                  <a:lnTo>
                    <a:pt x="58" y="32"/>
                  </a:lnTo>
                  <a:lnTo>
                    <a:pt x="64" y="32"/>
                  </a:lnTo>
                  <a:lnTo>
                    <a:pt x="73" y="32"/>
                  </a:lnTo>
                  <a:lnTo>
                    <a:pt x="75" y="32"/>
                  </a:lnTo>
                  <a:lnTo>
                    <a:pt x="75" y="32"/>
                  </a:lnTo>
                  <a:lnTo>
                    <a:pt x="79" y="32"/>
                  </a:lnTo>
                  <a:lnTo>
                    <a:pt x="81" y="34"/>
                  </a:lnTo>
                  <a:lnTo>
                    <a:pt x="84" y="34"/>
                  </a:lnTo>
                  <a:lnTo>
                    <a:pt x="81" y="39"/>
                  </a:lnTo>
                  <a:lnTo>
                    <a:pt x="81" y="43"/>
                  </a:lnTo>
                  <a:lnTo>
                    <a:pt x="79" y="53"/>
                  </a:lnTo>
                  <a:lnTo>
                    <a:pt x="75" y="53"/>
                  </a:lnTo>
                  <a:lnTo>
                    <a:pt x="75" y="54"/>
                  </a:lnTo>
                  <a:lnTo>
                    <a:pt x="75" y="56"/>
                  </a:lnTo>
                  <a:lnTo>
                    <a:pt x="73" y="56"/>
                  </a:lnTo>
                  <a:lnTo>
                    <a:pt x="73" y="54"/>
                  </a:lnTo>
                  <a:lnTo>
                    <a:pt x="69" y="56"/>
                  </a:lnTo>
                  <a:lnTo>
                    <a:pt x="66" y="60"/>
                  </a:lnTo>
                  <a:lnTo>
                    <a:pt x="64" y="60"/>
                  </a:lnTo>
                  <a:lnTo>
                    <a:pt x="64" y="64"/>
                  </a:lnTo>
                  <a:lnTo>
                    <a:pt x="69" y="68"/>
                  </a:lnTo>
                  <a:lnTo>
                    <a:pt x="69" y="70"/>
                  </a:lnTo>
                  <a:lnTo>
                    <a:pt x="69" y="70"/>
                  </a:lnTo>
                  <a:lnTo>
                    <a:pt x="73" y="73"/>
                  </a:lnTo>
                  <a:lnTo>
                    <a:pt x="75" y="79"/>
                  </a:lnTo>
                  <a:lnTo>
                    <a:pt x="79" y="79"/>
                  </a:lnTo>
                  <a:lnTo>
                    <a:pt x="79" y="73"/>
                  </a:lnTo>
                  <a:lnTo>
                    <a:pt x="79" y="73"/>
                  </a:lnTo>
                  <a:lnTo>
                    <a:pt x="79" y="70"/>
                  </a:lnTo>
                  <a:lnTo>
                    <a:pt x="79" y="70"/>
                  </a:lnTo>
                  <a:lnTo>
                    <a:pt x="81" y="68"/>
                  </a:lnTo>
                  <a:lnTo>
                    <a:pt x="79" y="66"/>
                  </a:lnTo>
                  <a:lnTo>
                    <a:pt x="81" y="66"/>
                  </a:lnTo>
                  <a:lnTo>
                    <a:pt x="84" y="66"/>
                  </a:lnTo>
                  <a:lnTo>
                    <a:pt x="86" y="66"/>
                  </a:lnTo>
                  <a:lnTo>
                    <a:pt x="88" y="68"/>
                  </a:lnTo>
                  <a:lnTo>
                    <a:pt x="88" y="70"/>
                  </a:lnTo>
                  <a:lnTo>
                    <a:pt x="90" y="77"/>
                  </a:lnTo>
                  <a:lnTo>
                    <a:pt x="90" y="79"/>
                  </a:lnTo>
                  <a:lnTo>
                    <a:pt x="92" y="83"/>
                  </a:lnTo>
                  <a:lnTo>
                    <a:pt x="94" y="90"/>
                  </a:lnTo>
                  <a:lnTo>
                    <a:pt x="94" y="94"/>
                  </a:lnTo>
                  <a:lnTo>
                    <a:pt x="96" y="98"/>
                  </a:lnTo>
                  <a:lnTo>
                    <a:pt x="100" y="100"/>
                  </a:lnTo>
                  <a:lnTo>
                    <a:pt x="100" y="102"/>
                  </a:lnTo>
                  <a:lnTo>
                    <a:pt x="100" y="103"/>
                  </a:lnTo>
                  <a:lnTo>
                    <a:pt x="100" y="103"/>
                  </a:lnTo>
                  <a:lnTo>
                    <a:pt x="100" y="103"/>
                  </a:lnTo>
                  <a:lnTo>
                    <a:pt x="100" y="103"/>
                  </a:lnTo>
                  <a:lnTo>
                    <a:pt x="100" y="103"/>
                  </a:lnTo>
                  <a:close/>
                  <a:moveTo>
                    <a:pt x="73" y="88"/>
                  </a:moveTo>
                  <a:lnTo>
                    <a:pt x="73" y="86"/>
                  </a:lnTo>
                  <a:lnTo>
                    <a:pt x="69" y="88"/>
                  </a:lnTo>
                  <a:lnTo>
                    <a:pt x="69" y="92"/>
                  </a:lnTo>
                  <a:lnTo>
                    <a:pt x="73" y="90"/>
                  </a:lnTo>
                  <a:lnTo>
                    <a:pt x="73" y="88"/>
                  </a:lnTo>
                  <a:lnTo>
                    <a:pt x="73" y="88"/>
                  </a:lnTo>
                  <a:lnTo>
                    <a:pt x="73" y="88"/>
                  </a:lnTo>
                  <a:lnTo>
                    <a:pt x="73" y="88"/>
                  </a:lnTo>
                  <a:close/>
                  <a:moveTo>
                    <a:pt x="64" y="86"/>
                  </a:moveTo>
                  <a:lnTo>
                    <a:pt x="64" y="90"/>
                  </a:lnTo>
                  <a:lnTo>
                    <a:pt x="64" y="94"/>
                  </a:lnTo>
                  <a:lnTo>
                    <a:pt x="66" y="96"/>
                  </a:lnTo>
                  <a:lnTo>
                    <a:pt x="69" y="92"/>
                  </a:lnTo>
                  <a:lnTo>
                    <a:pt x="69" y="88"/>
                  </a:lnTo>
                  <a:lnTo>
                    <a:pt x="64" y="85"/>
                  </a:lnTo>
                  <a:lnTo>
                    <a:pt x="64" y="85"/>
                  </a:lnTo>
                  <a:lnTo>
                    <a:pt x="64" y="86"/>
                  </a:lnTo>
                  <a:lnTo>
                    <a:pt x="64" y="86"/>
                  </a:lnTo>
                  <a:lnTo>
                    <a:pt x="64" y="86"/>
                  </a:lnTo>
                  <a:lnTo>
                    <a:pt x="64" y="86"/>
                  </a:lnTo>
                  <a:close/>
                  <a:moveTo>
                    <a:pt x="58" y="85"/>
                  </a:moveTo>
                  <a:lnTo>
                    <a:pt x="54" y="86"/>
                  </a:lnTo>
                  <a:lnTo>
                    <a:pt x="54" y="86"/>
                  </a:lnTo>
                  <a:lnTo>
                    <a:pt x="58" y="94"/>
                  </a:lnTo>
                  <a:lnTo>
                    <a:pt x="60" y="94"/>
                  </a:lnTo>
                  <a:lnTo>
                    <a:pt x="60" y="88"/>
                  </a:lnTo>
                  <a:lnTo>
                    <a:pt x="58" y="85"/>
                  </a:lnTo>
                  <a:lnTo>
                    <a:pt x="58" y="85"/>
                  </a:lnTo>
                  <a:lnTo>
                    <a:pt x="58" y="85"/>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503" name="Freeform 188">
              <a:extLst>
                <a:ext uri="{FF2B5EF4-FFF2-40B4-BE49-F238E27FC236}">
                  <a16:creationId xmlns:a16="http://schemas.microsoft.com/office/drawing/2014/main" id="{61240C61-4730-4CC2-8078-B590BC9B8B23}"/>
                </a:ext>
              </a:extLst>
            </p:cNvPr>
            <p:cNvSpPr>
              <a:spLocks/>
            </p:cNvSpPr>
            <p:nvPr/>
          </p:nvSpPr>
          <p:spPr bwMode="auto">
            <a:xfrm>
              <a:off x="9849516" y="2610867"/>
              <a:ext cx="20288" cy="13292"/>
            </a:xfrm>
            <a:custGeom>
              <a:avLst/>
              <a:gdLst/>
              <a:ahLst/>
              <a:cxnLst>
                <a:cxn ang="0">
                  <a:pos x="4" y="17"/>
                </a:cxn>
                <a:cxn ang="0">
                  <a:pos x="5" y="16"/>
                </a:cxn>
                <a:cxn ang="0">
                  <a:pos x="9" y="8"/>
                </a:cxn>
                <a:cxn ang="0">
                  <a:pos x="21" y="2"/>
                </a:cxn>
                <a:cxn ang="0">
                  <a:pos x="26" y="0"/>
                </a:cxn>
                <a:cxn ang="0">
                  <a:pos x="28" y="4"/>
                </a:cxn>
                <a:cxn ang="0">
                  <a:pos x="37" y="6"/>
                </a:cxn>
                <a:cxn ang="0">
                  <a:pos x="41" y="8"/>
                </a:cxn>
                <a:cxn ang="0">
                  <a:pos x="45" y="4"/>
                </a:cxn>
                <a:cxn ang="0">
                  <a:pos x="49" y="6"/>
                </a:cxn>
                <a:cxn ang="0">
                  <a:pos x="54" y="8"/>
                </a:cxn>
                <a:cxn ang="0">
                  <a:pos x="54" y="8"/>
                </a:cxn>
                <a:cxn ang="0">
                  <a:pos x="54" y="14"/>
                </a:cxn>
                <a:cxn ang="0">
                  <a:pos x="54" y="17"/>
                </a:cxn>
                <a:cxn ang="0">
                  <a:pos x="58" y="21"/>
                </a:cxn>
                <a:cxn ang="0">
                  <a:pos x="58" y="27"/>
                </a:cxn>
                <a:cxn ang="0">
                  <a:pos x="58" y="29"/>
                </a:cxn>
                <a:cxn ang="0">
                  <a:pos x="51" y="32"/>
                </a:cxn>
                <a:cxn ang="0">
                  <a:pos x="45" y="32"/>
                </a:cxn>
                <a:cxn ang="0">
                  <a:pos x="41" y="34"/>
                </a:cxn>
                <a:cxn ang="0">
                  <a:pos x="36" y="32"/>
                </a:cxn>
                <a:cxn ang="0">
                  <a:pos x="32" y="32"/>
                </a:cxn>
                <a:cxn ang="0">
                  <a:pos x="28" y="38"/>
                </a:cxn>
                <a:cxn ang="0">
                  <a:pos x="22" y="38"/>
                </a:cxn>
                <a:cxn ang="0">
                  <a:pos x="15" y="32"/>
                </a:cxn>
                <a:cxn ang="0">
                  <a:pos x="11" y="34"/>
                </a:cxn>
                <a:cxn ang="0">
                  <a:pos x="5" y="32"/>
                </a:cxn>
                <a:cxn ang="0">
                  <a:pos x="0" y="27"/>
                </a:cxn>
                <a:cxn ang="0">
                  <a:pos x="4" y="23"/>
                </a:cxn>
                <a:cxn ang="0">
                  <a:pos x="4" y="17"/>
                </a:cxn>
                <a:cxn ang="0">
                  <a:pos x="4" y="17"/>
                </a:cxn>
                <a:cxn ang="0">
                  <a:pos x="4" y="17"/>
                </a:cxn>
              </a:cxnLst>
              <a:rect l="0" t="0" r="r" b="b"/>
              <a:pathLst>
                <a:path w="58" h="38">
                  <a:moveTo>
                    <a:pt x="4" y="17"/>
                  </a:moveTo>
                  <a:lnTo>
                    <a:pt x="5" y="16"/>
                  </a:lnTo>
                  <a:lnTo>
                    <a:pt x="9" y="8"/>
                  </a:lnTo>
                  <a:lnTo>
                    <a:pt x="21" y="2"/>
                  </a:lnTo>
                  <a:lnTo>
                    <a:pt x="26" y="0"/>
                  </a:lnTo>
                  <a:lnTo>
                    <a:pt x="28" y="4"/>
                  </a:lnTo>
                  <a:lnTo>
                    <a:pt x="37" y="6"/>
                  </a:lnTo>
                  <a:lnTo>
                    <a:pt x="41" y="8"/>
                  </a:lnTo>
                  <a:lnTo>
                    <a:pt x="45" y="4"/>
                  </a:lnTo>
                  <a:lnTo>
                    <a:pt x="49" y="6"/>
                  </a:lnTo>
                  <a:lnTo>
                    <a:pt x="54" y="8"/>
                  </a:lnTo>
                  <a:lnTo>
                    <a:pt x="54" y="8"/>
                  </a:lnTo>
                  <a:lnTo>
                    <a:pt x="54" y="14"/>
                  </a:lnTo>
                  <a:lnTo>
                    <a:pt x="54" y="17"/>
                  </a:lnTo>
                  <a:lnTo>
                    <a:pt x="58" y="21"/>
                  </a:lnTo>
                  <a:lnTo>
                    <a:pt x="58" y="27"/>
                  </a:lnTo>
                  <a:lnTo>
                    <a:pt x="58" y="29"/>
                  </a:lnTo>
                  <a:lnTo>
                    <a:pt x="51" y="32"/>
                  </a:lnTo>
                  <a:lnTo>
                    <a:pt x="45" y="32"/>
                  </a:lnTo>
                  <a:lnTo>
                    <a:pt x="41" y="34"/>
                  </a:lnTo>
                  <a:lnTo>
                    <a:pt x="36" y="32"/>
                  </a:lnTo>
                  <a:lnTo>
                    <a:pt x="32" y="32"/>
                  </a:lnTo>
                  <a:lnTo>
                    <a:pt x="28" y="38"/>
                  </a:lnTo>
                  <a:lnTo>
                    <a:pt x="22" y="38"/>
                  </a:lnTo>
                  <a:lnTo>
                    <a:pt x="15" y="32"/>
                  </a:lnTo>
                  <a:lnTo>
                    <a:pt x="11" y="34"/>
                  </a:lnTo>
                  <a:lnTo>
                    <a:pt x="5" y="32"/>
                  </a:lnTo>
                  <a:lnTo>
                    <a:pt x="0" y="27"/>
                  </a:lnTo>
                  <a:lnTo>
                    <a:pt x="4" y="23"/>
                  </a:lnTo>
                  <a:lnTo>
                    <a:pt x="4" y="17"/>
                  </a:lnTo>
                  <a:lnTo>
                    <a:pt x="4" y="17"/>
                  </a:lnTo>
                  <a:lnTo>
                    <a:pt x="4" y="17"/>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504" name="Freeform 189">
              <a:extLst>
                <a:ext uri="{FF2B5EF4-FFF2-40B4-BE49-F238E27FC236}">
                  <a16:creationId xmlns:a16="http://schemas.microsoft.com/office/drawing/2014/main" id="{18947CE3-009D-42E8-BB32-1B2346A1E880}"/>
                </a:ext>
              </a:extLst>
            </p:cNvPr>
            <p:cNvSpPr>
              <a:spLocks noEditPoints="1"/>
            </p:cNvSpPr>
            <p:nvPr/>
          </p:nvSpPr>
          <p:spPr bwMode="auto">
            <a:xfrm>
              <a:off x="10371767" y="2908897"/>
              <a:ext cx="15041" cy="36729"/>
            </a:xfrm>
            <a:custGeom>
              <a:avLst/>
              <a:gdLst/>
              <a:ahLst/>
              <a:cxnLst>
                <a:cxn ang="0">
                  <a:pos x="43" y="102"/>
                </a:cxn>
                <a:cxn ang="0">
                  <a:pos x="41" y="102"/>
                </a:cxn>
                <a:cxn ang="0">
                  <a:pos x="41" y="98"/>
                </a:cxn>
                <a:cxn ang="0">
                  <a:pos x="41" y="98"/>
                </a:cxn>
                <a:cxn ang="0">
                  <a:pos x="41" y="85"/>
                </a:cxn>
                <a:cxn ang="0">
                  <a:pos x="37" y="88"/>
                </a:cxn>
                <a:cxn ang="0">
                  <a:pos x="39" y="83"/>
                </a:cxn>
                <a:cxn ang="0">
                  <a:pos x="39" y="83"/>
                </a:cxn>
                <a:cxn ang="0">
                  <a:pos x="26" y="60"/>
                </a:cxn>
                <a:cxn ang="0">
                  <a:pos x="32" y="60"/>
                </a:cxn>
                <a:cxn ang="0">
                  <a:pos x="30" y="66"/>
                </a:cxn>
                <a:cxn ang="0">
                  <a:pos x="26" y="60"/>
                </a:cxn>
                <a:cxn ang="0">
                  <a:pos x="26" y="60"/>
                </a:cxn>
                <a:cxn ang="0">
                  <a:pos x="30" y="2"/>
                </a:cxn>
                <a:cxn ang="0">
                  <a:pos x="30" y="13"/>
                </a:cxn>
                <a:cxn ang="0">
                  <a:pos x="30" y="2"/>
                </a:cxn>
                <a:cxn ang="0">
                  <a:pos x="30" y="2"/>
                </a:cxn>
                <a:cxn ang="0">
                  <a:pos x="20" y="15"/>
                </a:cxn>
                <a:cxn ang="0">
                  <a:pos x="26" y="13"/>
                </a:cxn>
                <a:cxn ang="0">
                  <a:pos x="22" y="13"/>
                </a:cxn>
                <a:cxn ang="0">
                  <a:pos x="20" y="15"/>
                </a:cxn>
                <a:cxn ang="0">
                  <a:pos x="20" y="15"/>
                </a:cxn>
                <a:cxn ang="0">
                  <a:pos x="30" y="17"/>
                </a:cxn>
                <a:cxn ang="0">
                  <a:pos x="32" y="24"/>
                </a:cxn>
                <a:cxn ang="0">
                  <a:pos x="30" y="26"/>
                </a:cxn>
                <a:cxn ang="0">
                  <a:pos x="30" y="21"/>
                </a:cxn>
                <a:cxn ang="0">
                  <a:pos x="30" y="17"/>
                </a:cxn>
                <a:cxn ang="0">
                  <a:pos x="30" y="17"/>
                </a:cxn>
                <a:cxn ang="0">
                  <a:pos x="28" y="41"/>
                </a:cxn>
                <a:cxn ang="0">
                  <a:pos x="33" y="45"/>
                </a:cxn>
                <a:cxn ang="0">
                  <a:pos x="26" y="45"/>
                </a:cxn>
                <a:cxn ang="0">
                  <a:pos x="26" y="45"/>
                </a:cxn>
                <a:cxn ang="0">
                  <a:pos x="26" y="34"/>
                </a:cxn>
                <a:cxn ang="0">
                  <a:pos x="30" y="34"/>
                </a:cxn>
                <a:cxn ang="0">
                  <a:pos x="32" y="38"/>
                </a:cxn>
                <a:cxn ang="0">
                  <a:pos x="28" y="39"/>
                </a:cxn>
                <a:cxn ang="0">
                  <a:pos x="22" y="38"/>
                </a:cxn>
                <a:cxn ang="0">
                  <a:pos x="26" y="34"/>
                </a:cxn>
                <a:cxn ang="0">
                  <a:pos x="26" y="34"/>
                </a:cxn>
                <a:cxn ang="0">
                  <a:pos x="13" y="26"/>
                </a:cxn>
                <a:cxn ang="0">
                  <a:pos x="16" y="32"/>
                </a:cxn>
                <a:cxn ang="0">
                  <a:pos x="20" y="39"/>
                </a:cxn>
                <a:cxn ang="0">
                  <a:pos x="13" y="41"/>
                </a:cxn>
                <a:cxn ang="0">
                  <a:pos x="13" y="34"/>
                </a:cxn>
                <a:cxn ang="0">
                  <a:pos x="13" y="30"/>
                </a:cxn>
                <a:cxn ang="0">
                  <a:pos x="11" y="26"/>
                </a:cxn>
                <a:cxn ang="0">
                  <a:pos x="11" y="26"/>
                </a:cxn>
                <a:cxn ang="0">
                  <a:pos x="11" y="26"/>
                </a:cxn>
                <a:cxn ang="0">
                  <a:pos x="0" y="5"/>
                </a:cxn>
                <a:cxn ang="0">
                  <a:pos x="1" y="15"/>
                </a:cxn>
                <a:cxn ang="0">
                  <a:pos x="7" y="21"/>
                </a:cxn>
                <a:cxn ang="0">
                  <a:pos x="11" y="17"/>
                </a:cxn>
                <a:cxn ang="0">
                  <a:pos x="13" y="13"/>
                </a:cxn>
                <a:cxn ang="0">
                  <a:pos x="13" y="5"/>
                </a:cxn>
                <a:cxn ang="0">
                  <a:pos x="7" y="5"/>
                </a:cxn>
                <a:cxn ang="0">
                  <a:pos x="7" y="9"/>
                </a:cxn>
                <a:cxn ang="0">
                  <a:pos x="5" y="2"/>
                </a:cxn>
                <a:cxn ang="0">
                  <a:pos x="1" y="0"/>
                </a:cxn>
                <a:cxn ang="0">
                  <a:pos x="1" y="0"/>
                </a:cxn>
              </a:cxnLst>
              <a:rect l="0" t="0" r="r" b="b"/>
              <a:pathLst>
                <a:path w="43" h="105">
                  <a:moveTo>
                    <a:pt x="41" y="98"/>
                  </a:moveTo>
                  <a:lnTo>
                    <a:pt x="43" y="102"/>
                  </a:lnTo>
                  <a:lnTo>
                    <a:pt x="43" y="105"/>
                  </a:lnTo>
                  <a:lnTo>
                    <a:pt x="41" y="102"/>
                  </a:lnTo>
                  <a:lnTo>
                    <a:pt x="41" y="98"/>
                  </a:lnTo>
                  <a:lnTo>
                    <a:pt x="41" y="98"/>
                  </a:lnTo>
                  <a:lnTo>
                    <a:pt x="41" y="98"/>
                  </a:lnTo>
                  <a:lnTo>
                    <a:pt x="41" y="98"/>
                  </a:lnTo>
                  <a:close/>
                  <a:moveTo>
                    <a:pt x="39" y="83"/>
                  </a:moveTo>
                  <a:lnTo>
                    <a:pt x="41" y="85"/>
                  </a:lnTo>
                  <a:lnTo>
                    <a:pt x="41" y="92"/>
                  </a:lnTo>
                  <a:lnTo>
                    <a:pt x="37" y="88"/>
                  </a:lnTo>
                  <a:lnTo>
                    <a:pt x="37" y="85"/>
                  </a:lnTo>
                  <a:lnTo>
                    <a:pt x="39" y="83"/>
                  </a:lnTo>
                  <a:lnTo>
                    <a:pt x="39" y="83"/>
                  </a:lnTo>
                  <a:lnTo>
                    <a:pt x="39" y="83"/>
                  </a:lnTo>
                  <a:lnTo>
                    <a:pt x="39" y="83"/>
                  </a:lnTo>
                  <a:close/>
                  <a:moveTo>
                    <a:pt x="26" y="60"/>
                  </a:moveTo>
                  <a:lnTo>
                    <a:pt x="30" y="60"/>
                  </a:lnTo>
                  <a:lnTo>
                    <a:pt x="32" y="60"/>
                  </a:lnTo>
                  <a:lnTo>
                    <a:pt x="32" y="64"/>
                  </a:lnTo>
                  <a:lnTo>
                    <a:pt x="30" y="66"/>
                  </a:lnTo>
                  <a:lnTo>
                    <a:pt x="26" y="64"/>
                  </a:lnTo>
                  <a:lnTo>
                    <a:pt x="26" y="60"/>
                  </a:lnTo>
                  <a:lnTo>
                    <a:pt x="26" y="60"/>
                  </a:lnTo>
                  <a:lnTo>
                    <a:pt x="26" y="60"/>
                  </a:lnTo>
                  <a:lnTo>
                    <a:pt x="26" y="60"/>
                  </a:lnTo>
                  <a:close/>
                  <a:moveTo>
                    <a:pt x="30" y="2"/>
                  </a:moveTo>
                  <a:lnTo>
                    <a:pt x="33" y="9"/>
                  </a:lnTo>
                  <a:lnTo>
                    <a:pt x="30" y="13"/>
                  </a:lnTo>
                  <a:lnTo>
                    <a:pt x="32" y="9"/>
                  </a:lnTo>
                  <a:lnTo>
                    <a:pt x="30" y="2"/>
                  </a:lnTo>
                  <a:lnTo>
                    <a:pt x="30" y="2"/>
                  </a:lnTo>
                  <a:lnTo>
                    <a:pt x="30" y="2"/>
                  </a:lnTo>
                  <a:lnTo>
                    <a:pt x="30" y="2"/>
                  </a:lnTo>
                  <a:close/>
                  <a:moveTo>
                    <a:pt x="20" y="15"/>
                  </a:moveTo>
                  <a:lnTo>
                    <a:pt x="26" y="17"/>
                  </a:lnTo>
                  <a:lnTo>
                    <a:pt x="26" y="13"/>
                  </a:lnTo>
                  <a:lnTo>
                    <a:pt x="28" y="11"/>
                  </a:lnTo>
                  <a:lnTo>
                    <a:pt x="22" y="13"/>
                  </a:lnTo>
                  <a:lnTo>
                    <a:pt x="22" y="13"/>
                  </a:lnTo>
                  <a:lnTo>
                    <a:pt x="20" y="15"/>
                  </a:lnTo>
                  <a:lnTo>
                    <a:pt x="20" y="15"/>
                  </a:lnTo>
                  <a:lnTo>
                    <a:pt x="20" y="15"/>
                  </a:lnTo>
                  <a:lnTo>
                    <a:pt x="20" y="15"/>
                  </a:lnTo>
                  <a:close/>
                  <a:moveTo>
                    <a:pt x="30" y="17"/>
                  </a:moveTo>
                  <a:lnTo>
                    <a:pt x="32" y="21"/>
                  </a:lnTo>
                  <a:lnTo>
                    <a:pt x="32" y="24"/>
                  </a:lnTo>
                  <a:lnTo>
                    <a:pt x="32" y="26"/>
                  </a:lnTo>
                  <a:lnTo>
                    <a:pt x="30" y="26"/>
                  </a:lnTo>
                  <a:lnTo>
                    <a:pt x="30" y="21"/>
                  </a:lnTo>
                  <a:lnTo>
                    <a:pt x="30" y="21"/>
                  </a:lnTo>
                  <a:lnTo>
                    <a:pt x="30" y="17"/>
                  </a:lnTo>
                  <a:lnTo>
                    <a:pt x="30" y="17"/>
                  </a:lnTo>
                  <a:lnTo>
                    <a:pt x="30" y="17"/>
                  </a:lnTo>
                  <a:lnTo>
                    <a:pt x="30" y="17"/>
                  </a:lnTo>
                  <a:close/>
                  <a:moveTo>
                    <a:pt x="26" y="45"/>
                  </a:moveTo>
                  <a:lnTo>
                    <a:pt x="28" y="41"/>
                  </a:lnTo>
                  <a:lnTo>
                    <a:pt x="32" y="45"/>
                  </a:lnTo>
                  <a:lnTo>
                    <a:pt x="33" y="45"/>
                  </a:lnTo>
                  <a:lnTo>
                    <a:pt x="28" y="45"/>
                  </a:lnTo>
                  <a:lnTo>
                    <a:pt x="26" y="45"/>
                  </a:lnTo>
                  <a:lnTo>
                    <a:pt x="26" y="45"/>
                  </a:lnTo>
                  <a:lnTo>
                    <a:pt x="26" y="45"/>
                  </a:lnTo>
                  <a:lnTo>
                    <a:pt x="26" y="45"/>
                  </a:lnTo>
                  <a:close/>
                  <a:moveTo>
                    <a:pt x="26" y="34"/>
                  </a:moveTo>
                  <a:lnTo>
                    <a:pt x="28" y="32"/>
                  </a:lnTo>
                  <a:lnTo>
                    <a:pt x="30" y="34"/>
                  </a:lnTo>
                  <a:lnTo>
                    <a:pt x="32" y="34"/>
                  </a:lnTo>
                  <a:lnTo>
                    <a:pt x="32" y="38"/>
                  </a:lnTo>
                  <a:lnTo>
                    <a:pt x="30" y="38"/>
                  </a:lnTo>
                  <a:lnTo>
                    <a:pt x="28" y="39"/>
                  </a:lnTo>
                  <a:lnTo>
                    <a:pt x="26" y="39"/>
                  </a:lnTo>
                  <a:lnTo>
                    <a:pt x="22" y="38"/>
                  </a:lnTo>
                  <a:lnTo>
                    <a:pt x="26" y="34"/>
                  </a:lnTo>
                  <a:lnTo>
                    <a:pt x="26" y="34"/>
                  </a:lnTo>
                  <a:lnTo>
                    <a:pt x="26" y="34"/>
                  </a:lnTo>
                  <a:lnTo>
                    <a:pt x="26" y="34"/>
                  </a:lnTo>
                  <a:close/>
                  <a:moveTo>
                    <a:pt x="11" y="26"/>
                  </a:moveTo>
                  <a:lnTo>
                    <a:pt x="13" y="26"/>
                  </a:lnTo>
                  <a:lnTo>
                    <a:pt x="16" y="30"/>
                  </a:lnTo>
                  <a:lnTo>
                    <a:pt x="16" y="32"/>
                  </a:lnTo>
                  <a:lnTo>
                    <a:pt x="20" y="36"/>
                  </a:lnTo>
                  <a:lnTo>
                    <a:pt x="20" y="39"/>
                  </a:lnTo>
                  <a:lnTo>
                    <a:pt x="16" y="39"/>
                  </a:lnTo>
                  <a:lnTo>
                    <a:pt x="13" y="41"/>
                  </a:lnTo>
                  <a:lnTo>
                    <a:pt x="13" y="39"/>
                  </a:lnTo>
                  <a:lnTo>
                    <a:pt x="13" y="34"/>
                  </a:lnTo>
                  <a:lnTo>
                    <a:pt x="16" y="32"/>
                  </a:lnTo>
                  <a:lnTo>
                    <a:pt x="13" y="30"/>
                  </a:lnTo>
                  <a:lnTo>
                    <a:pt x="11" y="30"/>
                  </a:lnTo>
                  <a:lnTo>
                    <a:pt x="11" y="26"/>
                  </a:lnTo>
                  <a:lnTo>
                    <a:pt x="11" y="26"/>
                  </a:lnTo>
                  <a:lnTo>
                    <a:pt x="11" y="26"/>
                  </a:lnTo>
                  <a:lnTo>
                    <a:pt x="11" y="26"/>
                  </a:lnTo>
                  <a:lnTo>
                    <a:pt x="11" y="26"/>
                  </a:lnTo>
                  <a:close/>
                  <a:moveTo>
                    <a:pt x="1" y="0"/>
                  </a:moveTo>
                  <a:lnTo>
                    <a:pt x="0" y="5"/>
                  </a:lnTo>
                  <a:lnTo>
                    <a:pt x="1" y="11"/>
                  </a:lnTo>
                  <a:lnTo>
                    <a:pt x="1" y="15"/>
                  </a:lnTo>
                  <a:lnTo>
                    <a:pt x="3" y="21"/>
                  </a:lnTo>
                  <a:lnTo>
                    <a:pt x="7" y="21"/>
                  </a:lnTo>
                  <a:lnTo>
                    <a:pt x="7" y="17"/>
                  </a:lnTo>
                  <a:lnTo>
                    <a:pt x="11" y="17"/>
                  </a:lnTo>
                  <a:lnTo>
                    <a:pt x="13" y="17"/>
                  </a:lnTo>
                  <a:lnTo>
                    <a:pt x="13" y="13"/>
                  </a:lnTo>
                  <a:lnTo>
                    <a:pt x="11" y="9"/>
                  </a:lnTo>
                  <a:lnTo>
                    <a:pt x="13" y="5"/>
                  </a:lnTo>
                  <a:lnTo>
                    <a:pt x="11" y="5"/>
                  </a:lnTo>
                  <a:lnTo>
                    <a:pt x="7" y="5"/>
                  </a:lnTo>
                  <a:lnTo>
                    <a:pt x="7" y="9"/>
                  </a:lnTo>
                  <a:lnTo>
                    <a:pt x="7" y="9"/>
                  </a:lnTo>
                  <a:lnTo>
                    <a:pt x="5" y="7"/>
                  </a:lnTo>
                  <a:lnTo>
                    <a:pt x="5" y="2"/>
                  </a:lnTo>
                  <a:lnTo>
                    <a:pt x="5" y="2"/>
                  </a:lnTo>
                  <a:lnTo>
                    <a:pt x="1" y="0"/>
                  </a:lnTo>
                  <a:lnTo>
                    <a:pt x="1" y="0"/>
                  </a:lnTo>
                  <a:lnTo>
                    <a:pt x="1" y="0"/>
                  </a:lnTo>
                  <a:lnTo>
                    <a:pt x="1" y="0"/>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505" name="Freeform 190">
              <a:extLst>
                <a:ext uri="{FF2B5EF4-FFF2-40B4-BE49-F238E27FC236}">
                  <a16:creationId xmlns:a16="http://schemas.microsoft.com/office/drawing/2014/main" id="{535F5799-A882-4B76-9E99-3CBAD6F0ACC4}"/>
                </a:ext>
              </a:extLst>
            </p:cNvPr>
            <p:cNvSpPr>
              <a:spLocks noEditPoints="1"/>
            </p:cNvSpPr>
            <p:nvPr/>
          </p:nvSpPr>
          <p:spPr bwMode="auto">
            <a:xfrm>
              <a:off x="10371767" y="2908897"/>
              <a:ext cx="15041" cy="36729"/>
            </a:xfrm>
            <a:custGeom>
              <a:avLst/>
              <a:gdLst/>
              <a:ahLst/>
              <a:cxnLst>
                <a:cxn ang="0">
                  <a:pos x="43" y="102"/>
                </a:cxn>
                <a:cxn ang="0">
                  <a:pos x="41" y="102"/>
                </a:cxn>
                <a:cxn ang="0">
                  <a:pos x="41" y="98"/>
                </a:cxn>
                <a:cxn ang="0">
                  <a:pos x="41" y="98"/>
                </a:cxn>
                <a:cxn ang="0">
                  <a:pos x="41" y="85"/>
                </a:cxn>
                <a:cxn ang="0">
                  <a:pos x="37" y="88"/>
                </a:cxn>
                <a:cxn ang="0">
                  <a:pos x="39" y="83"/>
                </a:cxn>
                <a:cxn ang="0">
                  <a:pos x="39" y="83"/>
                </a:cxn>
                <a:cxn ang="0">
                  <a:pos x="26" y="60"/>
                </a:cxn>
                <a:cxn ang="0">
                  <a:pos x="32" y="60"/>
                </a:cxn>
                <a:cxn ang="0">
                  <a:pos x="30" y="66"/>
                </a:cxn>
                <a:cxn ang="0">
                  <a:pos x="26" y="60"/>
                </a:cxn>
                <a:cxn ang="0">
                  <a:pos x="26" y="60"/>
                </a:cxn>
                <a:cxn ang="0">
                  <a:pos x="30" y="2"/>
                </a:cxn>
                <a:cxn ang="0">
                  <a:pos x="30" y="13"/>
                </a:cxn>
                <a:cxn ang="0">
                  <a:pos x="30" y="2"/>
                </a:cxn>
                <a:cxn ang="0">
                  <a:pos x="30" y="2"/>
                </a:cxn>
                <a:cxn ang="0">
                  <a:pos x="20" y="15"/>
                </a:cxn>
                <a:cxn ang="0">
                  <a:pos x="26" y="13"/>
                </a:cxn>
                <a:cxn ang="0">
                  <a:pos x="22" y="13"/>
                </a:cxn>
                <a:cxn ang="0">
                  <a:pos x="20" y="15"/>
                </a:cxn>
                <a:cxn ang="0">
                  <a:pos x="20" y="15"/>
                </a:cxn>
                <a:cxn ang="0">
                  <a:pos x="30" y="17"/>
                </a:cxn>
                <a:cxn ang="0">
                  <a:pos x="32" y="24"/>
                </a:cxn>
                <a:cxn ang="0">
                  <a:pos x="30" y="26"/>
                </a:cxn>
                <a:cxn ang="0">
                  <a:pos x="30" y="21"/>
                </a:cxn>
                <a:cxn ang="0">
                  <a:pos x="30" y="17"/>
                </a:cxn>
                <a:cxn ang="0">
                  <a:pos x="30" y="17"/>
                </a:cxn>
                <a:cxn ang="0">
                  <a:pos x="28" y="41"/>
                </a:cxn>
                <a:cxn ang="0">
                  <a:pos x="33" y="45"/>
                </a:cxn>
                <a:cxn ang="0">
                  <a:pos x="26" y="45"/>
                </a:cxn>
                <a:cxn ang="0">
                  <a:pos x="26" y="45"/>
                </a:cxn>
                <a:cxn ang="0">
                  <a:pos x="26" y="34"/>
                </a:cxn>
                <a:cxn ang="0">
                  <a:pos x="30" y="34"/>
                </a:cxn>
                <a:cxn ang="0">
                  <a:pos x="32" y="38"/>
                </a:cxn>
                <a:cxn ang="0">
                  <a:pos x="28" y="39"/>
                </a:cxn>
                <a:cxn ang="0">
                  <a:pos x="22" y="38"/>
                </a:cxn>
                <a:cxn ang="0">
                  <a:pos x="26" y="34"/>
                </a:cxn>
                <a:cxn ang="0">
                  <a:pos x="26" y="34"/>
                </a:cxn>
                <a:cxn ang="0">
                  <a:pos x="13" y="26"/>
                </a:cxn>
                <a:cxn ang="0">
                  <a:pos x="16" y="32"/>
                </a:cxn>
                <a:cxn ang="0">
                  <a:pos x="20" y="39"/>
                </a:cxn>
                <a:cxn ang="0">
                  <a:pos x="13" y="41"/>
                </a:cxn>
                <a:cxn ang="0">
                  <a:pos x="13" y="34"/>
                </a:cxn>
                <a:cxn ang="0">
                  <a:pos x="13" y="30"/>
                </a:cxn>
                <a:cxn ang="0">
                  <a:pos x="11" y="26"/>
                </a:cxn>
                <a:cxn ang="0">
                  <a:pos x="11" y="26"/>
                </a:cxn>
                <a:cxn ang="0">
                  <a:pos x="11" y="26"/>
                </a:cxn>
                <a:cxn ang="0">
                  <a:pos x="0" y="5"/>
                </a:cxn>
                <a:cxn ang="0">
                  <a:pos x="1" y="15"/>
                </a:cxn>
                <a:cxn ang="0">
                  <a:pos x="7" y="21"/>
                </a:cxn>
                <a:cxn ang="0">
                  <a:pos x="11" y="17"/>
                </a:cxn>
                <a:cxn ang="0">
                  <a:pos x="13" y="13"/>
                </a:cxn>
                <a:cxn ang="0">
                  <a:pos x="13" y="5"/>
                </a:cxn>
                <a:cxn ang="0">
                  <a:pos x="7" y="5"/>
                </a:cxn>
                <a:cxn ang="0">
                  <a:pos x="7" y="9"/>
                </a:cxn>
                <a:cxn ang="0">
                  <a:pos x="5" y="2"/>
                </a:cxn>
                <a:cxn ang="0">
                  <a:pos x="1" y="0"/>
                </a:cxn>
                <a:cxn ang="0">
                  <a:pos x="1" y="0"/>
                </a:cxn>
              </a:cxnLst>
              <a:rect l="0" t="0" r="r" b="b"/>
              <a:pathLst>
                <a:path w="43" h="105">
                  <a:moveTo>
                    <a:pt x="41" y="98"/>
                  </a:moveTo>
                  <a:lnTo>
                    <a:pt x="43" y="102"/>
                  </a:lnTo>
                  <a:lnTo>
                    <a:pt x="43" y="105"/>
                  </a:lnTo>
                  <a:lnTo>
                    <a:pt x="41" y="102"/>
                  </a:lnTo>
                  <a:lnTo>
                    <a:pt x="41" y="98"/>
                  </a:lnTo>
                  <a:lnTo>
                    <a:pt x="41" y="98"/>
                  </a:lnTo>
                  <a:lnTo>
                    <a:pt x="41" y="98"/>
                  </a:lnTo>
                  <a:lnTo>
                    <a:pt x="41" y="98"/>
                  </a:lnTo>
                  <a:close/>
                  <a:moveTo>
                    <a:pt x="39" y="83"/>
                  </a:moveTo>
                  <a:lnTo>
                    <a:pt x="41" y="85"/>
                  </a:lnTo>
                  <a:lnTo>
                    <a:pt x="41" y="92"/>
                  </a:lnTo>
                  <a:lnTo>
                    <a:pt x="37" y="88"/>
                  </a:lnTo>
                  <a:lnTo>
                    <a:pt x="37" y="85"/>
                  </a:lnTo>
                  <a:lnTo>
                    <a:pt x="39" y="83"/>
                  </a:lnTo>
                  <a:lnTo>
                    <a:pt x="39" y="83"/>
                  </a:lnTo>
                  <a:lnTo>
                    <a:pt x="39" y="83"/>
                  </a:lnTo>
                  <a:lnTo>
                    <a:pt x="39" y="83"/>
                  </a:lnTo>
                  <a:close/>
                  <a:moveTo>
                    <a:pt x="26" y="60"/>
                  </a:moveTo>
                  <a:lnTo>
                    <a:pt x="30" y="60"/>
                  </a:lnTo>
                  <a:lnTo>
                    <a:pt x="32" y="60"/>
                  </a:lnTo>
                  <a:lnTo>
                    <a:pt x="32" y="64"/>
                  </a:lnTo>
                  <a:lnTo>
                    <a:pt x="30" y="66"/>
                  </a:lnTo>
                  <a:lnTo>
                    <a:pt x="26" y="64"/>
                  </a:lnTo>
                  <a:lnTo>
                    <a:pt x="26" y="60"/>
                  </a:lnTo>
                  <a:lnTo>
                    <a:pt x="26" y="60"/>
                  </a:lnTo>
                  <a:lnTo>
                    <a:pt x="26" y="60"/>
                  </a:lnTo>
                  <a:lnTo>
                    <a:pt x="26" y="60"/>
                  </a:lnTo>
                  <a:close/>
                  <a:moveTo>
                    <a:pt x="30" y="2"/>
                  </a:moveTo>
                  <a:lnTo>
                    <a:pt x="33" y="9"/>
                  </a:lnTo>
                  <a:lnTo>
                    <a:pt x="30" y="13"/>
                  </a:lnTo>
                  <a:lnTo>
                    <a:pt x="32" y="9"/>
                  </a:lnTo>
                  <a:lnTo>
                    <a:pt x="30" y="2"/>
                  </a:lnTo>
                  <a:lnTo>
                    <a:pt x="30" y="2"/>
                  </a:lnTo>
                  <a:lnTo>
                    <a:pt x="30" y="2"/>
                  </a:lnTo>
                  <a:lnTo>
                    <a:pt x="30" y="2"/>
                  </a:lnTo>
                  <a:close/>
                  <a:moveTo>
                    <a:pt x="20" y="15"/>
                  </a:moveTo>
                  <a:lnTo>
                    <a:pt x="26" y="17"/>
                  </a:lnTo>
                  <a:lnTo>
                    <a:pt x="26" y="13"/>
                  </a:lnTo>
                  <a:lnTo>
                    <a:pt x="28" y="11"/>
                  </a:lnTo>
                  <a:lnTo>
                    <a:pt x="22" y="13"/>
                  </a:lnTo>
                  <a:lnTo>
                    <a:pt x="22" y="13"/>
                  </a:lnTo>
                  <a:lnTo>
                    <a:pt x="20" y="15"/>
                  </a:lnTo>
                  <a:lnTo>
                    <a:pt x="20" y="15"/>
                  </a:lnTo>
                  <a:lnTo>
                    <a:pt x="20" y="15"/>
                  </a:lnTo>
                  <a:lnTo>
                    <a:pt x="20" y="15"/>
                  </a:lnTo>
                  <a:close/>
                  <a:moveTo>
                    <a:pt x="30" y="17"/>
                  </a:moveTo>
                  <a:lnTo>
                    <a:pt x="32" y="21"/>
                  </a:lnTo>
                  <a:lnTo>
                    <a:pt x="32" y="24"/>
                  </a:lnTo>
                  <a:lnTo>
                    <a:pt x="32" y="26"/>
                  </a:lnTo>
                  <a:lnTo>
                    <a:pt x="30" y="26"/>
                  </a:lnTo>
                  <a:lnTo>
                    <a:pt x="30" y="21"/>
                  </a:lnTo>
                  <a:lnTo>
                    <a:pt x="30" y="21"/>
                  </a:lnTo>
                  <a:lnTo>
                    <a:pt x="30" y="17"/>
                  </a:lnTo>
                  <a:lnTo>
                    <a:pt x="30" y="17"/>
                  </a:lnTo>
                  <a:lnTo>
                    <a:pt x="30" y="17"/>
                  </a:lnTo>
                  <a:lnTo>
                    <a:pt x="30" y="17"/>
                  </a:lnTo>
                  <a:close/>
                  <a:moveTo>
                    <a:pt x="26" y="45"/>
                  </a:moveTo>
                  <a:lnTo>
                    <a:pt x="28" y="41"/>
                  </a:lnTo>
                  <a:lnTo>
                    <a:pt x="32" y="45"/>
                  </a:lnTo>
                  <a:lnTo>
                    <a:pt x="33" y="45"/>
                  </a:lnTo>
                  <a:lnTo>
                    <a:pt x="28" y="45"/>
                  </a:lnTo>
                  <a:lnTo>
                    <a:pt x="26" y="45"/>
                  </a:lnTo>
                  <a:lnTo>
                    <a:pt x="26" y="45"/>
                  </a:lnTo>
                  <a:lnTo>
                    <a:pt x="26" y="45"/>
                  </a:lnTo>
                  <a:lnTo>
                    <a:pt x="26" y="45"/>
                  </a:lnTo>
                  <a:close/>
                  <a:moveTo>
                    <a:pt x="26" y="34"/>
                  </a:moveTo>
                  <a:lnTo>
                    <a:pt x="28" y="32"/>
                  </a:lnTo>
                  <a:lnTo>
                    <a:pt x="30" y="34"/>
                  </a:lnTo>
                  <a:lnTo>
                    <a:pt x="32" y="34"/>
                  </a:lnTo>
                  <a:lnTo>
                    <a:pt x="32" y="38"/>
                  </a:lnTo>
                  <a:lnTo>
                    <a:pt x="30" y="38"/>
                  </a:lnTo>
                  <a:lnTo>
                    <a:pt x="28" y="39"/>
                  </a:lnTo>
                  <a:lnTo>
                    <a:pt x="26" y="39"/>
                  </a:lnTo>
                  <a:lnTo>
                    <a:pt x="22" y="38"/>
                  </a:lnTo>
                  <a:lnTo>
                    <a:pt x="26" y="34"/>
                  </a:lnTo>
                  <a:lnTo>
                    <a:pt x="26" y="34"/>
                  </a:lnTo>
                  <a:lnTo>
                    <a:pt x="26" y="34"/>
                  </a:lnTo>
                  <a:lnTo>
                    <a:pt x="26" y="34"/>
                  </a:lnTo>
                  <a:close/>
                  <a:moveTo>
                    <a:pt x="11" y="26"/>
                  </a:moveTo>
                  <a:lnTo>
                    <a:pt x="13" y="26"/>
                  </a:lnTo>
                  <a:lnTo>
                    <a:pt x="16" y="30"/>
                  </a:lnTo>
                  <a:lnTo>
                    <a:pt x="16" y="32"/>
                  </a:lnTo>
                  <a:lnTo>
                    <a:pt x="20" y="36"/>
                  </a:lnTo>
                  <a:lnTo>
                    <a:pt x="20" y="39"/>
                  </a:lnTo>
                  <a:lnTo>
                    <a:pt x="16" y="39"/>
                  </a:lnTo>
                  <a:lnTo>
                    <a:pt x="13" y="41"/>
                  </a:lnTo>
                  <a:lnTo>
                    <a:pt x="13" y="39"/>
                  </a:lnTo>
                  <a:lnTo>
                    <a:pt x="13" y="34"/>
                  </a:lnTo>
                  <a:lnTo>
                    <a:pt x="16" y="32"/>
                  </a:lnTo>
                  <a:lnTo>
                    <a:pt x="13" y="30"/>
                  </a:lnTo>
                  <a:lnTo>
                    <a:pt x="11" y="30"/>
                  </a:lnTo>
                  <a:lnTo>
                    <a:pt x="11" y="26"/>
                  </a:lnTo>
                  <a:lnTo>
                    <a:pt x="11" y="26"/>
                  </a:lnTo>
                  <a:lnTo>
                    <a:pt x="11" y="26"/>
                  </a:lnTo>
                  <a:lnTo>
                    <a:pt x="11" y="26"/>
                  </a:lnTo>
                  <a:lnTo>
                    <a:pt x="11" y="26"/>
                  </a:lnTo>
                  <a:close/>
                  <a:moveTo>
                    <a:pt x="1" y="0"/>
                  </a:moveTo>
                  <a:lnTo>
                    <a:pt x="0" y="5"/>
                  </a:lnTo>
                  <a:lnTo>
                    <a:pt x="1" y="11"/>
                  </a:lnTo>
                  <a:lnTo>
                    <a:pt x="1" y="15"/>
                  </a:lnTo>
                  <a:lnTo>
                    <a:pt x="3" y="21"/>
                  </a:lnTo>
                  <a:lnTo>
                    <a:pt x="7" y="21"/>
                  </a:lnTo>
                  <a:lnTo>
                    <a:pt x="7" y="17"/>
                  </a:lnTo>
                  <a:lnTo>
                    <a:pt x="11" y="17"/>
                  </a:lnTo>
                  <a:lnTo>
                    <a:pt x="13" y="17"/>
                  </a:lnTo>
                  <a:lnTo>
                    <a:pt x="13" y="13"/>
                  </a:lnTo>
                  <a:lnTo>
                    <a:pt x="11" y="9"/>
                  </a:lnTo>
                  <a:lnTo>
                    <a:pt x="13" y="5"/>
                  </a:lnTo>
                  <a:lnTo>
                    <a:pt x="11" y="5"/>
                  </a:lnTo>
                  <a:lnTo>
                    <a:pt x="7" y="5"/>
                  </a:lnTo>
                  <a:lnTo>
                    <a:pt x="7" y="9"/>
                  </a:lnTo>
                  <a:lnTo>
                    <a:pt x="7" y="9"/>
                  </a:lnTo>
                  <a:lnTo>
                    <a:pt x="5" y="7"/>
                  </a:lnTo>
                  <a:lnTo>
                    <a:pt x="5" y="2"/>
                  </a:lnTo>
                  <a:lnTo>
                    <a:pt x="5" y="2"/>
                  </a:lnTo>
                  <a:lnTo>
                    <a:pt x="1" y="0"/>
                  </a:lnTo>
                  <a:lnTo>
                    <a:pt x="1" y="0"/>
                  </a:lnTo>
                  <a:lnTo>
                    <a:pt x="1" y="0"/>
                  </a:lnTo>
                  <a:lnTo>
                    <a:pt x="1" y="0"/>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506" name="Freeform 191">
              <a:extLst>
                <a:ext uri="{FF2B5EF4-FFF2-40B4-BE49-F238E27FC236}">
                  <a16:creationId xmlns:a16="http://schemas.microsoft.com/office/drawing/2014/main" id="{C5311FFB-F86C-4F56-85F2-94986DB2B3B3}"/>
                </a:ext>
              </a:extLst>
            </p:cNvPr>
            <p:cNvSpPr>
              <a:spLocks noEditPoints="1"/>
            </p:cNvSpPr>
            <p:nvPr/>
          </p:nvSpPr>
          <p:spPr bwMode="auto">
            <a:xfrm>
              <a:off x="10307054" y="2847682"/>
              <a:ext cx="64713" cy="38828"/>
            </a:xfrm>
            <a:custGeom>
              <a:avLst/>
              <a:gdLst/>
              <a:ahLst/>
              <a:cxnLst>
                <a:cxn ang="0">
                  <a:pos x="183" y="92"/>
                </a:cxn>
                <a:cxn ang="0">
                  <a:pos x="177" y="94"/>
                </a:cxn>
                <a:cxn ang="0">
                  <a:pos x="177" y="92"/>
                </a:cxn>
                <a:cxn ang="0">
                  <a:pos x="72" y="107"/>
                </a:cxn>
                <a:cxn ang="0">
                  <a:pos x="77" y="111"/>
                </a:cxn>
                <a:cxn ang="0">
                  <a:pos x="70" y="109"/>
                </a:cxn>
                <a:cxn ang="0">
                  <a:pos x="70" y="107"/>
                </a:cxn>
                <a:cxn ang="0">
                  <a:pos x="100" y="83"/>
                </a:cxn>
                <a:cxn ang="0">
                  <a:pos x="111" y="92"/>
                </a:cxn>
                <a:cxn ang="0">
                  <a:pos x="109" y="94"/>
                </a:cxn>
                <a:cxn ang="0">
                  <a:pos x="98" y="86"/>
                </a:cxn>
                <a:cxn ang="0">
                  <a:pos x="96" y="83"/>
                </a:cxn>
                <a:cxn ang="0">
                  <a:pos x="72" y="64"/>
                </a:cxn>
                <a:cxn ang="0">
                  <a:pos x="85" y="69"/>
                </a:cxn>
                <a:cxn ang="0">
                  <a:pos x="85" y="75"/>
                </a:cxn>
                <a:cxn ang="0">
                  <a:pos x="75" y="73"/>
                </a:cxn>
                <a:cxn ang="0">
                  <a:pos x="66" y="60"/>
                </a:cxn>
                <a:cxn ang="0">
                  <a:pos x="70" y="60"/>
                </a:cxn>
                <a:cxn ang="0">
                  <a:pos x="75" y="54"/>
                </a:cxn>
                <a:cxn ang="0">
                  <a:pos x="81" y="56"/>
                </a:cxn>
                <a:cxn ang="0">
                  <a:pos x="81" y="56"/>
                </a:cxn>
                <a:cxn ang="0">
                  <a:pos x="85" y="47"/>
                </a:cxn>
                <a:cxn ang="0">
                  <a:pos x="89" y="56"/>
                </a:cxn>
                <a:cxn ang="0">
                  <a:pos x="100" y="69"/>
                </a:cxn>
                <a:cxn ang="0">
                  <a:pos x="100" y="62"/>
                </a:cxn>
                <a:cxn ang="0">
                  <a:pos x="90" y="51"/>
                </a:cxn>
                <a:cxn ang="0">
                  <a:pos x="85" y="41"/>
                </a:cxn>
                <a:cxn ang="0">
                  <a:pos x="85" y="41"/>
                </a:cxn>
                <a:cxn ang="0">
                  <a:pos x="57" y="32"/>
                </a:cxn>
                <a:cxn ang="0">
                  <a:pos x="66" y="41"/>
                </a:cxn>
                <a:cxn ang="0">
                  <a:pos x="64" y="47"/>
                </a:cxn>
                <a:cxn ang="0">
                  <a:pos x="58" y="37"/>
                </a:cxn>
                <a:cxn ang="0">
                  <a:pos x="45" y="26"/>
                </a:cxn>
                <a:cxn ang="0">
                  <a:pos x="45" y="26"/>
                </a:cxn>
                <a:cxn ang="0">
                  <a:pos x="36" y="49"/>
                </a:cxn>
                <a:cxn ang="0">
                  <a:pos x="32" y="47"/>
                </a:cxn>
                <a:cxn ang="0">
                  <a:pos x="32" y="47"/>
                </a:cxn>
                <a:cxn ang="0">
                  <a:pos x="26" y="47"/>
                </a:cxn>
                <a:cxn ang="0">
                  <a:pos x="21" y="47"/>
                </a:cxn>
                <a:cxn ang="0">
                  <a:pos x="21" y="41"/>
                </a:cxn>
                <a:cxn ang="0">
                  <a:pos x="26" y="43"/>
                </a:cxn>
                <a:cxn ang="0">
                  <a:pos x="32" y="41"/>
                </a:cxn>
                <a:cxn ang="0">
                  <a:pos x="26" y="35"/>
                </a:cxn>
                <a:cxn ang="0">
                  <a:pos x="21" y="41"/>
                </a:cxn>
                <a:cxn ang="0">
                  <a:pos x="21" y="41"/>
                </a:cxn>
                <a:cxn ang="0">
                  <a:pos x="21" y="35"/>
                </a:cxn>
                <a:cxn ang="0">
                  <a:pos x="17" y="35"/>
                </a:cxn>
                <a:cxn ang="0">
                  <a:pos x="17" y="34"/>
                </a:cxn>
                <a:cxn ang="0">
                  <a:pos x="9" y="28"/>
                </a:cxn>
                <a:cxn ang="0">
                  <a:pos x="11" y="34"/>
                </a:cxn>
                <a:cxn ang="0">
                  <a:pos x="9" y="28"/>
                </a:cxn>
                <a:cxn ang="0">
                  <a:pos x="9" y="28"/>
                </a:cxn>
                <a:cxn ang="0">
                  <a:pos x="9" y="3"/>
                </a:cxn>
                <a:cxn ang="0">
                  <a:pos x="9" y="0"/>
                </a:cxn>
                <a:cxn ang="0">
                  <a:pos x="8" y="7"/>
                </a:cxn>
                <a:cxn ang="0">
                  <a:pos x="21" y="22"/>
                </a:cxn>
                <a:cxn ang="0">
                  <a:pos x="26" y="20"/>
                </a:cxn>
                <a:cxn ang="0">
                  <a:pos x="21" y="13"/>
                </a:cxn>
                <a:cxn ang="0">
                  <a:pos x="11" y="7"/>
                </a:cxn>
                <a:cxn ang="0">
                  <a:pos x="9" y="5"/>
                </a:cxn>
                <a:cxn ang="0">
                  <a:pos x="0" y="11"/>
                </a:cxn>
                <a:cxn ang="0">
                  <a:pos x="2" y="11"/>
                </a:cxn>
              </a:cxnLst>
              <a:rect l="0" t="0" r="r" b="b"/>
              <a:pathLst>
                <a:path w="185" h="111">
                  <a:moveTo>
                    <a:pt x="177" y="92"/>
                  </a:moveTo>
                  <a:lnTo>
                    <a:pt x="179" y="92"/>
                  </a:lnTo>
                  <a:lnTo>
                    <a:pt x="183" y="92"/>
                  </a:lnTo>
                  <a:lnTo>
                    <a:pt x="185" y="92"/>
                  </a:lnTo>
                  <a:lnTo>
                    <a:pt x="181" y="98"/>
                  </a:lnTo>
                  <a:lnTo>
                    <a:pt x="177" y="94"/>
                  </a:lnTo>
                  <a:lnTo>
                    <a:pt x="177" y="92"/>
                  </a:lnTo>
                  <a:lnTo>
                    <a:pt x="177" y="92"/>
                  </a:lnTo>
                  <a:lnTo>
                    <a:pt x="177" y="92"/>
                  </a:lnTo>
                  <a:lnTo>
                    <a:pt x="177" y="92"/>
                  </a:lnTo>
                  <a:close/>
                  <a:moveTo>
                    <a:pt x="70" y="107"/>
                  </a:moveTo>
                  <a:lnTo>
                    <a:pt x="72" y="107"/>
                  </a:lnTo>
                  <a:lnTo>
                    <a:pt x="75" y="109"/>
                  </a:lnTo>
                  <a:lnTo>
                    <a:pt x="79" y="111"/>
                  </a:lnTo>
                  <a:lnTo>
                    <a:pt x="77" y="111"/>
                  </a:lnTo>
                  <a:lnTo>
                    <a:pt x="75" y="111"/>
                  </a:lnTo>
                  <a:lnTo>
                    <a:pt x="72" y="111"/>
                  </a:lnTo>
                  <a:lnTo>
                    <a:pt x="70" y="109"/>
                  </a:lnTo>
                  <a:lnTo>
                    <a:pt x="70" y="107"/>
                  </a:lnTo>
                  <a:lnTo>
                    <a:pt x="70" y="107"/>
                  </a:lnTo>
                  <a:lnTo>
                    <a:pt x="70" y="107"/>
                  </a:lnTo>
                  <a:lnTo>
                    <a:pt x="70" y="107"/>
                  </a:lnTo>
                  <a:close/>
                  <a:moveTo>
                    <a:pt x="96" y="83"/>
                  </a:moveTo>
                  <a:lnTo>
                    <a:pt x="100" y="83"/>
                  </a:lnTo>
                  <a:lnTo>
                    <a:pt x="102" y="86"/>
                  </a:lnTo>
                  <a:lnTo>
                    <a:pt x="111" y="88"/>
                  </a:lnTo>
                  <a:lnTo>
                    <a:pt x="111" y="92"/>
                  </a:lnTo>
                  <a:lnTo>
                    <a:pt x="111" y="92"/>
                  </a:lnTo>
                  <a:lnTo>
                    <a:pt x="115" y="94"/>
                  </a:lnTo>
                  <a:lnTo>
                    <a:pt x="109" y="94"/>
                  </a:lnTo>
                  <a:lnTo>
                    <a:pt x="102" y="92"/>
                  </a:lnTo>
                  <a:lnTo>
                    <a:pt x="98" y="88"/>
                  </a:lnTo>
                  <a:lnTo>
                    <a:pt x="98" y="86"/>
                  </a:lnTo>
                  <a:lnTo>
                    <a:pt x="96" y="83"/>
                  </a:lnTo>
                  <a:lnTo>
                    <a:pt x="96" y="83"/>
                  </a:lnTo>
                  <a:lnTo>
                    <a:pt x="96" y="83"/>
                  </a:lnTo>
                  <a:lnTo>
                    <a:pt x="96" y="83"/>
                  </a:lnTo>
                  <a:close/>
                  <a:moveTo>
                    <a:pt x="70" y="60"/>
                  </a:moveTo>
                  <a:lnTo>
                    <a:pt x="72" y="64"/>
                  </a:lnTo>
                  <a:lnTo>
                    <a:pt x="75" y="64"/>
                  </a:lnTo>
                  <a:lnTo>
                    <a:pt x="81" y="66"/>
                  </a:lnTo>
                  <a:lnTo>
                    <a:pt x="85" y="69"/>
                  </a:lnTo>
                  <a:lnTo>
                    <a:pt x="87" y="69"/>
                  </a:lnTo>
                  <a:lnTo>
                    <a:pt x="87" y="71"/>
                  </a:lnTo>
                  <a:lnTo>
                    <a:pt x="85" y="75"/>
                  </a:lnTo>
                  <a:lnTo>
                    <a:pt x="81" y="75"/>
                  </a:lnTo>
                  <a:lnTo>
                    <a:pt x="79" y="71"/>
                  </a:lnTo>
                  <a:lnTo>
                    <a:pt x="75" y="73"/>
                  </a:lnTo>
                  <a:lnTo>
                    <a:pt x="72" y="71"/>
                  </a:lnTo>
                  <a:lnTo>
                    <a:pt x="66" y="66"/>
                  </a:lnTo>
                  <a:lnTo>
                    <a:pt x="66" y="60"/>
                  </a:lnTo>
                  <a:lnTo>
                    <a:pt x="70" y="60"/>
                  </a:lnTo>
                  <a:lnTo>
                    <a:pt x="70" y="60"/>
                  </a:lnTo>
                  <a:lnTo>
                    <a:pt x="70" y="60"/>
                  </a:lnTo>
                  <a:lnTo>
                    <a:pt x="70" y="60"/>
                  </a:lnTo>
                  <a:close/>
                  <a:moveTo>
                    <a:pt x="81" y="56"/>
                  </a:moveTo>
                  <a:lnTo>
                    <a:pt x="75" y="54"/>
                  </a:lnTo>
                  <a:lnTo>
                    <a:pt x="77" y="58"/>
                  </a:lnTo>
                  <a:lnTo>
                    <a:pt x="81" y="58"/>
                  </a:lnTo>
                  <a:lnTo>
                    <a:pt x="81" y="56"/>
                  </a:lnTo>
                  <a:lnTo>
                    <a:pt x="81" y="56"/>
                  </a:lnTo>
                  <a:lnTo>
                    <a:pt x="81" y="56"/>
                  </a:lnTo>
                  <a:lnTo>
                    <a:pt x="81" y="56"/>
                  </a:lnTo>
                  <a:close/>
                  <a:moveTo>
                    <a:pt x="85" y="41"/>
                  </a:moveTo>
                  <a:lnTo>
                    <a:pt x="85" y="43"/>
                  </a:lnTo>
                  <a:lnTo>
                    <a:pt x="85" y="47"/>
                  </a:lnTo>
                  <a:lnTo>
                    <a:pt x="85" y="47"/>
                  </a:lnTo>
                  <a:lnTo>
                    <a:pt x="87" y="51"/>
                  </a:lnTo>
                  <a:lnTo>
                    <a:pt x="89" y="56"/>
                  </a:lnTo>
                  <a:lnTo>
                    <a:pt x="96" y="64"/>
                  </a:lnTo>
                  <a:lnTo>
                    <a:pt x="100" y="66"/>
                  </a:lnTo>
                  <a:lnTo>
                    <a:pt x="100" y="69"/>
                  </a:lnTo>
                  <a:lnTo>
                    <a:pt x="102" y="69"/>
                  </a:lnTo>
                  <a:lnTo>
                    <a:pt x="102" y="66"/>
                  </a:lnTo>
                  <a:lnTo>
                    <a:pt x="100" y="62"/>
                  </a:lnTo>
                  <a:lnTo>
                    <a:pt x="96" y="60"/>
                  </a:lnTo>
                  <a:lnTo>
                    <a:pt x="94" y="56"/>
                  </a:lnTo>
                  <a:lnTo>
                    <a:pt x="90" y="51"/>
                  </a:lnTo>
                  <a:lnTo>
                    <a:pt x="90" y="47"/>
                  </a:lnTo>
                  <a:lnTo>
                    <a:pt x="87" y="41"/>
                  </a:lnTo>
                  <a:lnTo>
                    <a:pt x="85" y="41"/>
                  </a:lnTo>
                  <a:lnTo>
                    <a:pt x="85" y="41"/>
                  </a:lnTo>
                  <a:lnTo>
                    <a:pt x="85" y="41"/>
                  </a:lnTo>
                  <a:lnTo>
                    <a:pt x="85" y="41"/>
                  </a:lnTo>
                  <a:close/>
                  <a:moveTo>
                    <a:pt x="45" y="26"/>
                  </a:moveTo>
                  <a:lnTo>
                    <a:pt x="51" y="26"/>
                  </a:lnTo>
                  <a:lnTo>
                    <a:pt x="57" y="32"/>
                  </a:lnTo>
                  <a:lnTo>
                    <a:pt x="62" y="34"/>
                  </a:lnTo>
                  <a:lnTo>
                    <a:pt x="70" y="41"/>
                  </a:lnTo>
                  <a:lnTo>
                    <a:pt x="66" y="41"/>
                  </a:lnTo>
                  <a:lnTo>
                    <a:pt x="70" y="47"/>
                  </a:lnTo>
                  <a:lnTo>
                    <a:pt x="66" y="43"/>
                  </a:lnTo>
                  <a:lnTo>
                    <a:pt x="64" y="47"/>
                  </a:lnTo>
                  <a:lnTo>
                    <a:pt x="64" y="43"/>
                  </a:lnTo>
                  <a:lnTo>
                    <a:pt x="62" y="41"/>
                  </a:lnTo>
                  <a:lnTo>
                    <a:pt x="58" y="37"/>
                  </a:lnTo>
                  <a:lnTo>
                    <a:pt x="49" y="28"/>
                  </a:lnTo>
                  <a:lnTo>
                    <a:pt x="49" y="28"/>
                  </a:lnTo>
                  <a:lnTo>
                    <a:pt x="45" y="26"/>
                  </a:lnTo>
                  <a:lnTo>
                    <a:pt x="45" y="26"/>
                  </a:lnTo>
                  <a:lnTo>
                    <a:pt x="45" y="26"/>
                  </a:lnTo>
                  <a:lnTo>
                    <a:pt x="45" y="26"/>
                  </a:lnTo>
                  <a:close/>
                  <a:moveTo>
                    <a:pt x="32" y="47"/>
                  </a:moveTo>
                  <a:lnTo>
                    <a:pt x="40" y="47"/>
                  </a:lnTo>
                  <a:lnTo>
                    <a:pt x="36" y="49"/>
                  </a:lnTo>
                  <a:lnTo>
                    <a:pt x="36" y="51"/>
                  </a:lnTo>
                  <a:lnTo>
                    <a:pt x="32" y="47"/>
                  </a:lnTo>
                  <a:lnTo>
                    <a:pt x="32" y="47"/>
                  </a:lnTo>
                  <a:lnTo>
                    <a:pt x="32" y="47"/>
                  </a:lnTo>
                  <a:lnTo>
                    <a:pt x="32" y="47"/>
                  </a:lnTo>
                  <a:lnTo>
                    <a:pt x="32" y="47"/>
                  </a:lnTo>
                  <a:close/>
                  <a:moveTo>
                    <a:pt x="21" y="47"/>
                  </a:moveTo>
                  <a:lnTo>
                    <a:pt x="25" y="43"/>
                  </a:lnTo>
                  <a:lnTo>
                    <a:pt x="26" y="47"/>
                  </a:lnTo>
                  <a:lnTo>
                    <a:pt x="25" y="47"/>
                  </a:lnTo>
                  <a:lnTo>
                    <a:pt x="21" y="47"/>
                  </a:lnTo>
                  <a:lnTo>
                    <a:pt x="21" y="47"/>
                  </a:lnTo>
                  <a:lnTo>
                    <a:pt x="21" y="47"/>
                  </a:lnTo>
                  <a:lnTo>
                    <a:pt x="21" y="47"/>
                  </a:lnTo>
                  <a:close/>
                  <a:moveTo>
                    <a:pt x="21" y="41"/>
                  </a:moveTo>
                  <a:lnTo>
                    <a:pt x="25" y="41"/>
                  </a:lnTo>
                  <a:lnTo>
                    <a:pt x="26" y="41"/>
                  </a:lnTo>
                  <a:lnTo>
                    <a:pt x="26" y="43"/>
                  </a:lnTo>
                  <a:lnTo>
                    <a:pt x="30" y="47"/>
                  </a:lnTo>
                  <a:lnTo>
                    <a:pt x="32" y="47"/>
                  </a:lnTo>
                  <a:lnTo>
                    <a:pt x="32" y="41"/>
                  </a:lnTo>
                  <a:lnTo>
                    <a:pt x="30" y="37"/>
                  </a:lnTo>
                  <a:lnTo>
                    <a:pt x="30" y="37"/>
                  </a:lnTo>
                  <a:lnTo>
                    <a:pt x="26" y="35"/>
                  </a:lnTo>
                  <a:lnTo>
                    <a:pt x="26" y="35"/>
                  </a:lnTo>
                  <a:lnTo>
                    <a:pt x="25" y="37"/>
                  </a:lnTo>
                  <a:lnTo>
                    <a:pt x="21" y="41"/>
                  </a:lnTo>
                  <a:lnTo>
                    <a:pt x="21" y="41"/>
                  </a:lnTo>
                  <a:lnTo>
                    <a:pt x="21" y="41"/>
                  </a:lnTo>
                  <a:lnTo>
                    <a:pt x="21" y="41"/>
                  </a:lnTo>
                  <a:close/>
                  <a:moveTo>
                    <a:pt x="17" y="34"/>
                  </a:moveTo>
                  <a:lnTo>
                    <a:pt x="19" y="32"/>
                  </a:lnTo>
                  <a:lnTo>
                    <a:pt x="21" y="35"/>
                  </a:lnTo>
                  <a:lnTo>
                    <a:pt x="21" y="37"/>
                  </a:lnTo>
                  <a:lnTo>
                    <a:pt x="19" y="37"/>
                  </a:lnTo>
                  <a:lnTo>
                    <a:pt x="17" y="35"/>
                  </a:lnTo>
                  <a:lnTo>
                    <a:pt x="17" y="35"/>
                  </a:lnTo>
                  <a:lnTo>
                    <a:pt x="17" y="34"/>
                  </a:lnTo>
                  <a:lnTo>
                    <a:pt x="17" y="34"/>
                  </a:lnTo>
                  <a:lnTo>
                    <a:pt x="17" y="34"/>
                  </a:lnTo>
                  <a:lnTo>
                    <a:pt x="17" y="34"/>
                  </a:lnTo>
                  <a:close/>
                  <a:moveTo>
                    <a:pt x="9" y="28"/>
                  </a:moveTo>
                  <a:lnTo>
                    <a:pt x="15" y="32"/>
                  </a:lnTo>
                  <a:lnTo>
                    <a:pt x="13" y="34"/>
                  </a:lnTo>
                  <a:lnTo>
                    <a:pt x="11" y="34"/>
                  </a:lnTo>
                  <a:lnTo>
                    <a:pt x="11" y="34"/>
                  </a:lnTo>
                  <a:lnTo>
                    <a:pt x="9" y="28"/>
                  </a:lnTo>
                  <a:lnTo>
                    <a:pt x="9" y="28"/>
                  </a:lnTo>
                  <a:lnTo>
                    <a:pt x="9" y="28"/>
                  </a:lnTo>
                  <a:lnTo>
                    <a:pt x="9" y="28"/>
                  </a:lnTo>
                  <a:lnTo>
                    <a:pt x="9" y="28"/>
                  </a:lnTo>
                  <a:close/>
                  <a:moveTo>
                    <a:pt x="9" y="0"/>
                  </a:moveTo>
                  <a:lnTo>
                    <a:pt x="6" y="5"/>
                  </a:lnTo>
                  <a:lnTo>
                    <a:pt x="9" y="3"/>
                  </a:lnTo>
                  <a:lnTo>
                    <a:pt x="9" y="0"/>
                  </a:lnTo>
                  <a:lnTo>
                    <a:pt x="9" y="0"/>
                  </a:lnTo>
                  <a:lnTo>
                    <a:pt x="9" y="0"/>
                  </a:lnTo>
                  <a:lnTo>
                    <a:pt x="9" y="0"/>
                  </a:lnTo>
                  <a:close/>
                  <a:moveTo>
                    <a:pt x="9" y="5"/>
                  </a:moveTo>
                  <a:lnTo>
                    <a:pt x="8" y="7"/>
                  </a:lnTo>
                  <a:lnTo>
                    <a:pt x="11" y="13"/>
                  </a:lnTo>
                  <a:lnTo>
                    <a:pt x="17" y="17"/>
                  </a:lnTo>
                  <a:lnTo>
                    <a:pt x="21" y="22"/>
                  </a:lnTo>
                  <a:lnTo>
                    <a:pt x="26" y="22"/>
                  </a:lnTo>
                  <a:lnTo>
                    <a:pt x="30" y="22"/>
                  </a:lnTo>
                  <a:lnTo>
                    <a:pt x="26" y="20"/>
                  </a:lnTo>
                  <a:lnTo>
                    <a:pt x="25" y="17"/>
                  </a:lnTo>
                  <a:lnTo>
                    <a:pt x="21" y="15"/>
                  </a:lnTo>
                  <a:lnTo>
                    <a:pt x="21" y="13"/>
                  </a:lnTo>
                  <a:lnTo>
                    <a:pt x="19" y="11"/>
                  </a:lnTo>
                  <a:lnTo>
                    <a:pt x="13" y="9"/>
                  </a:lnTo>
                  <a:lnTo>
                    <a:pt x="11" y="7"/>
                  </a:lnTo>
                  <a:lnTo>
                    <a:pt x="9" y="5"/>
                  </a:lnTo>
                  <a:lnTo>
                    <a:pt x="9" y="5"/>
                  </a:lnTo>
                  <a:lnTo>
                    <a:pt x="9" y="5"/>
                  </a:lnTo>
                  <a:lnTo>
                    <a:pt x="9" y="5"/>
                  </a:lnTo>
                  <a:close/>
                  <a:moveTo>
                    <a:pt x="2" y="11"/>
                  </a:moveTo>
                  <a:lnTo>
                    <a:pt x="0" y="11"/>
                  </a:lnTo>
                  <a:lnTo>
                    <a:pt x="2" y="13"/>
                  </a:lnTo>
                  <a:lnTo>
                    <a:pt x="2" y="11"/>
                  </a:lnTo>
                  <a:lnTo>
                    <a:pt x="2" y="11"/>
                  </a:lnTo>
                  <a:lnTo>
                    <a:pt x="2" y="11"/>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507" name="Freeform 192">
              <a:extLst>
                <a:ext uri="{FF2B5EF4-FFF2-40B4-BE49-F238E27FC236}">
                  <a16:creationId xmlns:a16="http://schemas.microsoft.com/office/drawing/2014/main" id="{1396FCCA-8BDE-4D76-8238-119C249F33D1}"/>
                </a:ext>
              </a:extLst>
            </p:cNvPr>
            <p:cNvSpPr>
              <a:spLocks noEditPoints="1"/>
            </p:cNvSpPr>
            <p:nvPr/>
          </p:nvSpPr>
          <p:spPr bwMode="auto">
            <a:xfrm>
              <a:off x="10307054" y="2847682"/>
              <a:ext cx="64713" cy="38828"/>
            </a:xfrm>
            <a:custGeom>
              <a:avLst/>
              <a:gdLst/>
              <a:ahLst/>
              <a:cxnLst>
                <a:cxn ang="0">
                  <a:pos x="183" y="92"/>
                </a:cxn>
                <a:cxn ang="0">
                  <a:pos x="177" y="94"/>
                </a:cxn>
                <a:cxn ang="0">
                  <a:pos x="177" y="92"/>
                </a:cxn>
                <a:cxn ang="0">
                  <a:pos x="72" y="107"/>
                </a:cxn>
                <a:cxn ang="0">
                  <a:pos x="77" y="111"/>
                </a:cxn>
                <a:cxn ang="0">
                  <a:pos x="70" y="109"/>
                </a:cxn>
                <a:cxn ang="0">
                  <a:pos x="70" y="107"/>
                </a:cxn>
                <a:cxn ang="0">
                  <a:pos x="100" y="83"/>
                </a:cxn>
                <a:cxn ang="0">
                  <a:pos x="111" y="92"/>
                </a:cxn>
                <a:cxn ang="0">
                  <a:pos x="109" y="94"/>
                </a:cxn>
                <a:cxn ang="0">
                  <a:pos x="98" y="86"/>
                </a:cxn>
                <a:cxn ang="0">
                  <a:pos x="96" y="83"/>
                </a:cxn>
                <a:cxn ang="0">
                  <a:pos x="72" y="64"/>
                </a:cxn>
                <a:cxn ang="0">
                  <a:pos x="85" y="69"/>
                </a:cxn>
                <a:cxn ang="0">
                  <a:pos x="85" y="75"/>
                </a:cxn>
                <a:cxn ang="0">
                  <a:pos x="75" y="73"/>
                </a:cxn>
                <a:cxn ang="0">
                  <a:pos x="66" y="60"/>
                </a:cxn>
                <a:cxn ang="0">
                  <a:pos x="70" y="60"/>
                </a:cxn>
                <a:cxn ang="0">
                  <a:pos x="75" y="54"/>
                </a:cxn>
                <a:cxn ang="0">
                  <a:pos x="81" y="56"/>
                </a:cxn>
                <a:cxn ang="0">
                  <a:pos x="81" y="56"/>
                </a:cxn>
                <a:cxn ang="0">
                  <a:pos x="85" y="47"/>
                </a:cxn>
                <a:cxn ang="0">
                  <a:pos x="89" y="56"/>
                </a:cxn>
                <a:cxn ang="0">
                  <a:pos x="100" y="69"/>
                </a:cxn>
                <a:cxn ang="0">
                  <a:pos x="100" y="62"/>
                </a:cxn>
                <a:cxn ang="0">
                  <a:pos x="90" y="51"/>
                </a:cxn>
                <a:cxn ang="0">
                  <a:pos x="85" y="41"/>
                </a:cxn>
                <a:cxn ang="0">
                  <a:pos x="85" y="41"/>
                </a:cxn>
                <a:cxn ang="0">
                  <a:pos x="57" y="32"/>
                </a:cxn>
                <a:cxn ang="0">
                  <a:pos x="66" y="41"/>
                </a:cxn>
                <a:cxn ang="0">
                  <a:pos x="64" y="47"/>
                </a:cxn>
                <a:cxn ang="0">
                  <a:pos x="58" y="37"/>
                </a:cxn>
                <a:cxn ang="0">
                  <a:pos x="45" y="26"/>
                </a:cxn>
                <a:cxn ang="0">
                  <a:pos x="45" y="26"/>
                </a:cxn>
                <a:cxn ang="0">
                  <a:pos x="36" y="49"/>
                </a:cxn>
                <a:cxn ang="0">
                  <a:pos x="32" y="47"/>
                </a:cxn>
                <a:cxn ang="0">
                  <a:pos x="32" y="47"/>
                </a:cxn>
                <a:cxn ang="0">
                  <a:pos x="26" y="47"/>
                </a:cxn>
                <a:cxn ang="0">
                  <a:pos x="21" y="47"/>
                </a:cxn>
                <a:cxn ang="0">
                  <a:pos x="21" y="41"/>
                </a:cxn>
                <a:cxn ang="0">
                  <a:pos x="26" y="43"/>
                </a:cxn>
                <a:cxn ang="0">
                  <a:pos x="32" y="41"/>
                </a:cxn>
                <a:cxn ang="0">
                  <a:pos x="26" y="35"/>
                </a:cxn>
                <a:cxn ang="0">
                  <a:pos x="21" y="41"/>
                </a:cxn>
                <a:cxn ang="0">
                  <a:pos x="21" y="41"/>
                </a:cxn>
                <a:cxn ang="0">
                  <a:pos x="21" y="35"/>
                </a:cxn>
                <a:cxn ang="0">
                  <a:pos x="17" y="35"/>
                </a:cxn>
                <a:cxn ang="0">
                  <a:pos x="17" y="34"/>
                </a:cxn>
                <a:cxn ang="0">
                  <a:pos x="9" y="28"/>
                </a:cxn>
                <a:cxn ang="0">
                  <a:pos x="11" y="34"/>
                </a:cxn>
                <a:cxn ang="0">
                  <a:pos x="9" y="28"/>
                </a:cxn>
                <a:cxn ang="0">
                  <a:pos x="9" y="28"/>
                </a:cxn>
                <a:cxn ang="0">
                  <a:pos x="9" y="3"/>
                </a:cxn>
                <a:cxn ang="0">
                  <a:pos x="9" y="0"/>
                </a:cxn>
                <a:cxn ang="0">
                  <a:pos x="8" y="7"/>
                </a:cxn>
                <a:cxn ang="0">
                  <a:pos x="21" y="22"/>
                </a:cxn>
                <a:cxn ang="0">
                  <a:pos x="26" y="20"/>
                </a:cxn>
                <a:cxn ang="0">
                  <a:pos x="21" y="13"/>
                </a:cxn>
                <a:cxn ang="0">
                  <a:pos x="11" y="7"/>
                </a:cxn>
                <a:cxn ang="0">
                  <a:pos x="9" y="5"/>
                </a:cxn>
                <a:cxn ang="0">
                  <a:pos x="0" y="11"/>
                </a:cxn>
                <a:cxn ang="0">
                  <a:pos x="2" y="11"/>
                </a:cxn>
              </a:cxnLst>
              <a:rect l="0" t="0" r="r" b="b"/>
              <a:pathLst>
                <a:path w="185" h="111">
                  <a:moveTo>
                    <a:pt x="177" y="92"/>
                  </a:moveTo>
                  <a:lnTo>
                    <a:pt x="179" y="92"/>
                  </a:lnTo>
                  <a:lnTo>
                    <a:pt x="183" y="92"/>
                  </a:lnTo>
                  <a:lnTo>
                    <a:pt x="185" y="92"/>
                  </a:lnTo>
                  <a:lnTo>
                    <a:pt x="181" y="98"/>
                  </a:lnTo>
                  <a:lnTo>
                    <a:pt x="177" y="94"/>
                  </a:lnTo>
                  <a:lnTo>
                    <a:pt x="177" y="92"/>
                  </a:lnTo>
                  <a:lnTo>
                    <a:pt x="177" y="92"/>
                  </a:lnTo>
                  <a:lnTo>
                    <a:pt x="177" y="92"/>
                  </a:lnTo>
                  <a:lnTo>
                    <a:pt x="177" y="92"/>
                  </a:lnTo>
                  <a:close/>
                  <a:moveTo>
                    <a:pt x="70" y="107"/>
                  </a:moveTo>
                  <a:lnTo>
                    <a:pt x="72" y="107"/>
                  </a:lnTo>
                  <a:lnTo>
                    <a:pt x="75" y="109"/>
                  </a:lnTo>
                  <a:lnTo>
                    <a:pt x="79" y="111"/>
                  </a:lnTo>
                  <a:lnTo>
                    <a:pt x="77" y="111"/>
                  </a:lnTo>
                  <a:lnTo>
                    <a:pt x="75" y="111"/>
                  </a:lnTo>
                  <a:lnTo>
                    <a:pt x="72" y="111"/>
                  </a:lnTo>
                  <a:lnTo>
                    <a:pt x="70" y="109"/>
                  </a:lnTo>
                  <a:lnTo>
                    <a:pt x="70" y="107"/>
                  </a:lnTo>
                  <a:lnTo>
                    <a:pt x="70" y="107"/>
                  </a:lnTo>
                  <a:lnTo>
                    <a:pt x="70" y="107"/>
                  </a:lnTo>
                  <a:lnTo>
                    <a:pt x="70" y="107"/>
                  </a:lnTo>
                  <a:close/>
                  <a:moveTo>
                    <a:pt x="96" y="83"/>
                  </a:moveTo>
                  <a:lnTo>
                    <a:pt x="100" y="83"/>
                  </a:lnTo>
                  <a:lnTo>
                    <a:pt x="102" y="86"/>
                  </a:lnTo>
                  <a:lnTo>
                    <a:pt x="111" y="88"/>
                  </a:lnTo>
                  <a:lnTo>
                    <a:pt x="111" y="92"/>
                  </a:lnTo>
                  <a:lnTo>
                    <a:pt x="111" y="92"/>
                  </a:lnTo>
                  <a:lnTo>
                    <a:pt x="115" y="94"/>
                  </a:lnTo>
                  <a:lnTo>
                    <a:pt x="109" y="94"/>
                  </a:lnTo>
                  <a:lnTo>
                    <a:pt x="102" y="92"/>
                  </a:lnTo>
                  <a:lnTo>
                    <a:pt x="98" y="88"/>
                  </a:lnTo>
                  <a:lnTo>
                    <a:pt x="98" y="86"/>
                  </a:lnTo>
                  <a:lnTo>
                    <a:pt x="96" y="83"/>
                  </a:lnTo>
                  <a:lnTo>
                    <a:pt x="96" y="83"/>
                  </a:lnTo>
                  <a:lnTo>
                    <a:pt x="96" y="83"/>
                  </a:lnTo>
                  <a:lnTo>
                    <a:pt x="96" y="83"/>
                  </a:lnTo>
                  <a:close/>
                  <a:moveTo>
                    <a:pt x="70" y="60"/>
                  </a:moveTo>
                  <a:lnTo>
                    <a:pt x="72" y="64"/>
                  </a:lnTo>
                  <a:lnTo>
                    <a:pt x="75" y="64"/>
                  </a:lnTo>
                  <a:lnTo>
                    <a:pt x="81" y="66"/>
                  </a:lnTo>
                  <a:lnTo>
                    <a:pt x="85" y="69"/>
                  </a:lnTo>
                  <a:lnTo>
                    <a:pt x="87" y="69"/>
                  </a:lnTo>
                  <a:lnTo>
                    <a:pt x="87" y="71"/>
                  </a:lnTo>
                  <a:lnTo>
                    <a:pt x="85" y="75"/>
                  </a:lnTo>
                  <a:lnTo>
                    <a:pt x="81" y="75"/>
                  </a:lnTo>
                  <a:lnTo>
                    <a:pt x="79" y="71"/>
                  </a:lnTo>
                  <a:lnTo>
                    <a:pt x="75" y="73"/>
                  </a:lnTo>
                  <a:lnTo>
                    <a:pt x="72" y="71"/>
                  </a:lnTo>
                  <a:lnTo>
                    <a:pt x="66" y="66"/>
                  </a:lnTo>
                  <a:lnTo>
                    <a:pt x="66" y="60"/>
                  </a:lnTo>
                  <a:lnTo>
                    <a:pt x="70" y="60"/>
                  </a:lnTo>
                  <a:lnTo>
                    <a:pt x="70" y="60"/>
                  </a:lnTo>
                  <a:lnTo>
                    <a:pt x="70" y="60"/>
                  </a:lnTo>
                  <a:lnTo>
                    <a:pt x="70" y="60"/>
                  </a:lnTo>
                  <a:close/>
                  <a:moveTo>
                    <a:pt x="81" y="56"/>
                  </a:moveTo>
                  <a:lnTo>
                    <a:pt x="75" y="54"/>
                  </a:lnTo>
                  <a:lnTo>
                    <a:pt x="77" y="58"/>
                  </a:lnTo>
                  <a:lnTo>
                    <a:pt x="81" y="58"/>
                  </a:lnTo>
                  <a:lnTo>
                    <a:pt x="81" y="56"/>
                  </a:lnTo>
                  <a:lnTo>
                    <a:pt x="81" y="56"/>
                  </a:lnTo>
                  <a:lnTo>
                    <a:pt x="81" y="56"/>
                  </a:lnTo>
                  <a:lnTo>
                    <a:pt x="81" y="56"/>
                  </a:lnTo>
                  <a:close/>
                  <a:moveTo>
                    <a:pt x="85" y="41"/>
                  </a:moveTo>
                  <a:lnTo>
                    <a:pt x="85" y="43"/>
                  </a:lnTo>
                  <a:lnTo>
                    <a:pt x="85" y="47"/>
                  </a:lnTo>
                  <a:lnTo>
                    <a:pt x="85" y="47"/>
                  </a:lnTo>
                  <a:lnTo>
                    <a:pt x="87" y="51"/>
                  </a:lnTo>
                  <a:lnTo>
                    <a:pt x="89" y="56"/>
                  </a:lnTo>
                  <a:lnTo>
                    <a:pt x="96" y="64"/>
                  </a:lnTo>
                  <a:lnTo>
                    <a:pt x="100" y="66"/>
                  </a:lnTo>
                  <a:lnTo>
                    <a:pt x="100" y="69"/>
                  </a:lnTo>
                  <a:lnTo>
                    <a:pt x="102" y="69"/>
                  </a:lnTo>
                  <a:lnTo>
                    <a:pt x="102" y="66"/>
                  </a:lnTo>
                  <a:lnTo>
                    <a:pt x="100" y="62"/>
                  </a:lnTo>
                  <a:lnTo>
                    <a:pt x="96" y="60"/>
                  </a:lnTo>
                  <a:lnTo>
                    <a:pt x="94" y="56"/>
                  </a:lnTo>
                  <a:lnTo>
                    <a:pt x="90" y="51"/>
                  </a:lnTo>
                  <a:lnTo>
                    <a:pt x="90" y="47"/>
                  </a:lnTo>
                  <a:lnTo>
                    <a:pt x="87" y="41"/>
                  </a:lnTo>
                  <a:lnTo>
                    <a:pt x="85" y="41"/>
                  </a:lnTo>
                  <a:lnTo>
                    <a:pt x="85" y="41"/>
                  </a:lnTo>
                  <a:lnTo>
                    <a:pt x="85" y="41"/>
                  </a:lnTo>
                  <a:lnTo>
                    <a:pt x="85" y="41"/>
                  </a:lnTo>
                  <a:close/>
                  <a:moveTo>
                    <a:pt x="45" y="26"/>
                  </a:moveTo>
                  <a:lnTo>
                    <a:pt x="51" y="26"/>
                  </a:lnTo>
                  <a:lnTo>
                    <a:pt x="57" y="32"/>
                  </a:lnTo>
                  <a:lnTo>
                    <a:pt x="62" y="34"/>
                  </a:lnTo>
                  <a:lnTo>
                    <a:pt x="70" y="41"/>
                  </a:lnTo>
                  <a:lnTo>
                    <a:pt x="66" y="41"/>
                  </a:lnTo>
                  <a:lnTo>
                    <a:pt x="70" y="47"/>
                  </a:lnTo>
                  <a:lnTo>
                    <a:pt x="66" y="43"/>
                  </a:lnTo>
                  <a:lnTo>
                    <a:pt x="64" y="47"/>
                  </a:lnTo>
                  <a:lnTo>
                    <a:pt x="64" y="43"/>
                  </a:lnTo>
                  <a:lnTo>
                    <a:pt x="62" y="41"/>
                  </a:lnTo>
                  <a:lnTo>
                    <a:pt x="58" y="37"/>
                  </a:lnTo>
                  <a:lnTo>
                    <a:pt x="49" y="28"/>
                  </a:lnTo>
                  <a:lnTo>
                    <a:pt x="49" y="28"/>
                  </a:lnTo>
                  <a:lnTo>
                    <a:pt x="45" y="26"/>
                  </a:lnTo>
                  <a:lnTo>
                    <a:pt x="45" y="26"/>
                  </a:lnTo>
                  <a:lnTo>
                    <a:pt x="45" y="26"/>
                  </a:lnTo>
                  <a:lnTo>
                    <a:pt x="45" y="26"/>
                  </a:lnTo>
                  <a:close/>
                  <a:moveTo>
                    <a:pt x="32" y="47"/>
                  </a:moveTo>
                  <a:lnTo>
                    <a:pt x="40" y="47"/>
                  </a:lnTo>
                  <a:lnTo>
                    <a:pt x="36" y="49"/>
                  </a:lnTo>
                  <a:lnTo>
                    <a:pt x="36" y="51"/>
                  </a:lnTo>
                  <a:lnTo>
                    <a:pt x="32" y="47"/>
                  </a:lnTo>
                  <a:lnTo>
                    <a:pt x="32" y="47"/>
                  </a:lnTo>
                  <a:lnTo>
                    <a:pt x="32" y="47"/>
                  </a:lnTo>
                  <a:lnTo>
                    <a:pt x="32" y="47"/>
                  </a:lnTo>
                  <a:lnTo>
                    <a:pt x="32" y="47"/>
                  </a:lnTo>
                  <a:close/>
                  <a:moveTo>
                    <a:pt x="21" y="47"/>
                  </a:moveTo>
                  <a:lnTo>
                    <a:pt x="25" y="43"/>
                  </a:lnTo>
                  <a:lnTo>
                    <a:pt x="26" y="47"/>
                  </a:lnTo>
                  <a:lnTo>
                    <a:pt x="25" y="47"/>
                  </a:lnTo>
                  <a:lnTo>
                    <a:pt x="21" y="47"/>
                  </a:lnTo>
                  <a:lnTo>
                    <a:pt x="21" y="47"/>
                  </a:lnTo>
                  <a:lnTo>
                    <a:pt x="21" y="47"/>
                  </a:lnTo>
                  <a:lnTo>
                    <a:pt x="21" y="47"/>
                  </a:lnTo>
                  <a:close/>
                  <a:moveTo>
                    <a:pt x="21" y="41"/>
                  </a:moveTo>
                  <a:lnTo>
                    <a:pt x="25" y="41"/>
                  </a:lnTo>
                  <a:lnTo>
                    <a:pt x="26" y="41"/>
                  </a:lnTo>
                  <a:lnTo>
                    <a:pt x="26" y="43"/>
                  </a:lnTo>
                  <a:lnTo>
                    <a:pt x="30" y="47"/>
                  </a:lnTo>
                  <a:lnTo>
                    <a:pt x="32" y="47"/>
                  </a:lnTo>
                  <a:lnTo>
                    <a:pt x="32" y="41"/>
                  </a:lnTo>
                  <a:lnTo>
                    <a:pt x="30" y="37"/>
                  </a:lnTo>
                  <a:lnTo>
                    <a:pt x="30" y="37"/>
                  </a:lnTo>
                  <a:lnTo>
                    <a:pt x="26" y="35"/>
                  </a:lnTo>
                  <a:lnTo>
                    <a:pt x="26" y="35"/>
                  </a:lnTo>
                  <a:lnTo>
                    <a:pt x="25" y="37"/>
                  </a:lnTo>
                  <a:lnTo>
                    <a:pt x="21" y="41"/>
                  </a:lnTo>
                  <a:lnTo>
                    <a:pt x="21" y="41"/>
                  </a:lnTo>
                  <a:lnTo>
                    <a:pt x="21" y="41"/>
                  </a:lnTo>
                  <a:lnTo>
                    <a:pt x="21" y="41"/>
                  </a:lnTo>
                  <a:close/>
                  <a:moveTo>
                    <a:pt x="17" y="34"/>
                  </a:moveTo>
                  <a:lnTo>
                    <a:pt x="19" y="32"/>
                  </a:lnTo>
                  <a:lnTo>
                    <a:pt x="21" y="35"/>
                  </a:lnTo>
                  <a:lnTo>
                    <a:pt x="21" y="37"/>
                  </a:lnTo>
                  <a:lnTo>
                    <a:pt x="19" y="37"/>
                  </a:lnTo>
                  <a:lnTo>
                    <a:pt x="17" y="35"/>
                  </a:lnTo>
                  <a:lnTo>
                    <a:pt x="17" y="35"/>
                  </a:lnTo>
                  <a:lnTo>
                    <a:pt x="17" y="34"/>
                  </a:lnTo>
                  <a:lnTo>
                    <a:pt x="17" y="34"/>
                  </a:lnTo>
                  <a:lnTo>
                    <a:pt x="17" y="34"/>
                  </a:lnTo>
                  <a:lnTo>
                    <a:pt x="17" y="34"/>
                  </a:lnTo>
                  <a:close/>
                  <a:moveTo>
                    <a:pt x="9" y="28"/>
                  </a:moveTo>
                  <a:lnTo>
                    <a:pt x="15" y="32"/>
                  </a:lnTo>
                  <a:lnTo>
                    <a:pt x="13" y="34"/>
                  </a:lnTo>
                  <a:lnTo>
                    <a:pt x="11" y="34"/>
                  </a:lnTo>
                  <a:lnTo>
                    <a:pt x="11" y="34"/>
                  </a:lnTo>
                  <a:lnTo>
                    <a:pt x="9" y="28"/>
                  </a:lnTo>
                  <a:lnTo>
                    <a:pt x="9" y="28"/>
                  </a:lnTo>
                  <a:lnTo>
                    <a:pt x="9" y="28"/>
                  </a:lnTo>
                  <a:lnTo>
                    <a:pt x="9" y="28"/>
                  </a:lnTo>
                  <a:lnTo>
                    <a:pt x="9" y="28"/>
                  </a:lnTo>
                  <a:close/>
                  <a:moveTo>
                    <a:pt x="9" y="0"/>
                  </a:moveTo>
                  <a:lnTo>
                    <a:pt x="6" y="5"/>
                  </a:lnTo>
                  <a:lnTo>
                    <a:pt x="9" y="3"/>
                  </a:lnTo>
                  <a:lnTo>
                    <a:pt x="9" y="0"/>
                  </a:lnTo>
                  <a:lnTo>
                    <a:pt x="9" y="0"/>
                  </a:lnTo>
                  <a:lnTo>
                    <a:pt x="9" y="0"/>
                  </a:lnTo>
                  <a:lnTo>
                    <a:pt x="9" y="0"/>
                  </a:lnTo>
                  <a:close/>
                  <a:moveTo>
                    <a:pt x="9" y="5"/>
                  </a:moveTo>
                  <a:lnTo>
                    <a:pt x="8" y="7"/>
                  </a:lnTo>
                  <a:lnTo>
                    <a:pt x="11" y="13"/>
                  </a:lnTo>
                  <a:lnTo>
                    <a:pt x="17" y="17"/>
                  </a:lnTo>
                  <a:lnTo>
                    <a:pt x="21" y="22"/>
                  </a:lnTo>
                  <a:lnTo>
                    <a:pt x="26" y="22"/>
                  </a:lnTo>
                  <a:lnTo>
                    <a:pt x="30" y="22"/>
                  </a:lnTo>
                  <a:lnTo>
                    <a:pt x="26" y="20"/>
                  </a:lnTo>
                  <a:lnTo>
                    <a:pt x="25" y="17"/>
                  </a:lnTo>
                  <a:lnTo>
                    <a:pt x="21" y="15"/>
                  </a:lnTo>
                  <a:lnTo>
                    <a:pt x="21" y="13"/>
                  </a:lnTo>
                  <a:lnTo>
                    <a:pt x="19" y="11"/>
                  </a:lnTo>
                  <a:lnTo>
                    <a:pt x="13" y="9"/>
                  </a:lnTo>
                  <a:lnTo>
                    <a:pt x="11" y="7"/>
                  </a:lnTo>
                  <a:lnTo>
                    <a:pt x="9" y="5"/>
                  </a:lnTo>
                  <a:lnTo>
                    <a:pt x="9" y="5"/>
                  </a:lnTo>
                  <a:lnTo>
                    <a:pt x="9" y="5"/>
                  </a:lnTo>
                  <a:lnTo>
                    <a:pt x="9" y="5"/>
                  </a:lnTo>
                  <a:close/>
                  <a:moveTo>
                    <a:pt x="2" y="11"/>
                  </a:moveTo>
                  <a:lnTo>
                    <a:pt x="0" y="11"/>
                  </a:lnTo>
                  <a:lnTo>
                    <a:pt x="2" y="13"/>
                  </a:lnTo>
                  <a:lnTo>
                    <a:pt x="2" y="11"/>
                  </a:lnTo>
                  <a:lnTo>
                    <a:pt x="2" y="11"/>
                  </a:lnTo>
                  <a:lnTo>
                    <a:pt x="2" y="11"/>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508" name="Freeform 193">
              <a:extLst>
                <a:ext uri="{FF2B5EF4-FFF2-40B4-BE49-F238E27FC236}">
                  <a16:creationId xmlns:a16="http://schemas.microsoft.com/office/drawing/2014/main" id="{3CECB8F7-D185-4D64-A7FE-6ADE118C7631}"/>
                </a:ext>
              </a:extLst>
            </p:cNvPr>
            <p:cNvSpPr>
              <a:spLocks noEditPoints="1"/>
            </p:cNvSpPr>
            <p:nvPr/>
          </p:nvSpPr>
          <p:spPr bwMode="auto">
            <a:xfrm>
              <a:off x="10209460" y="2814451"/>
              <a:ext cx="97594" cy="70660"/>
            </a:xfrm>
            <a:custGeom>
              <a:avLst/>
              <a:gdLst/>
              <a:ahLst/>
              <a:cxnLst>
                <a:cxn ang="0">
                  <a:pos x="238" y="196"/>
                </a:cxn>
                <a:cxn ang="0">
                  <a:pos x="223" y="196"/>
                </a:cxn>
                <a:cxn ang="0">
                  <a:pos x="117" y="19"/>
                </a:cxn>
                <a:cxn ang="0">
                  <a:pos x="262" y="81"/>
                </a:cxn>
                <a:cxn ang="0">
                  <a:pos x="270" y="108"/>
                </a:cxn>
                <a:cxn ang="0">
                  <a:pos x="256" y="81"/>
                </a:cxn>
                <a:cxn ang="0">
                  <a:pos x="253" y="72"/>
                </a:cxn>
                <a:cxn ang="0">
                  <a:pos x="247" y="65"/>
                </a:cxn>
                <a:cxn ang="0">
                  <a:pos x="224" y="51"/>
                </a:cxn>
                <a:cxn ang="0">
                  <a:pos x="211" y="44"/>
                </a:cxn>
                <a:cxn ang="0">
                  <a:pos x="162" y="0"/>
                </a:cxn>
                <a:cxn ang="0">
                  <a:pos x="177" y="27"/>
                </a:cxn>
                <a:cxn ang="0">
                  <a:pos x="176" y="72"/>
                </a:cxn>
                <a:cxn ang="0">
                  <a:pos x="144" y="89"/>
                </a:cxn>
                <a:cxn ang="0">
                  <a:pos x="183" y="97"/>
                </a:cxn>
                <a:cxn ang="0">
                  <a:pos x="211" y="80"/>
                </a:cxn>
                <a:cxn ang="0">
                  <a:pos x="206" y="59"/>
                </a:cxn>
                <a:cxn ang="0">
                  <a:pos x="183" y="83"/>
                </a:cxn>
                <a:cxn ang="0">
                  <a:pos x="166" y="80"/>
                </a:cxn>
                <a:cxn ang="0">
                  <a:pos x="140" y="81"/>
                </a:cxn>
                <a:cxn ang="0">
                  <a:pos x="125" y="83"/>
                </a:cxn>
                <a:cxn ang="0">
                  <a:pos x="115" y="78"/>
                </a:cxn>
                <a:cxn ang="0">
                  <a:pos x="213" y="151"/>
                </a:cxn>
                <a:cxn ang="0">
                  <a:pos x="187" y="138"/>
                </a:cxn>
                <a:cxn ang="0">
                  <a:pos x="187" y="138"/>
                </a:cxn>
                <a:cxn ang="0">
                  <a:pos x="189" y="168"/>
                </a:cxn>
                <a:cxn ang="0">
                  <a:pos x="179" y="164"/>
                </a:cxn>
                <a:cxn ang="0">
                  <a:pos x="181" y="161"/>
                </a:cxn>
                <a:cxn ang="0">
                  <a:pos x="170" y="157"/>
                </a:cxn>
                <a:cxn ang="0">
                  <a:pos x="168" y="157"/>
                </a:cxn>
                <a:cxn ang="0">
                  <a:pos x="68" y="125"/>
                </a:cxn>
                <a:cxn ang="0">
                  <a:pos x="63" y="125"/>
                </a:cxn>
                <a:cxn ang="0">
                  <a:pos x="68" y="127"/>
                </a:cxn>
                <a:cxn ang="0">
                  <a:pos x="55" y="127"/>
                </a:cxn>
                <a:cxn ang="0">
                  <a:pos x="46" y="142"/>
                </a:cxn>
                <a:cxn ang="0">
                  <a:pos x="44" y="140"/>
                </a:cxn>
                <a:cxn ang="0">
                  <a:pos x="42" y="142"/>
                </a:cxn>
                <a:cxn ang="0">
                  <a:pos x="51" y="132"/>
                </a:cxn>
                <a:cxn ang="0">
                  <a:pos x="51" y="132"/>
                </a:cxn>
                <a:cxn ang="0">
                  <a:pos x="21" y="153"/>
                </a:cxn>
                <a:cxn ang="0">
                  <a:pos x="44" y="146"/>
                </a:cxn>
                <a:cxn ang="0">
                  <a:pos x="14" y="125"/>
                </a:cxn>
                <a:cxn ang="0">
                  <a:pos x="27" y="136"/>
                </a:cxn>
                <a:cxn ang="0">
                  <a:pos x="42" y="130"/>
                </a:cxn>
                <a:cxn ang="0">
                  <a:pos x="51" y="123"/>
                </a:cxn>
                <a:cxn ang="0">
                  <a:pos x="61" y="127"/>
                </a:cxn>
                <a:cxn ang="0">
                  <a:pos x="76" y="125"/>
                </a:cxn>
                <a:cxn ang="0">
                  <a:pos x="104" y="149"/>
                </a:cxn>
                <a:cxn ang="0">
                  <a:pos x="132" y="172"/>
                </a:cxn>
                <a:cxn ang="0">
                  <a:pos x="166" y="179"/>
                </a:cxn>
                <a:cxn ang="0">
                  <a:pos x="177" y="176"/>
                </a:cxn>
                <a:cxn ang="0">
                  <a:pos x="159" y="162"/>
                </a:cxn>
                <a:cxn ang="0">
                  <a:pos x="144" y="151"/>
                </a:cxn>
                <a:cxn ang="0">
                  <a:pos x="117" y="119"/>
                </a:cxn>
                <a:cxn ang="0">
                  <a:pos x="119" y="91"/>
                </a:cxn>
                <a:cxn ang="0">
                  <a:pos x="89" y="68"/>
                </a:cxn>
                <a:cxn ang="0">
                  <a:pos x="63" y="51"/>
                </a:cxn>
                <a:cxn ang="0">
                  <a:pos x="19" y="34"/>
                </a:cxn>
              </a:cxnLst>
              <a:rect l="0" t="0" r="r" b="b"/>
              <a:pathLst>
                <a:path w="279" h="202">
                  <a:moveTo>
                    <a:pt x="238" y="196"/>
                  </a:moveTo>
                  <a:lnTo>
                    <a:pt x="241" y="194"/>
                  </a:lnTo>
                  <a:lnTo>
                    <a:pt x="245" y="194"/>
                  </a:lnTo>
                  <a:lnTo>
                    <a:pt x="245" y="198"/>
                  </a:lnTo>
                  <a:lnTo>
                    <a:pt x="241" y="198"/>
                  </a:lnTo>
                  <a:lnTo>
                    <a:pt x="238" y="198"/>
                  </a:lnTo>
                  <a:lnTo>
                    <a:pt x="238" y="196"/>
                  </a:lnTo>
                  <a:lnTo>
                    <a:pt x="238" y="196"/>
                  </a:lnTo>
                  <a:lnTo>
                    <a:pt x="238" y="196"/>
                  </a:lnTo>
                  <a:lnTo>
                    <a:pt x="238" y="196"/>
                  </a:lnTo>
                  <a:close/>
                  <a:moveTo>
                    <a:pt x="223" y="196"/>
                  </a:moveTo>
                  <a:lnTo>
                    <a:pt x="228" y="202"/>
                  </a:lnTo>
                  <a:lnTo>
                    <a:pt x="230" y="202"/>
                  </a:lnTo>
                  <a:lnTo>
                    <a:pt x="232" y="202"/>
                  </a:lnTo>
                  <a:lnTo>
                    <a:pt x="232" y="202"/>
                  </a:lnTo>
                  <a:lnTo>
                    <a:pt x="232" y="200"/>
                  </a:lnTo>
                  <a:lnTo>
                    <a:pt x="230" y="200"/>
                  </a:lnTo>
                  <a:lnTo>
                    <a:pt x="226" y="196"/>
                  </a:lnTo>
                  <a:lnTo>
                    <a:pt x="223" y="196"/>
                  </a:lnTo>
                  <a:lnTo>
                    <a:pt x="223" y="196"/>
                  </a:lnTo>
                  <a:lnTo>
                    <a:pt x="223" y="196"/>
                  </a:lnTo>
                  <a:lnTo>
                    <a:pt x="223" y="196"/>
                  </a:lnTo>
                  <a:close/>
                  <a:moveTo>
                    <a:pt x="108" y="16"/>
                  </a:moveTo>
                  <a:lnTo>
                    <a:pt x="108" y="14"/>
                  </a:lnTo>
                  <a:lnTo>
                    <a:pt x="113" y="14"/>
                  </a:lnTo>
                  <a:lnTo>
                    <a:pt x="115" y="14"/>
                  </a:lnTo>
                  <a:lnTo>
                    <a:pt x="117" y="16"/>
                  </a:lnTo>
                  <a:lnTo>
                    <a:pt x="119" y="14"/>
                  </a:lnTo>
                  <a:lnTo>
                    <a:pt x="123" y="16"/>
                  </a:lnTo>
                  <a:lnTo>
                    <a:pt x="117" y="19"/>
                  </a:lnTo>
                  <a:lnTo>
                    <a:pt x="113" y="19"/>
                  </a:lnTo>
                  <a:lnTo>
                    <a:pt x="113" y="19"/>
                  </a:lnTo>
                  <a:lnTo>
                    <a:pt x="108" y="19"/>
                  </a:lnTo>
                  <a:lnTo>
                    <a:pt x="108" y="19"/>
                  </a:lnTo>
                  <a:lnTo>
                    <a:pt x="108" y="16"/>
                  </a:lnTo>
                  <a:lnTo>
                    <a:pt x="108" y="16"/>
                  </a:lnTo>
                  <a:lnTo>
                    <a:pt x="108" y="16"/>
                  </a:lnTo>
                  <a:lnTo>
                    <a:pt x="108" y="16"/>
                  </a:lnTo>
                  <a:close/>
                  <a:moveTo>
                    <a:pt x="256" y="81"/>
                  </a:moveTo>
                  <a:lnTo>
                    <a:pt x="262" y="81"/>
                  </a:lnTo>
                  <a:lnTo>
                    <a:pt x="262" y="83"/>
                  </a:lnTo>
                  <a:lnTo>
                    <a:pt x="266" y="89"/>
                  </a:lnTo>
                  <a:lnTo>
                    <a:pt x="270" y="89"/>
                  </a:lnTo>
                  <a:lnTo>
                    <a:pt x="275" y="95"/>
                  </a:lnTo>
                  <a:lnTo>
                    <a:pt x="279" y="100"/>
                  </a:lnTo>
                  <a:lnTo>
                    <a:pt x="279" y="106"/>
                  </a:lnTo>
                  <a:lnTo>
                    <a:pt x="275" y="106"/>
                  </a:lnTo>
                  <a:lnTo>
                    <a:pt x="275" y="108"/>
                  </a:lnTo>
                  <a:lnTo>
                    <a:pt x="270" y="108"/>
                  </a:lnTo>
                  <a:lnTo>
                    <a:pt x="270" y="108"/>
                  </a:lnTo>
                  <a:lnTo>
                    <a:pt x="266" y="108"/>
                  </a:lnTo>
                  <a:lnTo>
                    <a:pt x="262" y="104"/>
                  </a:lnTo>
                  <a:lnTo>
                    <a:pt x="266" y="102"/>
                  </a:lnTo>
                  <a:lnTo>
                    <a:pt x="262" y="95"/>
                  </a:lnTo>
                  <a:lnTo>
                    <a:pt x="256" y="93"/>
                  </a:lnTo>
                  <a:lnTo>
                    <a:pt x="256" y="87"/>
                  </a:lnTo>
                  <a:lnTo>
                    <a:pt x="256" y="83"/>
                  </a:lnTo>
                  <a:lnTo>
                    <a:pt x="256" y="81"/>
                  </a:lnTo>
                  <a:lnTo>
                    <a:pt x="256" y="81"/>
                  </a:lnTo>
                  <a:lnTo>
                    <a:pt x="256" y="81"/>
                  </a:lnTo>
                  <a:lnTo>
                    <a:pt x="256" y="81"/>
                  </a:lnTo>
                  <a:close/>
                  <a:moveTo>
                    <a:pt x="253" y="72"/>
                  </a:moveTo>
                  <a:lnTo>
                    <a:pt x="253" y="74"/>
                  </a:lnTo>
                  <a:lnTo>
                    <a:pt x="255" y="78"/>
                  </a:lnTo>
                  <a:lnTo>
                    <a:pt x="255" y="81"/>
                  </a:lnTo>
                  <a:lnTo>
                    <a:pt x="256" y="78"/>
                  </a:lnTo>
                  <a:lnTo>
                    <a:pt x="256" y="74"/>
                  </a:lnTo>
                  <a:lnTo>
                    <a:pt x="253" y="72"/>
                  </a:lnTo>
                  <a:lnTo>
                    <a:pt x="253" y="72"/>
                  </a:lnTo>
                  <a:lnTo>
                    <a:pt x="253" y="72"/>
                  </a:lnTo>
                  <a:lnTo>
                    <a:pt x="253" y="72"/>
                  </a:lnTo>
                  <a:close/>
                  <a:moveTo>
                    <a:pt x="247" y="65"/>
                  </a:moveTo>
                  <a:lnTo>
                    <a:pt x="249" y="63"/>
                  </a:lnTo>
                  <a:lnTo>
                    <a:pt x="251" y="63"/>
                  </a:lnTo>
                  <a:lnTo>
                    <a:pt x="253" y="63"/>
                  </a:lnTo>
                  <a:lnTo>
                    <a:pt x="251" y="68"/>
                  </a:lnTo>
                  <a:lnTo>
                    <a:pt x="247" y="68"/>
                  </a:lnTo>
                  <a:lnTo>
                    <a:pt x="247" y="65"/>
                  </a:lnTo>
                  <a:lnTo>
                    <a:pt x="247" y="65"/>
                  </a:lnTo>
                  <a:lnTo>
                    <a:pt x="247" y="65"/>
                  </a:lnTo>
                  <a:lnTo>
                    <a:pt x="247" y="65"/>
                  </a:lnTo>
                  <a:close/>
                  <a:moveTo>
                    <a:pt x="187" y="27"/>
                  </a:moveTo>
                  <a:lnTo>
                    <a:pt x="192" y="31"/>
                  </a:lnTo>
                  <a:lnTo>
                    <a:pt x="200" y="34"/>
                  </a:lnTo>
                  <a:lnTo>
                    <a:pt x="208" y="38"/>
                  </a:lnTo>
                  <a:lnTo>
                    <a:pt x="211" y="40"/>
                  </a:lnTo>
                  <a:lnTo>
                    <a:pt x="213" y="44"/>
                  </a:lnTo>
                  <a:lnTo>
                    <a:pt x="219" y="46"/>
                  </a:lnTo>
                  <a:lnTo>
                    <a:pt x="221" y="51"/>
                  </a:lnTo>
                  <a:lnTo>
                    <a:pt x="224" y="51"/>
                  </a:lnTo>
                  <a:lnTo>
                    <a:pt x="226" y="59"/>
                  </a:lnTo>
                  <a:lnTo>
                    <a:pt x="228" y="59"/>
                  </a:lnTo>
                  <a:lnTo>
                    <a:pt x="228" y="63"/>
                  </a:lnTo>
                  <a:lnTo>
                    <a:pt x="226" y="65"/>
                  </a:lnTo>
                  <a:lnTo>
                    <a:pt x="224" y="70"/>
                  </a:lnTo>
                  <a:lnTo>
                    <a:pt x="221" y="68"/>
                  </a:lnTo>
                  <a:lnTo>
                    <a:pt x="219" y="63"/>
                  </a:lnTo>
                  <a:lnTo>
                    <a:pt x="221" y="59"/>
                  </a:lnTo>
                  <a:lnTo>
                    <a:pt x="219" y="49"/>
                  </a:lnTo>
                  <a:lnTo>
                    <a:pt x="211" y="44"/>
                  </a:lnTo>
                  <a:lnTo>
                    <a:pt x="208" y="44"/>
                  </a:lnTo>
                  <a:lnTo>
                    <a:pt x="202" y="38"/>
                  </a:lnTo>
                  <a:lnTo>
                    <a:pt x="187" y="31"/>
                  </a:lnTo>
                  <a:lnTo>
                    <a:pt x="187" y="31"/>
                  </a:lnTo>
                  <a:lnTo>
                    <a:pt x="187" y="27"/>
                  </a:lnTo>
                  <a:lnTo>
                    <a:pt x="187" y="27"/>
                  </a:lnTo>
                  <a:lnTo>
                    <a:pt x="187" y="27"/>
                  </a:lnTo>
                  <a:lnTo>
                    <a:pt x="187" y="27"/>
                  </a:lnTo>
                  <a:close/>
                  <a:moveTo>
                    <a:pt x="159" y="0"/>
                  </a:moveTo>
                  <a:lnTo>
                    <a:pt x="162" y="0"/>
                  </a:lnTo>
                  <a:lnTo>
                    <a:pt x="166" y="4"/>
                  </a:lnTo>
                  <a:lnTo>
                    <a:pt x="164" y="6"/>
                  </a:lnTo>
                  <a:lnTo>
                    <a:pt x="162" y="2"/>
                  </a:lnTo>
                  <a:lnTo>
                    <a:pt x="159" y="0"/>
                  </a:lnTo>
                  <a:lnTo>
                    <a:pt x="159" y="0"/>
                  </a:lnTo>
                  <a:lnTo>
                    <a:pt x="159" y="0"/>
                  </a:lnTo>
                  <a:lnTo>
                    <a:pt x="159" y="0"/>
                  </a:lnTo>
                  <a:close/>
                  <a:moveTo>
                    <a:pt x="172" y="27"/>
                  </a:moveTo>
                  <a:lnTo>
                    <a:pt x="176" y="25"/>
                  </a:lnTo>
                  <a:lnTo>
                    <a:pt x="177" y="27"/>
                  </a:lnTo>
                  <a:lnTo>
                    <a:pt x="177" y="31"/>
                  </a:lnTo>
                  <a:lnTo>
                    <a:pt x="174" y="31"/>
                  </a:lnTo>
                  <a:lnTo>
                    <a:pt x="172" y="31"/>
                  </a:lnTo>
                  <a:lnTo>
                    <a:pt x="172" y="27"/>
                  </a:lnTo>
                  <a:lnTo>
                    <a:pt x="172" y="27"/>
                  </a:lnTo>
                  <a:lnTo>
                    <a:pt x="172" y="27"/>
                  </a:lnTo>
                  <a:lnTo>
                    <a:pt x="172" y="27"/>
                  </a:lnTo>
                  <a:close/>
                  <a:moveTo>
                    <a:pt x="170" y="72"/>
                  </a:moveTo>
                  <a:lnTo>
                    <a:pt x="174" y="76"/>
                  </a:lnTo>
                  <a:lnTo>
                    <a:pt x="176" y="72"/>
                  </a:lnTo>
                  <a:lnTo>
                    <a:pt x="172" y="68"/>
                  </a:lnTo>
                  <a:lnTo>
                    <a:pt x="170" y="70"/>
                  </a:lnTo>
                  <a:lnTo>
                    <a:pt x="170" y="72"/>
                  </a:lnTo>
                  <a:lnTo>
                    <a:pt x="170" y="72"/>
                  </a:lnTo>
                  <a:lnTo>
                    <a:pt x="170" y="72"/>
                  </a:lnTo>
                  <a:lnTo>
                    <a:pt x="170" y="72"/>
                  </a:lnTo>
                  <a:close/>
                  <a:moveTo>
                    <a:pt x="140" y="81"/>
                  </a:moveTo>
                  <a:lnTo>
                    <a:pt x="138" y="83"/>
                  </a:lnTo>
                  <a:lnTo>
                    <a:pt x="140" y="89"/>
                  </a:lnTo>
                  <a:lnTo>
                    <a:pt x="144" y="89"/>
                  </a:lnTo>
                  <a:lnTo>
                    <a:pt x="151" y="95"/>
                  </a:lnTo>
                  <a:lnTo>
                    <a:pt x="151" y="97"/>
                  </a:lnTo>
                  <a:lnTo>
                    <a:pt x="153" y="95"/>
                  </a:lnTo>
                  <a:lnTo>
                    <a:pt x="159" y="95"/>
                  </a:lnTo>
                  <a:lnTo>
                    <a:pt x="162" y="98"/>
                  </a:lnTo>
                  <a:lnTo>
                    <a:pt x="164" y="98"/>
                  </a:lnTo>
                  <a:lnTo>
                    <a:pt x="168" y="98"/>
                  </a:lnTo>
                  <a:lnTo>
                    <a:pt x="176" y="97"/>
                  </a:lnTo>
                  <a:lnTo>
                    <a:pt x="179" y="98"/>
                  </a:lnTo>
                  <a:lnTo>
                    <a:pt x="183" y="97"/>
                  </a:lnTo>
                  <a:lnTo>
                    <a:pt x="187" y="98"/>
                  </a:lnTo>
                  <a:lnTo>
                    <a:pt x="187" y="97"/>
                  </a:lnTo>
                  <a:lnTo>
                    <a:pt x="187" y="93"/>
                  </a:lnTo>
                  <a:lnTo>
                    <a:pt x="192" y="93"/>
                  </a:lnTo>
                  <a:lnTo>
                    <a:pt x="198" y="87"/>
                  </a:lnTo>
                  <a:lnTo>
                    <a:pt x="198" y="83"/>
                  </a:lnTo>
                  <a:lnTo>
                    <a:pt x="202" y="83"/>
                  </a:lnTo>
                  <a:lnTo>
                    <a:pt x="204" y="83"/>
                  </a:lnTo>
                  <a:lnTo>
                    <a:pt x="208" y="83"/>
                  </a:lnTo>
                  <a:lnTo>
                    <a:pt x="211" y="80"/>
                  </a:lnTo>
                  <a:lnTo>
                    <a:pt x="208" y="76"/>
                  </a:lnTo>
                  <a:lnTo>
                    <a:pt x="208" y="74"/>
                  </a:lnTo>
                  <a:lnTo>
                    <a:pt x="208" y="72"/>
                  </a:lnTo>
                  <a:lnTo>
                    <a:pt x="211" y="72"/>
                  </a:lnTo>
                  <a:lnTo>
                    <a:pt x="215" y="68"/>
                  </a:lnTo>
                  <a:lnTo>
                    <a:pt x="215" y="59"/>
                  </a:lnTo>
                  <a:lnTo>
                    <a:pt x="211" y="55"/>
                  </a:lnTo>
                  <a:lnTo>
                    <a:pt x="208" y="59"/>
                  </a:lnTo>
                  <a:lnTo>
                    <a:pt x="208" y="59"/>
                  </a:lnTo>
                  <a:lnTo>
                    <a:pt x="206" y="59"/>
                  </a:lnTo>
                  <a:lnTo>
                    <a:pt x="200" y="59"/>
                  </a:lnTo>
                  <a:lnTo>
                    <a:pt x="198" y="63"/>
                  </a:lnTo>
                  <a:lnTo>
                    <a:pt x="200" y="68"/>
                  </a:lnTo>
                  <a:lnTo>
                    <a:pt x="202" y="70"/>
                  </a:lnTo>
                  <a:lnTo>
                    <a:pt x="200" y="72"/>
                  </a:lnTo>
                  <a:lnTo>
                    <a:pt x="196" y="72"/>
                  </a:lnTo>
                  <a:lnTo>
                    <a:pt x="189" y="78"/>
                  </a:lnTo>
                  <a:lnTo>
                    <a:pt x="187" y="81"/>
                  </a:lnTo>
                  <a:lnTo>
                    <a:pt x="187" y="83"/>
                  </a:lnTo>
                  <a:lnTo>
                    <a:pt x="183" y="83"/>
                  </a:lnTo>
                  <a:lnTo>
                    <a:pt x="181" y="83"/>
                  </a:lnTo>
                  <a:lnTo>
                    <a:pt x="179" y="81"/>
                  </a:lnTo>
                  <a:lnTo>
                    <a:pt x="177" y="81"/>
                  </a:lnTo>
                  <a:lnTo>
                    <a:pt x="174" y="83"/>
                  </a:lnTo>
                  <a:lnTo>
                    <a:pt x="172" y="83"/>
                  </a:lnTo>
                  <a:lnTo>
                    <a:pt x="170" y="80"/>
                  </a:lnTo>
                  <a:lnTo>
                    <a:pt x="172" y="78"/>
                  </a:lnTo>
                  <a:lnTo>
                    <a:pt x="168" y="76"/>
                  </a:lnTo>
                  <a:lnTo>
                    <a:pt x="166" y="78"/>
                  </a:lnTo>
                  <a:lnTo>
                    <a:pt x="166" y="80"/>
                  </a:lnTo>
                  <a:lnTo>
                    <a:pt x="164" y="81"/>
                  </a:lnTo>
                  <a:lnTo>
                    <a:pt x="162" y="81"/>
                  </a:lnTo>
                  <a:lnTo>
                    <a:pt x="157" y="83"/>
                  </a:lnTo>
                  <a:lnTo>
                    <a:pt x="153" y="83"/>
                  </a:lnTo>
                  <a:lnTo>
                    <a:pt x="151" y="81"/>
                  </a:lnTo>
                  <a:lnTo>
                    <a:pt x="147" y="81"/>
                  </a:lnTo>
                  <a:lnTo>
                    <a:pt x="144" y="83"/>
                  </a:lnTo>
                  <a:lnTo>
                    <a:pt x="140" y="81"/>
                  </a:lnTo>
                  <a:lnTo>
                    <a:pt x="140" y="81"/>
                  </a:lnTo>
                  <a:lnTo>
                    <a:pt x="140" y="81"/>
                  </a:lnTo>
                  <a:lnTo>
                    <a:pt x="140" y="81"/>
                  </a:lnTo>
                  <a:close/>
                  <a:moveTo>
                    <a:pt x="125" y="83"/>
                  </a:moveTo>
                  <a:lnTo>
                    <a:pt x="128" y="81"/>
                  </a:lnTo>
                  <a:lnTo>
                    <a:pt x="132" y="83"/>
                  </a:lnTo>
                  <a:lnTo>
                    <a:pt x="132" y="87"/>
                  </a:lnTo>
                  <a:lnTo>
                    <a:pt x="132" y="89"/>
                  </a:lnTo>
                  <a:lnTo>
                    <a:pt x="128" y="87"/>
                  </a:lnTo>
                  <a:lnTo>
                    <a:pt x="125" y="83"/>
                  </a:lnTo>
                  <a:lnTo>
                    <a:pt x="125" y="83"/>
                  </a:lnTo>
                  <a:lnTo>
                    <a:pt x="125" y="83"/>
                  </a:lnTo>
                  <a:lnTo>
                    <a:pt x="125" y="83"/>
                  </a:lnTo>
                  <a:close/>
                  <a:moveTo>
                    <a:pt x="115" y="78"/>
                  </a:moveTo>
                  <a:lnTo>
                    <a:pt x="113" y="80"/>
                  </a:lnTo>
                  <a:lnTo>
                    <a:pt x="115" y="83"/>
                  </a:lnTo>
                  <a:lnTo>
                    <a:pt x="119" y="81"/>
                  </a:lnTo>
                  <a:lnTo>
                    <a:pt x="119" y="80"/>
                  </a:lnTo>
                  <a:lnTo>
                    <a:pt x="115" y="78"/>
                  </a:lnTo>
                  <a:lnTo>
                    <a:pt x="115" y="78"/>
                  </a:lnTo>
                  <a:lnTo>
                    <a:pt x="115" y="78"/>
                  </a:lnTo>
                  <a:lnTo>
                    <a:pt x="115" y="78"/>
                  </a:lnTo>
                  <a:close/>
                  <a:moveTo>
                    <a:pt x="98" y="65"/>
                  </a:moveTo>
                  <a:lnTo>
                    <a:pt x="95" y="68"/>
                  </a:lnTo>
                  <a:lnTo>
                    <a:pt x="95" y="68"/>
                  </a:lnTo>
                  <a:lnTo>
                    <a:pt x="98" y="68"/>
                  </a:lnTo>
                  <a:lnTo>
                    <a:pt x="98" y="65"/>
                  </a:lnTo>
                  <a:lnTo>
                    <a:pt x="98" y="65"/>
                  </a:lnTo>
                  <a:lnTo>
                    <a:pt x="98" y="65"/>
                  </a:lnTo>
                  <a:lnTo>
                    <a:pt x="98" y="65"/>
                  </a:lnTo>
                  <a:close/>
                  <a:moveTo>
                    <a:pt x="213" y="149"/>
                  </a:moveTo>
                  <a:lnTo>
                    <a:pt x="213" y="151"/>
                  </a:lnTo>
                  <a:lnTo>
                    <a:pt x="213" y="155"/>
                  </a:lnTo>
                  <a:lnTo>
                    <a:pt x="215" y="153"/>
                  </a:lnTo>
                  <a:lnTo>
                    <a:pt x="221" y="157"/>
                  </a:lnTo>
                  <a:lnTo>
                    <a:pt x="219" y="155"/>
                  </a:lnTo>
                  <a:lnTo>
                    <a:pt x="213" y="149"/>
                  </a:lnTo>
                  <a:lnTo>
                    <a:pt x="213" y="149"/>
                  </a:lnTo>
                  <a:lnTo>
                    <a:pt x="213" y="149"/>
                  </a:lnTo>
                  <a:lnTo>
                    <a:pt x="213" y="149"/>
                  </a:lnTo>
                  <a:close/>
                  <a:moveTo>
                    <a:pt x="187" y="138"/>
                  </a:moveTo>
                  <a:lnTo>
                    <a:pt x="187" y="138"/>
                  </a:lnTo>
                  <a:lnTo>
                    <a:pt x="187" y="142"/>
                  </a:lnTo>
                  <a:lnTo>
                    <a:pt x="189" y="142"/>
                  </a:lnTo>
                  <a:lnTo>
                    <a:pt x="189" y="144"/>
                  </a:lnTo>
                  <a:lnTo>
                    <a:pt x="189" y="146"/>
                  </a:lnTo>
                  <a:lnTo>
                    <a:pt x="189" y="146"/>
                  </a:lnTo>
                  <a:lnTo>
                    <a:pt x="189" y="142"/>
                  </a:lnTo>
                  <a:lnTo>
                    <a:pt x="189" y="136"/>
                  </a:lnTo>
                  <a:lnTo>
                    <a:pt x="187" y="138"/>
                  </a:lnTo>
                  <a:lnTo>
                    <a:pt x="187" y="138"/>
                  </a:lnTo>
                  <a:lnTo>
                    <a:pt x="187" y="138"/>
                  </a:lnTo>
                  <a:lnTo>
                    <a:pt x="187" y="138"/>
                  </a:lnTo>
                  <a:close/>
                  <a:moveTo>
                    <a:pt x="179" y="164"/>
                  </a:moveTo>
                  <a:lnTo>
                    <a:pt x="183" y="164"/>
                  </a:lnTo>
                  <a:lnTo>
                    <a:pt x="183" y="166"/>
                  </a:lnTo>
                  <a:lnTo>
                    <a:pt x="183" y="166"/>
                  </a:lnTo>
                  <a:lnTo>
                    <a:pt x="187" y="168"/>
                  </a:lnTo>
                  <a:lnTo>
                    <a:pt x="187" y="168"/>
                  </a:lnTo>
                  <a:lnTo>
                    <a:pt x="187" y="166"/>
                  </a:lnTo>
                  <a:lnTo>
                    <a:pt x="189" y="166"/>
                  </a:lnTo>
                  <a:lnTo>
                    <a:pt x="189" y="168"/>
                  </a:lnTo>
                  <a:lnTo>
                    <a:pt x="187" y="170"/>
                  </a:lnTo>
                  <a:lnTo>
                    <a:pt x="187" y="172"/>
                  </a:lnTo>
                  <a:lnTo>
                    <a:pt x="187" y="172"/>
                  </a:lnTo>
                  <a:lnTo>
                    <a:pt x="183" y="172"/>
                  </a:lnTo>
                  <a:lnTo>
                    <a:pt x="183" y="170"/>
                  </a:lnTo>
                  <a:lnTo>
                    <a:pt x="183" y="168"/>
                  </a:lnTo>
                  <a:lnTo>
                    <a:pt x="181" y="166"/>
                  </a:lnTo>
                  <a:lnTo>
                    <a:pt x="179" y="164"/>
                  </a:lnTo>
                  <a:lnTo>
                    <a:pt x="179" y="164"/>
                  </a:lnTo>
                  <a:lnTo>
                    <a:pt x="179" y="164"/>
                  </a:lnTo>
                  <a:lnTo>
                    <a:pt x="179" y="164"/>
                  </a:lnTo>
                  <a:lnTo>
                    <a:pt x="179" y="164"/>
                  </a:lnTo>
                  <a:close/>
                  <a:moveTo>
                    <a:pt x="176" y="157"/>
                  </a:moveTo>
                  <a:lnTo>
                    <a:pt x="177" y="161"/>
                  </a:lnTo>
                  <a:lnTo>
                    <a:pt x="179" y="162"/>
                  </a:lnTo>
                  <a:lnTo>
                    <a:pt x="181" y="162"/>
                  </a:lnTo>
                  <a:lnTo>
                    <a:pt x="183" y="162"/>
                  </a:lnTo>
                  <a:lnTo>
                    <a:pt x="183" y="162"/>
                  </a:lnTo>
                  <a:lnTo>
                    <a:pt x="183" y="161"/>
                  </a:lnTo>
                  <a:lnTo>
                    <a:pt x="181" y="161"/>
                  </a:lnTo>
                  <a:lnTo>
                    <a:pt x="181" y="161"/>
                  </a:lnTo>
                  <a:lnTo>
                    <a:pt x="181" y="157"/>
                  </a:lnTo>
                  <a:lnTo>
                    <a:pt x="179" y="157"/>
                  </a:lnTo>
                  <a:lnTo>
                    <a:pt x="177" y="157"/>
                  </a:lnTo>
                  <a:lnTo>
                    <a:pt x="176" y="157"/>
                  </a:lnTo>
                  <a:lnTo>
                    <a:pt x="176" y="157"/>
                  </a:lnTo>
                  <a:lnTo>
                    <a:pt x="176" y="157"/>
                  </a:lnTo>
                  <a:lnTo>
                    <a:pt x="176" y="157"/>
                  </a:lnTo>
                  <a:close/>
                  <a:moveTo>
                    <a:pt x="168" y="157"/>
                  </a:moveTo>
                  <a:lnTo>
                    <a:pt x="170" y="157"/>
                  </a:lnTo>
                  <a:lnTo>
                    <a:pt x="172" y="157"/>
                  </a:lnTo>
                  <a:lnTo>
                    <a:pt x="174" y="161"/>
                  </a:lnTo>
                  <a:lnTo>
                    <a:pt x="174" y="161"/>
                  </a:lnTo>
                  <a:lnTo>
                    <a:pt x="174" y="157"/>
                  </a:lnTo>
                  <a:lnTo>
                    <a:pt x="172" y="157"/>
                  </a:lnTo>
                  <a:lnTo>
                    <a:pt x="170" y="155"/>
                  </a:lnTo>
                  <a:lnTo>
                    <a:pt x="168" y="157"/>
                  </a:lnTo>
                  <a:lnTo>
                    <a:pt x="168" y="157"/>
                  </a:lnTo>
                  <a:lnTo>
                    <a:pt x="168" y="157"/>
                  </a:lnTo>
                  <a:lnTo>
                    <a:pt x="168" y="157"/>
                  </a:lnTo>
                  <a:close/>
                  <a:moveTo>
                    <a:pt x="76" y="125"/>
                  </a:moveTo>
                  <a:lnTo>
                    <a:pt x="76" y="127"/>
                  </a:lnTo>
                  <a:lnTo>
                    <a:pt x="76" y="129"/>
                  </a:lnTo>
                  <a:lnTo>
                    <a:pt x="76" y="129"/>
                  </a:lnTo>
                  <a:lnTo>
                    <a:pt x="76" y="125"/>
                  </a:lnTo>
                  <a:lnTo>
                    <a:pt x="76" y="125"/>
                  </a:lnTo>
                  <a:lnTo>
                    <a:pt x="76" y="125"/>
                  </a:lnTo>
                  <a:lnTo>
                    <a:pt x="76" y="125"/>
                  </a:lnTo>
                  <a:close/>
                  <a:moveTo>
                    <a:pt x="68" y="127"/>
                  </a:moveTo>
                  <a:lnTo>
                    <a:pt x="68" y="125"/>
                  </a:lnTo>
                  <a:lnTo>
                    <a:pt x="70" y="125"/>
                  </a:lnTo>
                  <a:lnTo>
                    <a:pt x="68" y="127"/>
                  </a:lnTo>
                  <a:lnTo>
                    <a:pt x="68" y="127"/>
                  </a:lnTo>
                  <a:lnTo>
                    <a:pt x="68" y="127"/>
                  </a:lnTo>
                  <a:lnTo>
                    <a:pt x="68" y="127"/>
                  </a:lnTo>
                  <a:close/>
                  <a:moveTo>
                    <a:pt x="63" y="125"/>
                  </a:moveTo>
                  <a:lnTo>
                    <a:pt x="63" y="127"/>
                  </a:lnTo>
                  <a:lnTo>
                    <a:pt x="64" y="127"/>
                  </a:lnTo>
                  <a:lnTo>
                    <a:pt x="64" y="127"/>
                  </a:lnTo>
                  <a:lnTo>
                    <a:pt x="63" y="125"/>
                  </a:lnTo>
                  <a:lnTo>
                    <a:pt x="63" y="125"/>
                  </a:lnTo>
                  <a:lnTo>
                    <a:pt x="63" y="125"/>
                  </a:lnTo>
                  <a:lnTo>
                    <a:pt x="63" y="125"/>
                  </a:lnTo>
                  <a:close/>
                  <a:moveTo>
                    <a:pt x="68" y="127"/>
                  </a:moveTo>
                  <a:lnTo>
                    <a:pt x="64" y="123"/>
                  </a:lnTo>
                  <a:lnTo>
                    <a:pt x="66" y="121"/>
                  </a:lnTo>
                  <a:lnTo>
                    <a:pt x="68" y="121"/>
                  </a:lnTo>
                  <a:lnTo>
                    <a:pt x="68" y="125"/>
                  </a:lnTo>
                  <a:lnTo>
                    <a:pt x="68" y="127"/>
                  </a:lnTo>
                  <a:lnTo>
                    <a:pt x="68" y="127"/>
                  </a:lnTo>
                  <a:lnTo>
                    <a:pt x="68" y="127"/>
                  </a:lnTo>
                  <a:lnTo>
                    <a:pt x="68" y="127"/>
                  </a:lnTo>
                  <a:close/>
                  <a:moveTo>
                    <a:pt x="55" y="127"/>
                  </a:moveTo>
                  <a:lnTo>
                    <a:pt x="55" y="129"/>
                  </a:lnTo>
                  <a:lnTo>
                    <a:pt x="57" y="129"/>
                  </a:lnTo>
                  <a:lnTo>
                    <a:pt x="55" y="127"/>
                  </a:lnTo>
                  <a:lnTo>
                    <a:pt x="55" y="127"/>
                  </a:lnTo>
                  <a:lnTo>
                    <a:pt x="55" y="127"/>
                  </a:lnTo>
                  <a:lnTo>
                    <a:pt x="55" y="127"/>
                  </a:lnTo>
                  <a:lnTo>
                    <a:pt x="55" y="127"/>
                  </a:lnTo>
                  <a:close/>
                  <a:moveTo>
                    <a:pt x="49" y="140"/>
                  </a:moveTo>
                  <a:lnTo>
                    <a:pt x="51" y="138"/>
                  </a:lnTo>
                  <a:lnTo>
                    <a:pt x="51" y="138"/>
                  </a:lnTo>
                  <a:lnTo>
                    <a:pt x="51" y="140"/>
                  </a:lnTo>
                  <a:lnTo>
                    <a:pt x="51" y="140"/>
                  </a:lnTo>
                  <a:lnTo>
                    <a:pt x="49" y="140"/>
                  </a:lnTo>
                  <a:lnTo>
                    <a:pt x="49" y="140"/>
                  </a:lnTo>
                  <a:lnTo>
                    <a:pt x="49" y="140"/>
                  </a:lnTo>
                  <a:lnTo>
                    <a:pt x="49" y="140"/>
                  </a:lnTo>
                  <a:close/>
                  <a:moveTo>
                    <a:pt x="46" y="142"/>
                  </a:moveTo>
                  <a:lnTo>
                    <a:pt x="49" y="144"/>
                  </a:lnTo>
                  <a:lnTo>
                    <a:pt x="49" y="142"/>
                  </a:lnTo>
                  <a:lnTo>
                    <a:pt x="46" y="142"/>
                  </a:lnTo>
                  <a:lnTo>
                    <a:pt x="46" y="142"/>
                  </a:lnTo>
                  <a:lnTo>
                    <a:pt x="46" y="142"/>
                  </a:lnTo>
                  <a:lnTo>
                    <a:pt x="46" y="142"/>
                  </a:lnTo>
                  <a:close/>
                  <a:moveTo>
                    <a:pt x="44" y="140"/>
                  </a:moveTo>
                  <a:lnTo>
                    <a:pt x="46" y="142"/>
                  </a:lnTo>
                  <a:lnTo>
                    <a:pt x="46" y="140"/>
                  </a:lnTo>
                  <a:lnTo>
                    <a:pt x="44" y="140"/>
                  </a:lnTo>
                  <a:lnTo>
                    <a:pt x="44" y="140"/>
                  </a:lnTo>
                  <a:lnTo>
                    <a:pt x="44" y="140"/>
                  </a:lnTo>
                  <a:lnTo>
                    <a:pt x="44" y="140"/>
                  </a:lnTo>
                  <a:close/>
                  <a:moveTo>
                    <a:pt x="42" y="142"/>
                  </a:moveTo>
                  <a:lnTo>
                    <a:pt x="42" y="142"/>
                  </a:lnTo>
                  <a:lnTo>
                    <a:pt x="46" y="144"/>
                  </a:lnTo>
                  <a:lnTo>
                    <a:pt x="51" y="147"/>
                  </a:lnTo>
                  <a:lnTo>
                    <a:pt x="42" y="142"/>
                  </a:lnTo>
                  <a:lnTo>
                    <a:pt x="42" y="142"/>
                  </a:lnTo>
                  <a:lnTo>
                    <a:pt x="42" y="142"/>
                  </a:lnTo>
                  <a:lnTo>
                    <a:pt x="42" y="142"/>
                  </a:lnTo>
                  <a:close/>
                  <a:moveTo>
                    <a:pt x="46" y="132"/>
                  </a:moveTo>
                  <a:lnTo>
                    <a:pt x="51" y="132"/>
                  </a:lnTo>
                  <a:lnTo>
                    <a:pt x="51" y="136"/>
                  </a:lnTo>
                  <a:lnTo>
                    <a:pt x="49" y="132"/>
                  </a:lnTo>
                  <a:lnTo>
                    <a:pt x="46" y="132"/>
                  </a:lnTo>
                  <a:lnTo>
                    <a:pt x="46" y="132"/>
                  </a:lnTo>
                  <a:lnTo>
                    <a:pt x="46" y="132"/>
                  </a:lnTo>
                  <a:lnTo>
                    <a:pt x="46" y="132"/>
                  </a:lnTo>
                  <a:close/>
                  <a:moveTo>
                    <a:pt x="51" y="132"/>
                  </a:moveTo>
                  <a:lnTo>
                    <a:pt x="51" y="130"/>
                  </a:lnTo>
                  <a:lnTo>
                    <a:pt x="51" y="129"/>
                  </a:lnTo>
                  <a:lnTo>
                    <a:pt x="51" y="127"/>
                  </a:lnTo>
                  <a:lnTo>
                    <a:pt x="55" y="130"/>
                  </a:lnTo>
                  <a:lnTo>
                    <a:pt x="55" y="132"/>
                  </a:lnTo>
                  <a:lnTo>
                    <a:pt x="55" y="132"/>
                  </a:lnTo>
                  <a:lnTo>
                    <a:pt x="51" y="132"/>
                  </a:lnTo>
                  <a:lnTo>
                    <a:pt x="51" y="132"/>
                  </a:lnTo>
                  <a:lnTo>
                    <a:pt x="51" y="132"/>
                  </a:lnTo>
                  <a:lnTo>
                    <a:pt x="51" y="132"/>
                  </a:lnTo>
                  <a:close/>
                  <a:moveTo>
                    <a:pt x="2" y="29"/>
                  </a:moveTo>
                  <a:lnTo>
                    <a:pt x="0" y="98"/>
                  </a:lnTo>
                  <a:lnTo>
                    <a:pt x="0" y="104"/>
                  </a:lnTo>
                  <a:lnTo>
                    <a:pt x="0" y="106"/>
                  </a:lnTo>
                  <a:lnTo>
                    <a:pt x="0" y="108"/>
                  </a:lnTo>
                  <a:lnTo>
                    <a:pt x="0" y="153"/>
                  </a:lnTo>
                  <a:lnTo>
                    <a:pt x="6" y="153"/>
                  </a:lnTo>
                  <a:lnTo>
                    <a:pt x="8" y="153"/>
                  </a:lnTo>
                  <a:lnTo>
                    <a:pt x="12" y="153"/>
                  </a:lnTo>
                  <a:lnTo>
                    <a:pt x="21" y="153"/>
                  </a:lnTo>
                  <a:lnTo>
                    <a:pt x="25" y="153"/>
                  </a:lnTo>
                  <a:lnTo>
                    <a:pt x="25" y="155"/>
                  </a:lnTo>
                  <a:lnTo>
                    <a:pt x="25" y="157"/>
                  </a:lnTo>
                  <a:lnTo>
                    <a:pt x="31" y="157"/>
                  </a:lnTo>
                  <a:lnTo>
                    <a:pt x="32" y="155"/>
                  </a:lnTo>
                  <a:lnTo>
                    <a:pt x="40" y="153"/>
                  </a:lnTo>
                  <a:lnTo>
                    <a:pt x="40" y="151"/>
                  </a:lnTo>
                  <a:lnTo>
                    <a:pt x="42" y="153"/>
                  </a:lnTo>
                  <a:lnTo>
                    <a:pt x="44" y="151"/>
                  </a:lnTo>
                  <a:lnTo>
                    <a:pt x="44" y="146"/>
                  </a:lnTo>
                  <a:lnTo>
                    <a:pt x="38" y="142"/>
                  </a:lnTo>
                  <a:lnTo>
                    <a:pt x="32" y="140"/>
                  </a:lnTo>
                  <a:lnTo>
                    <a:pt x="31" y="138"/>
                  </a:lnTo>
                  <a:lnTo>
                    <a:pt x="27" y="136"/>
                  </a:lnTo>
                  <a:lnTo>
                    <a:pt x="25" y="136"/>
                  </a:lnTo>
                  <a:lnTo>
                    <a:pt x="21" y="136"/>
                  </a:lnTo>
                  <a:lnTo>
                    <a:pt x="21" y="136"/>
                  </a:lnTo>
                  <a:lnTo>
                    <a:pt x="21" y="130"/>
                  </a:lnTo>
                  <a:lnTo>
                    <a:pt x="17" y="127"/>
                  </a:lnTo>
                  <a:lnTo>
                    <a:pt x="14" y="125"/>
                  </a:lnTo>
                  <a:lnTo>
                    <a:pt x="14" y="123"/>
                  </a:lnTo>
                  <a:lnTo>
                    <a:pt x="10" y="121"/>
                  </a:lnTo>
                  <a:lnTo>
                    <a:pt x="14" y="123"/>
                  </a:lnTo>
                  <a:lnTo>
                    <a:pt x="14" y="125"/>
                  </a:lnTo>
                  <a:lnTo>
                    <a:pt x="17" y="125"/>
                  </a:lnTo>
                  <a:lnTo>
                    <a:pt x="21" y="129"/>
                  </a:lnTo>
                  <a:lnTo>
                    <a:pt x="21" y="132"/>
                  </a:lnTo>
                  <a:lnTo>
                    <a:pt x="21" y="136"/>
                  </a:lnTo>
                  <a:lnTo>
                    <a:pt x="21" y="136"/>
                  </a:lnTo>
                  <a:lnTo>
                    <a:pt x="27" y="136"/>
                  </a:lnTo>
                  <a:lnTo>
                    <a:pt x="31" y="138"/>
                  </a:lnTo>
                  <a:lnTo>
                    <a:pt x="32" y="138"/>
                  </a:lnTo>
                  <a:lnTo>
                    <a:pt x="36" y="138"/>
                  </a:lnTo>
                  <a:lnTo>
                    <a:pt x="42" y="136"/>
                  </a:lnTo>
                  <a:lnTo>
                    <a:pt x="46" y="136"/>
                  </a:lnTo>
                  <a:lnTo>
                    <a:pt x="49" y="136"/>
                  </a:lnTo>
                  <a:lnTo>
                    <a:pt x="46" y="136"/>
                  </a:lnTo>
                  <a:lnTo>
                    <a:pt x="46" y="132"/>
                  </a:lnTo>
                  <a:lnTo>
                    <a:pt x="44" y="130"/>
                  </a:lnTo>
                  <a:lnTo>
                    <a:pt x="42" y="130"/>
                  </a:lnTo>
                  <a:lnTo>
                    <a:pt x="40" y="129"/>
                  </a:lnTo>
                  <a:lnTo>
                    <a:pt x="42" y="130"/>
                  </a:lnTo>
                  <a:lnTo>
                    <a:pt x="46" y="130"/>
                  </a:lnTo>
                  <a:lnTo>
                    <a:pt x="49" y="132"/>
                  </a:lnTo>
                  <a:lnTo>
                    <a:pt x="51" y="132"/>
                  </a:lnTo>
                  <a:lnTo>
                    <a:pt x="51" y="132"/>
                  </a:lnTo>
                  <a:lnTo>
                    <a:pt x="51" y="129"/>
                  </a:lnTo>
                  <a:lnTo>
                    <a:pt x="51" y="127"/>
                  </a:lnTo>
                  <a:lnTo>
                    <a:pt x="51" y="125"/>
                  </a:lnTo>
                  <a:lnTo>
                    <a:pt x="51" y="123"/>
                  </a:lnTo>
                  <a:lnTo>
                    <a:pt x="49" y="119"/>
                  </a:lnTo>
                  <a:lnTo>
                    <a:pt x="49" y="117"/>
                  </a:lnTo>
                  <a:lnTo>
                    <a:pt x="51" y="119"/>
                  </a:lnTo>
                  <a:lnTo>
                    <a:pt x="55" y="123"/>
                  </a:lnTo>
                  <a:lnTo>
                    <a:pt x="57" y="125"/>
                  </a:lnTo>
                  <a:lnTo>
                    <a:pt x="59" y="127"/>
                  </a:lnTo>
                  <a:lnTo>
                    <a:pt x="59" y="125"/>
                  </a:lnTo>
                  <a:lnTo>
                    <a:pt x="59" y="121"/>
                  </a:lnTo>
                  <a:lnTo>
                    <a:pt x="59" y="123"/>
                  </a:lnTo>
                  <a:lnTo>
                    <a:pt x="61" y="127"/>
                  </a:lnTo>
                  <a:lnTo>
                    <a:pt x="63" y="127"/>
                  </a:lnTo>
                  <a:lnTo>
                    <a:pt x="63" y="123"/>
                  </a:lnTo>
                  <a:lnTo>
                    <a:pt x="61" y="121"/>
                  </a:lnTo>
                  <a:lnTo>
                    <a:pt x="63" y="117"/>
                  </a:lnTo>
                  <a:lnTo>
                    <a:pt x="64" y="119"/>
                  </a:lnTo>
                  <a:lnTo>
                    <a:pt x="68" y="121"/>
                  </a:lnTo>
                  <a:lnTo>
                    <a:pt x="70" y="123"/>
                  </a:lnTo>
                  <a:lnTo>
                    <a:pt x="72" y="125"/>
                  </a:lnTo>
                  <a:lnTo>
                    <a:pt x="76" y="123"/>
                  </a:lnTo>
                  <a:lnTo>
                    <a:pt x="76" y="125"/>
                  </a:lnTo>
                  <a:lnTo>
                    <a:pt x="76" y="123"/>
                  </a:lnTo>
                  <a:lnTo>
                    <a:pt x="76" y="125"/>
                  </a:lnTo>
                  <a:lnTo>
                    <a:pt x="76" y="127"/>
                  </a:lnTo>
                  <a:lnTo>
                    <a:pt x="80" y="129"/>
                  </a:lnTo>
                  <a:lnTo>
                    <a:pt x="83" y="130"/>
                  </a:lnTo>
                  <a:lnTo>
                    <a:pt x="91" y="132"/>
                  </a:lnTo>
                  <a:lnTo>
                    <a:pt x="95" y="132"/>
                  </a:lnTo>
                  <a:lnTo>
                    <a:pt x="98" y="136"/>
                  </a:lnTo>
                  <a:lnTo>
                    <a:pt x="98" y="142"/>
                  </a:lnTo>
                  <a:lnTo>
                    <a:pt x="104" y="149"/>
                  </a:lnTo>
                  <a:lnTo>
                    <a:pt x="104" y="151"/>
                  </a:lnTo>
                  <a:lnTo>
                    <a:pt x="108" y="153"/>
                  </a:lnTo>
                  <a:lnTo>
                    <a:pt x="110" y="155"/>
                  </a:lnTo>
                  <a:lnTo>
                    <a:pt x="110" y="157"/>
                  </a:lnTo>
                  <a:lnTo>
                    <a:pt x="119" y="166"/>
                  </a:lnTo>
                  <a:lnTo>
                    <a:pt x="119" y="168"/>
                  </a:lnTo>
                  <a:lnTo>
                    <a:pt x="123" y="170"/>
                  </a:lnTo>
                  <a:lnTo>
                    <a:pt x="128" y="172"/>
                  </a:lnTo>
                  <a:lnTo>
                    <a:pt x="128" y="172"/>
                  </a:lnTo>
                  <a:lnTo>
                    <a:pt x="132" y="172"/>
                  </a:lnTo>
                  <a:lnTo>
                    <a:pt x="134" y="174"/>
                  </a:lnTo>
                  <a:lnTo>
                    <a:pt x="140" y="172"/>
                  </a:lnTo>
                  <a:lnTo>
                    <a:pt x="144" y="174"/>
                  </a:lnTo>
                  <a:lnTo>
                    <a:pt x="147" y="174"/>
                  </a:lnTo>
                  <a:lnTo>
                    <a:pt x="153" y="174"/>
                  </a:lnTo>
                  <a:lnTo>
                    <a:pt x="157" y="176"/>
                  </a:lnTo>
                  <a:lnTo>
                    <a:pt x="159" y="176"/>
                  </a:lnTo>
                  <a:lnTo>
                    <a:pt x="162" y="178"/>
                  </a:lnTo>
                  <a:lnTo>
                    <a:pt x="164" y="178"/>
                  </a:lnTo>
                  <a:lnTo>
                    <a:pt x="166" y="179"/>
                  </a:lnTo>
                  <a:lnTo>
                    <a:pt x="162" y="181"/>
                  </a:lnTo>
                  <a:lnTo>
                    <a:pt x="166" y="181"/>
                  </a:lnTo>
                  <a:lnTo>
                    <a:pt x="172" y="185"/>
                  </a:lnTo>
                  <a:lnTo>
                    <a:pt x="176" y="181"/>
                  </a:lnTo>
                  <a:lnTo>
                    <a:pt x="177" y="181"/>
                  </a:lnTo>
                  <a:lnTo>
                    <a:pt x="172" y="178"/>
                  </a:lnTo>
                  <a:lnTo>
                    <a:pt x="170" y="178"/>
                  </a:lnTo>
                  <a:lnTo>
                    <a:pt x="170" y="176"/>
                  </a:lnTo>
                  <a:lnTo>
                    <a:pt x="174" y="176"/>
                  </a:lnTo>
                  <a:lnTo>
                    <a:pt x="177" y="176"/>
                  </a:lnTo>
                  <a:lnTo>
                    <a:pt x="181" y="174"/>
                  </a:lnTo>
                  <a:lnTo>
                    <a:pt x="174" y="172"/>
                  </a:lnTo>
                  <a:lnTo>
                    <a:pt x="164" y="172"/>
                  </a:lnTo>
                  <a:lnTo>
                    <a:pt x="162" y="168"/>
                  </a:lnTo>
                  <a:lnTo>
                    <a:pt x="159" y="166"/>
                  </a:lnTo>
                  <a:lnTo>
                    <a:pt x="162" y="164"/>
                  </a:lnTo>
                  <a:lnTo>
                    <a:pt x="166" y="164"/>
                  </a:lnTo>
                  <a:lnTo>
                    <a:pt x="168" y="162"/>
                  </a:lnTo>
                  <a:lnTo>
                    <a:pt x="164" y="162"/>
                  </a:lnTo>
                  <a:lnTo>
                    <a:pt x="159" y="162"/>
                  </a:lnTo>
                  <a:lnTo>
                    <a:pt x="153" y="161"/>
                  </a:lnTo>
                  <a:lnTo>
                    <a:pt x="151" y="161"/>
                  </a:lnTo>
                  <a:lnTo>
                    <a:pt x="151" y="157"/>
                  </a:lnTo>
                  <a:lnTo>
                    <a:pt x="153" y="155"/>
                  </a:lnTo>
                  <a:lnTo>
                    <a:pt x="153" y="153"/>
                  </a:lnTo>
                  <a:lnTo>
                    <a:pt x="151" y="149"/>
                  </a:lnTo>
                  <a:lnTo>
                    <a:pt x="149" y="149"/>
                  </a:lnTo>
                  <a:lnTo>
                    <a:pt x="147" y="151"/>
                  </a:lnTo>
                  <a:lnTo>
                    <a:pt x="145" y="151"/>
                  </a:lnTo>
                  <a:lnTo>
                    <a:pt x="144" y="151"/>
                  </a:lnTo>
                  <a:lnTo>
                    <a:pt x="140" y="147"/>
                  </a:lnTo>
                  <a:lnTo>
                    <a:pt x="138" y="142"/>
                  </a:lnTo>
                  <a:lnTo>
                    <a:pt x="138" y="140"/>
                  </a:lnTo>
                  <a:lnTo>
                    <a:pt x="132" y="132"/>
                  </a:lnTo>
                  <a:lnTo>
                    <a:pt x="132" y="132"/>
                  </a:lnTo>
                  <a:lnTo>
                    <a:pt x="128" y="129"/>
                  </a:lnTo>
                  <a:lnTo>
                    <a:pt x="125" y="129"/>
                  </a:lnTo>
                  <a:lnTo>
                    <a:pt x="123" y="129"/>
                  </a:lnTo>
                  <a:lnTo>
                    <a:pt x="121" y="123"/>
                  </a:lnTo>
                  <a:lnTo>
                    <a:pt x="117" y="119"/>
                  </a:lnTo>
                  <a:lnTo>
                    <a:pt x="117" y="115"/>
                  </a:lnTo>
                  <a:lnTo>
                    <a:pt x="113" y="112"/>
                  </a:lnTo>
                  <a:lnTo>
                    <a:pt x="113" y="108"/>
                  </a:lnTo>
                  <a:lnTo>
                    <a:pt x="113" y="108"/>
                  </a:lnTo>
                  <a:lnTo>
                    <a:pt x="119" y="108"/>
                  </a:lnTo>
                  <a:lnTo>
                    <a:pt x="125" y="106"/>
                  </a:lnTo>
                  <a:lnTo>
                    <a:pt x="128" y="102"/>
                  </a:lnTo>
                  <a:lnTo>
                    <a:pt x="128" y="98"/>
                  </a:lnTo>
                  <a:lnTo>
                    <a:pt x="123" y="93"/>
                  </a:lnTo>
                  <a:lnTo>
                    <a:pt x="119" y="91"/>
                  </a:lnTo>
                  <a:lnTo>
                    <a:pt x="117" y="93"/>
                  </a:lnTo>
                  <a:lnTo>
                    <a:pt x="113" y="91"/>
                  </a:lnTo>
                  <a:lnTo>
                    <a:pt x="108" y="87"/>
                  </a:lnTo>
                  <a:lnTo>
                    <a:pt x="104" y="83"/>
                  </a:lnTo>
                  <a:lnTo>
                    <a:pt x="100" y="83"/>
                  </a:lnTo>
                  <a:lnTo>
                    <a:pt x="91" y="83"/>
                  </a:lnTo>
                  <a:lnTo>
                    <a:pt x="89" y="80"/>
                  </a:lnTo>
                  <a:lnTo>
                    <a:pt x="93" y="76"/>
                  </a:lnTo>
                  <a:lnTo>
                    <a:pt x="93" y="72"/>
                  </a:lnTo>
                  <a:lnTo>
                    <a:pt x="89" y="68"/>
                  </a:lnTo>
                  <a:lnTo>
                    <a:pt x="83" y="63"/>
                  </a:lnTo>
                  <a:lnTo>
                    <a:pt x="83" y="63"/>
                  </a:lnTo>
                  <a:lnTo>
                    <a:pt x="80" y="63"/>
                  </a:lnTo>
                  <a:lnTo>
                    <a:pt x="80" y="59"/>
                  </a:lnTo>
                  <a:lnTo>
                    <a:pt x="76" y="59"/>
                  </a:lnTo>
                  <a:lnTo>
                    <a:pt x="74" y="55"/>
                  </a:lnTo>
                  <a:lnTo>
                    <a:pt x="70" y="55"/>
                  </a:lnTo>
                  <a:lnTo>
                    <a:pt x="68" y="51"/>
                  </a:lnTo>
                  <a:lnTo>
                    <a:pt x="66" y="53"/>
                  </a:lnTo>
                  <a:lnTo>
                    <a:pt x="63" y="51"/>
                  </a:lnTo>
                  <a:lnTo>
                    <a:pt x="59" y="49"/>
                  </a:lnTo>
                  <a:lnTo>
                    <a:pt x="55" y="48"/>
                  </a:lnTo>
                  <a:lnTo>
                    <a:pt x="51" y="46"/>
                  </a:lnTo>
                  <a:lnTo>
                    <a:pt x="44" y="44"/>
                  </a:lnTo>
                  <a:lnTo>
                    <a:pt x="34" y="40"/>
                  </a:lnTo>
                  <a:lnTo>
                    <a:pt x="31" y="38"/>
                  </a:lnTo>
                  <a:lnTo>
                    <a:pt x="27" y="38"/>
                  </a:lnTo>
                  <a:lnTo>
                    <a:pt x="25" y="38"/>
                  </a:lnTo>
                  <a:lnTo>
                    <a:pt x="25" y="38"/>
                  </a:lnTo>
                  <a:lnTo>
                    <a:pt x="19" y="34"/>
                  </a:lnTo>
                  <a:lnTo>
                    <a:pt x="17" y="34"/>
                  </a:lnTo>
                  <a:lnTo>
                    <a:pt x="14" y="31"/>
                  </a:lnTo>
                  <a:lnTo>
                    <a:pt x="6" y="31"/>
                  </a:lnTo>
                  <a:lnTo>
                    <a:pt x="2" y="29"/>
                  </a:lnTo>
                  <a:lnTo>
                    <a:pt x="2" y="29"/>
                  </a:lnTo>
                  <a:lnTo>
                    <a:pt x="2" y="29"/>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509" name="Freeform 194">
              <a:extLst>
                <a:ext uri="{FF2B5EF4-FFF2-40B4-BE49-F238E27FC236}">
                  <a16:creationId xmlns:a16="http://schemas.microsoft.com/office/drawing/2014/main" id="{AE7E7901-F827-48C2-BEAC-32A3D9469474}"/>
                </a:ext>
              </a:extLst>
            </p:cNvPr>
            <p:cNvSpPr>
              <a:spLocks noEditPoints="1"/>
            </p:cNvSpPr>
            <p:nvPr/>
          </p:nvSpPr>
          <p:spPr bwMode="auto">
            <a:xfrm>
              <a:off x="9912830" y="2762680"/>
              <a:ext cx="296630" cy="116484"/>
            </a:xfrm>
            <a:custGeom>
              <a:avLst/>
              <a:gdLst/>
              <a:ahLst/>
              <a:cxnLst>
                <a:cxn ang="0">
                  <a:pos x="803" y="256"/>
                </a:cxn>
                <a:cxn ang="0">
                  <a:pos x="728" y="199"/>
                </a:cxn>
                <a:cxn ang="0">
                  <a:pos x="704" y="173"/>
                </a:cxn>
                <a:cxn ang="0">
                  <a:pos x="715" y="137"/>
                </a:cxn>
                <a:cxn ang="0">
                  <a:pos x="777" y="158"/>
                </a:cxn>
                <a:cxn ang="0">
                  <a:pos x="655" y="132"/>
                </a:cxn>
                <a:cxn ang="0">
                  <a:pos x="564" y="60"/>
                </a:cxn>
                <a:cxn ang="0">
                  <a:pos x="609" y="133"/>
                </a:cxn>
                <a:cxn ang="0">
                  <a:pos x="615" y="98"/>
                </a:cxn>
                <a:cxn ang="0">
                  <a:pos x="594" y="137"/>
                </a:cxn>
                <a:cxn ang="0">
                  <a:pos x="619" y="194"/>
                </a:cxn>
                <a:cxn ang="0">
                  <a:pos x="606" y="182"/>
                </a:cxn>
                <a:cxn ang="0">
                  <a:pos x="589" y="186"/>
                </a:cxn>
                <a:cxn ang="0">
                  <a:pos x="568" y="173"/>
                </a:cxn>
                <a:cxn ang="0">
                  <a:pos x="506" y="229"/>
                </a:cxn>
                <a:cxn ang="0">
                  <a:pos x="498" y="226"/>
                </a:cxn>
                <a:cxn ang="0">
                  <a:pos x="519" y="150"/>
                </a:cxn>
                <a:cxn ang="0">
                  <a:pos x="498" y="118"/>
                </a:cxn>
                <a:cxn ang="0">
                  <a:pos x="483" y="103"/>
                </a:cxn>
                <a:cxn ang="0">
                  <a:pos x="444" y="194"/>
                </a:cxn>
                <a:cxn ang="0">
                  <a:pos x="485" y="203"/>
                </a:cxn>
                <a:cxn ang="0">
                  <a:pos x="498" y="182"/>
                </a:cxn>
                <a:cxn ang="0">
                  <a:pos x="461" y="143"/>
                </a:cxn>
                <a:cxn ang="0">
                  <a:pos x="461" y="24"/>
                </a:cxn>
                <a:cxn ang="0">
                  <a:pos x="389" y="197"/>
                </a:cxn>
                <a:cxn ang="0">
                  <a:pos x="261" y="141"/>
                </a:cxn>
                <a:cxn ang="0">
                  <a:pos x="374" y="69"/>
                </a:cxn>
                <a:cxn ang="0">
                  <a:pos x="438" y="107"/>
                </a:cxn>
                <a:cxn ang="0">
                  <a:pos x="389" y="175"/>
                </a:cxn>
                <a:cxn ang="0">
                  <a:pos x="310" y="186"/>
                </a:cxn>
                <a:cxn ang="0">
                  <a:pos x="261" y="130"/>
                </a:cxn>
                <a:cxn ang="0">
                  <a:pos x="745" y="156"/>
                </a:cxn>
                <a:cxn ang="0">
                  <a:pos x="730" y="252"/>
                </a:cxn>
                <a:cxn ang="0">
                  <a:pos x="719" y="241"/>
                </a:cxn>
                <a:cxn ang="0">
                  <a:pos x="728" y="229"/>
                </a:cxn>
                <a:cxn ang="0">
                  <a:pos x="658" y="267"/>
                </a:cxn>
                <a:cxn ang="0">
                  <a:pos x="641" y="243"/>
                </a:cxn>
                <a:cxn ang="0">
                  <a:pos x="623" y="284"/>
                </a:cxn>
                <a:cxn ang="0">
                  <a:pos x="515" y="324"/>
                </a:cxn>
                <a:cxn ang="0">
                  <a:pos x="510" y="327"/>
                </a:cxn>
                <a:cxn ang="0">
                  <a:pos x="432" y="309"/>
                </a:cxn>
                <a:cxn ang="0">
                  <a:pos x="562" y="275"/>
                </a:cxn>
                <a:cxn ang="0">
                  <a:pos x="519" y="284"/>
                </a:cxn>
                <a:cxn ang="0">
                  <a:pos x="498" y="288"/>
                </a:cxn>
                <a:cxn ang="0">
                  <a:pos x="444" y="288"/>
                </a:cxn>
                <a:cxn ang="0">
                  <a:pos x="410" y="282"/>
                </a:cxn>
                <a:cxn ang="0">
                  <a:pos x="368" y="292"/>
                </a:cxn>
                <a:cxn ang="0">
                  <a:pos x="807" y="275"/>
                </a:cxn>
                <a:cxn ang="0">
                  <a:pos x="188" y="254"/>
                </a:cxn>
                <a:cxn ang="0">
                  <a:pos x="331" y="273"/>
                </a:cxn>
                <a:cxn ang="0">
                  <a:pos x="222" y="267"/>
                </a:cxn>
                <a:cxn ang="0">
                  <a:pos x="207" y="60"/>
                </a:cxn>
                <a:cxn ang="0">
                  <a:pos x="171" y="103"/>
                </a:cxn>
                <a:cxn ang="0">
                  <a:pos x="218" y="182"/>
                </a:cxn>
                <a:cxn ang="0">
                  <a:pos x="173" y="137"/>
                </a:cxn>
                <a:cxn ang="0">
                  <a:pos x="118" y="88"/>
                </a:cxn>
                <a:cxn ang="0">
                  <a:pos x="71" y="160"/>
                </a:cxn>
                <a:cxn ang="0">
                  <a:pos x="35" y="100"/>
                </a:cxn>
                <a:cxn ang="0">
                  <a:pos x="64" y="94"/>
                </a:cxn>
                <a:cxn ang="0">
                  <a:pos x="184" y="235"/>
                </a:cxn>
                <a:cxn ang="0">
                  <a:pos x="148" y="133"/>
                </a:cxn>
                <a:cxn ang="0">
                  <a:pos x="54" y="49"/>
                </a:cxn>
              </a:cxnLst>
              <a:rect l="0" t="0" r="r" b="b"/>
              <a:pathLst>
                <a:path w="848" h="333">
                  <a:moveTo>
                    <a:pt x="848" y="175"/>
                  </a:moveTo>
                  <a:lnTo>
                    <a:pt x="847" y="245"/>
                  </a:lnTo>
                  <a:lnTo>
                    <a:pt x="845" y="250"/>
                  </a:lnTo>
                  <a:lnTo>
                    <a:pt x="845" y="252"/>
                  </a:lnTo>
                  <a:lnTo>
                    <a:pt x="847" y="254"/>
                  </a:lnTo>
                  <a:lnTo>
                    <a:pt x="845" y="299"/>
                  </a:lnTo>
                  <a:lnTo>
                    <a:pt x="843" y="299"/>
                  </a:lnTo>
                  <a:lnTo>
                    <a:pt x="841" y="297"/>
                  </a:lnTo>
                  <a:lnTo>
                    <a:pt x="835" y="292"/>
                  </a:lnTo>
                  <a:lnTo>
                    <a:pt x="832" y="288"/>
                  </a:lnTo>
                  <a:lnTo>
                    <a:pt x="832" y="288"/>
                  </a:lnTo>
                  <a:lnTo>
                    <a:pt x="828" y="284"/>
                  </a:lnTo>
                  <a:lnTo>
                    <a:pt x="828" y="284"/>
                  </a:lnTo>
                  <a:lnTo>
                    <a:pt x="828" y="280"/>
                  </a:lnTo>
                  <a:lnTo>
                    <a:pt x="828" y="278"/>
                  </a:lnTo>
                  <a:lnTo>
                    <a:pt x="828" y="273"/>
                  </a:lnTo>
                  <a:lnTo>
                    <a:pt x="828" y="278"/>
                  </a:lnTo>
                  <a:lnTo>
                    <a:pt x="826" y="280"/>
                  </a:lnTo>
                  <a:lnTo>
                    <a:pt x="820" y="278"/>
                  </a:lnTo>
                  <a:lnTo>
                    <a:pt x="816" y="280"/>
                  </a:lnTo>
                  <a:lnTo>
                    <a:pt x="813" y="280"/>
                  </a:lnTo>
                  <a:lnTo>
                    <a:pt x="813" y="278"/>
                  </a:lnTo>
                  <a:lnTo>
                    <a:pt x="807" y="282"/>
                  </a:lnTo>
                  <a:lnTo>
                    <a:pt x="807" y="278"/>
                  </a:lnTo>
                  <a:lnTo>
                    <a:pt x="807" y="278"/>
                  </a:lnTo>
                  <a:lnTo>
                    <a:pt x="807" y="275"/>
                  </a:lnTo>
                  <a:lnTo>
                    <a:pt x="807" y="273"/>
                  </a:lnTo>
                  <a:lnTo>
                    <a:pt x="809" y="271"/>
                  </a:lnTo>
                  <a:lnTo>
                    <a:pt x="809" y="265"/>
                  </a:lnTo>
                  <a:lnTo>
                    <a:pt x="807" y="265"/>
                  </a:lnTo>
                  <a:lnTo>
                    <a:pt x="807" y="263"/>
                  </a:lnTo>
                  <a:lnTo>
                    <a:pt x="807" y="263"/>
                  </a:lnTo>
                  <a:lnTo>
                    <a:pt x="809" y="263"/>
                  </a:lnTo>
                  <a:lnTo>
                    <a:pt x="813" y="263"/>
                  </a:lnTo>
                  <a:lnTo>
                    <a:pt x="815" y="260"/>
                  </a:lnTo>
                  <a:lnTo>
                    <a:pt x="813" y="260"/>
                  </a:lnTo>
                  <a:lnTo>
                    <a:pt x="807" y="260"/>
                  </a:lnTo>
                  <a:lnTo>
                    <a:pt x="807" y="260"/>
                  </a:lnTo>
                  <a:lnTo>
                    <a:pt x="803" y="258"/>
                  </a:lnTo>
                  <a:lnTo>
                    <a:pt x="803" y="256"/>
                  </a:lnTo>
                  <a:lnTo>
                    <a:pt x="803" y="256"/>
                  </a:lnTo>
                  <a:lnTo>
                    <a:pt x="807" y="256"/>
                  </a:lnTo>
                  <a:lnTo>
                    <a:pt x="807" y="254"/>
                  </a:lnTo>
                  <a:lnTo>
                    <a:pt x="801" y="250"/>
                  </a:lnTo>
                  <a:lnTo>
                    <a:pt x="800" y="248"/>
                  </a:lnTo>
                  <a:lnTo>
                    <a:pt x="798" y="245"/>
                  </a:lnTo>
                  <a:lnTo>
                    <a:pt x="798" y="241"/>
                  </a:lnTo>
                  <a:lnTo>
                    <a:pt x="794" y="239"/>
                  </a:lnTo>
                  <a:lnTo>
                    <a:pt x="794" y="235"/>
                  </a:lnTo>
                  <a:lnTo>
                    <a:pt x="798" y="233"/>
                  </a:lnTo>
                  <a:lnTo>
                    <a:pt x="794" y="233"/>
                  </a:lnTo>
                  <a:lnTo>
                    <a:pt x="792" y="231"/>
                  </a:lnTo>
                  <a:lnTo>
                    <a:pt x="794" y="231"/>
                  </a:lnTo>
                  <a:lnTo>
                    <a:pt x="792" y="229"/>
                  </a:lnTo>
                  <a:lnTo>
                    <a:pt x="794" y="226"/>
                  </a:lnTo>
                  <a:lnTo>
                    <a:pt x="790" y="228"/>
                  </a:lnTo>
                  <a:lnTo>
                    <a:pt x="788" y="226"/>
                  </a:lnTo>
                  <a:lnTo>
                    <a:pt x="786" y="226"/>
                  </a:lnTo>
                  <a:lnTo>
                    <a:pt x="784" y="226"/>
                  </a:lnTo>
                  <a:lnTo>
                    <a:pt x="788" y="222"/>
                  </a:lnTo>
                  <a:lnTo>
                    <a:pt x="784" y="224"/>
                  </a:lnTo>
                  <a:lnTo>
                    <a:pt x="783" y="224"/>
                  </a:lnTo>
                  <a:lnTo>
                    <a:pt x="777" y="222"/>
                  </a:lnTo>
                  <a:lnTo>
                    <a:pt x="777" y="218"/>
                  </a:lnTo>
                  <a:lnTo>
                    <a:pt x="771" y="216"/>
                  </a:lnTo>
                  <a:lnTo>
                    <a:pt x="768" y="216"/>
                  </a:lnTo>
                  <a:lnTo>
                    <a:pt x="756" y="214"/>
                  </a:lnTo>
                  <a:lnTo>
                    <a:pt x="747" y="211"/>
                  </a:lnTo>
                  <a:lnTo>
                    <a:pt x="741" y="211"/>
                  </a:lnTo>
                  <a:lnTo>
                    <a:pt x="736" y="209"/>
                  </a:lnTo>
                  <a:lnTo>
                    <a:pt x="736" y="207"/>
                  </a:lnTo>
                  <a:lnTo>
                    <a:pt x="734" y="205"/>
                  </a:lnTo>
                  <a:lnTo>
                    <a:pt x="730" y="205"/>
                  </a:lnTo>
                  <a:lnTo>
                    <a:pt x="730" y="201"/>
                  </a:lnTo>
                  <a:lnTo>
                    <a:pt x="734" y="201"/>
                  </a:lnTo>
                  <a:lnTo>
                    <a:pt x="736" y="201"/>
                  </a:lnTo>
                  <a:lnTo>
                    <a:pt x="734" y="201"/>
                  </a:lnTo>
                  <a:lnTo>
                    <a:pt x="732" y="199"/>
                  </a:lnTo>
                  <a:lnTo>
                    <a:pt x="728" y="201"/>
                  </a:lnTo>
                  <a:lnTo>
                    <a:pt x="728" y="199"/>
                  </a:lnTo>
                  <a:lnTo>
                    <a:pt x="724" y="199"/>
                  </a:lnTo>
                  <a:lnTo>
                    <a:pt x="724" y="197"/>
                  </a:lnTo>
                  <a:lnTo>
                    <a:pt x="722" y="199"/>
                  </a:lnTo>
                  <a:lnTo>
                    <a:pt x="722" y="196"/>
                  </a:lnTo>
                  <a:lnTo>
                    <a:pt x="719" y="196"/>
                  </a:lnTo>
                  <a:lnTo>
                    <a:pt x="719" y="196"/>
                  </a:lnTo>
                  <a:lnTo>
                    <a:pt x="719" y="197"/>
                  </a:lnTo>
                  <a:lnTo>
                    <a:pt x="715" y="196"/>
                  </a:lnTo>
                  <a:lnTo>
                    <a:pt x="715" y="190"/>
                  </a:lnTo>
                  <a:lnTo>
                    <a:pt x="713" y="186"/>
                  </a:lnTo>
                  <a:lnTo>
                    <a:pt x="715" y="184"/>
                  </a:lnTo>
                  <a:lnTo>
                    <a:pt x="715" y="181"/>
                  </a:lnTo>
                  <a:lnTo>
                    <a:pt x="713" y="184"/>
                  </a:lnTo>
                  <a:lnTo>
                    <a:pt x="713" y="186"/>
                  </a:lnTo>
                  <a:lnTo>
                    <a:pt x="711" y="190"/>
                  </a:lnTo>
                  <a:lnTo>
                    <a:pt x="709" y="190"/>
                  </a:lnTo>
                  <a:lnTo>
                    <a:pt x="707" y="196"/>
                  </a:lnTo>
                  <a:lnTo>
                    <a:pt x="707" y="199"/>
                  </a:lnTo>
                  <a:lnTo>
                    <a:pt x="704" y="203"/>
                  </a:lnTo>
                  <a:lnTo>
                    <a:pt x="700" y="205"/>
                  </a:lnTo>
                  <a:lnTo>
                    <a:pt x="698" y="203"/>
                  </a:lnTo>
                  <a:lnTo>
                    <a:pt x="694" y="197"/>
                  </a:lnTo>
                  <a:lnTo>
                    <a:pt x="694" y="194"/>
                  </a:lnTo>
                  <a:lnTo>
                    <a:pt x="694" y="194"/>
                  </a:lnTo>
                  <a:lnTo>
                    <a:pt x="698" y="192"/>
                  </a:lnTo>
                  <a:lnTo>
                    <a:pt x="694" y="190"/>
                  </a:lnTo>
                  <a:lnTo>
                    <a:pt x="694" y="190"/>
                  </a:lnTo>
                  <a:lnTo>
                    <a:pt x="690" y="190"/>
                  </a:lnTo>
                  <a:lnTo>
                    <a:pt x="690" y="184"/>
                  </a:lnTo>
                  <a:lnTo>
                    <a:pt x="687" y="182"/>
                  </a:lnTo>
                  <a:lnTo>
                    <a:pt x="683" y="182"/>
                  </a:lnTo>
                  <a:lnTo>
                    <a:pt x="681" y="181"/>
                  </a:lnTo>
                  <a:lnTo>
                    <a:pt x="683" y="177"/>
                  </a:lnTo>
                  <a:lnTo>
                    <a:pt x="688" y="177"/>
                  </a:lnTo>
                  <a:lnTo>
                    <a:pt x="690" y="179"/>
                  </a:lnTo>
                  <a:lnTo>
                    <a:pt x="694" y="179"/>
                  </a:lnTo>
                  <a:lnTo>
                    <a:pt x="694" y="181"/>
                  </a:lnTo>
                  <a:lnTo>
                    <a:pt x="700" y="179"/>
                  </a:lnTo>
                  <a:lnTo>
                    <a:pt x="700" y="173"/>
                  </a:lnTo>
                  <a:lnTo>
                    <a:pt x="704" y="173"/>
                  </a:lnTo>
                  <a:lnTo>
                    <a:pt x="709" y="175"/>
                  </a:lnTo>
                  <a:lnTo>
                    <a:pt x="711" y="179"/>
                  </a:lnTo>
                  <a:lnTo>
                    <a:pt x="713" y="175"/>
                  </a:lnTo>
                  <a:lnTo>
                    <a:pt x="715" y="173"/>
                  </a:lnTo>
                  <a:lnTo>
                    <a:pt x="715" y="173"/>
                  </a:lnTo>
                  <a:lnTo>
                    <a:pt x="719" y="169"/>
                  </a:lnTo>
                  <a:lnTo>
                    <a:pt x="715" y="165"/>
                  </a:lnTo>
                  <a:lnTo>
                    <a:pt x="707" y="165"/>
                  </a:lnTo>
                  <a:lnTo>
                    <a:pt x="709" y="167"/>
                  </a:lnTo>
                  <a:lnTo>
                    <a:pt x="705" y="167"/>
                  </a:lnTo>
                  <a:lnTo>
                    <a:pt x="704" y="167"/>
                  </a:lnTo>
                  <a:lnTo>
                    <a:pt x="698" y="169"/>
                  </a:lnTo>
                  <a:lnTo>
                    <a:pt x="698" y="167"/>
                  </a:lnTo>
                  <a:lnTo>
                    <a:pt x="694" y="169"/>
                  </a:lnTo>
                  <a:lnTo>
                    <a:pt x="690" y="167"/>
                  </a:lnTo>
                  <a:lnTo>
                    <a:pt x="688" y="167"/>
                  </a:lnTo>
                  <a:lnTo>
                    <a:pt x="685" y="167"/>
                  </a:lnTo>
                  <a:lnTo>
                    <a:pt x="681" y="165"/>
                  </a:lnTo>
                  <a:lnTo>
                    <a:pt x="681" y="162"/>
                  </a:lnTo>
                  <a:lnTo>
                    <a:pt x="681" y="160"/>
                  </a:lnTo>
                  <a:lnTo>
                    <a:pt x="679" y="156"/>
                  </a:lnTo>
                  <a:lnTo>
                    <a:pt x="673" y="154"/>
                  </a:lnTo>
                  <a:lnTo>
                    <a:pt x="673" y="150"/>
                  </a:lnTo>
                  <a:lnTo>
                    <a:pt x="670" y="152"/>
                  </a:lnTo>
                  <a:lnTo>
                    <a:pt x="670" y="154"/>
                  </a:lnTo>
                  <a:lnTo>
                    <a:pt x="664" y="154"/>
                  </a:lnTo>
                  <a:lnTo>
                    <a:pt x="664" y="152"/>
                  </a:lnTo>
                  <a:lnTo>
                    <a:pt x="670" y="148"/>
                  </a:lnTo>
                  <a:lnTo>
                    <a:pt x="670" y="145"/>
                  </a:lnTo>
                  <a:lnTo>
                    <a:pt x="670" y="143"/>
                  </a:lnTo>
                  <a:lnTo>
                    <a:pt x="670" y="141"/>
                  </a:lnTo>
                  <a:lnTo>
                    <a:pt x="675" y="141"/>
                  </a:lnTo>
                  <a:lnTo>
                    <a:pt x="677" y="137"/>
                  </a:lnTo>
                  <a:lnTo>
                    <a:pt x="681" y="137"/>
                  </a:lnTo>
                  <a:lnTo>
                    <a:pt x="687" y="133"/>
                  </a:lnTo>
                  <a:lnTo>
                    <a:pt x="688" y="133"/>
                  </a:lnTo>
                  <a:lnTo>
                    <a:pt x="694" y="132"/>
                  </a:lnTo>
                  <a:lnTo>
                    <a:pt x="702" y="133"/>
                  </a:lnTo>
                  <a:lnTo>
                    <a:pt x="709" y="141"/>
                  </a:lnTo>
                  <a:lnTo>
                    <a:pt x="715" y="137"/>
                  </a:lnTo>
                  <a:lnTo>
                    <a:pt x="719" y="141"/>
                  </a:lnTo>
                  <a:lnTo>
                    <a:pt x="722" y="141"/>
                  </a:lnTo>
                  <a:lnTo>
                    <a:pt x="722" y="143"/>
                  </a:lnTo>
                  <a:lnTo>
                    <a:pt x="722" y="147"/>
                  </a:lnTo>
                  <a:lnTo>
                    <a:pt x="724" y="150"/>
                  </a:lnTo>
                  <a:lnTo>
                    <a:pt x="724" y="154"/>
                  </a:lnTo>
                  <a:lnTo>
                    <a:pt x="724" y="158"/>
                  </a:lnTo>
                  <a:lnTo>
                    <a:pt x="722" y="162"/>
                  </a:lnTo>
                  <a:lnTo>
                    <a:pt x="722" y="165"/>
                  </a:lnTo>
                  <a:lnTo>
                    <a:pt x="724" y="173"/>
                  </a:lnTo>
                  <a:lnTo>
                    <a:pt x="724" y="179"/>
                  </a:lnTo>
                  <a:lnTo>
                    <a:pt x="728" y="181"/>
                  </a:lnTo>
                  <a:lnTo>
                    <a:pt x="728" y="181"/>
                  </a:lnTo>
                  <a:lnTo>
                    <a:pt x="728" y="175"/>
                  </a:lnTo>
                  <a:lnTo>
                    <a:pt x="730" y="173"/>
                  </a:lnTo>
                  <a:lnTo>
                    <a:pt x="732" y="175"/>
                  </a:lnTo>
                  <a:lnTo>
                    <a:pt x="732" y="179"/>
                  </a:lnTo>
                  <a:lnTo>
                    <a:pt x="734" y="182"/>
                  </a:lnTo>
                  <a:lnTo>
                    <a:pt x="734" y="182"/>
                  </a:lnTo>
                  <a:lnTo>
                    <a:pt x="736" y="186"/>
                  </a:lnTo>
                  <a:lnTo>
                    <a:pt x="739" y="190"/>
                  </a:lnTo>
                  <a:lnTo>
                    <a:pt x="741" y="190"/>
                  </a:lnTo>
                  <a:lnTo>
                    <a:pt x="745" y="190"/>
                  </a:lnTo>
                  <a:lnTo>
                    <a:pt x="749" y="190"/>
                  </a:lnTo>
                  <a:lnTo>
                    <a:pt x="749" y="186"/>
                  </a:lnTo>
                  <a:lnTo>
                    <a:pt x="752" y="184"/>
                  </a:lnTo>
                  <a:lnTo>
                    <a:pt x="752" y="184"/>
                  </a:lnTo>
                  <a:lnTo>
                    <a:pt x="752" y="179"/>
                  </a:lnTo>
                  <a:lnTo>
                    <a:pt x="754" y="175"/>
                  </a:lnTo>
                  <a:lnTo>
                    <a:pt x="758" y="175"/>
                  </a:lnTo>
                  <a:lnTo>
                    <a:pt x="762" y="173"/>
                  </a:lnTo>
                  <a:lnTo>
                    <a:pt x="764" y="169"/>
                  </a:lnTo>
                  <a:lnTo>
                    <a:pt x="764" y="167"/>
                  </a:lnTo>
                  <a:lnTo>
                    <a:pt x="766" y="167"/>
                  </a:lnTo>
                  <a:lnTo>
                    <a:pt x="769" y="167"/>
                  </a:lnTo>
                  <a:lnTo>
                    <a:pt x="773" y="165"/>
                  </a:lnTo>
                  <a:lnTo>
                    <a:pt x="777" y="165"/>
                  </a:lnTo>
                  <a:lnTo>
                    <a:pt x="777" y="162"/>
                  </a:lnTo>
                  <a:lnTo>
                    <a:pt x="777" y="160"/>
                  </a:lnTo>
                  <a:lnTo>
                    <a:pt x="777" y="158"/>
                  </a:lnTo>
                  <a:lnTo>
                    <a:pt x="786" y="152"/>
                  </a:lnTo>
                  <a:lnTo>
                    <a:pt x="790" y="154"/>
                  </a:lnTo>
                  <a:lnTo>
                    <a:pt x="794" y="156"/>
                  </a:lnTo>
                  <a:lnTo>
                    <a:pt x="800" y="160"/>
                  </a:lnTo>
                  <a:lnTo>
                    <a:pt x="807" y="160"/>
                  </a:lnTo>
                  <a:lnTo>
                    <a:pt x="809" y="162"/>
                  </a:lnTo>
                  <a:lnTo>
                    <a:pt x="813" y="162"/>
                  </a:lnTo>
                  <a:lnTo>
                    <a:pt x="816" y="165"/>
                  </a:lnTo>
                  <a:lnTo>
                    <a:pt x="828" y="169"/>
                  </a:lnTo>
                  <a:lnTo>
                    <a:pt x="832" y="169"/>
                  </a:lnTo>
                  <a:lnTo>
                    <a:pt x="832" y="169"/>
                  </a:lnTo>
                  <a:lnTo>
                    <a:pt x="837" y="169"/>
                  </a:lnTo>
                  <a:lnTo>
                    <a:pt x="841" y="169"/>
                  </a:lnTo>
                  <a:lnTo>
                    <a:pt x="843" y="171"/>
                  </a:lnTo>
                  <a:lnTo>
                    <a:pt x="843" y="173"/>
                  </a:lnTo>
                  <a:lnTo>
                    <a:pt x="843" y="175"/>
                  </a:lnTo>
                  <a:lnTo>
                    <a:pt x="847" y="177"/>
                  </a:lnTo>
                  <a:lnTo>
                    <a:pt x="848" y="175"/>
                  </a:lnTo>
                  <a:lnTo>
                    <a:pt x="848" y="175"/>
                  </a:lnTo>
                  <a:lnTo>
                    <a:pt x="848" y="175"/>
                  </a:lnTo>
                  <a:lnTo>
                    <a:pt x="848" y="175"/>
                  </a:lnTo>
                  <a:lnTo>
                    <a:pt x="848" y="175"/>
                  </a:lnTo>
                  <a:close/>
                  <a:moveTo>
                    <a:pt x="630" y="124"/>
                  </a:moveTo>
                  <a:lnTo>
                    <a:pt x="636" y="128"/>
                  </a:lnTo>
                  <a:lnTo>
                    <a:pt x="636" y="130"/>
                  </a:lnTo>
                  <a:lnTo>
                    <a:pt x="632" y="128"/>
                  </a:lnTo>
                  <a:lnTo>
                    <a:pt x="630" y="124"/>
                  </a:lnTo>
                  <a:lnTo>
                    <a:pt x="630" y="124"/>
                  </a:lnTo>
                  <a:lnTo>
                    <a:pt x="630" y="124"/>
                  </a:lnTo>
                  <a:lnTo>
                    <a:pt x="630" y="124"/>
                  </a:lnTo>
                  <a:close/>
                  <a:moveTo>
                    <a:pt x="666" y="133"/>
                  </a:moveTo>
                  <a:lnTo>
                    <a:pt x="670" y="133"/>
                  </a:lnTo>
                  <a:lnTo>
                    <a:pt x="673" y="132"/>
                  </a:lnTo>
                  <a:lnTo>
                    <a:pt x="670" y="130"/>
                  </a:lnTo>
                  <a:lnTo>
                    <a:pt x="666" y="126"/>
                  </a:lnTo>
                  <a:lnTo>
                    <a:pt x="660" y="126"/>
                  </a:lnTo>
                  <a:lnTo>
                    <a:pt x="658" y="130"/>
                  </a:lnTo>
                  <a:lnTo>
                    <a:pt x="655" y="130"/>
                  </a:lnTo>
                  <a:lnTo>
                    <a:pt x="653" y="130"/>
                  </a:lnTo>
                  <a:lnTo>
                    <a:pt x="655" y="132"/>
                  </a:lnTo>
                  <a:lnTo>
                    <a:pt x="651" y="132"/>
                  </a:lnTo>
                  <a:lnTo>
                    <a:pt x="656" y="133"/>
                  </a:lnTo>
                  <a:lnTo>
                    <a:pt x="660" y="133"/>
                  </a:lnTo>
                  <a:lnTo>
                    <a:pt x="664" y="133"/>
                  </a:lnTo>
                  <a:lnTo>
                    <a:pt x="664" y="132"/>
                  </a:lnTo>
                  <a:lnTo>
                    <a:pt x="660" y="132"/>
                  </a:lnTo>
                  <a:lnTo>
                    <a:pt x="660" y="130"/>
                  </a:lnTo>
                  <a:lnTo>
                    <a:pt x="660" y="130"/>
                  </a:lnTo>
                  <a:lnTo>
                    <a:pt x="666" y="133"/>
                  </a:lnTo>
                  <a:lnTo>
                    <a:pt x="666" y="133"/>
                  </a:lnTo>
                  <a:lnTo>
                    <a:pt x="666" y="133"/>
                  </a:lnTo>
                  <a:lnTo>
                    <a:pt x="666" y="133"/>
                  </a:lnTo>
                  <a:close/>
                  <a:moveTo>
                    <a:pt x="660" y="143"/>
                  </a:moveTo>
                  <a:lnTo>
                    <a:pt x="656" y="141"/>
                  </a:lnTo>
                  <a:lnTo>
                    <a:pt x="653" y="141"/>
                  </a:lnTo>
                  <a:lnTo>
                    <a:pt x="656" y="143"/>
                  </a:lnTo>
                  <a:lnTo>
                    <a:pt x="660" y="143"/>
                  </a:lnTo>
                  <a:lnTo>
                    <a:pt x="660" y="143"/>
                  </a:lnTo>
                  <a:lnTo>
                    <a:pt x="660" y="143"/>
                  </a:lnTo>
                  <a:lnTo>
                    <a:pt x="660" y="143"/>
                  </a:lnTo>
                  <a:close/>
                  <a:moveTo>
                    <a:pt x="664" y="141"/>
                  </a:moveTo>
                  <a:lnTo>
                    <a:pt x="660" y="143"/>
                  </a:lnTo>
                  <a:lnTo>
                    <a:pt x="660" y="141"/>
                  </a:lnTo>
                  <a:lnTo>
                    <a:pt x="664" y="141"/>
                  </a:lnTo>
                  <a:lnTo>
                    <a:pt x="664" y="141"/>
                  </a:lnTo>
                  <a:lnTo>
                    <a:pt x="664" y="141"/>
                  </a:lnTo>
                  <a:lnTo>
                    <a:pt x="664" y="141"/>
                  </a:lnTo>
                  <a:close/>
                  <a:moveTo>
                    <a:pt x="660" y="143"/>
                  </a:moveTo>
                  <a:lnTo>
                    <a:pt x="658" y="145"/>
                  </a:lnTo>
                  <a:lnTo>
                    <a:pt x="658" y="150"/>
                  </a:lnTo>
                  <a:lnTo>
                    <a:pt x="660" y="152"/>
                  </a:lnTo>
                  <a:lnTo>
                    <a:pt x="664" y="150"/>
                  </a:lnTo>
                  <a:lnTo>
                    <a:pt x="664" y="143"/>
                  </a:lnTo>
                  <a:lnTo>
                    <a:pt x="660" y="143"/>
                  </a:lnTo>
                  <a:lnTo>
                    <a:pt x="660" y="143"/>
                  </a:lnTo>
                  <a:lnTo>
                    <a:pt x="660" y="143"/>
                  </a:lnTo>
                  <a:lnTo>
                    <a:pt x="660" y="143"/>
                  </a:lnTo>
                  <a:close/>
                  <a:moveTo>
                    <a:pt x="560" y="54"/>
                  </a:moveTo>
                  <a:lnTo>
                    <a:pt x="562" y="58"/>
                  </a:lnTo>
                  <a:lnTo>
                    <a:pt x="564" y="60"/>
                  </a:lnTo>
                  <a:lnTo>
                    <a:pt x="562" y="64"/>
                  </a:lnTo>
                  <a:lnTo>
                    <a:pt x="560" y="60"/>
                  </a:lnTo>
                  <a:lnTo>
                    <a:pt x="560" y="56"/>
                  </a:lnTo>
                  <a:lnTo>
                    <a:pt x="560" y="54"/>
                  </a:lnTo>
                  <a:lnTo>
                    <a:pt x="560" y="54"/>
                  </a:lnTo>
                  <a:lnTo>
                    <a:pt x="560" y="54"/>
                  </a:lnTo>
                  <a:lnTo>
                    <a:pt x="560" y="54"/>
                  </a:lnTo>
                  <a:close/>
                  <a:moveTo>
                    <a:pt x="581" y="39"/>
                  </a:moveTo>
                  <a:lnTo>
                    <a:pt x="581" y="45"/>
                  </a:lnTo>
                  <a:lnTo>
                    <a:pt x="585" y="49"/>
                  </a:lnTo>
                  <a:lnTo>
                    <a:pt x="585" y="49"/>
                  </a:lnTo>
                  <a:lnTo>
                    <a:pt x="587" y="45"/>
                  </a:lnTo>
                  <a:lnTo>
                    <a:pt x="585" y="39"/>
                  </a:lnTo>
                  <a:lnTo>
                    <a:pt x="585" y="39"/>
                  </a:lnTo>
                  <a:lnTo>
                    <a:pt x="581" y="39"/>
                  </a:lnTo>
                  <a:lnTo>
                    <a:pt x="581" y="39"/>
                  </a:lnTo>
                  <a:lnTo>
                    <a:pt x="581" y="39"/>
                  </a:lnTo>
                  <a:lnTo>
                    <a:pt x="581" y="39"/>
                  </a:lnTo>
                  <a:close/>
                  <a:moveTo>
                    <a:pt x="581" y="49"/>
                  </a:moveTo>
                  <a:lnTo>
                    <a:pt x="585" y="51"/>
                  </a:lnTo>
                  <a:lnTo>
                    <a:pt x="585" y="54"/>
                  </a:lnTo>
                  <a:lnTo>
                    <a:pt x="585" y="54"/>
                  </a:lnTo>
                  <a:lnTo>
                    <a:pt x="585" y="54"/>
                  </a:lnTo>
                  <a:lnTo>
                    <a:pt x="581" y="49"/>
                  </a:lnTo>
                  <a:lnTo>
                    <a:pt x="581" y="49"/>
                  </a:lnTo>
                  <a:lnTo>
                    <a:pt x="581" y="49"/>
                  </a:lnTo>
                  <a:lnTo>
                    <a:pt x="581" y="49"/>
                  </a:lnTo>
                  <a:close/>
                  <a:moveTo>
                    <a:pt x="611" y="84"/>
                  </a:moveTo>
                  <a:lnTo>
                    <a:pt x="611" y="88"/>
                  </a:lnTo>
                  <a:lnTo>
                    <a:pt x="615" y="88"/>
                  </a:lnTo>
                  <a:lnTo>
                    <a:pt x="617" y="88"/>
                  </a:lnTo>
                  <a:lnTo>
                    <a:pt x="619" y="84"/>
                  </a:lnTo>
                  <a:lnTo>
                    <a:pt x="619" y="83"/>
                  </a:lnTo>
                  <a:lnTo>
                    <a:pt x="615" y="81"/>
                  </a:lnTo>
                  <a:lnTo>
                    <a:pt x="615" y="83"/>
                  </a:lnTo>
                  <a:lnTo>
                    <a:pt x="611" y="84"/>
                  </a:lnTo>
                  <a:lnTo>
                    <a:pt x="611" y="84"/>
                  </a:lnTo>
                  <a:lnTo>
                    <a:pt x="611" y="84"/>
                  </a:lnTo>
                  <a:lnTo>
                    <a:pt x="611" y="84"/>
                  </a:lnTo>
                  <a:close/>
                  <a:moveTo>
                    <a:pt x="609" y="133"/>
                  </a:moveTo>
                  <a:lnTo>
                    <a:pt x="609" y="137"/>
                  </a:lnTo>
                  <a:lnTo>
                    <a:pt x="615" y="141"/>
                  </a:lnTo>
                  <a:lnTo>
                    <a:pt x="615" y="143"/>
                  </a:lnTo>
                  <a:lnTo>
                    <a:pt x="615" y="143"/>
                  </a:lnTo>
                  <a:lnTo>
                    <a:pt x="615" y="147"/>
                  </a:lnTo>
                  <a:lnTo>
                    <a:pt x="611" y="143"/>
                  </a:lnTo>
                  <a:lnTo>
                    <a:pt x="609" y="141"/>
                  </a:lnTo>
                  <a:lnTo>
                    <a:pt x="606" y="137"/>
                  </a:lnTo>
                  <a:lnTo>
                    <a:pt x="604" y="133"/>
                  </a:lnTo>
                  <a:lnTo>
                    <a:pt x="600" y="130"/>
                  </a:lnTo>
                  <a:lnTo>
                    <a:pt x="602" y="126"/>
                  </a:lnTo>
                  <a:lnTo>
                    <a:pt x="602" y="124"/>
                  </a:lnTo>
                  <a:lnTo>
                    <a:pt x="602" y="122"/>
                  </a:lnTo>
                  <a:lnTo>
                    <a:pt x="598" y="118"/>
                  </a:lnTo>
                  <a:lnTo>
                    <a:pt x="598" y="116"/>
                  </a:lnTo>
                  <a:lnTo>
                    <a:pt x="600" y="113"/>
                  </a:lnTo>
                  <a:lnTo>
                    <a:pt x="598" y="109"/>
                  </a:lnTo>
                  <a:lnTo>
                    <a:pt x="596" y="107"/>
                  </a:lnTo>
                  <a:lnTo>
                    <a:pt x="598" y="101"/>
                  </a:lnTo>
                  <a:lnTo>
                    <a:pt x="600" y="100"/>
                  </a:lnTo>
                  <a:lnTo>
                    <a:pt x="600" y="98"/>
                  </a:lnTo>
                  <a:lnTo>
                    <a:pt x="600" y="92"/>
                  </a:lnTo>
                  <a:lnTo>
                    <a:pt x="606" y="84"/>
                  </a:lnTo>
                  <a:lnTo>
                    <a:pt x="609" y="84"/>
                  </a:lnTo>
                  <a:lnTo>
                    <a:pt x="606" y="88"/>
                  </a:lnTo>
                  <a:lnTo>
                    <a:pt x="606" y="92"/>
                  </a:lnTo>
                  <a:lnTo>
                    <a:pt x="606" y="92"/>
                  </a:lnTo>
                  <a:lnTo>
                    <a:pt x="609" y="92"/>
                  </a:lnTo>
                  <a:lnTo>
                    <a:pt x="609" y="100"/>
                  </a:lnTo>
                  <a:lnTo>
                    <a:pt x="606" y="103"/>
                  </a:lnTo>
                  <a:lnTo>
                    <a:pt x="604" y="103"/>
                  </a:lnTo>
                  <a:lnTo>
                    <a:pt x="602" y="107"/>
                  </a:lnTo>
                  <a:lnTo>
                    <a:pt x="604" y="109"/>
                  </a:lnTo>
                  <a:lnTo>
                    <a:pt x="606" y="109"/>
                  </a:lnTo>
                  <a:lnTo>
                    <a:pt x="606" y="107"/>
                  </a:lnTo>
                  <a:lnTo>
                    <a:pt x="611" y="105"/>
                  </a:lnTo>
                  <a:lnTo>
                    <a:pt x="611" y="103"/>
                  </a:lnTo>
                  <a:lnTo>
                    <a:pt x="609" y="103"/>
                  </a:lnTo>
                  <a:lnTo>
                    <a:pt x="611" y="100"/>
                  </a:lnTo>
                  <a:lnTo>
                    <a:pt x="615" y="98"/>
                  </a:lnTo>
                  <a:lnTo>
                    <a:pt x="621" y="98"/>
                  </a:lnTo>
                  <a:lnTo>
                    <a:pt x="623" y="98"/>
                  </a:lnTo>
                  <a:lnTo>
                    <a:pt x="623" y="100"/>
                  </a:lnTo>
                  <a:lnTo>
                    <a:pt x="621" y="107"/>
                  </a:lnTo>
                  <a:lnTo>
                    <a:pt x="615" y="109"/>
                  </a:lnTo>
                  <a:lnTo>
                    <a:pt x="611" y="113"/>
                  </a:lnTo>
                  <a:lnTo>
                    <a:pt x="615" y="113"/>
                  </a:lnTo>
                  <a:lnTo>
                    <a:pt x="615" y="113"/>
                  </a:lnTo>
                  <a:lnTo>
                    <a:pt x="621" y="116"/>
                  </a:lnTo>
                  <a:lnTo>
                    <a:pt x="621" y="122"/>
                  </a:lnTo>
                  <a:lnTo>
                    <a:pt x="623" y="122"/>
                  </a:lnTo>
                  <a:lnTo>
                    <a:pt x="619" y="122"/>
                  </a:lnTo>
                  <a:lnTo>
                    <a:pt x="615" y="122"/>
                  </a:lnTo>
                  <a:lnTo>
                    <a:pt x="611" y="122"/>
                  </a:lnTo>
                  <a:lnTo>
                    <a:pt x="606" y="118"/>
                  </a:lnTo>
                  <a:lnTo>
                    <a:pt x="606" y="118"/>
                  </a:lnTo>
                  <a:lnTo>
                    <a:pt x="606" y="126"/>
                  </a:lnTo>
                  <a:lnTo>
                    <a:pt x="609" y="133"/>
                  </a:lnTo>
                  <a:lnTo>
                    <a:pt x="609" y="133"/>
                  </a:lnTo>
                  <a:lnTo>
                    <a:pt x="609" y="133"/>
                  </a:lnTo>
                  <a:lnTo>
                    <a:pt x="609" y="133"/>
                  </a:lnTo>
                  <a:close/>
                  <a:moveTo>
                    <a:pt x="592" y="141"/>
                  </a:moveTo>
                  <a:lnTo>
                    <a:pt x="594" y="143"/>
                  </a:lnTo>
                  <a:lnTo>
                    <a:pt x="591" y="141"/>
                  </a:lnTo>
                  <a:lnTo>
                    <a:pt x="592" y="141"/>
                  </a:lnTo>
                  <a:lnTo>
                    <a:pt x="592" y="141"/>
                  </a:lnTo>
                  <a:lnTo>
                    <a:pt x="592" y="141"/>
                  </a:lnTo>
                  <a:lnTo>
                    <a:pt x="592" y="141"/>
                  </a:lnTo>
                  <a:lnTo>
                    <a:pt x="592" y="141"/>
                  </a:lnTo>
                  <a:close/>
                  <a:moveTo>
                    <a:pt x="592" y="133"/>
                  </a:moveTo>
                  <a:lnTo>
                    <a:pt x="591" y="133"/>
                  </a:lnTo>
                  <a:lnTo>
                    <a:pt x="589" y="137"/>
                  </a:lnTo>
                  <a:lnTo>
                    <a:pt x="592" y="137"/>
                  </a:lnTo>
                  <a:lnTo>
                    <a:pt x="592" y="133"/>
                  </a:lnTo>
                  <a:lnTo>
                    <a:pt x="592" y="133"/>
                  </a:lnTo>
                  <a:lnTo>
                    <a:pt x="592" y="133"/>
                  </a:lnTo>
                  <a:lnTo>
                    <a:pt x="592" y="133"/>
                  </a:lnTo>
                  <a:lnTo>
                    <a:pt x="592" y="133"/>
                  </a:lnTo>
                  <a:close/>
                  <a:moveTo>
                    <a:pt x="596" y="133"/>
                  </a:moveTo>
                  <a:lnTo>
                    <a:pt x="594" y="137"/>
                  </a:lnTo>
                  <a:lnTo>
                    <a:pt x="594" y="137"/>
                  </a:lnTo>
                  <a:lnTo>
                    <a:pt x="596" y="141"/>
                  </a:lnTo>
                  <a:lnTo>
                    <a:pt x="600" y="141"/>
                  </a:lnTo>
                  <a:lnTo>
                    <a:pt x="602" y="143"/>
                  </a:lnTo>
                  <a:lnTo>
                    <a:pt x="604" y="141"/>
                  </a:lnTo>
                  <a:lnTo>
                    <a:pt x="604" y="141"/>
                  </a:lnTo>
                  <a:lnTo>
                    <a:pt x="600" y="141"/>
                  </a:lnTo>
                  <a:lnTo>
                    <a:pt x="600" y="137"/>
                  </a:lnTo>
                  <a:lnTo>
                    <a:pt x="598" y="133"/>
                  </a:lnTo>
                  <a:lnTo>
                    <a:pt x="596" y="133"/>
                  </a:lnTo>
                  <a:lnTo>
                    <a:pt x="596" y="133"/>
                  </a:lnTo>
                  <a:lnTo>
                    <a:pt x="596" y="133"/>
                  </a:lnTo>
                  <a:lnTo>
                    <a:pt x="596" y="133"/>
                  </a:lnTo>
                  <a:close/>
                  <a:moveTo>
                    <a:pt x="594" y="158"/>
                  </a:moveTo>
                  <a:lnTo>
                    <a:pt x="600" y="152"/>
                  </a:lnTo>
                  <a:lnTo>
                    <a:pt x="606" y="152"/>
                  </a:lnTo>
                  <a:lnTo>
                    <a:pt x="611" y="158"/>
                  </a:lnTo>
                  <a:lnTo>
                    <a:pt x="609" y="160"/>
                  </a:lnTo>
                  <a:lnTo>
                    <a:pt x="606" y="160"/>
                  </a:lnTo>
                  <a:lnTo>
                    <a:pt x="604" y="160"/>
                  </a:lnTo>
                  <a:lnTo>
                    <a:pt x="600" y="162"/>
                  </a:lnTo>
                  <a:lnTo>
                    <a:pt x="598" y="160"/>
                  </a:lnTo>
                  <a:lnTo>
                    <a:pt x="594" y="158"/>
                  </a:lnTo>
                  <a:lnTo>
                    <a:pt x="594" y="158"/>
                  </a:lnTo>
                  <a:lnTo>
                    <a:pt x="594" y="158"/>
                  </a:lnTo>
                  <a:lnTo>
                    <a:pt x="594" y="158"/>
                  </a:lnTo>
                  <a:close/>
                  <a:moveTo>
                    <a:pt x="649" y="160"/>
                  </a:moveTo>
                  <a:lnTo>
                    <a:pt x="641" y="160"/>
                  </a:lnTo>
                  <a:lnTo>
                    <a:pt x="640" y="162"/>
                  </a:lnTo>
                  <a:lnTo>
                    <a:pt x="640" y="162"/>
                  </a:lnTo>
                  <a:lnTo>
                    <a:pt x="649" y="165"/>
                  </a:lnTo>
                  <a:lnTo>
                    <a:pt x="653" y="162"/>
                  </a:lnTo>
                  <a:lnTo>
                    <a:pt x="651" y="162"/>
                  </a:lnTo>
                  <a:lnTo>
                    <a:pt x="651" y="160"/>
                  </a:lnTo>
                  <a:lnTo>
                    <a:pt x="649" y="160"/>
                  </a:lnTo>
                  <a:lnTo>
                    <a:pt x="649" y="160"/>
                  </a:lnTo>
                  <a:lnTo>
                    <a:pt x="649" y="160"/>
                  </a:lnTo>
                  <a:lnTo>
                    <a:pt x="649" y="160"/>
                  </a:lnTo>
                  <a:close/>
                  <a:moveTo>
                    <a:pt x="617" y="194"/>
                  </a:moveTo>
                  <a:lnTo>
                    <a:pt x="619" y="194"/>
                  </a:lnTo>
                  <a:lnTo>
                    <a:pt x="619" y="196"/>
                  </a:lnTo>
                  <a:lnTo>
                    <a:pt x="617" y="196"/>
                  </a:lnTo>
                  <a:lnTo>
                    <a:pt x="617" y="194"/>
                  </a:lnTo>
                  <a:lnTo>
                    <a:pt x="617" y="194"/>
                  </a:lnTo>
                  <a:lnTo>
                    <a:pt x="617" y="194"/>
                  </a:lnTo>
                  <a:lnTo>
                    <a:pt x="617" y="194"/>
                  </a:lnTo>
                  <a:close/>
                  <a:moveTo>
                    <a:pt x="615" y="194"/>
                  </a:moveTo>
                  <a:lnTo>
                    <a:pt x="615" y="194"/>
                  </a:lnTo>
                  <a:lnTo>
                    <a:pt x="615" y="196"/>
                  </a:lnTo>
                  <a:lnTo>
                    <a:pt x="615" y="196"/>
                  </a:lnTo>
                  <a:lnTo>
                    <a:pt x="615" y="194"/>
                  </a:lnTo>
                  <a:lnTo>
                    <a:pt x="615" y="194"/>
                  </a:lnTo>
                  <a:lnTo>
                    <a:pt x="615" y="194"/>
                  </a:lnTo>
                  <a:lnTo>
                    <a:pt x="615" y="194"/>
                  </a:lnTo>
                  <a:close/>
                  <a:moveTo>
                    <a:pt x="604" y="196"/>
                  </a:moveTo>
                  <a:lnTo>
                    <a:pt x="609" y="194"/>
                  </a:lnTo>
                  <a:lnTo>
                    <a:pt x="611" y="194"/>
                  </a:lnTo>
                  <a:lnTo>
                    <a:pt x="611" y="194"/>
                  </a:lnTo>
                  <a:lnTo>
                    <a:pt x="611" y="197"/>
                  </a:lnTo>
                  <a:lnTo>
                    <a:pt x="609" y="196"/>
                  </a:lnTo>
                  <a:lnTo>
                    <a:pt x="606" y="197"/>
                  </a:lnTo>
                  <a:lnTo>
                    <a:pt x="604" y="196"/>
                  </a:lnTo>
                  <a:lnTo>
                    <a:pt x="604" y="196"/>
                  </a:lnTo>
                  <a:lnTo>
                    <a:pt x="604" y="196"/>
                  </a:lnTo>
                  <a:lnTo>
                    <a:pt x="604" y="196"/>
                  </a:lnTo>
                  <a:close/>
                  <a:moveTo>
                    <a:pt x="604" y="186"/>
                  </a:moveTo>
                  <a:lnTo>
                    <a:pt x="600" y="186"/>
                  </a:lnTo>
                  <a:lnTo>
                    <a:pt x="604" y="186"/>
                  </a:lnTo>
                  <a:lnTo>
                    <a:pt x="604" y="186"/>
                  </a:lnTo>
                  <a:lnTo>
                    <a:pt x="604" y="186"/>
                  </a:lnTo>
                  <a:lnTo>
                    <a:pt x="604" y="186"/>
                  </a:lnTo>
                  <a:lnTo>
                    <a:pt x="604" y="186"/>
                  </a:lnTo>
                  <a:close/>
                  <a:moveTo>
                    <a:pt x="606" y="182"/>
                  </a:moveTo>
                  <a:lnTo>
                    <a:pt x="604" y="182"/>
                  </a:lnTo>
                  <a:lnTo>
                    <a:pt x="604" y="184"/>
                  </a:lnTo>
                  <a:lnTo>
                    <a:pt x="606" y="184"/>
                  </a:lnTo>
                  <a:lnTo>
                    <a:pt x="606" y="182"/>
                  </a:lnTo>
                  <a:lnTo>
                    <a:pt x="606" y="182"/>
                  </a:lnTo>
                  <a:lnTo>
                    <a:pt x="606" y="182"/>
                  </a:lnTo>
                  <a:lnTo>
                    <a:pt x="606" y="182"/>
                  </a:lnTo>
                  <a:close/>
                  <a:moveTo>
                    <a:pt x="606" y="192"/>
                  </a:moveTo>
                  <a:lnTo>
                    <a:pt x="611" y="186"/>
                  </a:lnTo>
                  <a:lnTo>
                    <a:pt x="615" y="190"/>
                  </a:lnTo>
                  <a:lnTo>
                    <a:pt x="615" y="192"/>
                  </a:lnTo>
                  <a:lnTo>
                    <a:pt x="619" y="190"/>
                  </a:lnTo>
                  <a:lnTo>
                    <a:pt x="623" y="186"/>
                  </a:lnTo>
                  <a:lnTo>
                    <a:pt x="624" y="186"/>
                  </a:lnTo>
                  <a:lnTo>
                    <a:pt x="626" y="190"/>
                  </a:lnTo>
                  <a:lnTo>
                    <a:pt x="636" y="192"/>
                  </a:lnTo>
                  <a:lnTo>
                    <a:pt x="636" y="190"/>
                  </a:lnTo>
                  <a:lnTo>
                    <a:pt x="640" y="190"/>
                  </a:lnTo>
                  <a:lnTo>
                    <a:pt x="649" y="194"/>
                  </a:lnTo>
                  <a:lnTo>
                    <a:pt x="651" y="194"/>
                  </a:lnTo>
                  <a:lnTo>
                    <a:pt x="655" y="199"/>
                  </a:lnTo>
                  <a:lnTo>
                    <a:pt x="658" y="199"/>
                  </a:lnTo>
                  <a:lnTo>
                    <a:pt x="660" y="196"/>
                  </a:lnTo>
                  <a:lnTo>
                    <a:pt x="658" y="190"/>
                  </a:lnTo>
                  <a:lnTo>
                    <a:pt x="649" y="184"/>
                  </a:lnTo>
                  <a:lnTo>
                    <a:pt x="640" y="182"/>
                  </a:lnTo>
                  <a:lnTo>
                    <a:pt x="636" y="181"/>
                  </a:lnTo>
                  <a:lnTo>
                    <a:pt x="634" y="179"/>
                  </a:lnTo>
                  <a:lnTo>
                    <a:pt x="630" y="182"/>
                  </a:lnTo>
                  <a:lnTo>
                    <a:pt x="626" y="182"/>
                  </a:lnTo>
                  <a:lnTo>
                    <a:pt x="623" y="181"/>
                  </a:lnTo>
                  <a:lnTo>
                    <a:pt x="617" y="181"/>
                  </a:lnTo>
                  <a:lnTo>
                    <a:pt x="611" y="181"/>
                  </a:lnTo>
                  <a:lnTo>
                    <a:pt x="609" y="184"/>
                  </a:lnTo>
                  <a:lnTo>
                    <a:pt x="609" y="186"/>
                  </a:lnTo>
                  <a:lnTo>
                    <a:pt x="606" y="186"/>
                  </a:lnTo>
                  <a:lnTo>
                    <a:pt x="606" y="190"/>
                  </a:lnTo>
                  <a:lnTo>
                    <a:pt x="606" y="192"/>
                  </a:lnTo>
                  <a:lnTo>
                    <a:pt x="606" y="192"/>
                  </a:lnTo>
                  <a:lnTo>
                    <a:pt x="606" y="192"/>
                  </a:lnTo>
                  <a:lnTo>
                    <a:pt x="606" y="192"/>
                  </a:lnTo>
                  <a:lnTo>
                    <a:pt x="606" y="192"/>
                  </a:lnTo>
                  <a:close/>
                  <a:moveTo>
                    <a:pt x="572" y="186"/>
                  </a:moveTo>
                  <a:lnTo>
                    <a:pt x="576" y="186"/>
                  </a:lnTo>
                  <a:lnTo>
                    <a:pt x="577" y="186"/>
                  </a:lnTo>
                  <a:lnTo>
                    <a:pt x="585" y="186"/>
                  </a:lnTo>
                  <a:lnTo>
                    <a:pt x="589" y="186"/>
                  </a:lnTo>
                  <a:lnTo>
                    <a:pt x="589" y="190"/>
                  </a:lnTo>
                  <a:lnTo>
                    <a:pt x="592" y="192"/>
                  </a:lnTo>
                  <a:lnTo>
                    <a:pt x="592" y="196"/>
                  </a:lnTo>
                  <a:lnTo>
                    <a:pt x="589" y="196"/>
                  </a:lnTo>
                  <a:lnTo>
                    <a:pt x="585" y="199"/>
                  </a:lnTo>
                  <a:lnTo>
                    <a:pt x="581" y="199"/>
                  </a:lnTo>
                  <a:lnTo>
                    <a:pt x="577" y="199"/>
                  </a:lnTo>
                  <a:lnTo>
                    <a:pt x="576" y="197"/>
                  </a:lnTo>
                  <a:lnTo>
                    <a:pt x="570" y="196"/>
                  </a:lnTo>
                  <a:lnTo>
                    <a:pt x="568" y="192"/>
                  </a:lnTo>
                  <a:lnTo>
                    <a:pt x="568" y="186"/>
                  </a:lnTo>
                  <a:lnTo>
                    <a:pt x="572" y="186"/>
                  </a:lnTo>
                  <a:lnTo>
                    <a:pt x="572" y="186"/>
                  </a:lnTo>
                  <a:lnTo>
                    <a:pt x="572" y="186"/>
                  </a:lnTo>
                  <a:lnTo>
                    <a:pt x="572" y="186"/>
                  </a:lnTo>
                  <a:close/>
                  <a:moveTo>
                    <a:pt x="468" y="260"/>
                  </a:moveTo>
                  <a:lnTo>
                    <a:pt x="466" y="260"/>
                  </a:lnTo>
                  <a:lnTo>
                    <a:pt x="466" y="260"/>
                  </a:lnTo>
                  <a:lnTo>
                    <a:pt x="468" y="263"/>
                  </a:lnTo>
                  <a:lnTo>
                    <a:pt x="468" y="260"/>
                  </a:lnTo>
                  <a:lnTo>
                    <a:pt x="468" y="260"/>
                  </a:lnTo>
                  <a:lnTo>
                    <a:pt x="468" y="260"/>
                  </a:lnTo>
                  <a:lnTo>
                    <a:pt x="468" y="260"/>
                  </a:lnTo>
                  <a:close/>
                  <a:moveTo>
                    <a:pt x="466" y="235"/>
                  </a:moveTo>
                  <a:lnTo>
                    <a:pt x="468" y="241"/>
                  </a:lnTo>
                  <a:lnTo>
                    <a:pt x="466" y="245"/>
                  </a:lnTo>
                  <a:lnTo>
                    <a:pt x="466" y="248"/>
                  </a:lnTo>
                  <a:lnTo>
                    <a:pt x="464" y="245"/>
                  </a:lnTo>
                  <a:lnTo>
                    <a:pt x="463" y="243"/>
                  </a:lnTo>
                  <a:lnTo>
                    <a:pt x="464" y="241"/>
                  </a:lnTo>
                  <a:lnTo>
                    <a:pt x="464" y="239"/>
                  </a:lnTo>
                  <a:lnTo>
                    <a:pt x="466" y="235"/>
                  </a:lnTo>
                  <a:lnTo>
                    <a:pt x="466" y="235"/>
                  </a:lnTo>
                  <a:lnTo>
                    <a:pt x="466" y="235"/>
                  </a:lnTo>
                  <a:lnTo>
                    <a:pt x="466" y="235"/>
                  </a:lnTo>
                  <a:close/>
                  <a:moveTo>
                    <a:pt x="568" y="165"/>
                  </a:moveTo>
                  <a:lnTo>
                    <a:pt x="568" y="167"/>
                  </a:lnTo>
                  <a:lnTo>
                    <a:pt x="570" y="171"/>
                  </a:lnTo>
                  <a:lnTo>
                    <a:pt x="570" y="173"/>
                  </a:lnTo>
                  <a:lnTo>
                    <a:pt x="568" y="173"/>
                  </a:lnTo>
                  <a:lnTo>
                    <a:pt x="566" y="169"/>
                  </a:lnTo>
                  <a:lnTo>
                    <a:pt x="566" y="165"/>
                  </a:lnTo>
                  <a:lnTo>
                    <a:pt x="568" y="165"/>
                  </a:lnTo>
                  <a:lnTo>
                    <a:pt x="568" y="165"/>
                  </a:lnTo>
                  <a:lnTo>
                    <a:pt x="568" y="165"/>
                  </a:lnTo>
                  <a:lnTo>
                    <a:pt x="568" y="165"/>
                  </a:lnTo>
                  <a:close/>
                  <a:moveTo>
                    <a:pt x="557" y="162"/>
                  </a:moveTo>
                  <a:lnTo>
                    <a:pt x="560" y="160"/>
                  </a:lnTo>
                  <a:lnTo>
                    <a:pt x="562" y="162"/>
                  </a:lnTo>
                  <a:lnTo>
                    <a:pt x="564" y="160"/>
                  </a:lnTo>
                  <a:lnTo>
                    <a:pt x="572" y="162"/>
                  </a:lnTo>
                  <a:lnTo>
                    <a:pt x="576" y="162"/>
                  </a:lnTo>
                  <a:lnTo>
                    <a:pt x="572" y="162"/>
                  </a:lnTo>
                  <a:lnTo>
                    <a:pt x="562" y="165"/>
                  </a:lnTo>
                  <a:lnTo>
                    <a:pt x="560" y="162"/>
                  </a:lnTo>
                  <a:lnTo>
                    <a:pt x="560" y="162"/>
                  </a:lnTo>
                  <a:lnTo>
                    <a:pt x="557" y="162"/>
                  </a:lnTo>
                  <a:lnTo>
                    <a:pt x="557" y="162"/>
                  </a:lnTo>
                  <a:lnTo>
                    <a:pt x="557" y="162"/>
                  </a:lnTo>
                  <a:lnTo>
                    <a:pt x="557" y="162"/>
                  </a:lnTo>
                  <a:close/>
                  <a:moveTo>
                    <a:pt x="540" y="162"/>
                  </a:moveTo>
                  <a:lnTo>
                    <a:pt x="542" y="160"/>
                  </a:lnTo>
                  <a:lnTo>
                    <a:pt x="544" y="160"/>
                  </a:lnTo>
                  <a:lnTo>
                    <a:pt x="545" y="158"/>
                  </a:lnTo>
                  <a:lnTo>
                    <a:pt x="547" y="160"/>
                  </a:lnTo>
                  <a:lnTo>
                    <a:pt x="551" y="162"/>
                  </a:lnTo>
                  <a:lnTo>
                    <a:pt x="553" y="160"/>
                  </a:lnTo>
                  <a:lnTo>
                    <a:pt x="557" y="160"/>
                  </a:lnTo>
                  <a:lnTo>
                    <a:pt x="557" y="162"/>
                  </a:lnTo>
                  <a:lnTo>
                    <a:pt x="553" y="162"/>
                  </a:lnTo>
                  <a:lnTo>
                    <a:pt x="551" y="165"/>
                  </a:lnTo>
                  <a:lnTo>
                    <a:pt x="547" y="162"/>
                  </a:lnTo>
                  <a:lnTo>
                    <a:pt x="544" y="165"/>
                  </a:lnTo>
                  <a:lnTo>
                    <a:pt x="540" y="165"/>
                  </a:lnTo>
                  <a:lnTo>
                    <a:pt x="538" y="162"/>
                  </a:lnTo>
                  <a:lnTo>
                    <a:pt x="540" y="162"/>
                  </a:lnTo>
                  <a:lnTo>
                    <a:pt x="540" y="162"/>
                  </a:lnTo>
                  <a:lnTo>
                    <a:pt x="540" y="162"/>
                  </a:lnTo>
                  <a:lnTo>
                    <a:pt x="540" y="162"/>
                  </a:lnTo>
                  <a:close/>
                  <a:moveTo>
                    <a:pt x="506" y="229"/>
                  </a:moveTo>
                  <a:lnTo>
                    <a:pt x="510" y="224"/>
                  </a:lnTo>
                  <a:lnTo>
                    <a:pt x="512" y="216"/>
                  </a:lnTo>
                  <a:lnTo>
                    <a:pt x="512" y="211"/>
                  </a:lnTo>
                  <a:lnTo>
                    <a:pt x="513" y="211"/>
                  </a:lnTo>
                  <a:lnTo>
                    <a:pt x="515" y="211"/>
                  </a:lnTo>
                  <a:lnTo>
                    <a:pt x="515" y="214"/>
                  </a:lnTo>
                  <a:lnTo>
                    <a:pt x="517" y="214"/>
                  </a:lnTo>
                  <a:lnTo>
                    <a:pt x="517" y="216"/>
                  </a:lnTo>
                  <a:lnTo>
                    <a:pt x="515" y="214"/>
                  </a:lnTo>
                  <a:lnTo>
                    <a:pt x="515" y="216"/>
                  </a:lnTo>
                  <a:lnTo>
                    <a:pt x="513" y="218"/>
                  </a:lnTo>
                  <a:lnTo>
                    <a:pt x="512" y="220"/>
                  </a:lnTo>
                  <a:lnTo>
                    <a:pt x="513" y="224"/>
                  </a:lnTo>
                  <a:lnTo>
                    <a:pt x="515" y="224"/>
                  </a:lnTo>
                  <a:lnTo>
                    <a:pt x="517" y="226"/>
                  </a:lnTo>
                  <a:lnTo>
                    <a:pt x="515" y="228"/>
                  </a:lnTo>
                  <a:lnTo>
                    <a:pt x="513" y="228"/>
                  </a:lnTo>
                  <a:lnTo>
                    <a:pt x="512" y="231"/>
                  </a:lnTo>
                  <a:lnTo>
                    <a:pt x="508" y="233"/>
                  </a:lnTo>
                  <a:lnTo>
                    <a:pt x="506" y="231"/>
                  </a:lnTo>
                  <a:lnTo>
                    <a:pt x="506" y="229"/>
                  </a:lnTo>
                  <a:lnTo>
                    <a:pt x="506" y="229"/>
                  </a:lnTo>
                  <a:lnTo>
                    <a:pt x="506" y="229"/>
                  </a:lnTo>
                  <a:lnTo>
                    <a:pt x="506" y="229"/>
                  </a:lnTo>
                  <a:close/>
                  <a:moveTo>
                    <a:pt x="498" y="226"/>
                  </a:moveTo>
                  <a:lnTo>
                    <a:pt x="498" y="226"/>
                  </a:lnTo>
                  <a:lnTo>
                    <a:pt x="498" y="226"/>
                  </a:lnTo>
                  <a:lnTo>
                    <a:pt x="498" y="228"/>
                  </a:lnTo>
                  <a:lnTo>
                    <a:pt x="502" y="228"/>
                  </a:lnTo>
                  <a:lnTo>
                    <a:pt x="502" y="226"/>
                  </a:lnTo>
                  <a:lnTo>
                    <a:pt x="504" y="226"/>
                  </a:lnTo>
                  <a:lnTo>
                    <a:pt x="504" y="222"/>
                  </a:lnTo>
                  <a:lnTo>
                    <a:pt x="508" y="220"/>
                  </a:lnTo>
                  <a:lnTo>
                    <a:pt x="508" y="218"/>
                  </a:lnTo>
                  <a:lnTo>
                    <a:pt x="506" y="214"/>
                  </a:lnTo>
                  <a:lnTo>
                    <a:pt x="502" y="216"/>
                  </a:lnTo>
                  <a:lnTo>
                    <a:pt x="502" y="218"/>
                  </a:lnTo>
                  <a:lnTo>
                    <a:pt x="502" y="220"/>
                  </a:lnTo>
                  <a:lnTo>
                    <a:pt x="498" y="226"/>
                  </a:lnTo>
                  <a:lnTo>
                    <a:pt x="498" y="226"/>
                  </a:lnTo>
                  <a:lnTo>
                    <a:pt x="498" y="226"/>
                  </a:lnTo>
                  <a:lnTo>
                    <a:pt x="498" y="226"/>
                  </a:lnTo>
                  <a:close/>
                  <a:moveTo>
                    <a:pt x="491" y="222"/>
                  </a:moveTo>
                  <a:lnTo>
                    <a:pt x="491" y="224"/>
                  </a:lnTo>
                  <a:lnTo>
                    <a:pt x="489" y="226"/>
                  </a:lnTo>
                  <a:lnTo>
                    <a:pt x="491" y="229"/>
                  </a:lnTo>
                  <a:lnTo>
                    <a:pt x="493" y="231"/>
                  </a:lnTo>
                  <a:lnTo>
                    <a:pt x="493" y="229"/>
                  </a:lnTo>
                  <a:lnTo>
                    <a:pt x="493" y="226"/>
                  </a:lnTo>
                  <a:lnTo>
                    <a:pt x="493" y="222"/>
                  </a:lnTo>
                  <a:lnTo>
                    <a:pt x="493" y="222"/>
                  </a:lnTo>
                  <a:lnTo>
                    <a:pt x="491" y="222"/>
                  </a:lnTo>
                  <a:lnTo>
                    <a:pt x="491" y="222"/>
                  </a:lnTo>
                  <a:lnTo>
                    <a:pt x="491" y="222"/>
                  </a:lnTo>
                  <a:lnTo>
                    <a:pt x="491" y="222"/>
                  </a:lnTo>
                  <a:close/>
                  <a:moveTo>
                    <a:pt x="517" y="162"/>
                  </a:moveTo>
                  <a:lnTo>
                    <a:pt x="513" y="162"/>
                  </a:lnTo>
                  <a:lnTo>
                    <a:pt x="517" y="165"/>
                  </a:lnTo>
                  <a:lnTo>
                    <a:pt x="517" y="165"/>
                  </a:lnTo>
                  <a:lnTo>
                    <a:pt x="517" y="162"/>
                  </a:lnTo>
                  <a:lnTo>
                    <a:pt x="517" y="162"/>
                  </a:lnTo>
                  <a:lnTo>
                    <a:pt x="517" y="162"/>
                  </a:lnTo>
                  <a:lnTo>
                    <a:pt x="517" y="162"/>
                  </a:lnTo>
                  <a:close/>
                  <a:moveTo>
                    <a:pt x="521" y="160"/>
                  </a:moveTo>
                  <a:lnTo>
                    <a:pt x="519" y="162"/>
                  </a:lnTo>
                  <a:lnTo>
                    <a:pt x="523" y="162"/>
                  </a:lnTo>
                  <a:lnTo>
                    <a:pt x="521" y="160"/>
                  </a:lnTo>
                  <a:lnTo>
                    <a:pt x="521" y="160"/>
                  </a:lnTo>
                  <a:lnTo>
                    <a:pt x="521" y="160"/>
                  </a:lnTo>
                  <a:lnTo>
                    <a:pt x="521" y="160"/>
                  </a:lnTo>
                  <a:close/>
                  <a:moveTo>
                    <a:pt x="527" y="156"/>
                  </a:moveTo>
                  <a:lnTo>
                    <a:pt x="523" y="158"/>
                  </a:lnTo>
                  <a:lnTo>
                    <a:pt x="527" y="160"/>
                  </a:lnTo>
                  <a:lnTo>
                    <a:pt x="527" y="156"/>
                  </a:lnTo>
                  <a:lnTo>
                    <a:pt x="527" y="156"/>
                  </a:lnTo>
                  <a:lnTo>
                    <a:pt x="527" y="156"/>
                  </a:lnTo>
                  <a:lnTo>
                    <a:pt x="527" y="156"/>
                  </a:lnTo>
                  <a:close/>
                  <a:moveTo>
                    <a:pt x="510" y="152"/>
                  </a:moveTo>
                  <a:lnTo>
                    <a:pt x="515" y="150"/>
                  </a:lnTo>
                  <a:lnTo>
                    <a:pt x="519" y="150"/>
                  </a:lnTo>
                  <a:lnTo>
                    <a:pt x="521" y="152"/>
                  </a:lnTo>
                  <a:lnTo>
                    <a:pt x="519" y="154"/>
                  </a:lnTo>
                  <a:lnTo>
                    <a:pt x="523" y="152"/>
                  </a:lnTo>
                  <a:lnTo>
                    <a:pt x="523" y="150"/>
                  </a:lnTo>
                  <a:lnTo>
                    <a:pt x="527" y="152"/>
                  </a:lnTo>
                  <a:lnTo>
                    <a:pt x="523" y="156"/>
                  </a:lnTo>
                  <a:lnTo>
                    <a:pt x="523" y="156"/>
                  </a:lnTo>
                  <a:lnTo>
                    <a:pt x="521" y="156"/>
                  </a:lnTo>
                  <a:lnTo>
                    <a:pt x="519" y="158"/>
                  </a:lnTo>
                  <a:lnTo>
                    <a:pt x="515" y="156"/>
                  </a:lnTo>
                  <a:lnTo>
                    <a:pt x="513" y="158"/>
                  </a:lnTo>
                  <a:lnTo>
                    <a:pt x="510" y="156"/>
                  </a:lnTo>
                  <a:lnTo>
                    <a:pt x="510" y="152"/>
                  </a:lnTo>
                  <a:lnTo>
                    <a:pt x="510" y="152"/>
                  </a:lnTo>
                  <a:lnTo>
                    <a:pt x="510" y="152"/>
                  </a:lnTo>
                  <a:lnTo>
                    <a:pt x="510" y="152"/>
                  </a:lnTo>
                  <a:close/>
                  <a:moveTo>
                    <a:pt x="491" y="133"/>
                  </a:moveTo>
                  <a:lnTo>
                    <a:pt x="493" y="133"/>
                  </a:lnTo>
                  <a:lnTo>
                    <a:pt x="493" y="133"/>
                  </a:lnTo>
                  <a:lnTo>
                    <a:pt x="493" y="133"/>
                  </a:lnTo>
                  <a:lnTo>
                    <a:pt x="491" y="133"/>
                  </a:lnTo>
                  <a:lnTo>
                    <a:pt x="491" y="133"/>
                  </a:lnTo>
                  <a:lnTo>
                    <a:pt x="491" y="133"/>
                  </a:lnTo>
                  <a:lnTo>
                    <a:pt x="491" y="133"/>
                  </a:lnTo>
                  <a:close/>
                  <a:moveTo>
                    <a:pt x="489" y="133"/>
                  </a:moveTo>
                  <a:lnTo>
                    <a:pt x="491" y="133"/>
                  </a:lnTo>
                  <a:lnTo>
                    <a:pt x="493" y="137"/>
                  </a:lnTo>
                  <a:lnTo>
                    <a:pt x="491" y="137"/>
                  </a:lnTo>
                  <a:lnTo>
                    <a:pt x="489" y="133"/>
                  </a:lnTo>
                  <a:lnTo>
                    <a:pt x="489" y="133"/>
                  </a:lnTo>
                  <a:lnTo>
                    <a:pt x="489" y="133"/>
                  </a:lnTo>
                  <a:lnTo>
                    <a:pt x="489" y="133"/>
                  </a:lnTo>
                  <a:close/>
                  <a:moveTo>
                    <a:pt x="466" y="118"/>
                  </a:moveTo>
                  <a:lnTo>
                    <a:pt x="468" y="116"/>
                  </a:lnTo>
                  <a:lnTo>
                    <a:pt x="474" y="118"/>
                  </a:lnTo>
                  <a:lnTo>
                    <a:pt x="480" y="122"/>
                  </a:lnTo>
                  <a:lnTo>
                    <a:pt x="487" y="116"/>
                  </a:lnTo>
                  <a:lnTo>
                    <a:pt x="493" y="116"/>
                  </a:lnTo>
                  <a:lnTo>
                    <a:pt x="493" y="118"/>
                  </a:lnTo>
                  <a:lnTo>
                    <a:pt x="498" y="118"/>
                  </a:lnTo>
                  <a:lnTo>
                    <a:pt x="498" y="118"/>
                  </a:lnTo>
                  <a:lnTo>
                    <a:pt x="506" y="118"/>
                  </a:lnTo>
                  <a:lnTo>
                    <a:pt x="512" y="118"/>
                  </a:lnTo>
                  <a:lnTo>
                    <a:pt x="512" y="116"/>
                  </a:lnTo>
                  <a:lnTo>
                    <a:pt x="517" y="116"/>
                  </a:lnTo>
                  <a:lnTo>
                    <a:pt x="519" y="118"/>
                  </a:lnTo>
                  <a:lnTo>
                    <a:pt x="521" y="122"/>
                  </a:lnTo>
                  <a:lnTo>
                    <a:pt x="523" y="122"/>
                  </a:lnTo>
                  <a:lnTo>
                    <a:pt x="538" y="118"/>
                  </a:lnTo>
                  <a:lnTo>
                    <a:pt x="544" y="116"/>
                  </a:lnTo>
                  <a:lnTo>
                    <a:pt x="545" y="113"/>
                  </a:lnTo>
                  <a:lnTo>
                    <a:pt x="547" y="113"/>
                  </a:lnTo>
                  <a:lnTo>
                    <a:pt x="551" y="109"/>
                  </a:lnTo>
                  <a:lnTo>
                    <a:pt x="551" y="109"/>
                  </a:lnTo>
                  <a:lnTo>
                    <a:pt x="553" y="105"/>
                  </a:lnTo>
                  <a:lnTo>
                    <a:pt x="557" y="101"/>
                  </a:lnTo>
                  <a:lnTo>
                    <a:pt x="557" y="101"/>
                  </a:lnTo>
                  <a:lnTo>
                    <a:pt x="557" y="100"/>
                  </a:lnTo>
                  <a:lnTo>
                    <a:pt x="553" y="98"/>
                  </a:lnTo>
                  <a:lnTo>
                    <a:pt x="547" y="98"/>
                  </a:lnTo>
                  <a:lnTo>
                    <a:pt x="545" y="98"/>
                  </a:lnTo>
                  <a:lnTo>
                    <a:pt x="545" y="100"/>
                  </a:lnTo>
                  <a:lnTo>
                    <a:pt x="542" y="103"/>
                  </a:lnTo>
                  <a:lnTo>
                    <a:pt x="542" y="105"/>
                  </a:lnTo>
                  <a:lnTo>
                    <a:pt x="538" y="107"/>
                  </a:lnTo>
                  <a:lnTo>
                    <a:pt x="536" y="107"/>
                  </a:lnTo>
                  <a:lnTo>
                    <a:pt x="532" y="109"/>
                  </a:lnTo>
                  <a:lnTo>
                    <a:pt x="528" y="113"/>
                  </a:lnTo>
                  <a:lnTo>
                    <a:pt x="521" y="109"/>
                  </a:lnTo>
                  <a:lnTo>
                    <a:pt x="513" y="109"/>
                  </a:lnTo>
                  <a:lnTo>
                    <a:pt x="512" y="109"/>
                  </a:lnTo>
                  <a:lnTo>
                    <a:pt x="510" y="113"/>
                  </a:lnTo>
                  <a:lnTo>
                    <a:pt x="506" y="109"/>
                  </a:lnTo>
                  <a:lnTo>
                    <a:pt x="502" y="109"/>
                  </a:lnTo>
                  <a:lnTo>
                    <a:pt x="498" y="109"/>
                  </a:lnTo>
                  <a:lnTo>
                    <a:pt x="498" y="107"/>
                  </a:lnTo>
                  <a:lnTo>
                    <a:pt x="493" y="107"/>
                  </a:lnTo>
                  <a:lnTo>
                    <a:pt x="489" y="109"/>
                  </a:lnTo>
                  <a:lnTo>
                    <a:pt x="487" y="107"/>
                  </a:lnTo>
                  <a:lnTo>
                    <a:pt x="483" y="103"/>
                  </a:lnTo>
                  <a:lnTo>
                    <a:pt x="478" y="101"/>
                  </a:lnTo>
                  <a:lnTo>
                    <a:pt x="474" y="101"/>
                  </a:lnTo>
                  <a:lnTo>
                    <a:pt x="474" y="107"/>
                  </a:lnTo>
                  <a:lnTo>
                    <a:pt x="472" y="109"/>
                  </a:lnTo>
                  <a:lnTo>
                    <a:pt x="468" y="113"/>
                  </a:lnTo>
                  <a:lnTo>
                    <a:pt x="468" y="113"/>
                  </a:lnTo>
                  <a:lnTo>
                    <a:pt x="463" y="113"/>
                  </a:lnTo>
                  <a:lnTo>
                    <a:pt x="459" y="113"/>
                  </a:lnTo>
                  <a:lnTo>
                    <a:pt x="457" y="116"/>
                  </a:lnTo>
                  <a:lnTo>
                    <a:pt x="457" y="116"/>
                  </a:lnTo>
                  <a:lnTo>
                    <a:pt x="451" y="122"/>
                  </a:lnTo>
                  <a:lnTo>
                    <a:pt x="451" y="126"/>
                  </a:lnTo>
                  <a:lnTo>
                    <a:pt x="453" y="130"/>
                  </a:lnTo>
                  <a:lnTo>
                    <a:pt x="453" y="133"/>
                  </a:lnTo>
                  <a:lnTo>
                    <a:pt x="451" y="137"/>
                  </a:lnTo>
                  <a:lnTo>
                    <a:pt x="453" y="141"/>
                  </a:lnTo>
                  <a:lnTo>
                    <a:pt x="455" y="145"/>
                  </a:lnTo>
                  <a:lnTo>
                    <a:pt x="453" y="143"/>
                  </a:lnTo>
                  <a:lnTo>
                    <a:pt x="451" y="141"/>
                  </a:lnTo>
                  <a:lnTo>
                    <a:pt x="449" y="141"/>
                  </a:lnTo>
                  <a:lnTo>
                    <a:pt x="448" y="143"/>
                  </a:lnTo>
                  <a:lnTo>
                    <a:pt x="444" y="145"/>
                  </a:lnTo>
                  <a:lnTo>
                    <a:pt x="444" y="148"/>
                  </a:lnTo>
                  <a:lnTo>
                    <a:pt x="444" y="152"/>
                  </a:lnTo>
                  <a:lnTo>
                    <a:pt x="444" y="156"/>
                  </a:lnTo>
                  <a:lnTo>
                    <a:pt x="444" y="162"/>
                  </a:lnTo>
                  <a:lnTo>
                    <a:pt x="444" y="165"/>
                  </a:lnTo>
                  <a:lnTo>
                    <a:pt x="444" y="167"/>
                  </a:lnTo>
                  <a:lnTo>
                    <a:pt x="438" y="169"/>
                  </a:lnTo>
                  <a:lnTo>
                    <a:pt x="438" y="173"/>
                  </a:lnTo>
                  <a:lnTo>
                    <a:pt x="434" y="177"/>
                  </a:lnTo>
                  <a:lnTo>
                    <a:pt x="434" y="182"/>
                  </a:lnTo>
                  <a:lnTo>
                    <a:pt x="434" y="184"/>
                  </a:lnTo>
                  <a:lnTo>
                    <a:pt x="434" y="186"/>
                  </a:lnTo>
                  <a:lnTo>
                    <a:pt x="434" y="192"/>
                  </a:lnTo>
                  <a:lnTo>
                    <a:pt x="438" y="194"/>
                  </a:lnTo>
                  <a:lnTo>
                    <a:pt x="438" y="194"/>
                  </a:lnTo>
                  <a:lnTo>
                    <a:pt x="442" y="194"/>
                  </a:lnTo>
                  <a:lnTo>
                    <a:pt x="444" y="192"/>
                  </a:lnTo>
                  <a:lnTo>
                    <a:pt x="444" y="194"/>
                  </a:lnTo>
                  <a:lnTo>
                    <a:pt x="448" y="197"/>
                  </a:lnTo>
                  <a:lnTo>
                    <a:pt x="449" y="207"/>
                  </a:lnTo>
                  <a:lnTo>
                    <a:pt x="448" y="209"/>
                  </a:lnTo>
                  <a:lnTo>
                    <a:pt x="448" y="214"/>
                  </a:lnTo>
                  <a:lnTo>
                    <a:pt x="444" y="216"/>
                  </a:lnTo>
                  <a:lnTo>
                    <a:pt x="444" y="226"/>
                  </a:lnTo>
                  <a:lnTo>
                    <a:pt x="444" y="231"/>
                  </a:lnTo>
                  <a:lnTo>
                    <a:pt x="448" y="231"/>
                  </a:lnTo>
                  <a:lnTo>
                    <a:pt x="449" y="233"/>
                  </a:lnTo>
                  <a:lnTo>
                    <a:pt x="453" y="233"/>
                  </a:lnTo>
                  <a:lnTo>
                    <a:pt x="455" y="231"/>
                  </a:lnTo>
                  <a:lnTo>
                    <a:pt x="459" y="231"/>
                  </a:lnTo>
                  <a:lnTo>
                    <a:pt x="463" y="231"/>
                  </a:lnTo>
                  <a:lnTo>
                    <a:pt x="464" y="233"/>
                  </a:lnTo>
                  <a:lnTo>
                    <a:pt x="464" y="229"/>
                  </a:lnTo>
                  <a:lnTo>
                    <a:pt x="464" y="226"/>
                  </a:lnTo>
                  <a:lnTo>
                    <a:pt x="463" y="224"/>
                  </a:lnTo>
                  <a:lnTo>
                    <a:pt x="461" y="220"/>
                  </a:lnTo>
                  <a:lnTo>
                    <a:pt x="463" y="216"/>
                  </a:lnTo>
                  <a:lnTo>
                    <a:pt x="464" y="211"/>
                  </a:lnTo>
                  <a:lnTo>
                    <a:pt x="464" y="205"/>
                  </a:lnTo>
                  <a:lnTo>
                    <a:pt x="463" y="203"/>
                  </a:lnTo>
                  <a:lnTo>
                    <a:pt x="466" y="197"/>
                  </a:lnTo>
                  <a:lnTo>
                    <a:pt x="466" y="192"/>
                  </a:lnTo>
                  <a:lnTo>
                    <a:pt x="466" y="186"/>
                  </a:lnTo>
                  <a:lnTo>
                    <a:pt x="463" y="186"/>
                  </a:lnTo>
                  <a:lnTo>
                    <a:pt x="463" y="184"/>
                  </a:lnTo>
                  <a:lnTo>
                    <a:pt x="468" y="181"/>
                  </a:lnTo>
                  <a:lnTo>
                    <a:pt x="468" y="179"/>
                  </a:lnTo>
                  <a:lnTo>
                    <a:pt x="472" y="179"/>
                  </a:lnTo>
                  <a:lnTo>
                    <a:pt x="476" y="179"/>
                  </a:lnTo>
                  <a:lnTo>
                    <a:pt x="476" y="181"/>
                  </a:lnTo>
                  <a:lnTo>
                    <a:pt x="478" y="184"/>
                  </a:lnTo>
                  <a:lnTo>
                    <a:pt x="478" y="186"/>
                  </a:lnTo>
                  <a:lnTo>
                    <a:pt x="474" y="190"/>
                  </a:lnTo>
                  <a:lnTo>
                    <a:pt x="472" y="194"/>
                  </a:lnTo>
                  <a:lnTo>
                    <a:pt x="476" y="197"/>
                  </a:lnTo>
                  <a:lnTo>
                    <a:pt x="478" y="197"/>
                  </a:lnTo>
                  <a:lnTo>
                    <a:pt x="480" y="201"/>
                  </a:lnTo>
                  <a:lnTo>
                    <a:pt x="485" y="203"/>
                  </a:lnTo>
                  <a:lnTo>
                    <a:pt x="485" y="207"/>
                  </a:lnTo>
                  <a:lnTo>
                    <a:pt x="483" y="207"/>
                  </a:lnTo>
                  <a:lnTo>
                    <a:pt x="483" y="214"/>
                  </a:lnTo>
                  <a:lnTo>
                    <a:pt x="485" y="216"/>
                  </a:lnTo>
                  <a:lnTo>
                    <a:pt x="487" y="218"/>
                  </a:lnTo>
                  <a:lnTo>
                    <a:pt x="489" y="216"/>
                  </a:lnTo>
                  <a:lnTo>
                    <a:pt x="493" y="218"/>
                  </a:lnTo>
                  <a:lnTo>
                    <a:pt x="496" y="218"/>
                  </a:lnTo>
                  <a:lnTo>
                    <a:pt x="496" y="216"/>
                  </a:lnTo>
                  <a:lnTo>
                    <a:pt x="493" y="214"/>
                  </a:lnTo>
                  <a:lnTo>
                    <a:pt x="498" y="211"/>
                  </a:lnTo>
                  <a:lnTo>
                    <a:pt x="502" y="211"/>
                  </a:lnTo>
                  <a:lnTo>
                    <a:pt x="506" y="209"/>
                  </a:lnTo>
                  <a:lnTo>
                    <a:pt x="512" y="209"/>
                  </a:lnTo>
                  <a:lnTo>
                    <a:pt x="513" y="207"/>
                  </a:lnTo>
                  <a:lnTo>
                    <a:pt x="515" y="209"/>
                  </a:lnTo>
                  <a:lnTo>
                    <a:pt x="517" y="209"/>
                  </a:lnTo>
                  <a:lnTo>
                    <a:pt x="519" y="205"/>
                  </a:lnTo>
                  <a:lnTo>
                    <a:pt x="519" y="203"/>
                  </a:lnTo>
                  <a:lnTo>
                    <a:pt x="513" y="203"/>
                  </a:lnTo>
                  <a:lnTo>
                    <a:pt x="512" y="203"/>
                  </a:lnTo>
                  <a:lnTo>
                    <a:pt x="510" y="203"/>
                  </a:lnTo>
                  <a:lnTo>
                    <a:pt x="506" y="203"/>
                  </a:lnTo>
                  <a:lnTo>
                    <a:pt x="506" y="201"/>
                  </a:lnTo>
                  <a:lnTo>
                    <a:pt x="504" y="201"/>
                  </a:lnTo>
                  <a:lnTo>
                    <a:pt x="504" y="199"/>
                  </a:lnTo>
                  <a:lnTo>
                    <a:pt x="502" y="197"/>
                  </a:lnTo>
                  <a:lnTo>
                    <a:pt x="502" y="199"/>
                  </a:lnTo>
                  <a:lnTo>
                    <a:pt x="502" y="197"/>
                  </a:lnTo>
                  <a:lnTo>
                    <a:pt x="498" y="196"/>
                  </a:lnTo>
                  <a:lnTo>
                    <a:pt x="498" y="194"/>
                  </a:lnTo>
                  <a:lnTo>
                    <a:pt x="498" y="192"/>
                  </a:lnTo>
                  <a:lnTo>
                    <a:pt x="502" y="190"/>
                  </a:lnTo>
                  <a:lnTo>
                    <a:pt x="502" y="190"/>
                  </a:lnTo>
                  <a:lnTo>
                    <a:pt x="502" y="190"/>
                  </a:lnTo>
                  <a:lnTo>
                    <a:pt x="502" y="190"/>
                  </a:lnTo>
                  <a:lnTo>
                    <a:pt x="502" y="186"/>
                  </a:lnTo>
                  <a:lnTo>
                    <a:pt x="502" y="186"/>
                  </a:lnTo>
                  <a:lnTo>
                    <a:pt x="498" y="184"/>
                  </a:lnTo>
                  <a:lnTo>
                    <a:pt x="498" y="182"/>
                  </a:lnTo>
                  <a:lnTo>
                    <a:pt x="498" y="181"/>
                  </a:lnTo>
                  <a:lnTo>
                    <a:pt x="496" y="179"/>
                  </a:lnTo>
                  <a:lnTo>
                    <a:pt x="493" y="179"/>
                  </a:lnTo>
                  <a:lnTo>
                    <a:pt x="493" y="175"/>
                  </a:lnTo>
                  <a:lnTo>
                    <a:pt x="489" y="169"/>
                  </a:lnTo>
                  <a:lnTo>
                    <a:pt x="485" y="165"/>
                  </a:lnTo>
                  <a:lnTo>
                    <a:pt x="483" y="165"/>
                  </a:lnTo>
                  <a:lnTo>
                    <a:pt x="483" y="162"/>
                  </a:lnTo>
                  <a:lnTo>
                    <a:pt x="485" y="162"/>
                  </a:lnTo>
                  <a:lnTo>
                    <a:pt x="485" y="165"/>
                  </a:lnTo>
                  <a:lnTo>
                    <a:pt x="489" y="165"/>
                  </a:lnTo>
                  <a:lnTo>
                    <a:pt x="493" y="162"/>
                  </a:lnTo>
                  <a:lnTo>
                    <a:pt x="493" y="160"/>
                  </a:lnTo>
                  <a:lnTo>
                    <a:pt x="502" y="158"/>
                  </a:lnTo>
                  <a:lnTo>
                    <a:pt x="506" y="152"/>
                  </a:lnTo>
                  <a:lnTo>
                    <a:pt x="508" y="148"/>
                  </a:lnTo>
                  <a:lnTo>
                    <a:pt x="512" y="147"/>
                  </a:lnTo>
                  <a:lnTo>
                    <a:pt x="512" y="145"/>
                  </a:lnTo>
                  <a:lnTo>
                    <a:pt x="515" y="143"/>
                  </a:lnTo>
                  <a:lnTo>
                    <a:pt x="519" y="145"/>
                  </a:lnTo>
                  <a:lnTo>
                    <a:pt x="523" y="145"/>
                  </a:lnTo>
                  <a:lnTo>
                    <a:pt x="523" y="141"/>
                  </a:lnTo>
                  <a:lnTo>
                    <a:pt x="523" y="137"/>
                  </a:lnTo>
                  <a:lnTo>
                    <a:pt x="521" y="137"/>
                  </a:lnTo>
                  <a:lnTo>
                    <a:pt x="513" y="137"/>
                  </a:lnTo>
                  <a:lnTo>
                    <a:pt x="510" y="141"/>
                  </a:lnTo>
                  <a:lnTo>
                    <a:pt x="502" y="141"/>
                  </a:lnTo>
                  <a:lnTo>
                    <a:pt x="502" y="141"/>
                  </a:lnTo>
                  <a:lnTo>
                    <a:pt x="498" y="145"/>
                  </a:lnTo>
                  <a:lnTo>
                    <a:pt x="493" y="143"/>
                  </a:lnTo>
                  <a:lnTo>
                    <a:pt x="493" y="145"/>
                  </a:lnTo>
                  <a:lnTo>
                    <a:pt x="489" y="143"/>
                  </a:lnTo>
                  <a:lnTo>
                    <a:pt x="485" y="141"/>
                  </a:lnTo>
                  <a:lnTo>
                    <a:pt x="481" y="147"/>
                  </a:lnTo>
                  <a:lnTo>
                    <a:pt x="478" y="152"/>
                  </a:lnTo>
                  <a:lnTo>
                    <a:pt x="474" y="154"/>
                  </a:lnTo>
                  <a:lnTo>
                    <a:pt x="472" y="154"/>
                  </a:lnTo>
                  <a:lnTo>
                    <a:pt x="472" y="152"/>
                  </a:lnTo>
                  <a:lnTo>
                    <a:pt x="466" y="147"/>
                  </a:lnTo>
                  <a:lnTo>
                    <a:pt x="461" y="143"/>
                  </a:lnTo>
                  <a:lnTo>
                    <a:pt x="459" y="137"/>
                  </a:lnTo>
                  <a:lnTo>
                    <a:pt x="459" y="130"/>
                  </a:lnTo>
                  <a:lnTo>
                    <a:pt x="463" y="122"/>
                  </a:lnTo>
                  <a:lnTo>
                    <a:pt x="466" y="118"/>
                  </a:lnTo>
                  <a:lnTo>
                    <a:pt x="466" y="118"/>
                  </a:lnTo>
                  <a:lnTo>
                    <a:pt x="466" y="118"/>
                  </a:lnTo>
                  <a:lnTo>
                    <a:pt x="466" y="118"/>
                  </a:lnTo>
                  <a:close/>
                  <a:moveTo>
                    <a:pt x="468" y="0"/>
                  </a:moveTo>
                  <a:lnTo>
                    <a:pt x="466" y="3"/>
                  </a:lnTo>
                  <a:lnTo>
                    <a:pt x="468" y="3"/>
                  </a:lnTo>
                  <a:lnTo>
                    <a:pt x="468" y="2"/>
                  </a:lnTo>
                  <a:lnTo>
                    <a:pt x="468" y="0"/>
                  </a:lnTo>
                  <a:lnTo>
                    <a:pt x="468" y="0"/>
                  </a:lnTo>
                  <a:lnTo>
                    <a:pt x="468" y="0"/>
                  </a:lnTo>
                  <a:lnTo>
                    <a:pt x="468" y="0"/>
                  </a:lnTo>
                  <a:close/>
                  <a:moveTo>
                    <a:pt x="472" y="11"/>
                  </a:moveTo>
                  <a:lnTo>
                    <a:pt x="476" y="11"/>
                  </a:lnTo>
                  <a:lnTo>
                    <a:pt x="478" y="11"/>
                  </a:lnTo>
                  <a:lnTo>
                    <a:pt x="480" y="11"/>
                  </a:lnTo>
                  <a:lnTo>
                    <a:pt x="481" y="11"/>
                  </a:lnTo>
                  <a:lnTo>
                    <a:pt x="481" y="11"/>
                  </a:lnTo>
                  <a:lnTo>
                    <a:pt x="478" y="9"/>
                  </a:lnTo>
                  <a:lnTo>
                    <a:pt x="472" y="11"/>
                  </a:lnTo>
                  <a:lnTo>
                    <a:pt x="472" y="11"/>
                  </a:lnTo>
                  <a:lnTo>
                    <a:pt x="472" y="11"/>
                  </a:lnTo>
                  <a:lnTo>
                    <a:pt x="472" y="11"/>
                  </a:lnTo>
                  <a:lnTo>
                    <a:pt x="472" y="11"/>
                  </a:lnTo>
                  <a:lnTo>
                    <a:pt x="472" y="11"/>
                  </a:lnTo>
                  <a:close/>
                  <a:moveTo>
                    <a:pt x="444" y="32"/>
                  </a:moveTo>
                  <a:lnTo>
                    <a:pt x="444" y="34"/>
                  </a:lnTo>
                  <a:lnTo>
                    <a:pt x="448" y="35"/>
                  </a:lnTo>
                  <a:lnTo>
                    <a:pt x="448" y="35"/>
                  </a:lnTo>
                  <a:lnTo>
                    <a:pt x="444" y="32"/>
                  </a:lnTo>
                  <a:lnTo>
                    <a:pt x="444" y="32"/>
                  </a:lnTo>
                  <a:lnTo>
                    <a:pt x="444" y="32"/>
                  </a:lnTo>
                  <a:lnTo>
                    <a:pt x="444" y="32"/>
                  </a:lnTo>
                  <a:close/>
                  <a:moveTo>
                    <a:pt x="451" y="28"/>
                  </a:moveTo>
                  <a:lnTo>
                    <a:pt x="457" y="24"/>
                  </a:lnTo>
                  <a:lnTo>
                    <a:pt x="461" y="24"/>
                  </a:lnTo>
                  <a:lnTo>
                    <a:pt x="461" y="24"/>
                  </a:lnTo>
                  <a:lnTo>
                    <a:pt x="457" y="28"/>
                  </a:lnTo>
                  <a:lnTo>
                    <a:pt x="453" y="28"/>
                  </a:lnTo>
                  <a:lnTo>
                    <a:pt x="451" y="28"/>
                  </a:lnTo>
                  <a:lnTo>
                    <a:pt x="451" y="28"/>
                  </a:lnTo>
                  <a:lnTo>
                    <a:pt x="451" y="28"/>
                  </a:lnTo>
                  <a:lnTo>
                    <a:pt x="451" y="28"/>
                  </a:lnTo>
                  <a:close/>
                  <a:moveTo>
                    <a:pt x="414" y="49"/>
                  </a:moveTo>
                  <a:lnTo>
                    <a:pt x="414" y="49"/>
                  </a:lnTo>
                  <a:lnTo>
                    <a:pt x="414" y="49"/>
                  </a:lnTo>
                  <a:lnTo>
                    <a:pt x="414" y="49"/>
                  </a:lnTo>
                  <a:lnTo>
                    <a:pt x="414" y="49"/>
                  </a:lnTo>
                  <a:lnTo>
                    <a:pt x="414" y="49"/>
                  </a:lnTo>
                  <a:lnTo>
                    <a:pt x="414" y="49"/>
                  </a:lnTo>
                  <a:close/>
                  <a:moveTo>
                    <a:pt x="414" y="45"/>
                  </a:moveTo>
                  <a:lnTo>
                    <a:pt x="414" y="49"/>
                  </a:lnTo>
                  <a:lnTo>
                    <a:pt x="414" y="49"/>
                  </a:lnTo>
                  <a:lnTo>
                    <a:pt x="417" y="49"/>
                  </a:lnTo>
                  <a:lnTo>
                    <a:pt x="417" y="49"/>
                  </a:lnTo>
                  <a:lnTo>
                    <a:pt x="414" y="45"/>
                  </a:lnTo>
                  <a:lnTo>
                    <a:pt x="414" y="45"/>
                  </a:lnTo>
                  <a:lnTo>
                    <a:pt x="414" y="45"/>
                  </a:lnTo>
                  <a:lnTo>
                    <a:pt x="414" y="45"/>
                  </a:lnTo>
                  <a:close/>
                  <a:moveTo>
                    <a:pt x="417" y="56"/>
                  </a:moveTo>
                  <a:lnTo>
                    <a:pt x="414" y="56"/>
                  </a:lnTo>
                  <a:lnTo>
                    <a:pt x="414" y="58"/>
                  </a:lnTo>
                  <a:lnTo>
                    <a:pt x="417" y="56"/>
                  </a:lnTo>
                  <a:lnTo>
                    <a:pt x="417" y="56"/>
                  </a:lnTo>
                  <a:lnTo>
                    <a:pt x="417" y="56"/>
                  </a:lnTo>
                  <a:lnTo>
                    <a:pt x="417" y="56"/>
                  </a:lnTo>
                  <a:close/>
                  <a:moveTo>
                    <a:pt x="410" y="60"/>
                  </a:moveTo>
                  <a:lnTo>
                    <a:pt x="414" y="60"/>
                  </a:lnTo>
                  <a:lnTo>
                    <a:pt x="414" y="64"/>
                  </a:lnTo>
                  <a:lnTo>
                    <a:pt x="414" y="64"/>
                  </a:lnTo>
                  <a:lnTo>
                    <a:pt x="410" y="60"/>
                  </a:lnTo>
                  <a:lnTo>
                    <a:pt x="410" y="60"/>
                  </a:lnTo>
                  <a:lnTo>
                    <a:pt x="410" y="60"/>
                  </a:lnTo>
                  <a:lnTo>
                    <a:pt x="410" y="60"/>
                  </a:lnTo>
                  <a:close/>
                  <a:moveTo>
                    <a:pt x="389" y="192"/>
                  </a:moveTo>
                  <a:lnTo>
                    <a:pt x="389" y="192"/>
                  </a:lnTo>
                  <a:lnTo>
                    <a:pt x="389" y="197"/>
                  </a:lnTo>
                  <a:lnTo>
                    <a:pt x="389" y="197"/>
                  </a:lnTo>
                  <a:lnTo>
                    <a:pt x="389" y="192"/>
                  </a:lnTo>
                  <a:lnTo>
                    <a:pt x="389" y="192"/>
                  </a:lnTo>
                  <a:lnTo>
                    <a:pt x="389" y="192"/>
                  </a:lnTo>
                  <a:lnTo>
                    <a:pt x="389" y="192"/>
                  </a:lnTo>
                  <a:lnTo>
                    <a:pt x="389" y="192"/>
                  </a:lnTo>
                  <a:close/>
                  <a:moveTo>
                    <a:pt x="385" y="192"/>
                  </a:moveTo>
                  <a:lnTo>
                    <a:pt x="389" y="197"/>
                  </a:lnTo>
                  <a:lnTo>
                    <a:pt x="385" y="201"/>
                  </a:lnTo>
                  <a:lnTo>
                    <a:pt x="384" y="205"/>
                  </a:lnTo>
                  <a:lnTo>
                    <a:pt x="384" y="203"/>
                  </a:lnTo>
                  <a:lnTo>
                    <a:pt x="384" y="197"/>
                  </a:lnTo>
                  <a:lnTo>
                    <a:pt x="385" y="190"/>
                  </a:lnTo>
                  <a:lnTo>
                    <a:pt x="385" y="190"/>
                  </a:lnTo>
                  <a:lnTo>
                    <a:pt x="385" y="192"/>
                  </a:lnTo>
                  <a:lnTo>
                    <a:pt x="385" y="192"/>
                  </a:lnTo>
                  <a:lnTo>
                    <a:pt x="385" y="192"/>
                  </a:lnTo>
                  <a:lnTo>
                    <a:pt x="385" y="192"/>
                  </a:lnTo>
                  <a:close/>
                  <a:moveTo>
                    <a:pt x="259" y="133"/>
                  </a:moveTo>
                  <a:lnTo>
                    <a:pt x="265" y="133"/>
                  </a:lnTo>
                  <a:lnTo>
                    <a:pt x="265" y="137"/>
                  </a:lnTo>
                  <a:lnTo>
                    <a:pt x="263" y="137"/>
                  </a:lnTo>
                  <a:lnTo>
                    <a:pt x="259" y="137"/>
                  </a:lnTo>
                  <a:lnTo>
                    <a:pt x="259" y="133"/>
                  </a:lnTo>
                  <a:lnTo>
                    <a:pt x="259" y="133"/>
                  </a:lnTo>
                  <a:lnTo>
                    <a:pt x="259" y="133"/>
                  </a:lnTo>
                  <a:lnTo>
                    <a:pt x="259" y="133"/>
                  </a:lnTo>
                  <a:lnTo>
                    <a:pt x="259" y="133"/>
                  </a:lnTo>
                  <a:close/>
                  <a:moveTo>
                    <a:pt x="261" y="141"/>
                  </a:moveTo>
                  <a:lnTo>
                    <a:pt x="267" y="143"/>
                  </a:lnTo>
                  <a:lnTo>
                    <a:pt x="267" y="145"/>
                  </a:lnTo>
                  <a:lnTo>
                    <a:pt x="271" y="145"/>
                  </a:lnTo>
                  <a:lnTo>
                    <a:pt x="271" y="147"/>
                  </a:lnTo>
                  <a:lnTo>
                    <a:pt x="265" y="147"/>
                  </a:lnTo>
                  <a:lnTo>
                    <a:pt x="263" y="147"/>
                  </a:lnTo>
                  <a:lnTo>
                    <a:pt x="261" y="143"/>
                  </a:lnTo>
                  <a:lnTo>
                    <a:pt x="261" y="141"/>
                  </a:lnTo>
                  <a:lnTo>
                    <a:pt x="261" y="141"/>
                  </a:lnTo>
                  <a:lnTo>
                    <a:pt x="261" y="141"/>
                  </a:lnTo>
                  <a:lnTo>
                    <a:pt x="261" y="141"/>
                  </a:lnTo>
                  <a:close/>
                  <a:moveTo>
                    <a:pt x="265" y="147"/>
                  </a:moveTo>
                  <a:lnTo>
                    <a:pt x="271" y="148"/>
                  </a:lnTo>
                  <a:lnTo>
                    <a:pt x="272" y="150"/>
                  </a:lnTo>
                  <a:lnTo>
                    <a:pt x="267" y="154"/>
                  </a:lnTo>
                  <a:lnTo>
                    <a:pt x="267" y="154"/>
                  </a:lnTo>
                  <a:lnTo>
                    <a:pt x="265" y="152"/>
                  </a:lnTo>
                  <a:lnTo>
                    <a:pt x="265" y="150"/>
                  </a:lnTo>
                  <a:lnTo>
                    <a:pt x="265" y="150"/>
                  </a:lnTo>
                  <a:lnTo>
                    <a:pt x="265" y="147"/>
                  </a:lnTo>
                  <a:lnTo>
                    <a:pt x="265" y="147"/>
                  </a:lnTo>
                  <a:lnTo>
                    <a:pt x="265" y="147"/>
                  </a:lnTo>
                  <a:lnTo>
                    <a:pt x="265" y="147"/>
                  </a:lnTo>
                  <a:close/>
                  <a:moveTo>
                    <a:pt x="256" y="103"/>
                  </a:moveTo>
                  <a:lnTo>
                    <a:pt x="259" y="100"/>
                  </a:lnTo>
                  <a:lnTo>
                    <a:pt x="263" y="92"/>
                  </a:lnTo>
                  <a:lnTo>
                    <a:pt x="265" y="92"/>
                  </a:lnTo>
                  <a:lnTo>
                    <a:pt x="267" y="88"/>
                  </a:lnTo>
                  <a:lnTo>
                    <a:pt x="272" y="98"/>
                  </a:lnTo>
                  <a:lnTo>
                    <a:pt x="280" y="100"/>
                  </a:lnTo>
                  <a:lnTo>
                    <a:pt x="280" y="101"/>
                  </a:lnTo>
                  <a:lnTo>
                    <a:pt x="282" y="105"/>
                  </a:lnTo>
                  <a:lnTo>
                    <a:pt x="284" y="109"/>
                  </a:lnTo>
                  <a:lnTo>
                    <a:pt x="288" y="109"/>
                  </a:lnTo>
                  <a:lnTo>
                    <a:pt x="293" y="109"/>
                  </a:lnTo>
                  <a:lnTo>
                    <a:pt x="293" y="105"/>
                  </a:lnTo>
                  <a:lnTo>
                    <a:pt x="299" y="107"/>
                  </a:lnTo>
                  <a:lnTo>
                    <a:pt x="301" y="105"/>
                  </a:lnTo>
                  <a:lnTo>
                    <a:pt x="310" y="105"/>
                  </a:lnTo>
                  <a:lnTo>
                    <a:pt x="321" y="101"/>
                  </a:lnTo>
                  <a:lnTo>
                    <a:pt x="323" y="98"/>
                  </a:lnTo>
                  <a:lnTo>
                    <a:pt x="331" y="98"/>
                  </a:lnTo>
                  <a:lnTo>
                    <a:pt x="336" y="101"/>
                  </a:lnTo>
                  <a:lnTo>
                    <a:pt x="338" y="103"/>
                  </a:lnTo>
                  <a:lnTo>
                    <a:pt x="342" y="103"/>
                  </a:lnTo>
                  <a:lnTo>
                    <a:pt x="352" y="98"/>
                  </a:lnTo>
                  <a:lnTo>
                    <a:pt x="359" y="98"/>
                  </a:lnTo>
                  <a:lnTo>
                    <a:pt x="359" y="94"/>
                  </a:lnTo>
                  <a:lnTo>
                    <a:pt x="365" y="84"/>
                  </a:lnTo>
                  <a:lnTo>
                    <a:pt x="368" y="75"/>
                  </a:lnTo>
                  <a:lnTo>
                    <a:pt x="374" y="69"/>
                  </a:lnTo>
                  <a:lnTo>
                    <a:pt x="378" y="52"/>
                  </a:lnTo>
                  <a:lnTo>
                    <a:pt x="378" y="51"/>
                  </a:lnTo>
                  <a:lnTo>
                    <a:pt x="380" y="49"/>
                  </a:lnTo>
                  <a:lnTo>
                    <a:pt x="380" y="45"/>
                  </a:lnTo>
                  <a:lnTo>
                    <a:pt x="385" y="39"/>
                  </a:lnTo>
                  <a:lnTo>
                    <a:pt x="385" y="41"/>
                  </a:lnTo>
                  <a:lnTo>
                    <a:pt x="393" y="41"/>
                  </a:lnTo>
                  <a:lnTo>
                    <a:pt x="400" y="41"/>
                  </a:lnTo>
                  <a:lnTo>
                    <a:pt x="402" y="41"/>
                  </a:lnTo>
                  <a:lnTo>
                    <a:pt x="408" y="41"/>
                  </a:lnTo>
                  <a:lnTo>
                    <a:pt x="414" y="45"/>
                  </a:lnTo>
                  <a:lnTo>
                    <a:pt x="410" y="45"/>
                  </a:lnTo>
                  <a:lnTo>
                    <a:pt x="410" y="45"/>
                  </a:lnTo>
                  <a:lnTo>
                    <a:pt x="410" y="49"/>
                  </a:lnTo>
                  <a:lnTo>
                    <a:pt x="410" y="49"/>
                  </a:lnTo>
                  <a:lnTo>
                    <a:pt x="414" y="51"/>
                  </a:lnTo>
                  <a:lnTo>
                    <a:pt x="417" y="54"/>
                  </a:lnTo>
                  <a:lnTo>
                    <a:pt x="414" y="56"/>
                  </a:lnTo>
                  <a:lnTo>
                    <a:pt x="408" y="54"/>
                  </a:lnTo>
                  <a:lnTo>
                    <a:pt x="406" y="56"/>
                  </a:lnTo>
                  <a:lnTo>
                    <a:pt x="410" y="60"/>
                  </a:lnTo>
                  <a:lnTo>
                    <a:pt x="410" y="60"/>
                  </a:lnTo>
                  <a:lnTo>
                    <a:pt x="410" y="64"/>
                  </a:lnTo>
                  <a:lnTo>
                    <a:pt x="410" y="64"/>
                  </a:lnTo>
                  <a:lnTo>
                    <a:pt x="410" y="64"/>
                  </a:lnTo>
                  <a:lnTo>
                    <a:pt x="410" y="69"/>
                  </a:lnTo>
                  <a:lnTo>
                    <a:pt x="414" y="73"/>
                  </a:lnTo>
                  <a:lnTo>
                    <a:pt x="417" y="79"/>
                  </a:lnTo>
                  <a:lnTo>
                    <a:pt x="423" y="81"/>
                  </a:lnTo>
                  <a:lnTo>
                    <a:pt x="419" y="84"/>
                  </a:lnTo>
                  <a:lnTo>
                    <a:pt x="414" y="84"/>
                  </a:lnTo>
                  <a:lnTo>
                    <a:pt x="414" y="88"/>
                  </a:lnTo>
                  <a:lnTo>
                    <a:pt x="417" y="88"/>
                  </a:lnTo>
                  <a:lnTo>
                    <a:pt x="417" y="92"/>
                  </a:lnTo>
                  <a:lnTo>
                    <a:pt x="419" y="92"/>
                  </a:lnTo>
                  <a:lnTo>
                    <a:pt x="427" y="101"/>
                  </a:lnTo>
                  <a:lnTo>
                    <a:pt x="431" y="101"/>
                  </a:lnTo>
                  <a:lnTo>
                    <a:pt x="432" y="105"/>
                  </a:lnTo>
                  <a:lnTo>
                    <a:pt x="434" y="107"/>
                  </a:lnTo>
                  <a:lnTo>
                    <a:pt x="438" y="107"/>
                  </a:lnTo>
                  <a:lnTo>
                    <a:pt x="434" y="109"/>
                  </a:lnTo>
                  <a:lnTo>
                    <a:pt x="434" y="113"/>
                  </a:lnTo>
                  <a:lnTo>
                    <a:pt x="432" y="109"/>
                  </a:lnTo>
                  <a:lnTo>
                    <a:pt x="429" y="113"/>
                  </a:lnTo>
                  <a:lnTo>
                    <a:pt x="425" y="113"/>
                  </a:lnTo>
                  <a:lnTo>
                    <a:pt x="417" y="107"/>
                  </a:lnTo>
                  <a:lnTo>
                    <a:pt x="419" y="109"/>
                  </a:lnTo>
                  <a:lnTo>
                    <a:pt x="417" y="113"/>
                  </a:lnTo>
                  <a:lnTo>
                    <a:pt x="417" y="109"/>
                  </a:lnTo>
                  <a:lnTo>
                    <a:pt x="414" y="113"/>
                  </a:lnTo>
                  <a:lnTo>
                    <a:pt x="414" y="116"/>
                  </a:lnTo>
                  <a:lnTo>
                    <a:pt x="410" y="118"/>
                  </a:lnTo>
                  <a:lnTo>
                    <a:pt x="410" y="126"/>
                  </a:lnTo>
                  <a:lnTo>
                    <a:pt x="410" y="128"/>
                  </a:lnTo>
                  <a:lnTo>
                    <a:pt x="408" y="133"/>
                  </a:lnTo>
                  <a:lnTo>
                    <a:pt x="402" y="137"/>
                  </a:lnTo>
                  <a:lnTo>
                    <a:pt x="404" y="143"/>
                  </a:lnTo>
                  <a:lnTo>
                    <a:pt x="402" y="147"/>
                  </a:lnTo>
                  <a:lnTo>
                    <a:pt x="399" y="150"/>
                  </a:lnTo>
                  <a:lnTo>
                    <a:pt x="397" y="147"/>
                  </a:lnTo>
                  <a:lnTo>
                    <a:pt x="395" y="145"/>
                  </a:lnTo>
                  <a:lnTo>
                    <a:pt x="397" y="148"/>
                  </a:lnTo>
                  <a:lnTo>
                    <a:pt x="397" y="152"/>
                  </a:lnTo>
                  <a:lnTo>
                    <a:pt x="393" y="156"/>
                  </a:lnTo>
                  <a:lnTo>
                    <a:pt x="393" y="160"/>
                  </a:lnTo>
                  <a:lnTo>
                    <a:pt x="389" y="160"/>
                  </a:lnTo>
                  <a:lnTo>
                    <a:pt x="385" y="160"/>
                  </a:lnTo>
                  <a:lnTo>
                    <a:pt x="389" y="162"/>
                  </a:lnTo>
                  <a:lnTo>
                    <a:pt x="385" y="162"/>
                  </a:lnTo>
                  <a:lnTo>
                    <a:pt x="389" y="162"/>
                  </a:lnTo>
                  <a:lnTo>
                    <a:pt x="393" y="165"/>
                  </a:lnTo>
                  <a:lnTo>
                    <a:pt x="393" y="167"/>
                  </a:lnTo>
                  <a:lnTo>
                    <a:pt x="389" y="167"/>
                  </a:lnTo>
                  <a:lnTo>
                    <a:pt x="389" y="169"/>
                  </a:lnTo>
                  <a:lnTo>
                    <a:pt x="393" y="169"/>
                  </a:lnTo>
                  <a:lnTo>
                    <a:pt x="393" y="171"/>
                  </a:lnTo>
                  <a:lnTo>
                    <a:pt x="393" y="175"/>
                  </a:lnTo>
                  <a:lnTo>
                    <a:pt x="389" y="173"/>
                  </a:lnTo>
                  <a:lnTo>
                    <a:pt x="389" y="173"/>
                  </a:lnTo>
                  <a:lnTo>
                    <a:pt x="389" y="175"/>
                  </a:lnTo>
                  <a:lnTo>
                    <a:pt x="389" y="177"/>
                  </a:lnTo>
                  <a:lnTo>
                    <a:pt x="389" y="177"/>
                  </a:lnTo>
                  <a:lnTo>
                    <a:pt x="389" y="184"/>
                  </a:lnTo>
                  <a:lnTo>
                    <a:pt x="385" y="184"/>
                  </a:lnTo>
                  <a:lnTo>
                    <a:pt x="385" y="182"/>
                  </a:lnTo>
                  <a:lnTo>
                    <a:pt x="385" y="186"/>
                  </a:lnTo>
                  <a:lnTo>
                    <a:pt x="385" y="190"/>
                  </a:lnTo>
                  <a:lnTo>
                    <a:pt x="380" y="196"/>
                  </a:lnTo>
                  <a:lnTo>
                    <a:pt x="374" y="199"/>
                  </a:lnTo>
                  <a:lnTo>
                    <a:pt x="368" y="201"/>
                  </a:lnTo>
                  <a:lnTo>
                    <a:pt x="361" y="205"/>
                  </a:lnTo>
                  <a:lnTo>
                    <a:pt x="355" y="205"/>
                  </a:lnTo>
                  <a:lnTo>
                    <a:pt x="355" y="199"/>
                  </a:lnTo>
                  <a:lnTo>
                    <a:pt x="355" y="197"/>
                  </a:lnTo>
                  <a:lnTo>
                    <a:pt x="355" y="194"/>
                  </a:lnTo>
                  <a:lnTo>
                    <a:pt x="355" y="192"/>
                  </a:lnTo>
                  <a:lnTo>
                    <a:pt x="353" y="194"/>
                  </a:lnTo>
                  <a:lnTo>
                    <a:pt x="352" y="190"/>
                  </a:lnTo>
                  <a:lnTo>
                    <a:pt x="350" y="192"/>
                  </a:lnTo>
                  <a:lnTo>
                    <a:pt x="346" y="190"/>
                  </a:lnTo>
                  <a:lnTo>
                    <a:pt x="344" y="190"/>
                  </a:lnTo>
                  <a:lnTo>
                    <a:pt x="342" y="190"/>
                  </a:lnTo>
                  <a:lnTo>
                    <a:pt x="344" y="194"/>
                  </a:lnTo>
                  <a:lnTo>
                    <a:pt x="340" y="192"/>
                  </a:lnTo>
                  <a:lnTo>
                    <a:pt x="338" y="190"/>
                  </a:lnTo>
                  <a:lnTo>
                    <a:pt x="338" y="186"/>
                  </a:lnTo>
                  <a:lnTo>
                    <a:pt x="336" y="186"/>
                  </a:lnTo>
                  <a:lnTo>
                    <a:pt x="335" y="186"/>
                  </a:lnTo>
                  <a:lnTo>
                    <a:pt x="331" y="186"/>
                  </a:lnTo>
                  <a:lnTo>
                    <a:pt x="331" y="186"/>
                  </a:lnTo>
                  <a:lnTo>
                    <a:pt x="327" y="190"/>
                  </a:lnTo>
                  <a:lnTo>
                    <a:pt x="323" y="190"/>
                  </a:lnTo>
                  <a:lnTo>
                    <a:pt x="321" y="190"/>
                  </a:lnTo>
                  <a:lnTo>
                    <a:pt x="320" y="192"/>
                  </a:lnTo>
                  <a:lnTo>
                    <a:pt x="318" y="190"/>
                  </a:lnTo>
                  <a:lnTo>
                    <a:pt x="316" y="190"/>
                  </a:lnTo>
                  <a:lnTo>
                    <a:pt x="310" y="196"/>
                  </a:lnTo>
                  <a:lnTo>
                    <a:pt x="310" y="196"/>
                  </a:lnTo>
                  <a:lnTo>
                    <a:pt x="310" y="192"/>
                  </a:lnTo>
                  <a:lnTo>
                    <a:pt x="310" y="186"/>
                  </a:lnTo>
                  <a:lnTo>
                    <a:pt x="306" y="182"/>
                  </a:lnTo>
                  <a:lnTo>
                    <a:pt x="306" y="179"/>
                  </a:lnTo>
                  <a:lnTo>
                    <a:pt x="304" y="177"/>
                  </a:lnTo>
                  <a:lnTo>
                    <a:pt x="306" y="179"/>
                  </a:lnTo>
                  <a:lnTo>
                    <a:pt x="304" y="182"/>
                  </a:lnTo>
                  <a:lnTo>
                    <a:pt x="301" y="184"/>
                  </a:lnTo>
                  <a:lnTo>
                    <a:pt x="301" y="182"/>
                  </a:lnTo>
                  <a:lnTo>
                    <a:pt x="297" y="184"/>
                  </a:lnTo>
                  <a:lnTo>
                    <a:pt x="293" y="186"/>
                  </a:lnTo>
                  <a:lnTo>
                    <a:pt x="289" y="184"/>
                  </a:lnTo>
                  <a:lnTo>
                    <a:pt x="286" y="184"/>
                  </a:lnTo>
                  <a:lnTo>
                    <a:pt x="284" y="181"/>
                  </a:lnTo>
                  <a:lnTo>
                    <a:pt x="282" y="184"/>
                  </a:lnTo>
                  <a:lnTo>
                    <a:pt x="280" y="184"/>
                  </a:lnTo>
                  <a:lnTo>
                    <a:pt x="276" y="179"/>
                  </a:lnTo>
                  <a:lnTo>
                    <a:pt x="276" y="173"/>
                  </a:lnTo>
                  <a:lnTo>
                    <a:pt x="276" y="165"/>
                  </a:lnTo>
                  <a:lnTo>
                    <a:pt x="272" y="165"/>
                  </a:lnTo>
                  <a:lnTo>
                    <a:pt x="272" y="162"/>
                  </a:lnTo>
                  <a:lnTo>
                    <a:pt x="272" y="160"/>
                  </a:lnTo>
                  <a:lnTo>
                    <a:pt x="276" y="156"/>
                  </a:lnTo>
                  <a:lnTo>
                    <a:pt x="276" y="152"/>
                  </a:lnTo>
                  <a:lnTo>
                    <a:pt x="276" y="148"/>
                  </a:lnTo>
                  <a:lnTo>
                    <a:pt x="271" y="143"/>
                  </a:lnTo>
                  <a:lnTo>
                    <a:pt x="265" y="141"/>
                  </a:lnTo>
                  <a:lnTo>
                    <a:pt x="261" y="141"/>
                  </a:lnTo>
                  <a:lnTo>
                    <a:pt x="261" y="137"/>
                  </a:lnTo>
                  <a:lnTo>
                    <a:pt x="263" y="137"/>
                  </a:lnTo>
                  <a:lnTo>
                    <a:pt x="267" y="137"/>
                  </a:lnTo>
                  <a:lnTo>
                    <a:pt x="272" y="133"/>
                  </a:lnTo>
                  <a:lnTo>
                    <a:pt x="276" y="132"/>
                  </a:lnTo>
                  <a:lnTo>
                    <a:pt x="280" y="132"/>
                  </a:lnTo>
                  <a:lnTo>
                    <a:pt x="276" y="130"/>
                  </a:lnTo>
                  <a:lnTo>
                    <a:pt x="272" y="133"/>
                  </a:lnTo>
                  <a:lnTo>
                    <a:pt x="267" y="133"/>
                  </a:lnTo>
                  <a:lnTo>
                    <a:pt x="265" y="133"/>
                  </a:lnTo>
                  <a:lnTo>
                    <a:pt x="261" y="133"/>
                  </a:lnTo>
                  <a:lnTo>
                    <a:pt x="257" y="130"/>
                  </a:lnTo>
                  <a:lnTo>
                    <a:pt x="259" y="128"/>
                  </a:lnTo>
                  <a:lnTo>
                    <a:pt x="261" y="130"/>
                  </a:lnTo>
                  <a:lnTo>
                    <a:pt x="259" y="126"/>
                  </a:lnTo>
                  <a:lnTo>
                    <a:pt x="256" y="118"/>
                  </a:lnTo>
                  <a:lnTo>
                    <a:pt x="256" y="113"/>
                  </a:lnTo>
                  <a:lnTo>
                    <a:pt x="256" y="113"/>
                  </a:lnTo>
                  <a:lnTo>
                    <a:pt x="257" y="109"/>
                  </a:lnTo>
                  <a:lnTo>
                    <a:pt x="256" y="107"/>
                  </a:lnTo>
                  <a:lnTo>
                    <a:pt x="256" y="103"/>
                  </a:lnTo>
                  <a:lnTo>
                    <a:pt x="256" y="103"/>
                  </a:lnTo>
                  <a:lnTo>
                    <a:pt x="256" y="103"/>
                  </a:lnTo>
                  <a:lnTo>
                    <a:pt x="256" y="103"/>
                  </a:lnTo>
                  <a:close/>
                  <a:moveTo>
                    <a:pt x="734" y="143"/>
                  </a:moveTo>
                  <a:lnTo>
                    <a:pt x="732" y="143"/>
                  </a:lnTo>
                  <a:lnTo>
                    <a:pt x="734" y="147"/>
                  </a:lnTo>
                  <a:lnTo>
                    <a:pt x="737" y="145"/>
                  </a:lnTo>
                  <a:lnTo>
                    <a:pt x="734" y="143"/>
                  </a:lnTo>
                  <a:lnTo>
                    <a:pt x="734" y="143"/>
                  </a:lnTo>
                  <a:lnTo>
                    <a:pt x="734" y="143"/>
                  </a:lnTo>
                  <a:lnTo>
                    <a:pt x="734" y="143"/>
                  </a:lnTo>
                  <a:close/>
                  <a:moveTo>
                    <a:pt x="743" y="156"/>
                  </a:moveTo>
                  <a:lnTo>
                    <a:pt x="737" y="156"/>
                  </a:lnTo>
                  <a:lnTo>
                    <a:pt x="741" y="156"/>
                  </a:lnTo>
                  <a:lnTo>
                    <a:pt x="743" y="156"/>
                  </a:lnTo>
                  <a:lnTo>
                    <a:pt x="743" y="156"/>
                  </a:lnTo>
                  <a:lnTo>
                    <a:pt x="743" y="156"/>
                  </a:lnTo>
                  <a:lnTo>
                    <a:pt x="743" y="156"/>
                  </a:lnTo>
                  <a:close/>
                  <a:moveTo>
                    <a:pt x="745" y="156"/>
                  </a:moveTo>
                  <a:lnTo>
                    <a:pt x="745" y="156"/>
                  </a:lnTo>
                  <a:lnTo>
                    <a:pt x="747" y="158"/>
                  </a:lnTo>
                  <a:lnTo>
                    <a:pt x="752" y="160"/>
                  </a:lnTo>
                  <a:lnTo>
                    <a:pt x="760" y="162"/>
                  </a:lnTo>
                  <a:lnTo>
                    <a:pt x="769" y="160"/>
                  </a:lnTo>
                  <a:lnTo>
                    <a:pt x="771" y="160"/>
                  </a:lnTo>
                  <a:lnTo>
                    <a:pt x="764" y="158"/>
                  </a:lnTo>
                  <a:lnTo>
                    <a:pt x="762" y="158"/>
                  </a:lnTo>
                  <a:lnTo>
                    <a:pt x="754" y="158"/>
                  </a:lnTo>
                  <a:lnTo>
                    <a:pt x="752" y="160"/>
                  </a:lnTo>
                  <a:lnTo>
                    <a:pt x="745" y="156"/>
                  </a:lnTo>
                  <a:lnTo>
                    <a:pt x="745" y="156"/>
                  </a:lnTo>
                  <a:lnTo>
                    <a:pt x="745" y="156"/>
                  </a:lnTo>
                  <a:lnTo>
                    <a:pt x="745" y="156"/>
                  </a:lnTo>
                  <a:close/>
                  <a:moveTo>
                    <a:pt x="745" y="137"/>
                  </a:moveTo>
                  <a:lnTo>
                    <a:pt x="749" y="141"/>
                  </a:lnTo>
                  <a:lnTo>
                    <a:pt x="749" y="141"/>
                  </a:lnTo>
                  <a:lnTo>
                    <a:pt x="749" y="141"/>
                  </a:lnTo>
                  <a:lnTo>
                    <a:pt x="752" y="143"/>
                  </a:lnTo>
                  <a:lnTo>
                    <a:pt x="752" y="147"/>
                  </a:lnTo>
                  <a:lnTo>
                    <a:pt x="754" y="147"/>
                  </a:lnTo>
                  <a:lnTo>
                    <a:pt x="756" y="147"/>
                  </a:lnTo>
                  <a:lnTo>
                    <a:pt x="758" y="147"/>
                  </a:lnTo>
                  <a:lnTo>
                    <a:pt x="762" y="147"/>
                  </a:lnTo>
                  <a:lnTo>
                    <a:pt x="760" y="145"/>
                  </a:lnTo>
                  <a:lnTo>
                    <a:pt x="758" y="143"/>
                  </a:lnTo>
                  <a:lnTo>
                    <a:pt x="754" y="141"/>
                  </a:lnTo>
                  <a:lnTo>
                    <a:pt x="752" y="137"/>
                  </a:lnTo>
                  <a:lnTo>
                    <a:pt x="749" y="137"/>
                  </a:lnTo>
                  <a:lnTo>
                    <a:pt x="745" y="137"/>
                  </a:lnTo>
                  <a:lnTo>
                    <a:pt x="745" y="137"/>
                  </a:lnTo>
                  <a:lnTo>
                    <a:pt x="745" y="137"/>
                  </a:lnTo>
                  <a:lnTo>
                    <a:pt x="745" y="137"/>
                  </a:lnTo>
                  <a:lnTo>
                    <a:pt x="745" y="137"/>
                  </a:lnTo>
                  <a:close/>
                  <a:moveTo>
                    <a:pt x="690" y="231"/>
                  </a:moveTo>
                  <a:lnTo>
                    <a:pt x="694" y="235"/>
                  </a:lnTo>
                  <a:lnTo>
                    <a:pt x="694" y="235"/>
                  </a:lnTo>
                  <a:lnTo>
                    <a:pt x="694" y="239"/>
                  </a:lnTo>
                  <a:lnTo>
                    <a:pt x="694" y="235"/>
                  </a:lnTo>
                  <a:lnTo>
                    <a:pt x="690" y="231"/>
                  </a:lnTo>
                  <a:lnTo>
                    <a:pt x="690" y="231"/>
                  </a:lnTo>
                  <a:lnTo>
                    <a:pt x="690" y="231"/>
                  </a:lnTo>
                  <a:lnTo>
                    <a:pt x="690" y="231"/>
                  </a:lnTo>
                  <a:close/>
                  <a:moveTo>
                    <a:pt x="702" y="228"/>
                  </a:moveTo>
                  <a:lnTo>
                    <a:pt x="698" y="229"/>
                  </a:lnTo>
                  <a:lnTo>
                    <a:pt x="698" y="235"/>
                  </a:lnTo>
                  <a:lnTo>
                    <a:pt x="694" y="239"/>
                  </a:lnTo>
                  <a:lnTo>
                    <a:pt x="698" y="239"/>
                  </a:lnTo>
                  <a:lnTo>
                    <a:pt x="700" y="229"/>
                  </a:lnTo>
                  <a:lnTo>
                    <a:pt x="702" y="228"/>
                  </a:lnTo>
                  <a:lnTo>
                    <a:pt x="702" y="228"/>
                  </a:lnTo>
                  <a:lnTo>
                    <a:pt x="702" y="228"/>
                  </a:lnTo>
                  <a:lnTo>
                    <a:pt x="702" y="228"/>
                  </a:lnTo>
                  <a:close/>
                  <a:moveTo>
                    <a:pt x="730" y="252"/>
                  </a:moveTo>
                  <a:lnTo>
                    <a:pt x="728" y="254"/>
                  </a:lnTo>
                  <a:lnTo>
                    <a:pt x="730" y="254"/>
                  </a:lnTo>
                  <a:lnTo>
                    <a:pt x="730" y="252"/>
                  </a:lnTo>
                  <a:lnTo>
                    <a:pt x="730" y="252"/>
                  </a:lnTo>
                  <a:lnTo>
                    <a:pt x="730" y="252"/>
                  </a:lnTo>
                  <a:lnTo>
                    <a:pt x="730" y="252"/>
                  </a:lnTo>
                  <a:lnTo>
                    <a:pt x="730" y="252"/>
                  </a:lnTo>
                  <a:close/>
                  <a:moveTo>
                    <a:pt x="719" y="245"/>
                  </a:moveTo>
                  <a:lnTo>
                    <a:pt x="719" y="243"/>
                  </a:lnTo>
                  <a:lnTo>
                    <a:pt x="719" y="245"/>
                  </a:lnTo>
                  <a:lnTo>
                    <a:pt x="719" y="248"/>
                  </a:lnTo>
                  <a:lnTo>
                    <a:pt x="719" y="250"/>
                  </a:lnTo>
                  <a:lnTo>
                    <a:pt x="722" y="252"/>
                  </a:lnTo>
                  <a:lnTo>
                    <a:pt x="719" y="252"/>
                  </a:lnTo>
                  <a:lnTo>
                    <a:pt x="719" y="250"/>
                  </a:lnTo>
                  <a:lnTo>
                    <a:pt x="719" y="254"/>
                  </a:lnTo>
                  <a:lnTo>
                    <a:pt x="719" y="256"/>
                  </a:lnTo>
                  <a:lnTo>
                    <a:pt x="722" y="256"/>
                  </a:lnTo>
                  <a:lnTo>
                    <a:pt x="724" y="252"/>
                  </a:lnTo>
                  <a:lnTo>
                    <a:pt x="728" y="252"/>
                  </a:lnTo>
                  <a:lnTo>
                    <a:pt x="724" y="250"/>
                  </a:lnTo>
                  <a:lnTo>
                    <a:pt x="724" y="246"/>
                  </a:lnTo>
                  <a:lnTo>
                    <a:pt x="719" y="245"/>
                  </a:lnTo>
                  <a:lnTo>
                    <a:pt x="719" y="245"/>
                  </a:lnTo>
                  <a:lnTo>
                    <a:pt x="719" y="245"/>
                  </a:lnTo>
                  <a:lnTo>
                    <a:pt x="719" y="245"/>
                  </a:lnTo>
                  <a:close/>
                  <a:moveTo>
                    <a:pt x="728" y="246"/>
                  </a:moveTo>
                  <a:lnTo>
                    <a:pt x="728" y="246"/>
                  </a:lnTo>
                  <a:lnTo>
                    <a:pt x="724" y="246"/>
                  </a:lnTo>
                  <a:lnTo>
                    <a:pt x="724" y="248"/>
                  </a:lnTo>
                  <a:lnTo>
                    <a:pt x="728" y="250"/>
                  </a:lnTo>
                  <a:lnTo>
                    <a:pt x="728" y="250"/>
                  </a:lnTo>
                  <a:lnTo>
                    <a:pt x="728" y="246"/>
                  </a:lnTo>
                  <a:lnTo>
                    <a:pt x="728" y="246"/>
                  </a:lnTo>
                  <a:lnTo>
                    <a:pt x="728" y="246"/>
                  </a:lnTo>
                  <a:lnTo>
                    <a:pt x="728" y="246"/>
                  </a:lnTo>
                  <a:lnTo>
                    <a:pt x="728" y="246"/>
                  </a:lnTo>
                  <a:close/>
                  <a:moveTo>
                    <a:pt x="722" y="239"/>
                  </a:moveTo>
                  <a:lnTo>
                    <a:pt x="719" y="239"/>
                  </a:lnTo>
                  <a:lnTo>
                    <a:pt x="719" y="241"/>
                  </a:lnTo>
                  <a:lnTo>
                    <a:pt x="722" y="245"/>
                  </a:lnTo>
                  <a:lnTo>
                    <a:pt x="724" y="246"/>
                  </a:lnTo>
                  <a:lnTo>
                    <a:pt x="724" y="245"/>
                  </a:lnTo>
                  <a:lnTo>
                    <a:pt x="722" y="243"/>
                  </a:lnTo>
                  <a:lnTo>
                    <a:pt x="722" y="239"/>
                  </a:lnTo>
                  <a:lnTo>
                    <a:pt x="722" y="239"/>
                  </a:lnTo>
                  <a:lnTo>
                    <a:pt x="722" y="239"/>
                  </a:lnTo>
                  <a:lnTo>
                    <a:pt x="722" y="239"/>
                  </a:lnTo>
                  <a:close/>
                  <a:moveTo>
                    <a:pt x="728" y="239"/>
                  </a:moveTo>
                  <a:lnTo>
                    <a:pt x="724" y="239"/>
                  </a:lnTo>
                  <a:lnTo>
                    <a:pt x="724" y="241"/>
                  </a:lnTo>
                  <a:lnTo>
                    <a:pt x="724" y="241"/>
                  </a:lnTo>
                  <a:lnTo>
                    <a:pt x="728" y="245"/>
                  </a:lnTo>
                  <a:lnTo>
                    <a:pt x="728" y="245"/>
                  </a:lnTo>
                  <a:lnTo>
                    <a:pt x="730" y="243"/>
                  </a:lnTo>
                  <a:lnTo>
                    <a:pt x="730" y="241"/>
                  </a:lnTo>
                  <a:lnTo>
                    <a:pt x="730" y="241"/>
                  </a:lnTo>
                  <a:lnTo>
                    <a:pt x="730" y="239"/>
                  </a:lnTo>
                  <a:lnTo>
                    <a:pt x="728" y="239"/>
                  </a:lnTo>
                  <a:lnTo>
                    <a:pt x="728" y="239"/>
                  </a:lnTo>
                  <a:lnTo>
                    <a:pt x="728" y="239"/>
                  </a:lnTo>
                  <a:lnTo>
                    <a:pt x="728" y="239"/>
                  </a:lnTo>
                  <a:lnTo>
                    <a:pt x="728" y="239"/>
                  </a:lnTo>
                  <a:close/>
                  <a:moveTo>
                    <a:pt x="722" y="235"/>
                  </a:moveTo>
                  <a:lnTo>
                    <a:pt x="719" y="235"/>
                  </a:lnTo>
                  <a:lnTo>
                    <a:pt x="719" y="235"/>
                  </a:lnTo>
                  <a:lnTo>
                    <a:pt x="722" y="235"/>
                  </a:lnTo>
                  <a:lnTo>
                    <a:pt x="722" y="235"/>
                  </a:lnTo>
                  <a:lnTo>
                    <a:pt x="722" y="235"/>
                  </a:lnTo>
                  <a:lnTo>
                    <a:pt x="722" y="235"/>
                  </a:lnTo>
                  <a:lnTo>
                    <a:pt x="722" y="235"/>
                  </a:lnTo>
                  <a:close/>
                  <a:moveTo>
                    <a:pt x="728" y="229"/>
                  </a:moveTo>
                  <a:lnTo>
                    <a:pt x="728" y="231"/>
                  </a:lnTo>
                  <a:lnTo>
                    <a:pt x="730" y="231"/>
                  </a:lnTo>
                  <a:lnTo>
                    <a:pt x="728" y="229"/>
                  </a:lnTo>
                  <a:lnTo>
                    <a:pt x="728" y="229"/>
                  </a:lnTo>
                  <a:lnTo>
                    <a:pt x="728" y="229"/>
                  </a:lnTo>
                  <a:lnTo>
                    <a:pt x="728" y="229"/>
                  </a:lnTo>
                  <a:lnTo>
                    <a:pt x="728" y="229"/>
                  </a:lnTo>
                  <a:close/>
                  <a:moveTo>
                    <a:pt x="728" y="229"/>
                  </a:moveTo>
                  <a:lnTo>
                    <a:pt x="724" y="229"/>
                  </a:lnTo>
                  <a:lnTo>
                    <a:pt x="724" y="233"/>
                  </a:lnTo>
                  <a:lnTo>
                    <a:pt x="722" y="233"/>
                  </a:lnTo>
                  <a:lnTo>
                    <a:pt x="724" y="233"/>
                  </a:lnTo>
                  <a:lnTo>
                    <a:pt x="724" y="235"/>
                  </a:lnTo>
                  <a:lnTo>
                    <a:pt x="724" y="235"/>
                  </a:lnTo>
                  <a:lnTo>
                    <a:pt x="724" y="235"/>
                  </a:lnTo>
                  <a:lnTo>
                    <a:pt x="724" y="239"/>
                  </a:lnTo>
                  <a:lnTo>
                    <a:pt x="724" y="239"/>
                  </a:lnTo>
                  <a:lnTo>
                    <a:pt x="728" y="235"/>
                  </a:lnTo>
                  <a:lnTo>
                    <a:pt x="728" y="235"/>
                  </a:lnTo>
                  <a:lnTo>
                    <a:pt x="730" y="235"/>
                  </a:lnTo>
                  <a:lnTo>
                    <a:pt x="730" y="231"/>
                  </a:lnTo>
                  <a:lnTo>
                    <a:pt x="728" y="231"/>
                  </a:lnTo>
                  <a:lnTo>
                    <a:pt x="728" y="229"/>
                  </a:lnTo>
                  <a:lnTo>
                    <a:pt x="728" y="229"/>
                  </a:lnTo>
                  <a:lnTo>
                    <a:pt x="728" y="229"/>
                  </a:lnTo>
                  <a:lnTo>
                    <a:pt x="728" y="229"/>
                  </a:lnTo>
                  <a:close/>
                  <a:moveTo>
                    <a:pt x="677" y="260"/>
                  </a:moveTo>
                  <a:lnTo>
                    <a:pt x="681" y="258"/>
                  </a:lnTo>
                  <a:lnTo>
                    <a:pt x="679" y="258"/>
                  </a:lnTo>
                  <a:lnTo>
                    <a:pt x="677" y="260"/>
                  </a:lnTo>
                  <a:lnTo>
                    <a:pt x="677" y="260"/>
                  </a:lnTo>
                  <a:lnTo>
                    <a:pt x="677" y="260"/>
                  </a:lnTo>
                  <a:lnTo>
                    <a:pt x="677" y="260"/>
                  </a:lnTo>
                  <a:close/>
                  <a:moveTo>
                    <a:pt x="673" y="260"/>
                  </a:moveTo>
                  <a:lnTo>
                    <a:pt x="679" y="263"/>
                  </a:lnTo>
                  <a:lnTo>
                    <a:pt x="677" y="260"/>
                  </a:lnTo>
                  <a:lnTo>
                    <a:pt x="673" y="260"/>
                  </a:lnTo>
                  <a:lnTo>
                    <a:pt x="673" y="260"/>
                  </a:lnTo>
                  <a:lnTo>
                    <a:pt x="673" y="260"/>
                  </a:lnTo>
                  <a:lnTo>
                    <a:pt x="673" y="260"/>
                  </a:lnTo>
                  <a:close/>
                  <a:moveTo>
                    <a:pt x="658" y="267"/>
                  </a:moveTo>
                  <a:lnTo>
                    <a:pt x="656" y="269"/>
                  </a:lnTo>
                  <a:lnTo>
                    <a:pt x="658" y="269"/>
                  </a:lnTo>
                  <a:lnTo>
                    <a:pt x="658" y="269"/>
                  </a:lnTo>
                  <a:lnTo>
                    <a:pt x="658" y="267"/>
                  </a:lnTo>
                  <a:lnTo>
                    <a:pt x="658" y="267"/>
                  </a:lnTo>
                  <a:lnTo>
                    <a:pt x="658" y="267"/>
                  </a:lnTo>
                  <a:lnTo>
                    <a:pt x="658" y="267"/>
                  </a:lnTo>
                  <a:close/>
                  <a:moveTo>
                    <a:pt x="664" y="265"/>
                  </a:moveTo>
                  <a:lnTo>
                    <a:pt x="658" y="265"/>
                  </a:lnTo>
                  <a:lnTo>
                    <a:pt x="660" y="267"/>
                  </a:lnTo>
                  <a:lnTo>
                    <a:pt x="664" y="265"/>
                  </a:lnTo>
                  <a:lnTo>
                    <a:pt x="664" y="265"/>
                  </a:lnTo>
                  <a:lnTo>
                    <a:pt x="664" y="265"/>
                  </a:lnTo>
                  <a:lnTo>
                    <a:pt x="664" y="265"/>
                  </a:lnTo>
                  <a:lnTo>
                    <a:pt x="664" y="265"/>
                  </a:lnTo>
                  <a:close/>
                  <a:moveTo>
                    <a:pt x="664" y="278"/>
                  </a:moveTo>
                  <a:lnTo>
                    <a:pt x="660" y="278"/>
                  </a:lnTo>
                  <a:lnTo>
                    <a:pt x="658" y="282"/>
                  </a:lnTo>
                  <a:lnTo>
                    <a:pt x="658" y="282"/>
                  </a:lnTo>
                  <a:lnTo>
                    <a:pt x="660" y="282"/>
                  </a:lnTo>
                  <a:lnTo>
                    <a:pt x="664" y="280"/>
                  </a:lnTo>
                  <a:lnTo>
                    <a:pt x="664" y="278"/>
                  </a:lnTo>
                  <a:lnTo>
                    <a:pt x="664" y="278"/>
                  </a:lnTo>
                  <a:lnTo>
                    <a:pt x="664" y="278"/>
                  </a:lnTo>
                  <a:lnTo>
                    <a:pt x="664" y="278"/>
                  </a:lnTo>
                  <a:close/>
                  <a:moveTo>
                    <a:pt x="670" y="263"/>
                  </a:moveTo>
                  <a:lnTo>
                    <a:pt x="664" y="267"/>
                  </a:lnTo>
                  <a:lnTo>
                    <a:pt x="664" y="269"/>
                  </a:lnTo>
                  <a:lnTo>
                    <a:pt x="664" y="271"/>
                  </a:lnTo>
                  <a:lnTo>
                    <a:pt x="664" y="273"/>
                  </a:lnTo>
                  <a:lnTo>
                    <a:pt x="664" y="277"/>
                  </a:lnTo>
                  <a:lnTo>
                    <a:pt x="664" y="278"/>
                  </a:lnTo>
                  <a:lnTo>
                    <a:pt x="670" y="278"/>
                  </a:lnTo>
                  <a:lnTo>
                    <a:pt x="673" y="273"/>
                  </a:lnTo>
                  <a:lnTo>
                    <a:pt x="673" y="267"/>
                  </a:lnTo>
                  <a:lnTo>
                    <a:pt x="673" y="263"/>
                  </a:lnTo>
                  <a:lnTo>
                    <a:pt x="673" y="263"/>
                  </a:lnTo>
                  <a:lnTo>
                    <a:pt x="673" y="263"/>
                  </a:lnTo>
                  <a:lnTo>
                    <a:pt x="673" y="260"/>
                  </a:lnTo>
                  <a:lnTo>
                    <a:pt x="670" y="263"/>
                  </a:lnTo>
                  <a:lnTo>
                    <a:pt x="670" y="263"/>
                  </a:lnTo>
                  <a:lnTo>
                    <a:pt x="670" y="263"/>
                  </a:lnTo>
                  <a:lnTo>
                    <a:pt x="670" y="263"/>
                  </a:lnTo>
                  <a:lnTo>
                    <a:pt x="670" y="263"/>
                  </a:lnTo>
                  <a:close/>
                  <a:moveTo>
                    <a:pt x="641" y="246"/>
                  </a:moveTo>
                  <a:lnTo>
                    <a:pt x="643" y="245"/>
                  </a:lnTo>
                  <a:lnTo>
                    <a:pt x="641" y="243"/>
                  </a:lnTo>
                  <a:lnTo>
                    <a:pt x="641" y="246"/>
                  </a:lnTo>
                  <a:lnTo>
                    <a:pt x="641" y="246"/>
                  </a:lnTo>
                  <a:lnTo>
                    <a:pt x="641" y="246"/>
                  </a:lnTo>
                  <a:lnTo>
                    <a:pt x="641" y="246"/>
                  </a:lnTo>
                  <a:close/>
                  <a:moveTo>
                    <a:pt x="634" y="252"/>
                  </a:moveTo>
                  <a:lnTo>
                    <a:pt x="632" y="254"/>
                  </a:lnTo>
                  <a:lnTo>
                    <a:pt x="634" y="254"/>
                  </a:lnTo>
                  <a:lnTo>
                    <a:pt x="634" y="252"/>
                  </a:lnTo>
                  <a:lnTo>
                    <a:pt x="634" y="252"/>
                  </a:lnTo>
                  <a:lnTo>
                    <a:pt x="634" y="252"/>
                  </a:lnTo>
                  <a:lnTo>
                    <a:pt x="634" y="252"/>
                  </a:lnTo>
                  <a:close/>
                  <a:moveTo>
                    <a:pt x="640" y="280"/>
                  </a:moveTo>
                  <a:lnTo>
                    <a:pt x="636" y="282"/>
                  </a:lnTo>
                  <a:lnTo>
                    <a:pt x="640" y="282"/>
                  </a:lnTo>
                  <a:lnTo>
                    <a:pt x="640" y="280"/>
                  </a:lnTo>
                  <a:lnTo>
                    <a:pt x="640" y="280"/>
                  </a:lnTo>
                  <a:lnTo>
                    <a:pt x="640" y="280"/>
                  </a:lnTo>
                  <a:lnTo>
                    <a:pt x="640" y="280"/>
                  </a:lnTo>
                  <a:close/>
                  <a:moveTo>
                    <a:pt x="634" y="275"/>
                  </a:moveTo>
                  <a:lnTo>
                    <a:pt x="636" y="273"/>
                  </a:lnTo>
                  <a:lnTo>
                    <a:pt x="640" y="275"/>
                  </a:lnTo>
                  <a:lnTo>
                    <a:pt x="640" y="277"/>
                  </a:lnTo>
                  <a:lnTo>
                    <a:pt x="636" y="278"/>
                  </a:lnTo>
                  <a:lnTo>
                    <a:pt x="634" y="277"/>
                  </a:lnTo>
                  <a:lnTo>
                    <a:pt x="634" y="275"/>
                  </a:lnTo>
                  <a:lnTo>
                    <a:pt x="634" y="275"/>
                  </a:lnTo>
                  <a:lnTo>
                    <a:pt x="634" y="275"/>
                  </a:lnTo>
                  <a:lnTo>
                    <a:pt x="634" y="275"/>
                  </a:lnTo>
                  <a:close/>
                  <a:moveTo>
                    <a:pt x="615" y="260"/>
                  </a:moveTo>
                  <a:lnTo>
                    <a:pt x="615" y="260"/>
                  </a:lnTo>
                  <a:lnTo>
                    <a:pt x="617" y="260"/>
                  </a:lnTo>
                  <a:lnTo>
                    <a:pt x="615" y="263"/>
                  </a:lnTo>
                  <a:lnTo>
                    <a:pt x="615" y="263"/>
                  </a:lnTo>
                  <a:lnTo>
                    <a:pt x="615" y="260"/>
                  </a:lnTo>
                  <a:lnTo>
                    <a:pt x="615" y="260"/>
                  </a:lnTo>
                  <a:lnTo>
                    <a:pt x="615" y="260"/>
                  </a:lnTo>
                  <a:lnTo>
                    <a:pt x="615" y="260"/>
                  </a:lnTo>
                  <a:close/>
                  <a:moveTo>
                    <a:pt x="617" y="284"/>
                  </a:moveTo>
                  <a:lnTo>
                    <a:pt x="621" y="282"/>
                  </a:lnTo>
                  <a:lnTo>
                    <a:pt x="623" y="284"/>
                  </a:lnTo>
                  <a:lnTo>
                    <a:pt x="619" y="284"/>
                  </a:lnTo>
                  <a:lnTo>
                    <a:pt x="617" y="284"/>
                  </a:lnTo>
                  <a:lnTo>
                    <a:pt x="617" y="284"/>
                  </a:lnTo>
                  <a:lnTo>
                    <a:pt x="617" y="284"/>
                  </a:lnTo>
                  <a:lnTo>
                    <a:pt x="617" y="284"/>
                  </a:lnTo>
                  <a:close/>
                  <a:moveTo>
                    <a:pt x="589" y="269"/>
                  </a:moveTo>
                  <a:lnTo>
                    <a:pt x="592" y="267"/>
                  </a:lnTo>
                  <a:lnTo>
                    <a:pt x="591" y="265"/>
                  </a:lnTo>
                  <a:lnTo>
                    <a:pt x="589" y="267"/>
                  </a:lnTo>
                  <a:lnTo>
                    <a:pt x="589" y="269"/>
                  </a:lnTo>
                  <a:lnTo>
                    <a:pt x="589" y="269"/>
                  </a:lnTo>
                  <a:lnTo>
                    <a:pt x="589" y="269"/>
                  </a:lnTo>
                  <a:lnTo>
                    <a:pt x="589" y="269"/>
                  </a:lnTo>
                  <a:close/>
                  <a:moveTo>
                    <a:pt x="600" y="280"/>
                  </a:moveTo>
                  <a:lnTo>
                    <a:pt x="606" y="282"/>
                  </a:lnTo>
                  <a:lnTo>
                    <a:pt x="609" y="280"/>
                  </a:lnTo>
                  <a:lnTo>
                    <a:pt x="609" y="282"/>
                  </a:lnTo>
                  <a:lnTo>
                    <a:pt x="604" y="284"/>
                  </a:lnTo>
                  <a:lnTo>
                    <a:pt x="600" y="282"/>
                  </a:lnTo>
                  <a:lnTo>
                    <a:pt x="600" y="280"/>
                  </a:lnTo>
                  <a:lnTo>
                    <a:pt x="600" y="280"/>
                  </a:lnTo>
                  <a:lnTo>
                    <a:pt x="600" y="280"/>
                  </a:lnTo>
                  <a:lnTo>
                    <a:pt x="600" y="280"/>
                  </a:lnTo>
                  <a:close/>
                  <a:moveTo>
                    <a:pt x="594" y="282"/>
                  </a:moveTo>
                  <a:lnTo>
                    <a:pt x="596" y="282"/>
                  </a:lnTo>
                  <a:lnTo>
                    <a:pt x="596" y="284"/>
                  </a:lnTo>
                  <a:lnTo>
                    <a:pt x="594" y="282"/>
                  </a:lnTo>
                  <a:lnTo>
                    <a:pt x="594" y="282"/>
                  </a:lnTo>
                  <a:lnTo>
                    <a:pt x="594" y="282"/>
                  </a:lnTo>
                  <a:lnTo>
                    <a:pt x="594" y="282"/>
                  </a:lnTo>
                  <a:close/>
                  <a:moveTo>
                    <a:pt x="585" y="282"/>
                  </a:moveTo>
                  <a:lnTo>
                    <a:pt x="587" y="280"/>
                  </a:lnTo>
                  <a:lnTo>
                    <a:pt x="589" y="282"/>
                  </a:lnTo>
                  <a:lnTo>
                    <a:pt x="587" y="282"/>
                  </a:lnTo>
                  <a:lnTo>
                    <a:pt x="585" y="282"/>
                  </a:lnTo>
                  <a:lnTo>
                    <a:pt x="585" y="282"/>
                  </a:lnTo>
                  <a:lnTo>
                    <a:pt x="585" y="282"/>
                  </a:lnTo>
                  <a:lnTo>
                    <a:pt x="585" y="282"/>
                  </a:lnTo>
                  <a:close/>
                  <a:moveTo>
                    <a:pt x="517" y="320"/>
                  </a:moveTo>
                  <a:lnTo>
                    <a:pt x="515" y="324"/>
                  </a:lnTo>
                  <a:lnTo>
                    <a:pt x="517" y="326"/>
                  </a:lnTo>
                  <a:lnTo>
                    <a:pt x="523" y="324"/>
                  </a:lnTo>
                  <a:lnTo>
                    <a:pt x="528" y="320"/>
                  </a:lnTo>
                  <a:lnTo>
                    <a:pt x="532" y="320"/>
                  </a:lnTo>
                  <a:lnTo>
                    <a:pt x="536" y="320"/>
                  </a:lnTo>
                  <a:lnTo>
                    <a:pt x="538" y="318"/>
                  </a:lnTo>
                  <a:lnTo>
                    <a:pt x="542" y="314"/>
                  </a:lnTo>
                  <a:lnTo>
                    <a:pt x="547" y="309"/>
                  </a:lnTo>
                  <a:lnTo>
                    <a:pt x="551" y="307"/>
                  </a:lnTo>
                  <a:lnTo>
                    <a:pt x="551" y="307"/>
                  </a:lnTo>
                  <a:lnTo>
                    <a:pt x="547" y="303"/>
                  </a:lnTo>
                  <a:lnTo>
                    <a:pt x="544" y="297"/>
                  </a:lnTo>
                  <a:lnTo>
                    <a:pt x="542" y="299"/>
                  </a:lnTo>
                  <a:lnTo>
                    <a:pt x="538" y="299"/>
                  </a:lnTo>
                  <a:lnTo>
                    <a:pt x="538" y="305"/>
                  </a:lnTo>
                  <a:lnTo>
                    <a:pt x="536" y="305"/>
                  </a:lnTo>
                  <a:lnTo>
                    <a:pt x="530" y="307"/>
                  </a:lnTo>
                  <a:lnTo>
                    <a:pt x="527" y="303"/>
                  </a:lnTo>
                  <a:lnTo>
                    <a:pt x="527" y="305"/>
                  </a:lnTo>
                  <a:lnTo>
                    <a:pt x="523" y="307"/>
                  </a:lnTo>
                  <a:lnTo>
                    <a:pt x="523" y="309"/>
                  </a:lnTo>
                  <a:lnTo>
                    <a:pt x="519" y="316"/>
                  </a:lnTo>
                  <a:lnTo>
                    <a:pt x="519" y="316"/>
                  </a:lnTo>
                  <a:lnTo>
                    <a:pt x="521" y="318"/>
                  </a:lnTo>
                  <a:lnTo>
                    <a:pt x="521" y="320"/>
                  </a:lnTo>
                  <a:lnTo>
                    <a:pt x="519" y="320"/>
                  </a:lnTo>
                  <a:lnTo>
                    <a:pt x="517" y="320"/>
                  </a:lnTo>
                  <a:lnTo>
                    <a:pt x="517" y="320"/>
                  </a:lnTo>
                  <a:lnTo>
                    <a:pt x="517" y="320"/>
                  </a:lnTo>
                  <a:lnTo>
                    <a:pt x="517" y="320"/>
                  </a:lnTo>
                  <a:close/>
                  <a:moveTo>
                    <a:pt x="513" y="324"/>
                  </a:moveTo>
                  <a:lnTo>
                    <a:pt x="515" y="320"/>
                  </a:lnTo>
                  <a:lnTo>
                    <a:pt x="513" y="320"/>
                  </a:lnTo>
                  <a:lnTo>
                    <a:pt x="512" y="322"/>
                  </a:lnTo>
                  <a:lnTo>
                    <a:pt x="513" y="324"/>
                  </a:lnTo>
                  <a:lnTo>
                    <a:pt x="513" y="324"/>
                  </a:lnTo>
                  <a:lnTo>
                    <a:pt x="513" y="324"/>
                  </a:lnTo>
                  <a:lnTo>
                    <a:pt x="513" y="324"/>
                  </a:lnTo>
                  <a:close/>
                  <a:moveTo>
                    <a:pt x="513" y="326"/>
                  </a:moveTo>
                  <a:lnTo>
                    <a:pt x="510" y="327"/>
                  </a:lnTo>
                  <a:lnTo>
                    <a:pt x="512" y="327"/>
                  </a:lnTo>
                  <a:lnTo>
                    <a:pt x="504" y="331"/>
                  </a:lnTo>
                  <a:lnTo>
                    <a:pt x="502" y="333"/>
                  </a:lnTo>
                  <a:lnTo>
                    <a:pt x="504" y="333"/>
                  </a:lnTo>
                  <a:lnTo>
                    <a:pt x="513" y="331"/>
                  </a:lnTo>
                  <a:lnTo>
                    <a:pt x="515" y="327"/>
                  </a:lnTo>
                  <a:lnTo>
                    <a:pt x="513" y="326"/>
                  </a:lnTo>
                  <a:lnTo>
                    <a:pt x="513" y="326"/>
                  </a:lnTo>
                  <a:lnTo>
                    <a:pt x="513" y="326"/>
                  </a:lnTo>
                  <a:lnTo>
                    <a:pt x="513" y="326"/>
                  </a:lnTo>
                  <a:close/>
                  <a:moveTo>
                    <a:pt x="487" y="326"/>
                  </a:moveTo>
                  <a:lnTo>
                    <a:pt x="489" y="327"/>
                  </a:lnTo>
                  <a:lnTo>
                    <a:pt x="489" y="327"/>
                  </a:lnTo>
                  <a:lnTo>
                    <a:pt x="487" y="327"/>
                  </a:lnTo>
                  <a:lnTo>
                    <a:pt x="483" y="327"/>
                  </a:lnTo>
                  <a:lnTo>
                    <a:pt x="485" y="327"/>
                  </a:lnTo>
                  <a:lnTo>
                    <a:pt x="487" y="326"/>
                  </a:lnTo>
                  <a:lnTo>
                    <a:pt x="487" y="326"/>
                  </a:lnTo>
                  <a:lnTo>
                    <a:pt x="487" y="326"/>
                  </a:lnTo>
                  <a:lnTo>
                    <a:pt x="487" y="326"/>
                  </a:lnTo>
                  <a:close/>
                  <a:moveTo>
                    <a:pt x="432" y="307"/>
                  </a:moveTo>
                  <a:lnTo>
                    <a:pt x="442" y="301"/>
                  </a:lnTo>
                  <a:lnTo>
                    <a:pt x="448" y="307"/>
                  </a:lnTo>
                  <a:lnTo>
                    <a:pt x="449" y="307"/>
                  </a:lnTo>
                  <a:lnTo>
                    <a:pt x="451" y="305"/>
                  </a:lnTo>
                  <a:lnTo>
                    <a:pt x="457" y="307"/>
                  </a:lnTo>
                  <a:lnTo>
                    <a:pt x="459" y="309"/>
                  </a:lnTo>
                  <a:lnTo>
                    <a:pt x="463" y="309"/>
                  </a:lnTo>
                  <a:lnTo>
                    <a:pt x="464" y="312"/>
                  </a:lnTo>
                  <a:lnTo>
                    <a:pt x="468" y="316"/>
                  </a:lnTo>
                  <a:lnTo>
                    <a:pt x="468" y="318"/>
                  </a:lnTo>
                  <a:lnTo>
                    <a:pt x="464" y="322"/>
                  </a:lnTo>
                  <a:lnTo>
                    <a:pt x="459" y="322"/>
                  </a:lnTo>
                  <a:lnTo>
                    <a:pt x="453" y="320"/>
                  </a:lnTo>
                  <a:lnTo>
                    <a:pt x="449" y="314"/>
                  </a:lnTo>
                  <a:lnTo>
                    <a:pt x="448" y="314"/>
                  </a:lnTo>
                  <a:lnTo>
                    <a:pt x="444" y="312"/>
                  </a:lnTo>
                  <a:lnTo>
                    <a:pt x="442" y="312"/>
                  </a:lnTo>
                  <a:lnTo>
                    <a:pt x="434" y="312"/>
                  </a:lnTo>
                  <a:lnTo>
                    <a:pt x="432" y="309"/>
                  </a:lnTo>
                  <a:lnTo>
                    <a:pt x="432" y="307"/>
                  </a:lnTo>
                  <a:lnTo>
                    <a:pt x="432" y="307"/>
                  </a:lnTo>
                  <a:lnTo>
                    <a:pt x="432" y="307"/>
                  </a:lnTo>
                  <a:lnTo>
                    <a:pt x="432" y="307"/>
                  </a:lnTo>
                  <a:close/>
                  <a:moveTo>
                    <a:pt x="376" y="263"/>
                  </a:moveTo>
                  <a:lnTo>
                    <a:pt x="378" y="263"/>
                  </a:lnTo>
                  <a:lnTo>
                    <a:pt x="380" y="263"/>
                  </a:lnTo>
                  <a:lnTo>
                    <a:pt x="380" y="263"/>
                  </a:lnTo>
                  <a:lnTo>
                    <a:pt x="376" y="263"/>
                  </a:lnTo>
                  <a:lnTo>
                    <a:pt x="376" y="263"/>
                  </a:lnTo>
                  <a:lnTo>
                    <a:pt x="376" y="263"/>
                  </a:lnTo>
                  <a:lnTo>
                    <a:pt x="376" y="263"/>
                  </a:lnTo>
                  <a:lnTo>
                    <a:pt x="376" y="263"/>
                  </a:lnTo>
                  <a:close/>
                  <a:moveTo>
                    <a:pt x="365" y="260"/>
                  </a:moveTo>
                  <a:lnTo>
                    <a:pt x="367" y="260"/>
                  </a:lnTo>
                  <a:lnTo>
                    <a:pt x="370" y="258"/>
                  </a:lnTo>
                  <a:lnTo>
                    <a:pt x="372" y="260"/>
                  </a:lnTo>
                  <a:lnTo>
                    <a:pt x="372" y="260"/>
                  </a:lnTo>
                  <a:lnTo>
                    <a:pt x="372" y="258"/>
                  </a:lnTo>
                  <a:lnTo>
                    <a:pt x="370" y="256"/>
                  </a:lnTo>
                  <a:lnTo>
                    <a:pt x="367" y="256"/>
                  </a:lnTo>
                  <a:lnTo>
                    <a:pt x="365" y="258"/>
                  </a:lnTo>
                  <a:lnTo>
                    <a:pt x="365" y="260"/>
                  </a:lnTo>
                  <a:lnTo>
                    <a:pt x="365" y="260"/>
                  </a:lnTo>
                  <a:lnTo>
                    <a:pt x="365" y="260"/>
                  </a:lnTo>
                  <a:lnTo>
                    <a:pt x="365" y="260"/>
                  </a:lnTo>
                  <a:close/>
                  <a:moveTo>
                    <a:pt x="562" y="277"/>
                  </a:moveTo>
                  <a:lnTo>
                    <a:pt x="568" y="275"/>
                  </a:lnTo>
                  <a:lnTo>
                    <a:pt x="574" y="277"/>
                  </a:lnTo>
                  <a:lnTo>
                    <a:pt x="576" y="277"/>
                  </a:lnTo>
                  <a:lnTo>
                    <a:pt x="577" y="275"/>
                  </a:lnTo>
                  <a:lnTo>
                    <a:pt x="579" y="273"/>
                  </a:lnTo>
                  <a:lnTo>
                    <a:pt x="581" y="271"/>
                  </a:lnTo>
                  <a:lnTo>
                    <a:pt x="581" y="269"/>
                  </a:lnTo>
                  <a:lnTo>
                    <a:pt x="579" y="269"/>
                  </a:lnTo>
                  <a:lnTo>
                    <a:pt x="576" y="271"/>
                  </a:lnTo>
                  <a:lnTo>
                    <a:pt x="568" y="271"/>
                  </a:lnTo>
                  <a:lnTo>
                    <a:pt x="566" y="269"/>
                  </a:lnTo>
                  <a:lnTo>
                    <a:pt x="564" y="271"/>
                  </a:lnTo>
                  <a:lnTo>
                    <a:pt x="562" y="275"/>
                  </a:lnTo>
                  <a:lnTo>
                    <a:pt x="562" y="277"/>
                  </a:lnTo>
                  <a:lnTo>
                    <a:pt x="562" y="277"/>
                  </a:lnTo>
                  <a:lnTo>
                    <a:pt x="562" y="277"/>
                  </a:lnTo>
                  <a:lnTo>
                    <a:pt x="562" y="277"/>
                  </a:lnTo>
                  <a:close/>
                  <a:moveTo>
                    <a:pt x="557" y="282"/>
                  </a:moveTo>
                  <a:lnTo>
                    <a:pt x="557" y="284"/>
                  </a:lnTo>
                  <a:lnTo>
                    <a:pt x="557" y="284"/>
                  </a:lnTo>
                  <a:lnTo>
                    <a:pt x="560" y="284"/>
                  </a:lnTo>
                  <a:lnTo>
                    <a:pt x="557" y="282"/>
                  </a:lnTo>
                  <a:lnTo>
                    <a:pt x="557" y="282"/>
                  </a:lnTo>
                  <a:lnTo>
                    <a:pt x="557" y="282"/>
                  </a:lnTo>
                  <a:lnTo>
                    <a:pt x="557" y="282"/>
                  </a:lnTo>
                  <a:close/>
                  <a:moveTo>
                    <a:pt x="540" y="282"/>
                  </a:moveTo>
                  <a:lnTo>
                    <a:pt x="536" y="284"/>
                  </a:lnTo>
                  <a:lnTo>
                    <a:pt x="538" y="284"/>
                  </a:lnTo>
                  <a:lnTo>
                    <a:pt x="538" y="284"/>
                  </a:lnTo>
                  <a:lnTo>
                    <a:pt x="538" y="288"/>
                  </a:lnTo>
                  <a:lnTo>
                    <a:pt x="542" y="288"/>
                  </a:lnTo>
                  <a:lnTo>
                    <a:pt x="547" y="284"/>
                  </a:lnTo>
                  <a:lnTo>
                    <a:pt x="547" y="284"/>
                  </a:lnTo>
                  <a:lnTo>
                    <a:pt x="547" y="282"/>
                  </a:lnTo>
                  <a:lnTo>
                    <a:pt x="542" y="282"/>
                  </a:lnTo>
                  <a:lnTo>
                    <a:pt x="540" y="282"/>
                  </a:lnTo>
                  <a:lnTo>
                    <a:pt x="540" y="282"/>
                  </a:lnTo>
                  <a:lnTo>
                    <a:pt x="540" y="282"/>
                  </a:lnTo>
                  <a:lnTo>
                    <a:pt x="540" y="282"/>
                  </a:lnTo>
                  <a:close/>
                  <a:moveTo>
                    <a:pt x="527" y="288"/>
                  </a:moveTo>
                  <a:lnTo>
                    <a:pt x="528" y="288"/>
                  </a:lnTo>
                  <a:lnTo>
                    <a:pt x="530" y="290"/>
                  </a:lnTo>
                  <a:lnTo>
                    <a:pt x="536" y="288"/>
                  </a:lnTo>
                  <a:lnTo>
                    <a:pt x="536" y="284"/>
                  </a:lnTo>
                  <a:lnTo>
                    <a:pt x="532" y="288"/>
                  </a:lnTo>
                  <a:lnTo>
                    <a:pt x="528" y="288"/>
                  </a:lnTo>
                  <a:lnTo>
                    <a:pt x="527" y="288"/>
                  </a:lnTo>
                  <a:lnTo>
                    <a:pt x="527" y="288"/>
                  </a:lnTo>
                  <a:lnTo>
                    <a:pt x="527" y="288"/>
                  </a:lnTo>
                  <a:lnTo>
                    <a:pt x="527" y="288"/>
                  </a:lnTo>
                  <a:close/>
                  <a:moveTo>
                    <a:pt x="515" y="288"/>
                  </a:moveTo>
                  <a:lnTo>
                    <a:pt x="521" y="288"/>
                  </a:lnTo>
                  <a:lnTo>
                    <a:pt x="519" y="284"/>
                  </a:lnTo>
                  <a:lnTo>
                    <a:pt x="521" y="284"/>
                  </a:lnTo>
                  <a:lnTo>
                    <a:pt x="523" y="284"/>
                  </a:lnTo>
                  <a:lnTo>
                    <a:pt x="527" y="284"/>
                  </a:lnTo>
                  <a:lnTo>
                    <a:pt x="527" y="284"/>
                  </a:lnTo>
                  <a:lnTo>
                    <a:pt x="523" y="288"/>
                  </a:lnTo>
                  <a:lnTo>
                    <a:pt x="523" y="290"/>
                  </a:lnTo>
                  <a:lnTo>
                    <a:pt x="517" y="290"/>
                  </a:lnTo>
                  <a:lnTo>
                    <a:pt x="515" y="288"/>
                  </a:lnTo>
                  <a:lnTo>
                    <a:pt x="515" y="288"/>
                  </a:lnTo>
                  <a:lnTo>
                    <a:pt x="515" y="288"/>
                  </a:lnTo>
                  <a:lnTo>
                    <a:pt x="515" y="288"/>
                  </a:lnTo>
                  <a:close/>
                  <a:moveTo>
                    <a:pt x="513" y="288"/>
                  </a:moveTo>
                  <a:lnTo>
                    <a:pt x="510" y="288"/>
                  </a:lnTo>
                  <a:lnTo>
                    <a:pt x="508" y="292"/>
                  </a:lnTo>
                  <a:lnTo>
                    <a:pt x="510" y="288"/>
                  </a:lnTo>
                  <a:lnTo>
                    <a:pt x="513" y="288"/>
                  </a:lnTo>
                  <a:lnTo>
                    <a:pt x="513" y="288"/>
                  </a:lnTo>
                  <a:lnTo>
                    <a:pt x="513" y="288"/>
                  </a:lnTo>
                  <a:lnTo>
                    <a:pt x="513" y="288"/>
                  </a:lnTo>
                  <a:close/>
                  <a:moveTo>
                    <a:pt x="515" y="284"/>
                  </a:moveTo>
                  <a:lnTo>
                    <a:pt x="512" y="284"/>
                  </a:lnTo>
                  <a:lnTo>
                    <a:pt x="513" y="284"/>
                  </a:lnTo>
                  <a:lnTo>
                    <a:pt x="515" y="284"/>
                  </a:lnTo>
                  <a:lnTo>
                    <a:pt x="515" y="284"/>
                  </a:lnTo>
                  <a:lnTo>
                    <a:pt x="515" y="284"/>
                  </a:lnTo>
                  <a:lnTo>
                    <a:pt x="515" y="284"/>
                  </a:lnTo>
                  <a:lnTo>
                    <a:pt x="515" y="284"/>
                  </a:lnTo>
                  <a:close/>
                  <a:moveTo>
                    <a:pt x="449" y="290"/>
                  </a:moveTo>
                  <a:lnTo>
                    <a:pt x="449" y="290"/>
                  </a:lnTo>
                  <a:lnTo>
                    <a:pt x="449" y="288"/>
                  </a:lnTo>
                  <a:lnTo>
                    <a:pt x="455" y="284"/>
                  </a:lnTo>
                  <a:lnTo>
                    <a:pt x="464" y="282"/>
                  </a:lnTo>
                  <a:lnTo>
                    <a:pt x="468" y="284"/>
                  </a:lnTo>
                  <a:lnTo>
                    <a:pt x="472" y="284"/>
                  </a:lnTo>
                  <a:lnTo>
                    <a:pt x="476" y="284"/>
                  </a:lnTo>
                  <a:lnTo>
                    <a:pt x="481" y="288"/>
                  </a:lnTo>
                  <a:lnTo>
                    <a:pt x="485" y="288"/>
                  </a:lnTo>
                  <a:lnTo>
                    <a:pt x="491" y="288"/>
                  </a:lnTo>
                  <a:lnTo>
                    <a:pt x="493" y="288"/>
                  </a:lnTo>
                  <a:lnTo>
                    <a:pt x="498" y="288"/>
                  </a:lnTo>
                  <a:lnTo>
                    <a:pt x="498" y="284"/>
                  </a:lnTo>
                  <a:lnTo>
                    <a:pt x="502" y="284"/>
                  </a:lnTo>
                  <a:lnTo>
                    <a:pt x="504" y="282"/>
                  </a:lnTo>
                  <a:lnTo>
                    <a:pt x="502" y="280"/>
                  </a:lnTo>
                  <a:lnTo>
                    <a:pt x="506" y="278"/>
                  </a:lnTo>
                  <a:lnTo>
                    <a:pt x="510" y="280"/>
                  </a:lnTo>
                  <a:lnTo>
                    <a:pt x="512" y="284"/>
                  </a:lnTo>
                  <a:lnTo>
                    <a:pt x="510" y="288"/>
                  </a:lnTo>
                  <a:lnTo>
                    <a:pt x="506" y="288"/>
                  </a:lnTo>
                  <a:lnTo>
                    <a:pt x="504" y="290"/>
                  </a:lnTo>
                  <a:lnTo>
                    <a:pt x="498" y="292"/>
                  </a:lnTo>
                  <a:lnTo>
                    <a:pt x="498" y="294"/>
                  </a:lnTo>
                  <a:lnTo>
                    <a:pt x="496" y="292"/>
                  </a:lnTo>
                  <a:lnTo>
                    <a:pt x="491" y="292"/>
                  </a:lnTo>
                  <a:lnTo>
                    <a:pt x="485" y="294"/>
                  </a:lnTo>
                  <a:lnTo>
                    <a:pt x="480" y="294"/>
                  </a:lnTo>
                  <a:lnTo>
                    <a:pt x="474" y="295"/>
                  </a:lnTo>
                  <a:lnTo>
                    <a:pt x="474" y="295"/>
                  </a:lnTo>
                  <a:lnTo>
                    <a:pt x="472" y="295"/>
                  </a:lnTo>
                  <a:lnTo>
                    <a:pt x="468" y="295"/>
                  </a:lnTo>
                  <a:lnTo>
                    <a:pt x="466" y="295"/>
                  </a:lnTo>
                  <a:lnTo>
                    <a:pt x="464" y="294"/>
                  </a:lnTo>
                  <a:lnTo>
                    <a:pt x="461" y="294"/>
                  </a:lnTo>
                  <a:lnTo>
                    <a:pt x="459" y="294"/>
                  </a:lnTo>
                  <a:lnTo>
                    <a:pt x="455" y="294"/>
                  </a:lnTo>
                  <a:lnTo>
                    <a:pt x="453" y="294"/>
                  </a:lnTo>
                  <a:lnTo>
                    <a:pt x="449" y="294"/>
                  </a:lnTo>
                  <a:lnTo>
                    <a:pt x="449" y="290"/>
                  </a:lnTo>
                  <a:lnTo>
                    <a:pt x="449" y="290"/>
                  </a:lnTo>
                  <a:lnTo>
                    <a:pt x="449" y="290"/>
                  </a:lnTo>
                  <a:lnTo>
                    <a:pt x="449" y="290"/>
                  </a:lnTo>
                  <a:close/>
                  <a:moveTo>
                    <a:pt x="448" y="290"/>
                  </a:moveTo>
                  <a:lnTo>
                    <a:pt x="444" y="294"/>
                  </a:lnTo>
                  <a:lnTo>
                    <a:pt x="448" y="294"/>
                  </a:lnTo>
                  <a:lnTo>
                    <a:pt x="448" y="290"/>
                  </a:lnTo>
                  <a:lnTo>
                    <a:pt x="448" y="290"/>
                  </a:lnTo>
                  <a:lnTo>
                    <a:pt x="448" y="290"/>
                  </a:lnTo>
                  <a:lnTo>
                    <a:pt x="448" y="290"/>
                  </a:lnTo>
                  <a:lnTo>
                    <a:pt x="448" y="290"/>
                  </a:lnTo>
                  <a:close/>
                  <a:moveTo>
                    <a:pt x="444" y="288"/>
                  </a:moveTo>
                  <a:lnTo>
                    <a:pt x="442" y="288"/>
                  </a:lnTo>
                  <a:lnTo>
                    <a:pt x="442" y="290"/>
                  </a:lnTo>
                  <a:lnTo>
                    <a:pt x="444" y="294"/>
                  </a:lnTo>
                  <a:lnTo>
                    <a:pt x="444" y="288"/>
                  </a:lnTo>
                  <a:lnTo>
                    <a:pt x="444" y="288"/>
                  </a:lnTo>
                  <a:lnTo>
                    <a:pt x="444" y="288"/>
                  </a:lnTo>
                  <a:lnTo>
                    <a:pt x="444" y="288"/>
                  </a:lnTo>
                  <a:lnTo>
                    <a:pt x="444" y="288"/>
                  </a:lnTo>
                  <a:close/>
                  <a:moveTo>
                    <a:pt x="393" y="290"/>
                  </a:moveTo>
                  <a:lnTo>
                    <a:pt x="393" y="292"/>
                  </a:lnTo>
                  <a:lnTo>
                    <a:pt x="393" y="294"/>
                  </a:lnTo>
                  <a:lnTo>
                    <a:pt x="393" y="295"/>
                  </a:lnTo>
                  <a:lnTo>
                    <a:pt x="393" y="297"/>
                  </a:lnTo>
                  <a:lnTo>
                    <a:pt x="397" y="299"/>
                  </a:lnTo>
                  <a:lnTo>
                    <a:pt x="402" y="297"/>
                  </a:lnTo>
                  <a:lnTo>
                    <a:pt x="404" y="299"/>
                  </a:lnTo>
                  <a:lnTo>
                    <a:pt x="408" y="297"/>
                  </a:lnTo>
                  <a:lnTo>
                    <a:pt x="410" y="295"/>
                  </a:lnTo>
                  <a:lnTo>
                    <a:pt x="414" y="297"/>
                  </a:lnTo>
                  <a:lnTo>
                    <a:pt x="417" y="295"/>
                  </a:lnTo>
                  <a:lnTo>
                    <a:pt x="423" y="295"/>
                  </a:lnTo>
                  <a:lnTo>
                    <a:pt x="425" y="292"/>
                  </a:lnTo>
                  <a:lnTo>
                    <a:pt x="427" y="295"/>
                  </a:lnTo>
                  <a:lnTo>
                    <a:pt x="431" y="294"/>
                  </a:lnTo>
                  <a:lnTo>
                    <a:pt x="434" y="295"/>
                  </a:lnTo>
                  <a:lnTo>
                    <a:pt x="432" y="292"/>
                  </a:lnTo>
                  <a:lnTo>
                    <a:pt x="438" y="292"/>
                  </a:lnTo>
                  <a:lnTo>
                    <a:pt x="438" y="288"/>
                  </a:lnTo>
                  <a:lnTo>
                    <a:pt x="434" y="290"/>
                  </a:lnTo>
                  <a:lnTo>
                    <a:pt x="434" y="288"/>
                  </a:lnTo>
                  <a:lnTo>
                    <a:pt x="434" y="284"/>
                  </a:lnTo>
                  <a:lnTo>
                    <a:pt x="432" y="284"/>
                  </a:lnTo>
                  <a:lnTo>
                    <a:pt x="432" y="288"/>
                  </a:lnTo>
                  <a:lnTo>
                    <a:pt x="431" y="288"/>
                  </a:lnTo>
                  <a:lnTo>
                    <a:pt x="431" y="284"/>
                  </a:lnTo>
                  <a:lnTo>
                    <a:pt x="427" y="282"/>
                  </a:lnTo>
                  <a:lnTo>
                    <a:pt x="423" y="284"/>
                  </a:lnTo>
                  <a:lnTo>
                    <a:pt x="419" y="282"/>
                  </a:lnTo>
                  <a:lnTo>
                    <a:pt x="417" y="280"/>
                  </a:lnTo>
                  <a:lnTo>
                    <a:pt x="410" y="282"/>
                  </a:lnTo>
                  <a:lnTo>
                    <a:pt x="410" y="284"/>
                  </a:lnTo>
                  <a:lnTo>
                    <a:pt x="419" y="288"/>
                  </a:lnTo>
                  <a:lnTo>
                    <a:pt x="423" y="290"/>
                  </a:lnTo>
                  <a:lnTo>
                    <a:pt x="417" y="290"/>
                  </a:lnTo>
                  <a:lnTo>
                    <a:pt x="414" y="292"/>
                  </a:lnTo>
                  <a:lnTo>
                    <a:pt x="410" y="288"/>
                  </a:lnTo>
                  <a:lnTo>
                    <a:pt x="410" y="288"/>
                  </a:lnTo>
                  <a:lnTo>
                    <a:pt x="406" y="284"/>
                  </a:lnTo>
                  <a:lnTo>
                    <a:pt x="404" y="288"/>
                  </a:lnTo>
                  <a:lnTo>
                    <a:pt x="400" y="284"/>
                  </a:lnTo>
                  <a:lnTo>
                    <a:pt x="395" y="288"/>
                  </a:lnTo>
                  <a:lnTo>
                    <a:pt x="395" y="288"/>
                  </a:lnTo>
                  <a:lnTo>
                    <a:pt x="393" y="290"/>
                  </a:lnTo>
                  <a:lnTo>
                    <a:pt x="393" y="290"/>
                  </a:lnTo>
                  <a:lnTo>
                    <a:pt x="393" y="290"/>
                  </a:lnTo>
                  <a:lnTo>
                    <a:pt x="393" y="290"/>
                  </a:lnTo>
                  <a:close/>
                  <a:moveTo>
                    <a:pt x="380" y="284"/>
                  </a:moveTo>
                  <a:lnTo>
                    <a:pt x="385" y="284"/>
                  </a:lnTo>
                  <a:lnTo>
                    <a:pt x="393" y="284"/>
                  </a:lnTo>
                  <a:lnTo>
                    <a:pt x="389" y="288"/>
                  </a:lnTo>
                  <a:lnTo>
                    <a:pt x="389" y="292"/>
                  </a:lnTo>
                  <a:lnTo>
                    <a:pt x="389" y="295"/>
                  </a:lnTo>
                  <a:lnTo>
                    <a:pt x="385" y="294"/>
                  </a:lnTo>
                  <a:lnTo>
                    <a:pt x="384" y="295"/>
                  </a:lnTo>
                  <a:lnTo>
                    <a:pt x="378" y="294"/>
                  </a:lnTo>
                  <a:lnTo>
                    <a:pt x="376" y="292"/>
                  </a:lnTo>
                  <a:lnTo>
                    <a:pt x="378" y="290"/>
                  </a:lnTo>
                  <a:lnTo>
                    <a:pt x="380" y="290"/>
                  </a:lnTo>
                  <a:lnTo>
                    <a:pt x="380" y="284"/>
                  </a:lnTo>
                  <a:lnTo>
                    <a:pt x="380" y="284"/>
                  </a:lnTo>
                  <a:lnTo>
                    <a:pt x="380" y="284"/>
                  </a:lnTo>
                  <a:lnTo>
                    <a:pt x="380" y="284"/>
                  </a:lnTo>
                  <a:close/>
                  <a:moveTo>
                    <a:pt x="368" y="292"/>
                  </a:moveTo>
                  <a:lnTo>
                    <a:pt x="370" y="290"/>
                  </a:lnTo>
                  <a:lnTo>
                    <a:pt x="372" y="292"/>
                  </a:lnTo>
                  <a:lnTo>
                    <a:pt x="370" y="292"/>
                  </a:lnTo>
                  <a:lnTo>
                    <a:pt x="368" y="292"/>
                  </a:lnTo>
                  <a:lnTo>
                    <a:pt x="368" y="292"/>
                  </a:lnTo>
                  <a:lnTo>
                    <a:pt x="368" y="292"/>
                  </a:lnTo>
                  <a:lnTo>
                    <a:pt x="368" y="292"/>
                  </a:lnTo>
                  <a:close/>
                  <a:moveTo>
                    <a:pt x="352" y="280"/>
                  </a:moveTo>
                  <a:lnTo>
                    <a:pt x="352" y="284"/>
                  </a:lnTo>
                  <a:lnTo>
                    <a:pt x="353" y="284"/>
                  </a:lnTo>
                  <a:lnTo>
                    <a:pt x="359" y="288"/>
                  </a:lnTo>
                  <a:lnTo>
                    <a:pt x="365" y="290"/>
                  </a:lnTo>
                  <a:lnTo>
                    <a:pt x="365" y="292"/>
                  </a:lnTo>
                  <a:lnTo>
                    <a:pt x="365" y="290"/>
                  </a:lnTo>
                  <a:lnTo>
                    <a:pt x="368" y="288"/>
                  </a:lnTo>
                  <a:lnTo>
                    <a:pt x="370" y="288"/>
                  </a:lnTo>
                  <a:lnTo>
                    <a:pt x="374" y="288"/>
                  </a:lnTo>
                  <a:lnTo>
                    <a:pt x="374" y="284"/>
                  </a:lnTo>
                  <a:lnTo>
                    <a:pt x="370" y="280"/>
                  </a:lnTo>
                  <a:lnTo>
                    <a:pt x="365" y="278"/>
                  </a:lnTo>
                  <a:lnTo>
                    <a:pt x="359" y="280"/>
                  </a:lnTo>
                  <a:lnTo>
                    <a:pt x="355" y="280"/>
                  </a:lnTo>
                  <a:lnTo>
                    <a:pt x="352" y="280"/>
                  </a:lnTo>
                  <a:lnTo>
                    <a:pt x="352" y="280"/>
                  </a:lnTo>
                  <a:lnTo>
                    <a:pt x="352" y="280"/>
                  </a:lnTo>
                  <a:lnTo>
                    <a:pt x="352" y="280"/>
                  </a:lnTo>
                  <a:close/>
                  <a:moveTo>
                    <a:pt x="801" y="284"/>
                  </a:moveTo>
                  <a:lnTo>
                    <a:pt x="803" y="284"/>
                  </a:lnTo>
                  <a:lnTo>
                    <a:pt x="807" y="284"/>
                  </a:lnTo>
                  <a:lnTo>
                    <a:pt x="807" y="284"/>
                  </a:lnTo>
                  <a:lnTo>
                    <a:pt x="803" y="280"/>
                  </a:lnTo>
                  <a:lnTo>
                    <a:pt x="803" y="280"/>
                  </a:lnTo>
                  <a:lnTo>
                    <a:pt x="803" y="280"/>
                  </a:lnTo>
                  <a:lnTo>
                    <a:pt x="801" y="284"/>
                  </a:lnTo>
                  <a:lnTo>
                    <a:pt x="801" y="284"/>
                  </a:lnTo>
                  <a:lnTo>
                    <a:pt x="801" y="284"/>
                  </a:lnTo>
                  <a:lnTo>
                    <a:pt x="801" y="284"/>
                  </a:lnTo>
                  <a:close/>
                  <a:moveTo>
                    <a:pt x="783" y="284"/>
                  </a:moveTo>
                  <a:lnTo>
                    <a:pt x="783" y="284"/>
                  </a:lnTo>
                  <a:lnTo>
                    <a:pt x="788" y="284"/>
                  </a:lnTo>
                  <a:lnTo>
                    <a:pt x="790" y="284"/>
                  </a:lnTo>
                  <a:lnTo>
                    <a:pt x="796" y="284"/>
                  </a:lnTo>
                  <a:lnTo>
                    <a:pt x="800" y="282"/>
                  </a:lnTo>
                  <a:lnTo>
                    <a:pt x="801" y="278"/>
                  </a:lnTo>
                  <a:lnTo>
                    <a:pt x="803" y="278"/>
                  </a:lnTo>
                  <a:lnTo>
                    <a:pt x="807" y="277"/>
                  </a:lnTo>
                  <a:lnTo>
                    <a:pt x="807" y="275"/>
                  </a:lnTo>
                  <a:lnTo>
                    <a:pt x="807" y="273"/>
                  </a:lnTo>
                  <a:lnTo>
                    <a:pt x="807" y="271"/>
                  </a:lnTo>
                  <a:lnTo>
                    <a:pt x="807" y="269"/>
                  </a:lnTo>
                  <a:lnTo>
                    <a:pt x="807" y="267"/>
                  </a:lnTo>
                  <a:lnTo>
                    <a:pt x="803" y="265"/>
                  </a:lnTo>
                  <a:lnTo>
                    <a:pt x="798" y="265"/>
                  </a:lnTo>
                  <a:lnTo>
                    <a:pt x="794" y="267"/>
                  </a:lnTo>
                  <a:lnTo>
                    <a:pt x="792" y="273"/>
                  </a:lnTo>
                  <a:lnTo>
                    <a:pt x="790" y="277"/>
                  </a:lnTo>
                  <a:lnTo>
                    <a:pt x="783" y="284"/>
                  </a:lnTo>
                  <a:lnTo>
                    <a:pt x="783" y="284"/>
                  </a:lnTo>
                  <a:lnTo>
                    <a:pt x="783" y="284"/>
                  </a:lnTo>
                  <a:lnTo>
                    <a:pt x="783" y="284"/>
                  </a:lnTo>
                  <a:close/>
                  <a:moveTo>
                    <a:pt x="325" y="256"/>
                  </a:moveTo>
                  <a:lnTo>
                    <a:pt x="321" y="260"/>
                  </a:lnTo>
                  <a:lnTo>
                    <a:pt x="325" y="263"/>
                  </a:lnTo>
                  <a:lnTo>
                    <a:pt x="329" y="263"/>
                  </a:lnTo>
                  <a:lnTo>
                    <a:pt x="331" y="263"/>
                  </a:lnTo>
                  <a:lnTo>
                    <a:pt x="336" y="263"/>
                  </a:lnTo>
                  <a:lnTo>
                    <a:pt x="338" y="260"/>
                  </a:lnTo>
                  <a:lnTo>
                    <a:pt x="344" y="260"/>
                  </a:lnTo>
                  <a:lnTo>
                    <a:pt x="346" y="260"/>
                  </a:lnTo>
                  <a:lnTo>
                    <a:pt x="344" y="258"/>
                  </a:lnTo>
                  <a:lnTo>
                    <a:pt x="338" y="260"/>
                  </a:lnTo>
                  <a:lnTo>
                    <a:pt x="335" y="258"/>
                  </a:lnTo>
                  <a:lnTo>
                    <a:pt x="327" y="258"/>
                  </a:lnTo>
                  <a:lnTo>
                    <a:pt x="325" y="256"/>
                  </a:lnTo>
                  <a:lnTo>
                    <a:pt x="325" y="256"/>
                  </a:lnTo>
                  <a:lnTo>
                    <a:pt x="325" y="256"/>
                  </a:lnTo>
                  <a:lnTo>
                    <a:pt x="325" y="256"/>
                  </a:lnTo>
                  <a:close/>
                  <a:moveTo>
                    <a:pt x="186" y="250"/>
                  </a:moveTo>
                  <a:lnTo>
                    <a:pt x="186" y="252"/>
                  </a:lnTo>
                  <a:lnTo>
                    <a:pt x="188" y="252"/>
                  </a:lnTo>
                  <a:lnTo>
                    <a:pt x="188" y="250"/>
                  </a:lnTo>
                  <a:lnTo>
                    <a:pt x="186" y="250"/>
                  </a:lnTo>
                  <a:lnTo>
                    <a:pt x="186" y="250"/>
                  </a:lnTo>
                  <a:lnTo>
                    <a:pt x="186" y="250"/>
                  </a:lnTo>
                  <a:lnTo>
                    <a:pt x="186" y="250"/>
                  </a:lnTo>
                  <a:close/>
                  <a:moveTo>
                    <a:pt x="188" y="252"/>
                  </a:moveTo>
                  <a:lnTo>
                    <a:pt x="188" y="254"/>
                  </a:lnTo>
                  <a:lnTo>
                    <a:pt x="192" y="254"/>
                  </a:lnTo>
                  <a:lnTo>
                    <a:pt x="192" y="250"/>
                  </a:lnTo>
                  <a:lnTo>
                    <a:pt x="197" y="248"/>
                  </a:lnTo>
                  <a:lnTo>
                    <a:pt x="197" y="245"/>
                  </a:lnTo>
                  <a:lnTo>
                    <a:pt x="197" y="241"/>
                  </a:lnTo>
                  <a:lnTo>
                    <a:pt x="201" y="235"/>
                  </a:lnTo>
                  <a:lnTo>
                    <a:pt x="203" y="239"/>
                  </a:lnTo>
                  <a:lnTo>
                    <a:pt x="207" y="239"/>
                  </a:lnTo>
                  <a:lnTo>
                    <a:pt x="214" y="239"/>
                  </a:lnTo>
                  <a:lnTo>
                    <a:pt x="216" y="241"/>
                  </a:lnTo>
                  <a:lnTo>
                    <a:pt x="218" y="239"/>
                  </a:lnTo>
                  <a:lnTo>
                    <a:pt x="218" y="239"/>
                  </a:lnTo>
                  <a:lnTo>
                    <a:pt x="224" y="239"/>
                  </a:lnTo>
                  <a:lnTo>
                    <a:pt x="227" y="241"/>
                  </a:lnTo>
                  <a:lnTo>
                    <a:pt x="235" y="243"/>
                  </a:lnTo>
                  <a:lnTo>
                    <a:pt x="242" y="245"/>
                  </a:lnTo>
                  <a:lnTo>
                    <a:pt x="246" y="248"/>
                  </a:lnTo>
                  <a:lnTo>
                    <a:pt x="246" y="252"/>
                  </a:lnTo>
                  <a:lnTo>
                    <a:pt x="246" y="254"/>
                  </a:lnTo>
                  <a:lnTo>
                    <a:pt x="252" y="256"/>
                  </a:lnTo>
                  <a:lnTo>
                    <a:pt x="263" y="256"/>
                  </a:lnTo>
                  <a:lnTo>
                    <a:pt x="272" y="258"/>
                  </a:lnTo>
                  <a:lnTo>
                    <a:pt x="282" y="256"/>
                  </a:lnTo>
                  <a:lnTo>
                    <a:pt x="284" y="254"/>
                  </a:lnTo>
                  <a:lnTo>
                    <a:pt x="284" y="245"/>
                  </a:lnTo>
                  <a:lnTo>
                    <a:pt x="288" y="245"/>
                  </a:lnTo>
                  <a:lnTo>
                    <a:pt x="293" y="250"/>
                  </a:lnTo>
                  <a:lnTo>
                    <a:pt x="297" y="250"/>
                  </a:lnTo>
                  <a:lnTo>
                    <a:pt x="301" y="250"/>
                  </a:lnTo>
                  <a:lnTo>
                    <a:pt x="301" y="252"/>
                  </a:lnTo>
                  <a:lnTo>
                    <a:pt x="304" y="256"/>
                  </a:lnTo>
                  <a:lnTo>
                    <a:pt x="310" y="254"/>
                  </a:lnTo>
                  <a:lnTo>
                    <a:pt x="310" y="258"/>
                  </a:lnTo>
                  <a:lnTo>
                    <a:pt x="314" y="256"/>
                  </a:lnTo>
                  <a:lnTo>
                    <a:pt x="320" y="256"/>
                  </a:lnTo>
                  <a:lnTo>
                    <a:pt x="320" y="260"/>
                  </a:lnTo>
                  <a:lnTo>
                    <a:pt x="323" y="265"/>
                  </a:lnTo>
                  <a:lnTo>
                    <a:pt x="323" y="267"/>
                  </a:lnTo>
                  <a:lnTo>
                    <a:pt x="325" y="271"/>
                  </a:lnTo>
                  <a:lnTo>
                    <a:pt x="331" y="273"/>
                  </a:lnTo>
                  <a:lnTo>
                    <a:pt x="335" y="271"/>
                  </a:lnTo>
                  <a:lnTo>
                    <a:pt x="336" y="273"/>
                  </a:lnTo>
                  <a:lnTo>
                    <a:pt x="338" y="273"/>
                  </a:lnTo>
                  <a:lnTo>
                    <a:pt x="342" y="271"/>
                  </a:lnTo>
                  <a:lnTo>
                    <a:pt x="344" y="271"/>
                  </a:lnTo>
                  <a:lnTo>
                    <a:pt x="346" y="273"/>
                  </a:lnTo>
                  <a:lnTo>
                    <a:pt x="350" y="273"/>
                  </a:lnTo>
                  <a:lnTo>
                    <a:pt x="352" y="277"/>
                  </a:lnTo>
                  <a:lnTo>
                    <a:pt x="350" y="284"/>
                  </a:lnTo>
                  <a:lnTo>
                    <a:pt x="348" y="284"/>
                  </a:lnTo>
                  <a:lnTo>
                    <a:pt x="350" y="288"/>
                  </a:lnTo>
                  <a:lnTo>
                    <a:pt x="352" y="292"/>
                  </a:lnTo>
                  <a:lnTo>
                    <a:pt x="350" y="294"/>
                  </a:lnTo>
                  <a:lnTo>
                    <a:pt x="346" y="290"/>
                  </a:lnTo>
                  <a:lnTo>
                    <a:pt x="342" y="290"/>
                  </a:lnTo>
                  <a:lnTo>
                    <a:pt x="336" y="288"/>
                  </a:lnTo>
                  <a:lnTo>
                    <a:pt x="335" y="288"/>
                  </a:lnTo>
                  <a:lnTo>
                    <a:pt x="331" y="284"/>
                  </a:lnTo>
                  <a:lnTo>
                    <a:pt x="327" y="282"/>
                  </a:lnTo>
                  <a:lnTo>
                    <a:pt x="321" y="284"/>
                  </a:lnTo>
                  <a:lnTo>
                    <a:pt x="316" y="284"/>
                  </a:lnTo>
                  <a:lnTo>
                    <a:pt x="312" y="284"/>
                  </a:lnTo>
                  <a:lnTo>
                    <a:pt x="306" y="282"/>
                  </a:lnTo>
                  <a:lnTo>
                    <a:pt x="301" y="284"/>
                  </a:lnTo>
                  <a:lnTo>
                    <a:pt x="299" y="282"/>
                  </a:lnTo>
                  <a:lnTo>
                    <a:pt x="291" y="282"/>
                  </a:lnTo>
                  <a:lnTo>
                    <a:pt x="288" y="284"/>
                  </a:lnTo>
                  <a:lnTo>
                    <a:pt x="276" y="280"/>
                  </a:lnTo>
                  <a:lnTo>
                    <a:pt x="267" y="275"/>
                  </a:lnTo>
                  <a:lnTo>
                    <a:pt x="263" y="275"/>
                  </a:lnTo>
                  <a:lnTo>
                    <a:pt x="257" y="271"/>
                  </a:lnTo>
                  <a:lnTo>
                    <a:pt x="256" y="271"/>
                  </a:lnTo>
                  <a:lnTo>
                    <a:pt x="256" y="275"/>
                  </a:lnTo>
                  <a:lnTo>
                    <a:pt x="252" y="273"/>
                  </a:lnTo>
                  <a:lnTo>
                    <a:pt x="246" y="271"/>
                  </a:lnTo>
                  <a:lnTo>
                    <a:pt x="246" y="271"/>
                  </a:lnTo>
                  <a:lnTo>
                    <a:pt x="242" y="275"/>
                  </a:lnTo>
                  <a:lnTo>
                    <a:pt x="233" y="273"/>
                  </a:lnTo>
                  <a:lnTo>
                    <a:pt x="227" y="267"/>
                  </a:lnTo>
                  <a:lnTo>
                    <a:pt x="222" y="267"/>
                  </a:lnTo>
                  <a:lnTo>
                    <a:pt x="218" y="265"/>
                  </a:lnTo>
                  <a:lnTo>
                    <a:pt x="216" y="267"/>
                  </a:lnTo>
                  <a:lnTo>
                    <a:pt x="212" y="267"/>
                  </a:lnTo>
                  <a:lnTo>
                    <a:pt x="207" y="265"/>
                  </a:lnTo>
                  <a:lnTo>
                    <a:pt x="205" y="263"/>
                  </a:lnTo>
                  <a:lnTo>
                    <a:pt x="208" y="260"/>
                  </a:lnTo>
                  <a:lnTo>
                    <a:pt x="208" y="260"/>
                  </a:lnTo>
                  <a:lnTo>
                    <a:pt x="207" y="260"/>
                  </a:lnTo>
                  <a:lnTo>
                    <a:pt x="205" y="260"/>
                  </a:lnTo>
                  <a:lnTo>
                    <a:pt x="201" y="258"/>
                  </a:lnTo>
                  <a:lnTo>
                    <a:pt x="199" y="256"/>
                  </a:lnTo>
                  <a:lnTo>
                    <a:pt x="197" y="258"/>
                  </a:lnTo>
                  <a:lnTo>
                    <a:pt x="188" y="256"/>
                  </a:lnTo>
                  <a:lnTo>
                    <a:pt x="188" y="256"/>
                  </a:lnTo>
                  <a:lnTo>
                    <a:pt x="186" y="252"/>
                  </a:lnTo>
                  <a:lnTo>
                    <a:pt x="188" y="252"/>
                  </a:lnTo>
                  <a:lnTo>
                    <a:pt x="188" y="252"/>
                  </a:lnTo>
                  <a:lnTo>
                    <a:pt x="188" y="252"/>
                  </a:lnTo>
                  <a:lnTo>
                    <a:pt x="188" y="252"/>
                  </a:lnTo>
                  <a:close/>
                  <a:moveTo>
                    <a:pt x="235" y="49"/>
                  </a:moveTo>
                  <a:lnTo>
                    <a:pt x="239" y="51"/>
                  </a:lnTo>
                  <a:lnTo>
                    <a:pt x="242" y="51"/>
                  </a:lnTo>
                  <a:lnTo>
                    <a:pt x="240" y="52"/>
                  </a:lnTo>
                  <a:lnTo>
                    <a:pt x="242" y="52"/>
                  </a:lnTo>
                  <a:lnTo>
                    <a:pt x="246" y="49"/>
                  </a:lnTo>
                  <a:lnTo>
                    <a:pt x="240" y="41"/>
                  </a:lnTo>
                  <a:lnTo>
                    <a:pt x="237" y="45"/>
                  </a:lnTo>
                  <a:lnTo>
                    <a:pt x="235" y="49"/>
                  </a:lnTo>
                  <a:lnTo>
                    <a:pt x="235" y="49"/>
                  </a:lnTo>
                  <a:lnTo>
                    <a:pt x="235" y="49"/>
                  </a:lnTo>
                  <a:lnTo>
                    <a:pt x="235" y="49"/>
                  </a:lnTo>
                  <a:close/>
                  <a:moveTo>
                    <a:pt x="205" y="69"/>
                  </a:moveTo>
                  <a:lnTo>
                    <a:pt x="205" y="73"/>
                  </a:lnTo>
                  <a:lnTo>
                    <a:pt x="207" y="73"/>
                  </a:lnTo>
                  <a:lnTo>
                    <a:pt x="205" y="69"/>
                  </a:lnTo>
                  <a:lnTo>
                    <a:pt x="205" y="69"/>
                  </a:lnTo>
                  <a:lnTo>
                    <a:pt x="205" y="69"/>
                  </a:lnTo>
                  <a:lnTo>
                    <a:pt x="205" y="69"/>
                  </a:lnTo>
                  <a:close/>
                  <a:moveTo>
                    <a:pt x="205" y="60"/>
                  </a:moveTo>
                  <a:lnTo>
                    <a:pt x="207" y="60"/>
                  </a:lnTo>
                  <a:lnTo>
                    <a:pt x="205" y="58"/>
                  </a:lnTo>
                  <a:lnTo>
                    <a:pt x="205" y="60"/>
                  </a:lnTo>
                  <a:lnTo>
                    <a:pt x="205" y="60"/>
                  </a:lnTo>
                  <a:lnTo>
                    <a:pt x="205" y="60"/>
                  </a:lnTo>
                  <a:lnTo>
                    <a:pt x="205" y="60"/>
                  </a:lnTo>
                  <a:close/>
                  <a:moveTo>
                    <a:pt x="205" y="64"/>
                  </a:moveTo>
                  <a:lnTo>
                    <a:pt x="205" y="64"/>
                  </a:lnTo>
                  <a:lnTo>
                    <a:pt x="207" y="64"/>
                  </a:lnTo>
                  <a:lnTo>
                    <a:pt x="205" y="64"/>
                  </a:lnTo>
                  <a:lnTo>
                    <a:pt x="205" y="64"/>
                  </a:lnTo>
                  <a:lnTo>
                    <a:pt x="205" y="64"/>
                  </a:lnTo>
                  <a:lnTo>
                    <a:pt x="205" y="64"/>
                  </a:lnTo>
                  <a:close/>
                  <a:moveTo>
                    <a:pt x="193" y="67"/>
                  </a:moveTo>
                  <a:lnTo>
                    <a:pt x="192" y="69"/>
                  </a:lnTo>
                  <a:lnTo>
                    <a:pt x="197" y="73"/>
                  </a:lnTo>
                  <a:lnTo>
                    <a:pt x="199" y="67"/>
                  </a:lnTo>
                  <a:lnTo>
                    <a:pt x="197" y="67"/>
                  </a:lnTo>
                  <a:lnTo>
                    <a:pt x="193" y="67"/>
                  </a:lnTo>
                  <a:lnTo>
                    <a:pt x="193" y="67"/>
                  </a:lnTo>
                  <a:lnTo>
                    <a:pt x="193" y="67"/>
                  </a:lnTo>
                  <a:lnTo>
                    <a:pt x="193" y="67"/>
                  </a:lnTo>
                  <a:close/>
                  <a:moveTo>
                    <a:pt x="163" y="107"/>
                  </a:moveTo>
                  <a:lnTo>
                    <a:pt x="167" y="109"/>
                  </a:lnTo>
                  <a:lnTo>
                    <a:pt x="167" y="105"/>
                  </a:lnTo>
                  <a:lnTo>
                    <a:pt x="167" y="101"/>
                  </a:lnTo>
                  <a:lnTo>
                    <a:pt x="163" y="107"/>
                  </a:lnTo>
                  <a:lnTo>
                    <a:pt x="163" y="107"/>
                  </a:lnTo>
                  <a:lnTo>
                    <a:pt x="163" y="107"/>
                  </a:lnTo>
                  <a:lnTo>
                    <a:pt x="163" y="107"/>
                  </a:lnTo>
                  <a:close/>
                  <a:moveTo>
                    <a:pt x="171" y="103"/>
                  </a:moveTo>
                  <a:lnTo>
                    <a:pt x="169" y="107"/>
                  </a:lnTo>
                  <a:lnTo>
                    <a:pt x="173" y="109"/>
                  </a:lnTo>
                  <a:lnTo>
                    <a:pt x="175" y="113"/>
                  </a:lnTo>
                  <a:lnTo>
                    <a:pt x="176" y="113"/>
                  </a:lnTo>
                  <a:lnTo>
                    <a:pt x="178" y="107"/>
                  </a:lnTo>
                  <a:lnTo>
                    <a:pt x="176" y="105"/>
                  </a:lnTo>
                  <a:lnTo>
                    <a:pt x="178" y="101"/>
                  </a:lnTo>
                  <a:lnTo>
                    <a:pt x="175" y="101"/>
                  </a:lnTo>
                  <a:lnTo>
                    <a:pt x="173" y="103"/>
                  </a:lnTo>
                  <a:lnTo>
                    <a:pt x="171" y="103"/>
                  </a:lnTo>
                  <a:lnTo>
                    <a:pt x="171" y="103"/>
                  </a:lnTo>
                  <a:lnTo>
                    <a:pt x="171" y="103"/>
                  </a:lnTo>
                  <a:lnTo>
                    <a:pt x="171" y="103"/>
                  </a:lnTo>
                  <a:close/>
                  <a:moveTo>
                    <a:pt x="252" y="158"/>
                  </a:moveTo>
                  <a:lnTo>
                    <a:pt x="252" y="160"/>
                  </a:lnTo>
                  <a:lnTo>
                    <a:pt x="256" y="162"/>
                  </a:lnTo>
                  <a:lnTo>
                    <a:pt x="257" y="160"/>
                  </a:lnTo>
                  <a:lnTo>
                    <a:pt x="256" y="158"/>
                  </a:lnTo>
                  <a:lnTo>
                    <a:pt x="252" y="158"/>
                  </a:lnTo>
                  <a:lnTo>
                    <a:pt x="252" y="158"/>
                  </a:lnTo>
                  <a:lnTo>
                    <a:pt x="252" y="158"/>
                  </a:lnTo>
                  <a:lnTo>
                    <a:pt x="252" y="158"/>
                  </a:lnTo>
                  <a:close/>
                  <a:moveTo>
                    <a:pt x="227" y="175"/>
                  </a:moveTo>
                  <a:lnTo>
                    <a:pt x="229" y="179"/>
                  </a:lnTo>
                  <a:lnTo>
                    <a:pt x="229" y="181"/>
                  </a:lnTo>
                  <a:lnTo>
                    <a:pt x="225" y="182"/>
                  </a:lnTo>
                  <a:lnTo>
                    <a:pt x="224" y="184"/>
                  </a:lnTo>
                  <a:lnTo>
                    <a:pt x="227" y="184"/>
                  </a:lnTo>
                  <a:lnTo>
                    <a:pt x="227" y="182"/>
                  </a:lnTo>
                  <a:lnTo>
                    <a:pt x="229" y="181"/>
                  </a:lnTo>
                  <a:lnTo>
                    <a:pt x="229" y="186"/>
                  </a:lnTo>
                  <a:lnTo>
                    <a:pt x="233" y="190"/>
                  </a:lnTo>
                  <a:lnTo>
                    <a:pt x="237" y="184"/>
                  </a:lnTo>
                  <a:lnTo>
                    <a:pt x="239" y="186"/>
                  </a:lnTo>
                  <a:lnTo>
                    <a:pt x="240" y="186"/>
                  </a:lnTo>
                  <a:lnTo>
                    <a:pt x="242" y="186"/>
                  </a:lnTo>
                  <a:lnTo>
                    <a:pt x="246" y="184"/>
                  </a:lnTo>
                  <a:lnTo>
                    <a:pt x="242" y="181"/>
                  </a:lnTo>
                  <a:lnTo>
                    <a:pt x="237" y="177"/>
                  </a:lnTo>
                  <a:lnTo>
                    <a:pt x="231" y="175"/>
                  </a:lnTo>
                  <a:lnTo>
                    <a:pt x="227" y="175"/>
                  </a:lnTo>
                  <a:lnTo>
                    <a:pt x="227" y="175"/>
                  </a:lnTo>
                  <a:lnTo>
                    <a:pt x="227" y="175"/>
                  </a:lnTo>
                  <a:lnTo>
                    <a:pt x="227" y="175"/>
                  </a:lnTo>
                  <a:close/>
                  <a:moveTo>
                    <a:pt x="218" y="182"/>
                  </a:moveTo>
                  <a:lnTo>
                    <a:pt x="216" y="186"/>
                  </a:lnTo>
                  <a:lnTo>
                    <a:pt x="218" y="184"/>
                  </a:lnTo>
                  <a:lnTo>
                    <a:pt x="218" y="182"/>
                  </a:lnTo>
                  <a:lnTo>
                    <a:pt x="218" y="182"/>
                  </a:lnTo>
                  <a:lnTo>
                    <a:pt x="218" y="182"/>
                  </a:lnTo>
                  <a:lnTo>
                    <a:pt x="218" y="182"/>
                  </a:lnTo>
                  <a:close/>
                  <a:moveTo>
                    <a:pt x="192" y="160"/>
                  </a:moveTo>
                  <a:lnTo>
                    <a:pt x="192" y="162"/>
                  </a:lnTo>
                  <a:lnTo>
                    <a:pt x="188" y="165"/>
                  </a:lnTo>
                  <a:lnTo>
                    <a:pt x="188" y="167"/>
                  </a:lnTo>
                  <a:lnTo>
                    <a:pt x="197" y="167"/>
                  </a:lnTo>
                  <a:lnTo>
                    <a:pt x="197" y="169"/>
                  </a:lnTo>
                  <a:lnTo>
                    <a:pt x="197" y="173"/>
                  </a:lnTo>
                  <a:lnTo>
                    <a:pt x="199" y="175"/>
                  </a:lnTo>
                  <a:lnTo>
                    <a:pt x="201" y="181"/>
                  </a:lnTo>
                  <a:lnTo>
                    <a:pt x="205" y="182"/>
                  </a:lnTo>
                  <a:lnTo>
                    <a:pt x="208" y="182"/>
                  </a:lnTo>
                  <a:lnTo>
                    <a:pt x="210" y="186"/>
                  </a:lnTo>
                  <a:lnTo>
                    <a:pt x="212" y="186"/>
                  </a:lnTo>
                  <a:lnTo>
                    <a:pt x="214" y="184"/>
                  </a:lnTo>
                  <a:lnTo>
                    <a:pt x="212" y="181"/>
                  </a:lnTo>
                  <a:lnTo>
                    <a:pt x="214" y="175"/>
                  </a:lnTo>
                  <a:lnTo>
                    <a:pt x="208" y="175"/>
                  </a:lnTo>
                  <a:lnTo>
                    <a:pt x="205" y="169"/>
                  </a:lnTo>
                  <a:lnTo>
                    <a:pt x="203" y="162"/>
                  </a:lnTo>
                  <a:lnTo>
                    <a:pt x="201" y="162"/>
                  </a:lnTo>
                  <a:lnTo>
                    <a:pt x="201" y="158"/>
                  </a:lnTo>
                  <a:lnTo>
                    <a:pt x="197" y="156"/>
                  </a:lnTo>
                  <a:lnTo>
                    <a:pt x="197" y="156"/>
                  </a:lnTo>
                  <a:lnTo>
                    <a:pt x="197" y="160"/>
                  </a:lnTo>
                  <a:lnTo>
                    <a:pt x="197" y="162"/>
                  </a:lnTo>
                  <a:lnTo>
                    <a:pt x="193" y="162"/>
                  </a:lnTo>
                  <a:lnTo>
                    <a:pt x="192" y="158"/>
                  </a:lnTo>
                  <a:lnTo>
                    <a:pt x="192" y="160"/>
                  </a:lnTo>
                  <a:lnTo>
                    <a:pt x="192" y="160"/>
                  </a:lnTo>
                  <a:lnTo>
                    <a:pt x="192" y="160"/>
                  </a:lnTo>
                  <a:lnTo>
                    <a:pt x="192" y="160"/>
                  </a:lnTo>
                  <a:close/>
                  <a:moveTo>
                    <a:pt x="173" y="137"/>
                  </a:moveTo>
                  <a:lnTo>
                    <a:pt x="171" y="137"/>
                  </a:lnTo>
                  <a:lnTo>
                    <a:pt x="173" y="141"/>
                  </a:lnTo>
                  <a:lnTo>
                    <a:pt x="176" y="141"/>
                  </a:lnTo>
                  <a:lnTo>
                    <a:pt x="175" y="137"/>
                  </a:lnTo>
                  <a:lnTo>
                    <a:pt x="173" y="137"/>
                  </a:lnTo>
                  <a:lnTo>
                    <a:pt x="173" y="137"/>
                  </a:lnTo>
                  <a:lnTo>
                    <a:pt x="173" y="137"/>
                  </a:lnTo>
                  <a:lnTo>
                    <a:pt x="173" y="137"/>
                  </a:lnTo>
                  <a:close/>
                  <a:moveTo>
                    <a:pt x="175" y="128"/>
                  </a:moveTo>
                  <a:lnTo>
                    <a:pt x="173" y="132"/>
                  </a:lnTo>
                  <a:lnTo>
                    <a:pt x="175" y="133"/>
                  </a:lnTo>
                  <a:lnTo>
                    <a:pt x="178" y="133"/>
                  </a:lnTo>
                  <a:lnTo>
                    <a:pt x="182" y="133"/>
                  </a:lnTo>
                  <a:lnTo>
                    <a:pt x="184" y="133"/>
                  </a:lnTo>
                  <a:lnTo>
                    <a:pt x="178" y="130"/>
                  </a:lnTo>
                  <a:lnTo>
                    <a:pt x="175" y="128"/>
                  </a:lnTo>
                  <a:lnTo>
                    <a:pt x="175" y="128"/>
                  </a:lnTo>
                  <a:lnTo>
                    <a:pt x="175" y="128"/>
                  </a:lnTo>
                  <a:lnTo>
                    <a:pt x="175" y="128"/>
                  </a:lnTo>
                  <a:close/>
                  <a:moveTo>
                    <a:pt x="139" y="103"/>
                  </a:moveTo>
                  <a:lnTo>
                    <a:pt x="137" y="109"/>
                  </a:lnTo>
                  <a:lnTo>
                    <a:pt x="137" y="113"/>
                  </a:lnTo>
                  <a:lnTo>
                    <a:pt x="143" y="113"/>
                  </a:lnTo>
                  <a:lnTo>
                    <a:pt x="146" y="116"/>
                  </a:lnTo>
                  <a:lnTo>
                    <a:pt x="148" y="113"/>
                  </a:lnTo>
                  <a:lnTo>
                    <a:pt x="146" y="109"/>
                  </a:lnTo>
                  <a:lnTo>
                    <a:pt x="143" y="105"/>
                  </a:lnTo>
                  <a:lnTo>
                    <a:pt x="139" y="103"/>
                  </a:lnTo>
                  <a:lnTo>
                    <a:pt x="139" y="103"/>
                  </a:lnTo>
                  <a:lnTo>
                    <a:pt x="139" y="103"/>
                  </a:lnTo>
                  <a:lnTo>
                    <a:pt x="139" y="103"/>
                  </a:lnTo>
                  <a:close/>
                  <a:moveTo>
                    <a:pt x="128" y="98"/>
                  </a:moveTo>
                  <a:lnTo>
                    <a:pt x="129" y="98"/>
                  </a:lnTo>
                  <a:lnTo>
                    <a:pt x="133" y="100"/>
                  </a:lnTo>
                  <a:lnTo>
                    <a:pt x="137" y="103"/>
                  </a:lnTo>
                  <a:lnTo>
                    <a:pt x="133" y="107"/>
                  </a:lnTo>
                  <a:lnTo>
                    <a:pt x="133" y="105"/>
                  </a:lnTo>
                  <a:lnTo>
                    <a:pt x="128" y="98"/>
                  </a:lnTo>
                  <a:lnTo>
                    <a:pt x="128" y="98"/>
                  </a:lnTo>
                  <a:lnTo>
                    <a:pt x="128" y="98"/>
                  </a:lnTo>
                  <a:lnTo>
                    <a:pt x="128" y="98"/>
                  </a:lnTo>
                  <a:close/>
                  <a:moveTo>
                    <a:pt x="114" y="88"/>
                  </a:moveTo>
                  <a:lnTo>
                    <a:pt x="116" y="94"/>
                  </a:lnTo>
                  <a:lnTo>
                    <a:pt x="120" y="94"/>
                  </a:lnTo>
                  <a:lnTo>
                    <a:pt x="124" y="92"/>
                  </a:lnTo>
                  <a:lnTo>
                    <a:pt x="120" y="88"/>
                  </a:lnTo>
                  <a:lnTo>
                    <a:pt x="118" y="88"/>
                  </a:lnTo>
                  <a:lnTo>
                    <a:pt x="114" y="88"/>
                  </a:lnTo>
                  <a:lnTo>
                    <a:pt x="114" y="88"/>
                  </a:lnTo>
                  <a:lnTo>
                    <a:pt x="114" y="88"/>
                  </a:lnTo>
                  <a:lnTo>
                    <a:pt x="114" y="88"/>
                  </a:lnTo>
                  <a:close/>
                  <a:moveTo>
                    <a:pt x="128" y="226"/>
                  </a:moveTo>
                  <a:lnTo>
                    <a:pt x="133" y="229"/>
                  </a:lnTo>
                  <a:lnTo>
                    <a:pt x="133" y="228"/>
                  </a:lnTo>
                  <a:lnTo>
                    <a:pt x="129" y="226"/>
                  </a:lnTo>
                  <a:lnTo>
                    <a:pt x="128" y="226"/>
                  </a:lnTo>
                  <a:lnTo>
                    <a:pt x="128" y="226"/>
                  </a:lnTo>
                  <a:lnTo>
                    <a:pt x="128" y="226"/>
                  </a:lnTo>
                  <a:lnTo>
                    <a:pt x="128" y="226"/>
                  </a:lnTo>
                  <a:close/>
                  <a:moveTo>
                    <a:pt x="94" y="181"/>
                  </a:moveTo>
                  <a:lnTo>
                    <a:pt x="92" y="184"/>
                  </a:lnTo>
                  <a:lnTo>
                    <a:pt x="99" y="190"/>
                  </a:lnTo>
                  <a:lnTo>
                    <a:pt x="97" y="186"/>
                  </a:lnTo>
                  <a:lnTo>
                    <a:pt x="97" y="184"/>
                  </a:lnTo>
                  <a:lnTo>
                    <a:pt x="94" y="181"/>
                  </a:lnTo>
                  <a:lnTo>
                    <a:pt x="94" y="181"/>
                  </a:lnTo>
                  <a:lnTo>
                    <a:pt x="94" y="181"/>
                  </a:lnTo>
                  <a:lnTo>
                    <a:pt x="94" y="181"/>
                  </a:lnTo>
                  <a:close/>
                  <a:moveTo>
                    <a:pt x="88" y="177"/>
                  </a:moveTo>
                  <a:lnTo>
                    <a:pt x="92" y="179"/>
                  </a:lnTo>
                  <a:lnTo>
                    <a:pt x="88" y="181"/>
                  </a:lnTo>
                  <a:lnTo>
                    <a:pt x="88" y="177"/>
                  </a:lnTo>
                  <a:lnTo>
                    <a:pt x="88" y="177"/>
                  </a:lnTo>
                  <a:lnTo>
                    <a:pt x="88" y="177"/>
                  </a:lnTo>
                  <a:lnTo>
                    <a:pt x="88" y="177"/>
                  </a:lnTo>
                  <a:close/>
                  <a:moveTo>
                    <a:pt x="80" y="165"/>
                  </a:moveTo>
                  <a:lnTo>
                    <a:pt x="79" y="167"/>
                  </a:lnTo>
                  <a:lnTo>
                    <a:pt x="80" y="169"/>
                  </a:lnTo>
                  <a:lnTo>
                    <a:pt x="86" y="171"/>
                  </a:lnTo>
                  <a:lnTo>
                    <a:pt x="80" y="165"/>
                  </a:lnTo>
                  <a:lnTo>
                    <a:pt x="80" y="165"/>
                  </a:lnTo>
                  <a:lnTo>
                    <a:pt x="80" y="165"/>
                  </a:lnTo>
                  <a:lnTo>
                    <a:pt x="80" y="165"/>
                  </a:lnTo>
                  <a:close/>
                  <a:moveTo>
                    <a:pt x="62" y="148"/>
                  </a:moveTo>
                  <a:lnTo>
                    <a:pt x="62" y="152"/>
                  </a:lnTo>
                  <a:lnTo>
                    <a:pt x="65" y="152"/>
                  </a:lnTo>
                  <a:lnTo>
                    <a:pt x="71" y="160"/>
                  </a:lnTo>
                  <a:lnTo>
                    <a:pt x="75" y="162"/>
                  </a:lnTo>
                  <a:lnTo>
                    <a:pt x="75" y="154"/>
                  </a:lnTo>
                  <a:lnTo>
                    <a:pt x="69" y="147"/>
                  </a:lnTo>
                  <a:lnTo>
                    <a:pt x="65" y="145"/>
                  </a:lnTo>
                  <a:lnTo>
                    <a:pt x="62" y="148"/>
                  </a:lnTo>
                  <a:lnTo>
                    <a:pt x="62" y="148"/>
                  </a:lnTo>
                  <a:lnTo>
                    <a:pt x="62" y="148"/>
                  </a:lnTo>
                  <a:lnTo>
                    <a:pt x="62" y="148"/>
                  </a:lnTo>
                  <a:close/>
                  <a:moveTo>
                    <a:pt x="58" y="133"/>
                  </a:moveTo>
                  <a:lnTo>
                    <a:pt x="56" y="137"/>
                  </a:lnTo>
                  <a:lnTo>
                    <a:pt x="60" y="141"/>
                  </a:lnTo>
                  <a:lnTo>
                    <a:pt x="62" y="137"/>
                  </a:lnTo>
                  <a:lnTo>
                    <a:pt x="62" y="137"/>
                  </a:lnTo>
                  <a:lnTo>
                    <a:pt x="58" y="133"/>
                  </a:lnTo>
                  <a:lnTo>
                    <a:pt x="58" y="133"/>
                  </a:lnTo>
                  <a:lnTo>
                    <a:pt x="58" y="133"/>
                  </a:lnTo>
                  <a:lnTo>
                    <a:pt x="58" y="133"/>
                  </a:lnTo>
                  <a:close/>
                  <a:moveTo>
                    <a:pt x="62" y="124"/>
                  </a:moveTo>
                  <a:lnTo>
                    <a:pt x="65" y="124"/>
                  </a:lnTo>
                  <a:lnTo>
                    <a:pt x="67" y="126"/>
                  </a:lnTo>
                  <a:lnTo>
                    <a:pt x="67" y="124"/>
                  </a:lnTo>
                  <a:lnTo>
                    <a:pt x="64" y="122"/>
                  </a:lnTo>
                  <a:lnTo>
                    <a:pt x="62" y="124"/>
                  </a:lnTo>
                  <a:lnTo>
                    <a:pt x="62" y="124"/>
                  </a:lnTo>
                  <a:lnTo>
                    <a:pt x="62" y="124"/>
                  </a:lnTo>
                  <a:lnTo>
                    <a:pt x="62" y="124"/>
                  </a:lnTo>
                  <a:close/>
                  <a:moveTo>
                    <a:pt x="35" y="100"/>
                  </a:moveTo>
                  <a:lnTo>
                    <a:pt x="39" y="100"/>
                  </a:lnTo>
                  <a:lnTo>
                    <a:pt x="41" y="98"/>
                  </a:lnTo>
                  <a:lnTo>
                    <a:pt x="43" y="100"/>
                  </a:lnTo>
                  <a:lnTo>
                    <a:pt x="47" y="105"/>
                  </a:lnTo>
                  <a:lnTo>
                    <a:pt x="50" y="107"/>
                  </a:lnTo>
                  <a:lnTo>
                    <a:pt x="50" y="109"/>
                  </a:lnTo>
                  <a:lnTo>
                    <a:pt x="48" y="116"/>
                  </a:lnTo>
                  <a:lnTo>
                    <a:pt x="47" y="116"/>
                  </a:lnTo>
                  <a:lnTo>
                    <a:pt x="43" y="109"/>
                  </a:lnTo>
                  <a:lnTo>
                    <a:pt x="41" y="109"/>
                  </a:lnTo>
                  <a:lnTo>
                    <a:pt x="39" y="105"/>
                  </a:lnTo>
                  <a:lnTo>
                    <a:pt x="35" y="100"/>
                  </a:lnTo>
                  <a:lnTo>
                    <a:pt x="35" y="100"/>
                  </a:lnTo>
                  <a:lnTo>
                    <a:pt x="35" y="100"/>
                  </a:lnTo>
                  <a:lnTo>
                    <a:pt x="35" y="100"/>
                  </a:lnTo>
                  <a:close/>
                  <a:moveTo>
                    <a:pt x="35" y="84"/>
                  </a:moveTo>
                  <a:lnTo>
                    <a:pt x="39" y="88"/>
                  </a:lnTo>
                  <a:lnTo>
                    <a:pt x="37" y="84"/>
                  </a:lnTo>
                  <a:lnTo>
                    <a:pt x="35" y="84"/>
                  </a:lnTo>
                  <a:lnTo>
                    <a:pt x="35" y="84"/>
                  </a:lnTo>
                  <a:lnTo>
                    <a:pt x="35" y="84"/>
                  </a:lnTo>
                  <a:lnTo>
                    <a:pt x="35" y="84"/>
                  </a:lnTo>
                  <a:close/>
                  <a:moveTo>
                    <a:pt x="9" y="69"/>
                  </a:moveTo>
                  <a:lnTo>
                    <a:pt x="9" y="73"/>
                  </a:lnTo>
                  <a:lnTo>
                    <a:pt x="7" y="73"/>
                  </a:lnTo>
                  <a:lnTo>
                    <a:pt x="11" y="77"/>
                  </a:lnTo>
                  <a:lnTo>
                    <a:pt x="16" y="75"/>
                  </a:lnTo>
                  <a:lnTo>
                    <a:pt x="13" y="73"/>
                  </a:lnTo>
                  <a:lnTo>
                    <a:pt x="9" y="69"/>
                  </a:lnTo>
                  <a:lnTo>
                    <a:pt x="9" y="69"/>
                  </a:lnTo>
                  <a:lnTo>
                    <a:pt x="9" y="69"/>
                  </a:lnTo>
                  <a:lnTo>
                    <a:pt x="9" y="69"/>
                  </a:lnTo>
                  <a:close/>
                  <a:moveTo>
                    <a:pt x="0" y="20"/>
                  </a:moveTo>
                  <a:lnTo>
                    <a:pt x="0" y="20"/>
                  </a:lnTo>
                  <a:lnTo>
                    <a:pt x="0" y="26"/>
                  </a:lnTo>
                  <a:lnTo>
                    <a:pt x="3" y="35"/>
                  </a:lnTo>
                  <a:lnTo>
                    <a:pt x="7" y="35"/>
                  </a:lnTo>
                  <a:lnTo>
                    <a:pt x="15" y="45"/>
                  </a:lnTo>
                  <a:lnTo>
                    <a:pt x="16" y="45"/>
                  </a:lnTo>
                  <a:lnTo>
                    <a:pt x="24" y="52"/>
                  </a:lnTo>
                  <a:lnTo>
                    <a:pt x="26" y="52"/>
                  </a:lnTo>
                  <a:lnTo>
                    <a:pt x="26" y="52"/>
                  </a:lnTo>
                  <a:lnTo>
                    <a:pt x="33" y="58"/>
                  </a:lnTo>
                  <a:lnTo>
                    <a:pt x="41" y="69"/>
                  </a:lnTo>
                  <a:lnTo>
                    <a:pt x="47" y="73"/>
                  </a:lnTo>
                  <a:lnTo>
                    <a:pt x="48" y="73"/>
                  </a:lnTo>
                  <a:lnTo>
                    <a:pt x="48" y="79"/>
                  </a:lnTo>
                  <a:lnTo>
                    <a:pt x="50" y="81"/>
                  </a:lnTo>
                  <a:lnTo>
                    <a:pt x="50" y="84"/>
                  </a:lnTo>
                  <a:lnTo>
                    <a:pt x="54" y="88"/>
                  </a:lnTo>
                  <a:lnTo>
                    <a:pt x="56" y="88"/>
                  </a:lnTo>
                  <a:lnTo>
                    <a:pt x="62" y="92"/>
                  </a:lnTo>
                  <a:lnTo>
                    <a:pt x="64" y="94"/>
                  </a:lnTo>
                  <a:lnTo>
                    <a:pt x="67" y="94"/>
                  </a:lnTo>
                  <a:lnTo>
                    <a:pt x="67" y="98"/>
                  </a:lnTo>
                  <a:lnTo>
                    <a:pt x="65" y="98"/>
                  </a:lnTo>
                  <a:lnTo>
                    <a:pt x="69" y="101"/>
                  </a:lnTo>
                  <a:lnTo>
                    <a:pt x="71" y="105"/>
                  </a:lnTo>
                  <a:lnTo>
                    <a:pt x="69" y="107"/>
                  </a:lnTo>
                  <a:lnTo>
                    <a:pt x="75" y="116"/>
                  </a:lnTo>
                  <a:lnTo>
                    <a:pt x="75" y="122"/>
                  </a:lnTo>
                  <a:lnTo>
                    <a:pt x="79" y="124"/>
                  </a:lnTo>
                  <a:lnTo>
                    <a:pt x="84" y="128"/>
                  </a:lnTo>
                  <a:lnTo>
                    <a:pt x="84" y="130"/>
                  </a:lnTo>
                  <a:lnTo>
                    <a:pt x="90" y="137"/>
                  </a:lnTo>
                  <a:lnTo>
                    <a:pt x="94" y="141"/>
                  </a:lnTo>
                  <a:lnTo>
                    <a:pt x="96" y="150"/>
                  </a:lnTo>
                  <a:lnTo>
                    <a:pt x="103" y="162"/>
                  </a:lnTo>
                  <a:lnTo>
                    <a:pt x="101" y="167"/>
                  </a:lnTo>
                  <a:lnTo>
                    <a:pt x="103" y="173"/>
                  </a:lnTo>
                  <a:lnTo>
                    <a:pt x="109" y="179"/>
                  </a:lnTo>
                  <a:lnTo>
                    <a:pt x="116" y="186"/>
                  </a:lnTo>
                  <a:lnTo>
                    <a:pt x="118" y="190"/>
                  </a:lnTo>
                  <a:lnTo>
                    <a:pt x="124" y="192"/>
                  </a:lnTo>
                  <a:lnTo>
                    <a:pt x="126" y="194"/>
                  </a:lnTo>
                  <a:lnTo>
                    <a:pt x="129" y="196"/>
                  </a:lnTo>
                  <a:lnTo>
                    <a:pt x="129" y="201"/>
                  </a:lnTo>
                  <a:lnTo>
                    <a:pt x="133" y="205"/>
                  </a:lnTo>
                  <a:lnTo>
                    <a:pt x="139" y="211"/>
                  </a:lnTo>
                  <a:lnTo>
                    <a:pt x="148" y="214"/>
                  </a:lnTo>
                  <a:lnTo>
                    <a:pt x="150" y="218"/>
                  </a:lnTo>
                  <a:lnTo>
                    <a:pt x="154" y="220"/>
                  </a:lnTo>
                  <a:lnTo>
                    <a:pt x="167" y="229"/>
                  </a:lnTo>
                  <a:lnTo>
                    <a:pt x="167" y="235"/>
                  </a:lnTo>
                  <a:lnTo>
                    <a:pt x="169" y="235"/>
                  </a:lnTo>
                  <a:lnTo>
                    <a:pt x="171" y="239"/>
                  </a:lnTo>
                  <a:lnTo>
                    <a:pt x="173" y="239"/>
                  </a:lnTo>
                  <a:lnTo>
                    <a:pt x="173" y="235"/>
                  </a:lnTo>
                  <a:lnTo>
                    <a:pt x="171" y="233"/>
                  </a:lnTo>
                  <a:lnTo>
                    <a:pt x="171" y="229"/>
                  </a:lnTo>
                  <a:lnTo>
                    <a:pt x="175" y="231"/>
                  </a:lnTo>
                  <a:lnTo>
                    <a:pt x="182" y="239"/>
                  </a:lnTo>
                  <a:lnTo>
                    <a:pt x="184" y="235"/>
                  </a:lnTo>
                  <a:lnTo>
                    <a:pt x="184" y="231"/>
                  </a:lnTo>
                  <a:lnTo>
                    <a:pt x="186" y="229"/>
                  </a:lnTo>
                  <a:lnTo>
                    <a:pt x="188" y="229"/>
                  </a:lnTo>
                  <a:lnTo>
                    <a:pt x="192" y="235"/>
                  </a:lnTo>
                  <a:lnTo>
                    <a:pt x="193" y="235"/>
                  </a:lnTo>
                  <a:lnTo>
                    <a:pt x="197" y="233"/>
                  </a:lnTo>
                  <a:lnTo>
                    <a:pt x="197" y="224"/>
                  </a:lnTo>
                  <a:lnTo>
                    <a:pt x="197" y="214"/>
                  </a:lnTo>
                  <a:lnTo>
                    <a:pt x="197" y="209"/>
                  </a:lnTo>
                  <a:lnTo>
                    <a:pt x="199" y="201"/>
                  </a:lnTo>
                  <a:lnTo>
                    <a:pt x="197" y="197"/>
                  </a:lnTo>
                  <a:lnTo>
                    <a:pt x="197" y="192"/>
                  </a:lnTo>
                  <a:lnTo>
                    <a:pt x="201" y="190"/>
                  </a:lnTo>
                  <a:lnTo>
                    <a:pt x="203" y="190"/>
                  </a:lnTo>
                  <a:lnTo>
                    <a:pt x="203" y="186"/>
                  </a:lnTo>
                  <a:lnTo>
                    <a:pt x="199" y="184"/>
                  </a:lnTo>
                  <a:lnTo>
                    <a:pt x="197" y="181"/>
                  </a:lnTo>
                  <a:lnTo>
                    <a:pt x="193" y="177"/>
                  </a:lnTo>
                  <a:lnTo>
                    <a:pt x="192" y="175"/>
                  </a:lnTo>
                  <a:lnTo>
                    <a:pt x="192" y="173"/>
                  </a:lnTo>
                  <a:lnTo>
                    <a:pt x="188" y="171"/>
                  </a:lnTo>
                  <a:lnTo>
                    <a:pt x="182" y="171"/>
                  </a:lnTo>
                  <a:lnTo>
                    <a:pt x="178" y="171"/>
                  </a:lnTo>
                  <a:lnTo>
                    <a:pt x="178" y="165"/>
                  </a:lnTo>
                  <a:lnTo>
                    <a:pt x="175" y="162"/>
                  </a:lnTo>
                  <a:lnTo>
                    <a:pt x="173" y="162"/>
                  </a:lnTo>
                  <a:lnTo>
                    <a:pt x="175" y="160"/>
                  </a:lnTo>
                  <a:lnTo>
                    <a:pt x="173" y="156"/>
                  </a:lnTo>
                  <a:lnTo>
                    <a:pt x="173" y="147"/>
                  </a:lnTo>
                  <a:lnTo>
                    <a:pt x="167" y="148"/>
                  </a:lnTo>
                  <a:lnTo>
                    <a:pt x="167" y="147"/>
                  </a:lnTo>
                  <a:lnTo>
                    <a:pt x="160" y="147"/>
                  </a:lnTo>
                  <a:lnTo>
                    <a:pt x="154" y="143"/>
                  </a:lnTo>
                  <a:lnTo>
                    <a:pt x="154" y="141"/>
                  </a:lnTo>
                  <a:lnTo>
                    <a:pt x="158" y="137"/>
                  </a:lnTo>
                  <a:lnTo>
                    <a:pt x="161" y="133"/>
                  </a:lnTo>
                  <a:lnTo>
                    <a:pt x="160" y="133"/>
                  </a:lnTo>
                  <a:lnTo>
                    <a:pt x="154" y="133"/>
                  </a:lnTo>
                  <a:lnTo>
                    <a:pt x="152" y="133"/>
                  </a:lnTo>
                  <a:lnTo>
                    <a:pt x="148" y="133"/>
                  </a:lnTo>
                  <a:lnTo>
                    <a:pt x="152" y="133"/>
                  </a:lnTo>
                  <a:lnTo>
                    <a:pt x="154" y="130"/>
                  </a:lnTo>
                  <a:lnTo>
                    <a:pt x="161" y="130"/>
                  </a:lnTo>
                  <a:lnTo>
                    <a:pt x="161" y="124"/>
                  </a:lnTo>
                  <a:lnTo>
                    <a:pt x="154" y="118"/>
                  </a:lnTo>
                  <a:lnTo>
                    <a:pt x="150" y="118"/>
                  </a:lnTo>
                  <a:lnTo>
                    <a:pt x="146" y="122"/>
                  </a:lnTo>
                  <a:lnTo>
                    <a:pt x="143" y="124"/>
                  </a:lnTo>
                  <a:lnTo>
                    <a:pt x="139" y="124"/>
                  </a:lnTo>
                  <a:lnTo>
                    <a:pt x="143" y="122"/>
                  </a:lnTo>
                  <a:lnTo>
                    <a:pt x="143" y="122"/>
                  </a:lnTo>
                  <a:lnTo>
                    <a:pt x="144" y="122"/>
                  </a:lnTo>
                  <a:lnTo>
                    <a:pt x="146" y="118"/>
                  </a:lnTo>
                  <a:lnTo>
                    <a:pt x="144" y="116"/>
                  </a:lnTo>
                  <a:lnTo>
                    <a:pt x="143" y="113"/>
                  </a:lnTo>
                  <a:lnTo>
                    <a:pt x="133" y="113"/>
                  </a:lnTo>
                  <a:lnTo>
                    <a:pt x="129" y="109"/>
                  </a:lnTo>
                  <a:lnTo>
                    <a:pt x="129" y="109"/>
                  </a:lnTo>
                  <a:lnTo>
                    <a:pt x="129" y="103"/>
                  </a:lnTo>
                  <a:lnTo>
                    <a:pt x="122" y="98"/>
                  </a:lnTo>
                  <a:lnTo>
                    <a:pt x="118" y="98"/>
                  </a:lnTo>
                  <a:lnTo>
                    <a:pt x="116" y="98"/>
                  </a:lnTo>
                  <a:lnTo>
                    <a:pt x="112" y="94"/>
                  </a:lnTo>
                  <a:lnTo>
                    <a:pt x="112" y="88"/>
                  </a:lnTo>
                  <a:lnTo>
                    <a:pt x="109" y="83"/>
                  </a:lnTo>
                  <a:lnTo>
                    <a:pt x="101" y="79"/>
                  </a:lnTo>
                  <a:lnTo>
                    <a:pt x="96" y="77"/>
                  </a:lnTo>
                  <a:lnTo>
                    <a:pt x="96" y="79"/>
                  </a:lnTo>
                  <a:lnTo>
                    <a:pt x="94" y="79"/>
                  </a:lnTo>
                  <a:lnTo>
                    <a:pt x="92" y="73"/>
                  </a:lnTo>
                  <a:lnTo>
                    <a:pt x="90" y="75"/>
                  </a:lnTo>
                  <a:lnTo>
                    <a:pt x="88" y="73"/>
                  </a:lnTo>
                  <a:lnTo>
                    <a:pt x="88" y="69"/>
                  </a:lnTo>
                  <a:lnTo>
                    <a:pt x="84" y="64"/>
                  </a:lnTo>
                  <a:lnTo>
                    <a:pt x="79" y="64"/>
                  </a:lnTo>
                  <a:lnTo>
                    <a:pt x="79" y="60"/>
                  </a:lnTo>
                  <a:lnTo>
                    <a:pt x="67" y="52"/>
                  </a:lnTo>
                  <a:lnTo>
                    <a:pt x="64" y="52"/>
                  </a:lnTo>
                  <a:lnTo>
                    <a:pt x="60" y="49"/>
                  </a:lnTo>
                  <a:lnTo>
                    <a:pt x="54" y="49"/>
                  </a:lnTo>
                  <a:lnTo>
                    <a:pt x="54" y="45"/>
                  </a:lnTo>
                  <a:lnTo>
                    <a:pt x="54" y="39"/>
                  </a:lnTo>
                  <a:lnTo>
                    <a:pt x="50" y="35"/>
                  </a:lnTo>
                  <a:lnTo>
                    <a:pt x="48" y="32"/>
                  </a:lnTo>
                  <a:lnTo>
                    <a:pt x="47" y="32"/>
                  </a:lnTo>
                  <a:lnTo>
                    <a:pt x="45" y="26"/>
                  </a:lnTo>
                  <a:lnTo>
                    <a:pt x="39" y="24"/>
                  </a:lnTo>
                  <a:lnTo>
                    <a:pt x="35" y="24"/>
                  </a:lnTo>
                  <a:lnTo>
                    <a:pt x="33" y="26"/>
                  </a:lnTo>
                  <a:lnTo>
                    <a:pt x="30" y="24"/>
                  </a:lnTo>
                  <a:lnTo>
                    <a:pt x="26" y="24"/>
                  </a:lnTo>
                  <a:lnTo>
                    <a:pt x="20" y="26"/>
                  </a:lnTo>
                  <a:lnTo>
                    <a:pt x="16" y="24"/>
                  </a:lnTo>
                  <a:lnTo>
                    <a:pt x="9" y="20"/>
                  </a:lnTo>
                  <a:lnTo>
                    <a:pt x="1" y="17"/>
                  </a:lnTo>
                  <a:lnTo>
                    <a:pt x="0" y="20"/>
                  </a:lnTo>
                  <a:lnTo>
                    <a:pt x="0" y="20"/>
                  </a:lnTo>
                  <a:lnTo>
                    <a:pt x="0" y="20"/>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510" name="Freeform 195">
              <a:extLst>
                <a:ext uri="{FF2B5EF4-FFF2-40B4-BE49-F238E27FC236}">
                  <a16:creationId xmlns:a16="http://schemas.microsoft.com/office/drawing/2014/main" id="{9951E352-A1FE-4752-9C0A-CEF06D81A406}"/>
                </a:ext>
              </a:extLst>
            </p:cNvPr>
            <p:cNvSpPr>
              <a:spLocks noEditPoints="1"/>
            </p:cNvSpPr>
            <p:nvPr/>
          </p:nvSpPr>
          <p:spPr bwMode="auto">
            <a:xfrm>
              <a:off x="10351129" y="2949823"/>
              <a:ext cx="26235" cy="18190"/>
            </a:xfrm>
            <a:custGeom>
              <a:avLst/>
              <a:gdLst/>
              <a:ahLst/>
              <a:cxnLst>
                <a:cxn ang="0">
                  <a:pos x="6" y="5"/>
                </a:cxn>
                <a:cxn ang="0">
                  <a:pos x="10" y="5"/>
                </a:cxn>
                <a:cxn ang="0">
                  <a:pos x="15" y="11"/>
                </a:cxn>
                <a:cxn ang="0">
                  <a:pos x="21" y="15"/>
                </a:cxn>
                <a:cxn ang="0">
                  <a:pos x="30" y="32"/>
                </a:cxn>
                <a:cxn ang="0">
                  <a:pos x="36" y="32"/>
                </a:cxn>
                <a:cxn ang="0">
                  <a:pos x="47" y="47"/>
                </a:cxn>
                <a:cxn ang="0">
                  <a:pos x="51" y="52"/>
                </a:cxn>
                <a:cxn ang="0">
                  <a:pos x="45" y="52"/>
                </a:cxn>
                <a:cxn ang="0">
                  <a:pos x="40" y="50"/>
                </a:cxn>
                <a:cxn ang="0">
                  <a:pos x="36" y="45"/>
                </a:cxn>
                <a:cxn ang="0">
                  <a:pos x="28" y="37"/>
                </a:cxn>
                <a:cxn ang="0">
                  <a:pos x="25" y="37"/>
                </a:cxn>
                <a:cxn ang="0">
                  <a:pos x="17" y="30"/>
                </a:cxn>
                <a:cxn ang="0">
                  <a:pos x="13" y="28"/>
                </a:cxn>
                <a:cxn ang="0">
                  <a:pos x="11" y="20"/>
                </a:cxn>
                <a:cxn ang="0">
                  <a:pos x="2" y="7"/>
                </a:cxn>
                <a:cxn ang="0">
                  <a:pos x="0" y="2"/>
                </a:cxn>
                <a:cxn ang="0">
                  <a:pos x="0" y="0"/>
                </a:cxn>
                <a:cxn ang="0">
                  <a:pos x="0" y="0"/>
                </a:cxn>
                <a:cxn ang="0">
                  <a:pos x="72" y="32"/>
                </a:cxn>
                <a:cxn ang="0">
                  <a:pos x="75" y="37"/>
                </a:cxn>
                <a:cxn ang="0">
                  <a:pos x="72" y="37"/>
                </a:cxn>
                <a:cxn ang="0">
                  <a:pos x="66" y="32"/>
                </a:cxn>
                <a:cxn ang="0">
                  <a:pos x="66" y="32"/>
                </a:cxn>
                <a:cxn ang="0">
                  <a:pos x="60" y="13"/>
                </a:cxn>
                <a:cxn ang="0">
                  <a:pos x="57" y="17"/>
                </a:cxn>
                <a:cxn ang="0">
                  <a:pos x="59" y="22"/>
                </a:cxn>
                <a:cxn ang="0">
                  <a:pos x="64" y="22"/>
                </a:cxn>
                <a:cxn ang="0">
                  <a:pos x="62" y="17"/>
                </a:cxn>
                <a:cxn ang="0">
                  <a:pos x="60" y="13"/>
                </a:cxn>
                <a:cxn ang="0">
                  <a:pos x="60" y="13"/>
                </a:cxn>
                <a:cxn ang="0">
                  <a:pos x="47" y="7"/>
                </a:cxn>
                <a:cxn ang="0">
                  <a:pos x="45" y="13"/>
                </a:cxn>
                <a:cxn ang="0">
                  <a:pos x="51" y="11"/>
                </a:cxn>
                <a:cxn ang="0">
                  <a:pos x="47" y="7"/>
                </a:cxn>
                <a:cxn ang="0">
                  <a:pos x="47" y="7"/>
                </a:cxn>
              </a:cxnLst>
              <a:rect l="0" t="0" r="r" b="b"/>
              <a:pathLst>
                <a:path w="75" h="52">
                  <a:moveTo>
                    <a:pt x="0" y="0"/>
                  </a:moveTo>
                  <a:lnTo>
                    <a:pt x="6" y="5"/>
                  </a:lnTo>
                  <a:lnTo>
                    <a:pt x="10" y="2"/>
                  </a:lnTo>
                  <a:lnTo>
                    <a:pt x="10" y="5"/>
                  </a:lnTo>
                  <a:lnTo>
                    <a:pt x="11" y="7"/>
                  </a:lnTo>
                  <a:lnTo>
                    <a:pt x="15" y="11"/>
                  </a:lnTo>
                  <a:lnTo>
                    <a:pt x="17" y="15"/>
                  </a:lnTo>
                  <a:lnTo>
                    <a:pt x="21" y="15"/>
                  </a:lnTo>
                  <a:lnTo>
                    <a:pt x="28" y="26"/>
                  </a:lnTo>
                  <a:lnTo>
                    <a:pt x="30" y="32"/>
                  </a:lnTo>
                  <a:lnTo>
                    <a:pt x="34" y="32"/>
                  </a:lnTo>
                  <a:lnTo>
                    <a:pt x="36" y="32"/>
                  </a:lnTo>
                  <a:lnTo>
                    <a:pt x="40" y="41"/>
                  </a:lnTo>
                  <a:lnTo>
                    <a:pt x="47" y="47"/>
                  </a:lnTo>
                  <a:lnTo>
                    <a:pt x="49" y="47"/>
                  </a:lnTo>
                  <a:lnTo>
                    <a:pt x="51" y="52"/>
                  </a:lnTo>
                  <a:lnTo>
                    <a:pt x="47" y="50"/>
                  </a:lnTo>
                  <a:lnTo>
                    <a:pt x="45" y="52"/>
                  </a:lnTo>
                  <a:lnTo>
                    <a:pt x="42" y="50"/>
                  </a:lnTo>
                  <a:lnTo>
                    <a:pt x="40" y="50"/>
                  </a:lnTo>
                  <a:lnTo>
                    <a:pt x="36" y="47"/>
                  </a:lnTo>
                  <a:lnTo>
                    <a:pt x="36" y="45"/>
                  </a:lnTo>
                  <a:lnTo>
                    <a:pt x="30" y="45"/>
                  </a:lnTo>
                  <a:lnTo>
                    <a:pt x="28" y="37"/>
                  </a:lnTo>
                  <a:lnTo>
                    <a:pt x="27" y="37"/>
                  </a:lnTo>
                  <a:lnTo>
                    <a:pt x="25" y="37"/>
                  </a:lnTo>
                  <a:lnTo>
                    <a:pt x="23" y="32"/>
                  </a:lnTo>
                  <a:lnTo>
                    <a:pt x="17" y="30"/>
                  </a:lnTo>
                  <a:lnTo>
                    <a:pt x="17" y="28"/>
                  </a:lnTo>
                  <a:lnTo>
                    <a:pt x="13" y="28"/>
                  </a:lnTo>
                  <a:lnTo>
                    <a:pt x="11" y="24"/>
                  </a:lnTo>
                  <a:lnTo>
                    <a:pt x="11" y="20"/>
                  </a:lnTo>
                  <a:lnTo>
                    <a:pt x="10" y="18"/>
                  </a:lnTo>
                  <a:lnTo>
                    <a:pt x="2" y="7"/>
                  </a:lnTo>
                  <a:lnTo>
                    <a:pt x="2" y="5"/>
                  </a:lnTo>
                  <a:lnTo>
                    <a:pt x="0" y="2"/>
                  </a:lnTo>
                  <a:lnTo>
                    <a:pt x="0" y="0"/>
                  </a:lnTo>
                  <a:lnTo>
                    <a:pt x="0" y="0"/>
                  </a:lnTo>
                  <a:lnTo>
                    <a:pt x="0" y="0"/>
                  </a:lnTo>
                  <a:lnTo>
                    <a:pt x="0" y="0"/>
                  </a:lnTo>
                  <a:close/>
                  <a:moveTo>
                    <a:pt x="66" y="32"/>
                  </a:moveTo>
                  <a:lnTo>
                    <a:pt x="72" y="32"/>
                  </a:lnTo>
                  <a:lnTo>
                    <a:pt x="75" y="32"/>
                  </a:lnTo>
                  <a:lnTo>
                    <a:pt x="75" y="37"/>
                  </a:lnTo>
                  <a:lnTo>
                    <a:pt x="72" y="37"/>
                  </a:lnTo>
                  <a:lnTo>
                    <a:pt x="72" y="37"/>
                  </a:lnTo>
                  <a:lnTo>
                    <a:pt x="66" y="35"/>
                  </a:lnTo>
                  <a:lnTo>
                    <a:pt x="66" y="32"/>
                  </a:lnTo>
                  <a:lnTo>
                    <a:pt x="66" y="32"/>
                  </a:lnTo>
                  <a:lnTo>
                    <a:pt x="66" y="32"/>
                  </a:lnTo>
                  <a:lnTo>
                    <a:pt x="66" y="32"/>
                  </a:lnTo>
                  <a:close/>
                  <a:moveTo>
                    <a:pt x="60" y="13"/>
                  </a:moveTo>
                  <a:lnTo>
                    <a:pt x="57" y="15"/>
                  </a:lnTo>
                  <a:lnTo>
                    <a:pt x="57" y="17"/>
                  </a:lnTo>
                  <a:lnTo>
                    <a:pt x="57" y="18"/>
                  </a:lnTo>
                  <a:lnTo>
                    <a:pt x="59" y="22"/>
                  </a:lnTo>
                  <a:lnTo>
                    <a:pt x="62" y="24"/>
                  </a:lnTo>
                  <a:lnTo>
                    <a:pt x="64" y="22"/>
                  </a:lnTo>
                  <a:lnTo>
                    <a:pt x="60" y="20"/>
                  </a:lnTo>
                  <a:lnTo>
                    <a:pt x="62" y="17"/>
                  </a:lnTo>
                  <a:lnTo>
                    <a:pt x="62" y="13"/>
                  </a:lnTo>
                  <a:lnTo>
                    <a:pt x="60" y="13"/>
                  </a:lnTo>
                  <a:lnTo>
                    <a:pt x="60" y="13"/>
                  </a:lnTo>
                  <a:lnTo>
                    <a:pt x="60" y="13"/>
                  </a:lnTo>
                  <a:lnTo>
                    <a:pt x="60" y="13"/>
                  </a:lnTo>
                  <a:close/>
                  <a:moveTo>
                    <a:pt x="47" y="7"/>
                  </a:moveTo>
                  <a:lnTo>
                    <a:pt x="47" y="11"/>
                  </a:lnTo>
                  <a:lnTo>
                    <a:pt x="45" y="13"/>
                  </a:lnTo>
                  <a:lnTo>
                    <a:pt x="49" y="13"/>
                  </a:lnTo>
                  <a:lnTo>
                    <a:pt x="51" y="11"/>
                  </a:lnTo>
                  <a:lnTo>
                    <a:pt x="49" y="7"/>
                  </a:lnTo>
                  <a:lnTo>
                    <a:pt x="47" y="7"/>
                  </a:lnTo>
                  <a:lnTo>
                    <a:pt x="47" y="7"/>
                  </a:lnTo>
                  <a:lnTo>
                    <a:pt x="47" y="7"/>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511" name="Freeform 196">
              <a:extLst>
                <a:ext uri="{FF2B5EF4-FFF2-40B4-BE49-F238E27FC236}">
                  <a16:creationId xmlns:a16="http://schemas.microsoft.com/office/drawing/2014/main" id="{C3B84A58-C6D3-4D3F-AC29-C04B4ABA9937}"/>
                </a:ext>
              </a:extLst>
            </p:cNvPr>
            <p:cNvSpPr>
              <a:spLocks noEditPoints="1"/>
            </p:cNvSpPr>
            <p:nvPr/>
          </p:nvSpPr>
          <p:spPr bwMode="auto">
            <a:xfrm>
              <a:off x="10351129" y="2949823"/>
              <a:ext cx="26235" cy="18190"/>
            </a:xfrm>
            <a:custGeom>
              <a:avLst/>
              <a:gdLst/>
              <a:ahLst/>
              <a:cxnLst>
                <a:cxn ang="0">
                  <a:pos x="6" y="5"/>
                </a:cxn>
                <a:cxn ang="0">
                  <a:pos x="10" y="5"/>
                </a:cxn>
                <a:cxn ang="0">
                  <a:pos x="15" y="11"/>
                </a:cxn>
                <a:cxn ang="0">
                  <a:pos x="21" y="15"/>
                </a:cxn>
                <a:cxn ang="0">
                  <a:pos x="30" y="32"/>
                </a:cxn>
                <a:cxn ang="0">
                  <a:pos x="36" y="32"/>
                </a:cxn>
                <a:cxn ang="0">
                  <a:pos x="47" y="47"/>
                </a:cxn>
                <a:cxn ang="0">
                  <a:pos x="51" y="52"/>
                </a:cxn>
                <a:cxn ang="0">
                  <a:pos x="45" y="52"/>
                </a:cxn>
                <a:cxn ang="0">
                  <a:pos x="40" y="50"/>
                </a:cxn>
                <a:cxn ang="0">
                  <a:pos x="36" y="45"/>
                </a:cxn>
                <a:cxn ang="0">
                  <a:pos x="28" y="37"/>
                </a:cxn>
                <a:cxn ang="0">
                  <a:pos x="25" y="37"/>
                </a:cxn>
                <a:cxn ang="0">
                  <a:pos x="17" y="30"/>
                </a:cxn>
                <a:cxn ang="0">
                  <a:pos x="13" y="28"/>
                </a:cxn>
                <a:cxn ang="0">
                  <a:pos x="11" y="20"/>
                </a:cxn>
                <a:cxn ang="0">
                  <a:pos x="2" y="7"/>
                </a:cxn>
                <a:cxn ang="0">
                  <a:pos x="0" y="2"/>
                </a:cxn>
                <a:cxn ang="0">
                  <a:pos x="0" y="0"/>
                </a:cxn>
                <a:cxn ang="0">
                  <a:pos x="0" y="0"/>
                </a:cxn>
                <a:cxn ang="0">
                  <a:pos x="72" y="32"/>
                </a:cxn>
                <a:cxn ang="0">
                  <a:pos x="75" y="37"/>
                </a:cxn>
                <a:cxn ang="0">
                  <a:pos x="72" y="37"/>
                </a:cxn>
                <a:cxn ang="0">
                  <a:pos x="66" y="32"/>
                </a:cxn>
                <a:cxn ang="0">
                  <a:pos x="66" y="32"/>
                </a:cxn>
                <a:cxn ang="0">
                  <a:pos x="60" y="13"/>
                </a:cxn>
                <a:cxn ang="0">
                  <a:pos x="57" y="17"/>
                </a:cxn>
                <a:cxn ang="0">
                  <a:pos x="59" y="22"/>
                </a:cxn>
                <a:cxn ang="0">
                  <a:pos x="64" y="22"/>
                </a:cxn>
                <a:cxn ang="0">
                  <a:pos x="62" y="17"/>
                </a:cxn>
                <a:cxn ang="0">
                  <a:pos x="60" y="13"/>
                </a:cxn>
                <a:cxn ang="0">
                  <a:pos x="60" y="13"/>
                </a:cxn>
                <a:cxn ang="0">
                  <a:pos x="47" y="7"/>
                </a:cxn>
                <a:cxn ang="0">
                  <a:pos x="45" y="13"/>
                </a:cxn>
                <a:cxn ang="0">
                  <a:pos x="51" y="11"/>
                </a:cxn>
                <a:cxn ang="0">
                  <a:pos x="47" y="7"/>
                </a:cxn>
                <a:cxn ang="0">
                  <a:pos x="47" y="7"/>
                </a:cxn>
              </a:cxnLst>
              <a:rect l="0" t="0" r="r" b="b"/>
              <a:pathLst>
                <a:path w="75" h="52">
                  <a:moveTo>
                    <a:pt x="0" y="0"/>
                  </a:moveTo>
                  <a:lnTo>
                    <a:pt x="6" y="5"/>
                  </a:lnTo>
                  <a:lnTo>
                    <a:pt x="10" y="2"/>
                  </a:lnTo>
                  <a:lnTo>
                    <a:pt x="10" y="5"/>
                  </a:lnTo>
                  <a:lnTo>
                    <a:pt x="11" y="7"/>
                  </a:lnTo>
                  <a:lnTo>
                    <a:pt x="15" y="11"/>
                  </a:lnTo>
                  <a:lnTo>
                    <a:pt x="17" y="15"/>
                  </a:lnTo>
                  <a:lnTo>
                    <a:pt x="21" y="15"/>
                  </a:lnTo>
                  <a:lnTo>
                    <a:pt x="28" y="26"/>
                  </a:lnTo>
                  <a:lnTo>
                    <a:pt x="30" y="32"/>
                  </a:lnTo>
                  <a:lnTo>
                    <a:pt x="34" y="32"/>
                  </a:lnTo>
                  <a:lnTo>
                    <a:pt x="36" y="32"/>
                  </a:lnTo>
                  <a:lnTo>
                    <a:pt x="40" y="41"/>
                  </a:lnTo>
                  <a:lnTo>
                    <a:pt x="47" y="47"/>
                  </a:lnTo>
                  <a:lnTo>
                    <a:pt x="49" y="47"/>
                  </a:lnTo>
                  <a:lnTo>
                    <a:pt x="51" y="52"/>
                  </a:lnTo>
                  <a:lnTo>
                    <a:pt x="47" y="50"/>
                  </a:lnTo>
                  <a:lnTo>
                    <a:pt x="45" y="52"/>
                  </a:lnTo>
                  <a:lnTo>
                    <a:pt x="42" y="50"/>
                  </a:lnTo>
                  <a:lnTo>
                    <a:pt x="40" y="50"/>
                  </a:lnTo>
                  <a:lnTo>
                    <a:pt x="36" y="47"/>
                  </a:lnTo>
                  <a:lnTo>
                    <a:pt x="36" y="45"/>
                  </a:lnTo>
                  <a:lnTo>
                    <a:pt x="30" y="45"/>
                  </a:lnTo>
                  <a:lnTo>
                    <a:pt x="28" y="37"/>
                  </a:lnTo>
                  <a:lnTo>
                    <a:pt x="27" y="37"/>
                  </a:lnTo>
                  <a:lnTo>
                    <a:pt x="25" y="37"/>
                  </a:lnTo>
                  <a:lnTo>
                    <a:pt x="23" y="32"/>
                  </a:lnTo>
                  <a:lnTo>
                    <a:pt x="17" y="30"/>
                  </a:lnTo>
                  <a:lnTo>
                    <a:pt x="17" y="28"/>
                  </a:lnTo>
                  <a:lnTo>
                    <a:pt x="13" y="28"/>
                  </a:lnTo>
                  <a:lnTo>
                    <a:pt x="11" y="24"/>
                  </a:lnTo>
                  <a:lnTo>
                    <a:pt x="11" y="20"/>
                  </a:lnTo>
                  <a:lnTo>
                    <a:pt x="10" y="18"/>
                  </a:lnTo>
                  <a:lnTo>
                    <a:pt x="2" y="7"/>
                  </a:lnTo>
                  <a:lnTo>
                    <a:pt x="2" y="5"/>
                  </a:lnTo>
                  <a:lnTo>
                    <a:pt x="0" y="2"/>
                  </a:lnTo>
                  <a:lnTo>
                    <a:pt x="0" y="0"/>
                  </a:lnTo>
                  <a:lnTo>
                    <a:pt x="0" y="0"/>
                  </a:lnTo>
                  <a:lnTo>
                    <a:pt x="0" y="0"/>
                  </a:lnTo>
                  <a:lnTo>
                    <a:pt x="0" y="0"/>
                  </a:lnTo>
                  <a:close/>
                  <a:moveTo>
                    <a:pt x="66" y="32"/>
                  </a:moveTo>
                  <a:lnTo>
                    <a:pt x="72" y="32"/>
                  </a:lnTo>
                  <a:lnTo>
                    <a:pt x="75" y="32"/>
                  </a:lnTo>
                  <a:lnTo>
                    <a:pt x="75" y="37"/>
                  </a:lnTo>
                  <a:lnTo>
                    <a:pt x="72" y="37"/>
                  </a:lnTo>
                  <a:lnTo>
                    <a:pt x="72" y="37"/>
                  </a:lnTo>
                  <a:lnTo>
                    <a:pt x="66" y="35"/>
                  </a:lnTo>
                  <a:lnTo>
                    <a:pt x="66" y="32"/>
                  </a:lnTo>
                  <a:lnTo>
                    <a:pt x="66" y="32"/>
                  </a:lnTo>
                  <a:lnTo>
                    <a:pt x="66" y="32"/>
                  </a:lnTo>
                  <a:lnTo>
                    <a:pt x="66" y="32"/>
                  </a:lnTo>
                  <a:close/>
                  <a:moveTo>
                    <a:pt x="60" y="13"/>
                  </a:moveTo>
                  <a:lnTo>
                    <a:pt x="57" y="15"/>
                  </a:lnTo>
                  <a:lnTo>
                    <a:pt x="57" y="17"/>
                  </a:lnTo>
                  <a:lnTo>
                    <a:pt x="57" y="18"/>
                  </a:lnTo>
                  <a:lnTo>
                    <a:pt x="59" y="22"/>
                  </a:lnTo>
                  <a:lnTo>
                    <a:pt x="62" y="24"/>
                  </a:lnTo>
                  <a:lnTo>
                    <a:pt x="64" y="22"/>
                  </a:lnTo>
                  <a:lnTo>
                    <a:pt x="60" y="20"/>
                  </a:lnTo>
                  <a:lnTo>
                    <a:pt x="62" y="17"/>
                  </a:lnTo>
                  <a:lnTo>
                    <a:pt x="62" y="13"/>
                  </a:lnTo>
                  <a:lnTo>
                    <a:pt x="60" y="13"/>
                  </a:lnTo>
                  <a:lnTo>
                    <a:pt x="60" y="13"/>
                  </a:lnTo>
                  <a:lnTo>
                    <a:pt x="60" y="13"/>
                  </a:lnTo>
                  <a:lnTo>
                    <a:pt x="60" y="13"/>
                  </a:lnTo>
                  <a:close/>
                  <a:moveTo>
                    <a:pt x="47" y="7"/>
                  </a:moveTo>
                  <a:lnTo>
                    <a:pt x="47" y="11"/>
                  </a:lnTo>
                  <a:lnTo>
                    <a:pt x="45" y="13"/>
                  </a:lnTo>
                  <a:lnTo>
                    <a:pt x="49" y="13"/>
                  </a:lnTo>
                  <a:lnTo>
                    <a:pt x="51" y="11"/>
                  </a:lnTo>
                  <a:lnTo>
                    <a:pt x="49" y="7"/>
                  </a:lnTo>
                  <a:lnTo>
                    <a:pt x="47" y="7"/>
                  </a:lnTo>
                  <a:lnTo>
                    <a:pt x="47" y="7"/>
                  </a:lnTo>
                  <a:lnTo>
                    <a:pt x="47" y="7"/>
                  </a:lnTo>
                  <a:close/>
                </a:path>
              </a:pathLst>
            </a:custGeom>
            <a:solidFill>
              <a:srgbClr val="D9DADB"/>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512" name="Freeform 197">
              <a:extLst>
                <a:ext uri="{FF2B5EF4-FFF2-40B4-BE49-F238E27FC236}">
                  <a16:creationId xmlns:a16="http://schemas.microsoft.com/office/drawing/2014/main" id="{37D7ABFD-7944-404F-A2AF-9F8400C2A380}"/>
                </a:ext>
              </a:extLst>
            </p:cNvPr>
            <p:cNvSpPr>
              <a:spLocks noEditPoints="1"/>
            </p:cNvSpPr>
            <p:nvPr/>
          </p:nvSpPr>
          <p:spPr bwMode="auto">
            <a:xfrm>
              <a:off x="10087730" y="2439115"/>
              <a:ext cx="101442" cy="197637"/>
            </a:xfrm>
            <a:custGeom>
              <a:avLst/>
              <a:gdLst/>
              <a:ahLst/>
              <a:cxnLst>
                <a:cxn ang="0">
                  <a:pos x="121" y="267"/>
                </a:cxn>
                <a:cxn ang="0">
                  <a:pos x="4" y="565"/>
                </a:cxn>
                <a:cxn ang="0">
                  <a:pos x="6" y="561"/>
                </a:cxn>
                <a:cxn ang="0">
                  <a:pos x="64" y="507"/>
                </a:cxn>
                <a:cxn ang="0">
                  <a:pos x="64" y="516"/>
                </a:cxn>
                <a:cxn ang="0">
                  <a:pos x="87" y="471"/>
                </a:cxn>
                <a:cxn ang="0">
                  <a:pos x="89" y="467"/>
                </a:cxn>
                <a:cxn ang="0">
                  <a:pos x="185" y="100"/>
                </a:cxn>
                <a:cxn ang="0">
                  <a:pos x="192" y="96"/>
                </a:cxn>
                <a:cxn ang="0">
                  <a:pos x="192" y="68"/>
                </a:cxn>
                <a:cxn ang="0">
                  <a:pos x="207" y="54"/>
                </a:cxn>
                <a:cxn ang="0">
                  <a:pos x="196" y="7"/>
                </a:cxn>
                <a:cxn ang="0">
                  <a:pos x="232" y="24"/>
                </a:cxn>
                <a:cxn ang="0">
                  <a:pos x="273" y="26"/>
                </a:cxn>
                <a:cxn ang="0">
                  <a:pos x="284" y="51"/>
                </a:cxn>
                <a:cxn ang="0">
                  <a:pos x="273" y="64"/>
                </a:cxn>
                <a:cxn ang="0">
                  <a:pos x="251" y="94"/>
                </a:cxn>
                <a:cxn ang="0">
                  <a:pos x="205" y="83"/>
                </a:cxn>
                <a:cxn ang="0">
                  <a:pos x="220" y="109"/>
                </a:cxn>
                <a:cxn ang="0">
                  <a:pos x="200" y="216"/>
                </a:cxn>
                <a:cxn ang="0">
                  <a:pos x="200" y="222"/>
                </a:cxn>
                <a:cxn ang="0">
                  <a:pos x="64" y="348"/>
                </a:cxn>
                <a:cxn ang="0">
                  <a:pos x="59" y="352"/>
                </a:cxn>
                <a:cxn ang="0">
                  <a:pos x="55" y="358"/>
                </a:cxn>
                <a:cxn ang="0">
                  <a:pos x="85" y="363"/>
                </a:cxn>
                <a:cxn ang="0">
                  <a:pos x="79" y="371"/>
                </a:cxn>
                <a:cxn ang="0">
                  <a:pos x="79" y="363"/>
                </a:cxn>
                <a:cxn ang="0">
                  <a:pos x="158" y="316"/>
                </a:cxn>
                <a:cxn ang="0">
                  <a:pos x="143" y="316"/>
                </a:cxn>
                <a:cxn ang="0">
                  <a:pos x="143" y="333"/>
                </a:cxn>
                <a:cxn ang="0">
                  <a:pos x="141" y="316"/>
                </a:cxn>
                <a:cxn ang="0">
                  <a:pos x="117" y="337"/>
                </a:cxn>
                <a:cxn ang="0">
                  <a:pos x="102" y="414"/>
                </a:cxn>
                <a:cxn ang="0">
                  <a:pos x="106" y="403"/>
                </a:cxn>
                <a:cxn ang="0">
                  <a:pos x="104" y="390"/>
                </a:cxn>
                <a:cxn ang="0">
                  <a:pos x="113" y="352"/>
                </a:cxn>
                <a:cxn ang="0">
                  <a:pos x="98" y="337"/>
                </a:cxn>
                <a:cxn ang="0">
                  <a:pos x="113" y="316"/>
                </a:cxn>
                <a:cxn ang="0">
                  <a:pos x="147" y="307"/>
                </a:cxn>
                <a:cxn ang="0">
                  <a:pos x="162" y="324"/>
                </a:cxn>
                <a:cxn ang="0">
                  <a:pos x="190" y="316"/>
                </a:cxn>
                <a:cxn ang="0">
                  <a:pos x="192" y="303"/>
                </a:cxn>
                <a:cxn ang="0">
                  <a:pos x="205" y="303"/>
                </a:cxn>
                <a:cxn ang="0">
                  <a:pos x="232" y="297"/>
                </a:cxn>
                <a:cxn ang="0">
                  <a:pos x="241" y="282"/>
                </a:cxn>
                <a:cxn ang="0">
                  <a:pos x="251" y="264"/>
                </a:cxn>
                <a:cxn ang="0">
                  <a:pos x="254" y="201"/>
                </a:cxn>
                <a:cxn ang="0">
                  <a:pos x="254" y="169"/>
                </a:cxn>
                <a:cxn ang="0">
                  <a:pos x="230" y="115"/>
                </a:cxn>
                <a:cxn ang="0">
                  <a:pos x="226" y="126"/>
                </a:cxn>
                <a:cxn ang="0">
                  <a:pos x="209" y="124"/>
                </a:cxn>
                <a:cxn ang="0">
                  <a:pos x="205" y="158"/>
                </a:cxn>
                <a:cxn ang="0">
                  <a:pos x="207" y="222"/>
                </a:cxn>
                <a:cxn ang="0">
                  <a:pos x="181" y="233"/>
                </a:cxn>
                <a:cxn ang="0">
                  <a:pos x="168" y="262"/>
                </a:cxn>
                <a:cxn ang="0">
                  <a:pos x="160" y="282"/>
                </a:cxn>
                <a:cxn ang="0">
                  <a:pos x="123" y="286"/>
                </a:cxn>
                <a:cxn ang="0">
                  <a:pos x="89" y="318"/>
                </a:cxn>
                <a:cxn ang="0">
                  <a:pos x="68" y="346"/>
                </a:cxn>
                <a:cxn ang="0">
                  <a:pos x="72" y="361"/>
                </a:cxn>
                <a:cxn ang="0">
                  <a:pos x="79" y="352"/>
                </a:cxn>
                <a:cxn ang="0">
                  <a:pos x="87" y="386"/>
                </a:cxn>
                <a:cxn ang="0">
                  <a:pos x="98" y="384"/>
                </a:cxn>
              </a:cxnLst>
              <a:rect l="0" t="0" r="r" b="b"/>
              <a:pathLst>
                <a:path w="290" h="565">
                  <a:moveTo>
                    <a:pt x="117" y="271"/>
                  </a:moveTo>
                  <a:lnTo>
                    <a:pt x="117" y="273"/>
                  </a:lnTo>
                  <a:lnTo>
                    <a:pt x="117" y="273"/>
                  </a:lnTo>
                  <a:lnTo>
                    <a:pt x="113" y="273"/>
                  </a:lnTo>
                  <a:lnTo>
                    <a:pt x="117" y="271"/>
                  </a:lnTo>
                  <a:lnTo>
                    <a:pt x="117" y="271"/>
                  </a:lnTo>
                  <a:lnTo>
                    <a:pt x="117" y="271"/>
                  </a:lnTo>
                  <a:lnTo>
                    <a:pt x="117" y="271"/>
                  </a:lnTo>
                  <a:close/>
                  <a:moveTo>
                    <a:pt x="117" y="271"/>
                  </a:moveTo>
                  <a:lnTo>
                    <a:pt x="117" y="269"/>
                  </a:lnTo>
                  <a:lnTo>
                    <a:pt x="119" y="267"/>
                  </a:lnTo>
                  <a:lnTo>
                    <a:pt x="121" y="267"/>
                  </a:lnTo>
                  <a:lnTo>
                    <a:pt x="121" y="271"/>
                  </a:lnTo>
                  <a:lnTo>
                    <a:pt x="119" y="271"/>
                  </a:lnTo>
                  <a:lnTo>
                    <a:pt x="117" y="271"/>
                  </a:lnTo>
                  <a:lnTo>
                    <a:pt x="117" y="271"/>
                  </a:lnTo>
                  <a:lnTo>
                    <a:pt x="117" y="271"/>
                  </a:lnTo>
                  <a:lnTo>
                    <a:pt x="117" y="271"/>
                  </a:lnTo>
                  <a:close/>
                  <a:moveTo>
                    <a:pt x="4" y="565"/>
                  </a:moveTo>
                  <a:lnTo>
                    <a:pt x="2" y="561"/>
                  </a:lnTo>
                  <a:lnTo>
                    <a:pt x="0" y="561"/>
                  </a:lnTo>
                  <a:lnTo>
                    <a:pt x="0" y="565"/>
                  </a:lnTo>
                  <a:lnTo>
                    <a:pt x="2" y="565"/>
                  </a:lnTo>
                  <a:lnTo>
                    <a:pt x="4" y="565"/>
                  </a:lnTo>
                  <a:lnTo>
                    <a:pt x="4" y="565"/>
                  </a:lnTo>
                  <a:lnTo>
                    <a:pt x="4" y="565"/>
                  </a:lnTo>
                  <a:lnTo>
                    <a:pt x="4" y="565"/>
                  </a:lnTo>
                  <a:close/>
                  <a:moveTo>
                    <a:pt x="6" y="561"/>
                  </a:moveTo>
                  <a:lnTo>
                    <a:pt x="6" y="559"/>
                  </a:lnTo>
                  <a:lnTo>
                    <a:pt x="10" y="561"/>
                  </a:lnTo>
                  <a:lnTo>
                    <a:pt x="10" y="565"/>
                  </a:lnTo>
                  <a:lnTo>
                    <a:pt x="6" y="561"/>
                  </a:lnTo>
                  <a:lnTo>
                    <a:pt x="6" y="561"/>
                  </a:lnTo>
                  <a:lnTo>
                    <a:pt x="6" y="561"/>
                  </a:lnTo>
                  <a:lnTo>
                    <a:pt x="6" y="561"/>
                  </a:lnTo>
                  <a:lnTo>
                    <a:pt x="6" y="561"/>
                  </a:lnTo>
                  <a:close/>
                  <a:moveTo>
                    <a:pt x="23" y="548"/>
                  </a:moveTo>
                  <a:lnTo>
                    <a:pt x="23" y="552"/>
                  </a:lnTo>
                  <a:lnTo>
                    <a:pt x="23" y="554"/>
                  </a:lnTo>
                  <a:lnTo>
                    <a:pt x="27" y="554"/>
                  </a:lnTo>
                  <a:lnTo>
                    <a:pt x="27" y="550"/>
                  </a:lnTo>
                  <a:lnTo>
                    <a:pt x="23" y="548"/>
                  </a:lnTo>
                  <a:lnTo>
                    <a:pt x="23" y="548"/>
                  </a:lnTo>
                  <a:lnTo>
                    <a:pt x="23" y="548"/>
                  </a:lnTo>
                  <a:lnTo>
                    <a:pt x="23" y="548"/>
                  </a:lnTo>
                  <a:close/>
                  <a:moveTo>
                    <a:pt x="64" y="516"/>
                  </a:moveTo>
                  <a:lnTo>
                    <a:pt x="62" y="510"/>
                  </a:lnTo>
                  <a:lnTo>
                    <a:pt x="64" y="507"/>
                  </a:lnTo>
                  <a:lnTo>
                    <a:pt x="64" y="505"/>
                  </a:lnTo>
                  <a:lnTo>
                    <a:pt x="64" y="505"/>
                  </a:lnTo>
                  <a:lnTo>
                    <a:pt x="68" y="505"/>
                  </a:lnTo>
                  <a:lnTo>
                    <a:pt x="68" y="501"/>
                  </a:lnTo>
                  <a:lnTo>
                    <a:pt x="70" y="505"/>
                  </a:lnTo>
                  <a:lnTo>
                    <a:pt x="68" y="505"/>
                  </a:lnTo>
                  <a:lnTo>
                    <a:pt x="68" y="508"/>
                  </a:lnTo>
                  <a:lnTo>
                    <a:pt x="64" y="510"/>
                  </a:lnTo>
                  <a:lnTo>
                    <a:pt x="64" y="514"/>
                  </a:lnTo>
                  <a:lnTo>
                    <a:pt x="64" y="516"/>
                  </a:lnTo>
                  <a:lnTo>
                    <a:pt x="64" y="516"/>
                  </a:lnTo>
                  <a:lnTo>
                    <a:pt x="64" y="516"/>
                  </a:lnTo>
                  <a:lnTo>
                    <a:pt x="64" y="516"/>
                  </a:lnTo>
                  <a:close/>
                  <a:moveTo>
                    <a:pt x="79" y="476"/>
                  </a:moveTo>
                  <a:lnTo>
                    <a:pt x="83" y="480"/>
                  </a:lnTo>
                  <a:lnTo>
                    <a:pt x="83" y="482"/>
                  </a:lnTo>
                  <a:lnTo>
                    <a:pt x="81" y="484"/>
                  </a:lnTo>
                  <a:lnTo>
                    <a:pt x="79" y="480"/>
                  </a:lnTo>
                  <a:lnTo>
                    <a:pt x="79" y="480"/>
                  </a:lnTo>
                  <a:lnTo>
                    <a:pt x="79" y="476"/>
                  </a:lnTo>
                  <a:lnTo>
                    <a:pt x="79" y="476"/>
                  </a:lnTo>
                  <a:lnTo>
                    <a:pt x="79" y="476"/>
                  </a:lnTo>
                  <a:lnTo>
                    <a:pt x="79" y="476"/>
                  </a:lnTo>
                  <a:close/>
                  <a:moveTo>
                    <a:pt x="87" y="471"/>
                  </a:moveTo>
                  <a:lnTo>
                    <a:pt x="87" y="471"/>
                  </a:lnTo>
                  <a:lnTo>
                    <a:pt x="83" y="471"/>
                  </a:lnTo>
                  <a:lnTo>
                    <a:pt x="81" y="467"/>
                  </a:lnTo>
                  <a:lnTo>
                    <a:pt x="83" y="467"/>
                  </a:lnTo>
                  <a:lnTo>
                    <a:pt x="87" y="465"/>
                  </a:lnTo>
                  <a:lnTo>
                    <a:pt x="87" y="465"/>
                  </a:lnTo>
                  <a:lnTo>
                    <a:pt x="89" y="461"/>
                  </a:lnTo>
                  <a:lnTo>
                    <a:pt x="89" y="461"/>
                  </a:lnTo>
                  <a:lnTo>
                    <a:pt x="92" y="461"/>
                  </a:lnTo>
                  <a:lnTo>
                    <a:pt x="92" y="461"/>
                  </a:lnTo>
                  <a:lnTo>
                    <a:pt x="92" y="465"/>
                  </a:lnTo>
                  <a:lnTo>
                    <a:pt x="89" y="467"/>
                  </a:lnTo>
                  <a:lnTo>
                    <a:pt x="89" y="471"/>
                  </a:lnTo>
                  <a:lnTo>
                    <a:pt x="87" y="471"/>
                  </a:lnTo>
                  <a:lnTo>
                    <a:pt x="87" y="471"/>
                  </a:lnTo>
                  <a:lnTo>
                    <a:pt x="87" y="471"/>
                  </a:lnTo>
                  <a:lnTo>
                    <a:pt x="87" y="471"/>
                  </a:lnTo>
                  <a:close/>
                  <a:moveTo>
                    <a:pt x="183" y="102"/>
                  </a:moveTo>
                  <a:lnTo>
                    <a:pt x="181" y="100"/>
                  </a:lnTo>
                  <a:lnTo>
                    <a:pt x="181" y="96"/>
                  </a:lnTo>
                  <a:lnTo>
                    <a:pt x="183" y="92"/>
                  </a:lnTo>
                  <a:lnTo>
                    <a:pt x="185" y="92"/>
                  </a:lnTo>
                  <a:lnTo>
                    <a:pt x="185" y="96"/>
                  </a:lnTo>
                  <a:lnTo>
                    <a:pt x="185" y="100"/>
                  </a:lnTo>
                  <a:lnTo>
                    <a:pt x="183" y="102"/>
                  </a:lnTo>
                  <a:lnTo>
                    <a:pt x="183" y="102"/>
                  </a:lnTo>
                  <a:lnTo>
                    <a:pt x="183" y="102"/>
                  </a:lnTo>
                  <a:lnTo>
                    <a:pt x="183" y="102"/>
                  </a:lnTo>
                  <a:close/>
                  <a:moveTo>
                    <a:pt x="205" y="118"/>
                  </a:moveTo>
                  <a:lnTo>
                    <a:pt x="202" y="118"/>
                  </a:lnTo>
                  <a:lnTo>
                    <a:pt x="200" y="113"/>
                  </a:lnTo>
                  <a:lnTo>
                    <a:pt x="200" y="113"/>
                  </a:lnTo>
                  <a:lnTo>
                    <a:pt x="200" y="107"/>
                  </a:lnTo>
                  <a:lnTo>
                    <a:pt x="196" y="100"/>
                  </a:lnTo>
                  <a:lnTo>
                    <a:pt x="196" y="98"/>
                  </a:lnTo>
                  <a:lnTo>
                    <a:pt x="192" y="96"/>
                  </a:lnTo>
                  <a:lnTo>
                    <a:pt x="190" y="96"/>
                  </a:lnTo>
                  <a:lnTo>
                    <a:pt x="190" y="92"/>
                  </a:lnTo>
                  <a:lnTo>
                    <a:pt x="190" y="88"/>
                  </a:lnTo>
                  <a:lnTo>
                    <a:pt x="188" y="83"/>
                  </a:lnTo>
                  <a:lnTo>
                    <a:pt x="190" y="83"/>
                  </a:lnTo>
                  <a:lnTo>
                    <a:pt x="192" y="79"/>
                  </a:lnTo>
                  <a:lnTo>
                    <a:pt x="192" y="79"/>
                  </a:lnTo>
                  <a:lnTo>
                    <a:pt x="196" y="79"/>
                  </a:lnTo>
                  <a:lnTo>
                    <a:pt x="196" y="75"/>
                  </a:lnTo>
                  <a:lnTo>
                    <a:pt x="200" y="73"/>
                  </a:lnTo>
                  <a:lnTo>
                    <a:pt x="196" y="71"/>
                  </a:lnTo>
                  <a:lnTo>
                    <a:pt x="192" y="68"/>
                  </a:lnTo>
                  <a:lnTo>
                    <a:pt x="192" y="68"/>
                  </a:lnTo>
                  <a:lnTo>
                    <a:pt x="192" y="66"/>
                  </a:lnTo>
                  <a:lnTo>
                    <a:pt x="192" y="64"/>
                  </a:lnTo>
                  <a:lnTo>
                    <a:pt x="196" y="62"/>
                  </a:lnTo>
                  <a:lnTo>
                    <a:pt x="200" y="66"/>
                  </a:lnTo>
                  <a:lnTo>
                    <a:pt x="207" y="68"/>
                  </a:lnTo>
                  <a:lnTo>
                    <a:pt x="209" y="66"/>
                  </a:lnTo>
                  <a:lnTo>
                    <a:pt x="209" y="62"/>
                  </a:lnTo>
                  <a:lnTo>
                    <a:pt x="211" y="60"/>
                  </a:lnTo>
                  <a:lnTo>
                    <a:pt x="209" y="58"/>
                  </a:lnTo>
                  <a:lnTo>
                    <a:pt x="207" y="58"/>
                  </a:lnTo>
                  <a:lnTo>
                    <a:pt x="207" y="54"/>
                  </a:lnTo>
                  <a:lnTo>
                    <a:pt x="205" y="53"/>
                  </a:lnTo>
                  <a:lnTo>
                    <a:pt x="205" y="49"/>
                  </a:lnTo>
                  <a:lnTo>
                    <a:pt x="207" y="45"/>
                  </a:lnTo>
                  <a:lnTo>
                    <a:pt x="209" y="45"/>
                  </a:lnTo>
                  <a:lnTo>
                    <a:pt x="209" y="45"/>
                  </a:lnTo>
                  <a:lnTo>
                    <a:pt x="207" y="41"/>
                  </a:lnTo>
                  <a:lnTo>
                    <a:pt x="205" y="36"/>
                  </a:lnTo>
                  <a:lnTo>
                    <a:pt x="205" y="32"/>
                  </a:lnTo>
                  <a:lnTo>
                    <a:pt x="205" y="24"/>
                  </a:lnTo>
                  <a:lnTo>
                    <a:pt x="205" y="21"/>
                  </a:lnTo>
                  <a:lnTo>
                    <a:pt x="200" y="11"/>
                  </a:lnTo>
                  <a:lnTo>
                    <a:pt x="196" y="7"/>
                  </a:lnTo>
                  <a:lnTo>
                    <a:pt x="196" y="4"/>
                  </a:lnTo>
                  <a:lnTo>
                    <a:pt x="196" y="4"/>
                  </a:lnTo>
                  <a:lnTo>
                    <a:pt x="200" y="4"/>
                  </a:lnTo>
                  <a:lnTo>
                    <a:pt x="200" y="0"/>
                  </a:lnTo>
                  <a:lnTo>
                    <a:pt x="200" y="0"/>
                  </a:lnTo>
                  <a:lnTo>
                    <a:pt x="205" y="0"/>
                  </a:lnTo>
                  <a:lnTo>
                    <a:pt x="205" y="2"/>
                  </a:lnTo>
                  <a:lnTo>
                    <a:pt x="211" y="7"/>
                  </a:lnTo>
                  <a:lnTo>
                    <a:pt x="217" y="9"/>
                  </a:lnTo>
                  <a:lnTo>
                    <a:pt x="217" y="13"/>
                  </a:lnTo>
                  <a:lnTo>
                    <a:pt x="226" y="21"/>
                  </a:lnTo>
                  <a:lnTo>
                    <a:pt x="232" y="24"/>
                  </a:lnTo>
                  <a:lnTo>
                    <a:pt x="234" y="26"/>
                  </a:lnTo>
                  <a:lnTo>
                    <a:pt x="237" y="28"/>
                  </a:lnTo>
                  <a:lnTo>
                    <a:pt x="239" y="32"/>
                  </a:lnTo>
                  <a:lnTo>
                    <a:pt x="247" y="34"/>
                  </a:lnTo>
                  <a:lnTo>
                    <a:pt x="251" y="36"/>
                  </a:lnTo>
                  <a:lnTo>
                    <a:pt x="254" y="39"/>
                  </a:lnTo>
                  <a:lnTo>
                    <a:pt x="256" y="37"/>
                  </a:lnTo>
                  <a:lnTo>
                    <a:pt x="256" y="39"/>
                  </a:lnTo>
                  <a:lnTo>
                    <a:pt x="262" y="37"/>
                  </a:lnTo>
                  <a:lnTo>
                    <a:pt x="268" y="34"/>
                  </a:lnTo>
                  <a:lnTo>
                    <a:pt x="271" y="30"/>
                  </a:lnTo>
                  <a:lnTo>
                    <a:pt x="273" y="26"/>
                  </a:lnTo>
                  <a:lnTo>
                    <a:pt x="273" y="24"/>
                  </a:lnTo>
                  <a:lnTo>
                    <a:pt x="275" y="26"/>
                  </a:lnTo>
                  <a:lnTo>
                    <a:pt x="275" y="30"/>
                  </a:lnTo>
                  <a:lnTo>
                    <a:pt x="273" y="36"/>
                  </a:lnTo>
                  <a:lnTo>
                    <a:pt x="273" y="41"/>
                  </a:lnTo>
                  <a:lnTo>
                    <a:pt x="273" y="43"/>
                  </a:lnTo>
                  <a:lnTo>
                    <a:pt x="279" y="45"/>
                  </a:lnTo>
                  <a:lnTo>
                    <a:pt x="281" y="49"/>
                  </a:lnTo>
                  <a:lnTo>
                    <a:pt x="281" y="51"/>
                  </a:lnTo>
                  <a:lnTo>
                    <a:pt x="279" y="53"/>
                  </a:lnTo>
                  <a:lnTo>
                    <a:pt x="283" y="53"/>
                  </a:lnTo>
                  <a:lnTo>
                    <a:pt x="284" y="51"/>
                  </a:lnTo>
                  <a:lnTo>
                    <a:pt x="288" y="49"/>
                  </a:lnTo>
                  <a:lnTo>
                    <a:pt x="290" y="49"/>
                  </a:lnTo>
                  <a:lnTo>
                    <a:pt x="288" y="51"/>
                  </a:lnTo>
                  <a:lnTo>
                    <a:pt x="286" y="51"/>
                  </a:lnTo>
                  <a:lnTo>
                    <a:pt x="286" y="54"/>
                  </a:lnTo>
                  <a:lnTo>
                    <a:pt x="284" y="58"/>
                  </a:lnTo>
                  <a:lnTo>
                    <a:pt x="281" y="58"/>
                  </a:lnTo>
                  <a:lnTo>
                    <a:pt x="281" y="62"/>
                  </a:lnTo>
                  <a:lnTo>
                    <a:pt x="279" y="64"/>
                  </a:lnTo>
                  <a:lnTo>
                    <a:pt x="275" y="64"/>
                  </a:lnTo>
                  <a:lnTo>
                    <a:pt x="275" y="62"/>
                  </a:lnTo>
                  <a:lnTo>
                    <a:pt x="273" y="64"/>
                  </a:lnTo>
                  <a:lnTo>
                    <a:pt x="273" y="66"/>
                  </a:lnTo>
                  <a:lnTo>
                    <a:pt x="269" y="66"/>
                  </a:lnTo>
                  <a:lnTo>
                    <a:pt x="266" y="66"/>
                  </a:lnTo>
                  <a:lnTo>
                    <a:pt x="262" y="66"/>
                  </a:lnTo>
                  <a:lnTo>
                    <a:pt x="256" y="73"/>
                  </a:lnTo>
                  <a:lnTo>
                    <a:pt x="254" y="83"/>
                  </a:lnTo>
                  <a:lnTo>
                    <a:pt x="254" y="88"/>
                  </a:lnTo>
                  <a:lnTo>
                    <a:pt x="254" y="90"/>
                  </a:lnTo>
                  <a:lnTo>
                    <a:pt x="254" y="94"/>
                  </a:lnTo>
                  <a:lnTo>
                    <a:pt x="254" y="98"/>
                  </a:lnTo>
                  <a:lnTo>
                    <a:pt x="251" y="96"/>
                  </a:lnTo>
                  <a:lnTo>
                    <a:pt x="251" y="94"/>
                  </a:lnTo>
                  <a:lnTo>
                    <a:pt x="245" y="92"/>
                  </a:lnTo>
                  <a:lnTo>
                    <a:pt x="239" y="88"/>
                  </a:lnTo>
                  <a:lnTo>
                    <a:pt x="234" y="85"/>
                  </a:lnTo>
                  <a:lnTo>
                    <a:pt x="230" y="83"/>
                  </a:lnTo>
                  <a:lnTo>
                    <a:pt x="226" y="83"/>
                  </a:lnTo>
                  <a:lnTo>
                    <a:pt x="226" y="79"/>
                  </a:lnTo>
                  <a:lnTo>
                    <a:pt x="224" y="79"/>
                  </a:lnTo>
                  <a:lnTo>
                    <a:pt x="220" y="79"/>
                  </a:lnTo>
                  <a:lnTo>
                    <a:pt x="215" y="83"/>
                  </a:lnTo>
                  <a:lnTo>
                    <a:pt x="211" y="88"/>
                  </a:lnTo>
                  <a:lnTo>
                    <a:pt x="209" y="88"/>
                  </a:lnTo>
                  <a:lnTo>
                    <a:pt x="205" y="83"/>
                  </a:lnTo>
                  <a:lnTo>
                    <a:pt x="202" y="83"/>
                  </a:lnTo>
                  <a:lnTo>
                    <a:pt x="200" y="88"/>
                  </a:lnTo>
                  <a:lnTo>
                    <a:pt x="200" y="90"/>
                  </a:lnTo>
                  <a:lnTo>
                    <a:pt x="200" y="92"/>
                  </a:lnTo>
                  <a:lnTo>
                    <a:pt x="205" y="96"/>
                  </a:lnTo>
                  <a:lnTo>
                    <a:pt x="209" y="94"/>
                  </a:lnTo>
                  <a:lnTo>
                    <a:pt x="213" y="100"/>
                  </a:lnTo>
                  <a:lnTo>
                    <a:pt x="217" y="102"/>
                  </a:lnTo>
                  <a:lnTo>
                    <a:pt x="220" y="102"/>
                  </a:lnTo>
                  <a:lnTo>
                    <a:pt x="224" y="103"/>
                  </a:lnTo>
                  <a:lnTo>
                    <a:pt x="220" y="107"/>
                  </a:lnTo>
                  <a:lnTo>
                    <a:pt x="220" y="109"/>
                  </a:lnTo>
                  <a:lnTo>
                    <a:pt x="217" y="107"/>
                  </a:lnTo>
                  <a:lnTo>
                    <a:pt x="211" y="107"/>
                  </a:lnTo>
                  <a:lnTo>
                    <a:pt x="209" y="109"/>
                  </a:lnTo>
                  <a:lnTo>
                    <a:pt x="211" y="109"/>
                  </a:lnTo>
                  <a:lnTo>
                    <a:pt x="209" y="113"/>
                  </a:lnTo>
                  <a:lnTo>
                    <a:pt x="205" y="118"/>
                  </a:lnTo>
                  <a:lnTo>
                    <a:pt x="205" y="118"/>
                  </a:lnTo>
                  <a:lnTo>
                    <a:pt x="205" y="118"/>
                  </a:lnTo>
                  <a:lnTo>
                    <a:pt x="205" y="118"/>
                  </a:lnTo>
                  <a:close/>
                  <a:moveTo>
                    <a:pt x="200" y="222"/>
                  </a:moveTo>
                  <a:lnTo>
                    <a:pt x="200" y="218"/>
                  </a:lnTo>
                  <a:lnTo>
                    <a:pt x="200" y="216"/>
                  </a:lnTo>
                  <a:lnTo>
                    <a:pt x="200" y="215"/>
                  </a:lnTo>
                  <a:lnTo>
                    <a:pt x="196" y="216"/>
                  </a:lnTo>
                  <a:lnTo>
                    <a:pt x="196" y="215"/>
                  </a:lnTo>
                  <a:lnTo>
                    <a:pt x="200" y="209"/>
                  </a:lnTo>
                  <a:lnTo>
                    <a:pt x="200" y="209"/>
                  </a:lnTo>
                  <a:lnTo>
                    <a:pt x="200" y="209"/>
                  </a:lnTo>
                  <a:lnTo>
                    <a:pt x="200" y="213"/>
                  </a:lnTo>
                  <a:lnTo>
                    <a:pt x="202" y="213"/>
                  </a:lnTo>
                  <a:lnTo>
                    <a:pt x="202" y="215"/>
                  </a:lnTo>
                  <a:lnTo>
                    <a:pt x="202" y="218"/>
                  </a:lnTo>
                  <a:lnTo>
                    <a:pt x="200" y="222"/>
                  </a:lnTo>
                  <a:lnTo>
                    <a:pt x="200" y="222"/>
                  </a:lnTo>
                  <a:lnTo>
                    <a:pt x="200" y="222"/>
                  </a:lnTo>
                  <a:lnTo>
                    <a:pt x="200" y="222"/>
                  </a:lnTo>
                  <a:lnTo>
                    <a:pt x="200" y="222"/>
                  </a:lnTo>
                  <a:close/>
                  <a:moveTo>
                    <a:pt x="64" y="348"/>
                  </a:moveTo>
                  <a:lnTo>
                    <a:pt x="64" y="350"/>
                  </a:lnTo>
                  <a:lnTo>
                    <a:pt x="68" y="348"/>
                  </a:lnTo>
                  <a:lnTo>
                    <a:pt x="64" y="346"/>
                  </a:lnTo>
                  <a:lnTo>
                    <a:pt x="64" y="346"/>
                  </a:lnTo>
                  <a:lnTo>
                    <a:pt x="64" y="348"/>
                  </a:lnTo>
                  <a:lnTo>
                    <a:pt x="64" y="348"/>
                  </a:lnTo>
                  <a:lnTo>
                    <a:pt x="64" y="348"/>
                  </a:lnTo>
                  <a:lnTo>
                    <a:pt x="64" y="348"/>
                  </a:lnTo>
                  <a:close/>
                  <a:moveTo>
                    <a:pt x="62" y="350"/>
                  </a:moveTo>
                  <a:lnTo>
                    <a:pt x="64" y="352"/>
                  </a:lnTo>
                  <a:lnTo>
                    <a:pt x="64" y="350"/>
                  </a:lnTo>
                  <a:lnTo>
                    <a:pt x="62" y="350"/>
                  </a:lnTo>
                  <a:lnTo>
                    <a:pt x="62" y="350"/>
                  </a:lnTo>
                  <a:lnTo>
                    <a:pt x="62" y="350"/>
                  </a:lnTo>
                  <a:lnTo>
                    <a:pt x="62" y="350"/>
                  </a:lnTo>
                  <a:close/>
                  <a:moveTo>
                    <a:pt x="59" y="352"/>
                  </a:moveTo>
                  <a:lnTo>
                    <a:pt x="62" y="354"/>
                  </a:lnTo>
                  <a:lnTo>
                    <a:pt x="62" y="352"/>
                  </a:lnTo>
                  <a:lnTo>
                    <a:pt x="59" y="352"/>
                  </a:lnTo>
                  <a:lnTo>
                    <a:pt x="59" y="352"/>
                  </a:lnTo>
                  <a:lnTo>
                    <a:pt x="59" y="352"/>
                  </a:lnTo>
                  <a:lnTo>
                    <a:pt x="59" y="352"/>
                  </a:lnTo>
                  <a:close/>
                  <a:moveTo>
                    <a:pt x="59" y="354"/>
                  </a:moveTo>
                  <a:lnTo>
                    <a:pt x="59" y="356"/>
                  </a:lnTo>
                  <a:lnTo>
                    <a:pt x="59" y="356"/>
                  </a:lnTo>
                  <a:lnTo>
                    <a:pt x="59" y="354"/>
                  </a:lnTo>
                  <a:lnTo>
                    <a:pt x="59" y="354"/>
                  </a:lnTo>
                  <a:lnTo>
                    <a:pt x="59" y="354"/>
                  </a:lnTo>
                  <a:lnTo>
                    <a:pt x="59" y="354"/>
                  </a:lnTo>
                  <a:close/>
                  <a:moveTo>
                    <a:pt x="55" y="365"/>
                  </a:moveTo>
                  <a:lnTo>
                    <a:pt x="53" y="360"/>
                  </a:lnTo>
                  <a:lnTo>
                    <a:pt x="55" y="358"/>
                  </a:lnTo>
                  <a:lnTo>
                    <a:pt x="55" y="356"/>
                  </a:lnTo>
                  <a:lnTo>
                    <a:pt x="55" y="360"/>
                  </a:lnTo>
                  <a:lnTo>
                    <a:pt x="59" y="360"/>
                  </a:lnTo>
                  <a:lnTo>
                    <a:pt x="59" y="363"/>
                  </a:lnTo>
                  <a:lnTo>
                    <a:pt x="59" y="365"/>
                  </a:lnTo>
                  <a:lnTo>
                    <a:pt x="55" y="365"/>
                  </a:lnTo>
                  <a:lnTo>
                    <a:pt x="55" y="365"/>
                  </a:lnTo>
                  <a:lnTo>
                    <a:pt x="55" y="365"/>
                  </a:lnTo>
                  <a:lnTo>
                    <a:pt x="55" y="365"/>
                  </a:lnTo>
                  <a:close/>
                  <a:moveTo>
                    <a:pt x="83" y="367"/>
                  </a:moveTo>
                  <a:lnTo>
                    <a:pt x="83" y="365"/>
                  </a:lnTo>
                  <a:lnTo>
                    <a:pt x="85" y="363"/>
                  </a:lnTo>
                  <a:lnTo>
                    <a:pt x="85" y="363"/>
                  </a:lnTo>
                  <a:lnTo>
                    <a:pt x="85" y="367"/>
                  </a:lnTo>
                  <a:lnTo>
                    <a:pt x="83" y="367"/>
                  </a:lnTo>
                  <a:lnTo>
                    <a:pt x="83" y="367"/>
                  </a:lnTo>
                  <a:lnTo>
                    <a:pt x="83" y="367"/>
                  </a:lnTo>
                  <a:lnTo>
                    <a:pt x="83" y="367"/>
                  </a:lnTo>
                  <a:close/>
                  <a:moveTo>
                    <a:pt x="79" y="371"/>
                  </a:moveTo>
                  <a:lnTo>
                    <a:pt x="81" y="371"/>
                  </a:lnTo>
                  <a:lnTo>
                    <a:pt x="83" y="371"/>
                  </a:lnTo>
                  <a:lnTo>
                    <a:pt x="81" y="373"/>
                  </a:lnTo>
                  <a:lnTo>
                    <a:pt x="79" y="371"/>
                  </a:lnTo>
                  <a:lnTo>
                    <a:pt x="79" y="371"/>
                  </a:lnTo>
                  <a:lnTo>
                    <a:pt x="79" y="371"/>
                  </a:lnTo>
                  <a:lnTo>
                    <a:pt x="79" y="371"/>
                  </a:lnTo>
                  <a:close/>
                  <a:moveTo>
                    <a:pt x="79" y="363"/>
                  </a:moveTo>
                  <a:lnTo>
                    <a:pt x="77" y="365"/>
                  </a:lnTo>
                  <a:lnTo>
                    <a:pt x="77" y="367"/>
                  </a:lnTo>
                  <a:lnTo>
                    <a:pt x="79" y="371"/>
                  </a:lnTo>
                  <a:lnTo>
                    <a:pt x="81" y="371"/>
                  </a:lnTo>
                  <a:lnTo>
                    <a:pt x="81" y="367"/>
                  </a:lnTo>
                  <a:lnTo>
                    <a:pt x="79" y="363"/>
                  </a:lnTo>
                  <a:lnTo>
                    <a:pt x="79" y="363"/>
                  </a:lnTo>
                  <a:lnTo>
                    <a:pt x="79" y="363"/>
                  </a:lnTo>
                  <a:lnTo>
                    <a:pt x="79" y="363"/>
                  </a:lnTo>
                  <a:lnTo>
                    <a:pt x="79" y="363"/>
                  </a:lnTo>
                  <a:lnTo>
                    <a:pt x="79" y="363"/>
                  </a:lnTo>
                  <a:close/>
                  <a:moveTo>
                    <a:pt x="158" y="316"/>
                  </a:moveTo>
                  <a:lnTo>
                    <a:pt x="156" y="312"/>
                  </a:lnTo>
                  <a:lnTo>
                    <a:pt x="156" y="311"/>
                  </a:lnTo>
                  <a:lnTo>
                    <a:pt x="156" y="309"/>
                  </a:lnTo>
                  <a:lnTo>
                    <a:pt x="158" y="307"/>
                  </a:lnTo>
                  <a:lnTo>
                    <a:pt x="160" y="311"/>
                  </a:lnTo>
                  <a:lnTo>
                    <a:pt x="160" y="312"/>
                  </a:lnTo>
                  <a:lnTo>
                    <a:pt x="160" y="316"/>
                  </a:lnTo>
                  <a:lnTo>
                    <a:pt x="160" y="316"/>
                  </a:lnTo>
                  <a:lnTo>
                    <a:pt x="158" y="316"/>
                  </a:lnTo>
                  <a:lnTo>
                    <a:pt x="158" y="316"/>
                  </a:lnTo>
                  <a:lnTo>
                    <a:pt x="158" y="316"/>
                  </a:lnTo>
                  <a:lnTo>
                    <a:pt x="158" y="316"/>
                  </a:lnTo>
                  <a:close/>
                  <a:moveTo>
                    <a:pt x="143" y="316"/>
                  </a:moveTo>
                  <a:lnTo>
                    <a:pt x="147" y="311"/>
                  </a:lnTo>
                  <a:lnTo>
                    <a:pt x="151" y="311"/>
                  </a:lnTo>
                  <a:lnTo>
                    <a:pt x="151" y="312"/>
                  </a:lnTo>
                  <a:lnTo>
                    <a:pt x="147" y="316"/>
                  </a:lnTo>
                  <a:lnTo>
                    <a:pt x="143" y="316"/>
                  </a:lnTo>
                  <a:lnTo>
                    <a:pt x="143" y="316"/>
                  </a:lnTo>
                  <a:lnTo>
                    <a:pt x="143" y="316"/>
                  </a:lnTo>
                  <a:lnTo>
                    <a:pt x="143" y="316"/>
                  </a:lnTo>
                  <a:close/>
                  <a:moveTo>
                    <a:pt x="128" y="354"/>
                  </a:moveTo>
                  <a:lnTo>
                    <a:pt x="128" y="354"/>
                  </a:lnTo>
                  <a:lnTo>
                    <a:pt x="130" y="352"/>
                  </a:lnTo>
                  <a:lnTo>
                    <a:pt x="132" y="354"/>
                  </a:lnTo>
                  <a:lnTo>
                    <a:pt x="134" y="352"/>
                  </a:lnTo>
                  <a:lnTo>
                    <a:pt x="134" y="350"/>
                  </a:lnTo>
                  <a:lnTo>
                    <a:pt x="130" y="346"/>
                  </a:lnTo>
                  <a:lnTo>
                    <a:pt x="132" y="343"/>
                  </a:lnTo>
                  <a:lnTo>
                    <a:pt x="134" y="337"/>
                  </a:lnTo>
                  <a:lnTo>
                    <a:pt x="138" y="337"/>
                  </a:lnTo>
                  <a:lnTo>
                    <a:pt x="138" y="333"/>
                  </a:lnTo>
                  <a:lnTo>
                    <a:pt x="143" y="333"/>
                  </a:lnTo>
                  <a:lnTo>
                    <a:pt x="151" y="337"/>
                  </a:lnTo>
                  <a:lnTo>
                    <a:pt x="151" y="341"/>
                  </a:lnTo>
                  <a:lnTo>
                    <a:pt x="153" y="341"/>
                  </a:lnTo>
                  <a:lnTo>
                    <a:pt x="155" y="333"/>
                  </a:lnTo>
                  <a:lnTo>
                    <a:pt x="158" y="329"/>
                  </a:lnTo>
                  <a:lnTo>
                    <a:pt x="158" y="326"/>
                  </a:lnTo>
                  <a:lnTo>
                    <a:pt x="158" y="326"/>
                  </a:lnTo>
                  <a:lnTo>
                    <a:pt x="156" y="322"/>
                  </a:lnTo>
                  <a:lnTo>
                    <a:pt x="153" y="318"/>
                  </a:lnTo>
                  <a:lnTo>
                    <a:pt x="151" y="318"/>
                  </a:lnTo>
                  <a:lnTo>
                    <a:pt x="147" y="316"/>
                  </a:lnTo>
                  <a:lnTo>
                    <a:pt x="141" y="316"/>
                  </a:lnTo>
                  <a:lnTo>
                    <a:pt x="138" y="320"/>
                  </a:lnTo>
                  <a:lnTo>
                    <a:pt x="138" y="322"/>
                  </a:lnTo>
                  <a:lnTo>
                    <a:pt x="136" y="326"/>
                  </a:lnTo>
                  <a:lnTo>
                    <a:pt x="134" y="328"/>
                  </a:lnTo>
                  <a:lnTo>
                    <a:pt x="130" y="329"/>
                  </a:lnTo>
                  <a:lnTo>
                    <a:pt x="128" y="328"/>
                  </a:lnTo>
                  <a:lnTo>
                    <a:pt x="126" y="324"/>
                  </a:lnTo>
                  <a:lnTo>
                    <a:pt x="124" y="324"/>
                  </a:lnTo>
                  <a:lnTo>
                    <a:pt x="119" y="329"/>
                  </a:lnTo>
                  <a:lnTo>
                    <a:pt x="119" y="333"/>
                  </a:lnTo>
                  <a:lnTo>
                    <a:pt x="117" y="333"/>
                  </a:lnTo>
                  <a:lnTo>
                    <a:pt x="117" y="337"/>
                  </a:lnTo>
                  <a:lnTo>
                    <a:pt x="121" y="341"/>
                  </a:lnTo>
                  <a:lnTo>
                    <a:pt x="121" y="343"/>
                  </a:lnTo>
                  <a:lnTo>
                    <a:pt x="121" y="343"/>
                  </a:lnTo>
                  <a:lnTo>
                    <a:pt x="121" y="346"/>
                  </a:lnTo>
                  <a:lnTo>
                    <a:pt x="123" y="350"/>
                  </a:lnTo>
                  <a:lnTo>
                    <a:pt x="128" y="350"/>
                  </a:lnTo>
                  <a:lnTo>
                    <a:pt x="128" y="354"/>
                  </a:lnTo>
                  <a:lnTo>
                    <a:pt x="128" y="354"/>
                  </a:lnTo>
                  <a:lnTo>
                    <a:pt x="128" y="354"/>
                  </a:lnTo>
                  <a:lnTo>
                    <a:pt x="128" y="354"/>
                  </a:lnTo>
                  <a:close/>
                  <a:moveTo>
                    <a:pt x="104" y="416"/>
                  </a:moveTo>
                  <a:lnTo>
                    <a:pt x="102" y="414"/>
                  </a:lnTo>
                  <a:lnTo>
                    <a:pt x="98" y="414"/>
                  </a:lnTo>
                  <a:lnTo>
                    <a:pt x="98" y="416"/>
                  </a:lnTo>
                  <a:lnTo>
                    <a:pt x="100" y="420"/>
                  </a:lnTo>
                  <a:lnTo>
                    <a:pt x="104" y="420"/>
                  </a:lnTo>
                  <a:lnTo>
                    <a:pt x="104" y="420"/>
                  </a:lnTo>
                  <a:lnTo>
                    <a:pt x="104" y="416"/>
                  </a:lnTo>
                  <a:lnTo>
                    <a:pt x="104" y="416"/>
                  </a:lnTo>
                  <a:lnTo>
                    <a:pt x="104" y="416"/>
                  </a:lnTo>
                  <a:lnTo>
                    <a:pt x="104" y="416"/>
                  </a:lnTo>
                  <a:close/>
                  <a:moveTo>
                    <a:pt x="108" y="412"/>
                  </a:moveTo>
                  <a:lnTo>
                    <a:pt x="106" y="407"/>
                  </a:lnTo>
                  <a:lnTo>
                    <a:pt x="106" y="403"/>
                  </a:lnTo>
                  <a:lnTo>
                    <a:pt x="109" y="407"/>
                  </a:lnTo>
                  <a:lnTo>
                    <a:pt x="109" y="410"/>
                  </a:lnTo>
                  <a:lnTo>
                    <a:pt x="108" y="410"/>
                  </a:lnTo>
                  <a:lnTo>
                    <a:pt x="108" y="412"/>
                  </a:lnTo>
                  <a:lnTo>
                    <a:pt x="108" y="412"/>
                  </a:lnTo>
                  <a:lnTo>
                    <a:pt x="108" y="412"/>
                  </a:lnTo>
                  <a:lnTo>
                    <a:pt x="108" y="412"/>
                  </a:lnTo>
                  <a:close/>
                  <a:moveTo>
                    <a:pt x="100" y="401"/>
                  </a:moveTo>
                  <a:lnTo>
                    <a:pt x="104" y="401"/>
                  </a:lnTo>
                  <a:lnTo>
                    <a:pt x="108" y="395"/>
                  </a:lnTo>
                  <a:lnTo>
                    <a:pt x="104" y="392"/>
                  </a:lnTo>
                  <a:lnTo>
                    <a:pt x="104" y="390"/>
                  </a:lnTo>
                  <a:lnTo>
                    <a:pt x="106" y="388"/>
                  </a:lnTo>
                  <a:lnTo>
                    <a:pt x="109" y="390"/>
                  </a:lnTo>
                  <a:lnTo>
                    <a:pt x="109" y="392"/>
                  </a:lnTo>
                  <a:lnTo>
                    <a:pt x="111" y="386"/>
                  </a:lnTo>
                  <a:lnTo>
                    <a:pt x="111" y="380"/>
                  </a:lnTo>
                  <a:lnTo>
                    <a:pt x="109" y="377"/>
                  </a:lnTo>
                  <a:lnTo>
                    <a:pt x="109" y="367"/>
                  </a:lnTo>
                  <a:lnTo>
                    <a:pt x="109" y="361"/>
                  </a:lnTo>
                  <a:lnTo>
                    <a:pt x="111" y="358"/>
                  </a:lnTo>
                  <a:lnTo>
                    <a:pt x="113" y="354"/>
                  </a:lnTo>
                  <a:lnTo>
                    <a:pt x="113" y="352"/>
                  </a:lnTo>
                  <a:lnTo>
                    <a:pt x="113" y="352"/>
                  </a:lnTo>
                  <a:lnTo>
                    <a:pt x="113" y="348"/>
                  </a:lnTo>
                  <a:lnTo>
                    <a:pt x="111" y="346"/>
                  </a:lnTo>
                  <a:lnTo>
                    <a:pt x="111" y="346"/>
                  </a:lnTo>
                  <a:lnTo>
                    <a:pt x="106" y="346"/>
                  </a:lnTo>
                  <a:lnTo>
                    <a:pt x="104" y="343"/>
                  </a:lnTo>
                  <a:lnTo>
                    <a:pt x="108" y="341"/>
                  </a:lnTo>
                  <a:lnTo>
                    <a:pt x="108" y="341"/>
                  </a:lnTo>
                  <a:lnTo>
                    <a:pt x="108" y="333"/>
                  </a:lnTo>
                  <a:lnTo>
                    <a:pt x="104" y="333"/>
                  </a:lnTo>
                  <a:lnTo>
                    <a:pt x="102" y="333"/>
                  </a:lnTo>
                  <a:lnTo>
                    <a:pt x="102" y="333"/>
                  </a:lnTo>
                  <a:lnTo>
                    <a:pt x="98" y="337"/>
                  </a:lnTo>
                  <a:lnTo>
                    <a:pt x="96" y="337"/>
                  </a:lnTo>
                  <a:lnTo>
                    <a:pt x="92" y="333"/>
                  </a:lnTo>
                  <a:lnTo>
                    <a:pt x="92" y="329"/>
                  </a:lnTo>
                  <a:lnTo>
                    <a:pt x="98" y="328"/>
                  </a:lnTo>
                  <a:lnTo>
                    <a:pt x="104" y="326"/>
                  </a:lnTo>
                  <a:lnTo>
                    <a:pt x="109" y="328"/>
                  </a:lnTo>
                  <a:lnTo>
                    <a:pt x="113" y="329"/>
                  </a:lnTo>
                  <a:lnTo>
                    <a:pt x="113" y="328"/>
                  </a:lnTo>
                  <a:lnTo>
                    <a:pt x="113" y="326"/>
                  </a:lnTo>
                  <a:lnTo>
                    <a:pt x="113" y="320"/>
                  </a:lnTo>
                  <a:lnTo>
                    <a:pt x="113" y="318"/>
                  </a:lnTo>
                  <a:lnTo>
                    <a:pt x="113" y="316"/>
                  </a:lnTo>
                  <a:lnTo>
                    <a:pt x="117" y="316"/>
                  </a:lnTo>
                  <a:lnTo>
                    <a:pt x="117" y="318"/>
                  </a:lnTo>
                  <a:lnTo>
                    <a:pt x="119" y="318"/>
                  </a:lnTo>
                  <a:lnTo>
                    <a:pt x="123" y="316"/>
                  </a:lnTo>
                  <a:lnTo>
                    <a:pt x="128" y="316"/>
                  </a:lnTo>
                  <a:lnTo>
                    <a:pt x="134" y="312"/>
                  </a:lnTo>
                  <a:lnTo>
                    <a:pt x="138" y="312"/>
                  </a:lnTo>
                  <a:lnTo>
                    <a:pt x="138" y="316"/>
                  </a:lnTo>
                  <a:lnTo>
                    <a:pt x="141" y="312"/>
                  </a:lnTo>
                  <a:lnTo>
                    <a:pt x="141" y="311"/>
                  </a:lnTo>
                  <a:lnTo>
                    <a:pt x="147" y="309"/>
                  </a:lnTo>
                  <a:lnTo>
                    <a:pt x="147" y="307"/>
                  </a:lnTo>
                  <a:lnTo>
                    <a:pt x="151" y="303"/>
                  </a:lnTo>
                  <a:lnTo>
                    <a:pt x="155" y="303"/>
                  </a:lnTo>
                  <a:lnTo>
                    <a:pt x="160" y="303"/>
                  </a:lnTo>
                  <a:lnTo>
                    <a:pt x="162" y="303"/>
                  </a:lnTo>
                  <a:lnTo>
                    <a:pt x="166" y="303"/>
                  </a:lnTo>
                  <a:lnTo>
                    <a:pt x="166" y="307"/>
                  </a:lnTo>
                  <a:lnTo>
                    <a:pt x="162" y="311"/>
                  </a:lnTo>
                  <a:lnTo>
                    <a:pt x="162" y="316"/>
                  </a:lnTo>
                  <a:lnTo>
                    <a:pt x="162" y="316"/>
                  </a:lnTo>
                  <a:lnTo>
                    <a:pt x="162" y="318"/>
                  </a:lnTo>
                  <a:lnTo>
                    <a:pt x="162" y="322"/>
                  </a:lnTo>
                  <a:lnTo>
                    <a:pt x="162" y="324"/>
                  </a:lnTo>
                  <a:lnTo>
                    <a:pt x="166" y="328"/>
                  </a:lnTo>
                  <a:lnTo>
                    <a:pt x="168" y="329"/>
                  </a:lnTo>
                  <a:lnTo>
                    <a:pt x="175" y="333"/>
                  </a:lnTo>
                  <a:lnTo>
                    <a:pt x="175" y="333"/>
                  </a:lnTo>
                  <a:lnTo>
                    <a:pt x="179" y="333"/>
                  </a:lnTo>
                  <a:lnTo>
                    <a:pt x="183" y="329"/>
                  </a:lnTo>
                  <a:lnTo>
                    <a:pt x="183" y="326"/>
                  </a:lnTo>
                  <a:lnTo>
                    <a:pt x="185" y="324"/>
                  </a:lnTo>
                  <a:lnTo>
                    <a:pt x="185" y="322"/>
                  </a:lnTo>
                  <a:lnTo>
                    <a:pt x="185" y="318"/>
                  </a:lnTo>
                  <a:lnTo>
                    <a:pt x="187" y="316"/>
                  </a:lnTo>
                  <a:lnTo>
                    <a:pt x="190" y="316"/>
                  </a:lnTo>
                  <a:lnTo>
                    <a:pt x="192" y="316"/>
                  </a:lnTo>
                  <a:lnTo>
                    <a:pt x="192" y="312"/>
                  </a:lnTo>
                  <a:lnTo>
                    <a:pt x="192" y="311"/>
                  </a:lnTo>
                  <a:lnTo>
                    <a:pt x="192" y="307"/>
                  </a:lnTo>
                  <a:lnTo>
                    <a:pt x="187" y="303"/>
                  </a:lnTo>
                  <a:lnTo>
                    <a:pt x="185" y="303"/>
                  </a:lnTo>
                  <a:lnTo>
                    <a:pt x="187" y="297"/>
                  </a:lnTo>
                  <a:lnTo>
                    <a:pt x="188" y="296"/>
                  </a:lnTo>
                  <a:lnTo>
                    <a:pt x="190" y="296"/>
                  </a:lnTo>
                  <a:lnTo>
                    <a:pt x="190" y="297"/>
                  </a:lnTo>
                  <a:lnTo>
                    <a:pt x="190" y="301"/>
                  </a:lnTo>
                  <a:lnTo>
                    <a:pt x="192" y="303"/>
                  </a:lnTo>
                  <a:lnTo>
                    <a:pt x="192" y="301"/>
                  </a:lnTo>
                  <a:lnTo>
                    <a:pt x="192" y="299"/>
                  </a:lnTo>
                  <a:lnTo>
                    <a:pt x="196" y="301"/>
                  </a:lnTo>
                  <a:lnTo>
                    <a:pt x="196" y="301"/>
                  </a:lnTo>
                  <a:lnTo>
                    <a:pt x="200" y="301"/>
                  </a:lnTo>
                  <a:lnTo>
                    <a:pt x="200" y="301"/>
                  </a:lnTo>
                  <a:lnTo>
                    <a:pt x="200" y="303"/>
                  </a:lnTo>
                  <a:lnTo>
                    <a:pt x="196" y="303"/>
                  </a:lnTo>
                  <a:lnTo>
                    <a:pt x="196" y="303"/>
                  </a:lnTo>
                  <a:lnTo>
                    <a:pt x="196" y="307"/>
                  </a:lnTo>
                  <a:lnTo>
                    <a:pt x="200" y="303"/>
                  </a:lnTo>
                  <a:lnTo>
                    <a:pt x="205" y="303"/>
                  </a:lnTo>
                  <a:lnTo>
                    <a:pt x="215" y="303"/>
                  </a:lnTo>
                  <a:lnTo>
                    <a:pt x="220" y="303"/>
                  </a:lnTo>
                  <a:lnTo>
                    <a:pt x="217" y="301"/>
                  </a:lnTo>
                  <a:lnTo>
                    <a:pt x="217" y="297"/>
                  </a:lnTo>
                  <a:lnTo>
                    <a:pt x="217" y="294"/>
                  </a:lnTo>
                  <a:lnTo>
                    <a:pt x="220" y="292"/>
                  </a:lnTo>
                  <a:lnTo>
                    <a:pt x="226" y="292"/>
                  </a:lnTo>
                  <a:lnTo>
                    <a:pt x="226" y="296"/>
                  </a:lnTo>
                  <a:lnTo>
                    <a:pt x="226" y="299"/>
                  </a:lnTo>
                  <a:lnTo>
                    <a:pt x="226" y="301"/>
                  </a:lnTo>
                  <a:lnTo>
                    <a:pt x="230" y="301"/>
                  </a:lnTo>
                  <a:lnTo>
                    <a:pt x="232" y="297"/>
                  </a:lnTo>
                  <a:lnTo>
                    <a:pt x="230" y="290"/>
                  </a:lnTo>
                  <a:lnTo>
                    <a:pt x="230" y="286"/>
                  </a:lnTo>
                  <a:lnTo>
                    <a:pt x="236" y="282"/>
                  </a:lnTo>
                  <a:lnTo>
                    <a:pt x="237" y="282"/>
                  </a:lnTo>
                  <a:lnTo>
                    <a:pt x="237" y="280"/>
                  </a:lnTo>
                  <a:lnTo>
                    <a:pt x="236" y="279"/>
                  </a:lnTo>
                  <a:lnTo>
                    <a:pt x="237" y="273"/>
                  </a:lnTo>
                  <a:lnTo>
                    <a:pt x="239" y="273"/>
                  </a:lnTo>
                  <a:lnTo>
                    <a:pt x="243" y="273"/>
                  </a:lnTo>
                  <a:lnTo>
                    <a:pt x="245" y="277"/>
                  </a:lnTo>
                  <a:lnTo>
                    <a:pt x="243" y="279"/>
                  </a:lnTo>
                  <a:lnTo>
                    <a:pt x="241" y="282"/>
                  </a:lnTo>
                  <a:lnTo>
                    <a:pt x="243" y="294"/>
                  </a:lnTo>
                  <a:lnTo>
                    <a:pt x="245" y="296"/>
                  </a:lnTo>
                  <a:lnTo>
                    <a:pt x="247" y="294"/>
                  </a:lnTo>
                  <a:lnTo>
                    <a:pt x="249" y="290"/>
                  </a:lnTo>
                  <a:lnTo>
                    <a:pt x="251" y="290"/>
                  </a:lnTo>
                  <a:lnTo>
                    <a:pt x="254" y="286"/>
                  </a:lnTo>
                  <a:lnTo>
                    <a:pt x="254" y="280"/>
                  </a:lnTo>
                  <a:lnTo>
                    <a:pt x="254" y="277"/>
                  </a:lnTo>
                  <a:lnTo>
                    <a:pt x="258" y="273"/>
                  </a:lnTo>
                  <a:lnTo>
                    <a:pt x="258" y="273"/>
                  </a:lnTo>
                  <a:lnTo>
                    <a:pt x="256" y="271"/>
                  </a:lnTo>
                  <a:lnTo>
                    <a:pt x="251" y="264"/>
                  </a:lnTo>
                  <a:lnTo>
                    <a:pt x="251" y="260"/>
                  </a:lnTo>
                  <a:lnTo>
                    <a:pt x="251" y="250"/>
                  </a:lnTo>
                  <a:lnTo>
                    <a:pt x="251" y="239"/>
                  </a:lnTo>
                  <a:lnTo>
                    <a:pt x="251" y="233"/>
                  </a:lnTo>
                  <a:lnTo>
                    <a:pt x="249" y="222"/>
                  </a:lnTo>
                  <a:lnTo>
                    <a:pt x="243" y="213"/>
                  </a:lnTo>
                  <a:lnTo>
                    <a:pt x="243" y="209"/>
                  </a:lnTo>
                  <a:lnTo>
                    <a:pt x="245" y="203"/>
                  </a:lnTo>
                  <a:lnTo>
                    <a:pt x="251" y="201"/>
                  </a:lnTo>
                  <a:lnTo>
                    <a:pt x="254" y="201"/>
                  </a:lnTo>
                  <a:lnTo>
                    <a:pt x="254" y="203"/>
                  </a:lnTo>
                  <a:lnTo>
                    <a:pt x="254" y="201"/>
                  </a:lnTo>
                  <a:lnTo>
                    <a:pt x="254" y="198"/>
                  </a:lnTo>
                  <a:lnTo>
                    <a:pt x="254" y="194"/>
                  </a:lnTo>
                  <a:lnTo>
                    <a:pt x="254" y="194"/>
                  </a:lnTo>
                  <a:lnTo>
                    <a:pt x="251" y="188"/>
                  </a:lnTo>
                  <a:lnTo>
                    <a:pt x="251" y="186"/>
                  </a:lnTo>
                  <a:lnTo>
                    <a:pt x="251" y="184"/>
                  </a:lnTo>
                  <a:lnTo>
                    <a:pt x="254" y="183"/>
                  </a:lnTo>
                  <a:lnTo>
                    <a:pt x="254" y="183"/>
                  </a:lnTo>
                  <a:lnTo>
                    <a:pt x="254" y="179"/>
                  </a:lnTo>
                  <a:lnTo>
                    <a:pt x="251" y="177"/>
                  </a:lnTo>
                  <a:lnTo>
                    <a:pt x="251" y="173"/>
                  </a:lnTo>
                  <a:lnTo>
                    <a:pt x="254" y="169"/>
                  </a:lnTo>
                  <a:lnTo>
                    <a:pt x="251" y="167"/>
                  </a:lnTo>
                  <a:lnTo>
                    <a:pt x="251" y="160"/>
                  </a:lnTo>
                  <a:lnTo>
                    <a:pt x="247" y="154"/>
                  </a:lnTo>
                  <a:lnTo>
                    <a:pt x="245" y="154"/>
                  </a:lnTo>
                  <a:lnTo>
                    <a:pt x="243" y="152"/>
                  </a:lnTo>
                  <a:lnTo>
                    <a:pt x="243" y="145"/>
                  </a:lnTo>
                  <a:lnTo>
                    <a:pt x="239" y="143"/>
                  </a:lnTo>
                  <a:lnTo>
                    <a:pt x="232" y="134"/>
                  </a:lnTo>
                  <a:lnTo>
                    <a:pt x="230" y="130"/>
                  </a:lnTo>
                  <a:lnTo>
                    <a:pt x="230" y="124"/>
                  </a:lnTo>
                  <a:lnTo>
                    <a:pt x="230" y="118"/>
                  </a:lnTo>
                  <a:lnTo>
                    <a:pt x="230" y="115"/>
                  </a:lnTo>
                  <a:lnTo>
                    <a:pt x="226" y="118"/>
                  </a:lnTo>
                  <a:lnTo>
                    <a:pt x="226" y="118"/>
                  </a:lnTo>
                  <a:lnTo>
                    <a:pt x="224" y="118"/>
                  </a:lnTo>
                  <a:lnTo>
                    <a:pt x="220" y="115"/>
                  </a:lnTo>
                  <a:lnTo>
                    <a:pt x="217" y="115"/>
                  </a:lnTo>
                  <a:lnTo>
                    <a:pt x="217" y="115"/>
                  </a:lnTo>
                  <a:lnTo>
                    <a:pt x="217" y="120"/>
                  </a:lnTo>
                  <a:lnTo>
                    <a:pt x="217" y="124"/>
                  </a:lnTo>
                  <a:lnTo>
                    <a:pt x="217" y="124"/>
                  </a:lnTo>
                  <a:lnTo>
                    <a:pt x="220" y="124"/>
                  </a:lnTo>
                  <a:lnTo>
                    <a:pt x="226" y="120"/>
                  </a:lnTo>
                  <a:lnTo>
                    <a:pt x="226" y="126"/>
                  </a:lnTo>
                  <a:lnTo>
                    <a:pt x="226" y="128"/>
                  </a:lnTo>
                  <a:lnTo>
                    <a:pt x="224" y="130"/>
                  </a:lnTo>
                  <a:lnTo>
                    <a:pt x="220" y="128"/>
                  </a:lnTo>
                  <a:lnTo>
                    <a:pt x="220" y="128"/>
                  </a:lnTo>
                  <a:lnTo>
                    <a:pt x="220" y="134"/>
                  </a:lnTo>
                  <a:lnTo>
                    <a:pt x="217" y="135"/>
                  </a:lnTo>
                  <a:lnTo>
                    <a:pt x="217" y="134"/>
                  </a:lnTo>
                  <a:lnTo>
                    <a:pt x="217" y="130"/>
                  </a:lnTo>
                  <a:lnTo>
                    <a:pt x="215" y="126"/>
                  </a:lnTo>
                  <a:lnTo>
                    <a:pt x="215" y="124"/>
                  </a:lnTo>
                  <a:lnTo>
                    <a:pt x="211" y="126"/>
                  </a:lnTo>
                  <a:lnTo>
                    <a:pt x="209" y="124"/>
                  </a:lnTo>
                  <a:lnTo>
                    <a:pt x="209" y="128"/>
                  </a:lnTo>
                  <a:lnTo>
                    <a:pt x="211" y="134"/>
                  </a:lnTo>
                  <a:lnTo>
                    <a:pt x="211" y="137"/>
                  </a:lnTo>
                  <a:lnTo>
                    <a:pt x="207" y="137"/>
                  </a:lnTo>
                  <a:lnTo>
                    <a:pt x="205" y="139"/>
                  </a:lnTo>
                  <a:lnTo>
                    <a:pt x="205" y="143"/>
                  </a:lnTo>
                  <a:lnTo>
                    <a:pt x="211" y="149"/>
                  </a:lnTo>
                  <a:lnTo>
                    <a:pt x="213" y="149"/>
                  </a:lnTo>
                  <a:lnTo>
                    <a:pt x="211" y="154"/>
                  </a:lnTo>
                  <a:lnTo>
                    <a:pt x="207" y="156"/>
                  </a:lnTo>
                  <a:lnTo>
                    <a:pt x="205" y="156"/>
                  </a:lnTo>
                  <a:lnTo>
                    <a:pt x="205" y="158"/>
                  </a:lnTo>
                  <a:lnTo>
                    <a:pt x="207" y="162"/>
                  </a:lnTo>
                  <a:lnTo>
                    <a:pt x="211" y="162"/>
                  </a:lnTo>
                  <a:lnTo>
                    <a:pt x="213" y="158"/>
                  </a:lnTo>
                  <a:lnTo>
                    <a:pt x="217" y="167"/>
                  </a:lnTo>
                  <a:lnTo>
                    <a:pt x="217" y="177"/>
                  </a:lnTo>
                  <a:lnTo>
                    <a:pt x="217" y="179"/>
                  </a:lnTo>
                  <a:lnTo>
                    <a:pt x="217" y="188"/>
                  </a:lnTo>
                  <a:lnTo>
                    <a:pt x="215" y="203"/>
                  </a:lnTo>
                  <a:lnTo>
                    <a:pt x="215" y="209"/>
                  </a:lnTo>
                  <a:lnTo>
                    <a:pt x="213" y="213"/>
                  </a:lnTo>
                  <a:lnTo>
                    <a:pt x="209" y="215"/>
                  </a:lnTo>
                  <a:lnTo>
                    <a:pt x="207" y="222"/>
                  </a:lnTo>
                  <a:lnTo>
                    <a:pt x="207" y="228"/>
                  </a:lnTo>
                  <a:lnTo>
                    <a:pt x="205" y="231"/>
                  </a:lnTo>
                  <a:lnTo>
                    <a:pt x="205" y="233"/>
                  </a:lnTo>
                  <a:lnTo>
                    <a:pt x="200" y="239"/>
                  </a:lnTo>
                  <a:lnTo>
                    <a:pt x="192" y="243"/>
                  </a:lnTo>
                  <a:lnTo>
                    <a:pt x="188" y="247"/>
                  </a:lnTo>
                  <a:lnTo>
                    <a:pt x="187" y="248"/>
                  </a:lnTo>
                  <a:lnTo>
                    <a:pt x="181" y="247"/>
                  </a:lnTo>
                  <a:lnTo>
                    <a:pt x="177" y="239"/>
                  </a:lnTo>
                  <a:lnTo>
                    <a:pt x="177" y="239"/>
                  </a:lnTo>
                  <a:lnTo>
                    <a:pt x="179" y="237"/>
                  </a:lnTo>
                  <a:lnTo>
                    <a:pt x="181" y="233"/>
                  </a:lnTo>
                  <a:lnTo>
                    <a:pt x="181" y="231"/>
                  </a:lnTo>
                  <a:lnTo>
                    <a:pt x="183" y="230"/>
                  </a:lnTo>
                  <a:lnTo>
                    <a:pt x="183" y="230"/>
                  </a:lnTo>
                  <a:lnTo>
                    <a:pt x="179" y="230"/>
                  </a:lnTo>
                  <a:lnTo>
                    <a:pt x="175" y="233"/>
                  </a:lnTo>
                  <a:lnTo>
                    <a:pt x="172" y="233"/>
                  </a:lnTo>
                  <a:lnTo>
                    <a:pt x="172" y="239"/>
                  </a:lnTo>
                  <a:lnTo>
                    <a:pt x="175" y="243"/>
                  </a:lnTo>
                  <a:lnTo>
                    <a:pt x="175" y="250"/>
                  </a:lnTo>
                  <a:lnTo>
                    <a:pt x="175" y="256"/>
                  </a:lnTo>
                  <a:lnTo>
                    <a:pt x="168" y="260"/>
                  </a:lnTo>
                  <a:lnTo>
                    <a:pt x="168" y="262"/>
                  </a:lnTo>
                  <a:lnTo>
                    <a:pt x="168" y="264"/>
                  </a:lnTo>
                  <a:lnTo>
                    <a:pt x="168" y="271"/>
                  </a:lnTo>
                  <a:lnTo>
                    <a:pt x="168" y="273"/>
                  </a:lnTo>
                  <a:lnTo>
                    <a:pt x="168" y="277"/>
                  </a:lnTo>
                  <a:lnTo>
                    <a:pt x="168" y="277"/>
                  </a:lnTo>
                  <a:lnTo>
                    <a:pt x="168" y="277"/>
                  </a:lnTo>
                  <a:lnTo>
                    <a:pt x="168" y="279"/>
                  </a:lnTo>
                  <a:lnTo>
                    <a:pt x="166" y="279"/>
                  </a:lnTo>
                  <a:lnTo>
                    <a:pt x="168" y="280"/>
                  </a:lnTo>
                  <a:lnTo>
                    <a:pt x="162" y="282"/>
                  </a:lnTo>
                  <a:lnTo>
                    <a:pt x="162" y="280"/>
                  </a:lnTo>
                  <a:lnTo>
                    <a:pt x="160" y="282"/>
                  </a:lnTo>
                  <a:lnTo>
                    <a:pt x="158" y="282"/>
                  </a:lnTo>
                  <a:lnTo>
                    <a:pt x="156" y="279"/>
                  </a:lnTo>
                  <a:lnTo>
                    <a:pt x="156" y="277"/>
                  </a:lnTo>
                  <a:lnTo>
                    <a:pt x="155" y="279"/>
                  </a:lnTo>
                  <a:lnTo>
                    <a:pt x="151" y="279"/>
                  </a:lnTo>
                  <a:lnTo>
                    <a:pt x="151" y="279"/>
                  </a:lnTo>
                  <a:lnTo>
                    <a:pt x="141" y="280"/>
                  </a:lnTo>
                  <a:lnTo>
                    <a:pt x="138" y="282"/>
                  </a:lnTo>
                  <a:lnTo>
                    <a:pt x="134" y="284"/>
                  </a:lnTo>
                  <a:lnTo>
                    <a:pt x="130" y="284"/>
                  </a:lnTo>
                  <a:lnTo>
                    <a:pt x="124" y="286"/>
                  </a:lnTo>
                  <a:lnTo>
                    <a:pt x="123" y="286"/>
                  </a:lnTo>
                  <a:lnTo>
                    <a:pt x="119" y="286"/>
                  </a:lnTo>
                  <a:lnTo>
                    <a:pt x="113" y="292"/>
                  </a:lnTo>
                  <a:lnTo>
                    <a:pt x="111" y="296"/>
                  </a:lnTo>
                  <a:lnTo>
                    <a:pt x="109" y="297"/>
                  </a:lnTo>
                  <a:lnTo>
                    <a:pt x="109" y="301"/>
                  </a:lnTo>
                  <a:lnTo>
                    <a:pt x="104" y="307"/>
                  </a:lnTo>
                  <a:lnTo>
                    <a:pt x="100" y="307"/>
                  </a:lnTo>
                  <a:lnTo>
                    <a:pt x="96" y="311"/>
                  </a:lnTo>
                  <a:lnTo>
                    <a:pt x="96" y="312"/>
                  </a:lnTo>
                  <a:lnTo>
                    <a:pt x="92" y="316"/>
                  </a:lnTo>
                  <a:lnTo>
                    <a:pt x="89" y="316"/>
                  </a:lnTo>
                  <a:lnTo>
                    <a:pt x="89" y="318"/>
                  </a:lnTo>
                  <a:lnTo>
                    <a:pt x="89" y="326"/>
                  </a:lnTo>
                  <a:lnTo>
                    <a:pt x="89" y="326"/>
                  </a:lnTo>
                  <a:lnTo>
                    <a:pt x="92" y="329"/>
                  </a:lnTo>
                  <a:lnTo>
                    <a:pt x="89" y="331"/>
                  </a:lnTo>
                  <a:lnTo>
                    <a:pt x="87" y="331"/>
                  </a:lnTo>
                  <a:lnTo>
                    <a:pt x="83" y="333"/>
                  </a:lnTo>
                  <a:lnTo>
                    <a:pt x="83" y="337"/>
                  </a:lnTo>
                  <a:lnTo>
                    <a:pt x="79" y="337"/>
                  </a:lnTo>
                  <a:lnTo>
                    <a:pt x="76" y="341"/>
                  </a:lnTo>
                  <a:lnTo>
                    <a:pt x="74" y="346"/>
                  </a:lnTo>
                  <a:lnTo>
                    <a:pt x="72" y="346"/>
                  </a:lnTo>
                  <a:lnTo>
                    <a:pt x="68" y="346"/>
                  </a:lnTo>
                  <a:lnTo>
                    <a:pt x="70" y="346"/>
                  </a:lnTo>
                  <a:lnTo>
                    <a:pt x="72" y="346"/>
                  </a:lnTo>
                  <a:lnTo>
                    <a:pt x="72" y="350"/>
                  </a:lnTo>
                  <a:lnTo>
                    <a:pt x="74" y="354"/>
                  </a:lnTo>
                  <a:lnTo>
                    <a:pt x="74" y="356"/>
                  </a:lnTo>
                  <a:lnTo>
                    <a:pt x="72" y="352"/>
                  </a:lnTo>
                  <a:lnTo>
                    <a:pt x="70" y="350"/>
                  </a:lnTo>
                  <a:lnTo>
                    <a:pt x="70" y="352"/>
                  </a:lnTo>
                  <a:lnTo>
                    <a:pt x="72" y="356"/>
                  </a:lnTo>
                  <a:lnTo>
                    <a:pt x="74" y="358"/>
                  </a:lnTo>
                  <a:lnTo>
                    <a:pt x="74" y="360"/>
                  </a:lnTo>
                  <a:lnTo>
                    <a:pt x="72" y="361"/>
                  </a:lnTo>
                  <a:lnTo>
                    <a:pt x="74" y="361"/>
                  </a:lnTo>
                  <a:lnTo>
                    <a:pt x="76" y="360"/>
                  </a:lnTo>
                  <a:lnTo>
                    <a:pt x="79" y="358"/>
                  </a:lnTo>
                  <a:lnTo>
                    <a:pt x="81" y="358"/>
                  </a:lnTo>
                  <a:lnTo>
                    <a:pt x="79" y="360"/>
                  </a:lnTo>
                  <a:lnTo>
                    <a:pt x="81" y="361"/>
                  </a:lnTo>
                  <a:lnTo>
                    <a:pt x="83" y="360"/>
                  </a:lnTo>
                  <a:lnTo>
                    <a:pt x="83" y="356"/>
                  </a:lnTo>
                  <a:lnTo>
                    <a:pt x="81" y="354"/>
                  </a:lnTo>
                  <a:lnTo>
                    <a:pt x="77" y="356"/>
                  </a:lnTo>
                  <a:lnTo>
                    <a:pt x="77" y="354"/>
                  </a:lnTo>
                  <a:lnTo>
                    <a:pt x="79" y="352"/>
                  </a:lnTo>
                  <a:lnTo>
                    <a:pt x="77" y="348"/>
                  </a:lnTo>
                  <a:lnTo>
                    <a:pt x="79" y="346"/>
                  </a:lnTo>
                  <a:lnTo>
                    <a:pt x="83" y="348"/>
                  </a:lnTo>
                  <a:lnTo>
                    <a:pt x="87" y="354"/>
                  </a:lnTo>
                  <a:lnTo>
                    <a:pt x="87" y="358"/>
                  </a:lnTo>
                  <a:lnTo>
                    <a:pt x="89" y="360"/>
                  </a:lnTo>
                  <a:lnTo>
                    <a:pt x="89" y="367"/>
                  </a:lnTo>
                  <a:lnTo>
                    <a:pt x="85" y="371"/>
                  </a:lnTo>
                  <a:lnTo>
                    <a:pt x="83" y="373"/>
                  </a:lnTo>
                  <a:lnTo>
                    <a:pt x="83" y="377"/>
                  </a:lnTo>
                  <a:lnTo>
                    <a:pt x="87" y="378"/>
                  </a:lnTo>
                  <a:lnTo>
                    <a:pt x="87" y="386"/>
                  </a:lnTo>
                  <a:lnTo>
                    <a:pt x="89" y="390"/>
                  </a:lnTo>
                  <a:lnTo>
                    <a:pt x="89" y="393"/>
                  </a:lnTo>
                  <a:lnTo>
                    <a:pt x="89" y="395"/>
                  </a:lnTo>
                  <a:lnTo>
                    <a:pt x="92" y="397"/>
                  </a:lnTo>
                  <a:lnTo>
                    <a:pt x="92" y="397"/>
                  </a:lnTo>
                  <a:lnTo>
                    <a:pt x="96" y="397"/>
                  </a:lnTo>
                  <a:lnTo>
                    <a:pt x="96" y="397"/>
                  </a:lnTo>
                  <a:lnTo>
                    <a:pt x="96" y="395"/>
                  </a:lnTo>
                  <a:lnTo>
                    <a:pt x="94" y="392"/>
                  </a:lnTo>
                  <a:lnTo>
                    <a:pt x="94" y="386"/>
                  </a:lnTo>
                  <a:lnTo>
                    <a:pt x="96" y="384"/>
                  </a:lnTo>
                  <a:lnTo>
                    <a:pt x="98" y="384"/>
                  </a:lnTo>
                  <a:lnTo>
                    <a:pt x="96" y="386"/>
                  </a:lnTo>
                  <a:lnTo>
                    <a:pt x="96" y="388"/>
                  </a:lnTo>
                  <a:lnTo>
                    <a:pt x="100" y="392"/>
                  </a:lnTo>
                  <a:lnTo>
                    <a:pt x="100" y="397"/>
                  </a:lnTo>
                  <a:lnTo>
                    <a:pt x="100" y="397"/>
                  </a:lnTo>
                  <a:lnTo>
                    <a:pt x="100" y="401"/>
                  </a:lnTo>
                  <a:lnTo>
                    <a:pt x="100" y="401"/>
                  </a:lnTo>
                  <a:lnTo>
                    <a:pt x="100" y="401"/>
                  </a:lnTo>
                  <a:close/>
                </a:path>
              </a:pathLst>
            </a:custGeom>
            <a:solidFill>
              <a:schemeClr val="tx2"/>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513" name="Freeform 198">
              <a:extLst>
                <a:ext uri="{FF2B5EF4-FFF2-40B4-BE49-F238E27FC236}">
                  <a16:creationId xmlns:a16="http://schemas.microsoft.com/office/drawing/2014/main" id="{E7DA7278-F448-4F51-8DF5-C599D7DC2382}"/>
                </a:ext>
              </a:extLst>
            </p:cNvPr>
            <p:cNvSpPr>
              <a:spLocks noEditPoints="1"/>
            </p:cNvSpPr>
            <p:nvPr/>
          </p:nvSpPr>
          <p:spPr bwMode="auto">
            <a:xfrm>
              <a:off x="10052750" y="2670333"/>
              <a:ext cx="64713" cy="98294"/>
            </a:xfrm>
            <a:custGeom>
              <a:avLst/>
              <a:gdLst/>
              <a:ahLst/>
              <a:cxnLst>
                <a:cxn ang="0">
                  <a:pos x="63" y="6"/>
                </a:cxn>
                <a:cxn ang="0">
                  <a:pos x="81" y="11"/>
                </a:cxn>
                <a:cxn ang="0">
                  <a:pos x="108" y="107"/>
                </a:cxn>
                <a:cxn ang="0">
                  <a:pos x="119" y="121"/>
                </a:cxn>
                <a:cxn ang="0">
                  <a:pos x="127" y="137"/>
                </a:cxn>
                <a:cxn ang="0">
                  <a:pos x="98" y="115"/>
                </a:cxn>
                <a:cxn ang="0">
                  <a:pos x="72" y="119"/>
                </a:cxn>
                <a:cxn ang="0">
                  <a:pos x="61" y="98"/>
                </a:cxn>
                <a:cxn ang="0">
                  <a:pos x="46" y="75"/>
                </a:cxn>
                <a:cxn ang="0">
                  <a:pos x="51" y="32"/>
                </a:cxn>
                <a:cxn ang="0">
                  <a:pos x="87" y="24"/>
                </a:cxn>
                <a:cxn ang="0">
                  <a:pos x="85" y="70"/>
                </a:cxn>
                <a:cxn ang="0">
                  <a:pos x="81" y="105"/>
                </a:cxn>
                <a:cxn ang="0">
                  <a:pos x="89" y="98"/>
                </a:cxn>
                <a:cxn ang="0">
                  <a:pos x="51" y="115"/>
                </a:cxn>
                <a:cxn ang="0">
                  <a:pos x="74" y="151"/>
                </a:cxn>
                <a:cxn ang="0">
                  <a:pos x="57" y="124"/>
                </a:cxn>
                <a:cxn ang="0">
                  <a:pos x="130" y="111"/>
                </a:cxn>
                <a:cxn ang="0">
                  <a:pos x="87" y="128"/>
                </a:cxn>
                <a:cxn ang="0">
                  <a:pos x="95" y="139"/>
                </a:cxn>
                <a:cxn ang="0">
                  <a:pos x="110" y="134"/>
                </a:cxn>
                <a:cxn ang="0">
                  <a:pos x="121" y="141"/>
                </a:cxn>
                <a:cxn ang="0">
                  <a:pos x="119" y="143"/>
                </a:cxn>
                <a:cxn ang="0">
                  <a:pos x="95" y="185"/>
                </a:cxn>
                <a:cxn ang="0">
                  <a:pos x="98" y="160"/>
                </a:cxn>
                <a:cxn ang="0">
                  <a:pos x="104" y="179"/>
                </a:cxn>
                <a:cxn ang="0">
                  <a:pos x="106" y="179"/>
                </a:cxn>
                <a:cxn ang="0">
                  <a:pos x="125" y="192"/>
                </a:cxn>
                <a:cxn ang="0">
                  <a:pos x="121" y="203"/>
                </a:cxn>
                <a:cxn ang="0">
                  <a:pos x="113" y="181"/>
                </a:cxn>
                <a:cxn ang="0">
                  <a:pos x="121" y="205"/>
                </a:cxn>
                <a:cxn ang="0">
                  <a:pos x="127" y="207"/>
                </a:cxn>
                <a:cxn ang="0">
                  <a:pos x="138" y="190"/>
                </a:cxn>
                <a:cxn ang="0">
                  <a:pos x="145" y="211"/>
                </a:cxn>
                <a:cxn ang="0">
                  <a:pos x="142" y="160"/>
                </a:cxn>
                <a:cxn ang="0">
                  <a:pos x="159" y="158"/>
                </a:cxn>
                <a:cxn ang="0">
                  <a:pos x="134" y="141"/>
                </a:cxn>
                <a:cxn ang="0">
                  <a:pos x="151" y="168"/>
                </a:cxn>
                <a:cxn ang="0">
                  <a:pos x="145" y="190"/>
                </a:cxn>
                <a:cxn ang="0">
                  <a:pos x="145" y="168"/>
                </a:cxn>
                <a:cxn ang="0">
                  <a:pos x="164" y="179"/>
                </a:cxn>
                <a:cxn ang="0">
                  <a:pos x="164" y="198"/>
                </a:cxn>
                <a:cxn ang="0">
                  <a:pos x="168" y="198"/>
                </a:cxn>
                <a:cxn ang="0">
                  <a:pos x="96" y="247"/>
                </a:cxn>
                <a:cxn ang="0">
                  <a:pos x="130" y="224"/>
                </a:cxn>
                <a:cxn ang="0">
                  <a:pos x="151" y="215"/>
                </a:cxn>
                <a:cxn ang="0">
                  <a:pos x="172" y="209"/>
                </a:cxn>
                <a:cxn ang="0">
                  <a:pos x="179" y="237"/>
                </a:cxn>
                <a:cxn ang="0">
                  <a:pos x="176" y="267"/>
                </a:cxn>
                <a:cxn ang="0">
                  <a:pos x="164" y="279"/>
                </a:cxn>
                <a:cxn ang="0">
                  <a:pos x="138" y="267"/>
                </a:cxn>
                <a:cxn ang="0">
                  <a:pos x="127" y="239"/>
                </a:cxn>
                <a:cxn ang="0">
                  <a:pos x="115" y="245"/>
                </a:cxn>
                <a:cxn ang="0">
                  <a:pos x="95" y="262"/>
                </a:cxn>
                <a:cxn ang="0">
                  <a:pos x="51" y="154"/>
                </a:cxn>
                <a:cxn ang="0">
                  <a:pos x="51" y="154"/>
                </a:cxn>
                <a:cxn ang="0">
                  <a:pos x="51" y="183"/>
                </a:cxn>
                <a:cxn ang="0">
                  <a:pos x="12" y="222"/>
                </a:cxn>
                <a:cxn ang="0">
                  <a:pos x="48" y="185"/>
                </a:cxn>
                <a:cxn ang="0">
                  <a:pos x="34" y="185"/>
                </a:cxn>
                <a:cxn ang="0">
                  <a:pos x="4" y="224"/>
                </a:cxn>
                <a:cxn ang="0">
                  <a:pos x="8" y="228"/>
                </a:cxn>
              </a:cxnLst>
              <a:rect l="0" t="0" r="r" b="b"/>
              <a:pathLst>
                <a:path w="185" h="281">
                  <a:moveTo>
                    <a:pt x="64" y="15"/>
                  </a:moveTo>
                  <a:lnTo>
                    <a:pt x="70" y="15"/>
                  </a:lnTo>
                  <a:lnTo>
                    <a:pt x="66" y="15"/>
                  </a:lnTo>
                  <a:lnTo>
                    <a:pt x="64" y="15"/>
                  </a:lnTo>
                  <a:lnTo>
                    <a:pt x="64" y="15"/>
                  </a:lnTo>
                  <a:lnTo>
                    <a:pt x="64" y="15"/>
                  </a:lnTo>
                  <a:lnTo>
                    <a:pt x="64" y="15"/>
                  </a:lnTo>
                  <a:close/>
                  <a:moveTo>
                    <a:pt x="63" y="6"/>
                  </a:moveTo>
                  <a:lnTo>
                    <a:pt x="64" y="7"/>
                  </a:lnTo>
                  <a:lnTo>
                    <a:pt x="61" y="9"/>
                  </a:lnTo>
                  <a:lnTo>
                    <a:pt x="63" y="6"/>
                  </a:lnTo>
                  <a:lnTo>
                    <a:pt x="63" y="6"/>
                  </a:lnTo>
                  <a:lnTo>
                    <a:pt x="63" y="6"/>
                  </a:lnTo>
                  <a:lnTo>
                    <a:pt x="63" y="6"/>
                  </a:lnTo>
                  <a:close/>
                  <a:moveTo>
                    <a:pt x="70" y="0"/>
                  </a:moveTo>
                  <a:lnTo>
                    <a:pt x="68" y="2"/>
                  </a:lnTo>
                  <a:lnTo>
                    <a:pt x="70" y="4"/>
                  </a:lnTo>
                  <a:lnTo>
                    <a:pt x="70" y="0"/>
                  </a:lnTo>
                  <a:lnTo>
                    <a:pt x="70" y="0"/>
                  </a:lnTo>
                  <a:lnTo>
                    <a:pt x="70" y="0"/>
                  </a:lnTo>
                  <a:lnTo>
                    <a:pt x="70" y="0"/>
                  </a:lnTo>
                  <a:close/>
                  <a:moveTo>
                    <a:pt x="80" y="9"/>
                  </a:moveTo>
                  <a:lnTo>
                    <a:pt x="78" y="13"/>
                  </a:lnTo>
                  <a:lnTo>
                    <a:pt x="80" y="15"/>
                  </a:lnTo>
                  <a:lnTo>
                    <a:pt x="81" y="11"/>
                  </a:lnTo>
                  <a:lnTo>
                    <a:pt x="81" y="11"/>
                  </a:lnTo>
                  <a:lnTo>
                    <a:pt x="80" y="9"/>
                  </a:lnTo>
                  <a:lnTo>
                    <a:pt x="80" y="9"/>
                  </a:lnTo>
                  <a:lnTo>
                    <a:pt x="80" y="9"/>
                  </a:lnTo>
                  <a:lnTo>
                    <a:pt x="80" y="9"/>
                  </a:lnTo>
                  <a:close/>
                  <a:moveTo>
                    <a:pt x="81" y="105"/>
                  </a:moveTo>
                  <a:lnTo>
                    <a:pt x="81" y="107"/>
                  </a:lnTo>
                  <a:lnTo>
                    <a:pt x="85" y="111"/>
                  </a:lnTo>
                  <a:lnTo>
                    <a:pt x="91" y="113"/>
                  </a:lnTo>
                  <a:lnTo>
                    <a:pt x="91" y="111"/>
                  </a:lnTo>
                  <a:lnTo>
                    <a:pt x="95" y="109"/>
                  </a:lnTo>
                  <a:lnTo>
                    <a:pt x="98" y="104"/>
                  </a:lnTo>
                  <a:lnTo>
                    <a:pt x="102" y="104"/>
                  </a:lnTo>
                  <a:lnTo>
                    <a:pt x="108" y="107"/>
                  </a:lnTo>
                  <a:lnTo>
                    <a:pt x="110" y="113"/>
                  </a:lnTo>
                  <a:lnTo>
                    <a:pt x="110" y="115"/>
                  </a:lnTo>
                  <a:lnTo>
                    <a:pt x="112" y="119"/>
                  </a:lnTo>
                  <a:lnTo>
                    <a:pt x="113" y="115"/>
                  </a:lnTo>
                  <a:lnTo>
                    <a:pt x="113" y="113"/>
                  </a:lnTo>
                  <a:lnTo>
                    <a:pt x="115" y="111"/>
                  </a:lnTo>
                  <a:lnTo>
                    <a:pt x="115" y="115"/>
                  </a:lnTo>
                  <a:lnTo>
                    <a:pt x="121" y="115"/>
                  </a:lnTo>
                  <a:lnTo>
                    <a:pt x="125" y="119"/>
                  </a:lnTo>
                  <a:lnTo>
                    <a:pt x="125" y="119"/>
                  </a:lnTo>
                  <a:lnTo>
                    <a:pt x="125" y="121"/>
                  </a:lnTo>
                  <a:lnTo>
                    <a:pt x="121" y="119"/>
                  </a:lnTo>
                  <a:lnTo>
                    <a:pt x="119" y="121"/>
                  </a:lnTo>
                  <a:lnTo>
                    <a:pt x="121" y="124"/>
                  </a:lnTo>
                  <a:lnTo>
                    <a:pt x="121" y="128"/>
                  </a:lnTo>
                  <a:lnTo>
                    <a:pt x="121" y="134"/>
                  </a:lnTo>
                  <a:lnTo>
                    <a:pt x="125" y="134"/>
                  </a:lnTo>
                  <a:lnTo>
                    <a:pt x="128" y="134"/>
                  </a:lnTo>
                  <a:lnTo>
                    <a:pt x="132" y="134"/>
                  </a:lnTo>
                  <a:lnTo>
                    <a:pt x="132" y="134"/>
                  </a:lnTo>
                  <a:lnTo>
                    <a:pt x="132" y="136"/>
                  </a:lnTo>
                  <a:lnTo>
                    <a:pt x="132" y="139"/>
                  </a:lnTo>
                  <a:lnTo>
                    <a:pt x="130" y="145"/>
                  </a:lnTo>
                  <a:lnTo>
                    <a:pt x="127" y="143"/>
                  </a:lnTo>
                  <a:lnTo>
                    <a:pt x="125" y="139"/>
                  </a:lnTo>
                  <a:lnTo>
                    <a:pt x="127" y="137"/>
                  </a:lnTo>
                  <a:lnTo>
                    <a:pt x="127" y="136"/>
                  </a:lnTo>
                  <a:lnTo>
                    <a:pt x="125" y="136"/>
                  </a:lnTo>
                  <a:lnTo>
                    <a:pt x="125" y="136"/>
                  </a:lnTo>
                  <a:lnTo>
                    <a:pt x="121" y="137"/>
                  </a:lnTo>
                  <a:lnTo>
                    <a:pt x="115" y="134"/>
                  </a:lnTo>
                  <a:lnTo>
                    <a:pt x="115" y="134"/>
                  </a:lnTo>
                  <a:lnTo>
                    <a:pt x="115" y="128"/>
                  </a:lnTo>
                  <a:lnTo>
                    <a:pt x="113" y="124"/>
                  </a:lnTo>
                  <a:lnTo>
                    <a:pt x="108" y="122"/>
                  </a:lnTo>
                  <a:lnTo>
                    <a:pt x="106" y="119"/>
                  </a:lnTo>
                  <a:lnTo>
                    <a:pt x="102" y="115"/>
                  </a:lnTo>
                  <a:lnTo>
                    <a:pt x="100" y="115"/>
                  </a:lnTo>
                  <a:lnTo>
                    <a:pt x="98" y="115"/>
                  </a:lnTo>
                  <a:lnTo>
                    <a:pt x="98" y="115"/>
                  </a:lnTo>
                  <a:lnTo>
                    <a:pt x="102" y="124"/>
                  </a:lnTo>
                  <a:lnTo>
                    <a:pt x="104" y="128"/>
                  </a:lnTo>
                  <a:lnTo>
                    <a:pt x="102" y="128"/>
                  </a:lnTo>
                  <a:lnTo>
                    <a:pt x="98" y="124"/>
                  </a:lnTo>
                  <a:lnTo>
                    <a:pt x="95" y="121"/>
                  </a:lnTo>
                  <a:lnTo>
                    <a:pt x="95" y="115"/>
                  </a:lnTo>
                  <a:lnTo>
                    <a:pt x="85" y="115"/>
                  </a:lnTo>
                  <a:lnTo>
                    <a:pt x="81" y="115"/>
                  </a:lnTo>
                  <a:lnTo>
                    <a:pt x="80" y="115"/>
                  </a:lnTo>
                  <a:lnTo>
                    <a:pt x="80" y="121"/>
                  </a:lnTo>
                  <a:lnTo>
                    <a:pt x="76" y="122"/>
                  </a:lnTo>
                  <a:lnTo>
                    <a:pt x="72" y="119"/>
                  </a:lnTo>
                  <a:lnTo>
                    <a:pt x="70" y="121"/>
                  </a:lnTo>
                  <a:lnTo>
                    <a:pt x="66" y="121"/>
                  </a:lnTo>
                  <a:lnTo>
                    <a:pt x="68" y="115"/>
                  </a:lnTo>
                  <a:lnTo>
                    <a:pt x="66" y="115"/>
                  </a:lnTo>
                  <a:lnTo>
                    <a:pt x="64" y="115"/>
                  </a:lnTo>
                  <a:lnTo>
                    <a:pt x="63" y="119"/>
                  </a:lnTo>
                  <a:lnTo>
                    <a:pt x="61" y="115"/>
                  </a:lnTo>
                  <a:lnTo>
                    <a:pt x="61" y="109"/>
                  </a:lnTo>
                  <a:lnTo>
                    <a:pt x="61" y="107"/>
                  </a:lnTo>
                  <a:lnTo>
                    <a:pt x="63" y="105"/>
                  </a:lnTo>
                  <a:lnTo>
                    <a:pt x="66" y="100"/>
                  </a:lnTo>
                  <a:lnTo>
                    <a:pt x="63" y="98"/>
                  </a:lnTo>
                  <a:lnTo>
                    <a:pt x="61" y="98"/>
                  </a:lnTo>
                  <a:lnTo>
                    <a:pt x="61" y="100"/>
                  </a:lnTo>
                  <a:lnTo>
                    <a:pt x="61" y="102"/>
                  </a:lnTo>
                  <a:lnTo>
                    <a:pt x="61" y="104"/>
                  </a:lnTo>
                  <a:lnTo>
                    <a:pt x="57" y="104"/>
                  </a:lnTo>
                  <a:lnTo>
                    <a:pt x="55" y="100"/>
                  </a:lnTo>
                  <a:lnTo>
                    <a:pt x="55" y="98"/>
                  </a:lnTo>
                  <a:lnTo>
                    <a:pt x="51" y="94"/>
                  </a:lnTo>
                  <a:lnTo>
                    <a:pt x="51" y="98"/>
                  </a:lnTo>
                  <a:lnTo>
                    <a:pt x="49" y="94"/>
                  </a:lnTo>
                  <a:lnTo>
                    <a:pt x="49" y="88"/>
                  </a:lnTo>
                  <a:lnTo>
                    <a:pt x="46" y="85"/>
                  </a:lnTo>
                  <a:lnTo>
                    <a:pt x="46" y="79"/>
                  </a:lnTo>
                  <a:lnTo>
                    <a:pt x="46" y="75"/>
                  </a:lnTo>
                  <a:lnTo>
                    <a:pt x="46" y="73"/>
                  </a:lnTo>
                  <a:lnTo>
                    <a:pt x="44" y="73"/>
                  </a:lnTo>
                  <a:lnTo>
                    <a:pt x="42" y="70"/>
                  </a:lnTo>
                  <a:lnTo>
                    <a:pt x="44" y="64"/>
                  </a:lnTo>
                  <a:lnTo>
                    <a:pt x="46" y="68"/>
                  </a:lnTo>
                  <a:lnTo>
                    <a:pt x="49" y="68"/>
                  </a:lnTo>
                  <a:lnTo>
                    <a:pt x="51" y="68"/>
                  </a:lnTo>
                  <a:lnTo>
                    <a:pt x="51" y="64"/>
                  </a:lnTo>
                  <a:lnTo>
                    <a:pt x="49" y="58"/>
                  </a:lnTo>
                  <a:lnTo>
                    <a:pt x="51" y="55"/>
                  </a:lnTo>
                  <a:lnTo>
                    <a:pt x="51" y="45"/>
                  </a:lnTo>
                  <a:lnTo>
                    <a:pt x="51" y="38"/>
                  </a:lnTo>
                  <a:lnTo>
                    <a:pt x="51" y="32"/>
                  </a:lnTo>
                  <a:lnTo>
                    <a:pt x="55" y="24"/>
                  </a:lnTo>
                  <a:lnTo>
                    <a:pt x="57" y="21"/>
                  </a:lnTo>
                  <a:lnTo>
                    <a:pt x="61" y="19"/>
                  </a:lnTo>
                  <a:lnTo>
                    <a:pt x="68" y="19"/>
                  </a:lnTo>
                  <a:lnTo>
                    <a:pt x="70" y="24"/>
                  </a:lnTo>
                  <a:lnTo>
                    <a:pt x="74" y="24"/>
                  </a:lnTo>
                  <a:lnTo>
                    <a:pt x="74" y="24"/>
                  </a:lnTo>
                  <a:lnTo>
                    <a:pt x="80" y="24"/>
                  </a:lnTo>
                  <a:lnTo>
                    <a:pt x="81" y="21"/>
                  </a:lnTo>
                  <a:lnTo>
                    <a:pt x="81" y="19"/>
                  </a:lnTo>
                  <a:lnTo>
                    <a:pt x="85" y="19"/>
                  </a:lnTo>
                  <a:lnTo>
                    <a:pt x="87" y="24"/>
                  </a:lnTo>
                  <a:lnTo>
                    <a:pt x="87" y="24"/>
                  </a:lnTo>
                  <a:lnTo>
                    <a:pt x="85" y="28"/>
                  </a:lnTo>
                  <a:lnTo>
                    <a:pt x="85" y="36"/>
                  </a:lnTo>
                  <a:lnTo>
                    <a:pt x="87" y="41"/>
                  </a:lnTo>
                  <a:lnTo>
                    <a:pt x="91" y="41"/>
                  </a:lnTo>
                  <a:lnTo>
                    <a:pt x="91" y="47"/>
                  </a:lnTo>
                  <a:lnTo>
                    <a:pt x="91" y="49"/>
                  </a:lnTo>
                  <a:lnTo>
                    <a:pt x="91" y="58"/>
                  </a:lnTo>
                  <a:lnTo>
                    <a:pt x="89" y="62"/>
                  </a:lnTo>
                  <a:lnTo>
                    <a:pt x="91" y="68"/>
                  </a:lnTo>
                  <a:lnTo>
                    <a:pt x="87" y="72"/>
                  </a:lnTo>
                  <a:lnTo>
                    <a:pt x="87" y="70"/>
                  </a:lnTo>
                  <a:lnTo>
                    <a:pt x="89" y="68"/>
                  </a:lnTo>
                  <a:lnTo>
                    <a:pt x="85" y="70"/>
                  </a:lnTo>
                  <a:lnTo>
                    <a:pt x="80" y="75"/>
                  </a:lnTo>
                  <a:lnTo>
                    <a:pt x="78" y="79"/>
                  </a:lnTo>
                  <a:lnTo>
                    <a:pt x="78" y="83"/>
                  </a:lnTo>
                  <a:lnTo>
                    <a:pt x="76" y="85"/>
                  </a:lnTo>
                  <a:lnTo>
                    <a:pt x="76" y="88"/>
                  </a:lnTo>
                  <a:lnTo>
                    <a:pt x="78" y="90"/>
                  </a:lnTo>
                  <a:lnTo>
                    <a:pt x="80" y="98"/>
                  </a:lnTo>
                  <a:lnTo>
                    <a:pt x="81" y="98"/>
                  </a:lnTo>
                  <a:lnTo>
                    <a:pt x="81" y="100"/>
                  </a:lnTo>
                  <a:lnTo>
                    <a:pt x="81" y="105"/>
                  </a:lnTo>
                  <a:lnTo>
                    <a:pt x="81" y="105"/>
                  </a:lnTo>
                  <a:lnTo>
                    <a:pt x="81" y="105"/>
                  </a:lnTo>
                  <a:lnTo>
                    <a:pt x="81" y="105"/>
                  </a:lnTo>
                  <a:close/>
                  <a:moveTo>
                    <a:pt x="89" y="105"/>
                  </a:moveTo>
                  <a:lnTo>
                    <a:pt x="89" y="109"/>
                  </a:lnTo>
                  <a:lnTo>
                    <a:pt x="91" y="111"/>
                  </a:lnTo>
                  <a:lnTo>
                    <a:pt x="91" y="107"/>
                  </a:lnTo>
                  <a:lnTo>
                    <a:pt x="89" y="105"/>
                  </a:lnTo>
                  <a:lnTo>
                    <a:pt x="89" y="105"/>
                  </a:lnTo>
                  <a:lnTo>
                    <a:pt x="89" y="105"/>
                  </a:lnTo>
                  <a:lnTo>
                    <a:pt x="89" y="105"/>
                  </a:lnTo>
                  <a:close/>
                  <a:moveTo>
                    <a:pt x="85" y="90"/>
                  </a:moveTo>
                  <a:lnTo>
                    <a:pt x="87" y="98"/>
                  </a:lnTo>
                  <a:lnTo>
                    <a:pt x="87" y="98"/>
                  </a:lnTo>
                  <a:lnTo>
                    <a:pt x="87" y="102"/>
                  </a:lnTo>
                  <a:lnTo>
                    <a:pt x="89" y="98"/>
                  </a:lnTo>
                  <a:lnTo>
                    <a:pt x="91" y="94"/>
                  </a:lnTo>
                  <a:lnTo>
                    <a:pt x="91" y="90"/>
                  </a:lnTo>
                  <a:lnTo>
                    <a:pt x="89" y="88"/>
                  </a:lnTo>
                  <a:lnTo>
                    <a:pt x="85" y="90"/>
                  </a:lnTo>
                  <a:lnTo>
                    <a:pt x="85" y="90"/>
                  </a:lnTo>
                  <a:lnTo>
                    <a:pt x="85" y="90"/>
                  </a:lnTo>
                  <a:lnTo>
                    <a:pt x="85" y="90"/>
                  </a:lnTo>
                  <a:close/>
                  <a:moveTo>
                    <a:pt x="51" y="115"/>
                  </a:moveTo>
                  <a:lnTo>
                    <a:pt x="51" y="119"/>
                  </a:lnTo>
                  <a:lnTo>
                    <a:pt x="57" y="121"/>
                  </a:lnTo>
                  <a:lnTo>
                    <a:pt x="57" y="121"/>
                  </a:lnTo>
                  <a:lnTo>
                    <a:pt x="55" y="115"/>
                  </a:lnTo>
                  <a:lnTo>
                    <a:pt x="51" y="115"/>
                  </a:lnTo>
                  <a:lnTo>
                    <a:pt x="51" y="115"/>
                  </a:lnTo>
                  <a:lnTo>
                    <a:pt x="51" y="115"/>
                  </a:lnTo>
                  <a:lnTo>
                    <a:pt x="51" y="115"/>
                  </a:lnTo>
                  <a:close/>
                  <a:moveTo>
                    <a:pt x="57" y="124"/>
                  </a:moveTo>
                  <a:lnTo>
                    <a:pt x="57" y="124"/>
                  </a:lnTo>
                  <a:lnTo>
                    <a:pt x="61" y="124"/>
                  </a:lnTo>
                  <a:lnTo>
                    <a:pt x="61" y="130"/>
                  </a:lnTo>
                  <a:lnTo>
                    <a:pt x="64" y="130"/>
                  </a:lnTo>
                  <a:lnTo>
                    <a:pt x="66" y="134"/>
                  </a:lnTo>
                  <a:lnTo>
                    <a:pt x="66" y="139"/>
                  </a:lnTo>
                  <a:lnTo>
                    <a:pt x="70" y="141"/>
                  </a:lnTo>
                  <a:lnTo>
                    <a:pt x="70" y="145"/>
                  </a:lnTo>
                  <a:lnTo>
                    <a:pt x="74" y="151"/>
                  </a:lnTo>
                  <a:lnTo>
                    <a:pt x="78" y="151"/>
                  </a:lnTo>
                  <a:lnTo>
                    <a:pt x="80" y="147"/>
                  </a:lnTo>
                  <a:lnTo>
                    <a:pt x="80" y="145"/>
                  </a:lnTo>
                  <a:lnTo>
                    <a:pt x="81" y="143"/>
                  </a:lnTo>
                  <a:lnTo>
                    <a:pt x="81" y="139"/>
                  </a:lnTo>
                  <a:lnTo>
                    <a:pt x="80" y="137"/>
                  </a:lnTo>
                  <a:lnTo>
                    <a:pt x="81" y="134"/>
                  </a:lnTo>
                  <a:lnTo>
                    <a:pt x="81" y="130"/>
                  </a:lnTo>
                  <a:lnTo>
                    <a:pt x="78" y="128"/>
                  </a:lnTo>
                  <a:lnTo>
                    <a:pt x="70" y="124"/>
                  </a:lnTo>
                  <a:lnTo>
                    <a:pt x="64" y="124"/>
                  </a:lnTo>
                  <a:lnTo>
                    <a:pt x="61" y="122"/>
                  </a:lnTo>
                  <a:lnTo>
                    <a:pt x="57" y="124"/>
                  </a:lnTo>
                  <a:lnTo>
                    <a:pt x="57" y="124"/>
                  </a:lnTo>
                  <a:lnTo>
                    <a:pt x="57" y="124"/>
                  </a:lnTo>
                  <a:lnTo>
                    <a:pt x="57" y="124"/>
                  </a:lnTo>
                  <a:close/>
                  <a:moveTo>
                    <a:pt x="130" y="111"/>
                  </a:moveTo>
                  <a:lnTo>
                    <a:pt x="128" y="113"/>
                  </a:lnTo>
                  <a:lnTo>
                    <a:pt x="130" y="115"/>
                  </a:lnTo>
                  <a:lnTo>
                    <a:pt x="128" y="121"/>
                  </a:lnTo>
                  <a:lnTo>
                    <a:pt x="127" y="121"/>
                  </a:lnTo>
                  <a:lnTo>
                    <a:pt x="128" y="122"/>
                  </a:lnTo>
                  <a:lnTo>
                    <a:pt x="134" y="122"/>
                  </a:lnTo>
                  <a:lnTo>
                    <a:pt x="136" y="119"/>
                  </a:lnTo>
                  <a:lnTo>
                    <a:pt x="134" y="115"/>
                  </a:lnTo>
                  <a:lnTo>
                    <a:pt x="130" y="111"/>
                  </a:lnTo>
                  <a:lnTo>
                    <a:pt x="130" y="111"/>
                  </a:lnTo>
                  <a:lnTo>
                    <a:pt x="130" y="111"/>
                  </a:lnTo>
                  <a:lnTo>
                    <a:pt x="130" y="111"/>
                  </a:lnTo>
                  <a:close/>
                  <a:moveTo>
                    <a:pt x="87" y="128"/>
                  </a:moveTo>
                  <a:lnTo>
                    <a:pt x="91" y="128"/>
                  </a:lnTo>
                  <a:lnTo>
                    <a:pt x="91" y="128"/>
                  </a:lnTo>
                  <a:lnTo>
                    <a:pt x="95" y="124"/>
                  </a:lnTo>
                  <a:lnTo>
                    <a:pt x="91" y="122"/>
                  </a:lnTo>
                  <a:lnTo>
                    <a:pt x="89" y="121"/>
                  </a:lnTo>
                  <a:lnTo>
                    <a:pt x="87" y="124"/>
                  </a:lnTo>
                  <a:lnTo>
                    <a:pt x="87" y="128"/>
                  </a:lnTo>
                  <a:lnTo>
                    <a:pt x="87" y="128"/>
                  </a:lnTo>
                  <a:lnTo>
                    <a:pt x="87" y="128"/>
                  </a:lnTo>
                  <a:lnTo>
                    <a:pt x="87" y="128"/>
                  </a:lnTo>
                  <a:close/>
                  <a:moveTo>
                    <a:pt x="95" y="139"/>
                  </a:moveTo>
                  <a:lnTo>
                    <a:pt x="91" y="143"/>
                  </a:lnTo>
                  <a:lnTo>
                    <a:pt x="91" y="147"/>
                  </a:lnTo>
                  <a:lnTo>
                    <a:pt x="91" y="153"/>
                  </a:lnTo>
                  <a:lnTo>
                    <a:pt x="95" y="153"/>
                  </a:lnTo>
                  <a:lnTo>
                    <a:pt x="95" y="147"/>
                  </a:lnTo>
                  <a:lnTo>
                    <a:pt x="95" y="143"/>
                  </a:lnTo>
                  <a:lnTo>
                    <a:pt x="95" y="139"/>
                  </a:lnTo>
                  <a:lnTo>
                    <a:pt x="95" y="139"/>
                  </a:lnTo>
                  <a:lnTo>
                    <a:pt x="95" y="139"/>
                  </a:lnTo>
                  <a:lnTo>
                    <a:pt x="95" y="139"/>
                  </a:lnTo>
                  <a:lnTo>
                    <a:pt x="95" y="139"/>
                  </a:lnTo>
                  <a:close/>
                  <a:moveTo>
                    <a:pt x="102" y="143"/>
                  </a:moveTo>
                  <a:lnTo>
                    <a:pt x="100" y="145"/>
                  </a:lnTo>
                  <a:lnTo>
                    <a:pt x="100" y="147"/>
                  </a:lnTo>
                  <a:lnTo>
                    <a:pt x="104" y="147"/>
                  </a:lnTo>
                  <a:lnTo>
                    <a:pt x="104" y="145"/>
                  </a:lnTo>
                  <a:lnTo>
                    <a:pt x="102" y="143"/>
                  </a:lnTo>
                  <a:lnTo>
                    <a:pt x="102" y="143"/>
                  </a:lnTo>
                  <a:lnTo>
                    <a:pt x="102" y="143"/>
                  </a:lnTo>
                  <a:lnTo>
                    <a:pt x="102" y="143"/>
                  </a:lnTo>
                  <a:close/>
                  <a:moveTo>
                    <a:pt x="115" y="134"/>
                  </a:moveTo>
                  <a:lnTo>
                    <a:pt x="110" y="130"/>
                  </a:lnTo>
                  <a:lnTo>
                    <a:pt x="110" y="130"/>
                  </a:lnTo>
                  <a:lnTo>
                    <a:pt x="110" y="134"/>
                  </a:lnTo>
                  <a:lnTo>
                    <a:pt x="113" y="137"/>
                  </a:lnTo>
                  <a:lnTo>
                    <a:pt x="115" y="136"/>
                  </a:lnTo>
                  <a:lnTo>
                    <a:pt x="115" y="134"/>
                  </a:lnTo>
                  <a:lnTo>
                    <a:pt x="115" y="134"/>
                  </a:lnTo>
                  <a:lnTo>
                    <a:pt x="115" y="134"/>
                  </a:lnTo>
                  <a:lnTo>
                    <a:pt x="115" y="134"/>
                  </a:lnTo>
                  <a:close/>
                  <a:moveTo>
                    <a:pt x="121" y="141"/>
                  </a:moveTo>
                  <a:lnTo>
                    <a:pt x="121" y="143"/>
                  </a:lnTo>
                  <a:lnTo>
                    <a:pt x="125" y="147"/>
                  </a:lnTo>
                  <a:lnTo>
                    <a:pt x="127" y="147"/>
                  </a:lnTo>
                  <a:lnTo>
                    <a:pt x="125" y="141"/>
                  </a:lnTo>
                  <a:lnTo>
                    <a:pt x="121" y="141"/>
                  </a:lnTo>
                  <a:lnTo>
                    <a:pt x="121" y="141"/>
                  </a:lnTo>
                  <a:lnTo>
                    <a:pt x="121" y="141"/>
                  </a:lnTo>
                  <a:lnTo>
                    <a:pt x="121" y="141"/>
                  </a:lnTo>
                  <a:close/>
                  <a:moveTo>
                    <a:pt x="115" y="154"/>
                  </a:moveTo>
                  <a:lnTo>
                    <a:pt x="119" y="151"/>
                  </a:lnTo>
                  <a:lnTo>
                    <a:pt x="121" y="151"/>
                  </a:lnTo>
                  <a:lnTo>
                    <a:pt x="125" y="154"/>
                  </a:lnTo>
                  <a:lnTo>
                    <a:pt x="128" y="154"/>
                  </a:lnTo>
                  <a:lnTo>
                    <a:pt x="132" y="154"/>
                  </a:lnTo>
                  <a:lnTo>
                    <a:pt x="132" y="154"/>
                  </a:lnTo>
                  <a:lnTo>
                    <a:pt x="128" y="151"/>
                  </a:lnTo>
                  <a:lnTo>
                    <a:pt x="125" y="147"/>
                  </a:lnTo>
                  <a:lnTo>
                    <a:pt x="121" y="147"/>
                  </a:lnTo>
                  <a:lnTo>
                    <a:pt x="119" y="143"/>
                  </a:lnTo>
                  <a:lnTo>
                    <a:pt x="115" y="143"/>
                  </a:lnTo>
                  <a:lnTo>
                    <a:pt x="115" y="143"/>
                  </a:lnTo>
                  <a:lnTo>
                    <a:pt x="115" y="141"/>
                  </a:lnTo>
                  <a:lnTo>
                    <a:pt x="115" y="147"/>
                  </a:lnTo>
                  <a:lnTo>
                    <a:pt x="115" y="149"/>
                  </a:lnTo>
                  <a:lnTo>
                    <a:pt x="115" y="151"/>
                  </a:lnTo>
                  <a:lnTo>
                    <a:pt x="115" y="153"/>
                  </a:lnTo>
                  <a:lnTo>
                    <a:pt x="115" y="154"/>
                  </a:lnTo>
                  <a:lnTo>
                    <a:pt x="115" y="154"/>
                  </a:lnTo>
                  <a:lnTo>
                    <a:pt x="115" y="154"/>
                  </a:lnTo>
                  <a:lnTo>
                    <a:pt x="115" y="154"/>
                  </a:lnTo>
                  <a:close/>
                  <a:moveTo>
                    <a:pt x="96" y="183"/>
                  </a:moveTo>
                  <a:lnTo>
                    <a:pt x="95" y="185"/>
                  </a:lnTo>
                  <a:lnTo>
                    <a:pt x="95" y="185"/>
                  </a:lnTo>
                  <a:lnTo>
                    <a:pt x="91" y="177"/>
                  </a:lnTo>
                  <a:lnTo>
                    <a:pt x="95" y="173"/>
                  </a:lnTo>
                  <a:lnTo>
                    <a:pt x="95" y="168"/>
                  </a:lnTo>
                  <a:lnTo>
                    <a:pt x="95" y="164"/>
                  </a:lnTo>
                  <a:lnTo>
                    <a:pt x="95" y="158"/>
                  </a:lnTo>
                  <a:lnTo>
                    <a:pt x="91" y="158"/>
                  </a:lnTo>
                  <a:lnTo>
                    <a:pt x="89" y="158"/>
                  </a:lnTo>
                  <a:lnTo>
                    <a:pt x="91" y="154"/>
                  </a:lnTo>
                  <a:lnTo>
                    <a:pt x="95" y="154"/>
                  </a:lnTo>
                  <a:lnTo>
                    <a:pt x="96" y="158"/>
                  </a:lnTo>
                  <a:lnTo>
                    <a:pt x="98" y="158"/>
                  </a:lnTo>
                  <a:lnTo>
                    <a:pt x="98" y="160"/>
                  </a:lnTo>
                  <a:lnTo>
                    <a:pt x="100" y="160"/>
                  </a:lnTo>
                  <a:lnTo>
                    <a:pt x="104" y="160"/>
                  </a:lnTo>
                  <a:lnTo>
                    <a:pt x="108" y="160"/>
                  </a:lnTo>
                  <a:lnTo>
                    <a:pt x="110" y="164"/>
                  </a:lnTo>
                  <a:lnTo>
                    <a:pt x="112" y="164"/>
                  </a:lnTo>
                  <a:lnTo>
                    <a:pt x="115" y="160"/>
                  </a:lnTo>
                  <a:lnTo>
                    <a:pt x="115" y="164"/>
                  </a:lnTo>
                  <a:lnTo>
                    <a:pt x="115" y="168"/>
                  </a:lnTo>
                  <a:lnTo>
                    <a:pt x="113" y="168"/>
                  </a:lnTo>
                  <a:lnTo>
                    <a:pt x="112" y="171"/>
                  </a:lnTo>
                  <a:lnTo>
                    <a:pt x="108" y="175"/>
                  </a:lnTo>
                  <a:lnTo>
                    <a:pt x="106" y="179"/>
                  </a:lnTo>
                  <a:lnTo>
                    <a:pt x="104" y="179"/>
                  </a:lnTo>
                  <a:lnTo>
                    <a:pt x="102" y="179"/>
                  </a:lnTo>
                  <a:lnTo>
                    <a:pt x="100" y="179"/>
                  </a:lnTo>
                  <a:lnTo>
                    <a:pt x="96" y="183"/>
                  </a:lnTo>
                  <a:lnTo>
                    <a:pt x="96" y="183"/>
                  </a:lnTo>
                  <a:lnTo>
                    <a:pt x="96" y="183"/>
                  </a:lnTo>
                  <a:lnTo>
                    <a:pt x="96" y="183"/>
                  </a:lnTo>
                  <a:close/>
                  <a:moveTo>
                    <a:pt x="106" y="179"/>
                  </a:moveTo>
                  <a:lnTo>
                    <a:pt x="102" y="181"/>
                  </a:lnTo>
                  <a:lnTo>
                    <a:pt x="102" y="185"/>
                  </a:lnTo>
                  <a:lnTo>
                    <a:pt x="104" y="185"/>
                  </a:lnTo>
                  <a:lnTo>
                    <a:pt x="108" y="183"/>
                  </a:lnTo>
                  <a:lnTo>
                    <a:pt x="108" y="181"/>
                  </a:lnTo>
                  <a:lnTo>
                    <a:pt x="106" y="179"/>
                  </a:lnTo>
                  <a:lnTo>
                    <a:pt x="106" y="179"/>
                  </a:lnTo>
                  <a:lnTo>
                    <a:pt x="106" y="179"/>
                  </a:lnTo>
                  <a:lnTo>
                    <a:pt x="106" y="179"/>
                  </a:lnTo>
                  <a:close/>
                  <a:moveTo>
                    <a:pt x="138" y="179"/>
                  </a:moveTo>
                  <a:lnTo>
                    <a:pt x="138" y="183"/>
                  </a:lnTo>
                  <a:lnTo>
                    <a:pt x="136" y="181"/>
                  </a:lnTo>
                  <a:lnTo>
                    <a:pt x="138" y="179"/>
                  </a:lnTo>
                  <a:lnTo>
                    <a:pt x="138" y="179"/>
                  </a:lnTo>
                  <a:lnTo>
                    <a:pt x="138" y="179"/>
                  </a:lnTo>
                  <a:lnTo>
                    <a:pt x="138" y="179"/>
                  </a:lnTo>
                  <a:close/>
                  <a:moveTo>
                    <a:pt x="121" y="203"/>
                  </a:moveTo>
                  <a:lnTo>
                    <a:pt x="125" y="200"/>
                  </a:lnTo>
                  <a:lnTo>
                    <a:pt x="125" y="192"/>
                  </a:lnTo>
                  <a:lnTo>
                    <a:pt x="130" y="185"/>
                  </a:lnTo>
                  <a:lnTo>
                    <a:pt x="130" y="183"/>
                  </a:lnTo>
                  <a:lnTo>
                    <a:pt x="130" y="179"/>
                  </a:lnTo>
                  <a:lnTo>
                    <a:pt x="132" y="177"/>
                  </a:lnTo>
                  <a:lnTo>
                    <a:pt x="132" y="169"/>
                  </a:lnTo>
                  <a:lnTo>
                    <a:pt x="128" y="171"/>
                  </a:lnTo>
                  <a:lnTo>
                    <a:pt x="128" y="177"/>
                  </a:lnTo>
                  <a:lnTo>
                    <a:pt x="125" y="183"/>
                  </a:lnTo>
                  <a:lnTo>
                    <a:pt x="125" y="188"/>
                  </a:lnTo>
                  <a:lnTo>
                    <a:pt x="125" y="194"/>
                  </a:lnTo>
                  <a:lnTo>
                    <a:pt x="121" y="198"/>
                  </a:lnTo>
                  <a:lnTo>
                    <a:pt x="121" y="200"/>
                  </a:lnTo>
                  <a:lnTo>
                    <a:pt x="121" y="203"/>
                  </a:lnTo>
                  <a:lnTo>
                    <a:pt x="121" y="203"/>
                  </a:lnTo>
                  <a:lnTo>
                    <a:pt x="121" y="203"/>
                  </a:lnTo>
                  <a:lnTo>
                    <a:pt x="121" y="203"/>
                  </a:lnTo>
                  <a:close/>
                  <a:moveTo>
                    <a:pt x="115" y="203"/>
                  </a:moveTo>
                  <a:lnTo>
                    <a:pt x="115" y="194"/>
                  </a:lnTo>
                  <a:lnTo>
                    <a:pt x="119" y="185"/>
                  </a:lnTo>
                  <a:lnTo>
                    <a:pt x="121" y="181"/>
                  </a:lnTo>
                  <a:lnTo>
                    <a:pt x="121" y="177"/>
                  </a:lnTo>
                  <a:lnTo>
                    <a:pt x="121" y="175"/>
                  </a:lnTo>
                  <a:lnTo>
                    <a:pt x="119" y="175"/>
                  </a:lnTo>
                  <a:lnTo>
                    <a:pt x="115" y="175"/>
                  </a:lnTo>
                  <a:lnTo>
                    <a:pt x="113" y="177"/>
                  </a:lnTo>
                  <a:lnTo>
                    <a:pt x="113" y="181"/>
                  </a:lnTo>
                  <a:lnTo>
                    <a:pt x="110" y="185"/>
                  </a:lnTo>
                  <a:lnTo>
                    <a:pt x="112" y="190"/>
                  </a:lnTo>
                  <a:lnTo>
                    <a:pt x="110" y="194"/>
                  </a:lnTo>
                  <a:lnTo>
                    <a:pt x="102" y="194"/>
                  </a:lnTo>
                  <a:lnTo>
                    <a:pt x="102" y="198"/>
                  </a:lnTo>
                  <a:lnTo>
                    <a:pt x="102" y="203"/>
                  </a:lnTo>
                  <a:lnTo>
                    <a:pt x="106" y="203"/>
                  </a:lnTo>
                  <a:lnTo>
                    <a:pt x="110" y="205"/>
                  </a:lnTo>
                  <a:lnTo>
                    <a:pt x="113" y="205"/>
                  </a:lnTo>
                  <a:lnTo>
                    <a:pt x="113" y="211"/>
                  </a:lnTo>
                  <a:lnTo>
                    <a:pt x="115" y="211"/>
                  </a:lnTo>
                  <a:lnTo>
                    <a:pt x="121" y="209"/>
                  </a:lnTo>
                  <a:lnTo>
                    <a:pt x="121" y="205"/>
                  </a:lnTo>
                  <a:lnTo>
                    <a:pt x="115" y="203"/>
                  </a:lnTo>
                  <a:lnTo>
                    <a:pt x="115" y="203"/>
                  </a:lnTo>
                  <a:lnTo>
                    <a:pt x="115" y="203"/>
                  </a:lnTo>
                  <a:lnTo>
                    <a:pt x="115" y="203"/>
                  </a:lnTo>
                  <a:close/>
                  <a:moveTo>
                    <a:pt x="127" y="207"/>
                  </a:moveTo>
                  <a:lnTo>
                    <a:pt x="127" y="209"/>
                  </a:lnTo>
                  <a:lnTo>
                    <a:pt x="127" y="211"/>
                  </a:lnTo>
                  <a:lnTo>
                    <a:pt x="125" y="213"/>
                  </a:lnTo>
                  <a:lnTo>
                    <a:pt x="121" y="211"/>
                  </a:lnTo>
                  <a:lnTo>
                    <a:pt x="125" y="207"/>
                  </a:lnTo>
                  <a:lnTo>
                    <a:pt x="127" y="207"/>
                  </a:lnTo>
                  <a:lnTo>
                    <a:pt x="127" y="207"/>
                  </a:lnTo>
                  <a:lnTo>
                    <a:pt x="127" y="207"/>
                  </a:lnTo>
                  <a:lnTo>
                    <a:pt x="127" y="207"/>
                  </a:lnTo>
                  <a:close/>
                  <a:moveTo>
                    <a:pt x="138" y="190"/>
                  </a:moveTo>
                  <a:lnTo>
                    <a:pt x="140" y="190"/>
                  </a:lnTo>
                  <a:lnTo>
                    <a:pt x="142" y="194"/>
                  </a:lnTo>
                  <a:lnTo>
                    <a:pt x="144" y="198"/>
                  </a:lnTo>
                  <a:lnTo>
                    <a:pt x="142" y="198"/>
                  </a:lnTo>
                  <a:lnTo>
                    <a:pt x="136" y="203"/>
                  </a:lnTo>
                  <a:lnTo>
                    <a:pt x="130" y="203"/>
                  </a:lnTo>
                  <a:lnTo>
                    <a:pt x="130" y="200"/>
                  </a:lnTo>
                  <a:lnTo>
                    <a:pt x="128" y="198"/>
                  </a:lnTo>
                  <a:lnTo>
                    <a:pt x="130" y="194"/>
                  </a:lnTo>
                  <a:lnTo>
                    <a:pt x="138" y="190"/>
                  </a:lnTo>
                  <a:lnTo>
                    <a:pt x="138" y="190"/>
                  </a:lnTo>
                  <a:lnTo>
                    <a:pt x="138" y="190"/>
                  </a:lnTo>
                  <a:lnTo>
                    <a:pt x="138" y="190"/>
                  </a:lnTo>
                  <a:close/>
                  <a:moveTo>
                    <a:pt x="155" y="192"/>
                  </a:moveTo>
                  <a:lnTo>
                    <a:pt x="157" y="194"/>
                  </a:lnTo>
                  <a:lnTo>
                    <a:pt x="157" y="198"/>
                  </a:lnTo>
                  <a:lnTo>
                    <a:pt x="155" y="194"/>
                  </a:lnTo>
                  <a:lnTo>
                    <a:pt x="155" y="192"/>
                  </a:lnTo>
                  <a:lnTo>
                    <a:pt x="155" y="192"/>
                  </a:lnTo>
                  <a:lnTo>
                    <a:pt x="155" y="192"/>
                  </a:lnTo>
                  <a:lnTo>
                    <a:pt x="155" y="192"/>
                  </a:lnTo>
                  <a:close/>
                  <a:moveTo>
                    <a:pt x="145" y="205"/>
                  </a:moveTo>
                  <a:lnTo>
                    <a:pt x="149" y="209"/>
                  </a:lnTo>
                  <a:lnTo>
                    <a:pt x="145" y="211"/>
                  </a:lnTo>
                  <a:lnTo>
                    <a:pt x="145" y="209"/>
                  </a:lnTo>
                  <a:lnTo>
                    <a:pt x="144" y="207"/>
                  </a:lnTo>
                  <a:lnTo>
                    <a:pt x="145" y="205"/>
                  </a:lnTo>
                  <a:lnTo>
                    <a:pt x="145" y="205"/>
                  </a:lnTo>
                  <a:lnTo>
                    <a:pt x="145" y="205"/>
                  </a:lnTo>
                  <a:lnTo>
                    <a:pt x="145" y="205"/>
                  </a:lnTo>
                  <a:close/>
                  <a:moveTo>
                    <a:pt x="142" y="160"/>
                  </a:moveTo>
                  <a:lnTo>
                    <a:pt x="142" y="164"/>
                  </a:lnTo>
                  <a:lnTo>
                    <a:pt x="138" y="164"/>
                  </a:lnTo>
                  <a:lnTo>
                    <a:pt x="136" y="164"/>
                  </a:lnTo>
                  <a:lnTo>
                    <a:pt x="138" y="160"/>
                  </a:lnTo>
                  <a:lnTo>
                    <a:pt x="142" y="160"/>
                  </a:lnTo>
                  <a:lnTo>
                    <a:pt x="142" y="160"/>
                  </a:lnTo>
                  <a:lnTo>
                    <a:pt x="142" y="160"/>
                  </a:lnTo>
                  <a:lnTo>
                    <a:pt x="142" y="160"/>
                  </a:lnTo>
                  <a:close/>
                  <a:moveTo>
                    <a:pt x="151" y="168"/>
                  </a:moveTo>
                  <a:lnTo>
                    <a:pt x="151" y="168"/>
                  </a:lnTo>
                  <a:lnTo>
                    <a:pt x="155" y="171"/>
                  </a:lnTo>
                  <a:lnTo>
                    <a:pt x="159" y="171"/>
                  </a:lnTo>
                  <a:lnTo>
                    <a:pt x="160" y="171"/>
                  </a:lnTo>
                  <a:lnTo>
                    <a:pt x="160" y="169"/>
                  </a:lnTo>
                  <a:lnTo>
                    <a:pt x="164" y="171"/>
                  </a:lnTo>
                  <a:lnTo>
                    <a:pt x="160" y="169"/>
                  </a:lnTo>
                  <a:lnTo>
                    <a:pt x="160" y="168"/>
                  </a:lnTo>
                  <a:lnTo>
                    <a:pt x="157" y="164"/>
                  </a:lnTo>
                  <a:lnTo>
                    <a:pt x="159" y="158"/>
                  </a:lnTo>
                  <a:lnTo>
                    <a:pt x="157" y="153"/>
                  </a:lnTo>
                  <a:lnTo>
                    <a:pt x="157" y="151"/>
                  </a:lnTo>
                  <a:lnTo>
                    <a:pt x="157" y="149"/>
                  </a:lnTo>
                  <a:lnTo>
                    <a:pt x="155" y="145"/>
                  </a:lnTo>
                  <a:lnTo>
                    <a:pt x="151" y="141"/>
                  </a:lnTo>
                  <a:lnTo>
                    <a:pt x="151" y="141"/>
                  </a:lnTo>
                  <a:lnTo>
                    <a:pt x="149" y="141"/>
                  </a:lnTo>
                  <a:lnTo>
                    <a:pt x="145" y="141"/>
                  </a:lnTo>
                  <a:lnTo>
                    <a:pt x="145" y="141"/>
                  </a:lnTo>
                  <a:lnTo>
                    <a:pt x="144" y="143"/>
                  </a:lnTo>
                  <a:lnTo>
                    <a:pt x="140" y="143"/>
                  </a:lnTo>
                  <a:lnTo>
                    <a:pt x="136" y="143"/>
                  </a:lnTo>
                  <a:lnTo>
                    <a:pt x="134" y="141"/>
                  </a:lnTo>
                  <a:lnTo>
                    <a:pt x="134" y="145"/>
                  </a:lnTo>
                  <a:lnTo>
                    <a:pt x="138" y="151"/>
                  </a:lnTo>
                  <a:lnTo>
                    <a:pt x="144" y="154"/>
                  </a:lnTo>
                  <a:lnTo>
                    <a:pt x="145" y="158"/>
                  </a:lnTo>
                  <a:lnTo>
                    <a:pt x="149" y="160"/>
                  </a:lnTo>
                  <a:lnTo>
                    <a:pt x="149" y="164"/>
                  </a:lnTo>
                  <a:lnTo>
                    <a:pt x="145" y="164"/>
                  </a:lnTo>
                  <a:lnTo>
                    <a:pt x="145" y="164"/>
                  </a:lnTo>
                  <a:lnTo>
                    <a:pt x="149" y="164"/>
                  </a:lnTo>
                  <a:lnTo>
                    <a:pt x="149" y="164"/>
                  </a:lnTo>
                  <a:lnTo>
                    <a:pt x="151" y="168"/>
                  </a:lnTo>
                  <a:lnTo>
                    <a:pt x="151" y="168"/>
                  </a:lnTo>
                  <a:lnTo>
                    <a:pt x="151" y="168"/>
                  </a:lnTo>
                  <a:lnTo>
                    <a:pt x="151" y="168"/>
                  </a:lnTo>
                  <a:close/>
                  <a:moveTo>
                    <a:pt x="145" y="168"/>
                  </a:moveTo>
                  <a:lnTo>
                    <a:pt x="144" y="168"/>
                  </a:lnTo>
                  <a:lnTo>
                    <a:pt x="140" y="168"/>
                  </a:lnTo>
                  <a:lnTo>
                    <a:pt x="136" y="168"/>
                  </a:lnTo>
                  <a:lnTo>
                    <a:pt x="138" y="169"/>
                  </a:lnTo>
                  <a:lnTo>
                    <a:pt x="138" y="173"/>
                  </a:lnTo>
                  <a:lnTo>
                    <a:pt x="142" y="177"/>
                  </a:lnTo>
                  <a:lnTo>
                    <a:pt x="144" y="175"/>
                  </a:lnTo>
                  <a:lnTo>
                    <a:pt x="145" y="177"/>
                  </a:lnTo>
                  <a:lnTo>
                    <a:pt x="145" y="181"/>
                  </a:lnTo>
                  <a:lnTo>
                    <a:pt x="145" y="185"/>
                  </a:lnTo>
                  <a:lnTo>
                    <a:pt x="145" y="190"/>
                  </a:lnTo>
                  <a:lnTo>
                    <a:pt x="151" y="194"/>
                  </a:lnTo>
                  <a:lnTo>
                    <a:pt x="151" y="188"/>
                  </a:lnTo>
                  <a:lnTo>
                    <a:pt x="151" y="190"/>
                  </a:lnTo>
                  <a:lnTo>
                    <a:pt x="155" y="190"/>
                  </a:lnTo>
                  <a:lnTo>
                    <a:pt x="155" y="185"/>
                  </a:lnTo>
                  <a:lnTo>
                    <a:pt x="151" y="181"/>
                  </a:lnTo>
                  <a:lnTo>
                    <a:pt x="151" y="179"/>
                  </a:lnTo>
                  <a:lnTo>
                    <a:pt x="149" y="173"/>
                  </a:lnTo>
                  <a:lnTo>
                    <a:pt x="145" y="168"/>
                  </a:lnTo>
                  <a:lnTo>
                    <a:pt x="145" y="168"/>
                  </a:lnTo>
                  <a:lnTo>
                    <a:pt x="145" y="168"/>
                  </a:lnTo>
                  <a:lnTo>
                    <a:pt x="145" y="168"/>
                  </a:lnTo>
                  <a:lnTo>
                    <a:pt x="145" y="168"/>
                  </a:lnTo>
                  <a:close/>
                  <a:moveTo>
                    <a:pt x="164" y="177"/>
                  </a:moveTo>
                  <a:lnTo>
                    <a:pt x="166" y="175"/>
                  </a:lnTo>
                  <a:lnTo>
                    <a:pt x="164" y="175"/>
                  </a:lnTo>
                  <a:lnTo>
                    <a:pt x="164" y="175"/>
                  </a:lnTo>
                  <a:lnTo>
                    <a:pt x="164" y="177"/>
                  </a:lnTo>
                  <a:lnTo>
                    <a:pt x="164" y="177"/>
                  </a:lnTo>
                  <a:lnTo>
                    <a:pt x="164" y="177"/>
                  </a:lnTo>
                  <a:lnTo>
                    <a:pt x="164" y="177"/>
                  </a:lnTo>
                  <a:close/>
                  <a:moveTo>
                    <a:pt x="164" y="179"/>
                  </a:moveTo>
                  <a:lnTo>
                    <a:pt x="164" y="179"/>
                  </a:lnTo>
                  <a:lnTo>
                    <a:pt x="164" y="181"/>
                  </a:lnTo>
                  <a:lnTo>
                    <a:pt x="164" y="181"/>
                  </a:lnTo>
                  <a:lnTo>
                    <a:pt x="164" y="179"/>
                  </a:lnTo>
                  <a:lnTo>
                    <a:pt x="164" y="179"/>
                  </a:lnTo>
                  <a:lnTo>
                    <a:pt x="164" y="179"/>
                  </a:lnTo>
                  <a:lnTo>
                    <a:pt x="164" y="179"/>
                  </a:lnTo>
                  <a:close/>
                  <a:moveTo>
                    <a:pt x="164" y="198"/>
                  </a:moveTo>
                  <a:lnTo>
                    <a:pt x="166" y="194"/>
                  </a:lnTo>
                  <a:lnTo>
                    <a:pt x="164" y="192"/>
                  </a:lnTo>
                  <a:lnTo>
                    <a:pt x="164" y="188"/>
                  </a:lnTo>
                  <a:lnTo>
                    <a:pt x="164" y="185"/>
                  </a:lnTo>
                  <a:lnTo>
                    <a:pt x="164" y="185"/>
                  </a:lnTo>
                  <a:lnTo>
                    <a:pt x="160" y="185"/>
                  </a:lnTo>
                  <a:lnTo>
                    <a:pt x="160" y="190"/>
                  </a:lnTo>
                  <a:lnTo>
                    <a:pt x="164" y="194"/>
                  </a:lnTo>
                  <a:lnTo>
                    <a:pt x="164" y="198"/>
                  </a:lnTo>
                  <a:lnTo>
                    <a:pt x="164" y="198"/>
                  </a:lnTo>
                  <a:lnTo>
                    <a:pt x="164" y="198"/>
                  </a:lnTo>
                  <a:lnTo>
                    <a:pt x="164" y="198"/>
                  </a:lnTo>
                  <a:lnTo>
                    <a:pt x="164" y="198"/>
                  </a:lnTo>
                  <a:lnTo>
                    <a:pt x="164" y="198"/>
                  </a:lnTo>
                  <a:close/>
                  <a:moveTo>
                    <a:pt x="168" y="198"/>
                  </a:moveTo>
                  <a:lnTo>
                    <a:pt x="168" y="200"/>
                  </a:lnTo>
                  <a:lnTo>
                    <a:pt x="170" y="203"/>
                  </a:lnTo>
                  <a:lnTo>
                    <a:pt x="170" y="200"/>
                  </a:lnTo>
                  <a:lnTo>
                    <a:pt x="168" y="198"/>
                  </a:lnTo>
                  <a:lnTo>
                    <a:pt x="168" y="198"/>
                  </a:lnTo>
                  <a:lnTo>
                    <a:pt x="168" y="198"/>
                  </a:lnTo>
                  <a:lnTo>
                    <a:pt x="168" y="198"/>
                  </a:lnTo>
                  <a:close/>
                  <a:moveTo>
                    <a:pt x="172" y="192"/>
                  </a:moveTo>
                  <a:lnTo>
                    <a:pt x="170" y="194"/>
                  </a:lnTo>
                  <a:lnTo>
                    <a:pt x="170" y="198"/>
                  </a:lnTo>
                  <a:lnTo>
                    <a:pt x="172" y="198"/>
                  </a:lnTo>
                  <a:lnTo>
                    <a:pt x="176" y="198"/>
                  </a:lnTo>
                  <a:lnTo>
                    <a:pt x="174" y="194"/>
                  </a:lnTo>
                  <a:lnTo>
                    <a:pt x="172" y="192"/>
                  </a:lnTo>
                  <a:lnTo>
                    <a:pt x="172" y="192"/>
                  </a:lnTo>
                  <a:lnTo>
                    <a:pt x="172" y="192"/>
                  </a:lnTo>
                  <a:lnTo>
                    <a:pt x="172" y="192"/>
                  </a:lnTo>
                  <a:close/>
                  <a:moveTo>
                    <a:pt x="98" y="254"/>
                  </a:moveTo>
                  <a:lnTo>
                    <a:pt x="95" y="252"/>
                  </a:lnTo>
                  <a:lnTo>
                    <a:pt x="96" y="247"/>
                  </a:lnTo>
                  <a:lnTo>
                    <a:pt x="98" y="241"/>
                  </a:lnTo>
                  <a:lnTo>
                    <a:pt x="96" y="239"/>
                  </a:lnTo>
                  <a:lnTo>
                    <a:pt x="100" y="234"/>
                  </a:lnTo>
                  <a:lnTo>
                    <a:pt x="104" y="234"/>
                  </a:lnTo>
                  <a:lnTo>
                    <a:pt x="108" y="230"/>
                  </a:lnTo>
                  <a:lnTo>
                    <a:pt x="112" y="234"/>
                  </a:lnTo>
                  <a:lnTo>
                    <a:pt x="115" y="230"/>
                  </a:lnTo>
                  <a:lnTo>
                    <a:pt x="115" y="228"/>
                  </a:lnTo>
                  <a:lnTo>
                    <a:pt x="115" y="224"/>
                  </a:lnTo>
                  <a:lnTo>
                    <a:pt x="121" y="224"/>
                  </a:lnTo>
                  <a:lnTo>
                    <a:pt x="121" y="220"/>
                  </a:lnTo>
                  <a:lnTo>
                    <a:pt x="125" y="220"/>
                  </a:lnTo>
                  <a:lnTo>
                    <a:pt x="130" y="224"/>
                  </a:lnTo>
                  <a:lnTo>
                    <a:pt x="130" y="230"/>
                  </a:lnTo>
                  <a:lnTo>
                    <a:pt x="127" y="237"/>
                  </a:lnTo>
                  <a:lnTo>
                    <a:pt x="130" y="234"/>
                  </a:lnTo>
                  <a:lnTo>
                    <a:pt x="134" y="230"/>
                  </a:lnTo>
                  <a:lnTo>
                    <a:pt x="138" y="230"/>
                  </a:lnTo>
                  <a:lnTo>
                    <a:pt x="140" y="224"/>
                  </a:lnTo>
                  <a:lnTo>
                    <a:pt x="144" y="222"/>
                  </a:lnTo>
                  <a:lnTo>
                    <a:pt x="145" y="224"/>
                  </a:lnTo>
                  <a:lnTo>
                    <a:pt x="149" y="224"/>
                  </a:lnTo>
                  <a:lnTo>
                    <a:pt x="149" y="222"/>
                  </a:lnTo>
                  <a:lnTo>
                    <a:pt x="145" y="220"/>
                  </a:lnTo>
                  <a:lnTo>
                    <a:pt x="149" y="213"/>
                  </a:lnTo>
                  <a:lnTo>
                    <a:pt x="151" y="215"/>
                  </a:lnTo>
                  <a:lnTo>
                    <a:pt x="155" y="217"/>
                  </a:lnTo>
                  <a:lnTo>
                    <a:pt x="155" y="215"/>
                  </a:lnTo>
                  <a:lnTo>
                    <a:pt x="155" y="209"/>
                  </a:lnTo>
                  <a:lnTo>
                    <a:pt x="157" y="209"/>
                  </a:lnTo>
                  <a:lnTo>
                    <a:pt x="159" y="213"/>
                  </a:lnTo>
                  <a:lnTo>
                    <a:pt x="160" y="209"/>
                  </a:lnTo>
                  <a:lnTo>
                    <a:pt x="159" y="203"/>
                  </a:lnTo>
                  <a:lnTo>
                    <a:pt x="159" y="198"/>
                  </a:lnTo>
                  <a:lnTo>
                    <a:pt x="160" y="198"/>
                  </a:lnTo>
                  <a:lnTo>
                    <a:pt x="164" y="198"/>
                  </a:lnTo>
                  <a:lnTo>
                    <a:pt x="164" y="203"/>
                  </a:lnTo>
                  <a:lnTo>
                    <a:pt x="168" y="205"/>
                  </a:lnTo>
                  <a:lnTo>
                    <a:pt x="172" y="209"/>
                  </a:lnTo>
                  <a:lnTo>
                    <a:pt x="176" y="207"/>
                  </a:lnTo>
                  <a:lnTo>
                    <a:pt x="176" y="211"/>
                  </a:lnTo>
                  <a:lnTo>
                    <a:pt x="176" y="215"/>
                  </a:lnTo>
                  <a:lnTo>
                    <a:pt x="176" y="218"/>
                  </a:lnTo>
                  <a:lnTo>
                    <a:pt x="176" y="218"/>
                  </a:lnTo>
                  <a:lnTo>
                    <a:pt x="174" y="220"/>
                  </a:lnTo>
                  <a:lnTo>
                    <a:pt x="176" y="224"/>
                  </a:lnTo>
                  <a:lnTo>
                    <a:pt x="176" y="224"/>
                  </a:lnTo>
                  <a:lnTo>
                    <a:pt x="176" y="224"/>
                  </a:lnTo>
                  <a:lnTo>
                    <a:pt x="176" y="230"/>
                  </a:lnTo>
                  <a:lnTo>
                    <a:pt x="179" y="228"/>
                  </a:lnTo>
                  <a:lnTo>
                    <a:pt x="179" y="234"/>
                  </a:lnTo>
                  <a:lnTo>
                    <a:pt x="179" y="237"/>
                  </a:lnTo>
                  <a:lnTo>
                    <a:pt x="183" y="239"/>
                  </a:lnTo>
                  <a:lnTo>
                    <a:pt x="185" y="243"/>
                  </a:lnTo>
                  <a:lnTo>
                    <a:pt x="185" y="249"/>
                  </a:lnTo>
                  <a:lnTo>
                    <a:pt x="183" y="254"/>
                  </a:lnTo>
                  <a:lnTo>
                    <a:pt x="181" y="254"/>
                  </a:lnTo>
                  <a:lnTo>
                    <a:pt x="181" y="254"/>
                  </a:lnTo>
                  <a:lnTo>
                    <a:pt x="181" y="254"/>
                  </a:lnTo>
                  <a:lnTo>
                    <a:pt x="176" y="254"/>
                  </a:lnTo>
                  <a:lnTo>
                    <a:pt x="176" y="254"/>
                  </a:lnTo>
                  <a:lnTo>
                    <a:pt x="179" y="262"/>
                  </a:lnTo>
                  <a:lnTo>
                    <a:pt x="179" y="267"/>
                  </a:lnTo>
                  <a:lnTo>
                    <a:pt x="176" y="267"/>
                  </a:lnTo>
                  <a:lnTo>
                    <a:pt x="176" y="267"/>
                  </a:lnTo>
                  <a:lnTo>
                    <a:pt x="176" y="262"/>
                  </a:lnTo>
                  <a:lnTo>
                    <a:pt x="176" y="258"/>
                  </a:lnTo>
                  <a:lnTo>
                    <a:pt x="174" y="254"/>
                  </a:lnTo>
                  <a:lnTo>
                    <a:pt x="172" y="250"/>
                  </a:lnTo>
                  <a:lnTo>
                    <a:pt x="170" y="247"/>
                  </a:lnTo>
                  <a:lnTo>
                    <a:pt x="168" y="249"/>
                  </a:lnTo>
                  <a:lnTo>
                    <a:pt x="164" y="254"/>
                  </a:lnTo>
                  <a:lnTo>
                    <a:pt x="164" y="260"/>
                  </a:lnTo>
                  <a:lnTo>
                    <a:pt x="164" y="262"/>
                  </a:lnTo>
                  <a:lnTo>
                    <a:pt x="168" y="267"/>
                  </a:lnTo>
                  <a:lnTo>
                    <a:pt x="168" y="267"/>
                  </a:lnTo>
                  <a:lnTo>
                    <a:pt x="168" y="273"/>
                  </a:lnTo>
                  <a:lnTo>
                    <a:pt x="164" y="279"/>
                  </a:lnTo>
                  <a:lnTo>
                    <a:pt x="160" y="281"/>
                  </a:lnTo>
                  <a:lnTo>
                    <a:pt x="159" y="281"/>
                  </a:lnTo>
                  <a:lnTo>
                    <a:pt x="159" y="277"/>
                  </a:lnTo>
                  <a:lnTo>
                    <a:pt x="159" y="273"/>
                  </a:lnTo>
                  <a:lnTo>
                    <a:pt x="159" y="273"/>
                  </a:lnTo>
                  <a:lnTo>
                    <a:pt x="157" y="273"/>
                  </a:lnTo>
                  <a:lnTo>
                    <a:pt x="155" y="275"/>
                  </a:lnTo>
                  <a:lnTo>
                    <a:pt x="155" y="277"/>
                  </a:lnTo>
                  <a:lnTo>
                    <a:pt x="151" y="277"/>
                  </a:lnTo>
                  <a:lnTo>
                    <a:pt x="145" y="273"/>
                  </a:lnTo>
                  <a:lnTo>
                    <a:pt x="142" y="273"/>
                  </a:lnTo>
                  <a:lnTo>
                    <a:pt x="138" y="269"/>
                  </a:lnTo>
                  <a:lnTo>
                    <a:pt x="138" y="267"/>
                  </a:lnTo>
                  <a:lnTo>
                    <a:pt x="136" y="264"/>
                  </a:lnTo>
                  <a:lnTo>
                    <a:pt x="136" y="262"/>
                  </a:lnTo>
                  <a:lnTo>
                    <a:pt x="136" y="258"/>
                  </a:lnTo>
                  <a:lnTo>
                    <a:pt x="134" y="254"/>
                  </a:lnTo>
                  <a:lnTo>
                    <a:pt x="136" y="254"/>
                  </a:lnTo>
                  <a:lnTo>
                    <a:pt x="136" y="250"/>
                  </a:lnTo>
                  <a:lnTo>
                    <a:pt x="138" y="250"/>
                  </a:lnTo>
                  <a:lnTo>
                    <a:pt x="140" y="252"/>
                  </a:lnTo>
                  <a:lnTo>
                    <a:pt x="138" y="249"/>
                  </a:lnTo>
                  <a:lnTo>
                    <a:pt x="136" y="245"/>
                  </a:lnTo>
                  <a:lnTo>
                    <a:pt x="132" y="243"/>
                  </a:lnTo>
                  <a:lnTo>
                    <a:pt x="130" y="241"/>
                  </a:lnTo>
                  <a:lnTo>
                    <a:pt x="127" y="239"/>
                  </a:lnTo>
                  <a:lnTo>
                    <a:pt x="125" y="239"/>
                  </a:lnTo>
                  <a:lnTo>
                    <a:pt x="125" y="239"/>
                  </a:lnTo>
                  <a:lnTo>
                    <a:pt x="125" y="241"/>
                  </a:lnTo>
                  <a:lnTo>
                    <a:pt x="125" y="243"/>
                  </a:lnTo>
                  <a:lnTo>
                    <a:pt x="125" y="247"/>
                  </a:lnTo>
                  <a:lnTo>
                    <a:pt x="125" y="247"/>
                  </a:lnTo>
                  <a:lnTo>
                    <a:pt x="121" y="245"/>
                  </a:lnTo>
                  <a:lnTo>
                    <a:pt x="119" y="245"/>
                  </a:lnTo>
                  <a:lnTo>
                    <a:pt x="121" y="241"/>
                  </a:lnTo>
                  <a:lnTo>
                    <a:pt x="115" y="241"/>
                  </a:lnTo>
                  <a:lnTo>
                    <a:pt x="115" y="243"/>
                  </a:lnTo>
                  <a:lnTo>
                    <a:pt x="115" y="247"/>
                  </a:lnTo>
                  <a:lnTo>
                    <a:pt x="115" y="245"/>
                  </a:lnTo>
                  <a:lnTo>
                    <a:pt x="113" y="245"/>
                  </a:lnTo>
                  <a:lnTo>
                    <a:pt x="112" y="245"/>
                  </a:lnTo>
                  <a:lnTo>
                    <a:pt x="112" y="241"/>
                  </a:lnTo>
                  <a:lnTo>
                    <a:pt x="110" y="237"/>
                  </a:lnTo>
                  <a:lnTo>
                    <a:pt x="108" y="239"/>
                  </a:lnTo>
                  <a:lnTo>
                    <a:pt x="106" y="243"/>
                  </a:lnTo>
                  <a:lnTo>
                    <a:pt x="102" y="247"/>
                  </a:lnTo>
                  <a:lnTo>
                    <a:pt x="100" y="254"/>
                  </a:lnTo>
                  <a:lnTo>
                    <a:pt x="98" y="254"/>
                  </a:lnTo>
                  <a:lnTo>
                    <a:pt x="98" y="254"/>
                  </a:lnTo>
                  <a:lnTo>
                    <a:pt x="98" y="254"/>
                  </a:lnTo>
                  <a:lnTo>
                    <a:pt x="98" y="254"/>
                  </a:lnTo>
                  <a:close/>
                  <a:moveTo>
                    <a:pt x="95" y="262"/>
                  </a:moveTo>
                  <a:lnTo>
                    <a:pt x="95" y="264"/>
                  </a:lnTo>
                  <a:lnTo>
                    <a:pt x="95" y="267"/>
                  </a:lnTo>
                  <a:lnTo>
                    <a:pt x="96" y="267"/>
                  </a:lnTo>
                  <a:lnTo>
                    <a:pt x="102" y="264"/>
                  </a:lnTo>
                  <a:lnTo>
                    <a:pt x="102" y="262"/>
                  </a:lnTo>
                  <a:lnTo>
                    <a:pt x="100" y="262"/>
                  </a:lnTo>
                  <a:lnTo>
                    <a:pt x="98" y="260"/>
                  </a:lnTo>
                  <a:lnTo>
                    <a:pt x="96" y="262"/>
                  </a:lnTo>
                  <a:lnTo>
                    <a:pt x="95" y="262"/>
                  </a:lnTo>
                  <a:lnTo>
                    <a:pt x="95" y="262"/>
                  </a:lnTo>
                  <a:lnTo>
                    <a:pt x="95" y="262"/>
                  </a:lnTo>
                  <a:lnTo>
                    <a:pt x="95" y="262"/>
                  </a:lnTo>
                  <a:close/>
                  <a:moveTo>
                    <a:pt x="51" y="154"/>
                  </a:moveTo>
                  <a:lnTo>
                    <a:pt x="49" y="151"/>
                  </a:lnTo>
                  <a:lnTo>
                    <a:pt x="48" y="149"/>
                  </a:lnTo>
                  <a:lnTo>
                    <a:pt x="49" y="147"/>
                  </a:lnTo>
                  <a:lnTo>
                    <a:pt x="51" y="147"/>
                  </a:lnTo>
                  <a:lnTo>
                    <a:pt x="55" y="151"/>
                  </a:lnTo>
                  <a:lnTo>
                    <a:pt x="57" y="151"/>
                  </a:lnTo>
                  <a:lnTo>
                    <a:pt x="57" y="153"/>
                  </a:lnTo>
                  <a:lnTo>
                    <a:pt x="57" y="154"/>
                  </a:lnTo>
                  <a:lnTo>
                    <a:pt x="55" y="154"/>
                  </a:lnTo>
                  <a:lnTo>
                    <a:pt x="51" y="154"/>
                  </a:lnTo>
                  <a:lnTo>
                    <a:pt x="51" y="154"/>
                  </a:lnTo>
                  <a:lnTo>
                    <a:pt x="51" y="154"/>
                  </a:lnTo>
                  <a:lnTo>
                    <a:pt x="51" y="154"/>
                  </a:lnTo>
                  <a:close/>
                  <a:moveTo>
                    <a:pt x="49" y="154"/>
                  </a:moveTo>
                  <a:lnTo>
                    <a:pt x="51" y="154"/>
                  </a:lnTo>
                  <a:lnTo>
                    <a:pt x="51" y="158"/>
                  </a:lnTo>
                  <a:lnTo>
                    <a:pt x="51" y="158"/>
                  </a:lnTo>
                  <a:lnTo>
                    <a:pt x="51" y="160"/>
                  </a:lnTo>
                  <a:lnTo>
                    <a:pt x="49" y="160"/>
                  </a:lnTo>
                  <a:lnTo>
                    <a:pt x="48" y="158"/>
                  </a:lnTo>
                  <a:lnTo>
                    <a:pt x="49" y="154"/>
                  </a:lnTo>
                  <a:lnTo>
                    <a:pt x="49" y="154"/>
                  </a:lnTo>
                  <a:lnTo>
                    <a:pt x="49" y="154"/>
                  </a:lnTo>
                  <a:lnTo>
                    <a:pt x="49" y="154"/>
                  </a:lnTo>
                  <a:close/>
                  <a:moveTo>
                    <a:pt x="51" y="183"/>
                  </a:moveTo>
                  <a:lnTo>
                    <a:pt x="51" y="183"/>
                  </a:lnTo>
                  <a:lnTo>
                    <a:pt x="51" y="181"/>
                  </a:lnTo>
                  <a:lnTo>
                    <a:pt x="55" y="183"/>
                  </a:lnTo>
                  <a:lnTo>
                    <a:pt x="57" y="185"/>
                  </a:lnTo>
                  <a:lnTo>
                    <a:pt x="55" y="185"/>
                  </a:lnTo>
                  <a:lnTo>
                    <a:pt x="51" y="185"/>
                  </a:lnTo>
                  <a:lnTo>
                    <a:pt x="49" y="185"/>
                  </a:lnTo>
                  <a:lnTo>
                    <a:pt x="51" y="183"/>
                  </a:lnTo>
                  <a:lnTo>
                    <a:pt x="51" y="183"/>
                  </a:lnTo>
                  <a:lnTo>
                    <a:pt x="51" y="183"/>
                  </a:lnTo>
                  <a:lnTo>
                    <a:pt x="51" y="183"/>
                  </a:lnTo>
                  <a:close/>
                  <a:moveTo>
                    <a:pt x="4" y="224"/>
                  </a:moveTo>
                  <a:lnTo>
                    <a:pt x="8" y="222"/>
                  </a:lnTo>
                  <a:lnTo>
                    <a:pt x="12" y="222"/>
                  </a:lnTo>
                  <a:lnTo>
                    <a:pt x="14" y="218"/>
                  </a:lnTo>
                  <a:lnTo>
                    <a:pt x="17" y="218"/>
                  </a:lnTo>
                  <a:lnTo>
                    <a:pt x="21" y="211"/>
                  </a:lnTo>
                  <a:lnTo>
                    <a:pt x="27" y="209"/>
                  </a:lnTo>
                  <a:lnTo>
                    <a:pt x="31" y="207"/>
                  </a:lnTo>
                  <a:lnTo>
                    <a:pt x="31" y="205"/>
                  </a:lnTo>
                  <a:lnTo>
                    <a:pt x="31" y="203"/>
                  </a:lnTo>
                  <a:lnTo>
                    <a:pt x="31" y="198"/>
                  </a:lnTo>
                  <a:lnTo>
                    <a:pt x="34" y="194"/>
                  </a:lnTo>
                  <a:lnTo>
                    <a:pt x="40" y="194"/>
                  </a:lnTo>
                  <a:lnTo>
                    <a:pt x="42" y="190"/>
                  </a:lnTo>
                  <a:lnTo>
                    <a:pt x="44" y="185"/>
                  </a:lnTo>
                  <a:lnTo>
                    <a:pt x="48" y="185"/>
                  </a:lnTo>
                  <a:lnTo>
                    <a:pt x="49" y="183"/>
                  </a:lnTo>
                  <a:lnTo>
                    <a:pt x="48" y="179"/>
                  </a:lnTo>
                  <a:lnTo>
                    <a:pt x="44" y="175"/>
                  </a:lnTo>
                  <a:lnTo>
                    <a:pt x="44" y="171"/>
                  </a:lnTo>
                  <a:lnTo>
                    <a:pt x="44" y="168"/>
                  </a:lnTo>
                  <a:lnTo>
                    <a:pt x="42" y="168"/>
                  </a:lnTo>
                  <a:lnTo>
                    <a:pt x="42" y="173"/>
                  </a:lnTo>
                  <a:lnTo>
                    <a:pt x="42" y="179"/>
                  </a:lnTo>
                  <a:lnTo>
                    <a:pt x="38" y="177"/>
                  </a:lnTo>
                  <a:lnTo>
                    <a:pt x="42" y="181"/>
                  </a:lnTo>
                  <a:lnTo>
                    <a:pt x="40" y="183"/>
                  </a:lnTo>
                  <a:lnTo>
                    <a:pt x="38" y="185"/>
                  </a:lnTo>
                  <a:lnTo>
                    <a:pt x="34" y="185"/>
                  </a:lnTo>
                  <a:lnTo>
                    <a:pt x="32" y="190"/>
                  </a:lnTo>
                  <a:lnTo>
                    <a:pt x="31" y="194"/>
                  </a:lnTo>
                  <a:lnTo>
                    <a:pt x="27" y="194"/>
                  </a:lnTo>
                  <a:lnTo>
                    <a:pt x="25" y="203"/>
                  </a:lnTo>
                  <a:lnTo>
                    <a:pt x="19" y="207"/>
                  </a:lnTo>
                  <a:lnTo>
                    <a:pt x="16" y="209"/>
                  </a:lnTo>
                  <a:lnTo>
                    <a:pt x="14" y="215"/>
                  </a:lnTo>
                  <a:lnTo>
                    <a:pt x="12" y="215"/>
                  </a:lnTo>
                  <a:lnTo>
                    <a:pt x="6" y="222"/>
                  </a:lnTo>
                  <a:lnTo>
                    <a:pt x="4" y="224"/>
                  </a:lnTo>
                  <a:lnTo>
                    <a:pt x="4" y="224"/>
                  </a:lnTo>
                  <a:lnTo>
                    <a:pt x="4" y="224"/>
                  </a:lnTo>
                  <a:lnTo>
                    <a:pt x="4" y="224"/>
                  </a:lnTo>
                  <a:lnTo>
                    <a:pt x="4" y="224"/>
                  </a:lnTo>
                  <a:close/>
                  <a:moveTo>
                    <a:pt x="6" y="228"/>
                  </a:moveTo>
                  <a:lnTo>
                    <a:pt x="4" y="230"/>
                  </a:lnTo>
                  <a:lnTo>
                    <a:pt x="6" y="230"/>
                  </a:lnTo>
                  <a:lnTo>
                    <a:pt x="6" y="228"/>
                  </a:lnTo>
                  <a:lnTo>
                    <a:pt x="6" y="228"/>
                  </a:lnTo>
                  <a:lnTo>
                    <a:pt x="6" y="228"/>
                  </a:lnTo>
                  <a:lnTo>
                    <a:pt x="6" y="228"/>
                  </a:lnTo>
                  <a:close/>
                  <a:moveTo>
                    <a:pt x="8" y="228"/>
                  </a:moveTo>
                  <a:lnTo>
                    <a:pt x="6" y="230"/>
                  </a:lnTo>
                  <a:lnTo>
                    <a:pt x="8" y="230"/>
                  </a:lnTo>
                  <a:lnTo>
                    <a:pt x="8" y="228"/>
                  </a:lnTo>
                  <a:lnTo>
                    <a:pt x="8" y="228"/>
                  </a:lnTo>
                  <a:lnTo>
                    <a:pt x="8" y="228"/>
                  </a:lnTo>
                  <a:lnTo>
                    <a:pt x="8" y="228"/>
                  </a:lnTo>
                  <a:close/>
                  <a:moveTo>
                    <a:pt x="2" y="234"/>
                  </a:moveTo>
                  <a:lnTo>
                    <a:pt x="0" y="234"/>
                  </a:lnTo>
                  <a:lnTo>
                    <a:pt x="0" y="237"/>
                  </a:lnTo>
                  <a:lnTo>
                    <a:pt x="0" y="239"/>
                  </a:lnTo>
                  <a:lnTo>
                    <a:pt x="2" y="239"/>
                  </a:lnTo>
                  <a:lnTo>
                    <a:pt x="2" y="234"/>
                  </a:lnTo>
                  <a:lnTo>
                    <a:pt x="4" y="234"/>
                  </a:lnTo>
                  <a:lnTo>
                    <a:pt x="2" y="234"/>
                  </a:lnTo>
                  <a:lnTo>
                    <a:pt x="2" y="234"/>
                  </a:lnTo>
                  <a:lnTo>
                    <a:pt x="2" y="234"/>
                  </a:lnTo>
                  <a:close/>
                </a:path>
              </a:pathLst>
            </a:custGeom>
            <a:solidFill>
              <a:schemeClr val="tx2"/>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514" name="Freeform 199">
              <a:extLst>
                <a:ext uri="{FF2B5EF4-FFF2-40B4-BE49-F238E27FC236}">
                  <a16:creationId xmlns:a16="http://schemas.microsoft.com/office/drawing/2014/main" id="{AE31B9A6-CBF6-4275-8F10-33D88FE4B05E}"/>
                </a:ext>
              </a:extLst>
            </p:cNvPr>
            <p:cNvSpPr>
              <a:spLocks noEditPoints="1"/>
            </p:cNvSpPr>
            <p:nvPr/>
          </p:nvSpPr>
          <p:spPr bwMode="auto">
            <a:xfrm>
              <a:off x="9943612" y="2757433"/>
              <a:ext cx="125928" cy="41976"/>
            </a:xfrm>
            <a:custGeom>
              <a:avLst/>
              <a:gdLst/>
              <a:ahLst/>
              <a:cxnLst>
                <a:cxn ang="0">
                  <a:pos x="216" y="88"/>
                </a:cxn>
                <a:cxn ang="0">
                  <a:pos x="0" y="32"/>
                </a:cxn>
                <a:cxn ang="0">
                  <a:pos x="2" y="34"/>
                </a:cxn>
                <a:cxn ang="0">
                  <a:pos x="183" y="101"/>
                </a:cxn>
                <a:cxn ang="0">
                  <a:pos x="200" y="120"/>
                </a:cxn>
                <a:cxn ang="0">
                  <a:pos x="215" y="116"/>
                </a:cxn>
                <a:cxn ang="0">
                  <a:pos x="252" y="115"/>
                </a:cxn>
                <a:cxn ang="0">
                  <a:pos x="273" y="107"/>
                </a:cxn>
                <a:cxn ang="0">
                  <a:pos x="294" y="64"/>
                </a:cxn>
                <a:cxn ang="0">
                  <a:pos x="309" y="54"/>
                </a:cxn>
                <a:cxn ang="0">
                  <a:pos x="329" y="54"/>
                </a:cxn>
                <a:cxn ang="0">
                  <a:pos x="344" y="54"/>
                </a:cxn>
                <a:cxn ang="0">
                  <a:pos x="356" y="43"/>
                </a:cxn>
                <a:cxn ang="0">
                  <a:pos x="348" y="35"/>
                </a:cxn>
                <a:cxn ang="0">
                  <a:pos x="333" y="32"/>
                </a:cxn>
                <a:cxn ang="0">
                  <a:pos x="329" y="28"/>
                </a:cxn>
                <a:cxn ang="0">
                  <a:pos x="326" y="17"/>
                </a:cxn>
                <a:cxn ang="0">
                  <a:pos x="316" y="7"/>
                </a:cxn>
                <a:cxn ang="0">
                  <a:pos x="312" y="7"/>
                </a:cxn>
                <a:cxn ang="0">
                  <a:pos x="299" y="30"/>
                </a:cxn>
                <a:cxn ang="0">
                  <a:pos x="284" y="39"/>
                </a:cxn>
                <a:cxn ang="0">
                  <a:pos x="284" y="45"/>
                </a:cxn>
                <a:cxn ang="0">
                  <a:pos x="282" y="54"/>
                </a:cxn>
                <a:cxn ang="0">
                  <a:pos x="279" y="47"/>
                </a:cxn>
                <a:cxn ang="0">
                  <a:pos x="269" y="52"/>
                </a:cxn>
                <a:cxn ang="0">
                  <a:pos x="256" y="62"/>
                </a:cxn>
                <a:cxn ang="0">
                  <a:pos x="239" y="82"/>
                </a:cxn>
                <a:cxn ang="0">
                  <a:pos x="224" y="94"/>
                </a:cxn>
                <a:cxn ang="0">
                  <a:pos x="213" y="105"/>
                </a:cxn>
                <a:cxn ang="0">
                  <a:pos x="190" y="109"/>
                </a:cxn>
                <a:cxn ang="0">
                  <a:pos x="183" y="101"/>
                </a:cxn>
                <a:cxn ang="0">
                  <a:pos x="316" y="1"/>
                </a:cxn>
                <a:cxn ang="0">
                  <a:pos x="320" y="0"/>
                </a:cxn>
                <a:cxn ang="0">
                  <a:pos x="320" y="0"/>
                </a:cxn>
                <a:cxn ang="0">
                  <a:pos x="215" y="96"/>
                </a:cxn>
                <a:cxn ang="0">
                  <a:pos x="216" y="94"/>
                </a:cxn>
                <a:cxn ang="0">
                  <a:pos x="220" y="94"/>
                </a:cxn>
                <a:cxn ang="0">
                  <a:pos x="224" y="92"/>
                </a:cxn>
                <a:cxn ang="0">
                  <a:pos x="220" y="88"/>
                </a:cxn>
                <a:cxn ang="0">
                  <a:pos x="0" y="17"/>
                </a:cxn>
                <a:cxn ang="0">
                  <a:pos x="15" y="17"/>
                </a:cxn>
                <a:cxn ang="0">
                  <a:pos x="17" y="28"/>
                </a:cxn>
                <a:cxn ang="0">
                  <a:pos x="36" y="26"/>
                </a:cxn>
                <a:cxn ang="0">
                  <a:pos x="41" y="20"/>
                </a:cxn>
                <a:cxn ang="0">
                  <a:pos x="66" y="52"/>
                </a:cxn>
                <a:cxn ang="0">
                  <a:pos x="66" y="69"/>
                </a:cxn>
                <a:cxn ang="0">
                  <a:pos x="75" y="88"/>
                </a:cxn>
                <a:cxn ang="0">
                  <a:pos x="77" y="98"/>
                </a:cxn>
                <a:cxn ang="0">
                  <a:pos x="79" y="109"/>
                </a:cxn>
                <a:cxn ang="0">
                  <a:pos x="75" y="111"/>
                </a:cxn>
                <a:cxn ang="0">
                  <a:pos x="72" y="113"/>
                </a:cxn>
                <a:cxn ang="0">
                  <a:pos x="51" y="101"/>
                </a:cxn>
                <a:cxn ang="0">
                  <a:pos x="40" y="92"/>
                </a:cxn>
                <a:cxn ang="0">
                  <a:pos x="26" y="79"/>
                </a:cxn>
                <a:cxn ang="0">
                  <a:pos x="11" y="64"/>
                </a:cxn>
                <a:cxn ang="0">
                  <a:pos x="11" y="47"/>
                </a:cxn>
                <a:cxn ang="0">
                  <a:pos x="0" y="17"/>
                </a:cxn>
              </a:cxnLst>
              <a:rect l="0" t="0" r="r" b="b"/>
              <a:pathLst>
                <a:path w="360" h="120">
                  <a:moveTo>
                    <a:pt x="216" y="88"/>
                  </a:moveTo>
                  <a:lnTo>
                    <a:pt x="216" y="90"/>
                  </a:lnTo>
                  <a:lnTo>
                    <a:pt x="216" y="92"/>
                  </a:lnTo>
                  <a:lnTo>
                    <a:pt x="216" y="90"/>
                  </a:lnTo>
                  <a:lnTo>
                    <a:pt x="216" y="88"/>
                  </a:lnTo>
                  <a:lnTo>
                    <a:pt x="216" y="88"/>
                  </a:lnTo>
                  <a:lnTo>
                    <a:pt x="216" y="88"/>
                  </a:lnTo>
                  <a:lnTo>
                    <a:pt x="216" y="88"/>
                  </a:lnTo>
                  <a:lnTo>
                    <a:pt x="216" y="88"/>
                  </a:lnTo>
                  <a:close/>
                  <a:moveTo>
                    <a:pt x="0" y="32"/>
                  </a:moveTo>
                  <a:lnTo>
                    <a:pt x="0" y="37"/>
                  </a:lnTo>
                  <a:lnTo>
                    <a:pt x="4" y="39"/>
                  </a:lnTo>
                  <a:lnTo>
                    <a:pt x="4" y="39"/>
                  </a:lnTo>
                  <a:lnTo>
                    <a:pt x="4" y="35"/>
                  </a:lnTo>
                  <a:lnTo>
                    <a:pt x="2" y="34"/>
                  </a:lnTo>
                  <a:lnTo>
                    <a:pt x="0" y="32"/>
                  </a:lnTo>
                  <a:lnTo>
                    <a:pt x="0" y="32"/>
                  </a:lnTo>
                  <a:lnTo>
                    <a:pt x="0" y="32"/>
                  </a:lnTo>
                  <a:lnTo>
                    <a:pt x="0" y="32"/>
                  </a:lnTo>
                  <a:close/>
                  <a:moveTo>
                    <a:pt x="183" y="101"/>
                  </a:moveTo>
                  <a:lnTo>
                    <a:pt x="186" y="109"/>
                  </a:lnTo>
                  <a:lnTo>
                    <a:pt x="194" y="113"/>
                  </a:lnTo>
                  <a:lnTo>
                    <a:pt x="194" y="115"/>
                  </a:lnTo>
                  <a:lnTo>
                    <a:pt x="196" y="116"/>
                  </a:lnTo>
                  <a:lnTo>
                    <a:pt x="200" y="120"/>
                  </a:lnTo>
                  <a:lnTo>
                    <a:pt x="201" y="120"/>
                  </a:lnTo>
                  <a:lnTo>
                    <a:pt x="207" y="120"/>
                  </a:lnTo>
                  <a:lnTo>
                    <a:pt x="207" y="116"/>
                  </a:lnTo>
                  <a:lnTo>
                    <a:pt x="213" y="120"/>
                  </a:lnTo>
                  <a:lnTo>
                    <a:pt x="215" y="116"/>
                  </a:lnTo>
                  <a:lnTo>
                    <a:pt x="226" y="116"/>
                  </a:lnTo>
                  <a:lnTo>
                    <a:pt x="235" y="115"/>
                  </a:lnTo>
                  <a:lnTo>
                    <a:pt x="239" y="111"/>
                  </a:lnTo>
                  <a:lnTo>
                    <a:pt x="247" y="111"/>
                  </a:lnTo>
                  <a:lnTo>
                    <a:pt x="252" y="115"/>
                  </a:lnTo>
                  <a:lnTo>
                    <a:pt x="254" y="116"/>
                  </a:lnTo>
                  <a:lnTo>
                    <a:pt x="256" y="116"/>
                  </a:lnTo>
                  <a:lnTo>
                    <a:pt x="265" y="111"/>
                  </a:lnTo>
                  <a:lnTo>
                    <a:pt x="275" y="111"/>
                  </a:lnTo>
                  <a:lnTo>
                    <a:pt x="273" y="107"/>
                  </a:lnTo>
                  <a:lnTo>
                    <a:pt x="280" y="98"/>
                  </a:lnTo>
                  <a:lnTo>
                    <a:pt x="284" y="88"/>
                  </a:lnTo>
                  <a:lnTo>
                    <a:pt x="290" y="82"/>
                  </a:lnTo>
                  <a:lnTo>
                    <a:pt x="294" y="67"/>
                  </a:lnTo>
                  <a:lnTo>
                    <a:pt x="294" y="64"/>
                  </a:lnTo>
                  <a:lnTo>
                    <a:pt x="296" y="62"/>
                  </a:lnTo>
                  <a:lnTo>
                    <a:pt x="296" y="60"/>
                  </a:lnTo>
                  <a:lnTo>
                    <a:pt x="299" y="54"/>
                  </a:lnTo>
                  <a:lnTo>
                    <a:pt x="301" y="54"/>
                  </a:lnTo>
                  <a:lnTo>
                    <a:pt x="309" y="54"/>
                  </a:lnTo>
                  <a:lnTo>
                    <a:pt x="316" y="54"/>
                  </a:lnTo>
                  <a:lnTo>
                    <a:pt x="318" y="54"/>
                  </a:lnTo>
                  <a:lnTo>
                    <a:pt x="324" y="54"/>
                  </a:lnTo>
                  <a:lnTo>
                    <a:pt x="329" y="58"/>
                  </a:lnTo>
                  <a:lnTo>
                    <a:pt x="329" y="54"/>
                  </a:lnTo>
                  <a:lnTo>
                    <a:pt x="333" y="60"/>
                  </a:lnTo>
                  <a:lnTo>
                    <a:pt x="335" y="60"/>
                  </a:lnTo>
                  <a:lnTo>
                    <a:pt x="339" y="58"/>
                  </a:lnTo>
                  <a:lnTo>
                    <a:pt x="344" y="58"/>
                  </a:lnTo>
                  <a:lnTo>
                    <a:pt x="344" y="54"/>
                  </a:lnTo>
                  <a:lnTo>
                    <a:pt x="339" y="50"/>
                  </a:lnTo>
                  <a:lnTo>
                    <a:pt x="339" y="45"/>
                  </a:lnTo>
                  <a:lnTo>
                    <a:pt x="341" y="43"/>
                  </a:lnTo>
                  <a:lnTo>
                    <a:pt x="350" y="45"/>
                  </a:lnTo>
                  <a:lnTo>
                    <a:pt x="356" y="43"/>
                  </a:lnTo>
                  <a:lnTo>
                    <a:pt x="360" y="39"/>
                  </a:lnTo>
                  <a:lnTo>
                    <a:pt x="360" y="39"/>
                  </a:lnTo>
                  <a:lnTo>
                    <a:pt x="356" y="39"/>
                  </a:lnTo>
                  <a:lnTo>
                    <a:pt x="352" y="37"/>
                  </a:lnTo>
                  <a:lnTo>
                    <a:pt x="348" y="35"/>
                  </a:lnTo>
                  <a:lnTo>
                    <a:pt x="344" y="35"/>
                  </a:lnTo>
                  <a:lnTo>
                    <a:pt x="339" y="30"/>
                  </a:lnTo>
                  <a:lnTo>
                    <a:pt x="339" y="30"/>
                  </a:lnTo>
                  <a:lnTo>
                    <a:pt x="335" y="34"/>
                  </a:lnTo>
                  <a:lnTo>
                    <a:pt x="333" y="32"/>
                  </a:lnTo>
                  <a:lnTo>
                    <a:pt x="339" y="28"/>
                  </a:lnTo>
                  <a:lnTo>
                    <a:pt x="335" y="26"/>
                  </a:lnTo>
                  <a:lnTo>
                    <a:pt x="335" y="26"/>
                  </a:lnTo>
                  <a:lnTo>
                    <a:pt x="329" y="30"/>
                  </a:lnTo>
                  <a:lnTo>
                    <a:pt x="329" y="28"/>
                  </a:lnTo>
                  <a:lnTo>
                    <a:pt x="326" y="26"/>
                  </a:lnTo>
                  <a:lnTo>
                    <a:pt x="329" y="20"/>
                  </a:lnTo>
                  <a:lnTo>
                    <a:pt x="329" y="20"/>
                  </a:lnTo>
                  <a:lnTo>
                    <a:pt x="329" y="18"/>
                  </a:lnTo>
                  <a:lnTo>
                    <a:pt x="326" y="17"/>
                  </a:lnTo>
                  <a:lnTo>
                    <a:pt x="326" y="17"/>
                  </a:lnTo>
                  <a:lnTo>
                    <a:pt x="322" y="13"/>
                  </a:lnTo>
                  <a:lnTo>
                    <a:pt x="322" y="7"/>
                  </a:lnTo>
                  <a:lnTo>
                    <a:pt x="318" y="5"/>
                  </a:lnTo>
                  <a:lnTo>
                    <a:pt x="316" y="7"/>
                  </a:lnTo>
                  <a:lnTo>
                    <a:pt x="316" y="11"/>
                  </a:lnTo>
                  <a:lnTo>
                    <a:pt x="312" y="15"/>
                  </a:lnTo>
                  <a:lnTo>
                    <a:pt x="311" y="15"/>
                  </a:lnTo>
                  <a:lnTo>
                    <a:pt x="312" y="11"/>
                  </a:lnTo>
                  <a:lnTo>
                    <a:pt x="312" y="7"/>
                  </a:lnTo>
                  <a:lnTo>
                    <a:pt x="309" y="7"/>
                  </a:lnTo>
                  <a:lnTo>
                    <a:pt x="309" y="17"/>
                  </a:lnTo>
                  <a:lnTo>
                    <a:pt x="305" y="17"/>
                  </a:lnTo>
                  <a:lnTo>
                    <a:pt x="299" y="24"/>
                  </a:lnTo>
                  <a:lnTo>
                    <a:pt x="299" y="30"/>
                  </a:lnTo>
                  <a:lnTo>
                    <a:pt x="294" y="37"/>
                  </a:lnTo>
                  <a:lnTo>
                    <a:pt x="290" y="37"/>
                  </a:lnTo>
                  <a:lnTo>
                    <a:pt x="284" y="39"/>
                  </a:lnTo>
                  <a:lnTo>
                    <a:pt x="282" y="39"/>
                  </a:lnTo>
                  <a:lnTo>
                    <a:pt x="284" y="39"/>
                  </a:lnTo>
                  <a:lnTo>
                    <a:pt x="282" y="43"/>
                  </a:lnTo>
                  <a:lnTo>
                    <a:pt x="284" y="43"/>
                  </a:lnTo>
                  <a:lnTo>
                    <a:pt x="290" y="43"/>
                  </a:lnTo>
                  <a:lnTo>
                    <a:pt x="288" y="45"/>
                  </a:lnTo>
                  <a:lnTo>
                    <a:pt x="284" y="45"/>
                  </a:lnTo>
                  <a:lnTo>
                    <a:pt x="284" y="47"/>
                  </a:lnTo>
                  <a:lnTo>
                    <a:pt x="284" y="49"/>
                  </a:lnTo>
                  <a:lnTo>
                    <a:pt x="286" y="54"/>
                  </a:lnTo>
                  <a:lnTo>
                    <a:pt x="284" y="58"/>
                  </a:lnTo>
                  <a:lnTo>
                    <a:pt x="282" y="54"/>
                  </a:lnTo>
                  <a:lnTo>
                    <a:pt x="282" y="52"/>
                  </a:lnTo>
                  <a:lnTo>
                    <a:pt x="280" y="49"/>
                  </a:lnTo>
                  <a:lnTo>
                    <a:pt x="280" y="49"/>
                  </a:lnTo>
                  <a:lnTo>
                    <a:pt x="280" y="47"/>
                  </a:lnTo>
                  <a:lnTo>
                    <a:pt x="279" y="47"/>
                  </a:lnTo>
                  <a:lnTo>
                    <a:pt x="277" y="50"/>
                  </a:lnTo>
                  <a:lnTo>
                    <a:pt x="279" y="60"/>
                  </a:lnTo>
                  <a:lnTo>
                    <a:pt x="277" y="60"/>
                  </a:lnTo>
                  <a:lnTo>
                    <a:pt x="273" y="58"/>
                  </a:lnTo>
                  <a:lnTo>
                    <a:pt x="269" y="52"/>
                  </a:lnTo>
                  <a:lnTo>
                    <a:pt x="269" y="52"/>
                  </a:lnTo>
                  <a:lnTo>
                    <a:pt x="265" y="50"/>
                  </a:lnTo>
                  <a:lnTo>
                    <a:pt x="264" y="54"/>
                  </a:lnTo>
                  <a:lnTo>
                    <a:pt x="264" y="58"/>
                  </a:lnTo>
                  <a:lnTo>
                    <a:pt x="256" y="62"/>
                  </a:lnTo>
                  <a:lnTo>
                    <a:pt x="256" y="67"/>
                  </a:lnTo>
                  <a:lnTo>
                    <a:pt x="250" y="69"/>
                  </a:lnTo>
                  <a:lnTo>
                    <a:pt x="248" y="73"/>
                  </a:lnTo>
                  <a:lnTo>
                    <a:pt x="245" y="79"/>
                  </a:lnTo>
                  <a:lnTo>
                    <a:pt x="239" y="82"/>
                  </a:lnTo>
                  <a:lnTo>
                    <a:pt x="224" y="86"/>
                  </a:lnTo>
                  <a:lnTo>
                    <a:pt x="222" y="86"/>
                  </a:lnTo>
                  <a:lnTo>
                    <a:pt x="224" y="92"/>
                  </a:lnTo>
                  <a:lnTo>
                    <a:pt x="226" y="94"/>
                  </a:lnTo>
                  <a:lnTo>
                    <a:pt x="224" y="94"/>
                  </a:lnTo>
                  <a:lnTo>
                    <a:pt x="220" y="94"/>
                  </a:lnTo>
                  <a:lnTo>
                    <a:pt x="216" y="96"/>
                  </a:lnTo>
                  <a:lnTo>
                    <a:pt x="215" y="98"/>
                  </a:lnTo>
                  <a:lnTo>
                    <a:pt x="213" y="101"/>
                  </a:lnTo>
                  <a:lnTo>
                    <a:pt x="213" y="105"/>
                  </a:lnTo>
                  <a:lnTo>
                    <a:pt x="209" y="111"/>
                  </a:lnTo>
                  <a:lnTo>
                    <a:pt x="209" y="113"/>
                  </a:lnTo>
                  <a:lnTo>
                    <a:pt x="201" y="111"/>
                  </a:lnTo>
                  <a:lnTo>
                    <a:pt x="196" y="109"/>
                  </a:lnTo>
                  <a:lnTo>
                    <a:pt x="190" y="109"/>
                  </a:lnTo>
                  <a:lnTo>
                    <a:pt x="186" y="105"/>
                  </a:lnTo>
                  <a:lnTo>
                    <a:pt x="184" y="101"/>
                  </a:lnTo>
                  <a:lnTo>
                    <a:pt x="183" y="101"/>
                  </a:lnTo>
                  <a:lnTo>
                    <a:pt x="183" y="101"/>
                  </a:lnTo>
                  <a:lnTo>
                    <a:pt x="183" y="101"/>
                  </a:lnTo>
                  <a:lnTo>
                    <a:pt x="183" y="101"/>
                  </a:lnTo>
                  <a:close/>
                  <a:moveTo>
                    <a:pt x="316" y="0"/>
                  </a:moveTo>
                  <a:lnTo>
                    <a:pt x="311" y="1"/>
                  </a:lnTo>
                  <a:lnTo>
                    <a:pt x="312" y="1"/>
                  </a:lnTo>
                  <a:lnTo>
                    <a:pt x="316" y="1"/>
                  </a:lnTo>
                  <a:lnTo>
                    <a:pt x="316" y="0"/>
                  </a:lnTo>
                  <a:lnTo>
                    <a:pt x="316" y="0"/>
                  </a:lnTo>
                  <a:lnTo>
                    <a:pt x="316" y="0"/>
                  </a:lnTo>
                  <a:lnTo>
                    <a:pt x="316" y="0"/>
                  </a:lnTo>
                  <a:close/>
                  <a:moveTo>
                    <a:pt x="320" y="0"/>
                  </a:moveTo>
                  <a:lnTo>
                    <a:pt x="316" y="1"/>
                  </a:lnTo>
                  <a:lnTo>
                    <a:pt x="318" y="5"/>
                  </a:lnTo>
                  <a:lnTo>
                    <a:pt x="322" y="1"/>
                  </a:lnTo>
                  <a:lnTo>
                    <a:pt x="322" y="1"/>
                  </a:lnTo>
                  <a:lnTo>
                    <a:pt x="320" y="0"/>
                  </a:lnTo>
                  <a:lnTo>
                    <a:pt x="320" y="0"/>
                  </a:lnTo>
                  <a:lnTo>
                    <a:pt x="320" y="0"/>
                  </a:lnTo>
                  <a:lnTo>
                    <a:pt x="320" y="0"/>
                  </a:lnTo>
                  <a:close/>
                  <a:moveTo>
                    <a:pt x="216" y="94"/>
                  </a:moveTo>
                  <a:lnTo>
                    <a:pt x="215" y="96"/>
                  </a:lnTo>
                  <a:lnTo>
                    <a:pt x="216" y="92"/>
                  </a:lnTo>
                  <a:lnTo>
                    <a:pt x="216" y="94"/>
                  </a:lnTo>
                  <a:lnTo>
                    <a:pt x="216" y="94"/>
                  </a:lnTo>
                  <a:lnTo>
                    <a:pt x="216" y="94"/>
                  </a:lnTo>
                  <a:lnTo>
                    <a:pt x="216" y="94"/>
                  </a:lnTo>
                  <a:close/>
                  <a:moveTo>
                    <a:pt x="220" y="94"/>
                  </a:moveTo>
                  <a:lnTo>
                    <a:pt x="218" y="94"/>
                  </a:lnTo>
                  <a:lnTo>
                    <a:pt x="216" y="92"/>
                  </a:lnTo>
                  <a:lnTo>
                    <a:pt x="218" y="92"/>
                  </a:lnTo>
                  <a:lnTo>
                    <a:pt x="220" y="94"/>
                  </a:lnTo>
                  <a:lnTo>
                    <a:pt x="220" y="94"/>
                  </a:lnTo>
                  <a:lnTo>
                    <a:pt x="220" y="94"/>
                  </a:lnTo>
                  <a:lnTo>
                    <a:pt x="220" y="94"/>
                  </a:lnTo>
                  <a:close/>
                  <a:moveTo>
                    <a:pt x="222" y="86"/>
                  </a:moveTo>
                  <a:lnTo>
                    <a:pt x="224" y="92"/>
                  </a:lnTo>
                  <a:lnTo>
                    <a:pt x="220" y="94"/>
                  </a:lnTo>
                  <a:lnTo>
                    <a:pt x="218" y="90"/>
                  </a:lnTo>
                  <a:lnTo>
                    <a:pt x="218" y="88"/>
                  </a:lnTo>
                  <a:lnTo>
                    <a:pt x="218" y="88"/>
                  </a:lnTo>
                  <a:lnTo>
                    <a:pt x="220" y="88"/>
                  </a:lnTo>
                  <a:lnTo>
                    <a:pt x="222" y="86"/>
                  </a:lnTo>
                  <a:lnTo>
                    <a:pt x="222" y="86"/>
                  </a:lnTo>
                  <a:lnTo>
                    <a:pt x="222" y="86"/>
                  </a:lnTo>
                  <a:lnTo>
                    <a:pt x="222" y="86"/>
                  </a:lnTo>
                  <a:close/>
                  <a:moveTo>
                    <a:pt x="0" y="17"/>
                  </a:moveTo>
                  <a:lnTo>
                    <a:pt x="2" y="13"/>
                  </a:lnTo>
                  <a:lnTo>
                    <a:pt x="4" y="9"/>
                  </a:lnTo>
                  <a:lnTo>
                    <a:pt x="8" y="13"/>
                  </a:lnTo>
                  <a:lnTo>
                    <a:pt x="13" y="15"/>
                  </a:lnTo>
                  <a:lnTo>
                    <a:pt x="15" y="17"/>
                  </a:lnTo>
                  <a:lnTo>
                    <a:pt x="17" y="17"/>
                  </a:lnTo>
                  <a:lnTo>
                    <a:pt x="21" y="18"/>
                  </a:lnTo>
                  <a:lnTo>
                    <a:pt x="21" y="24"/>
                  </a:lnTo>
                  <a:lnTo>
                    <a:pt x="17" y="26"/>
                  </a:lnTo>
                  <a:lnTo>
                    <a:pt x="17" y="28"/>
                  </a:lnTo>
                  <a:lnTo>
                    <a:pt x="23" y="30"/>
                  </a:lnTo>
                  <a:lnTo>
                    <a:pt x="26" y="26"/>
                  </a:lnTo>
                  <a:lnTo>
                    <a:pt x="30" y="26"/>
                  </a:lnTo>
                  <a:lnTo>
                    <a:pt x="32" y="28"/>
                  </a:lnTo>
                  <a:lnTo>
                    <a:pt x="36" y="26"/>
                  </a:lnTo>
                  <a:lnTo>
                    <a:pt x="36" y="24"/>
                  </a:lnTo>
                  <a:lnTo>
                    <a:pt x="36" y="24"/>
                  </a:lnTo>
                  <a:lnTo>
                    <a:pt x="36" y="24"/>
                  </a:lnTo>
                  <a:lnTo>
                    <a:pt x="40" y="24"/>
                  </a:lnTo>
                  <a:lnTo>
                    <a:pt x="41" y="20"/>
                  </a:lnTo>
                  <a:lnTo>
                    <a:pt x="41" y="20"/>
                  </a:lnTo>
                  <a:lnTo>
                    <a:pt x="45" y="24"/>
                  </a:lnTo>
                  <a:lnTo>
                    <a:pt x="60" y="39"/>
                  </a:lnTo>
                  <a:lnTo>
                    <a:pt x="62" y="45"/>
                  </a:lnTo>
                  <a:lnTo>
                    <a:pt x="66" y="52"/>
                  </a:lnTo>
                  <a:lnTo>
                    <a:pt x="62" y="54"/>
                  </a:lnTo>
                  <a:lnTo>
                    <a:pt x="62" y="64"/>
                  </a:lnTo>
                  <a:lnTo>
                    <a:pt x="62" y="64"/>
                  </a:lnTo>
                  <a:lnTo>
                    <a:pt x="62" y="67"/>
                  </a:lnTo>
                  <a:lnTo>
                    <a:pt x="66" y="69"/>
                  </a:lnTo>
                  <a:lnTo>
                    <a:pt x="66" y="79"/>
                  </a:lnTo>
                  <a:lnTo>
                    <a:pt x="66" y="82"/>
                  </a:lnTo>
                  <a:lnTo>
                    <a:pt x="70" y="86"/>
                  </a:lnTo>
                  <a:lnTo>
                    <a:pt x="73" y="86"/>
                  </a:lnTo>
                  <a:lnTo>
                    <a:pt x="75" y="88"/>
                  </a:lnTo>
                  <a:lnTo>
                    <a:pt x="73" y="90"/>
                  </a:lnTo>
                  <a:lnTo>
                    <a:pt x="75" y="96"/>
                  </a:lnTo>
                  <a:lnTo>
                    <a:pt x="75" y="98"/>
                  </a:lnTo>
                  <a:lnTo>
                    <a:pt x="77" y="98"/>
                  </a:lnTo>
                  <a:lnTo>
                    <a:pt x="77" y="98"/>
                  </a:lnTo>
                  <a:lnTo>
                    <a:pt x="77" y="101"/>
                  </a:lnTo>
                  <a:lnTo>
                    <a:pt x="83" y="107"/>
                  </a:lnTo>
                  <a:lnTo>
                    <a:pt x="83" y="111"/>
                  </a:lnTo>
                  <a:lnTo>
                    <a:pt x="79" y="111"/>
                  </a:lnTo>
                  <a:lnTo>
                    <a:pt x="79" y="109"/>
                  </a:lnTo>
                  <a:lnTo>
                    <a:pt x="79" y="107"/>
                  </a:lnTo>
                  <a:lnTo>
                    <a:pt x="77" y="105"/>
                  </a:lnTo>
                  <a:lnTo>
                    <a:pt x="77" y="107"/>
                  </a:lnTo>
                  <a:lnTo>
                    <a:pt x="77" y="109"/>
                  </a:lnTo>
                  <a:lnTo>
                    <a:pt x="75" y="111"/>
                  </a:lnTo>
                  <a:lnTo>
                    <a:pt x="77" y="111"/>
                  </a:lnTo>
                  <a:lnTo>
                    <a:pt x="77" y="111"/>
                  </a:lnTo>
                  <a:lnTo>
                    <a:pt x="73" y="115"/>
                  </a:lnTo>
                  <a:lnTo>
                    <a:pt x="73" y="111"/>
                  </a:lnTo>
                  <a:lnTo>
                    <a:pt x="72" y="113"/>
                  </a:lnTo>
                  <a:lnTo>
                    <a:pt x="68" y="111"/>
                  </a:lnTo>
                  <a:lnTo>
                    <a:pt x="66" y="109"/>
                  </a:lnTo>
                  <a:lnTo>
                    <a:pt x="60" y="107"/>
                  </a:lnTo>
                  <a:lnTo>
                    <a:pt x="55" y="105"/>
                  </a:lnTo>
                  <a:lnTo>
                    <a:pt x="51" y="101"/>
                  </a:lnTo>
                  <a:lnTo>
                    <a:pt x="49" y="101"/>
                  </a:lnTo>
                  <a:lnTo>
                    <a:pt x="47" y="101"/>
                  </a:lnTo>
                  <a:lnTo>
                    <a:pt x="43" y="101"/>
                  </a:lnTo>
                  <a:lnTo>
                    <a:pt x="40" y="96"/>
                  </a:lnTo>
                  <a:lnTo>
                    <a:pt x="40" y="92"/>
                  </a:lnTo>
                  <a:lnTo>
                    <a:pt x="34" y="88"/>
                  </a:lnTo>
                  <a:lnTo>
                    <a:pt x="26" y="86"/>
                  </a:lnTo>
                  <a:lnTo>
                    <a:pt x="26" y="82"/>
                  </a:lnTo>
                  <a:lnTo>
                    <a:pt x="26" y="82"/>
                  </a:lnTo>
                  <a:lnTo>
                    <a:pt x="26" y="79"/>
                  </a:lnTo>
                  <a:lnTo>
                    <a:pt x="26" y="75"/>
                  </a:lnTo>
                  <a:lnTo>
                    <a:pt x="23" y="73"/>
                  </a:lnTo>
                  <a:lnTo>
                    <a:pt x="17" y="67"/>
                  </a:lnTo>
                  <a:lnTo>
                    <a:pt x="15" y="67"/>
                  </a:lnTo>
                  <a:lnTo>
                    <a:pt x="11" y="64"/>
                  </a:lnTo>
                  <a:lnTo>
                    <a:pt x="13" y="62"/>
                  </a:lnTo>
                  <a:lnTo>
                    <a:pt x="9" y="58"/>
                  </a:lnTo>
                  <a:lnTo>
                    <a:pt x="9" y="54"/>
                  </a:lnTo>
                  <a:lnTo>
                    <a:pt x="11" y="52"/>
                  </a:lnTo>
                  <a:lnTo>
                    <a:pt x="11" y="47"/>
                  </a:lnTo>
                  <a:lnTo>
                    <a:pt x="9" y="43"/>
                  </a:lnTo>
                  <a:lnTo>
                    <a:pt x="8" y="39"/>
                  </a:lnTo>
                  <a:lnTo>
                    <a:pt x="6" y="24"/>
                  </a:lnTo>
                  <a:lnTo>
                    <a:pt x="0" y="17"/>
                  </a:lnTo>
                  <a:lnTo>
                    <a:pt x="0" y="17"/>
                  </a:lnTo>
                  <a:lnTo>
                    <a:pt x="0" y="17"/>
                  </a:lnTo>
                  <a:close/>
                </a:path>
              </a:pathLst>
            </a:custGeom>
            <a:solidFill>
              <a:schemeClr val="tx2"/>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515" name="Freeform 200">
              <a:extLst>
                <a:ext uri="{FF2B5EF4-FFF2-40B4-BE49-F238E27FC236}">
                  <a16:creationId xmlns:a16="http://schemas.microsoft.com/office/drawing/2014/main" id="{8A88A2D5-FD7E-4D96-8365-46477A3AD45B}"/>
                </a:ext>
              </a:extLst>
            </p:cNvPr>
            <p:cNvSpPr>
              <a:spLocks noEditPoints="1"/>
            </p:cNvSpPr>
            <p:nvPr/>
          </p:nvSpPr>
          <p:spPr bwMode="auto">
            <a:xfrm>
              <a:off x="9949559" y="2644797"/>
              <a:ext cx="53170" cy="103191"/>
            </a:xfrm>
            <a:custGeom>
              <a:avLst/>
              <a:gdLst/>
              <a:ahLst/>
              <a:cxnLst>
                <a:cxn ang="0">
                  <a:pos x="9" y="13"/>
                </a:cxn>
                <a:cxn ang="0">
                  <a:pos x="19" y="11"/>
                </a:cxn>
                <a:cxn ang="0">
                  <a:pos x="34" y="9"/>
                </a:cxn>
                <a:cxn ang="0">
                  <a:pos x="55" y="0"/>
                </a:cxn>
                <a:cxn ang="0">
                  <a:pos x="75" y="7"/>
                </a:cxn>
                <a:cxn ang="0">
                  <a:pos x="79" y="20"/>
                </a:cxn>
                <a:cxn ang="0">
                  <a:pos x="100" y="33"/>
                </a:cxn>
                <a:cxn ang="0">
                  <a:pos x="111" y="35"/>
                </a:cxn>
                <a:cxn ang="0">
                  <a:pos x="94" y="41"/>
                </a:cxn>
                <a:cxn ang="0">
                  <a:pos x="88" y="48"/>
                </a:cxn>
                <a:cxn ang="0">
                  <a:pos x="81" y="52"/>
                </a:cxn>
                <a:cxn ang="0">
                  <a:pos x="81" y="64"/>
                </a:cxn>
                <a:cxn ang="0">
                  <a:pos x="73" y="69"/>
                </a:cxn>
                <a:cxn ang="0">
                  <a:pos x="70" y="88"/>
                </a:cxn>
                <a:cxn ang="0">
                  <a:pos x="77" y="99"/>
                </a:cxn>
                <a:cxn ang="0">
                  <a:pos x="88" y="114"/>
                </a:cxn>
                <a:cxn ang="0">
                  <a:pos x="120" y="139"/>
                </a:cxn>
                <a:cxn ang="0">
                  <a:pos x="134" y="158"/>
                </a:cxn>
                <a:cxn ang="0">
                  <a:pos x="141" y="178"/>
                </a:cxn>
                <a:cxn ang="0">
                  <a:pos x="147" y="195"/>
                </a:cxn>
                <a:cxn ang="0">
                  <a:pos x="152" y="212"/>
                </a:cxn>
                <a:cxn ang="0">
                  <a:pos x="149" y="216"/>
                </a:cxn>
                <a:cxn ang="0">
                  <a:pos x="147" y="227"/>
                </a:cxn>
                <a:cxn ang="0">
                  <a:pos x="139" y="242"/>
                </a:cxn>
                <a:cxn ang="0">
                  <a:pos x="124" y="254"/>
                </a:cxn>
                <a:cxn ang="0">
                  <a:pos x="103" y="258"/>
                </a:cxn>
                <a:cxn ang="0">
                  <a:pos x="103" y="259"/>
                </a:cxn>
                <a:cxn ang="0">
                  <a:pos x="100" y="269"/>
                </a:cxn>
                <a:cxn ang="0">
                  <a:pos x="94" y="271"/>
                </a:cxn>
                <a:cxn ang="0">
                  <a:pos x="92" y="276"/>
                </a:cxn>
                <a:cxn ang="0">
                  <a:pos x="81" y="288"/>
                </a:cxn>
                <a:cxn ang="0">
                  <a:pos x="70" y="291"/>
                </a:cxn>
                <a:cxn ang="0">
                  <a:pos x="70" y="282"/>
                </a:cxn>
                <a:cxn ang="0">
                  <a:pos x="79" y="263"/>
                </a:cxn>
                <a:cxn ang="0">
                  <a:pos x="64" y="263"/>
                </a:cxn>
                <a:cxn ang="0">
                  <a:pos x="73" y="246"/>
                </a:cxn>
                <a:cxn ang="0">
                  <a:pos x="98" y="250"/>
                </a:cxn>
                <a:cxn ang="0">
                  <a:pos x="92" y="231"/>
                </a:cxn>
                <a:cxn ang="0">
                  <a:pos x="115" y="220"/>
                </a:cxn>
                <a:cxn ang="0">
                  <a:pos x="113" y="188"/>
                </a:cxn>
                <a:cxn ang="0">
                  <a:pos x="109" y="171"/>
                </a:cxn>
                <a:cxn ang="0">
                  <a:pos x="111" y="150"/>
                </a:cxn>
                <a:cxn ang="0">
                  <a:pos x="100" y="141"/>
                </a:cxn>
                <a:cxn ang="0">
                  <a:pos x="92" y="131"/>
                </a:cxn>
                <a:cxn ang="0">
                  <a:pos x="75" y="113"/>
                </a:cxn>
                <a:cxn ang="0">
                  <a:pos x="47" y="94"/>
                </a:cxn>
                <a:cxn ang="0">
                  <a:pos x="39" y="77"/>
                </a:cxn>
                <a:cxn ang="0">
                  <a:pos x="58" y="64"/>
                </a:cxn>
                <a:cxn ang="0">
                  <a:pos x="43" y="50"/>
                </a:cxn>
                <a:cxn ang="0">
                  <a:pos x="13" y="37"/>
                </a:cxn>
                <a:cxn ang="0">
                  <a:pos x="0" y="18"/>
                </a:cxn>
                <a:cxn ang="0">
                  <a:pos x="53" y="265"/>
                </a:cxn>
                <a:cxn ang="0">
                  <a:pos x="51" y="259"/>
                </a:cxn>
              </a:cxnLst>
              <a:rect l="0" t="0" r="r" b="b"/>
              <a:pathLst>
                <a:path w="152" h="295">
                  <a:moveTo>
                    <a:pt x="0" y="18"/>
                  </a:moveTo>
                  <a:lnTo>
                    <a:pt x="0" y="18"/>
                  </a:lnTo>
                  <a:lnTo>
                    <a:pt x="0" y="18"/>
                  </a:lnTo>
                  <a:lnTo>
                    <a:pt x="4" y="15"/>
                  </a:lnTo>
                  <a:lnTo>
                    <a:pt x="6" y="15"/>
                  </a:lnTo>
                  <a:lnTo>
                    <a:pt x="9" y="13"/>
                  </a:lnTo>
                  <a:lnTo>
                    <a:pt x="13" y="13"/>
                  </a:lnTo>
                  <a:lnTo>
                    <a:pt x="13" y="15"/>
                  </a:lnTo>
                  <a:lnTo>
                    <a:pt x="13" y="16"/>
                  </a:lnTo>
                  <a:lnTo>
                    <a:pt x="15" y="16"/>
                  </a:lnTo>
                  <a:lnTo>
                    <a:pt x="15" y="13"/>
                  </a:lnTo>
                  <a:lnTo>
                    <a:pt x="19" y="11"/>
                  </a:lnTo>
                  <a:lnTo>
                    <a:pt x="23" y="15"/>
                  </a:lnTo>
                  <a:lnTo>
                    <a:pt x="24" y="13"/>
                  </a:lnTo>
                  <a:lnTo>
                    <a:pt x="26" y="13"/>
                  </a:lnTo>
                  <a:lnTo>
                    <a:pt x="28" y="15"/>
                  </a:lnTo>
                  <a:lnTo>
                    <a:pt x="32" y="13"/>
                  </a:lnTo>
                  <a:lnTo>
                    <a:pt x="34" y="9"/>
                  </a:lnTo>
                  <a:lnTo>
                    <a:pt x="38" y="9"/>
                  </a:lnTo>
                  <a:lnTo>
                    <a:pt x="39" y="11"/>
                  </a:lnTo>
                  <a:lnTo>
                    <a:pt x="47" y="9"/>
                  </a:lnTo>
                  <a:lnTo>
                    <a:pt x="45" y="1"/>
                  </a:lnTo>
                  <a:lnTo>
                    <a:pt x="51" y="0"/>
                  </a:lnTo>
                  <a:lnTo>
                    <a:pt x="55" y="0"/>
                  </a:lnTo>
                  <a:lnTo>
                    <a:pt x="58" y="0"/>
                  </a:lnTo>
                  <a:lnTo>
                    <a:pt x="62" y="1"/>
                  </a:lnTo>
                  <a:lnTo>
                    <a:pt x="62" y="3"/>
                  </a:lnTo>
                  <a:lnTo>
                    <a:pt x="64" y="3"/>
                  </a:lnTo>
                  <a:lnTo>
                    <a:pt x="68" y="7"/>
                  </a:lnTo>
                  <a:lnTo>
                    <a:pt x="75" y="7"/>
                  </a:lnTo>
                  <a:lnTo>
                    <a:pt x="77" y="9"/>
                  </a:lnTo>
                  <a:lnTo>
                    <a:pt x="83" y="7"/>
                  </a:lnTo>
                  <a:lnTo>
                    <a:pt x="85" y="9"/>
                  </a:lnTo>
                  <a:lnTo>
                    <a:pt x="85" y="13"/>
                  </a:lnTo>
                  <a:lnTo>
                    <a:pt x="83" y="13"/>
                  </a:lnTo>
                  <a:lnTo>
                    <a:pt x="79" y="20"/>
                  </a:lnTo>
                  <a:lnTo>
                    <a:pt x="83" y="20"/>
                  </a:lnTo>
                  <a:lnTo>
                    <a:pt x="83" y="24"/>
                  </a:lnTo>
                  <a:lnTo>
                    <a:pt x="92" y="26"/>
                  </a:lnTo>
                  <a:lnTo>
                    <a:pt x="92" y="30"/>
                  </a:lnTo>
                  <a:lnTo>
                    <a:pt x="94" y="33"/>
                  </a:lnTo>
                  <a:lnTo>
                    <a:pt x="100" y="33"/>
                  </a:lnTo>
                  <a:lnTo>
                    <a:pt x="103" y="33"/>
                  </a:lnTo>
                  <a:lnTo>
                    <a:pt x="103" y="33"/>
                  </a:lnTo>
                  <a:lnTo>
                    <a:pt x="107" y="33"/>
                  </a:lnTo>
                  <a:lnTo>
                    <a:pt x="109" y="33"/>
                  </a:lnTo>
                  <a:lnTo>
                    <a:pt x="109" y="33"/>
                  </a:lnTo>
                  <a:lnTo>
                    <a:pt x="111" y="35"/>
                  </a:lnTo>
                  <a:lnTo>
                    <a:pt x="109" y="37"/>
                  </a:lnTo>
                  <a:lnTo>
                    <a:pt x="107" y="39"/>
                  </a:lnTo>
                  <a:lnTo>
                    <a:pt x="107" y="39"/>
                  </a:lnTo>
                  <a:lnTo>
                    <a:pt x="103" y="41"/>
                  </a:lnTo>
                  <a:lnTo>
                    <a:pt x="100" y="41"/>
                  </a:lnTo>
                  <a:lnTo>
                    <a:pt x="94" y="41"/>
                  </a:lnTo>
                  <a:lnTo>
                    <a:pt x="94" y="43"/>
                  </a:lnTo>
                  <a:lnTo>
                    <a:pt x="94" y="45"/>
                  </a:lnTo>
                  <a:lnTo>
                    <a:pt x="94" y="45"/>
                  </a:lnTo>
                  <a:lnTo>
                    <a:pt x="94" y="48"/>
                  </a:lnTo>
                  <a:lnTo>
                    <a:pt x="92" y="48"/>
                  </a:lnTo>
                  <a:lnTo>
                    <a:pt x="88" y="48"/>
                  </a:lnTo>
                  <a:lnTo>
                    <a:pt x="87" y="50"/>
                  </a:lnTo>
                  <a:lnTo>
                    <a:pt x="87" y="50"/>
                  </a:lnTo>
                  <a:lnTo>
                    <a:pt x="85" y="48"/>
                  </a:lnTo>
                  <a:lnTo>
                    <a:pt x="83" y="48"/>
                  </a:lnTo>
                  <a:lnTo>
                    <a:pt x="83" y="50"/>
                  </a:lnTo>
                  <a:lnTo>
                    <a:pt x="81" y="52"/>
                  </a:lnTo>
                  <a:lnTo>
                    <a:pt x="83" y="54"/>
                  </a:lnTo>
                  <a:lnTo>
                    <a:pt x="83" y="58"/>
                  </a:lnTo>
                  <a:lnTo>
                    <a:pt x="83" y="58"/>
                  </a:lnTo>
                  <a:lnTo>
                    <a:pt x="81" y="60"/>
                  </a:lnTo>
                  <a:lnTo>
                    <a:pt x="83" y="62"/>
                  </a:lnTo>
                  <a:lnTo>
                    <a:pt x="81" y="64"/>
                  </a:lnTo>
                  <a:lnTo>
                    <a:pt x="81" y="64"/>
                  </a:lnTo>
                  <a:lnTo>
                    <a:pt x="77" y="69"/>
                  </a:lnTo>
                  <a:lnTo>
                    <a:pt x="75" y="69"/>
                  </a:lnTo>
                  <a:lnTo>
                    <a:pt x="73" y="67"/>
                  </a:lnTo>
                  <a:lnTo>
                    <a:pt x="73" y="69"/>
                  </a:lnTo>
                  <a:lnTo>
                    <a:pt x="73" y="69"/>
                  </a:lnTo>
                  <a:lnTo>
                    <a:pt x="73" y="73"/>
                  </a:lnTo>
                  <a:lnTo>
                    <a:pt x="70" y="75"/>
                  </a:lnTo>
                  <a:lnTo>
                    <a:pt x="70" y="79"/>
                  </a:lnTo>
                  <a:lnTo>
                    <a:pt x="73" y="79"/>
                  </a:lnTo>
                  <a:lnTo>
                    <a:pt x="73" y="79"/>
                  </a:lnTo>
                  <a:lnTo>
                    <a:pt x="70" y="88"/>
                  </a:lnTo>
                  <a:lnTo>
                    <a:pt x="70" y="88"/>
                  </a:lnTo>
                  <a:lnTo>
                    <a:pt x="73" y="92"/>
                  </a:lnTo>
                  <a:lnTo>
                    <a:pt x="73" y="94"/>
                  </a:lnTo>
                  <a:lnTo>
                    <a:pt x="70" y="96"/>
                  </a:lnTo>
                  <a:lnTo>
                    <a:pt x="73" y="96"/>
                  </a:lnTo>
                  <a:lnTo>
                    <a:pt x="77" y="99"/>
                  </a:lnTo>
                  <a:lnTo>
                    <a:pt x="83" y="103"/>
                  </a:lnTo>
                  <a:lnTo>
                    <a:pt x="85" y="103"/>
                  </a:lnTo>
                  <a:lnTo>
                    <a:pt x="87" y="109"/>
                  </a:lnTo>
                  <a:lnTo>
                    <a:pt x="87" y="109"/>
                  </a:lnTo>
                  <a:lnTo>
                    <a:pt x="87" y="113"/>
                  </a:lnTo>
                  <a:lnTo>
                    <a:pt x="88" y="114"/>
                  </a:lnTo>
                  <a:lnTo>
                    <a:pt x="88" y="118"/>
                  </a:lnTo>
                  <a:lnTo>
                    <a:pt x="94" y="124"/>
                  </a:lnTo>
                  <a:lnTo>
                    <a:pt x="100" y="126"/>
                  </a:lnTo>
                  <a:lnTo>
                    <a:pt x="100" y="128"/>
                  </a:lnTo>
                  <a:lnTo>
                    <a:pt x="111" y="133"/>
                  </a:lnTo>
                  <a:lnTo>
                    <a:pt x="120" y="139"/>
                  </a:lnTo>
                  <a:lnTo>
                    <a:pt x="122" y="143"/>
                  </a:lnTo>
                  <a:lnTo>
                    <a:pt x="128" y="148"/>
                  </a:lnTo>
                  <a:lnTo>
                    <a:pt x="134" y="154"/>
                  </a:lnTo>
                  <a:lnTo>
                    <a:pt x="134" y="158"/>
                  </a:lnTo>
                  <a:lnTo>
                    <a:pt x="134" y="158"/>
                  </a:lnTo>
                  <a:lnTo>
                    <a:pt x="134" y="158"/>
                  </a:lnTo>
                  <a:lnTo>
                    <a:pt x="137" y="163"/>
                  </a:lnTo>
                  <a:lnTo>
                    <a:pt x="137" y="167"/>
                  </a:lnTo>
                  <a:lnTo>
                    <a:pt x="139" y="167"/>
                  </a:lnTo>
                  <a:lnTo>
                    <a:pt x="137" y="167"/>
                  </a:lnTo>
                  <a:lnTo>
                    <a:pt x="141" y="173"/>
                  </a:lnTo>
                  <a:lnTo>
                    <a:pt x="141" y="178"/>
                  </a:lnTo>
                  <a:lnTo>
                    <a:pt x="143" y="180"/>
                  </a:lnTo>
                  <a:lnTo>
                    <a:pt x="145" y="186"/>
                  </a:lnTo>
                  <a:lnTo>
                    <a:pt x="147" y="188"/>
                  </a:lnTo>
                  <a:lnTo>
                    <a:pt x="147" y="192"/>
                  </a:lnTo>
                  <a:lnTo>
                    <a:pt x="147" y="192"/>
                  </a:lnTo>
                  <a:lnTo>
                    <a:pt x="147" y="195"/>
                  </a:lnTo>
                  <a:lnTo>
                    <a:pt x="147" y="197"/>
                  </a:lnTo>
                  <a:lnTo>
                    <a:pt x="147" y="201"/>
                  </a:lnTo>
                  <a:lnTo>
                    <a:pt x="149" y="203"/>
                  </a:lnTo>
                  <a:lnTo>
                    <a:pt x="149" y="205"/>
                  </a:lnTo>
                  <a:lnTo>
                    <a:pt x="151" y="207"/>
                  </a:lnTo>
                  <a:lnTo>
                    <a:pt x="152" y="212"/>
                  </a:lnTo>
                  <a:lnTo>
                    <a:pt x="152" y="214"/>
                  </a:lnTo>
                  <a:lnTo>
                    <a:pt x="151" y="214"/>
                  </a:lnTo>
                  <a:lnTo>
                    <a:pt x="151" y="212"/>
                  </a:lnTo>
                  <a:lnTo>
                    <a:pt x="151" y="212"/>
                  </a:lnTo>
                  <a:lnTo>
                    <a:pt x="149" y="212"/>
                  </a:lnTo>
                  <a:lnTo>
                    <a:pt x="149" y="216"/>
                  </a:lnTo>
                  <a:lnTo>
                    <a:pt x="151" y="216"/>
                  </a:lnTo>
                  <a:lnTo>
                    <a:pt x="151" y="220"/>
                  </a:lnTo>
                  <a:lnTo>
                    <a:pt x="149" y="222"/>
                  </a:lnTo>
                  <a:lnTo>
                    <a:pt x="149" y="222"/>
                  </a:lnTo>
                  <a:lnTo>
                    <a:pt x="145" y="226"/>
                  </a:lnTo>
                  <a:lnTo>
                    <a:pt x="147" y="227"/>
                  </a:lnTo>
                  <a:lnTo>
                    <a:pt x="147" y="231"/>
                  </a:lnTo>
                  <a:lnTo>
                    <a:pt x="147" y="233"/>
                  </a:lnTo>
                  <a:lnTo>
                    <a:pt x="145" y="235"/>
                  </a:lnTo>
                  <a:lnTo>
                    <a:pt x="143" y="237"/>
                  </a:lnTo>
                  <a:lnTo>
                    <a:pt x="141" y="241"/>
                  </a:lnTo>
                  <a:lnTo>
                    <a:pt x="139" y="242"/>
                  </a:lnTo>
                  <a:lnTo>
                    <a:pt x="137" y="246"/>
                  </a:lnTo>
                  <a:lnTo>
                    <a:pt x="134" y="246"/>
                  </a:lnTo>
                  <a:lnTo>
                    <a:pt x="128" y="250"/>
                  </a:lnTo>
                  <a:lnTo>
                    <a:pt x="128" y="252"/>
                  </a:lnTo>
                  <a:lnTo>
                    <a:pt x="126" y="252"/>
                  </a:lnTo>
                  <a:lnTo>
                    <a:pt x="124" y="254"/>
                  </a:lnTo>
                  <a:lnTo>
                    <a:pt x="115" y="259"/>
                  </a:lnTo>
                  <a:lnTo>
                    <a:pt x="111" y="259"/>
                  </a:lnTo>
                  <a:lnTo>
                    <a:pt x="109" y="259"/>
                  </a:lnTo>
                  <a:lnTo>
                    <a:pt x="107" y="259"/>
                  </a:lnTo>
                  <a:lnTo>
                    <a:pt x="103" y="259"/>
                  </a:lnTo>
                  <a:lnTo>
                    <a:pt x="103" y="258"/>
                  </a:lnTo>
                  <a:lnTo>
                    <a:pt x="103" y="254"/>
                  </a:lnTo>
                  <a:lnTo>
                    <a:pt x="103" y="258"/>
                  </a:lnTo>
                  <a:lnTo>
                    <a:pt x="103" y="258"/>
                  </a:lnTo>
                  <a:lnTo>
                    <a:pt x="100" y="258"/>
                  </a:lnTo>
                  <a:lnTo>
                    <a:pt x="103" y="259"/>
                  </a:lnTo>
                  <a:lnTo>
                    <a:pt x="103" y="259"/>
                  </a:lnTo>
                  <a:lnTo>
                    <a:pt x="100" y="261"/>
                  </a:lnTo>
                  <a:lnTo>
                    <a:pt x="100" y="259"/>
                  </a:lnTo>
                  <a:lnTo>
                    <a:pt x="103" y="263"/>
                  </a:lnTo>
                  <a:lnTo>
                    <a:pt x="103" y="265"/>
                  </a:lnTo>
                  <a:lnTo>
                    <a:pt x="103" y="267"/>
                  </a:lnTo>
                  <a:lnTo>
                    <a:pt x="100" y="269"/>
                  </a:lnTo>
                  <a:lnTo>
                    <a:pt x="98" y="265"/>
                  </a:lnTo>
                  <a:lnTo>
                    <a:pt x="100" y="271"/>
                  </a:lnTo>
                  <a:lnTo>
                    <a:pt x="100" y="271"/>
                  </a:lnTo>
                  <a:lnTo>
                    <a:pt x="100" y="275"/>
                  </a:lnTo>
                  <a:lnTo>
                    <a:pt x="98" y="271"/>
                  </a:lnTo>
                  <a:lnTo>
                    <a:pt x="94" y="271"/>
                  </a:lnTo>
                  <a:lnTo>
                    <a:pt x="94" y="271"/>
                  </a:lnTo>
                  <a:lnTo>
                    <a:pt x="94" y="275"/>
                  </a:lnTo>
                  <a:lnTo>
                    <a:pt x="94" y="275"/>
                  </a:lnTo>
                  <a:lnTo>
                    <a:pt x="94" y="276"/>
                  </a:lnTo>
                  <a:lnTo>
                    <a:pt x="94" y="276"/>
                  </a:lnTo>
                  <a:lnTo>
                    <a:pt x="92" y="276"/>
                  </a:lnTo>
                  <a:lnTo>
                    <a:pt x="90" y="276"/>
                  </a:lnTo>
                  <a:lnTo>
                    <a:pt x="87" y="280"/>
                  </a:lnTo>
                  <a:lnTo>
                    <a:pt x="85" y="282"/>
                  </a:lnTo>
                  <a:lnTo>
                    <a:pt x="83" y="282"/>
                  </a:lnTo>
                  <a:lnTo>
                    <a:pt x="83" y="284"/>
                  </a:lnTo>
                  <a:lnTo>
                    <a:pt x="81" y="288"/>
                  </a:lnTo>
                  <a:lnTo>
                    <a:pt x="79" y="290"/>
                  </a:lnTo>
                  <a:lnTo>
                    <a:pt x="77" y="290"/>
                  </a:lnTo>
                  <a:lnTo>
                    <a:pt x="79" y="291"/>
                  </a:lnTo>
                  <a:lnTo>
                    <a:pt x="70" y="295"/>
                  </a:lnTo>
                  <a:lnTo>
                    <a:pt x="68" y="293"/>
                  </a:lnTo>
                  <a:lnTo>
                    <a:pt x="70" y="291"/>
                  </a:lnTo>
                  <a:lnTo>
                    <a:pt x="73" y="291"/>
                  </a:lnTo>
                  <a:lnTo>
                    <a:pt x="73" y="288"/>
                  </a:lnTo>
                  <a:lnTo>
                    <a:pt x="73" y="290"/>
                  </a:lnTo>
                  <a:lnTo>
                    <a:pt x="70" y="288"/>
                  </a:lnTo>
                  <a:lnTo>
                    <a:pt x="70" y="282"/>
                  </a:lnTo>
                  <a:lnTo>
                    <a:pt x="70" y="282"/>
                  </a:lnTo>
                  <a:lnTo>
                    <a:pt x="70" y="280"/>
                  </a:lnTo>
                  <a:lnTo>
                    <a:pt x="70" y="280"/>
                  </a:lnTo>
                  <a:lnTo>
                    <a:pt x="70" y="275"/>
                  </a:lnTo>
                  <a:lnTo>
                    <a:pt x="73" y="269"/>
                  </a:lnTo>
                  <a:lnTo>
                    <a:pt x="77" y="265"/>
                  </a:lnTo>
                  <a:lnTo>
                    <a:pt x="79" y="263"/>
                  </a:lnTo>
                  <a:lnTo>
                    <a:pt x="75" y="263"/>
                  </a:lnTo>
                  <a:lnTo>
                    <a:pt x="73" y="263"/>
                  </a:lnTo>
                  <a:lnTo>
                    <a:pt x="70" y="265"/>
                  </a:lnTo>
                  <a:lnTo>
                    <a:pt x="70" y="263"/>
                  </a:lnTo>
                  <a:lnTo>
                    <a:pt x="68" y="263"/>
                  </a:lnTo>
                  <a:lnTo>
                    <a:pt x="64" y="263"/>
                  </a:lnTo>
                  <a:lnTo>
                    <a:pt x="64" y="261"/>
                  </a:lnTo>
                  <a:lnTo>
                    <a:pt x="64" y="259"/>
                  </a:lnTo>
                  <a:lnTo>
                    <a:pt x="62" y="258"/>
                  </a:lnTo>
                  <a:lnTo>
                    <a:pt x="64" y="254"/>
                  </a:lnTo>
                  <a:lnTo>
                    <a:pt x="70" y="252"/>
                  </a:lnTo>
                  <a:lnTo>
                    <a:pt x="73" y="246"/>
                  </a:lnTo>
                  <a:lnTo>
                    <a:pt x="75" y="246"/>
                  </a:lnTo>
                  <a:lnTo>
                    <a:pt x="77" y="250"/>
                  </a:lnTo>
                  <a:lnTo>
                    <a:pt x="87" y="246"/>
                  </a:lnTo>
                  <a:lnTo>
                    <a:pt x="90" y="250"/>
                  </a:lnTo>
                  <a:lnTo>
                    <a:pt x="92" y="252"/>
                  </a:lnTo>
                  <a:lnTo>
                    <a:pt x="98" y="250"/>
                  </a:lnTo>
                  <a:lnTo>
                    <a:pt x="94" y="246"/>
                  </a:lnTo>
                  <a:lnTo>
                    <a:pt x="94" y="246"/>
                  </a:lnTo>
                  <a:lnTo>
                    <a:pt x="92" y="242"/>
                  </a:lnTo>
                  <a:lnTo>
                    <a:pt x="88" y="241"/>
                  </a:lnTo>
                  <a:lnTo>
                    <a:pt x="88" y="233"/>
                  </a:lnTo>
                  <a:lnTo>
                    <a:pt x="92" y="231"/>
                  </a:lnTo>
                  <a:lnTo>
                    <a:pt x="100" y="231"/>
                  </a:lnTo>
                  <a:lnTo>
                    <a:pt x="100" y="227"/>
                  </a:lnTo>
                  <a:lnTo>
                    <a:pt x="107" y="226"/>
                  </a:lnTo>
                  <a:lnTo>
                    <a:pt x="109" y="222"/>
                  </a:lnTo>
                  <a:lnTo>
                    <a:pt x="111" y="222"/>
                  </a:lnTo>
                  <a:lnTo>
                    <a:pt x="115" y="220"/>
                  </a:lnTo>
                  <a:lnTo>
                    <a:pt x="117" y="214"/>
                  </a:lnTo>
                  <a:lnTo>
                    <a:pt x="117" y="210"/>
                  </a:lnTo>
                  <a:lnTo>
                    <a:pt x="117" y="205"/>
                  </a:lnTo>
                  <a:lnTo>
                    <a:pt x="117" y="201"/>
                  </a:lnTo>
                  <a:lnTo>
                    <a:pt x="117" y="195"/>
                  </a:lnTo>
                  <a:lnTo>
                    <a:pt x="113" y="188"/>
                  </a:lnTo>
                  <a:lnTo>
                    <a:pt x="109" y="186"/>
                  </a:lnTo>
                  <a:lnTo>
                    <a:pt x="107" y="180"/>
                  </a:lnTo>
                  <a:lnTo>
                    <a:pt x="107" y="180"/>
                  </a:lnTo>
                  <a:lnTo>
                    <a:pt x="111" y="178"/>
                  </a:lnTo>
                  <a:lnTo>
                    <a:pt x="111" y="173"/>
                  </a:lnTo>
                  <a:lnTo>
                    <a:pt x="109" y="171"/>
                  </a:lnTo>
                  <a:lnTo>
                    <a:pt x="109" y="167"/>
                  </a:lnTo>
                  <a:lnTo>
                    <a:pt x="115" y="161"/>
                  </a:lnTo>
                  <a:lnTo>
                    <a:pt x="115" y="158"/>
                  </a:lnTo>
                  <a:lnTo>
                    <a:pt x="111" y="158"/>
                  </a:lnTo>
                  <a:lnTo>
                    <a:pt x="109" y="154"/>
                  </a:lnTo>
                  <a:lnTo>
                    <a:pt x="111" y="150"/>
                  </a:lnTo>
                  <a:lnTo>
                    <a:pt x="113" y="146"/>
                  </a:lnTo>
                  <a:lnTo>
                    <a:pt x="113" y="146"/>
                  </a:lnTo>
                  <a:lnTo>
                    <a:pt x="109" y="146"/>
                  </a:lnTo>
                  <a:lnTo>
                    <a:pt x="107" y="146"/>
                  </a:lnTo>
                  <a:lnTo>
                    <a:pt x="103" y="141"/>
                  </a:lnTo>
                  <a:lnTo>
                    <a:pt x="100" y="141"/>
                  </a:lnTo>
                  <a:lnTo>
                    <a:pt x="100" y="139"/>
                  </a:lnTo>
                  <a:lnTo>
                    <a:pt x="100" y="137"/>
                  </a:lnTo>
                  <a:lnTo>
                    <a:pt x="98" y="137"/>
                  </a:lnTo>
                  <a:lnTo>
                    <a:pt x="94" y="137"/>
                  </a:lnTo>
                  <a:lnTo>
                    <a:pt x="94" y="133"/>
                  </a:lnTo>
                  <a:lnTo>
                    <a:pt x="92" y="131"/>
                  </a:lnTo>
                  <a:lnTo>
                    <a:pt x="90" y="128"/>
                  </a:lnTo>
                  <a:lnTo>
                    <a:pt x="87" y="128"/>
                  </a:lnTo>
                  <a:lnTo>
                    <a:pt x="83" y="126"/>
                  </a:lnTo>
                  <a:lnTo>
                    <a:pt x="81" y="122"/>
                  </a:lnTo>
                  <a:lnTo>
                    <a:pt x="75" y="114"/>
                  </a:lnTo>
                  <a:lnTo>
                    <a:pt x="75" y="113"/>
                  </a:lnTo>
                  <a:lnTo>
                    <a:pt x="73" y="109"/>
                  </a:lnTo>
                  <a:lnTo>
                    <a:pt x="68" y="103"/>
                  </a:lnTo>
                  <a:lnTo>
                    <a:pt x="62" y="99"/>
                  </a:lnTo>
                  <a:lnTo>
                    <a:pt x="58" y="97"/>
                  </a:lnTo>
                  <a:lnTo>
                    <a:pt x="53" y="96"/>
                  </a:lnTo>
                  <a:lnTo>
                    <a:pt x="47" y="94"/>
                  </a:lnTo>
                  <a:lnTo>
                    <a:pt x="45" y="90"/>
                  </a:lnTo>
                  <a:lnTo>
                    <a:pt x="43" y="90"/>
                  </a:lnTo>
                  <a:lnTo>
                    <a:pt x="39" y="88"/>
                  </a:lnTo>
                  <a:lnTo>
                    <a:pt x="43" y="84"/>
                  </a:lnTo>
                  <a:lnTo>
                    <a:pt x="39" y="79"/>
                  </a:lnTo>
                  <a:lnTo>
                    <a:pt x="39" y="77"/>
                  </a:lnTo>
                  <a:lnTo>
                    <a:pt x="43" y="77"/>
                  </a:lnTo>
                  <a:lnTo>
                    <a:pt x="47" y="75"/>
                  </a:lnTo>
                  <a:lnTo>
                    <a:pt x="51" y="75"/>
                  </a:lnTo>
                  <a:lnTo>
                    <a:pt x="53" y="73"/>
                  </a:lnTo>
                  <a:lnTo>
                    <a:pt x="55" y="65"/>
                  </a:lnTo>
                  <a:lnTo>
                    <a:pt x="58" y="64"/>
                  </a:lnTo>
                  <a:lnTo>
                    <a:pt x="58" y="62"/>
                  </a:lnTo>
                  <a:lnTo>
                    <a:pt x="53" y="60"/>
                  </a:lnTo>
                  <a:lnTo>
                    <a:pt x="53" y="58"/>
                  </a:lnTo>
                  <a:lnTo>
                    <a:pt x="53" y="54"/>
                  </a:lnTo>
                  <a:lnTo>
                    <a:pt x="47" y="54"/>
                  </a:lnTo>
                  <a:lnTo>
                    <a:pt x="43" y="50"/>
                  </a:lnTo>
                  <a:lnTo>
                    <a:pt x="39" y="50"/>
                  </a:lnTo>
                  <a:lnTo>
                    <a:pt x="36" y="52"/>
                  </a:lnTo>
                  <a:lnTo>
                    <a:pt x="32" y="50"/>
                  </a:lnTo>
                  <a:lnTo>
                    <a:pt x="23" y="50"/>
                  </a:lnTo>
                  <a:lnTo>
                    <a:pt x="19" y="45"/>
                  </a:lnTo>
                  <a:lnTo>
                    <a:pt x="13" y="37"/>
                  </a:lnTo>
                  <a:lnTo>
                    <a:pt x="13" y="35"/>
                  </a:lnTo>
                  <a:lnTo>
                    <a:pt x="13" y="30"/>
                  </a:lnTo>
                  <a:lnTo>
                    <a:pt x="9" y="28"/>
                  </a:lnTo>
                  <a:lnTo>
                    <a:pt x="6" y="24"/>
                  </a:lnTo>
                  <a:lnTo>
                    <a:pt x="0" y="20"/>
                  </a:lnTo>
                  <a:lnTo>
                    <a:pt x="0" y="18"/>
                  </a:lnTo>
                  <a:lnTo>
                    <a:pt x="0" y="18"/>
                  </a:lnTo>
                  <a:lnTo>
                    <a:pt x="0" y="18"/>
                  </a:lnTo>
                  <a:lnTo>
                    <a:pt x="0" y="18"/>
                  </a:lnTo>
                  <a:close/>
                  <a:moveTo>
                    <a:pt x="51" y="259"/>
                  </a:moveTo>
                  <a:lnTo>
                    <a:pt x="53" y="261"/>
                  </a:lnTo>
                  <a:lnTo>
                    <a:pt x="53" y="265"/>
                  </a:lnTo>
                  <a:lnTo>
                    <a:pt x="53" y="267"/>
                  </a:lnTo>
                  <a:lnTo>
                    <a:pt x="56" y="267"/>
                  </a:lnTo>
                  <a:lnTo>
                    <a:pt x="56" y="261"/>
                  </a:lnTo>
                  <a:lnTo>
                    <a:pt x="55" y="259"/>
                  </a:lnTo>
                  <a:lnTo>
                    <a:pt x="55" y="258"/>
                  </a:lnTo>
                  <a:lnTo>
                    <a:pt x="51" y="259"/>
                  </a:lnTo>
                  <a:lnTo>
                    <a:pt x="51" y="259"/>
                  </a:lnTo>
                  <a:lnTo>
                    <a:pt x="51" y="259"/>
                  </a:lnTo>
                  <a:close/>
                </a:path>
              </a:pathLst>
            </a:custGeom>
            <a:solidFill>
              <a:schemeClr val="tx2"/>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516" name="Freeform 201">
              <a:extLst>
                <a:ext uri="{FF2B5EF4-FFF2-40B4-BE49-F238E27FC236}">
                  <a16:creationId xmlns:a16="http://schemas.microsoft.com/office/drawing/2014/main" id="{7C135F6A-9FA4-4390-B8D9-9DF96420A707}"/>
                </a:ext>
              </a:extLst>
            </p:cNvPr>
            <p:cNvSpPr>
              <a:spLocks noEditPoints="1"/>
            </p:cNvSpPr>
            <p:nvPr/>
          </p:nvSpPr>
          <p:spPr bwMode="auto">
            <a:xfrm>
              <a:off x="10016021" y="2876015"/>
              <a:ext cx="261301" cy="280540"/>
            </a:xfrm>
            <a:custGeom>
              <a:avLst/>
              <a:gdLst/>
              <a:ahLst/>
              <a:cxnLst>
                <a:cxn ang="0">
                  <a:pos x="744" y="337"/>
                </a:cxn>
                <a:cxn ang="0">
                  <a:pos x="706" y="256"/>
                </a:cxn>
                <a:cxn ang="0">
                  <a:pos x="572" y="9"/>
                </a:cxn>
                <a:cxn ang="0">
                  <a:pos x="518" y="132"/>
                </a:cxn>
                <a:cxn ang="0">
                  <a:pos x="459" y="71"/>
                </a:cxn>
                <a:cxn ang="0">
                  <a:pos x="463" y="75"/>
                </a:cxn>
                <a:cxn ang="0">
                  <a:pos x="463" y="28"/>
                </a:cxn>
                <a:cxn ang="0">
                  <a:pos x="454" y="34"/>
                </a:cxn>
                <a:cxn ang="0">
                  <a:pos x="395" y="24"/>
                </a:cxn>
                <a:cxn ang="0">
                  <a:pos x="354" y="20"/>
                </a:cxn>
                <a:cxn ang="0">
                  <a:pos x="354" y="24"/>
                </a:cxn>
                <a:cxn ang="0">
                  <a:pos x="250" y="86"/>
                </a:cxn>
                <a:cxn ang="0">
                  <a:pos x="0" y="310"/>
                </a:cxn>
                <a:cxn ang="0">
                  <a:pos x="407" y="574"/>
                </a:cxn>
                <a:cxn ang="0">
                  <a:pos x="531" y="650"/>
                </a:cxn>
                <a:cxn ang="0">
                  <a:pos x="508" y="708"/>
                </a:cxn>
                <a:cxn ang="0">
                  <a:pos x="497" y="680"/>
                </a:cxn>
                <a:cxn ang="0">
                  <a:pos x="565" y="704"/>
                </a:cxn>
                <a:cxn ang="0">
                  <a:pos x="546" y="774"/>
                </a:cxn>
                <a:cxn ang="0">
                  <a:pos x="497" y="785"/>
                </a:cxn>
                <a:cxn ang="0">
                  <a:pos x="501" y="712"/>
                </a:cxn>
                <a:cxn ang="0">
                  <a:pos x="559" y="723"/>
                </a:cxn>
                <a:cxn ang="0">
                  <a:pos x="544" y="783"/>
                </a:cxn>
                <a:cxn ang="0">
                  <a:pos x="510" y="796"/>
                </a:cxn>
                <a:cxn ang="0">
                  <a:pos x="45" y="529"/>
                </a:cxn>
                <a:cxn ang="0">
                  <a:pos x="107" y="504"/>
                </a:cxn>
                <a:cxn ang="0">
                  <a:pos x="175" y="486"/>
                </a:cxn>
                <a:cxn ang="0">
                  <a:pos x="305" y="459"/>
                </a:cxn>
                <a:cxn ang="0">
                  <a:pos x="360" y="491"/>
                </a:cxn>
                <a:cxn ang="0">
                  <a:pos x="388" y="533"/>
                </a:cxn>
                <a:cxn ang="0">
                  <a:pos x="420" y="516"/>
                </a:cxn>
                <a:cxn ang="0">
                  <a:pos x="429" y="553"/>
                </a:cxn>
                <a:cxn ang="0">
                  <a:pos x="439" y="604"/>
                </a:cxn>
                <a:cxn ang="0">
                  <a:pos x="505" y="653"/>
                </a:cxn>
                <a:cxn ang="0">
                  <a:pos x="537" y="661"/>
                </a:cxn>
                <a:cxn ang="0">
                  <a:pos x="572" y="642"/>
                </a:cxn>
                <a:cxn ang="0">
                  <a:pos x="659" y="553"/>
                </a:cxn>
                <a:cxn ang="0">
                  <a:pos x="708" y="480"/>
                </a:cxn>
                <a:cxn ang="0">
                  <a:pos x="736" y="367"/>
                </a:cxn>
                <a:cxn ang="0">
                  <a:pos x="713" y="292"/>
                </a:cxn>
                <a:cxn ang="0">
                  <a:pos x="689" y="258"/>
                </a:cxn>
                <a:cxn ang="0">
                  <a:pos x="663" y="199"/>
                </a:cxn>
                <a:cxn ang="0">
                  <a:pos x="631" y="141"/>
                </a:cxn>
                <a:cxn ang="0">
                  <a:pos x="601" y="86"/>
                </a:cxn>
                <a:cxn ang="0">
                  <a:pos x="580" y="15"/>
                </a:cxn>
                <a:cxn ang="0">
                  <a:pos x="559" y="83"/>
                </a:cxn>
                <a:cxn ang="0">
                  <a:pos x="506" y="137"/>
                </a:cxn>
                <a:cxn ang="0">
                  <a:pos x="448" y="86"/>
                </a:cxn>
                <a:cxn ang="0">
                  <a:pos x="476" y="41"/>
                </a:cxn>
                <a:cxn ang="0">
                  <a:pos x="442" y="43"/>
                </a:cxn>
                <a:cxn ang="0">
                  <a:pos x="393" y="24"/>
                </a:cxn>
                <a:cxn ang="0">
                  <a:pos x="363" y="41"/>
                </a:cxn>
                <a:cxn ang="0">
                  <a:pos x="333" y="77"/>
                </a:cxn>
                <a:cxn ang="0">
                  <a:pos x="326" y="98"/>
                </a:cxn>
                <a:cxn ang="0">
                  <a:pos x="296" y="81"/>
                </a:cxn>
                <a:cxn ang="0">
                  <a:pos x="260" y="86"/>
                </a:cxn>
                <a:cxn ang="0">
                  <a:pos x="237" y="113"/>
                </a:cxn>
                <a:cxn ang="0">
                  <a:pos x="222" y="135"/>
                </a:cxn>
                <a:cxn ang="0">
                  <a:pos x="192" y="156"/>
                </a:cxn>
                <a:cxn ang="0">
                  <a:pos x="104" y="209"/>
                </a:cxn>
                <a:cxn ang="0">
                  <a:pos x="34" y="229"/>
                </a:cxn>
                <a:cxn ang="0">
                  <a:pos x="13" y="318"/>
                </a:cxn>
                <a:cxn ang="0">
                  <a:pos x="25" y="435"/>
                </a:cxn>
              </a:cxnLst>
              <a:rect l="0" t="0" r="r" b="b"/>
              <a:pathLst>
                <a:path w="747" h="802">
                  <a:moveTo>
                    <a:pt x="740" y="382"/>
                  </a:moveTo>
                  <a:lnTo>
                    <a:pt x="742" y="376"/>
                  </a:lnTo>
                  <a:lnTo>
                    <a:pt x="742" y="380"/>
                  </a:lnTo>
                  <a:lnTo>
                    <a:pt x="740" y="382"/>
                  </a:lnTo>
                  <a:lnTo>
                    <a:pt x="740" y="382"/>
                  </a:lnTo>
                  <a:lnTo>
                    <a:pt x="740" y="382"/>
                  </a:lnTo>
                  <a:lnTo>
                    <a:pt x="740" y="382"/>
                  </a:lnTo>
                  <a:close/>
                  <a:moveTo>
                    <a:pt x="742" y="337"/>
                  </a:moveTo>
                  <a:lnTo>
                    <a:pt x="740" y="331"/>
                  </a:lnTo>
                  <a:lnTo>
                    <a:pt x="742" y="326"/>
                  </a:lnTo>
                  <a:lnTo>
                    <a:pt x="742" y="324"/>
                  </a:lnTo>
                  <a:lnTo>
                    <a:pt x="744" y="318"/>
                  </a:lnTo>
                  <a:lnTo>
                    <a:pt x="747" y="316"/>
                  </a:lnTo>
                  <a:lnTo>
                    <a:pt x="744" y="314"/>
                  </a:lnTo>
                  <a:lnTo>
                    <a:pt x="747" y="310"/>
                  </a:lnTo>
                  <a:lnTo>
                    <a:pt x="747" y="310"/>
                  </a:lnTo>
                  <a:lnTo>
                    <a:pt x="747" y="316"/>
                  </a:lnTo>
                  <a:lnTo>
                    <a:pt x="747" y="322"/>
                  </a:lnTo>
                  <a:lnTo>
                    <a:pt x="744" y="326"/>
                  </a:lnTo>
                  <a:lnTo>
                    <a:pt x="744" y="333"/>
                  </a:lnTo>
                  <a:lnTo>
                    <a:pt x="744" y="337"/>
                  </a:lnTo>
                  <a:lnTo>
                    <a:pt x="742" y="337"/>
                  </a:lnTo>
                  <a:lnTo>
                    <a:pt x="742" y="337"/>
                  </a:lnTo>
                  <a:lnTo>
                    <a:pt x="742" y="337"/>
                  </a:lnTo>
                  <a:lnTo>
                    <a:pt x="742" y="337"/>
                  </a:lnTo>
                  <a:close/>
                  <a:moveTo>
                    <a:pt x="712" y="282"/>
                  </a:moveTo>
                  <a:lnTo>
                    <a:pt x="713" y="286"/>
                  </a:lnTo>
                  <a:lnTo>
                    <a:pt x="717" y="290"/>
                  </a:lnTo>
                  <a:lnTo>
                    <a:pt x="717" y="286"/>
                  </a:lnTo>
                  <a:lnTo>
                    <a:pt x="713" y="284"/>
                  </a:lnTo>
                  <a:lnTo>
                    <a:pt x="713" y="282"/>
                  </a:lnTo>
                  <a:lnTo>
                    <a:pt x="713" y="282"/>
                  </a:lnTo>
                  <a:lnTo>
                    <a:pt x="712" y="280"/>
                  </a:lnTo>
                  <a:lnTo>
                    <a:pt x="712" y="282"/>
                  </a:lnTo>
                  <a:lnTo>
                    <a:pt x="712" y="282"/>
                  </a:lnTo>
                  <a:lnTo>
                    <a:pt x="712" y="282"/>
                  </a:lnTo>
                  <a:lnTo>
                    <a:pt x="712" y="282"/>
                  </a:lnTo>
                  <a:close/>
                  <a:moveTo>
                    <a:pt x="706" y="256"/>
                  </a:moveTo>
                  <a:lnTo>
                    <a:pt x="706" y="254"/>
                  </a:lnTo>
                  <a:lnTo>
                    <a:pt x="704" y="254"/>
                  </a:lnTo>
                  <a:lnTo>
                    <a:pt x="706" y="256"/>
                  </a:lnTo>
                  <a:lnTo>
                    <a:pt x="706" y="256"/>
                  </a:lnTo>
                  <a:lnTo>
                    <a:pt x="706" y="256"/>
                  </a:lnTo>
                  <a:lnTo>
                    <a:pt x="706" y="256"/>
                  </a:lnTo>
                  <a:close/>
                  <a:moveTo>
                    <a:pt x="634" y="175"/>
                  </a:moveTo>
                  <a:lnTo>
                    <a:pt x="638" y="171"/>
                  </a:lnTo>
                  <a:lnTo>
                    <a:pt x="634" y="169"/>
                  </a:lnTo>
                  <a:lnTo>
                    <a:pt x="638" y="169"/>
                  </a:lnTo>
                  <a:lnTo>
                    <a:pt x="638" y="165"/>
                  </a:lnTo>
                  <a:lnTo>
                    <a:pt x="638" y="173"/>
                  </a:lnTo>
                  <a:lnTo>
                    <a:pt x="638" y="177"/>
                  </a:lnTo>
                  <a:lnTo>
                    <a:pt x="634" y="175"/>
                  </a:lnTo>
                  <a:lnTo>
                    <a:pt x="634" y="175"/>
                  </a:lnTo>
                  <a:lnTo>
                    <a:pt x="634" y="175"/>
                  </a:lnTo>
                  <a:lnTo>
                    <a:pt x="634" y="175"/>
                  </a:lnTo>
                  <a:close/>
                  <a:moveTo>
                    <a:pt x="576" y="0"/>
                  </a:moveTo>
                  <a:lnTo>
                    <a:pt x="576" y="3"/>
                  </a:lnTo>
                  <a:lnTo>
                    <a:pt x="576" y="0"/>
                  </a:lnTo>
                  <a:lnTo>
                    <a:pt x="576" y="0"/>
                  </a:lnTo>
                  <a:lnTo>
                    <a:pt x="576" y="0"/>
                  </a:lnTo>
                  <a:lnTo>
                    <a:pt x="576" y="0"/>
                  </a:lnTo>
                  <a:lnTo>
                    <a:pt x="576" y="0"/>
                  </a:lnTo>
                  <a:close/>
                  <a:moveTo>
                    <a:pt x="572" y="9"/>
                  </a:moveTo>
                  <a:lnTo>
                    <a:pt x="572" y="13"/>
                  </a:lnTo>
                  <a:lnTo>
                    <a:pt x="574" y="13"/>
                  </a:lnTo>
                  <a:lnTo>
                    <a:pt x="576" y="11"/>
                  </a:lnTo>
                  <a:lnTo>
                    <a:pt x="576" y="9"/>
                  </a:lnTo>
                  <a:lnTo>
                    <a:pt x="572" y="9"/>
                  </a:lnTo>
                  <a:lnTo>
                    <a:pt x="572" y="9"/>
                  </a:lnTo>
                  <a:lnTo>
                    <a:pt x="572" y="9"/>
                  </a:lnTo>
                  <a:lnTo>
                    <a:pt x="572" y="9"/>
                  </a:lnTo>
                  <a:close/>
                  <a:moveTo>
                    <a:pt x="514" y="141"/>
                  </a:moveTo>
                  <a:lnTo>
                    <a:pt x="514" y="145"/>
                  </a:lnTo>
                  <a:lnTo>
                    <a:pt x="516" y="141"/>
                  </a:lnTo>
                  <a:lnTo>
                    <a:pt x="516" y="141"/>
                  </a:lnTo>
                  <a:lnTo>
                    <a:pt x="514" y="141"/>
                  </a:lnTo>
                  <a:lnTo>
                    <a:pt x="514" y="141"/>
                  </a:lnTo>
                  <a:lnTo>
                    <a:pt x="514" y="141"/>
                  </a:lnTo>
                  <a:lnTo>
                    <a:pt x="514" y="141"/>
                  </a:lnTo>
                  <a:close/>
                  <a:moveTo>
                    <a:pt x="508" y="132"/>
                  </a:moveTo>
                  <a:lnTo>
                    <a:pt x="510" y="135"/>
                  </a:lnTo>
                  <a:lnTo>
                    <a:pt x="512" y="135"/>
                  </a:lnTo>
                  <a:lnTo>
                    <a:pt x="516" y="132"/>
                  </a:lnTo>
                  <a:lnTo>
                    <a:pt x="518" y="132"/>
                  </a:lnTo>
                  <a:lnTo>
                    <a:pt x="518" y="130"/>
                  </a:lnTo>
                  <a:lnTo>
                    <a:pt x="514" y="130"/>
                  </a:lnTo>
                  <a:lnTo>
                    <a:pt x="510" y="132"/>
                  </a:lnTo>
                  <a:lnTo>
                    <a:pt x="510" y="132"/>
                  </a:lnTo>
                  <a:lnTo>
                    <a:pt x="508" y="132"/>
                  </a:lnTo>
                  <a:lnTo>
                    <a:pt x="508" y="132"/>
                  </a:lnTo>
                  <a:lnTo>
                    <a:pt x="508" y="132"/>
                  </a:lnTo>
                  <a:lnTo>
                    <a:pt x="508" y="132"/>
                  </a:lnTo>
                  <a:close/>
                  <a:moveTo>
                    <a:pt x="473" y="115"/>
                  </a:moveTo>
                  <a:lnTo>
                    <a:pt x="469" y="113"/>
                  </a:lnTo>
                  <a:lnTo>
                    <a:pt x="473" y="111"/>
                  </a:lnTo>
                  <a:lnTo>
                    <a:pt x="473" y="113"/>
                  </a:lnTo>
                  <a:lnTo>
                    <a:pt x="473" y="115"/>
                  </a:lnTo>
                  <a:lnTo>
                    <a:pt x="473" y="115"/>
                  </a:lnTo>
                  <a:lnTo>
                    <a:pt x="473" y="115"/>
                  </a:lnTo>
                  <a:lnTo>
                    <a:pt x="473" y="115"/>
                  </a:lnTo>
                  <a:close/>
                  <a:moveTo>
                    <a:pt x="459" y="77"/>
                  </a:moveTo>
                  <a:lnTo>
                    <a:pt x="459" y="75"/>
                  </a:lnTo>
                  <a:lnTo>
                    <a:pt x="457" y="75"/>
                  </a:lnTo>
                  <a:lnTo>
                    <a:pt x="457" y="73"/>
                  </a:lnTo>
                  <a:lnTo>
                    <a:pt x="459" y="71"/>
                  </a:lnTo>
                  <a:lnTo>
                    <a:pt x="461" y="75"/>
                  </a:lnTo>
                  <a:lnTo>
                    <a:pt x="459" y="77"/>
                  </a:lnTo>
                  <a:lnTo>
                    <a:pt x="459" y="77"/>
                  </a:lnTo>
                  <a:lnTo>
                    <a:pt x="459" y="77"/>
                  </a:lnTo>
                  <a:lnTo>
                    <a:pt x="459" y="77"/>
                  </a:lnTo>
                  <a:close/>
                  <a:moveTo>
                    <a:pt x="463" y="81"/>
                  </a:moveTo>
                  <a:lnTo>
                    <a:pt x="463" y="83"/>
                  </a:lnTo>
                  <a:lnTo>
                    <a:pt x="463" y="83"/>
                  </a:lnTo>
                  <a:lnTo>
                    <a:pt x="467" y="83"/>
                  </a:lnTo>
                  <a:lnTo>
                    <a:pt x="473" y="83"/>
                  </a:lnTo>
                  <a:lnTo>
                    <a:pt x="473" y="81"/>
                  </a:lnTo>
                  <a:lnTo>
                    <a:pt x="473" y="79"/>
                  </a:lnTo>
                  <a:lnTo>
                    <a:pt x="469" y="79"/>
                  </a:lnTo>
                  <a:lnTo>
                    <a:pt x="467" y="79"/>
                  </a:lnTo>
                  <a:lnTo>
                    <a:pt x="473" y="75"/>
                  </a:lnTo>
                  <a:lnTo>
                    <a:pt x="473" y="75"/>
                  </a:lnTo>
                  <a:lnTo>
                    <a:pt x="467" y="75"/>
                  </a:lnTo>
                  <a:lnTo>
                    <a:pt x="467" y="73"/>
                  </a:lnTo>
                  <a:lnTo>
                    <a:pt x="467" y="73"/>
                  </a:lnTo>
                  <a:lnTo>
                    <a:pt x="463" y="75"/>
                  </a:lnTo>
                  <a:lnTo>
                    <a:pt x="463" y="75"/>
                  </a:lnTo>
                  <a:lnTo>
                    <a:pt x="463" y="77"/>
                  </a:lnTo>
                  <a:lnTo>
                    <a:pt x="463" y="77"/>
                  </a:lnTo>
                  <a:lnTo>
                    <a:pt x="463" y="81"/>
                  </a:lnTo>
                  <a:lnTo>
                    <a:pt x="463" y="81"/>
                  </a:lnTo>
                  <a:lnTo>
                    <a:pt x="463" y="81"/>
                  </a:lnTo>
                  <a:lnTo>
                    <a:pt x="463" y="81"/>
                  </a:lnTo>
                  <a:close/>
                  <a:moveTo>
                    <a:pt x="467" y="24"/>
                  </a:moveTo>
                  <a:lnTo>
                    <a:pt x="467" y="26"/>
                  </a:lnTo>
                  <a:lnTo>
                    <a:pt x="469" y="22"/>
                  </a:lnTo>
                  <a:lnTo>
                    <a:pt x="473" y="20"/>
                  </a:lnTo>
                  <a:lnTo>
                    <a:pt x="473" y="18"/>
                  </a:lnTo>
                  <a:lnTo>
                    <a:pt x="467" y="22"/>
                  </a:lnTo>
                  <a:lnTo>
                    <a:pt x="467" y="24"/>
                  </a:lnTo>
                  <a:lnTo>
                    <a:pt x="467" y="24"/>
                  </a:lnTo>
                  <a:lnTo>
                    <a:pt x="467" y="24"/>
                  </a:lnTo>
                  <a:lnTo>
                    <a:pt x="467" y="24"/>
                  </a:lnTo>
                  <a:close/>
                  <a:moveTo>
                    <a:pt x="463" y="28"/>
                  </a:moveTo>
                  <a:lnTo>
                    <a:pt x="463" y="28"/>
                  </a:lnTo>
                  <a:lnTo>
                    <a:pt x="463" y="26"/>
                  </a:lnTo>
                  <a:lnTo>
                    <a:pt x="463" y="28"/>
                  </a:lnTo>
                  <a:lnTo>
                    <a:pt x="463" y="28"/>
                  </a:lnTo>
                  <a:lnTo>
                    <a:pt x="463" y="28"/>
                  </a:lnTo>
                  <a:lnTo>
                    <a:pt x="463" y="28"/>
                  </a:lnTo>
                  <a:close/>
                  <a:moveTo>
                    <a:pt x="459" y="28"/>
                  </a:moveTo>
                  <a:lnTo>
                    <a:pt x="461" y="32"/>
                  </a:lnTo>
                  <a:lnTo>
                    <a:pt x="461" y="28"/>
                  </a:lnTo>
                  <a:lnTo>
                    <a:pt x="459" y="28"/>
                  </a:lnTo>
                  <a:lnTo>
                    <a:pt x="459" y="28"/>
                  </a:lnTo>
                  <a:lnTo>
                    <a:pt x="459" y="28"/>
                  </a:lnTo>
                  <a:lnTo>
                    <a:pt x="459" y="28"/>
                  </a:lnTo>
                  <a:close/>
                  <a:moveTo>
                    <a:pt x="452" y="32"/>
                  </a:moveTo>
                  <a:lnTo>
                    <a:pt x="456" y="32"/>
                  </a:lnTo>
                  <a:lnTo>
                    <a:pt x="456" y="32"/>
                  </a:lnTo>
                  <a:lnTo>
                    <a:pt x="452" y="32"/>
                  </a:lnTo>
                  <a:lnTo>
                    <a:pt x="452" y="32"/>
                  </a:lnTo>
                  <a:lnTo>
                    <a:pt x="452" y="32"/>
                  </a:lnTo>
                  <a:lnTo>
                    <a:pt x="452" y="32"/>
                  </a:lnTo>
                  <a:close/>
                  <a:moveTo>
                    <a:pt x="448" y="37"/>
                  </a:moveTo>
                  <a:lnTo>
                    <a:pt x="448" y="37"/>
                  </a:lnTo>
                  <a:lnTo>
                    <a:pt x="452" y="32"/>
                  </a:lnTo>
                  <a:lnTo>
                    <a:pt x="454" y="32"/>
                  </a:lnTo>
                  <a:lnTo>
                    <a:pt x="454" y="34"/>
                  </a:lnTo>
                  <a:lnTo>
                    <a:pt x="450" y="37"/>
                  </a:lnTo>
                  <a:lnTo>
                    <a:pt x="448" y="37"/>
                  </a:lnTo>
                  <a:lnTo>
                    <a:pt x="448" y="37"/>
                  </a:lnTo>
                  <a:lnTo>
                    <a:pt x="448" y="37"/>
                  </a:lnTo>
                  <a:lnTo>
                    <a:pt x="448" y="37"/>
                  </a:lnTo>
                  <a:close/>
                  <a:moveTo>
                    <a:pt x="442" y="39"/>
                  </a:moveTo>
                  <a:lnTo>
                    <a:pt x="442" y="39"/>
                  </a:lnTo>
                  <a:lnTo>
                    <a:pt x="446" y="37"/>
                  </a:lnTo>
                  <a:lnTo>
                    <a:pt x="446" y="37"/>
                  </a:lnTo>
                  <a:lnTo>
                    <a:pt x="442" y="39"/>
                  </a:lnTo>
                  <a:lnTo>
                    <a:pt x="442" y="39"/>
                  </a:lnTo>
                  <a:lnTo>
                    <a:pt x="442" y="39"/>
                  </a:lnTo>
                  <a:lnTo>
                    <a:pt x="442" y="39"/>
                  </a:lnTo>
                  <a:close/>
                  <a:moveTo>
                    <a:pt x="395" y="24"/>
                  </a:moveTo>
                  <a:lnTo>
                    <a:pt x="393" y="20"/>
                  </a:lnTo>
                  <a:lnTo>
                    <a:pt x="393" y="18"/>
                  </a:lnTo>
                  <a:lnTo>
                    <a:pt x="397" y="17"/>
                  </a:lnTo>
                  <a:lnTo>
                    <a:pt x="395" y="20"/>
                  </a:lnTo>
                  <a:lnTo>
                    <a:pt x="395" y="24"/>
                  </a:lnTo>
                  <a:lnTo>
                    <a:pt x="395" y="24"/>
                  </a:lnTo>
                  <a:lnTo>
                    <a:pt x="395" y="24"/>
                  </a:lnTo>
                  <a:lnTo>
                    <a:pt x="395" y="24"/>
                  </a:lnTo>
                  <a:close/>
                  <a:moveTo>
                    <a:pt x="354" y="22"/>
                  </a:moveTo>
                  <a:lnTo>
                    <a:pt x="354" y="26"/>
                  </a:lnTo>
                  <a:lnTo>
                    <a:pt x="360" y="28"/>
                  </a:lnTo>
                  <a:lnTo>
                    <a:pt x="360" y="32"/>
                  </a:lnTo>
                  <a:lnTo>
                    <a:pt x="365" y="37"/>
                  </a:lnTo>
                  <a:lnTo>
                    <a:pt x="373" y="28"/>
                  </a:lnTo>
                  <a:lnTo>
                    <a:pt x="373" y="28"/>
                  </a:lnTo>
                  <a:lnTo>
                    <a:pt x="375" y="28"/>
                  </a:lnTo>
                  <a:lnTo>
                    <a:pt x="377" y="26"/>
                  </a:lnTo>
                  <a:lnTo>
                    <a:pt x="375" y="24"/>
                  </a:lnTo>
                  <a:lnTo>
                    <a:pt x="373" y="22"/>
                  </a:lnTo>
                  <a:lnTo>
                    <a:pt x="371" y="22"/>
                  </a:lnTo>
                  <a:lnTo>
                    <a:pt x="369" y="24"/>
                  </a:lnTo>
                  <a:lnTo>
                    <a:pt x="363" y="24"/>
                  </a:lnTo>
                  <a:lnTo>
                    <a:pt x="363" y="26"/>
                  </a:lnTo>
                  <a:lnTo>
                    <a:pt x="360" y="26"/>
                  </a:lnTo>
                  <a:lnTo>
                    <a:pt x="360" y="24"/>
                  </a:lnTo>
                  <a:lnTo>
                    <a:pt x="358" y="24"/>
                  </a:lnTo>
                  <a:lnTo>
                    <a:pt x="354" y="20"/>
                  </a:lnTo>
                  <a:lnTo>
                    <a:pt x="354" y="20"/>
                  </a:lnTo>
                  <a:lnTo>
                    <a:pt x="354" y="22"/>
                  </a:lnTo>
                  <a:lnTo>
                    <a:pt x="354" y="22"/>
                  </a:lnTo>
                  <a:lnTo>
                    <a:pt x="354" y="22"/>
                  </a:lnTo>
                  <a:lnTo>
                    <a:pt x="354" y="22"/>
                  </a:lnTo>
                  <a:close/>
                  <a:moveTo>
                    <a:pt x="354" y="24"/>
                  </a:moveTo>
                  <a:lnTo>
                    <a:pt x="354" y="28"/>
                  </a:lnTo>
                  <a:lnTo>
                    <a:pt x="360" y="32"/>
                  </a:lnTo>
                  <a:lnTo>
                    <a:pt x="360" y="32"/>
                  </a:lnTo>
                  <a:lnTo>
                    <a:pt x="354" y="32"/>
                  </a:lnTo>
                  <a:lnTo>
                    <a:pt x="354" y="32"/>
                  </a:lnTo>
                  <a:lnTo>
                    <a:pt x="348" y="28"/>
                  </a:lnTo>
                  <a:lnTo>
                    <a:pt x="348" y="28"/>
                  </a:lnTo>
                  <a:lnTo>
                    <a:pt x="350" y="28"/>
                  </a:lnTo>
                  <a:lnTo>
                    <a:pt x="350" y="28"/>
                  </a:lnTo>
                  <a:lnTo>
                    <a:pt x="350" y="28"/>
                  </a:lnTo>
                  <a:lnTo>
                    <a:pt x="350" y="28"/>
                  </a:lnTo>
                  <a:lnTo>
                    <a:pt x="350" y="26"/>
                  </a:lnTo>
                  <a:lnTo>
                    <a:pt x="350" y="24"/>
                  </a:lnTo>
                  <a:lnTo>
                    <a:pt x="354" y="24"/>
                  </a:lnTo>
                  <a:lnTo>
                    <a:pt x="354" y="24"/>
                  </a:lnTo>
                  <a:lnTo>
                    <a:pt x="354" y="24"/>
                  </a:lnTo>
                  <a:lnTo>
                    <a:pt x="354" y="24"/>
                  </a:lnTo>
                  <a:close/>
                  <a:moveTo>
                    <a:pt x="235" y="103"/>
                  </a:moveTo>
                  <a:lnTo>
                    <a:pt x="237" y="105"/>
                  </a:lnTo>
                  <a:lnTo>
                    <a:pt x="241" y="103"/>
                  </a:lnTo>
                  <a:lnTo>
                    <a:pt x="237" y="99"/>
                  </a:lnTo>
                  <a:lnTo>
                    <a:pt x="237" y="99"/>
                  </a:lnTo>
                  <a:lnTo>
                    <a:pt x="235" y="103"/>
                  </a:lnTo>
                  <a:lnTo>
                    <a:pt x="235" y="103"/>
                  </a:lnTo>
                  <a:lnTo>
                    <a:pt x="235" y="103"/>
                  </a:lnTo>
                  <a:lnTo>
                    <a:pt x="235" y="103"/>
                  </a:lnTo>
                  <a:close/>
                  <a:moveTo>
                    <a:pt x="237" y="115"/>
                  </a:moveTo>
                  <a:lnTo>
                    <a:pt x="235" y="111"/>
                  </a:lnTo>
                  <a:lnTo>
                    <a:pt x="233" y="107"/>
                  </a:lnTo>
                  <a:lnTo>
                    <a:pt x="233" y="113"/>
                  </a:lnTo>
                  <a:lnTo>
                    <a:pt x="237" y="115"/>
                  </a:lnTo>
                  <a:lnTo>
                    <a:pt x="237" y="115"/>
                  </a:lnTo>
                  <a:lnTo>
                    <a:pt x="237" y="115"/>
                  </a:lnTo>
                  <a:lnTo>
                    <a:pt x="237" y="115"/>
                  </a:lnTo>
                  <a:close/>
                  <a:moveTo>
                    <a:pt x="250" y="86"/>
                  </a:moveTo>
                  <a:lnTo>
                    <a:pt x="250" y="86"/>
                  </a:lnTo>
                  <a:lnTo>
                    <a:pt x="250" y="86"/>
                  </a:lnTo>
                  <a:lnTo>
                    <a:pt x="252" y="86"/>
                  </a:lnTo>
                  <a:lnTo>
                    <a:pt x="250" y="86"/>
                  </a:lnTo>
                  <a:lnTo>
                    <a:pt x="250" y="86"/>
                  </a:lnTo>
                  <a:lnTo>
                    <a:pt x="250" y="86"/>
                  </a:lnTo>
                  <a:lnTo>
                    <a:pt x="250" y="86"/>
                  </a:lnTo>
                  <a:close/>
                  <a:moveTo>
                    <a:pt x="55" y="214"/>
                  </a:moveTo>
                  <a:lnTo>
                    <a:pt x="55" y="213"/>
                  </a:lnTo>
                  <a:lnTo>
                    <a:pt x="58" y="209"/>
                  </a:lnTo>
                  <a:lnTo>
                    <a:pt x="58" y="213"/>
                  </a:lnTo>
                  <a:lnTo>
                    <a:pt x="55" y="214"/>
                  </a:lnTo>
                  <a:lnTo>
                    <a:pt x="55" y="214"/>
                  </a:lnTo>
                  <a:lnTo>
                    <a:pt x="55" y="214"/>
                  </a:lnTo>
                  <a:lnTo>
                    <a:pt x="55" y="214"/>
                  </a:lnTo>
                  <a:close/>
                  <a:moveTo>
                    <a:pt x="0" y="310"/>
                  </a:moveTo>
                  <a:lnTo>
                    <a:pt x="2" y="301"/>
                  </a:lnTo>
                  <a:lnTo>
                    <a:pt x="2" y="307"/>
                  </a:lnTo>
                  <a:lnTo>
                    <a:pt x="2" y="307"/>
                  </a:lnTo>
                  <a:lnTo>
                    <a:pt x="0" y="310"/>
                  </a:lnTo>
                  <a:lnTo>
                    <a:pt x="0" y="310"/>
                  </a:lnTo>
                  <a:lnTo>
                    <a:pt x="0" y="310"/>
                  </a:lnTo>
                  <a:lnTo>
                    <a:pt x="0" y="310"/>
                  </a:lnTo>
                  <a:close/>
                  <a:moveTo>
                    <a:pt x="0" y="324"/>
                  </a:moveTo>
                  <a:lnTo>
                    <a:pt x="0" y="318"/>
                  </a:lnTo>
                  <a:lnTo>
                    <a:pt x="0" y="312"/>
                  </a:lnTo>
                  <a:lnTo>
                    <a:pt x="2" y="318"/>
                  </a:lnTo>
                  <a:lnTo>
                    <a:pt x="0" y="324"/>
                  </a:lnTo>
                  <a:lnTo>
                    <a:pt x="0" y="324"/>
                  </a:lnTo>
                  <a:lnTo>
                    <a:pt x="0" y="324"/>
                  </a:lnTo>
                  <a:lnTo>
                    <a:pt x="0" y="324"/>
                  </a:lnTo>
                  <a:close/>
                  <a:moveTo>
                    <a:pt x="409" y="563"/>
                  </a:moveTo>
                  <a:lnTo>
                    <a:pt x="409" y="567"/>
                  </a:lnTo>
                  <a:lnTo>
                    <a:pt x="409" y="567"/>
                  </a:lnTo>
                  <a:lnTo>
                    <a:pt x="412" y="567"/>
                  </a:lnTo>
                  <a:lnTo>
                    <a:pt x="412" y="569"/>
                  </a:lnTo>
                  <a:lnTo>
                    <a:pt x="414" y="569"/>
                  </a:lnTo>
                  <a:lnTo>
                    <a:pt x="418" y="569"/>
                  </a:lnTo>
                  <a:lnTo>
                    <a:pt x="418" y="569"/>
                  </a:lnTo>
                  <a:lnTo>
                    <a:pt x="418" y="572"/>
                  </a:lnTo>
                  <a:lnTo>
                    <a:pt x="409" y="570"/>
                  </a:lnTo>
                  <a:lnTo>
                    <a:pt x="409" y="572"/>
                  </a:lnTo>
                  <a:lnTo>
                    <a:pt x="407" y="572"/>
                  </a:lnTo>
                  <a:lnTo>
                    <a:pt x="407" y="574"/>
                  </a:lnTo>
                  <a:lnTo>
                    <a:pt x="405" y="574"/>
                  </a:lnTo>
                  <a:lnTo>
                    <a:pt x="403" y="572"/>
                  </a:lnTo>
                  <a:lnTo>
                    <a:pt x="401" y="572"/>
                  </a:lnTo>
                  <a:lnTo>
                    <a:pt x="397" y="572"/>
                  </a:lnTo>
                  <a:lnTo>
                    <a:pt x="395" y="572"/>
                  </a:lnTo>
                  <a:lnTo>
                    <a:pt x="392" y="572"/>
                  </a:lnTo>
                  <a:lnTo>
                    <a:pt x="388" y="570"/>
                  </a:lnTo>
                  <a:lnTo>
                    <a:pt x="388" y="569"/>
                  </a:lnTo>
                  <a:lnTo>
                    <a:pt x="393" y="567"/>
                  </a:lnTo>
                  <a:lnTo>
                    <a:pt x="405" y="563"/>
                  </a:lnTo>
                  <a:lnTo>
                    <a:pt x="407" y="563"/>
                  </a:lnTo>
                  <a:lnTo>
                    <a:pt x="409" y="563"/>
                  </a:lnTo>
                  <a:lnTo>
                    <a:pt x="409" y="563"/>
                  </a:lnTo>
                  <a:lnTo>
                    <a:pt x="409" y="563"/>
                  </a:lnTo>
                  <a:lnTo>
                    <a:pt x="409" y="563"/>
                  </a:lnTo>
                  <a:close/>
                  <a:moveTo>
                    <a:pt x="531" y="650"/>
                  </a:moveTo>
                  <a:lnTo>
                    <a:pt x="531" y="650"/>
                  </a:lnTo>
                  <a:lnTo>
                    <a:pt x="533" y="651"/>
                  </a:lnTo>
                  <a:lnTo>
                    <a:pt x="533" y="651"/>
                  </a:lnTo>
                  <a:lnTo>
                    <a:pt x="531" y="650"/>
                  </a:lnTo>
                  <a:lnTo>
                    <a:pt x="531" y="650"/>
                  </a:lnTo>
                  <a:lnTo>
                    <a:pt x="531" y="650"/>
                  </a:lnTo>
                  <a:lnTo>
                    <a:pt x="531" y="650"/>
                  </a:lnTo>
                  <a:close/>
                  <a:moveTo>
                    <a:pt x="550" y="661"/>
                  </a:moveTo>
                  <a:lnTo>
                    <a:pt x="552" y="665"/>
                  </a:lnTo>
                  <a:lnTo>
                    <a:pt x="552" y="661"/>
                  </a:lnTo>
                  <a:lnTo>
                    <a:pt x="550" y="661"/>
                  </a:lnTo>
                  <a:lnTo>
                    <a:pt x="550" y="661"/>
                  </a:lnTo>
                  <a:lnTo>
                    <a:pt x="550" y="661"/>
                  </a:lnTo>
                  <a:lnTo>
                    <a:pt x="550" y="661"/>
                  </a:lnTo>
                  <a:close/>
                  <a:moveTo>
                    <a:pt x="505" y="712"/>
                  </a:moveTo>
                  <a:lnTo>
                    <a:pt x="505" y="715"/>
                  </a:lnTo>
                  <a:lnTo>
                    <a:pt x="508" y="715"/>
                  </a:lnTo>
                  <a:lnTo>
                    <a:pt x="510" y="714"/>
                  </a:lnTo>
                  <a:lnTo>
                    <a:pt x="506" y="712"/>
                  </a:lnTo>
                  <a:lnTo>
                    <a:pt x="505" y="712"/>
                  </a:lnTo>
                  <a:lnTo>
                    <a:pt x="505" y="712"/>
                  </a:lnTo>
                  <a:lnTo>
                    <a:pt x="505" y="712"/>
                  </a:lnTo>
                  <a:lnTo>
                    <a:pt x="505" y="712"/>
                  </a:lnTo>
                  <a:close/>
                  <a:moveTo>
                    <a:pt x="506" y="704"/>
                  </a:moveTo>
                  <a:lnTo>
                    <a:pt x="506" y="708"/>
                  </a:lnTo>
                  <a:lnTo>
                    <a:pt x="508" y="708"/>
                  </a:lnTo>
                  <a:lnTo>
                    <a:pt x="508" y="704"/>
                  </a:lnTo>
                  <a:lnTo>
                    <a:pt x="506" y="704"/>
                  </a:lnTo>
                  <a:lnTo>
                    <a:pt x="506" y="704"/>
                  </a:lnTo>
                  <a:lnTo>
                    <a:pt x="506" y="704"/>
                  </a:lnTo>
                  <a:lnTo>
                    <a:pt x="506" y="704"/>
                  </a:lnTo>
                  <a:close/>
                  <a:moveTo>
                    <a:pt x="503" y="710"/>
                  </a:moveTo>
                  <a:lnTo>
                    <a:pt x="501" y="708"/>
                  </a:lnTo>
                  <a:lnTo>
                    <a:pt x="501" y="704"/>
                  </a:lnTo>
                  <a:lnTo>
                    <a:pt x="505" y="702"/>
                  </a:lnTo>
                  <a:lnTo>
                    <a:pt x="505" y="706"/>
                  </a:lnTo>
                  <a:lnTo>
                    <a:pt x="503" y="710"/>
                  </a:lnTo>
                  <a:lnTo>
                    <a:pt x="503" y="710"/>
                  </a:lnTo>
                  <a:lnTo>
                    <a:pt x="503" y="710"/>
                  </a:lnTo>
                  <a:lnTo>
                    <a:pt x="503" y="710"/>
                  </a:lnTo>
                  <a:close/>
                  <a:moveTo>
                    <a:pt x="491" y="695"/>
                  </a:moveTo>
                  <a:lnTo>
                    <a:pt x="493" y="695"/>
                  </a:lnTo>
                  <a:lnTo>
                    <a:pt x="491" y="691"/>
                  </a:lnTo>
                  <a:lnTo>
                    <a:pt x="493" y="687"/>
                  </a:lnTo>
                  <a:lnTo>
                    <a:pt x="493" y="683"/>
                  </a:lnTo>
                  <a:lnTo>
                    <a:pt x="497" y="682"/>
                  </a:lnTo>
                  <a:lnTo>
                    <a:pt x="497" y="680"/>
                  </a:lnTo>
                  <a:lnTo>
                    <a:pt x="501" y="682"/>
                  </a:lnTo>
                  <a:lnTo>
                    <a:pt x="501" y="687"/>
                  </a:lnTo>
                  <a:lnTo>
                    <a:pt x="501" y="689"/>
                  </a:lnTo>
                  <a:lnTo>
                    <a:pt x="497" y="691"/>
                  </a:lnTo>
                  <a:lnTo>
                    <a:pt x="497" y="695"/>
                  </a:lnTo>
                  <a:lnTo>
                    <a:pt x="493" y="698"/>
                  </a:lnTo>
                  <a:lnTo>
                    <a:pt x="491" y="695"/>
                  </a:lnTo>
                  <a:lnTo>
                    <a:pt x="491" y="695"/>
                  </a:lnTo>
                  <a:lnTo>
                    <a:pt x="491" y="695"/>
                  </a:lnTo>
                  <a:lnTo>
                    <a:pt x="491" y="695"/>
                  </a:lnTo>
                  <a:close/>
                  <a:moveTo>
                    <a:pt x="565" y="704"/>
                  </a:moveTo>
                  <a:lnTo>
                    <a:pt x="572" y="702"/>
                  </a:lnTo>
                  <a:lnTo>
                    <a:pt x="572" y="698"/>
                  </a:lnTo>
                  <a:lnTo>
                    <a:pt x="565" y="691"/>
                  </a:lnTo>
                  <a:lnTo>
                    <a:pt x="563" y="695"/>
                  </a:lnTo>
                  <a:lnTo>
                    <a:pt x="563" y="698"/>
                  </a:lnTo>
                  <a:lnTo>
                    <a:pt x="563" y="700"/>
                  </a:lnTo>
                  <a:lnTo>
                    <a:pt x="563" y="702"/>
                  </a:lnTo>
                  <a:lnTo>
                    <a:pt x="565" y="704"/>
                  </a:lnTo>
                  <a:lnTo>
                    <a:pt x="565" y="704"/>
                  </a:lnTo>
                  <a:lnTo>
                    <a:pt x="565" y="704"/>
                  </a:lnTo>
                  <a:lnTo>
                    <a:pt x="565" y="704"/>
                  </a:lnTo>
                  <a:close/>
                  <a:moveTo>
                    <a:pt x="561" y="710"/>
                  </a:moveTo>
                  <a:lnTo>
                    <a:pt x="563" y="712"/>
                  </a:lnTo>
                  <a:lnTo>
                    <a:pt x="569" y="712"/>
                  </a:lnTo>
                  <a:lnTo>
                    <a:pt x="570" y="714"/>
                  </a:lnTo>
                  <a:lnTo>
                    <a:pt x="572" y="712"/>
                  </a:lnTo>
                  <a:lnTo>
                    <a:pt x="569" y="708"/>
                  </a:lnTo>
                  <a:lnTo>
                    <a:pt x="563" y="708"/>
                  </a:lnTo>
                  <a:lnTo>
                    <a:pt x="561" y="710"/>
                  </a:lnTo>
                  <a:lnTo>
                    <a:pt x="561" y="710"/>
                  </a:lnTo>
                  <a:lnTo>
                    <a:pt x="561" y="710"/>
                  </a:lnTo>
                  <a:lnTo>
                    <a:pt x="561" y="710"/>
                  </a:lnTo>
                  <a:close/>
                  <a:moveTo>
                    <a:pt x="565" y="719"/>
                  </a:moveTo>
                  <a:lnTo>
                    <a:pt x="563" y="715"/>
                  </a:lnTo>
                  <a:lnTo>
                    <a:pt x="567" y="715"/>
                  </a:lnTo>
                  <a:lnTo>
                    <a:pt x="565" y="719"/>
                  </a:lnTo>
                  <a:lnTo>
                    <a:pt x="565" y="719"/>
                  </a:lnTo>
                  <a:lnTo>
                    <a:pt x="565" y="719"/>
                  </a:lnTo>
                  <a:lnTo>
                    <a:pt x="565" y="719"/>
                  </a:lnTo>
                  <a:close/>
                  <a:moveTo>
                    <a:pt x="546" y="778"/>
                  </a:moveTo>
                  <a:lnTo>
                    <a:pt x="546" y="774"/>
                  </a:lnTo>
                  <a:lnTo>
                    <a:pt x="546" y="778"/>
                  </a:lnTo>
                  <a:lnTo>
                    <a:pt x="546" y="778"/>
                  </a:lnTo>
                  <a:lnTo>
                    <a:pt x="546" y="778"/>
                  </a:lnTo>
                  <a:lnTo>
                    <a:pt x="546" y="778"/>
                  </a:lnTo>
                  <a:lnTo>
                    <a:pt x="546" y="778"/>
                  </a:lnTo>
                  <a:close/>
                  <a:moveTo>
                    <a:pt x="525" y="798"/>
                  </a:moveTo>
                  <a:lnTo>
                    <a:pt x="521" y="798"/>
                  </a:lnTo>
                  <a:lnTo>
                    <a:pt x="525" y="795"/>
                  </a:lnTo>
                  <a:lnTo>
                    <a:pt x="525" y="791"/>
                  </a:lnTo>
                  <a:lnTo>
                    <a:pt x="525" y="789"/>
                  </a:lnTo>
                  <a:lnTo>
                    <a:pt x="525" y="791"/>
                  </a:lnTo>
                  <a:lnTo>
                    <a:pt x="525" y="795"/>
                  </a:lnTo>
                  <a:lnTo>
                    <a:pt x="525" y="798"/>
                  </a:lnTo>
                  <a:lnTo>
                    <a:pt x="525" y="798"/>
                  </a:lnTo>
                  <a:lnTo>
                    <a:pt x="525" y="798"/>
                  </a:lnTo>
                  <a:lnTo>
                    <a:pt x="525" y="798"/>
                  </a:lnTo>
                  <a:close/>
                  <a:moveTo>
                    <a:pt x="501" y="798"/>
                  </a:moveTo>
                  <a:lnTo>
                    <a:pt x="501" y="793"/>
                  </a:lnTo>
                  <a:lnTo>
                    <a:pt x="501" y="791"/>
                  </a:lnTo>
                  <a:lnTo>
                    <a:pt x="497" y="789"/>
                  </a:lnTo>
                  <a:lnTo>
                    <a:pt x="497" y="785"/>
                  </a:lnTo>
                  <a:lnTo>
                    <a:pt x="497" y="783"/>
                  </a:lnTo>
                  <a:lnTo>
                    <a:pt x="497" y="781"/>
                  </a:lnTo>
                  <a:lnTo>
                    <a:pt x="497" y="772"/>
                  </a:lnTo>
                  <a:lnTo>
                    <a:pt x="497" y="768"/>
                  </a:lnTo>
                  <a:lnTo>
                    <a:pt x="493" y="768"/>
                  </a:lnTo>
                  <a:lnTo>
                    <a:pt x="493" y="761"/>
                  </a:lnTo>
                  <a:lnTo>
                    <a:pt x="497" y="757"/>
                  </a:lnTo>
                  <a:lnTo>
                    <a:pt x="501" y="761"/>
                  </a:lnTo>
                  <a:lnTo>
                    <a:pt x="503" y="761"/>
                  </a:lnTo>
                  <a:lnTo>
                    <a:pt x="501" y="757"/>
                  </a:lnTo>
                  <a:lnTo>
                    <a:pt x="501" y="755"/>
                  </a:lnTo>
                  <a:lnTo>
                    <a:pt x="497" y="753"/>
                  </a:lnTo>
                  <a:lnTo>
                    <a:pt x="497" y="747"/>
                  </a:lnTo>
                  <a:lnTo>
                    <a:pt x="497" y="744"/>
                  </a:lnTo>
                  <a:lnTo>
                    <a:pt x="497" y="734"/>
                  </a:lnTo>
                  <a:lnTo>
                    <a:pt x="497" y="729"/>
                  </a:lnTo>
                  <a:lnTo>
                    <a:pt x="497" y="723"/>
                  </a:lnTo>
                  <a:lnTo>
                    <a:pt x="497" y="719"/>
                  </a:lnTo>
                  <a:lnTo>
                    <a:pt x="497" y="719"/>
                  </a:lnTo>
                  <a:lnTo>
                    <a:pt x="497" y="714"/>
                  </a:lnTo>
                  <a:lnTo>
                    <a:pt x="501" y="712"/>
                  </a:lnTo>
                  <a:lnTo>
                    <a:pt x="503" y="715"/>
                  </a:lnTo>
                  <a:lnTo>
                    <a:pt x="506" y="715"/>
                  </a:lnTo>
                  <a:lnTo>
                    <a:pt x="510" y="719"/>
                  </a:lnTo>
                  <a:lnTo>
                    <a:pt x="510" y="715"/>
                  </a:lnTo>
                  <a:lnTo>
                    <a:pt x="512" y="715"/>
                  </a:lnTo>
                  <a:lnTo>
                    <a:pt x="512" y="719"/>
                  </a:lnTo>
                  <a:lnTo>
                    <a:pt x="518" y="723"/>
                  </a:lnTo>
                  <a:lnTo>
                    <a:pt x="521" y="729"/>
                  </a:lnTo>
                  <a:lnTo>
                    <a:pt x="525" y="731"/>
                  </a:lnTo>
                  <a:lnTo>
                    <a:pt x="531" y="729"/>
                  </a:lnTo>
                  <a:lnTo>
                    <a:pt x="533" y="729"/>
                  </a:lnTo>
                  <a:lnTo>
                    <a:pt x="535" y="731"/>
                  </a:lnTo>
                  <a:lnTo>
                    <a:pt x="535" y="729"/>
                  </a:lnTo>
                  <a:lnTo>
                    <a:pt x="538" y="729"/>
                  </a:lnTo>
                  <a:lnTo>
                    <a:pt x="550" y="729"/>
                  </a:lnTo>
                  <a:lnTo>
                    <a:pt x="552" y="725"/>
                  </a:lnTo>
                  <a:lnTo>
                    <a:pt x="552" y="723"/>
                  </a:lnTo>
                  <a:lnTo>
                    <a:pt x="555" y="723"/>
                  </a:lnTo>
                  <a:lnTo>
                    <a:pt x="555" y="725"/>
                  </a:lnTo>
                  <a:lnTo>
                    <a:pt x="557" y="723"/>
                  </a:lnTo>
                  <a:lnTo>
                    <a:pt x="559" y="723"/>
                  </a:lnTo>
                  <a:lnTo>
                    <a:pt x="565" y="725"/>
                  </a:lnTo>
                  <a:lnTo>
                    <a:pt x="563" y="729"/>
                  </a:lnTo>
                  <a:lnTo>
                    <a:pt x="561" y="738"/>
                  </a:lnTo>
                  <a:lnTo>
                    <a:pt x="557" y="740"/>
                  </a:lnTo>
                  <a:lnTo>
                    <a:pt x="557" y="747"/>
                  </a:lnTo>
                  <a:lnTo>
                    <a:pt x="555" y="753"/>
                  </a:lnTo>
                  <a:lnTo>
                    <a:pt x="555" y="757"/>
                  </a:lnTo>
                  <a:lnTo>
                    <a:pt x="555" y="759"/>
                  </a:lnTo>
                  <a:lnTo>
                    <a:pt x="555" y="761"/>
                  </a:lnTo>
                  <a:lnTo>
                    <a:pt x="555" y="764"/>
                  </a:lnTo>
                  <a:lnTo>
                    <a:pt x="552" y="763"/>
                  </a:lnTo>
                  <a:lnTo>
                    <a:pt x="552" y="757"/>
                  </a:lnTo>
                  <a:lnTo>
                    <a:pt x="550" y="761"/>
                  </a:lnTo>
                  <a:lnTo>
                    <a:pt x="546" y="763"/>
                  </a:lnTo>
                  <a:lnTo>
                    <a:pt x="546" y="772"/>
                  </a:lnTo>
                  <a:lnTo>
                    <a:pt x="546" y="774"/>
                  </a:lnTo>
                  <a:lnTo>
                    <a:pt x="542" y="774"/>
                  </a:lnTo>
                  <a:lnTo>
                    <a:pt x="542" y="778"/>
                  </a:lnTo>
                  <a:lnTo>
                    <a:pt x="540" y="779"/>
                  </a:lnTo>
                  <a:lnTo>
                    <a:pt x="544" y="781"/>
                  </a:lnTo>
                  <a:lnTo>
                    <a:pt x="544" y="783"/>
                  </a:lnTo>
                  <a:lnTo>
                    <a:pt x="538" y="791"/>
                  </a:lnTo>
                  <a:lnTo>
                    <a:pt x="537" y="789"/>
                  </a:lnTo>
                  <a:lnTo>
                    <a:pt x="533" y="791"/>
                  </a:lnTo>
                  <a:lnTo>
                    <a:pt x="533" y="785"/>
                  </a:lnTo>
                  <a:lnTo>
                    <a:pt x="537" y="787"/>
                  </a:lnTo>
                  <a:lnTo>
                    <a:pt x="538" y="783"/>
                  </a:lnTo>
                  <a:lnTo>
                    <a:pt x="537" y="781"/>
                  </a:lnTo>
                  <a:lnTo>
                    <a:pt x="533" y="783"/>
                  </a:lnTo>
                  <a:lnTo>
                    <a:pt x="531" y="785"/>
                  </a:lnTo>
                  <a:lnTo>
                    <a:pt x="527" y="785"/>
                  </a:lnTo>
                  <a:lnTo>
                    <a:pt x="527" y="781"/>
                  </a:lnTo>
                  <a:lnTo>
                    <a:pt x="527" y="785"/>
                  </a:lnTo>
                  <a:lnTo>
                    <a:pt x="525" y="787"/>
                  </a:lnTo>
                  <a:lnTo>
                    <a:pt x="521" y="791"/>
                  </a:lnTo>
                  <a:lnTo>
                    <a:pt x="521" y="787"/>
                  </a:lnTo>
                  <a:lnTo>
                    <a:pt x="518" y="795"/>
                  </a:lnTo>
                  <a:lnTo>
                    <a:pt x="518" y="798"/>
                  </a:lnTo>
                  <a:lnTo>
                    <a:pt x="516" y="802"/>
                  </a:lnTo>
                  <a:lnTo>
                    <a:pt x="512" y="802"/>
                  </a:lnTo>
                  <a:lnTo>
                    <a:pt x="510" y="798"/>
                  </a:lnTo>
                  <a:lnTo>
                    <a:pt x="510" y="796"/>
                  </a:lnTo>
                  <a:lnTo>
                    <a:pt x="506" y="798"/>
                  </a:lnTo>
                  <a:lnTo>
                    <a:pt x="505" y="798"/>
                  </a:lnTo>
                  <a:lnTo>
                    <a:pt x="501" y="798"/>
                  </a:lnTo>
                  <a:lnTo>
                    <a:pt x="501" y="798"/>
                  </a:lnTo>
                  <a:lnTo>
                    <a:pt x="501" y="798"/>
                  </a:lnTo>
                  <a:lnTo>
                    <a:pt x="501" y="798"/>
                  </a:lnTo>
                  <a:lnTo>
                    <a:pt x="501" y="798"/>
                  </a:lnTo>
                  <a:lnTo>
                    <a:pt x="501" y="798"/>
                  </a:lnTo>
                  <a:close/>
                  <a:moveTo>
                    <a:pt x="8" y="508"/>
                  </a:moveTo>
                  <a:lnTo>
                    <a:pt x="9" y="510"/>
                  </a:lnTo>
                  <a:lnTo>
                    <a:pt x="13" y="510"/>
                  </a:lnTo>
                  <a:lnTo>
                    <a:pt x="21" y="518"/>
                  </a:lnTo>
                  <a:lnTo>
                    <a:pt x="21" y="521"/>
                  </a:lnTo>
                  <a:lnTo>
                    <a:pt x="21" y="523"/>
                  </a:lnTo>
                  <a:lnTo>
                    <a:pt x="25" y="523"/>
                  </a:lnTo>
                  <a:lnTo>
                    <a:pt x="26" y="527"/>
                  </a:lnTo>
                  <a:lnTo>
                    <a:pt x="34" y="527"/>
                  </a:lnTo>
                  <a:lnTo>
                    <a:pt x="34" y="527"/>
                  </a:lnTo>
                  <a:lnTo>
                    <a:pt x="36" y="529"/>
                  </a:lnTo>
                  <a:lnTo>
                    <a:pt x="40" y="529"/>
                  </a:lnTo>
                  <a:lnTo>
                    <a:pt x="45" y="529"/>
                  </a:lnTo>
                  <a:lnTo>
                    <a:pt x="45" y="529"/>
                  </a:lnTo>
                  <a:lnTo>
                    <a:pt x="49" y="529"/>
                  </a:lnTo>
                  <a:lnTo>
                    <a:pt x="49" y="529"/>
                  </a:lnTo>
                  <a:lnTo>
                    <a:pt x="55" y="529"/>
                  </a:lnTo>
                  <a:lnTo>
                    <a:pt x="58" y="529"/>
                  </a:lnTo>
                  <a:lnTo>
                    <a:pt x="58" y="527"/>
                  </a:lnTo>
                  <a:lnTo>
                    <a:pt x="62" y="525"/>
                  </a:lnTo>
                  <a:lnTo>
                    <a:pt x="66" y="521"/>
                  </a:lnTo>
                  <a:lnTo>
                    <a:pt x="72" y="521"/>
                  </a:lnTo>
                  <a:lnTo>
                    <a:pt x="72" y="518"/>
                  </a:lnTo>
                  <a:lnTo>
                    <a:pt x="75" y="516"/>
                  </a:lnTo>
                  <a:lnTo>
                    <a:pt x="75" y="516"/>
                  </a:lnTo>
                  <a:lnTo>
                    <a:pt x="79" y="520"/>
                  </a:lnTo>
                  <a:lnTo>
                    <a:pt x="83" y="514"/>
                  </a:lnTo>
                  <a:lnTo>
                    <a:pt x="83" y="516"/>
                  </a:lnTo>
                  <a:lnTo>
                    <a:pt x="85" y="514"/>
                  </a:lnTo>
                  <a:lnTo>
                    <a:pt x="87" y="510"/>
                  </a:lnTo>
                  <a:lnTo>
                    <a:pt x="98" y="504"/>
                  </a:lnTo>
                  <a:lnTo>
                    <a:pt x="102" y="504"/>
                  </a:lnTo>
                  <a:lnTo>
                    <a:pt x="104" y="504"/>
                  </a:lnTo>
                  <a:lnTo>
                    <a:pt x="107" y="504"/>
                  </a:lnTo>
                  <a:lnTo>
                    <a:pt x="117" y="503"/>
                  </a:lnTo>
                  <a:lnTo>
                    <a:pt x="119" y="504"/>
                  </a:lnTo>
                  <a:lnTo>
                    <a:pt x="124" y="503"/>
                  </a:lnTo>
                  <a:lnTo>
                    <a:pt x="126" y="504"/>
                  </a:lnTo>
                  <a:lnTo>
                    <a:pt x="130" y="504"/>
                  </a:lnTo>
                  <a:lnTo>
                    <a:pt x="134" y="503"/>
                  </a:lnTo>
                  <a:lnTo>
                    <a:pt x="134" y="508"/>
                  </a:lnTo>
                  <a:lnTo>
                    <a:pt x="137" y="508"/>
                  </a:lnTo>
                  <a:lnTo>
                    <a:pt x="139" y="504"/>
                  </a:lnTo>
                  <a:lnTo>
                    <a:pt x="141" y="508"/>
                  </a:lnTo>
                  <a:lnTo>
                    <a:pt x="143" y="504"/>
                  </a:lnTo>
                  <a:lnTo>
                    <a:pt x="151" y="504"/>
                  </a:lnTo>
                  <a:lnTo>
                    <a:pt x="151" y="508"/>
                  </a:lnTo>
                  <a:lnTo>
                    <a:pt x="153" y="508"/>
                  </a:lnTo>
                  <a:lnTo>
                    <a:pt x="156" y="504"/>
                  </a:lnTo>
                  <a:lnTo>
                    <a:pt x="158" y="504"/>
                  </a:lnTo>
                  <a:lnTo>
                    <a:pt x="164" y="503"/>
                  </a:lnTo>
                  <a:lnTo>
                    <a:pt x="168" y="499"/>
                  </a:lnTo>
                  <a:lnTo>
                    <a:pt x="168" y="497"/>
                  </a:lnTo>
                  <a:lnTo>
                    <a:pt x="173" y="493"/>
                  </a:lnTo>
                  <a:lnTo>
                    <a:pt x="175" y="486"/>
                  </a:lnTo>
                  <a:lnTo>
                    <a:pt x="179" y="484"/>
                  </a:lnTo>
                  <a:lnTo>
                    <a:pt x="183" y="484"/>
                  </a:lnTo>
                  <a:lnTo>
                    <a:pt x="186" y="484"/>
                  </a:lnTo>
                  <a:lnTo>
                    <a:pt x="196" y="480"/>
                  </a:lnTo>
                  <a:lnTo>
                    <a:pt x="203" y="474"/>
                  </a:lnTo>
                  <a:lnTo>
                    <a:pt x="211" y="469"/>
                  </a:lnTo>
                  <a:lnTo>
                    <a:pt x="213" y="469"/>
                  </a:lnTo>
                  <a:lnTo>
                    <a:pt x="217" y="469"/>
                  </a:lnTo>
                  <a:lnTo>
                    <a:pt x="220" y="469"/>
                  </a:lnTo>
                  <a:lnTo>
                    <a:pt x="226" y="471"/>
                  </a:lnTo>
                  <a:lnTo>
                    <a:pt x="230" y="471"/>
                  </a:lnTo>
                  <a:lnTo>
                    <a:pt x="233" y="469"/>
                  </a:lnTo>
                  <a:lnTo>
                    <a:pt x="241" y="471"/>
                  </a:lnTo>
                  <a:lnTo>
                    <a:pt x="250" y="467"/>
                  </a:lnTo>
                  <a:lnTo>
                    <a:pt x="256" y="465"/>
                  </a:lnTo>
                  <a:lnTo>
                    <a:pt x="260" y="461"/>
                  </a:lnTo>
                  <a:lnTo>
                    <a:pt x="264" y="461"/>
                  </a:lnTo>
                  <a:lnTo>
                    <a:pt x="269" y="459"/>
                  </a:lnTo>
                  <a:lnTo>
                    <a:pt x="275" y="459"/>
                  </a:lnTo>
                  <a:lnTo>
                    <a:pt x="296" y="456"/>
                  </a:lnTo>
                  <a:lnTo>
                    <a:pt x="305" y="459"/>
                  </a:lnTo>
                  <a:lnTo>
                    <a:pt x="307" y="459"/>
                  </a:lnTo>
                  <a:lnTo>
                    <a:pt x="313" y="456"/>
                  </a:lnTo>
                  <a:lnTo>
                    <a:pt x="318" y="456"/>
                  </a:lnTo>
                  <a:lnTo>
                    <a:pt x="324" y="461"/>
                  </a:lnTo>
                  <a:lnTo>
                    <a:pt x="326" y="469"/>
                  </a:lnTo>
                  <a:lnTo>
                    <a:pt x="329" y="471"/>
                  </a:lnTo>
                  <a:lnTo>
                    <a:pt x="333" y="469"/>
                  </a:lnTo>
                  <a:lnTo>
                    <a:pt x="335" y="467"/>
                  </a:lnTo>
                  <a:lnTo>
                    <a:pt x="339" y="469"/>
                  </a:lnTo>
                  <a:lnTo>
                    <a:pt x="339" y="469"/>
                  </a:lnTo>
                  <a:lnTo>
                    <a:pt x="343" y="469"/>
                  </a:lnTo>
                  <a:lnTo>
                    <a:pt x="346" y="474"/>
                  </a:lnTo>
                  <a:lnTo>
                    <a:pt x="350" y="474"/>
                  </a:lnTo>
                  <a:lnTo>
                    <a:pt x="354" y="474"/>
                  </a:lnTo>
                  <a:lnTo>
                    <a:pt x="363" y="480"/>
                  </a:lnTo>
                  <a:lnTo>
                    <a:pt x="360" y="484"/>
                  </a:lnTo>
                  <a:lnTo>
                    <a:pt x="363" y="484"/>
                  </a:lnTo>
                  <a:lnTo>
                    <a:pt x="365" y="486"/>
                  </a:lnTo>
                  <a:lnTo>
                    <a:pt x="365" y="488"/>
                  </a:lnTo>
                  <a:lnTo>
                    <a:pt x="363" y="488"/>
                  </a:lnTo>
                  <a:lnTo>
                    <a:pt x="360" y="491"/>
                  </a:lnTo>
                  <a:lnTo>
                    <a:pt x="363" y="499"/>
                  </a:lnTo>
                  <a:lnTo>
                    <a:pt x="367" y="499"/>
                  </a:lnTo>
                  <a:lnTo>
                    <a:pt x="371" y="503"/>
                  </a:lnTo>
                  <a:lnTo>
                    <a:pt x="373" y="508"/>
                  </a:lnTo>
                  <a:lnTo>
                    <a:pt x="373" y="510"/>
                  </a:lnTo>
                  <a:lnTo>
                    <a:pt x="377" y="520"/>
                  </a:lnTo>
                  <a:lnTo>
                    <a:pt x="375" y="525"/>
                  </a:lnTo>
                  <a:lnTo>
                    <a:pt x="377" y="527"/>
                  </a:lnTo>
                  <a:lnTo>
                    <a:pt x="377" y="529"/>
                  </a:lnTo>
                  <a:lnTo>
                    <a:pt x="375" y="533"/>
                  </a:lnTo>
                  <a:lnTo>
                    <a:pt x="373" y="533"/>
                  </a:lnTo>
                  <a:lnTo>
                    <a:pt x="371" y="533"/>
                  </a:lnTo>
                  <a:lnTo>
                    <a:pt x="375" y="537"/>
                  </a:lnTo>
                  <a:lnTo>
                    <a:pt x="377" y="538"/>
                  </a:lnTo>
                  <a:lnTo>
                    <a:pt x="378" y="542"/>
                  </a:lnTo>
                  <a:lnTo>
                    <a:pt x="382" y="542"/>
                  </a:lnTo>
                  <a:lnTo>
                    <a:pt x="384" y="544"/>
                  </a:lnTo>
                  <a:lnTo>
                    <a:pt x="384" y="542"/>
                  </a:lnTo>
                  <a:lnTo>
                    <a:pt x="384" y="537"/>
                  </a:lnTo>
                  <a:lnTo>
                    <a:pt x="384" y="537"/>
                  </a:lnTo>
                  <a:lnTo>
                    <a:pt x="388" y="533"/>
                  </a:lnTo>
                  <a:lnTo>
                    <a:pt x="388" y="533"/>
                  </a:lnTo>
                  <a:lnTo>
                    <a:pt x="390" y="529"/>
                  </a:lnTo>
                  <a:lnTo>
                    <a:pt x="393" y="527"/>
                  </a:lnTo>
                  <a:lnTo>
                    <a:pt x="395" y="523"/>
                  </a:lnTo>
                  <a:lnTo>
                    <a:pt x="399" y="520"/>
                  </a:lnTo>
                  <a:lnTo>
                    <a:pt x="407" y="516"/>
                  </a:lnTo>
                  <a:lnTo>
                    <a:pt x="409" y="512"/>
                  </a:lnTo>
                  <a:lnTo>
                    <a:pt x="409" y="512"/>
                  </a:lnTo>
                  <a:lnTo>
                    <a:pt x="414" y="510"/>
                  </a:lnTo>
                  <a:lnTo>
                    <a:pt x="418" y="504"/>
                  </a:lnTo>
                  <a:lnTo>
                    <a:pt x="422" y="497"/>
                  </a:lnTo>
                  <a:lnTo>
                    <a:pt x="427" y="497"/>
                  </a:lnTo>
                  <a:lnTo>
                    <a:pt x="429" y="493"/>
                  </a:lnTo>
                  <a:lnTo>
                    <a:pt x="427" y="489"/>
                  </a:lnTo>
                  <a:lnTo>
                    <a:pt x="427" y="484"/>
                  </a:lnTo>
                  <a:lnTo>
                    <a:pt x="431" y="489"/>
                  </a:lnTo>
                  <a:lnTo>
                    <a:pt x="431" y="495"/>
                  </a:lnTo>
                  <a:lnTo>
                    <a:pt x="431" y="501"/>
                  </a:lnTo>
                  <a:lnTo>
                    <a:pt x="429" y="503"/>
                  </a:lnTo>
                  <a:lnTo>
                    <a:pt x="427" y="512"/>
                  </a:lnTo>
                  <a:lnTo>
                    <a:pt x="420" y="516"/>
                  </a:lnTo>
                  <a:lnTo>
                    <a:pt x="418" y="521"/>
                  </a:lnTo>
                  <a:lnTo>
                    <a:pt x="418" y="523"/>
                  </a:lnTo>
                  <a:lnTo>
                    <a:pt x="418" y="529"/>
                  </a:lnTo>
                  <a:lnTo>
                    <a:pt x="412" y="533"/>
                  </a:lnTo>
                  <a:lnTo>
                    <a:pt x="412" y="537"/>
                  </a:lnTo>
                  <a:lnTo>
                    <a:pt x="409" y="544"/>
                  </a:lnTo>
                  <a:lnTo>
                    <a:pt x="401" y="544"/>
                  </a:lnTo>
                  <a:lnTo>
                    <a:pt x="399" y="550"/>
                  </a:lnTo>
                  <a:lnTo>
                    <a:pt x="397" y="553"/>
                  </a:lnTo>
                  <a:lnTo>
                    <a:pt x="397" y="553"/>
                  </a:lnTo>
                  <a:lnTo>
                    <a:pt x="403" y="553"/>
                  </a:lnTo>
                  <a:lnTo>
                    <a:pt x="409" y="550"/>
                  </a:lnTo>
                  <a:lnTo>
                    <a:pt x="414" y="553"/>
                  </a:lnTo>
                  <a:lnTo>
                    <a:pt x="420" y="542"/>
                  </a:lnTo>
                  <a:lnTo>
                    <a:pt x="422" y="533"/>
                  </a:lnTo>
                  <a:lnTo>
                    <a:pt x="427" y="527"/>
                  </a:lnTo>
                  <a:lnTo>
                    <a:pt x="429" y="529"/>
                  </a:lnTo>
                  <a:lnTo>
                    <a:pt x="429" y="537"/>
                  </a:lnTo>
                  <a:lnTo>
                    <a:pt x="431" y="542"/>
                  </a:lnTo>
                  <a:lnTo>
                    <a:pt x="429" y="544"/>
                  </a:lnTo>
                  <a:lnTo>
                    <a:pt x="429" y="553"/>
                  </a:lnTo>
                  <a:lnTo>
                    <a:pt x="425" y="561"/>
                  </a:lnTo>
                  <a:lnTo>
                    <a:pt x="418" y="563"/>
                  </a:lnTo>
                  <a:lnTo>
                    <a:pt x="420" y="567"/>
                  </a:lnTo>
                  <a:lnTo>
                    <a:pt x="424" y="567"/>
                  </a:lnTo>
                  <a:lnTo>
                    <a:pt x="429" y="567"/>
                  </a:lnTo>
                  <a:lnTo>
                    <a:pt x="431" y="563"/>
                  </a:lnTo>
                  <a:lnTo>
                    <a:pt x="435" y="563"/>
                  </a:lnTo>
                  <a:lnTo>
                    <a:pt x="439" y="557"/>
                  </a:lnTo>
                  <a:lnTo>
                    <a:pt x="442" y="561"/>
                  </a:lnTo>
                  <a:lnTo>
                    <a:pt x="442" y="561"/>
                  </a:lnTo>
                  <a:lnTo>
                    <a:pt x="442" y="563"/>
                  </a:lnTo>
                  <a:lnTo>
                    <a:pt x="439" y="567"/>
                  </a:lnTo>
                  <a:lnTo>
                    <a:pt x="437" y="567"/>
                  </a:lnTo>
                  <a:lnTo>
                    <a:pt x="437" y="567"/>
                  </a:lnTo>
                  <a:lnTo>
                    <a:pt x="439" y="572"/>
                  </a:lnTo>
                  <a:lnTo>
                    <a:pt x="439" y="576"/>
                  </a:lnTo>
                  <a:lnTo>
                    <a:pt x="442" y="582"/>
                  </a:lnTo>
                  <a:lnTo>
                    <a:pt x="442" y="587"/>
                  </a:lnTo>
                  <a:lnTo>
                    <a:pt x="442" y="597"/>
                  </a:lnTo>
                  <a:lnTo>
                    <a:pt x="439" y="602"/>
                  </a:lnTo>
                  <a:lnTo>
                    <a:pt x="439" y="604"/>
                  </a:lnTo>
                  <a:lnTo>
                    <a:pt x="439" y="612"/>
                  </a:lnTo>
                  <a:lnTo>
                    <a:pt x="442" y="612"/>
                  </a:lnTo>
                  <a:lnTo>
                    <a:pt x="442" y="617"/>
                  </a:lnTo>
                  <a:lnTo>
                    <a:pt x="444" y="625"/>
                  </a:lnTo>
                  <a:lnTo>
                    <a:pt x="452" y="634"/>
                  </a:lnTo>
                  <a:lnTo>
                    <a:pt x="456" y="634"/>
                  </a:lnTo>
                  <a:lnTo>
                    <a:pt x="459" y="636"/>
                  </a:lnTo>
                  <a:lnTo>
                    <a:pt x="461" y="640"/>
                  </a:lnTo>
                  <a:lnTo>
                    <a:pt x="467" y="640"/>
                  </a:lnTo>
                  <a:lnTo>
                    <a:pt x="467" y="640"/>
                  </a:lnTo>
                  <a:lnTo>
                    <a:pt x="467" y="640"/>
                  </a:lnTo>
                  <a:lnTo>
                    <a:pt x="473" y="640"/>
                  </a:lnTo>
                  <a:lnTo>
                    <a:pt x="476" y="646"/>
                  </a:lnTo>
                  <a:lnTo>
                    <a:pt x="482" y="646"/>
                  </a:lnTo>
                  <a:lnTo>
                    <a:pt x="486" y="650"/>
                  </a:lnTo>
                  <a:lnTo>
                    <a:pt x="488" y="653"/>
                  </a:lnTo>
                  <a:lnTo>
                    <a:pt x="491" y="655"/>
                  </a:lnTo>
                  <a:lnTo>
                    <a:pt x="493" y="661"/>
                  </a:lnTo>
                  <a:lnTo>
                    <a:pt x="497" y="661"/>
                  </a:lnTo>
                  <a:lnTo>
                    <a:pt x="497" y="657"/>
                  </a:lnTo>
                  <a:lnTo>
                    <a:pt x="505" y="653"/>
                  </a:lnTo>
                  <a:lnTo>
                    <a:pt x="506" y="650"/>
                  </a:lnTo>
                  <a:lnTo>
                    <a:pt x="512" y="650"/>
                  </a:lnTo>
                  <a:lnTo>
                    <a:pt x="518" y="646"/>
                  </a:lnTo>
                  <a:lnTo>
                    <a:pt x="518" y="646"/>
                  </a:lnTo>
                  <a:lnTo>
                    <a:pt x="521" y="646"/>
                  </a:lnTo>
                  <a:lnTo>
                    <a:pt x="521" y="642"/>
                  </a:lnTo>
                  <a:lnTo>
                    <a:pt x="518" y="640"/>
                  </a:lnTo>
                  <a:lnTo>
                    <a:pt x="518" y="640"/>
                  </a:lnTo>
                  <a:lnTo>
                    <a:pt x="525" y="634"/>
                  </a:lnTo>
                  <a:lnTo>
                    <a:pt x="531" y="640"/>
                  </a:lnTo>
                  <a:lnTo>
                    <a:pt x="531" y="642"/>
                  </a:lnTo>
                  <a:lnTo>
                    <a:pt x="525" y="646"/>
                  </a:lnTo>
                  <a:lnTo>
                    <a:pt x="525" y="650"/>
                  </a:lnTo>
                  <a:lnTo>
                    <a:pt x="527" y="651"/>
                  </a:lnTo>
                  <a:lnTo>
                    <a:pt x="531" y="648"/>
                  </a:lnTo>
                  <a:lnTo>
                    <a:pt x="533" y="646"/>
                  </a:lnTo>
                  <a:lnTo>
                    <a:pt x="537" y="648"/>
                  </a:lnTo>
                  <a:lnTo>
                    <a:pt x="537" y="651"/>
                  </a:lnTo>
                  <a:lnTo>
                    <a:pt x="535" y="651"/>
                  </a:lnTo>
                  <a:lnTo>
                    <a:pt x="531" y="653"/>
                  </a:lnTo>
                  <a:lnTo>
                    <a:pt x="537" y="661"/>
                  </a:lnTo>
                  <a:lnTo>
                    <a:pt x="537" y="666"/>
                  </a:lnTo>
                  <a:lnTo>
                    <a:pt x="538" y="666"/>
                  </a:lnTo>
                  <a:lnTo>
                    <a:pt x="542" y="666"/>
                  </a:lnTo>
                  <a:lnTo>
                    <a:pt x="542" y="670"/>
                  </a:lnTo>
                  <a:lnTo>
                    <a:pt x="544" y="672"/>
                  </a:lnTo>
                  <a:lnTo>
                    <a:pt x="546" y="670"/>
                  </a:lnTo>
                  <a:lnTo>
                    <a:pt x="546" y="665"/>
                  </a:lnTo>
                  <a:lnTo>
                    <a:pt x="544" y="666"/>
                  </a:lnTo>
                  <a:lnTo>
                    <a:pt x="544" y="665"/>
                  </a:lnTo>
                  <a:lnTo>
                    <a:pt x="546" y="661"/>
                  </a:lnTo>
                  <a:lnTo>
                    <a:pt x="555" y="661"/>
                  </a:lnTo>
                  <a:lnTo>
                    <a:pt x="555" y="665"/>
                  </a:lnTo>
                  <a:lnTo>
                    <a:pt x="557" y="661"/>
                  </a:lnTo>
                  <a:lnTo>
                    <a:pt x="561" y="655"/>
                  </a:lnTo>
                  <a:lnTo>
                    <a:pt x="572" y="650"/>
                  </a:lnTo>
                  <a:lnTo>
                    <a:pt x="576" y="646"/>
                  </a:lnTo>
                  <a:lnTo>
                    <a:pt x="574" y="646"/>
                  </a:lnTo>
                  <a:lnTo>
                    <a:pt x="572" y="646"/>
                  </a:lnTo>
                  <a:lnTo>
                    <a:pt x="572" y="646"/>
                  </a:lnTo>
                  <a:lnTo>
                    <a:pt x="569" y="642"/>
                  </a:lnTo>
                  <a:lnTo>
                    <a:pt x="572" y="642"/>
                  </a:lnTo>
                  <a:lnTo>
                    <a:pt x="576" y="642"/>
                  </a:lnTo>
                  <a:lnTo>
                    <a:pt x="584" y="640"/>
                  </a:lnTo>
                  <a:lnTo>
                    <a:pt x="599" y="636"/>
                  </a:lnTo>
                  <a:lnTo>
                    <a:pt x="610" y="640"/>
                  </a:lnTo>
                  <a:lnTo>
                    <a:pt x="614" y="636"/>
                  </a:lnTo>
                  <a:lnTo>
                    <a:pt x="614" y="634"/>
                  </a:lnTo>
                  <a:lnTo>
                    <a:pt x="617" y="634"/>
                  </a:lnTo>
                  <a:lnTo>
                    <a:pt x="621" y="633"/>
                  </a:lnTo>
                  <a:lnTo>
                    <a:pt x="625" y="625"/>
                  </a:lnTo>
                  <a:lnTo>
                    <a:pt x="623" y="617"/>
                  </a:lnTo>
                  <a:lnTo>
                    <a:pt x="623" y="616"/>
                  </a:lnTo>
                  <a:lnTo>
                    <a:pt x="631" y="608"/>
                  </a:lnTo>
                  <a:lnTo>
                    <a:pt x="631" y="597"/>
                  </a:lnTo>
                  <a:lnTo>
                    <a:pt x="631" y="593"/>
                  </a:lnTo>
                  <a:lnTo>
                    <a:pt x="634" y="587"/>
                  </a:lnTo>
                  <a:lnTo>
                    <a:pt x="638" y="585"/>
                  </a:lnTo>
                  <a:lnTo>
                    <a:pt x="638" y="582"/>
                  </a:lnTo>
                  <a:lnTo>
                    <a:pt x="648" y="567"/>
                  </a:lnTo>
                  <a:lnTo>
                    <a:pt x="651" y="567"/>
                  </a:lnTo>
                  <a:lnTo>
                    <a:pt x="653" y="557"/>
                  </a:lnTo>
                  <a:lnTo>
                    <a:pt x="659" y="553"/>
                  </a:lnTo>
                  <a:lnTo>
                    <a:pt x="659" y="544"/>
                  </a:lnTo>
                  <a:lnTo>
                    <a:pt x="665" y="542"/>
                  </a:lnTo>
                  <a:lnTo>
                    <a:pt x="665" y="537"/>
                  </a:lnTo>
                  <a:lnTo>
                    <a:pt x="668" y="537"/>
                  </a:lnTo>
                  <a:lnTo>
                    <a:pt x="670" y="527"/>
                  </a:lnTo>
                  <a:lnTo>
                    <a:pt x="668" y="525"/>
                  </a:lnTo>
                  <a:lnTo>
                    <a:pt x="674" y="523"/>
                  </a:lnTo>
                  <a:lnTo>
                    <a:pt x="678" y="516"/>
                  </a:lnTo>
                  <a:lnTo>
                    <a:pt x="680" y="514"/>
                  </a:lnTo>
                  <a:lnTo>
                    <a:pt x="683" y="508"/>
                  </a:lnTo>
                  <a:lnTo>
                    <a:pt x="689" y="508"/>
                  </a:lnTo>
                  <a:lnTo>
                    <a:pt x="693" y="504"/>
                  </a:lnTo>
                  <a:lnTo>
                    <a:pt x="687" y="504"/>
                  </a:lnTo>
                  <a:lnTo>
                    <a:pt x="689" y="504"/>
                  </a:lnTo>
                  <a:lnTo>
                    <a:pt x="693" y="503"/>
                  </a:lnTo>
                  <a:lnTo>
                    <a:pt x="700" y="499"/>
                  </a:lnTo>
                  <a:lnTo>
                    <a:pt x="700" y="495"/>
                  </a:lnTo>
                  <a:lnTo>
                    <a:pt x="700" y="491"/>
                  </a:lnTo>
                  <a:lnTo>
                    <a:pt x="700" y="488"/>
                  </a:lnTo>
                  <a:lnTo>
                    <a:pt x="708" y="484"/>
                  </a:lnTo>
                  <a:lnTo>
                    <a:pt x="708" y="480"/>
                  </a:lnTo>
                  <a:lnTo>
                    <a:pt x="712" y="478"/>
                  </a:lnTo>
                  <a:lnTo>
                    <a:pt x="717" y="472"/>
                  </a:lnTo>
                  <a:lnTo>
                    <a:pt x="713" y="469"/>
                  </a:lnTo>
                  <a:lnTo>
                    <a:pt x="717" y="461"/>
                  </a:lnTo>
                  <a:lnTo>
                    <a:pt x="717" y="459"/>
                  </a:lnTo>
                  <a:lnTo>
                    <a:pt x="717" y="459"/>
                  </a:lnTo>
                  <a:lnTo>
                    <a:pt x="723" y="446"/>
                  </a:lnTo>
                  <a:lnTo>
                    <a:pt x="723" y="439"/>
                  </a:lnTo>
                  <a:lnTo>
                    <a:pt x="729" y="425"/>
                  </a:lnTo>
                  <a:lnTo>
                    <a:pt x="729" y="423"/>
                  </a:lnTo>
                  <a:lnTo>
                    <a:pt x="732" y="414"/>
                  </a:lnTo>
                  <a:lnTo>
                    <a:pt x="738" y="410"/>
                  </a:lnTo>
                  <a:lnTo>
                    <a:pt x="740" y="405"/>
                  </a:lnTo>
                  <a:lnTo>
                    <a:pt x="738" y="401"/>
                  </a:lnTo>
                  <a:lnTo>
                    <a:pt x="742" y="397"/>
                  </a:lnTo>
                  <a:lnTo>
                    <a:pt x="738" y="388"/>
                  </a:lnTo>
                  <a:lnTo>
                    <a:pt x="740" y="382"/>
                  </a:lnTo>
                  <a:lnTo>
                    <a:pt x="736" y="376"/>
                  </a:lnTo>
                  <a:lnTo>
                    <a:pt x="736" y="375"/>
                  </a:lnTo>
                  <a:lnTo>
                    <a:pt x="734" y="371"/>
                  </a:lnTo>
                  <a:lnTo>
                    <a:pt x="736" y="367"/>
                  </a:lnTo>
                  <a:lnTo>
                    <a:pt x="736" y="365"/>
                  </a:lnTo>
                  <a:lnTo>
                    <a:pt x="740" y="358"/>
                  </a:lnTo>
                  <a:lnTo>
                    <a:pt x="740" y="356"/>
                  </a:lnTo>
                  <a:lnTo>
                    <a:pt x="740" y="346"/>
                  </a:lnTo>
                  <a:lnTo>
                    <a:pt x="742" y="342"/>
                  </a:lnTo>
                  <a:lnTo>
                    <a:pt x="740" y="341"/>
                  </a:lnTo>
                  <a:lnTo>
                    <a:pt x="740" y="337"/>
                  </a:lnTo>
                  <a:lnTo>
                    <a:pt x="740" y="331"/>
                  </a:lnTo>
                  <a:lnTo>
                    <a:pt x="738" y="331"/>
                  </a:lnTo>
                  <a:lnTo>
                    <a:pt x="740" y="324"/>
                  </a:lnTo>
                  <a:lnTo>
                    <a:pt x="736" y="322"/>
                  </a:lnTo>
                  <a:lnTo>
                    <a:pt x="734" y="318"/>
                  </a:lnTo>
                  <a:lnTo>
                    <a:pt x="734" y="316"/>
                  </a:lnTo>
                  <a:lnTo>
                    <a:pt x="729" y="312"/>
                  </a:lnTo>
                  <a:lnTo>
                    <a:pt x="727" y="307"/>
                  </a:lnTo>
                  <a:lnTo>
                    <a:pt x="725" y="301"/>
                  </a:lnTo>
                  <a:lnTo>
                    <a:pt x="723" y="297"/>
                  </a:lnTo>
                  <a:lnTo>
                    <a:pt x="723" y="297"/>
                  </a:lnTo>
                  <a:lnTo>
                    <a:pt x="717" y="297"/>
                  </a:lnTo>
                  <a:lnTo>
                    <a:pt x="717" y="297"/>
                  </a:lnTo>
                  <a:lnTo>
                    <a:pt x="713" y="292"/>
                  </a:lnTo>
                  <a:lnTo>
                    <a:pt x="713" y="292"/>
                  </a:lnTo>
                  <a:lnTo>
                    <a:pt x="713" y="288"/>
                  </a:lnTo>
                  <a:lnTo>
                    <a:pt x="708" y="284"/>
                  </a:lnTo>
                  <a:lnTo>
                    <a:pt x="706" y="282"/>
                  </a:lnTo>
                  <a:lnTo>
                    <a:pt x="708" y="278"/>
                  </a:lnTo>
                  <a:lnTo>
                    <a:pt x="704" y="275"/>
                  </a:lnTo>
                  <a:lnTo>
                    <a:pt x="708" y="269"/>
                  </a:lnTo>
                  <a:lnTo>
                    <a:pt x="710" y="263"/>
                  </a:lnTo>
                  <a:lnTo>
                    <a:pt x="708" y="261"/>
                  </a:lnTo>
                  <a:lnTo>
                    <a:pt x="710" y="258"/>
                  </a:lnTo>
                  <a:lnTo>
                    <a:pt x="706" y="258"/>
                  </a:lnTo>
                  <a:lnTo>
                    <a:pt x="706" y="260"/>
                  </a:lnTo>
                  <a:lnTo>
                    <a:pt x="706" y="261"/>
                  </a:lnTo>
                  <a:lnTo>
                    <a:pt x="706" y="263"/>
                  </a:lnTo>
                  <a:lnTo>
                    <a:pt x="697" y="254"/>
                  </a:lnTo>
                  <a:lnTo>
                    <a:pt x="695" y="250"/>
                  </a:lnTo>
                  <a:lnTo>
                    <a:pt x="693" y="250"/>
                  </a:lnTo>
                  <a:lnTo>
                    <a:pt x="693" y="254"/>
                  </a:lnTo>
                  <a:lnTo>
                    <a:pt x="693" y="256"/>
                  </a:lnTo>
                  <a:lnTo>
                    <a:pt x="695" y="263"/>
                  </a:lnTo>
                  <a:lnTo>
                    <a:pt x="689" y="258"/>
                  </a:lnTo>
                  <a:lnTo>
                    <a:pt x="689" y="260"/>
                  </a:lnTo>
                  <a:lnTo>
                    <a:pt x="689" y="256"/>
                  </a:lnTo>
                  <a:lnTo>
                    <a:pt x="687" y="254"/>
                  </a:lnTo>
                  <a:lnTo>
                    <a:pt x="687" y="243"/>
                  </a:lnTo>
                  <a:lnTo>
                    <a:pt x="689" y="243"/>
                  </a:lnTo>
                  <a:lnTo>
                    <a:pt x="689" y="239"/>
                  </a:lnTo>
                  <a:lnTo>
                    <a:pt x="685" y="237"/>
                  </a:lnTo>
                  <a:lnTo>
                    <a:pt x="685" y="235"/>
                  </a:lnTo>
                  <a:lnTo>
                    <a:pt x="683" y="231"/>
                  </a:lnTo>
                  <a:lnTo>
                    <a:pt x="683" y="229"/>
                  </a:lnTo>
                  <a:lnTo>
                    <a:pt x="678" y="224"/>
                  </a:lnTo>
                  <a:lnTo>
                    <a:pt x="676" y="220"/>
                  </a:lnTo>
                  <a:lnTo>
                    <a:pt x="676" y="214"/>
                  </a:lnTo>
                  <a:lnTo>
                    <a:pt x="680" y="218"/>
                  </a:lnTo>
                  <a:lnTo>
                    <a:pt x="680" y="214"/>
                  </a:lnTo>
                  <a:lnTo>
                    <a:pt x="676" y="209"/>
                  </a:lnTo>
                  <a:lnTo>
                    <a:pt x="674" y="209"/>
                  </a:lnTo>
                  <a:lnTo>
                    <a:pt x="670" y="209"/>
                  </a:lnTo>
                  <a:lnTo>
                    <a:pt x="668" y="203"/>
                  </a:lnTo>
                  <a:lnTo>
                    <a:pt x="665" y="203"/>
                  </a:lnTo>
                  <a:lnTo>
                    <a:pt x="663" y="199"/>
                  </a:lnTo>
                  <a:lnTo>
                    <a:pt x="659" y="201"/>
                  </a:lnTo>
                  <a:lnTo>
                    <a:pt x="659" y="199"/>
                  </a:lnTo>
                  <a:lnTo>
                    <a:pt x="655" y="197"/>
                  </a:lnTo>
                  <a:lnTo>
                    <a:pt x="651" y="201"/>
                  </a:lnTo>
                  <a:lnTo>
                    <a:pt x="653" y="197"/>
                  </a:lnTo>
                  <a:lnTo>
                    <a:pt x="655" y="196"/>
                  </a:lnTo>
                  <a:lnTo>
                    <a:pt x="659" y="194"/>
                  </a:lnTo>
                  <a:lnTo>
                    <a:pt x="655" y="194"/>
                  </a:lnTo>
                  <a:lnTo>
                    <a:pt x="653" y="194"/>
                  </a:lnTo>
                  <a:lnTo>
                    <a:pt x="649" y="194"/>
                  </a:lnTo>
                  <a:lnTo>
                    <a:pt x="648" y="190"/>
                  </a:lnTo>
                  <a:lnTo>
                    <a:pt x="646" y="190"/>
                  </a:lnTo>
                  <a:lnTo>
                    <a:pt x="638" y="186"/>
                  </a:lnTo>
                  <a:lnTo>
                    <a:pt x="634" y="179"/>
                  </a:lnTo>
                  <a:lnTo>
                    <a:pt x="634" y="171"/>
                  </a:lnTo>
                  <a:lnTo>
                    <a:pt x="631" y="169"/>
                  </a:lnTo>
                  <a:lnTo>
                    <a:pt x="631" y="165"/>
                  </a:lnTo>
                  <a:lnTo>
                    <a:pt x="634" y="162"/>
                  </a:lnTo>
                  <a:lnTo>
                    <a:pt x="634" y="156"/>
                  </a:lnTo>
                  <a:lnTo>
                    <a:pt x="634" y="147"/>
                  </a:lnTo>
                  <a:lnTo>
                    <a:pt x="631" y="141"/>
                  </a:lnTo>
                  <a:lnTo>
                    <a:pt x="634" y="141"/>
                  </a:lnTo>
                  <a:lnTo>
                    <a:pt x="631" y="137"/>
                  </a:lnTo>
                  <a:lnTo>
                    <a:pt x="629" y="137"/>
                  </a:lnTo>
                  <a:lnTo>
                    <a:pt x="625" y="132"/>
                  </a:lnTo>
                  <a:lnTo>
                    <a:pt x="625" y="122"/>
                  </a:lnTo>
                  <a:lnTo>
                    <a:pt x="627" y="122"/>
                  </a:lnTo>
                  <a:lnTo>
                    <a:pt x="627" y="120"/>
                  </a:lnTo>
                  <a:lnTo>
                    <a:pt x="625" y="116"/>
                  </a:lnTo>
                  <a:lnTo>
                    <a:pt x="623" y="107"/>
                  </a:lnTo>
                  <a:lnTo>
                    <a:pt x="625" y="103"/>
                  </a:lnTo>
                  <a:lnTo>
                    <a:pt x="623" y="99"/>
                  </a:lnTo>
                  <a:lnTo>
                    <a:pt x="625" y="98"/>
                  </a:lnTo>
                  <a:lnTo>
                    <a:pt x="625" y="96"/>
                  </a:lnTo>
                  <a:lnTo>
                    <a:pt x="619" y="88"/>
                  </a:lnTo>
                  <a:lnTo>
                    <a:pt x="614" y="86"/>
                  </a:lnTo>
                  <a:lnTo>
                    <a:pt x="616" y="86"/>
                  </a:lnTo>
                  <a:lnTo>
                    <a:pt x="612" y="83"/>
                  </a:lnTo>
                  <a:lnTo>
                    <a:pt x="606" y="83"/>
                  </a:lnTo>
                  <a:lnTo>
                    <a:pt x="606" y="83"/>
                  </a:lnTo>
                  <a:lnTo>
                    <a:pt x="604" y="86"/>
                  </a:lnTo>
                  <a:lnTo>
                    <a:pt x="601" y="86"/>
                  </a:lnTo>
                  <a:lnTo>
                    <a:pt x="597" y="81"/>
                  </a:lnTo>
                  <a:lnTo>
                    <a:pt x="599" y="79"/>
                  </a:lnTo>
                  <a:lnTo>
                    <a:pt x="595" y="73"/>
                  </a:lnTo>
                  <a:lnTo>
                    <a:pt x="597" y="66"/>
                  </a:lnTo>
                  <a:lnTo>
                    <a:pt x="597" y="58"/>
                  </a:lnTo>
                  <a:lnTo>
                    <a:pt x="595" y="58"/>
                  </a:lnTo>
                  <a:lnTo>
                    <a:pt x="593" y="56"/>
                  </a:lnTo>
                  <a:lnTo>
                    <a:pt x="595" y="52"/>
                  </a:lnTo>
                  <a:lnTo>
                    <a:pt x="591" y="49"/>
                  </a:lnTo>
                  <a:lnTo>
                    <a:pt x="591" y="45"/>
                  </a:lnTo>
                  <a:lnTo>
                    <a:pt x="589" y="43"/>
                  </a:lnTo>
                  <a:lnTo>
                    <a:pt x="589" y="39"/>
                  </a:lnTo>
                  <a:lnTo>
                    <a:pt x="591" y="37"/>
                  </a:lnTo>
                  <a:lnTo>
                    <a:pt x="589" y="37"/>
                  </a:lnTo>
                  <a:lnTo>
                    <a:pt x="585" y="37"/>
                  </a:lnTo>
                  <a:lnTo>
                    <a:pt x="584" y="34"/>
                  </a:lnTo>
                  <a:lnTo>
                    <a:pt x="585" y="26"/>
                  </a:lnTo>
                  <a:lnTo>
                    <a:pt x="584" y="24"/>
                  </a:lnTo>
                  <a:lnTo>
                    <a:pt x="582" y="18"/>
                  </a:lnTo>
                  <a:lnTo>
                    <a:pt x="580" y="17"/>
                  </a:lnTo>
                  <a:lnTo>
                    <a:pt x="580" y="15"/>
                  </a:lnTo>
                  <a:lnTo>
                    <a:pt x="576" y="17"/>
                  </a:lnTo>
                  <a:lnTo>
                    <a:pt x="574" y="18"/>
                  </a:lnTo>
                  <a:lnTo>
                    <a:pt x="574" y="26"/>
                  </a:lnTo>
                  <a:lnTo>
                    <a:pt x="572" y="32"/>
                  </a:lnTo>
                  <a:lnTo>
                    <a:pt x="572" y="32"/>
                  </a:lnTo>
                  <a:lnTo>
                    <a:pt x="570" y="37"/>
                  </a:lnTo>
                  <a:lnTo>
                    <a:pt x="569" y="37"/>
                  </a:lnTo>
                  <a:lnTo>
                    <a:pt x="567" y="43"/>
                  </a:lnTo>
                  <a:lnTo>
                    <a:pt x="563" y="47"/>
                  </a:lnTo>
                  <a:lnTo>
                    <a:pt x="565" y="51"/>
                  </a:lnTo>
                  <a:lnTo>
                    <a:pt x="569" y="52"/>
                  </a:lnTo>
                  <a:lnTo>
                    <a:pt x="567" y="52"/>
                  </a:lnTo>
                  <a:lnTo>
                    <a:pt x="565" y="52"/>
                  </a:lnTo>
                  <a:lnTo>
                    <a:pt x="563" y="58"/>
                  </a:lnTo>
                  <a:lnTo>
                    <a:pt x="561" y="62"/>
                  </a:lnTo>
                  <a:lnTo>
                    <a:pt x="563" y="64"/>
                  </a:lnTo>
                  <a:lnTo>
                    <a:pt x="563" y="67"/>
                  </a:lnTo>
                  <a:lnTo>
                    <a:pt x="561" y="67"/>
                  </a:lnTo>
                  <a:lnTo>
                    <a:pt x="559" y="67"/>
                  </a:lnTo>
                  <a:lnTo>
                    <a:pt x="557" y="79"/>
                  </a:lnTo>
                  <a:lnTo>
                    <a:pt x="559" y="83"/>
                  </a:lnTo>
                  <a:lnTo>
                    <a:pt x="557" y="90"/>
                  </a:lnTo>
                  <a:lnTo>
                    <a:pt x="559" y="96"/>
                  </a:lnTo>
                  <a:lnTo>
                    <a:pt x="559" y="101"/>
                  </a:lnTo>
                  <a:lnTo>
                    <a:pt x="555" y="103"/>
                  </a:lnTo>
                  <a:lnTo>
                    <a:pt x="555" y="107"/>
                  </a:lnTo>
                  <a:lnTo>
                    <a:pt x="552" y="113"/>
                  </a:lnTo>
                  <a:lnTo>
                    <a:pt x="552" y="124"/>
                  </a:lnTo>
                  <a:lnTo>
                    <a:pt x="546" y="128"/>
                  </a:lnTo>
                  <a:lnTo>
                    <a:pt x="550" y="132"/>
                  </a:lnTo>
                  <a:lnTo>
                    <a:pt x="546" y="137"/>
                  </a:lnTo>
                  <a:lnTo>
                    <a:pt x="544" y="141"/>
                  </a:lnTo>
                  <a:lnTo>
                    <a:pt x="544" y="147"/>
                  </a:lnTo>
                  <a:lnTo>
                    <a:pt x="538" y="152"/>
                  </a:lnTo>
                  <a:lnTo>
                    <a:pt x="525" y="156"/>
                  </a:lnTo>
                  <a:lnTo>
                    <a:pt x="521" y="154"/>
                  </a:lnTo>
                  <a:lnTo>
                    <a:pt x="516" y="152"/>
                  </a:lnTo>
                  <a:lnTo>
                    <a:pt x="514" y="150"/>
                  </a:lnTo>
                  <a:lnTo>
                    <a:pt x="508" y="147"/>
                  </a:lnTo>
                  <a:lnTo>
                    <a:pt x="508" y="145"/>
                  </a:lnTo>
                  <a:lnTo>
                    <a:pt x="508" y="141"/>
                  </a:lnTo>
                  <a:lnTo>
                    <a:pt x="506" y="137"/>
                  </a:lnTo>
                  <a:lnTo>
                    <a:pt x="503" y="137"/>
                  </a:lnTo>
                  <a:lnTo>
                    <a:pt x="501" y="135"/>
                  </a:lnTo>
                  <a:lnTo>
                    <a:pt x="493" y="135"/>
                  </a:lnTo>
                  <a:lnTo>
                    <a:pt x="488" y="132"/>
                  </a:lnTo>
                  <a:lnTo>
                    <a:pt x="488" y="130"/>
                  </a:lnTo>
                  <a:lnTo>
                    <a:pt x="482" y="124"/>
                  </a:lnTo>
                  <a:lnTo>
                    <a:pt x="478" y="124"/>
                  </a:lnTo>
                  <a:lnTo>
                    <a:pt x="473" y="120"/>
                  </a:lnTo>
                  <a:lnTo>
                    <a:pt x="473" y="120"/>
                  </a:lnTo>
                  <a:lnTo>
                    <a:pt x="473" y="120"/>
                  </a:lnTo>
                  <a:lnTo>
                    <a:pt x="467" y="116"/>
                  </a:lnTo>
                  <a:lnTo>
                    <a:pt x="463" y="116"/>
                  </a:lnTo>
                  <a:lnTo>
                    <a:pt x="461" y="115"/>
                  </a:lnTo>
                  <a:lnTo>
                    <a:pt x="463" y="113"/>
                  </a:lnTo>
                  <a:lnTo>
                    <a:pt x="457" y="111"/>
                  </a:lnTo>
                  <a:lnTo>
                    <a:pt x="457" y="107"/>
                  </a:lnTo>
                  <a:lnTo>
                    <a:pt x="452" y="101"/>
                  </a:lnTo>
                  <a:lnTo>
                    <a:pt x="448" y="101"/>
                  </a:lnTo>
                  <a:lnTo>
                    <a:pt x="444" y="96"/>
                  </a:lnTo>
                  <a:lnTo>
                    <a:pt x="444" y="92"/>
                  </a:lnTo>
                  <a:lnTo>
                    <a:pt x="448" y="86"/>
                  </a:lnTo>
                  <a:lnTo>
                    <a:pt x="448" y="83"/>
                  </a:lnTo>
                  <a:lnTo>
                    <a:pt x="452" y="81"/>
                  </a:lnTo>
                  <a:lnTo>
                    <a:pt x="454" y="75"/>
                  </a:lnTo>
                  <a:lnTo>
                    <a:pt x="456" y="71"/>
                  </a:lnTo>
                  <a:lnTo>
                    <a:pt x="452" y="73"/>
                  </a:lnTo>
                  <a:lnTo>
                    <a:pt x="450" y="67"/>
                  </a:lnTo>
                  <a:lnTo>
                    <a:pt x="454" y="66"/>
                  </a:lnTo>
                  <a:lnTo>
                    <a:pt x="452" y="62"/>
                  </a:lnTo>
                  <a:lnTo>
                    <a:pt x="454" y="62"/>
                  </a:lnTo>
                  <a:lnTo>
                    <a:pt x="457" y="62"/>
                  </a:lnTo>
                  <a:lnTo>
                    <a:pt x="457" y="62"/>
                  </a:lnTo>
                  <a:lnTo>
                    <a:pt x="461" y="62"/>
                  </a:lnTo>
                  <a:lnTo>
                    <a:pt x="467" y="62"/>
                  </a:lnTo>
                  <a:lnTo>
                    <a:pt x="467" y="58"/>
                  </a:lnTo>
                  <a:lnTo>
                    <a:pt x="463" y="52"/>
                  </a:lnTo>
                  <a:lnTo>
                    <a:pt x="467" y="52"/>
                  </a:lnTo>
                  <a:lnTo>
                    <a:pt x="469" y="52"/>
                  </a:lnTo>
                  <a:lnTo>
                    <a:pt x="473" y="47"/>
                  </a:lnTo>
                  <a:lnTo>
                    <a:pt x="473" y="45"/>
                  </a:lnTo>
                  <a:lnTo>
                    <a:pt x="476" y="43"/>
                  </a:lnTo>
                  <a:lnTo>
                    <a:pt x="476" y="41"/>
                  </a:lnTo>
                  <a:lnTo>
                    <a:pt x="473" y="37"/>
                  </a:lnTo>
                  <a:lnTo>
                    <a:pt x="469" y="41"/>
                  </a:lnTo>
                  <a:lnTo>
                    <a:pt x="467" y="41"/>
                  </a:lnTo>
                  <a:lnTo>
                    <a:pt x="467" y="34"/>
                  </a:lnTo>
                  <a:lnTo>
                    <a:pt x="463" y="37"/>
                  </a:lnTo>
                  <a:lnTo>
                    <a:pt x="459" y="41"/>
                  </a:lnTo>
                  <a:lnTo>
                    <a:pt x="463" y="41"/>
                  </a:lnTo>
                  <a:lnTo>
                    <a:pt x="463" y="45"/>
                  </a:lnTo>
                  <a:lnTo>
                    <a:pt x="459" y="47"/>
                  </a:lnTo>
                  <a:lnTo>
                    <a:pt x="456" y="43"/>
                  </a:lnTo>
                  <a:lnTo>
                    <a:pt x="456" y="41"/>
                  </a:lnTo>
                  <a:lnTo>
                    <a:pt x="454" y="39"/>
                  </a:lnTo>
                  <a:lnTo>
                    <a:pt x="452" y="41"/>
                  </a:lnTo>
                  <a:lnTo>
                    <a:pt x="450" y="43"/>
                  </a:lnTo>
                  <a:lnTo>
                    <a:pt x="450" y="39"/>
                  </a:lnTo>
                  <a:lnTo>
                    <a:pt x="452" y="37"/>
                  </a:lnTo>
                  <a:lnTo>
                    <a:pt x="454" y="37"/>
                  </a:lnTo>
                  <a:lnTo>
                    <a:pt x="450" y="37"/>
                  </a:lnTo>
                  <a:lnTo>
                    <a:pt x="448" y="39"/>
                  </a:lnTo>
                  <a:lnTo>
                    <a:pt x="444" y="41"/>
                  </a:lnTo>
                  <a:lnTo>
                    <a:pt x="442" y="43"/>
                  </a:lnTo>
                  <a:lnTo>
                    <a:pt x="442" y="43"/>
                  </a:lnTo>
                  <a:lnTo>
                    <a:pt x="439" y="41"/>
                  </a:lnTo>
                  <a:lnTo>
                    <a:pt x="437" y="41"/>
                  </a:lnTo>
                  <a:lnTo>
                    <a:pt x="437" y="39"/>
                  </a:lnTo>
                  <a:lnTo>
                    <a:pt x="435" y="37"/>
                  </a:lnTo>
                  <a:lnTo>
                    <a:pt x="433" y="37"/>
                  </a:lnTo>
                  <a:lnTo>
                    <a:pt x="427" y="37"/>
                  </a:lnTo>
                  <a:lnTo>
                    <a:pt x="425" y="37"/>
                  </a:lnTo>
                  <a:lnTo>
                    <a:pt x="424" y="37"/>
                  </a:lnTo>
                  <a:lnTo>
                    <a:pt x="422" y="34"/>
                  </a:lnTo>
                  <a:lnTo>
                    <a:pt x="420" y="34"/>
                  </a:lnTo>
                  <a:lnTo>
                    <a:pt x="418" y="32"/>
                  </a:lnTo>
                  <a:lnTo>
                    <a:pt x="412" y="32"/>
                  </a:lnTo>
                  <a:lnTo>
                    <a:pt x="409" y="32"/>
                  </a:lnTo>
                  <a:lnTo>
                    <a:pt x="405" y="28"/>
                  </a:lnTo>
                  <a:lnTo>
                    <a:pt x="407" y="28"/>
                  </a:lnTo>
                  <a:lnTo>
                    <a:pt x="403" y="24"/>
                  </a:lnTo>
                  <a:lnTo>
                    <a:pt x="401" y="24"/>
                  </a:lnTo>
                  <a:lnTo>
                    <a:pt x="401" y="26"/>
                  </a:lnTo>
                  <a:lnTo>
                    <a:pt x="395" y="28"/>
                  </a:lnTo>
                  <a:lnTo>
                    <a:pt x="393" y="24"/>
                  </a:lnTo>
                  <a:lnTo>
                    <a:pt x="392" y="24"/>
                  </a:lnTo>
                  <a:lnTo>
                    <a:pt x="388" y="20"/>
                  </a:lnTo>
                  <a:lnTo>
                    <a:pt x="384" y="22"/>
                  </a:lnTo>
                  <a:lnTo>
                    <a:pt x="384" y="20"/>
                  </a:lnTo>
                  <a:lnTo>
                    <a:pt x="380" y="22"/>
                  </a:lnTo>
                  <a:lnTo>
                    <a:pt x="384" y="26"/>
                  </a:lnTo>
                  <a:lnTo>
                    <a:pt x="384" y="26"/>
                  </a:lnTo>
                  <a:lnTo>
                    <a:pt x="388" y="28"/>
                  </a:lnTo>
                  <a:lnTo>
                    <a:pt x="388" y="26"/>
                  </a:lnTo>
                  <a:lnTo>
                    <a:pt x="393" y="28"/>
                  </a:lnTo>
                  <a:lnTo>
                    <a:pt x="393" y="32"/>
                  </a:lnTo>
                  <a:lnTo>
                    <a:pt x="395" y="37"/>
                  </a:lnTo>
                  <a:lnTo>
                    <a:pt x="392" y="37"/>
                  </a:lnTo>
                  <a:lnTo>
                    <a:pt x="390" y="43"/>
                  </a:lnTo>
                  <a:lnTo>
                    <a:pt x="388" y="39"/>
                  </a:lnTo>
                  <a:lnTo>
                    <a:pt x="388" y="39"/>
                  </a:lnTo>
                  <a:lnTo>
                    <a:pt x="384" y="41"/>
                  </a:lnTo>
                  <a:lnTo>
                    <a:pt x="373" y="41"/>
                  </a:lnTo>
                  <a:lnTo>
                    <a:pt x="369" y="37"/>
                  </a:lnTo>
                  <a:lnTo>
                    <a:pt x="367" y="39"/>
                  </a:lnTo>
                  <a:lnTo>
                    <a:pt x="363" y="41"/>
                  </a:lnTo>
                  <a:lnTo>
                    <a:pt x="363" y="45"/>
                  </a:lnTo>
                  <a:lnTo>
                    <a:pt x="360" y="45"/>
                  </a:lnTo>
                  <a:lnTo>
                    <a:pt x="363" y="49"/>
                  </a:lnTo>
                  <a:lnTo>
                    <a:pt x="360" y="47"/>
                  </a:lnTo>
                  <a:lnTo>
                    <a:pt x="358" y="47"/>
                  </a:lnTo>
                  <a:lnTo>
                    <a:pt x="354" y="49"/>
                  </a:lnTo>
                  <a:lnTo>
                    <a:pt x="358" y="51"/>
                  </a:lnTo>
                  <a:lnTo>
                    <a:pt x="358" y="52"/>
                  </a:lnTo>
                  <a:lnTo>
                    <a:pt x="350" y="51"/>
                  </a:lnTo>
                  <a:lnTo>
                    <a:pt x="350" y="52"/>
                  </a:lnTo>
                  <a:lnTo>
                    <a:pt x="350" y="56"/>
                  </a:lnTo>
                  <a:lnTo>
                    <a:pt x="348" y="56"/>
                  </a:lnTo>
                  <a:lnTo>
                    <a:pt x="346" y="58"/>
                  </a:lnTo>
                  <a:lnTo>
                    <a:pt x="346" y="62"/>
                  </a:lnTo>
                  <a:lnTo>
                    <a:pt x="348" y="62"/>
                  </a:lnTo>
                  <a:lnTo>
                    <a:pt x="350" y="64"/>
                  </a:lnTo>
                  <a:lnTo>
                    <a:pt x="346" y="62"/>
                  </a:lnTo>
                  <a:lnTo>
                    <a:pt x="345" y="66"/>
                  </a:lnTo>
                  <a:lnTo>
                    <a:pt x="341" y="66"/>
                  </a:lnTo>
                  <a:lnTo>
                    <a:pt x="339" y="71"/>
                  </a:lnTo>
                  <a:lnTo>
                    <a:pt x="333" y="77"/>
                  </a:lnTo>
                  <a:lnTo>
                    <a:pt x="331" y="77"/>
                  </a:lnTo>
                  <a:lnTo>
                    <a:pt x="329" y="83"/>
                  </a:lnTo>
                  <a:lnTo>
                    <a:pt x="329" y="83"/>
                  </a:lnTo>
                  <a:lnTo>
                    <a:pt x="329" y="86"/>
                  </a:lnTo>
                  <a:lnTo>
                    <a:pt x="339" y="86"/>
                  </a:lnTo>
                  <a:lnTo>
                    <a:pt x="333" y="88"/>
                  </a:lnTo>
                  <a:lnTo>
                    <a:pt x="331" y="90"/>
                  </a:lnTo>
                  <a:lnTo>
                    <a:pt x="341" y="94"/>
                  </a:lnTo>
                  <a:lnTo>
                    <a:pt x="339" y="94"/>
                  </a:lnTo>
                  <a:lnTo>
                    <a:pt x="331" y="94"/>
                  </a:lnTo>
                  <a:lnTo>
                    <a:pt x="331" y="92"/>
                  </a:lnTo>
                  <a:lnTo>
                    <a:pt x="331" y="94"/>
                  </a:lnTo>
                  <a:lnTo>
                    <a:pt x="333" y="96"/>
                  </a:lnTo>
                  <a:lnTo>
                    <a:pt x="333" y="101"/>
                  </a:lnTo>
                  <a:lnTo>
                    <a:pt x="339" y="105"/>
                  </a:lnTo>
                  <a:lnTo>
                    <a:pt x="331" y="101"/>
                  </a:lnTo>
                  <a:lnTo>
                    <a:pt x="329" y="96"/>
                  </a:lnTo>
                  <a:lnTo>
                    <a:pt x="326" y="96"/>
                  </a:lnTo>
                  <a:lnTo>
                    <a:pt x="326" y="98"/>
                  </a:lnTo>
                  <a:lnTo>
                    <a:pt x="326" y="99"/>
                  </a:lnTo>
                  <a:lnTo>
                    <a:pt x="326" y="98"/>
                  </a:lnTo>
                  <a:lnTo>
                    <a:pt x="316" y="92"/>
                  </a:lnTo>
                  <a:lnTo>
                    <a:pt x="311" y="92"/>
                  </a:lnTo>
                  <a:lnTo>
                    <a:pt x="313" y="96"/>
                  </a:lnTo>
                  <a:lnTo>
                    <a:pt x="311" y="98"/>
                  </a:lnTo>
                  <a:lnTo>
                    <a:pt x="309" y="96"/>
                  </a:lnTo>
                  <a:lnTo>
                    <a:pt x="307" y="96"/>
                  </a:lnTo>
                  <a:lnTo>
                    <a:pt x="305" y="98"/>
                  </a:lnTo>
                  <a:lnTo>
                    <a:pt x="307" y="101"/>
                  </a:lnTo>
                  <a:lnTo>
                    <a:pt x="307" y="103"/>
                  </a:lnTo>
                  <a:lnTo>
                    <a:pt x="307" y="101"/>
                  </a:lnTo>
                  <a:lnTo>
                    <a:pt x="305" y="103"/>
                  </a:lnTo>
                  <a:lnTo>
                    <a:pt x="305" y="105"/>
                  </a:lnTo>
                  <a:lnTo>
                    <a:pt x="301" y="107"/>
                  </a:lnTo>
                  <a:lnTo>
                    <a:pt x="296" y="107"/>
                  </a:lnTo>
                  <a:lnTo>
                    <a:pt x="301" y="105"/>
                  </a:lnTo>
                  <a:lnTo>
                    <a:pt x="305" y="101"/>
                  </a:lnTo>
                  <a:lnTo>
                    <a:pt x="301" y="96"/>
                  </a:lnTo>
                  <a:lnTo>
                    <a:pt x="305" y="92"/>
                  </a:lnTo>
                  <a:lnTo>
                    <a:pt x="305" y="88"/>
                  </a:lnTo>
                  <a:lnTo>
                    <a:pt x="301" y="88"/>
                  </a:lnTo>
                  <a:lnTo>
                    <a:pt x="296" y="81"/>
                  </a:lnTo>
                  <a:lnTo>
                    <a:pt x="294" y="75"/>
                  </a:lnTo>
                  <a:lnTo>
                    <a:pt x="288" y="75"/>
                  </a:lnTo>
                  <a:lnTo>
                    <a:pt x="284" y="71"/>
                  </a:lnTo>
                  <a:lnTo>
                    <a:pt x="282" y="73"/>
                  </a:lnTo>
                  <a:lnTo>
                    <a:pt x="284" y="75"/>
                  </a:lnTo>
                  <a:lnTo>
                    <a:pt x="281" y="77"/>
                  </a:lnTo>
                  <a:lnTo>
                    <a:pt x="279" y="81"/>
                  </a:lnTo>
                  <a:lnTo>
                    <a:pt x="277" y="81"/>
                  </a:lnTo>
                  <a:lnTo>
                    <a:pt x="277" y="77"/>
                  </a:lnTo>
                  <a:lnTo>
                    <a:pt x="275" y="79"/>
                  </a:lnTo>
                  <a:lnTo>
                    <a:pt x="275" y="81"/>
                  </a:lnTo>
                  <a:lnTo>
                    <a:pt x="271" y="75"/>
                  </a:lnTo>
                  <a:lnTo>
                    <a:pt x="269" y="75"/>
                  </a:lnTo>
                  <a:lnTo>
                    <a:pt x="269" y="79"/>
                  </a:lnTo>
                  <a:lnTo>
                    <a:pt x="271" y="79"/>
                  </a:lnTo>
                  <a:lnTo>
                    <a:pt x="267" y="83"/>
                  </a:lnTo>
                  <a:lnTo>
                    <a:pt x="265" y="86"/>
                  </a:lnTo>
                  <a:lnTo>
                    <a:pt x="267" y="86"/>
                  </a:lnTo>
                  <a:lnTo>
                    <a:pt x="264" y="90"/>
                  </a:lnTo>
                  <a:lnTo>
                    <a:pt x="262" y="86"/>
                  </a:lnTo>
                  <a:lnTo>
                    <a:pt x="260" y="86"/>
                  </a:lnTo>
                  <a:lnTo>
                    <a:pt x="260" y="86"/>
                  </a:lnTo>
                  <a:lnTo>
                    <a:pt x="262" y="83"/>
                  </a:lnTo>
                  <a:lnTo>
                    <a:pt x="258" y="83"/>
                  </a:lnTo>
                  <a:lnTo>
                    <a:pt x="258" y="86"/>
                  </a:lnTo>
                  <a:lnTo>
                    <a:pt x="252" y="86"/>
                  </a:lnTo>
                  <a:lnTo>
                    <a:pt x="252" y="88"/>
                  </a:lnTo>
                  <a:lnTo>
                    <a:pt x="250" y="94"/>
                  </a:lnTo>
                  <a:lnTo>
                    <a:pt x="256" y="94"/>
                  </a:lnTo>
                  <a:lnTo>
                    <a:pt x="252" y="99"/>
                  </a:lnTo>
                  <a:lnTo>
                    <a:pt x="250" y="98"/>
                  </a:lnTo>
                  <a:lnTo>
                    <a:pt x="245" y="99"/>
                  </a:lnTo>
                  <a:lnTo>
                    <a:pt x="247" y="103"/>
                  </a:lnTo>
                  <a:lnTo>
                    <a:pt x="250" y="103"/>
                  </a:lnTo>
                  <a:lnTo>
                    <a:pt x="247" y="107"/>
                  </a:lnTo>
                  <a:lnTo>
                    <a:pt x="247" y="107"/>
                  </a:lnTo>
                  <a:lnTo>
                    <a:pt x="243" y="103"/>
                  </a:lnTo>
                  <a:lnTo>
                    <a:pt x="237" y="107"/>
                  </a:lnTo>
                  <a:lnTo>
                    <a:pt x="235" y="107"/>
                  </a:lnTo>
                  <a:lnTo>
                    <a:pt x="237" y="111"/>
                  </a:lnTo>
                  <a:lnTo>
                    <a:pt x="237" y="111"/>
                  </a:lnTo>
                  <a:lnTo>
                    <a:pt x="237" y="113"/>
                  </a:lnTo>
                  <a:lnTo>
                    <a:pt x="237" y="113"/>
                  </a:lnTo>
                  <a:lnTo>
                    <a:pt x="237" y="116"/>
                  </a:lnTo>
                  <a:lnTo>
                    <a:pt x="237" y="120"/>
                  </a:lnTo>
                  <a:lnTo>
                    <a:pt x="235" y="120"/>
                  </a:lnTo>
                  <a:lnTo>
                    <a:pt x="233" y="124"/>
                  </a:lnTo>
                  <a:lnTo>
                    <a:pt x="241" y="124"/>
                  </a:lnTo>
                  <a:lnTo>
                    <a:pt x="235" y="128"/>
                  </a:lnTo>
                  <a:lnTo>
                    <a:pt x="235" y="130"/>
                  </a:lnTo>
                  <a:lnTo>
                    <a:pt x="232" y="128"/>
                  </a:lnTo>
                  <a:lnTo>
                    <a:pt x="230" y="126"/>
                  </a:lnTo>
                  <a:lnTo>
                    <a:pt x="226" y="122"/>
                  </a:lnTo>
                  <a:lnTo>
                    <a:pt x="226" y="126"/>
                  </a:lnTo>
                  <a:lnTo>
                    <a:pt x="222" y="122"/>
                  </a:lnTo>
                  <a:lnTo>
                    <a:pt x="220" y="120"/>
                  </a:lnTo>
                  <a:lnTo>
                    <a:pt x="217" y="122"/>
                  </a:lnTo>
                  <a:lnTo>
                    <a:pt x="220" y="126"/>
                  </a:lnTo>
                  <a:lnTo>
                    <a:pt x="220" y="128"/>
                  </a:lnTo>
                  <a:lnTo>
                    <a:pt x="217" y="132"/>
                  </a:lnTo>
                  <a:lnTo>
                    <a:pt x="220" y="132"/>
                  </a:lnTo>
                  <a:lnTo>
                    <a:pt x="226" y="132"/>
                  </a:lnTo>
                  <a:lnTo>
                    <a:pt x="222" y="135"/>
                  </a:lnTo>
                  <a:lnTo>
                    <a:pt x="222" y="141"/>
                  </a:lnTo>
                  <a:lnTo>
                    <a:pt x="220" y="137"/>
                  </a:lnTo>
                  <a:lnTo>
                    <a:pt x="220" y="137"/>
                  </a:lnTo>
                  <a:lnTo>
                    <a:pt x="220" y="141"/>
                  </a:lnTo>
                  <a:lnTo>
                    <a:pt x="220" y="147"/>
                  </a:lnTo>
                  <a:lnTo>
                    <a:pt x="220" y="150"/>
                  </a:lnTo>
                  <a:lnTo>
                    <a:pt x="213" y="137"/>
                  </a:lnTo>
                  <a:lnTo>
                    <a:pt x="209" y="132"/>
                  </a:lnTo>
                  <a:lnTo>
                    <a:pt x="207" y="128"/>
                  </a:lnTo>
                  <a:lnTo>
                    <a:pt x="207" y="124"/>
                  </a:lnTo>
                  <a:lnTo>
                    <a:pt x="207" y="126"/>
                  </a:lnTo>
                  <a:lnTo>
                    <a:pt x="201" y="130"/>
                  </a:lnTo>
                  <a:lnTo>
                    <a:pt x="201" y="132"/>
                  </a:lnTo>
                  <a:lnTo>
                    <a:pt x="198" y="135"/>
                  </a:lnTo>
                  <a:lnTo>
                    <a:pt x="198" y="135"/>
                  </a:lnTo>
                  <a:lnTo>
                    <a:pt x="196" y="135"/>
                  </a:lnTo>
                  <a:lnTo>
                    <a:pt x="192" y="137"/>
                  </a:lnTo>
                  <a:lnTo>
                    <a:pt x="188" y="141"/>
                  </a:lnTo>
                  <a:lnTo>
                    <a:pt x="188" y="147"/>
                  </a:lnTo>
                  <a:lnTo>
                    <a:pt x="188" y="156"/>
                  </a:lnTo>
                  <a:lnTo>
                    <a:pt x="192" y="156"/>
                  </a:lnTo>
                  <a:lnTo>
                    <a:pt x="192" y="160"/>
                  </a:lnTo>
                  <a:lnTo>
                    <a:pt x="188" y="162"/>
                  </a:lnTo>
                  <a:lnTo>
                    <a:pt x="186" y="165"/>
                  </a:lnTo>
                  <a:lnTo>
                    <a:pt x="181" y="165"/>
                  </a:lnTo>
                  <a:lnTo>
                    <a:pt x="183" y="169"/>
                  </a:lnTo>
                  <a:lnTo>
                    <a:pt x="177" y="171"/>
                  </a:lnTo>
                  <a:lnTo>
                    <a:pt x="177" y="177"/>
                  </a:lnTo>
                  <a:lnTo>
                    <a:pt x="175" y="179"/>
                  </a:lnTo>
                  <a:lnTo>
                    <a:pt x="169" y="188"/>
                  </a:lnTo>
                  <a:lnTo>
                    <a:pt x="158" y="194"/>
                  </a:lnTo>
                  <a:lnTo>
                    <a:pt x="149" y="194"/>
                  </a:lnTo>
                  <a:lnTo>
                    <a:pt x="145" y="196"/>
                  </a:lnTo>
                  <a:lnTo>
                    <a:pt x="139" y="196"/>
                  </a:lnTo>
                  <a:lnTo>
                    <a:pt x="134" y="196"/>
                  </a:lnTo>
                  <a:lnTo>
                    <a:pt x="132" y="196"/>
                  </a:lnTo>
                  <a:lnTo>
                    <a:pt x="124" y="197"/>
                  </a:lnTo>
                  <a:lnTo>
                    <a:pt x="124" y="201"/>
                  </a:lnTo>
                  <a:lnTo>
                    <a:pt x="121" y="203"/>
                  </a:lnTo>
                  <a:lnTo>
                    <a:pt x="109" y="203"/>
                  </a:lnTo>
                  <a:lnTo>
                    <a:pt x="104" y="205"/>
                  </a:lnTo>
                  <a:lnTo>
                    <a:pt x="104" y="209"/>
                  </a:lnTo>
                  <a:lnTo>
                    <a:pt x="98" y="211"/>
                  </a:lnTo>
                  <a:lnTo>
                    <a:pt x="90" y="211"/>
                  </a:lnTo>
                  <a:lnTo>
                    <a:pt x="89" y="211"/>
                  </a:lnTo>
                  <a:lnTo>
                    <a:pt x="85" y="211"/>
                  </a:lnTo>
                  <a:lnTo>
                    <a:pt x="83" y="209"/>
                  </a:lnTo>
                  <a:lnTo>
                    <a:pt x="83" y="211"/>
                  </a:lnTo>
                  <a:lnTo>
                    <a:pt x="79" y="214"/>
                  </a:lnTo>
                  <a:lnTo>
                    <a:pt x="70" y="214"/>
                  </a:lnTo>
                  <a:lnTo>
                    <a:pt x="70" y="218"/>
                  </a:lnTo>
                  <a:lnTo>
                    <a:pt x="68" y="218"/>
                  </a:lnTo>
                  <a:lnTo>
                    <a:pt x="60" y="222"/>
                  </a:lnTo>
                  <a:lnTo>
                    <a:pt x="55" y="226"/>
                  </a:lnTo>
                  <a:lnTo>
                    <a:pt x="43" y="229"/>
                  </a:lnTo>
                  <a:lnTo>
                    <a:pt x="38" y="235"/>
                  </a:lnTo>
                  <a:lnTo>
                    <a:pt x="38" y="243"/>
                  </a:lnTo>
                  <a:lnTo>
                    <a:pt x="34" y="245"/>
                  </a:lnTo>
                  <a:lnTo>
                    <a:pt x="30" y="243"/>
                  </a:lnTo>
                  <a:lnTo>
                    <a:pt x="34" y="243"/>
                  </a:lnTo>
                  <a:lnTo>
                    <a:pt x="34" y="239"/>
                  </a:lnTo>
                  <a:lnTo>
                    <a:pt x="34" y="233"/>
                  </a:lnTo>
                  <a:lnTo>
                    <a:pt x="34" y="229"/>
                  </a:lnTo>
                  <a:lnTo>
                    <a:pt x="26" y="235"/>
                  </a:lnTo>
                  <a:lnTo>
                    <a:pt x="26" y="239"/>
                  </a:lnTo>
                  <a:lnTo>
                    <a:pt x="21" y="248"/>
                  </a:lnTo>
                  <a:lnTo>
                    <a:pt x="25" y="254"/>
                  </a:lnTo>
                  <a:lnTo>
                    <a:pt x="25" y="258"/>
                  </a:lnTo>
                  <a:lnTo>
                    <a:pt x="25" y="267"/>
                  </a:lnTo>
                  <a:lnTo>
                    <a:pt x="17" y="275"/>
                  </a:lnTo>
                  <a:lnTo>
                    <a:pt x="13" y="288"/>
                  </a:lnTo>
                  <a:lnTo>
                    <a:pt x="15" y="294"/>
                  </a:lnTo>
                  <a:lnTo>
                    <a:pt x="15" y="303"/>
                  </a:lnTo>
                  <a:lnTo>
                    <a:pt x="21" y="314"/>
                  </a:lnTo>
                  <a:lnTo>
                    <a:pt x="21" y="318"/>
                  </a:lnTo>
                  <a:lnTo>
                    <a:pt x="25" y="322"/>
                  </a:lnTo>
                  <a:lnTo>
                    <a:pt x="21" y="326"/>
                  </a:lnTo>
                  <a:lnTo>
                    <a:pt x="21" y="331"/>
                  </a:lnTo>
                  <a:lnTo>
                    <a:pt x="19" y="333"/>
                  </a:lnTo>
                  <a:lnTo>
                    <a:pt x="17" y="331"/>
                  </a:lnTo>
                  <a:lnTo>
                    <a:pt x="17" y="322"/>
                  </a:lnTo>
                  <a:lnTo>
                    <a:pt x="15" y="326"/>
                  </a:lnTo>
                  <a:lnTo>
                    <a:pt x="13" y="326"/>
                  </a:lnTo>
                  <a:lnTo>
                    <a:pt x="13" y="318"/>
                  </a:lnTo>
                  <a:lnTo>
                    <a:pt x="9" y="312"/>
                  </a:lnTo>
                  <a:lnTo>
                    <a:pt x="8" y="316"/>
                  </a:lnTo>
                  <a:lnTo>
                    <a:pt x="8" y="324"/>
                  </a:lnTo>
                  <a:lnTo>
                    <a:pt x="13" y="327"/>
                  </a:lnTo>
                  <a:lnTo>
                    <a:pt x="17" y="335"/>
                  </a:lnTo>
                  <a:lnTo>
                    <a:pt x="11" y="337"/>
                  </a:lnTo>
                  <a:lnTo>
                    <a:pt x="8" y="331"/>
                  </a:lnTo>
                  <a:lnTo>
                    <a:pt x="6" y="324"/>
                  </a:lnTo>
                  <a:lnTo>
                    <a:pt x="4" y="327"/>
                  </a:lnTo>
                  <a:lnTo>
                    <a:pt x="2" y="327"/>
                  </a:lnTo>
                  <a:lnTo>
                    <a:pt x="6" y="335"/>
                  </a:lnTo>
                  <a:lnTo>
                    <a:pt x="13" y="342"/>
                  </a:lnTo>
                  <a:lnTo>
                    <a:pt x="17" y="352"/>
                  </a:lnTo>
                  <a:lnTo>
                    <a:pt x="15" y="373"/>
                  </a:lnTo>
                  <a:lnTo>
                    <a:pt x="19" y="376"/>
                  </a:lnTo>
                  <a:lnTo>
                    <a:pt x="21" y="386"/>
                  </a:lnTo>
                  <a:lnTo>
                    <a:pt x="25" y="401"/>
                  </a:lnTo>
                  <a:lnTo>
                    <a:pt x="25" y="405"/>
                  </a:lnTo>
                  <a:lnTo>
                    <a:pt x="25" y="425"/>
                  </a:lnTo>
                  <a:lnTo>
                    <a:pt x="25" y="429"/>
                  </a:lnTo>
                  <a:lnTo>
                    <a:pt x="25" y="435"/>
                  </a:lnTo>
                  <a:lnTo>
                    <a:pt x="25" y="439"/>
                  </a:lnTo>
                  <a:lnTo>
                    <a:pt x="28" y="450"/>
                  </a:lnTo>
                  <a:lnTo>
                    <a:pt x="28" y="454"/>
                  </a:lnTo>
                  <a:lnTo>
                    <a:pt x="25" y="456"/>
                  </a:lnTo>
                  <a:lnTo>
                    <a:pt x="26" y="459"/>
                  </a:lnTo>
                  <a:lnTo>
                    <a:pt x="26" y="461"/>
                  </a:lnTo>
                  <a:lnTo>
                    <a:pt x="25" y="471"/>
                  </a:lnTo>
                  <a:lnTo>
                    <a:pt x="21" y="474"/>
                  </a:lnTo>
                  <a:lnTo>
                    <a:pt x="25" y="474"/>
                  </a:lnTo>
                  <a:lnTo>
                    <a:pt x="21" y="480"/>
                  </a:lnTo>
                  <a:lnTo>
                    <a:pt x="21" y="484"/>
                  </a:lnTo>
                  <a:lnTo>
                    <a:pt x="21" y="488"/>
                  </a:lnTo>
                  <a:lnTo>
                    <a:pt x="15" y="491"/>
                  </a:lnTo>
                  <a:lnTo>
                    <a:pt x="11" y="489"/>
                  </a:lnTo>
                  <a:lnTo>
                    <a:pt x="6" y="497"/>
                  </a:lnTo>
                  <a:lnTo>
                    <a:pt x="8" y="508"/>
                  </a:lnTo>
                  <a:lnTo>
                    <a:pt x="8" y="508"/>
                  </a:lnTo>
                  <a:lnTo>
                    <a:pt x="8" y="508"/>
                  </a:lnTo>
                  <a:close/>
                </a:path>
              </a:pathLst>
            </a:custGeom>
            <a:solidFill>
              <a:schemeClr val="tx2"/>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517" name="Freeform 202">
              <a:extLst>
                <a:ext uri="{FF2B5EF4-FFF2-40B4-BE49-F238E27FC236}">
                  <a16:creationId xmlns:a16="http://schemas.microsoft.com/office/drawing/2014/main" id="{6BD9081A-5B30-4FDB-825C-0EE9210DA4C9}"/>
                </a:ext>
              </a:extLst>
            </p:cNvPr>
            <p:cNvSpPr>
              <a:spLocks noEditPoints="1"/>
            </p:cNvSpPr>
            <p:nvPr/>
          </p:nvSpPr>
          <p:spPr bwMode="auto">
            <a:xfrm>
              <a:off x="10309153" y="3077501"/>
              <a:ext cx="103191" cy="135023"/>
            </a:xfrm>
            <a:custGeom>
              <a:avLst/>
              <a:gdLst/>
              <a:ahLst/>
              <a:cxnLst>
                <a:cxn ang="0">
                  <a:pos x="2" y="333"/>
                </a:cxn>
                <a:cxn ang="0">
                  <a:pos x="239" y="81"/>
                </a:cxn>
                <a:cxn ang="0">
                  <a:pos x="246" y="64"/>
                </a:cxn>
                <a:cxn ang="0">
                  <a:pos x="250" y="66"/>
                </a:cxn>
                <a:cxn ang="0">
                  <a:pos x="201" y="219"/>
                </a:cxn>
                <a:cxn ang="0">
                  <a:pos x="235" y="188"/>
                </a:cxn>
                <a:cxn ang="0">
                  <a:pos x="252" y="164"/>
                </a:cxn>
                <a:cxn ang="0">
                  <a:pos x="271" y="151"/>
                </a:cxn>
                <a:cxn ang="0">
                  <a:pos x="280" y="138"/>
                </a:cxn>
                <a:cxn ang="0">
                  <a:pos x="295" y="111"/>
                </a:cxn>
                <a:cxn ang="0">
                  <a:pos x="271" y="115"/>
                </a:cxn>
                <a:cxn ang="0">
                  <a:pos x="250" y="89"/>
                </a:cxn>
                <a:cxn ang="0">
                  <a:pos x="244" y="70"/>
                </a:cxn>
                <a:cxn ang="0">
                  <a:pos x="243" y="90"/>
                </a:cxn>
                <a:cxn ang="0">
                  <a:pos x="235" y="75"/>
                </a:cxn>
                <a:cxn ang="0">
                  <a:pos x="233" y="49"/>
                </a:cxn>
                <a:cxn ang="0">
                  <a:pos x="239" y="30"/>
                </a:cxn>
                <a:cxn ang="0">
                  <a:pos x="229" y="19"/>
                </a:cxn>
                <a:cxn ang="0">
                  <a:pos x="222" y="17"/>
                </a:cxn>
                <a:cxn ang="0">
                  <a:pos x="216" y="0"/>
                </a:cxn>
                <a:cxn ang="0">
                  <a:pos x="212" y="26"/>
                </a:cxn>
                <a:cxn ang="0">
                  <a:pos x="222" y="57"/>
                </a:cxn>
                <a:cxn ang="0">
                  <a:pos x="227" y="64"/>
                </a:cxn>
                <a:cxn ang="0">
                  <a:pos x="222" y="68"/>
                </a:cxn>
                <a:cxn ang="0">
                  <a:pos x="227" y="90"/>
                </a:cxn>
                <a:cxn ang="0">
                  <a:pos x="222" y="109"/>
                </a:cxn>
                <a:cxn ang="0">
                  <a:pos x="212" y="139"/>
                </a:cxn>
                <a:cxn ang="0">
                  <a:pos x="201" y="162"/>
                </a:cxn>
                <a:cxn ang="0">
                  <a:pos x="201" y="198"/>
                </a:cxn>
                <a:cxn ang="0">
                  <a:pos x="177" y="194"/>
                </a:cxn>
                <a:cxn ang="0">
                  <a:pos x="177" y="198"/>
                </a:cxn>
                <a:cxn ang="0">
                  <a:pos x="177" y="203"/>
                </a:cxn>
                <a:cxn ang="0">
                  <a:pos x="22" y="373"/>
                </a:cxn>
                <a:cxn ang="0">
                  <a:pos x="2" y="386"/>
                </a:cxn>
                <a:cxn ang="0">
                  <a:pos x="11" y="365"/>
                </a:cxn>
                <a:cxn ang="0">
                  <a:pos x="15" y="377"/>
                </a:cxn>
                <a:cxn ang="0">
                  <a:pos x="5" y="382"/>
                </a:cxn>
                <a:cxn ang="0">
                  <a:pos x="0" y="343"/>
                </a:cxn>
                <a:cxn ang="0">
                  <a:pos x="11" y="322"/>
                </a:cxn>
                <a:cxn ang="0">
                  <a:pos x="26" y="309"/>
                </a:cxn>
                <a:cxn ang="0">
                  <a:pos x="41" y="294"/>
                </a:cxn>
                <a:cxn ang="0">
                  <a:pos x="69" y="284"/>
                </a:cxn>
                <a:cxn ang="0">
                  <a:pos x="94" y="260"/>
                </a:cxn>
                <a:cxn ang="0">
                  <a:pos x="124" y="230"/>
                </a:cxn>
                <a:cxn ang="0">
                  <a:pos x="147" y="207"/>
                </a:cxn>
                <a:cxn ang="0">
                  <a:pos x="163" y="194"/>
                </a:cxn>
                <a:cxn ang="0">
                  <a:pos x="167" y="207"/>
                </a:cxn>
                <a:cxn ang="0">
                  <a:pos x="180" y="205"/>
                </a:cxn>
                <a:cxn ang="0">
                  <a:pos x="184" y="207"/>
                </a:cxn>
                <a:cxn ang="0">
                  <a:pos x="171" y="237"/>
                </a:cxn>
                <a:cxn ang="0">
                  <a:pos x="147" y="266"/>
                </a:cxn>
                <a:cxn ang="0">
                  <a:pos x="137" y="288"/>
                </a:cxn>
                <a:cxn ang="0">
                  <a:pos x="130" y="284"/>
                </a:cxn>
                <a:cxn ang="0">
                  <a:pos x="118" y="284"/>
                </a:cxn>
                <a:cxn ang="0">
                  <a:pos x="103" y="298"/>
                </a:cxn>
                <a:cxn ang="0">
                  <a:pos x="81" y="335"/>
                </a:cxn>
                <a:cxn ang="0">
                  <a:pos x="67" y="349"/>
                </a:cxn>
                <a:cxn ang="0">
                  <a:pos x="51" y="364"/>
                </a:cxn>
                <a:cxn ang="0">
                  <a:pos x="26" y="365"/>
                </a:cxn>
                <a:cxn ang="0">
                  <a:pos x="11" y="352"/>
                </a:cxn>
              </a:cxnLst>
              <a:rect l="0" t="0" r="r" b="b"/>
              <a:pathLst>
                <a:path w="295" h="386">
                  <a:moveTo>
                    <a:pt x="2" y="333"/>
                  </a:moveTo>
                  <a:lnTo>
                    <a:pt x="2" y="333"/>
                  </a:lnTo>
                  <a:lnTo>
                    <a:pt x="5" y="333"/>
                  </a:lnTo>
                  <a:lnTo>
                    <a:pt x="5" y="332"/>
                  </a:lnTo>
                  <a:lnTo>
                    <a:pt x="2" y="332"/>
                  </a:lnTo>
                  <a:lnTo>
                    <a:pt x="2" y="333"/>
                  </a:lnTo>
                  <a:lnTo>
                    <a:pt x="2" y="333"/>
                  </a:lnTo>
                  <a:lnTo>
                    <a:pt x="2" y="333"/>
                  </a:lnTo>
                  <a:lnTo>
                    <a:pt x="2" y="333"/>
                  </a:lnTo>
                  <a:lnTo>
                    <a:pt x="2" y="333"/>
                  </a:lnTo>
                  <a:close/>
                  <a:moveTo>
                    <a:pt x="239" y="81"/>
                  </a:moveTo>
                  <a:lnTo>
                    <a:pt x="241" y="81"/>
                  </a:lnTo>
                  <a:lnTo>
                    <a:pt x="241" y="83"/>
                  </a:lnTo>
                  <a:lnTo>
                    <a:pt x="239" y="83"/>
                  </a:lnTo>
                  <a:lnTo>
                    <a:pt x="239" y="81"/>
                  </a:lnTo>
                  <a:lnTo>
                    <a:pt x="239" y="81"/>
                  </a:lnTo>
                  <a:lnTo>
                    <a:pt x="239" y="81"/>
                  </a:lnTo>
                  <a:lnTo>
                    <a:pt x="239" y="81"/>
                  </a:lnTo>
                  <a:close/>
                  <a:moveTo>
                    <a:pt x="244" y="64"/>
                  </a:moveTo>
                  <a:lnTo>
                    <a:pt x="243" y="64"/>
                  </a:lnTo>
                  <a:lnTo>
                    <a:pt x="244" y="64"/>
                  </a:lnTo>
                  <a:lnTo>
                    <a:pt x="244" y="64"/>
                  </a:lnTo>
                  <a:lnTo>
                    <a:pt x="244" y="64"/>
                  </a:lnTo>
                  <a:lnTo>
                    <a:pt x="244" y="64"/>
                  </a:lnTo>
                  <a:lnTo>
                    <a:pt x="244" y="64"/>
                  </a:lnTo>
                  <a:close/>
                  <a:moveTo>
                    <a:pt x="250" y="66"/>
                  </a:moveTo>
                  <a:lnTo>
                    <a:pt x="246" y="64"/>
                  </a:lnTo>
                  <a:lnTo>
                    <a:pt x="250" y="60"/>
                  </a:lnTo>
                  <a:lnTo>
                    <a:pt x="250" y="60"/>
                  </a:lnTo>
                  <a:lnTo>
                    <a:pt x="250" y="64"/>
                  </a:lnTo>
                  <a:lnTo>
                    <a:pt x="250" y="64"/>
                  </a:lnTo>
                  <a:lnTo>
                    <a:pt x="250" y="66"/>
                  </a:lnTo>
                  <a:lnTo>
                    <a:pt x="250" y="66"/>
                  </a:lnTo>
                  <a:lnTo>
                    <a:pt x="250" y="66"/>
                  </a:lnTo>
                  <a:lnTo>
                    <a:pt x="250" y="66"/>
                  </a:lnTo>
                  <a:lnTo>
                    <a:pt x="250" y="66"/>
                  </a:lnTo>
                  <a:close/>
                  <a:moveTo>
                    <a:pt x="188" y="213"/>
                  </a:moveTo>
                  <a:lnTo>
                    <a:pt x="192" y="213"/>
                  </a:lnTo>
                  <a:lnTo>
                    <a:pt x="195" y="209"/>
                  </a:lnTo>
                  <a:lnTo>
                    <a:pt x="197" y="209"/>
                  </a:lnTo>
                  <a:lnTo>
                    <a:pt x="197" y="215"/>
                  </a:lnTo>
                  <a:lnTo>
                    <a:pt x="197" y="217"/>
                  </a:lnTo>
                  <a:lnTo>
                    <a:pt x="197" y="217"/>
                  </a:lnTo>
                  <a:lnTo>
                    <a:pt x="197" y="217"/>
                  </a:lnTo>
                  <a:lnTo>
                    <a:pt x="201" y="219"/>
                  </a:lnTo>
                  <a:lnTo>
                    <a:pt x="197" y="219"/>
                  </a:lnTo>
                  <a:lnTo>
                    <a:pt x="201" y="222"/>
                  </a:lnTo>
                  <a:lnTo>
                    <a:pt x="203" y="222"/>
                  </a:lnTo>
                  <a:lnTo>
                    <a:pt x="209" y="217"/>
                  </a:lnTo>
                  <a:lnTo>
                    <a:pt x="216" y="209"/>
                  </a:lnTo>
                  <a:lnTo>
                    <a:pt x="222" y="205"/>
                  </a:lnTo>
                  <a:lnTo>
                    <a:pt x="226" y="200"/>
                  </a:lnTo>
                  <a:lnTo>
                    <a:pt x="231" y="190"/>
                  </a:lnTo>
                  <a:lnTo>
                    <a:pt x="235" y="188"/>
                  </a:lnTo>
                  <a:lnTo>
                    <a:pt x="237" y="188"/>
                  </a:lnTo>
                  <a:lnTo>
                    <a:pt x="239" y="188"/>
                  </a:lnTo>
                  <a:lnTo>
                    <a:pt x="239" y="185"/>
                  </a:lnTo>
                  <a:lnTo>
                    <a:pt x="241" y="183"/>
                  </a:lnTo>
                  <a:lnTo>
                    <a:pt x="244" y="181"/>
                  </a:lnTo>
                  <a:lnTo>
                    <a:pt x="246" y="173"/>
                  </a:lnTo>
                  <a:lnTo>
                    <a:pt x="250" y="168"/>
                  </a:lnTo>
                  <a:lnTo>
                    <a:pt x="250" y="166"/>
                  </a:lnTo>
                  <a:lnTo>
                    <a:pt x="252" y="164"/>
                  </a:lnTo>
                  <a:lnTo>
                    <a:pt x="250" y="160"/>
                  </a:lnTo>
                  <a:lnTo>
                    <a:pt x="246" y="160"/>
                  </a:lnTo>
                  <a:lnTo>
                    <a:pt x="244" y="160"/>
                  </a:lnTo>
                  <a:lnTo>
                    <a:pt x="246" y="158"/>
                  </a:lnTo>
                  <a:lnTo>
                    <a:pt x="250" y="158"/>
                  </a:lnTo>
                  <a:lnTo>
                    <a:pt x="258" y="151"/>
                  </a:lnTo>
                  <a:lnTo>
                    <a:pt x="261" y="149"/>
                  </a:lnTo>
                  <a:lnTo>
                    <a:pt x="267" y="151"/>
                  </a:lnTo>
                  <a:lnTo>
                    <a:pt x="271" y="151"/>
                  </a:lnTo>
                  <a:lnTo>
                    <a:pt x="269" y="153"/>
                  </a:lnTo>
                  <a:lnTo>
                    <a:pt x="271" y="155"/>
                  </a:lnTo>
                  <a:lnTo>
                    <a:pt x="271" y="153"/>
                  </a:lnTo>
                  <a:lnTo>
                    <a:pt x="276" y="151"/>
                  </a:lnTo>
                  <a:lnTo>
                    <a:pt x="271" y="149"/>
                  </a:lnTo>
                  <a:lnTo>
                    <a:pt x="271" y="145"/>
                  </a:lnTo>
                  <a:lnTo>
                    <a:pt x="275" y="139"/>
                  </a:lnTo>
                  <a:lnTo>
                    <a:pt x="276" y="136"/>
                  </a:lnTo>
                  <a:lnTo>
                    <a:pt x="280" y="138"/>
                  </a:lnTo>
                  <a:lnTo>
                    <a:pt x="280" y="138"/>
                  </a:lnTo>
                  <a:lnTo>
                    <a:pt x="280" y="136"/>
                  </a:lnTo>
                  <a:lnTo>
                    <a:pt x="282" y="134"/>
                  </a:lnTo>
                  <a:lnTo>
                    <a:pt x="288" y="124"/>
                  </a:lnTo>
                  <a:lnTo>
                    <a:pt x="288" y="124"/>
                  </a:lnTo>
                  <a:lnTo>
                    <a:pt x="288" y="122"/>
                  </a:lnTo>
                  <a:lnTo>
                    <a:pt x="290" y="115"/>
                  </a:lnTo>
                  <a:lnTo>
                    <a:pt x="291" y="113"/>
                  </a:lnTo>
                  <a:lnTo>
                    <a:pt x="295" y="111"/>
                  </a:lnTo>
                  <a:lnTo>
                    <a:pt x="295" y="111"/>
                  </a:lnTo>
                  <a:lnTo>
                    <a:pt x="290" y="109"/>
                  </a:lnTo>
                  <a:lnTo>
                    <a:pt x="288" y="106"/>
                  </a:lnTo>
                  <a:lnTo>
                    <a:pt x="290" y="106"/>
                  </a:lnTo>
                  <a:lnTo>
                    <a:pt x="290" y="106"/>
                  </a:lnTo>
                  <a:lnTo>
                    <a:pt x="286" y="104"/>
                  </a:lnTo>
                  <a:lnTo>
                    <a:pt x="282" y="107"/>
                  </a:lnTo>
                  <a:lnTo>
                    <a:pt x="276" y="115"/>
                  </a:lnTo>
                  <a:lnTo>
                    <a:pt x="271" y="115"/>
                  </a:lnTo>
                  <a:lnTo>
                    <a:pt x="269" y="115"/>
                  </a:lnTo>
                  <a:lnTo>
                    <a:pt x="265" y="115"/>
                  </a:lnTo>
                  <a:lnTo>
                    <a:pt x="258" y="106"/>
                  </a:lnTo>
                  <a:lnTo>
                    <a:pt x="256" y="107"/>
                  </a:lnTo>
                  <a:lnTo>
                    <a:pt x="252" y="104"/>
                  </a:lnTo>
                  <a:lnTo>
                    <a:pt x="250" y="100"/>
                  </a:lnTo>
                  <a:lnTo>
                    <a:pt x="252" y="98"/>
                  </a:lnTo>
                  <a:lnTo>
                    <a:pt x="254" y="94"/>
                  </a:lnTo>
                  <a:lnTo>
                    <a:pt x="250" y="89"/>
                  </a:lnTo>
                  <a:lnTo>
                    <a:pt x="250" y="85"/>
                  </a:lnTo>
                  <a:lnTo>
                    <a:pt x="250" y="83"/>
                  </a:lnTo>
                  <a:lnTo>
                    <a:pt x="250" y="79"/>
                  </a:lnTo>
                  <a:lnTo>
                    <a:pt x="250" y="77"/>
                  </a:lnTo>
                  <a:lnTo>
                    <a:pt x="250" y="77"/>
                  </a:lnTo>
                  <a:lnTo>
                    <a:pt x="250" y="72"/>
                  </a:lnTo>
                  <a:lnTo>
                    <a:pt x="246" y="70"/>
                  </a:lnTo>
                  <a:lnTo>
                    <a:pt x="246" y="72"/>
                  </a:lnTo>
                  <a:lnTo>
                    <a:pt x="244" y="70"/>
                  </a:lnTo>
                  <a:lnTo>
                    <a:pt x="243" y="70"/>
                  </a:lnTo>
                  <a:lnTo>
                    <a:pt x="246" y="74"/>
                  </a:lnTo>
                  <a:lnTo>
                    <a:pt x="246" y="77"/>
                  </a:lnTo>
                  <a:lnTo>
                    <a:pt x="246" y="79"/>
                  </a:lnTo>
                  <a:lnTo>
                    <a:pt x="244" y="81"/>
                  </a:lnTo>
                  <a:lnTo>
                    <a:pt x="244" y="85"/>
                  </a:lnTo>
                  <a:lnTo>
                    <a:pt x="246" y="85"/>
                  </a:lnTo>
                  <a:lnTo>
                    <a:pt x="246" y="90"/>
                  </a:lnTo>
                  <a:lnTo>
                    <a:pt x="243" y="90"/>
                  </a:lnTo>
                  <a:lnTo>
                    <a:pt x="241" y="89"/>
                  </a:lnTo>
                  <a:lnTo>
                    <a:pt x="241" y="85"/>
                  </a:lnTo>
                  <a:lnTo>
                    <a:pt x="237" y="85"/>
                  </a:lnTo>
                  <a:lnTo>
                    <a:pt x="237" y="83"/>
                  </a:lnTo>
                  <a:lnTo>
                    <a:pt x="233" y="81"/>
                  </a:lnTo>
                  <a:lnTo>
                    <a:pt x="231" y="81"/>
                  </a:lnTo>
                  <a:lnTo>
                    <a:pt x="231" y="79"/>
                  </a:lnTo>
                  <a:lnTo>
                    <a:pt x="233" y="77"/>
                  </a:lnTo>
                  <a:lnTo>
                    <a:pt x="235" y="75"/>
                  </a:lnTo>
                  <a:lnTo>
                    <a:pt x="231" y="72"/>
                  </a:lnTo>
                  <a:lnTo>
                    <a:pt x="235" y="68"/>
                  </a:lnTo>
                  <a:lnTo>
                    <a:pt x="237" y="68"/>
                  </a:lnTo>
                  <a:lnTo>
                    <a:pt x="239" y="64"/>
                  </a:lnTo>
                  <a:lnTo>
                    <a:pt x="237" y="60"/>
                  </a:lnTo>
                  <a:lnTo>
                    <a:pt x="237" y="60"/>
                  </a:lnTo>
                  <a:lnTo>
                    <a:pt x="237" y="57"/>
                  </a:lnTo>
                  <a:lnTo>
                    <a:pt x="237" y="53"/>
                  </a:lnTo>
                  <a:lnTo>
                    <a:pt x="233" y="49"/>
                  </a:lnTo>
                  <a:lnTo>
                    <a:pt x="233" y="47"/>
                  </a:lnTo>
                  <a:lnTo>
                    <a:pt x="235" y="49"/>
                  </a:lnTo>
                  <a:lnTo>
                    <a:pt x="239" y="49"/>
                  </a:lnTo>
                  <a:lnTo>
                    <a:pt x="239" y="43"/>
                  </a:lnTo>
                  <a:lnTo>
                    <a:pt x="241" y="43"/>
                  </a:lnTo>
                  <a:lnTo>
                    <a:pt x="241" y="38"/>
                  </a:lnTo>
                  <a:lnTo>
                    <a:pt x="239" y="34"/>
                  </a:lnTo>
                  <a:lnTo>
                    <a:pt x="241" y="30"/>
                  </a:lnTo>
                  <a:lnTo>
                    <a:pt x="239" y="30"/>
                  </a:lnTo>
                  <a:lnTo>
                    <a:pt x="233" y="34"/>
                  </a:lnTo>
                  <a:lnTo>
                    <a:pt x="229" y="30"/>
                  </a:lnTo>
                  <a:lnTo>
                    <a:pt x="231" y="28"/>
                  </a:lnTo>
                  <a:lnTo>
                    <a:pt x="229" y="26"/>
                  </a:lnTo>
                  <a:lnTo>
                    <a:pt x="227" y="26"/>
                  </a:lnTo>
                  <a:lnTo>
                    <a:pt x="229" y="21"/>
                  </a:lnTo>
                  <a:lnTo>
                    <a:pt x="233" y="21"/>
                  </a:lnTo>
                  <a:lnTo>
                    <a:pt x="233" y="19"/>
                  </a:lnTo>
                  <a:lnTo>
                    <a:pt x="229" y="19"/>
                  </a:lnTo>
                  <a:lnTo>
                    <a:pt x="226" y="17"/>
                  </a:lnTo>
                  <a:lnTo>
                    <a:pt x="226" y="17"/>
                  </a:lnTo>
                  <a:lnTo>
                    <a:pt x="226" y="13"/>
                  </a:lnTo>
                  <a:lnTo>
                    <a:pt x="226" y="13"/>
                  </a:lnTo>
                  <a:lnTo>
                    <a:pt x="226" y="11"/>
                  </a:lnTo>
                  <a:lnTo>
                    <a:pt x="226" y="11"/>
                  </a:lnTo>
                  <a:lnTo>
                    <a:pt x="222" y="13"/>
                  </a:lnTo>
                  <a:lnTo>
                    <a:pt x="222" y="15"/>
                  </a:lnTo>
                  <a:lnTo>
                    <a:pt x="222" y="17"/>
                  </a:lnTo>
                  <a:lnTo>
                    <a:pt x="220" y="17"/>
                  </a:lnTo>
                  <a:lnTo>
                    <a:pt x="220" y="13"/>
                  </a:lnTo>
                  <a:lnTo>
                    <a:pt x="220" y="11"/>
                  </a:lnTo>
                  <a:lnTo>
                    <a:pt x="218" y="6"/>
                  </a:lnTo>
                  <a:lnTo>
                    <a:pt x="218" y="2"/>
                  </a:lnTo>
                  <a:lnTo>
                    <a:pt x="218" y="2"/>
                  </a:lnTo>
                  <a:lnTo>
                    <a:pt x="220" y="0"/>
                  </a:lnTo>
                  <a:lnTo>
                    <a:pt x="218" y="0"/>
                  </a:lnTo>
                  <a:lnTo>
                    <a:pt x="216" y="0"/>
                  </a:lnTo>
                  <a:lnTo>
                    <a:pt x="211" y="0"/>
                  </a:lnTo>
                  <a:lnTo>
                    <a:pt x="211" y="2"/>
                  </a:lnTo>
                  <a:lnTo>
                    <a:pt x="212" y="4"/>
                  </a:lnTo>
                  <a:lnTo>
                    <a:pt x="216" y="13"/>
                  </a:lnTo>
                  <a:lnTo>
                    <a:pt x="218" y="17"/>
                  </a:lnTo>
                  <a:lnTo>
                    <a:pt x="216" y="25"/>
                  </a:lnTo>
                  <a:lnTo>
                    <a:pt x="216" y="26"/>
                  </a:lnTo>
                  <a:lnTo>
                    <a:pt x="214" y="26"/>
                  </a:lnTo>
                  <a:lnTo>
                    <a:pt x="212" y="26"/>
                  </a:lnTo>
                  <a:lnTo>
                    <a:pt x="216" y="34"/>
                  </a:lnTo>
                  <a:lnTo>
                    <a:pt x="216" y="34"/>
                  </a:lnTo>
                  <a:lnTo>
                    <a:pt x="220" y="34"/>
                  </a:lnTo>
                  <a:lnTo>
                    <a:pt x="222" y="34"/>
                  </a:lnTo>
                  <a:lnTo>
                    <a:pt x="222" y="34"/>
                  </a:lnTo>
                  <a:lnTo>
                    <a:pt x="218" y="36"/>
                  </a:lnTo>
                  <a:lnTo>
                    <a:pt x="220" y="41"/>
                  </a:lnTo>
                  <a:lnTo>
                    <a:pt x="222" y="47"/>
                  </a:lnTo>
                  <a:lnTo>
                    <a:pt x="222" y="57"/>
                  </a:lnTo>
                  <a:lnTo>
                    <a:pt x="222" y="60"/>
                  </a:lnTo>
                  <a:lnTo>
                    <a:pt x="222" y="64"/>
                  </a:lnTo>
                  <a:lnTo>
                    <a:pt x="222" y="64"/>
                  </a:lnTo>
                  <a:lnTo>
                    <a:pt x="226" y="60"/>
                  </a:lnTo>
                  <a:lnTo>
                    <a:pt x="222" y="60"/>
                  </a:lnTo>
                  <a:lnTo>
                    <a:pt x="226" y="58"/>
                  </a:lnTo>
                  <a:lnTo>
                    <a:pt x="226" y="60"/>
                  </a:lnTo>
                  <a:lnTo>
                    <a:pt x="226" y="64"/>
                  </a:lnTo>
                  <a:lnTo>
                    <a:pt x="227" y="64"/>
                  </a:lnTo>
                  <a:lnTo>
                    <a:pt x="227" y="60"/>
                  </a:lnTo>
                  <a:lnTo>
                    <a:pt x="227" y="60"/>
                  </a:lnTo>
                  <a:lnTo>
                    <a:pt x="227" y="60"/>
                  </a:lnTo>
                  <a:lnTo>
                    <a:pt x="229" y="64"/>
                  </a:lnTo>
                  <a:lnTo>
                    <a:pt x="226" y="66"/>
                  </a:lnTo>
                  <a:lnTo>
                    <a:pt x="226" y="68"/>
                  </a:lnTo>
                  <a:lnTo>
                    <a:pt x="226" y="70"/>
                  </a:lnTo>
                  <a:lnTo>
                    <a:pt x="226" y="72"/>
                  </a:lnTo>
                  <a:lnTo>
                    <a:pt x="222" y="68"/>
                  </a:lnTo>
                  <a:lnTo>
                    <a:pt x="222" y="68"/>
                  </a:lnTo>
                  <a:lnTo>
                    <a:pt x="222" y="75"/>
                  </a:lnTo>
                  <a:lnTo>
                    <a:pt x="226" y="83"/>
                  </a:lnTo>
                  <a:lnTo>
                    <a:pt x="226" y="83"/>
                  </a:lnTo>
                  <a:lnTo>
                    <a:pt x="227" y="83"/>
                  </a:lnTo>
                  <a:lnTo>
                    <a:pt x="229" y="85"/>
                  </a:lnTo>
                  <a:lnTo>
                    <a:pt x="229" y="85"/>
                  </a:lnTo>
                  <a:lnTo>
                    <a:pt x="231" y="89"/>
                  </a:lnTo>
                  <a:lnTo>
                    <a:pt x="227" y="90"/>
                  </a:lnTo>
                  <a:lnTo>
                    <a:pt x="227" y="90"/>
                  </a:lnTo>
                  <a:lnTo>
                    <a:pt x="227" y="94"/>
                  </a:lnTo>
                  <a:lnTo>
                    <a:pt x="227" y="94"/>
                  </a:lnTo>
                  <a:lnTo>
                    <a:pt x="226" y="104"/>
                  </a:lnTo>
                  <a:lnTo>
                    <a:pt x="226" y="104"/>
                  </a:lnTo>
                  <a:lnTo>
                    <a:pt x="226" y="106"/>
                  </a:lnTo>
                  <a:lnTo>
                    <a:pt x="226" y="107"/>
                  </a:lnTo>
                  <a:lnTo>
                    <a:pt x="226" y="109"/>
                  </a:lnTo>
                  <a:lnTo>
                    <a:pt x="222" y="109"/>
                  </a:lnTo>
                  <a:lnTo>
                    <a:pt x="222" y="113"/>
                  </a:lnTo>
                  <a:lnTo>
                    <a:pt x="222" y="115"/>
                  </a:lnTo>
                  <a:lnTo>
                    <a:pt x="222" y="115"/>
                  </a:lnTo>
                  <a:lnTo>
                    <a:pt x="222" y="115"/>
                  </a:lnTo>
                  <a:lnTo>
                    <a:pt x="220" y="119"/>
                  </a:lnTo>
                  <a:lnTo>
                    <a:pt x="218" y="122"/>
                  </a:lnTo>
                  <a:lnTo>
                    <a:pt x="216" y="134"/>
                  </a:lnTo>
                  <a:lnTo>
                    <a:pt x="214" y="138"/>
                  </a:lnTo>
                  <a:lnTo>
                    <a:pt x="212" y="139"/>
                  </a:lnTo>
                  <a:lnTo>
                    <a:pt x="209" y="139"/>
                  </a:lnTo>
                  <a:lnTo>
                    <a:pt x="207" y="139"/>
                  </a:lnTo>
                  <a:lnTo>
                    <a:pt x="203" y="139"/>
                  </a:lnTo>
                  <a:lnTo>
                    <a:pt x="197" y="143"/>
                  </a:lnTo>
                  <a:lnTo>
                    <a:pt x="192" y="147"/>
                  </a:lnTo>
                  <a:lnTo>
                    <a:pt x="192" y="151"/>
                  </a:lnTo>
                  <a:lnTo>
                    <a:pt x="192" y="155"/>
                  </a:lnTo>
                  <a:lnTo>
                    <a:pt x="197" y="158"/>
                  </a:lnTo>
                  <a:lnTo>
                    <a:pt x="201" y="162"/>
                  </a:lnTo>
                  <a:lnTo>
                    <a:pt x="203" y="166"/>
                  </a:lnTo>
                  <a:lnTo>
                    <a:pt x="209" y="168"/>
                  </a:lnTo>
                  <a:lnTo>
                    <a:pt x="211" y="170"/>
                  </a:lnTo>
                  <a:lnTo>
                    <a:pt x="211" y="179"/>
                  </a:lnTo>
                  <a:lnTo>
                    <a:pt x="212" y="179"/>
                  </a:lnTo>
                  <a:lnTo>
                    <a:pt x="211" y="181"/>
                  </a:lnTo>
                  <a:lnTo>
                    <a:pt x="211" y="185"/>
                  </a:lnTo>
                  <a:lnTo>
                    <a:pt x="209" y="188"/>
                  </a:lnTo>
                  <a:lnTo>
                    <a:pt x="201" y="198"/>
                  </a:lnTo>
                  <a:lnTo>
                    <a:pt x="197" y="203"/>
                  </a:lnTo>
                  <a:lnTo>
                    <a:pt x="192" y="207"/>
                  </a:lnTo>
                  <a:lnTo>
                    <a:pt x="188" y="209"/>
                  </a:lnTo>
                  <a:lnTo>
                    <a:pt x="188" y="213"/>
                  </a:lnTo>
                  <a:lnTo>
                    <a:pt x="188" y="213"/>
                  </a:lnTo>
                  <a:lnTo>
                    <a:pt x="188" y="213"/>
                  </a:lnTo>
                  <a:lnTo>
                    <a:pt x="188" y="213"/>
                  </a:lnTo>
                  <a:close/>
                  <a:moveTo>
                    <a:pt x="177" y="198"/>
                  </a:moveTo>
                  <a:lnTo>
                    <a:pt x="177" y="194"/>
                  </a:lnTo>
                  <a:lnTo>
                    <a:pt x="180" y="192"/>
                  </a:lnTo>
                  <a:lnTo>
                    <a:pt x="182" y="192"/>
                  </a:lnTo>
                  <a:lnTo>
                    <a:pt x="182" y="194"/>
                  </a:lnTo>
                  <a:lnTo>
                    <a:pt x="180" y="198"/>
                  </a:lnTo>
                  <a:lnTo>
                    <a:pt x="179" y="198"/>
                  </a:lnTo>
                  <a:lnTo>
                    <a:pt x="177" y="198"/>
                  </a:lnTo>
                  <a:lnTo>
                    <a:pt x="177" y="198"/>
                  </a:lnTo>
                  <a:lnTo>
                    <a:pt x="177" y="198"/>
                  </a:lnTo>
                  <a:lnTo>
                    <a:pt x="177" y="198"/>
                  </a:lnTo>
                  <a:lnTo>
                    <a:pt x="177" y="198"/>
                  </a:lnTo>
                  <a:close/>
                  <a:moveTo>
                    <a:pt x="177" y="203"/>
                  </a:moveTo>
                  <a:lnTo>
                    <a:pt x="179" y="202"/>
                  </a:lnTo>
                  <a:lnTo>
                    <a:pt x="180" y="200"/>
                  </a:lnTo>
                  <a:lnTo>
                    <a:pt x="179" y="203"/>
                  </a:lnTo>
                  <a:lnTo>
                    <a:pt x="177" y="203"/>
                  </a:lnTo>
                  <a:lnTo>
                    <a:pt x="177" y="203"/>
                  </a:lnTo>
                  <a:lnTo>
                    <a:pt x="177" y="203"/>
                  </a:lnTo>
                  <a:lnTo>
                    <a:pt x="177" y="203"/>
                  </a:lnTo>
                  <a:close/>
                  <a:moveTo>
                    <a:pt x="173" y="202"/>
                  </a:moveTo>
                  <a:lnTo>
                    <a:pt x="177" y="202"/>
                  </a:lnTo>
                  <a:lnTo>
                    <a:pt x="177" y="202"/>
                  </a:lnTo>
                  <a:lnTo>
                    <a:pt x="177" y="200"/>
                  </a:lnTo>
                  <a:lnTo>
                    <a:pt x="173" y="202"/>
                  </a:lnTo>
                  <a:lnTo>
                    <a:pt x="173" y="202"/>
                  </a:lnTo>
                  <a:lnTo>
                    <a:pt x="173" y="202"/>
                  </a:lnTo>
                  <a:lnTo>
                    <a:pt x="173" y="202"/>
                  </a:lnTo>
                  <a:close/>
                  <a:moveTo>
                    <a:pt x="22" y="373"/>
                  </a:moveTo>
                  <a:lnTo>
                    <a:pt x="24" y="373"/>
                  </a:lnTo>
                  <a:lnTo>
                    <a:pt x="24" y="373"/>
                  </a:lnTo>
                  <a:lnTo>
                    <a:pt x="22" y="373"/>
                  </a:lnTo>
                  <a:lnTo>
                    <a:pt x="22" y="373"/>
                  </a:lnTo>
                  <a:lnTo>
                    <a:pt x="22" y="373"/>
                  </a:lnTo>
                  <a:lnTo>
                    <a:pt x="22" y="373"/>
                  </a:lnTo>
                  <a:close/>
                  <a:moveTo>
                    <a:pt x="5" y="382"/>
                  </a:moveTo>
                  <a:lnTo>
                    <a:pt x="2" y="386"/>
                  </a:lnTo>
                  <a:lnTo>
                    <a:pt x="2" y="386"/>
                  </a:lnTo>
                  <a:lnTo>
                    <a:pt x="2" y="382"/>
                  </a:lnTo>
                  <a:lnTo>
                    <a:pt x="5" y="381"/>
                  </a:lnTo>
                  <a:lnTo>
                    <a:pt x="5" y="381"/>
                  </a:lnTo>
                  <a:lnTo>
                    <a:pt x="5" y="377"/>
                  </a:lnTo>
                  <a:lnTo>
                    <a:pt x="9" y="377"/>
                  </a:lnTo>
                  <a:lnTo>
                    <a:pt x="9" y="373"/>
                  </a:lnTo>
                  <a:lnTo>
                    <a:pt x="9" y="369"/>
                  </a:lnTo>
                  <a:lnTo>
                    <a:pt x="9" y="367"/>
                  </a:lnTo>
                  <a:lnTo>
                    <a:pt x="11" y="365"/>
                  </a:lnTo>
                  <a:lnTo>
                    <a:pt x="15" y="369"/>
                  </a:lnTo>
                  <a:lnTo>
                    <a:pt x="17" y="373"/>
                  </a:lnTo>
                  <a:lnTo>
                    <a:pt x="19" y="373"/>
                  </a:lnTo>
                  <a:lnTo>
                    <a:pt x="17" y="373"/>
                  </a:lnTo>
                  <a:lnTo>
                    <a:pt x="15" y="373"/>
                  </a:lnTo>
                  <a:lnTo>
                    <a:pt x="15" y="373"/>
                  </a:lnTo>
                  <a:lnTo>
                    <a:pt x="15" y="373"/>
                  </a:lnTo>
                  <a:lnTo>
                    <a:pt x="15" y="373"/>
                  </a:lnTo>
                  <a:lnTo>
                    <a:pt x="15" y="377"/>
                  </a:lnTo>
                  <a:lnTo>
                    <a:pt x="17" y="377"/>
                  </a:lnTo>
                  <a:lnTo>
                    <a:pt x="17" y="381"/>
                  </a:lnTo>
                  <a:lnTo>
                    <a:pt x="17" y="381"/>
                  </a:lnTo>
                  <a:lnTo>
                    <a:pt x="15" y="381"/>
                  </a:lnTo>
                  <a:lnTo>
                    <a:pt x="11" y="382"/>
                  </a:lnTo>
                  <a:lnTo>
                    <a:pt x="9" y="382"/>
                  </a:lnTo>
                  <a:lnTo>
                    <a:pt x="9" y="382"/>
                  </a:lnTo>
                  <a:lnTo>
                    <a:pt x="5" y="382"/>
                  </a:lnTo>
                  <a:lnTo>
                    <a:pt x="5" y="382"/>
                  </a:lnTo>
                  <a:lnTo>
                    <a:pt x="5" y="382"/>
                  </a:lnTo>
                  <a:lnTo>
                    <a:pt x="5" y="382"/>
                  </a:lnTo>
                  <a:lnTo>
                    <a:pt x="5" y="382"/>
                  </a:lnTo>
                  <a:close/>
                  <a:moveTo>
                    <a:pt x="2" y="352"/>
                  </a:moveTo>
                  <a:lnTo>
                    <a:pt x="0" y="347"/>
                  </a:lnTo>
                  <a:lnTo>
                    <a:pt x="2" y="343"/>
                  </a:lnTo>
                  <a:lnTo>
                    <a:pt x="2" y="343"/>
                  </a:lnTo>
                  <a:lnTo>
                    <a:pt x="2" y="343"/>
                  </a:lnTo>
                  <a:lnTo>
                    <a:pt x="0" y="343"/>
                  </a:lnTo>
                  <a:lnTo>
                    <a:pt x="2" y="337"/>
                  </a:lnTo>
                  <a:lnTo>
                    <a:pt x="5" y="337"/>
                  </a:lnTo>
                  <a:lnTo>
                    <a:pt x="9" y="337"/>
                  </a:lnTo>
                  <a:lnTo>
                    <a:pt x="11" y="335"/>
                  </a:lnTo>
                  <a:lnTo>
                    <a:pt x="9" y="333"/>
                  </a:lnTo>
                  <a:lnTo>
                    <a:pt x="5" y="332"/>
                  </a:lnTo>
                  <a:lnTo>
                    <a:pt x="5" y="330"/>
                  </a:lnTo>
                  <a:lnTo>
                    <a:pt x="9" y="324"/>
                  </a:lnTo>
                  <a:lnTo>
                    <a:pt x="11" y="322"/>
                  </a:lnTo>
                  <a:lnTo>
                    <a:pt x="11" y="322"/>
                  </a:lnTo>
                  <a:lnTo>
                    <a:pt x="15" y="322"/>
                  </a:lnTo>
                  <a:lnTo>
                    <a:pt x="15" y="324"/>
                  </a:lnTo>
                  <a:lnTo>
                    <a:pt x="17" y="322"/>
                  </a:lnTo>
                  <a:lnTo>
                    <a:pt x="17" y="317"/>
                  </a:lnTo>
                  <a:lnTo>
                    <a:pt x="19" y="313"/>
                  </a:lnTo>
                  <a:lnTo>
                    <a:pt x="20" y="313"/>
                  </a:lnTo>
                  <a:lnTo>
                    <a:pt x="26" y="309"/>
                  </a:lnTo>
                  <a:lnTo>
                    <a:pt x="26" y="309"/>
                  </a:lnTo>
                  <a:lnTo>
                    <a:pt x="30" y="307"/>
                  </a:lnTo>
                  <a:lnTo>
                    <a:pt x="30" y="303"/>
                  </a:lnTo>
                  <a:lnTo>
                    <a:pt x="30" y="301"/>
                  </a:lnTo>
                  <a:lnTo>
                    <a:pt x="34" y="300"/>
                  </a:lnTo>
                  <a:lnTo>
                    <a:pt x="35" y="301"/>
                  </a:lnTo>
                  <a:lnTo>
                    <a:pt x="35" y="303"/>
                  </a:lnTo>
                  <a:lnTo>
                    <a:pt x="35" y="298"/>
                  </a:lnTo>
                  <a:lnTo>
                    <a:pt x="39" y="294"/>
                  </a:lnTo>
                  <a:lnTo>
                    <a:pt x="41" y="294"/>
                  </a:lnTo>
                  <a:lnTo>
                    <a:pt x="47" y="292"/>
                  </a:lnTo>
                  <a:lnTo>
                    <a:pt x="49" y="286"/>
                  </a:lnTo>
                  <a:lnTo>
                    <a:pt x="54" y="283"/>
                  </a:lnTo>
                  <a:lnTo>
                    <a:pt x="58" y="283"/>
                  </a:lnTo>
                  <a:lnTo>
                    <a:pt x="60" y="283"/>
                  </a:lnTo>
                  <a:lnTo>
                    <a:pt x="64" y="283"/>
                  </a:lnTo>
                  <a:lnTo>
                    <a:pt x="64" y="283"/>
                  </a:lnTo>
                  <a:lnTo>
                    <a:pt x="66" y="283"/>
                  </a:lnTo>
                  <a:lnTo>
                    <a:pt x="69" y="284"/>
                  </a:lnTo>
                  <a:lnTo>
                    <a:pt x="69" y="283"/>
                  </a:lnTo>
                  <a:lnTo>
                    <a:pt x="67" y="279"/>
                  </a:lnTo>
                  <a:lnTo>
                    <a:pt x="67" y="277"/>
                  </a:lnTo>
                  <a:lnTo>
                    <a:pt x="75" y="273"/>
                  </a:lnTo>
                  <a:lnTo>
                    <a:pt x="79" y="271"/>
                  </a:lnTo>
                  <a:lnTo>
                    <a:pt x="84" y="266"/>
                  </a:lnTo>
                  <a:lnTo>
                    <a:pt x="90" y="262"/>
                  </a:lnTo>
                  <a:lnTo>
                    <a:pt x="94" y="262"/>
                  </a:lnTo>
                  <a:lnTo>
                    <a:pt x="94" y="260"/>
                  </a:lnTo>
                  <a:lnTo>
                    <a:pt x="99" y="258"/>
                  </a:lnTo>
                  <a:lnTo>
                    <a:pt x="103" y="258"/>
                  </a:lnTo>
                  <a:lnTo>
                    <a:pt x="109" y="252"/>
                  </a:lnTo>
                  <a:lnTo>
                    <a:pt x="118" y="243"/>
                  </a:lnTo>
                  <a:lnTo>
                    <a:pt x="118" y="241"/>
                  </a:lnTo>
                  <a:lnTo>
                    <a:pt x="118" y="237"/>
                  </a:lnTo>
                  <a:lnTo>
                    <a:pt x="118" y="234"/>
                  </a:lnTo>
                  <a:lnTo>
                    <a:pt x="122" y="230"/>
                  </a:lnTo>
                  <a:lnTo>
                    <a:pt x="124" y="230"/>
                  </a:lnTo>
                  <a:lnTo>
                    <a:pt x="124" y="228"/>
                  </a:lnTo>
                  <a:lnTo>
                    <a:pt x="126" y="222"/>
                  </a:lnTo>
                  <a:lnTo>
                    <a:pt x="130" y="222"/>
                  </a:lnTo>
                  <a:lnTo>
                    <a:pt x="133" y="222"/>
                  </a:lnTo>
                  <a:lnTo>
                    <a:pt x="137" y="219"/>
                  </a:lnTo>
                  <a:lnTo>
                    <a:pt x="137" y="219"/>
                  </a:lnTo>
                  <a:lnTo>
                    <a:pt x="143" y="213"/>
                  </a:lnTo>
                  <a:lnTo>
                    <a:pt x="143" y="209"/>
                  </a:lnTo>
                  <a:lnTo>
                    <a:pt x="147" y="207"/>
                  </a:lnTo>
                  <a:lnTo>
                    <a:pt x="148" y="198"/>
                  </a:lnTo>
                  <a:lnTo>
                    <a:pt x="150" y="192"/>
                  </a:lnTo>
                  <a:lnTo>
                    <a:pt x="154" y="190"/>
                  </a:lnTo>
                  <a:lnTo>
                    <a:pt x="156" y="188"/>
                  </a:lnTo>
                  <a:lnTo>
                    <a:pt x="162" y="185"/>
                  </a:lnTo>
                  <a:lnTo>
                    <a:pt x="163" y="188"/>
                  </a:lnTo>
                  <a:lnTo>
                    <a:pt x="162" y="188"/>
                  </a:lnTo>
                  <a:lnTo>
                    <a:pt x="162" y="192"/>
                  </a:lnTo>
                  <a:lnTo>
                    <a:pt x="163" y="194"/>
                  </a:lnTo>
                  <a:lnTo>
                    <a:pt x="163" y="194"/>
                  </a:lnTo>
                  <a:lnTo>
                    <a:pt x="167" y="192"/>
                  </a:lnTo>
                  <a:lnTo>
                    <a:pt x="167" y="194"/>
                  </a:lnTo>
                  <a:lnTo>
                    <a:pt x="167" y="198"/>
                  </a:lnTo>
                  <a:lnTo>
                    <a:pt x="167" y="198"/>
                  </a:lnTo>
                  <a:lnTo>
                    <a:pt x="167" y="198"/>
                  </a:lnTo>
                  <a:lnTo>
                    <a:pt x="163" y="200"/>
                  </a:lnTo>
                  <a:lnTo>
                    <a:pt x="163" y="202"/>
                  </a:lnTo>
                  <a:lnTo>
                    <a:pt x="167" y="207"/>
                  </a:lnTo>
                  <a:lnTo>
                    <a:pt x="167" y="209"/>
                  </a:lnTo>
                  <a:lnTo>
                    <a:pt x="171" y="205"/>
                  </a:lnTo>
                  <a:lnTo>
                    <a:pt x="173" y="203"/>
                  </a:lnTo>
                  <a:lnTo>
                    <a:pt x="177" y="203"/>
                  </a:lnTo>
                  <a:lnTo>
                    <a:pt x="177" y="203"/>
                  </a:lnTo>
                  <a:lnTo>
                    <a:pt x="177" y="205"/>
                  </a:lnTo>
                  <a:lnTo>
                    <a:pt x="179" y="209"/>
                  </a:lnTo>
                  <a:lnTo>
                    <a:pt x="180" y="205"/>
                  </a:lnTo>
                  <a:lnTo>
                    <a:pt x="180" y="205"/>
                  </a:lnTo>
                  <a:lnTo>
                    <a:pt x="179" y="203"/>
                  </a:lnTo>
                  <a:lnTo>
                    <a:pt x="180" y="200"/>
                  </a:lnTo>
                  <a:lnTo>
                    <a:pt x="184" y="200"/>
                  </a:lnTo>
                  <a:lnTo>
                    <a:pt x="184" y="203"/>
                  </a:lnTo>
                  <a:lnTo>
                    <a:pt x="186" y="203"/>
                  </a:lnTo>
                  <a:lnTo>
                    <a:pt x="182" y="207"/>
                  </a:lnTo>
                  <a:lnTo>
                    <a:pt x="179" y="209"/>
                  </a:lnTo>
                  <a:lnTo>
                    <a:pt x="182" y="209"/>
                  </a:lnTo>
                  <a:lnTo>
                    <a:pt x="184" y="207"/>
                  </a:lnTo>
                  <a:lnTo>
                    <a:pt x="180" y="213"/>
                  </a:lnTo>
                  <a:lnTo>
                    <a:pt x="180" y="213"/>
                  </a:lnTo>
                  <a:lnTo>
                    <a:pt x="179" y="217"/>
                  </a:lnTo>
                  <a:lnTo>
                    <a:pt x="179" y="219"/>
                  </a:lnTo>
                  <a:lnTo>
                    <a:pt x="180" y="222"/>
                  </a:lnTo>
                  <a:lnTo>
                    <a:pt x="180" y="228"/>
                  </a:lnTo>
                  <a:lnTo>
                    <a:pt x="182" y="228"/>
                  </a:lnTo>
                  <a:lnTo>
                    <a:pt x="179" y="228"/>
                  </a:lnTo>
                  <a:lnTo>
                    <a:pt x="171" y="237"/>
                  </a:lnTo>
                  <a:lnTo>
                    <a:pt x="167" y="239"/>
                  </a:lnTo>
                  <a:lnTo>
                    <a:pt x="163" y="247"/>
                  </a:lnTo>
                  <a:lnTo>
                    <a:pt x="163" y="247"/>
                  </a:lnTo>
                  <a:lnTo>
                    <a:pt x="160" y="247"/>
                  </a:lnTo>
                  <a:lnTo>
                    <a:pt x="156" y="252"/>
                  </a:lnTo>
                  <a:lnTo>
                    <a:pt x="156" y="254"/>
                  </a:lnTo>
                  <a:lnTo>
                    <a:pt x="150" y="258"/>
                  </a:lnTo>
                  <a:lnTo>
                    <a:pt x="150" y="262"/>
                  </a:lnTo>
                  <a:lnTo>
                    <a:pt x="147" y="266"/>
                  </a:lnTo>
                  <a:lnTo>
                    <a:pt x="139" y="266"/>
                  </a:lnTo>
                  <a:lnTo>
                    <a:pt x="139" y="268"/>
                  </a:lnTo>
                  <a:lnTo>
                    <a:pt x="137" y="273"/>
                  </a:lnTo>
                  <a:lnTo>
                    <a:pt x="137" y="279"/>
                  </a:lnTo>
                  <a:lnTo>
                    <a:pt x="135" y="279"/>
                  </a:lnTo>
                  <a:lnTo>
                    <a:pt x="139" y="279"/>
                  </a:lnTo>
                  <a:lnTo>
                    <a:pt x="139" y="283"/>
                  </a:lnTo>
                  <a:lnTo>
                    <a:pt x="139" y="286"/>
                  </a:lnTo>
                  <a:lnTo>
                    <a:pt x="137" y="288"/>
                  </a:lnTo>
                  <a:lnTo>
                    <a:pt x="137" y="286"/>
                  </a:lnTo>
                  <a:lnTo>
                    <a:pt x="137" y="283"/>
                  </a:lnTo>
                  <a:lnTo>
                    <a:pt x="135" y="283"/>
                  </a:lnTo>
                  <a:lnTo>
                    <a:pt x="135" y="283"/>
                  </a:lnTo>
                  <a:lnTo>
                    <a:pt x="135" y="286"/>
                  </a:lnTo>
                  <a:lnTo>
                    <a:pt x="133" y="288"/>
                  </a:lnTo>
                  <a:lnTo>
                    <a:pt x="131" y="286"/>
                  </a:lnTo>
                  <a:lnTo>
                    <a:pt x="128" y="286"/>
                  </a:lnTo>
                  <a:lnTo>
                    <a:pt x="130" y="284"/>
                  </a:lnTo>
                  <a:lnTo>
                    <a:pt x="130" y="284"/>
                  </a:lnTo>
                  <a:lnTo>
                    <a:pt x="128" y="283"/>
                  </a:lnTo>
                  <a:lnTo>
                    <a:pt x="126" y="284"/>
                  </a:lnTo>
                  <a:lnTo>
                    <a:pt x="126" y="286"/>
                  </a:lnTo>
                  <a:lnTo>
                    <a:pt x="122" y="286"/>
                  </a:lnTo>
                  <a:lnTo>
                    <a:pt x="122" y="286"/>
                  </a:lnTo>
                  <a:lnTo>
                    <a:pt x="120" y="283"/>
                  </a:lnTo>
                  <a:lnTo>
                    <a:pt x="118" y="283"/>
                  </a:lnTo>
                  <a:lnTo>
                    <a:pt x="118" y="284"/>
                  </a:lnTo>
                  <a:lnTo>
                    <a:pt x="120" y="286"/>
                  </a:lnTo>
                  <a:lnTo>
                    <a:pt x="118" y="292"/>
                  </a:lnTo>
                  <a:lnTo>
                    <a:pt x="115" y="292"/>
                  </a:lnTo>
                  <a:lnTo>
                    <a:pt x="113" y="292"/>
                  </a:lnTo>
                  <a:lnTo>
                    <a:pt x="113" y="294"/>
                  </a:lnTo>
                  <a:lnTo>
                    <a:pt x="109" y="294"/>
                  </a:lnTo>
                  <a:lnTo>
                    <a:pt x="107" y="292"/>
                  </a:lnTo>
                  <a:lnTo>
                    <a:pt x="107" y="296"/>
                  </a:lnTo>
                  <a:lnTo>
                    <a:pt x="103" y="298"/>
                  </a:lnTo>
                  <a:lnTo>
                    <a:pt x="99" y="301"/>
                  </a:lnTo>
                  <a:lnTo>
                    <a:pt x="99" y="305"/>
                  </a:lnTo>
                  <a:lnTo>
                    <a:pt x="98" y="307"/>
                  </a:lnTo>
                  <a:lnTo>
                    <a:pt x="94" y="313"/>
                  </a:lnTo>
                  <a:lnTo>
                    <a:pt x="94" y="317"/>
                  </a:lnTo>
                  <a:lnTo>
                    <a:pt x="94" y="322"/>
                  </a:lnTo>
                  <a:lnTo>
                    <a:pt x="84" y="326"/>
                  </a:lnTo>
                  <a:lnTo>
                    <a:pt x="83" y="330"/>
                  </a:lnTo>
                  <a:lnTo>
                    <a:pt x="81" y="335"/>
                  </a:lnTo>
                  <a:lnTo>
                    <a:pt x="77" y="341"/>
                  </a:lnTo>
                  <a:lnTo>
                    <a:pt x="73" y="343"/>
                  </a:lnTo>
                  <a:lnTo>
                    <a:pt x="73" y="347"/>
                  </a:lnTo>
                  <a:lnTo>
                    <a:pt x="73" y="347"/>
                  </a:lnTo>
                  <a:lnTo>
                    <a:pt x="71" y="347"/>
                  </a:lnTo>
                  <a:lnTo>
                    <a:pt x="75" y="347"/>
                  </a:lnTo>
                  <a:lnTo>
                    <a:pt x="75" y="347"/>
                  </a:lnTo>
                  <a:lnTo>
                    <a:pt x="73" y="349"/>
                  </a:lnTo>
                  <a:lnTo>
                    <a:pt x="67" y="349"/>
                  </a:lnTo>
                  <a:lnTo>
                    <a:pt x="64" y="352"/>
                  </a:lnTo>
                  <a:lnTo>
                    <a:pt x="60" y="354"/>
                  </a:lnTo>
                  <a:lnTo>
                    <a:pt x="60" y="358"/>
                  </a:lnTo>
                  <a:lnTo>
                    <a:pt x="56" y="360"/>
                  </a:lnTo>
                  <a:lnTo>
                    <a:pt x="56" y="358"/>
                  </a:lnTo>
                  <a:lnTo>
                    <a:pt x="54" y="356"/>
                  </a:lnTo>
                  <a:lnTo>
                    <a:pt x="54" y="360"/>
                  </a:lnTo>
                  <a:lnTo>
                    <a:pt x="54" y="362"/>
                  </a:lnTo>
                  <a:lnTo>
                    <a:pt x="51" y="364"/>
                  </a:lnTo>
                  <a:lnTo>
                    <a:pt x="45" y="367"/>
                  </a:lnTo>
                  <a:lnTo>
                    <a:pt x="39" y="371"/>
                  </a:lnTo>
                  <a:lnTo>
                    <a:pt x="35" y="371"/>
                  </a:lnTo>
                  <a:lnTo>
                    <a:pt x="30" y="371"/>
                  </a:lnTo>
                  <a:lnTo>
                    <a:pt x="30" y="367"/>
                  </a:lnTo>
                  <a:lnTo>
                    <a:pt x="26" y="371"/>
                  </a:lnTo>
                  <a:lnTo>
                    <a:pt x="26" y="371"/>
                  </a:lnTo>
                  <a:lnTo>
                    <a:pt x="30" y="367"/>
                  </a:lnTo>
                  <a:lnTo>
                    <a:pt x="26" y="365"/>
                  </a:lnTo>
                  <a:lnTo>
                    <a:pt x="22" y="364"/>
                  </a:lnTo>
                  <a:lnTo>
                    <a:pt x="22" y="360"/>
                  </a:lnTo>
                  <a:lnTo>
                    <a:pt x="20" y="358"/>
                  </a:lnTo>
                  <a:lnTo>
                    <a:pt x="17" y="358"/>
                  </a:lnTo>
                  <a:lnTo>
                    <a:pt x="15" y="356"/>
                  </a:lnTo>
                  <a:lnTo>
                    <a:pt x="17" y="354"/>
                  </a:lnTo>
                  <a:lnTo>
                    <a:pt x="15" y="352"/>
                  </a:lnTo>
                  <a:lnTo>
                    <a:pt x="15" y="352"/>
                  </a:lnTo>
                  <a:lnTo>
                    <a:pt x="11" y="352"/>
                  </a:lnTo>
                  <a:lnTo>
                    <a:pt x="9" y="352"/>
                  </a:lnTo>
                  <a:lnTo>
                    <a:pt x="9" y="352"/>
                  </a:lnTo>
                  <a:lnTo>
                    <a:pt x="9" y="352"/>
                  </a:lnTo>
                  <a:lnTo>
                    <a:pt x="5" y="352"/>
                  </a:lnTo>
                  <a:lnTo>
                    <a:pt x="2" y="352"/>
                  </a:lnTo>
                  <a:lnTo>
                    <a:pt x="2" y="352"/>
                  </a:lnTo>
                  <a:lnTo>
                    <a:pt x="2" y="352"/>
                  </a:lnTo>
                  <a:close/>
                </a:path>
              </a:pathLst>
            </a:custGeom>
            <a:solidFill>
              <a:schemeClr val="tx2"/>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sp>
          <p:nvSpPr>
            <p:cNvPr id="518" name="Freeform 203">
              <a:extLst>
                <a:ext uri="{FF2B5EF4-FFF2-40B4-BE49-F238E27FC236}">
                  <a16:creationId xmlns:a16="http://schemas.microsoft.com/office/drawing/2014/main" id="{3F1A7472-7737-41AF-A45B-7D624D9B04B5}"/>
                </a:ext>
              </a:extLst>
            </p:cNvPr>
            <p:cNvSpPr>
              <a:spLocks/>
            </p:cNvSpPr>
            <p:nvPr/>
          </p:nvSpPr>
          <p:spPr bwMode="auto">
            <a:xfrm>
              <a:off x="9711345" y="2544405"/>
              <a:ext cx="190291" cy="213029"/>
            </a:xfrm>
            <a:custGeom>
              <a:avLst/>
              <a:gdLst/>
              <a:ahLst/>
              <a:cxnLst>
                <a:cxn ang="0">
                  <a:pos x="237" y="143"/>
                </a:cxn>
                <a:cxn ang="0">
                  <a:pos x="244" y="147"/>
                </a:cxn>
                <a:cxn ang="0">
                  <a:pos x="257" y="154"/>
                </a:cxn>
                <a:cxn ang="0">
                  <a:pos x="263" y="143"/>
                </a:cxn>
                <a:cxn ang="0">
                  <a:pos x="270" y="112"/>
                </a:cxn>
                <a:cxn ang="0">
                  <a:pos x="289" y="94"/>
                </a:cxn>
                <a:cxn ang="0">
                  <a:pos x="280" y="91"/>
                </a:cxn>
                <a:cxn ang="0">
                  <a:pos x="277" y="84"/>
                </a:cxn>
                <a:cxn ang="0">
                  <a:pos x="276" y="79"/>
                </a:cxn>
                <a:cxn ang="0">
                  <a:pos x="245" y="99"/>
                </a:cxn>
                <a:cxn ang="0">
                  <a:pos x="240" y="107"/>
                </a:cxn>
                <a:cxn ang="0">
                  <a:pos x="209" y="102"/>
                </a:cxn>
                <a:cxn ang="0">
                  <a:pos x="202" y="102"/>
                </a:cxn>
                <a:cxn ang="0">
                  <a:pos x="193" y="119"/>
                </a:cxn>
                <a:cxn ang="0">
                  <a:pos x="179" y="116"/>
                </a:cxn>
                <a:cxn ang="0">
                  <a:pos x="164" y="109"/>
                </a:cxn>
                <a:cxn ang="0">
                  <a:pos x="151" y="108"/>
                </a:cxn>
                <a:cxn ang="0">
                  <a:pos x="124" y="95"/>
                </a:cxn>
                <a:cxn ang="0">
                  <a:pos x="115" y="67"/>
                </a:cxn>
                <a:cxn ang="0">
                  <a:pos x="108" y="53"/>
                </a:cxn>
                <a:cxn ang="0">
                  <a:pos x="113" y="55"/>
                </a:cxn>
                <a:cxn ang="0">
                  <a:pos x="115" y="35"/>
                </a:cxn>
                <a:cxn ang="0">
                  <a:pos x="125" y="27"/>
                </a:cxn>
                <a:cxn ang="0">
                  <a:pos x="99" y="20"/>
                </a:cxn>
                <a:cxn ang="0">
                  <a:pos x="80" y="1"/>
                </a:cxn>
                <a:cxn ang="0">
                  <a:pos x="66" y="4"/>
                </a:cxn>
                <a:cxn ang="0">
                  <a:pos x="53" y="13"/>
                </a:cxn>
                <a:cxn ang="0">
                  <a:pos x="67" y="22"/>
                </a:cxn>
                <a:cxn ang="0">
                  <a:pos x="71" y="50"/>
                </a:cxn>
                <a:cxn ang="0">
                  <a:pos x="70" y="62"/>
                </a:cxn>
                <a:cxn ang="0">
                  <a:pos x="57" y="83"/>
                </a:cxn>
                <a:cxn ang="0">
                  <a:pos x="28" y="102"/>
                </a:cxn>
                <a:cxn ang="0">
                  <a:pos x="24" y="119"/>
                </a:cxn>
                <a:cxn ang="0">
                  <a:pos x="27" y="128"/>
                </a:cxn>
                <a:cxn ang="0">
                  <a:pos x="7" y="147"/>
                </a:cxn>
                <a:cxn ang="0">
                  <a:pos x="1" y="152"/>
                </a:cxn>
                <a:cxn ang="0">
                  <a:pos x="3" y="152"/>
                </a:cxn>
                <a:cxn ang="0">
                  <a:pos x="7" y="166"/>
                </a:cxn>
                <a:cxn ang="0">
                  <a:pos x="43" y="168"/>
                </a:cxn>
                <a:cxn ang="0">
                  <a:pos x="48" y="175"/>
                </a:cxn>
                <a:cxn ang="0">
                  <a:pos x="46" y="204"/>
                </a:cxn>
                <a:cxn ang="0">
                  <a:pos x="47" y="208"/>
                </a:cxn>
                <a:cxn ang="0">
                  <a:pos x="65" y="263"/>
                </a:cxn>
                <a:cxn ang="0">
                  <a:pos x="75" y="286"/>
                </a:cxn>
                <a:cxn ang="0">
                  <a:pos x="104" y="314"/>
                </a:cxn>
                <a:cxn ang="0">
                  <a:pos x="117" y="300"/>
                </a:cxn>
                <a:cxn ang="0">
                  <a:pos x="123" y="281"/>
                </a:cxn>
                <a:cxn ang="0">
                  <a:pos x="126" y="264"/>
                </a:cxn>
                <a:cxn ang="0">
                  <a:pos x="136" y="241"/>
                </a:cxn>
                <a:cxn ang="0">
                  <a:pos x="160" y="220"/>
                </a:cxn>
                <a:cxn ang="0">
                  <a:pos x="173" y="206"/>
                </a:cxn>
                <a:cxn ang="0">
                  <a:pos x="196" y="185"/>
                </a:cxn>
                <a:cxn ang="0">
                  <a:pos x="206" y="170"/>
                </a:cxn>
                <a:cxn ang="0">
                  <a:pos x="214" y="157"/>
                </a:cxn>
                <a:cxn ang="0">
                  <a:pos x="209" y="150"/>
                </a:cxn>
                <a:cxn ang="0">
                  <a:pos x="204" y="140"/>
                </a:cxn>
                <a:cxn ang="0">
                  <a:pos x="203" y="126"/>
                </a:cxn>
                <a:cxn ang="0">
                  <a:pos x="212" y="120"/>
                </a:cxn>
                <a:cxn ang="0">
                  <a:pos x="218" y="121"/>
                </a:cxn>
                <a:cxn ang="0">
                  <a:pos x="245" y="133"/>
                </a:cxn>
              </a:cxnLst>
              <a:rect l="0" t="0" r="r" b="b"/>
              <a:pathLst>
                <a:path w="289" h="323">
                  <a:moveTo>
                    <a:pt x="245" y="133"/>
                  </a:moveTo>
                  <a:cubicBezTo>
                    <a:pt x="244" y="137"/>
                    <a:pt x="244" y="142"/>
                    <a:pt x="237" y="143"/>
                  </a:cubicBezTo>
                  <a:cubicBezTo>
                    <a:pt x="233" y="148"/>
                    <a:pt x="236" y="153"/>
                    <a:pt x="240" y="156"/>
                  </a:cubicBezTo>
                  <a:cubicBezTo>
                    <a:pt x="242" y="155"/>
                    <a:pt x="241" y="149"/>
                    <a:pt x="244" y="147"/>
                  </a:cubicBezTo>
                  <a:cubicBezTo>
                    <a:pt x="251" y="154"/>
                    <a:pt x="245" y="164"/>
                    <a:pt x="254" y="168"/>
                  </a:cubicBezTo>
                  <a:cubicBezTo>
                    <a:pt x="257" y="163"/>
                    <a:pt x="252" y="157"/>
                    <a:pt x="257" y="154"/>
                  </a:cubicBezTo>
                  <a:cubicBezTo>
                    <a:pt x="255" y="150"/>
                    <a:pt x="258" y="147"/>
                    <a:pt x="255" y="142"/>
                  </a:cubicBezTo>
                  <a:cubicBezTo>
                    <a:pt x="258" y="143"/>
                    <a:pt x="259" y="143"/>
                    <a:pt x="263" y="143"/>
                  </a:cubicBezTo>
                  <a:cubicBezTo>
                    <a:pt x="264" y="138"/>
                    <a:pt x="268" y="134"/>
                    <a:pt x="266" y="129"/>
                  </a:cubicBezTo>
                  <a:cubicBezTo>
                    <a:pt x="269" y="125"/>
                    <a:pt x="271" y="118"/>
                    <a:pt x="270" y="112"/>
                  </a:cubicBezTo>
                  <a:cubicBezTo>
                    <a:pt x="275" y="109"/>
                    <a:pt x="282" y="97"/>
                    <a:pt x="287" y="105"/>
                  </a:cubicBezTo>
                  <a:cubicBezTo>
                    <a:pt x="288" y="102"/>
                    <a:pt x="283" y="98"/>
                    <a:pt x="289" y="94"/>
                  </a:cubicBezTo>
                  <a:cubicBezTo>
                    <a:pt x="289" y="93"/>
                    <a:pt x="288" y="92"/>
                    <a:pt x="288" y="91"/>
                  </a:cubicBezTo>
                  <a:cubicBezTo>
                    <a:pt x="284" y="91"/>
                    <a:pt x="284" y="89"/>
                    <a:pt x="280" y="91"/>
                  </a:cubicBezTo>
                  <a:cubicBezTo>
                    <a:pt x="279" y="90"/>
                    <a:pt x="280" y="87"/>
                    <a:pt x="281" y="86"/>
                  </a:cubicBezTo>
                  <a:cubicBezTo>
                    <a:pt x="280" y="83"/>
                    <a:pt x="280" y="84"/>
                    <a:pt x="277" y="84"/>
                  </a:cubicBezTo>
                  <a:cubicBezTo>
                    <a:pt x="277" y="83"/>
                    <a:pt x="278" y="82"/>
                    <a:pt x="278" y="81"/>
                  </a:cubicBezTo>
                  <a:cubicBezTo>
                    <a:pt x="277" y="82"/>
                    <a:pt x="276" y="80"/>
                    <a:pt x="276" y="79"/>
                  </a:cubicBezTo>
                  <a:cubicBezTo>
                    <a:pt x="271" y="83"/>
                    <a:pt x="268" y="87"/>
                    <a:pt x="262" y="81"/>
                  </a:cubicBezTo>
                  <a:cubicBezTo>
                    <a:pt x="259" y="89"/>
                    <a:pt x="247" y="92"/>
                    <a:pt x="245" y="99"/>
                  </a:cubicBezTo>
                  <a:cubicBezTo>
                    <a:pt x="243" y="100"/>
                    <a:pt x="240" y="102"/>
                    <a:pt x="235" y="102"/>
                  </a:cubicBezTo>
                  <a:cubicBezTo>
                    <a:pt x="235" y="106"/>
                    <a:pt x="239" y="105"/>
                    <a:pt x="240" y="107"/>
                  </a:cubicBezTo>
                  <a:cubicBezTo>
                    <a:pt x="239" y="109"/>
                    <a:pt x="241" y="110"/>
                    <a:pt x="241" y="112"/>
                  </a:cubicBezTo>
                  <a:cubicBezTo>
                    <a:pt x="228" y="114"/>
                    <a:pt x="205" y="121"/>
                    <a:pt x="209" y="102"/>
                  </a:cubicBezTo>
                  <a:cubicBezTo>
                    <a:pt x="209" y="102"/>
                    <a:pt x="208" y="102"/>
                    <a:pt x="208" y="101"/>
                  </a:cubicBezTo>
                  <a:cubicBezTo>
                    <a:pt x="205" y="100"/>
                    <a:pt x="205" y="103"/>
                    <a:pt x="202" y="102"/>
                  </a:cubicBezTo>
                  <a:cubicBezTo>
                    <a:pt x="203" y="107"/>
                    <a:pt x="202" y="115"/>
                    <a:pt x="203" y="119"/>
                  </a:cubicBezTo>
                  <a:cubicBezTo>
                    <a:pt x="203" y="122"/>
                    <a:pt x="194" y="122"/>
                    <a:pt x="193" y="119"/>
                  </a:cubicBezTo>
                  <a:cubicBezTo>
                    <a:pt x="189" y="123"/>
                    <a:pt x="184" y="117"/>
                    <a:pt x="181" y="119"/>
                  </a:cubicBezTo>
                  <a:cubicBezTo>
                    <a:pt x="181" y="118"/>
                    <a:pt x="180" y="118"/>
                    <a:pt x="179" y="116"/>
                  </a:cubicBezTo>
                  <a:cubicBezTo>
                    <a:pt x="178" y="116"/>
                    <a:pt x="177" y="117"/>
                    <a:pt x="177" y="118"/>
                  </a:cubicBezTo>
                  <a:cubicBezTo>
                    <a:pt x="172" y="116"/>
                    <a:pt x="169" y="110"/>
                    <a:pt x="164" y="109"/>
                  </a:cubicBezTo>
                  <a:cubicBezTo>
                    <a:pt x="159" y="109"/>
                    <a:pt x="156" y="113"/>
                    <a:pt x="153" y="111"/>
                  </a:cubicBezTo>
                  <a:cubicBezTo>
                    <a:pt x="152" y="110"/>
                    <a:pt x="152" y="108"/>
                    <a:pt x="151" y="108"/>
                  </a:cubicBezTo>
                  <a:cubicBezTo>
                    <a:pt x="148" y="107"/>
                    <a:pt x="145" y="107"/>
                    <a:pt x="143" y="107"/>
                  </a:cubicBezTo>
                  <a:cubicBezTo>
                    <a:pt x="137" y="104"/>
                    <a:pt x="132" y="98"/>
                    <a:pt x="124" y="95"/>
                  </a:cubicBezTo>
                  <a:cubicBezTo>
                    <a:pt x="128" y="88"/>
                    <a:pt x="126" y="83"/>
                    <a:pt x="134" y="80"/>
                  </a:cubicBezTo>
                  <a:cubicBezTo>
                    <a:pt x="127" y="75"/>
                    <a:pt x="122" y="74"/>
                    <a:pt x="115" y="67"/>
                  </a:cubicBezTo>
                  <a:cubicBezTo>
                    <a:pt x="114" y="66"/>
                    <a:pt x="114" y="68"/>
                    <a:pt x="112" y="67"/>
                  </a:cubicBezTo>
                  <a:cubicBezTo>
                    <a:pt x="112" y="64"/>
                    <a:pt x="109" y="55"/>
                    <a:pt x="108" y="53"/>
                  </a:cubicBezTo>
                  <a:cubicBezTo>
                    <a:pt x="110" y="53"/>
                    <a:pt x="111" y="53"/>
                    <a:pt x="111" y="52"/>
                  </a:cubicBezTo>
                  <a:cubicBezTo>
                    <a:pt x="112" y="52"/>
                    <a:pt x="112" y="55"/>
                    <a:pt x="113" y="55"/>
                  </a:cubicBezTo>
                  <a:cubicBezTo>
                    <a:pt x="116" y="56"/>
                    <a:pt x="116" y="52"/>
                    <a:pt x="119" y="53"/>
                  </a:cubicBezTo>
                  <a:cubicBezTo>
                    <a:pt x="119" y="44"/>
                    <a:pt x="110" y="43"/>
                    <a:pt x="115" y="35"/>
                  </a:cubicBezTo>
                  <a:cubicBezTo>
                    <a:pt x="116" y="36"/>
                    <a:pt x="117" y="36"/>
                    <a:pt x="118" y="36"/>
                  </a:cubicBezTo>
                  <a:cubicBezTo>
                    <a:pt x="118" y="31"/>
                    <a:pt x="122" y="31"/>
                    <a:pt x="125" y="27"/>
                  </a:cubicBezTo>
                  <a:cubicBezTo>
                    <a:pt x="128" y="23"/>
                    <a:pt x="127" y="15"/>
                    <a:pt x="118" y="14"/>
                  </a:cubicBezTo>
                  <a:cubicBezTo>
                    <a:pt x="113" y="14"/>
                    <a:pt x="105" y="20"/>
                    <a:pt x="99" y="20"/>
                  </a:cubicBezTo>
                  <a:cubicBezTo>
                    <a:pt x="100" y="18"/>
                    <a:pt x="97" y="15"/>
                    <a:pt x="94" y="17"/>
                  </a:cubicBezTo>
                  <a:cubicBezTo>
                    <a:pt x="93" y="11"/>
                    <a:pt x="83" y="8"/>
                    <a:pt x="80" y="1"/>
                  </a:cubicBezTo>
                  <a:cubicBezTo>
                    <a:pt x="74" y="0"/>
                    <a:pt x="70" y="3"/>
                    <a:pt x="65" y="2"/>
                  </a:cubicBezTo>
                  <a:cubicBezTo>
                    <a:pt x="65" y="3"/>
                    <a:pt x="66" y="3"/>
                    <a:pt x="66" y="4"/>
                  </a:cubicBezTo>
                  <a:cubicBezTo>
                    <a:pt x="63" y="5"/>
                    <a:pt x="62" y="3"/>
                    <a:pt x="60" y="4"/>
                  </a:cubicBezTo>
                  <a:cubicBezTo>
                    <a:pt x="58" y="7"/>
                    <a:pt x="53" y="7"/>
                    <a:pt x="53" y="13"/>
                  </a:cubicBezTo>
                  <a:cubicBezTo>
                    <a:pt x="58" y="14"/>
                    <a:pt x="59" y="18"/>
                    <a:pt x="64" y="18"/>
                  </a:cubicBezTo>
                  <a:cubicBezTo>
                    <a:pt x="64" y="20"/>
                    <a:pt x="64" y="23"/>
                    <a:pt x="67" y="22"/>
                  </a:cubicBezTo>
                  <a:cubicBezTo>
                    <a:pt x="68" y="25"/>
                    <a:pt x="65" y="27"/>
                    <a:pt x="61" y="29"/>
                  </a:cubicBezTo>
                  <a:cubicBezTo>
                    <a:pt x="62" y="37"/>
                    <a:pt x="58" y="47"/>
                    <a:pt x="71" y="50"/>
                  </a:cubicBezTo>
                  <a:cubicBezTo>
                    <a:pt x="73" y="52"/>
                    <a:pt x="74" y="55"/>
                    <a:pt x="78" y="55"/>
                  </a:cubicBezTo>
                  <a:cubicBezTo>
                    <a:pt x="79" y="60"/>
                    <a:pt x="72" y="58"/>
                    <a:pt x="70" y="62"/>
                  </a:cubicBezTo>
                  <a:cubicBezTo>
                    <a:pt x="72" y="66"/>
                    <a:pt x="69" y="66"/>
                    <a:pt x="71" y="69"/>
                  </a:cubicBezTo>
                  <a:cubicBezTo>
                    <a:pt x="65" y="74"/>
                    <a:pt x="64" y="81"/>
                    <a:pt x="57" y="83"/>
                  </a:cubicBezTo>
                  <a:cubicBezTo>
                    <a:pt x="58" y="87"/>
                    <a:pt x="55" y="87"/>
                    <a:pt x="56" y="90"/>
                  </a:cubicBezTo>
                  <a:cubicBezTo>
                    <a:pt x="49" y="94"/>
                    <a:pt x="37" y="114"/>
                    <a:pt x="28" y="102"/>
                  </a:cubicBezTo>
                  <a:cubicBezTo>
                    <a:pt x="23" y="105"/>
                    <a:pt x="18" y="109"/>
                    <a:pt x="17" y="116"/>
                  </a:cubicBezTo>
                  <a:cubicBezTo>
                    <a:pt x="19" y="117"/>
                    <a:pt x="20" y="119"/>
                    <a:pt x="24" y="119"/>
                  </a:cubicBezTo>
                  <a:cubicBezTo>
                    <a:pt x="23" y="123"/>
                    <a:pt x="23" y="122"/>
                    <a:pt x="23" y="127"/>
                  </a:cubicBezTo>
                  <a:cubicBezTo>
                    <a:pt x="24" y="127"/>
                    <a:pt x="26" y="130"/>
                    <a:pt x="27" y="128"/>
                  </a:cubicBezTo>
                  <a:cubicBezTo>
                    <a:pt x="28" y="131"/>
                    <a:pt x="32" y="140"/>
                    <a:pt x="32" y="144"/>
                  </a:cubicBezTo>
                  <a:cubicBezTo>
                    <a:pt x="26" y="149"/>
                    <a:pt x="9" y="141"/>
                    <a:pt x="7" y="147"/>
                  </a:cubicBezTo>
                  <a:cubicBezTo>
                    <a:pt x="4" y="147"/>
                    <a:pt x="2" y="147"/>
                    <a:pt x="0" y="149"/>
                  </a:cubicBezTo>
                  <a:cubicBezTo>
                    <a:pt x="1" y="149"/>
                    <a:pt x="1" y="150"/>
                    <a:pt x="1" y="152"/>
                  </a:cubicBezTo>
                  <a:cubicBezTo>
                    <a:pt x="2" y="150"/>
                    <a:pt x="4" y="150"/>
                    <a:pt x="5" y="149"/>
                  </a:cubicBezTo>
                  <a:cubicBezTo>
                    <a:pt x="7" y="150"/>
                    <a:pt x="3" y="151"/>
                    <a:pt x="3" y="152"/>
                  </a:cubicBezTo>
                  <a:cubicBezTo>
                    <a:pt x="6" y="161"/>
                    <a:pt x="18" y="164"/>
                    <a:pt x="24" y="159"/>
                  </a:cubicBezTo>
                  <a:cubicBezTo>
                    <a:pt x="21" y="167"/>
                    <a:pt x="12" y="166"/>
                    <a:pt x="7" y="166"/>
                  </a:cubicBezTo>
                  <a:cubicBezTo>
                    <a:pt x="13" y="174"/>
                    <a:pt x="19" y="181"/>
                    <a:pt x="24" y="185"/>
                  </a:cubicBezTo>
                  <a:cubicBezTo>
                    <a:pt x="34" y="187"/>
                    <a:pt x="45" y="178"/>
                    <a:pt x="43" y="168"/>
                  </a:cubicBezTo>
                  <a:cubicBezTo>
                    <a:pt x="46" y="170"/>
                    <a:pt x="45" y="173"/>
                    <a:pt x="45" y="175"/>
                  </a:cubicBezTo>
                  <a:cubicBezTo>
                    <a:pt x="47" y="175"/>
                    <a:pt x="47" y="177"/>
                    <a:pt x="48" y="175"/>
                  </a:cubicBezTo>
                  <a:cubicBezTo>
                    <a:pt x="44" y="180"/>
                    <a:pt x="47" y="182"/>
                    <a:pt x="48" y="187"/>
                  </a:cubicBezTo>
                  <a:cubicBezTo>
                    <a:pt x="45" y="193"/>
                    <a:pt x="46" y="200"/>
                    <a:pt x="46" y="204"/>
                  </a:cubicBezTo>
                  <a:cubicBezTo>
                    <a:pt x="46" y="205"/>
                    <a:pt x="47" y="205"/>
                    <a:pt x="48" y="205"/>
                  </a:cubicBezTo>
                  <a:cubicBezTo>
                    <a:pt x="49" y="207"/>
                    <a:pt x="47" y="207"/>
                    <a:pt x="47" y="208"/>
                  </a:cubicBezTo>
                  <a:cubicBezTo>
                    <a:pt x="51" y="220"/>
                    <a:pt x="51" y="235"/>
                    <a:pt x="57" y="246"/>
                  </a:cubicBezTo>
                  <a:cubicBezTo>
                    <a:pt x="59" y="251"/>
                    <a:pt x="64" y="256"/>
                    <a:pt x="65" y="263"/>
                  </a:cubicBezTo>
                  <a:cubicBezTo>
                    <a:pt x="65" y="264"/>
                    <a:pt x="65" y="266"/>
                    <a:pt x="65" y="267"/>
                  </a:cubicBezTo>
                  <a:cubicBezTo>
                    <a:pt x="67" y="274"/>
                    <a:pt x="72" y="279"/>
                    <a:pt x="75" y="286"/>
                  </a:cubicBezTo>
                  <a:cubicBezTo>
                    <a:pt x="81" y="296"/>
                    <a:pt x="82" y="322"/>
                    <a:pt x="96" y="323"/>
                  </a:cubicBezTo>
                  <a:cubicBezTo>
                    <a:pt x="100" y="323"/>
                    <a:pt x="105" y="320"/>
                    <a:pt x="104" y="314"/>
                  </a:cubicBezTo>
                  <a:cubicBezTo>
                    <a:pt x="107" y="312"/>
                    <a:pt x="110" y="311"/>
                    <a:pt x="113" y="311"/>
                  </a:cubicBezTo>
                  <a:cubicBezTo>
                    <a:pt x="111" y="307"/>
                    <a:pt x="118" y="303"/>
                    <a:pt x="117" y="300"/>
                  </a:cubicBezTo>
                  <a:cubicBezTo>
                    <a:pt x="121" y="299"/>
                    <a:pt x="120" y="300"/>
                    <a:pt x="124" y="299"/>
                  </a:cubicBezTo>
                  <a:cubicBezTo>
                    <a:pt x="124" y="292"/>
                    <a:pt x="121" y="287"/>
                    <a:pt x="123" y="281"/>
                  </a:cubicBezTo>
                  <a:cubicBezTo>
                    <a:pt x="124" y="280"/>
                    <a:pt x="128" y="276"/>
                    <a:pt x="125" y="275"/>
                  </a:cubicBezTo>
                  <a:cubicBezTo>
                    <a:pt x="128" y="274"/>
                    <a:pt x="131" y="264"/>
                    <a:pt x="126" y="264"/>
                  </a:cubicBezTo>
                  <a:cubicBezTo>
                    <a:pt x="126" y="263"/>
                    <a:pt x="127" y="263"/>
                    <a:pt x="128" y="263"/>
                  </a:cubicBezTo>
                  <a:cubicBezTo>
                    <a:pt x="125" y="256"/>
                    <a:pt x="124" y="236"/>
                    <a:pt x="136" y="241"/>
                  </a:cubicBezTo>
                  <a:cubicBezTo>
                    <a:pt x="138" y="233"/>
                    <a:pt x="145" y="235"/>
                    <a:pt x="151" y="231"/>
                  </a:cubicBezTo>
                  <a:cubicBezTo>
                    <a:pt x="148" y="225"/>
                    <a:pt x="155" y="225"/>
                    <a:pt x="160" y="220"/>
                  </a:cubicBezTo>
                  <a:cubicBezTo>
                    <a:pt x="162" y="219"/>
                    <a:pt x="162" y="216"/>
                    <a:pt x="163" y="215"/>
                  </a:cubicBezTo>
                  <a:cubicBezTo>
                    <a:pt x="167" y="212"/>
                    <a:pt x="170" y="210"/>
                    <a:pt x="173" y="206"/>
                  </a:cubicBezTo>
                  <a:cubicBezTo>
                    <a:pt x="178" y="200"/>
                    <a:pt x="179" y="196"/>
                    <a:pt x="181" y="195"/>
                  </a:cubicBezTo>
                  <a:cubicBezTo>
                    <a:pt x="186" y="194"/>
                    <a:pt x="196" y="193"/>
                    <a:pt x="196" y="185"/>
                  </a:cubicBezTo>
                  <a:cubicBezTo>
                    <a:pt x="196" y="183"/>
                    <a:pt x="194" y="181"/>
                    <a:pt x="195" y="179"/>
                  </a:cubicBezTo>
                  <a:cubicBezTo>
                    <a:pt x="199" y="174"/>
                    <a:pt x="204" y="177"/>
                    <a:pt x="206" y="170"/>
                  </a:cubicBezTo>
                  <a:cubicBezTo>
                    <a:pt x="209" y="174"/>
                    <a:pt x="212" y="170"/>
                    <a:pt x="215" y="170"/>
                  </a:cubicBezTo>
                  <a:cubicBezTo>
                    <a:pt x="215" y="164"/>
                    <a:pt x="212" y="161"/>
                    <a:pt x="214" y="157"/>
                  </a:cubicBezTo>
                  <a:cubicBezTo>
                    <a:pt x="214" y="156"/>
                    <a:pt x="213" y="156"/>
                    <a:pt x="211" y="156"/>
                  </a:cubicBezTo>
                  <a:cubicBezTo>
                    <a:pt x="212" y="152"/>
                    <a:pt x="210" y="152"/>
                    <a:pt x="209" y="150"/>
                  </a:cubicBezTo>
                  <a:cubicBezTo>
                    <a:pt x="209" y="148"/>
                    <a:pt x="211" y="147"/>
                    <a:pt x="210" y="144"/>
                  </a:cubicBezTo>
                  <a:cubicBezTo>
                    <a:pt x="208" y="143"/>
                    <a:pt x="205" y="142"/>
                    <a:pt x="204" y="140"/>
                  </a:cubicBezTo>
                  <a:cubicBezTo>
                    <a:pt x="205" y="136"/>
                    <a:pt x="208" y="134"/>
                    <a:pt x="212" y="133"/>
                  </a:cubicBezTo>
                  <a:cubicBezTo>
                    <a:pt x="209" y="129"/>
                    <a:pt x="206" y="129"/>
                    <a:pt x="203" y="126"/>
                  </a:cubicBezTo>
                  <a:cubicBezTo>
                    <a:pt x="203" y="123"/>
                    <a:pt x="208" y="121"/>
                    <a:pt x="205" y="119"/>
                  </a:cubicBezTo>
                  <a:cubicBezTo>
                    <a:pt x="208" y="119"/>
                    <a:pt x="209" y="122"/>
                    <a:pt x="212" y="120"/>
                  </a:cubicBezTo>
                  <a:cubicBezTo>
                    <a:pt x="213" y="121"/>
                    <a:pt x="215" y="122"/>
                    <a:pt x="216" y="123"/>
                  </a:cubicBezTo>
                  <a:cubicBezTo>
                    <a:pt x="217" y="124"/>
                    <a:pt x="218" y="123"/>
                    <a:pt x="218" y="121"/>
                  </a:cubicBezTo>
                  <a:cubicBezTo>
                    <a:pt x="221" y="123"/>
                    <a:pt x="220" y="128"/>
                    <a:pt x="220" y="130"/>
                  </a:cubicBezTo>
                  <a:cubicBezTo>
                    <a:pt x="231" y="135"/>
                    <a:pt x="235" y="130"/>
                    <a:pt x="245" y="133"/>
                  </a:cubicBezTo>
                  <a:close/>
                </a:path>
              </a:pathLst>
            </a:custGeom>
            <a:solidFill>
              <a:schemeClr val="accent1"/>
            </a:solidFill>
            <a:ln w="3175" cap="flat">
              <a:noFill/>
              <a:prstDash val="solid"/>
              <a:miter lim="800000"/>
              <a:headEnd/>
              <a:tailEnd/>
            </a:ln>
          </p:spPr>
          <p:txBody>
            <a:bodyPr vert="horz" wrap="square" lIns="63305" tIns="31652" rIns="63305" bIns="31652" numCol="1" anchor="t" anchorCtr="0" compatLnSpc="1">
              <a:prstTxWarp prst="textNoShape">
                <a:avLst/>
              </a:prstTxWarp>
            </a:bodyPr>
            <a:lstStyle/>
            <a:p>
              <a:pPr defTabSz="914400"/>
              <a:endParaRPr lang="en-US" sz="200">
                <a:solidFill>
                  <a:srgbClr val="000000"/>
                </a:solidFill>
                <a:ea typeface="Verdana" panose="020B0604030504040204" pitchFamily="34" charset="0"/>
                <a:cs typeface="Verdana" panose="020B0604030504040204" pitchFamily="34" charset="0"/>
              </a:endParaRPr>
            </a:p>
          </p:txBody>
        </p:sp>
      </p:grpSp>
      <p:sp>
        <p:nvSpPr>
          <p:cNvPr id="519" name="Oval 20">
            <a:extLst>
              <a:ext uri="{FF2B5EF4-FFF2-40B4-BE49-F238E27FC236}">
                <a16:creationId xmlns:a16="http://schemas.microsoft.com/office/drawing/2014/main" id="{11CA4A7D-ECD1-49AC-B707-DA2573BED430}"/>
              </a:ext>
            </a:extLst>
          </p:cNvPr>
          <p:cNvSpPr/>
          <p:nvPr/>
        </p:nvSpPr>
        <p:spPr>
          <a:xfrm>
            <a:off x="7709543" y="1325578"/>
            <a:ext cx="1435081" cy="135591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pt-PT" sz="1400">
              <a:solidFill>
                <a:srgbClr val="FFFFFF"/>
              </a:solidFill>
              <a:ea typeface="Verdana" panose="020B0604030504040204" pitchFamily="34" charset="0"/>
              <a:cs typeface="Verdana" panose="020B0604030504040204" pitchFamily="34" charset="0"/>
            </a:endParaRPr>
          </a:p>
        </p:txBody>
      </p:sp>
      <p:graphicFrame>
        <p:nvGraphicFramePr>
          <p:cNvPr id="520" name="Object 2">
            <a:extLst>
              <a:ext uri="{FF2B5EF4-FFF2-40B4-BE49-F238E27FC236}">
                <a16:creationId xmlns:a16="http://schemas.microsoft.com/office/drawing/2014/main" id="{820FB81D-8340-4463-A1D8-D8066DAFE62D}"/>
              </a:ext>
            </a:extLst>
          </p:cNvPr>
          <p:cNvGraphicFramePr>
            <a:graphicFrameLocks noChangeAspect="1"/>
          </p:cNvGraphicFramePr>
          <p:nvPr/>
        </p:nvGraphicFramePr>
        <p:xfrm>
          <a:off x="7544868" y="1343747"/>
          <a:ext cx="1737441" cy="1319577"/>
        </p:xfrm>
        <a:graphic>
          <a:graphicData uri="http://schemas.openxmlformats.org/drawingml/2006/chart">
            <c:chart xmlns:c="http://schemas.openxmlformats.org/drawingml/2006/chart" xmlns:r="http://schemas.openxmlformats.org/officeDocument/2006/relationships" r:id="rId14"/>
          </a:graphicData>
        </a:graphic>
      </p:graphicFrame>
      <p:sp>
        <p:nvSpPr>
          <p:cNvPr id="521" name="Rectangle 520">
            <a:extLst>
              <a:ext uri="{FF2B5EF4-FFF2-40B4-BE49-F238E27FC236}">
                <a16:creationId xmlns:a16="http://schemas.microsoft.com/office/drawing/2014/main" id="{34F3BCD1-2D3F-4C7E-B55F-E6F2FD6FA81E}"/>
              </a:ext>
            </a:extLst>
          </p:cNvPr>
          <p:cNvSpPr/>
          <p:nvPr/>
        </p:nvSpPr>
        <p:spPr>
          <a:xfrm>
            <a:off x="8115426" y="1894582"/>
            <a:ext cx="596318" cy="215444"/>
          </a:xfrm>
          <a:prstGeom prst="rect">
            <a:avLst/>
          </a:prstGeom>
        </p:spPr>
        <p:txBody>
          <a:bodyPr wrap="none" lIns="0" tIns="0" rIns="0" bIns="0">
            <a:spAutoFit/>
          </a:bodyPr>
          <a:lstStyle/>
          <a:p>
            <a:pPr algn="ctr" defTabSz="914400"/>
            <a:r>
              <a:rPr lang="en-US" sz="700" b="1">
                <a:solidFill>
                  <a:prstClr val="white"/>
                </a:solidFill>
                <a:ea typeface="Verdana" panose="020B0604030504040204" pitchFamily="34" charset="0"/>
                <a:cs typeface="Verdana" panose="020B0604030504040204" pitchFamily="34" charset="0"/>
              </a:rPr>
              <a:t>Revenue </a:t>
            </a:r>
            <a:br>
              <a:rPr lang="en-US" sz="700" b="1">
                <a:solidFill>
                  <a:prstClr val="white"/>
                </a:solidFill>
                <a:ea typeface="Verdana" panose="020B0604030504040204" pitchFamily="34" charset="0"/>
                <a:cs typeface="Verdana" panose="020B0604030504040204" pitchFamily="34" charset="0"/>
              </a:rPr>
            </a:br>
            <a:r>
              <a:rPr lang="en-US" sz="700" b="1">
                <a:solidFill>
                  <a:prstClr val="white"/>
                </a:solidFill>
                <a:ea typeface="Verdana" panose="020B0604030504040204" pitchFamily="34" charset="0"/>
                <a:cs typeface="Verdana" panose="020B0604030504040204" pitchFamily="34" charset="0"/>
              </a:rPr>
              <a:t>by Business</a:t>
            </a:r>
          </a:p>
        </p:txBody>
      </p:sp>
      <p:sp>
        <p:nvSpPr>
          <p:cNvPr id="522" name="Text Box 20">
            <a:extLst>
              <a:ext uri="{FF2B5EF4-FFF2-40B4-BE49-F238E27FC236}">
                <a16:creationId xmlns:a16="http://schemas.microsoft.com/office/drawing/2014/main" id="{8D47392C-AB90-47E8-83D2-33D8F4A9F74A}"/>
              </a:ext>
            </a:extLst>
          </p:cNvPr>
          <p:cNvSpPr txBox="1">
            <a:spLocks noChangeArrowheads="1"/>
          </p:cNvSpPr>
          <p:nvPr/>
        </p:nvSpPr>
        <p:spPr bwMode="auto">
          <a:xfrm>
            <a:off x="8703119" y="3022847"/>
            <a:ext cx="956478" cy="184666"/>
          </a:xfrm>
          <a:prstGeom prst="rect">
            <a:avLst/>
          </a:prstGeom>
          <a:noFill/>
          <a:ln w="19050">
            <a:noFill/>
            <a:miter lim="800000"/>
            <a:headEnd/>
            <a:tailEnd/>
          </a:ln>
        </p:spPr>
        <p:txBody>
          <a:bodyPr wrap="square" lIns="0" tIns="0" rIns="0" bIns="0">
            <a:spAutoFit/>
          </a:bodyPr>
          <a:lstStyle/>
          <a:p>
            <a:pPr defTabSz="914400">
              <a:defRPr/>
            </a:pPr>
            <a:r>
              <a:rPr lang="en-US" sz="600">
                <a:solidFill>
                  <a:srgbClr val="000000"/>
                </a:solidFill>
                <a:ea typeface="Verdana" panose="020B0604030504040204" pitchFamily="34" charset="0"/>
                <a:cs typeface="Verdana" panose="020B0604030504040204" pitchFamily="34" charset="0"/>
              </a:rPr>
              <a:t>Applications &amp; Technology</a:t>
            </a:r>
          </a:p>
        </p:txBody>
      </p:sp>
      <p:sp>
        <p:nvSpPr>
          <p:cNvPr id="523" name="Text Box 22">
            <a:extLst>
              <a:ext uri="{FF2B5EF4-FFF2-40B4-BE49-F238E27FC236}">
                <a16:creationId xmlns:a16="http://schemas.microsoft.com/office/drawing/2014/main" id="{48F129D2-B3CC-4F11-9E15-7B945B217F63}"/>
              </a:ext>
            </a:extLst>
          </p:cNvPr>
          <p:cNvSpPr txBox="1">
            <a:spLocks noChangeArrowheads="1"/>
          </p:cNvSpPr>
          <p:nvPr/>
        </p:nvSpPr>
        <p:spPr bwMode="auto">
          <a:xfrm>
            <a:off x="7669587" y="2812616"/>
            <a:ext cx="956478" cy="184666"/>
          </a:xfrm>
          <a:prstGeom prst="rect">
            <a:avLst/>
          </a:prstGeom>
          <a:noFill/>
          <a:ln w="19050">
            <a:noFill/>
            <a:miter lim="800000"/>
            <a:headEnd/>
            <a:tailEnd/>
          </a:ln>
        </p:spPr>
        <p:txBody>
          <a:bodyPr wrap="square" lIns="0" tIns="0" rIns="0" bIns="0">
            <a:spAutoFit/>
          </a:bodyPr>
          <a:lstStyle/>
          <a:p>
            <a:pPr defTabSz="914400">
              <a:defRPr/>
            </a:pPr>
            <a:r>
              <a:rPr lang="en-US" sz="600">
                <a:solidFill>
                  <a:srgbClr val="000000"/>
                </a:solidFill>
                <a:ea typeface="Verdana" panose="020B0604030504040204" pitchFamily="34" charset="0"/>
                <a:cs typeface="Verdana" panose="020B0604030504040204" pitchFamily="34" charset="0"/>
              </a:rPr>
              <a:t>Strategy &amp; </a:t>
            </a:r>
          </a:p>
          <a:p>
            <a:pPr defTabSz="914400">
              <a:defRPr/>
            </a:pPr>
            <a:r>
              <a:rPr lang="en-US" sz="600">
                <a:solidFill>
                  <a:srgbClr val="000000"/>
                </a:solidFill>
                <a:ea typeface="Verdana" panose="020B0604030504040204" pitchFamily="34" charset="0"/>
                <a:cs typeface="Verdana" panose="020B0604030504040204" pitchFamily="34" charset="0"/>
              </a:rPr>
              <a:t>Transformation</a:t>
            </a:r>
          </a:p>
        </p:txBody>
      </p:sp>
      <p:sp>
        <p:nvSpPr>
          <p:cNvPr id="524" name="Text Box 21">
            <a:extLst>
              <a:ext uri="{FF2B5EF4-FFF2-40B4-BE49-F238E27FC236}">
                <a16:creationId xmlns:a16="http://schemas.microsoft.com/office/drawing/2014/main" id="{39A48FA3-A3BC-47B4-8D2D-BC5CD0D848E5}"/>
              </a:ext>
            </a:extLst>
          </p:cNvPr>
          <p:cNvSpPr txBox="1">
            <a:spLocks noChangeArrowheads="1"/>
          </p:cNvSpPr>
          <p:nvPr/>
        </p:nvSpPr>
        <p:spPr bwMode="auto">
          <a:xfrm>
            <a:off x="8703119" y="2804563"/>
            <a:ext cx="804024" cy="184666"/>
          </a:xfrm>
          <a:prstGeom prst="rect">
            <a:avLst/>
          </a:prstGeom>
          <a:noFill/>
          <a:ln w="19050">
            <a:noFill/>
            <a:miter lim="800000"/>
            <a:headEnd/>
            <a:tailEnd/>
          </a:ln>
        </p:spPr>
        <p:txBody>
          <a:bodyPr wrap="square" lIns="0" tIns="0" rIns="0" bIns="0">
            <a:spAutoFit/>
          </a:bodyPr>
          <a:lstStyle/>
          <a:p>
            <a:pPr defTabSz="914400">
              <a:defRPr/>
            </a:pPr>
            <a:r>
              <a:rPr lang="en-US" sz="600">
                <a:solidFill>
                  <a:srgbClr val="000000"/>
                </a:solidFill>
                <a:ea typeface="Verdana" panose="020B0604030504040204" pitchFamily="34" charset="0"/>
                <a:cs typeface="Verdana" panose="020B0604030504040204" pitchFamily="34" charset="0"/>
              </a:rPr>
              <a:t>Operations &amp; Engineering</a:t>
            </a:r>
          </a:p>
        </p:txBody>
      </p:sp>
      <p:sp>
        <p:nvSpPr>
          <p:cNvPr id="525" name="Rectangle 524">
            <a:extLst>
              <a:ext uri="{FF2B5EF4-FFF2-40B4-BE49-F238E27FC236}">
                <a16:creationId xmlns:a16="http://schemas.microsoft.com/office/drawing/2014/main" id="{BEFA426D-24A4-4101-847E-4E4A83BA1539}"/>
              </a:ext>
            </a:extLst>
          </p:cNvPr>
          <p:cNvSpPr/>
          <p:nvPr/>
        </p:nvSpPr>
        <p:spPr>
          <a:xfrm>
            <a:off x="8534446" y="3038540"/>
            <a:ext cx="91619" cy="91619"/>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400"/>
            <a:endParaRPr lang="en-US" sz="1200">
              <a:solidFill>
                <a:prstClr val="white"/>
              </a:solidFill>
              <a:ea typeface="Verdana" panose="020B0604030504040204" pitchFamily="34" charset="0"/>
              <a:cs typeface="Verdana" panose="020B0604030504040204" pitchFamily="34" charset="0"/>
            </a:endParaRPr>
          </a:p>
        </p:txBody>
      </p:sp>
      <p:sp>
        <p:nvSpPr>
          <p:cNvPr id="526" name="Rectangle 525">
            <a:extLst>
              <a:ext uri="{FF2B5EF4-FFF2-40B4-BE49-F238E27FC236}">
                <a16:creationId xmlns:a16="http://schemas.microsoft.com/office/drawing/2014/main" id="{584206C3-06A7-40E7-87B9-742CF7EA281A}"/>
              </a:ext>
            </a:extLst>
          </p:cNvPr>
          <p:cNvSpPr/>
          <p:nvPr/>
        </p:nvSpPr>
        <p:spPr>
          <a:xfrm>
            <a:off x="8534446" y="2820920"/>
            <a:ext cx="91619" cy="91619"/>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endParaRPr lang="en-US" sz="1200">
              <a:solidFill>
                <a:prstClr val="white"/>
              </a:solidFill>
              <a:ea typeface="Verdana" panose="020B0604030504040204" pitchFamily="34" charset="0"/>
              <a:cs typeface="Verdana" panose="020B0604030504040204" pitchFamily="34" charset="0"/>
            </a:endParaRPr>
          </a:p>
        </p:txBody>
      </p:sp>
      <p:sp>
        <p:nvSpPr>
          <p:cNvPr id="527" name="Rectangle 526">
            <a:extLst>
              <a:ext uri="{FF2B5EF4-FFF2-40B4-BE49-F238E27FC236}">
                <a16:creationId xmlns:a16="http://schemas.microsoft.com/office/drawing/2014/main" id="{D1594D4C-D15E-47C5-9A8E-B2A2FD546C07}"/>
              </a:ext>
            </a:extLst>
          </p:cNvPr>
          <p:cNvSpPr/>
          <p:nvPr/>
        </p:nvSpPr>
        <p:spPr>
          <a:xfrm>
            <a:off x="7500914" y="2811254"/>
            <a:ext cx="91619" cy="91619"/>
          </a:xfrm>
          <a:prstGeom prst="rect">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endParaRPr lang="en-US" sz="1200">
              <a:solidFill>
                <a:prstClr val="white"/>
              </a:solidFill>
              <a:ea typeface="Verdana" panose="020B0604030504040204" pitchFamily="34" charset="0"/>
              <a:cs typeface="Verdana" panose="020B0604030504040204" pitchFamily="34" charset="0"/>
            </a:endParaRPr>
          </a:p>
        </p:txBody>
      </p:sp>
      <p:sp>
        <p:nvSpPr>
          <p:cNvPr id="528" name="Rounded Rectangle 15">
            <a:extLst>
              <a:ext uri="{FF2B5EF4-FFF2-40B4-BE49-F238E27FC236}">
                <a16:creationId xmlns:a16="http://schemas.microsoft.com/office/drawing/2014/main" id="{B0FC59F9-464E-49D6-80DA-0DA33942C8E6}"/>
              </a:ext>
            </a:extLst>
          </p:cNvPr>
          <p:cNvSpPr/>
          <p:nvPr/>
        </p:nvSpPr>
        <p:spPr>
          <a:xfrm>
            <a:off x="237072" y="916549"/>
            <a:ext cx="2883740" cy="330980"/>
          </a:xfrm>
          <a:prstGeom prst="round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050" b="1">
                <a:solidFill>
                  <a:prstClr val="white"/>
                </a:solidFill>
                <a:ea typeface="Verdana" panose="020B0604030504040204" pitchFamily="34" charset="0"/>
                <a:cs typeface="Verdana" panose="020B0604030504040204" pitchFamily="34" charset="0"/>
              </a:rPr>
              <a:t>GROUP REVENUE</a:t>
            </a:r>
          </a:p>
        </p:txBody>
      </p:sp>
      <p:sp>
        <p:nvSpPr>
          <p:cNvPr id="529" name="Rounded Rectangle 16">
            <a:extLst>
              <a:ext uri="{FF2B5EF4-FFF2-40B4-BE49-F238E27FC236}">
                <a16:creationId xmlns:a16="http://schemas.microsoft.com/office/drawing/2014/main" id="{2E57669B-A377-4297-88BF-F7D4B38FB2E2}"/>
              </a:ext>
            </a:extLst>
          </p:cNvPr>
          <p:cNvSpPr/>
          <p:nvPr/>
        </p:nvSpPr>
        <p:spPr>
          <a:xfrm>
            <a:off x="3279870" y="916549"/>
            <a:ext cx="3924224" cy="330980"/>
          </a:xfrm>
          <a:prstGeom prst="round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050" b="1">
                <a:solidFill>
                  <a:prstClr val="white"/>
                </a:solidFill>
                <a:ea typeface="Verdana" panose="020B0604030504040204" pitchFamily="34" charset="0"/>
                <a:cs typeface="Verdana" panose="020B0604030504040204" pitchFamily="34" charset="0"/>
              </a:rPr>
              <a:t>ONE TEAM</a:t>
            </a:r>
          </a:p>
        </p:txBody>
      </p:sp>
      <p:sp>
        <p:nvSpPr>
          <p:cNvPr id="530" name="Rounded Rectangle 17">
            <a:extLst>
              <a:ext uri="{FF2B5EF4-FFF2-40B4-BE49-F238E27FC236}">
                <a16:creationId xmlns:a16="http://schemas.microsoft.com/office/drawing/2014/main" id="{E8A06BC3-E45C-43DA-9666-4AA9EB14A67B}"/>
              </a:ext>
            </a:extLst>
          </p:cNvPr>
          <p:cNvSpPr/>
          <p:nvPr/>
        </p:nvSpPr>
        <p:spPr>
          <a:xfrm>
            <a:off x="7363152" y="916549"/>
            <a:ext cx="2174776" cy="330980"/>
          </a:xfrm>
          <a:prstGeom prst="round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050" b="1">
                <a:solidFill>
                  <a:prstClr val="white"/>
                </a:solidFill>
                <a:ea typeface="Verdana" panose="020B0604030504040204" pitchFamily="34" charset="0"/>
                <a:cs typeface="Verdana" panose="020B0604030504040204" pitchFamily="34" charset="0"/>
              </a:rPr>
              <a:t>OUR SERVICES</a:t>
            </a:r>
          </a:p>
        </p:txBody>
      </p:sp>
      <p:sp>
        <p:nvSpPr>
          <p:cNvPr id="531" name="Rounded Rectangle 18">
            <a:extLst>
              <a:ext uri="{FF2B5EF4-FFF2-40B4-BE49-F238E27FC236}">
                <a16:creationId xmlns:a16="http://schemas.microsoft.com/office/drawing/2014/main" id="{24B7ADC5-AEE5-473D-BE8F-7FD57B52D44C}"/>
              </a:ext>
            </a:extLst>
          </p:cNvPr>
          <p:cNvSpPr/>
          <p:nvPr/>
        </p:nvSpPr>
        <p:spPr>
          <a:xfrm>
            <a:off x="9826197" y="916549"/>
            <a:ext cx="2114548" cy="330980"/>
          </a:xfrm>
          <a:prstGeom prst="round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050" b="1">
                <a:solidFill>
                  <a:prstClr val="white"/>
                </a:solidFill>
                <a:ea typeface="Verdana" panose="020B0604030504040204" pitchFamily="34" charset="0"/>
                <a:cs typeface="Verdana" panose="020B0604030504040204" pitchFamily="34" charset="0"/>
              </a:rPr>
              <a:t>BROAD EXPERIENCE IN </a:t>
            </a:r>
            <a:br>
              <a:rPr lang="en-US" sz="1050" b="1">
                <a:solidFill>
                  <a:prstClr val="white"/>
                </a:solidFill>
                <a:ea typeface="Verdana" panose="020B0604030504040204" pitchFamily="34" charset="0"/>
                <a:cs typeface="Verdana" panose="020B0604030504040204" pitchFamily="34" charset="0"/>
              </a:rPr>
            </a:br>
            <a:r>
              <a:rPr lang="en-US" sz="1050" b="1">
                <a:solidFill>
                  <a:prstClr val="white"/>
                </a:solidFill>
                <a:ea typeface="Verdana" panose="020B0604030504040204" pitchFamily="34" charset="0"/>
                <a:cs typeface="Verdana" panose="020B0604030504040204" pitchFamily="34" charset="0"/>
              </a:rPr>
              <a:t>KEY INDUSTRY SECTORS</a:t>
            </a:r>
          </a:p>
        </p:txBody>
      </p:sp>
      <p:cxnSp>
        <p:nvCxnSpPr>
          <p:cNvPr id="532" name="Straight Connector 531">
            <a:extLst>
              <a:ext uri="{FF2B5EF4-FFF2-40B4-BE49-F238E27FC236}">
                <a16:creationId xmlns:a16="http://schemas.microsoft.com/office/drawing/2014/main" id="{5A0D938D-57B0-43ED-9292-D62D2D755AD3}"/>
              </a:ext>
            </a:extLst>
          </p:cNvPr>
          <p:cNvCxnSpPr/>
          <p:nvPr/>
        </p:nvCxnSpPr>
        <p:spPr>
          <a:xfrm>
            <a:off x="9620879" y="916549"/>
            <a:ext cx="0" cy="2468880"/>
          </a:xfrm>
          <a:prstGeom prst="line">
            <a:avLst/>
          </a:prstGeom>
          <a:solidFill>
            <a:schemeClr val="tx1"/>
          </a:solidFill>
          <a:ln w="19050" cap="flat">
            <a:solidFill>
              <a:schemeClr val="bg1">
                <a:lumMod val="85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533" name="Straight Connector 532">
            <a:extLst>
              <a:ext uri="{FF2B5EF4-FFF2-40B4-BE49-F238E27FC236}">
                <a16:creationId xmlns:a16="http://schemas.microsoft.com/office/drawing/2014/main" id="{E7745560-1B16-4921-97EB-70431BCC6FA6}"/>
              </a:ext>
            </a:extLst>
          </p:cNvPr>
          <p:cNvCxnSpPr/>
          <p:nvPr/>
        </p:nvCxnSpPr>
        <p:spPr>
          <a:xfrm>
            <a:off x="7279478" y="916549"/>
            <a:ext cx="0" cy="2492571"/>
          </a:xfrm>
          <a:prstGeom prst="line">
            <a:avLst/>
          </a:prstGeom>
          <a:solidFill>
            <a:schemeClr val="tx1"/>
          </a:solidFill>
          <a:ln w="19050" cap="flat">
            <a:solidFill>
              <a:schemeClr val="bg1">
                <a:lumMod val="85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534" name="Straight Connector 533">
            <a:extLst>
              <a:ext uri="{FF2B5EF4-FFF2-40B4-BE49-F238E27FC236}">
                <a16:creationId xmlns:a16="http://schemas.microsoft.com/office/drawing/2014/main" id="{FF6730F6-97BB-42C6-8D66-424DDD1641E3}"/>
              </a:ext>
            </a:extLst>
          </p:cNvPr>
          <p:cNvCxnSpPr/>
          <p:nvPr/>
        </p:nvCxnSpPr>
        <p:spPr>
          <a:xfrm>
            <a:off x="3200341" y="916549"/>
            <a:ext cx="2201" cy="2441806"/>
          </a:xfrm>
          <a:prstGeom prst="line">
            <a:avLst/>
          </a:prstGeom>
          <a:solidFill>
            <a:schemeClr val="tx1"/>
          </a:solidFill>
          <a:ln w="19050" cap="flat">
            <a:solidFill>
              <a:schemeClr val="bg1">
                <a:lumMod val="8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535" name="Rounded Rectangle 23">
            <a:extLst>
              <a:ext uri="{FF2B5EF4-FFF2-40B4-BE49-F238E27FC236}">
                <a16:creationId xmlns:a16="http://schemas.microsoft.com/office/drawing/2014/main" id="{2C38E2CE-6367-41F3-BF87-90A627540294}"/>
              </a:ext>
            </a:extLst>
          </p:cNvPr>
          <p:cNvSpPr/>
          <p:nvPr/>
        </p:nvSpPr>
        <p:spPr>
          <a:xfrm>
            <a:off x="4997234" y="3463972"/>
            <a:ext cx="6964776" cy="330980"/>
          </a:xfrm>
          <a:prstGeom prst="round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100" b="1">
                <a:solidFill>
                  <a:prstClr val="white"/>
                </a:solidFill>
                <a:ea typeface="Verdana" panose="020B0604030504040204" pitchFamily="34" charset="0"/>
                <a:cs typeface="Verdana" panose="020B0604030504040204" pitchFamily="34" charset="0"/>
              </a:rPr>
              <a:t>THOUGHT LEADERSHIP AND INNOVATION</a:t>
            </a:r>
          </a:p>
        </p:txBody>
      </p:sp>
      <p:pic>
        <p:nvPicPr>
          <p:cNvPr id="536" name="Image 3">
            <a:hlinkClick r:id="rId15"/>
            <a:extLst>
              <a:ext uri="{FF2B5EF4-FFF2-40B4-BE49-F238E27FC236}">
                <a16:creationId xmlns:a16="http://schemas.microsoft.com/office/drawing/2014/main" id="{42E663A9-79DC-46AE-A7C3-37E771DB5343}"/>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8007" t="8174" r="6944" b="20646"/>
          <a:stretch/>
        </p:blipFill>
        <p:spPr>
          <a:xfrm>
            <a:off x="220628" y="3874325"/>
            <a:ext cx="1785980" cy="457200"/>
          </a:xfrm>
          <a:prstGeom prst="rect">
            <a:avLst/>
          </a:prstGeom>
        </p:spPr>
      </p:pic>
      <p:sp>
        <p:nvSpPr>
          <p:cNvPr id="537" name="Rectangle 536">
            <a:extLst>
              <a:ext uri="{FF2B5EF4-FFF2-40B4-BE49-F238E27FC236}">
                <a16:creationId xmlns:a16="http://schemas.microsoft.com/office/drawing/2014/main" id="{E37D60D4-E2E7-46C0-BECA-3A23D2D7BF72}"/>
              </a:ext>
            </a:extLst>
          </p:cNvPr>
          <p:cNvSpPr/>
          <p:nvPr/>
        </p:nvSpPr>
        <p:spPr>
          <a:xfrm>
            <a:off x="2023605" y="3873377"/>
            <a:ext cx="2636593" cy="507831"/>
          </a:xfrm>
          <a:prstGeom prst="rect">
            <a:avLst/>
          </a:prstGeom>
        </p:spPr>
        <p:txBody>
          <a:bodyPr wrap="square">
            <a:spAutoFit/>
          </a:bodyPr>
          <a:lstStyle/>
          <a:p>
            <a:r>
              <a:rPr lang="en-US" sz="900" i="1">
                <a:solidFill>
                  <a:srgbClr val="000000"/>
                </a:solidFill>
              </a:rPr>
              <a:t>Strategy, technology, data science and creative design to solve the most complex business and technology challenges.</a:t>
            </a:r>
            <a:endParaRPr lang="en-US" sz="1050" i="1">
              <a:solidFill>
                <a:srgbClr val="000000"/>
              </a:solidFill>
            </a:endParaRPr>
          </a:p>
        </p:txBody>
      </p:sp>
      <p:pic>
        <p:nvPicPr>
          <p:cNvPr id="538" name="Image 5">
            <a:hlinkClick r:id="rId17"/>
            <a:extLst>
              <a:ext uri="{FF2B5EF4-FFF2-40B4-BE49-F238E27FC236}">
                <a16:creationId xmlns:a16="http://schemas.microsoft.com/office/drawing/2014/main" id="{D5F4A56A-DF7A-4369-8153-B40947A0C27D}"/>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605441" y="4508628"/>
            <a:ext cx="882055" cy="457200"/>
          </a:xfrm>
          <a:prstGeom prst="rect">
            <a:avLst/>
          </a:prstGeom>
        </p:spPr>
      </p:pic>
      <p:sp>
        <p:nvSpPr>
          <p:cNvPr id="539" name="Rectangle 538">
            <a:extLst>
              <a:ext uri="{FF2B5EF4-FFF2-40B4-BE49-F238E27FC236}">
                <a16:creationId xmlns:a16="http://schemas.microsoft.com/office/drawing/2014/main" id="{9ECBFC25-6487-49C5-ADBC-0E71A57B9311}"/>
              </a:ext>
            </a:extLst>
          </p:cNvPr>
          <p:cNvSpPr/>
          <p:nvPr/>
        </p:nvSpPr>
        <p:spPr>
          <a:xfrm>
            <a:off x="231297" y="4475804"/>
            <a:ext cx="3410425" cy="646331"/>
          </a:xfrm>
          <a:prstGeom prst="rect">
            <a:avLst/>
          </a:prstGeom>
        </p:spPr>
        <p:txBody>
          <a:bodyPr wrap="square">
            <a:spAutoFit/>
          </a:bodyPr>
          <a:lstStyle/>
          <a:p>
            <a:pPr defTabSz="914616">
              <a:spcAft>
                <a:spcPts val="300"/>
              </a:spcAft>
              <a:buClr>
                <a:srgbClr val="0098CC"/>
              </a:buClr>
              <a:defRPr/>
            </a:pPr>
            <a:r>
              <a:rPr lang="en-US" sz="900" i="1">
                <a:solidFill>
                  <a:srgbClr val="000000"/>
                </a:solidFill>
                <a:cs typeface="Arial" panose="020B0604020202020204" pitchFamily="34" charset="0"/>
              </a:rPr>
              <a:t>Make value from technology and work closely, at a local level, with clients to deliver technology services for infrastructure, applications, engineering, testing and operations.</a:t>
            </a:r>
          </a:p>
        </p:txBody>
      </p:sp>
      <p:pic>
        <p:nvPicPr>
          <p:cNvPr id="540" name="Image 137">
            <a:extLst>
              <a:ext uri="{FF2B5EF4-FFF2-40B4-BE49-F238E27FC236}">
                <a16:creationId xmlns:a16="http://schemas.microsoft.com/office/drawing/2014/main" id="{04DD0DB2-5625-4B7C-8AB7-F630DDD18BA0}"/>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930469" y="3921210"/>
            <a:ext cx="1090709" cy="406706"/>
          </a:xfrm>
          <a:prstGeom prst="rect">
            <a:avLst/>
          </a:prstGeom>
          <a:noFill/>
          <a:ln>
            <a:noFill/>
          </a:ln>
        </p:spPr>
      </p:pic>
      <p:sp>
        <p:nvSpPr>
          <p:cNvPr id="541" name="Rectangle 540">
            <a:extLst>
              <a:ext uri="{FF2B5EF4-FFF2-40B4-BE49-F238E27FC236}">
                <a16:creationId xmlns:a16="http://schemas.microsoft.com/office/drawing/2014/main" id="{D0F685CE-B901-46B7-8471-40B49CADED15}"/>
              </a:ext>
            </a:extLst>
          </p:cNvPr>
          <p:cNvSpPr/>
          <p:nvPr/>
        </p:nvSpPr>
        <p:spPr>
          <a:xfrm>
            <a:off x="11033486" y="4449379"/>
            <a:ext cx="886724" cy="1232029"/>
          </a:xfrm>
          <a:prstGeom prst="rect">
            <a:avLst/>
          </a:prstGeom>
        </p:spPr>
        <p:txBody>
          <a:bodyPr wrap="square" lIns="0" rIns="0">
            <a:spAutoFit/>
          </a:bodyPr>
          <a:lstStyle/>
          <a:p>
            <a:pPr algn="ctr" defTabSz="914616">
              <a:spcAft>
                <a:spcPts val="300"/>
              </a:spcAft>
              <a:buClr>
                <a:srgbClr val="0098CC"/>
              </a:buClr>
              <a:defRPr/>
            </a:pPr>
            <a:r>
              <a:rPr lang="en-US" sz="800" b="1">
                <a:solidFill>
                  <a:srgbClr val="000000"/>
                </a:solidFill>
                <a:cs typeface="Arial" panose="020B0604020202020204" pitchFamily="34" charset="0"/>
              </a:rPr>
              <a:t>Global network designed to enable enterprises to establish how they realize their innovation opportunities.</a:t>
            </a:r>
          </a:p>
        </p:txBody>
      </p:sp>
      <p:sp>
        <p:nvSpPr>
          <p:cNvPr id="542" name="Rounded Rectangle 30">
            <a:extLst>
              <a:ext uri="{FF2B5EF4-FFF2-40B4-BE49-F238E27FC236}">
                <a16:creationId xmlns:a16="http://schemas.microsoft.com/office/drawing/2014/main" id="{64026F55-1D21-4B5B-9AC5-C9A0D0681159}"/>
              </a:ext>
            </a:extLst>
          </p:cNvPr>
          <p:cNvSpPr/>
          <p:nvPr/>
        </p:nvSpPr>
        <p:spPr>
          <a:xfrm>
            <a:off x="222835" y="3464046"/>
            <a:ext cx="4437363" cy="330980"/>
          </a:xfrm>
          <a:prstGeom prst="round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100" b="1">
                <a:solidFill>
                  <a:prstClr val="white"/>
                </a:solidFill>
                <a:ea typeface="Verdana" panose="020B0604030504040204" pitchFamily="34" charset="0"/>
                <a:cs typeface="Verdana" panose="020B0604030504040204" pitchFamily="34" charset="0"/>
              </a:rPr>
              <a:t>BUSINESS SUB-BRANDS</a:t>
            </a:r>
          </a:p>
        </p:txBody>
      </p:sp>
      <p:cxnSp>
        <p:nvCxnSpPr>
          <p:cNvPr id="543" name="Straight Connector 542">
            <a:extLst>
              <a:ext uri="{FF2B5EF4-FFF2-40B4-BE49-F238E27FC236}">
                <a16:creationId xmlns:a16="http://schemas.microsoft.com/office/drawing/2014/main" id="{ABAF1E34-0FDD-4AB9-A292-688B48DE1B78}"/>
              </a:ext>
            </a:extLst>
          </p:cNvPr>
          <p:cNvCxnSpPr>
            <a:cxnSpLocks/>
          </p:cNvCxnSpPr>
          <p:nvPr/>
        </p:nvCxnSpPr>
        <p:spPr>
          <a:xfrm>
            <a:off x="4822839" y="3455111"/>
            <a:ext cx="0" cy="2468880"/>
          </a:xfrm>
          <a:prstGeom prst="line">
            <a:avLst/>
          </a:prstGeom>
          <a:solidFill>
            <a:schemeClr val="tx1"/>
          </a:solidFill>
          <a:ln w="19050" cap="flat">
            <a:solidFill>
              <a:schemeClr val="bg1">
                <a:lumMod val="8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544" name="TextBox 11">
            <a:extLst>
              <a:ext uri="{FF2B5EF4-FFF2-40B4-BE49-F238E27FC236}">
                <a16:creationId xmlns:a16="http://schemas.microsoft.com/office/drawing/2014/main" id="{93248EA5-CBD5-4431-9D87-E59C3002FD2D}"/>
              </a:ext>
            </a:extLst>
          </p:cNvPr>
          <p:cNvSpPr txBox="1"/>
          <p:nvPr/>
        </p:nvSpPr>
        <p:spPr>
          <a:xfrm>
            <a:off x="4860196" y="3822436"/>
            <a:ext cx="6116099" cy="230832"/>
          </a:xfrm>
          <a:prstGeom prst="rect">
            <a:avLst/>
          </a:prstGeom>
          <a:noFill/>
        </p:spPr>
        <p:txBody>
          <a:bodyPr wrap="square" rtlCol="0" anchor="ctr">
            <a:spAutoFit/>
          </a:bodyPr>
          <a:lstStyle/>
          <a:p>
            <a:pPr algn="ctr"/>
            <a:r>
              <a:rPr lang="en-US" sz="900" b="1">
                <a:solidFill>
                  <a:srgbClr val="2B143D"/>
                </a:solidFill>
                <a:ea typeface="Verdana" panose="020B0604030504040204" pitchFamily="34" charset="0"/>
                <a:cs typeface="Verdana" panose="020B0604030504040204" pitchFamily="34" charset="0"/>
                <a:hlinkClick r:id="rId20"/>
              </a:rPr>
              <a:t>Capgemini Research Institute</a:t>
            </a:r>
            <a:r>
              <a:rPr lang="en-US" sz="900" b="1">
                <a:solidFill>
                  <a:srgbClr val="2B143D"/>
                </a:solidFill>
                <a:ea typeface="Verdana" panose="020B0604030504040204" pitchFamily="34" charset="0"/>
                <a:cs typeface="Verdana" panose="020B0604030504040204" pitchFamily="34" charset="0"/>
              </a:rPr>
              <a:t> </a:t>
            </a:r>
          </a:p>
        </p:txBody>
      </p:sp>
      <p:sp>
        <p:nvSpPr>
          <p:cNvPr id="545" name="Rectangle 544">
            <a:extLst>
              <a:ext uri="{FF2B5EF4-FFF2-40B4-BE49-F238E27FC236}">
                <a16:creationId xmlns:a16="http://schemas.microsoft.com/office/drawing/2014/main" id="{68259211-6440-4473-9F8A-EFBD08D3A444}"/>
              </a:ext>
            </a:extLst>
          </p:cNvPr>
          <p:cNvSpPr/>
          <p:nvPr/>
        </p:nvSpPr>
        <p:spPr>
          <a:xfrm>
            <a:off x="4811104" y="5708547"/>
            <a:ext cx="6034268" cy="215444"/>
          </a:xfrm>
          <a:prstGeom prst="rect">
            <a:avLst/>
          </a:prstGeom>
        </p:spPr>
        <p:txBody>
          <a:bodyPr wrap="square" lIns="0" tIns="0" rIns="0" bIns="0">
            <a:spAutoFit/>
          </a:bodyPr>
          <a:lstStyle/>
          <a:p>
            <a:pPr algn="ctr">
              <a:defRPr/>
            </a:pPr>
            <a:r>
              <a:rPr lang="en-GB" sz="700" b="1">
                <a:solidFill>
                  <a:srgbClr val="12ABDB"/>
                </a:solidFill>
                <a:ea typeface="Verdana" panose="020B0604030504040204" pitchFamily="34" charset="0"/>
                <a:cs typeface="Verdana" panose="020B0604030504040204" pitchFamily="34" charset="0"/>
              </a:rPr>
              <a:t>Credible Expert Authors | In-depth interviews with Industry Leaders | Think Tank | External and Internal Surveys </a:t>
            </a:r>
          </a:p>
          <a:p>
            <a:pPr algn="ctr">
              <a:defRPr/>
            </a:pPr>
            <a:r>
              <a:rPr lang="en-GB" sz="700" b="1">
                <a:solidFill>
                  <a:srgbClr val="12ABDB"/>
                </a:solidFill>
                <a:ea typeface="Verdana" panose="020B0604030504040204" pitchFamily="34" charset="0"/>
                <a:cs typeface="Verdana" panose="020B0604030504040204" pitchFamily="34" charset="0"/>
              </a:rPr>
              <a:t>Blogs | Journals | Research Papers</a:t>
            </a:r>
          </a:p>
        </p:txBody>
      </p:sp>
      <p:cxnSp>
        <p:nvCxnSpPr>
          <p:cNvPr id="546" name="Straight Connector 545">
            <a:extLst>
              <a:ext uri="{FF2B5EF4-FFF2-40B4-BE49-F238E27FC236}">
                <a16:creationId xmlns:a16="http://schemas.microsoft.com/office/drawing/2014/main" id="{EEEDCE6F-D9E7-4070-A680-3F3BF428F1A8}"/>
              </a:ext>
            </a:extLst>
          </p:cNvPr>
          <p:cNvCxnSpPr/>
          <p:nvPr/>
        </p:nvCxnSpPr>
        <p:spPr>
          <a:xfrm flipH="1">
            <a:off x="10883471" y="3932219"/>
            <a:ext cx="16653" cy="1828800"/>
          </a:xfrm>
          <a:prstGeom prst="line">
            <a:avLst/>
          </a:prstGeom>
          <a:solidFill>
            <a:schemeClr val="tx1"/>
          </a:solidFill>
          <a:ln w="19050" cap="flat">
            <a:solidFill>
              <a:schemeClr val="bg1">
                <a:lumMod val="8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547" name="TextBox 546">
            <a:extLst>
              <a:ext uri="{FF2B5EF4-FFF2-40B4-BE49-F238E27FC236}">
                <a16:creationId xmlns:a16="http://schemas.microsoft.com/office/drawing/2014/main" id="{71C4F35A-8BA1-438F-AEED-8AF09C23ED8C}"/>
              </a:ext>
            </a:extLst>
          </p:cNvPr>
          <p:cNvSpPr txBox="1"/>
          <p:nvPr/>
        </p:nvSpPr>
        <p:spPr>
          <a:xfrm>
            <a:off x="215932" y="5681673"/>
            <a:ext cx="1011815" cy="200055"/>
          </a:xfrm>
          <a:prstGeom prst="rect">
            <a:avLst/>
          </a:prstGeom>
          <a:noFill/>
        </p:spPr>
        <p:txBody>
          <a:bodyPr wrap="none" rtlCol="0">
            <a:spAutoFit/>
          </a:bodyPr>
          <a:lstStyle/>
          <a:p>
            <a:r>
              <a:rPr lang="en-US" sz="700">
                <a:solidFill>
                  <a:srgbClr val="0070AD">
                    <a:lumMod val="50000"/>
                  </a:srgbClr>
                </a:solidFill>
                <a:hlinkClick r:id="rId21"/>
              </a:rPr>
              <a:t>See all our Brands</a:t>
            </a:r>
            <a:endParaRPr lang="en-US" sz="700">
              <a:solidFill>
                <a:srgbClr val="0070AD">
                  <a:lumMod val="50000"/>
                </a:srgbClr>
              </a:solidFill>
            </a:endParaRPr>
          </a:p>
        </p:txBody>
      </p:sp>
      <p:sp>
        <p:nvSpPr>
          <p:cNvPr id="548" name="Rectangle 547">
            <a:extLst>
              <a:ext uri="{FF2B5EF4-FFF2-40B4-BE49-F238E27FC236}">
                <a16:creationId xmlns:a16="http://schemas.microsoft.com/office/drawing/2014/main" id="{62A14987-6AA4-4A36-8F2A-193D7D7CF848}"/>
              </a:ext>
            </a:extLst>
          </p:cNvPr>
          <p:cNvSpPr/>
          <p:nvPr/>
        </p:nvSpPr>
        <p:spPr>
          <a:xfrm>
            <a:off x="5144832" y="4071115"/>
            <a:ext cx="5708294" cy="369332"/>
          </a:xfrm>
          <a:prstGeom prst="rect">
            <a:avLst/>
          </a:prstGeom>
        </p:spPr>
        <p:txBody>
          <a:bodyPr wrap="none" lIns="0" tIns="0" rIns="0" bIns="0">
            <a:spAutoFit/>
          </a:bodyPr>
          <a:lstStyle/>
          <a:p>
            <a:pPr algn="ctr"/>
            <a:r>
              <a:rPr lang="en-GB" sz="800">
                <a:solidFill>
                  <a:srgbClr val="FF304C"/>
                </a:solidFill>
                <a:ea typeface="Verdana" panose="020B0604030504040204" pitchFamily="34" charset="0"/>
                <a:cs typeface="Verdana" panose="020B0604030504040204" pitchFamily="34" charset="0"/>
              </a:rPr>
              <a:t>Industry Focused Research | </a:t>
            </a:r>
            <a:r>
              <a:rPr lang="en-US" sz="800">
                <a:solidFill>
                  <a:srgbClr val="FF304C"/>
                </a:solidFill>
                <a:ea typeface="Verdana" panose="020B0604030504040204" pitchFamily="34" charset="0"/>
                <a:cs typeface="Verdana" panose="020B0604030504040204" pitchFamily="34" charset="0"/>
              </a:rPr>
              <a:t>Exclusive Focus on Emerging Digital Technologies since 2012 | </a:t>
            </a:r>
          </a:p>
          <a:p>
            <a:pPr algn="ctr"/>
            <a:r>
              <a:rPr lang="en-GB" sz="800">
                <a:solidFill>
                  <a:srgbClr val="FF304C"/>
                </a:solidFill>
                <a:ea typeface="Verdana" panose="020B0604030504040204" pitchFamily="34" charset="0"/>
                <a:cs typeface="Verdana" panose="020B0604030504040204" pitchFamily="34" charset="0"/>
              </a:rPr>
              <a:t>Producing Sharp Actionable Insights and Analysis | </a:t>
            </a:r>
            <a:r>
              <a:rPr lang="en-US" sz="800">
                <a:solidFill>
                  <a:srgbClr val="FF304C"/>
                </a:solidFill>
                <a:ea typeface="Verdana" panose="020B0604030504040204" pitchFamily="34" charset="0"/>
                <a:cs typeface="Verdana" panose="020B0604030504040204" pitchFamily="34" charset="0"/>
              </a:rPr>
              <a:t>Ranked </a:t>
            </a:r>
            <a:r>
              <a:rPr lang="en-US" sz="800">
                <a:solidFill>
                  <a:srgbClr val="FF304C"/>
                </a:solidFill>
                <a:ea typeface="Verdana" panose="020B0604030504040204" pitchFamily="34" charset="0"/>
                <a:cs typeface="Verdana" panose="020B0604030504040204" pitchFamily="34" charset="0"/>
                <a:hlinkClick r:id="rId22"/>
              </a:rPr>
              <a:t>No. 1 again in 2019 for the quality of its research </a:t>
            </a:r>
            <a:endParaRPr lang="en-US" sz="800">
              <a:solidFill>
                <a:srgbClr val="FF304C"/>
              </a:solidFill>
              <a:ea typeface="Verdana" panose="020B0604030504040204" pitchFamily="34" charset="0"/>
              <a:cs typeface="Verdana" panose="020B0604030504040204" pitchFamily="34" charset="0"/>
            </a:endParaRPr>
          </a:p>
          <a:p>
            <a:pPr algn="ctr"/>
            <a:endParaRPr lang="en-US" sz="800">
              <a:solidFill>
                <a:srgbClr val="FF304C"/>
              </a:solidFill>
              <a:ea typeface="Verdana" panose="020B0604030504040204" pitchFamily="34" charset="0"/>
              <a:cs typeface="Verdana" panose="020B0604030504040204" pitchFamily="34" charset="0"/>
            </a:endParaRPr>
          </a:p>
        </p:txBody>
      </p:sp>
      <p:sp>
        <p:nvSpPr>
          <p:cNvPr id="549" name="Rectangle 548">
            <a:extLst>
              <a:ext uri="{FF2B5EF4-FFF2-40B4-BE49-F238E27FC236}">
                <a16:creationId xmlns:a16="http://schemas.microsoft.com/office/drawing/2014/main" id="{643A2AA2-A01A-4169-9B70-68C3BC120A31}"/>
              </a:ext>
            </a:extLst>
          </p:cNvPr>
          <p:cNvSpPr/>
          <p:nvPr/>
        </p:nvSpPr>
        <p:spPr>
          <a:xfrm>
            <a:off x="5632245" y="5746914"/>
            <a:ext cx="4572000" cy="123111"/>
          </a:xfrm>
          <a:prstGeom prst="rect">
            <a:avLst/>
          </a:prstGeom>
        </p:spPr>
        <p:txBody>
          <a:bodyPr wrap="square" lIns="0" tIns="0" rIns="0" bIns="0">
            <a:spAutoFit/>
          </a:bodyPr>
          <a:lstStyle/>
          <a:p>
            <a:pPr algn="ctr">
              <a:defRPr/>
            </a:pPr>
            <a:endParaRPr lang="en-US" sz="800">
              <a:solidFill>
                <a:srgbClr val="12ABDB"/>
              </a:solidFill>
              <a:ea typeface="Verdana" panose="020B0604030504040204" pitchFamily="34" charset="0"/>
              <a:cs typeface="Verdana" panose="020B0604030504040204" pitchFamily="34" charset="0"/>
            </a:endParaRPr>
          </a:p>
        </p:txBody>
      </p:sp>
      <p:pic>
        <p:nvPicPr>
          <p:cNvPr id="550" name="Picture 549">
            <a:hlinkClick r:id="rId23"/>
            <a:extLst>
              <a:ext uri="{FF2B5EF4-FFF2-40B4-BE49-F238E27FC236}">
                <a16:creationId xmlns:a16="http://schemas.microsoft.com/office/drawing/2014/main" id="{FEA5DEF6-20A1-4AF5-87C5-F09D482543A7}"/>
              </a:ext>
            </a:extLst>
          </p:cNvPr>
          <p:cNvPicPr>
            <a:picLocks noChangeAspect="1"/>
          </p:cNvPicPr>
          <p:nvPr/>
        </p:nvPicPr>
        <p:blipFill>
          <a:blip r:embed="rId24"/>
          <a:stretch>
            <a:fillRect/>
          </a:stretch>
        </p:blipFill>
        <p:spPr>
          <a:xfrm>
            <a:off x="6430301" y="4831674"/>
            <a:ext cx="548640" cy="776394"/>
          </a:xfrm>
          <a:prstGeom prst="rect">
            <a:avLst/>
          </a:prstGeom>
          <a:ln>
            <a:noFill/>
          </a:ln>
          <a:effectLst/>
        </p:spPr>
      </p:pic>
      <p:pic>
        <p:nvPicPr>
          <p:cNvPr id="551" name="Picture 550">
            <a:hlinkClick r:id="rId25"/>
            <a:extLst>
              <a:ext uri="{FF2B5EF4-FFF2-40B4-BE49-F238E27FC236}">
                <a16:creationId xmlns:a16="http://schemas.microsoft.com/office/drawing/2014/main" id="{9A8AF1BA-EA30-4594-AABB-D4E873320073}"/>
              </a:ext>
            </a:extLst>
          </p:cNvPr>
          <p:cNvPicPr>
            <a:picLocks noChangeAspect="1"/>
          </p:cNvPicPr>
          <p:nvPr/>
        </p:nvPicPr>
        <p:blipFill>
          <a:blip r:embed="rId26"/>
          <a:stretch>
            <a:fillRect/>
          </a:stretch>
        </p:blipFill>
        <p:spPr>
          <a:xfrm>
            <a:off x="5500979" y="4831674"/>
            <a:ext cx="548640" cy="776394"/>
          </a:xfrm>
          <a:prstGeom prst="rect">
            <a:avLst/>
          </a:prstGeom>
          <a:ln>
            <a:noFill/>
          </a:ln>
          <a:effectLst/>
        </p:spPr>
      </p:pic>
      <p:pic>
        <p:nvPicPr>
          <p:cNvPr id="552" name="Picture 551">
            <a:extLst>
              <a:ext uri="{FF2B5EF4-FFF2-40B4-BE49-F238E27FC236}">
                <a16:creationId xmlns:a16="http://schemas.microsoft.com/office/drawing/2014/main" id="{C7DBF4AC-0797-4FF7-B757-366CDF1EE508}"/>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9218267" y="4843134"/>
            <a:ext cx="548640" cy="764934"/>
          </a:xfrm>
          <a:prstGeom prst="rect">
            <a:avLst/>
          </a:prstGeom>
          <a:ln>
            <a:noFill/>
          </a:ln>
          <a:effectLst/>
        </p:spPr>
      </p:pic>
      <p:pic>
        <p:nvPicPr>
          <p:cNvPr id="553" name="Picture 552">
            <a:hlinkClick r:id="rId28"/>
            <a:extLst>
              <a:ext uri="{FF2B5EF4-FFF2-40B4-BE49-F238E27FC236}">
                <a16:creationId xmlns:a16="http://schemas.microsoft.com/office/drawing/2014/main" id="{7F065691-D661-46BE-B8E8-618F7DF520E3}"/>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7359623" y="4842258"/>
            <a:ext cx="548640" cy="765810"/>
          </a:xfrm>
          <a:prstGeom prst="rect">
            <a:avLst/>
          </a:prstGeom>
          <a:ln>
            <a:noFill/>
          </a:ln>
          <a:effectLst/>
        </p:spPr>
      </p:pic>
      <p:pic>
        <p:nvPicPr>
          <p:cNvPr id="554" name="Picture 553">
            <a:extLst>
              <a:ext uri="{FF2B5EF4-FFF2-40B4-BE49-F238E27FC236}">
                <a16:creationId xmlns:a16="http://schemas.microsoft.com/office/drawing/2014/main" id="{2B55F0B7-149F-4816-9ABE-A58B3F1774AE}"/>
              </a:ext>
            </a:extLst>
          </p:cNvPr>
          <p:cNvPicPr>
            <a:picLocks noChangeAspect="1"/>
          </p:cNvPicPr>
          <p:nvPr/>
        </p:nvPicPr>
        <p:blipFill>
          <a:blip r:embed="rId30"/>
          <a:stretch>
            <a:fillRect/>
          </a:stretch>
        </p:blipFill>
        <p:spPr>
          <a:xfrm>
            <a:off x="8288945" y="4831674"/>
            <a:ext cx="548640" cy="776394"/>
          </a:xfrm>
          <a:prstGeom prst="rect">
            <a:avLst/>
          </a:prstGeom>
          <a:ln>
            <a:noFill/>
          </a:ln>
          <a:effectLst/>
        </p:spPr>
      </p:pic>
      <p:pic>
        <p:nvPicPr>
          <p:cNvPr id="555" name="Picture 554">
            <a:hlinkClick r:id="rId31"/>
            <a:extLst>
              <a:ext uri="{FF2B5EF4-FFF2-40B4-BE49-F238E27FC236}">
                <a16:creationId xmlns:a16="http://schemas.microsoft.com/office/drawing/2014/main" id="{6A953644-76FD-4CE2-B276-E58E65736851}"/>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0184607" y="4839972"/>
            <a:ext cx="543421" cy="768096"/>
          </a:xfrm>
          <a:prstGeom prst="rect">
            <a:avLst/>
          </a:prstGeom>
          <a:ln>
            <a:noFill/>
          </a:ln>
          <a:effectLst/>
        </p:spPr>
      </p:pic>
      <p:pic>
        <p:nvPicPr>
          <p:cNvPr id="556" name="Picture 2" descr="Image result for lyons cg logo">
            <a:extLst>
              <a:ext uri="{FF2B5EF4-FFF2-40B4-BE49-F238E27FC236}">
                <a16:creationId xmlns:a16="http://schemas.microsoft.com/office/drawing/2014/main" id="{3416AD22-8D4F-4887-9E44-5853E4654D04}"/>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273314" y="5220669"/>
            <a:ext cx="942114" cy="367365"/>
          </a:xfrm>
          <a:prstGeom prst="rect">
            <a:avLst/>
          </a:prstGeom>
          <a:noFill/>
          <a:extLst>
            <a:ext uri="{909E8E84-426E-40DD-AFC4-6F175D3DCCD1}">
              <a14:hiddenFill xmlns:a14="http://schemas.microsoft.com/office/drawing/2010/main">
                <a:solidFill>
                  <a:srgbClr val="FFFFFF"/>
                </a:solidFill>
              </a14:hiddenFill>
            </a:ext>
          </a:extLst>
        </p:spPr>
      </p:pic>
      <p:pic>
        <p:nvPicPr>
          <p:cNvPr id="557" name="Picture 4" descr="Image result for itelios logo">
            <a:extLst>
              <a:ext uri="{FF2B5EF4-FFF2-40B4-BE49-F238E27FC236}">
                <a16:creationId xmlns:a16="http://schemas.microsoft.com/office/drawing/2014/main" id="{65472B18-6A27-4943-90B5-C161807AC1F3}"/>
              </a:ext>
            </a:extLst>
          </p:cNvPr>
          <p:cNvPicPr>
            <a:picLocks noChangeAspect="1" noChangeArrowheads="1"/>
          </p:cNvPicPr>
          <p:nvPr/>
        </p:nvPicPr>
        <p:blipFill rotWithShape="1">
          <a:blip r:embed="rId34" cstate="print">
            <a:extLst>
              <a:ext uri="{28A0092B-C50C-407E-A947-70E740481C1C}">
                <a14:useLocalDpi xmlns:a14="http://schemas.microsoft.com/office/drawing/2010/main" val="0"/>
              </a:ext>
            </a:extLst>
          </a:blip>
          <a:srcRect t="23196" b="24364"/>
          <a:stretch/>
        </p:blipFill>
        <p:spPr bwMode="auto">
          <a:xfrm>
            <a:off x="1409371" y="5231140"/>
            <a:ext cx="660608" cy="346422"/>
          </a:xfrm>
          <a:prstGeom prst="rect">
            <a:avLst/>
          </a:prstGeom>
          <a:noFill/>
          <a:extLst>
            <a:ext uri="{909E8E84-426E-40DD-AFC4-6F175D3DCCD1}">
              <a14:hiddenFill xmlns:a14="http://schemas.microsoft.com/office/drawing/2010/main">
                <a:solidFill>
                  <a:srgbClr val="FFFFFF"/>
                </a:solidFill>
              </a14:hiddenFill>
            </a:ext>
          </a:extLst>
        </p:spPr>
      </p:pic>
      <p:pic>
        <p:nvPicPr>
          <p:cNvPr id="558" name="Picture 6" descr="Related image">
            <a:extLst>
              <a:ext uri="{FF2B5EF4-FFF2-40B4-BE49-F238E27FC236}">
                <a16:creationId xmlns:a16="http://schemas.microsoft.com/office/drawing/2014/main" id="{5CFCC2BF-D15A-4972-B1A8-8C95D1E0BC7C}"/>
              </a:ext>
            </a:extLst>
          </p:cNvPr>
          <p:cNvPicPr>
            <a:picLocks noChangeAspect="1" noChangeArrowheads="1"/>
          </p:cNvPicPr>
          <p:nvPr/>
        </p:nvPicPr>
        <p:blipFill rotWithShape="1">
          <a:blip r:embed="rId35" cstate="print">
            <a:extLst>
              <a:ext uri="{28A0092B-C50C-407E-A947-70E740481C1C}">
                <a14:useLocalDpi xmlns:a14="http://schemas.microsoft.com/office/drawing/2010/main" val="0"/>
              </a:ext>
            </a:extLst>
          </a:blip>
          <a:srcRect l="13936" t="32280" r="12046" b="32574"/>
          <a:stretch/>
        </p:blipFill>
        <p:spPr bwMode="auto">
          <a:xfrm>
            <a:off x="2263922" y="5224507"/>
            <a:ext cx="757513" cy="359689"/>
          </a:xfrm>
          <a:prstGeom prst="rect">
            <a:avLst/>
          </a:prstGeom>
          <a:noFill/>
          <a:extLst>
            <a:ext uri="{909E8E84-426E-40DD-AFC4-6F175D3DCCD1}">
              <a14:hiddenFill xmlns:a14="http://schemas.microsoft.com/office/drawing/2010/main">
                <a:solidFill>
                  <a:srgbClr val="FFFFFF"/>
                </a:solidFill>
              </a14:hiddenFill>
            </a:ext>
          </a:extLst>
        </p:spPr>
      </p:pic>
      <p:pic>
        <p:nvPicPr>
          <p:cNvPr id="559" name="Picture 8" descr="Image result for fahrenheit 212 logo">
            <a:extLst>
              <a:ext uri="{FF2B5EF4-FFF2-40B4-BE49-F238E27FC236}">
                <a16:creationId xmlns:a16="http://schemas.microsoft.com/office/drawing/2014/main" id="{E588804A-E043-4FAF-8650-F38AA3B5F2EE}"/>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3215378" y="5285317"/>
            <a:ext cx="1303658" cy="267182"/>
          </a:xfrm>
          <a:prstGeom prst="rect">
            <a:avLst/>
          </a:prstGeom>
          <a:noFill/>
          <a:extLst>
            <a:ext uri="{909E8E84-426E-40DD-AFC4-6F175D3DCCD1}">
              <a14:hiddenFill xmlns:a14="http://schemas.microsoft.com/office/drawing/2010/main">
                <a:solidFill>
                  <a:srgbClr val="FFFFFF"/>
                </a:solidFill>
              </a14:hiddenFill>
            </a:ext>
          </a:extLst>
        </p:spPr>
      </p:pic>
      <p:grpSp>
        <p:nvGrpSpPr>
          <p:cNvPr id="560" name="Group 559">
            <a:extLst>
              <a:ext uri="{FF2B5EF4-FFF2-40B4-BE49-F238E27FC236}">
                <a16:creationId xmlns:a16="http://schemas.microsoft.com/office/drawing/2014/main" id="{A615715B-0C9D-4EA8-9B6D-7C9FB59329F6}"/>
              </a:ext>
            </a:extLst>
          </p:cNvPr>
          <p:cNvGrpSpPr/>
          <p:nvPr/>
        </p:nvGrpSpPr>
        <p:grpSpPr>
          <a:xfrm>
            <a:off x="9748104" y="1317315"/>
            <a:ext cx="2363334" cy="1996471"/>
            <a:chOff x="9748104" y="1261785"/>
            <a:chExt cx="2363334" cy="1996471"/>
          </a:xfrm>
        </p:grpSpPr>
        <p:grpSp>
          <p:nvGrpSpPr>
            <p:cNvPr id="561" name="Group 560">
              <a:extLst>
                <a:ext uri="{FF2B5EF4-FFF2-40B4-BE49-F238E27FC236}">
                  <a16:creationId xmlns:a16="http://schemas.microsoft.com/office/drawing/2014/main" id="{80D3343E-E329-4F38-8455-10D7923A78AC}"/>
                </a:ext>
              </a:extLst>
            </p:cNvPr>
            <p:cNvGrpSpPr/>
            <p:nvPr/>
          </p:nvGrpSpPr>
          <p:grpSpPr>
            <a:xfrm>
              <a:off x="9748104" y="1261785"/>
              <a:ext cx="2363334" cy="1996471"/>
              <a:chOff x="9748104" y="1439585"/>
              <a:chExt cx="2363334" cy="1996471"/>
            </a:xfrm>
          </p:grpSpPr>
          <p:sp>
            <p:nvSpPr>
              <p:cNvPr id="565" name="Oval 20">
                <a:extLst>
                  <a:ext uri="{FF2B5EF4-FFF2-40B4-BE49-F238E27FC236}">
                    <a16:creationId xmlns:a16="http://schemas.microsoft.com/office/drawing/2014/main" id="{32B17435-0F52-483B-8734-94D64CD1C616}"/>
                  </a:ext>
                </a:extLst>
              </p:cNvPr>
              <p:cNvSpPr>
                <a:spLocks noChangeAspect="1"/>
              </p:cNvSpPr>
              <p:nvPr/>
            </p:nvSpPr>
            <p:spPr>
              <a:xfrm>
                <a:off x="9749279" y="1439585"/>
                <a:ext cx="1371600" cy="138074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pt-PT" sz="1200">
                  <a:solidFill>
                    <a:srgbClr val="FFFFFF"/>
                  </a:solidFill>
                  <a:ea typeface="Verdana" panose="020B0604030504040204" pitchFamily="34" charset="0"/>
                  <a:cs typeface="Verdana" panose="020B0604030504040204" pitchFamily="34" charset="0"/>
                </a:endParaRPr>
              </a:p>
            </p:txBody>
          </p:sp>
          <p:graphicFrame>
            <p:nvGraphicFramePr>
              <p:cNvPr id="566" name="Graphique 51">
                <a:extLst>
                  <a:ext uri="{FF2B5EF4-FFF2-40B4-BE49-F238E27FC236}">
                    <a16:creationId xmlns:a16="http://schemas.microsoft.com/office/drawing/2014/main" id="{6E5D8D78-98C5-46C0-9498-8C25700B1C14}"/>
                  </a:ext>
                </a:extLst>
              </p:cNvPr>
              <p:cNvGraphicFramePr/>
              <p:nvPr/>
            </p:nvGraphicFramePr>
            <p:xfrm>
              <a:off x="9748104" y="1466929"/>
              <a:ext cx="1335166" cy="1314131"/>
            </p:xfrm>
            <a:graphic>
              <a:graphicData uri="http://schemas.openxmlformats.org/drawingml/2006/chart">
                <c:chart xmlns:c="http://schemas.openxmlformats.org/drawingml/2006/chart" xmlns:r="http://schemas.openxmlformats.org/officeDocument/2006/relationships" r:id="rId37"/>
              </a:graphicData>
            </a:graphic>
          </p:graphicFrame>
          <p:sp>
            <p:nvSpPr>
              <p:cNvPr id="567" name="Rectangle 566">
                <a:extLst>
                  <a:ext uri="{FF2B5EF4-FFF2-40B4-BE49-F238E27FC236}">
                    <a16:creationId xmlns:a16="http://schemas.microsoft.com/office/drawing/2014/main" id="{3DAAA970-DBFD-4FC1-8D5A-9D7CAFF63C49}"/>
                  </a:ext>
                </a:extLst>
              </p:cNvPr>
              <p:cNvSpPr/>
              <p:nvPr/>
            </p:nvSpPr>
            <p:spPr>
              <a:xfrm>
                <a:off x="10075852" y="1980954"/>
                <a:ext cx="707707" cy="276134"/>
              </a:xfrm>
              <a:prstGeom prst="rect">
                <a:avLst/>
              </a:prstGeom>
            </p:spPr>
            <p:txBody>
              <a:bodyPr wrap="none" lIns="0" tIns="0" rIns="0" bIns="0">
                <a:spAutoFit/>
              </a:bodyPr>
              <a:lstStyle/>
              <a:p>
                <a:pPr algn="ctr" defTabSz="914400"/>
                <a:r>
                  <a:rPr lang="en-US" sz="700" b="1">
                    <a:solidFill>
                      <a:prstClr val="white"/>
                    </a:solidFill>
                    <a:ea typeface="Verdana" panose="020B0604030504040204" pitchFamily="34" charset="0"/>
                    <a:cs typeface="Verdana" panose="020B0604030504040204" pitchFamily="34" charset="0"/>
                  </a:rPr>
                  <a:t>Revenue </a:t>
                </a:r>
                <a:br>
                  <a:rPr lang="en-US" sz="700" b="1">
                    <a:solidFill>
                      <a:prstClr val="white"/>
                    </a:solidFill>
                    <a:ea typeface="Verdana" panose="020B0604030504040204" pitchFamily="34" charset="0"/>
                    <a:cs typeface="Verdana" panose="020B0604030504040204" pitchFamily="34" charset="0"/>
                  </a:rPr>
                </a:br>
                <a:r>
                  <a:rPr lang="en-US" sz="700" b="1">
                    <a:solidFill>
                      <a:prstClr val="white"/>
                    </a:solidFill>
                    <a:ea typeface="Verdana" panose="020B0604030504040204" pitchFamily="34" charset="0"/>
                    <a:cs typeface="Verdana" panose="020B0604030504040204" pitchFamily="34" charset="0"/>
                  </a:rPr>
                  <a:t>by Industry</a:t>
                </a:r>
              </a:p>
            </p:txBody>
          </p:sp>
          <p:grpSp>
            <p:nvGrpSpPr>
              <p:cNvPr id="568" name="Group 567">
                <a:extLst>
                  <a:ext uri="{FF2B5EF4-FFF2-40B4-BE49-F238E27FC236}">
                    <a16:creationId xmlns:a16="http://schemas.microsoft.com/office/drawing/2014/main" id="{6DF62D59-7EF4-48AA-81EC-22036ADC8C5B}"/>
                  </a:ext>
                </a:extLst>
              </p:cNvPr>
              <p:cNvGrpSpPr/>
              <p:nvPr/>
            </p:nvGrpSpPr>
            <p:grpSpPr>
              <a:xfrm>
                <a:off x="9789552" y="2896821"/>
                <a:ext cx="1222749" cy="96611"/>
                <a:chOff x="11142176" y="2354540"/>
                <a:chExt cx="1125151" cy="96611"/>
              </a:xfrm>
            </p:grpSpPr>
            <p:sp>
              <p:nvSpPr>
                <p:cNvPr id="583" name="Text Box 20">
                  <a:extLst>
                    <a:ext uri="{FF2B5EF4-FFF2-40B4-BE49-F238E27FC236}">
                      <a16:creationId xmlns:a16="http://schemas.microsoft.com/office/drawing/2014/main" id="{65F63162-B98A-440C-8391-F3F040F1C8B1}"/>
                    </a:ext>
                  </a:extLst>
                </p:cNvPr>
                <p:cNvSpPr txBox="1">
                  <a:spLocks noChangeArrowheads="1"/>
                </p:cNvSpPr>
                <p:nvPr/>
              </p:nvSpPr>
              <p:spPr bwMode="auto">
                <a:xfrm>
                  <a:off x="11310849" y="2354540"/>
                  <a:ext cx="956478" cy="92333"/>
                </a:xfrm>
                <a:prstGeom prst="rect">
                  <a:avLst/>
                </a:prstGeom>
                <a:noFill/>
                <a:ln w="19050">
                  <a:noFill/>
                  <a:miter lim="800000"/>
                  <a:headEnd/>
                  <a:tailEnd/>
                </a:ln>
              </p:spPr>
              <p:txBody>
                <a:bodyPr wrap="square" lIns="0" tIns="0" rIns="0" bIns="0">
                  <a:spAutoFit/>
                </a:bodyPr>
                <a:lstStyle/>
                <a:p>
                  <a:pPr defTabSz="914400">
                    <a:defRPr/>
                  </a:pPr>
                  <a:r>
                    <a:rPr lang="en-US" sz="600">
                      <a:solidFill>
                        <a:srgbClr val="000000"/>
                      </a:solidFill>
                      <a:ea typeface="Verdana" panose="020B0604030504040204" pitchFamily="34" charset="0"/>
                      <a:cs typeface="Verdana" panose="020B0604030504040204" pitchFamily="34" charset="0"/>
                    </a:rPr>
                    <a:t>Energy &amp; Utilities</a:t>
                  </a:r>
                </a:p>
              </p:txBody>
            </p:sp>
            <p:sp>
              <p:nvSpPr>
                <p:cNvPr id="584" name="Rectangle 583">
                  <a:extLst>
                    <a:ext uri="{FF2B5EF4-FFF2-40B4-BE49-F238E27FC236}">
                      <a16:creationId xmlns:a16="http://schemas.microsoft.com/office/drawing/2014/main" id="{70082CA8-F4F9-4A71-85EA-87B9C3795FAB}"/>
                    </a:ext>
                  </a:extLst>
                </p:cNvPr>
                <p:cNvSpPr/>
                <p:nvPr/>
              </p:nvSpPr>
              <p:spPr>
                <a:xfrm>
                  <a:off x="11142176" y="2359532"/>
                  <a:ext cx="91619" cy="91619"/>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400"/>
                  <a:endParaRPr lang="en-US" sz="1200">
                    <a:solidFill>
                      <a:prstClr val="white"/>
                    </a:solidFill>
                    <a:ea typeface="Verdana" panose="020B0604030504040204" pitchFamily="34" charset="0"/>
                    <a:cs typeface="Verdana" panose="020B0604030504040204" pitchFamily="34" charset="0"/>
                  </a:endParaRPr>
                </a:p>
              </p:txBody>
            </p:sp>
          </p:grpSp>
          <p:grpSp>
            <p:nvGrpSpPr>
              <p:cNvPr id="569" name="Group 568">
                <a:extLst>
                  <a:ext uri="{FF2B5EF4-FFF2-40B4-BE49-F238E27FC236}">
                    <a16:creationId xmlns:a16="http://schemas.microsoft.com/office/drawing/2014/main" id="{63125F7D-A05C-4B39-9C3D-29FF81A79094}"/>
                  </a:ext>
                </a:extLst>
              </p:cNvPr>
              <p:cNvGrpSpPr/>
              <p:nvPr/>
            </p:nvGrpSpPr>
            <p:grpSpPr>
              <a:xfrm>
                <a:off x="9786614" y="3081161"/>
                <a:ext cx="1229729" cy="354895"/>
                <a:chOff x="9786614" y="3081161"/>
                <a:chExt cx="1229729" cy="354895"/>
              </a:xfrm>
            </p:grpSpPr>
            <p:sp>
              <p:nvSpPr>
                <p:cNvPr id="579" name="Text Box 20">
                  <a:extLst>
                    <a:ext uri="{FF2B5EF4-FFF2-40B4-BE49-F238E27FC236}">
                      <a16:creationId xmlns:a16="http://schemas.microsoft.com/office/drawing/2014/main" id="{FBD6BB15-375A-444A-A8AF-2D6B8140D302}"/>
                    </a:ext>
                  </a:extLst>
                </p:cNvPr>
                <p:cNvSpPr txBox="1">
                  <a:spLocks noChangeArrowheads="1"/>
                </p:cNvSpPr>
                <p:nvPr/>
              </p:nvSpPr>
              <p:spPr bwMode="auto">
                <a:xfrm>
                  <a:off x="9976898" y="3081540"/>
                  <a:ext cx="1039445" cy="92333"/>
                </a:xfrm>
                <a:prstGeom prst="rect">
                  <a:avLst/>
                </a:prstGeom>
                <a:noFill/>
                <a:ln w="19050">
                  <a:noFill/>
                  <a:miter lim="800000"/>
                  <a:headEnd/>
                  <a:tailEnd/>
                </a:ln>
              </p:spPr>
              <p:txBody>
                <a:bodyPr wrap="square" lIns="0" tIns="0" rIns="0" bIns="0">
                  <a:spAutoFit/>
                </a:bodyPr>
                <a:lstStyle/>
                <a:p>
                  <a:pPr defTabSz="914400">
                    <a:defRPr/>
                  </a:pPr>
                  <a:r>
                    <a:rPr lang="en-US" sz="600">
                      <a:solidFill>
                        <a:srgbClr val="000000"/>
                      </a:solidFill>
                      <a:ea typeface="Verdana" panose="020B0604030504040204" pitchFamily="34" charset="0"/>
                      <a:cs typeface="Verdana" panose="020B0604030504040204" pitchFamily="34" charset="0"/>
                    </a:rPr>
                    <a:t>Financial Services</a:t>
                  </a:r>
                </a:p>
              </p:txBody>
            </p:sp>
            <p:sp>
              <p:nvSpPr>
                <p:cNvPr id="580" name="Rectangle 579">
                  <a:extLst>
                    <a:ext uri="{FF2B5EF4-FFF2-40B4-BE49-F238E27FC236}">
                      <a16:creationId xmlns:a16="http://schemas.microsoft.com/office/drawing/2014/main" id="{D2CE210D-BAD3-4DE3-9E14-2C3347E6CED1}"/>
                    </a:ext>
                  </a:extLst>
                </p:cNvPr>
                <p:cNvSpPr/>
                <p:nvPr/>
              </p:nvSpPr>
              <p:spPr>
                <a:xfrm>
                  <a:off x="9786614" y="3081161"/>
                  <a:ext cx="99566" cy="916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defTabSz="914400">
                    <a:spcAft>
                      <a:spcPts val="300"/>
                    </a:spcAft>
                  </a:pPr>
                  <a:endParaRPr lang="en-US" sz="900" b="1">
                    <a:solidFill>
                      <a:prstClr val="white"/>
                    </a:solidFill>
                  </a:endParaRPr>
                </a:p>
              </p:txBody>
            </p:sp>
            <p:sp>
              <p:nvSpPr>
                <p:cNvPr id="581" name="Text Box 20">
                  <a:extLst>
                    <a:ext uri="{FF2B5EF4-FFF2-40B4-BE49-F238E27FC236}">
                      <a16:creationId xmlns:a16="http://schemas.microsoft.com/office/drawing/2014/main" id="{A3D9032E-1962-4BA5-8C64-6A3F73E5DEC7}"/>
                    </a:ext>
                  </a:extLst>
                </p:cNvPr>
                <p:cNvSpPr txBox="1">
                  <a:spLocks noChangeArrowheads="1"/>
                </p:cNvSpPr>
                <p:nvPr/>
              </p:nvSpPr>
              <p:spPr bwMode="auto">
                <a:xfrm>
                  <a:off x="9976898" y="3251390"/>
                  <a:ext cx="1039445" cy="184666"/>
                </a:xfrm>
                <a:prstGeom prst="rect">
                  <a:avLst/>
                </a:prstGeom>
                <a:noFill/>
                <a:ln w="19050">
                  <a:noFill/>
                  <a:miter lim="800000"/>
                  <a:headEnd/>
                  <a:tailEnd/>
                </a:ln>
              </p:spPr>
              <p:txBody>
                <a:bodyPr wrap="square" lIns="0" tIns="0" rIns="0" bIns="0">
                  <a:spAutoFit/>
                </a:bodyPr>
                <a:lstStyle/>
                <a:p>
                  <a:pPr defTabSz="914400">
                    <a:defRPr/>
                  </a:pPr>
                  <a:r>
                    <a:rPr lang="en-US" sz="600">
                      <a:solidFill>
                        <a:srgbClr val="000000"/>
                      </a:solidFill>
                      <a:ea typeface="Verdana" panose="020B0604030504040204" pitchFamily="34" charset="0"/>
                      <a:cs typeface="Verdana" panose="020B0604030504040204" pitchFamily="34" charset="0"/>
                    </a:rPr>
                    <a:t>Manufacturing, Automotive &amp; Life Sciences</a:t>
                  </a:r>
                </a:p>
              </p:txBody>
            </p:sp>
            <p:sp>
              <p:nvSpPr>
                <p:cNvPr id="582" name="Rectangle 581">
                  <a:extLst>
                    <a:ext uri="{FF2B5EF4-FFF2-40B4-BE49-F238E27FC236}">
                      <a16:creationId xmlns:a16="http://schemas.microsoft.com/office/drawing/2014/main" id="{C54713F4-202A-4837-A620-EDD5B0AA5DE8}"/>
                    </a:ext>
                  </a:extLst>
                </p:cNvPr>
                <p:cNvSpPr/>
                <p:nvPr/>
              </p:nvSpPr>
              <p:spPr>
                <a:xfrm>
                  <a:off x="9786614" y="3251011"/>
                  <a:ext cx="99566" cy="91619"/>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defTabSz="914400">
                    <a:spcAft>
                      <a:spcPts val="300"/>
                    </a:spcAft>
                  </a:pPr>
                  <a:endParaRPr lang="en-US" sz="900" b="1">
                    <a:solidFill>
                      <a:prstClr val="white"/>
                    </a:solidFill>
                  </a:endParaRPr>
                </a:p>
              </p:txBody>
            </p:sp>
          </p:grpSp>
          <p:grpSp>
            <p:nvGrpSpPr>
              <p:cNvPr id="570" name="Group 569">
                <a:extLst>
                  <a:ext uri="{FF2B5EF4-FFF2-40B4-BE49-F238E27FC236}">
                    <a16:creationId xmlns:a16="http://schemas.microsoft.com/office/drawing/2014/main" id="{DF3EE288-06B1-4ADB-B099-C8D2320E46C6}"/>
                  </a:ext>
                </a:extLst>
              </p:cNvPr>
              <p:cNvGrpSpPr/>
              <p:nvPr/>
            </p:nvGrpSpPr>
            <p:grpSpPr>
              <a:xfrm>
                <a:off x="11132391" y="2883850"/>
                <a:ext cx="972697" cy="184666"/>
                <a:chOff x="11135826" y="2671690"/>
                <a:chExt cx="972697" cy="184666"/>
              </a:xfrm>
            </p:grpSpPr>
            <p:sp>
              <p:nvSpPr>
                <p:cNvPr id="577" name="Text Box 21">
                  <a:extLst>
                    <a:ext uri="{FF2B5EF4-FFF2-40B4-BE49-F238E27FC236}">
                      <a16:creationId xmlns:a16="http://schemas.microsoft.com/office/drawing/2014/main" id="{D5198F54-8150-414C-B134-FF5A1BD7C651}"/>
                    </a:ext>
                  </a:extLst>
                </p:cNvPr>
                <p:cNvSpPr txBox="1">
                  <a:spLocks noChangeArrowheads="1"/>
                </p:cNvSpPr>
                <p:nvPr/>
              </p:nvSpPr>
              <p:spPr bwMode="auto">
                <a:xfrm>
                  <a:off x="11304499" y="2671690"/>
                  <a:ext cx="804024" cy="184666"/>
                </a:xfrm>
                <a:prstGeom prst="rect">
                  <a:avLst/>
                </a:prstGeom>
                <a:noFill/>
                <a:ln w="19050">
                  <a:noFill/>
                  <a:miter lim="800000"/>
                  <a:headEnd/>
                  <a:tailEnd/>
                </a:ln>
              </p:spPr>
              <p:txBody>
                <a:bodyPr wrap="square" lIns="0" tIns="0" rIns="0" bIns="0">
                  <a:spAutoFit/>
                </a:bodyPr>
                <a:lstStyle/>
                <a:p>
                  <a:pPr defTabSz="914400">
                    <a:defRPr/>
                  </a:pPr>
                  <a:r>
                    <a:rPr lang="en-US" sz="600">
                      <a:solidFill>
                        <a:srgbClr val="000000"/>
                      </a:solidFill>
                      <a:ea typeface="Verdana" panose="020B0604030504040204" pitchFamily="34" charset="0"/>
                      <a:cs typeface="Verdana" panose="020B0604030504040204" pitchFamily="34" charset="0"/>
                    </a:rPr>
                    <a:t>Telco, Media &amp; Technology</a:t>
                  </a:r>
                </a:p>
              </p:txBody>
            </p:sp>
            <p:sp>
              <p:nvSpPr>
                <p:cNvPr id="578" name="Rectangle 577">
                  <a:extLst>
                    <a:ext uri="{FF2B5EF4-FFF2-40B4-BE49-F238E27FC236}">
                      <a16:creationId xmlns:a16="http://schemas.microsoft.com/office/drawing/2014/main" id="{624B5BF5-96A5-4AE4-8554-3FFFB72DB5C1}"/>
                    </a:ext>
                  </a:extLst>
                </p:cNvPr>
                <p:cNvSpPr/>
                <p:nvPr/>
              </p:nvSpPr>
              <p:spPr>
                <a:xfrm>
                  <a:off x="11135826" y="2689949"/>
                  <a:ext cx="91619" cy="9161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defTabSz="914400">
                    <a:spcAft>
                      <a:spcPts val="300"/>
                    </a:spcAft>
                  </a:pPr>
                  <a:endParaRPr lang="en-US" sz="900" b="1">
                    <a:solidFill>
                      <a:prstClr val="white"/>
                    </a:solidFill>
                  </a:endParaRPr>
                </a:p>
              </p:txBody>
            </p:sp>
          </p:grpSp>
          <p:grpSp>
            <p:nvGrpSpPr>
              <p:cNvPr id="571" name="Group 570">
                <a:extLst>
                  <a:ext uri="{FF2B5EF4-FFF2-40B4-BE49-F238E27FC236}">
                    <a16:creationId xmlns:a16="http://schemas.microsoft.com/office/drawing/2014/main" id="{0C9BB264-2F9B-4838-AE38-E381345FCC5B}"/>
                  </a:ext>
                </a:extLst>
              </p:cNvPr>
              <p:cNvGrpSpPr/>
              <p:nvPr/>
            </p:nvGrpSpPr>
            <p:grpSpPr>
              <a:xfrm>
                <a:off x="11137137" y="3157190"/>
                <a:ext cx="974301" cy="276999"/>
                <a:chOff x="11140572" y="3264972"/>
                <a:chExt cx="974301" cy="276999"/>
              </a:xfrm>
            </p:grpSpPr>
            <p:sp>
              <p:nvSpPr>
                <p:cNvPr id="575" name="Text Box 21">
                  <a:extLst>
                    <a:ext uri="{FF2B5EF4-FFF2-40B4-BE49-F238E27FC236}">
                      <a16:creationId xmlns:a16="http://schemas.microsoft.com/office/drawing/2014/main" id="{8DDC4B09-F092-4170-9663-C3C3D6EE6161}"/>
                    </a:ext>
                  </a:extLst>
                </p:cNvPr>
                <p:cNvSpPr txBox="1">
                  <a:spLocks noChangeArrowheads="1"/>
                </p:cNvSpPr>
                <p:nvPr/>
              </p:nvSpPr>
              <p:spPr bwMode="auto">
                <a:xfrm>
                  <a:off x="11310849" y="3264972"/>
                  <a:ext cx="804024" cy="276999"/>
                </a:xfrm>
                <a:prstGeom prst="rect">
                  <a:avLst/>
                </a:prstGeom>
                <a:noFill/>
                <a:ln w="19050">
                  <a:noFill/>
                  <a:miter lim="800000"/>
                  <a:headEnd/>
                  <a:tailEnd/>
                </a:ln>
              </p:spPr>
              <p:txBody>
                <a:bodyPr wrap="square" lIns="0" tIns="0" rIns="0" bIns="0">
                  <a:spAutoFit/>
                </a:bodyPr>
                <a:lstStyle/>
                <a:p>
                  <a:pPr defTabSz="914400">
                    <a:defRPr/>
                  </a:pPr>
                  <a:r>
                    <a:rPr lang="en-US" sz="600">
                      <a:solidFill>
                        <a:srgbClr val="000000"/>
                      </a:solidFill>
                      <a:ea typeface="Verdana" panose="020B0604030504040204" pitchFamily="34" charset="0"/>
                      <a:cs typeface="Verdana" panose="020B0604030504040204" pitchFamily="34" charset="0"/>
                    </a:rPr>
                    <a:t>Consumer Products &amp; Retail, Distribution &amp; Transportation</a:t>
                  </a:r>
                </a:p>
              </p:txBody>
            </p:sp>
            <p:sp>
              <p:nvSpPr>
                <p:cNvPr id="576" name="Rectangle 575">
                  <a:extLst>
                    <a:ext uri="{FF2B5EF4-FFF2-40B4-BE49-F238E27FC236}">
                      <a16:creationId xmlns:a16="http://schemas.microsoft.com/office/drawing/2014/main" id="{7714BD44-92F4-4DF7-9DD7-E627FC1A83B2}"/>
                    </a:ext>
                  </a:extLst>
                </p:cNvPr>
                <p:cNvSpPr/>
                <p:nvPr/>
              </p:nvSpPr>
              <p:spPr>
                <a:xfrm>
                  <a:off x="11140572" y="3269718"/>
                  <a:ext cx="91619" cy="9161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defTabSz="914400">
                    <a:spcAft>
                      <a:spcPts val="300"/>
                    </a:spcAft>
                  </a:pPr>
                  <a:endParaRPr lang="en-US" sz="900" b="1">
                    <a:solidFill>
                      <a:prstClr val="white"/>
                    </a:solidFill>
                  </a:endParaRPr>
                </a:p>
              </p:txBody>
            </p:sp>
          </p:grpSp>
          <p:grpSp>
            <p:nvGrpSpPr>
              <p:cNvPr id="572" name="Group 571">
                <a:extLst>
                  <a:ext uri="{FF2B5EF4-FFF2-40B4-BE49-F238E27FC236}">
                    <a16:creationId xmlns:a16="http://schemas.microsoft.com/office/drawing/2014/main" id="{D7D999AD-9A1F-4B0D-96B4-7E0A75A1AD86}"/>
                  </a:ext>
                </a:extLst>
              </p:cNvPr>
              <p:cNvGrpSpPr/>
              <p:nvPr/>
            </p:nvGrpSpPr>
            <p:grpSpPr>
              <a:xfrm>
                <a:off x="11132391" y="2703465"/>
                <a:ext cx="979047" cy="92333"/>
                <a:chOff x="11132391" y="2703465"/>
                <a:chExt cx="979047" cy="92333"/>
              </a:xfrm>
            </p:grpSpPr>
            <p:sp>
              <p:nvSpPr>
                <p:cNvPr id="573" name="Text Box 21">
                  <a:extLst>
                    <a:ext uri="{FF2B5EF4-FFF2-40B4-BE49-F238E27FC236}">
                      <a16:creationId xmlns:a16="http://schemas.microsoft.com/office/drawing/2014/main" id="{79523A2A-D394-49B4-A176-D378FFFDE0E0}"/>
                    </a:ext>
                  </a:extLst>
                </p:cNvPr>
                <p:cNvSpPr txBox="1">
                  <a:spLocks noChangeArrowheads="1"/>
                </p:cNvSpPr>
                <p:nvPr/>
              </p:nvSpPr>
              <p:spPr bwMode="auto">
                <a:xfrm>
                  <a:off x="11307414" y="2703465"/>
                  <a:ext cx="804024" cy="92333"/>
                </a:xfrm>
                <a:prstGeom prst="rect">
                  <a:avLst/>
                </a:prstGeom>
                <a:noFill/>
                <a:ln w="19050">
                  <a:noFill/>
                  <a:miter lim="800000"/>
                  <a:headEnd/>
                  <a:tailEnd/>
                </a:ln>
              </p:spPr>
              <p:txBody>
                <a:bodyPr wrap="square" lIns="0" tIns="0" rIns="0" bIns="0">
                  <a:spAutoFit/>
                </a:bodyPr>
                <a:lstStyle/>
                <a:p>
                  <a:pPr defTabSz="914400">
                    <a:defRPr/>
                  </a:pPr>
                  <a:r>
                    <a:rPr lang="en-US" sz="600">
                      <a:solidFill>
                        <a:srgbClr val="000000"/>
                      </a:solidFill>
                      <a:ea typeface="Verdana" panose="020B0604030504040204" pitchFamily="34" charset="0"/>
                      <a:cs typeface="Verdana" panose="020B0604030504040204" pitchFamily="34" charset="0"/>
                    </a:rPr>
                    <a:t>Services</a:t>
                  </a:r>
                </a:p>
              </p:txBody>
            </p:sp>
            <p:sp>
              <p:nvSpPr>
                <p:cNvPr id="574" name="Rectangle 573">
                  <a:extLst>
                    <a:ext uri="{FF2B5EF4-FFF2-40B4-BE49-F238E27FC236}">
                      <a16:creationId xmlns:a16="http://schemas.microsoft.com/office/drawing/2014/main" id="{7F76E68B-DC3C-4667-9BC0-A1C02D1058C3}"/>
                    </a:ext>
                  </a:extLst>
                </p:cNvPr>
                <p:cNvSpPr/>
                <p:nvPr/>
              </p:nvSpPr>
              <p:spPr>
                <a:xfrm>
                  <a:off x="11132391" y="2703822"/>
                  <a:ext cx="91619" cy="91619"/>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endParaRPr lang="en-US" sz="1200">
                    <a:solidFill>
                      <a:prstClr val="white"/>
                    </a:solidFill>
                    <a:ea typeface="Verdana" panose="020B0604030504040204" pitchFamily="34" charset="0"/>
                    <a:cs typeface="Verdana" panose="020B0604030504040204" pitchFamily="34" charset="0"/>
                  </a:endParaRPr>
                </a:p>
              </p:txBody>
            </p:sp>
          </p:grpSp>
        </p:grpSp>
        <p:grpSp>
          <p:nvGrpSpPr>
            <p:cNvPr id="562" name="Group 561">
              <a:extLst>
                <a:ext uri="{FF2B5EF4-FFF2-40B4-BE49-F238E27FC236}">
                  <a16:creationId xmlns:a16="http://schemas.microsoft.com/office/drawing/2014/main" id="{D8D38852-E0FA-42D9-ACDC-090BFAD3E5B3}"/>
                </a:ext>
              </a:extLst>
            </p:cNvPr>
            <p:cNvGrpSpPr/>
            <p:nvPr/>
          </p:nvGrpSpPr>
          <p:grpSpPr>
            <a:xfrm>
              <a:off x="11137137" y="2343511"/>
              <a:ext cx="911794" cy="92333"/>
              <a:chOff x="11140572" y="1963338"/>
              <a:chExt cx="911794" cy="92333"/>
            </a:xfrm>
          </p:grpSpPr>
          <p:sp>
            <p:nvSpPr>
              <p:cNvPr id="563" name="Text Box 19">
                <a:extLst>
                  <a:ext uri="{FF2B5EF4-FFF2-40B4-BE49-F238E27FC236}">
                    <a16:creationId xmlns:a16="http://schemas.microsoft.com/office/drawing/2014/main" id="{0D8AB07B-BAFA-462C-B138-4F4EB8E0CB62}"/>
                  </a:ext>
                </a:extLst>
              </p:cNvPr>
              <p:cNvSpPr txBox="1">
                <a:spLocks noChangeArrowheads="1"/>
              </p:cNvSpPr>
              <p:nvPr/>
            </p:nvSpPr>
            <p:spPr bwMode="auto">
              <a:xfrm>
                <a:off x="11310849" y="1963338"/>
                <a:ext cx="741517" cy="92333"/>
              </a:xfrm>
              <a:prstGeom prst="rect">
                <a:avLst/>
              </a:prstGeom>
              <a:noFill/>
              <a:ln w="19050">
                <a:noFill/>
                <a:miter lim="800000"/>
                <a:headEnd/>
                <a:tailEnd/>
              </a:ln>
            </p:spPr>
            <p:txBody>
              <a:bodyPr wrap="square" lIns="0" tIns="0" rIns="0" bIns="0">
                <a:spAutoFit/>
              </a:bodyPr>
              <a:lstStyle/>
              <a:p>
                <a:pPr defTabSz="914400">
                  <a:defRPr/>
                </a:pPr>
                <a:r>
                  <a:rPr lang="en-US" sz="600">
                    <a:solidFill>
                      <a:srgbClr val="000000"/>
                    </a:solidFill>
                    <a:ea typeface="Verdana" panose="020B0604030504040204" pitchFamily="34" charset="0"/>
                    <a:cs typeface="Verdana" panose="020B0604030504040204" pitchFamily="34" charset="0"/>
                  </a:rPr>
                  <a:t>Public Sector</a:t>
                </a:r>
              </a:p>
            </p:txBody>
          </p:sp>
          <p:sp>
            <p:nvSpPr>
              <p:cNvPr id="564" name="Rectangle 563">
                <a:extLst>
                  <a:ext uri="{FF2B5EF4-FFF2-40B4-BE49-F238E27FC236}">
                    <a16:creationId xmlns:a16="http://schemas.microsoft.com/office/drawing/2014/main" id="{1A23D540-583A-40C5-80A6-242DB89D64A0}"/>
                  </a:ext>
                </a:extLst>
              </p:cNvPr>
              <p:cNvSpPr/>
              <p:nvPr/>
            </p:nvSpPr>
            <p:spPr>
              <a:xfrm>
                <a:off x="11140572" y="1963695"/>
                <a:ext cx="91619" cy="91619"/>
              </a:xfrm>
              <a:prstGeom prst="rect">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endParaRPr lang="en-US" sz="1200">
                  <a:solidFill>
                    <a:prstClr val="white"/>
                  </a:solidFill>
                  <a:ea typeface="Verdana" panose="020B0604030504040204" pitchFamily="34" charset="0"/>
                  <a:cs typeface="Verdana" panose="020B0604030504040204" pitchFamily="34" charset="0"/>
                </a:endParaRPr>
              </a:p>
            </p:txBody>
          </p:sp>
        </p:grpSp>
      </p:grpSp>
      <p:grpSp>
        <p:nvGrpSpPr>
          <p:cNvPr id="585" name="Group 584">
            <a:extLst>
              <a:ext uri="{FF2B5EF4-FFF2-40B4-BE49-F238E27FC236}">
                <a16:creationId xmlns:a16="http://schemas.microsoft.com/office/drawing/2014/main" id="{5BC09808-DE6B-4A08-967A-02D5F0DE4E34}"/>
              </a:ext>
            </a:extLst>
          </p:cNvPr>
          <p:cNvGrpSpPr/>
          <p:nvPr/>
        </p:nvGrpSpPr>
        <p:grpSpPr>
          <a:xfrm>
            <a:off x="222835" y="5945421"/>
            <a:ext cx="11702465" cy="458579"/>
            <a:chOff x="222835" y="5889891"/>
            <a:chExt cx="11702465" cy="458579"/>
          </a:xfrm>
        </p:grpSpPr>
        <p:sp>
          <p:nvSpPr>
            <p:cNvPr id="586" name="Rounded Rectangle 30">
              <a:extLst>
                <a:ext uri="{FF2B5EF4-FFF2-40B4-BE49-F238E27FC236}">
                  <a16:creationId xmlns:a16="http://schemas.microsoft.com/office/drawing/2014/main" id="{BFDEBC79-0DD7-4717-99FE-5BA75DF126AE}"/>
                </a:ext>
              </a:extLst>
            </p:cNvPr>
            <p:cNvSpPr/>
            <p:nvPr/>
          </p:nvSpPr>
          <p:spPr>
            <a:xfrm>
              <a:off x="222835" y="5946442"/>
              <a:ext cx="11702465" cy="330980"/>
            </a:xfrm>
            <a:prstGeom prst="roundRect">
              <a:avLst/>
            </a:prstGeom>
            <a:solidFill>
              <a:schemeClr val="tx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100" b="1">
                  <a:solidFill>
                    <a:prstClr val="white"/>
                  </a:solidFill>
                  <a:ea typeface="Verdana" panose="020B0604030504040204" pitchFamily="34" charset="0"/>
                </a:rPr>
                <a:t>ETHICS AND VALUES: </a:t>
              </a:r>
              <a:r>
                <a:rPr lang="en-US" sz="1100">
                  <a:solidFill>
                    <a:prstClr val="white"/>
                  </a:solidFill>
                  <a:ea typeface="Verdana" panose="020B0604030504040204" pitchFamily="34" charset="0"/>
                  <a:cs typeface="Verdana" panose="020B0604030504040204" pitchFamily="34" charset="0"/>
                </a:rPr>
                <a:t>Recognized in 2021 as one of the </a:t>
              </a:r>
              <a:r>
                <a:rPr lang="en-US" sz="1100" b="1">
                  <a:solidFill>
                    <a:prstClr val="white"/>
                  </a:solidFill>
                  <a:ea typeface="Verdana" panose="020B0604030504040204" pitchFamily="34" charset="0"/>
                  <a:cs typeface="Verdana" panose="020B0604030504040204" pitchFamily="34" charset="0"/>
                </a:rPr>
                <a:t>World’s Most Ethical companies</a:t>
              </a:r>
              <a:r>
                <a:rPr lang="en-US" sz="1100" b="1" baseline="30000">
                  <a:solidFill>
                    <a:prstClr val="white"/>
                  </a:solidFill>
                  <a:ea typeface="Verdana" panose="020B0604030504040204" pitchFamily="34" charset="0"/>
                  <a:cs typeface="Verdana" panose="020B0604030504040204" pitchFamily="34" charset="0"/>
                </a:rPr>
                <a:t>®</a:t>
              </a:r>
              <a:r>
                <a:rPr lang="en-US" sz="1100" b="1">
                  <a:solidFill>
                    <a:prstClr val="white"/>
                  </a:solidFill>
                  <a:ea typeface="Verdana" panose="020B0604030504040204" pitchFamily="34" charset="0"/>
                  <a:cs typeface="Verdana" panose="020B0604030504040204" pitchFamily="34" charset="0"/>
                </a:rPr>
                <a:t> </a:t>
              </a:r>
              <a:r>
                <a:rPr lang="en-US" sz="1100">
                  <a:solidFill>
                    <a:prstClr val="white"/>
                  </a:solidFill>
                  <a:ea typeface="Verdana" panose="020B0604030504040204" pitchFamily="34" charset="0"/>
                  <a:cs typeface="Verdana" panose="020B0604030504040204" pitchFamily="34" charset="0"/>
                </a:rPr>
                <a:t>for the 9th year in a row</a:t>
              </a:r>
            </a:p>
          </p:txBody>
        </p:sp>
        <p:sp>
          <p:nvSpPr>
            <p:cNvPr id="587" name="Oval 20">
              <a:extLst>
                <a:ext uri="{FF2B5EF4-FFF2-40B4-BE49-F238E27FC236}">
                  <a16:creationId xmlns:a16="http://schemas.microsoft.com/office/drawing/2014/main" id="{D69FFB71-0A40-43B4-B19A-EAA5FD9BC0B6}"/>
                </a:ext>
              </a:extLst>
            </p:cNvPr>
            <p:cNvSpPr>
              <a:spLocks noChangeAspect="1"/>
            </p:cNvSpPr>
            <p:nvPr/>
          </p:nvSpPr>
          <p:spPr>
            <a:xfrm>
              <a:off x="10954898" y="5889891"/>
              <a:ext cx="692685" cy="45857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pt-PT" sz="1200">
                <a:solidFill>
                  <a:srgbClr val="FFFFFF"/>
                </a:solidFill>
                <a:ea typeface="Verdana" panose="020B0604030504040204" pitchFamily="34" charset="0"/>
                <a:cs typeface="Verdana" panose="020B0604030504040204" pitchFamily="34" charset="0"/>
              </a:endParaRPr>
            </a:p>
          </p:txBody>
        </p:sp>
        <p:pic>
          <p:nvPicPr>
            <p:cNvPr id="588" name="Picture 2" descr="Ethisphere Announces the 2021 World's Most Ethical Companies - Ethisphere®  Institute | Good. Smart. Business. Profit.®">
              <a:extLst>
                <a:ext uri="{FF2B5EF4-FFF2-40B4-BE49-F238E27FC236}">
                  <a16:creationId xmlns:a16="http://schemas.microsoft.com/office/drawing/2014/main" id="{974E7AC8-46AA-44C5-A705-AD677A31CF8B}"/>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11000894" y="5945639"/>
              <a:ext cx="613639" cy="335321"/>
            </a:xfrm>
            <a:prstGeom prst="rect">
              <a:avLst/>
            </a:prstGeom>
            <a:noFill/>
            <a:extLst>
              <a:ext uri="{909E8E84-426E-40DD-AFC4-6F175D3DCCD1}">
                <a14:hiddenFill xmlns:a14="http://schemas.microsoft.com/office/drawing/2010/main">
                  <a:solidFill>
                    <a:srgbClr val="FFFFFF"/>
                  </a:solidFill>
                </a14:hiddenFill>
              </a:ext>
            </a:extLst>
          </p:spPr>
        </p:pic>
      </p:grpSp>
      <p:sp>
        <p:nvSpPr>
          <p:cNvPr id="589" name="Rectangle 588">
            <a:extLst>
              <a:ext uri="{FF2B5EF4-FFF2-40B4-BE49-F238E27FC236}">
                <a16:creationId xmlns:a16="http://schemas.microsoft.com/office/drawing/2014/main" id="{0320DDEE-0402-45BD-AB48-C30B7CC1E410}"/>
              </a:ext>
            </a:extLst>
          </p:cNvPr>
          <p:cNvSpPr/>
          <p:nvPr/>
        </p:nvSpPr>
        <p:spPr>
          <a:xfrm>
            <a:off x="3408025" y="2599761"/>
            <a:ext cx="1628293" cy="584775"/>
          </a:xfrm>
          <a:prstGeom prst="rect">
            <a:avLst/>
          </a:prstGeom>
        </p:spPr>
        <p:txBody>
          <a:bodyPr wrap="square" lIns="0" tIns="0" rIns="0" bIns="0" anchor="t">
            <a:spAutoFit/>
          </a:bodyPr>
          <a:lstStyle/>
          <a:p>
            <a:pPr defTabSz="685800">
              <a:tabLst>
                <a:tab pos="1282688" algn="dec"/>
              </a:tabLst>
              <a:defRPr/>
            </a:pPr>
            <a:r>
              <a:rPr lang="en-US" sz="1600" b="1">
                <a:solidFill>
                  <a:schemeClr val="accent4"/>
                </a:solidFill>
                <a:ea typeface="Verdana"/>
                <a:cs typeface="Verdana"/>
              </a:rPr>
              <a:t>270,000</a:t>
            </a:r>
            <a:r>
              <a:rPr lang="en-US" sz="1100" b="1">
                <a:solidFill>
                  <a:schemeClr val="accent4"/>
                </a:solidFill>
                <a:ea typeface="Verdana"/>
                <a:cs typeface="Verdana"/>
              </a:rPr>
              <a:t>+</a:t>
            </a:r>
            <a:r>
              <a:rPr lang="en-US" sz="1400" b="1" kern="0">
                <a:solidFill>
                  <a:srgbClr val="000000"/>
                </a:solidFill>
                <a:ea typeface="Verdana"/>
                <a:cs typeface="Verdana"/>
              </a:rPr>
              <a:t> </a:t>
            </a:r>
            <a:r>
              <a:rPr lang="en-US" sz="1000" kern="0">
                <a:solidFill>
                  <a:srgbClr val="000000"/>
                </a:solidFill>
                <a:ea typeface="Verdana"/>
                <a:cs typeface="Verdana"/>
              </a:rPr>
              <a:t>people worldwide working </a:t>
            </a:r>
            <a:br>
              <a:rPr lang="en-US" sz="1000" kern="0">
                <a:ea typeface="Verdana" panose="020B0604030504040204" pitchFamily="34" charset="0"/>
                <a:cs typeface="Verdana" panose="020B0604030504040204" pitchFamily="34" charset="0"/>
              </a:rPr>
            </a:br>
            <a:r>
              <a:rPr lang="en-US" sz="1000" kern="0">
                <a:solidFill>
                  <a:srgbClr val="000000"/>
                </a:solidFill>
                <a:ea typeface="Verdana"/>
                <a:cs typeface="Verdana"/>
              </a:rPr>
              <a:t>together as</a:t>
            </a:r>
            <a:r>
              <a:rPr lang="en-US" sz="900" kern="0">
                <a:solidFill>
                  <a:srgbClr val="000000"/>
                </a:solidFill>
                <a:ea typeface="Verdana"/>
                <a:cs typeface="Verdana"/>
              </a:rPr>
              <a:t> </a:t>
            </a:r>
            <a:r>
              <a:rPr lang="en-US" sz="1200" b="1">
                <a:solidFill>
                  <a:srgbClr val="2B0A3D"/>
                </a:solidFill>
                <a:ea typeface="Verdana"/>
                <a:cs typeface="Verdana"/>
              </a:rPr>
              <a:t>one team</a:t>
            </a:r>
            <a:endParaRPr lang="en-US" sz="1100" b="1">
              <a:solidFill>
                <a:srgbClr val="2B0A3D"/>
              </a:solidFill>
              <a:ea typeface="Verdana"/>
              <a:cs typeface="Verdana"/>
            </a:endParaRPr>
          </a:p>
        </p:txBody>
      </p:sp>
      <p:sp>
        <p:nvSpPr>
          <p:cNvPr id="590" name="TextBox 589">
            <a:extLst>
              <a:ext uri="{FF2B5EF4-FFF2-40B4-BE49-F238E27FC236}">
                <a16:creationId xmlns:a16="http://schemas.microsoft.com/office/drawing/2014/main" id="{E2E11377-7107-454D-BF15-9E961787DDD3}"/>
              </a:ext>
            </a:extLst>
          </p:cNvPr>
          <p:cNvSpPr txBox="1"/>
          <p:nvPr/>
        </p:nvSpPr>
        <p:spPr>
          <a:xfrm>
            <a:off x="3410031" y="1367691"/>
            <a:ext cx="1348588" cy="1077218"/>
          </a:xfrm>
          <a:prstGeom prst="rect">
            <a:avLst/>
          </a:prstGeom>
          <a:noFill/>
        </p:spPr>
        <p:txBody>
          <a:bodyPr wrap="square" lIns="0" tIns="0" rIns="0" bIns="0" rtlCol="0" anchor="t">
            <a:spAutoFit/>
          </a:bodyPr>
          <a:lstStyle/>
          <a:p>
            <a:pPr defTabSz="914400">
              <a:spcBef>
                <a:spcPts val="200"/>
              </a:spcBef>
              <a:spcAft>
                <a:spcPts val="200"/>
              </a:spcAft>
            </a:pPr>
            <a:r>
              <a:rPr lang="en-US" sz="1000">
                <a:solidFill>
                  <a:srgbClr val="000000"/>
                </a:solidFill>
                <a:ea typeface="Verdana"/>
                <a:cs typeface="Verdana"/>
              </a:rPr>
              <a:t>Present in nearly</a:t>
            </a:r>
          </a:p>
          <a:p>
            <a:pPr defTabSz="914400">
              <a:spcBef>
                <a:spcPts val="200"/>
              </a:spcBef>
              <a:spcAft>
                <a:spcPts val="200"/>
              </a:spcAft>
            </a:pPr>
            <a:r>
              <a:rPr lang="en-US" sz="1600" b="1">
                <a:solidFill>
                  <a:srgbClr val="FF0000"/>
                </a:solidFill>
                <a:ea typeface="Verdana"/>
                <a:cs typeface="Verdana"/>
              </a:rPr>
              <a:t>5</a:t>
            </a:r>
            <a:r>
              <a:rPr lang="en-US" sz="1600" b="1">
                <a:solidFill>
                  <a:srgbClr val="FF304C"/>
                </a:solidFill>
                <a:ea typeface="Verdana"/>
                <a:cs typeface="Verdana"/>
              </a:rPr>
              <a:t>0</a:t>
            </a:r>
            <a:r>
              <a:rPr lang="en-US" sz="1000">
                <a:solidFill>
                  <a:srgbClr val="0070AD"/>
                </a:solidFill>
                <a:ea typeface="Verdana"/>
                <a:cs typeface="Verdana"/>
              </a:rPr>
              <a:t> </a:t>
            </a:r>
            <a:r>
              <a:rPr lang="en-US" sz="1000" b="1">
                <a:solidFill>
                  <a:srgbClr val="000000"/>
                </a:solidFill>
                <a:ea typeface="Verdana"/>
                <a:cs typeface="Verdana"/>
              </a:rPr>
              <a:t>countries</a:t>
            </a:r>
          </a:p>
          <a:p>
            <a:pPr defTabSz="914400">
              <a:spcBef>
                <a:spcPts val="200"/>
              </a:spcBef>
              <a:spcAft>
                <a:spcPts val="200"/>
              </a:spcAft>
            </a:pPr>
            <a:r>
              <a:rPr lang="en-US" sz="1000">
                <a:solidFill>
                  <a:srgbClr val="000000"/>
                </a:solidFill>
                <a:ea typeface="Verdana"/>
                <a:cs typeface="Verdana"/>
              </a:rPr>
              <a:t> and </a:t>
            </a:r>
          </a:p>
          <a:p>
            <a:pPr defTabSz="914400">
              <a:spcBef>
                <a:spcPts val="200"/>
              </a:spcBef>
              <a:spcAft>
                <a:spcPts val="200"/>
              </a:spcAft>
            </a:pPr>
            <a:r>
              <a:rPr lang="en-US" sz="1400" b="1">
                <a:solidFill>
                  <a:srgbClr val="FF304C"/>
                </a:solidFill>
                <a:ea typeface="Verdana"/>
                <a:cs typeface="Verdana"/>
              </a:rPr>
              <a:t>120+</a:t>
            </a:r>
            <a:r>
              <a:rPr lang="en-US" sz="1000" b="1">
                <a:solidFill>
                  <a:srgbClr val="0070AD"/>
                </a:solidFill>
                <a:ea typeface="Verdana"/>
                <a:cs typeface="Verdana"/>
              </a:rPr>
              <a:t> </a:t>
            </a:r>
            <a:r>
              <a:rPr lang="en-US" sz="1000" b="1">
                <a:solidFill>
                  <a:srgbClr val="000000"/>
                </a:solidFill>
                <a:ea typeface="Verdana"/>
                <a:cs typeface="Verdana"/>
              </a:rPr>
              <a:t>nationalities</a:t>
            </a:r>
            <a:endParaRPr lang="en-US" sz="1050" b="1">
              <a:solidFill>
                <a:srgbClr val="000000"/>
              </a:solidFill>
              <a:ea typeface="Verdana"/>
              <a:cs typeface="Verdana"/>
            </a:endParaRPr>
          </a:p>
        </p:txBody>
      </p:sp>
    </p:spTree>
    <p:extLst>
      <p:ext uri="{BB962C8B-B14F-4D97-AF65-F5344CB8AC3E}">
        <p14:creationId xmlns:p14="http://schemas.microsoft.com/office/powerpoint/2010/main" val="1055886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292D6-A4F1-40D5-99E0-0041560C261E}"/>
              </a:ext>
            </a:extLst>
          </p:cNvPr>
          <p:cNvSpPr>
            <a:spLocks noGrp="1"/>
          </p:cNvSpPr>
          <p:nvPr>
            <p:ph type="title"/>
          </p:nvPr>
        </p:nvSpPr>
        <p:spPr>
          <a:xfrm>
            <a:off x="5461000" y="2829454"/>
            <a:ext cx="5854699" cy="1199092"/>
          </a:xfrm>
        </p:spPr>
        <p:txBody>
          <a:bodyPr/>
          <a:lstStyle/>
          <a:p>
            <a:r>
              <a:rPr lang="en-US" dirty="0"/>
              <a:t>Capgemini Testing Offerings</a:t>
            </a:r>
          </a:p>
        </p:txBody>
      </p:sp>
    </p:spTree>
    <p:extLst>
      <p:ext uri="{BB962C8B-B14F-4D97-AF65-F5344CB8AC3E}">
        <p14:creationId xmlns:p14="http://schemas.microsoft.com/office/powerpoint/2010/main" val="2360741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8288-B455-4B04-ACE0-09AB9936D8B0}"/>
              </a:ext>
            </a:extLst>
          </p:cNvPr>
          <p:cNvSpPr>
            <a:spLocks noGrp="1"/>
          </p:cNvSpPr>
          <p:nvPr>
            <p:ph type="title"/>
          </p:nvPr>
        </p:nvSpPr>
        <p:spPr/>
        <p:txBody>
          <a:bodyPr/>
          <a:lstStyle/>
          <a:p>
            <a:r>
              <a:rPr lang="en-US"/>
              <a:t>Capgemini Testing Services</a:t>
            </a:r>
            <a:endParaRPr lang="en-US" dirty="0"/>
          </a:p>
        </p:txBody>
      </p:sp>
      <p:cxnSp>
        <p:nvCxnSpPr>
          <p:cNvPr id="3" name="Straight Connector 2">
            <a:extLst>
              <a:ext uri="{FF2B5EF4-FFF2-40B4-BE49-F238E27FC236}">
                <a16:creationId xmlns:a16="http://schemas.microsoft.com/office/drawing/2014/main" id="{9955097A-7228-405E-BEA3-427ADF92BEFF}"/>
              </a:ext>
            </a:extLst>
          </p:cNvPr>
          <p:cNvCxnSpPr/>
          <p:nvPr/>
        </p:nvCxnSpPr>
        <p:spPr>
          <a:xfrm>
            <a:off x="442328" y="5618283"/>
            <a:ext cx="6614099" cy="0"/>
          </a:xfrm>
          <a:prstGeom prst="line">
            <a:avLst/>
          </a:prstGeom>
          <a:noFill/>
          <a:ln w="9525" cap="flat" cmpd="sng" algn="ctr">
            <a:solidFill>
              <a:schemeClr val="accent4"/>
            </a:solidFill>
            <a:prstDash val="lgDash"/>
          </a:ln>
          <a:effectLst/>
        </p:spPr>
      </p:cxnSp>
      <p:cxnSp>
        <p:nvCxnSpPr>
          <p:cNvPr id="4" name="Straight Connector 3">
            <a:extLst>
              <a:ext uri="{FF2B5EF4-FFF2-40B4-BE49-F238E27FC236}">
                <a16:creationId xmlns:a16="http://schemas.microsoft.com/office/drawing/2014/main" id="{2C99B8AE-0AF3-435B-A8DC-40B418B7424D}"/>
              </a:ext>
            </a:extLst>
          </p:cNvPr>
          <p:cNvCxnSpPr/>
          <p:nvPr/>
        </p:nvCxnSpPr>
        <p:spPr>
          <a:xfrm>
            <a:off x="442328" y="5093895"/>
            <a:ext cx="6614099" cy="0"/>
          </a:xfrm>
          <a:prstGeom prst="line">
            <a:avLst/>
          </a:prstGeom>
          <a:noFill/>
          <a:ln w="9525" cap="flat" cmpd="sng" algn="ctr">
            <a:solidFill>
              <a:schemeClr val="accent4"/>
            </a:solidFill>
            <a:prstDash val="lgDash"/>
          </a:ln>
          <a:effectLst/>
        </p:spPr>
      </p:cxnSp>
      <p:sp>
        <p:nvSpPr>
          <p:cNvPr id="5" name="Rectangle 4">
            <a:extLst>
              <a:ext uri="{FF2B5EF4-FFF2-40B4-BE49-F238E27FC236}">
                <a16:creationId xmlns:a16="http://schemas.microsoft.com/office/drawing/2014/main" id="{B9DD8735-5766-4312-9B1F-F4A3AB162450}"/>
              </a:ext>
            </a:extLst>
          </p:cNvPr>
          <p:cNvSpPr/>
          <p:nvPr/>
        </p:nvSpPr>
        <p:spPr>
          <a:xfrm>
            <a:off x="7672792" y="1674350"/>
            <a:ext cx="4055390" cy="4093397"/>
          </a:xfrm>
          <a:prstGeom prst="rect">
            <a:avLst/>
          </a:prstGeom>
          <a:solidFill>
            <a:schemeClr val="bg1">
              <a:lumMod val="85000"/>
              <a:alpha val="32000"/>
            </a:schemeClr>
          </a:solidFill>
          <a:ln w="25400" cap="flat" cmpd="sng" algn="ctr">
            <a:noFill/>
            <a:prstDash val="solid"/>
          </a:ln>
          <a:effectLst/>
        </p:spPr>
        <p:txBody>
          <a:bodyPr vert="vert270" lIns="91419" tIns="45708" rIns="91419" bIns="45708"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051" b="1" i="0" u="none" strike="noStrike" kern="0" cap="none" spc="0" normalizeH="0" baseline="0" noProof="0" dirty="0">
              <a:ln>
                <a:noFill/>
              </a:ln>
              <a:solidFill>
                <a:srgbClr val="998C85">
                  <a:lumMod val="50000"/>
                </a:srgbClr>
              </a:solidFill>
              <a:effectLst/>
              <a:uLnTx/>
              <a:uFillTx/>
              <a:latin typeface="Verdana"/>
              <a:ea typeface="+mn-ea"/>
              <a:cs typeface="Arial" panose="020B0604020202020204" pitchFamily="34" charset="0"/>
            </a:endParaRPr>
          </a:p>
        </p:txBody>
      </p:sp>
      <p:sp>
        <p:nvSpPr>
          <p:cNvPr id="6" name="Rectangle 5">
            <a:extLst>
              <a:ext uri="{FF2B5EF4-FFF2-40B4-BE49-F238E27FC236}">
                <a16:creationId xmlns:a16="http://schemas.microsoft.com/office/drawing/2014/main" id="{219419AE-A6C6-4DED-B1F6-ED0C93DBB353}"/>
              </a:ext>
            </a:extLst>
          </p:cNvPr>
          <p:cNvSpPr/>
          <p:nvPr/>
        </p:nvSpPr>
        <p:spPr>
          <a:xfrm>
            <a:off x="7905021" y="1827025"/>
            <a:ext cx="1595174" cy="92250"/>
          </a:xfrm>
          <a:prstGeom prst="rect">
            <a:avLst/>
          </a:prstGeom>
          <a:noFill/>
          <a:ln w="9525" cap="flat" cmpd="sng" algn="ctr">
            <a:noFill/>
            <a:prstDash val="solid"/>
          </a:ln>
          <a:effectLst/>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431060"/>
                </a:solidFill>
                <a:effectLst/>
                <a:uLnTx/>
                <a:uFillTx/>
                <a:latin typeface="Verdana"/>
                <a:ea typeface="+mn-ea"/>
                <a:cs typeface="Arial" panose="020B0604020202020204" pitchFamily="34" charset="0"/>
              </a:rPr>
              <a:t>Financial Services</a:t>
            </a:r>
          </a:p>
        </p:txBody>
      </p:sp>
      <p:sp>
        <p:nvSpPr>
          <p:cNvPr id="7" name="Rectangle 6">
            <a:extLst>
              <a:ext uri="{FF2B5EF4-FFF2-40B4-BE49-F238E27FC236}">
                <a16:creationId xmlns:a16="http://schemas.microsoft.com/office/drawing/2014/main" id="{0E224CF3-3214-4D3A-B172-F401A1B6BA42}"/>
              </a:ext>
            </a:extLst>
          </p:cNvPr>
          <p:cNvSpPr/>
          <p:nvPr/>
        </p:nvSpPr>
        <p:spPr>
          <a:xfrm>
            <a:off x="7905021" y="2228299"/>
            <a:ext cx="1849193" cy="92250"/>
          </a:xfrm>
          <a:prstGeom prst="rect">
            <a:avLst/>
          </a:prstGeom>
          <a:noFill/>
          <a:ln w="9525" cap="flat" cmpd="sng" algn="ctr">
            <a:noFill/>
            <a:prstDash val="solid"/>
          </a:ln>
          <a:effectLst/>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431060"/>
                </a:solidFill>
                <a:effectLst/>
                <a:uLnTx/>
                <a:uFillTx/>
                <a:latin typeface="Verdana"/>
                <a:ea typeface="+mn-ea"/>
                <a:cs typeface="Arial" panose="020B0604020202020204" pitchFamily="34" charset="0"/>
              </a:rPr>
              <a:t>Insurance and Healthcare</a:t>
            </a:r>
          </a:p>
        </p:txBody>
      </p:sp>
      <p:sp>
        <p:nvSpPr>
          <p:cNvPr id="8" name="Rectangle 7">
            <a:extLst>
              <a:ext uri="{FF2B5EF4-FFF2-40B4-BE49-F238E27FC236}">
                <a16:creationId xmlns:a16="http://schemas.microsoft.com/office/drawing/2014/main" id="{48AC8D86-BB59-4BA7-AC34-7DC66CAD9CCE}"/>
              </a:ext>
            </a:extLst>
          </p:cNvPr>
          <p:cNvSpPr/>
          <p:nvPr/>
        </p:nvSpPr>
        <p:spPr>
          <a:xfrm>
            <a:off x="10246141" y="2256638"/>
            <a:ext cx="1125927" cy="92250"/>
          </a:xfrm>
          <a:prstGeom prst="rect">
            <a:avLst/>
          </a:prstGeom>
          <a:noFill/>
          <a:ln w="9525" cap="flat" cmpd="sng" algn="ctr">
            <a:noFill/>
            <a:prstDash val="solid"/>
          </a:ln>
          <a:effectLst/>
        </p:spPr>
        <p:txBody>
          <a:bodyPr rtlCol="0" anchor="ct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431060"/>
                </a:solidFill>
                <a:effectLst/>
                <a:uLnTx/>
                <a:uFillTx/>
                <a:latin typeface="Verdana"/>
                <a:ea typeface="+mn-ea"/>
                <a:cs typeface="Arial" panose="020B0604020202020204" pitchFamily="34" charset="0"/>
              </a:rPr>
              <a:t>Automotive</a:t>
            </a:r>
          </a:p>
        </p:txBody>
      </p:sp>
      <p:sp>
        <p:nvSpPr>
          <p:cNvPr id="9" name="Rectangle 8">
            <a:extLst>
              <a:ext uri="{FF2B5EF4-FFF2-40B4-BE49-F238E27FC236}">
                <a16:creationId xmlns:a16="http://schemas.microsoft.com/office/drawing/2014/main" id="{DA0F6CE6-1C4E-4534-899A-9399D3DB8A75}"/>
              </a:ext>
            </a:extLst>
          </p:cNvPr>
          <p:cNvSpPr/>
          <p:nvPr/>
        </p:nvSpPr>
        <p:spPr>
          <a:xfrm>
            <a:off x="10129667" y="1898845"/>
            <a:ext cx="1242401" cy="92250"/>
          </a:xfrm>
          <a:prstGeom prst="rect">
            <a:avLst/>
          </a:prstGeom>
          <a:noFill/>
          <a:ln w="9525" cap="flat" cmpd="sng" algn="ctr">
            <a:noFill/>
            <a:prstDash val="solid"/>
          </a:ln>
          <a:effectLst/>
        </p:spPr>
        <p:txBody>
          <a:bodyPr rtlCol="0" anchor="ct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431060"/>
                </a:solidFill>
                <a:effectLst/>
                <a:uLnTx/>
                <a:uFillTx/>
                <a:latin typeface="Verdana"/>
                <a:ea typeface="+mn-ea"/>
                <a:cs typeface="Arial" panose="020B0604020202020204" pitchFamily="34" charset="0"/>
              </a:rPr>
              <a:t>Energy and Utilities</a:t>
            </a:r>
          </a:p>
        </p:txBody>
      </p:sp>
      <p:sp>
        <p:nvSpPr>
          <p:cNvPr id="10" name="Rectangle 9">
            <a:extLst>
              <a:ext uri="{FF2B5EF4-FFF2-40B4-BE49-F238E27FC236}">
                <a16:creationId xmlns:a16="http://schemas.microsoft.com/office/drawing/2014/main" id="{6F7420C9-301F-4096-986B-E5F335284A6E}"/>
              </a:ext>
            </a:extLst>
          </p:cNvPr>
          <p:cNvSpPr/>
          <p:nvPr/>
        </p:nvSpPr>
        <p:spPr>
          <a:xfrm>
            <a:off x="7905023" y="3030846"/>
            <a:ext cx="1283683" cy="92250"/>
          </a:xfrm>
          <a:prstGeom prst="rect">
            <a:avLst/>
          </a:prstGeom>
          <a:noFill/>
          <a:ln w="9525" cap="flat" cmpd="sng" algn="ctr">
            <a:noFill/>
            <a:prstDash val="solid"/>
          </a:ln>
          <a:effectLst/>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431060"/>
                </a:solidFill>
                <a:effectLst/>
                <a:uLnTx/>
                <a:uFillTx/>
                <a:latin typeface="Verdana"/>
                <a:ea typeface="+mn-ea"/>
                <a:cs typeface="Arial" panose="020B0604020202020204" pitchFamily="34" charset="0"/>
              </a:rPr>
              <a:t>Public Sector</a:t>
            </a:r>
          </a:p>
        </p:txBody>
      </p:sp>
      <p:sp>
        <p:nvSpPr>
          <p:cNvPr id="11" name="Rectangle 10">
            <a:extLst>
              <a:ext uri="{FF2B5EF4-FFF2-40B4-BE49-F238E27FC236}">
                <a16:creationId xmlns:a16="http://schemas.microsoft.com/office/drawing/2014/main" id="{8A34CE15-2F68-4BDB-9C3E-BA9DD879ED71}"/>
              </a:ext>
            </a:extLst>
          </p:cNvPr>
          <p:cNvSpPr/>
          <p:nvPr/>
        </p:nvSpPr>
        <p:spPr>
          <a:xfrm>
            <a:off x="7905023" y="2629573"/>
            <a:ext cx="2259465" cy="92250"/>
          </a:xfrm>
          <a:prstGeom prst="rect">
            <a:avLst/>
          </a:prstGeom>
          <a:noFill/>
          <a:ln w="9525" cap="flat" cmpd="sng" algn="ctr">
            <a:noFill/>
            <a:prstDash val="solid"/>
          </a:ln>
          <a:effectLst/>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431060"/>
                </a:solidFill>
                <a:effectLst/>
                <a:uLnTx/>
                <a:uFillTx/>
                <a:latin typeface="Verdana"/>
                <a:ea typeface="+mn-ea"/>
                <a:cs typeface="Arial" panose="020B0604020202020204" pitchFamily="34" charset="0"/>
              </a:rPr>
              <a:t>Telecom, Media and Entertainment</a:t>
            </a:r>
          </a:p>
        </p:txBody>
      </p:sp>
      <p:sp>
        <p:nvSpPr>
          <p:cNvPr id="12" name="Rectangle 11">
            <a:extLst>
              <a:ext uri="{FF2B5EF4-FFF2-40B4-BE49-F238E27FC236}">
                <a16:creationId xmlns:a16="http://schemas.microsoft.com/office/drawing/2014/main" id="{8C302089-9510-487D-BD17-45498D493AF3}"/>
              </a:ext>
            </a:extLst>
          </p:cNvPr>
          <p:cNvSpPr/>
          <p:nvPr/>
        </p:nvSpPr>
        <p:spPr>
          <a:xfrm>
            <a:off x="7845857" y="4480088"/>
            <a:ext cx="1125927" cy="92250"/>
          </a:xfrm>
          <a:prstGeom prst="rect">
            <a:avLst/>
          </a:prstGeom>
          <a:noFill/>
          <a:ln w="9525" cap="flat" cmpd="sng" algn="ctr">
            <a:no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70C0"/>
                </a:solidFill>
                <a:effectLst/>
                <a:uLnTx/>
                <a:uFillTx/>
                <a:latin typeface="Verdana"/>
                <a:ea typeface="+mn-ea"/>
                <a:cs typeface="Arial" panose="020B0604020202020204" pitchFamily="34" charset="0"/>
              </a:rPr>
              <a:t>Agile CI/CD DevOps</a:t>
            </a:r>
          </a:p>
        </p:txBody>
      </p:sp>
      <p:sp>
        <p:nvSpPr>
          <p:cNvPr id="13" name="Rectangle 36">
            <a:extLst>
              <a:ext uri="{FF2B5EF4-FFF2-40B4-BE49-F238E27FC236}">
                <a16:creationId xmlns:a16="http://schemas.microsoft.com/office/drawing/2014/main" id="{D761AC60-B723-4123-86C7-855C828C021B}"/>
              </a:ext>
            </a:extLst>
          </p:cNvPr>
          <p:cNvSpPr/>
          <p:nvPr/>
        </p:nvSpPr>
        <p:spPr>
          <a:xfrm>
            <a:off x="9175754" y="4417670"/>
            <a:ext cx="1125927" cy="92250"/>
          </a:xfrm>
          <a:prstGeom prst="rect">
            <a:avLst/>
          </a:prstGeom>
          <a:noFill/>
          <a:ln w="9525" cap="flat" cmpd="sng" algn="ctr">
            <a:no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70C0"/>
                </a:solidFill>
                <a:effectLst/>
                <a:uLnTx/>
                <a:uFillTx/>
                <a:latin typeface="Verdana"/>
                <a:ea typeface="+mn-ea"/>
                <a:cs typeface="Arial" panose="020B0604020202020204" pitchFamily="34" charset="0"/>
              </a:rPr>
              <a:t>Automation</a:t>
            </a:r>
          </a:p>
        </p:txBody>
      </p:sp>
      <p:sp>
        <p:nvSpPr>
          <p:cNvPr id="14" name="Rectangle 37">
            <a:extLst>
              <a:ext uri="{FF2B5EF4-FFF2-40B4-BE49-F238E27FC236}">
                <a16:creationId xmlns:a16="http://schemas.microsoft.com/office/drawing/2014/main" id="{815CBFE3-4DA6-4F2B-9930-7B9FD6365ACE}"/>
              </a:ext>
            </a:extLst>
          </p:cNvPr>
          <p:cNvSpPr/>
          <p:nvPr/>
        </p:nvSpPr>
        <p:spPr>
          <a:xfrm>
            <a:off x="10361730" y="4521776"/>
            <a:ext cx="1125927" cy="92250"/>
          </a:xfrm>
          <a:prstGeom prst="rect">
            <a:avLst/>
          </a:prstGeom>
          <a:noFill/>
          <a:ln w="9525" cap="flat" cmpd="sng" algn="ctr">
            <a:no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70C0"/>
                </a:solidFill>
                <a:effectLst/>
                <a:uLnTx/>
                <a:uFillTx/>
                <a:latin typeface="Verdana"/>
                <a:ea typeface="+mn-ea"/>
                <a:cs typeface="Arial" panose="020B0604020202020204" pitchFamily="34" charset="0"/>
              </a:rPr>
              <a:t>Performance Engineering and Testing</a:t>
            </a:r>
          </a:p>
        </p:txBody>
      </p:sp>
      <p:sp>
        <p:nvSpPr>
          <p:cNvPr id="15" name="Rectangle 38">
            <a:extLst>
              <a:ext uri="{FF2B5EF4-FFF2-40B4-BE49-F238E27FC236}">
                <a16:creationId xmlns:a16="http://schemas.microsoft.com/office/drawing/2014/main" id="{6DD8A02F-C3C8-48C9-98F5-B439DDA68C0C}"/>
              </a:ext>
            </a:extLst>
          </p:cNvPr>
          <p:cNvSpPr/>
          <p:nvPr/>
        </p:nvSpPr>
        <p:spPr>
          <a:xfrm>
            <a:off x="7793249" y="5177377"/>
            <a:ext cx="1679463" cy="92250"/>
          </a:xfrm>
          <a:prstGeom prst="rect">
            <a:avLst/>
          </a:prstGeom>
          <a:noFill/>
          <a:ln w="9525" cap="flat" cmpd="sng" algn="ctr">
            <a:no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70C0"/>
                </a:solidFill>
                <a:effectLst/>
                <a:uLnTx/>
                <a:uFillTx/>
                <a:latin typeface="Verdana"/>
                <a:ea typeface="+mn-ea"/>
                <a:cs typeface="Arial" panose="020B0604020202020204" pitchFamily="34" charset="0"/>
              </a:rPr>
              <a:t>Specialized Testing</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998C85">
                    <a:lumMod val="50000"/>
                  </a:srgbClr>
                </a:solidFill>
                <a:effectLst/>
                <a:uLnTx/>
                <a:uFillTx/>
                <a:latin typeface="Verdana"/>
                <a:ea typeface="+mn-ea"/>
                <a:cs typeface="Arial" panose="020B0604020202020204" pitchFamily="34" charset="0"/>
              </a:rPr>
              <a:t>BI and TDM | Middleware | Security | Big Data and Analytics</a:t>
            </a:r>
          </a:p>
        </p:txBody>
      </p:sp>
      <p:sp>
        <p:nvSpPr>
          <p:cNvPr id="16" name="Rectangle 39">
            <a:extLst>
              <a:ext uri="{FF2B5EF4-FFF2-40B4-BE49-F238E27FC236}">
                <a16:creationId xmlns:a16="http://schemas.microsoft.com/office/drawing/2014/main" id="{88249E94-D25D-43FB-91D1-24A7F15F983A}"/>
              </a:ext>
            </a:extLst>
          </p:cNvPr>
          <p:cNvSpPr/>
          <p:nvPr/>
        </p:nvSpPr>
        <p:spPr>
          <a:xfrm>
            <a:off x="10507030" y="5116884"/>
            <a:ext cx="954748" cy="92250"/>
          </a:xfrm>
          <a:prstGeom prst="rect">
            <a:avLst/>
          </a:prstGeom>
          <a:noFill/>
          <a:ln w="9525" cap="flat" cmpd="sng" algn="ctr">
            <a:no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70C0"/>
                </a:solidFill>
                <a:effectLst/>
                <a:uLnTx/>
                <a:uFillTx/>
                <a:latin typeface="Verdana"/>
                <a:ea typeface="+mn-ea"/>
                <a:cs typeface="Arial" panose="020B0604020202020204" pitchFamily="34" charset="0"/>
              </a:rPr>
              <a:t>Digital</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998C85">
                    <a:lumMod val="50000"/>
                  </a:srgbClr>
                </a:solidFill>
                <a:effectLst/>
                <a:uLnTx/>
                <a:uFillTx/>
                <a:latin typeface="Verdana"/>
                <a:ea typeface="+mn-ea"/>
                <a:cs typeface="Arial" panose="020B0604020202020204" pitchFamily="34" charset="0"/>
              </a:rPr>
              <a:t>Mobility | Multi-Channel</a:t>
            </a:r>
          </a:p>
        </p:txBody>
      </p:sp>
      <p:sp>
        <p:nvSpPr>
          <p:cNvPr id="17" name="Rectangle 40">
            <a:extLst>
              <a:ext uri="{FF2B5EF4-FFF2-40B4-BE49-F238E27FC236}">
                <a16:creationId xmlns:a16="http://schemas.microsoft.com/office/drawing/2014/main" id="{587EED11-7E38-46A2-95A4-4B6AA2F1305B}"/>
              </a:ext>
            </a:extLst>
          </p:cNvPr>
          <p:cNvSpPr/>
          <p:nvPr/>
        </p:nvSpPr>
        <p:spPr>
          <a:xfrm>
            <a:off x="9342538" y="5172638"/>
            <a:ext cx="1135799" cy="92250"/>
          </a:xfrm>
          <a:prstGeom prst="rect">
            <a:avLst/>
          </a:prstGeom>
          <a:noFill/>
          <a:ln w="9525" cap="flat" cmpd="sng" algn="ctr">
            <a:no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70C0"/>
                </a:solidFill>
                <a:effectLst/>
                <a:uLnTx/>
                <a:uFillTx/>
                <a:latin typeface="Verdana"/>
                <a:ea typeface="+mn-ea"/>
                <a:cs typeface="Arial" panose="020B0604020202020204" pitchFamily="34" charset="0"/>
              </a:rPr>
              <a:t>Agile/Dev-Ops</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998C85">
                    <a:lumMod val="50000"/>
                  </a:srgbClr>
                </a:solidFill>
                <a:effectLst/>
                <a:uLnTx/>
                <a:uFillTx/>
                <a:latin typeface="Verdana"/>
                <a:ea typeface="+mn-ea"/>
                <a:cs typeface="Arial" panose="020B0604020202020204" pitchFamily="34" charset="0"/>
              </a:rPr>
              <a:t>TEM | Virtualization</a:t>
            </a:r>
          </a:p>
        </p:txBody>
      </p:sp>
      <p:sp>
        <p:nvSpPr>
          <p:cNvPr id="18" name="Rectangle 17">
            <a:extLst>
              <a:ext uri="{FF2B5EF4-FFF2-40B4-BE49-F238E27FC236}">
                <a16:creationId xmlns:a16="http://schemas.microsoft.com/office/drawing/2014/main" id="{A5850633-6443-40BB-B81C-510114ADCF8A}"/>
              </a:ext>
            </a:extLst>
          </p:cNvPr>
          <p:cNvSpPr/>
          <p:nvPr/>
        </p:nvSpPr>
        <p:spPr>
          <a:xfrm>
            <a:off x="7935198" y="3245745"/>
            <a:ext cx="3450379" cy="672551"/>
          </a:xfrm>
          <a:prstGeom prst="rect">
            <a:avLst/>
          </a:prstGeom>
          <a:noFill/>
          <a:ln w="25400" cap="flat" cmpd="sng" algn="ctr">
            <a:no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F999C"/>
                </a:solidFill>
                <a:effectLst/>
                <a:uLnTx/>
                <a:uFillTx/>
                <a:latin typeface="Verdana"/>
                <a:ea typeface="+mn-ea"/>
                <a:cs typeface="Arial" panose="020B0604020202020204" pitchFamily="34" charset="0"/>
              </a:rPr>
              <a:t>Command Centre | iTAP | Smart QA | Smart Foundry | TDM Central | OPTIK | DigiAssure | NGIN | OneShare</a:t>
            </a:r>
          </a:p>
        </p:txBody>
      </p:sp>
      <p:sp>
        <p:nvSpPr>
          <p:cNvPr id="19" name="Rectangle 18">
            <a:extLst>
              <a:ext uri="{FF2B5EF4-FFF2-40B4-BE49-F238E27FC236}">
                <a16:creationId xmlns:a16="http://schemas.microsoft.com/office/drawing/2014/main" id="{C45E3787-74C4-42B8-8FA7-844DD381E2F7}"/>
              </a:ext>
            </a:extLst>
          </p:cNvPr>
          <p:cNvSpPr/>
          <p:nvPr/>
        </p:nvSpPr>
        <p:spPr>
          <a:xfrm>
            <a:off x="11432091" y="1760517"/>
            <a:ext cx="243166" cy="1383747"/>
          </a:xfrm>
          <a:prstGeom prst="rect">
            <a:avLst/>
          </a:prstGeom>
          <a:solidFill>
            <a:schemeClr val="accent5"/>
          </a:solidFill>
          <a:ln w="25400" cap="flat" cmpd="sng" algn="ctr">
            <a:noFill/>
            <a:prstDash val="solid"/>
          </a:ln>
          <a:effectLst/>
        </p:spPr>
        <p:txBody>
          <a:bodyPr vert="vert" lIns="91419" tIns="45708" rIns="91419" bIns="45708"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1" b="1" i="0" u="none" strike="noStrike" kern="0" cap="none" spc="0" normalizeH="0" baseline="0" noProof="0" dirty="0">
                <a:ln>
                  <a:noFill/>
                </a:ln>
                <a:solidFill>
                  <a:srgbClr val="000000"/>
                </a:solidFill>
                <a:effectLst/>
                <a:uLnTx/>
                <a:uFillTx/>
                <a:latin typeface="Verdana"/>
                <a:ea typeface="+mn-ea"/>
                <a:cs typeface="Arial" panose="020B0604020202020204" pitchFamily="34" charset="0"/>
              </a:rPr>
              <a:t>Domain Focus</a:t>
            </a:r>
          </a:p>
        </p:txBody>
      </p:sp>
      <p:sp>
        <p:nvSpPr>
          <p:cNvPr id="20" name="Rectangle 19">
            <a:extLst>
              <a:ext uri="{FF2B5EF4-FFF2-40B4-BE49-F238E27FC236}">
                <a16:creationId xmlns:a16="http://schemas.microsoft.com/office/drawing/2014/main" id="{6A5CC9E8-5AF7-4E6C-A21F-6B54DD15358A}"/>
              </a:ext>
            </a:extLst>
          </p:cNvPr>
          <p:cNvSpPr/>
          <p:nvPr/>
        </p:nvSpPr>
        <p:spPr>
          <a:xfrm>
            <a:off x="11432091" y="3903912"/>
            <a:ext cx="243166" cy="1660496"/>
          </a:xfrm>
          <a:prstGeom prst="rect">
            <a:avLst/>
          </a:prstGeom>
          <a:solidFill>
            <a:srgbClr val="88D5ED"/>
          </a:solidFill>
          <a:ln w="25400" cap="flat" cmpd="sng" algn="ctr">
            <a:noFill/>
            <a:prstDash val="solid"/>
          </a:ln>
          <a:effectLst/>
        </p:spPr>
        <p:txBody>
          <a:bodyPr vert="vert" lIns="91419" tIns="45708" rIns="91419" bIns="45708"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1" b="1" i="0" u="none" strike="noStrike" kern="0" cap="none" spc="0" normalizeH="0" baseline="0" noProof="0" dirty="0">
                <a:ln>
                  <a:noFill/>
                </a:ln>
                <a:solidFill>
                  <a:srgbClr val="000000"/>
                </a:solidFill>
                <a:effectLst/>
                <a:uLnTx/>
                <a:uFillTx/>
                <a:latin typeface="Verdana"/>
                <a:ea typeface="+mn-ea"/>
                <a:cs typeface="Arial" panose="020B0604020202020204" pitchFamily="34" charset="0"/>
              </a:rPr>
              <a:t>Technology Focus</a:t>
            </a:r>
          </a:p>
        </p:txBody>
      </p:sp>
      <p:sp>
        <p:nvSpPr>
          <p:cNvPr id="21" name="Rectangle 20">
            <a:extLst>
              <a:ext uri="{FF2B5EF4-FFF2-40B4-BE49-F238E27FC236}">
                <a16:creationId xmlns:a16="http://schemas.microsoft.com/office/drawing/2014/main" id="{59836A06-0B17-477D-85AD-7A86CC263242}"/>
              </a:ext>
            </a:extLst>
          </p:cNvPr>
          <p:cNvSpPr/>
          <p:nvPr/>
        </p:nvSpPr>
        <p:spPr>
          <a:xfrm>
            <a:off x="7511554" y="1759661"/>
            <a:ext cx="349196" cy="3804747"/>
          </a:xfrm>
          <a:prstGeom prst="rect">
            <a:avLst/>
          </a:prstGeom>
          <a:solidFill>
            <a:schemeClr val="accent1"/>
          </a:solidFill>
          <a:ln w="25400" cap="flat" cmpd="sng" algn="ctr">
            <a:noFill/>
            <a:prstDash val="solid"/>
          </a:ln>
          <a:effectLst/>
        </p:spPr>
        <p:txBody>
          <a:bodyPr vert="vert270" lIns="91419" tIns="45708" rIns="91419" bIns="45708"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1" b="1" i="0" u="none" strike="noStrike" kern="0" cap="none" spc="0" normalizeH="0" baseline="0" noProof="0" dirty="0">
                <a:ln>
                  <a:noFill/>
                </a:ln>
                <a:solidFill>
                  <a:prstClr val="white"/>
                </a:solidFill>
                <a:effectLst/>
                <a:uLnTx/>
                <a:uFillTx/>
                <a:latin typeface="Verdana"/>
                <a:ea typeface="+mn-ea"/>
                <a:cs typeface="Arial" panose="020B0604020202020204" pitchFamily="34" charset="0"/>
              </a:rPr>
              <a:t>Capgemini Testing Center of Excellence</a:t>
            </a:r>
          </a:p>
        </p:txBody>
      </p:sp>
      <p:sp>
        <p:nvSpPr>
          <p:cNvPr id="22" name="Rectangle 64">
            <a:extLst>
              <a:ext uri="{FF2B5EF4-FFF2-40B4-BE49-F238E27FC236}">
                <a16:creationId xmlns:a16="http://schemas.microsoft.com/office/drawing/2014/main" id="{1B38292A-813C-42D4-AE45-224DC4E751B6}"/>
              </a:ext>
            </a:extLst>
          </p:cNvPr>
          <p:cNvSpPr/>
          <p:nvPr/>
        </p:nvSpPr>
        <p:spPr>
          <a:xfrm>
            <a:off x="472891" y="1190626"/>
            <a:ext cx="2159877" cy="456426"/>
          </a:xfrm>
          <a:prstGeom prst="rect">
            <a:avLst/>
          </a:prstGeom>
          <a:solidFill>
            <a:schemeClr val="accent3"/>
          </a:solidFill>
          <a:ln w="25400" cap="flat" cmpd="sng" algn="ctr">
            <a:noFill/>
            <a:prstDash val="solid"/>
          </a:ln>
          <a:effectLst/>
        </p:spPr>
        <p:txBody>
          <a:bodyPr lIns="91428" tIns="45715" rIns="91428" bIns="45715"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1" b="1" i="0" u="none" strike="noStrike" kern="0" cap="none" spc="0" normalizeH="0" baseline="0" noProof="0" dirty="0">
                <a:ln>
                  <a:noFill/>
                </a:ln>
                <a:solidFill>
                  <a:prstClr val="white"/>
                </a:solidFill>
                <a:effectLst/>
                <a:uLnTx/>
                <a:uFillTx/>
                <a:latin typeface="Verdana"/>
                <a:ea typeface="+mn-ea"/>
                <a:cs typeface="Arial" panose="020B0604020202020204" pitchFamily="34" charset="0"/>
              </a:rPr>
              <a:t>500+ </a:t>
            </a:r>
            <a:r>
              <a:rPr kumimoji="0" lang="en-US" sz="1051" b="0" i="0" u="none" strike="noStrike" kern="0" cap="none" spc="0" normalizeH="0" baseline="0" noProof="0" dirty="0">
                <a:ln>
                  <a:noFill/>
                </a:ln>
                <a:solidFill>
                  <a:prstClr val="white"/>
                </a:solidFill>
                <a:effectLst/>
                <a:uLnTx/>
                <a:uFillTx/>
                <a:latin typeface="Verdana"/>
                <a:ea typeface="+mn-ea"/>
                <a:cs typeface="Arial" panose="020B0604020202020204" pitchFamily="34" charset="0"/>
              </a:rPr>
              <a:t>clients; </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1" b="1" i="0" u="none" strike="noStrike" kern="0" cap="none" spc="0" normalizeH="0" baseline="0" noProof="0" dirty="0">
                <a:ln>
                  <a:noFill/>
                </a:ln>
                <a:solidFill>
                  <a:prstClr val="white"/>
                </a:solidFill>
                <a:effectLst/>
                <a:uLnTx/>
                <a:uFillTx/>
                <a:latin typeface="Verdana"/>
                <a:ea typeface="+mn-ea"/>
                <a:cs typeface="Arial" panose="020B0604020202020204" pitchFamily="34" charset="0"/>
              </a:rPr>
              <a:t>40</a:t>
            </a:r>
            <a:r>
              <a:rPr kumimoji="0" lang="en-US" sz="1051" b="0" i="0" u="none" strike="noStrike" kern="0" cap="none" spc="0" normalizeH="0" baseline="0" noProof="0" dirty="0">
                <a:ln>
                  <a:noFill/>
                </a:ln>
                <a:solidFill>
                  <a:prstClr val="white"/>
                </a:solidFill>
                <a:effectLst/>
                <a:uLnTx/>
                <a:uFillTx/>
                <a:latin typeface="Verdana"/>
                <a:ea typeface="+mn-ea"/>
                <a:cs typeface="Arial" panose="020B0604020202020204" pitchFamily="34" charset="0"/>
              </a:rPr>
              <a:t> countries</a:t>
            </a:r>
          </a:p>
        </p:txBody>
      </p:sp>
      <p:sp>
        <p:nvSpPr>
          <p:cNvPr id="23" name="Rectangle 22">
            <a:extLst>
              <a:ext uri="{FF2B5EF4-FFF2-40B4-BE49-F238E27FC236}">
                <a16:creationId xmlns:a16="http://schemas.microsoft.com/office/drawing/2014/main" id="{73C4C648-0728-4706-8FB2-3F2B6E0F1313}"/>
              </a:ext>
            </a:extLst>
          </p:cNvPr>
          <p:cNvSpPr/>
          <p:nvPr/>
        </p:nvSpPr>
        <p:spPr>
          <a:xfrm>
            <a:off x="2734481" y="1190626"/>
            <a:ext cx="2159877" cy="456426"/>
          </a:xfrm>
          <a:prstGeom prst="rect">
            <a:avLst/>
          </a:prstGeom>
          <a:solidFill>
            <a:schemeClr val="accent3"/>
          </a:solidFill>
          <a:ln w="25400" cap="flat" cmpd="sng" algn="ctr">
            <a:noFill/>
            <a:prstDash val="solid"/>
          </a:ln>
          <a:effectLst/>
        </p:spPr>
        <p:txBody>
          <a:bodyPr lIns="91428" tIns="45715" rIns="91428" bIns="45715"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1" b="1" i="0" u="none" strike="noStrike" kern="0" cap="none" spc="0" normalizeH="0" baseline="0" noProof="0" dirty="0">
                <a:ln>
                  <a:noFill/>
                </a:ln>
                <a:solidFill>
                  <a:prstClr val="white"/>
                </a:solidFill>
                <a:effectLst/>
                <a:uLnTx/>
                <a:uFillTx/>
                <a:latin typeface="Verdana"/>
                <a:ea typeface="+mn-ea"/>
                <a:cs typeface="Arial" panose="020B0604020202020204" pitchFamily="34" charset="0"/>
              </a:rPr>
              <a:t>Managed Testing Services </a:t>
            </a:r>
            <a:r>
              <a:rPr kumimoji="0" lang="en-US" sz="1051" b="0" i="0" u="none" strike="noStrike" kern="0" cap="none" spc="0" normalizeH="0" baseline="0" noProof="0" dirty="0">
                <a:ln>
                  <a:noFill/>
                </a:ln>
                <a:solidFill>
                  <a:prstClr val="white"/>
                </a:solidFill>
                <a:effectLst/>
                <a:uLnTx/>
                <a:uFillTx/>
                <a:latin typeface="Verdana"/>
                <a:ea typeface="+mn-ea"/>
                <a:cs typeface="Arial" panose="020B0604020202020204" pitchFamily="34" charset="0"/>
              </a:rPr>
              <a:t>with 75+ clients</a:t>
            </a:r>
          </a:p>
        </p:txBody>
      </p:sp>
      <p:sp>
        <p:nvSpPr>
          <p:cNvPr id="24" name="Rectangle 23">
            <a:extLst>
              <a:ext uri="{FF2B5EF4-FFF2-40B4-BE49-F238E27FC236}">
                <a16:creationId xmlns:a16="http://schemas.microsoft.com/office/drawing/2014/main" id="{3E6EAD58-2324-4651-8A9D-DC6C3DABBEF2}"/>
              </a:ext>
            </a:extLst>
          </p:cNvPr>
          <p:cNvSpPr/>
          <p:nvPr/>
        </p:nvSpPr>
        <p:spPr>
          <a:xfrm>
            <a:off x="4996071" y="1190626"/>
            <a:ext cx="2159877" cy="456426"/>
          </a:xfrm>
          <a:prstGeom prst="rect">
            <a:avLst/>
          </a:prstGeom>
          <a:solidFill>
            <a:schemeClr val="accent3"/>
          </a:solidFill>
          <a:ln w="25400" cap="flat" cmpd="sng" algn="ctr">
            <a:noFill/>
            <a:prstDash val="solid"/>
          </a:ln>
          <a:effectLst/>
        </p:spPr>
        <p:txBody>
          <a:bodyPr lIns="91428" tIns="45715" rIns="91428" bIns="45715"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de-DE" sz="1051" b="1" i="0" u="none" strike="noStrike" kern="0" cap="none" spc="0" normalizeH="0" baseline="0" noProof="0" dirty="0">
                <a:ln>
                  <a:noFill/>
                </a:ln>
                <a:solidFill>
                  <a:prstClr val="white"/>
                </a:solidFill>
                <a:effectLst/>
                <a:uLnTx/>
                <a:uFillTx/>
                <a:latin typeface="Verdana"/>
                <a:ea typeface="+mn-ea"/>
                <a:cs typeface="Arial" panose="020B0604020202020204" pitchFamily="34" charset="0"/>
              </a:rPr>
              <a:t>Rightshore</a:t>
            </a:r>
            <a:r>
              <a:rPr kumimoji="0" lang="en-US" altLang="de-DE" sz="1051" b="1" i="0" u="none" strike="noStrike" kern="0" cap="none" spc="0" normalizeH="0" baseline="30000" noProof="0" dirty="0">
                <a:ln>
                  <a:noFill/>
                </a:ln>
                <a:solidFill>
                  <a:prstClr val="white"/>
                </a:solidFill>
                <a:effectLst/>
                <a:uLnTx/>
                <a:uFillTx/>
                <a:latin typeface="Verdana"/>
                <a:ea typeface="+mn-ea"/>
                <a:cs typeface="Arial" panose="020B0604020202020204" pitchFamily="34" charset="0"/>
              </a:rPr>
              <a:t>®</a:t>
            </a:r>
            <a:r>
              <a:rPr kumimoji="0" lang="en-US" altLang="de-DE" sz="1051" b="1" i="0" u="none" strike="noStrike" kern="0" cap="none" spc="0" normalizeH="0" baseline="0" noProof="0" dirty="0">
                <a:ln>
                  <a:noFill/>
                </a:ln>
                <a:solidFill>
                  <a:prstClr val="white"/>
                </a:solidFill>
                <a:effectLst/>
                <a:uLnTx/>
                <a:uFillTx/>
                <a:latin typeface="Verdana"/>
                <a:ea typeface="+mn-ea"/>
                <a:cs typeface="Arial" panose="020B0604020202020204" pitchFamily="34" charset="0"/>
              </a:rPr>
              <a:t> </a:t>
            </a:r>
            <a:r>
              <a:rPr kumimoji="0" lang="en-US" altLang="de-DE" sz="1051" b="0" i="0" u="none" strike="noStrike" kern="0" cap="none" spc="0" normalizeH="0" baseline="0" noProof="0" dirty="0">
                <a:ln>
                  <a:noFill/>
                </a:ln>
                <a:solidFill>
                  <a:prstClr val="white"/>
                </a:solidFill>
                <a:effectLst/>
                <a:uLnTx/>
                <a:uFillTx/>
                <a:latin typeface="Verdana"/>
                <a:ea typeface="+mn-ea"/>
                <a:cs typeface="Arial" panose="020B0604020202020204" pitchFamily="34" charset="0"/>
              </a:rPr>
              <a:t>approach leveraging global resources</a:t>
            </a:r>
            <a:endParaRPr kumimoji="0" lang="en-US" sz="1051" b="0" i="0" u="none" strike="noStrike" kern="0" cap="none" spc="0" normalizeH="0" baseline="0" noProof="0" dirty="0">
              <a:ln>
                <a:noFill/>
              </a:ln>
              <a:solidFill>
                <a:prstClr val="white"/>
              </a:solidFill>
              <a:effectLst/>
              <a:uLnTx/>
              <a:uFillTx/>
              <a:latin typeface="Verdana"/>
              <a:ea typeface="+mn-ea"/>
              <a:cs typeface="Arial" panose="020B0604020202020204" pitchFamily="34" charset="0"/>
            </a:endParaRPr>
          </a:p>
        </p:txBody>
      </p:sp>
      <p:sp>
        <p:nvSpPr>
          <p:cNvPr id="25" name="Rectangle 24">
            <a:extLst>
              <a:ext uri="{FF2B5EF4-FFF2-40B4-BE49-F238E27FC236}">
                <a16:creationId xmlns:a16="http://schemas.microsoft.com/office/drawing/2014/main" id="{85FC97B8-99DE-447F-B4C7-9EC869768A60}"/>
              </a:ext>
            </a:extLst>
          </p:cNvPr>
          <p:cNvSpPr/>
          <p:nvPr/>
        </p:nvSpPr>
        <p:spPr>
          <a:xfrm>
            <a:off x="7257661" y="1190626"/>
            <a:ext cx="2159877" cy="456426"/>
          </a:xfrm>
          <a:prstGeom prst="rect">
            <a:avLst/>
          </a:prstGeom>
          <a:solidFill>
            <a:schemeClr val="accent3"/>
          </a:solidFill>
          <a:ln w="25400" cap="flat" cmpd="sng" algn="ctr">
            <a:noFill/>
            <a:prstDash val="solid"/>
          </a:ln>
          <a:effectLst/>
        </p:spPr>
        <p:txBody>
          <a:bodyPr lIns="91428" tIns="45715" rIns="91428" bIns="45715"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de-DE" sz="1051" b="0" i="0" u="none" strike="noStrike" kern="0" cap="none" spc="0" normalizeH="0" baseline="0" noProof="0" dirty="0">
                <a:ln>
                  <a:noFill/>
                </a:ln>
                <a:solidFill>
                  <a:prstClr val="white"/>
                </a:solidFill>
                <a:effectLst/>
                <a:uLnTx/>
                <a:uFillTx/>
                <a:latin typeface="Verdana"/>
                <a:ea typeface="+mn-ea"/>
                <a:cs typeface="Arial" panose="020B0604020202020204" pitchFamily="34" charset="0"/>
              </a:rPr>
              <a:t>Industry leader in </a:t>
            </a:r>
            <a:r>
              <a:rPr kumimoji="0" lang="en-US" altLang="de-DE" sz="1051" b="1" i="0" u="none" strike="noStrike" kern="0" cap="none" spc="0" normalizeH="0" baseline="0" noProof="0" dirty="0">
                <a:ln>
                  <a:noFill/>
                </a:ln>
                <a:solidFill>
                  <a:prstClr val="white"/>
                </a:solidFill>
                <a:effectLst/>
                <a:uLnTx/>
                <a:uFillTx/>
                <a:latin typeface="Verdana"/>
                <a:ea typeface="+mn-ea"/>
                <a:cs typeface="Arial" panose="020B0604020202020204" pitchFamily="34" charset="0"/>
              </a:rPr>
              <a:t>Application Testing</a:t>
            </a:r>
            <a:endParaRPr kumimoji="0" lang="en-US" sz="1051" b="0" i="0" u="none" strike="noStrike" kern="0" cap="none" spc="0" normalizeH="0" baseline="0" noProof="0" dirty="0">
              <a:ln>
                <a:noFill/>
              </a:ln>
              <a:solidFill>
                <a:prstClr val="white"/>
              </a:solidFill>
              <a:effectLst/>
              <a:uLnTx/>
              <a:uFillTx/>
              <a:latin typeface="Verdana"/>
              <a:ea typeface="+mn-ea"/>
              <a:cs typeface="Arial" panose="020B0604020202020204" pitchFamily="34" charset="0"/>
            </a:endParaRPr>
          </a:p>
        </p:txBody>
      </p:sp>
      <p:sp>
        <p:nvSpPr>
          <p:cNvPr id="26" name="Rectangle 25">
            <a:extLst>
              <a:ext uri="{FF2B5EF4-FFF2-40B4-BE49-F238E27FC236}">
                <a16:creationId xmlns:a16="http://schemas.microsoft.com/office/drawing/2014/main" id="{8A609754-BB65-4F7B-89E5-9459BDAC8326}"/>
              </a:ext>
            </a:extLst>
          </p:cNvPr>
          <p:cNvSpPr/>
          <p:nvPr/>
        </p:nvSpPr>
        <p:spPr>
          <a:xfrm>
            <a:off x="9519252" y="1190626"/>
            <a:ext cx="2159877" cy="456426"/>
          </a:xfrm>
          <a:prstGeom prst="rect">
            <a:avLst/>
          </a:prstGeom>
          <a:solidFill>
            <a:schemeClr val="accent3"/>
          </a:solidFill>
          <a:ln w="25400" cap="flat" cmpd="sng" algn="ctr">
            <a:noFill/>
            <a:prstDash val="solid"/>
          </a:ln>
          <a:effectLst/>
        </p:spPr>
        <p:txBody>
          <a:bodyPr lIns="91428" tIns="45715" rIns="91428" bIns="45715" rtlCol="0" anchor="ctr"/>
          <a:lstStyle/>
          <a:p>
            <a:pPr marL="0" marR="0" lvl="0" indent="0" algn="ctr" defTabSz="914377" rtl="0" eaLnBrk="1" fontAlgn="auto" latinLnBrk="0" hangingPunct="1">
              <a:lnSpc>
                <a:spcPct val="100000"/>
              </a:lnSpc>
              <a:spcBef>
                <a:spcPts val="0"/>
              </a:spcBef>
              <a:spcAft>
                <a:spcPts val="411"/>
              </a:spcAft>
              <a:buClrTx/>
              <a:buSzTx/>
              <a:buFontTx/>
              <a:buNone/>
              <a:tabLst/>
              <a:defRPr/>
            </a:pPr>
            <a:r>
              <a:rPr kumimoji="0" lang="en-US" altLang="de-DE" sz="1051" b="1" i="0" u="none" strike="noStrike" kern="0" cap="none" spc="0" normalizeH="0" baseline="0" noProof="0" dirty="0">
                <a:ln>
                  <a:noFill/>
                </a:ln>
                <a:solidFill>
                  <a:prstClr val="white"/>
                </a:solidFill>
                <a:effectLst/>
                <a:uLnTx/>
                <a:uFillTx/>
                <a:latin typeface="Verdana"/>
                <a:ea typeface="+mn-ea"/>
                <a:cs typeface="Arial" panose="020B0604020202020204" pitchFamily="34" charset="0"/>
              </a:rPr>
              <a:t>Industry Thought Leadership</a:t>
            </a:r>
            <a:endParaRPr kumimoji="0" lang="en-US" altLang="de-DE" sz="1051" b="0" i="0" u="none" strike="noStrike" kern="0" cap="none" spc="0" normalizeH="0" baseline="0" noProof="0" dirty="0">
              <a:ln>
                <a:noFill/>
              </a:ln>
              <a:solidFill>
                <a:prstClr val="white"/>
              </a:solidFill>
              <a:effectLst/>
              <a:uLnTx/>
              <a:uFillTx/>
              <a:latin typeface="Verdana"/>
              <a:ea typeface="+mn-ea"/>
              <a:cs typeface="Arial" panose="020B0604020202020204" pitchFamily="34" charset="0"/>
            </a:endParaRPr>
          </a:p>
        </p:txBody>
      </p:sp>
      <p:pic>
        <p:nvPicPr>
          <p:cNvPr id="27" name="Picture 4" descr="File:Microsoft logo and wordmark.svg">
            <a:hlinkClick r:id="rId2"/>
            <a:extLst>
              <a:ext uri="{FF2B5EF4-FFF2-40B4-BE49-F238E27FC236}">
                <a16:creationId xmlns:a16="http://schemas.microsoft.com/office/drawing/2014/main" id="{931E6E44-52FB-4BB1-A278-427FE2F709F6}"/>
              </a:ext>
            </a:extLst>
          </p:cNvPr>
          <p:cNvPicPr>
            <a:picLocks noChangeAspect="1" noChangeArrowheads="1"/>
          </p:cNvPicPr>
          <p:nvPr/>
        </p:nvPicPr>
        <p:blipFill>
          <a:blip r:embed="rId3" cstate="print"/>
          <a:stretch>
            <a:fillRect/>
          </a:stretch>
        </p:blipFill>
        <p:spPr bwMode="auto">
          <a:xfrm>
            <a:off x="601692" y="5923304"/>
            <a:ext cx="1085897" cy="228146"/>
          </a:xfrm>
          <a:prstGeom prst="rect">
            <a:avLst/>
          </a:prstGeom>
          <a:noFill/>
          <a:ln>
            <a:noFill/>
          </a:ln>
          <a:effectLst/>
        </p:spPr>
      </p:pic>
      <p:pic>
        <p:nvPicPr>
          <p:cNvPr id="28" name="Picture 122" descr="IBMlogo">
            <a:extLst>
              <a:ext uri="{FF2B5EF4-FFF2-40B4-BE49-F238E27FC236}">
                <a16:creationId xmlns:a16="http://schemas.microsoft.com/office/drawing/2014/main" id="{AD43C8D0-4C49-4C71-A6FD-C1A5C82A4C9C}"/>
              </a:ext>
            </a:extLst>
          </p:cNvPr>
          <p:cNvPicPr>
            <a:picLocks noChangeAspect="1" noChangeArrowheads="1"/>
          </p:cNvPicPr>
          <p:nvPr/>
        </p:nvPicPr>
        <p:blipFill>
          <a:blip r:embed="rId4" cstate="print"/>
          <a:stretch>
            <a:fillRect/>
          </a:stretch>
        </p:blipFill>
        <p:spPr bwMode="auto">
          <a:xfrm>
            <a:off x="1723278" y="5862571"/>
            <a:ext cx="626519" cy="321003"/>
          </a:xfrm>
          <a:prstGeom prst="rect">
            <a:avLst/>
          </a:prstGeom>
          <a:noFill/>
          <a:ln>
            <a:noFill/>
          </a:ln>
          <a:effectLst/>
        </p:spPr>
      </p:pic>
      <p:pic>
        <p:nvPicPr>
          <p:cNvPr id="29" name="Picture 2" descr="http://www.infostretch.com/images/M_community/PerfectoLogoTran.png">
            <a:extLst>
              <a:ext uri="{FF2B5EF4-FFF2-40B4-BE49-F238E27FC236}">
                <a16:creationId xmlns:a16="http://schemas.microsoft.com/office/drawing/2014/main" id="{397FA504-E14E-4295-9BDD-DEC8A6FE1B3C}"/>
              </a:ext>
            </a:extLst>
          </p:cNvPr>
          <p:cNvPicPr>
            <a:picLocks noChangeAspect="1" noChangeArrowheads="1"/>
          </p:cNvPicPr>
          <p:nvPr/>
        </p:nvPicPr>
        <p:blipFill rotWithShape="1">
          <a:blip r:embed="rId5" cstate="print"/>
          <a:stretch/>
        </p:blipFill>
        <p:spPr bwMode="auto">
          <a:xfrm>
            <a:off x="4457704" y="5891180"/>
            <a:ext cx="731944" cy="375298"/>
          </a:xfrm>
          <a:prstGeom prst="rect">
            <a:avLst/>
          </a:prstGeom>
          <a:noFill/>
          <a:ln>
            <a:noFill/>
          </a:ln>
          <a:effectLst/>
        </p:spPr>
      </p:pic>
      <p:pic>
        <p:nvPicPr>
          <p:cNvPr id="30" name="Picture 1" descr="D:\Users\rosonar\Desktop\CA LISA.bmp">
            <a:extLst>
              <a:ext uri="{FF2B5EF4-FFF2-40B4-BE49-F238E27FC236}">
                <a16:creationId xmlns:a16="http://schemas.microsoft.com/office/drawing/2014/main" id="{CF91BAAE-30AE-4B24-A901-37A8B249CBDB}"/>
              </a:ext>
            </a:extLst>
          </p:cNvPr>
          <p:cNvPicPr>
            <a:picLocks noChangeAspect="1" noChangeArrowheads="1"/>
          </p:cNvPicPr>
          <p:nvPr/>
        </p:nvPicPr>
        <p:blipFill rotWithShape="1">
          <a:blip r:embed="rId6" cstate="print"/>
          <a:srcRect t="32632" b="32632"/>
          <a:stretch/>
        </p:blipFill>
        <p:spPr bwMode="auto">
          <a:xfrm>
            <a:off x="3397090" y="5898959"/>
            <a:ext cx="992754" cy="337005"/>
          </a:xfrm>
          <a:prstGeom prst="rect">
            <a:avLst/>
          </a:prstGeom>
          <a:noFill/>
          <a:ln>
            <a:noFill/>
          </a:ln>
          <a:effectLst/>
        </p:spPr>
      </p:pic>
      <p:pic>
        <p:nvPicPr>
          <p:cNvPr id="31" name="Picture 143">
            <a:extLst>
              <a:ext uri="{FF2B5EF4-FFF2-40B4-BE49-F238E27FC236}">
                <a16:creationId xmlns:a16="http://schemas.microsoft.com/office/drawing/2014/main" id="{C5E5EF06-8C73-4071-B010-B1B8F66A08EB}"/>
              </a:ext>
            </a:extLst>
          </p:cNvPr>
          <p:cNvPicPr>
            <a:picLocks noChangeAspect="1" noChangeArrowheads="1"/>
          </p:cNvPicPr>
          <p:nvPr/>
        </p:nvPicPr>
        <p:blipFill>
          <a:blip r:embed="rId7" cstate="print"/>
          <a:stretch>
            <a:fillRect/>
          </a:stretch>
        </p:blipFill>
        <p:spPr bwMode="auto">
          <a:xfrm>
            <a:off x="6144978" y="5870967"/>
            <a:ext cx="929595" cy="332821"/>
          </a:xfrm>
          <a:prstGeom prst="rect">
            <a:avLst/>
          </a:prstGeom>
          <a:noFill/>
          <a:ln>
            <a:noFill/>
          </a:ln>
          <a:effectLst/>
        </p:spPr>
      </p:pic>
      <p:pic>
        <p:nvPicPr>
          <p:cNvPr id="32" name="Picture 2" descr="D:\September\Experitest.jpg">
            <a:extLst>
              <a:ext uri="{FF2B5EF4-FFF2-40B4-BE49-F238E27FC236}">
                <a16:creationId xmlns:a16="http://schemas.microsoft.com/office/drawing/2014/main" id="{7C6058B1-78DF-4FCC-8321-2BDA65580A2C}"/>
              </a:ext>
            </a:extLst>
          </p:cNvPr>
          <p:cNvPicPr>
            <a:picLocks noChangeAspect="1" noChangeArrowheads="1"/>
          </p:cNvPicPr>
          <p:nvPr/>
        </p:nvPicPr>
        <p:blipFill>
          <a:blip r:embed="rId8" cstate="print"/>
          <a:stretch>
            <a:fillRect/>
          </a:stretch>
        </p:blipFill>
        <p:spPr bwMode="auto">
          <a:xfrm>
            <a:off x="5239695" y="5891180"/>
            <a:ext cx="881547" cy="292394"/>
          </a:xfrm>
          <a:prstGeom prst="rect">
            <a:avLst/>
          </a:prstGeom>
          <a:noFill/>
          <a:ln>
            <a:noFill/>
          </a:ln>
          <a:effectLst/>
        </p:spPr>
      </p:pic>
      <p:pic>
        <p:nvPicPr>
          <p:cNvPr id="33" name="Picture 18" descr="https://encrypted-tbn3.gstatic.com/images?q=tbn:ANd9GcSHoGuA6tTQ3HZ5An5_7RAQ-Se9WFHsGtdINiOa47Vd9ZJn4CW6nqhnm-0">
            <a:extLst>
              <a:ext uri="{FF2B5EF4-FFF2-40B4-BE49-F238E27FC236}">
                <a16:creationId xmlns:a16="http://schemas.microsoft.com/office/drawing/2014/main" id="{9AB4D204-4560-49E1-80AD-96315F1D3208}"/>
              </a:ext>
            </a:extLst>
          </p:cNvPr>
          <p:cNvPicPr>
            <a:picLocks noChangeAspect="1" noChangeArrowheads="1"/>
          </p:cNvPicPr>
          <p:nvPr/>
        </p:nvPicPr>
        <p:blipFill>
          <a:blip r:embed="rId9" cstate="print"/>
          <a:stretch>
            <a:fillRect/>
          </a:stretch>
        </p:blipFill>
        <p:spPr bwMode="auto">
          <a:xfrm>
            <a:off x="10055194" y="5911740"/>
            <a:ext cx="758162" cy="251274"/>
          </a:xfrm>
          <a:prstGeom prst="rect">
            <a:avLst/>
          </a:prstGeom>
          <a:noFill/>
          <a:ln>
            <a:noFill/>
          </a:ln>
          <a:effectLst/>
        </p:spPr>
      </p:pic>
      <p:pic>
        <p:nvPicPr>
          <p:cNvPr id="34" name="Picture 8" descr="https://encrypted-tbn3.gstatic.com/images?q=tbn:ANd9GcQQwR35zEz7AYHwK6FE2IjedvPpKKIWZiT_xMubw07QNe_MjMhT8AiVaCc">
            <a:hlinkClick r:id="rId10"/>
            <a:extLst>
              <a:ext uri="{FF2B5EF4-FFF2-40B4-BE49-F238E27FC236}">
                <a16:creationId xmlns:a16="http://schemas.microsoft.com/office/drawing/2014/main" id="{96F5626A-EE2E-4358-A409-8CB1FA0D782B}"/>
              </a:ext>
            </a:extLst>
          </p:cNvPr>
          <p:cNvPicPr>
            <a:picLocks noChangeAspect="1" noChangeArrowheads="1"/>
          </p:cNvPicPr>
          <p:nvPr/>
        </p:nvPicPr>
        <p:blipFill>
          <a:blip r:embed="rId11" cstate="print"/>
          <a:stretch>
            <a:fillRect/>
          </a:stretch>
        </p:blipFill>
        <p:spPr bwMode="auto">
          <a:xfrm>
            <a:off x="10935558" y="5924605"/>
            <a:ext cx="624721" cy="225544"/>
          </a:xfrm>
          <a:prstGeom prst="rect">
            <a:avLst/>
          </a:prstGeom>
          <a:noFill/>
          <a:ln>
            <a:noFill/>
          </a:ln>
          <a:effectLst/>
        </p:spPr>
      </p:pic>
      <p:pic>
        <p:nvPicPr>
          <p:cNvPr id="35" name="Picture 9" descr="http://www.oracleimg.com/admin/images/ocom/hp/oralogo_small.gif">
            <a:extLst>
              <a:ext uri="{FF2B5EF4-FFF2-40B4-BE49-F238E27FC236}">
                <a16:creationId xmlns:a16="http://schemas.microsoft.com/office/drawing/2014/main" id="{45FB4013-2620-44E9-AAB5-834EC628ECC7}"/>
              </a:ext>
            </a:extLst>
          </p:cNvPr>
          <p:cNvPicPr>
            <a:picLocks noChangeAspect="1" noChangeArrowheads="1"/>
          </p:cNvPicPr>
          <p:nvPr/>
        </p:nvPicPr>
        <p:blipFill>
          <a:blip r:embed="rId12" cstate="print"/>
          <a:stretch>
            <a:fillRect/>
          </a:stretch>
        </p:blipFill>
        <p:spPr bwMode="auto">
          <a:xfrm>
            <a:off x="7070167" y="5961891"/>
            <a:ext cx="1141465" cy="150973"/>
          </a:xfrm>
          <a:prstGeom prst="rect">
            <a:avLst/>
          </a:prstGeom>
          <a:noFill/>
          <a:ln>
            <a:noFill/>
          </a:ln>
          <a:effectLst/>
        </p:spPr>
      </p:pic>
      <p:pic>
        <p:nvPicPr>
          <p:cNvPr id="36" name="Picture 10" descr="image007">
            <a:extLst>
              <a:ext uri="{FF2B5EF4-FFF2-40B4-BE49-F238E27FC236}">
                <a16:creationId xmlns:a16="http://schemas.microsoft.com/office/drawing/2014/main" id="{304505BC-575D-479A-930D-07655F882C30}"/>
              </a:ext>
            </a:extLst>
          </p:cNvPr>
          <p:cNvPicPr>
            <a:picLocks noChangeAspect="1" noChangeArrowheads="1"/>
          </p:cNvPicPr>
          <p:nvPr/>
        </p:nvPicPr>
        <p:blipFill>
          <a:blip r:embed="rId13" cstate="print"/>
          <a:stretch>
            <a:fillRect/>
          </a:stretch>
        </p:blipFill>
        <p:spPr bwMode="auto">
          <a:xfrm>
            <a:off x="8263498" y="5877654"/>
            <a:ext cx="740388" cy="319447"/>
          </a:xfrm>
          <a:prstGeom prst="rect">
            <a:avLst/>
          </a:prstGeom>
          <a:noFill/>
          <a:ln>
            <a:noFill/>
          </a:ln>
          <a:effectLst/>
        </p:spPr>
      </p:pic>
      <p:pic>
        <p:nvPicPr>
          <p:cNvPr id="37" name="Picture 4" descr="http://upload.wikimedia.org/wikipedia/en/7/7c/Neotys-logo.png">
            <a:extLst>
              <a:ext uri="{FF2B5EF4-FFF2-40B4-BE49-F238E27FC236}">
                <a16:creationId xmlns:a16="http://schemas.microsoft.com/office/drawing/2014/main" id="{21BA4FA5-D338-471F-8D18-5CA51E14822F}"/>
              </a:ext>
            </a:extLst>
          </p:cNvPr>
          <p:cNvPicPr>
            <a:picLocks noChangeAspect="1" noChangeArrowheads="1"/>
          </p:cNvPicPr>
          <p:nvPr/>
        </p:nvPicPr>
        <p:blipFill>
          <a:blip r:embed="rId14" cstate="print"/>
          <a:stretch>
            <a:fillRect/>
          </a:stretch>
        </p:blipFill>
        <p:spPr bwMode="auto">
          <a:xfrm>
            <a:off x="9126092" y="5898959"/>
            <a:ext cx="806896" cy="276837"/>
          </a:xfrm>
          <a:prstGeom prst="rect">
            <a:avLst/>
          </a:prstGeom>
          <a:noFill/>
          <a:ln>
            <a:noFill/>
          </a:ln>
          <a:effectLst/>
        </p:spPr>
      </p:pic>
      <p:pic>
        <p:nvPicPr>
          <p:cNvPr id="38" name="Picture 9" descr="D:\Users\piyjha\Desktop\play button.png">
            <a:extLst>
              <a:ext uri="{FF2B5EF4-FFF2-40B4-BE49-F238E27FC236}">
                <a16:creationId xmlns:a16="http://schemas.microsoft.com/office/drawing/2014/main" id="{43A8C94B-C2B5-446D-870A-314EA2491548}"/>
              </a:ext>
            </a:extLst>
          </p:cNvPr>
          <p:cNvPicPr>
            <a:picLocks noChangeAspect="1" noChangeArrowheads="1"/>
          </p:cNvPicPr>
          <p:nvPr/>
        </p:nvPicPr>
        <p:blipFill>
          <a:blip r:embed="rId15" cstate="print"/>
          <a:srcRect/>
          <a:stretch>
            <a:fillRect/>
          </a:stretch>
        </p:blipFill>
        <p:spPr bwMode="auto">
          <a:xfrm>
            <a:off x="6739210" y="5014178"/>
            <a:ext cx="715102" cy="698854"/>
          </a:xfrm>
          <a:prstGeom prst="rect">
            <a:avLst/>
          </a:prstGeom>
          <a:noFill/>
          <a:effectLst/>
        </p:spPr>
      </p:pic>
      <p:sp>
        <p:nvSpPr>
          <p:cNvPr id="39" name="Rectangle 21">
            <a:extLst>
              <a:ext uri="{FF2B5EF4-FFF2-40B4-BE49-F238E27FC236}">
                <a16:creationId xmlns:a16="http://schemas.microsoft.com/office/drawing/2014/main" id="{AABE48D7-1A76-41BC-8413-F79E5133E257}"/>
              </a:ext>
            </a:extLst>
          </p:cNvPr>
          <p:cNvSpPr/>
          <p:nvPr/>
        </p:nvSpPr>
        <p:spPr>
          <a:xfrm>
            <a:off x="361184" y="5088311"/>
            <a:ext cx="6351217" cy="558880"/>
          </a:xfrm>
          <a:prstGeom prst="rect">
            <a:avLst/>
          </a:prstGeom>
          <a:effectLst/>
        </p:spPr>
        <p:txBody>
          <a:bodyPr wrap="square" lIns="91419" tIns="45708" rIns="91419" bIns="45708">
            <a:spAutoFit/>
          </a:bodyPr>
          <a:lstStyle/>
          <a:p>
            <a:pPr marL="0" marR="0" lvl="1" indent="0" algn="ctr" defTabSz="91437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12ABDB"/>
                </a:solidFill>
                <a:effectLst/>
                <a:uLnTx/>
                <a:uFillTx/>
                <a:latin typeface="Verdana"/>
                <a:ea typeface="+mn-ea"/>
                <a:cs typeface="Arial" panose="020B0604020202020204" pitchFamily="34" charset="0"/>
              </a:rPr>
              <a:t>Outcome based MTS | Test Ecosystem Services | Test Consulting | Transformational Services | Test Industrialization | Zero Defect Development- Zero Touch Testing | Next Generation Testing - Robotics Automation</a:t>
            </a:r>
          </a:p>
        </p:txBody>
      </p:sp>
      <p:sp>
        <p:nvSpPr>
          <p:cNvPr id="40" name="Round Same Side Corner Rectangle 42">
            <a:extLst>
              <a:ext uri="{FF2B5EF4-FFF2-40B4-BE49-F238E27FC236}">
                <a16:creationId xmlns:a16="http://schemas.microsoft.com/office/drawing/2014/main" id="{C19AA8D0-7914-482D-A609-897EB0E4A07E}"/>
              </a:ext>
            </a:extLst>
          </p:cNvPr>
          <p:cNvSpPr/>
          <p:nvPr/>
        </p:nvSpPr>
        <p:spPr bwMode="auto">
          <a:xfrm>
            <a:off x="478783" y="1766833"/>
            <a:ext cx="3270623" cy="471655"/>
          </a:xfrm>
          <a:prstGeom prst="round2SameRect">
            <a:avLst>
              <a:gd name="adj1" fmla="val 0"/>
              <a:gd name="adj2" fmla="val 0"/>
            </a:avLst>
          </a:prstGeom>
          <a:solidFill>
            <a:schemeClr val="tx2"/>
          </a:solidFill>
          <a:ln w="6350" cap="flat" cmpd="sng" algn="ctr">
            <a:noFill/>
            <a:prstDash val="solid"/>
            <a:round/>
            <a:headEnd type="none" w="med" len="med"/>
            <a:tailEnd type="none" w="med" len="med"/>
          </a:ln>
          <a:effectLst/>
        </p:spPr>
        <p:txBody>
          <a:bodyPr vert="horz" wrap="square" lIns="124627" tIns="62316" rIns="124627" bIns="62316" numCol="1" rtlCol="0" anchor="ctr" anchorCtr="0" compatLnSpc="1">
            <a:prstTxWarp prst="textNoShape">
              <a:avLst/>
            </a:prstTxWarp>
          </a:bodyPr>
          <a:lstStyle/>
          <a:p>
            <a:pPr marL="0" marR="0" lvl="0" indent="0" algn="ctr" defTabSz="623119" rtl="0" eaLnBrk="1" fontAlgn="auto" latinLnBrk="0" hangingPunct="1">
              <a:lnSpc>
                <a:spcPct val="110000"/>
              </a:lnSpc>
              <a:spcBef>
                <a:spcPct val="20000"/>
              </a:spcBef>
              <a:spcAft>
                <a:spcPts val="0"/>
              </a:spcAft>
              <a:buClr>
                <a:srgbClr val="009BCC"/>
              </a:buClr>
              <a:buSzTx/>
              <a:buFontTx/>
              <a:buNone/>
              <a:tabLst/>
              <a:defRPr/>
            </a:pPr>
            <a:r>
              <a:rPr kumimoji="0" lang="en-US" sz="1051" b="1" i="0" u="none" strike="noStrike" kern="0" cap="none" spc="0" normalizeH="0" baseline="0" noProof="0" dirty="0">
                <a:ln>
                  <a:noFill/>
                </a:ln>
                <a:solidFill>
                  <a:prstClr val="white"/>
                </a:solidFill>
                <a:effectLst/>
                <a:uLnTx/>
                <a:uFillTx/>
                <a:latin typeface="Verdana"/>
                <a:ea typeface="+mn-ea"/>
                <a:cs typeface="Arial" panose="020B0604020202020204" pitchFamily="34" charset="0"/>
              </a:rPr>
              <a:t>25+ years into Transforming QA for Organizations across the globe</a:t>
            </a:r>
          </a:p>
        </p:txBody>
      </p:sp>
      <p:sp>
        <p:nvSpPr>
          <p:cNvPr id="41" name="Rectangle 40">
            <a:extLst>
              <a:ext uri="{FF2B5EF4-FFF2-40B4-BE49-F238E27FC236}">
                <a16:creationId xmlns:a16="http://schemas.microsoft.com/office/drawing/2014/main" id="{1D563AFE-B05D-416A-96DD-15769EE7CECF}"/>
              </a:ext>
            </a:extLst>
          </p:cNvPr>
          <p:cNvSpPr/>
          <p:nvPr/>
        </p:nvSpPr>
        <p:spPr bwMode="auto">
          <a:xfrm>
            <a:off x="478787" y="2276465"/>
            <a:ext cx="3270623" cy="495985"/>
          </a:xfrm>
          <a:prstGeom prst="rect">
            <a:avLst/>
          </a:prstGeom>
          <a:noFill/>
          <a:ln w="6350" cap="flat" cmpd="sng" algn="ctr">
            <a:solidFill>
              <a:schemeClr val="accent1"/>
            </a:solidFill>
            <a:prstDash val="solid"/>
            <a:round/>
            <a:headEnd type="none" w="med" len="med"/>
            <a:tailEnd type="none" w="med" len="med"/>
          </a:ln>
          <a:effectLst/>
        </p:spPr>
        <p:txBody>
          <a:bodyPr vert="horz" wrap="none" lIns="124627" tIns="62316" rIns="124627" bIns="62316" numCol="1" rtlCol="0" anchor="ctr" anchorCtr="0" compatLnSpc="1">
            <a:prstTxWarp prst="textNoShape">
              <a:avLst/>
            </a:prstTxWarp>
          </a:bodyPr>
          <a:lstStyle/>
          <a:p>
            <a:pPr marL="0" marR="0" lvl="0" indent="0" algn="ctr" defTabSz="1246241" rtl="0" eaLnBrk="0" fontAlgn="base" latinLnBrk="0" hangingPunct="0">
              <a:lnSpc>
                <a:spcPct val="85000"/>
              </a:lnSpc>
              <a:spcBef>
                <a:spcPct val="0"/>
              </a:spcBef>
              <a:spcAft>
                <a:spcPct val="0"/>
              </a:spcAft>
              <a:buClrTx/>
              <a:buSzTx/>
              <a:buFontTx/>
              <a:buNone/>
              <a:tabLst/>
              <a:defRPr/>
            </a:pPr>
            <a:endParaRPr kumimoji="0" lang="en-US" sz="1400" b="1" i="0" u="none" strike="noStrike" kern="0" cap="none" spc="0" normalizeH="0" baseline="0" noProof="0" dirty="0">
              <a:ln>
                <a:noFill/>
              </a:ln>
              <a:solidFill>
                <a:srgbClr val="998C85">
                  <a:lumMod val="50000"/>
                </a:srgbClr>
              </a:solidFill>
              <a:effectLst/>
              <a:uLnTx/>
              <a:uFillTx/>
              <a:latin typeface="Verdana"/>
              <a:ea typeface="+mn-ea"/>
              <a:cs typeface="Arial" panose="020B0604020202020204" pitchFamily="34" charset="0"/>
            </a:endParaRPr>
          </a:p>
        </p:txBody>
      </p:sp>
      <p:sp>
        <p:nvSpPr>
          <p:cNvPr id="42" name="Rectangle 41">
            <a:extLst>
              <a:ext uri="{FF2B5EF4-FFF2-40B4-BE49-F238E27FC236}">
                <a16:creationId xmlns:a16="http://schemas.microsoft.com/office/drawing/2014/main" id="{8BD4E307-A955-4A9F-9C9B-8382F6F09A38}"/>
              </a:ext>
            </a:extLst>
          </p:cNvPr>
          <p:cNvSpPr/>
          <p:nvPr/>
        </p:nvSpPr>
        <p:spPr>
          <a:xfrm>
            <a:off x="732467" y="2338168"/>
            <a:ext cx="3025144" cy="372579"/>
          </a:xfrm>
          <a:prstGeom prst="rect">
            <a:avLst/>
          </a:prstGeom>
          <a:effectLst/>
        </p:spPr>
        <p:txBody>
          <a:bodyPr lIns="91419" tIns="45708" rIns="91419" bIns="45708">
            <a:spAutoFit/>
          </a:bodyPr>
          <a:lstStyle/>
          <a:p>
            <a:pPr marL="0" marR="0" lvl="0" indent="0" algn="l" defTabSz="914377" rtl="0" eaLnBrk="1" fontAlgn="auto" latinLnBrk="0" hangingPunct="1">
              <a:lnSpc>
                <a:spcPct val="100000"/>
              </a:lnSpc>
              <a:spcBef>
                <a:spcPts val="0"/>
              </a:spcBef>
              <a:spcAft>
                <a:spcPts val="301"/>
              </a:spcAft>
              <a:buClrTx/>
              <a:buSzTx/>
              <a:buFontTx/>
              <a:buNone/>
              <a:tabLst/>
              <a:defRPr/>
            </a:pPr>
            <a:r>
              <a:rPr kumimoji="0" lang="en-US" altLang="de-DE" sz="900" b="0" i="0" u="none" strike="noStrike" kern="0" cap="none" spc="0" normalizeH="0" baseline="0" noProof="0" dirty="0">
                <a:ln>
                  <a:noFill/>
                </a:ln>
                <a:solidFill>
                  <a:srgbClr val="263147"/>
                </a:solidFill>
                <a:effectLst/>
                <a:uLnTx/>
                <a:uFillTx/>
                <a:latin typeface="Verdana"/>
                <a:ea typeface="+mn-ea"/>
                <a:cs typeface="Arial" panose="020B0604020202020204" pitchFamily="34" charset="0"/>
              </a:rPr>
              <a:t>Over </a:t>
            </a:r>
            <a:r>
              <a:rPr kumimoji="0" lang="en-US" altLang="de-DE" sz="900" b="1" i="0" u="none" strike="noStrike" kern="0" cap="none" spc="0" normalizeH="0" baseline="0" noProof="0" dirty="0">
                <a:ln>
                  <a:noFill/>
                </a:ln>
                <a:solidFill>
                  <a:srgbClr val="263147"/>
                </a:solidFill>
                <a:effectLst/>
                <a:uLnTx/>
                <a:uFillTx/>
                <a:latin typeface="Verdana"/>
                <a:ea typeface="+mn-ea"/>
                <a:cs typeface="Arial" panose="020B0604020202020204" pitchFamily="34" charset="0"/>
              </a:rPr>
              <a:t>18,140 career test professionals </a:t>
            </a:r>
            <a:r>
              <a:rPr kumimoji="0" lang="en-US" altLang="de-DE" sz="900" b="0" i="0" u="none" strike="noStrike" kern="0" cap="none" spc="0" normalizeH="0" baseline="0" noProof="0" dirty="0">
                <a:ln>
                  <a:noFill/>
                </a:ln>
                <a:solidFill>
                  <a:srgbClr val="263147"/>
                </a:solidFill>
                <a:effectLst/>
                <a:uLnTx/>
                <a:uFillTx/>
                <a:latin typeface="Verdana"/>
                <a:ea typeface="+mn-ea"/>
                <a:cs typeface="Arial" panose="020B0604020202020204" pitchFamily="34" charset="0"/>
              </a:rPr>
              <a:t>and </a:t>
            </a:r>
            <a:r>
              <a:rPr kumimoji="0" lang="en-US" altLang="de-DE" sz="900" b="1" i="0" u="none" strike="noStrike" kern="0" cap="none" spc="0" normalizeH="0" baseline="0" noProof="0" dirty="0">
                <a:ln>
                  <a:noFill/>
                </a:ln>
                <a:solidFill>
                  <a:srgbClr val="263147"/>
                </a:solidFill>
                <a:effectLst/>
                <a:uLnTx/>
                <a:uFillTx/>
                <a:latin typeface="Verdana"/>
                <a:ea typeface="+mn-ea"/>
                <a:cs typeface="Arial" panose="020B0604020202020204" pitchFamily="34" charset="0"/>
              </a:rPr>
              <a:t>14,500</a:t>
            </a:r>
            <a:r>
              <a:rPr kumimoji="0" lang="en-US" altLang="de-DE" sz="900" b="0" i="0" u="none" strike="noStrike" kern="0" cap="none" spc="0" normalizeH="0" baseline="0" noProof="0" dirty="0">
                <a:ln>
                  <a:noFill/>
                </a:ln>
                <a:solidFill>
                  <a:srgbClr val="263147"/>
                </a:solidFill>
                <a:effectLst/>
                <a:uLnTx/>
                <a:uFillTx/>
                <a:latin typeface="Verdana"/>
                <a:ea typeface="+mn-ea"/>
                <a:cs typeface="Arial" panose="020B0604020202020204" pitchFamily="34" charset="0"/>
              </a:rPr>
              <a:t>+ application test-capable engineers</a:t>
            </a:r>
          </a:p>
        </p:txBody>
      </p:sp>
      <p:sp>
        <p:nvSpPr>
          <p:cNvPr id="43" name="Rounded Rectangle 53">
            <a:extLst>
              <a:ext uri="{FF2B5EF4-FFF2-40B4-BE49-F238E27FC236}">
                <a16:creationId xmlns:a16="http://schemas.microsoft.com/office/drawing/2014/main" id="{6A6FCA95-0FFF-48B1-90AE-08451D6C4455}"/>
              </a:ext>
            </a:extLst>
          </p:cNvPr>
          <p:cNvSpPr/>
          <p:nvPr/>
        </p:nvSpPr>
        <p:spPr>
          <a:xfrm>
            <a:off x="560976" y="2417995"/>
            <a:ext cx="168245" cy="169676"/>
          </a:xfrm>
          <a:prstGeom prst="roundRect">
            <a:avLst/>
          </a:prstGeom>
          <a:solidFill>
            <a:schemeClr val="accent2">
              <a:lumMod val="20000"/>
              <a:lumOff val="80000"/>
            </a:schemeClr>
          </a:solidFill>
          <a:ln w="12700" cap="flat" cmpd="sng" algn="ctr">
            <a:solidFill>
              <a:schemeClr val="accent2"/>
            </a:solid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998C85">
                  <a:lumMod val="50000"/>
                </a:srgbClr>
              </a:solidFill>
              <a:effectLst/>
              <a:uLnTx/>
              <a:uFillTx/>
              <a:latin typeface="Verdana"/>
              <a:ea typeface="+mn-ea"/>
              <a:cs typeface="Arial" panose="020B0604020202020204" pitchFamily="34" charset="0"/>
            </a:endParaRPr>
          </a:p>
        </p:txBody>
      </p:sp>
      <p:sp>
        <p:nvSpPr>
          <p:cNvPr id="44" name="Rounded Rectangle 54">
            <a:extLst>
              <a:ext uri="{FF2B5EF4-FFF2-40B4-BE49-F238E27FC236}">
                <a16:creationId xmlns:a16="http://schemas.microsoft.com/office/drawing/2014/main" id="{7FEF965C-87EE-4F04-A79D-11F4E7684C87}"/>
              </a:ext>
            </a:extLst>
          </p:cNvPr>
          <p:cNvSpPr/>
          <p:nvPr/>
        </p:nvSpPr>
        <p:spPr>
          <a:xfrm>
            <a:off x="606541" y="2461244"/>
            <a:ext cx="168245" cy="169676"/>
          </a:xfrm>
          <a:prstGeom prst="roundRect">
            <a:avLst/>
          </a:prstGeom>
          <a:solidFill>
            <a:schemeClr val="accent2">
              <a:lumMod val="40000"/>
              <a:lumOff val="60000"/>
            </a:schemeClr>
          </a:solidFill>
          <a:ln w="12700" cap="flat" cmpd="sng" algn="ctr">
            <a:solidFill>
              <a:schemeClr val="accent2"/>
            </a:solid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998C85">
                  <a:lumMod val="50000"/>
                </a:srgbClr>
              </a:solidFill>
              <a:effectLst/>
              <a:uLnTx/>
              <a:uFillTx/>
              <a:latin typeface="Verdana"/>
              <a:ea typeface="+mn-ea"/>
              <a:cs typeface="Arial" panose="020B0604020202020204" pitchFamily="34" charset="0"/>
            </a:endParaRPr>
          </a:p>
        </p:txBody>
      </p:sp>
      <p:sp>
        <p:nvSpPr>
          <p:cNvPr id="45" name="Rectangle 44">
            <a:extLst>
              <a:ext uri="{FF2B5EF4-FFF2-40B4-BE49-F238E27FC236}">
                <a16:creationId xmlns:a16="http://schemas.microsoft.com/office/drawing/2014/main" id="{2069675E-4D2E-4C33-8A02-B047C0F21601}"/>
              </a:ext>
            </a:extLst>
          </p:cNvPr>
          <p:cNvSpPr/>
          <p:nvPr/>
        </p:nvSpPr>
        <p:spPr bwMode="auto">
          <a:xfrm>
            <a:off x="472892" y="2810427"/>
            <a:ext cx="3270623" cy="495985"/>
          </a:xfrm>
          <a:prstGeom prst="rect">
            <a:avLst/>
          </a:prstGeom>
          <a:noFill/>
          <a:ln w="6350" cap="flat" cmpd="sng" algn="ctr">
            <a:solidFill>
              <a:schemeClr val="accent1"/>
            </a:solidFill>
            <a:prstDash val="solid"/>
            <a:round/>
            <a:headEnd type="none" w="med" len="med"/>
            <a:tailEnd type="none" w="med" len="med"/>
          </a:ln>
          <a:effectLst/>
        </p:spPr>
        <p:txBody>
          <a:bodyPr vert="horz" wrap="none" lIns="124627" tIns="62316" rIns="124627" bIns="62316" numCol="1" rtlCol="0" anchor="ctr" anchorCtr="0" compatLnSpc="1">
            <a:prstTxWarp prst="textNoShape">
              <a:avLst/>
            </a:prstTxWarp>
          </a:bodyPr>
          <a:lstStyle/>
          <a:p>
            <a:pPr marL="0" marR="0" lvl="0" indent="0" algn="ctr" defTabSz="1246241" rtl="0" eaLnBrk="0" fontAlgn="base" latinLnBrk="0" hangingPunct="0">
              <a:lnSpc>
                <a:spcPct val="85000"/>
              </a:lnSpc>
              <a:spcBef>
                <a:spcPct val="0"/>
              </a:spcBef>
              <a:spcAft>
                <a:spcPct val="0"/>
              </a:spcAft>
              <a:buClrTx/>
              <a:buSzTx/>
              <a:buFontTx/>
              <a:buNone/>
              <a:tabLst/>
              <a:defRPr/>
            </a:pPr>
            <a:endParaRPr kumimoji="0" lang="en-US" sz="1400" b="1" i="0" u="none" strike="noStrike" kern="0" cap="none" spc="0" normalizeH="0" baseline="0" noProof="0" dirty="0">
              <a:ln>
                <a:noFill/>
              </a:ln>
              <a:solidFill>
                <a:srgbClr val="998C85">
                  <a:lumMod val="50000"/>
                </a:srgbClr>
              </a:solidFill>
              <a:effectLst/>
              <a:uLnTx/>
              <a:uFillTx/>
              <a:latin typeface="Verdana"/>
              <a:ea typeface="+mn-ea"/>
              <a:cs typeface="Arial" panose="020B0604020202020204" pitchFamily="34" charset="0"/>
            </a:endParaRPr>
          </a:p>
        </p:txBody>
      </p:sp>
      <p:sp>
        <p:nvSpPr>
          <p:cNvPr id="46" name="Rectangle 45">
            <a:extLst>
              <a:ext uri="{FF2B5EF4-FFF2-40B4-BE49-F238E27FC236}">
                <a16:creationId xmlns:a16="http://schemas.microsoft.com/office/drawing/2014/main" id="{A0E40EA5-A028-417E-9B03-CC3396E96CC3}"/>
              </a:ext>
            </a:extLst>
          </p:cNvPr>
          <p:cNvSpPr/>
          <p:nvPr/>
        </p:nvSpPr>
        <p:spPr>
          <a:xfrm>
            <a:off x="765098" y="2872130"/>
            <a:ext cx="3025144" cy="372579"/>
          </a:xfrm>
          <a:prstGeom prst="rect">
            <a:avLst/>
          </a:prstGeom>
          <a:effectLst/>
        </p:spPr>
        <p:txBody>
          <a:bodyPr lIns="91419" tIns="45708" rIns="91419" bIns="45708">
            <a:spAutoFit/>
          </a:bodyPr>
          <a:lstStyle/>
          <a:p>
            <a:pPr marL="0" marR="0" lvl="0" indent="0" algn="l" defTabSz="914377" rtl="0" eaLnBrk="1" fontAlgn="auto" latinLnBrk="0" hangingPunct="1">
              <a:lnSpc>
                <a:spcPct val="100000"/>
              </a:lnSpc>
              <a:spcBef>
                <a:spcPts val="0"/>
              </a:spcBef>
              <a:spcAft>
                <a:spcPts val="301"/>
              </a:spcAft>
              <a:buClrTx/>
              <a:buSzTx/>
              <a:buFontTx/>
              <a:buNone/>
              <a:tabLst/>
              <a:defRPr/>
            </a:pPr>
            <a:r>
              <a:rPr kumimoji="0" lang="en-US" altLang="de-DE" sz="900" b="0" i="0" u="none" strike="noStrike" kern="0" cap="none" spc="0" normalizeH="0" baseline="0" noProof="0" dirty="0">
                <a:ln>
                  <a:noFill/>
                </a:ln>
                <a:solidFill>
                  <a:srgbClr val="263147"/>
                </a:solidFill>
                <a:effectLst/>
                <a:uLnTx/>
                <a:uFillTx/>
                <a:latin typeface="Verdana"/>
                <a:ea typeface="+mn-ea"/>
                <a:cs typeface="Arial" panose="020B0604020202020204" pitchFamily="34" charset="0"/>
              </a:rPr>
              <a:t>Thought Leadership with publications like </a:t>
            </a:r>
            <a:r>
              <a:rPr kumimoji="0" lang="en-US" altLang="de-DE" sz="900" b="1" i="0" u="none" strike="noStrike" kern="0" cap="none" spc="0" normalizeH="0" baseline="0" noProof="0" dirty="0">
                <a:ln>
                  <a:noFill/>
                </a:ln>
                <a:solidFill>
                  <a:srgbClr val="263147"/>
                </a:solidFill>
                <a:effectLst/>
                <a:uLnTx/>
                <a:uFillTx/>
                <a:latin typeface="Verdana"/>
                <a:ea typeface="+mn-ea"/>
                <a:cs typeface="Arial" panose="020B0604020202020204" pitchFamily="34" charset="0"/>
              </a:rPr>
              <a:t>TMap NEXT</a:t>
            </a:r>
            <a:r>
              <a:rPr kumimoji="0" lang="en-US" altLang="de-DE" sz="900" b="1" i="0" u="none" strike="noStrike" kern="0" cap="none" spc="0" normalizeH="0" baseline="30000" noProof="0" dirty="0">
                <a:ln>
                  <a:noFill/>
                </a:ln>
                <a:solidFill>
                  <a:srgbClr val="263147"/>
                </a:solidFill>
                <a:effectLst/>
                <a:uLnTx/>
                <a:uFillTx/>
                <a:latin typeface="Verdana"/>
                <a:ea typeface="+mn-ea"/>
                <a:cs typeface="Arial" panose="020B0604020202020204" pitchFamily="34" charset="0"/>
              </a:rPr>
              <a:t>®</a:t>
            </a:r>
            <a:r>
              <a:rPr kumimoji="0" lang="en-US" altLang="de-DE" sz="900" b="1" i="0" u="none" strike="noStrike" kern="0" cap="none" spc="0" normalizeH="0" baseline="0" noProof="0" dirty="0">
                <a:ln>
                  <a:noFill/>
                </a:ln>
                <a:solidFill>
                  <a:srgbClr val="263147"/>
                </a:solidFill>
                <a:effectLst/>
                <a:uLnTx/>
                <a:uFillTx/>
                <a:latin typeface="Verdana"/>
                <a:ea typeface="+mn-ea"/>
                <a:cs typeface="Arial" panose="020B0604020202020204" pitchFamily="34" charset="0"/>
              </a:rPr>
              <a:t> and TPI NEXT</a:t>
            </a:r>
            <a:r>
              <a:rPr kumimoji="0" lang="en-US" altLang="de-DE" sz="900" b="1" i="0" u="none" strike="noStrike" kern="0" cap="none" spc="0" normalizeH="0" baseline="30000" noProof="0" dirty="0">
                <a:ln>
                  <a:noFill/>
                </a:ln>
                <a:solidFill>
                  <a:srgbClr val="263147"/>
                </a:solidFill>
                <a:effectLst/>
                <a:uLnTx/>
                <a:uFillTx/>
                <a:latin typeface="Verdana"/>
                <a:ea typeface="+mn-ea"/>
                <a:cs typeface="Arial" panose="020B0604020202020204" pitchFamily="34" charset="0"/>
              </a:rPr>
              <a:t>®</a:t>
            </a:r>
            <a:r>
              <a:rPr kumimoji="0" lang="en-US" altLang="de-DE" sz="900" b="1" i="0" u="none" strike="noStrike" kern="0" cap="none" spc="0" normalizeH="0" baseline="0" noProof="0" dirty="0">
                <a:ln>
                  <a:noFill/>
                </a:ln>
                <a:solidFill>
                  <a:srgbClr val="263147"/>
                </a:solidFill>
                <a:effectLst/>
                <a:uLnTx/>
                <a:uFillTx/>
                <a:latin typeface="Verdana"/>
                <a:ea typeface="+mn-ea"/>
                <a:cs typeface="Arial" panose="020B0604020202020204" pitchFamily="34" charset="0"/>
              </a:rPr>
              <a:t> World Quality Report </a:t>
            </a:r>
          </a:p>
        </p:txBody>
      </p:sp>
      <p:sp>
        <p:nvSpPr>
          <p:cNvPr id="47" name="Rounded Rectangle 56">
            <a:extLst>
              <a:ext uri="{FF2B5EF4-FFF2-40B4-BE49-F238E27FC236}">
                <a16:creationId xmlns:a16="http://schemas.microsoft.com/office/drawing/2014/main" id="{678289EA-8774-47C2-A92F-B47F3289D231}"/>
              </a:ext>
            </a:extLst>
          </p:cNvPr>
          <p:cNvSpPr/>
          <p:nvPr/>
        </p:nvSpPr>
        <p:spPr>
          <a:xfrm>
            <a:off x="564478" y="2951957"/>
            <a:ext cx="168245" cy="169676"/>
          </a:xfrm>
          <a:prstGeom prst="roundRect">
            <a:avLst/>
          </a:prstGeom>
          <a:solidFill>
            <a:schemeClr val="accent2">
              <a:lumMod val="20000"/>
              <a:lumOff val="80000"/>
            </a:schemeClr>
          </a:solidFill>
          <a:ln w="12700" cap="flat" cmpd="sng" algn="ctr">
            <a:solidFill>
              <a:schemeClr val="accent2"/>
            </a:solid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998C85">
                  <a:lumMod val="50000"/>
                </a:srgbClr>
              </a:solidFill>
              <a:effectLst/>
              <a:uLnTx/>
              <a:uFillTx/>
              <a:latin typeface="Verdana"/>
              <a:ea typeface="+mn-ea"/>
              <a:cs typeface="Arial" panose="020B0604020202020204" pitchFamily="34" charset="0"/>
            </a:endParaRPr>
          </a:p>
        </p:txBody>
      </p:sp>
      <p:sp>
        <p:nvSpPr>
          <p:cNvPr id="48" name="Rounded Rectangle 57">
            <a:extLst>
              <a:ext uri="{FF2B5EF4-FFF2-40B4-BE49-F238E27FC236}">
                <a16:creationId xmlns:a16="http://schemas.microsoft.com/office/drawing/2014/main" id="{A1E3BCA5-E5F7-4A57-901B-2E0D454B94B8}"/>
              </a:ext>
            </a:extLst>
          </p:cNvPr>
          <p:cNvSpPr/>
          <p:nvPr/>
        </p:nvSpPr>
        <p:spPr>
          <a:xfrm>
            <a:off x="610043" y="2995205"/>
            <a:ext cx="168245" cy="169676"/>
          </a:xfrm>
          <a:prstGeom prst="roundRect">
            <a:avLst/>
          </a:prstGeom>
          <a:solidFill>
            <a:schemeClr val="accent2">
              <a:lumMod val="40000"/>
              <a:lumOff val="60000"/>
            </a:schemeClr>
          </a:solidFill>
          <a:ln w="12700" cap="flat" cmpd="sng" algn="ctr">
            <a:solidFill>
              <a:schemeClr val="accent2"/>
            </a:solid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998C85">
                  <a:lumMod val="50000"/>
                </a:srgbClr>
              </a:solidFill>
              <a:effectLst/>
              <a:uLnTx/>
              <a:uFillTx/>
              <a:latin typeface="Verdana"/>
              <a:ea typeface="+mn-ea"/>
              <a:cs typeface="Arial" panose="020B0604020202020204" pitchFamily="34" charset="0"/>
            </a:endParaRPr>
          </a:p>
        </p:txBody>
      </p:sp>
      <p:sp>
        <p:nvSpPr>
          <p:cNvPr id="49" name="Rectangle 48">
            <a:extLst>
              <a:ext uri="{FF2B5EF4-FFF2-40B4-BE49-F238E27FC236}">
                <a16:creationId xmlns:a16="http://schemas.microsoft.com/office/drawing/2014/main" id="{B5C764EB-9FB0-44A3-B993-30938385CC5D}"/>
              </a:ext>
            </a:extLst>
          </p:cNvPr>
          <p:cNvSpPr/>
          <p:nvPr/>
        </p:nvSpPr>
        <p:spPr bwMode="auto">
          <a:xfrm>
            <a:off x="472892" y="3350300"/>
            <a:ext cx="3270623" cy="495985"/>
          </a:xfrm>
          <a:prstGeom prst="rect">
            <a:avLst/>
          </a:prstGeom>
          <a:noFill/>
          <a:ln w="6350" cap="flat" cmpd="sng" algn="ctr">
            <a:solidFill>
              <a:schemeClr val="accent1"/>
            </a:solidFill>
            <a:prstDash val="solid"/>
            <a:round/>
            <a:headEnd type="none" w="med" len="med"/>
            <a:tailEnd type="none" w="med" len="med"/>
          </a:ln>
          <a:effectLst/>
        </p:spPr>
        <p:txBody>
          <a:bodyPr vert="horz" wrap="none" lIns="124627" tIns="62316" rIns="124627" bIns="62316" numCol="1" rtlCol="0" anchor="ctr" anchorCtr="0" compatLnSpc="1">
            <a:prstTxWarp prst="textNoShape">
              <a:avLst/>
            </a:prstTxWarp>
          </a:bodyPr>
          <a:lstStyle/>
          <a:p>
            <a:pPr marL="0" marR="0" lvl="0" indent="0" algn="ctr" defTabSz="1246241" rtl="0" eaLnBrk="0" fontAlgn="base" latinLnBrk="0" hangingPunct="0">
              <a:lnSpc>
                <a:spcPct val="85000"/>
              </a:lnSpc>
              <a:spcBef>
                <a:spcPct val="0"/>
              </a:spcBef>
              <a:spcAft>
                <a:spcPct val="0"/>
              </a:spcAft>
              <a:buClrTx/>
              <a:buSzTx/>
              <a:buFontTx/>
              <a:buNone/>
              <a:tabLst/>
              <a:defRPr/>
            </a:pPr>
            <a:endParaRPr kumimoji="0" lang="en-US" sz="1400" b="1" i="0" u="none" strike="noStrike" kern="0" cap="none" spc="0" normalizeH="0" baseline="0" noProof="0" dirty="0">
              <a:ln>
                <a:noFill/>
              </a:ln>
              <a:solidFill>
                <a:srgbClr val="998C85">
                  <a:lumMod val="50000"/>
                </a:srgbClr>
              </a:solidFill>
              <a:effectLst/>
              <a:uLnTx/>
              <a:uFillTx/>
              <a:latin typeface="Verdana"/>
              <a:ea typeface="+mn-ea"/>
              <a:cs typeface="Arial" panose="020B0604020202020204" pitchFamily="34" charset="0"/>
            </a:endParaRPr>
          </a:p>
        </p:txBody>
      </p:sp>
      <p:sp>
        <p:nvSpPr>
          <p:cNvPr id="50" name="Rectangle 49">
            <a:extLst>
              <a:ext uri="{FF2B5EF4-FFF2-40B4-BE49-F238E27FC236}">
                <a16:creationId xmlns:a16="http://schemas.microsoft.com/office/drawing/2014/main" id="{85DE6F81-24D9-497D-94B5-FCD758ABCFD6}"/>
              </a:ext>
            </a:extLst>
          </p:cNvPr>
          <p:cNvSpPr/>
          <p:nvPr/>
        </p:nvSpPr>
        <p:spPr>
          <a:xfrm>
            <a:off x="754022" y="3344389"/>
            <a:ext cx="3025144" cy="507807"/>
          </a:xfrm>
          <a:prstGeom prst="rect">
            <a:avLst/>
          </a:prstGeom>
          <a:effectLst/>
        </p:spPr>
        <p:txBody>
          <a:bodyPr lIns="91419" tIns="45708" rIns="91419" bIns="45708">
            <a:spAutoFit/>
          </a:bodyPr>
          <a:lstStyle/>
          <a:p>
            <a:pPr marL="0" marR="0" lvl="0" indent="0" algn="l" defTabSz="914377" rtl="0" eaLnBrk="1" fontAlgn="auto" latinLnBrk="0" hangingPunct="1">
              <a:lnSpc>
                <a:spcPct val="100000"/>
              </a:lnSpc>
              <a:spcBef>
                <a:spcPts val="0"/>
              </a:spcBef>
              <a:spcAft>
                <a:spcPts val="301"/>
              </a:spcAft>
              <a:buClrTx/>
              <a:buSzTx/>
              <a:buFontTx/>
              <a:buNone/>
              <a:tabLst/>
              <a:defRPr/>
            </a:pPr>
            <a:r>
              <a:rPr kumimoji="0" lang="en-US" altLang="de-DE" sz="900" b="0" i="0" u="none" strike="noStrike" kern="0" cap="none" spc="0" normalizeH="0" baseline="0" noProof="0" dirty="0">
                <a:ln>
                  <a:noFill/>
                </a:ln>
                <a:solidFill>
                  <a:srgbClr val="263147"/>
                </a:solidFill>
                <a:effectLst/>
                <a:uLnTx/>
                <a:uFillTx/>
                <a:latin typeface="Verdana"/>
                <a:ea typeface="+mn-ea"/>
                <a:cs typeface="Arial" panose="020B0604020202020204" pitchFamily="34" charset="0"/>
              </a:rPr>
              <a:t>Focused approach to innovation with </a:t>
            </a:r>
            <a:r>
              <a:rPr kumimoji="0" lang="en-US" altLang="de-DE" sz="900" b="1" i="0" u="none" strike="noStrike" kern="0" cap="none" spc="0" normalizeH="0" baseline="0" noProof="0" dirty="0">
                <a:ln>
                  <a:noFill/>
                </a:ln>
                <a:solidFill>
                  <a:srgbClr val="263147"/>
                </a:solidFill>
                <a:effectLst/>
                <a:uLnTx/>
                <a:uFillTx/>
                <a:latin typeface="Verdana"/>
                <a:ea typeface="+mn-ea"/>
                <a:cs typeface="Arial" panose="020B0604020202020204" pitchFamily="34" charset="0"/>
              </a:rPr>
              <a:t>more than 10 Test Labs </a:t>
            </a:r>
            <a:r>
              <a:rPr kumimoji="0" lang="en-US" altLang="de-DE" sz="900" b="0" i="0" u="none" strike="noStrike" kern="0" cap="none" spc="0" normalizeH="0" baseline="0" noProof="0" dirty="0">
                <a:ln>
                  <a:noFill/>
                </a:ln>
                <a:solidFill>
                  <a:srgbClr val="263147"/>
                </a:solidFill>
                <a:effectLst/>
                <a:uLnTx/>
                <a:uFillTx/>
                <a:latin typeface="Verdana"/>
                <a:ea typeface="+mn-ea"/>
                <a:cs typeface="Arial" panose="020B0604020202020204" pitchFamily="34" charset="0"/>
              </a:rPr>
              <a:t>worldwide and </a:t>
            </a:r>
            <a:r>
              <a:rPr kumimoji="0" lang="en-US" altLang="de-DE" sz="900" b="1" i="0" u="none" strike="noStrike" kern="0" cap="none" spc="0" normalizeH="0" baseline="0" noProof="0" dirty="0">
                <a:ln>
                  <a:noFill/>
                </a:ln>
                <a:solidFill>
                  <a:srgbClr val="263147"/>
                </a:solidFill>
                <a:effectLst/>
                <a:uLnTx/>
                <a:uFillTx/>
                <a:latin typeface="Verdana"/>
                <a:ea typeface="+mn-ea"/>
                <a:cs typeface="Arial" panose="020B0604020202020204" pitchFamily="34" charset="0"/>
              </a:rPr>
              <a:t>100+ testing accelerators</a:t>
            </a:r>
          </a:p>
        </p:txBody>
      </p:sp>
      <p:sp>
        <p:nvSpPr>
          <p:cNvPr id="51" name="Rounded Rectangle 59">
            <a:extLst>
              <a:ext uri="{FF2B5EF4-FFF2-40B4-BE49-F238E27FC236}">
                <a16:creationId xmlns:a16="http://schemas.microsoft.com/office/drawing/2014/main" id="{0E12064A-939C-46C7-A71B-E7D44BC5F26B}"/>
              </a:ext>
            </a:extLst>
          </p:cNvPr>
          <p:cNvSpPr/>
          <p:nvPr/>
        </p:nvSpPr>
        <p:spPr>
          <a:xfrm>
            <a:off x="564478" y="3491830"/>
            <a:ext cx="168245" cy="169676"/>
          </a:xfrm>
          <a:prstGeom prst="roundRect">
            <a:avLst/>
          </a:prstGeom>
          <a:solidFill>
            <a:schemeClr val="accent2">
              <a:lumMod val="20000"/>
              <a:lumOff val="80000"/>
            </a:schemeClr>
          </a:solidFill>
          <a:ln w="12700" cap="flat" cmpd="sng" algn="ctr">
            <a:solidFill>
              <a:schemeClr val="accent2"/>
            </a:solid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998C85">
                  <a:lumMod val="50000"/>
                </a:srgbClr>
              </a:solidFill>
              <a:effectLst/>
              <a:uLnTx/>
              <a:uFillTx/>
              <a:latin typeface="Verdana"/>
              <a:ea typeface="+mn-ea"/>
              <a:cs typeface="Arial" panose="020B0604020202020204" pitchFamily="34" charset="0"/>
            </a:endParaRPr>
          </a:p>
        </p:txBody>
      </p:sp>
      <p:sp>
        <p:nvSpPr>
          <p:cNvPr id="52" name="Rounded Rectangle 60">
            <a:extLst>
              <a:ext uri="{FF2B5EF4-FFF2-40B4-BE49-F238E27FC236}">
                <a16:creationId xmlns:a16="http://schemas.microsoft.com/office/drawing/2014/main" id="{56A3A5BC-5CFF-4B56-B2A4-C6F1D725623D}"/>
              </a:ext>
            </a:extLst>
          </p:cNvPr>
          <p:cNvSpPr/>
          <p:nvPr/>
        </p:nvSpPr>
        <p:spPr>
          <a:xfrm>
            <a:off x="610043" y="3535079"/>
            <a:ext cx="168245" cy="169676"/>
          </a:xfrm>
          <a:prstGeom prst="roundRect">
            <a:avLst/>
          </a:prstGeom>
          <a:solidFill>
            <a:schemeClr val="accent2">
              <a:lumMod val="40000"/>
              <a:lumOff val="60000"/>
            </a:schemeClr>
          </a:solidFill>
          <a:ln w="12700" cap="flat" cmpd="sng" algn="ctr">
            <a:solidFill>
              <a:schemeClr val="accent2"/>
            </a:solid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998C85">
                  <a:lumMod val="50000"/>
                </a:srgbClr>
              </a:solidFill>
              <a:effectLst/>
              <a:uLnTx/>
              <a:uFillTx/>
              <a:latin typeface="Verdana"/>
              <a:ea typeface="+mn-ea"/>
              <a:cs typeface="Arial" panose="020B0604020202020204" pitchFamily="34" charset="0"/>
            </a:endParaRPr>
          </a:p>
        </p:txBody>
      </p:sp>
      <p:sp>
        <p:nvSpPr>
          <p:cNvPr id="53" name="Rectangle 52">
            <a:extLst>
              <a:ext uri="{FF2B5EF4-FFF2-40B4-BE49-F238E27FC236}">
                <a16:creationId xmlns:a16="http://schemas.microsoft.com/office/drawing/2014/main" id="{1BEFD55F-437E-4FBF-8DBB-2915E5C18312}"/>
              </a:ext>
            </a:extLst>
          </p:cNvPr>
          <p:cNvSpPr/>
          <p:nvPr/>
        </p:nvSpPr>
        <p:spPr bwMode="auto">
          <a:xfrm>
            <a:off x="475836" y="3896084"/>
            <a:ext cx="3270623" cy="495985"/>
          </a:xfrm>
          <a:prstGeom prst="rect">
            <a:avLst/>
          </a:prstGeom>
          <a:noFill/>
          <a:ln w="6350" cap="flat" cmpd="sng" algn="ctr">
            <a:solidFill>
              <a:schemeClr val="accent1"/>
            </a:solidFill>
            <a:prstDash val="solid"/>
            <a:round/>
            <a:headEnd type="none" w="med" len="med"/>
            <a:tailEnd type="none" w="med" len="med"/>
          </a:ln>
          <a:effectLst/>
        </p:spPr>
        <p:txBody>
          <a:bodyPr vert="horz" wrap="none" lIns="124627" tIns="62316" rIns="124627" bIns="62316" numCol="1" rtlCol="0" anchor="ctr" anchorCtr="0" compatLnSpc="1">
            <a:prstTxWarp prst="textNoShape">
              <a:avLst/>
            </a:prstTxWarp>
          </a:bodyPr>
          <a:lstStyle/>
          <a:p>
            <a:pPr marL="0" marR="0" lvl="0" indent="0" algn="ctr" defTabSz="1246241" rtl="0" eaLnBrk="0" fontAlgn="base" latinLnBrk="0" hangingPunct="0">
              <a:lnSpc>
                <a:spcPct val="85000"/>
              </a:lnSpc>
              <a:spcBef>
                <a:spcPct val="0"/>
              </a:spcBef>
              <a:spcAft>
                <a:spcPct val="0"/>
              </a:spcAft>
              <a:buClrTx/>
              <a:buSzTx/>
              <a:buFontTx/>
              <a:buNone/>
              <a:tabLst/>
              <a:defRPr/>
            </a:pPr>
            <a:endParaRPr kumimoji="0" lang="en-US" sz="1400" b="1" i="0" u="none" strike="noStrike" kern="0" cap="none" spc="0" normalizeH="0" baseline="0" noProof="0" dirty="0">
              <a:ln>
                <a:noFill/>
              </a:ln>
              <a:solidFill>
                <a:srgbClr val="998C85">
                  <a:lumMod val="50000"/>
                </a:srgbClr>
              </a:solidFill>
              <a:effectLst/>
              <a:uLnTx/>
              <a:uFillTx/>
              <a:latin typeface="Verdana"/>
              <a:ea typeface="+mn-ea"/>
              <a:cs typeface="Arial" panose="020B0604020202020204" pitchFamily="34" charset="0"/>
            </a:endParaRPr>
          </a:p>
        </p:txBody>
      </p:sp>
      <p:sp>
        <p:nvSpPr>
          <p:cNvPr id="54" name="Rectangle 53">
            <a:extLst>
              <a:ext uri="{FF2B5EF4-FFF2-40B4-BE49-F238E27FC236}">
                <a16:creationId xmlns:a16="http://schemas.microsoft.com/office/drawing/2014/main" id="{992EC2CA-DFA6-4EF6-A414-07F028288ABF}"/>
              </a:ext>
            </a:extLst>
          </p:cNvPr>
          <p:cNvSpPr/>
          <p:nvPr/>
        </p:nvSpPr>
        <p:spPr>
          <a:xfrm>
            <a:off x="752324" y="3890173"/>
            <a:ext cx="3025144" cy="507807"/>
          </a:xfrm>
          <a:prstGeom prst="rect">
            <a:avLst/>
          </a:prstGeom>
          <a:effectLst/>
        </p:spPr>
        <p:txBody>
          <a:bodyPr lIns="91419" tIns="45708" rIns="91419" bIns="45708">
            <a:spAutoFit/>
          </a:bodyPr>
          <a:lstStyle/>
          <a:p>
            <a:pPr marL="0" marR="0" lvl="0" indent="0" algn="l" defTabSz="914377" rtl="0" eaLnBrk="1" fontAlgn="auto" latinLnBrk="0" hangingPunct="1">
              <a:lnSpc>
                <a:spcPct val="100000"/>
              </a:lnSpc>
              <a:spcBef>
                <a:spcPts val="0"/>
              </a:spcBef>
              <a:spcAft>
                <a:spcPts val="300"/>
              </a:spcAft>
              <a:buClrTx/>
              <a:buSzTx/>
              <a:buFontTx/>
              <a:buNone/>
              <a:tabLst/>
              <a:defRPr/>
            </a:pPr>
            <a:r>
              <a:rPr kumimoji="0" lang="en-US" altLang="de-DE" sz="900" b="1" i="0" u="none" strike="noStrike" kern="0" cap="none" spc="0" normalizeH="0" baseline="0" noProof="0" dirty="0">
                <a:ln>
                  <a:noFill/>
                </a:ln>
                <a:solidFill>
                  <a:srgbClr val="263147"/>
                </a:solidFill>
                <a:effectLst/>
                <a:uLnTx/>
                <a:uFillTx/>
                <a:latin typeface="Verdana"/>
                <a:ea typeface="+mn-ea"/>
                <a:cs typeface="Arial" panose="020B0604020202020204" pitchFamily="34" charset="0"/>
              </a:rPr>
              <a:t>Strong alliances</a:t>
            </a:r>
            <a:r>
              <a:rPr kumimoji="0" lang="en-US" altLang="de-DE" sz="900" b="0" i="0" u="none" strike="noStrike" kern="0" cap="none" spc="0" normalizeH="0" baseline="0" noProof="0" dirty="0">
                <a:ln>
                  <a:noFill/>
                </a:ln>
                <a:solidFill>
                  <a:srgbClr val="263147"/>
                </a:solidFill>
                <a:effectLst/>
                <a:uLnTx/>
                <a:uFillTx/>
                <a:latin typeface="Verdana"/>
                <a:ea typeface="+mn-ea"/>
                <a:cs typeface="Arial" panose="020B0604020202020204" pitchFamily="34" charset="0"/>
              </a:rPr>
              <a:t>, R&amp;D with leading test technology providers, </a:t>
            </a:r>
            <a:r>
              <a:rPr kumimoji="0" lang="en-US" altLang="de-DE" sz="900" b="1" i="0" u="none" strike="noStrike" kern="0" cap="none" spc="0" normalizeH="0" baseline="0" noProof="0" dirty="0">
                <a:ln>
                  <a:noFill/>
                </a:ln>
                <a:solidFill>
                  <a:srgbClr val="263147"/>
                </a:solidFill>
                <a:effectLst/>
                <a:uLnTx/>
                <a:uFillTx/>
                <a:latin typeface="Verdana"/>
                <a:ea typeface="+mn-ea"/>
                <a:cs typeface="Arial" panose="020B0604020202020204" pitchFamily="34" charset="0"/>
              </a:rPr>
              <a:t>IBM, HP, Oracle, Microsoft </a:t>
            </a:r>
            <a:r>
              <a:rPr kumimoji="0" lang="en-US" altLang="de-DE" sz="900" b="0" i="0" u="none" strike="noStrike" kern="0" cap="none" spc="0" normalizeH="0" baseline="0" noProof="0" dirty="0">
                <a:ln>
                  <a:noFill/>
                </a:ln>
                <a:solidFill>
                  <a:srgbClr val="263147"/>
                </a:solidFill>
                <a:effectLst/>
                <a:uLnTx/>
                <a:uFillTx/>
                <a:latin typeface="Verdana"/>
                <a:ea typeface="+mn-ea"/>
                <a:cs typeface="Arial" panose="020B0604020202020204" pitchFamily="34" charset="0"/>
              </a:rPr>
              <a:t>and others </a:t>
            </a:r>
          </a:p>
        </p:txBody>
      </p:sp>
      <p:sp>
        <p:nvSpPr>
          <p:cNvPr id="55" name="Rounded Rectangle 62">
            <a:extLst>
              <a:ext uri="{FF2B5EF4-FFF2-40B4-BE49-F238E27FC236}">
                <a16:creationId xmlns:a16="http://schemas.microsoft.com/office/drawing/2014/main" id="{DF7A27BB-5F16-4350-A96F-499E564A92F9}"/>
              </a:ext>
            </a:extLst>
          </p:cNvPr>
          <p:cNvSpPr/>
          <p:nvPr/>
        </p:nvSpPr>
        <p:spPr>
          <a:xfrm>
            <a:off x="567981" y="4037614"/>
            <a:ext cx="168245" cy="169676"/>
          </a:xfrm>
          <a:prstGeom prst="roundRect">
            <a:avLst/>
          </a:prstGeom>
          <a:solidFill>
            <a:schemeClr val="accent2">
              <a:lumMod val="20000"/>
              <a:lumOff val="80000"/>
            </a:schemeClr>
          </a:solidFill>
          <a:ln w="12700" cap="flat" cmpd="sng" algn="ctr">
            <a:solidFill>
              <a:schemeClr val="accent2"/>
            </a:solid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998C85">
                  <a:lumMod val="50000"/>
                </a:srgbClr>
              </a:solidFill>
              <a:effectLst/>
              <a:uLnTx/>
              <a:uFillTx/>
              <a:latin typeface="Verdana"/>
              <a:ea typeface="+mn-ea"/>
              <a:cs typeface="Arial" panose="020B0604020202020204" pitchFamily="34" charset="0"/>
            </a:endParaRPr>
          </a:p>
        </p:txBody>
      </p:sp>
      <p:sp>
        <p:nvSpPr>
          <p:cNvPr id="56" name="Rounded Rectangle 63">
            <a:extLst>
              <a:ext uri="{FF2B5EF4-FFF2-40B4-BE49-F238E27FC236}">
                <a16:creationId xmlns:a16="http://schemas.microsoft.com/office/drawing/2014/main" id="{5A5C0704-521B-495F-8AB5-156C63C13DCA}"/>
              </a:ext>
            </a:extLst>
          </p:cNvPr>
          <p:cNvSpPr/>
          <p:nvPr/>
        </p:nvSpPr>
        <p:spPr>
          <a:xfrm>
            <a:off x="613546" y="4080862"/>
            <a:ext cx="168245" cy="169676"/>
          </a:xfrm>
          <a:prstGeom prst="roundRect">
            <a:avLst/>
          </a:prstGeom>
          <a:solidFill>
            <a:schemeClr val="accent2">
              <a:lumMod val="40000"/>
              <a:lumOff val="60000"/>
            </a:schemeClr>
          </a:solidFill>
          <a:ln w="12700" cap="flat" cmpd="sng" algn="ctr">
            <a:solidFill>
              <a:schemeClr val="accent2"/>
            </a:solid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998C85">
                  <a:lumMod val="50000"/>
                </a:srgbClr>
              </a:solidFill>
              <a:effectLst/>
              <a:uLnTx/>
              <a:uFillTx/>
              <a:latin typeface="Verdana"/>
              <a:ea typeface="+mn-ea"/>
              <a:cs typeface="Arial" panose="020B0604020202020204" pitchFamily="34" charset="0"/>
            </a:endParaRPr>
          </a:p>
        </p:txBody>
      </p:sp>
      <p:sp>
        <p:nvSpPr>
          <p:cNvPr id="57" name="Rectangle 56">
            <a:extLst>
              <a:ext uri="{FF2B5EF4-FFF2-40B4-BE49-F238E27FC236}">
                <a16:creationId xmlns:a16="http://schemas.microsoft.com/office/drawing/2014/main" id="{427FB6AD-8CFE-4CB2-9566-33B9E8E2FC77}"/>
              </a:ext>
            </a:extLst>
          </p:cNvPr>
          <p:cNvSpPr/>
          <p:nvPr/>
        </p:nvSpPr>
        <p:spPr bwMode="auto">
          <a:xfrm>
            <a:off x="478780" y="4435958"/>
            <a:ext cx="3270623" cy="495985"/>
          </a:xfrm>
          <a:prstGeom prst="rect">
            <a:avLst/>
          </a:prstGeom>
          <a:noFill/>
          <a:ln w="6350" cap="flat" cmpd="sng" algn="ctr">
            <a:solidFill>
              <a:schemeClr val="accent1"/>
            </a:solidFill>
            <a:prstDash val="solid"/>
            <a:round/>
            <a:headEnd type="none" w="med" len="med"/>
            <a:tailEnd type="none" w="med" len="med"/>
          </a:ln>
          <a:effectLst/>
        </p:spPr>
        <p:txBody>
          <a:bodyPr vert="horz" wrap="none" lIns="124627" tIns="62316" rIns="124627" bIns="62316" numCol="1" rtlCol="0" anchor="ctr" anchorCtr="0" compatLnSpc="1">
            <a:prstTxWarp prst="textNoShape">
              <a:avLst/>
            </a:prstTxWarp>
          </a:bodyPr>
          <a:lstStyle/>
          <a:p>
            <a:pPr marL="0" marR="0" lvl="0" indent="0" algn="ctr" defTabSz="1246241" rtl="0" eaLnBrk="0" fontAlgn="base" latinLnBrk="0" hangingPunct="0">
              <a:lnSpc>
                <a:spcPct val="85000"/>
              </a:lnSpc>
              <a:spcBef>
                <a:spcPct val="0"/>
              </a:spcBef>
              <a:spcAft>
                <a:spcPct val="0"/>
              </a:spcAft>
              <a:buClrTx/>
              <a:buSzTx/>
              <a:buFontTx/>
              <a:buNone/>
              <a:tabLst/>
              <a:defRPr/>
            </a:pPr>
            <a:endParaRPr kumimoji="0" lang="en-US" sz="1400" b="1" i="0" u="none" strike="noStrike" kern="0" cap="none" spc="0" normalizeH="0" baseline="0" noProof="0" dirty="0">
              <a:ln>
                <a:noFill/>
              </a:ln>
              <a:solidFill>
                <a:srgbClr val="998C85">
                  <a:lumMod val="50000"/>
                </a:srgbClr>
              </a:solidFill>
              <a:effectLst/>
              <a:uLnTx/>
              <a:uFillTx/>
              <a:latin typeface="Verdana"/>
              <a:ea typeface="+mn-ea"/>
              <a:cs typeface="Arial" panose="020B0604020202020204" pitchFamily="34" charset="0"/>
            </a:endParaRPr>
          </a:p>
        </p:txBody>
      </p:sp>
      <p:sp>
        <p:nvSpPr>
          <p:cNvPr id="58" name="Rectangle 57">
            <a:extLst>
              <a:ext uri="{FF2B5EF4-FFF2-40B4-BE49-F238E27FC236}">
                <a16:creationId xmlns:a16="http://schemas.microsoft.com/office/drawing/2014/main" id="{4BB11BC4-405E-4489-99BD-E6ED05B9DC43}"/>
              </a:ext>
            </a:extLst>
          </p:cNvPr>
          <p:cNvSpPr/>
          <p:nvPr/>
        </p:nvSpPr>
        <p:spPr>
          <a:xfrm>
            <a:off x="771968" y="4497661"/>
            <a:ext cx="3025144" cy="372579"/>
          </a:xfrm>
          <a:prstGeom prst="rect">
            <a:avLst/>
          </a:prstGeom>
          <a:effectLst/>
        </p:spPr>
        <p:txBody>
          <a:bodyPr lIns="91419" tIns="45708" rIns="91419" bIns="45708">
            <a:spAutoFit/>
          </a:bodyPr>
          <a:lstStyle/>
          <a:p>
            <a:pPr marL="0" marR="0" lvl="0" indent="0" algn="l" defTabSz="914377" rtl="0" eaLnBrk="1" fontAlgn="auto" latinLnBrk="0" hangingPunct="1">
              <a:lnSpc>
                <a:spcPct val="100000"/>
              </a:lnSpc>
              <a:spcBef>
                <a:spcPts val="0"/>
              </a:spcBef>
              <a:spcAft>
                <a:spcPts val="301"/>
              </a:spcAft>
              <a:buClrTx/>
              <a:buSzTx/>
              <a:buFontTx/>
              <a:buNone/>
              <a:tabLst/>
              <a:defRPr/>
            </a:pPr>
            <a:r>
              <a:rPr kumimoji="0" lang="en-US" altLang="de-DE" sz="900" b="0" i="0" u="none" strike="noStrike" kern="0" cap="none" spc="0" normalizeH="0" baseline="0" noProof="0" dirty="0">
                <a:ln>
                  <a:noFill/>
                </a:ln>
                <a:solidFill>
                  <a:srgbClr val="263147"/>
                </a:solidFill>
                <a:effectLst/>
                <a:uLnTx/>
                <a:uFillTx/>
                <a:latin typeface="Verdana"/>
                <a:ea typeface="+mn-ea"/>
                <a:cs typeface="Arial" panose="020B0604020202020204" pitchFamily="34" charset="0"/>
              </a:rPr>
              <a:t>Certified resource in </a:t>
            </a:r>
            <a:r>
              <a:rPr kumimoji="0" lang="en-US" altLang="de-DE" sz="900" b="1" i="0" u="none" strike="noStrike" kern="0" cap="none" spc="0" normalizeH="0" baseline="0" noProof="0" dirty="0">
                <a:ln>
                  <a:noFill/>
                </a:ln>
                <a:solidFill>
                  <a:srgbClr val="263147"/>
                </a:solidFill>
                <a:effectLst/>
                <a:uLnTx/>
                <a:uFillTx/>
                <a:latin typeface="Verdana"/>
                <a:ea typeface="+mn-ea"/>
                <a:cs typeface="Arial" panose="020B0604020202020204" pitchFamily="34" charset="0"/>
              </a:rPr>
              <a:t>TMap NEXT</a:t>
            </a:r>
            <a:r>
              <a:rPr kumimoji="0" lang="en-US" altLang="de-DE" sz="900" b="1" i="0" u="none" strike="noStrike" kern="0" cap="none" spc="0" normalizeH="0" baseline="30000" noProof="0" dirty="0">
                <a:ln>
                  <a:noFill/>
                </a:ln>
                <a:solidFill>
                  <a:srgbClr val="263147"/>
                </a:solidFill>
                <a:effectLst/>
                <a:uLnTx/>
                <a:uFillTx/>
                <a:latin typeface="Verdana"/>
                <a:ea typeface="+mn-ea"/>
                <a:cs typeface="Arial" panose="020B0604020202020204" pitchFamily="34" charset="0"/>
              </a:rPr>
              <a:t>®</a:t>
            </a:r>
            <a:r>
              <a:rPr kumimoji="0" lang="en-US" altLang="de-DE" sz="900" b="1" i="0" u="none" strike="noStrike" kern="0" cap="none" spc="0" normalizeH="0" baseline="0" noProof="0" dirty="0">
                <a:ln>
                  <a:noFill/>
                </a:ln>
                <a:solidFill>
                  <a:srgbClr val="263147"/>
                </a:solidFill>
                <a:effectLst/>
                <a:uLnTx/>
                <a:uFillTx/>
                <a:latin typeface="Verdana"/>
                <a:ea typeface="+mn-ea"/>
                <a:cs typeface="Arial" panose="020B0604020202020204" pitchFamily="34" charset="0"/>
              </a:rPr>
              <a:t>, CSTE, CSTM, ISTQB, CSQA</a:t>
            </a:r>
          </a:p>
        </p:txBody>
      </p:sp>
      <p:sp>
        <p:nvSpPr>
          <p:cNvPr id="59" name="Rounded Rectangle 65">
            <a:extLst>
              <a:ext uri="{FF2B5EF4-FFF2-40B4-BE49-F238E27FC236}">
                <a16:creationId xmlns:a16="http://schemas.microsoft.com/office/drawing/2014/main" id="{D5C4991D-9A99-4F5E-B8B0-3DE479CB2BBD}"/>
              </a:ext>
            </a:extLst>
          </p:cNvPr>
          <p:cNvSpPr/>
          <p:nvPr/>
        </p:nvSpPr>
        <p:spPr>
          <a:xfrm>
            <a:off x="571484" y="4577488"/>
            <a:ext cx="168245" cy="169676"/>
          </a:xfrm>
          <a:prstGeom prst="roundRect">
            <a:avLst/>
          </a:prstGeom>
          <a:solidFill>
            <a:schemeClr val="accent2">
              <a:lumMod val="20000"/>
              <a:lumOff val="80000"/>
            </a:schemeClr>
          </a:solidFill>
          <a:ln w="12700" cap="flat" cmpd="sng" algn="ctr">
            <a:solidFill>
              <a:schemeClr val="accent2"/>
            </a:solid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998C85">
                  <a:lumMod val="50000"/>
                </a:srgbClr>
              </a:solidFill>
              <a:effectLst/>
              <a:uLnTx/>
              <a:uFillTx/>
              <a:latin typeface="Verdana"/>
              <a:ea typeface="+mn-ea"/>
              <a:cs typeface="Arial" panose="020B0604020202020204" pitchFamily="34" charset="0"/>
            </a:endParaRPr>
          </a:p>
        </p:txBody>
      </p:sp>
      <p:sp>
        <p:nvSpPr>
          <p:cNvPr id="60" name="Rounded Rectangle 66">
            <a:extLst>
              <a:ext uri="{FF2B5EF4-FFF2-40B4-BE49-F238E27FC236}">
                <a16:creationId xmlns:a16="http://schemas.microsoft.com/office/drawing/2014/main" id="{E99BD8EC-19A9-4078-93DA-B6DB94DFDB9D}"/>
              </a:ext>
            </a:extLst>
          </p:cNvPr>
          <p:cNvSpPr/>
          <p:nvPr/>
        </p:nvSpPr>
        <p:spPr>
          <a:xfrm>
            <a:off x="617049" y="4620736"/>
            <a:ext cx="168245" cy="169676"/>
          </a:xfrm>
          <a:prstGeom prst="roundRect">
            <a:avLst/>
          </a:prstGeom>
          <a:solidFill>
            <a:schemeClr val="accent2">
              <a:lumMod val="40000"/>
              <a:lumOff val="60000"/>
            </a:schemeClr>
          </a:solidFill>
          <a:ln w="12700" cap="flat" cmpd="sng" algn="ctr">
            <a:solidFill>
              <a:schemeClr val="accent2"/>
            </a:solid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998C85">
                  <a:lumMod val="50000"/>
                </a:srgbClr>
              </a:solidFill>
              <a:effectLst/>
              <a:uLnTx/>
              <a:uFillTx/>
              <a:latin typeface="Verdana"/>
              <a:ea typeface="+mn-ea"/>
              <a:cs typeface="Arial" panose="020B0604020202020204" pitchFamily="34" charset="0"/>
            </a:endParaRPr>
          </a:p>
        </p:txBody>
      </p:sp>
      <p:grpSp>
        <p:nvGrpSpPr>
          <p:cNvPr id="61" name="Group 116">
            <a:extLst>
              <a:ext uri="{FF2B5EF4-FFF2-40B4-BE49-F238E27FC236}">
                <a16:creationId xmlns:a16="http://schemas.microsoft.com/office/drawing/2014/main" id="{FF404452-72DE-443E-9BBC-38E7242019C7}"/>
              </a:ext>
            </a:extLst>
          </p:cNvPr>
          <p:cNvGrpSpPr/>
          <p:nvPr/>
        </p:nvGrpSpPr>
        <p:grpSpPr>
          <a:xfrm>
            <a:off x="3901171" y="1995593"/>
            <a:ext cx="3401311" cy="2915052"/>
            <a:chOff x="5218671" y="2379019"/>
            <a:chExt cx="3996969" cy="3505200"/>
          </a:xfrm>
          <a:effectLst/>
        </p:grpSpPr>
        <p:grpSp>
          <p:nvGrpSpPr>
            <p:cNvPr id="62" name="Group 191">
              <a:extLst>
                <a:ext uri="{FF2B5EF4-FFF2-40B4-BE49-F238E27FC236}">
                  <a16:creationId xmlns:a16="http://schemas.microsoft.com/office/drawing/2014/main" id="{B7F081EF-4E7B-49B9-A14D-8D36209FA810}"/>
                </a:ext>
              </a:extLst>
            </p:cNvPr>
            <p:cNvGrpSpPr/>
            <p:nvPr/>
          </p:nvGrpSpPr>
          <p:grpSpPr>
            <a:xfrm>
              <a:off x="5352192" y="2379019"/>
              <a:ext cx="3505200" cy="3505200"/>
              <a:chOff x="8021251" y="2626154"/>
              <a:chExt cx="3505200" cy="3505200"/>
            </a:xfrm>
          </p:grpSpPr>
          <p:sp>
            <p:nvSpPr>
              <p:cNvPr id="86" name="AutoShape 2">
                <a:extLst>
                  <a:ext uri="{FF2B5EF4-FFF2-40B4-BE49-F238E27FC236}">
                    <a16:creationId xmlns:a16="http://schemas.microsoft.com/office/drawing/2014/main" id="{5910F416-8AA6-4B7D-AA2F-E374C7A80B0B}"/>
                  </a:ext>
                </a:extLst>
              </p:cNvPr>
              <p:cNvSpPr>
                <a:spLocks noChangeArrowheads="1"/>
              </p:cNvSpPr>
              <p:nvPr/>
            </p:nvSpPr>
            <p:spPr bwMode="auto">
              <a:xfrm>
                <a:off x="8021251" y="2626154"/>
                <a:ext cx="3505200" cy="3352800"/>
              </a:xfrm>
              <a:custGeom>
                <a:avLst/>
                <a:gdLst>
                  <a:gd name="G0" fmla="+- 4862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4862"/>
                  <a:gd name="G18" fmla="*/ 4862 1 2"/>
                  <a:gd name="G19" fmla="+- G18 5400 0"/>
                  <a:gd name="G20" fmla="cos G19 11796480"/>
                  <a:gd name="G21" fmla="sin G19 11796480"/>
                  <a:gd name="G22" fmla="+- G20 10800 0"/>
                  <a:gd name="G23" fmla="+- G21 10800 0"/>
                  <a:gd name="G24" fmla="+- 10800 0 G20"/>
                  <a:gd name="G25" fmla="+- 4862 10800 0"/>
                  <a:gd name="G26" fmla="?: G9 G17 G25"/>
                  <a:gd name="G27" fmla="?: G9 0 21600"/>
                  <a:gd name="G28" fmla="cos 10800 11796480"/>
                  <a:gd name="G29" fmla="sin 10800 11796480"/>
                  <a:gd name="G30" fmla="sin 4862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2969 w 21600"/>
                  <a:gd name="T15" fmla="*/ 10800 h 21600"/>
                  <a:gd name="T16" fmla="*/ 10800 w 21600"/>
                  <a:gd name="T17" fmla="*/ 5938 h 21600"/>
                  <a:gd name="T18" fmla="*/ 18631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5938" y="10800"/>
                    </a:moveTo>
                    <a:cubicBezTo>
                      <a:pt x="5938" y="8114"/>
                      <a:pt x="8114" y="5938"/>
                      <a:pt x="10800" y="5938"/>
                    </a:cubicBezTo>
                    <a:cubicBezTo>
                      <a:pt x="13485" y="5937"/>
                      <a:pt x="15661" y="8114"/>
                      <a:pt x="15662" y="10799"/>
                    </a:cubicBezTo>
                    <a:lnTo>
                      <a:pt x="21600" y="10800"/>
                    </a:lnTo>
                    <a:cubicBezTo>
                      <a:pt x="21600" y="4835"/>
                      <a:pt x="16764" y="0"/>
                      <a:pt x="10800" y="0"/>
                    </a:cubicBezTo>
                    <a:cubicBezTo>
                      <a:pt x="4835" y="0"/>
                      <a:pt x="0" y="4835"/>
                      <a:pt x="0" y="10800"/>
                    </a:cubicBezTo>
                    <a:close/>
                  </a:path>
                </a:pathLst>
              </a:custGeom>
              <a:solidFill>
                <a:schemeClr val="accent2"/>
              </a:solidFill>
              <a:ln w="9525">
                <a:noFill/>
                <a:miter lim="800000"/>
                <a:headEnd/>
                <a:tailEnd/>
              </a:ln>
              <a:effectLst/>
            </p:spPr>
            <p:txBody>
              <a:bodyPr wrap="none" lIns="90000" tIns="46800" rIns="90000" bIns="4680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263147"/>
                  </a:solidFill>
                  <a:effectLst/>
                  <a:uLnTx/>
                  <a:uFillTx/>
                  <a:latin typeface="Verdana"/>
                  <a:ea typeface="+mn-ea"/>
                  <a:cs typeface="Arial" panose="020B0604020202020204" pitchFamily="34" charset="0"/>
                </a:endParaRPr>
              </a:p>
            </p:txBody>
          </p:sp>
          <p:sp>
            <p:nvSpPr>
              <p:cNvPr id="87" name="AutoShape 3">
                <a:extLst>
                  <a:ext uri="{FF2B5EF4-FFF2-40B4-BE49-F238E27FC236}">
                    <a16:creationId xmlns:a16="http://schemas.microsoft.com/office/drawing/2014/main" id="{FE560B69-2C32-4C07-A496-2EAA22D39FAC}"/>
                  </a:ext>
                </a:extLst>
              </p:cNvPr>
              <p:cNvSpPr>
                <a:spLocks noChangeArrowheads="1"/>
              </p:cNvSpPr>
              <p:nvPr/>
            </p:nvSpPr>
            <p:spPr bwMode="auto">
              <a:xfrm flipV="1">
                <a:off x="8021251" y="2778554"/>
                <a:ext cx="3505200" cy="3352800"/>
              </a:xfrm>
              <a:custGeom>
                <a:avLst/>
                <a:gdLst>
                  <a:gd name="G0" fmla="+- 4862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4862"/>
                  <a:gd name="G18" fmla="*/ 4862 1 2"/>
                  <a:gd name="G19" fmla="+- G18 5400 0"/>
                  <a:gd name="G20" fmla="cos G19 11796480"/>
                  <a:gd name="G21" fmla="sin G19 11796480"/>
                  <a:gd name="G22" fmla="+- G20 10800 0"/>
                  <a:gd name="G23" fmla="+- G21 10800 0"/>
                  <a:gd name="G24" fmla="+- 10800 0 G20"/>
                  <a:gd name="G25" fmla="+- 4862 10800 0"/>
                  <a:gd name="G26" fmla="?: G9 G17 G25"/>
                  <a:gd name="G27" fmla="?: G9 0 21600"/>
                  <a:gd name="G28" fmla="cos 10800 11796480"/>
                  <a:gd name="G29" fmla="sin 10800 11796480"/>
                  <a:gd name="G30" fmla="sin 4862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2969 w 21600"/>
                  <a:gd name="T15" fmla="*/ 10800 h 21600"/>
                  <a:gd name="T16" fmla="*/ 10800 w 21600"/>
                  <a:gd name="T17" fmla="*/ 5938 h 21600"/>
                  <a:gd name="T18" fmla="*/ 18631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5938" y="10800"/>
                    </a:moveTo>
                    <a:cubicBezTo>
                      <a:pt x="5938" y="8114"/>
                      <a:pt x="8114" y="5938"/>
                      <a:pt x="10800" y="5938"/>
                    </a:cubicBezTo>
                    <a:cubicBezTo>
                      <a:pt x="13485" y="5937"/>
                      <a:pt x="15661" y="8114"/>
                      <a:pt x="15662" y="10799"/>
                    </a:cubicBezTo>
                    <a:lnTo>
                      <a:pt x="21600" y="10800"/>
                    </a:lnTo>
                    <a:cubicBezTo>
                      <a:pt x="21600" y="4835"/>
                      <a:pt x="16764" y="0"/>
                      <a:pt x="10800" y="0"/>
                    </a:cubicBezTo>
                    <a:cubicBezTo>
                      <a:pt x="4835" y="0"/>
                      <a:pt x="0" y="4835"/>
                      <a:pt x="0" y="10800"/>
                    </a:cubicBezTo>
                    <a:close/>
                  </a:path>
                </a:pathLst>
              </a:custGeom>
              <a:solidFill>
                <a:schemeClr val="bg1">
                  <a:lumMod val="85000"/>
                </a:schemeClr>
              </a:solidFill>
              <a:ln w="9525">
                <a:noFill/>
                <a:miter lim="800000"/>
                <a:headEnd/>
                <a:tailEnd/>
              </a:ln>
              <a:effectLst/>
            </p:spPr>
            <p:txBody>
              <a:bodyPr wrap="none" lIns="90000" tIns="46800" rIns="90000" bIns="4680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263147"/>
                  </a:solidFill>
                  <a:effectLst/>
                  <a:uLnTx/>
                  <a:uFillTx/>
                  <a:latin typeface="Verdana"/>
                  <a:ea typeface="+mn-ea"/>
                  <a:cs typeface="Arial" panose="020B0604020202020204" pitchFamily="34" charset="0"/>
                </a:endParaRPr>
              </a:p>
            </p:txBody>
          </p:sp>
          <p:sp>
            <p:nvSpPr>
              <p:cNvPr id="88" name="Oval 6">
                <a:extLst>
                  <a:ext uri="{FF2B5EF4-FFF2-40B4-BE49-F238E27FC236}">
                    <a16:creationId xmlns:a16="http://schemas.microsoft.com/office/drawing/2014/main" id="{48D98B7D-F84C-4DDE-8E60-733C70D632F1}"/>
                  </a:ext>
                </a:extLst>
              </p:cNvPr>
              <p:cNvSpPr>
                <a:spLocks noChangeArrowheads="1"/>
              </p:cNvSpPr>
              <p:nvPr/>
            </p:nvSpPr>
            <p:spPr bwMode="auto">
              <a:xfrm>
                <a:off x="9269747" y="3885873"/>
                <a:ext cx="1005841" cy="1005840"/>
              </a:xfrm>
              <a:prstGeom prst="ellipse">
                <a:avLst/>
              </a:prstGeom>
              <a:solidFill>
                <a:schemeClr val="accent3"/>
              </a:solidFill>
              <a:ln w="9525">
                <a:noFill/>
                <a:round/>
                <a:headEnd/>
                <a:tailEnd/>
              </a:ln>
              <a:effectLst/>
            </p:spPr>
            <p:txBody>
              <a:bodyPr wrap="none"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263147"/>
                  </a:solidFill>
                  <a:effectLst/>
                  <a:uLnTx/>
                  <a:uFillTx/>
                  <a:latin typeface="Verdana"/>
                  <a:ea typeface="+mn-ea"/>
                  <a:cs typeface="Arial" panose="020B0604020202020204" pitchFamily="34" charset="0"/>
                </a:endParaRPr>
              </a:p>
            </p:txBody>
          </p:sp>
        </p:grpSp>
        <p:sp>
          <p:nvSpPr>
            <p:cNvPr id="63" name="TextBox 62">
              <a:extLst>
                <a:ext uri="{FF2B5EF4-FFF2-40B4-BE49-F238E27FC236}">
                  <a16:creationId xmlns:a16="http://schemas.microsoft.com/office/drawing/2014/main" id="{8A9FB747-96A2-435D-99B1-FF975391D84A}"/>
                </a:ext>
              </a:extLst>
            </p:cNvPr>
            <p:cNvSpPr txBox="1"/>
            <p:nvPr/>
          </p:nvSpPr>
          <p:spPr>
            <a:xfrm>
              <a:off x="5577446" y="3089043"/>
              <a:ext cx="852616" cy="444103"/>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Verdana"/>
                  <a:ea typeface="+mn-ea"/>
                  <a:cs typeface="Arial" panose="020B0604020202020204" pitchFamily="34" charset="0"/>
                </a:rPr>
                <a:t>Fixed Price</a:t>
              </a:r>
            </a:p>
          </p:txBody>
        </p:sp>
        <p:sp>
          <p:nvSpPr>
            <p:cNvPr id="64" name="TextBox 63">
              <a:extLst>
                <a:ext uri="{FF2B5EF4-FFF2-40B4-BE49-F238E27FC236}">
                  <a16:creationId xmlns:a16="http://schemas.microsoft.com/office/drawing/2014/main" id="{7D601237-0C99-4803-B4C2-FCCE4BF576F5}"/>
                </a:ext>
              </a:extLst>
            </p:cNvPr>
            <p:cNvSpPr txBox="1"/>
            <p:nvPr/>
          </p:nvSpPr>
          <p:spPr>
            <a:xfrm>
              <a:off x="7949461" y="3575212"/>
              <a:ext cx="992662" cy="444103"/>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Verdana"/>
                  <a:ea typeface="+mn-ea"/>
                  <a:cs typeface="Arial" panose="020B0604020202020204" pitchFamily="34" charset="0"/>
                </a:rPr>
                <a:t>Outcome based</a:t>
              </a:r>
            </a:p>
          </p:txBody>
        </p:sp>
        <p:sp>
          <p:nvSpPr>
            <p:cNvPr id="65" name="TextBox 64">
              <a:extLst>
                <a:ext uri="{FF2B5EF4-FFF2-40B4-BE49-F238E27FC236}">
                  <a16:creationId xmlns:a16="http://schemas.microsoft.com/office/drawing/2014/main" id="{EE199757-D516-4BC7-B155-D5EE17AC4B58}"/>
                </a:ext>
              </a:extLst>
            </p:cNvPr>
            <p:cNvSpPr txBox="1"/>
            <p:nvPr/>
          </p:nvSpPr>
          <p:spPr>
            <a:xfrm>
              <a:off x="7771367" y="3088152"/>
              <a:ext cx="852616" cy="444103"/>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Verdana"/>
                  <a:ea typeface="+mn-ea"/>
                  <a:cs typeface="Arial" panose="020B0604020202020204" pitchFamily="34" charset="0"/>
                </a:rPr>
                <a:t>Output based</a:t>
              </a:r>
            </a:p>
          </p:txBody>
        </p:sp>
        <p:sp>
          <p:nvSpPr>
            <p:cNvPr id="66" name="TextBox 65">
              <a:extLst>
                <a:ext uri="{FF2B5EF4-FFF2-40B4-BE49-F238E27FC236}">
                  <a16:creationId xmlns:a16="http://schemas.microsoft.com/office/drawing/2014/main" id="{0BC84B96-40A0-4B37-B2F7-A718FC39196E}"/>
                </a:ext>
              </a:extLst>
            </p:cNvPr>
            <p:cNvSpPr txBox="1"/>
            <p:nvPr/>
          </p:nvSpPr>
          <p:spPr>
            <a:xfrm>
              <a:off x="5342857" y="3583452"/>
              <a:ext cx="946683" cy="444103"/>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Verdana"/>
                  <a:ea typeface="+mn-ea"/>
                  <a:cs typeface="Arial" panose="020B0604020202020204" pitchFamily="34" charset="0"/>
                </a:rPr>
                <a:t>Time and Material</a:t>
              </a:r>
            </a:p>
          </p:txBody>
        </p:sp>
        <p:sp>
          <p:nvSpPr>
            <p:cNvPr id="67" name="TextBox 66">
              <a:extLst>
                <a:ext uri="{FF2B5EF4-FFF2-40B4-BE49-F238E27FC236}">
                  <a16:creationId xmlns:a16="http://schemas.microsoft.com/office/drawing/2014/main" id="{CA006AE4-B12B-456D-9BD5-4F463C7C304B}"/>
                </a:ext>
              </a:extLst>
            </p:cNvPr>
            <p:cNvSpPr txBox="1"/>
            <p:nvPr/>
          </p:nvSpPr>
          <p:spPr>
            <a:xfrm>
              <a:off x="6155249" y="2518980"/>
              <a:ext cx="977549" cy="610641"/>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Verdana"/>
                  <a:ea typeface="+mn-ea"/>
                  <a:cs typeface="Arial" panose="020B0604020202020204" pitchFamily="34" charset="0"/>
                </a:rPr>
                <a:t>Testing as a Service</a:t>
              </a:r>
            </a:p>
          </p:txBody>
        </p:sp>
        <p:sp>
          <p:nvSpPr>
            <p:cNvPr id="68" name="TextBox 67">
              <a:extLst>
                <a:ext uri="{FF2B5EF4-FFF2-40B4-BE49-F238E27FC236}">
                  <a16:creationId xmlns:a16="http://schemas.microsoft.com/office/drawing/2014/main" id="{F523E79B-0C4A-4DEE-9FE0-94BE740B6C3F}"/>
                </a:ext>
              </a:extLst>
            </p:cNvPr>
            <p:cNvSpPr txBox="1"/>
            <p:nvPr/>
          </p:nvSpPr>
          <p:spPr>
            <a:xfrm>
              <a:off x="7062292" y="2608085"/>
              <a:ext cx="1157414" cy="444103"/>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Verdana"/>
                  <a:ea typeface="+mn-ea"/>
                  <a:cs typeface="Arial" panose="020B0604020202020204" pitchFamily="34" charset="0"/>
                </a:rPr>
                <a:t>Risk and Reward</a:t>
              </a:r>
            </a:p>
          </p:txBody>
        </p:sp>
        <p:sp>
          <p:nvSpPr>
            <p:cNvPr id="69" name="TextBox 68">
              <a:extLst>
                <a:ext uri="{FF2B5EF4-FFF2-40B4-BE49-F238E27FC236}">
                  <a16:creationId xmlns:a16="http://schemas.microsoft.com/office/drawing/2014/main" id="{21518F2B-755F-4F0E-A8EF-6E6A311F4F7D}"/>
                </a:ext>
              </a:extLst>
            </p:cNvPr>
            <p:cNvSpPr txBox="1"/>
            <p:nvPr/>
          </p:nvSpPr>
          <p:spPr>
            <a:xfrm>
              <a:off x="7882826" y="4266424"/>
              <a:ext cx="1332814" cy="444103"/>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63147"/>
                  </a:solidFill>
                  <a:effectLst/>
                  <a:uLnTx/>
                  <a:uFillTx/>
                  <a:latin typeface="Verdana"/>
                  <a:ea typeface="+mn-ea"/>
                  <a:cs typeface="Arial" panose="020B0604020202020204" pitchFamily="34" charset="0"/>
                </a:rPr>
                <a:t>Staff Augmentation</a:t>
              </a:r>
            </a:p>
          </p:txBody>
        </p:sp>
        <p:sp>
          <p:nvSpPr>
            <p:cNvPr id="70" name="TextBox 69">
              <a:extLst>
                <a:ext uri="{FF2B5EF4-FFF2-40B4-BE49-F238E27FC236}">
                  <a16:creationId xmlns:a16="http://schemas.microsoft.com/office/drawing/2014/main" id="{B91AA612-BE34-4380-AE03-F8F2C4E463A4}"/>
                </a:ext>
              </a:extLst>
            </p:cNvPr>
            <p:cNvSpPr txBox="1"/>
            <p:nvPr/>
          </p:nvSpPr>
          <p:spPr>
            <a:xfrm>
              <a:off x="7529389" y="4864442"/>
              <a:ext cx="1021487" cy="444103"/>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63147"/>
                  </a:solidFill>
                  <a:effectLst/>
                  <a:uLnTx/>
                  <a:uFillTx/>
                  <a:latin typeface="Verdana"/>
                  <a:ea typeface="+mn-ea"/>
                  <a:cs typeface="Arial" panose="020B0604020202020204" pitchFamily="34" charset="0"/>
                </a:rPr>
                <a:t>Flexi sourcing</a:t>
              </a:r>
            </a:p>
          </p:txBody>
        </p:sp>
        <p:sp>
          <p:nvSpPr>
            <p:cNvPr id="71" name="TextBox 70">
              <a:extLst>
                <a:ext uri="{FF2B5EF4-FFF2-40B4-BE49-F238E27FC236}">
                  <a16:creationId xmlns:a16="http://schemas.microsoft.com/office/drawing/2014/main" id="{0B99CB02-A1E0-43C7-91C0-7ADF8403481F}"/>
                </a:ext>
              </a:extLst>
            </p:cNvPr>
            <p:cNvSpPr txBox="1"/>
            <p:nvPr/>
          </p:nvSpPr>
          <p:spPr>
            <a:xfrm>
              <a:off x="6572372" y="5235153"/>
              <a:ext cx="1021487" cy="444103"/>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63147"/>
                  </a:solidFill>
                  <a:effectLst/>
                  <a:uLnTx/>
                  <a:uFillTx/>
                  <a:latin typeface="Verdana"/>
                  <a:ea typeface="+mn-ea"/>
                  <a:cs typeface="Arial" panose="020B0604020202020204" pitchFamily="34" charset="0"/>
                </a:rPr>
                <a:t>Co-sourcing</a:t>
              </a:r>
            </a:p>
          </p:txBody>
        </p:sp>
        <p:sp>
          <p:nvSpPr>
            <p:cNvPr id="72" name="TextBox 71">
              <a:extLst>
                <a:ext uri="{FF2B5EF4-FFF2-40B4-BE49-F238E27FC236}">
                  <a16:creationId xmlns:a16="http://schemas.microsoft.com/office/drawing/2014/main" id="{5CF80A3E-A42E-4AA8-8CB6-C3955E1363CC}"/>
                </a:ext>
              </a:extLst>
            </p:cNvPr>
            <p:cNvSpPr txBox="1"/>
            <p:nvPr/>
          </p:nvSpPr>
          <p:spPr>
            <a:xfrm>
              <a:off x="5478458" y="4903124"/>
              <a:ext cx="1297460" cy="610641"/>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63147"/>
                  </a:solidFill>
                  <a:effectLst/>
                  <a:uLnTx/>
                  <a:uFillTx/>
                  <a:latin typeface="Verdana"/>
                  <a:ea typeface="+mn-ea"/>
                  <a:cs typeface="Arial" panose="020B0604020202020204" pitchFamily="34" charset="0"/>
                </a:rPr>
                <a:t>Managed Team/ Services</a:t>
              </a:r>
            </a:p>
          </p:txBody>
        </p:sp>
        <p:sp>
          <p:nvSpPr>
            <p:cNvPr id="73" name="TextBox 72">
              <a:extLst>
                <a:ext uri="{FF2B5EF4-FFF2-40B4-BE49-F238E27FC236}">
                  <a16:creationId xmlns:a16="http://schemas.microsoft.com/office/drawing/2014/main" id="{EEF9D40C-53CD-4A8A-B447-E6216A3E9022}"/>
                </a:ext>
              </a:extLst>
            </p:cNvPr>
            <p:cNvSpPr txBox="1"/>
            <p:nvPr/>
          </p:nvSpPr>
          <p:spPr>
            <a:xfrm>
              <a:off x="5218671" y="4182509"/>
              <a:ext cx="1223319" cy="610641"/>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63147"/>
                  </a:solidFill>
                  <a:effectLst/>
                  <a:uLnTx/>
                  <a:uFillTx/>
                  <a:latin typeface="Verdana"/>
                  <a:ea typeface="+mn-ea"/>
                  <a:cs typeface="Arial" panose="020B0604020202020204" pitchFamily="34" charset="0"/>
                </a:rPr>
                <a:t>Strategic Test </a:t>
              </a:r>
              <a:br>
                <a:rPr kumimoji="0" lang="en-US" sz="900" b="1" i="0" u="none" strike="noStrike" kern="0" cap="none" spc="0" normalizeH="0" baseline="0" noProof="0" dirty="0">
                  <a:ln>
                    <a:noFill/>
                  </a:ln>
                  <a:solidFill>
                    <a:srgbClr val="263147"/>
                  </a:solidFill>
                  <a:effectLst/>
                  <a:uLnTx/>
                  <a:uFillTx/>
                  <a:latin typeface="Verdana"/>
                  <a:ea typeface="+mn-ea"/>
                  <a:cs typeface="Arial" panose="020B0604020202020204" pitchFamily="34" charset="0"/>
                </a:rPr>
              </a:br>
              <a:r>
                <a:rPr kumimoji="0" lang="en-US" sz="900" b="1" i="0" u="none" strike="noStrike" kern="0" cap="none" spc="0" normalizeH="0" baseline="0" noProof="0" dirty="0">
                  <a:ln>
                    <a:noFill/>
                  </a:ln>
                  <a:solidFill>
                    <a:srgbClr val="263147"/>
                  </a:solidFill>
                  <a:effectLst/>
                  <a:uLnTx/>
                  <a:uFillTx/>
                  <a:latin typeface="Verdana"/>
                  <a:ea typeface="+mn-ea"/>
                  <a:cs typeface="Arial" panose="020B0604020202020204" pitchFamily="34" charset="0"/>
                </a:rPr>
                <a:t>Partner</a:t>
              </a:r>
            </a:p>
          </p:txBody>
        </p:sp>
        <p:pic>
          <p:nvPicPr>
            <p:cNvPr id="74" name="Picture 1">
              <a:extLst>
                <a:ext uri="{FF2B5EF4-FFF2-40B4-BE49-F238E27FC236}">
                  <a16:creationId xmlns:a16="http://schemas.microsoft.com/office/drawing/2014/main" id="{1F397C24-EFA7-4F86-B597-4CD311DBCCF7}"/>
                </a:ext>
              </a:extLst>
            </p:cNvPr>
            <p:cNvPicPr>
              <a:picLocks noChangeAspect="1" noChangeArrowheads="1"/>
            </p:cNvPicPr>
            <p:nvPr/>
          </p:nvPicPr>
          <p:blipFill>
            <a:blip r:embed="rId16" cstate="print"/>
            <a:srcRect t="59157"/>
            <a:stretch>
              <a:fillRect/>
            </a:stretch>
          </p:blipFill>
          <p:spPr bwMode="auto">
            <a:xfrm flipV="1">
              <a:off x="6190737" y="3088657"/>
              <a:ext cx="1847718" cy="661344"/>
            </a:xfrm>
            <a:prstGeom prst="rect">
              <a:avLst/>
            </a:prstGeom>
            <a:noFill/>
            <a:ln w="9525">
              <a:noFill/>
              <a:miter lim="800000"/>
              <a:headEnd/>
              <a:tailEnd/>
            </a:ln>
            <a:effectLst/>
          </p:spPr>
        </p:pic>
        <p:sp>
          <p:nvSpPr>
            <p:cNvPr id="75" name="Oval 74">
              <a:extLst>
                <a:ext uri="{FF2B5EF4-FFF2-40B4-BE49-F238E27FC236}">
                  <a16:creationId xmlns:a16="http://schemas.microsoft.com/office/drawing/2014/main" id="{F29E42ED-C2BD-4635-9C38-E2639479B82E}"/>
                </a:ext>
              </a:extLst>
            </p:cNvPr>
            <p:cNvSpPr/>
            <p:nvPr/>
          </p:nvSpPr>
          <p:spPr>
            <a:xfrm flipV="1">
              <a:off x="6318164" y="3393049"/>
              <a:ext cx="91440" cy="91440"/>
            </a:xfrm>
            <a:prstGeom prst="ellipse">
              <a:avLst/>
            </a:prstGeom>
            <a:solidFill>
              <a:sysClr val="window" lastClr="FFFFFF"/>
            </a:solidFill>
            <a:ln w="25400" cap="flat" cmpd="sng" algn="ctr">
              <a:no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998C85">
                    <a:lumMod val="50000"/>
                  </a:srgbClr>
                </a:solidFill>
                <a:effectLst/>
                <a:uLnTx/>
                <a:uFillTx/>
                <a:latin typeface="Verdana"/>
                <a:ea typeface="+mn-ea"/>
                <a:cs typeface="Arial" panose="020B0604020202020204" pitchFamily="34" charset="0"/>
              </a:endParaRPr>
            </a:p>
          </p:txBody>
        </p:sp>
        <p:sp>
          <p:nvSpPr>
            <p:cNvPr id="76" name="Oval 75">
              <a:extLst>
                <a:ext uri="{FF2B5EF4-FFF2-40B4-BE49-F238E27FC236}">
                  <a16:creationId xmlns:a16="http://schemas.microsoft.com/office/drawing/2014/main" id="{CE67A3CA-0AB0-4C3C-87BC-03067865F30F}"/>
                </a:ext>
              </a:extLst>
            </p:cNvPr>
            <p:cNvSpPr/>
            <p:nvPr/>
          </p:nvSpPr>
          <p:spPr>
            <a:xfrm flipV="1">
              <a:off x="6718214" y="3105394"/>
              <a:ext cx="91440" cy="91440"/>
            </a:xfrm>
            <a:prstGeom prst="ellipse">
              <a:avLst/>
            </a:prstGeom>
            <a:solidFill>
              <a:sysClr val="window" lastClr="FFFFFF"/>
            </a:solidFill>
            <a:ln w="25400" cap="flat" cmpd="sng" algn="ctr">
              <a:no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998C85">
                    <a:lumMod val="50000"/>
                  </a:srgbClr>
                </a:solidFill>
                <a:effectLst/>
                <a:uLnTx/>
                <a:uFillTx/>
                <a:latin typeface="Verdana"/>
                <a:ea typeface="+mn-ea"/>
                <a:cs typeface="Arial" panose="020B0604020202020204" pitchFamily="34" charset="0"/>
              </a:endParaRPr>
            </a:p>
          </p:txBody>
        </p:sp>
        <p:sp>
          <p:nvSpPr>
            <p:cNvPr id="77" name="Oval 76">
              <a:extLst>
                <a:ext uri="{FF2B5EF4-FFF2-40B4-BE49-F238E27FC236}">
                  <a16:creationId xmlns:a16="http://schemas.microsoft.com/office/drawing/2014/main" id="{96A04D85-4FFD-4638-94F9-2E5D0FE4B375}"/>
                </a:ext>
              </a:extLst>
            </p:cNvPr>
            <p:cNvSpPr/>
            <p:nvPr/>
          </p:nvSpPr>
          <p:spPr>
            <a:xfrm flipV="1">
              <a:off x="7303049" y="3084439"/>
              <a:ext cx="91440" cy="91440"/>
            </a:xfrm>
            <a:prstGeom prst="ellipse">
              <a:avLst/>
            </a:prstGeom>
            <a:solidFill>
              <a:sysClr val="window" lastClr="FFFFFF"/>
            </a:solidFill>
            <a:ln w="25400" cap="flat" cmpd="sng" algn="ctr">
              <a:no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998C85">
                    <a:lumMod val="50000"/>
                  </a:srgbClr>
                </a:solidFill>
                <a:effectLst/>
                <a:uLnTx/>
                <a:uFillTx/>
                <a:latin typeface="Verdana"/>
                <a:ea typeface="+mn-ea"/>
                <a:cs typeface="Arial" panose="020B0604020202020204" pitchFamily="34" charset="0"/>
              </a:endParaRPr>
            </a:p>
          </p:txBody>
        </p:sp>
        <p:sp>
          <p:nvSpPr>
            <p:cNvPr id="78" name="Isosceles Triangle 77">
              <a:extLst>
                <a:ext uri="{FF2B5EF4-FFF2-40B4-BE49-F238E27FC236}">
                  <a16:creationId xmlns:a16="http://schemas.microsoft.com/office/drawing/2014/main" id="{D30C016D-0239-49EF-8A9A-495C42906C59}"/>
                </a:ext>
              </a:extLst>
            </p:cNvPr>
            <p:cNvSpPr/>
            <p:nvPr/>
          </p:nvSpPr>
          <p:spPr>
            <a:xfrm rot="20558524" flipV="1">
              <a:off x="7961487" y="3692790"/>
              <a:ext cx="91440" cy="91440"/>
            </a:xfrm>
            <a:prstGeom prst="triangle">
              <a:avLst/>
            </a:prstGeom>
            <a:solidFill>
              <a:sysClr val="window" lastClr="FFFFFF"/>
            </a:solidFill>
            <a:ln w="25400" cap="flat" cmpd="sng" algn="ctr">
              <a:no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998C85">
                    <a:lumMod val="50000"/>
                  </a:srgbClr>
                </a:solidFill>
                <a:effectLst/>
                <a:uLnTx/>
                <a:uFillTx/>
                <a:latin typeface="Verdana"/>
                <a:ea typeface="+mn-ea"/>
                <a:cs typeface="Arial" panose="020B0604020202020204" pitchFamily="34" charset="0"/>
              </a:endParaRPr>
            </a:p>
          </p:txBody>
        </p:sp>
        <p:grpSp>
          <p:nvGrpSpPr>
            <p:cNvPr id="79" name="Group 224">
              <a:extLst>
                <a:ext uri="{FF2B5EF4-FFF2-40B4-BE49-F238E27FC236}">
                  <a16:creationId xmlns:a16="http://schemas.microsoft.com/office/drawing/2014/main" id="{47479A4F-DD73-4ED9-918A-A251FF44700B}"/>
                </a:ext>
              </a:extLst>
            </p:cNvPr>
            <p:cNvGrpSpPr/>
            <p:nvPr/>
          </p:nvGrpSpPr>
          <p:grpSpPr>
            <a:xfrm flipH="1">
              <a:off x="6145426" y="4467704"/>
              <a:ext cx="1862190" cy="716936"/>
              <a:chOff x="6190737" y="4451278"/>
              <a:chExt cx="1862190" cy="716936"/>
            </a:xfrm>
          </p:grpSpPr>
          <p:pic>
            <p:nvPicPr>
              <p:cNvPr id="81" name="Picture 1">
                <a:extLst>
                  <a:ext uri="{FF2B5EF4-FFF2-40B4-BE49-F238E27FC236}">
                    <a16:creationId xmlns:a16="http://schemas.microsoft.com/office/drawing/2014/main" id="{1B7F0614-C304-4F57-BEC3-3AEC2F27742A}"/>
                  </a:ext>
                </a:extLst>
              </p:cNvPr>
              <p:cNvPicPr>
                <a:picLocks noChangeAspect="1" noChangeArrowheads="1"/>
              </p:cNvPicPr>
              <p:nvPr/>
            </p:nvPicPr>
            <p:blipFill>
              <a:blip r:embed="rId16" cstate="print"/>
              <a:srcRect t="59157"/>
              <a:stretch>
                <a:fillRect/>
              </a:stretch>
            </p:blipFill>
            <p:spPr bwMode="auto">
              <a:xfrm>
                <a:off x="6190737" y="4485507"/>
                <a:ext cx="1847718" cy="661344"/>
              </a:xfrm>
              <a:prstGeom prst="rect">
                <a:avLst/>
              </a:prstGeom>
              <a:noFill/>
              <a:ln w="9525">
                <a:noFill/>
                <a:miter lim="800000"/>
                <a:headEnd/>
                <a:tailEnd/>
              </a:ln>
              <a:effectLst/>
            </p:spPr>
          </p:pic>
          <p:sp>
            <p:nvSpPr>
              <p:cNvPr id="82" name="Oval 81">
                <a:extLst>
                  <a:ext uri="{FF2B5EF4-FFF2-40B4-BE49-F238E27FC236}">
                    <a16:creationId xmlns:a16="http://schemas.microsoft.com/office/drawing/2014/main" id="{865A21C6-4EAD-411C-AAE2-F018921D3443}"/>
                  </a:ext>
                </a:extLst>
              </p:cNvPr>
              <p:cNvSpPr/>
              <p:nvPr/>
            </p:nvSpPr>
            <p:spPr>
              <a:xfrm>
                <a:off x="6403889" y="4836744"/>
                <a:ext cx="91440" cy="91440"/>
              </a:xfrm>
              <a:prstGeom prst="ellipse">
                <a:avLst/>
              </a:prstGeom>
              <a:solidFill>
                <a:sysClr val="window" lastClr="FFFFFF"/>
              </a:solidFill>
              <a:ln w="25400" cap="flat" cmpd="sng" algn="ctr">
                <a:no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998C85">
                      <a:lumMod val="50000"/>
                    </a:srgbClr>
                  </a:solidFill>
                  <a:effectLst/>
                  <a:uLnTx/>
                  <a:uFillTx/>
                  <a:latin typeface="Verdana"/>
                  <a:ea typeface="+mn-ea"/>
                  <a:cs typeface="Arial" panose="020B0604020202020204" pitchFamily="34" charset="0"/>
                </a:endParaRPr>
              </a:p>
            </p:txBody>
          </p:sp>
          <p:sp>
            <p:nvSpPr>
              <p:cNvPr id="83" name="Oval 82">
                <a:extLst>
                  <a:ext uri="{FF2B5EF4-FFF2-40B4-BE49-F238E27FC236}">
                    <a16:creationId xmlns:a16="http://schemas.microsoft.com/office/drawing/2014/main" id="{73DD2126-47D0-4B2D-953F-9A16467633B9}"/>
                  </a:ext>
                </a:extLst>
              </p:cNvPr>
              <p:cNvSpPr/>
              <p:nvPr/>
            </p:nvSpPr>
            <p:spPr>
              <a:xfrm>
                <a:off x="7051589" y="5076774"/>
                <a:ext cx="91440" cy="91440"/>
              </a:xfrm>
              <a:prstGeom prst="ellipse">
                <a:avLst/>
              </a:prstGeom>
              <a:solidFill>
                <a:sysClr val="window" lastClr="FFFFFF"/>
              </a:solidFill>
              <a:ln w="25400" cap="flat" cmpd="sng" algn="ctr">
                <a:no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998C85">
                      <a:lumMod val="50000"/>
                    </a:srgbClr>
                  </a:solidFill>
                  <a:effectLst/>
                  <a:uLnTx/>
                  <a:uFillTx/>
                  <a:latin typeface="Verdana"/>
                  <a:ea typeface="+mn-ea"/>
                  <a:cs typeface="Arial" panose="020B0604020202020204" pitchFamily="34" charset="0"/>
                </a:endParaRPr>
              </a:p>
            </p:txBody>
          </p:sp>
          <p:sp>
            <p:nvSpPr>
              <p:cNvPr id="84" name="Oval 83">
                <a:extLst>
                  <a:ext uri="{FF2B5EF4-FFF2-40B4-BE49-F238E27FC236}">
                    <a16:creationId xmlns:a16="http://schemas.microsoft.com/office/drawing/2014/main" id="{4ADE88B7-8FA5-459F-A88F-4733BA47483C}"/>
                  </a:ext>
                </a:extLst>
              </p:cNvPr>
              <p:cNvSpPr/>
              <p:nvPr/>
            </p:nvSpPr>
            <p:spPr>
              <a:xfrm>
                <a:off x="7607849" y="4916754"/>
                <a:ext cx="91440" cy="91440"/>
              </a:xfrm>
              <a:prstGeom prst="ellipse">
                <a:avLst/>
              </a:prstGeom>
              <a:solidFill>
                <a:sysClr val="window" lastClr="FFFFFF"/>
              </a:solidFill>
              <a:ln w="25400" cap="flat" cmpd="sng" algn="ctr">
                <a:no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998C85">
                      <a:lumMod val="50000"/>
                    </a:srgbClr>
                  </a:solidFill>
                  <a:effectLst/>
                  <a:uLnTx/>
                  <a:uFillTx/>
                  <a:latin typeface="Verdana"/>
                  <a:ea typeface="+mn-ea"/>
                  <a:cs typeface="Arial" panose="020B0604020202020204" pitchFamily="34" charset="0"/>
                </a:endParaRPr>
              </a:p>
            </p:txBody>
          </p:sp>
          <p:sp>
            <p:nvSpPr>
              <p:cNvPr id="85" name="Isosceles Triangle 84">
                <a:extLst>
                  <a:ext uri="{FF2B5EF4-FFF2-40B4-BE49-F238E27FC236}">
                    <a16:creationId xmlns:a16="http://schemas.microsoft.com/office/drawing/2014/main" id="{0511EE29-92CB-4D77-ADA0-3390A1E68694}"/>
                  </a:ext>
                </a:extLst>
              </p:cNvPr>
              <p:cNvSpPr/>
              <p:nvPr/>
            </p:nvSpPr>
            <p:spPr>
              <a:xfrm rot="1041476">
                <a:off x="7961487" y="4451278"/>
                <a:ext cx="91440" cy="91440"/>
              </a:xfrm>
              <a:prstGeom prst="triangle">
                <a:avLst/>
              </a:prstGeom>
              <a:solidFill>
                <a:sysClr val="window" lastClr="FFFFFF"/>
              </a:solidFill>
              <a:ln w="25400" cap="flat" cmpd="sng" algn="ctr">
                <a:no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998C85">
                      <a:lumMod val="50000"/>
                    </a:srgbClr>
                  </a:solidFill>
                  <a:effectLst/>
                  <a:uLnTx/>
                  <a:uFillTx/>
                  <a:latin typeface="Verdana"/>
                  <a:ea typeface="+mn-ea"/>
                  <a:cs typeface="Arial" panose="020B0604020202020204" pitchFamily="34" charset="0"/>
                </a:endParaRPr>
              </a:p>
            </p:txBody>
          </p:sp>
        </p:grpSp>
        <p:sp>
          <p:nvSpPr>
            <p:cNvPr id="80" name="Oval 79">
              <a:extLst>
                <a:ext uri="{FF2B5EF4-FFF2-40B4-BE49-F238E27FC236}">
                  <a16:creationId xmlns:a16="http://schemas.microsoft.com/office/drawing/2014/main" id="{AF769E0B-9CEF-40C6-AB0A-7224D050E41B}"/>
                </a:ext>
              </a:extLst>
            </p:cNvPr>
            <p:cNvSpPr/>
            <p:nvPr/>
          </p:nvSpPr>
          <p:spPr>
            <a:xfrm flipV="1">
              <a:off x="7803112" y="3398764"/>
              <a:ext cx="91440" cy="91440"/>
            </a:xfrm>
            <a:prstGeom prst="ellipse">
              <a:avLst/>
            </a:prstGeom>
            <a:solidFill>
              <a:sysClr val="window" lastClr="FFFFFF"/>
            </a:solidFill>
            <a:ln w="25400" cap="flat" cmpd="sng" algn="ctr">
              <a:no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998C85">
                    <a:lumMod val="50000"/>
                  </a:srgbClr>
                </a:solidFill>
                <a:effectLst/>
                <a:uLnTx/>
                <a:uFillTx/>
                <a:latin typeface="Verdana"/>
                <a:ea typeface="+mn-ea"/>
                <a:cs typeface="Arial" panose="020B0604020202020204" pitchFamily="34" charset="0"/>
              </a:endParaRPr>
            </a:p>
          </p:txBody>
        </p:sp>
      </p:grpSp>
      <p:sp>
        <p:nvSpPr>
          <p:cNvPr id="89" name="Rectangle 88">
            <a:extLst>
              <a:ext uri="{FF2B5EF4-FFF2-40B4-BE49-F238E27FC236}">
                <a16:creationId xmlns:a16="http://schemas.microsoft.com/office/drawing/2014/main" id="{BAFCD481-0236-4C10-8808-38E09F8DF748}"/>
              </a:ext>
            </a:extLst>
          </p:cNvPr>
          <p:cNvSpPr/>
          <p:nvPr/>
        </p:nvSpPr>
        <p:spPr>
          <a:xfrm>
            <a:off x="10246141" y="2614431"/>
            <a:ext cx="1125927" cy="92250"/>
          </a:xfrm>
          <a:prstGeom prst="rect">
            <a:avLst/>
          </a:prstGeom>
          <a:noFill/>
          <a:ln w="9525" cap="flat" cmpd="sng" algn="ctr">
            <a:noFill/>
            <a:prstDash val="solid"/>
          </a:ln>
          <a:effectLst/>
        </p:spPr>
        <p:txBody>
          <a:bodyPr rtlCol="0" anchor="ct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431060"/>
                </a:solidFill>
                <a:effectLst/>
                <a:uLnTx/>
                <a:uFillTx/>
                <a:latin typeface="Verdana"/>
                <a:ea typeface="+mn-ea"/>
                <a:cs typeface="Arial" panose="020B0604020202020204" pitchFamily="34" charset="0"/>
              </a:rPr>
              <a:t>CPRD</a:t>
            </a:r>
          </a:p>
        </p:txBody>
      </p:sp>
      <p:sp>
        <p:nvSpPr>
          <p:cNvPr id="90" name="Rectangle 89">
            <a:extLst>
              <a:ext uri="{FF2B5EF4-FFF2-40B4-BE49-F238E27FC236}">
                <a16:creationId xmlns:a16="http://schemas.microsoft.com/office/drawing/2014/main" id="{B048D88F-4C90-485E-AEDE-92D74C148C65}"/>
              </a:ext>
            </a:extLst>
          </p:cNvPr>
          <p:cNvSpPr/>
          <p:nvPr/>
        </p:nvSpPr>
        <p:spPr>
          <a:xfrm>
            <a:off x="10246141" y="2972223"/>
            <a:ext cx="1125927" cy="92250"/>
          </a:xfrm>
          <a:prstGeom prst="rect">
            <a:avLst/>
          </a:prstGeom>
          <a:noFill/>
          <a:ln w="9525" cap="flat" cmpd="sng" algn="ctr">
            <a:noFill/>
            <a:prstDash val="solid"/>
          </a:ln>
          <a:effectLst/>
        </p:spPr>
        <p:txBody>
          <a:bodyPr rtlCol="0" anchor="ct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431060"/>
                </a:solidFill>
                <a:effectLst/>
                <a:uLnTx/>
                <a:uFillTx/>
                <a:latin typeface="Verdana"/>
                <a:ea typeface="+mn-ea"/>
                <a:cs typeface="Arial" panose="020B0604020202020204" pitchFamily="34" charset="0"/>
              </a:rPr>
              <a:t>Hi-Tech</a:t>
            </a:r>
          </a:p>
        </p:txBody>
      </p:sp>
      <p:sp>
        <p:nvSpPr>
          <p:cNvPr id="91" name="Rectangle 90">
            <a:extLst>
              <a:ext uri="{FF2B5EF4-FFF2-40B4-BE49-F238E27FC236}">
                <a16:creationId xmlns:a16="http://schemas.microsoft.com/office/drawing/2014/main" id="{E5E81CC0-9369-4A09-B9E6-68FF5DDA5016}"/>
              </a:ext>
            </a:extLst>
          </p:cNvPr>
          <p:cNvSpPr/>
          <p:nvPr/>
        </p:nvSpPr>
        <p:spPr>
          <a:xfrm>
            <a:off x="472890" y="5781181"/>
            <a:ext cx="11255291" cy="514843"/>
          </a:xfrm>
          <a:prstGeom prst="rect">
            <a:avLst/>
          </a:prstGeom>
          <a:noFill/>
          <a:ln w="25400" cap="flat" cmpd="sng" algn="ctr">
            <a:solidFill>
              <a:schemeClr val="accent3"/>
            </a:solidFill>
            <a:prstDash val="solid"/>
          </a:ln>
          <a:effectLst/>
        </p:spPr>
        <p:txBody>
          <a:bodyPr lIns="91419" tIns="45708" rIns="91419" bIns="45708"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8C85">
                  <a:lumMod val="50000"/>
                </a:srgbClr>
              </a:solidFill>
              <a:effectLst/>
              <a:uLnTx/>
              <a:uFillTx/>
              <a:latin typeface="Verdana"/>
              <a:ea typeface="+mn-ea"/>
              <a:cs typeface="Arial" panose="020B0604020202020204" pitchFamily="34" charset="0"/>
            </a:endParaRPr>
          </a:p>
        </p:txBody>
      </p:sp>
      <p:sp>
        <p:nvSpPr>
          <p:cNvPr id="92" name="Rectangle 91">
            <a:extLst>
              <a:ext uri="{FF2B5EF4-FFF2-40B4-BE49-F238E27FC236}">
                <a16:creationId xmlns:a16="http://schemas.microsoft.com/office/drawing/2014/main" id="{D521E524-52CB-45F2-ADA1-B4FF9FC7D294}"/>
              </a:ext>
            </a:extLst>
          </p:cNvPr>
          <p:cNvSpPr/>
          <p:nvPr/>
        </p:nvSpPr>
        <p:spPr>
          <a:xfrm>
            <a:off x="11432091" y="3298889"/>
            <a:ext cx="243166" cy="461249"/>
          </a:xfrm>
          <a:prstGeom prst="rect">
            <a:avLst/>
          </a:prstGeom>
          <a:solidFill>
            <a:schemeClr val="accent6"/>
          </a:solidFill>
          <a:ln w="25400" cap="flat" cmpd="sng" algn="ctr">
            <a:noFill/>
            <a:prstDash val="solid"/>
          </a:ln>
          <a:effectLst/>
        </p:spPr>
        <p:txBody>
          <a:bodyPr vert="vert" lIns="91419" tIns="45708" rIns="91419" bIns="45708"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1" b="1" i="0" u="none" strike="noStrike" kern="0" cap="none" spc="0" normalizeH="0" baseline="0" noProof="0" dirty="0">
                <a:ln>
                  <a:noFill/>
                </a:ln>
                <a:solidFill>
                  <a:prstClr val="white"/>
                </a:solidFill>
                <a:effectLst/>
                <a:uLnTx/>
                <a:uFillTx/>
                <a:latin typeface="Verdana"/>
                <a:ea typeface="+mn-ea"/>
                <a:cs typeface="Arial" panose="020B0604020202020204" pitchFamily="34" charset="0"/>
              </a:rPr>
              <a:t>IP</a:t>
            </a:r>
          </a:p>
        </p:txBody>
      </p:sp>
      <p:grpSp>
        <p:nvGrpSpPr>
          <p:cNvPr id="93" name="Group 92">
            <a:extLst>
              <a:ext uri="{FF2B5EF4-FFF2-40B4-BE49-F238E27FC236}">
                <a16:creationId xmlns:a16="http://schemas.microsoft.com/office/drawing/2014/main" id="{06841CD1-F0AB-4105-B634-1EEB79D803B8}"/>
              </a:ext>
            </a:extLst>
          </p:cNvPr>
          <p:cNvGrpSpPr/>
          <p:nvPr/>
        </p:nvGrpSpPr>
        <p:grpSpPr>
          <a:xfrm>
            <a:off x="5220876" y="3222547"/>
            <a:ext cx="575371" cy="464913"/>
            <a:chOff x="5662614" y="3032124"/>
            <a:chExt cx="863600" cy="801689"/>
          </a:xfrm>
        </p:grpSpPr>
        <p:sp>
          <p:nvSpPr>
            <p:cNvPr id="94" name="Freeform 9">
              <a:extLst>
                <a:ext uri="{FF2B5EF4-FFF2-40B4-BE49-F238E27FC236}">
                  <a16:creationId xmlns:a16="http://schemas.microsoft.com/office/drawing/2014/main" id="{D82D0EE5-1ADA-4F1B-A7B8-7AFF7F03DF24}"/>
                </a:ext>
              </a:extLst>
            </p:cNvPr>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Verdana"/>
                <a:ea typeface="+mn-ea"/>
                <a:cs typeface="+mn-cs"/>
              </a:endParaRPr>
            </a:p>
          </p:txBody>
        </p:sp>
        <p:sp>
          <p:nvSpPr>
            <p:cNvPr id="95" name="Freeform 12">
              <a:extLst>
                <a:ext uri="{FF2B5EF4-FFF2-40B4-BE49-F238E27FC236}">
                  <a16:creationId xmlns:a16="http://schemas.microsoft.com/office/drawing/2014/main" id="{A0FEE405-6A49-4A3E-9A94-99E63E7644A2}"/>
                </a:ext>
              </a:extLst>
            </p:cNvPr>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Verdana"/>
                <a:ea typeface="+mn-ea"/>
                <a:cs typeface="+mn-cs"/>
              </a:endParaRPr>
            </a:p>
          </p:txBody>
        </p:sp>
      </p:grpSp>
      <p:pic>
        <p:nvPicPr>
          <p:cNvPr id="96" name="Picture 2" descr="Image result for microfocus logo">
            <a:extLst>
              <a:ext uri="{FF2B5EF4-FFF2-40B4-BE49-F238E27FC236}">
                <a16:creationId xmlns:a16="http://schemas.microsoft.com/office/drawing/2014/main" id="{56C68C69-6647-4F92-89F6-9485D15108F4}"/>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390649" y="5882720"/>
            <a:ext cx="936094" cy="286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8292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BFFBEEF-CA9F-4CA8-9A98-125CB399FA55}"/>
              </a:ext>
            </a:extLst>
          </p:cNvPr>
          <p:cNvSpPr>
            <a:spLocks noGrp="1"/>
          </p:cNvSpPr>
          <p:nvPr>
            <p:ph type="title"/>
          </p:nvPr>
        </p:nvSpPr>
        <p:spPr>
          <a:xfrm>
            <a:off x="407987" y="44967"/>
            <a:ext cx="11016875" cy="863600"/>
          </a:xfrm>
        </p:spPr>
        <p:txBody>
          <a:bodyPr vert="horz" lIns="0" tIns="0" rIns="0" bIns="0" rtlCol="0" anchor="ctr">
            <a:noAutofit/>
          </a:bodyPr>
          <a:lstStyle/>
          <a:p>
            <a:r>
              <a:rPr lang="en-US" sz="2400" dirty="0">
                <a:cs typeface="Segoe UI" panose="020B0502040204020203" pitchFamily="34" charset="0"/>
              </a:rPr>
              <a:t>Offering a comprehensive catalogue Of Quality Engineering Technology</a:t>
            </a:r>
            <a:endParaRPr lang="fr-FR" sz="2400" dirty="0">
              <a:cs typeface="Segoe UI" panose="020B0502040204020203" pitchFamily="34" charset="0"/>
            </a:endParaRPr>
          </a:p>
        </p:txBody>
      </p:sp>
      <p:sp>
        <p:nvSpPr>
          <p:cNvPr id="6" name="Round Same Side Corner Rectangle 411">
            <a:extLst>
              <a:ext uri="{FF2B5EF4-FFF2-40B4-BE49-F238E27FC236}">
                <a16:creationId xmlns:a16="http://schemas.microsoft.com/office/drawing/2014/main" id="{32CA4855-449E-4072-A907-A765C39C06C2}"/>
              </a:ext>
            </a:extLst>
          </p:cNvPr>
          <p:cNvSpPr>
            <a:spLocks/>
          </p:cNvSpPr>
          <p:nvPr/>
        </p:nvSpPr>
        <p:spPr bwMode="auto">
          <a:xfrm>
            <a:off x="1327319" y="2406734"/>
            <a:ext cx="8938483" cy="4332646"/>
          </a:xfrm>
          <a:prstGeom prst="roundRect">
            <a:avLst>
              <a:gd name="adj" fmla="val 2073"/>
            </a:avLst>
          </a:prstGeom>
          <a:noFill/>
          <a:ln w="6350" cap="flat" cmpd="sng" algn="ctr">
            <a:noFill/>
            <a:prstDash val="solid"/>
            <a:miter lim="800000"/>
            <a:headEnd type="none" w="med" len="med"/>
            <a:tailEnd type="none" w="med" len="med"/>
          </a:ln>
          <a:effectLst/>
        </p:spPr>
        <p:txBody>
          <a:bodyPr vert="horz" wrap="none" lIns="121920" tIns="0" rIns="609600" bIns="0" numCol="1" rtlCol="0" anchor="ctr" anchorCtr="0" compatLnSpc="1">
            <a:prstTxWarp prst="textNoShape">
              <a:avLst/>
            </a:prstTxWarp>
          </a:bodyPr>
          <a:lstStyle/>
          <a:p>
            <a:pPr algn="ctr" defTabSz="1219170">
              <a:defRPr/>
            </a:pPr>
            <a:endParaRPr lang="en-US" sz="1200" b="1" kern="0" dirty="0">
              <a:solidFill>
                <a:srgbClr val="FFFFFF"/>
              </a:solidFill>
              <a:latin typeface="Arial" panose="020B0604020202020204"/>
              <a:ea typeface="Verdana" panose="020B0604030504040204" pitchFamily="34" charset="0"/>
              <a:cs typeface="Verdana" panose="020B0604030504040204" pitchFamily="34" charset="0"/>
            </a:endParaRPr>
          </a:p>
        </p:txBody>
      </p:sp>
      <p:sp>
        <p:nvSpPr>
          <p:cNvPr id="203" name="TextBox 202">
            <a:extLst>
              <a:ext uri="{FF2B5EF4-FFF2-40B4-BE49-F238E27FC236}">
                <a16:creationId xmlns:a16="http://schemas.microsoft.com/office/drawing/2014/main" id="{609CE98C-7E92-4F5B-B566-08E17A95C627}"/>
              </a:ext>
            </a:extLst>
          </p:cNvPr>
          <p:cNvSpPr txBox="1"/>
          <p:nvPr/>
        </p:nvSpPr>
        <p:spPr>
          <a:xfrm>
            <a:off x="533400" y="3930389"/>
            <a:ext cx="11104871" cy="1479812"/>
          </a:xfrm>
          <a:prstGeom prst="round2SameRect">
            <a:avLst/>
          </a:prstGeom>
          <a:solidFill>
            <a:schemeClr val="bg1">
              <a:lumMod val="95000"/>
            </a:schemeClr>
          </a:solidFill>
          <a:ln>
            <a:solidFill>
              <a:schemeClr val="tx1"/>
            </a:solidFill>
            <a:prstDash val="dash"/>
          </a:ln>
        </p:spPr>
        <p:txBody>
          <a:bodyPr wrap="square" lIns="121920" bIns="121920" rtlCol="0" anchor="b" anchorCtr="1">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2B0A3D"/>
              </a:solidFill>
              <a:effectLst/>
              <a:uLnTx/>
              <a:uFillTx/>
              <a:latin typeface="Verdana"/>
              <a:ea typeface="Verdana" panose="020B0604030504040204" pitchFamily="34" charset="0"/>
              <a:cs typeface="Verdana" panose="020B0604030504040204" pitchFamily="34" charset="0"/>
            </a:endParaRPr>
          </a:p>
          <a:p>
            <a:pPr marL="0" marR="0" lvl="0" indent="0" algn="ctr" defTabSz="1219170" rtl="0" eaLnBrk="1" fontAlgn="auto" latinLnBrk="0" hangingPunct="1">
              <a:lnSpc>
                <a:spcPct val="100000"/>
              </a:lnSpc>
              <a:spcBef>
                <a:spcPts val="0"/>
              </a:spcBef>
              <a:spcAft>
                <a:spcPts val="0"/>
              </a:spcAft>
              <a:buClrTx/>
              <a:buSzTx/>
              <a:buFontTx/>
              <a:buNone/>
              <a:tabLst/>
              <a:defRPr/>
            </a:pPr>
            <a:endParaRPr lang="en-US" sz="1400" kern="0" dirty="0">
              <a:solidFill>
                <a:srgbClr val="2B0A3D"/>
              </a:solidFill>
              <a:latin typeface="Verdana"/>
              <a:ea typeface="Verdana" panose="020B0604030504040204" pitchFamily="34" charset="0"/>
              <a:cs typeface="Verdana" panose="020B0604030504040204" pitchFamily="34" charset="0"/>
            </a:endParaRP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2B0A3D"/>
                </a:solidFill>
                <a:effectLst/>
                <a:uLnTx/>
                <a:uFillTx/>
                <a:latin typeface="Verdana"/>
                <a:ea typeface="Verdana" panose="020B0604030504040204" pitchFamily="34" charset="0"/>
                <a:cs typeface="Verdana" panose="020B0604030504040204" pitchFamily="34" charset="0"/>
              </a:rPr>
              <a:t>Engineering Services</a:t>
            </a:r>
          </a:p>
        </p:txBody>
      </p:sp>
      <p:sp>
        <p:nvSpPr>
          <p:cNvPr id="204" name="TextBox 203">
            <a:extLst>
              <a:ext uri="{FF2B5EF4-FFF2-40B4-BE49-F238E27FC236}">
                <a16:creationId xmlns:a16="http://schemas.microsoft.com/office/drawing/2014/main" id="{83507A1B-DD52-42A7-8F2D-4DE868FD9AA4}"/>
              </a:ext>
            </a:extLst>
          </p:cNvPr>
          <p:cNvSpPr txBox="1"/>
          <p:nvPr/>
        </p:nvSpPr>
        <p:spPr>
          <a:xfrm>
            <a:off x="408940" y="5486400"/>
            <a:ext cx="11376660" cy="410157"/>
          </a:xfrm>
          <a:prstGeom prst="round2SameRect">
            <a:avLst/>
          </a:prstGeom>
          <a:solidFill>
            <a:schemeClr val="bg2">
              <a:lumMod val="90000"/>
            </a:schemeClr>
          </a:solidFill>
          <a:ln>
            <a:noFill/>
          </a:ln>
        </p:spPr>
        <p:txBody>
          <a:bodyPr wrap="square" lIns="121920" bIns="121920" rtlCol="0" anchor="b" anchorCtr="1">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2B0A3D"/>
                </a:solidFill>
                <a:effectLst/>
                <a:uLnTx/>
                <a:uFillTx/>
                <a:latin typeface="Verdana"/>
                <a:ea typeface="Verdana" panose="020B0604030504040204" pitchFamily="34" charset="0"/>
                <a:cs typeface="Verdana" panose="020B0604030504040204" pitchFamily="34" charset="0"/>
              </a:rPr>
              <a:t>Quality Advisory</a:t>
            </a:r>
          </a:p>
        </p:txBody>
      </p:sp>
      <p:sp>
        <p:nvSpPr>
          <p:cNvPr id="205" name="TextBox 204">
            <a:extLst>
              <a:ext uri="{FF2B5EF4-FFF2-40B4-BE49-F238E27FC236}">
                <a16:creationId xmlns:a16="http://schemas.microsoft.com/office/drawing/2014/main" id="{1CF665DA-E48D-4101-827F-50F6376945F6}"/>
              </a:ext>
            </a:extLst>
          </p:cNvPr>
          <p:cNvSpPr txBox="1"/>
          <p:nvPr/>
        </p:nvSpPr>
        <p:spPr>
          <a:xfrm>
            <a:off x="408940" y="5990643"/>
            <a:ext cx="11376660" cy="410157"/>
          </a:xfrm>
          <a:prstGeom prst="round2SameRect">
            <a:avLst/>
          </a:prstGeom>
          <a:solidFill>
            <a:schemeClr val="bg2">
              <a:lumMod val="90000"/>
            </a:schemeClr>
          </a:solidFill>
          <a:ln>
            <a:noFill/>
          </a:ln>
        </p:spPr>
        <p:txBody>
          <a:bodyPr wrap="square" lIns="121920" bIns="121920" rtlCol="0" anchor="b" anchorCtr="1">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2B0A3D"/>
                </a:solidFill>
                <a:effectLst/>
                <a:uLnTx/>
                <a:uFillTx/>
                <a:latin typeface="Verdana"/>
                <a:ea typeface="Verdana" panose="020B0604030504040204" pitchFamily="34" charset="0"/>
                <a:cs typeface="Verdana" panose="020B0604030504040204" pitchFamily="34" charset="0"/>
              </a:rPr>
              <a:t>Managed Test Services (QA Factory Model, </a:t>
            </a:r>
            <a:r>
              <a:rPr kumimoji="0" lang="en-US" sz="1400" b="0" i="0" u="none" strike="noStrike" kern="0" cap="none" spc="0" normalizeH="0" baseline="0" noProof="0">
                <a:ln>
                  <a:noFill/>
                </a:ln>
                <a:solidFill>
                  <a:srgbClr val="2B0A3D"/>
                </a:solidFill>
                <a:effectLst/>
                <a:uLnTx/>
                <a:uFillTx/>
                <a:latin typeface="Verdana"/>
                <a:ea typeface="Verdana" panose="020B0604030504040204" pitchFamily="34" charset="0"/>
                <a:cs typeface="Verdana" panose="020B0604030504040204" pitchFamily="34" charset="0"/>
              </a:rPr>
              <a:t>Outcome commitments </a:t>
            </a:r>
            <a:r>
              <a:rPr kumimoji="0" lang="en-US" sz="1400" b="0" i="0" u="none" strike="noStrike" kern="0" cap="none" spc="0" normalizeH="0" baseline="0" noProof="0" dirty="0">
                <a:ln>
                  <a:noFill/>
                </a:ln>
                <a:solidFill>
                  <a:srgbClr val="2B0A3D"/>
                </a:solidFill>
                <a:effectLst/>
                <a:uLnTx/>
                <a:uFillTx/>
                <a:latin typeface="Verdana"/>
                <a:ea typeface="Verdana" panose="020B0604030504040204" pitchFamily="34" charset="0"/>
                <a:cs typeface="Verdana" panose="020B0604030504040204" pitchFamily="34" charset="0"/>
              </a:rPr>
              <a:t>)</a:t>
            </a:r>
          </a:p>
        </p:txBody>
      </p:sp>
      <p:sp>
        <p:nvSpPr>
          <p:cNvPr id="206" name="Rectangle: Diagonal Corners Rounded 205">
            <a:extLst>
              <a:ext uri="{FF2B5EF4-FFF2-40B4-BE49-F238E27FC236}">
                <a16:creationId xmlns:a16="http://schemas.microsoft.com/office/drawing/2014/main" id="{A8BE6206-B862-41D8-AA41-E7F832BAF2AB}"/>
              </a:ext>
            </a:extLst>
          </p:cNvPr>
          <p:cNvSpPr/>
          <p:nvPr/>
        </p:nvSpPr>
        <p:spPr>
          <a:xfrm>
            <a:off x="407988" y="1143000"/>
            <a:ext cx="11376025" cy="5298440"/>
          </a:xfrm>
          <a:prstGeom prst="round2DiagRect">
            <a:avLst>
              <a:gd name="adj1" fmla="val 4735"/>
              <a:gd name="adj2" fmla="val 0"/>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à coins arrondis 56">
            <a:extLst>
              <a:ext uri="{FF2B5EF4-FFF2-40B4-BE49-F238E27FC236}">
                <a16:creationId xmlns:a16="http://schemas.microsoft.com/office/drawing/2014/main" id="{8A747182-A3B4-4BE9-AC71-51CFEC6170D8}"/>
              </a:ext>
            </a:extLst>
          </p:cNvPr>
          <p:cNvSpPr/>
          <p:nvPr/>
        </p:nvSpPr>
        <p:spPr>
          <a:xfrm>
            <a:off x="3124200" y="914400"/>
            <a:ext cx="5943600" cy="397888"/>
          </a:xfrm>
          <a:prstGeom prst="round2DiagRect">
            <a:avLst>
              <a:gd name="adj1" fmla="val 34416"/>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400" b="1" dirty="0">
                <a:solidFill>
                  <a:schemeClr val="bg1"/>
                </a:solidFill>
              </a:rPr>
              <a:t>Our Comprehensive Service Catalogue</a:t>
            </a:r>
          </a:p>
        </p:txBody>
      </p:sp>
      <p:sp>
        <p:nvSpPr>
          <p:cNvPr id="208" name="TextBox 207">
            <a:extLst>
              <a:ext uri="{FF2B5EF4-FFF2-40B4-BE49-F238E27FC236}">
                <a16:creationId xmlns:a16="http://schemas.microsoft.com/office/drawing/2014/main" id="{011ABF85-36E9-43EF-A1E5-A47EB538903B}"/>
              </a:ext>
            </a:extLst>
          </p:cNvPr>
          <p:cNvSpPr txBox="1"/>
          <p:nvPr/>
        </p:nvSpPr>
        <p:spPr>
          <a:xfrm>
            <a:off x="636654" y="2000460"/>
            <a:ext cx="2498758" cy="622795"/>
          </a:xfrm>
          <a:prstGeom prst="round2DiagRect">
            <a:avLst/>
          </a:prstGeom>
          <a:solidFill>
            <a:srgbClr val="009AD7"/>
          </a:solidFill>
          <a:ln>
            <a:noFill/>
          </a:ln>
        </p:spPr>
        <p:txBody>
          <a:bodyPr wrap="square" lIns="121920" bIns="121920" rtlCol="0" anchor="b" anchorCtr="1">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Verdana"/>
                <a:ea typeface="Verdana" panose="020B0604030504040204" pitchFamily="34" charset="0"/>
                <a:cs typeface="Verdana" panose="020B0604030504040204" pitchFamily="34" charset="0"/>
              </a:rPr>
              <a:t>Quality Engineering for Agile/DevOps </a:t>
            </a:r>
          </a:p>
        </p:txBody>
      </p:sp>
      <p:pic>
        <p:nvPicPr>
          <p:cNvPr id="209" name="Graphic 208">
            <a:extLst>
              <a:ext uri="{FF2B5EF4-FFF2-40B4-BE49-F238E27FC236}">
                <a16:creationId xmlns:a16="http://schemas.microsoft.com/office/drawing/2014/main" id="{40B491D5-7F0C-4A63-96FE-43E997E794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59458" y="1524001"/>
            <a:ext cx="632562" cy="596428"/>
          </a:xfrm>
          <a:prstGeom prst="rect">
            <a:avLst/>
          </a:prstGeom>
        </p:spPr>
      </p:pic>
      <p:sp>
        <p:nvSpPr>
          <p:cNvPr id="210" name="TextBox 209">
            <a:extLst>
              <a:ext uri="{FF2B5EF4-FFF2-40B4-BE49-F238E27FC236}">
                <a16:creationId xmlns:a16="http://schemas.microsoft.com/office/drawing/2014/main" id="{7AD64DA4-88DA-4DDA-9692-2353F18F70DF}"/>
              </a:ext>
            </a:extLst>
          </p:cNvPr>
          <p:cNvSpPr txBox="1"/>
          <p:nvPr/>
        </p:nvSpPr>
        <p:spPr>
          <a:xfrm>
            <a:off x="3444842" y="1981200"/>
            <a:ext cx="2498758" cy="622795"/>
          </a:xfrm>
          <a:prstGeom prst="round2DiagRect">
            <a:avLst/>
          </a:prstGeom>
          <a:solidFill>
            <a:srgbClr val="009AD7"/>
          </a:solidFill>
          <a:ln>
            <a:noFill/>
          </a:ln>
        </p:spPr>
        <p:txBody>
          <a:bodyPr wrap="square" lIns="121920" bIns="121920" rtlCol="0" anchor="b" anchorCtr="1">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Verdana"/>
                <a:ea typeface="Verdana" panose="020B0604030504040204" pitchFamily="34" charset="0"/>
                <a:cs typeface="Verdana" panose="020B0604030504040204" pitchFamily="34" charset="0"/>
              </a:rPr>
              <a:t>SAP/ORACLE/SFC </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Verdana"/>
                <a:ea typeface="Verdana" panose="020B0604030504040204" pitchFamily="34" charset="0"/>
                <a:cs typeface="Verdana" panose="020B0604030504040204" pitchFamily="34" charset="0"/>
              </a:rPr>
              <a:t>Business Assurance</a:t>
            </a:r>
          </a:p>
        </p:txBody>
      </p:sp>
      <p:grpSp>
        <p:nvGrpSpPr>
          <p:cNvPr id="211" name="Graphic 251">
            <a:extLst>
              <a:ext uri="{FF2B5EF4-FFF2-40B4-BE49-F238E27FC236}">
                <a16:creationId xmlns:a16="http://schemas.microsoft.com/office/drawing/2014/main" id="{DC3A1914-9334-4FA8-9322-54E96B2A9500}"/>
              </a:ext>
            </a:extLst>
          </p:cNvPr>
          <p:cNvGrpSpPr/>
          <p:nvPr/>
        </p:nvGrpSpPr>
        <p:grpSpPr>
          <a:xfrm>
            <a:off x="4461226" y="1531621"/>
            <a:ext cx="623854" cy="590152"/>
            <a:chOff x="4763010" y="1571977"/>
            <a:chExt cx="702712" cy="674604"/>
          </a:xfrm>
          <a:solidFill>
            <a:schemeClr val="accent1"/>
          </a:solidFill>
        </p:grpSpPr>
        <p:sp>
          <p:nvSpPr>
            <p:cNvPr id="212" name="Freeform: Shape 211">
              <a:extLst>
                <a:ext uri="{FF2B5EF4-FFF2-40B4-BE49-F238E27FC236}">
                  <a16:creationId xmlns:a16="http://schemas.microsoft.com/office/drawing/2014/main" id="{9B4A0685-2490-4F35-9D11-1DEE0CEC0649}"/>
                </a:ext>
              </a:extLst>
            </p:cNvPr>
            <p:cNvSpPr/>
            <p:nvPr/>
          </p:nvSpPr>
          <p:spPr>
            <a:xfrm>
              <a:off x="4763010" y="1571977"/>
              <a:ext cx="702712" cy="674604"/>
            </a:xfrm>
            <a:custGeom>
              <a:avLst/>
              <a:gdLst>
                <a:gd name="connsiteX0" fmla="*/ 69253 w 702711"/>
                <a:gd name="connsiteY0" fmla="*/ 549527 h 674604"/>
                <a:gd name="connsiteX1" fmla="*/ 147394 w 702711"/>
                <a:gd name="connsiteY1" fmla="*/ 68029 h 674604"/>
                <a:gd name="connsiteX2" fmla="*/ 649552 w 702711"/>
                <a:gd name="connsiteY2" fmla="*/ 138862 h 674604"/>
                <a:gd name="connsiteX3" fmla="*/ 558340 w 702711"/>
                <a:gd name="connsiteY3" fmla="*/ 602090 h 674604"/>
                <a:gd name="connsiteX4" fmla="*/ 69253 w 702711"/>
                <a:gd name="connsiteY4" fmla="*/ 549527 h 67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2711" h="674604">
                  <a:moveTo>
                    <a:pt x="69253" y="549527"/>
                  </a:moveTo>
                  <a:cubicBezTo>
                    <a:pt x="-47819" y="396898"/>
                    <a:pt x="-12964" y="181306"/>
                    <a:pt x="147394" y="68029"/>
                  </a:cubicBezTo>
                  <a:cubicBezTo>
                    <a:pt x="307613" y="-45389"/>
                    <a:pt x="532621" y="-13767"/>
                    <a:pt x="649552" y="138862"/>
                  </a:cubicBezTo>
                  <a:cubicBezTo>
                    <a:pt x="766624" y="291351"/>
                    <a:pt x="718699" y="488672"/>
                    <a:pt x="558340" y="602090"/>
                  </a:cubicBezTo>
                  <a:cubicBezTo>
                    <a:pt x="398122" y="715508"/>
                    <a:pt x="186325" y="702156"/>
                    <a:pt x="69253" y="549527"/>
                  </a:cubicBezTo>
                </a:path>
              </a:pathLst>
            </a:custGeom>
            <a:solidFill>
              <a:schemeClr val="accent3"/>
            </a:solidFill>
            <a:ln w="140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grpSp>
          <p:nvGrpSpPr>
            <p:cNvPr id="213" name="Graphic 251">
              <a:extLst>
                <a:ext uri="{FF2B5EF4-FFF2-40B4-BE49-F238E27FC236}">
                  <a16:creationId xmlns:a16="http://schemas.microsoft.com/office/drawing/2014/main" id="{5DC313C4-8F85-477F-82F0-FE5C05FDAD83}"/>
                </a:ext>
              </a:extLst>
            </p:cNvPr>
            <p:cNvGrpSpPr/>
            <p:nvPr/>
          </p:nvGrpSpPr>
          <p:grpSpPr>
            <a:xfrm>
              <a:off x="4904707" y="1654650"/>
              <a:ext cx="421627" cy="507775"/>
              <a:chOff x="4904707" y="1654650"/>
              <a:chExt cx="421627" cy="507775"/>
            </a:xfrm>
            <a:solidFill>
              <a:schemeClr val="accent1"/>
            </a:solidFill>
          </p:grpSpPr>
          <p:sp>
            <p:nvSpPr>
              <p:cNvPr id="214" name="Freeform: Shape 213">
                <a:extLst>
                  <a:ext uri="{FF2B5EF4-FFF2-40B4-BE49-F238E27FC236}">
                    <a16:creationId xmlns:a16="http://schemas.microsoft.com/office/drawing/2014/main" id="{032E1451-7387-4C02-8E8D-E89DD874AE8C}"/>
                  </a:ext>
                </a:extLst>
              </p:cNvPr>
              <p:cNvSpPr/>
              <p:nvPr/>
            </p:nvSpPr>
            <p:spPr>
              <a:xfrm>
                <a:off x="4904707" y="1965665"/>
                <a:ext cx="421627" cy="196760"/>
              </a:xfrm>
              <a:custGeom>
                <a:avLst/>
                <a:gdLst>
                  <a:gd name="connsiteX0" fmla="*/ 359582 w 421627"/>
                  <a:gd name="connsiteY0" fmla="*/ 10940 h 196759"/>
                  <a:gd name="connsiteX1" fmla="*/ 331193 w 421627"/>
                  <a:gd name="connsiteY1" fmla="*/ 7707 h 196759"/>
                  <a:gd name="connsiteX2" fmla="*/ 237029 w 421627"/>
                  <a:gd name="connsiteY2" fmla="*/ 53946 h 196759"/>
                  <a:gd name="connsiteX3" fmla="*/ 245040 w 421627"/>
                  <a:gd name="connsiteY3" fmla="*/ 77557 h 196759"/>
                  <a:gd name="connsiteX4" fmla="*/ 359582 w 421627"/>
                  <a:gd name="connsiteY4" fmla="*/ 10940 h 196759"/>
                  <a:gd name="connsiteX5" fmla="*/ 424372 w 421627"/>
                  <a:gd name="connsiteY5" fmla="*/ 17405 h 196759"/>
                  <a:gd name="connsiteX6" fmla="*/ 367171 w 421627"/>
                  <a:gd name="connsiteY6" fmla="*/ 18810 h 196759"/>
                  <a:gd name="connsiteX7" fmla="*/ 243635 w 421627"/>
                  <a:gd name="connsiteY7" fmla="*/ 90909 h 196759"/>
                  <a:gd name="connsiteX8" fmla="*/ 241105 w 421627"/>
                  <a:gd name="connsiteY8" fmla="*/ 97936 h 196759"/>
                  <a:gd name="connsiteX9" fmla="*/ 211732 w 421627"/>
                  <a:gd name="connsiteY9" fmla="*/ 122109 h 196759"/>
                  <a:gd name="connsiteX10" fmla="*/ 182639 w 421627"/>
                  <a:gd name="connsiteY10" fmla="*/ 119298 h 196759"/>
                  <a:gd name="connsiteX11" fmla="*/ 117006 w 421627"/>
                  <a:gd name="connsiteY11" fmla="*/ 87957 h 196759"/>
                  <a:gd name="connsiteX12" fmla="*/ 117006 w 421627"/>
                  <a:gd name="connsiteY12" fmla="*/ 76854 h 196759"/>
                  <a:gd name="connsiteX13" fmla="*/ 186996 w 421627"/>
                  <a:gd name="connsiteY13" fmla="*/ 109741 h 196759"/>
                  <a:gd name="connsiteX14" fmla="*/ 204986 w 421627"/>
                  <a:gd name="connsiteY14" fmla="*/ 112552 h 196759"/>
                  <a:gd name="connsiteX15" fmla="*/ 208218 w 421627"/>
                  <a:gd name="connsiteY15" fmla="*/ 111990 h 196759"/>
                  <a:gd name="connsiteX16" fmla="*/ 209061 w 421627"/>
                  <a:gd name="connsiteY16" fmla="*/ 111849 h 196759"/>
                  <a:gd name="connsiteX17" fmla="*/ 226489 w 421627"/>
                  <a:gd name="connsiteY17" fmla="*/ 101028 h 196759"/>
                  <a:gd name="connsiteX18" fmla="*/ 231408 w 421627"/>
                  <a:gd name="connsiteY18" fmla="*/ 93438 h 196759"/>
                  <a:gd name="connsiteX19" fmla="*/ 234218 w 421627"/>
                  <a:gd name="connsiteY19" fmla="*/ 84163 h 196759"/>
                  <a:gd name="connsiteX20" fmla="*/ 227472 w 421627"/>
                  <a:gd name="connsiteY20" fmla="*/ 58724 h 196759"/>
                  <a:gd name="connsiteX21" fmla="*/ 215245 w 421627"/>
                  <a:gd name="connsiteY21" fmla="*/ 49027 h 196759"/>
                  <a:gd name="connsiteX22" fmla="*/ 114898 w 421627"/>
                  <a:gd name="connsiteY22" fmla="*/ 2226 h 196759"/>
                  <a:gd name="connsiteX23" fmla="*/ 78498 w 421627"/>
                  <a:gd name="connsiteY23" fmla="*/ 3772 h 196759"/>
                  <a:gd name="connsiteX24" fmla="*/ 9632 w 421627"/>
                  <a:gd name="connsiteY24" fmla="*/ 15016 h 196759"/>
                  <a:gd name="connsiteX25" fmla="*/ 496 w 421627"/>
                  <a:gd name="connsiteY25" fmla="*/ 134617 h 196759"/>
                  <a:gd name="connsiteX26" fmla="*/ 9913 w 421627"/>
                  <a:gd name="connsiteY26" fmla="*/ 153450 h 196759"/>
                  <a:gd name="connsiteX27" fmla="*/ 59384 w 421627"/>
                  <a:gd name="connsiteY27" fmla="*/ 153450 h 196759"/>
                  <a:gd name="connsiteX28" fmla="*/ 70346 w 421627"/>
                  <a:gd name="connsiteY28" fmla="*/ 154012 h 196759"/>
                  <a:gd name="connsiteX29" fmla="*/ 77935 w 421627"/>
                  <a:gd name="connsiteY29" fmla="*/ 156682 h 196759"/>
                  <a:gd name="connsiteX30" fmla="*/ 205688 w 421627"/>
                  <a:gd name="connsiteY30" fmla="*/ 206294 h 196759"/>
                  <a:gd name="connsiteX31" fmla="*/ 222553 w 421627"/>
                  <a:gd name="connsiteY31" fmla="*/ 206435 h 196759"/>
                  <a:gd name="connsiteX32" fmla="*/ 230143 w 421627"/>
                  <a:gd name="connsiteY32" fmla="*/ 203483 h 196759"/>
                  <a:gd name="connsiteX33" fmla="*/ 406664 w 421627"/>
                  <a:gd name="connsiteY33" fmla="*/ 72076 h 196759"/>
                  <a:gd name="connsiteX34" fmla="*/ 424372 w 421627"/>
                  <a:gd name="connsiteY34" fmla="*/ 17405 h 19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21627" h="196759">
                    <a:moveTo>
                      <a:pt x="359582" y="10940"/>
                    </a:moveTo>
                    <a:cubicBezTo>
                      <a:pt x="351571" y="5318"/>
                      <a:pt x="340890" y="3632"/>
                      <a:pt x="331193" y="7707"/>
                    </a:cubicBezTo>
                    <a:lnTo>
                      <a:pt x="237029" y="53946"/>
                    </a:lnTo>
                    <a:cubicBezTo>
                      <a:pt x="241948" y="60832"/>
                      <a:pt x="244619" y="69124"/>
                      <a:pt x="245040" y="77557"/>
                    </a:cubicBezTo>
                    <a:lnTo>
                      <a:pt x="359582" y="10940"/>
                    </a:lnTo>
                    <a:close/>
                    <a:moveTo>
                      <a:pt x="424372" y="17405"/>
                    </a:moveTo>
                    <a:cubicBezTo>
                      <a:pt x="413691" y="2226"/>
                      <a:pt x="389939" y="5318"/>
                      <a:pt x="367171" y="18810"/>
                    </a:cubicBezTo>
                    <a:cubicBezTo>
                      <a:pt x="328101" y="42000"/>
                      <a:pt x="243635" y="90909"/>
                      <a:pt x="243635" y="90909"/>
                    </a:cubicBezTo>
                    <a:cubicBezTo>
                      <a:pt x="242932" y="93298"/>
                      <a:pt x="242229" y="95687"/>
                      <a:pt x="241105" y="97936"/>
                    </a:cubicBezTo>
                    <a:cubicBezTo>
                      <a:pt x="235483" y="110022"/>
                      <a:pt x="224802" y="118877"/>
                      <a:pt x="211732" y="122109"/>
                    </a:cubicBezTo>
                    <a:cubicBezTo>
                      <a:pt x="202034" y="124498"/>
                      <a:pt x="191634" y="123514"/>
                      <a:pt x="182639" y="119298"/>
                    </a:cubicBezTo>
                    <a:lnTo>
                      <a:pt x="117006" y="87957"/>
                    </a:lnTo>
                    <a:lnTo>
                      <a:pt x="117006" y="76854"/>
                    </a:lnTo>
                    <a:lnTo>
                      <a:pt x="186996" y="109741"/>
                    </a:lnTo>
                    <a:cubicBezTo>
                      <a:pt x="192899" y="112412"/>
                      <a:pt x="199083" y="113255"/>
                      <a:pt x="204986" y="112552"/>
                    </a:cubicBezTo>
                    <a:cubicBezTo>
                      <a:pt x="206110" y="112412"/>
                      <a:pt x="207234" y="112271"/>
                      <a:pt x="208218" y="111990"/>
                    </a:cubicBezTo>
                    <a:cubicBezTo>
                      <a:pt x="208499" y="111990"/>
                      <a:pt x="208780" y="111849"/>
                      <a:pt x="209061" y="111849"/>
                    </a:cubicBezTo>
                    <a:cubicBezTo>
                      <a:pt x="215807" y="110163"/>
                      <a:pt x="221851" y="106509"/>
                      <a:pt x="226489" y="101028"/>
                    </a:cubicBezTo>
                    <a:cubicBezTo>
                      <a:pt x="228456" y="98779"/>
                      <a:pt x="230143" y="96249"/>
                      <a:pt x="231408" y="93438"/>
                    </a:cubicBezTo>
                    <a:cubicBezTo>
                      <a:pt x="232813" y="90346"/>
                      <a:pt x="233797" y="87254"/>
                      <a:pt x="234218" y="84163"/>
                    </a:cubicBezTo>
                    <a:cubicBezTo>
                      <a:pt x="235624" y="75027"/>
                      <a:pt x="232954" y="65892"/>
                      <a:pt x="227472" y="58724"/>
                    </a:cubicBezTo>
                    <a:cubicBezTo>
                      <a:pt x="224380" y="54789"/>
                      <a:pt x="220305" y="51276"/>
                      <a:pt x="215245" y="49027"/>
                    </a:cubicBezTo>
                    <a:cubicBezTo>
                      <a:pt x="215245" y="49027"/>
                      <a:pt x="140055" y="14032"/>
                      <a:pt x="114898" y="2226"/>
                    </a:cubicBezTo>
                    <a:cubicBezTo>
                      <a:pt x="104919" y="-2412"/>
                      <a:pt x="92411" y="1242"/>
                      <a:pt x="78498" y="3772"/>
                    </a:cubicBezTo>
                    <a:cubicBezTo>
                      <a:pt x="64162" y="6302"/>
                      <a:pt x="9632" y="15016"/>
                      <a:pt x="9632" y="15016"/>
                    </a:cubicBezTo>
                    <a:cubicBezTo>
                      <a:pt x="25513" y="33708"/>
                      <a:pt x="5415" y="95546"/>
                      <a:pt x="496" y="134617"/>
                    </a:cubicBezTo>
                    <a:cubicBezTo>
                      <a:pt x="-1331" y="148672"/>
                      <a:pt x="1902" y="153450"/>
                      <a:pt x="9913" y="153450"/>
                    </a:cubicBezTo>
                    <a:lnTo>
                      <a:pt x="59384" y="153450"/>
                    </a:lnTo>
                    <a:cubicBezTo>
                      <a:pt x="59384" y="153450"/>
                      <a:pt x="66411" y="153169"/>
                      <a:pt x="70346" y="154012"/>
                    </a:cubicBezTo>
                    <a:cubicBezTo>
                      <a:pt x="72595" y="154434"/>
                      <a:pt x="77935" y="156682"/>
                      <a:pt x="77935" y="156682"/>
                    </a:cubicBezTo>
                    <a:lnTo>
                      <a:pt x="205688" y="206294"/>
                    </a:lnTo>
                    <a:cubicBezTo>
                      <a:pt x="211310" y="207840"/>
                      <a:pt x="217072" y="207840"/>
                      <a:pt x="222553" y="206435"/>
                    </a:cubicBezTo>
                    <a:cubicBezTo>
                      <a:pt x="225224" y="205732"/>
                      <a:pt x="227894" y="205029"/>
                      <a:pt x="230143" y="203483"/>
                    </a:cubicBezTo>
                    <a:cubicBezTo>
                      <a:pt x="270057" y="178607"/>
                      <a:pt x="393172" y="82617"/>
                      <a:pt x="406664" y="72076"/>
                    </a:cubicBezTo>
                    <a:cubicBezTo>
                      <a:pt x="437443" y="48043"/>
                      <a:pt x="433929" y="31178"/>
                      <a:pt x="424372" y="17405"/>
                    </a:cubicBezTo>
                    <a:close/>
                  </a:path>
                </a:pathLst>
              </a:custGeom>
              <a:solidFill>
                <a:srgbClr val="FEFFFF"/>
              </a:solidFill>
              <a:ln w="140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grpSp>
            <p:nvGrpSpPr>
              <p:cNvPr id="215" name="Graphic 251">
                <a:extLst>
                  <a:ext uri="{FF2B5EF4-FFF2-40B4-BE49-F238E27FC236}">
                    <a16:creationId xmlns:a16="http://schemas.microsoft.com/office/drawing/2014/main" id="{874DC839-E691-401F-8E51-3C88B6A29C6E}"/>
                  </a:ext>
                </a:extLst>
              </p:cNvPr>
              <p:cNvGrpSpPr/>
              <p:nvPr/>
            </p:nvGrpSpPr>
            <p:grpSpPr>
              <a:xfrm>
                <a:off x="5006798" y="1654650"/>
                <a:ext cx="224868" cy="295139"/>
                <a:chOff x="5006798" y="1654650"/>
                <a:chExt cx="224868" cy="295139"/>
              </a:xfrm>
              <a:solidFill>
                <a:schemeClr val="accent1"/>
              </a:solidFill>
            </p:grpSpPr>
            <p:sp>
              <p:nvSpPr>
                <p:cNvPr id="216" name="Freeform: Shape 215">
                  <a:extLst>
                    <a:ext uri="{FF2B5EF4-FFF2-40B4-BE49-F238E27FC236}">
                      <a16:creationId xmlns:a16="http://schemas.microsoft.com/office/drawing/2014/main" id="{C9E0E065-D08A-4E75-B4CF-A58B0C2AADE8}"/>
                    </a:ext>
                  </a:extLst>
                </p:cNvPr>
                <p:cNvSpPr/>
                <p:nvPr/>
              </p:nvSpPr>
              <p:spPr>
                <a:xfrm>
                  <a:off x="5006798" y="1654650"/>
                  <a:ext cx="224868" cy="224868"/>
                </a:xfrm>
                <a:custGeom>
                  <a:avLst/>
                  <a:gdLst>
                    <a:gd name="connsiteX0" fmla="*/ 229804 w 224867"/>
                    <a:gd name="connsiteY0" fmla="*/ 93573 h 224868"/>
                    <a:gd name="connsiteX1" fmla="*/ 225448 w 224867"/>
                    <a:gd name="connsiteY1" fmla="*/ 77552 h 224868"/>
                    <a:gd name="connsiteX2" fmla="*/ 214064 w 224867"/>
                    <a:gd name="connsiteY2" fmla="*/ 70243 h 224868"/>
                    <a:gd name="connsiteX3" fmla="*/ 213361 w 224867"/>
                    <a:gd name="connsiteY3" fmla="*/ 69681 h 224868"/>
                    <a:gd name="connsiteX4" fmla="*/ 197480 w 224867"/>
                    <a:gd name="connsiteY4" fmla="*/ 90341 h 224868"/>
                    <a:gd name="connsiteX5" fmla="*/ 201274 w 224867"/>
                    <a:gd name="connsiteY5" fmla="*/ 115498 h 224868"/>
                    <a:gd name="connsiteX6" fmla="*/ 115684 w 224867"/>
                    <a:gd name="connsiteY6" fmla="*/ 201088 h 224868"/>
                    <a:gd name="connsiteX7" fmla="*/ 30094 w 224867"/>
                    <a:gd name="connsiteY7" fmla="*/ 115498 h 224868"/>
                    <a:gd name="connsiteX8" fmla="*/ 115684 w 224867"/>
                    <a:gd name="connsiteY8" fmla="*/ 29908 h 224868"/>
                    <a:gd name="connsiteX9" fmla="*/ 163328 w 224867"/>
                    <a:gd name="connsiteY9" fmla="*/ 44384 h 224868"/>
                    <a:gd name="connsiteX10" fmla="*/ 176820 w 224867"/>
                    <a:gd name="connsiteY10" fmla="*/ 26816 h 224868"/>
                    <a:gd name="connsiteX11" fmla="*/ 161079 w 224867"/>
                    <a:gd name="connsiteY11" fmla="*/ 16978 h 224868"/>
                    <a:gd name="connsiteX12" fmla="*/ 153771 w 224867"/>
                    <a:gd name="connsiteY12" fmla="*/ 5594 h 224868"/>
                    <a:gd name="connsiteX13" fmla="*/ 137749 w 224867"/>
                    <a:gd name="connsiteY13" fmla="*/ 1378 h 224868"/>
                    <a:gd name="connsiteX14" fmla="*/ 125663 w 224867"/>
                    <a:gd name="connsiteY14" fmla="*/ 7561 h 224868"/>
                    <a:gd name="connsiteX15" fmla="*/ 105706 w 224867"/>
                    <a:gd name="connsiteY15" fmla="*/ 7561 h 224868"/>
                    <a:gd name="connsiteX16" fmla="*/ 93619 w 224867"/>
                    <a:gd name="connsiteY16" fmla="*/ 1378 h 224868"/>
                    <a:gd name="connsiteX17" fmla="*/ 77597 w 224867"/>
                    <a:gd name="connsiteY17" fmla="*/ 5594 h 224868"/>
                    <a:gd name="connsiteX18" fmla="*/ 70289 w 224867"/>
                    <a:gd name="connsiteY18" fmla="*/ 17118 h 224868"/>
                    <a:gd name="connsiteX19" fmla="*/ 53002 w 224867"/>
                    <a:gd name="connsiteY19" fmla="*/ 27097 h 224868"/>
                    <a:gd name="connsiteX20" fmla="*/ 39510 w 224867"/>
                    <a:gd name="connsiteY20" fmla="*/ 27800 h 224868"/>
                    <a:gd name="connsiteX21" fmla="*/ 27704 w 224867"/>
                    <a:gd name="connsiteY21" fmla="*/ 39465 h 224868"/>
                    <a:gd name="connsiteX22" fmla="*/ 27002 w 224867"/>
                    <a:gd name="connsiteY22" fmla="*/ 52957 h 224868"/>
                    <a:gd name="connsiteX23" fmla="*/ 17023 w 224867"/>
                    <a:gd name="connsiteY23" fmla="*/ 70243 h 224868"/>
                    <a:gd name="connsiteX24" fmla="*/ 5639 w 224867"/>
                    <a:gd name="connsiteY24" fmla="*/ 77552 h 224868"/>
                    <a:gd name="connsiteX25" fmla="*/ 1283 w 224867"/>
                    <a:gd name="connsiteY25" fmla="*/ 93573 h 224868"/>
                    <a:gd name="connsiteX26" fmla="*/ 7466 w 224867"/>
                    <a:gd name="connsiteY26" fmla="*/ 105660 h 224868"/>
                    <a:gd name="connsiteX27" fmla="*/ 7466 w 224867"/>
                    <a:gd name="connsiteY27" fmla="*/ 125617 h 224868"/>
                    <a:gd name="connsiteX28" fmla="*/ 1283 w 224867"/>
                    <a:gd name="connsiteY28" fmla="*/ 137704 h 224868"/>
                    <a:gd name="connsiteX29" fmla="*/ 5639 w 224867"/>
                    <a:gd name="connsiteY29" fmla="*/ 153726 h 224868"/>
                    <a:gd name="connsiteX30" fmla="*/ 17023 w 224867"/>
                    <a:gd name="connsiteY30" fmla="*/ 161034 h 224868"/>
                    <a:gd name="connsiteX31" fmla="*/ 27002 w 224867"/>
                    <a:gd name="connsiteY31" fmla="*/ 178321 h 224868"/>
                    <a:gd name="connsiteX32" fmla="*/ 27704 w 224867"/>
                    <a:gd name="connsiteY32" fmla="*/ 191813 h 224868"/>
                    <a:gd name="connsiteX33" fmla="*/ 39510 w 224867"/>
                    <a:gd name="connsiteY33" fmla="*/ 203478 h 224868"/>
                    <a:gd name="connsiteX34" fmla="*/ 53002 w 224867"/>
                    <a:gd name="connsiteY34" fmla="*/ 204180 h 224868"/>
                    <a:gd name="connsiteX35" fmla="*/ 70289 w 224867"/>
                    <a:gd name="connsiteY35" fmla="*/ 214159 h 224868"/>
                    <a:gd name="connsiteX36" fmla="*/ 77597 w 224867"/>
                    <a:gd name="connsiteY36" fmla="*/ 225543 h 224868"/>
                    <a:gd name="connsiteX37" fmla="*/ 93619 w 224867"/>
                    <a:gd name="connsiteY37" fmla="*/ 229759 h 224868"/>
                    <a:gd name="connsiteX38" fmla="*/ 105706 w 224867"/>
                    <a:gd name="connsiteY38" fmla="*/ 223575 h 224868"/>
                    <a:gd name="connsiteX39" fmla="*/ 125663 w 224867"/>
                    <a:gd name="connsiteY39" fmla="*/ 223575 h 224868"/>
                    <a:gd name="connsiteX40" fmla="*/ 137749 w 224867"/>
                    <a:gd name="connsiteY40" fmla="*/ 229759 h 224868"/>
                    <a:gd name="connsiteX41" fmla="*/ 153771 w 224867"/>
                    <a:gd name="connsiteY41" fmla="*/ 225543 h 224868"/>
                    <a:gd name="connsiteX42" fmla="*/ 161079 w 224867"/>
                    <a:gd name="connsiteY42" fmla="*/ 214159 h 224868"/>
                    <a:gd name="connsiteX43" fmla="*/ 178366 w 224867"/>
                    <a:gd name="connsiteY43" fmla="*/ 204180 h 224868"/>
                    <a:gd name="connsiteX44" fmla="*/ 191858 w 224867"/>
                    <a:gd name="connsiteY44" fmla="*/ 203478 h 224868"/>
                    <a:gd name="connsiteX45" fmla="*/ 203664 w 224867"/>
                    <a:gd name="connsiteY45" fmla="*/ 191813 h 224868"/>
                    <a:gd name="connsiteX46" fmla="*/ 204366 w 224867"/>
                    <a:gd name="connsiteY46" fmla="*/ 178321 h 224868"/>
                    <a:gd name="connsiteX47" fmla="*/ 214345 w 224867"/>
                    <a:gd name="connsiteY47" fmla="*/ 161034 h 224868"/>
                    <a:gd name="connsiteX48" fmla="*/ 225729 w 224867"/>
                    <a:gd name="connsiteY48" fmla="*/ 153726 h 224868"/>
                    <a:gd name="connsiteX49" fmla="*/ 230085 w 224867"/>
                    <a:gd name="connsiteY49" fmla="*/ 137704 h 224868"/>
                    <a:gd name="connsiteX50" fmla="*/ 223902 w 224867"/>
                    <a:gd name="connsiteY50" fmla="*/ 125617 h 224868"/>
                    <a:gd name="connsiteX51" fmla="*/ 223902 w 224867"/>
                    <a:gd name="connsiteY51" fmla="*/ 105660 h 224868"/>
                    <a:gd name="connsiteX52" fmla="*/ 229804 w 224867"/>
                    <a:gd name="connsiteY52" fmla="*/ 93573 h 22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24867" h="224868">
                      <a:moveTo>
                        <a:pt x="229804" y="93573"/>
                      </a:moveTo>
                      <a:cubicBezTo>
                        <a:pt x="232615" y="88092"/>
                        <a:pt x="230648" y="80925"/>
                        <a:pt x="225448" y="77552"/>
                      </a:cubicBezTo>
                      <a:lnTo>
                        <a:pt x="214064" y="70243"/>
                      </a:lnTo>
                      <a:cubicBezTo>
                        <a:pt x="213783" y="70103"/>
                        <a:pt x="213501" y="69962"/>
                        <a:pt x="213361" y="69681"/>
                      </a:cubicBezTo>
                      <a:lnTo>
                        <a:pt x="197480" y="90341"/>
                      </a:lnTo>
                      <a:cubicBezTo>
                        <a:pt x="199869" y="98352"/>
                        <a:pt x="201274" y="106784"/>
                        <a:pt x="201274" y="115498"/>
                      </a:cubicBezTo>
                      <a:cubicBezTo>
                        <a:pt x="201274" y="162720"/>
                        <a:pt x="162906" y="201088"/>
                        <a:pt x="115684" y="201088"/>
                      </a:cubicBezTo>
                      <a:cubicBezTo>
                        <a:pt x="68321" y="201088"/>
                        <a:pt x="30094" y="162720"/>
                        <a:pt x="30094" y="115498"/>
                      </a:cubicBezTo>
                      <a:cubicBezTo>
                        <a:pt x="30094" y="68276"/>
                        <a:pt x="68462" y="29908"/>
                        <a:pt x="115684" y="29908"/>
                      </a:cubicBezTo>
                      <a:cubicBezTo>
                        <a:pt x="133392" y="29908"/>
                        <a:pt x="149695" y="35248"/>
                        <a:pt x="163328" y="44384"/>
                      </a:cubicBezTo>
                      <a:lnTo>
                        <a:pt x="176820" y="26816"/>
                      </a:lnTo>
                      <a:cubicBezTo>
                        <a:pt x="170917" y="25973"/>
                        <a:pt x="164171" y="21756"/>
                        <a:pt x="161079" y="16978"/>
                      </a:cubicBezTo>
                      <a:lnTo>
                        <a:pt x="153771" y="5594"/>
                      </a:lnTo>
                      <a:cubicBezTo>
                        <a:pt x="150398" y="394"/>
                        <a:pt x="143230" y="-1574"/>
                        <a:pt x="137749" y="1378"/>
                      </a:cubicBezTo>
                      <a:lnTo>
                        <a:pt x="125663" y="7561"/>
                      </a:lnTo>
                      <a:cubicBezTo>
                        <a:pt x="120181" y="10372"/>
                        <a:pt x="111187" y="10372"/>
                        <a:pt x="105706" y="7561"/>
                      </a:cubicBezTo>
                      <a:lnTo>
                        <a:pt x="93619" y="1378"/>
                      </a:lnTo>
                      <a:cubicBezTo>
                        <a:pt x="88138" y="-1433"/>
                        <a:pt x="80970" y="534"/>
                        <a:pt x="77597" y="5594"/>
                      </a:cubicBezTo>
                      <a:lnTo>
                        <a:pt x="70289" y="17118"/>
                      </a:lnTo>
                      <a:cubicBezTo>
                        <a:pt x="66916" y="22318"/>
                        <a:pt x="59186" y="26816"/>
                        <a:pt x="53002" y="27097"/>
                      </a:cubicBezTo>
                      <a:lnTo>
                        <a:pt x="39510" y="27800"/>
                      </a:lnTo>
                      <a:cubicBezTo>
                        <a:pt x="33326" y="28081"/>
                        <a:pt x="28126" y="33421"/>
                        <a:pt x="27704" y="39465"/>
                      </a:cubicBezTo>
                      <a:lnTo>
                        <a:pt x="27002" y="52957"/>
                      </a:lnTo>
                      <a:cubicBezTo>
                        <a:pt x="26721" y="59141"/>
                        <a:pt x="22223" y="66870"/>
                        <a:pt x="17023" y="70243"/>
                      </a:cubicBezTo>
                      <a:lnTo>
                        <a:pt x="5639" y="77552"/>
                      </a:lnTo>
                      <a:cubicBezTo>
                        <a:pt x="439" y="80925"/>
                        <a:pt x="-1528" y="88092"/>
                        <a:pt x="1283" y="93573"/>
                      </a:cubicBezTo>
                      <a:lnTo>
                        <a:pt x="7466" y="105660"/>
                      </a:lnTo>
                      <a:cubicBezTo>
                        <a:pt x="10277" y="111141"/>
                        <a:pt x="10277" y="120136"/>
                        <a:pt x="7466" y="125617"/>
                      </a:cubicBezTo>
                      <a:lnTo>
                        <a:pt x="1283" y="137704"/>
                      </a:lnTo>
                      <a:cubicBezTo>
                        <a:pt x="-1528" y="143185"/>
                        <a:pt x="439" y="150353"/>
                        <a:pt x="5639" y="153726"/>
                      </a:cubicBezTo>
                      <a:lnTo>
                        <a:pt x="17023" y="161034"/>
                      </a:lnTo>
                      <a:cubicBezTo>
                        <a:pt x="22223" y="164407"/>
                        <a:pt x="26721" y="172137"/>
                        <a:pt x="27002" y="178321"/>
                      </a:cubicBezTo>
                      <a:lnTo>
                        <a:pt x="27704" y="191813"/>
                      </a:lnTo>
                      <a:cubicBezTo>
                        <a:pt x="27986" y="197997"/>
                        <a:pt x="33326" y="203197"/>
                        <a:pt x="39510" y="203478"/>
                      </a:cubicBezTo>
                      <a:lnTo>
                        <a:pt x="53002" y="204180"/>
                      </a:lnTo>
                      <a:cubicBezTo>
                        <a:pt x="59186" y="204462"/>
                        <a:pt x="66916" y="208959"/>
                        <a:pt x="70289" y="214159"/>
                      </a:cubicBezTo>
                      <a:lnTo>
                        <a:pt x="77597" y="225543"/>
                      </a:lnTo>
                      <a:cubicBezTo>
                        <a:pt x="80970" y="230743"/>
                        <a:pt x="88138" y="232570"/>
                        <a:pt x="93619" y="229759"/>
                      </a:cubicBezTo>
                      <a:lnTo>
                        <a:pt x="105706" y="223575"/>
                      </a:lnTo>
                      <a:cubicBezTo>
                        <a:pt x="111187" y="220764"/>
                        <a:pt x="120181" y="220764"/>
                        <a:pt x="125663" y="223575"/>
                      </a:cubicBezTo>
                      <a:lnTo>
                        <a:pt x="137749" y="229759"/>
                      </a:lnTo>
                      <a:cubicBezTo>
                        <a:pt x="143230" y="232570"/>
                        <a:pt x="150398" y="230602"/>
                        <a:pt x="153771" y="225543"/>
                      </a:cubicBezTo>
                      <a:lnTo>
                        <a:pt x="161079" y="214159"/>
                      </a:lnTo>
                      <a:cubicBezTo>
                        <a:pt x="164452" y="208959"/>
                        <a:pt x="172182" y="204462"/>
                        <a:pt x="178366" y="204180"/>
                      </a:cubicBezTo>
                      <a:lnTo>
                        <a:pt x="191858" y="203478"/>
                      </a:lnTo>
                      <a:cubicBezTo>
                        <a:pt x="198042" y="203197"/>
                        <a:pt x="203242" y="197856"/>
                        <a:pt x="203664" y="191813"/>
                      </a:cubicBezTo>
                      <a:lnTo>
                        <a:pt x="204366" y="178321"/>
                      </a:lnTo>
                      <a:cubicBezTo>
                        <a:pt x="204647" y="172137"/>
                        <a:pt x="209145" y="164407"/>
                        <a:pt x="214345" y="161034"/>
                      </a:cubicBezTo>
                      <a:lnTo>
                        <a:pt x="225729" y="153726"/>
                      </a:lnTo>
                      <a:cubicBezTo>
                        <a:pt x="230929" y="150353"/>
                        <a:pt x="232896" y="143185"/>
                        <a:pt x="230085" y="137704"/>
                      </a:cubicBezTo>
                      <a:lnTo>
                        <a:pt x="223902" y="125617"/>
                      </a:lnTo>
                      <a:cubicBezTo>
                        <a:pt x="221091" y="120136"/>
                        <a:pt x="221091" y="111141"/>
                        <a:pt x="223902" y="105660"/>
                      </a:cubicBezTo>
                      <a:lnTo>
                        <a:pt x="229804" y="93573"/>
                      </a:lnTo>
                      <a:close/>
                    </a:path>
                  </a:pathLst>
                </a:custGeom>
                <a:solidFill>
                  <a:srgbClr val="FEFFFF"/>
                </a:solidFill>
                <a:ln w="140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217" name="Freeform: Shape 216">
                  <a:extLst>
                    <a:ext uri="{FF2B5EF4-FFF2-40B4-BE49-F238E27FC236}">
                      <a16:creationId xmlns:a16="http://schemas.microsoft.com/office/drawing/2014/main" id="{5105A442-4A5F-4F44-B549-188E4BD5F805}"/>
                    </a:ext>
                  </a:extLst>
                </p:cNvPr>
                <p:cNvSpPr/>
                <p:nvPr/>
              </p:nvSpPr>
              <p:spPr>
                <a:xfrm>
                  <a:off x="5024384" y="1864874"/>
                  <a:ext cx="84325" cy="84326"/>
                </a:xfrm>
                <a:custGeom>
                  <a:avLst/>
                  <a:gdLst>
                    <a:gd name="connsiteX0" fmla="*/ 81093 w 84325"/>
                    <a:gd name="connsiteY0" fmla="*/ 24314 h 84325"/>
                    <a:gd name="connsiteX1" fmla="*/ 71536 w 84325"/>
                    <a:gd name="connsiteY1" fmla="*/ 26563 h 84325"/>
                    <a:gd name="connsiteX2" fmla="*/ 53406 w 84325"/>
                    <a:gd name="connsiteY2" fmla="*/ 16865 h 84325"/>
                    <a:gd name="connsiteX3" fmla="*/ 46238 w 84325"/>
                    <a:gd name="connsiteY3" fmla="*/ 5903 h 84325"/>
                    <a:gd name="connsiteX4" fmla="*/ 36963 w 84325"/>
                    <a:gd name="connsiteY4" fmla="*/ 562 h 84325"/>
                    <a:gd name="connsiteX5" fmla="*/ 25298 w 84325"/>
                    <a:gd name="connsiteY5" fmla="*/ 0 h 84325"/>
                    <a:gd name="connsiteX6" fmla="*/ 0 w 84325"/>
                    <a:gd name="connsiteY6" fmla="*/ 64228 h 84325"/>
                    <a:gd name="connsiteX7" fmla="*/ 843 w 84325"/>
                    <a:gd name="connsiteY7" fmla="*/ 64650 h 84325"/>
                    <a:gd name="connsiteX8" fmla="*/ 38509 w 84325"/>
                    <a:gd name="connsiteY8" fmla="*/ 62822 h 84325"/>
                    <a:gd name="connsiteX9" fmla="*/ 64790 w 84325"/>
                    <a:gd name="connsiteY9" fmla="*/ 89807 h 84325"/>
                    <a:gd name="connsiteX10" fmla="*/ 65633 w 84325"/>
                    <a:gd name="connsiteY10" fmla="*/ 90088 h 84325"/>
                    <a:gd name="connsiteX11" fmla="*/ 94023 w 84325"/>
                    <a:gd name="connsiteY11" fmla="*/ 17989 h 84325"/>
                    <a:gd name="connsiteX12" fmla="*/ 92758 w 84325"/>
                    <a:gd name="connsiteY12" fmla="*/ 18552 h 84325"/>
                    <a:gd name="connsiteX13" fmla="*/ 81093 w 84325"/>
                    <a:gd name="connsiteY13" fmla="*/ 24314 h 8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325" h="84325">
                      <a:moveTo>
                        <a:pt x="81093" y="24314"/>
                      </a:moveTo>
                      <a:cubicBezTo>
                        <a:pt x="78142" y="25860"/>
                        <a:pt x="74909" y="26563"/>
                        <a:pt x="71536" y="26563"/>
                      </a:cubicBezTo>
                      <a:cubicBezTo>
                        <a:pt x="64228" y="26563"/>
                        <a:pt x="57341" y="22768"/>
                        <a:pt x="53406" y="16865"/>
                      </a:cubicBezTo>
                      <a:lnTo>
                        <a:pt x="46238" y="5903"/>
                      </a:lnTo>
                      <a:cubicBezTo>
                        <a:pt x="44692" y="3373"/>
                        <a:pt x="39914" y="703"/>
                        <a:pt x="36963" y="562"/>
                      </a:cubicBezTo>
                      <a:lnTo>
                        <a:pt x="25298" y="0"/>
                      </a:lnTo>
                      <a:lnTo>
                        <a:pt x="0" y="64228"/>
                      </a:lnTo>
                      <a:lnTo>
                        <a:pt x="843" y="64650"/>
                      </a:lnTo>
                      <a:lnTo>
                        <a:pt x="38509" y="62822"/>
                      </a:lnTo>
                      <a:lnTo>
                        <a:pt x="64790" y="89807"/>
                      </a:lnTo>
                      <a:lnTo>
                        <a:pt x="65633" y="90088"/>
                      </a:lnTo>
                      <a:lnTo>
                        <a:pt x="94023" y="17989"/>
                      </a:lnTo>
                      <a:cubicBezTo>
                        <a:pt x="93461" y="18130"/>
                        <a:pt x="93039" y="18271"/>
                        <a:pt x="92758" y="18552"/>
                      </a:cubicBezTo>
                      <a:lnTo>
                        <a:pt x="81093" y="24314"/>
                      </a:lnTo>
                      <a:close/>
                    </a:path>
                  </a:pathLst>
                </a:custGeom>
                <a:solidFill>
                  <a:srgbClr val="FEFFFF"/>
                </a:solidFill>
                <a:ln w="140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218" name="Freeform: Shape 217">
                  <a:extLst>
                    <a:ext uri="{FF2B5EF4-FFF2-40B4-BE49-F238E27FC236}">
                      <a16:creationId xmlns:a16="http://schemas.microsoft.com/office/drawing/2014/main" id="{291F58AD-C367-46D9-89EF-87E1DF82FD5B}"/>
                    </a:ext>
                  </a:extLst>
                </p:cNvPr>
                <p:cNvSpPr/>
                <p:nvPr/>
              </p:nvSpPr>
              <p:spPr>
                <a:xfrm>
                  <a:off x="5126558" y="1864733"/>
                  <a:ext cx="84325" cy="84326"/>
                </a:xfrm>
                <a:custGeom>
                  <a:avLst/>
                  <a:gdLst>
                    <a:gd name="connsiteX0" fmla="*/ 57060 w 84325"/>
                    <a:gd name="connsiteY0" fmla="*/ 703 h 84325"/>
                    <a:gd name="connsiteX1" fmla="*/ 47784 w 84325"/>
                    <a:gd name="connsiteY1" fmla="*/ 6043 h 84325"/>
                    <a:gd name="connsiteX2" fmla="*/ 40617 w 84325"/>
                    <a:gd name="connsiteY2" fmla="*/ 17006 h 84325"/>
                    <a:gd name="connsiteX3" fmla="*/ 22487 w 84325"/>
                    <a:gd name="connsiteY3" fmla="*/ 26703 h 84325"/>
                    <a:gd name="connsiteX4" fmla="*/ 12930 w 84325"/>
                    <a:gd name="connsiteY4" fmla="*/ 24454 h 84325"/>
                    <a:gd name="connsiteX5" fmla="*/ 1265 w 84325"/>
                    <a:gd name="connsiteY5" fmla="*/ 18552 h 84325"/>
                    <a:gd name="connsiteX6" fmla="*/ 0 w 84325"/>
                    <a:gd name="connsiteY6" fmla="*/ 17989 h 84325"/>
                    <a:gd name="connsiteX7" fmla="*/ 28390 w 84325"/>
                    <a:gd name="connsiteY7" fmla="*/ 90088 h 84325"/>
                    <a:gd name="connsiteX8" fmla="*/ 29233 w 84325"/>
                    <a:gd name="connsiteY8" fmla="*/ 89807 h 84325"/>
                    <a:gd name="connsiteX9" fmla="*/ 55514 w 84325"/>
                    <a:gd name="connsiteY9" fmla="*/ 62822 h 84325"/>
                    <a:gd name="connsiteX10" fmla="*/ 93180 w 84325"/>
                    <a:gd name="connsiteY10" fmla="*/ 64650 h 84325"/>
                    <a:gd name="connsiteX11" fmla="*/ 94023 w 84325"/>
                    <a:gd name="connsiteY11" fmla="*/ 64228 h 84325"/>
                    <a:gd name="connsiteX12" fmla="*/ 68725 w 84325"/>
                    <a:gd name="connsiteY12" fmla="*/ 0 h 84325"/>
                    <a:gd name="connsiteX13" fmla="*/ 57060 w 84325"/>
                    <a:gd name="connsiteY13" fmla="*/ 703 h 8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325" h="84325">
                      <a:moveTo>
                        <a:pt x="57060" y="703"/>
                      </a:moveTo>
                      <a:cubicBezTo>
                        <a:pt x="54109" y="843"/>
                        <a:pt x="49330" y="3654"/>
                        <a:pt x="47784" y="6043"/>
                      </a:cubicBezTo>
                      <a:lnTo>
                        <a:pt x="40617" y="17006"/>
                      </a:lnTo>
                      <a:cubicBezTo>
                        <a:pt x="36682" y="23049"/>
                        <a:pt x="29795" y="26703"/>
                        <a:pt x="22487" y="26703"/>
                      </a:cubicBezTo>
                      <a:cubicBezTo>
                        <a:pt x="19114" y="26703"/>
                        <a:pt x="15881" y="25860"/>
                        <a:pt x="12930" y="24454"/>
                      </a:cubicBezTo>
                      <a:lnTo>
                        <a:pt x="1265" y="18552"/>
                      </a:lnTo>
                      <a:cubicBezTo>
                        <a:pt x="984" y="18411"/>
                        <a:pt x="422" y="18271"/>
                        <a:pt x="0" y="17989"/>
                      </a:cubicBezTo>
                      <a:lnTo>
                        <a:pt x="28390" y="90088"/>
                      </a:lnTo>
                      <a:lnTo>
                        <a:pt x="29233" y="89807"/>
                      </a:lnTo>
                      <a:lnTo>
                        <a:pt x="55514" y="62822"/>
                      </a:lnTo>
                      <a:lnTo>
                        <a:pt x="93180" y="64650"/>
                      </a:lnTo>
                      <a:lnTo>
                        <a:pt x="94023" y="64228"/>
                      </a:lnTo>
                      <a:lnTo>
                        <a:pt x="68725" y="0"/>
                      </a:lnTo>
                      <a:lnTo>
                        <a:pt x="57060" y="703"/>
                      </a:lnTo>
                      <a:close/>
                    </a:path>
                  </a:pathLst>
                </a:custGeom>
                <a:solidFill>
                  <a:srgbClr val="FEFFFF"/>
                </a:solidFill>
                <a:ln w="140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219" name="Freeform: Shape 218">
                  <a:extLst>
                    <a:ext uri="{FF2B5EF4-FFF2-40B4-BE49-F238E27FC236}">
                      <a16:creationId xmlns:a16="http://schemas.microsoft.com/office/drawing/2014/main" id="{F0BD4CA9-ECBD-4A11-AD81-8314D5CBFA1E}"/>
                    </a:ext>
                  </a:extLst>
                </p:cNvPr>
                <p:cNvSpPr/>
                <p:nvPr/>
              </p:nvSpPr>
              <p:spPr>
                <a:xfrm>
                  <a:off x="5068617" y="1681473"/>
                  <a:ext cx="140542" cy="140543"/>
                </a:xfrm>
                <a:custGeom>
                  <a:avLst/>
                  <a:gdLst>
                    <a:gd name="connsiteX0" fmla="*/ 53303 w 140542"/>
                    <a:gd name="connsiteY0" fmla="*/ 98934 h 140542"/>
                    <a:gd name="connsiteX1" fmla="*/ 29130 w 140542"/>
                    <a:gd name="connsiteY1" fmla="*/ 69280 h 140542"/>
                    <a:gd name="connsiteX2" fmla="*/ 6081 w 140542"/>
                    <a:gd name="connsiteY2" fmla="*/ 66891 h 140542"/>
                    <a:gd name="connsiteX3" fmla="*/ 3692 w 140542"/>
                    <a:gd name="connsiteY3" fmla="*/ 89940 h 140542"/>
                    <a:gd name="connsiteX4" fmla="*/ 40935 w 140542"/>
                    <a:gd name="connsiteY4" fmla="*/ 135756 h 140542"/>
                    <a:gd name="connsiteX5" fmla="*/ 53725 w 140542"/>
                    <a:gd name="connsiteY5" fmla="*/ 141800 h 140542"/>
                    <a:gd name="connsiteX6" fmla="*/ 53865 w 140542"/>
                    <a:gd name="connsiteY6" fmla="*/ 141800 h 140542"/>
                    <a:gd name="connsiteX7" fmla="*/ 66655 w 140542"/>
                    <a:gd name="connsiteY7" fmla="*/ 135335 h 140542"/>
                    <a:gd name="connsiteX8" fmla="*/ 122590 w 140542"/>
                    <a:gd name="connsiteY8" fmla="*/ 62393 h 140542"/>
                    <a:gd name="connsiteX9" fmla="*/ 131023 w 140542"/>
                    <a:gd name="connsiteY9" fmla="*/ 51431 h 140542"/>
                    <a:gd name="connsiteX10" fmla="*/ 137066 w 140542"/>
                    <a:gd name="connsiteY10" fmla="*/ 43420 h 140542"/>
                    <a:gd name="connsiteX11" fmla="*/ 144515 w 140542"/>
                    <a:gd name="connsiteY11" fmla="*/ 33723 h 140542"/>
                    <a:gd name="connsiteX12" fmla="*/ 150277 w 140542"/>
                    <a:gd name="connsiteY12" fmla="*/ 26274 h 140542"/>
                    <a:gd name="connsiteX13" fmla="*/ 147185 w 140542"/>
                    <a:gd name="connsiteY13" fmla="*/ 3365 h 140542"/>
                    <a:gd name="connsiteX14" fmla="*/ 131304 w 140542"/>
                    <a:gd name="connsiteY14" fmla="*/ 1117 h 140542"/>
                    <a:gd name="connsiteX15" fmla="*/ 124136 w 140542"/>
                    <a:gd name="connsiteY15" fmla="*/ 6457 h 140542"/>
                    <a:gd name="connsiteX16" fmla="*/ 115844 w 140542"/>
                    <a:gd name="connsiteY16" fmla="*/ 17279 h 140542"/>
                    <a:gd name="connsiteX17" fmla="*/ 110363 w 140542"/>
                    <a:gd name="connsiteY17" fmla="*/ 24447 h 140542"/>
                    <a:gd name="connsiteX18" fmla="*/ 103055 w 140542"/>
                    <a:gd name="connsiteY18" fmla="*/ 34004 h 140542"/>
                    <a:gd name="connsiteX19" fmla="*/ 53303 w 140542"/>
                    <a:gd name="connsiteY19" fmla="*/ 98934 h 140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0542" h="140542">
                      <a:moveTo>
                        <a:pt x="53303" y="98934"/>
                      </a:moveTo>
                      <a:lnTo>
                        <a:pt x="29130" y="69280"/>
                      </a:lnTo>
                      <a:cubicBezTo>
                        <a:pt x="23508" y="62253"/>
                        <a:pt x="13108" y="61269"/>
                        <a:pt x="6081" y="66891"/>
                      </a:cubicBezTo>
                      <a:cubicBezTo>
                        <a:pt x="-946" y="72653"/>
                        <a:pt x="-2071" y="82912"/>
                        <a:pt x="3692" y="89940"/>
                      </a:cubicBezTo>
                      <a:lnTo>
                        <a:pt x="40935" y="135756"/>
                      </a:lnTo>
                      <a:cubicBezTo>
                        <a:pt x="44027" y="139551"/>
                        <a:pt x="48665" y="141800"/>
                        <a:pt x="53725" y="141800"/>
                      </a:cubicBezTo>
                      <a:cubicBezTo>
                        <a:pt x="53725" y="141800"/>
                        <a:pt x="53865" y="141800"/>
                        <a:pt x="53865" y="141800"/>
                      </a:cubicBezTo>
                      <a:cubicBezTo>
                        <a:pt x="58925" y="141659"/>
                        <a:pt x="63563" y="139410"/>
                        <a:pt x="66655" y="135335"/>
                      </a:cubicBezTo>
                      <a:lnTo>
                        <a:pt x="122590" y="62393"/>
                      </a:lnTo>
                      <a:lnTo>
                        <a:pt x="131023" y="51431"/>
                      </a:lnTo>
                      <a:lnTo>
                        <a:pt x="137066" y="43420"/>
                      </a:lnTo>
                      <a:lnTo>
                        <a:pt x="144515" y="33723"/>
                      </a:lnTo>
                      <a:lnTo>
                        <a:pt x="150277" y="26274"/>
                      </a:lnTo>
                      <a:cubicBezTo>
                        <a:pt x="155758" y="19106"/>
                        <a:pt x="154353" y="8847"/>
                        <a:pt x="147185" y="3365"/>
                      </a:cubicBezTo>
                      <a:cubicBezTo>
                        <a:pt x="142547" y="-289"/>
                        <a:pt x="136504" y="-851"/>
                        <a:pt x="131304" y="1117"/>
                      </a:cubicBezTo>
                      <a:cubicBezTo>
                        <a:pt x="128634" y="2100"/>
                        <a:pt x="126104" y="3928"/>
                        <a:pt x="124136" y="6457"/>
                      </a:cubicBezTo>
                      <a:lnTo>
                        <a:pt x="115844" y="17279"/>
                      </a:lnTo>
                      <a:lnTo>
                        <a:pt x="110363" y="24447"/>
                      </a:lnTo>
                      <a:lnTo>
                        <a:pt x="103055" y="34004"/>
                      </a:lnTo>
                      <a:lnTo>
                        <a:pt x="53303" y="98934"/>
                      </a:lnTo>
                      <a:close/>
                    </a:path>
                  </a:pathLst>
                </a:custGeom>
                <a:solidFill>
                  <a:srgbClr val="97BF0D"/>
                </a:solidFill>
                <a:ln w="140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grpSp>
        </p:grpSp>
      </p:grpSp>
      <p:grpSp>
        <p:nvGrpSpPr>
          <p:cNvPr id="220" name="Group 219">
            <a:extLst>
              <a:ext uri="{FF2B5EF4-FFF2-40B4-BE49-F238E27FC236}">
                <a16:creationId xmlns:a16="http://schemas.microsoft.com/office/drawing/2014/main" id="{2DFA4A4D-1F2C-4627-8E92-7ABDA7D7D0D9}"/>
              </a:ext>
            </a:extLst>
          </p:cNvPr>
          <p:cNvGrpSpPr/>
          <p:nvPr/>
        </p:nvGrpSpPr>
        <p:grpSpPr>
          <a:xfrm>
            <a:off x="9063322" y="2614300"/>
            <a:ext cx="2498758" cy="1138013"/>
            <a:chOff x="8514682" y="2766700"/>
            <a:chExt cx="2498758" cy="1138013"/>
          </a:xfrm>
        </p:grpSpPr>
        <p:sp>
          <p:nvSpPr>
            <p:cNvPr id="221" name="TextBox 220">
              <a:extLst>
                <a:ext uri="{FF2B5EF4-FFF2-40B4-BE49-F238E27FC236}">
                  <a16:creationId xmlns:a16="http://schemas.microsoft.com/office/drawing/2014/main" id="{28EA4C2A-2CB8-4D65-9112-A4988599D85E}"/>
                </a:ext>
              </a:extLst>
            </p:cNvPr>
            <p:cNvSpPr txBox="1"/>
            <p:nvPr/>
          </p:nvSpPr>
          <p:spPr>
            <a:xfrm>
              <a:off x="8514682" y="3230397"/>
              <a:ext cx="2498758" cy="674316"/>
            </a:xfrm>
            <a:prstGeom prst="round2DiagRect">
              <a:avLst/>
            </a:prstGeom>
            <a:solidFill>
              <a:schemeClr val="accent1"/>
            </a:solidFill>
            <a:ln>
              <a:noFill/>
            </a:ln>
          </p:spPr>
          <p:txBody>
            <a:bodyPr wrap="square" lIns="121920" bIns="121920" rtlCol="0" anchor="b" anchorCtr="1">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Verdana"/>
                  <a:ea typeface="Verdana" panose="020B0604030504040204" pitchFamily="34" charset="0"/>
                  <a:cs typeface="Verdana" panose="020B0604030504040204" pitchFamily="34" charset="0"/>
                </a:rPr>
                <a:t>TEM &amp; TDM</a:t>
              </a:r>
            </a:p>
          </p:txBody>
        </p:sp>
        <p:grpSp>
          <p:nvGrpSpPr>
            <p:cNvPr id="222" name="Groupe 498">
              <a:extLst>
                <a:ext uri="{FF2B5EF4-FFF2-40B4-BE49-F238E27FC236}">
                  <a16:creationId xmlns:a16="http://schemas.microsoft.com/office/drawing/2014/main" id="{034186F7-B155-4398-9C32-4454242C8857}"/>
                </a:ext>
              </a:extLst>
            </p:cNvPr>
            <p:cNvGrpSpPr>
              <a:grpSpLocks noChangeAspect="1"/>
            </p:cNvGrpSpPr>
            <p:nvPr/>
          </p:nvGrpSpPr>
          <p:grpSpPr>
            <a:xfrm>
              <a:off x="9476021" y="2766700"/>
              <a:ext cx="702614" cy="658003"/>
              <a:chOff x="2709863" y="4014788"/>
              <a:chExt cx="900113" cy="842962"/>
            </a:xfrm>
          </p:grpSpPr>
          <p:sp>
            <p:nvSpPr>
              <p:cNvPr id="223" name="Freeform 227">
                <a:extLst>
                  <a:ext uri="{FF2B5EF4-FFF2-40B4-BE49-F238E27FC236}">
                    <a16:creationId xmlns:a16="http://schemas.microsoft.com/office/drawing/2014/main" id="{9F65400E-3C6B-403D-A448-EBB0DF8FDE45}"/>
                  </a:ext>
                </a:extLst>
              </p:cNvPr>
              <p:cNvSpPr>
                <a:spLocks/>
              </p:cNvSpPr>
              <p:nvPr/>
            </p:nvSpPr>
            <p:spPr bwMode="auto">
              <a:xfrm>
                <a:off x="2709863" y="4014788"/>
                <a:ext cx="900113" cy="842962"/>
              </a:xfrm>
              <a:custGeom>
                <a:avLst/>
                <a:gdLst>
                  <a:gd name="T0" fmla="*/ 38 w 266"/>
                  <a:gd name="T1" fmla="*/ 194 h 248"/>
                  <a:gd name="T2" fmla="*/ 63 w 266"/>
                  <a:gd name="T3" fmla="*/ 37 h 248"/>
                  <a:gd name="T4" fmla="*/ 228 w 266"/>
                  <a:gd name="T5" fmla="*/ 60 h 248"/>
                  <a:gd name="T6" fmla="*/ 198 w 266"/>
                  <a:gd name="T7" fmla="*/ 211 h 248"/>
                  <a:gd name="T8" fmla="*/ 38 w 266"/>
                  <a:gd name="T9" fmla="*/ 194 h 248"/>
                </a:gdLst>
                <a:ahLst/>
                <a:cxnLst>
                  <a:cxn ang="0">
                    <a:pos x="T0" y="T1"/>
                  </a:cxn>
                  <a:cxn ang="0">
                    <a:pos x="T2" y="T3"/>
                  </a:cxn>
                  <a:cxn ang="0">
                    <a:pos x="T4" y="T5"/>
                  </a:cxn>
                  <a:cxn ang="0">
                    <a:pos x="T6" y="T7"/>
                  </a:cxn>
                  <a:cxn ang="0">
                    <a:pos x="T8" y="T9"/>
                  </a:cxn>
                </a:cxnLst>
                <a:rect l="0" t="0" r="r" b="b"/>
                <a:pathLst>
                  <a:path w="266" h="248">
                    <a:moveTo>
                      <a:pt x="38" y="194"/>
                    </a:moveTo>
                    <a:cubicBezTo>
                      <a:pt x="0" y="144"/>
                      <a:pt x="11" y="74"/>
                      <a:pt x="63" y="37"/>
                    </a:cubicBezTo>
                    <a:cubicBezTo>
                      <a:pt x="116" y="0"/>
                      <a:pt x="189" y="10"/>
                      <a:pt x="228" y="60"/>
                    </a:cubicBezTo>
                    <a:cubicBezTo>
                      <a:pt x="266" y="110"/>
                      <a:pt x="250" y="174"/>
                      <a:pt x="198" y="211"/>
                    </a:cubicBezTo>
                    <a:cubicBezTo>
                      <a:pt x="145" y="248"/>
                      <a:pt x="76" y="244"/>
                      <a:pt x="38" y="194"/>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Verdana"/>
                  <a:ea typeface="+mn-ea"/>
                  <a:cs typeface="+mn-cs"/>
                </a:endParaRPr>
              </a:p>
            </p:txBody>
          </p:sp>
          <p:grpSp>
            <p:nvGrpSpPr>
              <p:cNvPr id="224" name="Groupe 500">
                <a:extLst>
                  <a:ext uri="{FF2B5EF4-FFF2-40B4-BE49-F238E27FC236}">
                    <a16:creationId xmlns:a16="http://schemas.microsoft.com/office/drawing/2014/main" id="{6C520AB8-70A9-498B-A9D0-A3B2DFA91DE4}"/>
                  </a:ext>
                </a:extLst>
              </p:cNvPr>
              <p:cNvGrpSpPr/>
              <p:nvPr/>
            </p:nvGrpSpPr>
            <p:grpSpPr>
              <a:xfrm>
                <a:off x="2963863" y="4144963"/>
                <a:ext cx="371475" cy="552450"/>
                <a:chOff x="2963863" y="4144963"/>
                <a:chExt cx="371475" cy="552450"/>
              </a:xfrm>
            </p:grpSpPr>
            <p:sp>
              <p:nvSpPr>
                <p:cNvPr id="225" name="Freeform 228">
                  <a:extLst>
                    <a:ext uri="{FF2B5EF4-FFF2-40B4-BE49-F238E27FC236}">
                      <a16:creationId xmlns:a16="http://schemas.microsoft.com/office/drawing/2014/main" id="{089E9380-03A8-4612-947D-A00721030EA4}"/>
                    </a:ext>
                  </a:extLst>
                </p:cNvPr>
                <p:cNvSpPr>
                  <a:spLocks/>
                </p:cNvSpPr>
                <p:nvPr/>
              </p:nvSpPr>
              <p:spPr bwMode="auto">
                <a:xfrm>
                  <a:off x="2963863" y="4410075"/>
                  <a:ext cx="371475" cy="268287"/>
                </a:xfrm>
                <a:custGeom>
                  <a:avLst/>
                  <a:gdLst>
                    <a:gd name="T0" fmla="*/ 56 w 110"/>
                    <a:gd name="T1" fmla="*/ 1 h 79"/>
                    <a:gd name="T2" fmla="*/ 22 w 110"/>
                    <a:gd name="T3" fmla="*/ 12 h 79"/>
                    <a:gd name="T4" fmla="*/ 0 w 110"/>
                    <a:gd name="T5" fmla="*/ 64 h 79"/>
                    <a:gd name="T6" fmla="*/ 17 w 110"/>
                    <a:gd name="T7" fmla="*/ 65 h 79"/>
                    <a:gd name="T8" fmla="*/ 110 w 110"/>
                    <a:gd name="T9" fmla="*/ 60 h 79"/>
                    <a:gd name="T10" fmla="*/ 78 w 110"/>
                    <a:gd name="T11" fmla="*/ 5 h 79"/>
                    <a:gd name="T12" fmla="*/ 56 w 110"/>
                    <a:gd name="T13" fmla="*/ 1 h 79"/>
                  </a:gdLst>
                  <a:ahLst/>
                  <a:cxnLst>
                    <a:cxn ang="0">
                      <a:pos x="T0" y="T1"/>
                    </a:cxn>
                    <a:cxn ang="0">
                      <a:pos x="T2" y="T3"/>
                    </a:cxn>
                    <a:cxn ang="0">
                      <a:pos x="T4" y="T5"/>
                    </a:cxn>
                    <a:cxn ang="0">
                      <a:pos x="T6" y="T7"/>
                    </a:cxn>
                    <a:cxn ang="0">
                      <a:pos x="T8" y="T9"/>
                    </a:cxn>
                    <a:cxn ang="0">
                      <a:pos x="T10" y="T11"/>
                    </a:cxn>
                    <a:cxn ang="0">
                      <a:pos x="T12" y="T13"/>
                    </a:cxn>
                  </a:cxnLst>
                  <a:rect l="0" t="0" r="r" b="b"/>
                  <a:pathLst>
                    <a:path w="110" h="79">
                      <a:moveTo>
                        <a:pt x="56" y="1"/>
                      </a:moveTo>
                      <a:cubicBezTo>
                        <a:pt x="56" y="1"/>
                        <a:pt x="35" y="0"/>
                        <a:pt x="22" y="12"/>
                      </a:cubicBezTo>
                      <a:cubicBezTo>
                        <a:pt x="12" y="22"/>
                        <a:pt x="0" y="64"/>
                        <a:pt x="0" y="64"/>
                      </a:cubicBezTo>
                      <a:cubicBezTo>
                        <a:pt x="0" y="64"/>
                        <a:pt x="7" y="61"/>
                        <a:pt x="17" y="65"/>
                      </a:cubicBezTo>
                      <a:cubicBezTo>
                        <a:pt x="49" y="77"/>
                        <a:pt x="101" y="79"/>
                        <a:pt x="110" y="60"/>
                      </a:cubicBezTo>
                      <a:cubicBezTo>
                        <a:pt x="110" y="60"/>
                        <a:pt x="104" y="16"/>
                        <a:pt x="78" y="5"/>
                      </a:cubicBezTo>
                      <a:cubicBezTo>
                        <a:pt x="68" y="2"/>
                        <a:pt x="56" y="1"/>
                        <a:pt x="56" y="1"/>
                      </a:cubicBezTo>
                      <a:close/>
                    </a:path>
                  </a:pathLst>
                </a:custGeom>
                <a:solidFill>
                  <a:srgbClr val="99B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Verdana"/>
                    <a:ea typeface="+mn-ea"/>
                    <a:cs typeface="+mn-cs"/>
                  </a:endParaRPr>
                </a:p>
              </p:txBody>
            </p:sp>
            <p:sp>
              <p:nvSpPr>
                <p:cNvPr id="226" name="Freeform 229">
                  <a:extLst>
                    <a:ext uri="{FF2B5EF4-FFF2-40B4-BE49-F238E27FC236}">
                      <a16:creationId xmlns:a16="http://schemas.microsoft.com/office/drawing/2014/main" id="{6BFE1101-3AAF-4E29-B253-73CA61C6B1A4}"/>
                    </a:ext>
                  </a:extLst>
                </p:cNvPr>
                <p:cNvSpPr>
                  <a:spLocks/>
                </p:cNvSpPr>
                <p:nvPr/>
              </p:nvSpPr>
              <p:spPr bwMode="auto">
                <a:xfrm>
                  <a:off x="3122613" y="4389438"/>
                  <a:ext cx="60325" cy="63500"/>
                </a:xfrm>
                <a:custGeom>
                  <a:avLst/>
                  <a:gdLst>
                    <a:gd name="T0" fmla="*/ 0 w 18"/>
                    <a:gd name="T1" fmla="*/ 0 h 19"/>
                    <a:gd name="T2" fmla="*/ 0 w 18"/>
                    <a:gd name="T3" fmla="*/ 11 h 19"/>
                    <a:gd name="T4" fmla="*/ 7 w 18"/>
                    <a:gd name="T5" fmla="*/ 19 h 19"/>
                    <a:gd name="T6" fmla="*/ 17 w 18"/>
                    <a:gd name="T7" fmla="*/ 10 h 19"/>
                    <a:gd name="T8" fmla="*/ 17 w 18"/>
                    <a:gd name="T9" fmla="*/ 0 h 19"/>
                    <a:gd name="T10" fmla="*/ 0 w 18"/>
                    <a:gd name="T11" fmla="*/ 0 h 19"/>
                  </a:gdLst>
                  <a:ahLst/>
                  <a:cxnLst>
                    <a:cxn ang="0">
                      <a:pos x="T0" y="T1"/>
                    </a:cxn>
                    <a:cxn ang="0">
                      <a:pos x="T2" y="T3"/>
                    </a:cxn>
                    <a:cxn ang="0">
                      <a:pos x="T4" y="T5"/>
                    </a:cxn>
                    <a:cxn ang="0">
                      <a:pos x="T6" y="T7"/>
                    </a:cxn>
                    <a:cxn ang="0">
                      <a:pos x="T8" y="T9"/>
                    </a:cxn>
                    <a:cxn ang="0">
                      <a:pos x="T10" y="T11"/>
                    </a:cxn>
                  </a:cxnLst>
                  <a:rect l="0" t="0" r="r" b="b"/>
                  <a:pathLst>
                    <a:path w="18" h="19">
                      <a:moveTo>
                        <a:pt x="0" y="0"/>
                      </a:moveTo>
                      <a:cubicBezTo>
                        <a:pt x="0" y="11"/>
                        <a:pt x="0" y="11"/>
                        <a:pt x="0" y="11"/>
                      </a:cubicBezTo>
                      <a:cubicBezTo>
                        <a:pt x="0" y="11"/>
                        <a:pt x="0" y="17"/>
                        <a:pt x="7" y="19"/>
                      </a:cubicBezTo>
                      <a:cubicBezTo>
                        <a:pt x="18" y="19"/>
                        <a:pt x="17" y="10"/>
                        <a:pt x="17" y="10"/>
                      </a:cubicBezTo>
                      <a:cubicBezTo>
                        <a:pt x="17" y="0"/>
                        <a:pt x="17" y="0"/>
                        <a:pt x="17" y="0"/>
                      </a:cubicBezTo>
                      <a:cubicBezTo>
                        <a:pt x="0" y="0"/>
                        <a:pt x="0" y="0"/>
                        <a:pt x="0" y="0"/>
                      </a:cubicBezTo>
                      <a:close/>
                    </a:path>
                  </a:pathLst>
                </a:custGeom>
                <a:solidFill>
                  <a:srgbClr val="FF7E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Verdana"/>
                    <a:ea typeface="+mn-ea"/>
                    <a:cs typeface="+mn-cs"/>
                  </a:endParaRPr>
                </a:p>
              </p:txBody>
            </p:sp>
            <p:sp>
              <p:nvSpPr>
                <p:cNvPr id="227" name="Freeform 230">
                  <a:extLst>
                    <a:ext uri="{FF2B5EF4-FFF2-40B4-BE49-F238E27FC236}">
                      <a16:creationId xmlns:a16="http://schemas.microsoft.com/office/drawing/2014/main" id="{35528B53-FE75-4AB7-91B7-C5E7FFE1B8A9}"/>
                    </a:ext>
                  </a:extLst>
                </p:cNvPr>
                <p:cNvSpPr>
                  <a:spLocks/>
                </p:cNvSpPr>
                <p:nvPr/>
              </p:nvSpPr>
              <p:spPr bwMode="auto">
                <a:xfrm>
                  <a:off x="3051175" y="4208463"/>
                  <a:ext cx="200025" cy="196850"/>
                </a:xfrm>
                <a:custGeom>
                  <a:avLst/>
                  <a:gdLst>
                    <a:gd name="T0" fmla="*/ 53 w 59"/>
                    <a:gd name="T1" fmla="*/ 27 h 58"/>
                    <a:gd name="T2" fmla="*/ 53 w 59"/>
                    <a:gd name="T3" fmla="*/ 27 h 58"/>
                    <a:gd name="T4" fmla="*/ 53 w 59"/>
                    <a:gd name="T5" fmla="*/ 12 h 58"/>
                    <a:gd name="T6" fmla="*/ 15 w 59"/>
                    <a:gd name="T7" fmla="*/ 8 h 58"/>
                    <a:gd name="T8" fmla="*/ 6 w 59"/>
                    <a:gd name="T9" fmla="*/ 27 h 58"/>
                    <a:gd name="T10" fmla="*/ 0 w 59"/>
                    <a:gd name="T11" fmla="*/ 33 h 58"/>
                    <a:gd name="T12" fmla="*/ 6 w 59"/>
                    <a:gd name="T13" fmla="*/ 38 h 58"/>
                    <a:gd name="T14" fmla="*/ 6 w 59"/>
                    <a:gd name="T15" fmla="*/ 38 h 58"/>
                    <a:gd name="T16" fmla="*/ 29 w 59"/>
                    <a:gd name="T17" fmla="*/ 58 h 58"/>
                    <a:gd name="T18" fmla="*/ 52 w 59"/>
                    <a:gd name="T19" fmla="*/ 38 h 58"/>
                    <a:gd name="T20" fmla="*/ 53 w 59"/>
                    <a:gd name="T21" fmla="*/ 38 h 58"/>
                    <a:gd name="T22" fmla="*/ 59 w 59"/>
                    <a:gd name="T23" fmla="*/ 33 h 58"/>
                    <a:gd name="T24" fmla="*/ 53 w 59"/>
                    <a:gd name="T25" fmla="*/ 2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58">
                      <a:moveTo>
                        <a:pt x="53" y="27"/>
                      </a:moveTo>
                      <a:cubicBezTo>
                        <a:pt x="53" y="27"/>
                        <a:pt x="53" y="27"/>
                        <a:pt x="53" y="27"/>
                      </a:cubicBezTo>
                      <a:cubicBezTo>
                        <a:pt x="53" y="12"/>
                        <a:pt x="53" y="12"/>
                        <a:pt x="53" y="12"/>
                      </a:cubicBezTo>
                      <a:cubicBezTo>
                        <a:pt x="53" y="12"/>
                        <a:pt x="25" y="0"/>
                        <a:pt x="15" y="8"/>
                      </a:cubicBezTo>
                      <a:cubicBezTo>
                        <a:pt x="8" y="13"/>
                        <a:pt x="6" y="22"/>
                        <a:pt x="6" y="27"/>
                      </a:cubicBezTo>
                      <a:cubicBezTo>
                        <a:pt x="3" y="27"/>
                        <a:pt x="0" y="30"/>
                        <a:pt x="0" y="33"/>
                      </a:cubicBezTo>
                      <a:cubicBezTo>
                        <a:pt x="0" y="36"/>
                        <a:pt x="3" y="38"/>
                        <a:pt x="6" y="38"/>
                      </a:cubicBezTo>
                      <a:cubicBezTo>
                        <a:pt x="6" y="38"/>
                        <a:pt x="6" y="38"/>
                        <a:pt x="6" y="38"/>
                      </a:cubicBezTo>
                      <a:cubicBezTo>
                        <a:pt x="8" y="50"/>
                        <a:pt x="18" y="58"/>
                        <a:pt x="29" y="58"/>
                      </a:cubicBezTo>
                      <a:cubicBezTo>
                        <a:pt x="41" y="58"/>
                        <a:pt x="50" y="49"/>
                        <a:pt x="52" y="38"/>
                      </a:cubicBezTo>
                      <a:cubicBezTo>
                        <a:pt x="53" y="38"/>
                        <a:pt x="53" y="38"/>
                        <a:pt x="53" y="38"/>
                      </a:cubicBezTo>
                      <a:cubicBezTo>
                        <a:pt x="56" y="38"/>
                        <a:pt x="59" y="36"/>
                        <a:pt x="59" y="33"/>
                      </a:cubicBezTo>
                      <a:cubicBezTo>
                        <a:pt x="59" y="30"/>
                        <a:pt x="56" y="27"/>
                        <a:pt x="53" y="27"/>
                      </a:cubicBezTo>
                      <a:close/>
                    </a:path>
                  </a:pathLst>
                </a:custGeom>
                <a:solidFill>
                  <a:srgbClr val="FF7E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Verdana"/>
                    <a:ea typeface="+mn-ea"/>
                    <a:cs typeface="+mn-cs"/>
                  </a:endParaRPr>
                </a:p>
              </p:txBody>
            </p:sp>
            <p:sp>
              <p:nvSpPr>
                <p:cNvPr id="228" name="Freeform 231">
                  <a:extLst>
                    <a:ext uri="{FF2B5EF4-FFF2-40B4-BE49-F238E27FC236}">
                      <a16:creationId xmlns:a16="http://schemas.microsoft.com/office/drawing/2014/main" id="{66FCDC71-6CDD-4C47-91E0-0D8AC34F90FC}"/>
                    </a:ext>
                  </a:extLst>
                </p:cNvPr>
                <p:cNvSpPr>
                  <a:spLocks/>
                </p:cNvSpPr>
                <p:nvPr/>
              </p:nvSpPr>
              <p:spPr bwMode="auto">
                <a:xfrm>
                  <a:off x="3048000" y="4144963"/>
                  <a:ext cx="230188" cy="165100"/>
                </a:xfrm>
                <a:custGeom>
                  <a:avLst/>
                  <a:gdLst>
                    <a:gd name="T0" fmla="*/ 7 w 68"/>
                    <a:gd name="T1" fmla="*/ 47 h 49"/>
                    <a:gd name="T2" fmla="*/ 14 w 68"/>
                    <a:gd name="T3" fmla="*/ 17 h 49"/>
                    <a:gd name="T4" fmla="*/ 44 w 68"/>
                    <a:gd name="T5" fmla="*/ 11 h 49"/>
                    <a:gd name="T6" fmla="*/ 53 w 68"/>
                    <a:gd name="T7" fmla="*/ 49 h 49"/>
                    <a:gd name="T8" fmla="*/ 49 w 68"/>
                    <a:gd name="T9" fmla="*/ 41 h 49"/>
                    <a:gd name="T10" fmla="*/ 17 w 68"/>
                    <a:gd name="T11" fmla="*/ 37 h 49"/>
                    <a:gd name="T12" fmla="*/ 7 w 68"/>
                    <a:gd name="T13" fmla="*/ 47 h 49"/>
                  </a:gdLst>
                  <a:ahLst/>
                  <a:cxnLst>
                    <a:cxn ang="0">
                      <a:pos x="T0" y="T1"/>
                    </a:cxn>
                    <a:cxn ang="0">
                      <a:pos x="T2" y="T3"/>
                    </a:cxn>
                    <a:cxn ang="0">
                      <a:pos x="T4" y="T5"/>
                    </a:cxn>
                    <a:cxn ang="0">
                      <a:pos x="T6" y="T7"/>
                    </a:cxn>
                    <a:cxn ang="0">
                      <a:pos x="T8" y="T9"/>
                    </a:cxn>
                    <a:cxn ang="0">
                      <a:pos x="T10" y="T11"/>
                    </a:cxn>
                    <a:cxn ang="0">
                      <a:pos x="T12" y="T13"/>
                    </a:cxn>
                  </a:cxnLst>
                  <a:rect l="0" t="0" r="r" b="b"/>
                  <a:pathLst>
                    <a:path w="68" h="49">
                      <a:moveTo>
                        <a:pt x="7" y="47"/>
                      </a:moveTo>
                      <a:cubicBezTo>
                        <a:pt x="7" y="47"/>
                        <a:pt x="0" y="22"/>
                        <a:pt x="14" y="17"/>
                      </a:cubicBezTo>
                      <a:cubicBezTo>
                        <a:pt x="14" y="17"/>
                        <a:pt x="20" y="0"/>
                        <a:pt x="44" y="11"/>
                      </a:cubicBezTo>
                      <a:cubicBezTo>
                        <a:pt x="68" y="22"/>
                        <a:pt x="53" y="49"/>
                        <a:pt x="53" y="49"/>
                      </a:cubicBezTo>
                      <a:cubicBezTo>
                        <a:pt x="53" y="49"/>
                        <a:pt x="53" y="39"/>
                        <a:pt x="49" y="41"/>
                      </a:cubicBezTo>
                      <a:cubicBezTo>
                        <a:pt x="42" y="45"/>
                        <a:pt x="24" y="36"/>
                        <a:pt x="17" y="37"/>
                      </a:cubicBezTo>
                      <a:cubicBezTo>
                        <a:pt x="8" y="39"/>
                        <a:pt x="7" y="47"/>
                        <a:pt x="7" y="4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Verdana"/>
                    <a:ea typeface="+mn-ea"/>
                    <a:cs typeface="+mn-cs"/>
                  </a:endParaRPr>
                </a:p>
              </p:txBody>
            </p:sp>
            <p:sp>
              <p:nvSpPr>
                <p:cNvPr id="229" name="Freeform 232">
                  <a:extLst>
                    <a:ext uri="{FF2B5EF4-FFF2-40B4-BE49-F238E27FC236}">
                      <a16:creationId xmlns:a16="http://schemas.microsoft.com/office/drawing/2014/main" id="{84221D6C-53B5-43FB-9AFD-391968F22C2D}"/>
                    </a:ext>
                  </a:extLst>
                </p:cNvPr>
                <p:cNvSpPr>
                  <a:spLocks/>
                </p:cNvSpPr>
                <p:nvPr/>
              </p:nvSpPr>
              <p:spPr bwMode="auto">
                <a:xfrm>
                  <a:off x="3003550" y="4491038"/>
                  <a:ext cx="295275" cy="179387"/>
                </a:xfrm>
                <a:custGeom>
                  <a:avLst/>
                  <a:gdLst>
                    <a:gd name="T0" fmla="*/ 82 w 87"/>
                    <a:gd name="T1" fmla="*/ 0 h 53"/>
                    <a:gd name="T2" fmla="*/ 5 w 87"/>
                    <a:gd name="T3" fmla="*/ 0 h 53"/>
                    <a:gd name="T4" fmla="*/ 0 w 87"/>
                    <a:gd name="T5" fmla="*/ 5 h 53"/>
                    <a:gd name="T6" fmla="*/ 0 w 87"/>
                    <a:gd name="T7" fmla="*/ 53 h 53"/>
                    <a:gd name="T8" fmla="*/ 87 w 87"/>
                    <a:gd name="T9" fmla="*/ 53 h 53"/>
                    <a:gd name="T10" fmla="*/ 87 w 87"/>
                    <a:gd name="T11" fmla="*/ 5 h 53"/>
                    <a:gd name="T12" fmla="*/ 82 w 87"/>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87" h="53">
                      <a:moveTo>
                        <a:pt x="82" y="0"/>
                      </a:moveTo>
                      <a:cubicBezTo>
                        <a:pt x="5" y="0"/>
                        <a:pt x="5" y="0"/>
                        <a:pt x="5" y="0"/>
                      </a:cubicBezTo>
                      <a:cubicBezTo>
                        <a:pt x="2" y="0"/>
                        <a:pt x="0" y="3"/>
                        <a:pt x="0" y="5"/>
                      </a:cubicBezTo>
                      <a:cubicBezTo>
                        <a:pt x="0" y="53"/>
                        <a:pt x="0" y="53"/>
                        <a:pt x="0" y="53"/>
                      </a:cubicBezTo>
                      <a:cubicBezTo>
                        <a:pt x="87" y="53"/>
                        <a:pt x="87" y="53"/>
                        <a:pt x="87" y="53"/>
                      </a:cubicBezTo>
                      <a:cubicBezTo>
                        <a:pt x="87" y="5"/>
                        <a:pt x="87" y="5"/>
                        <a:pt x="87" y="5"/>
                      </a:cubicBezTo>
                      <a:cubicBezTo>
                        <a:pt x="87" y="3"/>
                        <a:pt x="85" y="0"/>
                        <a:pt x="82" y="0"/>
                      </a:cubicBezTo>
                      <a:close/>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Verdana"/>
                    <a:ea typeface="+mn-ea"/>
                    <a:cs typeface="+mn-cs"/>
                  </a:endParaRPr>
                </a:p>
              </p:txBody>
            </p:sp>
            <p:sp>
              <p:nvSpPr>
                <p:cNvPr id="230" name="Freeform 233">
                  <a:extLst>
                    <a:ext uri="{FF2B5EF4-FFF2-40B4-BE49-F238E27FC236}">
                      <a16:creationId xmlns:a16="http://schemas.microsoft.com/office/drawing/2014/main" id="{E0C27819-DB9F-4B73-9382-26B429CD3286}"/>
                    </a:ext>
                  </a:extLst>
                </p:cNvPr>
                <p:cNvSpPr>
                  <a:spLocks/>
                </p:cNvSpPr>
                <p:nvPr/>
              </p:nvSpPr>
              <p:spPr bwMode="auto">
                <a:xfrm>
                  <a:off x="2994025" y="4678363"/>
                  <a:ext cx="314325" cy="19050"/>
                </a:xfrm>
                <a:custGeom>
                  <a:avLst/>
                  <a:gdLst>
                    <a:gd name="T0" fmla="*/ 89 w 93"/>
                    <a:gd name="T1" fmla="*/ 6 h 6"/>
                    <a:gd name="T2" fmla="*/ 4 w 93"/>
                    <a:gd name="T3" fmla="*/ 6 h 6"/>
                    <a:gd name="T4" fmla="*/ 0 w 93"/>
                    <a:gd name="T5" fmla="*/ 3 h 6"/>
                    <a:gd name="T6" fmla="*/ 0 w 93"/>
                    <a:gd name="T7" fmla="*/ 3 h 6"/>
                    <a:gd name="T8" fmla="*/ 4 w 93"/>
                    <a:gd name="T9" fmla="*/ 0 h 6"/>
                    <a:gd name="T10" fmla="*/ 89 w 93"/>
                    <a:gd name="T11" fmla="*/ 0 h 6"/>
                    <a:gd name="T12" fmla="*/ 93 w 93"/>
                    <a:gd name="T13" fmla="*/ 3 h 6"/>
                    <a:gd name="T14" fmla="*/ 93 w 93"/>
                    <a:gd name="T15" fmla="*/ 3 h 6"/>
                    <a:gd name="T16" fmla="*/ 89 w 93"/>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6">
                      <a:moveTo>
                        <a:pt x="89" y="6"/>
                      </a:moveTo>
                      <a:cubicBezTo>
                        <a:pt x="4" y="6"/>
                        <a:pt x="4" y="6"/>
                        <a:pt x="4" y="6"/>
                      </a:cubicBezTo>
                      <a:cubicBezTo>
                        <a:pt x="2" y="6"/>
                        <a:pt x="0" y="5"/>
                        <a:pt x="0" y="3"/>
                      </a:cubicBezTo>
                      <a:cubicBezTo>
                        <a:pt x="0" y="3"/>
                        <a:pt x="0" y="3"/>
                        <a:pt x="0" y="3"/>
                      </a:cubicBezTo>
                      <a:cubicBezTo>
                        <a:pt x="0" y="1"/>
                        <a:pt x="2" y="0"/>
                        <a:pt x="4" y="0"/>
                      </a:cubicBezTo>
                      <a:cubicBezTo>
                        <a:pt x="89" y="0"/>
                        <a:pt x="89" y="0"/>
                        <a:pt x="89" y="0"/>
                      </a:cubicBezTo>
                      <a:cubicBezTo>
                        <a:pt x="91" y="0"/>
                        <a:pt x="93" y="1"/>
                        <a:pt x="93" y="3"/>
                      </a:cubicBezTo>
                      <a:cubicBezTo>
                        <a:pt x="93" y="3"/>
                        <a:pt x="93" y="3"/>
                        <a:pt x="93" y="3"/>
                      </a:cubicBezTo>
                      <a:cubicBezTo>
                        <a:pt x="92" y="5"/>
                        <a:pt x="91" y="6"/>
                        <a:pt x="89" y="6"/>
                      </a:cubicBezTo>
                      <a:close/>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Verdana"/>
                    <a:ea typeface="+mn-ea"/>
                    <a:cs typeface="+mn-cs"/>
                  </a:endParaRPr>
                </a:p>
              </p:txBody>
            </p:sp>
            <p:sp>
              <p:nvSpPr>
                <p:cNvPr id="231" name="Freeform 234">
                  <a:extLst>
                    <a:ext uri="{FF2B5EF4-FFF2-40B4-BE49-F238E27FC236}">
                      <a16:creationId xmlns:a16="http://schemas.microsoft.com/office/drawing/2014/main" id="{0D800252-690A-4433-B162-8F4D84EE3F22}"/>
                    </a:ext>
                  </a:extLst>
                </p:cNvPr>
                <p:cNvSpPr>
                  <a:spLocks/>
                </p:cNvSpPr>
                <p:nvPr/>
              </p:nvSpPr>
              <p:spPr bwMode="auto">
                <a:xfrm>
                  <a:off x="3119438" y="4568825"/>
                  <a:ext cx="57150" cy="61912"/>
                </a:xfrm>
                <a:custGeom>
                  <a:avLst/>
                  <a:gdLst>
                    <a:gd name="T0" fmla="*/ 17 w 17"/>
                    <a:gd name="T1" fmla="*/ 8 h 18"/>
                    <a:gd name="T2" fmla="*/ 14 w 17"/>
                    <a:gd name="T3" fmla="*/ 2 h 18"/>
                    <a:gd name="T4" fmla="*/ 7 w 17"/>
                    <a:gd name="T5" fmla="*/ 1 h 18"/>
                    <a:gd name="T6" fmla="*/ 6 w 17"/>
                    <a:gd name="T7" fmla="*/ 1 h 18"/>
                    <a:gd name="T8" fmla="*/ 6 w 17"/>
                    <a:gd name="T9" fmla="*/ 1 h 18"/>
                    <a:gd name="T10" fmla="*/ 3 w 17"/>
                    <a:gd name="T11" fmla="*/ 5 h 18"/>
                    <a:gd name="T12" fmla="*/ 5 w 17"/>
                    <a:gd name="T13" fmla="*/ 15 h 18"/>
                    <a:gd name="T14" fmla="*/ 16 w 17"/>
                    <a:gd name="T15" fmla="*/ 13 h 18"/>
                    <a:gd name="T16" fmla="*/ 17 w 17"/>
                    <a:gd name="T17"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8">
                      <a:moveTo>
                        <a:pt x="17" y="8"/>
                      </a:moveTo>
                      <a:cubicBezTo>
                        <a:pt x="17" y="6"/>
                        <a:pt x="13" y="4"/>
                        <a:pt x="14" y="2"/>
                      </a:cubicBezTo>
                      <a:cubicBezTo>
                        <a:pt x="14" y="2"/>
                        <a:pt x="11" y="0"/>
                        <a:pt x="7" y="1"/>
                      </a:cubicBezTo>
                      <a:cubicBezTo>
                        <a:pt x="7" y="1"/>
                        <a:pt x="7" y="1"/>
                        <a:pt x="6" y="1"/>
                      </a:cubicBezTo>
                      <a:cubicBezTo>
                        <a:pt x="6" y="1"/>
                        <a:pt x="6" y="1"/>
                        <a:pt x="6" y="1"/>
                      </a:cubicBezTo>
                      <a:cubicBezTo>
                        <a:pt x="4" y="2"/>
                        <a:pt x="4" y="3"/>
                        <a:pt x="3" y="5"/>
                      </a:cubicBezTo>
                      <a:cubicBezTo>
                        <a:pt x="0" y="8"/>
                        <a:pt x="2" y="13"/>
                        <a:pt x="5" y="15"/>
                      </a:cubicBezTo>
                      <a:cubicBezTo>
                        <a:pt x="9" y="18"/>
                        <a:pt x="14" y="16"/>
                        <a:pt x="16" y="13"/>
                      </a:cubicBezTo>
                      <a:cubicBezTo>
                        <a:pt x="17" y="11"/>
                        <a:pt x="17" y="10"/>
                        <a:pt x="17"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Verdana"/>
                    <a:ea typeface="+mn-ea"/>
                    <a:cs typeface="+mn-cs"/>
                  </a:endParaRPr>
                </a:p>
              </p:txBody>
            </p:sp>
          </p:grpSp>
        </p:grpSp>
      </p:grpSp>
      <p:grpSp>
        <p:nvGrpSpPr>
          <p:cNvPr id="232" name="Group 231">
            <a:extLst>
              <a:ext uri="{FF2B5EF4-FFF2-40B4-BE49-F238E27FC236}">
                <a16:creationId xmlns:a16="http://schemas.microsoft.com/office/drawing/2014/main" id="{0B138835-DF34-4FBA-BB53-11403C49FEF8}"/>
              </a:ext>
            </a:extLst>
          </p:cNvPr>
          <p:cNvGrpSpPr/>
          <p:nvPr/>
        </p:nvGrpSpPr>
        <p:grpSpPr>
          <a:xfrm>
            <a:off x="6255134" y="2662112"/>
            <a:ext cx="2498758" cy="1090201"/>
            <a:chOff x="5889373" y="2814512"/>
            <a:chExt cx="2498758" cy="1090201"/>
          </a:xfrm>
        </p:grpSpPr>
        <p:sp>
          <p:nvSpPr>
            <p:cNvPr id="233" name="TextBox 232">
              <a:extLst>
                <a:ext uri="{FF2B5EF4-FFF2-40B4-BE49-F238E27FC236}">
                  <a16:creationId xmlns:a16="http://schemas.microsoft.com/office/drawing/2014/main" id="{AE9820A5-A4AB-4518-BF74-A41C21DF0B83}"/>
                </a:ext>
              </a:extLst>
            </p:cNvPr>
            <p:cNvSpPr txBox="1"/>
            <p:nvPr/>
          </p:nvSpPr>
          <p:spPr>
            <a:xfrm>
              <a:off x="5889373" y="3230397"/>
              <a:ext cx="2498758" cy="674316"/>
            </a:xfrm>
            <a:prstGeom prst="round2DiagRect">
              <a:avLst/>
            </a:prstGeom>
            <a:solidFill>
              <a:schemeClr val="accent1"/>
            </a:solidFill>
            <a:ln>
              <a:noFill/>
            </a:ln>
          </p:spPr>
          <p:txBody>
            <a:bodyPr wrap="square" lIns="121920" bIns="121920" rtlCol="0" anchor="b" anchorCtr="1">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Verdana"/>
                  <a:ea typeface="Verdana" panose="020B0604030504040204" pitchFamily="34" charset="0"/>
                  <a:cs typeface="Verdana" panose="020B0604030504040204" pitchFamily="34" charset="0"/>
                </a:rPr>
                <a:t>Security testing</a:t>
              </a:r>
            </a:p>
          </p:txBody>
        </p:sp>
        <p:grpSp>
          <p:nvGrpSpPr>
            <p:cNvPr id="234" name="Graphic 254">
              <a:extLst>
                <a:ext uri="{FF2B5EF4-FFF2-40B4-BE49-F238E27FC236}">
                  <a16:creationId xmlns:a16="http://schemas.microsoft.com/office/drawing/2014/main" id="{CB790EB0-2FB6-423D-B24E-13BE5B72FD08}"/>
                </a:ext>
              </a:extLst>
            </p:cNvPr>
            <p:cNvGrpSpPr/>
            <p:nvPr/>
          </p:nvGrpSpPr>
          <p:grpSpPr>
            <a:xfrm>
              <a:off x="6866515" y="2814512"/>
              <a:ext cx="611313" cy="573106"/>
              <a:chOff x="4027587" y="4288654"/>
              <a:chExt cx="668911" cy="627104"/>
            </a:xfrm>
            <a:solidFill>
              <a:schemeClr val="accent1"/>
            </a:solidFill>
          </p:grpSpPr>
          <p:sp>
            <p:nvSpPr>
              <p:cNvPr id="235" name="Freeform: Shape 234">
                <a:extLst>
                  <a:ext uri="{FF2B5EF4-FFF2-40B4-BE49-F238E27FC236}">
                    <a16:creationId xmlns:a16="http://schemas.microsoft.com/office/drawing/2014/main" id="{DD27BE0E-D61A-4F5C-A4C0-E72F1930D7F2}"/>
                  </a:ext>
                </a:extLst>
              </p:cNvPr>
              <p:cNvSpPr/>
              <p:nvPr/>
            </p:nvSpPr>
            <p:spPr>
              <a:xfrm>
                <a:off x="4027587" y="4288654"/>
                <a:ext cx="668911" cy="627104"/>
              </a:xfrm>
              <a:custGeom>
                <a:avLst/>
                <a:gdLst>
                  <a:gd name="connsiteX0" fmla="*/ 65012 w 668911"/>
                  <a:gd name="connsiteY0" fmla="*/ 516201 h 627104"/>
                  <a:gd name="connsiteX1" fmla="*/ 138488 w 668911"/>
                  <a:gd name="connsiteY1" fmla="*/ 63850 h 627104"/>
                  <a:gd name="connsiteX2" fmla="*/ 610279 w 668911"/>
                  <a:gd name="connsiteY2" fmla="*/ 130427 h 627104"/>
                  <a:gd name="connsiteX3" fmla="*/ 524575 w 668911"/>
                  <a:gd name="connsiteY3" fmla="*/ 565533 h 627104"/>
                  <a:gd name="connsiteX4" fmla="*/ 65012 w 668911"/>
                  <a:gd name="connsiteY4" fmla="*/ 516201 h 62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8911" h="627104">
                    <a:moveTo>
                      <a:pt x="65012" y="516201"/>
                    </a:moveTo>
                    <a:cubicBezTo>
                      <a:pt x="-44940" y="372908"/>
                      <a:pt x="-12122" y="170353"/>
                      <a:pt x="138488" y="63850"/>
                    </a:cubicBezTo>
                    <a:cubicBezTo>
                      <a:pt x="288993" y="-42653"/>
                      <a:pt x="500327" y="-12866"/>
                      <a:pt x="610279" y="130427"/>
                    </a:cubicBezTo>
                    <a:cubicBezTo>
                      <a:pt x="720231" y="273721"/>
                      <a:pt x="675184" y="459030"/>
                      <a:pt x="524575" y="565533"/>
                    </a:cubicBezTo>
                    <a:cubicBezTo>
                      <a:pt x="374070" y="672141"/>
                      <a:pt x="174964" y="659494"/>
                      <a:pt x="65012" y="516201"/>
                    </a:cubicBezTo>
                  </a:path>
                </a:pathLst>
              </a:custGeom>
              <a:solidFill>
                <a:schemeClr val="accent3"/>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grpSp>
            <p:nvGrpSpPr>
              <p:cNvPr id="236" name="Graphic 254">
                <a:extLst>
                  <a:ext uri="{FF2B5EF4-FFF2-40B4-BE49-F238E27FC236}">
                    <a16:creationId xmlns:a16="http://schemas.microsoft.com/office/drawing/2014/main" id="{C88FA888-2C50-4B00-B931-E6F5CD21875B}"/>
                  </a:ext>
                </a:extLst>
              </p:cNvPr>
              <p:cNvGrpSpPr/>
              <p:nvPr/>
            </p:nvGrpSpPr>
            <p:grpSpPr>
              <a:xfrm>
                <a:off x="4146634" y="4411034"/>
                <a:ext cx="428521" cy="375218"/>
                <a:chOff x="4146634" y="4411034"/>
                <a:chExt cx="428521" cy="375218"/>
              </a:xfrm>
              <a:solidFill>
                <a:schemeClr val="accent1"/>
              </a:solidFill>
            </p:grpSpPr>
            <p:grpSp>
              <p:nvGrpSpPr>
                <p:cNvPr id="237" name="Graphic 254">
                  <a:extLst>
                    <a:ext uri="{FF2B5EF4-FFF2-40B4-BE49-F238E27FC236}">
                      <a16:creationId xmlns:a16="http://schemas.microsoft.com/office/drawing/2014/main" id="{7B075D2A-7835-4428-BB26-9E89EAD99C86}"/>
                    </a:ext>
                  </a:extLst>
                </p:cNvPr>
                <p:cNvGrpSpPr/>
                <p:nvPr/>
              </p:nvGrpSpPr>
              <p:grpSpPr>
                <a:xfrm>
                  <a:off x="4146634" y="4457335"/>
                  <a:ext cx="428521" cy="328917"/>
                  <a:chOff x="4146634" y="4457335"/>
                  <a:chExt cx="428521" cy="328917"/>
                </a:xfrm>
                <a:solidFill>
                  <a:schemeClr val="accent1"/>
                </a:solidFill>
              </p:grpSpPr>
              <p:grpSp>
                <p:nvGrpSpPr>
                  <p:cNvPr id="245" name="Graphic 254">
                    <a:extLst>
                      <a:ext uri="{FF2B5EF4-FFF2-40B4-BE49-F238E27FC236}">
                        <a16:creationId xmlns:a16="http://schemas.microsoft.com/office/drawing/2014/main" id="{689B51AA-8D93-41D1-9F34-A306FB1C4494}"/>
                      </a:ext>
                    </a:extLst>
                  </p:cNvPr>
                  <p:cNvGrpSpPr/>
                  <p:nvPr/>
                </p:nvGrpSpPr>
                <p:grpSpPr>
                  <a:xfrm>
                    <a:off x="4146634" y="4457335"/>
                    <a:ext cx="428521" cy="328917"/>
                    <a:chOff x="4146634" y="4457335"/>
                    <a:chExt cx="428521" cy="328917"/>
                  </a:xfrm>
                  <a:solidFill>
                    <a:schemeClr val="accent1"/>
                  </a:solidFill>
                </p:grpSpPr>
                <p:grpSp>
                  <p:nvGrpSpPr>
                    <p:cNvPr id="247" name="Graphic 254">
                      <a:extLst>
                        <a:ext uri="{FF2B5EF4-FFF2-40B4-BE49-F238E27FC236}">
                          <a16:creationId xmlns:a16="http://schemas.microsoft.com/office/drawing/2014/main" id="{23915B01-E87B-4DBC-B92E-FD4E50917652}"/>
                        </a:ext>
                      </a:extLst>
                    </p:cNvPr>
                    <p:cNvGrpSpPr/>
                    <p:nvPr/>
                  </p:nvGrpSpPr>
                  <p:grpSpPr>
                    <a:xfrm>
                      <a:off x="4146634" y="4457335"/>
                      <a:ext cx="428521" cy="328917"/>
                      <a:chOff x="4146634" y="4457335"/>
                      <a:chExt cx="428521" cy="328917"/>
                    </a:xfrm>
                    <a:solidFill>
                      <a:schemeClr val="accent1"/>
                    </a:solidFill>
                  </p:grpSpPr>
                  <p:sp>
                    <p:nvSpPr>
                      <p:cNvPr id="249" name="Freeform: Shape 248">
                        <a:extLst>
                          <a:ext uri="{FF2B5EF4-FFF2-40B4-BE49-F238E27FC236}">
                            <a16:creationId xmlns:a16="http://schemas.microsoft.com/office/drawing/2014/main" id="{BC32F9DA-8720-4CA8-9367-711FA1DF5226}"/>
                          </a:ext>
                        </a:extLst>
                      </p:cNvPr>
                      <p:cNvSpPr/>
                      <p:nvPr/>
                    </p:nvSpPr>
                    <p:spPr>
                      <a:xfrm>
                        <a:off x="4188441" y="4457335"/>
                        <a:ext cx="344907" cy="229938"/>
                      </a:xfrm>
                      <a:custGeom>
                        <a:avLst/>
                        <a:gdLst>
                          <a:gd name="connsiteX0" fmla="*/ 350447 w 344907"/>
                          <a:gd name="connsiteY0" fmla="*/ 233283 h 229938"/>
                          <a:gd name="connsiteX1" fmla="*/ 0 w 344907"/>
                          <a:gd name="connsiteY1" fmla="*/ 233283 h 229938"/>
                          <a:gd name="connsiteX2" fmla="*/ 0 w 344907"/>
                          <a:gd name="connsiteY2" fmla="*/ 21322 h 229938"/>
                          <a:gd name="connsiteX3" fmla="*/ 21322 w 344907"/>
                          <a:gd name="connsiteY3" fmla="*/ 0 h 229938"/>
                          <a:gd name="connsiteX4" fmla="*/ 329230 w 344907"/>
                          <a:gd name="connsiteY4" fmla="*/ 0 h 229938"/>
                          <a:gd name="connsiteX5" fmla="*/ 350551 w 344907"/>
                          <a:gd name="connsiteY5" fmla="*/ 21322 h 229938"/>
                          <a:gd name="connsiteX6" fmla="*/ 350551 w 344907"/>
                          <a:gd name="connsiteY6" fmla="*/ 233283 h 22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907" h="229938">
                            <a:moveTo>
                              <a:pt x="350447" y="233283"/>
                            </a:moveTo>
                            <a:lnTo>
                              <a:pt x="0" y="233283"/>
                            </a:lnTo>
                            <a:lnTo>
                              <a:pt x="0" y="21322"/>
                            </a:lnTo>
                            <a:cubicBezTo>
                              <a:pt x="0" y="9511"/>
                              <a:pt x="9511" y="0"/>
                              <a:pt x="21322" y="0"/>
                            </a:cubicBezTo>
                            <a:lnTo>
                              <a:pt x="329230" y="0"/>
                            </a:lnTo>
                            <a:cubicBezTo>
                              <a:pt x="341040" y="0"/>
                              <a:pt x="350551" y="9511"/>
                              <a:pt x="350551" y="21322"/>
                            </a:cubicBezTo>
                            <a:lnTo>
                              <a:pt x="350551" y="233283"/>
                            </a:lnTo>
                            <a:close/>
                          </a:path>
                        </a:pathLst>
                      </a:custGeom>
                      <a:solidFill>
                        <a:schemeClr val="tx2"/>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250" name="Freeform: Shape 249">
                        <a:extLst>
                          <a:ext uri="{FF2B5EF4-FFF2-40B4-BE49-F238E27FC236}">
                            <a16:creationId xmlns:a16="http://schemas.microsoft.com/office/drawing/2014/main" id="{BB13A3FF-01DD-4971-BC41-805B73F43DCE}"/>
                          </a:ext>
                        </a:extLst>
                      </p:cNvPr>
                      <p:cNvSpPr/>
                      <p:nvPr/>
                    </p:nvSpPr>
                    <p:spPr>
                      <a:xfrm>
                        <a:off x="4205791" y="4473953"/>
                        <a:ext cx="313552" cy="209035"/>
                      </a:xfrm>
                      <a:custGeom>
                        <a:avLst/>
                        <a:gdLst>
                          <a:gd name="connsiteX0" fmla="*/ 0 w 313552"/>
                          <a:gd name="connsiteY0" fmla="*/ 0 h 209034"/>
                          <a:gd name="connsiteX1" fmla="*/ 0 w 313552"/>
                          <a:gd name="connsiteY1" fmla="*/ 10243 h 209034"/>
                          <a:gd name="connsiteX2" fmla="*/ 0 w 313552"/>
                          <a:gd name="connsiteY2" fmla="*/ 17245 h 209034"/>
                          <a:gd name="connsiteX3" fmla="*/ 0 w 313552"/>
                          <a:gd name="connsiteY3" fmla="*/ 216665 h 209034"/>
                          <a:gd name="connsiteX4" fmla="*/ 315747 w 313552"/>
                          <a:gd name="connsiteY4" fmla="*/ 216665 h 209034"/>
                          <a:gd name="connsiteX5" fmla="*/ 315747 w 313552"/>
                          <a:gd name="connsiteY5" fmla="*/ 17245 h 209034"/>
                          <a:gd name="connsiteX6" fmla="*/ 315747 w 313552"/>
                          <a:gd name="connsiteY6" fmla="*/ 10243 h 209034"/>
                          <a:gd name="connsiteX7" fmla="*/ 315747 w 313552"/>
                          <a:gd name="connsiteY7" fmla="*/ 0 h 209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552" h="209034">
                            <a:moveTo>
                              <a:pt x="0" y="0"/>
                            </a:moveTo>
                            <a:lnTo>
                              <a:pt x="0" y="10243"/>
                            </a:lnTo>
                            <a:lnTo>
                              <a:pt x="0" y="17245"/>
                            </a:lnTo>
                            <a:lnTo>
                              <a:pt x="0" y="216665"/>
                            </a:lnTo>
                            <a:lnTo>
                              <a:pt x="315747" y="216665"/>
                            </a:lnTo>
                            <a:lnTo>
                              <a:pt x="315747" y="17245"/>
                            </a:lnTo>
                            <a:lnTo>
                              <a:pt x="315747" y="10243"/>
                            </a:lnTo>
                            <a:lnTo>
                              <a:pt x="315747" y="0"/>
                            </a:lnTo>
                            <a:close/>
                          </a:path>
                        </a:pathLst>
                      </a:custGeom>
                      <a:solidFill>
                        <a:srgbClr val="00B0DF"/>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251" name="Freeform: Shape 250">
                        <a:extLst>
                          <a:ext uri="{FF2B5EF4-FFF2-40B4-BE49-F238E27FC236}">
                            <a16:creationId xmlns:a16="http://schemas.microsoft.com/office/drawing/2014/main" id="{0257F9F3-415A-4251-AD27-F9EF5B0CF099}"/>
                          </a:ext>
                        </a:extLst>
                      </p:cNvPr>
                      <p:cNvSpPr/>
                      <p:nvPr/>
                    </p:nvSpPr>
                    <p:spPr>
                      <a:xfrm>
                        <a:off x="4146634" y="4689050"/>
                        <a:ext cx="428521" cy="83614"/>
                      </a:xfrm>
                      <a:custGeom>
                        <a:avLst/>
                        <a:gdLst>
                          <a:gd name="connsiteX0" fmla="*/ 432911 w 428521"/>
                          <a:gd name="connsiteY0" fmla="*/ 87272 h 83613"/>
                          <a:gd name="connsiteX1" fmla="*/ 432911 w 428521"/>
                          <a:gd name="connsiteY1" fmla="*/ 87272 h 83613"/>
                          <a:gd name="connsiteX2" fmla="*/ 432911 w 428521"/>
                          <a:gd name="connsiteY2" fmla="*/ 87272 h 83613"/>
                          <a:gd name="connsiteX3" fmla="*/ 432911 w 428521"/>
                          <a:gd name="connsiteY3" fmla="*/ 87272 h 83613"/>
                          <a:gd name="connsiteX4" fmla="*/ 392358 w 428521"/>
                          <a:gd name="connsiteY4" fmla="*/ 4076 h 83613"/>
                          <a:gd name="connsiteX5" fmla="*/ 379712 w 428521"/>
                          <a:gd name="connsiteY5" fmla="*/ 0 h 83613"/>
                          <a:gd name="connsiteX6" fmla="*/ 216560 w 428521"/>
                          <a:gd name="connsiteY6" fmla="*/ 0 h 83613"/>
                          <a:gd name="connsiteX7" fmla="*/ 216560 w 428521"/>
                          <a:gd name="connsiteY7" fmla="*/ 0 h 83613"/>
                          <a:gd name="connsiteX8" fmla="*/ 53304 w 428521"/>
                          <a:gd name="connsiteY8" fmla="*/ 0 h 83613"/>
                          <a:gd name="connsiteX9" fmla="*/ 40657 w 428521"/>
                          <a:gd name="connsiteY9" fmla="*/ 4076 h 83613"/>
                          <a:gd name="connsiteX10" fmla="*/ 105 w 428521"/>
                          <a:gd name="connsiteY10" fmla="*/ 87272 h 83613"/>
                          <a:gd name="connsiteX11" fmla="*/ 105 w 428521"/>
                          <a:gd name="connsiteY11" fmla="*/ 87272 h 83613"/>
                          <a:gd name="connsiteX12" fmla="*/ 105 w 428521"/>
                          <a:gd name="connsiteY12" fmla="*/ 87272 h 83613"/>
                          <a:gd name="connsiteX13" fmla="*/ 105 w 428521"/>
                          <a:gd name="connsiteY13" fmla="*/ 87272 h 83613"/>
                          <a:gd name="connsiteX14" fmla="*/ 0 w 428521"/>
                          <a:gd name="connsiteY14" fmla="*/ 87899 h 83613"/>
                          <a:gd name="connsiteX15" fmla="*/ 0 w 428521"/>
                          <a:gd name="connsiteY15" fmla="*/ 90826 h 83613"/>
                          <a:gd name="connsiteX16" fmla="*/ 1568 w 428521"/>
                          <a:gd name="connsiteY16" fmla="*/ 92393 h 83613"/>
                          <a:gd name="connsiteX17" fmla="*/ 10870 w 428521"/>
                          <a:gd name="connsiteY17" fmla="*/ 92393 h 83613"/>
                          <a:gd name="connsiteX18" fmla="*/ 17559 w 428521"/>
                          <a:gd name="connsiteY18" fmla="*/ 92393 h 83613"/>
                          <a:gd name="connsiteX19" fmla="*/ 216455 w 428521"/>
                          <a:gd name="connsiteY19" fmla="*/ 92393 h 83613"/>
                          <a:gd name="connsiteX20" fmla="*/ 216455 w 428521"/>
                          <a:gd name="connsiteY20" fmla="*/ 92393 h 83613"/>
                          <a:gd name="connsiteX21" fmla="*/ 415352 w 428521"/>
                          <a:gd name="connsiteY21" fmla="*/ 92393 h 83613"/>
                          <a:gd name="connsiteX22" fmla="*/ 422041 w 428521"/>
                          <a:gd name="connsiteY22" fmla="*/ 92393 h 83613"/>
                          <a:gd name="connsiteX23" fmla="*/ 431343 w 428521"/>
                          <a:gd name="connsiteY23" fmla="*/ 92393 h 83613"/>
                          <a:gd name="connsiteX24" fmla="*/ 432911 w 428521"/>
                          <a:gd name="connsiteY24" fmla="*/ 90826 h 83613"/>
                          <a:gd name="connsiteX25" fmla="*/ 432911 w 428521"/>
                          <a:gd name="connsiteY25" fmla="*/ 87795 h 83613"/>
                          <a:gd name="connsiteX26" fmla="*/ 432911 w 428521"/>
                          <a:gd name="connsiteY26" fmla="*/ 87272 h 8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28521" h="83613">
                            <a:moveTo>
                              <a:pt x="432911" y="87272"/>
                            </a:moveTo>
                            <a:lnTo>
                              <a:pt x="432911" y="87272"/>
                            </a:lnTo>
                            <a:lnTo>
                              <a:pt x="432911" y="87272"/>
                            </a:lnTo>
                            <a:lnTo>
                              <a:pt x="432911" y="87272"/>
                            </a:lnTo>
                            <a:lnTo>
                              <a:pt x="392358" y="4076"/>
                            </a:lnTo>
                            <a:cubicBezTo>
                              <a:pt x="391208" y="1777"/>
                              <a:pt x="385460" y="0"/>
                              <a:pt x="379712" y="0"/>
                            </a:cubicBezTo>
                            <a:lnTo>
                              <a:pt x="216560" y="0"/>
                            </a:lnTo>
                            <a:lnTo>
                              <a:pt x="216560" y="0"/>
                            </a:lnTo>
                            <a:lnTo>
                              <a:pt x="53304" y="0"/>
                            </a:lnTo>
                            <a:cubicBezTo>
                              <a:pt x="47555" y="0"/>
                              <a:pt x="41807" y="1881"/>
                              <a:pt x="40657" y="4076"/>
                            </a:cubicBezTo>
                            <a:lnTo>
                              <a:pt x="105" y="87272"/>
                            </a:lnTo>
                            <a:lnTo>
                              <a:pt x="105" y="87272"/>
                            </a:lnTo>
                            <a:lnTo>
                              <a:pt x="105" y="87272"/>
                            </a:lnTo>
                            <a:lnTo>
                              <a:pt x="105" y="87272"/>
                            </a:lnTo>
                            <a:cubicBezTo>
                              <a:pt x="0" y="87481"/>
                              <a:pt x="0" y="87690"/>
                              <a:pt x="0" y="87899"/>
                            </a:cubicBezTo>
                            <a:lnTo>
                              <a:pt x="0" y="90826"/>
                            </a:lnTo>
                            <a:cubicBezTo>
                              <a:pt x="0" y="91662"/>
                              <a:pt x="732" y="92393"/>
                              <a:pt x="1568" y="92393"/>
                            </a:cubicBezTo>
                            <a:lnTo>
                              <a:pt x="10870" y="92393"/>
                            </a:lnTo>
                            <a:lnTo>
                              <a:pt x="17559" y="92393"/>
                            </a:lnTo>
                            <a:lnTo>
                              <a:pt x="216455" y="92393"/>
                            </a:lnTo>
                            <a:lnTo>
                              <a:pt x="216455" y="92393"/>
                            </a:lnTo>
                            <a:lnTo>
                              <a:pt x="415352" y="92393"/>
                            </a:lnTo>
                            <a:lnTo>
                              <a:pt x="422041" y="92393"/>
                            </a:lnTo>
                            <a:lnTo>
                              <a:pt x="431343" y="92393"/>
                            </a:lnTo>
                            <a:cubicBezTo>
                              <a:pt x="432179" y="92393"/>
                              <a:pt x="432911" y="91662"/>
                              <a:pt x="432911" y="90826"/>
                            </a:cubicBezTo>
                            <a:lnTo>
                              <a:pt x="432911" y="87795"/>
                            </a:lnTo>
                            <a:cubicBezTo>
                              <a:pt x="433015" y="87690"/>
                              <a:pt x="433015" y="87481"/>
                              <a:pt x="432911" y="87272"/>
                            </a:cubicBezTo>
                            <a:close/>
                          </a:path>
                        </a:pathLst>
                      </a:custGeom>
                      <a:solidFill>
                        <a:srgbClr val="A3DAEF"/>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252" name="Freeform: Shape 251">
                        <a:extLst>
                          <a:ext uri="{FF2B5EF4-FFF2-40B4-BE49-F238E27FC236}">
                            <a16:creationId xmlns:a16="http://schemas.microsoft.com/office/drawing/2014/main" id="{F9F8A348-FA5D-4A74-8751-57493882BBAD}"/>
                          </a:ext>
                        </a:extLst>
                      </p:cNvPr>
                      <p:cNvSpPr/>
                      <p:nvPr/>
                    </p:nvSpPr>
                    <p:spPr>
                      <a:xfrm>
                        <a:off x="4146634" y="4685392"/>
                        <a:ext cx="428521" cy="83614"/>
                      </a:xfrm>
                      <a:custGeom>
                        <a:avLst/>
                        <a:gdLst>
                          <a:gd name="connsiteX0" fmla="*/ 432911 w 428521"/>
                          <a:gd name="connsiteY0" fmla="*/ 87272 h 83613"/>
                          <a:gd name="connsiteX1" fmla="*/ 432911 w 428521"/>
                          <a:gd name="connsiteY1" fmla="*/ 87272 h 83613"/>
                          <a:gd name="connsiteX2" fmla="*/ 432911 w 428521"/>
                          <a:gd name="connsiteY2" fmla="*/ 87272 h 83613"/>
                          <a:gd name="connsiteX3" fmla="*/ 432911 w 428521"/>
                          <a:gd name="connsiteY3" fmla="*/ 87272 h 83613"/>
                          <a:gd name="connsiteX4" fmla="*/ 392358 w 428521"/>
                          <a:gd name="connsiteY4" fmla="*/ 4076 h 83613"/>
                          <a:gd name="connsiteX5" fmla="*/ 379712 w 428521"/>
                          <a:gd name="connsiteY5" fmla="*/ 0 h 83613"/>
                          <a:gd name="connsiteX6" fmla="*/ 216560 w 428521"/>
                          <a:gd name="connsiteY6" fmla="*/ 0 h 83613"/>
                          <a:gd name="connsiteX7" fmla="*/ 216560 w 428521"/>
                          <a:gd name="connsiteY7" fmla="*/ 0 h 83613"/>
                          <a:gd name="connsiteX8" fmla="*/ 53304 w 428521"/>
                          <a:gd name="connsiteY8" fmla="*/ 0 h 83613"/>
                          <a:gd name="connsiteX9" fmla="*/ 40657 w 428521"/>
                          <a:gd name="connsiteY9" fmla="*/ 4076 h 83613"/>
                          <a:gd name="connsiteX10" fmla="*/ 105 w 428521"/>
                          <a:gd name="connsiteY10" fmla="*/ 87167 h 83613"/>
                          <a:gd name="connsiteX11" fmla="*/ 105 w 428521"/>
                          <a:gd name="connsiteY11" fmla="*/ 87167 h 83613"/>
                          <a:gd name="connsiteX12" fmla="*/ 105 w 428521"/>
                          <a:gd name="connsiteY12" fmla="*/ 87167 h 83613"/>
                          <a:gd name="connsiteX13" fmla="*/ 105 w 428521"/>
                          <a:gd name="connsiteY13" fmla="*/ 87167 h 83613"/>
                          <a:gd name="connsiteX14" fmla="*/ 0 w 428521"/>
                          <a:gd name="connsiteY14" fmla="*/ 87586 h 83613"/>
                          <a:gd name="connsiteX15" fmla="*/ 0 w 428521"/>
                          <a:gd name="connsiteY15" fmla="*/ 90721 h 83613"/>
                          <a:gd name="connsiteX16" fmla="*/ 1568 w 428521"/>
                          <a:gd name="connsiteY16" fmla="*/ 92289 h 83613"/>
                          <a:gd name="connsiteX17" fmla="*/ 10870 w 428521"/>
                          <a:gd name="connsiteY17" fmla="*/ 92289 h 83613"/>
                          <a:gd name="connsiteX18" fmla="*/ 17559 w 428521"/>
                          <a:gd name="connsiteY18" fmla="*/ 92289 h 83613"/>
                          <a:gd name="connsiteX19" fmla="*/ 216455 w 428521"/>
                          <a:gd name="connsiteY19" fmla="*/ 92289 h 83613"/>
                          <a:gd name="connsiteX20" fmla="*/ 216455 w 428521"/>
                          <a:gd name="connsiteY20" fmla="*/ 92289 h 83613"/>
                          <a:gd name="connsiteX21" fmla="*/ 415352 w 428521"/>
                          <a:gd name="connsiteY21" fmla="*/ 92289 h 83613"/>
                          <a:gd name="connsiteX22" fmla="*/ 422041 w 428521"/>
                          <a:gd name="connsiteY22" fmla="*/ 92289 h 83613"/>
                          <a:gd name="connsiteX23" fmla="*/ 431343 w 428521"/>
                          <a:gd name="connsiteY23" fmla="*/ 92289 h 83613"/>
                          <a:gd name="connsiteX24" fmla="*/ 432911 w 428521"/>
                          <a:gd name="connsiteY24" fmla="*/ 90721 h 83613"/>
                          <a:gd name="connsiteX25" fmla="*/ 432911 w 428521"/>
                          <a:gd name="connsiteY25" fmla="*/ 87795 h 83613"/>
                          <a:gd name="connsiteX26" fmla="*/ 432911 w 428521"/>
                          <a:gd name="connsiteY26" fmla="*/ 87272 h 8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28521" h="83613">
                            <a:moveTo>
                              <a:pt x="432911" y="87272"/>
                            </a:moveTo>
                            <a:lnTo>
                              <a:pt x="432911" y="87272"/>
                            </a:lnTo>
                            <a:lnTo>
                              <a:pt x="432911" y="87272"/>
                            </a:lnTo>
                            <a:lnTo>
                              <a:pt x="432911" y="87272"/>
                            </a:lnTo>
                            <a:lnTo>
                              <a:pt x="392358" y="4076"/>
                            </a:lnTo>
                            <a:cubicBezTo>
                              <a:pt x="391208" y="1777"/>
                              <a:pt x="385460" y="0"/>
                              <a:pt x="379712" y="0"/>
                            </a:cubicBezTo>
                            <a:lnTo>
                              <a:pt x="216560" y="0"/>
                            </a:lnTo>
                            <a:lnTo>
                              <a:pt x="216560" y="0"/>
                            </a:lnTo>
                            <a:lnTo>
                              <a:pt x="53304" y="0"/>
                            </a:lnTo>
                            <a:cubicBezTo>
                              <a:pt x="47555" y="0"/>
                              <a:pt x="41807" y="1881"/>
                              <a:pt x="40657" y="4076"/>
                            </a:cubicBezTo>
                            <a:lnTo>
                              <a:pt x="105" y="87167"/>
                            </a:lnTo>
                            <a:lnTo>
                              <a:pt x="105" y="87167"/>
                            </a:lnTo>
                            <a:lnTo>
                              <a:pt x="105" y="87167"/>
                            </a:lnTo>
                            <a:lnTo>
                              <a:pt x="105" y="87167"/>
                            </a:lnTo>
                            <a:cubicBezTo>
                              <a:pt x="0" y="87377"/>
                              <a:pt x="0" y="87586"/>
                              <a:pt x="0" y="87586"/>
                            </a:cubicBezTo>
                            <a:lnTo>
                              <a:pt x="0" y="90721"/>
                            </a:lnTo>
                            <a:cubicBezTo>
                              <a:pt x="0" y="91557"/>
                              <a:pt x="732" y="92289"/>
                              <a:pt x="1568" y="92289"/>
                            </a:cubicBezTo>
                            <a:lnTo>
                              <a:pt x="10870" y="92289"/>
                            </a:lnTo>
                            <a:lnTo>
                              <a:pt x="17559" y="92289"/>
                            </a:lnTo>
                            <a:lnTo>
                              <a:pt x="216455" y="92289"/>
                            </a:lnTo>
                            <a:lnTo>
                              <a:pt x="216455" y="92289"/>
                            </a:lnTo>
                            <a:lnTo>
                              <a:pt x="415352" y="92289"/>
                            </a:lnTo>
                            <a:lnTo>
                              <a:pt x="422041" y="92289"/>
                            </a:lnTo>
                            <a:lnTo>
                              <a:pt x="431343" y="92289"/>
                            </a:lnTo>
                            <a:cubicBezTo>
                              <a:pt x="432179" y="92289"/>
                              <a:pt x="432911" y="91557"/>
                              <a:pt x="432911" y="90721"/>
                            </a:cubicBezTo>
                            <a:lnTo>
                              <a:pt x="432911" y="87795"/>
                            </a:lnTo>
                            <a:cubicBezTo>
                              <a:pt x="433015" y="87795"/>
                              <a:pt x="433015" y="87377"/>
                              <a:pt x="432911" y="87272"/>
                            </a:cubicBezTo>
                            <a:close/>
                          </a:path>
                        </a:pathLst>
                      </a:custGeom>
                      <a:solidFill>
                        <a:srgbClr val="FFFFFF"/>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grpSp>
                    <p:nvGrpSpPr>
                      <p:cNvPr id="253" name="Graphic 254">
                        <a:extLst>
                          <a:ext uri="{FF2B5EF4-FFF2-40B4-BE49-F238E27FC236}">
                            <a16:creationId xmlns:a16="http://schemas.microsoft.com/office/drawing/2014/main" id="{1CF82207-8348-4A9A-A9F8-2BD0D1FC4427}"/>
                          </a:ext>
                        </a:extLst>
                      </p:cNvPr>
                      <p:cNvGrpSpPr/>
                      <p:nvPr/>
                    </p:nvGrpSpPr>
                    <p:grpSpPr>
                      <a:xfrm>
                        <a:off x="4192472" y="4685287"/>
                        <a:ext cx="334456" cy="100965"/>
                        <a:chOff x="4192472" y="4685287"/>
                        <a:chExt cx="334456" cy="100965"/>
                      </a:xfrm>
                      <a:solidFill>
                        <a:schemeClr val="accent1"/>
                      </a:solidFill>
                    </p:grpSpPr>
                    <p:sp>
                      <p:nvSpPr>
                        <p:cNvPr id="254" name="Freeform: Shape 253">
                          <a:extLst>
                            <a:ext uri="{FF2B5EF4-FFF2-40B4-BE49-F238E27FC236}">
                              <a16:creationId xmlns:a16="http://schemas.microsoft.com/office/drawing/2014/main" id="{571ABE96-6344-4E3C-890D-7297A458F9A0}"/>
                            </a:ext>
                          </a:extLst>
                        </p:cNvPr>
                        <p:cNvSpPr/>
                        <p:nvPr/>
                      </p:nvSpPr>
                      <p:spPr>
                        <a:xfrm>
                          <a:off x="4192472" y="4691977"/>
                          <a:ext cx="334456" cy="52259"/>
                        </a:xfrm>
                        <a:custGeom>
                          <a:avLst/>
                          <a:gdLst>
                            <a:gd name="connsiteX0" fmla="*/ 341294 w 334455"/>
                            <a:gd name="connsiteY0" fmla="*/ 53408 h 52258"/>
                            <a:gd name="connsiteX1" fmla="*/ 338159 w 334455"/>
                            <a:gd name="connsiteY1" fmla="*/ 54663 h 52258"/>
                            <a:gd name="connsiteX2" fmla="*/ 3180 w 334455"/>
                            <a:gd name="connsiteY2" fmla="*/ 54663 h 52258"/>
                            <a:gd name="connsiteX3" fmla="*/ 45 w 334455"/>
                            <a:gd name="connsiteY3" fmla="*/ 53408 h 52258"/>
                            <a:gd name="connsiteX4" fmla="*/ 21053 w 334455"/>
                            <a:gd name="connsiteY4" fmla="*/ 1254 h 52258"/>
                            <a:gd name="connsiteX5" fmla="*/ 24816 w 334455"/>
                            <a:gd name="connsiteY5" fmla="*/ 0 h 52258"/>
                            <a:gd name="connsiteX6" fmla="*/ 316628 w 334455"/>
                            <a:gd name="connsiteY6" fmla="*/ 0 h 52258"/>
                            <a:gd name="connsiteX7" fmla="*/ 320391 w 334455"/>
                            <a:gd name="connsiteY7" fmla="*/ 1254 h 52258"/>
                            <a:gd name="connsiteX8" fmla="*/ 341294 w 334455"/>
                            <a:gd name="connsiteY8" fmla="*/ 53408 h 5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455" h="52258">
                              <a:moveTo>
                                <a:pt x="341294" y="53408"/>
                              </a:moveTo>
                              <a:cubicBezTo>
                                <a:pt x="341608" y="54035"/>
                                <a:pt x="340144" y="54663"/>
                                <a:pt x="338159" y="54663"/>
                              </a:cubicBezTo>
                              <a:lnTo>
                                <a:pt x="3180" y="54663"/>
                              </a:lnTo>
                              <a:cubicBezTo>
                                <a:pt x="1090" y="54663"/>
                                <a:pt x="-269" y="54140"/>
                                <a:pt x="45" y="53408"/>
                              </a:cubicBezTo>
                              <a:lnTo>
                                <a:pt x="21053" y="1254"/>
                              </a:lnTo>
                              <a:cubicBezTo>
                                <a:pt x="21366" y="627"/>
                                <a:pt x="23039" y="0"/>
                                <a:pt x="24816" y="0"/>
                              </a:cubicBezTo>
                              <a:lnTo>
                                <a:pt x="316628" y="0"/>
                              </a:lnTo>
                              <a:cubicBezTo>
                                <a:pt x="318405" y="0"/>
                                <a:pt x="320077" y="523"/>
                                <a:pt x="320391" y="1254"/>
                              </a:cubicBezTo>
                              <a:lnTo>
                                <a:pt x="341294" y="53408"/>
                              </a:lnTo>
                              <a:close/>
                            </a:path>
                          </a:pathLst>
                        </a:custGeom>
                        <a:solidFill>
                          <a:srgbClr val="C0C0C1"/>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255" name="Freeform: Shape 254">
                          <a:extLst>
                            <a:ext uri="{FF2B5EF4-FFF2-40B4-BE49-F238E27FC236}">
                              <a16:creationId xmlns:a16="http://schemas.microsoft.com/office/drawing/2014/main" id="{7984DC4B-09B7-4D5D-B28D-FED5D03C441B}"/>
                            </a:ext>
                          </a:extLst>
                        </p:cNvPr>
                        <p:cNvSpPr/>
                        <p:nvPr/>
                      </p:nvSpPr>
                      <p:spPr>
                        <a:xfrm>
                          <a:off x="4212585" y="4691977"/>
                          <a:ext cx="292649" cy="10452"/>
                        </a:xfrm>
                        <a:custGeom>
                          <a:avLst/>
                          <a:gdLst>
                            <a:gd name="connsiteX0" fmla="*/ 296516 w 292648"/>
                            <a:gd name="connsiteY0" fmla="*/ 0 h 0"/>
                            <a:gd name="connsiteX1" fmla="*/ 4599 w 292648"/>
                            <a:gd name="connsiteY1" fmla="*/ 0 h 0"/>
                            <a:gd name="connsiteX2" fmla="*/ 836 w 292648"/>
                            <a:gd name="connsiteY2" fmla="*/ 1254 h 0"/>
                            <a:gd name="connsiteX3" fmla="*/ 0 w 292648"/>
                            <a:gd name="connsiteY3" fmla="*/ 3136 h 0"/>
                            <a:gd name="connsiteX4" fmla="*/ 3763 w 292648"/>
                            <a:gd name="connsiteY4" fmla="*/ 1881 h 0"/>
                            <a:gd name="connsiteX5" fmla="*/ 297247 w 292648"/>
                            <a:gd name="connsiteY5" fmla="*/ 1881 h 0"/>
                            <a:gd name="connsiteX6" fmla="*/ 301010 w 292648"/>
                            <a:gd name="connsiteY6" fmla="*/ 3136 h 0"/>
                            <a:gd name="connsiteX7" fmla="*/ 300174 w 292648"/>
                            <a:gd name="connsiteY7" fmla="*/ 1254 h 0"/>
                            <a:gd name="connsiteX8" fmla="*/ 296516 w 292648"/>
                            <a:gd name="connsiteY8"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648">
                              <a:moveTo>
                                <a:pt x="296516" y="0"/>
                              </a:moveTo>
                              <a:lnTo>
                                <a:pt x="4599" y="0"/>
                              </a:lnTo>
                              <a:cubicBezTo>
                                <a:pt x="2822" y="0"/>
                                <a:pt x="1150" y="523"/>
                                <a:pt x="836" y="1254"/>
                              </a:cubicBezTo>
                              <a:lnTo>
                                <a:pt x="0" y="3136"/>
                              </a:lnTo>
                              <a:cubicBezTo>
                                <a:pt x="314" y="2508"/>
                                <a:pt x="1986" y="1881"/>
                                <a:pt x="3763" y="1881"/>
                              </a:cubicBezTo>
                              <a:lnTo>
                                <a:pt x="297247" y="1881"/>
                              </a:lnTo>
                              <a:cubicBezTo>
                                <a:pt x="299024" y="1881"/>
                                <a:pt x="300696" y="2404"/>
                                <a:pt x="301010" y="3136"/>
                              </a:cubicBezTo>
                              <a:lnTo>
                                <a:pt x="300174" y="1254"/>
                              </a:lnTo>
                              <a:cubicBezTo>
                                <a:pt x="299965" y="523"/>
                                <a:pt x="298293" y="0"/>
                                <a:pt x="296516" y="0"/>
                              </a:cubicBezTo>
                              <a:close/>
                            </a:path>
                          </a:pathLst>
                        </a:custGeom>
                        <a:solidFill>
                          <a:srgbClr val="A1A19F"/>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256" name="Freeform: Shape 255">
                          <a:extLst>
                            <a:ext uri="{FF2B5EF4-FFF2-40B4-BE49-F238E27FC236}">
                              <a16:creationId xmlns:a16="http://schemas.microsoft.com/office/drawing/2014/main" id="{D0BF5A81-3E0F-44AE-8C2A-AAD452B2D62D}"/>
                            </a:ext>
                          </a:extLst>
                        </p:cNvPr>
                        <p:cNvSpPr/>
                        <p:nvPr/>
                      </p:nvSpPr>
                      <p:spPr>
                        <a:xfrm>
                          <a:off x="4309577" y="4775800"/>
                          <a:ext cx="104517" cy="10452"/>
                        </a:xfrm>
                        <a:custGeom>
                          <a:avLst/>
                          <a:gdLst>
                            <a:gd name="connsiteX0" fmla="*/ 106921 w 104517"/>
                            <a:gd name="connsiteY0" fmla="*/ 0 h 0"/>
                            <a:gd name="connsiteX1" fmla="*/ 314 w 104517"/>
                            <a:gd name="connsiteY1" fmla="*/ 0 h 0"/>
                            <a:gd name="connsiteX2" fmla="*/ 0 w 104517"/>
                            <a:gd name="connsiteY2" fmla="*/ 1986 h 0"/>
                            <a:gd name="connsiteX3" fmla="*/ 107130 w 104517"/>
                            <a:gd name="connsiteY3" fmla="*/ 1986 h 0"/>
                          </a:gdLst>
                          <a:ahLst/>
                          <a:cxnLst>
                            <a:cxn ang="0">
                              <a:pos x="connsiteX0" y="connsiteY0"/>
                            </a:cxn>
                            <a:cxn ang="0">
                              <a:pos x="connsiteX1" y="connsiteY1"/>
                            </a:cxn>
                            <a:cxn ang="0">
                              <a:pos x="connsiteX2" y="connsiteY2"/>
                            </a:cxn>
                            <a:cxn ang="0">
                              <a:pos x="connsiteX3" y="connsiteY3"/>
                            </a:cxn>
                          </a:cxnLst>
                          <a:rect l="l" t="t" r="r" b="b"/>
                          <a:pathLst>
                            <a:path w="104517">
                              <a:moveTo>
                                <a:pt x="106921" y="0"/>
                              </a:moveTo>
                              <a:lnTo>
                                <a:pt x="314" y="0"/>
                              </a:lnTo>
                              <a:lnTo>
                                <a:pt x="0" y="1986"/>
                              </a:lnTo>
                              <a:lnTo>
                                <a:pt x="107130" y="1986"/>
                              </a:lnTo>
                              <a:close/>
                            </a:path>
                          </a:pathLst>
                        </a:custGeom>
                        <a:solidFill>
                          <a:srgbClr val="A1A19F"/>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grpSp>
                      <p:nvGrpSpPr>
                        <p:cNvPr id="257" name="Graphic 254">
                          <a:extLst>
                            <a:ext uri="{FF2B5EF4-FFF2-40B4-BE49-F238E27FC236}">
                              <a16:creationId xmlns:a16="http://schemas.microsoft.com/office/drawing/2014/main" id="{697C29A7-AD77-4766-9042-281B62515121}"/>
                            </a:ext>
                          </a:extLst>
                        </p:cNvPr>
                        <p:cNvGrpSpPr/>
                        <p:nvPr/>
                      </p:nvGrpSpPr>
                      <p:grpSpPr>
                        <a:xfrm>
                          <a:off x="4310303" y="4750506"/>
                          <a:ext cx="104517" cy="20903"/>
                          <a:chOff x="4310303" y="4750506"/>
                          <a:chExt cx="104517" cy="20903"/>
                        </a:xfrm>
                        <a:solidFill>
                          <a:schemeClr val="accent1"/>
                        </a:solidFill>
                      </p:grpSpPr>
                      <p:sp>
                        <p:nvSpPr>
                          <p:cNvPr id="339" name="Freeform: Shape 338">
                            <a:extLst>
                              <a:ext uri="{FF2B5EF4-FFF2-40B4-BE49-F238E27FC236}">
                                <a16:creationId xmlns:a16="http://schemas.microsoft.com/office/drawing/2014/main" id="{84B76FD0-40BD-45AB-8E16-A3BF8503EEDC}"/>
                              </a:ext>
                            </a:extLst>
                          </p:cNvPr>
                          <p:cNvSpPr/>
                          <p:nvPr/>
                        </p:nvSpPr>
                        <p:spPr>
                          <a:xfrm>
                            <a:off x="4310303" y="4750611"/>
                            <a:ext cx="104517" cy="10452"/>
                          </a:xfrm>
                          <a:custGeom>
                            <a:avLst/>
                            <a:gdLst>
                              <a:gd name="connsiteX0" fmla="*/ 105776 w 104517"/>
                              <a:gd name="connsiteY0" fmla="*/ 19649 h 10451"/>
                              <a:gd name="connsiteX1" fmla="*/ 102223 w 104517"/>
                              <a:gd name="connsiteY1" fmla="*/ 20799 h 10451"/>
                              <a:gd name="connsiteX2" fmla="*/ 3559 w 104517"/>
                              <a:gd name="connsiteY2" fmla="*/ 20799 h 10451"/>
                              <a:gd name="connsiteX3" fmla="*/ 5 w 104517"/>
                              <a:gd name="connsiteY3" fmla="*/ 19649 h 10451"/>
                              <a:gd name="connsiteX4" fmla="*/ 2827 w 104517"/>
                              <a:gd name="connsiteY4" fmla="*/ 1150 h 10451"/>
                              <a:gd name="connsiteX5" fmla="*/ 6485 w 104517"/>
                              <a:gd name="connsiteY5" fmla="*/ 0 h 10451"/>
                              <a:gd name="connsiteX6" fmla="*/ 99401 w 104517"/>
                              <a:gd name="connsiteY6" fmla="*/ 0 h 10451"/>
                              <a:gd name="connsiteX7" fmla="*/ 103059 w 104517"/>
                              <a:gd name="connsiteY7" fmla="*/ 1150 h 10451"/>
                              <a:gd name="connsiteX8" fmla="*/ 105776 w 104517"/>
                              <a:gd name="connsiteY8" fmla="*/ 19649 h 1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17" h="10451">
                                <a:moveTo>
                                  <a:pt x="105776" y="19649"/>
                                </a:moveTo>
                                <a:cubicBezTo>
                                  <a:pt x="105881" y="20276"/>
                                  <a:pt x="104313" y="20799"/>
                                  <a:pt x="102223" y="20799"/>
                                </a:cubicBezTo>
                                <a:lnTo>
                                  <a:pt x="3559" y="20799"/>
                                </a:lnTo>
                                <a:cubicBezTo>
                                  <a:pt x="1468" y="20799"/>
                                  <a:pt x="-100" y="20276"/>
                                  <a:pt x="5" y="19649"/>
                                </a:cubicBezTo>
                                <a:lnTo>
                                  <a:pt x="2827" y="1150"/>
                                </a:lnTo>
                                <a:cubicBezTo>
                                  <a:pt x="2931" y="523"/>
                                  <a:pt x="4604" y="0"/>
                                  <a:pt x="6485" y="0"/>
                                </a:cubicBezTo>
                                <a:lnTo>
                                  <a:pt x="99401" y="0"/>
                                </a:lnTo>
                                <a:cubicBezTo>
                                  <a:pt x="101387" y="0"/>
                                  <a:pt x="102955" y="523"/>
                                  <a:pt x="103059" y="1150"/>
                                </a:cubicBezTo>
                                <a:lnTo>
                                  <a:pt x="105776" y="19649"/>
                                </a:lnTo>
                                <a:close/>
                              </a:path>
                            </a:pathLst>
                          </a:custGeom>
                          <a:solidFill>
                            <a:srgbClr val="C0C0C1"/>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340" name="Freeform: Shape 339">
                            <a:extLst>
                              <a:ext uri="{FF2B5EF4-FFF2-40B4-BE49-F238E27FC236}">
                                <a16:creationId xmlns:a16="http://schemas.microsoft.com/office/drawing/2014/main" id="{AB568E8D-78FF-40AD-96E3-3B83A875F36D}"/>
                              </a:ext>
                            </a:extLst>
                          </p:cNvPr>
                          <p:cNvSpPr/>
                          <p:nvPr/>
                        </p:nvSpPr>
                        <p:spPr>
                          <a:xfrm>
                            <a:off x="4312921" y="4750506"/>
                            <a:ext cx="94066" cy="10452"/>
                          </a:xfrm>
                          <a:custGeom>
                            <a:avLst/>
                            <a:gdLst>
                              <a:gd name="connsiteX0" fmla="*/ 3345 w 94065"/>
                              <a:gd name="connsiteY0" fmla="*/ 1359 h 0"/>
                              <a:gd name="connsiteX1" fmla="*/ 97306 w 94065"/>
                              <a:gd name="connsiteY1" fmla="*/ 1359 h 0"/>
                              <a:gd name="connsiteX2" fmla="*/ 100441 w 94065"/>
                              <a:gd name="connsiteY2" fmla="*/ 1986 h 0"/>
                              <a:gd name="connsiteX3" fmla="*/ 100337 w 94065"/>
                              <a:gd name="connsiteY3" fmla="*/ 1150 h 0"/>
                              <a:gd name="connsiteX4" fmla="*/ 96679 w 94065"/>
                              <a:gd name="connsiteY4" fmla="*/ 0 h 0"/>
                              <a:gd name="connsiteX5" fmla="*/ 3763 w 94065"/>
                              <a:gd name="connsiteY5" fmla="*/ 0 h 0"/>
                              <a:gd name="connsiteX6" fmla="*/ 105 w 94065"/>
                              <a:gd name="connsiteY6" fmla="*/ 1150 h 0"/>
                              <a:gd name="connsiteX7" fmla="*/ 0 w 94065"/>
                              <a:gd name="connsiteY7" fmla="*/ 2195 h 0"/>
                              <a:gd name="connsiteX8" fmla="*/ 3345 w 94065"/>
                              <a:gd name="connsiteY8" fmla="*/ 1359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065">
                                <a:moveTo>
                                  <a:pt x="3345" y="1359"/>
                                </a:moveTo>
                                <a:lnTo>
                                  <a:pt x="97306" y="1359"/>
                                </a:lnTo>
                                <a:cubicBezTo>
                                  <a:pt x="98664" y="1359"/>
                                  <a:pt x="99814" y="1568"/>
                                  <a:pt x="100441" y="1986"/>
                                </a:cubicBezTo>
                                <a:lnTo>
                                  <a:pt x="100337" y="1150"/>
                                </a:lnTo>
                                <a:cubicBezTo>
                                  <a:pt x="100232" y="523"/>
                                  <a:pt x="98560" y="0"/>
                                  <a:pt x="96679" y="0"/>
                                </a:cubicBezTo>
                                <a:lnTo>
                                  <a:pt x="3763" y="0"/>
                                </a:lnTo>
                                <a:cubicBezTo>
                                  <a:pt x="1777" y="0"/>
                                  <a:pt x="105" y="523"/>
                                  <a:pt x="105" y="1150"/>
                                </a:cubicBezTo>
                                <a:lnTo>
                                  <a:pt x="0" y="2195"/>
                                </a:lnTo>
                                <a:cubicBezTo>
                                  <a:pt x="523" y="1672"/>
                                  <a:pt x="1881" y="1359"/>
                                  <a:pt x="3345" y="1359"/>
                                </a:cubicBezTo>
                                <a:close/>
                              </a:path>
                            </a:pathLst>
                          </a:custGeom>
                          <a:solidFill>
                            <a:srgbClr val="A1A19F"/>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341" name="Freeform: Shape 340">
                            <a:extLst>
                              <a:ext uri="{FF2B5EF4-FFF2-40B4-BE49-F238E27FC236}">
                                <a16:creationId xmlns:a16="http://schemas.microsoft.com/office/drawing/2014/main" id="{A28EBD01-78BA-4E97-9725-A5AEB02EDC7D}"/>
                              </a:ext>
                            </a:extLst>
                          </p:cNvPr>
                          <p:cNvSpPr/>
                          <p:nvPr/>
                        </p:nvSpPr>
                        <p:spPr>
                          <a:xfrm>
                            <a:off x="4312817" y="4750506"/>
                            <a:ext cx="94066" cy="10452"/>
                          </a:xfrm>
                          <a:custGeom>
                            <a:avLst/>
                            <a:gdLst>
                              <a:gd name="connsiteX0" fmla="*/ 96783 w 94065"/>
                              <a:gd name="connsiteY0" fmla="*/ 0 h 0"/>
                              <a:gd name="connsiteX1" fmla="*/ 3867 w 94065"/>
                              <a:gd name="connsiteY1" fmla="*/ 0 h 0"/>
                              <a:gd name="connsiteX2" fmla="*/ 209 w 94065"/>
                              <a:gd name="connsiteY2" fmla="*/ 1150 h 0"/>
                              <a:gd name="connsiteX3" fmla="*/ 0 w 94065"/>
                              <a:gd name="connsiteY3" fmla="*/ 2195 h 0"/>
                              <a:gd name="connsiteX4" fmla="*/ 3763 w 94065"/>
                              <a:gd name="connsiteY4" fmla="*/ 1045 h 0"/>
                              <a:gd name="connsiteX5" fmla="*/ 96888 w 94065"/>
                              <a:gd name="connsiteY5" fmla="*/ 1045 h 0"/>
                              <a:gd name="connsiteX6" fmla="*/ 100546 w 94065"/>
                              <a:gd name="connsiteY6" fmla="*/ 2195 h 0"/>
                              <a:gd name="connsiteX7" fmla="*/ 100441 w 94065"/>
                              <a:gd name="connsiteY7" fmla="*/ 1150 h 0"/>
                              <a:gd name="connsiteX8" fmla="*/ 96783 w 94065"/>
                              <a:gd name="connsiteY8"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065">
                                <a:moveTo>
                                  <a:pt x="96783" y="0"/>
                                </a:moveTo>
                                <a:lnTo>
                                  <a:pt x="3867" y="0"/>
                                </a:lnTo>
                                <a:cubicBezTo>
                                  <a:pt x="1881" y="0"/>
                                  <a:pt x="209" y="523"/>
                                  <a:pt x="209" y="1150"/>
                                </a:cubicBezTo>
                                <a:lnTo>
                                  <a:pt x="0" y="2195"/>
                                </a:lnTo>
                                <a:cubicBezTo>
                                  <a:pt x="104" y="1568"/>
                                  <a:pt x="1777" y="1045"/>
                                  <a:pt x="3763" y="1045"/>
                                </a:cubicBezTo>
                                <a:lnTo>
                                  <a:pt x="96888" y="1045"/>
                                </a:lnTo>
                                <a:cubicBezTo>
                                  <a:pt x="98873" y="1045"/>
                                  <a:pt x="100441" y="1568"/>
                                  <a:pt x="100546" y="2195"/>
                                </a:cubicBezTo>
                                <a:lnTo>
                                  <a:pt x="100441" y="1150"/>
                                </a:lnTo>
                                <a:cubicBezTo>
                                  <a:pt x="100337" y="523"/>
                                  <a:pt x="98769" y="0"/>
                                  <a:pt x="96783" y="0"/>
                                </a:cubicBezTo>
                                <a:close/>
                              </a:path>
                            </a:pathLst>
                          </a:custGeom>
                          <a:solidFill>
                            <a:srgbClr val="A1A19F"/>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342" name="Freeform: Shape 341">
                            <a:extLst>
                              <a:ext uri="{FF2B5EF4-FFF2-40B4-BE49-F238E27FC236}">
                                <a16:creationId xmlns:a16="http://schemas.microsoft.com/office/drawing/2014/main" id="{498DE697-5BAB-4561-9426-C733CC14035D}"/>
                              </a:ext>
                            </a:extLst>
                          </p:cNvPr>
                          <p:cNvSpPr/>
                          <p:nvPr/>
                        </p:nvSpPr>
                        <p:spPr>
                          <a:xfrm>
                            <a:off x="4333720" y="4750506"/>
                            <a:ext cx="73162" cy="20903"/>
                          </a:xfrm>
                          <a:custGeom>
                            <a:avLst/>
                            <a:gdLst>
                              <a:gd name="connsiteX0" fmla="*/ 44211 w 73162"/>
                              <a:gd name="connsiteY0" fmla="*/ 20903 h 20903"/>
                              <a:gd name="connsiteX1" fmla="*/ 78806 w 73162"/>
                              <a:gd name="connsiteY1" fmla="*/ 20903 h 20903"/>
                              <a:gd name="connsiteX2" fmla="*/ 82360 w 73162"/>
                              <a:gd name="connsiteY2" fmla="*/ 19754 h 20903"/>
                              <a:gd name="connsiteX3" fmla="*/ 79538 w 73162"/>
                              <a:gd name="connsiteY3" fmla="*/ 1150 h 20903"/>
                              <a:gd name="connsiteX4" fmla="*/ 75880 w 73162"/>
                              <a:gd name="connsiteY4" fmla="*/ 0 h 20903"/>
                              <a:gd name="connsiteX5" fmla="*/ 0 w 73162"/>
                              <a:gd name="connsiteY5" fmla="*/ 0 h 20903"/>
                              <a:gd name="connsiteX6" fmla="*/ 44211 w 73162"/>
                              <a:gd name="connsiteY6" fmla="*/ 20903 h 20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162" h="20903">
                                <a:moveTo>
                                  <a:pt x="44211" y="20903"/>
                                </a:moveTo>
                                <a:lnTo>
                                  <a:pt x="78806" y="20903"/>
                                </a:lnTo>
                                <a:cubicBezTo>
                                  <a:pt x="80896" y="20903"/>
                                  <a:pt x="82464" y="20381"/>
                                  <a:pt x="82360" y="19754"/>
                                </a:cubicBezTo>
                                <a:lnTo>
                                  <a:pt x="79538" y="1150"/>
                                </a:lnTo>
                                <a:cubicBezTo>
                                  <a:pt x="79433" y="523"/>
                                  <a:pt x="77761" y="0"/>
                                  <a:pt x="75880" y="0"/>
                                </a:cubicBezTo>
                                <a:lnTo>
                                  <a:pt x="0" y="0"/>
                                </a:lnTo>
                                <a:lnTo>
                                  <a:pt x="44211" y="20903"/>
                                </a:lnTo>
                                <a:close/>
                              </a:path>
                            </a:pathLst>
                          </a:custGeom>
                          <a:solidFill>
                            <a:srgbClr val="FFFFFF"/>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grpSp>
                    <p:sp>
                      <p:nvSpPr>
                        <p:cNvPr id="258" name="Freeform: Shape 257">
                          <a:extLst>
                            <a:ext uri="{FF2B5EF4-FFF2-40B4-BE49-F238E27FC236}">
                              <a16:creationId xmlns:a16="http://schemas.microsoft.com/office/drawing/2014/main" id="{B950628D-ECF7-4FFA-95FD-97198635FABE}"/>
                            </a:ext>
                          </a:extLst>
                        </p:cNvPr>
                        <p:cNvSpPr/>
                        <p:nvPr/>
                      </p:nvSpPr>
                      <p:spPr>
                        <a:xfrm>
                          <a:off x="4234638" y="4685287"/>
                          <a:ext cx="250842" cy="10452"/>
                        </a:xfrm>
                        <a:custGeom>
                          <a:avLst/>
                          <a:gdLst>
                            <a:gd name="connsiteX0" fmla="*/ 257008 w 250841"/>
                            <a:gd name="connsiteY0" fmla="*/ 3240 h 0"/>
                            <a:gd name="connsiteX1" fmla="*/ 0 w 250841"/>
                            <a:gd name="connsiteY1" fmla="*/ 3240 h 0"/>
                            <a:gd name="connsiteX2" fmla="*/ 1254 w 250841"/>
                            <a:gd name="connsiteY2" fmla="*/ 0 h 0"/>
                            <a:gd name="connsiteX3" fmla="*/ 255754 w 250841"/>
                            <a:gd name="connsiteY3" fmla="*/ 0 h 0"/>
                          </a:gdLst>
                          <a:ahLst/>
                          <a:cxnLst>
                            <a:cxn ang="0">
                              <a:pos x="connsiteX0" y="connsiteY0"/>
                            </a:cxn>
                            <a:cxn ang="0">
                              <a:pos x="connsiteX1" y="connsiteY1"/>
                            </a:cxn>
                            <a:cxn ang="0">
                              <a:pos x="connsiteX2" y="connsiteY2"/>
                            </a:cxn>
                            <a:cxn ang="0">
                              <a:pos x="connsiteX3" y="connsiteY3"/>
                            </a:cxn>
                          </a:cxnLst>
                          <a:rect l="l" t="t" r="r" b="b"/>
                          <a:pathLst>
                            <a:path w="250841">
                              <a:moveTo>
                                <a:pt x="257008" y="3240"/>
                              </a:moveTo>
                              <a:lnTo>
                                <a:pt x="0" y="3240"/>
                              </a:lnTo>
                              <a:lnTo>
                                <a:pt x="1254" y="0"/>
                              </a:lnTo>
                              <a:lnTo>
                                <a:pt x="255754" y="0"/>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grpSp>
                      <p:nvGrpSpPr>
                        <p:cNvPr id="259" name="Graphic 254">
                          <a:extLst>
                            <a:ext uri="{FF2B5EF4-FFF2-40B4-BE49-F238E27FC236}">
                              <a16:creationId xmlns:a16="http://schemas.microsoft.com/office/drawing/2014/main" id="{D15C2F55-C718-4F50-B670-4D0CCB32C56F}"/>
                            </a:ext>
                          </a:extLst>
                        </p:cNvPr>
                        <p:cNvGrpSpPr/>
                        <p:nvPr/>
                      </p:nvGrpSpPr>
                      <p:grpSpPr>
                        <a:xfrm>
                          <a:off x="4204187" y="4696157"/>
                          <a:ext cx="310861" cy="54140"/>
                          <a:chOff x="4204187" y="4696157"/>
                          <a:chExt cx="310861" cy="54140"/>
                        </a:xfrm>
                        <a:solidFill>
                          <a:srgbClr val="300B48"/>
                        </a:solidFill>
                      </p:grpSpPr>
                      <p:sp>
                        <p:nvSpPr>
                          <p:cNvPr id="260" name="Freeform: Shape 259">
                            <a:extLst>
                              <a:ext uri="{FF2B5EF4-FFF2-40B4-BE49-F238E27FC236}">
                                <a16:creationId xmlns:a16="http://schemas.microsoft.com/office/drawing/2014/main" id="{8C741630-3CF8-4075-B5E8-1D6FAA0F4169}"/>
                              </a:ext>
                            </a:extLst>
                          </p:cNvPr>
                          <p:cNvSpPr/>
                          <p:nvPr/>
                        </p:nvSpPr>
                        <p:spPr>
                          <a:xfrm>
                            <a:off x="4214008" y="4710999"/>
                            <a:ext cx="20903" cy="10452"/>
                          </a:xfrm>
                          <a:custGeom>
                            <a:avLst/>
                            <a:gdLst>
                              <a:gd name="connsiteX0" fmla="*/ 28992 w 20903"/>
                              <a:gd name="connsiteY0" fmla="*/ 5748 h 0"/>
                              <a:gd name="connsiteX1" fmla="*/ 27215 w 20903"/>
                              <a:gd name="connsiteY1" fmla="*/ 6376 h 0"/>
                              <a:gd name="connsiteX2" fmla="*/ 1399 w 20903"/>
                              <a:gd name="connsiteY2" fmla="*/ 6376 h 0"/>
                              <a:gd name="connsiteX3" fmla="*/ 40 w 20903"/>
                              <a:gd name="connsiteY3" fmla="*/ 5748 h 0"/>
                              <a:gd name="connsiteX4" fmla="*/ 2235 w 20903"/>
                              <a:gd name="connsiteY4" fmla="*/ 627 h 0"/>
                              <a:gd name="connsiteX5" fmla="*/ 4116 w 20903"/>
                              <a:gd name="connsiteY5" fmla="*/ 0 h 0"/>
                              <a:gd name="connsiteX6" fmla="*/ 29410 w 20903"/>
                              <a:gd name="connsiteY6" fmla="*/ 0 h 0"/>
                              <a:gd name="connsiteX7" fmla="*/ 30768 w 20903"/>
                              <a:gd name="connsiteY7" fmla="*/ 627 h 0"/>
                              <a:gd name="connsiteX8" fmla="*/ 28992 w 20903"/>
                              <a:gd name="connsiteY8" fmla="*/ 5748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03">
                                <a:moveTo>
                                  <a:pt x="28992" y="5748"/>
                                </a:moveTo>
                                <a:cubicBezTo>
                                  <a:pt x="28887" y="6062"/>
                                  <a:pt x="28051" y="6376"/>
                                  <a:pt x="27215" y="6376"/>
                                </a:cubicBezTo>
                                <a:lnTo>
                                  <a:pt x="1399" y="6376"/>
                                </a:lnTo>
                                <a:cubicBezTo>
                                  <a:pt x="458" y="6376"/>
                                  <a:pt x="-169" y="6167"/>
                                  <a:pt x="40" y="5748"/>
                                </a:cubicBezTo>
                                <a:lnTo>
                                  <a:pt x="2235" y="627"/>
                                </a:lnTo>
                                <a:cubicBezTo>
                                  <a:pt x="2340" y="314"/>
                                  <a:pt x="3176" y="0"/>
                                  <a:pt x="4116" y="0"/>
                                </a:cubicBezTo>
                                <a:lnTo>
                                  <a:pt x="29410" y="0"/>
                                </a:lnTo>
                                <a:cubicBezTo>
                                  <a:pt x="30246" y="0"/>
                                  <a:pt x="30873" y="209"/>
                                  <a:pt x="30768" y="627"/>
                                </a:cubicBezTo>
                                <a:lnTo>
                                  <a:pt x="28992" y="5748"/>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261" name="Freeform: Shape 260">
                            <a:extLst>
                              <a:ext uri="{FF2B5EF4-FFF2-40B4-BE49-F238E27FC236}">
                                <a16:creationId xmlns:a16="http://schemas.microsoft.com/office/drawing/2014/main" id="{84F38A74-937F-46C2-92BB-05B3C34B9052}"/>
                              </a:ext>
                            </a:extLst>
                          </p:cNvPr>
                          <p:cNvSpPr/>
                          <p:nvPr/>
                        </p:nvSpPr>
                        <p:spPr>
                          <a:xfrm>
                            <a:off x="4210588" y="4719778"/>
                            <a:ext cx="31355" cy="10452"/>
                          </a:xfrm>
                          <a:custGeom>
                            <a:avLst/>
                            <a:gdLst>
                              <a:gd name="connsiteX0" fmla="*/ 34398 w 31355"/>
                              <a:gd name="connsiteY0" fmla="*/ 5748 h 0"/>
                              <a:gd name="connsiteX1" fmla="*/ 32516 w 31355"/>
                              <a:gd name="connsiteY1" fmla="*/ 6376 h 0"/>
                              <a:gd name="connsiteX2" fmla="*/ 1475 w 31355"/>
                              <a:gd name="connsiteY2" fmla="*/ 6376 h 0"/>
                              <a:gd name="connsiteX3" fmla="*/ 11 w 31355"/>
                              <a:gd name="connsiteY3" fmla="*/ 5748 h 0"/>
                              <a:gd name="connsiteX4" fmla="*/ 2206 w 31355"/>
                              <a:gd name="connsiteY4" fmla="*/ 627 h 0"/>
                              <a:gd name="connsiteX5" fmla="*/ 4088 w 31355"/>
                              <a:gd name="connsiteY5" fmla="*/ 0 h 0"/>
                              <a:gd name="connsiteX6" fmla="*/ 34607 w 31355"/>
                              <a:gd name="connsiteY6" fmla="*/ 0 h 0"/>
                              <a:gd name="connsiteX7" fmla="*/ 36070 w 31355"/>
                              <a:gd name="connsiteY7" fmla="*/ 627 h 0"/>
                              <a:gd name="connsiteX8" fmla="*/ 34398 w 31355"/>
                              <a:gd name="connsiteY8" fmla="*/ 5748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5">
                                <a:moveTo>
                                  <a:pt x="34398" y="5748"/>
                                </a:moveTo>
                                <a:cubicBezTo>
                                  <a:pt x="34293" y="6062"/>
                                  <a:pt x="33457" y="6376"/>
                                  <a:pt x="32516" y="6376"/>
                                </a:cubicBezTo>
                                <a:lnTo>
                                  <a:pt x="1475" y="6376"/>
                                </a:lnTo>
                                <a:cubicBezTo>
                                  <a:pt x="534" y="6376"/>
                                  <a:pt x="-93" y="6062"/>
                                  <a:pt x="11" y="5748"/>
                                </a:cubicBezTo>
                                <a:lnTo>
                                  <a:pt x="2206" y="627"/>
                                </a:lnTo>
                                <a:cubicBezTo>
                                  <a:pt x="2311" y="314"/>
                                  <a:pt x="3147" y="0"/>
                                  <a:pt x="4088" y="0"/>
                                </a:cubicBezTo>
                                <a:lnTo>
                                  <a:pt x="34607" y="0"/>
                                </a:lnTo>
                                <a:cubicBezTo>
                                  <a:pt x="35547" y="0"/>
                                  <a:pt x="36174" y="314"/>
                                  <a:pt x="36070" y="627"/>
                                </a:cubicBezTo>
                                <a:lnTo>
                                  <a:pt x="34398" y="5748"/>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262" name="Freeform: Shape 261">
                            <a:extLst>
                              <a:ext uri="{FF2B5EF4-FFF2-40B4-BE49-F238E27FC236}">
                                <a16:creationId xmlns:a16="http://schemas.microsoft.com/office/drawing/2014/main" id="{DBD0155A-966A-43B1-8583-75401073F65B}"/>
                              </a:ext>
                            </a:extLst>
                          </p:cNvPr>
                          <p:cNvSpPr/>
                          <p:nvPr/>
                        </p:nvSpPr>
                        <p:spPr>
                          <a:xfrm>
                            <a:off x="4207452" y="4728558"/>
                            <a:ext cx="41807" cy="10452"/>
                          </a:xfrm>
                          <a:custGeom>
                            <a:avLst/>
                            <a:gdLst>
                              <a:gd name="connsiteX0" fmla="*/ 46522 w 41806"/>
                              <a:gd name="connsiteY0" fmla="*/ 5748 h 0"/>
                              <a:gd name="connsiteX1" fmla="*/ 44640 w 41806"/>
                              <a:gd name="connsiteY1" fmla="*/ 6271 h 0"/>
                              <a:gd name="connsiteX2" fmla="*/ 1475 w 41806"/>
                              <a:gd name="connsiteY2" fmla="*/ 6271 h 0"/>
                              <a:gd name="connsiteX3" fmla="*/ 11 w 41806"/>
                              <a:gd name="connsiteY3" fmla="*/ 5748 h 0"/>
                              <a:gd name="connsiteX4" fmla="*/ 2206 w 41806"/>
                              <a:gd name="connsiteY4" fmla="*/ 627 h 0"/>
                              <a:gd name="connsiteX5" fmla="*/ 4088 w 41806"/>
                              <a:gd name="connsiteY5" fmla="*/ 0 h 0"/>
                              <a:gd name="connsiteX6" fmla="*/ 46522 w 41806"/>
                              <a:gd name="connsiteY6" fmla="*/ 0 h 0"/>
                              <a:gd name="connsiteX7" fmla="*/ 48089 w 41806"/>
                              <a:gd name="connsiteY7" fmla="*/ 627 h 0"/>
                              <a:gd name="connsiteX8" fmla="*/ 46522 w 41806"/>
                              <a:gd name="connsiteY8" fmla="*/ 5748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06">
                                <a:moveTo>
                                  <a:pt x="46522" y="5748"/>
                                </a:moveTo>
                                <a:cubicBezTo>
                                  <a:pt x="46417" y="6062"/>
                                  <a:pt x="45581" y="6271"/>
                                  <a:pt x="44640" y="6271"/>
                                </a:cubicBezTo>
                                <a:lnTo>
                                  <a:pt x="1475" y="6271"/>
                                </a:lnTo>
                                <a:cubicBezTo>
                                  <a:pt x="534" y="6271"/>
                                  <a:pt x="-93" y="6062"/>
                                  <a:pt x="11" y="5748"/>
                                </a:cubicBezTo>
                                <a:lnTo>
                                  <a:pt x="2206" y="627"/>
                                </a:lnTo>
                                <a:cubicBezTo>
                                  <a:pt x="2311" y="314"/>
                                  <a:pt x="3147" y="0"/>
                                  <a:pt x="4088" y="0"/>
                                </a:cubicBezTo>
                                <a:lnTo>
                                  <a:pt x="46522" y="0"/>
                                </a:lnTo>
                                <a:cubicBezTo>
                                  <a:pt x="47462" y="0"/>
                                  <a:pt x="48194" y="314"/>
                                  <a:pt x="48089" y="627"/>
                                </a:cubicBezTo>
                                <a:lnTo>
                                  <a:pt x="46522" y="5748"/>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263" name="Freeform: Shape 262">
                            <a:extLst>
                              <a:ext uri="{FF2B5EF4-FFF2-40B4-BE49-F238E27FC236}">
                                <a16:creationId xmlns:a16="http://schemas.microsoft.com/office/drawing/2014/main" id="{40A8B0EB-D215-4F93-A730-3ECBBDC80585}"/>
                              </a:ext>
                            </a:extLst>
                          </p:cNvPr>
                          <p:cNvSpPr/>
                          <p:nvPr/>
                        </p:nvSpPr>
                        <p:spPr>
                          <a:xfrm>
                            <a:off x="4477420" y="4719778"/>
                            <a:ext cx="31355" cy="10452"/>
                          </a:xfrm>
                          <a:custGeom>
                            <a:avLst/>
                            <a:gdLst>
                              <a:gd name="connsiteX0" fmla="*/ 38160 w 31355"/>
                              <a:gd name="connsiteY0" fmla="*/ 5748 h 0"/>
                              <a:gd name="connsiteX1" fmla="*/ 36697 w 31355"/>
                              <a:gd name="connsiteY1" fmla="*/ 6376 h 0"/>
                              <a:gd name="connsiteX2" fmla="*/ 3565 w 31355"/>
                              <a:gd name="connsiteY2" fmla="*/ 6376 h 0"/>
                              <a:gd name="connsiteX3" fmla="*/ 1684 w 31355"/>
                              <a:gd name="connsiteY3" fmla="*/ 5748 h 0"/>
                              <a:gd name="connsiteX4" fmla="*/ 11 w 31355"/>
                              <a:gd name="connsiteY4" fmla="*/ 627 h 0"/>
                              <a:gd name="connsiteX5" fmla="*/ 1475 w 31355"/>
                              <a:gd name="connsiteY5" fmla="*/ 0 h 0"/>
                              <a:gd name="connsiteX6" fmla="*/ 33979 w 31355"/>
                              <a:gd name="connsiteY6" fmla="*/ 0 h 0"/>
                              <a:gd name="connsiteX7" fmla="*/ 35861 w 31355"/>
                              <a:gd name="connsiteY7" fmla="*/ 627 h 0"/>
                              <a:gd name="connsiteX8" fmla="*/ 38160 w 31355"/>
                              <a:gd name="connsiteY8" fmla="*/ 5748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5">
                                <a:moveTo>
                                  <a:pt x="38160" y="5748"/>
                                </a:moveTo>
                                <a:cubicBezTo>
                                  <a:pt x="38265" y="6062"/>
                                  <a:pt x="37638" y="6376"/>
                                  <a:pt x="36697" y="6376"/>
                                </a:cubicBezTo>
                                <a:lnTo>
                                  <a:pt x="3565" y="6376"/>
                                </a:lnTo>
                                <a:cubicBezTo>
                                  <a:pt x="2624" y="6376"/>
                                  <a:pt x="1788" y="6062"/>
                                  <a:pt x="1684" y="5748"/>
                                </a:cubicBezTo>
                                <a:lnTo>
                                  <a:pt x="11" y="627"/>
                                </a:lnTo>
                                <a:cubicBezTo>
                                  <a:pt x="-93" y="314"/>
                                  <a:pt x="534" y="0"/>
                                  <a:pt x="1475" y="0"/>
                                </a:cubicBezTo>
                                <a:lnTo>
                                  <a:pt x="33979" y="0"/>
                                </a:lnTo>
                                <a:cubicBezTo>
                                  <a:pt x="34920" y="0"/>
                                  <a:pt x="35756" y="314"/>
                                  <a:pt x="35861" y="627"/>
                                </a:cubicBezTo>
                                <a:lnTo>
                                  <a:pt x="38160" y="5748"/>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264" name="Freeform: Shape 263">
                            <a:extLst>
                              <a:ext uri="{FF2B5EF4-FFF2-40B4-BE49-F238E27FC236}">
                                <a16:creationId xmlns:a16="http://schemas.microsoft.com/office/drawing/2014/main" id="{121658E8-31EC-4B35-8D2D-3B1360AF3498}"/>
                              </a:ext>
                            </a:extLst>
                          </p:cNvPr>
                          <p:cNvSpPr/>
                          <p:nvPr/>
                        </p:nvSpPr>
                        <p:spPr>
                          <a:xfrm>
                            <a:off x="4468433" y="4728558"/>
                            <a:ext cx="41807" cy="10452"/>
                          </a:xfrm>
                          <a:custGeom>
                            <a:avLst/>
                            <a:gdLst>
                              <a:gd name="connsiteX0" fmla="*/ 50387 w 41806"/>
                              <a:gd name="connsiteY0" fmla="*/ 5748 h 0"/>
                              <a:gd name="connsiteX1" fmla="*/ 48924 w 41806"/>
                              <a:gd name="connsiteY1" fmla="*/ 6271 h 0"/>
                              <a:gd name="connsiteX2" fmla="*/ 3355 w 41806"/>
                              <a:gd name="connsiteY2" fmla="*/ 6271 h 0"/>
                              <a:gd name="connsiteX3" fmla="*/ 1473 w 41806"/>
                              <a:gd name="connsiteY3" fmla="*/ 5748 h 0"/>
                              <a:gd name="connsiteX4" fmla="*/ 10 w 41806"/>
                              <a:gd name="connsiteY4" fmla="*/ 627 h 0"/>
                              <a:gd name="connsiteX5" fmla="*/ 1473 w 41806"/>
                              <a:gd name="connsiteY5" fmla="*/ 0 h 0"/>
                              <a:gd name="connsiteX6" fmla="*/ 46207 w 41806"/>
                              <a:gd name="connsiteY6" fmla="*/ 0 h 0"/>
                              <a:gd name="connsiteX7" fmla="*/ 48192 w 41806"/>
                              <a:gd name="connsiteY7" fmla="*/ 627 h 0"/>
                              <a:gd name="connsiteX8" fmla="*/ 50387 w 41806"/>
                              <a:gd name="connsiteY8" fmla="*/ 5748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06">
                                <a:moveTo>
                                  <a:pt x="50387" y="5748"/>
                                </a:moveTo>
                                <a:cubicBezTo>
                                  <a:pt x="50492" y="6062"/>
                                  <a:pt x="49865" y="6271"/>
                                  <a:pt x="48924" y="6271"/>
                                </a:cubicBezTo>
                                <a:lnTo>
                                  <a:pt x="3355" y="6271"/>
                                </a:lnTo>
                                <a:cubicBezTo>
                                  <a:pt x="2414" y="6271"/>
                                  <a:pt x="1578" y="6062"/>
                                  <a:pt x="1473" y="5748"/>
                                </a:cubicBezTo>
                                <a:lnTo>
                                  <a:pt x="10" y="627"/>
                                </a:lnTo>
                                <a:cubicBezTo>
                                  <a:pt x="-95" y="314"/>
                                  <a:pt x="637" y="0"/>
                                  <a:pt x="1473" y="0"/>
                                </a:cubicBezTo>
                                <a:lnTo>
                                  <a:pt x="46207" y="0"/>
                                </a:lnTo>
                                <a:cubicBezTo>
                                  <a:pt x="47147" y="0"/>
                                  <a:pt x="47983" y="314"/>
                                  <a:pt x="48192" y="627"/>
                                </a:cubicBezTo>
                                <a:lnTo>
                                  <a:pt x="50387" y="5748"/>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265" name="Freeform: Shape 264">
                            <a:extLst>
                              <a:ext uri="{FF2B5EF4-FFF2-40B4-BE49-F238E27FC236}">
                                <a16:creationId xmlns:a16="http://schemas.microsoft.com/office/drawing/2014/main" id="{95AA9525-BC72-42E2-84A1-D31B49F4A730}"/>
                              </a:ext>
                            </a:extLst>
                          </p:cNvPr>
                          <p:cNvSpPr/>
                          <p:nvPr/>
                        </p:nvSpPr>
                        <p:spPr>
                          <a:xfrm>
                            <a:off x="4438228" y="4737337"/>
                            <a:ext cx="10452" cy="10452"/>
                          </a:xfrm>
                          <a:custGeom>
                            <a:avLst/>
                            <a:gdLst>
                              <a:gd name="connsiteX0" fmla="*/ 19868 w 10451"/>
                              <a:gd name="connsiteY0" fmla="*/ 5748 h 0"/>
                              <a:gd name="connsiteX1" fmla="*/ 18300 w 10451"/>
                              <a:gd name="connsiteY1" fmla="*/ 6271 h 0"/>
                              <a:gd name="connsiteX2" fmla="*/ 2936 w 10451"/>
                              <a:gd name="connsiteY2" fmla="*/ 6271 h 0"/>
                              <a:gd name="connsiteX3" fmla="*/ 1055 w 10451"/>
                              <a:gd name="connsiteY3" fmla="*/ 5748 h 0"/>
                              <a:gd name="connsiteX4" fmla="*/ 10 w 10451"/>
                              <a:gd name="connsiteY4" fmla="*/ 627 h 0"/>
                              <a:gd name="connsiteX5" fmla="*/ 1578 w 10451"/>
                              <a:gd name="connsiteY5" fmla="*/ 0 h 0"/>
                              <a:gd name="connsiteX6" fmla="*/ 16628 w 10451"/>
                              <a:gd name="connsiteY6" fmla="*/ 0 h 0"/>
                              <a:gd name="connsiteX7" fmla="*/ 18510 w 10451"/>
                              <a:gd name="connsiteY7" fmla="*/ 627 h 0"/>
                              <a:gd name="connsiteX8" fmla="*/ 19868 w 10451"/>
                              <a:gd name="connsiteY8" fmla="*/ 5748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1">
                                <a:moveTo>
                                  <a:pt x="19868" y="5748"/>
                                </a:moveTo>
                                <a:cubicBezTo>
                                  <a:pt x="19973" y="6062"/>
                                  <a:pt x="19241" y="6271"/>
                                  <a:pt x="18300" y="6271"/>
                                </a:cubicBezTo>
                                <a:lnTo>
                                  <a:pt x="2936" y="6271"/>
                                </a:lnTo>
                                <a:cubicBezTo>
                                  <a:pt x="1996" y="6271"/>
                                  <a:pt x="1160" y="6062"/>
                                  <a:pt x="1055" y="5748"/>
                                </a:cubicBezTo>
                                <a:lnTo>
                                  <a:pt x="10" y="627"/>
                                </a:lnTo>
                                <a:cubicBezTo>
                                  <a:pt x="-95" y="314"/>
                                  <a:pt x="637" y="0"/>
                                  <a:pt x="1578" y="0"/>
                                </a:cubicBezTo>
                                <a:lnTo>
                                  <a:pt x="16628" y="0"/>
                                </a:lnTo>
                                <a:cubicBezTo>
                                  <a:pt x="17569" y="0"/>
                                  <a:pt x="18405" y="314"/>
                                  <a:pt x="18510" y="627"/>
                                </a:cubicBezTo>
                                <a:lnTo>
                                  <a:pt x="19868" y="5748"/>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grpSp>
                        <p:nvGrpSpPr>
                          <p:cNvPr id="266" name="Graphic 254">
                            <a:extLst>
                              <a:ext uri="{FF2B5EF4-FFF2-40B4-BE49-F238E27FC236}">
                                <a16:creationId xmlns:a16="http://schemas.microsoft.com/office/drawing/2014/main" id="{3CB0471D-64D1-4A5D-AFBA-7F153F87CB1D}"/>
                              </a:ext>
                            </a:extLst>
                          </p:cNvPr>
                          <p:cNvGrpSpPr/>
                          <p:nvPr/>
                        </p:nvGrpSpPr>
                        <p:grpSpPr>
                          <a:xfrm>
                            <a:off x="4204187" y="4737337"/>
                            <a:ext cx="94066" cy="10452"/>
                            <a:chOff x="4204187" y="4737337"/>
                            <a:chExt cx="94066" cy="10452"/>
                          </a:xfrm>
                          <a:solidFill>
                            <a:srgbClr val="300B48"/>
                          </a:solidFill>
                        </p:grpSpPr>
                        <p:sp>
                          <p:nvSpPr>
                            <p:cNvPr id="335" name="Freeform: Shape 334">
                              <a:extLst>
                                <a:ext uri="{FF2B5EF4-FFF2-40B4-BE49-F238E27FC236}">
                                  <a16:creationId xmlns:a16="http://schemas.microsoft.com/office/drawing/2014/main" id="{E624FDAA-CBAC-4348-A051-4D66CC544FB1}"/>
                                </a:ext>
                              </a:extLst>
                            </p:cNvPr>
                            <p:cNvSpPr/>
                            <p:nvPr/>
                          </p:nvSpPr>
                          <p:spPr>
                            <a:xfrm>
                              <a:off x="4204187" y="4737337"/>
                              <a:ext cx="10452" cy="10452"/>
                            </a:xfrm>
                            <a:custGeom>
                              <a:avLst/>
                              <a:gdLst>
                                <a:gd name="connsiteX0" fmla="*/ 18849 w 10451"/>
                                <a:gd name="connsiteY0" fmla="*/ 5748 h 0"/>
                                <a:gd name="connsiteX1" fmla="*/ 16863 w 10451"/>
                                <a:gd name="connsiteY1" fmla="*/ 6271 h 0"/>
                                <a:gd name="connsiteX2" fmla="*/ 1499 w 10451"/>
                                <a:gd name="connsiteY2" fmla="*/ 6271 h 0"/>
                                <a:gd name="connsiteX3" fmla="*/ 36 w 10451"/>
                                <a:gd name="connsiteY3" fmla="*/ 5748 h 0"/>
                                <a:gd name="connsiteX4" fmla="*/ 2231 w 10451"/>
                                <a:gd name="connsiteY4" fmla="*/ 627 h 0"/>
                                <a:gd name="connsiteX5" fmla="*/ 4217 w 10451"/>
                                <a:gd name="connsiteY5" fmla="*/ 0 h 0"/>
                                <a:gd name="connsiteX6" fmla="*/ 19267 w 10451"/>
                                <a:gd name="connsiteY6" fmla="*/ 0 h 0"/>
                                <a:gd name="connsiteX7" fmla="*/ 20730 w 10451"/>
                                <a:gd name="connsiteY7" fmla="*/ 627 h 0"/>
                                <a:gd name="connsiteX8" fmla="*/ 18849 w 10451"/>
                                <a:gd name="connsiteY8" fmla="*/ 5748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1">
                                  <a:moveTo>
                                    <a:pt x="18849" y="5748"/>
                                  </a:moveTo>
                                  <a:cubicBezTo>
                                    <a:pt x="18745" y="6062"/>
                                    <a:pt x="17804" y="6271"/>
                                    <a:pt x="16863" y="6271"/>
                                  </a:cubicBezTo>
                                  <a:lnTo>
                                    <a:pt x="1499" y="6271"/>
                                  </a:lnTo>
                                  <a:cubicBezTo>
                                    <a:pt x="559" y="6271"/>
                                    <a:pt x="-173" y="6062"/>
                                    <a:pt x="36" y="5748"/>
                                  </a:cubicBezTo>
                                  <a:lnTo>
                                    <a:pt x="2231" y="627"/>
                                  </a:lnTo>
                                  <a:cubicBezTo>
                                    <a:pt x="2335" y="314"/>
                                    <a:pt x="3276" y="0"/>
                                    <a:pt x="4217" y="0"/>
                                  </a:cubicBezTo>
                                  <a:lnTo>
                                    <a:pt x="19267" y="0"/>
                                  </a:lnTo>
                                  <a:cubicBezTo>
                                    <a:pt x="20208" y="0"/>
                                    <a:pt x="20939" y="314"/>
                                    <a:pt x="20730" y="627"/>
                                  </a:cubicBezTo>
                                  <a:lnTo>
                                    <a:pt x="18849" y="5748"/>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336" name="Freeform: Shape 335">
                              <a:extLst>
                                <a:ext uri="{FF2B5EF4-FFF2-40B4-BE49-F238E27FC236}">
                                  <a16:creationId xmlns:a16="http://schemas.microsoft.com/office/drawing/2014/main" id="{D17C8DFA-3998-42B9-8614-103279A9885C}"/>
                                </a:ext>
                              </a:extLst>
                            </p:cNvPr>
                            <p:cNvSpPr/>
                            <p:nvPr/>
                          </p:nvSpPr>
                          <p:spPr>
                            <a:xfrm>
                              <a:off x="4227939" y="4737337"/>
                              <a:ext cx="10452" cy="10452"/>
                            </a:xfrm>
                            <a:custGeom>
                              <a:avLst/>
                              <a:gdLst>
                                <a:gd name="connsiteX0" fmla="*/ 18823 w 10451"/>
                                <a:gd name="connsiteY0" fmla="*/ 5748 h 0"/>
                                <a:gd name="connsiteX1" fmla="*/ 16942 w 10451"/>
                                <a:gd name="connsiteY1" fmla="*/ 6271 h 0"/>
                                <a:gd name="connsiteX2" fmla="*/ 1578 w 10451"/>
                                <a:gd name="connsiteY2" fmla="*/ 6271 h 0"/>
                                <a:gd name="connsiteX3" fmla="*/ 10 w 10451"/>
                                <a:gd name="connsiteY3" fmla="*/ 5748 h 0"/>
                                <a:gd name="connsiteX4" fmla="*/ 1787 w 10451"/>
                                <a:gd name="connsiteY4" fmla="*/ 627 h 0"/>
                                <a:gd name="connsiteX5" fmla="*/ 3773 w 10451"/>
                                <a:gd name="connsiteY5" fmla="*/ 0 h 0"/>
                                <a:gd name="connsiteX6" fmla="*/ 18823 w 10451"/>
                                <a:gd name="connsiteY6" fmla="*/ 0 h 0"/>
                                <a:gd name="connsiteX7" fmla="*/ 20391 w 10451"/>
                                <a:gd name="connsiteY7" fmla="*/ 627 h 0"/>
                                <a:gd name="connsiteX8" fmla="*/ 18823 w 10451"/>
                                <a:gd name="connsiteY8" fmla="*/ 5748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1">
                                  <a:moveTo>
                                    <a:pt x="18823" y="5748"/>
                                  </a:moveTo>
                                  <a:cubicBezTo>
                                    <a:pt x="18719" y="6062"/>
                                    <a:pt x="17882" y="6271"/>
                                    <a:pt x="16942" y="6271"/>
                                  </a:cubicBezTo>
                                  <a:lnTo>
                                    <a:pt x="1578" y="6271"/>
                                  </a:lnTo>
                                  <a:cubicBezTo>
                                    <a:pt x="637" y="6271"/>
                                    <a:pt x="-95" y="6062"/>
                                    <a:pt x="10" y="5748"/>
                                  </a:cubicBezTo>
                                  <a:lnTo>
                                    <a:pt x="1787" y="627"/>
                                  </a:lnTo>
                                  <a:cubicBezTo>
                                    <a:pt x="1891" y="314"/>
                                    <a:pt x="2727" y="0"/>
                                    <a:pt x="3773" y="0"/>
                                  </a:cubicBezTo>
                                  <a:lnTo>
                                    <a:pt x="18823" y="0"/>
                                  </a:lnTo>
                                  <a:cubicBezTo>
                                    <a:pt x="19764" y="0"/>
                                    <a:pt x="20495" y="314"/>
                                    <a:pt x="20391" y="627"/>
                                  </a:cubicBezTo>
                                  <a:lnTo>
                                    <a:pt x="18823" y="5748"/>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337" name="Freeform: Shape 336">
                              <a:extLst>
                                <a:ext uri="{FF2B5EF4-FFF2-40B4-BE49-F238E27FC236}">
                                  <a16:creationId xmlns:a16="http://schemas.microsoft.com/office/drawing/2014/main" id="{BB321F55-C903-432E-863F-9B9EDD0EB635}"/>
                                </a:ext>
                              </a:extLst>
                            </p:cNvPr>
                            <p:cNvSpPr/>
                            <p:nvPr/>
                          </p:nvSpPr>
                          <p:spPr>
                            <a:xfrm>
                              <a:off x="4251769" y="4737337"/>
                              <a:ext cx="10452" cy="10452"/>
                            </a:xfrm>
                            <a:custGeom>
                              <a:avLst/>
                              <a:gdLst>
                                <a:gd name="connsiteX0" fmla="*/ 18823 w 10451"/>
                                <a:gd name="connsiteY0" fmla="*/ 5748 h 0"/>
                                <a:gd name="connsiteX1" fmla="*/ 16942 w 10451"/>
                                <a:gd name="connsiteY1" fmla="*/ 6271 h 0"/>
                                <a:gd name="connsiteX2" fmla="*/ 1578 w 10451"/>
                                <a:gd name="connsiteY2" fmla="*/ 6271 h 0"/>
                                <a:gd name="connsiteX3" fmla="*/ 10 w 10451"/>
                                <a:gd name="connsiteY3" fmla="*/ 5748 h 0"/>
                                <a:gd name="connsiteX4" fmla="*/ 1473 w 10451"/>
                                <a:gd name="connsiteY4" fmla="*/ 627 h 0"/>
                                <a:gd name="connsiteX5" fmla="*/ 3355 w 10451"/>
                                <a:gd name="connsiteY5" fmla="*/ 0 h 0"/>
                                <a:gd name="connsiteX6" fmla="*/ 18405 w 10451"/>
                                <a:gd name="connsiteY6" fmla="*/ 0 h 0"/>
                                <a:gd name="connsiteX7" fmla="*/ 19973 w 10451"/>
                                <a:gd name="connsiteY7" fmla="*/ 627 h 0"/>
                                <a:gd name="connsiteX8" fmla="*/ 18823 w 10451"/>
                                <a:gd name="connsiteY8" fmla="*/ 5748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1">
                                  <a:moveTo>
                                    <a:pt x="18823" y="5748"/>
                                  </a:moveTo>
                                  <a:cubicBezTo>
                                    <a:pt x="18719" y="6062"/>
                                    <a:pt x="17882" y="6271"/>
                                    <a:pt x="16942" y="6271"/>
                                  </a:cubicBezTo>
                                  <a:lnTo>
                                    <a:pt x="1578" y="6271"/>
                                  </a:lnTo>
                                  <a:cubicBezTo>
                                    <a:pt x="637" y="6271"/>
                                    <a:pt x="-95" y="6062"/>
                                    <a:pt x="10" y="5748"/>
                                  </a:cubicBezTo>
                                  <a:lnTo>
                                    <a:pt x="1473" y="627"/>
                                  </a:lnTo>
                                  <a:cubicBezTo>
                                    <a:pt x="1578" y="314"/>
                                    <a:pt x="2414" y="0"/>
                                    <a:pt x="3355" y="0"/>
                                  </a:cubicBezTo>
                                  <a:lnTo>
                                    <a:pt x="18405" y="0"/>
                                  </a:lnTo>
                                  <a:cubicBezTo>
                                    <a:pt x="19346" y="0"/>
                                    <a:pt x="20077" y="314"/>
                                    <a:pt x="19973" y="627"/>
                                  </a:cubicBezTo>
                                  <a:lnTo>
                                    <a:pt x="18823" y="5748"/>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338" name="Freeform: Shape 337">
                              <a:extLst>
                                <a:ext uri="{FF2B5EF4-FFF2-40B4-BE49-F238E27FC236}">
                                  <a16:creationId xmlns:a16="http://schemas.microsoft.com/office/drawing/2014/main" id="{BF57EC29-5312-4FAB-B3B8-C4991B79AD5F}"/>
                                </a:ext>
                              </a:extLst>
                            </p:cNvPr>
                            <p:cNvSpPr/>
                            <p:nvPr/>
                          </p:nvSpPr>
                          <p:spPr>
                            <a:xfrm>
                              <a:off x="4275808" y="4737337"/>
                              <a:ext cx="20903" cy="10452"/>
                            </a:xfrm>
                            <a:custGeom>
                              <a:avLst/>
                              <a:gdLst>
                                <a:gd name="connsiteX0" fmla="*/ 24362 w 20903"/>
                                <a:gd name="connsiteY0" fmla="*/ 5748 h 0"/>
                                <a:gd name="connsiteX1" fmla="*/ 22481 w 20903"/>
                                <a:gd name="connsiteY1" fmla="*/ 6271 h 0"/>
                                <a:gd name="connsiteX2" fmla="*/ 1578 w 20903"/>
                                <a:gd name="connsiteY2" fmla="*/ 6271 h 0"/>
                                <a:gd name="connsiteX3" fmla="*/ 10 w 20903"/>
                                <a:gd name="connsiteY3" fmla="*/ 5748 h 0"/>
                                <a:gd name="connsiteX4" fmla="*/ 1160 w 20903"/>
                                <a:gd name="connsiteY4" fmla="*/ 627 h 0"/>
                                <a:gd name="connsiteX5" fmla="*/ 3041 w 20903"/>
                                <a:gd name="connsiteY5" fmla="*/ 0 h 0"/>
                                <a:gd name="connsiteX6" fmla="*/ 23631 w 20903"/>
                                <a:gd name="connsiteY6" fmla="*/ 0 h 0"/>
                                <a:gd name="connsiteX7" fmla="*/ 25303 w 20903"/>
                                <a:gd name="connsiteY7" fmla="*/ 627 h 0"/>
                                <a:gd name="connsiteX8" fmla="*/ 24362 w 20903"/>
                                <a:gd name="connsiteY8" fmla="*/ 5748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03">
                                  <a:moveTo>
                                    <a:pt x="24362" y="5748"/>
                                  </a:moveTo>
                                  <a:cubicBezTo>
                                    <a:pt x="24258" y="6062"/>
                                    <a:pt x="23526" y="6271"/>
                                    <a:pt x="22481" y="6271"/>
                                  </a:cubicBezTo>
                                  <a:lnTo>
                                    <a:pt x="1578" y="6271"/>
                                  </a:lnTo>
                                  <a:cubicBezTo>
                                    <a:pt x="637" y="6271"/>
                                    <a:pt x="-95" y="6062"/>
                                    <a:pt x="10" y="5748"/>
                                  </a:cubicBezTo>
                                  <a:lnTo>
                                    <a:pt x="1160" y="627"/>
                                  </a:lnTo>
                                  <a:cubicBezTo>
                                    <a:pt x="1264" y="314"/>
                                    <a:pt x="2100" y="0"/>
                                    <a:pt x="3041" y="0"/>
                                  </a:cubicBezTo>
                                  <a:lnTo>
                                    <a:pt x="23631" y="0"/>
                                  </a:lnTo>
                                  <a:cubicBezTo>
                                    <a:pt x="24572" y="0"/>
                                    <a:pt x="25303" y="209"/>
                                    <a:pt x="25303" y="627"/>
                                  </a:cubicBezTo>
                                  <a:lnTo>
                                    <a:pt x="24362" y="5748"/>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grpSp>
                      <p:sp>
                        <p:nvSpPr>
                          <p:cNvPr id="267" name="Freeform: Shape 266">
                            <a:extLst>
                              <a:ext uri="{FF2B5EF4-FFF2-40B4-BE49-F238E27FC236}">
                                <a16:creationId xmlns:a16="http://schemas.microsoft.com/office/drawing/2014/main" id="{395523B3-D7C9-4E63-81B0-DB84AA2FB539}"/>
                              </a:ext>
                            </a:extLst>
                          </p:cNvPr>
                          <p:cNvSpPr/>
                          <p:nvPr/>
                        </p:nvSpPr>
                        <p:spPr>
                          <a:xfrm>
                            <a:off x="4305292" y="4737337"/>
                            <a:ext cx="94066" cy="10452"/>
                          </a:xfrm>
                          <a:custGeom>
                            <a:avLst/>
                            <a:gdLst>
                              <a:gd name="connsiteX0" fmla="*/ 99396 w 94065"/>
                              <a:gd name="connsiteY0" fmla="*/ 5644 h 0"/>
                              <a:gd name="connsiteX1" fmla="*/ 97619 w 94065"/>
                              <a:gd name="connsiteY1" fmla="*/ 6271 h 0"/>
                              <a:gd name="connsiteX2" fmla="*/ 1777 w 94065"/>
                              <a:gd name="connsiteY2" fmla="*/ 6271 h 0"/>
                              <a:gd name="connsiteX3" fmla="*/ 0 w 94065"/>
                              <a:gd name="connsiteY3" fmla="*/ 5644 h 0"/>
                              <a:gd name="connsiteX4" fmla="*/ 732 w 94065"/>
                              <a:gd name="connsiteY4" fmla="*/ 627 h 0"/>
                              <a:gd name="connsiteX5" fmla="*/ 2613 w 94065"/>
                              <a:gd name="connsiteY5" fmla="*/ 0 h 0"/>
                              <a:gd name="connsiteX6" fmla="*/ 96888 w 94065"/>
                              <a:gd name="connsiteY6" fmla="*/ 0 h 0"/>
                              <a:gd name="connsiteX7" fmla="*/ 98769 w 94065"/>
                              <a:gd name="connsiteY7" fmla="*/ 627 h 0"/>
                              <a:gd name="connsiteX8" fmla="*/ 99396 w 94065"/>
                              <a:gd name="connsiteY8" fmla="*/ 5644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065">
                                <a:moveTo>
                                  <a:pt x="99396" y="5644"/>
                                </a:moveTo>
                                <a:cubicBezTo>
                                  <a:pt x="99396" y="5957"/>
                                  <a:pt x="98664" y="6271"/>
                                  <a:pt x="97619" y="6271"/>
                                </a:cubicBezTo>
                                <a:lnTo>
                                  <a:pt x="1777" y="6271"/>
                                </a:lnTo>
                                <a:cubicBezTo>
                                  <a:pt x="732" y="6271"/>
                                  <a:pt x="0" y="5957"/>
                                  <a:pt x="0" y="5644"/>
                                </a:cubicBezTo>
                                <a:lnTo>
                                  <a:pt x="732" y="627"/>
                                </a:lnTo>
                                <a:cubicBezTo>
                                  <a:pt x="732" y="314"/>
                                  <a:pt x="1672" y="0"/>
                                  <a:pt x="2613" y="0"/>
                                </a:cubicBezTo>
                                <a:lnTo>
                                  <a:pt x="96888" y="0"/>
                                </a:lnTo>
                                <a:cubicBezTo>
                                  <a:pt x="97933" y="0"/>
                                  <a:pt x="98769" y="314"/>
                                  <a:pt x="98769" y="627"/>
                                </a:cubicBezTo>
                                <a:lnTo>
                                  <a:pt x="99396" y="5644"/>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268" name="Freeform: Shape 267">
                            <a:extLst>
                              <a:ext uri="{FF2B5EF4-FFF2-40B4-BE49-F238E27FC236}">
                                <a16:creationId xmlns:a16="http://schemas.microsoft.com/office/drawing/2014/main" id="{87708FA4-2A2F-4BC0-92ED-FE26C79AF099}"/>
                              </a:ext>
                            </a:extLst>
                          </p:cNvPr>
                          <p:cNvSpPr/>
                          <p:nvPr/>
                        </p:nvSpPr>
                        <p:spPr>
                          <a:xfrm>
                            <a:off x="4409077" y="4737337"/>
                            <a:ext cx="20903" cy="10452"/>
                          </a:xfrm>
                          <a:custGeom>
                            <a:avLst/>
                            <a:gdLst>
                              <a:gd name="connsiteX0" fmla="*/ 25084 w 20903"/>
                              <a:gd name="connsiteY0" fmla="*/ 5748 h 0"/>
                              <a:gd name="connsiteX1" fmla="*/ 23412 w 20903"/>
                              <a:gd name="connsiteY1" fmla="*/ 6271 h 0"/>
                              <a:gd name="connsiteX2" fmla="*/ 2404 w 20903"/>
                              <a:gd name="connsiteY2" fmla="*/ 6271 h 0"/>
                              <a:gd name="connsiteX3" fmla="*/ 627 w 20903"/>
                              <a:gd name="connsiteY3" fmla="*/ 5748 h 0"/>
                              <a:gd name="connsiteX4" fmla="*/ 0 w 20903"/>
                              <a:gd name="connsiteY4" fmla="*/ 627 h 0"/>
                              <a:gd name="connsiteX5" fmla="*/ 1672 w 20903"/>
                              <a:gd name="connsiteY5" fmla="*/ 0 h 0"/>
                              <a:gd name="connsiteX6" fmla="*/ 22262 w 20903"/>
                              <a:gd name="connsiteY6" fmla="*/ 0 h 0"/>
                              <a:gd name="connsiteX7" fmla="*/ 24039 w 20903"/>
                              <a:gd name="connsiteY7" fmla="*/ 627 h 0"/>
                              <a:gd name="connsiteX8" fmla="*/ 25084 w 20903"/>
                              <a:gd name="connsiteY8" fmla="*/ 5748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03">
                                <a:moveTo>
                                  <a:pt x="25084" y="5748"/>
                                </a:moveTo>
                                <a:cubicBezTo>
                                  <a:pt x="25189" y="6062"/>
                                  <a:pt x="24457" y="6271"/>
                                  <a:pt x="23412" y="6271"/>
                                </a:cubicBezTo>
                                <a:lnTo>
                                  <a:pt x="2404" y="6271"/>
                                </a:lnTo>
                                <a:cubicBezTo>
                                  <a:pt x="1463" y="6271"/>
                                  <a:pt x="627" y="6062"/>
                                  <a:pt x="627" y="5748"/>
                                </a:cubicBezTo>
                                <a:lnTo>
                                  <a:pt x="0" y="627"/>
                                </a:lnTo>
                                <a:cubicBezTo>
                                  <a:pt x="0" y="314"/>
                                  <a:pt x="732" y="0"/>
                                  <a:pt x="1672" y="0"/>
                                </a:cubicBezTo>
                                <a:lnTo>
                                  <a:pt x="22262" y="0"/>
                                </a:lnTo>
                                <a:cubicBezTo>
                                  <a:pt x="23203" y="0"/>
                                  <a:pt x="24039" y="209"/>
                                  <a:pt x="24039" y="627"/>
                                </a:cubicBezTo>
                                <a:lnTo>
                                  <a:pt x="25084" y="5748"/>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grpSp>
                        <p:nvGrpSpPr>
                          <p:cNvPr id="269" name="Graphic 254">
                            <a:extLst>
                              <a:ext uri="{FF2B5EF4-FFF2-40B4-BE49-F238E27FC236}">
                                <a16:creationId xmlns:a16="http://schemas.microsoft.com/office/drawing/2014/main" id="{633C4646-0FFA-49F1-94C8-86625146B296}"/>
                              </a:ext>
                            </a:extLst>
                          </p:cNvPr>
                          <p:cNvGrpSpPr/>
                          <p:nvPr/>
                        </p:nvGrpSpPr>
                        <p:grpSpPr>
                          <a:xfrm>
                            <a:off x="4217172" y="4702219"/>
                            <a:ext cx="250842" cy="10452"/>
                            <a:chOff x="4217172" y="4702219"/>
                            <a:chExt cx="250842" cy="10452"/>
                          </a:xfrm>
                          <a:solidFill>
                            <a:srgbClr val="300B48"/>
                          </a:solidFill>
                        </p:grpSpPr>
                        <p:grpSp>
                          <p:nvGrpSpPr>
                            <p:cNvPr id="321" name="Graphic 254">
                              <a:extLst>
                                <a:ext uri="{FF2B5EF4-FFF2-40B4-BE49-F238E27FC236}">
                                  <a16:creationId xmlns:a16="http://schemas.microsoft.com/office/drawing/2014/main" id="{C932C6A4-E7E3-4234-94A5-4223D9B6BCB2}"/>
                                </a:ext>
                              </a:extLst>
                            </p:cNvPr>
                            <p:cNvGrpSpPr/>
                            <p:nvPr/>
                          </p:nvGrpSpPr>
                          <p:grpSpPr>
                            <a:xfrm>
                              <a:off x="4217172" y="4702219"/>
                              <a:ext cx="250842" cy="10452"/>
                              <a:chOff x="4217172" y="4702219"/>
                              <a:chExt cx="250842" cy="10452"/>
                            </a:xfrm>
                            <a:solidFill>
                              <a:srgbClr val="300B48"/>
                            </a:solidFill>
                          </p:grpSpPr>
                          <p:sp>
                            <p:nvSpPr>
                              <p:cNvPr id="323" name="Freeform: Shape 322">
                                <a:extLst>
                                  <a:ext uri="{FF2B5EF4-FFF2-40B4-BE49-F238E27FC236}">
                                    <a16:creationId xmlns:a16="http://schemas.microsoft.com/office/drawing/2014/main" id="{428A55FA-E631-44AC-B49B-12752E49E15C}"/>
                                  </a:ext>
                                </a:extLst>
                              </p:cNvPr>
                              <p:cNvSpPr/>
                              <p:nvPr/>
                            </p:nvSpPr>
                            <p:spPr>
                              <a:xfrm>
                                <a:off x="4217172" y="4702219"/>
                                <a:ext cx="10452" cy="10452"/>
                              </a:xfrm>
                              <a:custGeom>
                                <a:avLst/>
                                <a:gdLst>
                                  <a:gd name="connsiteX0" fmla="*/ 17257 w 10451"/>
                                  <a:gd name="connsiteY0" fmla="*/ 5748 h 0"/>
                                  <a:gd name="connsiteX1" fmla="*/ 15480 w 10451"/>
                                  <a:gd name="connsiteY1" fmla="*/ 6376 h 0"/>
                                  <a:gd name="connsiteX2" fmla="*/ 1370 w 10451"/>
                                  <a:gd name="connsiteY2" fmla="*/ 6376 h 0"/>
                                  <a:gd name="connsiteX3" fmla="*/ 11 w 10451"/>
                                  <a:gd name="connsiteY3" fmla="*/ 5748 h 0"/>
                                  <a:gd name="connsiteX4" fmla="*/ 2206 w 10451"/>
                                  <a:gd name="connsiteY4" fmla="*/ 627 h 0"/>
                                  <a:gd name="connsiteX5" fmla="*/ 3983 w 10451"/>
                                  <a:gd name="connsiteY5" fmla="*/ 0 h 0"/>
                                  <a:gd name="connsiteX6" fmla="*/ 17779 w 10451"/>
                                  <a:gd name="connsiteY6" fmla="*/ 0 h 0"/>
                                  <a:gd name="connsiteX7" fmla="*/ 19138 w 10451"/>
                                  <a:gd name="connsiteY7" fmla="*/ 627 h 0"/>
                                  <a:gd name="connsiteX8" fmla="*/ 17257 w 10451"/>
                                  <a:gd name="connsiteY8" fmla="*/ 5748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1">
                                    <a:moveTo>
                                      <a:pt x="17257" y="5748"/>
                                    </a:moveTo>
                                    <a:cubicBezTo>
                                      <a:pt x="17152" y="6062"/>
                                      <a:pt x="16316" y="6376"/>
                                      <a:pt x="15480" y="6376"/>
                                    </a:cubicBezTo>
                                    <a:lnTo>
                                      <a:pt x="1370" y="6376"/>
                                    </a:lnTo>
                                    <a:cubicBezTo>
                                      <a:pt x="534" y="6376"/>
                                      <a:pt x="-93" y="6062"/>
                                      <a:pt x="11" y="5748"/>
                                    </a:cubicBezTo>
                                    <a:lnTo>
                                      <a:pt x="2206" y="627"/>
                                    </a:lnTo>
                                    <a:cubicBezTo>
                                      <a:pt x="2311" y="314"/>
                                      <a:pt x="3147" y="0"/>
                                      <a:pt x="3983" y="0"/>
                                    </a:cubicBezTo>
                                    <a:lnTo>
                                      <a:pt x="17779" y="0"/>
                                    </a:lnTo>
                                    <a:cubicBezTo>
                                      <a:pt x="18615" y="0"/>
                                      <a:pt x="19243" y="209"/>
                                      <a:pt x="19138" y="627"/>
                                    </a:cubicBezTo>
                                    <a:lnTo>
                                      <a:pt x="17257" y="5748"/>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324" name="Freeform: Shape 323">
                                <a:extLst>
                                  <a:ext uri="{FF2B5EF4-FFF2-40B4-BE49-F238E27FC236}">
                                    <a16:creationId xmlns:a16="http://schemas.microsoft.com/office/drawing/2014/main" id="{6FB3BDBA-E4A4-4873-9642-8F4BA10BA5E0}"/>
                                  </a:ext>
                                </a:extLst>
                              </p:cNvPr>
                              <p:cNvSpPr/>
                              <p:nvPr/>
                            </p:nvSpPr>
                            <p:spPr>
                              <a:xfrm>
                                <a:off x="4239225" y="4702219"/>
                                <a:ext cx="10452" cy="10452"/>
                              </a:xfrm>
                              <a:custGeom>
                                <a:avLst/>
                                <a:gdLst>
                                  <a:gd name="connsiteX0" fmla="*/ 17257 w 10451"/>
                                  <a:gd name="connsiteY0" fmla="*/ 5748 h 0"/>
                                  <a:gd name="connsiteX1" fmla="*/ 15480 w 10451"/>
                                  <a:gd name="connsiteY1" fmla="*/ 6376 h 0"/>
                                  <a:gd name="connsiteX2" fmla="*/ 1370 w 10451"/>
                                  <a:gd name="connsiteY2" fmla="*/ 6376 h 0"/>
                                  <a:gd name="connsiteX3" fmla="*/ 11 w 10451"/>
                                  <a:gd name="connsiteY3" fmla="*/ 5748 h 0"/>
                                  <a:gd name="connsiteX4" fmla="*/ 1788 w 10451"/>
                                  <a:gd name="connsiteY4" fmla="*/ 627 h 0"/>
                                  <a:gd name="connsiteX5" fmla="*/ 3565 w 10451"/>
                                  <a:gd name="connsiteY5" fmla="*/ 0 h 0"/>
                                  <a:gd name="connsiteX6" fmla="*/ 17361 w 10451"/>
                                  <a:gd name="connsiteY6" fmla="*/ 0 h 0"/>
                                  <a:gd name="connsiteX7" fmla="*/ 18720 w 10451"/>
                                  <a:gd name="connsiteY7" fmla="*/ 627 h 0"/>
                                  <a:gd name="connsiteX8" fmla="*/ 17257 w 10451"/>
                                  <a:gd name="connsiteY8" fmla="*/ 5748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1">
                                    <a:moveTo>
                                      <a:pt x="17257" y="5748"/>
                                    </a:moveTo>
                                    <a:cubicBezTo>
                                      <a:pt x="17152" y="6062"/>
                                      <a:pt x="16316" y="6376"/>
                                      <a:pt x="15480" y="6376"/>
                                    </a:cubicBezTo>
                                    <a:lnTo>
                                      <a:pt x="1370" y="6376"/>
                                    </a:lnTo>
                                    <a:cubicBezTo>
                                      <a:pt x="534" y="6376"/>
                                      <a:pt x="-93" y="6062"/>
                                      <a:pt x="11" y="5748"/>
                                    </a:cubicBezTo>
                                    <a:lnTo>
                                      <a:pt x="1788" y="627"/>
                                    </a:lnTo>
                                    <a:cubicBezTo>
                                      <a:pt x="1893" y="314"/>
                                      <a:pt x="2729" y="0"/>
                                      <a:pt x="3565" y="0"/>
                                    </a:cubicBezTo>
                                    <a:lnTo>
                                      <a:pt x="17361" y="0"/>
                                    </a:lnTo>
                                    <a:cubicBezTo>
                                      <a:pt x="18197" y="0"/>
                                      <a:pt x="18825" y="209"/>
                                      <a:pt x="18720" y="627"/>
                                    </a:cubicBezTo>
                                    <a:lnTo>
                                      <a:pt x="17257" y="5748"/>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325" name="Freeform: Shape 324">
                                <a:extLst>
                                  <a:ext uri="{FF2B5EF4-FFF2-40B4-BE49-F238E27FC236}">
                                    <a16:creationId xmlns:a16="http://schemas.microsoft.com/office/drawing/2014/main" id="{CBD5DFA4-D497-427A-941C-3135C1B10BAD}"/>
                                  </a:ext>
                                </a:extLst>
                              </p:cNvPr>
                              <p:cNvSpPr/>
                              <p:nvPr/>
                            </p:nvSpPr>
                            <p:spPr>
                              <a:xfrm>
                                <a:off x="4261071" y="4702219"/>
                                <a:ext cx="10452" cy="10452"/>
                              </a:xfrm>
                              <a:custGeom>
                                <a:avLst/>
                                <a:gdLst>
                                  <a:gd name="connsiteX0" fmla="*/ 17360 w 10451"/>
                                  <a:gd name="connsiteY0" fmla="*/ 5748 h 0"/>
                                  <a:gd name="connsiteX1" fmla="*/ 15583 w 10451"/>
                                  <a:gd name="connsiteY1" fmla="*/ 6376 h 0"/>
                                  <a:gd name="connsiteX2" fmla="*/ 1473 w 10451"/>
                                  <a:gd name="connsiteY2" fmla="*/ 6376 h 0"/>
                                  <a:gd name="connsiteX3" fmla="*/ 10 w 10451"/>
                                  <a:gd name="connsiteY3" fmla="*/ 5748 h 0"/>
                                  <a:gd name="connsiteX4" fmla="*/ 1473 w 10451"/>
                                  <a:gd name="connsiteY4" fmla="*/ 627 h 0"/>
                                  <a:gd name="connsiteX5" fmla="*/ 3250 w 10451"/>
                                  <a:gd name="connsiteY5" fmla="*/ 0 h 0"/>
                                  <a:gd name="connsiteX6" fmla="*/ 17046 w 10451"/>
                                  <a:gd name="connsiteY6" fmla="*/ 0 h 0"/>
                                  <a:gd name="connsiteX7" fmla="*/ 18510 w 10451"/>
                                  <a:gd name="connsiteY7" fmla="*/ 627 h 0"/>
                                  <a:gd name="connsiteX8" fmla="*/ 17360 w 10451"/>
                                  <a:gd name="connsiteY8" fmla="*/ 5748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1">
                                    <a:moveTo>
                                      <a:pt x="17360" y="5748"/>
                                    </a:moveTo>
                                    <a:cubicBezTo>
                                      <a:pt x="17255" y="6062"/>
                                      <a:pt x="16524" y="6376"/>
                                      <a:pt x="15583" y="6376"/>
                                    </a:cubicBezTo>
                                    <a:lnTo>
                                      <a:pt x="1473" y="6376"/>
                                    </a:lnTo>
                                    <a:cubicBezTo>
                                      <a:pt x="637" y="6376"/>
                                      <a:pt x="-95" y="6062"/>
                                      <a:pt x="10" y="5748"/>
                                    </a:cubicBezTo>
                                    <a:lnTo>
                                      <a:pt x="1473" y="627"/>
                                    </a:lnTo>
                                    <a:cubicBezTo>
                                      <a:pt x="1578" y="314"/>
                                      <a:pt x="2309" y="0"/>
                                      <a:pt x="3250" y="0"/>
                                    </a:cubicBezTo>
                                    <a:lnTo>
                                      <a:pt x="17046" y="0"/>
                                    </a:lnTo>
                                    <a:cubicBezTo>
                                      <a:pt x="17882" y="0"/>
                                      <a:pt x="18614" y="209"/>
                                      <a:pt x="18510" y="627"/>
                                    </a:cubicBezTo>
                                    <a:lnTo>
                                      <a:pt x="17360" y="5748"/>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326" name="Freeform: Shape 325">
                                <a:extLst>
                                  <a:ext uri="{FF2B5EF4-FFF2-40B4-BE49-F238E27FC236}">
                                    <a16:creationId xmlns:a16="http://schemas.microsoft.com/office/drawing/2014/main" id="{2D1985FD-B712-497F-89D0-49A256D151B9}"/>
                                  </a:ext>
                                </a:extLst>
                              </p:cNvPr>
                              <p:cNvSpPr/>
                              <p:nvPr/>
                            </p:nvSpPr>
                            <p:spPr>
                              <a:xfrm>
                                <a:off x="4283019" y="4702219"/>
                                <a:ext cx="10452" cy="10452"/>
                              </a:xfrm>
                              <a:custGeom>
                                <a:avLst/>
                                <a:gdLst>
                                  <a:gd name="connsiteX0" fmla="*/ 17360 w 10451"/>
                                  <a:gd name="connsiteY0" fmla="*/ 5748 h 0"/>
                                  <a:gd name="connsiteX1" fmla="*/ 15583 w 10451"/>
                                  <a:gd name="connsiteY1" fmla="*/ 6376 h 0"/>
                                  <a:gd name="connsiteX2" fmla="*/ 1473 w 10451"/>
                                  <a:gd name="connsiteY2" fmla="*/ 6376 h 0"/>
                                  <a:gd name="connsiteX3" fmla="*/ 10 w 10451"/>
                                  <a:gd name="connsiteY3" fmla="*/ 5748 h 0"/>
                                  <a:gd name="connsiteX4" fmla="*/ 1160 w 10451"/>
                                  <a:gd name="connsiteY4" fmla="*/ 627 h 0"/>
                                  <a:gd name="connsiteX5" fmla="*/ 2832 w 10451"/>
                                  <a:gd name="connsiteY5" fmla="*/ 0 h 0"/>
                                  <a:gd name="connsiteX6" fmla="*/ 16628 w 10451"/>
                                  <a:gd name="connsiteY6" fmla="*/ 0 h 0"/>
                                  <a:gd name="connsiteX7" fmla="*/ 18091 w 10451"/>
                                  <a:gd name="connsiteY7" fmla="*/ 627 h 0"/>
                                  <a:gd name="connsiteX8" fmla="*/ 17360 w 10451"/>
                                  <a:gd name="connsiteY8" fmla="*/ 5748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1">
                                    <a:moveTo>
                                      <a:pt x="17360" y="5748"/>
                                    </a:moveTo>
                                    <a:cubicBezTo>
                                      <a:pt x="17255" y="6062"/>
                                      <a:pt x="16524" y="6376"/>
                                      <a:pt x="15583" y="6376"/>
                                    </a:cubicBezTo>
                                    <a:lnTo>
                                      <a:pt x="1473" y="6376"/>
                                    </a:lnTo>
                                    <a:cubicBezTo>
                                      <a:pt x="637" y="6376"/>
                                      <a:pt x="-95" y="6062"/>
                                      <a:pt x="10" y="5748"/>
                                    </a:cubicBezTo>
                                    <a:lnTo>
                                      <a:pt x="1160" y="627"/>
                                    </a:lnTo>
                                    <a:cubicBezTo>
                                      <a:pt x="1264" y="314"/>
                                      <a:pt x="1996" y="0"/>
                                      <a:pt x="2832" y="0"/>
                                    </a:cubicBezTo>
                                    <a:lnTo>
                                      <a:pt x="16628" y="0"/>
                                    </a:lnTo>
                                    <a:cubicBezTo>
                                      <a:pt x="17464" y="0"/>
                                      <a:pt x="18196" y="209"/>
                                      <a:pt x="18091" y="627"/>
                                    </a:cubicBezTo>
                                    <a:lnTo>
                                      <a:pt x="17360" y="5748"/>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327" name="Freeform: Shape 326">
                                <a:extLst>
                                  <a:ext uri="{FF2B5EF4-FFF2-40B4-BE49-F238E27FC236}">
                                    <a16:creationId xmlns:a16="http://schemas.microsoft.com/office/drawing/2014/main" id="{3DB6B00F-D8A1-4764-BDC9-809759EFADED}"/>
                                  </a:ext>
                                </a:extLst>
                              </p:cNvPr>
                              <p:cNvSpPr/>
                              <p:nvPr/>
                            </p:nvSpPr>
                            <p:spPr>
                              <a:xfrm>
                                <a:off x="4304978" y="4702219"/>
                                <a:ext cx="10452" cy="10452"/>
                              </a:xfrm>
                              <a:custGeom>
                                <a:avLst/>
                                <a:gdLst>
                                  <a:gd name="connsiteX0" fmla="*/ 17350 w 10451"/>
                                  <a:gd name="connsiteY0" fmla="*/ 5748 h 0"/>
                                  <a:gd name="connsiteX1" fmla="*/ 15678 w 10451"/>
                                  <a:gd name="connsiteY1" fmla="*/ 6376 h 0"/>
                                  <a:gd name="connsiteX2" fmla="*/ 1568 w 10451"/>
                                  <a:gd name="connsiteY2" fmla="*/ 6376 h 0"/>
                                  <a:gd name="connsiteX3" fmla="*/ 0 w 10451"/>
                                  <a:gd name="connsiteY3" fmla="*/ 5748 h 0"/>
                                  <a:gd name="connsiteX4" fmla="*/ 836 w 10451"/>
                                  <a:gd name="connsiteY4" fmla="*/ 627 h 0"/>
                                  <a:gd name="connsiteX5" fmla="*/ 2508 w 10451"/>
                                  <a:gd name="connsiteY5" fmla="*/ 0 h 0"/>
                                  <a:gd name="connsiteX6" fmla="*/ 16305 w 10451"/>
                                  <a:gd name="connsiteY6" fmla="*/ 0 h 0"/>
                                  <a:gd name="connsiteX7" fmla="*/ 17872 w 10451"/>
                                  <a:gd name="connsiteY7" fmla="*/ 627 h 0"/>
                                  <a:gd name="connsiteX8" fmla="*/ 17350 w 10451"/>
                                  <a:gd name="connsiteY8" fmla="*/ 5748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1">
                                    <a:moveTo>
                                      <a:pt x="17350" y="5748"/>
                                    </a:moveTo>
                                    <a:cubicBezTo>
                                      <a:pt x="17350" y="6062"/>
                                      <a:pt x="16514" y="6376"/>
                                      <a:pt x="15678" y="6376"/>
                                    </a:cubicBezTo>
                                    <a:lnTo>
                                      <a:pt x="1568" y="6376"/>
                                    </a:lnTo>
                                    <a:cubicBezTo>
                                      <a:pt x="627" y="6376"/>
                                      <a:pt x="0" y="6062"/>
                                      <a:pt x="0" y="5748"/>
                                    </a:cubicBezTo>
                                    <a:lnTo>
                                      <a:pt x="836" y="627"/>
                                    </a:lnTo>
                                    <a:cubicBezTo>
                                      <a:pt x="941" y="314"/>
                                      <a:pt x="1672" y="0"/>
                                      <a:pt x="2508" y="0"/>
                                    </a:cubicBezTo>
                                    <a:lnTo>
                                      <a:pt x="16305" y="0"/>
                                    </a:lnTo>
                                    <a:cubicBezTo>
                                      <a:pt x="17141" y="0"/>
                                      <a:pt x="17872" y="209"/>
                                      <a:pt x="17872" y="627"/>
                                    </a:cubicBezTo>
                                    <a:lnTo>
                                      <a:pt x="17350" y="5748"/>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328" name="Freeform: Shape 327">
                                <a:extLst>
                                  <a:ext uri="{FF2B5EF4-FFF2-40B4-BE49-F238E27FC236}">
                                    <a16:creationId xmlns:a16="http://schemas.microsoft.com/office/drawing/2014/main" id="{15EA39E8-A2C2-41D6-ADD6-097F812F7DE5}"/>
                                  </a:ext>
                                </a:extLst>
                              </p:cNvPr>
                              <p:cNvSpPr/>
                              <p:nvPr/>
                            </p:nvSpPr>
                            <p:spPr>
                              <a:xfrm>
                                <a:off x="4327031" y="4702219"/>
                                <a:ext cx="10452" cy="10452"/>
                              </a:xfrm>
                              <a:custGeom>
                                <a:avLst/>
                                <a:gdLst>
                                  <a:gd name="connsiteX0" fmla="*/ 17245 w 10451"/>
                                  <a:gd name="connsiteY0" fmla="*/ 5748 h 0"/>
                                  <a:gd name="connsiteX1" fmla="*/ 15573 w 10451"/>
                                  <a:gd name="connsiteY1" fmla="*/ 6376 h 0"/>
                                  <a:gd name="connsiteX2" fmla="*/ 1568 w 10451"/>
                                  <a:gd name="connsiteY2" fmla="*/ 6376 h 0"/>
                                  <a:gd name="connsiteX3" fmla="*/ 0 w 10451"/>
                                  <a:gd name="connsiteY3" fmla="*/ 5748 h 0"/>
                                  <a:gd name="connsiteX4" fmla="*/ 523 w 10451"/>
                                  <a:gd name="connsiteY4" fmla="*/ 627 h 0"/>
                                  <a:gd name="connsiteX5" fmla="*/ 2195 w 10451"/>
                                  <a:gd name="connsiteY5" fmla="*/ 0 h 0"/>
                                  <a:gd name="connsiteX6" fmla="*/ 15991 w 10451"/>
                                  <a:gd name="connsiteY6" fmla="*/ 0 h 0"/>
                                  <a:gd name="connsiteX7" fmla="*/ 17559 w 10451"/>
                                  <a:gd name="connsiteY7" fmla="*/ 627 h 0"/>
                                  <a:gd name="connsiteX8" fmla="*/ 17245 w 10451"/>
                                  <a:gd name="connsiteY8" fmla="*/ 5748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1">
                                    <a:moveTo>
                                      <a:pt x="17245" y="5748"/>
                                    </a:moveTo>
                                    <a:cubicBezTo>
                                      <a:pt x="17245" y="6062"/>
                                      <a:pt x="16514" y="6376"/>
                                      <a:pt x="15573" y="6376"/>
                                    </a:cubicBezTo>
                                    <a:lnTo>
                                      <a:pt x="1568" y="6376"/>
                                    </a:lnTo>
                                    <a:cubicBezTo>
                                      <a:pt x="732" y="6376"/>
                                      <a:pt x="0" y="6062"/>
                                      <a:pt x="0" y="5748"/>
                                    </a:cubicBezTo>
                                    <a:lnTo>
                                      <a:pt x="523" y="627"/>
                                    </a:lnTo>
                                    <a:cubicBezTo>
                                      <a:pt x="523" y="314"/>
                                      <a:pt x="1254" y="0"/>
                                      <a:pt x="2195" y="0"/>
                                    </a:cubicBezTo>
                                    <a:lnTo>
                                      <a:pt x="15991" y="0"/>
                                    </a:lnTo>
                                    <a:cubicBezTo>
                                      <a:pt x="16827" y="0"/>
                                      <a:pt x="17559" y="209"/>
                                      <a:pt x="17559" y="627"/>
                                    </a:cubicBezTo>
                                    <a:lnTo>
                                      <a:pt x="17245" y="5748"/>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329" name="Freeform: Shape 328">
                                <a:extLst>
                                  <a:ext uri="{FF2B5EF4-FFF2-40B4-BE49-F238E27FC236}">
                                    <a16:creationId xmlns:a16="http://schemas.microsoft.com/office/drawing/2014/main" id="{AFE96FB5-2714-4802-801E-FCE657A2296A}"/>
                                  </a:ext>
                                </a:extLst>
                              </p:cNvPr>
                              <p:cNvSpPr/>
                              <p:nvPr/>
                            </p:nvSpPr>
                            <p:spPr>
                              <a:xfrm>
                                <a:off x="4348980" y="4702219"/>
                                <a:ext cx="10452" cy="10452"/>
                              </a:xfrm>
                              <a:custGeom>
                                <a:avLst/>
                                <a:gdLst>
                                  <a:gd name="connsiteX0" fmla="*/ 17245 w 10451"/>
                                  <a:gd name="connsiteY0" fmla="*/ 5748 h 0"/>
                                  <a:gd name="connsiteX1" fmla="*/ 15678 w 10451"/>
                                  <a:gd name="connsiteY1" fmla="*/ 6376 h 0"/>
                                  <a:gd name="connsiteX2" fmla="*/ 1568 w 10451"/>
                                  <a:gd name="connsiteY2" fmla="*/ 6376 h 0"/>
                                  <a:gd name="connsiteX3" fmla="*/ 0 w 10451"/>
                                  <a:gd name="connsiteY3" fmla="*/ 5748 h 0"/>
                                  <a:gd name="connsiteX4" fmla="*/ 209 w 10451"/>
                                  <a:gd name="connsiteY4" fmla="*/ 627 h 0"/>
                                  <a:gd name="connsiteX5" fmla="*/ 1777 w 10451"/>
                                  <a:gd name="connsiteY5" fmla="*/ 0 h 0"/>
                                  <a:gd name="connsiteX6" fmla="*/ 15573 w 10451"/>
                                  <a:gd name="connsiteY6" fmla="*/ 0 h 0"/>
                                  <a:gd name="connsiteX7" fmla="*/ 17141 w 10451"/>
                                  <a:gd name="connsiteY7" fmla="*/ 627 h 0"/>
                                  <a:gd name="connsiteX8" fmla="*/ 17245 w 10451"/>
                                  <a:gd name="connsiteY8" fmla="*/ 5748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1">
                                    <a:moveTo>
                                      <a:pt x="17245" y="5748"/>
                                    </a:moveTo>
                                    <a:cubicBezTo>
                                      <a:pt x="17245" y="6062"/>
                                      <a:pt x="16514" y="6376"/>
                                      <a:pt x="15678" y="6376"/>
                                    </a:cubicBezTo>
                                    <a:lnTo>
                                      <a:pt x="1568" y="6376"/>
                                    </a:lnTo>
                                    <a:cubicBezTo>
                                      <a:pt x="732" y="6376"/>
                                      <a:pt x="0" y="6062"/>
                                      <a:pt x="0" y="5748"/>
                                    </a:cubicBezTo>
                                    <a:lnTo>
                                      <a:pt x="209" y="627"/>
                                    </a:lnTo>
                                    <a:cubicBezTo>
                                      <a:pt x="209" y="314"/>
                                      <a:pt x="941" y="0"/>
                                      <a:pt x="1777" y="0"/>
                                    </a:cubicBezTo>
                                    <a:lnTo>
                                      <a:pt x="15573" y="0"/>
                                    </a:lnTo>
                                    <a:cubicBezTo>
                                      <a:pt x="16409" y="0"/>
                                      <a:pt x="17141" y="209"/>
                                      <a:pt x="17141" y="627"/>
                                    </a:cubicBezTo>
                                    <a:lnTo>
                                      <a:pt x="17245" y="5748"/>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330" name="Freeform: Shape 329">
                                <a:extLst>
                                  <a:ext uri="{FF2B5EF4-FFF2-40B4-BE49-F238E27FC236}">
                                    <a16:creationId xmlns:a16="http://schemas.microsoft.com/office/drawing/2014/main" id="{B22C6229-8B88-4650-ADFD-2894A8984940}"/>
                                  </a:ext>
                                </a:extLst>
                              </p:cNvPr>
                              <p:cNvSpPr/>
                              <p:nvPr/>
                            </p:nvSpPr>
                            <p:spPr>
                              <a:xfrm>
                                <a:off x="4370824" y="4702219"/>
                                <a:ext cx="10452" cy="10452"/>
                              </a:xfrm>
                              <a:custGeom>
                                <a:avLst/>
                                <a:gdLst>
                                  <a:gd name="connsiteX0" fmla="*/ 17350 w 10451"/>
                                  <a:gd name="connsiteY0" fmla="*/ 5748 h 0"/>
                                  <a:gd name="connsiteX1" fmla="*/ 15782 w 10451"/>
                                  <a:gd name="connsiteY1" fmla="*/ 6376 h 0"/>
                                  <a:gd name="connsiteX2" fmla="*/ 1672 w 10451"/>
                                  <a:gd name="connsiteY2" fmla="*/ 6376 h 0"/>
                                  <a:gd name="connsiteX3" fmla="*/ 104 w 10451"/>
                                  <a:gd name="connsiteY3" fmla="*/ 5748 h 0"/>
                                  <a:gd name="connsiteX4" fmla="*/ 0 w 10451"/>
                                  <a:gd name="connsiteY4" fmla="*/ 627 h 0"/>
                                  <a:gd name="connsiteX5" fmla="*/ 1568 w 10451"/>
                                  <a:gd name="connsiteY5" fmla="*/ 0 h 0"/>
                                  <a:gd name="connsiteX6" fmla="*/ 15364 w 10451"/>
                                  <a:gd name="connsiteY6" fmla="*/ 0 h 0"/>
                                  <a:gd name="connsiteX7" fmla="*/ 17036 w 10451"/>
                                  <a:gd name="connsiteY7" fmla="*/ 627 h 0"/>
                                  <a:gd name="connsiteX8" fmla="*/ 17350 w 10451"/>
                                  <a:gd name="connsiteY8" fmla="*/ 5748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1">
                                    <a:moveTo>
                                      <a:pt x="17350" y="5748"/>
                                    </a:moveTo>
                                    <a:cubicBezTo>
                                      <a:pt x="17350" y="6062"/>
                                      <a:pt x="16618" y="6376"/>
                                      <a:pt x="15782" y="6376"/>
                                    </a:cubicBezTo>
                                    <a:lnTo>
                                      <a:pt x="1672" y="6376"/>
                                    </a:lnTo>
                                    <a:cubicBezTo>
                                      <a:pt x="836" y="6376"/>
                                      <a:pt x="104" y="6062"/>
                                      <a:pt x="104" y="5748"/>
                                    </a:cubicBezTo>
                                    <a:lnTo>
                                      <a:pt x="0" y="627"/>
                                    </a:lnTo>
                                    <a:cubicBezTo>
                                      <a:pt x="0" y="314"/>
                                      <a:pt x="732" y="0"/>
                                      <a:pt x="1568" y="0"/>
                                    </a:cubicBezTo>
                                    <a:lnTo>
                                      <a:pt x="15364" y="0"/>
                                    </a:lnTo>
                                    <a:cubicBezTo>
                                      <a:pt x="16200" y="0"/>
                                      <a:pt x="16932" y="209"/>
                                      <a:pt x="17036" y="627"/>
                                    </a:cubicBezTo>
                                    <a:lnTo>
                                      <a:pt x="17350" y="5748"/>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331" name="Freeform: Shape 330">
                                <a:extLst>
                                  <a:ext uri="{FF2B5EF4-FFF2-40B4-BE49-F238E27FC236}">
                                    <a16:creationId xmlns:a16="http://schemas.microsoft.com/office/drawing/2014/main" id="{B954FDB0-FF24-4D58-8E40-85DD202151DA}"/>
                                  </a:ext>
                                </a:extLst>
                              </p:cNvPr>
                              <p:cNvSpPr/>
                              <p:nvPr/>
                            </p:nvSpPr>
                            <p:spPr>
                              <a:xfrm>
                                <a:off x="4392355" y="4702219"/>
                                <a:ext cx="10452" cy="10452"/>
                              </a:xfrm>
                              <a:custGeom>
                                <a:avLst/>
                                <a:gdLst>
                                  <a:gd name="connsiteX0" fmla="*/ 17768 w 10451"/>
                                  <a:gd name="connsiteY0" fmla="*/ 5748 h 0"/>
                                  <a:gd name="connsiteX1" fmla="*/ 16200 w 10451"/>
                                  <a:gd name="connsiteY1" fmla="*/ 6376 h 0"/>
                                  <a:gd name="connsiteX2" fmla="*/ 2090 w 10451"/>
                                  <a:gd name="connsiteY2" fmla="*/ 6376 h 0"/>
                                  <a:gd name="connsiteX3" fmla="*/ 418 w 10451"/>
                                  <a:gd name="connsiteY3" fmla="*/ 5748 h 0"/>
                                  <a:gd name="connsiteX4" fmla="*/ 0 w 10451"/>
                                  <a:gd name="connsiteY4" fmla="*/ 627 h 0"/>
                                  <a:gd name="connsiteX5" fmla="*/ 1568 w 10451"/>
                                  <a:gd name="connsiteY5" fmla="*/ 0 h 0"/>
                                  <a:gd name="connsiteX6" fmla="*/ 15364 w 10451"/>
                                  <a:gd name="connsiteY6" fmla="*/ 0 h 0"/>
                                  <a:gd name="connsiteX7" fmla="*/ 17036 w 10451"/>
                                  <a:gd name="connsiteY7" fmla="*/ 627 h 0"/>
                                  <a:gd name="connsiteX8" fmla="*/ 17768 w 10451"/>
                                  <a:gd name="connsiteY8" fmla="*/ 5748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1">
                                    <a:moveTo>
                                      <a:pt x="17768" y="5748"/>
                                    </a:moveTo>
                                    <a:cubicBezTo>
                                      <a:pt x="17768" y="6062"/>
                                      <a:pt x="17141" y="6376"/>
                                      <a:pt x="16200" y="6376"/>
                                    </a:cubicBezTo>
                                    <a:lnTo>
                                      <a:pt x="2090" y="6376"/>
                                    </a:lnTo>
                                    <a:cubicBezTo>
                                      <a:pt x="1254" y="6376"/>
                                      <a:pt x="418" y="6062"/>
                                      <a:pt x="418" y="5748"/>
                                    </a:cubicBezTo>
                                    <a:lnTo>
                                      <a:pt x="0" y="627"/>
                                    </a:lnTo>
                                    <a:cubicBezTo>
                                      <a:pt x="0" y="314"/>
                                      <a:pt x="627" y="0"/>
                                      <a:pt x="1568" y="0"/>
                                    </a:cubicBezTo>
                                    <a:lnTo>
                                      <a:pt x="15364" y="0"/>
                                    </a:lnTo>
                                    <a:cubicBezTo>
                                      <a:pt x="16200" y="0"/>
                                      <a:pt x="16932" y="209"/>
                                      <a:pt x="17036" y="627"/>
                                    </a:cubicBezTo>
                                    <a:lnTo>
                                      <a:pt x="17768" y="5748"/>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332" name="Freeform: Shape 331">
                                <a:extLst>
                                  <a:ext uri="{FF2B5EF4-FFF2-40B4-BE49-F238E27FC236}">
                                    <a16:creationId xmlns:a16="http://schemas.microsoft.com/office/drawing/2014/main" id="{F0ABE71D-8A90-43EE-9DC8-7DE30E8481DD}"/>
                                  </a:ext>
                                </a:extLst>
                              </p:cNvPr>
                              <p:cNvSpPr/>
                              <p:nvPr/>
                            </p:nvSpPr>
                            <p:spPr>
                              <a:xfrm>
                                <a:off x="4414094" y="4702219"/>
                                <a:ext cx="10452" cy="10452"/>
                              </a:xfrm>
                              <a:custGeom>
                                <a:avLst/>
                                <a:gdLst>
                                  <a:gd name="connsiteX0" fmla="*/ 17977 w 10451"/>
                                  <a:gd name="connsiteY0" fmla="*/ 5748 h 0"/>
                                  <a:gd name="connsiteX1" fmla="*/ 16514 w 10451"/>
                                  <a:gd name="connsiteY1" fmla="*/ 6376 h 0"/>
                                  <a:gd name="connsiteX2" fmla="*/ 2404 w 10451"/>
                                  <a:gd name="connsiteY2" fmla="*/ 6376 h 0"/>
                                  <a:gd name="connsiteX3" fmla="*/ 732 w 10451"/>
                                  <a:gd name="connsiteY3" fmla="*/ 5748 h 0"/>
                                  <a:gd name="connsiteX4" fmla="*/ 0 w 10451"/>
                                  <a:gd name="connsiteY4" fmla="*/ 627 h 0"/>
                                  <a:gd name="connsiteX5" fmla="*/ 1463 w 10451"/>
                                  <a:gd name="connsiteY5" fmla="*/ 0 h 0"/>
                                  <a:gd name="connsiteX6" fmla="*/ 15260 w 10451"/>
                                  <a:gd name="connsiteY6" fmla="*/ 0 h 0"/>
                                  <a:gd name="connsiteX7" fmla="*/ 16932 w 10451"/>
                                  <a:gd name="connsiteY7" fmla="*/ 627 h 0"/>
                                  <a:gd name="connsiteX8" fmla="*/ 17977 w 10451"/>
                                  <a:gd name="connsiteY8" fmla="*/ 5748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1">
                                    <a:moveTo>
                                      <a:pt x="17977" y="5748"/>
                                    </a:moveTo>
                                    <a:cubicBezTo>
                                      <a:pt x="18081" y="6062"/>
                                      <a:pt x="17350" y="6376"/>
                                      <a:pt x="16514" y="6376"/>
                                    </a:cubicBezTo>
                                    <a:lnTo>
                                      <a:pt x="2404" y="6376"/>
                                    </a:lnTo>
                                    <a:cubicBezTo>
                                      <a:pt x="1463" y="6376"/>
                                      <a:pt x="732" y="6062"/>
                                      <a:pt x="732" y="5748"/>
                                    </a:cubicBezTo>
                                    <a:lnTo>
                                      <a:pt x="0" y="627"/>
                                    </a:lnTo>
                                    <a:cubicBezTo>
                                      <a:pt x="0" y="314"/>
                                      <a:pt x="627" y="0"/>
                                      <a:pt x="1463" y="0"/>
                                    </a:cubicBezTo>
                                    <a:lnTo>
                                      <a:pt x="15260" y="0"/>
                                    </a:lnTo>
                                    <a:cubicBezTo>
                                      <a:pt x="16096" y="0"/>
                                      <a:pt x="16932" y="209"/>
                                      <a:pt x="16932" y="627"/>
                                    </a:cubicBezTo>
                                    <a:lnTo>
                                      <a:pt x="17977" y="5748"/>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333" name="Freeform: Shape 332">
                                <a:extLst>
                                  <a:ext uri="{FF2B5EF4-FFF2-40B4-BE49-F238E27FC236}">
                                    <a16:creationId xmlns:a16="http://schemas.microsoft.com/office/drawing/2014/main" id="{97ACB255-B8FE-468C-AE49-08A7D525132D}"/>
                                  </a:ext>
                                </a:extLst>
                              </p:cNvPr>
                              <p:cNvSpPr/>
                              <p:nvPr/>
                            </p:nvSpPr>
                            <p:spPr>
                              <a:xfrm>
                                <a:off x="4435718" y="4702219"/>
                                <a:ext cx="10452" cy="10452"/>
                              </a:xfrm>
                              <a:custGeom>
                                <a:avLst/>
                                <a:gdLst>
                                  <a:gd name="connsiteX0" fmla="*/ 18302 w 10451"/>
                                  <a:gd name="connsiteY0" fmla="*/ 5748 h 0"/>
                                  <a:gd name="connsiteX1" fmla="*/ 16839 w 10451"/>
                                  <a:gd name="connsiteY1" fmla="*/ 6376 h 0"/>
                                  <a:gd name="connsiteX2" fmla="*/ 2729 w 10451"/>
                                  <a:gd name="connsiteY2" fmla="*/ 6376 h 0"/>
                                  <a:gd name="connsiteX3" fmla="*/ 1057 w 10451"/>
                                  <a:gd name="connsiteY3" fmla="*/ 5748 h 0"/>
                                  <a:gd name="connsiteX4" fmla="*/ 11 w 10451"/>
                                  <a:gd name="connsiteY4" fmla="*/ 627 h 0"/>
                                  <a:gd name="connsiteX5" fmla="*/ 1475 w 10451"/>
                                  <a:gd name="connsiteY5" fmla="*/ 0 h 0"/>
                                  <a:gd name="connsiteX6" fmla="*/ 15271 w 10451"/>
                                  <a:gd name="connsiteY6" fmla="*/ 0 h 0"/>
                                  <a:gd name="connsiteX7" fmla="*/ 16943 w 10451"/>
                                  <a:gd name="connsiteY7" fmla="*/ 627 h 0"/>
                                  <a:gd name="connsiteX8" fmla="*/ 18302 w 10451"/>
                                  <a:gd name="connsiteY8" fmla="*/ 5748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1">
                                    <a:moveTo>
                                      <a:pt x="18302" y="5748"/>
                                    </a:moveTo>
                                    <a:cubicBezTo>
                                      <a:pt x="18406" y="6062"/>
                                      <a:pt x="17779" y="6376"/>
                                      <a:pt x="16839" y="6376"/>
                                    </a:cubicBezTo>
                                    <a:lnTo>
                                      <a:pt x="2729" y="6376"/>
                                    </a:lnTo>
                                    <a:cubicBezTo>
                                      <a:pt x="1893" y="6376"/>
                                      <a:pt x="1057" y="6062"/>
                                      <a:pt x="1057" y="5748"/>
                                    </a:cubicBezTo>
                                    <a:lnTo>
                                      <a:pt x="11" y="627"/>
                                    </a:lnTo>
                                    <a:cubicBezTo>
                                      <a:pt x="-93" y="314"/>
                                      <a:pt x="534" y="0"/>
                                      <a:pt x="1475" y="0"/>
                                    </a:cubicBezTo>
                                    <a:lnTo>
                                      <a:pt x="15271" y="0"/>
                                    </a:lnTo>
                                    <a:cubicBezTo>
                                      <a:pt x="16107" y="0"/>
                                      <a:pt x="16943" y="209"/>
                                      <a:pt x="16943" y="627"/>
                                    </a:cubicBezTo>
                                    <a:lnTo>
                                      <a:pt x="18302" y="5748"/>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334" name="Freeform: Shape 333">
                                <a:extLst>
                                  <a:ext uri="{FF2B5EF4-FFF2-40B4-BE49-F238E27FC236}">
                                    <a16:creationId xmlns:a16="http://schemas.microsoft.com/office/drawing/2014/main" id="{880F82D6-2C9B-44AF-9CC3-E2D108242C86}"/>
                                  </a:ext>
                                </a:extLst>
                              </p:cNvPr>
                              <p:cNvSpPr/>
                              <p:nvPr/>
                            </p:nvSpPr>
                            <p:spPr>
                              <a:xfrm>
                                <a:off x="4457353" y="4702219"/>
                                <a:ext cx="10452" cy="10452"/>
                              </a:xfrm>
                              <a:custGeom>
                                <a:avLst/>
                                <a:gdLst>
                                  <a:gd name="connsiteX0" fmla="*/ 18615 w 10451"/>
                                  <a:gd name="connsiteY0" fmla="*/ 5748 h 0"/>
                                  <a:gd name="connsiteX1" fmla="*/ 17257 w 10451"/>
                                  <a:gd name="connsiteY1" fmla="*/ 6376 h 0"/>
                                  <a:gd name="connsiteX2" fmla="*/ 3147 w 10451"/>
                                  <a:gd name="connsiteY2" fmla="*/ 6376 h 0"/>
                                  <a:gd name="connsiteX3" fmla="*/ 1370 w 10451"/>
                                  <a:gd name="connsiteY3" fmla="*/ 5748 h 0"/>
                                  <a:gd name="connsiteX4" fmla="*/ 11 w 10451"/>
                                  <a:gd name="connsiteY4" fmla="*/ 627 h 0"/>
                                  <a:gd name="connsiteX5" fmla="*/ 1475 w 10451"/>
                                  <a:gd name="connsiteY5" fmla="*/ 0 h 0"/>
                                  <a:gd name="connsiteX6" fmla="*/ 15271 w 10451"/>
                                  <a:gd name="connsiteY6" fmla="*/ 0 h 0"/>
                                  <a:gd name="connsiteX7" fmla="*/ 17048 w 10451"/>
                                  <a:gd name="connsiteY7" fmla="*/ 627 h 0"/>
                                  <a:gd name="connsiteX8" fmla="*/ 18615 w 10451"/>
                                  <a:gd name="connsiteY8" fmla="*/ 5748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1">
                                    <a:moveTo>
                                      <a:pt x="18615" y="5748"/>
                                    </a:moveTo>
                                    <a:cubicBezTo>
                                      <a:pt x="18720" y="6062"/>
                                      <a:pt x="18093" y="6376"/>
                                      <a:pt x="17257" y="6376"/>
                                    </a:cubicBezTo>
                                    <a:lnTo>
                                      <a:pt x="3147" y="6376"/>
                                    </a:lnTo>
                                    <a:cubicBezTo>
                                      <a:pt x="2206" y="6376"/>
                                      <a:pt x="1475" y="6062"/>
                                      <a:pt x="1370" y="5748"/>
                                    </a:cubicBezTo>
                                    <a:lnTo>
                                      <a:pt x="11" y="627"/>
                                    </a:lnTo>
                                    <a:cubicBezTo>
                                      <a:pt x="-93" y="314"/>
                                      <a:pt x="534" y="0"/>
                                      <a:pt x="1475" y="0"/>
                                    </a:cubicBezTo>
                                    <a:lnTo>
                                      <a:pt x="15271" y="0"/>
                                    </a:lnTo>
                                    <a:cubicBezTo>
                                      <a:pt x="16107" y="0"/>
                                      <a:pt x="16943" y="209"/>
                                      <a:pt x="17048" y="627"/>
                                    </a:cubicBezTo>
                                    <a:lnTo>
                                      <a:pt x="18615" y="5748"/>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grpSp>
                        <p:sp>
                          <p:nvSpPr>
                            <p:cNvPr id="322" name="Freeform: Shape 321">
                              <a:extLst>
                                <a:ext uri="{FF2B5EF4-FFF2-40B4-BE49-F238E27FC236}">
                                  <a16:creationId xmlns:a16="http://schemas.microsoft.com/office/drawing/2014/main" id="{46E9F53E-A115-4BBE-A299-D00ACA2723C1}"/>
                                </a:ext>
                              </a:extLst>
                            </p:cNvPr>
                            <p:cNvSpPr/>
                            <p:nvPr/>
                          </p:nvSpPr>
                          <p:spPr>
                            <a:xfrm>
                              <a:off x="4478256" y="4702219"/>
                              <a:ext cx="20903" cy="10452"/>
                            </a:xfrm>
                            <a:custGeom>
                              <a:avLst/>
                              <a:gdLst>
                                <a:gd name="connsiteX0" fmla="*/ 30844 w 20903"/>
                                <a:gd name="connsiteY0" fmla="*/ 5748 h 0"/>
                                <a:gd name="connsiteX1" fmla="*/ 29485 w 20903"/>
                                <a:gd name="connsiteY1" fmla="*/ 6376 h 0"/>
                                <a:gd name="connsiteX2" fmla="*/ 3460 w 20903"/>
                                <a:gd name="connsiteY2" fmla="*/ 6376 h 0"/>
                                <a:gd name="connsiteX3" fmla="*/ 1684 w 20903"/>
                                <a:gd name="connsiteY3" fmla="*/ 5748 h 0"/>
                                <a:gd name="connsiteX4" fmla="*/ 11 w 20903"/>
                                <a:gd name="connsiteY4" fmla="*/ 627 h 0"/>
                                <a:gd name="connsiteX5" fmla="*/ 1370 w 20903"/>
                                <a:gd name="connsiteY5" fmla="*/ 0 h 0"/>
                                <a:gd name="connsiteX6" fmla="*/ 26977 w 20903"/>
                                <a:gd name="connsiteY6" fmla="*/ 0 h 0"/>
                                <a:gd name="connsiteX7" fmla="*/ 28754 w 20903"/>
                                <a:gd name="connsiteY7" fmla="*/ 627 h 0"/>
                                <a:gd name="connsiteX8" fmla="*/ 30844 w 20903"/>
                                <a:gd name="connsiteY8" fmla="*/ 5748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03">
                                  <a:moveTo>
                                    <a:pt x="30844" y="5748"/>
                                  </a:moveTo>
                                  <a:cubicBezTo>
                                    <a:pt x="30949" y="6062"/>
                                    <a:pt x="30321" y="6376"/>
                                    <a:pt x="29485" y="6376"/>
                                  </a:cubicBezTo>
                                  <a:lnTo>
                                    <a:pt x="3460" y="6376"/>
                                  </a:lnTo>
                                  <a:cubicBezTo>
                                    <a:pt x="2624" y="6376"/>
                                    <a:pt x="1788" y="6062"/>
                                    <a:pt x="1684" y="5748"/>
                                  </a:cubicBezTo>
                                  <a:lnTo>
                                    <a:pt x="11" y="627"/>
                                  </a:lnTo>
                                  <a:cubicBezTo>
                                    <a:pt x="-93" y="314"/>
                                    <a:pt x="534" y="0"/>
                                    <a:pt x="1370" y="0"/>
                                  </a:cubicBezTo>
                                  <a:lnTo>
                                    <a:pt x="26977" y="0"/>
                                  </a:lnTo>
                                  <a:cubicBezTo>
                                    <a:pt x="27813" y="0"/>
                                    <a:pt x="28649" y="209"/>
                                    <a:pt x="28754" y="627"/>
                                  </a:cubicBezTo>
                                  <a:lnTo>
                                    <a:pt x="30844" y="5748"/>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grpSp>
                      <p:sp>
                        <p:nvSpPr>
                          <p:cNvPr id="270" name="Freeform: Shape 269">
                            <a:extLst>
                              <a:ext uri="{FF2B5EF4-FFF2-40B4-BE49-F238E27FC236}">
                                <a16:creationId xmlns:a16="http://schemas.microsoft.com/office/drawing/2014/main" id="{6D08CA64-C5AF-4A6B-84F5-AFD1D372A52C}"/>
                              </a:ext>
                            </a:extLst>
                          </p:cNvPr>
                          <p:cNvSpPr/>
                          <p:nvPr/>
                        </p:nvSpPr>
                        <p:spPr>
                          <a:xfrm>
                            <a:off x="4462267" y="4739845"/>
                            <a:ext cx="10452" cy="10452"/>
                          </a:xfrm>
                          <a:custGeom>
                            <a:avLst/>
                            <a:gdLst>
                              <a:gd name="connsiteX0" fmla="*/ 17255 w 10451"/>
                              <a:gd name="connsiteY0" fmla="*/ 3136 h 0"/>
                              <a:gd name="connsiteX1" fmla="*/ 15583 w 10451"/>
                              <a:gd name="connsiteY1" fmla="*/ 3763 h 0"/>
                              <a:gd name="connsiteX2" fmla="*/ 2623 w 10451"/>
                              <a:gd name="connsiteY2" fmla="*/ 3763 h 0"/>
                              <a:gd name="connsiteX3" fmla="*/ 637 w 10451"/>
                              <a:gd name="connsiteY3" fmla="*/ 3136 h 0"/>
                              <a:gd name="connsiteX4" fmla="*/ 10 w 10451"/>
                              <a:gd name="connsiteY4" fmla="*/ 627 h 0"/>
                              <a:gd name="connsiteX5" fmla="*/ 1682 w 10451"/>
                              <a:gd name="connsiteY5" fmla="*/ 0 h 0"/>
                              <a:gd name="connsiteX6" fmla="*/ 14433 w 10451"/>
                              <a:gd name="connsiteY6" fmla="*/ 0 h 0"/>
                              <a:gd name="connsiteX7" fmla="*/ 16419 w 10451"/>
                              <a:gd name="connsiteY7" fmla="*/ 627 h 0"/>
                              <a:gd name="connsiteX8" fmla="*/ 17255 w 10451"/>
                              <a:gd name="connsiteY8" fmla="*/ 3136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1">
                                <a:moveTo>
                                  <a:pt x="17255" y="3136"/>
                                </a:moveTo>
                                <a:cubicBezTo>
                                  <a:pt x="17360" y="3449"/>
                                  <a:pt x="16628" y="3763"/>
                                  <a:pt x="15583" y="3763"/>
                                </a:cubicBezTo>
                                <a:lnTo>
                                  <a:pt x="2623" y="3763"/>
                                </a:lnTo>
                                <a:cubicBezTo>
                                  <a:pt x="1578" y="3763"/>
                                  <a:pt x="742" y="3449"/>
                                  <a:pt x="637" y="3136"/>
                                </a:cubicBezTo>
                                <a:lnTo>
                                  <a:pt x="10" y="627"/>
                                </a:lnTo>
                                <a:cubicBezTo>
                                  <a:pt x="-95" y="314"/>
                                  <a:pt x="637" y="0"/>
                                  <a:pt x="1682" y="0"/>
                                </a:cubicBezTo>
                                <a:lnTo>
                                  <a:pt x="14433" y="0"/>
                                </a:lnTo>
                                <a:cubicBezTo>
                                  <a:pt x="15374" y="0"/>
                                  <a:pt x="16315" y="314"/>
                                  <a:pt x="16419" y="627"/>
                                </a:cubicBezTo>
                                <a:lnTo>
                                  <a:pt x="17255" y="3136"/>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271" name="Freeform: Shape 270">
                            <a:extLst>
                              <a:ext uri="{FF2B5EF4-FFF2-40B4-BE49-F238E27FC236}">
                                <a16:creationId xmlns:a16="http://schemas.microsoft.com/office/drawing/2014/main" id="{D029A807-0916-46F3-A967-35B74CA41466}"/>
                              </a:ext>
                            </a:extLst>
                          </p:cNvPr>
                          <p:cNvSpPr/>
                          <p:nvPr/>
                        </p:nvSpPr>
                        <p:spPr>
                          <a:xfrm>
                            <a:off x="4481184" y="4737337"/>
                            <a:ext cx="20903" cy="10452"/>
                          </a:xfrm>
                          <a:custGeom>
                            <a:avLst/>
                            <a:gdLst>
                              <a:gd name="connsiteX0" fmla="*/ 17255 w 20903"/>
                              <a:gd name="connsiteY0" fmla="*/ 0 h 0"/>
                              <a:gd name="connsiteX1" fmla="*/ 1578 w 20903"/>
                              <a:gd name="connsiteY1" fmla="*/ 0 h 0"/>
                              <a:gd name="connsiteX2" fmla="*/ 10 w 20903"/>
                              <a:gd name="connsiteY2" fmla="*/ 627 h 0"/>
                              <a:gd name="connsiteX3" fmla="*/ 846 w 20903"/>
                              <a:gd name="connsiteY3" fmla="*/ 3136 h 0"/>
                              <a:gd name="connsiteX4" fmla="*/ 1473 w 20903"/>
                              <a:gd name="connsiteY4" fmla="*/ 5226 h 0"/>
                              <a:gd name="connsiteX5" fmla="*/ 1578 w 20903"/>
                              <a:gd name="connsiteY5" fmla="*/ 5539 h 0"/>
                              <a:gd name="connsiteX6" fmla="*/ 3564 w 20903"/>
                              <a:gd name="connsiteY6" fmla="*/ 6167 h 0"/>
                              <a:gd name="connsiteX7" fmla="*/ 19450 w 20903"/>
                              <a:gd name="connsiteY7" fmla="*/ 6167 h 0"/>
                              <a:gd name="connsiteX8" fmla="*/ 21018 w 20903"/>
                              <a:gd name="connsiteY8" fmla="*/ 5539 h 0"/>
                              <a:gd name="connsiteX9" fmla="*/ 20913 w 20903"/>
                              <a:gd name="connsiteY9" fmla="*/ 5226 h 0"/>
                              <a:gd name="connsiteX10" fmla="*/ 20077 w 20903"/>
                              <a:gd name="connsiteY10" fmla="*/ 3136 h 0"/>
                              <a:gd name="connsiteX11" fmla="*/ 19137 w 20903"/>
                              <a:gd name="connsiteY11" fmla="*/ 627 h 0"/>
                              <a:gd name="connsiteX12" fmla="*/ 17255 w 20903"/>
                              <a:gd name="connsiteY12"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903">
                                <a:moveTo>
                                  <a:pt x="17255" y="0"/>
                                </a:moveTo>
                                <a:lnTo>
                                  <a:pt x="1578" y="0"/>
                                </a:lnTo>
                                <a:cubicBezTo>
                                  <a:pt x="637" y="0"/>
                                  <a:pt x="-95" y="314"/>
                                  <a:pt x="10" y="627"/>
                                </a:cubicBezTo>
                                <a:lnTo>
                                  <a:pt x="846" y="3136"/>
                                </a:lnTo>
                                <a:lnTo>
                                  <a:pt x="1473" y="5226"/>
                                </a:lnTo>
                                <a:lnTo>
                                  <a:pt x="1578" y="5539"/>
                                </a:lnTo>
                                <a:cubicBezTo>
                                  <a:pt x="1682" y="5853"/>
                                  <a:pt x="2623" y="6167"/>
                                  <a:pt x="3564" y="6167"/>
                                </a:cubicBezTo>
                                <a:lnTo>
                                  <a:pt x="19450" y="6167"/>
                                </a:lnTo>
                                <a:cubicBezTo>
                                  <a:pt x="20495" y="6167"/>
                                  <a:pt x="21227" y="5853"/>
                                  <a:pt x="21018" y="5539"/>
                                </a:cubicBezTo>
                                <a:lnTo>
                                  <a:pt x="20913" y="5226"/>
                                </a:lnTo>
                                <a:lnTo>
                                  <a:pt x="20077" y="3136"/>
                                </a:lnTo>
                                <a:lnTo>
                                  <a:pt x="19137" y="627"/>
                                </a:lnTo>
                                <a:cubicBezTo>
                                  <a:pt x="19137" y="314"/>
                                  <a:pt x="18300" y="0"/>
                                  <a:pt x="17255" y="0"/>
                                </a:cubicBez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272" name="Freeform: Shape 271">
                            <a:extLst>
                              <a:ext uri="{FF2B5EF4-FFF2-40B4-BE49-F238E27FC236}">
                                <a16:creationId xmlns:a16="http://schemas.microsoft.com/office/drawing/2014/main" id="{7B858FF2-CAD6-4E30-A938-0F8D032367A6}"/>
                              </a:ext>
                            </a:extLst>
                          </p:cNvPr>
                          <p:cNvSpPr/>
                          <p:nvPr/>
                        </p:nvSpPr>
                        <p:spPr>
                          <a:xfrm>
                            <a:off x="4504596" y="4739845"/>
                            <a:ext cx="10452" cy="10452"/>
                          </a:xfrm>
                          <a:custGeom>
                            <a:avLst/>
                            <a:gdLst>
                              <a:gd name="connsiteX0" fmla="*/ 17464 w 10451"/>
                              <a:gd name="connsiteY0" fmla="*/ 3136 h 0"/>
                              <a:gd name="connsiteX1" fmla="*/ 15897 w 10451"/>
                              <a:gd name="connsiteY1" fmla="*/ 3763 h 0"/>
                              <a:gd name="connsiteX2" fmla="*/ 3041 w 10451"/>
                              <a:gd name="connsiteY2" fmla="*/ 3763 h 0"/>
                              <a:gd name="connsiteX3" fmla="*/ 951 w 10451"/>
                              <a:gd name="connsiteY3" fmla="*/ 3136 h 0"/>
                              <a:gd name="connsiteX4" fmla="*/ 10 w 10451"/>
                              <a:gd name="connsiteY4" fmla="*/ 627 h 0"/>
                              <a:gd name="connsiteX5" fmla="*/ 1578 w 10451"/>
                              <a:gd name="connsiteY5" fmla="*/ 0 h 0"/>
                              <a:gd name="connsiteX6" fmla="*/ 14329 w 10451"/>
                              <a:gd name="connsiteY6" fmla="*/ 0 h 0"/>
                              <a:gd name="connsiteX7" fmla="*/ 16419 w 10451"/>
                              <a:gd name="connsiteY7" fmla="*/ 627 h 0"/>
                              <a:gd name="connsiteX8" fmla="*/ 17464 w 10451"/>
                              <a:gd name="connsiteY8" fmla="*/ 3136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1">
                                <a:moveTo>
                                  <a:pt x="17464" y="3136"/>
                                </a:moveTo>
                                <a:cubicBezTo>
                                  <a:pt x="17569" y="3449"/>
                                  <a:pt x="16942" y="3763"/>
                                  <a:pt x="15897" y="3763"/>
                                </a:cubicBezTo>
                                <a:lnTo>
                                  <a:pt x="3041" y="3763"/>
                                </a:lnTo>
                                <a:cubicBezTo>
                                  <a:pt x="1996" y="3763"/>
                                  <a:pt x="1160" y="3449"/>
                                  <a:pt x="951" y="3136"/>
                                </a:cubicBezTo>
                                <a:lnTo>
                                  <a:pt x="10" y="627"/>
                                </a:lnTo>
                                <a:cubicBezTo>
                                  <a:pt x="-95" y="314"/>
                                  <a:pt x="637" y="0"/>
                                  <a:pt x="1578" y="0"/>
                                </a:cubicBezTo>
                                <a:lnTo>
                                  <a:pt x="14329" y="0"/>
                                </a:lnTo>
                                <a:cubicBezTo>
                                  <a:pt x="15374" y="0"/>
                                  <a:pt x="16210" y="314"/>
                                  <a:pt x="16419" y="627"/>
                                </a:cubicBezTo>
                                <a:lnTo>
                                  <a:pt x="17464" y="3136"/>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273" name="Freeform: Shape 272">
                            <a:extLst>
                              <a:ext uri="{FF2B5EF4-FFF2-40B4-BE49-F238E27FC236}">
                                <a16:creationId xmlns:a16="http://schemas.microsoft.com/office/drawing/2014/main" id="{2E178B89-08A7-4489-8720-61A8649FEC35}"/>
                              </a:ext>
                            </a:extLst>
                          </p:cNvPr>
                          <p:cNvSpPr/>
                          <p:nvPr/>
                        </p:nvSpPr>
                        <p:spPr>
                          <a:xfrm>
                            <a:off x="4204187" y="4737337"/>
                            <a:ext cx="10452" cy="10452"/>
                          </a:xfrm>
                          <a:custGeom>
                            <a:avLst/>
                            <a:gdLst>
                              <a:gd name="connsiteX0" fmla="*/ 18849 w 10451"/>
                              <a:gd name="connsiteY0" fmla="*/ 5748 h 0"/>
                              <a:gd name="connsiteX1" fmla="*/ 16863 w 10451"/>
                              <a:gd name="connsiteY1" fmla="*/ 6271 h 0"/>
                              <a:gd name="connsiteX2" fmla="*/ 1499 w 10451"/>
                              <a:gd name="connsiteY2" fmla="*/ 6271 h 0"/>
                              <a:gd name="connsiteX3" fmla="*/ 36 w 10451"/>
                              <a:gd name="connsiteY3" fmla="*/ 5748 h 0"/>
                              <a:gd name="connsiteX4" fmla="*/ 2231 w 10451"/>
                              <a:gd name="connsiteY4" fmla="*/ 627 h 0"/>
                              <a:gd name="connsiteX5" fmla="*/ 4217 w 10451"/>
                              <a:gd name="connsiteY5" fmla="*/ 0 h 0"/>
                              <a:gd name="connsiteX6" fmla="*/ 19267 w 10451"/>
                              <a:gd name="connsiteY6" fmla="*/ 0 h 0"/>
                              <a:gd name="connsiteX7" fmla="*/ 20730 w 10451"/>
                              <a:gd name="connsiteY7" fmla="*/ 627 h 0"/>
                              <a:gd name="connsiteX8" fmla="*/ 18849 w 10451"/>
                              <a:gd name="connsiteY8" fmla="*/ 5748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1">
                                <a:moveTo>
                                  <a:pt x="18849" y="5748"/>
                                </a:moveTo>
                                <a:cubicBezTo>
                                  <a:pt x="18745" y="6062"/>
                                  <a:pt x="17804" y="6271"/>
                                  <a:pt x="16863" y="6271"/>
                                </a:cubicBezTo>
                                <a:lnTo>
                                  <a:pt x="1499" y="6271"/>
                                </a:lnTo>
                                <a:cubicBezTo>
                                  <a:pt x="559" y="6271"/>
                                  <a:pt x="-173" y="6062"/>
                                  <a:pt x="36" y="5748"/>
                                </a:cubicBezTo>
                                <a:lnTo>
                                  <a:pt x="2231" y="627"/>
                                </a:lnTo>
                                <a:cubicBezTo>
                                  <a:pt x="2335" y="314"/>
                                  <a:pt x="3276" y="0"/>
                                  <a:pt x="4217" y="0"/>
                                </a:cubicBezTo>
                                <a:lnTo>
                                  <a:pt x="19267" y="0"/>
                                </a:lnTo>
                                <a:cubicBezTo>
                                  <a:pt x="20208" y="0"/>
                                  <a:pt x="20939" y="314"/>
                                  <a:pt x="20730" y="627"/>
                                </a:cubicBezTo>
                                <a:lnTo>
                                  <a:pt x="18849" y="5748"/>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grpSp>
                        <p:nvGrpSpPr>
                          <p:cNvPr id="274" name="Graphic 254">
                            <a:extLst>
                              <a:ext uri="{FF2B5EF4-FFF2-40B4-BE49-F238E27FC236}">
                                <a16:creationId xmlns:a16="http://schemas.microsoft.com/office/drawing/2014/main" id="{B982E983-4795-421D-B7AA-D22E4B087C1B}"/>
                              </a:ext>
                            </a:extLst>
                          </p:cNvPr>
                          <p:cNvGrpSpPr/>
                          <p:nvPr/>
                        </p:nvGrpSpPr>
                        <p:grpSpPr>
                          <a:xfrm>
                            <a:off x="4258876" y="4728558"/>
                            <a:ext cx="198583" cy="10452"/>
                            <a:chOff x="4258876" y="4728558"/>
                            <a:chExt cx="198583" cy="10452"/>
                          </a:xfrm>
                          <a:solidFill>
                            <a:srgbClr val="300B48"/>
                          </a:solidFill>
                        </p:grpSpPr>
                        <p:sp>
                          <p:nvSpPr>
                            <p:cNvPr id="312" name="Freeform: Shape 311">
                              <a:extLst>
                                <a:ext uri="{FF2B5EF4-FFF2-40B4-BE49-F238E27FC236}">
                                  <a16:creationId xmlns:a16="http://schemas.microsoft.com/office/drawing/2014/main" id="{7C750E59-1025-46F1-874E-7BEA3870D373}"/>
                                </a:ext>
                              </a:extLst>
                            </p:cNvPr>
                            <p:cNvSpPr/>
                            <p:nvPr/>
                          </p:nvSpPr>
                          <p:spPr>
                            <a:xfrm>
                              <a:off x="4258876" y="4728558"/>
                              <a:ext cx="10452" cy="10452"/>
                            </a:xfrm>
                            <a:custGeom>
                              <a:avLst/>
                              <a:gdLst>
                                <a:gd name="connsiteX0" fmla="*/ 18510 w 10451"/>
                                <a:gd name="connsiteY0" fmla="*/ 5748 h 0"/>
                                <a:gd name="connsiteX1" fmla="*/ 16628 w 10451"/>
                                <a:gd name="connsiteY1" fmla="*/ 6271 h 0"/>
                                <a:gd name="connsiteX2" fmla="*/ 1578 w 10451"/>
                                <a:gd name="connsiteY2" fmla="*/ 6271 h 0"/>
                                <a:gd name="connsiteX3" fmla="*/ 10 w 10451"/>
                                <a:gd name="connsiteY3" fmla="*/ 5748 h 0"/>
                                <a:gd name="connsiteX4" fmla="*/ 1473 w 10451"/>
                                <a:gd name="connsiteY4" fmla="*/ 627 h 0"/>
                                <a:gd name="connsiteX5" fmla="*/ 3355 w 10451"/>
                                <a:gd name="connsiteY5" fmla="*/ 0 h 0"/>
                                <a:gd name="connsiteX6" fmla="*/ 18091 w 10451"/>
                                <a:gd name="connsiteY6" fmla="*/ 0 h 0"/>
                                <a:gd name="connsiteX7" fmla="*/ 19659 w 10451"/>
                                <a:gd name="connsiteY7" fmla="*/ 627 h 0"/>
                                <a:gd name="connsiteX8" fmla="*/ 18510 w 10451"/>
                                <a:gd name="connsiteY8" fmla="*/ 5748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1">
                                  <a:moveTo>
                                    <a:pt x="18510" y="5748"/>
                                  </a:moveTo>
                                  <a:cubicBezTo>
                                    <a:pt x="18405" y="6062"/>
                                    <a:pt x="17569" y="6271"/>
                                    <a:pt x="16628" y="6271"/>
                                  </a:cubicBezTo>
                                  <a:lnTo>
                                    <a:pt x="1578" y="6271"/>
                                  </a:lnTo>
                                  <a:cubicBezTo>
                                    <a:pt x="637" y="6271"/>
                                    <a:pt x="-95" y="6062"/>
                                    <a:pt x="10" y="5748"/>
                                  </a:cubicBezTo>
                                  <a:lnTo>
                                    <a:pt x="1473" y="627"/>
                                  </a:lnTo>
                                  <a:cubicBezTo>
                                    <a:pt x="1578" y="314"/>
                                    <a:pt x="2414" y="0"/>
                                    <a:pt x="3355" y="0"/>
                                  </a:cubicBezTo>
                                  <a:lnTo>
                                    <a:pt x="18091" y="0"/>
                                  </a:lnTo>
                                  <a:cubicBezTo>
                                    <a:pt x="19032" y="0"/>
                                    <a:pt x="19659" y="314"/>
                                    <a:pt x="19659" y="627"/>
                                  </a:cubicBezTo>
                                  <a:lnTo>
                                    <a:pt x="18510" y="5748"/>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313" name="Freeform: Shape 312">
                              <a:extLst>
                                <a:ext uri="{FF2B5EF4-FFF2-40B4-BE49-F238E27FC236}">
                                  <a16:creationId xmlns:a16="http://schemas.microsoft.com/office/drawing/2014/main" id="{AEF0ABC8-08EE-4132-90F1-B75011984EBB}"/>
                                </a:ext>
                              </a:extLst>
                            </p:cNvPr>
                            <p:cNvSpPr/>
                            <p:nvPr/>
                          </p:nvSpPr>
                          <p:spPr>
                            <a:xfrm>
                              <a:off x="4282392" y="4728558"/>
                              <a:ext cx="10452" cy="10452"/>
                            </a:xfrm>
                            <a:custGeom>
                              <a:avLst/>
                              <a:gdLst>
                                <a:gd name="connsiteX0" fmla="*/ 18405 w 10451"/>
                                <a:gd name="connsiteY0" fmla="*/ 5748 h 0"/>
                                <a:gd name="connsiteX1" fmla="*/ 16628 w 10451"/>
                                <a:gd name="connsiteY1" fmla="*/ 6271 h 0"/>
                                <a:gd name="connsiteX2" fmla="*/ 1578 w 10451"/>
                                <a:gd name="connsiteY2" fmla="*/ 6271 h 0"/>
                                <a:gd name="connsiteX3" fmla="*/ 10 w 10451"/>
                                <a:gd name="connsiteY3" fmla="*/ 5748 h 0"/>
                                <a:gd name="connsiteX4" fmla="*/ 1160 w 10451"/>
                                <a:gd name="connsiteY4" fmla="*/ 627 h 0"/>
                                <a:gd name="connsiteX5" fmla="*/ 2936 w 10451"/>
                                <a:gd name="connsiteY5" fmla="*/ 0 h 0"/>
                                <a:gd name="connsiteX6" fmla="*/ 17673 w 10451"/>
                                <a:gd name="connsiteY6" fmla="*/ 0 h 0"/>
                                <a:gd name="connsiteX7" fmla="*/ 19241 w 10451"/>
                                <a:gd name="connsiteY7" fmla="*/ 627 h 0"/>
                                <a:gd name="connsiteX8" fmla="*/ 18405 w 10451"/>
                                <a:gd name="connsiteY8" fmla="*/ 5748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1">
                                  <a:moveTo>
                                    <a:pt x="18405" y="5748"/>
                                  </a:moveTo>
                                  <a:cubicBezTo>
                                    <a:pt x="18300" y="6062"/>
                                    <a:pt x="17569" y="6271"/>
                                    <a:pt x="16628" y="6271"/>
                                  </a:cubicBezTo>
                                  <a:lnTo>
                                    <a:pt x="1578" y="6271"/>
                                  </a:lnTo>
                                  <a:cubicBezTo>
                                    <a:pt x="637" y="6271"/>
                                    <a:pt x="-95" y="6062"/>
                                    <a:pt x="10" y="5748"/>
                                  </a:cubicBezTo>
                                  <a:lnTo>
                                    <a:pt x="1160" y="627"/>
                                  </a:lnTo>
                                  <a:cubicBezTo>
                                    <a:pt x="1264" y="314"/>
                                    <a:pt x="1996" y="0"/>
                                    <a:pt x="2936" y="0"/>
                                  </a:cubicBezTo>
                                  <a:lnTo>
                                    <a:pt x="17673" y="0"/>
                                  </a:lnTo>
                                  <a:cubicBezTo>
                                    <a:pt x="18614" y="0"/>
                                    <a:pt x="19346" y="314"/>
                                    <a:pt x="19241" y="627"/>
                                  </a:cubicBezTo>
                                  <a:lnTo>
                                    <a:pt x="18405" y="5748"/>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314" name="Freeform: Shape 313">
                              <a:extLst>
                                <a:ext uri="{FF2B5EF4-FFF2-40B4-BE49-F238E27FC236}">
                                  <a16:creationId xmlns:a16="http://schemas.microsoft.com/office/drawing/2014/main" id="{068D7E54-4B87-4C7C-AC10-763F07345406}"/>
                                </a:ext>
                              </a:extLst>
                            </p:cNvPr>
                            <p:cNvSpPr/>
                            <p:nvPr/>
                          </p:nvSpPr>
                          <p:spPr>
                            <a:xfrm>
                              <a:off x="4305909" y="4728558"/>
                              <a:ext cx="10452" cy="10452"/>
                            </a:xfrm>
                            <a:custGeom>
                              <a:avLst/>
                              <a:gdLst>
                                <a:gd name="connsiteX0" fmla="*/ 18300 w 10451"/>
                                <a:gd name="connsiteY0" fmla="*/ 5748 h 0"/>
                                <a:gd name="connsiteX1" fmla="*/ 16524 w 10451"/>
                                <a:gd name="connsiteY1" fmla="*/ 6271 h 0"/>
                                <a:gd name="connsiteX2" fmla="*/ 1578 w 10451"/>
                                <a:gd name="connsiteY2" fmla="*/ 6271 h 0"/>
                                <a:gd name="connsiteX3" fmla="*/ 10 w 10451"/>
                                <a:gd name="connsiteY3" fmla="*/ 5748 h 0"/>
                                <a:gd name="connsiteX4" fmla="*/ 846 w 10451"/>
                                <a:gd name="connsiteY4" fmla="*/ 627 h 0"/>
                                <a:gd name="connsiteX5" fmla="*/ 2623 w 10451"/>
                                <a:gd name="connsiteY5" fmla="*/ 0 h 0"/>
                                <a:gd name="connsiteX6" fmla="*/ 17360 w 10451"/>
                                <a:gd name="connsiteY6" fmla="*/ 0 h 0"/>
                                <a:gd name="connsiteX7" fmla="*/ 19032 w 10451"/>
                                <a:gd name="connsiteY7" fmla="*/ 314 h 0"/>
                                <a:gd name="connsiteX8" fmla="*/ 18300 w 10451"/>
                                <a:gd name="connsiteY8" fmla="*/ 5748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1">
                                  <a:moveTo>
                                    <a:pt x="18300" y="5748"/>
                                  </a:moveTo>
                                  <a:cubicBezTo>
                                    <a:pt x="18300" y="6062"/>
                                    <a:pt x="17464" y="6271"/>
                                    <a:pt x="16524" y="6271"/>
                                  </a:cubicBezTo>
                                  <a:lnTo>
                                    <a:pt x="1578" y="6271"/>
                                  </a:lnTo>
                                  <a:cubicBezTo>
                                    <a:pt x="637" y="6271"/>
                                    <a:pt x="-95" y="6062"/>
                                    <a:pt x="10" y="5748"/>
                                  </a:cubicBezTo>
                                  <a:lnTo>
                                    <a:pt x="846" y="627"/>
                                  </a:lnTo>
                                  <a:cubicBezTo>
                                    <a:pt x="846" y="627"/>
                                    <a:pt x="1682" y="0"/>
                                    <a:pt x="2623" y="0"/>
                                  </a:cubicBezTo>
                                  <a:lnTo>
                                    <a:pt x="17360" y="0"/>
                                  </a:lnTo>
                                  <a:cubicBezTo>
                                    <a:pt x="18300" y="0"/>
                                    <a:pt x="19032" y="314"/>
                                    <a:pt x="19032" y="314"/>
                                  </a:cubicBezTo>
                                  <a:lnTo>
                                    <a:pt x="18300" y="5748"/>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315" name="Freeform: Shape 314">
                              <a:extLst>
                                <a:ext uri="{FF2B5EF4-FFF2-40B4-BE49-F238E27FC236}">
                                  <a16:creationId xmlns:a16="http://schemas.microsoft.com/office/drawing/2014/main" id="{7384BB6E-F7DC-46E6-AE46-213D3F388232}"/>
                                </a:ext>
                              </a:extLst>
                            </p:cNvPr>
                            <p:cNvSpPr/>
                            <p:nvPr/>
                          </p:nvSpPr>
                          <p:spPr>
                            <a:xfrm>
                              <a:off x="4329226" y="4728558"/>
                              <a:ext cx="10452" cy="10452"/>
                            </a:xfrm>
                            <a:custGeom>
                              <a:avLst/>
                              <a:gdLst>
                                <a:gd name="connsiteX0" fmla="*/ 18500 w 10451"/>
                                <a:gd name="connsiteY0" fmla="*/ 5748 h 0"/>
                                <a:gd name="connsiteX1" fmla="*/ 16723 w 10451"/>
                                <a:gd name="connsiteY1" fmla="*/ 6271 h 0"/>
                                <a:gd name="connsiteX2" fmla="*/ 1672 w 10451"/>
                                <a:gd name="connsiteY2" fmla="*/ 6271 h 0"/>
                                <a:gd name="connsiteX3" fmla="*/ 0 w 10451"/>
                                <a:gd name="connsiteY3" fmla="*/ 5748 h 0"/>
                                <a:gd name="connsiteX4" fmla="*/ 418 w 10451"/>
                                <a:gd name="connsiteY4" fmla="*/ 627 h 0"/>
                                <a:gd name="connsiteX5" fmla="*/ 2195 w 10451"/>
                                <a:gd name="connsiteY5" fmla="*/ 0 h 0"/>
                                <a:gd name="connsiteX6" fmla="*/ 16932 w 10451"/>
                                <a:gd name="connsiteY6" fmla="*/ 0 h 0"/>
                                <a:gd name="connsiteX7" fmla="*/ 18604 w 10451"/>
                                <a:gd name="connsiteY7" fmla="*/ 314 h 0"/>
                                <a:gd name="connsiteX8" fmla="*/ 18500 w 10451"/>
                                <a:gd name="connsiteY8" fmla="*/ 5748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1">
                                  <a:moveTo>
                                    <a:pt x="18500" y="5748"/>
                                  </a:moveTo>
                                  <a:cubicBezTo>
                                    <a:pt x="18500" y="6062"/>
                                    <a:pt x="17663" y="6271"/>
                                    <a:pt x="16723" y="6271"/>
                                  </a:cubicBezTo>
                                  <a:lnTo>
                                    <a:pt x="1672" y="6271"/>
                                  </a:lnTo>
                                  <a:cubicBezTo>
                                    <a:pt x="732" y="6271"/>
                                    <a:pt x="0" y="6062"/>
                                    <a:pt x="0" y="5748"/>
                                  </a:cubicBezTo>
                                  <a:lnTo>
                                    <a:pt x="418" y="627"/>
                                  </a:lnTo>
                                  <a:cubicBezTo>
                                    <a:pt x="418" y="314"/>
                                    <a:pt x="1254" y="0"/>
                                    <a:pt x="2195" y="0"/>
                                  </a:cubicBezTo>
                                  <a:lnTo>
                                    <a:pt x="16932" y="0"/>
                                  </a:lnTo>
                                  <a:cubicBezTo>
                                    <a:pt x="17872" y="0"/>
                                    <a:pt x="18604" y="314"/>
                                    <a:pt x="18604" y="314"/>
                                  </a:cubicBezTo>
                                  <a:lnTo>
                                    <a:pt x="18500" y="5748"/>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316" name="Freeform: Shape 315">
                              <a:extLst>
                                <a:ext uri="{FF2B5EF4-FFF2-40B4-BE49-F238E27FC236}">
                                  <a16:creationId xmlns:a16="http://schemas.microsoft.com/office/drawing/2014/main" id="{F7C0E6B7-6F29-486E-BBB9-A0FFC9E82FB9}"/>
                                </a:ext>
                              </a:extLst>
                            </p:cNvPr>
                            <p:cNvSpPr/>
                            <p:nvPr/>
                          </p:nvSpPr>
                          <p:spPr>
                            <a:xfrm>
                              <a:off x="4352742" y="4728558"/>
                              <a:ext cx="10452" cy="10452"/>
                            </a:xfrm>
                            <a:custGeom>
                              <a:avLst/>
                              <a:gdLst>
                                <a:gd name="connsiteX0" fmla="*/ 18395 w 10451"/>
                                <a:gd name="connsiteY0" fmla="*/ 5748 h 0"/>
                                <a:gd name="connsiteX1" fmla="*/ 16723 w 10451"/>
                                <a:gd name="connsiteY1" fmla="*/ 6271 h 0"/>
                                <a:gd name="connsiteX2" fmla="*/ 1672 w 10451"/>
                                <a:gd name="connsiteY2" fmla="*/ 6271 h 0"/>
                                <a:gd name="connsiteX3" fmla="*/ 0 w 10451"/>
                                <a:gd name="connsiteY3" fmla="*/ 5748 h 0"/>
                                <a:gd name="connsiteX4" fmla="*/ 105 w 10451"/>
                                <a:gd name="connsiteY4" fmla="*/ 627 h 0"/>
                                <a:gd name="connsiteX5" fmla="*/ 1777 w 10451"/>
                                <a:gd name="connsiteY5" fmla="*/ 0 h 0"/>
                                <a:gd name="connsiteX6" fmla="*/ 16514 w 10451"/>
                                <a:gd name="connsiteY6" fmla="*/ 0 h 0"/>
                                <a:gd name="connsiteX7" fmla="*/ 18186 w 10451"/>
                                <a:gd name="connsiteY7" fmla="*/ 314 h 0"/>
                                <a:gd name="connsiteX8" fmla="*/ 18395 w 10451"/>
                                <a:gd name="connsiteY8" fmla="*/ 5748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1">
                                  <a:moveTo>
                                    <a:pt x="18395" y="5748"/>
                                  </a:moveTo>
                                  <a:cubicBezTo>
                                    <a:pt x="18395" y="6062"/>
                                    <a:pt x="17663" y="6271"/>
                                    <a:pt x="16723" y="6271"/>
                                  </a:cubicBezTo>
                                  <a:lnTo>
                                    <a:pt x="1672" y="6271"/>
                                  </a:lnTo>
                                  <a:cubicBezTo>
                                    <a:pt x="732" y="6271"/>
                                    <a:pt x="0" y="6062"/>
                                    <a:pt x="0" y="5748"/>
                                  </a:cubicBezTo>
                                  <a:lnTo>
                                    <a:pt x="105" y="627"/>
                                  </a:lnTo>
                                  <a:cubicBezTo>
                                    <a:pt x="105" y="627"/>
                                    <a:pt x="836" y="0"/>
                                    <a:pt x="1777" y="0"/>
                                  </a:cubicBezTo>
                                  <a:lnTo>
                                    <a:pt x="16514" y="0"/>
                                  </a:lnTo>
                                  <a:cubicBezTo>
                                    <a:pt x="17454" y="0"/>
                                    <a:pt x="18186" y="314"/>
                                    <a:pt x="18186" y="314"/>
                                  </a:cubicBezTo>
                                  <a:lnTo>
                                    <a:pt x="18395" y="5748"/>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317" name="Freeform: Shape 316">
                              <a:extLst>
                                <a:ext uri="{FF2B5EF4-FFF2-40B4-BE49-F238E27FC236}">
                                  <a16:creationId xmlns:a16="http://schemas.microsoft.com/office/drawing/2014/main" id="{D490A7F7-2AC4-4014-A371-4401A89FD69F}"/>
                                </a:ext>
                              </a:extLst>
                            </p:cNvPr>
                            <p:cNvSpPr/>
                            <p:nvPr/>
                          </p:nvSpPr>
                          <p:spPr>
                            <a:xfrm>
                              <a:off x="4375945" y="4728558"/>
                              <a:ext cx="10452" cy="10452"/>
                            </a:xfrm>
                            <a:custGeom>
                              <a:avLst/>
                              <a:gdLst>
                                <a:gd name="connsiteX0" fmla="*/ 18604 w 10451"/>
                                <a:gd name="connsiteY0" fmla="*/ 5748 h 0"/>
                                <a:gd name="connsiteX1" fmla="*/ 16932 w 10451"/>
                                <a:gd name="connsiteY1" fmla="*/ 6271 h 0"/>
                                <a:gd name="connsiteX2" fmla="*/ 1986 w 10451"/>
                                <a:gd name="connsiteY2" fmla="*/ 6271 h 0"/>
                                <a:gd name="connsiteX3" fmla="*/ 209 w 10451"/>
                                <a:gd name="connsiteY3" fmla="*/ 5748 h 0"/>
                                <a:gd name="connsiteX4" fmla="*/ 0 w 10451"/>
                                <a:gd name="connsiteY4" fmla="*/ 627 h 0"/>
                                <a:gd name="connsiteX5" fmla="*/ 1672 w 10451"/>
                                <a:gd name="connsiteY5" fmla="*/ 0 h 0"/>
                                <a:gd name="connsiteX6" fmla="*/ 16409 w 10451"/>
                                <a:gd name="connsiteY6" fmla="*/ 0 h 0"/>
                                <a:gd name="connsiteX7" fmla="*/ 18081 w 10451"/>
                                <a:gd name="connsiteY7" fmla="*/ 314 h 0"/>
                                <a:gd name="connsiteX8" fmla="*/ 18604 w 10451"/>
                                <a:gd name="connsiteY8" fmla="*/ 5748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1">
                                  <a:moveTo>
                                    <a:pt x="18604" y="5748"/>
                                  </a:moveTo>
                                  <a:cubicBezTo>
                                    <a:pt x="18604" y="6062"/>
                                    <a:pt x="17872" y="6271"/>
                                    <a:pt x="16932" y="6271"/>
                                  </a:cubicBezTo>
                                  <a:lnTo>
                                    <a:pt x="1986" y="6271"/>
                                  </a:lnTo>
                                  <a:cubicBezTo>
                                    <a:pt x="1045" y="6271"/>
                                    <a:pt x="314" y="6062"/>
                                    <a:pt x="209" y="5748"/>
                                  </a:cubicBezTo>
                                  <a:lnTo>
                                    <a:pt x="0" y="627"/>
                                  </a:lnTo>
                                  <a:cubicBezTo>
                                    <a:pt x="0" y="314"/>
                                    <a:pt x="732" y="0"/>
                                    <a:pt x="1672" y="0"/>
                                  </a:cubicBezTo>
                                  <a:lnTo>
                                    <a:pt x="16409" y="0"/>
                                  </a:lnTo>
                                  <a:cubicBezTo>
                                    <a:pt x="17350" y="0"/>
                                    <a:pt x="18081" y="314"/>
                                    <a:pt x="18081" y="314"/>
                                  </a:cubicBezTo>
                                  <a:lnTo>
                                    <a:pt x="18604" y="5748"/>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318" name="Freeform: Shape 317">
                              <a:extLst>
                                <a:ext uri="{FF2B5EF4-FFF2-40B4-BE49-F238E27FC236}">
                                  <a16:creationId xmlns:a16="http://schemas.microsoft.com/office/drawing/2014/main" id="{50D2B457-15EF-4172-8461-CB791CB1D177}"/>
                                </a:ext>
                              </a:extLst>
                            </p:cNvPr>
                            <p:cNvSpPr/>
                            <p:nvPr/>
                          </p:nvSpPr>
                          <p:spPr>
                            <a:xfrm>
                              <a:off x="4399044" y="4728558"/>
                              <a:ext cx="10452" cy="10452"/>
                            </a:xfrm>
                            <a:custGeom>
                              <a:avLst/>
                              <a:gdLst>
                                <a:gd name="connsiteX0" fmla="*/ 18918 w 10451"/>
                                <a:gd name="connsiteY0" fmla="*/ 5748 h 0"/>
                                <a:gd name="connsiteX1" fmla="*/ 17245 w 10451"/>
                                <a:gd name="connsiteY1" fmla="*/ 6271 h 0"/>
                                <a:gd name="connsiteX2" fmla="*/ 2299 w 10451"/>
                                <a:gd name="connsiteY2" fmla="*/ 6271 h 0"/>
                                <a:gd name="connsiteX3" fmla="*/ 523 w 10451"/>
                                <a:gd name="connsiteY3" fmla="*/ 5748 h 0"/>
                                <a:gd name="connsiteX4" fmla="*/ 0 w 10451"/>
                                <a:gd name="connsiteY4" fmla="*/ 627 h 0"/>
                                <a:gd name="connsiteX5" fmla="*/ 1568 w 10451"/>
                                <a:gd name="connsiteY5" fmla="*/ 0 h 0"/>
                                <a:gd name="connsiteX6" fmla="*/ 16305 w 10451"/>
                                <a:gd name="connsiteY6" fmla="*/ 0 h 0"/>
                                <a:gd name="connsiteX7" fmla="*/ 18081 w 10451"/>
                                <a:gd name="connsiteY7" fmla="*/ 627 h 0"/>
                                <a:gd name="connsiteX8" fmla="*/ 18918 w 10451"/>
                                <a:gd name="connsiteY8" fmla="*/ 5748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1">
                                  <a:moveTo>
                                    <a:pt x="18918" y="5748"/>
                                  </a:moveTo>
                                  <a:cubicBezTo>
                                    <a:pt x="18918" y="6062"/>
                                    <a:pt x="18186" y="6271"/>
                                    <a:pt x="17245" y="6271"/>
                                  </a:cubicBezTo>
                                  <a:lnTo>
                                    <a:pt x="2299" y="6271"/>
                                  </a:lnTo>
                                  <a:cubicBezTo>
                                    <a:pt x="1359" y="6271"/>
                                    <a:pt x="523" y="6062"/>
                                    <a:pt x="523" y="5748"/>
                                  </a:cubicBezTo>
                                  <a:lnTo>
                                    <a:pt x="0" y="627"/>
                                  </a:lnTo>
                                  <a:cubicBezTo>
                                    <a:pt x="0" y="627"/>
                                    <a:pt x="732" y="0"/>
                                    <a:pt x="1568" y="0"/>
                                  </a:cubicBezTo>
                                  <a:lnTo>
                                    <a:pt x="16305" y="0"/>
                                  </a:lnTo>
                                  <a:cubicBezTo>
                                    <a:pt x="17245" y="0"/>
                                    <a:pt x="18081" y="314"/>
                                    <a:pt x="18081" y="627"/>
                                  </a:cubicBezTo>
                                  <a:lnTo>
                                    <a:pt x="18918" y="5748"/>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319" name="Freeform: Shape 318">
                              <a:extLst>
                                <a:ext uri="{FF2B5EF4-FFF2-40B4-BE49-F238E27FC236}">
                                  <a16:creationId xmlns:a16="http://schemas.microsoft.com/office/drawing/2014/main" id="{1243F2B8-C4BC-43CE-BB11-640B799927EE}"/>
                                </a:ext>
                              </a:extLst>
                            </p:cNvPr>
                            <p:cNvSpPr/>
                            <p:nvPr/>
                          </p:nvSpPr>
                          <p:spPr>
                            <a:xfrm>
                              <a:off x="4422132" y="4728558"/>
                              <a:ext cx="10452" cy="10452"/>
                            </a:xfrm>
                            <a:custGeom>
                              <a:avLst/>
                              <a:gdLst>
                                <a:gd name="connsiteX0" fmla="*/ 19241 w 10451"/>
                                <a:gd name="connsiteY0" fmla="*/ 5748 h 0"/>
                                <a:gd name="connsiteX1" fmla="*/ 17673 w 10451"/>
                                <a:gd name="connsiteY1" fmla="*/ 6271 h 0"/>
                                <a:gd name="connsiteX2" fmla="*/ 2623 w 10451"/>
                                <a:gd name="connsiteY2" fmla="*/ 6271 h 0"/>
                                <a:gd name="connsiteX3" fmla="*/ 846 w 10451"/>
                                <a:gd name="connsiteY3" fmla="*/ 5748 h 0"/>
                                <a:gd name="connsiteX4" fmla="*/ 10 w 10451"/>
                                <a:gd name="connsiteY4" fmla="*/ 627 h 0"/>
                                <a:gd name="connsiteX5" fmla="*/ 1578 w 10451"/>
                                <a:gd name="connsiteY5" fmla="*/ 0 h 0"/>
                                <a:gd name="connsiteX6" fmla="*/ 16315 w 10451"/>
                                <a:gd name="connsiteY6" fmla="*/ 0 h 0"/>
                                <a:gd name="connsiteX7" fmla="*/ 18091 w 10451"/>
                                <a:gd name="connsiteY7" fmla="*/ 314 h 0"/>
                                <a:gd name="connsiteX8" fmla="*/ 19241 w 10451"/>
                                <a:gd name="connsiteY8" fmla="*/ 5748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1">
                                  <a:moveTo>
                                    <a:pt x="19241" y="5748"/>
                                  </a:moveTo>
                                  <a:cubicBezTo>
                                    <a:pt x="19346" y="6062"/>
                                    <a:pt x="18614" y="6271"/>
                                    <a:pt x="17673" y="6271"/>
                                  </a:cubicBezTo>
                                  <a:lnTo>
                                    <a:pt x="2623" y="6271"/>
                                  </a:lnTo>
                                  <a:cubicBezTo>
                                    <a:pt x="1682" y="6271"/>
                                    <a:pt x="846" y="6062"/>
                                    <a:pt x="846" y="5748"/>
                                  </a:cubicBezTo>
                                  <a:lnTo>
                                    <a:pt x="10" y="627"/>
                                  </a:lnTo>
                                  <a:cubicBezTo>
                                    <a:pt x="-95" y="314"/>
                                    <a:pt x="637" y="0"/>
                                    <a:pt x="1578" y="0"/>
                                  </a:cubicBezTo>
                                  <a:lnTo>
                                    <a:pt x="16315" y="0"/>
                                  </a:lnTo>
                                  <a:cubicBezTo>
                                    <a:pt x="17255" y="0"/>
                                    <a:pt x="18091" y="314"/>
                                    <a:pt x="18091" y="314"/>
                                  </a:cubicBezTo>
                                  <a:lnTo>
                                    <a:pt x="19241" y="5748"/>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320" name="Freeform: Shape 319">
                              <a:extLst>
                                <a:ext uri="{FF2B5EF4-FFF2-40B4-BE49-F238E27FC236}">
                                  <a16:creationId xmlns:a16="http://schemas.microsoft.com/office/drawing/2014/main" id="{19A1D627-4B6B-4657-A61F-9596B2139E65}"/>
                                </a:ext>
                              </a:extLst>
                            </p:cNvPr>
                            <p:cNvSpPr/>
                            <p:nvPr/>
                          </p:nvSpPr>
                          <p:spPr>
                            <a:xfrm>
                              <a:off x="4445230" y="4728558"/>
                              <a:ext cx="10452" cy="10452"/>
                            </a:xfrm>
                            <a:custGeom>
                              <a:avLst/>
                              <a:gdLst>
                                <a:gd name="connsiteX0" fmla="*/ 19555 w 10451"/>
                                <a:gd name="connsiteY0" fmla="*/ 5748 h 0"/>
                                <a:gd name="connsiteX1" fmla="*/ 17987 w 10451"/>
                                <a:gd name="connsiteY1" fmla="*/ 6271 h 0"/>
                                <a:gd name="connsiteX2" fmla="*/ 3041 w 10451"/>
                                <a:gd name="connsiteY2" fmla="*/ 6271 h 0"/>
                                <a:gd name="connsiteX3" fmla="*/ 1160 w 10451"/>
                                <a:gd name="connsiteY3" fmla="*/ 5748 h 0"/>
                                <a:gd name="connsiteX4" fmla="*/ 10 w 10451"/>
                                <a:gd name="connsiteY4" fmla="*/ 627 h 0"/>
                                <a:gd name="connsiteX5" fmla="*/ 1578 w 10451"/>
                                <a:gd name="connsiteY5" fmla="*/ 0 h 0"/>
                                <a:gd name="connsiteX6" fmla="*/ 16315 w 10451"/>
                                <a:gd name="connsiteY6" fmla="*/ 0 h 0"/>
                                <a:gd name="connsiteX7" fmla="*/ 18196 w 10451"/>
                                <a:gd name="connsiteY7" fmla="*/ 627 h 0"/>
                                <a:gd name="connsiteX8" fmla="*/ 19555 w 10451"/>
                                <a:gd name="connsiteY8" fmla="*/ 5748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1">
                                  <a:moveTo>
                                    <a:pt x="19555" y="5748"/>
                                  </a:moveTo>
                                  <a:cubicBezTo>
                                    <a:pt x="19659" y="6062"/>
                                    <a:pt x="18928" y="6271"/>
                                    <a:pt x="17987" y="6271"/>
                                  </a:cubicBezTo>
                                  <a:lnTo>
                                    <a:pt x="3041" y="6271"/>
                                  </a:lnTo>
                                  <a:cubicBezTo>
                                    <a:pt x="2100" y="6271"/>
                                    <a:pt x="1264" y="6062"/>
                                    <a:pt x="1160" y="5748"/>
                                  </a:cubicBezTo>
                                  <a:lnTo>
                                    <a:pt x="10" y="627"/>
                                  </a:lnTo>
                                  <a:cubicBezTo>
                                    <a:pt x="-95" y="314"/>
                                    <a:pt x="637" y="0"/>
                                    <a:pt x="1578" y="0"/>
                                  </a:cubicBezTo>
                                  <a:lnTo>
                                    <a:pt x="16315" y="0"/>
                                  </a:lnTo>
                                  <a:cubicBezTo>
                                    <a:pt x="17255" y="0"/>
                                    <a:pt x="18091" y="314"/>
                                    <a:pt x="18196" y="627"/>
                                  </a:cubicBezTo>
                                  <a:lnTo>
                                    <a:pt x="19555" y="5748"/>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grpSp>
                      <p:grpSp>
                        <p:nvGrpSpPr>
                          <p:cNvPr id="275" name="Graphic 254">
                            <a:extLst>
                              <a:ext uri="{FF2B5EF4-FFF2-40B4-BE49-F238E27FC236}">
                                <a16:creationId xmlns:a16="http://schemas.microsoft.com/office/drawing/2014/main" id="{40BFD869-846E-4069-A415-9E521D6ADB75}"/>
                              </a:ext>
                            </a:extLst>
                          </p:cNvPr>
                          <p:cNvGrpSpPr/>
                          <p:nvPr/>
                        </p:nvGrpSpPr>
                        <p:grpSpPr>
                          <a:xfrm>
                            <a:off x="4220517" y="4696157"/>
                            <a:ext cx="282197" cy="10452"/>
                            <a:chOff x="4220517" y="4696157"/>
                            <a:chExt cx="282197" cy="10452"/>
                          </a:xfrm>
                          <a:solidFill>
                            <a:srgbClr val="300B48"/>
                          </a:solidFill>
                        </p:grpSpPr>
                        <p:sp>
                          <p:nvSpPr>
                            <p:cNvPr id="300" name="Freeform: Shape 299">
                              <a:extLst>
                                <a:ext uri="{FF2B5EF4-FFF2-40B4-BE49-F238E27FC236}">
                                  <a16:creationId xmlns:a16="http://schemas.microsoft.com/office/drawing/2014/main" id="{94922BE7-051A-464B-8F9B-12E80FFC0946}"/>
                                </a:ext>
                              </a:extLst>
                            </p:cNvPr>
                            <p:cNvSpPr/>
                            <p:nvPr/>
                          </p:nvSpPr>
                          <p:spPr>
                            <a:xfrm>
                              <a:off x="4220517" y="4696157"/>
                              <a:ext cx="10452" cy="10452"/>
                            </a:xfrm>
                            <a:custGeom>
                              <a:avLst/>
                              <a:gdLst>
                                <a:gd name="connsiteX0" fmla="*/ 17675 w 10451"/>
                                <a:gd name="connsiteY0" fmla="*/ 2926 h 0"/>
                                <a:gd name="connsiteX1" fmla="*/ 15793 w 10451"/>
                                <a:gd name="connsiteY1" fmla="*/ 3554 h 0"/>
                                <a:gd name="connsiteX2" fmla="*/ 1475 w 10451"/>
                                <a:gd name="connsiteY2" fmla="*/ 3554 h 0"/>
                                <a:gd name="connsiteX3" fmla="*/ 11 w 10451"/>
                                <a:gd name="connsiteY3" fmla="*/ 2926 h 0"/>
                                <a:gd name="connsiteX4" fmla="*/ 952 w 10451"/>
                                <a:gd name="connsiteY4" fmla="*/ 627 h 0"/>
                                <a:gd name="connsiteX5" fmla="*/ 2833 w 10451"/>
                                <a:gd name="connsiteY5" fmla="*/ 0 h 0"/>
                                <a:gd name="connsiteX6" fmla="*/ 16943 w 10451"/>
                                <a:gd name="connsiteY6" fmla="*/ 0 h 0"/>
                                <a:gd name="connsiteX7" fmla="*/ 18406 w 10451"/>
                                <a:gd name="connsiteY7" fmla="*/ 627 h 0"/>
                                <a:gd name="connsiteX8" fmla="*/ 17675 w 10451"/>
                                <a:gd name="connsiteY8" fmla="*/ 2926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1">
                                  <a:moveTo>
                                    <a:pt x="17675" y="2926"/>
                                  </a:moveTo>
                                  <a:cubicBezTo>
                                    <a:pt x="17570" y="3240"/>
                                    <a:pt x="16630" y="3554"/>
                                    <a:pt x="15793" y="3554"/>
                                  </a:cubicBezTo>
                                  <a:lnTo>
                                    <a:pt x="1475" y="3554"/>
                                  </a:lnTo>
                                  <a:cubicBezTo>
                                    <a:pt x="534" y="3554"/>
                                    <a:pt x="-93" y="3240"/>
                                    <a:pt x="11" y="2926"/>
                                  </a:cubicBezTo>
                                  <a:lnTo>
                                    <a:pt x="952" y="627"/>
                                  </a:lnTo>
                                  <a:cubicBezTo>
                                    <a:pt x="1057" y="314"/>
                                    <a:pt x="1997" y="0"/>
                                    <a:pt x="2833" y="0"/>
                                  </a:cubicBezTo>
                                  <a:lnTo>
                                    <a:pt x="16943" y="0"/>
                                  </a:lnTo>
                                  <a:cubicBezTo>
                                    <a:pt x="17884" y="0"/>
                                    <a:pt x="18511" y="314"/>
                                    <a:pt x="18406" y="627"/>
                                  </a:cubicBezTo>
                                  <a:lnTo>
                                    <a:pt x="17675" y="2926"/>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301" name="Freeform: Shape 300">
                              <a:extLst>
                                <a:ext uri="{FF2B5EF4-FFF2-40B4-BE49-F238E27FC236}">
                                  <a16:creationId xmlns:a16="http://schemas.microsoft.com/office/drawing/2014/main" id="{5796CABD-3412-4676-BFF8-0804BBF528A7}"/>
                                </a:ext>
                              </a:extLst>
                            </p:cNvPr>
                            <p:cNvSpPr/>
                            <p:nvPr/>
                          </p:nvSpPr>
                          <p:spPr>
                            <a:xfrm>
                              <a:off x="4244765" y="4696157"/>
                              <a:ext cx="10452" cy="10452"/>
                            </a:xfrm>
                            <a:custGeom>
                              <a:avLst/>
                              <a:gdLst>
                                <a:gd name="connsiteX0" fmla="*/ 17675 w 10451"/>
                                <a:gd name="connsiteY0" fmla="*/ 2926 h 0"/>
                                <a:gd name="connsiteX1" fmla="*/ 15793 w 10451"/>
                                <a:gd name="connsiteY1" fmla="*/ 3554 h 0"/>
                                <a:gd name="connsiteX2" fmla="*/ 1475 w 10451"/>
                                <a:gd name="connsiteY2" fmla="*/ 3554 h 0"/>
                                <a:gd name="connsiteX3" fmla="*/ 11 w 10451"/>
                                <a:gd name="connsiteY3" fmla="*/ 2926 h 0"/>
                                <a:gd name="connsiteX4" fmla="*/ 847 w 10451"/>
                                <a:gd name="connsiteY4" fmla="*/ 627 h 0"/>
                                <a:gd name="connsiteX5" fmla="*/ 2729 w 10451"/>
                                <a:gd name="connsiteY5" fmla="*/ 0 h 0"/>
                                <a:gd name="connsiteX6" fmla="*/ 16839 w 10451"/>
                                <a:gd name="connsiteY6" fmla="*/ 0 h 0"/>
                                <a:gd name="connsiteX7" fmla="*/ 18302 w 10451"/>
                                <a:gd name="connsiteY7" fmla="*/ 627 h 0"/>
                                <a:gd name="connsiteX8" fmla="*/ 17675 w 10451"/>
                                <a:gd name="connsiteY8" fmla="*/ 2926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1">
                                  <a:moveTo>
                                    <a:pt x="17675" y="2926"/>
                                  </a:moveTo>
                                  <a:cubicBezTo>
                                    <a:pt x="17570" y="3240"/>
                                    <a:pt x="16734" y="3554"/>
                                    <a:pt x="15793" y="3554"/>
                                  </a:cubicBezTo>
                                  <a:lnTo>
                                    <a:pt x="1475" y="3554"/>
                                  </a:lnTo>
                                  <a:cubicBezTo>
                                    <a:pt x="534" y="3554"/>
                                    <a:pt x="-93" y="3240"/>
                                    <a:pt x="11" y="2926"/>
                                  </a:cubicBezTo>
                                  <a:lnTo>
                                    <a:pt x="847" y="627"/>
                                  </a:lnTo>
                                  <a:cubicBezTo>
                                    <a:pt x="952" y="314"/>
                                    <a:pt x="1788" y="0"/>
                                    <a:pt x="2729" y="0"/>
                                  </a:cubicBezTo>
                                  <a:lnTo>
                                    <a:pt x="16839" y="0"/>
                                  </a:lnTo>
                                  <a:cubicBezTo>
                                    <a:pt x="17779" y="0"/>
                                    <a:pt x="18406" y="314"/>
                                    <a:pt x="18302" y="627"/>
                                  </a:cubicBezTo>
                                  <a:lnTo>
                                    <a:pt x="17675" y="2926"/>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302" name="Freeform: Shape 301">
                              <a:extLst>
                                <a:ext uri="{FF2B5EF4-FFF2-40B4-BE49-F238E27FC236}">
                                  <a16:creationId xmlns:a16="http://schemas.microsoft.com/office/drawing/2014/main" id="{344613D4-FEBB-443F-83BD-1210BE06170C}"/>
                                </a:ext>
                              </a:extLst>
                            </p:cNvPr>
                            <p:cNvSpPr/>
                            <p:nvPr/>
                          </p:nvSpPr>
                          <p:spPr>
                            <a:xfrm>
                              <a:off x="4269129" y="4696157"/>
                              <a:ext cx="10452" cy="10452"/>
                            </a:xfrm>
                            <a:custGeom>
                              <a:avLst/>
                              <a:gdLst>
                                <a:gd name="connsiteX0" fmla="*/ 17663 w 10451"/>
                                <a:gd name="connsiteY0" fmla="*/ 2926 h 0"/>
                                <a:gd name="connsiteX1" fmla="*/ 15887 w 10451"/>
                                <a:gd name="connsiteY1" fmla="*/ 3554 h 0"/>
                                <a:gd name="connsiteX2" fmla="*/ 1568 w 10451"/>
                                <a:gd name="connsiteY2" fmla="*/ 3554 h 0"/>
                                <a:gd name="connsiteX3" fmla="*/ 0 w 10451"/>
                                <a:gd name="connsiteY3" fmla="*/ 2926 h 0"/>
                                <a:gd name="connsiteX4" fmla="*/ 627 w 10451"/>
                                <a:gd name="connsiteY4" fmla="*/ 627 h 0"/>
                                <a:gd name="connsiteX5" fmla="*/ 2508 w 10451"/>
                                <a:gd name="connsiteY5" fmla="*/ 0 h 0"/>
                                <a:gd name="connsiteX6" fmla="*/ 16618 w 10451"/>
                                <a:gd name="connsiteY6" fmla="*/ 0 h 0"/>
                                <a:gd name="connsiteX7" fmla="*/ 18186 w 10451"/>
                                <a:gd name="connsiteY7" fmla="*/ 627 h 0"/>
                                <a:gd name="connsiteX8" fmla="*/ 17663 w 10451"/>
                                <a:gd name="connsiteY8" fmla="*/ 2926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1">
                                  <a:moveTo>
                                    <a:pt x="17663" y="2926"/>
                                  </a:moveTo>
                                  <a:cubicBezTo>
                                    <a:pt x="17559" y="3240"/>
                                    <a:pt x="16723" y="3554"/>
                                    <a:pt x="15887" y="3554"/>
                                  </a:cubicBezTo>
                                  <a:lnTo>
                                    <a:pt x="1568" y="3554"/>
                                  </a:lnTo>
                                  <a:cubicBezTo>
                                    <a:pt x="627" y="3554"/>
                                    <a:pt x="0" y="3240"/>
                                    <a:pt x="0" y="2926"/>
                                  </a:cubicBezTo>
                                  <a:lnTo>
                                    <a:pt x="627" y="627"/>
                                  </a:lnTo>
                                  <a:cubicBezTo>
                                    <a:pt x="732" y="314"/>
                                    <a:pt x="1568" y="0"/>
                                    <a:pt x="2508" y="0"/>
                                  </a:cubicBezTo>
                                  <a:lnTo>
                                    <a:pt x="16618" y="0"/>
                                  </a:lnTo>
                                  <a:cubicBezTo>
                                    <a:pt x="17559" y="0"/>
                                    <a:pt x="18186" y="314"/>
                                    <a:pt x="18186" y="627"/>
                                  </a:cubicBezTo>
                                  <a:lnTo>
                                    <a:pt x="17663" y="2926"/>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303" name="Freeform: Shape 302">
                              <a:extLst>
                                <a:ext uri="{FF2B5EF4-FFF2-40B4-BE49-F238E27FC236}">
                                  <a16:creationId xmlns:a16="http://schemas.microsoft.com/office/drawing/2014/main" id="{8BD2AF9A-A32F-482C-9720-F93A881D4D7F}"/>
                                </a:ext>
                              </a:extLst>
                            </p:cNvPr>
                            <p:cNvSpPr/>
                            <p:nvPr/>
                          </p:nvSpPr>
                          <p:spPr>
                            <a:xfrm>
                              <a:off x="4293471" y="4696157"/>
                              <a:ext cx="10452" cy="10452"/>
                            </a:xfrm>
                            <a:custGeom>
                              <a:avLst/>
                              <a:gdLst>
                                <a:gd name="connsiteX0" fmla="*/ 17673 w 10451"/>
                                <a:gd name="connsiteY0" fmla="*/ 2926 h 0"/>
                                <a:gd name="connsiteX1" fmla="*/ 15897 w 10451"/>
                                <a:gd name="connsiteY1" fmla="*/ 3554 h 0"/>
                                <a:gd name="connsiteX2" fmla="*/ 1578 w 10451"/>
                                <a:gd name="connsiteY2" fmla="*/ 3554 h 0"/>
                                <a:gd name="connsiteX3" fmla="*/ 10 w 10451"/>
                                <a:gd name="connsiteY3" fmla="*/ 2926 h 0"/>
                                <a:gd name="connsiteX4" fmla="*/ 533 w 10451"/>
                                <a:gd name="connsiteY4" fmla="*/ 627 h 0"/>
                                <a:gd name="connsiteX5" fmla="*/ 2309 w 10451"/>
                                <a:gd name="connsiteY5" fmla="*/ 0 h 0"/>
                                <a:gd name="connsiteX6" fmla="*/ 16419 w 10451"/>
                                <a:gd name="connsiteY6" fmla="*/ 0 h 0"/>
                                <a:gd name="connsiteX7" fmla="*/ 17987 w 10451"/>
                                <a:gd name="connsiteY7" fmla="*/ 627 h 0"/>
                                <a:gd name="connsiteX8" fmla="*/ 17673 w 10451"/>
                                <a:gd name="connsiteY8" fmla="*/ 2926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1">
                                  <a:moveTo>
                                    <a:pt x="17673" y="2926"/>
                                  </a:moveTo>
                                  <a:cubicBezTo>
                                    <a:pt x="17569" y="3240"/>
                                    <a:pt x="16837" y="3554"/>
                                    <a:pt x="15897" y="3554"/>
                                  </a:cubicBezTo>
                                  <a:lnTo>
                                    <a:pt x="1578" y="3554"/>
                                  </a:lnTo>
                                  <a:cubicBezTo>
                                    <a:pt x="637" y="3554"/>
                                    <a:pt x="-95" y="3240"/>
                                    <a:pt x="10" y="2926"/>
                                  </a:cubicBezTo>
                                  <a:lnTo>
                                    <a:pt x="533" y="627"/>
                                  </a:lnTo>
                                  <a:cubicBezTo>
                                    <a:pt x="637" y="314"/>
                                    <a:pt x="1473" y="0"/>
                                    <a:pt x="2309" y="0"/>
                                  </a:cubicBezTo>
                                  <a:lnTo>
                                    <a:pt x="16419" y="0"/>
                                  </a:lnTo>
                                  <a:cubicBezTo>
                                    <a:pt x="17360" y="0"/>
                                    <a:pt x="18091" y="314"/>
                                    <a:pt x="17987" y="627"/>
                                  </a:cubicBezTo>
                                  <a:lnTo>
                                    <a:pt x="17673" y="2926"/>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304" name="Freeform: Shape 303">
                              <a:extLst>
                                <a:ext uri="{FF2B5EF4-FFF2-40B4-BE49-F238E27FC236}">
                                  <a16:creationId xmlns:a16="http://schemas.microsoft.com/office/drawing/2014/main" id="{2ED84B77-5D1D-42DA-920B-1D423B6F59B7}"/>
                                </a:ext>
                              </a:extLst>
                            </p:cNvPr>
                            <p:cNvSpPr/>
                            <p:nvPr/>
                          </p:nvSpPr>
                          <p:spPr>
                            <a:xfrm>
                              <a:off x="4317824" y="4696157"/>
                              <a:ext cx="10452" cy="10452"/>
                            </a:xfrm>
                            <a:custGeom>
                              <a:avLst/>
                              <a:gdLst>
                                <a:gd name="connsiteX0" fmla="*/ 17673 w 10451"/>
                                <a:gd name="connsiteY0" fmla="*/ 2926 h 0"/>
                                <a:gd name="connsiteX1" fmla="*/ 15897 w 10451"/>
                                <a:gd name="connsiteY1" fmla="*/ 3554 h 0"/>
                                <a:gd name="connsiteX2" fmla="*/ 1578 w 10451"/>
                                <a:gd name="connsiteY2" fmla="*/ 3554 h 0"/>
                                <a:gd name="connsiteX3" fmla="*/ 10 w 10451"/>
                                <a:gd name="connsiteY3" fmla="*/ 2926 h 0"/>
                                <a:gd name="connsiteX4" fmla="*/ 323 w 10451"/>
                                <a:gd name="connsiteY4" fmla="*/ 627 h 0"/>
                                <a:gd name="connsiteX5" fmla="*/ 2100 w 10451"/>
                                <a:gd name="connsiteY5" fmla="*/ 0 h 0"/>
                                <a:gd name="connsiteX6" fmla="*/ 16210 w 10451"/>
                                <a:gd name="connsiteY6" fmla="*/ 0 h 0"/>
                                <a:gd name="connsiteX7" fmla="*/ 17778 w 10451"/>
                                <a:gd name="connsiteY7" fmla="*/ 627 h 0"/>
                                <a:gd name="connsiteX8" fmla="*/ 17673 w 10451"/>
                                <a:gd name="connsiteY8" fmla="*/ 2926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1">
                                  <a:moveTo>
                                    <a:pt x="17673" y="2926"/>
                                  </a:moveTo>
                                  <a:cubicBezTo>
                                    <a:pt x="17673" y="3240"/>
                                    <a:pt x="16837" y="3554"/>
                                    <a:pt x="15897" y="3554"/>
                                  </a:cubicBezTo>
                                  <a:lnTo>
                                    <a:pt x="1578" y="3554"/>
                                  </a:lnTo>
                                  <a:cubicBezTo>
                                    <a:pt x="637" y="3554"/>
                                    <a:pt x="-95" y="3240"/>
                                    <a:pt x="10" y="2926"/>
                                  </a:cubicBezTo>
                                  <a:lnTo>
                                    <a:pt x="323" y="627"/>
                                  </a:lnTo>
                                  <a:cubicBezTo>
                                    <a:pt x="323" y="314"/>
                                    <a:pt x="1160" y="0"/>
                                    <a:pt x="2100" y="0"/>
                                  </a:cubicBezTo>
                                  <a:lnTo>
                                    <a:pt x="16210" y="0"/>
                                  </a:lnTo>
                                  <a:cubicBezTo>
                                    <a:pt x="17151" y="0"/>
                                    <a:pt x="17882" y="314"/>
                                    <a:pt x="17778" y="627"/>
                                  </a:cubicBezTo>
                                  <a:lnTo>
                                    <a:pt x="17673" y="2926"/>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305" name="Freeform: Shape 304">
                              <a:extLst>
                                <a:ext uri="{FF2B5EF4-FFF2-40B4-BE49-F238E27FC236}">
                                  <a16:creationId xmlns:a16="http://schemas.microsoft.com/office/drawing/2014/main" id="{EAC59589-E3E2-4561-95A7-39897BF11DB5}"/>
                                </a:ext>
                              </a:extLst>
                            </p:cNvPr>
                            <p:cNvSpPr/>
                            <p:nvPr/>
                          </p:nvSpPr>
                          <p:spPr>
                            <a:xfrm>
                              <a:off x="4342186" y="4696157"/>
                              <a:ext cx="10452" cy="10452"/>
                            </a:xfrm>
                            <a:custGeom>
                              <a:avLst/>
                              <a:gdLst>
                                <a:gd name="connsiteX0" fmla="*/ 17559 w 10451"/>
                                <a:gd name="connsiteY0" fmla="*/ 2926 h 0"/>
                                <a:gd name="connsiteX1" fmla="*/ 15887 w 10451"/>
                                <a:gd name="connsiteY1" fmla="*/ 3554 h 0"/>
                                <a:gd name="connsiteX2" fmla="*/ 1672 w 10451"/>
                                <a:gd name="connsiteY2" fmla="*/ 3554 h 0"/>
                                <a:gd name="connsiteX3" fmla="*/ 0 w 10451"/>
                                <a:gd name="connsiteY3" fmla="*/ 2926 h 0"/>
                                <a:gd name="connsiteX4" fmla="*/ 105 w 10451"/>
                                <a:gd name="connsiteY4" fmla="*/ 627 h 0"/>
                                <a:gd name="connsiteX5" fmla="*/ 1777 w 10451"/>
                                <a:gd name="connsiteY5" fmla="*/ 0 h 0"/>
                                <a:gd name="connsiteX6" fmla="*/ 15887 w 10451"/>
                                <a:gd name="connsiteY6" fmla="*/ 0 h 0"/>
                                <a:gd name="connsiteX7" fmla="*/ 17559 w 10451"/>
                                <a:gd name="connsiteY7" fmla="*/ 627 h 0"/>
                                <a:gd name="connsiteX8" fmla="*/ 17559 w 10451"/>
                                <a:gd name="connsiteY8" fmla="*/ 2926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1">
                                  <a:moveTo>
                                    <a:pt x="17559" y="2926"/>
                                  </a:moveTo>
                                  <a:cubicBezTo>
                                    <a:pt x="17559" y="3240"/>
                                    <a:pt x="16827" y="3554"/>
                                    <a:pt x="15887" y="3554"/>
                                  </a:cubicBezTo>
                                  <a:lnTo>
                                    <a:pt x="1672" y="3554"/>
                                  </a:lnTo>
                                  <a:cubicBezTo>
                                    <a:pt x="732" y="3554"/>
                                    <a:pt x="0" y="3240"/>
                                    <a:pt x="0" y="2926"/>
                                  </a:cubicBezTo>
                                  <a:lnTo>
                                    <a:pt x="105" y="627"/>
                                  </a:lnTo>
                                  <a:cubicBezTo>
                                    <a:pt x="105" y="314"/>
                                    <a:pt x="836" y="0"/>
                                    <a:pt x="1777" y="0"/>
                                  </a:cubicBezTo>
                                  <a:lnTo>
                                    <a:pt x="15887" y="0"/>
                                  </a:lnTo>
                                  <a:cubicBezTo>
                                    <a:pt x="16827" y="0"/>
                                    <a:pt x="17559" y="314"/>
                                    <a:pt x="17559" y="627"/>
                                  </a:cubicBezTo>
                                  <a:lnTo>
                                    <a:pt x="17559" y="2926"/>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306" name="Freeform: Shape 305">
                              <a:extLst>
                                <a:ext uri="{FF2B5EF4-FFF2-40B4-BE49-F238E27FC236}">
                                  <a16:creationId xmlns:a16="http://schemas.microsoft.com/office/drawing/2014/main" id="{E08F11CE-6539-4B4A-9838-3C5CBDC36921}"/>
                                </a:ext>
                              </a:extLst>
                            </p:cNvPr>
                            <p:cNvSpPr/>
                            <p:nvPr/>
                          </p:nvSpPr>
                          <p:spPr>
                            <a:xfrm>
                              <a:off x="4366434" y="4696157"/>
                              <a:ext cx="10452" cy="10452"/>
                            </a:xfrm>
                            <a:custGeom>
                              <a:avLst/>
                              <a:gdLst>
                                <a:gd name="connsiteX0" fmla="*/ 17663 w 10451"/>
                                <a:gd name="connsiteY0" fmla="*/ 2926 h 0"/>
                                <a:gd name="connsiteX1" fmla="*/ 15991 w 10451"/>
                                <a:gd name="connsiteY1" fmla="*/ 3554 h 0"/>
                                <a:gd name="connsiteX2" fmla="*/ 1672 w 10451"/>
                                <a:gd name="connsiteY2" fmla="*/ 3554 h 0"/>
                                <a:gd name="connsiteX3" fmla="*/ 0 w 10451"/>
                                <a:gd name="connsiteY3" fmla="*/ 2926 h 0"/>
                                <a:gd name="connsiteX4" fmla="*/ 0 w 10451"/>
                                <a:gd name="connsiteY4" fmla="*/ 627 h 0"/>
                                <a:gd name="connsiteX5" fmla="*/ 1672 w 10451"/>
                                <a:gd name="connsiteY5" fmla="*/ 0 h 0"/>
                                <a:gd name="connsiteX6" fmla="*/ 15782 w 10451"/>
                                <a:gd name="connsiteY6" fmla="*/ 0 h 0"/>
                                <a:gd name="connsiteX7" fmla="*/ 17454 w 10451"/>
                                <a:gd name="connsiteY7" fmla="*/ 627 h 0"/>
                                <a:gd name="connsiteX8" fmla="*/ 17663 w 10451"/>
                                <a:gd name="connsiteY8" fmla="*/ 2926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1">
                                  <a:moveTo>
                                    <a:pt x="17663" y="2926"/>
                                  </a:moveTo>
                                  <a:cubicBezTo>
                                    <a:pt x="17663" y="3240"/>
                                    <a:pt x="16932" y="3554"/>
                                    <a:pt x="15991" y="3554"/>
                                  </a:cubicBezTo>
                                  <a:lnTo>
                                    <a:pt x="1672" y="3554"/>
                                  </a:lnTo>
                                  <a:cubicBezTo>
                                    <a:pt x="732" y="3554"/>
                                    <a:pt x="0" y="3240"/>
                                    <a:pt x="0" y="2926"/>
                                  </a:cubicBezTo>
                                  <a:lnTo>
                                    <a:pt x="0" y="627"/>
                                  </a:lnTo>
                                  <a:cubicBezTo>
                                    <a:pt x="0" y="314"/>
                                    <a:pt x="732" y="0"/>
                                    <a:pt x="1672" y="0"/>
                                  </a:cubicBezTo>
                                  <a:lnTo>
                                    <a:pt x="15782" y="0"/>
                                  </a:lnTo>
                                  <a:cubicBezTo>
                                    <a:pt x="16723" y="0"/>
                                    <a:pt x="17454" y="314"/>
                                    <a:pt x="17454" y="627"/>
                                  </a:cubicBezTo>
                                  <a:lnTo>
                                    <a:pt x="17663" y="2926"/>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307" name="Freeform: Shape 306">
                              <a:extLst>
                                <a:ext uri="{FF2B5EF4-FFF2-40B4-BE49-F238E27FC236}">
                                  <a16:creationId xmlns:a16="http://schemas.microsoft.com/office/drawing/2014/main" id="{DD908463-86FD-4921-872C-93F8B3FF0DE2}"/>
                                </a:ext>
                              </a:extLst>
                            </p:cNvPr>
                            <p:cNvSpPr/>
                            <p:nvPr/>
                          </p:nvSpPr>
                          <p:spPr>
                            <a:xfrm>
                              <a:off x="4390473" y="4696157"/>
                              <a:ext cx="10452" cy="10452"/>
                            </a:xfrm>
                            <a:custGeom>
                              <a:avLst/>
                              <a:gdLst>
                                <a:gd name="connsiteX0" fmla="*/ 17977 w 10451"/>
                                <a:gd name="connsiteY0" fmla="*/ 2926 h 0"/>
                                <a:gd name="connsiteX1" fmla="*/ 16305 w 10451"/>
                                <a:gd name="connsiteY1" fmla="*/ 3554 h 0"/>
                                <a:gd name="connsiteX2" fmla="*/ 1986 w 10451"/>
                                <a:gd name="connsiteY2" fmla="*/ 3554 h 0"/>
                                <a:gd name="connsiteX3" fmla="*/ 209 w 10451"/>
                                <a:gd name="connsiteY3" fmla="*/ 2926 h 0"/>
                                <a:gd name="connsiteX4" fmla="*/ 0 w 10451"/>
                                <a:gd name="connsiteY4" fmla="*/ 627 h 0"/>
                                <a:gd name="connsiteX5" fmla="*/ 1568 w 10451"/>
                                <a:gd name="connsiteY5" fmla="*/ 0 h 0"/>
                                <a:gd name="connsiteX6" fmla="*/ 15678 w 10451"/>
                                <a:gd name="connsiteY6" fmla="*/ 0 h 0"/>
                                <a:gd name="connsiteX7" fmla="*/ 17454 w 10451"/>
                                <a:gd name="connsiteY7" fmla="*/ 627 h 0"/>
                                <a:gd name="connsiteX8" fmla="*/ 17977 w 10451"/>
                                <a:gd name="connsiteY8" fmla="*/ 2926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1">
                                  <a:moveTo>
                                    <a:pt x="17977" y="2926"/>
                                  </a:moveTo>
                                  <a:cubicBezTo>
                                    <a:pt x="17977" y="3240"/>
                                    <a:pt x="17350" y="3554"/>
                                    <a:pt x="16305" y="3554"/>
                                  </a:cubicBezTo>
                                  <a:lnTo>
                                    <a:pt x="1986" y="3554"/>
                                  </a:lnTo>
                                  <a:cubicBezTo>
                                    <a:pt x="1045" y="3554"/>
                                    <a:pt x="314" y="3240"/>
                                    <a:pt x="209" y="2926"/>
                                  </a:cubicBezTo>
                                  <a:lnTo>
                                    <a:pt x="0" y="627"/>
                                  </a:lnTo>
                                  <a:cubicBezTo>
                                    <a:pt x="0" y="314"/>
                                    <a:pt x="732" y="0"/>
                                    <a:pt x="1568" y="0"/>
                                  </a:cubicBezTo>
                                  <a:lnTo>
                                    <a:pt x="15678" y="0"/>
                                  </a:lnTo>
                                  <a:cubicBezTo>
                                    <a:pt x="16618" y="0"/>
                                    <a:pt x="17454" y="314"/>
                                    <a:pt x="17454" y="627"/>
                                  </a:cubicBezTo>
                                  <a:lnTo>
                                    <a:pt x="17977" y="2926"/>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308" name="Freeform: Shape 307">
                              <a:extLst>
                                <a:ext uri="{FF2B5EF4-FFF2-40B4-BE49-F238E27FC236}">
                                  <a16:creationId xmlns:a16="http://schemas.microsoft.com/office/drawing/2014/main" id="{D8097F17-C45C-445F-BC77-1E02CFBC6F4B}"/>
                                </a:ext>
                              </a:extLst>
                            </p:cNvPr>
                            <p:cNvSpPr/>
                            <p:nvPr/>
                          </p:nvSpPr>
                          <p:spPr>
                            <a:xfrm>
                              <a:off x="4414816" y="4696157"/>
                              <a:ext cx="10452" cy="10452"/>
                            </a:xfrm>
                            <a:custGeom>
                              <a:avLst/>
                              <a:gdLst>
                                <a:gd name="connsiteX0" fmla="*/ 17987 w 10451"/>
                                <a:gd name="connsiteY0" fmla="*/ 2926 h 0"/>
                                <a:gd name="connsiteX1" fmla="*/ 16419 w 10451"/>
                                <a:gd name="connsiteY1" fmla="*/ 3554 h 0"/>
                                <a:gd name="connsiteX2" fmla="*/ 2100 w 10451"/>
                                <a:gd name="connsiteY2" fmla="*/ 3554 h 0"/>
                                <a:gd name="connsiteX3" fmla="*/ 324 w 10451"/>
                                <a:gd name="connsiteY3" fmla="*/ 2926 h 0"/>
                                <a:gd name="connsiteX4" fmla="*/ 10 w 10451"/>
                                <a:gd name="connsiteY4" fmla="*/ 627 h 0"/>
                                <a:gd name="connsiteX5" fmla="*/ 1578 w 10451"/>
                                <a:gd name="connsiteY5" fmla="*/ 0 h 0"/>
                                <a:gd name="connsiteX6" fmla="*/ 15688 w 10451"/>
                                <a:gd name="connsiteY6" fmla="*/ 0 h 0"/>
                                <a:gd name="connsiteX7" fmla="*/ 17464 w 10451"/>
                                <a:gd name="connsiteY7" fmla="*/ 627 h 0"/>
                                <a:gd name="connsiteX8" fmla="*/ 17987 w 10451"/>
                                <a:gd name="connsiteY8" fmla="*/ 2926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1">
                                  <a:moveTo>
                                    <a:pt x="17987" y="2926"/>
                                  </a:moveTo>
                                  <a:cubicBezTo>
                                    <a:pt x="18091" y="3240"/>
                                    <a:pt x="17360" y="3554"/>
                                    <a:pt x="16419" y="3554"/>
                                  </a:cubicBezTo>
                                  <a:lnTo>
                                    <a:pt x="2100" y="3554"/>
                                  </a:lnTo>
                                  <a:cubicBezTo>
                                    <a:pt x="1160" y="3554"/>
                                    <a:pt x="324" y="3240"/>
                                    <a:pt x="324" y="2926"/>
                                  </a:cubicBezTo>
                                  <a:lnTo>
                                    <a:pt x="10" y="627"/>
                                  </a:lnTo>
                                  <a:cubicBezTo>
                                    <a:pt x="-95" y="314"/>
                                    <a:pt x="637" y="0"/>
                                    <a:pt x="1578" y="0"/>
                                  </a:cubicBezTo>
                                  <a:lnTo>
                                    <a:pt x="15688" y="0"/>
                                  </a:lnTo>
                                  <a:cubicBezTo>
                                    <a:pt x="16628" y="0"/>
                                    <a:pt x="17464" y="314"/>
                                    <a:pt x="17464" y="627"/>
                                  </a:cubicBezTo>
                                  <a:lnTo>
                                    <a:pt x="17987" y="2926"/>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309" name="Freeform: Shape 308">
                              <a:extLst>
                                <a:ext uri="{FF2B5EF4-FFF2-40B4-BE49-F238E27FC236}">
                                  <a16:creationId xmlns:a16="http://schemas.microsoft.com/office/drawing/2014/main" id="{500EDEC0-A54D-4325-825D-2412B744079F}"/>
                                </a:ext>
                              </a:extLst>
                            </p:cNvPr>
                            <p:cNvSpPr/>
                            <p:nvPr/>
                          </p:nvSpPr>
                          <p:spPr>
                            <a:xfrm>
                              <a:off x="4438959" y="4696157"/>
                              <a:ext cx="10452" cy="10452"/>
                            </a:xfrm>
                            <a:custGeom>
                              <a:avLst/>
                              <a:gdLst>
                                <a:gd name="connsiteX0" fmla="*/ 18196 w 10451"/>
                                <a:gd name="connsiteY0" fmla="*/ 2926 h 0"/>
                                <a:gd name="connsiteX1" fmla="*/ 16628 w 10451"/>
                                <a:gd name="connsiteY1" fmla="*/ 3554 h 0"/>
                                <a:gd name="connsiteX2" fmla="*/ 2414 w 10451"/>
                                <a:gd name="connsiteY2" fmla="*/ 3554 h 0"/>
                                <a:gd name="connsiteX3" fmla="*/ 533 w 10451"/>
                                <a:gd name="connsiteY3" fmla="*/ 2926 h 0"/>
                                <a:gd name="connsiteX4" fmla="*/ 10 w 10451"/>
                                <a:gd name="connsiteY4" fmla="*/ 627 h 0"/>
                                <a:gd name="connsiteX5" fmla="*/ 1578 w 10451"/>
                                <a:gd name="connsiteY5" fmla="*/ 0 h 0"/>
                                <a:gd name="connsiteX6" fmla="*/ 15688 w 10451"/>
                                <a:gd name="connsiteY6" fmla="*/ 0 h 0"/>
                                <a:gd name="connsiteX7" fmla="*/ 17569 w 10451"/>
                                <a:gd name="connsiteY7" fmla="*/ 627 h 0"/>
                                <a:gd name="connsiteX8" fmla="*/ 18196 w 10451"/>
                                <a:gd name="connsiteY8" fmla="*/ 2926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1">
                                  <a:moveTo>
                                    <a:pt x="18196" y="2926"/>
                                  </a:moveTo>
                                  <a:cubicBezTo>
                                    <a:pt x="18300" y="3240"/>
                                    <a:pt x="17569" y="3554"/>
                                    <a:pt x="16628" y="3554"/>
                                  </a:cubicBezTo>
                                  <a:lnTo>
                                    <a:pt x="2414" y="3554"/>
                                  </a:lnTo>
                                  <a:cubicBezTo>
                                    <a:pt x="1473" y="3554"/>
                                    <a:pt x="637" y="3240"/>
                                    <a:pt x="533" y="2926"/>
                                  </a:cubicBezTo>
                                  <a:lnTo>
                                    <a:pt x="10" y="627"/>
                                  </a:lnTo>
                                  <a:cubicBezTo>
                                    <a:pt x="-95" y="314"/>
                                    <a:pt x="637" y="0"/>
                                    <a:pt x="1578" y="0"/>
                                  </a:cubicBezTo>
                                  <a:lnTo>
                                    <a:pt x="15688" y="0"/>
                                  </a:lnTo>
                                  <a:cubicBezTo>
                                    <a:pt x="16628" y="0"/>
                                    <a:pt x="17464" y="314"/>
                                    <a:pt x="17569" y="627"/>
                                  </a:cubicBezTo>
                                  <a:lnTo>
                                    <a:pt x="18196" y="2926"/>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310" name="Freeform: Shape 309">
                              <a:extLst>
                                <a:ext uri="{FF2B5EF4-FFF2-40B4-BE49-F238E27FC236}">
                                  <a16:creationId xmlns:a16="http://schemas.microsoft.com/office/drawing/2014/main" id="{EBAEC460-9261-421F-A3B5-E39CAE6176C2}"/>
                                </a:ext>
                              </a:extLst>
                            </p:cNvPr>
                            <p:cNvSpPr/>
                            <p:nvPr/>
                          </p:nvSpPr>
                          <p:spPr>
                            <a:xfrm>
                              <a:off x="4462997" y="4696157"/>
                              <a:ext cx="10452" cy="10452"/>
                            </a:xfrm>
                            <a:custGeom>
                              <a:avLst/>
                              <a:gdLst>
                                <a:gd name="connsiteX0" fmla="*/ 18406 w 10451"/>
                                <a:gd name="connsiteY0" fmla="*/ 2926 h 0"/>
                                <a:gd name="connsiteX1" fmla="*/ 16943 w 10451"/>
                                <a:gd name="connsiteY1" fmla="*/ 3554 h 0"/>
                                <a:gd name="connsiteX2" fmla="*/ 2624 w 10451"/>
                                <a:gd name="connsiteY2" fmla="*/ 3554 h 0"/>
                                <a:gd name="connsiteX3" fmla="*/ 743 w 10451"/>
                                <a:gd name="connsiteY3" fmla="*/ 2926 h 0"/>
                                <a:gd name="connsiteX4" fmla="*/ 11 w 10451"/>
                                <a:gd name="connsiteY4" fmla="*/ 627 h 0"/>
                                <a:gd name="connsiteX5" fmla="*/ 1475 w 10451"/>
                                <a:gd name="connsiteY5" fmla="*/ 0 h 0"/>
                                <a:gd name="connsiteX6" fmla="*/ 15584 w 10451"/>
                                <a:gd name="connsiteY6" fmla="*/ 0 h 0"/>
                                <a:gd name="connsiteX7" fmla="*/ 17466 w 10451"/>
                                <a:gd name="connsiteY7" fmla="*/ 627 h 0"/>
                                <a:gd name="connsiteX8" fmla="*/ 18406 w 10451"/>
                                <a:gd name="connsiteY8" fmla="*/ 2926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1">
                                  <a:moveTo>
                                    <a:pt x="18406" y="2926"/>
                                  </a:moveTo>
                                  <a:cubicBezTo>
                                    <a:pt x="18511" y="3240"/>
                                    <a:pt x="17884" y="3554"/>
                                    <a:pt x="16943" y="3554"/>
                                  </a:cubicBezTo>
                                  <a:lnTo>
                                    <a:pt x="2624" y="3554"/>
                                  </a:lnTo>
                                  <a:cubicBezTo>
                                    <a:pt x="1684" y="3554"/>
                                    <a:pt x="848" y="3240"/>
                                    <a:pt x="743" y="2926"/>
                                  </a:cubicBezTo>
                                  <a:lnTo>
                                    <a:pt x="11" y="627"/>
                                  </a:lnTo>
                                  <a:cubicBezTo>
                                    <a:pt x="-93" y="314"/>
                                    <a:pt x="534" y="0"/>
                                    <a:pt x="1475" y="0"/>
                                  </a:cubicBezTo>
                                  <a:lnTo>
                                    <a:pt x="15584" y="0"/>
                                  </a:lnTo>
                                  <a:cubicBezTo>
                                    <a:pt x="16525" y="0"/>
                                    <a:pt x="17361" y="314"/>
                                    <a:pt x="17466" y="627"/>
                                  </a:cubicBezTo>
                                  <a:lnTo>
                                    <a:pt x="18406" y="2926"/>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311" name="Freeform: Shape 310">
                              <a:extLst>
                                <a:ext uri="{FF2B5EF4-FFF2-40B4-BE49-F238E27FC236}">
                                  <a16:creationId xmlns:a16="http://schemas.microsoft.com/office/drawing/2014/main" id="{347680B4-7A68-4F93-BC7D-568BE223AE91}"/>
                                </a:ext>
                              </a:extLst>
                            </p:cNvPr>
                            <p:cNvSpPr/>
                            <p:nvPr/>
                          </p:nvSpPr>
                          <p:spPr>
                            <a:xfrm>
                              <a:off x="4487245" y="4696157"/>
                              <a:ext cx="10452" cy="10452"/>
                            </a:xfrm>
                            <a:custGeom>
                              <a:avLst/>
                              <a:gdLst>
                                <a:gd name="connsiteX0" fmla="*/ 18511 w 10451"/>
                                <a:gd name="connsiteY0" fmla="*/ 2926 h 0"/>
                                <a:gd name="connsiteX1" fmla="*/ 17048 w 10451"/>
                                <a:gd name="connsiteY1" fmla="*/ 3554 h 0"/>
                                <a:gd name="connsiteX2" fmla="*/ 2729 w 10451"/>
                                <a:gd name="connsiteY2" fmla="*/ 3554 h 0"/>
                                <a:gd name="connsiteX3" fmla="*/ 848 w 10451"/>
                                <a:gd name="connsiteY3" fmla="*/ 2926 h 0"/>
                                <a:gd name="connsiteX4" fmla="*/ 11 w 10451"/>
                                <a:gd name="connsiteY4" fmla="*/ 627 h 0"/>
                                <a:gd name="connsiteX5" fmla="*/ 1475 w 10451"/>
                                <a:gd name="connsiteY5" fmla="*/ 0 h 0"/>
                                <a:gd name="connsiteX6" fmla="*/ 15584 w 10451"/>
                                <a:gd name="connsiteY6" fmla="*/ 0 h 0"/>
                                <a:gd name="connsiteX7" fmla="*/ 17570 w 10451"/>
                                <a:gd name="connsiteY7" fmla="*/ 627 h 0"/>
                                <a:gd name="connsiteX8" fmla="*/ 18511 w 10451"/>
                                <a:gd name="connsiteY8" fmla="*/ 2926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1">
                                  <a:moveTo>
                                    <a:pt x="18511" y="2926"/>
                                  </a:moveTo>
                                  <a:cubicBezTo>
                                    <a:pt x="18615" y="3240"/>
                                    <a:pt x="17988" y="3554"/>
                                    <a:pt x="17048" y="3554"/>
                                  </a:cubicBezTo>
                                  <a:lnTo>
                                    <a:pt x="2729" y="3554"/>
                                  </a:lnTo>
                                  <a:cubicBezTo>
                                    <a:pt x="1788" y="3554"/>
                                    <a:pt x="952" y="3240"/>
                                    <a:pt x="848" y="2926"/>
                                  </a:cubicBezTo>
                                  <a:lnTo>
                                    <a:pt x="11" y="627"/>
                                  </a:lnTo>
                                  <a:cubicBezTo>
                                    <a:pt x="-93" y="314"/>
                                    <a:pt x="534" y="0"/>
                                    <a:pt x="1475" y="0"/>
                                  </a:cubicBezTo>
                                  <a:lnTo>
                                    <a:pt x="15584" y="0"/>
                                  </a:lnTo>
                                  <a:cubicBezTo>
                                    <a:pt x="16525" y="0"/>
                                    <a:pt x="17361" y="314"/>
                                    <a:pt x="17570" y="627"/>
                                  </a:cubicBezTo>
                                  <a:lnTo>
                                    <a:pt x="18511" y="2926"/>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grpSp>
                      <p:grpSp>
                        <p:nvGrpSpPr>
                          <p:cNvPr id="276" name="Graphic 254">
                            <a:extLst>
                              <a:ext uri="{FF2B5EF4-FFF2-40B4-BE49-F238E27FC236}">
                                <a16:creationId xmlns:a16="http://schemas.microsoft.com/office/drawing/2014/main" id="{6C365BB6-16B6-48CB-A1FD-E37741D79961}"/>
                              </a:ext>
                            </a:extLst>
                          </p:cNvPr>
                          <p:cNvGrpSpPr/>
                          <p:nvPr/>
                        </p:nvGrpSpPr>
                        <p:grpSpPr>
                          <a:xfrm>
                            <a:off x="4247691" y="4710999"/>
                            <a:ext cx="261293" cy="10452"/>
                            <a:chOff x="4247691" y="4710999"/>
                            <a:chExt cx="261293" cy="10452"/>
                          </a:xfrm>
                          <a:solidFill>
                            <a:srgbClr val="300B48"/>
                          </a:solidFill>
                        </p:grpSpPr>
                        <p:sp>
                          <p:nvSpPr>
                            <p:cNvPr id="288" name="Freeform: Shape 287">
                              <a:extLst>
                                <a:ext uri="{FF2B5EF4-FFF2-40B4-BE49-F238E27FC236}">
                                  <a16:creationId xmlns:a16="http://schemas.microsoft.com/office/drawing/2014/main" id="{05402A33-26B2-4C8B-99D7-FCC91F1DBD60}"/>
                                </a:ext>
                              </a:extLst>
                            </p:cNvPr>
                            <p:cNvSpPr/>
                            <p:nvPr/>
                          </p:nvSpPr>
                          <p:spPr>
                            <a:xfrm>
                              <a:off x="4247691" y="4710999"/>
                              <a:ext cx="10452" cy="10452"/>
                            </a:xfrm>
                            <a:custGeom>
                              <a:avLst/>
                              <a:gdLst>
                                <a:gd name="connsiteX0" fmla="*/ 17675 w 10451"/>
                                <a:gd name="connsiteY0" fmla="*/ 5748 h 0"/>
                                <a:gd name="connsiteX1" fmla="*/ 15898 w 10451"/>
                                <a:gd name="connsiteY1" fmla="*/ 6376 h 0"/>
                                <a:gd name="connsiteX2" fmla="*/ 1475 w 10451"/>
                                <a:gd name="connsiteY2" fmla="*/ 6376 h 0"/>
                                <a:gd name="connsiteX3" fmla="*/ 11 w 10451"/>
                                <a:gd name="connsiteY3" fmla="*/ 5748 h 0"/>
                                <a:gd name="connsiteX4" fmla="*/ 1684 w 10451"/>
                                <a:gd name="connsiteY4" fmla="*/ 627 h 0"/>
                                <a:gd name="connsiteX5" fmla="*/ 3460 w 10451"/>
                                <a:gd name="connsiteY5" fmla="*/ 0 h 0"/>
                                <a:gd name="connsiteX6" fmla="*/ 17570 w 10451"/>
                                <a:gd name="connsiteY6" fmla="*/ 0 h 0"/>
                                <a:gd name="connsiteX7" fmla="*/ 19034 w 10451"/>
                                <a:gd name="connsiteY7" fmla="*/ 627 h 0"/>
                                <a:gd name="connsiteX8" fmla="*/ 17675 w 10451"/>
                                <a:gd name="connsiteY8" fmla="*/ 5748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1">
                                  <a:moveTo>
                                    <a:pt x="17675" y="5748"/>
                                  </a:moveTo>
                                  <a:cubicBezTo>
                                    <a:pt x="17570" y="6062"/>
                                    <a:pt x="16734" y="6376"/>
                                    <a:pt x="15898" y="6376"/>
                                  </a:cubicBezTo>
                                  <a:lnTo>
                                    <a:pt x="1475" y="6376"/>
                                  </a:lnTo>
                                  <a:cubicBezTo>
                                    <a:pt x="534" y="6376"/>
                                    <a:pt x="-93" y="6167"/>
                                    <a:pt x="11" y="5748"/>
                                  </a:cubicBezTo>
                                  <a:lnTo>
                                    <a:pt x="1684" y="627"/>
                                  </a:lnTo>
                                  <a:cubicBezTo>
                                    <a:pt x="1788" y="314"/>
                                    <a:pt x="2624" y="0"/>
                                    <a:pt x="3460" y="0"/>
                                  </a:cubicBezTo>
                                  <a:lnTo>
                                    <a:pt x="17570" y="0"/>
                                  </a:lnTo>
                                  <a:cubicBezTo>
                                    <a:pt x="18406" y="0"/>
                                    <a:pt x="19138" y="209"/>
                                    <a:pt x="19034" y="627"/>
                                  </a:cubicBezTo>
                                  <a:lnTo>
                                    <a:pt x="17675" y="5748"/>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289" name="Freeform: Shape 288">
                              <a:extLst>
                                <a:ext uri="{FF2B5EF4-FFF2-40B4-BE49-F238E27FC236}">
                                  <a16:creationId xmlns:a16="http://schemas.microsoft.com/office/drawing/2014/main" id="{C9C065F1-4D2D-486C-86C7-E5389EE24E1B}"/>
                                </a:ext>
                              </a:extLst>
                            </p:cNvPr>
                            <p:cNvSpPr/>
                            <p:nvPr/>
                          </p:nvSpPr>
                          <p:spPr>
                            <a:xfrm>
                              <a:off x="4270162" y="4710999"/>
                              <a:ext cx="10452" cy="10452"/>
                            </a:xfrm>
                            <a:custGeom>
                              <a:avLst/>
                              <a:gdLst>
                                <a:gd name="connsiteX0" fmla="*/ 17675 w 10451"/>
                                <a:gd name="connsiteY0" fmla="*/ 5748 h 0"/>
                                <a:gd name="connsiteX1" fmla="*/ 15898 w 10451"/>
                                <a:gd name="connsiteY1" fmla="*/ 6376 h 0"/>
                                <a:gd name="connsiteX2" fmla="*/ 1475 w 10451"/>
                                <a:gd name="connsiteY2" fmla="*/ 6376 h 0"/>
                                <a:gd name="connsiteX3" fmla="*/ 11 w 10451"/>
                                <a:gd name="connsiteY3" fmla="*/ 5748 h 0"/>
                                <a:gd name="connsiteX4" fmla="*/ 1370 w 10451"/>
                                <a:gd name="connsiteY4" fmla="*/ 627 h 0"/>
                                <a:gd name="connsiteX5" fmla="*/ 3147 w 10451"/>
                                <a:gd name="connsiteY5" fmla="*/ 0 h 0"/>
                                <a:gd name="connsiteX6" fmla="*/ 17257 w 10451"/>
                                <a:gd name="connsiteY6" fmla="*/ 0 h 0"/>
                                <a:gd name="connsiteX7" fmla="*/ 18824 w 10451"/>
                                <a:gd name="connsiteY7" fmla="*/ 209 h 0"/>
                                <a:gd name="connsiteX8" fmla="*/ 17675 w 10451"/>
                                <a:gd name="connsiteY8" fmla="*/ 5748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1">
                                  <a:moveTo>
                                    <a:pt x="17675" y="5748"/>
                                  </a:moveTo>
                                  <a:cubicBezTo>
                                    <a:pt x="17570" y="6062"/>
                                    <a:pt x="16839" y="6376"/>
                                    <a:pt x="15898" y="6376"/>
                                  </a:cubicBezTo>
                                  <a:lnTo>
                                    <a:pt x="1475" y="6376"/>
                                  </a:lnTo>
                                  <a:cubicBezTo>
                                    <a:pt x="534" y="6376"/>
                                    <a:pt x="-93" y="6167"/>
                                    <a:pt x="11" y="5748"/>
                                  </a:cubicBezTo>
                                  <a:lnTo>
                                    <a:pt x="1370" y="627"/>
                                  </a:lnTo>
                                  <a:cubicBezTo>
                                    <a:pt x="1475" y="314"/>
                                    <a:pt x="2206" y="0"/>
                                    <a:pt x="3147" y="0"/>
                                  </a:cubicBezTo>
                                  <a:lnTo>
                                    <a:pt x="17257" y="0"/>
                                  </a:lnTo>
                                  <a:cubicBezTo>
                                    <a:pt x="18197" y="0"/>
                                    <a:pt x="18824" y="209"/>
                                    <a:pt x="18824" y="209"/>
                                  </a:cubicBezTo>
                                  <a:lnTo>
                                    <a:pt x="17675" y="5748"/>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290" name="Freeform: Shape 289">
                              <a:extLst>
                                <a:ext uri="{FF2B5EF4-FFF2-40B4-BE49-F238E27FC236}">
                                  <a16:creationId xmlns:a16="http://schemas.microsoft.com/office/drawing/2014/main" id="{92A18ACF-53DE-4AB2-A9FF-F5D84F473ADF}"/>
                                </a:ext>
                              </a:extLst>
                            </p:cNvPr>
                            <p:cNvSpPr/>
                            <p:nvPr/>
                          </p:nvSpPr>
                          <p:spPr>
                            <a:xfrm>
                              <a:off x="4292540" y="4710999"/>
                              <a:ext cx="10452" cy="10452"/>
                            </a:xfrm>
                            <a:custGeom>
                              <a:avLst/>
                              <a:gdLst>
                                <a:gd name="connsiteX0" fmla="*/ 17768 w 10451"/>
                                <a:gd name="connsiteY0" fmla="*/ 5748 h 0"/>
                                <a:gd name="connsiteX1" fmla="*/ 15991 w 10451"/>
                                <a:gd name="connsiteY1" fmla="*/ 6376 h 0"/>
                                <a:gd name="connsiteX2" fmla="*/ 1568 w 10451"/>
                                <a:gd name="connsiteY2" fmla="*/ 6376 h 0"/>
                                <a:gd name="connsiteX3" fmla="*/ 0 w 10451"/>
                                <a:gd name="connsiteY3" fmla="*/ 5748 h 0"/>
                                <a:gd name="connsiteX4" fmla="*/ 1045 w 10451"/>
                                <a:gd name="connsiteY4" fmla="*/ 627 h 0"/>
                                <a:gd name="connsiteX5" fmla="*/ 2822 w 10451"/>
                                <a:gd name="connsiteY5" fmla="*/ 0 h 0"/>
                                <a:gd name="connsiteX6" fmla="*/ 16932 w 10451"/>
                                <a:gd name="connsiteY6" fmla="*/ 0 h 0"/>
                                <a:gd name="connsiteX7" fmla="*/ 18500 w 10451"/>
                                <a:gd name="connsiteY7" fmla="*/ 627 h 0"/>
                                <a:gd name="connsiteX8" fmla="*/ 17768 w 10451"/>
                                <a:gd name="connsiteY8" fmla="*/ 5748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1">
                                  <a:moveTo>
                                    <a:pt x="17768" y="5748"/>
                                  </a:moveTo>
                                  <a:cubicBezTo>
                                    <a:pt x="17768" y="6062"/>
                                    <a:pt x="16932" y="6376"/>
                                    <a:pt x="15991" y="6376"/>
                                  </a:cubicBezTo>
                                  <a:lnTo>
                                    <a:pt x="1568" y="6376"/>
                                  </a:lnTo>
                                  <a:cubicBezTo>
                                    <a:pt x="627" y="6376"/>
                                    <a:pt x="0" y="6167"/>
                                    <a:pt x="0" y="5748"/>
                                  </a:cubicBezTo>
                                  <a:lnTo>
                                    <a:pt x="1045" y="627"/>
                                  </a:lnTo>
                                  <a:cubicBezTo>
                                    <a:pt x="1150" y="314"/>
                                    <a:pt x="1881" y="0"/>
                                    <a:pt x="2822" y="0"/>
                                  </a:cubicBezTo>
                                  <a:lnTo>
                                    <a:pt x="16932" y="0"/>
                                  </a:lnTo>
                                  <a:cubicBezTo>
                                    <a:pt x="17768" y="0"/>
                                    <a:pt x="18500" y="209"/>
                                    <a:pt x="18500" y="627"/>
                                  </a:cubicBezTo>
                                  <a:lnTo>
                                    <a:pt x="17768" y="5748"/>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291" name="Freeform: Shape 290">
                              <a:extLst>
                                <a:ext uri="{FF2B5EF4-FFF2-40B4-BE49-F238E27FC236}">
                                  <a16:creationId xmlns:a16="http://schemas.microsoft.com/office/drawing/2014/main" id="{C2922C46-0376-49C6-9E09-AF15618D6664}"/>
                                </a:ext>
                              </a:extLst>
                            </p:cNvPr>
                            <p:cNvSpPr/>
                            <p:nvPr/>
                          </p:nvSpPr>
                          <p:spPr>
                            <a:xfrm>
                              <a:off x="4315012" y="4710999"/>
                              <a:ext cx="10452" cy="10452"/>
                            </a:xfrm>
                            <a:custGeom>
                              <a:avLst/>
                              <a:gdLst>
                                <a:gd name="connsiteX0" fmla="*/ 17663 w 10451"/>
                                <a:gd name="connsiteY0" fmla="*/ 5748 h 0"/>
                                <a:gd name="connsiteX1" fmla="*/ 15991 w 10451"/>
                                <a:gd name="connsiteY1" fmla="*/ 6376 h 0"/>
                                <a:gd name="connsiteX2" fmla="*/ 1568 w 10451"/>
                                <a:gd name="connsiteY2" fmla="*/ 6376 h 0"/>
                                <a:gd name="connsiteX3" fmla="*/ 0 w 10451"/>
                                <a:gd name="connsiteY3" fmla="*/ 5748 h 0"/>
                                <a:gd name="connsiteX4" fmla="*/ 732 w 10451"/>
                                <a:gd name="connsiteY4" fmla="*/ 627 h 0"/>
                                <a:gd name="connsiteX5" fmla="*/ 2404 w 10451"/>
                                <a:gd name="connsiteY5" fmla="*/ 0 h 0"/>
                                <a:gd name="connsiteX6" fmla="*/ 16514 w 10451"/>
                                <a:gd name="connsiteY6" fmla="*/ 0 h 0"/>
                                <a:gd name="connsiteX7" fmla="*/ 18081 w 10451"/>
                                <a:gd name="connsiteY7" fmla="*/ 209 h 0"/>
                                <a:gd name="connsiteX8" fmla="*/ 17663 w 10451"/>
                                <a:gd name="connsiteY8" fmla="*/ 5748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1">
                                  <a:moveTo>
                                    <a:pt x="17663" y="5748"/>
                                  </a:moveTo>
                                  <a:cubicBezTo>
                                    <a:pt x="17663" y="6062"/>
                                    <a:pt x="16932" y="6376"/>
                                    <a:pt x="15991" y="6376"/>
                                  </a:cubicBezTo>
                                  <a:lnTo>
                                    <a:pt x="1568" y="6376"/>
                                  </a:lnTo>
                                  <a:cubicBezTo>
                                    <a:pt x="627" y="6376"/>
                                    <a:pt x="0" y="6167"/>
                                    <a:pt x="0" y="5748"/>
                                  </a:cubicBezTo>
                                  <a:lnTo>
                                    <a:pt x="732" y="627"/>
                                  </a:lnTo>
                                  <a:cubicBezTo>
                                    <a:pt x="732" y="627"/>
                                    <a:pt x="1568" y="0"/>
                                    <a:pt x="2404" y="0"/>
                                  </a:cubicBezTo>
                                  <a:lnTo>
                                    <a:pt x="16514" y="0"/>
                                  </a:lnTo>
                                  <a:cubicBezTo>
                                    <a:pt x="17350" y="0"/>
                                    <a:pt x="18081" y="209"/>
                                    <a:pt x="18081" y="209"/>
                                  </a:cubicBezTo>
                                  <a:lnTo>
                                    <a:pt x="17663" y="5748"/>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292" name="Freeform: Shape 291">
                              <a:extLst>
                                <a:ext uri="{FF2B5EF4-FFF2-40B4-BE49-F238E27FC236}">
                                  <a16:creationId xmlns:a16="http://schemas.microsoft.com/office/drawing/2014/main" id="{394558D3-D653-4E9E-843B-DAF437216DA5}"/>
                                </a:ext>
                              </a:extLst>
                            </p:cNvPr>
                            <p:cNvSpPr/>
                            <p:nvPr/>
                          </p:nvSpPr>
                          <p:spPr>
                            <a:xfrm>
                              <a:off x="4337483" y="4711103"/>
                              <a:ext cx="10452" cy="10452"/>
                            </a:xfrm>
                            <a:custGeom>
                              <a:avLst/>
                              <a:gdLst>
                                <a:gd name="connsiteX0" fmla="*/ 17663 w 10451"/>
                                <a:gd name="connsiteY0" fmla="*/ 5644 h 0"/>
                                <a:gd name="connsiteX1" fmla="*/ 15991 w 10451"/>
                                <a:gd name="connsiteY1" fmla="*/ 6271 h 0"/>
                                <a:gd name="connsiteX2" fmla="*/ 1568 w 10451"/>
                                <a:gd name="connsiteY2" fmla="*/ 6271 h 0"/>
                                <a:gd name="connsiteX3" fmla="*/ 0 w 10451"/>
                                <a:gd name="connsiteY3" fmla="*/ 6062 h 0"/>
                                <a:gd name="connsiteX4" fmla="*/ 418 w 10451"/>
                                <a:gd name="connsiteY4" fmla="*/ 627 h 0"/>
                                <a:gd name="connsiteX5" fmla="*/ 2090 w 10451"/>
                                <a:gd name="connsiteY5" fmla="*/ 0 h 0"/>
                                <a:gd name="connsiteX6" fmla="*/ 16200 w 10451"/>
                                <a:gd name="connsiteY6" fmla="*/ 0 h 0"/>
                                <a:gd name="connsiteX7" fmla="*/ 17768 w 10451"/>
                                <a:gd name="connsiteY7" fmla="*/ 209 h 0"/>
                                <a:gd name="connsiteX8" fmla="*/ 17663 w 10451"/>
                                <a:gd name="connsiteY8" fmla="*/ 5644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1">
                                  <a:moveTo>
                                    <a:pt x="17663" y="5644"/>
                                  </a:moveTo>
                                  <a:cubicBezTo>
                                    <a:pt x="17663" y="5644"/>
                                    <a:pt x="16932" y="6271"/>
                                    <a:pt x="15991" y="6271"/>
                                  </a:cubicBezTo>
                                  <a:lnTo>
                                    <a:pt x="1568" y="6271"/>
                                  </a:lnTo>
                                  <a:cubicBezTo>
                                    <a:pt x="732" y="6271"/>
                                    <a:pt x="0" y="6062"/>
                                    <a:pt x="0" y="6062"/>
                                  </a:cubicBezTo>
                                  <a:lnTo>
                                    <a:pt x="418" y="627"/>
                                  </a:lnTo>
                                  <a:cubicBezTo>
                                    <a:pt x="418" y="627"/>
                                    <a:pt x="1150" y="0"/>
                                    <a:pt x="2090" y="0"/>
                                  </a:cubicBezTo>
                                  <a:lnTo>
                                    <a:pt x="16200" y="0"/>
                                  </a:lnTo>
                                  <a:cubicBezTo>
                                    <a:pt x="17141" y="0"/>
                                    <a:pt x="17768" y="209"/>
                                    <a:pt x="17768" y="209"/>
                                  </a:cubicBezTo>
                                  <a:lnTo>
                                    <a:pt x="17663" y="5644"/>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293" name="Freeform: Shape 292">
                              <a:extLst>
                                <a:ext uri="{FF2B5EF4-FFF2-40B4-BE49-F238E27FC236}">
                                  <a16:creationId xmlns:a16="http://schemas.microsoft.com/office/drawing/2014/main" id="{8FEBF512-1FD4-4D1A-90C5-A2BC58CC81DC}"/>
                                </a:ext>
                              </a:extLst>
                            </p:cNvPr>
                            <p:cNvSpPr/>
                            <p:nvPr/>
                          </p:nvSpPr>
                          <p:spPr>
                            <a:xfrm>
                              <a:off x="4359954" y="4711103"/>
                              <a:ext cx="10452" cy="10452"/>
                            </a:xfrm>
                            <a:custGeom>
                              <a:avLst/>
                              <a:gdLst>
                                <a:gd name="connsiteX0" fmla="*/ 17663 w 10451"/>
                                <a:gd name="connsiteY0" fmla="*/ 5644 h 0"/>
                                <a:gd name="connsiteX1" fmla="*/ 16096 w 10451"/>
                                <a:gd name="connsiteY1" fmla="*/ 6271 h 0"/>
                                <a:gd name="connsiteX2" fmla="*/ 1672 w 10451"/>
                                <a:gd name="connsiteY2" fmla="*/ 6271 h 0"/>
                                <a:gd name="connsiteX3" fmla="*/ 0 w 10451"/>
                                <a:gd name="connsiteY3" fmla="*/ 6062 h 0"/>
                                <a:gd name="connsiteX4" fmla="*/ 0 w 10451"/>
                                <a:gd name="connsiteY4" fmla="*/ 627 h 0"/>
                                <a:gd name="connsiteX5" fmla="*/ 1672 w 10451"/>
                                <a:gd name="connsiteY5" fmla="*/ 0 h 0"/>
                                <a:gd name="connsiteX6" fmla="*/ 15782 w 10451"/>
                                <a:gd name="connsiteY6" fmla="*/ 0 h 0"/>
                                <a:gd name="connsiteX7" fmla="*/ 17350 w 10451"/>
                                <a:gd name="connsiteY7" fmla="*/ 209 h 0"/>
                                <a:gd name="connsiteX8" fmla="*/ 17663 w 10451"/>
                                <a:gd name="connsiteY8" fmla="*/ 5644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1">
                                  <a:moveTo>
                                    <a:pt x="17663" y="5644"/>
                                  </a:moveTo>
                                  <a:cubicBezTo>
                                    <a:pt x="17663" y="5644"/>
                                    <a:pt x="16932" y="6271"/>
                                    <a:pt x="16096" y="6271"/>
                                  </a:cubicBezTo>
                                  <a:lnTo>
                                    <a:pt x="1672" y="6271"/>
                                  </a:lnTo>
                                  <a:cubicBezTo>
                                    <a:pt x="732" y="6271"/>
                                    <a:pt x="0" y="6062"/>
                                    <a:pt x="0" y="6062"/>
                                  </a:cubicBezTo>
                                  <a:lnTo>
                                    <a:pt x="0" y="627"/>
                                  </a:lnTo>
                                  <a:cubicBezTo>
                                    <a:pt x="0" y="627"/>
                                    <a:pt x="732" y="0"/>
                                    <a:pt x="1672" y="0"/>
                                  </a:cubicBezTo>
                                  <a:lnTo>
                                    <a:pt x="15782" y="0"/>
                                  </a:lnTo>
                                  <a:cubicBezTo>
                                    <a:pt x="16723" y="0"/>
                                    <a:pt x="17350" y="209"/>
                                    <a:pt x="17350" y="209"/>
                                  </a:cubicBezTo>
                                  <a:lnTo>
                                    <a:pt x="17663" y="5644"/>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294" name="Freeform: Shape 293">
                              <a:extLst>
                                <a:ext uri="{FF2B5EF4-FFF2-40B4-BE49-F238E27FC236}">
                                  <a16:creationId xmlns:a16="http://schemas.microsoft.com/office/drawing/2014/main" id="{4B7435E6-C55D-44D9-A3C1-06D990E84DB8}"/>
                                </a:ext>
                              </a:extLst>
                            </p:cNvPr>
                            <p:cNvSpPr/>
                            <p:nvPr/>
                          </p:nvSpPr>
                          <p:spPr>
                            <a:xfrm>
                              <a:off x="4382112" y="4711103"/>
                              <a:ext cx="10452" cy="10452"/>
                            </a:xfrm>
                            <a:custGeom>
                              <a:avLst/>
                              <a:gdLst>
                                <a:gd name="connsiteX0" fmla="*/ 17977 w 10451"/>
                                <a:gd name="connsiteY0" fmla="*/ 5644 h 0"/>
                                <a:gd name="connsiteX1" fmla="*/ 16409 w 10451"/>
                                <a:gd name="connsiteY1" fmla="*/ 6271 h 0"/>
                                <a:gd name="connsiteX2" fmla="*/ 1986 w 10451"/>
                                <a:gd name="connsiteY2" fmla="*/ 6271 h 0"/>
                                <a:gd name="connsiteX3" fmla="*/ 314 w 10451"/>
                                <a:gd name="connsiteY3" fmla="*/ 6062 h 0"/>
                                <a:gd name="connsiteX4" fmla="*/ 0 w 10451"/>
                                <a:gd name="connsiteY4" fmla="*/ 627 h 0"/>
                                <a:gd name="connsiteX5" fmla="*/ 1568 w 10451"/>
                                <a:gd name="connsiteY5" fmla="*/ 0 h 0"/>
                                <a:gd name="connsiteX6" fmla="*/ 15678 w 10451"/>
                                <a:gd name="connsiteY6" fmla="*/ 0 h 0"/>
                                <a:gd name="connsiteX7" fmla="*/ 17350 w 10451"/>
                                <a:gd name="connsiteY7" fmla="*/ 209 h 0"/>
                                <a:gd name="connsiteX8" fmla="*/ 17977 w 10451"/>
                                <a:gd name="connsiteY8" fmla="*/ 5644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1">
                                  <a:moveTo>
                                    <a:pt x="17977" y="5644"/>
                                  </a:moveTo>
                                  <a:cubicBezTo>
                                    <a:pt x="17977" y="5958"/>
                                    <a:pt x="17350" y="6271"/>
                                    <a:pt x="16409" y="6271"/>
                                  </a:cubicBezTo>
                                  <a:lnTo>
                                    <a:pt x="1986" y="6271"/>
                                  </a:lnTo>
                                  <a:cubicBezTo>
                                    <a:pt x="1045" y="6271"/>
                                    <a:pt x="314" y="6062"/>
                                    <a:pt x="314" y="6062"/>
                                  </a:cubicBezTo>
                                  <a:lnTo>
                                    <a:pt x="0" y="627"/>
                                  </a:lnTo>
                                  <a:cubicBezTo>
                                    <a:pt x="0" y="627"/>
                                    <a:pt x="732" y="0"/>
                                    <a:pt x="1568" y="0"/>
                                  </a:cubicBezTo>
                                  <a:lnTo>
                                    <a:pt x="15678" y="0"/>
                                  </a:lnTo>
                                  <a:cubicBezTo>
                                    <a:pt x="16618" y="0"/>
                                    <a:pt x="17350" y="209"/>
                                    <a:pt x="17350" y="209"/>
                                  </a:cubicBezTo>
                                  <a:lnTo>
                                    <a:pt x="17977" y="5644"/>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295" name="Freeform: Shape 294">
                              <a:extLst>
                                <a:ext uri="{FF2B5EF4-FFF2-40B4-BE49-F238E27FC236}">
                                  <a16:creationId xmlns:a16="http://schemas.microsoft.com/office/drawing/2014/main" id="{22B4B8EF-3C9B-47CE-9C98-3AAABFCB670F}"/>
                                </a:ext>
                              </a:extLst>
                            </p:cNvPr>
                            <p:cNvSpPr/>
                            <p:nvPr/>
                          </p:nvSpPr>
                          <p:spPr>
                            <a:xfrm>
                              <a:off x="4404374" y="4710999"/>
                              <a:ext cx="10452" cy="10452"/>
                            </a:xfrm>
                            <a:custGeom>
                              <a:avLst/>
                              <a:gdLst>
                                <a:gd name="connsiteX0" fmla="*/ 18186 w 10451"/>
                                <a:gd name="connsiteY0" fmla="*/ 5748 h 0"/>
                                <a:gd name="connsiteX1" fmla="*/ 16618 w 10451"/>
                                <a:gd name="connsiteY1" fmla="*/ 6376 h 0"/>
                                <a:gd name="connsiteX2" fmla="*/ 2299 w 10451"/>
                                <a:gd name="connsiteY2" fmla="*/ 6376 h 0"/>
                                <a:gd name="connsiteX3" fmla="*/ 627 w 10451"/>
                                <a:gd name="connsiteY3" fmla="*/ 5748 h 0"/>
                                <a:gd name="connsiteX4" fmla="*/ 0 w 10451"/>
                                <a:gd name="connsiteY4" fmla="*/ 627 h 0"/>
                                <a:gd name="connsiteX5" fmla="*/ 1568 w 10451"/>
                                <a:gd name="connsiteY5" fmla="*/ 0 h 0"/>
                                <a:gd name="connsiteX6" fmla="*/ 15678 w 10451"/>
                                <a:gd name="connsiteY6" fmla="*/ 0 h 0"/>
                                <a:gd name="connsiteX7" fmla="*/ 17454 w 10451"/>
                                <a:gd name="connsiteY7" fmla="*/ 627 h 0"/>
                                <a:gd name="connsiteX8" fmla="*/ 18186 w 10451"/>
                                <a:gd name="connsiteY8" fmla="*/ 5748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1">
                                  <a:moveTo>
                                    <a:pt x="18186" y="5748"/>
                                  </a:moveTo>
                                  <a:cubicBezTo>
                                    <a:pt x="18186" y="6062"/>
                                    <a:pt x="17559" y="6376"/>
                                    <a:pt x="16618" y="6376"/>
                                  </a:cubicBezTo>
                                  <a:lnTo>
                                    <a:pt x="2299" y="6376"/>
                                  </a:lnTo>
                                  <a:cubicBezTo>
                                    <a:pt x="1359" y="6376"/>
                                    <a:pt x="627" y="6167"/>
                                    <a:pt x="627" y="5748"/>
                                  </a:cubicBezTo>
                                  <a:lnTo>
                                    <a:pt x="0" y="627"/>
                                  </a:lnTo>
                                  <a:cubicBezTo>
                                    <a:pt x="0" y="627"/>
                                    <a:pt x="627" y="0"/>
                                    <a:pt x="1568" y="0"/>
                                  </a:cubicBezTo>
                                  <a:lnTo>
                                    <a:pt x="15678" y="0"/>
                                  </a:lnTo>
                                  <a:cubicBezTo>
                                    <a:pt x="16618" y="0"/>
                                    <a:pt x="17350" y="209"/>
                                    <a:pt x="17454" y="627"/>
                                  </a:cubicBezTo>
                                  <a:lnTo>
                                    <a:pt x="18186" y="5748"/>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296" name="Freeform: Shape 295">
                              <a:extLst>
                                <a:ext uri="{FF2B5EF4-FFF2-40B4-BE49-F238E27FC236}">
                                  <a16:creationId xmlns:a16="http://schemas.microsoft.com/office/drawing/2014/main" id="{685CC0D0-2CC3-4995-B2F6-018BC44F6D00}"/>
                                </a:ext>
                              </a:extLst>
                            </p:cNvPr>
                            <p:cNvSpPr/>
                            <p:nvPr/>
                          </p:nvSpPr>
                          <p:spPr>
                            <a:xfrm>
                              <a:off x="4426313" y="4710999"/>
                              <a:ext cx="10452" cy="10452"/>
                            </a:xfrm>
                            <a:custGeom>
                              <a:avLst/>
                              <a:gdLst>
                                <a:gd name="connsiteX0" fmla="*/ 18614 w 10451"/>
                                <a:gd name="connsiteY0" fmla="*/ 5748 h 0"/>
                                <a:gd name="connsiteX1" fmla="*/ 17151 w 10451"/>
                                <a:gd name="connsiteY1" fmla="*/ 6376 h 0"/>
                                <a:gd name="connsiteX2" fmla="*/ 2727 w 10451"/>
                                <a:gd name="connsiteY2" fmla="*/ 6376 h 0"/>
                                <a:gd name="connsiteX3" fmla="*/ 951 w 10451"/>
                                <a:gd name="connsiteY3" fmla="*/ 5748 h 0"/>
                                <a:gd name="connsiteX4" fmla="*/ 10 w 10451"/>
                                <a:gd name="connsiteY4" fmla="*/ 627 h 0"/>
                                <a:gd name="connsiteX5" fmla="*/ 1578 w 10451"/>
                                <a:gd name="connsiteY5" fmla="*/ 0 h 0"/>
                                <a:gd name="connsiteX6" fmla="*/ 15688 w 10451"/>
                                <a:gd name="connsiteY6" fmla="*/ 0 h 0"/>
                                <a:gd name="connsiteX7" fmla="*/ 17464 w 10451"/>
                                <a:gd name="connsiteY7" fmla="*/ 627 h 0"/>
                                <a:gd name="connsiteX8" fmla="*/ 18614 w 10451"/>
                                <a:gd name="connsiteY8" fmla="*/ 5748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1">
                                  <a:moveTo>
                                    <a:pt x="18614" y="5748"/>
                                  </a:moveTo>
                                  <a:cubicBezTo>
                                    <a:pt x="18719" y="6062"/>
                                    <a:pt x="17987" y="6376"/>
                                    <a:pt x="17151" y="6376"/>
                                  </a:cubicBezTo>
                                  <a:lnTo>
                                    <a:pt x="2727" y="6376"/>
                                  </a:lnTo>
                                  <a:cubicBezTo>
                                    <a:pt x="1787" y="6376"/>
                                    <a:pt x="1055" y="6167"/>
                                    <a:pt x="951" y="5748"/>
                                  </a:cubicBezTo>
                                  <a:lnTo>
                                    <a:pt x="10" y="627"/>
                                  </a:lnTo>
                                  <a:cubicBezTo>
                                    <a:pt x="-95" y="314"/>
                                    <a:pt x="637" y="0"/>
                                    <a:pt x="1578" y="0"/>
                                  </a:cubicBezTo>
                                  <a:lnTo>
                                    <a:pt x="15688" y="0"/>
                                  </a:lnTo>
                                  <a:cubicBezTo>
                                    <a:pt x="16524" y="0"/>
                                    <a:pt x="17360" y="209"/>
                                    <a:pt x="17464" y="627"/>
                                  </a:cubicBezTo>
                                  <a:lnTo>
                                    <a:pt x="18614" y="5748"/>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297" name="Freeform: Shape 296">
                              <a:extLst>
                                <a:ext uri="{FF2B5EF4-FFF2-40B4-BE49-F238E27FC236}">
                                  <a16:creationId xmlns:a16="http://schemas.microsoft.com/office/drawing/2014/main" id="{14D8B1C1-5ACA-4686-987A-5D0B354B668D}"/>
                                </a:ext>
                              </a:extLst>
                            </p:cNvPr>
                            <p:cNvSpPr/>
                            <p:nvPr/>
                          </p:nvSpPr>
                          <p:spPr>
                            <a:xfrm>
                              <a:off x="4448470" y="4710999"/>
                              <a:ext cx="10452" cy="10452"/>
                            </a:xfrm>
                            <a:custGeom>
                              <a:avLst/>
                              <a:gdLst>
                                <a:gd name="connsiteX0" fmla="*/ 18928 w 10451"/>
                                <a:gd name="connsiteY0" fmla="*/ 5748 h 0"/>
                                <a:gd name="connsiteX1" fmla="*/ 17464 w 10451"/>
                                <a:gd name="connsiteY1" fmla="*/ 6376 h 0"/>
                                <a:gd name="connsiteX2" fmla="*/ 3041 w 10451"/>
                                <a:gd name="connsiteY2" fmla="*/ 6376 h 0"/>
                                <a:gd name="connsiteX3" fmla="*/ 1264 w 10451"/>
                                <a:gd name="connsiteY3" fmla="*/ 5748 h 0"/>
                                <a:gd name="connsiteX4" fmla="*/ 10 w 10451"/>
                                <a:gd name="connsiteY4" fmla="*/ 627 h 0"/>
                                <a:gd name="connsiteX5" fmla="*/ 1473 w 10451"/>
                                <a:gd name="connsiteY5" fmla="*/ 0 h 0"/>
                                <a:gd name="connsiteX6" fmla="*/ 15583 w 10451"/>
                                <a:gd name="connsiteY6" fmla="*/ 0 h 0"/>
                                <a:gd name="connsiteX7" fmla="*/ 17360 w 10451"/>
                                <a:gd name="connsiteY7" fmla="*/ 627 h 0"/>
                                <a:gd name="connsiteX8" fmla="*/ 18928 w 10451"/>
                                <a:gd name="connsiteY8" fmla="*/ 5748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1">
                                  <a:moveTo>
                                    <a:pt x="18928" y="5748"/>
                                  </a:moveTo>
                                  <a:cubicBezTo>
                                    <a:pt x="19032" y="6062"/>
                                    <a:pt x="18405" y="6376"/>
                                    <a:pt x="17464" y="6376"/>
                                  </a:cubicBezTo>
                                  <a:lnTo>
                                    <a:pt x="3041" y="6376"/>
                                  </a:lnTo>
                                  <a:cubicBezTo>
                                    <a:pt x="2100" y="6376"/>
                                    <a:pt x="1369" y="6167"/>
                                    <a:pt x="1264" y="5748"/>
                                  </a:cubicBezTo>
                                  <a:lnTo>
                                    <a:pt x="10" y="627"/>
                                  </a:lnTo>
                                  <a:cubicBezTo>
                                    <a:pt x="-95" y="314"/>
                                    <a:pt x="637" y="0"/>
                                    <a:pt x="1473" y="0"/>
                                  </a:cubicBezTo>
                                  <a:lnTo>
                                    <a:pt x="15583" y="0"/>
                                  </a:lnTo>
                                  <a:cubicBezTo>
                                    <a:pt x="16524" y="0"/>
                                    <a:pt x="17255" y="209"/>
                                    <a:pt x="17360" y="627"/>
                                  </a:cubicBezTo>
                                  <a:lnTo>
                                    <a:pt x="18928" y="5748"/>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298" name="Freeform: Shape 297">
                              <a:extLst>
                                <a:ext uri="{FF2B5EF4-FFF2-40B4-BE49-F238E27FC236}">
                                  <a16:creationId xmlns:a16="http://schemas.microsoft.com/office/drawing/2014/main" id="{82C30506-1FC7-4BC3-829A-8EC9A7584F42}"/>
                                </a:ext>
                              </a:extLst>
                            </p:cNvPr>
                            <p:cNvSpPr/>
                            <p:nvPr/>
                          </p:nvSpPr>
                          <p:spPr>
                            <a:xfrm>
                              <a:off x="4470627" y="4710999"/>
                              <a:ext cx="10452" cy="10452"/>
                            </a:xfrm>
                            <a:custGeom>
                              <a:avLst/>
                              <a:gdLst>
                                <a:gd name="connsiteX0" fmla="*/ 19243 w 10451"/>
                                <a:gd name="connsiteY0" fmla="*/ 5748 h 0"/>
                                <a:gd name="connsiteX1" fmla="*/ 17779 w 10451"/>
                                <a:gd name="connsiteY1" fmla="*/ 6376 h 0"/>
                                <a:gd name="connsiteX2" fmla="*/ 3356 w 10451"/>
                                <a:gd name="connsiteY2" fmla="*/ 6376 h 0"/>
                                <a:gd name="connsiteX3" fmla="*/ 1579 w 10451"/>
                                <a:gd name="connsiteY3" fmla="*/ 5748 h 0"/>
                                <a:gd name="connsiteX4" fmla="*/ 11 w 10451"/>
                                <a:gd name="connsiteY4" fmla="*/ 627 h 0"/>
                                <a:gd name="connsiteX5" fmla="*/ 1475 w 10451"/>
                                <a:gd name="connsiteY5" fmla="*/ 0 h 0"/>
                                <a:gd name="connsiteX6" fmla="*/ 15584 w 10451"/>
                                <a:gd name="connsiteY6" fmla="*/ 0 h 0"/>
                                <a:gd name="connsiteX7" fmla="*/ 17361 w 10451"/>
                                <a:gd name="connsiteY7" fmla="*/ 627 h 0"/>
                                <a:gd name="connsiteX8" fmla="*/ 19243 w 10451"/>
                                <a:gd name="connsiteY8" fmla="*/ 5748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1">
                                  <a:moveTo>
                                    <a:pt x="19243" y="5748"/>
                                  </a:moveTo>
                                  <a:cubicBezTo>
                                    <a:pt x="19347" y="6062"/>
                                    <a:pt x="18720" y="6376"/>
                                    <a:pt x="17779" y="6376"/>
                                  </a:cubicBezTo>
                                  <a:lnTo>
                                    <a:pt x="3356" y="6376"/>
                                  </a:lnTo>
                                  <a:cubicBezTo>
                                    <a:pt x="2415" y="6376"/>
                                    <a:pt x="1684" y="6167"/>
                                    <a:pt x="1579" y="5748"/>
                                  </a:cubicBezTo>
                                  <a:lnTo>
                                    <a:pt x="11" y="627"/>
                                  </a:lnTo>
                                  <a:cubicBezTo>
                                    <a:pt x="-93" y="314"/>
                                    <a:pt x="534" y="0"/>
                                    <a:pt x="1475" y="0"/>
                                  </a:cubicBezTo>
                                  <a:lnTo>
                                    <a:pt x="15584" y="0"/>
                                  </a:lnTo>
                                  <a:cubicBezTo>
                                    <a:pt x="16525" y="0"/>
                                    <a:pt x="17257" y="209"/>
                                    <a:pt x="17361" y="627"/>
                                  </a:cubicBezTo>
                                  <a:lnTo>
                                    <a:pt x="19243" y="5748"/>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299" name="Freeform: Shape 298">
                              <a:extLst>
                                <a:ext uri="{FF2B5EF4-FFF2-40B4-BE49-F238E27FC236}">
                                  <a16:creationId xmlns:a16="http://schemas.microsoft.com/office/drawing/2014/main" id="{17129335-0126-4BFA-8FC5-5933E491023C}"/>
                                </a:ext>
                              </a:extLst>
                            </p:cNvPr>
                            <p:cNvSpPr/>
                            <p:nvPr/>
                          </p:nvSpPr>
                          <p:spPr>
                            <a:xfrm>
                              <a:off x="4492784" y="4710999"/>
                              <a:ext cx="10452" cy="10452"/>
                            </a:xfrm>
                            <a:custGeom>
                              <a:avLst/>
                              <a:gdLst>
                                <a:gd name="connsiteX0" fmla="*/ 19556 w 10451"/>
                                <a:gd name="connsiteY0" fmla="*/ 5748 h 0"/>
                                <a:gd name="connsiteX1" fmla="*/ 18197 w 10451"/>
                                <a:gd name="connsiteY1" fmla="*/ 6376 h 0"/>
                                <a:gd name="connsiteX2" fmla="*/ 3774 w 10451"/>
                                <a:gd name="connsiteY2" fmla="*/ 6376 h 0"/>
                                <a:gd name="connsiteX3" fmla="*/ 1893 w 10451"/>
                                <a:gd name="connsiteY3" fmla="*/ 5748 h 0"/>
                                <a:gd name="connsiteX4" fmla="*/ 11 w 10451"/>
                                <a:gd name="connsiteY4" fmla="*/ 627 h 0"/>
                                <a:gd name="connsiteX5" fmla="*/ 1370 w 10451"/>
                                <a:gd name="connsiteY5" fmla="*/ 0 h 0"/>
                                <a:gd name="connsiteX6" fmla="*/ 15480 w 10451"/>
                                <a:gd name="connsiteY6" fmla="*/ 0 h 0"/>
                                <a:gd name="connsiteX7" fmla="*/ 17361 w 10451"/>
                                <a:gd name="connsiteY7" fmla="*/ 627 h 0"/>
                                <a:gd name="connsiteX8" fmla="*/ 19556 w 10451"/>
                                <a:gd name="connsiteY8" fmla="*/ 5748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1">
                                  <a:moveTo>
                                    <a:pt x="19556" y="5748"/>
                                  </a:moveTo>
                                  <a:cubicBezTo>
                                    <a:pt x="19661" y="6062"/>
                                    <a:pt x="19034" y="6376"/>
                                    <a:pt x="18197" y="6376"/>
                                  </a:cubicBezTo>
                                  <a:lnTo>
                                    <a:pt x="3774" y="6376"/>
                                  </a:lnTo>
                                  <a:cubicBezTo>
                                    <a:pt x="2833" y="6376"/>
                                    <a:pt x="1997" y="6167"/>
                                    <a:pt x="1893" y="5748"/>
                                  </a:cubicBezTo>
                                  <a:lnTo>
                                    <a:pt x="11" y="627"/>
                                  </a:lnTo>
                                  <a:cubicBezTo>
                                    <a:pt x="-93" y="314"/>
                                    <a:pt x="534" y="0"/>
                                    <a:pt x="1370" y="0"/>
                                  </a:cubicBezTo>
                                  <a:lnTo>
                                    <a:pt x="15480" y="0"/>
                                  </a:lnTo>
                                  <a:cubicBezTo>
                                    <a:pt x="16316" y="0"/>
                                    <a:pt x="17257" y="209"/>
                                    <a:pt x="17361" y="627"/>
                                  </a:cubicBezTo>
                                  <a:lnTo>
                                    <a:pt x="19556" y="5748"/>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grpSp>
                      <p:grpSp>
                        <p:nvGrpSpPr>
                          <p:cNvPr id="277" name="Graphic 254">
                            <a:extLst>
                              <a:ext uri="{FF2B5EF4-FFF2-40B4-BE49-F238E27FC236}">
                                <a16:creationId xmlns:a16="http://schemas.microsoft.com/office/drawing/2014/main" id="{4C1D1ABC-5114-4FC5-A183-5D0463939141}"/>
                              </a:ext>
                            </a:extLst>
                          </p:cNvPr>
                          <p:cNvGrpSpPr/>
                          <p:nvPr/>
                        </p:nvGrpSpPr>
                        <p:grpSpPr>
                          <a:xfrm>
                            <a:off x="4249886" y="4719778"/>
                            <a:ext cx="219486" cy="10452"/>
                            <a:chOff x="4249886" y="4719778"/>
                            <a:chExt cx="219486" cy="10452"/>
                          </a:xfrm>
                          <a:solidFill>
                            <a:srgbClr val="300B48"/>
                          </a:solidFill>
                        </p:grpSpPr>
                        <p:sp>
                          <p:nvSpPr>
                            <p:cNvPr id="278" name="Freeform: Shape 277">
                              <a:extLst>
                                <a:ext uri="{FF2B5EF4-FFF2-40B4-BE49-F238E27FC236}">
                                  <a16:creationId xmlns:a16="http://schemas.microsoft.com/office/drawing/2014/main" id="{F24EA0B7-4AFD-454A-B9DD-B81A60156E05}"/>
                                </a:ext>
                              </a:extLst>
                            </p:cNvPr>
                            <p:cNvSpPr/>
                            <p:nvPr/>
                          </p:nvSpPr>
                          <p:spPr>
                            <a:xfrm>
                              <a:off x="4249886" y="4719778"/>
                              <a:ext cx="10452" cy="10452"/>
                            </a:xfrm>
                            <a:custGeom>
                              <a:avLst/>
                              <a:gdLst>
                                <a:gd name="connsiteX0" fmla="*/ 18093 w 10451"/>
                                <a:gd name="connsiteY0" fmla="*/ 5748 h 0"/>
                                <a:gd name="connsiteX1" fmla="*/ 16212 w 10451"/>
                                <a:gd name="connsiteY1" fmla="*/ 6376 h 0"/>
                                <a:gd name="connsiteX2" fmla="*/ 1475 w 10451"/>
                                <a:gd name="connsiteY2" fmla="*/ 6376 h 0"/>
                                <a:gd name="connsiteX3" fmla="*/ 11 w 10451"/>
                                <a:gd name="connsiteY3" fmla="*/ 5748 h 0"/>
                                <a:gd name="connsiteX4" fmla="*/ 1579 w 10451"/>
                                <a:gd name="connsiteY4" fmla="*/ 627 h 0"/>
                                <a:gd name="connsiteX5" fmla="*/ 3460 w 10451"/>
                                <a:gd name="connsiteY5" fmla="*/ 0 h 0"/>
                                <a:gd name="connsiteX6" fmla="*/ 17884 w 10451"/>
                                <a:gd name="connsiteY6" fmla="*/ 0 h 0"/>
                                <a:gd name="connsiteX7" fmla="*/ 19347 w 10451"/>
                                <a:gd name="connsiteY7" fmla="*/ 627 h 0"/>
                                <a:gd name="connsiteX8" fmla="*/ 18093 w 10451"/>
                                <a:gd name="connsiteY8" fmla="*/ 5748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1">
                                  <a:moveTo>
                                    <a:pt x="18093" y="5748"/>
                                  </a:moveTo>
                                  <a:cubicBezTo>
                                    <a:pt x="17988" y="6062"/>
                                    <a:pt x="17152" y="6376"/>
                                    <a:pt x="16212" y="6376"/>
                                  </a:cubicBezTo>
                                  <a:lnTo>
                                    <a:pt x="1475" y="6376"/>
                                  </a:lnTo>
                                  <a:cubicBezTo>
                                    <a:pt x="534" y="6376"/>
                                    <a:pt x="-93" y="6062"/>
                                    <a:pt x="11" y="5748"/>
                                  </a:cubicBezTo>
                                  <a:lnTo>
                                    <a:pt x="1579" y="627"/>
                                  </a:lnTo>
                                  <a:cubicBezTo>
                                    <a:pt x="1684" y="314"/>
                                    <a:pt x="2520" y="0"/>
                                    <a:pt x="3460" y="0"/>
                                  </a:cubicBezTo>
                                  <a:lnTo>
                                    <a:pt x="17884" y="0"/>
                                  </a:lnTo>
                                  <a:cubicBezTo>
                                    <a:pt x="18824" y="0"/>
                                    <a:pt x="19452" y="314"/>
                                    <a:pt x="19347" y="627"/>
                                  </a:cubicBezTo>
                                  <a:lnTo>
                                    <a:pt x="18093" y="5748"/>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279" name="Freeform: Shape 278">
                              <a:extLst>
                                <a:ext uri="{FF2B5EF4-FFF2-40B4-BE49-F238E27FC236}">
                                  <a16:creationId xmlns:a16="http://schemas.microsoft.com/office/drawing/2014/main" id="{4CE6B2DC-323A-41EF-A310-E8AEE317DF62}"/>
                                </a:ext>
                              </a:extLst>
                            </p:cNvPr>
                            <p:cNvSpPr/>
                            <p:nvPr/>
                          </p:nvSpPr>
                          <p:spPr>
                            <a:xfrm>
                              <a:off x="4272787" y="4719778"/>
                              <a:ext cx="10452" cy="10452"/>
                            </a:xfrm>
                            <a:custGeom>
                              <a:avLst/>
                              <a:gdLst>
                                <a:gd name="connsiteX0" fmla="*/ 18082 w 10451"/>
                                <a:gd name="connsiteY0" fmla="*/ 5748 h 0"/>
                                <a:gd name="connsiteX1" fmla="*/ 16305 w 10451"/>
                                <a:gd name="connsiteY1" fmla="*/ 6376 h 0"/>
                                <a:gd name="connsiteX2" fmla="*/ 1568 w 10451"/>
                                <a:gd name="connsiteY2" fmla="*/ 6376 h 0"/>
                                <a:gd name="connsiteX3" fmla="*/ 0 w 10451"/>
                                <a:gd name="connsiteY3" fmla="*/ 5748 h 0"/>
                                <a:gd name="connsiteX4" fmla="*/ 1254 w 10451"/>
                                <a:gd name="connsiteY4" fmla="*/ 627 h 0"/>
                                <a:gd name="connsiteX5" fmla="*/ 3031 w 10451"/>
                                <a:gd name="connsiteY5" fmla="*/ 0 h 0"/>
                                <a:gd name="connsiteX6" fmla="*/ 17454 w 10451"/>
                                <a:gd name="connsiteY6" fmla="*/ 0 h 0"/>
                                <a:gd name="connsiteX7" fmla="*/ 19022 w 10451"/>
                                <a:gd name="connsiteY7" fmla="*/ 627 h 0"/>
                                <a:gd name="connsiteX8" fmla="*/ 18082 w 10451"/>
                                <a:gd name="connsiteY8" fmla="*/ 5748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1">
                                  <a:moveTo>
                                    <a:pt x="18082" y="5748"/>
                                  </a:moveTo>
                                  <a:cubicBezTo>
                                    <a:pt x="17977" y="6062"/>
                                    <a:pt x="17245" y="6376"/>
                                    <a:pt x="16305" y="6376"/>
                                  </a:cubicBezTo>
                                  <a:lnTo>
                                    <a:pt x="1568" y="6376"/>
                                  </a:lnTo>
                                  <a:cubicBezTo>
                                    <a:pt x="627" y="6376"/>
                                    <a:pt x="0" y="6062"/>
                                    <a:pt x="0" y="5748"/>
                                  </a:cubicBezTo>
                                  <a:lnTo>
                                    <a:pt x="1254" y="627"/>
                                  </a:lnTo>
                                  <a:cubicBezTo>
                                    <a:pt x="1359" y="314"/>
                                    <a:pt x="2195" y="0"/>
                                    <a:pt x="3031" y="0"/>
                                  </a:cubicBezTo>
                                  <a:lnTo>
                                    <a:pt x="17454" y="0"/>
                                  </a:lnTo>
                                  <a:cubicBezTo>
                                    <a:pt x="18395" y="0"/>
                                    <a:pt x="19022" y="314"/>
                                    <a:pt x="19022" y="627"/>
                                  </a:cubicBezTo>
                                  <a:lnTo>
                                    <a:pt x="18082" y="5748"/>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280" name="Freeform: Shape 279">
                              <a:extLst>
                                <a:ext uri="{FF2B5EF4-FFF2-40B4-BE49-F238E27FC236}">
                                  <a16:creationId xmlns:a16="http://schemas.microsoft.com/office/drawing/2014/main" id="{BDB6B0BB-3F4B-4DD4-81A6-9A4225747024}"/>
                                </a:ext>
                              </a:extLst>
                            </p:cNvPr>
                            <p:cNvSpPr/>
                            <p:nvPr/>
                          </p:nvSpPr>
                          <p:spPr>
                            <a:xfrm>
                              <a:off x="4295666" y="4719778"/>
                              <a:ext cx="10452" cy="10452"/>
                            </a:xfrm>
                            <a:custGeom>
                              <a:avLst/>
                              <a:gdLst>
                                <a:gd name="connsiteX0" fmla="*/ 18091 w 10451"/>
                                <a:gd name="connsiteY0" fmla="*/ 5748 h 0"/>
                                <a:gd name="connsiteX1" fmla="*/ 16315 w 10451"/>
                                <a:gd name="connsiteY1" fmla="*/ 6376 h 0"/>
                                <a:gd name="connsiteX2" fmla="*/ 1578 w 10451"/>
                                <a:gd name="connsiteY2" fmla="*/ 6376 h 0"/>
                                <a:gd name="connsiteX3" fmla="*/ 10 w 10451"/>
                                <a:gd name="connsiteY3" fmla="*/ 5748 h 0"/>
                                <a:gd name="connsiteX4" fmla="*/ 951 w 10451"/>
                                <a:gd name="connsiteY4" fmla="*/ 627 h 0"/>
                                <a:gd name="connsiteX5" fmla="*/ 2727 w 10451"/>
                                <a:gd name="connsiteY5" fmla="*/ 0 h 0"/>
                                <a:gd name="connsiteX6" fmla="*/ 17151 w 10451"/>
                                <a:gd name="connsiteY6" fmla="*/ 0 h 0"/>
                                <a:gd name="connsiteX7" fmla="*/ 18719 w 10451"/>
                                <a:gd name="connsiteY7" fmla="*/ 627 h 0"/>
                                <a:gd name="connsiteX8" fmla="*/ 18091 w 10451"/>
                                <a:gd name="connsiteY8" fmla="*/ 5748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1">
                                  <a:moveTo>
                                    <a:pt x="18091" y="5748"/>
                                  </a:moveTo>
                                  <a:cubicBezTo>
                                    <a:pt x="18091" y="6062"/>
                                    <a:pt x="17255" y="6376"/>
                                    <a:pt x="16315" y="6376"/>
                                  </a:cubicBezTo>
                                  <a:lnTo>
                                    <a:pt x="1578" y="6376"/>
                                  </a:lnTo>
                                  <a:cubicBezTo>
                                    <a:pt x="637" y="6376"/>
                                    <a:pt x="-95" y="6062"/>
                                    <a:pt x="10" y="5748"/>
                                  </a:cubicBezTo>
                                  <a:lnTo>
                                    <a:pt x="951" y="627"/>
                                  </a:lnTo>
                                  <a:cubicBezTo>
                                    <a:pt x="951" y="314"/>
                                    <a:pt x="1787" y="0"/>
                                    <a:pt x="2727" y="0"/>
                                  </a:cubicBezTo>
                                  <a:lnTo>
                                    <a:pt x="17151" y="0"/>
                                  </a:lnTo>
                                  <a:cubicBezTo>
                                    <a:pt x="18091" y="0"/>
                                    <a:pt x="18719" y="314"/>
                                    <a:pt x="18719" y="627"/>
                                  </a:cubicBezTo>
                                  <a:lnTo>
                                    <a:pt x="18091" y="5748"/>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281" name="Freeform: Shape 280">
                              <a:extLst>
                                <a:ext uri="{FF2B5EF4-FFF2-40B4-BE49-F238E27FC236}">
                                  <a16:creationId xmlns:a16="http://schemas.microsoft.com/office/drawing/2014/main" id="{8F5AB62B-68AC-4A51-A725-F896548FB3A8}"/>
                                </a:ext>
                              </a:extLst>
                            </p:cNvPr>
                            <p:cNvSpPr/>
                            <p:nvPr/>
                          </p:nvSpPr>
                          <p:spPr>
                            <a:xfrm>
                              <a:off x="4318764" y="4719778"/>
                              <a:ext cx="10452" cy="10452"/>
                            </a:xfrm>
                            <a:custGeom>
                              <a:avLst/>
                              <a:gdLst>
                                <a:gd name="connsiteX0" fmla="*/ 17987 w 10451"/>
                                <a:gd name="connsiteY0" fmla="*/ 5748 h 0"/>
                                <a:gd name="connsiteX1" fmla="*/ 16315 w 10451"/>
                                <a:gd name="connsiteY1" fmla="*/ 6376 h 0"/>
                                <a:gd name="connsiteX2" fmla="*/ 1578 w 10451"/>
                                <a:gd name="connsiteY2" fmla="*/ 6376 h 0"/>
                                <a:gd name="connsiteX3" fmla="*/ 10 w 10451"/>
                                <a:gd name="connsiteY3" fmla="*/ 5748 h 0"/>
                                <a:gd name="connsiteX4" fmla="*/ 637 w 10451"/>
                                <a:gd name="connsiteY4" fmla="*/ 627 h 0"/>
                                <a:gd name="connsiteX5" fmla="*/ 2414 w 10451"/>
                                <a:gd name="connsiteY5" fmla="*/ 0 h 0"/>
                                <a:gd name="connsiteX6" fmla="*/ 16837 w 10451"/>
                                <a:gd name="connsiteY6" fmla="*/ 0 h 0"/>
                                <a:gd name="connsiteX7" fmla="*/ 18510 w 10451"/>
                                <a:gd name="connsiteY7" fmla="*/ 314 h 0"/>
                                <a:gd name="connsiteX8" fmla="*/ 17987 w 10451"/>
                                <a:gd name="connsiteY8" fmla="*/ 5748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1">
                                  <a:moveTo>
                                    <a:pt x="17987" y="5748"/>
                                  </a:moveTo>
                                  <a:cubicBezTo>
                                    <a:pt x="17987" y="5748"/>
                                    <a:pt x="17151" y="6376"/>
                                    <a:pt x="16315" y="6376"/>
                                  </a:cubicBezTo>
                                  <a:lnTo>
                                    <a:pt x="1578" y="6376"/>
                                  </a:lnTo>
                                  <a:cubicBezTo>
                                    <a:pt x="637" y="6376"/>
                                    <a:pt x="-95" y="6062"/>
                                    <a:pt x="10" y="5748"/>
                                  </a:cubicBezTo>
                                  <a:lnTo>
                                    <a:pt x="637" y="627"/>
                                  </a:lnTo>
                                  <a:cubicBezTo>
                                    <a:pt x="637" y="627"/>
                                    <a:pt x="1473" y="0"/>
                                    <a:pt x="2414" y="0"/>
                                  </a:cubicBezTo>
                                  <a:lnTo>
                                    <a:pt x="16837" y="0"/>
                                  </a:lnTo>
                                  <a:cubicBezTo>
                                    <a:pt x="17778" y="0"/>
                                    <a:pt x="18510" y="314"/>
                                    <a:pt x="18510" y="314"/>
                                  </a:cubicBezTo>
                                  <a:lnTo>
                                    <a:pt x="17987" y="5748"/>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282" name="Freeform: Shape 281">
                              <a:extLst>
                                <a:ext uri="{FF2B5EF4-FFF2-40B4-BE49-F238E27FC236}">
                                  <a16:creationId xmlns:a16="http://schemas.microsoft.com/office/drawing/2014/main" id="{0195EE0B-FA2E-46B5-89E2-9200DA9E9058}"/>
                                </a:ext>
                              </a:extLst>
                            </p:cNvPr>
                            <p:cNvSpPr/>
                            <p:nvPr/>
                          </p:nvSpPr>
                          <p:spPr>
                            <a:xfrm>
                              <a:off x="4341559" y="4719778"/>
                              <a:ext cx="10452" cy="10452"/>
                            </a:xfrm>
                            <a:custGeom>
                              <a:avLst/>
                              <a:gdLst>
                                <a:gd name="connsiteX0" fmla="*/ 18081 w 10451"/>
                                <a:gd name="connsiteY0" fmla="*/ 5748 h 0"/>
                                <a:gd name="connsiteX1" fmla="*/ 16409 w 10451"/>
                                <a:gd name="connsiteY1" fmla="*/ 6376 h 0"/>
                                <a:gd name="connsiteX2" fmla="*/ 1672 w 10451"/>
                                <a:gd name="connsiteY2" fmla="*/ 6376 h 0"/>
                                <a:gd name="connsiteX3" fmla="*/ 0 w 10451"/>
                                <a:gd name="connsiteY3" fmla="*/ 6062 h 0"/>
                                <a:gd name="connsiteX4" fmla="*/ 314 w 10451"/>
                                <a:gd name="connsiteY4" fmla="*/ 627 h 0"/>
                                <a:gd name="connsiteX5" fmla="*/ 1986 w 10451"/>
                                <a:gd name="connsiteY5" fmla="*/ 0 h 0"/>
                                <a:gd name="connsiteX6" fmla="*/ 16409 w 10451"/>
                                <a:gd name="connsiteY6" fmla="*/ 0 h 0"/>
                                <a:gd name="connsiteX7" fmla="*/ 18081 w 10451"/>
                                <a:gd name="connsiteY7" fmla="*/ 314 h 0"/>
                                <a:gd name="connsiteX8" fmla="*/ 18081 w 10451"/>
                                <a:gd name="connsiteY8" fmla="*/ 5748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1">
                                  <a:moveTo>
                                    <a:pt x="18081" y="5748"/>
                                  </a:moveTo>
                                  <a:cubicBezTo>
                                    <a:pt x="18081" y="5748"/>
                                    <a:pt x="17350" y="6376"/>
                                    <a:pt x="16409" y="6376"/>
                                  </a:cubicBezTo>
                                  <a:lnTo>
                                    <a:pt x="1672" y="6376"/>
                                  </a:lnTo>
                                  <a:cubicBezTo>
                                    <a:pt x="732" y="6376"/>
                                    <a:pt x="0" y="6062"/>
                                    <a:pt x="0" y="6062"/>
                                  </a:cubicBezTo>
                                  <a:lnTo>
                                    <a:pt x="314" y="627"/>
                                  </a:lnTo>
                                  <a:cubicBezTo>
                                    <a:pt x="314" y="314"/>
                                    <a:pt x="1045" y="0"/>
                                    <a:pt x="1986" y="0"/>
                                  </a:cubicBezTo>
                                  <a:lnTo>
                                    <a:pt x="16409" y="0"/>
                                  </a:lnTo>
                                  <a:cubicBezTo>
                                    <a:pt x="17350" y="0"/>
                                    <a:pt x="18081" y="314"/>
                                    <a:pt x="18081" y="314"/>
                                  </a:cubicBezTo>
                                  <a:lnTo>
                                    <a:pt x="18081" y="5748"/>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283" name="Freeform: Shape 282">
                              <a:extLst>
                                <a:ext uri="{FF2B5EF4-FFF2-40B4-BE49-F238E27FC236}">
                                  <a16:creationId xmlns:a16="http://schemas.microsoft.com/office/drawing/2014/main" id="{8757AF34-75BF-4EE8-960D-65F220CC3DA5}"/>
                                </a:ext>
                              </a:extLst>
                            </p:cNvPr>
                            <p:cNvSpPr/>
                            <p:nvPr/>
                          </p:nvSpPr>
                          <p:spPr>
                            <a:xfrm>
                              <a:off x="4364553" y="4719778"/>
                              <a:ext cx="10452" cy="10452"/>
                            </a:xfrm>
                            <a:custGeom>
                              <a:avLst/>
                              <a:gdLst>
                                <a:gd name="connsiteX0" fmla="*/ 18081 w 10451"/>
                                <a:gd name="connsiteY0" fmla="*/ 5748 h 0"/>
                                <a:gd name="connsiteX1" fmla="*/ 16409 w 10451"/>
                                <a:gd name="connsiteY1" fmla="*/ 6376 h 0"/>
                                <a:gd name="connsiteX2" fmla="*/ 1672 w 10451"/>
                                <a:gd name="connsiteY2" fmla="*/ 6376 h 0"/>
                                <a:gd name="connsiteX3" fmla="*/ 0 w 10451"/>
                                <a:gd name="connsiteY3" fmla="*/ 6062 h 0"/>
                                <a:gd name="connsiteX4" fmla="*/ 0 w 10451"/>
                                <a:gd name="connsiteY4" fmla="*/ 627 h 0"/>
                                <a:gd name="connsiteX5" fmla="*/ 1672 w 10451"/>
                                <a:gd name="connsiteY5" fmla="*/ 0 h 0"/>
                                <a:gd name="connsiteX6" fmla="*/ 16096 w 10451"/>
                                <a:gd name="connsiteY6" fmla="*/ 0 h 0"/>
                                <a:gd name="connsiteX7" fmla="*/ 17768 w 10451"/>
                                <a:gd name="connsiteY7" fmla="*/ 627 h 0"/>
                                <a:gd name="connsiteX8" fmla="*/ 18081 w 10451"/>
                                <a:gd name="connsiteY8" fmla="*/ 5748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1">
                                  <a:moveTo>
                                    <a:pt x="18081" y="5748"/>
                                  </a:moveTo>
                                  <a:cubicBezTo>
                                    <a:pt x="18081" y="5748"/>
                                    <a:pt x="17350" y="6376"/>
                                    <a:pt x="16409" y="6376"/>
                                  </a:cubicBezTo>
                                  <a:lnTo>
                                    <a:pt x="1672" y="6376"/>
                                  </a:lnTo>
                                  <a:cubicBezTo>
                                    <a:pt x="732" y="6376"/>
                                    <a:pt x="0" y="6062"/>
                                    <a:pt x="0" y="6062"/>
                                  </a:cubicBezTo>
                                  <a:lnTo>
                                    <a:pt x="0" y="627"/>
                                  </a:lnTo>
                                  <a:cubicBezTo>
                                    <a:pt x="0" y="627"/>
                                    <a:pt x="732" y="0"/>
                                    <a:pt x="1672" y="0"/>
                                  </a:cubicBezTo>
                                  <a:lnTo>
                                    <a:pt x="16096" y="0"/>
                                  </a:lnTo>
                                  <a:cubicBezTo>
                                    <a:pt x="17036" y="0"/>
                                    <a:pt x="17768" y="314"/>
                                    <a:pt x="17768" y="627"/>
                                  </a:cubicBezTo>
                                  <a:lnTo>
                                    <a:pt x="18081" y="5748"/>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284" name="Freeform: Shape 283">
                              <a:extLst>
                                <a:ext uri="{FF2B5EF4-FFF2-40B4-BE49-F238E27FC236}">
                                  <a16:creationId xmlns:a16="http://schemas.microsoft.com/office/drawing/2014/main" id="{51FB1658-9B79-4CA6-8579-48FC6C33A565}"/>
                                </a:ext>
                              </a:extLst>
                            </p:cNvPr>
                            <p:cNvSpPr/>
                            <p:nvPr/>
                          </p:nvSpPr>
                          <p:spPr>
                            <a:xfrm>
                              <a:off x="4387233" y="4719778"/>
                              <a:ext cx="10452" cy="10452"/>
                            </a:xfrm>
                            <a:custGeom>
                              <a:avLst/>
                              <a:gdLst>
                                <a:gd name="connsiteX0" fmla="*/ 18291 w 10451"/>
                                <a:gd name="connsiteY0" fmla="*/ 5748 h 0"/>
                                <a:gd name="connsiteX1" fmla="*/ 16723 w 10451"/>
                                <a:gd name="connsiteY1" fmla="*/ 6376 h 0"/>
                                <a:gd name="connsiteX2" fmla="*/ 1986 w 10451"/>
                                <a:gd name="connsiteY2" fmla="*/ 6376 h 0"/>
                                <a:gd name="connsiteX3" fmla="*/ 314 w 10451"/>
                                <a:gd name="connsiteY3" fmla="*/ 6062 h 0"/>
                                <a:gd name="connsiteX4" fmla="*/ 0 w 10451"/>
                                <a:gd name="connsiteY4" fmla="*/ 627 h 0"/>
                                <a:gd name="connsiteX5" fmla="*/ 1568 w 10451"/>
                                <a:gd name="connsiteY5" fmla="*/ 0 h 0"/>
                                <a:gd name="connsiteX6" fmla="*/ 15991 w 10451"/>
                                <a:gd name="connsiteY6" fmla="*/ 0 h 0"/>
                                <a:gd name="connsiteX7" fmla="*/ 17663 w 10451"/>
                                <a:gd name="connsiteY7" fmla="*/ 314 h 0"/>
                                <a:gd name="connsiteX8" fmla="*/ 18291 w 10451"/>
                                <a:gd name="connsiteY8" fmla="*/ 5748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1">
                                  <a:moveTo>
                                    <a:pt x="18291" y="5748"/>
                                  </a:moveTo>
                                  <a:cubicBezTo>
                                    <a:pt x="18291" y="5748"/>
                                    <a:pt x="17663" y="6376"/>
                                    <a:pt x="16723" y="6376"/>
                                  </a:cubicBezTo>
                                  <a:lnTo>
                                    <a:pt x="1986" y="6376"/>
                                  </a:lnTo>
                                  <a:cubicBezTo>
                                    <a:pt x="1045" y="6376"/>
                                    <a:pt x="314" y="6062"/>
                                    <a:pt x="314" y="6062"/>
                                  </a:cubicBezTo>
                                  <a:lnTo>
                                    <a:pt x="0" y="627"/>
                                  </a:lnTo>
                                  <a:cubicBezTo>
                                    <a:pt x="0" y="627"/>
                                    <a:pt x="732" y="0"/>
                                    <a:pt x="1568" y="0"/>
                                  </a:cubicBezTo>
                                  <a:lnTo>
                                    <a:pt x="15991" y="0"/>
                                  </a:lnTo>
                                  <a:cubicBezTo>
                                    <a:pt x="16932" y="0"/>
                                    <a:pt x="17663" y="314"/>
                                    <a:pt x="17663" y="314"/>
                                  </a:cubicBezTo>
                                  <a:lnTo>
                                    <a:pt x="18291" y="5748"/>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285" name="Freeform: Shape 284">
                              <a:extLst>
                                <a:ext uri="{FF2B5EF4-FFF2-40B4-BE49-F238E27FC236}">
                                  <a16:creationId xmlns:a16="http://schemas.microsoft.com/office/drawing/2014/main" id="{1207AABF-DFF5-40C6-8700-60DC4B467F36}"/>
                                </a:ext>
                              </a:extLst>
                            </p:cNvPr>
                            <p:cNvSpPr/>
                            <p:nvPr/>
                          </p:nvSpPr>
                          <p:spPr>
                            <a:xfrm>
                              <a:off x="4409809" y="4719778"/>
                              <a:ext cx="10452" cy="10452"/>
                            </a:xfrm>
                            <a:custGeom>
                              <a:avLst/>
                              <a:gdLst>
                                <a:gd name="connsiteX0" fmla="*/ 18709 w 10451"/>
                                <a:gd name="connsiteY0" fmla="*/ 5748 h 0"/>
                                <a:gd name="connsiteX1" fmla="*/ 17141 w 10451"/>
                                <a:gd name="connsiteY1" fmla="*/ 6376 h 0"/>
                                <a:gd name="connsiteX2" fmla="*/ 2404 w 10451"/>
                                <a:gd name="connsiteY2" fmla="*/ 6376 h 0"/>
                                <a:gd name="connsiteX3" fmla="*/ 732 w 10451"/>
                                <a:gd name="connsiteY3" fmla="*/ 6062 h 0"/>
                                <a:gd name="connsiteX4" fmla="*/ 0 w 10451"/>
                                <a:gd name="connsiteY4" fmla="*/ 627 h 0"/>
                                <a:gd name="connsiteX5" fmla="*/ 1568 w 10451"/>
                                <a:gd name="connsiteY5" fmla="*/ 0 h 0"/>
                                <a:gd name="connsiteX6" fmla="*/ 15991 w 10451"/>
                                <a:gd name="connsiteY6" fmla="*/ 0 h 0"/>
                                <a:gd name="connsiteX7" fmla="*/ 17768 w 10451"/>
                                <a:gd name="connsiteY7" fmla="*/ 627 h 0"/>
                                <a:gd name="connsiteX8" fmla="*/ 18709 w 10451"/>
                                <a:gd name="connsiteY8" fmla="*/ 5748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1">
                                  <a:moveTo>
                                    <a:pt x="18709" y="5748"/>
                                  </a:moveTo>
                                  <a:cubicBezTo>
                                    <a:pt x="18709" y="6062"/>
                                    <a:pt x="18081" y="6376"/>
                                    <a:pt x="17141" y="6376"/>
                                  </a:cubicBezTo>
                                  <a:lnTo>
                                    <a:pt x="2404" y="6376"/>
                                  </a:lnTo>
                                  <a:cubicBezTo>
                                    <a:pt x="1463" y="6376"/>
                                    <a:pt x="732" y="6062"/>
                                    <a:pt x="732" y="6062"/>
                                  </a:cubicBezTo>
                                  <a:lnTo>
                                    <a:pt x="0" y="627"/>
                                  </a:lnTo>
                                  <a:cubicBezTo>
                                    <a:pt x="0" y="314"/>
                                    <a:pt x="627" y="0"/>
                                    <a:pt x="1568" y="0"/>
                                  </a:cubicBezTo>
                                  <a:lnTo>
                                    <a:pt x="15991" y="0"/>
                                  </a:lnTo>
                                  <a:cubicBezTo>
                                    <a:pt x="16932" y="0"/>
                                    <a:pt x="17663" y="314"/>
                                    <a:pt x="17768" y="627"/>
                                  </a:cubicBezTo>
                                  <a:lnTo>
                                    <a:pt x="18709" y="5748"/>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286" name="Freeform: Shape 285">
                              <a:extLst>
                                <a:ext uri="{FF2B5EF4-FFF2-40B4-BE49-F238E27FC236}">
                                  <a16:creationId xmlns:a16="http://schemas.microsoft.com/office/drawing/2014/main" id="{9A455139-9855-47C1-9FC0-E2B47D9030FF}"/>
                                </a:ext>
                              </a:extLst>
                            </p:cNvPr>
                            <p:cNvSpPr/>
                            <p:nvPr/>
                          </p:nvSpPr>
                          <p:spPr>
                            <a:xfrm>
                              <a:off x="4432479" y="4719778"/>
                              <a:ext cx="10452" cy="10452"/>
                            </a:xfrm>
                            <a:custGeom>
                              <a:avLst/>
                              <a:gdLst>
                                <a:gd name="connsiteX0" fmla="*/ 18928 w 10451"/>
                                <a:gd name="connsiteY0" fmla="*/ 5748 h 0"/>
                                <a:gd name="connsiteX1" fmla="*/ 17360 w 10451"/>
                                <a:gd name="connsiteY1" fmla="*/ 6376 h 0"/>
                                <a:gd name="connsiteX2" fmla="*/ 2727 w 10451"/>
                                <a:gd name="connsiteY2" fmla="*/ 6376 h 0"/>
                                <a:gd name="connsiteX3" fmla="*/ 951 w 10451"/>
                                <a:gd name="connsiteY3" fmla="*/ 5748 h 0"/>
                                <a:gd name="connsiteX4" fmla="*/ 10 w 10451"/>
                                <a:gd name="connsiteY4" fmla="*/ 627 h 0"/>
                                <a:gd name="connsiteX5" fmla="*/ 1578 w 10451"/>
                                <a:gd name="connsiteY5" fmla="*/ 0 h 0"/>
                                <a:gd name="connsiteX6" fmla="*/ 16001 w 10451"/>
                                <a:gd name="connsiteY6" fmla="*/ 0 h 0"/>
                                <a:gd name="connsiteX7" fmla="*/ 17778 w 10451"/>
                                <a:gd name="connsiteY7" fmla="*/ 627 h 0"/>
                                <a:gd name="connsiteX8" fmla="*/ 18928 w 10451"/>
                                <a:gd name="connsiteY8" fmla="*/ 5748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1">
                                  <a:moveTo>
                                    <a:pt x="18928" y="5748"/>
                                  </a:moveTo>
                                  <a:cubicBezTo>
                                    <a:pt x="19032" y="6062"/>
                                    <a:pt x="18300" y="6376"/>
                                    <a:pt x="17360" y="6376"/>
                                  </a:cubicBezTo>
                                  <a:lnTo>
                                    <a:pt x="2727" y="6376"/>
                                  </a:lnTo>
                                  <a:cubicBezTo>
                                    <a:pt x="1787" y="6376"/>
                                    <a:pt x="1055" y="6062"/>
                                    <a:pt x="951" y="5748"/>
                                  </a:cubicBezTo>
                                  <a:lnTo>
                                    <a:pt x="10" y="627"/>
                                  </a:lnTo>
                                  <a:cubicBezTo>
                                    <a:pt x="-95" y="314"/>
                                    <a:pt x="637" y="0"/>
                                    <a:pt x="1578" y="0"/>
                                  </a:cubicBezTo>
                                  <a:lnTo>
                                    <a:pt x="16001" y="0"/>
                                  </a:lnTo>
                                  <a:cubicBezTo>
                                    <a:pt x="16942" y="0"/>
                                    <a:pt x="17673" y="314"/>
                                    <a:pt x="17778" y="627"/>
                                  </a:cubicBezTo>
                                  <a:lnTo>
                                    <a:pt x="18928" y="5748"/>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287" name="Freeform: Shape 286">
                              <a:extLst>
                                <a:ext uri="{FF2B5EF4-FFF2-40B4-BE49-F238E27FC236}">
                                  <a16:creationId xmlns:a16="http://schemas.microsoft.com/office/drawing/2014/main" id="{DE88AC06-8DD5-48F6-89EA-593F89B47A95}"/>
                                </a:ext>
                              </a:extLst>
                            </p:cNvPr>
                            <p:cNvSpPr/>
                            <p:nvPr/>
                          </p:nvSpPr>
                          <p:spPr>
                            <a:xfrm>
                              <a:off x="4455159" y="4719778"/>
                              <a:ext cx="10452" cy="10452"/>
                            </a:xfrm>
                            <a:custGeom>
                              <a:avLst/>
                              <a:gdLst>
                                <a:gd name="connsiteX0" fmla="*/ 19241 w 10451"/>
                                <a:gd name="connsiteY0" fmla="*/ 5748 h 0"/>
                                <a:gd name="connsiteX1" fmla="*/ 17778 w 10451"/>
                                <a:gd name="connsiteY1" fmla="*/ 6376 h 0"/>
                                <a:gd name="connsiteX2" fmla="*/ 3145 w 10451"/>
                                <a:gd name="connsiteY2" fmla="*/ 6376 h 0"/>
                                <a:gd name="connsiteX3" fmla="*/ 1264 w 10451"/>
                                <a:gd name="connsiteY3" fmla="*/ 5748 h 0"/>
                                <a:gd name="connsiteX4" fmla="*/ 10 w 10451"/>
                                <a:gd name="connsiteY4" fmla="*/ 627 h 0"/>
                                <a:gd name="connsiteX5" fmla="*/ 1473 w 10451"/>
                                <a:gd name="connsiteY5" fmla="*/ 0 h 0"/>
                                <a:gd name="connsiteX6" fmla="*/ 15897 w 10451"/>
                                <a:gd name="connsiteY6" fmla="*/ 0 h 0"/>
                                <a:gd name="connsiteX7" fmla="*/ 17778 w 10451"/>
                                <a:gd name="connsiteY7" fmla="*/ 627 h 0"/>
                                <a:gd name="connsiteX8" fmla="*/ 19241 w 10451"/>
                                <a:gd name="connsiteY8" fmla="*/ 5748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1">
                                  <a:moveTo>
                                    <a:pt x="19241" y="5748"/>
                                  </a:moveTo>
                                  <a:cubicBezTo>
                                    <a:pt x="19346" y="6062"/>
                                    <a:pt x="18719" y="6376"/>
                                    <a:pt x="17778" y="6376"/>
                                  </a:cubicBezTo>
                                  <a:lnTo>
                                    <a:pt x="3145" y="6376"/>
                                  </a:lnTo>
                                  <a:cubicBezTo>
                                    <a:pt x="2205" y="6376"/>
                                    <a:pt x="1369" y="6062"/>
                                    <a:pt x="1264" y="5748"/>
                                  </a:cubicBezTo>
                                  <a:lnTo>
                                    <a:pt x="10" y="627"/>
                                  </a:lnTo>
                                  <a:cubicBezTo>
                                    <a:pt x="-95" y="314"/>
                                    <a:pt x="637" y="0"/>
                                    <a:pt x="1473" y="0"/>
                                  </a:cubicBezTo>
                                  <a:lnTo>
                                    <a:pt x="15897" y="0"/>
                                  </a:lnTo>
                                  <a:cubicBezTo>
                                    <a:pt x="16837" y="0"/>
                                    <a:pt x="17673" y="314"/>
                                    <a:pt x="17778" y="627"/>
                                  </a:cubicBezTo>
                                  <a:lnTo>
                                    <a:pt x="19241" y="5748"/>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grpSp>
                    </p:grpSp>
                  </p:grpSp>
                </p:grpSp>
                <p:sp>
                  <p:nvSpPr>
                    <p:cNvPr id="248" name="Freeform: Shape 247">
                      <a:extLst>
                        <a:ext uri="{FF2B5EF4-FFF2-40B4-BE49-F238E27FC236}">
                          <a16:creationId xmlns:a16="http://schemas.microsoft.com/office/drawing/2014/main" id="{75B66F07-44D0-4129-A704-C11B05ADC8AA}"/>
                        </a:ext>
                      </a:extLst>
                    </p:cNvPr>
                    <p:cNvSpPr/>
                    <p:nvPr/>
                  </p:nvSpPr>
                  <p:spPr>
                    <a:xfrm>
                      <a:off x="4360268" y="4462352"/>
                      <a:ext cx="10452" cy="10452"/>
                    </a:xfrm>
                    <a:custGeom>
                      <a:avLst/>
                      <a:gdLst>
                        <a:gd name="connsiteX0" fmla="*/ 6794 w 0"/>
                        <a:gd name="connsiteY0" fmla="*/ 3345 h 0"/>
                        <a:gd name="connsiteX1" fmla="*/ 3345 w 0"/>
                        <a:gd name="connsiteY1" fmla="*/ 6689 h 0"/>
                        <a:gd name="connsiteX2" fmla="*/ 0 w 0"/>
                        <a:gd name="connsiteY2" fmla="*/ 3345 h 0"/>
                        <a:gd name="connsiteX3" fmla="*/ 3345 w 0"/>
                        <a:gd name="connsiteY3" fmla="*/ 0 h 0"/>
                        <a:gd name="connsiteX4" fmla="*/ 6794 w 0"/>
                        <a:gd name="connsiteY4" fmla="*/ 3345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6794" y="3345"/>
                          </a:moveTo>
                          <a:cubicBezTo>
                            <a:pt x="6794" y="5226"/>
                            <a:pt x="5226" y="6689"/>
                            <a:pt x="3345" y="6689"/>
                          </a:cubicBezTo>
                          <a:cubicBezTo>
                            <a:pt x="1463" y="6689"/>
                            <a:pt x="0" y="5226"/>
                            <a:pt x="0" y="3345"/>
                          </a:cubicBezTo>
                          <a:cubicBezTo>
                            <a:pt x="0" y="1463"/>
                            <a:pt x="1463" y="0"/>
                            <a:pt x="3345" y="0"/>
                          </a:cubicBezTo>
                          <a:cubicBezTo>
                            <a:pt x="5330" y="0"/>
                            <a:pt x="6794" y="1463"/>
                            <a:pt x="6794" y="3345"/>
                          </a:cubicBezTo>
                          <a:close/>
                        </a:path>
                      </a:pathLst>
                    </a:custGeom>
                    <a:solidFill>
                      <a:srgbClr val="EA644C"/>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grpSp>
              <p:sp>
                <p:nvSpPr>
                  <p:cNvPr id="246" name="Freeform: Shape 245">
                    <a:extLst>
                      <a:ext uri="{FF2B5EF4-FFF2-40B4-BE49-F238E27FC236}">
                        <a16:creationId xmlns:a16="http://schemas.microsoft.com/office/drawing/2014/main" id="{E43FE9D9-2B05-487F-A5C9-1847CF5367D8}"/>
                      </a:ext>
                    </a:extLst>
                  </p:cNvPr>
                  <p:cNvSpPr/>
                  <p:nvPr/>
                </p:nvSpPr>
                <p:spPr>
                  <a:xfrm>
                    <a:off x="4201819" y="4679121"/>
                    <a:ext cx="324004" cy="10452"/>
                  </a:xfrm>
                  <a:custGeom>
                    <a:avLst/>
                    <a:gdLst>
                      <a:gd name="connsiteX0" fmla="*/ 0 w 324003"/>
                      <a:gd name="connsiteY0" fmla="*/ 0 h 0"/>
                      <a:gd name="connsiteX1" fmla="*/ 326303 w 324003"/>
                      <a:gd name="connsiteY1" fmla="*/ 0 h 0"/>
                      <a:gd name="connsiteX2" fmla="*/ 326303 w 324003"/>
                      <a:gd name="connsiteY2" fmla="*/ 6167 h 0"/>
                      <a:gd name="connsiteX3" fmla="*/ 0 w 324003"/>
                      <a:gd name="connsiteY3" fmla="*/ 6167 h 0"/>
                    </a:gdLst>
                    <a:ahLst/>
                    <a:cxnLst>
                      <a:cxn ang="0">
                        <a:pos x="connsiteX0" y="connsiteY0"/>
                      </a:cxn>
                      <a:cxn ang="0">
                        <a:pos x="connsiteX1" y="connsiteY1"/>
                      </a:cxn>
                      <a:cxn ang="0">
                        <a:pos x="connsiteX2" y="connsiteY2"/>
                      </a:cxn>
                      <a:cxn ang="0">
                        <a:pos x="connsiteX3" y="connsiteY3"/>
                      </a:cxn>
                    </a:cxnLst>
                    <a:rect l="l" t="t" r="r" b="b"/>
                    <a:pathLst>
                      <a:path w="324003">
                        <a:moveTo>
                          <a:pt x="0" y="0"/>
                        </a:moveTo>
                        <a:lnTo>
                          <a:pt x="326303" y="0"/>
                        </a:lnTo>
                        <a:lnTo>
                          <a:pt x="326303" y="6167"/>
                        </a:lnTo>
                        <a:lnTo>
                          <a:pt x="0" y="6167"/>
                        </a:lnTo>
                        <a:close/>
                      </a:path>
                    </a:pathLst>
                  </a:custGeom>
                  <a:solidFill>
                    <a:srgbClr val="300B48"/>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grpSp>
            <p:grpSp>
              <p:nvGrpSpPr>
                <p:cNvPr id="238" name="Graphic 254">
                  <a:extLst>
                    <a:ext uri="{FF2B5EF4-FFF2-40B4-BE49-F238E27FC236}">
                      <a16:creationId xmlns:a16="http://schemas.microsoft.com/office/drawing/2014/main" id="{27A5367F-887F-4481-A526-299B45E8E03B}"/>
                    </a:ext>
                  </a:extLst>
                </p:cNvPr>
                <p:cNvGrpSpPr/>
                <p:nvPr/>
              </p:nvGrpSpPr>
              <p:grpSpPr>
                <a:xfrm>
                  <a:off x="4282507" y="4411034"/>
                  <a:ext cx="156776" cy="229938"/>
                  <a:chOff x="4282507" y="4411034"/>
                  <a:chExt cx="156776" cy="229938"/>
                </a:xfrm>
                <a:solidFill>
                  <a:schemeClr val="accent1"/>
                </a:solidFill>
              </p:grpSpPr>
              <p:grpSp>
                <p:nvGrpSpPr>
                  <p:cNvPr id="239" name="Graphic 254">
                    <a:extLst>
                      <a:ext uri="{FF2B5EF4-FFF2-40B4-BE49-F238E27FC236}">
                        <a16:creationId xmlns:a16="http://schemas.microsoft.com/office/drawing/2014/main" id="{455A4255-0CB4-49CA-8D3E-EEE6BF4C81B1}"/>
                      </a:ext>
                    </a:extLst>
                  </p:cNvPr>
                  <p:cNvGrpSpPr/>
                  <p:nvPr/>
                </p:nvGrpSpPr>
                <p:grpSpPr>
                  <a:xfrm>
                    <a:off x="4282507" y="4411034"/>
                    <a:ext cx="156776" cy="229938"/>
                    <a:chOff x="4282507" y="4411034"/>
                    <a:chExt cx="156776" cy="229938"/>
                  </a:xfrm>
                  <a:solidFill>
                    <a:schemeClr val="accent1"/>
                  </a:solidFill>
                </p:grpSpPr>
                <p:sp>
                  <p:nvSpPr>
                    <p:cNvPr id="243" name="Freeform: Shape 242">
                      <a:extLst>
                        <a:ext uri="{FF2B5EF4-FFF2-40B4-BE49-F238E27FC236}">
                          <a16:creationId xmlns:a16="http://schemas.microsoft.com/office/drawing/2014/main" id="{02B1FEB1-AAE6-4BDA-BB14-D0576CCD8022}"/>
                        </a:ext>
                      </a:extLst>
                    </p:cNvPr>
                    <p:cNvSpPr/>
                    <p:nvPr/>
                  </p:nvSpPr>
                  <p:spPr>
                    <a:xfrm>
                      <a:off x="4282507" y="4502905"/>
                      <a:ext cx="156776" cy="135873"/>
                    </a:xfrm>
                    <a:custGeom>
                      <a:avLst/>
                      <a:gdLst>
                        <a:gd name="connsiteX0" fmla="*/ 163674 w 156776"/>
                        <a:gd name="connsiteY0" fmla="*/ 128347 h 135872"/>
                        <a:gd name="connsiteX1" fmla="*/ 153536 w 156776"/>
                        <a:gd name="connsiteY1" fmla="*/ 138486 h 135872"/>
                        <a:gd name="connsiteX2" fmla="*/ 0 w 156776"/>
                        <a:gd name="connsiteY2" fmla="*/ 138486 h 135872"/>
                        <a:gd name="connsiteX3" fmla="*/ 0 w 156776"/>
                        <a:gd name="connsiteY3" fmla="*/ 10138 h 135872"/>
                        <a:gd name="connsiteX4" fmla="*/ 10138 w 156776"/>
                        <a:gd name="connsiteY4" fmla="*/ 0 h 135872"/>
                        <a:gd name="connsiteX5" fmla="*/ 153536 w 156776"/>
                        <a:gd name="connsiteY5" fmla="*/ 0 h 135872"/>
                        <a:gd name="connsiteX6" fmla="*/ 163674 w 156776"/>
                        <a:gd name="connsiteY6" fmla="*/ 10138 h 135872"/>
                        <a:gd name="connsiteX7" fmla="*/ 163674 w 156776"/>
                        <a:gd name="connsiteY7" fmla="*/ 128347 h 135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776" h="135872">
                          <a:moveTo>
                            <a:pt x="163674" y="128347"/>
                          </a:moveTo>
                          <a:cubicBezTo>
                            <a:pt x="163674" y="133887"/>
                            <a:pt x="159180" y="138486"/>
                            <a:pt x="153536" y="138486"/>
                          </a:cubicBezTo>
                          <a:cubicBezTo>
                            <a:pt x="153536" y="138486"/>
                            <a:pt x="6376" y="129079"/>
                            <a:pt x="0" y="138486"/>
                          </a:cubicBezTo>
                          <a:lnTo>
                            <a:pt x="0" y="10138"/>
                          </a:lnTo>
                          <a:cubicBezTo>
                            <a:pt x="0" y="4599"/>
                            <a:pt x="4494" y="0"/>
                            <a:pt x="10138" y="0"/>
                          </a:cubicBezTo>
                          <a:lnTo>
                            <a:pt x="153536" y="0"/>
                          </a:lnTo>
                          <a:cubicBezTo>
                            <a:pt x="159075" y="0"/>
                            <a:pt x="163674" y="4494"/>
                            <a:pt x="163674" y="10138"/>
                          </a:cubicBezTo>
                          <a:lnTo>
                            <a:pt x="163674" y="128347"/>
                          </a:lnTo>
                          <a:close/>
                        </a:path>
                      </a:pathLst>
                    </a:custGeom>
                    <a:solidFill>
                      <a:schemeClr val="accent4"/>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244" name="Freeform: Shape 243">
                      <a:extLst>
                        <a:ext uri="{FF2B5EF4-FFF2-40B4-BE49-F238E27FC236}">
                          <a16:creationId xmlns:a16="http://schemas.microsoft.com/office/drawing/2014/main" id="{2E0D9749-093C-4F96-A629-B490545711FF}"/>
                        </a:ext>
                      </a:extLst>
                    </p:cNvPr>
                    <p:cNvSpPr/>
                    <p:nvPr/>
                  </p:nvSpPr>
                  <p:spPr>
                    <a:xfrm>
                      <a:off x="4300797" y="4411034"/>
                      <a:ext cx="125421" cy="83614"/>
                    </a:xfrm>
                    <a:custGeom>
                      <a:avLst/>
                      <a:gdLst>
                        <a:gd name="connsiteX0" fmla="*/ 20276 w 125420"/>
                        <a:gd name="connsiteY0" fmla="*/ 91975 h 83613"/>
                        <a:gd name="connsiteX1" fmla="*/ 20276 w 125420"/>
                        <a:gd name="connsiteY1" fmla="*/ 62815 h 83613"/>
                        <a:gd name="connsiteX2" fmla="*/ 62815 w 125420"/>
                        <a:gd name="connsiteY2" fmla="*/ 20276 h 83613"/>
                        <a:gd name="connsiteX3" fmla="*/ 64383 w 125420"/>
                        <a:gd name="connsiteY3" fmla="*/ 20276 h 83613"/>
                        <a:gd name="connsiteX4" fmla="*/ 106921 w 125420"/>
                        <a:gd name="connsiteY4" fmla="*/ 62815 h 83613"/>
                        <a:gd name="connsiteX5" fmla="*/ 106921 w 125420"/>
                        <a:gd name="connsiteY5" fmla="*/ 91975 h 83613"/>
                        <a:gd name="connsiteX6" fmla="*/ 127198 w 125420"/>
                        <a:gd name="connsiteY6" fmla="*/ 91975 h 83613"/>
                        <a:gd name="connsiteX7" fmla="*/ 127198 w 125420"/>
                        <a:gd name="connsiteY7" fmla="*/ 62815 h 83613"/>
                        <a:gd name="connsiteX8" fmla="*/ 64383 w 125420"/>
                        <a:gd name="connsiteY8" fmla="*/ 0 h 83613"/>
                        <a:gd name="connsiteX9" fmla="*/ 62815 w 125420"/>
                        <a:gd name="connsiteY9" fmla="*/ 0 h 83613"/>
                        <a:gd name="connsiteX10" fmla="*/ 0 w 125420"/>
                        <a:gd name="connsiteY10" fmla="*/ 62815 h 83613"/>
                        <a:gd name="connsiteX11" fmla="*/ 0 w 125420"/>
                        <a:gd name="connsiteY11" fmla="*/ 91975 h 83613"/>
                        <a:gd name="connsiteX12" fmla="*/ 20276 w 125420"/>
                        <a:gd name="connsiteY12" fmla="*/ 91975 h 8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420" h="83613">
                          <a:moveTo>
                            <a:pt x="20276" y="91975"/>
                          </a:moveTo>
                          <a:lnTo>
                            <a:pt x="20276" y="62815"/>
                          </a:lnTo>
                          <a:cubicBezTo>
                            <a:pt x="20276" y="39299"/>
                            <a:pt x="39403" y="20276"/>
                            <a:pt x="62815" y="20276"/>
                          </a:cubicBezTo>
                          <a:lnTo>
                            <a:pt x="64383" y="20276"/>
                          </a:lnTo>
                          <a:cubicBezTo>
                            <a:pt x="87795" y="20276"/>
                            <a:pt x="106921" y="39403"/>
                            <a:pt x="106921" y="62815"/>
                          </a:cubicBezTo>
                          <a:lnTo>
                            <a:pt x="106921" y="91975"/>
                          </a:lnTo>
                          <a:lnTo>
                            <a:pt x="127198" y="91975"/>
                          </a:lnTo>
                          <a:lnTo>
                            <a:pt x="127198" y="62815"/>
                          </a:lnTo>
                          <a:cubicBezTo>
                            <a:pt x="127198" y="28115"/>
                            <a:pt x="98978" y="0"/>
                            <a:pt x="64383" y="0"/>
                          </a:cubicBezTo>
                          <a:lnTo>
                            <a:pt x="62815" y="0"/>
                          </a:lnTo>
                          <a:cubicBezTo>
                            <a:pt x="28220" y="0"/>
                            <a:pt x="0" y="28220"/>
                            <a:pt x="0" y="62815"/>
                          </a:cubicBezTo>
                          <a:lnTo>
                            <a:pt x="0" y="91975"/>
                          </a:lnTo>
                          <a:lnTo>
                            <a:pt x="20276" y="91975"/>
                          </a:lnTo>
                          <a:close/>
                        </a:path>
                      </a:pathLst>
                    </a:custGeom>
                    <a:solidFill>
                      <a:schemeClr val="accent4"/>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grpSp>
              <p:grpSp>
                <p:nvGrpSpPr>
                  <p:cNvPr id="240" name="Graphic 254">
                    <a:extLst>
                      <a:ext uri="{FF2B5EF4-FFF2-40B4-BE49-F238E27FC236}">
                        <a16:creationId xmlns:a16="http://schemas.microsoft.com/office/drawing/2014/main" id="{636059FF-7EF1-4275-A0EA-9683F1D8F3FB}"/>
                      </a:ext>
                    </a:extLst>
                  </p:cNvPr>
                  <p:cNvGrpSpPr/>
                  <p:nvPr/>
                </p:nvGrpSpPr>
                <p:grpSpPr>
                  <a:xfrm>
                    <a:off x="4341873" y="4537186"/>
                    <a:ext cx="41807" cy="73162"/>
                    <a:chOff x="4341873" y="4537186"/>
                    <a:chExt cx="41807" cy="73162"/>
                  </a:xfrm>
                  <a:solidFill>
                    <a:srgbClr val="0075B1"/>
                  </a:solidFill>
                </p:grpSpPr>
                <p:sp>
                  <p:nvSpPr>
                    <p:cNvPr id="241" name="Freeform: Shape 240">
                      <a:extLst>
                        <a:ext uri="{FF2B5EF4-FFF2-40B4-BE49-F238E27FC236}">
                          <a16:creationId xmlns:a16="http://schemas.microsoft.com/office/drawing/2014/main" id="{18AF73CB-CEAE-4162-B425-3D522DA5E422}"/>
                        </a:ext>
                      </a:extLst>
                    </p:cNvPr>
                    <p:cNvSpPr/>
                    <p:nvPr/>
                  </p:nvSpPr>
                  <p:spPr>
                    <a:xfrm>
                      <a:off x="4341873" y="4537291"/>
                      <a:ext cx="41807" cy="73162"/>
                    </a:xfrm>
                    <a:custGeom>
                      <a:avLst/>
                      <a:gdLst>
                        <a:gd name="connsiteX0" fmla="*/ 45151 w 41806"/>
                        <a:gd name="connsiteY0" fmla="*/ 22576 h 73162"/>
                        <a:gd name="connsiteX1" fmla="*/ 22576 w 41806"/>
                        <a:gd name="connsiteY1" fmla="*/ 0 h 73162"/>
                        <a:gd name="connsiteX2" fmla="*/ 0 w 41806"/>
                        <a:gd name="connsiteY2" fmla="*/ 22576 h 73162"/>
                        <a:gd name="connsiteX3" fmla="*/ 14841 w 41806"/>
                        <a:gd name="connsiteY3" fmla="*/ 43793 h 73162"/>
                        <a:gd name="connsiteX4" fmla="*/ 14841 w 41806"/>
                        <a:gd name="connsiteY4" fmla="*/ 73998 h 73162"/>
                        <a:gd name="connsiteX5" fmla="*/ 30415 w 41806"/>
                        <a:gd name="connsiteY5" fmla="*/ 73998 h 73162"/>
                        <a:gd name="connsiteX6" fmla="*/ 30415 w 41806"/>
                        <a:gd name="connsiteY6" fmla="*/ 43793 h 73162"/>
                        <a:gd name="connsiteX7" fmla="*/ 45151 w 41806"/>
                        <a:gd name="connsiteY7" fmla="*/ 22576 h 7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806" h="73162">
                          <a:moveTo>
                            <a:pt x="45151" y="22576"/>
                          </a:moveTo>
                          <a:cubicBezTo>
                            <a:pt x="45151" y="10138"/>
                            <a:pt x="35013" y="0"/>
                            <a:pt x="22576" y="0"/>
                          </a:cubicBezTo>
                          <a:cubicBezTo>
                            <a:pt x="10034" y="0"/>
                            <a:pt x="0" y="10138"/>
                            <a:pt x="0" y="22576"/>
                          </a:cubicBezTo>
                          <a:cubicBezTo>
                            <a:pt x="0" y="32296"/>
                            <a:pt x="6167" y="40553"/>
                            <a:pt x="14841" y="43793"/>
                          </a:cubicBezTo>
                          <a:lnTo>
                            <a:pt x="14841" y="73998"/>
                          </a:lnTo>
                          <a:lnTo>
                            <a:pt x="30415" y="73998"/>
                          </a:lnTo>
                          <a:lnTo>
                            <a:pt x="30415" y="43793"/>
                          </a:lnTo>
                          <a:cubicBezTo>
                            <a:pt x="38985" y="40553"/>
                            <a:pt x="45151" y="32296"/>
                            <a:pt x="45151" y="22576"/>
                          </a:cubicBezTo>
                          <a:close/>
                        </a:path>
                      </a:pathLst>
                    </a:custGeom>
                    <a:solidFill>
                      <a:schemeClr val="accent3"/>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242" name="Freeform: Shape 241">
                      <a:extLst>
                        <a:ext uri="{FF2B5EF4-FFF2-40B4-BE49-F238E27FC236}">
                          <a16:creationId xmlns:a16="http://schemas.microsoft.com/office/drawing/2014/main" id="{E0706928-2AF9-450B-B576-AE3CF7FD7C21}"/>
                        </a:ext>
                      </a:extLst>
                    </p:cNvPr>
                    <p:cNvSpPr/>
                    <p:nvPr/>
                  </p:nvSpPr>
                  <p:spPr>
                    <a:xfrm>
                      <a:off x="4361731" y="4537186"/>
                      <a:ext cx="20903" cy="73162"/>
                    </a:xfrm>
                    <a:custGeom>
                      <a:avLst/>
                      <a:gdLst>
                        <a:gd name="connsiteX0" fmla="*/ 2717 w 20903"/>
                        <a:gd name="connsiteY0" fmla="*/ 0 h 73162"/>
                        <a:gd name="connsiteX1" fmla="*/ 0 w 20903"/>
                        <a:gd name="connsiteY1" fmla="*/ 209 h 73162"/>
                        <a:gd name="connsiteX2" fmla="*/ 19963 w 20903"/>
                        <a:gd name="connsiteY2" fmla="*/ 22680 h 73162"/>
                        <a:gd name="connsiteX3" fmla="*/ 5121 w 20903"/>
                        <a:gd name="connsiteY3" fmla="*/ 43897 h 73162"/>
                        <a:gd name="connsiteX4" fmla="*/ 5121 w 20903"/>
                        <a:gd name="connsiteY4" fmla="*/ 74103 h 73162"/>
                        <a:gd name="connsiteX5" fmla="*/ 10452 w 20903"/>
                        <a:gd name="connsiteY5" fmla="*/ 74103 h 73162"/>
                        <a:gd name="connsiteX6" fmla="*/ 10452 w 20903"/>
                        <a:gd name="connsiteY6" fmla="*/ 43897 h 73162"/>
                        <a:gd name="connsiteX7" fmla="*/ 25293 w 20903"/>
                        <a:gd name="connsiteY7" fmla="*/ 22680 h 73162"/>
                        <a:gd name="connsiteX8" fmla="*/ 2717 w 20903"/>
                        <a:gd name="connsiteY8" fmla="*/ 0 h 73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03" h="73162">
                          <a:moveTo>
                            <a:pt x="2717" y="0"/>
                          </a:moveTo>
                          <a:cubicBezTo>
                            <a:pt x="1777" y="0"/>
                            <a:pt x="941" y="105"/>
                            <a:pt x="0" y="209"/>
                          </a:cubicBezTo>
                          <a:cubicBezTo>
                            <a:pt x="11183" y="1568"/>
                            <a:pt x="19963" y="11079"/>
                            <a:pt x="19963" y="22680"/>
                          </a:cubicBezTo>
                          <a:cubicBezTo>
                            <a:pt x="19963" y="32400"/>
                            <a:pt x="13796" y="40657"/>
                            <a:pt x="5121" y="43897"/>
                          </a:cubicBezTo>
                          <a:lnTo>
                            <a:pt x="5121" y="74103"/>
                          </a:lnTo>
                          <a:lnTo>
                            <a:pt x="10452" y="74103"/>
                          </a:lnTo>
                          <a:lnTo>
                            <a:pt x="10452" y="43897"/>
                          </a:lnTo>
                          <a:cubicBezTo>
                            <a:pt x="19127" y="40762"/>
                            <a:pt x="25293" y="32505"/>
                            <a:pt x="25293" y="22680"/>
                          </a:cubicBezTo>
                          <a:cubicBezTo>
                            <a:pt x="25293" y="10138"/>
                            <a:pt x="15155" y="0"/>
                            <a:pt x="2717" y="0"/>
                          </a:cubicBezTo>
                          <a:close/>
                        </a:path>
                      </a:pathLst>
                    </a:custGeom>
                    <a:solidFill>
                      <a:srgbClr val="0075B1"/>
                    </a:solidFill>
                    <a:ln w="104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grpSp>
            </p:grpSp>
          </p:grpSp>
        </p:grpSp>
      </p:grpSp>
      <p:grpSp>
        <p:nvGrpSpPr>
          <p:cNvPr id="343" name="Group 342">
            <a:extLst>
              <a:ext uri="{FF2B5EF4-FFF2-40B4-BE49-F238E27FC236}">
                <a16:creationId xmlns:a16="http://schemas.microsoft.com/office/drawing/2014/main" id="{F51CE922-233A-40FE-A664-C6576CA21453}"/>
              </a:ext>
            </a:extLst>
          </p:cNvPr>
          <p:cNvGrpSpPr/>
          <p:nvPr/>
        </p:nvGrpSpPr>
        <p:grpSpPr>
          <a:xfrm>
            <a:off x="9048794" y="1524000"/>
            <a:ext cx="2498758" cy="1090201"/>
            <a:chOff x="3264065" y="2814512"/>
            <a:chExt cx="2498758" cy="1090201"/>
          </a:xfrm>
        </p:grpSpPr>
        <p:sp>
          <p:nvSpPr>
            <p:cNvPr id="344" name="TextBox 343">
              <a:extLst>
                <a:ext uri="{FF2B5EF4-FFF2-40B4-BE49-F238E27FC236}">
                  <a16:creationId xmlns:a16="http://schemas.microsoft.com/office/drawing/2014/main" id="{B1C85F96-B8D4-4856-BD80-333B0AB11CE1}"/>
                </a:ext>
              </a:extLst>
            </p:cNvPr>
            <p:cNvSpPr txBox="1"/>
            <p:nvPr/>
          </p:nvSpPr>
          <p:spPr>
            <a:xfrm>
              <a:off x="3264065" y="3230397"/>
              <a:ext cx="2498758" cy="674316"/>
            </a:xfrm>
            <a:prstGeom prst="round2DiagRect">
              <a:avLst/>
            </a:prstGeom>
            <a:solidFill>
              <a:schemeClr val="accent1"/>
            </a:solidFill>
            <a:ln>
              <a:noFill/>
            </a:ln>
          </p:spPr>
          <p:txBody>
            <a:bodyPr wrap="square" lIns="121920" tIns="731520" bIns="121920" rtlCol="0" anchor="b" anchorCtr="1">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Verdana"/>
                  <a:ea typeface="Verdana" panose="020B0604030504040204" pitchFamily="34" charset="0"/>
                  <a:cs typeface="Verdana" panose="020B0604030504040204" pitchFamily="34" charset="0"/>
                </a:rPr>
                <a:t>Intelligent QA - Cognitive &amp; AI/ML</a:t>
              </a:r>
            </a:p>
          </p:txBody>
        </p:sp>
        <p:grpSp>
          <p:nvGrpSpPr>
            <p:cNvPr id="345" name="Graphic 253">
              <a:extLst>
                <a:ext uri="{FF2B5EF4-FFF2-40B4-BE49-F238E27FC236}">
                  <a16:creationId xmlns:a16="http://schemas.microsoft.com/office/drawing/2014/main" id="{581A402E-06C7-4C2E-A555-F9EC18DCAA66}"/>
                </a:ext>
              </a:extLst>
            </p:cNvPr>
            <p:cNvGrpSpPr/>
            <p:nvPr/>
          </p:nvGrpSpPr>
          <p:grpSpPr>
            <a:xfrm>
              <a:off x="4135601" y="2814512"/>
              <a:ext cx="632460" cy="600837"/>
              <a:chOff x="3187795" y="4261608"/>
              <a:chExt cx="692050" cy="657448"/>
            </a:xfrm>
            <a:solidFill>
              <a:schemeClr val="accent1"/>
            </a:solidFill>
          </p:grpSpPr>
          <p:sp>
            <p:nvSpPr>
              <p:cNvPr id="346" name="Freeform: Shape 345">
                <a:extLst>
                  <a:ext uri="{FF2B5EF4-FFF2-40B4-BE49-F238E27FC236}">
                    <a16:creationId xmlns:a16="http://schemas.microsoft.com/office/drawing/2014/main" id="{594F8469-A0CB-4E41-84EB-78E920BF56FA}"/>
                  </a:ext>
                </a:extLst>
              </p:cNvPr>
              <p:cNvSpPr/>
              <p:nvPr/>
            </p:nvSpPr>
            <p:spPr>
              <a:xfrm>
                <a:off x="3187795" y="4261608"/>
                <a:ext cx="692050" cy="657448"/>
              </a:xfrm>
              <a:custGeom>
                <a:avLst/>
                <a:gdLst>
                  <a:gd name="connsiteX0" fmla="*/ 67504 w 692050"/>
                  <a:gd name="connsiteY0" fmla="*/ 535873 h 657448"/>
                  <a:gd name="connsiteX1" fmla="*/ 143745 w 692050"/>
                  <a:gd name="connsiteY1" fmla="*/ 66317 h 657448"/>
                  <a:gd name="connsiteX2" fmla="*/ 633485 w 692050"/>
                  <a:gd name="connsiteY2" fmla="*/ 135522 h 657448"/>
                  <a:gd name="connsiteX3" fmla="*/ 544557 w 692050"/>
                  <a:gd name="connsiteY3" fmla="*/ 587201 h 657448"/>
                  <a:gd name="connsiteX4" fmla="*/ 67504 w 692050"/>
                  <a:gd name="connsiteY4" fmla="*/ 535873 h 657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050" h="657448">
                    <a:moveTo>
                      <a:pt x="67504" y="535873"/>
                    </a:moveTo>
                    <a:cubicBezTo>
                      <a:pt x="-46684" y="387083"/>
                      <a:pt x="-12543" y="176815"/>
                      <a:pt x="143745" y="66317"/>
                    </a:cubicBezTo>
                    <a:cubicBezTo>
                      <a:pt x="300033" y="-44296"/>
                      <a:pt x="519297" y="-13384"/>
                      <a:pt x="633485" y="135522"/>
                    </a:cubicBezTo>
                    <a:cubicBezTo>
                      <a:pt x="747674" y="284198"/>
                      <a:pt x="700845" y="476588"/>
                      <a:pt x="544557" y="587201"/>
                    </a:cubicBezTo>
                    <a:cubicBezTo>
                      <a:pt x="388269" y="697813"/>
                      <a:pt x="181692" y="684664"/>
                      <a:pt x="67504" y="535873"/>
                    </a:cubicBezTo>
                  </a:path>
                </a:pathLst>
              </a:custGeom>
              <a:solidFill>
                <a:schemeClr val="accent3"/>
              </a:solidFill>
              <a:ln w="114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347" name="Freeform: Shape 346">
                <a:extLst>
                  <a:ext uri="{FF2B5EF4-FFF2-40B4-BE49-F238E27FC236}">
                    <a16:creationId xmlns:a16="http://schemas.microsoft.com/office/drawing/2014/main" id="{EAEFE715-2BAC-4205-AAAF-13E7B3F2E660}"/>
                  </a:ext>
                </a:extLst>
              </p:cNvPr>
              <p:cNvSpPr/>
              <p:nvPr/>
            </p:nvSpPr>
            <p:spPr>
              <a:xfrm>
                <a:off x="3243649" y="4558148"/>
                <a:ext cx="173013" cy="173013"/>
              </a:xfrm>
              <a:custGeom>
                <a:avLst/>
                <a:gdLst>
                  <a:gd name="connsiteX0" fmla="*/ 134488 w 173012"/>
                  <a:gd name="connsiteY0" fmla="*/ 6805 h 173012"/>
                  <a:gd name="connsiteX1" fmla="*/ 144869 w 173012"/>
                  <a:gd name="connsiteY1" fmla="*/ 16955 h 173012"/>
                  <a:gd name="connsiteX2" fmla="*/ 129644 w 173012"/>
                  <a:gd name="connsiteY2" fmla="*/ 37255 h 173012"/>
                  <a:gd name="connsiteX3" fmla="*/ 134719 w 173012"/>
                  <a:gd name="connsiteY3" fmla="*/ 47405 h 173012"/>
                  <a:gd name="connsiteX4" fmla="*/ 159979 w 173012"/>
                  <a:gd name="connsiteY4" fmla="*/ 38986 h 173012"/>
                  <a:gd name="connsiteX5" fmla="*/ 166784 w 173012"/>
                  <a:gd name="connsiteY5" fmla="*/ 50750 h 173012"/>
                  <a:gd name="connsiteX6" fmla="*/ 146599 w 173012"/>
                  <a:gd name="connsiteY6" fmla="*/ 67590 h 173012"/>
                  <a:gd name="connsiteX7" fmla="*/ 149944 w 173012"/>
                  <a:gd name="connsiteY7" fmla="*/ 77625 h 173012"/>
                  <a:gd name="connsiteX8" fmla="*/ 175204 w 173012"/>
                  <a:gd name="connsiteY8" fmla="*/ 81085 h 173012"/>
                  <a:gd name="connsiteX9" fmla="*/ 175204 w 173012"/>
                  <a:gd name="connsiteY9" fmla="*/ 96310 h 173012"/>
                  <a:gd name="connsiteX10" fmla="*/ 149944 w 173012"/>
                  <a:gd name="connsiteY10" fmla="*/ 99655 h 173012"/>
                  <a:gd name="connsiteX11" fmla="*/ 146599 w 173012"/>
                  <a:gd name="connsiteY11" fmla="*/ 109805 h 173012"/>
                  <a:gd name="connsiteX12" fmla="*/ 166784 w 173012"/>
                  <a:gd name="connsiteY12" fmla="*/ 126645 h 173012"/>
                  <a:gd name="connsiteX13" fmla="*/ 159979 w 173012"/>
                  <a:gd name="connsiteY13" fmla="*/ 138410 h 173012"/>
                  <a:gd name="connsiteX14" fmla="*/ 134719 w 173012"/>
                  <a:gd name="connsiteY14" fmla="*/ 129990 h 173012"/>
                  <a:gd name="connsiteX15" fmla="*/ 127914 w 173012"/>
                  <a:gd name="connsiteY15" fmla="*/ 136795 h 173012"/>
                  <a:gd name="connsiteX16" fmla="*/ 136334 w 173012"/>
                  <a:gd name="connsiteY16" fmla="*/ 160440 h 173012"/>
                  <a:gd name="connsiteX17" fmla="*/ 124569 w 173012"/>
                  <a:gd name="connsiteY17" fmla="*/ 167130 h 173012"/>
                  <a:gd name="connsiteX18" fmla="*/ 107614 w 173012"/>
                  <a:gd name="connsiteY18" fmla="*/ 148560 h 173012"/>
                  <a:gd name="connsiteX19" fmla="*/ 99194 w 173012"/>
                  <a:gd name="connsiteY19" fmla="*/ 151905 h 173012"/>
                  <a:gd name="connsiteX20" fmla="*/ 94234 w 173012"/>
                  <a:gd name="connsiteY20" fmla="*/ 175550 h 173012"/>
                  <a:gd name="connsiteX21" fmla="*/ 80739 w 173012"/>
                  <a:gd name="connsiteY21" fmla="*/ 175550 h 173012"/>
                  <a:gd name="connsiteX22" fmla="*/ 75664 w 173012"/>
                  <a:gd name="connsiteY22" fmla="*/ 150175 h 173012"/>
                  <a:gd name="connsiteX23" fmla="*/ 65514 w 173012"/>
                  <a:gd name="connsiteY23" fmla="*/ 148560 h 173012"/>
                  <a:gd name="connsiteX24" fmla="*/ 48674 w 173012"/>
                  <a:gd name="connsiteY24" fmla="*/ 167130 h 173012"/>
                  <a:gd name="connsiteX25" fmla="*/ 37025 w 173012"/>
                  <a:gd name="connsiteY25" fmla="*/ 160210 h 173012"/>
                  <a:gd name="connsiteX26" fmla="*/ 45445 w 173012"/>
                  <a:gd name="connsiteY26" fmla="*/ 136565 h 173012"/>
                  <a:gd name="connsiteX27" fmla="*/ 38639 w 173012"/>
                  <a:gd name="connsiteY27" fmla="*/ 129759 h 173012"/>
                  <a:gd name="connsiteX28" fmla="*/ 15110 w 173012"/>
                  <a:gd name="connsiteY28" fmla="*/ 138295 h 173012"/>
                  <a:gd name="connsiteX29" fmla="*/ 8420 w 173012"/>
                  <a:gd name="connsiteY29" fmla="*/ 126530 h 173012"/>
                  <a:gd name="connsiteX30" fmla="*/ 26990 w 173012"/>
                  <a:gd name="connsiteY30" fmla="*/ 109690 h 173012"/>
                  <a:gd name="connsiteX31" fmla="*/ 25260 w 173012"/>
                  <a:gd name="connsiteY31" fmla="*/ 99540 h 173012"/>
                  <a:gd name="connsiteX32" fmla="*/ 0 w 173012"/>
                  <a:gd name="connsiteY32" fmla="*/ 96195 h 173012"/>
                  <a:gd name="connsiteX33" fmla="*/ 0 w 173012"/>
                  <a:gd name="connsiteY33" fmla="*/ 80970 h 173012"/>
                  <a:gd name="connsiteX34" fmla="*/ 25260 w 173012"/>
                  <a:gd name="connsiteY34" fmla="*/ 77510 h 173012"/>
                  <a:gd name="connsiteX35" fmla="*/ 26990 w 173012"/>
                  <a:gd name="connsiteY35" fmla="*/ 67475 h 173012"/>
                  <a:gd name="connsiteX36" fmla="*/ 8420 w 173012"/>
                  <a:gd name="connsiteY36" fmla="*/ 50635 h 173012"/>
                  <a:gd name="connsiteX37" fmla="*/ 15110 w 173012"/>
                  <a:gd name="connsiteY37" fmla="*/ 38870 h 173012"/>
                  <a:gd name="connsiteX38" fmla="*/ 38755 w 173012"/>
                  <a:gd name="connsiteY38" fmla="*/ 47290 h 173012"/>
                  <a:gd name="connsiteX39" fmla="*/ 45560 w 173012"/>
                  <a:gd name="connsiteY39" fmla="*/ 40485 h 173012"/>
                  <a:gd name="connsiteX40" fmla="*/ 37140 w 173012"/>
                  <a:gd name="connsiteY40" fmla="*/ 15110 h 173012"/>
                  <a:gd name="connsiteX41" fmla="*/ 48905 w 173012"/>
                  <a:gd name="connsiteY41" fmla="*/ 8420 h 173012"/>
                  <a:gd name="connsiteX42" fmla="*/ 65745 w 173012"/>
                  <a:gd name="connsiteY42" fmla="*/ 28605 h 173012"/>
                  <a:gd name="connsiteX43" fmla="*/ 75895 w 173012"/>
                  <a:gd name="connsiteY43" fmla="*/ 25260 h 173012"/>
                  <a:gd name="connsiteX44" fmla="*/ 80970 w 173012"/>
                  <a:gd name="connsiteY44" fmla="*/ 0 h 173012"/>
                  <a:gd name="connsiteX45" fmla="*/ 94465 w 173012"/>
                  <a:gd name="connsiteY45" fmla="*/ 0 h 173012"/>
                  <a:gd name="connsiteX46" fmla="*/ 99425 w 173012"/>
                  <a:gd name="connsiteY46" fmla="*/ 25260 h 173012"/>
                  <a:gd name="connsiteX47" fmla="*/ 107844 w 173012"/>
                  <a:gd name="connsiteY47" fmla="*/ 28605 h 173012"/>
                  <a:gd name="connsiteX48" fmla="*/ 134488 w 173012"/>
                  <a:gd name="connsiteY48" fmla="*/ 6805 h 17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3012" h="173012">
                    <a:moveTo>
                      <a:pt x="134488" y="6805"/>
                    </a:moveTo>
                    <a:cubicBezTo>
                      <a:pt x="138641" y="8881"/>
                      <a:pt x="143139" y="13495"/>
                      <a:pt x="144869" y="16955"/>
                    </a:cubicBezTo>
                    <a:lnTo>
                      <a:pt x="129644" y="37255"/>
                    </a:lnTo>
                    <a:cubicBezTo>
                      <a:pt x="131259" y="40600"/>
                      <a:pt x="132989" y="43945"/>
                      <a:pt x="134719" y="47405"/>
                    </a:cubicBezTo>
                    <a:lnTo>
                      <a:pt x="159979" y="38986"/>
                    </a:lnTo>
                    <a:cubicBezTo>
                      <a:pt x="162170" y="42907"/>
                      <a:pt x="164477" y="46829"/>
                      <a:pt x="166784" y="50750"/>
                    </a:cubicBezTo>
                    <a:lnTo>
                      <a:pt x="146599" y="67590"/>
                    </a:lnTo>
                    <a:cubicBezTo>
                      <a:pt x="148329" y="70935"/>
                      <a:pt x="148329" y="74280"/>
                      <a:pt x="149944" y="77625"/>
                    </a:cubicBezTo>
                    <a:lnTo>
                      <a:pt x="175204" y="81085"/>
                    </a:lnTo>
                    <a:lnTo>
                      <a:pt x="175204" y="96310"/>
                    </a:lnTo>
                    <a:lnTo>
                      <a:pt x="149944" y="99655"/>
                    </a:lnTo>
                    <a:cubicBezTo>
                      <a:pt x="148329" y="103000"/>
                      <a:pt x="148329" y="106345"/>
                      <a:pt x="146599" y="109805"/>
                    </a:cubicBezTo>
                    <a:lnTo>
                      <a:pt x="166784" y="126645"/>
                    </a:lnTo>
                    <a:lnTo>
                      <a:pt x="159979" y="138410"/>
                    </a:lnTo>
                    <a:lnTo>
                      <a:pt x="134719" y="129990"/>
                    </a:lnTo>
                    <a:cubicBezTo>
                      <a:pt x="132989" y="131720"/>
                      <a:pt x="131374" y="135065"/>
                      <a:pt x="127914" y="136795"/>
                    </a:cubicBezTo>
                    <a:lnTo>
                      <a:pt x="136334" y="160440"/>
                    </a:lnTo>
                    <a:lnTo>
                      <a:pt x="124569" y="167130"/>
                    </a:lnTo>
                    <a:lnTo>
                      <a:pt x="107614" y="148560"/>
                    </a:lnTo>
                    <a:cubicBezTo>
                      <a:pt x="105999" y="150175"/>
                      <a:pt x="102654" y="150175"/>
                      <a:pt x="99194" y="151905"/>
                    </a:cubicBezTo>
                    <a:cubicBezTo>
                      <a:pt x="97579" y="159748"/>
                      <a:pt x="95849" y="167592"/>
                      <a:pt x="94234" y="175550"/>
                    </a:cubicBezTo>
                    <a:lnTo>
                      <a:pt x="80739" y="175550"/>
                    </a:lnTo>
                    <a:cubicBezTo>
                      <a:pt x="79009" y="167130"/>
                      <a:pt x="77394" y="158710"/>
                      <a:pt x="75664" y="150175"/>
                    </a:cubicBezTo>
                    <a:cubicBezTo>
                      <a:pt x="72319" y="150175"/>
                      <a:pt x="68859" y="150175"/>
                      <a:pt x="65514" y="148560"/>
                    </a:cubicBezTo>
                    <a:lnTo>
                      <a:pt x="48674" y="167130"/>
                    </a:lnTo>
                    <a:lnTo>
                      <a:pt x="37025" y="160210"/>
                    </a:lnTo>
                    <a:lnTo>
                      <a:pt x="45445" y="136565"/>
                    </a:lnTo>
                    <a:lnTo>
                      <a:pt x="38639" y="129759"/>
                    </a:lnTo>
                    <a:lnTo>
                      <a:pt x="15110" y="138295"/>
                    </a:lnTo>
                    <a:lnTo>
                      <a:pt x="8420" y="126530"/>
                    </a:lnTo>
                    <a:lnTo>
                      <a:pt x="26990" y="109690"/>
                    </a:lnTo>
                    <a:cubicBezTo>
                      <a:pt x="26990" y="106345"/>
                      <a:pt x="25260" y="102885"/>
                      <a:pt x="25260" y="99540"/>
                    </a:cubicBezTo>
                    <a:lnTo>
                      <a:pt x="0" y="96195"/>
                    </a:lnTo>
                    <a:lnTo>
                      <a:pt x="0" y="80970"/>
                    </a:lnTo>
                    <a:lnTo>
                      <a:pt x="25260" y="77510"/>
                    </a:lnTo>
                    <a:cubicBezTo>
                      <a:pt x="25260" y="74165"/>
                      <a:pt x="26990" y="70820"/>
                      <a:pt x="26990" y="67475"/>
                    </a:cubicBezTo>
                    <a:lnTo>
                      <a:pt x="8420" y="50635"/>
                    </a:lnTo>
                    <a:lnTo>
                      <a:pt x="15110" y="38870"/>
                    </a:lnTo>
                    <a:lnTo>
                      <a:pt x="38755" y="47290"/>
                    </a:lnTo>
                    <a:cubicBezTo>
                      <a:pt x="40485" y="43945"/>
                      <a:pt x="43830" y="42215"/>
                      <a:pt x="45560" y="40485"/>
                    </a:cubicBezTo>
                    <a:cubicBezTo>
                      <a:pt x="42676" y="32065"/>
                      <a:pt x="39908" y="23645"/>
                      <a:pt x="37140" y="15110"/>
                    </a:cubicBezTo>
                    <a:lnTo>
                      <a:pt x="48905" y="8420"/>
                    </a:lnTo>
                    <a:lnTo>
                      <a:pt x="65745" y="28605"/>
                    </a:lnTo>
                    <a:cubicBezTo>
                      <a:pt x="69090" y="26875"/>
                      <a:pt x="72550" y="26875"/>
                      <a:pt x="75895" y="25260"/>
                    </a:cubicBezTo>
                    <a:cubicBezTo>
                      <a:pt x="77510" y="16840"/>
                      <a:pt x="79240" y="8420"/>
                      <a:pt x="80970" y="0"/>
                    </a:cubicBezTo>
                    <a:lnTo>
                      <a:pt x="94465" y="0"/>
                    </a:lnTo>
                    <a:cubicBezTo>
                      <a:pt x="96195" y="8420"/>
                      <a:pt x="97810" y="16840"/>
                      <a:pt x="99425" y="25260"/>
                    </a:cubicBezTo>
                    <a:cubicBezTo>
                      <a:pt x="102885" y="26990"/>
                      <a:pt x="106230" y="26990"/>
                      <a:pt x="107844" y="28605"/>
                    </a:cubicBezTo>
                    <a:lnTo>
                      <a:pt x="134488" y="6805"/>
                    </a:lnTo>
                    <a:close/>
                  </a:path>
                </a:pathLst>
              </a:custGeom>
              <a:noFill/>
              <a:ln w="1143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348" name="Freeform: Shape 347">
                <a:extLst>
                  <a:ext uri="{FF2B5EF4-FFF2-40B4-BE49-F238E27FC236}">
                    <a16:creationId xmlns:a16="http://schemas.microsoft.com/office/drawing/2014/main" id="{4EF2CFD1-F29C-4DAA-81BA-42C5437A9843}"/>
                  </a:ext>
                </a:extLst>
              </p:cNvPr>
              <p:cNvSpPr/>
              <p:nvPr/>
            </p:nvSpPr>
            <p:spPr>
              <a:xfrm>
                <a:off x="3307318" y="4621932"/>
                <a:ext cx="46137" cy="46137"/>
              </a:xfrm>
              <a:custGeom>
                <a:avLst/>
                <a:gdLst>
                  <a:gd name="connsiteX0" fmla="*/ 0 w 46136"/>
                  <a:gd name="connsiteY0" fmla="*/ 23876 h 46136"/>
                  <a:gd name="connsiteX1" fmla="*/ 23876 w 46136"/>
                  <a:gd name="connsiteY1" fmla="*/ 0 h 46136"/>
                  <a:gd name="connsiteX2" fmla="*/ 23876 w 46136"/>
                  <a:gd name="connsiteY2" fmla="*/ 0 h 46136"/>
                  <a:gd name="connsiteX3" fmla="*/ 23876 w 46136"/>
                  <a:gd name="connsiteY3" fmla="*/ 0 h 46136"/>
                  <a:gd name="connsiteX4" fmla="*/ 47751 w 46136"/>
                  <a:gd name="connsiteY4" fmla="*/ 23876 h 46136"/>
                  <a:gd name="connsiteX5" fmla="*/ 47751 w 46136"/>
                  <a:gd name="connsiteY5" fmla="*/ 23876 h 46136"/>
                  <a:gd name="connsiteX6" fmla="*/ 47751 w 46136"/>
                  <a:gd name="connsiteY6" fmla="*/ 23876 h 46136"/>
                  <a:gd name="connsiteX7" fmla="*/ 23876 w 46136"/>
                  <a:gd name="connsiteY7" fmla="*/ 47752 h 46136"/>
                  <a:gd name="connsiteX8" fmla="*/ 23876 w 46136"/>
                  <a:gd name="connsiteY8" fmla="*/ 47752 h 46136"/>
                  <a:gd name="connsiteX9" fmla="*/ 23876 w 46136"/>
                  <a:gd name="connsiteY9" fmla="*/ 47752 h 46136"/>
                  <a:gd name="connsiteX10" fmla="*/ 0 w 46136"/>
                  <a:gd name="connsiteY10" fmla="*/ 23876 h 46136"/>
                  <a:gd name="connsiteX11" fmla="*/ 0 w 46136"/>
                  <a:gd name="connsiteY11" fmla="*/ 23876 h 46136"/>
                  <a:gd name="connsiteX12" fmla="*/ 0 w 46136"/>
                  <a:gd name="connsiteY12" fmla="*/ 23876 h 4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136" h="46136">
                    <a:moveTo>
                      <a:pt x="0" y="23876"/>
                    </a:moveTo>
                    <a:cubicBezTo>
                      <a:pt x="0" y="10611"/>
                      <a:pt x="10727" y="0"/>
                      <a:pt x="23876" y="0"/>
                    </a:cubicBezTo>
                    <a:lnTo>
                      <a:pt x="23876" y="0"/>
                    </a:lnTo>
                    <a:lnTo>
                      <a:pt x="23876" y="0"/>
                    </a:lnTo>
                    <a:cubicBezTo>
                      <a:pt x="37025" y="0"/>
                      <a:pt x="47751" y="10727"/>
                      <a:pt x="47751" y="23876"/>
                    </a:cubicBezTo>
                    <a:lnTo>
                      <a:pt x="47751" y="23876"/>
                    </a:lnTo>
                    <a:lnTo>
                      <a:pt x="47751" y="23876"/>
                    </a:lnTo>
                    <a:cubicBezTo>
                      <a:pt x="47751" y="37140"/>
                      <a:pt x="37025" y="47752"/>
                      <a:pt x="23876" y="47752"/>
                    </a:cubicBezTo>
                    <a:lnTo>
                      <a:pt x="23876" y="47752"/>
                    </a:lnTo>
                    <a:lnTo>
                      <a:pt x="23876" y="47752"/>
                    </a:lnTo>
                    <a:cubicBezTo>
                      <a:pt x="10727" y="47867"/>
                      <a:pt x="0" y="37140"/>
                      <a:pt x="0" y="23876"/>
                    </a:cubicBezTo>
                    <a:lnTo>
                      <a:pt x="0" y="23876"/>
                    </a:lnTo>
                    <a:lnTo>
                      <a:pt x="0" y="23876"/>
                    </a:lnTo>
                    <a:close/>
                  </a:path>
                </a:pathLst>
              </a:custGeom>
              <a:solidFill>
                <a:srgbClr val="41AC69"/>
              </a:solidFill>
              <a:ln w="114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349" name="Freeform: Shape 348">
                <a:extLst>
                  <a:ext uri="{FF2B5EF4-FFF2-40B4-BE49-F238E27FC236}">
                    <a16:creationId xmlns:a16="http://schemas.microsoft.com/office/drawing/2014/main" id="{92AD0126-7903-4088-A13E-F307D46EE84F}"/>
                  </a:ext>
                </a:extLst>
              </p:cNvPr>
              <p:cNvSpPr/>
              <p:nvPr/>
            </p:nvSpPr>
            <p:spPr>
              <a:xfrm>
                <a:off x="3398784" y="4348661"/>
                <a:ext cx="161478" cy="69205"/>
              </a:xfrm>
              <a:custGeom>
                <a:avLst/>
                <a:gdLst>
                  <a:gd name="connsiteX0" fmla="*/ 160440 w 161478"/>
                  <a:gd name="connsiteY0" fmla="*/ 77997 h 69205"/>
                  <a:gd name="connsiteX1" fmla="*/ 116726 w 161478"/>
                  <a:gd name="connsiteY1" fmla="*/ 66232 h 69205"/>
                  <a:gd name="connsiteX2" fmla="*/ 130221 w 161478"/>
                  <a:gd name="connsiteY2" fmla="*/ 59311 h 69205"/>
                  <a:gd name="connsiteX3" fmla="*/ 130221 w 161478"/>
                  <a:gd name="connsiteY3" fmla="*/ 59311 h 69205"/>
                  <a:gd name="connsiteX4" fmla="*/ 0 w 161478"/>
                  <a:gd name="connsiteY4" fmla="*/ 23555 h 69205"/>
                  <a:gd name="connsiteX5" fmla="*/ 0 w 161478"/>
                  <a:gd name="connsiteY5" fmla="*/ 23555 h 69205"/>
                  <a:gd name="connsiteX6" fmla="*/ 26990 w 161478"/>
                  <a:gd name="connsiteY6" fmla="*/ 9714 h 69205"/>
                  <a:gd name="connsiteX7" fmla="*/ 26990 w 161478"/>
                  <a:gd name="connsiteY7" fmla="*/ 9714 h 69205"/>
                  <a:gd name="connsiteX8" fmla="*/ 157211 w 161478"/>
                  <a:gd name="connsiteY8" fmla="*/ 45470 h 69205"/>
                  <a:gd name="connsiteX9" fmla="*/ 157211 w 161478"/>
                  <a:gd name="connsiteY9" fmla="*/ 45470 h 69205"/>
                  <a:gd name="connsiteX10" fmla="*/ 170706 w 161478"/>
                  <a:gd name="connsiteY10" fmla="*/ 38550 h 69205"/>
                  <a:gd name="connsiteX11" fmla="*/ 160440 w 161478"/>
                  <a:gd name="connsiteY11" fmla="*/ 77997 h 69205"/>
                  <a:gd name="connsiteX12" fmla="*/ 160440 w 161478"/>
                  <a:gd name="connsiteY12" fmla="*/ 77997 h 6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478" h="69205">
                    <a:moveTo>
                      <a:pt x="160440" y="77997"/>
                    </a:moveTo>
                    <a:lnTo>
                      <a:pt x="116726" y="66232"/>
                    </a:lnTo>
                    <a:lnTo>
                      <a:pt x="130221" y="59311"/>
                    </a:lnTo>
                    <a:lnTo>
                      <a:pt x="130221" y="59311"/>
                    </a:lnTo>
                    <a:cubicBezTo>
                      <a:pt x="95388" y="16866"/>
                      <a:pt x="41869" y="2217"/>
                      <a:pt x="0" y="23555"/>
                    </a:cubicBezTo>
                    <a:lnTo>
                      <a:pt x="0" y="23555"/>
                    </a:lnTo>
                    <a:lnTo>
                      <a:pt x="26990" y="9714"/>
                    </a:lnTo>
                    <a:lnTo>
                      <a:pt x="26990" y="9714"/>
                    </a:lnTo>
                    <a:cubicBezTo>
                      <a:pt x="68859" y="-11624"/>
                      <a:pt x="122377" y="3025"/>
                      <a:pt x="157211" y="45470"/>
                    </a:cubicBezTo>
                    <a:lnTo>
                      <a:pt x="157211" y="45470"/>
                    </a:lnTo>
                    <a:lnTo>
                      <a:pt x="170706" y="38550"/>
                    </a:lnTo>
                    <a:lnTo>
                      <a:pt x="160440" y="77997"/>
                    </a:lnTo>
                    <a:lnTo>
                      <a:pt x="160440" y="77997"/>
                    </a:lnTo>
                    <a:close/>
                  </a:path>
                </a:pathLst>
              </a:custGeom>
              <a:solidFill>
                <a:srgbClr val="A7C400"/>
              </a:solidFill>
              <a:ln w="114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350" name="Freeform: Shape 349">
                <a:extLst>
                  <a:ext uri="{FF2B5EF4-FFF2-40B4-BE49-F238E27FC236}">
                    <a16:creationId xmlns:a16="http://schemas.microsoft.com/office/drawing/2014/main" id="{E5F73D18-3F92-4BFE-8C7A-0F54EEA661D2}"/>
                  </a:ext>
                </a:extLst>
              </p:cNvPr>
              <p:cNvSpPr/>
              <p:nvPr/>
            </p:nvSpPr>
            <p:spPr>
              <a:xfrm>
                <a:off x="3346797" y="4369795"/>
                <a:ext cx="57671" cy="149944"/>
              </a:xfrm>
              <a:custGeom>
                <a:avLst/>
                <a:gdLst>
                  <a:gd name="connsiteX0" fmla="*/ 66059 w 57670"/>
                  <a:gd name="connsiteY0" fmla="*/ 0 h 149944"/>
                  <a:gd name="connsiteX1" fmla="*/ 42299 w 57670"/>
                  <a:gd name="connsiteY1" fmla="*/ 146945 h 149944"/>
                  <a:gd name="connsiteX2" fmla="*/ 42299 w 57670"/>
                  <a:gd name="connsiteY2" fmla="*/ 146945 h 149944"/>
                  <a:gd name="connsiteX3" fmla="*/ 15309 w 57670"/>
                  <a:gd name="connsiteY3" fmla="*/ 160786 h 149944"/>
                  <a:gd name="connsiteX4" fmla="*/ 15309 w 57670"/>
                  <a:gd name="connsiteY4" fmla="*/ 160786 h 149944"/>
                  <a:gd name="connsiteX5" fmla="*/ 51987 w 57670"/>
                  <a:gd name="connsiteY5" fmla="*/ 5767 h 149944"/>
                  <a:gd name="connsiteX6" fmla="*/ 66059 w 57670"/>
                  <a:gd name="connsiteY6" fmla="*/ 0 h 149944"/>
                  <a:gd name="connsiteX7" fmla="*/ 66059 w 57670"/>
                  <a:gd name="connsiteY7" fmla="*/ 0 h 14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70" h="149944">
                    <a:moveTo>
                      <a:pt x="66059" y="0"/>
                    </a:moveTo>
                    <a:cubicBezTo>
                      <a:pt x="25113" y="30912"/>
                      <a:pt x="14963" y="93311"/>
                      <a:pt x="42299" y="146945"/>
                    </a:cubicBezTo>
                    <a:lnTo>
                      <a:pt x="42299" y="146945"/>
                    </a:lnTo>
                    <a:lnTo>
                      <a:pt x="15309" y="160786"/>
                    </a:lnTo>
                    <a:lnTo>
                      <a:pt x="15309" y="160786"/>
                    </a:lnTo>
                    <a:cubicBezTo>
                      <a:pt x="-15142" y="101039"/>
                      <a:pt x="1237" y="31604"/>
                      <a:pt x="51987" y="5767"/>
                    </a:cubicBezTo>
                    <a:cubicBezTo>
                      <a:pt x="56486" y="3460"/>
                      <a:pt x="61215" y="1499"/>
                      <a:pt x="66059" y="0"/>
                    </a:cubicBezTo>
                    <a:lnTo>
                      <a:pt x="66059" y="0"/>
                    </a:lnTo>
                    <a:close/>
                  </a:path>
                </a:pathLst>
              </a:custGeom>
              <a:solidFill>
                <a:srgbClr val="A7C400"/>
              </a:solidFill>
              <a:ln w="114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351" name="Freeform: Shape 350">
                <a:extLst>
                  <a:ext uri="{FF2B5EF4-FFF2-40B4-BE49-F238E27FC236}">
                    <a16:creationId xmlns:a16="http://schemas.microsoft.com/office/drawing/2014/main" id="{1A185847-9348-4B8F-BA04-CCE687DAB2A4}"/>
                  </a:ext>
                </a:extLst>
              </p:cNvPr>
              <p:cNvSpPr/>
              <p:nvPr/>
            </p:nvSpPr>
            <p:spPr>
              <a:xfrm>
                <a:off x="3508137" y="4414778"/>
                <a:ext cx="311423" cy="415230"/>
              </a:xfrm>
              <a:custGeom>
                <a:avLst/>
                <a:gdLst>
                  <a:gd name="connsiteX0" fmla="*/ 261471 w 311422"/>
                  <a:gd name="connsiteY0" fmla="*/ 331723 h 415230"/>
                  <a:gd name="connsiteX1" fmla="*/ 255127 w 311422"/>
                  <a:gd name="connsiteY1" fmla="*/ 281319 h 415230"/>
                  <a:gd name="connsiteX2" fmla="*/ 319026 w 311422"/>
                  <a:gd name="connsiteY2" fmla="*/ 165285 h 415230"/>
                  <a:gd name="connsiteX3" fmla="*/ 160662 w 311422"/>
                  <a:gd name="connsiteY3" fmla="*/ 0 h 415230"/>
                  <a:gd name="connsiteX4" fmla="*/ 23982 w 311422"/>
                  <a:gd name="connsiteY4" fmla="*/ 142562 h 415230"/>
                  <a:gd name="connsiteX5" fmla="*/ 27788 w 311422"/>
                  <a:gd name="connsiteY5" fmla="*/ 157672 h 415230"/>
                  <a:gd name="connsiteX6" fmla="*/ 914 w 311422"/>
                  <a:gd name="connsiteY6" fmla="*/ 222033 h 415230"/>
                  <a:gd name="connsiteX7" fmla="*/ 11179 w 311422"/>
                  <a:gd name="connsiteY7" fmla="*/ 240949 h 415230"/>
                  <a:gd name="connsiteX8" fmla="*/ 18792 w 311422"/>
                  <a:gd name="connsiteY8" fmla="*/ 253521 h 415230"/>
                  <a:gd name="connsiteX9" fmla="*/ 21329 w 311422"/>
                  <a:gd name="connsiteY9" fmla="*/ 267362 h 415230"/>
                  <a:gd name="connsiteX10" fmla="*/ 36670 w 311422"/>
                  <a:gd name="connsiteY10" fmla="*/ 273706 h 415230"/>
                  <a:gd name="connsiteX11" fmla="*/ 30326 w 311422"/>
                  <a:gd name="connsiteY11" fmla="*/ 280050 h 415230"/>
                  <a:gd name="connsiteX12" fmla="*/ 32863 w 311422"/>
                  <a:gd name="connsiteY12" fmla="*/ 292622 h 415230"/>
                  <a:gd name="connsiteX13" fmla="*/ 43129 w 311422"/>
                  <a:gd name="connsiteY13" fmla="*/ 298966 h 415230"/>
                  <a:gd name="connsiteX14" fmla="*/ 44398 w 311422"/>
                  <a:gd name="connsiteY14" fmla="*/ 326763 h 415230"/>
                  <a:gd name="connsiteX15" fmla="*/ 68619 w 311422"/>
                  <a:gd name="connsiteY15" fmla="*/ 348217 h 415230"/>
                  <a:gd name="connsiteX16" fmla="*/ 115909 w 311422"/>
                  <a:gd name="connsiteY16" fmla="*/ 336913 h 415230"/>
                  <a:gd name="connsiteX17" fmla="*/ 125829 w 311422"/>
                  <a:gd name="connsiteY17" fmla="*/ 416960 h 415230"/>
                  <a:gd name="connsiteX18" fmla="*/ 261471 w 311422"/>
                  <a:gd name="connsiteY18" fmla="*/ 331723 h 415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1422" h="415230">
                    <a:moveTo>
                      <a:pt x="261471" y="331723"/>
                    </a:moveTo>
                    <a:cubicBezTo>
                      <a:pt x="255127" y="281319"/>
                      <a:pt x="255127" y="281319"/>
                      <a:pt x="255127" y="281319"/>
                    </a:cubicBezTo>
                    <a:cubicBezTo>
                      <a:pt x="273005" y="252252"/>
                      <a:pt x="313836" y="208192"/>
                      <a:pt x="319026" y="165285"/>
                    </a:cubicBezTo>
                    <a:cubicBezTo>
                      <a:pt x="333098" y="55479"/>
                      <a:pt x="255127" y="0"/>
                      <a:pt x="160662" y="0"/>
                    </a:cubicBezTo>
                    <a:cubicBezTo>
                      <a:pt x="78885" y="0"/>
                      <a:pt x="23982" y="61823"/>
                      <a:pt x="23982" y="142562"/>
                    </a:cubicBezTo>
                    <a:cubicBezTo>
                      <a:pt x="23982" y="146369"/>
                      <a:pt x="26520" y="147637"/>
                      <a:pt x="27788" y="157672"/>
                    </a:cubicBezTo>
                    <a:cubicBezTo>
                      <a:pt x="27788" y="166553"/>
                      <a:pt x="4835" y="214420"/>
                      <a:pt x="914" y="222033"/>
                    </a:cubicBezTo>
                    <a:cubicBezTo>
                      <a:pt x="-1624" y="228377"/>
                      <a:pt x="914" y="240949"/>
                      <a:pt x="11179" y="240949"/>
                    </a:cubicBezTo>
                    <a:cubicBezTo>
                      <a:pt x="25251" y="240949"/>
                      <a:pt x="26520" y="249830"/>
                      <a:pt x="18792" y="253521"/>
                    </a:cubicBezTo>
                    <a:cubicBezTo>
                      <a:pt x="16254" y="256059"/>
                      <a:pt x="18792" y="266093"/>
                      <a:pt x="21329" y="267362"/>
                    </a:cubicBezTo>
                    <a:cubicBezTo>
                      <a:pt x="23867" y="268631"/>
                      <a:pt x="35401" y="272437"/>
                      <a:pt x="36670" y="273706"/>
                    </a:cubicBezTo>
                    <a:cubicBezTo>
                      <a:pt x="36670" y="273706"/>
                      <a:pt x="31595" y="277512"/>
                      <a:pt x="30326" y="280050"/>
                    </a:cubicBezTo>
                    <a:cubicBezTo>
                      <a:pt x="29057" y="282587"/>
                      <a:pt x="32863" y="292622"/>
                      <a:pt x="32863" y="292622"/>
                    </a:cubicBezTo>
                    <a:cubicBezTo>
                      <a:pt x="32863" y="292622"/>
                      <a:pt x="36670" y="293891"/>
                      <a:pt x="43129" y="298966"/>
                    </a:cubicBezTo>
                    <a:cubicBezTo>
                      <a:pt x="50741" y="304041"/>
                      <a:pt x="44398" y="321688"/>
                      <a:pt x="44398" y="326763"/>
                    </a:cubicBezTo>
                    <a:cubicBezTo>
                      <a:pt x="44398" y="331838"/>
                      <a:pt x="50741" y="348217"/>
                      <a:pt x="68619" y="348217"/>
                    </a:cubicBezTo>
                    <a:cubicBezTo>
                      <a:pt x="86497" y="348217"/>
                      <a:pt x="115909" y="336913"/>
                      <a:pt x="115909" y="336913"/>
                    </a:cubicBezTo>
                    <a:cubicBezTo>
                      <a:pt x="140708" y="375668"/>
                      <a:pt x="110142" y="404273"/>
                      <a:pt x="125829" y="416960"/>
                    </a:cubicBezTo>
                    <a:cubicBezTo>
                      <a:pt x="156971" y="441874"/>
                      <a:pt x="261471" y="331723"/>
                      <a:pt x="261471" y="331723"/>
                    </a:cubicBezTo>
                    <a:close/>
                  </a:path>
                </a:pathLst>
              </a:custGeom>
              <a:solidFill>
                <a:srgbClr val="FFFFFF"/>
              </a:solidFill>
              <a:ln w="114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352" name="Freeform: Shape 351">
                <a:extLst>
                  <a:ext uri="{FF2B5EF4-FFF2-40B4-BE49-F238E27FC236}">
                    <a16:creationId xmlns:a16="http://schemas.microsoft.com/office/drawing/2014/main" id="{F9E87B46-F591-4D3C-83C9-4866F39CDD5A}"/>
                  </a:ext>
                </a:extLst>
              </p:cNvPr>
              <p:cNvSpPr/>
              <p:nvPr/>
            </p:nvSpPr>
            <p:spPr>
              <a:xfrm>
                <a:off x="3558071" y="4474410"/>
                <a:ext cx="126876" cy="126876"/>
              </a:xfrm>
              <a:custGeom>
                <a:avLst/>
                <a:gdLst>
                  <a:gd name="connsiteX0" fmla="*/ 45791 w 126875"/>
                  <a:gd name="connsiteY0" fmla="*/ 128029 h 126875"/>
                  <a:gd name="connsiteX1" fmla="*/ 53403 w 126875"/>
                  <a:gd name="connsiteY1" fmla="*/ 116726 h 126875"/>
                  <a:gd name="connsiteX2" fmla="*/ 59747 w 126875"/>
                  <a:gd name="connsiteY2" fmla="*/ 117995 h 126875"/>
                  <a:gd name="connsiteX3" fmla="*/ 61016 w 126875"/>
                  <a:gd name="connsiteY3" fmla="*/ 131836 h 126875"/>
                  <a:gd name="connsiteX4" fmla="*/ 62285 w 126875"/>
                  <a:gd name="connsiteY4" fmla="*/ 134373 h 126875"/>
                  <a:gd name="connsiteX5" fmla="*/ 63553 w 126875"/>
                  <a:gd name="connsiteY5" fmla="*/ 135642 h 126875"/>
                  <a:gd name="connsiteX6" fmla="*/ 64822 w 126875"/>
                  <a:gd name="connsiteY6" fmla="*/ 135642 h 126875"/>
                  <a:gd name="connsiteX7" fmla="*/ 82585 w 126875"/>
                  <a:gd name="connsiteY7" fmla="*/ 134373 h 126875"/>
                  <a:gd name="connsiteX8" fmla="*/ 85122 w 126875"/>
                  <a:gd name="connsiteY8" fmla="*/ 133104 h 126875"/>
                  <a:gd name="connsiteX9" fmla="*/ 86391 w 126875"/>
                  <a:gd name="connsiteY9" fmla="*/ 129298 h 126875"/>
                  <a:gd name="connsiteX10" fmla="*/ 85122 w 126875"/>
                  <a:gd name="connsiteY10" fmla="*/ 115457 h 126875"/>
                  <a:gd name="connsiteX11" fmla="*/ 90197 w 126875"/>
                  <a:gd name="connsiteY11" fmla="*/ 112920 h 126875"/>
                  <a:gd name="connsiteX12" fmla="*/ 100347 w 126875"/>
                  <a:gd name="connsiteY12" fmla="*/ 124223 h 126875"/>
                  <a:gd name="connsiteX13" fmla="*/ 102885 w 126875"/>
                  <a:gd name="connsiteY13" fmla="*/ 125492 h 126875"/>
                  <a:gd name="connsiteX14" fmla="*/ 105422 w 126875"/>
                  <a:gd name="connsiteY14" fmla="*/ 124223 h 126875"/>
                  <a:gd name="connsiteX15" fmla="*/ 119379 w 126875"/>
                  <a:gd name="connsiteY15" fmla="*/ 112920 h 126875"/>
                  <a:gd name="connsiteX16" fmla="*/ 120647 w 126875"/>
                  <a:gd name="connsiteY16" fmla="*/ 110382 h 126875"/>
                  <a:gd name="connsiteX17" fmla="*/ 119379 w 126875"/>
                  <a:gd name="connsiteY17" fmla="*/ 106576 h 126875"/>
                  <a:gd name="connsiteX18" fmla="*/ 110497 w 126875"/>
                  <a:gd name="connsiteY18" fmla="*/ 96541 h 126875"/>
                  <a:gd name="connsiteX19" fmla="*/ 113035 w 126875"/>
                  <a:gd name="connsiteY19" fmla="*/ 91466 h 126875"/>
                  <a:gd name="connsiteX20" fmla="*/ 126991 w 126875"/>
                  <a:gd name="connsiteY20" fmla="*/ 94004 h 126875"/>
                  <a:gd name="connsiteX21" fmla="*/ 130797 w 126875"/>
                  <a:gd name="connsiteY21" fmla="*/ 94004 h 126875"/>
                  <a:gd name="connsiteX22" fmla="*/ 132066 w 126875"/>
                  <a:gd name="connsiteY22" fmla="*/ 91466 h 126875"/>
                  <a:gd name="connsiteX23" fmla="*/ 135873 w 126875"/>
                  <a:gd name="connsiteY23" fmla="*/ 73934 h 126875"/>
                  <a:gd name="connsiteX24" fmla="*/ 135873 w 126875"/>
                  <a:gd name="connsiteY24" fmla="*/ 71397 h 126875"/>
                  <a:gd name="connsiteX25" fmla="*/ 133335 w 126875"/>
                  <a:gd name="connsiteY25" fmla="*/ 70128 h 126875"/>
                  <a:gd name="connsiteX26" fmla="*/ 119379 w 126875"/>
                  <a:gd name="connsiteY26" fmla="*/ 66322 h 126875"/>
                  <a:gd name="connsiteX27" fmla="*/ 118110 w 126875"/>
                  <a:gd name="connsiteY27" fmla="*/ 61246 h 126875"/>
                  <a:gd name="connsiteX28" fmla="*/ 132066 w 126875"/>
                  <a:gd name="connsiteY28" fmla="*/ 55018 h 126875"/>
                  <a:gd name="connsiteX29" fmla="*/ 134604 w 126875"/>
                  <a:gd name="connsiteY29" fmla="*/ 52480 h 126875"/>
                  <a:gd name="connsiteX30" fmla="*/ 134604 w 126875"/>
                  <a:gd name="connsiteY30" fmla="*/ 49943 h 126875"/>
                  <a:gd name="connsiteX31" fmla="*/ 126991 w 126875"/>
                  <a:gd name="connsiteY31" fmla="*/ 33680 h 126875"/>
                  <a:gd name="connsiteX32" fmla="*/ 124454 w 126875"/>
                  <a:gd name="connsiteY32" fmla="*/ 31142 h 126875"/>
                  <a:gd name="connsiteX33" fmla="*/ 121916 w 126875"/>
                  <a:gd name="connsiteY33" fmla="*/ 31142 h 126875"/>
                  <a:gd name="connsiteX34" fmla="*/ 107960 w 126875"/>
                  <a:gd name="connsiteY34" fmla="*/ 37371 h 126875"/>
                  <a:gd name="connsiteX35" fmla="*/ 104154 w 126875"/>
                  <a:gd name="connsiteY35" fmla="*/ 32296 h 126875"/>
                  <a:gd name="connsiteX36" fmla="*/ 111766 w 126875"/>
                  <a:gd name="connsiteY36" fmla="*/ 19723 h 126875"/>
                  <a:gd name="connsiteX37" fmla="*/ 113035 w 126875"/>
                  <a:gd name="connsiteY37" fmla="*/ 17186 h 126875"/>
                  <a:gd name="connsiteX38" fmla="*/ 110497 w 126875"/>
                  <a:gd name="connsiteY38" fmla="*/ 14648 h 126875"/>
                  <a:gd name="connsiteX39" fmla="*/ 95157 w 126875"/>
                  <a:gd name="connsiteY39" fmla="*/ 6344 h 126875"/>
                  <a:gd name="connsiteX40" fmla="*/ 90082 w 126875"/>
                  <a:gd name="connsiteY40" fmla="*/ 7613 h 126875"/>
                  <a:gd name="connsiteX41" fmla="*/ 82469 w 126875"/>
                  <a:gd name="connsiteY41" fmla="*/ 20185 h 126875"/>
                  <a:gd name="connsiteX42" fmla="*/ 77394 w 126875"/>
                  <a:gd name="connsiteY42" fmla="*/ 18916 h 126875"/>
                  <a:gd name="connsiteX43" fmla="*/ 74857 w 126875"/>
                  <a:gd name="connsiteY43" fmla="*/ 3806 h 126875"/>
                  <a:gd name="connsiteX44" fmla="*/ 73588 w 126875"/>
                  <a:gd name="connsiteY44" fmla="*/ 1269 h 126875"/>
                  <a:gd name="connsiteX45" fmla="*/ 71050 w 126875"/>
                  <a:gd name="connsiteY45" fmla="*/ 0 h 126875"/>
                  <a:gd name="connsiteX46" fmla="*/ 53288 w 126875"/>
                  <a:gd name="connsiteY46" fmla="*/ 2538 h 126875"/>
                  <a:gd name="connsiteX47" fmla="*/ 49482 w 126875"/>
                  <a:gd name="connsiteY47" fmla="*/ 6344 h 126875"/>
                  <a:gd name="connsiteX48" fmla="*/ 50750 w 126875"/>
                  <a:gd name="connsiteY48" fmla="*/ 20185 h 126875"/>
                  <a:gd name="connsiteX49" fmla="*/ 45675 w 126875"/>
                  <a:gd name="connsiteY49" fmla="*/ 22722 h 126875"/>
                  <a:gd name="connsiteX50" fmla="*/ 35525 w 126875"/>
                  <a:gd name="connsiteY50" fmla="*/ 11419 h 126875"/>
                  <a:gd name="connsiteX51" fmla="*/ 30450 w 126875"/>
                  <a:gd name="connsiteY51" fmla="*/ 11419 h 126875"/>
                  <a:gd name="connsiteX52" fmla="*/ 16494 w 126875"/>
                  <a:gd name="connsiteY52" fmla="*/ 23991 h 126875"/>
                  <a:gd name="connsiteX53" fmla="*/ 15225 w 126875"/>
                  <a:gd name="connsiteY53" fmla="*/ 26529 h 126875"/>
                  <a:gd name="connsiteX54" fmla="*/ 16494 w 126875"/>
                  <a:gd name="connsiteY54" fmla="*/ 29066 h 126875"/>
                  <a:gd name="connsiteX55" fmla="*/ 26644 w 126875"/>
                  <a:gd name="connsiteY55" fmla="*/ 39101 h 126875"/>
                  <a:gd name="connsiteX56" fmla="*/ 22838 w 126875"/>
                  <a:gd name="connsiteY56" fmla="*/ 44176 h 126875"/>
                  <a:gd name="connsiteX57" fmla="*/ 8881 w 126875"/>
                  <a:gd name="connsiteY57" fmla="*/ 41638 h 126875"/>
                  <a:gd name="connsiteX58" fmla="*/ 6344 w 126875"/>
                  <a:gd name="connsiteY58" fmla="*/ 41638 h 126875"/>
                  <a:gd name="connsiteX59" fmla="*/ 3806 w 126875"/>
                  <a:gd name="connsiteY59" fmla="*/ 44176 h 126875"/>
                  <a:gd name="connsiteX60" fmla="*/ 0 w 126875"/>
                  <a:gd name="connsiteY60" fmla="*/ 61708 h 126875"/>
                  <a:gd name="connsiteX61" fmla="*/ 0 w 126875"/>
                  <a:gd name="connsiteY61" fmla="*/ 64245 h 126875"/>
                  <a:gd name="connsiteX62" fmla="*/ 2538 w 126875"/>
                  <a:gd name="connsiteY62" fmla="*/ 66783 h 126875"/>
                  <a:gd name="connsiteX63" fmla="*/ 17763 w 126875"/>
                  <a:gd name="connsiteY63" fmla="*/ 69320 h 126875"/>
                  <a:gd name="connsiteX64" fmla="*/ 17763 w 126875"/>
                  <a:gd name="connsiteY64" fmla="*/ 75549 h 126875"/>
                  <a:gd name="connsiteX65" fmla="*/ 3806 w 126875"/>
                  <a:gd name="connsiteY65" fmla="*/ 80624 h 126875"/>
                  <a:gd name="connsiteX66" fmla="*/ 2538 w 126875"/>
                  <a:gd name="connsiteY66" fmla="*/ 85699 h 126875"/>
                  <a:gd name="connsiteX67" fmla="*/ 8881 w 126875"/>
                  <a:gd name="connsiteY67" fmla="*/ 103231 h 126875"/>
                  <a:gd name="connsiteX68" fmla="*/ 11419 w 126875"/>
                  <a:gd name="connsiteY68" fmla="*/ 104500 h 126875"/>
                  <a:gd name="connsiteX69" fmla="*/ 13956 w 126875"/>
                  <a:gd name="connsiteY69" fmla="*/ 104500 h 126875"/>
                  <a:gd name="connsiteX70" fmla="*/ 27913 w 126875"/>
                  <a:gd name="connsiteY70" fmla="*/ 99425 h 126875"/>
                  <a:gd name="connsiteX71" fmla="*/ 31719 w 126875"/>
                  <a:gd name="connsiteY71" fmla="*/ 103231 h 126875"/>
                  <a:gd name="connsiteX72" fmla="*/ 24106 w 126875"/>
                  <a:gd name="connsiteY72" fmla="*/ 115803 h 126875"/>
                  <a:gd name="connsiteX73" fmla="*/ 45791 w 126875"/>
                  <a:gd name="connsiteY73" fmla="*/ 128029 h 126875"/>
                  <a:gd name="connsiteX74" fmla="*/ 86276 w 126875"/>
                  <a:gd name="connsiteY74" fmla="*/ 71627 h 126875"/>
                  <a:gd name="connsiteX75" fmla="*/ 63438 w 126875"/>
                  <a:gd name="connsiteY75" fmla="*/ 85468 h 126875"/>
                  <a:gd name="connsiteX76" fmla="*/ 49482 w 126875"/>
                  <a:gd name="connsiteY76" fmla="*/ 64130 h 126875"/>
                  <a:gd name="connsiteX77" fmla="*/ 72319 w 126875"/>
                  <a:gd name="connsiteY77" fmla="*/ 50289 h 126875"/>
                  <a:gd name="connsiteX78" fmla="*/ 86276 w 126875"/>
                  <a:gd name="connsiteY78" fmla="*/ 71627 h 126875"/>
                  <a:gd name="connsiteX79" fmla="*/ 86276 w 126875"/>
                  <a:gd name="connsiteY79" fmla="*/ 71627 h 12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126875" h="126875">
                    <a:moveTo>
                      <a:pt x="45791" y="128029"/>
                    </a:moveTo>
                    <a:cubicBezTo>
                      <a:pt x="53403" y="116726"/>
                      <a:pt x="53403" y="116726"/>
                      <a:pt x="53403" y="116726"/>
                    </a:cubicBezTo>
                    <a:cubicBezTo>
                      <a:pt x="59747" y="117995"/>
                      <a:pt x="59747" y="117995"/>
                      <a:pt x="59747" y="117995"/>
                    </a:cubicBezTo>
                    <a:cubicBezTo>
                      <a:pt x="61016" y="131836"/>
                      <a:pt x="61016" y="131836"/>
                      <a:pt x="61016" y="131836"/>
                    </a:cubicBezTo>
                    <a:cubicBezTo>
                      <a:pt x="61016" y="133104"/>
                      <a:pt x="61016" y="134373"/>
                      <a:pt x="62285" y="134373"/>
                    </a:cubicBezTo>
                    <a:cubicBezTo>
                      <a:pt x="62285" y="135642"/>
                      <a:pt x="63553" y="135642"/>
                      <a:pt x="63553" y="135642"/>
                    </a:cubicBezTo>
                    <a:lnTo>
                      <a:pt x="64822" y="135642"/>
                    </a:lnTo>
                    <a:cubicBezTo>
                      <a:pt x="82585" y="134373"/>
                      <a:pt x="82585" y="134373"/>
                      <a:pt x="82585" y="134373"/>
                    </a:cubicBezTo>
                    <a:cubicBezTo>
                      <a:pt x="83853" y="133104"/>
                      <a:pt x="85122" y="133104"/>
                      <a:pt x="85122" y="133104"/>
                    </a:cubicBezTo>
                    <a:cubicBezTo>
                      <a:pt x="86391" y="131836"/>
                      <a:pt x="86391" y="130567"/>
                      <a:pt x="86391" y="129298"/>
                    </a:cubicBezTo>
                    <a:cubicBezTo>
                      <a:pt x="85122" y="115457"/>
                      <a:pt x="85122" y="115457"/>
                      <a:pt x="85122" y="115457"/>
                    </a:cubicBezTo>
                    <a:cubicBezTo>
                      <a:pt x="90197" y="112920"/>
                      <a:pt x="90197" y="112920"/>
                      <a:pt x="90197" y="112920"/>
                    </a:cubicBezTo>
                    <a:cubicBezTo>
                      <a:pt x="100347" y="124223"/>
                      <a:pt x="100347" y="124223"/>
                      <a:pt x="100347" y="124223"/>
                    </a:cubicBezTo>
                    <a:cubicBezTo>
                      <a:pt x="100347" y="125492"/>
                      <a:pt x="101616" y="125492"/>
                      <a:pt x="102885" y="125492"/>
                    </a:cubicBezTo>
                    <a:cubicBezTo>
                      <a:pt x="104154" y="125492"/>
                      <a:pt x="105422" y="125492"/>
                      <a:pt x="105422" y="124223"/>
                    </a:cubicBezTo>
                    <a:cubicBezTo>
                      <a:pt x="119379" y="112920"/>
                      <a:pt x="119379" y="112920"/>
                      <a:pt x="119379" y="112920"/>
                    </a:cubicBezTo>
                    <a:cubicBezTo>
                      <a:pt x="120647" y="111651"/>
                      <a:pt x="120647" y="110382"/>
                      <a:pt x="120647" y="110382"/>
                    </a:cubicBezTo>
                    <a:cubicBezTo>
                      <a:pt x="120647" y="109113"/>
                      <a:pt x="120647" y="107845"/>
                      <a:pt x="119379" y="106576"/>
                    </a:cubicBezTo>
                    <a:cubicBezTo>
                      <a:pt x="110497" y="96541"/>
                      <a:pt x="110497" y="96541"/>
                      <a:pt x="110497" y="96541"/>
                    </a:cubicBezTo>
                    <a:cubicBezTo>
                      <a:pt x="113035" y="91466"/>
                      <a:pt x="113035" y="91466"/>
                      <a:pt x="113035" y="91466"/>
                    </a:cubicBezTo>
                    <a:cubicBezTo>
                      <a:pt x="126991" y="94004"/>
                      <a:pt x="126991" y="94004"/>
                      <a:pt x="126991" y="94004"/>
                    </a:cubicBezTo>
                    <a:cubicBezTo>
                      <a:pt x="128260" y="95272"/>
                      <a:pt x="129529" y="95272"/>
                      <a:pt x="130797" y="94004"/>
                    </a:cubicBezTo>
                    <a:cubicBezTo>
                      <a:pt x="130797" y="94004"/>
                      <a:pt x="132066" y="92735"/>
                      <a:pt x="132066" y="91466"/>
                    </a:cubicBezTo>
                    <a:cubicBezTo>
                      <a:pt x="135873" y="73934"/>
                      <a:pt x="135873" y="73934"/>
                      <a:pt x="135873" y="73934"/>
                    </a:cubicBezTo>
                    <a:cubicBezTo>
                      <a:pt x="135873" y="72665"/>
                      <a:pt x="135873" y="72665"/>
                      <a:pt x="135873" y="71397"/>
                    </a:cubicBezTo>
                    <a:cubicBezTo>
                      <a:pt x="134604" y="70128"/>
                      <a:pt x="134604" y="70128"/>
                      <a:pt x="133335" y="70128"/>
                    </a:cubicBezTo>
                    <a:cubicBezTo>
                      <a:pt x="119379" y="66322"/>
                      <a:pt x="119379" y="66322"/>
                      <a:pt x="119379" y="66322"/>
                    </a:cubicBezTo>
                    <a:cubicBezTo>
                      <a:pt x="118110" y="61246"/>
                      <a:pt x="118110" y="61246"/>
                      <a:pt x="118110" y="61246"/>
                    </a:cubicBezTo>
                    <a:cubicBezTo>
                      <a:pt x="132066" y="55018"/>
                      <a:pt x="132066" y="55018"/>
                      <a:pt x="132066" y="55018"/>
                    </a:cubicBezTo>
                    <a:cubicBezTo>
                      <a:pt x="133335" y="55018"/>
                      <a:pt x="133335" y="53749"/>
                      <a:pt x="134604" y="52480"/>
                    </a:cubicBezTo>
                    <a:cubicBezTo>
                      <a:pt x="134604" y="52480"/>
                      <a:pt x="134604" y="51212"/>
                      <a:pt x="134604" y="49943"/>
                    </a:cubicBezTo>
                    <a:cubicBezTo>
                      <a:pt x="126991" y="33680"/>
                      <a:pt x="126991" y="33680"/>
                      <a:pt x="126991" y="33680"/>
                    </a:cubicBezTo>
                    <a:cubicBezTo>
                      <a:pt x="126991" y="32411"/>
                      <a:pt x="125722" y="31142"/>
                      <a:pt x="124454" y="31142"/>
                    </a:cubicBezTo>
                    <a:cubicBezTo>
                      <a:pt x="123185" y="31142"/>
                      <a:pt x="123185" y="31142"/>
                      <a:pt x="121916" y="31142"/>
                    </a:cubicBezTo>
                    <a:cubicBezTo>
                      <a:pt x="107960" y="37371"/>
                      <a:pt x="107960" y="37371"/>
                      <a:pt x="107960" y="37371"/>
                    </a:cubicBezTo>
                    <a:cubicBezTo>
                      <a:pt x="104154" y="32296"/>
                      <a:pt x="104154" y="32296"/>
                      <a:pt x="104154" y="32296"/>
                    </a:cubicBezTo>
                    <a:cubicBezTo>
                      <a:pt x="111766" y="19723"/>
                      <a:pt x="111766" y="19723"/>
                      <a:pt x="111766" y="19723"/>
                    </a:cubicBezTo>
                    <a:cubicBezTo>
                      <a:pt x="113035" y="18455"/>
                      <a:pt x="113035" y="18455"/>
                      <a:pt x="113035" y="17186"/>
                    </a:cubicBezTo>
                    <a:cubicBezTo>
                      <a:pt x="113035" y="15917"/>
                      <a:pt x="111766" y="14648"/>
                      <a:pt x="110497" y="14648"/>
                    </a:cubicBezTo>
                    <a:cubicBezTo>
                      <a:pt x="95157" y="6344"/>
                      <a:pt x="95157" y="6344"/>
                      <a:pt x="95157" y="6344"/>
                    </a:cubicBezTo>
                    <a:cubicBezTo>
                      <a:pt x="92619" y="5075"/>
                      <a:pt x="91351" y="5075"/>
                      <a:pt x="90082" y="7613"/>
                    </a:cubicBezTo>
                    <a:cubicBezTo>
                      <a:pt x="82469" y="20185"/>
                      <a:pt x="82469" y="20185"/>
                      <a:pt x="82469" y="20185"/>
                    </a:cubicBezTo>
                    <a:cubicBezTo>
                      <a:pt x="77394" y="18916"/>
                      <a:pt x="77394" y="18916"/>
                      <a:pt x="77394" y="18916"/>
                    </a:cubicBezTo>
                    <a:cubicBezTo>
                      <a:pt x="74857" y="3806"/>
                      <a:pt x="74857" y="3806"/>
                      <a:pt x="74857" y="3806"/>
                    </a:cubicBezTo>
                    <a:cubicBezTo>
                      <a:pt x="74857" y="2538"/>
                      <a:pt x="74857" y="1269"/>
                      <a:pt x="73588" y="1269"/>
                    </a:cubicBezTo>
                    <a:cubicBezTo>
                      <a:pt x="73588" y="0"/>
                      <a:pt x="72319" y="0"/>
                      <a:pt x="71050" y="0"/>
                    </a:cubicBezTo>
                    <a:cubicBezTo>
                      <a:pt x="53288" y="2538"/>
                      <a:pt x="53288" y="2538"/>
                      <a:pt x="53288" y="2538"/>
                    </a:cubicBezTo>
                    <a:cubicBezTo>
                      <a:pt x="50750" y="2538"/>
                      <a:pt x="49482" y="3806"/>
                      <a:pt x="49482" y="6344"/>
                    </a:cubicBezTo>
                    <a:cubicBezTo>
                      <a:pt x="50750" y="20185"/>
                      <a:pt x="50750" y="20185"/>
                      <a:pt x="50750" y="20185"/>
                    </a:cubicBezTo>
                    <a:cubicBezTo>
                      <a:pt x="45675" y="22722"/>
                      <a:pt x="45675" y="22722"/>
                      <a:pt x="45675" y="22722"/>
                    </a:cubicBezTo>
                    <a:cubicBezTo>
                      <a:pt x="35525" y="11419"/>
                      <a:pt x="35525" y="11419"/>
                      <a:pt x="35525" y="11419"/>
                    </a:cubicBezTo>
                    <a:cubicBezTo>
                      <a:pt x="34256" y="10150"/>
                      <a:pt x="31719" y="10150"/>
                      <a:pt x="30450" y="11419"/>
                    </a:cubicBezTo>
                    <a:cubicBezTo>
                      <a:pt x="16494" y="23991"/>
                      <a:pt x="16494" y="23991"/>
                      <a:pt x="16494" y="23991"/>
                    </a:cubicBezTo>
                    <a:cubicBezTo>
                      <a:pt x="16494" y="23991"/>
                      <a:pt x="15225" y="25260"/>
                      <a:pt x="15225" y="26529"/>
                    </a:cubicBezTo>
                    <a:cubicBezTo>
                      <a:pt x="15225" y="26529"/>
                      <a:pt x="15225" y="27797"/>
                      <a:pt x="16494" y="29066"/>
                    </a:cubicBezTo>
                    <a:cubicBezTo>
                      <a:pt x="26644" y="39101"/>
                      <a:pt x="26644" y="39101"/>
                      <a:pt x="26644" y="39101"/>
                    </a:cubicBezTo>
                    <a:cubicBezTo>
                      <a:pt x="22838" y="44176"/>
                      <a:pt x="22838" y="44176"/>
                      <a:pt x="22838" y="44176"/>
                    </a:cubicBezTo>
                    <a:cubicBezTo>
                      <a:pt x="8881" y="41638"/>
                      <a:pt x="8881" y="41638"/>
                      <a:pt x="8881" y="41638"/>
                    </a:cubicBezTo>
                    <a:cubicBezTo>
                      <a:pt x="7613" y="41638"/>
                      <a:pt x="6344" y="41638"/>
                      <a:pt x="6344" y="41638"/>
                    </a:cubicBezTo>
                    <a:cubicBezTo>
                      <a:pt x="5075" y="42907"/>
                      <a:pt x="3806" y="42907"/>
                      <a:pt x="3806" y="44176"/>
                    </a:cubicBezTo>
                    <a:cubicBezTo>
                      <a:pt x="0" y="61708"/>
                      <a:pt x="0" y="61708"/>
                      <a:pt x="0" y="61708"/>
                    </a:cubicBezTo>
                    <a:cubicBezTo>
                      <a:pt x="0" y="62977"/>
                      <a:pt x="0" y="64245"/>
                      <a:pt x="0" y="64245"/>
                    </a:cubicBezTo>
                    <a:cubicBezTo>
                      <a:pt x="1269" y="65514"/>
                      <a:pt x="2538" y="66783"/>
                      <a:pt x="2538" y="66783"/>
                    </a:cubicBezTo>
                    <a:cubicBezTo>
                      <a:pt x="17763" y="69320"/>
                      <a:pt x="17763" y="69320"/>
                      <a:pt x="17763" y="69320"/>
                    </a:cubicBezTo>
                    <a:cubicBezTo>
                      <a:pt x="17763" y="75549"/>
                      <a:pt x="17763" y="75549"/>
                      <a:pt x="17763" y="75549"/>
                    </a:cubicBezTo>
                    <a:cubicBezTo>
                      <a:pt x="3806" y="80624"/>
                      <a:pt x="3806" y="80624"/>
                      <a:pt x="3806" y="80624"/>
                    </a:cubicBezTo>
                    <a:cubicBezTo>
                      <a:pt x="2538" y="81893"/>
                      <a:pt x="1269" y="84430"/>
                      <a:pt x="2538" y="85699"/>
                    </a:cubicBezTo>
                    <a:cubicBezTo>
                      <a:pt x="8881" y="103231"/>
                      <a:pt x="8881" y="103231"/>
                      <a:pt x="8881" y="103231"/>
                    </a:cubicBezTo>
                    <a:cubicBezTo>
                      <a:pt x="10150" y="103231"/>
                      <a:pt x="10150" y="104500"/>
                      <a:pt x="11419" y="104500"/>
                    </a:cubicBezTo>
                    <a:cubicBezTo>
                      <a:pt x="12688" y="104500"/>
                      <a:pt x="13956" y="104500"/>
                      <a:pt x="13956" y="104500"/>
                    </a:cubicBezTo>
                    <a:cubicBezTo>
                      <a:pt x="27913" y="99425"/>
                      <a:pt x="27913" y="99425"/>
                      <a:pt x="27913" y="99425"/>
                    </a:cubicBezTo>
                    <a:cubicBezTo>
                      <a:pt x="31719" y="103231"/>
                      <a:pt x="31719" y="103231"/>
                      <a:pt x="31719" y="103231"/>
                    </a:cubicBezTo>
                    <a:cubicBezTo>
                      <a:pt x="24106" y="115803"/>
                      <a:pt x="24106" y="115803"/>
                      <a:pt x="24106" y="115803"/>
                    </a:cubicBezTo>
                    <a:lnTo>
                      <a:pt x="45791" y="128029"/>
                    </a:lnTo>
                    <a:close/>
                    <a:moveTo>
                      <a:pt x="86276" y="71627"/>
                    </a:moveTo>
                    <a:cubicBezTo>
                      <a:pt x="83738" y="81662"/>
                      <a:pt x="73588" y="87890"/>
                      <a:pt x="63438" y="85468"/>
                    </a:cubicBezTo>
                    <a:cubicBezTo>
                      <a:pt x="54557" y="84199"/>
                      <a:pt x="48213" y="74165"/>
                      <a:pt x="49482" y="64130"/>
                    </a:cubicBezTo>
                    <a:cubicBezTo>
                      <a:pt x="52019" y="54095"/>
                      <a:pt x="62169" y="47867"/>
                      <a:pt x="72319" y="50289"/>
                    </a:cubicBezTo>
                    <a:cubicBezTo>
                      <a:pt x="82469" y="52711"/>
                      <a:pt x="88813" y="61593"/>
                      <a:pt x="86276" y="71627"/>
                    </a:cubicBezTo>
                    <a:lnTo>
                      <a:pt x="86276" y="71627"/>
                    </a:lnTo>
                    <a:close/>
                  </a:path>
                </a:pathLst>
              </a:custGeom>
              <a:solidFill>
                <a:srgbClr val="41AC69"/>
              </a:solidFill>
              <a:ln w="114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353" name="Freeform: Shape 352">
                <a:extLst>
                  <a:ext uri="{FF2B5EF4-FFF2-40B4-BE49-F238E27FC236}">
                    <a16:creationId xmlns:a16="http://schemas.microsoft.com/office/drawing/2014/main" id="{03AF3370-5344-4CAE-8814-70ADCC51394C}"/>
                  </a:ext>
                </a:extLst>
              </p:cNvPr>
              <p:cNvSpPr/>
              <p:nvPr/>
            </p:nvSpPr>
            <p:spPr>
              <a:xfrm>
                <a:off x="3717588" y="4490211"/>
                <a:ext cx="69205" cy="69205"/>
              </a:xfrm>
              <a:custGeom>
                <a:avLst/>
                <a:gdLst>
                  <a:gd name="connsiteX0" fmla="*/ 64245 w 69205"/>
                  <a:gd name="connsiteY0" fmla="*/ 56863 h 69205"/>
                  <a:gd name="connsiteX1" fmla="*/ 64245 w 69205"/>
                  <a:gd name="connsiteY1" fmla="*/ 55595 h 69205"/>
                  <a:gd name="connsiteX2" fmla="*/ 59170 w 69205"/>
                  <a:gd name="connsiteY2" fmla="*/ 50520 h 69205"/>
                  <a:gd name="connsiteX3" fmla="*/ 60439 w 69205"/>
                  <a:gd name="connsiteY3" fmla="*/ 47982 h 69205"/>
                  <a:gd name="connsiteX4" fmla="*/ 67936 w 69205"/>
                  <a:gd name="connsiteY4" fmla="*/ 49251 h 69205"/>
                  <a:gd name="connsiteX5" fmla="*/ 69205 w 69205"/>
                  <a:gd name="connsiteY5" fmla="*/ 47982 h 69205"/>
                  <a:gd name="connsiteX6" fmla="*/ 70474 w 69205"/>
                  <a:gd name="connsiteY6" fmla="*/ 46713 h 69205"/>
                  <a:gd name="connsiteX7" fmla="*/ 71743 w 69205"/>
                  <a:gd name="connsiteY7" fmla="*/ 37947 h 69205"/>
                  <a:gd name="connsiteX8" fmla="*/ 71743 w 69205"/>
                  <a:gd name="connsiteY8" fmla="*/ 36679 h 69205"/>
                  <a:gd name="connsiteX9" fmla="*/ 70474 w 69205"/>
                  <a:gd name="connsiteY9" fmla="*/ 35410 h 69205"/>
                  <a:gd name="connsiteX10" fmla="*/ 62977 w 69205"/>
                  <a:gd name="connsiteY10" fmla="*/ 34141 h 69205"/>
                  <a:gd name="connsiteX11" fmla="*/ 62977 w 69205"/>
                  <a:gd name="connsiteY11" fmla="*/ 31604 h 69205"/>
                  <a:gd name="connsiteX12" fmla="*/ 69320 w 69205"/>
                  <a:gd name="connsiteY12" fmla="*/ 27797 h 69205"/>
                  <a:gd name="connsiteX13" fmla="*/ 70589 w 69205"/>
                  <a:gd name="connsiteY13" fmla="*/ 26529 h 69205"/>
                  <a:gd name="connsiteX14" fmla="*/ 70589 w 69205"/>
                  <a:gd name="connsiteY14" fmla="*/ 25260 h 69205"/>
                  <a:gd name="connsiteX15" fmla="*/ 66783 w 69205"/>
                  <a:gd name="connsiteY15" fmla="*/ 16494 h 69205"/>
                  <a:gd name="connsiteX16" fmla="*/ 64245 w 69205"/>
                  <a:gd name="connsiteY16" fmla="*/ 15225 h 69205"/>
                  <a:gd name="connsiteX17" fmla="*/ 56748 w 69205"/>
                  <a:gd name="connsiteY17" fmla="*/ 19031 h 69205"/>
                  <a:gd name="connsiteX18" fmla="*/ 55479 w 69205"/>
                  <a:gd name="connsiteY18" fmla="*/ 16494 h 69205"/>
                  <a:gd name="connsiteX19" fmla="*/ 59286 w 69205"/>
                  <a:gd name="connsiteY19" fmla="*/ 10150 h 69205"/>
                  <a:gd name="connsiteX20" fmla="*/ 59286 w 69205"/>
                  <a:gd name="connsiteY20" fmla="*/ 7613 h 69205"/>
                  <a:gd name="connsiteX21" fmla="*/ 58017 w 69205"/>
                  <a:gd name="connsiteY21" fmla="*/ 6344 h 69205"/>
                  <a:gd name="connsiteX22" fmla="*/ 49251 w 69205"/>
                  <a:gd name="connsiteY22" fmla="*/ 2538 h 69205"/>
                  <a:gd name="connsiteX23" fmla="*/ 46713 w 69205"/>
                  <a:gd name="connsiteY23" fmla="*/ 2538 h 69205"/>
                  <a:gd name="connsiteX24" fmla="*/ 42907 w 69205"/>
                  <a:gd name="connsiteY24" fmla="*/ 10035 h 69205"/>
                  <a:gd name="connsiteX25" fmla="*/ 40370 w 69205"/>
                  <a:gd name="connsiteY25" fmla="*/ 8766 h 69205"/>
                  <a:gd name="connsiteX26" fmla="*/ 39101 w 69205"/>
                  <a:gd name="connsiteY26" fmla="*/ 1269 h 69205"/>
                  <a:gd name="connsiteX27" fmla="*/ 36563 w 69205"/>
                  <a:gd name="connsiteY27" fmla="*/ 0 h 69205"/>
                  <a:gd name="connsiteX28" fmla="*/ 27797 w 69205"/>
                  <a:gd name="connsiteY28" fmla="*/ 1269 h 69205"/>
                  <a:gd name="connsiteX29" fmla="*/ 26529 w 69205"/>
                  <a:gd name="connsiteY29" fmla="*/ 1269 h 69205"/>
                  <a:gd name="connsiteX30" fmla="*/ 25260 w 69205"/>
                  <a:gd name="connsiteY30" fmla="*/ 2538 h 69205"/>
                  <a:gd name="connsiteX31" fmla="*/ 26529 w 69205"/>
                  <a:gd name="connsiteY31" fmla="*/ 10035 h 69205"/>
                  <a:gd name="connsiteX32" fmla="*/ 23991 w 69205"/>
                  <a:gd name="connsiteY32" fmla="*/ 11303 h 69205"/>
                  <a:gd name="connsiteX33" fmla="*/ 18916 w 69205"/>
                  <a:gd name="connsiteY33" fmla="*/ 6228 h 69205"/>
                  <a:gd name="connsiteX34" fmla="*/ 17647 w 69205"/>
                  <a:gd name="connsiteY34" fmla="*/ 4960 h 69205"/>
                  <a:gd name="connsiteX35" fmla="*/ 15110 w 69205"/>
                  <a:gd name="connsiteY35" fmla="*/ 6228 h 69205"/>
                  <a:gd name="connsiteX36" fmla="*/ 8766 w 69205"/>
                  <a:gd name="connsiteY36" fmla="*/ 12572 h 69205"/>
                  <a:gd name="connsiteX37" fmla="*/ 7497 w 69205"/>
                  <a:gd name="connsiteY37" fmla="*/ 13841 h 69205"/>
                  <a:gd name="connsiteX38" fmla="*/ 8766 w 69205"/>
                  <a:gd name="connsiteY38" fmla="*/ 15110 h 69205"/>
                  <a:gd name="connsiteX39" fmla="*/ 13841 w 69205"/>
                  <a:gd name="connsiteY39" fmla="*/ 21454 h 69205"/>
                  <a:gd name="connsiteX40" fmla="*/ 12572 w 69205"/>
                  <a:gd name="connsiteY40" fmla="*/ 23991 h 69205"/>
                  <a:gd name="connsiteX41" fmla="*/ 5075 w 69205"/>
                  <a:gd name="connsiteY41" fmla="*/ 22722 h 69205"/>
                  <a:gd name="connsiteX42" fmla="*/ 2538 w 69205"/>
                  <a:gd name="connsiteY42" fmla="*/ 23991 h 69205"/>
                  <a:gd name="connsiteX43" fmla="*/ 0 w 69205"/>
                  <a:gd name="connsiteY43" fmla="*/ 32757 h 69205"/>
                  <a:gd name="connsiteX44" fmla="*/ 1269 w 69205"/>
                  <a:gd name="connsiteY44" fmla="*/ 35295 h 69205"/>
                  <a:gd name="connsiteX45" fmla="*/ 2538 w 69205"/>
                  <a:gd name="connsiteY45" fmla="*/ 35295 h 69205"/>
                  <a:gd name="connsiteX46" fmla="*/ 10150 w 69205"/>
                  <a:gd name="connsiteY46" fmla="*/ 36679 h 69205"/>
                  <a:gd name="connsiteX47" fmla="*/ 10150 w 69205"/>
                  <a:gd name="connsiteY47" fmla="*/ 40485 h 69205"/>
                  <a:gd name="connsiteX48" fmla="*/ 2653 w 69205"/>
                  <a:gd name="connsiteY48" fmla="*/ 43022 h 69205"/>
                  <a:gd name="connsiteX49" fmla="*/ 2653 w 69205"/>
                  <a:gd name="connsiteY49" fmla="*/ 46829 h 69205"/>
                  <a:gd name="connsiteX50" fmla="*/ 6459 w 69205"/>
                  <a:gd name="connsiteY50" fmla="*/ 54326 h 69205"/>
                  <a:gd name="connsiteX51" fmla="*/ 7728 w 69205"/>
                  <a:gd name="connsiteY51" fmla="*/ 55595 h 69205"/>
                  <a:gd name="connsiteX52" fmla="*/ 8997 w 69205"/>
                  <a:gd name="connsiteY52" fmla="*/ 55595 h 69205"/>
                  <a:gd name="connsiteX53" fmla="*/ 15340 w 69205"/>
                  <a:gd name="connsiteY53" fmla="*/ 53057 h 69205"/>
                  <a:gd name="connsiteX54" fmla="*/ 17878 w 69205"/>
                  <a:gd name="connsiteY54" fmla="*/ 54326 h 69205"/>
                  <a:gd name="connsiteX55" fmla="*/ 14072 w 69205"/>
                  <a:gd name="connsiteY55" fmla="*/ 61823 h 69205"/>
                  <a:gd name="connsiteX56" fmla="*/ 14072 w 69205"/>
                  <a:gd name="connsiteY56" fmla="*/ 63092 h 69205"/>
                  <a:gd name="connsiteX57" fmla="*/ 14072 w 69205"/>
                  <a:gd name="connsiteY57" fmla="*/ 64361 h 69205"/>
                  <a:gd name="connsiteX58" fmla="*/ 15340 w 69205"/>
                  <a:gd name="connsiteY58" fmla="*/ 64361 h 69205"/>
                  <a:gd name="connsiteX59" fmla="*/ 22838 w 69205"/>
                  <a:gd name="connsiteY59" fmla="*/ 69436 h 69205"/>
                  <a:gd name="connsiteX60" fmla="*/ 25375 w 69205"/>
                  <a:gd name="connsiteY60" fmla="*/ 69436 h 69205"/>
                  <a:gd name="connsiteX61" fmla="*/ 26644 w 69205"/>
                  <a:gd name="connsiteY61" fmla="*/ 68167 h 69205"/>
                  <a:gd name="connsiteX62" fmla="*/ 29181 w 69205"/>
                  <a:gd name="connsiteY62" fmla="*/ 61823 h 69205"/>
                  <a:gd name="connsiteX63" fmla="*/ 32988 w 69205"/>
                  <a:gd name="connsiteY63" fmla="*/ 61823 h 69205"/>
                  <a:gd name="connsiteX64" fmla="*/ 34256 w 69205"/>
                  <a:gd name="connsiteY64" fmla="*/ 69320 h 69205"/>
                  <a:gd name="connsiteX65" fmla="*/ 34256 w 69205"/>
                  <a:gd name="connsiteY65" fmla="*/ 70589 h 69205"/>
                  <a:gd name="connsiteX66" fmla="*/ 35525 w 69205"/>
                  <a:gd name="connsiteY66" fmla="*/ 71858 h 69205"/>
                  <a:gd name="connsiteX67" fmla="*/ 45560 w 69205"/>
                  <a:gd name="connsiteY67" fmla="*/ 70589 h 69205"/>
                  <a:gd name="connsiteX68" fmla="*/ 46829 w 69205"/>
                  <a:gd name="connsiteY68" fmla="*/ 69320 h 69205"/>
                  <a:gd name="connsiteX69" fmla="*/ 46829 w 69205"/>
                  <a:gd name="connsiteY69" fmla="*/ 68052 h 69205"/>
                  <a:gd name="connsiteX70" fmla="*/ 46829 w 69205"/>
                  <a:gd name="connsiteY70" fmla="*/ 60554 h 69205"/>
                  <a:gd name="connsiteX71" fmla="*/ 49366 w 69205"/>
                  <a:gd name="connsiteY71" fmla="*/ 59286 h 69205"/>
                  <a:gd name="connsiteX72" fmla="*/ 54441 w 69205"/>
                  <a:gd name="connsiteY72" fmla="*/ 64361 h 69205"/>
                  <a:gd name="connsiteX73" fmla="*/ 55710 w 69205"/>
                  <a:gd name="connsiteY73" fmla="*/ 65629 h 69205"/>
                  <a:gd name="connsiteX74" fmla="*/ 56979 w 69205"/>
                  <a:gd name="connsiteY74" fmla="*/ 65629 h 69205"/>
                  <a:gd name="connsiteX75" fmla="*/ 64476 w 69205"/>
                  <a:gd name="connsiteY75" fmla="*/ 58132 h 69205"/>
                  <a:gd name="connsiteX76" fmla="*/ 64245 w 69205"/>
                  <a:gd name="connsiteY76" fmla="*/ 56863 h 69205"/>
                  <a:gd name="connsiteX77" fmla="*/ 64245 w 69205"/>
                  <a:gd name="connsiteY77" fmla="*/ 56863 h 69205"/>
                  <a:gd name="connsiteX78" fmla="*/ 42792 w 69205"/>
                  <a:gd name="connsiteY78" fmla="*/ 43022 h 69205"/>
                  <a:gd name="connsiteX79" fmla="*/ 28951 w 69205"/>
                  <a:gd name="connsiteY79" fmla="*/ 41754 h 69205"/>
                  <a:gd name="connsiteX80" fmla="*/ 30220 w 69205"/>
                  <a:gd name="connsiteY80" fmla="*/ 29181 h 69205"/>
                  <a:gd name="connsiteX81" fmla="*/ 42792 w 69205"/>
                  <a:gd name="connsiteY81" fmla="*/ 29181 h 69205"/>
                  <a:gd name="connsiteX82" fmla="*/ 42792 w 69205"/>
                  <a:gd name="connsiteY82" fmla="*/ 43022 h 69205"/>
                  <a:gd name="connsiteX83" fmla="*/ 42792 w 69205"/>
                  <a:gd name="connsiteY83" fmla="*/ 43022 h 6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9205" h="69205">
                    <a:moveTo>
                      <a:pt x="64245" y="56863"/>
                    </a:moveTo>
                    <a:lnTo>
                      <a:pt x="64245" y="55595"/>
                    </a:lnTo>
                    <a:cubicBezTo>
                      <a:pt x="59170" y="50520"/>
                      <a:pt x="59170" y="50520"/>
                      <a:pt x="59170" y="50520"/>
                    </a:cubicBezTo>
                    <a:cubicBezTo>
                      <a:pt x="60439" y="47982"/>
                      <a:pt x="60439" y="47982"/>
                      <a:pt x="60439" y="47982"/>
                    </a:cubicBezTo>
                    <a:cubicBezTo>
                      <a:pt x="67936" y="49251"/>
                      <a:pt x="67936" y="49251"/>
                      <a:pt x="67936" y="49251"/>
                    </a:cubicBezTo>
                    <a:cubicBezTo>
                      <a:pt x="67936" y="49251"/>
                      <a:pt x="69205" y="49251"/>
                      <a:pt x="69205" y="47982"/>
                    </a:cubicBezTo>
                    <a:cubicBezTo>
                      <a:pt x="69205" y="47982"/>
                      <a:pt x="70474" y="47982"/>
                      <a:pt x="70474" y="46713"/>
                    </a:cubicBezTo>
                    <a:cubicBezTo>
                      <a:pt x="71743" y="37947"/>
                      <a:pt x="71743" y="37947"/>
                      <a:pt x="71743" y="37947"/>
                    </a:cubicBezTo>
                    <a:lnTo>
                      <a:pt x="71743" y="36679"/>
                    </a:lnTo>
                    <a:cubicBezTo>
                      <a:pt x="71743" y="35410"/>
                      <a:pt x="70474" y="35410"/>
                      <a:pt x="70474" y="35410"/>
                    </a:cubicBezTo>
                    <a:cubicBezTo>
                      <a:pt x="62977" y="34141"/>
                      <a:pt x="62977" y="34141"/>
                      <a:pt x="62977" y="34141"/>
                    </a:cubicBezTo>
                    <a:cubicBezTo>
                      <a:pt x="62977" y="31604"/>
                      <a:pt x="62977" y="31604"/>
                      <a:pt x="62977" y="31604"/>
                    </a:cubicBezTo>
                    <a:cubicBezTo>
                      <a:pt x="69320" y="27797"/>
                      <a:pt x="69320" y="27797"/>
                      <a:pt x="69320" y="27797"/>
                    </a:cubicBezTo>
                    <a:cubicBezTo>
                      <a:pt x="70589" y="27797"/>
                      <a:pt x="70589" y="26529"/>
                      <a:pt x="70589" y="26529"/>
                    </a:cubicBezTo>
                    <a:lnTo>
                      <a:pt x="70589" y="25260"/>
                    </a:lnTo>
                    <a:cubicBezTo>
                      <a:pt x="66783" y="16494"/>
                      <a:pt x="66783" y="16494"/>
                      <a:pt x="66783" y="16494"/>
                    </a:cubicBezTo>
                    <a:cubicBezTo>
                      <a:pt x="65514" y="15225"/>
                      <a:pt x="64245" y="15225"/>
                      <a:pt x="64245" y="15225"/>
                    </a:cubicBezTo>
                    <a:cubicBezTo>
                      <a:pt x="56748" y="19031"/>
                      <a:pt x="56748" y="19031"/>
                      <a:pt x="56748" y="19031"/>
                    </a:cubicBezTo>
                    <a:cubicBezTo>
                      <a:pt x="55479" y="16494"/>
                      <a:pt x="55479" y="16494"/>
                      <a:pt x="55479" y="16494"/>
                    </a:cubicBezTo>
                    <a:cubicBezTo>
                      <a:pt x="59286" y="10150"/>
                      <a:pt x="59286" y="10150"/>
                      <a:pt x="59286" y="10150"/>
                    </a:cubicBezTo>
                    <a:cubicBezTo>
                      <a:pt x="59286" y="8881"/>
                      <a:pt x="59286" y="8881"/>
                      <a:pt x="59286" y="7613"/>
                    </a:cubicBezTo>
                    <a:cubicBezTo>
                      <a:pt x="59286" y="7613"/>
                      <a:pt x="58017" y="7613"/>
                      <a:pt x="58017" y="6344"/>
                    </a:cubicBezTo>
                    <a:cubicBezTo>
                      <a:pt x="49251" y="2538"/>
                      <a:pt x="49251" y="2538"/>
                      <a:pt x="49251" y="2538"/>
                    </a:cubicBezTo>
                    <a:cubicBezTo>
                      <a:pt x="47982" y="1269"/>
                      <a:pt x="47982" y="2538"/>
                      <a:pt x="46713" y="2538"/>
                    </a:cubicBezTo>
                    <a:cubicBezTo>
                      <a:pt x="42907" y="10035"/>
                      <a:pt x="42907" y="10035"/>
                      <a:pt x="42907" y="10035"/>
                    </a:cubicBezTo>
                    <a:cubicBezTo>
                      <a:pt x="40370" y="8766"/>
                      <a:pt x="40370" y="8766"/>
                      <a:pt x="40370" y="8766"/>
                    </a:cubicBezTo>
                    <a:cubicBezTo>
                      <a:pt x="39101" y="1269"/>
                      <a:pt x="39101" y="1269"/>
                      <a:pt x="39101" y="1269"/>
                    </a:cubicBezTo>
                    <a:cubicBezTo>
                      <a:pt x="39101" y="0"/>
                      <a:pt x="37832" y="0"/>
                      <a:pt x="36563" y="0"/>
                    </a:cubicBezTo>
                    <a:cubicBezTo>
                      <a:pt x="27797" y="1269"/>
                      <a:pt x="27797" y="1269"/>
                      <a:pt x="27797" y="1269"/>
                    </a:cubicBezTo>
                    <a:cubicBezTo>
                      <a:pt x="26529" y="1269"/>
                      <a:pt x="26529" y="1269"/>
                      <a:pt x="26529" y="1269"/>
                    </a:cubicBezTo>
                    <a:cubicBezTo>
                      <a:pt x="25260" y="2538"/>
                      <a:pt x="25260" y="2538"/>
                      <a:pt x="25260" y="2538"/>
                    </a:cubicBezTo>
                    <a:cubicBezTo>
                      <a:pt x="26529" y="10035"/>
                      <a:pt x="26529" y="10035"/>
                      <a:pt x="26529" y="10035"/>
                    </a:cubicBezTo>
                    <a:cubicBezTo>
                      <a:pt x="23991" y="11303"/>
                      <a:pt x="23991" y="11303"/>
                      <a:pt x="23991" y="11303"/>
                    </a:cubicBezTo>
                    <a:cubicBezTo>
                      <a:pt x="18916" y="6228"/>
                      <a:pt x="18916" y="6228"/>
                      <a:pt x="18916" y="6228"/>
                    </a:cubicBezTo>
                    <a:cubicBezTo>
                      <a:pt x="17647" y="6228"/>
                      <a:pt x="17647" y="4960"/>
                      <a:pt x="17647" y="4960"/>
                    </a:cubicBezTo>
                    <a:cubicBezTo>
                      <a:pt x="16378" y="4960"/>
                      <a:pt x="16378" y="6228"/>
                      <a:pt x="15110" y="6228"/>
                    </a:cubicBezTo>
                    <a:cubicBezTo>
                      <a:pt x="8766" y="12572"/>
                      <a:pt x="8766" y="12572"/>
                      <a:pt x="8766" y="12572"/>
                    </a:cubicBezTo>
                    <a:lnTo>
                      <a:pt x="7497" y="13841"/>
                    </a:lnTo>
                    <a:cubicBezTo>
                      <a:pt x="7497" y="15110"/>
                      <a:pt x="8766" y="15110"/>
                      <a:pt x="8766" y="15110"/>
                    </a:cubicBezTo>
                    <a:cubicBezTo>
                      <a:pt x="13841" y="21454"/>
                      <a:pt x="13841" y="21454"/>
                      <a:pt x="13841" y="21454"/>
                    </a:cubicBezTo>
                    <a:cubicBezTo>
                      <a:pt x="12572" y="23991"/>
                      <a:pt x="12572" y="23991"/>
                      <a:pt x="12572" y="23991"/>
                    </a:cubicBezTo>
                    <a:cubicBezTo>
                      <a:pt x="5075" y="22722"/>
                      <a:pt x="5075" y="22722"/>
                      <a:pt x="5075" y="22722"/>
                    </a:cubicBezTo>
                    <a:cubicBezTo>
                      <a:pt x="3806" y="21454"/>
                      <a:pt x="2538" y="22722"/>
                      <a:pt x="2538" y="23991"/>
                    </a:cubicBezTo>
                    <a:cubicBezTo>
                      <a:pt x="0" y="32757"/>
                      <a:pt x="0" y="32757"/>
                      <a:pt x="0" y="32757"/>
                    </a:cubicBezTo>
                    <a:cubicBezTo>
                      <a:pt x="0" y="34026"/>
                      <a:pt x="0" y="34026"/>
                      <a:pt x="1269" y="35295"/>
                    </a:cubicBezTo>
                    <a:cubicBezTo>
                      <a:pt x="1269" y="35295"/>
                      <a:pt x="1269" y="35295"/>
                      <a:pt x="2538" y="35295"/>
                    </a:cubicBezTo>
                    <a:cubicBezTo>
                      <a:pt x="10150" y="36679"/>
                      <a:pt x="10150" y="36679"/>
                      <a:pt x="10150" y="36679"/>
                    </a:cubicBezTo>
                    <a:cubicBezTo>
                      <a:pt x="10150" y="40485"/>
                      <a:pt x="10150" y="40485"/>
                      <a:pt x="10150" y="40485"/>
                    </a:cubicBezTo>
                    <a:cubicBezTo>
                      <a:pt x="2653" y="43022"/>
                      <a:pt x="2653" y="43022"/>
                      <a:pt x="2653" y="43022"/>
                    </a:cubicBezTo>
                    <a:cubicBezTo>
                      <a:pt x="2653" y="44291"/>
                      <a:pt x="1384" y="45560"/>
                      <a:pt x="2653" y="46829"/>
                    </a:cubicBezTo>
                    <a:cubicBezTo>
                      <a:pt x="6459" y="54326"/>
                      <a:pt x="6459" y="54326"/>
                      <a:pt x="6459" y="54326"/>
                    </a:cubicBezTo>
                    <a:cubicBezTo>
                      <a:pt x="6459" y="55595"/>
                      <a:pt x="6459" y="55595"/>
                      <a:pt x="7728" y="55595"/>
                    </a:cubicBezTo>
                    <a:lnTo>
                      <a:pt x="8997" y="55595"/>
                    </a:lnTo>
                    <a:cubicBezTo>
                      <a:pt x="15340" y="53057"/>
                      <a:pt x="15340" y="53057"/>
                      <a:pt x="15340" y="53057"/>
                    </a:cubicBezTo>
                    <a:cubicBezTo>
                      <a:pt x="17878" y="54326"/>
                      <a:pt x="17878" y="54326"/>
                      <a:pt x="17878" y="54326"/>
                    </a:cubicBezTo>
                    <a:cubicBezTo>
                      <a:pt x="14072" y="61823"/>
                      <a:pt x="14072" y="61823"/>
                      <a:pt x="14072" y="61823"/>
                    </a:cubicBezTo>
                    <a:lnTo>
                      <a:pt x="14072" y="63092"/>
                    </a:lnTo>
                    <a:cubicBezTo>
                      <a:pt x="14072" y="63092"/>
                      <a:pt x="14072" y="63092"/>
                      <a:pt x="14072" y="64361"/>
                    </a:cubicBezTo>
                    <a:lnTo>
                      <a:pt x="15340" y="64361"/>
                    </a:lnTo>
                    <a:cubicBezTo>
                      <a:pt x="22838" y="69436"/>
                      <a:pt x="22838" y="69436"/>
                      <a:pt x="22838" y="69436"/>
                    </a:cubicBezTo>
                    <a:cubicBezTo>
                      <a:pt x="24106" y="69436"/>
                      <a:pt x="24106" y="69436"/>
                      <a:pt x="25375" y="69436"/>
                    </a:cubicBezTo>
                    <a:cubicBezTo>
                      <a:pt x="25375" y="69436"/>
                      <a:pt x="25375" y="68167"/>
                      <a:pt x="26644" y="68167"/>
                    </a:cubicBezTo>
                    <a:cubicBezTo>
                      <a:pt x="29181" y="61823"/>
                      <a:pt x="29181" y="61823"/>
                      <a:pt x="29181" y="61823"/>
                    </a:cubicBezTo>
                    <a:cubicBezTo>
                      <a:pt x="32988" y="61823"/>
                      <a:pt x="32988" y="61823"/>
                      <a:pt x="32988" y="61823"/>
                    </a:cubicBezTo>
                    <a:cubicBezTo>
                      <a:pt x="34256" y="69320"/>
                      <a:pt x="34256" y="69320"/>
                      <a:pt x="34256" y="69320"/>
                    </a:cubicBezTo>
                    <a:cubicBezTo>
                      <a:pt x="34256" y="70589"/>
                      <a:pt x="34256" y="70589"/>
                      <a:pt x="34256" y="70589"/>
                    </a:cubicBezTo>
                    <a:cubicBezTo>
                      <a:pt x="34256" y="71858"/>
                      <a:pt x="35525" y="71858"/>
                      <a:pt x="35525" y="71858"/>
                    </a:cubicBezTo>
                    <a:cubicBezTo>
                      <a:pt x="45560" y="70589"/>
                      <a:pt x="45560" y="70589"/>
                      <a:pt x="45560" y="70589"/>
                    </a:cubicBezTo>
                    <a:lnTo>
                      <a:pt x="46829" y="69320"/>
                    </a:lnTo>
                    <a:lnTo>
                      <a:pt x="46829" y="68052"/>
                    </a:lnTo>
                    <a:cubicBezTo>
                      <a:pt x="46829" y="60554"/>
                      <a:pt x="46829" y="60554"/>
                      <a:pt x="46829" y="60554"/>
                    </a:cubicBezTo>
                    <a:cubicBezTo>
                      <a:pt x="49366" y="59286"/>
                      <a:pt x="49366" y="59286"/>
                      <a:pt x="49366" y="59286"/>
                    </a:cubicBezTo>
                    <a:cubicBezTo>
                      <a:pt x="54441" y="64361"/>
                      <a:pt x="54441" y="64361"/>
                      <a:pt x="54441" y="64361"/>
                    </a:cubicBezTo>
                    <a:cubicBezTo>
                      <a:pt x="54441" y="65629"/>
                      <a:pt x="55710" y="65629"/>
                      <a:pt x="55710" y="65629"/>
                    </a:cubicBezTo>
                    <a:lnTo>
                      <a:pt x="56979" y="65629"/>
                    </a:lnTo>
                    <a:cubicBezTo>
                      <a:pt x="64476" y="58132"/>
                      <a:pt x="64476" y="58132"/>
                      <a:pt x="64476" y="58132"/>
                    </a:cubicBezTo>
                    <a:cubicBezTo>
                      <a:pt x="64476" y="58132"/>
                      <a:pt x="64245" y="58132"/>
                      <a:pt x="64245" y="56863"/>
                    </a:cubicBezTo>
                    <a:lnTo>
                      <a:pt x="64245" y="56863"/>
                    </a:lnTo>
                    <a:close/>
                    <a:moveTo>
                      <a:pt x="42792" y="43022"/>
                    </a:moveTo>
                    <a:cubicBezTo>
                      <a:pt x="38985" y="46829"/>
                      <a:pt x="32757" y="46829"/>
                      <a:pt x="28951" y="41754"/>
                    </a:cubicBezTo>
                    <a:cubicBezTo>
                      <a:pt x="25144" y="37947"/>
                      <a:pt x="25144" y="31719"/>
                      <a:pt x="30220" y="29181"/>
                    </a:cubicBezTo>
                    <a:cubicBezTo>
                      <a:pt x="34026" y="25375"/>
                      <a:pt x="40254" y="25375"/>
                      <a:pt x="42792" y="29181"/>
                    </a:cubicBezTo>
                    <a:cubicBezTo>
                      <a:pt x="46598" y="32872"/>
                      <a:pt x="46598" y="39216"/>
                      <a:pt x="42792" y="43022"/>
                    </a:cubicBezTo>
                    <a:lnTo>
                      <a:pt x="42792" y="43022"/>
                    </a:lnTo>
                    <a:close/>
                  </a:path>
                </a:pathLst>
              </a:custGeom>
              <a:solidFill>
                <a:srgbClr val="A7C400"/>
              </a:solidFill>
              <a:ln w="114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grpSp>
      </p:grpSp>
      <p:sp>
        <p:nvSpPr>
          <p:cNvPr id="354" name="TextBox 353">
            <a:extLst>
              <a:ext uri="{FF2B5EF4-FFF2-40B4-BE49-F238E27FC236}">
                <a16:creationId xmlns:a16="http://schemas.microsoft.com/office/drawing/2014/main" id="{F704A345-00A1-4574-81B5-E3764A407EE0}"/>
              </a:ext>
            </a:extLst>
          </p:cNvPr>
          <p:cNvSpPr txBox="1"/>
          <p:nvPr/>
        </p:nvSpPr>
        <p:spPr>
          <a:xfrm>
            <a:off x="6240605" y="1990202"/>
            <a:ext cx="2498758" cy="589113"/>
          </a:xfrm>
          <a:prstGeom prst="round2DiagRect">
            <a:avLst/>
          </a:prstGeom>
          <a:solidFill>
            <a:schemeClr val="accent1"/>
          </a:solidFill>
          <a:ln>
            <a:noFill/>
          </a:ln>
        </p:spPr>
        <p:txBody>
          <a:bodyPr wrap="square" lIns="121920" bIns="121920" rtlCol="0" anchor="b" anchorCtr="1">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Verdana"/>
                <a:ea typeface="Verdana" panose="020B0604030504040204" pitchFamily="34" charset="0"/>
                <a:cs typeface="Verdana" panose="020B0604030504040204" pitchFamily="34" charset="0"/>
              </a:rPr>
              <a:t>Digital Assurance</a:t>
            </a:r>
          </a:p>
        </p:txBody>
      </p:sp>
      <p:grpSp>
        <p:nvGrpSpPr>
          <p:cNvPr id="355" name="Graphic 252">
            <a:extLst>
              <a:ext uri="{FF2B5EF4-FFF2-40B4-BE49-F238E27FC236}">
                <a16:creationId xmlns:a16="http://schemas.microsoft.com/office/drawing/2014/main" id="{A0303C93-800A-49F6-A2EF-17DC8F6923D4}"/>
              </a:ext>
            </a:extLst>
          </p:cNvPr>
          <p:cNvGrpSpPr/>
          <p:nvPr/>
        </p:nvGrpSpPr>
        <p:grpSpPr>
          <a:xfrm>
            <a:off x="7124071" y="1559289"/>
            <a:ext cx="632460" cy="601356"/>
            <a:chOff x="2428753" y="4263630"/>
            <a:chExt cx="692051" cy="658016"/>
          </a:xfrm>
          <a:solidFill>
            <a:schemeClr val="accent1"/>
          </a:solidFill>
        </p:grpSpPr>
        <p:sp>
          <p:nvSpPr>
            <p:cNvPr id="356" name="Freeform: Shape 355">
              <a:extLst>
                <a:ext uri="{FF2B5EF4-FFF2-40B4-BE49-F238E27FC236}">
                  <a16:creationId xmlns:a16="http://schemas.microsoft.com/office/drawing/2014/main" id="{65D27A94-8802-4A00-8233-DB4A37D04B51}"/>
                </a:ext>
              </a:extLst>
            </p:cNvPr>
            <p:cNvSpPr/>
            <p:nvPr/>
          </p:nvSpPr>
          <p:spPr>
            <a:xfrm>
              <a:off x="2428753" y="4263630"/>
              <a:ext cx="692051" cy="658016"/>
            </a:xfrm>
            <a:custGeom>
              <a:avLst/>
              <a:gdLst>
                <a:gd name="connsiteX0" fmla="*/ 67468 w 692051"/>
                <a:gd name="connsiteY0" fmla="*/ 535380 h 658016"/>
                <a:gd name="connsiteX1" fmla="*/ 143594 w 692051"/>
                <a:gd name="connsiteY1" fmla="*/ 66260 h 658016"/>
                <a:gd name="connsiteX2" fmla="*/ 632795 w 692051"/>
                <a:gd name="connsiteY2" fmla="*/ 135351 h 658016"/>
                <a:gd name="connsiteX3" fmla="*/ 543963 w 692051"/>
                <a:gd name="connsiteY3" fmla="*/ 586659 h 658016"/>
                <a:gd name="connsiteX4" fmla="*/ 67468 w 692051"/>
                <a:gd name="connsiteY4" fmla="*/ 535380 h 658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051" h="658016">
                  <a:moveTo>
                    <a:pt x="67468" y="535380"/>
                  </a:moveTo>
                  <a:cubicBezTo>
                    <a:pt x="-46663" y="386759"/>
                    <a:pt x="-12515" y="176647"/>
                    <a:pt x="143594" y="66260"/>
                  </a:cubicBezTo>
                  <a:cubicBezTo>
                    <a:pt x="299703" y="-44242"/>
                    <a:pt x="518776" y="-13383"/>
                    <a:pt x="632795" y="135351"/>
                  </a:cubicBezTo>
                  <a:cubicBezTo>
                    <a:pt x="746813" y="283972"/>
                    <a:pt x="700071" y="476158"/>
                    <a:pt x="543963" y="586659"/>
                  </a:cubicBezTo>
                  <a:cubicBezTo>
                    <a:pt x="387854" y="697047"/>
                    <a:pt x="181487" y="684000"/>
                    <a:pt x="67468" y="535380"/>
                  </a:cubicBezTo>
                </a:path>
              </a:pathLst>
            </a:custGeom>
            <a:solidFill>
              <a:schemeClr val="accent3"/>
            </a:solidFill>
            <a:ln w="1124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357" name="Freeform: Shape 356">
              <a:extLst>
                <a:ext uri="{FF2B5EF4-FFF2-40B4-BE49-F238E27FC236}">
                  <a16:creationId xmlns:a16="http://schemas.microsoft.com/office/drawing/2014/main" id="{41118298-6AD4-4796-BE14-EC1F2592F95B}"/>
                </a:ext>
              </a:extLst>
            </p:cNvPr>
            <p:cNvSpPr/>
            <p:nvPr/>
          </p:nvSpPr>
          <p:spPr>
            <a:xfrm>
              <a:off x="2561002" y="4676596"/>
              <a:ext cx="11345" cy="45380"/>
            </a:xfrm>
            <a:custGeom>
              <a:avLst/>
              <a:gdLst>
                <a:gd name="connsiteX0" fmla="*/ 0 w 11345"/>
                <a:gd name="connsiteY0" fmla="*/ 49351 h 45380"/>
                <a:gd name="connsiteX1" fmla="*/ 12480 w 11345"/>
                <a:gd name="connsiteY1" fmla="*/ 49351 h 45380"/>
                <a:gd name="connsiteX2" fmla="*/ 12480 w 11345"/>
                <a:gd name="connsiteY2" fmla="*/ 0 h 45380"/>
                <a:gd name="connsiteX3" fmla="*/ 0 w 11345"/>
                <a:gd name="connsiteY3" fmla="*/ 0 h 45380"/>
                <a:gd name="connsiteX4" fmla="*/ 0 w 11345"/>
                <a:gd name="connsiteY4" fmla="*/ 49351 h 45380"/>
                <a:gd name="connsiteX5" fmla="*/ 0 w 11345"/>
                <a:gd name="connsiteY5" fmla="*/ 49351 h 45380"/>
                <a:gd name="connsiteX6" fmla="*/ 0 w 11345"/>
                <a:gd name="connsiteY6" fmla="*/ 49351 h 45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5" h="45380">
                  <a:moveTo>
                    <a:pt x="0" y="49351"/>
                  </a:moveTo>
                  <a:cubicBezTo>
                    <a:pt x="12480" y="49351"/>
                    <a:pt x="12480" y="49351"/>
                    <a:pt x="12480" y="49351"/>
                  </a:cubicBezTo>
                  <a:cubicBezTo>
                    <a:pt x="12480" y="0"/>
                    <a:pt x="12480" y="0"/>
                    <a:pt x="12480" y="0"/>
                  </a:cubicBezTo>
                  <a:cubicBezTo>
                    <a:pt x="0" y="0"/>
                    <a:pt x="0" y="0"/>
                    <a:pt x="0" y="0"/>
                  </a:cubicBezTo>
                  <a:lnTo>
                    <a:pt x="0" y="49351"/>
                  </a:lnTo>
                  <a:lnTo>
                    <a:pt x="0" y="49351"/>
                  </a:lnTo>
                  <a:lnTo>
                    <a:pt x="0" y="49351"/>
                  </a:lnTo>
                  <a:close/>
                </a:path>
              </a:pathLst>
            </a:custGeom>
            <a:solidFill>
              <a:srgbClr val="FFFFFF"/>
            </a:solidFill>
            <a:ln w="1124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358" name="Freeform: Shape 357">
              <a:extLst>
                <a:ext uri="{FF2B5EF4-FFF2-40B4-BE49-F238E27FC236}">
                  <a16:creationId xmlns:a16="http://schemas.microsoft.com/office/drawing/2014/main" id="{316DAAF0-0C12-408C-B054-1646756A31C7}"/>
                </a:ext>
              </a:extLst>
            </p:cNvPr>
            <p:cNvSpPr/>
            <p:nvPr/>
          </p:nvSpPr>
          <p:spPr>
            <a:xfrm>
              <a:off x="2595945" y="4676596"/>
              <a:ext cx="11345" cy="45380"/>
            </a:xfrm>
            <a:custGeom>
              <a:avLst/>
              <a:gdLst>
                <a:gd name="connsiteX0" fmla="*/ 0 w 11345"/>
                <a:gd name="connsiteY0" fmla="*/ 49351 h 45380"/>
                <a:gd name="connsiteX1" fmla="*/ 12480 w 11345"/>
                <a:gd name="connsiteY1" fmla="*/ 49351 h 45380"/>
                <a:gd name="connsiteX2" fmla="*/ 12480 w 11345"/>
                <a:gd name="connsiteY2" fmla="*/ 0 h 45380"/>
                <a:gd name="connsiteX3" fmla="*/ 0 w 11345"/>
                <a:gd name="connsiteY3" fmla="*/ 0 h 45380"/>
                <a:gd name="connsiteX4" fmla="*/ 0 w 11345"/>
                <a:gd name="connsiteY4" fmla="*/ 49351 h 45380"/>
                <a:gd name="connsiteX5" fmla="*/ 0 w 11345"/>
                <a:gd name="connsiteY5" fmla="*/ 49351 h 45380"/>
                <a:gd name="connsiteX6" fmla="*/ 0 w 11345"/>
                <a:gd name="connsiteY6" fmla="*/ 49351 h 45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5" h="45380">
                  <a:moveTo>
                    <a:pt x="0" y="49351"/>
                  </a:moveTo>
                  <a:cubicBezTo>
                    <a:pt x="12480" y="49351"/>
                    <a:pt x="12480" y="49351"/>
                    <a:pt x="12480" y="49351"/>
                  </a:cubicBezTo>
                  <a:cubicBezTo>
                    <a:pt x="12480" y="0"/>
                    <a:pt x="12480" y="0"/>
                    <a:pt x="12480" y="0"/>
                  </a:cubicBezTo>
                  <a:cubicBezTo>
                    <a:pt x="0" y="0"/>
                    <a:pt x="0" y="0"/>
                    <a:pt x="0" y="0"/>
                  </a:cubicBezTo>
                  <a:lnTo>
                    <a:pt x="0" y="49351"/>
                  </a:lnTo>
                  <a:lnTo>
                    <a:pt x="0" y="49351"/>
                  </a:lnTo>
                  <a:lnTo>
                    <a:pt x="0" y="49351"/>
                  </a:lnTo>
                  <a:close/>
                </a:path>
              </a:pathLst>
            </a:custGeom>
            <a:solidFill>
              <a:srgbClr val="FFFFFF"/>
            </a:solidFill>
            <a:ln w="1124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359" name="Freeform: Shape 358">
              <a:extLst>
                <a:ext uri="{FF2B5EF4-FFF2-40B4-BE49-F238E27FC236}">
                  <a16:creationId xmlns:a16="http://schemas.microsoft.com/office/drawing/2014/main" id="{648FDD05-5296-4DB9-B6AB-396F8C27F8F5}"/>
                </a:ext>
              </a:extLst>
            </p:cNvPr>
            <p:cNvSpPr/>
            <p:nvPr/>
          </p:nvSpPr>
          <p:spPr>
            <a:xfrm>
              <a:off x="2691017" y="4676596"/>
              <a:ext cx="11345" cy="45380"/>
            </a:xfrm>
            <a:custGeom>
              <a:avLst/>
              <a:gdLst>
                <a:gd name="connsiteX0" fmla="*/ 0 w 0"/>
                <a:gd name="connsiteY0" fmla="*/ 49351 h 45380"/>
                <a:gd name="connsiteX1" fmla="*/ 9984 w 0"/>
                <a:gd name="connsiteY1" fmla="*/ 49351 h 45380"/>
                <a:gd name="connsiteX2" fmla="*/ 9984 w 0"/>
                <a:gd name="connsiteY2" fmla="*/ 0 h 45380"/>
                <a:gd name="connsiteX3" fmla="*/ 0 w 0"/>
                <a:gd name="connsiteY3" fmla="*/ 0 h 45380"/>
                <a:gd name="connsiteX4" fmla="*/ 0 w 0"/>
                <a:gd name="connsiteY4" fmla="*/ 49351 h 45380"/>
                <a:gd name="connsiteX5" fmla="*/ 0 w 0"/>
                <a:gd name="connsiteY5" fmla="*/ 49351 h 45380"/>
                <a:gd name="connsiteX6" fmla="*/ 0 w 0"/>
                <a:gd name="connsiteY6" fmla="*/ 49351 h 45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h="45380">
                  <a:moveTo>
                    <a:pt x="0" y="49351"/>
                  </a:moveTo>
                  <a:cubicBezTo>
                    <a:pt x="9984" y="49351"/>
                    <a:pt x="9984" y="49351"/>
                    <a:pt x="9984" y="49351"/>
                  </a:cubicBezTo>
                  <a:cubicBezTo>
                    <a:pt x="9984" y="0"/>
                    <a:pt x="9984" y="0"/>
                    <a:pt x="9984" y="0"/>
                  </a:cubicBezTo>
                  <a:cubicBezTo>
                    <a:pt x="0" y="0"/>
                    <a:pt x="0" y="0"/>
                    <a:pt x="0" y="0"/>
                  </a:cubicBezTo>
                  <a:lnTo>
                    <a:pt x="0" y="49351"/>
                  </a:lnTo>
                  <a:lnTo>
                    <a:pt x="0" y="49351"/>
                  </a:lnTo>
                  <a:lnTo>
                    <a:pt x="0" y="49351"/>
                  </a:lnTo>
                  <a:close/>
                </a:path>
              </a:pathLst>
            </a:custGeom>
            <a:solidFill>
              <a:srgbClr val="FFFFFF"/>
            </a:solidFill>
            <a:ln w="1124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360" name="Freeform: Shape 359">
              <a:extLst>
                <a:ext uri="{FF2B5EF4-FFF2-40B4-BE49-F238E27FC236}">
                  <a16:creationId xmlns:a16="http://schemas.microsoft.com/office/drawing/2014/main" id="{F3BDE03C-5F7B-4446-B9F5-850AA069F7A0}"/>
                </a:ext>
              </a:extLst>
            </p:cNvPr>
            <p:cNvSpPr/>
            <p:nvPr/>
          </p:nvSpPr>
          <p:spPr>
            <a:xfrm>
              <a:off x="2721081" y="4676596"/>
              <a:ext cx="11345" cy="45380"/>
            </a:xfrm>
            <a:custGeom>
              <a:avLst/>
              <a:gdLst>
                <a:gd name="connsiteX0" fmla="*/ 0 w 11345"/>
                <a:gd name="connsiteY0" fmla="*/ 49351 h 45380"/>
                <a:gd name="connsiteX1" fmla="*/ 12480 w 11345"/>
                <a:gd name="connsiteY1" fmla="*/ 49351 h 45380"/>
                <a:gd name="connsiteX2" fmla="*/ 12480 w 11345"/>
                <a:gd name="connsiteY2" fmla="*/ 0 h 45380"/>
                <a:gd name="connsiteX3" fmla="*/ 0 w 11345"/>
                <a:gd name="connsiteY3" fmla="*/ 0 h 45380"/>
                <a:gd name="connsiteX4" fmla="*/ 0 w 11345"/>
                <a:gd name="connsiteY4" fmla="*/ 49351 h 45380"/>
                <a:gd name="connsiteX5" fmla="*/ 0 w 11345"/>
                <a:gd name="connsiteY5" fmla="*/ 49351 h 45380"/>
                <a:gd name="connsiteX6" fmla="*/ 0 w 11345"/>
                <a:gd name="connsiteY6" fmla="*/ 49351 h 45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5" h="45380">
                  <a:moveTo>
                    <a:pt x="0" y="49351"/>
                  </a:moveTo>
                  <a:cubicBezTo>
                    <a:pt x="12480" y="49351"/>
                    <a:pt x="12480" y="49351"/>
                    <a:pt x="12480" y="49351"/>
                  </a:cubicBezTo>
                  <a:cubicBezTo>
                    <a:pt x="12480" y="0"/>
                    <a:pt x="12480" y="0"/>
                    <a:pt x="12480" y="0"/>
                  </a:cubicBezTo>
                  <a:cubicBezTo>
                    <a:pt x="0" y="0"/>
                    <a:pt x="0" y="0"/>
                    <a:pt x="0" y="0"/>
                  </a:cubicBezTo>
                  <a:lnTo>
                    <a:pt x="0" y="49351"/>
                  </a:lnTo>
                  <a:lnTo>
                    <a:pt x="0" y="49351"/>
                  </a:lnTo>
                  <a:lnTo>
                    <a:pt x="0" y="49351"/>
                  </a:lnTo>
                  <a:close/>
                </a:path>
              </a:pathLst>
            </a:custGeom>
            <a:solidFill>
              <a:srgbClr val="FFFFFF"/>
            </a:solidFill>
            <a:ln w="1124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361" name="Freeform: Shape 360">
              <a:extLst>
                <a:ext uri="{FF2B5EF4-FFF2-40B4-BE49-F238E27FC236}">
                  <a16:creationId xmlns:a16="http://schemas.microsoft.com/office/drawing/2014/main" id="{99767092-8188-44A5-A626-29BD19F8BB05}"/>
                </a:ext>
              </a:extLst>
            </p:cNvPr>
            <p:cNvSpPr/>
            <p:nvPr/>
          </p:nvSpPr>
          <p:spPr>
            <a:xfrm>
              <a:off x="2616026" y="4602512"/>
              <a:ext cx="11345" cy="45380"/>
            </a:xfrm>
            <a:custGeom>
              <a:avLst/>
              <a:gdLst>
                <a:gd name="connsiteX0" fmla="*/ 9984 w 0"/>
                <a:gd name="connsiteY0" fmla="*/ 0 h 45380"/>
                <a:gd name="connsiteX1" fmla="*/ 0 w 0"/>
                <a:gd name="connsiteY1" fmla="*/ 0 h 45380"/>
                <a:gd name="connsiteX2" fmla="*/ 0 w 0"/>
                <a:gd name="connsiteY2" fmla="*/ 49351 h 45380"/>
                <a:gd name="connsiteX3" fmla="*/ 9984 w 0"/>
                <a:gd name="connsiteY3" fmla="*/ 49351 h 45380"/>
                <a:gd name="connsiteX4" fmla="*/ 9984 w 0"/>
                <a:gd name="connsiteY4" fmla="*/ 0 h 45380"/>
                <a:gd name="connsiteX5" fmla="*/ 9984 w 0"/>
                <a:gd name="connsiteY5" fmla="*/ 0 h 45380"/>
                <a:gd name="connsiteX6" fmla="*/ 9984 w 0"/>
                <a:gd name="connsiteY6" fmla="*/ 0 h 45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h="45380">
                  <a:moveTo>
                    <a:pt x="9984" y="0"/>
                  </a:moveTo>
                  <a:cubicBezTo>
                    <a:pt x="0" y="0"/>
                    <a:pt x="0" y="0"/>
                    <a:pt x="0" y="0"/>
                  </a:cubicBezTo>
                  <a:cubicBezTo>
                    <a:pt x="0" y="49351"/>
                    <a:pt x="0" y="49351"/>
                    <a:pt x="0" y="49351"/>
                  </a:cubicBezTo>
                  <a:cubicBezTo>
                    <a:pt x="9984" y="49351"/>
                    <a:pt x="9984" y="49351"/>
                    <a:pt x="9984" y="49351"/>
                  </a:cubicBezTo>
                  <a:lnTo>
                    <a:pt x="9984" y="0"/>
                  </a:lnTo>
                  <a:lnTo>
                    <a:pt x="9984" y="0"/>
                  </a:lnTo>
                  <a:lnTo>
                    <a:pt x="9984" y="0"/>
                  </a:lnTo>
                  <a:close/>
                </a:path>
              </a:pathLst>
            </a:custGeom>
            <a:solidFill>
              <a:srgbClr val="FFFFFF"/>
            </a:solidFill>
            <a:ln w="1124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362" name="Freeform: Shape 361">
              <a:extLst>
                <a:ext uri="{FF2B5EF4-FFF2-40B4-BE49-F238E27FC236}">
                  <a16:creationId xmlns:a16="http://schemas.microsoft.com/office/drawing/2014/main" id="{3627BE03-8FA2-40F3-9EC8-CD1C93604FA0}"/>
                </a:ext>
              </a:extLst>
            </p:cNvPr>
            <p:cNvSpPr/>
            <p:nvPr/>
          </p:nvSpPr>
          <p:spPr>
            <a:xfrm>
              <a:off x="2708488" y="4637001"/>
              <a:ext cx="11345" cy="11345"/>
            </a:xfrm>
            <a:custGeom>
              <a:avLst/>
              <a:gdLst>
                <a:gd name="connsiteX0" fmla="*/ 0 w 0"/>
                <a:gd name="connsiteY0" fmla="*/ 14862 h 11345"/>
                <a:gd name="connsiteX1" fmla="*/ 9984 w 0"/>
                <a:gd name="connsiteY1" fmla="*/ 14862 h 11345"/>
                <a:gd name="connsiteX2" fmla="*/ 9984 w 0"/>
                <a:gd name="connsiteY2" fmla="*/ 4992 h 11345"/>
                <a:gd name="connsiteX3" fmla="*/ 0 w 0"/>
                <a:gd name="connsiteY3" fmla="*/ 0 h 11345"/>
                <a:gd name="connsiteX4" fmla="*/ 0 w 0"/>
                <a:gd name="connsiteY4" fmla="*/ 14862 h 11345"/>
                <a:gd name="connsiteX5" fmla="*/ 0 w 0"/>
                <a:gd name="connsiteY5" fmla="*/ 14862 h 11345"/>
                <a:gd name="connsiteX6" fmla="*/ 0 w 0"/>
                <a:gd name="connsiteY6" fmla="*/ 14862 h 1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h="11345">
                  <a:moveTo>
                    <a:pt x="0" y="14862"/>
                  </a:moveTo>
                  <a:cubicBezTo>
                    <a:pt x="9984" y="14862"/>
                    <a:pt x="9984" y="14862"/>
                    <a:pt x="9984" y="14862"/>
                  </a:cubicBezTo>
                  <a:cubicBezTo>
                    <a:pt x="9984" y="4992"/>
                    <a:pt x="9984" y="4992"/>
                    <a:pt x="9984" y="4992"/>
                  </a:cubicBezTo>
                  <a:cubicBezTo>
                    <a:pt x="4992" y="4992"/>
                    <a:pt x="2496" y="2496"/>
                    <a:pt x="0" y="0"/>
                  </a:cubicBezTo>
                  <a:lnTo>
                    <a:pt x="0" y="14862"/>
                  </a:lnTo>
                  <a:lnTo>
                    <a:pt x="0" y="14862"/>
                  </a:lnTo>
                  <a:lnTo>
                    <a:pt x="0" y="14862"/>
                  </a:lnTo>
                  <a:close/>
                </a:path>
              </a:pathLst>
            </a:custGeom>
            <a:solidFill>
              <a:srgbClr val="FFFFFF"/>
            </a:solidFill>
            <a:ln w="1124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363" name="Freeform: Shape 362">
              <a:extLst>
                <a:ext uri="{FF2B5EF4-FFF2-40B4-BE49-F238E27FC236}">
                  <a16:creationId xmlns:a16="http://schemas.microsoft.com/office/drawing/2014/main" id="{F201EDD0-A041-4A30-8CC4-D3BA938680FE}"/>
                </a:ext>
              </a:extLst>
            </p:cNvPr>
            <p:cNvSpPr/>
            <p:nvPr/>
          </p:nvSpPr>
          <p:spPr>
            <a:xfrm>
              <a:off x="2561002" y="4525933"/>
              <a:ext cx="11345" cy="45380"/>
            </a:xfrm>
            <a:custGeom>
              <a:avLst/>
              <a:gdLst>
                <a:gd name="connsiteX0" fmla="*/ 12480 w 11345"/>
                <a:gd name="connsiteY0" fmla="*/ 0 h 45380"/>
                <a:gd name="connsiteX1" fmla="*/ 0 w 11345"/>
                <a:gd name="connsiteY1" fmla="*/ 0 h 45380"/>
                <a:gd name="connsiteX2" fmla="*/ 0 w 11345"/>
                <a:gd name="connsiteY2" fmla="*/ 49351 h 45380"/>
                <a:gd name="connsiteX3" fmla="*/ 12480 w 11345"/>
                <a:gd name="connsiteY3" fmla="*/ 49351 h 45380"/>
                <a:gd name="connsiteX4" fmla="*/ 12480 w 11345"/>
                <a:gd name="connsiteY4" fmla="*/ 0 h 45380"/>
                <a:gd name="connsiteX5" fmla="*/ 12480 w 11345"/>
                <a:gd name="connsiteY5" fmla="*/ 0 h 45380"/>
                <a:gd name="connsiteX6" fmla="*/ 12480 w 11345"/>
                <a:gd name="connsiteY6" fmla="*/ 0 h 45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5" h="45380">
                  <a:moveTo>
                    <a:pt x="12480" y="0"/>
                  </a:moveTo>
                  <a:cubicBezTo>
                    <a:pt x="0" y="0"/>
                    <a:pt x="0" y="0"/>
                    <a:pt x="0" y="0"/>
                  </a:cubicBezTo>
                  <a:cubicBezTo>
                    <a:pt x="0" y="49351"/>
                    <a:pt x="0" y="49351"/>
                    <a:pt x="0" y="49351"/>
                  </a:cubicBezTo>
                  <a:cubicBezTo>
                    <a:pt x="12480" y="49351"/>
                    <a:pt x="12480" y="49351"/>
                    <a:pt x="12480" y="49351"/>
                  </a:cubicBezTo>
                  <a:lnTo>
                    <a:pt x="12480" y="0"/>
                  </a:lnTo>
                  <a:lnTo>
                    <a:pt x="12480" y="0"/>
                  </a:lnTo>
                  <a:lnTo>
                    <a:pt x="12480" y="0"/>
                  </a:lnTo>
                  <a:close/>
                </a:path>
              </a:pathLst>
            </a:custGeom>
            <a:solidFill>
              <a:srgbClr val="FFFFFF"/>
            </a:solidFill>
            <a:ln w="1124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364" name="Freeform: Shape 363">
              <a:extLst>
                <a:ext uri="{FF2B5EF4-FFF2-40B4-BE49-F238E27FC236}">
                  <a16:creationId xmlns:a16="http://schemas.microsoft.com/office/drawing/2014/main" id="{73C90545-48EE-40AF-8B46-ACEABE1FBAC2}"/>
                </a:ext>
              </a:extLst>
            </p:cNvPr>
            <p:cNvSpPr/>
            <p:nvPr/>
          </p:nvSpPr>
          <p:spPr>
            <a:xfrm>
              <a:off x="2858584" y="4622253"/>
              <a:ext cx="136141" cy="158831"/>
            </a:xfrm>
            <a:custGeom>
              <a:avLst/>
              <a:gdLst>
                <a:gd name="connsiteX0" fmla="*/ 42544 w 136141"/>
                <a:gd name="connsiteY0" fmla="*/ 0 h 158831"/>
                <a:gd name="connsiteX1" fmla="*/ 40048 w 136141"/>
                <a:gd name="connsiteY1" fmla="*/ 2496 h 158831"/>
                <a:gd name="connsiteX2" fmla="*/ 4992 w 136141"/>
                <a:gd name="connsiteY2" fmla="*/ 24732 h 158831"/>
                <a:gd name="connsiteX3" fmla="*/ 0 w 136141"/>
                <a:gd name="connsiteY3" fmla="*/ 27115 h 158831"/>
                <a:gd name="connsiteX4" fmla="*/ 100064 w 136141"/>
                <a:gd name="connsiteY4" fmla="*/ 167794 h 158831"/>
                <a:gd name="connsiteX5" fmla="*/ 142608 w 136141"/>
                <a:gd name="connsiteY5" fmla="*/ 138183 h 158831"/>
                <a:gd name="connsiteX6" fmla="*/ 42544 w 136141"/>
                <a:gd name="connsiteY6" fmla="*/ 0 h 158831"/>
                <a:gd name="connsiteX7" fmla="*/ 42544 w 136141"/>
                <a:gd name="connsiteY7" fmla="*/ 0 h 158831"/>
                <a:gd name="connsiteX8" fmla="*/ 42544 w 136141"/>
                <a:gd name="connsiteY8" fmla="*/ 0 h 158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141" h="158831">
                  <a:moveTo>
                    <a:pt x="42544" y="0"/>
                  </a:moveTo>
                  <a:cubicBezTo>
                    <a:pt x="40048" y="2496"/>
                    <a:pt x="40048" y="2496"/>
                    <a:pt x="40048" y="2496"/>
                  </a:cubicBezTo>
                  <a:cubicBezTo>
                    <a:pt x="4992" y="24732"/>
                    <a:pt x="4992" y="24732"/>
                    <a:pt x="4992" y="24732"/>
                  </a:cubicBezTo>
                  <a:cubicBezTo>
                    <a:pt x="0" y="27115"/>
                    <a:pt x="0" y="27115"/>
                    <a:pt x="0" y="27115"/>
                  </a:cubicBezTo>
                  <a:cubicBezTo>
                    <a:pt x="100064" y="167794"/>
                    <a:pt x="57633" y="175736"/>
                    <a:pt x="100064" y="167794"/>
                  </a:cubicBezTo>
                  <a:cubicBezTo>
                    <a:pt x="134893" y="161327"/>
                    <a:pt x="154066" y="144083"/>
                    <a:pt x="142608" y="138183"/>
                  </a:cubicBezTo>
                  <a:cubicBezTo>
                    <a:pt x="104602" y="118783"/>
                    <a:pt x="42544" y="0"/>
                    <a:pt x="42544" y="0"/>
                  </a:cubicBezTo>
                  <a:lnTo>
                    <a:pt x="42544" y="0"/>
                  </a:lnTo>
                  <a:lnTo>
                    <a:pt x="42544" y="0"/>
                  </a:lnTo>
                  <a:close/>
                </a:path>
              </a:pathLst>
            </a:custGeom>
            <a:solidFill>
              <a:schemeClr val="accent1"/>
            </a:solidFill>
            <a:ln w="1124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365" name="Freeform: Shape 364">
              <a:extLst>
                <a:ext uri="{FF2B5EF4-FFF2-40B4-BE49-F238E27FC236}">
                  <a16:creationId xmlns:a16="http://schemas.microsoft.com/office/drawing/2014/main" id="{56A0C1A5-E4EB-469E-AC11-F38D0EDC51F2}"/>
                </a:ext>
              </a:extLst>
            </p:cNvPr>
            <p:cNvSpPr/>
            <p:nvPr/>
          </p:nvSpPr>
          <p:spPr>
            <a:xfrm>
              <a:off x="2736057" y="4446971"/>
              <a:ext cx="11345" cy="90761"/>
            </a:xfrm>
            <a:custGeom>
              <a:avLst/>
              <a:gdLst>
                <a:gd name="connsiteX0" fmla="*/ 22463 w 11345"/>
                <a:gd name="connsiteY0" fmla="*/ 0 h 90760"/>
                <a:gd name="connsiteX1" fmla="*/ 0 w 11345"/>
                <a:gd name="connsiteY1" fmla="*/ 0 h 90760"/>
                <a:gd name="connsiteX2" fmla="*/ 0 w 11345"/>
                <a:gd name="connsiteY2" fmla="*/ 96320 h 90760"/>
                <a:gd name="connsiteX3" fmla="*/ 22463 w 11345"/>
                <a:gd name="connsiteY3" fmla="*/ 96320 h 90760"/>
                <a:gd name="connsiteX4" fmla="*/ 22463 w 11345"/>
                <a:gd name="connsiteY4" fmla="*/ 0 h 90760"/>
                <a:gd name="connsiteX5" fmla="*/ 22463 w 11345"/>
                <a:gd name="connsiteY5" fmla="*/ 0 h 90760"/>
                <a:gd name="connsiteX6" fmla="*/ 22463 w 11345"/>
                <a:gd name="connsiteY6" fmla="*/ 0 h 9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5" h="90760">
                  <a:moveTo>
                    <a:pt x="22463" y="0"/>
                  </a:moveTo>
                  <a:cubicBezTo>
                    <a:pt x="0" y="0"/>
                    <a:pt x="0" y="0"/>
                    <a:pt x="0" y="0"/>
                  </a:cubicBezTo>
                  <a:cubicBezTo>
                    <a:pt x="0" y="96320"/>
                    <a:pt x="0" y="96320"/>
                    <a:pt x="0" y="96320"/>
                  </a:cubicBezTo>
                  <a:cubicBezTo>
                    <a:pt x="22463" y="96320"/>
                    <a:pt x="22463" y="96320"/>
                    <a:pt x="22463" y="96320"/>
                  </a:cubicBezTo>
                  <a:lnTo>
                    <a:pt x="22463" y="0"/>
                  </a:lnTo>
                  <a:lnTo>
                    <a:pt x="22463" y="0"/>
                  </a:lnTo>
                  <a:lnTo>
                    <a:pt x="22463" y="0"/>
                  </a:lnTo>
                  <a:close/>
                </a:path>
              </a:pathLst>
            </a:custGeom>
            <a:solidFill>
              <a:srgbClr val="D0D500"/>
            </a:solidFill>
            <a:ln w="1124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366" name="Freeform: Shape 365">
              <a:extLst>
                <a:ext uri="{FF2B5EF4-FFF2-40B4-BE49-F238E27FC236}">
                  <a16:creationId xmlns:a16="http://schemas.microsoft.com/office/drawing/2014/main" id="{60B422E0-A481-4D2E-B21F-2EEEFBA0B16F}"/>
                </a:ext>
              </a:extLst>
            </p:cNvPr>
            <p:cNvSpPr/>
            <p:nvPr/>
          </p:nvSpPr>
          <p:spPr>
            <a:xfrm>
              <a:off x="2728569" y="4592642"/>
              <a:ext cx="56725" cy="22690"/>
            </a:xfrm>
            <a:custGeom>
              <a:avLst/>
              <a:gdLst>
                <a:gd name="connsiteX0" fmla="*/ 62511 w 56725"/>
                <a:gd name="connsiteY0" fmla="*/ 22236 h 22690"/>
                <a:gd name="connsiteX1" fmla="*/ 60016 w 56725"/>
                <a:gd name="connsiteY1" fmla="*/ 19740 h 22690"/>
                <a:gd name="connsiteX2" fmla="*/ 19967 w 56725"/>
                <a:gd name="connsiteY2" fmla="*/ 0 h 22690"/>
                <a:gd name="connsiteX3" fmla="*/ 7488 w 56725"/>
                <a:gd name="connsiteY3" fmla="*/ 2496 h 22690"/>
                <a:gd name="connsiteX4" fmla="*/ 4992 w 56725"/>
                <a:gd name="connsiteY4" fmla="*/ 2496 h 22690"/>
                <a:gd name="connsiteX5" fmla="*/ 0 w 56725"/>
                <a:gd name="connsiteY5" fmla="*/ 4992 h 22690"/>
                <a:gd name="connsiteX6" fmla="*/ 65007 w 56725"/>
                <a:gd name="connsiteY6" fmla="*/ 27228 h 22690"/>
                <a:gd name="connsiteX7" fmla="*/ 62511 w 56725"/>
                <a:gd name="connsiteY7" fmla="*/ 22236 h 22690"/>
                <a:gd name="connsiteX8" fmla="*/ 62511 w 56725"/>
                <a:gd name="connsiteY8" fmla="*/ 22236 h 22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25" h="22690">
                  <a:moveTo>
                    <a:pt x="62511" y="22236"/>
                  </a:moveTo>
                  <a:lnTo>
                    <a:pt x="60016" y="19740"/>
                  </a:lnTo>
                  <a:cubicBezTo>
                    <a:pt x="50032" y="7374"/>
                    <a:pt x="37439" y="0"/>
                    <a:pt x="19967" y="0"/>
                  </a:cubicBezTo>
                  <a:cubicBezTo>
                    <a:pt x="14976" y="0"/>
                    <a:pt x="12480" y="0"/>
                    <a:pt x="7488" y="2496"/>
                  </a:cubicBezTo>
                  <a:lnTo>
                    <a:pt x="4992" y="2496"/>
                  </a:lnTo>
                  <a:cubicBezTo>
                    <a:pt x="2496" y="2496"/>
                    <a:pt x="2496" y="2496"/>
                    <a:pt x="0" y="4992"/>
                  </a:cubicBezTo>
                  <a:cubicBezTo>
                    <a:pt x="17471" y="17358"/>
                    <a:pt x="40048" y="27228"/>
                    <a:pt x="65007" y="27228"/>
                  </a:cubicBezTo>
                  <a:cubicBezTo>
                    <a:pt x="62511" y="24619"/>
                    <a:pt x="62511" y="24619"/>
                    <a:pt x="62511" y="22236"/>
                  </a:cubicBezTo>
                  <a:lnTo>
                    <a:pt x="62511" y="22236"/>
                  </a:lnTo>
                  <a:close/>
                </a:path>
              </a:pathLst>
            </a:custGeom>
            <a:solidFill>
              <a:srgbClr val="D0D500"/>
            </a:solidFill>
            <a:ln w="1124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367" name="Freeform: Shape 366">
              <a:extLst>
                <a:ext uri="{FF2B5EF4-FFF2-40B4-BE49-F238E27FC236}">
                  <a16:creationId xmlns:a16="http://schemas.microsoft.com/office/drawing/2014/main" id="{506A76F4-831F-4635-AD69-D697D692245A}"/>
                </a:ext>
              </a:extLst>
            </p:cNvPr>
            <p:cNvSpPr/>
            <p:nvPr/>
          </p:nvSpPr>
          <p:spPr>
            <a:xfrm>
              <a:off x="2691017" y="4464329"/>
              <a:ext cx="11345" cy="68071"/>
            </a:xfrm>
            <a:custGeom>
              <a:avLst/>
              <a:gdLst>
                <a:gd name="connsiteX0" fmla="*/ 2496 w 11345"/>
                <a:gd name="connsiteY0" fmla="*/ 78962 h 68070"/>
                <a:gd name="connsiteX1" fmla="*/ 14976 w 11345"/>
                <a:gd name="connsiteY1" fmla="*/ 78962 h 68070"/>
                <a:gd name="connsiteX2" fmla="*/ 14976 w 11345"/>
                <a:gd name="connsiteY2" fmla="*/ 0 h 68070"/>
                <a:gd name="connsiteX3" fmla="*/ 0 w 11345"/>
                <a:gd name="connsiteY3" fmla="*/ 51847 h 68070"/>
                <a:gd name="connsiteX4" fmla="*/ 2496 w 11345"/>
                <a:gd name="connsiteY4" fmla="*/ 78962 h 68070"/>
                <a:gd name="connsiteX5" fmla="*/ 2496 w 11345"/>
                <a:gd name="connsiteY5" fmla="*/ 78962 h 6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45" h="68070">
                  <a:moveTo>
                    <a:pt x="2496" y="78962"/>
                  </a:moveTo>
                  <a:cubicBezTo>
                    <a:pt x="14976" y="78962"/>
                    <a:pt x="14976" y="78962"/>
                    <a:pt x="14976" y="78962"/>
                  </a:cubicBezTo>
                  <a:cubicBezTo>
                    <a:pt x="14976" y="0"/>
                    <a:pt x="14976" y="0"/>
                    <a:pt x="14976" y="0"/>
                  </a:cubicBezTo>
                  <a:cubicBezTo>
                    <a:pt x="4992" y="14862"/>
                    <a:pt x="0" y="32107"/>
                    <a:pt x="0" y="51847"/>
                  </a:cubicBezTo>
                  <a:cubicBezTo>
                    <a:pt x="0" y="61604"/>
                    <a:pt x="0" y="69092"/>
                    <a:pt x="2496" y="78962"/>
                  </a:cubicBezTo>
                  <a:lnTo>
                    <a:pt x="2496" y="78962"/>
                  </a:lnTo>
                  <a:close/>
                </a:path>
              </a:pathLst>
            </a:custGeom>
            <a:solidFill>
              <a:srgbClr val="D0D500"/>
            </a:solidFill>
            <a:ln w="1124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368" name="Freeform: Shape 367">
              <a:extLst>
                <a:ext uri="{FF2B5EF4-FFF2-40B4-BE49-F238E27FC236}">
                  <a16:creationId xmlns:a16="http://schemas.microsoft.com/office/drawing/2014/main" id="{D9B19A48-1797-4066-8063-DF357519E728}"/>
                </a:ext>
              </a:extLst>
            </p:cNvPr>
            <p:cNvSpPr/>
            <p:nvPr/>
          </p:nvSpPr>
          <p:spPr>
            <a:xfrm>
              <a:off x="2661839" y="4383798"/>
              <a:ext cx="260937" cy="260937"/>
            </a:xfrm>
            <a:custGeom>
              <a:avLst/>
              <a:gdLst>
                <a:gd name="connsiteX0" fmla="*/ 241785 w 260937"/>
                <a:gd name="connsiteY0" fmla="*/ 55799 h 260937"/>
                <a:gd name="connsiteX1" fmla="*/ 156810 w 260937"/>
                <a:gd name="connsiteY1" fmla="*/ 1456 h 260937"/>
                <a:gd name="connsiteX2" fmla="*/ 56746 w 260937"/>
                <a:gd name="connsiteY2" fmla="*/ 23692 h 260937"/>
                <a:gd name="connsiteX3" fmla="*/ 24186 w 260937"/>
                <a:gd name="connsiteY3" fmla="*/ 208844 h 260937"/>
                <a:gd name="connsiteX4" fmla="*/ 46649 w 260937"/>
                <a:gd name="connsiteY4" fmla="*/ 233577 h 260937"/>
                <a:gd name="connsiteX5" fmla="*/ 56633 w 260937"/>
                <a:gd name="connsiteY5" fmla="*/ 240951 h 260937"/>
                <a:gd name="connsiteX6" fmla="*/ 109161 w 260937"/>
                <a:gd name="connsiteY6" fmla="*/ 263187 h 260937"/>
                <a:gd name="connsiteX7" fmla="*/ 209225 w 260937"/>
                <a:gd name="connsiteY7" fmla="*/ 240951 h 260937"/>
                <a:gd name="connsiteX8" fmla="*/ 264248 w 260937"/>
                <a:gd name="connsiteY8" fmla="*/ 154615 h 260937"/>
                <a:gd name="connsiteX9" fmla="*/ 241785 w 260937"/>
                <a:gd name="connsiteY9" fmla="*/ 55799 h 260937"/>
                <a:gd name="connsiteX10" fmla="*/ 134234 w 260937"/>
                <a:gd name="connsiteY10" fmla="*/ 245829 h 260937"/>
                <a:gd name="connsiteX11" fmla="*/ 131738 w 260937"/>
                <a:gd name="connsiteY11" fmla="*/ 245829 h 260937"/>
                <a:gd name="connsiteX12" fmla="*/ 111770 w 260937"/>
                <a:gd name="connsiteY12" fmla="*/ 243333 h 260937"/>
                <a:gd name="connsiteX13" fmla="*/ 76714 w 260937"/>
                <a:gd name="connsiteY13" fmla="*/ 230967 h 260937"/>
                <a:gd name="connsiteX14" fmla="*/ 59242 w 260937"/>
                <a:gd name="connsiteY14" fmla="*/ 218601 h 260937"/>
                <a:gd name="connsiteX15" fmla="*/ 21690 w 260937"/>
                <a:gd name="connsiteY15" fmla="*/ 159380 h 260937"/>
                <a:gd name="connsiteX16" fmla="*/ 21690 w 260937"/>
                <a:gd name="connsiteY16" fmla="*/ 156884 h 260937"/>
                <a:gd name="connsiteX17" fmla="*/ 19194 w 260937"/>
                <a:gd name="connsiteY17" fmla="*/ 144518 h 260937"/>
                <a:gd name="connsiteX18" fmla="*/ 19194 w 260937"/>
                <a:gd name="connsiteY18" fmla="*/ 134647 h 260937"/>
                <a:gd name="connsiteX19" fmla="*/ 19194 w 260937"/>
                <a:gd name="connsiteY19" fmla="*/ 132151 h 260937"/>
                <a:gd name="connsiteX20" fmla="*/ 19194 w 260937"/>
                <a:gd name="connsiteY20" fmla="*/ 122281 h 260937"/>
                <a:gd name="connsiteX21" fmla="*/ 19194 w 260937"/>
                <a:gd name="connsiteY21" fmla="*/ 119785 h 260937"/>
                <a:gd name="connsiteX22" fmla="*/ 21690 w 260937"/>
                <a:gd name="connsiteY22" fmla="*/ 109915 h 260937"/>
                <a:gd name="connsiteX23" fmla="*/ 21690 w 260937"/>
                <a:gd name="connsiteY23" fmla="*/ 107419 h 260937"/>
                <a:gd name="connsiteX24" fmla="*/ 24186 w 260937"/>
                <a:gd name="connsiteY24" fmla="*/ 100045 h 260937"/>
                <a:gd name="connsiteX25" fmla="*/ 24186 w 260937"/>
                <a:gd name="connsiteY25" fmla="*/ 97549 h 260937"/>
                <a:gd name="connsiteX26" fmla="*/ 26682 w 260937"/>
                <a:gd name="connsiteY26" fmla="*/ 87679 h 260937"/>
                <a:gd name="connsiteX27" fmla="*/ 41658 w 260937"/>
                <a:gd name="connsiteY27" fmla="*/ 62946 h 260937"/>
                <a:gd name="connsiteX28" fmla="*/ 59129 w 260937"/>
                <a:gd name="connsiteY28" fmla="*/ 45702 h 260937"/>
                <a:gd name="connsiteX29" fmla="*/ 61625 w 260937"/>
                <a:gd name="connsiteY29" fmla="*/ 45702 h 260937"/>
                <a:gd name="connsiteX30" fmla="*/ 131624 w 260937"/>
                <a:gd name="connsiteY30" fmla="*/ 18587 h 260937"/>
                <a:gd name="connsiteX31" fmla="*/ 246663 w 260937"/>
                <a:gd name="connsiteY31" fmla="*/ 132151 h 260937"/>
                <a:gd name="connsiteX32" fmla="*/ 134234 w 260937"/>
                <a:gd name="connsiteY32" fmla="*/ 245829 h 260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0937" h="260937">
                  <a:moveTo>
                    <a:pt x="241785" y="55799"/>
                  </a:moveTo>
                  <a:cubicBezTo>
                    <a:pt x="221818" y="28684"/>
                    <a:pt x="191753" y="8944"/>
                    <a:pt x="156810" y="1456"/>
                  </a:cubicBezTo>
                  <a:cubicBezTo>
                    <a:pt x="121754" y="-3423"/>
                    <a:pt x="84315" y="3952"/>
                    <a:pt x="56746" y="23692"/>
                  </a:cubicBezTo>
                  <a:cubicBezTo>
                    <a:pt x="-3269" y="65669"/>
                    <a:pt x="-18245" y="149623"/>
                    <a:pt x="24186" y="208844"/>
                  </a:cubicBezTo>
                  <a:cubicBezTo>
                    <a:pt x="29178" y="218715"/>
                    <a:pt x="36666" y="226089"/>
                    <a:pt x="46649" y="233577"/>
                  </a:cubicBezTo>
                  <a:cubicBezTo>
                    <a:pt x="49145" y="236073"/>
                    <a:pt x="51641" y="238569"/>
                    <a:pt x="56633" y="240951"/>
                  </a:cubicBezTo>
                  <a:cubicBezTo>
                    <a:pt x="71609" y="253317"/>
                    <a:pt x="89193" y="260691"/>
                    <a:pt x="109161" y="263187"/>
                  </a:cubicBezTo>
                  <a:cubicBezTo>
                    <a:pt x="144217" y="268179"/>
                    <a:pt x="181656" y="260691"/>
                    <a:pt x="209225" y="240951"/>
                  </a:cubicBezTo>
                  <a:cubicBezTo>
                    <a:pt x="239289" y="221211"/>
                    <a:pt x="259257" y="191600"/>
                    <a:pt x="264248" y="154615"/>
                  </a:cubicBezTo>
                  <a:cubicBezTo>
                    <a:pt x="271736" y="119899"/>
                    <a:pt x="264248" y="85410"/>
                    <a:pt x="241785" y="55799"/>
                  </a:cubicBezTo>
                  <a:close/>
                  <a:moveTo>
                    <a:pt x="134234" y="245829"/>
                  </a:moveTo>
                  <a:cubicBezTo>
                    <a:pt x="134234" y="245829"/>
                    <a:pt x="134234" y="245829"/>
                    <a:pt x="131738" y="245829"/>
                  </a:cubicBezTo>
                  <a:cubicBezTo>
                    <a:pt x="126746" y="245829"/>
                    <a:pt x="119258" y="245829"/>
                    <a:pt x="111770" y="243333"/>
                  </a:cubicBezTo>
                  <a:cubicBezTo>
                    <a:pt x="99291" y="240838"/>
                    <a:pt x="86811" y="235959"/>
                    <a:pt x="76714" y="230967"/>
                  </a:cubicBezTo>
                  <a:cubicBezTo>
                    <a:pt x="69226" y="225975"/>
                    <a:pt x="64234" y="223593"/>
                    <a:pt x="59242" y="218601"/>
                  </a:cubicBezTo>
                  <a:cubicBezTo>
                    <a:pt x="41771" y="203739"/>
                    <a:pt x="26682" y="181616"/>
                    <a:pt x="21690" y="159380"/>
                  </a:cubicBezTo>
                  <a:lnTo>
                    <a:pt x="21690" y="156884"/>
                  </a:lnTo>
                  <a:cubicBezTo>
                    <a:pt x="21690" y="154388"/>
                    <a:pt x="19194" y="149509"/>
                    <a:pt x="19194" y="144518"/>
                  </a:cubicBezTo>
                  <a:cubicBezTo>
                    <a:pt x="19194" y="142022"/>
                    <a:pt x="19194" y="137143"/>
                    <a:pt x="19194" y="134647"/>
                  </a:cubicBezTo>
                  <a:cubicBezTo>
                    <a:pt x="19194" y="132151"/>
                    <a:pt x="19194" y="132151"/>
                    <a:pt x="19194" y="132151"/>
                  </a:cubicBezTo>
                  <a:cubicBezTo>
                    <a:pt x="19194" y="127160"/>
                    <a:pt x="19194" y="124777"/>
                    <a:pt x="19194" y="122281"/>
                  </a:cubicBezTo>
                  <a:cubicBezTo>
                    <a:pt x="19194" y="119785"/>
                    <a:pt x="19194" y="119785"/>
                    <a:pt x="19194" y="119785"/>
                  </a:cubicBezTo>
                  <a:cubicBezTo>
                    <a:pt x="19194" y="117289"/>
                    <a:pt x="19194" y="112411"/>
                    <a:pt x="21690" y="109915"/>
                  </a:cubicBezTo>
                  <a:cubicBezTo>
                    <a:pt x="21690" y="109915"/>
                    <a:pt x="21690" y="109915"/>
                    <a:pt x="21690" y="107419"/>
                  </a:cubicBezTo>
                  <a:cubicBezTo>
                    <a:pt x="21690" y="104923"/>
                    <a:pt x="21690" y="102427"/>
                    <a:pt x="24186" y="100045"/>
                  </a:cubicBezTo>
                  <a:lnTo>
                    <a:pt x="24186" y="97549"/>
                  </a:lnTo>
                  <a:cubicBezTo>
                    <a:pt x="24186" y="95053"/>
                    <a:pt x="26682" y="92557"/>
                    <a:pt x="26682" y="87679"/>
                  </a:cubicBezTo>
                  <a:cubicBezTo>
                    <a:pt x="31674" y="80304"/>
                    <a:pt x="36666" y="70434"/>
                    <a:pt x="41658" y="62946"/>
                  </a:cubicBezTo>
                  <a:cubicBezTo>
                    <a:pt x="46649" y="55572"/>
                    <a:pt x="54137" y="50580"/>
                    <a:pt x="59129" y="45702"/>
                  </a:cubicBezTo>
                  <a:lnTo>
                    <a:pt x="61625" y="45702"/>
                  </a:lnTo>
                  <a:cubicBezTo>
                    <a:pt x="81592" y="28457"/>
                    <a:pt x="106665" y="18587"/>
                    <a:pt x="131624" y="18587"/>
                  </a:cubicBezTo>
                  <a:cubicBezTo>
                    <a:pt x="196632" y="18587"/>
                    <a:pt x="246663" y="70434"/>
                    <a:pt x="246663" y="132151"/>
                  </a:cubicBezTo>
                  <a:cubicBezTo>
                    <a:pt x="246777" y="193982"/>
                    <a:pt x="196745" y="243333"/>
                    <a:pt x="134234" y="245829"/>
                  </a:cubicBezTo>
                  <a:close/>
                </a:path>
              </a:pathLst>
            </a:custGeom>
            <a:solidFill>
              <a:schemeClr val="accent1"/>
            </a:solidFill>
            <a:ln w="1124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369" name="Freeform: Shape 368">
              <a:extLst>
                <a:ext uri="{FF2B5EF4-FFF2-40B4-BE49-F238E27FC236}">
                  <a16:creationId xmlns:a16="http://schemas.microsoft.com/office/drawing/2014/main" id="{A45CFFEE-9BD4-4F01-B63F-0458425FAF1F}"/>
                </a:ext>
              </a:extLst>
            </p:cNvPr>
            <p:cNvSpPr/>
            <p:nvPr/>
          </p:nvSpPr>
          <p:spPr>
            <a:xfrm>
              <a:off x="2623513" y="4676596"/>
              <a:ext cx="45380" cy="45380"/>
            </a:xfrm>
            <a:custGeom>
              <a:avLst/>
              <a:gdLst>
                <a:gd name="connsiteX0" fmla="*/ 27455 w 45380"/>
                <a:gd name="connsiteY0" fmla="*/ 0 h 45380"/>
                <a:gd name="connsiteX1" fmla="*/ 0 w 45380"/>
                <a:gd name="connsiteY1" fmla="*/ 24732 h 45380"/>
                <a:gd name="connsiteX2" fmla="*/ 27455 w 45380"/>
                <a:gd name="connsiteY2" fmla="*/ 51847 h 45380"/>
                <a:gd name="connsiteX3" fmla="*/ 52414 w 45380"/>
                <a:gd name="connsiteY3" fmla="*/ 24732 h 45380"/>
                <a:gd name="connsiteX4" fmla="*/ 27455 w 45380"/>
                <a:gd name="connsiteY4" fmla="*/ 0 h 45380"/>
                <a:gd name="connsiteX5" fmla="*/ 27455 w 45380"/>
                <a:gd name="connsiteY5" fmla="*/ 39481 h 45380"/>
                <a:gd name="connsiteX6" fmla="*/ 12480 w 45380"/>
                <a:gd name="connsiteY6" fmla="*/ 24619 h 45380"/>
                <a:gd name="connsiteX7" fmla="*/ 27455 w 45380"/>
                <a:gd name="connsiteY7" fmla="*/ 9757 h 45380"/>
                <a:gd name="connsiteX8" fmla="*/ 42431 w 45380"/>
                <a:gd name="connsiteY8" fmla="*/ 24619 h 45380"/>
                <a:gd name="connsiteX9" fmla="*/ 27455 w 45380"/>
                <a:gd name="connsiteY9" fmla="*/ 39481 h 45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80" h="45380">
                  <a:moveTo>
                    <a:pt x="27455" y="0"/>
                  </a:moveTo>
                  <a:cubicBezTo>
                    <a:pt x="12480" y="0"/>
                    <a:pt x="0" y="12366"/>
                    <a:pt x="0" y="24732"/>
                  </a:cubicBezTo>
                  <a:cubicBezTo>
                    <a:pt x="0" y="39594"/>
                    <a:pt x="12480" y="51847"/>
                    <a:pt x="27455" y="51847"/>
                  </a:cubicBezTo>
                  <a:cubicBezTo>
                    <a:pt x="39935" y="51847"/>
                    <a:pt x="52414" y="39481"/>
                    <a:pt x="52414" y="24732"/>
                  </a:cubicBezTo>
                  <a:cubicBezTo>
                    <a:pt x="52528" y="12253"/>
                    <a:pt x="40048" y="0"/>
                    <a:pt x="27455" y="0"/>
                  </a:cubicBezTo>
                  <a:close/>
                  <a:moveTo>
                    <a:pt x="27455" y="39481"/>
                  </a:moveTo>
                  <a:cubicBezTo>
                    <a:pt x="17471" y="39481"/>
                    <a:pt x="12480" y="34489"/>
                    <a:pt x="12480" y="24619"/>
                  </a:cubicBezTo>
                  <a:cubicBezTo>
                    <a:pt x="12480" y="17245"/>
                    <a:pt x="17471" y="9757"/>
                    <a:pt x="27455" y="9757"/>
                  </a:cubicBezTo>
                  <a:cubicBezTo>
                    <a:pt x="34943" y="9757"/>
                    <a:pt x="42431" y="17131"/>
                    <a:pt x="42431" y="24619"/>
                  </a:cubicBezTo>
                  <a:cubicBezTo>
                    <a:pt x="42544" y="34489"/>
                    <a:pt x="35056" y="39481"/>
                    <a:pt x="27455" y="39481"/>
                  </a:cubicBezTo>
                  <a:close/>
                </a:path>
              </a:pathLst>
            </a:custGeom>
            <a:solidFill>
              <a:srgbClr val="FFFFFF"/>
            </a:solidFill>
            <a:ln w="1124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370" name="Freeform: Shape 369">
              <a:extLst>
                <a:ext uri="{FF2B5EF4-FFF2-40B4-BE49-F238E27FC236}">
                  <a16:creationId xmlns:a16="http://schemas.microsoft.com/office/drawing/2014/main" id="{7B490970-73BF-4338-A854-897877B80A9C}"/>
                </a:ext>
              </a:extLst>
            </p:cNvPr>
            <p:cNvSpPr/>
            <p:nvPr/>
          </p:nvSpPr>
          <p:spPr>
            <a:xfrm>
              <a:off x="2753642" y="4676596"/>
              <a:ext cx="45380" cy="45380"/>
            </a:xfrm>
            <a:custGeom>
              <a:avLst/>
              <a:gdLst>
                <a:gd name="connsiteX0" fmla="*/ 24959 w 45380"/>
                <a:gd name="connsiteY0" fmla="*/ 0 h 45380"/>
                <a:gd name="connsiteX1" fmla="*/ 0 w 45380"/>
                <a:gd name="connsiteY1" fmla="*/ 24732 h 45380"/>
                <a:gd name="connsiteX2" fmla="*/ 24959 w 45380"/>
                <a:gd name="connsiteY2" fmla="*/ 51847 h 45380"/>
                <a:gd name="connsiteX3" fmla="*/ 52414 w 45380"/>
                <a:gd name="connsiteY3" fmla="*/ 24732 h 45380"/>
                <a:gd name="connsiteX4" fmla="*/ 24959 w 45380"/>
                <a:gd name="connsiteY4" fmla="*/ 0 h 45380"/>
                <a:gd name="connsiteX5" fmla="*/ 24959 w 45380"/>
                <a:gd name="connsiteY5" fmla="*/ 39481 h 45380"/>
                <a:gd name="connsiteX6" fmla="*/ 9984 w 45380"/>
                <a:gd name="connsiteY6" fmla="*/ 24619 h 45380"/>
                <a:gd name="connsiteX7" fmla="*/ 24959 w 45380"/>
                <a:gd name="connsiteY7" fmla="*/ 9757 h 45380"/>
                <a:gd name="connsiteX8" fmla="*/ 39935 w 45380"/>
                <a:gd name="connsiteY8" fmla="*/ 24619 h 45380"/>
                <a:gd name="connsiteX9" fmla="*/ 24959 w 45380"/>
                <a:gd name="connsiteY9" fmla="*/ 39481 h 45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80" h="45380">
                  <a:moveTo>
                    <a:pt x="24959" y="0"/>
                  </a:moveTo>
                  <a:cubicBezTo>
                    <a:pt x="12480" y="0"/>
                    <a:pt x="0" y="12366"/>
                    <a:pt x="0" y="24732"/>
                  </a:cubicBezTo>
                  <a:cubicBezTo>
                    <a:pt x="0" y="39594"/>
                    <a:pt x="12480" y="51847"/>
                    <a:pt x="24959" y="51847"/>
                  </a:cubicBezTo>
                  <a:cubicBezTo>
                    <a:pt x="39935" y="51847"/>
                    <a:pt x="52414" y="39481"/>
                    <a:pt x="52414" y="24732"/>
                  </a:cubicBezTo>
                  <a:cubicBezTo>
                    <a:pt x="52414" y="12253"/>
                    <a:pt x="39935" y="0"/>
                    <a:pt x="24959" y="0"/>
                  </a:cubicBezTo>
                  <a:close/>
                  <a:moveTo>
                    <a:pt x="24959" y="39481"/>
                  </a:moveTo>
                  <a:cubicBezTo>
                    <a:pt x="17471" y="39481"/>
                    <a:pt x="9984" y="34489"/>
                    <a:pt x="9984" y="24619"/>
                  </a:cubicBezTo>
                  <a:cubicBezTo>
                    <a:pt x="9984" y="17245"/>
                    <a:pt x="17471" y="9757"/>
                    <a:pt x="24959" y="9757"/>
                  </a:cubicBezTo>
                  <a:cubicBezTo>
                    <a:pt x="34943" y="9757"/>
                    <a:pt x="39935" y="17131"/>
                    <a:pt x="39935" y="24619"/>
                  </a:cubicBezTo>
                  <a:cubicBezTo>
                    <a:pt x="39935" y="34489"/>
                    <a:pt x="34943" y="39481"/>
                    <a:pt x="24959" y="39481"/>
                  </a:cubicBezTo>
                  <a:close/>
                </a:path>
              </a:pathLst>
            </a:custGeom>
            <a:solidFill>
              <a:srgbClr val="FFFFFF"/>
            </a:solidFill>
            <a:ln w="1124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371" name="Freeform: Shape 370">
              <a:extLst>
                <a:ext uri="{FF2B5EF4-FFF2-40B4-BE49-F238E27FC236}">
                  <a16:creationId xmlns:a16="http://schemas.microsoft.com/office/drawing/2014/main" id="{7817C0FB-CA46-4A7A-AD7A-88CB0F48F8D7}"/>
                </a:ext>
              </a:extLst>
            </p:cNvPr>
            <p:cNvSpPr/>
            <p:nvPr/>
          </p:nvSpPr>
          <p:spPr>
            <a:xfrm>
              <a:off x="2821145" y="4676596"/>
              <a:ext cx="45380" cy="45380"/>
            </a:xfrm>
            <a:custGeom>
              <a:avLst/>
              <a:gdLst>
                <a:gd name="connsiteX0" fmla="*/ 24959 w 45380"/>
                <a:gd name="connsiteY0" fmla="*/ 0 h 45380"/>
                <a:gd name="connsiteX1" fmla="*/ 0 w 45380"/>
                <a:gd name="connsiteY1" fmla="*/ 24732 h 45380"/>
                <a:gd name="connsiteX2" fmla="*/ 24959 w 45380"/>
                <a:gd name="connsiteY2" fmla="*/ 51847 h 45380"/>
                <a:gd name="connsiteX3" fmla="*/ 49918 w 45380"/>
                <a:gd name="connsiteY3" fmla="*/ 24732 h 45380"/>
                <a:gd name="connsiteX4" fmla="*/ 24959 w 45380"/>
                <a:gd name="connsiteY4" fmla="*/ 0 h 45380"/>
                <a:gd name="connsiteX5" fmla="*/ 24959 w 45380"/>
                <a:gd name="connsiteY5" fmla="*/ 39481 h 45380"/>
                <a:gd name="connsiteX6" fmla="*/ 9984 w 45380"/>
                <a:gd name="connsiteY6" fmla="*/ 24619 h 45380"/>
                <a:gd name="connsiteX7" fmla="*/ 24959 w 45380"/>
                <a:gd name="connsiteY7" fmla="*/ 9757 h 45380"/>
                <a:gd name="connsiteX8" fmla="*/ 39935 w 45380"/>
                <a:gd name="connsiteY8" fmla="*/ 24619 h 45380"/>
                <a:gd name="connsiteX9" fmla="*/ 24959 w 45380"/>
                <a:gd name="connsiteY9" fmla="*/ 39481 h 45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80" h="45380">
                  <a:moveTo>
                    <a:pt x="24959" y="0"/>
                  </a:moveTo>
                  <a:cubicBezTo>
                    <a:pt x="9984" y="0"/>
                    <a:pt x="0" y="12366"/>
                    <a:pt x="0" y="24732"/>
                  </a:cubicBezTo>
                  <a:cubicBezTo>
                    <a:pt x="0" y="39594"/>
                    <a:pt x="9984" y="51847"/>
                    <a:pt x="24959" y="51847"/>
                  </a:cubicBezTo>
                  <a:cubicBezTo>
                    <a:pt x="39935" y="51847"/>
                    <a:pt x="49918" y="39481"/>
                    <a:pt x="49918" y="24732"/>
                  </a:cubicBezTo>
                  <a:cubicBezTo>
                    <a:pt x="49918" y="12253"/>
                    <a:pt x="39935" y="0"/>
                    <a:pt x="24959" y="0"/>
                  </a:cubicBezTo>
                  <a:close/>
                  <a:moveTo>
                    <a:pt x="24959" y="39481"/>
                  </a:moveTo>
                  <a:cubicBezTo>
                    <a:pt x="17471" y="39481"/>
                    <a:pt x="9984" y="34489"/>
                    <a:pt x="9984" y="24619"/>
                  </a:cubicBezTo>
                  <a:cubicBezTo>
                    <a:pt x="9984" y="17245"/>
                    <a:pt x="17471" y="9757"/>
                    <a:pt x="24959" y="9757"/>
                  </a:cubicBezTo>
                  <a:cubicBezTo>
                    <a:pt x="32447" y="9757"/>
                    <a:pt x="39935" y="17131"/>
                    <a:pt x="39935" y="24619"/>
                  </a:cubicBezTo>
                  <a:cubicBezTo>
                    <a:pt x="39935" y="34489"/>
                    <a:pt x="32447" y="39481"/>
                    <a:pt x="24959" y="39481"/>
                  </a:cubicBezTo>
                  <a:close/>
                </a:path>
              </a:pathLst>
            </a:custGeom>
            <a:solidFill>
              <a:srgbClr val="FFFFFF"/>
            </a:solidFill>
            <a:ln w="1124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372" name="Freeform: Shape 371">
              <a:extLst>
                <a:ext uri="{FF2B5EF4-FFF2-40B4-BE49-F238E27FC236}">
                  <a16:creationId xmlns:a16="http://schemas.microsoft.com/office/drawing/2014/main" id="{710A8C7D-178D-40B1-8D35-8978FA0B348E}"/>
                </a:ext>
              </a:extLst>
            </p:cNvPr>
            <p:cNvSpPr/>
            <p:nvPr/>
          </p:nvSpPr>
          <p:spPr>
            <a:xfrm>
              <a:off x="2548522" y="4602512"/>
              <a:ext cx="45380" cy="45380"/>
            </a:xfrm>
            <a:custGeom>
              <a:avLst/>
              <a:gdLst>
                <a:gd name="connsiteX0" fmla="*/ 24959 w 45380"/>
                <a:gd name="connsiteY0" fmla="*/ 0 h 45380"/>
                <a:gd name="connsiteX1" fmla="*/ 0 w 45380"/>
                <a:gd name="connsiteY1" fmla="*/ 24732 h 45380"/>
                <a:gd name="connsiteX2" fmla="*/ 24959 w 45380"/>
                <a:gd name="connsiteY2" fmla="*/ 49465 h 45380"/>
                <a:gd name="connsiteX3" fmla="*/ 49918 w 45380"/>
                <a:gd name="connsiteY3" fmla="*/ 24732 h 45380"/>
                <a:gd name="connsiteX4" fmla="*/ 24959 w 45380"/>
                <a:gd name="connsiteY4" fmla="*/ 0 h 45380"/>
                <a:gd name="connsiteX5" fmla="*/ 24959 w 45380"/>
                <a:gd name="connsiteY5" fmla="*/ 39481 h 45380"/>
                <a:gd name="connsiteX6" fmla="*/ 9984 w 45380"/>
                <a:gd name="connsiteY6" fmla="*/ 24619 h 45380"/>
                <a:gd name="connsiteX7" fmla="*/ 24959 w 45380"/>
                <a:gd name="connsiteY7" fmla="*/ 9757 h 45380"/>
                <a:gd name="connsiteX8" fmla="*/ 39935 w 45380"/>
                <a:gd name="connsiteY8" fmla="*/ 24619 h 45380"/>
                <a:gd name="connsiteX9" fmla="*/ 24959 w 45380"/>
                <a:gd name="connsiteY9" fmla="*/ 39481 h 45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80" h="45380">
                  <a:moveTo>
                    <a:pt x="24959" y="0"/>
                  </a:moveTo>
                  <a:cubicBezTo>
                    <a:pt x="9984" y="0"/>
                    <a:pt x="0" y="9870"/>
                    <a:pt x="0" y="24732"/>
                  </a:cubicBezTo>
                  <a:cubicBezTo>
                    <a:pt x="0" y="37098"/>
                    <a:pt x="9984" y="49465"/>
                    <a:pt x="24959" y="49465"/>
                  </a:cubicBezTo>
                  <a:cubicBezTo>
                    <a:pt x="37439" y="49465"/>
                    <a:pt x="49918" y="37098"/>
                    <a:pt x="49918" y="24732"/>
                  </a:cubicBezTo>
                  <a:cubicBezTo>
                    <a:pt x="50032" y="9870"/>
                    <a:pt x="37439" y="0"/>
                    <a:pt x="24959" y="0"/>
                  </a:cubicBezTo>
                  <a:close/>
                  <a:moveTo>
                    <a:pt x="24959" y="39481"/>
                  </a:moveTo>
                  <a:cubicBezTo>
                    <a:pt x="17471" y="39481"/>
                    <a:pt x="9984" y="32107"/>
                    <a:pt x="9984" y="24619"/>
                  </a:cubicBezTo>
                  <a:cubicBezTo>
                    <a:pt x="9984" y="14749"/>
                    <a:pt x="17471" y="9757"/>
                    <a:pt x="24959" y="9757"/>
                  </a:cubicBezTo>
                  <a:cubicBezTo>
                    <a:pt x="32447" y="9757"/>
                    <a:pt x="39935" y="14749"/>
                    <a:pt x="39935" y="24619"/>
                  </a:cubicBezTo>
                  <a:cubicBezTo>
                    <a:pt x="39935" y="32107"/>
                    <a:pt x="32447" y="39481"/>
                    <a:pt x="24959" y="39481"/>
                  </a:cubicBezTo>
                  <a:close/>
                </a:path>
              </a:pathLst>
            </a:custGeom>
            <a:solidFill>
              <a:srgbClr val="FFFFFF"/>
            </a:solidFill>
            <a:ln w="1124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373" name="Freeform: Shape 372">
              <a:extLst>
                <a:ext uri="{FF2B5EF4-FFF2-40B4-BE49-F238E27FC236}">
                  <a16:creationId xmlns:a16="http://schemas.microsoft.com/office/drawing/2014/main" id="{B6AC1403-414E-484E-B995-7803B2F0EE25}"/>
                </a:ext>
              </a:extLst>
            </p:cNvPr>
            <p:cNvSpPr/>
            <p:nvPr/>
          </p:nvSpPr>
          <p:spPr>
            <a:xfrm>
              <a:off x="2641098" y="4602512"/>
              <a:ext cx="45380" cy="45380"/>
            </a:xfrm>
            <a:custGeom>
              <a:avLst/>
              <a:gdLst>
                <a:gd name="connsiteX0" fmla="*/ 32447 w 45380"/>
                <a:gd name="connsiteY0" fmla="*/ 0 h 45380"/>
                <a:gd name="connsiteX1" fmla="*/ 24959 w 45380"/>
                <a:gd name="connsiteY1" fmla="*/ 0 h 45380"/>
                <a:gd name="connsiteX2" fmla="*/ 0 w 45380"/>
                <a:gd name="connsiteY2" fmla="*/ 24732 h 45380"/>
                <a:gd name="connsiteX3" fmla="*/ 24959 w 45380"/>
                <a:gd name="connsiteY3" fmla="*/ 49465 h 45380"/>
                <a:gd name="connsiteX4" fmla="*/ 49918 w 45380"/>
                <a:gd name="connsiteY4" fmla="*/ 24732 h 45380"/>
                <a:gd name="connsiteX5" fmla="*/ 49918 w 45380"/>
                <a:gd name="connsiteY5" fmla="*/ 19740 h 45380"/>
                <a:gd name="connsiteX6" fmla="*/ 32447 w 45380"/>
                <a:gd name="connsiteY6" fmla="*/ 0 h 45380"/>
                <a:gd name="connsiteX7" fmla="*/ 24959 w 45380"/>
                <a:gd name="connsiteY7" fmla="*/ 39481 h 45380"/>
                <a:gd name="connsiteX8" fmla="*/ 9984 w 45380"/>
                <a:gd name="connsiteY8" fmla="*/ 24619 h 45380"/>
                <a:gd name="connsiteX9" fmla="*/ 24959 w 45380"/>
                <a:gd name="connsiteY9" fmla="*/ 9757 h 45380"/>
                <a:gd name="connsiteX10" fmla="*/ 39935 w 45380"/>
                <a:gd name="connsiteY10" fmla="*/ 24619 h 45380"/>
                <a:gd name="connsiteX11" fmla="*/ 24959 w 45380"/>
                <a:gd name="connsiteY11" fmla="*/ 39481 h 45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380" h="45380">
                  <a:moveTo>
                    <a:pt x="32447" y="0"/>
                  </a:moveTo>
                  <a:cubicBezTo>
                    <a:pt x="29951" y="0"/>
                    <a:pt x="27455" y="0"/>
                    <a:pt x="24959" y="0"/>
                  </a:cubicBezTo>
                  <a:cubicBezTo>
                    <a:pt x="9984" y="0"/>
                    <a:pt x="0" y="9870"/>
                    <a:pt x="0" y="24732"/>
                  </a:cubicBezTo>
                  <a:cubicBezTo>
                    <a:pt x="0" y="37098"/>
                    <a:pt x="9984" y="49465"/>
                    <a:pt x="24959" y="49465"/>
                  </a:cubicBezTo>
                  <a:cubicBezTo>
                    <a:pt x="39935" y="49465"/>
                    <a:pt x="49918" y="37098"/>
                    <a:pt x="49918" y="24732"/>
                  </a:cubicBezTo>
                  <a:cubicBezTo>
                    <a:pt x="49918" y="22236"/>
                    <a:pt x="49918" y="22236"/>
                    <a:pt x="49918" y="19740"/>
                  </a:cubicBezTo>
                  <a:cubicBezTo>
                    <a:pt x="47423" y="9870"/>
                    <a:pt x="42431" y="2496"/>
                    <a:pt x="32447" y="0"/>
                  </a:cubicBezTo>
                  <a:close/>
                  <a:moveTo>
                    <a:pt x="24959" y="39481"/>
                  </a:moveTo>
                  <a:cubicBezTo>
                    <a:pt x="17471" y="39481"/>
                    <a:pt x="9984" y="32107"/>
                    <a:pt x="9984" y="24619"/>
                  </a:cubicBezTo>
                  <a:cubicBezTo>
                    <a:pt x="9984" y="14749"/>
                    <a:pt x="17471" y="9757"/>
                    <a:pt x="24959" y="9757"/>
                  </a:cubicBezTo>
                  <a:cubicBezTo>
                    <a:pt x="32447" y="9757"/>
                    <a:pt x="39935" y="14749"/>
                    <a:pt x="39935" y="24619"/>
                  </a:cubicBezTo>
                  <a:cubicBezTo>
                    <a:pt x="39935" y="32107"/>
                    <a:pt x="32447" y="39481"/>
                    <a:pt x="24959" y="39481"/>
                  </a:cubicBezTo>
                  <a:close/>
                </a:path>
              </a:pathLst>
            </a:custGeom>
            <a:solidFill>
              <a:srgbClr val="FFFFFF"/>
            </a:solidFill>
            <a:ln w="1124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374" name="Freeform: Shape 373">
              <a:extLst>
                <a:ext uri="{FF2B5EF4-FFF2-40B4-BE49-F238E27FC236}">
                  <a16:creationId xmlns:a16="http://schemas.microsoft.com/office/drawing/2014/main" id="{B433F69A-139C-4EF2-AC94-6DA8AF91FE4A}"/>
                </a:ext>
              </a:extLst>
            </p:cNvPr>
            <p:cNvSpPr/>
            <p:nvPr/>
          </p:nvSpPr>
          <p:spPr>
            <a:xfrm>
              <a:off x="2591066" y="4525933"/>
              <a:ext cx="45380" cy="45380"/>
            </a:xfrm>
            <a:custGeom>
              <a:avLst/>
              <a:gdLst>
                <a:gd name="connsiteX0" fmla="*/ 24959 w 45380"/>
                <a:gd name="connsiteY0" fmla="*/ 0 h 45380"/>
                <a:gd name="connsiteX1" fmla="*/ 0 w 45380"/>
                <a:gd name="connsiteY1" fmla="*/ 24732 h 45380"/>
                <a:gd name="connsiteX2" fmla="*/ 24959 w 45380"/>
                <a:gd name="connsiteY2" fmla="*/ 51847 h 45380"/>
                <a:gd name="connsiteX3" fmla="*/ 49918 w 45380"/>
                <a:gd name="connsiteY3" fmla="*/ 24732 h 45380"/>
                <a:gd name="connsiteX4" fmla="*/ 24959 w 45380"/>
                <a:gd name="connsiteY4" fmla="*/ 0 h 45380"/>
                <a:gd name="connsiteX5" fmla="*/ 24959 w 45380"/>
                <a:gd name="connsiteY5" fmla="*/ 39481 h 45380"/>
                <a:gd name="connsiteX6" fmla="*/ 9984 w 45380"/>
                <a:gd name="connsiteY6" fmla="*/ 24619 h 45380"/>
                <a:gd name="connsiteX7" fmla="*/ 24959 w 45380"/>
                <a:gd name="connsiteY7" fmla="*/ 9757 h 45380"/>
                <a:gd name="connsiteX8" fmla="*/ 39935 w 45380"/>
                <a:gd name="connsiteY8" fmla="*/ 24619 h 45380"/>
                <a:gd name="connsiteX9" fmla="*/ 24959 w 45380"/>
                <a:gd name="connsiteY9" fmla="*/ 39481 h 45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80" h="45380">
                  <a:moveTo>
                    <a:pt x="24959" y="0"/>
                  </a:moveTo>
                  <a:cubicBezTo>
                    <a:pt x="12480" y="0"/>
                    <a:pt x="0" y="12366"/>
                    <a:pt x="0" y="24732"/>
                  </a:cubicBezTo>
                  <a:cubicBezTo>
                    <a:pt x="0" y="39594"/>
                    <a:pt x="12480" y="51847"/>
                    <a:pt x="24959" y="51847"/>
                  </a:cubicBezTo>
                  <a:cubicBezTo>
                    <a:pt x="39935" y="51847"/>
                    <a:pt x="49918" y="39481"/>
                    <a:pt x="49918" y="24732"/>
                  </a:cubicBezTo>
                  <a:cubicBezTo>
                    <a:pt x="49918" y="12366"/>
                    <a:pt x="39935" y="0"/>
                    <a:pt x="24959" y="0"/>
                  </a:cubicBezTo>
                  <a:close/>
                  <a:moveTo>
                    <a:pt x="24959" y="39481"/>
                  </a:moveTo>
                  <a:cubicBezTo>
                    <a:pt x="17471" y="39481"/>
                    <a:pt x="9984" y="34489"/>
                    <a:pt x="9984" y="24619"/>
                  </a:cubicBezTo>
                  <a:cubicBezTo>
                    <a:pt x="9984" y="17245"/>
                    <a:pt x="17471" y="9757"/>
                    <a:pt x="24959" y="9757"/>
                  </a:cubicBezTo>
                  <a:cubicBezTo>
                    <a:pt x="34943" y="9757"/>
                    <a:pt x="39935" y="17131"/>
                    <a:pt x="39935" y="24619"/>
                  </a:cubicBezTo>
                  <a:cubicBezTo>
                    <a:pt x="39935" y="34603"/>
                    <a:pt x="34943" y="39481"/>
                    <a:pt x="24959" y="39481"/>
                  </a:cubicBezTo>
                  <a:close/>
                </a:path>
              </a:pathLst>
            </a:custGeom>
            <a:solidFill>
              <a:srgbClr val="FFFFFF"/>
            </a:solidFill>
            <a:ln w="1124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sp>
          <p:nvSpPr>
            <p:cNvPr id="375" name="Freeform: Shape 374">
              <a:extLst>
                <a:ext uri="{FF2B5EF4-FFF2-40B4-BE49-F238E27FC236}">
                  <a16:creationId xmlns:a16="http://schemas.microsoft.com/office/drawing/2014/main" id="{D97AC0CE-496D-4E9A-B78B-21AEA663C68C}"/>
                </a:ext>
              </a:extLst>
            </p:cNvPr>
            <p:cNvSpPr/>
            <p:nvPr/>
          </p:nvSpPr>
          <p:spPr>
            <a:xfrm>
              <a:off x="2783593" y="4446971"/>
              <a:ext cx="90761" cy="90761"/>
            </a:xfrm>
            <a:custGeom>
              <a:avLst/>
              <a:gdLst>
                <a:gd name="connsiteX0" fmla="*/ 50032 w 90760"/>
                <a:gd name="connsiteY0" fmla="*/ 0 h 90760"/>
                <a:gd name="connsiteX1" fmla="*/ 0 w 90760"/>
                <a:gd name="connsiteY1" fmla="*/ 46855 h 90760"/>
                <a:gd name="connsiteX2" fmla="*/ 50032 w 90760"/>
                <a:gd name="connsiteY2" fmla="*/ 96206 h 90760"/>
                <a:gd name="connsiteX3" fmla="*/ 100064 w 90760"/>
                <a:gd name="connsiteY3" fmla="*/ 46855 h 90760"/>
                <a:gd name="connsiteX4" fmla="*/ 50032 w 90760"/>
                <a:gd name="connsiteY4" fmla="*/ 0 h 90760"/>
                <a:gd name="connsiteX5" fmla="*/ 50032 w 90760"/>
                <a:gd name="connsiteY5" fmla="*/ 76579 h 90760"/>
                <a:gd name="connsiteX6" fmla="*/ 19967 w 90760"/>
                <a:gd name="connsiteY6" fmla="*/ 46969 h 90760"/>
                <a:gd name="connsiteX7" fmla="*/ 50032 w 90760"/>
                <a:gd name="connsiteY7" fmla="*/ 19854 h 90760"/>
                <a:gd name="connsiteX8" fmla="*/ 77487 w 90760"/>
                <a:gd name="connsiteY8" fmla="*/ 46969 h 90760"/>
                <a:gd name="connsiteX9" fmla="*/ 50032 w 90760"/>
                <a:gd name="connsiteY9" fmla="*/ 76579 h 9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760" h="90760">
                  <a:moveTo>
                    <a:pt x="50032" y="0"/>
                  </a:moveTo>
                  <a:cubicBezTo>
                    <a:pt x="22577" y="0"/>
                    <a:pt x="0" y="19740"/>
                    <a:pt x="0" y="46855"/>
                  </a:cubicBezTo>
                  <a:cubicBezTo>
                    <a:pt x="0" y="73970"/>
                    <a:pt x="22463" y="96206"/>
                    <a:pt x="50032" y="96206"/>
                  </a:cubicBezTo>
                  <a:cubicBezTo>
                    <a:pt x="77600" y="96206"/>
                    <a:pt x="100064" y="73970"/>
                    <a:pt x="100064" y="46855"/>
                  </a:cubicBezTo>
                  <a:cubicBezTo>
                    <a:pt x="100064" y="19740"/>
                    <a:pt x="77487" y="0"/>
                    <a:pt x="50032" y="0"/>
                  </a:cubicBezTo>
                  <a:close/>
                  <a:moveTo>
                    <a:pt x="50032" y="76579"/>
                  </a:moveTo>
                  <a:cubicBezTo>
                    <a:pt x="35056" y="76579"/>
                    <a:pt x="19967" y="64213"/>
                    <a:pt x="19967" y="46969"/>
                  </a:cubicBezTo>
                  <a:cubicBezTo>
                    <a:pt x="19967" y="32107"/>
                    <a:pt x="34943" y="19854"/>
                    <a:pt x="50032" y="19854"/>
                  </a:cubicBezTo>
                  <a:cubicBezTo>
                    <a:pt x="65007" y="19854"/>
                    <a:pt x="77487" y="32220"/>
                    <a:pt x="77487" y="46969"/>
                  </a:cubicBezTo>
                  <a:cubicBezTo>
                    <a:pt x="77487" y="64213"/>
                    <a:pt x="65007" y="76579"/>
                    <a:pt x="50032" y="76579"/>
                  </a:cubicBezTo>
                  <a:close/>
                </a:path>
              </a:pathLst>
            </a:custGeom>
            <a:solidFill>
              <a:srgbClr val="D0D500"/>
            </a:solidFill>
            <a:ln w="1124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000000"/>
                </a:solidFill>
                <a:effectLst/>
                <a:uLnTx/>
                <a:uFillTx/>
                <a:latin typeface="Verdana"/>
                <a:ea typeface="+mn-ea"/>
                <a:cs typeface="+mn-cs"/>
              </a:endParaRPr>
            </a:p>
          </p:txBody>
        </p:sp>
      </p:grpSp>
      <p:sp>
        <p:nvSpPr>
          <p:cNvPr id="376" name="TextBox 375">
            <a:extLst>
              <a:ext uri="{FF2B5EF4-FFF2-40B4-BE49-F238E27FC236}">
                <a16:creationId xmlns:a16="http://schemas.microsoft.com/office/drawing/2014/main" id="{16E464C6-3D57-4592-803E-AA53D4CA3D58}"/>
              </a:ext>
            </a:extLst>
          </p:cNvPr>
          <p:cNvSpPr txBox="1"/>
          <p:nvPr/>
        </p:nvSpPr>
        <p:spPr>
          <a:xfrm>
            <a:off x="6230632" y="4411023"/>
            <a:ext cx="2504005" cy="658644"/>
          </a:xfrm>
          <a:prstGeom prst="round2DiagRect">
            <a:avLst/>
          </a:prstGeom>
          <a:solidFill>
            <a:schemeClr val="accent2"/>
          </a:solidFill>
          <a:ln>
            <a:noFill/>
          </a:ln>
        </p:spPr>
        <p:txBody>
          <a:bodyPr wrap="square" lIns="121920" bIns="121920" rtlCol="0" anchor="b" anchorCtr="1">
            <a:noAutofit/>
          </a:bodyPr>
          <a:lstStyle/>
          <a:p>
            <a:pPr algn="ctr" defTabSz="1219170">
              <a:defRPr/>
            </a:pPr>
            <a:r>
              <a:rPr lang="en-US" sz="1200" kern="0" dirty="0">
                <a:solidFill>
                  <a:srgbClr val="FFFFFF"/>
                </a:solidFill>
                <a:ea typeface="Verdana" panose="020B0604030504040204" pitchFamily="34" charset="0"/>
                <a:cs typeface="Verdana" panose="020B0604030504040204" pitchFamily="34" charset="0"/>
              </a:rPr>
              <a:t>Test Lab as A Service</a:t>
            </a:r>
          </a:p>
        </p:txBody>
      </p:sp>
      <p:grpSp>
        <p:nvGrpSpPr>
          <p:cNvPr id="377" name="Groupe 498">
            <a:extLst>
              <a:ext uri="{FF2B5EF4-FFF2-40B4-BE49-F238E27FC236}">
                <a16:creationId xmlns:a16="http://schemas.microsoft.com/office/drawing/2014/main" id="{D5D6DE63-A73B-4E64-B606-6FDC9C045AA6}"/>
              </a:ext>
            </a:extLst>
          </p:cNvPr>
          <p:cNvGrpSpPr>
            <a:grpSpLocks noChangeAspect="1"/>
          </p:cNvGrpSpPr>
          <p:nvPr/>
        </p:nvGrpSpPr>
        <p:grpSpPr>
          <a:xfrm>
            <a:off x="7193989" y="3925715"/>
            <a:ext cx="704089" cy="686926"/>
            <a:chOff x="2709863" y="4014788"/>
            <a:chExt cx="900113" cy="842962"/>
          </a:xfrm>
        </p:grpSpPr>
        <p:sp>
          <p:nvSpPr>
            <p:cNvPr id="378" name="Freeform 227">
              <a:extLst>
                <a:ext uri="{FF2B5EF4-FFF2-40B4-BE49-F238E27FC236}">
                  <a16:creationId xmlns:a16="http://schemas.microsoft.com/office/drawing/2014/main" id="{583BF191-07BE-479B-ADF5-F54FF99FE78C}"/>
                </a:ext>
              </a:extLst>
            </p:cNvPr>
            <p:cNvSpPr>
              <a:spLocks/>
            </p:cNvSpPr>
            <p:nvPr/>
          </p:nvSpPr>
          <p:spPr bwMode="auto">
            <a:xfrm>
              <a:off x="2709863" y="4014788"/>
              <a:ext cx="900113" cy="842962"/>
            </a:xfrm>
            <a:custGeom>
              <a:avLst/>
              <a:gdLst>
                <a:gd name="T0" fmla="*/ 38 w 266"/>
                <a:gd name="T1" fmla="*/ 194 h 248"/>
                <a:gd name="T2" fmla="*/ 63 w 266"/>
                <a:gd name="T3" fmla="*/ 37 h 248"/>
                <a:gd name="T4" fmla="*/ 228 w 266"/>
                <a:gd name="T5" fmla="*/ 60 h 248"/>
                <a:gd name="T6" fmla="*/ 198 w 266"/>
                <a:gd name="T7" fmla="*/ 211 h 248"/>
                <a:gd name="T8" fmla="*/ 38 w 266"/>
                <a:gd name="T9" fmla="*/ 194 h 248"/>
              </a:gdLst>
              <a:ahLst/>
              <a:cxnLst>
                <a:cxn ang="0">
                  <a:pos x="T0" y="T1"/>
                </a:cxn>
                <a:cxn ang="0">
                  <a:pos x="T2" y="T3"/>
                </a:cxn>
                <a:cxn ang="0">
                  <a:pos x="T4" y="T5"/>
                </a:cxn>
                <a:cxn ang="0">
                  <a:pos x="T6" y="T7"/>
                </a:cxn>
                <a:cxn ang="0">
                  <a:pos x="T8" y="T9"/>
                </a:cxn>
              </a:cxnLst>
              <a:rect l="0" t="0" r="r" b="b"/>
              <a:pathLst>
                <a:path w="266" h="248">
                  <a:moveTo>
                    <a:pt x="38" y="194"/>
                  </a:moveTo>
                  <a:cubicBezTo>
                    <a:pt x="0" y="144"/>
                    <a:pt x="11" y="74"/>
                    <a:pt x="63" y="37"/>
                  </a:cubicBezTo>
                  <a:cubicBezTo>
                    <a:pt x="116" y="0"/>
                    <a:pt x="189" y="10"/>
                    <a:pt x="228" y="60"/>
                  </a:cubicBezTo>
                  <a:cubicBezTo>
                    <a:pt x="266" y="110"/>
                    <a:pt x="250" y="174"/>
                    <a:pt x="198" y="211"/>
                  </a:cubicBezTo>
                  <a:cubicBezTo>
                    <a:pt x="145" y="248"/>
                    <a:pt x="76" y="244"/>
                    <a:pt x="38" y="194"/>
                  </a:cubicBezTo>
                </a:path>
              </a:pathLst>
            </a:custGeom>
            <a:solidFill>
              <a:schemeClr val="accent3"/>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sz="1600" dirty="0"/>
            </a:p>
          </p:txBody>
        </p:sp>
        <p:grpSp>
          <p:nvGrpSpPr>
            <p:cNvPr id="379" name="Groupe 500">
              <a:extLst>
                <a:ext uri="{FF2B5EF4-FFF2-40B4-BE49-F238E27FC236}">
                  <a16:creationId xmlns:a16="http://schemas.microsoft.com/office/drawing/2014/main" id="{EAA1A712-02D0-43D3-AD9C-EDF144145FF9}"/>
                </a:ext>
              </a:extLst>
            </p:cNvPr>
            <p:cNvGrpSpPr/>
            <p:nvPr/>
          </p:nvGrpSpPr>
          <p:grpSpPr>
            <a:xfrm>
              <a:off x="2963863" y="4144963"/>
              <a:ext cx="371475" cy="552450"/>
              <a:chOff x="2963863" y="4144963"/>
              <a:chExt cx="371475" cy="552450"/>
            </a:xfrm>
          </p:grpSpPr>
          <p:sp>
            <p:nvSpPr>
              <p:cNvPr id="380" name="Freeform 228">
                <a:extLst>
                  <a:ext uri="{FF2B5EF4-FFF2-40B4-BE49-F238E27FC236}">
                    <a16:creationId xmlns:a16="http://schemas.microsoft.com/office/drawing/2014/main" id="{50CEB4D0-CFF1-4A1C-959E-5746C5E98A78}"/>
                  </a:ext>
                </a:extLst>
              </p:cNvPr>
              <p:cNvSpPr>
                <a:spLocks/>
              </p:cNvSpPr>
              <p:nvPr/>
            </p:nvSpPr>
            <p:spPr bwMode="auto">
              <a:xfrm>
                <a:off x="2963863" y="4410075"/>
                <a:ext cx="371475" cy="268287"/>
              </a:xfrm>
              <a:custGeom>
                <a:avLst/>
                <a:gdLst>
                  <a:gd name="T0" fmla="*/ 56 w 110"/>
                  <a:gd name="T1" fmla="*/ 1 h 79"/>
                  <a:gd name="T2" fmla="*/ 22 w 110"/>
                  <a:gd name="T3" fmla="*/ 12 h 79"/>
                  <a:gd name="T4" fmla="*/ 0 w 110"/>
                  <a:gd name="T5" fmla="*/ 64 h 79"/>
                  <a:gd name="T6" fmla="*/ 17 w 110"/>
                  <a:gd name="T7" fmla="*/ 65 h 79"/>
                  <a:gd name="T8" fmla="*/ 110 w 110"/>
                  <a:gd name="T9" fmla="*/ 60 h 79"/>
                  <a:gd name="T10" fmla="*/ 78 w 110"/>
                  <a:gd name="T11" fmla="*/ 5 h 79"/>
                  <a:gd name="T12" fmla="*/ 56 w 110"/>
                  <a:gd name="T13" fmla="*/ 1 h 79"/>
                </a:gdLst>
                <a:ahLst/>
                <a:cxnLst>
                  <a:cxn ang="0">
                    <a:pos x="T0" y="T1"/>
                  </a:cxn>
                  <a:cxn ang="0">
                    <a:pos x="T2" y="T3"/>
                  </a:cxn>
                  <a:cxn ang="0">
                    <a:pos x="T4" y="T5"/>
                  </a:cxn>
                  <a:cxn ang="0">
                    <a:pos x="T6" y="T7"/>
                  </a:cxn>
                  <a:cxn ang="0">
                    <a:pos x="T8" y="T9"/>
                  </a:cxn>
                  <a:cxn ang="0">
                    <a:pos x="T10" y="T11"/>
                  </a:cxn>
                  <a:cxn ang="0">
                    <a:pos x="T12" y="T13"/>
                  </a:cxn>
                </a:cxnLst>
                <a:rect l="0" t="0" r="r" b="b"/>
                <a:pathLst>
                  <a:path w="110" h="79">
                    <a:moveTo>
                      <a:pt x="56" y="1"/>
                    </a:moveTo>
                    <a:cubicBezTo>
                      <a:pt x="56" y="1"/>
                      <a:pt x="35" y="0"/>
                      <a:pt x="22" y="12"/>
                    </a:cubicBezTo>
                    <a:cubicBezTo>
                      <a:pt x="12" y="22"/>
                      <a:pt x="0" y="64"/>
                      <a:pt x="0" y="64"/>
                    </a:cubicBezTo>
                    <a:cubicBezTo>
                      <a:pt x="0" y="64"/>
                      <a:pt x="7" y="61"/>
                      <a:pt x="17" y="65"/>
                    </a:cubicBezTo>
                    <a:cubicBezTo>
                      <a:pt x="49" y="77"/>
                      <a:pt x="101" y="79"/>
                      <a:pt x="110" y="60"/>
                    </a:cubicBezTo>
                    <a:cubicBezTo>
                      <a:pt x="110" y="60"/>
                      <a:pt x="104" y="16"/>
                      <a:pt x="78" y="5"/>
                    </a:cubicBezTo>
                    <a:cubicBezTo>
                      <a:pt x="68" y="2"/>
                      <a:pt x="56" y="1"/>
                      <a:pt x="56" y="1"/>
                    </a:cubicBezTo>
                    <a:close/>
                  </a:path>
                </a:pathLst>
              </a:custGeom>
              <a:solidFill>
                <a:srgbClr val="99BF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381" name="Freeform 229">
                <a:extLst>
                  <a:ext uri="{FF2B5EF4-FFF2-40B4-BE49-F238E27FC236}">
                    <a16:creationId xmlns:a16="http://schemas.microsoft.com/office/drawing/2014/main" id="{F80248E2-B236-4851-8642-0DB5C5995AB9}"/>
                  </a:ext>
                </a:extLst>
              </p:cNvPr>
              <p:cNvSpPr>
                <a:spLocks/>
              </p:cNvSpPr>
              <p:nvPr/>
            </p:nvSpPr>
            <p:spPr bwMode="auto">
              <a:xfrm>
                <a:off x="3122613" y="4389438"/>
                <a:ext cx="60325" cy="63500"/>
              </a:xfrm>
              <a:custGeom>
                <a:avLst/>
                <a:gdLst>
                  <a:gd name="T0" fmla="*/ 0 w 18"/>
                  <a:gd name="T1" fmla="*/ 0 h 19"/>
                  <a:gd name="T2" fmla="*/ 0 w 18"/>
                  <a:gd name="T3" fmla="*/ 11 h 19"/>
                  <a:gd name="T4" fmla="*/ 7 w 18"/>
                  <a:gd name="T5" fmla="*/ 19 h 19"/>
                  <a:gd name="T6" fmla="*/ 17 w 18"/>
                  <a:gd name="T7" fmla="*/ 10 h 19"/>
                  <a:gd name="T8" fmla="*/ 17 w 18"/>
                  <a:gd name="T9" fmla="*/ 0 h 19"/>
                  <a:gd name="T10" fmla="*/ 0 w 18"/>
                  <a:gd name="T11" fmla="*/ 0 h 19"/>
                </a:gdLst>
                <a:ahLst/>
                <a:cxnLst>
                  <a:cxn ang="0">
                    <a:pos x="T0" y="T1"/>
                  </a:cxn>
                  <a:cxn ang="0">
                    <a:pos x="T2" y="T3"/>
                  </a:cxn>
                  <a:cxn ang="0">
                    <a:pos x="T4" y="T5"/>
                  </a:cxn>
                  <a:cxn ang="0">
                    <a:pos x="T6" y="T7"/>
                  </a:cxn>
                  <a:cxn ang="0">
                    <a:pos x="T8" y="T9"/>
                  </a:cxn>
                  <a:cxn ang="0">
                    <a:pos x="T10" y="T11"/>
                  </a:cxn>
                </a:cxnLst>
                <a:rect l="0" t="0" r="r" b="b"/>
                <a:pathLst>
                  <a:path w="18" h="19">
                    <a:moveTo>
                      <a:pt x="0" y="0"/>
                    </a:moveTo>
                    <a:cubicBezTo>
                      <a:pt x="0" y="11"/>
                      <a:pt x="0" y="11"/>
                      <a:pt x="0" y="11"/>
                    </a:cubicBezTo>
                    <a:cubicBezTo>
                      <a:pt x="0" y="11"/>
                      <a:pt x="0" y="17"/>
                      <a:pt x="7" y="19"/>
                    </a:cubicBezTo>
                    <a:cubicBezTo>
                      <a:pt x="18" y="19"/>
                      <a:pt x="17" y="10"/>
                      <a:pt x="17" y="10"/>
                    </a:cubicBezTo>
                    <a:cubicBezTo>
                      <a:pt x="17" y="0"/>
                      <a:pt x="17" y="0"/>
                      <a:pt x="17" y="0"/>
                    </a:cubicBezTo>
                    <a:cubicBezTo>
                      <a:pt x="0" y="0"/>
                      <a:pt x="0" y="0"/>
                      <a:pt x="0" y="0"/>
                    </a:cubicBezTo>
                    <a:close/>
                  </a:path>
                </a:pathLst>
              </a:custGeom>
              <a:solidFill>
                <a:srgbClr val="FF7E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382" name="Freeform 230">
                <a:extLst>
                  <a:ext uri="{FF2B5EF4-FFF2-40B4-BE49-F238E27FC236}">
                    <a16:creationId xmlns:a16="http://schemas.microsoft.com/office/drawing/2014/main" id="{0B071E63-D148-4C26-94B5-FBDE41D0981F}"/>
                  </a:ext>
                </a:extLst>
              </p:cNvPr>
              <p:cNvSpPr>
                <a:spLocks/>
              </p:cNvSpPr>
              <p:nvPr/>
            </p:nvSpPr>
            <p:spPr bwMode="auto">
              <a:xfrm>
                <a:off x="3051175" y="4208463"/>
                <a:ext cx="200025" cy="196850"/>
              </a:xfrm>
              <a:custGeom>
                <a:avLst/>
                <a:gdLst>
                  <a:gd name="T0" fmla="*/ 53 w 59"/>
                  <a:gd name="T1" fmla="*/ 27 h 58"/>
                  <a:gd name="T2" fmla="*/ 53 w 59"/>
                  <a:gd name="T3" fmla="*/ 27 h 58"/>
                  <a:gd name="T4" fmla="*/ 53 w 59"/>
                  <a:gd name="T5" fmla="*/ 12 h 58"/>
                  <a:gd name="T6" fmla="*/ 15 w 59"/>
                  <a:gd name="T7" fmla="*/ 8 h 58"/>
                  <a:gd name="T8" fmla="*/ 6 w 59"/>
                  <a:gd name="T9" fmla="*/ 27 h 58"/>
                  <a:gd name="T10" fmla="*/ 0 w 59"/>
                  <a:gd name="T11" fmla="*/ 33 h 58"/>
                  <a:gd name="T12" fmla="*/ 6 w 59"/>
                  <a:gd name="T13" fmla="*/ 38 h 58"/>
                  <a:gd name="T14" fmla="*/ 6 w 59"/>
                  <a:gd name="T15" fmla="*/ 38 h 58"/>
                  <a:gd name="T16" fmla="*/ 29 w 59"/>
                  <a:gd name="T17" fmla="*/ 58 h 58"/>
                  <a:gd name="T18" fmla="*/ 52 w 59"/>
                  <a:gd name="T19" fmla="*/ 38 h 58"/>
                  <a:gd name="T20" fmla="*/ 53 w 59"/>
                  <a:gd name="T21" fmla="*/ 38 h 58"/>
                  <a:gd name="T22" fmla="*/ 59 w 59"/>
                  <a:gd name="T23" fmla="*/ 33 h 58"/>
                  <a:gd name="T24" fmla="*/ 53 w 59"/>
                  <a:gd name="T25" fmla="*/ 2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58">
                    <a:moveTo>
                      <a:pt x="53" y="27"/>
                    </a:moveTo>
                    <a:cubicBezTo>
                      <a:pt x="53" y="27"/>
                      <a:pt x="53" y="27"/>
                      <a:pt x="53" y="27"/>
                    </a:cubicBezTo>
                    <a:cubicBezTo>
                      <a:pt x="53" y="12"/>
                      <a:pt x="53" y="12"/>
                      <a:pt x="53" y="12"/>
                    </a:cubicBezTo>
                    <a:cubicBezTo>
                      <a:pt x="53" y="12"/>
                      <a:pt x="25" y="0"/>
                      <a:pt x="15" y="8"/>
                    </a:cubicBezTo>
                    <a:cubicBezTo>
                      <a:pt x="8" y="13"/>
                      <a:pt x="6" y="22"/>
                      <a:pt x="6" y="27"/>
                    </a:cubicBezTo>
                    <a:cubicBezTo>
                      <a:pt x="3" y="27"/>
                      <a:pt x="0" y="30"/>
                      <a:pt x="0" y="33"/>
                    </a:cubicBezTo>
                    <a:cubicBezTo>
                      <a:pt x="0" y="36"/>
                      <a:pt x="3" y="38"/>
                      <a:pt x="6" y="38"/>
                    </a:cubicBezTo>
                    <a:cubicBezTo>
                      <a:pt x="6" y="38"/>
                      <a:pt x="6" y="38"/>
                      <a:pt x="6" y="38"/>
                    </a:cubicBezTo>
                    <a:cubicBezTo>
                      <a:pt x="8" y="50"/>
                      <a:pt x="18" y="58"/>
                      <a:pt x="29" y="58"/>
                    </a:cubicBezTo>
                    <a:cubicBezTo>
                      <a:pt x="41" y="58"/>
                      <a:pt x="50" y="49"/>
                      <a:pt x="52" y="38"/>
                    </a:cubicBezTo>
                    <a:cubicBezTo>
                      <a:pt x="53" y="38"/>
                      <a:pt x="53" y="38"/>
                      <a:pt x="53" y="38"/>
                    </a:cubicBezTo>
                    <a:cubicBezTo>
                      <a:pt x="56" y="38"/>
                      <a:pt x="59" y="36"/>
                      <a:pt x="59" y="33"/>
                    </a:cubicBezTo>
                    <a:cubicBezTo>
                      <a:pt x="59" y="30"/>
                      <a:pt x="56" y="27"/>
                      <a:pt x="53" y="27"/>
                    </a:cubicBezTo>
                    <a:close/>
                  </a:path>
                </a:pathLst>
              </a:custGeom>
              <a:solidFill>
                <a:srgbClr val="FF7E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383" name="Freeform 231">
                <a:extLst>
                  <a:ext uri="{FF2B5EF4-FFF2-40B4-BE49-F238E27FC236}">
                    <a16:creationId xmlns:a16="http://schemas.microsoft.com/office/drawing/2014/main" id="{18D5EFDD-6574-4FE5-A4A0-57A063E5F0ED}"/>
                  </a:ext>
                </a:extLst>
              </p:cNvPr>
              <p:cNvSpPr>
                <a:spLocks/>
              </p:cNvSpPr>
              <p:nvPr/>
            </p:nvSpPr>
            <p:spPr bwMode="auto">
              <a:xfrm>
                <a:off x="3048000" y="4144963"/>
                <a:ext cx="230188" cy="165100"/>
              </a:xfrm>
              <a:custGeom>
                <a:avLst/>
                <a:gdLst>
                  <a:gd name="T0" fmla="*/ 7 w 68"/>
                  <a:gd name="T1" fmla="*/ 47 h 49"/>
                  <a:gd name="T2" fmla="*/ 14 w 68"/>
                  <a:gd name="T3" fmla="*/ 17 h 49"/>
                  <a:gd name="T4" fmla="*/ 44 w 68"/>
                  <a:gd name="T5" fmla="*/ 11 h 49"/>
                  <a:gd name="T6" fmla="*/ 53 w 68"/>
                  <a:gd name="T7" fmla="*/ 49 h 49"/>
                  <a:gd name="T8" fmla="*/ 49 w 68"/>
                  <a:gd name="T9" fmla="*/ 41 h 49"/>
                  <a:gd name="T10" fmla="*/ 17 w 68"/>
                  <a:gd name="T11" fmla="*/ 37 h 49"/>
                  <a:gd name="T12" fmla="*/ 7 w 68"/>
                  <a:gd name="T13" fmla="*/ 47 h 49"/>
                </a:gdLst>
                <a:ahLst/>
                <a:cxnLst>
                  <a:cxn ang="0">
                    <a:pos x="T0" y="T1"/>
                  </a:cxn>
                  <a:cxn ang="0">
                    <a:pos x="T2" y="T3"/>
                  </a:cxn>
                  <a:cxn ang="0">
                    <a:pos x="T4" y="T5"/>
                  </a:cxn>
                  <a:cxn ang="0">
                    <a:pos x="T6" y="T7"/>
                  </a:cxn>
                  <a:cxn ang="0">
                    <a:pos x="T8" y="T9"/>
                  </a:cxn>
                  <a:cxn ang="0">
                    <a:pos x="T10" y="T11"/>
                  </a:cxn>
                  <a:cxn ang="0">
                    <a:pos x="T12" y="T13"/>
                  </a:cxn>
                </a:cxnLst>
                <a:rect l="0" t="0" r="r" b="b"/>
                <a:pathLst>
                  <a:path w="68" h="49">
                    <a:moveTo>
                      <a:pt x="7" y="47"/>
                    </a:moveTo>
                    <a:cubicBezTo>
                      <a:pt x="7" y="47"/>
                      <a:pt x="0" y="22"/>
                      <a:pt x="14" y="17"/>
                    </a:cubicBezTo>
                    <a:cubicBezTo>
                      <a:pt x="14" y="17"/>
                      <a:pt x="20" y="0"/>
                      <a:pt x="44" y="11"/>
                    </a:cubicBezTo>
                    <a:cubicBezTo>
                      <a:pt x="68" y="22"/>
                      <a:pt x="53" y="49"/>
                      <a:pt x="53" y="49"/>
                    </a:cubicBezTo>
                    <a:cubicBezTo>
                      <a:pt x="53" y="49"/>
                      <a:pt x="53" y="39"/>
                      <a:pt x="49" y="41"/>
                    </a:cubicBezTo>
                    <a:cubicBezTo>
                      <a:pt x="42" y="45"/>
                      <a:pt x="24" y="36"/>
                      <a:pt x="17" y="37"/>
                    </a:cubicBezTo>
                    <a:cubicBezTo>
                      <a:pt x="8" y="39"/>
                      <a:pt x="7" y="47"/>
                      <a:pt x="7" y="4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384" name="Freeform 232">
                <a:extLst>
                  <a:ext uri="{FF2B5EF4-FFF2-40B4-BE49-F238E27FC236}">
                    <a16:creationId xmlns:a16="http://schemas.microsoft.com/office/drawing/2014/main" id="{428A13BF-14BE-4C1B-9DD6-6B3A42714113}"/>
                  </a:ext>
                </a:extLst>
              </p:cNvPr>
              <p:cNvSpPr>
                <a:spLocks/>
              </p:cNvSpPr>
              <p:nvPr/>
            </p:nvSpPr>
            <p:spPr bwMode="auto">
              <a:xfrm>
                <a:off x="3003550" y="4491038"/>
                <a:ext cx="295275" cy="179387"/>
              </a:xfrm>
              <a:custGeom>
                <a:avLst/>
                <a:gdLst>
                  <a:gd name="T0" fmla="*/ 82 w 87"/>
                  <a:gd name="T1" fmla="*/ 0 h 53"/>
                  <a:gd name="T2" fmla="*/ 5 w 87"/>
                  <a:gd name="T3" fmla="*/ 0 h 53"/>
                  <a:gd name="T4" fmla="*/ 0 w 87"/>
                  <a:gd name="T5" fmla="*/ 5 h 53"/>
                  <a:gd name="T6" fmla="*/ 0 w 87"/>
                  <a:gd name="T7" fmla="*/ 53 h 53"/>
                  <a:gd name="T8" fmla="*/ 87 w 87"/>
                  <a:gd name="T9" fmla="*/ 53 h 53"/>
                  <a:gd name="T10" fmla="*/ 87 w 87"/>
                  <a:gd name="T11" fmla="*/ 5 h 53"/>
                  <a:gd name="T12" fmla="*/ 82 w 87"/>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87" h="53">
                    <a:moveTo>
                      <a:pt x="82" y="0"/>
                    </a:moveTo>
                    <a:cubicBezTo>
                      <a:pt x="5" y="0"/>
                      <a:pt x="5" y="0"/>
                      <a:pt x="5" y="0"/>
                    </a:cubicBezTo>
                    <a:cubicBezTo>
                      <a:pt x="2" y="0"/>
                      <a:pt x="0" y="3"/>
                      <a:pt x="0" y="5"/>
                    </a:cubicBezTo>
                    <a:cubicBezTo>
                      <a:pt x="0" y="53"/>
                      <a:pt x="0" y="53"/>
                      <a:pt x="0" y="53"/>
                    </a:cubicBezTo>
                    <a:cubicBezTo>
                      <a:pt x="87" y="53"/>
                      <a:pt x="87" y="53"/>
                      <a:pt x="87" y="53"/>
                    </a:cubicBezTo>
                    <a:cubicBezTo>
                      <a:pt x="87" y="5"/>
                      <a:pt x="87" y="5"/>
                      <a:pt x="87" y="5"/>
                    </a:cubicBezTo>
                    <a:cubicBezTo>
                      <a:pt x="87" y="3"/>
                      <a:pt x="85" y="0"/>
                      <a:pt x="82" y="0"/>
                    </a:cubicBezTo>
                    <a:close/>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385" name="Freeform 233">
                <a:extLst>
                  <a:ext uri="{FF2B5EF4-FFF2-40B4-BE49-F238E27FC236}">
                    <a16:creationId xmlns:a16="http://schemas.microsoft.com/office/drawing/2014/main" id="{12B0CDD3-D694-4E3E-931B-0D96B309FAFE}"/>
                  </a:ext>
                </a:extLst>
              </p:cNvPr>
              <p:cNvSpPr>
                <a:spLocks/>
              </p:cNvSpPr>
              <p:nvPr/>
            </p:nvSpPr>
            <p:spPr bwMode="auto">
              <a:xfrm>
                <a:off x="2994025" y="4678363"/>
                <a:ext cx="314325" cy="19050"/>
              </a:xfrm>
              <a:custGeom>
                <a:avLst/>
                <a:gdLst>
                  <a:gd name="T0" fmla="*/ 89 w 93"/>
                  <a:gd name="T1" fmla="*/ 6 h 6"/>
                  <a:gd name="T2" fmla="*/ 4 w 93"/>
                  <a:gd name="T3" fmla="*/ 6 h 6"/>
                  <a:gd name="T4" fmla="*/ 0 w 93"/>
                  <a:gd name="T5" fmla="*/ 3 h 6"/>
                  <a:gd name="T6" fmla="*/ 0 w 93"/>
                  <a:gd name="T7" fmla="*/ 3 h 6"/>
                  <a:gd name="T8" fmla="*/ 4 w 93"/>
                  <a:gd name="T9" fmla="*/ 0 h 6"/>
                  <a:gd name="T10" fmla="*/ 89 w 93"/>
                  <a:gd name="T11" fmla="*/ 0 h 6"/>
                  <a:gd name="T12" fmla="*/ 93 w 93"/>
                  <a:gd name="T13" fmla="*/ 3 h 6"/>
                  <a:gd name="T14" fmla="*/ 93 w 93"/>
                  <a:gd name="T15" fmla="*/ 3 h 6"/>
                  <a:gd name="T16" fmla="*/ 89 w 93"/>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6">
                    <a:moveTo>
                      <a:pt x="89" y="6"/>
                    </a:moveTo>
                    <a:cubicBezTo>
                      <a:pt x="4" y="6"/>
                      <a:pt x="4" y="6"/>
                      <a:pt x="4" y="6"/>
                    </a:cubicBezTo>
                    <a:cubicBezTo>
                      <a:pt x="2" y="6"/>
                      <a:pt x="0" y="5"/>
                      <a:pt x="0" y="3"/>
                    </a:cubicBezTo>
                    <a:cubicBezTo>
                      <a:pt x="0" y="3"/>
                      <a:pt x="0" y="3"/>
                      <a:pt x="0" y="3"/>
                    </a:cubicBezTo>
                    <a:cubicBezTo>
                      <a:pt x="0" y="1"/>
                      <a:pt x="2" y="0"/>
                      <a:pt x="4" y="0"/>
                    </a:cubicBezTo>
                    <a:cubicBezTo>
                      <a:pt x="89" y="0"/>
                      <a:pt x="89" y="0"/>
                      <a:pt x="89" y="0"/>
                    </a:cubicBezTo>
                    <a:cubicBezTo>
                      <a:pt x="91" y="0"/>
                      <a:pt x="93" y="1"/>
                      <a:pt x="93" y="3"/>
                    </a:cubicBezTo>
                    <a:cubicBezTo>
                      <a:pt x="93" y="3"/>
                      <a:pt x="93" y="3"/>
                      <a:pt x="93" y="3"/>
                    </a:cubicBezTo>
                    <a:cubicBezTo>
                      <a:pt x="92" y="5"/>
                      <a:pt x="91" y="6"/>
                      <a:pt x="89" y="6"/>
                    </a:cubicBezTo>
                    <a:close/>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386" name="Freeform 234">
                <a:extLst>
                  <a:ext uri="{FF2B5EF4-FFF2-40B4-BE49-F238E27FC236}">
                    <a16:creationId xmlns:a16="http://schemas.microsoft.com/office/drawing/2014/main" id="{BCA3892D-FA95-432D-9BCC-975A85192543}"/>
                  </a:ext>
                </a:extLst>
              </p:cNvPr>
              <p:cNvSpPr>
                <a:spLocks/>
              </p:cNvSpPr>
              <p:nvPr/>
            </p:nvSpPr>
            <p:spPr bwMode="auto">
              <a:xfrm>
                <a:off x="3119438" y="4568825"/>
                <a:ext cx="57150" cy="61912"/>
              </a:xfrm>
              <a:custGeom>
                <a:avLst/>
                <a:gdLst>
                  <a:gd name="T0" fmla="*/ 17 w 17"/>
                  <a:gd name="T1" fmla="*/ 8 h 18"/>
                  <a:gd name="T2" fmla="*/ 14 w 17"/>
                  <a:gd name="T3" fmla="*/ 2 h 18"/>
                  <a:gd name="T4" fmla="*/ 7 w 17"/>
                  <a:gd name="T5" fmla="*/ 1 h 18"/>
                  <a:gd name="T6" fmla="*/ 6 w 17"/>
                  <a:gd name="T7" fmla="*/ 1 h 18"/>
                  <a:gd name="T8" fmla="*/ 6 w 17"/>
                  <a:gd name="T9" fmla="*/ 1 h 18"/>
                  <a:gd name="T10" fmla="*/ 3 w 17"/>
                  <a:gd name="T11" fmla="*/ 5 h 18"/>
                  <a:gd name="T12" fmla="*/ 5 w 17"/>
                  <a:gd name="T13" fmla="*/ 15 h 18"/>
                  <a:gd name="T14" fmla="*/ 16 w 17"/>
                  <a:gd name="T15" fmla="*/ 13 h 18"/>
                  <a:gd name="T16" fmla="*/ 17 w 17"/>
                  <a:gd name="T17"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8">
                    <a:moveTo>
                      <a:pt x="17" y="8"/>
                    </a:moveTo>
                    <a:cubicBezTo>
                      <a:pt x="17" y="6"/>
                      <a:pt x="13" y="4"/>
                      <a:pt x="14" y="2"/>
                    </a:cubicBezTo>
                    <a:cubicBezTo>
                      <a:pt x="14" y="2"/>
                      <a:pt x="11" y="0"/>
                      <a:pt x="7" y="1"/>
                    </a:cubicBezTo>
                    <a:cubicBezTo>
                      <a:pt x="7" y="1"/>
                      <a:pt x="7" y="1"/>
                      <a:pt x="6" y="1"/>
                    </a:cubicBezTo>
                    <a:cubicBezTo>
                      <a:pt x="6" y="1"/>
                      <a:pt x="6" y="1"/>
                      <a:pt x="6" y="1"/>
                    </a:cubicBezTo>
                    <a:cubicBezTo>
                      <a:pt x="4" y="2"/>
                      <a:pt x="4" y="3"/>
                      <a:pt x="3" y="5"/>
                    </a:cubicBezTo>
                    <a:cubicBezTo>
                      <a:pt x="0" y="8"/>
                      <a:pt x="2" y="13"/>
                      <a:pt x="5" y="15"/>
                    </a:cubicBezTo>
                    <a:cubicBezTo>
                      <a:pt x="9" y="18"/>
                      <a:pt x="14" y="16"/>
                      <a:pt x="16" y="13"/>
                    </a:cubicBezTo>
                    <a:cubicBezTo>
                      <a:pt x="17" y="11"/>
                      <a:pt x="17" y="10"/>
                      <a:pt x="17"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grpSp>
      <p:sp>
        <p:nvSpPr>
          <p:cNvPr id="387" name="TextBox 386">
            <a:extLst>
              <a:ext uri="{FF2B5EF4-FFF2-40B4-BE49-F238E27FC236}">
                <a16:creationId xmlns:a16="http://schemas.microsoft.com/office/drawing/2014/main" id="{36BD9CBB-FA44-426E-BA16-3BE98213BF7A}"/>
              </a:ext>
            </a:extLst>
          </p:cNvPr>
          <p:cNvSpPr txBox="1"/>
          <p:nvPr/>
        </p:nvSpPr>
        <p:spPr>
          <a:xfrm>
            <a:off x="625442" y="4354884"/>
            <a:ext cx="2498758" cy="674316"/>
          </a:xfrm>
          <a:prstGeom prst="round2DiagRect">
            <a:avLst/>
          </a:prstGeom>
          <a:solidFill>
            <a:schemeClr val="accent2"/>
          </a:solidFill>
          <a:ln>
            <a:noFill/>
          </a:ln>
        </p:spPr>
        <p:txBody>
          <a:bodyPr wrap="square" lIns="121920" bIns="121920" rtlCol="0" anchor="b" anchorCtr="1">
            <a:noAutofit/>
          </a:bodyPr>
          <a:lstStyle/>
          <a:p>
            <a:pPr algn="ctr" defTabSz="1219170">
              <a:defRPr/>
            </a:pPr>
            <a:r>
              <a:rPr lang="en-US" sz="1200" kern="0" dirty="0">
                <a:solidFill>
                  <a:srgbClr val="FFFFFF"/>
                </a:solidFill>
                <a:ea typeface="Verdana" panose="020B0604030504040204" pitchFamily="34" charset="0"/>
                <a:cs typeface="Verdana" panose="020B0604030504040204" pitchFamily="34" charset="0"/>
              </a:rPr>
              <a:t>Product Validation &amp; Verification</a:t>
            </a:r>
          </a:p>
        </p:txBody>
      </p:sp>
      <p:grpSp>
        <p:nvGrpSpPr>
          <p:cNvPr id="388" name="Graphic 252">
            <a:extLst>
              <a:ext uri="{FF2B5EF4-FFF2-40B4-BE49-F238E27FC236}">
                <a16:creationId xmlns:a16="http://schemas.microsoft.com/office/drawing/2014/main" id="{4F4A3FD4-B298-444B-A394-F1E75AEE2E74}"/>
              </a:ext>
            </a:extLst>
          </p:cNvPr>
          <p:cNvGrpSpPr/>
          <p:nvPr/>
        </p:nvGrpSpPr>
        <p:grpSpPr>
          <a:xfrm>
            <a:off x="1491477" y="3913577"/>
            <a:ext cx="615187" cy="608019"/>
            <a:chOff x="2428753" y="4263630"/>
            <a:chExt cx="692051" cy="658016"/>
          </a:xfrm>
          <a:solidFill>
            <a:schemeClr val="accent1"/>
          </a:solidFill>
        </p:grpSpPr>
        <p:sp>
          <p:nvSpPr>
            <p:cNvPr id="389" name="Freeform: Shape 388">
              <a:extLst>
                <a:ext uri="{FF2B5EF4-FFF2-40B4-BE49-F238E27FC236}">
                  <a16:creationId xmlns:a16="http://schemas.microsoft.com/office/drawing/2014/main" id="{2DD6E418-E017-4CD8-8394-EB450B2E4A02}"/>
                </a:ext>
              </a:extLst>
            </p:cNvPr>
            <p:cNvSpPr/>
            <p:nvPr/>
          </p:nvSpPr>
          <p:spPr>
            <a:xfrm>
              <a:off x="2428753" y="4263630"/>
              <a:ext cx="692051" cy="658016"/>
            </a:xfrm>
            <a:custGeom>
              <a:avLst/>
              <a:gdLst>
                <a:gd name="connsiteX0" fmla="*/ 67468 w 692051"/>
                <a:gd name="connsiteY0" fmla="*/ 535380 h 658016"/>
                <a:gd name="connsiteX1" fmla="*/ 143594 w 692051"/>
                <a:gd name="connsiteY1" fmla="*/ 66260 h 658016"/>
                <a:gd name="connsiteX2" fmla="*/ 632795 w 692051"/>
                <a:gd name="connsiteY2" fmla="*/ 135351 h 658016"/>
                <a:gd name="connsiteX3" fmla="*/ 543963 w 692051"/>
                <a:gd name="connsiteY3" fmla="*/ 586659 h 658016"/>
                <a:gd name="connsiteX4" fmla="*/ 67468 w 692051"/>
                <a:gd name="connsiteY4" fmla="*/ 535380 h 658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051" h="658016">
                  <a:moveTo>
                    <a:pt x="67468" y="535380"/>
                  </a:moveTo>
                  <a:cubicBezTo>
                    <a:pt x="-46663" y="386759"/>
                    <a:pt x="-12515" y="176647"/>
                    <a:pt x="143594" y="66260"/>
                  </a:cubicBezTo>
                  <a:cubicBezTo>
                    <a:pt x="299703" y="-44242"/>
                    <a:pt x="518776" y="-13383"/>
                    <a:pt x="632795" y="135351"/>
                  </a:cubicBezTo>
                  <a:cubicBezTo>
                    <a:pt x="746813" y="283972"/>
                    <a:pt x="700071" y="476158"/>
                    <a:pt x="543963" y="586659"/>
                  </a:cubicBezTo>
                  <a:cubicBezTo>
                    <a:pt x="387854" y="697047"/>
                    <a:pt x="181487" y="684000"/>
                    <a:pt x="67468" y="535380"/>
                  </a:cubicBezTo>
                </a:path>
              </a:pathLst>
            </a:custGeom>
            <a:solidFill>
              <a:schemeClr val="accent3"/>
            </a:solidFill>
            <a:ln w="11243" cap="flat">
              <a:solidFill>
                <a:schemeClr val="bg1"/>
              </a:solidFill>
              <a:prstDash val="solid"/>
              <a:miter/>
            </a:ln>
          </p:spPr>
          <p:txBody>
            <a:bodyPr rtlCol="0" anchor="ctr"/>
            <a:lstStyle/>
            <a:p>
              <a:endParaRPr lang="fr-FR" sz="1600"/>
            </a:p>
          </p:txBody>
        </p:sp>
        <p:sp>
          <p:nvSpPr>
            <p:cNvPr id="390" name="Freeform: Shape 389">
              <a:extLst>
                <a:ext uri="{FF2B5EF4-FFF2-40B4-BE49-F238E27FC236}">
                  <a16:creationId xmlns:a16="http://schemas.microsoft.com/office/drawing/2014/main" id="{707E9400-9CBC-44CD-9E22-740EDDAEB28B}"/>
                </a:ext>
              </a:extLst>
            </p:cNvPr>
            <p:cNvSpPr/>
            <p:nvPr/>
          </p:nvSpPr>
          <p:spPr>
            <a:xfrm>
              <a:off x="2561002" y="4676596"/>
              <a:ext cx="11345" cy="45380"/>
            </a:xfrm>
            <a:custGeom>
              <a:avLst/>
              <a:gdLst>
                <a:gd name="connsiteX0" fmla="*/ 0 w 11345"/>
                <a:gd name="connsiteY0" fmla="*/ 49351 h 45380"/>
                <a:gd name="connsiteX1" fmla="*/ 12480 w 11345"/>
                <a:gd name="connsiteY1" fmla="*/ 49351 h 45380"/>
                <a:gd name="connsiteX2" fmla="*/ 12480 w 11345"/>
                <a:gd name="connsiteY2" fmla="*/ 0 h 45380"/>
                <a:gd name="connsiteX3" fmla="*/ 0 w 11345"/>
                <a:gd name="connsiteY3" fmla="*/ 0 h 45380"/>
                <a:gd name="connsiteX4" fmla="*/ 0 w 11345"/>
                <a:gd name="connsiteY4" fmla="*/ 49351 h 45380"/>
                <a:gd name="connsiteX5" fmla="*/ 0 w 11345"/>
                <a:gd name="connsiteY5" fmla="*/ 49351 h 45380"/>
                <a:gd name="connsiteX6" fmla="*/ 0 w 11345"/>
                <a:gd name="connsiteY6" fmla="*/ 49351 h 45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5" h="45380">
                  <a:moveTo>
                    <a:pt x="0" y="49351"/>
                  </a:moveTo>
                  <a:cubicBezTo>
                    <a:pt x="12480" y="49351"/>
                    <a:pt x="12480" y="49351"/>
                    <a:pt x="12480" y="49351"/>
                  </a:cubicBezTo>
                  <a:cubicBezTo>
                    <a:pt x="12480" y="0"/>
                    <a:pt x="12480" y="0"/>
                    <a:pt x="12480" y="0"/>
                  </a:cubicBezTo>
                  <a:cubicBezTo>
                    <a:pt x="0" y="0"/>
                    <a:pt x="0" y="0"/>
                    <a:pt x="0" y="0"/>
                  </a:cubicBezTo>
                  <a:lnTo>
                    <a:pt x="0" y="49351"/>
                  </a:lnTo>
                  <a:lnTo>
                    <a:pt x="0" y="49351"/>
                  </a:lnTo>
                  <a:lnTo>
                    <a:pt x="0" y="49351"/>
                  </a:lnTo>
                  <a:close/>
                </a:path>
              </a:pathLst>
            </a:custGeom>
            <a:solidFill>
              <a:srgbClr val="FFFFFF"/>
            </a:solidFill>
            <a:ln w="11243" cap="flat">
              <a:noFill/>
              <a:prstDash val="solid"/>
              <a:miter/>
            </a:ln>
          </p:spPr>
          <p:txBody>
            <a:bodyPr rtlCol="0" anchor="ctr"/>
            <a:lstStyle/>
            <a:p>
              <a:endParaRPr lang="fr-FR" sz="1600"/>
            </a:p>
          </p:txBody>
        </p:sp>
        <p:sp>
          <p:nvSpPr>
            <p:cNvPr id="391" name="Freeform: Shape 390">
              <a:extLst>
                <a:ext uri="{FF2B5EF4-FFF2-40B4-BE49-F238E27FC236}">
                  <a16:creationId xmlns:a16="http://schemas.microsoft.com/office/drawing/2014/main" id="{C6665600-CBC2-4E3A-9363-1D0DD5CE4A46}"/>
                </a:ext>
              </a:extLst>
            </p:cNvPr>
            <p:cNvSpPr/>
            <p:nvPr/>
          </p:nvSpPr>
          <p:spPr>
            <a:xfrm>
              <a:off x="2595945" y="4676596"/>
              <a:ext cx="11345" cy="45380"/>
            </a:xfrm>
            <a:custGeom>
              <a:avLst/>
              <a:gdLst>
                <a:gd name="connsiteX0" fmla="*/ 0 w 11345"/>
                <a:gd name="connsiteY0" fmla="*/ 49351 h 45380"/>
                <a:gd name="connsiteX1" fmla="*/ 12480 w 11345"/>
                <a:gd name="connsiteY1" fmla="*/ 49351 h 45380"/>
                <a:gd name="connsiteX2" fmla="*/ 12480 w 11345"/>
                <a:gd name="connsiteY2" fmla="*/ 0 h 45380"/>
                <a:gd name="connsiteX3" fmla="*/ 0 w 11345"/>
                <a:gd name="connsiteY3" fmla="*/ 0 h 45380"/>
                <a:gd name="connsiteX4" fmla="*/ 0 w 11345"/>
                <a:gd name="connsiteY4" fmla="*/ 49351 h 45380"/>
                <a:gd name="connsiteX5" fmla="*/ 0 w 11345"/>
                <a:gd name="connsiteY5" fmla="*/ 49351 h 45380"/>
                <a:gd name="connsiteX6" fmla="*/ 0 w 11345"/>
                <a:gd name="connsiteY6" fmla="*/ 49351 h 45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5" h="45380">
                  <a:moveTo>
                    <a:pt x="0" y="49351"/>
                  </a:moveTo>
                  <a:cubicBezTo>
                    <a:pt x="12480" y="49351"/>
                    <a:pt x="12480" y="49351"/>
                    <a:pt x="12480" y="49351"/>
                  </a:cubicBezTo>
                  <a:cubicBezTo>
                    <a:pt x="12480" y="0"/>
                    <a:pt x="12480" y="0"/>
                    <a:pt x="12480" y="0"/>
                  </a:cubicBezTo>
                  <a:cubicBezTo>
                    <a:pt x="0" y="0"/>
                    <a:pt x="0" y="0"/>
                    <a:pt x="0" y="0"/>
                  </a:cubicBezTo>
                  <a:lnTo>
                    <a:pt x="0" y="49351"/>
                  </a:lnTo>
                  <a:lnTo>
                    <a:pt x="0" y="49351"/>
                  </a:lnTo>
                  <a:lnTo>
                    <a:pt x="0" y="49351"/>
                  </a:lnTo>
                  <a:close/>
                </a:path>
              </a:pathLst>
            </a:custGeom>
            <a:solidFill>
              <a:srgbClr val="FFFFFF"/>
            </a:solidFill>
            <a:ln w="11243" cap="flat">
              <a:noFill/>
              <a:prstDash val="solid"/>
              <a:miter/>
            </a:ln>
          </p:spPr>
          <p:txBody>
            <a:bodyPr rtlCol="0" anchor="ctr"/>
            <a:lstStyle/>
            <a:p>
              <a:endParaRPr lang="fr-FR" sz="1600"/>
            </a:p>
          </p:txBody>
        </p:sp>
        <p:sp>
          <p:nvSpPr>
            <p:cNvPr id="392" name="Freeform: Shape 391">
              <a:extLst>
                <a:ext uri="{FF2B5EF4-FFF2-40B4-BE49-F238E27FC236}">
                  <a16:creationId xmlns:a16="http://schemas.microsoft.com/office/drawing/2014/main" id="{B118C19E-90B8-4465-8820-162D70FA6DC0}"/>
                </a:ext>
              </a:extLst>
            </p:cNvPr>
            <p:cNvSpPr/>
            <p:nvPr/>
          </p:nvSpPr>
          <p:spPr>
            <a:xfrm>
              <a:off x="2691017" y="4676596"/>
              <a:ext cx="11345" cy="45380"/>
            </a:xfrm>
            <a:custGeom>
              <a:avLst/>
              <a:gdLst>
                <a:gd name="connsiteX0" fmla="*/ 0 w 0"/>
                <a:gd name="connsiteY0" fmla="*/ 49351 h 45380"/>
                <a:gd name="connsiteX1" fmla="*/ 9984 w 0"/>
                <a:gd name="connsiteY1" fmla="*/ 49351 h 45380"/>
                <a:gd name="connsiteX2" fmla="*/ 9984 w 0"/>
                <a:gd name="connsiteY2" fmla="*/ 0 h 45380"/>
                <a:gd name="connsiteX3" fmla="*/ 0 w 0"/>
                <a:gd name="connsiteY3" fmla="*/ 0 h 45380"/>
                <a:gd name="connsiteX4" fmla="*/ 0 w 0"/>
                <a:gd name="connsiteY4" fmla="*/ 49351 h 45380"/>
                <a:gd name="connsiteX5" fmla="*/ 0 w 0"/>
                <a:gd name="connsiteY5" fmla="*/ 49351 h 45380"/>
                <a:gd name="connsiteX6" fmla="*/ 0 w 0"/>
                <a:gd name="connsiteY6" fmla="*/ 49351 h 45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h="45380">
                  <a:moveTo>
                    <a:pt x="0" y="49351"/>
                  </a:moveTo>
                  <a:cubicBezTo>
                    <a:pt x="9984" y="49351"/>
                    <a:pt x="9984" y="49351"/>
                    <a:pt x="9984" y="49351"/>
                  </a:cubicBezTo>
                  <a:cubicBezTo>
                    <a:pt x="9984" y="0"/>
                    <a:pt x="9984" y="0"/>
                    <a:pt x="9984" y="0"/>
                  </a:cubicBezTo>
                  <a:cubicBezTo>
                    <a:pt x="0" y="0"/>
                    <a:pt x="0" y="0"/>
                    <a:pt x="0" y="0"/>
                  </a:cubicBezTo>
                  <a:lnTo>
                    <a:pt x="0" y="49351"/>
                  </a:lnTo>
                  <a:lnTo>
                    <a:pt x="0" y="49351"/>
                  </a:lnTo>
                  <a:lnTo>
                    <a:pt x="0" y="49351"/>
                  </a:lnTo>
                  <a:close/>
                </a:path>
              </a:pathLst>
            </a:custGeom>
            <a:solidFill>
              <a:srgbClr val="FFFFFF"/>
            </a:solidFill>
            <a:ln w="11243" cap="flat">
              <a:noFill/>
              <a:prstDash val="solid"/>
              <a:miter/>
            </a:ln>
          </p:spPr>
          <p:txBody>
            <a:bodyPr rtlCol="0" anchor="ctr"/>
            <a:lstStyle/>
            <a:p>
              <a:endParaRPr lang="fr-FR" sz="1600"/>
            </a:p>
          </p:txBody>
        </p:sp>
        <p:sp>
          <p:nvSpPr>
            <p:cNvPr id="393" name="Freeform: Shape 392">
              <a:extLst>
                <a:ext uri="{FF2B5EF4-FFF2-40B4-BE49-F238E27FC236}">
                  <a16:creationId xmlns:a16="http://schemas.microsoft.com/office/drawing/2014/main" id="{5C275B1D-5CAF-4557-BFA6-7161D20BAE67}"/>
                </a:ext>
              </a:extLst>
            </p:cNvPr>
            <p:cNvSpPr/>
            <p:nvPr/>
          </p:nvSpPr>
          <p:spPr>
            <a:xfrm>
              <a:off x="2721081" y="4676596"/>
              <a:ext cx="11345" cy="45380"/>
            </a:xfrm>
            <a:custGeom>
              <a:avLst/>
              <a:gdLst>
                <a:gd name="connsiteX0" fmla="*/ 0 w 11345"/>
                <a:gd name="connsiteY0" fmla="*/ 49351 h 45380"/>
                <a:gd name="connsiteX1" fmla="*/ 12480 w 11345"/>
                <a:gd name="connsiteY1" fmla="*/ 49351 h 45380"/>
                <a:gd name="connsiteX2" fmla="*/ 12480 w 11345"/>
                <a:gd name="connsiteY2" fmla="*/ 0 h 45380"/>
                <a:gd name="connsiteX3" fmla="*/ 0 w 11345"/>
                <a:gd name="connsiteY3" fmla="*/ 0 h 45380"/>
                <a:gd name="connsiteX4" fmla="*/ 0 w 11345"/>
                <a:gd name="connsiteY4" fmla="*/ 49351 h 45380"/>
                <a:gd name="connsiteX5" fmla="*/ 0 w 11345"/>
                <a:gd name="connsiteY5" fmla="*/ 49351 h 45380"/>
                <a:gd name="connsiteX6" fmla="*/ 0 w 11345"/>
                <a:gd name="connsiteY6" fmla="*/ 49351 h 45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5" h="45380">
                  <a:moveTo>
                    <a:pt x="0" y="49351"/>
                  </a:moveTo>
                  <a:cubicBezTo>
                    <a:pt x="12480" y="49351"/>
                    <a:pt x="12480" y="49351"/>
                    <a:pt x="12480" y="49351"/>
                  </a:cubicBezTo>
                  <a:cubicBezTo>
                    <a:pt x="12480" y="0"/>
                    <a:pt x="12480" y="0"/>
                    <a:pt x="12480" y="0"/>
                  </a:cubicBezTo>
                  <a:cubicBezTo>
                    <a:pt x="0" y="0"/>
                    <a:pt x="0" y="0"/>
                    <a:pt x="0" y="0"/>
                  </a:cubicBezTo>
                  <a:lnTo>
                    <a:pt x="0" y="49351"/>
                  </a:lnTo>
                  <a:lnTo>
                    <a:pt x="0" y="49351"/>
                  </a:lnTo>
                  <a:lnTo>
                    <a:pt x="0" y="49351"/>
                  </a:lnTo>
                  <a:close/>
                </a:path>
              </a:pathLst>
            </a:custGeom>
            <a:solidFill>
              <a:srgbClr val="FFFFFF"/>
            </a:solidFill>
            <a:ln w="11243" cap="flat">
              <a:noFill/>
              <a:prstDash val="solid"/>
              <a:miter/>
            </a:ln>
          </p:spPr>
          <p:txBody>
            <a:bodyPr rtlCol="0" anchor="ctr"/>
            <a:lstStyle/>
            <a:p>
              <a:endParaRPr lang="fr-FR" sz="1600"/>
            </a:p>
          </p:txBody>
        </p:sp>
        <p:sp>
          <p:nvSpPr>
            <p:cNvPr id="394" name="Freeform: Shape 393">
              <a:extLst>
                <a:ext uri="{FF2B5EF4-FFF2-40B4-BE49-F238E27FC236}">
                  <a16:creationId xmlns:a16="http://schemas.microsoft.com/office/drawing/2014/main" id="{72E473C8-0A68-45A2-A82B-7D863FAC04D3}"/>
                </a:ext>
              </a:extLst>
            </p:cNvPr>
            <p:cNvSpPr/>
            <p:nvPr/>
          </p:nvSpPr>
          <p:spPr>
            <a:xfrm>
              <a:off x="2616026" y="4602512"/>
              <a:ext cx="11345" cy="45380"/>
            </a:xfrm>
            <a:custGeom>
              <a:avLst/>
              <a:gdLst>
                <a:gd name="connsiteX0" fmla="*/ 9984 w 0"/>
                <a:gd name="connsiteY0" fmla="*/ 0 h 45380"/>
                <a:gd name="connsiteX1" fmla="*/ 0 w 0"/>
                <a:gd name="connsiteY1" fmla="*/ 0 h 45380"/>
                <a:gd name="connsiteX2" fmla="*/ 0 w 0"/>
                <a:gd name="connsiteY2" fmla="*/ 49351 h 45380"/>
                <a:gd name="connsiteX3" fmla="*/ 9984 w 0"/>
                <a:gd name="connsiteY3" fmla="*/ 49351 h 45380"/>
                <a:gd name="connsiteX4" fmla="*/ 9984 w 0"/>
                <a:gd name="connsiteY4" fmla="*/ 0 h 45380"/>
                <a:gd name="connsiteX5" fmla="*/ 9984 w 0"/>
                <a:gd name="connsiteY5" fmla="*/ 0 h 45380"/>
                <a:gd name="connsiteX6" fmla="*/ 9984 w 0"/>
                <a:gd name="connsiteY6" fmla="*/ 0 h 45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h="45380">
                  <a:moveTo>
                    <a:pt x="9984" y="0"/>
                  </a:moveTo>
                  <a:cubicBezTo>
                    <a:pt x="0" y="0"/>
                    <a:pt x="0" y="0"/>
                    <a:pt x="0" y="0"/>
                  </a:cubicBezTo>
                  <a:cubicBezTo>
                    <a:pt x="0" y="49351"/>
                    <a:pt x="0" y="49351"/>
                    <a:pt x="0" y="49351"/>
                  </a:cubicBezTo>
                  <a:cubicBezTo>
                    <a:pt x="9984" y="49351"/>
                    <a:pt x="9984" y="49351"/>
                    <a:pt x="9984" y="49351"/>
                  </a:cubicBezTo>
                  <a:lnTo>
                    <a:pt x="9984" y="0"/>
                  </a:lnTo>
                  <a:lnTo>
                    <a:pt x="9984" y="0"/>
                  </a:lnTo>
                  <a:lnTo>
                    <a:pt x="9984" y="0"/>
                  </a:lnTo>
                  <a:close/>
                </a:path>
              </a:pathLst>
            </a:custGeom>
            <a:solidFill>
              <a:srgbClr val="FFFFFF"/>
            </a:solidFill>
            <a:ln w="11243" cap="flat">
              <a:noFill/>
              <a:prstDash val="solid"/>
              <a:miter/>
            </a:ln>
          </p:spPr>
          <p:txBody>
            <a:bodyPr rtlCol="0" anchor="ctr"/>
            <a:lstStyle/>
            <a:p>
              <a:endParaRPr lang="fr-FR" sz="1600"/>
            </a:p>
          </p:txBody>
        </p:sp>
        <p:sp>
          <p:nvSpPr>
            <p:cNvPr id="395" name="Freeform: Shape 394">
              <a:extLst>
                <a:ext uri="{FF2B5EF4-FFF2-40B4-BE49-F238E27FC236}">
                  <a16:creationId xmlns:a16="http://schemas.microsoft.com/office/drawing/2014/main" id="{172FB8C1-3D7C-4A55-9D9B-41D9F081C6EB}"/>
                </a:ext>
              </a:extLst>
            </p:cNvPr>
            <p:cNvSpPr/>
            <p:nvPr/>
          </p:nvSpPr>
          <p:spPr>
            <a:xfrm>
              <a:off x="2708488" y="4637001"/>
              <a:ext cx="11345" cy="11345"/>
            </a:xfrm>
            <a:custGeom>
              <a:avLst/>
              <a:gdLst>
                <a:gd name="connsiteX0" fmla="*/ 0 w 0"/>
                <a:gd name="connsiteY0" fmla="*/ 14862 h 11345"/>
                <a:gd name="connsiteX1" fmla="*/ 9984 w 0"/>
                <a:gd name="connsiteY1" fmla="*/ 14862 h 11345"/>
                <a:gd name="connsiteX2" fmla="*/ 9984 w 0"/>
                <a:gd name="connsiteY2" fmla="*/ 4992 h 11345"/>
                <a:gd name="connsiteX3" fmla="*/ 0 w 0"/>
                <a:gd name="connsiteY3" fmla="*/ 0 h 11345"/>
                <a:gd name="connsiteX4" fmla="*/ 0 w 0"/>
                <a:gd name="connsiteY4" fmla="*/ 14862 h 11345"/>
                <a:gd name="connsiteX5" fmla="*/ 0 w 0"/>
                <a:gd name="connsiteY5" fmla="*/ 14862 h 11345"/>
                <a:gd name="connsiteX6" fmla="*/ 0 w 0"/>
                <a:gd name="connsiteY6" fmla="*/ 14862 h 1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h="11345">
                  <a:moveTo>
                    <a:pt x="0" y="14862"/>
                  </a:moveTo>
                  <a:cubicBezTo>
                    <a:pt x="9984" y="14862"/>
                    <a:pt x="9984" y="14862"/>
                    <a:pt x="9984" y="14862"/>
                  </a:cubicBezTo>
                  <a:cubicBezTo>
                    <a:pt x="9984" y="4992"/>
                    <a:pt x="9984" y="4992"/>
                    <a:pt x="9984" y="4992"/>
                  </a:cubicBezTo>
                  <a:cubicBezTo>
                    <a:pt x="4992" y="4992"/>
                    <a:pt x="2496" y="2496"/>
                    <a:pt x="0" y="0"/>
                  </a:cubicBezTo>
                  <a:lnTo>
                    <a:pt x="0" y="14862"/>
                  </a:lnTo>
                  <a:lnTo>
                    <a:pt x="0" y="14862"/>
                  </a:lnTo>
                  <a:lnTo>
                    <a:pt x="0" y="14862"/>
                  </a:lnTo>
                  <a:close/>
                </a:path>
              </a:pathLst>
            </a:custGeom>
            <a:solidFill>
              <a:srgbClr val="FFFFFF"/>
            </a:solidFill>
            <a:ln w="11243" cap="flat">
              <a:noFill/>
              <a:prstDash val="solid"/>
              <a:miter/>
            </a:ln>
          </p:spPr>
          <p:txBody>
            <a:bodyPr rtlCol="0" anchor="ctr"/>
            <a:lstStyle/>
            <a:p>
              <a:endParaRPr lang="fr-FR" sz="1600"/>
            </a:p>
          </p:txBody>
        </p:sp>
        <p:sp>
          <p:nvSpPr>
            <p:cNvPr id="396" name="Freeform: Shape 395">
              <a:extLst>
                <a:ext uri="{FF2B5EF4-FFF2-40B4-BE49-F238E27FC236}">
                  <a16:creationId xmlns:a16="http://schemas.microsoft.com/office/drawing/2014/main" id="{32983818-E1B7-4BB4-B98D-05C2B64D7A88}"/>
                </a:ext>
              </a:extLst>
            </p:cNvPr>
            <p:cNvSpPr/>
            <p:nvPr/>
          </p:nvSpPr>
          <p:spPr>
            <a:xfrm>
              <a:off x="2561002" y="4525933"/>
              <a:ext cx="11345" cy="45380"/>
            </a:xfrm>
            <a:custGeom>
              <a:avLst/>
              <a:gdLst>
                <a:gd name="connsiteX0" fmla="*/ 12480 w 11345"/>
                <a:gd name="connsiteY0" fmla="*/ 0 h 45380"/>
                <a:gd name="connsiteX1" fmla="*/ 0 w 11345"/>
                <a:gd name="connsiteY1" fmla="*/ 0 h 45380"/>
                <a:gd name="connsiteX2" fmla="*/ 0 w 11345"/>
                <a:gd name="connsiteY2" fmla="*/ 49351 h 45380"/>
                <a:gd name="connsiteX3" fmla="*/ 12480 w 11345"/>
                <a:gd name="connsiteY3" fmla="*/ 49351 h 45380"/>
                <a:gd name="connsiteX4" fmla="*/ 12480 w 11345"/>
                <a:gd name="connsiteY4" fmla="*/ 0 h 45380"/>
                <a:gd name="connsiteX5" fmla="*/ 12480 w 11345"/>
                <a:gd name="connsiteY5" fmla="*/ 0 h 45380"/>
                <a:gd name="connsiteX6" fmla="*/ 12480 w 11345"/>
                <a:gd name="connsiteY6" fmla="*/ 0 h 45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5" h="45380">
                  <a:moveTo>
                    <a:pt x="12480" y="0"/>
                  </a:moveTo>
                  <a:cubicBezTo>
                    <a:pt x="0" y="0"/>
                    <a:pt x="0" y="0"/>
                    <a:pt x="0" y="0"/>
                  </a:cubicBezTo>
                  <a:cubicBezTo>
                    <a:pt x="0" y="49351"/>
                    <a:pt x="0" y="49351"/>
                    <a:pt x="0" y="49351"/>
                  </a:cubicBezTo>
                  <a:cubicBezTo>
                    <a:pt x="12480" y="49351"/>
                    <a:pt x="12480" y="49351"/>
                    <a:pt x="12480" y="49351"/>
                  </a:cubicBezTo>
                  <a:lnTo>
                    <a:pt x="12480" y="0"/>
                  </a:lnTo>
                  <a:lnTo>
                    <a:pt x="12480" y="0"/>
                  </a:lnTo>
                  <a:lnTo>
                    <a:pt x="12480" y="0"/>
                  </a:lnTo>
                  <a:close/>
                </a:path>
              </a:pathLst>
            </a:custGeom>
            <a:solidFill>
              <a:srgbClr val="FFFFFF"/>
            </a:solidFill>
            <a:ln w="11243" cap="flat">
              <a:noFill/>
              <a:prstDash val="solid"/>
              <a:miter/>
            </a:ln>
          </p:spPr>
          <p:txBody>
            <a:bodyPr rtlCol="0" anchor="ctr"/>
            <a:lstStyle/>
            <a:p>
              <a:endParaRPr lang="fr-FR" sz="1600"/>
            </a:p>
          </p:txBody>
        </p:sp>
        <p:sp>
          <p:nvSpPr>
            <p:cNvPr id="397" name="Freeform: Shape 396">
              <a:extLst>
                <a:ext uri="{FF2B5EF4-FFF2-40B4-BE49-F238E27FC236}">
                  <a16:creationId xmlns:a16="http://schemas.microsoft.com/office/drawing/2014/main" id="{99A7E184-942B-437A-A9A3-C589B998AC30}"/>
                </a:ext>
              </a:extLst>
            </p:cNvPr>
            <p:cNvSpPr/>
            <p:nvPr/>
          </p:nvSpPr>
          <p:spPr>
            <a:xfrm>
              <a:off x="2858584" y="4622253"/>
              <a:ext cx="136141" cy="158831"/>
            </a:xfrm>
            <a:custGeom>
              <a:avLst/>
              <a:gdLst>
                <a:gd name="connsiteX0" fmla="*/ 42544 w 136141"/>
                <a:gd name="connsiteY0" fmla="*/ 0 h 158831"/>
                <a:gd name="connsiteX1" fmla="*/ 40048 w 136141"/>
                <a:gd name="connsiteY1" fmla="*/ 2496 h 158831"/>
                <a:gd name="connsiteX2" fmla="*/ 4992 w 136141"/>
                <a:gd name="connsiteY2" fmla="*/ 24732 h 158831"/>
                <a:gd name="connsiteX3" fmla="*/ 0 w 136141"/>
                <a:gd name="connsiteY3" fmla="*/ 27115 h 158831"/>
                <a:gd name="connsiteX4" fmla="*/ 100064 w 136141"/>
                <a:gd name="connsiteY4" fmla="*/ 167794 h 158831"/>
                <a:gd name="connsiteX5" fmla="*/ 142608 w 136141"/>
                <a:gd name="connsiteY5" fmla="*/ 138183 h 158831"/>
                <a:gd name="connsiteX6" fmla="*/ 42544 w 136141"/>
                <a:gd name="connsiteY6" fmla="*/ 0 h 158831"/>
                <a:gd name="connsiteX7" fmla="*/ 42544 w 136141"/>
                <a:gd name="connsiteY7" fmla="*/ 0 h 158831"/>
                <a:gd name="connsiteX8" fmla="*/ 42544 w 136141"/>
                <a:gd name="connsiteY8" fmla="*/ 0 h 158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141" h="158831">
                  <a:moveTo>
                    <a:pt x="42544" y="0"/>
                  </a:moveTo>
                  <a:cubicBezTo>
                    <a:pt x="40048" y="2496"/>
                    <a:pt x="40048" y="2496"/>
                    <a:pt x="40048" y="2496"/>
                  </a:cubicBezTo>
                  <a:cubicBezTo>
                    <a:pt x="4992" y="24732"/>
                    <a:pt x="4992" y="24732"/>
                    <a:pt x="4992" y="24732"/>
                  </a:cubicBezTo>
                  <a:cubicBezTo>
                    <a:pt x="0" y="27115"/>
                    <a:pt x="0" y="27115"/>
                    <a:pt x="0" y="27115"/>
                  </a:cubicBezTo>
                  <a:cubicBezTo>
                    <a:pt x="100064" y="167794"/>
                    <a:pt x="57633" y="175736"/>
                    <a:pt x="100064" y="167794"/>
                  </a:cubicBezTo>
                  <a:cubicBezTo>
                    <a:pt x="134893" y="161327"/>
                    <a:pt x="154066" y="144083"/>
                    <a:pt x="142608" y="138183"/>
                  </a:cubicBezTo>
                  <a:cubicBezTo>
                    <a:pt x="104602" y="118783"/>
                    <a:pt x="42544" y="0"/>
                    <a:pt x="42544" y="0"/>
                  </a:cubicBezTo>
                  <a:lnTo>
                    <a:pt x="42544" y="0"/>
                  </a:lnTo>
                  <a:lnTo>
                    <a:pt x="42544" y="0"/>
                  </a:lnTo>
                  <a:close/>
                </a:path>
              </a:pathLst>
            </a:custGeom>
            <a:solidFill>
              <a:schemeClr val="accent1"/>
            </a:solidFill>
            <a:ln w="11243" cap="flat">
              <a:noFill/>
              <a:prstDash val="solid"/>
              <a:miter/>
            </a:ln>
          </p:spPr>
          <p:txBody>
            <a:bodyPr rtlCol="0" anchor="ctr"/>
            <a:lstStyle/>
            <a:p>
              <a:endParaRPr lang="fr-FR" sz="1600"/>
            </a:p>
          </p:txBody>
        </p:sp>
        <p:sp>
          <p:nvSpPr>
            <p:cNvPr id="398" name="Freeform: Shape 397">
              <a:extLst>
                <a:ext uri="{FF2B5EF4-FFF2-40B4-BE49-F238E27FC236}">
                  <a16:creationId xmlns:a16="http://schemas.microsoft.com/office/drawing/2014/main" id="{C268BD9B-320D-47E7-BE1B-D431B31D413A}"/>
                </a:ext>
              </a:extLst>
            </p:cNvPr>
            <p:cNvSpPr/>
            <p:nvPr/>
          </p:nvSpPr>
          <p:spPr>
            <a:xfrm>
              <a:off x="2736057" y="4446971"/>
              <a:ext cx="11345" cy="90761"/>
            </a:xfrm>
            <a:custGeom>
              <a:avLst/>
              <a:gdLst>
                <a:gd name="connsiteX0" fmla="*/ 22463 w 11345"/>
                <a:gd name="connsiteY0" fmla="*/ 0 h 90760"/>
                <a:gd name="connsiteX1" fmla="*/ 0 w 11345"/>
                <a:gd name="connsiteY1" fmla="*/ 0 h 90760"/>
                <a:gd name="connsiteX2" fmla="*/ 0 w 11345"/>
                <a:gd name="connsiteY2" fmla="*/ 96320 h 90760"/>
                <a:gd name="connsiteX3" fmla="*/ 22463 w 11345"/>
                <a:gd name="connsiteY3" fmla="*/ 96320 h 90760"/>
                <a:gd name="connsiteX4" fmla="*/ 22463 w 11345"/>
                <a:gd name="connsiteY4" fmla="*/ 0 h 90760"/>
                <a:gd name="connsiteX5" fmla="*/ 22463 w 11345"/>
                <a:gd name="connsiteY5" fmla="*/ 0 h 90760"/>
                <a:gd name="connsiteX6" fmla="*/ 22463 w 11345"/>
                <a:gd name="connsiteY6" fmla="*/ 0 h 9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5" h="90760">
                  <a:moveTo>
                    <a:pt x="22463" y="0"/>
                  </a:moveTo>
                  <a:cubicBezTo>
                    <a:pt x="0" y="0"/>
                    <a:pt x="0" y="0"/>
                    <a:pt x="0" y="0"/>
                  </a:cubicBezTo>
                  <a:cubicBezTo>
                    <a:pt x="0" y="96320"/>
                    <a:pt x="0" y="96320"/>
                    <a:pt x="0" y="96320"/>
                  </a:cubicBezTo>
                  <a:cubicBezTo>
                    <a:pt x="22463" y="96320"/>
                    <a:pt x="22463" y="96320"/>
                    <a:pt x="22463" y="96320"/>
                  </a:cubicBezTo>
                  <a:lnTo>
                    <a:pt x="22463" y="0"/>
                  </a:lnTo>
                  <a:lnTo>
                    <a:pt x="22463" y="0"/>
                  </a:lnTo>
                  <a:lnTo>
                    <a:pt x="22463" y="0"/>
                  </a:lnTo>
                  <a:close/>
                </a:path>
              </a:pathLst>
            </a:custGeom>
            <a:solidFill>
              <a:srgbClr val="D0D500"/>
            </a:solidFill>
            <a:ln w="11243" cap="flat">
              <a:noFill/>
              <a:prstDash val="solid"/>
              <a:miter/>
            </a:ln>
          </p:spPr>
          <p:txBody>
            <a:bodyPr rtlCol="0" anchor="ctr"/>
            <a:lstStyle/>
            <a:p>
              <a:endParaRPr lang="fr-FR" sz="1600"/>
            </a:p>
          </p:txBody>
        </p:sp>
        <p:sp>
          <p:nvSpPr>
            <p:cNvPr id="399" name="Freeform: Shape 398">
              <a:extLst>
                <a:ext uri="{FF2B5EF4-FFF2-40B4-BE49-F238E27FC236}">
                  <a16:creationId xmlns:a16="http://schemas.microsoft.com/office/drawing/2014/main" id="{CFE9EB1E-C17B-4292-B2ED-0CC78565438A}"/>
                </a:ext>
              </a:extLst>
            </p:cNvPr>
            <p:cNvSpPr/>
            <p:nvPr/>
          </p:nvSpPr>
          <p:spPr>
            <a:xfrm>
              <a:off x="2728569" y="4592642"/>
              <a:ext cx="56725" cy="22690"/>
            </a:xfrm>
            <a:custGeom>
              <a:avLst/>
              <a:gdLst>
                <a:gd name="connsiteX0" fmla="*/ 62511 w 56725"/>
                <a:gd name="connsiteY0" fmla="*/ 22236 h 22690"/>
                <a:gd name="connsiteX1" fmla="*/ 60016 w 56725"/>
                <a:gd name="connsiteY1" fmla="*/ 19740 h 22690"/>
                <a:gd name="connsiteX2" fmla="*/ 19967 w 56725"/>
                <a:gd name="connsiteY2" fmla="*/ 0 h 22690"/>
                <a:gd name="connsiteX3" fmla="*/ 7488 w 56725"/>
                <a:gd name="connsiteY3" fmla="*/ 2496 h 22690"/>
                <a:gd name="connsiteX4" fmla="*/ 4992 w 56725"/>
                <a:gd name="connsiteY4" fmla="*/ 2496 h 22690"/>
                <a:gd name="connsiteX5" fmla="*/ 0 w 56725"/>
                <a:gd name="connsiteY5" fmla="*/ 4992 h 22690"/>
                <a:gd name="connsiteX6" fmla="*/ 65007 w 56725"/>
                <a:gd name="connsiteY6" fmla="*/ 27228 h 22690"/>
                <a:gd name="connsiteX7" fmla="*/ 62511 w 56725"/>
                <a:gd name="connsiteY7" fmla="*/ 22236 h 22690"/>
                <a:gd name="connsiteX8" fmla="*/ 62511 w 56725"/>
                <a:gd name="connsiteY8" fmla="*/ 22236 h 22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25" h="22690">
                  <a:moveTo>
                    <a:pt x="62511" y="22236"/>
                  </a:moveTo>
                  <a:lnTo>
                    <a:pt x="60016" y="19740"/>
                  </a:lnTo>
                  <a:cubicBezTo>
                    <a:pt x="50032" y="7374"/>
                    <a:pt x="37439" y="0"/>
                    <a:pt x="19967" y="0"/>
                  </a:cubicBezTo>
                  <a:cubicBezTo>
                    <a:pt x="14976" y="0"/>
                    <a:pt x="12480" y="0"/>
                    <a:pt x="7488" y="2496"/>
                  </a:cubicBezTo>
                  <a:lnTo>
                    <a:pt x="4992" y="2496"/>
                  </a:lnTo>
                  <a:cubicBezTo>
                    <a:pt x="2496" y="2496"/>
                    <a:pt x="2496" y="2496"/>
                    <a:pt x="0" y="4992"/>
                  </a:cubicBezTo>
                  <a:cubicBezTo>
                    <a:pt x="17471" y="17358"/>
                    <a:pt x="40048" y="27228"/>
                    <a:pt x="65007" y="27228"/>
                  </a:cubicBezTo>
                  <a:cubicBezTo>
                    <a:pt x="62511" y="24619"/>
                    <a:pt x="62511" y="24619"/>
                    <a:pt x="62511" y="22236"/>
                  </a:cubicBezTo>
                  <a:lnTo>
                    <a:pt x="62511" y="22236"/>
                  </a:lnTo>
                  <a:close/>
                </a:path>
              </a:pathLst>
            </a:custGeom>
            <a:solidFill>
              <a:srgbClr val="D0D500"/>
            </a:solidFill>
            <a:ln w="11243" cap="flat">
              <a:noFill/>
              <a:prstDash val="solid"/>
              <a:miter/>
            </a:ln>
          </p:spPr>
          <p:txBody>
            <a:bodyPr rtlCol="0" anchor="ctr"/>
            <a:lstStyle/>
            <a:p>
              <a:endParaRPr lang="fr-FR" sz="1600"/>
            </a:p>
          </p:txBody>
        </p:sp>
        <p:sp>
          <p:nvSpPr>
            <p:cNvPr id="400" name="Freeform: Shape 399">
              <a:extLst>
                <a:ext uri="{FF2B5EF4-FFF2-40B4-BE49-F238E27FC236}">
                  <a16:creationId xmlns:a16="http://schemas.microsoft.com/office/drawing/2014/main" id="{EF71D87B-FAD7-438A-A31F-89C6B4206E54}"/>
                </a:ext>
              </a:extLst>
            </p:cNvPr>
            <p:cNvSpPr/>
            <p:nvPr/>
          </p:nvSpPr>
          <p:spPr>
            <a:xfrm>
              <a:off x="2691017" y="4464329"/>
              <a:ext cx="11345" cy="68071"/>
            </a:xfrm>
            <a:custGeom>
              <a:avLst/>
              <a:gdLst>
                <a:gd name="connsiteX0" fmla="*/ 2496 w 11345"/>
                <a:gd name="connsiteY0" fmla="*/ 78962 h 68070"/>
                <a:gd name="connsiteX1" fmla="*/ 14976 w 11345"/>
                <a:gd name="connsiteY1" fmla="*/ 78962 h 68070"/>
                <a:gd name="connsiteX2" fmla="*/ 14976 w 11345"/>
                <a:gd name="connsiteY2" fmla="*/ 0 h 68070"/>
                <a:gd name="connsiteX3" fmla="*/ 0 w 11345"/>
                <a:gd name="connsiteY3" fmla="*/ 51847 h 68070"/>
                <a:gd name="connsiteX4" fmla="*/ 2496 w 11345"/>
                <a:gd name="connsiteY4" fmla="*/ 78962 h 68070"/>
                <a:gd name="connsiteX5" fmla="*/ 2496 w 11345"/>
                <a:gd name="connsiteY5" fmla="*/ 78962 h 6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45" h="68070">
                  <a:moveTo>
                    <a:pt x="2496" y="78962"/>
                  </a:moveTo>
                  <a:cubicBezTo>
                    <a:pt x="14976" y="78962"/>
                    <a:pt x="14976" y="78962"/>
                    <a:pt x="14976" y="78962"/>
                  </a:cubicBezTo>
                  <a:cubicBezTo>
                    <a:pt x="14976" y="0"/>
                    <a:pt x="14976" y="0"/>
                    <a:pt x="14976" y="0"/>
                  </a:cubicBezTo>
                  <a:cubicBezTo>
                    <a:pt x="4992" y="14862"/>
                    <a:pt x="0" y="32107"/>
                    <a:pt x="0" y="51847"/>
                  </a:cubicBezTo>
                  <a:cubicBezTo>
                    <a:pt x="0" y="61604"/>
                    <a:pt x="0" y="69092"/>
                    <a:pt x="2496" y="78962"/>
                  </a:cubicBezTo>
                  <a:lnTo>
                    <a:pt x="2496" y="78962"/>
                  </a:lnTo>
                  <a:close/>
                </a:path>
              </a:pathLst>
            </a:custGeom>
            <a:solidFill>
              <a:srgbClr val="D0D500"/>
            </a:solidFill>
            <a:ln w="11243" cap="flat">
              <a:noFill/>
              <a:prstDash val="solid"/>
              <a:miter/>
            </a:ln>
          </p:spPr>
          <p:txBody>
            <a:bodyPr rtlCol="0" anchor="ctr"/>
            <a:lstStyle/>
            <a:p>
              <a:endParaRPr lang="fr-FR" sz="1600"/>
            </a:p>
          </p:txBody>
        </p:sp>
        <p:sp>
          <p:nvSpPr>
            <p:cNvPr id="401" name="Freeform: Shape 400">
              <a:extLst>
                <a:ext uri="{FF2B5EF4-FFF2-40B4-BE49-F238E27FC236}">
                  <a16:creationId xmlns:a16="http://schemas.microsoft.com/office/drawing/2014/main" id="{E00A4439-1FAA-47B5-A60A-A28E9C2418C3}"/>
                </a:ext>
              </a:extLst>
            </p:cNvPr>
            <p:cNvSpPr/>
            <p:nvPr/>
          </p:nvSpPr>
          <p:spPr>
            <a:xfrm>
              <a:off x="2661839" y="4383798"/>
              <a:ext cx="260937" cy="260937"/>
            </a:xfrm>
            <a:custGeom>
              <a:avLst/>
              <a:gdLst>
                <a:gd name="connsiteX0" fmla="*/ 241785 w 260937"/>
                <a:gd name="connsiteY0" fmla="*/ 55799 h 260937"/>
                <a:gd name="connsiteX1" fmla="*/ 156810 w 260937"/>
                <a:gd name="connsiteY1" fmla="*/ 1456 h 260937"/>
                <a:gd name="connsiteX2" fmla="*/ 56746 w 260937"/>
                <a:gd name="connsiteY2" fmla="*/ 23692 h 260937"/>
                <a:gd name="connsiteX3" fmla="*/ 24186 w 260937"/>
                <a:gd name="connsiteY3" fmla="*/ 208844 h 260937"/>
                <a:gd name="connsiteX4" fmla="*/ 46649 w 260937"/>
                <a:gd name="connsiteY4" fmla="*/ 233577 h 260937"/>
                <a:gd name="connsiteX5" fmla="*/ 56633 w 260937"/>
                <a:gd name="connsiteY5" fmla="*/ 240951 h 260937"/>
                <a:gd name="connsiteX6" fmla="*/ 109161 w 260937"/>
                <a:gd name="connsiteY6" fmla="*/ 263187 h 260937"/>
                <a:gd name="connsiteX7" fmla="*/ 209225 w 260937"/>
                <a:gd name="connsiteY7" fmla="*/ 240951 h 260937"/>
                <a:gd name="connsiteX8" fmla="*/ 264248 w 260937"/>
                <a:gd name="connsiteY8" fmla="*/ 154615 h 260937"/>
                <a:gd name="connsiteX9" fmla="*/ 241785 w 260937"/>
                <a:gd name="connsiteY9" fmla="*/ 55799 h 260937"/>
                <a:gd name="connsiteX10" fmla="*/ 134234 w 260937"/>
                <a:gd name="connsiteY10" fmla="*/ 245829 h 260937"/>
                <a:gd name="connsiteX11" fmla="*/ 131738 w 260937"/>
                <a:gd name="connsiteY11" fmla="*/ 245829 h 260937"/>
                <a:gd name="connsiteX12" fmla="*/ 111770 w 260937"/>
                <a:gd name="connsiteY12" fmla="*/ 243333 h 260937"/>
                <a:gd name="connsiteX13" fmla="*/ 76714 w 260937"/>
                <a:gd name="connsiteY13" fmla="*/ 230967 h 260937"/>
                <a:gd name="connsiteX14" fmla="*/ 59242 w 260937"/>
                <a:gd name="connsiteY14" fmla="*/ 218601 h 260937"/>
                <a:gd name="connsiteX15" fmla="*/ 21690 w 260937"/>
                <a:gd name="connsiteY15" fmla="*/ 159380 h 260937"/>
                <a:gd name="connsiteX16" fmla="*/ 21690 w 260937"/>
                <a:gd name="connsiteY16" fmla="*/ 156884 h 260937"/>
                <a:gd name="connsiteX17" fmla="*/ 19194 w 260937"/>
                <a:gd name="connsiteY17" fmla="*/ 144518 h 260937"/>
                <a:gd name="connsiteX18" fmla="*/ 19194 w 260937"/>
                <a:gd name="connsiteY18" fmla="*/ 134647 h 260937"/>
                <a:gd name="connsiteX19" fmla="*/ 19194 w 260937"/>
                <a:gd name="connsiteY19" fmla="*/ 132151 h 260937"/>
                <a:gd name="connsiteX20" fmla="*/ 19194 w 260937"/>
                <a:gd name="connsiteY20" fmla="*/ 122281 h 260937"/>
                <a:gd name="connsiteX21" fmla="*/ 19194 w 260937"/>
                <a:gd name="connsiteY21" fmla="*/ 119785 h 260937"/>
                <a:gd name="connsiteX22" fmla="*/ 21690 w 260937"/>
                <a:gd name="connsiteY22" fmla="*/ 109915 h 260937"/>
                <a:gd name="connsiteX23" fmla="*/ 21690 w 260937"/>
                <a:gd name="connsiteY23" fmla="*/ 107419 h 260937"/>
                <a:gd name="connsiteX24" fmla="*/ 24186 w 260937"/>
                <a:gd name="connsiteY24" fmla="*/ 100045 h 260937"/>
                <a:gd name="connsiteX25" fmla="*/ 24186 w 260937"/>
                <a:gd name="connsiteY25" fmla="*/ 97549 h 260937"/>
                <a:gd name="connsiteX26" fmla="*/ 26682 w 260937"/>
                <a:gd name="connsiteY26" fmla="*/ 87679 h 260937"/>
                <a:gd name="connsiteX27" fmla="*/ 41658 w 260937"/>
                <a:gd name="connsiteY27" fmla="*/ 62946 h 260937"/>
                <a:gd name="connsiteX28" fmla="*/ 59129 w 260937"/>
                <a:gd name="connsiteY28" fmla="*/ 45702 h 260937"/>
                <a:gd name="connsiteX29" fmla="*/ 61625 w 260937"/>
                <a:gd name="connsiteY29" fmla="*/ 45702 h 260937"/>
                <a:gd name="connsiteX30" fmla="*/ 131624 w 260937"/>
                <a:gd name="connsiteY30" fmla="*/ 18587 h 260937"/>
                <a:gd name="connsiteX31" fmla="*/ 246663 w 260937"/>
                <a:gd name="connsiteY31" fmla="*/ 132151 h 260937"/>
                <a:gd name="connsiteX32" fmla="*/ 134234 w 260937"/>
                <a:gd name="connsiteY32" fmla="*/ 245829 h 260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0937" h="260937">
                  <a:moveTo>
                    <a:pt x="241785" y="55799"/>
                  </a:moveTo>
                  <a:cubicBezTo>
                    <a:pt x="221818" y="28684"/>
                    <a:pt x="191753" y="8944"/>
                    <a:pt x="156810" y="1456"/>
                  </a:cubicBezTo>
                  <a:cubicBezTo>
                    <a:pt x="121754" y="-3423"/>
                    <a:pt x="84315" y="3952"/>
                    <a:pt x="56746" y="23692"/>
                  </a:cubicBezTo>
                  <a:cubicBezTo>
                    <a:pt x="-3269" y="65669"/>
                    <a:pt x="-18245" y="149623"/>
                    <a:pt x="24186" y="208844"/>
                  </a:cubicBezTo>
                  <a:cubicBezTo>
                    <a:pt x="29178" y="218715"/>
                    <a:pt x="36666" y="226089"/>
                    <a:pt x="46649" y="233577"/>
                  </a:cubicBezTo>
                  <a:cubicBezTo>
                    <a:pt x="49145" y="236073"/>
                    <a:pt x="51641" y="238569"/>
                    <a:pt x="56633" y="240951"/>
                  </a:cubicBezTo>
                  <a:cubicBezTo>
                    <a:pt x="71609" y="253317"/>
                    <a:pt x="89193" y="260691"/>
                    <a:pt x="109161" y="263187"/>
                  </a:cubicBezTo>
                  <a:cubicBezTo>
                    <a:pt x="144217" y="268179"/>
                    <a:pt x="181656" y="260691"/>
                    <a:pt x="209225" y="240951"/>
                  </a:cubicBezTo>
                  <a:cubicBezTo>
                    <a:pt x="239289" y="221211"/>
                    <a:pt x="259257" y="191600"/>
                    <a:pt x="264248" y="154615"/>
                  </a:cubicBezTo>
                  <a:cubicBezTo>
                    <a:pt x="271736" y="119899"/>
                    <a:pt x="264248" y="85410"/>
                    <a:pt x="241785" y="55799"/>
                  </a:cubicBezTo>
                  <a:close/>
                  <a:moveTo>
                    <a:pt x="134234" y="245829"/>
                  </a:moveTo>
                  <a:cubicBezTo>
                    <a:pt x="134234" y="245829"/>
                    <a:pt x="134234" y="245829"/>
                    <a:pt x="131738" y="245829"/>
                  </a:cubicBezTo>
                  <a:cubicBezTo>
                    <a:pt x="126746" y="245829"/>
                    <a:pt x="119258" y="245829"/>
                    <a:pt x="111770" y="243333"/>
                  </a:cubicBezTo>
                  <a:cubicBezTo>
                    <a:pt x="99291" y="240838"/>
                    <a:pt x="86811" y="235959"/>
                    <a:pt x="76714" y="230967"/>
                  </a:cubicBezTo>
                  <a:cubicBezTo>
                    <a:pt x="69226" y="225975"/>
                    <a:pt x="64234" y="223593"/>
                    <a:pt x="59242" y="218601"/>
                  </a:cubicBezTo>
                  <a:cubicBezTo>
                    <a:pt x="41771" y="203739"/>
                    <a:pt x="26682" y="181616"/>
                    <a:pt x="21690" y="159380"/>
                  </a:cubicBezTo>
                  <a:lnTo>
                    <a:pt x="21690" y="156884"/>
                  </a:lnTo>
                  <a:cubicBezTo>
                    <a:pt x="21690" y="154388"/>
                    <a:pt x="19194" y="149509"/>
                    <a:pt x="19194" y="144518"/>
                  </a:cubicBezTo>
                  <a:cubicBezTo>
                    <a:pt x="19194" y="142022"/>
                    <a:pt x="19194" y="137143"/>
                    <a:pt x="19194" y="134647"/>
                  </a:cubicBezTo>
                  <a:cubicBezTo>
                    <a:pt x="19194" y="132151"/>
                    <a:pt x="19194" y="132151"/>
                    <a:pt x="19194" y="132151"/>
                  </a:cubicBezTo>
                  <a:cubicBezTo>
                    <a:pt x="19194" y="127160"/>
                    <a:pt x="19194" y="124777"/>
                    <a:pt x="19194" y="122281"/>
                  </a:cubicBezTo>
                  <a:cubicBezTo>
                    <a:pt x="19194" y="119785"/>
                    <a:pt x="19194" y="119785"/>
                    <a:pt x="19194" y="119785"/>
                  </a:cubicBezTo>
                  <a:cubicBezTo>
                    <a:pt x="19194" y="117289"/>
                    <a:pt x="19194" y="112411"/>
                    <a:pt x="21690" y="109915"/>
                  </a:cubicBezTo>
                  <a:cubicBezTo>
                    <a:pt x="21690" y="109915"/>
                    <a:pt x="21690" y="109915"/>
                    <a:pt x="21690" y="107419"/>
                  </a:cubicBezTo>
                  <a:cubicBezTo>
                    <a:pt x="21690" y="104923"/>
                    <a:pt x="21690" y="102427"/>
                    <a:pt x="24186" y="100045"/>
                  </a:cubicBezTo>
                  <a:lnTo>
                    <a:pt x="24186" y="97549"/>
                  </a:lnTo>
                  <a:cubicBezTo>
                    <a:pt x="24186" y="95053"/>
                    <a:pt x="26682" y="92557"/>
                    <a:pt x="26682" y="87679"/>
                  </a:cubicBezTo>
                  <a:cubicBezTo>
                    <a:pt x="31674" y="80304"/>
                    <a:pt x="36666" y="70434"/>
                    <a:pt x="41658" y="62946"/>
                  </a:cubicBezTo>
                  <a:cubicBezTo>
                    <a:pt x="46649" y="55572"/>
                    <a:pt x="54137" y="50580"/>
                    <a:pt x="59129" y="45702"/>
                  </a:cubicBezTo>
                  <a:lnTo>
                    <a:pt x="61625" y="45702"/>
                  </a:lnTo>
                  <a:cubicBezTo>
                    <a:pt x="81592" y="28457"/>
                    <a:pt x="106665" y="18587"/>
                    <a:pt x="131624" y="18587"/>
                  </a:cubicBezTo>
                  <a:cubicBezTo>
                    <a:pt x="196632" y="18587"/>
                    <a:pt x="246663" y="70434"/>
                    <a:pt x="246663" y="132151"/>
                  </a:cubicBezTo>
                  <a:cubicBezTo>
                    <a:pt x="246777" y="193982"/>
                    <a:pt x="196745" y="243333"/>
                    <a:pt x="134234" y="245829"/>
                  </a:cubicBezTo>
                  <a:close/>
                </a:path>
              </a:pathLst>
            </a:custGeom>
            <a:solidFill>
              <a:schemeClr val="accent1"/>
            </a:solidFill>
            <a:ln w="11243" cap="flat">
              <a:noFill/>
              <a:prstDash val="solid"/>
              <a:miter/>
            </a:ln>
          </p:spPr>
          <p:txBody>
            <a:bodyPr rtlCol="0" anchor="ctr"/>
            <a:lstStyle/>
            <a:p>
              <a:endParaRPr lang="fr-FR" sz="1600"/>
            </a:p>
          </p:txBody>
        </p:sp>
        <p:sp>
          <p:nvSpPr>
            <p:cNvPr id="402" name="Freeform: Shape 401">
              <a:extLst>
                <a:ext uri="{FF2B5EF4-FFF2-40B4-BE49-F238E27FC236}">
                  <a16:creationId xmlns:a16="http://schemas.microsoft.com/office/drawing/2014/main" id="{9439E0AE-91C9-4819-9EC4-C190072E86B7}"/>
                </a:ext>
              </a:extLst>
            </p:cNvPr>
            <p:cNvSpPr/>
            <p:nvPr/>
          </p:nvSpPr>
          <p:spPr>
            <a:xfrm>
              <a:off x="2623513" y="4676596"/>
              <a:ext cx="45380" cy="45380"/>
            </a:xfrm>
            <a:custGeom>
              <a:avLst/>
              <a:gdLst>
                <a:gd name="connsiteX0" fmla="*/ 27455 w 45380"/>
                <a:gd name="connsiteY0" fmla="*/ 0 h 45380"/>
                <a:gd name="connsiteX1" fmla="*/ 0 w 45380"/>
                <a:gd name="connsiteY1" fmla="*/ 24732 h 45380"/>
                <a:gd name="connsiteX2" fmla="*/ 27455 w 45380"/>
                <a:gd name="connsiteY2" fmla="*/ 51847 h 45380"/>
                <a:gd name="connsiteX3" fmla="*/ 52414 w 45380"/>
                <a:gd name="connsiteY3" fmla="*/ 24732 h 45380"/>
                <a:gd name="connsiteX4" fmla="*/ 27455 w 45380"/>
                <a:gd name="connsiteY4" fmla="*/ 0 h 45380"/>
                <a:gd name="connsiteX5" fmla="*/ 27455 w 45380"/>
                <a:gd name="connsiteY5" fmla="*/ 39481 h 45380"/>
                <a:gd name="connsiteX6" fmla="*/ 12480 w 45380"/>
                <a:gd name="connsiteY6" fmla="*/ 24619 h 45380"/>
                <a:gd name="connsiteX7" fmla="*/ 27455 w 45380"/>
                <a:gd name="connsiteY7" fmla="*/ 9757 h 45380"/>
                <a:gd name="connsiteX8" fmla="*/ 42431 w 45380"/>
                <a:gd name="connsiteY8" fmla="*/ 24619 h 45380"/>
                <a:gd name="connsiteX9" fmla="*/ 27455 w 45380"/>
                <a:gd name="connsiteY9" fmla="*/ 39481 h 45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80" h="45380">
                  <a:moveTo>
                    <a:pt x="27455" y="0"/>
                  </a:moveTo>
                  <a:cubicBezTo>
                    <a:pt x="12480" y="0"/>
                    <a:pt x="0" y="12366"/>
                    <a:pt x="0" y="24732"/>
                  </a:cubicBezTo>
                  <a:cubicBezTo>
                    <a:pt x="0" y="39594"/>
                    <a:pt x="12480" y="51847"/>
                    <a:pt x="27455" y="51847"/>
                  </a:cubicBezTo>
                  <a:cubicBezTo>
                    <a:pt x="39935" y="51847"/>
                    <a:pt x="52414" y="39481"/>
                    <a:pt x="52414" y="24732"/>
                  </a:cubicBezTo>
                  <a:cubicBezTo>
                    <a:pt x="52528" y="12253"/>
                    <a:pt x="40048" y="0"/>
                    <a:pt x="27455" y="0"/>
                  </a:cubicBezTo>
                  <a:close/>
                  <a:moveTo>
                    <a:pt x="27455" y="39481"/>
                  </a:moveTo>
                  <a:cubicBezTo>
                    <a:pt x="17471" y="39481"/>
                    <a:pt x="12480" y="34489"/>
                    <a:pt x="12480" y="24619"/>
                  </a:cubicBezTo>
                  <a:cubicBezTo>
                    <a:pt x="12480" y="17245"/>
                    <a:pt x="17471" y="9757"/>
                    <a:pt x="27455" y="9757"/>
                  </a:cubicBezTo>
                  <a:cubicBezTo>
                    <a:pt x="34943" y="9757"/>
                    <a:pt x="42431" y="17131"/>
                    <a:pt x="42431" y="24619"/>
                  </a:cubicBezTo>
                  <a:cubicBezTo>
                    <a:pt x="42544" y="34489"/>
                    <a:pt x="35056" y="39481"/>
                    <a:pt x="27455" y="39481"/>
                  </a:cubicBezTo>
                  <a:close/>
                </a:path>
              </a:pathLst>
            </a:custGeom>
            <a:solidFill>
              <a:srgbClr val="FFFFFF"/>
            </a:solidFill>
            <a:ln w="11243" cap="flat">
              <a:noFill/>
              <a:prstDash val="solid"/>
              <a:miter/>
            </a:ln>
          </p:spPr>
          <p:txBody>
            <a:bodyPr rtlCol="0" anchor="ctr"/>
            <a:lstStyle/>
            <a:p>
              <a:endParaRPr lang="fr-FR" sz="1600"/>
            </a:p>
          </p:txBody>
        </p:sp>
        <p:sp>
          <p:nvSpPr>
            <p:cNvPr id="403" name="Freeform: Shape 402">
              <a:extLst>
                <a:ext uri="{FF2B5EF4-FFF2-40B4-BE49-F238E27FC236}">
                  <a16:creationId xmlns:a16="http://schemas.microsoft.com/office/drawing/2014/main" id="{9A5895C2-01C7-4B30-8E4C-05F157D7025C}"/>
                </a:ext>
              </a:extLst>
            </p:cNvPr>
            <p:cNvSpPr/>
            <p:nvPr/>
          </p:nvSpPr>
          <p:spPr>
            <a:xfrm>
              <a:off x="2753642" y="4676596"/>
              <a:ext cx="45380" cy="45380"/>
            </a:xfrm>
            <a:custGeom>
              <a:avLst/>
              <a:gdLst>
                <a:gd name="connsiteX0" fmla="*/ 24959 w 45380"/>
                <a:gd name="connsiteY0" fmla="*/ 0 h 45380"/>
                <a:gd name="connsiteX1" fmla="*/ 0 w 45380"/>
                <a:gd name="connsiteY1" fmla="*/ 24732 h 45380"/>
                <a:gd name="connsiteX2" fmla="*/ 24959 w 45380"/>
                <a:gd name="connsiteY2" fmla="*/ 51847 h 45380"/>
                <a:gd name="connsiteX3" fmla="*/ 52414 w 45380"/>
                <a:gd name="connsiteY3" fmla="*/ 24732 h 45380"/>
                <a:gd name="connsiteX4" fmla="*/ 24959 w 45380"/>
                <a:gd name="connsiteY4" fmla="*/ 0 h 45380"/>
                <a:gd name="connsiteX5" fmla="*/ 24959 w 45380"/>
                <a:gd name="connsiteY5" fmla="*/ 39481 h 45380"/>
                <a:gd name="connsiteX6" fmla="*/ 9984 w 45380"/>
                <a:gd name="connsiteY6" fmla="*/ 24619 h 45380"/>
                <a:gd name="connsiteX7" fmla="*/ 24959 w 45380"/>
                <a:gd name="connsiteY7" fmla="*/ 9757 h 45380"/>
                <a:gd name="connsiteX8" fmla="*/ 39935 w 45380"/>
                <a:gd name="connsiteY8" fmla="*/ 24619 h 45380"/>
                <a:gd name="connsiteX9" fmla="*/ 24959 w 45380"/>
                <a:gd name="connsiteY9" fmla="*/ 39481 h 45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80" h="45380">
                  <a:moveTo>
                    <a:pt x="24959" y="0"/>
                  </a:moveTo>
                  <a:cubicBezTo>
                    <a:pt x="12480" y="0"/>
                    <a:pt x="0" y="12366"/>
                    <a:pt x="0" y="24732"/>
                  </a:cubicBezTo>
                  <a:cubicBezTo>
                    <a:pt x="0" y="39594"/>
                    <a:pt x="12480" y="51847"/>
                    <a:pt x="24959" y="51847"/>
                  </a:cubicBezTo>
                  <a:cubicBezTo>
                    <a:pt x="39935" y="51847"/>
                    <a:pt x="52414" y="39481"/>
                    <a:pt x="52414" y="24732"/>
                  </a:cubicBezTo>
                  <a:cubicBezTo>
                    <a:pt x="52414" y="12253"/>
                    <a:pt x="39935" y="0"/>
                    <a:pt x="24959" y="0"/>
                  </a:cubicBezTo>
                  <a:close/>
                  <a:moveTo>
                    <a:pt x="24959" y="39481"/>
                  </a:moveTo>
                  <a:cubicBezTo>
                    <a:pt x="17471" y="39481"/>
                    <a:pt x="9984" y="34489"/>
                    <a:pt x="9984" y="24619"/>
                  </a:cubicBezTo>
                  <a:cubicBezTo>
                    <a:pt x="9984" y="17245"/>
                    <a:pt x="17471" y="9757"/>
                    <a:pt x="24959" y="9757"/>
                  </a:cubicBezTo>
                  <a:cubicBezTo>
                    <a:pt x="34943" y="9757"/>
                    <a:pt x="39935" y="17131"/>
                    <a:pt x="39935" y="24619"/>
                  </a:cubicBezTo>
                  <a:cubicBezTo>
                    <a:pt x="39935" y="34489"/>
                    <a:pt x="34943" y="39481"/>
                    <a:pt x="24959" y="39481"/>
                  </a:cubicBezTo>
                  <a:close/>
                </a:path>
              </a:pathLst>
            </a:custGeom>
            <a:solidFill>
              <a:srgbClr val="FFFFFF"/>
            </a:solidFill>
            <a:ln w="11243" cap="flat">
              <a:noFill/>
              <a:prstDash val="solid"/>
              <a:miter/>
            </a:ln>
          </p:spPr>
          <p:txBody>
            <a:bodyPr rtlCol="0" anchor="ctr"/>
            <a:lstStyle/>
            <a:p>
              <a:endParaRPr lang="fr-FR" sz="1600"/>
            </a:p>
          </p:txBody>
        </p:sp>
        <p:sp>
          <p:nvSpPr>
            <p:cNvPr id="404" name="Freeform: Shape 403">
              <a:extLst>
                <a:ext uri="{FF2B5EF4-FFF2-40B4-BE49-F238E27FC236}">
                  <a16:creationId xmlns:a16="http://schemas.microsoft.com/office/drawing/2014/main" id="{C0DB63EC-2EAE-498C-8163-E19EBA9422DE}"/>
                </a:ext>
              </a:extLst>
            </p:cNvPr>
            <p:cNvSpPr/>
            <p:nvPr/>
          </p:nvSpPr>
          <p:spPr>
            <a:xfrm>
              <a:off x="2821145" y="4676596"/>
              <a:ext cx="45380" cy="45380"/>
            </a:xfrm>
            <a:custGeom>
              <a:avLst/>
              <a:gdLst>
                <a:gd name="connsiteX0" fmla="*/ 24959 w 45380"/>
                <a:gd name="connsiteY0" fmla="*/ 0 h 45380"/>
                <a:gd name="connsiteX1" fmla="*/ 0 w 45380"/>
                <a:gd name="connsiteY1" fmla="*/ 24732 h 45380"/>
                <a:gd name="connsiteX2" fmla="*/ 24959 w 45380"/>
                <a:gd name="connsiteY2" fmla="*/ 51847 h 45380"/>
                <a:gd name="connsiteX3" fmla="*/ 49918 w 45380"/>
                <a:gd name="connsiteY3" fmla="*/ 24732 h 45380"/>
                <a:gd name="connsiteX4" fmla="*/ 24959 w 45380"/>
                <a:gd name="connsiteY4" fmla="*/ 0 h 45380"/>
                <a:gd name="connsiteX5" fmla="*/ 24959 w 45380"/>
                <a:gd name="connsiteY5" fmla="*/ 39481 h 45380"/>
                <a:gd name="connsiteX6" fmla="*/ 9984 w 45380"/>
                <a:gd name="connsiteY6" fmla="*/ 24619 h 45380"/>
                <a:gd name="connsiteX7" fmla="*/ 24959 w 45380"/>
                <a:gd name="connsiteY7" fmla="*/ 9757 h 45380"/>
                <a:gd name="connsiteX8" fmla="*/ 39935 w 45380"/>
                <a:gd name="connsiteY8" fmla="*/ 24619 h 45380"/>
                <a:gd name="connsiteX9" fmla="*/ 24959 w 45380"/>
                <a:gd name="connsiteY9" fmla="*/ 39481 h 45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80" h="45380">
                  <a:moveTo>
                    <a:pt x="24959" y="0"/>
                  </a:moveTo>
                  <a:cubicBezTo>
                    <a:pt x="9984" y="0"/>
                    <a:pt x="0" y="12366"/>
                    <a:pt x="0" y="24732"/>
                  </a:cubicBezTo>
                  <a:cubicBezTo>
                    <a:pt x="0" y="39594"/>
                    <a:pt x="9984" y="51847"/>
                    <a:pt x="24959" y="51847"/>
                  </a:cubicBezTo>
                  <a:cubicBezTo>
                    <a:pt x="39935" y="51847"/>
                    <a:pt x="49918" y="39481"/>
                    <a:pt x="49918" y="24732"/>
                  </a:cubicBezTo>
                  <a:cubicBezTo>
                    <a:pt x="49918" y="12253"/>
                    <a:pt x="39935" y="0"/>
                    <a:pt x="24959" y="0"/>
                  </a:cubicBezTo>
                  <a:close/>
                  <a:moveTo>
                    <a:pt x="24959" y="39481"/>
                  </a:moveTo>
                  <a:cubicBezTo>
                    <a:pt x="17471" y="39481"/>
                    <a:pt x="9984" y="34489"/>
                    <a:pt x="9984" y="24619"/>
                  </a:cubicBezTo>
                  <a:cubicBezTo>
                    <a:pt x="9984" y="17245"/>
                    <a:pt x="17471" y="9757"/>
                    <a:pt x="24959" y="9757"/>
                  </a:cubicBezTo>
                  <a:cubicBezTo>
                    <a:pt x="32447" y="9757"/>
                    <a:pt x="39935" y="17131"/>
                    <a:pt x="39935" y="24619"/>
                  </a:cubicBezTo>
                  <a:cubicBezTo>
                    <a:pt x="39935" y="34489"/>
                    <a:pt x="32447" y="39481"/>
                    <a:pt x="24959" y="39481"/>
                  </a:cubicBezTo>
                  <a:close/>
                </a:path>
              </a:pathLst>
            </a:custGeom>
            <a:solidFill>
              <a:srgbClr val="FFFFFF"/>
            </a:solidFill>
            <a:ln w="11243" cap="flat">
              <a:noFill/>
              <a:prstDash val="solid"/>
              <a:miter/>
            </a:ln>
          </p:spPr>
          <p:txBody>
            <a:bodyPr rtlCol="0" anchor="ctr"/>
            <a:lstStyle/>
            <a:p>
              <a:endParaRPr lang="fr-FR" sz="1600"/>
            </a:p>
          </p:txBody>
        </p:sp>
        <p:sp>
          <p:nvSpPr>
            <p:cNvPr id="405" name="Freeform: Shape 404">
              <a:extLst>
                <a:ext uri="{FF2B5EF4-FFF2-40B4-BE49-F238E27FC236}">
                  <a16:creationId xmlns:a16="http://schemas.microsoft.com/office/drawing/2014/main" id="{A6B528E7-DC62-42E9-8F87-FD204441CD3C}"/>
                </a:ext>
              </a:extLst>
            </p:cNvPr>
            <p:cNvSpPr/>
            <p:nvPr/>
          </p:nvSpPr>
          <p:spPr>
            <a:xfrm>
              <a:off x="2548522" y="4602512"/>
              <a:ext cx="45380" cy="45380"/>
            </a:xfrm>
            <a:custGeom>
              <a:avLst/>
              <a:gdLst>
                <a:gd name="connsiteX0" fmla="*/ 24959 w 45380"/>
                <a:gd name="connsiteY0" fmla="*/ 0 h 45380"/>
                <a:gd name="connsiteX1" fmla="*/ 0 w 45380"/>
                <a:gd name="connsiteY1" fmla="*/ 24732 h 45380"/>
                <a:gd name="connsiteX2" fmla="*/ 24959 w 45380"/>
                <a:gd name="connsiteY2" fmla="*/ 49465 h 45380"/>
                <a:gd name="connsiteX3" fmla="*/ 49918 w 45380"/>
                <a:gd name="connsiteY3" fmla="*/ 24732 h 45380"/>
                <a:gd name="connsiteX4" fmla="*/ 24959 w 45380"/>
                <a:gd name="connsiteY4" fmla="*/ 0 h 45380"/>
                <a:gd name="connsiteX5" fmla="*/ 24959 w 45380"/>
                <a:gd name="connsiteY5" fmla="*/ 39481 h 45380"/>
                <a:gd name="connsiteX6" fmla="*/ 9984 w 45380"/>
                <a:gd name="connsiteY6" fmla="*/ 24619 h 45380"/>
                <a:gd name="connsiteX7" fmla="*/ 24959 w 45380"/>
                <a:gd name="connsiteY7" fmla="*/ 9757 h 45380"/>
                <a:gd name="connsiteX8" fmla="*/ 39935 w 45380"/>
                <a:gd name="connsiteY8" fmla="*/ 24619 h 45380"/>
                <a:gd name="connsiteX9" fmla="*/ 24959 w 45380"/>
                <a:gd name="connsiteY9" fmla="*/ 39481 h 45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80" h="45380">
                  <a:moveTo>
                    <a:pt x="24959" y="0"/>
                  </a:moveTo>
                  <a:cubicBezTo>
                    <a:pt x="9984" y="0"/>
                    <a:pt x="0" y="9870"/>
                    <a:pt x="0" y="24732"/>
                  </a:cubicBezTo>
                  <a:cubicBezTo>
                    <a:pt x="0" y="37098"/>
                    <a:pt x="9984" y="49465"/>
                    <a:pt x="24959" y="49465"/>
                  </a:cubicBezTo>
                  <a:cubicBezTo>
                    <a:pt x="37439" y="49465"/>
                    <a:pt x="49918" y="37098"/>
                    <a:pt x="49918" y="24732"/>
                  </a:cubicBezTo>
                  <a:cubicBezTo>
                    <a:pt x="50032" y="9870"/>
                    <a:pt x="37439" y="0"/>
                    <a:pt x="24959" y="0"/>
                  </a:cubicBezTo>
                  <a:close/>
                  <a:moveTo>
                    <a:pt x="24959" y="39481"/>
                  </a:moveTo>
                  <a:cubicBezTo>
                    <a:pt x="17471" y="39481"/>
                    <a:pt x="9984" y="32107"/>
                    <a:pt x="9984" y="24619"/>
                  </a:cubicBezTo>
                  <a:cubicBezTo>
                    <a:pt x="9984" y="14749"/>
                    <a:pt x="17471" y="9757"/>
                    <a:pt x="24959" y="9757"/>
                  </a:cubicBezTo>
                  <a:cubicBezTo>
                    <a:pt x="32447" y="9757"/>
                    <a:pt x="39935" y="14749"/>
                    <a:pt x="39935" y="24619"/>
                  </a:cubicBezTo>
                  <a:cubicBezTo>
                    <a:pt x="39935" y="32107"/>
                    <a:pt x="32447" y="39481"/>
                    <a:pt x="24959" y="39481"/>
                  </a:cubicBezTo>
                  <a:close/>
                </a:path>
              </a:pathLst>
            </a:custGeom>
            <a:solidFill>
              <a:srgbClr val="FFFFFF"/>
            </a:solidFill>
            <a:ln w="11243" cap="flat">
              <a:noFill/>
              <a:prstDash val="solid"/>
              <a:miter/>
            </a:ln>
          </p:spPr>
          <p:txBody>
            <a:bodyPr rtlCol="0" anchor="ctr"/>
            <a:lstStyle/>
            <a:p>
              <a:endParaRPr lang="fr-FR" sz="1600"/>
            </a:p>
          </p:txBody>
        </p:sp>
        <p:sp>
          <p:nvSpPr>
            <p:cNvPr id="406" name="Freeform: Shape 405">
              <a:extLst>
                <a:ext uri="{FF2B5EF4-FFF2-40B4-BE49-F238E27FC236}">
                  <a16:creationId xmlns:a16="http://schemas.microsoft.com/office/drawing/2014/main" id="{DCD9D7D4-23F8-4F60-A5A0-BC81F01B50AA}"/>
                </a:ext>
              </a:extLst>
            </p:cNvPr>
            <p:cNvSpPr/>
            <p:nvPr/>
          </p:nvSpPr>
          <p:spPr>
            <a:xfrm>
              <a:off x="2641098" y="4602512"/>
              <a:ext cx="45380" cy="45380"/>
            </a:xfrm>
            <a:custGeom>
              <a:avLst/>
              <a:gdLst>
                <a:gd name="connsiteX0" fmla="*/ 32447 w 45380"/>
                <a:gd name="connsiteY0" fmla="*/ 0 h 45380"/>
                <a:gd name="connsiteX1" fmla="*/ 24959 w 45380"/>
                <a:gd name="connsiteY1" fmla="*/ 0 h 45380"/>
                <a:gd name="connsiteX2" fmla="*/ 0 w 45380"/>
                <a:gd name="connsiteY2" fmla="*/ 24732 h 45380"/>
                <a:gd name="connsiteX3" fmla="*/ 24959 w 45380"/>
                <a:gd name="connsiteY3" fmla="*/ 49465 h 45380"/>
                <a:gd name="connsiteX4" fmla="*/ 49918 w 45380"/>
                <a:gd name="connsiteY4" fmla="*/ 24732 h 45380"/>
                <a:gd name="connsiteX5" fmla="*/ 49918 w 45380"/>
                <a:gd name="connsiteY5" fmla="*/ 19740 h 45380"/>
                <a:gd name="connsiteX6" fmla="*/ 32447 w 45380"/>
                <a:gd name="connsiteY6" fmla="*/ 0 h 45380"/>
                <a:gd name="connsiteX7" fmla="*/ 24959 w 45380"/>
                <a:gd name="connsiteY7" fmla="*/ 39481 h 45380"/>
                <a:gd name="connsiteX8" fmla="*/ 9984 w 45380"/>
                <a:gd name="connsiteY8" fmla="*/ 24619 h 45380"/>
                <a:gd name="connsiteX9" fmla="*/ 24959 w 45380"/>
                <a:gd name="connsiteY9" fmla="*/ 9757 h 45380"/>
                <a:gd name="connsiteX10" fmla="*/ 39935 w 45380"/>
                <a:gd name="connsiteY10" fmla="*/ 24619 h 45380"/>
                <a:gd name="connsiteX11" fmla="*/ 24959 w 45380"/>
                <a:gd name="connsiteY11" fmla="*/ 39481 h 45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380" h="45380">
                  <a:moveTo>
                    <a:pt x="32447" y="0"/>
                  </a:moveTo>
                  <a:cubicBezTo>
                    <a:pt x="29951" y="0"/>
                    <a:pt x="27455" y="0"/>
                    <a:pt x="24959" y="0"/>
                  </a:cubicBezTo>
                  <a:cubicBezTo>
                    <a:pt x="9984" y="0"/>
                    <a:pt x="0" y="9870"/>
                    <a:pt x="0" y="24732"/>
                  </a:cubicBezTo>
                  <a:cubicBezTo>
                    <a:pt x="0" y="37098"/>
                    <a:pt x="9984" y="49465"/>
                    <a:pt x="24959" y="49465"/>
                  </a:cubicBezTo>
                  <a:cubicBezTo>
                    <a:pt x="39935" y="49465"/>
                    <a:pt x="49918" y="37098"/>
                    <a:pt x="49918" y="24732"/>
                  </a:cubicBezTo>
                  <a:cubicBezTo>
                    <a:pt x="49918" y="22236"/>
                    <a:pt x="49918" y="22236"/>
                    <a:pt x="49918" y="19740"/>
                  </a:cubicBezTo>
                  <a:cubicBezTo>
                    <a:pt x="47423" y="9870"/>
                    <a:pt x="42431" y="2496"/>
                    <a:pt x="32447" y="0"/>
                  </a:cubicBezTo>
                  <a:close/>
                  <a:moveTo>
                    <a:pt x="24959" y="39481"/>
                  </a:moveTo>
                  <a:cubicBezTo>
                    <a:pt x="17471" y="39481"/>
                    <a:pt x="9984" y="32107"/>
                    <a:pt x="9984" y="24619"/>
                  </a:cubicBezTo>
                  <a:cubicBezTo>
                    <a:pt x="9984" y="14749"/>
                    <a:pt x="17471" y="9757"/>
                    <a:pt x="24959" y="9757"/>
                  </a:cubicBezTo>
                  <a:cubicBezTo>
                    <a:pt x="32447" y="9757"/>
                    <a:pt x="39935" y="14749"/>
                    <a:pt x="39935" y="24619"/>
                  </a:cubicBezTo>
                  <a:cubicBezTo>
                    <a:pt x="39935" y="32107"/>
                    <a:pt x="32447" y="39481"/>
                    <a:pt x="24959" y="39481"/>
                  </a:cubicBezTo>
                  <a:close/>
                </a:path>
              </a:pathLst>
            </a:custGeom>
            <a:solidFill>
              <a:srgbClr val="FFFFFF"/>
            </a:solidFill>
            <a:ln w="11243" cap="flat">
              <a:noFill/>
              <a:prstDash val="solid"/>
              <a:miter/>
            </a:ln>
          </p:spPr>
          <p:txBody>
            <a:bodyPr rtlCol="0" anchor="ctr"/>
            <a:lstStyle/>
            <a:p>
              <a:endParaRPr lang="fr-FR" sz="1600"/>
            </a:p>
          </p:txBody>
        </p:sp>
        <p:sp>
          <p:nvSpPr>
            <p:cNvPr id="407" name="Freeform: Shape 406">
              <a:extLst>
                <a:ext uri="{FF2B5EF4-FFF2-40B4-BE49-F238E27FC236}">
                  <a16:creationId xmlns:a16="http://schemas.microsoft.com/office/drawing/2014/main" id="{D53EFB55-3D76-412F-A810-47A406F20006}"/>
                </a:ext>
              </a:extLst>
            </p:cNvPr>
            <p:cNvSpPr/>
            <p:nvPr/>
          </p:nvSpPr>
          <p:spPr>
            <a:xfrm>
              <a:off x="2591066" y="4525933"/>
              <a:ext cx="45380" cy="45380"/>
            </a:xfrm>
            <a:custGeom>
              <a:avLst/>
              <a:gdLst>
                <a:gd name="connsiteX0" fmla="*/ 24959 w 45380"/>
                <a:gd name="connsiteY0" fmla="*/ 0 h 45380"/>
                <a:gd name="connsiteX1" fmla="*/ 0 w 45380"/>
                <a:gd name="connsiteY1" fmla="*/ 24732 h 45380"/>
                <a:gd name="connsiteX2" fmla="*/ 24959 w 45380"/>
                <a:gd name="connsiteY2" fmla="*/ 51847 h 45380"/>
                <a:gd name="connsiteX3" fmla="*/ 49918 w 45380"/>
                <a:gd name="connsiteY3" fmla="*/ 24732 h 45380"/>
                <a:gd name="connsiteX4" fmla="*/ 24959 w 45380"/>
                <a:gd name="connsiteY4" fmla="*/ 0 h 45380"/>
                <a:gd name="connsiteX5" fmla="*/ 24959 w 45380"/>
                <a:gd name="connsiteY5" fmla="*/ 39481 h 45380"/>
                <a:gd name="connsiteX6" fmla="*/ 9984 w 45380"/>
                <a:gd name="connsiteY6" fmla="*/ 24619 h 45380"/>
                <a:gd name="connsiteX7" fmla="*/ 24959 w 45380"/>
                <a:gd name="connsiteY7" fmla="*/ 9757 h 45380"/>
                <a:gd name="connsiteX8" fmla="*/ 39935 w 45380"/>
                <a:gd name="connsiteY8" fmla="*/ 24619 h 45380"/>
                <a:gd name="connsiteX9" fmla="*/ 24959 w 45380"/>
                <a:gd name="connsiteY9" fmla="*/ 39481 h 45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80" h="45380">
                  <a:moveTo>
                    <a:pt x="24959" y="0"/>
                  </a:moveTo>
                  <a:cubicBezTo>
                    <a:pt x="12480" y="0"/>
                    <a:pt x="0" y="12366"/>
                    <a:pt x="0" y="24732"/>
                  </a:cubicBezTo>
                  <a:cubicBezTo>
                    <a:pt x="0" y="39594"/>
                    <a:pt x="12480" y="51847"/>
                    <a:pt x="24959" y="51847"/>
                  </a:cubicBezTo>
                  <a:cubicBezTo>
                    <a:pt x="39935" y="51847"/>
                    <a:pt x="49918" y="39481"/>
                    <a:pt x="49918" y="24732"/>
                  </a:cubicBezTo>
                  <a:cubicBezTo>
                    <a:pt x="49918" y="12366"/>
                    <a:pt x="39935" y="0"/>
                    <a:pt x="24959" y="0"/>
                  </a:cubicBezTo>
                  <a:close/>
                  <a:moveTo>
                    <a:pt x="24959" y="39481"/>
                  </a:moveTo>
                  <a:cubicBezTo>
                    <a:pt x="17471" y="39481"/>
                    <a:pt x="9984" y="34489"/>
                    <a:pt x="9984" y="24619"/>
                  </a:cubicBezTo>
                  <a:cubicBezTo>
                    <a:pt x="9984" y="17245"/>
                    <a:pt x="17471" y="9757"/>
                    <a:pt x="24959" y="9757"/>
                  </a:cubicBezTo>
                  <a:cubicBezTo>
                    <a:pt x="34943" y="9757"/>
                    <a:pt x="39935" y="17131"/>
                    <a:pt x="39935" y="24619"/>
                  </a:cubicBezTo>
                  <a:cubicBezTo>
                    <a:pt x="39935" y="34603"/>
                    <a:pt x="34943" y="39481"/>
                    <a:pt x="24959" y="39481"/>
                  </a:cubicBezTo>
                  <a:close/>
                </a:path>
              </a:pathLst>
            </a:custGeom>
            <a:solidFill>
              <a:srgbClr val="FFFFFF"/>
            </a:solidFill>
            <a:ln w="11243" cap="flat">
              <a:noFill/>
              <a:prstDash val="solid"/>
              <a:miter/>
            </a:ln>
          </p:spPr>
          <p:txBody>
            <a:bodyPr rtlCol="0" anchor="ctr"/>
            <a:lstStyle/>
            <a:p>
              <a:endParaRPr lang="fr-FR" sz="1600"/>
            </a:p>
          </p:txBody>
        </p:sp>
        <p:sp>
          <p:nvSpPr>
            <p:cNvPr id="408" name="Freeform: Shape 407">
              <a:extLst>
                <a:ext uri="{FF2B5EF4-FFF2-40B4-BE49-F238E27FC236}">
                  <a16:creationId xmlns:a16="http://schemas.microsoft.com/office/drawing/2014/main" id="{E602B2E6-F1D9-4234-A3F4-45957CF32F8B}"/>
                </a:ext>
              </a:extLst>
            </p:cNvPr>
            <p:cNvSpPr/>
            <p:nvPr/>
          </p:nvSpPr>
          <p:spPr>
            <a:xfrm>
              <a:off x="2783593" y="4446971"/>
              <a:ext cx="90761" cy="90761"/>
            </a:xfrm>
            <a:custGeom>
              <a:avLst/>
              <a:gdLst>
                <a:gd name="connsiteX0" fmla="*/ 50032 w 90760"/>
                <a:gd name="connsiteY0" fmla="*/ 0 h 90760"/>
                <a:gd name="connsiteX1" fmla="*/ 0 w 90760"/>
                <a:gd name="connsiteY1" fmla="*/ 46855 h 90760"/>
                <a:gd name="connsiteX2" fmla="*/ 50032 w 90760"/>
                <a:gd name="connsiteY2" fmla="*/ 96206 h 90760"/>
                <a:gd name="connsiteX3" fmla="*/ 100064 w 90760"/>
                <a:gd name="connsiteY3" fmla="*/ 46855 h 90760"/>
                <a:gd name="connsiteX4" fmla="*/ 50032 w 90760"/>
                <a:gd name="connsiteY4" fmla="*/ 0 h 90760"/>
                <a:gd name="connsiteX5" fmla="*/ 50032 w 90760"/>
                <a:gd name="connsiteY5" fmla="*/ 76579 h 90760"/>
                <a:gd name="connsiteX6" fmla="*/ 19967 w 90760"/>
                <a:gd name="connsiteY6" fmla="*/ 46969 h 90760"/>
                <a:gd name="connsiteX7" fmla="*/ 50032 w 90760"/>
                <a:gd name="connsiteY7" fmla="*/ 19854 h 90760"/>
                <a:gd name="connsiteX8" fmla="*/ 77487 w 90760"/>
                <a:gd name="connsiteY8" fmla="*/ 46969 h 90760"/>
                <a:gd name="connsiteX9" fmla="*/ 50032 w 90760"/>
                <a:gd name="connsiteY9" fmla="*/ 76579 h 9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760" h="90760">
                  <a:moveTo>
                    <a:pt x="50032" y="0"/>
                  </a:moveTo>
                  <a:cubicBezTo>
                    <a:pt x="22577" y="0"/>
                    <a:pt x="0" y="19740"/>
                    <a:pt x="0" y="46855"/>
                  </a:cubicBezTo>
                  <a:cubicBezTo>
                    <a:pt x="0" y="73970"/>
                    <a:pt x="22463" y="96206"/>
                    <a:pt x="50032" y="96206"/>
                  </a:cubicBezTo>
                  <a:cubicBezTo>
                    <a:pt x="77600" y="96206"/>
                    <a:pt x="100064" y="73970"/>
                    <a:pt x="100064" y="46855"/>
                  </a:cubicBezTo>
                  <a:cubicBezTo>
                    <a:pt x="100064" y="19740"/>
                    <a:pt x="77487" y="0"/>
                    <a:pt x="50032" y="0"/>
                  </a:cubicBezTo>
                  <a:close/>
                  <a:moveTo>
                    <a:pt x="50032" y="76579"/>
                  </a:moveTo>
                  <a:cubicBezTo>
                    <a:pt x="35056" y="76579"/>
                    <a:pt x="19967" y="64213"/>
                    <a:pt x="19967" y="46969"/>
                  </a:cubicBezTo>
                  <a:cubicBezTo>
                    <a:pt x="19967" y="32107"/>
                    <a:pt x="34943" y="19854"/>
                    <a:pt x="50032" y="19854"/>
                  </a:cubicBezTo>
                  <a:cubicBezTo>
                    <a:pt x="65007" y="19854"/>
                    <a:pt x="77487" y="32220"/>
                    <a:pt x="77487" y="46969"/>
                  </a:cubicBezTo>
                  <a:cubicBezTo>
                    <a:pt x="77487" y="64213"/>
                    <a:pt x="65007" y="76579"/>
                    <a:pt x="50032" y="76579"/>
                  </a:cubicBezTo>
                  <a:close/>
                </a:path>
              </a:pathLst>
            </a:custGeom>
            <a:solidFill>
              <a:srgbClr val="D0D500"/>
            </a:solidFill>
            <a:ln w="11243" cap="flat">
              <a:noFill/>
              <a:prstDash val="solid"/>
              <a:miter/>
            </a:ln>
          </p:spPr>
          <p:txBody>
            <a:bodyPr rtlCol="0" anchor="ctr"/>
            <a:lstStyle/>
            <a:p>
              <a:endParaRPr lang="fr-FR" sz="1600"/>
            </a:p>
          </p:txBody>
        </p:sp>
      </p:grpSp>
      <p:sp>
        <p:nvSpPr>
          <p:cNvPr id="409" name="TextBox 408">
            <a:extLst>
              <a:ext uri="{FF2B5EF4-FFF2-40B4-BE49-F238E27FC236}">
                <a16:creationId xmlns:a16="http://schemas.microsoft.com/office/drawing/2014/main" id="{D2B4192E-68AE-499C-A2EB-D53DEA856630}"/>
              </a:ext>
            </a:extLst>
          </p:cNvPr>
          <p:cNvSpPr txBox="1"/>
          <p:nvPr/>
        </p:nvSpPr>
        <p:spPr>
          <a:xfrm>
            <a:off x="9063312" y="4402398"/>
            <a:ext cx="2498758" cy="674316"/>
          </a:xfrm>
          <a:prstGeom prst="round2DiagRect">
            <a:avLst/>
          </a:prstGeom>
          <a:solidFill>
            <a:schemeClr val="accent2"/>
          </a:solidFill>
          <a:ln>
            <a:noFill/>
          </a:ln>
        </p:spPr>
        <p:txBody>
          <a:bodyPr wrap="square" lIns="121920" bIns="121920" rtlCol="0" anchor="b" anchorCtr="1">
            <a:noAutofit/>
          </a:bodyPr>
          <a:lstStyle/>
          <a:p>
            <a:pPr algn="ctr" defTabSz="1219170">
              <a:defRPr/>
            </a:pPr>
            <a:r>
              <a:rPr lang="en-US" sz="1200" kern="0" dirty="0">
                <a:solidFill>
                  <a:srgbClr val="FFFFFF"/>
                </a:solidFill>
                <a:ea typeface="Verdana" panose="020B0604030504040204" pitchFamily="34" charset="0"/>
                <a:cs typeface="Verdana" panose="020B0604030504040204" pitchFamily="34" charset="0"/>
              </a:rPr>
              <a:t>Connected Product Testing</a:t>
            </a:r>
          </a:p>
        </p:txBody>
      </p:sp>
      <p:sp>
        <p:nvSpPr>
          <p:cNvPr id="410" name="Freeform: Shape 409">
            <a:extLst>
              <a:ext uri="{FF2B5EF4-FFF2-40B4-BE49-F238E27FC236}">
                <a16:creationId xmlns:a16="http://schemas.microsoft.com/office/drawing/2014/main" id="{8584E388-E5D0-49AC-9C23-1438EC56FD37}"/>
              </a:ext>
            </a:extLst>
          </p:cNvPr>
          <p:cNvSpPr/>
          <p:nvPr/>
        </p:nvSpPr>
        <p:spPr>
          <a:xfrm>
            <a:off x="10063761" y="3965296"/>
            <a:ext cx="646911" cy="646911"/>
          </a:xfrm>
          <a:custGeom>
            <a:avLst/>
            <a:gdLst>
              <a:gd name="connsiteX0" fmla="*/ 0 w 615592"/>
              <a:gd name="connsiteY0" fmla="*/ 307796 h 615592"/>
              <a:gd name="connsiteX1" fmla="*/ 307796 w 615592"/>
              <a:gd name="connsiteY1" fmla="*/ 0 h 615592"/>
              <a:gd name="connsiteX2" fmla="*/ 615592 w 615592"/>
              <a:gd name="connsiteY2" fmla="*/ 307796 h 615592"/>
              <a:gd name="connsiteX3" fmla="*/ 307796 w 615592"/>
              <a:gd name="connsiteY3" fmla="*/ 615592 h 615592"/>
              <a:gd name="connsiteX4" fmla="*/ 0 w 615592"/>
              <a:gd name="connsiteY4" fmla="*/ 307796 h 615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592" h="615592">
                <a:moveTo>
                  <a:pt x="0" y="307796"/>
                </a:moveTo>
                <a:cubicBezTo>
                  <a:pt x="0" y="137805"/>
                  <a:pt x="137805" y="0"/>
                  <a:pt x="307796" y="0"/>
                </a:cubicBezTo>
                <a:cubicBezTo>
                  <a:pt x="477787" y="0"/>
                  <a:pt x="615592" y="137805"/>
                  <a:pt x="615592" y="307796"/>
                </a:cubicBezTo>
                <a:cubicBezTo>
                  <a:pt x="615592" y="477787"/>
                  <a:pt x="477787" y="615592"/>
                  <a:pt x="307796" y="615592"/>
                </a:cubicBezTo>
                <a:cubicBezTo>
                  <a:pt x="137805" y="615592"/>
                  <a:pt x="0" y="477787"/>
                  <a:pt x="0" y="307796"/>
                </a:cubicBezTo>
                <a:close/>
              </a:path>
            </a:pathLst>
          </a:custGeom>
          <a:blipFill rotWithShape="0">
            <a:blip r:embed="rId4"/>
            <a:srcRect/>
            <a:stretch>
              <a:fillRect/>
            </a:stretch>
          </a:blipFill>
          <a:ln>
            <a:solidFill>
              <a:schemeClr val="bg1"/>
            </a:solidFill>
          </a:ln>
        </p:spPr>
        <p:style>
          <a:lnRef idx="0">
            <a:scrgbClr r="0" g="0" b="0"/>
          </a:lnRef>
          <a:fillRef idx="3">
            <a:scrgbClr r="0" g="0" b="0"/>
          </a:fillRef>
          <a:effectRef idx="2">
            <a:schemeClr val="accent1">
              <a:hueOff val="0"/>
              <a:satOff val="0"/>
              <a:lumOff val="0"/>
              <a:alphaOff val="0"/>
            </a:schemeClr>
          </a:effectRef>
          <a:fontRef idx="minor">
            <a:schemeClr val="lt1"/>
          </a:fontRef>
        </p:style>
        <p:txBody>
          <a:bodyPr spcFirstLastPara="0" vert="horz" wrap="square" lIns="123171" tIns="123171" rIns="123171" bIns="123171" numCol="1" spcCol="1270" anchor="ctr" anchorCtr="0">
            <a:noAutofit/>
          </a:bodyPr>
          <a:lstStyle/>
          <a:p>
            <a:pPr marL="0" lvl="0" indent="0" algn="ctr" defTabSz="1155700">
              <a:lnSpc>
                <a:spcPct val="90000"/>
              </a:lnSpc>
              <a:spcBef>
                <a:spcPct val="0"/>
              </a:spcBef>
              <a:spcAft>
                <a:spcPct val="35000"/>
              </a:spcAft>
              <a:buNone/>
            </a:pPr>
            <a:r>
              <a:rPr lang="fr-FR" sz="2400" kern="1200"/>
              <a:t> </a:t>
            </a:r>
          </a:p>
        </p:txBody>
      </p:sp>
      <p:pic>
        <p:nvPicPr>
          <p:cNvPr id="411" name="Picture 410">
            <a:extLst>
              <a:ext uri="{FF2B5EF4-FFF2-40B4-BE49-F238E27FC236}">
                <a16:creationId xmlns:a16="http://schemas.microsoft.com/office/drawing/2014/main" id="{96B68842-479D-4C7F-930F-E332D9EEADB7}"/>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l="11063" t="1305" r="11063" b="15797"/>
          <a:stretch/>
        </p:blipFill>
        <p:spPr>
          <a:xfrm>
            <a:off x="7291554" y="4131372"/>
            <a:ext cx="132231" cy="149879"/>
          </a:xfrm>
          <a:prstGeom prst="rect">
            <a:avLst/>
          </a:prstGeom>
        </p:spPr>
      </p:pic>
      <p:grpSp>
        <p:nvGrpSpPr>
          <p:cNvPr id="412" name="Group 411">
            <a:extLst>
              <a:ext uri="{FF2B5EF4-FFF2-40B4-BE49-F238E27FC236}">
                <a16:creationId xmlns:a16="http://schemas.microsoft.com/office/drawing/2014/main" id="{1CA8AE16-84D0-41C6-BAF5-33FBCF0DDA6B}"/>
              </a:ext>
            </a:extLst>
          </p:cNvPr>
          <p:cNvGrpSpPr/>
          <p:nvPr/>
        </p:nvGrpSpPr>
        <p:grpSpPr>
          <a:xfrm>
            <a:off x="638756" y="2634545"/>
            <a:ext cx="2498758" cy="1099255"/>
            <a:chOff x="638756" y="1676400"/>
            <a:chExt cx="2498758" cy="1099255"/>
          </a:xfrm>
        </p:grpSpPr>
        <p:sp>
          <p:nvSpPr>
            <p:cNvPr id="413" name="TextBox 412">
              <a:extLst>
                <a:ext uri="{FF2B5EF4-FFF2-40B4-BE49-F238E27FC236}">
                  <a16:creationId xmlns:a16="http://schemas.microsoft.com/office/drawing/2014/main" id="{70D59FE7-033F-49DC-B93E-98830531A272}"/>
                </a:ext>
              </a:extLst>
            </p:cNvPr>
            <p:cNvSpPr txBox="1"/>
            <p:nvPr/>
          </p:nvSpPr>
          <p:spPr>
            <a:xfrm>
              <a:off x="638756" y="2152860"/>
              <a:ext cx="2498758" cy="622795"/>
            </a:xfrm>
            <a:prstGeom prst="round2DiagRect">
              <a:avLst/>
            </a:prstGeom>
            <a:solidFill>
              <a:srgbClr val="009AD7"/>
            </a:solidFill>
            <a:ln>
              <a:noFill/>
            </a:ln>
          </p:spPr>
          <p:txBody>
            <a:bodyPr wrap="square" lIns="121920" bIns="121920" rtlCol="0" anchor="b" anchorCtr="1">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Verdana"/>
                  <a:ea typeface="Verdana" panose="020B0604030504040204" pitchFamily="34" charset="0"/>
                  <a:cs typeface="Verdana" panose="020B0604030504040204" pitchFamily="34" charset="0"/>
                </a:rPr>
                <a:t>Test Automation </a:t>
              </a:r>
            </a:p>
          </p:txBody>
        </p:sp>
        <p:grpSp>
          <p:nvGrpSpPr>
            <p:cNvPr id="414" name="Groupe 668">
              <a:extLst>
                <a:ext uri="{FF2B5EF4-FFF2-40B4-BE49-F238E27FC236}">
                  <a16:creationId xmlns:a16="http://schemas.microsoft.com/office/drawing/2014/main" id="{C74140BD-CE3F-4B3F-82DA-B9B97C20AC12}"/>
                </a:ext>
              </a:extLst>
            </p:cNvPr>
            <p:cNvGrpSpPr>
              <a:grpSpLocks noChangeAspect="1"/>
            </p:cNvGrpSpPr>
            <p:nvPr/>
          </p:nvGrpSpPr>
          <p:grpSpPr>
            <a:xfrm>
              <a:off x="1523376" y="1676400"/>
              <a:ext cx="632461" cy="606620"/>
              <a:chOff x="1968500" y="2359025"/>
              <a:chExt cx="877888" cy="842962"/>
            </a:xfrm>
          </p:grpSpPr>
          <p:sp>
            <p:nvSpPr>
              <p:cNvPr id="415" name="Freeform 109">
                <a:extLst>
                  <a:ext uri="{FF2B5EF4-FFF2-40B4-BE49-F238E27FC236}">
                    <a16:creationId xmlns:a16="http://schemas.microsoft.com/office/drawing/2014/main" id="{87742394-80D7-4DBE-B434-FC94E7C44681}"/>
                  </a:ext>
                </a:extLst>
              </p:cNvPr>
              <p:cNvSpPr>
                <a:spLocks/>
              </p:cNvSpPr>
              <p:nvPr/>
            </p:nvSpPr>
            <p:spPr bwMode="auto">
              <a:xfrm>
                <a:off x="1968500" y="2359025"/>
                <a:ext cx="877888" cy="842962"/>
              </a:xfrm>
              <a:custGeom>
                <a:avLst/>
                <a:gdLst>
                  <a:gd name="T0" fmla="*/ 0 w 234"/>
                  <a:gd name="T1" fmla="*/ 110 h 224"/>
                  <a:gd name="T2" fmla="*/ 117 w 234"/>
                  <a:gd name="T3" fmla="*/ 0 h 224"/>
                  <a:gd name="T4" fmla="*/ 234 w 234"/>
                  <a:gd name="T5" fmla="*/ 110 h 224"/>
                  <a:gd name="T6" fmla="*/ 117 w 234"/>
                  <a:gd name="T7" fmla="*/ 221 h 224"/>
                  <a:gd name="T8" fmla="*/ 0 w 234"/>
                  <a:gd name="T9" fmla="*/ 110 h 224"/>
                </a:gdLst>
                <a:ahLst/>
                <a:cxnLst>
                  <a:cxn ang="0">
                    <a:pos x="T0" y="T1"/>
                  </a:cxn>
                  <a:cxn ang="0">
                    <a:pos x="T2" y="T3"/>
                  </a:cxn>
                  <a:cxn ang="0">
                    <a:pos x="T4" y="T5"/>
                  </a:cxn>
                  <a:cxn ang="0">
                    <a:pos x="T6" y="T7"/>
                  </a:cxn>
                  <a:cxn ang="0">
                    <a:pos x="T8" y="T9"/>
                  </a:cxn>
                </a:cxnLst>
                <a:rect l="0" t="0" r="r" b="b"/>
                <a:pathLst>
                  <a:path w="234" h="224">
                    <a:moveTo>
                      <a:pt x="0" y="110"/>
                    </a:moveTo>
                    <a:cubicBezTo>
                      <a:pt x="0" y="50"/>
                      <a:pt x="55" y="2"/>
                      <a:pt x="117" y="0"/>
                    </a:cubicBezTo>
                    <a:cubicBezTo>
                      <a:pt x="186" y="0"/>
                      <a:pt x="234" y="50"/>
                      <a:pt x="234" y="110"/>
                    </a:cubicBezTo>
                    <a:cubicBezTo>
                      <a:pt x="234" y="171"/>
                      <a:pt x="167" y="217"/>
                      <a:pt x="117" y="221"/>
                    </a:cubicBezTo>
                    <a:cubicBezTo>
                      <a:pt x="47" y="224"/>
                      <a:pt x="0" y="171"/>
                      <a:pt x="0" y="11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Verdana"/>
                  <a:ea typeface="+mn-ea"/>
                  <a:cs typeface="+mn-cs"/>
                </a:endParaRPr>
              </a:p>
            </p:txBody>
          </p:sp>
          <p:grpSp>
            <p:nvGrpSpPr>
              <p:cNvPr id="416" name="Groupe 670">
                <a:extLst>
                  <a:ext uri="{FF2B5EF4-FFF2-40B4-BE49-F238E27FC236}">
                    <a16:creationId xmlns:a16="http://schemas.microsoft.com/office/drawing/2014/main" id="{68321429-8F61-44F9-8C53-5E131A0AAD6C}"/>
                  </a:ext>
                </a:extLst>
              </p:cNvPr>
              <p:cNvGrpSpPr/>
              <p:nvPr/>
            </p:nvGrpSpPr>
            <p:grpSpPr>
              <a:xfrm>
                <a:off x="2152650" y="2565400"/>
                <a:ext cx="517525" cy="485774"/>
                <a:chOff x="2152650" y="2565400"/>
                <a:chExt cx="517525" cy="485774"/>
              </a:xfrm>
            </p:grpSpPr>
            <p:sp>
              <p:nvSpPr>
                <p:cNvPr id="417" name="Freeform 110">
                  <a:extLst>
                    <a:ext uri="{FF2B5EF4-FFF2-40B4-BE49-F238E27FC236}">
                      <a16:creationId xmlns:a16="http://schemas.microsoft.com/office/drawing/2014/main" id="{C1D0F4CA-1B3D-4500-8E76-A4EB2DED9BE9}"/>
                    </a:ext>
                  </a:extLst>
                </p:cNvPr>
                <p:cNvSpPr>
                  <a:spLocks/>
                </p:cNvSpPr>
                <p:nvPr/>
              </p:nvSpPr>
              <p:spPr bwMode="auto">
                <a:xfrm>
                  <a:off x="2152650" y="2922587"/>
                  <a:ext cx="517525" cy="128587"/>
                </a:xfrm>
                <a:custGeom>
                  <a:avLst/>
                  <a:gdLst>
                    <a:gd name="T0" fmla="*/ 0 w 138"/>
                    <a:gd name="T1" fmla="*/ 0 h 34"/>
                    <a:gd name="T2" fmla="*/ 69 w 138"/>
                    <a:gd name="T3" fmla="*/ 34 h 34"/>
                    <a:gd name="T4" fmla="*/ 138 w 138"/>
                    <a:gd name="T5" fmla="*/ 0 h 34"/>
                    <a:gd name="T6" fmla="*/ 0 w 138"/>
                    <a:gd name="T7" fmla="*/ 0 h 34"/>
                    <a:gd name="T8" fmla="*/ 0 w 138"/>
                    <a:gd name="T9" fmla="*/ 0 h 34"/>
                  </a:gdLst>
                  <a:ahLst/>
                  <a:cxnLst>
                    <a:cxn ang="0">
                      <a:pos x="T0" y="T1"/>
                    </a:cxn>
                    <a:cxn ang="0">
                      <a:pos x="T2" y="T3"/>
                    </a:cxn>
                    <a:cxn ang="0">
                      <a:pos x="T4" y="T5"/>
                    </a:cxn>
                    <a:cxn ang="0">
                      <a:pos x="T6" y="T7"/>
                    </a:cxn>
                    <a:cxn ang="0">
                      <a:pos x="T8" y="T9"/>
                    </a:cxn>
                  </a:cxnLst>
                  <a:rect l="0" t="0" r="r" b="b"/>
                  <a:pathLst>
                    <a:path w="138" h="34">
                      <a:moveTo>
                        <a:pt x="0" y="0"/>
                      </a:moveTo>
                      <a:cubicBezTo>
                        <a:pt x="16" y="21"/>
                        <a:pt x="41" y="34"/>
                        <a:pt x="69" y="34"/>
                      </a:cubicBezTo>
                      <a:cubicBezTo>
                        <a:pt x="97" y="34"/>
                        <a:pt x="122" y="21"/>
                        <a:pt x="138" y="0"/>
                      </a:cubicBezTo>
                      <a:cubicBezTo>
                        <a:pt x="0" y="0"/>
                        <a:pt x="0" y="0"/>
                        <a:pt x="0" y="0"/>
                      </a:cubicBezTo>
                      <a:cubicBezTo>
                        <a:pt x="0" y="0"/>
                        <a:pt x="0" y="0"/>
                        <a:pt x="0"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Verdana"/>
                    <a:ea typeface="+mn-ea"/>
                    <a:cs typeface="+mn-cs"/>
                  </a:endParaRPr>
                </a:p>
              </p:txBody>
            </p:sp>
            <p:sp>
              <p:nvSpPr>
                <p:cNvPr id="418" name="Freeform 111">
                  <a:extLst>
                    <a:ext uri="{FF2B5EF4-FFF2-40B4-BE49-F238E27FC236}">
                      <a16:creationId xmlns:a16="http://schemas.microsoft.com/office/drawing/2014/main" id="{FB5375B5-4C51-484E-BAD9-557D3AF3D0E9}"/>
                    </a:ext>
                  </a:extLst>
                </p:cNvPr>
                <p:cNvSpPr>
                  <a:spLocks/>
                </p:cNvSpPr>
                <p:nvPr/>
              </p:nvSpPr>
              <p:spPr bwMode="auto">
                <a:xfrm>
                  <a:off x="2328863" y="2584450"/>
                  <a:ext cx="165100" cy="79375"/>
                </a:xfrm>
                <a:custGeom>
                  <a:avLst/>
                  <a:gdLst>
                    <a:gd name="T0" fmla="*/ 40 w 44"/>
                    <a:gd name="T1" fmla="*/ 11 h 21"/>
                    <a:gd name="T2" fmla="*/ 44 w 44"/>
                    <a:gd name="T3" fmla="*/ 21 h 21"/>
                    <a:gd name="T4" fmla="*/ 0 w 44"/>
                    <a:gd name="T5" fmla="*/ 17 h 21"/>
                    <a:gd name="T6" fmla="*/ 2 w 44"/>
                    <a:gd name="T7" fmla="*/ 11 h 21"/>
                    <a:gd name="T8" fmla="*/ 0 w 44"/>
                    <a:gd name="T9" fmla="*/ 4 h 21"/>
                    <a:gd name="T10" fmla="*/ 44 w 44"/>
                    <a:gd name="T11" fmla="*/ 0 h 21"/>
                    <a:gd name="T12" fmla="*/ 40 w 44"/>
                    <a:gd name="T13" fmla="*/ 11 h 21"/>
                  </a:gdLst>
                  <a:ahLst/>
                  <a:cxnLst>
                    <a:cxn ang="0">
                      <a:pos x="T0" y="T1"/>
                    </a:cxn>
                    <a:cxn ang="0">
                      <a:pos x="T2" y="T3"/>
                    </a:cxn>
                    <a:cxn ang="0">
                      <a:pos x="T4" y="T5"/>
                    </a:cxn>
                    <a:cxn ang="0">
                      <a:pos x="T6" y="T7"/>
                    </a:cxn>
                    <a:cxn ang="0">
                      <a:pos x="T8" y="T9"/>
                    </a:cxn>
                    <a:cxn ang="0">
                      <a:pos x="T10" y="T11"/>
                    </a:cxn>
                    <a:cxn ang="0">
                      <a:pos x="T12" y="T13"/>
                    </a:cxn>
                  </a:cxnLst>
                  <a:rect l="0" t="0" r="r" b="b"/>
                  <a:pathLst>
                    <a:path w="44" h="21">
                      <a:moveTo>
                        <a:pt x="40" y="11"/>
                      </a:moveTo>
                      <a:cubicBezTo>
                        <a:pt x="40" y="15"/>
                        <a:pt x="41" y="18"/>
                        <a:pt x="44" y="21"/>
                      </a:cubicBezTo>
                      <a:cubicBezTo>
                        <a:pt x="0" y="17"/>
                        <a:pt x="0" y="17"/>
                        <a:pt x="0" y="17"/>
                      </a:cubicBezTo>
                      <a:cubicBezTo>
                        <a:pt x="1" y="15"/>
                        <a:pt x="2" y="13"/>
                        <a:pt x="2" y="11"/>
                      </a:cubicBezTo>
                      <a:cubicBezTo>
                        <a:pt x="2" y="8"/>
                        <a:pt x="1" y="6"/>
                        <a:pt x="0" y="4"/>
                      </a:cubicBezTo>
                      <a:cubicBezTo>
                        <a:pt x="44" y="0"/>
                        <a:pt x="44" y="0"/>
                        <a:pt x="44" y="0"/>
                      </a:cubicBezTo>
                      <a:cubicBezTo>
                        <a:pt x="42" y="3"/>
                        <a:pt x="40" y="7"/>
                        <a:pt x="40" y="11"/>
                      </a:cubicBezTo>
                      <a:close/>
                    </a:path>
                  </a:pathLst>
                </a:custGeom>
                <a:solidFill>
                  <a:srgbClr val="16AB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Verdana"/>
                    <a:ea typeface="+mn-ea"/>
                    <a:cs typeface="+mn-cs"/>
                  </a:endParaRPr>
                </a:p>
              </p:txBody>
            </p:sp>
            <p:sp>
              <p:nvSpPr>
                <p:cNvPr id="419" name="Freeform 112">
                  <a:extLst>
                    <a:ext uri="{FF2B5EF4-FFF2-40B4-BE49-F238E27FC236}">
                      <a16:creationId xmlns:a16="http://schemas.microsoft.com/office/drawing/2014/main" id="{4EFBED26-857C-45E8-B1B4-7EEFCAD9A3F5}"/>
                    </a:ext>
                  </a:extLst>
                </p:cNvPr>
                <p:cNvSpPr>
                  <a:spLocks/>
                </p:cNvSpPr>
                <p:nvPr/>
              </p:nvSpPr>
              <p:spPr bwMode="auto">
                <a:xfrm>
                  <a:off x="2441575" y="2892425"/>
                  <a:ext cx="182563" cy="30162"/>
                </a:xfrm>
                <a:custGeom>
                  <a:avLst/>
                  <a:gdLst>
                    <a:gd name="T0" fmla="*/ 0 w 49"/>
                    <a:gd name="T1" fmla="*/ 4 h 8"/>
                    <a:gd name="T2" fmla="*/ 0 w 49"/>
                    <a:gd name="T3" fmla="*/ 8 h 8"/>
                    <a:gd name="T4" fmla="*/ 49 w 49"/>
                    <a:gd name="T5" fmla="*/ 8 h 8"/>
                    <a:gd name="T6" fmla="*/ 49 w 49"/>
                    <a:gd name="T7" fmla="*/ 4 h 8"/>
                    <a:gd name="T8" fmla="*/ 45 w 49"/>
                    <a:gd name="T9" fmla="*/ 0 h 8"/>
                    <a:gd name="T10" fmla="*/ 4 w 49"/>
                    <a:gd name="T11" fmla="*/ 0 h 8"/>
                    <a:gd name="T12" fmla="*/ 0 w 49"/>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49" h="8">
                      <a:moveTo>
                        <a:pt x="0" y="4"/>
                      </a:moveTo>
                      <a:cubicBezTo>
                        <a:pt x="0" y="8"/>
                        <a:pt x="0" y="8"/>
                        <a:pt x="0" y="8"/>
                      </a:cubicBezTo>
                      <a:cubicBezTo>
                        <a:pt x="49" y="8"/>
                        <a:pt x="49" y="8"/>
                        <a:pt x="49" y="8"/>
                      </a:cubicBezTo>
                      <a:cubicBezTo>
                        <a:pt x="49" y="4"/>
                        <a:pt x="49" y="4"/>
                        <a:pt x="49" y="4"/>
                      </a:cubicBezTo>
                      <a:cubicBezTo>
                        <a:pt x="49" y="2"/>
                        <a:pt x="47" y="0"/>
                        <a:pt x="45" y="0"/>
                      </a:cubicBezTo>
                      <a:cubicBezTo>
                        <a:pt x="4" y="0"/>
                        <a:pt x="4" y="0"/>
                        <a:pt x="4" y="0"/>
                      </a:cubicBezTo>
                      <a:cubicBezTo>
                        <a:pt x="2" y="0"/>
                        <a:pt x="0" y="2"/>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Verdana"/>
                    <a:ea typeface="+mn-ea"/>
                    <a:cs typeface="+mn-cs"/>
                  </a:endParaRPr>
                </a:p>
              </p:txBody>
            </p:sp>
            <p:sp>
              <p:nvSpPr>
                <p:cNvPr id="420" name="Freeform 113">
                  <a:extLst>
                    <a:ext uri="{FF2B5EF4-FFF2-40B4-BE49-F238E27FC236}">
                      <a16:creationId xmlns:a16="http://schemas.microsoft.com/office/drawing/2014/main" id="{B7585570-059B-4DBD-8DA8-8A575C95D287}"/>
                    </a:ext>
                  </a:extLst>
                </p:cNvPr>
                <p:cNvSpPr>
                  <a:spLocks/>
                </p:cNvSpPr>
                <p:nvPr/>
              </p:nvSpPr>
              <p:spPr bwMode="auto">
                <a:xfrm>
                  <a:off x="2474913" y="2671763"/>
                  <a:ext cx="120650" cy="220662"/>
                </a:xfrm>
                <a:custGeom>
                  <a:avLst/>
                  <a:gdLst>
                    <a:gd name="T0" fmla="*/ 32 w 32"/>
                    <a:gd name="T1" fmla="*/ 59 h 59"/>
                    <a:gd name="T2" fmla="*/ 0 w 32"/>
                    <a:gd name="T3" fmla="*/ 59 h 59"/>
                    <a:gd name="T4" fmla="*/ 7 w 32"/>
                    <a:gd name="T5" fmla="*/ 0 h 59"/>
                    <a:gd name="T6" fmla="*/ 16 w 32"/>
                    <a:gd name="T7" fmla="*/ 3 h 59"/>
                    <a:gd name="T8" fmla="*/ 24 w 32"/>
                    <a:gd name="T9" fmla="*/ 0 h 59"/>
                    <a:gd name="T10" fmla="*/ 32 w 32"/>
                    <a:gd name="T11" fmla="*/ 59 h 59"/>
                    <a:gd name="T12" fmla="*/ 32 w 32"/>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32" h="59">
                      <a:moveTo>
                        <a:pt x="32" y="59"/>
                      </a:moveTo>
                      <a:cubicBezTo>
                        <a:pt x="0" y="59"/>
                        <a:pt x="0" y="59"/>
                        <a:pt x="0" y="59"/>
                      </a:cubicBezTo>
                      <a:cubicBezTo>
                        <a:pt x="7" y="0"/>
                        <a:pt x="7" y="0"/>
                        <a:pt x="7" y="0"/>
                      </a:cubicBezTo>
                      <a:cubicBezTo>
                        <a:pt x="10" y="2"/>
                        <a:pt x="13" y="3"/>
                        <a:pt x="16" y="3"/>
                      </a:cubicBezTo>
                      <a:cubicBezTo>
                        <a:pt x="19" y="3"/>
                        <a:pt x="22" y="2"/>
                        <a:pt x="24" y="0"/>
                      </a:cubicBezTo>
                      <a:cubicBezTo>
                        <a:pt x="32" y="59"/>
                        <a:pt x="32" y="59"/>
                        <a:pt x="32" y="59"/>
                      </a:cubicBezTo>
                      <a:cubicBezTo>
                        <a:pt x="32" y="59"/>
                        <a:pt x="32" y="59"/>
                        <a:pt x="32" y="59"/>
                      </a:cubicBezTo>
                      <a:close/>
                    </a:path>
                  </a:pathLst>
                </a:custGeom>
                <a:solidFill>
                  <a:srgbClr val="16AB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Verdana"/>
                    <a:ea typeface="+mn-ea"/>
                    <a:cs typeface="+mn-cs"/>
                  </a:endParaRPr>
                </a:p>
              </p:txBody>
            </p:sp>
            <p:sp>
              <p:nvSpPr>
                <p:cNvPr id="421" name="Oval 114">
                  <a:extLst>
                    <a:ext uri="{FF2B5EF4-FFF2-40B4-BE49-F238E27FC236}">
                      <a16:creationId xmlns:a16="http://schemas.microsoft.com/office/drawing/2014/main" id="{846D317A-82C4-4146-BFBC-4252976ABEE7}"/>
                    </a:ext>
                  </a:extLst>
                </p:cNvPr>
                <p:cNvSpPr>
                  <a:spLocks noChangeArrowheads="1"/>
                </p:cNvSpPr>
                <p:nvPr/>
              </p:nvSpPr>
              <p:spPr bwMode="auto">
                <a:xfrm>
                  <a:off x="2478088" y="2565400"/>
                  <a:ext cx="112713" cy="1174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Verdana"/>
                    <a:ea typeface="+mn-ea"/>
                    <a:cs typeface="+mn-cs"/>
                  </a:endParaRPr>
                </a:p>
              </p:txBody>
            </p:sp>
            <p:sp>
              <p:nvSpPr>
                <p:cNvPr id="422" name="Oval 115">
                  <a:extLst>
                    <a:ext uri="{FF2B5EF4-FFF2-40B4-BE49-F238E27FC236}">
                      <a16:creationId xmlns:a16="http://schemas.microsoft.com/office/drawing/2014/main" id="{A3194699-1F48-443D-9179-0CD29508A363}"/>
                    </a:ext>
                  </a:extLst>
                </p:cNvPr>
                <p:cNvSpPr>
                  <a:spLocks noChangeArrowheads="1"/>
                </p:cNvSpPr>
                <p:nvPr/>
              </p:nvSpPr>
              <p:spPr bwMode="auto">
                <a:xfrm>
                  <a:off x="2508250" y="2600325"/>
                  <a:ext cx="52388" cy="47625"/>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Verdana"/>
                    <a:ea typeface="+mn-ea"/>
                    <a:cs typeface="+mn-cs"/>
                  </a:endParaRPr>
                </a:p>
              </p:txBody>
            </p:sp>
            <p:sp>
              <p:nvSpPr>
                <p:cNvPr id="423" name="Freeform 116">
                  <a:extLst>
                    <a:ext uri="{FF2B5EF4-FFF2-40B4-BE49-F238E27FC236}">
                      <a16:creationId xmlns:a16="http://schemas.microsoft.com/office/drawing/2014/main" id="{C4C7B1A1-5F73-4757-8C04-71D7483B42EB}"/>
                    </a:ext>
                  </a:extLst>
                </p:cNvPr>
                <p:cNvSpPr>
                  <a:spLocks/>
                </p:cNvSpPr>
                <p:nvPr/>
              </p:nvSpPr>
              <p:spPr bwMode="auto">
                <a:xfrm>
                  <a:off x="2193925" y="2701925"/>
                  <a:ext cx="69850" cy="74612"/>
                </a:xfrm>
                <a:custGeom>
                  <a:avLst/>
                  <a:gdLst>
                    <a:gd name="T0" fmla="*/ 19 w 19"/>
                    <a:gd name="T1" fmla="*/ 10 h 20"/>
                    <a:gd name="T2" fmla="*/ 17 w 19"/>
                    <a:gd name="T3" fmla="*/ 4 h 20"/>
                    <a:gd name="T4" fmla="*/ 17 w 19"/>
                    <a:gd name="T5" fmla="*/ 3 h 20"/>
                    <a:gd name="T6" fmla="*/ 10 w 19"/>
                    <a:gd name="T7" fmla="*/ 0 h 20"/>
                    <a:gd name="T8" fmla="*/ 10 w 19"/>
                    <a:gd name="T9" fmla="*/ 0 h 20"/>
                    <a:gd name="T10" fmla="*/ 3 w 19"/>
                    <a:gd name="T11" fmla="*/ 2 h 20"/>
                    <a:gd name="T12" fmla="*/ 2 w 19"/>
                    <a:gd name="T13" fmla="*/ 3 h 20"/>
                    <a:gd name="T14" fmla="*/ 1 w 19"/>
                    <a:gd name="T15" fmla="*/ 15 h 20"/>
                    <a:gd name="T16" fmla="*/ 1 w 19"/>
                    <a:gd name="T17" fmla="*/ 16 h 20"/>
                    <a:gd name="T18" fmla="*/ 2 w 19"/>
                    <a:gd name="T19" fmla="*/ 17 h 20"/>
                    <a:gd name="T20" fmla="*/ 4 w 19"/>
                    <a:gd name="T21" fmla="*/ 17 h 20"/>
                    <a:gd name="T22" fmla="*/ 4 w 19"/>
                    <a:gd name="T23" fmla="*/ 15 h 20"/>
                    <a:gd name="T24" fmla="*/ 3 w 19"/>
                    <a:gd name="T25" fmla="*/ 15 h 20"/>
                    <a:gd name="T26" fmla="*/ 5 w 19"/>
                    <a:gd name="T27" fmla="*/ 4 h 20"/>
                    <a:gd name="T28" fmla="*/ 10 w 19"/>
                    <a:gd name="T29" fmla="*/ 2 h 20"/>
                    <a:gd name="T30" fmla="*/ 15 w 19"/>
                    <a:gd name="T31" fmla="*/ 5 h 20"/>
                    <a:gd name="T32" fmla="*/ 17 w 19"/>
                    <a:gd name="T33" fmla="*/ 10 h 20"/>
                    <a:gd name="T34" fmla="*/ 8 w 19"/>
                    <a:gd name="T35" fmla="*/ 18 h 20"/>
                    <a:gd name="T36" fmla="*/ 8 w 19"/>
                    <a:gd name="T37" fmla="*/ 17 h 20"/>
                    <a:gd name="T38" fmla="*/ 6 w 19"/>
                    <a:gd name="T39" fmla="*/ 18 h 20"/>
                    <a:gd name="T40" fmla="*/ 6 w 19"/>
                    <a:gd name="T41" fmla="*/ 19 h 20"/>
                    <a:gd name="T42" fmla="*/ 8 w 19"/>
                    <a:gd name="T43" fmla="*/ 20 h 20"/>
                    <a:gd name="T44" fmla="*/ 9 w 19"/>
                    <a:gd name="T45" fmla="*/ 20 h 20"/>
                    <a:gd name="T46" fmla="*/ 19 w 19"/>
                    <a:gd name="T47" fmla="*/ 12 h 20"/>
                    <a:gd name="T48" fmla="*/ 19 w 19"/>
                    <a:gd name="T49"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0">
                      <a:moveTo>
                        <a:pt x="19" y="10"/>
                      </a:moveTo>
                      <a:cubicBezTo>
                        <a:pt x="17" y="4"/>
                        <a:pt x="17" y="4"/>
                        <a:pt x="17" y="4"/>
                      </a:cubicBezTo>
                      <a:cubicBezTo>
                        <a:pt x="17" y="4"/>
                        <a:pt x="17" y="3"/>
                        <a:pt x="17" y="3"/>
                      </a:cubicBezTo>
                      <a:cubicBezTo>
                        <a:pt x="10" y="0"/>
                        <a:pt x="10" y="0"/>
                        <a:pt x="10" y="0"/>
                      </a:cubicBezTo>
                      <a:cubicBezTo>
                        <a:pt x="10" y="0"/>
                        <a:pt x="10" y="0"/>
                        <a:pt x="10" y="0"/>
                      </a:cubicBezTo>
                      <a:cubicBezTo>
                        <a:pt x="3" y="2"/>
                        <a:pt x="3" y="2"/>
                        <a:pt x="3" y="2"/>
                      </a:cubicBezTo>
                      <a:cubicBezTo>
                        <a:pt x="3" y="2"/>
                        <a:pt x="3" y="2"/>
                        <a:pt x="2" y="3"/>
                      </a:cubicBezTo>
                      <a:cubicBezTo>
                        <a:pt x="1" y="15"/>
                        <a:pt x="1" y="15"/>
                        <a:pt x="1" y="15"/>
                      </a:cubicBezTo>
                      <a:cubicBezTo>
                        <a:pt x="0" y="16"/>
                        <a:pt x="1" y="16"/>
                        <a:pt x="1" y="16"/>
                      </a:cubicBezTo>
                      <a:cubicBezTo>
                        <a:pt x="2" y="17"/>
                        <a:pt x="2" y="17"/>
                        <a:pt x="2" y="17"/>
                      </a:cubicBezTo>
                      <a:cubicBezTo>
                        <a:pt x="3" y="17"/>
                        <a:pt x="4" y="17"/>
                        <a:pt x="4" y="17"/>
                      </a:cubicBezTo>
                      <a:cubicBezTo>
                        <a:pt x="4" y="16"/>
                        <a:pt x="4" y="16"/>
                        <a:pt x="4" y="15"/>
                      </a:cubicBezTo>
                      <a:cubicBezTo>
                        <a:pt x="3" y="15"/>
                        <a:pt x="3" y="15"/>
                        <a:pt x="3" y="15"/>
                      </a:cubicBezTo>
                      <a:cubicBezTo>
                        <a:pt x="5" y="4"/>
                        <a:pt x="5" y="4"/>
                        <a:pt x="5" y="4"/>
                      </a:cubicBezTo>
                      <a:cubicBezTo>
                        <a:pt x="10" y="2"/>
                        <a:pt x="10" y="2"/>
                        <a:pt x="10" y="2"/>
                      </a:cubicBezTo>
                      <a:cubicBezTo>
                        <a:pt x="15" y="5"/>
                        <a:pt x="15" y="5"/>
                        <a:pt x="15" y="5"/>
                      </a:cubicBezTo>
                      <a:cubicBezTo>
                        <a:pt x="17" y="10"/>
                        <a:pt x="17" y="10"/>
                        <a:pt x="17" y="10"/>
                      </a:cubicBezTo>
                      <a:cubicBezTo>
                        <a:pt x="8" y="18"/>
                        <a:pt x="8" y="18"/>
                        <a:pt x="8" y="18"/>
                      </a:cubicBezTo>
                      <a:cubicBezTo>
                        <a:pt x="8" y="17"/>
                        <a:pt x="8" y="17"/>
                        <a:pt x="8" y="17"/>
                      </a:cubicBezTo>
                      <a:cubicBezTo>
                        <a:pt x="7" y="17"/>
                        <a:pt x="6" y="17"/>
                        <a:pt x="6" y="18"/>
                      </a:cubicBezTo>
                      <a:cubicBezTo>
                        <a:pt x="6" y="18"/>
                        <a:pt x="6" y="19"/>
                        <a:pt x="6" y="19"/>
                      </a:cubicBezTo>
                      <a:cubicBezTo>
                        <a:pt x="8" y="20"/>
                        <a:pt x="8" y="20"/>
                        <a:pt x="8" y="20"/>
                      </a:cubicBezTo>
                      <a:cubicBezTo>
                        <a:pt x="8" y="20"/>
                        <a:pt x="9" y="20"/>
                        <a:pt x="9" y="20"/>
                      </a:cubicBezTo>
                      <a:cubicBezTo>
                        <a:pt x="19" y="12"/>
                        <a:pt x="19" y="12"/>
                        <a:pt x="19" y="12"/>
                      </a:cubicBezTo>
                      <a:cubicBezTo>
                        <a:pt x="19" y="11"/>
                        <a:pt x="19" y="11"/>
                        <a:pt x="19" y="10"/>
                      </a:cubicBezTo>
                      <a:close/>
                    </a:path>
                  </a:pathLst>
                </a:custGeom>
                <a:solidFill>
                  <a:srgbClr val="E5E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Verdana"/>
                    <a:ea typeface="+mn-ea"/>
                    <a:cs typeface="+mn-cs"/>
                  </a:endParaRPr>
                </a:p>
              </p:txBody>
            </p:sp>
            <p:sp>
              <p:nvSpPr>
                <p:cNvPr id="424" name="Freeform 117">
                  <a:extLst>
                    <a:ext uri="{FF2B5EF4-FFF2-40B4-BE49-F238E27FC236}">
                      <a16:creationId xmlns:a16="http://schemas.microsoft.com/office/drawing/2014/main" id="{27BB83E3-C365-467F-926A-95E6385510BA}"/>
                    </a:ext>
                  </a:extLst>
                </p:cNvPr>
                <p:cNvSpPr>
                  <a:spLocks/>
                </p:cNvSpPr>
                <p:nvPr/>
              </p:nvSpPr>
              <p:spPr bwMode="auto">
                <a:xfrm>
                  <a:off x="2241550" y="2652713"/>
                  <a:ext cx="41275" cy="44450"/>
                </a:xfrm>
                <a:custGeom>
                  <a:avLst/>
                  <a:gdLst>
                    <a:gd name="T0" fmla="*/ 11 w 11"/>
                    <a:gd name="T1" fmla="*/ 5 h 12"/>
                    <a:gd name="T2" fmla="*/ 6 w 11"/>
                    <a:gd name="T3" fmla="*/ 12 h 12"/>
                    <a:gd name="T4" fmla="*/ 4 w 11"/>
                    <a:gd name="T5" fmla="*/ 8 h 12"/>
                    <a:gd name="T6" fmla="*/ 0 w 11"/>
                    <a:gd name="T7" fmla="*/ 8 h 12"/>
                    <a:gd name="T8" fmla="*/ 2 w 11"/>
                    <a:gd name="T9" fmla="*/ 0 h 12"/>
                    <a:gd name="T10" fmla="*/ 11 w 11"/>
                    <a:gd name="T11" fmla="*/ 5 h 12"/>
                  </a:gdLst>
                  <a:ahLst/>
                  <a:cxnLst>
                    <a:cxn ang="0">
                      <a:pos x="T0" y="T1"/>
                    </a:cxn>
                    <a:cxn ang="0">
                      <a:pos x="T2" y="T3"/>
                    </a:cxn>
                    <a:cxn ang="0">
                      <a:pos x="T4" y="T5"/>
                    </a:cxn>
                    <a:cxn ang="0">
                      <a:pos x="T6" y="T7"/>
                    </a:cxn>
                    <a:cxn ang="0">
                      <a:pos x="T8" y="T9"/>
                    </a:cxn>
                    <a:cxn ang="0">
                      <a:pos x="T10" y="T11"/>
                    </a:cxn>
                  </a:cxnLst>
                  <a:rect l="0" t="0" r="r" b="b"/>
                  <a:pathLst>
                    <a:path w="11" h="12">
                      <a:moveTo>
                        <a:pt x="11" y="5"/>
                      </a:moveTo>
                      <a:cubicBezTo>
                        <a:pt x="6" y="12"/>
                        <a:pt x="6" y="12"/>
                        <a:pt x="6" y="12"/>
                      </a:cubicBezTo>
                      <a:cubicBezTo>
                        <a:pt x="6" y="10"/>
                        <a:pt x="5" y="9"/>
                        <a:pt x="4" y="8"/>
                      </a:cubicBezTo>
                      <a:cubicBezTo>
                        <a:pt x="2" y="8"/>
                        <a:pt x="1" y="8"/>
                        <a:pt x="0" y="8"/>
                      </a:cubicBezTo>
                      <a:cubicBezTo>
                        <a:pt x="2" y="0"/>
                        <a:pt x="2" y="0"/>
                        <a:pt x="2" y="0"/>
                      </a:cubicBezTo>
                      <a:cubicBezTo>
                        <a:pt x="5" y="3"/>
                        <a:pt x="8" y="5"/>
                        <a:pt x="11" y="5"/>
                      </a:cubicBezTo>
                      <a:close/>
                    </a:path>
                  </a:pathLst>
                </a:custGeom>
                <a:solidFill>
                  <a:srgbClr val="16AB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Verdana"/>
                    <a:ea typeface="+mn-ea"/>
                    <a:cs typeface="+mn-cs"/>
                  </a:endParaRPr>
                </a:p>
              </p:txBody>
            </p:sp>
            <p:sp>
              <p:nvSpPr>
                <p:cNvPr id="425" name="Oval 118">
                  <a:extLst>
                    <a:ext uri="{FF2B5EF4-FFF2-40B4-BE49-F238E27FC236}">
                      <a16:creationId xmlns:a16="http://schemas.microsoft.com/office/drawing/2014/main" id="{3C11484B-7DAE-45DB-BEEA-A76E39BC35B3}"/>
                    </a:ext>
                  </a:extLst>
                </p:cNvPr>
                <p:cNvSpPr>
                  <a:spLocks noChangeArrowheads="1"/>
                </p:cNvSpPr>
                <p:nvPr/>
              </p:nvSpPr>
              <p:spPr bwMode="auto">
                <a:xfrm>
                  <a:off x="2227263" y="2682875"/>
                  <a:ext cx="41275" cy="41275"/>
                </a:xfrm>
                <a:prstGeom prst="ellipse">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Verdana"/>
                    <a:ea typeface="+mn-ea"/>
                    <a:cs typeface="+mn-cs"/>
                  </a:endParaRPr>
                </a:p>
              </p:txBody>
            </p:sp>
            <p:sp>
              <p:nvSpPr>
                <p:cNvPr id="426" name="Oval 119">
                  <a:extLst>
                    <a:ext uri="{FF2B5EF4-FFF2-40B4-BE49-F238E27FC236}">
                      <a16:creationId xmlns:a16="http://schemas.microsoft.com/office/drawing/2014/main" id="{84DDE5C6-E56D-47AA-89AA-AB896CFFFD9F}"/>
                    </a:ext>
                  </a:extLst>
                </p:cNvPr>
                <p:cNvSpPr>
                  <a:spLocks noChangeArrowheads="1"/>
                </p:cNvSpPr>
                <p:nvPr/>
              </p:nvSpPr>
              <p:spPr bwMode="auto">
                <a:xfrm>
                  <a:off x="2241550" y="2576513"/>
                  <a:ext cx="93663" cy="952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Verdana"/>
                    <a:ea typeface="+mn-ea"/>
                    <a:cs typeface="+mn-cs"/>
                  </a:endParaRPr>
                </a:p>
              </p:txBody>
            </p:sp>
            <p:sp>
              <p:nvSpPr>
                <p:cNvPr id="427" name="Oval 120">
                  <a:extLst>
                    <a:ext uri="{FF2B5EF4-FFF2-40B4-BE49-F238E27FC236}">
                      <a16:creationId xmlns:a16="http://schemas.microsoft.com/office/drawing/2014/main" id="{A8045C20-9AE0-4928-88B7-B672A69C6DC1}"/>
                    </a:ext>
                  </a:extLst>
                </p:cNvPr>
                <p:cNvSpPr>
                  <a:spLocks noChangeArrowheads="1"/>
                </p:cNvSpPr>
                <p:nvPr/>
              </p:nvSpPr>
              <p:spPr bwMode="auto">
                <a:xfrm>
                  <a:off x="2268538" y="2603500"/>
                  <a:ext cx="41275" cy="41275"/>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Verdana"/>
                    <a:ea typeface="+mn-ea"/>
                    <a:cs typeface="+mn-cs"/>
                  </a:endParaRPr>
                </a:p>
              </p:txBody>
            </p:sp>
          </p:grpSp>
        </p:grpSp>
      </p:grpSp>
      <p:sp>
        <p:nvSpPr>
          <p:cNvPr id="428" name="TextBox 427">
            <a:extLst>
              <a:ext uri="{FF2B5EF4-FFF2-40B4-BE49-F238E27FC236}">
                <a16:creationId xmlns:a16="http://schemas.microsoft.com/office/drawing/2014/main" id="{DB844B51-198C-4E61-8F96-7F3AB051EB7E}"/>
              </a:ext>
            </a:extLst>
          </p:cNvPr>
          <p:cNvSpPr txBox="1"/>
          <p:nvPr/>
        </p:nvSpPr>
        <p:spPr>
          <a:xfrm>
            <a:off x="3446945" y="3111005"/>
            <a:ext cx="2498758" cy="622795"/>
          </a:xfrm>
          <a:prstGeom prst="round2DiagRect">
            <a:avLst/>
          </a:prstGeom>
          <a:solidFill>
            <a:srgbClr val="009AD7"/>
          </a:solidFill>
          <a:ln>
            <a:noFill/>
          </a:ln>
        </p:spPr>
        <p:txBody>
          <a:bodyPr wrap="square" lIns="121920" bIns="121920" rtlCol="0" anchor="b" anchorCtr="1">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Verdana"/>
                <a:ea typeface="Verdana" panose="020B0604030504040204" pitchFamily="34" charset="0"/>
                <a:cs typeface="Verdana" panose="020B0604030504040204" pitchFamily="34" charset="0"/>
              </a:rPr>
              <a:t>Performance Engineering </a:t>
            </a:r>
          </a:p>
        </p:txBody>
      </p:sp>
      <p:grpSp>
        <p:nvGrpSpPr>
          <p:cNvPr id="429" name="Group 428">
            <a:extLst>
              <a:ext uri="{FF2B5EF4-FFF2-40B4-BE49-F238E27FC236}">
                <a16:creationId xmlns:a16="http://schemas.microsoft.com/office/drawing/2014/main" id="{999FBC02-A5BC-4679-A556-BF1FB7868FA8}"/>
              </a:ext>
            </a:extLst>
          </p:cNvPr>
          <p:cNvGrpSpPr/>
          <p:nvPr/>
        </p:nvGrpSpPr>
        <p:grpSpPr>
          <a:xfrm>
            <a:off x="4343207" y="2622354"/>
            <a:ext cx="693613" cy="654248"/>
            <a:chOff x="4445496" y="5444235"/>
            <a:chExt cx="767620" cy="720000"/>
          </a:xfrm>
        </p:grpSpPr>
        <p:grpSp>
          <p:nvGrpSpPr>
            <p:cNvPr id="430" name="Groupe 306">
              <a:extLst>
                <a:ext uri="{FF2B5EF4-FFF2-40B4-BE49-F238E27FC236}">
                  <a16:creationId xmlns:a16="http://schemas.microsoft.com/office/drawing/2014/main" id="{68442E87-6ED0-466B-A2EF-AD29AA86EFA3}"/>
                </a:ext>
              </a:extLst>
            </p:cNvPr>
            <p:cNvGrpSpPr>
              <a:grpSpLocks noChangeAspect="1"/>
            </p:cNvGrpSpPr>
            <p:nvPr/>
          </p:nvGrpSpPr>
          <p:grpSpPr>
            <a:xfrm>
              <a:off x="4445496" y="5444235"/>
              <a:ext cx="767620" cy="720000"/>
              <a:chOff x="3751263" y="5300663"/>
              <a:chExt cx="869950" cy="815975"/>
            </a:xfrm>
          </p:grpSpPr>
          <p:sp>
            <p:nvSpPr>
              <p:cNvPr id="432" name="Freeform 142">
                <a:extLst>
                  <a:ext uri="{FF2B5EF4-FFF2-40B4-BE49-F238E27FC236}">
                    <a16:creationId xmlns:a16="http://schemas.microsoft.com/office/drawing/2014/main" id="{B01E1AEA-E28C-4691-AB04-3FC2EE379334}"/>
                  </a:ext>
                </a:extLst>
              </p:cNvPr>
              <p:cNvSpPr>
                <a:spLocks/>
              </p:cNvSpPr>
              <p:nvPr/>
            </p:nvSpPr>
            <p:spPr bwMode="auto">
              <a:xfrm>
                <a:off x="3751263" y="5300663"/>
                <a:ext cx="869950" cy="815975"/>
              </a:xfrm>
              <a:custGeom>
                <a:avLst/>
                <a:gdLst>
                  <a:gd name="T0" fmla="*/ 34 w 232"/>
                  <a:gd name="T1" fmla="*/ 170 h 217"/>
                  <a:gd name="T2" fmla="*/ 56 w 232"/>
                  <a:gd name="T3" fmla="*/ 33 h 217"/>
                  <a:gd name="T4" fmla="*/ 199 w 232"/>
                  <a:gd name="T5" fmla="*/ 53 h 217"/>
                  <a:gd name="T6" fmla="*/ 173 w 232"/>
                  <a:gd name="T7" fmla="*/ 185 h 217"/>
                  <a:gd name="T8" fmla="*/ 34 w 232"/>
                  <a:gd name="T9" fmla="*/ 170 h 217"/>
                </a:gdLst>
                <a:ahLst/>
                <a:cxnLst>
                  <a:cxn ang="0">
                    <a:pos x="T0" y="T1"/>
                  </a:cxn>
                  <a:cxn ang="0">
                    <a:pos x="T2" y="T3"/>
                  </a:cxn>
                  <a:cxn ang="0">
                    <a:pos x="T4" y="T5"/>
                  </a:cxn>
                  <a:cxn ang="0">
                    <a:pos x="T6" y="T7"/>
                  </a:cxn>
                  <a:cxn ang="0">
                    <a:pos x="T8" y="T9"/>
                  </a:cxn>
                </a:cxnLst>
                <a:rect l="0" t="0" r="r" b="b"/>
                <a:pathLst>
                  <a:path w="232" h="217">
                    <a:moveTo>
                      <a:pt x="34" y="170"/>
                    </a:moveTo>
                    <a:cubicBezTo>
                      <a:pt x="0" y="126"/>
                      <a:pt x="10" y="65"/>
                      <a:pt x="56" y="33"/>
                    </a:cubicBezTo>
                    <a:cubicBezTo>
                      <a:pt x="102" y="0"/>
                      <a:pt x="166" y="9"/>
                      <a:pt x="199" y="53"/>
                    </a:cubicBezTo>
                    <a:cubicBezTo>
                      <a:pt x="232" y="96"/>
                      <a:pt x="219" y="153"/>
                      <a:pt x="173" y="185"/>
                    </a:cubicBezTo>
                    <a:cubicBezTo>
                      <a:pt x="127" y="217"/>
                      <a:pt x="67" y="213"/>
                      <a:pt x="34" y="17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Verdana"/>
                  <a:ea typeface="+mn-ea"/>
                  <a:cs typeface="+mn-cs"/>
                </a:endParaRPr>
              </a:p>
            </p:txBody>
          </p:sp>
          <p:grpSp>
            <p:nvGrpSpPr>
              <p:cNvPr id="433" name="Groupe 305">
                <a:extLst>
                  <a:ext uri="{FF2B5EF4-FFF2-40B4-BE49-F238E27FC236}">
                    <a16:creationId xmlns:a16="http://schemas.microsoft.com/office/drawing/2014/main" id="{E1812092-77B6-4F76-B8D0-79FAC6ABF3F7}"/>
                  </a:ext>
                </a:extLst>
              </p:cNvPr>
              <p:cNvGrpSpPr/>
              <p:nvPr/>
            </p:nvGrpSpPr>
            <p:grpSpPr>
              <a:xfrm>
                <a:off x="4032251" y="5507038"/>
                <a:ext cx="315913" cy="420688"/>
                <a:chOff x="4032251" y="5507038"/>
                <a:chExt cx="315913" cy="420688"/>
              </a:xfrm>
            </p:grpSpPr>
            <p:sp>
              <p:nvSpPr>
                <p:cNvPr id="434" name="Freeform 143">
                  <a:extLst>
                    <a:ext uri="{FF2B5EF4-FFF2-40B4-BE49-F238E27FC236}">
                      <a16:creationId xmlns:a16="http://schemas.microsoft.com/office/drawing/2014/main" id="{2B0BC178-DE4D-4D08-B41C-032CCE8EBFB1}"/>
                    </a:ext>
                  </a:extLst>
                </p:cNvPr>
                <p:cNvSpPr>
                  <a:spLocks/>
                </p:cNvSpPr>
                <p:nvPr/>
              </p:nvSpPr>
              <p:spPr bwMode="auto">
                <a:xfrm>
                  <a:off x="4032251" y="5688013"/>
                  <a:ext cx="315913" cy="239713"/>
                </a:xfrm>
                <a:custGeom>
                  <a:avLst/>
                  <a:gdLst>
                    <a:gd name="T0" fmla="*/ 27 w 84"/>
                    <a:gd name="T1" fmla="*/ 4 h 64"/>
                    <a:gd name="T2" fmla="*/ 0 w 84"/>
                    <a:gd name="T3" fmla="*/ 42 h 64"/>
                    <a:gd name="T4" fmla="*/ 0 w 84"/>
                    <a:gd name="T5" fmla="*/ 57 h 64"/>
                    <a:gd name="T6" fmla="*/ 0 w 84"/>
                    <a:gd name="T7" fmla="*/ 59 h 64"/>
                    <a:gd name="T8" fmla="*/ 21 w 84"/>
                    <a:gd name="T9" fmla="*/ 62 h 64"/>
                    <a:gd name="T10" fmla="*/ 56 w 84"/>
                    <a:gd name="T11" fmla="*/ 63 h 64"/>
                    <a:gd name="T12" fmla="*/ 75 w 84"/>
                    <a:gd name="T13" fmla="*/ 57 h 64"/>
                    <a:gd name="T14" fmla="*/ 78 w 84"/>
                    <a:gd name="T15" fmla="*/ 25 h 64"/>
                    <a:gd name="T16" fmla="*/ 55 w 84"/>
                    <a:gd name="T17" fmla="*/ 3 h 64"/>
                    <a:gd name="T18" fmla="*/ 27 w 84"/>
                    <a:gd name="T19"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64">
                      <a:moveTo>
                        <a:pt x="27" y="4"/>
                      </a:moveTo>
                      <a:cubicBezTo>
                        <a:pt x="11" y="9"/>
                        <a:pt x="0" y="26"/>
                        <a:pt x="0" y="42"/>
                      </a:cubicBezTo>
                      <a:cubicBezTo>
                        <a:pt x="0" y="57"/>
                        <a:pt x="0" y="57"/>
                        <a:pt x="0" y="57"/>
                      </a:cubicBezTo>
                      <a:cubicBezTo>
                        <a:pt x="0" y="57"/>
                        <a:pt x="0" y="58"/>
                        <a:pt x="0" y="59"/>
                      </a:cubicBezTo>
                      <a:cubicBezTo>
                        <a:pt x="3" y="58"/>
                        <a:pt x="17" y="61"/>
                        <a:pt x="21" y="62"/>
                      </a:cubicBezTo>
                      <a:cubicBezTo>
                        <a:pt x="33" y="64"/>
                        <a:pt x="44" y="64"/>
                        <a:pt x="56" y="63"/>
                      </a:cubicBezTo>
                      <a:cubicBezTo>
                        <a:pt x="63" y="63"/>
                        <a:pt x="69" y="61"/>
                        <a:pt x="75" y="57"/>
                      </a:cubicBezTo>
                      <a:cubicBezTo>
                        <a:pt x="84" y="49"/>
                        <a:pt x="83" y="36"/>
                        <a:pt x="78" y="25"/>
                      </a:cubicBezTo>
                      <a:cubicBezTo>
                        <a:pt x="74" y="15"/>
                        <a:pt x="65" y="7"/>
                        <a:pt x="55" y="3"/>
                      </a:cubicBezTo>
                      <a:cubicBezTo>
                        <a:pt x="55" y="3"/>
                        <a:pt x="35" y="0"/>
                        <a:pt x="27" y="4"/>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Verdana"/>
                    <a:ea typeface="+mn-ea"/>
                    <a:cs typeface="+mn-cs"/>
                  </a:endParaRPr>
                </a:p>
              </p:txBody>
            </p:sp>
            <p:sp>
              <p:nvSpPr>
                <p:cNvPr id="435" name="Freeform 144">
                  <a:extLst>
                    <a:ext uri="{FF2B5EF4-FFF2-40B4-BE49-F238E27FC236}">
                      <a16:creationId xmlns:a16="http://schemas.microsoft.com/office/drawing/2014/main" id="{CF650060-DAF7-4C5E-BA1E-E998CAD83C56}"/>
                    </a:ext>
                  </a:extLst>
                </p:cNvPr>
                <p:cNvSpPr>
                  <a:spLocks/>
                </p:cNvSpPr>
                <p:nvPr/>
              </p:nvSpPr>
              <p:spPr bwMode="auto">
                <a:xfrm>
                  <a:off x="4100513" y="5507038"/>
                  <a:ext cx="168275" cy="207963"/>
                </a:xfrm>
                <a:custGeom>
                  <a:avLst/>
                  <a:gdLst>
                    <a:gd name="T0" fmla="*/ 45 w 45"/>
                    <a:gd name="T1" fmla="*/ 28 h 55"/>
                    <a:gd name="T2" fmla="*/ 22 w 45"/>
                    <a:gd name="T3" fmla="*/ 55 h 55"/>
                    <a:gd name="T4" fmla="*/ 0 w 45"/>
                    <a:gd name="T5" fmla="*/ 28 h 55"/>
                    <a:gd name="T6" fmla="*/ 22 w 45"/>
                    <a:gd name="T7" fmla="*/ 0 h 55"/>
                    <a:gd name="T8" fmla="*/ 45 w 45"/>
                    <a:gd name="T9" fmla="*/ 28 h 55"/>
                  </a:gdLst>
                  <a:ahLst/>
                  <a:cxnLst>
                    <a:cxn ang="0">
                      <a:pos x="T0" y="T1"/>
                    </a:cxn>
                    <a:cxn ang="0">
                      <a:pos x="T2" y="T3"/>
                    </a:cxn>
                    <a:cxn ang="0">
                      <a:pos x="T4" y="T5"/>
                    </a:cxn>
                    <a:cxn ang="0">
                      <a:pos x="T6" y="T7"/>
                    </a:cxn>
                    <a:cxn ang="0">
                      <a:pos x="T8" y="T9"/>
                    </a:cxn>
                  </a:cxnLst>
                  <a:rect l="0" t="0" r="r" b="b"/>
                  <a:pathLst>
                    <a:path w="45" h="55">
                      <a:moveTo>
                        <a:pt x="45" y="28"/>
                      </a:moveTo>
                      <a:cubicBezTo>
                        <a:pt x="45" y="43"/>
                        <a:pt x="35" y="55"/>
                        <a:pt x="22" y="55"/>
                      </a:cubicBezTo>
                      <a:cubicBezTo>
                        <a:pt x="11" y="55"/>
                        <a:pt x="0" y="43"/>
                        <a:pt x="0" y="28"/>
                      </a:cubicBezTo>
                      <a:cubicBezTo>
                        <a:pt x="0" y="13"/>
                        <a:pt x="10" y="0"/>
                        <a:pt x="22" y="0"/>
                      </a:cubicBezTo>
                      <a:cubicBezTo>
                        <a:pt x="34" y="0"/>
                        <a:pt x="45" y="13"/>
                        <a:pt x="45" y="28"/>
                      </a:cubicBezTo>
                      <a:close/>
                    </a:path>
                  </a:pathLst>
                </a:cu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Verdana"/>
                    <a:ea typeface="+mn-ea"/>
                    <a:cs typeface="+mn-cs"/>
                  </a:endParaRPr>
                </a:p>
              </p:txBody>
            </p:sp>
            <p:sp>
              <p:nvSpPr>
                <p:cNvPr id="436" name="Freeform 145">
                  <a:extLst>
                    <a:ext uri="{FF2B5EF4-FFF2-40B4-BE49-F238E27FC236}">
                      <a16:creationId xmlns:a16="http://schemas.microsoft.com/office/drawing/2014/main" id="{4220C3D2-DB43-4F6A-B555-92187FB35F06}"/>
                    </a:ext>
                  </a:extLst>
                </p:cNvPr>
                <p:cNvSpPr>
                  <a:spLocks/>
                </p:cNvSpPr>
                <p:nvPr/>
              </p:nvSpPr>
              <p:spPr bwMode="auto">
                <a:xfrm>
                  <a:off x="4164013" y="5729288"/>
                  <a:ext cx="38100" cy="33338"/>
                </a:xfrm>
                <a:custGeom>
                  <a:avLst/>
                  <a:gdLst>
                    <a:gd name="T0" fmla="*/ 10 w 10"/>
                    <a:gd name="T1" fmla="*/ 3 h 9"/>
                    <a:gd name="T2" fmla="*/ 5 w 10"/>
                    <a:gd name="T3" fmla="*/ 9 h 9"/>
                    <a:gd name="T4" fmla="*/ 0 w 10"/>
                    <a:gd name="T5" fmla="*/ 3 h 9"/>
                    <a:gd name="T6" fmla="*/ 5 w 10"/>
                    <a:gd name="T7" fmla="*/ 0 h 9"/>
                    <a:gd name="T8" fmla="*/ 10 w 10"/>
                    <a:gd name="T9" fmla="*/ 3 h 9"/>
                  </a:gdLst>
                  <a:ahLst/>
                  <a:cxnLst>
                    <a:cxn ang="0">
                      <a:pos x="T0" y="T1"/>
                    </a:cxn>
                    <a:cxn ang="0">
                      <a:pos x="T2" y="T3"/>
                    </a:cxn>
                    <a:cxn ang="0">
                      <a:pos x="T4" y="T5"/>
                    </a:cxn>
                    <a:cxn ang="0">
                      <a:pos x="T6" y="T7"/>
                    </a:cxn>
                    <a:cxn ang="0">
                      <a:pos x="T8" y="T9"/>
                    </a:cxn>
                  </a:cxnLst>
                  <a:rect l="0" t="0" r="r" b="b"/>
                  <a:pathLst>
                    <a:path w="10" h="9">
                      <a:moveTo>
                        <a:pt x="10" y="3"/>
                      </a:moveTo>
                      <a:cubicBezTo>
                        <a:pt x="10" y="6"/>
                        <a:pt x="8" y="9"/>
                        <a:pt x="5" y="9"/>
                      </a:cubicBezTo>
                      <a:cubicBezTo>
                        <a:pt x="3" y="9"/>
                        <a:pt x="0" y="6"/>
                        <a:pt x="0" y="3"/>
                      </a:cubicBezTo>
                      <a:cubicBezTo>
                        <a:pt x="0" y="1"/>
                        <a:pt x="2" y="0"/>
                        <a:pt x="5" y="0"/>
                      </a:cubicBezTo>
                      <a:cubicBezTo>
                        <a:pt x="8" y="0"/>
                        <a:pt x="10" y="1"/>
                        <a:pt x="10" y="3"/>
                      </a:cubicBezTo>
                      <a:close/>
                    </a:path>
                  </a:pathLst>
                </a:cu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Verdana"/>
                    <a:ea typeface="+mn-ea"/>
                    <a:cs typeface="+mn-cs"/>
                  </a:endParaRPr>
                </a:p>
              </p:txBody>
            </p:sp>
            <p:sp>
              <p:nvSpPr>
                <p:cNvPr id="437" name="Freeform 146">
                  <a:extLst>
                    <a:ext uri="{FF2B5EF4-FFF2-40B4-BE49-F238E27FC236}">
                      <a16:creationId xmlns:a16="http://schemas.microsoft.com/office/drawing/2014/main" id="{57F6B34D-11DD-4F83-B154-24D21B62F964}"/>
                    </a:ext>
                  </a:extLst>
                </p:cNvPr>
                <p:cNvSpPr>
                  <a:spLocks/>
                </p:cNvSpPr>
                <p:nvPr/>
              </p:nvSpPr>
              <p:spPr bwMode="auto">
                <a:xfrm>
                  <a:off x="4167188" y="5759451"/>
                  <a:ext cx="41275" cy="112713"/>
                </a:xfrm>
                <a:custGeom>
                  <a:avLst/>
                  <a:gdLst>
                    <a:gd name="T0" fmla="*/ 7 w 26"/>
                    <a:gd name="T1" fmla="*/ 0 h 71"/>
                    <a:gd name="T2" fmla="*/ 0 w 26"/>
                    <a:gd name="T3" fmla="*/ 54 h 71"/>
                    <a:gd name="T4" fmla="*/ 14 w 26"/>
                    <a:gd name="T5" fmla="*/ 71 h 71"/>
                    <a:gd name="T6" fmla="*/ 26 w 26"/>
                    <a:gd name="T7" fmla="*/ 54 h 71"/>
                    <a:gd name="T8" fmla="*/ 14 w 26"/>
                    <a:gd name="T9" fmla="*/ 0 h 71"/>
                    <a:gd name="T10" fmla="*/ 7 w 26"/>
                    <a:gd name="T11" fmla="*/ 0 h 71"/>
                  </a:gdLst>
                  <a:ahLst/>
                  <a:cxnLst>
                    <a:cxn ang="0">
                      <a:pos x="T0" y="T1"/>
                    </a:cxn>
                    <a:cxn ang="0">
                      <a:pos x="T2" y="T3"/>
                    </a:cxn>
                    <a:cxn ang="0">
                      <a:pos x="T4" y="T5"/>
                    </a:cxn>
                    <a:cxn ang="0">
                      <a:pos x="T6" y="T7"/>
                    </a:cxn>
                    <a:cxn ang="0">
                      <a:pos x="T8" y="T9"/>
                    </a:cxn>
                    <a:cxn ang="0">
                      <a:pos x="T10" y="T11"/>
                    </a:cxn>
                  </a:cxnLst>
                  <a:rect l="0" t="0" r="r" b="b"/>
                  <a:pathLst>
                    <a:path w="26" h="71">
                      <a:moveTo>
                        <a:pt x="7" y="0"/>
                      </a:moveTo>
                      <a:lnTo>
                        <a:pt x="0" y="54"/>
                      </a:lnTo>
                      <a:lnTo>
                        <a:pt x="14" y="71"/>
                      </a:lnTo>
                      <a:lnTo>
                        <a:pt x="26" y="54"/>
                      </a:lnTo>
                      <a:lnTo>
                        <a:pt x="14" y="0"/>
                      </a:lnTo>
                      <a:lnTo>
                        <a:pt x="7" y="0"/>
                      </a:lnTo>
                      <a:close/>
                    </a:path>
                  </a:pathLst>
                </a:cu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Verdana"/>
                    <a:ea typeface="+mn-ea"/>
                    <a:cs typeface="+mn-cs"/>
                  </a:endParaRPr>
                </a:p>
              </p:txBody>
            </p:sp>
          </p:grpSp>
        </p:grpSp>
        <p:sp>
          <p:nvSpPr>
            <p:cNvPr id="431" name="Freeform 5">
              <a:extLst>
                <a:ext uri="{FF2B5EF4-FFF2-40B4-BE49-F238E27FC236}">
                  <a16:creationId xmlns:a16="http://schemas.microsoft.com/office/drawing/2014/main" id="{905E493E-144E-4B08-81C9-4E97893218AF}"/>
                </a:ext>
              </a:extLst>
            </p:cNvPr>
            <p:cNvSpPr>
              <a:spLocks/>
            </p:cNvSpPr>
            <p:nvPr/>
          </p:nvSpPr>
          <p:spPr bwMode="auto">
            <a:xfrm>
              <a:off x="4738856" y="5602664"/>
              <a:ext cx="177999" cy="102501"/>
            </a:xfrm>
            <a:custGeom>
              <a:avLst/>
              <a:gdLst>
                <a:gd name="T0" fmla="*/ 1025 w 1077"/>
                <a:gd name="T1" fmla="*/ 450 h 619"/>
                <a:gd name="T2" fmla="*/ 726 w 1077"/>
                <a:gd name="T3" fmla="*/ 38 h 619"/>
                <a:gd name="T4" fmla="*/ 583 w 1077"/>
                <a:gd name="T5" fmla="*/ 159 h 619"/>
                <a:gd name="T6" fmla="*/ 633 w 1077"/>
                <a:gd name="T7" fmla="*/ 10 h 619"/>
                <a:gd name="T8" fmla="*/ 539 w 1077"/>
                <a:gd name="T9" fmla="*/ 0 h 619"/>
                <a:gd name="T10" fmla="*/ 444 w 1077"/>
                <a:gd name="T11" fmla="*/ 10 h 619"/>
                <a:gd name="T12" fmla="*/ 496 w 1077"/>
                <a:gd name="T13" fmla="*/ 157 h 619"/>
                <a:gd name="T14" fmla="*/ 351 w 1077"/>
                <a:gd name="T15" fmla="*/ 38 h 619"/>
                <a:gd name="T16" fmla="*/ 52 w 1077"/>
                <a:gd name="T17" fmla="*/ 450 h 619"/>
                <a:gd name="T18" fmla="*/ 0 w 1077"/>
                <a:gd name="T19" fmla="*/ 516 h 619"/>
                <a:gd name="T20" fmla="*/ 0 w 1077"/>
                <a:gd name="T21" fmla="*/ 551 h 619"/>
                <a:gd name="T22" fmla="*/ 68 w 1077"/>
                <a:gd name="T23" fmla="*/ 619 h 619"/>
                <a:gd name="T24" fmla="*/ 68 w 1077"/>
                <a:gd name="T25" fmla="*/ 619 h 619"/>
                <a:gd name="T26" fmla="*/ 1009 w 1077"/>
                <a:gd name="T27" fmla="*/ 619 h 619"/>
                <a:gd name="T28" fmla="*/ 1009 w 1077"/>
                <a:gd name="T29" fmla="*/ 619 h 619"/>
                <a:gd name="T30" fmla="*/ 1077 w 1077"/>
                <a:gd name="T31" fmla="*/ 551 h 619"/>
                <a:gd name="T32" fmla="*/ 1077 w 1077"/>
                <a:gd name="T33" fmla="*/ 516 h 619"/>
                <a:gd name="T34" fmla="*/ 1025 w 1077"/>
                <a:gd name="T35" fmla="*/ 450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77" h="619">
                  <a:moveTo>
                    <a:pt x="1025" y="450"/>
                  </a:moveTo>
                  <a:cubicBezTo>
                    <a:pt x="1011" y="264"/>
                    <a:pt x="891" y="107"/>
                    <a:pt x="726" y="38"/>
                  </a:cubicBezTo>
                  <a:cubicBezTo>
                    <a:pt x="583" y="159"/>
                    <a:pt x="583" y="159"/>
                    <a:pt x="583" y="159"/>
                  </a:cubicBezTo>
                  <a:cubicBezTo>
                    <a:pt x="633" y="10"/>
                    <a:pt x="633" y="10"/>
                    <a:pt x="633" y="10"/>
                  </a:cubicBezTo>
                  <a:cubicBezTo>
                    <a:pt x="603" y="4"/>
                    <a:pt x="571" y="0"/>
                    <a:pt x="539" y="0"/>
                  </a:cubicBezTo>
                  <a:cubicBezTo>
                    <a:pt x="506" y="0"/>
                    <a:pt x="475" y="4"/>
                    <a:pt x="444" y="10"/>
                  </a:cubicBezTo>
                  <a:cubicBezTo>
                    <a:pt x="496" y="157"/>
                    <a:pt x="496" y="157"/>
                    <a:pt x="496" y="157"/>
                  </a:cubicBezTo>
                  <a:cubicBezTo>
                    <a:pt x="351" y="38"/>
                    <a:pt x="351" y="38"/>
                    <a:pt x="351" y="38"/>
                  </a:cubicBezTo>
                  <a:cubicBezTo>
                    <a:pt x="186" y="106"/>
                    <a:pt x="67" y="263"/>
                    <a:pt x="52" y="450"/>
                  </a:cubicBezTo>
                  <a:cubicBezTo>
                    <a:pt x="22" y="457"/>
                    <a:pt x="0" y="484"/>
                    <a:pt x="0" y="516"/>
                  </a:cubicBezTo>
                  <a:cubicBezTo>
                    <a:pt x="0" y="551"/>
                    <a:pt x="0" y="551"/>
                    <a:pt x="0" y="551"/>
                  </a:cubicBezTo>
                  <a:cubicBezTo>
                    <a:pt x="0" y="588"/>
                    <a:pt x="30" y="619"/>
                    <a:pt x="68" y="619"/>
                  </a:cubicBezTo>
                  <a:cubicBezTo>
                    <a:pt x="68" y="619"/>
                    <a:pt x="68" y="619"/>
                    <a:pt x="68" y="619"/>
                  </a:cubicBezTo>
                  <a:cubicBezTo>
                    <a:pt x="1009" y="619"/>
                    <a:pt x="1009" y="619"/>
                    <a:pt x="1009" y="619"/>
                  </a:cubicBezTo>
                  <a:cubicBezTo>
                    <a:pt x="1009" y="619"/>
                    <a:pt x="1009" y="619"/>
                    <a:pt x="1009" y="619"/>
                  </a:cubicBezTo>
                  <a:cubicBezTo>
                    <a:pt x="1047" y="619"/>
                    <a:pt x="1077" y="588"/>
                    <a:pt x="1077" y="551"/>
                  </a:cubicBezTo>
                  <a:cubicBezTo>
                    <a:pt x="1077" y="516"/>
                    <a:pt x="1077" y="516"/>
                    <a:pt x="1077" y="516"/>
                  </a:cubicBezTo>
                  <a:cubicBezTo>
                    <a:pt x="1077" y="484"/>
                    <a:pt x="1055" y="457"/>
                    <a:pt x="1025" y="45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Verdana"/>
                <a:ea typeface="+mn-ea"/>
                <a:cs typeface="+mn-cs"/>
              </a:endParaRPr>
            </a:p>
          </p:txBody>
        </p:sp>
      </p:grpSp>
      <p:grpSp>
        <p:nvGrpSpPr>
          <p:cNvPr id="438" name="Group 437">
            <a:extLst>
              <a:ext uri="{FF2B5EF4-FFF2-40B4-BE49-F238E27FC236}">
                <a16:creationId xmlns:a16="http://schemas.microsoft.com/office/drawing/2014/main" id="{F7DF8BD4-D552-49D4-AE7E-34782FB371B5}"/>
              </a:ext>
            </a:extLst>
          </p:cNvPr>
          <p:cNvGrpSpPr/>
          <p:nvPr/>
        </p:nvGrpSpPr>
        <p:grpSpPr>
          <a:xfrm>
            <a:off x="3429000" y="3962400"/>
            <a:ext cx="2504005" cy="1089805"/>
            <a:chOff x="570517" y="3958335"/>
            <a:chExt cx="2504005" cy="1089805"/>
          </a:xfrm>
        </p:grpSpPr>
        <p:sp>
          <p:nvSpPr>
            <p:cNvPr id="439" name="TextBox 438">
              <a:extLst>
                <a:ext uri="{FF2B5EF4-FFF2-40B4-BE49-F238E27FC236}">
                  <a16:creationId xmlns:a16="http://schemas.microsoft.com/office/drawing/2014/main" id="{873FAA82-95FF-4995-9142-7C2A349771D7}"/>
                </a:ext>
              </a:extLst>
            </p:cNvPr>
            <p:cNvSpPr txBox="1"/>
            <p:nvPr/>
          </p:nvSpPr>
          <p:spPr>
            <a:xfrm>
              <a:off x="570517" y="4402398"/>
              <a:ext cx="2504005" cy="645742"/>
            </a:xfrm>
            <a:prstGeom prst="round2DiagRect">
              <a:avLst/>
            </a:prstGeom>
            <a:solidFill>
              <a:schemeClr val="accent2"/>
            </a:solidFill>
            <a:ln>
              <a:noFill/>
            </a:ln>
          </p:spPr>
          <p:txBody>
            <a:bodyPr wrap="square" lIns="121920" bIns="121920" rtlCol="0" anchor="b" anchorCtr="1">
              <a:noAutofit/>
            </a:bodyPr>
            <a:lstStyle/>
            <a:p>
              <a:pPr algn="ctr" defTabSz="1219170">
                <a:defRPr/>
              </a:pPr>
              <a:r>
                <a:rPr lang="en-US" sz="1200" kern="0" dirty="0">
                  <a:solidFill>
                    <a:srgbClr val="FFFFFF"/>
                  </a:solidFill>
                  <a:ea typeface="Verdana" panose="020B0604030504040204" pitchFamily="34" charset="0"/>
                  <a:cs typeface="Verdana" panose="020B0604030504040204" pitchFamily="34" charset="0"/>
                </a:rPr>
                <a:t>Automation &amp; Robotics</a:t>
              </a:r>
            </a:p>
          </p:txBody>
        </p:sp>
        <p:grpSp>
          <p:nvGrpSpPr>
            <p:cNvPr id="440" name="Graphic 253">
              <a:extLst>
                <a:ext uri="{FF2B5EF4-FFF2-40B4-BE49-F238E27FC236}">
                  <a16:creationId xmlns:a16="http://schemas.microsoft.com/office/drawing/2014/main" id="{3627A013-2FC6-42DE-9EC1-52A8A136E302}"/>
                </a:ext>
              </a:extLst>
            </p:cNvPr>
            <p:cNvGrpSpPr/>
            <p:nvPr/>
          </p:nvGrpSpPr>
          <p:grpSpPr>
            <a:xfrm>
              <a:off x="1507299" y="3958335"/>
              <a:ext cx="633787" cy="613665"/>
              <a:chOff x="3187795" y="4261608"/>
              <a:chExt cx="692050" cy="657448"/>
            </a:xfrm>
            <a:solidFill>
              <a:schemeClr val="accent1"/>
            </a:solidFill>
          </p:grpSpPr>
          <p:sp>
            <p:nvSpPr>
              <p:cNvPr id="441" name="Freeform: Shape 440">
                <a:extLst>
                  <a:ext uri="{FF2B5EF4-FFF2-40B4-BE49-F238E27FC236}">
                    <a16:creationId xmlns:a16="http://schemas.microsoft.com/office/drawing/2014/main" id="{3C74729A-3012-4415-BFCC-6F023BB8CBC8}"/>
                  </a:ext>
                </a:extLst>
              </p:cNvPr>
              <p:cNvSpPr/>
              <p:nvPr/>
            </p:nvSpPr>
            <p:spPr>
              <a:xfrm>
                <a:off x="3187795" y="4261608"/>
                <a:ext cx="692050" cy="657448"/>
              </a:xfrm>
              <a:custGeom>
                <a:avLst/>
                <a:gdLst>
                  <a:gd name="connsiteX0" fmla="*/ 67504 w 692050"/>
                  <a:gd name="connsiteY0" fmla="*/ 535873 h 657448"/>
                  <a:gd name="connsiteX1" fmla="*/ 143745 w 692050"/>
                  <a:gd name="connsiteY1" fmla="*/ 66317 h 657448"/>
                  <a:gd name="connsiteX2" fmla="*/ 633485 w 692050"/>
                  <a:gd name="connsiteY2" fmla="*/ 135522 h 657448"/>
                  <a:gd name="connsiteX3" fmla="*/ 544557 w 692050"/>
                  <a:gd name="connsiteY3" fmla="*/ 587201 h 657448"/>
                  <a:gd name="connsiteX4" fmla="*/ 67504 w 692050"/>
                  <a:gd name="connsiteY4" fmla="*/ 535873 h 657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050" h="657448">
                    <a:moveTo>
                      <a:pt x="67504" y="535873"/>
                    </a:moveTo>
                    <a:cubicBezTo>
                      <a:pt x="-46684" y="387083"/>
                      <a:pt x="-12543" y="176815"/>
                      <a:pt x="143745" y="66317"/>
                    </a:cubicBezTo>
                    <a:cubicBezTo>
                      <a:pt x="300033" y="-44296"/>
                      <a:pt x="519297" y="-13384"/>
                      <a:pt x="633485" y="135522"/>
                    </a:cubicBezTo>
                    <a:cubicBezTo>
                      <a:pt x="747674" y="284198"/>
                      <a:pt x="700845" y="476588"/>
                      <a:pt x="544557" y="587201"/>
                    </a:cubicBezTo>
                    <a:cubicBezTo>
                      <a:pt x="388269" y="697813"/>
                      <a:pt x="181692" y="684664"/>
                      <a:pt x="67504" y="535873"/>
                    </a:cubicBezTo>
                  </a:path>
                </a:pathLst>
              </a:custGeom>
              <a:solidFill>
                <a:schemeClr val="accent3"/>
              </a:solidFill>
              <a:ln w="11430" cap="flat">
                <a:solidFill>
                  <a:schemeClr val="bg1"/>
                </a:solidFill>
                <a:prstDash val="solid"/>
                <a:miter/>
              </a:ln>
            </p:spPr>
            <p:txBody>
              <a:bodyPr rtlCol="0" anchor="ctr"/>
              <a:lstStyle/>
              <a:p>
                <a:endParaRPr lang="fr-FR" sz="1600"/>
              </a:p>
            </p:txBody>
          </p:sp>
          <p:sp>
            <p:nvSpPr>
              <p:cNvPr id="442" name="Freeform: Shape 441">
                <a:extLst>
                  <a:ext uri="{FF2B5EF4-FFF2-40B4-BE49-F238E27FC236}">
                    <a16:creationId xmlns:a16="http://schemas.microsoft.com/office/drawing/2014/main" id="{7A8A8A73-C959-4BA8-AF88-6080D20F9189}"/>
                  </a:ext>
                </a:extLst>
              </p:cNvPr>
              <p:cNvSpPr/>
              <p:nvPr/>
            </p:nvSpPr>
            <p:spPr>
              <a:xfrm>
                <a:off x="3243649" y="4558148"/>
                <a:ext cx="173013" cy="173013"/>
              </a:xfrm>
              <a:custGeom>
                <a:avLst/>
                <a:gdLst>
                  <a:gd name="connsiteX0" fmla="*/ 134488 w 173012"/>
                  <a:gd name="connsiteY0" fmla="*/ 6805 h 173012"/>
                  <a:gd name="connsiteX1" fmla="*/ 144869 w 173012"/>
                  <a:gd name="connsiteY1" fmla="*/ 16955 h 173012"/>
                  <a:gd name="connsiteX2" fmla="*/ 129644 w 173012"/>
                  <a:gd name="connsiteY2" fmla="*/ 37255 h 173012"/>
                  <a:gd name="connsiteX3" fmla="*/ 134719 w 173012"/>
                  <a:gd name="connsiteY3" fmla="*/ 47405 h 173012"/>
                  <a:gd name="connsiteX4" fmla="*/ 159979 w 173012"/>
                  <a:gd name="connsiteY4" fmla="*/ 38986 h 173012"/>
                  <a:gd name="connsiteX5" fmla="*/ 166784 w 173012"/>
                  <a:gd name="connsiteY5" fmla="*/ 50750 h 173012"/>
                  <a:gd name="connsiteX6" fmla="*/ 146599 w 173012"/>
                  <a:gd name="connsiteY6" fmla="*/ 67590 h 173012"/>
                  <a:gd name="connsiteX7" fmla="*/ 149944 w 173012"/>
                  <a:gd name="connsiteY7" fmla="*/ 77625 h 173012"/>
                  <a:gd name="connsiteX8" fmla="*/ 175204 w 173012"/>
                  <a:gd name="connsiteY8" fmla="*/ 81085 h 173012"/>
                  <a:gd name="connsiteX9" fmla="*/ 175204 w 173012"/>
                  <a:gd name="connsiteY9" fmla="*/ 96310 h 173012"/>
                  <a:gd name="connsiteX10" fmla="*/ 149944 w 173012"/>
                  <a:gd name="connsiteY10" fmla="*/ 99655 h 173012"/>
                  <a:gd name="connsiteX11" fmla="*/ 146599 w 173012"/>
                  <a:gd name="connsiteY11" fmla="*/ 109805 h 173012"/>
                  <a:gd name="connsiteX12" fmla="*/ 166784 w 173012"/>
                  <a:gd name="connsiteY12" fmla="*/ 126645 h 173012"/>
                  <a:gd name="connsiteX13" fmla="*/ 159979 w 173012"/>
                  <a:gd name="connsiteY13" fmla="*/ 138410 h 173012"/>
                  <a:gd name="connsiteX14" fmla="*/ 134719 w 173012"/>
                  <a:gd name="connsiteY14" fmla="*/ 129990 h 173012"/>
                  <a:gd name="connsiteX15" fmla="*/ 127914 w 173012"/>
                  <a:gd name="connsiteY15" fmla="*/ 136795 h 173012"/>
                  <a:gd name="connsiteX16" fmla="*/ 136334 w 173012"/>
                  <a:gd name="connsiteY16" fmla="*/ 160440 h 173012"/>
                  <a:gd name="connsiteX17" fmla="*/ 124569 w 173012"/>
                  <a:gd name="connsiteY17" fmla="*/ 167130 h 173012"/>
                  <a:gd name="connsiteX18" fmla="*/ 107614 w 173012"/>
                  <a:gd name="connsiteY18" fmla="*/ 148560 h 173012"/>
                  <a:gd name="connsiteX19" fmla="*/ 99194 w 173012"/>
                  <a:gd name="connsiteY19" fmla="*/ 151905 h 173012"/>
                  <a:gd name="connsiteX20" fmla="*/ 94234 w 173012"/>
                  <a:gd name="connsiteY20" fmla="*/ 175550 h 173012"/>
                  <a:gd name="connsiteX21" fmla="*/ 80739 w 173012"/>
                  <a:gd name="connsiteY21" fmla="*/ 175550 h 173012"/>
                  <a:gd name="connsiteX22" fmla="*/ 75664 w 173012"/>
                  <a:gd name="connsiteY22" fmla="*/ 150175 h 173012"/>
                  <a:gd name="connsiteX23" fmla="*/ 65514 w 173012"/>
                  <a:gd name="connsiteY23" fmla="*/ 148560 h 173012"/>
                  <a:gd name="connsiteX24" fmla="*/ 48674 w 173012"/>
                  <a:gd name="connsiteY24" fmla="*/ 167130 h 173012"/>
                  <a:gd name="connsiteX25" fmla="*/ 37025 w 173012"/>
                  <a:gd name="connsiteY25" fmla="*/ 160210 h 173012"/>
                  <a:gd name="connsiteX26" fmla="*/ 45445 w 173012"/>
                  <a:gd name="connsiteY26" fmla="*/ 136565 h 173012"/>
                  <a:gd name="connsiteX27" fmla="*/ 38639 w 173012"/>
                  <a:gd name="connsiteY27" fmla="*/ 129759 h 173012"/>
                  <a:gd name="connsiteX28" fmla="*/ 15110 w 173012"/>
                  <a:gd name="connsiteY28" fmla="*/ 138295 h 173012"/>
                  <a:gd name="connsiteX29" fmla="*/ 8420 w 173012"/>
                  <a:gd name="connsiteY29" fmla="*/ 126530 h 173012"/>
                  <a:gd name="connsiteX30" fmla="*/ 26990 w 173012"/>
                  <a:gd name="connsiteY30" fmla="*/ 109690 h 173012"/>
                  <a:gd name="connsiteX31" fmla="*/ 25260 w 173012"/>
                  <a:gd name="connsiteY31" fmla="*/ 99540 h 173012"/>
                  <a:gd name="connsiteX32" fmla="*/ 0 w 173012"/>
                  <a:gd name="connsiteY32" fmla="*/ 96195 h 173012"/>
                  <a:gd name="connsiteX33" fmla="*/ 0 w 173012"/>
                  <a:gd name="connsiteY33" fmla="*/ 80970 h 173012"/>
                  <a:gd name="connsiteX34" fmla="*/ 25260 w 173012"/>
                  <a:gd name="connsiteY34" fmla="*/ 77510 h 173012"/>
                  <a:gd name="connsiteX35" fmla="*/ 26990 w 173012"/>
                  <a:gd name="connsiteY35" fmla="*/ 67475 h 173012"/>
                  <a:gd name="connsiteX36" fmla="*/ 8420 w 173012"/>
                  <a:gd name="connsiteY36" fmla="*/ 50635 h 173012"/>
                  <a:gd name="connsiteX37" fmla="*/ 15110 w 173012"/>
                  <a:gd name="connsiteY37" fmla="*/ 38870 h 173012"/>
                  <a:gd name="connsiteX38" fmla="*/ 38755 w 173012"/>
                  <a:gd name="connsiteY38" fmla="*/ 47290 h 173012"/>
                  <a:gd name="connsiteX39" fmla="*/ 45560 w 173012"/>
                  <a:gd name="connsiteY39" fmla="*/ 40485 h 173012"/>
                  <a:gd name="connsiteX40" fmla="*/ 37140 w 173012"/>
                  <a:gd name="connsiteY40" fmla="*/ 15110 h 173012"/>
                  <a:gd name="connsiteX41" fmla="*/ 48905 w 173012"/>
                  <a:gd name="connsiteY41" fmla="*/ 8420 h 173012"/>
                  <a:gd name="connsiteX42" fmla="*/ 65745 w 173012"/>
                  <a:gd name="connsiteY42" fmla="*/ 28605 h 173012"/>
                  <a:gd name="connsiteX43" fmla="*/ 75895 w 173012"/>
                  <a:gd name="connsiteY43" fmla="*/ 25260 h 173012"/>
                  <a:gd name="connsiteX44" fmla="*/ 80970 w 173012"/>
                  <a:gd name="connsiteY44" fmla="*/ 0 h 173012"/>
                  <a:gd name="connsiteX45" fmla="*/ 94465 w 173012"/>
                  <a:gd name="connsiteY45" fmla="*/ 0 h 173012"/>
                  <a:gd name="connsiteX46" fmla="*/ 99425 w 173012"/>
                  <a:gd name="connsiteY46" fmla="*/ 25260 h 173012"/>
                  <a:gd name="connsiteX47" fmla="*/ 107844 w 173012"/>
                  <a:gd name="connsiteY47" fmla="*/ 28605 h 173012"/>
                  <a:gd name="connsiteX48" fmla="*/ 134488 w 173012"/>
                  <a:gd name="connsiteY48" fmla="*/ 6805 h 17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3012" h="173012">
                    <a:moveTo>
                      <a:pt x="134488" y="6805"/>
                    </a:moveTo>
                    <a:cubicBezTo>
                      <a:pt x="138641" y="8881"/>
                      <a:pt x="143139" y="13495"/>
                      <a:pt x="144869" y="16955"/>
                    </a:cubicBezTo>
                    <a:lnTo>
                      <a:pt x="129644" y="37255"/>
                    </a:lnTo>
                    <a:cubicBezTo>
                      <a:pt x="131259" y="40600"/>
                      <a:pt x="132989" y="43945"/>
                      <a:pt x="134719" y="47405"/>
                    </a:cubicBezTo>
                    <a:lnTo>
                      <a:pt x="159979" y="38986"/>
                    </a:lnTo>
                    <a:cubicBezTo>
                      <a:pt x="162170" y="42907"/>
                      <a:pt x="164477" y="46829"/>
                      <a:pt x="166784" y="50750"/>
                    </a:cubicBezTo>
                    <a:lnTo>
                      <a:pt x="146599" y="67590"/>
                    </a:lnTo>
                    <a:cubicBezTo>
                      <a:pt x="148329" y="70935"/>
                      <a:pt x="148329" y="74280"/>
                      <a:pt x="149944" y="77625"/>
                    </a:cubicBezTo>
                    <a:lnTo>
                      <a:pt x="175204" y="81085"/>
                    </a:lnTo>
                    <a:lnTo>
                      <a:pt x="175204" y="96310"/>
                    </a:lnTo>
                    <a:lnTo>
                      <a:pt x="149944" y="99655"/>
                    </a:lnTo>
                    <a:cubicBezTo>
                      <a:pt x="148329" y="103000"/>
                      <a:pt x="148329" y="106345"/>
                      <a:pt x="146599" y="109805"/>
                    </a:cubicBezTo>
                    <a:lnTo>
                      <a:pt x="166784" y="126645"/>
                    </a:lnTo>
                    <a:lnTo>
                      <a:pt x="159979" y="138410"/>
                    </a:lnTo>
                    <a:lnTo>
                      <a:pt x="134719" y="129990"/>
                    </a:lnTo>
                    <a:cubicBezTo>
                      <a:pt x="132989" y="131720"/>
                      <a:pt x="131374" y="135065"/>
                      <a:pt x="127914" y="136795"/>
                    </a:cubicBezTo>
                    <a:lnTo>
                      <a:pt x="136334" y="160440"/>
                    </a:lnTo>
                    <a:lnTo>
                      <a:pt x="124569" y="167130"/>
                    </a:lnTo>
                    <a:lnTo>
                      <a:pt x="107614" y="148560"/>
                    </a:lnTo>
                    <a:cubicBezTo>
                      <a:pt x="105999" y="150175"/>
                      <a:pt x="102654" y="150175"/>
                      <a:pt x="99194" y="151905"/>
                    </a:cubicBezTo>
                    <a:cubicBezTo>
                      <a:pt x="97579" y="159748"/>
                      <a:pt x="95849" y="167592"/>
                      <a:pt x="94234" y="175550"/>
                    </a:cubicBezTo>
                    <a:lnTo>
                      <a:pt x="80739" y="175550"/>
                    </a:lnTo>
                    <a:cubicBezTo>
                      <a:pt x="79009" y="167130"/>
                      <a:pt x="77394" y="158710"/>
                      <a:pt x="75664" y="150175"/>
                    </a:cubicBezTo>
                    <a:cubicBezTo>
                      <a:pt x="72319" y="150175"/>
                      <a:pt x="68859" y="150175"/>
                      <a:pt x="65514" y="148560"/>
                    </a:cubicBezTo>
                    <a:lnTo>
                      <a:pt x="48674" y="167130"/>
                    </a:lnTo>
                    <a:lnTo>
                      <a:pt x="37025" y="160210"/>
                    </a:lnTo>
                    <a:lnTo>
                      <a:pt x="45445" y="136565"/>
                    </a:lnTo>
                    <a:lnTo>
                      <a:pt x="38639" y="129759"/>
                    </a:lnTo>
                    <a:lnTo>
                      <a:pt x="15110" y="138295"/>
                    </a:lnTo>
                    <a:lnTo>
                      <a:pt x="8420" y="126530"/>
                    </a:lnTo>
                    <a:lnTo>
                      <a:pt x="26990" y="109690"/>
                    </a:lnTo>
                    <a:cubicBezTo>
                      <a:pt x="26990" y="106345"/>
                      <a:pt x="25260" y="102885"/>
                      <a:pt x="25260" y="99540"/>
                    </a:cubicBezTo>
                    <a:lnTo>
                      <a:pt x="0" y="96195"/>
                    </a:lnTo>
                    <a:lnTo>
                      <a:pt x="0" y="80970"/>
                    </a:lnTo>
                    <a:lnTo>
                      <a:pt x="25260" y="77510"/>
                    </a:lnTo>
                    <a:cubicBezTo>
                      <a:pt x="25260" y="74165"/>
                      <a:pt x="26990" y="70820"/>
                      <a:pt x="26990" y="67475"/>
                    </a:cubicBezTo>
                    <a:lnTo>
                      <a:pt x="8420" y="50635"/>
                    </a:lnTo>
                    <a:lnTo>
                      <a:pt x="15110" y="38870"/>
                    </a:lnTo>
                    <a:lnTo>
                      <a:pt x="38755" y="47290"/>
                    </a:lnTo>
                    <a:cubicBezTo>
                      <a:pt x="40485" y="43945"/>
                      <a:pt x="43830" y="42215"/>
                      <a:pt x="45560" y="40485"/>
                    </a:cubicBezTo>
                    <a:cubicBezTo>
                      <a:pt x="42676" y="32065"/>
                      <a:pt x="39908" y="23645"/>
                      <a:pt x="37140" y="15110"/>
                    </a:cubicBezTo>
                    <a:lnTo>
                      <a:pt x="48905" y="8420"/>
                    </a:lnTo>
                    <a:lnTo>
                      <a:pt x="65745" y="28605"/>
                    </a:lnTo>
                    <a:cubicBezTo>
                      <a:pt x="69090" y="26875"/>
                      <a:pt x="72550" y="26875"/>
                      <a:pt x="75895" y="25260"/>
                    </a:cubicBezTo>
                    <a:cubicBezTo>
                      <a:pt x="77510" y="16840"/>
                      <a:pt x="79240" y="8420"/>
                      <a:pt x="80970" y="0"/>
                    </a:cubicBezTo>
                    <a:lnTo>
                      <a:pt x="94465" y="0"/>
                    </a:lnTo>
                    <a:cubicBezTo>
                      <a:pt x="96195" y="8420"/>
                      <a:pt x="97810" y="16840"/>
                      <a:pt x="99425" y="25260"/>
                    </a:cubicBezTo>
                    <a:cubicBezTo>
                      <a:pt x="102885" y="26990"/>
                      <a:pt x="106230" y="26990"/>
                      <a:pt x="107844" y="28605"/>
                    </a:cubicBezTo>
                    <a:lnTo>
                      <a:pt x="134488" y="6805"/>
                    </a:lnTo>
                    <a:close/>
                  </a:path>
                </a:pathLst>
              </a:custGeom>
              <a:noFill/>
              <a:ln w="11430" cap="rnd">
                <a:solidFill>
                  <a:srgbClr val="FFFFFF"/>
                </a:solidFill>
                <a:prstDash val="solid"/>
                <a:round/>
              </a:ln>
            </p:spPr>
            <p:txBody>
              <a:bodyPr rtlCol="0" anchor="ctr"/>
              <a:lstStyle/>
              <a:p>
                <a:endParaRPr lang="fr-FR" sz="1600"/>
              </a:p>
            </p:txBody>
          </p:sp>
          <p:sp>
            <p:nvSpPr>
              <p:cNvPr id="443" name="Freeform: Shape 442">
                <a:extLst>
                  <a:ext uri="{FF2B5EF4-FFF2-40B4-BE49-F238E27FC236}">
                    <a16:creationId xmlns:a16="http://schemas.microsoft.com/office/drawing/2014/main" id="{F9CC06CF-1AEA-4DB4-8E1B-C5C050341E4D}"/>
                  </a:ext>
                </a:extLst>
              </p:cNvPr>
              <p:cNvSpPr/>
              <p:nvPr/>
            </p:nvSpPr>
            <p:spPr>
              <a:xfrm>
                <a:off x="3307318" y="4621932"/>
                <a:ext cx="46137" cy="46137"/>
              </a:xfrm>
              <a:custGeom>
                <a:avLst/>
                <a:gdLst>
                  <a:gd name="connsiteX0" fmla="*/ 0 w 46136"/>
                  <a:gd name="connsiteY0" fmla="*/ 23876 h 46136"/>
                  <a:gd name="connsiteX1" fmla="*/ 23876 w 46136"/>
                  <a:gd name="connsiteY1" fmla="*/ 0 h 46136"/>
                  <a:gd name="connsiteX2" fmla="*/ 23876 w 46136"/>
                  <a:gd name="connsiteY2" fmla="*/ 0 h 46136"/>
                  <a:gd name="connsiteX3" fmla="*/ 23876 w 46136"/>
                  <a:gd name="connsiteY3" fmla="*/ 0 h 46136"/>
                  <a:gd name="connsiteX4" fmla="*/ 47751 w 46136"/>
                  <a:gd name="connsiteY4" fmla="*/ 23876 h 46136"/>
                  <a:gd name="connsiteX5" fmla="*/ 47751 w 46136"/>
                  <a:gd name="connsiteY5" fmla="*/ 23876 h 46136"/>
                  <a:gd name="connsiteX6" fmla="*/ 47751 w 46136"/>
                  <a:gd name="connsiteY6" fmla="*/ 23876 h 46136"/>
                  <a:gd name="connsiteX7" fmla="*/ 23876 w 46136"/>
                  <a:gd name="connsiteY7" fmla="*/ 47752 h 46136"/>
                  <a:gd name="connsiteX8" fmla="*/ 23876 w 46136"/>
                  <a:gd name="connsiteY8" fmla="*/ 47752 h 46136"/>
                  <a:gd name="connsiteX9" fmla="*/ 23876 w 46136"/>
                  <a:gd name="connsiteY9" fmla="*/ 47752 h 46136"/>
                  <a:gd name="connsiteX10" fmla="*/ 0 w 46136"/>
                  <a:gd name="connsiteY10" fmla="*/ 23876 h 46136"/>
                  <a:gd name="connsiteX11" fmla="*/ 0 w 46136"/>
                  <a:gd name="connsiteY11" fmla="*/ 23876 h 46136"/>
                  <a:gd name="connsiteX12" fmla="*/ 0 w 46136"/>
                  <a:gd name="connsiteY12" fmla="*/ 23876 h 4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136" h="46136">
                    <a:moveTo>
                      <a:pt x="0" y="23876"/>
                    </a:moveTo>
                    <a:cubicBezTo>
                      <a:pt x="0" y="10611"/>
                      <a:pt x="10727" y="0"/>
                      <a:pt x="23876" y="0"/>
                    </a:cubicBezTo>
                    <a:lnTo>
                      <a:pt x="23876" y="0"/>
                    </a:lnTo>
                    <a:lnTo>
                      <a:pt x="23876" y="0"/>
                    </a:lnTo>
                    <a:cubicBezTo>
                      <a:pt x="37025" y="0"/>
                      <a:pt x="47751" y="10727"/>
                      <a:pt x="47751" y="23876"/>
                    </a:cubicBezTo>
                    <a:lnTo>
                      <a:pt x="47751" y="23876"/>
                    </a:lnTo>
                    <a:lnTo>
                      <a:pt x="47751" y="23876"/>
                    </a:lnTo>
                    <a:cubicBezTo>
                      <a:pt x="47751" y="37140"/>
                      <a:pt x="37025" y="47752"/>
                      <a:pt x="23876" y="47752"/>
                    </a:cubicBezTo>
                    <a:lnTo>
                      <a:pt x="23876" y="47752"/>
                    </a:lnTo>
                    <a:lnTo>
                      <a:pt x="23876" y="47752"/>
                    </a:lnTo>
                    <a:cubicBezTo>
                      <a:pt x="10727" y="47867"/>
                      <a:pt x="0" y="37140"/>
                      <a:pt x="0" y="23876"/>
                    </a:cubicBezTo>
                    <a:lnTo>
                      <a:pt x="0" y="23876"/>
                    </a:lnTo>
                    <a:lnTo>
                      <a:pt x="0" y="23876"/>
                    </a:lnTo>
                    <a:close/>
                  </a:path>
                </a:pathLst>
              </a:custGeom>
              <a:solidFill>
                <a:srgbClr val="41AC69"/>
              </a:solidFill>
              <a:ln w="11430" cap="flat">
                <a:noFill/>
                <a:prstDash val="solid"/>
                <a:miter/>
              </a:ln>
            </p:spPr>
            <p:txBody>
              <a:bodyPr rtlCol="0" anchor="ctr"/>
              <a:lstStyle/>
              <a:p>
                <a:endParaRPr lang="fr-FR" sz="1600"/>
              </a:p>
            </p:txBody>
          </p:sp>
          <p:sp>
            <p:nvSpPr>
              <p:cNvPr id="444" name="Freeform: Shape 443">
                <a:extLst>
                  <a:ext uri="{FF2B5EF4-FFF2-40B4-BE49-F238E27FC236}">
                    <a16:creationId xmlns:a16="http://schemas.microsoft.com/office/drawing/2014/main" id="{C1CC79EE-D357-4282-9CD2-02DCC1485519}"/>
                  </a:ext>
                </a:extLst>
              </p:cNvPr>
              <p:cNvSpPr/>
              <p:nvPr/>
            </p:nvSpPr>
            <p:spPr>
              <a:xfrm>
                <a:off x="3398784" y="4348661"/>
                <a:ext cx="161478" cy="69205"/>
              </a:xfrm>
              <a:custGeom>
                <a:avLst/>
                <a:gdLst>
                  <a:gd name="connsiteX0" fmla="*/ 160440 w 161478"/>
                  <a:gd name="connsiteY0" fmla="*/ 77997 h 69205"/>
                  <a:gd name="connsiteX1" fmla="*/ 116726 w 161478"/>
                  <a:gd name="connsiteY1" fmla="*/ 66232 h 69205"/>
                  <a:gd name="connsiteX2" fmla="*/ 130221 w 161478"/>
                  <a:gd name="connsiteY2" fmla="*/ 59311 h 69205"/>
                  <a:gd name="connsiteX3" fmla="*/ 130221 w 161478"/>
                  <a:gd name="connsiteY3" fmla="*/ 59311 h 69205"/>
                  <a:gd name="connsiteX4" fmla="*/ 0 w 161478"/>
                  <a:gd name="connsiteY4" fmla="*/ 23555 h 69205"/>
                  <a:gd name="connsiteX5" fmla="*/ 0 w 161478"/>
                  <a:gd name="connsiteY5" fmla="*/ 23555 h 69205"/>
                  <a:gd name="connsiteX6" fmla="*/ 26990 w 161478"/>
                  <a:gd name="connsiteY6" fmla="*/ 9714 h 69205"/>
                  <a:gd name="connsiteX7" fmla="*/ 26990 w 161478"/>
                  <a:gd name="connsiteY7" fmla="*/ 9714 h 69205"/>
                  <a:gd name="connsiteX8" fmla="*/ 157211 w 161478"/>
                  <a:gd name="connsiteY8" fmla="*/ 45470 h 69205"/>
                  <a:gd name="connsiteX9" fmla="*/ 157211 w 161478"/>
                  <a:gd name="connsiteY9" fmla="*/ 45470 h 69205"/>
                  <a:gd name="connsiteX10" fmla="*/ 170706 w 161478"/>
                  <a:gd name="connsiteY10" fmla="*/ 38550 h 69205"/>
                  <a:gd name="connsiteX11" fmla="*/ 160440 w 161478"/>
                  <a:gd name="connsiteY11" fmla="*/ 77997 h 69205"/>
                  <a:gd name="connsiteX12" fmla="*/ 160440 w 161478"/>
                  <a:gd name="connsiteY12" fmla="*/ 77997 h 6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478" h="69205">
                    <a:moveTo>
                      <a:pt x="160440" y="77997"/>
                    </a:moveTo>
                    <a:lnTo>
                      <a:pt x="116726" y="66232"/>
                    </a:lnTo>
                    <a:lnTo>
                      <a:pt x="130221" y="59311"/>
                    </a:lnTo>
                    <a:lnTo>
                      <a:pt x="130221" y="59311"/>
                    </a:lnTo>
                    <a:cubicBezTo>
                      <a:pt x="95388" y="16866"/>
                      <a:pt x="41869" y="2217"/>
                      <a:pt x="0" y="23555"/>
                    </a:cubicBezTo>
                    <a:lnTo>
                      <a:pt x="0" y="23555"/>
                    </a:lnTo>
                    <a:lnTo>
                      <a:pt x="26990" y="9714"/>
                    </a:lnTo>
                    <a:lnTo>
                      <a:pt x="26990" y="9714"/>
                    </a:lnTo>
                    <a:cubicBezTo>
                      <a:pt x="68859" y="-11624"/>
                      <a:pt x="122377" y="3025"/>
                      <a:pt x="157211" y="45470"/>
                    </a:cubicBezTo>
                    <a:lnTo>
                      <a:pt x="157211" y="45470"/>
                    </a:lnTo>
                    <a:lnTo>
                      <a:pt x="170706" y="38550"/>
                    </a:lnTo>
                    <a:lnTo>
                      <a:pt x="160440" y="77997"/>
                    </a:lnTo>
                    <a:lnTo>
                      <a:pt x="160440" y="77997"/>
                    </a:lnTo>
                    <a:close/>
                  </a:path>
                </a:pathLst>
              </a:custGeom>
              <a:solidFill>
                <a:srgbClr val="A7C400"/>
              </a:solidFill>
              <a:ln w="11430" cap="flat">
                <a:noFill/>
                <a:prstDash val="solid"/>
                <a:miter/>
              </a:ln>
            </p:spPr>
            <p:txBody>
              <a:bodyPr rtlCol="0" anchor="ctr"/>
              <a:lstStyle/>
              <a:p>
                <a:endParaRPr lang="fr-FR" sz="1600"/>
              </a:p>
            </p:txBody>
          </p:sp>
          <p:sp>
            <p:nvSpPr>
              <p:cNvPr id="445" name="Freeform: Shape 444">
                <a:extLst>
                  <a:ext uri="{FF2B5EF4-FFF2-40B4-BE49-F238E27FC236}">
                    <a16:creationId xmlns:a16="http://schemas.microsoft.com/office/drawing/2014/main" id="{77902432-9D09-4F38-9196-72C41FD63F78}"/>
                  </a:ext>
                </a:extLst>
              </p:cNvPr>
              <p:cNvSpPr/>
              <p:nvPr/>
            </p:nvSpPr>
            <p:spPr>
              <a:xfrm>
                <a:off x="3346797" y="4369795"/>
                <a:ext cx="57671" cy="149944"/>
              </a:xfrm>
              <a:custGeom>
                <a:avLst/>
                <a:gdLst>
                  <a:gd name="connsiteX0" fmla="*/ 66059 w 57670"/>
                  <a:gd name="connsiteY0" fmla="*/ 0 h 149944"/>
                  <a:gd name="connsiteX1" fmla="*/ 42299 w 57670"/>
                  <a:gd name="connsiteY1" fmla="*/ 146945 h 149944"/>
                  <a:gd name="connsiteX2" fmla="*/ 42299 w 57670"/>
                  <a:gd name="connsiteY2" fmla="*/ 146945 h 149944"/>
                  <a:gd name="connsiteX3" fmla="*/ 15309 w 57670"/>
                  <a:gd name="connsiteY3" fmla="*/ 160786 h 149944"/>
                  <a:gd name="connsiteX4" fmla="*/ 15309 w 57670"/>
                  <a:gd name="connsiteY4" fmla="*/ 160786 h 149944"/>
                  <a:gd name="connsiteX5" fmla="*/ 51987 w 57670"/>
                  <a:gd name="connsiteY5" fmla="*/ 5767 h 149944"/>
                  <a:gd name="connsiteX6" fmla="*/ 66059 w 57670"/>
                  <a:gd name="connsiteY6" fmla="*/ 0 h 149944"/>
                  <a:gd name="connsiteX7" fmla="*/ 66059 w 57670"/>
                  <a:gd name="connsiteY7" fmla="*/ 0 h 14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70" h="149944">
                    <a:moveTo>
                      <a:pt x="66059" y="0"/>
                    </a:moveTo>
                    <a:cubicBezTo>
                      <a:pt x="25113" y="30912"/>
                      <a:pt x="14963" y="93311"/>
                      <a:pt x="42299" y="146945"/>
                    </a:cubicBezTo>
                    <a:lnTo>
                      <a:pt x="42299" y="146945"/>
                    </a:lnTo>
                    <a:lnTo>
                      <a:pt x="15309" y="160786"/>
                    </a:lnTo>
                    <a:lnTo>
                      <a:pt x="15309" y="160786"/>
                    </a:lnTo>
                    <a:cubicBezTo>
                      <a:pt x="-15142" y="101039"/>
                      <a:pt x="1237" y="31604"/>
                      <a:pt x="51987" y="5767"/>
                    </a:cubicBezTo>
                    <a:cubicBezTo>
                      <a:pt x="56486" y="3460"/>
                      <a:pt x="61215" y="1499"/>
                      <a:pt x="66059" y="0"/>
                    </a:cubicBezTo>
                    <a:lnTo>
                      <a:pt x="66059" y="0"/>
                    </a:lnTo>
                    <a:close/>
                  </a:path>
                </a:pathLst>
              </a:custGeom>
              <a:solidFill>
                <a:srgbClr val="A7C400"/>
              </a:solidFill>
              <a:ln w="11430" cap="flat">
                <a:noFill/>
                <a:prstDash val="solid"/>
                <a:miter/>
              </a:ln>
            </p:spPr>
            <p:txBody>
              <a:bodyPr rtlCol="0" anchor="ctr"/>
              <a:lstStyle/>
              <a:p>
                <a:endParaRPr lang="fr-FR" sz="1600"/>
              </a:p>
            </p:txBody>
          </p:sp>
          <p:sp>
            <p:nvSpPr>
              <p:cNvPr id="446" name="Freeform: Shape 445">
                <a:extLst>
                  <a:ext uri="{FF2B5EF4-FFF2-40B4-BE49-F238E27FC236}">
                    <a16:creationId xmlns:a16="http://schemas.microsoft.com/office/drawing/2014/main" id="{82ABB281-96B1-4358-AFFF-95F35B602932}"/>
                  </a:ext>
                </a:extLst>
              </p:cNvPr>
              <p:cNvSpPr/>
              <p:nvPr/>
            </p:nvSpPr>
            <p:spPr>
              <a:xfrm>
                <a:off x="3508137" y="4414778"/>
                <a:ext cx="311423" cy="415230"/>
              </a:xfrm>
              <a:custGeom>
                <a:avLst/>
                <a:gdLst>
                  <a:gd name="connsiteX0" fmla="*/ 261471 w 311422"/>
                  <a:gd name="connsiteY0" fmla="*/ 331723 h 415230"/>
                  <a:gd name="connsiteX1" fmla="*/ 255127 w 311422"/>
                  <a:gd name="connsiteY1" fmla="*/ 281319 h 415230"/>
                  <a:gd name="connsiteX2" fmla="*/ 319026 w 311422"/>
                  <a:gd name="connsiteY2" fmla="*/ 165285 h 415230"/>
                  <a:gd name="connsiteX3" fmla="*/ 160662 w 311422"/>
                  <a:gd name="connsiteY3" fmla="*/ 0 h 415230"/>
                  <a:gd name="connsiteX4" fmla="*/ 23982 w 311422"/>
                  <a:gd name="connsiteY4" fmla="*/ 142562 h 415230"/>
                  <a:gd name="connsiteX5" fmla="*/ 27788 w 311422"/>
                  <a:gd name="connsiteY5" fmla="*/ 157672 h 415230"/>
                  <a:gd name="connsiteX6" fmla="*/ 914 w 311422"/>
                  <a:gd name="connsiteY6" fmla="*/ 222033 h 415230"/>
                  <a:gd name="connsiteX7" fmla="*/ 11179 w 311422"/>
                  <a:gd name="connsiteY7" fmla="*/ 240949 h 415230"/>
                  <a:gd name="connsiteX8" fmla="*/ 18792 w 311422"/>
                  <a:gd name="connsiteY8" fmla="*/ 253521 h 415230"/>
                  <a:gd name="connsiteX9" fmla="*/ 21329 w 311422"/>
                  <a:gd name="connsiteY9" fmla="*/ 267362 h 415230"/>
                  <a:gd name="connsiteX10" fmla="*/ 36670 w 311422"/>
                  <a:gd name="connsiteY10" fmla="*/ 273706 h 415230"/>
                  <a:gd name="connsiteX11" fmla="*/ 30326 w 311422"/>
                  <a:gd name="connsiteY11" fmla="*/ 280050 h 415230"/>
                  <a:gd name="connsiteX12" fmla="*/ 32863 w 311422"/>
                  <a:gd name="connsiteY12" fmla="*/ 292622 h 415230"/>
                  <a:gd name="connsiteX13" fmla="*/ 43129 w 311422"/>
                  <a:gd name="connsiteY13" fmla="*/ 298966 h 415230"/>
                  <a:gd name="connsiteX14" fmla="*/ 44398 w 311422"/>
                  <a:gd name="connsiteY14" fmla="*/ 326763 h 415230"/>
                  <a:gd name="connsiteX15" fmla="*/ 68619 w 311422"/>
                  <a:gd name="connsiteY15" fmla="*/ 348217 h 415230"/>
                  <a:gd name="connsiteX16" fmla="*/ 115909 w 311422"/>
                  <a:gd name="connsiteY16" fmla="*/ 336913 h 415230"/>
                  <a:gd name="connsiteX17" fmla="*/ 125829 w 311422"/>
                  <a:gd name="connsiteY17" fmla="*/ 416960 h 415230"/>
                  <a:gd name="connsiteX18" fmla="*/ 261471 w 311422"/>
                  <a:gd name="connsiteY18" fmla="*/ 331723 h 415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1422" h="415230">
                    <a:moveTo>
                      <a:pt x="261471" y="331723"/>
                    </a:moveTo>
                    <a:cubicBezTo>
                      <a:pt x="255127" y="281319"/>
                      <a:pt x="255127" y="281319"/>
                      <a:pt x="255127" y="281319"/>
                    </a:cubicBezTo>
                    <a:cubicBezTo>
                      <a:pt x="273005" y="252252"/>
                      <a:pt x="313836" y="208192"/>
                      <a:pt x="319026" y="165285"/>
                    </a:cubicBezTo>
                    <a:cubicBezTo>
                      <a:pt x="333098" y="55479"/>
                      <a:pt x="255127" y="0"/>
                      <a:pt x="160662" y="0"/>
                    </a:cubicBezTo>
                    <a:cubicBezTo>
                      <a:pt x="78885" y="0"/>
                      <a:pt x="23982" y="61823"/>
                      <a:pt x="23982" y="142562"/>
                    </a:cubicBezTo>
                    <a:cubicBezTo>
                      <a:pt x="23982" y="146369"/>
                      <a:pt x="26520" y="147637"/>
                      <a:pt x="27788" y="157672"/>
                    </a:cubicBezTo>
                    <a:cubicBezTo>
                      <a:pt x="27788" y="166553"/>
                      <a:pt x="4835" y="214420"/>
                      <a:pt x="914" y="222033"/>
                    </a:cubicBezTo>
                    <a:cubicBezTo>
                      <a:pt x="-1624" y="228377"/>
                      <a:pt x="914" y="240949"/>
                      <a:pt x="11179" y="240949"/>
                    </a:cubicBezTo>
                    <a:cubicBezTo>
                      <a:pt x="25251" y="240949"/>
                      <a:pt x="26520" y="249830"/>
                      <a:pt x="18792" y="253521"/>
                    </a:cubicBezTo>
                    <a:cubicBezTo>
                      <a:pt x="16254" y="256059"/>
                      <a:pt x="18792" y="266093"/>
                      <a:pt x="21329" y="267362"/>
                    </a:cubicBezTo>
                    <a:cubicBezTo>
                      <a:pt x="23867" y="268631"/>
                      <a:pt x="35401" y="272437"/>
                      <a:pt x="36670" y="273706"/>
                    </a:cubicBezTo>
                    <a:cubicBezTo>
                      <a:pt x="36670" y="273706"/>
                      <a:pt x="31595" y="277512"/>
                      <a:pt x="30326" y="280050"/>
                    </a:cubicBezTo>
                    <a:cubicBezTo>
                      <a:pt x="29057" y="282587"/>
                      <a:pt x="32863" y="292622"/>
                      <a:pt x="32863" y="292622"/>
                    </a:cubicBezTo>
                    <a:cubicBezTo>
                      <a:pt x="32863" y="292622"/>
                      <a:pt x="36670" y="293891"/>
                      <a:pt x="43129" y="298966"/>
                    </a:cubicBezTo>
                    <a:cubicBezTo>
                      <a:pt x="50741" y="304041"/>
                      <a:pt x="44398" y="321688"/>
                      <a:pt x="44398" y="326763"/>
                    </a:cubicBezTo>
                    <a:cubicBezTo>
                      <a:pt x="44398" y="331838"/>
                      <a:pt x="50741" y="348217"/>
                      <a:pt x="68619" y="348217"/>
                    </a:cubicBezTo>
                    <a:cubicBezTo>
                      <a:pt x="86497" y="348217"/>
                      <a:pt x="115909" y="336913"/>
                      <a:pt x="115909" y="336913"/>
                    </a:cubicBezTo>
                    <a:cubicBezTo>
                      <a:pt x="140708" y="375668"/>
                      <a:pt x="110142" y="404273"/>
                      <a:pt x="125829" y="416960"/>
                    </a:cubicBezTo>
                    <a:cubicBezTo>
                      <a:pt x="156971" y="441874"/>
                      <a:pt x="261471" y="331723"/>
                      <a:pt x="261471" y="331723"/>
                    </a:cubicBezTo>
                    <a:close/>
                  </a:path>
                </a:pathLst>
              </a:custGeom>
              <a:solidFill>
                <a:srgbClr val="FFFFFF"/>
              </a:solidFill>
              <a:ln w="11430" cap="flat">
                <a:noFill/>
                <a:prstDash val="solid"/>
                <a:miter/>
              </a:ln>
            </p:spPr>
            <p:txBody>
              <a:bodyPr rtlCol="0" anchor="ctr"/>
              <a:lstStyle/>
              <a:p>
                <a:endParaRPr lang="fr-FR" sz="1600"/>
              </a:p>
            </p:txBody>
          </p:sp>
          <p:sp>
            <p:nvSpPr>
              <p:cNvPr id="447" name="Freeform: Shape 446">
                <a:extLst>
                  <a:ext uri="{FF2B5EF4-FFF2-40B4-BE49-F238E27FC236}">
                    <a16:creationId xmlns:a16="http://schemas.microsoft.com/office/drawing/2014/main" id="{63B3C050-753F-445F-804E-0EEBFEED14C0}"/>
                  </a:ext>
                </a:extLst>
              </p:cNvPr>
              <p:cNvSpPr/>
              <p:nvPr/>
            </p:nvSpPr>
            <p:spPr>
              <a:xfrm>
                <a:off x="3558071" y="4474410"/>
                <a:ext cx="126876" cy="126876"/>
              </a:xfrm>
              <a:custGeom>
                <a:avLst/>
                <a:gdLst>
                  <a:gd name="connsiteX0" fmla="*/ 45791 w 126875"/>
                  <a:gd name="connsiteY0" fmla="*/ 128029 h 126875"/>
                  <a:gd name="connsiteX1" fmla="*/ 53403 w 126875"/>
                  <a:gd name="connsiteY1" fmla="*/ 116726 h 126875"/>
                  <a:gd name="connsiteX2" fmla="*/ 59747 w 126875"/>
                  <a:gd name="connsiteY2" fmla="*/ 117995 h 126875"/>
                  <a:gd name="connsiteX3" fmla="*/ 61016 w 126875"/>
                  <a:gd name="connsiteY3" fmla="*/ 131836 h 126875"/>
                  <a:gd name="connsiteX4" fmla="*/ 62285 w 126875"/>
                  <a:gd name="connsiteY4" fmla="*/ 134373 h 126875"/>
                  <a:gd name="connsiteX5" fmla="*/ 63553 w 126875"/>
                  <a:gd name="connsiteY5" fmla="*/ 135642 h 126875"/>
                  <a:gd name="connsiteX6" fmla="*/ 64822 w 126875"/>
                  <a:gd name="connsiteY6" fmla="*/ 135642 h 126875"/>
                  <a:gd name="connsiteX7" fmla="*/ 82585 w 126875"/>
                  <a:gd name="connsiteY7" fmla="*/ 134373 h 126875"/>
                  <a:gd name="connsiteX8" fmla="*/ 85122 w 126875"/>
                  <a:gd name="connsiteY8" fmla="*/ 133104 h 126875"/>
                  <a:gd name="connsiteX9" fmla="*/ 86391 w 126875"/>
                  <a:gd name="connsiteY9" fmla="*/ 129298 h 126875"/>
                  <a:gd name="connsiteX10" fmla="*/ 85122 w 126875"/>
                  <a:gd name="connsiteY10" fmla="*/ 115457 h 126875"/>
                  <a:gd name="connsiteX11" fmla="*/ 90197 w 126875"/>
                  <a:gd name="connsiteY11" fmla="*/ 112920 h 126875"/>
                  <a:gd name="connsiteX12" fmla="*/ 100347 w 126875"/>
                  <a:gd name="connsiteY12" fmla="*/ 124223 h 126875"/>
                  <a:gd name="connsiteX13" fmla="*/ 102885 w 126875"/>
                  <a:gd name="connsiteY13" fmla="*/ 125492 h 126875"/>
                  <a:gd name="connsiteX14" fmla="*/ 105422 w 126875"/>
                  <a:gd name="connsiteY14" fmla="*/ 124223 h 126875"/>
                  <a:gd name="connsiteX15" fmla="*/ 119379 w 126875"/>
                  <a:gd name="connsiteY15" fmla="*/ 112920 h 126875"/>
                  <a:gd name="connsiteX16" fmla="*/ 120647 w 126875"/>
                  <a:gd name="connsiteY16" fmla="*/ 110382 h 126875"/>
                  <a:gd name="connsiteX17" fmla="*/ 119379 w 126875"/>
                  <a:gd name="connsiteY17" fmla="*/ 106576 h 126875"/>
                  <a:gd name="connsiteX18" fmla="*/ 110497 w 126875"/>
                  <a:gd name="connsiteY18" fmla="*/ 96541 h 126875"/>
                  <a:gd name="connsiteX19" fmla="*/ 113035 w 126875"/>
                  <a:gd name="connsiteY19" fmla="*/ 91466 h 126875"/>
                  <a:gd name="connsiteX20" fmla="*/ 126991 w 126875"/>
                  <a:gd name="connsiteY20" fmla="*/ 94004 h 126875"/>
                  <a:gd name="connsiteX21" fmla="*/ 130797 w 126875"/>
                  <a:gd name="connsiteY21" fmla="*/ 94004 h 126875"/>
                  <a:gd name="connsiteX22" fmla="*/ 132066 w 126875"/>
                  <a:gd name="connsiteY22" fmla="*/ 91466 h 126875"/>
                  <a:gd name="connsiteX23" fmla="*/ 135873 w 126875"/>
                  <a:gd name="connsiteY23" fmla="*/ 73934 h 126875"/>
                  <a:gd name="connsiteX24" fmla="*/ 135873 w 126875"/>
                  <a:gd name="connsiteY24" fmla="*/ 71397 h 126875"/>
                  <a:gd name="connsiteX25" fmla="*/ 133335 w 126875"/>
                  <a:gd name="connsiteY25" fmla="*/ 70128 h 126875"/>
                  <a:gd name="connsiteX26" fmla="*/ 119379 w 126875"/>
                  <a:gd name="connsiteY26" fmla="*/ 66322 h 126875"/>
                  <a:gd name="connsiteX27" fmla="*/ 118110 w 126875"/>
                  <a:gd name="connsiteY27" fmla="*/ 61246 h 126875"/>
                  <a:gd name="connsiteX28" fmla="*/ 132066 w 126875"/>
                  <a:gd name="connsiteY28" fmla="*/ 55018 h 126875"/>
                  <a:gd name="connsiteX29" fmla="*/ 134604 w 126875"/>
                  <a:gd name="connsiteY29" fmla="*/ 52480 h 126875"/>
                  <a:gd name="connsiteX30" fmla="*/ 134604 w 126875"/>
                  <a:gd name="connsiteY30" fmla="*/ 49943 h 126875"/>
                  <a:gd name="connsiteX31" fmla="*/ 126991 w 126875"/>
                  <a:gd name="connsiteY31" fmla="*/ 33680 h 126875"/>
                  <a:gd name="connsiteX32" fmla="*/ 124454 w 126875"/>
                  <a:gd name="connsiteY32" fmla="*/ 31142 h 126875"/>
                  <a:gd name="connsiteX33" fmla="*/ 121916 w 126875"/>
                  <a:gd name="connsiteY33" fmla="*/ 31142 h 126875"/>
                  <a:gd name="connsiteX34" fmla="*/ 107960 w 126875"/>
                  <a:gd name="connsiteY34" fmla="*/ 37371 h 126875"/>
                  <a:gd name="connsiteX35" fmla="*/ 104154 w 126875"/>
                  <a:gd name="connsiteY35" fmla="*/ 32296 h 126875"/>
                  <a:gd name="connsiteX36" fmla="*/ 111766 w 126875"/>
                  <a:gd name="connsiteY36" fmla="*/ 19723 h 126875"/>
                  <a:gd name="connsiteX37" fmla="*/ 113035 w 126875"/>
                  <a:gd name="connsiteY37" fmla="*/ 17186 h 126875"/>
                  <a:gd name="connsiteX38" fmla="*/ 110497 w 126875"/>
                  <a:gd name="connsiteY38" fmla="*/ 14648 h 126875"/>
                  <a:gd name="connsiteX39" fmla="*/ 95157 w 126875"/>
                  <a:gd name="connsiteY39" fmla="*/ 6344 h 126875"/>
                  <a:gd name="connsiteX40" fmla="*/ 90082 w 126875"/>
                  <a:gd name="connsiteY40" fmla="*/ 7613 h 126875"/>
                  <a:gd name="connsiteX41" fmla="*/ 82469 w 126875"/>
                  <a:gd name="connsiteY41" fmla="*/ 20185 h 126875"/>
                  <a:gd name="connsiteX42" fmla="*/ 77394 w 126875"/>
                  <a:gd name="connsiteY42" fmla="*/ 18916 h 126875"/>
                  <a:gd name="connsiteX43" fmla="*/ 74857 w 126875"/>
                  <a:gd name="connsiteY43" fmla="*/ 3806 h 126875"/>
                  <a:gd name="connsiteX44" fmla="*/ 73588 w 126875"/>
                  <a:gd name="connsiteY44" fmla="*/ 1269 h 126875"/>
                  <a:gd name="connsiteX45" fmla="*/ 71050 w 126875"/>
                  <a:gd name="connsiteY45" fmla="*/ 0 h 126875"/>
                  <a:gd name="connsiteX46" fmla="*/ 53288 w 126875"/>
                  <a:gd name="connsiteY46" fmla="*/ 2538 h 126875"/>
                  <a:gd name="connsiteX47" fmla="*/ 49482 w 126875"/>
                  <a:gd name="connsiteY47" fmla="*/ 6344 h 126875"/>
                  <a:gd name="connsiteX48" fmla="*/ 50750 w 126875"/>
                  <a:gd name="connsiteY48" fmla="*/ 20185 h 126875"/>
                  <a:gd name="connsiteX49" fmla="*/ 45675 w 126875"/>
                  <a:gd name="connsiteY49" fmla="*/ 22722 h 126875"/>
                  <a:gd name="connsiteX50" fmla="*/ 35525 w 126875"/>
                  <a:gd name="connsiteY50" fmla="*/ 11419 h 126875"/>
                  <a:gd name="connsiteX51" fmla="*/ 30450 w 126875"/>
                  <a:gd name="connsiteY51" fmla="*/ 11419 h 126875"/>
                  <a:gd name="connsiteX52" fmla="*/ 16494 w 126875"/>
                  <a:gd name="connsiteY52" fmla="*/ 23991 h 126875"/>
                  <a:gd name="connsiteX53" fmla="*/ 15225 w 126875"/>
                  <a:gd name="connsiteY53" fmla="*/ 26529 h 126875"/>
                  <a:gd name="connsiteX54" fmla="*/ 16494 w 126875"/>
                  <a:gd name="connsiteY54" fmla="*/ 29066 h 126875"/>
                  <a:gd name="connsiteX55" fmla="*/ 26644 w 126875"/>
                  <a:gd name="connsiteY55" fmla="*/ 39101 h 126875"/>
                  <a:gd name="connsiteX56" fmla="*/ 22838 w 126875"/>
                  <a:gd name="connsiteY56" fmla="*/ 44176 h 126875"/>
                  <a:gd name="connsiteX57" fmla="*/ 8881 w 126875"/>
                  <a:gd name="connsiteY57" fmla="*/ 41638 h 126875"/>
                  <a:gd name="connsiteX58" fmla="*/ 6344 w 126875"/>
                  <a:gd name="connsiteY58" fmla="*/ 41638 h 126875"/>
                  <a:gd name="connsiteX59" fmla="*/ 3806 w 126875"/>
                  <a:gd name="connsiteY59" fmla="*/ 44176 h 126875"/>
                  <a:gd name="connsiteX60" fmla="*/ 0 w 126875"/>
                  <a:gd name="connsiteY60" fmla="*/ 61708 h 126875"/>
                  <a:gd name="connsiteX61" fmla="*/ 0 w 126875"/>
                  <a:gd name="connsiteY61" fmla="*/ 64245 h 126875"/>
                  <a:gd name="connsiteX62" fmla="*/ 2538 w 126875"/>
                  <a:gd name="connsiteY62" fmla="*/ 66783 h 126875"/>
                  <a:gd name="connsiteX63" fmla="*/ 17763 w 126875"/>
                  <a:gd name="connsiteY63" fmla="*/ 69320 h 126875"/>
                  <a:gd name="connsiteX64" fmla="*/ 17763 w 126875"/>
                  <a:gd name="connsiteY64" fmla="*/ 75549 h 126875"/>
                  <a:gd name="connsiteX65" fmla="*/ 3806 w 126875"/>
                  <a:gd name="connsiteY65" fmla="*/ 80624 h 126875"/>
                  <a:gd name="connsiteX66" fmla="*/ 2538 w 126875"/>
                  <a:gd name="connsiteY66" fmla="*/ 85699 h 126875"/>
                  <a:gd name="connsiteX67" fmla="*/ 8881 w 126875"/>
                  <a:gd name="connsiteY67" fmla="*/ 103231 h 126875"/>
                  <a:gd name="connsiteX68" fmla="*/ 11419 w 126875"/>
                  <a:gd name="connsiteY68" fmla="*/ 104500 h 126875"/>
                  <a:gd name="connsiteX69" fmla="*/ 13956 w 126875"/>
                  <a:gd name="connsiteY69" fmla="*/ 104500 h 126875"/>
                  <a:gd name="connsiteX70" fmla="*/ 27913 w 126875"/>
                  <a:gd name="connsiteY70" fmla="*/ 99425 h 126875"/>
                  <a:gd name="connsiteX71" fmla="*/ 31719 w 126875"/>
                  <a:gd name="connsiteY71" fmla="*/ 103231 h 126875"/>
                  <a:gd name="connsiteX72" fmla="*/ 24106 w 126875"/>
                  <a:gd name="connsiteY72" fmla="*/ 115803 h 126875"/>
                  <a:gd name="connsiteX73" fmla="*/ 45791 w 126875"/>
                  <a:gd name="connsiteY73" fmla="*/ 128029 h 126875"/>
                  <a:gd name="connsiteX74" fmla="*/ 86276 w 126875"/>
                  <a:gd name="connsiteY74" fmla="*/ 71627 h 126875"/>
                  <a:gd name="connsiteX75" fmla="*/ 63438 w 126875"/>
                  <a:gd name="connsiteY75" fmla="*/ 85468 h 126875"/>
                  <a:gd name="connsiteX76" fmla="*/ 49482 w 126875"/>
                  <a:gd name="connsiteY76" fmla="*/ 64130 h 126875"/>
                  <a:gd name="connsiteX77" fmla="*/ 72319 w 126875"/>
                  <a:gd name="connsiteY77" fmla="*/ 50289 h 126875"/>
                  <a:gd name="connsiteX78" fmla="*/ 86276 w 126875"/>
                  <a:gd name="connsiteY78" fmla="*/ 71627 h 126875"/>
                  <a:gd name="connsiteX79" fmla="*/ 86276 w 126875"/>
                  <a:gd name="connsiteY79" fmla="*/ 71627 h 12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126875" h="126875">
                    <a:moveTo>
                      <a:pt x="45791" y="128029"/>
                    </a:moveTo>
                    <a:cubicBezTo>
                      <a:pt x="53403" y="116726"/>
                      <a:pt x="53403" y="116726"/>
                      <a:pt x="53403" y="116726"/>
                    </a:cubicBezTo>
                    <a:cubicBezTo>
                      <a:pt x="59747" y="117995"/>
                      <a:pt x="59747" y="117995"/>
                      <a:pt x="59747" y="117995"/>
                    </a:cubicBezTo>
                    <a:cubicBezTo>
                      <a:pt x="61016" y="131836"/>
                      <a:pt x="61016" y="131836"/>
                      <a:pt x="61016" y="131836"/>
                    </a:cubicBezTo>
                    <a:cubicBezTo>
                      <a:pt x="61016" y="133104"/>
                      <a:pt x="61016" y="134373"/>
                      <a:pt x="62285" y="134373"/>
                    </a:cubicBezTo>
                    <a:cubicBezTo>
                      <a:pt x="62285" y="135642"/>
                      <a:pt x="63553" y="135642"/>
                      <a:pt x="63553" y="135642"/>
                    </a:cubicBezTo>
                    <a:lnTo>
                      <a:pt x="64822" y="135642"/>
                    </a:lnTo>
                    <a:cubicBezTo>
                      <a:pt x="82585" y="134373"/>
                      <a:pt x="82585" y="134373"/>
                      <a:pt x="82585" y="134373"/>
                    </a:cubicBezTo>
                    <a:cubicBezTo>
                      <a:pt x="83853" y="133104"/>
                      <a:pt x="85122" y="133104"/>
                      <a:pt x="85122" y="133104"/>
                    </a:cubicBezTo>
                    <a:cubicBezTo>
                      <a:pt x="86391" y="131836"/>
                      <a:pt x="86391" y="130567"/>
                      <a:pt x="86391" y="129298"/>
                    </a:cubicBezTo>
                    <a:cubicBezTo>
                      <a:pt x="85122" y="115457"/>
                      <a:pt x="85122" y="115457"/>
                      <a:pt x="85122" y="115457"/>
                    </a:cubicBezTo>
                    <a:cubicBezTo>
                      <a:pt x="90197" y="112920"/>
                      <a:pt x="90197" y="112920"/>
                      <a:pt x="90197" y="112920"/>
                    </a:cubicBezTo>
                    <a:cubicBezTo>
                      <a:pt x="100347" y="124223"/>
                      <a:pt x="100347" y="124223"/>
                      <a:pt x="100347" y="124223"/>
                    </a:cubicBezTo>
                    <a:cubicBezTo>
                      <a:pt x="100347" y="125492"/>
                      <a:pt x="101616" y="125492"/>
                      <a:pt x="102885" y="125492"/>
                    </a:cubicBezTo>
                    <a:cubicBezTo>
                      <a:pt x="104154" y="125492"/>
                      <a:pt x="105422" y="125492"/>
                      <a:pt x="105422" y="124223"/>
                    </a:cubicBezTo>
                    <a:cubicBezTo>
                      <a:pt x="119379" y="112920"/>
                      <a:pt x="119379" y="112920"/>
                      <a:pt x="119379" y="112920"/>
                    </a:cubicBezTo>
                    <a:cubicBezTo>
                      <a:pt x="120647" y="111651"/>
                      <a:pt x="120647" y="110382"/>
                      <a:pt x="120647" y="110382"/>
                    </a:cubicBezTo>
                    <a:cubicBezTo>
                      <a:pt x="120647" y="109113"/>
                      <a:pt x="120647" y="107845"/>
                      <a:pt x="119379" y="106576"/>
                    </a:cubicBezTo>
                    <a:cubicBezTo>
                      <a:pt x="110497" y="96541"/>
                      <a:pt x="110497" y="96541"/>
                      <a:pt x="110497" y="96541"/>
                    </a:cubicBezTo>
                    <a:cubicBezTo>
                      <a:pt x="113035" y="91466"/>
                      <a:pt x="113035" y="91466"/>
                      <a:pt x="113035" y="91466"/>
                    </a:cubicBezTo>
                    <a:cubicBezTo>
                      <a:pt x="126991" y="94004"/>
                      <a:pt x="126991" y="94004"/>
                      <a:pt x="126991" y="94004"/>
                    </a:cubicBezTo>
                    <a:cubicBezTo>
                      <a:pt x="128260" y="95272"/>
                      <a:pt x="129529" y="95272"/>
                      <a:pt x="130797" y="94004"/>
                    </a:cubicBezTo>
                    <a:cubicBezTo>
                      <a:pt x="130797" y="94004"/>
                      <a:pt x="132066" y="92735"/>
                      <a:pt x="132066" y="91466"/>
                    </a:cubicBezTo>
                    <a:cubicBezTo>
                      <a:pt x="135873" y="73934"/>
                      <a:pt x="135873" y="73934"/>
                      <a:pt x="135873" y="73934"/>
                    </a:cubicBezTo>
                    <a:cubicBezTo>
                      <a:pt x="135873" y="72665"/>
                      <a:pt x="135873" y="72665"/>
                      <a:pt x="135873" y="71397"/>
                    </a:cubicBezTo>
                    <a:cubicBezTo>
                      <a:pt x="134604" y="70128"/>
                      <a:pt x="134604" y="70128"/>
                      <a:pt x="133335" y="70128"/>
                    </a:cubicBezTo>
                    <a:cubicBezTo>
                      <a:pt x="119379" y="66322"/>
                      <a:pt x="119379" y="66322"/>
                      <a:pt x="119379" y="66322"/>
                    </a:cubicBezTo>
                    <a:cubicBezTo>
                      <a:pt x="118110" y="61246"/>
                      <a:pt x="118110" y="61246"/>
                      <a:pt x="118110" y="61246"/>
                    </a:cubicBezTo>
                    <a:cubicBezTo>
                      <a:pt x="132066" y="55018"/>
                      <a:pt x="132066" y="55018"/>
                      <a:pt x="132066" y="55018"/>
                    </a:cubicBezTo>
                    <a:cubicBezTo>
                      <a:pt x="133335" y="55018"/>
                      <a:pt x="133335" y="53749"/>
                      <a:pt x="134604" y="52480"/>
                    </a:cubicBezTo>
                    <a:cubicBezTo>
                      <a:pt x="134604" y="52480"/>
                      <a:pt x="134604" y="51212"/>
                      <a:pt x="134604" y="49943"/>
                    </a:cubicBezTo>
                    <a:cubicBezTo>
                      <a:pt x="126991" y="33680"/>
                      <a:pt x="126991" y="33680"/>
                      <a:pt x="126991" y="33680"/>
                    </a:cubicBezTo>
                    <a:cubicBezTo>
                      <a:pt x="126991" y="32411"/>
                      <a:pt x="125722" y="31142"/>
                      <a:pt x="124454" y="31142"/>
                    </a:cubicBezTo>
                    <a:cubicBezTo>
                      <a:pt x="123185" y="31142"/>
                      <a:pt x="123185" y="31142"/>
                      <a:pt x="121916" y="31142"/>
                    </a:cubicBezTo>
                    <a:cubicBezTo>
                      <a:pt x="107960" y="37371"/>
                      <a:pt x="107960" y="37371"/>
                      <a:pt x="107960" y="37371"/>
                    </a:cubicBezTo>
                    <a:cubicBezTo>
                      <a:pt x="104154" y="32296"/>
                      <a:pt x="104154" y="32296"/>
                      <a:pt x="104154" y="32296"/>
                    </a:cubicBezTo>
                    <a:cubicBezTo>
                      <a:pt x="111766" y="19723"/>
                      <a:pt x="111766" y="19723"/>
                      <a:pt x="111766" y="19723"/>
                    </a:cubicBezTo>
                    <a:cubicBezTo>
                      <a:pt x="113035" y="18455"/>
                      <a:pt x="113035" y="18455"/>
                      <a:pt x="113035" y="17186"/>
                    </a:cubicBezTo>
                    <a:cubicBezTo>
                      <a:pt x="113035" y="15917"/>
                      <a:pt x="111766" y="14648"/>
                      <a:pt x="110497" y="14648"/>
                    </a:cubicBezTo>
                    <a:cubicBezTo>
                      <a:pt x="95157" y="6344"/>
                      <a:pt x="95157" y="6344"/>
                      <a:pt x="95157" y="6344"/>
                    </a:cubicBezTo>
                    <a:cubicBezTo>
                      <a:pt x="92619" y="5075"/>
                      <a:pt x="91351" y="5075"/>
                      <a:pt x="90082" y="7613"/>
                    </a:cubicBezTo>
                    <a:cubicBezTo>
                      <a:pt x="82469" y="20185"/>
                      <a:pt x="82469" y="20185"/>
                      <a:pt x="82469" y="20185"/>
                    </a:cubicBezTo>
                    <a:cubicBezTo>
                      <a:pt x="77394" y="18916"/>
                      <a:pt x="77394" y="18916"/>
                      <a:pt x="77394" y="18916"/>
                    </a:cubicBezTo>
                    <a:cubicBezTo>
                      <a:pt x="74857" y="3806"/>
                      <a:pt x="74857" y="3806"/>
                      <a:pt x="74857" y="3806"/>
                    </a:cubicBezTo>
                    <a:cubicBezTo>
                      <a:pt x="74857" y="2538"/>
                      <a:pt x="74857" y="1269"/>
                      <a:pt x="73588" y="1269"/>
                    </a:cubicBezTo>
                    <a:cubicBezTo>
                      <a:pt x="73588" y="0"/>
                      <a:pt x="72319" y="0"/>
                      <a:pt x="71050" y="0"/>
                    </a:cubicBezTo>
                    <a:cubicBezTo>
                      <a:pt x="53288" y="2538"/>
                      <a:pt x="53288" y="2538"/>
                      <a:pt x="53288" y="2538"/>
                    </a:cubicBezTo>
                    <a:cubicBezTo>
                      <a:pt x="50750" y="2538"/>
                      <a:pt x="49482" y="3806"/>
                      <a:pt x="49482" y="6344"/>
                    </a:cubicBezTo>
                    <a:cubicBezTo>
                      <a:pt x="50750" y="20185"/>
                      <a:pt x="50750" y="20185"/>
                      <a:pt x="50750" y="20185"/>
                    </a:cubicBezTo>
                    <a:cubicBezTo>
                      <a:pt x="45675" y="22722"/>
                      <a:pt x="45675" y="22722"/>
                      <a:pt x="45675" y="22722"/>
                    </a:cubicBezTo>
                    <a:cubicBezTo>
                      <a:pt x="35525" y="11419"/>
                      <a:pt x="35525" y="11419"/>
                      <a:pt x="35525" y="11419"/>
                    </a:cubicBezTo>
                    <a:cubicBezTo>
                      <a:pt x="34256" y="10150"/>
                      <a:pt x="31719" y="10150"/>
                      <a:pt x="30450" y="11419"/>
                    </a:cubicBezTo>
                    <a:cubicBezTo>
                      <a:pt x="16494" y="23991"/>
                      <a:pt x="16494" y="23991"/>
                      <a:pt x="16494" y="23991"/>
                    </a:cubicBezTo>
                    <a:cubicBezTo>
                      <a:pt x="16494" y="23991"/>
                      <a:pt x="15225" y="25260"/>
                      <a:pt x="15225" y="26529"/>
                    </a:cubicBezTo>
                    <a:cubicBezTo>
                      <a:pt x="15225" y="26529"/>
                      <a:pt x="15225" y="27797"/>
                      <a:pt x="16494" y="29066"/>
                    </a:cubicBezTo>
                    <a:cubicBezTo>
                      <a:pt x="26644" y="39101"/>
                      <a:pt x="26644" y="39101"/>
                      <a:pt x="26644" y="39101"/>
                    </a:cubicBezTo>
                    <a:cubicBezTo>
                      <a:pt x="22838" y="44176"/>
                      <a:pt x="22838" y="44176"/>
                      <a:pt x="22838" y="44176"/>
                    </a:cubicBezTo>
                    <a:cubicBezTo>
                      <a:pt x="8881" y="41638"/>
                      <a:pt x="8881" y="41638"/>
                      <a:pt x="8881" y="41638"/>
                    </a:cubicBezTo>
                    <a:cubicBezTo>
                      <a:pt x="7613" y="41638"/>
                      <a:pt x="6344" y="41638"/>
                      <a:pt x="6344" y="41638"/>
                    </a:cubicBezTo>
                    <a:cubicBezTo>
                      <a:pt x="5075" y="42907"/>
                      <a:pt x="3806" y="42907"/>
                      <a:pt x="3806" y="44176"/>
                    </a:cubicBezTo>
                    <a:cubicBezTo>
                      <a:pt x="0" y="61708"/>
                      <a:pt x="0" y="61708"/>
                      <a:pt x="0" y="61708"/>
                    </a:cubicBezTo>
                    <a:cubicBezTo>
                      <a:pt x="0" y="62977"/>
                      <a:pt x="0" y="64245"/>
                      <a:pt x="0" y="64245"/>
                    </a:cubicBezTo>
                    <a:cubicBezTo>
                      <a:pt x="1269" y="65514"/>
                      <a:pt x="2538" y="66783"/>
                      <a:pt x="2538" y="66783"/>
                    </a:cubicBezTo>
                    <a:cubicBezTo>
                      <a:pt x="17763" y="69320"/>
                      <a:pt x="17763" y="69320"/>
                      <a:pt x="17763" y="69320"/>
                    </a:cubicBezTo>
                    <a:cubicBezTo>
                      <a:pt x="17763" y="75549"/>
                      <a:pt x="17763" y="75549"/>
                      <a:pt x="17763" y="75549"/>
                    </a:cubicBezTo>
                    <a:cubicBezTo>
                      <a:pt x="3806" y="80624"/>
                      <a:pt x="3806" y="80624"/>
                      <a:pt x="3806" y="80624"/>
                    </a:cubicBezTo>
                    <a:cubicBezTo>
                      <a:pt x="2538" y="81893"/>
                      <a:pt x="1269" y="84430"/>
                      <a:pt x="2538" y="85699"/>
                    </a:cubicBezTo>
                    <a:cubicBezTo>
                      <a:pt x="8881" y="103231"/>
                      <a:pt x="8881" y="103231"/>
                      <a:pt x="8881" y="103231"/>
                    </a:cubicBezTo>
                    <a:cubicBezTo>
                      <a:pt x="10150" y="103231"/>
                      <a:pt x="10150" y="104500"/>
                      <a:pt x="11419" y="104500"/>
                    </a:cubicBezTo>
                    <a:cubicBezTo>
                      <a:pt x="12688" y="104500"/>
                      <a:pt x="13956" y="104500"/>
                      <a:pt x="13956" y="104500"/>
                    </a:cubicBezTo>
                    <a:cubicBezTo>
                      <a:pt x="27913" y="99425"/>
                      <a:pt x="27913" y="99425"/>
                      <a:pt x="27913" y="99425"/>
                    </a:cubicBezTo>
                    <a:cubicBezTo>
                      <a:pt x="31719" y="103231"/>
                      <a:pt x="31719" y="103231"/>
                      <a:pt x="31719" y="103231"/>
                    </a:cubicBezTo>
                    <a:cubicBezTo>
                      <a:pt x="24106" y="115803"/>
                      <a:pt x="24106" y="115803"/>
                      <a:pt x="24106" y="115803"/>
                    </a:cubicBezTo>
                    <a:lnTo>
                      <a:pt x="45791" y="128029"/>
                    </a:lnTo>
                    <a:close/>
                    <a:moveTo>
                      <a:pt x="86276" y="71627"/>
                    </a:moveTo>
                    <a:cubicBezTo>
                      <a:pt x="83738" y="81662"/>
                      <a:pt x="73588" y="87890"/>
                      <a:pt x="63438" y="85468"/>
                    </a:cubicBezTo>
                    <a:cubicBezTo>
                      <a:pt x="54557" y="84199"/>
                      <a:pt x="48213" y="74165"/>
                      <a:pt x="49482" y="64130"/>
                    </a:cubicBezTo>
                    <a:cubicBezTo>
                      <a:pt x="52019" y="54095"/>
                      <a:pt x="62169" y="47867"/>
                      <a:pt x="72319" y="50289"/>
                    </a:cubicBezTo>
                    <a:cubicBezTo>
                      <a:pt x="82469" y="52711"/>
                      <a:pt x="88813" y="61593"/>
                      <a:pt x="86276" y="71627"/>
                    </a:cubicBezTo>
                    <a:lnTo>
                      <a:pt x="86276" y="71627"/>
                    </a:lnTo>
                    <a:close/>
                  </a:path>
                </a:pathLst>
              </a:custGeom>
              <a:solidFill>
                <a:srgbClr val="41AC69"/>
              </a:solidFill>
              <a:ln w="11430" cap="flat">
                <a:noFill/>
                <a:prstDash val="solid"/>
                <a:miter/>
              </a:ln>
            </p:spPr>
            <p:txBody>
              <a:bodyPr rtlCol="0" anchor="ctr"/>
              <a:lstStyle/>
              <a:p>
                <a:endParaRPr lang="fr-FR" sz="1600"/>
              </a:p>
            </p:txBody>
          </p:sp>
          <p:sp>
            <p:nvSpPr>
              <p:cNvPr id="448" name="Freeform: Shape 447">
                <a:extLst>
                  <a:ext uri="{FF2B5EF4-FFF2-40B4-BE49-F238E27FC236}">
                    <a16:creationId xmlns:a16="http://schemas.microsoft.com/office/drawing/2014/main" id="{15076ED7-F461-4E35-8091-E4EEFA23B7FA}"/>
                  </a:ext>
                </a:extLst>
              </p:cNvPr>
              <p:cNvSpPr/>
              <p:nvPr/>
            </p:nvSpPr>
            <p:spPr>
              <a:xfrm>
                <a:off x="3717588" y="4490211"/>
                <a:ext cx="69205" cy="69205"/>
              </a:xfrm>
              <a:custGeom>
                <a:avLst/>
                <a:gdLst>
                  <a:gd name="connsiteX0" fmla="*/ 64245 w 69205"/>
                  <a:gd name="connsiteY0" fmla="*/ 56863 h 69205"/>
                  <a:gd name="connsiteX1" fmla="*/ 64245 w 69205"/>
                  <a:gd name="connsiteY1" fmla="*/ 55595 h 69205"/>
                  <a:gd name="connsiteX2" fmla="*/ 59170 w 69205"/>
                  <a:gd name="connsiteY2" fmla="*/ 50520 h 69205"/>
                  <a:gd name="connsiteX3" fmla="*/ 60439 w 69205"/>
                  <a:gd name="connsiteY3" fmla="*/ 47982 h 69205"/>
                  <a:gd name="connsiteX4" fmla="*/ 67936 w 69205"/>
                  <a:gd name="connsiteY4" fmla="*/ 49251 h 69205"/>
                  <a:gd name="connsiteX5" fmla="*/ 69205 w 69205"/>
                  <a:gd name="connsiteY5" fmla="*/ 47982 h 69205"/>
                  <a:gd name="connsiteX6" fmla="*/ 70474 w 69205"/>
                  <a:gd name="connsiteY6" fmla="*/ 46713 h 69205"/>
                  <a:gd name="connsiteX7" fmla="*/ 71743 w 69205"/>
                  <a:gd name="connsiteY7" fmla="*/ 37947 h 69205"/>
                  <a:gd name="connsiteX8" fmla="*/ 71743 w 69205"/>
                  <a:gd name="connsiteY8" fmla="*/ 36679 h 69205"/>
                  <a:gd name="connsiteX9" fmla="*/ 70474 w 69205"/>
                  <a:gd name="connsiteY9" fmla="*/ 35410 h 69205"/>
                  <a:gd name="connsiteX10" fmla="*/ 62977 w 69205"/>
                  <a:gd name="connsiteY10" fmla="*/ 34141 h 69205"/>
                  <a:gd name="connsiteX11" fmla="*/ 62977 w 69205"/>
                  <a:gd name="connsiteY11" fmla="*/ 31604 h 69205"/>
                  <a:gd name="connsiteX12" fmla="*/ 69320 w 69205"/>
                  <a:gd name="connsiteY12" fmla="*/ 27797 h 69205"/>
                  <a:gd name="connsiteX13" fmla="*/ 70589 w 69205"/>
                  <a:gd name="connsiteY13" fmla="*/ 26529 h 69205"/>
                  <a:gd name="connsiteX14" fmla="*/ 70589 w 69205"/>
                  <a:gd name="connsiteY14" fmla="*/ 25260 h 69205"/>
                  <a:gd name="connsiteX15" fmla="*/ 66783 w 69205"/>
                  <a:gd name="connsiteY15" fmla="*/ 16494 h 69205"/>
                  <a:gd name="connsiteX16" fmla="*/ 64245 w 69205"/>
                  <a:gd name="connsiteY16" fmla="*/ 15225 h 69205"/>
                  <a:gd name="connsiteX17" fmla="*/ 56748 w 69205"/>
                  <a:gd name="connsiteY17" fmla="*/ 19031 h 69205"/>
                  <a:gd name="connsiteX18" fmla="*/ 55479 w 69205"/>
                  <a:gd name="connsiteY18" fmla="*/ 16494 h 69205"/>
                  <a:gd name="connsiteX19" fmla="*/ 59286 w 69205"/>
                  <a:gd name="connsiteY19" fmla="*/ 10150 h 69205"/>
                  <a:gd name="connsiteX20" fmla="*/ 59286 w 69205"/>
                  <a:gd name="connsiteY20" fmla="*/ 7613 h 69205"/>
                  <a:gd name="connsiteX21" fmla="*/ 58017 w 69205"/>
                  <a:gd name="connsiteY21" fmla="*/ 6344 h 69205"/>
                  <a:gd name="connsiteX22" fmla="*/ 49251 w 69205"/>
                  <a:gd name="connsiteY22" fmla="*/ 2538 h 69205"/>
                  <a:gd name="connsiteX23" fmla="*/ 46713 w 69205"/>
                  <a:gd name="connsiteY23" fmla="*/ 2538 h 69205"/>
                  <a:gd name="connsiteX24" fmla="*/ 42907 w 69205"/>
                  <a:gd name="connsiteY24" fmla="*/ 10035 h 69205"/>
                  <a:gd name="connsiteX25" fmla="*/ 40370 w 69205"/>
                  <a:gd name="connsiteY25" fmla="*/ 8766 h 69205"/>
                  <a:gd name="connsiteX26" fmla="*/ 39101 w 69205"/>
                  <a:gd name="connsiteY26" fmla="*/ 1269 h 69205"/>
                  <a:gd name="connsiteX27" fmla="*/ 36563 w 69205"/>
                  <a:gd name="connsiteY27" fmla="*/ 0 h 69205"/>
                  <a:gd name="connsiteX28" fmla="*/ 27797 w 69205"/>
                  <a:gd name="connsiteY28" fmla="*/ 1269 h 69205"/>
                  <a:gd name="connsiteX29" fmla="*/ 26529 w 69205"/>
                  <a:gd name="connsiteY29" fmla="*/ 1269 h 69205"/>
                  <a:gd name="connsiteX30" fmla="*/ 25260 w 69205"/>
                  <a:gd name="connsiteY30" fmla="*/ 2538 h 69205"/>
                  <a:gd name="connsiteX31" fmla="*/ 26529 w 69205"/>
                  <a:gd name="connsiteY31" fmla="*/ 10035 h 69205"/>
                  <a:gd name="connsiteX32" fmla="*/ 23991 w 69205"/>
                  <a:gd name="connsiteY32" fmla="*/ 11303 h 69205"/>
                  <a:gd name="connsiteX33" fmla="*/ 18916 w 69205"/>
                  <a:gd name="connsiteY33" fmla="*/ 6228 h 69205"/>
                  <a:gd name="connsiteX34" fmla="*/ 17647 w 69205"/>
                  <a:gd name="connsiteY34" fmla="*/ 4960 h 69205"/>
                  <a:gd name="connsiteX35" fmla="*/ 15110 w 69205"/>
                  <a:gd name="connsiteY35" fmla="*/ 6228 h 69205"/>
                  <a:gd name="connsiteX36" fmla="*/ 8766 w 69205"/>
                  <a:gd name="connsiteY36" fmla="*/ 12572 h 69205"/>
                  <a:gd name="connsiteX37" fmla="*/ 7497 w 69205"/>
                  <a:gd name="connsiteY37" fmla="*/ 13841 h 69205"/>
                  <a:gd name="connsiteX38" fmla="*/ 8766 w 69205"/>
                  <a:gd name="connsiteY38" fmla="*/ 15110 h 69205"/>
                  <a:gd name="connsiteX39" fmla="*/ 13841 w 69205"/>
                  <a:gd name="connsiteY39" fmla="*/ 21454 h 69205"/>
                  <a:gd name="connsiteX40" fmla="*/ 12572 w 69205"/>
                  <a:gd name="connsiteY40" fmla="*/ 23991 h 69205"/>
                  <a:gd name="connsiteX41" fmla="*/ 5075 w 69205"/>
                  <a:gd name="connsiteY41" fmla="*/ 22722 h 69205"/>
                  <a:gd name="connsiteX42" fmla="*/ 2538 w 69205"/>
                  <a:gd name="connsiteY42" fmla="*/ 23991 h 69205"/>
                  <a:gd name="connsiteX43" fmla="*/ 0 w 69205"/>
                  <a:gd name="connsiteY43" fmla="*/ 32757 h 69205"/>
                  <a:gd name="connsiteX44" fmla="*/ 1269 w 69205"/>
                  <a:gd name="connsiteY44" fmla="*/ 35295 h 69205"/>
                  <a:gd name="connsiteX45" fmla="*/ 2538 w 69205"/>
                  <a:gd name="connsiteY45" fmla="*/ 35295 h 69205"/>
                  <a:gd name="connsiteX46" fmla="*/ 10150 w 69205"/>
                  <a:gd name="connsiteY46" fmla="*/ 36679 h 69205"/>
                  <a:gd name="connsiteX47" fmla="*/ 10150 w 69205"/>
                  <a:gd name="connsiteY47" fmla="*/ 40485 h 69205"/>
                  <a:gd name="connsiteX48" fmla="*/ 2653 w 69205"/>
                  <a:gd name="connsiteY48" fmla="*/ 43022 h 69205"/>
                  <a:gd name="connsiteX49" fmla="*/ 2653 w 69205"/>
                  <a:gd name="connsiteY49" fmla="*/ 46829 h 69205"/>
                  <a:gd name="connsiteX50" fmla="*/ 6459 w 69205"/>
                  <a:gd name="connsiteY50" fmla="*/ 54326 h 69205"/>
                  <a:gd name="connsiteX51" fmla="*/ 7728 w 69205"/>
                  <a:gd name="connsiteY51" fmla="*/ 55595 h 69205"/>
                  <a:gd name="connsiteX52" fmla="*/ 8997 w 69205"/>
                  <a:gd name="connsiteY52" fmla="*/ 55595 h 69205"/>
                  <a:gd name="connsiteX53" fmla="*/ 15340 w 69205"/>
                  <a:gd name="connsiteY53" fmla="*/ 53057 h 69205"/>
                  <a:gd name="connsiteX54" fmla="*/ 17878 w 69205"/>
                  <a:gd name="connsiteY54" fmla="*/ 54326 h 69205"/>
                  <a:gd name="connsiteX55" fmla="*/ 14072 w 69205"/>
                  <a:gd name="connsiteY55" fmla="*/ 61823 h 69205"/>
                  <a:gd name="connsiteX56" fmla="*/ 14072 w 69205"/>
                  <a:gd name="connsiteY56" fmla="*/ 63092 h 69205"/>
                  <a:gd name="connsiteX57" fmla="*/ 14072 w 69205"/>
                  <a:gd name="connsiteY57" fmla="*/ 64361 h 69205"/>
                  <a:gd name="connsiteX58" fmla="*/ 15340 w 69205"/>
                  <a:gd name="connsiteY58" fmla="*/ 64361 h 69205"/>
                  <a:gd name="connsiteX59" fmla="*/ 22838 w 69205"/>
                  <a:gd name="connsiteY59" fmla="*/ 69436 h 69205"/>
                  <a:gd name="connsiteX60" fmla="*/ 25375 w 69205"/>
                  <a:gd name="connsiteY60" fmla="*/ 69436 h 69205"/>
                  <a:gd name="connsiteX61" fmla="*/ 26644 w 69205"/>
                  <a:gd name="connsiteY61" fmla="*/ 68167 h 69205"/>
                  <a:gd name="connsiteX62" fmla="*/ 29181 w 69205"/>
                  <a:gd name="connsiteY62" fmla="*/ 61823 h 69205"/>
                  <a:gd name="connsiteX63" fmla="*/ 32988 w 69205"/>
                  <a:gd name="connsiteY63" fmla="*/ 61823 h 69205"/>
                  <a:gd name="connsiteX64" fmla="*/ 34256 w 69205"/>
                  <a:gd name="connsiteY64" fmla="*/ 69320 h 69205"/>
                  <a:gd name="connsiteX65" fmla="*/ 34256 w 69205"/>
                  <a:gd name="connsiteY65" fmla="*/ 70589 h 69205"/>
                  <a:gd name="connsiteX66" fmla="*/ 35525 w 69205"/>
                  <a:gd name="connsiteY66" fmla="*/ 71858 h 69205"/>
                  <a:gd name="connsiteX67" fmla="*/ 45560 w 69205"/>
                  <a:gd name="connsiteY67" fmla="*/ 70589 h 69205"/>
                  <a:gd name="connsiteX68" fmla="*/ 46829 w 69205"/>
                  <a:gd name="connsiteY68" fmla="*/ 69320 h 69205"/>
                  <a:gd name="connsiteX69" fmla="*/ 46829 w 69205"/>
                  <a:gd name="connsiteY69" fmla="*/ 68052 h 69205"/>
                  <a:gd name="connsiteX70" fmla="*/ 46829 w 69205"/>
                  <a:gd name="connsiteY70" fmla="*/ 60554 h 69205"/>
                  <a:gd name="connsiteX71" fmla="*/ 49366 w 69205"/>
                  <a:gd name="connsiteY71" fmla="*/ 59286 h 69205"/>
                  <a:gd name="connsiteX72" fmla="*/ 54441 w 69205"/>
                  <a:gd name="connsiteY72" fmla="*/ 64361 h 69205"/>
                  <a:gd name="connsiteX73" fmla="*/ 55710 w 69205"/>
                  <a:gd name="connsiteY73" fmla="*/ 65629 h 69205"/>
                  <a:gd name="connsiteX74" fmla="*/ 56979 w 69205"/>
                  <a:gd name="connsiteY74" fmla="*/ 65629 h 69205"/>
                  <a:gd name="connsiteX75" fmla="*/ 64476 w 69205"/>
                  <a:gd name="connsiteY75" fmla="*/ 58132 h 69205"/>
                  <a:gd name="connsiteX76" fmla="*/ 64245 w 69205"/>
                  <a:gd name="connsiteY76" fmla="*/ 56863 h 69205"/>
                  <a:gd name="connsiteX77" fmla="*/ 64245 w 69205"/>
                  <a:gd name="connsiteY77" fmla="*/ 56863 h 69205"/>
                  <a:gd name="connsiteX78" fmla="*/ 42792 w 69205"/>
                  <a:gd name="connsiteY78" fmla="*/ 43022 h 69205"/>
                  <a:gd name="connsiteX79" fmla="*/ 28951 w 69205"/>
                  <a:gd name="connsiteY79" fmla="*/ 41754 h 69205"/>
                  <a:gd name="connsiteX80" fmla="*/ 30220 w 69205"/>
                  <a:gd name="connsiteY80" fmla="*/ 29181 h 69205"/>
                  <a:gd name="connsiteX81" fmla="*/ 42792 w 69205"/>
                  <a:gd name="connsiteY81" fmla="*/ 29181 h 69205"/>
                  <a:gd name="connsiteX82" fmla="*/ 42792 w 69205"/>
                  <a:gd name="connsiteY82" fmla="*/ 43022 h 69205"/>
                  <a:gd name="connsiteX83" fmla="*/ 42792 w 69205"/>
                  <a:gd name="connsiteY83" fmla="*/ 43022 h 6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9205" h="69205">
                    <a:moveTo>
                      <a:pt x="64245" y="56863"/>
                    </a:moveTo>
                    <a:lnTo>
                      <a:pt x="64245" y="55595"/>
                    </a:lnTo>
                    <a:cubicBezTo>
                      <a:pt x="59170" y="50520"/>
                      <a:pt x="59170" y="50520"/>
                      <a:pt x="59170" y="50520"/>
                    </a:cubicBezTo>
                    <a:cubicBezTo>
                      <a:pt x="60439" y="47982"/>
                      <a:pt x="60439" y="47982"/>
                      <a:pt x="60439" y="47982"/>
                    </a:cubicBezTo>
                    <a:cubicBezTo>
                      <a:pt x="67936" y="49251"/>
                      <a:pt x="67936" y="49251"/>
                      <a:pt x="67936" y="49251"/>
                    </a:cubicBezTo>
                    <a:cubicBezTo>
                      <a:pt x="67936" y="49251"/>
                      <a:pt x="69205" y="49251"/>
                      <a:pt x="69205" y="47982"/>
                    </a:cubicBezTo>
                    <a:cubicBezTo>
                      <a:pt x="69205" y="47982"/>
                      <a:pt x="70474" y="47982"/>
                      <a:pt x="70474" y="46713"/>
                    </a:cubicBezTo>
                    <a:cubicBezTo>
                      <a:pt x="71743" y="37947"/>
                      <a:pt x="71743" y="37947"/>
                      <a:pt x="71743" y="37947"/>
                    </a:cubicBezTo>
                    <a:lnTo>
                      <a:pt x="71743" y="36679"/>
                    </a:lnTo>
                    <a:cubicBezTo>
                      <a:pt x="71743" y="35410"/>
                      <a:pt x="70474" y="35410"/>
                      <a:pt x="70474" y="35410"/>
                    </a:cubicBezTo>
                    <a:cubicBezTo>
                      <a:pt x="62977" y="34141"/>
                      <a:pt x="62977" y="34141"/>
                      <a:pt x="62977" y="34141"/>
                    </a:cubicBezTo>
                    <a:cubicBezTo>
                      <a:pt x="62977" y="31604"/>
                      <a:pt x="62977" y="31604"/>
                      <a:pt x="62977" y="31604"/>
                    </a:cubicBezTo>
                    <a:cubicBezTo>
                      <a:pt x="69320" y="27797"/>
                      <a:pt x="69320" y="27797"/>
                      <a:pt x="69320" y="27797"/>
                    </a:cubicBezTo>
                    <a:cubicBezTo>
                      <a:pt x="70589" y="27797"/>
                      <a:pt x="70589" y="26529"/>
                      <a:pt x="70589" y="26529"/>
                    </a:cubicBezTo>
                    <a:lnTo>
                      <a:pt x="70589" y="25260"/>
                    </a:lnTo>
                    <a:cubicBezTo>
                      <a:pt x="66783" y="16494"/>
                      <a:pt x="66783" y="16494"/>
                      <a:pt x="66783" y="16494"/>
                    </a:cubicBezTo>
                    <a:cubicBezTo>
                      <a:pt x="65514" y="15225"/>
                      <a:pt x="64245" y="15225"/>
                      <a:pt x="64245" y="15225"/>
                    </a:cubicBezTo>
                    <a:cubicBezTo>
                      <a:pt x="56748" y="19031"/>
                      <a:pt x="56748" y="19031"/>
                      <a:pt x="56748" y="19031"/>
                    </a:cubicBezTo>
                    <a:cubicBezTo>
                      <a:pt x="55479" y="16494"/>
                      <a:pt x="55479" y="16494"/>
                      <a:pt x="55479" y="16494"/>
                    </a:cubicBezTo>
                    <a:cubicBezTo>
                      <a:pt x="59286" y="10150"/>
                      <a:pt x="59286" y="10150"/>
                      <a:pt x="59286" y="10150"/>
                    </a:cubicBezTo>
                    <a:cubicBezTo>
                      <a:pt x="59286" y="8881"/>
                      <a:pt x="59286" y="8881"/>
                      <a:pt x="59286" y="7613"/>
                    </a:cubicBezTo>
                    <a:cubicBezTo>
                      <a:pt x="59286" y="7613"/>
                      <a:pt x="58017" y="7613"/>
                      <a:pt x="58017" y="6344"/>
                    </a:cubicBezTo>
                    <a:cubicBezTo>
                      <a:pt x="49251" y="2538"/>
                      <a:pt x="49251" y="2538"/>
                      <a:pt x="49251" y="2538"/>
                    </a:cubicBezTo>
                    <a:cubicBezTo>
                      <a:pt x="47982" y="1269"/>
                      <a:pt x="47982" y="2538"/>
                      <a:pt x="46713" y="2538"/>
                    </a:cubicBezTo>
                    <a:cubicBezTo>
                      <a:pt x="42907" y="10035"/>
                      <a:pt x="42907" y="10035"/>
                      <a:pt x="42907" y="10035"/>
                    </a:cubicBezTo>
                    <a:cubicBezTo>
                      <a:pt x="40370" y="8766"/>
                      <a:pt x="40370" y="8766"/>
                      <a:pt x="40370" y="8766"/>
                    </a:cubicBezTo>
                    <a:cubicBezTo>
                      <a:pt x="39101" y="1269"/>
                      <a:pt x="39101" y="1269"/>
                      <a:pt x="39101" y="1269"/>
                    </a:cubicBezTo>
                    <a:cubicBezTo>
                      <a:pt x="39101" y="0"/>
                      <a:pt x="37832" y="0"/>
                      <a:pt x="36563" y="0"/>
                    </a:cubicBezTo>
                    <a:cubicBezTo>
                      <a:pt x="27797" y="1269"/>
                      <a:pt x="27797" y="1269"/>
                      <a:pt x="27797" y="1269"/>
                    </a:cubicBezTo>
                    <a:cubicBezTo>
                      <a:pt x="26529" y="1269"/>
                      <a:pt x="26529" y="1269"/>
                      <a:pt x="26529" y="1269"/>
                    </a:cubicBezTo>
                    <a:cubicBezTo>
                      <a:pt x="25260" y="2538"/>
                      <a:pt x="25260" y="2538"/>
                      <a:pt x="25260" y="2538"/>
                    </a:cubicBezTo>
                    <a:cubicBezTo>
                      <a:pt x="26529" y="10035"/>
                      <a:pt x="26529" y="10035"/>
                      <a:pt x="26529" y="10035"/>
                    </a:cubicBezTo>
                    <a:cubicBezTo>
                      <a:pt x="23991" y="11303"/>
                      <a:pt x="23991" y="11303"/>
                      <a:pt x="23991" y="11303"/>
                    </a:cubicBezTo>
                    <a:cubicBezTo>
                      <a:pt x="18916" y="6228"/>
                      <a:pt x="18916" y="6228"/>
                      <a:pt x="18916" y="6228"/>
                    </a:cubicBezTo>
                    <a:cubicBezTo>
                      <a:pt x="17647" y="6228"/>
                      <a:pt x="17647" y="4960"/>
                      <a:pt x="17647" y="4960"/>
                    </a:cubicBezTo>
                    <a:cubicBezTo>
                      <a:pt x="16378" y="4960"/>
                      <a:pt x="16378" y="6228"/>
                      <a:pt x="15110" y="6228"/>
                    </a:cubicBezTo>
                    <a:cubicBezTo>
                      <a:pt x="8766" y="12572"/>
                      <a:pt x="8766" y="12572"/>
                      <a:pt x="8766" y="12572"/>
                    </a:cubicBezTo>
                    <a:lnTo>
                      <a:pt x="7497" y="13841"/>
                    </a:lnTo>
                    <a:cubicBezTo>
                      <a:pt x="7497" y="15110"/>
                      <a:pt x="8766" y="15110"/>
                      <a:pt x="8766" y="15110"/>
                    </a:cubicBezTo>
                    <a:cubicBezTo>
                      <a:pt x="13841" y="21454"/>
                      <a:pt x="13841" y="21454"/>
                      <a:pt x="13841" y="21454"/>
                    </a:cubicBezTo>
                    <a:cubicBezTo>
                      <a:pt x="12572" y="23991"/>
                      <a:pt x="12572" y="23991"/>
                      <a:pt x="12572" y="23991"/>
                    </a:cubicBezTo>
                    <a:cubicBezTo>
                      <a:pt x="5075" y="22722"/>
                      <a:pt x="5075" y="22722"/>
                      <a:pt x="5075" y="22722"/>
                    </a:cubicBezTo>
                    <a:cubicBezTo>
                      <a:pt x="3806" y="21454"/>
                      <a:pt x="2538" y="22722"/>
                      <a:pt x="2538" y="23991"/>
                    </a:cubicBezTo>
                    <a:cubicBezTo>
                      <a:pt x="0" y="32757"/>
                      <a:pt x="0" y="32757"/>
                      <a:pt x="0" y="32757"/>
                    </a:cubicBezTo>
                    <a:cubicBezTo>
                      <a:pt x="0" y="34026"/>
                      <a:pt x="0" y="34026"/>
                      <a:pt x="1269" y="35295"/>
                    </a:cubicBezTo>
                    <a:cubicBezTo>
                      <a:pt x="1269" y="35295"/>
                      <a:pt x="1269" y="35295"/>
                      <a:pt x="2538" y="35295"/>
                    </a:cubicBezTo>
                    <a:cubicBezTo>
                      <a:pt x="10150" y="36679"/>
                      <a:pt x="10150" y="36679"/>
                      <a:pt x="10150" y="36679"/>
                    </a:cubicBezTo>
                    <a:cubicBezTo>
                      <a:pt x="10150" y="40485"/>
                      <a:pt x="10150" y="40485"/>
                      <a:pt x="10150" y="40485"/>
                    </a:cubicBezTo>
                    <a:cubicBezTo>
                      <a:pt x="2653" y="43022"/>
                      <a:pt x="2653" y="43022"/>
                      <a:pt x="2653" y="43022"/>
                    </a:cubicBezTo>
                    <a:cubicBezTo>
                      <a:pt x="2653" y="44291"/>
                      <a:pt x="1384" y="45560"/>
                      <a:pt x="2653" y="46829"/>
                    </a:cubicBezTo>
                    <a:cubicBezTo>
                      <a:pt x="6459" y="54326"/>
                      <a:pt x="6459" y="54326"/>
                      <a:pt x="6459" y="54326"/>
                    </a:cubicBezTo>
                    <a:cubicBezTo>
                      <a:pt x="6459" y="55595"/>
                      <a:pt x="6459" y="55595"/>
                      <a:pt x="7728" y="55595"/>
                    </a:cubicBezTo>
                    <a:lnTo>
                      <a:pt x="8997" y="55595"/>
                    </a:lnTo>
                    <a:cubicBezTo>
                      <a:pt x="15340" y="53057"/>
                      <a:pt x="15340" y="53057"/>
                      <a:pt x="15340" y="53057"/>
                    </a:cubicBezTo>
                    <a:cubicBezTo>
                      <a:pt x="17878" y="54326"/>
                      <a:pt x="17878" y="54326"/>
                      <a:pt x="17878" y="54326"/>
                    </a:cubicBezTo>
                    <a:cubicBezTo>
                      <a:pt x="14072" y="61823"/>
                      <a:pt x="14072" y="61823"/>
                      <a:pt x="14072" y="61823"/>
                    </a:cubicBezTo>
                    <a:lnTo>
                      <a:pt x="14072" y="63092"/>
                    </a:lnTo>
                    <a:cubicBezTo>
                      <a:pt x="14072" y="63092"/>
                      <a:pt x="14072" y="63092"/>
                      <a:pt x="14072" y="64361"/>
                    </a:cubicBezTo>
                    <a:lnTo>
                      <a:pt x="15340" y="64361"/>
                    </a:lnTo>
                    <a:cubicBezTo>
                      <a:pt x="22838" y="69436"/>
                      <a:pt x="22838" y="69436"/>
                      <a:pt x="22838" y="69436"/>
                    </a:cubicBezTo>
                    <a:cubicBezTo>
                      <a:pt x="24106" y="69436"/>
                      <a:pt x="24106" y="69436"/>
                      <a:pt x="25375" y="69436"/>
                    </a:cubicBezTo>
                    <a:cubicBezTo>
                      <a:pt x="25375" y="69436"/>
                      <a:pt x="25375" y="68167"/>
                      <a:pt x="26644" y="68167"/>
                    </a:cubicBezTo>
                    <a:cubicBezTo>
                      <a:pt x="29181" y="61823"/>
                      <a:pt x="29181" y="61823"/>
                      <a:pt x="29181" y="61823"/>
                    </a:cubicBezTo>
                    <a:cubicBezTo>
                      <a:pt x="32988" y="61823"/>
                      <a:pt x="32988" y="61823"/>
                      <a:pt x="32988" y="61823"/>
                    </a:cubicBezTo>
                    <a:cubicBezTo>
                      <a:pt x="34256" y="69320"/>
                      <a:pt x="34256" y="69320"/>
                      <a:pt x="34256" y="69320"/>
                    </a:cubicBezTo>
                    <a:cubicBezTo>
                      <a:pt x="34256" y="70589"/>
                      <a:pt x="34256" y="70589"/>
                      <a:pt x="34256" y="70589"/>
                    </a:cubicBezTo>
                    <a:cubicBezTo>
                      <a:pt x="34256" y="71858"/>
                      <a:pt x="35525" y="71858"/>
                      <a:pt x="35525" y="71858"/>
                    </a:cubicBezTo>
                    <a:cubicBezTo>
                      <a:pt x="45560" y="70589"/>
                      <a:pt x="45560" y="70589"/>
                      <a:pt x="45560" y="70589"/>
                    </a:cubicBezTo>
                    <a:lnTo>
                      <a:pt x="46829" y="69320"/>
                    </a:lnTo>
                    <a:lnTo>
                      <a:pt x="46829" y="68052"/>
                    </a:lnTo>
                    <a:cubicBezTo>
                      <a:pt x="46829" y="60554"/>
                      <a:pt x="46829" y="60554"/>
                      <a:pt x="46829" y="60554"/>
                    </a:cubicBezTo>
                    <a:cubicBezTo>
                      <a:pt x="49366" y="59286"/>
                      <a:pt x="49366" y="59286"/>
                      <a:pt x="49366" y="59286"/>
                    </a:cubicBezTo>
                    <a:cubicBezTo>
                      <a:pt x="54441" y="64361"/>
                      <a:pt x="54441" y="64361"/>
                      <a:pt x="54441" y="64361"/>
                    </a:cubicBezTo>
                    <a:cubicBezTo>
                      <a:pt x="54441" y="65629"/>
                      <a:pt x="55710" y="65629"/>
                      <a:pt x="55710" y="65629"/>
                    </a:cubicBezTo>
                    <a:lnTo>
                      <a:pt x="56979" y="65629"/>
                    </a:lnTo>
                    <a:cubicBezTo>
                      <a:pt x="64476" y="58132"/>
                      <a:pt x="64476" y="58132"/>
                      <a:pt x="64476" y="58132"/>
                    </a:cubicBezTo>
                    <a:cubicBezTo>
                      <a:pt x="64476" y="58132"/>
                      <a:pt x="64245" y="58132"/>
                      <a:pt x="64245" y="56863"/>
                    </a:cubicBezTo>
                    <a:lnTo>
                      <a:pt x="64245" y="56863"/>
                    </a:lnTo>
                    <a:close/>
                    <a:moveTo>
                      <a:pt x="42792" y="43022"/>
                    </a:moveTo>
                    <a:cubicBezTo>
                      <a:pt x="38985" y="46829"/>
                      <a:pt x="32757" y="46829"/>
                      <a:pt x="28951" y="41754"/>
                    </a:cubicBezTo>
                    <a:cubicBezTo>
                      <a:pt x="25144" y="37947"/>
                      <a:pt x="25144" y="31719"/>
                      <a:pt x="30220" y="29181"/>
                    </a:cubicBezTo>
                    <a:cubicBezTo>
                      <a:pt x="34026" y="25375"/>
                      <a:pt x="40254" y="25375"/>
                      <a:pt x="42792" y="29181"/>
                    </a:cubicBezTo>
                    <a:cubicBezTo>
                      <a:pt x="46598" y="32872"/>
                      <a:pt x="46598" y="39216"/>
                      <a:pt x="42792" y="43022"/>
                    </a:cubicBezTo>
                    <a:lnTo>
                      <a:pt x="42792" y="43022"/>
                    </a:lnTo>
                    <a:close/>
                  </a:path>
                </a:pathLst>
              </a:custGeom>
              <a:solidFill>
                <a:srgbClr val="A7C400"/>
              </a:solidFill>
              <a:ln w="11430" cap="flat">
                <a:noFill/>
                <a:prstDash val="solid"/>
                <a:miter/>
              </a:ln>
            </p:spPr>
            <p:txBody>
              <a:bodyPr rtlCol="0" anchor="ctr"/>
              <a:lstStyle/>
              <a:p>
                <a:endParaRPr lang="fr-FR" sz="1600"/>
              </a:p>
            </p:txBody>
          </p:sp>
        </p:grpSp>
      </p:grpSp>
    </p:spTree>
    <p:extLst>
      <p:ext uri="{BB962C8B-B14F-4D97-AF65-F5344CB8AC3E}">
        <p14:creationId xmlns:p14="http://schemas.microsoft.com/office/powerpoint/2010/main" val="2717085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292D6-A4F1-40D5-99E0-0041560C261E}"/>
              </a:ext>
            </a:extLst>
          </p:cNvPr>
          <p:cNvSpPr>
            <a:spLocks noGrp="1"/>
          </p:cNvSpPr>
          <p:nvPr>
            <p:ph type="title"/>
          </p:nvPr>
        </p:nvSpPr>
        <p:spPr>
          <a:xfrm>
            <a:off x="5559972" y="2440575"/>
            <a:ext cx="6474373" cy="1199092"/>
          </a:xfrm>
        </p:spPr>
        <p:txBody>
          <a:bodyPr/>
          <a:lstStyle/>
          <a:p>
            <a:pPr lvl="0" defTabSz="444489">
              <a:lnSpc>
                <a:spcPct val="100000"/>
              </a:lnSpc>
              <a:spcBef>
                <a:spcPts val="1200"/>
              </a:spcBef>
              <a:spcAft>
                <a:spcPct val="35000"/>
              </a:spcAft>
              <a:buClr>
                <a:srgbClr val="0070AD"/>
              </a:buClr>
              <a:tabLst>
                <a:tab pos="4859217" algn="l"/>
              </a:tabLst>
              <a:defRPr/>
            </a:pPr>
            <a:r>
              <a:rPr lang="en-US" dirty="0"/>
              <a:t>Approach and Strategy</a:t>
            </a:r>
          </a:p>
        </p:txBody>
      </p:sp>
    </p:spTree>
    <p:extLst>
      <p:ext uri="{BB962C8B-B14F-4D97-AF65-F5344CB8AC3E}">
        <p14:creationId xmlns:p14="http://schemas.microsoft.com/office/powerpoint/2010/main" val="41576343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tSTvQ1Gc20KccA8qP_hmF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apgemini Global 2017">
  <a:themeElements>
    <a:clrScheme name="Capgemini_112017">
      <a:dk1>
        <a:srgbClr val="000000"/>
      </a:dk1>
      <a:lt1>
        <a:sysClr val="window" lastClr="FFFFFF"/>
      </a:lt1>
      <a:dk2>
        <a:srgbClr val="0070AD"/>
      </a:dk2>
      <a:lt2>
        <a:srgbClr val="EDEDED"/>
      </a:lt2>
      <a:accent1>
        <a:srgbClr val="80B8D6"/>
      </a:accent1>
      <a:accent2>
        <a:srgbClr val="12ABDB"/>
      </a:accent2>
      <a:accent3>
        <a:srgbClr val="2B0A3D"/>
      </a:accent3>
      <a:accent4>
        <a:srgbClr val="FF304C"/>
      </a:accent4>
      <a:accent5>
        <a:srgbClr val="95E616"/>
      </a:accent5>
      <a:accent6>
        <a:srgbClr val="0F999C"/>
      </a:accent6>
      <a:hlink>
        <a:srgbClr val="0070AD"/>
      </a:hlink>
      <a:folHlink>
        <a:srgbClr val="860864"/>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1400" dirty="0" smtClean="0"/>
        </a:defPPr>
      </a:lstStyle>
    </a:txDef>
  </a:objectDefaults>
  <a:extraClrSchemeLst/>
  <a:extLst>
    <a:ext uri="{05A4C25C-085E-4340-85A3-A5531E510DB2}">
      <thm15:themeFamily xmlns:thm15="http://schemas.microsoft.com/office/thememl/2012/main" name="Template Capgemini Global 2017_light.potx" id="{949D4644-8D05-490A-804F-0516A770062C}" vid="{F554AABE-1105-435D-A41B-59D2E86B86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830A5E36C103344AFD0A83E8B43DE37" ma:contentTypeVersion="11" ma:contentTypeDescription="Create a new document." ma:contentTypeScope="" ma:versionID="5ef845b93a0c4d2c3b5b71b4c483104c">
  <xsd:schema xmlns:xsd="http://www.w3.org/2001/XMLSchema" xmlns:xs="http://www.w3.org/2001/XMLSchema" xmlns:p="http://schemas.microsoft.com/office/2006/metadata/properties" xmlns:ns2="5d5ff2ad-8f65-4c2b-a74f-83bed9f87d8e" xmlns:ns3="8be2b724-bc69-4f98-bcbc-5c57a5de1309" targetNamespace="http://schemas.microsoft.com/office/2006/metadata/properties" ma:root="true" ma:fieldsID="9d3591762146952c1acce26ce4474918" ns2:_="" ns3:_="">
    <xsd:import namespace="5d5ff2ad-8f65-4c2b-a74f-83bed9f87d8e"/>
    <xsd:import namespace="8be2b724-bc69-4f98-bcbc-5c57a5de130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LengthInSeconds" minOccurs="0"/>
                <xsd:element ref="ns2:MediaServiceDateTake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d5ff2ad-8f65-4c2b-a74f-83bed9f87d8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hidden="true" ma:internalName="MediaServiceKeyPoints" ma:readOnly="true">
      <xsd:simpleType>
        <xsd:restriction base="dms:Note"/>
      </xsd:simpleType>
    </xsd:element>
    <xsd:element name="MediaLengthInSeconds" ma:index="14" nillable="true" ma:displayName="MediaLengthInSeconds" ma:hidden="true" ma:internalName="MediaLengthInSeconds" ma:readOnly="true">
      <xsd:simpleType>
        <xsd:restriction base="dms:Unknown"/>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be2b724-bc69-4f98-bcbc-5c57a5de1309" elementFormDefault="qualified">
    <xsd:import namespace="http://schemas.microsoft.com/office/2006/documentManagement/types"/>
    <xsd:import namespace="http://schemas.microsoft.com/office/infopath/2007/PartnerControls"/>
    <xsd:element name="SharedWithUsers" ma:index="12"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hidden="true" ma:internalName="SharedWithDetail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C7A97E1-7FA9-4785-9604-7720EC97539E}">
  <ds:schemaRefs>
    <ds:schemaRef ds:uri="http://purl.org/dc/elements/1.1/"/>
    <ds:schemaRef ds:uri="http://www.w3.org/XML/1998/namespace"/>
    <ds:schemaRef ds:uri="http://purl.org/dc/dcmitype/"/>
    <ds:schemaRef ds:uri="http://schemas.openxmlformats.org/package/2006/metadata/core-properties"/>
    <ds:schemaRef ds:uri="http://schemas.microsoft.com/office/infopath/2007/PartnerControls"/>
    <ds:schemaRef ds:uri="http://schemas.microsoft.com/office/2006/documentManagement/types"/>
    <ds:schemaRef ds:uri="5d5ff2ad-8f65-4c2b-a74f-83bed9f87d8e"/>
    <ds:schemaRef ds:uri="8be2b724-bc69-4f98-bcbc-5c57a5de1309"/>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C64487A8-3A97-4EA9-9936-81661E6D4D62}">
  <ds:schemaRefs>
    <ds:schemaRef ds:uri="http://schemas.microsoft.com/sharepoint/v3/contenttype/forms"/>
  </ds:schemaRefs>
</ds:datastoreItem>
</file>

<file path=customXml/itemProps3.xml><?xml version="1.0" encoding="utf-8"?>
<ds:datastoreItem xmlns:ds="http://schemas.openxmlformats.org/officeDocument/2006/customXml" ds:itemID="{1281F81A-94D3-40CE-B429-8717340031AC}"/>
</file>

<file path=docProps/app.xml><?xml version="1.0" encoding="utf-8"?>
<Properties xmlns="http://schemas.openxmlformats.org/officeDocument/2006/extended-properties" xmlns:vt="http://schemas.openxmlformats.org/officeDocument/2006/docPropsVTypes">
  <TotalTime>6243</TotalTime>
  <Words>4160</Words>
  <Application>Microsoft Office PowerPoint</Application>
  <PresentationFormat>Widescreen</PresentationFormat>
  <Paragraphs>765</Paragraphs>
  <Slides>27</Slides>
  <Notes>10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37" baseType="lpstr">
      <vt:lpstr>Arial</vt:lpstr>
      <vt:lpstr>Calibri</vt:lpstr>
      <vt:lpstr>HelveticaNeueLT Std Lt</vt:lpstr>
      <vt:lpstr>Segoe UI</vt:lpstr>
      <vt:lpstr>Ubuntu</vt:lpstr>
      <vt:lpstr>Verdana</vt:lpstr>
      <vt:lpstr>Wingdings</vt:lpstr>
      <vt:lpstr>Wingdings 3</vt:lpstr>
      <vt:lpstr>Capgemini Global 2017</vt:lpstr>
      <vt:lpstr>think-cell Slide</vt:lpstr>
      <vt:lpstr>GE Aviation TCoE</vt:lpstr>
      <vt:lpstr>PowerPoint Presentation</vt:lpstr>
      <vt:lpstr>NOTICE TO THE RECIPIENT OF THIS PROPOSAL (“Recipient”) </vt:lpstr>
      <vt:lpstr>Why Capgemini ?</vt:lpstr>
      <vt:lpstr>Capgemini at a Glance: Capgemini Group is one of the World’s Largest Management Consulting and IT Services Providers </vt:lpstr>
      <vt:lpstr>Capgemini Testing Offerings</vt:lpstr>
      <vt:lpstr>Capgemini Testing Services</vt:lpstr>
      <vt:lpstr>Offering a comprehensive catalogue Of Quality Engineering Technology</vt:lpstr>
      <vt:lpstr>Approach and Strategy</vt:lpstr>
      <vt:lpstr>PowerPoint Presentation</vt:lpstr>
      <vt:lpstr>Key Elements of a Testing Center of Excellence</vt:lpstr>
      <vt:lpstr>Our understanding of scope, objectives, and delivery model  </vt:lpstr>
      <vt:lpstr>Testing processes and Test Life cycle</vt:lpstr>
      <vt:lpstr>PowerPoint Presentation</vt:lpstr>
      <vt:lpstr>Test Approach and Process setup</vt:lpstr>
      <vt:lpstr>Automation Capabilities</vt:lpstr>
      <vt:lpstr>Automation with CI/CD Implementation Architecture</vt:lpstr>
      <vt:lpstr>Proposed Solution </vt:lpstr>
      <vt:lpstr>Solution Overview</vt:lpstr>
      <vt:lpstr>Moving from Testing to a Quality Assurance Engineering Organization  </vt:lpstr>
      <vt:lpstr>Collaborative Co-Sourced Operating Model Designed to enable our contribution to TCOE’s transformational objectives</vt:lpstr>
      <vt:lpstr>Pricing Models</vt:lpstr>
      <vt:lpstr>Pricing Model - Options</vt:lpstr>
      <vt:lpstr>Automation Tools and IPs</vt:lpstr>
      <vt:lpstr>Capgemini Automation IPs and Accelerators across lifecycle</vt:lpstr>
      <vt:lpstr>Capgemini Tricentis Tosca Partnership Strong partnership with access to trainings and certifications, direct integration to our inhouse QET platform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Garimella, Subrahmanya Nooka Raju</cp:lastModifiedBy>
  <cp:revision>41</cp:revision>
  <dcterms:created xsi:type="dcterms:W3CDTF">2022-02-23T23:48:08Z</dcterms:created>
  <dcterms:modified xsi:type="dcterms:W3CDTF">2023-08-17T10:39:16Z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0x0101000830A5E36C103344AFD0A83E8B43DE37</vt:lpwstr>
  </property>
</Properties>
</file>